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92" r:id="rId1"/>
  </p:sldMasterIdLst>
  <p:notesMasterIdLst>
    <p:notesMasterId r:id="rId11"/>
  </p:notesMasterIdLst>
  <p:sldIdLst>
    <p:sldId id="256" r:id="rId2"/>
    <p:sldId id="272" r:id="rId3"/>
    <p:sldId id="273" r:id="rId4"/>
    <p:sldId id="280" r:id="rId5"/>
    <p:sldId id="282" r:id="rId6"/>
    <p:sldId id="271" r:id="rId7"/>
    <p:sldId id="267" r:id="rId8"/>
    <p:sldId id="277" r:id="rId9"/>
    <p:sldId id="28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1458"/>
  </p:normalViewPr>
  <p:slideViewPr>
    <p:cSldViewPr snapToGrid="0">
      <p:cViewPr varScale="1">
        <p:scale>
          <a:sx n="96" d="100"/>
          <a:sy n="96" d="100"/>
        </p:scale>
        <p:origin x="176" y="4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88E2F6-82D1-914D-BCBD-82BFA267DC33}" type="datetimeFigureOut">
              <a:rPr lang="en-US" smtClean="0"/>
              <a:t>4/27/26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508E53-F0E0-AC48-9B6C-CDF10737827C}" type="slidenum">
              <a:rPr lang="en-US" smtClean="0"/>
              <a:t>‹#›</a:t>
            </a:fld>
            <a:endParaRPr lang="en-US"/>
          </a:p>
        </p:txBody>
      </p:sp>
    </p:spTree>
    <p:extLst>
      <p:ext uri="{BB962C8B-B14F-4D97-AF65-F5344CB8AC3E}">
        <p14:creationId xmlns:p14="http://schemas.microsoft.com/office/powerpoint/2010/main" val="3912081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R" dirty="0"/>
          </a:p>
        </p:txBody>
      </p:sp>
      <p:sp>
        <p:nvSpPr>
          <p:cNvPr id="4" name="Slide Number Placeholder 3"/>
          <p:cNvSpPr>
            <a:spLocks noGrp="1"/>
          </p:cNvSpPr>
          <p:nvPr>
            <p:ph type="sldNum" sz="quarter" idx="5"/>
          </p:nvPr>
        </p:nvSpPr>
        <p:spPr/>
        <p:txBody>
          <a:bodyPr/>
          <a:lstStyle/>
          <a:p>
            <a:fld id="{87508E53-F0E0-AC48-9B6C-CDF10737827C}" type="slidenum">
              <a:rPr lang="en-US" smtClean="0"/>
              <a:t>3</a:t>
            </a:fld>
            <a:endParaRPr lang="en-US"/>
          </a:p>
        </p:txBody>
      </p:sp>
    </p:spTree>
    <p:extLst>
      <p:ext uri="{BB962C8B-B14F-4D97-AF65-F5344CB8AC3E}">
        <p14:creationId xmlns:p14="http://schemas.microsoft.com/office/powerpoint/2010/main" val="3295786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0DDC23-B1CC-DE79-4821-A2A0E773F2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2BA326-C841-EBAE-7EF5-696E68CA21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C18D02-5170-ED9E-631D-2301D8C1FE77}"/>
              </a:ext>
            </a:extLst>
          </p:cNvPr>
          <p:cNvSpPr>
            <a:spLocks noGrp="1"/>
          </p:cNvSpPr>
          <p:nvPr>
            <p:ph type="body" idx="1"/>
          </p:nvPr>
        </p:nvSpPr>
        <p:spPr/>
        <p:txBody>
          <a:bodyPr/>
          <a:lstStyle/>
          <a:p>
            <a:endParaRPr lang="en-GR" dirty="0"/>
          </a:p>
        </p:txBody>
      </p:sp>
      <p:sp>
        <p:nvSpPr>
          <p:cNvPr id="4" name="Slide Number Placeholder 3">
            <a:extLst>
              <a:ext uri="{FF2B5EF4-FFF2-40B4-BE49-F238E27FC236}">
                <a16:creationId xmlns:a16="http://schemas.microsoft.com/office/drawing/2014/main" id="{8E6B3F2D-B9EF-899B-20B8-B0FF64259582}"/>
              </a:ext>
            </a:extLst>
          </p:cNvPr>
          <p:cNvSpPr>
            <a:spLocks noGrp="1"/>
          </p:cNvSpPr>
          <p:nvPr>
            <p:ph type="sldNum" sz="quarter" idx="5"/>
          </p:nvPr>
        </p:nvSpPr>
        <p:spPr/>
        <p:txBody>
          <a:bodyPr/>
          <a:lstStyle/>
          <a:p>
            <a:fld id="{87508E53-F0E0-AC48-9B6C-CDF10737827C}" type="slidenum">
              <a:rPr lang="en-US" smtClean="0"/>
              <a:t>4</a:t>
            </a:fld>
            <a:endParaRPr lang="en-US"/>
          </a:p>
        </p:txBody>
      </p:sp>
    </p:spTree>
    <p:extLst>
      <p:ext uri="{BB962C8B-B14F-4D97-AF65-F5344CB8AC3E}">
        <p14:creationId xmlns:p14="http://schemas.microsoft.com/office/powerpoint/2010/main" val="1562151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D478E-E640-75FB-6DA3-87C9250FA0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C3A030-A492-01EB-871D-4BD08BB0E3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641741-D445-1583-8760-B617FA22E66C}"/>
              </a:ext>
            </a:extLst>
          </p:cNvPr>
          <p:cNvSpPr>
            <a:spLocks noGrp="1"/>
          </p:cNvSpPr>
          <p:nvPr>
            <p:ph type="body" idx="1"/>
          </p:nvPr>
        </p:nvSpPr>
        <p:spPr/>
        <p:txBody>
          <a:bodyPr/>
          <a:lstStyle/>
          <a:p>
            <a:endParaRPr lang="en-GR" dirty="0"/>
          </a:p>
        </p:txBody>
      </p:sp>
      <p:sp>
        <p:nvSpPr>
          <p:cNvPr id="4" name="Slide Number Placeholder 3">
            <a:extLst>
              <a:ext uri="{FF2B5EF4-FFF2-40B4-BE49-F238E27FC236}">
                <a16:creationId xmlns:a16="http://schemas.microsoft.com/office/drawing/2014/main" id="{91E8B778-4D93-FAAD-D3E2-7FDD598450AC}"/>
              </a:ext>
            </a:extLst>
          </p:cNvPr>
          <p:cNvSpPr>
            <a:spLocks noGrp="1"/>
          </p:cNvSpPr>
          <p:nvPr>
            <p:ph type="sldNum" sz="quarter" idx="5"/>
          </p:nvPr>
        </p:nvSpPr>
        <p:spPr/>
        <p:txBody>
          <a:bodyPr/>
          <a:lstStyle/>
          <a:p>
            <a:fld id="{87508E53-F0E0-AC48-9B6C-CDF10737827C}" type="slidenum">
              <a:rPr lang="en-US" smtClean="0"/>
              <a:t>5</a:t>
            </a:fld>
            <a:endParaRPr lang="en-US"/>
          </a:p>
        </p:txBody>
      </p:sp>
    </p:spTree>
    <p:extLst>
      <p:ext uri="{BB962C8B-B14F-4D97-AF65-F5344CB8AC3E}">
        <p14:creationId xmlns:p14="http://schemas.microsoft.com/office/powerpoint/2010/main" val="4166765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4/27/26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363602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4/27/26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4130694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4/27/26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477558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4/27/26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40870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7DE6118-2437-4B30-8E3C-4D2BE6020583}" type="datetimeFigureOut">
              <a:rPr lang="en-US" smtClean="0"/>
              <a:pPr/>
              <a:t>4/27/26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391652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smtClean="0"/>
              <a:t>4/27/26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829431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smtClean="0"/>
              <a:t>4/27/26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663078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smtClean="0"/>
              <a:t>4/27/26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620906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4/27/26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005621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4/27/26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4188931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4/27/26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275267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DE6118-2437-4B30-8E3C-4D2BE6020583}" type="datetimeFigureOut">
              <a:rPr lang="en-US" smtClean="0"/>
              <a:pPr/>
              <a:t>4/27/26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096936181"/>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97027-6A47-7877-D5FF-0B54A93EB29A}"/>
              </a:ext>
            </a:extLst>
          </p:cNvPr>
          <p:cNvSpPr>
            <a:spLocks noGrp="1"/>
          </p:cNvSpPr>
          <p:nvPr>
            <p:ph type="ctrTitle"/>
          </p:nvPr>
        </p:nvSpPr>
        <p:spPr>
          <a:xfrm>
            <a:off x="1213337" y="1596853"/>
            <a:ext cx="10506455" cy="929981"/>
          </a:xfrm>
        </p:spPr>
        <p:txBody>
          <a:bodyPr>
            <a:normAutofit/>
          </a:bodyPr>
          <a:lstStyle/>
          <a:p>
            <a:pPr algn="l"/>
            <a:r>
              <a:rPr lang="el-GR" sz="3600" cap="none" dirty="0">
                <a:latin typeface="Times New Roman" panose="02020603050405020304" pitchFamily="18" charset="0"/>
                <a:cs typeface="Times New Roman" panose="02020603050405020304" pitchFamily="18" charset="0"/>
              </a:rPr>
              <a:t>Σύγχρονες Θεωρίες Ηγεσίας: Ηθική Ηγεσία</a:t>
            </a:r>
            <a:endParaRPr lang="en-US" sz="3600" cap="none"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1833B591-312A-2910-784A-9225007DC985}"/>
              </a:ext>
            </a:extLst>
          </p:cNvPr>
          <p:cNvSpPr>
            <a:spLocks noGrp="1"/>
          </p:cNvSpPr>
          <p:nvPr>
            <p:ph type="subTitle" idx="1"/>
          </p:nvPr>
        </p:nvSpPr>
        <p:spPr>
          <a:xfrm>
            <a:off x="7400924" y="4619624"/>
            <a:ext cx="3946779" cy="1489076"/>
          </a:xfrm>
        </p:spPr>
        <p:txBody>
          <a:bodyPr>
            <a:normAutofit/>
          </a:bodyPr>
          <a:lstStyle/>
          <a:p>
            <a:pPr algn="r"/>
            <a:endParaRPr lang="el-GR" sz="1900" dirty="0"/>
          </a:p>
          <a:p>
            <a:pPr algn="r"/>
            <a:r>
              <a:rPr lang="el-GR" sz="1900" dirty="0"/>
              <a:t>ΨΧ138 Ηγεσία και Ομάδες σε οργανισμούς</a:t>
            </a:r>
            <a:endParaRPr lang="en-US" sz="1900" dirty="0"/>
          </a:p>
          <a:p>
            <a:pPr algn="r"/>
            <a:r>
              <a:rPr lang="el-GR" sz="1900" dirty="0"/>
              <a:t>Αθηνά Ξενικού</a:t>
            </a:r>
            <a:endParaRPr lang="en-US" sz="1900" dirty="0"/>
          </a:p>
          <a:p>
            <a:pPr algn="r"/>
            <a:endParaRPr lang="en-US" sz="1900" dirty="0"/>
          </a:p>
          <a:p>
            <a:pPr algn="r"/>
            <a:endParaRPr lang="en-US" sz="1900" dirty="0"/>
          </a:p>
        </p:txBody>
      </p:sp>
      <p:pic>
        <p:nvPicPr>
          <p:cNvPr id="4" name="Graphic 2" descr="Badge Copyright with solid fill">
            <a:extLst>
              <a:ext uri="{FF2B5EF4-FFF2-40B4-BE49-F238E27FC236}">
                <a16:creationId xmlns:a16="http://schemas.microsoft.com/office/drawing/2014/main" id="{930F7855-689C-5FCC-F16C-878A326D818A}"/>
              </a:ext>
            </a:extLst>
          </p:cNvPr>
          <p:cNvPicPr>
            <a:picLocks noChangeAspect="1"/>
          </p:cNvPicPr>
          <p:nvPr/>
        </p:nvPicPr>
        <p:blipFill>
          <a:blip r:embed="rId2"/>
          <a:stretch>
            <a:fillRect/>
          </a:stretch>
        </p:blipFill>
        <p:spPr>
          <a:xfrm>
            <a:off x="9374313" y="5680075"/>
            <a:ext cx="314325" cy="314325"/>
          </a:xfrm>
          <a:prstGeom prst="rect">
            <a:avLst/>
          </a:prstGeom>
        </p:spPr>
      </p:pic>
    </p:spTree>
    <p:extLst>
      <p:ext uri="{BB962C8B-B14F-4D97-AF65-F5344CB8AC3E}">
        <p14:creationId xmlns:p14="http://schemas.microsoft.com/office/powerpoint/2010/main" val="482355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849AA7-EB5B-71E1-BC88-A3660D6C72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E44B1D-09A0-B648-E935-9DB464966AB5}"/>
              </a:ext>
            </a:extLst>
          </p:cNvPr>
          <p:cNvSpPr>
            <a:spLocks noGrp="1"/>
          </p:cNvSpPr>
          <p:nvPr>
            <p:ph type="ctrTitle" idx="4294967295"/>
          </p:nvPr>
        </p:nvSpPr>
        <p:spPr>
          <a:xfrm>
            <a:off x="1684338" y="415926"/>
            <a:ext cx="10507662" cy="657500"/>
          </a:xfrm>
        </p:spPr>
        <p:txBody>
          <a:bodyPr>
            <a:normAutofit/>
          </a:bodyPr>
          <a:lstStyle/>
          <a:p>
            <a:pPr algn="l"/>
            <a:r>
              <a:rPr lang="el-GR" sz="2800" cap="none" dirty="0">
                <a:latin typeface="Times New Roman" panose="02020603050405020304" pitchFamily="18" charset="0"/>
                <a:cs typeface="Times New Roman" panose="02020603050405020304" pitchFamily="18" charset="0"/>
              </a:rPr>
              <a:t> Ηθική</a:t>
            </a:r>
            <a:endParaRPr lang="en-US" sz="2800" cap="none"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65CB26E8-7C7F-0126-DDCF-D5C1DA351EFB}"/>
              </a:ext>
            </a:extLst>
          </p:cNvPr>
          <p:cNvSpPr>
            <a:spLocks noGrp="1"/>
          </p:cNvSpPr>
          <p:nvPr>
            <p:ph type="subTitle" idx="4294967295"/>
          </p:nvPr>
        </p:nvSpPr>
        <p:spPr>
          <a:xfrm>
            <a:off x="1684337" y="1200150"/>
            <a:ext cx="8917401" cy="5241925"/>
          </a:xfrm>
        </p:spPr>
        <p:txBody>
          <a:bodyPr>
            <a:normAutofit fontScale="32500" lnSpcReduction="20000"/>
          </a:bodyPr>
          <a:lstStyle/>
          <a:p>
            <a:pPr marL="457200" indent="-457200" algn="l">
              <a:buFont typeface="Arial" panose="020B0604020202020204" pitchFamily="34" charset="0"/>
              <a:buChar char="•"/>
            </a:pPr>
            <a:r>
              <a:rPr lang="el-GR" sz="7400" dirty="0">
                <a:latin typeface="Times New Roman" panose="02020603050405020304" pitchFamily="18" charset="0"/>
                <a:cs typeface="Times New Roman" panose="02020603050405020304" pitchFamily="18" charset="0"/>
              </a:rPr>
              <a:t>Η ηθική περιλαμβάνει ένα σύστημα αρχών και κανόνων το οποίο καθοδηγεί τους ανθρώπους σχετικά με το σωστό και το λάθος κατά τη λήψη αποφάσεων σε συγκεκριμένες περιστάσεις </a:t>
            </a:r>
          </a:p>
          <a:p>
            <a:pPr marL="0" indent="0" algn="l">
              <a:buNone/>
            </a:pPr>
            <a:r>
              <a:rPr lang="el-GR" sz="7400" dirty="0">
                <a:latin typeface="Times New Roman" panose="02020603050405020304" pitchFamily="18" charset="0"/>
                <a:cs typeface="Times New Roman" panose="02020603050405020304" pitchFamily="18" charset="0"/>
              </a:rPr>
              <a:t> </a:t>
            </a:r>
          </a:p>
          <a:p>
            <a:pPr marL="457200" indent="-457200" algn="l">
              <a:buFont typeface="Arial" panose="020B0604020202020204" pitchFamily="34" charset="0"/>
              <a:buChar char="•"/>
            </a:pPr>
            <a:r>
              <a:rPr lang="el-GR" sz="7400" dirty="0">
                <a:latin typeface="Times New Roman" panose="02020603050405020304" pitchFamily="18" charset="0"/>
                <a:cs typeface="Times New Roman" panose="02020603050405020304" pitchFamily="18" charset="0"/>
              </a:rPr>
              <a:t>Η ηθική μελετά διαφορετικά είδη αξιών και αρχών που θεωρούνται επιθυμητά ή πρέποντα από τα άτομα και την κοινωνία </a:t>
            </a:r>
          </a:p>
          <a:p>
            <a:pPr marL="0" indent="0" algn="l">
              <a:buNone/>
            </a:pPr>
            <a:endParaRPr lang="en-US" sz="7400" dirty="0">
              <a:latin typeface="Times New Roman" panose="02020603050405020304" pitchFamily="18" charset="0"/>
              <a:cs typeface="Times New Roman" panose="02020603050405020304" pitchFamily="18" charset="0"/>
            </a:endParaRPr>
          </a:p>
          <a:p>
            <a:pPr marL="457200" indent="-457200" algn="l">
              <a:buFont typeface="Arial" panose="020B0604020202020204" pitchFamily="34" charset="0"/>
              <a:buChar char="•"/>
            </a:pPr>
            <a:r>
              <a:rPr lang="el-GR" sz="7400" dirty="0">
                <a:latin typeface="Times New Roman" panose="02020603050405020304" pitchFamily="18" charset="0"/>
                <a:cs typeface="Times New Roman" panose="02020603050405020304" pitchFamily="18" charset="0"/>
              </a:rPr>
              <a:t>Οι επιλογές που κάνουν οι ηγέτες και ο τρόπος με τον οποίο ανταποκρίνονται σε διαφορετικές  καταστάσεις επηρεάζονται από ηθικές αρχές </a:t>
            </a:r>
          </a:p>
          <a:p>
            <a:pPr marL="457200" indent="-457200" algn="l">
              <a:buFont typeface="Arial" panose="020B0604020202020204" pitchFamily="34" charset="0"/>
              <a:buChar char="•"/>
            </a:pPr>
            <a:endParaRPr lang="el-GR" sz="7400" dirty="0">
              <a:latin typeface="Times New Roman" panose="02020603050405020304" pitchFamily="18" charset="0"/>
              <a:cs typeface="Times New Roman" panose="02020603050405020304" pitchFamily="18" charset="0"/>
            </a:endParaRPr>
          </a:p>
          <a:p>
            <a:pPr marL="457200" indent="-457200" algn="l">
              <a:buFont typeface="Arial" panose="020B0604020202020204" pitchFamily="34" charset="0"/>
              <a:buChar char="•"/>
            </a:pPr>
            <a:r>
              <a:rPr lang="el-GR" sz="7400" dirty="0">
                <a:latin typeface="Times New Roman" panose="02020603050405020304" pitchFamily="18" charset="0"/>
                <a:cs typeface="Times New Roman" panose="02020603050405020304" pitchFamily="18" charset="0"/>
              </a:rPr>
              <a:t>Στο πλαίσιο της ηγεσίας, η ηθική εξετάζει τις συμπεριφορές και τον χαρακτήρα των ηγετών </a:t>
            </a:r>
          </a:p>
          <a:p>
            <a:pPr algn="l"/>
            <a:endParaRPr lang="el-GR" dirty="0">
              <a:latin typeface="Times New Roman" panose="02020603050405020304" pitchFamily="18" charset="0"/>
              <a:cs typeface="Times New Roman" panose="02020603050405020304" pitchFamily="18" charset="0"/>
            </a:endParaRPr>
          </a:p>
          <a:p>
            <a:pPr algn="l"/>
            <a:endParaRPr lang="el-GR" dirty="0">
              <a:latin typeface="Times New Roman" panose="02020603050405020304" pitchFamily="18" charset="0"/>
              <a:cs typeface="Times New Roman" panose="02020603050405020304" pitchFamily="18" charset="0"/>
            </a:endParaRPr>
          </a:p>
          <a:p>
            <a:pPr algn="l"/>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ΑΘΗΝΑ ΞΕΝΙΚΟΥ</a:t>
            </a:r>
          </a:p>
          <a:p>
            <a:pPr algn="l"/>
            <a:endParaRPr lang="en-US" dirty="0">
              <a:latin typeface="Times New Roman" panose="02020603050405020304" pitchFamily="18" charset="0"/>
              <a:cs typeface="Times New Roman" panose="02020603050405020304" pitchFamily="18" charset="0"/>
            </a:endParaRPr>
          </a:p>
          <a:p>
            <a:pPr algn="l"/>
            <a:endParaRPr lang="en-US" dirty="0">
              <a:latin typeface="Times New Roman" panose="02020603050405020304" pitchFamily="18" charset="0"/>
              <a:cs typeface="Times New Roman" panose="02020603050405020304" pitchFamily="18" charset="0"/>
            </a:endParaRPr>
          </a:p>
          <a:p>
            <a:pPr algn="l"/>
            <a:endParaRPr lang="en-US" dirty="0">
              <a:latin typeface="Times New Roman" panose="02020603050405020304" pitchFamily="18" charset="0"/>
              <a:cs typeface="Times New Roman" panose="02020603050405020304" pitchFamily="18" charset="0"/>
            </a:endParaRPr>
          </a:p>
          <a:p>
            <a:pPr algn="l"/>
            <a:endParaRPr lang="en-US" dirty="0"/>
          </a:p>
        </p:txBody>
      </p:sp>
    </p:spTree>
    <p:extLst>
      <p:ext uri="{BB962C8B-B14F-4D97-AF65-F5344CB8AC3E}">
        <p14:creationId xmlns:p14="http://schemas.microsoft.com/office/powerpoint/2010/main" val="4113287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B1C753-D6C2-9CF0-D57A-29B411C50975}"/>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0443ACD9-3993-89E9-120A-31AF5C94E93E}"/>
              </a:ext>
            </a:extLst>
          </p:cNvPr>
          <p:cNvSpPr>
            <a:spLocks noGrp="1"/>
          </p:cNvSpPr>
          <p:nvPr>
            <p:ph type="subTitle" idx="4294967295"/>
          </p:nvPr>
        </p:nvSpPr>
        <p:spPr>
          <a:xfrm>
            <a:off x="1470990" y="583097"/>
            <a:ext cx="9713845" cy="5897216"/>
          </a:xfrm>
        </p:spPr>
        <p:txBody>
          <a:bodyPr>
            <a:normAutofit fontScale="25000" lnSpcReduction="20000"/>
          </a:bodyPr>
          <a:lstStyle/>
          <a:p>
            <a:pPr marL="0" lvl="0" indent="0" algn="l">
              <a:buNone/>
            </a:pPr>
            <a:r>
              <a:rPr lang="el-GR" sz="9600" dirty="0">
                <a:latin typeface="Times New Roman" panose="02020603050405020304" pitchFamily="18" charset="0"/>
                <a:cs typeface="Times New Roman" panose="02020603050405020304" pitchFamily="18" charset="0"/>
              </a:rPr>
              <a:t>Στάδια ηθικής ανάπτυξης (</a:t>
            </a:r>
            <a:r>
              <a:rPr lang="en-US" sz="9600" dirty="0">
                <a:latin typeface="Times New Roman" panose="02020603050405020304" pitchFamily="18" charset="0"/>
                <a:cs typeface="Times New Roman" panose="02020603050405020304" pitchFamily="18" charset="0"/>
              </a:rPr>
              <a:t>Kohlberg, 1984)</a:t>
            </a:r>
            <a:endParaRPr lang="el-GR" sz="9600" dirty="0">
              <a:latin typeface="Times New Roman" panose="02020603050405020304" pitchFamily="18" charset="0"/>
              <a:cs typeface="Times New Roman" panose="02020603050405020304" pitchFamily="18" charset="0"/>
            </a:endParaRPr>
          </a:p>
          <a:p>
            <a:pPr marL="457200" lvl="1" indent="0" algn="l">
              <a:buNone/>
            </a:pPr>
            <a:endParaRPr lang="el-GR" sz="9600" dirty="0">
              <a:latin typeface="Times New Roman" panose="02020603050405020304" pitchFamily="18" charset="0"/>
              <a:cs typeface="Times New Roman" panose="02020603050405020304" pitchFamily="18" charset="0"/>
            </a:endParaRPr>
          </a:p>
          <a:p>
            <a:pPr marL="457200" lvl="1" indent="0" algn="l">
              <a:buNone/>
            </a:pPr>
            <a:endParaRPr lang="el-GR" sz="9600" dirty="0">
              <a:latin typeface="Times New Roman" panose="02020603050405020304" pitchFamily="18" charset="0"/>
              <a:cs typeface="Times New Roman" panose="02020603050405020304" pitchFamily="18" charset="0"/>
            </a:endParaRPr>
          </a:p>
          <a:p>
            <a:pPr marL="457200" lvl="1" indent="0" algn="l">
              <a:buNone/>
            </a:pPr>
            <a:r>
              <a:rPr lang="el-GR" sz="9600" dirty="0">
                <a:latin typeface="Times New Roman" panose="02020603050405020304" pitchFamily="18" charset="0"/>
                <a:cs typeface="Times New Roman" panose="02020603050405020304" pitchFamily="18" charset="0"/>
              </a:rPr>
              <a:t>Επίπεδο 1. </a:t>
            </a:r>
            <a:r>
              <a:rPr lang="el-GR" sz="9600" dirty="0" err="1">
                <a:latin typeface="Times New Roman" panose="02020603050405020304" pitchFamily="18" charset="0"/>
                <a:cs typeface="Times New Roman" panose="02020603050405020304" pitchFamily="18" charset="0"/>
              </a:rPr>
              <a:t>Προσυμβατική</a:t>
            </a:r>
            <a:r>
              <a:rPr lang="el-GR" sz="9600" dirty="0">
                <a:latin typeface="Times New Roman" panose="02020603050405020304" pitchFamily="18" charset="0"/>
                <a:cs typeface="Times New Roman" panose="02020603050405020304" pitchFamily="18" charset="0"/>
              </a:rPr>
              <a:t> ηθική: Το άτομο τείνει να κρίνει την ηθική 		    διάσταση μιας πράξης από τις άμεσες συνέπειές της.</a:t>
            </a:r>
          </a:p>
          <a:p>
            <a:pPr marL="914400" lvl="1" indent="-457200" algn="l">
              <a:buFont typeface="Arial" panose="020B0604020202020204" pitchFamily="34" charset="0"/>
              <a:buChar char="•"/>
            </a:pPr>
            <a:endParaRPr lang="el-GR" sz="9600" dirty="0">
              <a:latin typeface="Times New Roman" panose="02020603050405020304" pitchFamily="18" charset="0"/>
              <a:cs typeface="Times New Roman" panose="02020603050405020304" pitchFamily="18" charset="0"/>
            </a:endParaRPr>
          </a:p>
          <a:p>
            <a:pPr marL="914400" lvl="1" indent="-457200" algn="l">
              <a:buFont typeface="Arial" panose="020B0604020202020204" pitchFamily="34" charset="0"/>
              <a:buChar char="•"/>
            </a:pPr>
            <a:endParaRPr lang="el-GR" sz="9600" dirty="0">
              <a:latin typeface="Times New Roman" panose="02020603050405020304" pitchFamily="18" charset="0"/>
              <a:cs typeface="Times New Roman" panose="02020603050405020304" pitchFamily="18" charset="0"/>
            </a:endParaRPr>
          </a:p>
          <a:p>
            <a:pPr marL="914400" lvl="1" indent="-457200" algn="l">
              <a:buFont typeface="Arial" panose="020B0604020202020204" pitchFamily="34" charset="0"/>
              <a:buChar char="•"/>
            </a:pPr>
            <a:r>
              <a:rPr lang="el-GR" sz="9600" dirty="0">
                <a:latin typeface="Times New Roman" panose="02020603050405020304" pitchFamily="18" charset="0"/>
                <a:cs typeface="Times New Roman" panose="02020603050405020304" pitchFamily="18" charset="0"/>
              </a:rPr>
              <a:t>Στάδιο 1: Υπακοή και τιμωρία. Οι κανόνες γίνονται αντιληπτοί ως παγιωμένοι και δοσμένοι από μια άνωθεν εξουσία. Η υπακοή είναι προεξέχουσα καθώς οδηγεί σε αποφυγή της τιμωρίας.</a:t>
            </a:r>
          </a:p>
          <a:p>
            <a:pPr marL="914400" lvl="1" indent="-457200" algn="l">
              <a:buFont typeface="Arial" panose="020B0604020202020204" pitchFamily="34" charset="0"/>
              <a:buChar char="•"/>
            </a:pPr>
            <a:endParaRPr lang="el-GR" sz="9600" dirty="0">
              <a:latin typeface="Times New Roman" panose="02020603050405020304" pitchFamily="18" charset="0"/>
              <a:cs typeface="Times New Roman" panose="02020603050405020304" pitchFamily="18" charset="0"/>
            </a:endParaRPr>
          </a:p>
          <a:p>
            <a:pPr marL="914400" lvl="1" indent="-457200" algn="l">
              <a:buFont typeface="Arial" panose="020B0604020202020204" pitchFamily="34" charset="0"/>
              <a:buChar char="•"/>
            </a:pPr>
            <a:r>
              <a:rPr lang="el-GR" sz="9600" dirty="0">
                <a:latin typeface="Times New Roman" panose="02020603050405020304" pitchFamily="18" charset="0"/>
                <a:cs typeface="Times New Roman" panose="02020603050405020304" pitchFamily="18" charset="0"/>
              </a:rPr>
              <a:t>Στάδιο 2: Ατομικισμός και ανταλλαγή. Το άτομο λαμβάνει ηθικές αποφάσεις βασισμένες στο ατομικό του συμφέρον. Οι άνθρωποι δεν ταυτίζονται με τις αξίες της κοινότητας αλλά είναι πρόθυμοι να κάνουν χάρες ο ένας στον άλλο.</a:t>
            </a:r>
          </a:p>
          <a:p>
            <a:pPr marL="457200" lvl="1" indent="0" algn="l">
              <a:buNone/>
            </a:pPr>
            <a:r>
              <a:rPr lang="el-GR" sz="9600" dirty="0">
                <a:latin typeface="Times New Roman" panose="02020603050405020304" pitchFamily="18" charset="0"/>
                <a:cs typeface="Times New Roman" panose="02020603050405020304" pitchFamily="18" charset="0"/>
              </a:rPr>
              <a:t>	</a:t>
            </a:r>
            <a:endParaRPr lang="en-US" sz="9600" dirty="0">
              <a:latin typeface="Times New Roman" panose="02020603050405020304" pitchFamily="18" charset="0"/>
              <a:cs typeface="Times New Roman" panose="02020603050405020304" pitchFamily="18" charset="0"/>
            </a:endParaRPr>
          </a:p>
          <a:p>
            <a:pPr marL="457200" lvl="1" indent="0">
              <a:buNone/>
            </a:pPr>
            <a:endParaRPr lang="el-GR" sz="6000" dirty="0">
              <a:latin typeface="Times New Roman" panose="02020603050405020304" pitchFamily="18" charset="0"/>
              <a:cs typeface="Times New Roman" panose="02020603050405020304" pitchFamily="18" charset="0"/>
            </a:endParaRPr>
          </a:p>
          <a:p>
            <a:pPr marL="914400" lvl="1" indent="-457200"/>
            <a:endParaRPr lang="el-GR" sz="6000" dirty="0">
              <a:latin typeface="Times New Roman" panose="02020603050405020304" pitchFamily="18" charset="0"/>
              <a:cs typeface="Times New Roman" panose="02020603050405020304" pitchFamily="18" charset="0"/>
            </a:endParaRPr>
          </a:p>
          <a:p>
            <a:pPr marL="914400" lvl="1" indent="-457200"/>
            <a:endParaRPr lang="el-GR" sz="6000" dirty="0">
              <a:latin typeface="Times New Roman" panose="02020603050405020304" pitchFamily="18" charset="0"/>
              <a:cs typeface="Times New Roman" panose="02020603050405020304" pitchFamily="18" charset="0"/>
            </a:endParaRPr>
          </a:p>
          <a:p>
            <a:pPr marL="457200" lvl="1" indent="0" algn="l">
              <a:buNone/>
            </a:pPr>
            <a:r>
              <a:rPr lang="en-US" sz="5600" dirty="0">
                <a:latin typeface="Times New Roman" panose="02020603050405020304" pitchFamily="18" charset="0"/>
                <a:cs typeface="Times New Roman" panose="02020603050405020304" pitchFamily="18" charset="0"/>
              </a:rPr>
              <a:t>Ⓒ </a:t>
            </a:r>
            <a:r>
              <a:rPr lang="el-GR" sz="5600" dirty="0">
                <a:latin typeface="Times New Roman" panose="02020603050405020304" pitchFamily="18" charset="0"/>
                <a:cs typeface="Times New Roman" panose="02020603050405020304" pitchFamily="18" charset="0"/>
              </a:rPr>
              <a:t>ΑΘΗΝΑ ΞΕΝΙΚΟΥ</a:t>
            </a:r>
          </a:p>
          <a:p>
            <a:pPr marL="457200" lvl="1" indent="0" algn="l">
              <a:buNone/>
            </a:pPr>
            <a:r>
              <a:rPr lang="el-GR" sz="6000" dirty="0">
                <a:latin typeface="Times New Roman" panose="02020603050405020304" pitchFamily="18" charset="0"/>
                <a:cs typeface="Times New Roman" panose="02020603050405020304" pitchFamily="18" charset="0"/>
              </a:rPr>
              <a:t>	</a:t>
            </a:r>
            <a:br>
              <a:rPr lang="el-GR" sz="6000" dirty="0">
                <a:latin typeface="Times New Roman" panose="02020603050405020304" pitchFamily="18" charset="0"/>
                <a:cs typeface="Times New Roman" panose="02020603050405020304" pitchFamily="18" charset="0"/>
              </a:rPr>
            </a:br>
            <a:endParaRPr lang="en-US" sz="6000" dirty="0">
              <a:latin typeface="Times New Roman" panose="02020603050405020304" pitchFamily="18" charset="0"/>
              <a:cs typeface="Times New Roman" panose="02020603050405020304" pitchFamily="18" charset="0"/>
            </a:endParaRPr>
          </a:p>
          <a:p>
            <a:pPr algn="r"/>
            <a:endParaRPr lang="en-US" sz="1900" dirty="0"/>
          </a:p>
        </p:txBody>
      </p:sp>
    </p:spTree>
    <p:extLst>
      <p:ext uri="{BB962C8B-B14F-4D97-AF65-F5344CB8AC3E}">
        <p14:creationId xmlns:p14="http://schemas.microsoft.com/office/powerpoint/2010/main" val="4130411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556CFD-5D37-2AFA-D998-1E83BEB0363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2C0A81C-1519-78F3-B74D-515A0BA4746C}"/>
              </a:ext>
            </a:extLst>
          </p:cNvPr>
          <p:cNvSpPr>
            <a:spLocks noGrp="1"/>
          </p:cNvSpPr>
          <p:nvPr>
            <p:ph type="subTitle" idx="4294967295"/>
          </p:nvPr>
        </p:nvSpPr>
        <p:spPr>
          <a:xfrm>
            <a:off x="1470990" y="583097"/>
            <a:ext cx="9713845" cy="5049077"/>
          </a:xfrm>
        </p:spPr>
        <p:txBody>
          <a:bodyPr>
            <a:normAutofit fontScale="25000" lnSpcReduction="20000"/>
          </a:bodyPr>
          <a:lstStyle/>
          <a:p>
            <a:pPr marL="0" lvl="0" indent="0" algn="l">
              <a:buNone/>
            </a:pPr>
            <a:r>
              <a:rPr lang="el-GR" sz="9600" dirty="0">
                <a:latin typeface="Times New Roman" panose="02020603050405020304" pitchFamily="18" charset="0"/>
                <a:cs typeface="Times New Roman" panose="02020603050405020304" pitchFamily="18" charset="0"/>
              </a:rPr>
              <a:t>Στάδια ηθικής ανάπτυξης (</a:t>
            </a:r>
            <a:r>
              <a:rPr lang="en-US" sz="9600" dirty="0">
                <a:latin typeface="Times New Roman" panose="02020603050405020304" pitchFamily="18" charset="0"/>
                <a:cs typeface="Times New Roman" panose="02020603050405020304" pitchFamily="18" charset="0"/>
              </a:rPr>
              <a:t>Kohlberg, 1984)</a:t>
            </a:r>
            <a:endParaRPr lang="el-GR" sz="9600" dirty="0">
              <a:latin typeface="Times New Roman" panose="02020603050405020304" pitchFamily="18" charset="0"/>
              <a:cs typeface="Times New Roman" panose="02020603050405020304" pitchFamily="18" charset="0"/>
            </a:endParaRPr>
          </a:p>
          <a:p>
            <a:pPr marL="457200" lvl="1" indent="0" algn="l">
              <a:buNone/>
            </a:pPr>
            <a:r>
              <a:rPr lang="el-GR" sz="9600" dirty="0">
                <a:latin typeface="Times New Roman" panose="02020603050405020304" pitchFamily="18" charset="0"/>
                <a:cs typeface="Times New Roman" panose="02020603050405020304" pitchFamily="18" charset="0"/>
              </a:rPr>
              <a:t>	</a:t>
            </a:r>
          </a:p>
          <a:p>
            <a:pPr marL="457200" lvl="1" indent="0" algn="l">
              <a:buNone/>
            </a:pPr>
            <a:endParaRPr lang="en-US" sz="9600" dirty="0">
              <a:latin typeface="Times New Roman" panose="02020603050405020304" pitchFamily="18" charset="0"/>
              <a:cs typeface="Times New Roman" panose="02020603050405020304" pitchFamily="18" charset="0"/>
            </a:endParaRPr>
          </a:p>
          <a:p>
            <a:pPr marL="457200" lvl="1" indent="0" algn="l">
              <a:buNone/>
            </a:pPr>
            <a:r>
              <a:rPr lang="el-GR" sz="9600" dirty="0">
                <a:latin typeface="Times New Roman" panose="02020603050405020304" pitchFamily="18" charset="0"/>
                <a:cs typeface="Times New Roman" panose="02020603050405020304" pitchFamily="18" charset="0"/>
              </a:rPr>
              <a:t>Επίπεδο 2. Συμβατική ηθική: Το άτομο κρίνει την ηθική των πράξεων 		    του βάσει των απόψεων και προσδοκιών της κοινωνίας.</a:t>
            </a:r>
          </a:p>
          <a:p>
            <a:pPr lvl="1" algn="l"/>
            <a:endParaRPr lang="el-GR" sz="5600" dirty="0">
              <a:latin typeface="Times New Roman" panose="02020603050405020304" pitchFamily="18" charset="0"/>
              <a:cs typeface="Times New Roman" panose="02020603050405020304" pitchFamily="18" charset="0"/>
            </a:endParaRPr>
          </a:p>
          <a:p>
            <a:pPr lvl="1" algn="l"/>
            <a:endParaRPr lang="el-GR" sz="5600" dirty="0">
              <a:latin typeface="Times New Roman" panose="02020603050405020304" pitchFamily="18" charset="0"/>
              <a:cs typeface="Times New Roman" panose="02020603050405020304" pitchFamily="18" charset="0"/>
            </a:endParaRPr>
          </a:p>
          <a:p>
            <a:pPr marL="914400" lvl="1" indent="-457200"/>
            <a:r>
              <a:rPr lang="el-GR" sz="9600" dirty="0">
                <a:latin typeface="Times New Roman" panose="02020603050405020304" pitchFamily="18" charset="0"/>
                <a:cs typeface="Times New Roman" panose="02020603050405020304" pitchFamily="18" charset="0"/>
              </a:rPr>
              <a:t>Στάδιο 3: Διαπροσωπική συναίνεση και συμφωνία. Οι ηθικές επιλογές του ατόμου βασίζονται στις προσδοκίες των άλλων στην προσπάθειά του να φανεί ‘καλός άνθρωπος’.</a:t>
            </a:r>
          </a:p>
          <a:p>
            <a:pPr marL="914400" lvl="1" indent="-457200"/>
            <a:endParaRPr lang="el-GR" sz="9600" dirty="0">
              <a:latin typeface="Times New Roman" panose="02020603050405020304" pitchFamily="18" charset="0"/>
              <a:cs typeface="Times New Roman" panose="02020603050405020304" pitchFamily="18" charset="0"/>
            </a:endParaRPr>
          </a:p>
          <a:p>
            <a:pPr marL="914400" lvl="1" indent="-457200"/>
            <a:r>
              <a:rPr lang="el-GR" sz="9600" dirty="0">
                <a:latin typeface="Times New Roman" panose="02020603050405020304" pitchFamily="18" charset="0"/>
                <a:cs typeface="Times New Roman" panose="02020603050405020304" pitchFamily="18" charset="0"/>
              </a:rPr>
              <a:t>Στάδιο 4: Διατήρηση της κοινωνικής τάξης. Το άτομο λαμβάνει ηθικές αποφάσεις με τρόπο που δείχνει μέριμνα για το κοινωνικό σύνολο. Για να είναι λειτουργική η κοινωνία τα άτομα πρέπει να στηρίζουν τους κανόνες.</a:t>
            </a:r>
          </a:p>
          <a:p>
            <a:pPr marL="914400" lvl="1" indent="-457200"/>
            <a:endParaRPr lang="el-GR" sz="6000" dirty="0">
              <a:latin typeface="Times New Roman" panose="02020603050405020304" pitchFamily="18" charset="0"/>
              <a:cs typeface="Times New Roman" panose="02020603050405020304" pitchFamily="18" charset="0"/>
            </a:endParaRPr>
          </a:p>
          <a:p>
            <a:pPr marL="457200" lvl="1" indent="0" algn="l">
              <a:buNone/>
            </a:pPr>
            <a:endParaRPr lang="el-GR" sz="5600" dirty="0">
              <a:latin typeface="Times New Roman" panose="02020603050405020304" pitchFamily="18" charset="0"/>
              <a:cs typeface="Times New Roman" panose="02020603050405020304" pitchFamily="18" charset="0"/>
            </a:endParaRPr>
          </a:p>
          <a:p>
            <a:pPr marL="457200" lvl="1" indent="0" algn="l">
              <a:buNone/>
            </a:pPr>
            <a:r>
              <a:rPr lang="en-US" sz="5600" dirty="0">
                <a:latin typeface="Times New Roman" panose="02020603050405020304" pitchFamily="18" charset="0"/>
                <a:cs typeface="Times New Roman" panose="02020603050405020304" pitchFamily="18" charset="0"/>
              </a:rPr>
              <a:t>Ⓒ </a:t>
            </a:r>
            <a:r>
              <a:rPr lang="el-GR" sz="5600" dirty="0">
                <a:latin typeface="Times New Roman" panose="02020603050405020304" pitchFamily="18" charset="0"/>
                <a:cs typeface="Times New Roman" panose="02020603050405020304" pitchFamily="18" charset="0"/>
              </a:rPr>
              <a:t>ΑΘΗΝΑ ΞΕΝΙΚΟΥ</a:t>
            </a:r>
            <a:r>
              <a:rPr lang="el-GR" sz="6000" dirty="0">
                <a:latin typeface="Times New Roman" panose="02020603050405020304" pitchFamily="18" charset="0"/>
                <a:cs typeface="Times New Roman" panose="02020603050405020304" pitchFamily="18" charset="0"/>
              </a:rPr>
              <a:t>	</a:t>
            </a:r>
            <a:br>
              <a:rPr lang="el-GR" sz="6000" dirty="0">
                <a:latin typeface="Times New Roman" panose="02020603050405020304" pitchFamily="18" charset="0"/>
                <a:cs typeface="Times New Roman" panose="02020603050405020304" pitchFamily="18" charset="0"/>
              </a:rPr>
            </a:br>
            <a:endParaRPr lang="en-US" sz="6000" dirty="0">
              <a:latin typeface="Times New Roman" panose="02020603050405020304" pitchFamily="18" charset="0"/>
              <a:cs typeface="Times New Roman" panose="02020603050405020304" pitchFamily="18" charset="0"/>
            </a:endParaRPr>
          </a:p>
          <a:p>
            <a:pPr algn="r"/>
            <a:endParaRPr lang="en-US" sz="1900" dirty="0"/>
          </a:p>
        </p:txBody>
      </p:sp>
    </p:spTree>
    <p:extLst>
      <p:ext uri="{BB962C8B-B14F-4D97-AF65-F5344CB8AC3E}">
        <p14:creationId xmlns:p14="http://schemas.microsoft.com/office/powerpoint/2010/main" val="1825760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D796A-6525-8B82-A086-A6E87E00820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39870D7-BB9C-D587-5286-3EDD59120C07}"/>
              </a:ext>
            </a:extLst>
          </p:cNvPr>
          <p:cNvSpPr>
            <a:spLocks noGrp="1"/>
          </p:cNvSpPr>
          <p:nvPr>
            <p:ph type="subTitle" idx="4294967295"/>
          </p:nvPr>
        </p:nvSpPr>
        <p:spPr>
          <a:xfrm>
            <a:off x="1039092" y="583097"/>
            <a:ext cx="10145744" cy="5897216"/>
          </a:xfrm>
        </p:spPr>
        <p:txBody>
          <a:bodyPr>
            <a:normAutofit fontScale="25000" lnSpcReduction="20000"/>
          </a:bodyPr>
          <a:lstStyle/>
          <a:p>
            <a:pPr marL="0" lvl="0" indent="0" algn="l">
              <a:buNone/>
            </a:pPr>
            <a:r>
              <a:rPr lang="el-GR" sz="9600" dirty="0">
                <a:latin typeface="Times New Roman" panose="02020603050405020304" pitchFamily="18" charset="0"/>
                <a:cs typeface="Times New Roman" panose="02020603050405020304" pitchFamily="18" charset="0"/>
              </a:rPr>
              <a:t>Στάδια ηθικής ανάπτυξης (</a:t>
            </a:r>
            <a:r>
              <a:rPr lang="en-US" sz="9600" dirty="0">
                <a:latin typeface="Times New Roman" panose="02020603050405020304" pitchFamily="18" charset="0"/>
                <a:cs typeface="Times New Roman" panose="02020603050405020304" pitchFamily="18" charset="0"/>
              </a:rPr>
              <a:t>Kohlberg, 1984)</a:t>
            </a:r>
            <a:endParaRPr lang="el-GR" sz="9600" dirty="0">
              <a:latin typeface="Times New Roman" panose="02020603050405020304" pitchFamily="18" charset="0"/>
              <a:cs typeface="Times New Roman" panose="02020603050405020304" pitchFamily="18" charset="0"/>
            </a:endParaRPr>
          </a:p>
          <a:p>
            <a:pPr marL="457200" lvl="1" indent="0" algn="l">
              <a:buNone/>
            </a:pPr>
            <a:endParaRPr lang="el-GR" sz="9600" dirty="0">
              <a:latin typeface="Times New Roman" panose="02020603050405020304" pitchFamily="18" charset="0"/>
              <a:cs typeface="Times New Roman" panose="02020603050405020304" pitchFamily="18" charset="0"/>
            </a:endParaRPr>
          </a:p>
          <a:p>
            <a:pPr marL="457200" lvl="1" indent="0" algn="l">
              <a:buNone/>
            </a:pPr>
            <a:endParaRPr lang="el-GR" sz="9600" dirty="0">
              <a:latin typeface="Times New Roman" panose="02020603050405020304" pitchFamily="18" charset="0"/>
              <a:cs typeface="Times New Roman" panose="02020603050405020304" pitchFamily="18" charset="0"/>
            </a:endParaRPr>
          </a:p>
          <a:p>
            <a:pPr marL="457200" lvl="1" indent="0" algn="l">
              <a:buNone/>
            </a:pPr>
            <a:r>
              <a:rPr lang="el-GR" sz="9600" dirty="0">
                <a:latin typeface="Times New Roman" panose="02020603050405020304" pitchFamily="18" charset="0"/>
                <a:cs typeface="Times New Roman" panose="02020603050405020304" pitchFamily="18" charset="0"/>
              </a:rPr>
              <a:t>Επίπεδο 3. </a:t>
            </a:r>
            <a:r>
              <a:rPr lang="el-GR" sz="9600" dirty="0" err="1">
                <a:latin typeface="Times New Roman" panose="02020603050405020304" pitchFamily="18" charset="0"/>
                <a:cs typeface="Times New Roman" panose="02020603050405020304" pitchFamily="18" charset="0"/>
              </a:rPr>
              <a:t>Μετασυμβατική</a:t>
            </a:r>
            <a:r>
              <a:rPr lang="el-GR" sz="9600" dirty="0">
                <a:latin typeface="Times New Roman" panose="02020603050405020304" pitchFamily="18" charset="0"/>
                <a:cs typeface="Times New Roman" panose="02020603050405020304" pitchFamily="18" charset="0"/>
              </a:rPr>
              <a:t> ηθική: Το άτομο τείνει να κρίνει την ηθική 		 διάσταση μιας πράξης στο πλαίσιο των βασικών 			             ανθρώπινων δικαιωμάτων της ζωής, της ελευθερίας και </a:t>
            </a:r>
          </a:p>
          <a:p>
            <a:pPr marL="457200" lvl="1" indent="0" algn="l">
              <a:buNone/>
            </a:pPr>
            <a:r>
              <a:rPr lang="el-GR" sz="9600" dirty="0">
                <a:latin typeface="Times New Roman" panose="02020603050405020304" pitchFamily="18" charset="0"/>
                <a:cs typeface="Times New Roman" panose="02020603050405020304" pitchFamily="18" charset="0"/>
              </a:rPr>
              <a:t>		 της δικαιοσύνης.</a:t>
            </a:r>
          </a:p>
          <a:p>
            <a:pPr marL="457200" lvl="1" indent="0" algn="l">
              <a:buNone/>
            </a:pPr>
            <a:endParaRPr lang="el-GR" sz="9600" dirty="0">
              <a:latin typeface="Times New Roman" panose="02020603050405020304" pitchFamily="18" charset="0"/>
              <a:cs typeface="Times New Roman" panose="02020603050405020304" pitchFamily="18" charset="0"/>
            </a:endParaRPr>
          </a:p>
          <a:p>
            <a:pPr marL="914400" lvl="1" indent="-457200" algn="l">
              <a:buFont typeface="Arial" panose="020B0604020202020204" pitchFamily="34" charset="0"/>
              <a:buChar char="•"/>
            </a:pPr>
            <a:r>
              <a:rPr lang="el-GR" sz="9600" dirty="0">
                <a:latin typeface="Times New Roman" panose="02020603050405020304" pitchFamily="18" charset="0"/>
                <a:cs typeface="Times New Roman" panose="02020603050405020304" pitchFamily="18" charset="0"/>
              </a:rPr>
              <a:t>Στάδιο 5: Κοινωνικό συμβόλαιο και ατομικά δικαιώματα. Η ηθική των πράξεων κρίνεται βάσει των προσωπικών απόψεων του ατόμου σχετικά με τα βασικά δικαιώματα της ελευθερίας, της ζωής, και της δικαιοσύνης.</a:t>
            </a:r>
          </a:p>
          <a:p>
            <a:pPr marL="914400" lvl="1" indent="-457200" algn="l">
              <a:buFont typeface="Arial" panose="020B0604020202020204" pitchFamily="34" charset="0"/>
              <a:buChar char="•"/>
            </a:pPr>
            <a:endParaRPr lang="el-GR" sz="9600" dirty="0">
              <a:latin typeface="Times New Roman" panose="02020603050405020304" pitchFamily="18" charset="0"/>
              <a:cs typeface="Times New Roman" panose="02020603050405020304" pitchFamily="18" charset="0"/>
            </a:endParaRPr>
          </a:p>
          <a:p>
            <a:pPr marL="914400" lvl="1" indent="-457200" algn="l">
              <a:buFont typeface="Arial" panose="020B0604020202020204" pitchFamily="34" charset="0"/>
              <a:buChar char="•"/>
            </a:pPr>
            <a:r>
              <a:rPr lang="el-GR" sz="9600" dirty="0">
                <a:latin typeface="Times New Roman" panose="02020603050405020304" pitchFamily="18" charset="0"/>
                <a:cs typeface="Times New Roman" panose="02020603050405020304" pitchFamily="18" charset="0"/>
              </a:rPr>
              <a:t>Στάδιο 6: Καθολικές αρχές. Η ηθική συλλογιστική του ατόμου ακολουθεί εμπεδωμένες και καθολικές αρχές δικαίου που ισχύουν για όλους. Για παράδειγμα, η λήψη των αποφάσεων πρέπει να γίνεται με σεβασμό στις απόψεις όλων των εμπλεκόμενων μερών. 	</a:t>
            </a:r>
            <a:endParaRPr lang="en-US" sz="9600" dirty="0">
              <a:latin typeface="Times New Roman" panose="02020603050405020304" pitchFamily="18" charset="0"/>
              <a:cs typeface="Times New Roman" panose="02020603050405020304" pitchFamily="18" charset="0"/>
            </a:endParaRPr>
          </a:p>
          <a:p>
            <a:pPr marL="457200" lvl="1" indent="0">
              <a:buNone/>
            </a:pPr>
            <a:endParaRPr lang="el-GR" sz="6000" dirty="0">
              <a:latin typeface="Times New Roman" panose="02020603050405020304" pitchFamily="18" charset="0"/>
              <a:cs typeface="Times New Roman" panose="02020603050405020304" pitchFamily="18" charset="0"/>
            </a:endParaRPr>
          </a:p>
          <a:p>
            <a:pPr marL="914400" lvl="1" indent="-457200"/>
            <a:endParaRPr lang="el-GR" sz="6000" dirty="0">
              <a:latin typeface="Times New Roman" panose="02020603050405020304" pitchFamily="18" charset="0"/>
              <a:cs typeface="Times New Roman" panose="02020603050405020304" pitchFamily="18" charset="0"/>
            </a:endParaRPr>
          </a:p>
          <a:p>
            <a:pPr marL="914400" lvl="1" indent="-457200"/>
            <a:endParaRPr lang="el-GR" sz="6000" dirty="0">
              <a:latin typeface="Times New Roman" panose="02020603050405020304" pitchFamily="18" charset="0"/>
              <a:cs typeface="Times New Roman" panose="02020603050405020304" pitchFamily="18" charset="0"/>
            </a:endParaRPr>
          </a:p>
          <a:p>
            <a:pPr marL="457200" lvl="1" indent="0" algn="l">
              <a:buNone/>
            </a:pPr>
            <a:r>
              <a:rPr lang="en-US" sz="5600" dirty="0">
                <a:latin typeface="Times New Roman" panose="02020603050405020304" pitchFamily="18" charset="0"/>
                <a:cs typeface="Times New Roman" panose="02020603050405020304" pitchFamily="18" charset="0"/>
              </a:rPr>
              <a:t>Ⓒ </a:t>
            </a:r>
            <a:r>
              <a:rPr lang="el-GR" sz="5600" dirty="0">
                <a:latin typeface="Times New Roman" panose="02020603050405020304" pitchFamily="18" charset="0"/>
                <a:cs typeface="Times New Roman" panose="02020603050405020304" pitchFamily="18" charset="0"/>
              </a:rPr>
              <a:t>ΑΘΗΝΑ ΞΕΝΙΚΟΥ</a:t>
            </a:r>
          </a:p>
          <a:p>
            <a:pPr marL="457200" lvl="1" indent="0" algn="l">
              <a:buNone/>
            </a:pPr>
            <a:r>
              <a:rPr lang="el-GR" sz="6000" dirty="0">
                <a:latin typeface="Times New Roman" panose="02020603050405020304" pitchFamily="18" charset="0"/>
                <a:cs typeface="Times New Roman" panose="02020603050405020304" pitchFamily="18" charset="0"/>
              </a:rPr>
              <a:t>	</a:t>
            </a:r>
            <a:br>
              <a:rPr lang="el-GR" sz="6000" dirty="0">
                <a:latin typeface="Times New Roman" panose="02020603050405020304" pitchFamily="18" charset="0"/>
                <a:cs typeface="Times New Roman" panose="02020603050405020304" pitchFamily="18" charset="0"/>
              </a:rPr>
            </a:br>
            <a:endParaRPr lang="en-US" sz="6000" dirty="0">
              <a:latin typeface="Times New Roman" panose="02020603050405020304" pitchFamily="18" charset="0"/>
              <a:cs typeface="Times New Roman" panose="02020603050405020304" pitchFamily="18" charset="0"/>
            </a:endParaRPr>
          </a:p>
          <a:p>
            <a:pPr algn="r"/>
            <a:endParaRPr lang="en-US" sz="1900" dirty="0"/>
          </a:p>
        </p:txBody>
      </p:sp>
    </p:spTree>
    <p:extLst>
      <p:ext uri="{BB962C8B-B14F-4D97-AF65-F5344CB8AC3E}">
        <p14:creationId xmlns:p14="http://schemas.microsoft.com/office/powerpoint/2010/main" val="2717311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8413F-D44D-12BC-EB82-CEFF76BE88FA}"/>
              </a:ext>
            </a:extLst>
          </p:cNvPr>
          <p:cNvSpPr>
            <a:spLocks noGrp="1"/>
          </p:cNvSpPr>
          <p:nvPr>
            <p:ph type="title"/>
          </p:nvPr>
        </p:nvSpPr>
        <p:spPr>
          <a:xfrm>
            <a:off x="699654" y="365126"/>
            <a:ext cx="10515600" cy="812510"/>
          </a:xfrm>
        </p:spPr>
        <p:txBody>
          <a:bodyPr>
            <a:normAutofit/>
          </a:bodyPr>
          <a:lstStyle/>
          <a:p>
            <a:pPr algn="ctr"/>
            <a:r>
              <a:rPr lang="el-GR" sz="2800" dirty="0">
                <a:latin typeface="Times New Roman" panose="02020603050405020304" pitchFamily="18" charset="0"/>
                <a:cs typeface="Times New Roman" panose="02020603050405020304" pitchFamily="18" charset="0"/>
              </a:rPr>
              <a:t>Κριτική της θεωρίας</a:t>
            </a:r>
            <a:r>
              <a:rPr lang="el-GR" sz="2800" dirty="0"/>
              <a:t> </a:t>
            </a:r>
            <a:r>
              <a:rPr lang="el-GR" sz="2800" dirty="0">
                <a:latin typeface="Times New Roman" panose="02020603050405020304" pitchFamily="18" charset="0"/>
                <a:cs typeface="Times New Roman" panose="02020603050405020304" pitchFamily="18" charset="0"/>
              </a:rPr>
              <a:t>της ηθικής συλλογιστικής του </a:t>
            </a:r>
            <a:r>
              <a:rPr lang="en-US" sz="2800" dirty="0">
                <a:latin typeface="Times New Roman" panose="02020603050405020304" pitchFamily="18" charset="0"/>
                <a:cs typeface="Times New Roman" panose="02020603050405020304" pitchFamily="18" charset="0"/>
              </a:rPr>
              <a:t>Kohlberg (1984</a:t>
            </a:r>
            <a:r>
              <a:rPr lang="el-GR" sz="2800" dirty="0">
                <a:latin typeface="Times New Roman" panose="02020603050405020304" pitchFamily="18" charset="0"/>
                <a:cs typeface="Times New Roman" panose="02020603050405020304" pitchFamily="18" charset="0"/>
              </a:rPr>
              <a:t>)</a:t>
            </a:r>
            <a:endParaRPr lang="en-US" sz="2800" dirty="0"/>
          </a:p>
        </p:txBody>
      </p:sp>
      <p:sp>
        <p:nvSpPr>
          <p:cNvPr id="3" name="Content Placeholder 2">
            <a:extLst>
              <a:ext uri="{FF2B5EF4-FFF2-40B4-BE49-F238E27FC236}">
                <a16:creationId xmlns:a16="http://schemas.microsoft.com/office/drawing/2014/main" id="{4DF3E734-BF4B-C898-8F49-58933F2B10BC}"/>
              </a:ext>
            </a:extLst>
          </p:cNvPr>
          <p:cNvSpPr>
            <a:spLocks noGrp="1"/>
          </p:cNvSpPr>
          <p:nvPr>
            <p:ph idx="1"/>
          </p:nvPr>
        </p:nvSpPr>
        <p:spPr>
          <a:xfrm>
            <a:off x="1295400" y="1801090"/>
            <a:ext cx="9601200" cy="4691783"/>
          </a:xfrm>
        </p:spPr>
        <p:txBody>
          <a:bodyPr>
            <a:noAutofit/>
          </a:bodyPr>
          <a:lstStyle/>
          <a:p>
            <a:r>
              <a:rPr lang="el-GR" sz="2400" dirty="0">
                <a:latin typeface="Times New Roman" panose="02020603050405020304" pitchFamily="18" charset="0"/>
                <a:cs typeface="Times New Roman" panose="02020603050405020304" pitchFamily="18" charset="0"/>
              </a:rPr>
              <a:t>Η ανάπτυξη της θεωρίας βασίστηκε στην μελέτη δειγμάτων αποκλειστικά ανδρών από δυτικές κοινωνίες. </a:t>
            </a:r>
          </a:p>
          <a:p>
            <a:r>
              <a:rPr lang="el-GR" sz="2400" dirty="0">
                <a:latin typeface="Times New Roman" panose="02020603050405020304" pitchFamily="18" charset="0"/>
                <a:cs typeface="Times New Roman" panose="02020603050405020304" pitchFamily="18" charset="0"/>
              </a:rPr>
              <a:t>Εστιάζει στα ατομικά δικαιώματα και τις αξίες του δικαίου και δεν μελετά αξίες που συνδέονται με την κοινότητα, τις κοινωνικές σχέσεις, και την φροντίδα.</a:t>
            </a:r>
          </a:p>
          <a:p>
            <a:r>
              <a:rPr lang="el-GR" sz="2400" dirty="0">
                <a:latin typeface="Times New Roman" panose="02020603050405020304" pitchFamily="18" charset="0"/>
                <a:cs typeface="Times New Roman" panose="02020603050405020304" pitchFamily="18" charset="0"/>
              </a:rPr>
              <a:t>Δίνεται έμφαση στην σκέψη και δεν μελετάται επαρκώς η συμπεριφορά για τα ηθικά διλήμματα</a:t>
            </a:r>
          </a:p>
          <a:p>
            <a:r>
              <a:rPr lang="el-GR" sz="2400" dirty="0">
                <a:latin typeface="Times New Roman" panose="02020603050405020304" pitchFamily="18" charset="0"/>
                <a:cs typeface="Times New Roman" panose="02020603050405020304" pitchFamily="18" charset="0"/>
              </a:rPr>
              <a:t>Ρόλος των συναισθημάτων στην ηθική σκέψη και συμπεριφορά</a:t>
            </a:r>
          </a:p>
          <a:p>
            <a:endParaRPr lang="el-GR" sz="2400" dirty="0">
              <a:latin typeface="Times New Roman" panose="02020603050405020304" pitchFamily="18" charset="0"/>
              <a:cs typeface="Times New Roman" panose="02020603050405020304" pitchFamily="18" charset="0"/>
            </a:endParaRPr>
          </a:p>
          <a:p>
            <a:pPr marL="0" indent="0">
              <a:buNone/>
            </a:pPr>
            <a:endParaRPr lang="el-GR" sz="2400" dirty="0">
              <a:latin typeface="Times New Roman" panose="02020603050405020304" pitchFamily="18" charset="0"/>
              <a:cs typeface="Times New Roman" panose="02020603050405020304" pitchFamily="18" charset="0"/>
            </a:endParaRPr>
          </a:p>
          <a:p>
            <a:pPr marL="0" indent="0">
              <a:buNone/>
            </a:pPr>
            <a:r>
              <a:rPr lang="en-US" sz="1400" dirty="0">
                <a:latin typeface="Times New Roman" panose="02020603050405020304" pitchFamily="18" charset="0"/>
                <a:cs typeface="Times New Roman" panose="02020603050405020304" pitchFamily="18" charset="0"/>
              </a:rPr>
              <a:t>Ⓒ </a:t>
            </a:r>
            <a:r>
              <a:rPr lang="el-GR" sz="1400" dirty="0">
                <a:latin typeface="Times New Roman" panose="02020603050405020304" pitchFamily="18" charset="0"/>
                <a:cs typeface="Times New Roman" panose="02020603050405020304" pitchFamily="18" charset="0"/>
              </a:rPr>
              <a:t>ΑΘΗΝΑ ΞΕΝΙΚΟΥ</a:t>
            </a:r>
          </a:p>
          <a:p>
            <a:pPr marL="0" indent="0">
              <a:buNone/>
            </a:pPr>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54565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96E08-2C66-D3F3-543A-DAB2147F9025}"/>
              </a:ext>
            </a:extLst>
          </p:cNvPr>
          <p:cNvSpPr>
            <a:spLocks noGrp="1"/>
          </p:cNvSpPr>
          <p:nvPr>
            <p:ph type="title"/>
          </p:nvPr>
        </p:nvSpPr>
        <p:spPr>
          <a:xfrm>
            <a:off x="762001" y="231914"/>
            <a:ext cx="9390528" cy="611511"/>
          </a:xfrm>
        </p:spPr>
        <p:txBody>
          <a:bodyPr anchor="t">
            <a:normAutofit/>
          </a:bodyPr>
          <a:lstStyle/>
          <a:p>
            <a:r>
              <a:rPr lang="el-GR" sz="2800" dirty="0" err="1">
                <a:latin typeface="Times New Roman" panose="02020603050405020304" pitchFamily="18" charset="0"/>
                <a:cs typeface="Times New Roman" panose="02020603050405020304" pitchFamily="18" charset="0"/>
              </a:rPr>
              <a:t>Κεντρικ</a:t>
            </a:r>
            <a:r>
              <a:rPr lang="en-US" sz="2800" dirty="0" err="1">
                <a:latin typeface="Times New Roman" panose="02020603050405020304" pitchFamily="18" charset="0"/>
                <a:cs typeface="Times New Roman" panose="02020603050405020304" pitchFamily="18" charset="0"/>
              </a:rPr>
              <a:t>ή</a:t>
            </a:r>
            <a:r>
              <a:rPr lang="el-GR" sz="2800" dirty="0">
                <a:latin typeface="Times New Roman" panose="02020603050405020304" pitchFamily="18" charset="0"/>
                <a:cs typeface="Times New Roman" panose="02020603050405020304" pitchFamily="18" charset="0"/>
              </a:rPr>
              <a:t> θέση της ηθικής για την ηγεσία</a:t>
            </a: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35AFC04-33CF-4425-7366-D2848627F274}"/>
              </a:ext>
            </a:extLst>
          </p:cNvPr>
          <p:cNvSpPr>
            <a:spLocks noGrp="1"/>
          </p:cNvSpPr>
          <p:nvPr>
            <p:ph idx="1"/>
          </p:nvPr>
        </p:nvSpPr>
        <p:spPr>
          <a:xfrm>
            <a:off x="762001" y="960506"/>
            <a:ext cx="10069605" cy="4936987"/>
          </a:xfrm>
        </p:spPr>
        <p:txBody>
          <a:bodyPr>
            <a:noAutofit/>
          </a:bodyPr>
          <a:lstStyle/>
          <a:p>
            <a:pPr marL="0" indent="0">
              <a:buNone/>
            </a:pPr>
            <a:r>
              <a:rPr lang="el-GR" sz="2400" dirty="0">
                <a:latin typeface="Times New Roman" panose="02020603050405020304" pitchFamily="18" charset="0"/>
                <a:cs typeface="Times New Roman" panose="02020603050405020304" pitchFamily="18" charset="0"/>
              </a:rPr>
              <a:t>Θετικά ψυχικά χαρακτηριστικά/θετική ψυχική κατάσταση </a:t>
            </a:r>
          </a:p>
          <a:p>
            <a:r>
              <a:rPr lang="el-GR" sz="2400" dirty="0">
                <a:latin typeface="Times New Roman" panose="02020603050405020304" pitchFamily="18" charset="0"/>
                <a:cs typeface="Times New Roman" panose="02020603050405020304" pitchFamily="18" charset="0"/>
              </a:rPr>
              <a:t>Η επιρροή που ασκεί ο ηγέτης στο πλαίσιο της ομάδας έχει αντίκτυπο στις ζωές των μελών και συνεπώς έχει ηθική διάσταση.</a:t>
            </a:r>
          </a:p>
          <a:p>
            <a:r>
              <a:rPr lang="el-GR" sz="2400" dirty="0">
                <a:latin typeface="Times New Roman" panose="02020603050405020304" pitchFamily="18" charset="0"/>
                <a:cs typeface="Times New Roman" panose="02020603050405020304" pitchFamily="18" charset="0"/>
              </a:rPr>
              <a:t>Οι ηγέτες έχουν συχνά περισσότερη δύναμη από ότι οι υφιστάμενοί τους και ευθύνη για τον τρόπο με τον οποίο η ηγεσία που ασκούν επηρεάζει τις ζωές των άλλων.</a:t>
            </a:r>
          </a:p>
          <a:p>
            <a:r>
              <a:rPr lang="el-GR" sz="2400" dirty="0">
                <a:latin typeface="Times New Roman" panose="02020603050405020304" pitchFamily="18" charset="0"/>
                <a:cs typeface="Times New Roman" panose="02020603050405020304" pitchFamily="18" charset="0"/>
              </a:rPr>
              <a:t>Οι </a:t>
            </a:r>
            <a:r>
              <a:rPr lang="en-US" sz="2400" dirty="0">
                <a:latin typeface="Times New Roman" panose="02020603050405020304" pitchFamily="18" charset="0"/>
                <a:cs typeface="Times New Roman" panose="02020603050405020304" pitchFamily="18" charset="0"/>
              </a:rPr>
              <a:t>Frisch </a:t>
            </a:r>
            <a:r>
              <a:rPr lang="el-GR" sz="2400" dirty="0">
                <a:latin typeface="Times New Roman" panose="02020603050405020304" pitchFamily="18" charset="0"/>
                <a:cs typeface="Times New Roman" panose="02020603050405020304" pitchFamily="18" charset="0"/>
              </a:rPr>
              <a:t>και </a:t>
            </a:r>
            <a:r>
              <a:rPr lang="en-US" sz="2400" dirty="0">
                <a:latin typeface="Times New Roman" panose="02020603050405020304" pitchFamily="18" charset="0"/>
                <a:cs typeface="Times New Roman" panose="02020603050405020304" pitchFamily="18" charset="0"/>
              </a:rPr>
              <a:t>Huppenbauer (2014) </a:t>
            </a:r>
            <a:r>
              <a:rPr lang="el-GR" sz="2400" dirty="0">
                <a:latin typeface="Times New Roman" panose="02020603050405020304" pitchFamily="18" charset="0"/>
                <a:cs typeface="Times New Roman" panose="02020603050405020304" pitchFamily="18" charset="0"/>
              </a:rPr>
              <a:t>σε μια ποιοτική έρευνα </a:t>
            </a:r>
            <a:r>
              <a:rPr lang="el-GR" sz="2400" dirty="0" err="1">
                <a:latin typeface="Times New Roman" panose="02020603050405020304" pitchFamily="18" charset="0"/>
                <a:cs typeface="Times New Roman" panose="02020603050405020304" pitchFamily="18" charset="0"/>
              </a:rPr>
              <a:t>βρ</a:t>
            </a:r>
            <a:r>
              <a:rPr lang="en-US" sz="2400" dirty="0" err="1">
                <a:latin typeface="Times New Roman" panose="02020603050405020304" pitchFamily="18" charset="0"/>
                <a:cs typeface="Times New Roman" panose="02020603050405020304" pitchFamily="18" charset="0"/>
              </a:rPr>
              <a:t>ή</a:t>
            </a:r>
            <a:r>
              <a:rPr lang="el-GR" sz="2400" dirty="0">
                <a:latin typeface="Times New Roman" panose="02020603050405020304" pitchFamily="18" charset="0"/>
                <a:cs typeface="Times New Roman" panose="02020603050405020304" pitchFamily="18" charset="0"/>
              </a:rPr>
              <a:t>καν ότι οι ηγέτες που κατ’ ομολογία προβάλλονταν ως ηθικοί ηγέτες  έδειχναν να νοιάζονταν για όλα τα εμπλεκόμενα μέρη, όπως πελάτες, προμηθευτές, την κοινωνία και το περιβάλλον.   </a:t>
            </a:r>
          </a:p>
          <a:p>
            <a:r>
              <a:rPr lang="el-GR" sz="2400" dirty="0">
                <a:latin typeface="Times New Roman" panose="02020603050405020304" pitchFamily="18" charset="0"/>
                <a:cs typeface="Times New Roman" panose="02020603050405020304" pitchFamily="18" charset="0"/>
              </a:rPr>
              <a:t>Οι ηγέτες συνεισφέρουν στον σχηματισμό, εδραίωση και ενίσχυση των </a:t>
            </a:r>
            <a:r>
              <a:rPr lang="el-GR" sz="2400" dirty="0" err="1">
                <a:latin typeface="Times New Roman" panose="02020603050405020304" pitchFamily="18" charset="0"/>
                <a:cs typeface="Times New Roman" panose="02020603050405020304" pitchFamily="18" charset="0"/>
              </a:rPr>
              <a:t>οργανωσιακών</a:t>
            </a:r>
            <a:r>
              <a:rPr lang="el-GR" sz="2400" dirty="0">
                <a:latin typeface="Times New Roman" panose="02020603050405020304" pitchFamily="18" charset="0"/>
                <a:cs typeface="Times New Roman" panose="02020603050405020304" pitchFamily="18" charset="0"/>
              </a:rPr>
              <a:t> αξιών, γεγονός που αντανακλά την κεντρική θέση της ηθικής στη διαδικασία της ηγεσίας.</a:t>
            </a:r>
          </a:p>
          <a:p>
            <a:pPr marL="0" indent="0">
              <a:buNone/>
            </a:pPr>
            <a:endParaRPr lang="el-GR" sz="2200" dirty="0">
              <a:latin typeface="Times New Roman" panose="02020603050405020304" pitchFamily="18" charset="0"/>
              <a:cs typeface="Times New Roman" panose="02020603050405020304" pitchFamily="18" charset="0"/>
            </a:endParaRPr>
          </a:p>
          <a:p>
            <a:pPr marL="0" indent="0">
              <a:buNone/>
            </a:pPr>
            <a:r>
              <a:rPr lang="en-US" sz="1400" dirty="0">
                <a:latin typeface="Times New Roman" panose="02020603050405020304" pitchFamily="18" charset="0"/>
                <a:cs typeface="Times New Roman" panose="02020603050405020304" pitchFamily="18" charset="0"/>
              </a:rPr>
              <a:t>Ⓒ </a:t>
            </a:r>
            <a:r>
              <a:rPr lang="el-GR" sz="1400" dirty="0">
                <a:latin typeface="Times New Roman" panose="02020603050405020304" pitchFamily="18" charset="0"/>
                <a:cs typeface="Times New Roman" panose="02020603050405020304" pitchFamily="18" charset="0"/>
              </a:rPr>
              <a:t>ΑΘΗΝΑ ΞΕΝΙΚΟΥ</a:t>
            </a:r>
          </a:p>
          <a:p>
            <a:pPr marL="0" indent="0">
              <a:buNone/>
            </a:pPr>
            <a:endParaRPr lang="el-GR" sz="2200" dirty="0">
              <a:latin typeface="Times New Roman" panose="02020603050405020304" pitchFamily="18" charset="0"/>
              <a:cs typeface="Times New Roman" panose="02020603050405020304" pitchFamily="18" charset="0"/>
            </a:endParaRPr>
          </a:p>
          <a:p>
            <a:pPr marL="0" indent="0">
              <a:buNone/>
            </a:pP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24100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C7F2A4-3296-3A40-85D0-45BF95D331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E2B32D-AA4A-36AB-EEBF-CDE1DB9A7D62}"/>
              </a:ext>
            </a:extLst>
          </p:cNvPr>
          <p:cNvSpPr>
            <a:spLocks noGrp="1"/>
          </p:cNvSpPr>
          <p:nvPr>
            <p:ph type="title"/>
          </p:nvPr>
        </p:nvSpPr>
        <p:spPr>
          <a:xfrm rot="10800000" flipV="1">
            <a:off x="762001" y="437322"/>
            <a:ext cx="9390528" cy="318052"/>
          </a:xfrm>
        </p:spPr>
        <p:txBody>
          <a:bodyPr anchor="t">
            <a:normAutofit fontScale="90000"/>
          </a:bodyPr>
          <a:lstStyle/>
          <a:p>
            <a:endParaRPr lang="en-US" sz="24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B972A7E-591A-D395-7690-395650CDBD70}"/>
              </a:ext>
            </a:extLst>
          </p:cNvPr>
          <p:cNvSpPr>
            <a:spLocks noGrp="1"/>
          </p:cNvSpPr>
          <p:nvPr>
            <p:ph idx="1"/>
          </p:nvPr>
        </p:nvSpPr>
        <p:spPr>
          <a:xfrm>
            <a:off x="762001" y="1066800"/>
            <a:ext cx="10069605" cy="4793673"/>
          </a:xfrm>
        </p:spPr>
        <p:txBody>
          <a:bodyPr>
            <a:noAutofit/>
          </a:bodyPr>
          <a:lstStyle/>
          <a:p>
            <a:r>
              <a:rPr lang="el-GR" sz="2400" dirty="0">
                <a:latin typeface="Times New Roman" panose="02020603050405020304" pitchFamily="18" charset="0"/>
                <a:cs typeface="Times New Roman" panose="02020603050405020304" pitchFamily="18" charset="0"/>
              </a:rPr>
              <a:t> Η ηθική συλλογιστική είναι η </a:t>
            </a:r>
            <a:r>
              <a:rPr lang="el-GR" sz="2400" u="sng" dirty="0">
                <a:latin typeface="Times New Roman" panose="02020603050405020304" pitchFamily="18" charset="0"/>
                <a:cs typeface="Times New Roman" panose="02020603050405020304" pitchFamily="18" charset="0"/>
              </a:rPr>
              <a:t>ικανότητα</a:t>
            </a:r>
            <a:r>
              <a:rPr lang="el-GR" sz="2400" dirty="0">
                <a:latin typeface="Times New Roman" panose="02020603050405020304" pitchFamily="18" charset="0"/>
                <a:cs typeface="Times New Roman" panose="02020603050405020304" pitchFamily="18" charset="0"/>
              </a:rPr>
              <a:t> που αναπτύσσει ένας ηγέτης να λαμβάνει αποφάσεις με βάση το σωστό και το λάθος. Ένα υψηλό επίπεδο ηθικής συλλογιστικής οδηγεί τον ηγέτη να λάβει αποφάσεις που υπερβαίνουν τα στενά ατομικά συμφέροντα για το κοινό συμφέρον της ομάδας αλλά και το ευρύτερο καλό. </a:t>
            </a:r>
          </a:p>
          <a:p>
            <a:endParaRPr lang="el-GR" sz="2400"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Οι ηθικές αξίες που προάγονται από τους ηγέτες έχουν σημαντικό αντίκτυπο στις αξίες που προβάλλει ένας οργανισμός (</a:t>
            </a:r>
            <a:r>
              <a:rPr lang="en-US" sz="2400" dirty="0" err="1">
                <a:latin typeface="Times New Roman" panose="02020603050405020304" pitchFamily="18" charset="0"/>
                <a:cs typeface="Times New Roman" panose="02020603050405020304" pitchFamily="18" charset="0"/>
              </a:rPr>
              <a:t>Demitras</a:t>
            </a:r>
            <a:r>
              <a:rPr lang="en-US" sz="2400" dirty="0">
                <a:latin typeface="Times New Roman" panose="02020603050405020304" pitchFamily="18" charset="0"/>
                <a:cs typeface="Times New Roman" panose="02020603050405020304" pitchFamily="18" charset="0"/>
              </a:rPr>
              <a:t>, 2015; Eisenbeiss, van Knippenberg, &amp; Fahrbach, 2015; Schminke, Ambrose, &amp; Noel, 1997; Yang, 2014)</a:t>
            </a:r>
            <a:endParaRPr lang="el-GR" sz="2400" dirty="0">
              <a:latin typeface="Times New Roman" panose="02020603050405020304" pitchFamily="18" charset="0"/>
              <a:cs typeface="Times New Roman" panose="02020603050405020304" pitchFamily="18" charset="0"/>
            </a:endParaRPr>
          </a:p>
          <a:p>
            <a:endParaRPr lang="el-GR" sz="2400" dirty="0">
              <a:latin typeface="Times New Roman" panose="02020603050405020304" pitchFamily="18" charset="0"/>
              <a:cs typeface="Times New Roman" panose="02020603050405020304" pitchFamily="18" charset="0"/>
            </a:endParaRPr>
          </a:p>
          <a:p>
            <a:pPr marL="0" indent="0">
              <a:buNone/>
            </a:pPr>
            <a:endParaRPr lang="el-GR" sz="2200" dirty="0">
              <a:latin typeface="Times New Roman" panose="02020603050405020304" pitchFamily="18" charset="0"/>
              <a:cs typeface="Times New Roman" panose="02020603050405020304" pitchFamily="18" charset="0"/>
            </a:endParaRPr>
          </a:p>
          <a:p>
            <a:pPr marL="0" indent="0">
              <a:buNone/>
            </a:pPr>
            <a:r>
              <a:rPr lang="en-US" sz="1400" dirty="0">
                <a:latin typeface="Times New Roman" panose="02020603050405020304" pitchFamily="18" charset="0"/>
                <a:cs typeface="Times New Roman" panose="02020603050405020304" pitchFamily="18" charset="0"/>
              </a:rPr>
              <a:t>Ⓒ </a:t>
            </a:r>
            <a:r>
              <a:rPr lang="el-GR" sz="1400" dirty="0">
                <a:latin typeface="Times New Roman" panose="02020603050405020304" pitchFamily="18" charset="0"/>
                <a:cs typeface="Times New Roman" panose="02020603050405020304" pitchFamily="18" charset="0"/>
              </a:rPr>
              <a:t>ΑΘΗΝΑ ΞΕΝΙΚΟΥ</a:t>
            </a:r>
          </a:p>
          <a:p>
            <a:pPr marL="0" indent="0">
              <a:buNone/>
            </a:pPr>
            <a:endParaRPr lang="el-GR" sz="2200" dirty="0">
              <a:latin typeface="Times New Roman" panose="02020603050405020304" pitchFamily="18" charset="0"/>
              <a:cs typeface="Times New Roman" panose="02020603050405020304" pitchFamily="18" charset="0"/>
            </a:endParaRPr>
          </a:p>
          <a:p>
            <a:pPr marL="0" indent="0">
              <a:buNone/>
            </a:pP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8010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175C9B-A090-E811-209A-F48ED5105E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3DB08D-3070-C2C9-E2E9-8A49AC0D3B67}"/>
              </a:ext>
            </a:extLst>
          </p:cNvPr>
          <p:cNvSpPr>
            <a:spLocks noGrp="1"/>
          </p:cNvSpPr>
          <p:nvPr>
            <p:ph type="title"/>
          </p:nvPr>
        </p:nvSpPr>
        <p:spPr>
          <a:xfrm>
            <a:off x="767646" y="512617"/>
            <a:ext cx="9390528" cy="484909"/>
          </a:xfrm>
        </p:spPr>
        <p:txBody>
          <a:bodyPr anchor="t">
            <a:normAutofit fontScale="90000"/>
          </a:bodyPr>
          <a:lstStyle/>
          <a:p>
            <a:r>
              <a:rPr lang="el-GR" sz="3100" dirty="0">
                <a:latin typeface="Times New Roman" panose="02020603050405020304" pitchFamily="18" charset="0"/>
                <a:cs typeface="Times New Roman" panose="02020603050405020304" pitchFamily="18" charset="0"/>
              </a:rPr>
              <a:t>Συμπερασματικά</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671420D-7C7C-1379-CD4C-04FED3B2EE67}"/>
              </a:ext>
            </a:extLst>
          </p:cNvPr>
          <p:cNvSpPr>
            <a:spLocks noGrp="1"/>
          </p:cNvSpPr>
          <p:nvPr>
            <p:ph idx="1"/>
          </p:nvPr>
        </p:nvSpPr>
        <p:spPr>
          <a:xfrm>
            <a:off x="762001" y="1343891"/>
            <a:ext cx="10069605" cy="4516582"/>
          </a:xfrm>
        </p:spPr>
        <p:txBody>
          <a:bodyPr>
            <a:noAutofit/>
          </a:bodyPr>
          <a:lstStyle/>
          <a:p>
            <a:r>
              <a:rPr lang="el-GR" sz="2400" dirty="0">
                <a:latin typeface="Times New Roman" panose="02020603050405020304" pitchFamily="18" charset="0"/>
                <a:cs typeface="Times New Roman" panose="02020603050405020304" pitchFamily="18" charset="0"/>
              </a:rPr>
              <a:t> Η ηθική διαδραματίζει κεντρικό ρόλο στην ηγεσία λόγω της φύσης της ως διαδικασία κοινωνικής επιρροής, της ανάγκης να κινητοποιηθούν οι υφιστάμενοι, και της επίδρασης που έχουν οι ηγέτες στις αξίες του εκάστοτε οργανισμού</a:t>
            </a:r>
          </a:p>
          <a:p>
            <a:endParaRPr lang="el-GR" sz="2400"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Οι ηθικές αξίες που καλλιεργούνται στο πλαίσιο των οργανισμών από τους ηγέτες σε μεγάλο βαθμό αντανακλούν τις αξίες και την ταυτότητα του οργανισμού </a:t>
            </a:r>
          </a:p>
          <a:p>
            <a:endParaRPr lang="el-GR" sz="2400"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Η ικανότητα της ηθικής </a:t>
            </a:r>
            <a:r>
              <a:rPr lang="el-GR" sz="2400">
                <a:latin typeface="Times New Roman" panose="02020603050405020304" pitchFamily="18" charset="0"/>
                <a:cs typeface="Times New Roman" panose="02020603050405020304" pitchFamily="18" charset="0"/>
              </a:rPr>
              <a:t>συλλογιστικής είναι </a:t>
            </a:r>
            <a:r>
              <a:rPr lang="el-GR" sz="2400" dirty="0">
                <a:latin typeface="Times New Roman" panose="02020603050405020304" pitchFamily="18" charset="0"/>
                <a:cs typeface="Times New Roman" panose="02020603050405020304" pitchFamily="18" charset="0"/>
              </a:rPr>
              <a:t>σημαντική για την επίτευξη των στόχων της ομάδας και την προώθηση του ευρύτερου καλού</a:t>
            </a:r>
          </a:p>
          <a:p>
            <a:endParaRPr lang="el-GR" sz="2400" dirty="0">
              <a:latin typeface="Times New Roman" panose="02020603050405020304" pitchFamily="18" charset="0"/>
              <a:cs typeface="Times New Roman" panose="02020603050405020304" pitchFamily="18" charset="0"/>
            </a:endParaRPr>
          </a:p>
          <a:p>
            <a:endParaRPr lang="el-GR" sz="2400" dirty="0">
              <a:latin typeface="Times New Roman" panose="02020603050405020304" pitchFamily="18" charset="0"/>
              <a:cs typeface="Times New Roman" panose="02020603050405020304" pitchFamily="18" charset="0"/>
            </a:endParaRPr>
          </a:p>
          <a:p>
            <a:pPr marL="0" indent="0">
              <a:buNone/>
            </a:pPr>
            <a:endParaRPr lang="el-GR" sz="2200" dirty="0">
              <a:latin typeface="Times New Roman" panose="02020603050405020304" pitchFamily="18" charset="0"/>
              <a:cs typeface="Times New Roman" panose="02020603050405020304" pitchFamily="18" charset="0"/>
            </a:endParaRPr>
          </a:p>
          <a:p>
            <a:pPr marL="0" indent="0">
              <a:buNone/>
            </a:pPr>
            <a:r>
              <a:rPr lang="en-US" sz="1400" dirty="0">
                <a:latin typeface="Times New Roman" panose="02020603050405020304" pitchFamily="18" charset="0"/>
                <a:cs typeface="Times New Roman" panose="02020603050405020304" pitchFamily="18" charset="0"/>
              </a:rPr>
              <a:t>Ⓒ </a:t>
            </a:r>
            <a:r>
              <a:rPr lang="el-GR" sz="1400" dirty="0">
                <a:latin typeface="Times New Roman" panose="02020603050405020304" pitchFamily="18" charset="0"/>
                <a:cs typeface="Times New Roman" panose="02020603050405020304" pitchFamily="18" charset="0"/>
              </a:rPr>
              <a:t>ΑΘΗΝΑ ΞΕΝΙΚΟΥ</a:t>
            </a:r>
          </a:p>
          <a:p>
            <a:pPr marL="0" indent="0">
              <a:buNone/>
            </a:pPr>
            <a:endParaRPr lang="el-GR" sz="2200" dirty="0">
              <a:latin typeface="Times New Roman" panose="02020603050405020304" pitchFamily="18" charset="0"/>
              <a:cs typeface="Times New Roman" panose="02020603050405020304" pitchFamily="18" charset="0"/>
            </a:endParaRPr>
          </a:p>
          <a:p>
            <a:pPr marL="0" indent="0">
              <a:buNone/>
            </a:pPr>
            <a:endParaRPr lang="en-US" sz="22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037300CB-236E-DC20-307F-92D4E72D8971}"/>
              </a:ext>
            </a:extLst>
          </p:cNvPr>
          <p:cNvSpPr txBox="1"/>
          <p:nvPr/>
        </p:nvSpPr>
        <p:spPr>
          <a:xfrm>
            <a:off x="2189018" y="734291"/>
            <a:ext cx="184731" cy="369332"/>
          </a:xfrm>
          <a:prstGeom prst="rect">
            <a:avLst/>
          </a:prstGeom>
          <a:noFill/>
        </p:spPr>
        <p:txBody>
          <a:bodyPr wrap="none" rtlCol="0">
            <a:spAutoFit/>
          </a:bodyPr>
          <a:lstStyle/>
          <a:p>
            <a:endParaRPr lang="en-GR" dirty="0"/>
          </a:p>
        </p:txBody>
      </p:sp>
    </p:spTree>
    <p:extLst>
      <p:ext uri="{BB962C8B-B14F-4D97-AF65-F5344CB8AC3E}">
        <p14:creationId xmlns:p14="http://schemas.microsoft.com/office/powerpoint/2010/main" val="206782545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2889</TotalTime>
  <Words>846</Words>
  <Application>Microsoft Macintosh PowerPoint</Application>
  <PresentationFormat>Widescreen</PresentationFormat>
  <Paragraphs>93</Paragraphs>
  <Slides>9</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2013 - 2022 Theme</vt:lpstr>
      <vt:lpstr>Σύγχρονες Θεωρίες Ηγεσίας: Ηθική Ηγεσία</vt:lpstr>
      <vt:lpstr> Ηθική</vt:lpstr>
      <vt:lpstr>PowerPoint Presentation</vt:lpstr>
      <vt:lpstr>PowerPoint Presentation</vt:lpstr>
      <vt:lpstr>PowerPoint Presentation</vt:lpstr>
      <vt:lpstr>Κριτική της θεωρίας της ηθικής συλλογιστικής του Kohlberg (1984)</vt:lpstr>
      <vt:lpstr>Κεντρική θέση της ηθικής για την ηγεσία</vt:lpstr>
      <vt:lpstr>PowerPoint Presentation</vt:lpstr>
      <vt:lpstr>Συμπερασματικά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Μαρία Βακόνδιου</dc:creator>
  <cp:lastModifiedBy>Athena Xenikou</cp:lastModifiedBy>
  <cp:revision>101</cp:revision>
  <dcterms:created xsi:type="dcterms:W3CDTF">2026-01-07T13:12:30Z</dcterms:created>
  <dcterms:modified xsi:type="dcterms:W3CDTF">2026-04-26T21:23:54Z</dcterms:modified>
</cp:coreProperties>
</file>