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8"/>
  </p:notesMasterIdLst>
  <p:handoutMasterIdLst>
    <p:handoutMasterId r:id="rId9"/>
  </p:handoutMasterIdLst>
  <p:sldIdLst>
    <p:sldId id="257" r:id="rId2"/>
    <p:sldId id="260" r:id="rId3"/>
    <p:sldId id="270" r:id="rId4"/>
    <p:sldId id="280" r:id="rId5"/>
    <p:sldId id="272" r:id="rId6"/>
    <p:sldId id="262" r:id="rId7"/>
  </p:sldIdLst>
  <p:sldSz cx="9144000" cy="6858000" type="screen4x3"/>
  <p:notesSz cx="9296400" cy="7010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10" autoAdjust="0"/>
    <p:restoredTop sz="86457" autoAdjust="0"/>
  </p:normalViewPr>
  <p:slideViewPr>
    <p:cSldViewPr>
      <p:cViewPr varScale="1">
        <p:scale>
          <a:sx n="102" d="100"/>
          <a:sy n="102" d="100"/>
        </p:scale>
        <p:origin x="1928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385DB12E-41D2-DA57-CA9E-0D8684CF0F6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3C22C8E1-1547-B8FC-EFD7-E13CBAF2B3C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12644" name="Rectangle 4">
            <a:extLst>
              <a:ext uri="{FF2B5EF4-FFF2-40B4-BE49-F238E27FC236}">
                <a16:creationId xmlns:a16="http://schemas.microsoft.com/office/drawing/2014/main" id="{10B1CFBF-DF26-E17E-4507-25096F9EE44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12645" name="Rectangle 5">
            <a:extLst>
              <a:ext uri="{FF2B5EF4-FFF2-40B4-BE49-F238E27FC236}">
                <a16:creationId xmlns:a16="http://schemas.microsoft.com/office/drawing/2014/main" id="{531D0AF4-1C77-1037-ABF1-82669AFF48F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anose="020B0604030504040204" pitchFamily="34" charset="0"/>
              </a:defRPr>
            </a:lvl1pPr>
          </a:lstStyle>
          <a:p>
            <a:fld id="{7F821169-C740-DF4E-88DA-888233052C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265595D-5B1B-3F77-B9D4-1EB8A6BECF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C38119-892D-9111-E3B7-255DC7B5ACE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38FE64B-E561-2940-A70E-335B71A57A83}" type="datetimeFigureOut">
              <a:rPr lang="en-US"/>
              <a:pPr>
                <a:defRPr/>
              </a:pPr>
              <a:t>5/14/26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5D624D6-919F-EF98-0838-D591BDEC16E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073400" y="876300"/>
            <a:ext cx="3151188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8A0F612-3BF9-729B-AE3D-F72A89E45D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7438" cy="27606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7671A9-EB99-5C48-AC5E-EC89D951B65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C658A1-F2B4-A664-2DD9-465829F917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38499F9-E62E-064B-8263-E3C7FC558398}" type="slidenum">
              <a:rPr lang="en-US" altLang="en-GR"/>
              <a:pPr/>
              <a:t>‹#›</a:t>
            </a:fld>
            <a:endParaRPr lang="en-US" altLang="en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E1F9D139-9548-038E-AD8B-CAD8BD9714F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DCCF90A5-B109-6E5A-563B-35A89FFCC87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GR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2F64E61B-4273-E57C-9504-71A2BAC8B0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EDFDB30-98C4-9249-9B54-BC84B54ACDA4}" type="slidenum">
              <a:rPr lang="en-US" altLang="en-GR" sz="1200"/>
              <a:pPr/>
              <a:t>3</a:t>
            </a:fld>
            <a:endParaRPr lang="en-US" altLang="en-GR" sz="1200"/>
          </a:p>
        </p:txBody>
      </p:sp>
    </p:spTree>
    <p:extLst>
      <p:ext uri="{BB962C8B-B14F-4D97-AF65-F5344CB8AC3E}">
        <p14:creationId xmlns:p14="http://schemas.microsoft.com/office/powerpoint/2010/main" val="1353859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FE72B9E-92AA-5DB6-E444-9140CE3E495D}"/>
              </a:ext>
            </a:extLst>
          </p:cNvPr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8A5B6CDA-303D-1D05-73B0-71AED2B6AAD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" name="Arc 4">
              <a:extLst>
                <a:ext uri="{FF2B5EF4-FFF2-40B4-BE49-F238E27FC236}">
                  <a16:creationId xmlns:a16="http://schemas.microsoft.com/office/drawing/2014/main" id="{CAA73B10-57FC-174D-D441-362C2CF7A26F}"/>
                </a:ext>
              </a:extLst>
            </p:cNvPr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T0" fmla="*/ 0 w 21600"/>
                <a:gd name="T1" fmla="*/ 0 h 21231"/>
                <a:gd name="T2" fmla="*/ 0 w 21600"/>
                <a:gd name="T3" fmla="*/ 0 h 21231"/>
                <a:gd name="T4" fmla="*/ 0 w 21600"/>
                <a:gd name="T5" fmla="*/ 0 h 2123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lnTo>
                    <a:pt x="3976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R"/>
            </a:p>
          </p:txBody>
        </p:sp>
      </p:grpSp>
      <p:sp>
        <p:nvSpPr>
          <p:cNvPr id="11571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A9039808-C364-42C4-09D1-8C3332B1B01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AB39928F-710D-0BDE-4B3C-7BF0038BD1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FD5AAF95-A46B-2258-50A8-59B33966E7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DB8AB7-F03A-834F-8B08-30843213664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73856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3A8C2A8-E830-C70A-FB23-8270D08632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EBEE44ED-2DB5-CE33-76BD-C19B79A6BF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9C3B2964-61DF-F586-FB8C-BB8B4A8BA6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273497-B4A0-0742-8602-61C2811729D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69354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19484F6-2D68-B94C-259F-C3B47D5630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8D068D6E-5100-F9D9-5B77-3B66C7BD41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78B01E78-B2E8-5574-0EA8-20117B29AD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92AEC2-9E6B-6946-AA31-7AA241EEB18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437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CBC3CAC-4895-5F35-237E-9D1BEF5439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F6FA3062-F129-AFEA-B0E3-C665B260D0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535F2EB-35D8-30B9-BA6C-E4837AE04C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4E53ED-7A13-8849-A910-21C62668E9D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1138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A7659CC-CC59-0518-5157-3F6C0B6F67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03D3DBF-E2E1-01C1-3FC4-E2EAE6ABBB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6744B4E3-5465-9D90-658C-0F9DC0B389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6A567-CAAE-3D4D-8A08-DE28B0F95BB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99945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594D563-D75A-919F-DBF6-0695050FB2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CBABDA25-34C9-21E7-AE87-406A1C7301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1DD42372-82BF-2A0A-209A-2254018EE4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CFB1F-D222-564B-B652-0605EDF42B7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86944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7B5ADE-7B1B-B7EC-2C6F-B7BBEA7D21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F31AA7-651A-112B-D745-3F7E913ABC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9B246A-5EB9-3758-D45A-372F5E1299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E6543-F397-ED4B-951A-BDCC24B7E49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2178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C81B1721-5D54-217C-E85A-C2997B7C69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6E062E38-728B-120D-50FE-E1CECC1792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5F0202D5-5841-4AE1-3FF9-3B6BBECC20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2648A1-C12B-614D-95E8-35013F8548A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08743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A50A9A98-3C6F-9C60-9E4B-965E5422D7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F37B0D9F-670B-C7C8-DD8C-DC7684E315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F9004000-332E-93D5-A533-DDB9B7D3B6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067279-2A2D-3E4B-BD5D-7A1B57F3734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4061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F27C14F-9F28-2272-B2D8-576304C9F0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2A2015F-DE4B-2C39-E7DD-10BFA7FCDE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EE39358F-DC17-DFA3-9068-9B8C03DD2B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9F8C6-0694-A74D-A9E3-436E5589F30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39215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B1A9FE2-EB04-E83E-591D-445D03E92E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0BCDFD47-DEF1-B013-9B58-720ECB9529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2C526E2C-DD20-799E-DF7A-862097F8DC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AC03C5-8D12-E64B-82BD-696928080B9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85887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BEBA6420-F611-4F97-4623-3E81839F4FF1}"/>
              </a:ext>
            </a:extLst>
          </p:cNvPr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114691" name="Freeform 3">
              <a:extLst>
                <a:ext uri="{FF2B5EF4-FFF2-40B4-BE49-F238E27FC236}">
                  <a16:creationId xmlns:a16="http://schemas.microsoft.com/office/drawing/2014/main" id="{094C4A50-D811-8FDF-223B-9E28C365476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>
                <a:gd name="T0" fmla="*/ 1905 w 2359"/>
                <a:gd name="T1" fmla="*/ 3312 h 3314"/>
                <a:gd name="T2" fmla="*/ 2358 w 2359"/>
                <a:gd name="T3" fmla="*/ 3313 h 3314"/>
                <a:gd name="T4" fmla="*/ 2358 w 2359"/>
                <a:gd name="T5" fmla="*/ 1437 h 3314"/>
                <a:gd name="T6" fmla="*/ 0 w 2359"/>
                <a:gd name="T7" fmla="*/ 0 h 3314"/>
                <a:gd name="T8" fmla="*/ 201 w 2359"/>
                <a:gd name="T9" fmla="*/ 150 h 3314"/>
                <a:gd name="T10" fmla="*/ 366 w 2359"/>
                <a:gd name="T11" fmla="*/ 279 h 3314"/>
                <a:gd name="T12" fmla="*/ 552 w 2359"/>
                <a:gd name="T13" fmla="*/ 441 h 3314"/>
                <a:gd name="T14" fmla="*/ 732 w 2359"/>
                <a:gd name="T15" fmla="*/ 612 h 3314"/>
                <a:gd name="T16" fmla="*/ 996 w 2359"/>
                <a:gd name="T17" fmla="*/ 903 h 3314"/>
                <a:gd name="T18" fmla="*/ 1230 w 2359"/>
                <a:gd name="T19" fmla="*/ 1212 h 3314"/>
                <a:gd name="T20" fmla="*/ 1400 w 2359"/>
                <a:gd name="T21" fmla="*/ 1482 h 3314"/>
                <a:gd name="T22" fmla="*/ 1548 w 2359"/>
                <a:gd name="T23" fmla="*/ 1761 h 3314"/>
                <a:gd name="T24" fmla="*/ 1665 w 2359"/>
                <a:gd name="T25" fmla="*/ 2040 h 3314"/>
                <a:gd name="T26" fmla="*/ 1751 w 2359"/>
                <a:gd name="T27" fmla="*/ 2295 h 3314"/>
                <a:gd name="T28" fmla="*/ 1809 w 2359"/>
                <a:gd name="T29" fmla="*/ 2511 h 3314"/>
                <a:gd name="T30" fmla="*/ 1863 w 2359"/>
                <a:gd name="T31" fmla="*/ 2778 h 3314"/>
                <a:gd name="T32" fmla="*/ 1890 w 2359"/>
                <a:gd name="T33" fmla="*/ 3012 h 3314"/>
                <a:gd name="T34" fmla="*/ 1905 w 2359"/>
                <a:gd name="T35" fmla="*/ 3312 h 3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33" name="Arc 4">
              <a:extLst>
                <a:ext uri="{FF2B5EF4-FFF2-40B4-BE49-F238E27FC236}">
                  <a16:creationId xmlns:a16="http://schemas.microsoft.com/office/drawing/2014/main" id="{0D7751F7-EA93-1C09-578C-1800F585F5C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R"/>
            </a:p>
          </p:txBody>
        </p:sp>
      </p:grpSp>
      <p:sp>
        <p:nvSpPr>
          <p:cNvPr id="114693" name="Rectangle 5">
            <a:extLst>
              <a:ext uri="{FF2B5EF4-FFF2-40B4-BE49-F238E27FC236}">
                <a16:creationId xmlns:a16="http://schemas.microsoft.com/office/drawing/2014/main" id="{427E54EE-809A-5D2B-9D3D-7DBAB567B9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14694" name="Rectangle 6">
            <a:extLst>
              <a:ext uri="{FF2B5EF4-FFF2-40B4-BE49-F238E27FC236}">
                <a16:creationId xmlns:a16="http://schemas.microsoft.com/office/drawing/2014/main" id="{A695E0F8-D04E-E293-CD5B-74EE4579B2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14695" name="Rectangle 7">
            <a:extLst>
              <a:ext uri="{FF2B5EF4-FFF2-40B4-BE49-F238E27FC236}">
                <a16:creationId xmlns:a16="http://schemas.microsoft.com/office/drawing/2014/main" id="{F2106C3B-4592-4C9A-8DB0-A19B3B9A826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14696" name="Rectangle 8">
            <a:extLst>
              <a:ext uri="{FF2B5EF4-FFF2-40B4-BE49-F238E27FC236}">
                <a16:creationId xmlns:a16="http://schemas.microsoft.com/office/drawing/2014/main" id="{C58D113B-0A8C-A4C3-CB42-326D0B5C1FF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7C09D2FB-606E-F748-BB27-9E95962C9A02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031" name="Rectangle 9">
            <a:extLst>
              <a:ext uri="{FF2B5EF4-FFF2-40B4-BE49-F238E27FC236}">
                <a16:creationId xmlns:a16="http://schemas.microsoft.com/office/drawing/2014/main" id="{5ED06EAC-1C2F-2B9C-7D57-E0875982CB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81B0874-8B4D-EA26-09A5-CFCE0B84830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66800" y="609600"/>
            <a:ext cx="7239000" cy="43434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ffectLst/>
              </a:rPr>
              <a:t>H</a:t>
            </a:r>
            <a:r>
              <a:rPr lang="el-GR" sz="3200" dirty="0">
                <a:effectLst/>
              </a:rPr>
              <a:t> επίδραση</a:t>
            </a:r>
            <a:r>
              <a:rPr lang="en-US" sz="3200" dirty="0">
                <a:effectLst/>
              </a:rPr>
              <a:t> </a:t>
            </a:r>
            <a:r>
              <a:rPr lang="el-GR" sz="3200" dirty="0">
                <a:effectLst/>
              </a:rPr>
              <a:t>της μετασχηματιστικής και συναλλακτικής ηγεσίας στην αντιληπτή </a:t>
            </a:r>
            <a:r>
              <a:rPr lang="el-GR" sz="3200" dirty="0" err="1">
                <a:effectLst/>
              </a:rPr>
              <a:t>οργανωσιακή</a:t>
            </a:r>
            <a:r>
              <a:rPr lang="el-GR" sz="3200" dirty="0">
                <a:effectLst/>
              </a:rPr>
              <a:t> κουλτούρα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>
            <a:extLst>
              <a:ext uri="{FF2B5EF4-FFF2-40B4-BE49-F238E27FC236}">
                <a16:creationId xmlns:a16="http://schemas.microsoft.com/office/drawing/2014/main" id="{7F2F5188-0595-D9A5-E8E5-EDE87539F34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533400"/>
            <a:ext cx="7010400" cy="58674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l-GR" altLang="en-US" sz="2400" dirty="0"/>
              <a:t>Η θεωρία της μετασχηματιστικής και </a:t>
            </a:r>
            <a:r>
              <a:rPr lang="el-GR" altLang="en-US" sz="2400" dirty="0" err="1"/>
              <a:t>συναλλακτικ</a:t>
            </a:r>
            <a:r>
              <a:rPr lang="en-US" altLang="en-US" sz="2400" dirty="0" err="1"/>
              <a:t>ή</a:t>
            </a:r>
            <a:r>
              <a:rPr lang="el-GR" altLang="en-US" sz="2400" dirty="0"/>
              <a:t>ς ηγεσίας </a:t>
            </a:r>
            <a:r>
              <a:rPr lang="en-GB" altLang="en-US" sz="2400" dirty="0"/>
              <a:t> </a:t>
            </a:r>
            <a:r>
              <a:rPr lang="el-GR" altLang="en-US" sz="2400" dirty="0"/>
              <a:t>(</a:t>
            </a:r>
            <a:r>
              <a:rPr lang="en-US" altLang="en-US" sz="2400" dirty="0"/>
              <a:t>Avolio et al., 1999)</a:t>
            </a:r>
            <a:endParaRPr lang="el-GR" altLang="en-US" sz="2400" dirty="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l-GR" altLang="en-US" sz="2400" dirty="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US" sz="2400" dirty="0"/>
              <a:t>M</a:t>
            </a:r>
            <a:r>
              <a:rPr lang="el-GR" altLang="en-US" sz="2400" dirty="0"/>
              <a:t>ετασχηματιστική</a:t>
            </a:r>
            <a:r>
              <a:rPr lang="en-US" altLang="en-US" sz="2400" dirty="0"/>
              <a:t> </a:t>
            </a:r>
            <a:r>
              <a:rPr lang="el-GR" altLang="en-US" sz="2400" dirty="0"/>
              <a:t>ηγεσία: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sz="2400" dirty="0"/>
              <a:t>εμπνέει τους υφισταμένους για την επίτευξη στόχων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sz="2400" dirty="0"/>
              <a:t>εξιδανικευμένη επιρροή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sz="2400" dirty="0"/>
              <a:t>διανοητικά ερεθίσματα, και γνωστική ευελιξία στην επεξεργασία πληροφοριών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sz="2400" dirty="0"/>
              <a:t>εξατομικευμένη φροντίδα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el-GR" altLang="en-US" sz="2400" dirty="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l-GR" altLang="en-US" sz="2400" dirty="0"/>
              <a:t>Συναλλακτική ηγεσία βάσει επίδοσης: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sz="2400" dirty="0"/>
              <a:t>εστιάζει στο έργο, παρέχει πόρους, και διασφαλίζει τη σύνδεση της επίδοσης/προσπάθειας με στις αμοιβές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altLang="en-US" sz="2400" dirty="0"/>
              <a:t>βίωση θετικών συναισθημάτων</a:t>
            </a:r>
          </a:p>
          <a:p>
            <a:pPr eaLnBrk="1" hangingPunct="1">
              <a:lnSpc>
                <a:spcPct val="90000"/>
              </a:lnSpc>
              <a:defRPr/>
            </a:pPr>
            <a:endParaRPr lang="el-GR" altLang="en-US" sz="2400" dirty="0"/>
          </a:p>
          <a:p>
            <a:pPr eaLnBrk="1" hangingPunct="1">
              <a:lnSpc>
                <a:spcPct val="90000"/>
              </a:lnSpc>
              <a:defRPr/>
            </a:pPr>
            <a:endParaRPr lang="el-GR" altLang="en-US" sz="2400" dirty="0"/>
          </a:p>
          <a:p>
            <a:pPr eaLnBrk="1" hangingPunct="1">
              <a:lnSpc>
                <a:spcPct val="90000"/>
              </a:lnSpc>
              <a:defRPr/>
            </a:pPr>
            <a:endParaRPr lang="en-US" altLang="en-US" sz="2400" dirty="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  <a:defRPr/>
            </a:pPr>
            <a:endParaRPr lang="el-GR" altLang="en-US" sz="24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l-GR" altLang="en-US" sz="2400" dirty="0"/>
          </a:p>
          <a:p>
            <a:pPr eaLnBrk="1" hangingPunct="1">
              <a:lnSpc>
                <a:spcPct val="90000"/>
              </a:lnSpc>
              <a:defRPr/>
            </a:pPr>
            <a:endParaRPr lang="el-GR" altLang="en-US" sz="2400" dirty="0"/>
          </a:p>
          <a:p>
            <a:pPr eaLnBrk="1" hangingPunct="1">
              <a:lnSpc>
                <a:spcPct val="90000"/>
              </a:lnSpc>
              <a:defRPr/>
            </a:pPr>
            <a:endParaRPr lang="en-GB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36374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>
            <a:extLst>
              <a:ext uri="{FF2B5EF4-FFF2-40B4-BE49-F238E27FC236}">
                <a16:creationId xmlns:a16="http://schemas.microsoft.com/office/drawing/2014/main" id="{B0B7A2F6-8875-C16B-452E-88D77E59294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762000"/>
            <a:ext cx="7543800" cy="556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n-US" sz="2400" dirty="0"/>
              <a:t>Η μετασχηματιστική και η συναλλακτική ηγεσία είναι διακριτές αλλά συμπληρωματικές μορφές ηγετικής συμπεριφοράς οι οποίες έχει εμπειρικά βρεθεί ότι </a:t>
            </a:r>
            <a:r>
              <a:rPr lang="el-GR" altLang="en-US" sz="2400" dirty="0" err="1"/>
              <a:t>προβλ</a:t>
            </a:r>
            <a:r>
              <a:rPr lang="en-US" altLang="en-US" sz="2400" dirty="0" err="1"/>
              <a:t>έ</a:t>
            </a:r>
            <a:r>
              <a:rPr lang="el-GR" altLang="en-US" sz="2400" dirty="0"/>
              <a:t>πουν τις θετικές εργασιακές στάσεις, την </a:t>
            </a:r>
            <a:r>
              <a:rPr lang="el-GR" altLang="en-US" sz="2400" dirty="0" err="1"/>
              <a:t>οργανωσιακή</a:t>
            </a:r>
            <a:r>
              <a:rPr lang="el-GR" altLang="en-US" sz="2400" dirty="0"/>
              <a:t> ταύτιση και την επίδοση  των </a:t>
            </a:r>
            <a:r>
              <a:rPr lang="el-GR" altLang="en-US" sz="2400" dirty="0" err="1"/>
              <a:t>μελ</a:t>
            </a:r>
            <a:r>
              <a:rPr lang="en-GR" altLang="en-US" sz="2400" dirty="0"/>
              <a:t>ώ</a:t>
            </a:r>
            <a:r>
              <a:rPr lang="el-GR" altLang="en-US" sz="2400" dirty="0"/>
              <a:t>ν του οργανισμού (</a:t>
            </a:r>
            <a:r>
              <a:rPr lang="en-US" altLang="en-US" sz="2400" dirty="0"/>
              <a:t>Judge &amp; Piccolo, 2004; Wang et al., 2011; Banks et al., 2017)  </a:t>
            </a:r>
            <a:endParaRPr lang="el-GR" altLang="en-US" sz="24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altLang="en-US" sz="2400" dirty="0"/>
          </a:p>
          <a:p>
            <a:pPr eaLnBrk="1" hangingPunct="1">
              <a:lnSpc>
                <a:spcPct val="90000"/>
              </a:lnSpc>
            </a:pPr>
            <a:r>
              <a:rPr lang="el-GR" altLang="en-US" sz="2400" dirty="0" err="1"/>
              <a:t>Σχ</a:t>
            </a:r>
            <a:r>
              <a:rPr lang="en-US" altLang="en-US" sz="2400" dirty="0" err="1"/>
              <a:t>έ</a:t>
            </a:r>
            <a:r>
              <a:rPr lang="el-GR" altLang="en-US" sz="2400" dirty="0" err="1"/>
              <a:t>ση</a:t>
            </a:r>
            <a:r>
              <a:rPr lang="el-GR" altLang="en-US" sz="2400" dirty="0"/>
              <a:t> της μετασχηματιστικής και </a:t>
            </a:r>
            <a:r>
              <a:rPr lang="el-GR" altLang="en-US" sz="2400" dirty="0" err="1"/>
              <a:t>συναλλακτικ</a:t>
            </a:r>
            <a:r>
              <a:rPr lang="en-US" altLang="en-US" sz="2400" dirty="0" err="1"/>
              <a:t>ή</a:t>
            </a:r>
            <a:r>
              <a:rPr lang="el-GR" altLang="en-US" sz="2400" dirty="0"/>
              <a:t>ς ηγεσίας με την </a:t>
            </a:r>
            <a:r>
              <a:rPr lang="el-GR" altLang="en-US" sz="2400" dirty="0" err="1"/>
              <a:t>οργανωσιακή</a:t>
            </a:r>
            <a:r>
              <a:rPr lang="el-GR" altLang="en-US" sz="2400" dirty="0"/>
              <a:t> κουλτούρα</a:t>
            </a:r>
          </a:p>
          <a:p>
            <a:pPr eaLnBrk="1" hangingPunct="1">
              <a:lnSpc>
                <a:spcPct val="90000"/>
              </a:lnSpc>
            </a:pPr>
            <a:endParaRPr lang="el-GR" altLang="en-US" sz="2400" dirty="0"/>
          </a:p>
          <a:p>
            <a:pPr eaLnBrk="1" hangingPunct="1">
              <a:lnSpc>
                <a:spcPct val="90000"/>
              </a:lnSpc>
            </a:pPr>
            <a:r>
              <a:rPr lang="el-GR" altLang="en-US" sz="2400" dirty="0"/>
              <a:t>Επίδραση της </a:t>
            </a:r>
            <a:r>
              <a:rPr lang="el-GR" altLang="en-US" sz="2400" u="sng" dirty="0"/>
              <a:t>μετασχηματιστικής ηγεσίας</a:t>
            </a:r>
            <a:r>
              <a:rPr lang="el-GR" altLang="en-US" sz="2400" dirty="0"/>
              <a:t> και της </a:t>
            </a:r>
            <a:r>
              <a:rPr lang="el-GR" altLang="en-US" sz="2400" u="sng" dirty="0"/>
              <a:t>συναλλακτικής αμοιβής βάσει επίδοσης</a:t>
            </a:r>
            <a:r>
              <a:rPr lang="el-GR" altLang="en-US" sz="2400" dirty="0"/>
              <a:t> στους </a:t>
            </a:r>
            <a:r>
              <a:rPr lang="el-GR" altLang="en-US" sz="2400" dirty="0" err="1"/>
              <a:t>αξιακούς</a:t>
            </a:r>
            <a:r>
              <a:rPr lang="el-GR" altLang="en-US" sz="2400" dirty="0"/>
              <a:t> προσανατολισμούς της καινοτομίας και της </a:t>
            </a:r>
            <a:r>
              <a:rPr lang="el-GR" altLang="en-US" sz="2400" dirty="0" err="1"/>
              <a:t>στοχοθεσίας</a:t>
            </a:r>
            <a:r>
              <a:rPr lang="el-GR" altLang="en-US" sz="2400" dirty="0"/>
              <a:t> (</a:t>
            </a:r>
            <a:r>
              <a:rPr lang="en-US" altLang="en-US" sz="2400" dirty="0"/>
              <a:t>Cameron &amp; Quinn, 2011)</a:t>
            </a:r>
            <a:r>
              <a:rPr lang="el-GR" altLang="en-US" sz="2400" dirty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GB" altLang="en-US" sz="24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l-GR" altLang="en-US" sz="2400" dirty="0"/>
          </a:p>
          <a:p>
            <a:pPr eaLnBrk="1" hangingPunct="1">
              <a:lnSpc>
                <a:spcPct val="90000"/>
              </a:lnSpc>
            </a:pPr>
            <a:endParaRPr lang="en-GB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7320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6FE373-DD98-C4FD-0F45-502FF20F0D0F}"/>
              </a:ext>
            </a:extLst>
          </p:cNvPr>
          <p:cNvSpPr txBox="1"/>
          <p:nvPr/>
        </p:nvSpPr>
        <p:spPr>
          <a:xfrm>
            <a:off x="838200" y="1676400"/>
            <a:ext cx="7620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Ο κύριος στόχος της παρούσας έρευνας ήταν να μελετήσει την επίδραση της μετασχηματιστικής και συναλλακτικής ηγεσίας στις αντιληπτές </a:t>
            </a:r>
            <a:r>
              <a:rPr lang="el-GR" dirty="0" err="1"/>
              <a:t>οργανωσιακές</a:t>
            </a:r>
            <a:r>
              <a:rPr lang="el-GR" dirty="0"/>
              <a:t> αξίες της καινοτομίας και της </a:t>
            </a:r>
            <a:r>
              <a:rPr lang="el-GR" dirty="0" err="1"/>
              <a:t>στοχοθεσίας</a:t>
            </a:r>
            <a:r>
              <a:rPr lang="el-GR" dirty="0"/>
              <a:t>.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13572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890F09C0-8D88-ED74-AD35-A0A51F72F8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n-US" sz="2400" dirty="0"/>
              <a:t>Ερευνητικές υποθέσεις</a:t>
            </a:r>
            <a:endParaRPr lang="en-GB" altLang="en-US" sz="2400" dirty="0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E21346F-4CC7-9AA5-B6F3-02C5CB4042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325" y="1295400"/>
            <a:ext cx="7772400" cy="4419600"/>
          </a:xfrm>
        </p:spPr>
        <p:txBody>
          <a:bodyPr/>
          <a:lstStyle/>
          <a:p>
            <a:pPr eaLnBrk="1" hangingPunct="1"/>
            <a:r>
              <a:rPr lang="el-GR" altLang="en-US" sz="2400" dirty="0"/>
              <a:t>Υπόθεση1: Στη συνθήκη της μετασχηματιστικής ηγεσίας αναμένεται να γίνει αντιληπτή η </a:t>
            </a:r>
            <a:r>
              <a:rPr lang="el-GR" altLang="en-US" sz="2400" dirty="0" err="1"/>
              <a:t>οργανωσιακή</a:t>
            </a:r>
            <a:r>
              <a:rPr lang="el-GR" altLang="en-US" sz="2400" dirty="0"/>
              <a:t> κουλτούρα ως περισσότερο προσανατολισμένη στην καινοτομία συγκριτικά με τη συνθήκη της συναλλακτικής ηγεσίας βάσει επίδοσης</a:t>
            </a:r>
          </a:p>
          <a:p>
            <a:pPr eaLnBrk="1" hangingPunct="1"/>
            <a:endParaRPr lang="el-GR" altLang="en-US" sz="2400" dirty="0"/>
          </a:p>
          <a:p>
            <a:pPr eaLnBrk="1" hangingPunct="1"/>
            <a:r>
              <a:rPr lang="el-GR" altLang="en-US" sz="2400" dirty="0"/>
              <a:t>Υπόθεση 2: Στη συνθήκη της συναλλακτικής ηγεσίας βάσει επίδοσης αναμένεται ότι η κουλτούρα του οργανισμού γίνεται αντιληπτή ως περισσότερο προσανατολισμένη στη </a:t>
            </a:r>
            <a:r>
              <a:rPr lang="el-GR" altLang="en-US" sz="2400" dirty="0" err="1"/>
              <a:t>στοχοθεσία</a:t>
            </a:r>
            <a:r>
              <a:rPr lang="el-GR" altLang="en-US" sz="2400" dirty="0"/>
              <a:t> συγκριτικά με την καινοτομία</a:t>
            </a:r>
            <a:endParaRPr lang="en-US" altLang="en-US" sz="2400" dirty="0"/>
          </a:p>
          <a:p>
            <a:pPr eaLnBrk="1" hangingPunct="1"/>
            <a:endParaRPr lang="el-GR" altLang="en-US" sz="2400" dirty="0"/>
          </a:p>
          <a:p>
            <a:pPr marL="0" indent="0" eaLnBrk="1" hangingPunct="1">
              <a:buNone/>
            </a:pPr>
            <a:endParaRPr lang="el-GR" altLang="en-US" sz="2400" dirty="0"/>
          </a:p>
          <a:p>
            <a:pPr eaLnBrk="1" hangingPunct="1">
              <a:buFont typeface="Wingdings" pitchFamily="2" charset="2"/>
              <a:buNone/>
            </a:pPr>
            <a:endParaRPr lang="el-GR" altLang="en-US" sz="2800" dirty="0"/>
          </a:p>
          <a:p>
            <a:pPr eaLnBrk="1" hangingPunct="1">
              <a:buFont typeface="Wingdings" pitchFamily="2" charset="2"/>
              <a:buNone/>
            </a:pPr>
            <a:r>
              <a:rPr lang="en-GB" alt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81944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6CD4691F-932C-EF6C-45BB-9E52B1CAA0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n-US" sz="2400" dirty="0"/>
              <a:t>Ερωτηματολόγια- Μετρήσεις</a:t>
            </a:r>
            <a:endParaRPr lang="en-GB" altLang="en-US" sz="2400" dirty="0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56873CA9-75C7-5E29-3475-55D773F9DC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95400" y="1600200"/>
            <a:ext cx="6134100" cy="3352800"/>
          </a:xfrm>
        </p:spPr>
        <p:txBody>
          <a:bodyPr/>
          <a:lstStyle/>
          <a:p>
            <a:pPr marL="0" indent="0" eaLnBrk="1" hangingPunct="1">
              <a:buNone/>
            </a:pPr>
            <a:endParaRPr lang="en-GB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/>
              <a:t>The Focus Questionnaire</a:t>
            </a:r>
            <a:r>
              <a:rPr lang="en-US" altLang="en-US" sz="2400" dirty="0"/>
              <a:t>. </a:t>
            </a:r>
            <a:r>
              <a:rPr lang="el-GR" altLang="en-US" sz="2400" dirty="0" err="1"/>
              <a:t>Ερωτηματολ</a:t>
            </a:r>
            <a:r>
              <a:rPr lang="en-US" altLang="en-US" sz="2400" dirty="0" err="1"/>
              <a:t>ό</a:t>
            </a:r>
            <a:r>
              <a:rPr lang="el-GR" altLang="en-US" sz="2400" dirty="0"/>
              <a:t>γιο </a:t>
            </a:r>
            <a:r>
              <a:rPr lang="el-GR" altLang="en-US" sz="2400" dirty="0" err="1"/>
              <a:t>Οργανωσιακής</a:t>
            </a:r>
            <a:r>
              <a:rPr lang="el-GR" altLang="en-US" sz="2400" dirty="0"/>
              <a:t> Κουλτούρας </a:t>
            </a:r>
            <a:r>
              <a:rPr lang="en-US" altLang="en-US" sz="2400" dirty="0"/>
              <a:t>Focus</a:t>
            </a:r>
            <a:r>
              <a:rPr lang="en-GB" altLang="en-US" sz="2400" dirty="0"/>
              <a:t> (</a:t>
            </a:r>
            <a:r>
              <a:rPr lang="en-US" altLang="en-US" sz="2400" dirty="0"/>
              <a:t>van Muijen et al.</a:t>
            </a:r>
            <a:r>
              <a:rPr lang="en-GB" altLang="en-US" sz="2400" dirty="0"/>
              <a:t>, 1999)</a:t>
            </a:r>
            <a:r>
              <a:rPr lang="en-GB" altLang="en-US" sz="2400" dirty="0">
                <a:cs typeface="Times New Roman" panose="02020603050405020304" pitchFamily="18" charset="0"/>
              </a:rPr>
              <a:t> </a:t>
            </a:r>
            <a:endParaRPr lang="en-GB" altLang="en-US" sz="2400" dirty="0"/>
          </a:p>
          <a:p>
            <a:pPr marL="0" indent="0" eaLnBrk="1" hangingPunct="1">
              <a:buNone/>
            </a:pPr>
            <a:endParaRPr lang="en-GB" alt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oaring">
  <a:themeElements>
    <a:clrScheme name="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1652</TotalTime>
  <Words>281</Words>
  <Application>Microsoft Macintosh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Tahoma</vt:lpstr>
      <vt:lpstr>Times New Roman</vt:lpstr>
      <vt:lpstr>Wingdings</vt:lpstr>
      <vt:lpstr>Soaring</vt:lpstr>
      <vt:lpstr>H επίδραση της μετασχηματιστικής και συναλλακτικής ηγεσίας στην αντιληπτή οργανωσιακή κουλτούρα</vt:lpstr>
      <vt:lpstr>PowerPoint Presentation</vt:lpstr>
      <vt:lpstr>PowerPoint Presentation</vt:lpstr>
      <vt:lpstr>PowerPoint Presentation</vt:lpstr>
      <vt:lpstr>Ερευνητικές υποθέσεις</vt:lpstr>
      <vt:lpstr>Ερωτηματολόγια- Μετρήσεις</vt:lpstr>
    </vt:vector>
  </TitlesOfParts>
  <Company>University of Athens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it a threat to your psychological well-being to be pessimistic at work?</dc:title>
  <dc:creator>Athena</dc:creator>
  <cp:lastModifiedBy>Athena Xenikou</cp:lastModifiedBy>
  <cp:revision>126</cp:revision>
  <cp:lastPrinted>2017-11-30T21:54:17Z</cp:lastPrinted>
  <dcterms:created xsi:type="dcterms:W3CDTF">2004-12-01T13:05:16Z</dcterms:created>
  <dcterms:modified xsi:type="dcterms:W3CDTF">2026-05-14T07:07:32Z</dcterms:modified>
</cp:coreProperties>
</file>