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8FFF-FE00-4D46-AB61-A502B90C0AF6}" type="datetimeFigureOut">
              <a:rPr lang="el-GR" smtClean="0"/>
              <a:t>10/5/2016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6D26-5D6F-49D0-98AE-0CF93C4C52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202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8FFF-FE00-4D46-AB61-A502B90C0AF6}" type="datetimeFigureOut">
              <a:rPr lang="el-GR" smtClean="0"/>
              <a:t>10/5/2016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6D26-5D6F-49D0-98AE-0CF93C4C52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93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8FFF-FE00-4D46-AB61-A502B90C0AF6}" type="datetimeFigureOut">
              <a:rPr lang="el-GR" smtClean="0"/>
              <a:t>10/5/2016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6D26-5D6F-49D0-98AE-0CF93C4C52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043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8FFF-FE00-4D46-AB61-A502B90C0AF6}" type="datetimeFigureOut">
              <a:rPr lang="el-GR" smtClean="0"/>
              <a:t>10/5/2016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6D26-5D6F-49D0-98AE-0CF93C4C52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2675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8FFF-FE00-4D46-AB61-A502B90C0AF6}" type="datetimeFigureOut">
              <a:rPr lang="el-GR" smtClean="0"/>
              <a:t>10/5/2016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6D26-5D6F-49D0-98AE-0CF93C4C52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441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8FFF-FE00-4D46-AB61-A502B90C0AF6}" type="datetimeFigureOut">
              <a:rPr lang="el-GR" smtClean="0"/>
              <a:t>10/5/2016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6D26-5D6F-49D0-98AE-0CF93C4C52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676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8FFF-FE00-4D46-AB61-A502B90C0AF6}" type="datetimeFigureOut">
              <a:rPr lang="el-GR" smtClean="0"/>
              <a:t>10/5/2016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6D26-5D6F-49D0-98AE-0CF93C4C52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7783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8FFF-FE00-4D46-AB61-A502B90C0AF6}" type="datetimeFigureOut">
              <a:rPr lang="el-GR" smtClean="0"/>
              <a:t>10/5/2016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6D26-5D6F-49D0-98AE-0CF93C4C52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741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8FFF-FE00-4D46-AB61-A502B90C0AF6}" type="datetimeFigureOut">
              <a:rPr lang="el-GR" smtClean="0"/>
              <a:t>10/5/2016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6D26-5D6F-49D0-98AE-0CF93C4C52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1493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8FFF-FE00-4D46-AB61-A502B90C0AF6}" type="datetimeFigureOut">
              <a:rPr lang="el-GR" smtClean="0"/>
              <a:t>10/5/2016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6D26-5D6F-49D0-98AE-0CF93C4C52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483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8FFF-FE00-4D46-AB61-A502B90C0AF6}" type="datetimeFigureOut">
              <a:rPr lang="el-GR" smtClean="0"/>
              <a:t>10/5/2016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6D26-5D6F-49D0-98AE-0CF93C4C52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821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C8FFF-FE00-4D46-AB61-A502B90C0AF6}" type="datetimeFigureOut">
              <a:rPr lang="el-GR" smtClean="0"/>
              <a:t>10/5/2016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56D26-5D6F-49D0-98AE-0CF93C4C52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3572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4409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9AB253-22E8-4E59-ACD4-10AA3CB7A53F}" type="slidenum">
              <a:rPr lang="el-GR" altLang="el-GR" smtClean="0"/>
              <a:pPr eaLnBrk="1" hangingPunct="1"/>
              <a:t>10</a:t>
            </a:fld>
            <a:endParaRPr lang="el-GR" altLang="el-GR" smtClean="0"/>
          </a:p>
        </p:txBody>
      </p:sp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200" b="1" smtClean="0"/>
              <a:t>Δ. Συμπεριφορές </a:t>
            </a:r>
          </a:p>
        </p:txBody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z="2800" smtClean="0"/>
              <a:t>Διαταραχή ύπνου</a:t>
            </a:r>
          </a:p>
          <a:p>
            <a:pPr eaLnBrk="1" hangingPunct="1"/>
            <a:endParaRPr lang="el-GR" altLang="el-GR" sz="2800" smtClean="0"/>
          </a:p>
          <a:p>
            <a:pPr eaLnBrk="1" hangingPunct="1"/>
            <a:r>
              <a:rPr lang="el-GR" altLang="el-GR" sz="2800" smtClean="0"/>
              <a:t>Διαταραχή της όρεξης</a:t>
            </a:r>
          </a:p>
          <a:p>
            <a:pPr eaLnBrk="1" hangingPunct="1"/>
            <a:endParaRPr lang="el-GR" altLang="el-GR" sz="2800" smtClean="0"/>
          </a:p>
          <a:p>
            <a:pPr eaLnBrk="1" hangingPunct="1"/>
            <a:r>
              <a:rPr lang="el-GR" altLang="el-GR" sz="2800" smtClean="0"/>
              <a:t>Αφηρημάδα</a:t>
            </a:r>
          </a:p>
          <a:p>
            <a:pPr eaLnBrk="1" hangingPunct="1"/>
            <a:endParaRPr lang="el-GR" altLang="el-GR" sz="2800" smtClean="0"/>
          </a:p>
          <a:p>
            <a:pPr eaLnBrk="1" hangingPunct="1"/>
            <a:r>
              <a:rPr lang="el-GR" altLang="el-GR" sz="2800" smtClean="0"/>
              <a:t>Κοινωνική απόσυρση</a:t>
            </a:r>
          </a:p>
        </p:txBody>
      </p:sp>
    </p:spTree>
    <p:extLst>
      <p:ext uri="{BB962C8B-B14F-4D97-AF65-F5344CB8AC3E}">
        <p14:creationId xmlns:p14="http://schemas.microsoft.com/office/powerpoint/2010/main" val="3259186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689457-9044-4F3C-AB83-3F7FF718D8D2}" type="slidenum">
              <a:rPr lang="el-GR" altLang="el-GR" smtClean="0"/>
              <a:pPr eaLnBrk="1" hangingPunct="1"/>
              <a:t>11</a:t>
            </a:fld>
            <a:endParaRPr lang="el-GR" altLang="el-GR" smtClean="0"/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 smtClean="0"/>
          </a:p>
        </p:txBody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eaLnBrk="1" hangingPunct="1"/>
            <a:endParaRPr lang="el-GR" altLang="el-GR" sz="2800" smtClean="0"/>
          </a:p>
          <a:p>
            <a:pPr eaLnBrk="1" hangingPunct="1"/>
            <a:r>
              <a:rPr lang="el-GR" altLang="el-GR" sz="2800" smtClean="0"/>
              <a:t>Όνειρα με τον θανόντα</a:t>
            </a:r>
          </a:p>
          <a:p>
            <a:pPr eaLnBrk="1" hangingPunct="1"/>
            <a:endParaRPr lang="el-GR" altLang="el-GR" sz="2800" smtClean="0"/>
          </a:p>
          <a:p>
            <a:pPr eaLnBrk="1" hangingPunct="1"/>
            <a:r>
              <a:rPr lang="el-GR" altLang="el-GR" sz="2800" smtClean="0"/>
              <a:t>Αποφυγή αναμνηστικών του θανόντος</a:t>
            </a:r>
          </a:p>
          <a:p>
            <a:pPr eaLnBrk="1" hangingPunct="1"/>
            <a:endParaRPr lang="el-GR" altLang="el-GR" sz="2800" smtClean="0"/>
          </a:p>
          <a:p>
            <a:pPr eaLnBrk="1" hangingPunct="1"/>
            <a:r>
              <a:rPr lang="el-GR" altLang="el-GR" sz="2800" smtClean="0"/>
              <a:t>Αναζήτηση και κάλεσμα</a:t>
            </a:r>
          </a:p>
          <a:p>
            <a:pPr eaLnBrk="1" hangingPunct="1"/>
            <a:endParaRPr lang="el-GR" altLang="el-GR" sz="2800" smtClean="0"/>
          </a:p>
          <a:p>
            <a:pPr eaLnBrk="1" hangingPunct="1"/>
            <a:r>
              <a:rPr lang="el-GR" altLang="el-GR" sz="2800" smtClean="0"/>
              <a:t>Αναστεναγμοί</a:t>
            </a:r>
          </a:p>
          <a:p>
            <a:pPr eaLnBrk="1" hangingPunct="1">
              <a:buFontTx/>
              <a:buNone/>
            </a:pPr>
            <a:endParaRPr lang="el-GR" altLang="el-GR" sz="2800" smtClean="0"/>
          </a:p>
        </p:txBody>
      </p:sp>
    </p:spTree>
    <p:extLst>
      <p:ext uri="{BB962C8B-B14F-4D97-AF65-F5344CB8AC3E}">
        <p14:creationId xmlns:p14="http://schemas.microsoft.com/office/powerpoint/2010/main" val="2428633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60C8AF-82DF-4FD7-B629-2F63F510ECB0}" type="slidenum">
              <a:rPr lang="el-GR" altLang="el-GR" smtClean="0"/>
              <a:pPr eaLnBrk="1" hangingPunct="1"/>
              <a:t>12</a:t>
            </a:fld>
            <a:endParaRPr lang="el-GR" altLang="el-GR" smtClean="0"/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 smtClean="0"/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eaLnBrk="1" hangingPunct="1"/>
            <a:r>
              <a:rPr lang="el-GR" altLang="el-GR" smtClean="0"/>
              <a:t>Αδιάκοπη υπερδραστηριότητα</a:t>
            </a:r>
          </a:p>
          <a:p>
            <a:pPr eaLnBrk="1" hangingPunct="1"/>
            <a:endParaRPr lang="el-GR" altLang="el-GR" smtClean="0"/>
          </a:p>
          <a:p>
            <a:pPr eaLnBrk="1" hangingPunct="1"/>
            <a:r>
              <a:rPr lang="el-GR" altLang="el-GR" smtClean="0"/>
              <a:t>Κλάμα</a:t>
            </a:r>
          </a:p>
          <a:p>
            <a:pPr eaLnBrk="1" hangingPunct="1"/>
            <a:endParaRPr lang="el-GR" altLang="el-GR" smtClean="0"/>
          </a:p>
          <a:p>
            <a:pPr eaLnBrk="1" hangingPunct="1"/>
            <a:r>
              <a:rPr lang="el-GR" altLang="el-GR" smtClean="0"/>
              <a:t>Επίσκεψη σε μέρη που θυμίζουν τον θανόντα</a:t>
            </a:r>
          </a:p>
          <a:p>
            <a:pPr eaLnBrk="1" hangingPunct="1"/>
            <a:endParaRPr lang="el-GR" altLang="el-GR" smtClean="0"/>
          </a:p>
          <a:p>
            <a:pPr eaLnBrk="1" hangingPunct="1"/>
            <a:r>
              <a:rPr lang="el-GR" altLang="el-GR" smtClean="0"/>
              <a:t>Λατρεία αντικειμένων που ανήκαν στον θανόντα</a:t>
            </a:r>
          </a:p>
        </p:txBody>
      </p:sp>
    </p:spTree>
    <p:extLst>
      <p:ext uri="{BB962C8B-B14F-4D97-AF65-F5344CB8AC3E}">
        <p14:creationId xmlns:p14="http://schemas.microsoft.com/office/powerpoint/2010/main" val="1817660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681965-D827-4DC4-B6FB-E8739EB2BB4A}" type="slidenum">
              <a:rPr lang="el-GR" altLang="el-GR" smtClean="0"/>
              <a:pPr eaLnBrk="1" hangingPunct="1"/>
              <a:t>13</a:t>
            </a:fld>
            <a:endParaRPr lang="el-GR" altLang="el-GR" smtClean="0"/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200" b="1" smtClean="0"/>
              <a:t>Η μελέτη του </a:t>
            </a:r>
            <a:r>
              <a:rPr lang="en-US" altLang="el-GR" sz="3200" b="1" smtClean="0"/>
              <a:t>Harvard </a:t>
            </a:r>
            <a:r>
              <a:rPr lang="el-GR" altLang="el-GR" sz="3200" b="1" smtClean="0"/>
              <a:t>για το πένθος</a:t>
            </a: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z="2800" smtClean="0"/>
              <a:t>Παρόλο που ο τρόπος αντίδρασης ενός ατόμου στην απώλεια εξαρτάται από το αναπτυξιακό επίπεδο και τις ενδεχόμενες συγκρούσεις, ως οι κυριότερες καθοριστικές παράμετροι βρέθηκαν οι εξής έξι: </a:t>
            </a:r>
          </a:p>
          <a:p>
            <a:pPr eaLnBrk="1" hangingPunct="1">
              <a:buFontTx/>
              <a:buNone/>
            </a:pPr>
            <a:endParaRPr lang="el-GR" altLang="el-GR" sz="2800" smtClean="0"/>
          </a:p>
          <a:p>
            <a:pPr eaLnBrk="1" hangingPunct="1">
              <a:buFontTx/>
              <a:buNone/>
            </a:pPr>
            <a:endParaRPr lang="el-GR" altLang="el-GR" sz="2800" smtClean="0"/>
          </a:p>
        </p:txBody>
      </p:sp>
    </p:spTree>
    <p:extLst>
      <p:ext uri="{BB962C8B-B14F-4D97-AF65-F5344CB8AC3E}">
        <p14:creationId xmlns:p14="http://schemas.microsoft.com/office/powerpoint/2010/main" val="3883414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896669-046B-4BCD-BA51-CD1647907C91}" type="slidenum">
              <a:rPr lang="el-GR" altLang="el-GR" smtClean="0"/>
              <a:pPr eaLnBrk="1" hangingPunct="1"/>
              <a:t>14</a:t>
            </a:fld>
            <a:endParaRPr lang="el-GR" altLang="el-GR" smtClean="0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 smtClean="0"/>
          </a:p>
        </p:txBody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l-GR" altLang="el-GR" smtClean="0"/>
              <a:t>Ποιος ήταν ο θανών</a:t>
            </a:r>
            <a:endParaRPr lang="el-GR" altLang="el-GR" smtClean="0">
              <a:solidFill>
                <a:schemeClr val="folHlink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endParaRPr lang="el-GR" altLang="el-GR" smtClean="0"/>
          </a:p>
          <a:p>
            <a:pPr marL="609600" indent="-609600" eaLnBrk="1" hangingPunct="1">
              <a:buFontTx/>
              <a:buAutoNum type="arabicPeriod"/>
            </a:pPr>
            <a:r>
              <a:rPr lang="el-GR" altLang="el-GR" smtClean="0"/>
              <a:t>Η φύση του δεσμού</a:t>
            </a:r>
            <a:r>
              <a:rPr lang="en-US" altLang="el-GR" smtClean="0"/>
              <a:t> </a:t>
            </a:r>
            <a:r>
              <a:rPr lang="el-GR" altLang="el-GR" smtClean="0"/>
              <a:t>μαζί του</a:t>
            </a:r>
          </a:p>
          <a:p>
            <a:pPr marL="609600" indent="-609600" eaLnBrk="1" hangingPunct="1">
              <a:buFontTx/>
              <a:buAutoNum type="arabicPeriod"/>
            </a:pPr>
            <a:endParaRPr lang="el-GR" altLang="el-GR" smtClean="0"/>
          </a:p>
          <a:p>
            <a:pPr marL="609600" indent="-609600" eaLnBrk="1" hangingPunct="1">
              <a:buFontTx/>
              <a:buAutoNum type="arabicPeriod"/>
            </a:pPr>
            <a:r>
              <a:rPr lang="el-GR" altLang="el-GR" smtClean="0"/>
              <a:t>Τρόπος θανάτου</a:t>
            </a:r>
          </a:p>
          <a:p>
            <a:pPr marL="609600" indent="-609600" eaLnBrk="1" hangingPunct="1">
              <a:buFontTx/>
              <a:buAutoNum type="arabicPeriod"/>
            </a:pPr>
            <a:endParaRPr lang="el-GR" altLang="el-GR" smtClean="0"/>
          </a:p>
          <a:p>
            <a:pPr marL="609600" indent="-609600" eaLnBrk="1" hangingPunct="1">
              <a:buFontTx/>
              <a:buAutoNum type="arabicPeriod"/>
            </a:pPr>
            <a:r>
              <a:rPr lang="el-GR" altLang="el-GR" smtClean="0"/>
              <a:t>Ιστορικό προηγούμενων θρήνων </a:t>
            </a:r>
          </a:p>
        </p:txBody>
      </p:sp>
    </p:spTree>
    <p:extLst>
      <p:ext uri="{BB962C8B-B14F-4D97-AF65-F5344CB8AC3E}">
        <p14:creationId xmlns:p14="http://schemas.microsoft.com/office/powerpoint/2010/main" val="4212199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721C8C-0CAB-4C5A-AA13-2BE84FB369AD}" type="slidenum">
              <a:rPr lang="el-GR" altLang="el-GR" smtClean="0"/>
              <a:pPr eaLnBrk="1" hangingPunct="1"/>
              <a:t>15</a:t>
            </a:fld>
            <a:endParaRPr lang="el-GR" altLang="el-GR" smtClean="0"/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 smtClean="0"/>
          </a:p>
        </p:txBody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l-GR" altLang="el-GR" sz="2800" smtClean="0"/>
              <a:t>5. παράμετροι προσωπικότητας</a:t>
            </a:r>
          </a:p>
          <a:p>
            <a:pPr marL="609600" indent="-609600" eaLnBrk="1" hangingPunct="1">
              <a:buFontTx/>
              <a:buNone/>
            </a:pPr>
            <a:endParaRPr lang="el-GR" altLang="el-GR" sz="2800" smtClean="0"/>
          </a:p>
          <a:p>
            <a:pPr marL="609600" indent="-609600" eaLnBrk="1" hangingPunct="1">
              <a:buFontTx/>
              <a:buNone/>
            </a:pPr>
            <a:r>
              <a:rPr lang="el-GR" altLang="el-GR" sz="2800" smtClean="0"/>
              <a:t>6. Κοινωνικές παράμετροι</a:t>
            </a:r>
          </a:p>
          <a:p>
            <a:pPr marL="609600" indent="-609600" eaLnBrk="1" hangingPunct="1">
              <a:buFontTx/>
              <a:buNone/>
            </a:pPr>
            <a:endParaRPr lang="el-GR" altLang="el-GR" sz="2800" smtClean="0"/>
          </a:p>
          <a:p>
            <a:pPr marL="609600" indent="-609600" eaLnBrk="1" hangingPunct="1">
              <a:buFontTx/>
              <a:buNone/>
            </a:pPr>
            <a:r>
              <a:rPr lang="el-GR" altLang="el-GR" sz="2800" smtClean="0"/>
              <a:t>7. Ταυτόχρονα στρεσογόνα γεγονότα</a:t>
            </a:r>
          </a:p>
          <a:p>
            <a:pPr marL="609600" indent="-609600" eaLnBrk="1" hangingPunct="1">
              <a:buFontTx/>
              <a:buNone/>
            </a:pPr>
            <a:endParaRPr lang="el-GR" altLang="el-GR" sz="2800" smtClean="0"/>
          </a:p>
          <a:p>
            <a:pPr marL="609600" indent="-609600" eaLnBrk="1" hangingPunct="1">
              <a:buFontTx/>
              <a:buNone/>
            </a:pPr>
            <a:r>
              <a:rPr lang="el-GR" altLang="el-GR" sz="2800" smtClean="0"/>
              <a:t>					</a:t>
            </a:r>
            <a:r>
              <a:rPr lang="en-US" altLang="el-GR" sz="2800" smtClean="0"/>
              <a:t>	</a:t>
            </a:r>
            <a:r>
              <a:rPr lang="en-US" altLang="el-GR" sz="1800" smtClean="0"/>
              <a:t>(Parks &amp; Weiss, 1983)</a:t>
            </a:r>
            <a:endParaRPr lang="el-GR" altLang="el-GR" sz="2800" smtClean="0"/>
          </a:p>
          <a:p>
            <a:pPr marL="609600" indent="-609600" eaLnBrk="1" hangingPunct="1"/>
            <a:endParaRPr lang="el-GR" altLang="el-GR" sz="2800" smtClean="0"/>
          </a:p>
          <a:p>
            <a:pPr marL="609600" indent="-609600" eaLnBrk="1" hangingPunct="1"/>
            <a:endParaRPr lang="el-GR" altLang="el-GR" sz="2800" smtClean="0"/>
          </a:p>
        </p:txBody>
      </p:sp>
    </p:spTree>
    <p:extLst>
      <p:ext uri="{BB962C8B-B14F-4D97-AF65-F5344CB8AC3E}">
        <p14:creationId xmlns:p14="http://schemas.microsoft.com/office/powerpoint/2010/main" val="2626833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098A01-F1BB-4B50-86A7-220A5C7BE887}" type="slidenum">
              <a:rPr lang="el-GR" altLang="el-GR" smtClean="0"/>
              <a:pPr eaLnBrk="1" hangingPunct="1"/>
              <a:t>16</a:t>
            </a:fld>
            <a:endParaRPr lang="el-GR" altLang="el-GR" smtClean="0"/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200" b="1" smtClean="0"/>
              <a:t>Τα 4 «καθήκοντα» του πένθους</a:t>
            </a:r>
          </a:p>
        </p:txBody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l-GR" altLang="el-GR" sz="2800" smtClean="0"/>
              <a:t>Αποδοχή της πραγματικότητας της απώλειας</a:t>
            </a:r>
          </a:p>
          <a:p>
            <a:pPr marL="609600" indent="-609600" eaLnBrk="1" hangingPunct="1">
              <a:buFontTx/>
              <a:buAutoNum type="arabicPeriod"/>
            </a:pPr>
            <a:endParaRPr lang="el-GR" altLang="el-GR" sz="2800" smtClean="0"/>
          </a:p>
          <a:p>
            <a:pPr marL="609600" indent="-609600" eaLnBrk="1" hangingPunct="1">
              <a:buFontTx/>
              <a:buAutoNum type="arabicPeriod"/>
            </a:pPr>
            <a:r>
              <a:rPr lang="el-GR" altLang="el-GR" sz="2800" smtClean="0"/>
              <a:t>Επεξεργασία του πόνου του θρήνου</a:t>
            </a:r>
          </a:p>
          <a:p>
            <a:pPr marL="609600" indent="-609600" eaLnBrk="1" hangingPunct="1">
              <a:buFontTx/>
              <a:buAutoNum type="arabicPeriod"/>
            </a:pPr>
            <a:endParaRPr lang="el-GR" altLang="el-GR" sz="2800" smtClean="0"/>
          </a:p>
          <a:p>
            <a:pPr marL="609600" indent="-609600" eaLnBrk="1" hangingPunct="1">
              <a:buFontTx/>
              <a:buAutoNum type="arabicPeriod"/>
            </a:pPr>
            <a:r>
              <a:rPr lang="el-GR" altLang="el-GR" sz="2800" smtClean="0"/>
              <a:t>Προσαρμογή σε ένα περιβάλλον από το οποίο ο θανών απουσιάζει</a:t>
            </a:r>
          </a:p>
          <a:p>
            <a:pPr marL="609600" indent="-609600" eaLnBrk="1" hangingPunct="1">
              <a:buFontTx/>
              <a:buAutoNum type="arabicPeriod"/>
            </a:pPr>
            <a:endParaRPr lang="el-GR" altLang="el-GR" sz="2800" smtClean="0"/>
          </a:p>
          <a:p>
            <a:pPr marL="609600" indent="-609600" eaLnBrk="1" hangingPunct="1">
              <a:buFontTx/>
              <a:buAutoNum type="arabicPeriod"/>
            </a:pPr>
            <a:r>
              <a:rPr lang="el-GR" altLang="el-GR" sz="2800" smtClean="0"/>
              <a:t>Συναισθηματική επανατοποθέτηση του θανόντος και συνέχεια της ζωής</a:t>
            </a:r>
          </a:p>
        </p:txBody>
      </p:sp>
    </p:spTree>
    <p:extLst>
      <p:ext uri="{BB962C8B-B14F-4D97-AF65-F5344CB8AC3E}">
        <p14:creationId xmlns:p14="http://schemas.microsoft.com/office/powerpoint/2010/main" val="1795923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58A38D0-3C34-469A-AA96-A99515463971}" type="slidenum">
              <a:rPr lang="el-GR" altLang="el-GR" smtClean="0"/>
              <a:pPr eaLnBrk="1" hangingPunct="1"/>
              <a:t>17</a:t>
            </a:fld>
            <a:endParaRPr lang="el-GR" altLang="el-GR" smtClean="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200" b="1" smtClean="0"/>
              <a:t>Πότε τελειώνει το πένθος;</a:t>
            </a:r>
          </a:p>
        </p:txBody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z="2800" smtClean="0"/>
              <a:t>Διάρκεια</a:t>
            </a:r>
          </a:p>
          <a:p>
            <a:pPr eaLnBrk="1" hangingPunct="1"/>
            <a:endParaRPr lang="el-GR" altLang="el-GR" sz="2800" smtClean="0"/>
          </a:p>
          <a:p>
            <a:pPr eaLnBrk="1" hangingPunct="1"/>
            <a:r>
              <a:rPr lang="el-GR" altLang="el-GR" sz="2800" smtClean="0"/>
              <a:t>Ενδείξεις: ανάκτηση ενδιαφέροντος για τη ζωή, περισσότερη αισιοδοξία, βίωση ευχαρίστησης, προσαρμογή σε νέους ρόλους</a:t>
            </a:r>
          </a:p>
        </p:txBody>
      </p:sp>
    </p:spTree>
    <p:extLst>
      <p:ext uri="{BB962C8B-B14F-4D97-AF65-F5344CB8AC3E}">
        <p14:creationId xmlns:p14="http://schemas.microsoft.com/office/powerpoint/2010/main" val="719743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139348-CD91-4704-AAA6-916BBA368556}" type="slidenum">
              <a:rPr lang="el-GR" altLang="el-GR" smtClean="0"/>
              <a:pPr eaLnBrk="1" hangingPunct="1"/>
              <a:t>18</a:t>
            </a:fld>
            <a:endParaRPr lang="el-GR" altLang="el-GR" smtClean="0"/>
          </a:p>
        </p:txBody>
      </p:sp>
      <p:sp>
        <p:nvSpPr>
          <p:cNvPr id="1146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 sz="3200" smtClean="0"/>
          </a:p>
        </p:txBody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/>
            <a:endParaRPr lang="el-GR" altLang="el-GR" sz="2800" smtClean="0"/>
          </a:p>
          <a:p>
            <a:pPr eaLnBrk="1" hangingPunct="1"/>
            <a:endParaRPr lang="el-GR" altLang="el-GR" sz="2800" smtClean="0"/>
          </a:p>
          <a:p>
            <a:pPr eaLnBrk="1" hangingPunct="1"/>
            <a:r>
              <a:rPr lang="el-GR" altLang="el-GR" sz="2800" smtClean="0"/>
              <a:t>Σκοπός της Συμβουλευτικής για το θρήνο είναι να βοηθήσει το άτομο να κλείσει τις «ατέλειωτες δουλειές» του με τον θανόντα και να τον αποχαιρετίσει</a:t>
            </a:r>
          </a:p>
          <a:p>
            <a:pPr eaLnBrk="1" hangingPunct="1"/>
            <a:endParaRPr lang="el-GR" altLang="el-GR" sz="2800" smtClean="0"/>
          </a:p>
          <a:p>
            <a:pPr eaLnBrk="1" hangingPunct="1">
              <a:buFontTx/>
              <a:buNone/>
            </a:pPr>
            <a:endParaRPr lang="el-GR" altLang="el-GR" sz="2800" smtClean="0"/>
          </a:p>
        </p:txBody>
      </p:sp>
    </p:spTree>
    <p:extLst>
      <p:ext uri="{BB962C8B-B14F-4D97-AF65-F5344CB8AC3E}">
        <p14:creationId xmlns:p14="http://schemas.microsoft.com/office/powerpoint/2010/main" val="942650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5F86D3-DD71-4E43-8D77-4E6525D94521}" type="slidenum">
              <a:rPr lang="el-GR" altLang="el-GR" smtClean="0"/>
              <a:pPr eaLnBrk="1" hangingPunct="1"/>
              <a:t>19</a:t>
            </a:fld>
            <a:endParaRPr lang="el-GR" altLang="el-GR" smtClean="0"/>
          </a:p>
        </p:txBody>
      </p:sp>
      <p:sp>
        <p:nvSpPr>
          <p:cNvPr id="1157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200" b="1" smtClean="0"/>
              <a:t>Σύμφωνα με τα «καθήκοντα» του θρήνου</a:t>
            </a:r>
          </a:p>
        </p:txBody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l-GR" altLang="el-GR" sz="2800" smtClean="0"/>
              <a:t>Αύξηση της πραγματικότητας της απώλειας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l-GR" altLang="el-GR" sz="2800" smtClean="0"/>
              <a:t>Βοήθεια να διαχειριστεί τα συναισθήματα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l-GR" altLang="el-GR" sz="2800" smtClean="0"/>
              <a:t>Βοήθεια να ξεπεράσει εμπόδια στην επαναπροσαρμογή του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l-GR" altLang="el-GR" sz="2800" smtClean="0"/>
              <a:t>Ενθάρρυνση να αποχαιρετίσει τον θανόντα να συνεχίσει παρακάτω</a:t>
            </a:r>
          </a:p>
        </p:txBody>
      </p:sp>
    </p:spTree>
    <p:extLst>
      <p:ext uri="{BB962C8B-B14F-4D97-AF65-F5344CB8AC3E}">
        <p14:creationId xmlns:p14="http://schemas.microsoft.com/office/powerpoint/2010/main" val="4244433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393118-B158-4B38-A57F-487A896FBA64}" type="slidenum">
              <a:rPr lang="el-GR" altLang="el-GR" smtClean="0"/>
              <a:pPr eaLnBrk="1" hangingPunct="1"/>
              <a:t>2</a:t>
            </a:fld>
            <a:endParaRPr lang="el-GR" altLang="el-GR" smtClean="0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 smtClean="0"/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7241508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EEB017-36AD-42FE-AA8A-16CC84CF0161}" type="slidenum">
              <a:rPr lang="el-GR" altLang="el-GR" smtClean="0"/>
              <a:pPr eaLnBrk="1" hangingPunct="1"/>
              <a:t>20</a:t>
            </a:fld>
            <a:endParaRPr lang="el-GR" altLang="el-GR" smtClean="0"/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z="3200" b="1" smtClean="0">
                <a:solidFill>
                  <a:schemeClr val="tx1"/>
                </a:solidFill>
              </a:rPr>
              <a:t>Bereavement Risk Index</a:t>
            </a:r>
            <a:endParaRPr lang="el-GR" altLang="el-GR" sz="3200" b="1" smtClean="0">
              <a:solidFill>
                <a:schemeClr val="tx1"/>
              </a:solidFill>
            </a:endParaRPr>
          </a:p>
        </p:txBody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l-GR" altLang="el-GR" sz="2800" smtClean="0"/>
              <a:t>Περισσότερα μικρότερα παιδιά στην οικογένεια</a:t>
            </a:r>
          </a:p>
          <a:p>
            <a:pPr marL="609600" indent="-609600" eaLnBrk="1" hangingPunct="1">
              <a:buFontTx/>
              <a:buAutoNum type="arabicPeriod"/>
            </a:pPr>
            <a:endParaRPr lang="el-GR" altLang="el-GR" sz="2800" smtClean="0"/>
          </a:p>
          <a:p>
            <a:pPr marL="609600" indent="-609600" eaLnBrk="1" hangingPunct="1">
              <a:buFontTx/>
              <a:buAutoNum type="arabicPeriod"/>
            </a:pPr>
            <a:r>
              <a:rPr lang="el-GR" altLang="el-GR" sz="2800" smtClean="0"/>
              <a:t>Χαμηλότερη κοινωνική τάξη</a:t>
            </a:r>
          </a:p>
          <a:p>
            <a:pPr marL="609600" indent="-609600" eaLnBrk="1" hangingPunct="1">
              <a:buFontTx/>
              <a:buAutoNum type="arabicPeriod"/>
            </a:pPr>
            <a:endParaRPr lang="el-GR" altLang="el-GR" sz="2800" smtClean="0"/>
          </a:p>
          <a:p>
            <a:pPr marL="609600" indent="-609600" eaLnBrk="1" hangingPunct="1">
              <a:buFontTx/>
              <a:buAutoNum type="arabicPeriod"/>
            </a:pPr>
            <a:r>
              <a:rPr lang="el-GR" altLang="el-GR" sz="2800" smtClean="0"/>
              <a:t>Εργασία (περιορισμένη / ανεργία)</a:t>
            </a:r>
          </a:p>
          <a:p>
            <a:pPr marL="609600" indent="-609600" eaLnBrk="1" hangingPunct="1">
              <a:buFontTx/>
              <a:buAutoNum type="arabicPeriod"/>
            </a:pPr>
            <a:endParaRPr lang="el-GR" altLang="el-GR" sz="2800" smtClean="0"/>
          </a:p>
          <a:p>
            <a:pPr marL="609600" indent="-609600" eaLnBrk="1" hangingPunct="1">
              <a:buFontTx/>
              <a:buAutoNum type="arabicPeriod"/>
            </a:pPr>
            <a:r>
              <a:rPr lang="el-GR" altLang="el-GR" sz="2800" smtClean="0"/>
              <a:t>Υψηλά επίπεδα θυμού </a:t>
            </a:r>
          </a:p>
        </p:txBody>
      </p:sp>
    </p:spTree>
    <p:extLst>
      <p:ext uri="{BB962C8B-B14F-4D97-AF65-F5344CB8AC3E}">
        <p14:creationId xmlns:p14="http://schemas.microsoft.com/office/powerpoint/2010/main" val="4710719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B2742A-C571-4C6F-B61D-885C191E1002}" type="slidenum">
              <a:rPr lang="el-GR" altLang="el-GR" smtClean="0"/>
              <a:pPr eaLnBrk="1" hangingPunct="1"/>
              <a:t>21</a:t>
            </a:fld>
            <a:endParaRPr lang="el-GR" altLang="el-GR" smtClean="0"/>
          </a:p>
        </p:txBody>
      </p:sp>
      <p:sp>
        <p:nvSpPr>
          <p:cNvPr id="1177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 smtClean="0"/>
          </a:p>
        </p:txBody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altLang="el-GR" sz="2800" smtClean="0"/>
              <a:t>5.</a:t>
            </a:r>
            <a:r>
              <a:rPr lang="el-GR" altLang="el-GR" smtClean="0"/>
              <a:t> </a:t>
            </a:r>
            <a:r>
              <a:rPr lang="el-GR" altLang="el-GR" sz="2800" smtClean="0"/>
              <a:t>Μαράζωμα</a:t>
            </a:r>
          </a:p>
          <a:p>
            <a:pPr eaLnBrk="1" hangingPunct="1">
              <a:buFontTx/>
              <a:buNone/>
            </a:pPr>
            <a:endParaRPr lang="el-GR" altLang="el-GR" sz="2800" smtClean="0"/>
          </a:p>
          <a:p>
            <a:pPr eaLnBrk="1" hangingPunct="1">
              <a:buFontTx/>
              <a:buNone/>
            </a:pPr>
            <a:r>
              <a:rPr lang="el-GR" altLang="el-GR" sz="2800" smtClean="0"/>
              <a:t>6. Υψηλή αυτομομφή</a:t>
            </a:r>
          </a:p>
          <a:p>
            <a:pPr eaLnBrk="1" hangingPunct="1">
              <a:buFontTx/>
              <a:buNone/>
            </a:pPr>
            <a:endParaRPr lang="el-GR" altLang="el-GR" sz="2800" smtClean="0"/>
          </a:p>
          <a:p>
            <a:pPr eaLnBrk="1" hangingPunct="1">
              <a:buFontTx/>
              <a:buNone/>
            </a:pPr>
            <a:r>
              <a:rPr lang="el-GR" altLang="el-GR" sz="2800" smtClean="0"/>
              <a:t>7. Απουσία σχέσεων</a:t>
            </a:r>
          </a:p>
          <a:p>
            <a:pPr eaLnBrk="1" hangingPunct="1">
              <a:buFontTx/>
              <a:buNone/>
            </a:pPr>
            <a:endParaRPr lang="el-GR" altLang="el-GR" sz="2800" smtClean="0"/>
          </a:p>
          <a:p>
            <a:pPr eaLnBrk="1" hangingPunct="1">
              <a:buFontTx/>
              <a:buNone/>
            </a:pPr>
            <a:r>
              <a:rPr lang="el-GR" altLang="el-GR" sz="2800" smtClean="0"/>
              <a:t>8. Εκτίμηση της συμπεριφοράς αντιμετώπισης</a:t>
            </a:r>
          </a:p>
          <a:p>
            <a:pPr eaLnBrk="1" hangingPunct="1">
              <a:buFontTx/>
              <a:buNone/>
            </a:pPr>
            <a:endParaRPr lang="el-GR" altLang="el-GR" sz="2800" smtClean="0"/>
          </a:p>
          <a:p>
            <a:pPr eaLnBrk="1" hangingPunct="1">
              <a:buFontTx/>
              <a:buNone/>
            </a:pPr>
            <a:r>
              <a:rPr lang="el-GR" altLang="el-GR" sz="1800" smtClean="0"/>
              <a:t>						</a:t>
            </a:r>
            <a:r>
              <a:rPr lang="en-US" altLang="el-GR" sz="1800" smtClean="0"/>
              <a:t>	</a:t>
            </a:r>
            <a:r>
              <a:rPr lang="el-GR" altLang="el-GR" sz="1800" smtClean="0"/>
              <a:t>(</a:t>
            </a:r>
            <a:r>
              <a:rPr lang="en-US" altLang="el-GR" sz="1800" smtClean="0"/>
              <a:t>Parkes, 1975)</a:t>
            </a:r>
            <a:endParaRPr lang="el-GR" altLang="el-GR" sz="1800" smtClean="0"/>
          </a:p>
          <a:p>
            <a:pPr eaLnBrk="1" hangingPunct="1"/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3585700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06ECC66-6D72-4274-82DD-3E45D0B54865}" type="slidenum">
              <a:rPr lang="el-GR" altLang="el-GR" smtClean="0"/>
              <a:pPr eaLnBrk="1" hangingPunct="1"/>
              <a:t>22</a:t>
            </a:fld>
            <a:endParaRPr lang="el-GR" altLang="el-GR" smtClean="0"/>
          </a:p>
        </p:txBody>
      </p:sp>
      <p:sp>
        <p:nvSpPr>
          <p:cNvPr id="1187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200" b="1" smtClean="0"/>
              <a:t>Αρχές της Συμβουλευτικής για το πένθος</a:t>
            </a:r>
          </a:p>
        </p:txBody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altLang="el-GR" sz="2800" smtClean="0"/>
              <a:t>Α. Βοηθήστε να αποδεχθεί την απώλεια</a:t>
            </a:r>
          </a:p>
          <a:p>
            <a:pPr eaLnBrk="1" hangingPunct="1">
              <a:buFontTx/>
              <a:buNone/>
            </a:pPr>
            <a:endParaRPr lang="el-GR" altLang="el-GR" sz="2800" smtClean="0"/>
          </a:p>
          <a:p>
            <a:pPr eaLnBrk="1" hangingPunct="1">
              <a:buFontTx/>
              <a:buNone/>
            </a:pPr>
            <a:r>
              <a:rPr lang="el-GR" altLang="el-GR" sz="2800" smtClean="0"/>
              <a:t>Β. Βοηθήστε να αναγνωρίσει και να εκφράσει συναισθήματα</a:t>
            </a:r>
          </a:p>
          <a:p>
            <a:pPr eaLnBrk="1" hangingPunct="1">
              <a:buFontTx/>
              <a:buNone/>
            </a:pPr>
            <a:r>
              <a:rPr lang="el-GR" altLang="el-GR" sz="2800" smtClean="0"/>
              <a:t>(θυμός – ενοχή – άγχος – αβοηθησία – λύπη)</a:t>
            </a:r>
          </a:p>
          <a:p>
            <a:pPr eaLnBrk="1" hangingPunct="1">
              <a:buFontTx/>
              <a:buNone/>
            </a:pPr>
            <a:endParaRPr lang="el-GR" altLang="el-GR" sz="2800" smtClean="0"/>
          </a:p>
          <a:p>
            <a:pPr eaLnBrk="1" hangingPunct="1">
              <a:buFontTx/>
              <a:buNone/>
            </a:pPr>
            <a:r>
              <a:rPr lang="el-GR" altLang="el-GR" sz="2800" smtClean="0"/>
              <a:t>Γ. Βοηθήστε να μάθει να ζει χωρίς τον αποβιώσαντα</a:t>
            </a:r>
          </a:p>
          <a:p>
            <a:pPr eaLnBrk="1" hangingPunct="1">
              <a:buFontTx/>
              <a:buNone/>
            </a:pPr>
            <a:endParaRPr lang="el-GR" altLang="el-GR" sz="2800" smtClean="0"/>
          </a:p>
        </p:txBody>
      </p:sp>
    </p:spTree>
    <p:extLst>
      <p:ext uri="{BB962C8B-B14F-4D97-AF65-F5344CB8AC3E}">
        <p14:creationId xmlns:p14="http://schemas.microsoft.com/office/powerpoint/2010/main" val="36660123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B545AE-DE7F-4963-8DAE-7C2BB49A0A80}" type="slidenum">
              <a:rPr lang="el-GR" altLang="el-GR" smtClean="0"/>
              <a:pPr eaLnBrk="1" hangingPunct="1"/>
              <a:t>23</a:t>
            </a:fld>
            <a:endParaRPr lang="el-GR" altLang="el-GR" smtClean="0"/>
          </a:p>
        </p:txBody>
      </p:sp>
      <p:sp>
        <p:nvSpPr>
          <p:cNvPr id="1198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 smtClean="0"/>
          </a:p>
        </p:txBody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/>
            <a:endParaRPr lang="el-GR" altLang="el-GR" sz="2800" smtClean="0"/>
          </a:p>
          <a:p>
            <a:pPr eaLnBrk="1" hangingPunct="1">
              <a:buFontTx/>
              <a:buNone/>
            </a:pPr>
            <a:r>
              <a:rPr lang="el-GR" altLang="el-GR" sz="2800" smtClean="0"/>
              <a:t>Δ. Διευκολύνετε τη μετάθεση των συναισθημάτων για τον αποβιώσαντα</a:t>
            </a:r>
          </a:p>
          <a:p>
            <a:pPr eaLnBrk="1" hangingPunct="1"/>
            <a:endParaRPr lang="el-GR" altLang="el-GR" sz="2800" smtClean="0"/>
          </a:p>
          <a:p>
            <a:pPr eaLnBrk="1" hangingPunct="1">
              <a:buFontTx/>
              <a:buNone/>
            </a:pPr>
            <a:r>
              <a:rPr lang="el-GR" altLang="el-GR" sz="2800" smtClean="0"/>
              <a:t>Ε. Επιτρέψτε χρόνο για το θρήνο</a:t>
            </a:r>
          </a:p>
          <a:p>
            <a:pPr eaLnBrk="1" hangingPunct="1">
              <a:buFontTx/>
              <a:buNone/>
            </a:pPr>
            <a:endParaRPr lang="el-GR" altLang="el-GR" sz="2800" smtClean="0"/>
          </a:p>
          <a:p>
            <a:pPr eaLnBrk="1" hangingPunct="1">
              <a:buFontTx/>
              <a:buNone/>
            </a:pPr>
            <a:r>
              <a:rPr lang="el-GR" altLang="el-GR" sz="2800" smtClean="0"/>
              <a:t>Ζ. Ερμηνεύστε τη «φυσιολογική» συμπεριφορά</a:t>
            </a:r>
          </a:p>
          <a:p>
            <a:pPr eaLnBrk="1" hangingPunct="1">
              <a:buFontTx/>
              <a:buNone/>
            </a:pPr>
            <a:endParaRPr lang="el-GR" altLang="el-GR" sz="2800" smtClean="0"/>
          </a:p>
          <a:p>
            <a:pPr eaLnBrk="1" hangingPunct="1">
              <a:buFontTx/>
              <a:buNone/>
            </a:pPr>
            <a:r>
              <a:rPr lang="el-GR" altLang="el-GR" sz="2800" smtClean="0"/>
              <a:t>Η. Επιτρέψτε ατομική διαφορά</a:t>
            </a:r>
          </a:p>
        </p:txBody>
      </p:sp>
    </p:spTree>
    <p:extLst>
      <p:ext uri="{BB962C8B-B14F-4D97-AF65-F5344CB8AC3E}">
        <p14:creationId xmlns:p14="http://schemas.microsoft.com/office/powerpoint/2010/main" val="10033044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7590A1-8A2E-4CC3-8CF1-D59F9AF7CF37}" type="slidenum">
              <a:rPr lang="el-GR" altLang="el-GR" smtClean="0"/>
              <a:pPr eaLnBrk="1" hangingPunct="1"/>
              <a:t>24</a:t>
            </a:fld>
            <a:endParaRPr lang="el-GR" altLang="el-GR" smtClean="0"/>
          </a:p>
        </p:txBody>
      </p:sp>
      <p:sp>
        <p:nvSpPr>
          <p:cNvPr id="1208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 smtClean="0"/>
          </a:p>
        </p:txBody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altLang="el-GR" sz="2800" smtClean="0"/>
              <a:t>Θ. Παρέχετε συνεχή υποστήριξη</a:t>
            </a:r>
          </a:p>
          <a:p>
            <a:pPr eaLnBrk="1" hangingPunct="1">
              <a:buFontTx/>
              <a:buNone/>
            </a:pPr>
            <a:endParaRPr lang="el-GR" altLang="el-GR" sz="2800" smtClean="0"/>
          </a:p>
          <a:p>
            <a:pPr eaLnBrk="1" hangingPunct="1">
              <a:buFontTx/>
              <a:buNone/>
            </a:pPr>
            <a:r>
              <a:rPr lang="el-GR" altLang="el-GR" sz="2800" smtClean="0"/>
              <a:t>Ι. Εξετάστε Άμυνες και Στρατηγικές Αντιμετώπισης</a:t>
            </a:r>
          </a:p>
          <a:p>
            <a:pPr eaLnBrk="1" hangingPunct="1">
              <a:buFontTx/>
              <a:buNone/>
            </a:pPr>
            <a:endParaRPr lang="el-GR" altLang="el-GR" sz="2800" smtClean="0"/>
          </a:p>
          <a:p>
            <a:pPr eaLnBrk="1" hangingPunct="1">
              <a:buFontTx/>
              <a:buNone/>
            </a:pPr>
            <a:r>
              <a:rPr lang="el-GR" altLang="el-GR" sz="2800" smtClean="0"/>
              <a:t>Κ. Αναγνωρίστε παθολογία και παραπέμψτε</a:t>
            </a:r>
          </a:p>
          <a:p>
            <a:pPr eaLnBrk="1" hangingPunct="1">
              <a:buFontTx/>
              <a:buNone/>
            </a:pPr>
            <a:endParaRPr lang="el-GR" altLang="el-GR" sz="2800" smtClean="0"/>
          </a:p>
          <a:p>
            <a:pPr eaLnBrk="1" hangingPunct="1">
              <a:buFontTx/>
              <a:buNone/>
            </a:pPr>
            <a:r>
              <a:rPr lang="el-GR" altLang="el-GR" sz="2800" smtClean="0"/>
              <a:t>							</a:t>
            </a:r>
            <a:r>
              <a:rPr lang="el-GR" altLang="el-GR" sz="1800" smtClean="0"/>
              <a:t>(</a:t>
            </a:r>
            <a:r>
              <a:rPr lang="en-US" altLang="el-GR" sz="1800" smtClean="0"/>
              <a:t>Worden, 1991)</a:t>
            </a:r>
            <a:endParaRPr lang="el-GR" altLang="el-GR" sz="2800" smtClean="0"/>
          </a:p>
          <a:p>
            <a:pPr eaLnBrk="1" hangingPunct="1">
              <a:buFontTx/>
              <a:buNone/>
            </a:pPr>
            <a:endParaRPr lang="el-GR" altLang="el-GR" sz="2800" smtClean="0"/>
          </a:p>
          <a:p>
            <a:pPr eaLnBrk="1" hangingPunct="1">
              <a:buFontTx/>
              <a:buNone/>
            </a:pPr>
            <a:endParaRPr lang="el-GR" altLang="el-GR" sz="2800" smtClean="0"/>
          </a:p>
        </p:txBody>
      </p:sp>
    </p:spTree>
    <p:extLst>
      <p:ext uri="{BB962C8B-B14F-4D97-AF65-F5344CB8AC3E}">
        <p14:creationId xmlns:p14="http://schemas.microsoft.com/office/powerpoint/2010/main" val="14973583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263669-CF34-42E3-BA9D-C20F9654BDFF}" type="slidenum">
              <a:rPr lang="el-GR" altLang="el-GR" smtClean="0"/>
              <a:pPr eaLnBrk="1" hangingPunct="1"/>
              <a:t>25</a:t>
            </a:fld>
            <a:endParaRPr lang="el-GR" altLang="el-GR" smtClean="0"/>
          </a:p>
        </p:txBody>
      </p:sp>
      <p:sp>
        <p:nvSpPr>
          <p:cNvPr id="1218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200" b="1" smtClean="0"/>
              <a:t>Χρήσιμες τεχνικές</a:t>
            </a:r>
          </a:p>
        </p:txBody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l-GR" altLang="el-GR" sz="2800" smtClean="0"/>
              <a:t>Γλώσσα</a:t>
            </a:r>
          </a:p>
          <a:p>
            <a:pPr marL="609600" indent="-609600" eaLnBrk="1" hangingPunct="1">
              <a:buFontTx/>
              <a:buAutoNum type="arabicPeriod"/>
            </a:pPr>
            <a:endParaRPr lang="el-GR" altLang="el-GR" sz="2800" smtClean="0"/>
          </a:p>
          <a:p>
            <a:pPr marL="609600" indent="-609600" eaLnBrk="1" hangingPunct="1">
              <a:buFontTx/>
              <a:buAutoNum type="arabicPeriod"/>
            </a:pPr>
            <a:r>
              <a:rPr lang="el-GR" altLang="el-GR" sz="2800" smtClean="0"/>
              <a:t>Χρήση συμβόλων</a:t>
            </a:r>
          </a:p>
          <a:p>
            <a:pPr marL="609600" indent="-609600" eaLnBrk="1" hangingPunct="1">
              <a:buFontTx/>
              <a:buAutoNum type="arabicPeriod"/>
            </a:pPr>
            <a:endParaRPr lang="el-GR" altLang="el-GR" sz="2800" smtClean="0"/>
          </a:p>
          <a:p>
            <a:pPr marL="609600" indent="-609600" eaLnBrk="1" hangingPunct="1">
              <a:buFontTx/>
              <a:buAutoNum type="arabicPeriod"/>
            </a:pPr>
            <a:r>
              <a:rPr lang="el-GR" altLang="el-GR" sz="2800" smtClean="0"/>
              <a:t>Γράψιμο</a:t>
            </a:r>
          </a:p>
          <a:p>
            <a:pPr marL="609600" indent="-609600" eaLnBrk="1" hangingPunct="1">
              <a:buFontTx/>
              <a:buAutoNum type="arabicPeriod"/>
            </a:pPr>
            <a:endParaRPr lang="el-GR" altLang="el-GR" sz="2800" smtClean="0"/>
          </a:p>
          <a:p>
            <a:pPr marL="609600" indent="-609600" eaLnBrk="1" hangingPunct="1">
              <a:buFontTx/>
              <a:buAutoNum type="arabicPeriod"/>
            </a:pPr>
            <a:r>
              <a:rPr lang="el-GR" altLang="el-GR" sz="2800" smtClean="0"/>
              <a:t>Ζωγραφική</a:t>
            </a:r>
          </a:p>
        </p:txBody>
      </p:sp>
    </p:spTree>
    <p:extLst>
      <p:ext uri="{BB962C8B-B14F-4D97-AF65-F5344CB8AC3E}">
        <p14:creationId xmlns:p14="http://schemas.microsoft.com/office/powerpoint/2010/main" val="17861222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E39BD1-FC1B-42B3-B659-30291DC29D6C}" type="slidenum">
              <a:rPr lang="el-GR" altLang="el-GR" smtClean="0"/>
              <a:pPr eaLnBrk="1" hangingPunct="1"/>
              <a:t>26</a:t>
            </a:fld>
            <a:endParaRPr lang="el-GR" altLang="el-GR" smtClean="0"/>
          </a:p>
        </p:txBody>
      </p:sp>
      <p:sp>
        <p:nvSpPr>
          <p:cNvPr id="1228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 smtClean="0"/>
          </a:p>
        </p:txBody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l-GR" altLang="el-GR" sz="2800" smtClean="0"/>
              <a:t>5. Παιχνίδι ρόλων</a:t>
            </a:r>
          </a:p>
          <a:p>
            <a:pPr marL="609600" indent="-609600" eaLnBrk="1" hangingPunct="1">
              <a:buFontTx/>
              <a:buNone/>
            </a:pPr>
            <a:endParaRPr lang="el-GR" altLang="el-GR" sz="2800" smtClean="0"/>
          </a:p>
          <a:p>
            <a:pPr marL="609600" indent="-609600" eaLnBrk="1" hangingPunct="1">
              <a:buFontTx/>
              <a:buNone/>
            </a:pPr>
            <a:r>
              <a:rPr lang="el-GR" altLang="el-GR" sz="2800" smtClean="0"/>
              <a:t>6. Γνωστική επανοικοδόμηση </a:t>
            </a:r>
          </a:p>
          <a:p>
            <a:pPr marL="609600" indent="-609600" eaLnBrk="1" hangingPunct="1">
              <a:buFontTx/>
              <a:buNone/>
            </a:pPr>
            <a:endParaRPr lang="el-GR" altLang="el-GR" sz="2800" smtClean="0"/>
          </a:p>
          <a:p>
            <a:pPr marL="609600" indent="-609600" eaLnBrk="1" hangingPunct="1">
              <a:buFontTx/>
              <a:buNone/>
            </a:pPr>
            <a:r>
              <a:rPr lang="el-GR" altLang="el-GR" sz="2800" smtClean="0"/>
              <a:t>7. Βιβλίο αναμνήσεων</a:t>
            </a:r>
          </a:p>
          <a:p>
            <a:pPr marL="609600" indent="-609600" eaLnBrk="1" hangingPunct="1">
              <a:buFontTx/>
              <a:buNone/>
            </a:pPr>
            <a:endParaRPr lang="el-GR" altLang="el-GR" sz="2800" smtClean="0"/>
          </a:p>
          <a:p>
            <a:pPr marL="609600" indent="-609600" eaLnBrk="1" hangingPunct="1">
              <a:buFontTx/>
              <a:buNone/>
            </a:pPr>
            <a:r>
              <a:rPr lang="el-GR" altLang="el-GR" sz="2800" smtClean="0"/>
              <a:t>8. Κατευθυνόμενη εικονοποίηση</a:t>
            </a:r>
          </a:p>
          <a:p>
            <a:pPr marL="609600" indent="-609600" eaLnBrk="1" hangingPunct="1">
              <a:buFontTx/>
              <a:buNone/>
            </a:pPr>
            <a:endParaRPr lang="el-GR" altLang="el-GR" sz="2800" smtClean="0"/>
          </a:p>
          <a:p>
            <a:pPr marL="609600" indent="-609600" eaLnBrk="1" hangingPunct="1">
              <a:buFontTx/>
              <a:buNone/>
            </a:pPr>
            <a:r>
              <a:rPr lang="el-GR" altLang="el-GR" sz="2800" smtClean="0"/>
              <a:t>							</a:t>
            </a:r>
            <a:r>
              <a:rPr lang="el-GR" altLang="el-GR" sz="1800" smtClean="0"/>
              <a:t>(</a:t>
            </a:r>
            <a:r>
              <a:rPr lang="en-US" altLang="el-GR" sz="1800" smtClean="0"/>
              <a:t>Worden, 1991)</a:t>
            </a:r>
            <a:endParaRPr lang="el-GR" altLang="el-GR" sz="2800" smtClean="0"/>
          </a:p>
        </p:txBody>
      </p:sp>
    </p:spTree>
    <p:extLst>
      <p:ext uri="{BB962C8B-B14F-4D97-AF65-F5344CB8AC3E}">
        <p14:creationId xmlns:p14="http://schemas.microsoft.com/office/powerpoint/2010/main" val="3545364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C23312-1DAB-4300-96DB-AA7A8BF7E834}" type="slidenum">
              <a:rPr lang="el-GR" altLang="el-GR" smtClean="0"/>
              <a:pPr eaLnBrk="1" hangingPunct="1"/>
              <a:t>3</a:t>
            </a:fld>
            <a:endParaRPr lang="el-GR" altLang="el-GR" smtClean="0"/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200" b="1" smtClean="0"/>
              <a:t>Εκδηλώσεις του φυσιολογικού θρήνου</a:t>
            </a:r>
            <a:br>
              <a:rPr lang="el-GR" altLang="el-GR" sz="3200" b="1" smtClean="0"/>
            </a:br>
            <a:r>
              <a:rPr lang="el-GR" altLang="el-GR" sz="3200" b="1" smtClean="0"/>
              <a:t>Μη περιπεπλεγμένο πένθος</a:t>
            </a:r>
          </a:p>
        </p:txBody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altLang="el-GR" sz="2800" smtClean="0"/>
              <a:t>Α. Συναισθήματα</a:t>
            </a:r>
          </a:p>
          <a:p>
            <a:pPr eaLnBrk="1" hangingPunct="1">
              <a:buFontTx/>
              <a:buNone/>
            </a:pPr>
            <a:endParaRPr lang="el-GR" altLang="el-GR" sz="2800" smtClean="0"/>
          </a:p>
          <a:p>
            <a:pPr eaLnBrk="1" hangingPunct="1">
              <a:buFontTx/>
              <a:buNone/>
            </a:pPr>
            <a:r>
              <a:rPr lang="el-GR" altLang="el-GR" sz="2800" smtClean="0"/>
              <a:t>Β. Σωματικές αντιδράσεις</a:t>
            </a:r>
          </a:p>
          <a:p>
            <a:pPr eaLnBrk="1" hangingPunct="1">
              <a:buFontTx/>
              <a:buNone/>
            </a:pPr>
            <a:endParaRPr lang="el-GR" altLang="el-GR" sz="2800" smtClean="0"/>
          </a:p>
          <a:p>
            <a:pPr eaLnBrk="1" hangingPunct="1">
              <a:buFontTx/>
              <a:buNone/>
            </a:pPr>
            <a:r>
              <a:rPr lang="el-GR" altLang="el-GR" sz="2800" smtClean="0"/>
              <a:t>Γ. Γνωστικές αντιδράσεις</a:t>
            </a:r>
          </a:p>
          <a:p>
            <a:pPr eaLnBrk="1" hangingPunct="1">
              <a:buFontTx/>
              <a:buNone/>
            </a:pPr>
            <a:endParaRPr lang="el-GR" altLang="el-GR" sz="2800" smtClean="0"/>
          </a:p>
          <a:p>
            <a:pPr eaLnBrk="1" hangingPunct="1">
              <a:buFontTx/>
              <a:buNone/>
            </a:pPr>
            <a:r>
              <a:rPr lang="el-GR" altLang="el-GR" sz="2800" smtClean="0"/>
              <a:t>Δ. Συμπεριφορές</a:t>
            </a:r>
          </a:p>
        </p:txBody>
      </p:sp>
    </p:spTree>
    <p:extLst>
      <p:ext uri="{BB962C8B-B14F-4D97-AF65-F5344CB8AC3E}">
        <p14:creationId xmlns:p14="http://schemas.microsoft.com/office/powerpoint/2010/main" val="1496644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3B29EE-961C-45F7-8CF3-7C9766F4F4DD}" type="slidenum">
              <a:rPr lang="el-GR" altLang="el-GR" smtClean="0"/>
              <a:pPr eaLnBrk="1" hangingPunct="1"/>
              <a:t>4</a:t>
            </a:fld>
            <a:endParaRPr lang="el-GR" altLang="el-GR" smtClean="0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200" b="1" smtClean="0"/>
              <a:t>Α. Συναισθήματα</a:t>
            </a: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z="2800" smtClean="0"/>
              <a:t>Λύπη</a:t>
            </a:r>
          </a:p>
          <a:p>
            <a:pPr eaLnBrk="1" hangingPunct="1"/>
            <a:endParaRPr lang="el-GR" altLang="el-GR" sz="2800" smtClean="0"/>
          </a:p>
          <a:p>
            <a:pPr eaLnBrk="1" hangingPunct="1"/>
            <a:r>
              <a:rPr lang="el-GR" altLang="el-GR" sz="2800" smtClean="0"/>
              <a:t>Θυμός</a:t>
            </a:r>
          </a:p>
          <a:p>
            <a:pPr eaLnBrk="1" hangingPunct="1"/>
            <a:endParaRPr lang="el-GR" altLang="el-GR" sz="2800" smtClean="0"/>
          </a:p>
          <a:p>
            <a:pPr eaLnBrk="1" hangingPunct="1"/>
            <a:r>
              <a:rPr lang="el-GR" altLang="el-GR" sz="2800" smtClean="0"/>
              <a:t>Ενοχές και αυτομομφή</a:t>
            </a:r>
          </a:p>
          <a:p>
            <a:pPr eaLnBrk="1" hangingPunct="1"/>
            <a:endParaRPr lang="el-GR" altLang="el-GR" sz="2800" smtClean="0"/>
          </a:p>
          <a:p>
            <a:pPr eaLnBrk="1" hangingPunct="1"/>
            <a:r>
              <a:rPr lang="el-GR" altLang="el-GR" sz="2800" smtClean="0"/>
              <a:t>Άγχος</a:t>
            </a:r>
          </a:p>
        </p:txBody>
      </p:sp>
    </p:spTree>
    <p:extLst>
      <p:ext uri="{BB962C8B-B14F-4D97-AF65-F5344CB8AC3E}">
        <p14:creationId xmlns:p14="http://schemas.microsoft.com/office/powerpoint/2010/main" val="4174914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AD5762-7CEA-4EFE-93C0-8E519355D2D3}" type="slidenum">
              <a:rPr lang="el-GR" altLang="el-GR" smtClean="0"/>
              <a:pPr eaLnBrk="1" hangingPunct="1"/>
              <a:t>5</a:t>
            </a:fld>
            <a:endParaRPr lang="el-GR" altLang="el-GR" smtClean="0"/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 smtClean="0"/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eaLnBrk="1" hangingPunct="1"/>
            <a:r>
              <a:rPr lang="el-GR" altLang="el-GR" sz="2800" smtClean="0"/>
              <a:t>Μοναξιά</a:t>
            </a:r>
          </a:p>
          <a:p>
            <a:pPr eaLnBrk="1" hangingPunct="1"/>
            <a:endParaRPr lang="el-GR" altLang="el-GR" sz="2800" smtClean="0"/>
          </a:p>
          <a:p>
            <a:pPr eaLnBrk="1" hangingPunct="1"/>
            <a:r>
              <a:rPr lang="el-GR" altLang="el-GR" sz="2800" smtClean="0"/>
              <a:t>Κόπωση</a:t>
            </a:r>
          </a:p>
          <a:p>
            <a:pPr eaLnBrk="1" hangingPunct="1"/>
            <a:endParaRPr lang="el-GR" altLang="el-GR" sz="2800" smtClean="0"/>
          </a:p>
          <a:p>
            <a:pPr eaLnBrk="1" hangingPunct="1"/>
            <a:r>
              <a:rPr lang="el-GR" altLang="el-GR" sz="2800" smtClean="0"/>
              <a:t>Αβοηθησία</a:t>
            </a:r>
          </a:p>
          <a:p>
            <a:pPr eaLnBrk="1" hangingPunct="1"/>
            <a:endParaRPr lang="el-GR" altLang="el-GR" sz="2800" smtClean="0"/>
          </a:p>
          <a:p>
            <a:pPr eaLnBrk="1" hangingPunct="1"/>
            <a:r>
              <a:rPr lang="el-GR" altLang="el-GR" sz="2800" smtClean="0"/>
              <a:t>Σοκ</a:t>
            </a:r>
          </a:p>
        </p:txBody>
      </p:sp>
    </p:spTree>
    <p:extLst>
      <p:ext uri="{BB962C8B-B14F-4D97-AF65-F5344CB8AC3E}">
        <p14:creationId xmlns:p14="http://schemas.microsoft.com/office/powerpoint/2010/main" val="3072508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02AA39-0CA9-4FBA-9B8A-231DBABFD5FE}" type="slidenum">
              <a:rPr lang="el-GR" altLang="el-GR" smtClean="0"/>
              <a:pPr eaLnBrk="1" hangingPunct="1"/>
              <a:t>6</a:t>
            </a:fld>
            <a:endParaRPr lang="el-GR" altLang="el-GR" smtClean="0"/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 smtClean="0"/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/>
            <a:endParaRPr lang="el-GR" altLang="el-GR" sz="2800" smtClean="0"/>
          </a:p>
          <a:p>
            <a:pPr eaLnBrk="1" hangingPunct="1"/>
            <a:r>
              <a:rPr lang="el-GR" altLang="el-GR" sz="2800" smtClean="0"/>
              <a:t>Λαχτάρα</a:t>
            </a:r>
          </a:p>
          <a:p>
            <a:pPr eaLnBrk="1" hangingPunct="1"/>
            <a:endParaRPr lang="el-GR" altLang="el-GR" sz="2800" smtClean="0"/>
          </a:p>
          <a:p>
            <a:pPr eaLnBrk="1" hangingPunct="1"/>
            <a:r>
              <a:rPr lang="el-GR" altLang="el-GR" sz="2800" smtClean="0"/>
              <a:t>Χειραφέτηση</a:t>
            </a:r>
          </a:p>
          <a:p>
            <a:pPr eaLnBrk="1" hangingPunct="1"/>
            <a:endParaRPr lang="el-GR" altLang="el-GR" sz="2800" smtClean="0"/>
          </a:p>
          <a:p>
            <a:pPr eaLnBrk="1" hangingPunct="1"/>
            <a:r>
              <a:rPr lang="el-GR" altLang="el-GR" sz="2800" smtClean="0"/>
              <a:t>Ανακούφιση</a:t>
            </a:r>
          </a:p>
          <a:p>
            <a:pPr eaLnBrk="1" hangingPunct="1"/>
            <a:endParaRPr lang="el-GR" altLang="el-GR" sz="2800" smtClean="0"/>
          </a:p>
          <a:p>
            <a:pPr eaLnBrk="1" hangingPunct="1"/>
            <a:r>
              <a:rPr lang="el-GR" altLang="el-GR" sz="2800" smtClean="0"/>
              <a:t>Μούδιασμα</a:t>
            </a:r>
          </a:p>
        </p:txBody>
      </p:sp>
    </p:spTree>
    <p:extLst>
      <p:ext uri="{BB962C8B-B14F-4D97-AF65-F5344CB8AC3E}">
        <p14:creationId xmlns:p14="http://schemas.microsoft.com/office/powerpoint/2010/main" val="1904837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79548F-FE23-46D9-A1AE-8A463734644B}" type="slidenum">
              <a:rPr lang="el-GR" altLang="el-GR" smtClean="0"/>
              <a:pPr eaLnBrk="1" hangingPunct="1"/>
              <a:t>7</a:t>
            </a:fld>
            <a:endParaRPr lang="el-GR" altLang="el-GR" smtClean="0"/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200" b="1" smtClean="0"/>
              <a:t>Β. Σωματικές αντιδράσεις</a:t>
            </a:r>
          </a:p>
        </p:txBody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z="2800" smtClean="0"/>
              <a:t>Κενό στο στομάχι</a:t>
            </a:r>
          </a:p>
          <a:p>
            <a:pPr eaLnBrk="1" hangingPunct="1"/>
            <a:endParaRPr lang="el-GR" altLang="el-GR" sz="2800" smtClean="0"/>
          </a:p>
          <a:p>
            <a:pPr eaLnBrk="1" hangingPunct="1"/>
            <a:r>
              <a:rPr lang="el-GR" altLang="el-GR" sz="2800" smtClean="0"/>
              <a:t>Σφίξιμο στο στήθος</a:t>
            </a:r>
          </a:p>
          <a:p>
            <a:pPr eaLnBrk="1" hangingPunct="1"/>
            <a:endParaRPr lang="el-GR" altLang="el-GR" sz="2800" smtClean="0"/>
          </a:p>
          <a:p>
            <a:pPr eaLnBrk="1" hangingPunct="1"/>
            <a:r>
              <a:rPr lang="el-GR" altLang="el-GR" sz="2800" smtClean="0"/>
              <a:t>Σφίξιμο στο λαιμό</a:t>
            </a:r>
          </a:p>
          <a:p>
            <a:pPr eaLnBrk="1" hangingPunct="1"/>
            <a:endParaRPr lang="el-GR" altLang="el-GR" sz="2800" smtClean="0"/>
          </a:p>
          <a:p>
            <a:pPr eaLnBrk="1" hangingPunct="1"/>
            <a:r>
              <a:rPr lang="el-GR" altLang="el-GR" sz="2800" smtClean="0"/>
              <a:t>Υπερευαισθησία στο θόρυβο</a:t>
            </a:r>
          </a:p>
        </p:txBody>
      </p:sp>
    </p:spTree>
    <p:extLst>
      <p:ext uri="{BB962C8B-B14F-4D97-AF65-F5344CB8AC3E}">
        <p14:creationId xmlns:p14="http://schemas.microsoft.com/office/powerpoint/2010/main" val="3126084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79D0FB6-4F66-45DB-B36F-41B1C2A196E3}" type="slidenum">
              <a:rPr lang="el-GR" altLang="el-GR" smtClean="0"/>
              <a:pPr eaLnBrk="1" hangingPunct="1"/>
              <a:t>8</a:t>
            </a:fld>
            <a:endParaRPr lang="el-GR" altLang="el-GR" smtClean="0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 smtClean="0"/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eaLnBrk="1" hangingPunct="1"/>
            <a:r>
              <a:rPr lang="el-GR" altLang="el-GR" smtClean="0"/>
              <a:t>Αίσθηση αποπροσωποποίησης</a:t>
            </a:r>
          </a:p>
          <a:p>
            <a:pPr eaLnBrk="1" hangingPunct="1"/>
            <a:endParaRPr lang="el-GR" altLang="el-GR" smtClean="0"/>
          </a:p>
          <a:p>
            <a:pPr eaLnBrk="1" hangingPunct="1"/>
            <a:r>
              <a:rPr lang="el-GR" altLang="el-GR" smtClean="0"/>
              <a:t>Κόψιμο της αναπνοής</a:t>
            </a:r>
          </a:p>
          <a:p>
            <a:pPr eaLnBrk="1" hangingPunct="1"/>
            <a:endParaRPr lang="el-GR" altLang="el-GR" smtClean="0"/>
          </a:p>
          <a:p>
            <a:pPr eaLnBrk="1" hangingPunct="1"/>
            <a:r>
              <a:rPr lang="el-GR" altLang="el-GR" smtClean="0"/>
              <a:t>Μυϊκή αδυναμία</a:t>
            </a:r>
          </a:p>
          <a:p>
            <a:pPr eaLnBrk="1" hangingPunct="1"/>
            <a:endParaRPr lang="el-GR" altLang="el-GR" smtClean="0"/>
          </a:p>
          <a:p>
            <a:pPr eaLnBrk="1" hangingPunct="1"/>
            <a:r>
              <a:rPr lang="el-GR" altLang="el-GR" smtClean="0"/>
              <a:t>Έλλειψη ενεργητικότητας</a:t>
            </a:r>
          </a:p>
          <a:p>
            <a:pPr eaLnBrk="1" hangingPunct="1"/>
            <a:endParaRPr lang="el-GR" altLang="el-GR" smtClean="0"/>
          </a:p>
          <a:p>
            <a:pPr eaLnBrk="1" hangingPunct="1"/>
            <a:r>
              <a:rPr lang="el-GR" altLang="el-GR" smtClean="0"/>
              <a:t>Ξερό στόμα</a:t>
            </a:r>
          </a:p>
          <a:p>
            <a:pPr eaLnBrk="1" hangingPunct="1"/>
            <a:endParaRPr lang="el-GR" altLang="el-GR" smtClean="0"/>
          </a:p>
          <a:p>
            <a:pPr eaLnBrk="1" hangingPunct="1"/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1066910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7E842B-3C4A-4949-A5E5-721BA9388F43}" type="slidenum">
              <a:rPr lang="el-GR" altLang="el-GR" smtClean="0"/>
              <a:pPr eaLnBrk="1" hangingPunct="1"/>
              <a:t>9</a:t>
            </a:fld>
            <a:endParaRPr lang="el-GR" altLang="el-GR" smtClean="0"/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200" b="1" smtClean="0"/>
              <a:t>Γ. Γνωστικές αντιδράσεις</a:t>
            </a:r>
          </a:p>
        </p:txBody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/>
            <a:r>
              <a:rPr lang="el-GR" altLang="el-GR" sz="2800" smtClean="0"/>
              <a:t>Αμφισβήτηση</a:t>
            </a:r>
          </a:p>
          <a:p>
            <a:pPr eaLnBrk="1" hangingPunct="1"/>
            <a:endParaRPr lang="el-GR" altLang="el-GR" sz="2800" smtClean="0"/>
          </a:p>
          <a:p>
            <a:pPr eaLnBrk="1" hangingPunct="1"/>
            <a:r>
              <a:rPr lang="el-GR" altLang="el-GR" sz="2800" smtClean="0"/>
              <a:t>Σύγχυση</a:t>
            </a:r>
          </a:p>
          <a:p>
            <a:pPr eaLnBrk="1" hangingPunct="1">
              <a:buFontTx/>
              <a:buNone/>
            </a:pPr>
            <a:endParaRPr lang="el-GR" altLang="el-GR" sz="2800" smtClean="0"/>
          </a:p>
          <a:p>
            <a:pPr eaLnBrk="1" hangingPunct="1"/>
            <a:r>
              <a:rPr lang="el-GR" altLang="el-GR" sz="2800" smtClean="0"/>
              <a:t>Ενασχόληση</a:t>
            </a:r>
          </a:p>
          <a:p>
            <a:pPr eaLnBrk="1" hangingPunct="1"/>
            <a:endParaRPr lang="el-GR" altLang="el-GR" sz="2800" smtClean="0"/>
          </a:p>
          <a:p>
            <a:pPr eaLnBrk="1" hangingPunct="1"/>
            <a:r>
              <a:rPr lang="el-GR" altLang="el-GR" sz="2800" smtClean="0"/>
              <a:t>Αίσθηση παρουσίας</a:t>
            </a:r>
          </a:p>
          <a:p>
            <a:pPr eaLnBrk="1" hangingPunct="1"/>
            <a:endParaRPr lang="el-GR" altLang="el-GR" sz="2800" smtClean="0"/>
          </a:p>
          <a:p>
            <a:pPr eaLnBrk="1" hangingPunct="1"/>
            <a:r>
              <a:rPr lang="el-GR" altLang="el-GR" sz="2800" smtClean="0"/>
              <a:t>Παραισθήσεις</a:t>
            </a:r>
          </a:p>
        </p:txBody>
      </p:sp>
    </p:spTree>
    <p:extLst>
      <p:ext uri="{BB962C8B-B14F-4D97-AF65-F5344CB8AC3E}">
        <p14:creationId xmlns:p14="http://schemas.microsoft.com/office/powerpoint/2010/main" val="176972853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469</Words>
  <Application>Microsoft Office PowerPoint</Application>
  <PresentationFormat>Προβολή στην οθόνη (4:3)</PresentationFormat>
  <Paragraphs>198</Paragraphs>
  <Slides>26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26</vt:i4>
      </vt:variant>
    </vt:vector>
  </HeadingPairs>
  <TitlesOfParts>
    <vt:vector size="27" baseType="lpstr">
      <vt:lpstr>Θέμα του Office</vt:lpstr>
      <vt:lpstr>Παρουσίαση του PowerPoint</vt:lpstr>
      <vt:lpstr>Παρουσίαση του PowerPoint</vt:lpstr>
      <vt:lpstr>Εκδηλώσεις του φυσιολογικού θρήνου Μη περιπεπλεγμένο πένθος</vt:lpstr>
      <vt:lpstr>Α. Συναισθήματα</vt:lpstr>
      <vt:lpstr>Παρουσίαση του PowerPoint</vt:lpstr>
      <vt:lpstr>Παρουσίαση του PowerPoint</vt:lpstr>
      <vt:lpstr>Β. Σωματικές αντιδράσεις</vt:lpstr>
      <vt:lpstr>Παρουσίαση του PowerPoint</vt:lpstr>
      <vt:lpstr>Γ. Γνωστικές αντιδράσεις</vt:lpstr>
      <vt:lpstr>Δ. Συμπεριφορές </vt:lpstr>
      <vt:lpstr>Παρουσίαση του PowerPoint</vt:lpstr>
      <vt:lpstr>Παρουσίαση του PowerPoint</vt:lpstr>
      <vt:lpstr>Η μελέτη του Harvard για το πένθος</vt:lpstr>
      <vt:lpstr>Παρουσίαση του PowerPoint</vt:lpstr>
      <vt:lpstr>Παρουσίαση του PowerPoint</vt:lpstr>
      <vt:lpstr>Τα 4 «καθήκοντα» του πένθους</vt:lpstr>
      <vt:lpstr>Πότε τελειώνει το πένθος;</vt:lpstr>
      <vt:lpstr>Παρουσίαση του PowerPoint</vt:lpstr>
      <vt:lpstr>Σύμφωνα με τα «καθήκοντα» του θρήνου</vt:lpstr>
      <vt:lpstr>Bereavement Risk Index</vt:lpstr>
      <vt:lpstr>Παρουσίαση του PowerPoint</vt:lpstr>
      <vt:lpstr>Αρχές της Συμβουλευτικής για το πένθος</vt:lpstr>
      <vt:lpstr>Παρουσίαση του PowerPoint</vt:lpstr>
      <vt:lpstr>Παρουσίαση του PowerPoint</vt:lpstr>
      <vt:lpstr>Χρήσιμες τεχνικές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1</cp:revision>
  <dcterms:created xsi:type="dcterms:W3CDTF">2016-05-10T08:39:49Z</dcterms:created>
  <dcterms:modified xsi:type="dcterms:W3CDTF">2016-05-10T08:41:44Z</dcterms:modified>
</cp:coreProperties>
</file>