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42" r:id="rId1"/>
  </p:sldMasterIdLst>
  <p:notesMasterIdLst>
    <p:notesMasterId r:id="rId21"/>
  </p:notesMasterIdLst>
  <p:sldIdLst>
    <p:sldId id="256" r:id="rId2"/>
    <p:sldId id="266" r:id="rId3"/>
    <p:sldId id="267" r:id="rId4"/>
    <p:sldId id="268" r:id="rId5"/>
    <p:sldId id="269" r:id="rId6"/>
    <p:sldId id="270" r:id="rId7"/>
    <p:sldId id="257" r:id="rId8"/>
    <p:sldId id="277" r:id="rId9"/>
    <p:sldId id="258" r:id="rId10"/>
    <p:sldId id="259" r:id="rId11"/>
    <p:sldId id="261" r:id="rId12"/>
    <p:sldId id="271" r:id="rId13"/>
    <p:sldId id="272" r:id="rId14"/>
    <p:sldId id="273" r:id="rId15"/>
    <p:sldId id="265" r:id="rId16"/>
    <p:sldId id="262" r:id="rId17"/>
    <p:sldId id="264" r:id="rId18"/>
    <p:sldId id="274" r:id="rId19"/>
    <p:sldId id="275" r:id="rId20"/>
  </p:sldIdLst>
  <p:sldSz cx="9144000" cy="6858000" type="screen4x3"/>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67"/>
    <p:restoredTop sz="94719"/>
  </p:normalViewPr>
  <p:slideViewPr>
    <p:cSldViewPr>
      <p:cViewPr varScale="1">
        <p:scale>
          <a:sx n="108" d="100"/>
          <a:sy n="108" d="100"/>
        </p:scale>
        <p:origin x="192" y="4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A205B0-0937-44F0-BBBD-19EB564099F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7B7B5B09-EE2C-4181-A63E-6973F8E4BB3D}">
      <dgm:prSet custT="1"/>
      <dgm:spPr>
        <a:ln>
          <a:solidFill>
            <a:schemeClr val="accent4"/>
          </a:solidFill>
        </a:ln>
      </dgm:spPr>
      <dgm:t>
        <a:bodyPr/>
        <a:lstStyle/>
        <a:p>
          <a:r>
            <a:rPr lang="el-GR" sz="1200" dirty="0"/>
            <a:t>Οι θεωρίες του αποτέλεσαν σημαντικό πυλώνα των θεωριών γνωστικής ανάπτυξης, μάθησης και συμπεριφοράς.</a:t>
          </a:r>
          <a:endParaRPr lang="en-US" sz="1200" dirty="0"/>
        </a:p>
      </dgm:t>
    </dgm:pt>
    <dgm:pt modelId="{6144FBEC-57A1-49AD-ABA3-D5CDB7B05C60}" type="parTrans" cxnId="{8471B536-A065-4746-B7F2-E625C067EC7E}">
      <dgm:prSet/>
      <dgm:spPr/>
      <dgm:t>
        <a:bodyPr/>
        <a:lstStyle/>
        <a:p>
          <a:endParaRPr lang="en-US" sz="1800"/>
        </a:p>
      </dgm:t>
    </dgm:pt>
    <dgm:pt modelId="{D5E35043-CF26-4231-9022-97BA35190DE8}" type="sibTrans" cxnId="{8471B536-A065-4746-B7F2-E625C067EC7E}">
      <dgm:prSet/>
      <dgm:spPr/>
      <dgm:t>
        <a:bodyPr/>
        <a:lstStyle/>
        <a:p>
          <a:endParaRPr lang="en-US" sz="1800"/>
        </a:p>
      </dgm:t>
    </dgm:pt>
    <dgm:pt modelId="{3C20DF99-8075-4B6B-B9E6-287FE7C338B0}">
      <dgm:prSet custT="1"/>
      <dgm:spPr>
        <a:ln>
          <a:solidFill>
            <a:schemeClr val="accent4"/>
          </a:solidFill>
        </a:ln>
      </dgm:spPr>
      <dgm:t>
        <a:bodyPr/>
        <a:lstStyle/>
        <a:p>
          <a:r>
            <a:rPr lang="el-GR" sz="1200"/>
            <a:t>Είναι  ο πρώτος που ασχολήθηκε συστηματικά με τη γνωστική ανάπτυξη των παιδιών και ερμήνευσε  τη φύση της ανθρώπινης γνώσης. </a:t>
          </a:r>
          <a:endParaRPr lang="en-US" sz="1200"/>
        </a:p>
      </dgm:t>
    </dgm:pt>
    <dgm:pt modelId="{D8E8C9F7-0899-4610-B90A-DD95856F3F8A}" type="parTrans" cxnId="{7A55C1C9-98E7-4FDC-A33F-1F5B5DCBBD58}">
      <dgm:prSet/>
      <dgm:spPr/>
      <dgm:t>
        <a:bodyPr/>
        <a:lstStyle/>
        <a:p>
          <a:endParaRPr lang="en-US" sz="1800"/>
        </a:p>
      </dgm:t>
    </dgm:pt>
    <dgm:pt modelId="{7688028B-D41C-4CEC-8E12-D3C1B47AD23D}" type="sibTrans" cxnId="{7A55C1C9-98E7-4FDC-A33F-1F5B5DCBBD58}">
      <dgm:prSet/>
      <dgm:spPr/>
      <dgm:t>
        <a:bodyPr/>
        <a:lstStyle/>
        <a:p>
          <a:endParaRPr lang="en-US" sz="1800"/>
        </a:p>
      </dgm:t>
    </dgm:pt>
    <dgm:pt modelId="{2DB70FB8-0FDF-40AA-AA15-93E906FC526B}">
      <dgm:prSet custT="1"/>
      <dgm:spPr>
        <a:ln>
          <a:solidFill>
            <a:schemeClr val="accent4"/>
          </a:solidFill>
        </a:ln>
      </dgm:spPr>
      <dgm:t>
        <a:bodyPr/>
        <a:lstStyle/>
        <a:p>
          <a:r>
            <a:rPr lang="el-GR" sz="1200"/>
            <a:t>Οι θεωρίες εφαρμόζονται στην εκπαίδευση από τη δεκαετία του ’60 έως και σήμερα. </a:t>
          </a:r>
          <a:endParaRPr lang="en-US" sz="1200"/>
        </a:p>
      </dgm:t>
    </dgm:pt>
    <dgm:pt modelId="{0A3C5A87-D8F4-48F7-A65A-6108E6A84AB0}" type="parTrans" cxnId="{C8C1B474-6466-4C54-8385-EACD1C041A16}">
      <dgm:prSet/>
      <dgm:spPr/>
      <dgm:t>
        <a:bodyPr/>
        <a:lstStyle/>
        <a:p>
          <a:endParaRPr lang="en-US" sz="1800"/>
        </a:p>
      </dgm:t>
    </dgm:pt>
    <dgm:pt modelId="{91F16C94-C1F6-4A00-AE5A-3155FBBAC6AB}" type="sibTrans" cxnId="{C8C1B474-6466-4C54-8385-EACD1C041A16}">
      <dgm:prSet/>
      <dgm:spPr/>
      <dgm:t>
        <a:bodyPr/>
        <a:lstStyle/>
        <a:p>
          <a:endParaRPr lang="en-US" sz="1800"/>
        </a:p>
      </dgm:t>
    </dgm:pt>
    <dgm:pt modelId="{FF29353B-49F1-8D4D-86C2-76485C968FD7}" type="pres">
      <dgm:prSet presAssocID="{03A205B0-0937-44F0-BBBD-19EB564099F7}" presName="hierChild1" presStyleCnt="0">
        <dgm:presLayoutVars>
          <dgm:chPref val="1"/>
          <dgm:dir/>
          <dgm:animOne val="branch"/>
          <dgm:animLvl val="lvl"/>
          <dgm:resizeHandles/>
        </dgm:presLayoutVars>
      </dgm:prSet>
      <dgm:spPr/>
    </dgm:pt>
    <dgm:pt modelId="{CB071092-06BC-B549-8705-7AD23E6440E4}" type="pres">
      <dgm:prSet presAssocID="{7B7B5B09-EE2C-4181-A63E-6973F8E4BB3D}" presName="hierRoot1" presStyleCnt="0"/>
      <dgm:spPr/>
    </dgm:pt>
    <dgm:pt modelId="{3523510E-DBA4-0E41-9B81-4675854CE0FE}" type="pres">
      <dgm:prSet presAssocID="{7B7B5B09-EE2C-4181-A63E-6973F8E4BB3D}" presName="composite" presStyleCnt="0"/>
      <dgm:spPr/>
    </dgm:pt>
    <dgm:pt modelId="{62D43F38-0FD2-6041-807E-BF3CBF49EE22}" type="pres">
      <dgm:prSet presAssocID="{7B7B5B09-EE2C-4181-A63E-6973F8E4BB3D}" presName="background" presStyleLbl="node0" presStyleIdx="0" presStyleCnt="3"/>
      <dgm:spPr>
        <a:solidFill>
          <a:schemeClr val="accent4"/>
        </a:solidFill>
      </dgm:spPr>
    </dgm:pt>
    <dgm:pt modelId="{D53CD6A5-5175-1545-89ED-0ABB028D47F9}" type="pres">
      <dgm:prSet presAssocID="{7B7B5B09-EE2C-4181-A63E-6973F8E4BB3D}" presName="text" presStyleLbl="fgAcc0" presStyleIdx="0" presStyleCnt="3">
        <dgm:presLayoutVars>
          <dgm:chPref val="3"/>
        </dgm:presLayoutVars>
      </dgm:prSet>
      <dgm:spPr/>
    </dgm:pt>
    <dgm:pt modelId="{2066A057-7697-8F49-808D-87B1FB52AF48}" type="pres">
      <dgm:prSet presAssocID="{7B7B5B09-EE2C-4181-A63E-6973F8E4BB3D}" presName="hierChild2" presStyleCnt="0"/>
      <dgm:spPr/>
    </dgm:pt>
    <dgm:pt modelId="{4B0C7B5F-6408-CD44-8CCE-4499D5D4B784}" type="pres">
      <dgm:prSet presAssocID="{3C20DF99-8075-4B6B-B9E6-287FE7C338B0}" presName="hierRoot1" presStyleCnt="0"/>
      <dgm:spPr/>
    </dgm:pt>
    <dgm:pt modelId="{EBC8118A-2245-7842-B0F7-1E27401ABCAF}" type="pres">
      <dgm:prSet presAssocID="{3C20DF99-8075-4B6B-B9E6-287FE7C338B0}" presName="composite" presStyleCnt="0"/>
      <dgm:spPr/>
    </dgm:pt>
    <dgm:pt modelId="{D06D9FAF-8764-494C-ADB8-3985E3E3D71B}" type="pres">
      <dgm:prSet presAssocID="{3C20DF99-8075-4B6B-B9E6-287FE7C338B0}" presName="background" presStyleLbl="node0" presStyleIdx="1" presStyleCnt="3"/>
      <dgm:spPr>
        <a:solidFill>
          <a:schemeClr val="accent4"/>
        </a:solidFill>
      </dgm:spPr>
    </dgm:pt>
    <dgm:pt modelId="{1BB24639-EB0B-7E4A-B556-EAB254B98301}" type="pres">
      <dgm:prSet presAssocID="{3C20DF99-8075-4B6B-B9E6-287FE7C338B0}" presName="text" presStyleLbl="fgAcc0" presStyleIdx="1" presStyleCnt="3">
        <dgm:presLayoutVars>
          <dgm:chPref val="3"/>
        </dgm:presLayoutVars>
      </dgm:prSet>
      <dgm:spPr/>
    </dgm:pt>
    <dgm:pt modelId="{F87E9076-A4EB-CF4B-AF11-9014423F2269}" type="pres">
      <dgm:prSet presAssocID="{3C20DF99-8075-4B6B-B9E6-287FE7C338B0}" presName="hierChild2" presStyleCnt="0"/>
      <dgm:spPr/>
    </dgm:pt>
    <dgm:pt modelId="{5F907045-36E9-A940-8523-0C5BD5C40589}" type="pres">
      <dgm:prSet presAssocID="{2DB70FB8-0FDF-40AA-AA15-93E906FC526B}" presName="hierRoot1" presStyleCnt="0"/>
      <dgm:spPr/>
    </dgm:pt>
    <dgm:pt modelId="{285AE49F-073C-6243-97B5-7AF0CC3349DF}" type="pres">
      <dgm:prSet presAssocID="{2DB70FB8-0FDF-40AA-AA15-93E906FC526B}" presName="composite" presStyleCnt="0"/>
      <dgm:spPr/>
    </dgm:pt>
    <dgm:pt modelId="{16D2E994-F283-334E-8A03-EE66ED4952AE}" type="pres">
      <dgm:prSet presAssocID="{2DB70FB8-0FDF-40AA-AA15-93E906FC526B}" presName="background" presStyleLbl="node0" presStyleIdx="2" presStyleCnt="3"/>
      <dgm:spPr>
        <a:solidFill>
          <a:schemeClr val="accent4"/>
        </a:solidFill>
      </dgm:spPr>
    </dgm:pt>
    <dgm:pt modelId="{30DF2A7D-8A5E-5B41-8EEF-A2409CE83C24}" type="pres">
      <dgm:prSet presAssocID="{2DB70FB8-0FDF-40AA-AA15-93E906FC526B}" presName="text" presStyleLbl="fgAcc0" presStyleIdx="2" presStyleCnt="3">
        <dgm:presLayoutVars>
          <dgm:chPref val="3"/>
        </dgm:presLayoutVars>
      </dgm:prSet>
      <dgm:spPr/>
    </dgm:pt>
    <dgm:pt modelId="{33D23193-6C05-FA46-92FB-0F472F0077A4}" type="pres">
      <dgm:prSet presAssocID="{2DB70FB8-0FDF-40AA-AA15-93E906FC526B}" presName="hierChild2" presStyleCnt="0"/>
      <dgm:spPr/>
    </dgm:pt>
  </dgm:ptLst>
  <dgm:cxnLst>
    <dgm:cxn modelId="{BE82BA1C-11FA-D44D-A059-9045C69F5D01}" type="presOf" srcId="{03A205B0-0937-44F0-BBBD-19EB564099F7}" destId="{FF29353B-49F1-8D4D-86C2-76485C968FD7}" srcOrd="0" destOrd="0" presId="urn:microsoft.com/office/officeart/2005/8/layout/hierarchy1"/>
    <dgm:cxn modelId="{8471B536-A065-4746-B7F2-E625C067EC7E}" srcId="{03A205B0-0937-44F0-BBBD-19EB564099F7}" destId="{7B7B5B09-EE2C-4181-A63E-6973F8E4BB3D}" srcOrd="0" destOrd="0" parTransId="{6144FBEC-57A1-49AD-ABA3-D5CDB7B05C60}" sibTransId="{D5E35043-CF26-4231-9022-97BA35190DE8}"/>
    <dgm:cxn modelId="{4FDC7D58-287D-714A-96AD-5172306E64B4}" type="presOf" srcId="{7B7B5B09-EE2C-4181-A63E-6973F8E4BB3D}" destId="{D53CD6A5-5175-1545-89ED-0ABB028D47F9}" srcOrd="0" destOrd="0" presId="urn:microsoft.com/office/officeart/2005/8/layout/hierarchy1"/>
    <dgm:cxn modelId="{C8C1B474-6466-4C54-8385-EACD1C041A16}" srcId="{03A205B0-0937-44F0-BBBD-19EB564099F7}" destId="{2DB70FB8-0FDF-40AA-AA15-93E906FC526B}" srcOrd="2" destOrd="0" parTransId="{0A3C5A87-D8F4-48F7-A65A-6108E6A84AB0}" sibTransId="{91F16C94-C1F6-4A00-AE5A-3155FBBAC6AB}"/>
    <dgm:cxn modelId="{9C247F88-2839-B140-9B33-48EA39B94296}" type="presOf" srcId="{3C20DF99-8075-4B6B-B9E6-287FE7C338B0}" destId="{1BB24639-EB0B-7E4A-B556-EAB254B98301}" srcOrd="0" destOrd="0" presId="urn:microsoft.com/office/officeart/2005/8/layout/hierarchy1"/>
    <dgm:cxn modelId="{7A55C1C9-98E7-4FDC-A33F-1F5B5DCBBD58}" srcId="{03A205B0-0937-44F0-BBBD-19EB564099F7}" destId="{3C20DF99-8075-4B6B-B9E6-287FE7C338B0}" srcOrd="1" destOrd="0" parTransId="{D8E8C9F7-0899-4610-B90A-DD95856F3F8A}" sibTransId="{7688028B-D41C-4CEC-8E12-D3C1B47AD23D}"/>
    <dgm:cxn modelId="{09EBF8E6-8110-BF45-8BE1-E672BD12AE55}" type="presOf" srcId="{2DB70FB8-0FDF-40AA-AA15-93E906FC526B}" destId="{30DF2A7D-8A5E-5B41-8EEF-A2409CE83C24}" srcOrd="0" destOrd="0" presId="urn:microsoft.com/office/officeart/2005/8/layout/hierarchy1"/>
    <dgm:cxn modelId="{FCA9B08F-9B02-A140-991D-4E3B085255B7}" type="presParOf" srcId="{FF29353B-49F1-8D4D-86C2-76485C968FD7}" destId="{CB071092-06BC-B549-8705-7AD23E6440E4}" srcOrd="0" destOrd="0" presId="urn:microsoft.com/office/officeart/2005/8/layout/hierarchy1"/>
    <dgm:cxn modelId="{39F452EB-BF78-6348-BA93-657B33B1BA1C}" type="presParOf" srcId="{CB071092-06BC-B549-8705-7AD23E6440E4}" destId="{3523510E-DBA4-0E41-9B81-4675854CE0FE}" srcOrd="0" destOrd="0" presId="urn:microsoft.com/office/officeart/2005/8/layout/hierarchy1"/>
    <dgm:cxn modelId="{3C7916FD-4FA8-9043-8449-DAF373EBD0C8}" type="presParOf" srcId="{3523510E-DBA4-0E41-9B81-4675854CE0FE}" destId="{62D43F38-0FD2-6041-807E-BF3CBF49EE22}" srcOrd="0" destOrd="0" presId="urn:microsoft.com/office/officeart/2005/8/layout/hierarchy1"/>
    <dgm:cxn modelId="{E79982E6-7386-884B-8FDA-38258C63FC04}" type="presParOf" srcId="{3523510E-DBA4-0E41-9B81-4675854CE0FE}" destId="{D53CD6A5-5175-1545-89ED-0ABB028D47F9}" srcOrd="1" destOrd="0" presId="urn:microsoft.com/office/officeart/2005/8/layout/hierarchy1"/>
    <dgm:cxn modelId="{54D190C8-4BA3-E047-BF03-211512F7D1AF}" type="presParOf" srcId="{CB071092-06BC-B549-8705-7AD23E6440E4}" destId="{2066A057-7697-8F49-808D-87B1FB52AF48}" srcOrd="1" destOrd="0" presId="urn:microsoft.com/office/officeart/2005/8/layout/hierarchy1"/>
    <dgm:cxn modelId="{AF5226B8-F844-9942-BFBB-A18A11FB373D}" type="presParOf" srcId="{FF29353B-49F1-8D4D-86C2-76485C968FD7}" destId="{4B0C7B5F-6408-CD44-8CCE-4499D5D4B784}" srcOrd="1" destOrd="0" presId="urn:microsoft.com/office/officeart/2005/8/layout/hierarchy1"/>
    <dgm:cxn modelId="{7DC4D4BF-43FA-8F41-A7B0-290F111D4C78}" type="presParOf" srcId="{4B0C7B5F-6408-CD44-8CCE-4499D5D4B784}" destId="{EBC8118A-2245-7842-B0F7-1E27401ABCAF}" srcOrd="0" destOrd="0" presId="urn:microsoft.com/office/officeart/2005/8/layout/hierarchy1"/>
    <dgm:cxn modelId="{66660027-D37D-BF40-8713-0515092C970A}" type="presParOf" srcId="{EBC8118A-2245-7842-B0F7-1E27401ABCAF}" destId="{D06D9FAF-8764-494C-ADB8-3985E3E3D71B}" srcOrd="0" destOrd="0" presId="urn:microsoft.com/office/officeart/2005/8/layout/hierarchy1"/>
    <dgm:cxn modelId="{50E20556-4437-5743-A612-DAE47FD0F44D}" type="presParOf" srcId="{EBC8118A-2245-7842-B0F7-1E27401ABCAF}" destId="{1BB24639-EB0B-7E4A-B556-EAB254B98301}" srcOrd="1" destOrd="0" presId="urn:microsoft.com/office/officeart/2005/8/layout/hierarchy1"/>
    <dgm:cxn modelId="{734B9AE7-CEDD-9C4A-BC77-33DE1E2B2A7F}" type="presParOf" srcId="{4B0C7B5F-6408-CD44-8CCE-4499D5D4B784}" destId="{F87E9076-A4EB-CF4B-AF11-9014423F2269}" srcOrd="1" destOrd="0" presId="urn:microsoft.com/office/officeart/2005/8/layout/hierarchy1"/>
    <dgm:cxn modelId="{32F304B8-7D33-1247-A7CA-88EDDD58C207}" type="presParOf" srcId="{FF29353B-49F1-8D4D-86C2-76485C968FD7}" destId="{5F907045-36E9-A940-8523-0C5BD5C40589}" srcOrd="2" destOrd="0" presId="urn:microsoft.com/office/officeart/2005/8/layout/hierarchy1"/>
    <dgm:cxn modelId="{0CF13173-EEF6-E744-BEEF-48552E3B948E}" type="presParOf" srcId="{5F907045-36E9-A940-8523-0C5BD5C40589}" destId="{285AE49F-073C-6243-97B5-7AF0CC3349DF}" srcOrd="0" destOrd="0" presId="urn:microsoft.com/office/officeart/2005/8/layout/hierarchy1"/>
    <dgm:cxn modelId="{B5732446-8CFE-4B47-A1C5-81ACF9DA8DC2}" type="presParOf" srcId="{285AE49F-073C-6243-97B5-7AF0CC3349DF}" destId="{16D2E994-F283-334E-8A03-EE66ED4952AE}" srcOrd="0" destOrd="0" presId="urn:microsoft.com/office/officeart/2005/8/layout/hierarchy1"/>
    <dgm:cxn modelId="{AB0C327F-4C8E-304B-8988-768018F1EEFC}" type="presParOf" srcId="{285AE49F-073C-6243-97B5-7AF0CC3349DF}" destId="{30DF2A7D-8A5E-5B41-8EEF-A2409CE83C24}" srcOrd="1" destOrd="0" presId="urn:microsoft.com/office/officeart/2005/8/layout/hierarchy1"/>
    <dgm:cxn modelId="{16FDA5B8-6161-E14D-A2BC-751D69B3DDFD}" type="presParOf" srcId="{5F907045-36E9-A940-8523-0C5BD5C40589}" destId="{33D23193-6C05-FA46-92FB-0F472F0077A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947631D-BE20-4B86-B9B5-FBAAA8B00411}"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C8D41849-870D-4DA3-A929-41016E8E169D}">
      <dgm:prSet/>
      <dgm:spPr/>
      <dgm:t>
        <a:bodyPr/>
        <a:lstStyle/>
        <a:p>
          <a:r>
            <a:rPr lang="el-GR"/>
            <a:t>Σύμφωνα με τον </a:t>
          </a:r>
          <a:r>
            <a:rPr lang="en-US"/>
            <a:t>Piaget, </a:t>
          </a:r>
          <a:r>
            <a:rPr lang="el-GR" b="1"/>
            <a:t>η σκέψη </a:t>
          </a:r>
          <a:r>
            <a:rPr lang="el-GR"/>
            <a:t>είναι οργανωμένη σε </a:t>
          </a:r>
          <a:r>
            <a:rPr lang="el-GR" b="1"/>
            <a:t>σχήματα</a:t>
          </a:r>
          <a:endParaRPr lang="en-US"/>
        </a:p>
      </dgm:t>
    </dgm:pt>
    <dgm:pt modelId="{977AF38A-CF6B-49F7-96FA-E94C0ED09110}" type="parTrans" cxnId="{8652200B-2FDA-420D-A344-C201205A840D}">
      <dgm:prSet/>
      <dgm:spPr/>
      <dgm:t>
        <a:bodyPr/>
        <a:lstStyle/>
        <a:p>
          <a:endParaRPr lang="en-US"/>
        </a:p>
      </dgm:t>
    </dgm:pt>
    <dgm:pt modelId="{5FB5606E-5DF5-4792-9574-80FDFBFBF143}" type="sibTrans" cxnId="{8652200B-2FDA-420D-A344-C201205A840D}">
      <dgm:prSet/>
      <dgm:spPr/>
      <dgm:t>
        <a:bodyPr/>
        <a:lstStyle/>
        <a:p>
          <a:endParaRPr lang="en-US"/>
        </a:p>
      </dgm:t>
    </dgm:pt>
    <dgm:pt modelId="{61EB593A-6769-4B23-914F-B4B5C0EF21C4}">
      <dgm:prSet/>
      <dgm:spPr/>
      <dgm:t>
        <a:bodyPr/>
        <a:lstStyle/>
        <a:p>
          <a:r>
            <a:rPr lang="el-GR" b="1"/>
            <a:t>Σχήματα</a:t>
          </a:r>
          <a:r>
            <a:rPr lang="el-GR"/>
            <a:t>: Νοητικές αναπαραστάσεις/δομές που χρησιμοποιούνται για την ερμηνεία και την κατανόηση του κόσμου. </a:t>
          </a:r>
          <a:endParaRPr lang="en-US"/>
        </a:p>
      </dgm:t>
    </dgm:pt>
    <dgm:pt modelId="{AB88092D-4AF6-4BD8-9854-89C04EFADA82}" type="parTrans" cxnId="{CB6ED85D-4D56-4E8D-B3D5-A8624CCBE4EE}">
      <dgm:prSet/>
      <dgm:spPr/>
      <dgm:t>
        <a:bodyPr/>
        <a:lstStyle/>
        <a:p>
          <a:endParaRPr lang="en-US"/>
        </a:p>
      </dgm:t>
    </dgm:pt>
    <dgm:pt modelId="{63AC380E-E858-4E08-8505-30A6C3B10E29}" type="sibTrans" cxnId="{CB6ED85D-4D56-4E8D-B3D5-A8624CCBE4EE}">
      <dgm:prSet/>
      <dgm:spPr/>
      <dgm:t>
        <a:bodyPr/>
        <a:lstStyle/>
        <a:p>
          <a:endParaRPr lang="en-US"/>
        </a:p>
      </dgm:t>
    </dgm:pt>
    <dgm:pt modelId="{65D7482A-B9CC-40C3-A10F-E390599918BF}">
      <dgm:prSet/>
      <dgm:spPr/>
      <dgm:t>
        <a:bodyPr/>
        <a:lstStyle/>
        <a:p>
          <a:r>
            <a:rPr lang="el-GR"/>
            <a:t>Ένα σχήμα περιλαμβάνει όχι μόνο τη γνώση, αλλά και τη διαδικασία απόκτησης της γνώσης. </a:t>
          </a:r>
          <a:endParaRPr lang="en-US"/>
        </a:p>
      </dgm:t>
    </dgm:pt>
    <dgm:pt modelId="{333FE089-F8C9-42A2-B30A-3F92C34BA344}" type="parTrans" cxnId="{4FBE10C0-4857-468B-9AFC-DBDD52F1F672}">
      <dgm:prSet/>
      <dgm:spPr/>
      <dgm:t>
        <a:bodyPr/>
        <a:lstStyle/>
        <a:p>
          <a:endParaRPr lang="en-US"/>
        </a:p>
      </dgm:t>
    </dgm:pt>
    <dgm:pt modelId="{E3DDB739-B0DE-4299-A2D2-9457F7DE5651}" type="sibTrans" cxnId="{4FBE10C0-4857-468B-9AFC-DBDD52F1F672}">
      <dgm:prSet/>
      <dgm:spPr/>
      <dgm:t>
        <a:bodyPr/>
        <a:lstStyle/>
        <a:p>
          <a:endParaRPr lang="en-US"/>
        </a:p>
      </dgm:t>
    </dgm:pt>
    <dgm:pt modelId="{64086D61-FC7B-4B7D-A739-E073731ECA38}">
      <dgm:prSet/>
      <dgm:spPr/>
      <dgm:t>
        <a:bodyPr/>
        <a:lstStyle/>
        <a:p>
          <a:r>
            <a:rPr lang="el-GR"/>
            <a:t>Επαφή με νέες εμπειρίες: πολυπλοκότητα γνωστικών σχημάτων.</a:t>
          </a:r>
          <a:endParaRPr lang="en-US"/>
        </a:p>
      </dgm:t>
    </dgm:pt>
    <dgm:pt modelId="{16F3E83B-2463-40BC-867E-F773F73FF283}" type="parTrans" cxnId="{8F893DBE-1ABB-481A-96D0-F49E41B87537}">
      <dgm:prSet/>
      <dgm:spPr/>
      <dgm:t>
        <a:bodyPr/>
        <a:lstStyle/>
        <a:p>
          <a:endParaRPr lang="en-US"/>
        </a:p>
      </dgm:t>
    </dgm:pt>
    <dgm:pt modelId="{CF08261F-18E1-4418-932D-CB49C76B3CA4}" type="sibTrans" cxnId="{8F893DBE-1ABB-481A-96D0-F49E41B87537}">
      <dgm:prSet/>
      <dgm:spPr/>
      <dgm:t>
        <a:bodyPr/>
        <a:lstStyle/>
        <a:p>
          <a:endParaRPr lang="en-US"/>
        </a:p>
      </dgm:t>
    </dgm:pt>
    <dgm:pt modelId="{37EDA282-734F-4F4D-85DA-A0FC9E2A6E7A}">
      <dgm:prSet/>
      <dgm:spPr/>
      <dgm:t>
        <a:bodyPr/>
        <a:lstStyle/>
        <a:p>
          <a:r>
            <a:rPr lang="el-GR"/>
            <a:t>Τα σχήματα επιδέχονται τροποποιήσεις, προσθήκες ή ολικές αναδιοργανώσεις, ανάλογα με τις ήδη υπάρχουσες και τις νέες πληροφορίες. </a:t>
          </a:r>
          <a:endParaRPr lang="en-US"/>
        </a:p>
      </dgm:t>
    </dgm:pt>
    <dgm:pt modelId="{4DD46D83-EF79-41FA-BF57-3FECFF069C4E}" type="parTrans" cxnId="{8C5ACECF-FB11-4C56-AC1C-6036101DB530}">
      <dgm:prSet/>
      <dgm:spPr/>
      <dgm:t>
        <a:bodyPr/>
        <a:lstStyle/>
        <a:p>
          <a:endParaRPr lang="en-US"/>
        </a:p>
      </dgm:t>
    </dgm:pt>
    <dgm:pt modelId="{4E167994-1D9A-4E88-B5AF-CA65BDC5E9DC}" type="sibTrans" cxnId="{8C5ACECF-FB11-4C56-AC1C-6036101DB530}">
      <dgm:prSet/>
      <dgm:spPr/>
      <dgm:t>
        <a:bodyPr/>
        <a:lstStyle/>
        <a:p>
          <a:endParaRPr lang="en-US"/>
        </a:p>
      </dgm:t>
    </dgm:pt>
    <dgm:pt modelId="{B72456FE-DCD2-4642-BA23-C8723FE503C8}" type="pres">
      <dgm:prSet presAssocID="{9947631D-BE20-4B86-B9B5-FBAAA8B00411}" presName="diagram" presStyleCnt="0">
        <dgm:presLayoutVars>
          <dgm:dir/>
          <dgm:resizeHandles val="exact"/>
        </dgm:presLayoutVars>
      </dgm:prSet>
      <dgm:spPr/>
    </dgm:pt>
    <dgm:pt modelId="{19895AA2-D232-D843-8797-ABCD5B9C657E}" type="pres">
      <dgm:prSet presAssocID="{C8D41849-870D-4DA3-A929-41016E8E169D}" presName="node" presStyleLbl="node1" presStyleIdx="0" presStyleCnt="5">
        <dgm:presLayoutVars>
          <dgm:bulletEnabled val="1"/>
        </dgm:presLayoutVars>
      </dgm:prSet>
      <dgm:spPr/>
    </dgm:pt>
    <dgm:pt modelId="{1E4BD725-63D9-0A46-84B5-A09870BD38D6}" type="pres">
      <dgm:prSet presAssocID="{5FB5606E-5DF5-4792-9574-80FDFBFBF143}" presName="sibTrans" presStyleCnt="0"/>
      <dgm:spPr/>
    </dgm:pt>
    <dgm:pt modelId="{742FB3CD-DEC4-E848-8202-676DCC2D2BF6}" type="pres">
      <dgm:prSet presAssocID="{61EB593A-6769-4B23-914F-B4B5C0EF21C4}" presName="node" presStyleLbl="node1" presStyleIdx="1" presStyleCnt="5">
        <dgm:presLayoutVars>
          <dgm:bulletEnabled val="1"/>
        </dgm:presLayoutVars>
      </dgm:prSet>
      <dgm:spPr/>
    </dgm:pt>
    <dgm:pt modelId="{7635E645-8D4F-0E46-BA96-ABE04D5078BE}" type="pres">
      <dgm:prSet presAssocID="{63AC380E-E858-4E08-8505-30A6C3B10E29}" presName="sibTrans" presStyleCnt="0"/>
      <dgm:spPr/>
    </dgm:pt>
    <dgm:pt modelId="{D8F72811-E4F3-2941-905F-827427D98F43}" type="pres">
      <dgm:prSet presAssocID="{65D7482A-B9CC-40C3-A10F-E390599918BF}" presName="node" presStyleLbl="node1" presStyleIdx="2" presStyleCnt="5">
        <dgm:presLayoutVars>
          <dgm:bulletEnabled val="1"/>
        </dgm:presLayoutVars>
      </dgm:prSet>
      <dgm:spPr/>
    </dgm:pt>
    <dgm:pt modelId="{227ECA69-B515-4742-B0A3-FC54C6457973}" type="pres">
      <dgm:prSet presAssocID="{E3DDB739-B0DE-4299-A2D2-9457F7DE5651}" presName="sibTrans" presStyleCnt="0"/>
      <dgm:spPr/>
    </dgm:pt>
    <dgm:pt modelId="{290C3D27-C716-544E-BA10-07B9EAB0F02B}" type="pres">
      <dgm:prSet presAssocID="{64086D61-FC7B-4B7D-A739-E073731ECA38}" presName="node" presStyleLbl="node1" presStyleIdx="3" presStyleCnt="5">
        <dgm:presLayoutVars>
          <dgm:bulletEnabled val="1"/>
        </dgm:presLayoutVars>
      </dgm:prSet>
      <dgm:spPr/>
    </dgm:pt>
    <dgm:pt modelId="{FBDB69A4-48F2-054C-B86F-CF363ECC3ECA}" type="pres">
      <dgm:prSet presAssocID="{CF08261F-18E1-4418-932D-CB49C76B3CA4}" presName="sibTrans" presStyleCnt="0"/>
      <dgm:spPr/>
    </dgm:pt>
    <dgm:pt modelId="{61D423BC-851D-0F4D-979E-6A6119655CE3}" type="pres">
      <dgm:prSet presAssocID="{37EDA282-734F-4F4D-85DA-A0FC9E2A6E7A}" presName="node" presStyleLbl="node1" presStyleIdx="4" presStyleCnt="5">
        <dgm:presLayoutVars>
          <dgm:bulletEnabled val="1"/>
        </dgm:presLayoutVars>
      </dgm:prSet>
      <dgm:spPr/>
    </dgm:pt>
  </dgm:ptLst>
  <dgm:cxnLst>
    <dgm:cxn modelId="{8652200B-2FDA-420D-A344-C201205A840D}" srcId="{9947631D-BE20-4B86-B9B5-FBAAA8B00411}" destId="{C8D41849-870D-4DA3-A929-41016E8E169D}" srcOrd="0" destOrd="0" parTransId="{977AF38A-CF6B-49F7-96FA-E94C0ED09110}" sibTransId="{5FB5606E-5DF5-4792-9574-80FDFBFBF143}"/>
    <dgm:cxn modelId="{99CC2312-521C-9D4E-A729-308CEE77E2EE}" type="presOf" srcId="{9947631D-BE20-4B86-B9B5-FBAAA8B00411}" destId="{B72456FE-DCD2-4642-BA23-C8723FE503C8}" srcOrd="0" destOrd="0" presId="urn:microsoft.com/office/officeart/2005/8/layout/default"/>
    <dgm:cxn modelId="{F5AF5C19-75AD-EA4E-98A1-ED73B033792F}" type="presOf" srcId="{61EB593A-6769-4B23-914F-B4B5C0EF21C4}" destId="{742FB3CD-DEC4-E848-8202-676DCC2D2BF6}" srcOrd="0" destOrd="0" presId="urn:microsoft.com/office/officeart/2005/8/layout/default"/>
    <dgm:cxn modelId="{AE80FD1E-7344-264E-84BD-896284D5F246}" type="presOf" srcId="{37EDA282-734F-4F4D-85DA-A0FC9E2A6E7A}" destId="{61D423BC-851D-0F4D-979E-6A6119655CE3}" srcOrd="0" destOrd="0" presId="urn:microsoft.com/office/officeart/2005/8/layout/default"/>
    <dgm:cxn modelId="{4596183B-3DA1-A444-A795-A4EE9EAF1151}" type="presOf" srcId="{64086D61-FC7B-4B7D-A739-E073731ECA38}" destId="{290C3D27-C716-544E-BA10-07B9EAB0F02B}" srcOrd="0" destOrd="0" presId="urn:microsoft.com/office/officeart/2005/8/layout/default"/>
    <dgm:cxn modelId="{7D2C1F5C-9AED-4B48-9549-B26715B26838}" type="presOf" srcId="{C8D41849-870D-4DA3-A929-41016E8E169D}" destId="{19895AA2-D232-D843-8797-ABCD5B9C657E}" srcOrd="0" destOrd="0" presId="urn:microsoft.com/office/officeart/2005/8/layout/default"/>
    <dgm:cxn modelId="{CB6ED85D-4D56-4E8D-B3D5-A8624CCBE4EE}" srcId="{9947631D-BE20-4B86-B9B5-FBAAA8B00411}" destId="{61EB593A-6769-4B23-914F-B4B5C0EF21C4}" srcOrd="1" destOrd="0" parTransId="{AB88092D-4AF6-4BD8-9854-89C04EFADA82}" sibTransId="{63AC380E-E858-4E08-8505-30A6C3B10E29}"/>
    <dgm:cxn modelId="{B6A14FA6-375B-D641-99CE-5099B825426C}" type="presOf" srcId="{65D7482A-B9CC-40C3-A10F-E390599918BF}" destId="{D8F72811-E4F3-2941-905F-827427D98F43}" srcOrd="0" destOrd="0" presId="urn:microsoft.com/office/officeart/2005/8/layout/default"/>
    <dgm:cxn modelId="{8F893DBE-1ABB-481A-96D0-F49E41B87537}" srcId="{9947631D-BE20-4B86-B9B5-FBAAA8B00411}" destId="{64086D61-FC7B-4B7D-A739-E073731ECA38}" srcOrd="3" destOrd="0" parTransId="{16F3E83B-2463-40BC-867E-F773F73FF283}" sibTransId="{CF08261F-18E1-4418-932D-CB49C76B3CA4}"/>
    <dgm:cxn modelId="{4FBE10C0-4857-468B-9AFC-DBDD52F1F672}" srcId="{9947631D-BE20-4B86-B9B5-FBAAA8B00411}" destId="{65D7482A-B9CC-40C3-A10F-E390599918BF}" srcOrd="2" destOrd="0" parTransId="{333FE089-F8C9-42A2-B30A-3F92C34BA344}" sibTransId="{E3DDB739-B0DE-4299-A2D2-9457F7DE5651}"/>
    <dgm:cxn modelId="{8C5ACECF-FB11-4C56-AC1C-6036101DB530}" srcId="{9947631D-BE20-4B86-B9B5-FBAAA8B00411}" destId="{37EDA282-734F-4F4D-85DA-A0FC9E2A6E7A}" srcOrd="4" destOrd="0" parTransId="{4DD46D83-EF79-41FA-BF57-3FECFF069C4E}" sibTransId="{4E167994-1D9A-4E88-B5AF-CA65BDC5E9DC}"/>
    <dgm:cxn modelId="{32A53FA0-0CA9-094D-822B-C35064AED895}" type="presParOf" srcId="{B72456FE-DCD2-4642-BA23-C8723FE503C8}" destId="{19895AA2-D232-D843-8797-ABCD5B9C657E}" srcOrd="0" destOrd="0" presId="urn:microsoft.com/office/officeart/2005/8/layout/default"/>
    <dgm:cxn modelId="{A1C03D19-8DE1-B44E-B09C-A33AEBAD9285}" type="presParOf" srcId="{B72456FE-DCD2-4642-BA23-C8723FE503C8}" destId="{1E4BD725-63D9-0A46-84B5-A09870BD38D6}" srcOrd="1" destOrd="0" presId="urn:microsoft.com/office/officeart/2005/8/layout/default"/>
    <dgm:cxn modelId="{37F8ADE6-C0C9-E947-9C0B-2E909FFA219E}" type="presParOf" srcId="{B72456FE-DCD2-4642-BA23-C8723FE503C8}" destId="{742FB3CD-DEC4-E848-8202-676DCC2D2BF6}" srcOrd="2" destOrd="0" presId="urn:microsoft.com/office/officeart/2005/8/layout/default"/>
    <dgm:cxn modelId="{09F79059-53BB-7A40-82B6-0DF1302B8074}" type="presParOf" srcId="{B72456FE-DCD2-4642-BA23-C8723FE503C8}" destId="{7635E645-8D4F-0E46-BA96-ABE04D5078BE}" srcOrd="3" destOrd="0" presId="urn:microsoft.com/office/officeart/2005/8/layout/default"/>
    <dgm:cxn modelId="{EEEBF878-7E2C-714B-8BE3-8E52E2554D47}" type="presParOf" srcId="{B72456FE-DCD2-4642-BA23-C8723FE503C8}" destId="{D8F72811-E4F3-2941-905F-827427D98F43}" srcOrd="4" destOrd="0" presId="urn:microsoft.com/office/officeart/2005/8/layout/default"/>
    <dgm:cxn modelId="{9A4F9708-68B7-4E4E-B936-F96D41191735}" type="presParOf" srcId="{B72456FE-DCD2-4642-BA23-C8723FE503C8}" destId="{227ECA69-B515-4742-B0A3-FC54C6457973}" srcOrd="5" destOrd="0" presId="urn:microsoft.com/office/officeart/2005/8/layout/default"/>
    <dgm:cxn modelId="{61DF3506-FF23-F54C-88F2-7F7F97E1179D}" type="presParOf" srcId="{B72456FE-DCD2-4642-BA23-C8723FE503C8}" destId="{290C3D27-C716-544E-BA10-07B9EAB0F02B}" srcOrd="6" destOrd="0" presId="urn:microsoft.com/office/officeart/2005/8/layout/default"/>
    <dgm:cxn modelId="{4E6FC8E6-713B-E14F-9809-DEE1D819BFB0}" type="presParOf" srcId="{B72456FE-DCD2-4642-BA23-C8723FE503C8}" destId="{FBDB69A4-48F2-054C-B86F-CF363ECC3ECA}" srcOrd="7" destOrd="0" presId="urn:microsoft.com/office/officeart/2005/8/layout/default"/>
    <dgm:cxn modelId="{2D4E06FB-7107-204D-8B8D-5F1A786CD884}" type="presParOf" srcId="{B72456FE-DCD2-4642-BA23-C8723FE503C8}" destId="{61D423BC-851D-0F4D-979E-6A6119655CE3}"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46ED4E1-DE73-4BC7-B632-6D8DB79BAA72}" type="doc">
      <dgm:prSet loTypeId="urn:microsoft.com/office/officeart/2008/layout/LinedList" loCatId="list" qsTypeId="urn:microsoft.com/office/officeart/2005/8/quickstyle/simple1" qsCatId="simple" csTypeId="urn:microsoft.com/office/officeart/2005/8/colors/accent4_1" csCatId="accent4" phldr="1"/>
      <dgm:spPr/>
      <dgm:t>
        <a:bodyPr/>
        <a:lstStyle/>
        <a:p>
          <a:endParaRPr lang="en-US"/>
        </a:p>
      </dgm:t>
    </dgm:pt>
    <dgm:pt modelId="{431C4A32-1076-4F91-AE48-412B8A797C47}">
      <dgm:prSet custT="1"/>
      <dgm:spPr/>
      <dgm:t>
        <a:bodyPr anchor="t"/>
        <a:lstStyle/>
        <a:p>
          <a:r>
            <a:rPr lang="el-GR" sz="1600" b="1"/>
            <a:t>Ισορροπία</a:t>
          </a:r>
          <a:r>
            <a:rPr lang="el-GR" sz="1600"/>
            <a:t>: </a:t>
          </a:r>
          <a:endParaRPr lang="en-US" sz="1600"/>
        </a:p>
        <a:p>
          <a:r>
            <a:rPr lang="el-GR" sz="1600"/>
            <a:t>Η αρμονία ανάμεσα στις γνωστικές δομές και τις νέες εμπειρίες.</a:t>
          </a:r>
          <a:endParaRPr lang="en-US" sz="1600" dirty="0"/>
        </a:p>
      </dgm:t>
    </dgm:pt>
    <dgm:pt modelId="{134EC808-265F-43F5-B07C-D9B26CBA54E7}" type="parTrans" cxnId="{D469E383-0DD2-4B82-B8E5-7D70913C0AF6}">
      <dgm:prSet/>
      <dgm:spPr/>
      <dgm:t>
        <a:bodyPr/>
        <a:lstStyle/>
        <a:p>
          <a:endParaRPr lang="en-US" sz="2800"/>
        </a:p>
      </dgm:t>
    </dgm:pt>
    <dgm:pt modelId="{DB0BC9CB-9D54-4A33-A8F5-5EA8B5EBB264}" type="sibTrans" cxnId="{D469E383-0DD2-4B82-B8E5-7D70913C0AF6}">
      <dgm:prSet/>
      <dgm:spPr/>
      <dgm:t>
        <a:bodyPr/>
        <a:lstStyle/>
        <a:p>
          <a:endParaRPr lang="en-US" sz="2400"/>
        </a:p>
      </dgm:t>
    </dgm:pt>
    <dgm:pt modelId="{38207874-A85B-4F20-BCA3-440B9F1F7838}">
      <dgm:prSet custT="1"/>
      <dgm:spPr/>
      <dgm:t>
        <a:bodyPr anchor="t"/>
        <a:lstStyle/>
        <a:p>
          <a:r>
            <a:rPr lang="el-GR" sz="1600" b="1"/>
            <a:t>Εξισορρόπηση</a:t>
          </a:r>
          <a:r>
            <a:rPr lang="el-GR" sz="1600"/>
            <a:t>: </a:t>
          </a:r>
          <a:endParaRPr lang="en-US" sz="1600"/>
        </a:p>
        <a:p>
          <a:r>
            <a:rPr lang="el-GR" sz="1600"/>
            <a:t>Η διαδικασία μέσα από την οποία επιτυγχάνεται η ισορροπία , ο «κινητήρας» της γνωστικής ανάπτυξης. </a:t>
          </a:r>
          <a:endParaRPr lang="en-US" sz="1600" dirty="0"/>
        </a:p>
      </dgm:t>
    </dgm:pt>
    <dgm:pt modelId="{109FFFCC-3E2F-44F9-AA3A-3999149910CE}" type="parTrans" cxnId="{360A95FF-5F08-48EF-BCF4-548CAA443C28}">
      <dgm:prSet/>
      <dgm:spPr/>
      <dgm:t>
        <a:bodyPr/>
        <a:lstStyle/>
        <a:p>
          <a:endParaRPr lang="en-US" sz="2800"/>
        </a:p>
      </dgm:t>
    </dgm:pt>
    <dgm:pt modelId="{0DC18B50-05A1-46B6-A1D3-33A616E0E90A}" type="sibTrans" cxnId="{360A95FF-5F08-48EF-BCF4-548CAA443C28}">
      <dgm:prSet/>
      <dgm:spPr/>
      <dgm:t>
        <a:bodyPr/>
        <a:lstStyle/>
        <a:p>
          <a:endParaRPr lang="en-US" sz="2400"/>
        </a:p>
      </dgm:t>
    </dgm:pt>
    <dgm:pt modelId="{B7C45A41-4A9C-4A45-B484-B895ED9464D1}">
      <dgm:prSet custT="1"/>
      <dgm:spPr/>
      <dgm:t>
        <a:bodyPr anchor="t"/>
        <a:lstStyle/>
        <a:p>
          <a:r>
            <a:rPr lang="el-GR" sz="1600" b="1"/>
            <a:t>Προσαρμογή</a:t>
          </a:r>
          <a:r>
            <a:rPr lang="el-GR" sz="1600"/>
            <a:t>: </a:t>
          </a:r>
          <a:endParaRPr lang="en-US" sz="1600"/>
        </a:p>
        <a:p>
          <a:r>
            <a:rPr lang="el-GR" sz="1600"/>
            <a:t>Η διαδικασία τροποποίησης των γνωστικών σχημάτων για την κατανόηση νέων πληροφοριών. Δομικά στοιχεία: η αφομοίωση και η συμμόρφωση. </a:t>
          </a:r>
          <a:endParaRPr lang="en-US" sz="1600" dirty="0"/>
        </a:p>
      </dgm:t>
    </dgm:pt>
    <dgm:pt modelId="{9BE84DCA-BC03-4F8B-86E8-8A93E81EBE1A}" type="parTrans" cxnId="{5D537C08-E97E-4B58-AD13-24C285B4CE21}">
      <dgm:prSet/>
      <dgm:spPr/>
      <dgm:t>
        <a:bodyPr/>
        <a:lstStyle/>
        <a:p>
          <a:endParaRPr lang="en-US" sz="2800"/>
        </a:p>
      </dgm:t>
    </dgm:pt>
    <dgm:pt modelId="{02CC0E86-167B-4594-83E1-332697AD214B}" type="sibTrans" cxnId="{5D537C08-E97E-4B58-AD13-24C285B4CE21}">
      <dgm:prSet/>
      <dgm:spPr/>
      <dgm:t>
        <a:bodyPr/>
        <a:lstStyle/>
        <a:p>
          <a:endParaRPr lang="en-US" sz="2400"/>
        </a:p>
      </dgm:t>
    </dgm:pt>
    <dgm:pt modelId="{E7B6E814-9C96-4A2C-97B1-46924A254315}">
      <dgm:prSet custT="1"/>
      <dgm:spPr/>
      <dgm:t>
        <a:bodyPr anchor="t"/>
        <a:lstStyle/>
        <a:p>
          <a:r>
            <a:rPr lang="el-GR" sz="1600" b="1" dirty="0"/>
            <a:t>Οργάνωση</a:t>
          </a:r>
          <a:r>
            <a:rPr lang="el-GR" sz="1600" dirty="0"/>
            <a:t>:</a:t>
          </a:r>
          <a:endParaRPr lang="en-US" sz="1600" dirty="0"/>
        </a:p>
        <a:p>
          <a:r>
            <a:rPr lang="el-GR" sz="1600" dirty="0"/>
            <a:t>Διαδικασία δόμησης και αναδιαμόρφωσης των γνωστικών δομών.</a:t>
          </a:r>
          <a:endParaRPr lang="en-US" sz="1600" dirty="0"/>
        </a:p>
      </dgm:t>
    </dgm:pt>
    <dgm:pt modelId="{8567A4F6-B52C-43E9-AEAA-BED75D5801A7}" type="parTrans" cxnId="{34A838FC-FD89-40F0-B393-FEBFA114C553}">
      <dgm:prSet/>
      <dgm:spPr/>
      <dgm:t>
        <a:bodyPr/>
        <a:lstStyle/>
        <a:p>
          <a:endParaRPr lang="en-US" sz="2800"/>
        </a:p>
      </dgm:t>
    </dgm:pt>
    <dgm:pt modelId="{22AB37B5-A30B-491E-9575-C3B820780A59}" type="sibTrans" cxnId="{34A838FC-FD89-40F0-B393-FEBFA114C553}">
      <dgm:prSet/>
      <dgm:spPr/>
      <dgm:t>
        <a:bodyPr/>
        <a:lstStyle/>
        <a:p>
          <a:endParaRPr lang="en-US" sz="2400"/>
        </a:p>
      </dgm:t>
    </dgm:pt>
    <dgm:pt modelId="{40CF52DF-9E4F-DE45-A430-D64394E4A665}" type="pres">
      <dgm:prSet presAssocID="{546ED4E1-DE73-4BC7-B632-6D8DB79BAA72}" presName="vert0" presStyleCnt="0">
        <dgm:presLayoutVars>
          <dgm:dir/>
          <dgm:animOne val="branch"/>
          <dgm:animLvl val="lvl"/>
        </dgm:presLayoutVars>
      </dgm:prSet>
      <dgm:spPr/>
    </dgm:pt>
    <dgm:pt modelId="{E532554A-C6DF-A04B-A012-EF01F296F598}" type="pres">
      <dgm:prSet presAssocID="{431C4A32-1076-4F91-AE48-412B8A797C47}" presName="thickLine" presStyleLbl="alignNode1" presStyleIdx="0" presStyleCnt="4"/>
      <dgm:spPr/>
    </dgm:pt>
    <dgm:pt modelId="{E9103A95-A35D-6245-9AD3-219FA43E7C17}" type="pres">
      <dgm:prSet presAssocID="{431C4A32-1076-4F91-AE48-412B8A797C47}" presName="horz1" presStyleCnt="0"/>
      <dgm:spPr/>
    </dgm:pt>
    <dgm:pt modelId="{D5F01640-BC3F-DA4B-A93B-25DED14EAF41}" type="pres">
      <dgm:prSet presAssocID="{431C4A32-1076-4F91-AE48-412B8A797C47}" presName="tx1" presStyleLbl="revTx" presStyleIdx="0" presStyleCnt="4"/>
      <dgm:spPr/>
    </dgm:pt>
    <dgm:pt modelId="{0A385325-5C7F-2B4E-89CB-338C7D5CDE0B}" type="pres">
      <dgm:prSet presAssocID="{431C4A32-1076-4F91-AE48-412B8A797C47}" presName="vert1" presStyleCnt="0"/>
      <dgm:spPr/>
    </dgm:pt>
    <dgm:pt modelId="{33B3EAEB-8DFE-F54E-9EA9-3AFCE9F05421}" type="pres">
      <dgm:prSet presAssocID="{38207874-A85B-4F20-BCA3-440B9F1F7838}" presName="thickLine" presStyleLbl="alignNode1" presStyleIdx="1" presStyleCnt="4"/>
      <dgm:spPr/>
    </dgm:pt>
    <dgm:pt modelId="{187FDA99-15A6-134C-BAB0-00FBF84A606B}" type="pres">
      <dgm:prSet presAssocID="{38207874-A85B-4F20-BCA3-440B9F1F7838}" presName="horz1" presStyleCnt="0"/>
      <dgm:spPr/>
    </dgm:pt>
    <dgm:pt modelId="{8AC4944C-5204-F64F-AFD1-9985AC8AD1C5}" type="pres">
      <dgm:prSet presAssocID="{38207874-A85B-4F20-BCA3-440B9F1F7838}" presName="tx1" presStyleLbl="revTx" presStyleIdx="1" presStyleCnt="4"/>
      <dgm:spPr/>
    </dgm:pt>
    <dgm:pt modelId="{484E0D22-98D0-1D46-89FB-DFDD463A908F}" type="pres">
      <dgm:prSet presAssocID="{38207874-A85B-4F20-BCA3-440B9F1F7838}" presName="vert1" presStyleCnt="0"/>
      <dgm:spPr/>
    </dgm:pt>
    <dgm:pt modelId="{16E63E96-88F7-9541-8639-17D495998B49}" type="pres">
      <dgm:prSet presAssocID="{B7C45A41-4A9C-4A45-B484-B895ED9464D1}" presName="thickLine" presStyleLbl="alignNode1" presStyleIdx="2" presStyleCnt="4"/>
      <dgm:spPr/>
    </dgm:pt>
    <dgm:pt modelId="{F22882EC-0CBE-B041-B157-807DDF6B4AC1}" type="pres">
      <dgm:prSet presAssocID="{B7C45A41-4A9C-4A45-B484-B895ED9464D1}" presName="horz1" presStyleCnt="0"/>
      <dgm:spPr/>
    </dgm:pt>
    <dgm:pt modelId="{2CCBC35C-2E44-F549-BDB3-B8DA0972F6F6}" type="pres">
      <dgm:prSet presAssocID="{B7C45A41-4A9C-4A45-B484-B895ED9464D1}" presName="tx1" presStyleLbl="revTx" presStyleIdx="2" presStyleCnt="4"/>
      <dgm:spPr/>
    </dgm:pt>
    <dgm:pt modelId="{A558FA98-569F-6048-AC5B-3641EE183B32}" type="pres">
      <dgm:prSet presAssocID="{B7C45A41-4A9C-4A45-B484-B895ED9464D1}" presName="vert1" presStyleCnt="0"/>
      <dgm:spPr/>
    </dgm:pt>
    <dgm:pt modelId="{C4E38F35-12EA-E544-AF8E-BD6435531D9B}" type="pres">
      <dgm:prSet presAssocID="{E7B6E814-9C96-4A2C-97B1-46924A254315}" presName="thickLine" presStyleLbl="alignNode1" presStyleIdx="3" presStyleCnt="4"/>
      <dgm:spPr/>
    </dgm:pt>
    <dgm:pt modelId="{79059AAB-DA87-A44D-AF46-DB17A4B02FCB}" type="pres">
      <dgm:prSet presAssocID="{E7B6E814-9C96-4A2C-97B1-46924A254315}" presName="horz1" presStyleCnt="0"/>
      <dgm:spPr/>
    </dgm:pt>
    <dgm:pt modelId="{C183C5E0-80F0-CF42-BC4C-F7BC5CB796DF}" type="pres">
      <dgm:prSet presAssocID="{E7B6E814-9C96-4A2C-97B1-46924A254315}" presName="tx1" presStyleLbl="revTx" presStyleIdx="3" presStyleCnt="4"/>
      <dgm:spPr/>
    </dgm:pt>
    <dgm:pt modelId="{09B01236-2578-1543-ADF5-532C313F0034}" type="pres">
      <dgm:prSet presAssocID="{E7B6E814-9C96-4A2C-97B1-46924A254315}" presName="vert1" presStyleCnt="0"/>
      <dgm:spPr/>
    </dgm:pt>
  </dgm:ptLst>
  <dgm:cxnLst>
    <dgm:cxn modelId="{5D537C08-E97E-4B58-AD13-24C285B4CE21}" srcId="{546ED4E1-DE73-4BC7-B632-6D8DB79BAA72}" destId="{B7C45A41-4A9C-4A45-B484-B895ED9464D1}" srcOrd="2" destOrd="0" parTransId="{9BE84DCA-BC03-4F8B-86E8-8A93E81EBE1A}" sibTransId="{02CC0E86-167B-4594-83E1-332697AD214B}"/>
    <dgm:cxn modelId="{C719EF0B-E296-6D40-8FCB-615DFDC36074}" type="presOf" srcId="{546ED4E1-DE73-4BC7-B632-6D8DB79BAA72}" destId="{40CF52DF-9E4F-DE45-A430-D64394E4A665}" srcOrd="0" destOrd="0" presId="urn:microsoft.com/office/officeart/2008/layout/LinedList"/>
    <dgm:cxn modelId="{F1AC6966-F9E6-6148-BDB6-D5ED93CDAA2F}" type="presOf" srcId="{431C4A32-1076-4F91-AE48-412B8A797C47}" destId="{D5F01640-BC3F-DA4B-A93B-25DED14EAF41}" srcOrd="0" destOrd="0" presId="urn:microsoft.com/office/officeart/2008/layout/LinedList"/>
    <dgm:cxn modelId="{D469E383-0DD2-4B82-B8E5-7D70913C0AF6}" srcId="{546ED4E1-DE73-4BC7-B632-6D8DB79BAA72}" destId="{431C4A32-1076-4F91-AE48-412B8A797C47}" srcOrd="0" destOrd="0" parTransId="{134EC808-265F-43F5-B07C-D9B26CBA54E7}" sibTransId="{DB0BC9CB-9D54-4A33-A8F5-5EA8B5EBB264}"/>
    <dgm:cxn modelId="{E8901290-9846-DB45-A38D-B489A2B6CD27}" type="presOf" srcId="{B7C45A41-4A9C-4A45-B484-B895ED9464D1}" destId="{2CCBC35C-2E44-F549-BDB3-B8DA0972F6F6}" srcOrd="0" destOrd="0" presId="urn:microsoft.com/office/officeart/2008/layout/LinedList"/>
    <dgm:cxn modelId="{C28E3D97-706F-2941-91A0-A70C85257513}" type="presOf" srcId="{E7B6E814-9C96-4A2C-97B1-46924A254315}" destId="{C183C5E0-80F0-CF42-BC4C-F7BC5CB796DF}" srcOrd="0" destOrd="0" presId="urn:microsoft.com/office/officeart/2008/layout/LinedList"/>
    <dgm:cxn modelId="{4C23EBD9-8E8A-6A41-BC5C-76C94A989F41}" type="presOf" srcId="{38207874-A85B-4F20-BCA3-440B9F1F7838}" destId="{8AC4944C-5204-F64F-AFD1-9985AC8AD1C5}" srcOrd="0" destOrd="0" presId="urn:microsoft.com/office/officeart/2008/layout/LinedList"/>
    <dgm:cxn modelId="{34A838FC-FD89-40F0-B393-FEBFA114C553}" srcId="{546ED4E1-DE73-4BC7-B632-6D8DB79BAA72}" destId="{E7B6E814-9C96-4A2C-97B1-46924A254315}" srcOrd="3" destOrd="0" parTransId="{8567A4F6-B52C-43E9-AEAA-BED75D5801A7}" sibTransId="{22AB37B5-A30B-491E-9575-C3B820780A59}"/>
    <dgm:cxn modelId="{360A95FF-5F08-48EF-BCF4-548CAA443C28}" srcId="{546ED4E1-DE73-4BC7-B632-6D8DB79BAA72}" destId="{38207874-A85B-4F20-BCA3-440B9F1F7838}" srcOrd="1" destOrd="0" parTransId="{109FFFCC-3E2F-44F9-AA3A-3999149910CE}" sibTransId="{0DC18B50-05A1-46B6-A1D3-33A616E0E90A}"/>
    <dgm:cxn modelId="{74482E27-4A96-0C4B-A83D-540D86ECF47C}" type="presParOf" srcId="{40CF52DF-9E4F-DE45-A430-D64394E4A665}" destId="{E532554A-C6DF-A04B-A012-EF01F296F598}" srcOrd="0" destOrd="0" presId="urn:microsoft.com/office/officeart/2008/layout/LinedList"/>
    <dgm:cxn modelId="{16879F49-2E0C-A64B-9892-C0470AE16240}" type="presParOf" srcId="{40CF52DF-9E4F-DE45-A430-D64394E4A665}" destId="{E9103A95-A35D-6245-9AD3-219FA43E7C17}" srcOrd="1" destOrd="0" presId="urn:microsoft.com/office/officeart/2008/layout/LinedList"/>
    <dgm:cxn modelId="{268C2BBF-1FD3-FC47-BB4B-8D11C24B2A9A}" type="presParOf" srcId="{E9103A95-A35D-6245-9AD3-219FA43E7C17}" destId="{D5F01640-BC3F-DA4B-A93B-25DED14EAF41}" srcOrd="0" destOrd="0" presId="urn:microsoft.com/office/officeart/2008/layout/LinedList"/>
    <dgm:cxn modelId="{852AA5A4-A320-3345-92FB-38ACFF44CE25}" type="presParOf" srcId="{E9103A95-A35D-6245-9AD3-219FA43E7C17}" destId="{0A385325-5C7F-2B4E-89CB-338C7D5CDE0B}" srcOrd="1" destOrd="0" presId="urn:microsoft.com/office/officeart/2008/layout/LinedList"/>
    <dgm:cxn modelId="{02DFE5DF-A015-9C4D-96D3-56986F0646F0}" type="presParOf" srcId="{40CF52DF-9E4F-DE45-A430-D64394E4A665}" destId="{33B3EAEB-8DFE-F54E-9EA9-3AFCE9F05421}" srcOrd="2" destOrd="0" presId="urn:microsoft.com/office/officeart/2008/layout/LinedList"/>
    <dgm:cxn modelId="{219783D1-BAC0-4349-8801-A91CD8CD780E}" type="presParOf" srcId="{40CF52DF-9E4F-DE45-A430-D64394E4A665}" destId="{187FDA99-15A6-134C-BAB0-00FBF84A606B}" srcOrd="3" destOrd="0" presId="urn:microsoft.com/office/officeart/2008/layout/LinedList"/>
    <dgm:cxn modelId="{83D44928-C1E2-554F-ABD5-B8E2876F69CE}" type="presParOf" srcId="{187FDA99-15A6-134C-BAB0-00FBF84A606B}" destId="{8AC4944C-5204-F64F-AFD1-9985AC8AD1C5}" srcOrd="0" destOrd="0" presId="urn:microsoft.com/office/officeart/2008/layout/LinedList"/>
    <dgm:cxn modelId="{2232EE55-5554-D045-B4B5-A3DC6850C07E}" type="presParOf" srcId="{187FDA99-15A6-134C-BAB0-00FBF84A606B}" destId="{484E0D22-98D0-1D46-89FB-DFDD463A908F}" srcOrd="1" destOrd="0" presId="urn:microsoft.com/office/officeart/2008/layout/LinedList"/>
    <dgm:cxn modelId="{748655FA-A715-504E-AACA-A3791A81A627}" type="presParOf" srcId="{40CF52DF-9E4F-DE45-A430-D64394E4A665}" destId="{16E63E96-88F7-9541-8639-17D495998B49}" srcOrd="4" destOrd="0" presId="urn:microsoft.com/office/officeart/2008/layout/LinedList"/>
    <dgm:cxn modelId="{9EAC8E8A-22D7-5442-8D66-D57E0FAE7187}" type="presParOf" srcId="{40CF52DF-9E4F-DE45-A430-D64394E4A665}" destId="{F22882EC-0CBE-B041-B157-807DDF6B4AC1}" srcOrd="5" destOrd="0" presId="urn:microsoft.com/office/officeart/2008/layout/LinedList"/>
    <dgm:cxn modelId="{A8919B47-3C34-944B-AB75-8B40DDD26DB4}" type="presParOf" srcId="{F22882EC-0CBE-B041-B157-807DDF6B4AC1}" destId="{2CCBC35C-2E44-F549-BDB3-B8DA0972F6F6}" srcOrd="0" destOrd="0" presId="urn:microsoft.com/office/officeart/2008/layout/LinedList"/>
    <dgm:cxn modelId="{5C92233D-9375-804C-9D65-6278894F74A8}" type="presParOf" srcId="{F22882EC-0CBE-B041-B157-807DDF6B4AC1}" destId="{A558FA98-569F-6048-AC5B-3641EE183B32}" srcOrd="1" destOrd="0" presId="urn:microsoft.com/office/officeart/2008/layout/LinedList"/>
    <dgm:cxn modelId="{22B1CE44-FD7B-7448-AAFA-1E0624095208}" type="presParOf" srcId="{40CF52DF-9E4F-DE45-A430-D64394E4A665}" destId="{C4E38F35-12EA-E544-AF8E-BD6435531D9B}" srcOrd="6" destOrd="0" presId="urn:microsoft.com/office/officeart/2008/layout/LinedList"/>
    <dgm:cxn modelId="{EF7FA8EE-99F5-B04F-9F0C-8C7B44E80E9E}" type="presParOf" srcId="{40CF52DF-9E4F-DE45-A430-D64394E4A665}" destId="{79059AAB-DA87-A44D-AF46-DB17A4B02FCB}" srcOrd="7" destOrd="0" presId="urn:microsoft.com/office/officeart/2008/layout/LinedList"/>
    <dgm:cxn modelId="{FB727B4F-80BE-554A-AEC3-E1C1E8129870}" type="presParOf" srcId="{79059AAB-DA87-A44D-AF46-DB17A4B02FCB}" destId="{C183C5E0-80F0-CF42-BC4C-F7BC5CB796DF}" srcOrd="0" destOrd="0" presId="urn:microsoft.com/office/officeart/2008/layout/LinedList"/>
    <dgm:cxn modelId="{875547DF-19B2-FD4A-8883-A564E6157528}" type="presParOf" srcId="{79059AAB-DA87-A44D-AF46-DB17A4B02FCB}" destId="{09B01236-2578-1543-ADF5-532C313F003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46ED4E1-DE73-4BC7-B632-6D8DB79BAA72}" type="doc">
      <dgm:prSet loTypeId="urn:microsoft.com/office/officeart/2008/layout/LinedList" loCatId="list" qsTypeId="urn:microsoft.com/office/officeart/2005/8/quickstyle/simple1" qsCatId="simple" csTypeId="urn:microsoft.com/office/officeart/2005/8/colors/accent4_1" csCatId="accent4" phldr="1"/>
      <dgm:spPr/>
      <dgm:t>
        <a:bodyPr/>
        <a:lstStyle/>
        <a:p>
          <a:endParaRPr lang="en-US"/>
        </a:p>
      </dgm:t>
    </dgm:pt>
    <dgm:pt modelId="{431C4A32-1076-4F91-AE48-412B8A797C47}">
      <dgm:prSet custT="1"/>
      <dgm:spPr/>
      <dgm:t>
        <a:bodyPr anchor="t"/>
        <a:lstStyle/>
        <a:p>
          <a:r>
            <a:rPr lang="el-GR" sz="1600" b="1" dirty="0"/>
            <a:t>Αφομοίωση</a:t>
          </a:r>
          <a:r>
            <a:rPr lang="el-GR" sz="1600" dirty="0"/>
            <a:t>: </a:t>
          </a:r>
          <a:endParaRPr lang="en-US" sz="1600" dirty="0"/>
        </a:p>
        <a:p>
          <a:r>
            <a:rPr lang="el-GR" sz="1600" dirty="0"/>
            <a:t>Η νέα πληροφορία προστίθεται στην ήδη υπάρχουσα γνώση, σχετίζεται με αυτήν κι επεκτείνει το γνωστικό σχήμα</a:t>
          </a:r>
          <a:endParaRPr lang="en-US" sz="1600" dirty="0"/>
        </a:p>
      </dgm:t>
    </dgm:pt>
    <dgm:pt modelId="{134EC808-265F-43F5-B07C-D9B26CBA54E7}" type="parTrans" cxnId="{D469E383-0DD2-4B82-B8E5-7D70913C0AF6}">
      <dgm:prSet/>
      <dgm:spPr/>
      <dgm:t>
        <a:bodyPr/>
        <a:lstStyle/>
        <a:p>
          <a:endParaRPr lang="en-US" sz="2800"/>
        </a:p>
      </dgm:t>
    </dgm:pt>
    <dgm:pt modelId="{DB0BC9CB-9D54-4A33-A8F5-5EA8B5EBB264}" type="sibTrans" cxnId="{D469E383-0DD2-4B82-B8E5-7D70913C0AF6}">
      <dgm:prSet/>
      <dgm:spPr/>
      <dgm:t>
        <a:bodyPr/>
        <a:lstStyle/>
        <a:p>
          <a:endParaRPr lang="en-US" sz="2400"/>
        </a:p>
      </dgm:t>
    </dgm:pt>
    <dgm:pt modelId="{38207874-A85B-4F20-BCA3-440B9F1F7838}">
      <dgm:prSet custT="1"/>
      <dgm:spPr/>
      <dgm:t>
        <a:bodyPr anchor="t"/>
        <a:lstStyle/>
        <a:p>
          <a:r>
            <a:rPr lang="el-GR" sz="1600" b="1" dirty="0"/>
            <a:t>Συμμόρφωση</a:t>
          </a:r>
          <a:r>
            <a:rPr lang="el-GR" sz="1600" dirty="0"/>
            <a:t>: </a:t>
          </a:r>
          <a:endParaRPr lang="en-US" sz="1600" dirty="0"/>
        </a:p>
        <a:p>
          <a:r>
            <a:rPr lang="el-GR" sz="1600" dirty="0"/>
            <a:t>Η νέα πληροφορία δεν σχετίζεται άμεσα με την </a:t>
          </a:r>
          <a:r>
            <a:rPr lang="el-GR" sz="1600" dirty="0" err="1"/>
            <a:t>προϋπάρχουσα</a:t>
          </a:r>
          <a:r>
            <a:rPr lang="el-GR" sz="1600" dirty="0"/>
            <a:t> γνώση, επιφέρει τη γνωστική σύγκρουση και οδηγεί στην προσαρμογή και  αναδιοργάνωση  των γνωστικών σχημάτων.</a:t>
          </a:r>
          <a:endParaRPr lang="en-US" sz="1600" dirty="0"/>
        </a:p>
      </dgm:t>
    </dgm:pt>
    <dgm:pt modelId="{109FFFCC-3E2F-44F9-AA3A-3999149910CE}" type="parTrans" cxnId="{360A95FF-5F08-48EF-BCF4-548CAA443C28}">
      <dgm:prSet/>
      <dgm:spPr/>
      <dgm:t>
        <a:bodyPr/>
        <a:lstStyle/>
        <a:p>
          <a:endParaRPr lang="en-US" sz="2800"/>
        </a:p>
      </dgm:t>
    </dgm:pt>
    <dgm:pt modelId="{0DC18B50-05A1-46B6-A1D3-33A616E0E90A}" type="sibTrans" cxnId="{360A95FF-5F08-48EF-BCF4-548CAA443C28}">
      <dgm:prSet/>
      <dgm:spPr/>
      <dgm:t>
        <a:bodyPr/>
        <a:lstStyle/>
        <a:p>
          <a:endParaRPr lang="en-US" sz="2400"/>
        </a:p>
      </dgm:t>
    </dgm:pt>
    <dgm:pt modelId="{B7C45A41-4A9C-4A45-B484-B895ED9464D1}">
      <dgm:prSet custT="1"/>
      <dgm:spPr/>
      <dgm:t>
        <a:bodyPr anchor="t"/>
        <a:lstStyle/>
        <a:p>
          <a:r>
            <a:rPr lang="el-GR" sz="1600" b="1" dirty="0"/>
            <a:t>Γνωστική σύγκρουση</a:t>
          </a:r>
          <a:r>
            <a:rPr lang="el-GR" sz="1600" dirty="0"/>
            <a:t>:</a:t>
          </a:r>
          <a:endParaRPr lang="en-US" sz="1600" dirty="0"/>
        </a:p>
        <a:p>
          <a:r>
            <a:rPr lang="el-GR" sz="1600" dirty="0"/>
            <a:t>Προκύπτει όταν ο μαθητής έρχεται αντιμέτωπος με τη νέα πληροφορία, την οποία δεν μπορεί να συσχετίσει με τα ήδη υπάρχοντα γνωστικά σχήματα. </a:t>
          </a:r>
          <a:endParaRPr lang="en-US" sz="1600" dirty="0"/>
        </a:p>
      </dgm:t>
    </dgm:pt>
    <dgm:pt modelId="{9BE84DCA-BC03-4F8B-86E8-8A93E81EBE1A}" type="parTrans" cxnId="{5D537C08-E97E-4B58-AD13-24C285B4CE21}">
      <dgm:prSet/>
      <dgm:spPr/>
      <dgm:t>
        <a:bodyPr/>
        <a:lstStyle/>
        <a:p>
          <a:endParaRPr lang="en-US" sz="2800"/>
        </a:p>
      </dgm:t>
    </dgm:pt>
    <dgm:pt modelId="{02CC0E86-167B-4594-83E1-332697AD214B}" type="sibTrans" cxnId="{5D537C08-E97E-4B58-AD13-24C285B4CE21}">
      <dgm:prSet/>
      <dgm:spPr/>
      <dgm:t>
        <a:bodyPr/>
        <a:lstStyle/>
        <a:p>
          <a:endParaRPr lang="en-US" sz="2400"/>
        </a:p>
      </dgm:t>
    </dgm:pt>
    <dgm:pt modelId="{E7B6E814-9C96-4A2C-97B1-46924A254315}">
      <dgm:prSet custT="1"/>
      <dgm:spPr/>
      <dgm:t>
        <a:bodyPr anchor="t"/>
        <a:lstStyle/>
        <a:p>
          <a:endParaRPr lang="en-US" sz="1600" dirty="0"/>
        </a:p>
      </dgm:t>
    </dgm:pt>
    <dgm:pt modelId="{8567A4F6-B52C-43E9-AEAA-BED75D5801A7}" type="parTrans" cxnId="{34A838FC-FD89-40F0-B393-FEBFA114C553}">
      <dgm:prSet/>
      <dgm:spPr/>
      <dgm:t>
        <a:bodyPr/>
        <a:lstStyle/>
        <a:p>
          <a:endParaRPr lang="en-US" sz="2800"/>
        </a:p>
      </dgm:t>
    </dgm:pt>
    <dgm:pt modelId="{22AB37B5-A30B-491E-9575-C3B820780A59}" type="sibTrans" cxnId="{34A838FC-FD89-40F0-B393-FEBFA114C553}">
      <dgm:prSet/>
      <dgm:spPr/>
      <dgm:t>
        <a:bodyPr/>
        <a:lstStyle/>
        <a:p>
          <a:endParaRPr lang="en-US" sz="2400"/>
        </a:p>
      </dgm:t>
    </dgm:pt>
    <dgm:pt modelId="{40CF52DF-9E4F-DE45-A430-D64394E4A665}" type="pres">
      <dgm:prSet presAssocID="{546ED4E1-DE73-4BC7-B632-6D8DB79BAA72}" presName="vert0" presStyleCnt="0">
        <dgm:presLayoutVars>
          <dgm:dir/>
          <dgm:animOne val="branch"/>
          <dgm:animLvl val="lvl"/>
        </dgm:presLayoutVars>
      </dgm:prSet>
      <dgm:spPr/>
    </dgm:pt>
    <dgm:pt modelId="{E532554A-C6DF-A04B-A012-EF01F296F598}" type="pres">
      <dgm:prSet presAssocID="{431C4A32-1076-4F91-AE48-412B8A797C47}" presName="thickLine" presStyleLbl="alignNode1" presStyleIdx="0" presStyleCnt="4"/>
      <dgm:spPr/>
    </dgm:pt>
    <dgm:pt modelId="{E9103A95-A35D-6245-9AD3-219FA43E7C17}" type="pres">
      <dgm:prSet presAssocID="{431C4A32-1076-4F91-AE48-412B8A797C47}" presName="horz1" presStyleCnt="0"/>
      <dgm:spPr/>
    </dgm:pt>
    <dgm:pt modelId="{D5F01640-BC3F-DA4B-A93B-25DED14EAF41}" type="pres">
      <dgm:prSet presAssocID="{431C4A32-1076-4F91-AE48-412B8A797C47}" presName="tx1" presStyleLbl="revTx" presStyleIdx="0" presStyleCnt="4"/>
      <dgm:spPr/>
    </dgm:pt>
    <dgm:pt modelId="{0A385325-5C7F-2B4E-89CB-338C7D5CDE0B}" type="pres">
      <dgm:prSet presAssocID="{431C4A32-1076-4F91-AE48-412B8A797C47}" presName="vert1" presStyleCnt="0"/>
      <dgm:spPr/>
    </dgm:pt>
    <dgm:pt modelId="{33B3EAEB-8DFE-F54E-9EA9-3AFCE9F05421}" type="pres">
      <dgm:prSet presAssocID="{38207874-A85B-4F20-BCA3-440B9F1F7838}" presName="thickLine" presStyleLbl="alignNode1" presStyleIdx="1" presStyleCnt="4"/>
      <dgm:spPr/>
    </dgm:pt>
    <dgm:pt modelId="{187FDA99-15A6-134C-BAB0-00FBF84A606B}" type="pres">
      <dgm:prSet presAssocID="{38207874-A85B-4F20-BCA3-440B9F1F7838}" presName="horz1" presStyleCnt="0"/>
      <dgm:spPr/>
    </dgm:pt>
    <dgm:pt modelId="{8AC4944C-5204-F64F-AFD1-9985AC8AD1C5}" type="pres">
      <dgm:prSet presAssocID="{38207874-A85B-4F20-BCA3-440B9F1F7838}" presName="tx1" presStyleLbl="revTx" presStyleIdx="1" presStyleCnt="4"/>
      <dgm:spPr/>
    </dgm:pt>
    <dgm:pt modelId="{484E0D22-98D0-1D46-89FB-DFDD463A908F}" type="pres">
      <dgm:prSet presAssocID="{38207874-A85B-4F20-BCA3-440B9F1F7838}" presName="vert1" presStyleCnt="0"/>
      <dgm:spPr/>
    </dgm:pt>
    <dgm:pt modelId="{16E63E96-88F7-9541-8639-17D495998B49}" type="pres">
      <dgm:prSet presAssocID="{B7C45A41-4A9C-4A45-B484-B895ED9464D1}" presName="thickLine" presStyleLbl="alignNode1" presStyleIdx="2" presStyleCnt="4"/>
      <dgm:spPr/>
    </dgm:pt>
    <dgm:pt modelId="{F22882EC-0CBE-B041-B157-807DDF6B4AC1}" type="pres">
      <dgm:prSet presAssocID="{B7C45A41-4A9C-4A45-B484-B895ED9464D1}" presName="horz1" presStyleCnt="0"/>
      <dgm:spPr/>
    </dgm:pt>
    <dgm:pt modelId="{2CCBC35C-2E44-F549-BDB3-B8DA0972F6F6}" type="pres">
      <dgm:prSet presAssocID="{B7C45A41-4A9C-4A45-B484-B895ED9464D1}" presName="tx1" presStyleLbl="revTx" presStyleIdx="2" presStyleCnt="4"/>
      <dgm:spPr/>
    </dgm:pt>
    <dgm:pt modelId="{A558FA98-569F-6048-AC5B-3641EE183B32}" type="pres">
      <dgm:prSet presAssocID="{B7C45A41-4A9C-4A45-B484-B895ED9464D1}" presName="vert1" presStyleCnt="0"/>
      <dgm:spPr/>
    </dgm:pt>
    <dgm:pt modelId="{C4E38F35-12EA-E544-AF8E-BD6435531D9B}" type="pres">
      <dgm:prSet presAssocID="{E7B6E814-9C96-4A2C-97B1-46924A254315}" presName="thickLine" presStyleLbl="alignNode1" presStyleIdx="3" presStyleCnt="4"/>
      <dgm:spPr/>
    </dgm:pt>
    <dgm:pt modelId="{79059AAB-DA87-A44D-AF46-DB17A4B02FCB}" type="pres">
      <dgm:prSet presAssocID="{E7B6E814-9C96-4A2C-97B1-46924A254315}" presName="horz1" presStyleCnt="0"/>
      <dgm:spPr/>
    </dgm:pt>
    <dgm:pt modelId="{C183C5E0-80F0-CF42-BC4C-F7BC5CB796DF}" type="pres">
      <dgm:prSet presAssocID="{E7B6E814-9C96-4A2C-97B1-46924A254315}" presName="tx1" presStyleLbl="revTx" presStyleIdx="3" presStyleCnt="4" custFlipVert="1" custScaleY="94940"/>
      <dgm:spPr/>
    </dgm:pt>
    <dgm:pt modelId="{09B01236-2578-1543-ADF5-532C313F0034}" type="pres">
      <dgm:prSet presAssocID="{E7B6E814-9C96-4A2C-97B1-46924A254315}" presName="vert1" presStyleCnt="0"/>
      <dgm:spPr/>
    </dgm:pt>
  </dgm:ptLst>
  <dgm:cxnLst>
    <dgm:cxn modelId="{5D537C08-E97E-4B58-AD13-24C285B4CE21}" srcId="{546ED4E1-DE73-4BC7-B632-6D8DB79BAA72}" destId="{B7C45A41-4A9C-4A45-B484-B895ED9464D1}" srcOrd="2" destOrd="0" parTransId="{9BE84DCA-BC03-4F8B-86E8-8A93E81EBE1A}" sibTransId="{02CC0E86-167B-4594-83E1-332697AD214B}"/>
    <dgm:cxn modelId="{C719EF0B-E296-6D40-8FCB-615DFDC36074}" type="presOf" srcId="{546ED4E1-DE73-4BC7-B632-6D8DB79BAA72}" destId="{40CF52DF-9E4F-DE45-A430-D64394E4A665}" srcOrd="0" destOrd="0" presId="urn:microsoft.com/office/officeart/2008/layout/LinedList"/>
    <dgm:cxn modelId="{F1AC6966-F9E6-6148-BDB6-D5ED93CDAA2F}" type="presOf" srcId="{431C4A32-1076-4F91-AE48-412B8A797C47}" destId="{D5F01640-BC3F-DA4B-A93B-25DED14EAF41}" srcOrd="0" destOrd="0" presId="urn:microsoft.com/office/officeart/2008/layout/LinedList"/>
    <dgm:cxn modelId="{D469E383-0DD2-4B82-B8E5-7D70913C0AF6}" srcId="{546ED4E1-DE73-4BC7-B632-6D8DB79BAA72}" destId="{431C4A32-1076-4F91-AE48-412B8A797C47}" srcOrd="0" destOrd="0" parTransId="{134EC808-265F-43F5-B07C-D9B26CBA54E7}" sibTransId="{DB0BC9CB-9D54-4A33-A8F5-5EA8B5EBB264}"/>
    <dgm:cxn modelId="{E8901290-9846-DB45-A38D-B489A2B6CD27}" type="presOf" srcId="{B7C45A41-4A9C-4A45-B484-B895ED9464D1}" destId="{2CCBC35C-2E44-F549-BDB3-B8DA0972F6F6}" srcOrd="0" destOrd="0" presId="urn:microsoft.com/office/officeart/2008/layout/LinedList"/>
    <dgm:cxn modelId="{C28E3D97-706F-2941-91A0-A70C85257513}" type="presOf" srcId="{E7B6E814-9C96-4A2C-97B1-46924A254315}" destId="{C183C5E0-80F0-CF42-BC4C-F7BC5CB796DF}" srcOrd="0" destOrd="0" presId="urn:microsoft.com/office/officeart/2008/layout/LinedList"/>
    <dgm:cxn modelId="{4C23EBD9-8E8A-6A41-BC5C-76C94A989F41}" type="presOf" srcId="{38207874-A85B-4F20-BCA3-440B9F1F7838}" destId="{8AC4944C-5204-F64F-AFD1-9985AC8AD1C5}" srcOrd="0" destOrd="0" presId="urn:microsoft.com/office/officeart/2008/layout/LinedList"/>
    <dgm:cxn modelId="{34A838FC-FD89-40F0-B393-FEBFA114C553}" srcId="{546ED4E1-DE73-4BC7-B632-6D8DB79BAA72}" destId="{E7B6E814-9C96-4A2C-97B1-46924A254315}" srcOrd="3" destOrd="0" parTransId="{8567A4F6-B52C-43E9-AEAA-BED75D5801A7}" sibTransId="{22AB37B5-A30B-491E-9575-C3B820780A59}"/>
    <dgm:cxn modelId="{360A95FF-5F08-48EF-BCF4-548CAA443C28}" srcId="{546ED4E1-DE73-4BC7-B632-6D8DB79BAA72}" destId="{38207874-A85B-4F20-BCA3-440B9F1F7838}" srcOrd="1" destOrd="0" parTransId="{109FFFCC-3E2F-44F9-AA3A-3999149910CE}" sibTransId="{0DC18B50-05A1-46B6-A1D3-33A616E0E90A}"/>
    <dgm:cxn modelId="{74482E27-4A96-0C4B-A83D-540D86ECF47C}" type="presParOf" srcId="{40CF52DF-9E4F-DE45-A430-D64394E4A665}" destId="{E532554A-C6DF-A04B-A012-EF01F296F598}" srcOrd="0" destOrd="0" presId="urn:microsoft.com/office/officeart/2008/layout/LinedList"/>
    <dgm:cxn modelId="{16879F49-2E0C-A64B-9892-C0470AE16240}" type="presParOf" srcId="{40CF52DF-9E4F-DE45-A430-D64394E4A665}" destId="{E9103A95-A35D-6245-9AD3-219FA43E7C17}" srcOrd="1" destOrd="0" presId="urn:microsoft.com/office/officeart/2008/layout/LinedList"/>
    <dgm:cxn modelId="{268C2BBF-1FD3-FC47-BB4B-8D11C24B2A9A}" type="presParOf" srcId="{E9103A95-A35D-6245-9AD3-219FA43E7C17}" destId="{D5F01640-BC3F-DA4B-A93B-25DED14EAF41}" srcOrd="0" destOrd="0" presId="urn:microsoft.com/office/officeart/2008/layout/LinedList"/>
    <dgm:cxn modelId="{852AA5A4-A320-3345-92FB-38ACFF44CE25}" type="presParOf" srcId="{E9103A95-A35D-6245-9AD3-219FA43E7C17}" destId="{0A385325-5C7F-2B4E-89CB-338C7D5CDE0B}" srcOrd="1" destOrd="0" presId="urn:microsoft.com/office/officeart/2008/layout/LinedList"/>
    <dgm:cxn modelId="{02DFE5DF-A015-9C4D-96D3-56986F0646F0}" type="presParOf" srcId="{40CF52DF-9E4F-DE45-A430-D64394E4A665}" destId="{33B3EAEB-8DFE-F54E-9EA9-3AFCE9F05421}" srcOrd="2" destOrd="0" presId="urn:microsoft.com/office/officeart/2008/layout/LinedList"/>
    <dgm:cxn modelId="{219783D1-BAC0-4349-8801-A91CD8CD780E}" type="presParOf" srcId="{40CF52DF-9E4F-DE45-A430-D64394E4A665}" destId="{187FDA99-15A6-134C-BAB0-00FBF84A606B}" srcOrd="3" destOrd="0" presId="urn:microsoft.com/office/officeart/2008/layout/LinedList"/>
    <dgm:cxn modelId="{83D44928-C1E2-554F-ABD5-B8E2876F69CE}" type="presParOf" srcId="{187FDA99-15A6-134C-BAB0-00FBF84A606B}" destId="{8AC4944C-5204-F64F-AFD1-9985AC8AD1C5}" srcOrd="0" destOrd="0" presId="urn:microsoft.com/office/officeart/2008/layout/LinedList"/>
    <dgm:cxn modelId="{2232EE55-5554-D045-B4B5-A3DC6850C07E}" type="presParOf" srcId="{187FDA99-15A6-134C-BAB0-00FBF84A606B}" destId="{484E0D22-98D0-1D46-89FB-DFDD463A908F}" srcOrd="1" destOrd="0" presId="urn:microsoft.com/office/officeart/2008/layout/LinedList"/>
    <dgm:cxn modelId="{748655FA-A715-504E-AACA-A3791A81A627}" type="presParOf" srcId="{40CF52DF-9E4F-DE45-A430-D64394E4A665}" destId="{16E63E96-88F7-9541-8639-17D495998B49}" srcOrd="4" destOrd="0" presId="urn:microsoft.com/office/officeart/2008/layout/LinedList"/>
    <dgm:cxn modelId="{9EAC8E8A-22D7-5442-8D66-D57E0FAE7187}" type="presParOf" srcId="{40CF52DF-9E4F-DE45-A430-D64394E4A665}" destId="{F22882EC-0CBE-B041-B157-807DDF6B4AC1}" srcOrd="5" destOrd="0" presId="urn:microsoft.com/office/officeart/2008/layout/LinedList"/>
    <dgm:cxn modelId="{A8919B47-3C34-944B-AB75-8B40DDD26DB4}" type="presParOf" srcId="{F22882EC-0CBE-B041-B157-807DDF6B4AC1}" destId="{2CCBC35C-2E44-F549-BDB3-B8DA0972F6F6}" srcOrd="0" destOrd="0" presId="urn:microsoft.com/office/officeart/2008/layout/LinedList"/>
    <dgm:cxn modelId="{5C92233D-9375-804C-9D65-6278894F74A8}" type="presParOf" srcId="{F22882EC-0CBE-B041-B157-807DDF6B4AC1}" destId="{A558FA98-569F-6048-AC5B-3641EE183B32}" srcOrd="1" destOrd="0" presId="urn:microsoft.com/office/officeart/2008/layout/LinedList"/>
    <dgm:cxn modelId="{22B1CE44-FD7B-7448-AAFA-1E0624095208}" type="presParOf" srcId="{40CF52DF-9E4F-DE45-A430-D64394E4A665}" destId="{C4E38F35-12EA-E544-AF8E-BD6435531D9B}" srcOrd="6" destOrd="0" presId="urn:microsoft.com/office/officeart/2008/layout/LinedList"/>
    <dgm:cxn modelId="{EF7FA8EE-99F5-B04F-9F0C-8C7B44E80E9E}" type="presParOf" srcId="{40CF52DF-9E4F-DE45-A430-D64394E4A665}" destId="{79059AAB-DA87-A44D-AF46-DB17A4B02FCB}" srcOrd="7" destOrd="0" presId="urn:microsoft.com/office/officeart/2008/layout/LinedList"/>
    <dgm:cxn modelId="{FB727B4F-80BE-554A-AEC3-E1C1E8129870}" type="presParOf" srcId="{79059AAB-DA87-A44D-AF46-DB17A4B02FCB}" destId="{C183C5E0-80F0-CF42-BC4C-F7BC5CB796DF}" srcOrd="0" destOrd="0" presId="urn:microsoft.com/office/officeart/2008/layout/LinedList"/>
    <dgm:cxn modelId="{875547DF-19B2-FD4A-8883-A564E6157528}" type="presParOf" srcId="{79059AAB-DA87-A44D-AF46-DB17A4B02FCB}" destId="{09B01236-2578-1543-ADF5-532C313F003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2C50119-A74D-4E1F-9D2B-4D1FE82AF144}" type="doc">
      <dgm:prSet loTypeId="urn:microsoft.com/office/officeart/2005/8/layout/vProcess5" loCatId="process" qsTypeId="urn:microsoft.com/office/officeart/2005/8/quickstyle/simple1" qsCatId="simple" csTypeId="urn:microsoft.com/office/officeart/2005/8/colors/accent1_5" csCatId="accent1" phldr="1"/>
      <dgm:spPr/>
      <dgm:t>
        <a:bodyPr/>
        <a:lstStyle/>
        <a:p>
          <a:endParaRPr lang="en-US"/>
        </a:p>
      </dgm:t>
    </dgm:pt>
    <dgm:pt modelId="{76333384-E3BD-4009-9FDD-A02FA37AC287}">
      <dgm:prSet custT="1"/>
      <dgm:spPr/>
      <dgm:t>
        <a:bodyPr/>
        <a:lstStyle/>
        <a:p>
          <a:r>
            <a:rPr lang="el-GR" sz="1400" b="1" dirty="0"/>
            <a:t>Αισθητηριακό στάδιο (0-2 ετών): </a:t>
          </a:r>
          <a:r>
            <a:rPr lang="el-GR" sz="1400" dirty="0"/>
            <a:t>αντίληψη περιβαλλοντικών ερεθισμάτων μέσω αισθητηρίων οργάνων, αρχή ανάπτυξης γλώσσας και νόησης,  μονιμότητα αντικειμένου</a:t>
          </a:r>
          <a:endParaRPr lang="en-US" sz="1400" dirty="0"/>
        </a:p>
      </dgm:t>
    </dgm:pt>
    <dgm:pt modelId="{008F4C8B-A520-43B4-BC2A-B80CC2266E5A}" type="parTrans" cxnId="{2CB40211-7ADD-48B0-B92E-7618EDD70DAE}">
      <dgm:prSet/>
      <dgm:spPr/>
      <dgm:t>
        <a:bodyPr/>
        <a:lstStyle/>
        <a:p>
          <a:endParaRPr lang="en-US" sz="3200"/>
        </a:p>
      </dgm:t>
    </dgm:pt>
    <dgm:pt modelId="{E96C5C74-F730-4A93-B4A4-655B8A61E203}" type="sibTrans" cxnId="{2CB40211-7ADD-48B0-B92E-7618EDD70DAE}">
      <dgm:prSet custT="1"/>
      <dgm:spPr/>
      <dgm:t>
        <a:bodyPr/>
        <a:lstStyle/>
        <a:p>
          <a:endParaRPr lang="en-US" sz="2800"/>
        </a:p>
      </dgm:t>
    </dgm:pt>
    <dgm:pt modelId="{E211EE68-FB6C-467E-9205-9F2609B438B4}">
      <dgm:prSet custT="1"/>
      <dgm:spPr/>
      <dgm:t>
        <a:bodyPr/>
        <a:lstStyle/>
        <a:p>
          <a:r>
            <a:rPr lang="el-GR" sz="1400" b="1" dirty="0" err="1"/>
            <a:t>Προεννοιολογικό</a:t>
          </a:r>
          <a:r>
            <a:rPr lang="el-GR" sz="1400" b="1" dirty="0"/>
            <a:t> στάδιο (2-7 ετών): </a:t>
          </a:r>
          <a:r>
            <a:rPr lang="el-GR" sz="1400" dirty="0"/>
            <a:t>ροή σκέψης χωρίς λογικές πράξεις, συμβολική λειτουργία της σκέψης (αναπαραστάσεις), ιλιγγιώδης πρόοδος γλώσσας, εγωκεντρισμός </a:t>
          </a:r>
          <a:endParaRPr lang="en-US" sz="1400" dirty="0"/>
        </a:p>
      </dgm:t>
    </dgm:pt>
    <dgm:pt modelId="{7C92E9C3-EF82-410B-A408-2BC4A1A0FBA5}" type="parTrans" cxnId="{0CBFE96F-6664-4734-894A-30EE0FB8E84E}">
      <dgm:prSet/>
      <dgm:spPr/>
      <dgm:t>
        <a:bodyPr/>
        <a:lstStyle/>
        <a:p>
          <a:endParaRPr lang="en-US" sz="3200"/>
        </a:p>
      </dgm:t>
    </dgm:pt>
    <dgm:pt modelId="{249D7162-1576-40D1-8CFA-FD73033CCA88}" type="sibTrans" cxnId="{0CBFE96F-6664-4734-894A-30EE0FB8E84E}">
      <dgm:prSet custT="1"/>
      <dgm:spPr/>
      <dgm:t>
        <a:bodyPr/>
        <a:lstStyle/>
        <a:p>
          <a:endParaRPr lang="en-US" sz="2800"/>
        </a:p>
      </dgm:t>
    </dgm:pt>
    <dgm:pt modelId="{BB13E8C7-78A4-441A-B7DC-87D49EA17D67}">
      <dgm:prSet custT="1"/>
      <dgm:spPr/>
      <dgm:t>
        <a:bodyPr/>
        <a:lstStyle/>
        <a:p>
          <a:r>
            <a:rPr lang="el-GR" sz="1400" b="1" dirty="0"/>
            <a:t>Συγκεκριμένες Λογικές Πράξεις (7-11 ετών): </a:t>
          </a:r>
          <a:r>
            <a:rPr lang="el-GR" sz="1400" dirty="0"/>
            <a:t>λογικός συλλογισμός με συγκεκριμένη δομή (συνενώσεις : Α+Β=Γ, αντιστρεψιμότητα Β+Α=Γ, συσχετίσεις (Α+Β)+ Γ=Δ = Α+(Β+Γ)=Δ), όχι αφηρημένη σκέψη, αντίληψη χώρου και χρόνου</a:t>
          </a:r>
          <a:endParaRPr lang="en-US" sz="1400" dirty="0"/>
        </a:p>
      </dgm:t>
    </dgm:pt>
    <dgm:pt modelId="{BD29E65A-409E-47D0-925F-B86B41B3459D}" type="parTrans" cxnId="{E3B2A73A-63AF-4DB9-B3CB-8A38AA9EC268}">
      <dgm:prSet/>
      <dgm:spPr/>
      <dgm:t>
        <a:bodyPr/>
        <a:lstStyle/>
        <a:p>
          <a:endParaRPr lang="en-US" sz="3200"/>
        </a:p>
      </dgm:t>
    </dgm:pt>
    <dgm:pt modelId="{272FFFFB-4F4A-40F8-A079-94EC7AE701E4}" type="sibTrans" cxnId="{E3B2A73A-63AF-4DB9-B3CB-8A38AA9EC268}">
      <dgm:prSet custT="1"/>
      <dgm:spPr/>
      <dgm:t>
        <a:bodyPr/>
        <a:lstStyle/>
        <a:p>
          <a:endParaRPr lang="en-US" sz="2800"/>
        </a:p>
      </dgm:t>
    </dgm:pt>
    <dgm:pt modelId="{19E61BCD-C4CF-4B15-B129-C1BEC698B0C5}">
      <dgm:prSet custT="1"/>
      <dgm:spPr/>
      <dgm:t>
        <a:bodyPr/>
        <a:lstStyle/>
        <a:p>
          <a:r>
            <a:rPr lang="el-GR" sz="1400" b="1" dirty="0"/>
            <a:t>Τυπική Λογική Σκέψη (11+): </a:t>
          </a:r>
          <a:r>
            <a:rPr lang="el-GR" sz="1400" dirty="0"/>
            <a:t>το ιεραρχικά ανώτερο στάδιο, αφηρημένη σκέψη, υποθετικά σενάρια, συμβολή περιβάλλοντος </a:t>
          </a:r>
          <a:endParaRPr lang="en-US" sz="1400" dirty="0"/>
        </a:p>
      </dgm:t>
    </dgm:pt>
    <dgm:pt modelId="{13D97591-CD6F-494D-885C-72479ED713DB}" type="parTrans" cxnId="{64169291-0054-4F6B-A11C-4DC9502192BA}">
      <dgm:prSet/>
      <dgm:spPr/>
      <dgm:t>
        <a:bodyPr/>
        <a:lstStyle/>
        <a:p>
          <a:endParaRPr lang="en-US" sz="3200"/>
        </a:p>
      </dgm:t>
    </dgm:pt>
    <dgm:pt modelId="{CED838AC-9B35-4579-ACF0-2C6FD3FBF385}" type="sibTrans" cxnId="{64169291-0054-4F6B-A11C-4DC9502192BA}">
      <dgm:prSet/>
      <dgm:spPr/>
      <dgm:t>
        <a:bodyPr/>
        <a:lstStyle/>
        <a:p>
          <a:endParaRPr lang="en-US" sz="2400"/>
        </a:p>
      </dgm:t>
    </dgm:pt>
    <dgm:pt modelId="{A1C229BB-4CE0-0F4B-BD2D-E43CC5AF17FB}" type="pres">
      <dgm:prSet presAssocID="{02C50119-A74D-4E1F-9D2B-4D1FE82AF144}" presName="outerComposite" presStyleCnt="0">
        <dgm:presLayoutVars>
          <dgm:chMax val="5"/>
          <dgm:dir/>
          <dgm:resizeHandles val="exact"/>
        </dgm:presLayoutVars>
      </dgm:prSet>
      <dgm:spPr/>
    </dgm:pt>
    <dgm:pt modelId="{2CBC6EF7-5035-5D47-A98B-ECF08EF6D80E}" type="pres">
      <dgm:prSet presAssocID="{02C50119-A74D-4E1F-9D2B-4D1FE82AF144}" presName="dummyMaxCanvas" presStyleCnt="0">
        <dgm:presLayoutVars/>
      </dgm:prSet>
      <dgm:spPr/>
    </dgm:pt>
    <dgm:pt modelId="{F1BC8703-F4D3-874D-8CC5-18744511BB31}" type="pres">
      <dgm:prSet presAssocID="{02C50119-A74D-4E1F-9D2B-4D1FE82AF144}" presName="FourNodes_1" presStyleLbl="node1" presStyleIdx="0" presStyleCnt="4">
        <dgm:presLayoutVars>
          <dgm:bulletEnabled val="1"/>
        </dgm:presLayoutVars>
      </dgm:prSet>
      <dgm:spPr/>
    </dgm:pt>
    <dgm:pt modelId="{D19F94DD-93C3-1741-AE97-5648BA6BA74B}" type="pres">
      <dgm:prSet presAssocID="{02C50119-A74D-4E1F-9D2B-4D1FE82AF144}" presName="FourNodes_2" presStyleLbl="node1" presStyleIdx="1" presStyleCnt="4">
        <dgm:presLayoutVars>
          <dgm:bulletEnabled val="1"/>
        </dgm:presLayoutVars>
      </dgm:prSet>
      <dgm:spPr/>
    </dgm:pt>
    <dgm:pt modelId="{A26AF7ED-17E9-194C-A404-74A5B27783DE}" type="pres">
      <dgm:prSet presAssocID="{02C50119-A74D-4E1F-9D2B-4D1FE82AF144}" presName="FourNodes_3" presStyleLbl="node1" presStyleIdx="2" presStyleCnt="4">
        <dgm:presLayoutVars>
          <dgm:bulletEnabled val="1"/>
        </dgm:presLayoutVars>
      </dgm:prSet>
      <dgm:spPr/>
    </dgm:pt>
    <dgm:pt modelId="{BD88336F-15AC-1243-86A6-FD10B4C43B61}" type="pres">
      <dgm:prSet presAssocID="{02C50119-A74D-4E1F-9D2B-4D1FE82AF144}" presName="FourNodes_4" presStyleLbl="node1" presStyleIdx="3" presStyleCnt="4">
        <dgm:presLayoutVars>
          <dgm:bulletEnabled val="1"/>
        </dgm:presLayoutVars>
      </dgm:prSet>
      <dgm:spPr/>
    </dgm:pt>
    <dgm:pt modelId="{E976C7C9-EA72-BC4C-8F0D-D075D5FC9F28}" type="pres">
      <dgm:prSet presAssocID="{02C50119-A74D-4E1F-9D2B-4D1FE82AF144}" presName="FourConn_1-2" presStyleLbl="fgAccFollowNode1" presStyleIdx="0" presStyleCnt="3">
        <dgm:presLayoutVars>
          <dgm:bulletEnabled val="1"/>
        </dgm:presLayoutVars>
      </dgm:prSet>
      <dgm:spPr/>
    </dgm:pt>
    <dgm:pt modelId="{2BCED1AD-DD8C-484C-8B3A-B3268DA1BE4E}" type="pres">
      <dgm:prSet presAssocID="{02C50119-A74D-4E1F-9D2B-4D1FE82AF144}" presName="FourConn_2-3" presStyleLbl="fgAccFollowNode1" presStyleIdx="1" presStyleCnt="3">
        <dgm:presLayoutVars>
          <dgm:bulletEnabled val="1"/>
        </dgm:presLayoutVars>
      </dgm:prSet>
      <dgm:spPr/>
    </dgm:pt>
    <dgm:pt modelId="{B148DF23-C094-7849-8ADB-B3F260F3A548}" type="pres">
      <dgm:prSet presAssocID="{02C50119-A74D-4E1F-9D2B-4D1FE82AF144}" presName="FourConn_3-4" presStyleLbl="fgAccFollowNode1" presStyleIdx="2" presStyleCnt="3">
        <dgm:presLayoutVars>
          <dgm:bulletEnabled val="1"/>
        </dgm:presLayoutVars>
      </dgm:prSet>
      <dgm:spPr/>
    </dgm:pt>
    <dgm:pt modelId="{F7EB4C78-582F-3848-9778-42DBFA15CB4C}" type="pres">
      <dgm:prSet presAssocID="{02C50119-A74D-4E1F-9D2B-4D1FE82AF144}" presName="FourNodes_1_text" presStyleLbl="node1" presStyleIdx="3" presStyleCnt="4">
        <dgm:presLayoutVars>
          <dgm:bulletEnabled val="1"/>
        </dgm:presLayoutVars>
      </dgm:prSet>
      <dgm:spPr/>
    </dgm:pt>
    <dgm:pt modelId="{ECD1B1A3-0677-6E4E-8632-D9440B9C6A49}" type="pres">
      <dgm:prSet presAssocID="{02C50119-A74D-4E1F-9D2B-4D1FE82AF144}" presName="FourNodes_2_text" presStyleLbl="node1" presStyleIdx="3" presStyleCnt="4">
        <dgm:presLayoutVars>
          <dgm:bulletEnabled val="1"/>
        </dgm:presLayoutVars>
      </dgm:prSet>
      <dgm:spPr/>
    </dgm:pt>
    <dgm:pt modelId="{F679FDCD-8D34-4A40-8358-D13EC7E91412}" type="pres">
      <dgm:prSet presAssocID="{02C50119-A74D-4E1F-9D2B-4D1FE82AF144}" presName="FourNodes_3_text" presStyleLbl="node1" presStyleIdx="3" presStyleCnt="4">
        <dgm:presLayoutVars>
          <dgm:bulletEnabled val="1"/>
        </dgm:presLayoutVars>
      </dgm:prSet>
      <dgm:spPr/>
    </dgm:pt>
    <dgm:pt modelId="{47EC5FF1-2748-C649-884F-F57F84FD92E4}" type="pres">
      <dgm:prSet presAssocID="{02C50119-A74D-4E1F-9D2B-4D1FE82AF144}" presName="FourNodes_4_text" presStyleLbl="node1" presStyleIdx="3" presStyleCnt="4">
        <dgm:presLayoutVars>
          <dgm:bulletEnabled val="1"/>
        </dgm:presLayoutVars>
      </dgm:prSet>
      <dgm:spPr/>
    </dgm:pt>
  </dgm:ptLst>
  <dgm:cxnLst>
    <dgm:cxn modelId="{FF93170D-4833-9043-AF78-4B02CF5DB39F}" type="presOf" srcId="{02C50119-A74D-4E1F-9D2B-4D1FE82AF144}" destId="{A1C229BB-4CE0-0F4B-BD2D-E43CC5AF17FB}" srcOrd="0" destOrd="0" presId="urn:microsoft.com/office/officeart/2005/8/layout/vProcess5"/>
    <dgm:cxn modelId="{2CB40211-7ADD-48B0-B92E-7618EDD70DAE}" srcId="{02C50119-A74D-4E1F-9D2B-4D1FE82AF144}" destId="{76333384-E3BD-4009-9FDD-A02FA37AC287}" srcOrd="0" destOrd="0" parTransId="{008F4C8B-A520-43B4-BC2A-B80CC2266E5A}" sibTransId="{E96C5C74-F730-4A93-B4A4-655B8A61E203}"/>
    <dgm:cxn modelId="{877B5B26-525A-EC4C-88FC-C521C93BAE93}" type="presOf" srcId="{BB13E8C7-78A4-441A-B7DC-87D49EA17D67}" destId="{F679FDCD-8D34-4A40-8358-D13EC7E91412}" srcOrd="1" destOrd="0" presId="urn:microsoft.com/office/officeart/2005/8/layout/vProcess5"/>
    <dgm:cxn modelId="{708C7B2B-7B1C-904A-AD2B-E1DB55186570}" type="presOf" srcId="{BB13E8C7-78A4-441A-B7DC-87D49EA17D67}" destId="{A26AF7ED-17E9-194C-A404-74A5B27783DE}" srcOrd="0" destOrd="0" presId="urn:microsoft.com/office/officeart/2005/8/layout/vProcess5"/>
    <dgm:cxn modelId="{E3B2A73A-63AF-4DB9-B3CB-8A38AA9EC268}" srcId="{02C50119-A74D-4E1F-9D2B-4D1FE82AF144}" destId="{BB13E8C7-78A4-441A-B7DC-87D49EA17D67}" srcOrd="2" destOrd="0" parTransId="{BD29E65A-409E-47D0-925F-B86B41B3459D}" sibTransId="{272FFFFB-4F4A-40F8-A079-94EC7AE701E4}"/>
    <dgm:cxn modelId="{5F60433E-3DBA-7E4C-8A2C-15175F59F868}" type="presOf" srcId="{272FFFFB-4F4A-40F8-A079-94EC7AE701E4}" destId="{B148DF23-C094-7849-8ADB-B3F260F3A548}" srcOrd="0" destOrd="0" presId="urn:microsoft.com/office/officeart/2005/8/layout/vProcess5"/>
    <dgm:cxn modelId="{D2525454-A770-1842-8188-88269F409A87}" type="presOf" srcId="{19E61BCD-C4CF-4B15-B129-C1BEC698B0C5}" destId="{47EC5FF1-2748-C649-884F-F57F84FD92E4}" srcOrd="1" destOrd="0" presId="urn:microsoft.com/office/officeart/2005/8/layout/vProcess5"/>
    <dgm:cxn modelId="{D1F1505E-A4FC-844F-9127-5C2EC0F77DB6}" type="presOf" srcId="{249D7162-1576-40D1-8CFA-FD73033CCA88}" destId="{2BCED1AD-DD8C-484C-8B3A-B3268DA1BE4E}" srcOrd="0" destOrd="0" presId="urn:microsoft.com/office/officeart/2005/8/layout/vProcess5"/>
    <dgm:cxn modelId="{62B13D67-75D8-4241-ACAB-F07BD6EAFE4E}" type="presOf" srcId="{76333384-E3BD-4009-9FDD-A02FA37AC287}" destId="{F1BC8703-F4D3-874D-8CC5-18744511BB31}" srcOrd="0" destOrd="0" presId="urn:microsoft.com/office/officeart/2005/8/layout/vProcess5"/>
    <dgm:cxn modelId="{CDDE9D6C-5BAE-694D-9F9D-43676D9BCE7E}" type="presOf" srcId="{19E61BCD-C4CF-4B15-B129-C1BEC698B0C5}" destId="{BD88336F-15AC-1243-86A6-FD10B4C43B61}" srcOrd="0" destOrd="0" presId="urn:microsoft.com/office/officeart/2005/8/layout/vProcess5"/>
    <dgm:cxn modelId="{0CBFE96F-6664-4734-894A-30EE0FB8E84E}" srcId="{02C50119-A74D-4E1F-9D2B-4D1FE82AF144}" destId="{E211EE68-FB6C-467E-9205-9F2609B438B4}" srcOrd="1" destOrd="0" parTransId="{7C92E9C3-EF82-410B-A408-2BC4A1A0FBA5}" sibTransId="{249D7162-1576-40D1-8CFA-FD73033CCA88}"/>
    <dgm:cxn modelId="{4E2B5C81-2203-A54B-81D7-F3BA5923976B}" type="presOf" srcId="{E96C5C74-F730-4A93-B4A4-655B8A61E203}" destId="{E976C7C9-EA72-BC4C-8F0D-D075D5FC9F28}" srcOrd="0" destOrd="0" presId="urn:microsoft.com/office/officeart/2005/8/layout/vProcess5"/>
    <dgm:cxn modelId="{64169291-0054-4F6B-A11C-4DC9502192BA}" srcId="{02C50119-A74D-4E1F-9D2B-4D1FE82AF144}" destId="{19E61BCD-C4CF-4B15-B129-C1BEC698B0C5}" srcOrd="3" destOrd="0" parTransId="{13D97591-CD6F-494D-885C-72479ED713DB}" sibTransId="{CED838AC-9B35-4579-ACF0-2C6FD3FBF385}"/>
    <dgm:cxn modelId="{6BAB64BC-D9FF-3543-BE27-C5432C0EC4F5}" type="presOf" srcId="{E211EE68-FB6C-467E-9205-9F2609B438B4}" destId="{D19F94DD-93C3-1741-AE97-5648BA6BA74B}" srcOrd="0" destOrd="0" presId="urn:microsoft.com/office/officeart/2005/8/layout/vProcess5"/>
    <dgm:cxn modelId="{9CDB45D3-26CB-D54D-9C69-3E473CA05557}" type="presOf" srcId="{76333384-E3BD-4009-9FDD-A02FA37AC287}" destId="{F7EB4C78-582F-3848-9778-42DBFA15CB4C}" srcOrd="1" destOrd="0" presId="urn:microsoft.com/office/officeart/2005/8/layout/vProcess5"/>
    <dgm:cxn modelId="{379D7CE9-C170-464F-820B-C24B4AD2328D}" type="presOf" srcId="{E211EE68-FB6C-467E-9205-9F2609B438B4}" destId="{ECD1B1A3-0677-6E4E-8632-D9440B9C6A49}" srcOrd="1" destOrd="0" presId="urn:microsoft.com/office/officeart/2005/8/layout/vProcess5"/>
    <dgm:cxn modelId="{B68C4DD5-BA00-1843-BEBA-35AA69E49298}" type="presParOf" srcId="{A1C229BB-4CE0-0F4B-BD2D-E43CC5AF17FB}" destId="{2CBC6EF7-5035-5D47-A98B-ECF08EF6D80E}" srcOrd="0" destOrd="0" presId="urn:microsoft.com/office/officeart/2005/8/layout/vProcess5"/>
    <dgm:cxn modelId="{35E58010-3DDF-E245-972D-0ACD4233EF2A}" type="presParOf" srcId="{A1C229BB-4CE0-0F4B-BD2D-E43CC5AF17FB}" destId="{F1BC8703-F4D3-874D-8CC5-18744511BB31}" srcOrd="1" destOrd="0" presId="urn:microsoft.com/office/officeart/2005/8/layout/vProcess5"/>
    <dgm:cxn modelId="{0C204C1D-239B-1C46-BB5A-D657CFC60A89}" type="presParOf" srcId="{A1C229BB-4CE0-0F4B-BD2D-E43CC5AF17FB}" destId="{D19F94DD-93C3-1741-AE97-5648BA6BA74B}" srcOrd="2" destOrd="0" presId="urn:microsoft.com/office/officeart/2005/8/layout/vProcess5"/>
    <dgm:cxn modelId="{00C83AA4-B8EF-B949-A1CD-C6DCCAF90E7D}" type="presParOf" srcId="{A1C229BB-4CE0-0F4B-BD2D-E43CC5AF17FB}" destId="{A26AF7ED-17E9-194C-A404-74A5B27783DE}" srcOrd="3" destOrd="0" presId="urn:microsoft.com/office/officeart/2005/8/layout/vProcess5"/>
    <dgm:cxn modelId="{3E25B47D-280F-5E4F-A351-6F815DAE10C4}" type="presParOf" srcId="{A1C229BB-4CE0-0F4B-BD2D-E43CC5AF17FB}" destId="{BD88336F-15AC-1243-86A6-FD10B4C43B61}" srcOrd="4" destOrd="0" presId="urn:microsoft.com/office/officeart/2005/8/layout/vProcess5"/>
    <dgm:cxn modelId="{6F6A8B81-4FDA-CC4E-85D9-33FBCE5FC7DF}" type="presParOf" srcId="{A1C229BB-4CE0-0F4B-BD2D-E43CC5AF17FB}" destId="{E976C7C9-EA72-BC4C-8F0D-D075D5FC9F28}" srcOrd="5" destOrd="0" presId="urn:microsoft.com/office/officeart/2005/8/layout/vProcess5"/>
    <dgm:cxn modelId="{115A75BE-5C64-C845-925A-10AC63B9502A}" type="presParOf" srcId="{A1C229BB-4CE0-0F4B-BD2D-E43CC5AF17FB}" destId="{2BCED1AD-DD8C-484C-8B3A-B3268DA1BE4E}" srcOrd="6" destOrd="0" presId="urn:microsoft.com/office/officeart/2005/8/layout/vProcess5"/>
    <dgm:cxn modelId="{C647BEAE-41AF-AC48-B3C4-DEAFBD8C504F}" type="presParOf" srcId="{A1C229BB-4CE0-0F4B-BD2D-E43CC5AF17FB}" destId="{B148DF23-C094-7849-8ADB-B3F260F3A548}" srcOrd="7" destOrd="0" presId="urn:microsoft.com/office/officeart/2005/8/layout/vProcess5"/>
    <dgm:cxn modelId="{E0D4D450-ED80-EF40-B313-25047036AA2C}" type="presParOf" srcId="{A1C229BB-4CE0-0F4B-BD2D-E43CC5AF17FB}" destId="{F7EB4C78-582F-3848-9778-42DBFA15CB4C}" srcOrd="8" destOrd="0" presId="urn:microsoft.com/office/officeart/2005/8/layout/vProcess5"/>
    <dgm:cxn modelId="{C5720C2B-52B4-8B45-BFD6-D6F190D5FE1D}" type="presParOf" srcId="{A1C229BB-4CE0-0F4B-BD2D-E43CC5AF17FB}" destId="{ECD1B1A3-0677-6E4E-8632-D9440B9C6A49}" srcOrd="9" destOrd="0" presId="urn:microsoft.com/office/officeart/2005/8/layout/vProcess5"/>
    <dgm:cxn modelId="{F85DCD54-3E23-654B-B72C-7ADE1D4FD19E}" type="presParOf" srcId="{A1C229BB-4CE0-0F4B-BD2D-E43CC5AF17FB}" destId="{F679FDCD-8D34-4A40-8358-D13EC7E91412}" srcOrd="10" destOrd="0" presId="urn:microsoft.com/office/officeart/2005/8/layout/vProcess5"/>
    <dgm:cxn modelId="{C83A671C-F66B-3843-BE9B-2DC5AAEB7C3F}" type="presParOf" srcId="{A1C229BB-4CE0-0F4B-BD2D-E43CC5AF17FB}" destId="{47EC5FF1-2748-C649-884F-F57F84FD92E4}"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CAD0E5D-7368-42B0-A27F-115BB614871C}" type="doc">
      <dgm:prSet loTypeId="urn:microsoft.com/office/officeart/2016/7/layout/LinearArrowProcessNumbered" loCatId="process" qsTypeId="urn:microsoft.com/office/officeart/2005/8/quickstyle/simple1" qsCatId="simple" csTypeId="urn:microsoft.com/office/officeart/2005/8/colors/accent1_2" csCatId="accent1" phldr="1"/>
      <dgm:spPr/>
      <dgm:t>
        <a:bodyPr/>
        <a:lstStyle/>
        <a:p>
          <a:endParaRPr lang="en-US"/>
        </a:p>
      </dgm:t>
    </dgm:pt>
    <dgm:pt modelId="{9020FBEE-FA10-4941-B8E9-DDD9607CCD06}">
      <dgm:prSet custT="1"/>
      <dgm:spPr/>
      <dgm:t>
        <a:bodyPr/>
        <a:lstStyle/>
        <a:p>
          <a:r>
            <a:rPr lang="el-GR" sz="1400" b="1" dirty="0"/>
            <a:t>Ενεργητική/Βιωματική Μάθηση</a:t>
          </a:r>
          <a:r>
            <a:rPr lang="el-GR" sz="1400" dirty="0"/>
            <a:t>: Ευκαιρίες για εξερεύνηση και συμμετοχή από τους εκπαιδευτικούς, τα παιδιά μαθαίνουν μέσω της πράξης (πειραματισμός κι ανακάλυψη της γνώσης), δραστηριότητες ατομικές και σε μικρές ομάδες. </a:t>
          </a:r>
          <a:endParaRPr lang="en-US" sz="1400" dirty="0"/>
        </a:p>
      </dgm:t>
    </dgm:pt>
    <dgm:pt modelId="{D02992A3-C067-4004-A194-70CC926F5FAB}" type="parTrans" cxnId="{21BDACA0-BB30-4908-BD88-71F883F87E98}">
      <dgm:prSet/>
      <dgm:spPr/>
      <dgm:t>
        <a:bodyPr/>
        <a:lstStyle/>
        <a:p>
          <a:endParaRPr lang="en-US"/>
        </a:p>
      </dgm:t>
    </dgm:pt>
    <dgm:pt modelId="{2F06D38F-FB51-415C-B27D-5F15D0F1AA73}" type="sibTrans" cxnId="{21BDACA0-BB30-4908-BD88-71F883F87E98}">
      <dgm:prSet phldrT="1" phldr="0"/>
      <dgm:spPr/>
      <dgm:t>
        <a:bodyPr/>
        <a:lstStyle/>
        <a:p>
          <a:r>
            <a:rPr lang="en-US"/>
            <a:t>1</a:t>
          </a:r>
        </a:p>
      </dgm:t>
    </dgm:pt>
    <dgm:pt modelId="{8B1B02EA-37A4-4CD2-B56A-919CFE594262}">
      <dgm:prSet custT="1"/>
      <dgm:spPr/>
      <dgm:t>
        <a:bodyPr/>
        <a:lstStyle/>
        <a:p>
          <a:r>
            <a:rPr lang="el-GR" sz="1400" b="1" dirty="0"/>
            <a:t>Στάδια Ανάπτυξης: </a:t>
          </a:r>
          <a:r>
            <a:rPr lang="el-GR" sz="1400" dirty="0"/>
            <a:t>Η εκπαίδευση θα πρέπει να προσαρμόζεται στο στάδιο ανάπτυξης κάθε παιδιού, με ανάλογες δραστηριότητες και περιεχόμενο, κατάλληλα για το γνωστικό του επίπεδο.</a:t>
          </a:r>
          <a:endParaRPr lang="en-US" sz="1400" dirty="0"/>
        </a:p>
      </dgm:t>
    </dgm:pt>
    <dgm:pt modelId="{0497973A-6CB6-422D-8134-BE229732DAED}" type="parTrans" cxnId="{632117EB-7A3E-4793-9E20-A00558FED688}">
      <dgm:prSet/>
      <dgm:spPr/>
      <dgm:t>
        <a:bodyPr/>
        <a:lstStyle/>
        <a:p>
          <a:endParaRPr lang="en-US"/>
        </a:p>
      </dgm:t>
    </dgm:pt>
    <dgm:pt modelId="{A37D06DE-BB14-4DB0-BDE6-C0332D2444A2}" type="sibTrans" cxnId="{632117EB-7A3E-4793-9E20-A00558FED688}">
      <dgm:prSet phldrT="2" phldr="0"/>
      <dgm:spPr/>
      <dgm:t>
        <a:bodyPr/>
        <a:lstStyle/>
        <a:p>
          <a:r>
            <a:rPr lang="en-US"/>
            <a:t>2</a:t>
          </a:r>
          <a:endParaRPr lang="en-US" dirty="0"/>
        </a:p>
      </dgm:t>
    </dgm:pt>
    <dgm:pt modelId="{6BFD4513-8D4A-4DAC-A892-19EC8BB700CB}">
      <dgm:prSet custT="1"/>
      <dgm:spPr/>
      <dgm:t>
        <a:bodyPr/>
        <a:lstStyle/>
        <a:p>
          <a:r>
            <a:rPr lang="el-GR" sz="1400" b="1" dirty="0"/>
            <a:t>Εξατομικευμένη Διδασκαλία:</a:t>
          </a:r>
          <a:r>
            <a:rPr lang="el-GR" sz="1400" dirty="0"/>
            <a:t> Προσαρμογή της διδασκαλίας στις ατομικές ανάγκες των μαθητών και ενθάρρυνση να προχωρούν με τον δικό τους ρυθμό.</a:t>
          </a:r>
          <a:endParaRPr lang="en-US" sz="1400" dirty="0"/>
        </a:p>
      </dgm:t>
    </dgm:pt>
    <dgm:pt modelId="{F423EFF6-BEED-43CE-8F0C-D15C27A4D3B4}" type="parTrans" cxnId="{9B22E5B1-46BB-44D4-8B99-9C91958A8B92}">
      <dgm:prSet/>
      <dgm:spPr/>
      <dgm:t>
        <a:bodyPr/>
        <a:lstStyle/>
        <a:p>
          <a:endParaRPr lang="en-US"/>
        </a:p>
      </dgm:t>
    </dgm:pt>
    <dgm:pt modelId="{B73D7B88-0516-4651-83B9-1F7FE96C73CB}" type="sibTrans" cxnId="{9B22E5B1-46BB-44D4-8B99-9C91958A8B92}">
      <dgm:prSet phldrT="3" phldr="0"/>
      <dgm:spPr/>
      <dgm:t>
        <a:bodyPr/>
        <a:lstStyle/>
        <a:p>
          <a:r>
            <a:rPr lang="en-US"/>
            <a:t>3</a:t>
          </a:r>
        </a:p>
      </dgm:t>
    </dgm:pt>
    <dgm:pt modelId="{B311A9D6-53A1-434C-90FE-B8E325723069}">
      <dgm:prSet custT="1"/>
      <dgm:spPr/>
      <dgm:t>
        <a:bodyPr/>
        <a:lstStyle/>
        <a:p>
          <a:r>
            <a:rPr lang="el-GR" sz="1400" b="1" dirty="0"/>
            <a:t>Ομαδοποίηση πληροφοριών :</a:t>
          </a:r>
          <a:r>
            <a:rPr lang="el-GR" sz="1400" dirty="0"/>
            <a:t> Ταξινόμηση  νέων πληροφοριών  και συσχέτιση με </a:t>
          </a:r>
          <a:r>
            <a:rPr lang="el-GR" sz="1400" dirty="0" err="1"/>
            <a:t>προϋπάρχουσα</a:t>
          </a:r>
          <a:r>
            <a:rPr lang="el-GR" sz="1400" dirty="0"/>
            <a:t> γνώση.</a:t>
          </a:r>
          <a:endParaRPr lang="en-US" sz="1400" dirty="0"/>
        </a:p>
      </dgm:t>
    </dgm:pt>
    <dgm:pt modelId="{65B3154F-F2B6-4F1A-9B78-D506E5F89F78}" type="parTrans" cxnId="{48E58D52-813C-441E-8F2B-AE18D7289F2B}">
      <dgm:prSet/>
      <dgm:spPr/>
      <dgm:t>
        <a:bodyPr/>
        <a:lstStyle/>
        <a:p>
          <a:endParaRPr lang="en-US"/>
        </a:p>
      </dgm:t>
    </dgm:pt>
    <dgm:pt modelId="{DE281CDA-C5E6-437F-8057-D40C87F422CB}" type="sibTrans" cxnId="{48E58D52-813C-441E-8F2B-AE18D7289F2B}">
      <dgm:prSet phldrT="4" phldr="0"/>
      <dgm:spPr/>
      <dgm:t>
        <a:bodyPr/>
        <a:lstStyle/>
        <a:p>
          <a:r>
            <a:rPr lang="en-US"/>
            <a:t>4</a:t>
          </a:r>
        </a:p>
      </dgm:t>
    </dgm:pt>
    <dgm:pt modelId="{7CC95ADF-E1C2-452F-B8D1-E4C1CD9B2DA0}">
      <dgm:prSet custT="1"/>
      <dgm:spPr/>
      <dgm:t>
        <a:bodyPr/>
        <a:lstStyle/>
        <a:p>
          <a:r>
            <a:rPr lang="el-GR" sz="1400" b="1" dirty="0"/>
            <a:t>Ατομική αξιολόγηση μαθητή:  </a:t>
          </a:r>
          <a:r>
            <a:rPr lang="el-GR" sz="1400" dirty="0"/>
            <a:t>ατομική πρόοδος, χωρίς σύγκριση με συνομηλίκους</a:t>
          </a:r>
          <a:r>
            <a:rPr lang="el-GR" sz="1400" b="1" dirty="0"/>
            <a:t>.</a:t>
          </a:r>
          <a:endParaRPr lang="en-US" sz="1400" dirty="0"/>
        </a:p>
      </dgm:t>
    </dgm:pt>
    <dgm:pt modelId="{76A77008-1EAE-4C18-A778-E3AF801C1D01}" type="parTrans" cxnId="{F7A107B5-E82E-4739-A94A-990E4E22281F}">
      <dgm:prSet/>
      <dgm:spPr/>
      <dgm:t>
        <a:bodyPr/>
        <a:lstStyle/>
        <a:p>
          <a:endParaRPr lang="en-US"/>
        </a:p>
      </dgm:t>
    </dgm:pt>
    <dgm:pt modelId="{DA8D6167-D43A-4F86-893E-5F8C1F549072}" type="sibTrans" cxnId="{F7A107B5-E82E-4739-A94A-990E4E22281F}">
      <dgm:prSet phldrT="5" phldr="0"/>
      <dgm:spPr/>
      <dgm:t>
        <a:bodyPr/>
        <a:lstStyle/>
        <a:p>
          <a:r>
            <a:rPr lang="en-US"/>
            <a:t>5</a:t>
          </a:r>
        </a:p>
      </dgm:t>
    </dgm:pt>
    <dgm:pt modelId="{6BD887E1-FE10-BF48-ADE9-905480031522}" type="pres">
      <dgm:prSet presAssocID="{3CAD0E5D-7368-42B0-A27F-115BB614871C}" presName="linearFlow" presStyleCnt="0">
        <dgm:presLayoutVars>
          <dgm:dir/>
          <dgm:animLvl val="lvl"/>
          <dgm:resizeHandles val="exact"/>
        </dgm:presLayoutVars>
      </dgm:prSet>
      <dgm:spPr/>
    </dgm:pt>
    <dgm:pt modelId="{1CEBC341-6080-0D41-B4B8-29034507EF6A}" type="pres">
      <dgm:prSet presAssocID="{9020FBEE-FA10-4941-B8E9-DDD9607CCD06}" presName="compositeNode" presStyleCnt="0"/>
      <dgm:spPr/>
    </dgm:pt>
    <dgm:pt modelId="{2C04FE2C-C391-8B4E-A52D-1FDBCA965803}" type="pres">
      <dgm:prSet presAssocID="{9020FBEE-FA10-4941-B8E9-DDD9607CCD06}" presName="parTx" presStyleLbl="node1" presStyleIdx="0" presStyleCnt="0">
        <dgm:presLayoutVars>
          <dgm:chMax val="0"/>
          <dgm:chPref val="0"/>
          <dgm:bulletEnabled val="1"/>
        </dgm:presLayoutVars>
      </dgm:prSet>
      <dgm:spPr/>
    </dgm:pt>
    <dgm:pt modelId="{A1DD30E5-C359-6C4D-AC7B-468058E5FC18}" type="pres">
      <dgm:prSet presAssocID="{9020FBEE-FA10-4941-B8E9-DDD9607CCD06}" presName="parSh" presStyleCnt="0"/>
      <dgm:spPr/>
    </dgm:pt>
    <dgm:pt modelId="{534FDE8D-647C-CF4F-94BE-783A45AA7A95}" type="pres">
      <dgm:prSet presAssocID="{9020FBEE-FA10-4941-B8E9-DDD9607CCD06}" presName="lineNode" presStyleLbl="alignAccFollowNode1" presStyleIdx="0" presStyleCnt="15"/>
      <dgm:spPr/>
    </dgm:pt>
    <dgm:pt modelId="{D8B864CC-62DF-004F-97D4-5952A567797D}" type="pres">
      <dgm:prSet presAssocID="{9020FBEE-FA10-4941-B8E9-DDD9607CCD06}" presName="lineArrowNode" presStyleLbl="alignAccFollowNode1" presStyleIdx="1" presStyleCnt="15"/>
      <dgm:spPr/>
    </dgm:pt>
    <dgm:pt modelId="{EFA8460F-21CD-2B41-875C-C6B46D6AAF2B}" type="pres">
      <dgm:prSet presAssocID="{2F06D38F-FB51-415C-B27D-5F15D0F1AA73}" presName="sibTransNodeCircle" presStyleLbl="alignNode1" presStyleIdx="0" presStyleCnt="5">
        <dgm:presLayoutVars>
          <dgm:chMax val="0"/>
          <dgm:bulletEnabled/>
        </dgm:presLayoutVars>
      </dgm:prSet>
      <dgm:spPr/>
    </dgm:pt>
    <dgm:pt modelId="{51D336C6-994C-394E-BCBA-5EF86BCB4E2B}" type="pres">
      <dgm:prSet presAssocID="{2F06D38F-FB51-415C-B27D-5F15D0F1AA73}" presName="spacerBetweenCircleAndCallout" presStyleCnt="0">
        <dgm:presLayoutVars/>
      </dgm:prSet>
      <dgm:spPr/>
    </dgm:pt>
    <dgm:pt modelId="{98526C1F-DCBF-B747-A514-0F2A88EA6766}" type="pres">
      <dgm:prSet presAssocID="{9020FBEE-FA10-4941-B8E9-DDD9607CCD06}" presName="nodeText" presStyleLbl="alignAccFollowNode1" presStyleIdx="2" presStyleCnt="15">
        <dgm:presLayoutVars>
          <dgm:bulletEnabled val="1"/>
        </dgm:presLayoutVars>
      </dgm:prSet>
      <dgm:spPr/>
    </dgm:pt>
    <dgm:pt modelId="{3C976C73-77D3-CE49-A7B0-95FEEC736E99}" type="pres">
      <dgm:prSet presAssocID="{2F06D38F-FB51-415C-B27D-5F15D0F1AA73}" presName="sibTransComposite" presStyleCnt="0"/>
      <dgm:spPr/>
    </dgm:pt>
    <dgm:pt modelId="{ADD5EC59-12D6-F241-A6DA-4F0DF54117D4}" type="pres">
      <dgm:prSet presAssocID="{8B1B02EA-37A4-4CD2-B56A-919CFE594262}" presName="compositeNode" presStyleCnt="0"/>
      <dgm:spPr/>
    </dgm:pt>
    <dgm:pt modelId="{0872DFB1-B2FA-9343-A0FD-B4FC5B638DB5}" type="pres">
      <dgm:prSet presAssocID="{8B1B02EA-37A4-4CD2-B56A-919CFE594262}" presName="parTx" presStyleLbl="node1" presStyleIdx="0" presStyleCnt="0">
        <dgm:presLayoutVars>
          <dgm:chMax val="0"/>
          <dgm:chPref val="0"/>
          <dgm:bulletEnabled val="1"/>
        </dgm:presLayoutVars>
      </dgm:prSet>
      <dgm:spPr/>
    </dgm:pt>
    <dgm:pt modelId="{10D95624-4C45-FA4D-8753-64BB10CD4F1D}" type="pres">
      <dgm:prSet presAssocID="{8B1B02EA-37A4-4CD2-B56A-919CFE594262}" presName="parSh" presStyleCnt="0"/>
      <dgm:spPr/>
    </dgm:pt>
    <dgm:pt modelId="{857FB571-7916-CD43-BB0A-01B9C54714C9}" type="pres">
      <dgm:prSet presAssocID="{8B1B02EA-37A4-4CD2-B56A-919CFE594262}" presName="lineNode" presStyleLbl="alignAccFollowNode1" presStyleIdx="3" presStyleCnt="15"/>
      <dgm:spPr/>
    </dgm:pt>
    <dgm:pt modelId="{7C08DC95-735F-B74F-AFCC-A422F02D6290}" type="pres">
      <dgm:prSet presAssocID="{8B1B02EA-37A4-4CD2-B56A-919CFE594262}" presName="lineArrowNode" presStyleLbl="alignAccFollowNode1" presStyleIdx="4" presStyleCnt="15"/>
      <dgm:spPr/>
    </dgm:pt>
    <dgm:pt modelId="{71607FA4-08DC-8941-843E-0B361DBA1610}" type="pres">
      <dgm:prSet presAssocID="{A37D06DE-BB14-4DB0-BDE6-C0332D2444A2}" presName="sibTransNodeCircle" presStyleLbl="alignNode1" presStyleIdx="1" presStyleCnt="5">
        <dgm:presLayoutVars>
          <dgm:chMax val="0"/>
          <dgm:bulletEnabled/>
        </dgm:presLayoutVars>
      </dgm:prSet>
      <dgm:spPr/>
    </dgm:pt>
    <dgm:pt modelId="{6C070CB0-F43B-6443-9FC3-0FCB3615A39F}" type="pres">
      <dgm:prSet presAssocID="{A37D06DE-BB14-4DB0-BDE6-C0332D2444A2}" presName="spacerBetweenCircleAndCallout" presStyleCnt="0">
        <dgm:presLayoutVars/>
      </dgm:prSet>
      <dgm:spPr/>
    </dgm:pt>
    <dgm:pt modelId="{FCC25156-AA82-4942-8E28-C94D73BB809C}" type="pres">
      <dgm:prSet presAssocID="{8B1B02EA-37A4-4CD2-B56A-919CFE594262}" presName="nodeText" presStyleLbl="alignAccFollowNode1" presStyleIdx="5" presStyleCnt="15">
        <dgm:presLayoutVars>
          <dgm:bulletEnabled val="1"/>
        </dgm:presLayoutVars>
      </dgm:prSet>
      <dgm:spPr/>
    </dgm:pt>
    <dgm:pt modelId="{DB3C1A35-6FBD-C348-AB86-F8B46335C577}" type="pres">
      <dgm:prSet presAssocID="{A37D06DE-BB14-4DB0-BDE6-C0332D2444A2}" presName="sibTransComposite" presStyleCnt="0"/>
      <dgm:spPr/>
    </dgm:pt>
    <dgm:pt modelId="{51B4044A-F162-5043-B550-CF2382779F8B}" type="pres">
      <dgm:prSet presAssocID="{6BFD4513-8D4A-4DAC-A892-19EC8BB700CB}" presName="compositeNode" presStyleCnt="0"/>
      <dgm:spPr/>
    </dgm:pt>
    <dgm:pt modelId="{B0442F29-B4A8-CA46-8671-69816A4EDE1E}" type="pres">
      <dgm:prSet presAssocID="{6BFD4513-8D4A-4DAC-A892-19EC8BB700CB}" presName="parTx" presStyleLbl="node1" presStyleIdx="0" presStyleCnt="0">
        <dgm:presLayoutVars>
          <dgm:chMax val="0"/>
          <dgm:chPref val="0"/>
          <dgm:bulletEnabled val="1"/>
        </dgm:presLayoutVars>
      </dgm:prSet>
      <dgm:spPr/>
    </dgm:pt>
    <dgm:pt modelId="{8649E32D-53F0-EB4F-A37B-370D65A34DA5}" type="pres">
      <dgm:prSet presAssocID="{6BFD4513-8D4A-4DAC-A892-19EC8BB700CB}" presName="parSh" presStyleCnt="0"/>
      <dgm:spPr/>
    </dgm:pt>
    <dgm:pt modelId="{E8B9E267-083C-6440-896E-3928C452D779}" type="pres">
      <dgm:prSet presAssocID="{6BFD4513-8D4A-4DAC-A892-19EC8BB700CB}" presName="lineNode" presStyleLbl="alignAccFollowNode1" presStyleIdx="6" presStyleCnt="15"/>
      <dgm:spPr/>
    </dgm:pt>
    <dgm:pt modelId="{C2CDCC48-DF8C-E847-81DE-ABB75C87EDB3}" type="pres">
      <dgm:prSet presAssocID="{6BFD4513-8D4A-4DAC-A892-19EC8BB700CB}" presName="lineArrowNode" presStyleLbl="alignAccFollowNode1" presStyleIdx="7" presStyleCnt="15"/>
      <dgm:spPr/>
    </dgm:pt>
    <dgm:pt modelId="{8EF874A7-4191-AB4B-84F1-AFCA96085E65}" type="pres">
      <dgm:prSet presAssocID="{B73D7B88-0516-4651-83B9-1F7FE96C73CB}" presName="sibTransNodeCircle" presStyleLbl="alignNode1" presStyleIdx="2" presStyleCnt="5">
        <dgm:presLayoutVars>
          <dgm:chMax val="0"/>
          <dgm:bulletEnabled/>
        </dgm:presLayoutVars>
      </dgm:prSet>
      <dgm:spPr/>
    </dgm:pt>
    <dgm:pt modelId="{C1C39F67-7126-A746-AB0C-CDED0A3B5344}" type="pres">
      <dgm:prSet presAssocID="{B73D7B88-0516-4651-83B9-1F7FE96C73CB}" presName="spacerBetweenCircleAndCallout" presStyleCnt="0">
        <dgm:presLayoutVars/>
      </dgm:prSet>
      <dgm:spPr/>
    </dgm:pt>
    <dgm:pt modelId="{EE5BC7BB-7970-B045-875C-B11B9CE0EF93}" type="pres">
      <dgm:prSet presAssocID="{6BFD4513-8D4A-4DAC-A892-19EC8BB700CB}" presName="nodeText" presStyleLbl="alignAccFollowNode1" presStyleIdx="8" presStyleCnt="15">
        <dgm:presLayoutVars>
          <dgm:bulletEnabled val="1"/>
        </dgm:presLayoutVars>
      </dgm:prSet>
      <dgm:spPr/>
    </dgm:pt>
    <dgm:pt modelId="{9B5F1D04-F9B4-A345-B166-66DC039A661B}" type="pres">
      <dgm:prSet presAssocID="{B73D7B88-0516-4651-83B9-1F7FE96C73CB}" presName="sibTransComposite" presStyleCnt="0"/>
      <dgm:spPr/>
    </dgm:pt>
    <dgm:pt modelId="{75CE6BC5-D384-C64E-AAA3-49A9F9A4462E}" type="pres">
      <dgm:prSet presAssocID="{B311A9D6-53A1-434C-90FE-B8E325723069}" presName="compositeNode" presStyleCnt="0"/>
      <dgm:spPr/>
    </dgm:pt>
    <dgm:pt modelId="{5C4F0D6D-023A-FE45-B360-CF3360117919}" type="pres">
      <dgm:prSet presAssocID="{B311A9D6-53A1-434C-90FE-B8E325723069}" presName="parTx" presStyleLbl="node1" presStyleIdx="0" presStyleCnt="0">
        <dgm:presLayoutVars>
          <dgm:chMax val="0"/>
          <dgm:chPref val="0"/>
          <dgm:bulletEnabled val="1"/>
        </dgm:presLayoutVars>
      </dgm:prSet>
      <dgm:spPr/>
    </dgm:pt>
    <dgm:pt modelId="{89D617E6-A62A-924F-AF0A-D35DA07EDE3B}" type="pres">
      <dgm:prSet presAssocID="{B311A9D6-53A1-434C-90FE-B8E325723069}" presName="parSh" presStyleCnt="0"/>
      <dgm:spPr/>
    </dgm:pt>
    <dgm:pt modelId="{1E03B7CE-ECAD-5440-AE72-80512FE95594}" type="pres">
      <dgm:prSet presAssocID="{B311A9D6-53A1-434C-90FE-B8E325723069}" presName="lineNode" presStyleLbl="alignAccFollowNode1" presStyleIdx="9" presStyleCnt="15"/>
      <dgm:spPr/>
    </dgm:pt>
    <dgm:pt modelId="{EC1213F4-72E7-944C-8FFC-58E2F182B4BE}" type="pres">
      <dgm:prSet presAssocID="{B311A9D6-53A1-434C-90FE-B8E325723069}" presName="lineArrowNode" presStyleLbl="alignAccFollowNode1" presStyleIdx="10" presStyleCnt="15"/>
      <dgm:spPr/>
    </dgm:pt>
    <dgm:pt modelId="{2E22D76A-300C-6942-A8CA-927E15A2A15F}" type="pres">
      <dgm:prSet presAssocID="{DE281CDA-C5E6-437F-8057-D40C87F422CB}" presName="sibTransNodeCircle" presStyleLbl="alignNode1" presStyleIdx="3" presStyleCnt="5">
        <dgm:presLayoutVars>
          <dgm:chMax val="0"/>
          <dgm:bulletEnabled/>
        </dgm:presLayoutVars>
      </dgm:prSet>
      <dgm:spPr/>
    </dgm:pt>
    <dgm:pt modelId="{CA24A659-C413-FD4E-AA79-4142CB339C73}" type="pres">
      <dgm:prSet presAssocID="{DE281CDA-C5E6-437F-8057-D40C87F422CB}" presName="spacerBetweenCircleAndCallout" presStyleCnt="0">
        <dgm:presLayoutVars/>
      </dgm:prSet>
      <dgm:spPr/>
    </dgm:pt>
    <dgm:pt modelId="{D6F01255-B722-554B-A715-A61F8BDE130D}" type="pres">
      <dgm:prSet presAssocID="{B311A9D6-53A1-434C-90FE-B8E325723069}" presName="nodeText" presStyleLbl="alignAccFollowNode1" presStyleIdx="11" presStyleCnt="15">
        <dgm:presLayoutVars>
          <dgm:bulletEnabled val="1"/>
        </dgm:presLayoutVars>
      </dgm:prSet>
      <dgm:spPr/>
    </dgm:pt>
    <dgm:pt modelId="{1F95D943-0249-6F49-8CA5-C9112E0994B9}" type="pres">
      <dgm:prSet presAssocID="{DE281CDA-C5E6-437F-8057-D40C87F422CB}" presName="sibTransComposite" presStyleCnt="0"/>
      <dgm:spPr/>
    </dgm:pt>
    <dgm:pt modelId="{4BD27AF6-A2D0-174B-847C-5DD172C385FC}" type="pres">
      <dgm:prSet presAssocID="{7CC95ADF-E1C2-452F-B8D1-E4C1CD9B2DA0}" presName="compositeNode" presStyleCnt="0"/>
      <dgm:spPr/>
    </dgm:pt>
    <dgm:pt modelId="{70E4461C-BA40-F640-BED5-3F06F99AF3E2}" type="pres">
      <dgm:prSet presAssocID="{7CC95ADF-E1C2-452F-B8D1-E4C1CD9B2DA0}" presName="parTx" presStyleLbl="node1" presStyleIdx="0" presStyleCnt="0">
        <dgm:presLayoutVars>
          <dgm:chMax val="0"/>
          <dgm:chPref val="0"/>
          <dgm:bulletEnabled val="1"/>
        </dgm:presLayoutVars>
      </dgm:prSet>
      <dgm:spPr/>
    </dgm:pt>
    <dgm:pt modelId="{1858B5A6-DA40-7540-900E-4A9E8250D30A}" type="pres">
      <dgm:prSet presAssocID="{7CC95ADF-E1C2-452F-B8D1-E4C1CD9B2DA0}" presName="parSh" presStyleCnt="0"/>
      <dgm:spPr/>
    </dgm:pt>
    <dgm:pt modelId="{EAF17B56-BB68-E242-8B32-79892936FFAF}" type="pres">
      <dgm:prSet presAssocID="{7CC95ADF-E1C2-452F-B8D1-E4C1CD9B2DA0}" presName="lineNode" presStyleLbl="alignAccFollowNode1" presStyleIdx="12" presStyleCnt="15"/>
      <dgm:spPr/>
    </dgm:pt>
    <dgm:pt modelId="{AC45E774-FDF1-5542-A548-9C276A5B570B}" type="pres">
      <dgm:prSet presAssocID="{7CC95ADF-E1C2-452F-B8D1-E4C1CD9B2DA0}" presName="lineArrowNode" presStyleLbl="alignAccFollowNode1" presStyleIdx="13" presStyleCnt="15"/>
      <dgm:spPr/>
    </dgm:pt>
    <dgm:pt modelId="{C0DFAF25-37CB-C846-AF42-7CB888B5089C}" type="pres">
      <dgm:prSet presAssocID="{DA8D6167-D43A-4F86-893E-5F8C1F549072}" presName="sibTransNodeCircle" presStyleLbl="alignNode1" presStyleIdx="4" presStyleCnt="5">
        <dgm:presLayoutVars>
          <dgm:chMax val="0"/>
          <dgm:bulletEnabled/>
        </dgm:presLayoutVars>
      </dgm:prSet>
      <dgm:spPr/>
    </dgm:pt>
    <dgm:pt modelId="{DF47A5C6-34CC-8B44-83CD-B4FEA197E50C}" type="pres">
      <dgm:prSet presAssocID="{DA8D6167-D43A-4F86-893E-5F8C1F549072}" presName="spacerBetweenCircleAndCallout" presStyleCnt="0">
        <dgm:presLayoutVars/>
      </dgm:prSet>
      <dgm:spPr/>
    </dgm:pt>
    <dgm:pt modelId="{031B52EB-D4A8-1843-B25E-065158A49E11}" type="pres">
      <dgm:prSet presAssocID="{7CC95ADF-E1C2-452F-B8D1-E4C1CD9B2DA0}" presName="nodeText" presStyleLbl="alignAccFollowNode1" presStyleIdx="14" presStyleCnt="15">
        <dgm:presLayoutVars>
          <dgm:bulletEnabled val="1"/>
        </dgm:presLayoutVars>
      </dgm:prSet>
      <dgm:spPr/>
    </dgm:pt>
  </dgm:ptLst>
  <dgm:cxnLst>
    <dgm:cxn modelId="{E332C221-F6DE-E949-8D1F-1AC4704394E5}" type="presOf" srcId="{8B1B02EA-37A4-4CD2-B56A-919CFE594262}" destId="{FCC25156-AA82-4942-8E28-C94D73BB809C}" srcOrd="0" destOrd="0" presId="urn:microsoft.com/office/officeart/2016/7/layout/LinearArrowProcessNumbered"/>
    <dgm:cxn modelId="{739DA847-56A0-1542-B462-E5DA48E745CC}" type="presOf" srcId="{B311A9D6-53A1-434C-90FE-B8E325723069}" destId="{D6F01255-B722-554B-A715-A61F8BDE130D}" srcOrd="0" destOrd="0" presId="urn:microsoft.com/office/officeart/2016/7/layout/LinearArrowProcessNumbered"/>
    <dgm:cxn modelId="{FCB8954E-62F9-AD46-BE41-C028B31D7EE3}" type="presOf" srcId="{DE281CDA-C5E6-437F-8057-D40C87F422CB}" destId="{2E22D76A-300C-6942-A8CA-927E15A2A15F}" srcOrd="0" destOrd="0" presId="urn:microsoft.com/office/officeart/2016/7/layout/LinearArrowProcessNumbered"/>
    <dgm:cxn modelId="{48E58D52-813C-441E-8F2B-AE18D7289F2B}" srcId="{3CAD0E5D-7368-42B0-A27F-115BB614871C}" destId="{B311A9D6-53A1-434C-90FE-B8E325723069}" srcOrd="3" destOrd="0" parTransId="{65B3154F-F2B6-4F1A-9B78-D506E5F89F78}" sibTransId="{DE281CDA-C5E6-437F-8057-D40C87F422CB}"/>
    <dgm:cxn modelId="{57AE0353-1579-6C45-91B6-292E4E57E2D4}" type="presOf" srcId="{B73D7B88-0516-4651-83B9-1F7FE96C73CB}" destId="{8EF874A7-4191-AB4B-84F1-AFCA96085E65}" srcOrd="0" destOrd="0" presId="urn:microsoft.com/office/officeart/2016/7/layout/LinearArrowProcessNumbered"/>
    <dgm:cxn modelId="{0D222E55-3AE8-4847-8E6F-4201388E6AC9}" type="presOf" srcId="{DA8D6167-D43A-4F86-893E-5F8C1F549072}" destId="{C0DFAF25-37CB-C846-AF42-7CB888B5089C}" srcOrd="0" destOrd="0" presId="urn:microsoft.com/office/officeart/2016/7/layout/LinearArrowProcessNumbered"/>
    <dgm:cxn modelId="{A6A9BF59-7628-D34B-ADC1-10C688EDE0D1}" type="presOf" srcId="{6BFD4513-8D4A-4DAC-A892-19EC8BB700CB}" destId="{EE5BC7BB-7970-B045-875C-B11B9CE0EF93}" srcOrd="0" destOrd="0" presId="urn:microsoft.com/office/officeart/2016/7/layout/LinearArrowProcessNumbered"/>
    <dgm:cxn modelId="{6E512571-56A3-A14C-9848-D3CEABD1145B}" type="presOf" srcId="{7CC95ADF-E1C2-452F-B8D1-E4C1CD9B2DA0}" destId="{031B52EB-D4A8-1843-B25E-065158A49E11}" srcOrd="0" destOrd="0" presId="urn:microsoft.com/office/officeart/2016/7/layout/LinearArrowProcessNumbered"/>
    <dgm:cxn modelId="{4BF2FF77-4BD3-934A-BB1D-2A26CC7B7EA6}" type="presOf" srcId="{3CAD0E5D-7368-42B0-A27F-115BB614871C}" destId="{6BD887E1-FE10-BF48-ADE9-905480031522}" srcOrd="0" destOrd="0" presId="urn:microsoft.com/office/officeart/2016/7/layout/LinearArrowProcessNumbered"/>
    <dgm:cxn modelId="{633BE69F-687E-D448-B172-FB23245C29C9}" type="presOf" srcId="{A37D06DE-BB14-4DB0-BDE6-C0332D2444A2}" destId="{71607FA4-08DC-8941-843E-0B361DBA1610}" srcOrd="0" destOrd="0" presId="urn:microsoft.com/office/officeart/2016/7/layout/LinearArrowProcessNumbered"/>
    <dgm:cxn modelId="{21BDACA0-BB30-4908-BD88-71F883F87E98}" srcId="{3CAD0E5D-7368-42B0-A27F-115BB614871C}" destId="{9020FBEE-FA10-4941-B8E9-DDD9607CCD06}" srcOrd="0" destOrd="0" parTransId="{D02992A3-C067-4004-A194-70CC926F5FAB}" sibTransId="{2F06D38F-FB51-415C-B27D-5F15D0F1AA73}"/>
    <dgm:cxn modelId="{CDC73CA1-6FDC-6944-AF76-3AC07C436964}" type="presOf" srcId="{2F06D38F-FB51-415C-B27D-5F15D0F1AA73}" destId="{EFA8460F-21CD-2B41-875C-C6B46D6AAF2B}" srcOrd="0" destOrd="0" presId="urn:microsoft.com/office/officeart/2016/7/layout/LinearArrowProcessNumbered"/>
    <dgm:cxn modelId="{19CC23AB-A33E-824A-B689-30C129BCFD3C}" type="presOf" srcId="{9020FBEE-FA10-4941-B8E9-DDD9607CCD06}" destId="{98526C1F-DCBF-B747-A514-0F2A88EA6766}" srcOrd="0" destOrd="0" presId="urn:microsoft.com/office/officeart/2016/7/layout/LinearArrowProcessNumbered"/>
    <dgm:cxn modelId="{9B22E5B1-46BB-44D4-8B99-9C91958A8B92}" srcId="{3CAD0E5D-7368-42B0-A27F-115BB614871C}" destId="{6BFD4513-8D4A-4DAC-A892-19EC8BB700CB}" srcOrd="2" destOrd="0" parTransId="{F423EFF6-BEED-43CE-8F0C-D15C27A4D3B4}" sibTransId="{B73D7B88-0516-4651-83B9-1F7FE96C73CB}"/>
    <dgm:cxn modelId="{F7A107B5-E82E-4739-A94A-990E4E22281F}" srcId="{3CAD0E5D-7368-42B0-A27F-115BB614871C}" destId="{7CC95ADF-E1C2-452F-B8D1-E4C1CD9B2DA0}" srcOrd="4" destOrd="0" parTransId="{76A77008-1EAE-4C18-A778-E3AF801C1D01}" sibTransId="{DA8D6167-D43A-4F86-893E-5F8C1F549072}"/>
    <dgm:cxn modelId="{632117EB-7A3E-4793-9E20-A00558FED688}" srcId="{3CAD0E5D-7368-42B0-A27F-115BB614871C}" destId="{8B1B02EA-37A4-4CD2-B56A-919CFE594262}" srcOrd="1" destOrd="0" parTransId="{0497973A-6CB6-422D-8134-BE229732DAED}" sibTransId="{A37D06DE-BB14-4DB0-BDE6-C0332D2444A2}"/>
    <dgm:cxn modelId="{CD3BD69E-B54F-3E43-88A8-870C2854FD28}" type="presParOf" srcId="{6BD887E1-FE10-BF48-ADE9-905480031522}" destId="{1CEBC341-6080-0D41-B4B8-29034507EF6A}" srcOrd="0" destOrd="0" presId="urn:microsoft.com/office/officeart/2016/7/layout/LinearArrowProcessNumbered"/>
    <dgm:cxn modelId="{21A04D07-E220-044E-AEE8-A7DBC8C84849}" type="presParOf" srcId="{1CEBC341-6080-0D41-B4B8-29034507EF6A}" destId="{2C04FE2C-C391-8B4E-A52D-1FDBCA965803}" srcOrd="0" destOrd="0" presId="urn:microsoft.com/office/officeart/2016/7/layout/LinearArrowProcessNumbered"/>
    <dgm:cxn modelId="{78ED8355-B5CE-F444-AFEA-D899046E324C}" type="presParOf" srcId="{1CEBC341-6080-0D41-B4B8-29034507EF6A}" destId="{A1DD30E5-C359-6C4D-AC7B-468058E5FC18}" srcOrd="1" destOrd="0" presId="urn:microsoft.com/office/officeart/2016/7/layout/LinearArrowProcessNumbered"/>
    <dgm:cxn modelId="{F794D0C2-224C-B441-B90E-0C0D363F2C0E}" type="presParOf" srcId="{A1DD30E5-C359-6C4D-AC7B-468058E5FC18}" destId="{534FDE8D-647C-CF4F-94BE-783A45AA7A95}" srcOrd="0" destOrd="0" presId="urn:microsoft.com/office/officeart/2016/7/layout/LinearArrowProcessNumbered"/>
    <dgm:cxn modelId="{2365303C-A69C-984D-A2ED-87B01B9A95D1}" type="presParOf" srcId="{A1DD30E5-C359-6C4D-AC7B-468058E5FC18}" destId="{D8B864CC-62DF-004F-97D4-5952A567797D}" srcOrd="1" destOrd="0" presId="urn:microsoft.com/office/officeart/2016/7/layout/LinearArrowProcessNumbered"/>
    <dgm:cxn modelId="{5DD7E117-A2E6-2C4C-B657-01E668C94126}" type="presParOf" srcId="{A1DD30E5-C359-6C4D-AC7B-468058E5FC18}" destId="{EFA8460F-21CD-2B41-875C-C6B46D6AAF2B}" srcOrd="2" destOrd="0" presId="urn:microsoft.com/office/officeart/2016/7/layout/LinearArrowProcessNumbered"/>
    <dgm:cxn modelId="{FDFA6E20-0B45-E446-800B-7BF169BE5D2B}" type="presParOf" srcId="{A1DD30E5-C359-6C4D-AC7B-468058E5FC18}" destId="{51D336C6-994C-394E-BCBA-5EF86BCB4E2B}" srcOrd="3" destOrd="0" presId="urn:microsoft.com/office/officeart/2016/7/layout/LinearArrowProcessNumbered"/>
    <dgm:cxn modelId="{12C74AD9-DFF4-C74F-98B6-CA3841AF3F18}" type="presParOf" srcId="{1CEBC341-6080-0D41-B4B8-29034507EF6A}" destId="{98526C1F-DCBF-B747-A514-0F2A88EA6766}" srcOrd="2" destOrd="0" presId="urn:microsoft.com/office/officeart/2016/7/layout/LinearArrowProcessNumbered"/>
    <dgm:cxn modelId="{F2137E47-1DEA-6349-BB44-F205E7495E46}" type="presParOf" srcId="{6BD887E1-FE10-BF48-ADE9-905480031522}" destId="{3C976C73-77D3-CE49-A7B0-95FEEC736E99}" srcOrd="1" destOrd="0" presId="urn:microsoft.com/office/officeart/2016/7/layout/LinearArrowProcessNumbered"/>
    <dgm:cxn modelId="{13B87F3E-3124-3843-8316-A88E4E923C3C}" type="presParOf" srcId="{6BD887E1-FE10-BF48-ADE9-905480031522}" destId="{ADD5EC59-12D6-F241-A6DA-4F0DF54117D4}" srcOrd="2" destOrd="0" presId="urn:microsoft.com/office/officeart/2016/7/layout/LinearArrowProcessNumbered"/>
    <dgm:cxn modelId="{2C899A6E-0033-F14E-8E71-2B0181885239}" type="presParOf" srcId="{ADD5EC59-12D6-F241-A6DA-4F0DF54117D4}" destId="{0872DFB1-B2FA-9343-A0FD-B4FC5B638DB5}" srcOrd="0" destOrd="0" presId="urn:microsoft.com/office/officeart/2016/7/layout/LinearArrowProcessNumbered"/>
    <dgm:cxn modelId="{98043EBC-9BC5-184D-93E6-D07B83781D0E}" type="presParOf" srcId="{ADD5EC59-12D6-F241-A6DA-4F0DF54117D4}" destId="{10D95624-4C45-FA4D-8753-64BB10CD4F1D}" srcOrd="1" destOrd="0" presId="urn:microsoft.com/office/officeart/2016/7/layout/LinearArrowProcessNumbered"/>
    <dgm:cxn modelId="{751359B3-2879-7E4C-9F7F-E53DDFDE737D}" type="presParOf" srcId="{10D95624-4C45-FA4D-8753-64BB10CD4F1D}" destId="{857FB571-7916-CD43-BB0A-01B9C54714C9}" srcOrd="0" destOrd="0" presId="urn:microsoft.com/office/officeart/2016/7/layout/LinearArrowProcessNumbered"/>
    <dgm:cxn modelId="{2A985B87-30F7-4543-82A0-EA2CC0D99722}" type="presParOf" srcId="{10D95624-4C45-FA4D-8753-64BB10CD4F1D}" destId="{7C08DC95-735F-B74F-AFCC-A422F02D6290}" srcOrd="1" destOrd="0" presId="urn:microsoft.com/office/officeart/2016/7/layout/LinearArrowProcessNumbered"/>
    <dgm:cxn modelId="{212356BB-8E61-D741-A57E-FE2CE59F1CC1}" type="presParOf" srcId="{10D95624-4C45-FA4D-8753-64BB10CD4F1D}" destId="{71607FA4-08DC-8941-843E-0B361DBA1610}" srcOrd="2" destOrd="0" presId="urn:microsoft.com/office/officeart/2016/7/layout/LinearArrowProcessNumbered"/>
    <dgm:cxn modelId="{F7F539D9-08C4-2A4B-A594-61659C89DE0B}" type="presParOf" srcId="{10D95624-4C45-FA4D-8753-64BB10CD4F1D}" destId="{6C070CB0-F43B-6443-9FC3-0FCB3615A39F}" srcOrd="3" destOrd="0" presId="urn:microsoft.com/office/officeart/2016/7/layout/LinearArrowProcessNumbered"/>
    <dgm:cxn modelId="{38533371-478A-4E45-BF23-64B543E11B37}" type="presParOf" srcId="{ADD5EC59-12D6-F241-A6DA-4F0DF54117D4}" destId="{FCC25156-AA82-4942-8E28-C94D73BB809C}" srcOrd="2" destOrd="0" presId="urn:microsoft.com/office/officeart/2016/7/layout/LinearArrowProcessNumbered"/>
    <dgm:cxn modelId="{EF827EF4-D9F0-6240-B6C0-C36AC36CB9B7}" type="presParOf" srcId="{6BD887E1-FE10-BF48-ADE9-905480031522}" destId="{DB3C1A35-6FBD-C348-AB86-F8B46335C577}" srcOrd="3" destOrd="0" presId="urn:microsoft.com/office/officeart/2016/7/layout/LinearArrowProcessNumbered"/>
    <dgm:cxn modelId="{6124D223-8E3E-C34F-84A8-1B34548E9CEA}" type="presParOf" srcId="{6BD887E1-FE10-BF48-ADE9-905480031522}" destId="{51B4044A-F162-5043-B550-CF2382779F8B}" srcOrd="4" destOrd="0" presId="urn:microsoft.com/office/officeart/2016/7/layout/LinearArrowProcessNumbered"/>
    <dgm:cxn modelId="{DB73F656-1FB0-3648-B919-A603087D52AE}" type="presParOf" srcId="{51B4044A-F162-5043-B550-CF2382779F8B}" destId="{B0442F29-B4A8-CA46-8671-69816A4EDE1E}" srcOrd="0" destOrd="0" presId="urn:microsoft.com/office/officeart/2016/7/layout/LinearArrowProcessNumbered"/>
    <dgm:cxn modelId="{C87F4FD6-47C2-7746-972A-4E90AD64D9F9}" type="presParOf" srcId="{51B4044A-F162-5043-B550-CF2382779F8B}" destId="{8649E32D-53F0-EB4F-A37B-370D65A34DA5}" srcOrd="1" destOrd="0" presId="urn:microsoft.com/office/officeart/2016/7/layout/LinearArrowProcessNumbered"/>
    <dgm:cxn modelId="{2ED69D43-6004-4E4C-AF32-F90147DDA633}" type="presParOf" srcId="{8649E32D-53F0-EB4F-A37B-370D65A34DA5}" destId="{E8B9E267-083C-6440-896E-3928C452D779}" srcOrd="0" destOrd="0" presId="urn:microsoft.com/office/officeart/2016/7/layout/LinearArrowProcessNumbered"/>
    <dgm:cxn modelId="{3D248F77-774C-1A40-A17C-CA9D1A63A579}" type="presParOf" srcId="{8649E32D-53F0-EB4F-A37B-370D65A34DA5}" destId="{C2CDCC48-DF8C-E847-81DE-ABB75C87EDB3}" srcOrd="1" destOrd="0" presId="urn:microsoft.com/office/officeart/2016/7/layout/LinearArrowProcessNumbered"/>
    <dgm:cxn modelId="{5EABAAF9-DBD6-B248-BDE1-A11038FF49EC}" type="presParOf" srcId="{8649E32D-53F0-EB4F-A37B-370D65A34DA5}" destId="{8EF874A7-4191-AB4B-84F1-AFCA96085E65}" srcOrd="2" destOrd="0" presId="urn:microsoft.com/office/officeart/2016/7/layout/LinearArrowProcessNumbered"/>
    <dgm:cxn modelId="{73F561E5-7D93-3B41-87BB-D223D12D76CE}" type="presParOf" srcId="{8649E32D-53F0-EB4F-A37B-370D65A34DA5}" destId="{C1C39F67-7126-A746-AB0C-CDED0A3B5344}" srcOrd="3" destOrd="0" presId="urn:microsoft.com/office/officeart/2016/7/layout/LinearArrowProcessNumbered"/>
    <dgm:cxn modelId="{4A48C8F1-0409-5748-B5C7-D42F9CA3B1DA}" type="presParOf" srcId="{51B4044A-F162-5043-B550-CF2382779F8B}" destId="{EE5BC7BB-7970-B045-875C-B11B9CE0EF93}" srcOrd="2" destOrd="0" presId="urn:microsoft.com/office/officeart/2016/7/layout/LinearArrowProcessNumbered"/>
    <dgm:cxn modelId="{C23A176F-A31E-1A41-B263-E7A11087D1A7}" type="presParOf" srcId="{6BD887E1-FE10-BF48-ADE9-905480031522}" destId="{9B5F1D04-F9B4-A345-B166-66DC039A661B}" srcOrd="5" destOrd="0" presId="urn:microsoft.com/office/officeart/2016/7/layout/LinearArrowProcessNumbered"/>
    <dgm:cxn modelId="{5A6DB5DF-00EF-F941-B0A9-53DAAA2ADEBE}" type="presParOf" srcId="{6BD887E1-FE10-BF48-ADE9-905480031522}" destId="{75CE6BC5-D384-C64E-AAA3-49A9F9A4462E}" srcOrd="6" destOrd="0" presId="urn:microsoft.com/office/officeart/2016/7/layout/LinearArrowProcessNumbered"/>
    <dgm:cxn modelId="{E04B60A1-658A-624A-B423-A9DD0B904F7B}" type="presParOf" srcId="{75CE6BC5-D384-C64E-AAA3-49A9F9A4462E}" destId="{5C4F0D6D-023A-FE45-B360-CF3360117919}" srcOrd="0" destOrd="0" presId="urn:microsoft.com/office/officeart/2016/7/layout/LinearArrowProcessNumbered"/>
    <dgm:cxn modelId="{1EA734DB-5CE6-7047-BE4E-692FFB7B7F46}" type="presParOf" srcId="{75CE6BC5-D384-C64E-AAA3-49A9F9A4462E}" destId="{89D617E6-A62A-924F-AF0A-D35DA07EDE3B}" srcOrd="1" destOrd="0" presId="urn:microsoft.com/office/officeart/2016/7/layout/LinearArrowProcessNumbered"/>
    <dgm:cxn modelId="{EBC21375-3DD4-CB44-B341-6FFEF683B12F}" type="presParOf" srcId="{89D617E6-A62A-924F-AF0A-D35DA07EDE3B}" destId="{1E03B7CE-ECAD-5440-AE72-80512FE95594}" srcOrd="0" destOrd="0" presId="urn:microsoft.com/office/officeart/2016/7/layout/LinearArrowProcessNumbered"/>
    <dgm:cxn modelId="{0D4F3F6B-C1BC-6A47-B3F7-41066B0659E7}" type="presParOf" srcId="{89D617E6-A62A-924F-AF0A-D35DA07EDE3B}" destId="{EC1213F4-72E7-944C-8FFC-58E2F182B4BE}" srcOrd="1" destOrd="0" presId="urn:microsoft.com/office/officeart/2016/7/layout/LinearArrowProcessNumbered"/>
    <dgm:cxn modelId="{FE76B765-6E1E-9441-B9D5-8D20B8840FF7}" type="presParOf" srcId="{89D617E6-A62A-924F-AF0A-D35DA07EDE3B}" destId="{2E22D76A-300C-6942-A8CA-927E15A2A15F}" srcOrd="2" destOrd="0" presId="urn:microsoft.com/office/officeart/2016/7/layout/LinearArrowProcessNumbered"/>
    <dgm:cxn modelId="{E2F178D4-3A22-6F41-9696-9BFE8800D8F4}" type="presParOf" srcId="{89D617E6-A62A-924F-AF0A-D35DA07EDE3B}" destId="{CA24A659-C413-FD4E-AA79-4142CB339C73}" srcOrd="3" destOrd="0" presId="urn:microsoft.com/office/officeart/2016/7/layout/LinearArrowProcessNumbered"/>
    <dgm:cxn modelId="{43FA2564-DDD9-D54E-B991-1A9003B40155}" type="presParOf" srcId="{75CE6BC5-D384-C64E-AAA3-49A9F9A4462E}" destId="{D6F01255-B722-554B-A715-A61F8BDE130D}" srcOrd="2" destOrd="0" presId="urn:microsoft.com/office/officeart/2016/7/layout/LinearArrowProcessNumbered"/>
    <dgm:cxn modelId="{86B71F0E-83F3-E24B-97F6-8C95EDAC8BB7}" type="presParOf" srcId="{6BD887E1-FE10-BF48-ADE9-905480031522}" destId="{1F95D943-0249-6F49-8CA5-C9112E0994B9}" srcOrd="7" destOrd="0" presId="urn:microsoft.com/office/officeart/2016/7/layout/LinearArrowProcessNumbered"/>
    <dgm:cxn modelId="{AE759C25-F39C-7B4B-8E03-F3ED9F440934}" type="presParOf" srcId="{6BD887E1-FE10-BF48-ADE9-905480031522}" destId="{4BD27AF6-A2D0-174B-847C-5DD172C385FC}" srcOrd="8" destOrd="0" presId="urn:microsoft.com/office/officeart/2016/7/layout/LinearArrowProcessNumbered"/>
    <dgm:cxn modelId="{A7437FA6-D4ED-8D40-8581-91416B77F35B}" type="presParOf" srcId="{4BD27AF6-A2D0-174B-847C-5DD172C385FC}" destId="{70E4461C-BA40-F640-BED5-3F06F99AF3E2}" srcOrd="0" destOrd="0" presId="urn:microsoft.com/office/officeart/2016/7/layout/LinearArrowProcessNumbered"/>
    <dgm:cxn modelId="{D385EAE4-CF61-4149-915D-8C59F13BA987}" type="presParOf" srcId="{4BD27AF6-A2D0-174B-847C-5DD172C385FC}" destId="{1858B5A6-DA40-7540-900E-4A9E8250D30A}" srcOrd="1" destOrd="0" presId="urn:microsoft.com/office/officeart/2016/7/layout/LinearArrowProcessNumbered"/>
    <dgm:cxn modelId="{6EE4CE2E-ACFD-7D41-B986-96CD2D76C9C5}" type="presParOf" srcId="{1858B5A6-DA40-7540-900E-4A9E8250D30A}" destId="{EAF17B56-BB68-E242-8B32-79892936FFAF}" srcOrd="0" destOrd="0" presId="urn:microsoft.com/office/officeart/2016/7/layout/LinearArrowProcessNumbered"/>
    <dgm:cxn modelId="{8A685524-A0CA-5F4E-9780-3AE080DA0688}" type="presParOf" srcId="{1858B5A6-DA40-7540-900E-4A9E8250D30A}" destId="{AC45E774-FDF1-5542-A548-9C276A5B570B}" srcOrd="1" destOrd="0" presId="urn:microsoft.com/office/officeart/2016/7/layout/LinearArrowProcessNumbered"/>
    <dgm:cxn modelId="{88369FE3-3B56-3E46-AC49-3C436D9452AA}" type="presParOf" srcId="{1858B5A6-DA40-7540-900E-4A9E8250D30A}" destId="{C0DFAF25-37CB-C846-AF42-7CB888B5089C}" srcOrd="2" destOrd="0" presId="urn:microsoft.com/office/officeart/2016/7/layout/LinearArrowProcessNumbered"/>
    <dgm:cxn modelId="{F2462500-3D64-A841-B677-BA6290B385EB}" type="presParOf" srcId="{1858B5A6-DA40-7540-900E-4A9E8250D30A}" destId="{DF47A5C6-34CC-8B44-83CD-B4FEA197E50C}" srcOrd="3" destOrd="0" presId="urn:microsoft.com/office/officeart/2016/7/layout/LinearArrowProcessNumbered"/>
    <dgm:cxn modelId="{54506A2A-A656-F942-B9E0-8770CB88B0FD}" type="presParOf" srcId="{4BD27AF6-A2D0-174B-847C-5DD172C385FC}" destId="{031B52EB-D4A8-1843-B25E-065158A49E11}" srcOrd="2" destOrd="0" presId="urn:microsoft.com/office/officeart/2016/7/layout/LinearArrow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D43F38-0FD2-6041-807E-BF3CBF49EE22}">
      <dsp:nvSpPr>
        <dsp:cNvPr id="0" name=""/>
        <dsp:cNvSpPr/>
      </dsp:nvSpPr>
      <dsp:spPr>
        <a:xfrm>
          <a:off x="0" y="752386"/>
          <a:ext cx="2164556" cy="1374493"/>
        </a:xfrm>
        <a:prstGeom prst="roundRect">
          <a:avLst>
            <a:gd name="adj" fmla="val 10000"/>
          </a:avLst>
        </a:prstGeom>
        <a:solidFill>
          <a:schemeClr val="accent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3CD6A5-5175-1545-89ED-0ABB028D47F9}">
      <dsp:nvSpPr>
        <dsp:cNvPr id="0" name=""/>
        <dsp:cNvSpPr/>
      </dsp:nvSpPr>
      <dsp:spPr>
        <a:xfrm>
          <a:off x="240506" y="980867"/>
          <a:ext cx="2164556" cy="1374493"/>
        </a:xfrm>
        <a:prstGeom prst="roundRect">
          <a:avLst>
            <a:gd name="adj" fmla="val 10000"/>
          </a:avLst>
        </a:prstGeom>
        <a:solidFill>
          <a:schemeClr val="lt1">
            <a:alpha val="90000"/>
            <a:hueOff val="0"/>
            <a:satOff val="0"/>
            <a:lumOff val="0"/>
            <a:alphaOff val="0"/>
          </a:schemeClr>
        </a:solidFill>
        <a:ln w="19050" cap="flat" cmpd="sng" algn="ctr">
          <a:solidFill>
            <a:schemeClr val="accent4"/>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dirty="0"/>
            <a:t>Οι θεωρίες του αποτέλεσαν σημαντικό πυλώνα των θεωριών γνωστικής ανάπτυξης, μάθησης και συμπεριφοράς.</a:t>
          </a:r>
          <a:endParaRPr lang="en-US" sz="1200" kern="1200" dirty="0"/>
        </a:p>
      </dsp:txBody>
      <dsp:txXfrm>
        <a:off x="280764" y="1021125"/>
        <a:ext cx="2084040" cy="1293977"/>
      </dsp:txXfrm>
    </dsp:sp>
    <dsp:sp modelId="{D06D9FAF-8764-494C-ADB8-3985E3E3D71B}">
      <dsp:nvSpPr>
        <dsp:cNvPr id="0" name=""/>
        <dsp:cNvSpPr/>
      </dsp:nvSpPr>
      <dsp:spPr>
        <a:xfrm>
          <a:off x="2645568" y="752386"/>
          <a:ext cx="2164556" cy="1374493"/>
        </a:xfrm>
        <a:prstGeom prst="roundRect">
          <a:avLst>
            <a:gd name="adj" fmla="val 10000"/>
          </a:avLst>
        </a:prstGeom>
        <a:solidFill>
          <a:schemeClr val="accent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BB24639-EB0B-7E4A-B556-EAB254B98301}">
      <dsp:nvSpPr>
        <dsp:cNvPr id="0" name=""/>
        <dsp:cNvSpPr/>
      </dsp:nvSpPr>
      <dsp:spPr>
        <a:xfrm>
          <a:off x="2886075" y="980867"/>
          <a:ext cx="2164556" cy="1374493"/>
        </a:xfrm>
        <a:prstGeom prst="roundRect">
          <a:avLst>
            <a:gd name="adj" fmla="val 10000"/>
          </a:avLst>
        </a:prstGeom>
        <a:solidFill>
          <a:schemeClr val="lt1">
            <a:alpha val="90000"/>
            <a:hueOff val="0"/>
            <a:satOff val="0"/>
            <a:lumOff val="0"/>
            <a:alphaOff val="0"/>
          </a:schemeClr>
        </a:solidFill>
        <a:ln w="19050" cap="flat" cmpd="sng" algn="ctr">
          <a:solidFill>
            <a:schemeClr val="accent4"/>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Είναι  ο πρώτος που ασχολήθηκε συστηματικά με τη γνωστική ανάπτυξη των παιδιών και ερμήνευσε  τη φύση της ανθρώπινης γνώσης. </a:t>
          </a:r>
          <a:endParaRPr lang="en-US" sz="1200" kern="1200"/>
        </a:p>
      </dsp:txBody>
      <dsp:txXfrm>
        <a:off x="2926333" y="1021125"/>
        <a:ext cx="2084040" cy="1293977"/>
      </dsp:txXfrm>
    </dsp:sp>
    <dsp:sp modelId="{16D2E994-F283-334E-8A03-EE66ED4952AE}">
      <dsp:nvSpPr>
        <dsp:cNvPr id="0" name=""/>
        <dsp:cNvSpPr/>
      </dsp:nvSpPr>
      <dsp:spPr>
        <a:xfrm>
          <a:off x="5291137" y="752386"/>
          <a:ext cx="2164556" cy="1374493"/>
        </a:xfrm>
        <a:prstGeom prst="roundRect">
          <a:avLst>
            <a:gd name="adj" fmla="val 10000"/>
          </a:avLst>
        </a:prstGeom>
        <a:solidFill>
          <a:schemeClr val="accent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DF2A7D-8A5E-5B41-8EEF-A2409CE83C24}">
      <dsp:nvSpPr>
        <dsp:cNvPr id="0" name=""/>
        <dsp:cNvSpPr/>
      </dsp:nvSpPr>
      <dsp:spPr>
        <a:xfrm>
          <a:off x="5531643" y="980867"/>
          <a:ext cx="2164556" cy="1374493"/>
        </a:xfrm>
        <a:prstGeom prst="roundRect">
          <a:avLst>
            <a:gd name="adj" fmla="val 10000"/>
          </a:avLst>
        </a:prstGeom>
        <a:solidFill>
          <a:schemeClr val="lt1">
            <a:alpha val="90000"/>
            <a:hueOff val="0"/>
            <a:satOff val="0"/>
            <a:lumOff val="0"/>
            <a:alphaOff val="0"/>
          </a:schemeClr>
        </a:solidFill>
        <a:ln w="19050" cap="flat" cmpd="sng" algn="ctr">
          <a:solidFill>
            <a:schemeClr val="accent4"/>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l-GR" sz="1200" kern="1200"/>
            <a:t>Οι θεωρίες εφαρμόζονται στην εκπαίδευση από τη δεκαετία του ’60 έως και σήμερα. </a:t>
          </a:r>
          <a:endParaRPr lang="en-US" sz="1200" kern="1200"/>
        </a:p>
      </dsp:txBody>
      <dsp:txXfrm>
        <a:off x="5571901" y="1021125"/>
        <a:ext cx="2084040" cy="12939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895AA2-D232-D843-8797-ABCD5B9C657E}">
      <dsp:nvSpPr>
        <dsp:cNvPr id="0" name=""/>
        <dsp:cNvSpPr/>
      </dsp:nvSpPr>
      <dsp:spPr>
        <a:xfrm>
          <a:off x="0" y="573683"/>
          <a:ext cx="2464593" cy="1478756"/>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kern="1200"/>
            <a:t>Σύμφωνα με τον </a:t>
          </a:r>
          <a:r>
            <a:rPr lang="en-US" sz="1500" kern="1200"/>
            <a:t>Piaget, </a:t>
          </a:r>
          <a:r>
            <a:rPr lang="el-GR" sz="1500" b="1" kern="1200"/>
            <a:t>η σκέψη </a:t>
          </a:r>
          <a:r>
            <a:rPr lang="el-GR" sz="1500" kern="1200"/>
            <a:t>είναι οργανωμένη σε </a:t>
          </a:r>
          <a:r>
            <a:rPr lang="el-GR" sz="1500" b="1" kern="1200"/>
            <a:t>σχήματα</a:t>
          </a:r>
          <a:endParaRPr lang="en-US" sz="1500" kern="1200"/>
        </a:p>
      </dsp:txBody>
      <dsp:txXfrm>
        <a:off x="0" y="573683"/>
        <a:ext cx="2464593" cy="1478756"/>
      </dsp:txXfrm>
    </dsp:sp>
    <dsp:sp modelId="{742FB3CD-DEC4-E848-8202-676DCC2D2BF6}">
      <dsp:nvSpPr>
        <dsp:cNvPr id="0" name=""/>
        <dsp:cNvSpPr/>
      </dsp:nvSpPr>
      <dsp:spPr>
        <a:xfrm>
          <a:off x="2711053" y="573683"/>
          <a:ext cx="2464593" cy="1478756"/>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b="1" kern="1200"/>
            <a:t>Σχήματα</a:t>
          </a:r>
          <a:r>
            <a:rPr lang="el-GR" sz="1500" kern="1200"/>
            <a:t>: Νοητικές αναπαραστάσεις/δομές που χρησιμοποιούνται για την ερμηνεία και την κατανόηση του κόσμου. </a:t>
          </a:r>
          <a:endParaRPr lang="en-US" sz="1500" kern="1200"/>
        </a:p>
      </dsp:txBody>
      <dsp:txXfrm>
        <a:off x="2711053" y="573683"/>
        <a:ext cx="2464593" cy="1478756"/>
      </dsp:txXfrm>
    </dsp:sp>
    <dsp:sp modelId="{D8F72811-E4F3-2941-905F-827427D98F43}">
      <dsp:nvSpPr>
        <dsp:cNvPr id="0" name=""/>
        <dsp:cNvSpPr/>
      </dsp:nvSpPr>
      <dsp:spPr>
        <a:xfrm>
          <a:off x="5422106" y="573683"/>
          <a:ext cx="2464593" cy="1478756"/>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kern="1200"/>
            <a:t>Ένα σχήμα περιλαμβάνει όχι μόνο τη γνώση, αλλά και τη διαδικασία απόκτησης της γνώσης. </a:t>
          </a:r>
          <a:endParaRPr lang="en-US" sz="1500" kern="1200"/>
        </a:p>
      </dsp:txBody>
      <dsp:txXfrm>
        <a:off x="5422106" y="573683"/>
        <a:ext cx="2464593" cy="1478756"/>
      </dsp:txXfrm>
    </dsp:sp>
    <dsp:sp modelId="{290C3D27-C716-544E-BA10-07B9EAB0F02B}">
      <dsp:nvSpPr>
        <dsp:cNvPr id="0" name=""/>
        <dsp:cNvSpPr/>
      </dsp:nvSpPr>
      <dsp:spPr>
        <a:xfrm>
          <a:off x="1355526" y="2298898"/>
          <a:ext cx="2464593" cy="1478756"/>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kern="1200"/>
            <a:t>Επαφή με νέες εμπειρίες: πολυπλοκότητα γνωστικών σχημάτων.</a:t>
          </a:r>
          <a:endParaRPr lang="en-US" sz="1500" kern="1200"/>
        </a:p>
      </dsp:txBody>
      <dsp:txXfrm>
        <a:off x="1355526" y="2298898"/>
        <a:ext cx="2464593" cy="1478756"/>
      </dsp:txXfrm>
    </dsp:sp>
    <dsp:sp modelId="{61D423BC-851D-0F4D-979E-6A6119655CE3}">
      <dsp:nvSpPr>
        <dsp:cNvPr id="0" name=""/>
        <dsp:cNvSpPr/>
      </dsp:nvSpPr>
      <dsp:spPr>
        <a:xfrm>
          <a:off x="4066579" y="2298898"/>
          <a:ext cx="2464593" cy="1478756"/>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kern="1200"/>
            <a:t>Τα σχήματα επιδέχονται τροποποιήσεις, προσθήκες ή ολικές αναδιοργανώσεις, ανάλογα με τις ήδη υπάρχουσες και τις νέες πληροφορίες. </a:t>
          </a:r>
          <a:endParaRPr lang="en-US" sz="1500" kern="1200"/>
        </a:p>
      </dsp:txBody>
      <dsp:txXfrm>
        <a:off x="4066579" y="2298898"/>
        <a:ext cx="2464593" cy="14787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32554A-C6DF-A04B-A012-EF01F296F598}">
      <dsp:nvSpPr>
        <dsp:cNvPr id="0" name=""/>
        <dsp:cNvSpPr/>
      </dsp:nvSpPr>
      <dsp:spPr>
        <a:xfrm>
          <a:off x="0" y="0"/>
          <a:ext cx="7783830" cy="0"/>
        </a:xfrm>
        <a:prstGeom prst="line">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F01640-BC3F-DA4B-A93B-25DED14EAF41}">
      <dsp:nvSpPr>
        <dsp:cNvPr id="0" name=""/>
        <dsp:cNvSpPr/>
      </dsp:nvSpPr>
      <dsp:spPr>
        <a:xfrm>
          <a:off x="0" y="0"/>
          <a:ext cx="7783830" cy="8808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l-GR" sz="1600" b="1" kern="1200"/>
            <a:t>Ισορροπία</a:t>
          </a:r>
          <a:r>
            <a:rPr lang="el-GR" sz="1600" kern="1200"/>
            <a:t>: </a:t>
          </a:r>
          <a:endParaRPr lang="en-US" sz="1600" kern="1200"/>
        </a:p>
        <a:p>
          <a:pPr marL="0" lvl="0" indent="0" algn="l" defTabSz="711200">
            <a:lnSpc>
              <a:spcPct val="90000"/>
            </a:lnSpc>
            <a:spcBef>
              <a:spcPct val="0"/>
            </a:spcBef>
            <a:spcAft>
              <a:spcPct val="35000"/>
            </a:spcAft>
            <a:buNone/>
          </a:pPr>
          <a:r>
            <a:rPr lang="el-GR" sz="1600" kern="1200"/>
            <a:t>Η αρμονία ανάμεσα στις γνωστικές δομές και τις νέες εμπειρίες.</a:t>
          </a:r>
          <a:endParaRPr lang="en-US" sz="1600" kern="1200" dirty="0"/>
        </a:p>
      </dsp:txBody>
      <dsp:txXfrm>
        <a:off x="0" y="0"/>
        <a:ext cx="7783830" cy="880851"/>
      </dsp:txXfrm>
    </dsp:sp>
    <dsp:sp modelId="{33B3EAEB-8DFE-F54E-9EA9-3AFCE9F05421}">
      <dsp:nvSpPr>
        <dsp:cNvPr id="0" name=""/>
        <dsp:cNvSpPr/>
      </dsp:nvSpPr>
      <dsp:spPr>
        <a:xfrm>
          <a:off x="0" y="880851"/>
          <a:ext cx="7783830" cy="0"/>
        </a:xfrm>
        <a:prstGeom prst="line">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C4944C-5204-F64F-AFD1-9985AC8AD1C5}">
      <dsp:nvSpPr>
        <dsp:cNvPr id="0" name=""/>
        <dsp:cNvSpPr/>
      </dsp:nvSpPr>
      <dsp:spPr>
        <a:xfrm>
          <a:off x="0" y="880851"/>
          <a:ext cx="7783830" cy="8808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l-GR" sz="1600" b="1" kern="1200"/>
            <a:t>Εξισορρόπηση</a:t>
          </a:r>
          <a:r>
            <a:rPr lang="el-GR" sz="1600" kern="1200"/>
            <a:t>: </a:t>
          </a:r>
          <a:endParaRPr lang="en-US" sz="1600" kern="1200"/>
        </a:p>
        <a:p>
          <a:pPr marL="0" lvl="0" indent="0" algn="l" defTabSz="711200">
            <a:lnSpc>
              <a:spcPct val="90000"/>
            </a:lnSpc>
            <a:spcBef>
              <a:spcPct val="0"/>
            </a:spcBef>
            <a:spcAft>
              <a:spcPct val="35000"/>
            </a:spcAft>
            <a:buNone/>
          </a:pPr>
          <a:r>
            <a:rPr lang="el-GR" sz="1600" kern="1200"/>
            <a:t>Η διαδικασία μέσα από την οποία επιτυγχάνεται η ισορροπία , ο «κινητήρας» της γνωστικής ανάπτυξης. </a:t>
          </a:r>
          <a:endParaRPr lang="en-US" sz="1600" kern="1200" dirty="0"/>
        </a:p>
      </dsp:txBody>
      <dsp:txXfrm>
        <a:off x="0" y="880851"/>
        <a:ext cx="7783830" cy="880851"/>
      </dsp:txXfrm>
    </dsp:sp>
    <dsp:sp modelId="{16E63E96-88F7-9541-8639-17D495998B49}">
      <dsp:nvSpPr>
        <dsp:cNvPr id="0" name=""/>
        <dsp:cNvSpPr/>
      </dsp:nvSpPr>
      <dsp:spPr>
        <a:xfrm>
          <a:off x="0" y="1761703"/>
          <a:ext cx="7783830" cy="0"/>
        </a:xfrm>
        <a:prstGeom prst="line">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CBC35C-2E44-F549-BDB3-B8DA0972F6F6}">
      <dsp:nvSpPr>
        <dsp:cNvPr id="0" name=""/>
        <dsp:cNvSpPr/>
      </dsp:nvSpPr>
      <dsp:spPr>
        <a:xfrm>
          <a:off x="0" y="1761703"/>
          <a:ext cx="7783830" cy="8808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l-GR" sz="1600" b="1" kern="1200"/>
            <a:t>Προσαρμογή</a:t>
          </a:r>
          <a:r>
            <a:rPr lang="el-GR" sz="1600" kern="1200"/>
            <a:t>: </a:t>
          </a:r>
          <a:endParaRPr lang="en-US" sz="1600" kern="1200"/>
        </a:p>
        <a:p>
          <a:pPr marL="0" lvl="0" indent="0" algn="l" defTabSz="711200">
            <a:lnSpc>
              <a:spcPct val="90000"/>
            </a:lnSpc>
            <a:spcBef>
              <a:spcPct val="0"/>
            </a:spcBef>
            <a:spcAft>
              <a:spcPct val="35000"/>
            </a:spcAft>
            <a:buNone/>
          </a:pPr>
          <a:r>
            <a:rPr lang="el-GR" sz="1600" kern="1200"/>
            <a:t>Η διαδικασία τροποποίησης των γνωστικών σχημάτων για την κατανόηση νέων πληροφοριών. Δομικά στοιχεία: η αφομοίωση και η συμμόρφωση. </a:t>
          </a:r>
          <a:endParaRPr lang="en-US" sz="1600" kern="1200" dirty="0"/>
        </a:p>
      </dsp:txBody>
      <dsp:txXfrm>
        <a:off x="0" y="1761703"/>
        <a:ext cx="7783830" cy="880851"/>
      </dsp:txXfrm>
    </dsp:sp>
    <dsp:sp modelId="{C4E38F35-12EA-E544-AF8E-BD6435531D9B}">
      <dsp:nvSpPr>
        <dsp:cNvPr id="0" name=""/>
        <dsp:cNvSpPr/>
      </dsp:nvSpPr>
      <dsp:spPr>
        <a:xfrm>
          <a:off x="0" y="2642555"/>
          <a:ext cx="7783830" cy="0"/>
        </a:xfrm>
        <a:prstGeom prst="line">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83C5E0-80F0-CF42-BC4C-F7BC5CB796DF}">
      <dsp:nvSpPr>
        <dsp:cNvPr id="0" name=""/>
        <dsp:cNvSpPr/>
      </dsp:nvSpPr>
      <dsp:spPr>
        <a:xfrm>
          <a:off x="0" y="2642555"/>
          <a:ext cx="7783830" cy="8808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l-GR" sz="1600" b="1" kern="1200" dirty="0"/>
            <a:t>Οργάνωση</a:t>
          </a:r>
          <a:r>
            <a:rPr lang="el-GR" sz="1600" kern="1200" dirty="0"/>
            <a:t>:</a:t>
          </a:r>
          <a:endParaRPr lang="en-US" sz="1600" kern="1200" dirty="0"/>
        </a:p>
        <a:p>
          <a:pPr marL="0" lvl="0" indent="0" algn="l" defTabSz="711200">
            <a:lnSpc>
              <a:spcPct val="90000"/>
            </a:lnSpc>
            <a:spcBef>
              <a:spcPct val="0"/>
            </a:spcBef>
            <a:spcAft>
              <a:spcPct val="35000"/>
            </a:spcAft>
            <a:buNone/>
          </a:pPr>
          <a:r>
            <a:rPr lang="el-GR" sz="1600" kern="1200" dirty="0"/>
            <a:t>Διαδικασία δόμησης και αναδιαμόρφωσης των γνωστικών δομών.</a:t>
          </a:r>
          <a:endParaRPr lang="en-US" sz="1600" kern="1200" dirty="0"/>
        </a:p>
      </dsp:txBody>
      <dsp:txXfrm>
        <a:off x="0" y="2642555"/>
        <a:ext cx="7783830" cy="88085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32554A-C6DF-A04B-A012-EF01F296F598}">
      <dsp:nvSpPr>
        <dsp:cNvPr id="0" name=""/>
        <dsp:cNvSpPr/>
      </dsp:nvSpPr>
      <dsp:spPr>
        <a:xfrm>
          <a:off x="0" y="2260"/>
          <a:ext cx="8167585" cy="0"/>
        </a:xfrm>
        <a:prstGeom prst="line">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F01640-BC3F-DA4B-A93B-25DED14EAF41}">
      <dsp:nvSpPr>
        <dsp:cNvPr id="0" name=""/>
        <dsp:cNvSpPr/>
      </dsp:nvSpPr>
      <dsp:spPr>
        <a:xfrm>
          <a:off x="0" y="2260"/>
          <a:ext cx="8167585" cy="1059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l-GR" sz="1600" b="1" kern="1200" dirty="0"/>
            <a:t>Αφομοίωση</a:t>
          </a:r>
          <a:r>
            <a:rPr lang="el-GR" sz="1600" kern="1200" dirty="0"/>
            <a:t>: </a:t>
          </a:r>
          <a:endParaRPr lang="en-US" sz="1600" kern="1200" dirty="0"/>
        </a:p>
        <a:p>
          <a:pPr marL="0" lvl="0" indent="0" algn="l" defTabSz="711200">
            <a:lnSpc>
              <a:spcPct val="90000"/>
            </a:lnSpc>
            <a:spcBef>
              <a:spcPct val="0"/>
            </a:spcBef>
            <a:spcAft>
              <a:spcPct val="35000"/>
            </a:spcAft>
            <a:buNone/>
          </a:pPr>
          <a:r>
            <a:rPr lang="el-GR" sz="1600" kern="1200" dirty="0"/>
            <a:t>Η νέα πληροφορία προστίθεται στην ήδη υπάρχουσα γνώση, σχετίζεται με αυτήν κι επεκτείνει το γνωστικό σχήμα</a:t>
          </a:r>
          <a:endParaRPr lang="en-US" sz="1600" kern="1200" dirty="0"/>
        </a:p>
      </dsp:txBody>
      <dsp:txXfrm>
        <a:off x="0" y="2260"/>
        <a:ext cx="8167585" cy="1059514"/>
      </dsp:txXfrm>
    </dsp:sp>
    <dsp:sp modelId="{33B3EAEB-8DFE-F54E-9EA9-3AFCE9F05421}">
      <dsp:nvSpPr>
        <dsp:cNvPr id="0" name=""/>
        <dsp:cNvSpPr/>
      </dsp:nvSpPr>
      <dsp:spPr>
        <a:xfrm>
          <a:off x="0" y="1061775"/>
          <a:ext cx="8167585" cy="0"/>
        </a:xfrm>
        <a:prstGeom prst="line">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C4944C-5204-F64F-AFD1-9985AC8AD1C5}">
      <dsp:nvSpPr>
        <dsp:cNvPr id="0" name=""/>
        <dsp:cNvSpPr/>
      </dsp:nvSpPr>
      <dsp:spPr>
        <a:xfrm>
          <a:off x="0" y="1061775"/>
          <a:ext cx="8167585" cy="1059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l-GR" sz="1600" b="1" kern="1200" dirty="0"/>
            <a:t>Συμμόρφωση</a:t>
          </a:r>
          <a:r>
            <a:rPr lang="el-GR" sz="1600" kern="1200" dirty="0"/>
            <a:t>: </a:t>
          </a:r>
          <a:endParaRPr lang="en-US" sz="1600" kern="1200" dirty="0"/>
        </a:p>
        <a:p>
          <a:pPr marL="0" lvl="0" indent="0" algn="l" defTabSz="711200">
            <a:lnSpc>
              <a:spcPct val="90000"/>
            </a:lnSpc>
            <a:spcBef>
              <a:spcPct val="0"/>
            </a:spcBef>
            <a:spcAft>
              <a:spcPct val="35000"/>
            </a:spcAft>
            <a:buNone/>
          </a:pPr>
          <a:r>
            <a:rPr lang="el-GR" sz="1600" kern="1200" dirty="0"/>
            <a:t>Η νέα πληροφορία δεν σχετίζεται άμεσα με την </a:t>
          </a:r>
          <a:r>
            <a:rPr lang="el-GR" sz="1600" kern="1200" dirty="0" err="1"/>
            <a:t>προϋπάρχουσα</a:t>
          </a:r>
          <a:r>
            <a:rPr lang="el-GR" sz="1600" kern="1200" dirty="0"/>
            <a:t> γνώση, επιφέρει τη γνωστική σύγκρουση και οδηγεί στην προσαρμογή και  αναδιοργάνωση  των γνωστικών σχημάτων.</a:t>
          </a:r>
          <a:endParaRPr lang="en-US" sz="1600" kern="1200" dirty="0"/>
        </a:p>
      </dsp:txBody>
      <dsp:txXfrm>
        <a:off x="0" y="1061775"/>
        <a:ext cx="8167585" cy="1059514"/>
      </dsp:txXfrm>
    </dsp:sp>
    <dsp:sp modelId="{16E63E96-88F7-9541-8639-17D495998B49}">
      <dsp:nvSpPr>
        <dsp:cNvPr id="0" name=""/>
        <dsp:cNvSpPr/>
      </dsp:nvSpPr>
      <dsp:spPr>
        <a:xfrm>
          <a:off x="0" y="2121290"/>
          <a:ext cx="8167585" cy="0"/>
        </a:xfrm>
        <a:prstGeom prst="line">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CBC35C-2E44-F549-BDB3-B8DA0972F6F6}">
      <dsp:nvSpPr>
        <dsp:cNvPr id="0" name=""/>
        <dsp:cNvSpPr/>
      </dsp:nvSpPr>
      <dsp:spPr>
        <a:xfrm>
          <a:off x="0" y="2121290"/>
          <a:ext cx="8167585" cy="1059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l-GR" sz="1600" b="1" kern="1200" dirty="0"/>
            <a:t>Γνωστική σύγκρουση</a:t>
          </a:r>
          <a:r>
            <a:rPr lang="el-GR" sz="1600" kern="1200" dirty="0"/>
            <a:t>:</a:t>
          </a:r>
          <a:endParaRPr lang="en-US" sz="1600" kern="1200" dirty="0"/>
        </a:p>
        <a:p>
          <a:pPr marL="0" lvl="0" indent="0" algn="l" defTabSz="711200">
            <a:lnSpc>
              <a:spcPct val="90000"/>
            </a:lnSpc>
            <a:spcBef>
              <a:spcPct val="0"/>
            </a:spcBef>
            <a:spcAft>
              <a:spcPct val="35000"/>
            </a:spcAft>
            <a:buNone/>
          </a:pPr>
          <a:r>
            <a:rPr lang="el-GR" sz="1600" kern="1200" dirty="0"/>
            <a:t>Προκύπτει όταν ο μαθητής έρχεται αντιμέτωπος με τη νέα πληροφορία, την οποία δεν μπορεί να συσχετίσει με τα ήδη υπάρχοντα γνωστικά σχήματα. </a:t>
          </a:r>
          <a:endParaRPr lang="en-US" sz="1600" kern="1200" dirty="0"/>
        </a:p>
      </dsp:txBody>
      <dsp:txXfrm>
        <a:off x="0" y="2121290"/>
        <a:ext cx="8167585" cy="1059514"/>
      </dsp:txXfrm>
    </dsp:sp>
    <dsp:sp modelId="{C4E38F35-12EA-E544-AF8E-BD6435531D9B}">
      <dsp:nvSpPr>
        <dsp:cNvPr id="0" name=""/>
        <dsp:cNvSpPr/>
      </dsp:nvSpPr>
      <dsp:spPr>
        <a:xfrm>
          <a:off x="0" y="3180804"/>
          <a:ext cx="8167585" cy="0"/>
        </a:xfrm>
        <a:prstGeom prst="line">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83C5E0-80F0-CF42-BC4C-F7BC5CB796DF}">
      <dsp:nvSpPr>
        <dsp:cNvPr id="0" name=""/>
        <dsp:cNvSpPr/>
      </dsp:nvSpPr>
      <dsp:spPr>
        <a:xfrm flipV="1">
          <a:off x="0" y="3180804"/>
          <a:ext cx="8167585" cy="10059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endParaRPr lang="en-US" sz="1600" kern="1200" dirty="0"/>
        </a:p>
      </dsp:txBody>
      <dsp:txXfrm rot="10800000">
        <a:off x="0" y="3180804"/>
        <a:ext cx="8167585" cy="100590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BC8703-F4D3-874D-8CC5-18744511BB31}">
      <dsp:nvSpPr>
        <dsp:cNvPr id="0" name=""/>
        <dsp:cNvSpPr/>
      </dsp:nvSpPr>
      <dsp:spPr>
        <a:xfrm>
          <a:off x="0" y="0"/>
          <a:ext cx="6912768" cy="1007599"/>
        </a:xfrm>
        <a:prstGeom prst="roundRect">
          <a:avLst>
            <a:gd name="adj" fmla="val 10000"/>
          </a:avLst>
        </a:prstGeom>
        <a:solidFill>
          <a:schemeClr val="accent1">
            <a:alpha val="9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l-GR" sz="1400" b="1" kern="1200" dirty="0"/>
            <a:t>Αισθητηριακό στάδιο (0-2 ετών): </a:t>
          </a:r>
          <a:r>
            <a:rPr lang="el-GR" sz="1400" kern="1200" dirty="0"/>
            <a:t>αντίληψη περιβαλλοντικών ερεθισμάτων μέσω αισθητηρίων οργάνων, αρχή ανάπτυξης γλώσσας και νόησης,  μονιμότητα αντικειμένου</a:t>
          </a:r>
          <a:endParaRPr lang="en-US" sz="1400" kern="1200" dirty="0"/>
        </a:p>
      </dsp:txBody>
      <dsp:txXfrm>
        <a:off x="29512" y="29512"/>
        <a:ext cx="5740346" cy="948575"/>
      </dsp:txXfrm>
    </dsp:sp>
    <dsp:sp modelId="{D19F94DD-93C3-1741-AE97-5648BA6BA74B}">
      <dsp:nvSpPr>
        <dsp:cNvPr id="0" name=""/>
        <dsp:cNvSpPr/>
      </dsp:nvSpPr>
      <dsp:spPr>
        <a:xfrm>
          <a:off x="578944" y="1190799"/>
          <a:ext cx="6912768" cy="1007599"/>
        </a:xfrm>
        <a:prstGeom prst="roundRect">
          <a:avLst>
            <a:gd name="adj" fmla="val 10000"/>
          </a:avLst>
        </a:prstGeom>
        <a:solidFill>
          <a:schemeClr val="accent1">
            <a:alpha val="90000"/>
            <a:hueOff val="0"/>
            <a:satOff val="0"/>
            <a:lumOff val="0"/>
            <a:alphaOff val="-13333"/>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l-GR" sz="1400" b="1" kern="1200" dirty="0" err="1"/>
            <a:t>Προεννοιολογικό</a:t>
          </a:r>
          <a:r>
            <a:rPr lang="el-GR" sz="1400" b="1" kern="1200" dirty="0"/>
            <a:t> στάδιο (2-7 ετών): </a:t>
          </a:r>
          <a:r>
            <a:rPr lang="el-GR" sz="1400" kern="1200" dirty="0"/>
            <a:t>ροή σκέψης χωρίς λογικές πράξεις, συμβολική λειτουργία της σκέψης (αναπαραστάσεις), ιλιγγιώδης πρόοδος γλώσσας, εγωκεντρισμός </a:t>
          </a:r>
          <a:endParaRPr lang="en-US" sz="1400" kern="1200" dirty="0"/>
        </a:p>
      </dsp:txBody>
      <dsp:txXfrm>
        <a:off x="608456" y="1220311"/>
        <a:ext cx="5619859" cy="948575"/>
      </dsp:txXfrm>
    </dsp:sp>
    <dsp:sp modelId="{A26AF7ED-17E9-194C-A404-74A5B27783DE}">
      <dsp:nvSpPr>
        <dsp:cNvPr id="0" name=""/>
        <dsp:cNvSpPr/>
      </dsp:nvSpPr>
      <dsp:spPr>
        <a:xfrm>
          <a:off x="1149247" y="2381598"/>
          <a:ext cx="6912768" cy="1007599"/>
        </a:xfrm>
        <a:prstGeom prst="roundRect">
          <a:avLst>
            <a:gd name="adj" fmla="val 10000"/>
          </a:avLst>
        </a:prstGeom>
        <a:solidFill>
          <a:schemeClr val="accent1">
            <a:alpha val="90000"/>
            <a:hueOff val="0"/>
            <a:satOff val="0"/>
            <a:lumOff val="0"/>
            <a:alphaOff val="-26667"/>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l-GR" sz="1400" b="1" kern="1200" dirty="0"/>
            <a:t>Συγκεκριμένες Λογικές Πράξεις (7-11 ετών): </a:t>
          </a:r>
          <a:r>
            <a:rPr lang="el-GR" sz="1400" kern="1200" dirty="0"/>
            <a:t>λογικός συλλογισμός με συγκεκριμένη δομή (συνενώσεις : Α+Β=Γ, αντιστρεψιμότητα Β+Α=Γ, συσχετίσεις (Α+Β)+ Γ=Δ = Α+(Β+Γ)=Δ), όχι αφηρημένη σκέψη, αντίληψη χώρου και χρόνου</a:t>
          </a:r>
          <a:endParaRPr lang="en-US" sz="1400" kern="1200" dirty="0"/>
        </a:p>
      </dsp:txBody>
      <dsp:txXfrm>
        <a:off x="1178759" y="2411110"/>
        <a:ext cx="5628500" cy="948575"/>
      </dsp:txXfrm>
    </dsp:sp>
    <dsp:sp modelId="{BD88336F-15AC-1243-86A6-FD10B4C43B61}">
      <dsp:nvSpPr>
        <dsp:cNvPr id="0" name=""/>
        <dsp:cNvSpPr/>
      </dsp:nvSpPr>
      <dsp:spPr>
        <a:xfrm>
          <a:off x="1728191" y="3572398"/>
          <a:ext cx="6912768" cy="1007599"/>
        </a:xfrm>
        <a:prstGeom prst="roundRect">
          <a:avLst>
            <a:gd name="adj" fmla="val 10000"/>
          </a:avLst>
        </a:prstGeom>
        <a:solidFill>
          <a:schemeClr val="accent1">
            <a:alpha val="90000"/>
            <a:hueOff val="0"/>
            <a:satOff val="0"/>
            <a:lumOff val="0"/>
            <a:alpha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l-GR" sz="1400" b="1" kern="1200" dirty="0"/>
            <a:t>Τυπική Λογική Σκέψη (11+): </a:t>
          </a:r>
          <a:r>
            <a:rPr lang="el-GR" sz="1400" kern="1200" dirty="0"/>
            <a:t>το ιεραρχικά ανώτερο στάδιο, αφηρημένη σκέψη, υποθετικά σενάρια, συμβολή περιβάλλοντος </a:t>
          </a:r>
          <a:endParaRPr lang="en-US" sz="1400" kern="1200" dirty="0"/>
        </a:p>
      </dsp:txBody>
      <dsp:txXfrm>
        <a:off x="1757703" y="3601910"/>
        <a:ext cx="5619859" cy="948575"/>
      </dsp:txXfrm>
    </dsp:sp>
    <dsp:sp modelId="{E976C7C9-EA72-BC4C-8F0D-D075D5FC9F28}">
      <dsp:nvSpPr>
        <dsp:cNvPr id="0" name=""/>
        <dsp:cNvSpPr/>
      </dsp:nvSpPr>
      <dsp:spPr>
        <a:xfrm>
          <a:off x="6257828" y="771729"/>
          <a:ext cx="654939" cy="654939"/>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6405189" y="771729"/>
        <a:ext cx="360217" cy="492842"/>
      </dsp:txXfrm>
    </dsp:sp>
    <dsp:sp modelId="{2BCED1AD-DD8C-484C-8B3A-B3268DA1BE4E}">
      <dsp:nvSpPr>
        <dsp:cNvPr id="0" name=""/>
        <dsp:cNvSpPr/>
      </dsp:nvSpPr>
      <dsp:spPr>
        <a:xfrm>
          <a:off x="6836772" y="1962529"/>
          <a:ext cx="654939" cy="654939"/>
        </a:xfrm>
        <a:prstGeom prst="downArrow">
          <a:avLst>
            <a:gd name="adj1" fmla="val 55000"/>
            <a:gd name="adj2" fmla="val 45000"/>
          </a:avLst>
        </a:prstGeom>
        <a:solidFill>
          <a:schemeClr val="accent1">
            <a:alpha val="90000"/>
            <a:tint val="40000"/>
            <a:hueOff val="0"/>
            <a:satOff val="0"/>
            <a:lumOff val="0"/>
            <a:alphaOff val="-2000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6984133" y="1962529"/>
        <a:ext cx="360217" cy="492842"/>
      </dsp:txXfrm>
    </dsp:sp>
    <dsp:sp modelId="{B148DF23-C094-7849-8ADB-B3F260F3A548}">
      <dsp:nvSpPr>
        <dsp:cNvPr id="0" name=""/>
        <dsp:cNvSpPr/>
      </dsp:nvSpPr>
      <dsp:spPr>
        <a:xfrm>
          <a:off x="7407075" y="3153328"/>
          <a:ext cx="654939" cy="654939"/>
        </a:xfrm>
        <a:prstGeom prst="downArrow">
          <a:avLst>
            <a:gd name="adj1" fmla="val 55000"/>
            <a:gd name="adj2" fmla="val 45000"/>
          </a:avLst>
        </a:prstGeom>
        <a:solidFill>
          <a:schemeClr val="accent1">
            <a:alpha val="90000"/>
            <a:tint val="40000"/>
            <a:hueOff val="0"/>
            <a:satOff val="0"/>
            <a:lumOff val="0"/>
            <a:alphaOff val="-4000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7554436" y="3153328"/>
        <a:ext cx="360217" cy="49284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4FDE8D-647C-CF4F-94BE-783A45AA7A95}">
      <dsp:nvSpPr>
        <dsp:cNvPr id="0" name=""/>
        <dsp:cNvSpPr/>
      </dsp:nvSpPr>
      <dsp:spPr>
        <a:xfrm>
          <a:off x="890022" y="749293"/>
          <a:ext cx="707693" cy="71"/>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8B864CC-62DF-004F-97D4-5952A567797D}">
      <dsp:nvSpPr>
        <dsp:cNvPr id="0" name=""/>
        <dsp:cNvSpPr/>
      </dsp:nvSpPr>
      <dsp:spPr>
        <a:xfrm>
          <a:off x="1640177" y="689825"/>
          <a:ext cx="81384" cy="153010"/>
        </a:xfrm>
        <a:prstGeom prst="chevron">
          <a:avLst>
            <a:gd name="adj" fmla="val 9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FA8460F-21CD-2B41-875C-C6B46D6AAF2B}">
      <dsp:nvSpPr>
        <dsp:cNvPr id="0" name=""/>
        <dsp:cNvSpPr/>
      </dsp:nvSpPr>
      <dsp:spPr>
        <a:xfrm>
          <a:off x="459329" y="407098"/>
          <a:ext cx="684462" cy="684462"/>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561" tIns="26561" rIns="26561" bIns="26561" numCol="1" spcCol="1270" anchor="ctr" anchorCtr="0">
          <a:noAutofit/>
        </a:bodyPr>
        <a:lstStyle/>
        <a:p>
          <a:pPr marL="0" lvl="0" indent="0" algn="ctr" defTabSz="1333500">
            <a:lnSpc>
              <a:spcPct val="90000"/>
            </a:lnSpc>
            <a:spcBef>
              <a:spcPct val="0"/>
            </a:spcBef>
            <a:spcAft>
              <a:spcPct val="35000"/>
            </a:spcAft>
            <a:buNone/>
          </a:pPr>
          <a:r>
            <a:rPr lang="en-US" sz="3000" kern="1200"/>
            <a:t>1</a:t>
          </a:r>
        </a:p>
      </dsp:txBody>
      <dsp:txXfrm>
        <a:off x="559566" y="507335"/>
        <a:ext cx="483988" cy="483988"/>
      </dsp:txXfrm>
    </dsp:sp>
    <dsp:sp modelId="{98526C1F-DCBF-B747-A514-0F2A88EA6766}">
      <dsp:nvSpPr>
        <dsp:cNvPr id="0" name=""/>
        <dsp:cNvSpPr/>
      </dsp:nvSpPr>
      <dsp:spPr>
        <a:xfrm>
          <a:off x="5404" y="1257160"/>
          <a:ext cx="1592311" cy="380835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603" tIns="165100" rIns="125603" bIns="165100" numCol="1" spcCol="1270" anchor="t" anchorCtr="0">
          <a:noAutofit/>
        </a:bodyPr>
        <a:lstStyle/>
        <a:p>
          <a:pPr marL="0" lvl="0" indent="0" algn="l" defTabSz="622300">
            <a:lnSpc>
              <a:spcPct val="90000"/>
            </a:lnSpc>
            <a:spcBef>
              <a:spcPct val="0"/>
            </a:spcBef>
            <a:spcAft>
              <a:spcPct val="35000"/>
            </a:spcAft>
            <a:buNone/>
          </a:pPr>
          <a:r>
            <a:rPr lang="el-GR" sz="1400" b="1" kern="1200" dirty="0"/>
            <a:t>Ενεργητική/Βιωματική Μάθηση</a:t>
          </a:r>
          <a:r>
            <a:rPr lang="el-GR" sz="1400" kern="1200" dirty="0"/>
            <a:t>: Ευκαιρίες για εξερεύνηση και συμμετοχή από τους εκπαιδευτικούς, τα παιδιά μαθαίνουν μέσω της πράξης (πειραματισμός κι ανακάλυψη της γνώσης), δραστηριότητες ατομικές και σε μικρές ομάδες. </a:t>
          </a:r>
          <a:endParaRPr lang="en-US" sz="1400" kern="1200" dirty="0"/>
        </a:p>
      </dsp:txBody>
      <dsp:txXfrm>
        <a:off x="5404" y="1575622"/>
        <a:ext cx="1592311" cy="3489888"/>
      </dsp:txXfrm>
    </dsp:sp>
    <dsp:sp modelId="{857FB571-7916-CD43-BB0A-01B9C54714C9}">
      <dsp:nvSpPr>
        <dsp:cNvPr id="0" name=""/>
        <dsp:cNvSpPr/>
      </dsp:nvSpPr>
      <dsp:spPr>
        <a:xfrm>
          <a:off x="1774639" y="749293"/>
          <a:ext cx="1592311" cy="71"/>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C08DC95-735F-B74F-AFCC-A422F02D6290}">
      <dsp:nvSpPr>
        <dsp:cNvPr id="0" name=""/>
        <dsp:cNvSpPr/>
      </dsp:nvSpPr>
      <dsp:spPr>
        <a:xfrm>
          <a:off x="3409412" y="689824"/>
          <a:ext cx="81384" cy="153011"/>
        </a:xfrm>
        <a:prstGeom prst="chevron">
          <a:avLst>
            <a:gd name="adj" fmla="val 9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1607FA4-08DC-8941-843E-0B361DBA1610}">
      <dsp:nvSpPr>
        <dsp:cNvPr id="0" name=""/>
        <dsp:cNvSpPr/>
      </dsp:nvSpPr>
      <dsp:spPr>
        <a:xfrm>
          <a:off x="2228563" y="407097"/>
          <a:ext cx="684462" cy="684462"/>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561" tIns="26561" rIns="26561" bIns="26561" numCol="1" spcCol="1270" anchor="ctr" anchorCtr="0">
          <a:noAutofit/>
        </a:bodyPr>
        <a:lstStyle/>
        <a:p>
          <a:pPr marL="0" lvl="0" indent="0" algn="ctr" defTabSz="1333500">
            <a:lnSpc>
              <a:spcPct val="90000"/>
            </a:lnSpc>
            <a:spcBef>
              <a:spcPct val="0"/>
            </a:spcBef>
            <a:spcAft>
              <a:spcPct val="35000"/>
            </a:spcAft>
            <a:buNone/>
          </a:pPr>
          <a:r>
            <a:rPr lang="en-US" sz="3000" kern="1200"/>
            <a:t>2</a:t>
          </a:r>
          <a:endParaRPr lang="en-US" sz="3000" kern="1200" dirty="0"/>
        </a:p>
      </dsp:txBody>
      <dsp:txXfrm>
        <a:off x="2328800" y="507334"/>
        <a:ext cx="483988" cy="483988"/>
      </dsp:txXfrm>
    </dsp:sp>
    <dsp:sp modelId="{FCC25156-AA82-4942-8E28-C94D73BB809C}">
      <dsp:nvSpPr>
        <dsp:cNvPr id="0" name=""/>
        <dsp:cNvSpPr/>
      </dsp:nvSpPr>
      <dsp:spPr>
        <a:xfrm>
          <a:off x="1774639" y="1257160"/>
          <a:ext cx="1592311" cy="380835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603" tIns="165100" rIns="125603" bIns="165100" numCol="1" spcCol="1270" anchor="t" anchorCtr="0">
          <a:noAutofit/>
        </a:bodyPr>
        <a:lstStyle/>
        <a:p>
          <a:pPr marL="0" lvl="0" indent="0" algn="l" defTabSz="622300">
            <a:lnSpc>
              <a:spcPct val="90000"/>
            </a:lnSpc>
            <a:spcBef>
              <a:spcPct val="0"/>
            </a:spcBef>
            <a:spcAft>
              <a:spcPct val="35000"/>
            </a:spcAft>
            <a:buNone/>
          </a:pPr>
          <a:r>
            <a:rPr lang="el-GR" sz="1400" b="1" kern="1200" dirty="0"/>
            <a:t>Στάδια Ανάπτυξης: </a:t>
          </a:r>
          <a:r>
            <a:rPr lang="el-GR" sz="1400" kern="1200" dirty="0"/>
            <a:t>Η εκπαίδευση θα πρέπει να προσαρμόζεται στο στάδιο ανάπτυξης κάθε παιδιού, με ανάλογες δραστηριότητες και περιεχόμενο, κατάλληλα για το γνωστικό του επίπεδο.</a:t>
          </a:r>
          <a:endParaRPr lang="en-US" sz="1400" kern="1200" dirty="0"/>
        </a:p>
      </dsp:txBody>
      <dsp:txXfrm>
        <a:off x="1774639" y="1575622"/>
        <a:ext cx="1592311" cy="3489888"/>
      </dsp:txXfrm>
    </dsp:sp>
    <dsp:sp modelId="{E8B9E267-083C-6440-896E-3928C452D779}">
      <dsp:nvSpPr>
        <dsp:cNvPr id="0" name=""/>
        <dsp:cNvSpPr/>
      </dsp:nvSpPr>
      <dsp:spPr>
        <a:xfrm>
          <a:off x="3543874" y="749293"/>
          <a:ext cx="1592311" cy="72"/>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2CDCC48-DF8C-E847-81DE-ABB75C87EDB3}">
      <dsp:nvSpPr>
        <dsp:cNvPr id="0" name=""/>
        <dsp:cNvSpPr/>
      </dsp:nvSpPr>
      <dsp:spPr>
        <a:xfrm>
          <a:off x="5178647" y="689824"/>
          <a:ext cx="81384" cy="153011"/>
        </a:xfrm>
        <a:prstGeom prst="chevron">
          <a:avLst>
            <a:gd name="adj" fmla="val 9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EF874A7-4191-AB4B-84F1-AFCA96085E65}">
      <dsp:nvSpPr>
        <dsp:cNvPr id="0" name=""/>
        <dsp:cNvSpPr/>
      </dsp:nvSpPr>
      <dsp:spPr>
        <a:xfrm>
          <a:off x="3997798" y="407097"/>
          <a:ext cx="684462" cy="684462"/>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561" tIns="26561" rIns="26561" bIns="26561" numCol="1" spcCol="1270" anchor="ctr" anchorCtr="0">
          <a:noAutofit/>
        </a:bodyPr>
        <a:lstStyle/>
        <a:p>
          <a:pPr marL="0" lvl="0" indent="0" algn="ctr" defTabSz="1333500">
            <a:lnSpc>
              <a:spcPct val="90000"/>
            </a:lnSpc>
            <a:spcBef>
              <a:spcPct val="0"/>
            </a:spcBef>
            <a:spcAft>
              <a:spcPct val="35000"/>
            </a:spcAft>
            <a:buNone/>
          </a:pPr>
          <a:r>
            <a:rPr lang="en-US" sz="3000" kern="1200"/>
            <a:t>3</a:t>
          </a:r>
        </a:p>
      </dsp:txBody>
      <dsp:txXfrm>
        <a:off x="4098035" y="507334"/>
        <a:ext cx="483988" cy="483988"/>
      </dsp:txXfrm>
    </dsp:sp>
    <dsp:sp modelId="{EE5BC7BB-7970-B045-875C-B11B9CE0EF93}">
      <dsp:nvSpPr>
        <dsp:cNvPr id="0" name=""/>
        <dsp:cNvSpPr/>
      </dsp:nvSpPr>
      <dsp:spPr>
        <a:xfrm>
          <a:off x="3543874" y="1257160"/>
          <a:ext cx="1592311" cy="380835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603" tIns="165100" rIns="125603" bIns="165100" numCol="1" spcCol="1270" anchor="t" anchorCtr="0">
          <a:noAutofit/>
        </a:bodyPr>
        <a:lstStyle/>
        <a:p>
          <a:pPr marL="0" lvl="0" indent="0" algn="l" defTabSz="622300">
            <a:lnSpc>
              <a:spcPct val="90000"/>
            </a:lnSpc>
            <a:spcBef>
              <a:spcPct val="0"/>
            </a:spcBef>
            <a:spcAft>
              <a:spcPct val="35000"/>
            </a:spcAft>
            <a:buNone/>
          </a:pPr>
          <a:r>
            <a:rPr lang="el-GR" sz="1400" b="1" kern="1200" dirty="0"/>
            <a:t>Εξατομικευμένη Διδασκαλία:</a:t>
          </a:r>
          <a:r>
            <a:rPr lang="el-GR" sz="1400" kern="1200" dirty="0"/>
            <a:t> Προσαρμογή της διδασκαλίας στις ατομικές ανάγκες των μαθητών και ενθάρρυνση να προχωρούν με τον δικό τους ρυθμό.</a:t>
          </a:r>
          <a:endParaRPr lang="en-US" sz="1400" kern="1200" dirty="0"/>
        </a:p>
      </dsp:txBody>
      <dsp:txXfrm>
        <a:off x="3543874" y="1575622"/>
        <a:ext cx="1592311" cy="3489888"/>
      </dsp:txXfrm>
    </dsp:sp>
    <dsp:sp modelId="{1E03B7CE-ECAD-5440-AE72-80512FE95594}">
      <dsp:nvSpPr>
        <dsp:cNvPr id="0" name=""/>
        <dsp:cNvSpPr/>
      </dsp:nvSpPr>
      <dsp:spPr>
        <a:xfrm>
          <a:off x="5313109" y="749293"/>
          <a:ext cx="1592311" cy="72"/>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C1213F4-72E7-944C-8FFC-58E2F182B4BE}">
      <dsp:nvSpPr>
        <dsp:cNvPr id="0" name=""/>
        <dsp:cNvSpPr/>
      </dsp:nvSpPr>
      <dsp:spPr>
        <a:xfrm>
          <a:off x="6947882" y="689824"/>
          <a:ext cx="81384" cy="153011"/>
        </a:xfrm>
        <a:prstGeom prst="chevron">
          <a:avLst>
            <a:gd name="adj" fmla="val 9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E22D76A-300C-6942-A8CA-927E15A2A15F}">
      <dsp:nvSpPr>
        <dsp:cNvPr id="0" name=""/>
        <dsp:cNvSpPr/>
      </dsp:nvSpPr>
      <dsp:spPr>
        <a:xfrm>
          <a:off x="5767033" y="407097"/>
          <a:ext cx="684462" cy="684462"/>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561" tIns="26561" rIns="26561" bIns="26561" numCol="1" spcCol="1270" anchor="ctr" anchorCtr="0">
          <a:noAutofit/>
        </a:bodyPr>
        <a:lstStyle/>
        <a:p>
          <a:pPr marL="0" lvl="0" indent="0" algn="ctr" defTabSz="1333500">
            <a:lnSpc>
              <a:spcPct val="90000"/>
            </a:lnSpc>
            <a:spcBef>
              <a:spcPct val="0"/>
            </a:spcBef>
            <a:spcAft>
              <a:spcPct val="35000"/>
            </a:spcAft>
            <a:buNone/>
          </a:pPr>
          <a:r>
            <a:rPr lang="en-US" sz="3000" kern="1200"/>
            <a:t>4</a:t>
          </a:r>
        </a:p>
      </dsp:txBody>
      <dsp:txXfrm>
        <a:off x="5867270" y="507334"/>
        <a:ext cx="483988" cy="483988"/>
      </dsp:txXfrm>
    </dsp:sp>
    <dsp:sp modelId="{D6F01255-B722-554B-A715-A61F8BDE130D}">
      <dsp:nvSpPr>
        <dsp:cNvPr id="0" name=""/>
        <dsp:cNvSpPr/>
      </dsp:nvSpPr>
      <dsp:spPr>
        <a:xfrm>
          <a:off x="5313109" y="1257160"/>
          <a:ext cx="1592311" cy="380835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603" tIns="165100" rIns="125603" bIns="165100" numCol="1" spcCol="1270" anchor="t" anchorCtr="0">
          <a:noAutofit/>
        </a:bodyPr>
        <a:lstStyle/>
        <a:p>
          <a:pPr marL="0" lvl="0" indent="0" algn="l" defTabSz="622300">
            <a:lnSpc>
              <a:spcPct val="90000"/>
            </a:lnSpc>
            <a:spcBef>
              <a:spcPct val="0"/>
            </a:spcBef>
            <a:spcAft>
              <a:spcPct val="35000"/>
            </a:spcAft>
            <a:buNone/>
          </a:pPr>
          <a:r>
            <a:rPr lang="el-GR" sz="1400" b="1" kern="1200" dirty="0"/>
            <a:t>Ομαδοποίηση πληροφοριών :</a:t>
          </a:r>
          <a:r>
            <a:rPr lang="el-GR" sz="1400" kern="1200" dirty="0"/>
            <a:t> Ταξινόμηση  νέων πληροφοριών  και συσχέτιση με </a:t>
          </a:r>
          <a:r>
            <a:rPr lang="el-GR" sz="1400" kern="1200" dirty="0" err="1"/>
            <a:t>προϋπάρχουσα</a:t>
          </a:r>
          <a:r>
            <a:rPr lang="el-GR" sz="1400" kern="1200" dirty="0"/>
            <a:t> γνώση.</a:t>
          </a:r>
          <a:endParaRPr lang="en-US" sz="1400" kern="1200" dirty="0"/>
        </a:p>
      </dsp:txBody>
      <dsp:txXfrm>
        <a:off x="5313109" y="1575622"/>
        <a:ext cx="1592311" cy="3489888"/>
      </dsp:txXfrm>
    </dsp:sp>
    <dsp:sp modelId="{EAF17B56-BB68-E242-8B32-79892936FFAF}">
      <dsp:nvSpPr>
        <dsp:cNvPr id="0" name=""/>
        <dsp:cNvSpPr/>
      </dsp:nvSpPr>
      <dsp:spPr>
        <a:xfrm>
          <a:off x="7082344" y="749292"/>
          <a:ext cx="796155" cy="72"/>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0DFAF25-37CB-C846-AF42-7CB888B5089C}">
      <dsp:nvSpPr>
        <dsp:cNvPr id="0" name=""/>
        <dsp:cNvSpPr/>
      </dsp:nvSpPr>
      <dsp:spPr>
        <a:xfrm>
          <a:off x="7536268" y="407097"/>
          <a:ext cx="684462" cy="684462"/>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561" tIns="26561" rIns="26561" bIns="26561" numCol="1" spcCol="1270" anchor="ctr" anchorCtr="0">
          <a:noAutofit/>
        </a:bodyPr>
        <a:lstStyle/>
        <a:p>
          <a:pPr marL="0" lvl="0" indent="0" algn="ctr" defTabSz="1333500">
            <a:lnSpc>
              <a:spcPct val="90000"/>
            </a:lnSpc>
            <a:spcBef>
              <a:spcPct val="0"/>
            </a:spcBef>
            <a:spcAft>
              <a:spcPct val="35000"/>
            </a:spcAft>
            <a:buNone/>
          </a:pPr>
          <a:r>
            <a:rPr lang="en-US" sz="3000" kern="1200"/>
            <a:t>5</a:t>
          </a:r>
        </a:p>
      </dsp:txBody>
      <dsp:txXfrm>
        <a:off x="7636505" y="507334"/>
        <a:ext cx="483988" cy="483988"/>
      </dsp:txXfrm>
    </dsp:sp>
    <dsp:sp modelId="{031B52EB-D4A8-1843-B25E-065158A49E11}">
      <dsp:nvSpPr>
        <dsp:cNvPr id="0" name=""/>
        <dsp:cNvSpPr/>
      </dsp:nvSpPr>
      <dsp:spPr>
        <a:xfrm>
          <a:off x="7082344" y="1257160"/>
          <a:ext cx="1592311" cy="3808350"/>
        </a:xfrm>
        <a:prstGeom prst="upArrowCallout">
          <a:avLst>
            <a:gd name="adj1" fmla="val 50000"/>
            <a:gd name="adj2" fmla="val 20000"/>
            <a:gd name="adj3" fmla="val 20000"/>
            <a:gd name="adj4" fmla="val 10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603" tIns="165100" rIns="125603" bIns="165100" numCol="1" spcCol="1270" anchor="t" anchorCtr="0">
          <a:noAutofit/>
        </a:bodyPr>
        <a:lstStyle/>
        <a:p>
          <a:pPr marL="0" lvl="0" indent="0" algn="l" defTabSz="622300">
            <a:lnSpc>
              <a:spcPct val="90000"/>
            </a:lnSpc>
            <a:spcBef>
              <a:spcPct val="0"/>
            </a:spcBef>
            <a:spcAft>
              <a:spcPct val="35000"/>
            </a:spcAft>
            <a:buNone/>
          </a:pPr>
          <a:r>
            <a:rPr lang="el-GR" sz="1400" b="1" kern="1200" dirty="0"/>
            <a:t>Ατομική αξιολόγηση μαθητή:  </a:t>
          </a:r>
          <a:r>
            <a:rPr lang="el-GR" sz="1400" kern="1200" dirty="0"/>
            <a:t>ατομική πρόοδος, χωρίς σύγκριση με συνομηλίκους</a:t>
          </a:r>
          <a:r>
            <a:rPr lang="el-GR" sz="1400" b="1" kern="1200" dirty="0"/>
            <a:t>.</a:t>
          </a:r>
          <a:endParaRPr lang="en-US" sz="1400" kern="1200" dirty="0"/>
        </a:p>
      </dsp:txBody>
      <dsp:txXfrm>
        <a:off x="7082344" y="1575622"/>
        <a:ext cx="1592311" cy="348988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16/7/layout/LinearArrowProcessNumbered">
  <dgm:title val="Linear Arrow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shape called UpArrowCallout. Also the nodes are connected by an arrow like shape emphasizing the process natur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3"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L"/>
      <dgm:param type="nodeVertAlign" val="t"/>
    </dgm:alg>
    <dgm:shape xmlns:r="http://schemas.openxmlformats.org/officeDocument/2006/relationships" r:blip="">
      <dgm:adjLst/>
    </dgm:shape>
    <dgm:presOf/>
    <dgm:constrLst>
      <dgm:constr type="w" for="ch" forName="compositeNode" refType="w"/>
      <dgm:constr type="h" for="ch" forName="compositeNode" op="equ"/>
      <dgm:constr type="w" for="ch" forName="sibTransComposite" refType="w" refFor="ch" refForName="compositeNode" fact="0"/>
      <dgm:constr type="w" for="des" forName="parTx"/>
      <dgm:constr type="h" for="des" forName="parTx" op="equ"/>
      <dgm:constr type="h" for="des" forName="parSh" op="equ"/>
      <dgm:constr type="w" for="des" forName="nodeText"/>
      <dgm:constr type="h" for="des" forName="nodeText" op="equ"/>
      <dgm:constr type="w" for="des" forName="parSh"/>
      <dgm:constr type="w" for="des" forName="parSh" op="equ"/>
      <dgm:constr type="primFontSz" for="des" forName="parTx" val="26"/>
      <dgm:constr type="primFontSz" for="des" forName="parTx" op="equ"/>
      <dgm:constr type="primFontSz" for="des" forName="parSh" op="equ"/>
      <dgm:constr type="primFontSz" for="des" forName="nodeText" op="equ"/>
      <dgm:constr type="secFontSz" for="des" forName="nodeText" op="equ"/>
      <dgm:constr type="primFontSz" for="des" forName="sibTransNodeCircle" op="equ"/>
      <dgm:constr type="h" for="des" forName="sibTransNodeCircle" op="equ"/>
      <dgm:constr type="w" for="des" forName="sibTransNodeCircle" op="equ"/>
      <dgm:constr type="h" for="des" forName="parTx" refType="primFontSz" refFor="des" refForName="parTx" fact="1.5"/>
      <dgm:constr type="h" for="ch" forName="compositeNode" refType="h"/>
      <dgm:constr type="h" for="des" forName="parSh" refType="w"/>
      <dgm:constr type="h" for="des" forName="nodeText" refType="primFontSz" refFor="des" refForName="parTx" fact="2.1"/>
      <dgm:constr type="h" for="des" forName="parSh" refType="h" refFor="des" refForName="parTx" op="lte" fact="1.2"/>
      <dgm:constr type="h" for="des" forName="parSh" refType="h" refFor="des" refForName="parTx" op="gte" fact="1.2"/>
    </dgm:constrLst>
    <dgm:ruleLst>
      <dgm:rule type="primFontSz" for="des" forName="parSh" val="5" fact="NaN" max="NaN"/>
    </dgm:ruleLst>
    <dgm:forEach name="Name3" axis="ch" ptType="node">
      <dgm:layoutNode name="compositeNode">
        <dgm:alg type="composite"/>
        <dgm:shape xmlns:r="http://schemas.openxmlformats.org/officeDocument/2006/relationships" r:blip="">
          <dgm:adjLst/>
        </dgm:shape>
        <dgm:presOf/>
        <dgm:choose name="Name004">
          <dgm:if name="Name5" axis="self" ptType="node" func="cnt" op="equ" val="0">
            <dgm:constrLst>
              <dgm:constr type="w" for="ch" forName="parTx" refType="w"/>
              <dgm:constr type="w" for="ch" forName="parSh" refType="w" refFor="ch" refForName="parTx"/>
              <dgm:constr type="w" for="ch" forName="nodeText" refType="w" refFor="ch" refForName="parTx"/>
              <dgm:constr type="t" for="ch" forName="nodeText" refType="b" refFor="ch" refForName="parSh"/>
            </dgm:constrLst>
          </dgm:if>
          <dgm:else name="Name6">
            <dgm:constrLst>
              <dgm:constr type="w" for="ch" forName="parTx" refType="w"/>
              <dgm:constr type="w" for="ch" forName="parSh" refType="w" refFor="ch" refForName="parTx"/>
              <dgm:constr type="w" for="ch" forName="nodeText" refType="w" refFor="ch" refForName="parTx" fact="0.9"/>
              <dgm:constr type="t" for="ch" forName="nodeText" refType="b" refFor="ch" refForName="parSh"/>
            </dgm:constrLst>
          </dgm:else>
        </dgm:choose>
        <dgm:ruleLst>
          <dgm:rule type="h" val="INF" fact="NaN" max="NaN"/>
        </dgm:ruleLst>
        <dgm:layoutNode name="parTx">
          <dgm:varLst>
            <dgm:chMax val="0"/>
            <dgm:chPref val="0"/>
            <dgm:bulletEnabled val="1"/>
          </dgm:varLst>
          <dgm:alg type="tx"/>
          <dgm:shape xmlns:r="http://schemas.openxmlformats.org/officeDocument/2006/relationships" type="rect" r:blip="" zOrderOff="1" hideGeom="1">
            <dgm:adjLst/>
          </dgm:shape>
          <dgm:presOf/>
          <dgm:constrLst>
            <dgm:constr type="h" refType="w" op="lte" fact="0.4"/>
            <dgm:constr type="h"/>
          </dgm:constrLst>
          <dgm:ruleLst>
            <dgm:rule type="h" val="INF" fact="NaN" max="NaN"/>
          </dgm:ruleLst>
        </dgm:layoutNode>
        <dgm:layoutNode name="parSh">
          <dgm:alg type="composite"/>
          <dgm:shape xmlns:r="http://schemas.openxmlformats.org/officeDocument/2006/relationships" r:blip="">
            <dgm:adjLst/>
          </dgm:shape>
          <dgm:presOf axis="self" ptType="node"/>
          <dgm:choose name="casesForFirstAndLastNode">
            <dgm:if name="ifFirstNode" axis="self" ptType="node" func="pos" op="equ" val="1">
              <dgm:choose name="removeLineWhenOnlyOneNode">
                <dgm:if name="ifOnlyOneNode" axis="followSib" ptType="node" func="cnt" op="equ" val="0">
                  <dgm:constrLst>
                    <dgm:constr type="h"/>
                    <dgm:constr type="h" for="ch" forName="lineNode" val="0.002"/>
                    <dgm:constr type="w" for="ch" forName="lineNode" refType="w" fact="0"/>
                    <dgm:constr type="w" for="ch" forName="lineArrowNode" refType="w" fact="0"/>
                    <dgm:constr type="h" for="ch" forName="lineArrowNode" refType="h" fact="0"/>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ifMoreThanOneNode">
                  <dgm:constrLst>
                    <dgm:constr type="h"/>
                    <dgm:constr type="h" for="ch" forName="lineNode" val="0.002"/>
                    <dgm:constr type="w" for="ch" forName="lineNode" refType="w" fact="0.4"/>
                    <dgm:constr type="l" for="ch" forName="lineNode" refType="w" fact="0.5"/>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if>
            <dgm:if name="ifLastNode" axis="self" ptType="node" func="revPos" op="equ" val="1">
              <dgm:constrLst>
                <dgm:constr type="h"/>
                <dgm:constr type="h" for="ch" forName="lineNode" val="0.002"/>
                <dgm:constr type="w" for="ch" forName="lineNode" refType="w" fact="0.45"/>
                <dgm:constr type="w" for="ch" forName="lineArrowNode" refType="w" fact="0"/>
                <dgm:constr type="h" for="ch" forName="lineArrowNode" refType="h" fact="0"/>
                <dgm:constr type="ctrY" for="ch" forName="lineNode" refType="ctrY" refFor="ch" refForName="sibTransNodeCircle"/>
                <dgm:constr type="h" for="ch" forName="sibTransNodeCircle" refType="h"/>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allOtherNodes">
              <dgm:constrLst>
                <dgm:constr type="h"/>
                <dgm:constr type="h" for="ch" forName="lineNode" val="0.002"/>
                <dgm:constr type="w" for="ch" forName="lineNode" refType="w" fact="0.9"/>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layoutNode name="lineNode" styleLbl="alignAccFollowNode1">
            <dgm:alg type="sp"/>
            <dgm:shape xmlns:r="http://schemas.openxmlformats.org/officeDocument/2006/relationships" type="rect" r:blip="">
              <dgm:adjLst/>
            </dgm:shape>
            <dgm:presOf/>
            <dgm:constrLst/>
            <dgm:ruleLst/>
          </dgm:layoutNode>
          <dgm:layoutNode name="lineArrowNode" styleLbl="alignAccFollowNode1">
            <dgm:alg type="sp"/>
            <dgm:shape xmlns:r="http://schemas.openxmlformats.org/officeDocument/2006/relationships" type="chevron" r:blip="">
              <dgm:adjLst>
                <dgm:adj idx="1" val="0.9"/>
              </dgm:adjLst>
            </dgm:shape>
            <dgm:presOf/>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param type="parTxRTLAlign" val="l"/>
              </dgm:alg>
              <dgm:shape xmlns:r="http://schemas.openxmlformats.org/officeDocument/2006/relationships" type="ellipse" r:blip="">
                <dgm:adjLst/>
              </dgm:shape>
              <dgm:constrLst>
                <dgm:constr type="w" refType="h" op="equ"/>
                <dgm:constr type="primFontSz" val="60"/>
                <dgm:constr type="tMarg" refType="w" fact="0.11"/>
                <dgm:constr type="lMarg" refType="w" fact="0.11"/>
                <dgm:constr type="rMarg" refType="w" fact="0.11"/>
                <dgm:constr type="bMarg" refType="w" fact="0.11"/>
              </dgm:constrLst>
              <dgm:ruleLst>
                <dgm:rule type="primFontSz" val="14" fact="NaN" max="NaN"/>
              </dgm:ruleLst>
            </dgm:layoutNode>
            <dgm:layoutNode name="spacerBetweenCircleAndCallout">
              <dgm:varLst/>
              <dgm:presOf/>
              <dgm:alg type="sp"/>
              <dgm:shape xmlns:r="http://schemas.openxmlformats.org/officeDocument/2006/relationships" r:blip="">
                <dgm:adjLst/>
              </dgm:shape>
              <dgm:constrLst/>
              <dgm:ruleLst/>
            </dgm:layoutNode>
          </dgm:forEach>
          <dgm:presOf/>
          <dgm:ruleLst/>
        </dgm:layoutNode>
        <dgm:layoutNode name="nodeText" styleLbl="alignAccFollowNode1">
          <dgm:varLst>
            <dgm:bulletEnabled val="1"/>
          </dgm:varLst>
          <dgm:alg type="tx">
            <dgm:param type="parTxLTRAlign" val="l"/>
            <dgm:param type="parTxRTLAlign" val="r"/>
            <dgm:param type="txAnchorVert" val="t"/>
          </dgm:alg>
          <dgm:shape xmlns:r="http://schemas.openxmlformats.org/officeDocument/2006/relationships" type="upArrowCallout" r:blip="">
            <dgm:adjLst>
              <dgm:adj idx="1" val="0.5"/>
              <dgm:adj idx="2" val="0.2"/>
              <dgm:adj idx="3" val="0.2"/>
              <dgm:adj idx="4" val="1"/>
            </dgm:adjLst>
          </dgm:shape>
          <dgm:presOf axis="desOrSelf" ptType="node"/>
          <dgm:constrLst>
            <dgm:constr type="secFontSz" val="16"/>
            <dgm:constr type="primFontSz" val="26"/>
            <dgm:constr type="h"/>
            <dgm:constr type="tMarg" val="13"/>
            <dgm:constr type="lMarg" refType="w" fact="0.2236"/>
            <dgm:constr type="rMarg" refType="w" fact="0.2236"/>
            <dgm:constr type="bMarg" val="13"/>
          </dgm:constrLst>
          <dgm:ruleLst>
            <dgm:rule type="secFontSz" val="11" fact="NaN" max="NaN"/>
            <dgm:rule type="primFontSz" val="11" fact="NaN" max="NaN"/>
            <dgm:rule type="h" val="INF" fact="NaN" max="NaN"/>
          </dgm:ruleLst>
        </dgm:layoutNode>
      </dgm:layoutNode>
      <dgm:forEach name="sibTransForEach" axis="followSib" ptType="sibTrans" cnt="1">
        <dgm:layoutNode name="sibTransComposite" styleLbl="alignAccFollowNode1">
          <dgm:alg type="sp"/>
          <dgm:shape xmlns:r="http://schemas.openxmlformats.org/officeDocument/2006/relationships" r:blip="">
            <dgm:adjLst/>
          </dgm:shape>
          <dgm:ruleLst/>
        </dgm:layoutNode>
        <dgm:ruleLst>
          <dgm:rule type="h" val="INF" fact="NaN" max="NaN"/>
        </dgm:ruleLst>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71444C-C1FD-2A4A-89F3-A0D8DC0283B0}" type="datetimeFigureOut">
              <a:rPr lang="en-GR" smtClean="0"/>
              <a:t>17/11/24</a:t>
            </a:fld>
            <a:endParaRPr lang="en-G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01DCF4-2E65-3840-A891-06298F04392B}" type="slidenum">
              <a:rPr lang="en-GR" smtClean="0"/>
              <a:t>‹#›</a:t>
            </a:fld>
            <a:endParaRPr lang="en-GR"/>
          </a:p>
        </p:txBody>
      </p:sp>
    </p:spTree>
    <p:extLst>
      <p:ext uri="{BB962C8B-B14F-4D97-AF65-F5344CB8AC3E}">
        <p14:creationId xmlns:p14="http://schemas.microsoft.com/office/powerpoint/2010/main" val="2356210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R" dirty="0"/>
          </a:p>
        </p:txBody>
      </p:sp>
      <p:sp>
        <p:nvSpPr>
          <p:cNvPr id="4" name="Slide Number Placeholder 3"/>
          <p:cNvSpPr>
            <a:spLocks noGrp="1"/>
          </p:cNvSpPr>
          <p:nvPr>
            <p:ph type="sldNum" sz="quarter" idx="5"/>
          </p:nvPr>
        </p:nvSpPr>
        <p:spPr/>
        <p:txBody>
          <a:bodyPr/>
          <a:lstStyle/>
          <a:p>
            <a:fld id="{7101DCF4-2E65-3840-A891-06298F04392B}" type="slidenum">
              <a:rPr lang="en-GR" smtClean="0"/>
              <a:t>12</a:t>
            </a:fld>
            <a:endParaRPr lang="en-GR"/>
          </a:p>
        </p:txBody>
      </p:sp>
    </p:spTree>
    <p:extLst>
      <p:ext uri="{BB962C8B-B14F-4D97-AF65-F5344CB8AC3E}">
        <p14:creationId xmlns:p14="http://schemas.microsoft.com/office/powerpoint/2010/main" val="2524078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R" dirty="0"/>
          </a:p>
        </p:txBody>
      </p:sp>
      <p:sp>
        <p:nvSpPr>
          <p:cNvPr id="4" name="Slide Number Placeholder 3"/>
          <p:cNvSpPr>
            <a:spLocks noGrp="1"/>
          </p:cNvSpPr>
          <p:nvPr>
            <p:ph type="sldNum" sz="quarter" idx="5"/>
          </p:nvPr>
        </p:nvSpPr>
        <p:spPr/>
        <p:txBody>
          <a:bodyPr/>
          <a:lstStyle/>
          <a:p>
            <a:fld id="{7101DCF4-2E65-3840-A891-06298F04392B}" type="slidenum">
              <a:rPr lang="en-GR" smtClean="0"/>
              <a:t>13</a:t>
            </a:fld>
            <a:endParaRPr lang="en-GR"/>
          </a:p>
        </p:txBody>
      </p:sp>
    </p:spTree>
    <p:extLst>
      <p:ext uri="{BB962C8B-B14F-4D97-AF65-F5344CB8AC3E}">
        <p14:creationId xmlns:p14="http://schemas.microsoft.com/office/powerpoint/2010/main" val="719724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R" dirty="0"/>
          </a:p>
        </p:txBody>
      </p:sp>
      <p:sp>
        <p:nvSpPr>
          <p:cNvPr id="4" name="Slide Number Placeholder 3"/>
          <p:cNvSpPr>
            <a:spLocks noGrp="1"/>
          </p:cNvSpPr>
          <p:nvPr>
            <p:ph type="sldNum" sz="quarter" idx="5"/>
          </p:nvPr>
        </p:nvSpPr>
        <p:spPr/>
        <p:txBody>
          <a:bodyPr/>
          <a:lstStyle/>
          <a:p>
            <a:fld id="{7101DCF4-2E65-3840-A891-06298F04392B}" type="slidenum">
              <a:rPr lang="en-GR" smtClean="0"/>
              <a:t>15</a:t>
            </a:fld>
            <a:endParaRPr lang="en-GR"/>
          </a:p>
        </p:txBody>
      </p:sp>
    </p:spTree>
    <p:extLst>
      <p:ext uri="{BB962C8B-B14F-4D97-AF65-F5344CB8AC3E}">
        <p14:creationId xmlns:p14="http://schemas.microsoft.com/office/powerpoint/2010/main" val="277124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R" dirty="0"/>
          </a:p>
        </p:txBody>
      </p:sp>
      <p:sp>
        <p:nvSpPr>
          <p:cNvPr id="4" name="Slide Number Placeholder 3"/>
          <p:cNvSpPr>
            <a:spLocks noGrp="1"/>
          </p:cNvSpPr>
          <p:nvPr>
            <p:ph type="sldNum" sz="quarter" idx="5"/>
          </p:nvPr>
        </p:nvSpPr>
        <p:spPr/>
        <p:txBody>
          <a:bodyPr/>
          <a:lstStyle/>
          <a:p>
            <a:fld id="{7101DCF4-2E65-3840-A891-06298F04392B}" type="slidenum">
              <a:rPr lang="en-GR" smtClean="0"/>
              <a:t>16</a:t>
            </a:fld>
            <a:endParaRPr lang="en-GR"/>
          </a:p>
        </p:txBody>
      </p:sp>
    </p:spTree>
    <p:extLst>
      <p:ext uri="{BB962C8B-B14F-4D97-AF65-F5344CB8AC3E}">
        <p14:creationId xmlns:p14="http://schemas.microsoft.com/office/powerpoint/2010/main" val="2539610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47FDB-B2CF-7DC7-DFE7-1552EE7CFE23}"/>
              </a:ext>
            </a:extLst>
          </p:cNvPr>
          <p:cNvSpPr>
            <a:spLocks noGrp="1"/>
          </p:cNvSpPr>
          <p:nvPr>
            <p:ph type="ctrTitle"/>
          </p:nvPr>
        </p:nvSpPr>
        <p:spPr>
          <a:xfrm>
            <a:off x="1143000" y="1122363"/>
            <a:ext cx="6858000" cy="2387600"/>
          </a:xfrm>
        </p:spPr>
        <p:txBody>
          <a:bodyPr anchor="b"/>
          <a:lstStyle>
            <a:lvl1pPr algn="ctr">
              <a:defRPr sz="4500"/>
            </a:lvl1pPr>
          </a:lstStyle>
          <a:p>
            <a:r>
              <a:rPr lang="en-GB"/>
              <a:t>Click to edit Master title style</a:t>
            </a:r>
            <a:endParaRPr lang="en-GR"/>
          </a:p>
        </p:txBody>
      </p:sp>
      <p:sp>
        <p:nvSpPr>
          <p:cNvPr id="3" name="Subtitle 2">
            <a:extLst>
              <a:ext uri="{FF2B5EF4-FFF2-40B4-BE49-F238E27FC236}">
                <a16:creationId xmlns:a16="http://schemas.microsoft.com/office/drawing/2014/main" id="{289DEBD2-7359-E39B-A040-588EF646DCE5}"/>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9A3C6AA7-76FB-0978-C7C1-9C7A2501C398}"/>
              </a:ext>
            </a:extLst>
          </p:cNvPr>
          <p:cNvSpPr>
            <a:spLocks noGrp="1"/>
          </p:cNvSpPr>
          <p:nvPr>
            <p:ph type="dt" sz="half" idx="10"/>
          </p:nvPr>
        </p:nvSpPr>
        <p:spPr/>
        <p:txBody>
          <a:bodyPr/>
          <a:lstStyle/>
          <a:p>
            <a:fld id="{179A244C-973B-4039-BE4E-49EE8F43619B}" type="datetimeFigureOut">
              <a:rPr lang="el-GR" smtClean="0"/>
              <a:pPr/>
              <a:t>17/11/24</a:t>
            </a:fld>
            <a:endParaRPr lang="el-GR"/>
          </a:p>
        </p:txBody>
      </p:sp>
      <p:sp>
        <p:nvSpPr>
          <p:cNvPr id="5" name="Footer Placeholder 4">
            <a:extLst>
              <a:ext uri="{FF2B5EF4-FFF2-40B4-BE49-F238E27FC236}">
                <a16:creationId xmlns:a16="http://schemas.microsoft.com/office/drawing/2014/main" id="{20AE262E-77D9-F4F8-3813-8BF4ACBBA21B}"/>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7EE0502C-F5DE-674D-2599-59D5DE76D2BB}"/>
              </a:ext>
            </a:extLst>
          </p:cNvPr>
          <p:cNvSpPr>
            <a:spLocks noGrp="1"/>
          </p:cNvSpPr>
          <p:nvPr>
            <p:ph type="sldNum" sz="quarter" idx="12"/>
          </p:nvPr>
        </p:nvSpPr>
        <p:spPr/>
        <p:txBody>
          <a:bodyPr/>
          <a:lstStyle/>
          <a:p>
            <a:fld id="{9F6FDBAB-8A00-473F-A50C-25CF7B2E13D0}" type="slidenum">
              <a:rPr lang="el-GR" smtClean="0"/>
              <a:pPr/>
              <a:t>‹#›</a:t>
            </a:fld>
            <a:endParaRPr lang="el-GR"/>
          </a:p>
        </p:txBody>
      </p:sp>
    </p:spTree>
    <p:extLst>
      <p:ext uri="{BB962C8B-B14F-4D97-AF65-F5344CB8AC3E}">
        <p14:creationId xmlns:p14="http://schemas.microsoft.com/office/powerpoint/2010/main" val="4008269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79729-DF2F-9277-4901-B0F08258F19C}"/>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10E9B1DA-7C51-BD4C-8201-1C002DB0EDE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829A37B3-E332-0F4D-797A-695BF119B3F2}"/>
              </a:ext>
            </a:extLst>
          </p:cNvPr>
          <p:cNvSpPr>
            <a:spLocks noGrp="1"/>
          </p:cNvSpPr>
          <p:nvPr>
            <p:ph type="dt" sz="half" idx="10"/>
          </p:nvPr>
        </p:nvSpPr>
        <p:spPr/>
        <p:txBody>
          <a:bodyPr/>
          <a:lstStyle/>
          <a:p>
            <a:fld id="{179A244C-973B-4039-BE4E-49EE8F43619B}" type="datetimeFigureOut">
              <a:rPr lang="el-GR" smtClean="0"/>
              <a:pPr/>
              <a:t>17/11/24</a:t>
            </a:fld>
            <a:endParaRPr lang="el-GR"/>
          </a:p>
        </p:txBody>
      </p:sp>
      <p:sp>
        <p:nvSpPr>
          <p:cNvPr id="5" name="Footer Placeholder 4">
            <a:extLst>
              <a:ext uri="{FF2B5EF4-FFF2-40B4-BE49-F238E27FC236}">
                <a16:creationId xmlns:a16="http://schemas.microsoft.com/office/drawing/2014/main" id="{C205DB66-7ED1-1414-9F81-49380F78069E}"/>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69B59AC5-C54E-DECE-EB68-BD42EB3F2B4B}"/>
              </a:ext>
            </a:extLst>
          </p:cNvPr>
          <p:cNvSpPr>
            <a:spLocks noGrp="1"/>
          </p:cNvSpPr>
          <p:nvPr>
            <p:ph type="sldNum" sz="quarter" idx="12"/>
          </p:nvPr>
        </p:nvSpPr>
        <p:spPr/>
        <p:txBody>
          <a:bodyPr/>
          <a:lstStyle/>
          <a:p>
            <a:fld id="{9F6FDBAB-8A00-473F-A50C-25CF7B2E13D0}" type="slidenum">
              <a:rPr lang="el-GR" smtClean="0"/>
              <a:pPr/>
              <a:t>‹#›</a:t>
            </a:fld>
            <a:endParaRPr lang="el-GR"/>
          </a:p>
        </p:txBody>
      </p:sp>
    </p:spTree>
    <p:extLst>
      <p:ext uri="{BB962C8B-B14F-4D97-AF65-F5344CB8AC3E}">
        <p14:creationId xmlns:p14="http://schemas.microsoft.com/office/powerpoint/2010/main" val="192622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B37EEA-4B26-30B3-F589-F7015565A9F8}"/>
              </a:ext>
            </a:extLst>
          </p:cNvPr>
          <p:cNvSpPr>
            <a:spLocks noGrp="1"/>
          </p:cNvSpPr>
          <p:nvPr>
            <p:ph type="title" orient="vert"/>
          </p:nvPr>
        </p:nvSpPr>
        <p:spPr>
          <a:xfrm>
            <a:off x="6543675" y="365125"/>
            <a:ext cx="1971675"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4FE3D621-56EC-4F62-A66E-620309C6D666}"/>
              </a:ext>
            </a:extLst>
          </p:cNvPr>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D1A4243F-2FB9-1DCF-4852-932F610005E7}"/>
              </a:ext>
            </a:extLst>
          </p:cNvPr>
          <p:cNvSpPr>
            <a:spLocks noGrp="1"/>
          </p:cNvSpPr>
          <p:nvPr>
            <p:ph type="dt" sz="half" idx="10"/>
          </p:nvPr>
        </p:nvSpPr>
        <p:spPr/>
        <p:txBody>
          <a:bodyPr/>
          <a:lstStyle/>
          <a:p>
            <a:fld id="{179A244C-973B-4039-BE4E-49EE8F43619B}" type="datetimeFigureOut">
              <a:rPr lang="el-GR" smtClean="0"/>
              <a:pPr/>
              <a:t>17/11/24</a:t>
            </a:fld>
            <a:endParaRPr lang="el-GR"/>
          </a:p>
        </p:txBody>
      </p:sp>
      <p:sp>
        <p:nvSpPr>
          <p:cNvPr id="5" name="Footer Placeholder 4">
            <a:extLst>
              <a:ext uri="{FF2B5EF4-FFF2-40B4-BE49-F238E27FC236}">
                <a16:creationId xmlns:a16="http://schemas.microsoft.com/office/drawing/2014/main" id="{FEC19199-9D7C-5EE0-45FA-49CD7B604150}"/>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58F2F0C5-632D-A68D-978E-1ED1F1EF6EC3}"/>
              </a:ext>
            </a:extLst>
          </p:cNvPr>
          <p:cNvSpPr>
            <a:spLocks noGrp="1"/>
          </p:cNvSpPr>
          <p:nvPr>
            <p:ph type="sldNum" sz="quarter" idx="12"/>
          </p:nvPr>
        </p:nvSpPr>
        <p:spPr/>
        <p:txBody>
          <a:bodyPr/>
          <a:lstStyle/>
          <a:p>
            <a:fld id="{9F6FDBAB-8A00-473F-A50C-25CF7B2E13D0}" type="slidenum">
              <a:rPr lang="el-GR" smtClean="0"/>
              <a:pPr/>
              <a:t>‹#›</a:t>
            </a:fld>
            <a:endParaRPr lang="el-GR"/>
          </a:p>
        </p:txBody>
      </p:sp>
    </p:spTree>
    <p:extLst>
      <p:ext uri="{BB962C8B-B14F-4D97-AF65-F5344CB8AC3E}">
        <p14:creationId xmlns:p14="http://schemas.microsoft.com/office/powerpoint/2010/main" val="3951711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2E482-C1DF-A2E6-39AE-F038284FC25A}"/>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830C75C1-4C2B-ABBA-FBCA-F188622393A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7F89696A-E56A-83B6-D3AD-2FBE19A99CE4}"/>
              </a:ext>
            </a:extLst>
          </p:cNvPr>
          <p:cNvSpPr>
            <a:spLocks noGrp="1"/>
          </p:cNvSpPr>
          <p:nvPr>
            <p:ph type="dt" sz="half" idx="10"/>
          </p:nvPr>
        </p:nvSpPr>
        <p:spPr/>
        <p:txBody>
          <a:bodyPr/>
          <a:lstStyle/>
          <a:p>
            <a:fld id="{179A244C-973B-4039-BE4E-49EE8F43619B}" type="datetimeFigureOut">
              <a:rPr lang="el-GR" smtClean="0"/>
              <a:pPr/>
              <a:t>17/11/24</a:t>
            </a:fld>
            <a:endParaRPr lang="el-GR"/>
          </a:p>
        </p:txBody>
      </p:sp>
      <p:sp>
        <p:nvSpPr>
          <p:cNvPr id="5" name="Footer Placeholder 4">
            <a:extLst>
              <a:ext uri="{FF2B5EF4-FFF2-40B4-BE49-F238E27FC236}">
                <a16:creationId xmlns:a16="http://schemas.microsoft.com/office/drawing/2014/main" id="{E1B597E3-8112-1C56-A921-05EF4FCBB745}"/>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F83D7D21-4D8A-E722-6273-5994E808CD70}"/>
              </a:ext>
            </a:extLst>
          </p:cNvPr>
          <p:cNvSpPr>
            <a:spLocks noGrp="1"/>
          </p:cNvSpPr>
          <p:nvPr>
            <p:ph type="sldNum" sz="quarter" idx="12"/>
          </p:nvPr>
        </p:nvSpPr>
        <p:spPr/>
        <p:txBody>
          <a:bodyPr/>
          <a:lstStyle/>
          <a:p>
            <a:fld id="{9F6FDBAB-8A00-473F-A50C-25CF7B2E13D0}" type="slidenum">
              <a:rPr lang="el-GR" smtClean="0"/>
              <a:pPr/>
              <a:t>‹#›</a:t>
            </a:fld>
            <a:endParaRPr lang="el-GR"/>
          </a:p>
        </p:txBody>
      </p:sp>
    </p:spTree>
    <p:extLst>
      <p:ext uri="{BB962C8B-B14F-4D97-AF65-F5344CB8AC3E}">
        <p14:creationId xmlns:p14="http://schemas.microsoft.com/office/powerpoint/2010/main" val="1651344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9AEA2-2C21-3B6B-8D6E-F2F8D6379A49}"/>
              </a:ext>
            </a:extLst>
          </p:cNvPr>
          <p:cNvSpPr>
            <a:spLocks noGrp="1"/>
          </p:cNvSpPr>
          <p:nvPr>
            <p:ph type="title"/>
          </p:nvPr>
        </p:nvSpPr>
        <p:spPr>
          <a:xfrm>
            <a:off x="623887" y="1709738"/>
            <a:ext cx="7886700" cy="2852737"/>
          </a:xfrm>
        </p:spPr>
        <p:txBody>
          <a:bodyPr anchor="b"/>
          <a:lstStyle>
            <a:lvl1pPr>
              <a:defRPr sz="45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B94B29C3-4D5D-C8EF-9D25-440977C95ED8}"/>
              </a:ext>
            </a:extLst>
          </p:cNvPr>
          <p:cNvSpPr>
            <a:spLocks noGrp="1"/>
          </p:cNvSpPr>
          <p:nvPr>
            <p:ph type="body" idx="1"/>
          </p:nvPr>
        </p:nvSpPr>
        <p:spPr>
          <a:xfrm>
            <a:off x="623887"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0772108-5101-FDB5-752D-0BF8A5967992}"/>
              </a:ext>
            </a:extLst>
          </p:cNvPr>
          <p:cNvSpPr>
            <a:spLocks noGrp="1"/>
          </p:cNvSpPr>
          <p:nvPr>
            <p:ph type="dt" sz="half" idx="10"/>
          </p:nvPr>
        </p:nvSpPr>
        <p:spPr/>
        <p:txBody>
          <a:bodyPr/>
          <a:lstStyle/>
          <a:p>
            <a:fld id="{179A244C-973B-4039-BE4E-49EE8F43619B}" type="datetimeFigureOut">
              <a:rPr lang="el-GR" smtClean="0"/>
              <a:pPr/>
              <a:t>17/11/24</a:t>
            </a:fld>
            <a:endParaRPr lang="el-GR"/>
          </a:p>
        </p:txBody>
      </p:sp>
      <p:sp>
        <p:nvSpPr>
          <p:cNvPr id="5" name="Footer Placeholder 4">
            <a:extLst>
              <a:ext uri="{FF2B5EF4-FFF2-40B4-BE49-F238E27FC236}">
                <a16:creationId xmlns:a16="http://schemas.microsoft.com/office/drawing/2014/main" id="{57DDCBD2-DD70-F816-D85C-194E9FE73959}"/>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50153072-59B9-D03A-BFBD-503B95BC92F0}"/>
              </a:ext>
            </a:extLst>
          </p:cNvPr>
          <p:cNvSpPr>
            <a:spLocks noGrp="1"/>
          </p:cNvSpPr>
          <p:nvPr>
            <p:ph type="sldNum" sz="quarter" idx="12"/>
          </p:nvPr>
        </p:nvSpPr>
        <p:spPr/>
        <p:txBody>
          <a:bodyPr/>
          <a:lstStyle/>
          <a:p>
            <a:fld id="{9F6FDBAB-8A00-473F-A50C-25CF7B2E13D0}" type="slidenum">
              <a:rPr lang="el-GR" smtClean="0"/>
              <a:pPr/>
              <a:t>‹#›</a:t>
            </a:fld>
            <a:endParaRPr lang="el-GR"/>
          </a:p>
        </p:txBody>
      </p:sp>
    </p:spTree>
    <p:extLst>
      <p:ext uri="{BB962C8B-B14F-4D97-AF65-F5344CB8AC3E}">
        <p14:creationId xmlns:p14="http://schemas.microsoft.com/office/powerpoint/2010/main" val="3059766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77ACE-2E63-9ABD-E238-0710C2A41E9C}"/>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8D953194-4C56-D8E6-E25C-31DF80303D28}"/>
              </a:ext>
            </a:extLst>
          </p:cNvPr>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A68C33F7-3796-5B86-957B-726192B950C4}"/>
              </a:ext>
            </a:extLst>
          </p:cNvPr>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3AA3AB93-7D0C-D18C-A91E-1D61439DC926}"/>
              </a:ext>
            </a:extLst>
          </p:cNvPr>
          <p:cNvSpPr>
            <a:spLocks noGrp="1"/>
          </p:cNvSpPr>
          <p:nvPr>
            <p:ph type="dt" sz="half" idx="10"/>
          </p:nvPr>
        </p:nvSpPr>
        <p:spPr/>
        <p:txBody>
          <a:bodyPr/>
          <a:lstStyle/>
          <a:p>
            <a:fld id="{179A244C-973B-4039-BE4E-49EE8F43619B}" type="datetimeFigureOut">
              <a:rPr lang="el-GR" smtClean="0"/>
              <a:pPr/>
              <a:t>17/11/24</a:t>
            </a:fld>
            <a:endParaRPr lang="el-GR"/>
          </a:p>
        </p:txBody>
      </p:sp>
      <p:sp>
        <p:nvSpPr>
          <p:cNvPr id="6" name="Footer Placeholder 5">
            <a:extLst>
              <a:ext uri="{FF2B5EF4-FFF2-40B4-BE49-F238E27FC236}">
                <a16:creationId xmlns:a16="http://schemas.microsoft.com/office/drawing/2014/main" id="{7978C9B4-FF22-9BF9-ED78-66E99E48CBEE}"/>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17DF7442-6E11-B61E-816B-E52946647056}"/>
              </a:ext>
            </a:extLst>
          </p:cNvPr>
          <p:cNvSpPr>
            <a:spLocks noGrp="1"/>
          </p:cNvSpPr>
          <p:nvPr>
            <p:ph type="sldNum" sz="quarter" idx="12"/>
          </p:nvPr>
        </p:nvSpPr>
        <p:spPr/>
        <p:txBody>
          <a:bodyPr/>
          <a:lstStyle/>
          <a:p>
            <a:fld id="{9F6FDBAB-8A00-473F-A50C-25CF7B2E13D0}" type="slidenum">
              <a:rPr lang="el-GR" smtClean="0"/>
              <a:pPr/>
              <a:t>‹#›</a:t>
            </a:fld>
            <a:endParaRPr lang="el-GR"/>
          </a:p>
        </p:txBody>
      </p:sp>
    </p:spTree>
    <p:extLst>
      <p:ext uri="{BB962C8B-B14F-4D97-AF65-F5344CB8AC3E}">
        <p14:creationId xmlns:p14="http://schemas.microsoft.com/office/powerpoint/2010/main" val="911591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FECCE-8870-B160-4D46-28D1543299E0}"/>
              </a:ext>
            </a:extLst>
          </p:cNvPr>
          <p:cNvSpPr>
            <a:spLocks noGrp="1"/>
          </p:cNvSpPr>
          <p:nvPr>
            <p:ph type="title"/>
          </p:nvPr>
        </p:nvSpPr>
        <p:spPr>
          <a:xfrm>
            <a:off x="629841" y="365126"/>
            <a:ext cx="78867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5EB77B3F-FA02-612D-DFB8-EA4EF73B561A}"/>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a:extLst>
              <a:ext uri="{FF2B5EF4-FFF2-40B4-BE49-F238E27FC236}">
                <a16:creationId xmlns:a16="http://schemas.microsoft.com/office/drawing/2014/main" id="{7F9FA208-BE9C-EE74-B73B-C6AA4FC087B6}"/>
              </a:ext>
            </a:extLst>
          </p:cNvPr>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AA0CA772-4CAE-39FC-347E-AB44AAB9C93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a:extLst>
              <a:ext uri="{FF2B5EF4-FFF2-40B4-BE49-F238E27FC236}">
                <a16:creationId xmlns:a16="http://schemas.microsoft.com/office/drawing/2014/main" id="{49F5BF77-68FC-6146-FCB9-FCA540C1A499}"/>
              </a:ext>
            </a:extLst>
          </p:cNvPr>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2C4C67BA-7347-8507-B419-0B843E4C9E1C}"/>
              </a:ext>
            </a:extLst>
          </p:cNvPr>
          <p:cNvSpPr>
            <a:spLocks noGrp="1"/>
          </p:cNvSpPr>
          <p:nvPr>
            <p:ph type="dt" sz="half" idx="10"/>
          </p:nvPr>
        </p:nvSpPr>
        <p:spPr/>
        <p:txBody>
          <a:bodyPr/>
          <a:lstStyle/>
          <a:p>
            <a:fld id="{179A244C-973B-4039-BE4E-49EE8F43619B}" type="datetimeFigureOut">
              <a:rPr lang="el-GR" smtClean="0"/>
              <a:pPr/>
              <a:t>17/11/24</a:t>
            </a:fld>
            <a:endParaRPr lang="el-GR"/>
          </a:p>
        </p:txBody>
      </p:sp>
      <p:sp>
        <p:nvSpPr>
          <p:cNvPr id="8" name="Footer Placeholder 7">
            <a:extLst>
              <a:ext uri="{FF2B5EF4-FFF2-40B4-BE49-F238E27FC236}">
                <a16:creationId xmlns:a16="http://schemas.microsoft.com/office/drawing/2014/main" id="{E427DD9C-B8F5-E073-8202-C3AE18873CEB}"/>
              </a:ext>
            </a:extLst>
          </p:cNvPr>
          <p:cNvSpPr>
            <a:spLocks noGrp="1"/>
          </p:cNvSpPr>
          <p:nvPr>
            <p:ph type="ftr" sz="quarter" idx="11"/>
          </p:nvPr>
        </p:nvSpPr>
        <p:spPr/>
        <p:txBody>
          <a:bodyPr/>
          <a:lstStyle/>
          <a:p>
            <a:endParaRPr lang="el-GR"/>
          </a:p>
        </p:txBody>
      </p:sp>
      <p:sp>
        <p:nvSpPr>
          <p:cNvPr id="9" name="Slide Number Placeholder 8">
            <a:extLst>
              <a:ext uri="{FF2B5EF4-FFF2-40B4-BE49-F238E27FC236}">
                <a16:creationId xmlns:a16="http://schemas.microsoft.com/office/drawing/2014/main" id="{422B78C2-09A5-4C95-BFE2-A3B160DECD13}"/>
              </a:ext>
            </a:extLst>
          </p:cNvPr>
          <p:cNvSpPr>
            <a:spLocks noGrp="1"/>
          </p:cNvSpPr>
          <p:nvPr>
            <p:ph type="sldNum" sz="quarter" idx="12"/>
          </p:nvPr>
        </p:nvSpPr>
        <p:spPr/>
        <p:txBody>
          <a:bodyPr/>
          <a:lstStyle/>
          <a:p>
            <a:fld id="{9F6FDBAB-8A00-473F-A50C-25CF7B2E13D0}" type="slidenum">
              <a:rPr lang="el-GR" smtClean="0"/>
              <a:pPr/>
              <a:t>‹#›</a:t>
            </a:fld>
            <a:endParaRPr lang="el-GR"/>
          </a:p>
        </p:txBody>
      </p:sp>
    </p:spTree>
    <p:extLst>
      <p:ext uri="{BB962C8B-B14F-4D97-AF65-F5344CB8AC3E}">
        <p14:creationId xmlns:p14="http://schemas.microsoft.com/office/powerpoint/2010/main" val="3904395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E77BA-FBEA-CD7E-7EBB-0F50D8DE0A5D}"/>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D2D3C0B2-C1DA-0CB1-E590-311518FA8A7B}"/>
              </a:ext>
            </a:extLst>
          </p:cNvPr>
          <p:cNvSpPr>
            <a:spLocks noGrp="1"/>
          </p:cNvSpPr>
          <p:nvPr>
            <p:ph type="dt" sz="half" idx="10"/>
          </p:nvPr>
        </p:nvSpPr>
        <p:spPr/>
        <p:txBody>
          <a:bodyPr/>
          <a:lstStyle/>
          <a:p>
            <a:fld id="{179A244C-973B-4039-BE4E-49EE8F43619B}" type="datetimeFigureOut">
              <a:rPr lang="el-GR" smtClean="0"/>
              <a:pPr/>
              <a:t>17/11/24</a:t>
            </a:fld>
            <a:endParaRPr lang="el-GR"/>
          </a:p>
        </p:txBody>
      </p:sp>
      <p:sp>
        <p:nvSpPr>
          <p:cNvPr id="4" name="Footer Placeholder 3">
            <a:extLst>
              <a:ext uri="{FF2B5EF4-FFF2-40B4-BE49-F238E27FC236}">
                <a16:creationId xmlns:a16="http://schemas.microsoft.com/office/drawing/2014/main" id="{D7C63EB7-BB27-EBDC-21ED-18F459D54FEB}"/>
              </a:ext>
            </a:extLst>
          </p:cNvPr>
          <p:cNvSpPr>
            <a:spLocks noGrp="1"/>
          </p:cNvSpPr>
          <p:nvPr>
            <p:ph type="ftr" sz="quarter" idx="11"/>
          </p:nvPr>
        </p:nvSpPr>
        <p:spPr/>
        <p:txBody>
          <a:bodyPr/>
          <a:lstStyle/>
          <a:p>
            <a:endParaRPr lang="el-GR"/>
          </a:p>
        </p:txBody>
      </p:sp>
      <p:sp>
        <p:nvSpPr>
          <p:cNvPr id="5" name="Slide Number Placeholder 4">
            <a:extLst>
              <a:ext uri="{FF2B5EF4-FFF2-40B4-BE49-F238E27FC236}">
                <a16:creationId xmlns:a16="http://schemas.microsoft.com/office/drawing/2014/main" id="{F381D126-7E8C-EEDA-1FCE-3A2D09C0DD57}"/>
              </a:ext>
            </a:extLst>
          </p:cNvPr>
          <p:cNvSpPr>
            <a:spLocks noGrp="1"/>
          </p:cNvSpPr>
          <p:nvPr>
            <p:ph type="sldNum" sz="quarter" idx="12"/>
          </p:nvPr>
        </p:nvSpPr>
        <p:spPr/>
        <p:txBody>
          <a:bodyPr/>
          <a:lstStyle/>
          <a:p>
            <a:fld id="{9F6FDBAB-8A00-473F-A50C-25CF7B2E13D0}" type="slidenum">
              <a:rPr lang="el-GR" smtClean="0"/>
              <a:pPr/>
              <a:t>‹#›</a:t>
            </a:fld>
            <a:endParaRPr lang="el-GR"/>
          </a:p>
        </p:txBody>
      </p:sp>
    </p:spTree>
    <p:extLst>
      <p:ext uri="{BB962C8B-B14F-4D97-AF65-F5344CB8AC3E}">
        <p14:creationId xmlns:p14="http://schemas.microsoft.com/office/powerpoint/2010/main" val="1563404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33ACF7-D718-2385-15A8-937CAF6ECC2C}"/>
              </a:ext>
            </a:extLst>
          </p:cNvPr>
          <p:cNvSpPr>
            <a:spLocks noGrp="1"/>
          </p:cNvSpPr>
          <p:nvPr>
            <p:ph type="dt" sz="half" idx="10"/>
          </p:nvPr>
        </p:nvSpPr>
        <p:spPr/>
        <p:txBody>
          <a:bodyPr/>
          <a:lstStyle/>
          <a:p>
            <a:fld id="{179A244C-973B-4039-BE4E-49EE8F43619B}" type="datetimeFigureOut">
              <a:rPr lang="el-GR" smtClean="0"/>
              <a:pPr/>
              <a:t>17/11/24</a:t>
            </a:fld>
            <a:endParaRPr lang="el-GR"/>
          </a:p>
        </p:txBody>
      </p:sp>
      <p:sp>
        <p:nvSpPr>
          <p:cNvPr id="3" name="Footer Placeholder 2">
            <a:extLst>
              <a:ext uri="{FF2B5EF4-FFF2-40B4-BE49-F238E27FC236}">
                <a16:creationId xmlns:a16="http://schemas.microsoft.com/office/drawing/2014/main" id="{9860DE8C-207F-57D7-DE26-970548F2C7D2}"/>
              </a:ext>
            </a:extLst>
          </p:cNvPr>
          <p:cNvSpPr>
            <a:spLocks noGrp="1"/>
          </p:cNvSpPr>
          <p:nvPr>
            <p:ph type="ftr" sz="quarter" idx="11"/>
          </p:nvPr>
        </p:nvSpPr>
        <p:spPr/>
        <p:txBody>
          <a:bodyPr/>
          <a:lstStyle/>
          <a:p>
            <a:endParaRPr lang="el-GR"/>
          </a:p>
        </p:txBody>
      </p:sp>
      <p:sp>
        <p:nvSpPr>
          <p:cNvPr id="4" name="Slide Number Placeholder 3">
            <a:extLst>
              <a:ext uri="{FF2B5EF4-FFF2-40B4-BE49-F238E27FC236}">
                <a16:creationId xmlns:a16="http://schemas.microsoft.com/office/drawing/2014/main" id="{B541B7A1-E4C6-56CD-4527-3AE0D49E6AAA}"/>
              </a:ext>
            </a:extLst>
          </p:cNvPr>
          <p:cNvSpPr>
            <a:spLocks noGrp="1"/>
          </p:cNvSpPr>
          <p:nvPr>
            <p:ph type="sldNum" sz="quarter" idx="12"/>
          </p:nvPr>
        </p:nvSpPr>
        <p:spPr/>
        <p:txBody>
          <a:bodyPr/>
          <a:lstStyle/>
          <a:p>
            <a:fld id="{9F6FDBAB-8A00-473F-A50C-25CF7B2E13D0}" type="slidenum">
              <a:rPr lang="el-GR" smtClean="0"/>
              <a:pPr/>
              <a:t>‹#›</a:t>
            </a:fld>
            <a:endParaRPr lang="el-GR"/>
          </a:p>
        </p:txBody>
      </p:sp>
    </p:spTree>
    <p:extLst>
      <p:ext uri="{BB962C8B-B14F-4D97-AF65-F5344CB8AC3E}">
        <p14:creationId xmlns:p14="http://schemas.microsoft.com/office/powerpoint/2010/main" val="2102993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A16F9-5DD5-229E-6AF2-7AACBD360C26}"/>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867E4FDC-9168-D6C1-9C48-F92889E37A6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32C77793-B9F6-6C2E-8F77-9B7BC0EE8AB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75D25CEC-FC94-B06E-365F-F996186BFD17}"/>
              </a:ext>
            </a:extLst>
          </p:cNvPr>
          <p:cNvSpPr>
            <a:spLocks noGrp="1"/>
          </p:cNvSpPr>
          <p:nvPr>
            <p:ph type="dt" sz="half" idx="10"/>
          </p:nvPr>
        </p:nvSpPr>
        <p:spPr/>
        <p:txBody>
          <a:bodyPr/>
          <a:lstStyle/>
          <a:p>
            <a:fld id="{179A244C-973B-4039-BE4E-49EE8F43619B}" type="datetimeFigureOut">
              <a:rPr lang="el-GR" smtClean="0"/>
              <a:pPr/>
              <a:t>17/11/24</a:t>
            </a:fld>
            <a:endParaRPr lang="el-GR"/>
          </a:p>
        </p:txBody>
      </p:sp>
      <p:sp>
        <p:nvSpPr>
          <p:cNvPr id="6" name="Footer Placeholder 5">
            <a:extLst>
              <a:ext uri="{FF2B5EF4-FFF2-40B4-BE49-F238E27FC236}">
                <a16:creationId xmlns:a16="http://schemas.microsoft.com/office/drawing/2014/main" id="{695E8340-A0D5-8B4B-7F53-6AFC18B194DF}"/>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8C47A235-A32F-CA2D-27E9-F426E3D234FC}"/>
              </a:ext>
            </a:extLst>
          </p:cNvPr>
          <p:cNvSpPr>
            <a:spLocks noGrp="1"/>
          </p:cNvSpPr>
          <p:nvPr>
            <p:ph type="sldNum" sz="quarter" idx="12"/>
          </p:nvPr>
        </p:nvSpPr>
        <p:spPr/>
        <p:txBody>
          <a:bodyPr/>
          <a:lstStyle/>
          <a:p>
            <a:fld id="{9F6FDBAB-8A00-473F-A50C-25CF7B2E13D0}" type="slidenum">
              <a:rPr lang="el-GR" smtClean="0"/>
              <a:pPr/>
              <a:t>‹#›</a:t>
            </a:fld>
            <a:endParaRPr lang="el-GR"/>
          </a:p>
        </p:txBody>
      </p:sp>
    </p:spTree>
    <p:extLst>
      <p:ext uri="{BB962C8B-B14F-4D97-AF65-F5344CB8AC3E}">
        <p14:creationId xmlns:p14="http://schemas.microsoft.com/office/powerpoint/2010/main" val="454323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C5599-8CDF-FEEC-2B1B-8823C66B3F69}"/>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9B085927-5400-0BB3-56F6-CF13C3F24EA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R"/>
          </a:p>
        </p:txBody>
      </p:sp>
      <p:sp>
        <p:nvSpPr>
          <p:cNvPr id="4" name="Text Placeholder 3">
            <a:extLst>
              <a:ext uri="{FF2B5EF4-FFF2-40B4-BE49-F238E27FC236}">
                <a16:creationId xmlns:a16="http://schemas.microsoft.com/office/drawing/2014/main" id="{1399D417-2402-1AF8-4690-D7C05CBBC13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B28B56C9-AB7C-0FAE-88A5-200C32BFA0CB}"/>
              </a:ext>
            </a:extLst>
          </p:cNvPr>
          <p:cNvSpPr>
            <a:spLocks noGrp="1"/>
          </p:cNvSpPr>
          <p:nvPr>
            <p:ph type="dt" sz="half" idx="10"/>
          </p:nvPr>
        </p:nvSpPr>
        <p:spPr/>
        <p:txBody>
          <a:bodyPr/>
          <a:lstStyle/>
          <a:p>
            <a:fld id="{179A244C-973B-4039-BE4E-49EE8F43619B}" type="datetimeFigureOut">
              <a:rPr lang="el-GR" smtClean="0"/>
              <a:pPr/>
              <a:t>17/11/24</a:t>
            </a:fld>
            <a:endParaRPr lang="el-GR"/>
          </a:p>
        </p:txBody>
      </p:sp>
      <p:sp>
        <p:nvSpPr>
          <p:cNvPr id="6" name="Footer Placeholder 5">
            <a:extLst>
              <a:ext uri="{FF2B5EF4-FFF2-40B4-BE49-F238E27FC236}">
                <a16:creationId xmlns:a16="http://schemas.microsoft.com/office/drawing/2014/main" id="{125400F9-28C4-30B0-4CCD-EA076D90EF7B}"/>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A98A0056-D142-6529-BC6F-BEBD584B03C7}"/>
              </a:ext>
            </a:extLst>
          </p:cNvPr>
          <p:cNvSpPr>
            <a:spLocks noGrp="1"/>
          </p:cNvSpPr>
          <p:nvPr>
            <p:ph type="sldNum" sz="quarter" idx="12"/>
          </p:nvPr>
        </p:nvSpPr>
        <p:spPr/>
        <p:txBody>
          <a:bodyPr/>
          <a:lstStyle/>
          <a:p>
            <a:fld id="{9F6FDBAB-8A00-473F-A50C-25CF7B2E13D0}" type="slidenum">
              <a:rPr lang="el-GR" smtClean="0"/>
              <a:pPr/>
              <a:t>‹#›</a:t>
            </a:fld>
            <a:endParaRPr lang="el-GR"/>
          </a:p>
        </p:txBody>
      </p:sp>
    </p:spTree>
    <p:extLst>
      <p:ext uri="{BB962C8B-B14F-4D97-AF65-F5344CB8AC3E}">
        <p14:creationId xmlns:p14="http://schemas.microsoft.com/office/powerpoint/2010/main" val="252744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F8337F-E20D-C939-15C2-B4227EC9DFA9}"/>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4702738D-FD61-CC51-9000-5525AF4802E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4A3CBE00-0F98-281D-C4B2-32DB50737C7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179A244C-973B-4039-BE4E-49EE8F43619B}" type="datetimeFigureOut">
              <a:rPr lang="el-GR" smtClean="0"/>
              <a:pPr/>
              <a:t>17/11/24</a:t>
            </a:fld>
            <a:endParaRPr lang="el-GR"/>
          </a:p>
        </p:txBody>
      </p:sp>
      <p:sp>
        <p:nvSpPr>
          <p:cNvPr id="5" name="Footer Placeholder 4">
            <a:extLst>
              <a:ext uri="{FF2B5EF4-FFF2-40B4-BE49-F238E27FC236}">
                <a16:creationId xmlns:a16="http://schemas.microsoft.com/office/drawing/2014/main" id="{4C152388-7857-6D61-7E86-08E71C4C6770}"/>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l-GR"/>
          </a:p>
        </p:txBody>
      </p:sp>
      <p:sp>
        <p:nvSpPr>
          <p:cNvPr id="6" name="Slide Number Placeholder 5">
            <a:extLst>
              <a:ext uri="{FF2B5EF4-FFF2-40B4-BE49-F238E27FC236}">
                <a16:creationId xmlns:a16="http://schemas.microsoft.com/office/drawing/2014/main" id="{3461FFE6-FFB6-DD22-7520-9239321D9C6A}"/>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9F6FDBAB-8A00-473F-A50C-25CF7B2E13D0}" type="slidenum">
              <a:rPr lang="el-GR" smtClean="0"/>
              <a:pPr/>
              <a:t>‹#›</a:t>
            </a:fld>
            <a:endParaRPr lang="el-GR"/>
          </a:p>
        </p:txBody>
      </p:sp>
    </p:spTree>
    <p:extLst>
      <p:ext uri="{BB962C8B-B14F-4D97-AF65-F5344CB8AC3E}">
        <p14:creationId xmlns:p14="http://schemas.microsoft.com/office/powerpoint/2010/main" val="3551611821"/>
      </p:ext>
    </p:extLst>
  </p:cSld>
  <p:clrMap bg1="lt1" tx1="dk1" bg2="lt2" tx2="dk2" accent1="accent1" accent2="accent2" accent3="accent3" accent4="accent4" accent5="accent5" accent6="accent6" hlink="hlink" folHlink="folHlink"/>
  <p:sldLayoutIdLst>
    <p:sldLayoutId id="2147484243" r:id="rId1"/>
    <p:sldLayoutId id="2147484244" r:id="rId2"/>
    <p:sldLayoutId id="2147484245" r:id="rId3"/>
    <p:sldLayoutId id="2147484246" r:id="rId4"/>
    <p:sldLayoutId id="2147484247" r:id="rId5"/>
    <p:sldLayoutId id="2147484248" r:id="rId6"/>
    <p:sldLayoutId id="2147484249" r:id="rId7"/>
    <p:sldLayoutId id="2147484250" r:id="rId8"/>
    <p:sldLayoutId id="2147484251" r:id="rId9"/>
    <p:sldLayoutId id="2147484252" r:id="rId10"/>
    <p:sldLayoutId id="214748425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ight Triangle 23">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 Τίτλος"/>
          <p:cNvSpPr>
            <a:spLocks noGrp="1"/>
          </p:cNvSpPr>
          <p:nvPr>
            <p:ph type="ctrTitle"/>
          </p:nvPr>
        </p:nvSpPr>
        <p:spPr>
          <a:xfrm>
            <a:off x="806825" y="1188637"/>
            <a:ext cx="2241175" cy="4480726"/>
          </a:xfrm>
        </p:spPr>
        <p:txBody>
          <a:bodyPr vert="horz" lIns="91440" tIns="45720" rIns="91440" bIns="45720" rtlCol="0" anchor="ctr">
            <a:normAutofit/>
          </a:bodyPr>
          <a:lstStyle/>
          <a:p>
            <a:pPr algn="r" defTabSz="914400"/>
            <a:r>
              <a:rPr lang="en-US" sz="4400" kern="1200" cap="all" spc="200" baseline="0">
                <a:solidFill>
                  <a:schemeClr val="tx1"/>
                </a:solidFill>
                <a:latin typeface="+mj-lt"/>
                <a:ea typeface="+mj-ea"/>
                <a:cs typeface="+mj-cs"/>
              </a:rPr>
              <a:t>Η θεωρΙα του Jean Piaget </a:t>
            </a:r>
          </a:p>
        </p:txBody>
      </p:sp>
      <p:cxnSp>
        <p:nvCxnSpPr>
          <p:cNvPr id="33" name="Straight Connector 32">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2 - Υπότιτλος"/>
          <p:cNvSpPr>
            <a:spLocks noGrp="1"/>
          </p:cNvSpPr>
          <p:nvPr>
            <p:ph type="subTitle" idx="1"/>
          </p:nvPr>
        </p:nvSpPr>
        <p:spPr>
          <a:xfrm>
            <a:off x="3941445" y="1648870"/>
            <a:ext cx="3527136" cy="3560260"/>
          </a:xfrm>
        </p:spPr>
        <p:txBody>
          <a:bodyPr vert="horz" lIns="91440" tIns="45720" rIns="91440" bIns="45720" rtlCol="0" anchor="ctr">
            <a:normAutofit/>
          </a:bodyPr>
          <a:lstStyle/>
          <a:p>
            <a:pPr indent="-228600" algn="l" defTabSz="914400">
              <a:buFont typeface="Arial" panose="020B0604020202020204" pitchFamily="34" charset="0"/>
              <a:buChar char="•"/>
            </a:pPr>
            <a:r>
              <a:rPr lang="en-US" sz="1600" b="1" dirty="0" err="1"/>
              <a:t>Β</a:t>
            </a:r>
            <a:r>
              <a:rPr lang="en-US" sz="1600" b="1" dirty="0"/>
              <a:t>α</a:t>
            </a:r>
            <a:r>
              <a:rPr lang="en-US" sz="1600" b="1" dirty="0" err="1"/>
              <a:t>σικές</a:t>
            </a:r>
            <a:r>
              <a:rPr lang="en-US" sz="1600" b="1" dirty="0"/>
              <a:t> </a:t>
            </a:r>
            <a:r>
              <a:rPr lang="en-US" sz="1600" b="1" dirty="0" err="1"/>
              <a:t>θεωρίες</a:t>
            </a:r>
            <a:r>
              <a:rPr lang="en-US" sz="1600" b="1" dirty="0"/>
              <a:t> </a:t>
            </a:r>
            <a:r>
              <a:rPr lang="en-US" sz="1600" b="1" dirty="0" err="1"/>
              <a:t>κ</a:t>
            </a:r>
            <a:r>
              <a:rPr lang="en-US" sz="1600" b="1" dirty="0"/>
              <a:t>α</a:t>
            </a:r>
            <a:r>
              <a:rPr lang="en-US" sz="1600" b="1" dirty="0" err="1"/>
              <a:t>ι</a:t>
            </a:r>
            <a:r>
              <a:rPr lang="en-US" sz="1600" b="1" dirty="0"/>
              <a:t> π</a:t>
            </a:r>
            <a:r>
              <a:rPr lang="en-US" sz="1600" b="1" dirty="0" err="1"/>
              <a:t>ροσεγγίσεις</a:t>
            </a:r>
            <a:r>
              <a:rPr lang="en-US" sz="1600" b="1" dirty="0"/>
              <a:t> </a:t>
            </a:r>
          </a:p>
          <a:p>
            <a:pPr indent="-228600" algn="l" defTabSz="914400">
              <a:buFont typeface="Arial" panose="020B0604020202020204" pitchFamily="34" charset="0"/>
              <a:buChar char="•"/>
            </a:pPr>
            <a:r>
              <a:rPr lang="en-US" sz="1600" b="1" dirty="0" err="1"/>
              <a:t>Εφ</a:t>
            </a:r>
            <a:r>
              <a:rPr lang="en-US" sz="1600" b="1" dirty="0"/>
              <a:t>α</a:t>
            </a:r>
            <a:r>
              <a:rPr lang="en-US" sz="1600" b="1" dirty="0" err="1"/>
              <a:t>ρμογές</a:t>
            </a:r>
            <a:r>
              <a:rPr lang="en-US" sz="1600" b="1" dirty="0"/>
              <a:t> </a:t>
            </a:r>
            <a:r>
              <a:rPr lang="en-US" sz="1600" b="1" dirty="0" err="1"/>
              <a:t>στην</a:t>
            </a:r>
            <a:r>
              <a:rPr lang="en-US" sz="1600" b="1" dirty="0"/>
              <a:t> </a:t>
            </a:r>
            <a:r>
              <a:rPr lang="en-US" sz="1600" b="1" dirty="0" err="1"/>
              <a:t>εκ</a:t>
            </a:r>
            <a:r>
              <a:rPr lang="en-US" sz="1600" b="1" dirty="0"/>
              <a:t>πα</a:t>
            </a:r>
            <a:r>
              <a:rPr lang="en-US" sz="1600" b="1" dirty="0" err="1"/>
              <a:t>ίδευση</a:t>
            </a:r>
            <a:r>
              <a:rPr lang="en-US" sz="1600" b="1" dirty="0"/>
              <a:t> </a:t>
            </a:r>
          </a:p>
          <a:p>
            <a:pPr indent="-228600" algn="l" defTabSz="914400">
              <a:buFont typeface="Arial" panose="020B0604020202020204" pitchFamily="34" charset="0"/>
              <a:buChar char="•"/>
            </a:pPr>
            <a:r>
              <a:rPr lang="en-US" sz="1600" b="1" dirty="0" err="1"/>
              <a:t>Ε</a:t>
            </a:r>
            <a:r>
              <a:rPr lang="en-US" sz="1600" b="1" dirty="0"/>
              <a:t>π</a:t>
            </a:r>
            <a:r>
              <a:rPr lang="en-US" sz="1600" b="1" dirty="0" err="1"/>
              <a:t>ιρροή</a:t>
            </a:r>
            <a:r>
              <a:rPr lang="en-US" sz="1600" b="1" dirty="0"/>
              <a:t> </a:t>
            </a:r>
            <a:r>
              <a:rPr lang="en-US" sz="1600" b="1" dirty="0" err="1"/>
              <a:t>κ</a:t>
            </a:r>
            <a:r>
              <a:rPr lang="en-US" sz="1600" b="1" dirty="0"/>
              <a:t>α</a:t>
            </a:r>
            <a:r>
              <a:rPr lang="en-US" sz="1600" b="1" dirty="0" err="1"/>
              <a:t>ι</a:t>
            </a:r>
            <a:r>
              <a:rPr lang="en-US" sz="1600" b="1" dirty="0"/>
              <a:t> </a:t>
            </a:r>
            <a:r>
              <a:rPr lang="en-US" sz="1600" b="1" dirty="0" err="1"/>
              <a:t>κριτικές</a:t>
            </a:r>
            <a:endParaRPr lang="en-US" sz="1600" b="1" dirty="0"/>
          </a:p>
          <a:p>
            <a:pPr indent="-228600" algn="l" defTabSz="914400">
              <a:buFont typeface="Arial" panose="020B0604020202020204" pitchFamily="34" charset="0"/>
              <a:buChar char="•"/>
            </a:pPr>
            <a:endParaRPr lang="en-US" sz="1600" b="1" dirty="0"/>
          </a:p>
          <a:p>
            <a:pPr indent="-228600" algn="l" defTabSz="914400">
              <a:buFont typeface="Arial" panose="020B0604020202020204" pitchFamily="34" charset="0"/>
              <a:buChar char="•"/>
            </a:pPr>
            <a:endParaRPr lang="en-US" sz="1600" b="1" dirty="0"/>
          </a:p>
          <a:p>
            <a:pPr algn="l" defTabSz="914400"/>
            <a:r>
              <a:rPr lang="en-US" sz="1600" b="1" dirty="0" err="1"/>
              <a:t>Κουντουριώτη</a:t>
            </a:r>
            <a:r>
              <a:rPr lang="en-US" sz="1600" b="1" dirty="0"/>
              <a:t> </a:t>
            </a:r>
            <a:r>
              <a:rPr lang="en-US" sz="1600" b="1" dirty="0" err="1"/>
              <a:t>Αικ</a:t>
            </a:r>
            <a:r>
              <a:rPr lang="en-US" sz="1600" b="1" dirty="0"/>
              <a:t>α</a:t>
            </a:r>
            <a:r>
              <a:rPr lang="en-US" sz="1600" b="1" dirty="0" err="1"/>
              <a:t>τερίνη</a:t>
            </a:r>
            <a:r>
              <a:rPr lang="en-US" sz="1600" b="1" dirty="0"/>
              <a:t> </a:t>
            </a:r>
            <a:br>
              <a:rPr lang="en-US" sz="1600" b="1" dirty="0"/>
            </a:br>
            <a:r>
              <a:rPr lang="en-US" sz="1600" b="1" dirty="0" err="1"/>
              <a:t>Μ</a:t>
            </a:r>
            <a:r>
              <a:rPr lang="en-US" sz="1600" b="1" dirty="0"/>
              <a:t>α</a:t>
            </a:r>
            <a:r>
              <a:rPr lang="en-US" sz="1600" b="1" dirty="0" err="1"/>
              <a:t>ρκεσίνη</a:t>
            </a:r>
            <a:r>
              <a:rPr lang="en-US" sz="1600" b="1" dirty="0"/>
              <a:t> </a:t>
            </a:r>
            <a:r>
              <a:rPr lang="en-US" sz="1600" b="1" dirty="0" err="1"/>
              <a:t>Αγγελική</a:t>
            </a:r>
            <a:br>
              <a:rPr lang="en-US" sz="1600" b="1" dirty="0"/>
            </a:br>
            <a:r>
              <a:rPr lang="en-US" sz="1600" b="1" dirty="0" err="1"/>
              <a:t>Π</a:t>
            </a:r>
            <a:r>
              <a:rPr lang="en-US" sz="1600" b="1" dirty="0"/>
              <a:t>α</a:t>
            </a:r>
            <a:r>
              <a:rPr lang="en-US" sz="1600" b="1" dirty="0" err="1"/>
              <a:t>ν</a:t>
            </a:r>
            <a:r>
              <a:rPr lang="en-US" sz="1600" b="1" dirty="0"/>
              <a:t>α</a:t>
            </a:r>
            <a:r>
              <a:rPr lang="en-US" sz="1600" b="1" dirty="0" err="1"/>
              <a:t>γιωτάκης</a:t>
            </a:r>
            <a:r>
              <a:rPr lang="en-US" sz="1600" b="1" dirty="0"/>
              <a:t> </a:t>
            </a:r>
            <a:r>
              <a:rPr lang="en-US" sz="1600" b="1" dirty="0" err="1"/>
              <a:t>Στυλι</a:t>
            </a:r>
            <a:r>
              <a:rPr lang="en-US" sz="1600" b="1" dirty="0"/>
              <a:t>α</a:t>
            </a:r>
            <a:r>
              <a:rPr lang="en-US" sz="1600" b="1" dirty="0" err="1"/>
              <a:t>νός</a:t>
            </a:r>
            <a:r>
              <a:rPr lang="en-US" sz="1600" b="1" dirty="0"/>
              <a:t> </a:t>
            </a:r>
          </a:p>
          <a:p>
            <a:pPr indent="-228600" algn="l" defTabSz="914400">
              <a:buFont typeface="Arial" panose="020B0604020202020204" pitchFamily="34" charset="0"/>
              <a:buChar char="•"/>
            </a:pPr>
            <a:endParaRPr lang="en-US" sz="1600" b="1" dirty="0"/>
          </a:p>
          <a:p>
            <a:pPr algn="l" defTabSz="914400"/>
            <a:r>
              <a:rPr lang="en-US" sz="1600" b="1" dirty="0" err="1"/>
              <a:t>Εισηγήτριες</a:t>
            </a:r>
            <a:r>
              <a:rPr lang="en-US" sz="1600" b="1" dirty="0"/>
              <a:t>:  </a:t>
            </a:r>
            <a:r>
              <a:rPr lang="en-US" sz="1600" b="1" dirty="0" err="1"/>
              <a:t>Σκο</a:t>
            </a:r>
            <a:r>
              <a:rPr lang="en-US" sz="1600" b="1" dirty="0"/>
              <a:t>π</a:t>
            </a:r>
            <a:r>
              <a:rPr lang="en-US" sz="1600" b="1" dirty="0" err="1"/>
              <a:t>ελίτη</a:t>
            </a:r>
            <a:r>
              <a:rPr lang="en-US" sz="1600" b="1" dirty="0"/>
              <a:t> </a:t>
            </a:r>
            <a:r>
              <a:rPr lang="en-US" sz="1600" b="1" dirty="0" err="1"/>
              <a:t>Ε</a:t>
            </a:r>
            <a:r>
              <a:rPr lang="en-US" sz="1600" b="1" dirty="0"/>
              <a:t>., </a:t>
            </a:r>
            <a:r>
              <a:rPr lang="en-US" sz="1600" b="1" dirty="0" err="1"/>
              <a:t>Κυρι</a:t>
            </a:r>
            <a:r>
              <a:rPr lang="en-US" sz="1600" b="1" dirty="0"/>
              <a:t>α</a:t>
            </a:r>
            <a:r>
              <a:rPr lang="en-US" sz="1600" b="1" dirty="0" err="1"/>
              <a:t>κο</a:t>
            </a:r>
            <a:r>
              <a:rPr lang="en-US" sz="1600" b="1" dirty="0"/>
              <a:t>π</a:t>
            </a:r>
            <a:r>
              <a:rPr lang="en-US" sz="1600" b="1" dirty="0" err="1"/>
              <a:t>ούλου</a:t>
            </a:r>
            <a:r>
              <a:rPr lang="en-US" sz="1600" b="1" dirty="0"/>
              <a:t> </a:t>
            </a:r>
            <a:r>
              <a:rPr lang="en-US" sz="1600" b="1" dirty="0" err="1"/>
              <a:t>Ν</a:t>
            </a:r>
            <a:r>
              <a:rPr lang="en-US" sz="1600" b="1" dirty="0"/>
              <a:t>. </a:t>
            </a:r>
          </a:p>
          <a:p>
            <a:pPr indent="-228600" algn="l" defTabSz="914400">
              <a:buFont typeface="Arial" panose="020B0604020202020204" pitchFamily="34" charset="0"/>
              <a:buChar char="•"/>
            </a:pPr>
            <a:endParaRPr lang="en-US" sz="1600" b="1" dirty="0"/>
          </a:p>
          <a:p>
            <a:pPr indent="-228600" algn="l" defTabSz="914400">
              <a:buFont typeface="Arial" panose="020B0604020202020204" pitchFamily="34" charset="0"/>
              <a:buChar char="•"/>
            </a:pPr>
            <a:endParaRPr lang="en-US" sz="1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ln w="0"/>
                <a:effectLst>
                  <a:outerShdw blurRad="38100" dist="19050" dir="2700000" algn="tl" rotWithShape="0">
                    <a:schemeClr val="dk1">
                      <a:alpha val="40000"/>
                    </a:schemeClr>
                  </a:outerShdw>
                </a:effectLst>
              </a:rPr>
              <a:t>Σχεδιάγραμμα: Η διαδικασία της συμμόρφωσης</a:t>
            </a:r>
          </a:p>
        </p:txBody>
      </p:sp>
      <p:pic>
        <p:nvPicPr>
          <p:cNvPr id="4" name="3 - Θέση περιεχομένου" descr="IMG_0202.jpg"/>
          <p:cNvPicPr>
            <a:picLocks noGrp="1" noChangeAspect="1"/>
          </p:cNvPicPr>
          <p:nvPr>
            <p:ph idx="1"/>
          </p:nvPr>
        </p:nvPicPr>
        <p:blipFill>
          <a:blip r:embed="rId2">
            <a:clrChange>
              <a:clrFrom>
                <a:srgbClr val="FFFFFF"/>
              </a:clrFrom>
              <a:clrTo>
                <a:srgbClr val="FFFFFF">
                  <a:alpha val="0"/>
                </a:srgbClr>
              </a:clrTo>
            </a:clrChange>
          </a:blip>
          <a:stretch>
            <a:fillRect/>
          </a:stretch>
        </p:blipFill>
        <p:spPr>
          <a:xfrm>
            <a:off x="688844" y="1885974"/>
            <a:ext cx="7766312" cy="4351338"/>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Triangle 1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 Τίτλος"/>
          <p:cNvSpPr>
            <a:spLocks noGrp="1"/>
          </p:cNvSpPr>
          <p:nvPr>
            <p:ph type="title"/>
          </p:nvPr>
        </p:nvSpPr>
        <p:spPr>
          <a:xfrm>
            <a:off x="963930" y="1050595"/>
            <a:ext cx="6776422" cy="1618489"/>
          </a:xfrm>
        </p:spPr>
        <p:txBody>
          <a:bodyPr anchor="ctr">
            <a:normAutofit/>
          </a:bodyPr>
          <a:lstStyle/>
          <a:p>
            <a:r>
              <a:rPr lang="el-GR" sz="3500" dirty="0"/>
              <a:t>Μηχανισμοί Γνωστικής</a:t>
            </a:r>
            <a:r>
              <a:rPr lang="en-US" sz="3500" dirty="0"/>
              <a:t> </a:t>
            </a:r>
            <a:r>
              <a:rPr lang="el-GR" sz="3500" dirty="0"/>
              <a:t>Ανάπτυξης </a:t>
            </a:r>
            <a:br>
              <a:rPr lang="el-GR" sz="3500" dirty="0"/>
            </a:br>
            <a:r>
              <a:rPr lang="el-GR" sz="3500" dirty="0"/>
              <a:t>Γενικές Επισημάνσεις </a:t>
            </a:r>
          </a:p>
        </p:txBody>
      </p:sp>
      <p:sp>
        <p:nvSpPr>
          <p:cNvPr id="3" name="2 - Θέση περιεχομένου"/>
          <p:cNvSpPr>
            <a:spLocks noGrp="1"/>
          </p:cNvSpPr>
          <p:nvPr>
            <p:ph idx="1"/>
          </p:nvPr>
        </p:nvSpPr>
        <p:spPr>
          <a:xfrm>
            <a:off x="963930" y="2969469"/>
            <a:ext cx="6056111" cy="2800395"/>
          </a:xfrm>
        </p:spPr>
        <p:txBody>
          <a:bodyPr anchor="t">
            <a:normAutofit/>
          </a:bodyPr>
          <a:lstStyle/>
          <a:p>
            <a:r>
              <a:rPr lang="el-GR" sz="1600"/>
              <a:t>Σύμφωνα με τον </a:t>
            </a:r>
            <a:r>
              <a:rPr lang="en-US" sz="1600"/>
              <a:t>Piaget, </a:t>
            </a:r>
            <a:r>
              <a:rPr lang="el-GR" sz="1600"/>
              <a:t>ο μαθητής συμμετέχει ενεργητικά στη διαδικασία της εξέλιξης, της προσαρμογής ή της αλλαγής. </a:t>
            </a:r>
          </a:p>
          <a:p>
            <a:r>
              <a:rPr lang="el-GR" sz="1600"/>
              <a:t>Οι </a:t>
            </a:r>
            <a:r>
              <a:rPr lang="el-GR" sz="1600" b="1"/>
              <a:t>γνωστικές συγκρούσεις </a:t>
            </a:r>
            <a:r>
              <a:rPr lang="el-GR" sz="1600"/>
              <a:t>αποτελούν  </a:t>
            </a:r>
            <a:r>
              <a:rPr lang="el-GR" sz="1600" b="1" i="1"/>
              <a:t>θετικές εμπειρίες  </a:t>
            </a:r>
            <a:r>
              <a:rPr lang="el-GR" sz="1600"/>
              <a:t>για εξέλιξη (τροποποίηση γνωστικών σχημάτων για εξισορρόπηση).</a:t>
            </a:r>
          </a:p>
          <a:p>
            <a:r>
              <a:rPr lang="el-GR" sz="1600"/>
              <a:t>Όσο περισσότερο χρησιμοποιεί ο μαθητής τη νέα πληροφορία, τόσο θα βελτιώνει την ικανότητά του να προσαρμόζεται αποτελεσματικά στις καταστάσεις. </a:t>
            </a:r>
          </a:p>
          <a:p>
            <a:r>
              <a:rPr lang="el-GR" sz="1600"/>
              <a:t>Η συμμόρφωση και η αφομοίωση αλληλεπιδρούν συνεχώς μεταξύ τους. Η συμμόρφωση δίνει δυνατότητες για αφομοίωση και αντίστροφα.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73352" y="307777"/>
            <a:ext cx="5797296" cy="1188720"/>
          </a:xfrm>
        </p:spPr>
        <p:txBody>
          <a:bodyPr>
            <a:normAutofit/>
          </a:bodyPr>
          <a:lstStyle/>
          <a:p>
            <a:r>
              <a:rPr lang="el-GR" dirty="0"/>
              <a:t>Τα στάδια ανάπτυξης του </a:t>
            </a:r>
            <a:r>
              <a:rPr lang="en-US" dirty="0"/>
              <a:t>Piaget</a:t>
            </a:r>
            <a:endParaRPr lang="el-GR" dirty="0"/>
          </a:p>
        </p:txBody>
      </p:sp>
      <p:graphicFrame>
        <p:nvGraphicFramePr>
          <p:cNvPr id="5" name="2 - Θέση περιεχομένου">
            <a:extLst>
              <a:ext uri="{FF2B5EF4-FFF2-40B4-BE49-F238E27FC236}">
                <a16:creationId xmlns:a16="http://schemas.microsoft.com/office/drawing/2014/main" id="{707D5C97-F5F2-4BF3-5E8A-B5E0D8B70D8B}"/>
              </a:ext>
            </a:extLst>
          </p:cNvPr>
          <p:cNvGraphicFramePr>
            <a:graphicFrameLocks noGrp="1"/>
          </p:cNvGraphicFramePr>
          <p:nvPr>
            <p:ph idx="1"/>
            <p:extLst>
              <p:ext uri="{D42A27DB-BD31-4B8C-83A1-F6EECF244321}">
                <p14:modId xmlns:p14="http://schemas.microsoft.com/office/powerpoint/2010/main" val="714469491"/>
              </p:ext>
            </p:extLst>
          </p:nvPr>
        </p:nvGraphicFramePr>
        <p:xfrm>
          <a:off x="395536" y="1496497"/>
          <a:ext cx="8640960" cy="45799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BDD09789-E262-8965-F31F-28ABF9FE987A}"/>
              </a:ext>
            </a:extLst>
          </p:cNvPr>
          <p:cNvSpPr txBox="1"/>
          <p:nvPr/>
        </p:nvSpPr>
        <p:spPr>
          <a:xfrm>
            <a:off x="-36512" y="6550223"/>
            <a:ext cx="5292090" cy="307777"/>
          </a:xfrm>
          <a:prstGeom prst="rect">
            <a:avLst/>
          </a:prstGeom>
          <a:noFill/>
        </p:spPr>
        <p:txBody>
          <a:bodyPr wrap="none" rtlCol="0">
            <a:spAutoFit/>
          </a:bodyPr>
          <a:lstStyle/>
          <a:p>
            <a:r>
              <a:rPr lang="el-GR" sz="1400" i="1" dirty="0">
                <a:solidFill>
                  <a:schemeClr val="tx1">
                    <a:lumMod val="65000"/>
                    <a:lumOff val="35000"/>
                  </a:schemeClr>
                </a:solidFill>
                <a:latin typeface="Corbel" panose="020B0503020204020204" pitchFamily="34" charset="0"/>
              </a:rPr>
              <a:t>Ποιοτικές αλλαγές από το ένα στάδιο στο άλλο - ολική αναδιαμόρφωση</a:t>
            </a:r>
            <a:endParaRPr lang="en-GR" sz="1400" i="1" dirty="0">
              <a:solidFill>
                <a:schemeClr val="tx1">
                  <a:lumMod val="65000"/>
                  <a:lumOff val="35000"/>
                </a:schemeClr>
              </a:solidFill>
              <a:latin typeface="Corbel" panose="020B0503020204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 Τίτλος"/>
          <p:cNvSpPr>
            <a:spLocks noGrp="1"/>
          </p:cNvSpPr>
          <p:nvPr>
            <p:ph type="title"/>
          </p:nvPr>
        </p:nvSpPr>
        <p:spPr>
          <a:xfrm>
            <a:off x="628650" y="557188"/>
            <a:ext cx="7886700" cy="1133499"/>
          </a:xfrm>
        </p:spPr>
        <p:txBody>
          <a:bodyPr>
            <a:normAutofit/>
          </a:bodyPr>
          <a:lstStyle/>
          <a:p>
            <a:pPr algn="ctr"/>
            <a:r>
              <a:rPr lang="en-US" sz="3500"/>
              <a:t>Piaget: Educational Implications</a:t>
            </a:r>
            <a:br>
              <a:rPr lang="en-US" sz="3500"/>
            </a:br>
            <a:r>
              <a:rPr lang="el-GR" sz="3500"/>
              <a:t>Εκπαιδευτικές Προεκτάσεις </a:t>
            </a:r>
          </a:p>
        </p:txBody>
      </p:sp>
      <p:graphicFrame>
        <p:nvGraphicFramePr>
          <p:cNvPr id="6" name="2 - Θέση περιεχομένου">
            <a:extLst>
              <a:ext uri="{FF2B5EF4-FFF2-40B4-BE49-F238E27FC236}">
                <a16:creationId xmlns:a16="http://schemas.microsoft.com/office/drawing/2014/main" id="{171CA663-BC8D-51BC-29E2-AF7ED50ED5EF}"/>
              </a:ext>
            </a:extLst>
          </p:cNvPr>
          <p:cNvGraphicFramePr>
            <a:graphicFrameLocks noGrp="1"/>
          </p:cNvGraphicFramePr>
          <p:nvPr>
            <p:ph idx="1"/>
            <p:extLst>
              <p:ext uri="{D42A27DB-BD31-4B8C-83A1-F6EECF244321}">
                <p14:modId xmlns:p14="http://schemas.microsoft.com/office/powerpoint/2010/main" val="2844543395"/>
              </p:ext>
            </p:extLst>
          </p:nvPr>
        </p:nvGraphicFramePr>
        <p:xfrm>
          <a:off x="179512" y="1268760"/>
          <a:ext cx="8856984" cy="54726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FFBEE45-F140-49D5-85EA-C78C24340B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 Τίτλος"/>
          <p:cNvSpPr>
            <a:spLocks noGrp="1"/>
          </p:cNvSpPr>
          <p:nvPr>
            <p:ph type="title"/>
          </p:nvPr>
        </p:nvSpPr>
        <p:spPr>
          <a:xfrm>
            <a:off x="628650" y="365125"/>
            <a:ext cx="7886700" cy="1828444"/>
          </a:xfrm>
        </p:spPr>
        <p:txBody>
          <a:bodyPr>
            <a:normAutofit/>
          </a:bodyPr>
          <a:lstStyle/>
          <a:p>
            <a:r>
              <a:rPr lang="el-GR" sz="2500" dirty="0">
                <a:ln w="0"/>
                <a:solidFill>
                  <a:schemeClr val="accent1"/>
                </a:solidFill>
                <a:effectLst>
                  <a:outerShdw blurRad="38100" dist="25400" dir="5400000" algn="ctr" rotWithShape="0">
                    <a:srgbClr val="6E747A">
                      <a:alpha val="43000"/>
                    </a:srgbClr>
                  </a:outerShdw>
                </a:effectLst>
              </a:rPr>
              <a:t>Σχεδιασμός της θεωρίας του </a:t>
            </a:r>
            <a:r>
              <a:rPr lang="en-US" sz="2500" dirty="0">
                <a:ln w="0"/>
                <a:solidFill>
                  <a:schemeClr val="accent1"/>
                </a:solidFill>
                <a:effectLst>
                  <a:outerShdw blurRad="38100" dist="25400" dir="5400000" algn="ctr" rotWithShape="0">
                    <a:srgbClr val="6E747A">
                      <a:alpha val="43000"/>
                    </a:srgbClr>
                  </a:outerShdw>
                </a:effectLst>
              </a:rPr>
              <a:t>Piaget</a:t>
            </a:r>
            <a:r>
              <a:rPr lang="el-GR" sz="2500" dirty="0">
                <a:ln w="0"/>
                <a:solidFill>
                  <a:schemeClr val="accent1"/>
                </a:solidFill>
                <a:effectLst>
                  <a:outerShdw blurRad="38100" dist="25400" dir="5400000" algn="ctr" rotWithShape="0">
                    <a:srgbClr val="6E747A">
                      <a:alpha val="43000"/>
                    </a:srgbClr>
                  </a:outerShdw>
                </a:effectLst>
              </a:rPr>
              <a:t> σε πεδίο εφαρμογών</a:t>
            </a:r>
            <a:br>
              <a:rPr lang="el-GR" sz="2500" dirty="0">
                <a:ln w="0"/>
                <a:solidFill>
                  <a:schemeClr val="accent1"/>
                </a:solidFill>
                <a:effectLst>
                  <a:outerShdw blurRad="38100" dist="25400" dir="5400000" algn="ctr" rotWithShape="0">
                    <a:srgbClr val="6E747A">
                      <a:alpha val="43000"/>
                    </a:srgbClr>
                  </a:outerShdw>
                </a:effectLst>
              </a:rPr>
            </a:br>
            <a:r>
              <a:rPr lang="el-GR" sz="2500" dirty="0">
                <a:ln w="0"/>
                <a:solidFill>
                  <a:schemeClr val="accent1"/>
                </a:solidFill>
                <a:effectLst>
                  <a:outerShdw blurRad="38100" dist="25400" dir="5400000" algn="ctr" rotWithShape="0">
                    <a:srgbClr val="6E747A">
                      <a:alpha val="43000"/>
                    </a:srgbClr>
                  </a:outerShdw>
                </a:effectLst>
              </a:rPr>
              <a:t>Προτεινόμενη δραστηριότητα</a:t>
            </a:r>
            <a:br>
              <a:rPr lang="el-GR" sz="2500" dirty="0">
                <a:ln w="0"/>
                <a:solidFill>
                  <a:schemeClr val="accent1"/>
                </a:solidFill>
                <a:effectLst>
                  <a:outerShdw blurRad="38100" dist="25400" dir="5400000" algn="ctr" rotWithShape="0">
                    <a:srgbClr val="6E747A">
                      <a:alpha val="43000"/>
                    </a:srgbClr>
                  </a:outerShdw>
                </a:effectLst>
              </a:rPr>
            </a:br>
            <a:r>
              <a:rPr lang="el-GR" sz="2500" dirty="0">
                <a:ln w="0"/>
                <a:solidFill>
                  <a:schemeClr val="accent1"/>
                </a:solidFill>
                <a:effectLst>
                  <a:outerShdw blurRad="38100" dist="25400" dir="5400000" algn="ctr" rotWithShape="0">
                    <a:srgbClr val="6E747A">
                      <a:alpha val="43000"/>
                    </a:srgbClr>
                  </a:outerShdw>
                </a:effectLst>
              </a:rPr>
              <a:t>Κοινωνική και Πολιτική Αγωγή Στ’ Δημοτικού : Τα Δικαιώματα του Παιδιού  </a:t>
            </a:r>
          </a:p>
        </p:txBody>
      </p:sp>
      <p:sp>
        <p:nvSpPr>
          <p:cNvPr id="3" name="2 - Θέση περιεχομένου"/>
          <p:cNvSpPr>
            <a:spLocks noGrp="1"/>
          </p:cNvSpPr>
          <p:nvPr>
            <p:ph sz="half" idx="1"/>
          </p:nvPr>
        </p:nvSpPr>
        <p:spPr>
          <a:xfrm>
            <a:off x="403026" y="2240881"/>
            <a:ext cx="3873484" cy="4251994"/>
          </a:xfrm>
        </p:spPr>
        <p:txBody>
          <a:bodyPr>
            <a:normAutofit/>
          </a:bodyPr>
          <a:lstStyle/>
          <a:p>
            <a:r>
              <a:rPr lang="el-GR" sz="1600" b="1" dirty="0"/>
              <a:t>Στόχος: </a:t>
            </a:r>
            <a:r>
              <a:rPr lang="el-GR" sz="1600" dirty="0"/>
              <a:t>Εκμάθηση Ανθρώπινων Δικαιωμάτων  (ΚΠΑ, Στ’ Δημοτικού, Ενότητα 4β. «Το άτομο και η διεθνής κοινότητα». </a:t>
            </a:r>
          </a:p>
          <a:p>
            <a:r>
              <a:rPr lang="el-GR" sz="1600" b="1" dirty="0"/>
              <a:t>Δραστηριότητα: </a:t>
            </a:r>
            <a:r>
              <a:rPr lang="el-GR" sz="1600" dirty="0"/>
              <a:t>Δίνεται σε κάθε παιδί ένα χρωματιστό χαρτί, στο οποίο απεικονίζεται ο κορμός ενός δέντρου. Κάθε κορμός αντιστοιχεί σε κάποιο δικαίωμα. Ο μαθητής καλείται να υποθέσει λέξεις που παραπέμπουν στο δικαίωμα του κορμού</a:t>
            </a:r>
            <a:r>
              <a:rPr lang="en-US" sz="1600" dirty="0"/>
              <a:t>, </a:t>
            </a:r>
            <a:r>
              <a:rPr lang="el-GR" sz="1600" dirty="0"/>
              <a:t>να ζωγραφίσει τα κλαδιά και να τις τοποθετήσει πάνω τους. Στο τέλος της δραστηριότητας, το κάθε παιδί θα παρουσιάσει το δέντρο του και θα ακολουθήσει  ανοιχτός διάλογος μεταξύ των μαθητών.</a:t>
            </a:r>
          </a:p>
          <a:p>
            <a:r>
              <a:rPr lang="el-GR" sz="1600" b="1" dirty="0"/>
              <a:t>Υλικά: </a:t>
            </a:r>
            <a:r>
              <a:rPr lang="el-GR" sz="1600" dirty="0"/>
              <a:t>Μαρκαδόροι ή </a:t>
            </a:r>
            <a:r>
              <a:rPr lang="el-GR" sz="1600" dirty="0" err="1"/>
              <a:t>ξυλομπογιές</a:t>
            </a:r>
            <a:endParaRPr lang="el-GR" sz="1600" dirty="0"/>
          </a:p>
        </p:txBody>
      </p:sp>
      <p:sp>
        <p:nvSpPr>
          <p:cNvPr id="4" name="3 - Θέση περιεχομένου"/>
          <p:cNvSpPr>
            <a:spLocks noGrp="1"/>
          </p:cNvSpPr>
          <p:nvPr>
            <p:ph sz="half" idx="2"/>
          </p:nvPr>
        </p:nvSpPr>
        <p:spPr>
          <a:xfrm>
            <a:off x="4276510" y="2240880"/>
            <a:ext cx="4039906" cy="4251993"/>
          </a:xfrm>
        </p:spPr>
        <p:txBody>
          <a:bodyPr>
            <a:normAutofit/>
          </a:bodyPr>
          <a:lstStyle/>
          <a:p>
            <a:r>
              <a:rPr lang="el-GR" sz="1600" b="1" dirty="0"/>
              <a:t>Θεωρητικό Υπόβαθρο:</a:t>
            </a:r>
          </a:p>
          <a:p>
            <a:pPr>
              <a:buNone/>
            </a:pPr>
            <a:endParaRPr lang="el-GR" sz="1600" b="1" dirty="0"/>
          </a:p>
          <a:p>
            <a:pPr>
              <a:buFont typeface="Wingdings" pitchFamily="2" charset="2"/>
              <a:buChar char="q"/>
            </a:pPr>
            <a:r>
              <a:rPr lang="el-GR" sz="1600" dirty="0"/>
              <a:t>Αναπτυξιακό Στάδιο: Τυπικών Λογικών Πράξεων (11+) : Τα παιδιά μπορούν να χρησιμοποιήσουν υποθέσεις και να επεξεργαστούν αφηρημένες έννοιες.</a:t>
            </a:r>
          </a:p>
          <a:p>
            <a:pPr>
              <a:buFont typeface="Wingdings" pitchFamily="2" charset="2"/>
              <a:buChar char="q"/>
            </a:pPr>
            <a:r>
              <a:rPr lang="el-GR" sz="1600" dirty="0"/>
              <a:t>Πρακτικές : ομαδοποίηση – ταξινόμηση πληροφοριών </a:t>
            </a:r>
          </a:p>
          <a:p>
            <a:pPr>
              <a:buFont typeface="Wingdings" pitchFamily="2" charset="2"/>
              <a:buChar char="q"/>
            </a:pPr>
            <a:r>
              <a:rPr lang="el-GR" sz="1600" dirty="0"/>
              <a:t>Ενεργητική εμπλοκή μαθητών </a:t>
            </a:r>
          </a:p>
          <a:p>
            <a:pPr>
              <a:buFont typeface="Wingdings" pitchFamily="2" charset="2"/>
              <a:buChar char="q"/>
            </a:pPr>
            <a:r>
              <a:rPr lang="el-GR" sz="1600" dirty="0"/>
              <a:t>Οικοδόμηση της γνώσης (κονστρουκτιβισμός)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571480"/>
            <a:ext cx="8229600" cy="1066800"/>
          </a:xfrm>
        </p:spPr>
        <p:txBody>
          <a:bodyPr>
            <a:noAutofit/>
          </a:bodyPr>
          <a:lstStyle/>
          <a:p>
            <a:r>
              <a:rPr lang="el-GR" sz="2400" dirty="0">
                <a:ln w="0"/>
                <a:solidFill>
                  <a:schemeClr val="accent1"/>
                </a:solidFill>
                <a:effectLst>
                  <a:outerShdw blurRad="38100" dist="25400" dir="5400000" algn="ctr" rotWithShape="0">
                    <a:srgbClr val="6E747A">
                      <a:alpha val="43000"/>
                    </a:srgbClr>
                  </a:outerShdw>
                </a:effectLst>
              </a:rPr>
              <a:t>Σχεδιασμός της θεωρίας του </a:t>
            </a:r>
            <a:r>
              <a:rPr lang="en-US" sz="2400" dirty="0">
                <a:ln w="0"/>
                <a:solidFill>
                  <a:schemeClr val="accent1"/>
                </a:solidFill>
                <a:effectLst>
                  <a:outerShdw blurRad="38100" dist="25400" dir="5400000" algn="ctr" rotWithShape="0">
                    <a:srgbClr val="6E747A">
                      <a:alpha val="43000"/>
                    </a:srgbClr>
                  </a:outerShdw>
                </a:effectLst>
              </a:rPr>
              <a:t>Piaget</a:t>
            </a:r>
            <a:r>
              <a:rPr lang="el-GR" sz="2400" dirty="0">
                <a:ln w="0"/>
                <a:solidFill>
                  <a:schemeClr val="accent1"/>
                </a:solidFill>
                <a:effectLst>
                  <a:outerShdw blurRad="38100" dist="25400" dir="5400000" algn="ctr" rotWithShape="0">
                    <a:srgbClr val="6E747A">
                      <a:alpha val="43000"/>
                    </a:srgbClr>
                  </a:outerShdw>
                </a:effectLst>
              </a:rPr>
              <a:t> σε πεδίο εφαρμογών</a:t>
            </a:r>
            <a:br>
              <a:rPr lang="el-GR" sz="2400" dirty="0">
                <a:ln w="0"/>
                <a:solidFill>
                  <a:schemeClr val="accent1"/>
                </a:solidFill>
                <a:effectLst>
                  <a:outerShdw blurRad="38100" dist="25400" dir="5400000" algn="ctr" rotWithShape="0">
                    <a:srgbClr val="6E747A">
                      <a:alpha val="43000"/>
                    </a:srgbClr>
                  </a:outerShdw>
                </a:effectLst>
              </a:rPr>
            </a:br>
            <a:r>
              <a:rPr lang="el-GR" sz="2400" dirty="0">
                <a:ln w="0"/>
                <a:solidFill>
                  <a:schemeClr val="accent1"/>
                </a:solidFill>
                <a:effectLst>
                  <a:outerShdw blurRad="38100" dist="25400" dir="5400000" algn="ctr" rotWithShape="0">
                    <a:srgbClr val="6E747A">
                      <a:alpha val="43000"/>
                    </a:srgbClr>
                  </a:outerShdw>
                </a:effectLst>
              </a:rPr>
              <a:t>Προτεινόμενη δραστηριότητα </a:t>
            </a:r>
            <a:br>
              <a:rPr lang="el-GR" sz="2400" dirty="0">
                <a:ln w="0"/>
                <a:solidFill>
                  <a:schemeClr val="accent1"/>
                </a:solidFill>
                <a:effectLst>
                  <a:outerShdw blurRad="38100" dist="25400" dir="5400000" algn="ctr" rotWithShape="0">
                    <a:srgbClr val="6E747A">
                      <a:alpha val="43000"/>
                    </a:srgbClr>
                  </a:outerShdw>
                </a:effectLst>
              </a:rPr>
            </a:br>
            <a:r>
              <a:rPr lang="el-GR" sz="2400" dirty="0">
                <a:ln w="0"/>
                <a:solidFill>
                  <a:schemeClr val="accent1"/>
                </a:solidFill>
                <a:effectLst>
                  <a:outerShdw blurRad="38100" dist="25400" dir="5400000" algn="ctr" rotWithShape="0">
                    <a:srgbClr val="6E747A">
                      <a:alpha val="43000"/>
                    </a:srgbClr>
                  </a:outerShdw>
                </a:effectLst>
              </a:rPr>
              <a:t>Μαθηματικά Β’ Δημοτικού : Συμμετρία </a:t>
            </a:r>
          </a:p>
        </p:txBody>
      </p:sp>
      <p:sp>
        <p:nvSpPr>
          <p:cNvPr id="3" name="2 - Θέση περιεχομένου"/>
          <p:cNvSpPr>
            <a:spLocks noGrp="1"/>
          </p:cNvSpPr>
          <p:nvPr>
            <p:ph sz="half" idx="1"/>
          </p:nvPr>
        </p:nvSpPr>
        <p:spPr>
          <a:xfrm>
            <a:off x="397819" y="1928802"/>
            <a:ext cx="3894014" cy="4525963"/>
          </a:xfrm>
        </p:spPr>
        <p:txBody>
          <a:bodyPr>
            <a:noAutofit/>
          </a:bodyPr>
          <a:lstStyle/>
          <a:p>
            <a:pPr>
              <a:buFont typeface="Arial" pitchFamily="34" charset="0"/>
              <a:buChar char="•"/>
            </a:pPr>
            <a:r>
              <a:rPr lang="el-GR" sz="1600" b="1" dirty="0"/>
              <a:t>Στόχος</a:t>
            </a:r>
            <a:r>
              <a:rPr lang="el-GR" sz="1600" dirty="0"/>
              <a:t> : Εκμάθηση</a:t>
            </a:r>
            <a:r>
              <a:rPr lang="el-GR" sz="1600" i="1" dirty="0"/>
              <a:t> συμμετρίας</a:t>
            </a:r>
            <a:r>
              <a:rPr lang="el-GR" sz="1600" dirty="0"/>
              <a:t> (Μαθηματικά Β’ δημοτικού, 8</a:t>
            </a:r>
            <a:r>
              <a:rPr lang="el-GR" sz="1600" baseline="30000" dirty="0"/>
              <a:t>η</a:t>
            </a:r>
            <a:r>
              <a:rPr lang="el-GR" sz="1600" dirty="0"/>
              <a:t> ενότητα)</a:t>
            </a:r>
            <a:endParaRPr lang="el-GR" sz="1600" b="1" dirty="0"/>
          </a:p>
          <a:p>
            <a:r>
              <a:rPr lang="el-GR" sz="1600" b="1" dirty="0"/>
              <a:t>Δραστηριότητα: </a:t>
            </a:r>
            <a:r>
              <a:rPr lang="el-GR" sz="1600" dirty="0"/>
              <a:t>Κάθε μαθητής έχει μπροστά του δυο βάζα που περιέχουν κομμένα, μισά σχήματα και σχέδια. Κάθε κομμάτι στο πρώτο βάζο έχει το συμμετρικό του στο δεύτερο βάζο. Ζητάμε από τον μαθητή να βρει και να αντιστοιχίσει τα κομμάτια για να φτιάξει τις ολοκληρωμένες εικόνες σε ένα χαρτόνι που έχει μπροστά του. </a:t>
            </a:r>
          </a:p>
          <a:p>
            <a:r>
              <a:rPr lang="el-GR" sz="1600" b="1" dirty="0"/>
              <a:t>Υλικά</a:t>
            </a:r>
            <a:r>
              <a:rPr lang="el-GR" sz="1600" dirty="0"/>
              <a:t> :</a:t>
            </a:r>
          </a:p>
          <a:p>
            <a:pPr>
              <a:buFont typeface="Wingdings" pitchFamily="2" charset="2"/>
              <a:buChar char="ü"/>
            </a:pPr>
            <a:r>
              <a:rPr lang="el-GR" sz="1600" dirty="0"/>
              <a:t>Κομμένα σχήματα και εικόνες (στη μέση) διαφορετικού μεγέθους </a:t>
            </a:r>
          </a:p>
          <a:p>
            <a:pPr>
              <a:buFont typeface="Wingdings" pitchFamily="2" charset="2"/>
              <a:buChar char="ü"/>
            </a:pPr>
            <a:r>
              <a:rPr lang="el-GR" sz="1600" dirty="0"/>
              <a:t>Δύο μεγάλα βάζα ή κούτες </a:t>
            </a:r>
          </a:p>
          <a:p>
            <a:pPr>
              <a:buFont typeface="Wingdings" pitchFamily="2" charset="2"/>
              <a:buChar char="ü"/>
            </a:pPr>
            <a:r>
              <a:rPr lang="el-GR" sz="1600" dirty="0"/>
              <a:t>Χαρτόνια </a:t>
            </a:r>
          </a:p>
          <a:p>
            <a:pPr>
              <a:buFont typeface="Wingdings" pitchFamily="2" charset="2"/>
              <a:buChar char="ü"/>
            </a:pPr>
            <a:r>
              <a:rPr lang="el-GR" sz="1600" dirty="0"/>
              <a:t>Κόλλα </a:t>
            </a:r>
          </a:p>
        </p:txBody>
      </p:sp>
      <p:sp>
        <p:nvSpPr>
          <p:cNvPr id="4" name="3 - Θέση περιεχομένου"/>
          <p:cNvSpPr>
            <a:spLocks noGrp="1"/>
          </p:cNvSpPr>
          <p:nvPr>
            <p:ph sz="half" idx="2"/>
          </p:nvPr>
        </p:nvSpPr>
        <p:spPr>
          <a:xfrm>
            <a:off x="4572000" y="1928801"/>
            <a:ext cx="4038600" cy="4525963"/>
          </a:xfrm>
        </p:spPr>
        <p:txBody>
          <a:bodyPr>
            <a:normAutofit/>
          </a:bodyPr>
          <a:lstStyle/>
          <a:p>
            <a:r>
              <a:rPr lang="el-GR" sz="1600" b="1" dirty="0"/>
              <a:t>Θεωρητικό υπόβαθρο: </a:t>
            </a:r>
          </a:p>
          <a:p>
            <a:pPr>
              <a:buFont typeface="Wingdings" pitchFamily="2" charset="2"/>
              <a:buChar char="q"/>
            </a:pPr>
            <a:r>
              <a:rPr lang="el-GR" sz="1600" dirty="0"/>
              <a:t>Αναπτυξιακό στάδιο : Συγκεκριμένων Λογικών πράξεων (7-11 ετών) : Τα παιδιά αποκτούν ταχύτατα νέες γνωστικές διεργασίες  που τις εφαρμόζουν όταν σκέφτονται πάνω σε αντικείμενα. Μπορούν να αναδιοργανώσουν εικόνες - σύμβολα και να καταλήξουν σε λογικά συμπεράσματα. </a:t>
            </a:r>
          </a:p>
          <a:p>
            <a:pPr>
              <a:buFont typeface="Wingdings" pitchFamily="2" charset="2"/>
              <a:buChar char="q"/>
            </a:pPr>
            <a:r>
              <a:rPr lang="el-GR" sz="1600" dirty="0"/>
              <a:t>Ενεργητική εμπλοκή μαθητών </a:t>
            </a:r>
          </a:p>
          <a:p>
            <a:pPr>
              <a:buFont typeface="Wingdings" pitchFamily="2" charset="2"/>
              <a:buChar char="q"/>
            </a:pPr>
            <a:r>
              <a:rPr lang="el-GR" sz="1600" dirty="0"/>
              <a:t>Αξιοποίηση πειραματισμού και ανακάλυψης της γνώσης, οικοδόμηση της γνώσης (κονστρουκτιβισμός).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ight Triangle 18">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 Τίτλος"/>
          <p:cNvSpPr>
            <a:spLocks noGrp="1"/>
          </p:cNvSpPr>
          <p:nvPr>
            <p:ph type="title"/>
          </p:nvPr>
        </p:nvSpPr>
        <p:spPr>
          <a:xfrm>
            <a:off x="963930" y="1050595"/>
            <a:ext cx="6056111" cy="1618489"/>
          </a:xfrm>
        </p:spPr>
        <p:txBody>
          <a:bodyPr anchor="ctr">
            <a:normAutofit/>
          </a:bodyPr>
          <a:lstStyle/>
          <a:p>
            <a:r>
              <a:rPr lang="el-GR" sz="3500"/>
              <a:t>Επιρροή της Θεωρίας του </a:t>
            </a:r>
            <a:r>
              <a:rPr lang="en-US" sz="3500"/>
              <a:t>Piaget</a:t>
            </a:r>
            <a:br>
              <a:rPr lang="en-US" sz="3500"/>
            </a:br>
            <a:r>
              <a:rPr lang="el-GR" sz="3500"/>
              <a:t>Νέες θεωρίες βασισμένες στη θεωρία του </a:t>
            </a:r>
            <a:r>
              <a:rPr lang="en-US" sz="3500"/>
              <a:t>Piaget  </a:t>
            </a:r>
            <a:endParaRPr lang="el-GR" sz="3500"/>
          </a:p>
        </p:txBody>
      </p:sp>
      <p:sp>
        <p:nvSpPr>
          <p:cNvPr id="3" name="2 - Θέση περιεχομένου"/>
          <p:cNvSpPr>
            <a:spLocks noGrp="1"/>
          </p:cNvSpPr>
          <p:nvPr>
            <p:ph idx="1"/>
          </p:nvPr>
        </p:nvSpPr>
        <p:spPr>
          <a:xfrm>
            <a:off x="827584" y="2780928"/>
            <a:ext cx="6840760" cy="3224023"/>
          </a:xfrm>
        </p:spPr>
        <p:txBody>
          <a:bodyPr anchor="t">
            <a:normAutofit fontScale="92500" lnSpcReduction="10000"/>
          </a:bodyPr>
          <a:lstStyle/>
          <a:p>
            <a:r>
              <a:rPr lang="en-US" sz="1800" b="1" dirty="0"/>
              <a:t>Wells</a:t>
            </a:r>
            <a:r>
              <a:rPr lang="el-GR" sz="1800" b="1" dirty="0"/>
              <a:t> (2001)</a:t>
            </a:r>
            <a:r>
              <a:rPr lang="en-US" sz="1800" b="1" dirty="0"/>
              <a:t> </a:t>
            </a:r>
            <a:r>
              <a:rPr lang="en-US" sz="1800" dirty="0"/>
              <a:t>: </a:t>
            </a:r>
            <a:r>
              <a:rPr lang="el-GR" sz="1800" dirty="0"/>
              <a:t> Η γνώση </a:t>
            </a:r>
            <a:r>
              <a:rPr lang="el-GR" sz="1800" dirty="0" err="1"/>
              <a:t>κατακτάται</a:t>
            </a:r>
            <a:r>
              <a:rPr lang="el-GR" sz="1800" dirty="0"/>
              <a:t> μόνο όταν  χρησιμοποιείται από το άτομο για την επίλυση ενός συγκεκριμένου προβλήματος. Προτείνει </a:t>
            </a:r>
            <a:r>
              <a:rPr lang="el-GR" sz="1800" i="1" dirty="0"/>
              <a:t>ομαδικές </a:t>
            </a:r>
            <a:r>
              <a:rPr lang="el-GR" sz="1800" dirty="0"/>
              <a:t>δραστηριότητες που βασίζονται στον διάλογο και τη συνεργασία για την επίλυση προβλημάτων και τη συναγωγή συμπερασμάτων .</a:t>
            </a:r>
            <a:endParaRPr lang="en-US" sz="1800" dirty="0"/>
          </a:p>
          <a:p>
            <a:pPr marL="0" indent="0">
              <a:buNone/>
            </a:pPr>
            <a:endParaRPr lang="el-GR" sz="1800" dirty="0"/>
          </a:p>
          <a:p>
            <a:r>
              <a:rPr lang="en-US" sz="1800" b="1" dirty="0" err="1"/>
              <a:t>Paperts</a:t>
            </a:r>
            <a:r>
              <a:rPr lang="en-US" sz="1800" dirty="0"/>
              <a:t> </a:t>
            </a:r>
            <a:r>
              <a:rPr lang="el-GR" sz="1800" b="1" dirty="0"/>
              <a:t>(1993)</a:t>
            </a:r>
            <a:r>
              <a:rPr lang="en-US" sz="1800" dirty="0"/>
              <a:t>:</a:t>
            </a:r>
            <a:r>
              <a:rPr lang="el-GR" sz="1800" i="1" dirty="0"/>
              <a:t>«Θεωρία του </a:t>
            </a:r>
            <a:r>
              <a:rPr lang="el-GR" sz="1800" i="1" dirty="0" err="1"/>
              <a:t>Κονστρουκτιονισμού</a:t>
            </a:r>
            <a:r>
              <a:rPr lang="el-GR" sz="1800" i="1" dirty="0"/>
              <a:t>». </a:t>
            </a:r>
            <a:r>
              <a:rPr lang="el-GR" sz="1800" dirty="0"/>
              <a:t>Ως επέκταση του Κονστρουκτιβισμού του </a:t>
            </a:r>
            <a:r>
              <a:rPr lang="en-US" sz="1800" dirty="0"/>
              <a:t>Piaget</a:t>
            </a:r>
            <a:r>
              <a:rPr lang="el-GR" sz="1800" dirty="0"/>
              <a:t>, προσθέτει ότι η μάθηση γίνεται πιο ουσιαστική, όταν τα παιδιά κατασκευάζουν κάτι πιο «χειροπιαστό» και μοιράζονται το αποτέλεσμα. Η προσέγγιση του βασίστηκε στην αξιοποίηση των νέων τεχνολογιών στην εκπαίδευση, δηλαδή σε υπολογιστικά περιβάλλοντα και λογισμικά που ευνοούν τη διερεύνηση, την ανακάλυψη και την οικοδόμηση της γνώσης.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16597"/>
            <a:ext cx="548639"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613954"/>
            <a:ext cx="8180615"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 Τίτλος"/>
          <p:cNvSpPr>
            <a:spLocks noGrp="1"/>
          </p:cNvSpPr>
          <p:nvPr>
            <p:ph type="title"/>
          </p:nvPr>
        </p:nvSpPr>
        <p:spPr>
          <a:xfrm>
            <a:off x="782723" y="809898"/>
            <a:ext cx="7457037" cy="1554480"/>
          </a:xfrm>
        </p:spPr>
        <p:txBody>
          <a:bodyPr anchor="ctr">
            <a:normAutofit/>
          </a:bodyPr>
          <a:lstStyle/>
          <a:p>
            <a:r>
              <a:rPr lang="el-GR" sz="4200"/>
              <a:t>Κριτική στη Θεωρία του </a:t>
            </a:r>
            <a:r>
              <a:rPr lang="en-US" sz="4200"/>
              <a:t>Piaget </a:t>
            </a:r>
            <a:endParaRPr lang="el-GR" sz="4200"/>
          </a:p>
        </p:txBody>
      </p:sp>
      <p:sp>
        <p:nvSpPr>
          <p:cNvPr id="3" name="2 - Θέση περιεχομένου"/>
          <p:cNvSpPr>
            <a:spLocks noGrp="1"/>
          </p:cNvSpPr>
          <p:nvPr>
            <p:ph idx="1"/>
          </p:nvPr>
        </p:nvSpPr>
        <p:spPr>
          <a:xfrm>
            <a:off x="401749" y="2492700"/>
            <a:ext cx="7986676" cy="3649480"/>
          </a:xfrm>
        </p:spPr>
        <p:txBody>
          <a:bodyPr anchor="ctr">
            <a:normAutofit/>
          </a:bodyPr>
          <a:lstStyle/>
          <a:p>
            <a:r>
              <a:rPr lang="en-US" sz="1800" b="1" dirty="0"/>
              <a:t>Lave (1991):</a:t>
            </a:r>
            <a:r>
              <a:rPr lang="el-GR" sz="1800" b="1" dirty="0"/>
              <a:t> </a:t>
            </a:r>
            <a:r>
              <a:rPr lang="el-GR" sz="1800" dirty="0"/>
              <a:t>Διαφωνεί με τη θεωρία του κονστρουκτιβισμού στο γεγονός ότι περιορίζει τη μάθηση μέσω της «δράσης». Μάθηση μέσω παρατήρησης και συμμετοχής σε πρακτικές.</a:t>
            </a:r>
            <a:r>
              <a:rPr lang="en-US" sz="1800" dirty="0"/>
              <a:t> </a:t>
            </a:r>
            <a:r>
              <a:rPr lang="el-GR" sz="1800" dirty="0"/>
              <a:t>Επηρεασμένος από τον </a:t>
            </a:r>
            <a:r>
              <a:rPr lang="en-US" sz="1800" i="1" dirty="0"/>
              <a:t>Vygotsky</a:t>
            </a:r>
            <a:r>
              <a:rPr lang="en-US" sz="1800" dirty="0"/>
              <a:t>, </a:t>
            </a:r>
            <a:r>
              <a:rPr lang="el-GR" sz="1800" dirty="0"/>
              <a:t>θεωρεί πως η μάθηση δεν είναι ούτε υποκειμενική ούτε περιλαμβάνεται εντελώς στην κοινωνική αλληλεπίδραση. </a:t>
            </a:r>
            <a:endParaRPr lang="en-US" sz="1800" dirty="0"/>
          </a:p>
          <a:p>
            <a:pPr marL="0" indent="0">
              <a:buNone/>
            </a:pPr>
            <a:endParaRPr lang="en-US" sz="1800" dirty="0"/>
          </a:p>
          <a:p>
            <a:pPr>
              <a:buFont typeface="Wingdings" pitchFamily="2" charset="2"/>
              <a:buChar char="Ø"/>
            </a:pPr>
            <a:r>
              <a:rPr lang="en-US" sz="1800" b="1" dirty="0"/>
              <a:t>Lev Vygotsky</a:t>
            </a:r>
            <a:r>
              <a:rPr lang="en-US" sz="1800" dirty="0"/>
              <a:t>: O Piaget </a:t>
            </a:r>
            <a:r>
              <a:rPr lang="el-GR" sz="1800" dirty="0"/>
              <a:t>υποτίμησε τις ικανότητες των παιδιών</a:t>
            </a:r>
            <a:r>
              <a:rPr lang="en-US" sz="1800" dirty="0"/>
              <a:t>.</a:t>
            </a:r>
            <a:r>
              <a:rPr lang="el-GR" sz="1800" dirty="0"/>
              <a:t> Υποστηρίζει πως η γνώση αποτελεί μια αυτόματη διαδικασία και αγνοεί τη συμβολή της αλληλεπίδρασης και της καθοδήγησης από άλλους (βλ. </a:t>
            </a:r>
            <a:r>
              <a:rPr lang="el-GR" sz="1800" i="1" dirty="0"/>
              <a:t>Θεωρία του </a:t>
            </a:r>
            <a:r>
              <a:rPr lang="en-US" sz="1800" i="1" dirty="0"/>
              <a:t>Vygotsky </a:t>
            </a:r>
            <a:r>
              <a:rPr lang="el-GR" sz="1800" i="1" dirty="0"/>
              <a:t>για τη Ζώνη Επικείμενης Ανάπτυξης</a:t>
            </a:r>
            <a:r>
              <a:rPr lang="el-GR" sz="1800" dirty="0"/>
              <a:t>). Στις θεωρίες του δεν λαμβάνεται υπόψη ο κοινωνικός και πολιτιστικός παράγοντας. Η αλληλεπίδραση θεωρείται μόνο πηγή πληροφόρησης και όχι διαδικασία ανάπτυξης.</a:t>
            </a:r>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6485313"/>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 Τίτλος"/>
          <p:cNvSpPr>
            <a:spLocks noGrp="1"/>
          </p:cNvSpPr>
          <p:nvPr>
            <p:ph type="title"/>
          </p:nvPr>
        </p:nvSpPr>
        <p:spPr>
          <a:xfrm>
            <a:off x="595246" y="386930"/>
            <a:ext cx="7549592" cy="1298448"/>
          </a:xfrm>
        </p:spPr>
        <p:txBody>
          <a:bodyPr anchor="b">
            <a:normAutofit/>
          </a:bodyPr>
          <a:lstStyle/>
          <a:p>
            <a:r>
              <a:rPr lang="el-GR" sz="4200"/>
              <a:t>Βιβλιογραφία</a:t>
            </a:r>
          </a:p>
        </p:txBody>
      </p:sp>
      <p:sp>
        <p:nvSpPr>
          <p:cNvPr id="23" name="Rectangle 22">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1998845"/>
            <a:ext cx="859094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8537521"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 Θέση περιεχομένου"/>
          <p:cNvSpPr>
            <a:spLocks noGrp="1"/>
          </p:cNvSpPr>
          <p:nvPr>
            <p:ph idx="1"/>
          </p:nvPr>
        </p:nvSpPr>
        <p:spPr>
          <a:xfrm>
            <a:off x="251520" y="2276872"/>
            <a:ext cx="4847545" cy="3962087"/>
          </a:xfrm>
        </p:spPr>
        <p:txBody>
          <a:bodyPr anchor="ctr">
            <a:normAutofit/>
          </a:bodyPr>
          <a:lstStyle/>
          <a:p>
            <a:r>
              <a:rPr lang="en-US" sz="1400" dirty="0"/>
              <a:t>Eccles, J. S. (1999). </a:t>
            </a:r>
            <a:r>
              <a:rPr lang="en-US" sz="1400" i="1" dirty="0"/>
              <a:t>The Development of Children Ages 6 to 14. </a:t>
            </a:r>
            <a:r>
              <a:rPr lang="en-US" sz="1400" dirty="0"/>
              <a:t>Princeton University., p. 30-42</a:t>
            </a:r>
          </a:p>
          <a:p>
            <a:r>
              <a:rPr lang="en-US" sz="1400" dirty="0"/>
              <a:t>Kuhn, D. (1979). </a:t>
            </a:r>
            <a:r>
              <a:rPr lang="en-US" sz="1400" i="1" dirty="0"/>
              <a:t>The Application of Piaget’s Theory of Cognitive Development to Education</a:t>
            </a:r>
            <a:r>
              <a:rPr lang="en-US" sz="1400" dirty="0"/>
              <a:t>. Harvard Educational Review., p.340 – 360.</a:t>
            </a:r>
          </a:p>
          <a:p>
            <a:r>
              <a:rPr lang="en-US" sz="1400" dirty="0" err="1"/>
              <a:t>Lefa</a:t>
            </a:r>
            <a:r>
              <a:rPr lang="en-US" sz="1400" dirty="0"/>
              <a:t>, B. (2014). </a:t>
            </a:r>
            <a:r>
              <a:rPr lang="en-US" sz="1400" i="1" dirty="0"/>
              <a:t>The Piaget theory of cognitive development: An educational implications. Educational Psychology</a:t>
            </a:r>
            <a:r>
              <a:rPr lang="en-US" sz="1400" dirty="0"/>
              <a:t>. Cape Peninsula University of Technology.</a:t>
            </a:r>
          </a:p>
          <a:p>
            <a:r>
              <a:rPr lang="en-US" sz="1400" dirty="0" err="1"/>
              <a:t>Zhanf</a:t>
            </a:r>
            <a:r>
              <a:rPr lang="en-US" sz="1400" dirty="0"/>
              <a:t>, J. (2022).</a:t>
            </a:r>
            <a:r>
              <a:rPr lang="en-US" sz="1400" i="1" dirty="0"/>
              <a:t>The Influence of Piaget in the Field of Learning Science . Canadian Center of Science and Education. </a:t>
            </a:r>
            <a:r>
              <a:rPr lang="en-US" sz="1400" dirty="0"/>
              <a:t>University College London., p.162-166</a:t>
            </a:r>
          </a:p>
        </p:txBody>
      </p:sp>
      <p:pic>
        <p:nvPicPr>
          <p:cNvPr id="16" name="Graphic 15" descr="Books">
            <a:extLst>
              <a:ext uri="{FF2B5EF4-FFF2-40B4-BE49-F238E27FC236}">
                <a16:creationId xmlns:a16="http://schemas.microsoft.com/office/drawing/2014/main" id="{EF31E37F-F434-CEA9-F2BE-65D702C33E9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52120" y="2585136"/>
            <a:ext cx="2209964" cy="2209964"/>
          </a:xfrm>
          <a:prstGeom prst="rect">
            <a:avLst/>
          </a:prstGeom>
        </p:spPr>
      </p:pic>
      <p:sp>
        <p:nvSpPr>
          <p:cNvPr id="30" name="Rectangle 29">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323318" y="2332075"/>
            <a:ext cx="781700" cy="11428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4C1E76A-0141-3F12-9A13-5C9A6F0D3E2B}"/>
              </a:ext>
            </a:extLst>
          </p:cNvPr>
          <p:cNvSpPr>
            <a:spLocks noGrp="1"/>
          </p:cNvSpPr>
          <p:nvPr>
            <p:ph idx="1"/>
          </p:nvPr>
        </p:nvSpPr>
        <p:spPr>
          <a:xfrm>
            <a:off x="3941445" y="1648870"/>
            <a:ext cx="3527136" cy="3560260"/>
          </a:xfrm>
        </p:spPr>
        <p:txBody>
          <a:bodyPr anchor="ctr">
            <a:normAutofit/>
          </a:bodyPr>
          <a:lstStyle/>
          <a:p>
            <a:pPr marL="0" indent="0">
              <a:buNone/>
            </a:pPr>
            <a:r>
              <a:rPr lang="el-GR" b="1"/>
              <a:t>Ευχαριστούμε για την προσοχή σας!</a:t>
            </a:r>
            <a:endParaRPr lang="en-GR" b="1"/>
          </a:p>
        </p:txBody>
      </p:sp>
    </p:spTree>
    <p:extLst>
      <p:ext uri="{BB962C8B-B14F-4D97-AF65-F5344CB8AC3E}">
        <p14:creationId xmlns:p14="http://schemas.microsoft.com/office/powerpoint/2010/main" val="1134951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394484" y="980728"/>
            <a:ext cx="6355032" cy="1188720"/>
          </a:xfrm>
        </p:spPr>
        <p:txBody>
          <a:bodyPr>
            <a:normAutofit fontScale="90000"/>
          </a:bodyPr>
          <a:lstStyle/>
          <a:p>
            <a:pPr algn="ctr">
              <a:lnSpc>
                <a:spcPct val="150000"/>
              </a:lnSpc>
            </a:pPr>
            <a:r>
              <a:rPr lang="el-GR" dirty="0"/>
              <a:t>Βασικές Θεωρίες και Προσεγγίσεις</a:t>
            </a:r>
            <a:br>
              <a:rPr lang="el-GR" dirty="0"/>
            </a:br>
            <a:r>
              <a:rPr lang="en-US" sz="3600" dirty="0"/>
              <a:t>Jean Piaget</a:t>
            </a:r>
            <a:r>
              <a:rPr lang="el-GR" sz="3600" dirty="0"/>
              <a:t> (20</a:t>
            </a:r>
            <a:r>
              <a:rPr lang="el-GR" sz="3600" baseline="30000" dirty="0"/>
              <a:t>ος</a:t>
            </a:r>
            <a:r>
              <a:rPr lang="el-GR" sz="3600" dirty="0"/>
              <a:t>- 21</a:t>
            </a:r>
            <a:r>
              <a:rPr lang="el-GR" sz="3600" baseline="30000" dirty="0"/>
              <a:t>ος</a:t>
            </a:r>
            <a:r>
              <a:rPr lang="el-GR" sz="3600" dirty="0"/>
              <a:t> αι.)</a:t>
            </a:r>
            <a:br>
              <a:rPr lang="en-GB" dirty="0"/>
            </a:br>
            <a:r>
              <a:rPr lang="el-GR" dirty="0"/>
              <a:t> </a:t>
            </a:r>
          </a:p>
        </p:txBody>
      </p:sp>
      <p:graphicFrame>
        <p:nvGraphicFramePr>
          <p:cNvPr id="7" name="2 - Θέση περιεχομένου">
            <a:extLst>
              <a:ext uri="{FF2B5EF4-FFF2-40B4-BE49-F238E27FC236}">
                <a16:creationId xmlns:a16="http://schemas.microsoft.com/office/drawing/2014/main" id="{8FA9459C-7704-B42A-10E3-1BF59AF47D0F}"/>
              </a:ext>
            </a:extLst>
          </p:cNvPr>
          <p:cNvGraphicFramePr>
            <a:graphicFrameLocks noGrp="1"/>
          </p:cNvGraphicFramePr>
          <p:nvPr>
            <p:ph idx="1"/>
            <p:extLst>
              <p:ext uri="{D42A27DB-BD31-4B8C-83A1-F6EECF244321}">
                <p14:modId xmlns:p14="http://schemas.microsoft.com/office/powerpoint/2010/main" val="3514246505"/>
              </p:ext>
            </p:extLst>
          </p:nvPr>
        </p:nvGraphicFramePr>
        <p:xfrm>
          <a:off x="723900" y="2638425"/>
          <a:ext cx="7696200" cy="31077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ight Triangle 3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 Τίτλος"/>
          <p:cNvSpPr>
            <a:spLocks noGrp="1"/>
          </p:cNvSpPr>
          <p:nvPr>
            <p:ph type="title"/>
          </p:nvPr>
        </p:nvSpPr>
        <p:spPr>
          <a:xfrm>
            <a:off x="963930" y="1050595"/>
            <a:ext cx="6056111" cy="1618489"/>
          </a:xfrm>
        </p:spPr>
        <p:txBody>
          <a:bodyPr anchor="ctr">
            <a:normAutofit/>
          </a:bodyPr>
          <a:lstStyle/>
          <a:p>
            <a:r>
              <a:rPr lang="el-GR" sz="3900" dirty="0"/>
              <a:t>Αρχές 20</a:t>
            </a:r>
            <a:r>
              <a:rPr lang="el-GR" sz="3900" baseline="30000" dirty="0"/>
              <a:t>ου</a:t>
            </a:r>
            <a:r>
              <a:rPr lang="el-GR" sz="3900" dirty="0"/>
              <a:t> αι. – Πριν τις θεωρίες μάθησης του </a:t>
            </a:r>
            <a:r>
              <a:rPr lang="en-US" sz="3900" dirty="0"/>
              <a:t>Piaget </a:t>
            </a:r>
            <a:endParaRPr lang="el-GR" sz="3900" dirty="0"/>
          </a:p>
        </p:txBody>
      </p:sp>
      <p:sp>
        <p:nvSpPr>
          <p:cNvPr id="34" name="2 - Θέση περιεχομένου"/>
          <p:cNvSpPr>
            <a:spLocks noGrp="1"/>
          </p:cNvSpPr>
          <p:nvPr>
            <p:ph idx="1"/>
          </p:nvPr>
        </p:nvSpPr>
        <p:spPr>
          <a:xfrm>
            <a:off x="683568" y="2420889"/>
            <a:ext cx="7416824" cy="3744416"/>
          </a:xfrm>
        </p:spPr>
        <p:txBody>
          <a:bodyPr anchor="t">
            <a:normAutofit lnSpcReduction="10000"/>
          </a:bodyPr>
          <a:lstStyle/>
          <a:p>
            <a:pPr>
              <a:buNone/>
            </a:pPr>
            <a:endParaRPr lang="el-GR" sz="1600" dirty="0"/>
          </a:p>
          <a:p>
            <a:r>
              <a:rPr lang="el-GR" sz="1600" b="1" dirty="0"/>
              <a:t>Συμπεριφορισμός</a:t>
            </a:r>
            <a:r>
              <a:rPr lang="el-GR" sz="1600" dirty="0"/>
              <a:t>: Η μάθηση συνδέεται με το ερέθισμα και</a:t>
            </a:r>
            <a:r>
              <a:rPr lang="en-US" sz="1600" dirty="0"/>
              <a:t> </a:t>
            </a:r>
            <a:r>
              <a:rPr lang="el-GR" sz="1600" dirty="0"/>
              <a:t>την αντίδραση.</a:t>
            </a:r>
          </a:p>
          <a:p>
            <a:endParaRPr lang="el-GR" sz="1600" b="1" dirty="0"/>
          </a:p>
          <a:p>
            <a:r>
              <a:rPr lang="el-GR" sz="1600" b="1" dirty="0"/>
              <a:t>Λογικός Θετικισμός/Εμπειρισμός: </a:t>
            </a:r>
            <a:r>
              <a:rPr lang="el-GR" sz="1600" dirty="0"/>
              <a:t>Η επιστημονική γνώση</a:t>
            </a:r>
            <a:r>
              <a:rPr lang="en-US" sz="1600" dirty="0"/>
              <a:t> </a:t>
            </a:r>
            <a:r>
              <a:rPr lang="el-GR" sz="1600" dirty="0"/>
              <a:t>εμπεριέχει δηλώσεις για τον κόσμο και τις λογικές διεργασίες</a:t>
            </a:r>
            <a:r>
              <a:rPr lang="en-US" sz="1600" dirty="0"/>
              <a:t> </a:t>
            </a:r>
            <a:r>
              <a:rPr lang="el-GR" sz="1600" dirty="0"/>
              <a:t>που μπορούν να εφαρμοστούν σε αυτές των δηλώσεων.</a:t>
            </a:r>
          </a:p>
          <a:p>
            <a:endParaRPr lang="el-GR" sz="1600" dirty="0"/>
          </a:p>
          <a:p>
            <a:r>
              <a:rPr lang="el-GR" sz="1600" b="1" dirty="0" err="1"/>
              <a:t>Instructionism</a:t>
            </a:r>
            <a:r>
              <a:rPr lang="el-GR" sz="1600" b="1" dirty="0"/>
              <a:t>/Άμεση Διδασκαλία: </a:t>
            </a:r>
            <a:r>
              <a:rPr lang="el-GR" sz="1600" dirty="0"/>
              <a:t>Συνδυασμός Συμπεριφορισμού</a:t>
            </a:r>
            <a:r>
              <a:rPr lang="en-US" sz="1600" dirty="0"/>
              <a:t> </a:t>
            </a:r>
            <a:r>
              <a:rPr lang="el-GR" sz="1600" dirty="0"/>
              <a:t>και Λογικού Θετικισμού/ Εμπειρισμού.</a:t>
            </a:r>
          </a:p>
          <a:p>
            <a:endParaRPr lang="el-GR" sz="1600" dirty="0"/>
          </a:p>
          <a:p>
            <a:pPr>
              <a:buFont typeface="Wingdings" pitchFamily="2" charset="2"/>
              <a:buChar char="ü"/>
            </a:pPr>
            <a:r>
              <a:rPr lang="el-GR" sz="1600" dirty="0"/>
              <a:t> Δασκαλοκεντρική εκπαίδευση: οι εκπαιδευτές μεταφέρουν τη γνώση, άμεση διδασκαλία, παθητική μάθηση.</a:t>
            </a:r>
          </a:p>
          <a:p>
            <a:pPr>
              <a:buFont typeface="Wingdings" pitchFamily="2" charset="2"/>
              <a:buChar char="ü"/>
            </a:pPr>
            <a:r>
              <a:rPr lang="el-GR" sz="1600" dirty="0"/>
              <a:t>Παιδιά: Παθητικοί δέκτες της γνώσης, ξεκινούν το σχολείο με «άδειο» μυαλό, το οποίο «γεμίζει» γνώσεις το σχολείο (</a:t>
            </a:r>
            <a:r>
              <a:rPr lang="en-US" sz="1600" dirty="0"/>
              <a:t>tabula rasa).</a:t>
            </a:r>
            <a:endParaRPr lang="el-GR"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16597"/>
            <a:ext cx="548639" cy="673460"/>
            <a:chOff x="3940602" y="308034"/>
            <a:chExt cx="2116791" cy="3428999"/>
          </a:xfrm>
          <a:solidFill>
            <a:schemeClr val="accent4"/>
          </a:solidFill>
        </p:grpSpPr>
        <p:sp>
          <p:nvSpPr>
            <p:cNvPr id="20" name="Rectangle 19">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 name="Rectangle 23">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613954"/>
            <a:ext cx="8180615"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 Τίτλος"/>
          <p:cNvSpPr>
            <a:spLocks noGrp="1"/>
          </p:cNvSpPr>
          <p:nvPr>
            <p:ph type="title"/>
          </p:nvPr>
        </p:nvSpPr>
        <p:spPr>
          <a:xfrm>
            <a:off x="782723" y="809898"/>
            <a:ext cx="7457037" cy="1554480"/>
          </a:xfrm>
        </p:spPr>
        <p:txBody>
          <a:bodyPr anchor="ctr">
            <a:normAutofit/>
          </a:bodyPr>
          <a:lstStyle/>
          <a:p>
            <a:r>
              <a:rPr lang="en-US" sz="4200"/>
              <a:t>Piaget: 20</a:t>
            </a:r>
            <a:r>
              <a:rPr lang="el-GR" sz="4200" baseline="30000"/>
              <a:t>ος</a:t>
            </a:r>
            <a:r>
              <a:rPr lang="el-GR" sz="4200"/>
              <a:t> – 21</a:t>
            </a:r>
            <a:r>
              <a:rPr lang="el-GR" sz="4200" baseline="30000"/>
              <a:t>ος</a:t>
            </a:r>
            <a:r>
              <a:rPr lang="el-GR" sz="4200"/>
              <a:t> αιώνας </a:t>
            </a:r>
            <a:r>
              <a:rPr lang="en-US" sz="4200"/>
              <a:t> </a:t>
            </a:r>
            <a:endParaRPr lang="el-GR" sz="4200"/>
          </a:p>
        </p:txBody>
      </p:sp>
      <p:sp>
        <p:nvSpPr>
          <p:cNvPr id="3" name="2 - Θέση περιεχομένου"/>
          <p:cNvSpPr>
            <a:spLocks noGrp="1"/>
          </p:cNvSpPr>
          <p:nvPr>
            <p:ph idx="1"/>
          </p:nvPr>
        </p:nvSpPr>
        <p:spPr>
          <a:xfrm>
            <a:off x="783771" y="2560322"/>
            <a:ext cx="7455989" cy="3581858"/>
          </a:xfrm>
        </p:spPr>
        <p:txBody>
          <a:bodyPr anchor="ctr">
            <a:normAutofit lnSpcReduction="10000"/>
          </a:bodyPr>
          <a:lstStyle/>
          <a:p>
            <a:pPr>
              <a:buNone/>
            </a:pPr>
            <a:endParaRPr lang="el-GR" sz="1600" b="1" dirty="0"/>
          </a:p>
          <a:p>
            <a:r>
              <a:rPr lang="el-GR" sz="1600" b="1" dirty="0" err="1"/>
              <a:t>Piaget</a:t>
            </a:r>
            <a:r>
              <a:rPr lang="el-GR" sz="1600" b="1" dirty="0"/>
              <a:t>  </a:t>
            </a:r>
            <a:r>
              <a:rPr lang="el-GR" sz="1600" b="1" dirty="0" err="1"/>
              <a:t>vs</a:t>
            </a:r>
            <a:r>
              <a:rPr lang="el-GR" sz="1600" b="1" dirty="0"/>
              <a:t>  Συμπεριφορισμός: </a:t>
            </a:r>
            <a:r>
              <a:rPr lang="el-GR" sz="1600" dirty="0"/>
              <a:t>O </a:t>
            </a:r>
            <a:r>
              <a:rPr lang="el-GR" sz="1600" dirty="0" err="1"/>
              <a:t>Piaget</a:t>
            </a:r>
            <a:r>
              <a:rPr lang="el-GR" sz="1600" dirty="0"/>
              <a:t> αναγνωρίζει την αξία της εμπειρίας, αλλά πιστεύει ότι το σχήμα «ερέθισμα – αντίδραση» του Συμπεριφορισμού δεν μπορεί να εξηγήσει την ανάπτυξη της σκέψης και  της νοημοσύνης των παιδιών. </a:t>
            </a:r>
          </a:p>
          <a:p>
            <a:pPr>
              <a:buNone/>
            </a:pPr>
            <a:endParaRPr lang="el-GR" sz="1600" dirty="0"/>
          </a:p>
          <a:p>
            <a:pPr>
              <a:buNone/>
            </a:pPr>
            <a:r>
              <a:rPr lang="el-GR" sz="1600" b="1" dirty="0"/>
              <a:t>Εστιάζουν:</a:t>
            </a:r>
          </a:p>
          <a:p>
            <a:endParaRPr lang="el-GR" sz="1600" dirty="0"/>
          </a:p>
          <a:p>
            <a:r>
              <a:rPr lang="el-GR" sz="1600" b="1" dirty="0" err="1"/>
              <a:t>Piaget</a:t>
            </a:r>
            <a:r>
              <a:rPr lang="el-GR" sz="1600" b="1" dirty="0"/>
              <a:t>:  </a:t>
            </a:r>
            <a:r>
              <a:rPr lang="el-GR" sz="1600" dirty="0"/>
              <a:t>γνωστική ανάπτυξη, ανακάλυψη γνώσης μέσω αλληλεπίδρασης με το περιβάλλον, μάθηση ως ενεργή συμμετοχή, εσωτερικές νοητικές διεργασίες (στάδια ανάπτυξης)</a:t>
            </a:r>
          </a:p>
          <a:p>
            <a:endParaRPr lang="el-GR" sz="1600" b="1" dirty="0"/>
          </a:p>
          <a:p>
            <a:r>
              <a:rPr lang="el-GR" sz="1600" b="1" dirty="0"/>
              <a:t>Συμπεριφορισμός: </a:t>
            </a:r>
            <a:r>
              <a:rPr lang="el-GR" sz="1600" dirty="0"/>
              <a:t>εξωτερικά ερεθίσματα και αντιδράσεις του παιδιού σε αυτά, ανταμοιβές, μίμηση και συνήθεια, δομημένη διδασκαλία</a:t>
            </a:r>
          </a:p>
        </p:txBody>
      </p:sp>
      <p:cxnSp>
        <p:nvCxnSpPr>
          <p:cNvPr id="26" name="Straight Connector 25">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6485313"/>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16597"/>
            <a:ext cx="548639"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613954"/>
            <a:ext cx="8180615"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 Τίτλος"/>
          <p:cNvSpPr>
            <a:spLocks noGrp="1"/>
          </p:cNvSpPr>
          <p:nvPr>
            <p:ph type="title"/>
          </p:nvPr>
        </p:nvSpPr>
        <p:spPr>
          <a:xfrm>
            <a:off x="782723" y="809898"/>
            <a:ext cx="7457037" cy="1554480"/>
          </a:xfrm>
        </p:spPr>
        <p:txBody>
          <a:bodyPr anchor="ctr">
            <a:normAutofit/>
          </a:bodyPr>
          <a:lstStyle/>
          <a:p>
            <a:r>
              <a:rPr lang="el-GR" sz="4200" dirty="0"/>
              <a:t>Θεωρίες Μάθησης </a:t>
            </a:r>
            <a:br>
              <a:rPr lang="el-GR" sz="4200" dirty="0"/>
            </a:br>
            <a:r>
              <a:rPr lang="el-GR" sz="4200" dirty="0"/>
              <a:t>Γνωστικός Κονστρουκτιβισμός</a:t>
            </a:r>
          </a:p>
        </p:txBody>
      </p:sp>
      <p:sp>
        <p:nvSpPr>
          <p:cNvPr id="3" name="2 - Θέση περιεχομένου"/>
          <p:cNvSpPr>
            <a:spLocks noGrp="1"/>
          </p:cNvSpPr>
          <p:nvPr>
            <p:ph idx="1"/>
          </p:nvPr>
        </p:nvSpPr>
        <p:spPr>
          <a:xfrm>
            <a:off x="628650" y="2636916"/>
            <a:ext cx="8032023" cy="3848391"/>
          </a:xfrm>
        </p:spPr>
        <p:txBody>
          <a:bodyPr anchor="ctr">
            <a:normAutofit fontScale="92500" lnSpcReduction="10000"/>
          </a:bodyPr>
          <a:lstStyle/>
          <a:p>
            <a:pPr>
              <a:buNone/>
            </a:pPr>
            <a:r>
              <a:rPr lang="el-GR" sz="1600" b="1" i="1" dirty="0"/>
              <a:t>Ο μαθητής ως κατασκευαστής της γνώσης </a:t>
            </a:r>
          </a:p>
          <a:p>
            <a:r>
              <a:rPr lang="el-GR" sz="1600" dirty="0"/>
              <a:t>Οι μαθητές χτίζουν τις γνώσεις τους μέσα από τις δικές τους εμπειρίες, γνώσεις και ενεργή συμμετοχή. Η μάθηση δεν είναι η απομνημόνευση των πληροφοριών, αλλά η οικοδόμηση της γνώσης.</a:t>
            </a:r>
          </a:p>
          <a:p>
            <a:pPr>
              <a:buNone/>
            </a:pPr>
            <a:endParaRPr lang="el-GR" sz="1600" dirty="0"/>
          </a:p>
          <a:p>
            <a:pPr>
              <a:buNone/>
            </a:pPr>
            <a:r>
              <a:rPr lang="el-GR" sz="1600" b="1" i="1" dirty="0"/>
              <a:t>Πως γίνεται η οικοδόμηση;</a:t>
            </a:r>
            <a:endParaRPr lang="el-GR" sz="1600" dirty="0"/>
          </a:p>
          <a:p>
            <a:pPr>
              <a:buNone/>
            </a:pPr>
            <a:r>
              <a:rPr lang="el-GR" sz="1600" dirty="0"/>
              <a:t>1. Το πραγματικό ερέθισμα (νέο δεδομένο) αφομοιώνεται σε μια δομή (</a:t>
            </a:r>
            <a:r>
              <a:rPr lang="el-GR" sz="1600" dirty="0" err="1"/>
              <a:t>προϋπάρχουσα</a:t>
            </a:r>
            <a:r>
              <a:rPr lang="el-GR" sz="1600" dirty="0"/>
              <a:t> γνώση).</a:t>
            </a:r>
          </a:p>
          <a:p>
            <a:pPr>
              <a:buNone/>
            </a:pPr>
            <a:r>
              <a:rPr lang="el-GR" sz="1600" dirty="0"/>
              <a:t>2. Η αντίδραση (κατανόηση) συμβαίνει μόνο αν υπάρχει δομή.</a:t>
            </a:r>
          </a:p>
          <a:p>
            <a:pPr>
              <a:buNone/>
            </a:pPr>
            <a:endParaRPr lang="el-GR" sz="1600" dirty="0"/>
          </a:p>
          <a:p>
            <a:r>
              <a:rPr lang="el-GR" sz="1600" dirty="0"/>
              <a:t>Οι μαθητές δεν αφομοιώνουν πληροφορίες/ ιδέες από τους καθηγητές και δεν εσωτερικεύουν δεξιότητες μέσω μνήμης/ μίμησης.</a:t>
            </a:r>
          </a:p>
          <a:p>
            <a:pPr>
              <a:buNone/>
            </a:pPr>
            <a:r>
              <a:rPr lang="el-GR" sz="1600" b="1" i="1" dirty="0"/>
              <a:t>Αντίθετα: </a:t>
            </a:r>
            <a:r>
              <a:rPr lang="el-GR" sz="1600" dirty="0"/>
              <a:t>Κατασκευάζουν τη γνώση και την προσαρμόζουν στις δικές τους γνωστικές δομές.</a:t>
            </a:r>
          </a:p>
          <a:p>
            <a:pPr>
              <a:buNone/>
            </a:pPr>
            <a:r>
              <a:rPr lang="el-GR" sz="1600" dirty="0"/>
              <a:t>Πχ: Τα παιδιά μαθαίνουν το ίδιο περιεχόμενο, αλλά το προσαρμόζουν ανάλογα με τις προσωπικές τους εμπειρίες και </a:t>
            </a:r>
            <a:r>
              <a:rPr lang="el-GR" sz="1600" dirty="0" err="1"/>
              <a:t>προϋπάρχουσα</a:t>
            </a:r>
            <a:r>
              <a:rPr lang="el-GR" sz="1600" dirty="0"/>
              <a:t> γνώση.</a:t>
            </a:r>
          </a:p>
        </p:txBody>
      </p:sp>
      <p:cxnSp>
        <p:nvCxnSpPr>
          <p:cNvPr id="20" name="Straight Connector 19">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6485313"/>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 Τίτλος"/>
          <p:cNvSpPr>
            <a:spLocks noGrp="1"/>
          </p:cNvSpPr>
          <p:nvPr>
            <p:ph type="title"/>
          </p:nvPr>
        </p:nvSpPr>
        <p:spPr>
          <a:xfrm>
            <a:off x="628650" y="556995"/>
            <a:ext cx="7886700" cy="1133693"/>
          </a:xfrm>
        </p:spPr>
        <p:txBody>
          <a:bodyPr>
            <a:normAutofit/>
          </a:bodyPr>
          <a:lstStyle/>
          <a:p>
            <a:r>
              <a:rPr lang="el-GR" sz="4500"/>
              <a:t>Η σκέψη στη θεωρία του </a:t>
            </a:r>
            <a:r>
              <a:rPr lang="en-US" sz="4500"/>
              <a:t>Piaget </a:t>
            </a:r>
            <a:endParaRPr lang="el-GR" sz="4500"/>
          </a:p>
        </p:txBody>
      </p:sp>
      <p:graphicFrame>
        <p:nvGraphicFramePr>
          <p:cNvPr id="13" name="2 - Θέση περιεχομένου">
            <a:extLst>
              <a:ext uri="{FF2B5EF4-FFF2-40B4-BE49-F238E27FC236}">
                <a16:creationId xmlns:a16="http://schemas.microsoft.com/office/drawing/2014/main" id="{08920A4C-1961-0BFC-914D-A6A27DB9771B}"/>
              </a:ext>
            </a:extLst>
          </p:cNvPr>
          <p:cNvGraphicFramePr>
            <a:graphicFrameLocks noGrp="1"/>
          </p:cNvGraphicFramePr>
          <p:nvPr>
            <p:ph idx="1"/>
            <p:extLst>
              <p:ext uri="{D42A27DB-BD31-4B8C-83A1-F6EECF244321}">
                <p14:modId xmlns:p14="http://schemas.microsoft.com/office/powerpoint/2010/main" val="1790497540"/>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16597"/>
            <a:ext cx="548639" cy="673460"/>
            <a:chOff x="3940602" y="308034"/>
            <a:chExt cx="2116791" cy="3428999"/>
          </a:xfrm>
          <a:solidFill>
            <a:schemeClr val="accent4"/>
          </a:solidFill>
        </p:grpSpPr>
        <p:sp>
          <p:nvSpPr>
            <p:cNvPr id="18" name="Rectangle 17">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Rectangle 21">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613954"/>
            <a:ext cx="8180615"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 Τίτλος"/>
          <p:cNvSpPr>
            <a:spLocks noGrp="1"/>
          </p:cNvSpPr>
          <p:nvPr>
            <p:ph type="title"/>
          </p:nvPr>
        </p:nvSpPr>
        <p:spPr>
          <a:xfrm>
            <a:off x="782723" y="809898"/>
            <a:ext cx="7629757" cy="1554480"/>
          </a:xfrm>
        </p:spPr>
        <p:txBody>
          <a:bodyPr anchor="ctr">
            <a:normAutofit/>
          </a:bodyPr>
          <a:lstStyle/>
          <a:p>
            <a:r>
              <a:rPr lang="el-GR" sz="3600"/>
              <a:t>Μηχανισμοί Γνωστικής Ανάπτυξης </a:t>
            </a:r>
            <a:br>
              <a:rPr lang="el-GR" sz="3600"/>
            </a:br>
            <a:r>
              <a:rPr lang="el-GR" sz="3600"/>
              <a:t>Βασικές έννοιες στη θεωρία του </a:t>
            </a:r>
            <a:r>
              <a:rPr lang="en-US" sz="3600"/>
              <a:t>Piaget</a:t>
            </a:r>
            <a:endParaRPr lang="el-GR" sz="3600"/>
          </a:p>
        </p:txBody>
      </p:sp>
      <p:cxnSp>
        <p:nvCxnSpPr>
          <p:cNvPr id="24" name="Straight Connector 23">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6485313"/>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2 - Θέση περιεχομένου">
            <a:extLst>
              <a:ext uri="{FF2B5EF4-FFF2-40B4-BE49-F238E27FC236}">
                <a16:creationId xmlns:a16="http://schemas.microsoft.com/office/drawing/2014/main" id="{28FAF04C-BF24-9771-F8CF-1E0D5A6D3089}"/>
              </a:ext>
            </a:extLst>
          </p:cNvPr>
          <p:cNvGraphicFramePr>
            <a:graphicFrameLocks noGrp="1"/>
          </p:cNvGraphicFramePr>
          <p:nvPr>
            <p:ph idx="1"/>
            <p:extLst>
              <p:ext uri="{D42A27DB-BD31-4B8C-83A1-F6EECF244321}">
                <p14:modId xmlns:p14="http://schemas.microsoft.com/office/powerpoint/2010/main" val="2848737147"/>
              </p:ext>
            </p:extLst>
          </p:nvPr>
        </p:nvGraphicFramePr>
        <p:xfrm>
          <a:off x="678451" y="2704014"/>
          <a:ext cx="7783830" cy="35234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675D765-A788-3D93-E86E-EE5BE72E6E71}"/>
            </a:ext>
          </a:extLst>
        </p:cNvPr>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EE40BCA3-A6CF-9A86-6DE5-59C57602DC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B9D5D803-16C8-0328-AF09-F3E1BA7B97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16597"/>
            <a:ext cx="548639" cy="673460"/>
            <a:chOff x="3940602" y="308034"/>
            <a:chExt cx="2116791" cy="3428999"/>
          </a:xfrm>
          <a:solidFill>
            <a:schemeClr val="accent4"/>
          </a:solidFill>
        </p:grpSpPr>
        <p:sp>
          <p:nvSpPr>
            <p:cNvPr id="18" name="Rectangle 17">
              <a:extLst>
                <a:ext uri="{FF2B5EF4-FFF2-40B4-BE49-F238E27FC236}">
                  <a16:creationId xmlns:a16="http://schemas.microsoft.com/office/drawing/2014/main" id="{ACE23BFB-5664-1F46-351D-C3D8ED1169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ED27ECA0-D126-6143-8A77-F9DFF3E496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640C67D-9C54-2111-D30D-1A0FD7320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Rectangle 21">
            <a:extLst>
              <a:ext uri="{FF2B5EF4-FFF2-40B4-BE49-F238E27FC236}">
                <a16:creationId xmlns:a16="http://schemas.microsoft.com/office/drawing/2014/main" id="{381C8887-D56F-F2BB-FD1A-7CA5BE6BD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613954"/>
            <a:ext cx="8180615"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 Τίτλος">
            <a:extLst>
              <a:ext uri="{FF2B5EF4-FFF2-40B4-BE49-F238E27FC236}">
                <a16:creationId xmlns:a16="http://schemas.microsoft.com/office/drawing/2014/main" id="{724768D2-08E1-076C-33C2-EDF81A66B8E2}"/>
              </a:ext>
            </a:extLst>
          </p:cNvPr>
          <p:cNvSpPr>
            <a:spLocks noGrp="1"/>
          </p:cNvSpPr>
          <p:nvPr>
            <p:ph type="title"/>
          </p:nvPr>
        </p:nvSpPr>
        <p:spPr>
          <a:xfrm>
            <a:off x="782723" y="809898"/>
            <a:ext cx="7629757" cy="1554480"/>
          </a:xfrm>
        </p:spPr>
        <p:txBody>
          <a:bodyPr anchor="ctr">
            <a:normAutofit/>
          </a:bodyPr>
          <a:lstStyle/>
          <a:p>
            <a:r>
              <a:rPr lang="el-GR" sz="3600"/>
              <a:t>Μηχανισμοί Γνωστικής Ανάπτυξης </a:t>
            </a:r>
            <a:br>
              <a:rPr lang="el-GR" sz="3600"/>
            </a:br>
            <a:r>
              <a:rPr lang="el-GR" sz="3600"/>
              <a:t>Βασικές έννοιες στη θεωρία του </a:t>
            </a:r>
            <a:r>
              <a:rPr lang="en-US" sz="3600"/>
              <a:t>Piaget</a:t>
            </a:r>
            <a:endParaRPr lang="el-GR" sz="3600"/>
          </a:p>
        </p:txBody>
      </p:sp>
      <p:cxnSp>
        <p:nvCxnSpPr>
          <p:cNvPr id="24" name="Straight Connector 23">
            <a:extLst>
              <a:ext uri="{FF2B5EF4-FFF2-40B4-BE49-F238E27FC236}">
                <a16:creationId xmlns:a16="http://schemas.microsoft.com/office/drawing/2014/main" id="{ACC6C895-36A2-9CDF-AFE0-A724E0B6360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6485313"/>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2 - Θέση περιεχομένου">
            <a:extLst>
              <a:ext uri="{FF2B5EF4-FFF2-40B4-BE49-F238E27FC236}">
                <a16:creationId xmlns:a16="http://schemas.microsoft.com/office/drawing/2014/main" id="{9CFAA931-8927-59AE-7F1A-4805D70A3F16}"/>
              </a:ext>
            </a:extLst>
          </p:cNvPr>
          <p:cNvGraphicFramePr>
            <a:graphicFrameLocks noGrp="1"/>
          </p:cNvGraphicFramePr>
          <p:nvPr>
            <p:ph idx="1"/>
            <p:extLst>
              <p:ext uri="{D42A27DB-BD31-4B8C-83A1-F6EECF244321}">
                <p14:modId xmlns:p14="http://schemas.microsoft.com/office/powerpoint/2010/main" val="4251824733"/>
              </p:ext>
            </p:extLst>
          </p:nvPr>
        </p:nvGraphicFramePr>
        <p:xfrm>
          <a:off x="347765" y="2668395"/>
          <a:ext cx="8167585" cy="41889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6363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404664"/>
            <a:ext cx="5797296" cy="1188720"/>
          </a:xfrm>
        </p:spPr>
        <p:txBody>
          <a:bodyPr>
            <a:normAutofit/>
          </a:bodyPr>
          <a:lstStyle/>
          <a:p>
            <a:r>
              <a:rPr lang="el-GR" dirty="0">
                <a:ln w="0"/>
                <a:effectLst>
                  <a:outerShdw blurRad="38100" dist="19050" dir="2700000" algn="tl" rotWithShape="0">
                    <a:schemeClr val="dk1">
                      <a:alpha val="40000"/>
                    </a:schemeClr>
                  </a:outerShdw>
                </a:effectLst>
              </a:rPr>
              <a:t>Σχεδιάγραμμα: Η διαδικασία της αφομοίωσης </a:t>
            </a:r>
          </a:p>
        </p:txBody>
      </p:sp>
      <p:sp>
        <p:nvSpPr>
          <p:cNvPr id="3" name="2 - Θέση περιεχομένου"/>
          <p:cNvSpPr>
            <a:spLocks noGrp="1"/>
          </p:cNvSpPr>
          <p:nvPr>
            <p:ph idx="1"/>
          </p:nvPr>
        </p:nvSpPr>
        <p:spPr>
          <a:xfrm>
            <a:off x="1666494" y="2638044"/>
            <a:ext cx="2723769" cy="3101983"/>
          </a:xfrm>
        </p:spPr>
        <p:txBody>
          <a:bodyPr>
            <a:normAutofit/>
          </a:bodyPr>
          <a:lstStyle/>
          <a:p>
            <a:endParaRPr lang="el-GR"/>
          </a:p>
          <a:p>
            <a:endParaRPr lang="el-GR" dirty="0"/>
          </a:p>
        </p:txBody>
      </p:sp>
      <p:pic>
        <p:nvPicPr>
          <p:cNvPr id="4" name="3 - Εικόνα" descr="IMG_0201.jpg"/>
          <p:cNvPicPr>
            <a:picLocks noChangeAspect="1"/>
          </p:cNvPicPr>
          <p:nvPr/>
        </p:nvPicPr>
        <p:blipFill>
          <a:blip r:embed="rId2">
            <a:clrChange>
              <a:clrFrom>
                <a:srgbClr val="FFFFFF"/>
              </a:clrFrom>
              <a:clrTo>
                <a:srgbClr val="FFFFFF">
                  <a:alpha val="0"/>
                </a:srgbClr>
              </a:clrTo>
            </a:clrChange>
          </a:blip>
          <a:stretch>
            <a:fillRect/>
          </a:stretch>
        </p:blipFill>
        <p:spPr>
          <a:xfrm>
            <a:off x="683568" y="2638044"/>
            <a:ext cx="7776864" cy="3499588"/>
          </a:xfrm>
          <a:prstGeom prst="rect">
            <a:avLst/>
          </a:prstGeom>
          <a:ln w="31750" cap="sq">
            <a:solidFill>
              <a:srgbClr val="FFFFFF"/>
            </a:solidFill>
            <a:miter lim="800000"/>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800</TotalTime>
  <Words>1701</Words>
  <Application>Microsoft Macintosh PowerPoint</Application>
  <PresentationFormat>On-screen Show (4:3)</PresentationFormat>
  <Paragraphs>129</Paragraphs>
  <Slides>19</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Aptos</vt:lpstr>
      <vt:lpstr>Aptos Display</vt:lpstr>
      <vt:lpstr>Arial</vt:lpstr>
      <vt:lpstr>Corbel</vt:lpstr>
      <vt:lpstr>Wingdings</vt:lpstr>
      <vt:lpstr>Office Theme</vt:lpstr>
      <vt:lpstr>Η θεωρΙα του Jean Piaget </vt:lpstr>
      <vt:lpstr>Βασικές Θεωρίες και Προσεγγίσεις Jean Piaget (20ος- 21ος αι.)  </vt:lpstr>
      <vt:lpstr>Αρχές 20ου αι. – Πριν τις θεωρίες μάθησης του Piaget </vt:lpstr>
      <vt:lpstr>Piaget: 20ος – 21ος αιώνας  </vt:lpstr>
      <vt:lpstr>Θεωρίες Μάθησης  Γνωστικός Κονστρουκτιβισμός</vt:lpstr>
      <vt:lpstr>Η σκέψη στη θεωρία του Piaget </vt:lpstr>
      <vt:lpstr>Μηχανισμοί Γνωστικής Ανάπτυξης  Βασικές έννοιες στη θεωρία του Piaget</vt:lpstr>
      <vt:lpstr>Μηχανισμοί Γνωστικής Ανάπτυξης  Βασικές έννοιες στη θεωρία του Piaget</vt:lpstr>
      <vt:lpstr>Σχεδιάγραμμα: Η διαδικασία της αφομοίωσης </vt:lpstr>
      <vt:lpstr>Σχεδιάγραμμα: Η διαδικασία της συμμόρφωσης</vt:lpstr>
      <vt:lpstr>Μηχανισμοί Γνωστικής Ανάπτυξης  Γενικές Επισημάνσεις </vt:lpstr>
      <vt:lpstr>Τα στάδια ανάπτυξης του Piaget</vt:lpstr>
      <vt:lpstr>Piaget: Educational Implications Εκπαιδευτικές Προεκτάσεις </vt:lpstr>
      <vt:lpstr>Σχεδιασμός της θεωρίας του Piaget σε πεδίο εφαρμογών Προτεινόμενη δραστηριότητα Κοινωνική και Πολιτική Αγωγή Στ’ Δημοτικού : Τα Δικαιώματα του Παιδιού  </vt:lpstr>
      <vt:lpstr>Σχεδιασμός της θεωρίας του Piaget σε πεδίο εφαρμογών Προτεινόμενη δραστηριότητα  Μαθηματικά Β’ Δημοτικού : Συμμετρία </vt:lpstr>
      <vt:lpstr>Επιρροή της Θεωρίας του Piaget Νέες θεωρίες βασισμένες στη θεωρία του Piaget  </vt:lpstr>
      <vt:lpstr>Κριτική στη Θεωρία του Piaget </vt:lpstr>
      <vt:lpstr>Βιβλιογραφία</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ACER</dc:creator>
  <cp:lastModifiedBy>Konstantinos Bourdos</cp:lastModifiedBy>
  <cp:revision>59</cp:revision>
  <dcterms:created xsi:type="dcterms:W3CDTF">2024-11-01T07:06:40Z</dcterms:created>
  <dcterms:modified xsi:type="dcterms:W3CDTF">2024-11-17T22:25:57Z</dcterms:modified>
</cp:coreProperties>
</file>