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64" r:id="rId7"/>
    <p:sldId id="267" r:id="rId8"/>
    <p:sldId id="269" r:id="rId9"/>
    <p:sldId id="293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7" r:id="rId33"/>
    <p:sldId id="298" r:id="rId34"/>
    <p:sldId id="295" r:id="rId35"/>
    <p:sldId id="296" r:id="rId36"/>
    <p:sldId id="299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99"/>
    <a:srgbClr val="FFC9FF"/>
    <a:srgbClr val="99CCFF"/>
    <a:srgbClr val="7F297B"/>
    <a:srgbClr val="CCCCFF"/>
    <a:srgbClr val="0066FF"/>
    <a:srgbClr val="A3A494"/>
    <a:srgbClr val="CC66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190" y="36"/>
      </p:cViewPr>
      <p:guideLst>
        <p:guide orient="horz" pos="216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#1">
  <dgm:title val=""/>
  <dgm:desc val=""/>
  <dgm:catLst>
    <dgm:cat type="accent6" pri="11300"/>
  </dgm:catLst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9C239-81B5-4987-942F-22E809516CCA}" type="doc">
      <dgm:prSet loTypeId="urn:microsoft.com/office/officeart/2005/8/layout/process1" loCatId="process" qsTypeId="urn:microsoft.com/office/officeart/2005/8/quickstyle/simple1#1" qsCatId="simple" csTypeId="urn:microsoft.com/office/officeart/2005/8/colors/accent6_3#1" csCatId="accent6" phldr="1"/>
      <dgm:spPr/>
    </dgm:pt>
    <dgm:pt modelId="{D3C5AA90-25FE-4D30-A261-8FF252AC3B78}">
      <dgm:prSet phldrT="[Κείμενο]"/>
      <dgm:spPr/>
      <dgm:t>
        <a:bodyPr/>
        <a:lstStyle/>
        <a:p>
          <a:r>
            <a:rPr lang="el-GR"/>
            <a:t>Γνωστική Ανισορροπία </a:t>
          </a:r>
        </a:p>
      </dgm:t>
    </dgm:pt>
    <dgm:pt modelId="{E3414C58-7BFA-4707-9B76-6BCC7B09AA3C}" type="parTrans" cxnId="{3489E0C4-40B8-4529-AC1B-D479EC2451A7}">
      <dgm:prSet/>
      <dgm:spPr/>
      <dgm:t>
        <a:bodyPr/>
        <a:lstStyle/>
        <a:p>
          <a:endParaRPr lang="el-GR"/>
        </a:p>
      </dgm:t>
    </dgm:pt>
    <dgm:pt modelId="{4F882D1F-F71D-4DD1-9D9F-6677AE016728}" type="sibTrans" cxnId="{3489E0C4-40B8-4529-AC1B-D479EC2451A7}">
      <dgm:prSet/>
      <dgm:spPr/>
      <dgm:t>
        <a:bodyPr/>
        <a:lstStyle/>
        <a:p>
          <a:endParaRPr lang="el-GR"/>
        </a:p>
      </dgm:t>
    </dgm:pt>
    <dgm:pt modelId="{877035E9-0557-49BB-B912-ADA662D6ECAD}">
      <dgm:prSet phldrT="[Κείμενο]"/>
      <dgm:spPr/>
      <dgm:t>
        <a:bodyPr/>
        <a:lstStyle/>
        <a:p>
          <a:r>
            <a:rPr lang="el-GR" dirty="0"/>
            <a:t>Αντανακλαστική Αφαίρεση</a:t>
          </a:r>
        </a:p>
      </dgm:t>
    </dgm:pt>
    <dgm:pt modelId="{27A8E6A0-2CBD-4D47-952B-79ADF9BE863B}" type="parTrans" cxnId="{24130A55-6733-4460-BE58-BD3EEA69C8B6}">
      <dgm:prSet/>
      <dgm:spPr/>
      <dgm:t>
        <a:bodyPr/>
        <a:lstStyle/>
        <a:p>
          <a:endParaRPr lang="el-GR"/>
        </a:p>
      </dgm:t>
    </dgm:pt>
    <dgm:pt modelId="{4FA1628A-1444-49A8-A840-51FDEC676582}" type="sibTrans" cxnId="{24130A55-6733-4460-BE58-BD3EEA69C8B6}">
      <dgm:prSet/>
      <dgm:spPr/>
      <dgm:t>
        <a:bodyPr/>
        <a:lstStyle/>
        <a:p>
          <a:endParaRPr lang="el-GR"/>
        </a:p>
      </dgm:t>
    </dgm:pt>
    <dgm:pt modelId="{33FDA623-B771-4AC2-B785-AE1641853774}">
      <dgm:prSet phldrT="[Κείμενο]"/>
      <dgm:spPr/>
      <dgm:t>
        <a:bodyPr/>
        <a:lstStyle/>
        <a:p>
          <a:r>
            <a:rPr lang="el-GR" dirty="0"/>
            <a:t>Εξισορρόπηση</a:t>
          </a:r>
        </a:p>
      </dgm:t>
    </dgm:pt>
    <dgm:pt modelId="{2F5C6DBA-D174-451B-BED6-8671113D785B}" type="parTrans" cxnId="{A6C0DE18-54CB-4E16-A707-ABAA1F1AA2FB}">
      <dgm:prSet/>
      <dgm:spPr/>
      <dgm:t>
        <a:bodyPr/>
        <a:lstStyle/>
        <a:p>
          <a:endParaRPr lang="el-GR"/>
        </a:p>
      </dgm:t>
    </dgm:pt>
    <dgm:pt modelId="{82DF52F9-5A49-40B6-91DB-6D2227C74A7D}" type="sibTrans" cxnId="{A6C0DE18-54CB-4E16-A707-ABAA1F1AA2FB}">
      <dgm:prSet/>
      <dgm:spPr/>
      <dgm:t>
        <a:bodyPr/>
        <a:lstStyle/>
        <a:p>
          <a:endParaRPr lang="el-GR"/>
        </a:p>
      </dgm:t>
    </dgm:pt>
    <dgm:pt modelId="{8685F167-21DC-4A21-8231-9439BAF79223}" type="pres">
      <dgm:prSet presAssocID="{60D9C239-81B5-4987-942F-22E809516CCA}" presName="Name0" presStyleCnt="0">
        <dgm:presLayoutVars>
          <dgm:dir/>
          <dgm:resizeHandles val="exact"/>
        </dgm:presLayoutVars>
      </dgm:prSet>
      <dgm:spPr/>
    </dgm:pt>
    <dgm:pt modelId="{5A5E5CAB-5808-404C-A253-F8CB3AD60887}" type="pres">
      <dgm:prSet presAssocID="{D3C5AA90-25FE-4D30-A261-8FF252AC3B78}" presName="node" presStyleLbl="node1" presStyleIdx="0" presStyleCnt="3">
        <dgm:presLayoutVars>
          <dgm:bulletEnabled val="1"/>
        </dgm:presLayoutVars>
      </dgm:prSet>
      <dgm:spPr/>
    </dgm:pt>
    <dgm:pt modelId="{75E5B5C8-7B11-4D12-9498-C5F0A739B5EF}" type="pres">
      <dgm:prSet presAssocID="{4F882D1F-F71D-4DD1-9D9F-6677AE016728}" presName="sibTrans" presStyleLbl="sibTrans2D1" presStyleIdx="0" presStyleCnt="2"/>
      <dgm:spPr/>
    </dgm:pt>
    <dgm:pt modelId="{AAAB87E5-B076-41F1-BD75-BFD065A70C21}" type="pres">
      <dgm:prSet presAssocID="{4F882D1F-F71D-4DD1-9D9F-6677AE016728}" presName="connectorText" presStyleLbl="sibTrans2D1" presStyleIdx="0" presStyleCnt="2"/>
      <dgm:spPr/>
    </dgm:pt>
    <dgm:pt modelId="{03548D0A-26EC-4F8A-8630-AB60A8CB3879}" type="pres">
      <dgm:prSet presAssocID="{877035E9-0557-49BB-B912-ADA662D6ECAD}" presName="node" presStyleLbl="node1" presStyleIdx="1" presStyleCnt="3">
        <dgm:presLayoutVars>
          <dgm:bulletEnabled val="1"/>
        </dgm:presLayoutVars>
      </dgm:prSet>
      <dgm:spPr/>
    </dgm:pt>
    <dgm:pt modelId="{EAAC7B47-E973-4984-87B5-D399910296FE}" type="pres">
      <dgm:prSet presAssocID="{4FA1628A-1444-49A8-A840-51FDEC676582}" presName="sibTrans" presStyleLbl="sibTrans2D1" presStyleIdx="1" presStyleCnt="2"/>
      <dgm:spPr/>
    </dgm:pt>
    <dgm:pt modelId="{A117F534-EAB5-497B-96FE-F96595DEB68F}" type="pres">
      <dgm:prSet presAssocID="{4FA1628A-1444-49A8-A840-51FDEC676582}" presName="connectorText" presStyleLbl="sibTrans2D1" presStyleIdx="1" presStyleCnt="2"/>
      <dgm:spPr/>
    </dgm:pt>
    <dgm:pt modelId="{F3198E59-BAF4-4A18-93F5-A10C47B06885}" type="pres">
      <dgm:prSet presAssocID="{33FDA623-B771-4AC2-B785-AE1641853774}" presName="node" presStyleLbl="node1" presStyleIdx="2" presStyleCnt="3">
        <dgm:presLayoutVars>
          <dgm:bulletEnabled val="1"/>
        </dgm:presLayoutVars>
      </dgm:prSet>
      <dgm:spPr/>
    </dgm:pt>
  </dgm:ptLst>
  <dgm:cxnLst>
    <dgm:cxn modelId="{419C5013-6F27-4DAB-B8C0-19CDA113C44D}" type="presOf" srcId="{4F882D1F-F71D-4DD1-9D9F-6677AE016728}" destId="{AAAB87E5-B076-41F1-BD75-BFD065A70C21}" srcOrd="1" destOrd="0" presId="urn:microsoft.com/office/officeart/2005/8/layout/process1"/>
    <dgm:cxn modelId="{A6C0DE18-54CB-4E16-A707-ABAA1F1AA2FB}" srcId="{60D9C239-81B5-4987-942F-22E809516CCA}" destId="{33FDA623-B771-4AC2-B785-AE1641853774}" srcOrd="2" destOrd="0" parTransId="{2F5C6DBA-D174-451B-BED6-8671113D785B}" sibTransId="{82DF52F9-5A49-40B6-91DB-6D2227C74A7D}"/>
    <dgm:cxn modelId="{1445551A-533B-485D-8CE2-3089A0609C7C}" type="presOf" srcId="{D3C5AA90-25FE-4D30-A261-8FF252AC3B78}" destId="{5A5E5CAB-5808-404C-A253-F8CB3AD60887}" srcOrd="0" destOrd="0" presId="urn:microsoft.com/office/officeart/2005/8/layout/process1"/>
    <dgm:cxn modelId="{24130A55-6733-4460-BE58-BD3EEA69C8B6}" srcId="{60D9C239-81B5-4987-942F-22E809516CCA}" destId="{877035E9-0557-49BB-B912-ADA662D6ECAD}" srcOrd="1" destOrd="0" parTransId="{27A8E6A0-2CBD-4D47-952B-79ADF9BE863B}" sibTransId="{4FA1628A-1444-49A8-A840-51FDEC676582}"/>
    <dgm:cxn modelId="{B269ED57-0EEB-48D5-A9BC-B5A35ED502BF}" type="presOf" srcId="{33FDA623-B771-4AC2-B785-AE1641853774}" destId="{F3198E59-BAF4-4A18-93F5-A10C47B06885}" srcOrd="0" destOrd="0" presId="urn:microsoft.com/office/officeart/2005/8/layout/process1"/>
    <dgm:cxn modelId="{3489E0C4-40B8-4529-AC1B-D479EC2451A7}" srcId="{60D9C239-81B5-4987-942F-22E809516CCA}" destId="{D3C5AA90-25FE-4D30-A261-8FF252AC3B78}" srcOrd="0" destOrd="0" parTransId="{E3414C58-7BFA-4707-9B76-6BCC7B09AA3C}" sibTransId="{4F882D1F-F71D-4DD1-9D9F-6677AE016728}"/>
    <dgm:cxn modelId="{ABD3AED3-BC8A-4CB1-94A7-A7E018A9D77D}" type="presOf" srcId="{877035E9-0557-49BB-B912-ADA662D6ECAD}" destId="{03548D0A-26EC-4F8A-8630-AB60A8CB3879}" srcOrd="0" destOrd="0" presId="urn:microsoft.com/office/officeart/2005/8/layout/process1"/>
    <dgm:cxn modelId="{9231E7E5-6A7A-4441-AC59-D9C61074C418}" type="presOf" srcId="{4F882D1F-F71D-4DD1-9D9F-6677AE016728}" destId="{75E5B5C8-7B11-4D12-9498-C5F0A739B5EF}" srcOrd="0" destOrd="0" presId="urn:microsoft.com/office/officeart/2005/8/layout/process1"/>
    <dgm:cxn modelId="{CBEB39E6-322D-469D-923C-C054ED2447E7}" type="presOf" srcId="{4FA1628A-1444-49A8-A840-51FDEC676582}" destId="{EAAC7B47-E973-4984-87B5-D399910296FE}" srcOrd="0" destOrd="0" presId="urn:microsoft.com/office/officeart/2005/8/layout/process1"/>
    <dgm:cxn modelId="{198F13E8-19E9-401B-AEE1-48AADC5047C4}" type="presOf" srcId="{4FA1628A-1444-49A8-A840-51FDEC676582}" destId="{A117F534-EAB5-497B-96FE-F96595DEB68F}" srcOrd="1" destOrd="0" presId="urn:microsoft.com/office/officeart/2005/8/layout/process1"/>
    <dgm:cxn modelId="{8E89F7F4-702E-470A-9283-CA6C7424C69B}" type="presOf" srcId="{60D9C239-81B5-4987-942F-22E809516CCA}" destId="{8685F167-21DC-4A21-8231-9439BAF79223}" srcOrd="0" destOrd="0" presId="urn:microsoft.com/office/officeart/2005/8/layout/process1"/>
    <dgm:cxn modelId="{A0CFEC27-D239-452C-B24C-456B4241FF37}" type="presParOf" srcId="{8685F167-21DC-4A21-8231-9439BAF79223}" destId="{5A5E5CAB-5808-404C-A253-F8CB3AD60887}" srcOrd="0" destOrd="0" presId="urn:microsoft.com/office/officeart/2005/8/layout/process1"/>
    <dgm:cxn modelId="{83A098C1-9D1E-4ED2-9B83-76F2B8AD7A7E}" type="presParOf" srcId="{8685F167-21DC-4A21-8231-9439BAF79223}" destId="{75E5B5C8-7B11-4D12-9498-C5F0A739B5EF}" srcOrd="1" destOrd="0" presId="urn:microsoft.com/office/officeart/2005/8/layout/process1"/>
    <dgm:cxn modelId="{F84D1E4C-9A3A-4F63-9E2B-6876810EC71C}" type="presParOf" srcId="{75E5B5C8-7B11-4D12-9498-C5F0A739B5EF}" destId="{AAAB87E5-B076-41F1-BD75-BFD065A70C21}" srcOrd="0" destOrd="0" presId="urn:microsoft.com/office/officeart/2005/8/layout/process1"/>
    <dgm:cxn modelId="{3DDD1634-7ADE-4BBE-8FF7-8735AD20EF3C}" type="presParOf" srcId="{8685F167-21DC-4A21-8231-9439BAF79223}" destId="{03548D0A-26EC-4F8A-8630-AB60A8CB3879}" srcOrd="2" destOrd="0" presId="urn:microsoft.com/office/officeart/2005/8/layout/process1"/>
    <dgm:cxn modelId="{99D8148E-0D53-42DD-9D0F-E20D188BFBA6}" type="presParOf" srcId="{8685F167-21DC-4A21-8231-9439BAF79223}" destId="{EAAC7B47-E973-4984-87B5-D399910296FE}" srcOrd="3" destOrd="0" presId="urn:microsoft.com/office/officeart/2005/8/layout/process1"/>
    <dgm:cxn modelId="{E359B747-8F86-4530-AFE5-1758754CB849}" type="presParOf" srcId="{EAAC7B47-E973-4984-87B5-D399910296FE}" destId="{A117F534-EAB5-497B-96FE-F96595DEB68F}" srcOrd="0" destOrd="0" presId="urn:microsoft.com/office/officeart/2005/8/layout/process1"/>
    <dgm:cxn modelId="{ACD74175-3C5D-444F-8930-86985E71FA63}" type="presParOf" srcId="{8685F167-21DC-4A21-8231-9439BAF79223}" destId="{F3198E59-BAF4-4A18-93F5-A10C47B068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75712-43F2-4138-AE81-4FC396C28297}" type="doc">
      <dgm:prSet loTypeId="urn:microsoft.com/office/officeart/2005/8/layout/hierarchy3#1" loCatId="hierarchy" qsTypeId="urn:microsoft.com/office/officeart/2005/8/quickstyle/simple1#2" qsCatId="simple" csTypeId="urn:microsoft.com/office/officeart/2005/8/colors/colorful4#1" csCatId="colorful" phldr="1"/>
      <dgm:spPr/>
      <dgm:t>
        <a:bodyPr/>
        <a:lstStyle/>
        <a:p>
          <a:endParaRPr lang="el-GR"/>
        </a:p>
      </dgm:t>
    </dgm:pt>
    <dgm:pt modelId="{2B328146-B8D1-481C-A919-B0EEDEA29BD6}">
      <dgm:prSet phldrT="[Κείμενο]"/>
      <dgm:spPr/>
      <dgm:t>
        <a:bodyPr/>
        <a:lstStyle/>
        <a:p>
          <a:r>
            <a:rPr lang="el-GR" dirty="0"/>
            <a:t>Συμφωνία</a:t>
          </a:r>
        </a:p>
      </dgm:t>
    </dgm:pt>
    <dgm:pt modelId="{62B64287-957E-413A-9B09-71C4D7614F40}" type="parTrans" cxnId="{BC73ED15-4D9D-473C-90D9-EDEF2D31489F}">
      <dgm:prSet/>
      <dgm:spPr/>
      <dgm:t>
        <a:bodyPr/>
        <a:lstStyle/>
        <a:p>
          <a:endParaRPr lang="el-GR"/>
        </a:p>
      </dgm:t>
    </dgm:pt>
    <dgm:pt modelId="{A3599797-8A49-42E4-A5BB-1F3438C1963E}" type="sibTrans" cxnId="{BC73ED15-4D9D-473C-90D9-EDEF2D31489F}">
      <dgm:prSet/>
      <dgm:spPr/>
      <dgm:t>
        <a:bodyPr/>
        <a:lstStyle/>
        <a:p>
          <a:endParaRPr lang="el-GR"/>
        </a:p>
      </dgm:t>
    </dgm:pt>
    <dgm:pt modelId="{92EC5D87-916F-49F3-B76C-461CA02E9234}">
      <dgm:prSet phldrT="[Κείμενο]"/>
      <dgm:spPr/>
      <dgm:t>
        <a:bodyPr/>
        <a:lstStyle/>
        <a:p>
          <a:r>
            <a:rPr lang="en-US"/>
            <a:t>O</a:t>
          </a:r>
          <a:r>
            <a:rPr lang="el-GR"/>
            <a:t>μοιότητα μοντέλου Επανηληπτικής Επανεπεξεργασίας</a:t>
          </a:r>
        </a:p>
      </dgm:t>
    </dgm:pt>
    <dgm:pt modelId="{5F189658-78E3-4664-A480-4CD358C21339}" type="parTrans" cxnId="{C2DA7CD1-B57C-4EAE-A89D-2C04A7D97DC6}">
      <dgm:prSet/>
      <dgm:spPr/>
      <dgm:t>
        <a:bodyPr/>
        <a:lstStyle/>
        <a:p>
          <a:endParaRPr lang="el-GR"/>
        </a:p>
      </dgm:t>
    </dgm:pt>
    <dgm:pt modelId="{E13E52FA-5769-4558-A976-2D23BA93CE6B}" type="sibTrans" cxnId="{C2DA7CD1-B57C-4EAE-A89D-2C04A7D97DC6}">
      <dgm:prSet/>
      <dgm:spPr/>
      <dgm:t>
        <a:bodyPr/>
        <a:lstStyle/>
        <a:p>
          <a:endParaRPr lang="el-GR"/>
        </a:p>
      </dgm:t>
    </dgm:pt>
    <dgm:pt modelId="{F5C88C1D-9326-4E11-B5A3-1BC9397A787F}">
      <dgm:prSet phldrT="[Κείμενο]"/>
      <dgm:spPr/>
      <dgm:t>
        <a:bodyPr/>
        <a:lstStyle/>
        <a:p>
          <a:r>
            <a:rPr lang="el-GR"/>
            <a:t>με την αναστοχαστική αφαίρεση του </a:t>
          </a:r>
          <a:r>
            <a:rPr lang="en-US"/>
            <a:t>Piaget</a:t>
          </a:r>
          <a:endParaRPr lang="el-GR"/>
        </a:p>
      </dgm:t>
    </dgm:pt>
    <dgm:pt modelId="{B20D8792-BA7A-4DFF-AA37-D8A74BBDCF1C}" type="parTrans" cxnId="{BCD60979-DF66-4F13-9DAF-311A21218F74}">
      <dgm:prSet/>
      <dgm:spPr/>
      <dgm:t>
        <a:bodyPr/>
        <a:lstStyle/>
        <a:p>
          <a:endParaRPr lang="el-GR"/>
        </a:p>
      </dgm:t>
    </dgm:pt>
    <dgm:pt modelId="{459CD36C-D9E7-4BCF-8632-1CB0F5C23177}" type="sibTrans" cxnId="{BCD60979-DF66-4F13-9DAF-311A21218F74}">
      <dgm:prSet/>
      <dgm:spPr/>
      <dgm:t>
        <a:bodyPr/>
        <a:lstStyle/>
        <a:p>
          <a:endParaRPr lang="el-GR"/>
        </a:p>
      </dgm:t>
    </dgm:pt>
    <dgm:pt modelId="{03A507AE-BFCB-4C7D-A03B-8068F9B05FBF}">
      <dgm:prSet phldrT="[Κείμενο]"/>
      <dgm:spPr/>
      <dgm:t>
        <a:bodyPr/>
        <a:lstStyle/>
        <a:p>
          <a:r>
            <a:rPr lang="el-GR" dirty="0"/>
            <a:t>Διαφωνία</a:t>
          </a:r>
        </a:p>
      </dgm:t>
    </dgm:pt>
    <dgm:pt modelId="{3654261E-1954-43E5-B69E-C53F79E1225D}" type="parTrans" cxnId="{8A592414-1552-4BAE-AF78-DFF49BDFF7BD}">
      <dgm:prSet/>
      <dgm:spPr/>
      <dgm:t>
        <a:bodyPr/>
        <a:lstStyle/>
        <a:p>
          <a:endParaRPr lang="el-GR"/>
        </a:p>
      </dgm:t>
    </dgm:pt>
    <dgm:pt modelId="{C48DD25A-9A62-431C-8748-2AD18EB38D27}" type="sibTrans" cxnId="{8A592414-1552-4BAE-AF78-DFF49BDFF7BD}">
      <dgm:prSet/>
      <dgm:spPr/>
      <dgm:t>
        <a:bodyPr/>
        <a:lstStyle/>
        <a:p>
          <a:endParaRPr lang="el-GR"/>
        </a:p>
      </dgm:t>
    </dgm:pt>
    <dgm:pt modelId="{8B33275D-0B50-4BC0-ACA5-1435BFFC51C2}">
      <dgm:prSet phldrT="[Κείμενο]"/>
      <dgm:spPr/>
      <dgm:t>
        <a:bodyPr/>
        <a:lstStyle/>
        <a:p>
          <a:r>
            <a:rPr lang="el-GR"/>
            <a:t>Ο ρόλος της γλώσσας</a:t>
          </a:r>
        </a:p>
      </dgm:t>
    </dgm:pt>
    <dgm:pt modelId="{E0E304EA-1EFF-4D7C-B5CF-EC085FE5295A}" type="parTrans" cxnId="{5707F5CB-D796-4444-B2EE-30777CBE7F23}">
      <dgm:prSet/>
      <dgm:spPr/>
      <dgm:t>
        <a:bodyPr/>
        <a:lstStyle/>
        <a:p>
          <a:endParaRPr lang="el-GR"/>
        </a:p>
      </dgm:t>
    </dgm:pt>
    <dgm:pt modelId="{6A2EC00B-D0D2-4F51-AEC2-28751967D9CF}" type="sibTrans" cxnId="{5707F5CB-D796-4444-B2EE-30777CBE7F23}">
      <dgm:prSet/>
      <dgm:spPr/>
      <dgm:t>
        <a:bodyPr/>
        <a:lstStyle/>
        <a:p>
          <a:endParaRPr lang="el-GR"/>
        </a:p>
      </dgm:t>
    </dgm:pt>
    <dgm:pt modelId="{13D1C29A-F356-49EF-B664-ED91D0C9AFDF}">
      <dgm:prSet phldrT="[Κείμενο]"/>
      <dgm:spPr/>
      <dgm:t>
        <a:bodyPr/>
        <a:lstStyle/>
        <a:p>
          <a:r>
            <a:rPr lang="el-GR"/>
            <a:t>Σημασία εξάσκησης</a:t>
          </a:r>
        </a:p>
      </dgm:t>
    </dgm:pt>
    <dgm:pt modelId="{8F45D5FC-DDFF-4311-A7D8-9DE2AB4A8DE9}" type="parTrans" cxnId="{3E484462-BDAE-4383-A64E-A70092D455BA}">
      <dgm:prSet/>
      <dgm:spPr/>
      <dgm:t>
        <a:bodyPr/>
        <a:lstStyle/>
        <a:p>
          <a:endParaRPr lang="el-GR"/>
        </a:p>
      </dgm:t>
    </dgm:pt>
    <dgm:pt modelId="{809D4E39-69A9-43A2-AD9E-F12F7AE90878}" type="sibTrans" cxnId="{3E484462-BDAE-4383-A64E-A70092D455BA}">
      <dgm:prSet/>
      <dgm:spPr/>
      <dgm:t>
        <a:bodyPr/>
        <a:lstStyle/>
        <a:p>
          <a:endParaRPr lang="el-GR"/>
        </a:p>
      </dgm:t>
    </dgm:pt>
    <dgm:pt modelId="{77BDB6A4-8BE7-46BD-855D-F6769DE918B4}" type="pres">
      <dgm:prSet presAssocID="{08E75712-43F2-4138-AE81-4FC396C282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83194D-E356-42B6-98FA-39DACE0DD347}" type="pres">
      <dgm:prSet presAssocID="{2B328146-B8D1-481C-A919-B0EEDEA29BD6}" presName="root" presStyleCnt="0"/>
      <dgm:spPr/>
    </dgm:pt>
    <dgm:pt modelId="{C404B951-BA54-43E6-843C-3C548316ADEB}" type="pres">
      <dgm:prSet presAssocID="{2B328146-B8D1-481C-A919-B0EEDEA29BD6}" presName="rootComposite" presStyleCnt="0"/>
      <dgm:spPr/>
    </dgm:pt>
    <dgm:pt modelId="{66C45D00-6671-4A19-8EA2-ED05493F580F}" type="pres">
      <dgm:prSet presAssocID="{2B328146-B8D1-481C-A919-B0EEDEA29BD6}" presName="rootText" presStyleLbl="node1" presStyleIdx="0" presStyleCnt="2"/>
      <dgm:spPr/>
    </dgm:pt>
    <dgm:pt modelId="{D9B88C97-7AE9-4F86-9408-832A43F2839C}" type="pres">
      <dgm:prSet presAssocID="{2B328146-B8D1-481C-A919-B0EEDEA29BD6}" presName="rootConnector" presStyleLbl="node1" presStyleIdx="0" presStyleCnt="2"/>
      <dgm:spPr/>
    </dgm:pt>
    <dgm:pt modelId="{7E65923C-C078-4CDC-A3E1-5B73AE515407}" type="pres">
      <dgm:prSet presAssocID="{2B328146-B8D1-481C-A919-B0EEDEA29BD6}" presName="childShape" presStyleCnt="0"/>
      <dgm:spPr/>
    </dgm:pt>
    <dgm:pt modelId="{19EF447F-10D5-470D-B5D0-430492D4E24F}" type="pres">
      <dgm:prSet presAssocID="{5F189658-78E3-4664-A480-4CD358C21339}" presName="Name13" presStyleLbl="parChTrans1D2" presStyleIdx="0" presStyleCnt="4"/>
      <dgm:spPr/>
    </dgm:pt>
    <dgm:pt modelId="{F238E395-084C-4877-A452-A12BDDE6255D}" type="pres">
      <dgm:prSet presAssocID="{92EC5D87-916F-49F3-B76C-461CA02E9234}" presName="childText" presStyleLbl="bgAcc1" presStyleIdx="0" presStyleCnt="4">
        <dgm:presLayoutVars>
          <dgm:bulletEnabled val="1"/>
        </dgm:presLayoutVars>
      </dgm:prSet>
      <dgm:spPr/>
    </dgm:pt>
    <dgm:pt modelId="{C1EF7051-6448-48B2-A5E0-7CCEE5C165DB}" type="pres">
      <dgm:prSet presAssocID="{B20D8792-BA7A-4DFF-AA37-D8A74BBDCF1C}" presName="Name13" presStyleLbl="parChTrans1D2" presStyleIdx="1" presStyleCnt="4"/>
      <dgm:spPr/>
    </dgm:pt>
    <dgm:pt modelId="{A8462FE3-BDF2-48B2-B7B3-06FE71CF3EAB}" type="pres">
      <dgm:prSet presAssocID="{F5C88C1D-9326-4E11-B5A3-1BC9397A787F}" presName="childText" presStyleLbl="bgAcc1" presStyleIdx="1" presStyleCnt="4">
        <dgm:presLayoutVars>
          <dgm:bulletEnabled val="1"/>
        </dgm:presLayoutVars>
      </dgm:prSet>
      <dgm:spPr/>
    </dgm:pt>
    <dgm:pt modelId="{4B5DE1D3-C5F3-4087-AC53-7D2512D3C5D1}" type="pres">
      <dgm:prSet presAssocID="{03A507AE-BFCB-4C7D-A03B-8068F9B05FBF}" presName="root" presStyleCnt="0"/>
      <dgm:spPr/>
    </dgm:pt>
    <dgm:pt modelId="{1AD3F6D8-50AF-4E90-8D63-A06C6FD342B2}" type="pres">
      <dgm:prSet presAssocID="{03A507AE-BFCB-4C7D-A03B-8068F9B05FBF}" presName="rootComposite" presStyleCnt="0"/>
      <dgm:spPr/>
    </dgm:pt>
    <dgm:pt modelId="{8538C3C8-B200-4F18-9629-7FDD53F8F30A}" type="pres">
      <dgm:prSet presAssocID="{03A507AE-BFCB-4C7D-A03B-8068F9B05FBF}" presName="rootText" presStyleLbl="node1" presStyleIdx="1" presStyleCnt="2"/>
      <dgm:spPr/>
    </dgm:pt>
    <dgm:pt modelId="{8D91F733-1662-4D62-B704-5D5AFACB6EE3}" type="pres">
      <dgm:prSet presAssocID="{03A507AE-BFCB-4C7D-A03B-8068F9B05FBF}" presName="rootConnector" presStyleLbl="node1" presStyleIdx="1" presStyleCnt="2"/>
      <dgm:spPr/>
    </dgm:pt>
    <dgm:pt modelId="{44A6E2F3-349F-48C3-BF51-D9994DE7BB3A}" type="pres">
      <dgm:prSet presAssocID="{03A507AE-BFCB-4C7D-A03B-8068F9B05FBF}" presName="childShape" presStyleCnt="0"/>
      <dgm:spPr/>
    </dgm:pt>
    <dgm:pt modelId="{7117F63C-36AF-4D7A-8C82-BD349E6B653C}" type="pres">
      <dgm:prSet presAssocID="{E0E304EA-1EFF-4D7C-B5CF-EC085FE5295A}" presName="Name13" presStyleLbl="parChTrans1D2" presStyleIdx="2" presStyleCnt="4"/>
      <dgm:spPr/>
    </dgm:pt>
    <dgm:pt modelId="{D1DA609C-32F1-484C-9445-9B3EC8ACAE9A}" type="pres">
      <dgm:prSet presAssocID="{8B33275D-0B50-4BC0-ACA5-1435BFFC51C2}" presName="childText" presStyleLbl="bgAcc1" presStyleIdx="2" presStyleCnt="4">
        <dgm:presLayoutVars>
          <dgm:bulletEnabled val="1"/>
        </dgm:presLayoutVars>
      </dgm:prSet>
      <dgm:spPr/>
    </dgm:pt>
    <dgm:pt modelId="{EB58093A-85D5-4888-B80D-F346F4158239}" type="pres">
      <dgm:prSet presAssocID="{8F45D5FC-DDFF-4311-A7D8-9DE2AB4A8DE9}" presName="Name13" presStyleLbl="parChTrans1D2" presStyleIdx="3" presStyleCnt="4"/>
      <dgm:spPr/>
    </dgm:pt>
    <dgm:pt modelId="{F9027DFD-D50D-46B7-877A-72BB7FF0F007}" type="pres">
      <dgm:prSet presAssocID="{13D1C29A-F356-49EF-B664-ED91D0C9AFDF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D4CB0D04-7BAE-48C5-93DD-6A4AA887E702}" type="presOf" srcId="{03A507AE-BFCB-4C7D-A03B-8068F9B05FBF}" destId="{8D91F733-1662-4D62-B704-5D5AFACB6EE3}" srcOrd="1" destOrd="0" presId="urn:microsoft.com/office/officeart/2005/8/layout/hierarchy3#1"/>
    <dgm:cxn modelId="{8A592414-1552-4BAE-AF78-DFF49BDFF7BD}" srcId="{08E75712-43F2-4138-AE81-4FC396C28297}" destId="{03A507AE-BFCB-4C7D-A03B-8068F9B05FBF}" srcOrd="1" destOrd="0" parTransId="{3654261E-1954-43E5-B69E-C53F79E1225D}" sibTransId="{C48DD25A-9A62-431C-8748-2AD18EB38D27}"/>
    <dgm:cxn modelId="{BC73ED15-4D9D-473C-90D9-EDEF2D31489F}" srcId="{08E75712-43F2-4138-AE81-4FC396C28297}" destId="{2B328146-B8D1-481C-A919-B0EEDEA29BD6}" srcOrd="0" destOrd="0" parTransId="{62B64287-957E-413A-9B09-71C4D7614F40}" sibTransId="{A3599797-8A49-42E4-A5BB-1F3438C1963E}"/>
    <dgm:cxn modelId="{30B7051F-F172-4B4E-AA4C-8B8B1CF6D136}" type="presOf" srcId="{5F189658-78E3-4664-A480-4CD358C21339}" destId="{19EF447F-10D5-470D-B5D0-430492D4E24F}" srcOrd="0" destOrd="0" presId="urn:microsoft.com/office/officeart/2005/8/layout/hierarchy3#1"/>
    <dgm:cxn modelId="{2760B22A-D78A-4AB4-B50A-DD69211FD5F6}" type="presOf" srcId="{8F45D5FC-DDFF-4311-A7D8-9DE2AB4A8DE9}" destId="{EB58093A-85D5-4888-B80D-F346F4158239}" srcOrd="0" destOrd="0" presId="urn:microsoft.com/office/officeart/2005/8/layout/hierarchy3#1"/>
    <dgm:cxn modelId="{A156B535-9971-407F-8BC2-B596039D0B5B}" type="presOf" srcId="{8B33275D-0B50-4BC0-ACA5-1435BFFC51C2}" destId="{D1DA609C-32F1-484C-9445-9B3EC8ACAE9A}" srcOrd="0" destOrd="0" presId="urn:microsoft.com/office/officeart/2005/8/layout/hierarchy3#1"/>
    <dgm:cxn modelId="{23879F3A-5488-48E7-9743-84B5B0BB16DC}" type="presOf" srcId="{92EC5D87-916F-49F3-B76C-461CA02E9234}" destId="{F238E395-084C-4877-A452-A12BDDE6255D}" srcOrd="0" destOrd="0" presId="urn:microsoft.com/office/officeart/2005/8/layout/hierarchy3#1"/>
    <dgm:cxn modelId="{B4EF6A5F-FD28-4104-A073-3DAC48172710}" type="presOf" srcId="{03A507AE-BFCB-4C7D-A03B-8068F9B05FBF}" destId="{8538C3C8-B200-4F18-9629-7FDD53F8F30A}" srcOrd="0" destOrd="0" presId="urn:microsoft.com/office/officeart/2005/8/layout/hierarchy3#1"/>
    <dgm:cxn modelId="{3E484462-BDAE-4383-A64E-A70092D455BA}" srcId="{03A507AE-BFCB-4C7D-A03B-8068F9B05FBF}" destId="{13D1C29A-F356-49EF-B664-ED91D0C9AFDF}" srcOrd="1" destOrd="0" parTransId="{8F45D5FC-DDFF-4311-A7D8-9DE2AB4A8DE9}" sibTransId="{809D4E39-69A9-43A2-AD9E-F12F7AE90878}"/>
    <dgm:cxn modelId="{82C60A64-FB81-4FB1-A12B-1877C4843D1F}" type="presOf" srcId="{13D1C29A-F356-49EF-B664-ED91D0C9AFDF}" destId="{F9027DFD-D50D-46B7-877A-72BB7FF0F007}" srcOrd="0" destOrd="0" presId="urn:microsoft.com/office/officeart/2005/8/layout/hierarchy3#1"/>
    <dgm:cxn modelId="{A8FEE546-24B6-463C-AB4A-031415494E51}" type="presOf" srcId="{E0E304EA-1EFF-4D7C-B5CF-EC085FE5295A}" destId="{7117F63C-36AF-4D7A-8C82-BD349E6B653C}" srcOrd="0" destOrd="0" presId="urn:microsoft.com/office/officeart/2005/8/layout/hierarchy3#1"/>
    <dgm:cxn modelId="{BCD60979-DF66-4F13-9DAF-311A21218F74}" srcId="{2B328146-B8D1-481C-A919-B0EEDEA29BD6}" destId="{F5C88C1D-9326-4E11-B5A3-1BC9397A787F}" srcOrd="1" destOrd="0" parTransId="{B20D8792-BA7A-4DFF-AA37-D8A74BBDCF1C}" sibTransId="{459CD36C-D9E7-4BCF-8632-1CB0F5C23177}"/>
    <dgm:cxn modelId="{D1D72579-43A1-4431-96C9-BE85DEF67569}" type="presOf" srcId="{B20D8792-BA7A-4DFF-AA37-D8A74BBDCF1C}" destId="{C1EF7051-6448-48B2-A5E0-7CCEE5C165DB}" srcOrd="0" destOrd="0" presId="urn:microsoft.com/office/officeart/2005/8/layout/hierarchy3#1"/>
    <dgm:cxn modelId="{A598225A-596E-4036-A032-C3256A0A82F7}" type="presOf" srcId="{2B328146-B8D1-481C-A919-B0EEDEA29BD6}" destId="{D9B88C97-7AE9-4F86-9408-832A43F2839C}" srcOrd="1" destOrd="0" presId="urn:microsoft.com/office/officeart/2005/8/layout/hierarchy3#1"/>
    <dgm:cxn modelId="{7D0CE57D-4E6B-467A-81E6-446623B1E9D6}" type="presOf" srcId="{F5C88C1D-9326-4E11-B5A3-1BC9397A787F}" destId="{A8462FE3-BDF2-48B2-B7B3-06FE71CF3EAB}" srcOrd="0" destOrd="0" presId="urn:microsoft.com/office/officeart/2005/8/layout/hierarchy3#1"/>
    <dgm:cxn modelId="{77877382-7F93-4655-BEF3-1251F6E78F4A}" type="presOf" srcId="{2B328146-B8D1-481C-A919-B0EEDEA29BD6}" destId="{66C45D00-6671-4A19-8EA2-ED05493F580F}" srcOrd="0" destOrd="0" presId="urn:microsoft.com/office/officeart/2005/8/layout/hierarchy3#1"/>
    <dgm:cxn modelId="{21FA01A5-7FB5-4496-A776-DDBF06B6AF71}" type="presOf" srcId="{08E75712-43F2-4138-AE81-4FC396C28297}" destId="{77BDB6A4-8BE7-46BD-855D-F6769DE918B4}" srcOrd="0" destOrd="0" presId="urn:microsoft.com/office/officeart/2005/8/layout/hierarchy3#1"/>
    <dgm:cxn modelId="{5707F5CB-D796-4444-B2EE-30777CBE7F23}" srcId="{03A507AE-BFCB-4C7D-A03B-8068F9B05FBF}" destId="{8B33275D-0B50-4BC0-ACA5-1435BFFC51C2}" srcOrd="0" destOrd="0" parTransId="{E0E304EA-1EFF-4D7C-B5CF-EC085FE5295A}" sibTransId="{6A2EC00B-D0D2-4F51-AEC2-28751967D9CF}"/>
    <dgm:cxn modelId="{C2DA7CD1-B57C-4EAE-A89D-2C04A7D97DC6}" srcId="{2B328146-B8D1-481C-A919-B0EEDEA29BD6}" destId="{92EC5D87-916F-49F3-B76C-461CA02E9234}" srcOrd="0" destOrd="0" parTransId="{5F189658-78E3-4664-A480-4CD358C21339}" sibTransId="{E13E52FA-5769-4558-A976-2D23BA93CE6B}"/>
    <dgm:cxn modelId="{2B009FC1-A584-4E60-A171-4861276AC78E}" type="presParOf" srcId="{77BDB6A4-8BE7-46BD-855D-F6769DE918B4}" destId="{2783194D-E356-42B6-98FA-39DACE0DD347}" srcOrd="0" destOrd="0" presId="urn:microsoft.com/office/officeart/2005/8/layout/hierarchy3#1"/>
    <dgm:cxn modelId="{0B1242E4-673F-4146-A45B-A60072D629A1}" type="presParOf" srcId="{2783194D-E356-42B6-98FA-39DACE0DD347}" destId="{C404B951-BA54-43E6-843C-3C548316ADEB}" srcOrd="0" destOrd="0" presId="urn:microsoft.com/office/officeart/2005/8/layout/hierarchy3#1"/>
    <dgm:cxn modelId="{750027ED-6EB3-4704-9A4A-1061E3168733}" type="presParOf" srcId="{C404B951-BA54-43E6-843C-3C548316ADEB}" destId="{66C45D00-6671-4A19-8EA2-ED05493F580F}" srcOrd="0" destOrd="0" presId="urn:microsoft.com/office/officeart/2005/8/layout/hierarchy3#1"/>
    <dgm:cxn modelId="{95DB907B-50D0-4287-9ADA-41A96450890A}" type="presParOf" srcId="{C404B951-BA54-43E6-843C-3C548316ADEB}" destId="{D9B88C97-7AE9-4F86-9408-832A43F2839C}" srcOrd="1" destOrd="0" presId="urn:microsoft.com/office/officeart/2005/8/layout/hierarchy3#1"/>
    <dgm:cxn modelId="{8FAC3216-984A-4AE4-9013-9935E0EAD14E}" type="presParOf" srcId="{2783194D-E356-42B6-98FA-39DACE0DD347}" destId="{7E65923C-C078-4CDC-A3E1-5B73AE515407}" srcOrd="1" destOrd="0" presId="urn:microsoft.com/office/officeart/2005/8/layout/hierarchy3#1"/>
    <dgm:cxn modelId="{38476F75-BC0B-41A3-89F2-1C9E2D32BBDD}" type="presParOf" srcId="{7E65923C-C078-4CDC-A3E1-5B73AE515407}" destId="{19EF447F-10D5-470D-B5D0-430492D4E24F}" srcOrd="0" destOrd="0" presId="urn:microsoft.com/office/officeart/2005/8/layout/hierarchy3#1"/>
    <dgm:cxn modelId="{BB48AA89-2C3F-4DF7-8DBD-7E905045D5A8}" type="presParOf" srcId="{7E65923C-C078-4CDC-A3E1-5B73AE515407}" destId="{F238E395-084C-4877-A452-A12BDDE6255D}" srcOrd="1" destOrd="0" presId="urn:microsoft.com/office/officeart/2005/8/layout/hierarchy3#1"/>
    <dgm:cxn modelId="{4B02B3E3-AA30-45C8-9CC3-9F8F6CE9C233}" type="presParOf" srcId="{7E65923C-C078-4CDC-A3E1-5B73AE515407}" destId="{C1EF7051-6448-48B2-A5E0-7CCEE5C165DB}" srcOrd="2" destOrd="0" presId="urn:microsoft.com/office/officeart/2005/8/layout/hierarchy3#1"/>
    <dgm:cxn modelId="{4C90CFC9-01BA-4142-9793-38A7D762255C}" type="presParOf" srcId="{7E65923C-C078-4CDC-A3E1-5B73AE515407}" destId="{A8462FE3-BDF2-48B2-B7B3-06FE71CF3EAB}" srcOrd="3" destOrd="0" presId="urn:microsoft.com/office/officeart/2005/8/layout/hierarchy3#1"/>
    <dgm:cxn modelId="{6D669D76-5DCE-4163-A282-91285BC936E9}" type="presParOf" srcId="{77BDB6A4-8BE7-46BD-855D-F6769DE918B4}" destId="{4B5DE1D3-C5F3-4087-AC53-7D2512D3C5D1}" srcOrd="1" destOrd="0" presId="urn:microsoft.com/office/officeart/2005/8/layout/hierarchy3#1"/>
    <dgm:cxn modelId="{05AF416B-9AD6-4DAA-A14B-2141F64B5509}" type="presParOf" srcId="{4B5DE1D3-C5F3-4087-AC53-7D2512D3C5D1}" destId="{1AD3F6D8-50AF-4E90-8D63-A06C6FD342B2}" srcOrd="0" destOrd="0" presId="urn:microsoft.com/office/officeart/2005/8/layout/hierarchy3#1"/>
    <dgm:cxn modelId="{422E51DD-F3F5-48DE-BAEC-455514ADF2EC}" type="presParOf" srcId="{1AD3F6D8-50AF-4E90-8D63-A06C6FD342B2}" destId="{8538C3C8-B200-4F18-9629-7FDD53F8F30A}" srcOrd="0" destOrd="0" presId="urn:microsoft.com/office/officeart/2005/8/layout/hierarchy3#1"/>
    <dgm:cxn modelId="{D03CC1F9-07DA-42B1-BD64-7408D8B51AB3}" type="presParOf" srcId="{1AD3F6D8-50AF-4E90-8D63-A06C6FD342B2}" destId="{8D91F733-1662-4D62-B704-5D5AFACB6EE3}" srcOrd="1" destOrd="0" presId="urn:microsoft.com/office/officeart/2005/8/layout/hierarchy3#1"/>
    <dgm:cxn modelId="{F25BB8EB-17B1-4C6E-B182-EBFAA24DDC82}" type="presParOf" srcId="{4B5DE1D3-C5F3-4087-AC53-7D2512D3C5D1}" destId="{44A6E2F3-349F-48C3-BF51-D9994DE7BB3A}" srcOrd="1" destOrd="0" presId="urn:microsoft.com/office/officeart/2005/8/layout/hierarchy3#1"/>
    <dgm:cxn modelId="{D716A23D-0157-47F5-A83F-D43682E0EB7A}" type="presParOf" srcId="{44A6E2F3-349F-48C3-BF51-D9994DE7BB3A}" destId="{7117F63C-36AF-4D7A-8C82-BD349E6B653C}" srcOrd="0" destOrd="0" presId="urn:microsoft.com/office/officeart/2005/8/layout/hierarchy3#1"/>
    <dgm:cxn modelId="{C8480FCA-18FA-4A7D-84E7-2BF7EE46DF72}" type="presParOf" srcId="{44A6E2F3-349F-48C3-BF51-D9994DE7BB3A}" destId="{D1DA609C-32F1-484C-9445-9B3EC8ACAE9A}" srcOrd="1" destOrd="0" presId="urn:microsoft.com/office/officeart/2005/8/layout/hierarchy3#1"/>
    <dgm:cxn modelId="{4619555C-EBBF-44BE-A333-16B173474F0D}" type="presParOf" srcId="{44A6E2F3-349F-48C3-BF51-D9994DE7BB3A}" destId="{EB58093A-85D5-4888-B80D-F346F4158239}" srcOrd="2" destOrd="0" presId="urn:microsoft.com/office/officeart/2005/8/layout/hierarchy3#1"/>
    <dgm:cxn modelId="{4E749583-20F4-437D-920A-49884DEAC293}" type="presParOf" srcId="{44A6E2F3-349F-48C3-BF51-D9994DE7BB3A}" destId="{F9027DFD-D50D-46B7-877A-72BB7FF0F007}" srcOrd="3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E778DC-E2A7-4302-8066-7C328CED6630}" type="doc">
      <dgm:prSet loTypeId="urn:microsoft.com/office/officeart/2005/8/layout/vList6" loCatId="list" qsTypeId="urn:microsoft.com/office/officeart/2005/8/quickstyle/simple1#3" qsCatId="simple" csTypeId="urn:microsoft.com/office/officeart/2005/8/colors/colorful5#1" csCatId="colorful" phldr="1"/>
      <dgm:spPr/>
      <dgm:t>
        <a:bodyPr/>
        <a:lstStyle/>
        <a:p>
          <a:endParaRPr lang="el-GR"/>
        </a:p>
      </dgm:t>
    </dgm:pt>
    <dgm:pt modelId="{8E463E34-C3DE-4899-9CDB-0CA8C428E5BE}">
      <dgm:prSet phldrT="[Κείμενο]"/>
      <dgm:spPr/>
      <dgm:t>
        <a:bodyPr/>
        <a:lstStyle/>
        <a:p>
          <a:r>
            <a:rPr lang="el-GR" dirty="0"/>
            <a:t>Επαναληπτική Επανεπεξεργασία </a:t>
          </a:r>
        </a:p>
      </dgm:t>
    </dgm:pt>
    <dgm:pt modelId="{4FEF1D03-BC20-449D-B1C0-5E1111D272A8}" type="parTrans" cxnId="{C69466B2-3059-4FBD-BA91-5643A8756E61}">
      <dgm:prSet/>
      <dgm:spPr/>
      <dgm:t>
        <a:bodyPr/>
        <a:lstStyle/>
        <a:p>
          <a:endParaRPr lang="el-GR"/>
        </a:p>
      </dgm:t>
    </dgm:pt>
    <dgm:pt modelId="{9723B111-3254-46D5-9314-D99F3A3A8722}" type="sibTrans" cxnId="{C69466B2-3059-4FBD-BA91-5643A8756E61}">
      <dgm:prSet/>
      <dgm:spPr/>
      <dgm:t>
        <a:bodyPr/>
        <a:lstStyle/>
        <a:p>
          <a:endParaRPr lang="el-GR"/>
        </a:p>
      </dgm:t>
    </dgm:pt>
    <dgm:pt modelId="{5D32BCC9-10FE-425D-8C8F-A154AB227A47}">
      <dgm:prSet phldrT="[Κείμενο]"/>
      <dgm:spPr/>
      <dgm:t>
        <a:bodyPr/>
        <a:lstStyle/>
        <a:p>
          <a:r>
            <a:rPr lang="el-GR"/>
            <a:t>αναπαράσταση των κανόνων </a:t>
          </a:r>
        </a:p>
      </dgm:t>
    </dgm:pt>
    <dgm:pt modelId="{AFEEABC5-E9CE-4426-A19D-528342190729}" type="parTrans" cxnId="{6AD8B000-1DC1-4063-819F-6447950817B9}">
      <dgm:prSet/>
      <dgm:spPr/>
      <dgm:t>
        <a:bodyPr/>
        <a:lstStyle/>
        <a:p>
          <a:endParaRPr lang="el-GR"/>
        </a:p>
      </dgm:t>
    </dgm:pt>
    <dgm:pt modelId="{2F25C2DE-CC82-4FFC-ACCB-F302FFD2AB95}" type="sibTrans" cxnId="{6AD8B000-1DC1-4063-819F-6447950817B9}">
      <dgm:prSet/>
      <dgm:spPr/>
      <dgm:t>
        <a:bodyPr/>
        <a:lstStyle/>
        <a:p>
          <a:endParaRPr lang="el-GR"/>
        </a:p>
      </dgm:t>
    </dgm:pt>
    <dgm:pt modelId="{B190C113-FD7D-482D-8A05-975B833ADB83}">
      <dgm:prSet phldrT="[Κείμενο]"/>
      <dgm:spPr/>
      <dgm:t>
        <a:bodyPr/>
        <a:lstStyle/>
        <a:p>
          <a:r>
            <a:rPr lang="en-US"/>
            <a:t>Piaget </a:t>
          </a:r>
          <a:endParaRPr lang="el-GR"/>
        </a:p>
      </dgm:t>
    </dgm:pt>
    <dgm:pt modelId="{1551C292-8DA7-447B-B455-C894513D84E2}" type="parTrans" cxnId="{89C627B9-FFB6-4F73-864C-C987D73CD415}">
      <dgm:prSet/>
      <dgm:spPr/>
      <dgm:t>
        <a:bodyPr/>
        <a:lstStyle/>
        <a:p>
          <a:endParaRPr lang="el-GR"/>
        </a:p>
      </dgm:t>
    </dgm:pt>
    <dgm:pt modelId="{C18116FF-2398-4B34-B7A9-4059E1588CFA}" type="sibTrans" cxnId="{89C627B9-FFB6-4F73-864C-C987D73CD415}">
      <dgm:prSet/>
      <dgm:spPr/>
      <dgm:t>
        <a:bodyPr/>
        <a:lstStyle/>
        <a:p>
          <a:endParaRPr lang="el-GR"/>
        </a:p>
      </dgm:t>
    </dgm:pt>
    <dgm:pt modelId="{7C61A123-1BC1-4D71-8A5B-C4551BC2EE07}">
      <dgm:prSet phldrT="[Κείμενο]"/>
      <dgm:spPr/>
      <dgm:t>
        <a:bodyPr/>
        <a:lstStyle/>
        <a:p>
          <a:r>
            <a:rPr lang="el-GR" dirty="0"/>
            <a:t>ένα βοήθημα στην διανοητική ανάπτυξη. </a:t>
          </a:r>
        </a:p>
      </dgm:t>
    </dgm:pt>
    <dgm:pt modelId="{E770226A-869D-45B0-879B-875B73CF61E7}" type="parTrans" cxnId="{99CA5708-007E-4ED2-BEA4-696E5227C05F}">
      <dgm:prSet/>
      <dgm:spPr/>
      <dgm:t>
        <a:bodyPr/>
        <a:lstStyle/>
        <a:p>
          <a:endParaRPr lang="el-GR"/>
        </a:p>
      </dgm:t>
    </dgm:pt>
    <dgm:pt modelId="{5C5F8A94-A091-43E7-9D3E-1750398E4E2D}" type="sibTrans" cxnId="{99CA5708-007E-4ED2-BEA4-696E5227C05F}">
      <dgm:prSet/>
      <dgm:spPr/>
      <dgm:t>
        <a:bodyPr/>
        <a:lstStyle/>
        <a:p>
          <a:endParaRPr lang="el-GR"/>
        </a:p>
      </dgm:t>
    </dgm:pt>
    <dgm:pt modelId="{00382199-264C-4B6B-B944-5FD1CF08464C}">
      <dgm:prSet phldrT="[Κείμενο]"/>
      <dgm:spPr/>
      <dgm:t>
        <a:bodyPr/>
        <a:lstStyle/>
        <a:p>
          <a:r>
            <a:rPr lang="el-GR" dirty="0"/>
            <a:t>ανάπτυξη της αυτορρύθμισης </a:t>
          </a:r>
        </a:p>
      </dgm:t>
    </dgm:pt>
    <dgm:pt modelId="{43A31225-9CA2-4FF6-964A-F84E9E6418C8}" type="sibTrans" cxnId="{F40D7917-BA06-4F5B-96FD-51839C8C1483}">
      <dgm:prSet/>
      <dgm:spPr/>
      <dgm:t>
        <a:bodyPr/>
        <a:lstStyle/>
        <a:p>
          <a:endParaRPr lang="el-GR"/>
        </a:p>
      </dgm:t>
    </dgm:pt>
    <dgm:pt modelId="{16D42780-3CEF-4357-8E26-8D667FA57258}" type="parTrans" cxnId="{F40D7917-BA06-4F5B-96FD-51839C8C1483}">
      <dgm:prSet/>
      <dgm:spPr/>
      <dgm:t>
        <a:bodyPr/>
        <a:lstStyle/>
        <a:p>
          <a:endParaRPr lang="el-GR"/>
        </a:p>
      </dgm:t>
    </dgm:pt>
    <dgm:pt modelId="{70C0165F-5408-4007-8CB0-6187AF63C31A}" type="pres">
      <dgm:prSet presAssocID="{05E778DC-E2A7-4302-8066-7C328CED6630}" presName="Name0" presStyleCnt="0">
        <dgm:presLayoutVars>
          <dgm:dir/>
          <dgm:animLvl val="lvl"/>
          <dgm:resizeHandles/>
        </dgm:presLayoutVars>
      </dgm:prSet>
      <dgm:spPr/>
    </dgm:pt>
    <dgm:pt modelId="{F596AE88-CD03-4780-B138-3FF1C1A0B7B4}" type="pres">
      <dgm:prSet presAssocID="{8E463E34-C3DE-4899-9CDB-0CA8C428E5BE}" presName="linNode" presStyleCnt="0"/>
      <dgm:spPr/>
    </dgm:pt>
    <dgm:pt modelId="{1E486005-ACD2-4407-9133-117CFE1EFA7F}" type="pres">
      <dgm:prSet presAssocID="{8E463E34-C3DE-4899-9CDB-0CA8C428E5BE}" presName="parentShp" presStyleLbl="node1" presStyleIdx="0" presStyleCnt="2" custLinFactNeighborX="-9563" custLinFactNeighborY="5166">
        <dgm:presLayoutVars>
          <dgm:bulletEnabled val="1"/>
        </dgm:presLayoutVars>
      </dgm:prSet>
      <dgm:spPr/>
    </dgm:pt>
    <dgm:pt modelId="{56AF4477-4509-4BF4-A1D2-39E799512BC3}" type="pres">
      <dgm:prSet presAssocID="{8E463E34-C3DE-4899-9CDB-0CA8C428E5BE}" presName="childShp" presStyleLbl="bgAccFollowNode1" presStyleIdx="0" presStyleCnt="2">
        <dgm:presLayoutVars>
          <dgm:bulletEnabled val="1"/>
        </dgm:presLayoutVars>
      </dgm:prSet>
      <dgm:spPr/>
    </dgm:pt>
    <dgm:pt modelId="{AFF612A7-F9C2-4C9E-AAD2-959A7AF67A77}" type="pres">
      <dgm:prSet presAssocID="{9723B111-3254-46D5-9314-D99F3A3A8722}" presName="spacing" presStyleCnt="0"/>
      <dgm:spPr/>
    </dgm:pt>
    <dgm:pt modelId="{8022C6B8-A8E2-4427-B6A1-21F1D743D950}" type="pres">
      <dgm:prSet presAssocID="{B190C113-FD7D-482D-8A05-975B833ADB83}" presName="linNode" presStyleCnt="0"/>
      <dgm:spPr/>
    </dgm:pt>
    <dgm:pt modelId="{1F6FD4AB-1FD4-49CC-A291-3349A5AF4A82}" type="pres">
      <dgm:prSet presAssocID="{B190C113-FD7D-482D-8A05-975B833ADB83}" presName="parentShp" presStyleLbl="node1" presStyleIdx="1" presStyleCnt="2">
        <dgm:presLayoutVars>
          <dgm:bulletEnabled val="1"/>
        </dgm:presLayoutVars>
      </dgm:prSet>
      <dgm:spPr/>
    </dgm:pt>
    <dgm:pt modelId="{1BCA52A7-DA52-4680-B5CC-9EB1249A7B4D}" type="pres">
      <dgm:prSet presAssocID="{B190C113-FD7D-482D-8A05-975B833ADB8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6AD8B000-1DC1-4063-819F-6447950817B9}" srcId="{8E463E34-C3DE-4899-9CDB-0CA8C428E5BE}" destId="{5D32BCC9-10FE-425D-8C8F-A154AB227A47}" srcOrd="0" destOrd="0" parTransId="{AFEEABC5-E9CE-4426-A19D-528342190729}" sibTransId="{2F25C2DE-CC82-4FFC-ACCB-F302FFD2AB95}"/>
    <dgm:cxn modelId="{99CA5708-007E-4ED2-BEA4-696E5227C05F}" srcId="{B190C113-FD7D-482D-8A05-975B833ADB83}" destId="{7C61A123-1BC1-4D71-8A5B-C4551BC2EE07}" srcOrd="0" destOrd="0" parTransId="{E770226A-869D-45B0-879B-875B73CF61E7}" sibTransId="{5C5F8A94-A091-43E7-9D3E-1750398E4E2D}"/>
    <dgm:cxn modelId="{F40D7917-BA06-4F5B-96FD-51839C8C1483}" srcId="{8E463E34-C3DE-4899-9CDB-0CA8C428E5BE}" destId="{00382199-264C-4B6B-B944-5FD1CF08464C}" srcOrd="1" destOrd="0" parTransId="{16D42780-3CEF-4357-8E26-8D667FA57258}" sibTransId="{43A31225-9CA2-4FF6-964A-F84E9E6418C8}"/>
    <dgm:cxn modelId="{F5C3491B-9F75-48B2-AF42-FB99028DF421}" type="presOf" srcId="{8E463E34-C3DE-4899-9CDB-0CA8C428E5BE}" destId="{1E486005-ACD2-4407-9133-117CFE1EFA7F}" srcOrd="0" destOrd="0" presId="urn:microsoft.com/office/officeart/2005/8/layout/vList6"/>
    <dgm:cxn modelId="{90D9C738-41C9-469A-BF70-FF3579E6402A}" type="presOf" srcId="{7C61A123-1BC1-4D71-8A5B-C4551BC2EE07}" destId="{1BCA52A7-DA52-4680-B5CC-9EB1249A7B4D}" srcOrd="0" destOrd="0" presId="urn:microsoft.com/office/officeart/2005/8/layout/vList6"/>
    <dgm:cxn modelId="{AA78635D-A466-4C21-8C5C-DB9943D98702}" type="presOf" srcId="{5D32BCC9-10FE-425D-8C8F-A154AB227A47}" destId="{56AF4477-4509-4BF4-A1D2-39E799512BC3}" srcOrd="0" destOrd="0" presId="urn:microsoft.com/office/officeart/2005/8/layout/vList6"/>
    <dgm:cxn modelId="{F074A683-ECC1-4F0F-8E3B-2E139D0A52A6}" type="presOf" srcId="{B190C113-FD7D-482D-8A05-975B833ADB83}" destId="{1F6FD4AB-1FD4-49CC-A291-3349A5AF4A82}" srcOrd="0" destOrd="0" presId="urn:microsoft.com/office/officeart/2005/8/layout/vList6"/>
    <dgm:cxn modelId="{C69466B2-3059-4FBD-BA91-5643A8756E61}" srcId="{05E778DC-E2A7-4302-8066-7C328CED6630}" destId="{8E463E34-C3DE-4899-9CDB-0CA8C428E5BE}" srcOrd="0" destOrd="0" parTransId="{4FEF1D03-BC20-449D-B1C0-5E1111D272A8}" sibTransId="{9723B111-3254-46D5-9314-D99F3A3A8722}"/>
    <dgm:cxn modelId="{89C627B9-FFB6-4F73-864C-C987D73CD415}" srcId="{05E778DC-E2A7-4302-8066-7C328CED6630}" destId="{B190C113-FD7D-482D-8A05-975B833ADB83}" srcOrd="1" destOrd="0" parTransId="{1551C292-8DA7-447B-B455-C894513D84E2}" sibTransId="{C18116FF-2398-4B34-B7A9-4059E1588CFA}"/>
    <dgm:cxn modelId="{87B3EECA-B1A3-4563-8185-EFEB19EA21FD}" type="presOf" srcId="{00382199-264C-4B6B-B944-5FD1CF08464C}" destId="{56AF4477-4509-4BF4-A1D2-39E799512BC3}" srcOrd="0" destOrd="1" presId="urn:microsoft.com/office/officeart/2005/8/layout/vList6"/>
    <dgm:cxn modelId="{8A6C48D0-7B12-42CB-9439-3EDC9F9A8DE2}" type="presOf" srcId="{05E778DC-E2A7-4302-8066-7C328CED6630}" destId="{70C0165F-5408-4007-8CB0-6187AF63C31A}" srcOrd="0" destOrd="0" presId="urn:microsoft.com/office/officeart/2005/8/layout/vList6"/>
    <dgm:cxn modelId="{08B57639-2108-41FC-A3B8-960576835F2A}" type="presParOf" srcId="{70C0165F-5408-4007-8CB0-6187AF63C31A}" destId="{F596AE88-CD03-4780-B138-3FF1C1A0B7B4}" srcOrd="0" destOrd="0" presId="urn:microsoft.com/office/officeart/2005/8/layout/vList6"/>
    <dgm:cxn modelId="{2891C3C9-8DC1-4983-9D64-09412D591E93}" type="presParOf" srcId="{F596AE88-CD03-4780-B138-3FF1C1A0B7B4}" destId="{1E486005-ACD2-4407-9133-117CFE1EFA7F}" srcOrd="0" destOrd="0" presId="urn:microsoft.com/office/officeart/2005/8/layout/vList6"/>
    <dgm:cxn modelId="{2373A47D-A6A8-4AFD-8A82-7F87FC21EFE1}" type="presParOf" srcId="{F596AE88-CD03-4780-B138-3FF1C1A0B7B4}" destId="{56AF4477-4509-4BF4-A1D2-39E799512BC3}" srcOrd="1" destOrd="0" presId="urn:microsoft.com/office/officeart/2005/8/layout/vList6"/>
    <dgm:cxn modelId="{8945CA97-9A4C-46CC-B916-7C49E857A6D0}" type="presParOf" srcId="{70C0165F-5408-4007-8CB0-6187AF63C31A}" destId="{AFF612A7-F9C2-4C9E-AAD2-959A7AF67A77}" srcOrd="1" destOrd="0" presId="urn:microsoft.com/office/officeart/2005/8/layout/vList6"/>
    <dgm:cxn modelId="{FDB1801B-B0A2-4706-A07D-AF7F1C902F84}" type="presParOf" srcId="{70C0165F-5408-4007-8CB0-6187AF63C31A}" destId="{8022C6B8-A8E2-4427-B6A1-21F1D743D950}" srcOrd="2" destOrd="0" presId="urn:microsoft.com/office/officeart/2005/8/layout/vList6"/>
    <dgm:cxn modelId="{023CF193-7AEB-4DC2-9333-1DB9B6D00264}" type="presParOf" srcId="{8022C6B8-A8E2-4427-B6A1-21F1D743D950}" destId="{1F6FD4AB-1FD4-49CC-A291-3349A5AF4A82}" srcOrd="0" destOrd="0" presId="urn:microsoft.com/office/officeart/2005/8/layout/vList6"/>
    <dgm:cxn modelId="{1B3E2FE5-C0B5-4AB3-91E6-2E46A9C43EA2}" type="presParOf" srcId="{8022C6B8-A8E2-4427-B6A1-21F1D743D950}" destId="{1BCA52A7-DA52-4680-B5CC-9EB1249A7B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700AD5-A39C-4058-8F45-08DB52CC452F}" type="doc">
      <dgm:prSet loTypeId="urn:microsoft.com/office/officeart/2005/8/layout/orgChart1#1" loCatId="hierarchy" qsTypeId="urn:microsoft.com/office/officeart/2005/8/quickstyle/simple1#4" qsCatId="simple" csTypeId="urn:microsoft.com/office/officeart/2005/8/colors/colorful2#1" csCatId="colorful" phldr="1"/>
      <dgm:spPr/>
      <dgm:t>
        <a:bodyPr/>
        <a:lstStyle/>
        <a:p>
          <a:endParaRPr lang="el-GR"/>
        </a:p>
      </dgm:t>
    </dgm:pt>
    <dgm:pt modelId="{3FE594A6-52B5-40F0-B067-7BBC7CC5FFD3}">
      <dgm:prSet phldrT="[Κείμενο]"/>
      <dgm:spPr/>
      <dgm:t>
        <a:bodyPr/>
        <a:lstStyle/>
        <a:p>
          <a:r>
            <a:rPr lang="el-GR"/>
            <a:t>Τελεολογία</a:t>
          </a:r>
        </a:p>
      </dgm:t>
    </dgm:pt>
    <dgm:pt modelId="{4EE31325-E12B-47EC-998F-9646116A23CA}" type="parTrans" cxnId="{FED95200-FA2A-4BD1-80B7-FD424057CF96}">
      <dgm:prSet/>
      <dgm:spPr/>
      <dgm:t>
        <a:bodyPr/>
        <a:lstStyle/>
        <a:p>
          <a:endParaRPr lang="el-GR"/>
        </a:p>
      </dgm:t>
    </dgm:pt>
    <dgm:pt modelId="{634A365F-976D-40F5-A730-EBDDDE4D8594}" type="sibTrans" cxnId="{FED95200-FA2A-4BD1-80B7-FD424057CF96}">
      <dgm:prSet/>
      <dgm:spPr/>
      <dgm:t>
        <a:bodyPr/>
        <a:lstStyle/>
        <a:p>
          <a:endParaRPr lang="el-GR"/>
        </a:p>
      </dgm:t>
    </dgm:pt>
    <dgm:pt modelId="{05B2E03D-F551-4B45-8E47-05D6A58F1AEC}">
      <dgm:prSet phldrT="[Κείμενο]"/>
      <dgm:spPr/>
      <dgm:t>
        <a:bodyPr/>
        <a:lstStyle/>
        <a:p>
          <a:r>
            <a:rPr lang="el-GR"/>
            <a:t>Τέλος (σκοπός) +</a:t>
          </a:r>
        </a:p>
      </dgm:t>
    </dgm:pt>
    <dgm:pt modelId="{72C747CC-172B-4477-9229-9721602881AC}" type="parTrans" cxnId="{0290D0B1-7799-4A2A-989E-BA77C5A97225}">
      <dgm:prSet/>
      <dgm:spPr/>
      <dgm:t>
        <a:bodyPr/>
        <a:lstStyle/>
        <a:p>
          <a:endParaRPr lang="el-GR"/>
        </a:p>
      </dgm:t>
    </dgm:pt>
    <dgm:pt modelId="{D9EE9C58-1EE5-4A8A-A490-684A0093BC6D}" type="sibTrans" cxnId="{0290D0B1-7799-4A2A-989E-BA77C5A97225}">
      <dgm:prSet/>
      <dgm:spPr/>
      <dgm:t>
        <a:bodyPr/>
        <a:lstStyle/>
        <a:p>
          <a:endParaRPr lang="el-GR"/>
        </a:p>
      </dgm:t>
    </dgm:pt>
    <dgm:pt modelId="{5316695E-9ED5-4214-8571-B519F267D604}">
      <dgm:prSet phldrT="[Κείμενο]"/>
      <dgm:spPr/>
      <dgm:t>
        <a:bodyPr/>
        <a:lstStyle/>
        <a:p>
          <a:r>
            <a:rPr lang="el-GR"/>
            <a:t>Λόγος</a:t>
          </a:r>
        </a:p>
      </dgm:t>
    </dgm:pt>
    <dgm:pt modelId="{81DED218-975D-4B76-B845-8D6CBC17F392}" type="parTrans" cxnId="{F2046801-1490-498A-95C1-2DF03473DA45}">
      <dgm:prSet/>
      <dgm:spPr/>
      <dgm:t>
        <a:bodyPr/>
        <a:lstStyle/>
        <a:p>
          <a:endParaRPr lang="el-GR"/>
        </a:p>
      </dgm:t>
    </dgm:pt>
    <dgm:pt modelId="{3F88CD45-CF01-45FA-946E-BF81420346D5}" type="sibTrans" cxnId="{F2046801-1490-498A-95C1-2DF03473DA45}">
      <dgm:prSet/>
      <dgm:spPr/>
      <dgm:t>
        <a:bodyPr/>
        <a:lstStyle/>
        <a:p>
          <a:endParaRPr lang="el-GR"/>
        </a:p>
      </dgm:t>
    </dgm:pt>
    <dgm:pt modelId="{52B1CAE3-BA76-44A5-AD39-8B336896CFEE}" type="pres">
      <dgm:prSet presAssocID="{00700AD5-A39C-4058-8F45-08DB52CC45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86D019-32A5-4BC0-B52A-83343C54C5F9}" type="pres">
      <dgm:prSet presAssocID="{3FE594A6-52B5-40F0-B067-7BBC7CC5FFD3}" presName="hierRoot1" presStyleCnt="0">
        <dgm:presLayoutVars>
          <dgm:hierBranch val="init"/>
        </dgm:presLayoutVars>
      </dgm:prSet>
      <dgm:spPr/>
    </dgm:pt>
    <dgm:pt modelId="{170C1E1B-A78C-44A4-8CD5-4CEDCE6F0ADF}" type="pres">
      <dgm:prSet presAssocID="{3FE594A6-52B5-40F0-B067-7BBC7CC5FFD3}" presName="rootComposite1" presStyleCnt="0"/>
      <dgm:spPr/>
    </dgm:pt>
    <dgm:pt modelId="{6F3B4FBF-6F2D-42DB-87CC-A6EDB070AC65}" type="pres">
      <dgm:prSet presAssocID="{3FE594A6-52B5-40F0-B067-7BBC7CC5FFD3}" presName="rootText1" presStyleLbl="node0" presStyleIdx="0" presStyleCnt="1" custLinFactNeighborX="-1404" custLinFactNeighborY="-2141">
        <dgm:presLayoutVars>
          <dgm:chPref val="3"/>
        </dgm:presLayoutVars>
      </dgm:prSet>
      <dgm:spPr/>
    </dgm:pt>
    <dgm:pt modelId="{B3B8D52F-7E5F-4E58-9DCD-16085B8BDD92}" type="pres">
      <dgm:prSet presAssocID="{3FE594A6-52B5-40F0-B067-7BBC7CC5FFD3}" presName="rootConnector1" presStyleLbl="node1" presStyleIdx="0" presStyleCnt="0"/>
      <dgm:spPr/>
    </dgm:pt>
    <dgm:pt modelId="{E77472BA-B0F1-4255-A927-05969124DED6}" type="pres">
      <dgm:prSet presAssocID="{3FE594A6-52B5-40F0-B067-7BBC7CC5FFD3}" presName="hierChild2" presStyleCnt="0"/>
      <dgm:spPr/>
    </dgm:pt>
    <dgm:pt modelId="{22D201FE-C1E6-4477-8CB3-3F690CBDD2C2}" type="pres">
      <dgm:prSet presAssocID="{72C747CC-172B-4477-9229-9721602881AC}" presName="Name37" presStyleLbl="parChTrans1D2" presStyleIdx="0" presStyleCnt="2"/>
      <dgm:spPr/>
    </dgm:pt>
    <dgm:pt modelId="{ABE835C3-FA93-4598-ABD4-489D735E7A2F}" type="pres">
      <dgm:prSet presAssocID="{05B2E03D-F551-4B45-8E47-05D6A58F1AEC}" presName="hierRoot2" presStyleCnt="0">
        <dgm:presLayoutVars>
          <dgm:hierBranch val="init"/>
        </dgm:presLayoutVars>
      </dgm:prSet>
      <dgm:spPr/>
    </dgm:pt>
    <dgm:pt modelId="{27467409-4A0B-4D56-BE8A-FA35EBCBA553}" type="pres">
      <dgm:prSet presAssocID="{05B2E03D-F551-4B45-8E47-05D6A58F1AEC}" presName="rootComposite" presStyleCnt="0"/>
      <dgm:spPr/>
    </dgm:pt>
    <dgm:pt modelId="{075DED99-C967-429B-AD62-220494B9E96A}" type="pres">
      <dgm:prSet presAssocID="{05B2E03D-F551-4B45-8E47-05D6A58F1AEC}" presName="rootText" presStyleLbl="node2" presStyleIdx="0" presStyleCnt="2">
        <dgm:presLayoutVars>
          <dgm:chPref val="3"/>
        </dgm:presLayoutVars>
      </dgm:prSet>
      <dgm:spPr/>
    </dgm:pt>
    <dgm:pt modelId="{AF6A6637-375B-401F-8CCE-BCE9F4326D7D}" type="pres">
      <dgm:prSet presAssocID="{05B2E03D-F551-4B45-8E47-05D6A58F1AEC}" presName="rootConnector" presStyleLbl="node2" presStyleIdx="0" presStyleCnt="2"/>
      <dgm:spPr/>
    </dgm:pt>
    <dgm:pt modelId="{9A0FCD19-4495-43F6-B1B5-87AB72D2750C}" type="pres">
      <dgm:prSet presAssocID="{05B2E03D-F551-4B45-8E47-05D6A58F1AEC}" presName="hierChild4" presStyleCnt="0"/>
      <dgm:spPr/>
    </dgm:pt>
    <dgm:pt modelId="{70B1E4FC-46D4-42A0-9874-F356633CC3C7}" type="pres">
      <dgm:prSet presAssocID="{05B2E03D-F551-4B45-8E47-05D6A58F1AEC}" presName="hierChild5" presStyleCnt="0"/>
      <dgm:spPr/>
    </dgm:pt>
    <dgm:pt modelId="{01C1BE81-26BB-4B32-A1F2-3F500208BA13}" type="pres">
      <dgm:prSet presAssocID="{81DED218-975D-4B76-B845-8D6CBC17F392}" presName="Name37" presStyleLbl="parChTrans1D2" presStyleIdx="1" presStyleCnt="2"/>
      <dgm:spPr/>
    </dgm:pt>
    <dgm:pt modelId="{05CECD3A-B198-47D5-9DAC-1EC80C25424F}" type="pres">
      <dgm:prSet presAssocID="{5316695E-9ED5-4214-8571-B519F267D604}" presName="hierRoot2" presStyleCnt="0">
        <dgm:presLayoutVars>
          <dgm:hierBranch val="init"/>
        </dgm:presLayoutVars>
      </dgm:prSet>
      <dgm:spPr/>
    </dgm:pt>
    <dgm:pt modelId="{1172E809-667C-4A3C-8057-BE2E4766BA9F}" type="pres">
      <dgm:prSet presAssocID="{5316695E-9ED5-4214-8571-B519F267D604}" presName="rootComposite" presStyleCnt="0"/>
      <dgm:spPr/>
    </dgm:pt>
    <dgm:pt modelId="{589903A2-EC62-48C3-B93A-33A82C67D4C8}" type="pres">
      <dgm:prSet presAssocID="{5316695E-9ED5-4214-8571-B519F267D604}" presName="rootText" presStyleLbl="node2" presStyleIdx="1" presStyleCnt="2">
        <dgm:presLayoutVars>
          <dgm:chPref val="3"/>
        </dgm:presLayoutVars>
      </dgm:prSet>
      <dgm:spPr/>
    </dgm:pt>
    <dgm:pt modelId="{C8072011-0B81-48F9-9D9A-D86F76EDF355}" type="pres">
      <dgm:prSet presAssocID="{5316695E-9ED5-4214-8571-B519F267D604}" presName="rootConnector" presStyleLbl="node2" presStyleIdx="1" presStyleCnt="2"/>
      <dgm:spPr/>
    </dgm:pt>
    <dgm:pt modelId="{F8AF668B-8ADD-451C-8A0E-45BBFD1F54A2}" type="pres">
      <dgm:prSet presAssocID="{5316695E-9ED5-4214-8571-B519F267D604}" presName="hierChild4" presStyleCnt="0"/>
      <dgm:spPr/>
    </dgm:pt>
    <dgm:pt modelId="{85A702E8-74A2-43B0-B78C-5702B75BE6D0}" type="pres">
      <dgm:prSet presAssocID="{5316695E-9ED5-4214-8571-B519F267D604}" presName="hierChild5" presStyleCnt="0"/>
      <dgm:spPr/>
    </dgm:pt>
    <dgm:pt modelId="{AEEB0C99-A71F-4138-9B70-B01B7B789B14}" type="pres">
      <dgm:prSet presAssocID="{3FE594A6-52B5-40F0-B067-7BBC7CC5FFD3}" presName="hierChild3" presStyleCnt="0"/>
      <dgm:spPr/>
    </dgm:pt>
  </dgm:ptLst>
  <dgm:cxnLst>
    <dgm:cxn modelId="{FED95200-FA2A-4BD1-80B7-FD424057CF96}" srcId="{00700AD5-A39C-4058-8F45-08DB52CC452F}" destId="{3FE594A6-52B5-40F0-B067-7BBC7CC5FFD3}" srcOrd="0" destOrd="0" parTransId="{4EE31325-E12B-47EC-998F-9646116A23CA}" sibTransId="{634A365F-976D-40F5-A730-EBDDDE4D8594}"/>
    <dgm:cxn modelId="{F2046801-1490-498A-95C1-2DF03473DA45}" srcId="{3FE594A6-52B5-40F0-B067-7BBC7CC5FFD3}" destId="{5316695E-9ED5-4214-8571-B519F267D604}" srcOrd="1" destOrd="0" parTransId="{81DED218-975D-4B76-B845-8D6CBC17F392}" sibTransId="{3F88CD45-CF01-45FA-946E-BF81420346D5}"/>
    <dgm:cxn modelId="{2705DA02-FAF0-4FD7-AA54-0366F1927A42}" type="presOf" srcId="{05B2E03D-F551-4B45-8E47-05D6A58F1AEC}" destId="{AF6A6637-375B-401F-8CCE-BCE9F4326D7D}" srcOrd="1" destOrd="0" presId="urn:microsoft.com/office/officeart/2005/8/layout/orgChart1#1"/>
    <dgm:cxn modelId="{550D0D17-6C48-436A-AED7-E5E533AFA58E}" type="presOf" srcId="{81DED218-975D-4B76-B845-8D6CBC17F392}" destId="{01C1BE81-26BB-4B32-A1F2-3F500208BA13}" srcOrd="0" destOrd="0" presId="urn:microsoft.com/office/officeart/2005/8/layout/orgChart1#1"/>
    <dgm:cxn modelId="{A4008031-7502-4DDE-919E-99AD7BBF4C4B}" type="presOf" srcId="{3FE594A6-52B5-40F0-B067-7BBC7CC5FFD3}" destId="{6F3B4FBF-6F2D-42DB-87CC-A6EDB070AC65}" srcOrd="0" destOrd="0" presId="urn:microsoft.com/office/officeart/2005/8/layout/orgChart1#1"/>
    <dgm:cxn modelId="{2BCA3468-6E83-4351-BB6B-FAF0C3D986B1}" type="presOf" srcId="{5316695E-9ED5-4214-8571-B519F267D604}" destId="{C8072011-0B81-48F9-9D9A-D86F76EDF355}" srcOrd="1" destOrd="0" presId="urn:microsoft.com/office/officeart/2005/8/layout/orgChart1#1"/>
    <dgm:cxn modelId="{0E32A348-E028-4FEC-8E99-3C594846ADA5}" type="presOf" srcId="{05B2E03D-F551-4B45-8E47-05D6A58F1AEC}" destId="{075DED99-C967-429B-AD62-220494B9E96A}" srcOrd="0" destOrd="0" presId="urn:microsoft.com/office/officeart/2005/8/layout/orgChart1#1"/>
    <dgm:cxn modelId="{5F9DC2A2-BCF8-4302-8852-F1A37D57BAB5}" type="presOf" srcId="{3FE594A6-52B5-40F0-B067-7BBC7CC5FFD3}" destId="{B3B8D52F-7E5F-4E58-9DCD-16085B8BDD92}" srcOrd="1" destOrd="0" presId="urn:microsoft.com/office/officeart/2005/8/layout/orgChart1#1"/>
    <dgm:cxn modelId="{B240CAA5-C84E-4C4F-92F5-C7800A5EF82C}" type="presOf" srcId="{72C747CC-172B-4477-9229-9721602881AC}" destId="{22D201FE-C1E6-4477-8CB3-3F690CBDD2C2}" srcOrd="0" destOrd="0" presId="urn:microsoft.com/office/officeart/2005/8/layout/orgChart1#1"/>
    <dgm:cxn modelId="{0290D0B1-7799-4A2A-989E-BA77C5A97225}" srcId="{3FE594A6-52B5-40F0-B067-7BBC7CC5FFD3}" destId="{05B2E03D-F551-4B45-8E47-05D6A58F1AEC}" srcOrd="0" destOrd="0" parTransId="{72C747CC-172B-4477-9229-9721602881AC}" sibTransId="{D9EE9C58-1EE5-4A8A-A490-684A0093BC6D}"/>
    <dgm:cxn modelId="{46619BB9-C6A1-4129-9F35-0B8DAEB6DEDC}" type="presOf" srcId="{5316695E-9ED5-4214-8571-B519F267D604}" destId="{589903A2-EC62-48C3-B93A-33A82C67D4C8}" srcOrd="0" destOrd="0" presId="urn:microsoft.com/office/officeart/2005/8/layout/orgChart1#1"/>
    <dgm:cxn modelId="{A8A359BF-FDFE-44A6-85DE-D4D32CE2D037}" type="presOf" srcId="{00700AD5-A39C-4058-8F45-08DB52CC452F}" destId="{52B1CAE3-BA76-44A5-AD39-8B336896CFEE}" srcOrd="0" destOrd="0" presId="urn:microsoft.com/office/officeart/2005/8/layout/orgChart1#1"/>
    <dgm:cxn modelId="{FFFCE802-E4C7-42AD-A0E6-7009EAA7BB78}" type="presParOf" srcId="{52B1CAE3-BA76-44A5-AD39-8B336896CFEE}" destId="{0486D019-32A5-4BC0-B52A-83343C54C5F9}" srcOrd="0" destOrd="0" presId="urn:microsoft.com/office/officeart/2005/8/layout/orgChart1#1"/>
    <dgm:cxn modelId="{44ED73F2-1F1A-4D14-B39F-45E3B7D07808}" type="presParOf" srcId="{0486D019-32A5-4BC0-B52A-83343C54C5F9}" destId="{170C1E1B-A78C-44A4-8CD5-4CEDCE6F0ADF}" srcOrd="0" destOrd="0" presId="urn:microsoft.com/office/officeart/2005/8/layout/orgChart1#1"/>
    <dgm:cxn modelId="{B9288166-F751-4AFF-A917-9308550D750B}" type="presParOf" srcId="{170C1E1B-A78C-44A4-8CD5-4CEDCE6F0ADF}" destId="{6F3B4FBF-6F2D-42DB-87CC-A6EDB070AC65}" srcOrd="0" destOrd="0" presId="urn:microsoft.com/office/officeart/2005/8/layout/orgChart1#1"/>
    <dgm:cxn modelId="{DC8C9AB2-3208-48EC-8AB7-26A4C70F120E}" type="presParOf" srcId="{170C1E1B-A78C-44A4-8CD5-4CEDCE6F0ADF}" destId="{B3B8D52F-7E5F-4E58-9DCD-16085B8BDD92}" srcOrd="1" destOrd="0" presId="urn:microsoft.com/office/officeart/2005/8/layout/orgChart1#1"/>
    <dgm:cxn modelId="{19CB5A76-B98D-4C4E-AFC9-9DE167C2B0AD}" type="presParOf" srcId="{0486D019-32A5-4BC0-B52A-83343C54C5F9}" destId="{E77472BA-B0F1-4255-A927-05969124DED6}" srcOrd="1" destOrd="0" presId="urn:microsoft.com/office/officeart/2005/8/layout/orgChart1#1"/>
    <dgm:cxn modelId="{91EC0307-0381-445E-B44E-CD42F9544B04}" type="presParOf" srcId="{E77472BA-B0F1-4255-A927-05969124DED6}" destId="{22D201FE-C1E6-4477-8CB3-3F690CBDD2C2}" srcOrd="0" destOrd="0" presId="urn:microsoft.com/office/officeart/2005/8/layout/orgChart1#1"/>
    <dgm:cxn modelId="{4EDB5E8C-AF49-4851-8535-DFE01A0A3FD8}" type="presParOf" srcId="{E77472BA-B0F1-4255-A927-05969124DED6}" destId="{ABE835C3-FA93-4598-ABD4-489D735E7A2F}" srcOrd="1" destOrd="0" presId="urn:microsoft.com/office/officeart/2005/8/layout/orgChart1#1"/>
    <dgm:cxn modelId="{DD16007C-238D-4F0E-A6F1-755CD3A22305}" type="presParOf" srcId="{ABE835C3-FA93-4598-ABD4-489D735E7A2F}" destId="{27467409-4A0B-4D56-BE8A-FA35EBCBA553}" srcOrd="0" destOrd="0" presId="urn:microsoft.com/office/officeart/2005/8/layout/orgChart1#1"/>
    <dgm:cxn modelId="{08AAA2C0-B76C-4452-A6FD-17FD05794A15}" type="presParOf" srcId="{27467409-4A0B-4D56-BE8A-FA35EBCBA553}" destId="{075DED99-C967-429B-AD62-220494B9E96A}" srcOrd="0" destOrd="0" presId="urn:microsoft.com/office/officeart/2005/8/layout/orgChart1#1"/>
    <dgm:cxn modelId="{FCD295B5-9631-41FA-9B86-2E909436EFF9}" type="presParOf" srcId="{27467409-4A0B-4D56-BE8A-FA35EBCBA553}" destId="{AF6A6637-375B-401F-8CCE-BCE9F4326D7D}" srcOrd="1" destOrd="0" presId="urn:microsoft.com/office/officeart/2005/8/layout/orgChart1#1"/>
    <dgm:cxn modelId="{F231296A-973A-4411-8598-D0988A7F1606}" type="presParOf" srcId="{ABE835C3-FA93-4598-ABD4-489D735E7A2F}" destId="{9A0FCD19-4495-43F6-B1B5-87AB72D2750C}" srcOrd="1" destOrd="0" presId="urn:microsoft.com/office/officeart/2005/8/layout/orgChart1#1"/>
    <dgm:cxn modelId="{F986CF60-959E-4B7B-9C6B-1212D0E27383}" type="presParOf" srcId="{ABE835C3-FA93-4598-ABD4-489D735E7A2F}" destId="{70B1E4FC-46D4-42A0-9874-F356633CC3C7}" srcOrd="2" destOrd="0" presId="urn:microsoft.com/office/officeart/2005/8/layout/orgChart1#1"/>
    <dgm:cxn modelId="{FEAAEF5C-E335-478D-B8A6-B31311FA275B}" type="presParOf" srcId="{E77472BA-B0F1-4255-A927-05969124DED6}" destId="{01C1BE81-26BB-4B32-A1F2-3F500208BA13}" srcOrd="2" destOrd="0" presId="urn:microsoft.com/office/officeart/2005/8/layout/orgChart1#1"/>
    <dgm:cxn modelId="{BFC688B1-F08D-4DBC-9E8F-333001FBCA5B}" type="presParOf" srcId="{E77472BA-B0F1-4255-A927-05969124DED6}" destId="{05CECD3A-B198-47D5-9DAC-1EC80C25424F}" srcOrd="3" destOrd="0" presId="urn:microsoft.com/office/officeart/2005/8/layout/orgChart1#1"/>
    <dgm:cxn modelId="{4A2AD7E8-E086-4540-9B2B-93C58B9347F1}" type="presParOf" srcId="{05CECD3A-B198-47D5-9DAC-1EC80C25424F}" destId="{1172E809-667C-4A3C-8057-BE2E4766BA9F}" srcOrd="0" destOrd="0" presId="urn:microsoft.com/office/officeart/2005/8/layout/orgChart1#1"/>
    <dgm:cxn modelId="{87E06F90-4986-4A88-973A-8CF915213017}" type="presParOf" srcId="{1172E809-667C-4A3C-8057-BE2E4766BA9F}" destId="{589903A2-EC62-48C3-B93A-33A82C67D4C8}" srcOrd="0" destOrd="0" presId="urn:microsoft.com/office/officeart/2005/8/layout/orgChart1#1"/>
    <dgm:cxn modelId="{17BD059E-2AA9-417B-AAC8-BE370B8782A9}" type="presParOf" srcId="{1172E809-667C-4A3C-8057-BE2E4766BA9F}" destId="{C8072011-0B81-48F9-9D9A-D86F76EDF355}" srcOrd="1" destOrd="0" presId="urn:microsoft.com/office/officeart/2005/8/layout/orgChart1#1"/>
    <dgm:cxn modelId="{07C02C47-47F8-41BE-9132-369FA0FB1CFD}" type="presParOf" srcId="{05CECD3A-B198-47D5-9DAC-1EC80C25424F}" destId="{F8AF668B-8ADD-451C-8A0E-45BBFD1F54A2}" srcOrd="1" destOrd="0" presId="urn:microsoft.com/office/officeart/2005/8/layout/orgChart1#1"/>
    <dgm:cxn modelId="{4F2D0021-3073-4E2A-BF07-30BFFF3AE933}" type="presParOf" srcId="{05CECD3A-B198-47D5-9DAC-1EC80C25424F}" destId="{85A702E8-74A2-43B0-B78C-5702B75BE6D0}" srcOrd="2" destOrd="0" presId="urn:microsoft.com/office/officeart/2005/8/layout/orgChart1#1"/>
    <dgm:cxn modelId="{49887199-8A92-4BF9-BC53-4041475A37F1}" type="presParOf" srcId="{0486D019-32A5-4BC0-B52A-83343C54C5F9}" destId="{AEEB0C99-A71F-4138-9B70-B01B7B789B14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238A72-858C-4203-AA01-CA99C1ADC92A}" type="doc">
      <dgm:prSet loTypeId="urn:microsoft.com/office/officeart/2005/8/layout/vList6" loCatId="process" qsTypeId="urn:microsoft.com/office/officeart/2005/8/quickstyle/simple1#5" qsCatId="simple" csTypeId="urn:microsoft.com/office/officeart/2005/8/colors/colorful5#2" csCatId="colorful" phldr="1"/>
      <dgm:spPr/>
      <dgm:t>
        <a:bodyPr/>
        <a:lstStyle/>
        <a:p>
          <a:endParaRPr lang="el-GR"/>
        </a:p>
      </dgm:t>
    </dgm:pt>
    <dgm:pt modelId="{20946292-96FA-428C-8535-E4860A678C37}">
      <dgm:prSet phldrT="[Κείμενο]"/>
      <dgm:spPr>
        <a:solidFill>
          <a:schemeClr val="accent1"/>
        </a:solidFill>
      </dgm:spPr>
      <dgm:t>
        <a:bodyPr/>
        <a:lstStyle/>
        <a:p>
          <a:r>
            <a:rPr lang="el-GR" dirty="0"/>
            <a:t>Τελεολογία</a:t>
          </a:r>
        </a:p>
      </dgm:t>
    </dgm:pt>
    <dgm:pt modelId="{B45E5213-2FDC-41D3-AA87-2343455FA80E}" type="parTrans" cxnId="{36AB2424-5777-409D-8F16-90D8891E2251}">
      <dgm:prSet/>
      <dgm:spPr/>
      <dgm:t>
        <a:bodyPr/>
        <a:lstStyle/>
        <a:p>
          <a:endParaRPr lang="el-GR"/>
        </a:p>
      </dgm:t>
    </dgm:pt>
    <dgm:pt modelId="{ACCAB66F-40A4-41E2-A13D-669255E85EC1}" type="sibTrans" cxnId="{36AB2424-5777-409D-8F16-90D8891E2251}">
      <dgm:prSet/>
      <dgm:spPr/>
      <dgm:t>
        <a:bodyPr/>
        <a:lstStyle/>
        <a:p>
          <a:endParaRPr lang="el-GR"/>
        </a:p>
      </dgm:t>
    </dgm:pt>
    <dgm:pt modelId="{8C6BAFBC-2553-4686-9700-92279217F235}">
      <dgm:prSet phldrT="[Κείμενο]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r>
            <a:rPr lang="el-GR" dirty="0"/>
            <a:t>στόχος</a:t>
          </a:r>
          <a:r>
            <a:rPr lang="el-GR" dirty="0">
              <a:latin typeface="Book Antiqua" panose="02040602050305030304" charset="0"/>
            </a:rPr>
            <a:t>→ </a:t>
          </a:r>
          <a:r>
            <a:rPr lang="el-GR" dirty="0"/>
            <a:t>δικαιολογία</a:t>
          </a:r>
        </a:p>
      </dgm:t>
    </dgm:pt>
    <dgm:pt modelId="{C4504361-4432-4409-94B3-EC9C76D1DF68}" type="parTrans" cxnId="{F6F47978-806B-480E-B1F0-A0B175DCAC81}">
      <dgm:prSet/>
      <dgm:spPr/>
      <dgm:t>
        <a:bodyPr/>
        <a:lstStyle/>
        <a:p>
          <a:endParaRPr lang="el-GR"/>
        </a:p>
      </dgm:t>
    </dgm:pt>
    <dgm:pt modelId="{F17BF0A7-2211-4B49-B298-321680795DC7}" type="sibTrans" cxnId="{F6F47978-806B-480E-B1F0-A0B175DCAC81}">
      <dgm:prSet/>
      <dgm:spPr/>
      <dgm:t>
        <a:bodyPr/>
        <a:lstStyle/>
        <a:p>
          <a:endParaRPr lang="el-GR"/>
        </a:p>
      </dgm:t>
    </dgm:pt>
    <dgm:pt modelId="{991B9F8B-787A-49FB-A494-0246D8F25269}">
      <dgm:prSet phldrT="[Κείμενο]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r>
            <a:rPr lang="el-GR" dirty="0"/>
            <a:t>εγγενώς ελκυστικός (αντικειμενικός λόγος-</a:t>
          </a:r>
          <a:r>
            <a:rPr lang="en-US" dirty="0"/>
            <a:t>objective reason)</a:t>
          </a:r>
          <a:endParaRPr lang="el-GR" dirty="0"/>
        </a:p>
      </dgm:t>
    </dgm:pt>
    <dgm:pt modelId="{CFBEF2D0-3005-4B46-9618-E651535FC8EE}" type="parTrans" cxnId="{8EBC7564-374C-4ECB-91AB-F15E47BD2370}">
      <dgm:prSet/>
      <dgm:spPr/>
      <dgm:t>
        <a:bodyPr/>
        <a:lstStyle/>
        <a:p>
          <a:endParaRPr lang="el-GR"/>
        </a:p>
      </dgm:t>
    </dgm:pt>
    <dgm:pt modelId="{153CB398-0EC1-4F8A-ACC2-B4BC23534AD6}" type="sibTrans" cxnId="{8EBC7564-374C-4ECB-91AB-F15E47BD2370}">
      <dgm:prSet/>
      <dgm:spPr/>
      <dgm:t>
        <a:bodyPr/>
        <a:lstStyle/>
        <a:p>
          <a:endParaRPr lang="el-GR"/>
        </a:p>
      </dgm:t>
    </dgm:pt>
    <dgm:pt modelId="{AB47AB41-5B7B-4399-BC87-AC117ACBE95C}">
      <dgm:prSet phldrT="[Κείμενο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Θεωρία του νου </a:t>
          </a:r>
        </a:p>
      </dgm:t>
    </dgm:pt>
    <dgm:pt modelId="{7C126C87-AAD2-475B-AFD3-FC3EE194F4D3}" type="parTrans" cxnId="{F13FC6A8-DD83-4710-9653-2E982E4868CF}">
      <dgm:prSet/>
      <dgm:spPr/>
      <dgm:t>
        <a:bodyPr/>
        <a:lstStyle/>
        <a:p>
          <a:endParaRPr lang="el-GR"/>
        </a:p>
      </dgm:t>
    </dgm:pt>
    <dgm:pt modelId="{8CC8422F-6AD2-401D-AB61-0DFFE629610D}" type="sibTrans" cxnId="{F13FC6A8-DD83-4710-9653-2E982E4868CF}">
      <dgm:prSet/>
      <dgm:spPr/>
      <dgm:t>
        <a:bodyPr/>
        <a:lstStyle/>
        <a:p>
          <a:endParaRPr lang="el-GR"/>
        </a:p>
      </dgm:t>
    </dgm:pt>
    <dgm:pt modelId="{CC1B3906-B000-4780-A568-CEEEABDEE907}">
      <dgm:prSet phldrT="[Κείμενο]"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/>
            <a:t>Y</a:t>
          </a:r>
          <a:r>
            <a:rPr lang="el-GR" dirty="0" err="1"/>
            <a:t>περανάλυση</a:t>
          </a:r>
          <a:r>
            <a:rPr lang="el-GR" dirty="0"/>
            <a:t> των εξηγήσεων που δίνουμε στις δράσεις των άλλων.</a:t>
          </a:r>
        </a:p>
      </dgm:t>
    </dgm:pt>
    <dgm:pt modelId="{27C4ECE1-844F-4264-A56E-7204AF5068CE}" type="parTrans" cxnId="{D55E9355-4AE0-4F68-9380-F9596527E32B}">
      <dgm:prSet/>
      <dgm:spPr/>
      <dgm:t>
        <a:bodyPr/>
        <a:lstStyle/>
        <a:p>
          <a:endParaRPr lang="el-GR"/>
        </a:p>
      </dgm:t>
    </dgm:pt>
    <dgm:pt modelId="{2A26437E-E263-4CC2-BD58-B983EC3FD39E}" type="sibTrans" cxnId="{D55E9355-4AE0-4F68-9380-F9596527E32B}">
      <dgm:prSet/>
      <dgm:spPr/>
      <dgm:t>
        <a:bodyPr/>
        <a:lstStyle/>
        <a:p>
          <a:endParaRPr lang="el-GR"/>
        </a:p>
      </dgm:t>
    </dgm:pt>
    <dgm:pt modelId="{90FECB98-5BEF-4425-8B2D-36FDCD3E6EF0}">
      <dgm:prSet phldrT="[Κείμενο]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r>
            <a:rPr lang="el-GR" dirty="0"/>
            <a:t>υποθέτουμε ότι και οι άλλοι κάνουν το ίδιο</a:t>
          </a:r>
        </a:p>
      </dgm:t>
    </dgm:pt>
    <dgm:pt modelId="{71E453B3-67D8-4868-87DB-4C90A2E693B9}" type="parTrans" cxnId="{FD157EE9-9952-4000-B590-D8D18FCF6790}">
      <dgm:prSet/>
      <dgm:spPr/>
      <dgm:t>
        <a:bodyPr/>
        <a:lstStyle/>
        <a:p>
          <a:endParaRPr lang="el-GR"/>
        </a:p>
      </dgm:t>
    </dgm:pt>
    <dgm:pt modelId="{7873CC4C-E29E-4BA9-AD91-56210B8E5B38}" type="sibTrans" cxnId="{FD157EE9-9952-4000-B590-D8D18FCF6790}">
      <dgm:prSet/>
      <dgm:spPr/>
      <dgm:t>
        <a:bodyPr/>
        <a:lstStyle/>
        <a:p>
          <a:endParaRPr lang="el-GR"/>
        </a:p>
      </dgm:t>
    </dgm:pt>
    <dgm:pt modelId="{7C0A3B99-E57C-4A9B-A185-87CF2EFA3D84}" type="pres">
      <dgm:prSet presAssocID="{69238A72-858C-4203-AA01-CA99C1ADC92A}" presName="Name0" presStyleCnt="0">
        <dgm:presLayoutVars>
          <dgm:dir/>
          <dgm:animLvl val="lvl"/>
          <dgm:resizeHandles/>
        </dgm:presLayoutVars>
      </dgm:prSet>
      <dgm:spPr/>
    </dgm:pt>
    <dgm:pt modelId="{EFFE48D7-F216-47F5-BE5B-F78B91721D7E}" type="pres">
      <dgm:prSet presAssocID="{20946292-96FA-428C-8535-E4860A678C37}" presName="linNode" presStyleCnt="0"/>
      <dgm:spPr/>
    </dgm:pt>
    <dgm:pt modelId="{967E11CA-54CF-4ABF-AE0C-AD0559643792}" type="pres">
      <dgm:prSet presAssocID="{20946292-96FA-428C-8535-E4860A678C37}" presName="parentShp" presStyleLbl="node1" presStyleIdx="0" presStyleCnt="2" custLinFactNeighborX="-38288" custLinFactNeighborY="-1610">
        <dgm:presLayoutVars>
          <dgm:bulletEnabled val="1"/>
        </dgm:presLayoutVars>
      </dgm:prSet>
      <dgm:spPr/>
    </dgm:pt>
    <dgm:pt modelId="{ACECAB60-5410-4135-A4E2-F9651918ED0F}" type="pres">
      <dgm:prSet presAssocID="{20946292-96FA-428C-8535-E4860A678C37}" presName="childShp" presStyleLbl="bgAccFollowNode1" presStyleIdx="0" presStyleCnt="2">
        <dgm:presLayoutVars>
          <dgm:bulletEnabled val="1"/>
        </dgm:presLayoutVars>
      </dgm:prSet>
      <dgm:spPr/>
    </dgm:pt>
    <dgm:pt modelId="{35596514-C646-48FE-8677-38FBEF349311}" type="pres">
      <dgm:prSet presAssocID="{ACCAB66F-40A4-41E2-A13D-669255E85EC1}" presName="spacing" presStyleCnt="0"/>
      <dgm:spPr/>
    </dgm:pt>
    <dgm:pt modelId="{D3B0C010-0EFE-4BFE-A320-2EAE2A906832}" type="pres">
      <dgm:prSet presAssocID="{AB47AB41-5B7B-4399-BC87-AC117ACBE95C}" presName="linNode" presStyleCnt="0"/>
      <dgm:spPr/>
    </dgm:pt>
    <dgm:pt modelId="{19BF18DB-6338-410E-9F85-DB23A530413B}" type="pres">
      <dgm:prSet presAssocID="{AB47AB41-5B7B-4399-BC87-AC117ACBE95C}" presName="parentShp" presStyleLbl="node1" presStyleIdx="1" presStyleCnt="2">
        <dgm:presLayoutVars>
          <dgm:bulletEnabled val="1"/>
        </dgm:presLayoutVars>
      </dgm:prSet>
      <dgm:spPr/>
    </dgm:pt>
    <dgm:pt modelId="{484C3FF2-86A4-4CCB-A81D-B4D166ECDAA2}" type="pres">
      <dgm:prSet presAssocID="{AB47AB41-5B7B-4399-BC87-AC117ACBE95C}" presName="childShp" presStyleLbl="bgAccFollowNode1" presStyleIdx="1" presStyleCnt="2" custScaleX="102482">
        <dgm:presLayoutVars>
          <dgm:bulletEnabled val="1"/>
        </dgm:presLayoutVars>
      </dgm:prSet>
      <dgm:spPr/>
    </dgm:pt>
  </dgm:ptLst>
  <dgm:cxnLst>
    <dgm:cxn modelId="{64E93E06-566D-463A-A579-DCDBD32C446E}" type="presOf" srcId="{20946292-96FA-428C-8535-E4860A678C37}" destId="{967E11CA-54CF-4ABF-AE0C-AD0559643792}" srcOrd="0" destOrd="0" presId="urn:microsoft.com/office/officeart/2005/8/layout/vList6"/>
    <dgm:cxn modelId="{36AB2424-5777-409D-8F16-90D8891E2251}" srcId="{69238A72-858C-4203-AA01-CA99C1ADC92A}" destId="{20946292-96FA-428C-8535-E4860A678C37}" srcOrd="0" destOrd="0" parTransId="{B45E5213-2FDC-41D3-AA87-2343455FA80E}" sibTransId="{ACCAB66F-40A4-41E2-A13D-669255E85EC1}"/>
    <dgm:cxn modelId="{8EBC7564-374C-4ECB-91AB-F15E47BD2370}" srcId="{20946292-96FA-428C-8535-E4860A678C37}" destId="{991B9F8B-787A-49FB-A494-0246D8F25269}" srcOrd="1" destOrd="0" parTransId="{CFBEF2D0-3005-4B46-9618-E651535FC8EE}" sibTransId="{153CB398-0EC1-4F8A-ACC2-B4BC23534AD6}"/>
    <dgm:cxn modelId="{48492D46-C367-4204-A727-C4F05C7F18EC}" type="presOf" srcId="{AB47AB41-5B7B-4399-BC87-AC117ACBE95C}" destId="{19BF18DB-6338-410E-9F85-DB23A530413B}" srcOrd="0" destOrd="0" presId="urn:microsoft.com/office/officeart/2005/8/layout/vList6"/>
    <dgm:cxn modelId="{D55E9355-4AE0-4F68-9380-F9596527E32B}" srcId="{AB47AB41-5B7B-4399-BC87-AC117ACBE95C}" destId="{CC1B3906-B000-4780-A568-CEEEABDEE907}" srcOrd="0" destOrd="0" parTransId="{27C4ECE1-844F-4264-A56E-7204AF5068CE}" sibTransId="{2A26437E-E263-4CC2-BD58-B983EC3FD39E}"/>
    <dgm:cxn modelId="{F6F47978-806B-480E-B1F0-A0B175DCAC81}" srcId="{20946292-96FA-428C-8535-E4860A678C37}" destId="{8C6BAFBC-2553-4686-9700-92279217F235}" srcOrd="0" destOrd="0" parTransId="{C4504361-4432-4409-94B3-EC9C76D1DF68}" sibTransId="{F17BF0A7-2211-4B49-B298-321680795DC7}"/>
    <dgm:cxn modelId="{4DA31F97-8032-4734-A51F-395FAE7CD4A3}" type="presOf" srcId="{90FECB98-5BEF-4425-8B2D-36FDCD3E6EF0}" destId="{ACECAB60-5410-4135-A4E2-F9651918ED0F}" srcOrd="0" destOrd="2" presId="urn:microsoft.com/office/officeart/2005/8/layout/vList6"/>
    <dgm:cxn modelId="{05834CA7-6942-4DB2-8689-7D761442079A}" type="presOf" srcId="{69238A72-858C-4203-AA01-CA99C1ADC92A}" destId="{7C0A3B99-E57C-4A9B-A185-87CF2EFA3D84}" srcOrd="0" destOrd="0" presId="urn:microsoft.com/office/officeart/2005/8/layout/vList6"/>
    <dgm:cxn modelId="{F13FC6A8-DD83-4710-9653-2E982E4868CF}" srcId="{69238A72-858C-4203-AA01-CA99C1ADC92A}" destId="{AB47AB41-5B7B-4399-BC87-AC117ACBE95C}" srcOrd="1" destOrd="0" parTransId="{7C126C87-AAD2-475B-AFD3-FC3EE194F4D3}" sibTransId="{8CC8422F-6AD2-401D-AB61-0DFFE629610D}"/>
    <dgm:cxn modelId="{FD157EE9-9952-4000-B590-D8D18FCF6790}" srcId="{20946292-96FA-428C-8535-E4860A678C37}" destId="{90FECB98-5BEF-4425-8B2D-36FDCD3E6EF0}" srcOrd="2" destOrd="0" parTransId="{71E453B3-67D8-4868-87DB-4C90A2E693B9}" sibTransId="{7873CC4C-E29E-4BA9-AD91-56210B8E5B38}"/>
    <dgm:cxn modelId="{F2F266EB-5E20-4F37-91D8-73AEB0B168FD}" type="presOf" srcId="{8C6BAFBC-2553-4686-9700-92279217F235}" destId="{ACECAB60-5410-4135-A4E2-F9651918ED0F}" srcOrd="0" destOrd="0" presId="urn:microsoft.com/office/officeart/2005/8/layout/vList6"/>
    <dgm:cxn modelId="{CFCAADF2-A4AA-4A42-9249-73F485CB3F85}" type="presOf" srcId="{CC1B3906-B000-4780-A568-CEEEABDEE907}" destId="{484C3FF2-86A4-4CCB-A81D-B4D166ECDAA2}" srcOrd="0" destOrd="0" presId="urn:microsoft.com/office/officeart/2005/8/layout/vList6"/>
    <dgm:cxn modelId="{11040AF8-ECFE-4739-A3DA-E9986EA33847}" type="presOf" srcId="{991B9F8B-787A-49FB-A494-0246D8F25269}" destId="{ACECAB60-5410-4135-A4E2-F9651918ED0F}" srcOrd="0" destOrd="1" presId="urn:microsoft.com/office/officeart/2005/8/layout/vList6"/>
    <dgm:cxn modelId="{20FE0BF4-6F7E-47C7-970F-B8B68229E7C9}" type="presParOf" srcId="{7C0A3B99-E57C-4A9B-A185-87CF2EFA3D84}" destId="{EFFE48D7-F216-47F5-BE5B-F78B91721D7E}" srcOrd="0" destOrd="0" presId="urn:microsoft.com/office/officeart/2005/8/layout/vList6"/>
    <dgm:cxn modelId="{6E973B0F-B773-483B-AAE0-4A67C9AE29C7}" type="presParOf" srcId="{EFFE48D7-F216-47F5-BE5B-F78B91721D7E}" destId="{967E11CA-54CF-4ABF-AE0C-AD0559643792}" srcOrd="0" destOrd="0" presId="urn:microsoft.com/office/officeart/2005/8/layout/vList6"/>
    <dgm:cxn modelId="{E003E9CF-47FC-46A1-989B-FB767E478259}" type="presParOf" srcId="{EFFE48D7-F216-47F5-BE5B-F78B91721D7E}" destId="{ACECAB60-5410-4135-A4E2-F9651918ED0F}" srcOrd="1" destOrd="0" presId="urn:microsoft.com/office/officeart/2005/8/layout/vList6"/>
    <dgm:cxn modelId="{FB09243C-FFFA-4EA6-80E7-C4C4325156B5}" type="presParOf" srcId="{7C0A3B99-E57C-4A9B-A185-87CF2EFA3D84}" destId="{35596514-C646-48FE-8677-38FBEF349311}" srcOrd="1" destOrd="0" presId="urn:microsoft.com/office/officeart/2005/8/layout/vList6"/>
    <dgm:cxn modelId="{62C2B553-7285-43D8-A847-931851FA23FF}" type="presParOf" srcId="{7C0A3B99-E57C-4A9B-A185-87CF2EFA3D84}" destId="{D3B0C010-0EFE-4BFE-A320-2EAE2A906832}" srcOrd="2" destOrd="0" presId="urn:microsoft.com/office/officeart/2005/8/layout/vList6"/>
    <dgm:cxn modelId="{6EC27320-C7E3-4806-AB15-802F4923F2E0}" type="presParOf" srcId="{D3B0C010-0EFE-4BFE-A320-2EAE2A906832}" destId="{19BF18DB-6338-410E-9F85-DB23A530413B}" srcOrd="0" destOrd="0" presId="urn:microsoft.com/office/officeart/2005/8/layout/vList6"/>
    <dgm:cxn modelId="{1D1E304A-5A96-4F15-9521-E528FFEA7F24}" type="presParOf" srcId="{D3B0C010-0EFE-4BFE-A320-2EAE2A906832}" destId="{484C3FF2-86A4-4CCB-A81D-B4D166ECDA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E5CAB-5808-404C-A253-F8CB3AD60887}">
      <dsp:nvSpPr>
        <dsp:cNvPr id="0" name=""/>
        <dsp:cNvSpPr/>
      </dsp:nvSpPr>
      <dsp:spPr>
        <a:xfrm>
          <a:off x="6012" y="649021"/>
          <a:ext cx="1797035" cy="107822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Γνωστική Ανισορροπία </a:t>
          </a:r>
        </a:p>
      </dsp:txBody>
      <dsp:txXfrm>
        <a:off x="37592" y="680601"/>
        <a:ext cx="1733875" cy="1015061"/>
      </dsp:txXfrm>
    </dsp:sp>
    <dsp:sp modelId="{75E5B5C8-7B11-4D12-9498-C5F0A739B5EF}">
      <dsp:nvSpPr>
        <dsp:cNvPr id="0" name=""/>
        <dsp:cNvSpPr/>
      </dsp:nvSpPr>
      <dsp:spPr>
        <a:xfrm>
          <a:off x="1982751" y="965299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1982751" y="1054432"/>
        <a:ext cx="266680" cy="267398"/>
      </dsp:txXfrm>
    </dsp:sp>
    <dsp:sp modelId="{03548D0A-26EC-4F8A-8630-AB60A8CB3879}">
      <dsp:nvSpPr>
        <dsp:cNvPr id="0" name=""/>
        <dsp:cNvSpPr/>
      </dsp:nvSpPr>
      <dsp:spPr>
        <a:xfrm>
          <a:off x="2521862" y="649021"/>
          <a:ext cx="1797035" cy="107822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0115"/>
            <a:satOff val="-1157"/>
            <a:lumOff val="13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Αντανακλαστική Αφαίρεση</a:t>
          </a:r>
        </a:p>
      </dsp:txBody>
      <dsp:txXfrm>
        <a:off x="2553442" y="680601"/>
        <a:ext cx="1733875" cy="1015061"/>
      </dsp:txXfrm>
    </dsp:sp>
    <dsp:sp modelId="{EAAC7B47-E973-4984-87B5-D399910296FE}">
      <dsp:nvSpPr>
        <dsp:cNvPr id="0" name=""/>
        <dsp:cNvSpPr/>
      </dsp:nvSpPr>
      <dsp:spPr>
        <a:xfrm>
          <a:off x="4498601" y="965299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41545"/>
            <a:satOff val="-2279"/>
            <a:lumOff val="253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4498601" y="1054432"/>
        <a:ext cx="266680" cy="267398"/>
      </dsp:txXfrm>
    </dsp:sp>
    <dsp:sp modelId="{F3198E59-BAF4-4A18-93F5-A10C47B06885}">
      <dsp:nvSpPr>
        <dsp:cNvPr id="0" name=""/>
        <dsp:cNvSpPr/>
      </dsp:nvSpPr>
      <dsp:spPr>
        <a:xfrm>
          <a:off x="5037712" y="649021"/>
          <a:ext cx="1797035" cy="107822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40230"/>
            <a:satOff val="-2313"/>
            <a:lumOff val="27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Εξισορρόπηση</a:t>
          </a:r>
        </a:p>
      </dsp:txBody>
      <dsp:txXfrm>
        <a:off x="5069292" y="680601"/>
        <a:ext cx="1733875" cy="1015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45D00-6671-4A19-8EA2-ED05493F580F}">
      <dsp:nvSpPr>
        <dsp:cNvPr id="0" name=""/>
        <dsp:cNvSpPr/>
      </dsp:nvSpPr>
      <dsp:spPr>
        <a:xfrm>
          <a:off x="560030" y="1312"/>
          <a:ext cx="1550422" cy="7752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Συμφωνία</a:t>
          </a:r>
        </a:p>
      </dsp:txBody>
      <dsp:txXfrm>
        <a:off x="582735" y="24017"/>
        <a:ext cx="1505012" cy="729801"/>
      </dsp:txXfrm>
    </dsp:sp>
    <dsp:sp modelId="{19EF447F-10D5-470D-B5D0-430492D4E24F}">
      <dsp:nvSpPr>
        <dsp:cNvPr id="0" name=""/>
        <dsp:cNvSpPr/>
      </dsp:nvSpPr>
      <dsp:spPr>
        <a:xfrm>
          <a:off x="715073" y="776523"/>
          <a:ext cx="155042" cy="58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408"/>
              </a:lnTo>
              <a:lnTo>
                <a:pt x="155042" y="5814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8E395-084C-4877-A452-A12BDDE6255D}">
      <dsp:nvSpPr>
        <dsp:cNvPr id="0" name=""/>
        <dsp:cNvSpPr/>
      </dsp:nvSpPr>
      <dsp:spPr>
        <a:xfrm>
          <a:off x="870115" y="970325"/>
          <a:ext cx="1240337" cy="775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O</a:t>
          </a:r>
          <a:r>
            <a:rPr lang="el-GR" sz="1000" kern="1200"/>
            <a:t>μοιότητα μοντέλου Επανηληπτικής Επανεπεξεργασίας</a:t>
          </a:r>
        </a:p>
      </dsp:txBody>
      <dsp:txXfrm>
        <a:off x="892820" y="993030"/>
        <a:ext cx="1194927" cy="729801"/>
      </dsp:txXfrm>
    </dsp:sp>
    <dsp:sp modelId="{C1EF7051-6448-48B2-A5E0-7CCEE5C165DB}">
      <dsp:nvSpPr>
        <dsp:cNvPr id="0" name=""/>
        <dsp:cNvSpPr/>
      </dsp:nvSpPr>
      <dsp:spPr>
        <a:xfrm>
          <a:off x="715073" y="776523"/>
          <a:ext cx="155042" cy="1550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422"/>
              </a:lnTo>
              <a:lnTo>
                <a:pt x="155042" y="15504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62FE3-BDF2-48B2-B7B3-06FE71CF3EAB}">
      <dsp:nvSpPr>
        <dsp:cNvPr id="0" name=""/>
        <dsp:cNvSpPr/>
      </dsp:nvSpPr>
      <dsp:spPr>
        <a:xfrm>
          <a:off x="870115" y="1939339"/>
          <a:ext cx="1240337" cy="775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85732"/>
              <a:satOff val="19038"/>
              <a:lumOff val="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με την αναστοχαστική αφαίρεση του </a:t>
          </a:r>
          <a:r>
            <a:rPr lang="en-US" sz="1000" kern="1200"/>
            <a:t>Piaget</a:t>
          </a:r>
          <a:endParaRPr lang="el-GR" sz="1000" kern="1200"/>
        </a:p>
      </dsp:txBody>
      <dsp:txXfrm>
        <a:off x="892820" y="1962044"/>
        <a:ext cx="1194927" cy="729801"/>
      </dsp:txXfrm>
    </dsp:sp>
    <dsp:sp modelId="{8538C3C8-B200-4F18-9629-7FDD53F8F30A}">
      <dsp:nvSpPr>
        <dsp:cNvPr id="0" name=""/>
        <dsp:cNvSpPr/>
      </dsp:nvSpPr>
      <dsp:spPr>
        <a:xfrm>
          <a:off x="2498058" y="1312"/>
          <a:ext cx="1550422" cy="775211"/>
        </a:xfrm>
        <a:prstGeom prst="roundRect">
          <a:avLst>
            <a:gd name="adj" fmla="val 10000"/>
          </a:avLst>
        </a:prstGeom>
        <a:solidFill>
          <a:schemeClr val="accent4">
            <a:hueOff val="-857195"/>
            <a:satOff val="57115"/>
            <a:lumOff val="1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Διαφωνία</a:t>
          </a:r>
        </a:p>
      </dsp:txBody>
      <dsp:txXfrm>
        <a:off x="2520763" y="24017"/>
        <a:ext cx="1505012" cy="729801"/>
      </dsp:txXfrm>
    </dsp:sp>
    <dsp:sp modelId="{7117F63C-36AF-4D7A-8C82-BD349E6B653C}">
      <dsp:nvSpPr>
        <dsp:cNvPr id="0" name=""/>
        <dsp:cNvSpPr/>
      </dsp:nvSpPr>
      <dsp:spPr>
        <a:xfrm>
          <a:off x="2653101" y="776523"/>
          <a:ext cx="155042" cy="58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408"/>
              </a:lnTo>
              <a:lnTo>
                <a:pt x="155042" y="5814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A609C-32F1-484C-9445-9B3EC8ACAE9A}">
      <dsp:nvSpPr>
        <dsp:cNvPr id="0" name=""/>
        <dsp:cNvSpPr/>
      </dsp:nvSpPr>
      <dsp:spPr>
        <a:xfrm>
          <a:off x="2808143" y="970325"/>
          <a:ext cx="1240337" cy="775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71463"/>
              <a:satOff val="38077"/>
              <a:lumOff val="11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Ο ρόλος της γλώσσας</a:t>
          </a:r>
        </a:p>
      </dsp:txBody>
      <dsp:txXfrm>
        <a:off x="2830848" y="993030"/>
        <a:ext cx="1194927" cy="729801"/>
      </dsp:txXfrm>
    </dsp:sp>
    <dsp:sp modelId="{EB58093A-85D5-4888-B80D-F346F4158239}">
      <dsp:nvSpPr>
        <dsp:cNvPr id="0" name=""/>
        <dsp:cNvSpPr/>
      </dsp:nvSpPr>
      <dsp:spPr>
        <a:xfrm>
          <a:off x="2653101" y="776523"/>
          <a:ext cx="155042" cy="1550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422"/>
              </a:lnTo>
              <a:lnTo>
                <a:pt x="155042" y="15504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27DFD-D50D-46B7-877A-72BB7FF0F007}">
      <dsp:nvSpPr>
        <dsp:cNvPr id="0" name=""/>
        <dsp:cNvSpPr/>
      </dsp:nvSpPr>
      <dsp:spPr>
        <a:xfrm>
          <a:off x="2808143" y="1939339"/>
          <a:ext cx="1240337" cy="775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57195"/>
              <a:satOff val="57115"/>
              <a:lumOff val="1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Σημασία εξάσκησης</a:t>
          </a:r>
        </a:p>
      </dsp:txBody>
      <dsp:txXfrm>
        <a:off x="2830848" y="1962044"/>
        <a:ext cx="1194927" cy="729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F4477-4509-4BF4-A1D2-39E799512BC3}">
      <dsp:nvSpPr>
        <dsp:cNvPr id="0" name=""/>
        <dsp:cNvSpPr/>
      </dsp:nvSpPr>
      <dsp:spPr>
        <a:xfrm>
          <a:off x="1451257" y="302"/>
          <a:ext cx="2176887" cy="11812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/>
            <a:t>αναπαράσταση των κανόνων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ανάπτυξη της αυτορρύθμισης </a:t>
          </a:r>
        </a:p>
      </dsp:txBody>
      <dsp:txXfrm>
        <a:off x="1451257" y="147953"/>
        <a:ext cx="1733935" cy="885904"/>
      </dsp:txXfrm>
    </dsp:sp>
    <dsp:sp modelId="{1E486005-ACD2-4407-9133-117CFE1EFA7F}">
      <dsp:nvSpPr>
        <dsp:cNvPr id="0" name=""/>
        <dsp:cNvSpPr/>
      </dsp:nvSpPr>
      <dsp:spPr>
        <a:xfrm>
          <a:off x="0" y="61323"/>
          <a:ext cx="1451258" cy="11812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Επαναληπτική Επανεπεξεργασία </a:t>
          </a:r>
        </a:p>
      </dsp:txBody>
      <dsp:txXfrm>
        <a:off x="57662" y="118985"/>
        <a:ext cx="1335934" cy="1065882"/>
      </dsp:txXfrm>
    </dsp:sp>
    <dsp:sp modelId="{1BCA52A7-DA52-4680-B5CC-9EB1249A7B4D}">
      <dsp:nvSpPr>
        <dsp:cNvPr id="0" name=""/>
        <dsp:cNvSpPr/>
      </dsp:nvSpPr>
      <dsp:spPr>
        <a:xfrm>
          <a:off x="1451257" y="1299629"/>
          <a:ext cx="2176887" cy="11812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8147407"/>
            <a:satOff val="-65792"/>
            <a:lumOff val="-536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8147407"/>
              <a:satOff val="-65792"/>
              <a:lumOff val="-5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ένα βοήθημα στην διανοητική ανάπτυξη. </a:t>
          </a:r>
        </a:p>
      </dsp:txBody>
      <dsp:txXfrm>
        <a:off x="1451257" y="1447280"/>
        <a:ext cx="1733935" cy="885904"/>
      </dsp:txXfrm>
    </dsp:sp>
    <dsp:sp modelId="{1F6FD4AB-1FD4-49CC-A291-3349A5AF4A82}">
      <dsp:nvSpPr>
        <dsp:cNvPr id="0" name=""/>
        <dsp:cNvSpPr/>
      </dsp:nvSpPr>
      <dsp:spPr>
        <a:xfrm>
          <a:off x="0" y="1299629"/>
          <a:ext cx="1451258" cy="1181206"/>
        </a:xfrm>
        <a:prstGeom prst="round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Piaget </a:t>
          </a:r>
          <a:endParaRPr lang="el-GR" sz="1100" kern="1200"/>
        </a:p>
      </dsp:txBody>
      <dsp:txXfrm>
        <a:off x="57662" y="1357291"/>
        <a:ext cx="1335934" cy="1065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1BE81-26BB-4B32-A1F2-3F500208BA13}">
      <dsp:nvSpPr>
        <dsp:cNvPr id="0" name=""/>
        <dsp:cNvSpPr/>
      </dsp:nvSpPr>
      <dsp:spPr>
        <a:xfrm>
          <a:off x="1528510" y="926304"/>
          <a:ext cx="866894" cy="309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31"/>
              </a:lnTo>
              <a:lnTo>
                <a:pt x="866894" y="162031"/>
              </a:lnTo>
              <a:lnTo>
                <a:pt x="866894" y="3090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201FE-C1E6-4477-8CB3-3F690CBDD2C2}">
      <dsp:nvSpPr>
        <dsp:cNvPr id="0" name=""/>
        <dsp:cNvSpPr/>
      </dsp:nvSpPr>
      <dsp:spPr>
        <a:xfrm>
          <a:off x="700939" y="926304"/>
          <a:ext cx="827571" cy="309071"/>
        </a:xfrm>
        <a:custGeom>
          <a:avLst/>
          <a:gdLst/>
          <a:ahLst/>
          <a:cxnLst/>
          <a:rect l="0" t="0" r="0" b="0"/>
          <a:pathLst>
            <a:path>
              <a:moveTo>
                <a:pt x="827571" y="0"/>
              </a:moveTo>
              <a:lnTo>
                <a:pt x="827571" y="162031"/>
              </a:lnTo>
              <a:lnTo>
                <a:pt x="0" y="162031"/>
              </a:lnTo>
              <a:lnTo>
                <a:pt x="0" y="3090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B4FBF-6F2D-42DB-87CC-A6EDB070AC65}">
      <dsp:nvSpPr>
        <dsp:cNvPr id="0" name=""/>
        <dsp:cNvSpPr/>
      </dsp:nvSpPr>
      <dsp:spPr>
        <a:xfrm>
          <a:off x="828318" y="226112"/>
          <a:ext cx="1400385" cy="700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Τελεολογία</a:t>
          </a:r>
        </a:p>
      </dsp:txBody>
      <dsp:txXfrm>
        <a:off x="828318" y="226112"/>
        <a:ext cx="1400385" cy="700192"/>
      </dsp:txXfrm>
    </dsp:sp>
    <dsp:sp modelId="{075DED99-C967-429B-AD62-220494B9E96A}">
      <dsp:nvSpPr>
        <dsp:cNvPr id="0" name=""/>
        <dsp:cNvSpPr/>
      </dsp:nvSpPr>
      <dsp:spPr>
        <a:xfrm>
          <a:off x="746" y="1235376"/>
          <a:ext cx="1400385" cy="7001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Τέλος (σκοπός) +</a:t>
          </a:r>
        </a:p>
      </dsp:txBody>
      <dsp:txXfrm>
        <a:off x="746" y="1235376"/>
        <a:ext cx="1400385" cy="700192"/>
      </dsp:txXfrm>
    </dsp:sp>
    <dsp:sp modelId="{589903A2-EC62-48C3-B93A-33A82C67D4C8}">
      <dsp:nvSpPr>
        <dsp:cNvPr id="0" name=""/>
        <dsp:cNvSpPr/>
      </dsp:nvSpPr>
      <dsp:spPr>
        <a:xfrm>
          <a:off x="1695212" y="1235376"/>
          <a:ext cx="1400385" cy="7001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Λόγος</a:t>
          </a:r>
        </a:p>
      </dsp:txBody>
      <dsp:txXfrm>
        <a:off x="1695212" y="1235376"/>
        <a:ext cx="1400385" cy="700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CAB60-5410-4135-A4E2-F9651918ED0F}">
      <dsp:nvSpPr>
        <dsp:cNvPr id="0" name=""/>
        <dsp:cNvSpPr/>
      </dsp:nvSpPr>
      <dsp:spPr>
        <a:xfrm>
          <a:off x="2390665" y="371"/>
          <a:ext cx="3585998" cy="14499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στόχος</a:t>
          </a:r>
          <a:r>
            <a:rPr lang="el-GR" sz="1300" kern="1200" dirty="0">
              <a:latin typeface="Book Antiqua" panose="02040602050305030304" charset="0"/>
            </a:rPr>
            <a:t>→ </a:t>
          </a:r>
          <a:r>
            <a:rPr lang="el-GR" sz="1300" kern="1200" dirty="0"/>
            <a:t>δικαιολογία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εγγενώς ελκυστικός (αντικειμενικός λόγος-</a:t>
          </a:r>
          <a:r>
            <a:rPr lang="en-US" sz="1300" kern="1200" dirty="0"/>
            <a:t>objective reason)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υποθέτουμε ότι και οι άλλοι κάνουν το ίδιο</a:t>
          </a:r>
        </a:p>
      </dsp:txBody>
      <dsp:txXfrm>
        <a:off x="2390665" y="181614"/>
        <a:ext cx="3042270" cy="1087456"/>
      </dsp:txXfrm>
    </dsp:sp>
    <dsp:sp modelId="{967E11CA-54CF-4ABF-AE0C-AD0559643792}">
      <dsp:nvSpPr>
        <dsp:cNvPr id="0" name=""/>
        <dsp:cNvSpPr/>
      </dsp:nvSpPr>
      <dsp:spPr>
        <a:xfrm>
          <a:off x="0" y="0"/>
          <a:ext cx="2390665" cy="144994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Τελεολογία</a:t>
          </a:r>
        </a:p>
      </dsp:txBody>
      <dsp:txXfrm>
        <a:off x="70780" y="70780"/>
        <a:ext cx="2249105" cy="1308382"/>
      </dsp:txXfrm>
    </dsp:sp>
    <dsp:sp modelId="{484C3FF2-86A4-4CCB-A81D-B4D166ECDAA2}">
      <dsp:nvSpPr>
        <dsp:cNvPr id="0" name=""/>
        <dsp:cNvSpPr/>
      </dsp:nvSpPr>
      <dsp:spPr>
        <a:xfrm>
          <a:off x="2356197" y="1595308"/>
          <a:ext cx="3617580" cy="1449942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Y</a:t>
          </a:r>
          <a:r>
            <a:rPr lang="el-GR" sz="1300" kern="1200" dirty="0" err="1"/>
            <a:t>περανάλυση</a:t>
          </a:r>
          <a:r>
            <a:rPr lang="el-GR" sz="1300" kern="1200" dirty="0"/>
            <a:t> των εξηγήσεων που δίνουμε στις δράσεις των άλλων.</a:t>
          </a:r>
        </a:p>
      </dsp:txBody>
      <dsp:txXfrm>
        <a:off x="2356197" y="1776551"/>
        <a:ext cx="3073852" cy="1087456"/>
      </dsp:txXfrm>
    </dsp:sp>
    <dsp:sp modelId="{19BF18DB-6338-410E-9F85-DB23A530413B}">
      <dsp:nvSpPr>
        <dsp:cNvPr id="0" name=""/>
        <dsp:cNvSpPr/>
      </dsp:nvSpPr>
      <dsp:spPr>
        <a:xfrm>
          <a:off x="2885" y="1595308"/>
          <a:ext cx="2353311" cy="144994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Θεωρία του νου </a:t>
          </a:r>
        </a:p>
      </dsp:txBody>
      <dsp:txXfrm>
        <a:off x="73665" y="1666088"/>
        <a:ext cx="2211751" cy="1308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0381-3BFD-473B-9A43-D24C0596C79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69761-6623-4110-AF6F-FD9790563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9761-6623-4110-AF6F-FD979056369C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E2EF94-69E3-44BE-B641-0828202F7F00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ACA5D7-F522-4EB9-B65B-E49B9B060C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sevier.com/locate/d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3" y="3501008"/>
            <a:ext cx="5328593" cy="945226"/>
          </a:xfrm>
        </p:spPr>
        <p:txBody>
          <a:bodyPr/>
          <a:lstStyle/>
          <a:p>
            <a:r>
              <a:rPr lang="el-GR" sz="2000" b="1" dirty="0"/>
              <a:t>Οι Θεωριεσ τησ γνωστικησ αναπτυξησ: </a:t>
            </a:r>
            <a:br>
              <a:rPr lang="el-GR" sz="2000" b="1" dirty="0"/>
            </a:br>
            <a:r>
              <a:rPr lang="el-GR" sz="2000" b="1" dirty="0" err="1"/>
              <a:t>απο</a:t>
            </a:r>
            <a:r>
              <a:rPr lang="el-GR" sz="2000" b="1" dirty="0"/>
              <a:t> τον</a:t>
            </a:r>
            <a:r>
              <a:rPr lang="en-US" sz="2000" b="1" dirty="0"/>
              <a:t> </a:t>
            </a:r>
            <a:r>
              <a:rPr lang="en-US" sz="2000" b="1" dirty="0" err="1"/>
              <a:t>piaget</a:t>
            </a:r>
            <a:r>
              <a:rPr lang="en-US" sz="2000" b="1" dirty="0"/>
              <a:t> </a:t>
            </a:r>
            <a:r>
              <a:rPr lang="el-GR" sz="2000" b="1" dirty="0" err="1"/>
              <a:t>μεχρι</a:t>
            </a:r>
            <a:r>
              <a:rPr lang="el-GR" sz="2000" b="1" dirty="0"/>
              <a:t> σημερα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260648"/>
            <a:ext cx="2304256" cy="252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E21541-42DE-1076-1EC9-64AC391E7443}"/>
              </a:ext>
            </a:extLst>
          </p:cNvPr>
          <p:cNvSpPr txBox="1"/>
          <p:nvPr/>
        </p:nvSpPr>
        <p:spPr>
          <a:xfrm>
            <a:off x="6588224" y="566124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	</a:t>
            </a:r>
            <a:r>
              <a:rPr lang="el-GR" sz="1200" dirty="0"/>
              <a:t>Επιμέλεια:</a:t>
            </a:r>
          </a:p>
          <a:p>
            <a:r>
              <a:rPr lang="el-GR" sz="1200" dirty="0"/>
              <a:t>Ευαγγελινίδη Ουρανία,</a:t>
            </a:r>
          </a:p>
          <a:p>
            <a:r>
              <a:rPr lang="el-GR" sz="1200" dirty="0"/>
              <a:t>Κρομύδα Ευαγγελία,</a:t>
            </a:r>
          </a:p>
          <a:p>
            <a:r>
              <a:rPr lang="el-GR" sz="1200" dirty="0"/>
              <a:t>Παραστατίδου Βασιλική,</a:t>
            </a:r>
          </a:p>
          <a:p>
            <a:r>
              <a:rPr lang="el-GR" sz="1200" dirty="0"/>
              <a:t>Στράτου Πηνελόπη.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ΕννοιολογικΕς και γενικοΥ τομΕα μεταβολΕς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916760"/>
          </a:xfrm>
        </p:spPr>
        <p:txBody>
          <a:bodyPr/>
          <a:lstStyle/>
          <a:p>
            <a:pPr marL="457200" marR="0" algn="just">
              <a:lnSpc>
                <a:spcPct val="107000"/>
              </a:lnSpc>
            </a:pPr>
            <a:r>
              <a:rPr lang="el-GR" sz="20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Carey</a:t>
            </a:r>
            <a:r>
              <a:rPr lang="el-GR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l-GR" sz="20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Zaitchk</a:t>
            </a:r>
            <a:r>
              <a:rPr lang="el-GR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και </a:t>
            </a:r>
            <a:r>
              <a:rPr lang="el-GR" sz="20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Bascandziev</a:t>
            </a:r>
            <a:r>
              <a:rPr lang="el-GR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(2015)</a:t>
            </a:r>
          </a:p>
          <a:p>
            <a:pPr marL="571500" indent="-342900">
              <a:lnSpc>
                <a:spcPct val="107000"/>
              </a:lnSpc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Θεωρούν ότι το έργο του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Piaget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περιέχει </a:t>
            </a:r>
            <a:r>
              <a:rPr lang="el-GR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δύο συμπληρωματικές έννοιες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τον κονστρουκτιβισμό και την θεωρία των σταδίων.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Η ιδέα ότι η σύγχρονη αναπτυξιακή-γνωστική επιστήμη έχει εξελιχθεί πέρα από τη θεωρία του Piaget.</a:t>
            </a:r>
          </a:p>
          <a:p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17032"/>
            <a:ext cx="5007895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90456" y="3573016"/>
            <a:ext cx="3096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Εννοιολογικές μεταβολές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ενστικτώδεις θεωρίες που κατασκευάζουν τα παιδιά για το μυαλό και για την βιολογία.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213" y="5081237"/>
            <a:ext cx="1695066" cy="15604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ΕννοιολογικΕς και γενικοΥ τομΕα μεταβολΕς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752600"/>
            <a:ext cx="8712968" cy="4772744"/>
          </a:xfrm>
        </p:spPr>
        <p:txBody>
          <a:bodyPr/>
          <a:lstStyle/>
          <a:p>
            <a:pPr marL="0" marR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Θεωρία του νου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</a:t>
            </a:r>
          </a:p>
          <a:p>
            <a:pPr marL="228600" marR="0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Μελέτες για την κατανόηση των λαθεμένων πεποιθήσεων των παιδιών.</a:t>
            </a:r>
          </a:p>
          <a:p>
            <a:pPr marL="228600" marR="0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Συμπέρασμα: </a:t>
            </a:r>
            <a:r>
              <a:rPr lang="el-GR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αναπτυξιακές μεταβολές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με </a:t>
            </a:r>
            <a:r>
              <a:rPr lang="el-GR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έντονες ασυνέχειες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υποστηρίζοντας έτσι, την </a:t>
            </a:r>
            <a:r>
              <a:rPr lang="el-GR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κονστρουκτιβιστική</a:t>
            </a:r>
            <a:r>
              <a:rPr lang="el-GR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θεωρία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αλλά και τη συμμετοχή των </a:t>
            </a:r>
            <a:r>
              <a:rPr lang="el-GR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εκτελεστικών λειτουργιών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στην διαδικασία.</a:t>
            </a:r>
          </a:p>
          <a:p>
            <a:pPr marL="228600" marR="0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Ασαφή τα δεδομένα→ Επιτυχίες σε πειράματα/έργα λαθεμένων πεποιθήσεων έχουν σημειωθεί σε νήπια και βρέφη.</a:t>
            </a:r>
          </a:p>
          <a:p>
            <a:pPr marL="0" marR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Ωστόσο, δεν έχει αποδειχθεί</a:t>
            </a:r>
          </a:p>
        </p:txBody>
      </p:sp>
      <p:sp>
        <p:nvSpPr>
          <p:cNvPr id="4" name="Βέλος: Διάσημα 3"/>
          <p:cNvSpPr/>
          <p:nvPr/>
        </p:nvSpPr>
        <p:spPr>
          <a:xfrm>
            <a:off x="1979712" y="4653136"/>
            <a:ext cx="720080" cy="504056"/>
          </a:xfrm>
          <a:prstGeom prst="chevron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ΕννοιολογικΕς και γενικοΥ τομΕα μεταβολΕς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204864"/>
            <a:ext cx="6273486" cy="3888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720" y="2132856"/>
            <a:ext cx="4932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rgbClr val="2E74B5"/>
                </a:solidFill>
                <a:effectLst/>
                <a:latin typeface="+mj-lt"/>
                <a:ea typeface="Calibri" panose="020F0502020204030204" pitchFamily="34" charset="0"/>
              </a:rPr>
              <a:t>Συμπεράσματα</a:t>
            </a:r>
          </a:p>
          <a:p>
            <a:pPr algn="ctr"/>
            <a:r>
              <a:rPr lang="el-GR" sz="1600" b="1" dirty="0">
                <a:solidFill>
                  <a:srgbClr val="2E74B5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l-GR" sz="1600" b="1" dirty="0" err="1">
                <a:solidFill>
                  <a:srgbClr val="2E74B5"/>
                </a:solidFill>
                <a:effectLst/>
                <a:latin typeface="+mj-lt"/>
                <a:ea typeface="Calibri" panose="020F0502020204030204" pitchFamily="34" charset="0"/>
              </a:rPr>
              <a:t>Carey</a:t>
            </a:r>
            <a:r>
              <a:rPr lang="el-GR" sz="1600" b="1" dirty="0">
                <a:solidFill>
                  <a:srgbClr val="2E74B5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l-GR" sz="1600" b="1" dirty="0" err="1">
                <a:solidFill>
                  <a:srgbClr val="2E74B5"/>
                </a:solidFill>
                <a:effectLst/>
                <a:latin typeface="+mj-lt"/>
                <a:ea typeface="Calibri" panose="020F0502020204030204" pitchFamily="34" charset="0"/>
              </a:rPr>
              <a:t>Zaitchk</a:t>
            </a:r>
            <a:r>
              <a:rPr lang="el-GR" sz="1600" b="1" dirty="0">
                <a:solidFill>
                  <a:srgbClr val="2E74B5"/>
                </a:solidFill>
                <a:effectLst/>
                <a:latin typeface="+mj-lt"/>
                <a:ea typeface="Calibri" panose="020F0502020204030204" pitchFamily="34" charset="0"/>
              </a:rPr>
              <a:t> και </a:t>
            </a:r>
            <a:r>
              <a:rPr lang="el-GR" sz="1600" b="1" dirty="0" err="1">
                <a:solidFill>
                  <a:srgbClr val="2E74B5"/>
                </a:solidFill>
                <a:effectLst/>
                <a:latin typeface="+mj-lt"/>
                <a:ea typeface="Calibri" panose="020F0502020204030204" pitchFamily="34" charset="0"/>
              </a:rPr>
              <a:t>Bascandziev</a:t>
            </a:r>
            <a:r>
              <a:rPr lang="el-GR" sz="1600" b="1" dirty="0">
                <a:solidFill>
                  <a:srgbClr val="2E74B5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el-GR" sz="20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112568"/>
          </a:xfrm>
        </p:spPr>
        <p:txBody>
          <a:bodyPr/>
          <a:lstStyle/>
          <a:p>
            <a:r>
              <a:rPr lang="el-GR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Philip</a:t>
            </a:r>
            <a:r>
              <a:rPr lang="el-GR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Zelazo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(2015)</a:t>
            </a:r>
          </a:p>
          <a:p>
            <a:pPr marL="114300" indent="0">
              <a:buNone/>
            </a:pPr>
            <a:r>
              <a:rPr lang="el-GR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Εκτελεστικές Λειτουργίες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Ομάδα ικανοτήτων αυτορρύθμισης που εμπλέκονται στην συνειδητή στοχοκατευθυνόμενη τροποποίηση της σκέψης, του συναισθήματος και της δράσης.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60672" cy="683095"/>
          </a:xfrm>
        </p:spPr>
        <p:txBody>
          <a:bodyPr>
            <a:noAutofit/>
          </a:bodyPr>
          <a:lstStyle/>
          <a:p>
            <a:r>
              <a:rPr lang="el-GR" sz="2000" dirty="0"/>
              <a:t>ΕκτελεστικΕς λειτουργΙες, αναπτυξιακΕς μεταβολΕς γενικοΥ-τομΕα και οι επιδρΑσεις της εξΑσκησης</a:t>
            </a:r>
            <a:br>
              <a:rPr lang="el-GR" sz="2400" dirty="0"/>
            </a:br>
            <a:endParaRPr lang="el-GR" sz="2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852936"/>
            <a:ext cx="5942698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455395"/>
            <a:ext cx="32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</a:rPr>
              <a:t>Θετικά Εκτελεστικών Λειτουργιών:</a:t>
            </a:r>
            <a:r>
              <a:rPr lang="el-GR" sz="1400" b="1" dirty="0">
                <a:solidFill>
                  <a:srgbClr val="2E74B5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l-GR" dirty="0">
              <a:latin typeface="+mj-lt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77072"/>
            <a:ext cx="2225578" cy="15728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8363272" cy="1039427"/>
          </a:xfrm>
        </p:spPr>
        <p:txBody>
          <a:bodyPr>
            <a:normAutofit fontScale="90000"/>
          </a:bodyPr>
          <a:lstStyle/>
          <a:p>
            <a:pPr marL="228600" marR="0">
              <a:lnSpc>
                <a:spcPct val="107000"/>
              </a:lnSpc>
              <a:spcAft>
                <a:spcPts val="800"/>
              </a:spcAft>
            </a:pPr>
            <a:br>
              <a:rPr lang="el-GR" sz="2700" dirty="0"/>
            </a:br>
            <a:r>
              <a:rPr lang="el-GR" sz="2700" dirty="0"/>
              <a:t>Μοντέλο ΕπαναληπτικΗς ΕπανεπεξεργασΙας  </a:t>
            </a:r>
            <a:b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/>
              <a:t>(</a:t>
            </a:r>
            <a:r>
              <a:rPr lang="el-GR" sz="1800" dirty="0" err="1"/>
              <a:t>ιR</a:t>
            </a:r>
            <a:r>
              <a:rPr lang="el-GR" sz="1800" dirty="0"/>
              <a:t> </a:t>
            </a:r>
            <a:r>
              <a:rPr lang="el-GR" sz="1800" dirty="0" err="1"/>
              <a:t>Iterative</a:t>
            </a:r>
            <a:r>
              <a:rPr lang="el-GR" sz="1800" dirty="0"/>
              <a:t> </a:t>
            </a:r>
            <a:r>
              <a:rPr lang="el-GR" sz="1800" dirty="0" err="1"/>
              <a:t>Reprocessing</a:t>
            </a:r>
            <a:r>
              <a:rPr lang="el-GR" sz="1800" dirty="0"/>
              <a:t>) 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39" y="1414869"/>
            <a:ext cx="6325727" cy="3512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4143" y="429309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+mj-lt"/>
              </a:rPr>
              <a:t>Τι είναι; </a:t>
            </a:r>
          </a:p>
          <a:p>
            <a:pPr algn="ctr"/>
            <a:r>
              <a:rPr lang="el-GR" sz="1600" dirty="0">
                <a:latin typeface="+mj-lt"/>
              </a:rPr>
              <a:t>Πλαίσιο για την κατανόηση της </a:t>
            </a:r>
            <a:r>
              <a:rPr lang="el-GR" sz="1600" dirty="0">
                <a:solidFill>
                  <a:srgbClr val="7030A0"/>
                </a:solidFill>
                <a:latin typeface="+mj-lt"/>
              </a:rPr>
              <a:t>ανάπτυξης των εκτελεστικών λειτουργιών</a:t>
            </a:r>
            <a:r>
              <a:rPr lang="el-GR" sz="1600" dirty="0">
                <a:latin typeface="+mj-lt"/>
              </a:rPr>
              <a:t>, όπως η </a:t>
            </a:r>
            <a:r>
              <a:rPr lang="el-GR" sz="1600" dirty="0">
                <a:solidFill>
                  <a:srgbClr val="7030A0"/>
                </a:solidFill>
                <a:latin typeface="+mj-lt"/>
              </a:rPr>
              <a:t>γνωστική ευελιξία</a:t>
            </a:r>
            <a:r>
              <a:rPr lang="el-GR" sz="1600" dirty="0">
                <a:latin typeface="+mj-lt"/>
              </a:rPr>
              <a:t>, η </a:t>
            </a:r>
            <a:r>
              <a:rPr lang="el-GR" sz="1600" dirty="0">
                <a:solidFill>
                  <a:srgbClr val="7030A0"/>
                </a:solidFill>
                <a:latin typeface="+mj-lt"/>
              </a:rPr>
              <a:t>λειτουργική μνήμη </a:t>
            </a:r>
            <a:r>
              <a:rPr lang="el-GR" sz="1600" dirty="0">
                <a:latin typeface="+mj-lt"/>
              </a:rPr>
              <a:t>και ο </a:t>
            </a:r>
            <a:r>
              <a:rPr lang="el-GR" sz="1600" dirty="0">
                <a:solidFill>
                  <a:srgbClr val="7030A0"/>
                </a:solidFill>
                <a:latin typeface="+mj-lt"/>
              </a:rPr>
              <a:t>ανασταλτικός έλεγχος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r>
              <a:rPr lang="el-GR" sz="2700" dirty="0"/>
              <a:t>Μοντέλο ΕπαναληπτικΗς ΕπανεπεξεργασΙας   </a:t>
            </a:r>
            <a:br>
              <a:rPr kumimoji="0" lang="el-GR" sz="11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(</a:t>
            </a:r>
            <a:r>
              <a:rPr kumimoji="0" lang="el-GR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ιR</a:t>
            </a: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kumimoji="0" lang="el-GR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Iterative</a:t>
            </a: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kumimoji="0" lang="el-GR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Reprocessing</a:t>
            </a: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) </a:t>
            </a:r>
            <a:b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2780928"/>
            <a:ext cx="5714817" cy="3312368"/>
          </a:xfrm>
          <a:prstGeom prst="rect">
            <a:avLst/>
          </a:prstGeom>
        </p:spPr>
      </p:pic>
      <p:sp>
        <p:nvSpPr>
          <p:cNvPr id="6" name="Οβάλ 5"/>
          <p:cNvSpPr/>
          <p:nvPr/>
        </p:nvSpPr>
        <p:spPr>
          <a:xfrm>
            <a:off x="251520" y="3573242"/>
            <a:ext cx="2035053" cy="14108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/>
            <a:r>
              <a:rPr lang="el-G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Επαναληπτική Επανεπεξεργασία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2066756"/>
            <a:ext cx="4572000" cy="345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600" b="1" dirty="0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Διαδικασία Αναστοχασμού:</a:t>
            </a:r>
            <a:endParaRPr lang="el-GR" sz="1200" dirty="0">
              <a:solidFill>
                <a:srgbClr val="7030A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l-GR" sz="22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r>
              <a:rPr lang="el-GR" sz="2700" dirty="0"/>
              <a:t>Μοντέλο ΕπαναληπτικΗς ΕπανεπεξεργασΙας   </a:t>
            </a:r>
            <a:br>
              <a:rPr kumimoji="0" lang="el-GR" sz="10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l-GR" sz="1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(</a:t>
            </a:r>
            <a:r>
              <a:rPr kumimoji="0" lang="el-GR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ιR</a:t>
            </a:r>
            <a:r>
              <a:rPr kumimoji="0" lang="el-GR" sz="1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kumimoji="0" lang="el-GR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Iterative</a:t>
            </a:r>
            <a:r>
              <a:rPr kumimoji="0" lang="el-GR" sz="1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kumimoji="0" lang="el-GR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Reprocessing</a:t>
            </a:r>
            <a:r>
              <a:rPr kumimoji="0" lang="el-GR" sz="1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) </a:t>
            </a:r>
            <a:br>
              <a:rPr kumimoji="0" lang="el-GR" sz="1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6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Τι είναι η διαδικασία αναστοχασμού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; </a:t>
            </a:r>
          </a:p>
          <a:p>
            <a:pPr marL="0" marR="0" lvl="0" indent="0">
              <a:lnSpc>
                <a:spcPct val="107000"/>
              </a:lnSpc>
              <a:buNone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Όταν λαμβάνουμε υπόψιν την κατάσταση που βρισκόμαστε, ο αναστοχασμός είναι εφικτός από μια επαναληπτική επανεπεξεργασία της πληροφορίας, που συμβαίνει στη λειτουργική μνήμη. Αυτή η διαδικασία, απαιτεί μια ψυχολογική </a:t>
            </a:r>
            <a:r>
              <a:rPr lang="el-GR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απομάκρυνση μας από την εμπειρία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με τρόπο τέτοιο, που περισσότερες πλευρές της κατάστασης μπορούν να γίνουν αντιληπτές και να ενσωματωθούν σε μία απλή αναπαράσταση (ερμηνεία) της κατάστασης αυτής.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Αποτέλεσμα            εξέλιξη εκτελεστικών λειτουργιών.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Μετρώνται με το εργαλείο «Τεστ Αλλαγής Διάστασης στην Ταξινόμηση» (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Dimensional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Change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Card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Sort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DCCS;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Zelazo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2006).</a:t>
            </a:r>
          </a:p>
          <a:p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2339752" y="479715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l-GR" sz="22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r>
              <a:rPr lang="el-GR" sz="2700" dirty="0"/>
              <a:t>Μοντέλο</a:t>
            </a:r>
            <a: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lang="el-GR" sz="2700" dirty="0"/>
              <a:t>ΕπαναληπτικΗς ΕπανεπεξεργασΙας   </a:t>
            </a:r>
            <a:br>
              <a:rPr kumimoji="0" lang="el-GR" sz="10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(</a:t>
            </a:r>
            <a:r>
              <a:rPr kumimoji="0" lang="el-GR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ιR</a:t>
            </a: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kumimoji="0" lang="el-GR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Iterative</a:t>
            </a: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kumimoji="0" lang="el-GR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Reprocessing</a:t>
            </a: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) </a:t>
            </a:r>
            <a:b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112568"/>
          </a:xfrm>
        </p:spPr>
        <p:txBody>
          <a:bodyPr/>
          <a:lstStyle/>
          <a:p>
            <a:r>
              <a:rPr lang="el-GR" sz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Σύγκριση με θεωρία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Piaget</a:t>
            </a:r>
            <a:r>
              <a:rPr lang="el-GR" sz="1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114300" indent="0" algn="ctr">
              <a:buNone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Θεωρία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Piaget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</a:p>
        </p:txBody>
      </p:sp>
      <p:graphicFrame>
        <p:nvGraphicFramePr>
          <p:cNvPr id="4" name="Διάγραμμα 3"/>
          <p:cNvGraphicFramePr/>
          <p:nvPr/>
        </p:nvGraphicFramePr>
        <p:xfrm>
          <a:off x="1187624" y="1916832"/>
          <a:ext cx="684076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Διάγραμμα 4"/>
          <p:cNvGraphicFramePr/>
          <p:nvPr/>
        </p:nvGraphicFramePr>
        <p:xfrm>
          <a:off x="2411760" y="3933055"/>
          <a:ext cx="4608512" cy="271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157" y="4012783"/>
            <a:ext cx="2718048" cy="3020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Συμφωνία</a:t>
            </a:r>
            <a:r>
              <a:rPr lang="el-GR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Το μοντέλο Επαναληπτικής Επανεπεξεργασίας και η διαδικασία αναστοχασμού που οδηγεί σε υψηλότερο επίπεδο ελέγχου και προσαρμοστικής διαμόρφωσης της σκέψης και της δράσης, δεν απέχουν πολύ από την </a:t>
            </a:r>
            <a:r>
              <a:rPr lang="el-GR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αναστοχαστική</a:t>
            </a:r>
            <a:r>
              <a:rPr lang="el-GR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αφαίρεση διατυπωμένη από τον Piaget.</a:t>
            </a:r>
            <a:endParaRPr lang="el-G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4012783"/>
            <a:ext cx="1944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Διαφωνία 1</a:t>
            </a:r>
            <a:r>
              <a:rPr lang="el-G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Ο ρόλος της γλώσσας.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dirty="0"/>
              <a:t>Μοντέλο ΕπαναληπτικΗς ΕπανεπεξεργασΙας  </a:t>
            </a:r>
            <a: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br>
              <a:rPr kumimoji="0" lang="el-GR" sz="9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(</a:t>
            </a:r>
            <a:r>
              <a:rPr kumimoji="0" lang="el-GR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ιR</a:t>
            </a: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kumimoji="0" lang="el-GR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Iterative</a:t>
            </a: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kumimoji="0" lang="el-GR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Reprocessing</a:t>
            </a:r>
            <a: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) </a:t>
            </a:r>
            <a:b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</p:nvPr>
        </p:nvGraphicFramePr>
        <p:xfrm>
          <a:off x="2843808" y="1628800"/>
          <a:ext cx="3628145" cy="248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4221088"/>
            <a:ext cx="8784976" cy="244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buSzPts val="1200"/>
            </a:pP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Διαφωνία 2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Σημασία εξάσκησης </a:t>
            </a:r>
          </a:p>
          <a:p>
            <a:pPr marR="0" lvl="0">
              <a:lnSpc>
                <a:spcPct val="107000"/>
              </a:lnSpc>
              <a:buSzPts val="1200"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Zelazo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σύντομες παρεμβάσεις 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που εμβαθύνουν στον 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αναστοχασμό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θεωρούνται 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επαρκείς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για να βελτιώσουν τις 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εκτελεστικές λειτουργίες 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και να δημιουργήσουν 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αλλαγές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στις νευρικές 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λειτουργίες.</a:t>
            </a:r>
          </a:p>
          <a:p>
            <a:pPr marR="0" lvl="0">
              <a:lnSpc>
                <a:spcPct val="107000"/>
              </a:lnSpc>
              <a:buSzPts val="1200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Piaget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/Κονστρουκτιβισμός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τα οφέλη που αποκτά ο οργανισμός εξαρτώνται από το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παρών επίπεδο ανάπτυξης 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του και της ικανότητας του να αντισταθμίσει την πιθανή ανισορροπία που θα προκληθεί από την εμπειρία, μια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σύντομη παρέμβαση 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έχει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λίγες πιθανότητες </a:t>
            </a:r>
            <a:r>
              <a:rPr lang="el-GR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να δημιουργήσει μόνιμες αναδιοργανώσεις στις γνωστικές δομές.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Μοντέλο ΕπαναληπτικΗς ΕπανεπεξεργασΙας   </a:t>
            </a:r>
            <a:br>
              <a:rPr kumimoji="0" lang="el-GR" sz="8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l-GR" sz="1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(</a:t>
            </a:r>
            <a:r>
              <a:rPr kumimoji="0" lang="el-GR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ιR</a:t>
            </a:r>
            <a:r>
              <a:rPr kumimoji="0" lang="el-GR" sz="1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kumimoji="0" lang="el-GR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Iterative</a:t>
            </a:r>
            <a:r>
              <a:rPr kumimoji="0" lang="el-GR" sz="1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 </a:t>
            </a:r>
            <a:r>
              <a:rPr kumimoji="0" lang="el-GR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Reprocessing</a:t>
            </a:r>
            <a:r>
              <a:rPr kumimoji="0" lang="el-GR" sz="1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) </a:t>
            </a:r>
            <a:br>
              <a:rPr kumimoji="0" lang="el-GR" sz="1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772744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Δύο </a:t>
            </a:r>
            <a:r>
              <a:rPr lang="el-GR" sz="23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παραδείγματα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της σημασίας της εξάσκησης μπορούν να εντοπιστούν στο άρθρο </a:t>
            </a:r>
            <a:r>
              <a:rPr lang="el-GR" sz="2300" dirty="0">
                <a:solidFill>
                  <a:srgbClr val="FF6699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“</a:t>
            </a:r>
            <a:r>
              <a:rPr lang="en-US" sz="2300" dirty="0">
                <a:solidFill>
                  <a:srgbClr val="FF6699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Domain</a:t>
            </a:r>
            <a:r>
              <a:rPr lang="el-GR" sz="2300" dirty="0">
                <a:solidFill>
                  <a:srgbClr val="FF6699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</a:t>
            </a:r>
            <a:r>
              <a:rPr lang="en-US" sz="2300" dirty="0">
                <a:solidFill>
                  <a:srgbClr val="FF6699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Specific Knowledge and Why Teaching Generic Skills Does Not Work</a:t>
            </a:r>
            <a:r>
              <a:rPr lang="el-GR" sz="2300" dirty="0">
                <a:solidFill>
                  <a:srgbClr val="FF6699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 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(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Tricot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&amp;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Sweller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2014)</a:t>
            </a:r>
          </a:p>
          <a:p>
            <a:pPr marL="342900" marR="0" lvl="0" indent="-342900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Συγκεκριμένα, στο πείραμα του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Bisseret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(1970) μελετήθηκε </a:t>
            </a:r>
            <a:r>
              <a:rPr lang="el-GR" sz="2300" dirty="0">
                <a:solidFill>
                  <a:srgbClr val="FF6699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η μνημονική ικανότητα 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των ελεγκτών εναέριας κυκλοφορίας. Τα αποτελέσματα έδειξαν ότι όση </a:t>
            </a:r>
            <a:r>
              <a:rPr lang="el-GR" sz="2300" dirty="0">
                <a:solidFill>
                  <a:srgbClr val="FF6699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περισσότερη εμπειρία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είχαν οι ελεγκτές, και άρα όσο πιο πολύ είχαν εξασκήσει την μήνη τους, τόσο </a:t>
            </a:r>
            <a:r>
              <a:rPr lang="el-GR" sz="2300" dirty="0">
                <a:solidFill>
                  <a:srgbClr val="FF6699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καλύτερα απέδιδαν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στο πείραμα.</a:t>
            </a:r>
          </a:p>
          <a:p>
            <a:pPr marL="342900" marR="0" lvl="0" indent="-342900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Το δεύτερο παράδειγμα, ένα από τα πιο γνωστά πειράματα του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Binet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(1894), μελετούσε την ικανότητα του γνωστού αριθμομνήμονα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Inaudi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να ολοκληρώνει απίστευτους υπολογισμούς στο μυαλού του, συγκρίνοντας την χρονική διάρκεια ολοκλήρωσης τους με αυτή που χρειάζονταν ταμίες με χρόνια προϋπηρεσίας. 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Τα δεδομένα που τελικά </a:t>
            </a:r>
            <a:r>
              <a:rPr lang="el-GR" sz="2300" dirty="0">
                <a:solidFill>
                  <a:srgbClr val="CC66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απέτυχε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να διακρίνει ο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Binet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ήταν ότι οι ταμίες σε πολλά έργα απέδωσαν καλύτερα από τον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Inaudi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αποδεικνύοντας έτσι ότι η </a:t>
            </a:r>
            <a:r>
              <a:rPr lang="el-GR" sz="2300" dirty="0">
                <a:solidFill>
                  <a:srgbClr val="CC66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εξάσκηση πολλές φορές είναι σημαντικότερη από την γενικού-τομέα γνώση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(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Παράδειγμα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Mozart)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</a:p>
          <a:p>
            <a:endParaRPr lang="el-GR" sz="2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Εισαγωγη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916760"/>
          </a:xfrm>
        </p:spPr>
        <p:txBody>
          <a:bodyPr>
            <a:normAutofit/>
          </a:bodyPr>
          <a:lstStyle/>
          <a:p>
            <a:pPr lvl="0" indent="-342900">
              <a:lnSpc>
                <a:spcPct val="115000"/>
              </a:lnSpc>
              <a:buFont typeface="Symbol" panose="05050102010706020507"/>
              <a:buChar char="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Η Γνωστική Αναπτυξιακή Ψυχολογία έχει υποστεί μεγάλες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αλλαγές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τις τελευταίες δεκαετίες από τότε που ο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Piaget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διατύπωσε τις θεωρίες του για τη γνωστική ανάπτυξη.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Font typeface="Symbol" panose="05050102010706020507"/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lvl="0" indent="-342900">
              <a:lnSpc>
                <a:spcPct val="115000"/>
              </a:lnSpc>
              <a:spcAft>
                <a:spcPts val="1000"/>
              </a:spcAft>
              <a:buFont typeface="Symbol" panose="05050102010706020507"/>
              <a:buChar char="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Ανάδειξη της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ειδικής γνώσης συγκεκριμένου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τομέα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(μακροχρόνια μνήμη) ως σημαντικό παράγοντα και ίσως μοναδικό για τον καθορισμό της 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γνωστικής απόδοσης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endParaRPr lang="el-GR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ΚατανοΩντας τους γύρω μας, τηλεπΑθεια και τελεολογία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844752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O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ι </a:t>
            </a:r>
            <a:r>
              <a:rPr lang="el-GR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Perner</a:t>
            </a:r>
            <a:r>
              <a:rPr lang="el-GR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&amp; </a:t>
            </a:r>
            <a:r>
              <a:rPr lang="el-GR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Esken</a:t>
            </a:r>
            <a:r>
              <a:rPr lang="el-GR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(2015) μελετούν το ερώτημα του ποιοι μηχανισμοί επιτρέπουν στο άτομο να κατανοήσει το περιβάλλον του.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Θεωρία του νου: οι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Carey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et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al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(2015), </a:t>
            </a:r>
            <a:r>
              <a:rPr lang="el-GR" sz="20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ταύτισαν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με την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κονστρουκτιβιστική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πλευρά της θεωρίας του Piaget τους μηχανισμούς αυτούς. Επιτρέπει στους ανθρώπους να καταλάβουν τους άλλους και τις δράσεις τους.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Οι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Perner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&amp;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Esken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υποστηρίζουν, ότι </a:t>
            </a:r>
            <a:r>
              <a:rPr lang="el-GR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για να κατανοήσουμε τους άλλους και τις δράσεις τους και να συνεργαστούμε μαζί τους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δεν είναι ανάγκη να λάβουμε υπ’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όψιν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μη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παρατηρίσιμες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εσωτερικές διανοητικές καταστάσεις. </a:t>
            </a:r>
            <a:r>
              <a:rPr lang="el-GR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Η τηλεπάθεια δεν είναι απαραίτητη και η τελεολογία είναι επαρκής.</a:t>
            </a:r>
          </a:p>
          <a:p>
            <a:endParaRPr lang="el-GR" sz="2000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ΚατανοΩντας τους γύρω μας, τηλεπΑθεια και τελεολογία</a:t>
            </a:r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</p:nvPr>
        </p:nvGraphicFramePr>
        <p:xfrm>
          <a:off x="3131840" y="1556792"/>
          <a:ext cx="3096344" cy="217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3717032"/>
            <a:ext cx="8712968" cy="1988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</a:pPr>
            <a:r>
              <a:rPr lang="el-GR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ι είναι; </a:t>
            </a:r>
          </a:p>
          <a:p>
            <a:pPr marR="0" lvl="0">
              <a:lnSpc>
                <a:spcPct val="107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ίναι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μία φιλοσοφική ιδέα ότι τα πράγματα έχουν σκοπούς ή αιτίες. Είναι η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άποψη ότι οι εξελίξεις οφείλονται στον σκοπό ή στον σχεδιασμό, ο οποίος εξυπηρετείται από αυτές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’’.</a:t>
            </a:r>
            <a:endParaRPr lang="el-GR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τελεολογία μας βοηθά να κατανοήσουμε συμπεριφορές ως σκόπιμες ενέργειες </a:t>
            </a:r>
            <a:r>
              <a:rPr lang="el-G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πυροδοτούμενες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από καλούς λόγους για να δράσει κάποιος, δηλαδή ότι οι στόχοι αποτελούν τον λόγο και τον σκοπό μιας δράσης.</a:t>
            </a:r>
            <a:endParaRPr lang="el-GR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ΚατανοΩντας τους γύρω μας, τηλεπΑθεια και τελεολογία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1979712" y="1700808"/>
          <a:ext cx="5976664" cy="3045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999439"/>
            <a:ext cx="8784976" cy="155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</a:pPr>
            <a:r>
              <a:rPr lang="el-G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Αυτό δεν σημαίνει ότι το να προσπαθούμε να αποκτήσουμε πρόσβαση στις διανοητικές καταστάσεις των άλλων δεν είναι ποτέ απαραίτητο όταν κατανοούμε τις δράσεις τους.</a:t>
            </a:r>
            <a:endParaRPr lang="el-G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l-GR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Perner</a:t>
            </a:r>
            <a:r>
              <a:rPr lang="el-GR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l-GR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Esken</a:t>
            </a:r>
            <a:r>
              <a:rPr lang="el-GR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ξεκαθαρίζουν ότι το να </a:t>
            </a:r>
            <a:r>
              <a:rPr lang="el-GR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προσπαθούμε να αποκτήσουμε πρόσβαση στις διανοητικές καταστάσεις των άλλων γίνεται χρήσιμο σε ασυνήθιστες περιπτώσεις, όταν πολλές διαφορετικές οπτικές εμπλέκονται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128" y="593160"/>
            <a:ext cx="8260672" cy="854639"/>
          </a:xfrm>
        </p:spPr>
        <p:txBody>
          <a:bodyPr>
            <a:no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FUZZY TRACE THEORY»</a:t>
            </a:r>
            <a:b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752600"/>
            <a:ext cx="8856984" cy="4373563"/>
          </a:xfrm>
        </p:spPr>
        <p:txBody>
          <a:bodyPr/>
          <a:lstStyle/>
          <a:p>
            <a:pPr marL="285750" marR="0" lvl="0" indent="-285750">
              <a:lnSpc>
                <a:spcPct val="107000"/>
              </a:lnSpc>
            </a:pP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Brainerd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Reyna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στο άρθρο τους το 2015, προτάσσουν τη 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Fuzzy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trace Theory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εξετάζοντας τη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μνήμη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στα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διάφορα αναπτυξιακά στάδια του ανθρώπου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(παιδική έως και όψιμη ηλικία).</a:t>
            </a:r>
          </a:p>
          <a:p>
            <a:pPr marL="285750" marR="0" lvl="0" indent="-285750">
              <a:lnSpc>
                <a:spcPct val="107000"/>
              </a:lnSpc>
            </a:pP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Έχουμε μια </a:t>
            </a:r>
            <a:r>
              <a:rPr lang="el-GR" sz="18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πρώτη συμφωνία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με τον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Piaget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ως προς το ότι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 κύριοι τομείς της γνώσης μας είναι: η μάθηση, η αντίληψη, η γλώσσα και η μνήμη. </a:t>
            </a:r>
          </a:p>
          <a:p>
            <a:pPr marL="285750" marR="0" lvl="0" indent="-285750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Ωστόσο, ο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Brainerd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και η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Reyna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εστιάζουν πρωτίστως στη διάκριση </a:t>
            </a:r>
            <a:r>
              <a:rPr lang="el-GR" sz="18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συλλογισμού</a:t>
            </a:r>
            <a:r>
              <a:rPr lang="el-GR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l-GR" sz="18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μνήμης</a:t>
            </a:r>
            <a:r>
              <a:rPr lang="el-G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υποστηρίζοντας ότι αυτά τα δυο είναι πολλές φορές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ανεξάρτητα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μεταξύ τους. </a:t>
            </a:r>
          </a:p>
          <a:p>
            <a:pPr marL="114300" indent="0" algn="ctr"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Έχουμε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2-πλή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διαδικασία </a:t>
            </a:r>
          </a:p>
          <a:p>
            <a:pPr marL="114300" indent="0" algn="ctr"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στον μνημονικό χώρο: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5392">
            <a:off x="2380752" y="4458125"/>
            <a:ext cx="993199" cy="75095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8643">
            <a:off x="5368964" y="4756501"/>
            <a:ext cx="987953" cy="650748"/>
          </a:xfrm>
          <a:prstGeom prst="rect">
            <a:avLst/>
          </a:prstGeom>
        </p:spPr>
      </p:pic>
      <p:sp>
        <p:nvSpPr>
          <p:cNvPr id="7" name="Ορθογώνιο: Στρογγύλεμα γωνιών 6"/>
          <p:cNvSpPr/>
          <p:nvPr/>
        </p:nvSpPr>
        <p:spPr>
          <a:xfrm>
            <a:off x="5503035" y="5566741"/>
            <a:ext cx="1598102" cy="69809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ΑΥΤΟΛΕΞΕΙ ΓΕΓΟΝΟΤΑ</a:t>
            </a:r>
          </a:p>
        </p:txBody>
      </p:sp>
      <p:sp>
        <p:nvSpPr>
          <p:cNvPr id="8" name="Επεξήγηση: Γραμμή με γωνία 7"/>
          <p:cNvSpPr/>
          <p:nvPr/>
        </p:nvSpPr>
        <p:spPr>
          <a:xfrm>
            <a:off x="7331775" y="4690427"/>
            <a:ext cx="1355025" cy="76744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3835"/>
              <a:gd name="adj6" fmla="val -41759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Ακριβής ανάκληση/ Λεπτομέρειες</a:t>
            </a:r>
          </a:p>
        </p:txBody>
      </p:sp>
      <p:sp>
        <p:nvSpPr>
          <p:cNvPr id="11" name="Ορθογώνιο: Στρογγύλεμα γωνιών 10"/>
          <p:cNvSpPr/>
          <p:nvPr/>
        </p:nvSpPr>
        <p:spPr>
          <a:xfrm>
            <a:off x="1936389" y="5335682"/>
            <a:ext cx="1444667" cy="92915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ΓΕΝΙΚΗ ΙΔΕΑ ΓΕΓΟΝΟΤΩΝ= ΓΕΝΙΚΗ ΑΙΣΘΗΣΗ</a:t>
            </a:r>
          </a:p>
        </p:txBody>
      </p:sp>
      <p:sp>
        <p:nvSpPr>
          <p:cNvPr id="12" name="Επεξήγηση: Γραμμή με γωνία 11"/>
          <p:cNvSpPr/>
          <p:nvPr/>
        </p:nvSpPr>
        <p:spPr>
          <a:xfrm>
            <a:off x="157119" y="4930551"/>
            <a:ext cx="1602267" cy="1162745"/>
          </a:xfrm>
          <a:prstGeom prst="borderCallout2">
            <a:avLst>
              <a:gd name="adj1" fmla="val -1339"/>
              <a:gd name="adj2" fmla="val 102050"/>
              <a:gd name="adj3" fmla="val -5803"/>
              <a:gd name="adj4" fmla="val 111748"/>
              <a:gd name="adj5" fmla="val 31690"/>
              <a:gd name="adj6" fmla="val 12295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Επιφανειακή μορφή γεγονότος/ Αφορά περισσότερο έναν συλλογισμό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128" y="692696"/>
            <a:ext cx="8260672" cy="755103"/>
          </a:xfrm>
        </p:spPr>
        <p:txBody>
          <a:bodyPr>
            <a:noAutofit/>
          </a:bodyPr>
          <a:lstStyle/>
          <a:p>
            <a:r>
              <a:rPr lang="en-US" sz="2400" dirty="0"/>
              <a:t>« FUZZY TRACE THEORY»</a:t>
            </a:r>
            <a:br>
              <a:rPr lang="en-US" sz="2800" dirty="0"/>
            </a:br>
            <a:endParaRPr lang="el-GR" sz="28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98876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l-GR" dirty="0"/>
          </a:p>
          <a:p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Ερευνούν και συμπεραίνουν πως οι άνθρωποι για να θυμηθούν ένα γεγονός επ’ ακριβώς, χρειάζεται </a:t>
            </a:r>
            <a:r>
              <a:rPr lang="el-GR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ακριβής ανάκληση 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αυτού, όχι απλώς ένας συλλογισμός και έτσι καταφεύγουν στην </a:t>
            </a:r>
            <a:r>
              <a:rPr lang="el-GR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αυτολεξεί μνήμη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l-GR" sz="2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συνέχεια, εστιάζουν στα </a:t>
            </a:r>
            <a:r>
              <a:rPr lang="el-GR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σφάλματα 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 οποία υποπέφτει η </a:t>
            </a:r>
            <a:r>
              <a:rPr lang="el-GR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ανθρώπινη μνήμη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δημιουργώντας κατ΄ αυτόν τον τρόπο </a:t>
            </a:r>
            <a:r>
              <a:rPr lang="el-GR" sz="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ψευδείς αναμνήσεις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Δεν είναι λίγες οι φορές που οι αναμνήσεις μας δεν προέρχονται από κάποιο πραγματικό γεγονός.</a:t>
            </a:r>
          </a:p>
          <a:p>
            <a:endParaRPr lang="el-GR" sz="2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Υποστηρίζουν λοιπόν, ότι οι μνήμες μας, μερικές φορές είναι </a:t>
            </a:r>
            <a:r>
              <a:rPr lang="el-GR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αναξιόπιστες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παρεκκλίνοντας από την πραγματικότητα.</a:t>
            </a:r>
          </a:p>
          <a:p>
            <a:endParaRPr lang="el-GR" sz="2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Δημιουργούμε αναμνήσεις, από κάτι το οποίο </a:t>
            </a:r>
            <a:r>
              <a:rPr lang="el-GR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δεν</a:t>
            </a:r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έχουμε στην πραγματικότητα βιώσει.</a:t>
            </a:r>
          </a:p>
          <a:p>
            <a:pPr marL="114300" indent="0">
              <a:buNone/>
            </a:pPr>
            <a:endParaRPr lang="el-GR" sz="2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Έχουμε λοιπόν και μια δεύτερη </a:t>
            </a:r>
            <a:r>
              <a:rPr lang="el-GR" sz="2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διάκριση μνήμης- γεγονότος.</a:t>
            </a:r>
          </a:p>
          <a:p>
            <a:endParaRPr lang="el-GR" sz="2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marR="0">
              <a:lnSpc>
                <a:spcPct val="107000"/>
              </a:lnSpc>
            </a:pPr>
            <a:r>
              <a:rPr lang="en-US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700" dirty="0"/>
              <a:t>AWARNESS AND ITS DEVELOPMENT»</a:t>
            </a:r>
            <a:br>
              <a:rPr lang="el-GR" sz="2700" dirty="0"/>
            </a:br>
            <a:r>
              <a:rPr lang="el-GR" sz="2700" dirty="0"/>
              <a:t>Η ΕΠΙΓΝΩΣΗ ΤΟΥ ΕΑΥΤΟΥ ΚΑΙ Η ΑΝΑΠΤΥΞΗ</a:t>
            </a:r>
            <a:br>
              <a:rPr lang="el-GR" sz="2700" dirty="0"/>
            </a:br>
            <a:endParaRPr lang="el-GR" sz="27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752600"/>
            <a:ext cx="8640960" cy="4844752"/>
          </a:xfrm>
        </p:spPr>
        <p:txBody>
          <a:bodyPr>
            <a:normAutofit fontScale="70000" lnSpcReduction="20000"/>
          </a:bodyPr>
          <a:lstStyle/>
          <a:p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l-GR" sz="3200" dirty="0" err="1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Phillipe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 err="1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Rochat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εξετάζει την 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επίγνωση του εαυτού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την οποία διαθέτουν τα 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βρέφη και τα νήπια (0-5 ετών).</a:t>
            </a:r>
          </a:p>
          <a:p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Έρχεται σε </a:t>
            </a:r>
            <a:r>
              <a:rPr lang="el-GR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σύγκρουση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με την κοινή αρχή της αναπτυξιακής ψυχολογίας και του </a:t>
            </a:r>
            <a:r>
              <a:rPr lang="el-GR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Piaget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σύμφωνα με τις οποίες τα βρέφη και τα νήπια δεν έχουν εκ πρώτης επίγνωση του εαυτού, αλλά την αποκτούν σταδιακά, καθώς περνούν από διάφορα αναπτυξιακά στάδια.</a:t>
            </a:r>
          </a:p>
          <a:p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 Ο </a:t>
            </a:r>
            <a:r>
              <a:rPr lang="el-GR" sz="3200" dirty="0" err="1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Rochat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υποστηρίζει πως τα 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έμβρυα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ακόμη και πριν τη γέννησή τους, μπορούν να 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διακρίνουν τις εξωτερικές διεγέρσεις από τις ατομικ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ές (π.χ. άγγιγμα μητέρας). </a:t>
            </a:r>
          </a:p>
          <a:p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Συγκεκριμένα, διερωτάται εάν 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μπορούμε να έχουμε αυτογνωσία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χωρίς να γνωρίζουμε την άποψη κανενός άλλου ανθρώπου 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(;).</a:t>
            </a:r>
          </a:p>
          <a:p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 βρέφη ξεκινούν να έχουν μια 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πρωταρχική επίγνωση 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εαυτού τους και σταδιακά, όσο αναπτύσσονται γνωστικά, αποκτούν 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ολοένα και πιο σύνθετες 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λειτουργίες </a:t>
            </a:r>
            <a:r>
              <a:rPr lang="el-GR" sz="3200" dirty="0" err="1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αυτοκατανόησης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επηρεαζόμενα και από το </a:t>
            </a:r>
            <a:r>
              <a:rPr lang="el-GR" sz="32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κοινωνικό περιβάλλον 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στο οποίο βρίσκονται.</a:t>
            </a:r>
          </a:p>
          <a:p>
            <a:endParaRPr lang="el-GR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 flipV="1">
            <a:off x="683568" y="3573016"/>
            <a:ext cx="339792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128" y="476672"/>
            <a:ext cx="8260672" cy="971127"/>
          </a:xfrm>
        </p:spPr>
        <p:txBody>
          <a:bodyPr>
            <a:normAutofit fontScale="90000"/>
          </a:bodyPr>
          <a:lstStyle/>
          <a:p>
            <a:r>
              <a:rPr kumimoji="0" lang="en-US" sz="1600" b="1" i="1" u="none" strike="noStrike" kern="1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AWARNESS AND ITS DEVELOPMENT»</a:t>
            </a:r>
            <a:b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Η ΕΠΙΓΝΩΣΗ ΤΟΥ ΕΑΥΤΟΥ ΚΑΙ Η ΑΝΑΠΤΥΞΗ</a:t>
            </a:r>
            <a:b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752600"/>
            <a:ext cx="8928992" cy="4988768"/>
          </a:xfrm>
        </p:spPr>
        <p:txBody>
          <a:bodyPr/>
          <a:lstStyle/>
          <a:p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Έχουμε μια </a:t>
            </a:r>
            <a:r>
              <a:rPr lang="el-GR" sz="1800" b="1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πρωταρχική αντίληψη του εαυτού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από τη στιγμή της ύπαρξής μας, η οποία όμως εμπλουτίζεται και αναπτύσσεται, περνώντας από συγκεκριμένα στάδια επίγνωσης:</a:t>
            </a:r>
          </a:p>
          <a:p>
            <a:pPr marL="114300" indent="0" algn="ctr">
              <a:buNone/>
            </a:pPr>
            <a:endParaRPr lang="el-GR" sz="1800" dirty="0">
              <a:solidFill>
                <a:srgbClr val="7F297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" indent="0" algn="ctr">
              <a:buNone/>
            </a:pPr>
            <a:r>
              <a:rPr lang="el-GR" sz="1800" dirty="0">
                <a:solidFill>
                  <a:srgbClr val="7F297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ΑΠΟ ΤΗ ΓΕΝΝΗΣΗ ΕΩΣ ΤΗΝ ΗΛΙΚΙΑ ΤΩΝ 5 ΕΤΩΝ:</a:t>
            </a:r>
            <a:endParaRPr lang="el-GR" dirty="0">
              <a:solidFill>
                <a:srgbClr val="7F297B"/>
              </a:solidFill>
            </a:endParaRPr>
          </a:p>
        </p:txBody>
      </p:sp>
      <p:sp>
        <p:nvSpPr>
          <p:cNvPr id="4" name="Βέλος: Πεντάγωνο 3"/>
          <p:cNvSpPr/>
          <p:nvPr/>
        </p:nvSpPr>
        <p:spPr>
          <a:xfrm>
            <a:off x="250005" y="3356992"/>
            <a:ext cx="1657697" cy="62103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Μη-συνειδητότητα</a:t>
            </a:r>
            <a:endParaRPr lang="el-G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Βέλος: Πεντάγωνο 4"/>
          <p:cNvSpPr/>
          <p:nvPr/>
        </p:nvSpPr>
        <p:spPr>
          <a:xfrm>
            <a:off x="2378938" y="3356992"/>
            <a:ext cx="1793834" cy="63246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Εικαστική κατανόηση/ συν-αίσθηση</a:t>
            </a:r>
            <a:endParaRPr lang="el-G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Επεξήγηση: Γραμμή 5"/>
          <p:cNvSpPr/>
          <p:nvPr/>
        </p:nvSpPr>
        <p:spPr>
          <a:xfrm>
            <a:off x="1045536" y="4869160"/>
            <a:ext cx="1581150" cy="1224136"/>
          </a:xfrm>
          <a:prstGeom prst="borderCallout1">
            <a:avLst>
              <a:gd name="adj1" fmla="val -15267"/>
              <a:gd name="adj2" fmla="val 19110"/>
              <a:gd name="adj3" fmla="val -53396"/>
              <a:gd name="adj4" fmla="val 25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200" b="1" kern="1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Γνωρίζει ότι είναι ζωντανός και αισθάνεται το σώμα του</a:t>
            </a:r>
            <a:endParaRPr lang="el-GR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Βέλος: Πεντάγωνο 7"/>
          <p:cNvSpPr/>
          <p:nvPr/>
        </p:nvSpPr>
        <p:spPr>
          <a:xfrm>
            <a:off x="4680012" y="3377117"/>
            <a:ext cx="1749545" cy="62103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Συν-είδηση</a:t>
            </a:r>
            <a:endParaRPr lang="el-G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Βέλος: Πεντάγωνο 8"/>
          <p:cNvSpPr/>
          <p:nvPr/>
        </p:nvSpPr>
        <p:spPr>
          <a:xfrm>
            <a:off x="6995327" y="3377117"/>
            <a:ext cx="1898668" cy="62103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Συν-συνείδηση</a:t>
            </a:r>
            <a:endParaRPr lang="el-G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Επεξήγηση: Γραμμή 9"/>
          <p:cNvSpPr/>
          <p:nvPr/>
        </p:nvSpPr>
        <p:spPr>
          <a:xfrm>
            <a:off x="4355976" y="4869160"/>
            <a:ext cx="2109585" cy="1390650"/>
          </a:xfrm>
          <a:prstGeom prst="borderCallout1">
            <a:avLst>
              <a:gd name="adj1" fmla="val -15776"/>
              <a:gd name="adj2" fmla="val 32276"/>
              <a:gd name="adj3" fmla="val -50906"/>
              <a:gd name="adj4" fmla="val 447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Ψυχική κατάσταση, όπου γνωρίζει τον εαυτό του ενδοσκοπικά, μέσω της αντανάκλασής του και γνωρίζει πως μοιράζεται τον κόσμο με άλλους ανθρώπους</a:t>
            </a:r>
            <a:endParaRPr lang="el-G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Επεξήγηση: Γραμμή 10"/>
          <p:cNvSpPr/>
          <p:nvPr/>
        </p:nvSpPr>
        <p:spPr>
          <a:xfrm>
            <a:off x="7402762" y="4745908"/>
            <a:ext cx="1503021" cy="1470640"/>
          </a:xfrm>
          <a:prstGeom prst="borderCallout1">
            <a:avLst>
              <a:gd name="adj1" fmla="val -9314"/>
              <a:gd name="adj2" fmla="val 1900"/>
              <a:gd name="adj3" fmla="val -33283"/>
              <a:gd name="adj4" fmla="val -997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200" b="1" kern="1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Ψυχική κατάσταση, όπου γνωρίζει ότι μοιράζεται γνώση και με άλλους ανθρώπους</a:t>
            </a:r>
            <a:endParaRPr lang="el-G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Ευθεία γραμμή σύνδεσης 12"/>
          <p:cNvCxnSpPr/>
          <p:nvPr/>
        </p:nvCxnSpPr>
        <p:spPr>
          <a:xfrm flipV="1">
            <a:off x="2378938" y="4117210"/>
            <a:ext cx="320402" cy="49219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1600" b="1" i="1" u="none" strike="noStrike" kern="1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AWARNESS AND ITS DEVELOPMENT»</a:t>
            </a:r>
            <a:b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Η ΕΠΙΓΝΩΣΗ ΤΟΥ ΕΑΥΤΟΥ ΚΑΙ Η ΑΝΑΠΤΥΞΗ</a:t>
            </a:r>
            <a:b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98876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Μεταβαίνουμε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λοιπόν, από μια εικονική, πρωταρχική επίγνωση, στην </a:t>
            </a:r>
            <a:r>
              <a:rPr lang="el-GR" sz="1800" dirty="0" err="1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ανατανακλαστική</a:t>
            </a:r>
            <a:r>
              <a:rPr lang="el-GR" sz="18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εμπειρία του εαυτού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μέσω του καθρέφτη και </a:t>
            </a:r>
            <a:r>
              <a:rPr lang="el-GR" sz="18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αυτοσυνείδηση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και καταλήγουμε στην </a:t>
            </a:r>
            <a:r>
              <a:rPr lang="el-GR" sz="18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ανάπτυξη της διαπροσωπικής ευαισθησίας και τη συνειδητοποίηση του μοιράσματος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l-GR" sz="18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Σημαντική διαφορά με </a:t>
            </a:r>
            <a:r>
              <a:rPr lang="en-US" sz="1800" u="sng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Piaget</a:t>
            </a:r>
            <a:r>
              <a:rPr lang="el-GR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Υπάρχει οντολογική βάση της επίγνωσης, η οποία δεν αλλάζει, ούτε ανοικοδομείται εξαιτίας των εμπειριών. Η ανθρώπινη αυτογνωσία, “χτίζεται” μέσα από τα διαφορετικά στάδια επιγνώσεων, από τα οποία περνά ο άνθρωπος. Έτσι,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l-GR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οικοδομείται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l-GR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αυτογνωσία/ συνείδηση του εαυτού.</a:t>
            </a:r>
          </a:p>
          <a:p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3494234" y="4332610"/>
            <a:ext cx="1851660" cy="1512431"/>
            <a:chOff x="0" y="208438"/>
            <a:chExt cx="1851660" cy="1512571"/>
          </a:xfrm>
        </p:grpSpPr>
        <p:sp>
          <p:nvSpPr>
            <p:cNvPr id="9" name="Οβάλ 8"/>
            <p:cNvSpPr/>
            <p:nvPr/>
          </p:nvSpPr>
          <p:spPr>
            <a:xfrm>
              <a:off x="0" y="497999"/>
              <a:ext cx="1851660" cy="122301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l-GR" dirty="0"/>
            </a:p>
          </p:txBody>
        </p:sp>
        <p:sp>
          <p:nvSpPr>
            <p:cNvPr id="10" name="Οβάλ 9"/>
            <p:cNvSpPr/>
            <p:nvPr/>
          </p:nvSpPr>
          <p:spPr>
            <a:xfrm>
              <a:off x="354330" y="852329"/>
              <a:ext cx="1177290" cy="5486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Οβάλ 10"/>
            <p:cNvSpPr/>
            <p:nvPr/>
          </p:nvSpPr>
          <p:spPr>
            <a:xfrm>
              <a:off x="335280" y="673259"/>
              <a:ext cx="1177290" cy="5486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l-GR"/>
            </a:p>
          </p:txBody>
        </p:sp>
        <p:sp>
          <p:nvSpPr>
            <p:cNvPr id="12" name="Οβάλ 11"/>
            <p:cNvSpPr/>
            <p:nvPr/>
          </p:nvSpPr>
          <p:spPr>
            <a:xfrm>
              <a:off x="335280" y="444659"/>
              <a:ext cx="1177290" cy="5486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l-GR"/>
            </a:p>
          </p:txBody>
        </p:sp>
        <p:sp>
          <p:nvSpPr>
            <p:cNvPr id="13" name="Οβάλ 12"/>
            <p:cNvSpPr/>
            <p:nvPr/>
          </p:nvSpPr>
          <p:spPr>
            <a:xfrm>
              <a:off x="335280" y="208439"/>
              <a:ext cx="1177290" cy="5486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l-GR"/>
            </a:p>
          </p:txBody>
        </p:sp>
        <p:sp>
          <p:nvSpPr>
            <p:cNvPr id="14" name="Πλαίσιο κειμένου 31"/>
            <p:cNvSpPr txBox="1"/>
            <p:nvPr/>
          </p:nvSpPr>
          <p:spPr>
            <a:xfrm rot="16200000">
              <a:off x="395516" y="536099"/>
              <a:ext cx="1144578" cy="48925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r">
                <a:lnSpc>
                  <a:spcPct val="107000"/>
                </a:lnSpc>
                <a:spcAft>
                  <a:spcPts val="800"/>
                </a:spcAft>
              </a:pPr>
              <a:r>
                <a:rPr lang="el-GR" sz="1100" kern="1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ΣΥΝΕΙΔΗΤΗ</a:t>
              </a:r>
              <a:r>
                <a:rPr lang="el-GR" sz="1200" kern="1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l-GR" sz="1100" kern="1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ΕΜΠΕΙΡΙΑ</a:t>
              </a:r>
              <a:endParaRPr lang="el-GR" sz="1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Βέλος: Επάνω-κάτω 14"/>
          <p:cNvSpPr/>
          <p:nvPr/>
        </p:nvSpPr>
        <p:spPr>
          <a:xfrm>
            <a:off x="4038236" y="4040678"/>
            <a:ext cx="839028" cy="1776298"/>
          </a:xfrm>
          <a:prstGeom prst="up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l-GR" dirty="0"/>
          </a:p>
        </p:txBody>
      </p:sp>
      <p:grpSp>
        <p:nvGrpSpPr>
          <p:cNvPr id="16" name="Ομάδα 15"/>
          <p:cNvGrpSpPr/>
          <p:nvPr/>
        </p:nvGrpSpPr>
        <p:grpSpPr>
          <a:xfrm>
            <a:off x="5796136" y="4313162"/>
            <a:ext cx="2376264" cy="1636118"/>
            <a:chOff x="0" y="0"/>
            <a:chExt cx="2019300" cy="1504950"/>
          </a:xfrm>
        </p:grpSpPr>
        <p:sp>
          <p:nvSpPr>
            <p:cNvPr id="17" name="Δεξί άγκιστρο 16"/>
            <p:cNvSpPr/>
            <p:nvPr/>
          </p:nvSpPr>
          <p:spPr>
            <a:xfrm>
              <a:off x="0" y="0"/>
              <a:ext cx="285750" cy="1504950"/>
            </a:xfrm>
            <a:prstGeom prst="rightBrace">
              <a:avLst>
                <a:gd name="adj1" fmla="val 8333"/>
                <a:gd name="adj2" fmla="val 51905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l-GR"/>
            </a:p>
          </p:txBody>
        </p:sp>
        <p:sp>
          <p:nvSpPr>
            <p:cNvPr id="18" name="Πλαίσιο κειμένου 27"/>
            <p:cNvSpPr txBox="1"/>
            <p:nvPr/>
          </p:nvSpPr>
          <p:spPr>
            <a:xfrm>
              <a:off x="384810" y="251460"/>
              <a:ext cx="1634490" cy="10858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1200" kern="100" dirty="0">
                  <a:solidFill>
                    <a:srgbClr val="833C0B"/>
                  </a:solidFill>
                  <a:effectLst/>
                  <a:latin typeface="Aptos Narrow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ΝΕΟ ΕΙΔΟΣ ΚΟΝΣΤΡΟΥΚΤΙΒΙΣΜΟΥ</a:t>
              </a:r>
              <a:endParaRPr lang="el-G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1200" kern="100" dirty="0">
                  <a:solidFill>
                    <a:srgbClr val="833C0B"/>
                  </a:solidFill>
                  <a:effectLst/>
                  <a:latin typeface="Aptos Narrow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l-G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kern="100" dirty="0">
                  <a:solidFill>
                    <a:srgbClr val="833C0B"/>
                  </a:solidFill>
                  <a:effectLst/>
                  <a:latin typeface="Aptos Narrow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PIAGET</a:t>
              </a:r>
              <a:endParaRPr lang="el-G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l-GR" sz="1100" kern="100" dirty="0">
                  <a:solidFill>
                    <a:srgbClr val="833C0B"/>
                  </a:solidFill>
                  <a:effectLst/>
                  <a:latin typeface="Aptos Narrow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l-G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375300" y="4518902"/>
            <a:ext cx="2777490" cy="1177290"/>
            <a:chOff x="0" y="0"/>
            <a:chExt cx="2777490" cy="1177290"/>
          </a:xfrm>
        </p:grpSpPr>
        <p:sp>
          <p:nvSpPr>
            <p:cNvPr id="20" name="Οβάλ 19"/>
            <p:cNvSpPr/>
            <p:nvPr/>
          </p:nvSpPr>
          <p:spPr>
            <a:xfrm>
              <a:off x="0" y="0"/>
              <a:ext cx="1729740" cy="117729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11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ΒΙΟΛΟΓΙΚΟΣ ΔΕΔΟΜΕΝΟΣ ΠΥΡΗΝΑΣ ΕΠΙΓΝΩΣΗΣ</a:t>
              </a:r>
            </a:p>
          </p:txBody>
        </p:sp>
        <p:sp>
          <p:nvSpPr>
            <p:cNvPr id="21" name="Βέλος: Ραβδωτό δεξιό 20"/>
            <p:cNvSpPr/>
            <p:nvPr/>
          </p:nvSpPr>
          <p:spPr>
            <a:xfrm>
              <a:off x="1798320" y="419100"/>
              <a:ext cx="979170" cy="346710"/>
            </a:xfrm>
            <a:prstGeom prst="stripedRightArrow">
              <a:avLst/>
            </a:prstGeom>
            <a:solidFill>
              <a:srgbClr val="FFCCFF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l-GR" dirty="0"/>
            </a:p>
          </p:txBody>
        </p:sp>
      </p:grpSp>
      <p:sp>
        <p:nvSpPr>
          <p:cNvPr id="22" name="Βέλος: Ραβδωτό δεξιό 21"/>
          <p:cNvSpPr/>
          <p:nvPr/>
        </p:nvSpPr>
        <p:spPr>
          <a:xfrm rot="5400000">
            <a:off x="4171355" y="6019197"/>
            <a:ext cx="572790" cy="346710"/>
          </a:xfrm>
          <a:prstGeom prst="stripedRightArrow">
            <a:avLst/>
          </a:prstGeom>
          <a:solidFill>
            <a:srgbClr val="FFCCFF"/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l-GR"/>
          </a:p>
        </p:txBody>
      </p:sp>
      <p:sp>
        <p:nvSpPr>
          <p:cNvPr id="23" name="TextBox 22"/>
          <p:cNvSpPr txBox="1"/>
          <p:nvPr/>
        </p:nvSpPr>
        <p:spPr>
          <a:xfrm>
            <a:off x="3347864" y="642537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ΠΟΛΥΣΥΝΕΙΔΗΤΟΤΗΤΑ</a:t>
            </a: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418A7C56-A47D-F1C8-C32C-AAD79E37B0AC}"/>
              </a:ext>
            </a:extLst>
          </p:cNvPr>
          <p:cNvCxnSpPr/>
          <p:nvPr/>
        </p:nvCxnSpPr>
        <p:spPr>
          <a:xfrm flipV="1">
            <a:off x="7138677" y="5149935"/>
            <a:ext cx="144016" cy="167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1400" b="1" i="1" u="none" strike="noStrike" kern="1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AWARNESS AND ITS DEVELOPMENT»</a:t>
            </a:r>
            <a:br>
              <a:rPr kumimoji="0" lang="el-GR" sz="22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r>
              <a:rPr kumimoji="0" lang="el-GR" sz="22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Η ΕΠΙΓΝΩΣΗ ΤΟΥ ΕΑΥΤΟΥ ΚΑΙ Η ΑΝΑΠΤΥΞΗ</a:t>
            </a:r>
            <a:br>
              <a:rPr kumimoji="0" lang="el-GR" sz="22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752600"/>
            <a:ext cx="8856984" cy="4916760"/>
          </a:xfrm>
        </p:spPr>
        <p:txBody>
          <a:bodyPr/>
          <a:lstStyle/>
          <a:p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Έχουμε πρόσθετες </a:t>
            </a:r>
            <a:r>
              <a:rPr lang="el-GR" sz="20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υποκειμενικές εμπειρίες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οι οποίες μας δίνουν τη δυνατότητα να συνειδητοποιούμε τον εαυτό μας και τον κόσμο. </a:t>
            </a:r>
            <a:r>
              <a:rPr lang="el-GR" sz="20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l-GR" sz="2000" dirty="0" err="1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Πλοηγούμαστε</a:t>
            </a:r>
            <a:r>
              <a:rPr lang="el-GR" sz="20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διαρκώς σε όλα τα επίπεδα επίγνωσης. </a:t>
            </a:r>
          </a:p>
          <a:p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l-GR" sz="20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ανθρώπινος εγκέφαλος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παρομοιάζεται με ένα </a:t>
            </a:r>
            <a:r>
              <a:rPr lang="el-GR" sz="20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“κρεμμύδι”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που αποτελείται από </a:t>
            </a:r>
            <a:r>
              <a:rPr lang="el-GR" sz="2000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πολλά διαφορετικά στρώματα συνείδησης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Για να φτάσουμε στην αυτογνωσία, χρειάζεται να “ξεφλουδίσουμε” τα διάφορα στρώματα συνειδήσεων.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210980"/>
            <a:ext cx="3384376" cy="21823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128" y="1340768"/>
            <a:ext cx="8260672" cy="107031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93A299">
                    <a:lumMod val="75000"/>
                  </a:srgbClr>
                </a:solidFill>
                <a:latin typeface="Book Antiqua" panose="02040602050305030304"/>
              </a:rPr>
              <a:t>«EPISODIC AND AUTOBIOGRAPHICAL MEMORY DEVELOPMENT»</a:t>
            </a:r>
            <a:br>
              <a:rPr lang="el-GR" sz="2000" dirty="0">
                <a:solidFill>
                  <a:srgbClr val="93A299">
                    <a:lumMod val="75000"/>
                  </a:srgbClr>
                </a:solidFill>
                <a:latin typeface="Book Antiqua" panose="02040602050305030304"/>
              </a:rPr>
            </a:br>
            <a:r>
              <a:rPr lang="el-GR" sz="2000" dirty="0">
                <a:solidFill>
                  <a:srgbClr val="93A299">
                    <a:lumMod val="75000"/>
                  </a:srgbClr>
                </a:solidFill>
                <a:latin typeface="Book Antiqua" panose="02040602050305030304"/>
              </a:rPr>
              <a:t>ΑΝΑΠΤΥΞΗ Ι ΕΠΕΙΣΟΔΙΑΚΗΣ ΚΑΙ ΑΥΤΟΒΙΟΓΡΑΦΙΚΗΣ ΜΝΗΜΗΣ</a:t>
            </a:r>
            <a:br>
              <a:rPr lang="el-GR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916760"/>
          </a:xfrm>
        </p:spPr>
        <p:txBody>
          <a:bodyPr/>
          <a:lstStyle/>
          <a:p>
            <a:pPr marL="285750" indent="-285750">
              <a:lnSpc>
                <a:spcPct val="107000"/>
              </a:lnSpc>
            </a:pPr>
            <a:r>
              <a:rPr lang="el-GR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n-US" sz="18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Patricia Brauer</a:t>
            </a:r>
            <a:r>
              <a:rPr lang="el-GR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ερευνά το φαινόμενο της </a:t>
            </a:r>
            <a:r>
              <a:rPr lang="el-GR" sz="1800" b="1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«παιδικής αμνησίας» </a:t>
            </a:r>
            <a:r>
              <a:rPr lang="el-G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l-G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endParaRPr lang="el-GR" sz="1800" kern="10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el-GR" sz="1800" kern="10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Δυο </a:t>
            </a:r>
            <a:r>
              <a:rPr lang="el-GR" sz="18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είδη μνήμης</a:t>
            </a:r>
            <a:r>
              <a:rPr lang="el-GR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l-GR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827584" y="2924944"/>
            <a:ext cx="2448272" cy="3024004"/>
            <a:chOff x="-360040" y="0"/>
            <a:chExt cx="2448272" cy="3024004"/>
          </a:xfrm>
          <a:solidFill>
            <a:schemeClr val="accent2">
              <a:lumMod val="20000"/>
              <a:lumOff val="80000"/>
            </a:schemeClr>
          </a:solidFill>
        </p:grpSpPr>
        <p:pic>
          <p:nvPicPr>
            <p:cNvPr id="5" name="Γραφικό 39" descr="Εγκέφαλος με συμπαγές γέμισμα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1480" y="0"/>
              <a:ext cx="914400" cy="914400"/>
            </a:xfrm>
            <a:prstGeom prst="rect">
              <a:avLst/>
            </a:prstGeom>
          </p:spPr>
        </p:pic>
        <p:sp>
          <p:nvSpPr>
            <p:cNvPr id="6" name="Πλαίσιο κειμένου 42"/>
            <p:cNvSpPr txBox="1"/>
            <p:nvPr/>
          </p:nvSpPr>
          <p:spPr>
            <a:xfrm>
              <a:off x="-360040" y="937260"/>
              <a:ext cx="2448272" cy="304800"/>
            </a:xfrm>
            <a:prstGeom prst="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l-GR" sz="11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l-GR" sz="12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ΑΥΤΟΒΙΟΓΡΑΦΙΚΗ ΜΝΗΜΗ </a:t>
              </a:r>
              <a:endParaRPr lang="el-GR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Ευθύγραμμο βέλος σύνδεσης 6"/>
            <p:cNvCxnSpPr/>
            <p:nvPr/>
          </p:nvCxnSpPr>
          <p:spPr>
            <a:xfrm flipH="1">
              <a:off x="773430" y="1299210"/>
              <a:ext cx="102870" cy="36195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Πλαίσιο κειμένου 48"/>
            <p:cNvSpPr txBox="1"/>
            <p:nvPr/>
          </p:nvSpPr>
          <p:spPr>
            <a:xfrm>
              <a:off x="-360040" y="1729740"/>
              <a:ext cx="2124070" cy="1294264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16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Αφορά συνολικά τις αναμνήσεις της ζωής του ανθρώπου.</a:t>
              </a:r>
              <a:endParaRPr lang="el-G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5508104" y="3068960"/>
            <a:ext cx="3240360" cy="3384375"/>
            <a:chOff x="-221737" y="0"/>
            <a:chExt cx="3174065" cy="3044628"/>
          </a:xfrm>
        </p:grpSpPr>
        <p:pic>
          <p:nvPicPr>
            <p:cNvPr id="15" name="Γραφικό 41" descr="Εγκέφαλος με συμπαγές γέμισμα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0550" y="0"/>
              <a:ext cx="914400" cy="914400"/>
            </a:xfrm>
            <a:prstGeom prst="rect">
              <a:avLst/>
            </a:prstGeom>
          </p:spPr>
        </p:pic>
        <p:sp>
          <p:nvSpPr>
            <p:cNvPr id="16" name="Πλαίσιο κειμένου 43"/>
            <p:cNvSpPr txBox="1"/>
            <p:nvPr/>
          </p:nvSpPr>
          <p:spPr>
            <a:xfrm>
              <a:off x="0" y="918210"/>
              <a:ext cx="2304256" cy="2895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l-GR" sz="12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ΕΠΕΙΣΟΔΙΑΚΗ ΜΝΗΜΗ</a:t>
              </a:r>
            </a:p>
          </p:txBody>
        </p:sp>
        <p:cxnSp>
          <p:nvCxnSpPr>
            <p:cNvPr id="17" name="Ευθύγραμμο βέλος σύνδεσης 16"/>
            <p:cNvCxnSpPr/>
            <p:nvPr/>
          </p:nvCxnSpPr>
          <p:spPr>
            <a:xfrm>
              <a:off x="1123950" y="1268730"/>
              <a:ext cx="114300" cy="3771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Πλαίσιο κειμένου 47"/>
            <p:cNvSpPr txBox="1"/>
            <p:nvPr/>
          </p:nvSpPr>
          <p:spPr>
            <a:xfrm>
              <a:off x="-221737" y="1741169"/>
              <a:ext cx="3174065" cy="13034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l-GR" sz="16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Αφορά το ΠΟΥ και το ΠΟΤΕ. Μας επιτρέπει να αναλύσουμε προσωπικές εμπειρίες και συγκεκριμένα γεγονότα/ στιγμές  της ζωή. Ένα είδος </a:t>
              </a:r>
              <a:r>
                <a:rPr lang="en-US" sz="16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l-GR" sz="16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χρονομηχανής</a:t>
              </a:r>
              <a:r>
                <a:rPr lang="en-US" sz="16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”.</a:t>
              </a:r>
              <a:endParaRPr lang="el-G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78269" y="516572"/>
            <a:ext cx="6146800" cy="5824855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231491" y="1412776"/>
            <a:ext cx="324036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alpha val="97000"/>
                  </a:schemeClr>
                </a:solidFill>
              </a:rPr>
              <a:t>Σύνολο προβλημάτων  που μπορούν να λυθούν σύμφωνα με το θεώρημα του Πυθαγόρα.</a:t>
            </a:r>
          </a:p>
        </p:txBody>
      </p:sp>
      <p:sp>
        <p:nvSpPr>
          <p:cNvPr id="8" name="Oval 7"/>
          <p:cNvSpPr/>
          <p:nvPr/>
        </p:nvSpPr>
        <p:spPr>
          <a:xfrm>
            <a:off x="4037157" y="2780928"/>
            <a:ext cx="3629025" cy="3025140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597725" y="3789040"/>
            <a:ext cx="2744470" cy="109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l-GR" sz="1600" dirty="0">
                <a:solidFill>
                  <a:schemeClr val="tx1"/>
                </a:solidFill>
              </a:rPr>
              <a:t>Το θεώρημα του Πυθαγόρα και ο τρόπος που χρησιμοποείται για να λυθεί κάθε πρόβλημα.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3131676"/>
            <a:ext cx="250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solidFill>
                  <a:srgbClr val="FF0000"/>
                </a:solidFill>
              </a:rPr>
              <a:t>Γνώση ειδικού τομέα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95374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solidFill>
                  <a:srgbClr val="FF0000"/>
                </a:solidFill>
              </a:rPr>
              <a:t>Γνώση γενικού τομέα</a:t>
            </a:r>
          </a:p>
        </p:txBody>
      </p:sp>
      <p:sp>
        <p:nvSpPr>
          <p:cNvPr id="3" name="Pentagon 2"/>
          <p:cNvSpPr/>
          <p:nvPr/>
        </p:nvSpPr>
        <p:spPr>
          <a:xfrm>
            <a:off x="35559" y="116632"/>
            <a:ext cx="3440043" cy="1923623"/>
          </a:xfrm>
          <a:prstGeom prst="homePlat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Ένα </a:t>
            </a:r>
            <a:r>
              <a:rPr lang="el-GR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παράδειγμα</a:t>
            </a:r>
            <a:r>
              <a:rPr lang="el-GR" sz="16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για την κατανόηση της διαφοράς μεταξύ </a:t>
            </a:r>
            <a:r>
              <a:rPr lang="el-G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γενικής και ειδικής γνώσης</a:t>
            </a:r>
            <a:r>
              <a:rPr lang="el-GR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αποτελεί το θεώρημα του Πυθαγόρα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(Andre Tricot, John Sweller,2013)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/>
    </mc:Choice>
    <mc:Fallback xmlns=""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128" y="957631"/>
            <a:ext cx="8260672" cy="490168"/>
          </a:xfrm>
        </p:spPr>
        <p:txBody>
          <a:bodyPr>
            <a:normAutofit fontScale="90000"/>
          </a:bodyPr>
          <a:lstStyle/>
          <a:p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«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EPISODIC AND AUTOBIOGRAPHICAL MEMORY DEVELOPMENT»</a:t>
            </a:r>
            <a:br>
              <a:rPr kumimoji="0" lang="el-GR" sz="20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r>
              <a:rPr kumimoji="0" lang="el-GR" sz="20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ΑΝΑΠΤΥΞΗ  ΕΠΕΙΣΟΔΙΑΚΗΣ ΚΑΙ ΑΥΤΟΒΙΟΓΡΑΦΙΚΗΣ ΜΝΗΜΗΣ</a:t>
            </a:r>
            <a:br>
              <a:rPr kumimoji="0" lang="el-GR" sz="3100" b="0" i="0" u="none" strike="noStrike" kern="1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l-GR" sz="3600" b="0" i="0" u="none" strike="noStrike" kern="1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kumimoji="0" lang="el-GR" sz="3100" b="0" i="0" u="none" strike="noStrike" kern="1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752600"/>
            <a:ext cx="8754464" cy="4916760"/>
          </a:xfrm>
        </p:spPr>
        <p:txBody>
          <a:bodyPr/>
          <a:lstStyle/>
          <a:p>
            <a:r>
              <a:rPr lang="el-GR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Έρχεται </a:t>
            </a:r>
            <a:r>
              <a:rPr lang="el-GR" sz="1800" u="sng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σε αντίθεση </a:t>
            </a:r>
            <a:r>
              <a:rPr lang="el-GR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την προηγούμενη θεωρία του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Rochat</a:t>
            </a:r>
            <a:r>
              <a:rPr lang="el-GR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καθώς  η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Brauer</a:t>
            </a:r>
            <a:r>
              <a:rPr lang="el-GR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υποστηρίζει πως </a:t>
            </a:r>
            <a:r>
              <a:rPr lang="el-GR" sz="1800" kern="1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δεν έχουμε αναμνήσεις πριν την ηλικία των 3-4 ετών</a:t>
            </a:r>
            <a:r>
              <a:rPr lang="el-G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γεγονός που αποδεικνύει, σύμφωνα με τους 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Perner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Ruffman</a:t>
            </a:r>
            <a:r>
              <a:rPr lang="el-GR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πως ο άνθρωπος δεν έχει τα πρώτα χρόνια της ζωής του αυτοβιογραφικές αναμνήσεις, </a:t>
            </a:r>
            <a:r>
              <a:rPr lang="el-GR" sz="1800" kern="1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άρα ούτε και επίγνωση του εαυτού.</a:t>
            </a:r>
            <a:endParaRPr lang="el-GR" sz="1800" kern="10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068960"/>
            <a:ext cx="3763082" cy="1879600"/>
          </a:xfrm>
          <a:prstGeom prst="rect">
            <a:avLst/>
          </a:prstGeom>
        </p:spPr>
      </p:pic>
      <p:sp>
        <p:nvSpPr>
          <p:cNvPr id="5" name="Πλαίσιο κειμένου 44"/>
          <p:cNvSpPr txBox="1"/>
          <p:nvPr/>
        </p:nvSpPr>
        <p:spPr>
          <a:xfrm>
            <a:off x="6660232" y="3140968"/>
            <a:ext cx="2304256" cy="2448272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έλλειψη παιδικών αναμνήσεων (πριν τα 3-4 πρώτα έτη), οφείλεται στην έλλειψη αυτόνομης συνείδησης. Τα παιδιά αυτών των ηλικιών, δεν διαθέτουν ούτε αυτοβιογραφική, ούτε επεισοδιακή μνήμη.</a:t>
            </a:r>
            <a:endParaRPr lang="el-G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743529"/>
            <a:ext cx="7530328" cy="86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3729990" algn="l"/>
              </a:tabLst>
            </a:pPr>
            <a:r>
              <a:rPr lang="el-G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φαινόμενο της </a:t>
            </a:r>
            <a:r>
              <a:rPr lang="el-GR" sz="1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παιδικής αμνησίας”  </a:t>
            </a:r>
            <a:r>
              <a:rPr lang="el-G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λοιπόν, οφείλεται στην </a:t>
            </a:r>
            <a:r>
              <a:rPr lang="el-GR" sz="1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αργή ανάπτυξη της ικανότητάς μας να σχηματίζουμε αναμνήσεις. Η ικανότητά μας αυτή είναι ακόμη ανώριμη</a:t>
            </a:r>
            <a:r>
              <a:rPr lang="el-G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Φυσαλίδα ομιλίας: Έλλειψη 7"/>
          <p:cNvSpPr/>
          <p:nvPr/>
        </p:nvSpPr>
        <p:spPr>
          <a:xfrm rot="20293078">
            <a:off x="1255540" y="4696986"/>
            <a:ext cx="1224829" cy="769620"/>
          </a:xfrm>
          <a:prstGeom prst="wedgeEllipseCallout">
            <a:avLst>
              <a:gd name="adj1" fmla="val -39142"/>
              <a:gd name="adj2" fmla="val 59531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l-GR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Συμφωνία με </a:t>
            </a:r>
            <a:r>
              <a:rPr lang="en-US" sz="11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Piaget</a:t>
            </a:r>
            <a:endParaRPr lang="el-GR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0" y="5767408"/>
            <a:ext cx="901952" cy="9019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128" y="1052736"/>
            <a:ext cx="8260672" cy="395063"/>
          </a:xfrm>
        </p:spPr>
        <p:txBody>
          <a:bodyPr>
            <a:normAutofit fontScale="90000"/>
          </a:bodyPr>
          <a:lstStyle/>
          <a:p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«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EPISODIC AND AUTOBIOGRAPHICAL MEMORY DEVELOPMENT»</a:t>
            </a:r>
            <a:br>
              <a:rPr kumimoji="0" lang="el-GR" sz="20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r>
              <a:rPr kumimoji="0" lang="el-GR" sz="20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ΑΝΑΠΤΥΞΗ  ΕΠΕΙΣΟΔΙΑΚΗΣ ΚΑΙ ΑΥΤΟΒΙΟΓΡΑΦΙΚΗΣ ΜΝΗΜΗΣ</a:t>
            </a:r>
            <a:br>
              <a:rPr kumimoji="0" lang="el-GR" sz="2800" b="0" i="0" u="none" strike="noStrike" kern="1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l-GR" sz="3200" b="0" i="0" u="none" strike="noStrike" kern="1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kumimoji="0" lang="el-GR" sz="2800" b="0" i="0" u="none" strike="noStrike" kern="1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36912"/>
            <a:ext cx="2625125" cy="2619090"/>
          </a:xfrm>
          <a:prstGeom prst="rect">
            <a:avLst/>
          </a:prstGeom>
        </p:spPr>
      </p:pic>
      <p:sp>
        <p:nvSpPr>
          <p:cNvPr id="6" name="Πλαίσιο κειμένου 40"/>
          <p:cNvSpPr txBox="1"/>
          <p:nvPr/>
        </p:nvSpPr>
        <p:spPr>
          <a:xfrm>
            <a:off x="3293300" y="1916832"/>
            <a:ext cx="2974057" cy="2288649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l-G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 ανθρώπινος παιδικός εγκέφαλος χαρακτηρίζεται </a:t>
            </a:r>
            <a:r>
              <a:rPr lang="el-GR" sz="1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διαρκή, ταχεία ανάπτυξη</a:t>
            </a:r>
            <a:r>
              <a:rPr lang="el-G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αλλά και από </a:t>
            </a:r>
            <a:r>
              <a:rPr lang="el-GR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επιταχυνόμενη λήθη</a:t>
            </a:r>
            <a:r>
              <a:rPr lang="el-G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l-GR" sz="1600" kern="1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Υπάρχει η μνημονική ικανότητα</a:t>
            </a:r>
            <a:r>
              <a:rPr lang="el-G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απλώς δεν έχει αναπτυχθεί επαρκώς κατά τα πρώτα χρόνια.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4918249"/>
            <a:ext cx="5904656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3729990" algn="l"/>
              </a:tabLst>
            </a:pPr>
            <a:r>
              <a:rPr lang="el-GR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 μνημονικά κενά ή ακόμα και η αμνησία, δεν προκύπτουν επειδή δεν δημιουργούμε αναμνήσεις, αλλά γιατί ο εγκέφαλός μας βρίσκεται διαρκώς υπό ανάπτυξη.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16FB08-18D8-6EE9-4625-0EEDE8DE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55050"/>
            <a:ext cx="8260672" cy="683095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3729990" algn="l"/>
              </a:tabLst>
            </a:pPr>
            <a:r>
              <a:rPr lang="en-US" sz="1800" dirty="0">
                <a:solidFill>
                  <a:srgbClr val="93A299">
                    <a:lumMod val="75000"/>
                  </a:srgbClr>
                </a:solidFill>
                <a:latin typeface="Book Antiqua" panose="02040602050305030304"/>
              </a:rPr>
              <a:t>«GESTURE AS A LINK BETWEEN ACTION AND ABSTRACTION»</a:t>
            </a:r>
            <a:br>
              <a:rPr lang="el-GR" sz="1800" dirty="0">
                <a:solidFill>
                  <a:srgbClr val="93A299">
                    <a:lumMod val="75000"/>
                  </a:srgbClr>
                </a:solidFill>
                <a:latin typeface="Book Antiqua" panose="02040602050305030304"/>
              </a:rPr>
            </a:br>
            <a:r>
              <a:rPr lang="el-GR" sz="1800" dirty="0">
                <a:solidFill>
                  <a:srgbClr val="93A299">
                    <a:lumMod val="75000"/>
                  </a:srgbClr>
                </a:solidFill>
                <a:latin typeface="Book Antiqua" panose="02040602050305030304"/>
              </a:rPr>
              <a:t>Η ΧΕΙΡΟΝΟΜΙΑ ΩΣ ΔΕΣΜΟΣ ΜΕΤΑΞΥ ΠΡΑΞΗΣ ΚΑΙ ΑΠΡΑΞΙΑΣ</a:t>
            </a:r>
            <a:br>
              <a:rPr lang="el-GR" sz="1800" dirty="0">
                <a:solidFill>
                  <a:srgbClr val="93A299">
                    <a:lumMod val="75000"/>
                  </a:srgbClr>
                </a:solidFill>
                <a:latin typeface="Book Antiqua" panose="02040602050305030304"/>
              </a:rPr>
            </a:br>
            <a:endParaRPr lang="el-GR" sz="1800" dirty="0">
              <a:solidFill>
                <a:srgbClr val="93A299">
                  <a:lumMod val="75000"/>
                </a:srgbClr>
              </a:solidFill>
              <a:latin typeface="Book Antiqua" panose="020406020503050303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664F77-4A8B-0A3A-DA50-1276C6E7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988768"/>
          </a:xfrm>
        </p:spPr>
        <p:txBody>
          <a:bodyPr/>
          <a:lstStyle/>
          <a:p>
            <a:r>
              <a:rPr lang="el-GR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sz="1600" kern="100" dirty="0" err="1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Susan</a:t>
            </a:r>
            <a:r>
              <a:rPr lang="el-GR" sz="1600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kern="100" dirty="0" err="1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Goldin</a:t>
            </a:r>
            <a:r>
              <a:rPr lang="el-GR" sz="1600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l-GR" sz="1600" kern="100" dirty="0" err="1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Meadow</a:t>
            </a:r>
            <a:r>
              <a:rPr lang="el-GR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ερευνά τη σημασία των </a:t>
            </a:r>
            <a:r>
              <a:rPr lang="el-GR" sz="1600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τυχαίων</a:t>
            </a:r>
            <a:r>
              <a:rPr lang="el-GR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sz="1600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αυθόρμητων χειρονομιών </a:t>
            </a:r>
            <a:r>
              <a:rPr lang="el-GR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sz="1600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σωματικών κινήσεων</a:t>
            </a:r>
            <a:r>
              <a:rPr lang="el-GR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600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στη γνώση</a:t>
            </a:r>
            <a:r>
              <a:rPr lang="en-US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6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ίδια τονίζει τη σπουδαιότητα των χειρονομιών και των εκφραστικών κινήσεων, στις οποίες προβαίνουν οι άνθρωποι όταν μιλούν. Υποστηρίζει ότι αυτές </a:t>
            </a:r>
            <a:r>
              <a:rPr lang="el-GR" sz="1600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αντικατοπτρίζουν τις σκέψεις</a:t>
            </a:r>
            <a:r>
              <a:rPr lang="el-GR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μας και δύνανται να επιφέρουν </a:t>
            </a:r>
            <a:r>
              <a:rPr lang="el-GR" sz="1600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γνωστικές αλλαγές</a:t>
            </a:r>
            <a:r>
              <a:rPr lang="el-GR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l-GR" dirty="0"/>
          </a:p>
        </p:txBody>
      </p:sp>
      <p:sp>
        <p:nvSpPr>
          <p:cNvPr id="4" name="Πλαίσιο κειμένου 46">
            <a:extLst>
              <a:ext uri="{FF2B5EF4-FFF2-40B4-BE49-F238E27FC236}">
                <a16:creationId xmlns:a16="http://schemas.microsoft.com/office/drawing/2014/main" id="{7670739B-1A16-BAB1-B295-9EA894308559}"/>
              </a:ext>
            </a:extLst>
          </p:cNvPr>
          <p:cNvSpPr txBox="1"/>
          <p:nvPr/>
        </p:nvSpPr>
        <p:spPr>
          <a:xfrm>
            <a:off x="6300192" y="3212976"/>
            <a:ext cx="2664296" cy="3456384"/>
          </a:xfrm>
          <a:prstGeom prst="rect">
            <a:avLst/>
          </a:prstGeom>
          <a:solidFill>
            <a:schemeClr val="lt1"/>
          </a:solidFill>
          <a:ln w="12700">
            <a:solidFill>
              <a:srgbClr val="009999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3729990" algn="l"/>
              </a:tabLst>
            </a:pPr>
            <a:r>
              <a:rPr lang="el-G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Συγκεκριμένα, </a:t>
            </a:r>
            <a:r>
              <a:rPr lang="el-GR" sz="1400" b="1" kern="100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ενδυναμώνουν</a:t>
            </a:r>
            <a:r>
              <a:rPr lang="el-G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τη μάθηση και </a:t>
            </a:r>
            <a:r>
              <a:rPr lang="el-GR" sz="1400" b="1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σταθεροποιούν </a:t>
            </a:r>
            <a:r>
              <a:rPr lang="el-GR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τη γνωστική ανισορροπία, ως </a:t>
            </a:r>
            <a:r>
              <a:rPr lang="el-GR" sz="1400" b="1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πρόσθετες εισροές</a:t>
            </a:r>
            <a:r>
              <a:rPr lang="el-GR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3729990" algn="l"/>
              </a:tabLst>
            </a:pPr>
            <a:r>
              <a:rPr lang="el-G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Βοηθούν το άτομο να</a:t>
            </a:r>
            <a:r>
              <a:rPr lang="el-GR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b="1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μεταβαίνει</a:t>
            </a:r>
            <a:r>
              <a:rPr lang="el-GR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ένα</a:t>
            </a:r>
            <a:r>
              <a:rPr lang="el-GR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b="1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γνωστικό επίπεδο στο επόμενο</a:t>
            </a:r>
            <a:r>
              <a:rPr lang="el-GR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3729990" algn="l"/>
              </a:tabLst>
            </a:pPr>
            <a:r>
              <a:rPr lang="el-G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Οι χειρονομίες, ως </a:t>
            </a:r>
            <a:r>
              <a:rPr lang="el-GR" sz="1400" b="1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πράξεις</a:t>
            </a:r>
            <a:r>
              <a:rPr lang="el-G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ως αισθητηριοκινητικές αναπαραστάσεις, αντικατοπτρίζουν τις σκέψεις μας, ενεργοποιούνται αργότερα, και βοηθούν στην καλύτερη </a:t>
            </a:r>
            <a:r>
              <a:rPr lang="el-GR" sz="1400" b="1" kern="1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κατανόηση</a:t>
            </a:r>
            <a:r>
              <a:rPr lang="el-G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του θέματος.</a:t>
            </a:r>
            <a:endParaRPr lang="el-G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3729990" algn="l"/>
              </a:tabLst>
            </a:pPr>
            <a:r>
              <a:rPr lang="el-G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3729990" algn="l"/>
              </a:tabLst>
            </a:pPr>
            <a:r>
              <a:rPr lang="el-GR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300D0B-23E5-7BFB-3C76-E04E504E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61073"/>
            <a:ext cx="4074467" cy="2376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70204C-5442-1CF3-375D-7D5908581DA5}"/>
              </a:ext>
            </a:extLst>
          </p:cNvPr>
          <p:cNvSpPr txBox="1"/>
          <p:nvPr/>
        </p:nvSpPr>
        <p:spPr>
          <a:xfrm>
            <a:off x="251520" y="5842138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 </a:t>
            </a:r>
            <a:r>
              <a:rPr lang="el-GR" sz="16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αναντιστοιχία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μεταξύ ομιλίας και χειρονομιών, όταν το άτομο βρίσκεται σε </a:t>
            </a:r>
            <a:r>
              <a:rPr lang="el-GR" sz="16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γνωστική αστάθεια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386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03DD57-7528-2C9C-7F65-80709E64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«GESTURE AS A LINK BETWEEN ACTION AND ABSTRACTION»</a:t>
            </a:r>
            <a:br>
              <a:rPr kumimoji="0" lang="el-GR" sz="18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r>
              <a:rPr kumimoji="0" lang="el-GR" sz="18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Η ΧΕΙΡΟΝΟΜΙΑ ΩΣ ΔΕΣΜΟΣ ΜΕΤΑΞΥ ΠΡΑΞΗΣ ΚΑΙ ΑΠΡΑΞΙΑΣ</a:t>
            </a:r>
            <a:br>
              <a:rPr kumimoji="0" lang="el-GR" sz="16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722B0E-A1F2-7E94-E7D5-989AE28F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916760"/>
          </a:xfrm>
        </p:spPr>
        <p:txBody>
          <a:bodyPr/>
          <a:lstStyle/>
          <a:p>
            <a:pPr marR="0" lvl="0">
              <a:lnSpc>
                <a:spcPct val="107000"/>
              </a:lnSpc>
              <a:spcAft>
                <a:spcPts val="800"/>
              </a:spcAft>
              <a:tabLst>
                <a:tab pos="2300605" algn="l"/>
              </a:tabLst>
            </a:pPr>
            <a:r>
              <a:rPr lang="el-GR" sz="1800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n-US" sz="1800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Piaget</a:t>
            </a:r>
            <a:r>
              <a:rPr lang="el-GR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δεν αναφέρθηκε στο ρόλο των χειρονομιών, στη θεωρία του για τη γνωστική ανάπτυξη, ωστόσο υπάρχει </a:t>
            </a:r>
            <a:r>
              <a:rPr lang="el-GR" sz="1800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μια αντιστοιχία </a:t>
            </a:r>
            <a:r>
              <a:rPr lang="el-GR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την παρούσα θεωρία της </a:t>
            </a:r>
            <a:r>
              <a:rPr lang="en-US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Meadow</a:t>
            </a:r>
            <a:r>
              <a:rPr lang="el-GR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καθώς ο ίδιος  στη θεωρία της αναπαράστασης, φαίνεται να υποστηρίζει τις χειρονομίες όχι ως πράξεις, αλλά </a:t>
            </a:r>
            <a:r>
              <a:rPr lang="el-GR" sz="1800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απομιμήσεις πράξεων</a:t>
            </a:r>
            <a:r>
              <a:rPr lang="el-GR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οι οποίες λειτουργούν ως ένα </a:t>
            </a:r>
            <a:r>
              <a:rPr lang="el-GR" sz="1800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είδος μιμητισμού</a:t>
            </a:r>
            <a:r>
              <a:rPr lang="el-GR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800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συμβάλλουν στη μάθηση</a:t>
            </a:r>
            <a:r>
              <a:rPr lang="el-GR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  <a:tabLst>
                <a:tab pos="2300605" algn="l"/>
              </a:tabLst>
            </a:pPr>
            <a:endParaRPr lang="el-GR" sz="18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DC9A7F-B9B2-727D-5C87-858873A58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01" y="3717032"/>
            <a:ext cx="3312398" cy="22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06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«</a:t>
            </a:r>
            <a:r>
              <a:rPr lang="en-US" sz="2400" dirty="0"/>
              <a:t>NUMBER AS A CORE DOMAIN</a:t>
            </a:r>
            <a:r>
              <a:rPr lang="el-GR" sz="2400" dirty="0"/>
              <a:t>»</a:t>
            </a:r>
            <a:br>
              <a:rPr lang="en-US" sz="2400" dirty="0"/>
            </a:br>
            <a:r>
              <a:rPr lang="el-GR" sz="2400" dirty="0"/>
              <a:t>Ο ΑΡΙΘΜΟΣ ΩΣ ΒΑΣΙΚΟΣ ΤΟΜΕΑΣ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916760"/>
          </a:xfrm>
        </p:spPr>
        <p:txBody>
          <a:bodyPr>
            <a:normAutofit fontScale="85000" lnSpcReduction="10000"/>
          </a:bodyPr>
          <a:lstStyle/>
          <a:p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κατανόηση των αριθμών αποτελεί θεμελιώδη τομέα της γνώσης. Ιδιαίτερα σε τομείς της γνωστικής επιστήμης και ανάπτυξης της μαθητικής γνώσης.</a:t>
            </a:r>
          </a:p>
          <a:p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Υπάρχουν 2 τομείς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οι βασικοί και οι μη πυρηνικοί τομείς.</a:t>
            </a:r>
          </a:p>
          <a:p>
            <a:pPr algn="ctr">
              <a:buNone/>
            </a:pPr>
            <a:r>
              <a:rPr lang="el-GR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l-GR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l-GR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l-GR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</a:p>
          <a:p>
            <a:pPr>
              <a:buNone/>
            </a:pPr>
            <a:r>
              <a:rPr lang="el-GR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26128" y="4005064"/>
            <a:ext cx="3857652" cy="1928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Gelman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(2015),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αρνείται τη θεωρία του σταδίου ως μια έκφραση γενικής δομής. Υποστηρίζει ότι η θέση του αριθμού είναι ένας από τους </a:t>
            </a:r>
            <a:r>
              <a:rPr lang="el-GR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έμφυτους βασικούς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τομείς για την ανθρώπινη </a:t>
            </a:r>
            <a:r>
              <a:rPr lang="el-GR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νοημοσύνη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5292080" y="3939381"/>
            <a:ext cx="3571900" cy="20002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Σύμφωνα με την ίδια, οι φυσικοί αριθμοί συμβάλλουν στην συμμόρφωση των μικρών παιδιών, κάτι το οποίο η ίδια ονομάζει «</a:t>
            </a:r>
            <a:r>
              <a:rPr lang="el-GR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Ορθολογικό Κονστρουκτιβισμό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«</a:t>
            </a:r>
            <a:r>
              <a:rPr lang="en-US" sz="2400" dirty="0"/>
              <a:t>NUMBER AS A CORE DOMAIN</a:t>
            </a:r>
            <a:r>
              <a:rPr lang="el-GR" sz="2400" dirty="0"/>
              <a:t>»</a:t>
            </a:r>
            <a:br>
              <a:rPr lang="en-US" sz="2400" dirty="0"/>
            </a:br>
            <a:r>
              <a:rPr lang="el-GR" sz="2400" dirty="0"/>
              <a:t>Ο ΑΡΙΘΜΟΣ ΩΣ ΒΑΣΙΚΟΣ ΤΟΜΕΑΣ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916760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Βέβαια, οι ορθολογικοί αριθμοί, </a:t>
            </a:r>
            <a:r>
              <a:rPr lang="el-GR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δεν έχουν μοναδική διαδοχή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και έτσι οι πράξεις τους διαφέρουν σημαντικά από αυτή των φυσικών αριθμών.</a:t>
            </a:r>
          </a:p>
          <a:p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Διαφέρουν δηλαδή, από ένα πολιτισμό στον άλλον. Η διαφορά αυτή μπορεί να δημιουργήσει σύγχυση, καθώς οι διαδικασίες κατανόησης είναι πιο περίπλοκες.</a:t>
            </a:r>
          </a:p>
          <a:p>
            <a:pPr>
              <a:buNone/>
            </a:pPr>
            <a:endParaRPr lang="el-G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907704" y="3933056"/>
            <a:ext cx="5950444" cy="192426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Συνοψίζοντας </a:t>
            </a:r>
            <a:r>
              <a:rPr lang="el-GR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η γενική γνώση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δεν είναι επαρκής για την αντιμετώπιση εξειδικευμένων προβλημάτων ούτε μπορεί εύκολα να προσαρμοστεί. Θα πρέπει να εξηγηθούν οι λόγοι και οι δυσκολίες για να κατανοηθεί.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998A3-3FD0-E516-FA01-E588AC34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ΒΙΒΛΙΟΓΡΑΦΙΚΑ ΣΤΟΙΧΕΙΑ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FCA019-89DC-6719-E701-660CDF913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52600"/>
            <a:ext cx="8856984" cy="498876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Tricot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Sweller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.,(2013,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October, 16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Domain-Specific Knowledge and Why Teaching Generic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Does Not Work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Springer Science + Business Media New York.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Barrouillet, P., (2015, July, 24).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Theories of cognitive development: From Piaget to today.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www.elsevier.com/locate/dr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Αρχεια </a:t>
            </a:r>
            <a:r>
              <a:rPr lang="en-US" sz="3200" dirty="0"/>
              <a:t>jean </a:t>
            </a:r>
            <a:r>
              <a:rPr lang="en-US" sz="3200" dirty="0" err="1"/>
              <a:t>piaGet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772744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1974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δημιουργία ιδρύματος, 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A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ρχεία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Jean Piaget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» από τη συνεργάτιδά του,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Barbel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Inhelder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el-GR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2014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πραγματοποίηση συνεδρίου στη Γενεύη (</a:t>
            </a:r>
            <a:r>
              <a:rPr lang="el-GR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«Θεωρίες Ανάπτυξης»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)</a:t>
            </a:r>
            <a:r>
              <a:rPr lang="el-GR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συζήτηση των θεωριών του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J. Piaget,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αμφισβήτηση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κάποιων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και παρουσίαση νέων στη γνωστική άναπτυξη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Έμφαση στη γνώση </a:t>
            </a:r>
            <a:r>
              <a:rPr lang="el-G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ειδικού τομέα,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έναντι της γενικής γνώσης.</a:t>
            </a:r>
          </a:p>
          <a:p>
            <a:pPr marL="114300" indent="0">
              <a:buNone/>
            </a:pPr>
            <a:endParaRPr lang="el-GR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Εξελικτικεσ θεωριεσ μετα τον </a:t>
            </a:r>
            <a:r>
              <a:rPr lang="en-US" sz="2800" dirty="0"/>
              <a:t>Piaget</a:t>
            </a:r>
            <a:r>
              <a:rPr lang="el-GR" sz="3200" dirty="0"/>
              <a:t>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740" y="1700530"/>
            <a:ext cx="3788410" cy="126238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38100"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05" y="3068955"/>
            <a:ext cx="8712835" cy="3547110"/>
          </a:xfrm>
        </p:spPr>
        <p:txBody>
          <a:bodyPr>
            <a:noAutofit/>
          </a:bodyPr>
          <a:lstStyle/>
          <a:p>
            <a:r>
              <a:rPr lang="en-US" alt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E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στίαση στην απόκτηση της έννοιας της διατήρησης και στο ρόλο της μάθησης και της εμπειρίας σε αυτή.</a:t>
            </a:r>
          </a:p>
          <a:p>
            <a:endParaRPr lang="en-US" sz="2000" u="sng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el-GR" sz="20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Αμφισβήτηση ερευνητών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για τη χρονική στιγμή που τα παιδιά κατακτούν την έννοια της διατήρησης (πείραμα </a:t>
            </a:r>
            <a:r>
              <a:rPr lang="en-US" alt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Mehler 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και </a:t>
            </a:r>
            <a:r>
              <a:rPr lang="en-US" alt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Bever, 1967)</a:t>
            </a:r>
          </a:p>
          <a:p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el-GR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Δυσκολίες στη θεωρία του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Piaget (Case, 1985).</a:t>
            </a:r>
          </a:p>
          <a:p>
            <a:pPr marL="114300" indent="0"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el-GR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Εγκατάλειψη της έννοιας των σταδίων</a:t>
            </a:r>
            <a:endParaRPr lang="el-GR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l-GR" altLang="en-US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3215" y="1700530"/>
            <a:ext cx="432752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Σταθερή ακολουθία</a:t>
            </a:r>
            <a:r>
              <a:rPr lang="el-GR" altLang="en-US" sz="20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στη</a:t>
            </a:r>
            <a:r>
              <a:rPr lang="el-GR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θεωρία των σταδίων του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Piaget.</a:t>
            </a:r>
          </a:p>
          <a:p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+mn-ea"/>
            </a:endParaRPr>
          </a:p>
          <a:p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rgbClr val="93A299">
                    <a:lumMod val="75000"/>
                  </a:srgbClr>
                </a:solidFill>
              </a:rPr>
              <a:t>Εξελικτικεσ θεωριεσ μετα τον </a:t>
            </a:r>
            <a:r>
              <a:rPr lang="en-US" sz="2800" dirty="0" err="1">
                <a:solidFill>
                  <a:srgbClr val="93A299">
                    <a:lumMod val="75000"/>
                  </a:srgbClr>
                </a:solidFill>
              </a:rPr>
              <a:t>piaget</a:t>
            </a:r>
            <a:r>
              <a:rPr lang="el-GR" sz="2800" dirty="0">
                <a:solidFill>
                  <a:srgbClr val="93A299">
                    <a:lumMod val="75000"/>
                  </a:srgbClr>
                </a:solidFill>
              </a:rPr>
              <a:t>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52600"/>
            <a:ext cx="8856984" cy="4988768"/>
          </a:xfrm>
        </p:spPr>
        <p:txBody>
          <a:bodyPr>
            <a:normAutofit lnSpcReduction="10000"/>
          </a:bodyPr>
          <a:lstStyle/>
          <a:p>
            <a:pPr lvl="0" indent="-342900">
              <a:lnSpc>
                <a:spcPct val="115000"/>
              </a:lnSpc>
              <a:spcAft>
                <a:spcPts val="1000"/>
              </a:spcAft>
              <a:buFont typeface="Symbol" panose="05050102010706020507"/>
              <a:buChar char=""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Η πρόταση του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Geary (2008, 2012)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για την ανθρώπινη νόηση που σχετίζεται με τη διδασκαλία, μπορεί να διαχωριστεί σε:</a:t>
            </a:r>
          </a:p>
          <a:p>
            <a:pPr lvl="0" indent="-342900">
              <a:lnSpc>
                <a:spcPct val="115000"/>
              </a:lnSpc>
              <a:spcAft>
                <a:spcPts val="1000"/>
              </a:spcAft>
              <a:buFont typeface="Symbol" panose="05050102010706020507"/>
              <a:buChar char=""/>
            </a:pPr>
            <a:endParaRPr lang="el-GR" sz="180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14300" indent="0">
              <a:buNone/>
            </a:pPr>
            <a:r>
              <a:rPr lang="el-GR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</a:t>
            </a:r>
            <a:r>
              <a:rPr lang="en-US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r>
              <a:rPr lang="el-GR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χ</a:t>
            </a:r>
            <a:r>
              <a:rPr lang="en-US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r>
              <a:rPr lang="el-GR" dirty="0">
                <a:solidFill>
                  <a:srgbClr val="7F297B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εκμάθηση της ακρόασης, της ομιλίας,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η αναγνώριση προσώπων, η συμμετοχή σε κοινωνικές σχέσεις,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η βασική αριθμητική αντίληψη.</a:t>
            </a:r>
            <a:b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l-GR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r>
              <a:rPr lang="el-GR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χ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r>
              <a:rPr lang="el-GR" dirty="0">
                <a:solidFill>
                  <a:srgbClr val="99CC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ανάγνωση, γραφή, όλο το περιεχόμενο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που διδάσκεται στα σχολεία.</a:t>
            </a:r>
          </a:p>
        </p:txBody>
      </p:sp>
      <p:sp>
        <p:nvSpPr>
          <p:cNvPr id="9" name="Oval 8"/>
          <p:cNvSpPr/>
          <p:nvPr/>
        </p:nvSpPr>
        <p:spPr>
          <a:xfrm>
            <a:off x="546069" y="2758792"/>
            <a:ext cx="2108270" cy="1230247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6300192" y="2758792"/>
            <a:ext cx="2108270" cy="123024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1005087" y="2912251"/>
            <a:ext cx="158417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βιολογικά πρωτογενής γνώση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2958416"/>
            <a:ext cx="16146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βιολογικά δευτερογενής γνώση</a:t>
            </a:r>
          </a:p>
        </p:txBody>
      </p:sp>
      <p:sp>
        <p:nvSpPr>
          <p:cNvPr id="8" name="Βέλος: Αριστερό 7"/>
          <p:cNvSpPr/>
          <p:nvPr/>
        </p:nvSpPr>
        <p:spPr>
          <a:xfrm>
            <a:off x="2878944" y="3193894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/>
          <p:cNvSpPr/>
          <p:nvPr/>
        </p:nvSpPr>
        <p:spPr>
          <a:xfrm>
            <a:off x="5348122" y="3212976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rgbClr val="93A299">
                    <a:lumMod val="75000"/>
                  </a:srgbClr>
                </a:solidFill>
              </a:rPr>
              <a:t>Η ΝΑΤΙΒΙΣΤΙΚΗ ΘΕΩΡΙΑ ΚΑΙ ΕΞΕΛΙΚΤΙΚΟΙ ΠΙΘΑΝΟΛΟΓΙΚΟΙ ΜΗΧΑΝΙΣΜΟΙ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5040560"/>
          </a:xfr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14:hiddenFill>
            </a:ext>
          </a:extLst>
        </p:spPr>
        <p:txBody>
          <a:bodyPr>
            <a:normAutofit fontScale="97500"/>
          </a:bodyPr>
          <a:lstStyle/>
          <a:p>
            <a:pPr algn="l">
              <a:spcAft>
                <a:spcPts val="1000"/>
              </a:spcAft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Η πρώτη αμφισβήτηση της θεωρίας του Piaget έγινε το 1967 με τη μελέτη των Mehler και Bever σχετικά με τη</a:t>
            </a:r>
            <a:r>
              <a:rPr lang="el-GR" sz="2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διατήρηση της ποσότητας.</a:t>
            </a:r>
            <a:r>
              <a:rPr lang="el-GR" sz="21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                  </a:t>
            </a:r>
            <a:endParaRPr lang="el-GR" sz="2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114300" indent="0" algn="l">
              <a:lnSpc>
                <a:spcPct val="150000"/>
              </a:lnSpc>
              <a:spcAft>
                <a:spcPts val="1000"/>
              </a:spcAft>
              <a:buNone/>
            </a:pPr>
            <a:endParaRPr lang="el-GR" sz="2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114300" indent="0" algn="l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   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endParaRPr lang="el-GR" sz="27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l">
              <a:spcAft>
                <a:spcPts val="1000"/>
              </a:spcAft>
            </a:pPr>
            <a:r>
              <a:rPr lang="el-GR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Διαφωνία του Piaget </a:t>
            </a: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(1968) με τα συμπεράσματα του πειράματος, οι πειραματικές συνθήκες δε σχετίζονται με τη διατήρηση.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endParaRPr lang="el-GR" sz="2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619672" y="3068960"/>
            <a:ext cx="5616575" cy="1470918"/>
          </a:xfrm>
          <a:prstGeom prst="chevron">
            <a:avLst/>
          </a:prstGeom>
        </p:spPr>
        <p:style>
          <a:lnRef idx="0">
            <a:srgbClr val="FFFFFF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indent="0" algn="l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      </a:t>
            </a:r>
            <a:r>
              <a:rPr lang="el-GR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  Συμπέρασμα: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+mn-ea"/>
            </a:endParaRPr>
          </a:p>
          <a:p>
            <a:pPr marL="114300" indent="0" algn="l">
              <a:spcAft>
                <a:spcPts val="1000"/>
              </a:spcAft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Τα παιδιά χρειάζονται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επαρκή κίνητρα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(π.χ.καραμέλες)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για την κατανόηση των εννοιών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ΠΕΙΡΑΜΑ </a:t>
            </a:r>
            <a:r>
              <a:rPr lang="en-US" sz="2800" dirty="0"/>
              <a:t>MEHLER &amp; BEVER (1967)</a:t>
            </a:r>
            <a:endParaRPr lang="el-GR" sz="2800" dirty="0"/>
          </a:p>
        </p:txBody>
      </p:sp>
      <p:pic>
        <p:nvPicPr>
          <p:cNvPr id="2050" name="Picture 2" descr="Neuroland-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9"/>
            <a:ext cx="85689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2800" b="0" i="0" u="none" strike="noStrike" kern="1200" cap="all" spc="0" normalizeH="0" baseline="0" noProof="0" dirty="0">
                <a:ln>
                  <a:noFill/>
                </a:ln>
                <a:solidFill>
                  <a:srgbClr val="93A299">
                    <a:lumMod val="75000"/>
                  </a:srgbClr>
                </a:solidFill>
                <a:effectLst/>
                <a:uLnTx/>
                <a:uFillTx/>
                <a:latin typeface="Book Antiqua" panose="02040602050305030304"/>
                <a:ea typeface="+mj-ea"/>
                <a:cs typeface="+mj-cs"/>
              </a:rPr>
              <a:t>Η ΝΑΤΙΒΙΣΤΙΚΗ ΘΕΩΡΙΑ ΚΑΙ ΕΞΕΛΙΚΤΙΚΟΙ ΠΙΘΑΝΟΛΟΓΙΚΟΙ ΜΗΧΑΝΙΣΜΟΙ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96855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l-G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Ο </a:t>
            </a:r>
            <a:r>
              <a:rPr lang="el-GR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David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Bjorklund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συμφωνεί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με τον Piaget</a:t>
            </a:r>
            <a:r>
              <a:rPr lang="en-US" alt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πως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τα βρέφη δεν είναι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λευκοί πίνακες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αλλά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γεννιούνται με εξελιγμένους ειδικούς γνωστικούς μηχανισμούς</a:t>
            </a:r>
            <a:r>
              <a:rPr lang="en-US" altLang="el-G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που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α) διαμορφώνονται μέσω της φυσικής επιλογής</a:t>
            </a:r>
            <a:b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el-GR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β)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αναπτύσσονται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με την αλληλεπίδραση του βρέφους με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το περιβάλλον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και τα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ερεθίσματα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που παίρνει από αυτό</a:t>
            </a:r>
            <a:b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Εδώ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διαφωνεί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με τον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Piaget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ο οποίος θεωρεί ότι οι προσαρμοστικοί μηχανισμοί είναι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σταθεροί και γενικοί</a:t>
            </a:r>
            <a:r>
              <a:rPr lang="el-GR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μηχανισμοί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αφομοίωσης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προσαρμογής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και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εξισορρόπησης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προς το πεδίο.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129</TotalTime>
  <Words>3016</Words>
  <Application>Microsoft Office PowerPoint</Application>
  <PresentationFormat>Προβολή στην οθόνη (4:3)</PresentationFormat>
  <Paragraphs>259</Paragraphs>
  <Slides>36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6" baseType="lpstr">
      <vt:lpstr>Aptos Narrow</vt:lpstr>
      <vt:lpstr>Arial</vt:lpstr>
      <vt:lpstr>Arial Black</vt:lpstr>
      <vt:lpstr>Book Antiqua</vt:lpstr>
      <vt:lpstr>Calibri</vt:lpstr>
      <vt:lpstr>Century Gothic</vt:lpstr>
      <vt:lpstr>Sitka Display</vt:lpstr>
      <vt:lpstr>Symbol</vt:lpstr>
      <vt:lpstr>Times New Roman</vt:lpstr>
      <vt:lpstr>Apothecary</vt:lpstr>
      <vt:lpstr>Οι Θεωριεσ τησ γνωστικησ αναπτυξησ:  απο τον piaget μεχρι σημερα</vt:lpstr>
      <vt:lpstr>Εισαγωγη</vt:lpstr>
      <vt:lpstr>Παρουσίαση του PowerPoint</vt:lpstr>
      <vt:lpstr>Αρχεια jean piaGet</vt:lpstr>
      <vt:lpstr>Εξελικτικεσ θεωριεσ μετα τον Piaget </vt:lpstr>
      <vt:lpstr>Εξελικτικεσ θεωριεσ μετα τον piaget </vt:lpstr>
      <vt:lpstr>Η ΝΑΤΙΒΙΣΤΙΚΗ ΘΕΩΡΙΑ ΚΑΙ ΕΞΕΛΙΚΤΙΚΟΙ ΠΙΘΑΝΟΛΟΓΙΚΟΙ ΜΗΧΑΝΙΣΜΟΙ</vt:lpstr>
      <vt:lpstr>ΠΕΙΡΑΜΑ MEHLER &amp; BEVER (1967)</vt:lpstr>
      <vt:lpstr>Η ΝΑΤΙΒΙΣΤΙΚΗ ΘΕΩΡΙΑ ΚΑΙ ΕΞΕΛΙΚΤΙΚΟΙ ΠΙΘΑΝΟΛΟΓΙΚΟΙ ΜΗΧΑΝΙΣΜΟΙ</vt:lpstr>
      <vt:lpstr>ΕννοιολογικΕς και γενικοΥ τομΕα μεταβολΕς</vt:lpstr>
      <vt:lpstr>ΕννοιολογικΕς και γενικοΥ τομΕα μεταβολΕς</vt:lpstr>
      <vt:lpstr>ΕννοιολογικΕς και γενικοΥ τομΕα μεταβολΕς</vt:lpstr>
      <vt:lpstr>ΕκτελεστικΕς λειτουργΙες, αναπτυξιακΕς μεταβολΕς γενικοΥ-τομΕα και οι επιδρΑσεις της εξΑσκησης </vt:lpstr>
      <vt:lpstr> Μοντέλο ΕπαναληπτικΗς ΕπανεπεξεργασΙας    (ιR Iterative Reprocessing)  </vt:lpstr>
      <vt:lpstr> Μοντέλο ΕπαναληπτικΗς ΕπανεπεξεργασΙας    (ιR Iterative Reprocessing)  </vt:lpstr>
      <vt:lpstr> Μοντέλο ΕπαναληπτικΗς ΕπανεπεξεργασΙας    (ιR Iterative Reprocessing)  </vt:lpstr>
      <vt:lpstr> Μοντέλο ΕπαναληπτικΗς ΕπανεπεξεργασΙας    (ιR Iterative Reprocessing)  </vt:lpstr>
      <vt:lpstr>Μοντέλο ΕπαναληπτικΗς ΕπανεπεξεργασΙας    (ιR Iterative Reprocessing)  </vt:lpstr>
      <vt:lpstr>Μοντέλο ΕπαναληπτικΗς ΕπανεπεξεργασΙας    (ιR Iterative Reprocessing)  </vt:lpstr>
      <vt:lpstr>ΚατανοΩντας τους γύρω μας, τηλεπΑθεια και τελεολογία</vt:lpstr>
      <vt:lpstr>ΚατανοΩντας τους γύρω μας, τηλεπΑθεια και τελεολογία</vt:lpstr>
      <vt:lpstr>ΚατανοΩντας τους γύρω μας, τηλεπΑθεια και τελεολογία</vt:lpstr>
      <vt:lpstr>« FUZZY TRACE THEORY» </vt:lpstr>
      <vt:lpstr>« FUZZY TRACE THEORY» </vt:lpstr>
      <vt:lpstr>«AWARNESS AND ITS DEVELOPMENT» Η ΕΠΙΓΝΩΣΗ ΤΟΥ ΕΑΥΤΟΥ ΚΑΙ Η ΑΝΑΠΤΥΞΗ </vt:lpstr>
      <vt:lpstr>«AWARNESS AND ITS DEVELOPMENT» Η ΕΠΙΓΝΩΣΗ ΤΟΥ ΕΑΥΤΟΥ ΚΑΙ Η ΑΝΑΠΤΥΞΗ </vt:lpstr>
      <vt:lpstr>«AWARNESS AND ITS DEVELOPMENT» Η ΕΠΙΓΝΩΣΗ ΤΟΥ ΕΑΥΤΟΥ ΚΑΙ Η ΑΝΑΠΤΥΞΗ </vt:lpstr>
      <vt:lpstr>«AWARNESS AND ITS DEVELOPMENT» Η ΕΠΙΓΝΩΣΗ ΤΟΥ ΕΑΥΤΟΥ ΚΑΙ Η ΑΝΑΠΤΥΞΗ </vt:lpstr>
      <vt:lpstr>«EPISODIC AND AUTOBIOGRAPHICAL MEMORY DEVELOPMENT» ΑΝΑΠΤΥΞΗ Ι ΕΠΕΙΣΟΔΙΑΚΗΣ ΚΑΙ ΑΥΤΟΒΙΟΓΡΑΦΙΚΗΣ ΜΝΗΜΗΣ   </vt:lpstr>
      <vt:lpstr>«EPISODIC AND AUTOBIOGRAPHICAL MEMORY DEVELOPMENT» ΑΝΑΠΤΥΞΗ  ΕΠΕΙΣΟΔΙΑΚΗΣ ΚΑΙ ΑΥΤΟΒΙΟΓΡΑΦΙΚΗΣ ΜΝΗΜΗΣ   </vt:lpstr>
      <vt:lpstr>«EPISODIC AND AUTOBIOGRAPHICAL MEMORY DEVELOPMENT» ΑΝΑΠΤΥΞΗ  ΕΠΕΙΣΟΔΙΑΚΗΣ ΚΑΙ ΑΥΤΟΒΙΟΓΡΑΦΙΚΗΣ ΜΝΗΜΗΣ   </vt:lpstr>
      <vt:lpstr>«GESTURE AS A LINK BETWEEN ACTION AND ABSTRACTION» Η ΧΕΙΡΟΝΟΜΙΑ ΩΣ ΔΕΣΜΟΣ ΜΕΤΑΞΥ ΠΡΑΞΗΣ ΚΑΙ ΑΠΡΑΞΙΑΣ </vt:lpstr>
      <vt:lpstr>«GESTURE AS A LINK BETWEEN ACTION AND ABSTRACTION» Η ΧΕΙΡΟΝΟΜΙΑ ΩΣ ΔΕΣΜΟΣ ΜΕΤΑΞΥ ΠΡΑΞΗΣ ΚΑΙ ΑΠΡΑΞΙΑΣ </vt:lpstr>
      <vt:lpstr>«NUMBER AS A CORE DOMAIN» Ο ΑΡΙΘΜΟΣ ΩΣ ΒΑΣΙΚΟΣ ΤΟΜΕΑΣ</vt:lpstr>
      <vt:lpstr>«NUMBER AS A CORE DOMAIN» Ο ΑΡΙΘΜΟΣ ΩΣ ΒΑΣΙΚΟΣ ΤΟΜΕΑΣ</vt:lpstr>
      <vt:lpstr>ΒΙΒΛΙΟΓΡΑΦΙΚΑ ΣΤΟΙΧΕΙΑ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Θεωριεσ τησ γνωστικησ αναπτυξησ: απο τον piaget  μεχρι σημερα</dc:title>
  <dc:creator>Eva Kromida</dc:creator>
  <cp:lastModifiedBy>Στρατου Πηνελοπη</cp:lastModifiedBy>
  <cp:revision>55</cp:revision>
  <dcterms:created xsi:type="dcterms:W3CDTF">2024-11-10T18:22:00Z</dcterms:created>
  <dcterms:modified xsi:type="dcterms:W3CDTF">2024-11-18T09:50:36Z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EE5D7883F96548039BA77AE00E99D405_12</vt:lpwstr>
  </property>
  <property fmtid="{D5CDD505-2E9C-101B-9397-08002B2CF9AE}" pid="3" name="KSOProductBuildVer">
    <vt:lpwstr>1033-12.2.0.18607</vt:lpwstr>
  </property>
</Properties>
</file>