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1"/>
  </p:notesMasterIdLst>
  <p:sldIdLst>
    <p:sldId id="256" r:id="rId2"/>
    <p:sldId id="261" r:id="rId3"/>
    <p:sldId id="288" r:id="rId4"/>
    <p:sldId id="283" r:id="rId5"/>
    <p:sldId id="262" r:id="rId6"/>
    <p:sldId id="264" r:id="rId7"/>
    <p:sldId id="263" r:id="rId8"/>
    <p:sldId id="257" r:id="rId9"/>
    <p:sldId id="277" r:id="rId10"/>
    <p:sldId id="266" r:id="rId11"/>
    <p:sldId id="267" r:id="rId12"/>
    <p:sldId id="271" r:id="rId13"/>
    <p:sldId id="278" r:id="rId14"/>
    <p:sldId id="275" r:id="rId15"/>
    <p:sldId id="382" r:id="rId16"/>
    <p:sldId id="384" r:id="rId17"/>
    <p:sldId id="383" r:id="rId18"/>
    <p:sldId id="272" r:id="rId19"/>
    <p:sldId id="274" r:id="rId20"/>
    <p:sldId id="268" r:id="rId21"/>
    <p:sldId id="269" r:id="rId22"/>
    <p:sldId id="270" r:id="rId23"/>
    <p:sldId id="279" r:id="rId24"/>
    <p:sldId id="259" r:id="rId25"/>
    <p:sldId id="385" r:id="rId26"/>
    <p:sldId id="372" r:id="rId27"/>
    <p:sldId id="386" r:id="rId28"/>
    <p:sldId id="387" r:id="rId29"/>
    <p:sldId id="388" r:id="rId30"/>
    <p:sldId id="289" r:id="rId31"/>
    <p:sldId id="281" r:id="rId32"/>
    <p:sldId id="282" r:id="rId33"/>
    <p:sldId id="280" r:id="rId34"/>
    <p:sldId id="285" r:id="rId35"/>
    <p:sldId id="290" r:id="rId36"/>
    <p:sldId id="284" r:id="rId37"/>
    <p:sldId id="389" r:id="rId38"/>
    <p:sldId id="286" r:id="rId39"/>
    <p:sldId id="27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8484" autoAdjust="0"/>
  </p:normalViewPr>
  <p:slideViewPr>
    <p:cSldViewPr snapToGrid="0">
      <p:cViewPr varScale="1">
        <p:scale>
          <a:sx n="100" d="100"/>
          <a:sy n="100" d="100"/>
        </p:scale>
        <p:origin x="9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3C9AC-B87C-4A88-8AA8-5DE1C9C0601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3D7A918-F714-49D6-84B5-98B4763B8C4F}">
      <dgm:prSet phldrT="[Text]"/>
      <dgm:spPr/>
      <dgm:t>
        <a:bodyPr/>
        <a:lstStyle/>
        <a:p>
          <a:r>
            <a:rPr lang="en-US" dirty="0"/>
            <a:t>HELIAD</a:t>
          </a:r>
        </a:p>
      </dgm:t>
    </dgm:pt>
    <dgm:pt modelId="{D85F3F4A-9A9D-48BB-B318-E74F6AAB7038}" type="parTrans" cxnId="{7CA11599-274F-4BCA-8AE4-A8B1B8D7FD74}">
      <dgm:prSet/>
      <dgm:spPr/>
      <dgm:t>
        <a:bodyPr/>
        <a:lstStyle/>
        <a:p>
          <a:endParaRPr lang="en-US"/>
        </a:p>
      </dgm:t>
    </dgm:pt>
    <dgm:pt modelId="{B341BF74-8890-4C03-8D76-21D6A05CEE88}" type="sibTrans" cxnId="{7CA11599-274F-4BCA-8AE4-A8B1B8D7FD74}">
      <dgm:prSet/>
      <dgm:spPr/>
      <dgm:t>
        <a:bodyPr/>
        <a:lstStyle/>
        <a:p>
          <a:r>
            <a:rPr lang="en-US" dirty="0"/>
            <a:t>WHICAP</a:t>
          </a:r>
        </a:p>
      </dgm:t>
    </dgm:pt>
    <dgm:pt modelId="{70CA2F11-77C0-4622-8862-3D4441165841}">
      <dgm:prSet phldrT="[Text]"/>
      <dgm:spPr/>
      <dgm:t>
        <a:bodyPr/>
        <a:lstStyle/>
        <a:p>
          <a:r>
            <a:rPr lang="en-US" dirty="0"/>
            <a:t>SCC</a:t>
          </a:r>
        </a:p>
      </dgm:t>
    </dgm:pt>
    <dgm:pt modelId="{844E95B1-58FB-4F0C-8BC9-CF81011AE80B}" type="parTrans" cxnId="{813102CB-3460-40F8-B8AF-9295D766E4AE}">
      <dgm:prSet/>
      <dgm:spPr/>
      <dgm:t>
        <a:bodyPr/>
        <a:lstStyle/>
        <a:p>
          <a:endParaRPr lang="en-US"/>
        </a:p>
      </dgm:t>
    </dgm:pt>
    <dgm:pt modelId="{FF1419F3-3628-41A8-9FC1-9C033DC751B1}" type="sibTrans" cxnId="{813102CB-3460-40F8-B8AF-9295D766E4AE}">
      <dgm:prSet/>
      <dgm:spPr/>
      <dgm:t>
        <a:bodyPr/>
        <a:lstStyle/>
        <a:p>
          <a:endParaRPr lang="en-US"/>
        </a:p>
      </dgm:t>
    </dgm:pt>
    <dgm:pt modelId="{702FD6F0-DF01-4D65-8FE4-A1CE8AF318DC}">
      <dgm:prSet phldrT="[Text]"/>
      <dgm:spPr/>
      <dgm:t>
        <a:bodyPr/>
        <a:lstStyle/>
        <a:p>
          <a:r>
            <a:rPr lang="en-US" dirty="0"/>
            <a:t>With NP</a:t>
          </a:r>
        </a:p>
      </dgm:t>
    </dgm:pt>
    <dgm:pt modelId="{A7E4FC4D-2685-4CC3-AA59-FD752577CCC4}" type="parTrans" cxnId="{8961D94B-1617-441B-A99D-5D9623190A97}">
      <dgm:prSet/>
      <dgm:spPr/>
      <dgm:t>
        <a:bodyPr/>
        <a:lstStyle/>
        <a:p>
          <a:endParaRPr lang="en-US"/>
        </a:p>
      </dgm:t>
    </dgm:pt>
    <dgm:pt modelId="{F994A891-1C15-4B0A-A6A2-153EBCBBFF26}" type="sibTrans" cxnId="{8961D94B-1617-441B-A99D-5D9623190A97}">
      <dgm:prSet custT="1"/>
      <dgm:spPr/>
      <dgm:t>
        <a:bodyPr/>
        <a:lstStyle/>
        <a:p>
          <a:r>
            <a:rPr lang="en-US" sz="1400" dirty="0"/>
            <a:t>&gt;65 </a:t>
          </a:r>
          <a:r>
            <a:rPr lang="en-US" sz="1400" dirty="0" err="1"/>
            <a:t>y.o</a:t>
          </a:r>
          <a:r>
            <a:rPr lang="en-US" sz="1400" dirty="0"/>
            <a:t>.</a:t>
          </a:r>
        </a:p>
      </dgm:t>
    </dgm:pt>
    <dgm:pt modelId="{ACDAE859-4070-4EFE-AB50-FF474A3ACBF9}" type="pres">
      <dgm:prSet presAssocID="{9C73C9AC-B87C-4A88-8AA8-5DE1C9C0601E}" presName="Name0" presStyleCnt="0">
        <dgm:presLayoutVars>
          <dgm:chMax/>
          <dgm:chPref/>
          <dgm:dir/>
          <dgm:animLvl val="lvl"/>
        </dgm:presLayoutVars>
      </dgm:prSet>
      <dgm:spPr/>
    </dgm:pt>
    <dgm:pt modelId="{A503676C-C33C-4B44-83AD-FB7A00A391E3}" type="pres">
      <dgm:prSet presAssocID="{03D7A918-F714-49D6-84B5-98B4763B8C4F}" presName="composite" presStyleCnt="0"/>
      <dgm:spPr/>
    </dgm:pt>
    <dgm:pt modelId="{853C6C60-147D-4600-8109-DCA72FC5AFDC}" type="pres">
      <dgm:prSet presAssocID="{03D7A918-F714-49D6-84B5-98B4763B8C4F}" presName="Parent1" presStyleLbl="node1" presStyleIdx="0" presStyleCnt="6">
        <dgm:presLayoutVars>
          <dgm:chMax val="1"/>
          <dgm:chPref val="1"/>
          <dgm:bulletEnabled val="1"/>
        </dgm:presLayoutVars>
      </dgm:prSet>
      <dgm:spPr/>
    </dgm:pt>
    <dgm:pt modelId="{8882C0F8-45C3-4E35-A66C-77F241103091}" type="pres">
      <dgm:prSet presAssocID="{03D7A918-F714-49D6-84B5-98B4763B8C4F}" presName="Childtext1" presStyleLbl="revTx" presStyleIdx="0" presStyleCnt="3">
        <dgm:presLayoutVars>
          <dgm:chMax val="0"/>
          <dgm:chPref val="0"/>
          <dgm:bulletEnabled val="1"/>
        </dgm:presLayoutVars>
      </dgm:prSet>
      <dgm:spPr/>
    </dgm:pt>
    <dgm:pt modelId="{C5A03D8A-A268-46EE-97CD-0BAB059F3E0D}" type="pres">
      <dgm:prSet presAssocID="{03D7A918-F714-49D6-84B5-98B4763B8C4F}" presName="BalanceSpacing" presStyleCnt="0"/>
      <dgm:spPr/>
    </dgm:pt>
    <dgm:pt modelId="{9D8F995F-30A9-4EE6-B904-F7EF86787471}" type="pres">
      <dgm:prSet presAssocID="{03D7A918-F714-49D6-84B5-98B4763B8C4F}" presName="BalanceSpacing1" presStyleCnt="0"/>
      <dgm:spPr/>
    </dgm:pt>
    <dgm:pt modelId="{1F745F57-7918-4EF2-BB4E-2944D874D363}" type="pres">
      <dgm:prSet presAssocID="{B341BF74-8890-4C03-8D76-21D6A05CEE88}" presName="Accent1Text" presStyleLbl="node1" presStyleIdx="1" presStyleCnt="6"/>
      <dgm:spPr/>
    </dgm:pt>
    <dgm:pt modelId="{93EE486B-BFB2-408D-880A-B58240086C96}" type="pres">
      <dgm:prSet presAssocID="{B341BF74-8890-4C03-8D76-21D6A05CEE88}" presName="spaceBetweenRectangles" presStyleCnt="0"/>
      <dgm:spPr/>
    </dgm:pt>
    <dgm:pt modelId="{30984FAE-063D-4B6E-8344-C6BCEE044151}" type="pres">
      <dgm:prSet presAssocID="{70CA2F11-77C0-4622-8862-3D4441165841}" presName="composite" presStyleCnt="0"/>
      <dgm:spPr/>
    </dgm:pt>
    <dgm:pt modelId="{D9E52435-1914-4624-9585-0DEB40F014E0}" type="pres">
      <dgm:prSet presAssocID="{70CA2F11-77C0-4622-8862-3D4441165841}" presName="Parent1" presStyleLbl="node1" presStyleIdx="2" presStyleCnt="6">
        <dgm:presLayoutVars>
          <dgm:chMax val="1"/>
          <dgm:chPref val="1"/>
          <dgm:bulletEnabled val="1"/>
        </dgm:presLayoutVars>
      </dgm:prSet>
      <dgm:spPr/>
    </dgm:pt>
    <dgm:pt modelId="{AB9FBB93-BC57-44EB-8D4B-876E6819C8F4}" type="pres">
      <dgm:prSet presAssocID="{70CA2F11-77C0-4622-8862-3D4441165841}" presName="Childtext1" presStyleLbl="revTx" presStyleIdx="1" presStyleCnt="3">
        <dgm:presLayoutVars>
          <dgm:chMax val="0"/>
          <dgm:chPref val="0"/>
          <dgm:bulletEnabled val="1"/>
        </dgm:presLayoutVars>
      </dgm:prSet>
      <dgm:spPr/>
    </dgm:pt>
    <dgm:pt modelId="{BA07D41A-F855-4068-8FC1-00B6BC3AA85E}" type="pres">
      <dgm:prSet presAssocID="{70CA2F11-77C0-4622-8862-3D4441165841}" presName="BalanceSpacing" presStyleCnt="0"/>
      <dgm:spPr/>
    </dgm:pt>
    <dgm:pt modelId="{925DE360-764C-4697-9763-1A0968D225F8}" type="pres">
      <dgm:prSet presAssocID="{70CA2F11-77C0-4622-8862-3D4441165841}" presName="BalanceSpacing1" presStyleCnt="0"/>
      <dgm:spPr/>
    </dgm:pt>
    <dgm:pt modelId="{8F2B5F94-57E6-4FF3-8429-E9D58C4BDA0D}" type="pres">
      <dgm:prSet presAssocID="{FF1419F3-3628-41A8-9FC1-9C033DC751B1}" presName="Accent1Text" presStyleLbl="node1" presStyleIdx="3" presStyleCnt="6" custLinFactNeighborX="-54315" custLinFactNeighborY="86071"/>
      <dgm:spPr/>
    </dgm:pt>
    <dgm:pt modelId="{DBFC34A2-7486-4625-BB74-5BB44F6EC229}" type="pres">
      <dgm:prSet presAssocID="{FF1419F3-3628-41A8-9FC1-9C033DC751B1}" presName="spaceBetweenRectangles" presStyleCnt="0"/>
      <dgm:spPr/>
    </dgm:pt>
    <dgm:pt modelId="{5AFF6EAA-23F5-4779-BDEF-9AD9D9BC9BE6}" type="pres">
      <dgm:prSet presAssocID="{702FD6F0-DF01-4D65-8FE4-A1CE8AF318DC}" presName="composite" presStyleCnt="0"/>
      <dgm:spPr/>
    </dgm:pt>
    <dgm:pt modelId="{B725C3B1-E1EE-4AA1-BA97-F83FD781291C}" type="pres">
      <dgm:prSet presAssocID="{702FD6F0-DF01-4D65-8FE4-A1CE8AF318DC}" presName="Parent1" presStyleLbl="node1" presStyleIdx="4" presStyleCnt="6">
        <dgm:presLayoutVars>
          <dgm:chMax val="1"/>
          <dgm:chPref val="1"/>
          <dgm:bulletEnabled val="1"/>
        </dgm:presLayoutVars>
      </dgm:prSet>
      <dgm:spPr/>
    </dgm:pt>
    <dgm:pt modelId="{986D55C2-E728-4064-9739-8EC19EF0DA8F}" type="pres">
      <dgm:prSet presAssocID="{702FD6F0-DF01-4D65-8FE4-A1CE8AF318DC}" presName="Childtext1" presStyleLbl="revTx" presStyleIdx="2" presStyleCnt="3">
        <dgm:presLayoutVars>
          <dgm:chMax val="0"/>
          <dgm:chPref val="0"/>
          <dgm:bulletEnabled val="1"/>
        </dgm:presLayoutVars>
      </dgm:prSet>
      <dgm:spPr/>
    </dgm:pt>
    <dgm:pt modelId="{7E528B79-0F15-4486-B769-1A33917C25A6}" type="pres">
      <dgm:prSet presAssocID="{702FD6F0-DF01-4D65-8FE4-A1CE8AF318DC}" presName="BalanceSpacing" presStyleCnt="0"/>
      <dgm:spPr/>
    </dgm:pt>
    <dgm:pt modelId="{3FA891A5-7049-4B2A-8CEF-C32CCC2123B3}" type="pres">
      <dgm:prSet presAssocID="{702FD6F0-DF01-4D65-8FE4-A1CE8AF318DC}" presName="BalanceSpacing1" presStyleCnt="0"/>
      <dgm:spPr/>
    </dgm:pt>
    <dgm:pt modelId="{893DCF99-675B-44F5-BD27-20FA6876766C}" type="pres">
      <dgm:prSet presAssocID="{F994A891-1C15-4B0A-A6A2-153EBCBBFF26}" presName="Accent1Text" presStyleLbl="node1" presStyleIdx="5" presStyleCnt="6"/>
      <dgm:spPr/>
    </dgm:pt>
  </dgm:ptLst>
  <dgm:cxnLst>
    <dgm:cxn modelId="{1B3C1821-0D3C-4B61-86F6-1815B273557B}" type="presOf" srcId="{FF1419F3-3628-41A8-9FC1-9C033DC751B1}" destId="{8F2B5F94-57E6-4FF3-8429-E9D58C4BDA0D}" srcOrd="0" destOrd="0" presId="urn:microsoft.com/office/officeart/2008/layout/AlternatingHexagons"/>
    <dgm:cxn modelId="{1CF3953A-CB1E-4850-85E3-CEF1176C8AF7}" type="presOf" srcId="{03D7A918-F714-49D6-84B5-98B4763B8C4F}" destId="{853C6C60-147D-4600-8109-DCA72FC5AFDC}" srcOrd="0" destOrd="0" presId="urn:microsoft.com/office/officeart/2008/layout/AlternatingHexagons"/>
    <dgm:cxn modelId="{3037D040-BF82-450A-9445-5AA3A10A2BDF}" type="presOf" srcId="{702FD6F0-DF01-4D65-8FE4-A1CE8AF318DC}" destId="{B725C3B1-E1EE-4AA1-BA97-F83FD781291C}" srcOrd="0" destOrd="0" presId="urn:microsoft.com/office/officeart/2008/layout/AlternatingHexagons"/>
    <dgm:cxn modelId="{8961D94B-1617-441B-A99D-5D9623190A97}" srcId="{9C73C9AC-B87C-4A88-8AA8-5DE1C9C0601E}" destId="{702FD6F0-DF01-4D65-8FE4-A1CE8AF318DC}" srcOrd="2" destOrd="0" parTransId="{A7E4FC4D-2685-4CC3-AA59-FD752577CCC4}" sibTransId="{F994A891-1C15-4B0A-A6A2-153EBCBBFF26}"/>
    <dgm:cxn modelId="{A80A2A59-3E7E-4757-8D8D-13FD87463414}" type="presOf" srcId="{9C73C9AC-B87C-4A88-8AA8-5DE1C9C0601E}" destId="{ACDAE859-4070-4EFE-AB50-FF474A3ACBF9}" srcOrd="0" destOrd="0" presId="urn:microsoft.com/office/officeart/2008/layout/AlternatingHexagons"/>
    <dgm:cxn modelId="{976F5782-350A-4CA7-866D-7ED5E89F8DFB}" type="presOf" srcId="{B341BF74-8890-4C03-8D76-21D6A05CEE88}" destId="{1F745F57-7918-4EF2-BB4E-2944D874D363}" srcOrd="0" destOrd="0" presId="urn:microsoft.com/office/officeart/2008/layout/AlternatingHexagons"/>
    <dgm:cxn modelId="{6B30D18B-CD5D-465A-9644-81FBBB818186}" type="presOf" srcId="{70CA2F11-77C0-4622-8862-3D4441165841}" destId="{D9E52435-1914-4624-9585-0DEB40F014E0}" srcOrd="0" destOrd="0" presId="urn:microsoft.com/office/officeart/2008/layout/AlternatingHexagons"/>
    <dgm:cxn modelId="{7CA11599-274F-4BCA-8AE4-A8B1B8D7FD74}" srcId="{9C73C9AC-B87C-4A88-8AA8-5DE1C9C0601E}" destId="{03D7A918-F714-49D6-84B5-98B4763B8C4F}" srcOrd="0" destOrd="0" parTransId="{D85F3F4A-9A9D-48BB-B318-E74F6AAB7038}" sibTransId="{B341BF74-8890-4C03-8D76-21D6A05CEE88}"/>
    <dgm:cxn modelId="{813102CB-3460-40F8-B8AF-9295D766E4AE}" srcId="{9C73C9AC-B87C-4A88-8AA8-5DE1C9C0601E}" destId="{70CA2F11-77C0-4622-8862-3D4441165841}" srcOrd="1" destOrd="0" parTransId="{844E95B1-58FB-4F0C-8BC9-CF81011AE80B}" sibTransId="{FF1419F3-3628-41A8-9FC1-9C033DC751B1}"/>
    <dgm:cxn modelId="{0BFB5BD3-014E-483E-BCDC-57DD2877B69B}" type="presOf" srcId="{F994A891-1C15-4B0A-A6A2-153EBCBBFF26}" destId="{893DCF99-675B-44F5-BD27-20FA6876766C}" srcOrd="0" destOrd="0" presId="urn:microsoft.com/office/officeart/2008/layout/AlternatingHexagons"/>
    <dgm:cxn modelId="{10985313-4FBA-446B-B1D2-A748BAE55A57}" type="presParOf" srcId="{ACDAE859-4070-4EFE-AB50-FF474A3ACBF9}" destId="{A503676C-C33C-4B44-83AD-FB7A00A391E3}" srcOrd="0" destOrd="0" presId="urn:microsoft.com/office/officeart/2008/layout/AlternatingHexagons"/>
    <dgm:cxn modelId="{B65E512E-B93F-4F67-8269-120EB767028C}" type="presParOf" srcId="{A503676C-C33C-4B44-83AD-FB7A00A391E3}" destId="{853C6C60-147D-4600-8109-DCA72FC5AFDC}" srcOrd="0" destOrd="0" presId="urn:microsoft.com/office/officeart/2008/layout/AlternatingHexagons"/>
    <dgm:cxn modelId="{8A95A4BA-F2C6-485E-9043-4A32BC38F7B1}" type="presParOf" srcId="{A503676C-C33C-4B44-83AD-FB7A00A391E3}" destId="{8882C0F8-45C3-4E35-A66C-77F241103091}" srcOrd="1" destOrd="0" presId="urn:microsoft.com/office/officeart/2008/layout/AlternatingHexagons"/>
    <dgm:cxn modelId="{4A047A18-5529-49C4-920A-B7E4EF0DDC12}" type="presParOf" srcId="{A503676C-C33C-4B44-83AD-FB7A00A391E3}" destId="{C5A03D8A-A268-46EE-97CD-0BAB059F3E0D}" srcOrd="2" destOrd="0" presId="urn:microsoft.com/office/officeart/2008/layout/AlternatingHexagons"/>
    <dgm:cxn modelId="{22439708-2799-4218-8E82-2450D7A5DBA7}" type="presParOf" srcId="{A503676C-C33C-4B44-83AD-FB7A00A391E3}" destId="{9D8F995F-30A9-4EE6-B904-F7EF86787471}" srcOrd="3" destOrd="0" presId="urn:microsoft.com/office/officeart/2008/layout/AlternatingHexagons"/>
    <dgm:cxn modelId="{89D3FF7A-D3EA-4967-8A04-F45DBC333D59}" type="presParOf" srcId="{A503676C-C33C-4B44-83AD-FB7A00A391E3}" destId="{1F745F57-7918-4EF2-BB4E-2944D874D363}" srcOrd="4" destOrd="0" presId="urn:microsoft.com/office/officeart/2008/layout/AlternatingHexagons"/>
    <dgm:cxn modelId="{7B14D0EF-C94B-491A-BC14-AA223B3BC1A8}" type="presParOf" srcId="{ACDAE859-4070-4EFE-AB50-FF474A3ACBF9}" destId="{93EE486B-BFB2-408D-880A-B58240086C96}" srcOrd="1" destOrd="0" presId="urn:microsoft.com/office/officeart/2008/layout/AlternatingHexagons"/>
    <dgm:cxn modelId="{FF553CD6-B2A6-4D91-B491-3BCC701F7F69}" type="presParOf" srcId="{ACDAE859-4070-4EFE-AB50-FF474A3ACBF9}" destId="{30984FAE-063D-4B6E-8344-C6BCEE044151}" srcOrd="2" destOrd="0" presId="urn:microsoft.com/office/officeart/2008/layout/AlternatingHexagons"/>
    <dgm:cxn modelId="{FA261F69-5A77-47AB-81A1-5E3158182575}" type="presParOf" srcId="{30984FAE-063D-4B6E-8344-C6BCEE044151}" destId="{D9E52435-1914-4624-9585-0DEB40F014E0}" srcOrd="0" destOrd="0" presId="urn:microsoft.com/office/officeart/2008/layout/AlternatingHexagons"/>
    <dgm:cxn modelId="{BFE895EB-3893-4027-8DD8-60E79650223D}" type="presParOf" srcId="{30984FAE-063D-4B6E-8344-C6BCEE044151}" destId="{AB9FBB93-BC57-44EB-8D4B-876E6819C8F4}" srcOrd="1" destOrd="0" presId="urn:microsoft.com/office/officeart/2008/layout/AlternatingHexagons"/>
    <dgm:cxn modelId="{AF53F793-ADE4-4BCA-B45E-6799E407EC4F}" type="presParOf" srcId="{30984FAE-063D-4B6E-8344-C6BCEE044151}" destId="{BA07D41A-F855-4068-8FC1-00B6BC3AA85E}" srcOrd="2" destOrd="0" presId="urn:microsoft.com/office/officeart/2008/layout/AlternatingHexagons"/>
    <dgm:cxn modelId="{0DCDD84F-B4C9-4B3F-9646-3612B6A81E27}" type="presParOf" srcId="{30984FAE-063D-4B6E-8344-C6BCEE044151}" destId="{925DE360-764C-4697-9763-1A0968D225F8}" srcOrd="3" destOrd="0" presId="urn:microsoft.com/office/officeart/2008/layout/AlternatingHexagons"/>
    <dgm:cxn modelId="{281B07DD-03D7-40F3-8E42-9772522B19C6}" type="presParOf" srcId="{30984FAE-063D-4B6E-8344-C6BCEE044151}" destId="{8F2B5F94-57E6-4FF3-8429-E9D58C4BDA0D}" srcOrd="4" destOrd="0" presId="urn:microsoft.com/office/officeart/2008/layout/AlternatingHexagons"/>
    <dgm:cxn modelId="{DC310CA5-DF3A-4445-9294-D81AA41DC1B8}" type="presParOf" srcId="{ACDAE859-4070-4EFE-AB50-FF474A3ACBF9}" destId="{DBFC34A2-7486-4625-BB74-5BB44F6EC229}" srcOrd="3" destOrd="0" presId="urn:microsoft.com/office/officeart/2008/layout/AlternatingHexagons"/>
    <dgm:cxn modelId="{00DF1A85-A96F-4B6E-9027-C958B70E4268}" type="presParOf" srcId="{ACDAE859-4070-4EFE-AB50-FF474A3ACBF9}" destId="{5AFF6EAA-23F5-4779-BDEF-9AD9D9BC9BE6}" srcOrd="4" destOrd="0" presId="urn:microsoft.com/office/officeart/2008/layout/AlternatingHexagons"/>
    <dgm:cxn modelId="{ECD185C0-7715-44A0-BDCD-653A204717D9}" type="presParOf" srcId="{5AFF6EAA-23F5-4779-BDEF-9AD9D9BC9BE6}" destId="{B725C3B1-E1EE-4AA1-BA97-F83FD781291C}" srcOrd="0" destOrd="0" presId="urn:microsoft.com/office/officeart/2008/layout/AlternatingHexagons"/>
    <dgm:cxn modelId="{329979F0-13BF-4DD9-BD59-212EDF632BA0}" type="presParOf" srcId="{5AFF6EAA-23F5-4779-BDEF-9AD9D9BC9BE6}" destId="{986D55C2-E728-4064-9739-8EC19EF0DA8F}" srcOrd="1" destOrd="0" presId="urn:microsoft.com/office/officeart/2008/layout/AlternatingHexagons"/>
    <dgm:cxn modelId="{95F116DD-7796-4B10-866D-6226BAF727E0}" type="presParOf" srcId="{5AFF6EAA-23F5-4779-BDEF-9AD9D9BC9BE6}" destId="{7E528B79-0F15-4486-B769-1A33917C25A6}" srcOrd="2" destOrd="0" presId="urn:microsoft.com/office/officeart/2008/layout/AlternatingHexagons"/>
    <dgm:cxn modelId="{8C2E214A-CD96-4525-A7ED-E840F7E4C15A}" type="presParOf" srcId="{5AFF6EAA-23F5-4779-BDEF-9AD9D9BC9BE6}" destId="{3FA891A5-7049-4B2A-8CEF-C32CCC2123B3}" srcOrd="3" destOrd="0" presId="urn:microsoft.com/office/officeart/2008/layout/AlternatingHexagons"/>
    <dgm:cxn modelId="{FE539CAC-CB00-44BD-B136-99A14FE3565F}" type="presParOf" srcId="{5AFF6EAA-23F5-4779-BDEF-9AD9D9BC9BE6}" destId="{893DCF99-675B-44F5-BD27-20FA6876766C}"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7720C-A5D0-490B-9AD6-292EE73B5743}" type="doc">
      <dgm:prSet loTypeId="urn:microsoft.com/office/officeart/2011/layout/RadialPictureList" loCatId="officeonline" qsTypeId="urn:microsoft.com/office/officeart/2005/8/quickstyle/3d3" qsCatId="3D" csTypeId="urn:microsoft.com/office/officeart/2005/8/colors/accent1_2" csCatId="accent1" phldr="1"/>
      <dgm:spPr/>
      <dgm:t>
        <a:bodyPr/>
        <a:lstStyle/>
        <a:p>
          <a:endParaRPr lang="en-US"/>
        </a:p>
      </dgm:t>
    </dgm:pt>
    <dgm:pt modelId="{78610776-DDF3-4255-A60B-43C4137A1248}">
      <dgm:prSet phldrT="[Text]"/>
      <dgm:spPr/>
      <dgm:t>
        <a:bodyPr/>
        <a:lstStyle/>
        <a:p>
          <a:r>
            <a:rPr lang="en-US" dirty="0">
              <a:latin typeface="Times New Roman" panose="02020603050405020304" pitchFamily="18" charset="0"/>
              <a:cs typeface="Times New Roman" panose="02020603050405020304" pitchFamily="18" charset="0"/>
            </a:rPr>
            <a:t>Cognition/ Aging</a:t>
          </a:r>
        </a:p>
      </dgm:t>
    </dgm:pt>
    <dgm:pt modelId="{4ACC29D3-C544-4558-A5F3-85D69DFF9E6D}" type="parTrans" cxnId="{435EBB55-925B-471D-9C7D-88A4115577C2}">
      <dgm:prSet/>
      <dgm:spPr/>
      <dgm:t>
        <a:bodyPr/>
        <a:lstStyle/>
        <a:p>
          <a:endParaRPr lang="en-US"/>
        </a:p>
      </dgm:t>
    </dgm:pt>
    <dgm:pt modelId="{CEFC3528-EC93-49E2-BC2D-E748B44FB350}" type="sibTrans" cxnId="{435EBB55-925B-471D-9C7D-88A4115577C2}">
      <dgm:prSet/>
      <dgm:spPr/>
      <dgm:t>
        <a:bodyPr/>
        <a:lstStyle/>
        <a:p>
          <a:endParaRPr lang="en-US"/>
        </a:p>
      </dgm:t>
    </dgm:pt>
    <dgm:pt modelId="{38C8E1CE-B52C-42EE-B559-6328293483EF}">
      <dgm:prSet phldrT="[Text]"/>
      <dgm:spPr/>
      <dgm:t>
        <a:bodyPr/>
        <a:lstStyle/>
        <a:p>
          <a:r>
            <a:rPr lang="en-US" dirty="0">
              <a:latin typeface="Times New Roman" panose="02020603050405020304" pitchFamily="18" charset="0"/>
              <a:cs typeface="Times New Roman" panose="02020603050405020304" pitchFamily="18" charset="0"/>
            </a:rPr>
            <a:t>Sleep </a:t>
          </a:r>
        </a:p>
      </dgm:t>
    </dgm:pt>
    <dgm:pt modelId="{519DC81B-536B-453A-BF42-8E91A5B9DC54}" type="parTrans" cxnId="{2195AC05-780E-4F08-923A-33736765022D}">
      <dgm:prSet/>
      <dgm:spPr/>
      <dgm:t>
        <a:bodyPr/>
        <a:lstStyle/>
        <a:p>
          <a:endParaRPr lang="en-US"/>
        </a:p>
      </dgm:t>
    </dgm:pt>
    <dgm:pt modelId="{3D56ADC2-8B2A-4340-A856-3FFFEA8AEBB9}" type="sibTrans" cxnId="{2195AC05-780E-4F08-923A-33736765022D}">
      <dgm:prSet/>
      <dgm:spPr/>
      <dgm:t>
        <a:bodyPr/>
        <a:lstStyle/>
        <a:p>
          <a:endParaRPr lang="en-US"/>
        </a:p>
      </dgm:t>
    </dgm:pt>
    <dgm:pt modelId="{B96684CD-3DAA-48B2-89B7-A16C54FE2924}">
      <dgm:prSet phldrT="[Text]"/>
      <dgm:spPr/>
      <dgm:t>
        <a:bodyPr/>
        <a:lstStyle/>
        <a:p>
          <a:r>
            <a:rPr lang="en-US" dirty="0">
              <a:latin typeface="Times New Roman" panose="02020603050405020304" pitchFamily="18" charset="0"/>
              <a:cs typeface="Times New Roman" panose="02020603050405020304" pitchFamily="18" charset="0"/>
            </a:rPr>
            <a:t>Genes </a:t>
          </a:r>
        </a:p>
      </dgm:t>
    </dgm:pt>
    <dgm:pt modelId="{0C3C8B8E-7E62-422B-8E95-1DDA1980AC22}" type="parTrans" cxnId="{6447CEBF-AF72-4423-BFD1-E028D6C0BEF7}">
      <dgm:prSet/>
      <dgm:spPr/>
      <dgm:t>
        <a:bodyPr/>
        <a:lstStyle/>
        <a:p>
          <a:endParaRPr lang="en-US"/>
        </a:p>
      </dgm:t>
    </dgm:pt>
    <dgm:pt modelId="{CA36AC2B-4AAA-4FF8-82CD-A41641C47B5B}" type="sibTrans" cxnId="{6447CEBF-AF72-4423-BFD1-E028D6C0BEF7}">
      <dgm:prSet/>
      <dgm:spPr/>
      <dgm:t>
        <a:bodyPr/>
        <a:lstStyle/>
        <a:p>
          <a:endParaRPr lang="en-US"/>
        </a:p>
      </dgm:t>
    </dgm:pt>
    <dgm:pt modelId="{26F92AC4-05F2-40FB-8281-B1AAA210F86D}">
      <dgm:prSet phldrT="[Text]"/>
      <dgm:spPr/>
      <dgm:t>
        <a:bodyPr/>
        <a:lstStyle/>
        <a:p>
          <a:r>
            <a:rPr lang="en-US" dirty="0">
              <a:latin typeface="Times New Roman" panose="02020603050405020304" pitchFamily="18" charset="0"/>
              <a:cs typeface="Times New Roman" panose="02020603050405020304" pitchFamily="18" charset="0"/>
            </a:rPr>
            <a:t>Brain </a:t>
          </a:r>
        </a:p>
      </dgm:t>
    </dgm:pt>
    <dgm:pt modelId="{A25FD50D-1360-4DBC-AF0E-D937D27B21B6}" type="parTrans" cxnId="{8F26453B-97A3-4D24-A659-6EF4F3638E91}">
      <dgm:prSet/>
      <dgm:spPr/>
      <dgm:t>
        <a:bodyPr/>
        <a:lstStyle/>
        <a:p>
          <a:endParaRPr lang="en-US"/>
        </a:p>
      </dgm:t>
    </dgm:pt>
    <dgm:pt modelId="{59143922-9A6D-4DE3-BB41-6118D5810437}" type="sibTrans" cxnId="{8F26453B-97A3-4D24-A659-6EF4F3638E91}">
      <dgm:prSet/>
      <dgm:spPr/>
      <dgm:t>
        <a:bodyPr/>
        <a:lstStyle/>
        <a:p>
          <a:endParaRPr lang="en-US"/>
        </a:p>
      </dgm:t>
    </dgm:pt>
    <dgm:pt modelId="{6E02E15A-4C22-40EE-B738-226EE7981A56}" type="pres">
      <dgm:prSet presAssocID="{4B37720C-A5D0-490B-9AD6-292EE73B5743}" presName="Name0" presStyleCnt="0">
        <dgm:presLayoutVars>
          <dgm:chMax val="1"/>
          <dgm:chPref val="1"/>
          <dgm:dir/>
          <dgm:resizeHandles/>
        </dgm:presLayoutVars>
      </dgm:prSet>
      <dgm:spPr/>
    </dgm:pt>
    <dgm:pt modelId="{3551CAF0-2471-43CB-A3E0-9CAE668BAFEA}" type="pres">
      <dgm:prSet presAssocID="{78610776-DDF3-4255-A60B-43C4137A1248}" presName="Parent" presStyleLbl="node1" presStyleIdx="0" presStyleCnt="2">
        <dgm:presLayoutVars>
          <dgm:chMax val="4"/>
          <dgm:chPref val="3"/>
        </dgm:presLayoutVars>
      </dgm:prSet>
      <dgm:spPr/>
    </dgm:pt>
    <dgm:pt modelId="{6BE966BC-0DD0-436A-8914-F69E33D3F245}" type="pres">
      <dgm:prSet presAssocID="{38C8E1CE-B52C-42EE-B559-6328293483EF}" presName="Accent" presStyleLbl="node1" presStyleIdx="1" presStyleCnt="2"/>
      <dgm:spPr/>
    </dgm:pt>
    <dgm:pt modelId="{C20FDFCE-14AD-4B23-8F00-2FF9AF8EC81A}" type="pres">
      <dgm:prSet presAssocID="{38C8E1CE-B52C-42EE-B559-6328293483EF}"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EABF0A74-CDA7-4512-82ED-06AA17472119}" type="pres">
      <dgm:prSet presAssocID="{38C8E1CE-B52C-42EE-B559-6328293483EF}" presName="Child1" presStyleLbl="revTx" presStyleIdx="0" presStyleCnt="3">
        <dgm:presLayoutVars>
          <dgm:chMax val="0"/>
          <dgm:chPref val="0"/>
          <dgm:bulletEnabled val="1"/>
        </dgm:presLayoutVars>
      </dgm:prSet>
      <dgm:spPr/>
    </dgm:pt>
    <dgm:pt modelId="{B79F9AE6-7AE4-4C6F-96F7-D19688912559}" type="pres">
      <dgm:prSet presAssocID="{B96684CD-3DAA-48B2-89B7-A16C54FE2924}" presName="Image2" presStyleCnt="0"/>
      <dgm:spPr/>
    </dgm:pt>
    <dgm:pt modelId="{D106CD5E-B9FD-4446-B04D-C529CF00D803}" type="pres">
      <dgm:prSet presAssocID="{B96684CD-3DAA-48B2-89B7-A16C54FE292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dgm:spPr>
    </dgm:pt>
    <dgm:pt modelId="{DDBC52D7-8EC7-4750-A44B-B8AB1F0C731F}" type="pres">
      <dgm:prSet presAssocID="{B96684CD-3DAA-48B2-89B7-A16C54FE2924}" presName="Child2" presStyleLbl="revTx" presStyleIdx="1" presStyleCnt="3">
        <dgm:presLayoutVars>
          <dgm:chMax val="0"/>
          <dgm:chPref val="0"/>
          <dgm:bulletEnabled val="1"/>
        </dgm:presLayoutVars>
      </dgm:prSet>
      <dgm:spPr/>
    </dgm:pt>
    <dgm:pt modelId="{CB618BAA-9492-43DB-BF14-78B1E57797A0}" type="pres">
      <dgm:prSet presAssocID="{26F92AC4-05F2-40FB-8281-B1AAA210F86D}" presName="Image3" presStyleCnt="0"/>
      <dgm:spPr/>
    </dgm:pt>
    <dgm:pt modelId="{1B73EF30-8539-479F-A9B0-CBC0475BD0D7}" type="pres">
      <dgm:prSet presAssocID="{26F92AC4-05F2-40FB-8281-B1AAA210F86D}"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09EBCECE-263D-4C51-8F32-E381FDAD7E6E}" type="pres">
      <dgm:prSet presAssocID="{26F92AC4-05F2-40FB-8281-B1AAA210F86D}" presName="Child3" presStyleLbl="revTx" presStyleIdx="2" presStyleCnt="3">
        <dgm:presLayoutVars>
          <dgm:chMax val="0"/>
          <dgm:chPref val="0"/>
          <dgm:bulletEnabled val="1"/>
        </dgm:presLayoutVars>
      </dgm:prSet>
      <dgm:spPr/>
    </dgm:pt>
  </dgm:ptLst>
  <dgm:cxnLst>
    <dgm:cxn modelId="{2195AC05-780E-4F08-923A-33736765022D}" srcId="{78610776-DDF3-4255-A60B-43C4137A1248}" destId="{38C8E1CE-B52C-42EE-B559-6328293483EF}" srcOrd="0" destOrd="0" parTransId="{519DC81B-536B-453A-BF42-8E91A5B9DC54}" sibTransId="{3D56ADC2-8B2A-4340-A856-3FFFEA8AEBB9}"/>
    <dgm:cxn modelId="{1B4CEF0D-E2A5-44F9-9081-9FF34D3C20FC}" type="presOf" srcId="{26F92AC4-05F2-40FB-8281-B1AAA210F86D}" destId="{09EBCECE-263D-4C51-8F32-E381FDAD7E6E}" srcOrd="0" destOrd="0" presId="urn:microsoft.com/office/officeart/2011/layout/RadialPictureList"/>
    <dgm:cxn modelId="{4DAC9E2A-11AB-4E38-9A09-8DB112BC77F0}" type="presOf" srcId="{78610776-DDF3-4255-A60B-43C4137A1248}" destId="{3551CAF0-2471-43CB-A3E0-9CAE668BAFEA}" srcOrd="0" destOrd="0" presId="urn:microsoft.com/office/officeart/2011/layout/RadialPictureList"/>
    <dgm:cxn modelId="{8F26453B-97A3-4D24-A659-6EF4F3638E91}" srcId="{78610776-DDF3-4255-A60B-43C4137A1248}" destId="{26F92AC4-05F2-40FB-8281-B1AAA210F86D}" srcOrd="2" destOrd="0" parTransId="{A25FD50D-1360-4DBC-AF0E-D937D27B21B6}" sibTransId="{59143922-9A6D-4DE3-BB41-6118D5810437}"/>
    <dgm:cxn modelId="{2D886F64-D797-46E8-8AD7-5C80CA46477E}" type="presOf" srcId="{38C8E1CE-B52C-42EE-B559-6328293483EF}" destId="{EABF0A74-CDA7-4512-82ED-06AA17472119}" srcOrd="0" destOrd="0" presId="urn:microsoft.com/office/officeart/2011/layout/RadialPictureList"/>
    <dgm:cxn modelId="{389FB746-7EE2-4984-9735-A2F9340602F1}" type="presOf" srcId="{B96684CD-3DAA-48B2-89B7-A16C54FE2924}" destId="{DDBC52D7-8EC7-4750-A44B-B8AB1F0C731F}" srcOrd="0" destOrd="0" presId="urn:microsoft.com/office/officeart/2011/layout/RadialPictureList"/>
    <dgm:cxn modelId="{435EBB55-925B-471D-9C7D-88A4115577C2}" srcId="{4B37720C-A5D0-490B-9AD6-292EE73B5743}" destId="{78610776-DDF3-4255-A60B-43C4137A1248}" srcOrd="0" destOrd="0" parTransId="{4ACC29D3-C544-4558-A5F3-85D69DFF9E6D}" sibTransId="{CEFC3528-EC93-49E2-BC2D-E748B44FB350}"/>
    <dgm:cxn modelId="{6447CEBF-AF72-4423-BFD1-E028D6C0BEF7}" srcId="{78610776-DDF3-4255-A60B-43C4137A1248}" destId="{B96684CD-3DAA-48B2-89B7-A16C54FE2924}" srcOrd="1" destOrd="0" parTransId="{0C3C8B8E-7E62-422B-8E95-1DDA1980AC22}" sibTransId="{CA36AC2B-4AAA-4FF8-82CD-A41641C47B5B}"/>
    <dgm:cxn modelId="{9984EBC3-E95F-4A37-947C-996DABE4442A}" type="presOf" srcId="{4B37720C-A5D0-490B-9AD6-292EE73B5743}" destId="{6E02E15A-4C22-40EE-B738-226EE7981A56}" srcOrd="0" destOrd="0" presId="urn:microsoft.com/office/officeart/2011/layout/RadialPictureList"/>
    <dgm:cxn modelId="{C9D07806-DDE6-45EC-B77C-BEDCD7DED34A}" type="presParOf" srcId="{6E02E15A-4C22-40EE-B738-226EE7981A56}" destId="{3551CAF0-2471-43CB-A3E0-9CAE668BAFEA}" srcOrd="0" destOrd="0" presId="urn:microsoft.com/office/officeart/2011/layout/RadialPictureList"/>
    <dgm:cxn modelId="{3F54751C-041B-4349-BAE6-11F1A85BA8EF}" type="presParOf" srcId="{6E02E15A-4C22-40EE-B738-226EE7981A56}" destId="{6BE966BC-0DD0-436A-8914-F69E33D3F245}" srcOrd="1" destOrd="0" presId="urn:microsoft.com/office/officeart/2011/layout/RadialPictureList"/>
    <dgm:cxn modelId="{199426BD-C009-4166-8383-BE6CCBBF6B40}" type="presParOf" srcId="{6E02E15A-4C22-40EE-B738-226EE7981A56}" destId="{C20FDFCE-14AD-4B23-8F00-2FF9AF8EC81A}" srcOrd="2" destOrd="0" presId="urn:microsoft.com/office/officeart/2011/layout/RadialPictureList"/>
    <dgm:cxn modelId="{2DB5E8F8-5761-4F06-929A-81FFB3B198E1}" type="presParOf" srcId="{6E02E15A-4C22-40EE-B738-226EE7981A56}" destId="{EABF0A74-CDA7-4512-82ED-06AA17472119}" srcOrd="3" destOrd="0" presId="urn:microsoft.com/office/officeart/2011/layout/RadialPictureList"/>
    <dgm:cxn modelId="{7F088170-7978-48E2-B484-0F0F9B1B384E}" type="presParOf" srcId="{6E02E15A-4C22-40EE-B738-226EE7981A56}" destId="{B79F9AE6-7AE4-4C6F-96F7-D19688912559}" srcOrd="4" destOrd="0" presId="urn:microsoft.com/office/officeart/2011/layout/RadialPictureList"/>
    <dgm:cxn modelId="{65967438-02DA-4533-844D-7D9016C2EC3E}" type="presParOf" srcId="{B79F9AE6-7AE4-4C6F-96F7-D19688912559}" destId="{D106CD5E-B9FD-4446-B04D-C529CF00D803}" srcOrd="0" destOrd="0" presId="urn:microsoft.com/office/officeart/2011/layout/RadialPictureList"/>
    <dgm:cxn modelId="{EB816B65-C257-412A-8E57-1788AC1B45AE}" type="presParOf" srcId="{6E02E15A-4C22-40EE-B738-226EE7981A56}" destId="{DDBC52D7-8EC7-4750-A44B-B8AB1F0C731F}" srcOrd="5" destOrd="0" presId="urn:microsoft.com/office/officeart/2011/layout/RadialPictureList"/>
    <dgm:cxn modelId="{13078135-2453-4344-98EF-DA9233B0B8A2}" type="presParOf" srcId="{6E02E15A-4C22-40EE-B738-226EE7981A56}" destId="{CB618BAA-9492-43DB-BF14-78B1E57797A0}" srcOrd="6" destOrd="0" presId="urn:microsoft.com/office/officeart/2011/layout/RadialPictureList"/>
    <dgm:cxn modelId="{E40F623A-52E4-4F1D-880E-F82EBA35AAB5}" type="presParOf" srcId="{CB618BAA-9492-43DB-BF14-78B1E57797A0}" destId="{1B73EF30-8539-479F-A9B0-CBC0475BD0D7}" srcOrd="0" destOrd="0" presId="urn:microsoft.com/office/officeart/2011/layout/RadialPictureList"/>
    <dgm:cxn modelId="{DFEC06DD-8ABE-4815-83DB-9E88ED9717FD}" type="presParOf" srcId="{6E02E15A-4C22-40EE-B738-226EE7981A56}" destId="{09EBCECE-263D-4C51-8F32-E381FDAD7E6E}"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C6C60-147D-4600-8109-DCA72FC5AFDC}">
      <dsp:nvSpPr>
        <dsp:cNvPr id="0" name=""/>
        <dsp:cNvSpPr/>
      </dsp:nvSpPr>
      <dsp:spPr>
        <a:xfrm rot="5400000">
          <a:off x="2117672" y="393036"/>
          <a:ext cx="1390826" cy="121001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HELIAD</a:t>
          </a:r>
        </a:p>
      </dsp:txBody>
      <dsp:txXfrm rot="-5400000">
        <a:off x="2396637" y="519369"/>
        <a:ext cx="832896" cy="957352"/>
      </dsp:txXfrm>
    </dsp:sp>
    <dsp:sp modelId="{8882C0F8-45C3-4E35-A66C-77F241103091}">
      <dsp:nvSpPr>
        <dsp:cNvPr id="0" name=""/>
        <dsp:cNvSpPr/>
      </dsp:nvSpPr>
      <dsp:spPr>
        <a:xfrm>
          <a:off x="3454812" y="580797"/>
          <a:ext cx="1552162" cy="834495"/>
        </a:xfrm>
        <a:prstGeom prst="rect">
          <a:avLst/>
        </a:prstGeom>
        <a:noFill/>
        <a:ln>
          <a:noFill/>
        </a:ln>
        <a:effectLst/>
      </dsp:spPr>
      <dsp:style>
        <a:lnRef idx="0">
          <a:scrgbClr r="0" g="0" b="0"/>
        </a:lnRef>
        <a:fillRef idx="0">
          <a:scrgbClr r="0" g="0" b="0"/>
        </a:fillRef>
        <a:effectRef idx="0">
          <a:scrgbClr r="0" g="0" b="0"/>
        </a:effectRef>
        <a:fontRef idx="minor"/>
      </dsp:style>
    </dsp:sp>
    <dsp:sp modelId="{1F745F57-7918-4EF2-BB4E-2944D874D363}">
      <dsp:nvSpPr>
        <dsp:cNvPr id="0" name=""/>
        <dsp:cNvSpPr/>
      </dsp:nvSpPr>
      <dsp:spPr>
        <a:xfrm rot="5400000">
          <a:off x="810851" y="393036"/>
          <a:ext cx="1390826" cy="121001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WHICAP</a:t>
          </a:r>
        </a:p>
      </dsp:txBody>
      <dsp:txXfrm rot="-5400000">
        <a:off x="1089816" y="519369"/>
        <a:ext cx="832896" cy="957352"/>
      </dsp:txXfrm>
    </dsp:sp>
    <dsp:sp modelId="{D9E52435-1914-4624-9585-0DEB40F014E0}">
      <dsp:nvSpPr>
        <dsp:cNvPr id="0" name=""/>
        <dsp:cNvSpPr/>
      </dsp:nvSpPr>
      <dsp:spPr>
        <a:xfrm rot="5400000">
          <a:off x="1461758" y="1573569"/>
          <a:ext cx="1390826" cy="121001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SCC</a:t>
          </a:r>
        </a:p>
      </dsp:txBody>
      <dsp:txXfrm rot="-5400000">
        <a:off x="1740723" y="1699902"/>
        <a:ext cx="832896" cy="957352"/>
      </dsp:txXfrm>
    </dsp:sp>
    <dsp:sp modelId="{AB9FBB93-BC57-44EB-8D4B-876E6819C8F4}">
      <dsp:nvSpPr>
        <dsp:cNvPr id="0" name=""/>
        <dsp:cNvSpPr/>
      </dsp:nvSpPr>
      <dsp:spPr>
        <a:xfrm>
          <a:off x="0" y="1761331"/>
          <a:ext cx="1502092" cy="834495"/>
        </a:xfrm>
        <a:prstGeom prst="rect">
          <a:avLst/>
        </a:prstGeom>
        <a:noFill/>
        <a:ln>
          <a:noFill/>
        </a:ln>
        <a:effectLst/>
      </dsp:spPr>
      <dsp:style>
        <a:lnRef idx="0">
          <a:scrgbClr r="0" g="0" b="0"/>
        </a:lnRef>
        <a:fillRef idx="0">
          <a:scrgbClr r="0" g="0" b="0"/>
        </a:fillRef>
        <a:effectRef idx="0">
          <a:scrgbClr r="0" g="0" b="0"/>
        </a:effectRef>
        <a:fontRef idx="minor"/>
      </dsp:style>
    </dsp:sp>
    <dsp:sp modelId="{8F2B5F94-57E6-4FF3-8429-E9D58C4BDA0D}">
      <dsp:nvSpPr>
        <dsp:cNvPr id="0" name=""/>
        <dsp:cNvSpPr/>
      </dsp:nvSpPr>
      <dsp:spPr>
        <a:xfrm rot="5400000">
          <a:off x="2111357" y="2770667"/>
          <a:ext cx="1390826" cy="121001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390322" y="2897000"/>
        <a:ext cx="832896" cy="957352"/>
      </dsp:txXfrm>
    </dsp:sp>
    <dsp:sp modelId="{B725C3B1-E1EE-4AA1-BA97-F83FD781291C}">
      <dsp:nvSpPr>
        <dsp:cNvPr id="0" name=""/>
        <dsp:cNvSpPr/>
      </dsp:nvSpPr>
      <dsp:spPr>
        <a:xfrm rot="5400000">
          <a:off x="2117672" y="2754102"/>
          <a:ext cx="1390826" cy="121001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With NP</a:t>
          </a:r>
        </a:p>
      </dsp:txBody>
      <dsp:txXfrm rot="-5400000">
        <a:off x="2396637" y="2880435"/>
        <a:ext cx="832896" cy="957352"/>
      </dsp:txXfrm>
    </dsp:sp>
    <dsp:sp modelId="{986D55C2-E728-4064-9739-8EC19EF0DA8F}">
      <dsp:nvSpPr>
        <dsp:cNvPr id="0" name=""/>
        <dsp:cNvSpPr/>
      </dsp:nvSpPr>
      <dsp:spPr>
        <a:xfrm>
          <a:off x="3454812" y="2941864"/>
          <a:ext cx="1552162" cy="834495"/>
        </a:xfrm>
        <a:prstGeom prst="rect">
          <a:avLst/>
        </a:prstGeom>
        <a:noFill/>
        <a:ln>
          <a:noFill/>
        </a:ln>
        <a:effectLst/>
      </dsp:spPr>
      <dsp:style>
        <a:lnRef idx="0">
          <a:scrgbClr r="0" g="0" b="0"/>
        </a:lnRef>
        <a:fillRef idx="0">
          <a:scrgbClr r="0" g="0" b="0"/>
        </a:fillRef>
        <a:effectRef idx="0">
          <a:scrgbClr r="0" g="0" b="0"/>
        </a:effectRef>
        <a:fontRef idx="minor"/>
      </dsp:style>
    </dsp:sp>
    <dsp:sp modelId="{893DCF99-675B-44F5-BD27-20FA6876766C}">
      <dsp:nvSpPr>
        <dsp:cNvPr id="0" name=""/>
        <dsp:cNvSpPr/>
      </dsp:nvSpPr>
      <dsp:spPr>
        <a:xfrm rot="5400000">
          <a:off x="810851" y="2754102"/>
          <a:ext cx="1390826" cy="121001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&gt;65 </a:t>
          </a:r>
          <a:r>
            <a:rPr lang="en-US" sz="1400" kern="1200" dirty="0" err="1"/>
            <a:t>y.o</a:t>
          </a:r>
          <a:r>
            <a:rPr lang="en-US" sz="1400" kern="1200" dirty="0"/>
            <a:t>.</a:t>
          </a:r>
        </a:p>
      </dsp:txBody>
      <dsp:txXfrm rot="-5400000">
        <a:off x="1089816" y="2880435"/>
        <a:ext cx="832896" cy="957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1CAF0-2471-43CB-A3E0-9CAE668BAFEA}">
      <dsp:nvSpPr>
        <dsp:cNvPr id="0" name=""/>
        <dsp:cNvSpPr/>
      </dsp:nvSpPr>
      <dsp:spPr>
        <a:xfrm>
          <a:off x="1535865" y="795005"/>
          <a:ext cx="1429796" cy="1429867"/>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Cognition/ Aging</a:t>
          </a:r>
        </a:p>
      </dsp:txBody>
      <dsp:txXfrm>
        <a:off x="1745254" y="1004404"/>
        <a:ext cx="1011018" cy="1011069"/>
      </dsp:txXfrm>
    </dsp:sp>
    <dsp:sp modelId="{6BE966BC-0DD0-436A-8914-F69E33D3F245}">
      <dsp:nvSpPr>
        <dsp:cNvPr id="0" name=""/>
        <dsp:cNvSpPr/>
      </dsp:nvSpPr>
      <dsp:spPr>
        <a:xfrm>
          <a:off x="798539" y="0"/>
          <a:ext cx="2882234" cy="3004555"/>
        </a:xfrm>
        <a:prstGeom prst="blockArc">
          <a:avLst>
            <a:gd name="adj1" fmla="val 17527788"/>
            <a:gd name="adj2" fmla="val 4119114"/>
            <a:gd name="adj3" fmla="val 575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0FDFCE-14AD-4B23-8F00-2FF9AF8EC81A}">
      <dsp:nvSpPr>
        <dsp:cNvPr id="0" name=""/>
        <dsp:cNvSpPr/>
      </dsp:nvSpPr>
      <dsp:spPr>
        <a:xfrm>
          <a:off x="2920807" y="253283"/>
          <a:ext cx="765947" cy="7661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ABF0A74-CDA7-4512-82ED-06AA17472119}">
      <dsp:nvSpPr>
        <dsp:cNvPr id="0" name=""/>
        <dsp:cNvSpPr/>
      </dsp:nvSpPr>
      <dsp:spPr>
        <a:xfrm>
          <a:off x="3744852" y="265602"/>
          <a:ext cx="1025250" cy="74152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en-US" sz="1700" kern="1200" dirty="0">
              <a:latin typeface="Times New Roman" panose="02020603050405020304" pitchFamily="18" charset="0"/>
              <a:cs typeface="Times New Roman" panose="02020603050405020304" pitchFamily="18" charset="0"/>
            </a:rPr>
            <a:t>Sleep </a:t>
          </a:r>
        </a:p>
      </dsp:txBody>
      <dsp:txXfrm>
        <a:off x="3744852" y="265602"/>
        <a:ext cx="1025250" cy="741524"/>
      </dsp:txXfrm>
    </dsp:sp>
    <dsp:sp modelId="{D106CD5E-B9FD-4446-B04D-C529CF00D803}">
      <dsp:nvSpPr>
        <dsp:cNvPr id="0" name=""/>
        <dsp:cNvSpPr/>
      </dsp:nvSpPr>
      <dsp:spPr>
        <a:xfrm>
          <a:off x="3216848" y="1124905"/>
          <a:ext cx="765947" cy="76616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DBC52D7-8EC7-4750-A44B-B8AB1F0C731F}">
      <dsp:nvSpPr>
        <dsp:cNvPr id="0" name=""/>
        <dsp:cNvSpPr/>
      </dsp:nvSpPr>
      <dsp:spPr>
        <a:xfrm>
          <a:off x="4045165" y="1135721"/>
          <a:ext cx="1025250" cy="74152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en-US" sz="1700" kern="1200" dirty="0">
              <a:latin typeface="Times New Roman" panose="02020603050405020304" pitchFamily="18" charset="0"/>
              <a:cs typeface="Times New Roman" panose="02020603050405020304" pitchFamily="18" charset="0"/>
            </a:rPr>
            <a:t>Genes </a:t>
          </a:r>
        </a:p>
      </dsp:txBody>
      <dsp:txXfrm>
        <a:off x="4045165" y="1135721"/>
        <a:ext cx="1025250" cy="741524"/>
      </dsp:txXfrm>
    </dsp:sp>
    <dsp:sp modelId="{1B73EF30-8539-479F-A9B0-CBC0475BD0D7}">
      <dsp:nvSpPr>
        <dsp:cNvPr id="0" name=""/>
        <dsp:cNvSpPr/>
      </dsp:nvSpPr>
      <dsp:spPr>
        <a:xfrm>
          <a:off x="2920807" y="2008845"/>
          <a:ext cx="765947" cy="76616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9EBCECE-263D-4C51-8F32-E381FDAD7E6E}">
      <dsp:nvSpPr>
        <dsp:cNvPr id="0" name=""/>
        <dsp:cNvSpPr/>
      </dsp:nvSpPr>
      <dsp:spPr>
        <a:xfrm>
          <a:off x="3744852" y="2024469"/>
          <a:ext cx="1025250" cy="74152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en-US" sz="1700" kern="1200" dirty="0">
              <a:latin typeface="Times New Roman" panose="02020603050405020304" pitchFamily="18" charset="0"/>
              <a:cs typeface="Times New Roman" panose="02020603050405020304" pitchFamily="18" charset="0"/>
            </a:rPr>
            <a:t>Brain </a:t>
          </a:r>
        </a:p>
      </dsp:txBody>
      <dsp:txXfrm>
        <a:off x="3744852" y="2024469"/>
        <a:ext cx="1025250" cy="74152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5F8D0-1DFE-4DB7-A369-24752886DA37}"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63B4A-0F19-445B-AE2D-004D90BAEC6A}" type="slidenum">
              <a:rPr lang="en-US" smtClean="0"/>
              <a:t>‹#›</a:t>
            </a:fld>
            <a:endParaRPr lang="en-US"/>
          </a:p>
        </p:txBody>
      </p:sp>
    </p:spTree>
    <p:extLst>
      <p:ext uri="{BB962C8B-B14F-4D97-AF65-F5344CB8AC3E}">
        <p14:creationId xmlns:p14="http://schemas.microsoft.com/office/powerpoint/2010/main" val="429475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l-GR" sz="3200" b="1" dirty="0" err="1">
                <a:solidFill>
                  <a:schemeClr val="bg1"/>
                </a:solidFill>
              </a:rPr>
              <a:t>Νευροβιολογικά</a:t>
            </a:r>
            <a:r>
              <a:rPr lang="el-GR" sz="3200" b="1" dirty="0">
                <a:solidFill>
                  <a:schemeClr val="bg1"/>
                </a:solidFill>
              </a:rPr>
              <a:t>:</a:t>
            </a:r>
            <a:r>
              <a:rPr lang="el-GR" sz="3200" b="1" baseline="0" dirty="0">
                <a:solidFill>
                  <a:schemeClr val="bg1"/>
                </a:solidFill>
              </a:rPr>
              <a:t> </a:t>
            </a:r>
            <a:r>
              <a:rPr lang="el-GR" sz="3200" b="1" dirty="0">
                <a:solidFill>
                  <a:schemeClr val="bg1"/>
                </a:solidFill>
              </a:rPr>
              <a:t>Απομάκρυνση του αμυλοειδούς από τον εγκέφαλο</a:t>
            </a:r>
            <a:endParaRPr lang="en-US" b="1" dirty="0">
              <a:solidFill>
                <a:schemeClr val="bg1"/>
              </a:solidFill>
            </a:endParaRPr>
          </a:p>
          <a:p>
            <a:endParaRPr lang="el-GR" dirty="0"/>
          </a:p>
        </p:txBody>
      </p:sp>
      <p:sp>
        <p:nvSpPr>
          <p:cNvPr id="4" name="Θέση αριθμού διαφάνειας 3"/>
          <p:cNvSpPr>
            <a:spLocks noGrp="1"/>
          </p:cNvSpPr>
          <p:nvPr>
            <p:ph type="sldNum" sz="quarter" idx="10"/>
          </p:nvPr>
        </p:nvSpPr>
        <p:spPr/>
        <p:txBody>
          <a:bodyPr/>
          <a:lstStyle/>
          <a:p>
            <a:fld id="{82097757-D3D3-4BE5-951B-285E7A082653}" type="slidenum">
              <a:rPr lang="en-US" smtClean="0"/>
              <a:t>5</a:t>
            </a:fld>
            <a:endParaRPr lang="en-US"/>
          </a:p>
        </p:txBody>
      </p:sp>
    </p:spTree>
    <p:extLst>
      <p:ext uri="{BB962C8B-B14F-4D97-AF65-F5344CB8AC3E}">
        <p14:creationId xmlns:p14="http://schemas.microsoft.com/office/powerpoint/2010/main" val="280154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1" i="0" kern="1200" dirty="0">
                <a:solidFill>
                  <a:schemeClr val="tx1"/>
                </a:solidFill>
                <a:effectLst/>
                <a:latin typeface="+mn-lt"/>
                <a:ea typeface="+mn-ea"/>
                <a:cs typeface="+mn-cs"/>
              </a:rPr>
              <a:t>Reduced left entorhinal volume was associated with longer sleep duration (B=-0.001, p=0.003). Furthermore, reduced cortical (B=-4.22, p=0.011) and gray matter (B=-3.70, p=0.010) volume were correlated with increased daytime sleepiness. After excluding the demented participants (N=62), the results became stronger between daytime sleepiness and cortical (B=-3.79, p=0.008) and gray matter (B=-4.33, p=0.009) volume. </a:t>
            </a:r>
            <a:endParaRPr lang="el-GR" b="1" dirty="0"/>
          </a:p>
        </p:txBody>
      </p:sp>
      <p:sp>
        <p:nvSpPr>
          <p:cNvPr id="4" name="Θέση αριθμού διαφάνειας 3"/>
          <p:cNvSpPr>
            <a:spLocks noGrp="1"/>
          </p:cNvSpPr>
          <p:nvPr>
            <p:ph type="sldNum" sz="quarter" idx="10"/>
          </p:nvPr>
        </p:nvSpPr>
        <p:spPr/>
        <p:txBody>
          <a:bodyPr/>
          <a:lstStyle/>
          <a:p>
            <a:fld id="{82097757-D3D3-4BE5-951B-285E7A082653}" type="slidenum">
              <a:rPr lang="en-US" smtClean="0"/>
              <a:t>21</a:t>
            </a:fld>
            <a:endParaRPr lang="en-US"/>
          </a:p>
        </p:txBody>
      </p:sp>
    </p:spTree>
    <p:extLst>
      <p:ext uri="{BB962C8B-B14F-4D97-AF65-F5344CB8AC3E}">
        <p14:creationId xmlns:p14="http://schemas.microsoft.com/office/powerpoint/2010/main" val="235110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Μαζι με </a:t>
            </a:r>
            <a:r>
              <a:rPr lang="el-GR" dirty="0" err="1"/>
              <a:t>συχνοτητα</a:t>
            </a:r>
            <a:r>
              <a:rPr lang="el-GR" dirty="0"/>
              <a:t>, </a:t>
            </a:r>
            <a:r>
              <a:rPr lang="el-GR" dirty="0" err="1"/>
              <a:t>αλλαγες</a:t>
            </a:r>
            <a:r>
              <a:rPr lang="el-GR" dirty="0"/>
              <a:t> </a:t>
            </a:r>
            <a:r>
              <a:rPr lang="el-GR" dirty="0" err="1"/>
              <a:t>κλπ</a:t>
            </a:r>
            <a:endParaRPr lang="el-GR" dirty="0"/>
          </a:p>
          <a:p>
            <a:r>
              <a:rPr lang="en-US" dirty="0">
                <a:solidFill>
                  <a:srgbClr val="FF0000"/>
                </a:solidFill>
              </a:rPr>
              <a:t>EPISHS, ALLAGES </a:t>
            </a:r>
            <a:r>
              <a:rPr lang="el-GR" dirty="0">
                <a:solidFill>
                  <a:srgbClr val="FF0000"/>
                </a:solidFill>
              </a:rPr>
              <a:t>ΘΝΗΣΙΜΟΤΗΤΑΣ </a:t>
            </a:r>
            <a:r>
              <a:rPr lang="en-US" dirty="0">
                <a:solidFill>
                  <a:srgbClr val="FF0000"/>
                </a:solidFill>
              </a:rPr>
              <a:t>ADD PAPER</a:t>
            </a:r>
            <a:endParaRPr lang="el-GR" dirty="0">
              <a:solidFill>
                <a:srgbClr val="FF0000"/>
              </a:solidFill>
            </a:endParaRPr>
          </a:p>
          <a:p>
            <a:r>
              <a:rPr lang="en-US" dirty="0"/>
              <a:t>AARP</a:t>
            </a:r>
            <a:r>
              <a:rPr lang="el-GR" dirty="0"/>
              <a:t>! </a:t>
            </a:r>
          </a:p>
          <a:p>
            <a:endParaRPr lang="el-GR" dirty="0"/>
          </a:p>
        </p:txBody>
      </p:sp>
      <p:sp>
        <p:nvSpPr>
          <p:cNvPr id="4" name="Θέση αριθμού διαφάνειας 3"/>
          <p:cNvSpPr>
            <a:spLocks noGrp="1"/>
          </p:cNvSpPr>
          <p:nvPr>
            <p:ph type="sldNum" sz="quarter" idx="10"/>
          </p:nvPr>
        </p:nvSpPr>
        <p:spPr/>
        <p:txBody>
          <a:bodyPr/>
          <a:lstStyle/>
          <a:p>
            <a:fld id="{82097757-D3D3-4BE5-951B-285E7A082653}" type="slidenum">
              <a:rPr lang="en-US" smtClean="0"/>
              <a:t>7</a:t>
            </a:fld>
            <a:endParaRPr lang="en-US"/>
          </a:p>
        </p:txBody>
      </p:sp>
    </p:spTree>
    <p:extLst>
      <p:ext uri="{BB962C8B-B14F-4D97-AF65-F5344CB8AC3E}">
        <p14:creationId xmlns:p14="http://schemas.microsoft.com/office/powerpoint/2010/main" val="420328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HELIAD is a population-based, multidisciplinary, collaborative study designed to estimate the prevalence and incidence of MCI, AD, other types of dementia, as well as other neuropsychiatric conditions of aging in the Greek population. The study includes several demographic, medical, social, environmental, clinical, nutritional, and </a:t>
            </a:r>
            <a:r>
              <a:rPr lang="en-US" sz="1200" kern="1200" dirty="0">
                <a:solidFill>
                  <a:schemeClr val="tx1"/>
                </a:solidFill>
                <a:effectLst/>
                <a:latin typeface="+mn-lt"/>
                <a:ea typeface="+mn-ea"/>
                <a:cs typeface="+mn-cs"/>
              </a:rPr>
              <a:t>neuropsychological determinants as well as the lifestyle activities of each participant. </a:t>
            </a:r>
            <a:endParaRPr lang="en-US" dirty="0"/>
          </a:p>
        </p:txBody>
      </p:sp>
      <p:sp>
        <p:nvSpPr>
          <p:cNvPr id="4" name="Slide Number Placeholder 3"/>
          <p:cNvSpPr>
            <a:spLocks noGrp="1"/>
          </p:cNvSpPr>
          <p:nvPr>
            <p:ph type="sldNum" sz="quarter" idx="10"/>
          </p:nvPr>
        </p:nvSpPr>
        <p:spPr/>
        <p:txBody>
          <a:bodyPr/>
          <a:lstStyle/>
          <a:p>
            <a:fld id="{80C6984D-F782-417E-9A6F-AB3C750DFC42}" type="slidenum">
              <a:rPr lang="en-US" smtClean="0"/>
              <a:t>12</a:t>
            </a:fld>
            <a:endParaRPr lang="en-US"/>
          </a:p>
        </p:txBody>
      </p:sp>
    </p:spTree>
    <p:extLst>
      <p:ext uri="{BB962C8B-B14F-4D97-AF65-F5344CB8AC3E}">
        <p14:creationId xmlns:p14="http://schemas.microsoft.com/office/powerpoint/2010/main" val="258472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HELIAD is a population-based, multidisciplinary, collaborative study designed to estimate the prevalence and incidence of MCI, AD, other types of dementia, as well as other neuropsychiatric conditions of aging in the Greek population. The study includes several demographic, medical, social, environmental, clinical, nutritional, and </a:t>
            </a:r>
            <a:r>
              <a:rPr lang="en-US" sz="1200" kern="1200" dirty="0">
                <a:solidFill>
                  <a:schemeClr val="tx1"/>
                </a:solidFill>
                <a:effectLst/>
                <a:latin typeface="+mn-lt"/>
                <a:ea typeface="+mn-ea"/>
                <a:cs typeface="+mn-cs"/>
              </a:rPr>
              <a:t>neuropsychological determinants as well as the lifestyle activities of each participant. </a:t>
            </a:r>
            <a:endParaRPr lang="en-US" dirty="0"/>
          </a:p>
        </p:txBody>
      </p:sp>
      <p:sp>
        <p:nvSpPr>
          <p:cNvPr id="4" name="Slide Number Placeholder 3"/>
          <p:cNvSpPr>
            <a:spLocks noGrp="1"/>
          </p:cNvSpPr>
          <p:nvPr>
            <p:ph type="sldNum" sz="quarter" idx="10"/>
          </p:nvPr>
        </p:nvSpPr>
        <p:spPr/>
        <p:txBody>
          <a:bodyPr/>
          <a:lstStyle/>
          <a:p>
            <a:fld id="{80C6984D-F782-417E-9A6F-AB3C750DFC42}" type="slidenum">
              <a:rPr lang="en-US" smtClean="0"/>
              <a:t>13</a:t>
            </a:fld>
            <a:endParaRPr lang="en-US"/>
          </a:p>
        </p:txBody>
      </p:sp>
    </p:spTree>
    <p:extLst>
      <p:ext uri="{BB962C8B-B14F-4D97-AF65-F5344CB8AC3E}">
        <p14:creationId xmlns:p14="http://schemas.microsoft.com/office/powerpoint/2010/main" val="370357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98571-7864-4693-8732-F48A2D810FD6}" type="slidenum">
              <a:rPr lang="en-US" smtClean="0"/>
              <a:t>14</a:t>
            </a:fld>
            <a:endParaRPr lang="en-US"/>
          </a:p>
        </p:txBody>
      </p:sp>
    </p:spTree>
    <p:extLst>
      <p:ext uri="{BB962C8B-B14F-4D97-AF65-F5344CB8AC3E}">
        <p14:creationId xmlns:p14="http://schemas.microsoft.com/office/powerpoint/2010/main" val="230901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Both sleep and subjective cognition have implications for quality of life (QOL) in older adults. Subjective cognitive complaints (SCC), SCC, the self-perception of cognitive changes in comparison to a previously normal status, may reflect a dementia </a:t>
            </a:r>
            <a:r>
              <a:rPr lang="en-US" sz="1200" kern="1200" dirty="0" err="1">
                <a:solidFill>
                  <a:schemeClr val="tx1"/>
                </a:solidFill>
                <a:effectLst/>
                <a:latin typeface="+mn-lt"/>
                <a:ea typeface="+mn-ea"/>
                <a:cs typeface="+mn-cs"/>
              </a:rPr>
              <a:t>prodrome</a:t>
            </a:r>
            <a:r>
              <a:rPr lang="en-US" sz="1200" kern="1200" dirty="0">
                <a:solidFill>
                  <a:schemeClr val="tx1"/>
                </a:solidFill>
                <a:effectLst/>
                <a:latin typeface="+mn-lt"/>
                <a:ea typeface="+mn-ea"/>
                <a:cs typeface="+mn-cs"/>
              </a:rPr>
              <a:t> but may also reflect modifiable factors such as sleep disturbance. </a:t>
            </a:r>
            <a:endParaRPr lang="en-US" dirty="0"/>
          </a:p>
        </p:txBody>
      </p:sp>
      <p:sp>
        <p:nvSpPr>
          <p:cNvPr id="4" name="Slide Number Placeholder 3"/>
          <p:cNvSpPr>
            <a:spLocks noGrp="1"/>
          </p:cNvSpPr>
          <p:nvPr>
            <p:ph type="sldNum" sz="quarter" idx="10"/>
          </p:nvPr>
        </p:nvSpPr>
        <p:spPr/>
        <p:txBody>
          <a:bodyPr/>
          <a:lstStyle/>
          <a:p>
            <a:fld id="{D3798571-7864-4693-8732-F48A2D810FD6}" type="slidenum">
              <a:rPr lang="en-US" smtClean="0"/>
              <a:t>15</a:t>
            </a:fld>
            <a:endParaRPr lang="en-US"/>
          </a:p>
        </p:txBody>
      </p:sp>
    </p:spTree>
    <p:extLst>
      <p:ext uri="{BB962C8B-B14F-4D97-AF65-F5344CB8AC3E}">
        <p14:creationId xmlns:p14="http://schemas.microsoft.com/office/powerpoint/2010/main" val="215670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Both sleep and subjective cognition have implications for quality of life (QOL) in older adults. Subjective cognitive complaints (SCC), SCC, the self-perception of cognitive changes in comparison to a previously normal status, may reflect a dementia </a:t>
            </a:r>
            <a:r>
              <a:rPr lang="en-US" sz="1200" kern="1200" dirty="0" err="1">
                <a:solidFill>
                  <a:schemeClr val="tx1"/>
                </a:solidFill>
                <a:effectLst/>
                <a:latin typeface="+mn-lt"/>
                <a:ea typeface="+mn-ea"/>
                <a:cs typeface="+mn-cs"/>
              </a:rPr>
              <a:t>prodrome</a:t>
            </a:r>
            <a:r>
              <a:rPr lang="en-US" sz="1200" kern="1200" dirty="0">
                <a:solidFill>
                  <a:schemeClr val="tx1"/>
                </a:solidFill>
                <a:effectLst/>
                <a:latin typeface="+mn-lt"/>
                <a:ea typeface="+mn-ea"/>
                <a:cs typeface="+mn-cs"/>
              </a:rPr>
              <a:t> but may also reflect modifiable factors such as sleep disturbance. </a:t>
            </a:r>
            <a:endParaRPr lang="en-US" dirty="0"/>
          </a:p>
        </p:txBody>
      </p:sp>
      <p:sp>
        <p:nvSpPr>
          <p:cNvPr id="4" name="Slide Number Placeholder 3"/>
          <p:cNvSpPr>
            <a:spLocks noGrp="1"/>
          </p:cNvSpPr>
          <p:nvPr>
            <p:ph type="sldNum" sz="quarter" idx="10"/>
          </p:nvPr>
        </p:nvSpPr>
        <p:spPr/>
        <p:txBody>
          <a:bodyPr/>
          <a:lstStyle/>
          <a:p>
            <a:fld id="{D3798571-7864-4693-8732-F48A2D810FD6}" type="slidenum">
              <a:rPr lang="en-US" smtClean="0"/>
              <a:t>16</a:t>
            </a:fld>
            <a:endParaRPr lang="en-US"/>
          </a:p>
        </p:txBody>
      </p:sp>
    </p:spTree>
    <p:extLst>
      <p:ext uri="{BB962C8B-B14F-4D97-AF65-F5344CB8AC3E}">
        <p14:creationId xmlns:p14="http://schemas.microsoft.com/office/powerpoint/2010/main" val="267778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98571-7864-4693-8732-F48A2D810FD6}" type="slidenum">
              <a:rPr lang="en-US" smtClean="0"/>
              <a:t>17</a:t>
            </a:fld>
            <a:endParaRPr lang="en-US"/>
          </a:p>
        </p:txBody>
      </p:sp>
    </p:spTree>
    <p:extLst>
      <p:ext uri="{BB962C8B-B14F-4D97-AF65-F5344CB8AC3E}">
        <p14:creationId xmlns:p14="http://schemas.microsoft.com/office/powerpoint/2010/main" val="81304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98571-7864-4693-8732-F48A2D810FD6}" type="slidenum">
              <a:rPr lang="en-US" smtClean="0"/>
              <a:t>19</a:t>
            </a:fld>
            <a:endParaRPr lang="en-US"/>
          </a:p>
        </p:txBody>
      </p:sp>
    </p:spTree>
    <p:extLst>
      <p:ext uri="{BB962C8B-B14F-4D97-AF65-F5344CB8AC3E}">
        <p14:creationId xmlns:p14="http://schemas.microsoft.com/office/powerpoint/2010/main" val="207966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315285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64176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257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223650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3687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347446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255050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240157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311548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0BAF9-01A9-4040-8496-1F8935F78AF9}"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316903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A0BAF9-01A9-4040-8496-1F8935F78AF9}"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241910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A0BAF9-01A9-4040-8496-1F8935F78AF9}"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10919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A0BAF9-01A9-4040-8496-1F8935F78AF9}"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91821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0BAF9-01A9-4040-8496-1F8935F78AF9}"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380566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A0BAF9-01A9-4040-8496-1F8935F78AF9}"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64745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A0BAF9-01A9-4040-8496-1F8935F78AF9}"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198CB-9BA9-48D2-B71C-D3C3FC7F006B}" type="slidenum">
              <a:rPr lang="en-US" smtClean="0"/>
              <a:t>‹#›</a:t>
            </a:fld>
            <a:endParaRPr lang="en-US"/>
          </a:p>
        </p:txBody>
      </p:sp>
    </p:spTree>
    <p:extLst>
      <p:ext uri="{BB962C8B-B14F-4D97-AF65-F5344CB8AC3E}">
        <p14:creationId xmlns:p14="http://schemas.microsoft.com/office/powerpoint/2010/main" val="39435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A0BAF9-01A9-4040-8496-1F8935F78AF9}" type="datetimeFigureOut">
              <a:rPr lang="en-US" smtClean="0"/>
              <a:t>5/6/2023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6198CB-9BA9-48D2-B71C-D3C3FC7F006B}" type="slidenum">
              <a:rPr lang="en-US" smtClean="0"/>
              <a:t>‹#›</a:t>
            </a:fld>
            <a:endParaRPr lang="en-US"/>
          </a:p>
        </p:txBody>
      </p:sp>
    </p:spTree>
    <p:extLst>
      <p:ext uri="{BB962C8B-B14F-4D97-AF65-F5344CB8AC3E}">
        <p14:creationId xmlns:p14="http://schemas.microsoft.com/office/powerpoint/2010/main" val="31292057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Προβλήματα ύπνου και συνέπειες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στη νόηση/ επίπτωση άνοιας</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185396"/>
            <a:ext cx="9144000" cy="1655762"/>
          </a:xfrm>
        </p:spPr>
        <p:txBody>
          <a:bodyPr>
            <a:normAutofit/>
          </a:bodyPr>
          <a:lstStyle/>
          <a:p>
            <a:r>
              <a:rPr lang="el-GR" sz="2600" b="1" dirty="0">
                <a:latin typeface="Times New Roman" panose="02020603050405020304" pitchFamily="18" charset="0"/>
                <a:cs typeface="Times New Roman" panose="02020603050405020304" pitchFamily="18" charset="0"/>
              </a:rPr>
              <a:t>Αγγελική </a:t>
            </a:r>
            <a:r>
              <a:rPr lang="el-GR" sz="2600" b="1" dirty="0" err="1">
                <a:latin typeface="Times New Roman" panose="02020603050405020304" pitchFamily="18" charset="0"/>
                <a:cs typeface="Times New Roman" panose="02020603050405020304" pitchFamily="18" charset="0"/>
              </a:rPr>
              <a:t>Τσάπανου</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MSc, PhD</a:t>
            </a:r>
          </a:p>
          <a:p>
            <a:r>
              <a:rPr lang="el-GR" dirty="0">
                <a:latin typeface="Times New Roman" panose="02020603050405020304" pitchFamily="18" charset="0"/>
                <a:cs typeface="Times New Roman" panose="02020603050405020304" pitchFamily="18" charset="0"/>
              </a:rPr>
              <a:t>ΕΚΠΑ, 2023</a:t>
            </a:r>
          </a:p>
        </p:txBody>
      </p:sp>
    </p:spTree>
    <p:extLst>
      <p:ext uri="{BB962C8B-B14F-4D97-AF65-F5344CB8AC3E}">
        <p14:creationId xmlns:p14="http://schemas.microsoft.com/office/powerpoint/2010/main" val="80272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9CC238-D10D-47FE-A56D-98B3C6DCEB45}"/>
              </a:ext>
            </a:extLst>
          </p:cNvPr>
          <p:cNvSpPr>
            <a:spLocks noGrp="1"/>
          </p:cNvSpPr>
          <p:nvPr>
            <p:ph type="title"/>
          </p:nvPr>
        </p:nvSpPr>
        <p:spPr>
          <a:xfrm>
            <a:off x="108066" y="82492"/>
            <a:ext cx="11845636" cy="1325563"/>
          </a:xfrm>
        </p:spPr>
        <p:txBody>
          <a:bodyPr>
            <a:normAutofit/>
          </a:bodyPr>
          <a:lstStyle/>
          <a:p>
            <a:r>
              <a:rPr lang="el-GR" sz="3600" b="1" dirty="0">
                <a:latin typeface="Times New Roman" panose="02020603050405020304" pitchFamily="18" charset="0"/>
                <a:cs typeface="Times New Roman" panose="02020603050405020304" pitchFamily="18" charset="0"/>
              </a:rPr>
              <a:t>Υπνηλία κατά την διάρκεια της ημέρας - Επίπτωση άνοιας</a:t>
            </a:r>
          </a:p>
        </p:txBody>
      </p:sp>
      <p:pic>
        <p:nvPicPr>
          <p:cNvPr id="6" name="Content Placeholder 3"/>
          <p:cNvPicPr>
            <a:picLocks noChangeAspect="1"/>
          </p:cNvPicPr>
          <p:nvPr/>
        </p:nvPicPr>
        <p:blipFill>
          <a:blip r:embed="rId2"/>
          <a:stretch>
            <a:fillRect/>
          </a:stretch>
        </p:blipFill>
        <p:spPr>
          <a:xfrm>
            <a:off x="3012338" y="1965381"/>
            <a:ext cx="5590485" cy="43887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B6DA7C-389E-486B-86E5-74A6142F651D}"/>
              </a:ext>
            </a:extLst>
          </p:cNvPr>
          <p:cNvSpPr>
            <a:spLocks noGrp="1"/>
          </p:cNvSpPr>
          <p:nvPr>
            <p:ph type="title"/>
          </p:nvPr>
        </p:nvSpPr>
        <p:spPr>
          <a:xfrm>
            <a:off x="381000" y="74179"/>
            <a:ext cx="10515600" cy="1325563"/>
          </a:xfrm>
        </p:spPr>
        <p:txBody>
          <a:bodyPr>
            <a:normAutofit/>
          </a:bodyPr>
          <a:lstStyle/>
          <a:p>
            <a:r>
              <a:rPr lang="el-GR" sz="3600" b="1" dirty="0">
                <a:latin typeface="Times New Roman" panose="02020603050405020304" pitchFamily="18" charset="0"/>
                <a:cs typeface="Times New Roman" panose="02020603050405020304" pitchFamily="18" charset="0"/>
              </a:rPr>
              <a:t>Έλλειψη ύπνου – Επίπτωση άνοιας</a:t>
            </a:r>
          </a:p>
        </p:txBody>
      </p:sp>
      <p:pic>
        <p:nvPicPr>
          <p:cNvPr id="6" name="Content Placeholder 3"/>
          <p:cNvPicPr>
            <a:picLocks noGrp="1" noChangeAspect="1"/>
          </p:cNvPicPr>
          <p:nvPr>
            <p:ph idx="1"/>
          </p:nvPr>
        </p:nvPicPr>
        <p:blipFill>
          <a:blip r:embed="rId2"/>
          <a:stretch>
            <a:fillRect/>
          </a:stretch>
        </p:blipFill>
        <p:spPr>
          <a:xfrm>
            <a:off x="3059084" y="1804517"/>
            <a:ext cx="5548684" cy="44389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043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Times New Roman" panose="02020603050405020304" pitchFamily="18" charset="0"/>
                <a:cs typeface="Times New Roman" panose="02020603050405020304" pitchFamily="18" charset="0"/>
              </a:rPr>
              <a:t>HELIAD </a:t>
            </a:r>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Hellenic Longitudinal Investigation of Aging and Diet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053245"/>
            <a:ext cx="9050214" cy="4123718"/>
          </a:xfrm>
        </p:spPr>
        <p:txBody>
          <a:bodyPr/>
          <a:lstStyle/>
          <a:p>
            <a:pPr algn="just"/>
            <a:r>
              <a:rPr lang="el-GR" dirty="0"/>
              <a:t>Επιδημιολογική μελέτη για την εκτίμηση της συχνότητας και επίπτωσης ήπιας νοητικής έκπτωσης (</a:t>
            </a:r>
            <a:r>
              <a:rPr lang="en-US" dirty="0"/>
              <a:t>MCI), </a:t>
            </a:r>
            <a:r>
              <a:rPr lang="el-GR" dirty="0"/>
              <a:t>νόσου </a:t>
            </a:r>
            <a:r>
              <a:rPr lang="en-US" dirty="0"/>
              <a:t>Alzheimer (AD)</a:t>
            </a:r>
            <a:r>
              <a:rPr lang="el-GR" dirty="0"/>
              <a:t>, άλλων νευρολογικών και ψυχιατρικών διαταραχών </a:t>
            </a:r>
          </a:p>
          <a:p>
            <a:pPr algn="just"/>
            <a:r>
              <a:rPr lang="el-GR" dirty="0"/>
              <a:t>Δύο κέντρα:</a:t>
            </a:r>
          </a:p>
          <a:p>
            <a:pPr lvl="1" algn="just">
              <a:buFont typeface="Wingdings" panose="05000000000000000000" pitchFamily="2" charset="2"/>
              <a:buChar char="§"/>
            </a:pPr>
            <a:r>
              <a:rPr lang="el-GR" dirty="0"/>
              <a:t>Αθήνα </a:t>
            </a:r>
          </a:p>
          <a:p>
            <a:pPr lvl="1" algn="just">
              <a:buFont typeface="Wingdings" panose="05000000000000000000" pitchFamily="2" charset="2"/>
              <a:buChar char="§"/>
            </a:pPr>
            <a:r>
              <a:rPr lang="el-GR" dirty="0"/>
              <a:t>Λάρισα</a:t>
            </a:r>
          </a:p>
        </p:txBody>
      </p:sp>
      <p:pic>
        <p:nvPicPr>
          <p:cNvPr id="6" name="Picture 6">
            <a:extLst>
              <a:ext uri="{FF2B5EF4-FFF2-40B4-BE49-F238E27FC236}">
                <a16:creationId xmlns:a16="http://schemas.microsoft.com/office/drawing/2014/main" id="{EE167899-E175-4500-9C05-2D390A15B26A}"/>
              </a:ext>
            </a:extLst>
          </p:cNvPr>
          <p:cNvPicPr>
            <a:picLocks noChangeAspect="1"/>
          </p:cNvPicPr>
          <p:nvPr/>
        </p:nvPicPr>
        <p:blipFill>
          <a:blip r:embed="rId3"/>
          <a:stretch>
            <a:fillRect/>
          </a:stretch>
        </p:blipFill>
        <p:spPr>
          <a:xfrm>
            <a:off x="10989003" y="256255"/>
            <a:ext cx="877147" cy="1102441"/>
          </a:xfrm>
          <a:prstGeom prst="rect">
            <a:avLst/>
          </a:prstGeom>
          <a:ln>
            <a:noFill/>
          </a:ln>
          <a:effectLst>
            <a:outerShdw blurRad="190500" algn="tl" rotWithShape="0">
              <a:srgbClr val="000000">
                <a:alpha val="70000"/>
              </a:srgbClr>
            </a:outerShdw>
          </a:effectLst>
        </p:spPr>
      </p:pic>
      <p:pic>
        <p:nvPicPr>
          <p:cNvPr id="14" name="Εικόνα 13">
            <a:extLst>
              <a:ext uri="{FF2B5EF4-FFF2-40B4-BE49-F238E27FC236}">
                <a16:creationId xmlns:a16="http://schemas.microsoft.com/office/drawing/2014/main" id="{0006C61B-90A5-4118-8E39-D857CD74C5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414" y="1943512"/>
            <a:ext cx="2148076" cy="2453921"/>
          </a:xfrm>
          <a:prstGeom prst="rect">
            <a:avLst/>
          </a:prstGeom>
          <a:ln>
            <a:noFill/>
          </a:ln>
          <a:effectLst>
            <a:outerShdw blurRad="184150" dist="241300" dir="11520000" sx="110000" sy="110000" algn="ctr">
              <a:srgbClr val="000000">
                <a:alpha val="18000"/>
              </a:srgbClr>
            </a:outerShdw>
            <a:softEdge rad="31750"/>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87957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7" name="Content Placeholder 3"/>
          <p:cNvPicPr>
            <a:picLocks noGrp="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bwMode="auto">
          <a:xfrm>
            <a:off x="989044" y="2162835"/>
            <a:ext cx="3976877" cy="3991863"/>
          </a:xfrm>
          <a:prstGeom prst="rect">
            <a:avLst/>
          </a:prstGeom>
          <a:ln>
            <a:noFill/>
          </a:ln>
          <a:effectLst>
            <a:outerShdw blurRad="190500" algn="tl" rotWithShape="0">
              <a:srgbClr val="000000">
                <a:alpha val="70000"/>
              </a:srgbClr>
            </a:outerShdw>
          </a:effectLst>
        </p:spPr>
      </p:pic>
      <p:pic>
        <p:nvPicPr>
          <p:cNvPr id="8" name="Content Placeholder 3"/>
          <p:cNvPicPr>
            <a:picLocks/>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bwMode="auto">
          <a:xfrm>
            <a:off x="5449078" y="2162835"/>
            <a:ext cx="3956180" cy="3991863"/>
          </a:xfrm>
          <a:prstGeom prst="rect">
            <a:avLst/>
          </a:prstGeom>
          <a:ln>
            <a:noFill/>
          </a:ln>
          <a:effectLst>
            <a:outerShdw blurRad="190500" algn="tl" rotWithShape="0">
              <a:srgbClr val="000000">
                <a:alpha val="70000"/>
              </a:srgbClr>
            </a:outerShdw>
          </a:effectLst>
        </p:spPr>
      </p:pic>
      <p:pic>
        <p:nvPicPr>
          <p:cNvPr id="9" name="Εικόνα 2">
            <a:extLst>
              <a:ext uri="{FF2B5EF4-FFF2-40B4-BE49-F238E27FC236}">
                <a16:creationId xmlns:a16="http://schemas.microsoft.com/office/drawing/2014/main" id="{B22610BA-4391-4157-9724-BA6846937F5D}"/>
              </a:ext>
            </a:extLst>
          </p:cNvPr>
          <p:cNvPicPr>
            <a:picLocks noChangeAspect="1"/>
          </p:cNvPicPr>
          <p:nvPr/>
        </p:nvPicPr>
        <p:blipFill>
          <a:blip r:embed="rId7"/>
          <a:stretch>
            <a:fillRect/>
          </a:stretch>
        </p:blipFill>
        <p:spPr>
          <a:xfrm>
            <a:off x="2219497" y="216132"/>
            <a:ext cx="6043353" cy="16625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711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00042" y="4101367"/>
            <a:ext cx="5517679" cy="2500191"/>
          </a:xfrm>
        </p:spPr>
        <p:txBody>
          <a:bodyPr>
            <a:normAutofit/>
          </a:bodyPr>
          <a:lstStyle/>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Έλλειψη ύπνου</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περισσότερ</a:t>
            </a:r>
            <a:r>
              <a:rPr lang="en-US"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SCD</a:t>
            </a:r>
          </a:p>
          <a:p>
            <a:pPr algn="just"/>
            <a:r>
              <a:rPr lang="el-GR" dirty="0">
                <a:latin typeface="Times New Roman" panose="02020603050405020304" pitchFamily="18" charset="0"/>
                <a:cs typeface="Times New Roman" panose="02020603050405020304" pitchFamily="18" charset="0"/>
              </a:rPr>
              <a:t>Έλλειψη ύπνου, υπνηλία κατά την διάρκεια της ημέρας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περισσότερ</a:t>
            </a:r>
            <a:r>
              <a:rPr lang="en-US"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SCD </a:t>
            </a:r>
            <a:r>
              <a:rPr lang="el-GR" dirty="0">
                <a:latin typeface="Times New Roman" panose="02020603050405020304" pitchFamily="18" charset="0"/>
                <a:cs typeface="Times New Roman" panose="02020603050405020304" pitchFamily="18" charset="0"/>
              </a:rPr>
              <a:t>(ειδικά σε ηλικιωμένους)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WHICAP &amp; HELIAD</a:t>
            </a:r>
          </a:p>
          <a:p>
            <a:pPr algn="just"/>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95275" y="1594914"/>
            <a:ext cx="4775490" cy="2752642"/>
            <a:chOff x="899746" y="1476588"/>
            <a:chExt cx="5342792" cy="3049993"/>
          </a:xfrm>
        </p:grpSpPr>
        <p:sp>
          <p:nvSpPr>
            <p:cNvPr id="11" name="Oval 10"/>
            <p:cNvSpPr/>
            <p:nvPr/>
          </p:nvSpPr>
          <p:spPr>
            <a:xfrm>
              <a:off x="899746" y="2373923"/>
              <a:ext cx="2362116" cy="1213339"/>
            </a:xfrm>
            <a:prstGeom prst="ellipse">
              <a:avLst/>
            </a:prstGeom>
            <a:solidFill>
              <a:srgbClr val="1F497D"/>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COGNITION</a:t>
              </a:r>
            </a:p>
          </p:txBody>
        </p:sp>
        <p:sp>
          <p:nvSpPr>
            <p:cNvPr id="12" name="Oval 11"/>
            <p:cNvSpPr/>
            <p:nvPr/>
          </p:nvSpPr>
          <p:spPr>
            <a:xfrm>
              <a:off x="3891670" y="3313242"/>
              <a:ext cx="2350868" cy="1213339"/>
            </a:xfrm>
            <a:prstGeom prst="ellipse">
              <a:avLst/>
            </a:prstGeom>
            <a:solidFill>
              <a:srgbClr val="1F497D"/>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SCD</a:t>
              </a:r>
            </a:p>
          </p:txBody>
        </p:sp>
        <p:sp>
          <p:nvSpPr>
            <p:cNvPr id="13" name="Oval 12"/>
            <p:cNvSpPr/>
            <p:nvPr/>
          </p:nvSpPr>
          <p:spPr>
            <a:xfrm>
              <a:off x="3891670" y="1476588"/>
              <a:ext cx="2350868" cy="1213339"/>
            </a:xfrm>
            <a:prstGeom prst="ellipse">
              <a:avLst/>
            </a:prstGeom>
            <a:solidFill>
              <a:srgbClr val="1F497D"/>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SLEEP</a:t>
              </a:r>
            </a:p>
          </p:txBody>
        </p:sp>
        <p:cxnSp>
          <p:nvCxnSpPr>
            <p:cNvPr id="14" name="Straight Arrow Connector 13"/>
            <p:cNvCxnSpPr/>
            <p:nvPr/>
          </p:nvCxnSpPr>
          <p:spPr>
            <a:xfrm flipV="1">
              <a:off x="3105457" y="2268415"/>
              <a:ext cx="786213" cy="18389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51775" y="3429261"/>
              <a:ext cx="747430" cy="3899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50070" y="2723635"/>
              <a:ext cx="773723" cy="584775"/>
            </a:xfrm>
            <a:prstGeom prst="rect">
              <a:avLst/>
            </a:prstGeom>
            <a:noFill/>
          </p:spPr>
          <p:txBody>
            <a:bodyPr wrap="square" rtlCol="0">
              <a:spAutoFit/>
            </a:bodyPr>
            <a:lstStyle/>
            <a:p>
              <a:r>
                <a:rPr lang="en-US" sz="3200" b="1" dirty="0">
                  <a:solidFill>
                    <a:schemeClr val="tx2"/>
                  </a:solidFill>
                </a:rPr>
                <a:t>?</a:t>
              </a:r>
            </a:p>
          </p:txBody>
        </p:sp>
      </p:grpSp>
      <p:sp>
        <p:nvSpPr>
          <p:cNvPr id="10" name="Title 1"/>
          <p:cNvSpPr txBox="1">
            <a:spLocks/>
          </p:cNvSpPr>
          <p:nvPr/>
        </p:nvSpPr>
        <p:spPr>
          <a:xfrm>
            <a:off x="899746" y="63691"/>
            <a:ext cx="106005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l-GR" sz="3600" b="1" dirty="0">
                <a:latin typeface="+mn-lt"/>
                <a:cs typeface="Aharoni" panose="02010803020104030203" pitchFamily="2" charset="-79"/>
              </a:rPr>
              <a:t>Προβλήματα ύπνου και νοητικά παράπονα σε υγιείς ηλικιωμένους</a:t>
            </a:r>
            <a:endParaRPr lang="en-US" sz="3600" b="1" dirty="0">
              <a:latin typeface="+mn-lt"/>
              <a:cs typeface="Aharoni" panose="02010803020104030203" pitchFamily="2" charset="-79"/>
            </a:endParaRPr>
          </a:p>
        </p:txBody>
      </p:sp>
      <p:sp>
        <p:nvSpPr>
          <p:cNvPr id="16" name="Right Arrow 15"/>
          <p:cNvSpPr/>
          <p:nvPr/>
        </p:nvSpPr>
        <p:spPr>
          <a:xfrm>
            <a:off x="8037332" y="4661953"/>
            <a:ext cx="276586" cy="65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7318140" y="5351462"/>
            <a:ext cx="202466" cy="49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a:cxnSpLocks/>
          </p:cNvCxnSpPr>
          <p:nvPr/>
        </p:nvCxnSpPr>
        <p:spPr>
          <a:xfrm>
            <a:off x="4478482" y="3072005"/>
            <a:ext cx="592281"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5070764" y="2471842"/>
            <a:ext cx="1346662" cy="1200329"/>
          </a:xfrm>
          <a:prstGeom prst="rect">
            <a:avLst/>
          </a:prstGeom>
          <a:noFill/>
        </p:spPr>
        <p:txBody>
          <a:bodyPr wrap="square" rtlCol="0">
            <a:spAutoFit/>
          </a:bodyPr>
          <a:lstStyle/>
          <a:p>
            <a:r>
              <a:rPr lang="en-US" b="1" dirty="0"/>
              <a:t>SCD</a:t>
            </a:r>
            <a:r>
              <a:rPr lang="en-US" dirty="0"/>
              <a:t>: Subjective Cognitive Decline</a:t>
            </a:r>
          </a:p>
        </p:txBody>
      </p:sp>
    </p:spTree>
    <p:extLst>
      <p:ext uri="{BB962C8B-B14F-4D97-AF65-F5344CB8AC3E}">
        <p14:creationId xmlns:p14="http://schemas.microsoft.com/office/powerpoint/2010/main" val="150599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746" y="63691"/>
            <a:ext cx="106005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3600" b="1" dirty="0">
              <a:latin typeface="+mn-lt"/>
              <a:cs typeface="Aharoni" panose="02010803020104030203" pitchFamily="2" charset="-79"/>
            </a:endParaRPr>
          </a:p>
        </p:txBody>
      </p:sp>
      <p:cxnSp>
        <p:nvCxnSpPr>
          <p:cNvPr id="4" name="Straight Arrow Connector 3"/>
          <p:cNvCxnSpPr>
            <a:cxnSpLocks/>
          </p:cNvCxnSpPr>
          <p:nvPr/>
        </p:nvCxnSpPr>
        <p:spPr>
          <a:xfrm>
            <a:off x="4478482" y="3072005"/>
            <a:ext cx="592281"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91909409-AE4F-4ED2-BB2C-65F4F6408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62" y="165196"/>
            <a:ext cx="4787959" cy="6527608"/>
          </a:xfrm>
          <a:prstGeom prst="rect">
            <a:avLst/>
          </a:prstGeom>
        </p:spPr>
      </p:pic>
      <p:graphicFrame>
        <p:nvGraphicFramePr>
          <p:cNvPr id="18" name="Diagram 17">
            <a:extLst>
              <a:ext uri="{FF2B5EF4-FFF2-40B4-BE49-F238E27FC236}">
                <a16:creationId xmlns:a16="http://schemas.microsoft.com/office/drawing/2014/main" id="{EAD5728D-0A05-44B8-925D-BAF54FDD670E}"/>
              </a:ext>
            </a:extLst>
          </p:cNvPr>
          <p:cNvGraphicFramePr/>
          <p:nvPr>
            <p:extLst>
              <p:ext uri="{D42A27DB-BD31-4B8C-83A1-F6EECF244321}">
                <p14:modId xmlns:p14="http://schemas.microsoft.com/office/powerpoint/2010/main" val="251108379"/>
              </p:ext>
            </p:extLst>
          </p:nvPr>
        </p:nvGraphicFramePr>
        <p:xfrm>
          <a:off x="6178248" y="726472"/>
          <a:ext cx="5006975" cy="4357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74ACDE1A-7C8A-48AA-A07D-EBCD6AB7507A}"/>
              </a:ext>
            </a:extLst>
          </p:cNvPr>
          <p:cNvSpPr txBox="1"/>
          <p:nvPr/>
        </p:nvSpPr>
        <p:spPr>
          <a:xfrm>
            <a:off x="5736924" y="5083630"/>
            <a:ext cx="6105524" cy="1384995"/>
          </a:xfrm>
          <a:prstGeom prst="rect">
            <a:avLst/>
          </a:prstGeom>
          <a:noFill/>
        </p:spPr>
        <p:txBody>
          <a:bodyPr wrap="square">
            <a:spAutoFit/>
          </a:bodyPr>
          <a:lstStyle/>
          <a:p>
            <a:pPr algn="just"/>
            <a:r>
              <a:rPr lang="en-US" sz="1400" i="1" dirty="0">
                <a:latin typeface="+mj-lt"/>
              </a:rPr>
              <a:t>At any given level of objective cognition, sleep disturbance is accompanied by subjective cognitive impairment. The replicability in two ethnically, genetically and culturally different cohorts adds validity to our results. The results have implications for the correlates, and potential </a:t>
            </a:r>
            <a:r>
              <a:rPr lang="en-US" sz="1400" i="1" dirty="0" err="1">
                <a:latin typeface="+mj-lt"/>
              </a:rPr>
              <a:t>aetiology</a:t>
            </a:r>
            <a:r>
              <a:rPr lang="en-US" sz="1400" i="1" dirty="0">
                <a:latin typeface="+mj-lt"/>
              </a:rPr>
              <a:t> of subjective cognitive decline, which should be considered in the assessment and treatment of older adults with cognitive complaints.</a:t>
            </a:r>
          </a:p>
        </p:txBody>
      </p:sp>
    </p:spTree>
    <p:extLst>
      <p:ext uri="{BB962C8B-B14F-4D97-AF65-F5344CB8AC3E}">
        <p14:creationId xmlns:p14="http://schemas.microsoft.com/office/powerpoint/2010/main" val="182865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746" y="63691"/>
            <a:ext cx="106005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3600" b="1" dirty="0">
              <a:latin typeface="+mn-lt"/>
              <a:cs typeface="Aharoni" panose="02010803020104030203" pitchFamily="2" charset="-79"/>
            </a:endParaRPr>
          </a:p>
        </p:txBody>
      </p:sp>
      <p:pic>
        <p:nvPicPr>
          <p:cNvPr id="3" name="Picture 2">
            <a:extLst>
              <a:ext uri="{FF2B5EF4-FFF2-40B4-BE49-F238E27FC236}">
                <a16:creationId xmlns:a16="http://schemas.microsoft.com/office/drawing/2014/main" id="{852EF790-7907-483E-B53A-5AAE926BFDF7}"/>
              </a:ext>
            </a:extLst>
          </p:cNvPr>
          <p:cNvPicPr>
            <a:picLocks noChangeAspect="1"/>
          </p:cNvPicPr>
          <p:nvPr/>
        </p:nvPicPr>
        <p:blipFill>
          <a:blip r:embed="rId3"/>
          <a:stretch>
            <a:fillRect/>
          </a:stretch>
        </p:blipFill>
        <p:spPr>
          <a:xfrm>
            <a:off x="1483518" y="1624012"/>
            <a:ext cx="6653213" cy="4957492"/>
          </a:xfrm>
          <a:prstGeom prst="rect">
            <a:avLst/>
          </a:prstGeom>
        </p:spPr>
      </p:pic>
      <p:sp>
        <p:nvSpPr>
          <p:cNvPr id="9" name="TextBox 8">
            <a:extLst>
              <a:ext uri="{FF2B5EF4-FFF2-40B4-BE49-F238E27FC236}">
                <a16:creationId xmlns:a16="http://schemas.microsoft.com/office/drawing/2014/main" id="{224F1DC2-1837-4EF1-803D-6273CDFDC99F}"/>
              </a:ext>
            </a:extLst>
          </p:cNvPr>
          <p:cNvSpPr txBox="1"/>
          <p:nvPr/>
        </p:nvSpPr>
        <p:spPr>
          <a:xfrm>
            <a:off x="466724" y="276496"/>
            <a:ext cx="11210925" cy="1200329"/>
          </a:xfrm>
          <a:prstGeom prst="rect">
            <a:avLst/>
          </a:prstGeom>
          <a:noFill/>
        </p:spPr>
        <p:txBody>
          <a:bodyPr wrap="square">
            <a:spAutoFit/>
          </a:bodyPr>
          <a:lstStyle/>
          <a:p>
            <a:pPr algn="just"/>
            <a:r>
              <a:rPr lang="en-US" i="1" dirty="0"/>
              <a:t>Regression models for the association between </a:t>
            </a:r>
            <a:r>
              <a:rPr lang="en-US" b="1" i="1" dirty="0"/>
              <a:t>Sleep Problems and SCD </a:t>
            </a:r>
            <a:r>
              <a:rPr lang="en-US" i="1" dirty="0"/>
              <a:t>in the two cohorts. Models adjusted for age, sex, education, comorbidities, sleep medication and medication affecting cognition. Further adjustment for general objective cognitive performance. SCD reference category=0. 1=1 complaint, 2=2 or more complaints</a:t>
            </a:r>
          </a:p>
        </p:txBody>
      </p:sp>
    </p:spTree>
    <p:extLst>
      <p:ext uri="{BB962C8B-B14F-4D97-AF65-F5344CB8AC3E}">
        <p14:creationId xmlns:p14="http://schemas.microsoft.com/office/powerpoint/2010/main" val="421499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746" y="63691"/>
            <a:ext cx="106005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3600" b="1" dirty="0">
              <a:latin typeface="+mn-lt"/>
              <a:cs typeface="Aharoni" panose="02010803020104030203" pitchFamily="2" charset="-79"/>
            </a:endParaRPr>
          </a:p>
        </p:txBody>
      </p:sp>
      <p:cxnSp>
        <p:nvCxnSpPr>
          <p:cNvPr id="4" name="Straight Arrow Connector 3"/>
          <p:cNvCxnSpPr>
            <a:cxnSpLocks/>
          </p:cNvCxnSpPr>
          <p:nvPr/>
        </p:nvCxnSpPr>
        <p:spPr>
          <a:xfrm>
            <a:off x="4478482" y="3072005"/>
            <a:ext cx="592281"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50DBBED9-0C18-4DC8-8095-350825B4B8F2}"/>
              </a:ext>
            </a:extLst>
          </p:cNvPr>
          <p:cNvPicPr>
            <a:picLocks noChangeAspect="1"/>
          </p:cNvPicPr>
          <p:nvPr/>
        </p:nvPicPr>
        <p:blipFill>
          <a:blip r:embed="rId3"/>
          <a:stretch>
            <a:fillRect/>
          </a:stretch>
        </p:blipFill>
        <p:spPr>
          <a:xfrm>
            <a:off x="151330" y="640329"/>
            <a:ext cx="5506521" cy="4813758"/>
          </a:xfrm>
          <a:prstGeom prst="rect">
            <a:avLst/>
          </a:prstGeom>
        </p:spPr>
      </p:pic>
      <p:pic>
        <p:nvPicPr>
          <p:cNvPr id="6" name="Picture 5">
            <a:extLst>
              <a:ext uri="{FF2B5EF4-FFF2-40B4-BE49-F238E27FC236}">
                <a16:creationId xmlns:a16="http://schemas.microsoft.com/office/drawing/2014/main" id="{1CDC411F-C0D3-460C-AC3C-967A049512E3}"/>
              </a:ext>
            </a:extLst>
          </p:cNvPr>
          <p:cNvPicPr>
            <a:picLocks noChangeAspect="1"/>
          </p:cNvPicPr>
          <p:nvPr/>
        </p:nvPicPr>
        <p:blipFill>
          <a:blip r:embed="rId4"/>
          <a:stretch>
            <a:fillRect/>
          </a:stretch>
        </p:blipFill>
        <p:spPr>
          <a:xfrm>
            <a:off x="6305551" y="661034"/>
            <a:ext cx="5194788" cy="4793052"/>
          </a:xfrm>
          <a:prstGeom prst="rect">
            <a:avLst/>
          </a:prstGeom>
        </p:spPr>
      </p:pic>
      <p:sp>
        <p:nvSpPr>
          <p:cNvPr id="12" name="TextBox 11">
            <a:extLst>
              <a:ext uri="{FF2B5EF4-FFF2-40B4-BE49-F238E27FC236}">
                <a16:creationId xmlns:a16="http://schemas.microsoft.com/office/drawing/2014/main" id="{FAB9BA99-CA6E-4317-8EFC-7881F2DE539C}"/>
              </a:ext>
            </a:extLst>
          </p:cNvPr>
          <p:cNvSpPr txBox="1"/>
          <p:nvPr/>
        </p:nvSpPr>
        <p:spPr>
          <a:xfrm>
            <a:off x="151329" y="5411450"/>
            <a:ext cx="3182421" cy="1446550"/>
          </a:xfrm>
          <a:prstGeom prst="rect">
            <a:avLst/>
          </a:prstGeom>
          <a:noFill/>
        </p:spPr>
        <p:txBody>
          <a:bodyPr wrap="square">
            <a:spAutoFit/>
          </a:bodyPr>
          <a:lstStyle/>
          <a:p>
            <a:pPr algn="just"/>
            <a:r>
              <a:rPr lang="en-US" sz="1100" b="0" i="1" u="none" strike="noStrike" baseline="0" dirty="0"/>
              <a:t>FIGURE 1</a:t>
            </a:r>
            <a:r>
              <a:rPr lang="en-US" sz="1100" b="0" i="0" u="none" strike="noStrike" baseline="0" dirty="0"/>
              <a:t>: Bar graph depicting the</a:t>
            </a:r>
          </a:p>
          <a:p>
            <a:pPr algn="just"/>
            <a:r>
              <a:rPr lang="en-US" sz="1100" b="1" i="0" u="none" strike="noStrike" baseline="0" dirty="0"/>
              <a:t>association between subjective cognitive</a:t>
            </a:r>
          </a:p>
          <a:p>
            <a:pPr algn="just"/>
            <a:r>
              <a:rPr lang="en-US" sz="1100" b="1" i="0" u="none" strike="noStrike" baseline="0" dirty="0"/>
              <a:t>decline (SCD) and sleep problems </a:t>
            </a:r>
            <a:r>
              <a:rPr lang="en-US" sz="1100" b="0" i="0" u="none" strike="noStrike" baseline="0" dirty="0"/>
              <a:t>among</a:t>
            </a:r>
          </a:p>
          <a:p>
            <a:pPr algn="just"/>
            <a:r>
              <a:rPr lang="en-US" sz="1100" b="0" i="0" u="none" strike="noStrike" baseline="0" dirty="0"/>
              <a:t>cognitively normal older adults from the</a:t>
            </a:r>
          </a:p>
          <a:p>
            <a:pPr algn="just"/>
            <a:r>
              <a:rPr lang="en-US" sz="1100" b="1" i="0" u="none" strike="noStrike" baseline="0" dirty="0"/>
              <a:t>WHICAP</a:t>
            </a:r>
            <a:r>
              <a:rPr lang="en-US" sz="1100" b="0" i="0" u="none" strike="noStrike" baseline="0" dirty="0"/>
              <a:t> study. More SCD (0 = 0</a:t>
            </a:r>
          </a:p>
          <a:p>
            <a:pPr algn="just"/>
            <a:r>
              <a:rPr lang="en-US" sz="1100" b="0" i="0" u="none" strike="noStrike" baseline="0" dirty="0"/>
              <a:t>complaints; 1 = one complaint; 2 = two or</a:t>
            </a:r>
          </a:p>
          <a:p>
            <a:pPr algn="just"/>
            <a:r>
              <a:rPr lang="en-US" sz="1100" b="0" i="0" u="none" strike="noStrike" baseline="0" dirty="0"/>
              <a:t>more complaints) was associated with</a:t>
            </a:r>
          </a:p>
          <a:p>
            <a:pPr algn="just"/>
            <a:r>
              <a:rPr lang="en-US" sz="1100" b="0" i="0" u="none" strike="noStrike" baseline="0" dirty="0"/>
              <a:t>more sleep problems</a:t>
            </a:r>
            <a:endParaRPr lang="en-US" sz="1100" dirty="0"/>
          </a:p>
        </p:txBody>
      </p:sp>
      <p:sp>
        <p:nvSpPr>
          <p:cNvPr id="14" name="TextBox 13">
            <a:extLst>
              <a:ext uri="{FF2B5EF4-FFF2-40B4-BE49-F238E27FC236}">
                <a16:creationId xmlns:a16="http://schemas.microsoft.com/office/drawing/2014/main" id="{62957553-98B2-40BA-B46D-19D2FA8EB26D}"/>
              </a:ext>
            </a:extLst>
          </p:cNvPr>
          <p:cNvSpPr txBox="1"/>
          <p:nvPr/>
        </p:nvSpPr>
        <p:spPr>
          <a:xfrm>
            <a:off x="6534150" y="5411450"/>
            <a:ext cx="3505200" cy="1446550"/>
          </a:xfrm>
          <a:prstGeom prst="rect">
            <a:avLst/>
          </a:prstGeom>
          <a:noFill/>
        </p:spPr>
        <p:txBody>
          <a:bodyPr wrap="square">
            <a:spAutoFit/>
          </a:bodyPr>
          <a:lstStyle/>
          <a:p>
            <a:r>
              <a:rPr lang="en-US" sz="1100" i="1" dirty="0"/>
              <a:t>FIGURE 2</a:t>
            </a:r>
            <a:r>
              <a:rPr lang="en-US" sz="1100" dirty="0"/>
              <a:t>: Bar graph depicting the</a:t>
            </a:r>
          </a:p>
          <a:p>
            <a:r>
              <a:rPr lang="en-US" sz="1100" b="1" dirty="0"/>
              <a:t>association between subjective cognitive</a:t>
            </a:r>
          </a:p>
          <a:p>
            <a:r>
              <a:rPr lang="en-US" sz="1100" b="1" dirty="0"/>
              <a:t>decline (SCD) and sleep problems </a:t>
            </a:r>
            <a:r>
              <a:rPr lang="en-US" sz="1100" dirty="0"/>
              <a:t>among</a:t>
            </a:r>
          </a:p>
          <a:p>
            <a:r>
              <a:rPr lang="en-US" sz="1100" dirty="0"/>
              <a:t>cognitively normal older adults from the</a:t>
            </a:r>
          </a:p>
          <a:p>
            <a:r>
              <a:rPr lang="en-US" sz="1100" b="1" dirty="0"/>
              <a:t>HELIAD</a:t>
            </a:r>
            <a:r>
              <a:rPr lang="en-US" sz="1100" dirty="0"/>
              <a:t> study. More SCD (0 = 0</a:t>
            </a:r>
          </a:p>
          <a:p>
            <a:r>
              <a:rPr lang="en-US" sz="1100" dirty="0"/>
              <a:t>complaints; 1 = one complaint; 2 = two or</a:t>
            </a:r>
          </a:p>
          <a:p>
            <a:r>
              <a:rPr lang="en-US" sz="1100" dirty="0"/>
              <a:t>more complaints) was associated with</a:t>
            </a:r>
          </a:p>
          <a:p>
            <a:r>
              <a:rPr lang="en-US" sz="1100" dirty="0"/>
              <a:t>more sleep problems</a:t>
            </a:r>
          </a:p>
        </p:txBody>
      </p:sp>
    </p:spTree>
    <p:extLst>
      <p:ext uri="{BB962C8B-B14F-4D97-AF65-F5344CB8AC3E}">
        <p14:creationId xmlns:p14="http://schemas.microsoft.com/office/powerpoint/2010/main" val="267165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latin typeface="Times New Roman" panose="02020603050405020304" pitchFamily="18" charset="0"/>
                <a:cs typeface="Times New Roman" panose="02020603050405020304" pitchFamily="18" charset="0"/>
              </a:rPr>
              <a:t>Συμπεράσματα</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Προβλήματα ύπνου σχετίζονται με:</a:t>
            </a:r>
          </a:p>
          <a:p>
            <a:pPr lvl="1">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Υποκειμενικά παράπονα νοητικής έκπτωσης</a:t>
            </a:r>
          </a:p>
          <a:p>
            <a:pPr lvl="1">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Νοητική έκπτωση</a:t>
            </a:r>
          </a:p>
          <a:p>
            <a:pPr lvl="1">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Επίπτωση άνοιας (ειδικά τύπου </a:t>
            </a:r>
            <a:r>
              <a:rPr lang="en-US" dirty="0">
                <a:latin typeface="Times New Roman" panose="02020603050405020304" pitchFamily="18" charset="0"/>
                <a:cs typeface="Times New Roman" panose="02020603050405020304" pitchFamily="18" charset="0"/>
              </a:rPr>
              <a:t>Alzheimer)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70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latin typeface="Times New Roman" panose="02020603050405020304" pitchFamily="18" charset="0"/>
                <a:cs typeface="Times New Roman" panose="02020603050405020304" pitchFamily="18" charset="0"/>
              </a:rPr>
              <a:t>Ύπνος και βιοδείκτες</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pPr marL="0" indent="0">
              <a:lnSpc>
                <a:spcPct val="150000"/>
              </a:lnSpc>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Εγκεφαλικοί βιοδείκτες</a:t>
            </a:r>
          </a:p>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Γενετικοί βιοδείκτες</a:t>
            </a:r>
            <a:endParaRPr lang="en-US"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id="{2D52E630-6525-4121-A5A9-1600EA359347}"/>
              </a:ext>
            </a:extLst>
          </p:cNvPr>
          <p:cNvGraphicFramePr>
            <a:graphicFrameLocks/>
          </p:cNvGraphicFramePr>
          <p:nvPr>
            <p:extLst>
              <p:ext uri="{D42A27DB-BD31-4B8C-83A1-F6EECF244321}">
                <p14:modId xmlns:p14="http://schemas.microsoft.com/office/powerpoint/2010/main" val="3176153936"/>
              </p:ext>
            </p:extLst>
          </p:nvPr>
        </p:nvGraphicFramePr>
        <p:xfrm>
          <a:off x="4270309" y="1690688"/>
          <a:ext cx="5868955" cy="3004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5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Agenda</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Σημασία ύπνου, διαταραχές, συσχετίσεις</a:t>
            </a:r>
          </a:p>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Υπνική δυσλειτουργία και νόηση</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Ύπνος και βιοδείκτες</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065434" y="3496733"/>
            <a:ext cx="4482319" cy="2987145"/>
          </a:xfrm>
          <a:prstGeom prst="ellipse">
            <a:avLst/>
          </a:prstGeom>
          <a:ln>
            <a:noFill/>
          </a:ln>
          <a:effectLst>
            <a:softEdge rad="112500"/>
          </a:effectLst>
        </p:spPr>
      </p:pic>
    </p:spTree>
    <p:extLst>
      <p:ext uri="{BB962C8B-B14F-4D97-AF65-F5344CB8AC3E}">
        <p14:creationId xmlns:p14="http://schemas.microsoft.com/office/powerpoint/2010/main" val="189773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9F8383C9-839D-484A-A3CE-4A1673AD67B3}"/>
              </a:ext>
            </a:extLst>
          </p:cNvPr>
          <p:cNvPicPr>
            <a:picLocks noGrp="1" noChangeAspect="1"/>
          </p:cNvPicPr>
          <p:nvPr>
            <p:ph idx="4294967295"/>
          </p:nvPr>
        </p:nvPicPr>
        <p:blipFill>
          <a:blip r:embed="rId2"/>
          <a:stretch>
            <a:fillRect/>
          </a:stretch>
        </p:blipFill>
        <p:spPr>
          <a:xfrm>
            <a:off x="2076262" y="1234931"/>
            <a:ext cx="5632450" cy="2462213"/>
          </a:xfrm>
          <a:prstGeom prst="rect">
            <a:avLst/>
          </a:prstGeom>
          <a:ln>
            <a:noFill/>
          </a:ln>
          <a:effectLst>
            <a:outerShdw blurRad="190500" algn="tl" rotWithShape="0">
              <a:srgbClr val="000000">
                <a:alpha val="70000"/>
              </a:srgbClr>
            </a:outerShdw>
          </a:effectLst>
        </p:spPr>
      </p:pic>
      <p:graphicFrame>
        <p:nvGraphicFramePr>
          <p:cNvPr id="6" name="Content Placeholder 3">
            <a:extLst>
              <a:ext uri="{FF2B5EF4-FFF2-40B4-BE49-F238E27FC236}">
                <a16:creationId xmlns:a16="http://schemas.microsoft.com/office/drawing/2014/main" id="{4AE04625-E701-430F-BA96-559D41910945}"/>
              </a:ext>
            </a:extLst>
          </p:cNvPr>
          <p:cNvGraphicFramePr>
            <a:graphicFrameLocks/>
          </p:cNvGraphicFramePr>
          <p:nvPr>
            <p:extLst>
              <p:ext uri="{D42A27DB-BD31-4B8C-83A1-F6EECF244321}">
                <p14:modId xmlns:p14="http://schemas.microsoft.com/office/powerpoint/2010/main" val="3058993276"/>
              </p:ext>
            </p:extLst>
          </p:nvPr>
        </p:nvGraphicFramePr>
        <p:xfrm>
          <a:off x="2076262" y="3825550"/>
          <a:ext cx="5632450" cy="2683494"/>
        </p:xfrm>
        <a:graphic>
          <a:graphicData uri="http://schemas.openxmlformats.org/drawingml/2006/table">
            <a:tbl>
              <a:tblPr firstRow="1" bandRow="1">
                <a:tableStyleId>{2A488322-F2BA-4B5B-9748-0D474271808F}</a:tableStyleId>
              </a:tblPr>
              <a:tblGrid>
                <a:gridCol w="2717800">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tblGrid>
              <a:tr h="434967">
                <a:tc>
                  <a:txBody>
                    <a:bodyPr/>
                    <a:lstStyle/>
                    <a:p>
                      <a:pPr>
                        <a:lnSpc>
                          <a:spcPct val="100000"/>
                        </a:lnSpc>
                      </a:pPr>
                      <a:r>
                        <a:rPr lang="en-US" sz="1100" dirty="0">
                          <a:latin typeface="Times New Roman" panose="02020603050405020304" pitchFamily="18" charset="0"/>
                          <a:cs typeface="Times New Roman" panose="02020603050405020304" pitchFamily="18" charset="0"/>
                        </a:rPr>
                        <a:t>Brain volume</a:t>
                      </a:r>
                      <a:r>
                        <a:rPr lang="en-US" sz="1100" baseline="0" dirty="0">
                          <a:latin typeface="Times New Roman" panose="02020603050405020304" pitchFamily="18" charset="0"/>
                          <a:cs typeface="Times New Roman" panose="02020603050405020304" pitchFamily="18" charset="0"/>
                        </a:rPr>
                        <a:t> measures</a:t>
                      </a:r>
                      <a:endParaRPr lang="en-US" sz="1100" b="1" dirty="0">
                        <a:latin typeface="Times New Roman" panose="02020603050405020304" pitchFamily="18" charset="0"/>
                        <a:cs typeface="Times New Roman" panose="02020603050405020304" pitchFamily="18" charset="0"/>
                      </a:endParaRPr>
                    </a:p>
                  </a:txBody>
                  <a:tcPr>
                    <a:solidFill>
                      <a:srgbClr val="006600"/>
                    </a:solidFill>
                  </a:tcPr>
                </a:tc>
                <a:tc>
                  <a:txBody>
                    <a:bodyPr/>
                    <a:lstStyle/>
                    <a:p>
                      <a:r>
                        <a:rPr lang="en-US" sz="1100" dirty="0">
                          <a:latin typeface="Times New Roman" panose="02020603050405020304" pitchFamily="18" charset="0"/>
                          <a:cs typeface="Times New Roman" panose="02020603050405020304" pitchFamily="18" charset="0"/>
                        </a:rPr>
                        <a:t>Daytime sleepiness</a:t>
                      </a:r>
                      <a:endParaRPr lang="en-US" sz="1100" b="1" dirty="0">
                        <a:latin typeface="Times New Roman" panose="02020603050405020304" pitchFamily="18" charset="0"/>
                        <a:cs typeface="Times New Roman" panose="02020603050405020304" pitchFamily="18" charset="0"/>
                      </a:endParaRPr>
                    </a:p>
                  </a:txBody>
                  <a:tcPr>
                    <a:solidFill>
                      <a:srgbClr val="006600"/>
                    </a:solidFill>
                  </a:tcPr>
                </a:tc>
                <a:tc>
                  <a:txBody>
                    <a:bodyPr/>
                    <a:lstStyle/>
                    <a:p>
                      <a:r>
                        <a:rPr lang="en-US" sz="1100" dirty="0">
                          <a:latin typeface="Times New Roman" panose="02020603050405020304" pitchFamily="18" charset="0"/>
                          <a:cs typeface="Times New Roman" panose="02020603050405020304" pitchFamily="18" charset="0"/>
                        </a:rPr>
                        <a:t>Sleep duration</a:t>
                      </a:r>
                      <a:r>
                        <a:rPr lang="en-US" sz="1100" baseline="0" dirty="0">
                          <a:latin typeface="Times New Roman" panose="02020603050405020304" pitchFamily="18" charset="0"/>
                          <a:cs typeface="Times New Roman" panose="02020603050405020304" pitchFamily="18" charset="0"/>
                        </a:rPr>
                        <a:t> </a:t>
                      </a:r>
                      <a:endParaRPr lang="en-US" sz="1100" b="1" dirty="0">
                        <a:latin typeface="Times New Roman" panose="02020603050405020304" pitchFamily="18" charset="0"/>
                        <a:cs typeface="Times New Roman" panose="02020603050405020304" pitchFamily="18" charset="0"/>
                      </a:endParaRPr>
                    </a:p>
                  </a:txBody>
                  <a:tcPr anchor="ctr">
                    <a:solidFill>
                      <a:srgbClr val="006600"/>
                    </a:solidFill>
                  </a:tcPr>
                </a:tc>
                <a:extLst>
                  <a:ext uri="{0D108BD9-81ED-4DB2-BD59-A6C34878D82A}">
                    <a16:rowId xmlns:a16="http://schemas.microsoft.com/office/drawing/2014/main" val="10000"/>
                  </a:ext>
                </a:extLst>
              </a:tr>
              <a:tr h="255863">
                <a:tc>
                  <a:txBody>
                    <a:bodyPr/>
                    <a:lstStyle/>
                    <a:p>
                      <a:pPr>
                        <a:lnSpc>
                          <a:spcPct val="100000"/>
                        </a:lnSpc>
                      </a:pPr>
                      <a:r>
                        <a:rPr lang="en-US" sz="1100" dirty="0">
                          <a:latin typeface="Times New Roman" panose="02020603050405020304" pitchFamily="18" charset="0"/>
                          <a:cs typeface="Times New Roman" panose="02020603050405020304" pitchFamily="18" charset="0"/>
                        </a:rPr>
                        <a:t>Total brain volume </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255863">
                <a:tc>
                  <a:txBody>
                    <a:bodyPr/>
                    <a:lstStyle/>
                    <a:p>
                      <a:pPr>
                        <a:lnSpc>
                          <a:spcPct val="100000"/>
                        </a:lnSpc>
                      </a:pPr>
                      <a:r>
                        <a:rPr lang="en-US" sz="1100" b="1" u="sng" dirty="0">
                          <a:latin typeface="Times New Roman" panose="02020603050405020304" pitchFamily="18" charset="0"/>
                          <a:cs typeface="Times New Roman" panose="02020603050405020304" pitchFamily="18" charset="0"/>
                        </a:rPr>
                        <a:t>Total gray</a:t>
                      </a:r>
                      <a:r>
                        <a:rPr lang="en-US" sz="1100" b="1" u="sng" baseline="0" dirty="0">
                          <a:latin typeface="Times New Roman" panose="02020603050405020304" pitchFamily="18" charset="0"/>
                          <a:cs typeface="Times New Roman" panose="02020603050405020304" pitchFamily="18" charset="0"/>
                        </a:rPr>
                        <a:t> matter volume</a:t>
                      </a:r>
                      <a:endParaRPr lang="en-US" sz="1100" b="1" u="sng" dirty="0">
                        <a:latin typeface="Times New Roman" panose="02020603050405020304" pitchFamily="18" charset="0"/>
                        <a:cs typeface="Times New Roman" panose="02020603050405020304" pitchFamily="18" charset="0"/>
                      </a:endParaRPr>
                    </a:p>
                  </a:txBody>
                  <a:tcPr anchor="ctr"/>
                </a:tc>
                <a:tc>
                  <a:txBody>
                    <a:bodyPr/>
                    <a:lstStyle/>
                    <a:p>
                      <a:r>
                        <a:rPr lang="en-US" sz="1100" b="1" dirty="0">
                          <a:solidFill>
                            <a:srgbClr val="C00000"/>
                          </a:solidFill>
                          <a:highlight>
                            <a:srgbClr val="FFFF00"/>
                          </a:highlight>
                          <a:latin typeface="Times New Roman" panose="02020603050405020304" pitchFamily="18" charset="0"/>
                          <a:cs typeface="Times New Roman" panose="02020603050405020304" pitchFamily="18" charset="0"/>
                        </a:rPr>
                        <a:t>(B=-3.70, </a:t>
                      </a:r>
                      <a:r>
                        <a:rPr lang="en-US" sz="1100" b="1" i="1" dirty="0">
                          <a:solidFill>
                            <a:srgbClr val="C00000"/>
                          </a:solidFill>
                          <a:highlight>
                            <a:srgbClr val="FFFF00"/>
                          </a:highlight>
                          <a:latin typeface="Times New Roman" panose="02020603050405020304" pitchFamily="18" charset="0"/>
                          <a:cs typeface="Times New Roman" panose="02020603050405020304" pitchFamily="18" charset="0"/>
                        </a:rPr>
                        <a:t>p</a:t>
                      </a:r>
                      <a:r>
                        <a:rPr lang="en-US" sz="1100" b="1" dirty="0">
                          <a:solidFill>
                            <a:srgbClr val="C00000"/>
                          </a:solidFill>
                          <a:highlight>
                            <a:srgbClr val="FFFF00"/>
                          </a:highlight>
                          <a:latin typeface="Times New Roman" panose="02020603050405020304" pitchFamily="18" charset="0"/>
                          <a:cs typeface="Times New Roman" panose="02020603050405020304" pitchFamily="18" charset="0"/>
                        </a:rPr>
                        <a:t>=0.010) </a:t>
                      </a: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255863">
                <a:tc>
                  <a:txBody>
                    <a:bodyPr/>
                    <a:lstStyle/>
                    <a:p>
                      <a:pPr>
                        <a:lnSpc>
                          <a:spcPct val="100000"/>
                        </a:lnSpc>
                      </a:pPr>
                      <a:r>
                        <a:rPr lang="en-US" sz="1100" b="1" u="sng" dirty="0">
                          <a:latin typeface="Times New Roman" panose="02020603050405020304" pitchFamily="18" charset="0"/>
                          <a:cs typeface="Times New Roman" panose="02020603050405020304" pitchFamily="18" charset="0"/>
                        </a:rPr>
                        <a:t>Total cortical volume</a:t>
                      </a:r>
                    </a:p>
                  </a:txBody>
                  <a:tcPr anchor="ctr"/>
                </a:tc>
                <a:tc>
                  <a:txBody>
                    <a:bodyPr/>
                    <a:lstStyle/>
                    <a:p>
                      <a:r>
                        <a:rPr lang="en-US" sz="1100" b="1" dirty="0">
                          <a:solidFill>
                            <a:srgbClr val="C00000"/>
                          </a:solidFill>
                          <a:highlight>
                            <a:srgbClr val="FFFF00"/>
                          </a:highlight>
                          <a:latin typeface="Times New Roman" panose="02020603050405020304" pitchFamily="18" charset="0"/>
                          <a:cs typeface="Times New Roman" panose="02020603050405020304" pitchFamily="18" charset="0"/>
                        </a:rPr>
                        <a:t>(B=-4.22, </a:t>
                      </a:r>
                      <a:r>
                        <a:rPr lang="en-US" sz="1100" b="1" i="1" dirty="0">
                          <a:solidFill>
                            <a:srgbClr val="C00000"/>
                          </a:solidFill>
                          <a:highlight>
                            <a:srgbClr val="FFFF00"/>
                          </a:highlight>
                          <a:latin typeface="Times New Roman" panose="02020603050405020304" pitchFamily="18" charset="0"/>
                          <a:cs typeface="Times New Roman" panose="02020603050405020304" pitchFamily="18" charset="0"/>
                        </a:rPr>
                        <a:t>p</a:t>
                      </a:r>
                      <a:r>
                        <a:rPr lang="en-US" sz="1100" b="1" dirty="0">
                          <a:solidFill>
                            <a:srgbClr val="C00000"/>
                          </a:solidFill>
                          <a:highlight>
                            <a:srgbClr val="FFFF00"/>
                          </a:highlight>
                          <a:latin typeface="Times New Roman" panose="02020603050405020304" pitchFamily="18" charset="0"/>
                          <a:cs typeface="Times New Roman" panose="02020603050405020304" pitchFamily="18" charset="0"/>
                        </a:rPr>
                        <a:t>=0.011) </a:t>
                      </a: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255863">
                <a:tc>
                  <a:txBody>
                    <a:bodyPr/>
                    <a:lstStyle/>
                    <a:p>
                      <a:pPr>
                        <a:lnSpc>
                          <a:spcPct val="100000"/>
                        </a:lnSpc>
                      </a:pPr>
                      <a:r>
                        <a:rPr lang="en-US" sz="1100" dirty="0">
                          <a:latin typeface="Times New Roman" panose="02020603050405020304" pitchFamily="18" charset="0"/>
                          <a:cs typeface="Times New Roman" panose="02020603050405020304" pitchFamily="18" charset="0"/>
                        </a:rPr>
                        <a:t>Total white matter volume</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255863">
                <a:tc>
                  <a:txBody>
                    <a:bodyPr/>
                    <a:lstStyle/>
                    <a:p>
                      <a:pPr>
                        <a:lnSpc>
                          <a:spcPct val="100000"/>
                        </a:lnSpc>
                      </a:pPr>
                      <a:r>
                        <a:rPr lang="en-US" sz="1100" dirty="0">
                          <a:latin typeface="Times New Roman" panose="02020603050405020304" pitchFamily="18" charset="0"/>
                          <a:cs typeface="Times New Roman" panose="02020603050405020304" pitchFamily="18" charset="0"/>
                        </a:rPr>
                        <a:t>Hippocampal</a:t>
                      </a:r>
                      <a:r>
                        <a:rPr lang="en-US" sz="1100" baseline="0" dirty="0">
                          <a:latin typeface="Times New Roman" panose="02020603050405020304" pitchFamily="18" charset="0"/>
                          <a:cs typeface="Times New Roman" panose="02020603050405020304" pitchFamily="18" charset="0"/>
                        </a:rPr>
                        <a:t> volume (</a:t>
                      </a:r>
                      <a:r>
                        <a:rPr lang="en-US" sz="1100" baseline="0" dirty="0" err="1">
                          <a:latin typeface="Times New Roman" panose="02020603050405020304" pitchFamily="18" charset="0"/>
                          <a:cs typeface="Times New Roman" panose="02020603050405020304" pitchFamily="18" charset="0"/>
                        </a:rPr>
                        <a:t>rh</a:t>
                      </a:r>
                      <a:r>
                        <a:rPr lang="en-US" sz="1100" baseline="0" dirty="0">
                          <a:latin typeface="Times New Roman" panose="02020603050405020304" pitchFamily="18" charset="0"/>
                          <a:cs typeface="Times New Roman" panose="02020603050405020304" pitchFamily="18" charset="0"/>
                        </a:rPr>
                        <a:t>, </a:t>
                      </a:r>
                      <a:r>
                        <a:rPr lang="en-US" sz="1100" baseline="0" dirty="0" err="1">
                          <a:latin typeface="Times New Roman" panose="02020603050405020304" pitchFamily="18" charset="0"/>
                          <a:cs typeface="Times New Roman" panose="02020603050405020304" pitchFamily="18" charset="0"/>
                        </a:rPr>
                        <a:t>lh</a:t>
                      </a:r>
                      <a:r>
                        <a:rPr lang="en-US" sz="1100" baseline="0" dirty="0">
                          <a:latin typeface="Times New Roman" panose="02020603050405020304" pitchFamily="18" charset="0"/>
                          <a:cs typeface="Times New Roman" panose="02020603050405020304" pitchFamily="18" charset="0"/>
                        </a:rPr>
                        <a:t>, total)</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r h="255863">
                <a:tc>
                  <a:txBody>
                    <a:bodyPr/>
                    <a:lstStyle/>
                    <a:p>
                      <a:pPr>
                        <a:lnSpc>
                          <a:spcPct val="100000"/>
                        </a:lnSpc>
                      </a:pPr>
                      <a:r>
                        <a:rPr lang="en-US" sz="1100" b="1" u="sng" dirty="0">
                          <a:latin typeface="Times New Roman" panose="02020603050405020304" pitchFamily="18" charset="0"/>
                          <a:cs typeface="Times New Roman" panose="02020603050405020304" pitchFamily="18" charset="0"/>
                        </a:rPr>
                        <a:t>Entorhinal</a:t>
                      </a:r>
                      <a:r>
                        <a:rPr lang="en-US" sz="1100" b="1" u="sng" baseline="0" dirty="0">
                          <a:latin typeface="Times New Roman" panose="02020603050405020304" pitchFamily="18" charset="0"/>
                          <a:cs typeface="Times New Roman" panose="02020603050405020304" pitchFamily="18" charset="0"/>
                        </a:rPr>
                        <a:t> volume (total)</a:t>
                      </a:r>
                      <a:endParaRPr lang="en-US" sz="1100" b="1" u="sng"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6"/>
                  </a:ext>
                </a:extLst>
              </a:tr>
              <a:tr h="434967">
                <a:tc>
                  <a:txBody>
                    <a:bodyPr/>
                    <a:lstStyle/>
                    <a:p>
                      <a:pPr algn="ctr">
                        <a:lnSpc>
                          <a:spcPct val="100000"/>
                        </a:lnSpc>
                      </a:pPr>
                      <a:r>
                        <a:rPr lang="en-US" sz="1100" b="1" u="sng" dirty="0">
                          <a:latin typeface="Times New Roman" panose="02020603050405020304" pitchFamily="18" charset="0"/>
                          <a:cs typeface="Times New Roman" panose="02020603050405020304" pitchFamily="18" charset="0"/>
                        </a:rPr>
                        <a:t>Left </a:t>
                      </a: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b="1" dirty="0">
                          <a:solidFill>
                            <a:srgbClr val="C00000"/>
                          </a:solidFill>
                          <a:highlight>
                            <a:srgbClr val="FFFF00"/>
                          </a:highlight>
                          <a:latin typeface="Times New Roman" panose="02020603050405020304" pitchFamily="18" charset="0"/>
                          <a:cs typeface="Times New Roman" panose="02020603050405020304" pitchFamily="18" charset="0"/>
                        </a:rPr>
                        <a:t>(B=-0.001, </a:t>
                      </a:r>
                      <a:r>
                        <a:rPr lang="en-US" sz="1100" b="1" i="1" dirty="0">
                          <a:solidFill>
                            <a:srgbClr val="C00000"/>
                          </a:solidFill>
                          <a:highlight>
                            <a:srgbClr val="FFFF00"/>
                          </a:highlight>
                          <a:latin typeface="Times New Roman" panose="02020603050405020304" pitchFamily="18" charset="0"/>
                          <a:cs typeface="Times New Roman" panose="02020603050405020304" pitchFamily="18" charset="0"/>
                        </a:rPr>
                        <a:t>p</a:t>
                      </a:r>
                      <a:r>
                        <a:rPr lang="en-US" sz="1100" b="1" dirty="0">
                          <a:solidFill>
                            <a:srgbClr val="C00000"/>
                          </a:solidFill>
                          <a:highlight>
                            <a:srgbClr val="FFFF00"/>
                          </a:highlight>
                          <a:latin typeface="Times New Roman" panose="02020603050405020304" pitchFamily="18" charset="0"/>
                          <a:cs typeface="Times New Roman" panose="02020603050405020304" pitchFamily="18" charset="0"/>
                        </a:rPr>
                        <a:t>=0.003)</a:t>
                      </a:r>
                    </a:p>
                  </a:txBody>
                  <a:tcPr anchor="ctr"/>
                </a:tc>
                <a:extLst>
                  <a:ext uri="{0D108BD9-81ED-4DB2-BD59-A6C34878D82A}">
                    <a16:rowId xmlns:a16="http://schemas.microsoft.com/office/drawing/2014/main" val="10007"/>
                  </a:ext>
                </a:extLst>
              </a:tr>
              <a:tr h="255863">
                <a:tc>
                  <a:txBody>
                    <a:bodyPr/>
                    <a:lstStyle/>
                    <a:p>
                      <a:pPr algn="ctr">
                        <a:lnSpc>
                          <a:spcPct val="100000"/>
                        </a:lnSpc>
                      </a:pPr>
                      <a:r>
                        <a:rPr lang="en-US" sz="1100" dirty="0">
                          <a:latin typeface="Times New Roman" panose="02020603050405020304" pitchFamily="18" charset="0"/>
                          <a:cs typeface="Times New Roman" panose="02020603050405020304" pitchFamily="18" charset="0"/>
                        </a:rPr>
                        <a:t>Right </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tc>
                  <a:txBody>
                    <a:bodyPr/>
                    <a:lstStyle/>
                    <a:p>
                      <a:r>
                        <a:rPr lang="en-US" sz="1100" dirty="0">
                          <a:latin typeface="Times New Roman" panose="02020603050405020304" pitchFamily="18" charset="0"/>
                          <a:cs typeface="Times New Roman" panose="02020603050405020304" pitchFamily="18" charset="0"/>
                        </a:rPr>
                        <a:t>ns</a:t>
                      </a:r>
                      <a:endParaRPr lang="en-US"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8"/>
                  </a:ext>
                </a:extLst>
              </a:tr>
            </a:tbl>
          </a:graphicData>
        </a:graphic>
      </p:graphicFrame>
      <p:sp>
        <p:nvSpPr>
          <p:cNvPr id="2" name="TextBox 1"/>
          <p:cNvSpPr txBox="1"/>
          <p:nvPr/>
        </p:nvSpPr>
        <p:spPr>
          <a:xfrm>
            <a:off x="496360" y="201231"/>
            <a:ext cx="10623664" cy="646331"/>
          </a:xfrm>
          <a:prstGeom prst="rect">
            <a:avLst/>
          </a:prstGeom>
          <a:noFill/>
        </p:spPr>
        <p:txBody>
          <a:bodyPr wrap="square" rtlCol="0">
            <a:spAutoFit/>
          </a:bodyPr>
          <a:lstStyle/>
          <a:p>
            <a:r>
              <a:rPr lang="el-GR" sz="3600" b="1" dirty="0">
                <a:latin typeface="Times New Roman" panose="02020603050405020304" pitchFamily="18" charset="0"/>
                <a:cs typeface="Times New Roman" panose="02020603050405020304" pitchFamily="18" charset="0"/>
              </a:rPr>
              <a:t>Υπνική συμπεριφορά και μορφομετρία εγκεφάλου</a:t>
            </a:r>
            <a:endParaRPr lang="en-US" sz="36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0649668" y="186612"/>
            <a:ext cx="1218975" cy="1048319"/>
          </a:xfrm>
          <a:prstGeom prst="rect">
            <a:avLst/>
          </a:prstGeom>
          <a:ln>
            <a:noFill/>
          </a:ln>
          <a:effectLst>
            <a:softEdge rad="112500"/>
          </a:effectLst>
        </p:spPr>
      </p:pic>
    </p:spTree>
    <p:extLst>
      <p:ext uri="{BB962C8B-B14F-4D97-AF65-F5344CB8AC3E}">
        <p14:creationId xmlns:p14="http://schemas.microsoft.com/office/powerpoint/2010/main" val="123858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3" y="68060"/>
            <a:ext cx="12011891" cy="1325563"/>
          </a:xfrm>
        </p:spPr>
        <p:txBody>
          <a:bodyPr>
            <a:noAutofit/>
          </a:bodyPr>
          <a:lstStyle/>
          <a:p>
            <a:r>
              <a:rPr lang="el-GR" sz="3600" b="1" dirty="0">
                <a:latin typeface="+mn-lt"/>
              </a:rPr>
              <a:t>Υπνηλία κατά την διάρκεια της ημέρας</a:t>
            </a:r>
            <a:r>
              <a:rPr lang="en-US" sz="3600" b="1" dirty="0">
                <a:latin typeface="+mn-lt"/>
              </a:rPr>
              <a:t> </a:t>
            </a:r>
            <a:r>
              <a:rPr lang="el-GR" sz="3600" b="1" dirty="0">
                <a:latin typeface="+mn-lt"/>
              </a:rPr>
              <a:t>και</a:t>
            </a:r>
            <a:r>
              <a:rPr lang="en-US" sz="3600" b="1" dirty="0">
                <a:latin typeface="+mn-lt"/>
              </a:rPr>
              <a:t> </a:t>
            </a:r>
            <a:r>
              <a:rPr lang="el-GR" sz="3600" b="1" dirty="0">
                <a:latin typeface="+mn-lt"/>
              </a:rPr>
              <a:t>μορφομετρία εγκεφάλου</a:t>
            </a:r>
            <a:endParaRPr lang="en-US" sz="3600" b="1" i="1" dirty="0">
              <a:latin typeface="+mn-lt"/>
            </a:endParaRPr>
          </a:p>
        </p:txBody>
      </p:sp>
      <p:sp>
        <p:nvSpPr>
          <p:cNvPr id="12" name="Θέση κειμένου 11">
            <a:extLst>
              <a:ext uri="{FF2B5EF4-FFF2-40B4-BE49-F238E27FC236}">
                <a16:creationId xmlns:a16="http://schemas.microsoft.com/office/drawing/2014/main" id="{2A16662D-7319-4F10-B496-CD4508FAE7A4}"/>
              </a:ext>
            </a:extLst>
          </p:cNvPr>
          <p:cNvSpPr>
            <a:spLocks noGrp="1"/>
          </p:cNvSpPr>
          <p:nvPr>
            <p:ph type="body" idx="1"/>
          </p:nvPr>
        </p:nvSpPr>
        <p:spPr>
          <a:xfrm>
            <a:off x="2077641" y="5637527"/>
            <a:ext cx="3868340" cy="823912"/>
          </a:xfrm>
          <a:ln>
            <a:noFill/>
          </a:ln>
        </p:spPr>
        <p:txBody>
          <a:bodyPr>
            <a:normAutofit fontScale="85000" lnSpcReduction="20000"/>
          </a:bodyPr>
          <a:lstStyle/>
          <a:p>
            <a:pPr algn="ctr"/>
            <a:r>
              <a:rPr lang="el-GR" u="sng" dirty="0"/>
              <a:t>Χωρίς</a:t>
            </a:r>
            <a:r>
              <a:rPr lang="el-GR" dirty="0"/>
              <a:t> υπνηλία κατά την διάρκεια της ημέρας - </a:t>
            </a:r>
            <a:r>
              <a:rPr lang="el-GR" u="sng" dirty="0"/>
              <a:t>Υψηλό</a:t>
            </a:r>
            <a:r>
              <a:rPr lang="en-GB" dirty="0"/>
              <a:t> cortical volume</a:t>
            </a:r>
            <a:endParaRPr lang="el-GR" dirty="0"/>
          </a:p>
        </p:txBody>
      </p:sp>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3261"/>
          <a:stretch/>
        </p:blipFill>
        <p:spPr>
          <a:xfrm>
            <a:off x="6156039" y="2280864"/>
            <a:ext cx="4100995" cy="3179321"/>
          </a:xfrm>
          <a:ln>
            <a:solidFill>
              <a:schemeClr val="tx1"/>
            </a:solidFill>
          </a:ln>
        </p:spPr>
      </p:pic>
      <p:sp>
        <p:nvSpPr>
          <p:cNvPr id="13" name="Θέση κειμένου 12">
            <a:extLst>
              <a:ext uri="{FF2B5EF4-FFF2-40B4-BE49-F238E27FC236}">
                <a16:creationId xmlns:a16="http://schemas.microsoft.com/office/drawing/2014/main" id="{2CB04B2C-D6F1-4880-9789-B10DC0F3C6EA}"/>
              </a:ext>
            </a:extLst>
          </p:cNvPr>
          <p:cNvSpPr>
            <a:spLocks noGrp="1"/>
          </p:cNvSpPr>
          <p:nvPr>
            <p:ph type="body" sz="quarter" idx="3"/>
          </p:nvPr>
        </p:nvSpPr>
        <p:spPr>
          <a:xfrm>
            <a:off x="6162481" y="5621495"/>
            <a:ext cx="3887391" cy="823912"/>
          </a:xfrm>
          <a:ln>
            <a:noFill/>
          </a:ln>
        </p:spPr>
        <p:txBody>
          <a:bodyPr>
            <a:normAutofit fontScale="85000" lnSpcReduction="20000"/>
          </a:bodyPr>
          <a:lstStyle/>
          <a:p>
            <a:pPr algn="ctr"/>
            <a:r>
              <a:rPr lang="el-GR" u="sng" dirty="0"/>
              <a:t>Συχνή</a:t>
            </a:r>
            <a:r>
              <a:rPr lang="el-GR" dirty="0"/>
              <a:t> υπνηλία κατά την διάρκεια της ημέρας - </a:t>
            </a:r>
            <a:r>
              <a:rPr lang="el-GR" u="sng" dirty="0"/>
              <a:t>Χαμηλό</a:t>
            </a:r>
            <a:r>
              <a:rPr lang="en-GB" dirty="0"/>
              <a:t> cortical volume</a:t>
            </a:r>
            <a:endParaRPr lang="el-GR"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3422"/>
          <a:stretch/>
        </p:blipFill>
        <p:spPr>
          <a:xfrm>
            <a:off x="1914419" y="2280864"/>
            <a:ext cx="4045753" cy="3179321"/>
          </a:xfrm>
          <a:prstGeom prst="rect">
            <a:avLst/>
          </a:prstGeom>
          <a:ln>
            <a:solidFill>
              <a:schemeClr val="tx1"/>
            </a:solidFill>
          </a:ln>
        </p:spPr>
      </p:pic>
    </p:spTree>
    <p:extLst>
      <p:ext uri="{BB962C8B-B14F-4D97-AF65-F5344CB8AC3E}">
        <p14:creationId xmlns:p14="http://schemas.microsoft.com/office/powerpoint/2010/main" val="424473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02" y="120695"/>
            <a:ext cx="9358604" cy="1325563"/>
          </a:xfrm>
        </p:spPr>
        <p:txBody>
          <a:bodyPr>
            <a:normAutofit/>
          </a:bodyPr>
          <a:lstStyle/>
          <a:p>
            <a:r>
              <a:rPr lang="el-GR" sz="3600" b="1" dirty="0">
                <a:latin typeface="Times New Roman" panose="02020603050405020304" pitchFamily="18" charset="0"/>
                <a:cs typeface="Times New Roman" panose="02020603050405020304" pitchFamily="18" charset="0"/>
              </a:rPr>
              <a:t>Διάρκεια ύπνου και μορφολογία εγκεφάλου</a:t>
            </a:r>
            <a:endParaRPr lang="en-US" sz="3600" b="1" dirty="0">
              <a:latin typeface="Times New Roman" panose="02020603050405020304" pitchFamily="18" charset="0"/>
              <a:cs typeface="Times New Roman" panose="02020603050405020304" pitchFamily="18" charset="0"/>
            </a:endParaRPr>
          </a:p>
        </p:txBody>
      </p:sp>
      <p:sp>
        <p:nvSpPr>
          <p:cNvPr id="4" name="Θέση κειμένου 3">
            <a:extLst>
              <a:ext uri="{FF2B5EF4-FFF2-40B4-BE49-F238E27FC236}">
                <a16:creationId xmlns:a16="http://schemas.microsoft.com/office/drawing/2014/main" id="{13F236C4-5294-4A76-94B2-82DF30FE3340}"/>
              </a:ext>
            </a:extLst>
          </p:cNvPr>
          <p:cNvSpPr>
            <a:spLocks noGrp="1"/>
          </p:cNvSpPr>
          <p:nvPr>
            <p:ph type="body" idx="1"/>
          </p:nvPr>
        </p:nvSpPr>
        <p:spPr>
          <a:xfrm>
            <a:off x="2153445" y="5530502"/>
            <a:ext cx="3868340" cy="823912"/>
          </a:xfrm>
          <a:ln>
            <a:noFill/>
          </a:ln>
        </p:spPr>
        <p:txBody>
          <a:bodyPr>
            <a:normAutofit fontScale="77500" lnSpcReduction="20000"/>
          </a:bodyPr>
          <a:lstStyle/>
          <a:p>
            <a:pPr algn="ctr"/>
            <a:r>
              <a:rPr lang="el-GR" u="sng" dirty="0">
                <a:latin typeface="Times New Roman" panose="02020603050405020304" pitchFamily="18" charset="0"/>
                <a:cs typeface="Times New Roman" panose="02020603050405020304" pitchFamily="18" charset="0"/>
              </a:rPr>
              <a:t>Υψηλό</a:t>
            </a:r>
            <a:r>
              <a:rPr lang="el-GR" dirty="0">
                <a:latin typeface="Times New Roman" panose="02020603050405020304" pitchFamily="18" charset="0"/>
                <a:cs typeface="Times New Roman" panose="02020603050405020304" pitchFamily="18" charset="0"/>
              </a:rPr>
              <a:t> ΑΡ </a:t>
            </a:r>
            <a:r>
              <a:rPr lang="en-GB" dirty="0">
                <a:latin typeface="Times New Roman" panose="02020603050405020304" pitchFamily="18" charset="0"/>
                <a:cs typeface="Times New Roman" panose="02020603050405020304" pitchFamily="18" charset="0"/>
              </a:rPr>
              <a:t>entorhinal volume </a:t>
            </a:r>
            <a:r>
              <a:rPr lang="el-GR" dirty="0">
                <a:latin typeface="Times New Roman" panose="02020603050405020304" pitchFamily="18" charset="0"/>
                <a:cs typeface="Times New Roman" panose="02020603050405020304" pitchFamily="18" charset="0"/>
              </a:rPr>
              <a:t>(όγκος ενδορινικού φλοι</a:t>
            </a:r>
            <a:r>
              <a:rPr lang="en-US"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ύ) σε αναφορά </a:t>
            </a:r>
            <a:r>
              <a:rPr lang="el-GR" u="sng" dirty="0">
                <a:latin typeface="Times New Roman" panose="02020603050405020304" pitchFamily="18" charset="0"/>
                <a:cs typeface="Times New Roman" panose="02020603050405020304" pitchFamily="18" charset="0"/>
              </a:rPr>
              <a:t>κανονικής</a:t>
            </a:r>
            <a:r>
              <a:rPr lang="el-GR" dirty="0">
                <a:latin typeface="Times New Roman" panose="02020603050405020304" pitchFamily="18" charset="0"/>
                <a:cs typeface="Times New Roman" panose="02020603050405020304" pitchFamily="18" charset="0"/>
              </a:rPr>
              <a:t> διάρκειας ύπνου</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53446" y="2106203"/>
            <a:ext cx="3868737" cy="3214701"/>
          </a:xfrm>
          <a:prstGeom prst="rect">
            <a:avLst/>
          </a:prstGeom>
          <a:ln>
            <a:noFill/>
          </a:ln>
          <a:effectLst>
            <a:outerShdw blurRad="190500" algn="tl" rotWithShape="0">
              <a:srgbClr val="000000">
                <a:alpha val="70000"/>
              </a:srgbClr>
            </a:outerShdw>
          </a:effectLst>
        </p:spPr>
      </p:pic>
      <p:sp>
        <p:nvSpPr>
          <p:cNvPr id="5" name="Θέση κειμένου 4">
            <a:extLst>
              <a:ext uri="{FF2B5EF4-FFF2-40B4-BE49-F238E27FC236}">
                <a16:creationId xmlns:a16="http://schemas.microsoft.com/office/drawing/2014/main" id="{FE872322-245D-4273-8ED0-6C3420AE32B9}"/>
              </a:ext>
            </a:extLst>
          </p:cNvPr>
          <p:cNvSpPr>
            <a:spLocks noGrp="1"/>
          </p:cNvSpPr>
          <p:nvPr>
            <p:ph type="body" sz="quarter" idx="3"/>
          </p:nvPr>
        </p:nvSpPr>
        <p:spPr>
          <a:xfrm>
            <a:off x="6153150" y="5414123"/>
            <a:ext cx="3887391" cy="823912"/>
          </a:xfrm>
          <a:ln>
            <a:noFill/>
          </a:ln>
        </p:spPr>
        <p:txBody>
          <a:bodyPr>
            <a:noAutofit/>
          </a:bodyPr>
          <a:lstStyle/>
          <a:p>
            <a:pPr algn="ctr"/>
            <a:r>
              <a:rPr lang="el-GR" sz="1700" u="sng" dirty="0">
                <a:latin typeface="Times New Roman" panose="02020603050405020304" pitchFamily="18" charset="0"/>
                <a:cs typeface="Times New Roman" panose="02020603050405020304" pitchFamily="18" charset="0"/>
              </a:rPr>
              <a:t>Χαμηλό</a:t>
            </a:r>
            <a:r>
              <a:rPr lang="el-GR" sz="1700" dirty="0">
                <a:latin typeface="Times New Roman" panose="02020603050405020304" pitchFamily="18" charset="0"/>
                <a:cs typeface="Times New Roman" panose="02020603050405020304" pitchFamily="18" charset="0"/>
              </a:rPr>
              <a:t> ΑΡ </a:t>
            </a:r>
            <a:r>
              <a:rPr lang="en-GB" sz="1700" dirty="0">
                <a:latin typeface="Times New Roman" panose="02020603050405020304" pitchFamily="18" charset="0"/>
                <a:cs typeface="Times New Roman" panose="02020603050405020304" pitchFamily="18" charset="0"/>
              </a:rPr>
              <a:t>entorhinal volume </a:t>
            </a:r>
            <a:r>
              <a:rPr lang="el-GR" sz="1700" dirty="0">
                <a:latin typeface="Times New Roman" panose="02020603050405020304" pitchFamily="18" charset="0"/>
                <a:cs typeface="Times New Roman" panose="02020603050405020304" pitchFamily="18" charset="0"/>
              </a:rPr>
              <a:t>σε αναφορά </a:t>
            </a:r>
            <a:r>
              <a:rPr lang="el-GR" sz="1700" u="sng" dirty="0">
                <a:latin typeface="Times New Roman" panose="02020603050405020304" pitchFamily="18" charset="0"/>
                <a:cs typeface="Times New Roman" panose="02020603050405020304" pitchFamily="18" charset="0"/>
              </a:rPr>
              <a:t>μεγαλύτερης</a:t>
            </a:r>
            <a:r>
              <a:rPr lang="el-GR" sz="1700" dirty="0">
                <a:latin typeface="Times New Roman" panose="02020603050405020304" pitchFamily="18" charset="0"/>
                <a:cs typeface="Times New Roman" panose="02020603050405020304" pitchFamily="18" charset="0"/>
              </a:rPr>
              <a:t> διάρκειας ύπνου</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150" y="2106203"/>
            <a:ext cx="3887392" cy="32147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8613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27377"/>
            <a:ext cx="10515600" cy="1325563"/>
          </a:xfrm>
        </p:spPr>
        <p:txBody>
          <a:bodyPr>
            <a:normAutofit/>
          </a:bodyPr>
          <a:lstStyle/>
          <a:p>
            <a:r>
              <a:rPr lang="el-GR" sz="3600" b="1" dirty="0">
                <a:latin typeface="Times New Roman" panose="02020603050405020304" pitchFamily="18" charset="0"/>
                <a:cs typeface="Times New Roman" panose="02020603050405020304" pitchFamily="18" charset="0"/>
              </a:rPr>
              <a:t>Υπνική συμπεριφορά και γονίδια</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l-GR" dirty="0">
                <a:latin typeface="+mj-lt"/>
              </a:rPr>
              <a:t>Γονίδια που έχουν συσχετιστεί με την υπνική λειτουργία:</a:t>
            </a:r>
          </a:p>
          <a:p>
            <a:pPr marL="0" indent="0">
              <a:buNone/>
            </a:pPr>
            <a:r>
              <a:rPr lang="el-GR" dirty="0">
                <a:latin typeface="+mj-lt"/>
              </a:rPr>
              <a:t> </a:t>
            </a:r>
          </a:p>
        </p:txBody>
      </p:sp>
      <p:sp>
        <p:nvSpPr>
          <p:cNvPr id="7" name="Content Placeholder 2"/>
          <p:cNvSpPr txBox="1">
            <a:spLocks/>
          </p:cNvSpPr>
          <p:nvPr/>
        </p:nvSpPr>
        <p:spPr>
          <a:xfrm>
            <a:off x="838200" y="2377893"/>
            <a:ext cx="10515600" cy="4142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CLOCK: </a:t>
            </a:r>
            <a:r>
              <a:rPr lang="el-GR" dirty="0">
                <a:latin typeface="Times New Roman" panose="02020603050405020304" pitchFamily="18" charset="0"/>
                <a:cs typeface="Times New Roman" panose="02020603050405020304" pitchFamily="18" charset="0"/>
              </a:rPr>
              <a:t>αυπνία, κιρκάδιοι ρυθμοί</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PERIOD: </a:t>
            </a:r>
            <a:r>
              <a:rPr lang="el-GR" dirty="0">
                <a:latin typeface="Times New Roman" panose="02020603050405020304" pitchFamily="18" charset="0"/>
                <a:cs typeface="Times New Roman" panose="02020603050405020304" pitchFamily="18" charset="0"/>
              </a:rPr>
              <a:t>ομοιόσταση ύπνου</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κιρκάδια εγρήγορση</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BMAL1: </a:t>
            </a:r>
            <a:r>
              <a:rPr lang="el-GR" dirty="0">
                <a:latin typeface="Times New Roman" panose="02020603050405020304" pitchFamily="18" charset="0"/>
                <a:cs typeface="Times New Roman" panose="02020603050405020304" pitchFamily="18" charset="0"/>
              </a:rPr>
              <a:t>έλλειψη ύπνου</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CRY: </a:t>
            </a:r>
            <a:r>
              <a:rPr lang="el-GR" dirty="0">
                <a:latin typeface="Times New Roman" panose="02020603050405020304" pitchFamily="18" charset="0"/>
                <a:cs typeface="Times New Roman" panose="02020603050405020304" pitchFamily="18" charset="0"/>
              </a:rPr>
              <a:t>ομοιόσταση ύπνου</a:t>
            </a:r>
            <a:endParaRPr lang="en-US" dirty="0">
              <a:latin typeface="Times New Roman" panose="02020603050405020304" pitchFamily="18" charset="0"/>
              <a:cs typeface="Times New Roman" panose="02020603050405020304" pitchFamily="18" charset="0"/>
            </a:endParaRPr>
          </a:p>
        </p:txBody>
      </p:sp>
      <p:sp>
        <p:nvSpPr>
          <p:cNvPr id="8" name="Right Brace 7"/>
          <p:cNvSpPr/>
          <p:nvPr/>
        </p:nvSpPr>
        <p:spPr>
          <a:xfrm>
            <a:off x="8462357" y="2653837"/>
            <a:ext cx="257694" cy="1795549"/>
          </a:xfrm>
          <a:prstGeom prst="rightBrac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9" name="TextBox 8"/>
          <p:cNvSpPr txBox="1"/>
          <p:nvPr/>
        </p:nvSpPr>
        <p:spPr>
          <a:xfrm>
            <a:off x="8720051" y="3342745"/>
            <a:ext cx="2161309" cy="646331"/>
          </a:xfrm>
          <a:prstGeom prst="rect">
            <a:avLst/>
          </a:prstGeom>
          <a:noFill/>
        </p:spPr>
        <p:txBody>
          <a:bodyPr wrap="square" rtlCol="0">
            <a:spAutoFit/>
          </a:bodyPr>
          <a:lstStyle/>
          <a:p>
            <a:r>
              <a:rPr lang="el-GR" dirty="0"/>
              <a:t>Συσχέτιση επίσης με νόηση, </a:t>
            </a:r>
            <a:r>
              <a:rPr lang="en-US" dirty="0"/>
              <a:t>MCI, AD</a:t>
            </a:r>
          </a:p>
        </p:txBody>
      </p:sp>
    </p:spTree>
    <p:extLst>
      <p:ext uri="{BB962C8B-B14F-4D97-AF65-F5344CB8AC3E}">
        <p14:creationId xmlns:p14="http://schemas.microsoft.com/office/powerpoint/2010/main" val="167320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27377"/>
            <a:ext cx="10515600" cy="1325563"/>
          </a:xfrm>
        </p:spPr>
        <p:txBody>
          <a:bodyPr>
            <a:normAutofit/>
          </a:bodyPr>
          <a:lstStyle/>
          <a:p>
            <a:r>
              <a:rPr lang="el-GR" sz="3600" b="1" dirty="0">
                <a:latin typeface="Times New Roman" panose="02020603050405020304" pitchFamily="18" charset="0"/>
                <a:cs typeface="Times New Roman" panose="02020603050405020304" pitchFamily="18" charset="0"/>
              </a:rPr>
              <a:t>Υπνική συμπεριφορά και γονίδια</a:t>
            </a:r>
            <a:endParaRPr lang="en-US" sz="3600" b="1" dirty="0">
              <a:latin typeface="Times New Roman" panose="02020603050405020304" pitchFamily="18" charset="0"/>
              <a:cs typeface="Times New Roman" panose="02020603050405020304" pitchFamily="18" charset="0"/>
            </a:endParaRPr>
          </a:p>
        </p:txBody>
      </p:sp>
      <p:pic>
        <p:nvPicPr>
          <p:cNvPr id="4" name="Θέση περιεχομένου 3">
            <a:extLst>
              <a:ext uri="{FF2B5EF4-FFF2-40B4-BE49-F238E27FC236}">
                <a16:creationId xmlns:a16="http://schemas.microsoft.com/office/drawing/2014/main" id="{25A6D075-179D-496F-8E22-92F3C9010EBF}"/>
              </a:ext>
            </a:extLst>
          </p:cNvPr>
          <p:cNvPicPr>
            <a:picLocks noGrp="1" noChangeAspect="1"/>
          </p:cNvPicPr>
          <p:nvPr>
            <p:ph idx="1"/>
          </p:nvPr>
        </p:nvPicPr>
        <p:blipFill>
          <a:blip r:embed="rId2"/>
          <a:stretch>
            <a:fillRect/>
          </a:stretch>
        </p:blipFill>
        <p:spPr>
          <a:xfrm>
            <a:off x="1715106" y="1690688"/>
            <a:ext cx="6598470" cy="2299421"/>
          </a:xfrm>
          <a:prstGeom prst="rect">
            <a:avLst/>
          </a:prstGeom>
          <a:ln>
            <a:noFill/>
          </a:ln>
          <a:effectLst>
            <a:outerShdw blurRad="190500" algn="tl" rotWithShape="0">
              <a:srgbClr val="000000">
                <a:alpha val="70000"/>
              </a:srgbClr>
            </a:outerShdw>
          </a:effectLst>
        </p:spPr>
      </p:pic>
      <p:pic>
        <p:nvPicPr>
          <p:cNvPr id="5" name="Εικόνα 2">
            <a:extLst>
              <a:ext uri="{FF2B5EF4-FFF2-40B4-BE49-F238E27FC236}">
                <a16:creationId xmlns:a16="http://schemas.microsoft.com/office/drawing/2014/main" id="{C1E95C7F-075C-4DE2-9754-D385814F00BF}"/>
              </a:ext>
            </a:extLst>
          </p:cNvPr>
          <p:cNvPicPr>
            <a:picLocks noChangeAspect="1"/>
          </p:cNvPicPr>
          <p:nvPr/>
        </p:nvPicPr>
        <p:blipFill>
          <a:blip r:embed="rId3">
            <a:biLevel thresh="75000"/>
          </a:blip>
          <a:stretch>
            <a:fillRect/>
          </a:stretch>
        </p:blipFill>
        <p:spPr>
          <a:xfrm>
            <a:off x="1715105" y="4665605"/>
            <a:ext cx="2996853" cy="1905612"/>
          </a:xfrm>
          <a:prstGeom prst="rect">
            <a:avLst/>
          </a:prstGeom>
          <a:solidFill>
            <a:schemeClr val="accent1">
              <a:lumMod val="40000"/>
              <a:lumOff val="60000"/>
            </a:schemeClr>
          </a:solidFill>
        </p:spPr>
      </p:pic>
      <p:graphicFrame>
        <p:nvGraphicFramePr>
          <p:cNvPr id="6" name="Πίνακας 13">
            <a:extLst>
              <a:ext uri="{FF2B5EF4-FFF2-40B4-BE49-F238E27FC236}">
                <a16:creationId xmlns:a16="http://schemas.microsoft.com/office/drawing/2014/main" id="{3C1C33B4-6A11-48D0-B3D3-BC946BC85400}"/>
              </a:ext>
            </a:extLst>
          </p:cNvPr>
          <p:cNvGraphicFramePr>
            <a:graphicFrameLocks noGrp="1"/>
          </p:cNvGraphicFramePr>
          <p:nvPr>
            <p:extLst>
              <p:ext uri="{D42A27DB-BD31-4B8C-83A1-F6EECF244321}">
                <p14:modId xmlns:p14="http://schemas.microsoft.com/office/powerpoint/2010/main" val="2665552738"/>
              </p:ext>
            </p:extLst>
          </p:nvPr>
        </p:nvGraphicFramePr>
        <p:xfrm>
          <a:off x="4946073" y="4665605"/>
          <a:ext cx="3367503" cy="1905611"/>
        </p:xfrm>
        <a:graphic>
          <a:graphicData uri="http://schemas.openxmlformats.org/drawingml/2006/table">
            <a:tbl>
              <a:tblPr firstRow="1" firstCol="1" bandRow="1">
                <a:tableStyleId>{5C22544A-7EE6-4342-B048-85BDC9FD1C3A}</a:tableStyleId>
              </a:tblPr>
              <a:tblGrid>
                <a:gridCol w="675459">
                  <a:extLst>
                    <a:ext uri="{9D8B030D-6E8A-4147-A177-3AD203B41FA5}">
                      <a16:colId xmlns:a16="http://schemas.microsoft.com/office/drawing/2014/main" val="1608208285"/>
                    </a:ext>
                  </a:extLst>
                </a:gridCol>
                <a:gridCol w="920190">
                  <a:extLst>
                    <a:ext uri="{9D8B030D-6E8A-4147-A177-3AD203B41FA5}">
                      <a16:colId xmlns:a16="http://schemas.microsoft.com/office/drawing/2014/main" val="762379059"/>
                    </a:ext>
                  </a:extLst>
                </a:gridCol>
                <a:gridCol w="863544">
                  <a:extLst>
                    <a:ext uri="{9D8B030D-6E8A-4147-A177-3AD203B41FA5}">
                      <a16:colId xmlns:a16="http://schemas.microsoft.com/office/drawing/2014/main" val="2079355913"/>
                    </a:ext>
                  </a:extLst>
                </a:gridCol>
                <a:gridCol w="908310">
                  <a:extLst>
                    <a:ext uri="{9D8B030D-6E8A-4147-A177-3AD203B41FA5}">
                      <a16:colId xmlns:a16="http://schemas.microsoft.com/office/drawing/2014/main" val="1636327253"/>
                    </a:ext>
                  </a:extLst>
                </a:gridCol>
              </a:tblGrid>
              <a:tr h="944671">
                <a:tc>
                  <a:txBody>
                    <a:bodyPr/>
                    <a:lstStyle/>
                    <a:p>
                      <a:pPr>
                        <a:lnSpc>
                          <a:spcPct val="107000"/>
                        </a:lnSpc>
                        <a:spcAft>
                          <a:spcPts val="0"/>
                        </a:spcAft>
                      </a:pPr>
                      <a:r>
                        <a:rPr lang="en-US"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Caucasians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African-Americans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Caribbean-Hispanics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1556279"/>
                  </a:ext>
                </a:extLst>
              </a:tr>
              <a:tr h="461648">
                <a:tc>
                  <a:txBody>
                    <a:bodyPr/>
                    <a:lstStyle/>
                    <a:p>
                      <a:pPr>
                        <a:lnSpc>
                          <a:spcPct val="107000"/>
                        </a:lnSpc>
                        <a:spcAft>
                          <a:spcPts val="0"/>
                        </a:spcAft>
                      </a:pPr>
                      <a:r>
                        <a:rPr lang="en-US" sz="1200">
                          <a:effectLst/>
                        </a:rPr>
                        <a:t>Snoring</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0.03, 0.592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-0.09, 0.082</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b="1" dirty="0">
                          <a:solidFill>
                            <a:srgbClr val="C00000"/>
                          </a:solidFill>
                          <a:effectLst/>
                          <a:highlight>
                            <a:srgbClr val="FFFF00"/>
                          </a:highlight>
                        </a:rPr>
                        <a:t>-0.10, 0.004</a:t>
                      </a:r>
                      <a:endParaRPr lang="el-G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083838"/>
                  </a:ext>
                </a:extLst>
              </a:tr>
              <a:tr h="499292">
                <a:tc>
                  <a:txBody>
                    <a:bodyPr/>
                    <a:lstStyle/>
                    <a:p>
                      <a:pPr>
                        <a:lnSpc>
                          <a:spcPct val="107000"/>
                        </a:lnSpc>
                        <a:spcAft>
                          <a:spcPts val="0"/>
                        </a:spcAft>
                      </a:pPr>
                      <a:r>
                        <a:rPr lang="en-US" sz="1200" dirty="0">
                          <a:effectLst/>
                        </a:rPr>
                        <a:t>Sleep apnea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0.01, 0.923</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-0.08, 0.132</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b="1" dirty="0">
                          <a:solidFill>
                            <a:srgbClr val="C00000"/>
                          </a:solidFill>
                          <a:effectLst/>
                          <a:highlight>
                            <a:srgbClr val="FFFF00"/>
                          </a:highlight>
                        </a:rPr>
                        <a:t>-0.08, 0.021</a:t>
                      </a:r>
                      <a:endParaRPr lang="el-G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2996474"/>
                  </a:ext>
                </a:extLst>
              </a:tr>
            </a:tbl>
          </a:graphicData>
        </a:graphic>
      </p:graphicFrame>
      <p:grpSp>
        <p:nvGrpSpPr>
          <p:cNvPr id="7" name="Group 6">
            <a:extLst>
              <a:ext uri="{FF2B5EF4-FFF2-40B4-BE49-F238E27FC236}">
                <a16:creationId xmlns:a16="http://schemas.microsoft.com/office/drawing/2014/main" id="{25CD4619-409D-4485-AD35-5B9EC3F5DDC8}"/>
              </a:ext>
            </a:extLst>
          </p:cNvPr>
          <p:cNvGrpSpPr/>
          <p:nvPr/>
        </p:nvGrpSpPr>
        <p:grpSpPr>
          <a:xfrm>
            <a:off x="9004300" y="568455"/>
            <a:ext cx="2658864" cy="2035045"/>
            <a:chOff x="6151540" y="1522190"/>
            <a:chExt cx="5101009" cy="3968728"/>
          </a:xfrm>
        </p:grpSpPr>
        <p:pic>
          <p:nvPicPr>
            <p:cNvPr id="8" name="Picture 7">
              <a:extLst>
                <a:ext uri="{FF2B5EF4-FFF2-40B4-BE49-F238E27FC236}">
                  <a16:creationId xmlns:a16="http://schemas.microsoft.com/office/drawing/2014/main" id="{DF2CACFC-FEF1-4D34-9F0E-02079073570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004740" y="1522190"/>
              <a:ext cx="3247809" cy="2233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51FF2F41-570A-40E6-8E9F-3F899248406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Lst>
            </a:blip>
            <a:stretch>
              <a:fillRect/>
            </a:stretch>
          </p:blipFill>
          <p:spPr>
            <a:xfrm>
              <a:off x="6151540" y="3643068"/>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86462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396D-3257-490D-AA72-CD9AA5B81FA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Sleep Polygenic Risk Score (PRS) and cognitive changes</a:t>
            </a:r>
          </a:p>
        </p:txBody>
      </p:sp>
      <p:sp>
        <p:nvSpPr>
          <p:cNvPr id="3" name="Content Placeholder 2">
            <a:extLst>
              <a:ext uri="{FF2B5EF4-FFF2-40B4-BE49-F238E27FC236}">
                <a16:creationId xmlns:a16="http://schemas.microsoft.com/office/drawing/2014/main" id="{0A4E6A11-A1E9-4C5E-A374-C99253E734A2}"/>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HELIAD </a:t>
            </a:r>
          </a:p>
          <a:p>
            <a:r>
              <a:rPr lang="en-US" dirty="0">
                <a:latin typeface="Times New Roman" panose="02020603050405020304" pitchFamily="18" charset="0"/>
                <a:cs typeface="Times New Roman" panose="02020603050405020304" pitchFamily="18" charset="0"/>
              </a:rPr>
              <a:t>N=1376</a:t>
            </a:r>
            <a:r>
              <a:rPr lang="el-GR" dirty="0">
                <a:latin typeface="Times New Roman" panose="02020603050405020304" pitchFamily="18" charset="0"/>
                <a:cs typeface="Times New Roman" panose="02020603050405020304" pitchFamily="18" charset="0"/>
              </a:rPr>
              <a:t>, 688 </a:t>
            </a:r>
            <a:r>
              <a:rPr lang="en-US" dirty="0">
                <a:latin typeface="Times New Roman" panose="02020603050405020304" pitchFamily="18" charset="0"/>
                <a:cs typeface="Times New Roman" panose="02020603050405020304" pitchFamily="18" charset="0"/>
              </a:rPr>
              <a:t>f/u</a:t>
            </a:r>
          </a:p>
          <a:p>
            <a:r>
              <a:rPr lang="en-US" dirty="0">
                <a:latin typeface="Times New Roman" panose="02020603050405020304" pitchFamily="18" charset="0"/>
                <a:cs typeface="Times New Roman" panose="02020603050405020304" pitchFamily="18" charset="0"/>
              </a:rPr>
              <a:t>≥65 </a:t>
            </a:r>
            <a:r>
              <a:rPr lang="en-US" dirty="0" err="1">
                <a:latin typeface="Times New Roman" panose="02020603050405020304" pitchFamily="18" charset="0"/>
                <a:cs typeface="Times New Roman" panose="02020603050405020304" pitchFamily="18" charset="0"/>
              </a:rPr>
              <a:t>y.o</a:t>
            </a:r>
            <a:r>
              <a:rPr lang="en-US"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Δεδομένα: δημογραφικά, γενετικά, νοητικά</a:t>
            </a:r>
          </a:p>
          <a:p>
            <a:endParaRPr lang="el-GR"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Δημιουργία </a:t>
            </a:r>
            <a:r>
              <a:rPr lang="en-US" dirty="0">
                <a:latin typeface="Times New Roman" panose="02020603050405020304" pitchFamily="18" charset="0"/>
                <a:cs typeface="Times New Roman" panose="02020603050405020304" pitchFamily="18" charset="0"/>
              </a:rPr>
              <a:t>Sleep PRS </a:t>
            </a:r>
            <a:r>
              <a:rPr lang="el-GR" dirty="0">
                <a:latin typeface="Times New Roman" panose="02020603050405020304" pitchFamily="18" charset="0"/>
                <a:cs typeface="Times New Roman" panose="02020603050405020304" pitchFamily="18" charset="0"/>
              </a:rPr>
              <a:t>(συσχέτιση με υποκειμενική διάρκεια ύπνου) </a:t>
            </a: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Συσχέτιση με νοητικές αλλαγές σε βάθος χρόνου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88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1C25-01B1-461A-8857-41160482B4D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Polygenic Risk Score (PRS)</a:t>
            </a:r>
          </a:p>
        </p:txBody>
      </p:sp>
      <p:sp>
        <p:nvSpPr>
          <p:cNvPr id="3" name="Content Placeholder 2">
            <a:extLst>
              <a:ext uri="{FF2B5EF4-FFF2-40B4-BE49-F238E27FC236}">
                <a16:creationId xmlns:a16="http://schemas.microsoft.com/office/drawing/2014/main" id="{14F44581-9856-4FE4-B581-3A3EEA5D14C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PRS</a:t>
            </a:r>
            <a:r>
              <a:rPr lang="en-US" dirty="0">
                <a:latin typeface="Times New Roman" panose="02020603050405020304" pitchFamily="18" charset="0"/>
                <a:cs typeface="Times New Roman" panose="02020603050405020304" pitchFamily="18" charset="0"/>
              </a:rPr>
              <a:t> is a sum of trait-associated alleles across many genetic loci, typically weighted by effect sizes estimated from a genome-wide association study</a:t>
            </a:r>
          </a:p>
          <a:p>
            <a:r>
              <a:rPr lang="en-US" dirty="0">
                <a:latin typeface="Times New Roman" panose="02020603050405020304" pitchFamily="18" charset="0"/>
                <a:cs typeface="Times New Roman" panose="02020603050405020304" pitchFamily="18" charset="0"/>
              </a:rPr>
              <a:t>Detects (predicts) shared genetic etiology among traits</a:t>
            </a:r>
          </a:p>
        </p:txBody>
      </p:sp>
    </p:spTree>
    <p:extLst>
      <p:ext uri="{BB962C8B-B14F-4D97-AF65-F5344CB8AC3E}">
        <p14:creationId xmlns:p14="http://schemas.microsoft.com/office/powerpoint/2010/main" val="261714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72D5-3C88-46AC-854C-DE6811719770}"/>
              </a:ext>
            </a:extLst>
          </p:cNvPr>
          <p:cNvSpPr>
            <a:spLocks noGrp="1"/>
          </p:cNvSpPr>
          <p:nvPr>
            <p:ph type="title"/>
          </p:nvPr>
        </p:nvSpPr>
        <p:spPr/>
        <p:txBody>
          <a:bodyPr/>
          <a:lstStyle/>
          <a:p>
            <a:r>
              <a:rPr lang="en-US" sz="18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Association between Sleep PRS and cognitive changes. First unadjusted model and then adjusted for age, sex, education, PC1, PC2, and ApoE-</a:t>
            </a:r>
            <a:r>
              <a:rPr lang="el-GR" sz="18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ε</a:t>
            </a:r>
            <a:r>
              <a:rPr lang="en-US" sz="18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4 </a:t>
            </a:r>
            <a:br>
              <a:rPr lang="en-US" sz="18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40137002-B1B1-4AFE-AD26-5FFF4E7F89BE}"/>
              </a:ext>
            </a:extLst>
          </p:cNvPr>
          <p:cNvGraphicFramePr>
            <a:graphicFrameLocks noGrp="1"/>
          </p:cNvGraphicFramePr>
          <p:nvPr>
            <p:ph idx="1"/>
            <p:extLst>
              <p:ext uri="{D42A27DB-BD31-4B8C-83A1-F6EECF244321}">
                <p14:modId xmlns:p14="http://schemas.microsoft.com/office/powerpoint/2010/main" val="3701371341"/>
              </p:ext>
            </p:extLst>
          </p:nvPr>
        </p:nvGraphicFramePr>
        <p:xfrm>
          <a:off x="3125788" y="3016599"/>
          <a:ext cx="5937250" cy="2005399"/>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264678787"/>
                    </a:ext>
                  </a:extLst>
                </a:gridCol>
                <a:gridCol w="1979295">
                  <a:extLst>
                    <a:ext uri="{9D8B030D-6E8A-4147-A177-3AD203B41FA5}">
                      <a16:colId xmlns:a16="http://schemas.microsoft.com/office/drawing/2014/main" val="2134585800"/>
                    </a:ext>
                  </a:extLst>
                </a:gridCol>
                <a:gridCol w="1979295">
                  <a:extLst>
                    <a:ext uri="{9D8B030D-6E8A-4147-A177-3AD203B41FA5}">
                      <a16:colId xmlns:a16="http://schemas.microsoft.com/office/drawing/2014/main" val="2399647311"/>
                    </a:ext>
                  </a:extLst>
                </a:gridCol>
              </a:tblGrid>
              <a:tr h="0">
                <a:tc>
                  <a:txBody>
                    <a:bodyPr/>
                    <a:lstStyle/>
                    <a:p>
                      <a:pPr marL="0" marR="0">
                        <a:lnSpc>
                          <a:spcPct val="107000"/>
                        </a:lnSpc>
                        <a:spcBef>
                          <a:spcPts val="0"/>
                        </a:spcBef>
                        <a:spcAft>
                          <a:spcPts val="0"/>
                        </a:spcAft>
                      </a:pPr>
                      <a:r>
                        <a:rPr lang="en-US" sz="1200">
                          <a:effectLst/>
                        </a:rPr>
                        <a:t>Cognitive ability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200">
                          <a:effectLst/>
                        </a:rPr>
                        <a:t>Β*</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p</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1711160"/>
                  </a:ext>
                </a:extLst>
              </a:tr>
              <a:tr h="0">
                <a:tc>
                  <a:txBody>
                    <a:bodyPr/>
                    <a:lstStyle/>
                    <a:p>
                      <a:pPr marL="0" marR="0">
                        <a:lnSpc>
                          <a:spcPct val="107000"/>
                        </a:lnSpc>
                        <a:spcBef>
                          <a:spcPts val="0"/>
                        </a:spcBef>
                        <a:spcAft>
                          <a:spcPts val="0"/>
                        </a:spcAft>
                      </a:pPr>
                      <a:r>
                        <a:rPr lang="en-US" sz="1200">
                          <a:effectLst/>
                        </a:rPr>
                        <a:t>Memory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-551.69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0.173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873990"/>
                  </a:ext>
                </a:extLst>
              </a:tr>
              <a:tr h="0">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-759.8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0.083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8321760"/>
                  </a:ext>
                </a:extLst>
              </a:tr>
              <a:tr h="0">
                <a:tc>
                  <a:txBody>
                    <a:bodyPr/>
                    <a:lstStyle/>
                    <a:p>
                      <a:pPr marL="0" marR="0">
                        <a:lnSpc>
                          <a:spcPct val="107000"/>
                        </a:lnSpc>
                        <a:spcBef>
                          <a:spcPts val="0"/>
                        </a:spcBef>
                        <a:spcAft>
                          <a:spcPts val="0"/>
                        </a:spcAft>
                      </a:pPr>
                      <a:r>
                        <a:rPr lang="en-US" sz="1200">
                          <a:effectLst/>
                        </a:rPr>
                        <a:t>Executive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-269.87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0.417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5150695"/>
                  </a:ext>
                </a:extLst>
              </a:tr>
              <a:tr h="0">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-161.71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0.655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3396537"/>
                  </a:ext>
                </a:extLst>
              </a:tr>
              <a:tr h="0">
                <a:tc>
                  <a:txBody>
                    <a:bodyPr/>
                    <a:lstStyle/>
                    <a:p>
                      <a:pPr marL="0" marR="0">
                        <a:lnSpc>
                          <a:spcPct val="107000"/>
                        </a:lnSpc>
                        <a:spcBef>
                          <a:spcPts val="0"/>
                        </a:spcBef>
                        <a:spcAft>
                          <a:spcPts val="0"/>
                        </a:spcAft>
                      </a:pPr>
                      <a:r>
                        <a:rPr lang="en-US" sz="1200">
                          <a:effectLst/>
                        </a:rPr>
                        <a:t>Visuo-spatial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-1305.22</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0.018</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6220810"/>
                  </a:ext>
                </a:extLst>
              </a:tr>
              <a:tr h="0">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a:effectLst/>
                        </a:rPr>
                        <a:t>-1273.59</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0.031</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780218"/>
                  </a:ext>
                </a:extLst>
              </a:tr>
              <a:tr h="0">
                <a:tc>
                  <a:txBody>
                    <a:bodyPr/>
                    <a:lstStyle/>
                    <a:p>
                      <a:pPr marL="0" marR="0">
                        <a:lnSpc>
                          <a:spcPct val="107000"/>
                        </a:lnSpc>
                        <a:spcBef>
                          <a:spcPts val="0"/>
                        </a:spcBef>
                        <a:spcAft>
                          <a:spcPts val="0"/>
                        </a:spcAft>
                      </a:pPr>
                      <a:r>
                        <a:rPr lang="en-US" sz="1200">
                          <a:effectLst/>
                        </a:rPr>
                        <a:t>Language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30.947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0.936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2656114"/>
                  </a:ext>
                </a:extLst>
              </a:tr>
              <a:tr h="0">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68.92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0.868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510072"/>
                  </a:ext>
                </a:extLst>
              </a:tr>
              <a:tr h="0">
                <a:tc>
                  <a:txBody>
                    <a:bodyPr/>
                    <a:lstStyle/>
                    <a:p>
                      <a:pPr marL="0" marR="0">
                        <a:lnSpc>
                          <a:spcPct val="107000"/>
                        </a:lnSpc>
                        <a:spcBef>
                          <a:spcPts val="0"/>
                        </a:spcBef>
                        <a:spcAft>
                          <a:spcPts val="0"/>
                        </a:spcAft>
                      </a:pPr>
                      <a:r>
                        <a:rPr lang="en-US" sz="1200">
                          <a:effectLst/>
                        </a:rPr>
                        <a:t>Attention/Speed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1253.22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0.058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98578"/>
                  </a:ext>
                </a:extLst>
              </a:tr>
              <a:tr h="0">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1184.24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0.086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807140"/>
                  </a:ext>
                </a:extLst>
              </a:tr>
            </a:tbl>
          </a:graphicData>
        </a:graphic>
      </p:graphicFrame>
    </p:spTree>
    <p:extLst>
      <p:ext uri="{BB962C8B-B14F-4D97-AF65-F5344CB8AC3E}">
        <p14:creationId xmlns:p14="http://schemas.microsoft.com/office/powerpoint/2010/main" val="2375150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933AD0-C206-441E-ACEA-9261541A06F9}"/>
              </a:ext>
            </a:extLst>
          </p:cNvPr>
          <p:cNvPicPr>
            <a:picLocks noChangeAspect="1"/>
          </p:cNvPicPr>
          <p:nvPr/>
        </p:nvPicPr>
        <p:blipFill>
          <a:blip r:embed="rId2"/>
          <a:stretch>
            <a:fillRect/>
          </a:stretch>
        </p:blipFill>
        <p:spPr>
          <a:xfrm>
            <a:off x="3123942" y="1682344"/>
            <a:ext cx="5944115" cy="3493311"/>
          </a:xfrm>
          <a:prstGeom prst="rect">
            <a:avLst/>
          </a:prstGeom>
        </p:spPr>
      </p:pic>
    </p:spTree>
    <p:extLst>
      <p:ext uri="{BB962C8B-B14F-4D97-AF65-F5344CB8AC3E}">
        <p14:creationId xmlns:p14="http://schemas.microsoft.com/office/powerpoint/2010/main" val="137558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452B-16B0-463C-8A9C-C88D1A526B85}"/>
              </a:ext>
            </a:extLst>
          </p:cNvPr>
          <p:cNvSpPr>
            <a:spLocks noGrp="1"/>
          </p:cNvSpPr>
          <p:nvPr>
            <p:ph type="title"/>
          </p:nvPr>
        </p:nvSpPr>
        <p:spPr/>
        <p:txBody>
          <a:bodyPr/>
          <a:lstStyle/>
          <a:p>
            <a:r>
              <a:rPr lang="el-GR" dirty="0"/>
              <a:t>Συμπεράσματα</a:t>
            </a:r>
            <a:endParaRPr lang="en-US" dirty="0"/>
          </a:p>
        </p:txBody>
      </p:sp>
      <p:sp>
        <p:nvSpPr>
          <p:cNvPr id="3" name="Content Placeholder 2">
            <a:extLst>
              <a:ext uri="{FF2B5EF4-FFF2-40B4-BE49-F238E27FC236}">
                <a16:creationId xmlns:a16="http://schemas.microsoft.com/office/drawing/2014/main" id="{3AD005ED-37D7-4FF4-8265-C430AB5A6708}"/>
              </a:ext>
            </a:extLst>
          </p:cNvPr>
          <p:cNvSpPr>
            <a:spLocks noGrp="1"/>
          </p:cNvSpPr>
          <p:nvPr>
            <p:ph idx="1"/>
          </p:nvPr>
        </p:nvSpPr>
        <p:spPr/>
        <p:txBody>
          <a:bodyPr/>
          <a:lstStyle/>
          <a:p>
            <a:pPr algn="just"/>
            <a:r>
              <a:rPr lang="en-US" dirty="0">
                <a:latin typeface="+mj-lt"/>
              </a:rPr>
              <a:t>PRS indicating longer sleep duration was associated with differential rates of cognitive decline over time, in a group of non-demented older adults. Common genetic variants may influence the association between sleep duration and healthy aging-cognitive health. </a:t>
            </a:r>
          </a:p>
        </p:txBody>
      </p:sp>
    </p:spTree>
    <p:extLst>
      <p:ext uri="{BB962C8B-B14F-4D97-AF65-F5344CB8AC3E}">
        <p14:creationId xmlns:p14="http://schemas.microsoft.com/office/powerpoint/2010/main" val="352426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txBody>
          <a:bodyPr>
            <a:normAutofit/>
          </a:bodyPr>
          <a:lstStyle/>
          <a:p>
            <a:r>
              <a:rPr lang="el-GR" sz="4400" b="1">
                <a:latin typeface="Times New Roman" panose="02020603050405020304" pitchFamily="18" charset="0"/>
                <a:cs typeface="Times New Roman" panose="02020603050405020304" pitchFamily="18" charset="0"/>
              </a:rPr>
              <a:t>Ύπνος </a:t>
            </a:r>
            <a:endParaRPr lang="en-US" sz="44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8930" y="2438400"/>
            <a:ext cx="5127029" cy="3785419"/>
          </a:xfrm>
        </p:spPr>
        <p:txBody>
          <a:bodyPr>
            <a:normAutofit lnSpcReduction="10000"/>
          </a:bodyPr>
          <a:lstStyle/>
          <a:p>
            <a:pPr algn="just">
              <a:buFont typeface="Wingdings" panose="05000000000000000000" pitchFamily="2" charset="2"/>
              <a:buChar char="v"/>
            </a:pPr>
            <a:r>
              <a:rPr lang="el-GR" sz="1800" dirty="0">
                <a:latin typeface="Times New Roman" panose="02020603050405020304" pitchFamily="18" charset="0"/>
                <a:cs typeface="Times New Roman" panose="02020603050405020304" pitchFamily="18" charset="0"/>
              </a:rPr>
              <a:t>Φυσιολογική κατάσταση που χαρακτηρίζεται από μείωση της αντίληψης και περιορισμένη αλληλεπίδραση με το περιβάλλον, κατά τη διάρκεια της οποίας το σώμα φαίνεται να υπολειτουργεί σε ο,τι αφορά στην εξωτερικά παρατηρούμενη δράση του</a:t>
            </a:r>
          </a:p>
          <a:p>
            <a:pPr algn="just"/>
            <a:endParaRPr lang="el-G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l-GR" sz="1800" dirty="0">
                <a:latin typeface="Times New Roman" panose="02020603050405020304" pitchFamily="18" charset="0"/>
                <a:cs typeface="Times New Roman" panose="02020603050405020304" pitchFamily="18" charset="0"/>
              </a:rPr>
              <a:t>Στην ελληνική μυθολογία ο Ύπνος ήταν θεός ή δαίμονας, που αποτελούσε την προσωποποίηση του ύπνου. Τον θεωρούσαν ήσυχο και πράο θεό ή δαίμονα, που πλανιόταν στη γη και τον απεικόνιζαν ως ωραίο νέο, που έσπερνε στη Γη γλυκά όνειρα ή κοιμόταν σε μια κλίνη</a:t>
            </a:r>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DDC8FE4-1FD3-4BDE-A2D6-ACAA8C680D73}"/>
              </a:ext>
            </a:extLst>
          </p:cNvPr>
          <p:cNvPicPr>
            <a:picLocks noChangeAspect="1"/>
          </p:cNvPicPr>
          <p:nvPr/>
        </p:nvPicPr>
        <p:blipFill rotWithShape="1">
          <a:blip r:embed="rId2"/>
          <a:srcRect t="5823" b="7881"/>
          <a:stretch/>
        </p:blipFill>
        <p:spPr>
          <a:xfrm>
            <a:off x="8416127" y="2305869"/>
            <a:ext cx="3126943" cy="3193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1897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latin typeface="Times New Roman" panose="02020603050405020304" pitchFamily="18" charset="0"/>
                <a:cs typeface="Times New Roman" panose="02020603050405020304" pitchFamily="18" charset="0"/>
              </a:rPr>
              <a:t>Βελτίωση-Πρόληψη </a:t>
            </a:r>
            <a:endParaRPr lang="en-US" sz="36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692F240-2918-4325-933D-9184BB92E4C0}"/>
              </a:ext>
            </a:extLst>
          </p:cNvPr>
          <p:cNvSpPr>
            <a:spLocks noGrp="1"/>
          </p:cNvSpPr>
          <p:nvPr>
            <p:ph idx="1"/>
          </p:nvPr>
        </p:nvSpPr>
        <p:spPr/>
        <p:txBody>
          <a:bodyPr/>
          <a:lstStyle/>
          <a:p>
            <a:pPr algn="just"/>
            <a:r>
              <a:rPr lang="en-US" dirty="0">
                <a:latin typeface="+mj-lt"/>
              </a:rPr>
              <a:t>Management of sleep/wake cycles improves cognitive function in a transgenic mouse model of Huntington's disease (Pallier et al., 2009)</a:t>
            </a:r>
          </a:p>
          <a:p>
            <a:pPr algn="just"/>
            <a:r>
              <a:rPr lang="en-US" dirty="0">
                <a:latin typeface="+mj-lt"/>
              </a:rPr>
              <a:t>Cognitive Training Improves Sleep Quality and Cognitive Function among Older Adults with Insomnia</a:t>
            </a:r>
            <a:r>
              <a:rPr lang="el-GR" dirty="0">
                <a:latin typeface="+mj-lt"/>
              </a:rPr>
              <a:t> (</a:t>
            </a:r>
            <a:r>
              <a:rPr lang="en-US" dirty="0" err="1">
                <a:latin typeface="+mj-lt"/>
              </a:rPr>
              <a:t>Haimov</a:t>
            </a:r>
            <a:r>
              <a:rPr lang="en-US" dirty="0">
                <a:latin typeface="+mj-lt"/>
              </a:rPr>
              <a:t> et al., 2013)</a:t>
            </a:r>
          </a:p>
          <a:p>
            <a:pPr algn="just"/>
            <a:endParaRPr lang="en-US" dirty="0">
              <a:latin typeface="+mj-lt"/>
            </a:endParaRPr>
          </a:p>
          <a:p>
            <a:pPr algn="just"/>
            <a:r>
              <a:rPr lang="el-GR" dirty="0">
                <a:latin typeface="+mj-lt"/>
              </a:rPr>
              <a:t>Άσκηση, σωστή διατροφή μπορούν να βοηθήσουν στη σημαντική βελτίωση ύπνου </a:t>
            </a:r>
          </a:p>
          <a:p>
            <a:pPr algn="just"/>
            <a:r>
              <a:rPr lang="el-GR" dirty="0">
                <a:latin typeface="+mj-lt"/>
              </a:rPr>
              <a:t>Ασκήσεις νοητικής ενδυνάμωσης βοηθούν στην καλύτερη ποιότητα ύπνου, επομένως, και σε έναν πιο υγιή νοητικά εγκέφαλο</a:t>
            </a:r>
            <a:endParaRPr lang="en-US" dirty="0">
              <a:latin typeface="+mj-lt"/>
            </a:endParaRPr>
          </a:p>
        </p:txBody>
      </p:sp>
    </p:spTree>
    <p:extLst>
      <p:ext uri="{BB962C8B-B14F-4D97-AF65-F5344CB8AC3E}">
        <p14:creationId xmlns:p14="http://schemas.microsoft.com/office/powerpoint/2010/main" val="17221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latin typeface="Times New Roman" panose="02020603050405020304" pitchFamily="18" charset="0"/>
                <a:cs typeface="Times New Roman" panose="02020603050405020304" pitchFamily="18" charset="0"/>
              </a:rPr>
              <a:t>Συβουλές για έναν καλό ύπνο</a:t>
            </a: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EBEFDE-78E7-4659-8E3B-B2475464A133}"/>
              </a:ext>
            </a:extLst>
          </p:cNvPr>
          <p:cNvSpPr>
            <a:spLocks noGrp="1"/>
          </p:cNvSpPr>
          <p:nvPr>
            <p:ph idx="1"/>
          </p:nvPr>
        </p:nvSpPr>
        <p:spPr/>
        <p:txBody>
          <a:bodyPr/>
          <a:lstStyle/>
          <a:p>
            <a:r>
              <a:rPr lang="el-GR" dirty="0"/>
              <a:t>Απομακρύνετε όλες τις ηλεκτρονικές συσκευές από το υπνοδωμάτιο </a:t>
            </a:r>
          </a:p>
          <a:p>
            <a:r>
              <a:rPr lang="el-GR" dirty="0"/>
              <a:t>Να εξασκείστε κατά την διάρκεια της ημέρας (και όχι αργά το βράδυ) </a:t>
            </a:r>
          </a:p>
          <a:p>
            <a:r>
              <a:rPr lang="el-GR" dirty="0"/>
              <a:t>Περιορίστε το βραδινό φαγητό και αποφύγετε την κατανάλωση αργά το βράδυ (ή υγρά/νερά/καφέ)</a:t>
            </a:r>
          </a:p>
          <a:p>
            <a:r>
              <a:rPr lang="el-GR" dirty="0"/>
              <a:t>Φροντίστε να κοιμάστε 7-8 ώρες κάθε βράδυ</a:t>
            </a:r>
          </a:p>
          <a:p>
            <a:r>
              <a:rPr lang="el-GR" dirty="0"/>
              <a:t>Περιορίστε τον μεσημεριανό ύπνο στη μισή ώρα περίπου</a:t>
            </a:r>
          </a:p>
          <a:p>
            <a:r>
              <a:rPr lang="el-GR" dirty="0"/>
              <a:t>Αυξήστε την έκθεση στον ήλιο κατά την διάρκεια της ημέρας </a:t>
            </a:r>
            <a:endParaRPr lang="en-US" dirty="0"/>
          </a:p>
        </p:txBody>
      </p:sp>
    </p:spTree>
    <p:extLst>
      <p:ext uri="{BB962C8B-B14F-4D97-AF65-F5344CB8AC3E}">
        <p14:creationId xmlns:p14="http://schemas.microsoft.com/office/powerpoint/2010/main" val="1332057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Times New Roman" panose="02020603050405020304" pitchFamily="18" charset="0"/>
                <a:cs typeface="Times New Roman" panose="02020603050405020304" pitchFamily="18" charset="0"/>
              </a:rPr>
              <a:t>Take-home </a:t>
            </a:r>
            <a:r>
              <a:rPr lang="en-US" sz="3600" b="1" dirty="0">
                <a:latin typeface="Times New Roman" panose="02020603050405020304" pitchFamily="18" charset="0"/>
                <a:cs typeface="Times New Roman" panose="02020603050405020304" pitchFamily="18" charset="0"/>
              </a:rPr>
              <a:t>messages </a:t>
            </a:r>
          </a:p>
        </p:txBody>
      </p:sp>
      <p:sp>
        <p:nvSpPr>
          <p:cNvPr id="3" name="Content Placeholder 2">
            <a:extLst>
              <a:ext uri="{FF2B5EF4-FFF2-40B4-BE49-F238E27FC236}">
                <a16:creationId xmlns:a16="http://schemas.microsoft.com/office/drawing/2014/main" id="{EF909DA1-ABBE-427A-951F-151D65A6628C}"/>
              </a:ext>
            </a:extLst>
          </p:cNvPr>
          <p:cNvSpPr>
            <a:spLocks noGrp="1"/>
          </p:cNvSpPr>
          <p:nvPr>
            <p:ph idx="1"/>
          </p:nvPr>
        </p:nvSpPr>
        <p:spPr/>
        <p:txBody>
          <a:bodyPr/>
          <a:lstStyle/>
          <a:p>
            <a:pPr algn="just"/>
            <a:r>
              <a:rPr lang="el-GR" dirty="0">
                <a:latin typeface="+mj-lt"/>
              </a:rPr>
              <a:t>Κακή ποιότητα ύπνου σχετίζεται με νοητικά προβλήματα και αυξημένη επίπτωση άνοιας</a:t>
            </a:r>
          </a:p>
          <a:p>
            <a:pPr algn="just"/>
            <a:r>
              <a:rPr lang="el-GR" dirty="0">
                <a:latin typeface="+mj-lt"/>
              </a:rPr>
              <a:t>Η διάρκεια ύπνου σχετίζεται επίσης με νοητικά προβλήματα</a:t>
            </a:r>
            <a:r>
              <a:rPr lang="en-US" dirty="0">
                <a:latin typeface="+mj-lt"/>
              </a:rPr>
              <a:t> </a:t>
            </a:r>
            <a:r>
              <a:rPr lang="el-GR" dirty="0">
                <a:latin typeface="+mj-lt"/>
              </a:rPr>
              <a:t>και υποκειμενικές αιτιάσεις </a:t>
            </a:r>
          </a:p>
          <a:p>
            <a:pPr algn="just"/>
            <a:r>
              <a:rPr lang="el-GR" dirty="0">
                <a:latin typeface="+mj-lt"/>
              </a:rPr>
              <a:t>Κακή ποιότητα ύπνου σχετίζεται με διαφορές στη μορφολογία εγκεφάλου και με συγκεκριμένα γονίδια </a:t>
            </a:r>
          </a:p>
          <a:p>
            <a:pPr algn="just"/>
            <a:r>
              <a:rPr lang="el-GR" dirty="0">
                <a:latin typeface="+mj-lt"/>
              </a:rPr>
              <a:t>Ο συνδυασμός φυσικής και νοητικής άσκησης, διατηρώντας μία «υγιεινή» ύπνου, μπορούν να συνδράμουν στην δημιουργία/διατήρηση ενός υγιούς εγκεφάλου</a:t>
            </a:r>
          </a:p>
          <a:p>
            <a:pPr algn="just"/>
            <a:endParaRPr lang="en-US" dirty="0">
              <a:latin typeface="+mj-lt"/>
            </a:endParaRPr>
          </a:p>
        </p:txBody>
      </p:sp>
    </p:spTree>
    <p:extLst>
      <p:ext uri="{BB962C8B-B14F-4D97-AF65-F5344CB8AC3E}">
        <p14:creationId xmlns:p14="http://schemas.microsoft.com/office/powerpoint/2010/main" val="64723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3600" b="1">
                <a:latin typeface="Times New Roman" panose="02020603050405020304" pitchFamily="18" charset="0"/>
                <a:cs typeface="Times New Roman" panose="02020603050405020304" pitchFamily="18" charset="0"/>
              </a:rPr>
              <a:t>Quiz Time!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75DFC1-1ED7-40D9-9F3A-734EB52A7548}"/>
              </a:ext>
            </a:extLst>
          </p:cNvPr>
          <p:cNvSpPr>
            <a:spLocks noGrp="1"/>
          </p:cNvSpPr>
          <p:nvPr>
            <p:ph idx="1"/>
          </p:nvPr>
        </p:nvSpPr>
        <p:spPr>
          <a:xfrm>
            <a:off x="838200" y="1825625"/>
            <a:ext cx="10515600" cy="4351338"/>
          </a:xfrm>
        </p:spPr>
        <p:txBody>
          <a:bodyPr/>
          <a:lstStyle/>
          <a:p>
            <a:r>
              <a:rPr lang="el-GR" dirty="0"/>
              <a:t>Πόσες ώρες θεωρείται ένας καλός ύπνος για έναν ενήλικα? </a:t>
            </a:r>
            <a:endParaRPr lang="en-US" dirty="0"/>
          </a:p>
          <a:p>
            <a:endParaRPr lang="en-US" dirty="0"/>
          </a:p>
          <a:p>
            <a:pPr lvl="1">
              <a:buFont typeface="Wingdings" panose="05000000000000000000" pitchFamily="2" charset="2"/>
              <a:buChar char="Ø"/>
            </a:pPr>
            <a:r>
              <a:rPr lang="en-US" dirty="0"/>
              <a:t>7-8 </a:t>
            </a:r>
            <a:r>
              <a:rPr lang="el-GR" dirty="0"/>
              <a:t>ώρες </a:t>
            </a:r>
            <a:endParaRPr lang="en-US" dirty="0"/>
          </a:p>
        </p:txBody>
      </p:sp>
      <p:pic>
        <p:nvPicPr>
          <p:cNvPr id="4" name="Picture 3">
            <a:extLst>
              <a:ext uri="{FF2B5EF4-FFF2-40B4-BE49-F238E27FC236}">
                <a16:creationId xmlns:a16="http://schemas.microsoft.com/office/drawing/2014/main" id="{74FEB335-5567-4BDC-9B1F-73872E18D33C}"/>
              </a:ext>
            </a:extLst>
          </p:cNvPr>
          <p:cNvPicPr>
            <a:picLocks noChangeAspect="1"/>
          </p:cNvPicPr>
          <p:nvPr/>
        </p:nvPicPr>
        <p:blipFill>
          <a:blip r:embed="rId2"/>
          <a:stretch>
            <a:fillRect/>
          </a:stretch>
        </p:blipFill>
        <p:spPr>
          <a:xfrm>
            <a:off x="8331056" y="2868469"/>
            <a:ext cx="2143125"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86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Quiz Time! </a:t>
            </a:r>
          </a:p>
        </p:txBody>
      </p:sp>
      <p:sp>
        <p:nvSpPr>
          <p:cNvPr id="3" name="Content Placeholder 2">
            <a:extLst>
              <a:ext uri="{FF2B5EF4-FFF2-40B4-BE49-F238E27FC236}">
                <a16:creationId xmlns:a16="http://schemas.microsoft.com/office/drawing/2014/main" id="{4875DFC1-1ED7-40D9-9F3A-734EB52A7548}"/>
              </a:ext>
            </a:extLst>
          </p:cNvPr>
          <p:cNvSpPr>
            <a:spLocks noGrp="1"/>
          </p:cNvSpPr>
          <p:nvPr>
            <p:ph idx="1"/>
          </p:nvPr>
        </p:nvSpPr>
        <p:spPr/>
        <p:txBody>
          <a:bodyPr/>
          <a:lstStyle/>
          <a:p>
            <a:r>
              <a:rPr lang="el-GR" dirty="0"/>
              <a:t>Πόσα λεπτά περίπου θεωρείται ένας καλός μεσημεριανός ύπνος?</a:t>
            </a:r>
          </a:p>
          <a:p>
            <a:endParaRPr lang="el-GR" dirty="0"/>
          </a:p>
          <a:p>
            <a:pPr lvl="1"/>
            <a:r>
              <a:rPr lang="el-GR" dirty="0"/>
              <a:t>20-30 λεπτά </a:t>
            </a:r>
            <a:endParaRPr lang="en-US" dirty="0"/>
          </a:p>
        </p:txBody>
      </p:sp>
    </p:spTree>
    <p:extLst>
      <p:ext uri="{BB962C8B-B14F-4D97-AF65-F5344CB8AC3E}">
        <p14:creationId xmlns:p14="http://schemas.microsoft.com/office/powerpoint/2010/main" val="8822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Quiz Time! </a:t>
            </a:r>
          </a:p>
        </p:txBody>
      </p:sp>
      <p:sp>
        <p:nvSpPr>
          <p:cNvPr id="3" name="Content Placeholder 2">
            <a:extLst>
              <a:ext uri="{FF2B5EF4-FFF2-40B4-BE49-F238E27FC236}">
                <a16:creationId xmlns:a16="http://schemas.microsoft.com/office/drawing/2014/main" id="{4875DFC1-1ED7-40D9-9F3A-734EB52A7548}"/>
              </a:ext>
            </a:extLst>
          </p:cNvPr>
          <p:cNvSpPr>
            <a:spLocks noGrp="1"/>
          </p:cNvSpPr>
          <p:nvPr>
            <p:ph idx="1"/>
          </p:nvPr>
        </p:nvSpPr>
        <p:spPr/>
        <p:txBody>
          <a:bodyPr/>
          <a:lstStyle/>
          <a:p>
            <a:r>
              <a:rPr lang="el-GR" dirty="0"/>
              <a:t>Σε ποιά ώρα της ημέρας έχουμε τον πιο βαθύ ύπνο?</a:t>
            </a:r>
          </a:p>
          <a:p>
            <a:endParaRPr lang="el-GR" dirty="0"/>
          </a:p>
          <a:p>
            <a:pPr lvl="1"/>
            <a:r>
              <a:rPr lang="el-GR" dirty="0"/>
              <a:t>2:00</a:t>
            </a:r>
            <a:endParaRPr lang="en-US" dirty="0"/>
          </a:p>
        </p:txBody>
      </p:sp>
    </p:spTree>
    <p:extLst>
      <p:ext uri="{BB962C8B-B14F-4D97-AF65-F5344CB8AC3E}">
        <p14:creationId xmlns:p14="http://schemas.microsoft.com/office/powerpoint/2010/main" val="251271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Quiz Time! </a:t>
            </a:r>
          </a:p>
        </p:txBody>
      </p:sp>
      <p:sp>
        <p:nvSpPr>
          <p:cNvPr id="3" name="Content Placeholder 2">
            <a:extLst>
              <a:ext uri="{FF2B5EF4-FFF2-40B4-BE49-F238E27FC236}">
                <a16:creationId xmlns:a16="http://schemas.microsoft.com/office/drawing/2014/main" id="{4875DFC1-1ED7-40D9-9F3A-734EB52A7548}"/>
              </a:ext>
            </a:extLst>
          </p:cNvPr>
          <p:cNvSpPr>
            <a:spLocks noGrp="1"/>
          </p:cNvSpPr>
          <p:nvPr>
            <p:ph idx="1"/>
          </p:nvPr>
        </p:nvSpPr>
        <p:spPr/>
        <p:txBody>
          <a:bodyPr/>
          <a:lstStyle/>
          <a:p>
            <a:r>
              <a:rPr lang="el-GR" dirty="0"/>
              <a:t>Τι πρέπει να κάνουμε εάν αισθανόμαστε ότι έχουμε κακή ποιότητα ύπνου (και) προβλήματα με την μνήμη μας? </a:t>
            </a:r>
          </a:p>
          <a:p>
            <a:endParaRPr lang="el-GR" dirty="0"/>
          </a:p>
          <a:p>
            <a:pPr lvl="1"/>
            <a:r>
              <a:rPr lang="el-GR" dirty="0"/>
              <a:t>Να επισκευτούμε έναν ειδικό (νευρολόγο, νευροψυχολόγο)</a:t>
            </a:r>
            <a:endParaRPr lang="en-US" dirty="0"/>
          </a:p>
        </p:txBody>
      </p:sp>
    </p:spTree>
    <p:extLst>
      <p:ext uri="{BB962C8B-B14F-4D97-AF65-F5344CB8AC3E}">
        <p14:creationId xmlns:p14="http://schemas.microsoft.com/office/powerpoint/2010/main" val="142792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Quiz Time! </a:t>
            </a:r>
          </a:p>
        </p:txBody>
      </p:sp>
      <p:sp>
        <p:nvSpPr>
          <p:cNvPr id="3" name="Content Placeholder 2">
            <a:extLst>
              <a:ext uri="{FF2B5EF4-FFF2-40B4-BE49-F238E27FC236}">
                <a16:creationId xmlns:a16="http://schemas.microsoft.com/office/drawing/2014/main" id="{4875DFC1-1ED7-40D9-9F3A-734EB52A7548}"/>
              </a:ext>
            </a:extLst>
          </p:cNvPr>
          <p:cNvSpPr>
            <a:spLocks noGrp="1"/>
          </p:cNvSpPr>
          <p:nvPr>
            <p:ph idx="1"/>
          </p:nvPr>
        </p:nvSpPr>
        <p:spPr/>
        <p:txBody>
          <a:bodyPr/>
          <a:lstStyle/>
          <a:p>
            <a:r>
              <a:rPr lang="el-GR" dirty="0"/>
              <a:t>Υπάρχουν συγκεκριμένα γονίδια ύπνου? </a:t>
            </a:r>
          </a:p>
          <a:p>
            <a:endParaRPr lang="el-GR" dirty="0"/>
          </a:p>
          <a:p>
            <a:pPr lvl="1"/>
            <a:r>
              <a:rPr lang="el-GR" dirty="0"/>
              <a:t>Ναι </a:t>
            </a:r>
            <a:endParaRPr lang="en-US" dirty="0"/>
          </a:p>
        </p:txBody>
      </p:sp>
    </p:spTree>
    <p:extLst>
      <p:ext uri="{BB962C8B-B14F-4D97-AF65-F5344CB8AC3E}">
        <p14:creationId xmlns:p14="http://schemas.microsoft.com/office/powerpoint/2010/main" val="6058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Quiz Time! </a:t>
            </a:r>
          </a:p>
        </p:txBody>
      </p:sp>
      <p:sp>
        <p:nvSpPr>
          <p:cNvPr id="3" name="Content Placeholder 2">
            <a:extLst>
              <a:ext uri="{FF2B5EF4-FFF2-40B4-BE49-F238E27FC236}">
                <a16:creationId xmlns:a16="http://schemas.microsoft.com/office/drawing/2014/main" id="{4875DFC1-1ED7-40D9-9F3A-734EB52A7548}"/>
              </a:ext>
            </a:extLst>
          </p:cNvPr>
          <p:cNvSpPr>
            <a:spLocks noGrp="1"/>
          </p:cNvSpPr>
          <p:nvPr>
            <p:ph idx="1"/>
          </p:nvPr>
        </p:nvSpPr>
        <p:spPr/>
        <p:txBody>
          <a:bodyPr/>
          <a:lstStyle/>
          <a:p>
            <a:r>
              <a:rPr lang="el-GR" dirty="0"/>
              <a:t>Μπορεί να βελτιωθεί η ποιότητα ύπνου? </a:t>
            </a:r>
          </a:p>
          <a:p>
            <a:endParaRPr lang="el-GR" dirty="0"/>
          </a:p>
          <a:p>
            <a:pPr lvl="1"/>
            <a:r>
              <a:rPr lang="el-GR" dirty="0"/>
              <a:t>Φυσικά! </a:t>
            </a:r>
            <a:endParaRPr lang="en-US" dirty="0"/>
          </a:p>
        </p:txBody>
      </p:sp>
    </p:spTree>
    <p:extLst>
      <p:ext uri="{BB962C8B-B14F-4D97-AF65-F5344CB8AC3E}">
        <p14:creationId xmlns:p14="http://schemas.microsoft.com/office/powerpoint/2010/main" val="12465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5" y="1200474"/>
            <a:ext cx="10515600" cy="4351338"/>
          </a:xfrm>
        </p:spPr>
        <p:txBody>
          <a:bodyPr>
            <a:normAutofit/>
          </a:bodyPr>
          <a:lstStyle/>
          <a:p>
            <a:pPr marL="0" indent="0" algn="ctr">
              <a:buNone/>
            </a:pPr>
            <a:r>
              <a:rPr lang="el-GR" sz="3600" b="1" dirty="0"/>
              <a:t>Ευχαριστώ! </a:t>
            </a:r>
            <a:endParaRPr lang="en-US" sz="3600" b="1" dirty="0"/>
          </a:p>
        </p:txBody>
      </p:sp>
      <p:pic>
        <p:nvPicPr>
          <p:cNvPr id="4" name="Picture 3">
            <a:extLst>
              <a:ext uri="{FF2B5EF4-FFF2-40B4-BE49-F238E27FC236}">
                <a16:creationId xmlns:a16="http://schemas.microsoft.com/office/drawing/2014/main" id="{F57D7100-46AA-4826-8F2A-404985C43DC6}"/>
              </a:ext>
            </a:extLst>
          </p:cNvPr>
          <p:cNvPicPr>
            <a:picLocks noChangeAspect="1"/>
          </p:cNvPicPr>
          <p:nvPr/>
        </p:nvPicPr>
        <p:blipFill>
          <a:blip r:embed="rId2" cstate="print"/>
          <a:stretch>
            <a:fillRect/>
          </a:stretch>
        </p:blipFill>
        <p:spPr>
          <a:xfrm>
            <a:off x="2708101" y="2860736"/>
            <a:ext cx="2392890" cy="1555570"/>
          </a:xfrm>
          <a:prstGeom prst="ellipse">
            <a:avLst/>
          </a:prstGeom>
          <a:ln w="63500" cap="rnd">
            <a:solidFill>
              <a:srgbClr val="333333"/>
            </a:solidFill>
          </a:ln>
          <a:effectLst>
            <a:glow rad="63500">
              <a:schemeClr val="accent1">
                <a:satMod val="175000"/>
                <a:alpha val="40000"/>
              </a:schemeClr>
            </a:glow>
            <a:outerShdw blurRad="76200" dir="13500000" sy="23000" kx="1200000" algn="br" rotWithShape="0">
              <a:prstClr val="black">
                <a:alpha val="20000"/>
              </a:prstClr>
            </a:outerShdw>
          </a:effectLst>
          <a:scene3d>
            <a:camera prst="orthographicFront"/>
            <a:lightRig rig="threePt" dir="t"/>
          </a:scene3d>
          <a:sp3d extrusionH="76200" contourW="7620">
            <a:bevelT w="95250" h="31750"/>
            <a:bevelB prst="relaxedInset"/>
            <a:extrusionClr>
              <a:schemeClr val="accent1">
                <a:lumMod val="20000"/>
                <a:lumOff val="80000"/>
              </a:schemeClr>
            </a:extrusionClr>
            <a:contourClr>
              <a:schemeClr val="bg1"/>
            </a:contourClr>
          </a:sp3d>
        </p:spPr>
        <p:style>
          <a:lnRef idx="2">
            <a:schemeClr val="accent1"/>
          </a:lnRef>
          <a:fillRef idx="1">
            <a:schemeClr val="lt1"/>
          </a:fillRef>
          <a:effectRef idx="0">
            <a:schemeClr val="accent1"/>
          </a:effectRef>
          <a:fontRef idx="minor">
            <a:schemeClr val="dk1"/>
          </a:fontRef>
        </p:style>
      </p:pic>
      <p:pic>
        <p:nvPicPr>
          <p:cNvPr id="1026" name="Picture 2" descr="Image result for Î±Î¹Î³Î¹Î½Î·ÏÎµÎ¹Î¿ Î½Î¿ÏÎ¿ÎºÎ¿Î¼ÎµÎ¹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538" y="2860735"/>
            <a:ext cx="2416628" cy="1555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6793" y="4459572"/>
            <a:ext cx="1135505" cy="113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biLevel thresh="75000"/>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7960049" y="4558522"/>
            <a:ext cx="937606" cy="937606"/>
          </a:xfrm>
          <a:prstGeom prst="rect">
            <a:avLst/>
          </a:prstGeom>
        </p:spPr>
      </p:pic>
    </p:spTree>
    <p:extLst>
      <p:ext uri="{BB962C8B-B14F-4D97-AF65-F5344CB8AC3E}">
        <p14:creationId xmlns:p14="http://schemas.microsoft.com/office/powerpoint/2010/main" val="379263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latin typeface="Times New Roman" panose="02020603050405020304" pitchFamily="18" charset="0"/>
                <a:cs typeface="Times New Roman" panose="02020603050405020304" pitchFamily="18" charset="0"/>
              </a:rPr>
              <a:t>Βιολογικό ρολόι </a:t>
            </a:r>
            <a:endParaRPr lang="en-US" sz="36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136D0EB-521D-4EB0-AD62-747539C72CC5}"/>
              </a:ext>
            </a:extLst>
          </p:cNvPr>
          <p:cNvPicPr>
            <a:picLocks noGrp="1" noChangeAspect="1"/>
          </p:cNvPicPr>
          <p:nvPr>
            <p:ph idx="1"/>
          </p:nvPr>
        </p:nvPicPr>
        <p:blipFill>
          <a:blip r:embed="rId2"/>
          <a:stretch>
            <a:fillRect/>
          </a:stretch>
        </p:blipFill>
        <p:spPr>
          <a:xfrm>
            <a:off x="2643333" y="1628774"/>
            <a:ext cx="6493162" cy="44958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902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31" y="74180"/>
            <a:ext cx="11273444" cy="1325563"/>
          </a:xfrm>
        </p:spPr>
        <p:txBody>
          <a:bodyPr>
            <a:normAutofit/>
          </a:bodyPr>
          <a:lstStyle/>
          <a:p>
            <a:r>
              <a:rPr lang="el-GR" sz="3600" b="1" dirty="0">
                <a:latin typeface="Times New Roman" panose="02020603050405020304" pitchFamily="18" charset="0"/>
                <a:cs typeface="Times New Roman" panose="02020603050405020304" pitchFamily="18" charset="0"/>
              </a:rPr>
              <a:t>Ο ρόλος του ύπνου ως προς τις εγκεφαλικές λειτουργίες</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ü"/>
            </a:pPr>
            <a:r>
              <a:rPr lang="el-GR" sz="3200" dirty="0"/>
              <a:t>Παγίωση δηλωτικών</a:t>
            </a:r>
            <a:r>
              <a:rPr lang="en-US" sz="3200" dirty="0"/>
              <a:t> </a:t>
            </a:r>
            <a:r>
              <a:rPr lang="el-GR" sz="3200" dirty="0"/>
              <a:t>και μη δηλωτικών  μνημονικών εγχαράξεων</a:t>
            </a:r>
          </a:p>
          <a:p>
            <a:pPr lvl="1">
              <a:buFont typeface="Wingdings" panose="05000000000000000000" pitchFamily="2" charset="2"/>
              <a:buChar char="ü"/>
            </a:pPr>
            <a:endParaRPr lang="el-GR" sz="3200" dirty="0"/>
          </a:p>
          <a:p>
            <a:pPr lvl="1">
              <a:buFont typeface="Wingdings" panose="05000000000000000000" pitchFamily="2" charset="2"/>
              <a:buChar char="ü"/>
            </a:pPr>
            <a:r>
              <a:rPr lang="el-GR" sz="3200" dirty="0"/>
              <a:t>Ενίσχυση των συνάψεων παγίωσης μνήμης</a:t>
            </a:r>
          </a:p>
          <a:p>
            <a:pPr lvl="1">
              <a:buFont typeface="Wingdings" panose="05000000000000000000" pitchFamily="2" charset="2"/>
              <a:buChar char="ü"/>
            </a:pPr>
            <a:endParaRPr lang="el-GR" sz="3200" dirty="0"/>
          </a:p>
        </p:txBody>
      </p:sp>
    </p:spTree>
    <p:extLst>
      <p:ext uri="{BB962C8B-B14F-4D97-AF65-F5344CB8AC3E}">
        <p14:creationId xmlns:p14="http://schemas.microsoft.com/office/powerpoint/2010/main" val="33708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3067BA-2A6F-4284-8192-D1A6E033EEBE}"/>
              </a:ext>
            </a:extLst>
          </p:cNvPr>
          <p:cNvSpPr>
            <a:spLocks noGrp="1"/>
          </p:cNvSpPr>
          <p:nvPr>
            <p:ph idx="1"/>
          </p:nvPr>
        </p:nvSpPr>
        <p:spPr>
          <a:xfrm>
            <a:off x="1803714" y="1150810"/>
            <a:ext cx="9327027" cy="2090179"/>
          </a:xfrm>
          <a:ln>
            <a:noFill/>
          </a:ln>
        </p:spPr>
        <p:txBody>
          <a:bodyPr>
            <a:normAutofit/>
          </a:bodyPr>
          <a:lstStyle/>
          <a:p>
            <a:r>
              <a:rPr lang="el-GR" dirty="0">
                <a:effectLst>
                  <a:outerShdw blurRad="38100" dist="38100" dir="2700000" algn="tl">
                    <a:srgbClr val="000000">
                      <a:alpha val="43137"/>
                    </a:srgbClr>
                  </a:outerShdw>
                </a:effectLst>
              </a:rPr>
              <a:t>Συσχέτιση με: </a:t>
            </a:r>
          </a:p>
          <a:p>
            <a:pPr lvl="1">
              <a:lnSpc>
                <a:spcPct val="100000"/>
              </a:lnSpc>
            </a:pPr>
            <a:r>
              <a:rPr lang="el-GR" dirty="0">
                <a:effectLst>
                  <a:outerShdw blurRad="38100" dist="38100" dir="2700000" algn="tl">
                    <a:srgbClr val="000000">
                      <a:alpha val="43137"/>
                    </a:srgbClr>
                  </a:outerShdw>
                </a:effectLst>
              </a:rPr>
              <a:t>Γνωστικές αλλαγές </a:t>
            </a:r>
            <a:r>
              <a:rPr lang="en-US" dirty="0">
                <a:effectLst>
                  <a:outerShdw blurRad="38100" dist="38100" dir="2700000" algn="tl">
                    <a:srgbClr val="000000">
                      <a:alpha val="43137"/>
                    </a:srgbClr>
                  </a:outerShdw>
                </a:effectLst>
              </a:rPr>
              <a:t>(</a:t>
            </a:r>
            <a:r>
              <a:rPr lang="el-GR" dirty="0">
                <a:effectLst>
                  <a:outerShdw blurRad="38100" dist="38100" dir="2700000" algn="tl">
                    <a:srgbClr val="000000">
                      <a:alpha val="43137"/>
                    </a:srgbClr>
                  </a:outerShdw>
                </a:effectLst>
              </a:rPr>
              <a:t>μνήμη, ταχύτητα επεξεργασίας πληροφοριών)</a:t>
            </a:r>
          </a:p>
          <a:p>
            <a:pPr lvl="1">
              <a:lnSpc>
                <a:spcPct val="100000"/>
              </a:lnSpc>
            </a:pPr>
            <a:r>
              <a:rPr lang="el-GR" dirty="0">
                <a:effectLst>
                  <a:outerShdw blurRad="38100" dist="38100" dir="2700000" algn="tl">
                    <a:srgbClr val="000000">
                      <a:alpha val="43137"/>
                    </a:srgbClr>
                  </a:outerShdw>
                </a:effectLst>
              </a:rPr>
              <a:t>Ψυχιατρικά συμπτώματα</a:t>
            </a:r>
          </a:p>
          <a:p>
            <a:pPr lvl="1">
              <a:lnSpc>
                <a:spcPct val="100000"/>
              </a:lnSpc>
            </a:pPr>
            <a:r>
              <a:rPr lang="el-GR" dirty="0">
                <a:effectLst>
                  <a:outerShdw blurRad="38100" dist="38100" dir="2700000" algn="tl">
                    <a:srgbClr val="000000">
                      <a:alpha val="43137"/>
                    </a:srgbClr>
                  </a:outerShdw>
                </a:effectLst>
              </a:rPr>
              <a:t>Θνησιμότητα  </a:t>
            </a:r>
            <a:r>
              <a:rPr lang="el-GR" sz="2800" b="1" dirty="0">
                <a:effectLst>
                  <a:outerShdw blurRad="38100" dist="38100" dir="2700000" algn="tl">
                    <a:srgbClr val="000000">
                      <a:alpha val="43137"/>
                    </a:srgbClr>
                  </a:outerShdw>
                </a:effectLst>
              </a:rPr>
              <a:t>→</a:t>
            </a:r>
            <a:endParaRPr lang="el-GR" b="1" dirty="0">
              <a:effectLst>
                <a:outerShdw blurRad="38100" dist="38100" dir="2700000" algn="tl">
                  <a:srgbClr val="000000">
                    <a:alpha val="43137"/>
                  </a:srgbClr>
                </a:outerShdw>
              </a:effectLst>
            </a:endParaRPr>
          </a:p>
          <a:p>
            <a:endParaRPr lang="el-GR" dirty="0"/>
          </a:p>
        </p:txBody>
      </p:sp>
      <p:pic>
        <p:nvPicPr>
          <p:cNvPr id="2" name="Εικόνα 1">
            <a:extLst>
              <a:ext uri="{FF2B5EF4-FFF2-40B4-BE49-F238E27FC236}">
                <a16:creationId xmlns:a16="http://schemas.microsoft.com/office/drawing/2014/main" id="{AAC3EB9F-A4A9-46CF-AF07-A31ED899F717}"/>
              </a:ext>
            </a:extLst>
          </p:cNvPr>
          <p:cNvPicPr>
            <a:picLocks noChangeAspect="1"/>
          </p:cNvPicPr>
          <p:nvPr/>
        </p:nvPicPr>
        <p:blipFill>
          <a:blip r:embed="rId2"/>
          <a:stretch>
            <a:fillRect/>
          </a:stretch>
        </p:blipFill>
        <p:spPr>
          <a:xfrm>
            <a:off x="5294708" y="2668532"/>
            <a:ext cx="5520149" cy="1853591"/>
          </a:xfrm>
          <a:prstGeom prst="rect">
            <a:avLst/>
          </a:prstGeom>
          <a:ln>
            <a:noFill/>
          </a:ln>
          <a:effectLst>
            <a:outerShdw blurRad="190500" algn="tl" rotWithShape="0">
              <a:srgbClr val="000000">
                <a:alpha val="70000"/>
              </a:srgbClr>
            </a:outerShdw>
          </a:effectLst>
        </p:spPr>
      </p:pic>
      <p:sp>
        <p:nvSpPr>
          <p:cNvPr id="4" name="TextBox 3"/>
          <p:cNvSpPr txBox="1"/>
          <p:nvPr/>
        </p:nvSpPr>
        <p:spPr>
          <a:xfrm>
            <a:off x="989215" y="382385"/>
            <a:ext cx="7955280" cy="646331"/>
          </a:xfrm>
          <a:prstGeom prst="rect">
            <a:avLst/>
          </a:prstGeom>
          <a:noFill/>
        </p:spPr>
        <p:txBody>
          <a:bodyPr wrap="square" rtlCol="0">
            <a:spAutoFit/>
          </a:bodyPr>
          <a:lstStyle/>
          <a:p>
            <a:r>
              <a:rPr lang="el-GR" sz="3600" b="1" dirty="0"/>
              <a:t>Διαταραχές υπνικής λειτουργίας </a:t>
            </a:r>
            <a:endParaRPr lang="en-US" sz="3600" b="1" dirty="0"/>
          </a:p>
        </p:txBody>
      </p:sp>
      <p:pic>
        <p:nvPicPr>
          <p:cNvPr id="5" name="Picture 4" descr="Finding sleep’s sweet spot | Lunatic Labora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75" y="3707475"/>
            <a:ext cx="3947658" cy="2626289"/>
          </a:xfrm>
          <a:prstGeom prst="rect">
            <a:avLst/>
          </a:prstGeom>
          <a:ln>
            <a:noFill/>
          </a:ln>
          <a:effectLst>
            <a:softEdge rad="112500"/>
          </a:effectLst>
        </p:spPr>
      </p:pic>
    </p:spTree>
    <p:extLst>
      <p:ext uri="{BB962C8B-B14F-4D97-AF65-F5344CB8AC3E}">
        <p14:creationId xmlns:p14="http://schemas.microsoft.com/office/powerpoint/2010/main" val="349520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3509" y="90805"/>
            <a:ext cx="10515600" cy="1325563"/>
          </a:xfrm>
        </p:spPr>
        <p:txBody>
          <a:bodyPr>
            <a:normAutofit/>
          </a:bodyPr>
          <a:lstStyle/>
          <a:p>
            <a:r>
              <a:rPr lang="el-GR" sz="3600" b="1" dirty="0">
                <a:latin typeface="Times New Roman" panose="02020603050405020304" pitchFamily="18" charset="0"/>
                <a:cs typeface="Times New Roman" panose="02020603050405020304" pitchFamily="18" charset="0"/>
              </a:rPr>
              <a:t>Διαταραχές ύπνου στο φυσιολογικό γήρας</a:t>
            </a: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v"/>
            </a:pPr>
            <a:r>
              <a:rPr lang="en-US" dirty="0"/>
              <a:t>International Classification of Sleep Disorders</a:t>
            </a:r>
            <a:r>
              <a:rPr lang="el-GR" dirty="0"/>
              <a:t> 3</a:t>
            </a:r>
          </a:p>
          <a:p>
            <a:pPr marL="715963" lvl="2">
              <a:tabLst>
                <a:tab pos="806450" algn="l"/>
              </a:tabLst>
            </a:pPr>
            <a:r>
              <a:rPr lang="el-GR" dirty="0"/>
              <a:t>Αϋπνία</a:t>
            </a:r>
          </a:p>
          <a:p>
            <a:pPr marL="715963" lvl="2">
              <a:tabLst>
                <a:tab pos="806450" algn="l"/>
              </a:tabLst>
            </a:pPr>
            <a:r>
              <a:rPr lang="el-GR" dirty="0"/>
              <a:t>Διαταραχές της αναπνοής κατά τον ύπνο</a:t>
            </a:r>
          </a:p>
          <a:p>
            <a:pPr marL="715963" lvl="2">
              <a:tabLst>
                <a:tab pos="806450" algn="l"/>
              </a:tabLst>
            </a:pPr>
            <a:r>
              <a:rPr lang="el-GR" dirty="0"/>
              <a:t>Κεντρικής αιτιολογίας </a:t>
            </a:r>
            <a:r>
              <a:rPr lang="el-GR" dirty="0" err="1"/>
              <a:t>υπερυπνίες</a:t>
            </a:r>
            <a:endParaRPr lang="el-GR" dirty="0"/>
          </a:p>
          <a:p>
            <a:pPr marL="715963" lvl="2">
              <a:tabLst>
                <a:tab pos="806450" algn="l"/>
              </a:tabLst>
            </a:pPr>
            <a:r>
              <a:rPr lang="el-GR" dirty="0"/>
              <a:t>Κιρκάδιες διαταραχές του κύκλου ύπνου-εγρήγορσης</a:t>
            </a:r>
          </a:p>
          <a:p>
            <a:pPr marL="715963" lvl="2">
              <a:tabLst>
                <a:tab pos="806450" algn="l"/>
              </a:tabLst>
            </a:pPr>
            <a:r>
              <a:rPr lang="el-GR" dirty="0" err="1"/>
              <a:t>Παραϋπνίες</a:t>
            </a:r>
            <a:endParaRPr lang="el-GR" dirty="0"/>
          </a:p>
          <a:p>
            <a:pPr marL="715963" lvl="2">
              <a:tabLst>
                <a:tab pos="806450" algn="l"/>
              </a:tabLst>
            </a:pPr>
            <a:r>
              <a:rPr lang="el-GR" dirty="0"/>
              <a:t>Διαταραχές της κινητικότητας στον ύπνο</a:t>
            </a:r>
          </a:p>
          <a:p>
            <a:pPr marL="715963" lvl="2">
              <a:tabLst>
                <a:tab pos="806450" algn="l"/>
              </a:tabLst>
            </a:pPr>
            <a:r>
              <a:rPr lang="el-GR" dirty="0"/>
              <a:t>Άλλες </a:t>
            </a:r>
            <a:r>
              <a:rPr lang="el-GR" dirty="0" err="1"/>
              <a:t>υπνικές</a:t>
            </a:r>
            <a:r>
              <a:rPr lang="el-GR" dirty="0"/>
              <a:t> διαταραχές</a:t>
            </a:r>
          </a:p>
        </p:txBody>
      </p:sp>
      <p:sp>
        <p:nvSpPr>
          <p:cNvPr id="4" name="Rectangle 3"/>
          <p:cNvSpPr/>
          <p:nvPr/>
        </p:nvSpPr>
        <p:spPr>
          <a:xfrm>
            <a:off x="1260763" y="5059325"/>
            <a:ext cx="6096000" cy="646331"/>
          </a:xfrm>
          <a:prstGeom prst="rect">
            <a:avLst/>
          </a:prstGeom>
        </p:spPr>
        <p:txBody>
          <a:bodyPr>
            <a:spAutoFit/>
          </a:bodyPr>
          <a:lstStyle/>
          <a:p>
            <a:pPr marL="285750" indent="-285750">
              <a:buFont typeface="Wingdings" panose="05000000000000000000" pitchFamily="2" charset="2"/>
              <a:buChar char="Ø"/>
            </a:pPr>
            <a:r>
              <a:rPr lang="el-GR" dirty="0"/>
              <a:t>Με την πρόοδο της νόσου, μεγαλώνει και η βαρύτητα των υπνικών διαταραχών </a:t>
            </a:r>
            <a:endParaRPr lang="en-US" dirty="0"/>
          </a:p>
        </p:txBody>
      </p:sp>
    </p:spTree>
    <p:extLst>
      <p:ext uri="{BB962C8B-B14F-4D97-AF65-F5344CB8AC3E}">
        <p14:creationId xmlns:p14="http://schemas.microsoft.com/office/powerpoint/2010/main" val="42158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65867"/>
            <a:ext cx="11115502" cy="1325563"/>
          </a:xfrm>
        </p:spPr>
        <p:txBody>
          <a:bodyPr>
            <a:normAutofit/>
          </a:bodyPr>
          <a:lstStyle/>
          <a:p>
            <a:r>
              <a:rPr lang="el-GR" sz="3600" b="1" dirty="0">
                <a:latin typeface="Times New Roman" panose="02020603050405020304" pitchFamily="18" charset="0"/>
                <a:cs typeface="Times New Roman" panose="02020603050405020304" pitchFamily="18" charset="0"/>
              </a:rPr>
              <a:t>Υπνική δυσλειτουργία και νοητική έκπτωση</a:t>
            </a:r>
            <a:endParaRPr lang="en-US" sz="36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2113616"/>
            <a:ext cx="1634730" cy="3951530"/>
          </a:xfrm>
          <a:prstGeom prst="rect">
            <a:avLst/>
          </a:prstGeom>
        </p:spPr>
      </p:pic>
      <p:sp>
        <p:nvSpPr>
          <p:cNvPr id="6" name="Freeform 5">
            <a:extLst>
              <a:ext uri="{FF2B5EF4-FFF2-40B4-BE49-F238E27FC236}">
                <a16:creationId xmlns:a16="http://schemas.microsoft.com/office/drawing/2014/main" id="{C2B03BBB-6504-4F96-96E2-65DBFFD67B05}"/>
              </a:ext>
            </a:extLst>
          </p:cNvPr>
          <p:cNvSpPr/>
          <p:nvPr/>
        </p:nvSpPr>
        <p:spPr>
          <a:xfrm>
            <a:off x="838200" y="2113615"/>
            <a:ext cx="772344" cy="1427607"/>
          </a:xfrm>
          <a:custGeom>
            <a:avLst/>
            <a:gdLst>
              <a:gd name="connsiteX0" fmla="*/ 206478 w 772344"/>
              <a:gd name="connsiteY0" fmla="*/ 2241754 h 2271251"/>
              <a:gd name="connsiteX1" fmla="*/ 339213 w 772344"/>
              <a:gd name="connsiteY1" fmla="*/ 2256503 h 2271251"/>
              <a:gd name="connsiteX2" fmla="*/ 383458 w 772344"/>
              <a:gd name="connsiteY2" fmla="*/ 2271251 h 2271251"/>
              <a:gd name="connsiteX3" fmla="*/ 737420 w 772344"/>
              <a:gd name="connsiteY3" fmla="*/ 2256503 h 2271251"/>
              <a:gd name="connsiteX4" fmla="*/ 737420 w 772344"/>
              <a:gd name="connsiteY4" fmla="*/ 1725561 h 2271251"/>
              <a:gd name="connsiteX5" fmla="*/ 707923 w 772344"/>
              <a:gd name="connsiteY5" fmla="*/ 1548580 h 2271251"/>
              <a:gd name="connsiteX6" fmla="*/ 693174 w 772344"/>
              <a:gd name="connsiteY6" fmla="*/ 1504335 h 2271251"/>
              <a:gd name="connsiteX7" fmla="*/ 634181 w 772344"/>
              <a:gd name="connsiteY7" fmla="*/ 1401096 h 2271251"/>
              <a:gd name="connsiteX8" fmla="*/ 604684 w 772344"/>
              <a:gd name="connsiteY8" fmla="*/ 1268361 h 2271251"/>
              <a:gd name="connsiteX9" fmla="*/ 589936 w 772344"/>
              <a:gd name="connsiteY9" fmla="*/ 1224116 h 2271251"/>
              <a:gd name="connsiteX10" fmla="*/ 604684 w 772344"/>
              <a:gd name="connsiteY10" fmla="*/ 442451 h 2271251"/>
              <a:gd name="connsiteX11" fmla="*/ 619432 w 772344"/>
              <a:gd name="connsiteY11" fmla="*/ 398206 h 2271251"/>
              <a:gd name="connsiteX12" fmla="*/ 634181 w 772344"/>
              <a:gd name="connsiteY12" fmla="*/ 324464 h 2271251"/>
              <a:gd name="connsiteX13" fmla="*/ 619432 w 772344"/>
              <a:gd name="connsiteY13" fmla="*/ 88490 h 2271251"/>
              <a:gd name="connsiteX14" fmla="*/ 575187 w 772344"/>
              <a:gd name="connsiteY14" fmla="*/ 58993 h 2271251"/>
              <a:gd name="connsiteX15" fmla="*/ 501445 w 772344"/>
              <a:gd name="connsiteY15" fmla="*/ 0 h 2271251"/>
              <a:gd name="connsiteX16" fmla="*/ 353961 w 772344"/>
              <a:gd name="connsiteY16" fmla="*/ 29496 h 2271251"/>
              <a:gd name="connsiteX17" fmla="*/ 309716 w 772344"/>
              <a:gd name="connsiteY17" fmla="*/ 44245 h 2271251"/>
              <a:gd name="connsiteX18" fmla="*/ 265471 w 772344"/>
              <a:gd name="connsiteY18" fmla="*/ 73741 h 2271251"/>
              <a:gd name="connsiteX19" fmla="*/ 147484 w 772344"/>
              <a:gd name="connsiteY19" fmla="*/ 88490 h 2271251"/>
              <a:gd name="connsiteX20" fmla="*/ 29497 w 772344"/>
              <a:gd name="connsiteY20" fmla="*/ 191729 h 2271251"/>
              <a:gd name="connsiteX21" fmla="*/ 0 w 772344"/>
              <a:gd name="connsiteY21" fmla="*/ 339212 h 2271251"/>
              <a:gd name="connsiteX22" fmla="*/ 29497 w 772344"/>
              <a:gd name="connsiteY22" fmla="*/ 457200 h 2271251"/>
              <a:gd name="connsiteX23" fmla="*/ 44245 w 772344"/>
              <a:gd name="connsiteY23" fmla="*/ 545690 h 2271251"/>
              <a:gd name="connsiteX24" fmla="*/ 73742 w 772344"/>
              <a:gd name="connsiteY24" fmla="*/ 634180 h 2271251"/>
              <a:gd name="connsiteX25" fmla="*/ 58994 w 772344"/>
              <a:gd name="connsiteY25" fmla="*/ 914400 h 2271251"/>
              <a:gd name="connsiteX26" fmla="*/ 29497 w 772344"/>
              <a:gd name="connsiteY26" fmla="*/ 1002890 h 2271251"/>
              <a:gd name="connsiteX27" fmla="*/ 14749 w 772344"/>
              <a:gd name="connsiteY27" fmla="*/ 1047135 h 2271251"/>
              <a:gd name="connsiteX28" fmla="*/ 29497 w 772344"/>
              <a:gd name="connsiteY28" fmla="*/ 1106129 h 2271251"/>
              <a:gd name="connsiteX29" fmla="*/ 73742 w 772344"/>
              <a:gd name="connsiteY29" fmla="*/ 1120877 h 2271251"/>
              <a:gd name="connsiteX30" fmla="*/ 147484 w 772344"/>
              <a:gd name="connsiteY30" fmla="*/ 1209367 h 2271251"/>
              <a:gd name="connsiteX31" fmla="*/ 176981 w 772344"/>
              <a:gd name="connsiteY31" fmla="*/ 1297858 h 2271251"/>
              <a:gd name="connsiteX32" fmla="*/ 191729 w 772344"/>
              <a:gd name="connsiteY32" fmla="*/ 1342103 h 2271251"/>
              <a:gd name="connsiteX33" fmla="*/ 206478 w 772344"/>
              <a:gd name="connsiteY33" fmla="*/ 1622322 h 2271251"/>
              <a:gd name="connsiteX34" fmla="*/ 221226 w 772344"/>
              <a:gd name="connsiteY34" fmla="*/ 1666567 h 2271251"/>
              <a:gd name="connsiteX35" fmla="*/ 265471 w 772344"/>
              <a:gd name="connsiteY35" fmla="*/ 1696064 h 2271251"/>
              <a:gd name="connsiteX36" fmla="*/ 221226 w 772344"/>
              <a:gd name="connsiteY36" fmla="*/ 1961535 h 2271251"/>
              <a:gd name="connsiteX37" fmla="*/ 206478 w 772344"/>
              <a:gd name="connsiteY37" fmla="*/ 2005780 h 2271251"/>
              <a:gd name="connsiteX38" fmla="*/ 191729 w 772344"/>
              <a:gd name="connsiteY38" fmla="*/ 2050025 h 2271251"/>
              <a:gd name="connsiteX39" fmla="*/ 206478 w 772344"/>
              <a:gd name="connsiteY39" fmla="*/ 2241754 h 22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344" h="2271251">
                <a:moveTo>
                  <a:pt x="206478" y="2241754"/>
                </a:moveTo>
                <a:cubicBezTo>
                  <a:pt x="231059" y="2276167"/>
                  <a:pt x="295301" y="2249184"/>
                  <a:pt x="339213" y="2256503"/>
                </a:cubicBezTo>
                <a:cubicBezTo>
                  <a:pt x="354548" y="2259059"/>
                  <a:pt x="367912" y="2271251"/>
                  <a:pt x="383458" y="2271251"/>
                </a:cubicBezTo>
                <a:cubicBezTo>
                  <a:pt x="501548" y="2271251"/>
                  <a:pt x="619433" y="2261419"/>
                  <a:pt x="737420" y="2256503"/>
                </a:cubicBezTo>
                <a:cubicBezTo>
                  <a:pt x="802717" y="2060606"/>
                  <a:pt x="760735" y="2203509"/>
                  <a:pt x="737420" y="1725561"/>
                </a:cubicBezTo>
                <a:cubicBezTo>
                  <a:pt x="734252" y="1660618"/>
                  <a:pt x="725075" y="1608612"/>
                  <a:pt x="707923" y="1548580"/>
                </a:cubicBezTo>
                <a:cubicBezTo>
                  <a:pt x="703652" y="1533632"/>
                  <a:pt x="699298" y="1518624"/>
                  <a:pt x="693174" y="1504335"/>
                </a:cubicBezTo>
                <a:cubicBezTo>
                  <a:pt x="670717" y="1451936"/>
                  <a:pt x="663807" y="1445535"/>
                  <a:pt x="634181" y="1401096"/>
                </a:cubicBezTo>
                <a:cubicBezTo>
                  <a:pt x="624044" y="1350414"/>
                  <a:pt x="618568" y="1316955"/>
                  <a:pt x="604684" y="1268361"/>
                </a:cubicBezTo>
                <a:cubicBezTo>
                  <a:pt x="600413" y="1253413"/>
                  <a:pt x="594852" y="1238864"/>
                  <a:pt x="589936" y="1224116"/>
                </a:cubicBezTo>
                <a:cubicBezTo>
                  <a:pt x="594852" y="963561"/>
                  <a:pt x="595383" y="702886"/>
                  <a:pt x="604684" y="442451"/>
                </a:cubicBezTo>
                <a:cubicBezTo>
                  <a:pt x="605239" y="426915"/>
                  <a:pt x="615661" y="413288"/>
                  <a:pt x="619432" y="398206"/>
                </a:cubicBezTo>
                <a:cubicBezTo>
                  <a:pt x="625512" y="373887"/>
                  <a:pt x="629265" y="349045"/>
                  <a:pt x="634181" y="324464"/>
                </a:cubicBezTo>
                <a:cubicBezTo>
                  <a:pt x="629265" y="245806"/>
                  <a:pt x="636529" y="165425"/>
                  <a:pt x="619432" y="88490"/>
                </a:cubicBezTo>
                <a:cubicBezTo>
                  <a:pt x="615587" y="71187"/>
                  <a:pt x="587721" y="71527"/>
                  <a:pt x="575187" y="58993"/>
                </a:cubicBezTo>
                <a:cubicBezTo>
                  <a:pt x="508477" y="-7717"/>
                  <a:pt x="587580" y="28711"/>
                  <a:pt x="501445" y="0"/>
                </a:cubicBezTo>
                <a:cubicBezTo>
                  <a:pt x="431919" y="11587"/>
                  <a:pt x="415558" y="11897"/>
                  <a:pt x="353961" y="29496"/>
                </a:cubicBezTo>
                <a:cubicBezTo>
                  <a:pt x="339013" y="33767"/>
                  <a:pt x="323621" y="37293"/>
                  <a:pt x="309716" y="44245"/>
                </a:cubicBezTo>
                <a:cubicBezTo>
                  <a:pt x="293862" y="52172"/>
                  <a:pt x="282572" y="69077"/>
                  <a:pt x="265471" y="73741"/>
                </a:cubicBezTo>
                <a:cubicBezTo>
                  <a:pt x="227232" y="84170"/>
                  <a:pt x="186813" y="83574"/>
                  <a:pt x="147484" y="88490"/>
                </a:cubicBezTo>
                <a:cubicBezTo>
                  <a:pt x="44245" y="157315"/>
                  <a:pt x="78658" y="117986"/>
                  <a:pt x="29497" y="191729"/>
                </a:cubicBezTo>
                <a:cubicBezTo>
                  <a:pt x="11336" y="246214"/>
                  <a:pt x="0" y="271428"/>
                  <a:pt x="0" y="339212"/>
                </a:cubicBezTo>
                <a:cubicBezTo>
                  <a:pt x="0" y="402947"/>
                  <a:pt x="17860" y="404833"/>
                  <a:pt x="29497" y="457200"/>
                </a:cubicBezTo>
                <a:cubicBezTo>
                  <a:pt x="35984" y="486391"/>
                  <a:pt x="36992" y="516679"/>
                  <a:pt x="44245" y="545690"/>
                </a:cubicBezTo>
                <a:cubicBezTo>
                  <a:pt x="51786" y="575854"/>
                  <a:pt x="73742" y="634180"/>
                  <a:pt x="73742" y="634180"/>
                </a:cubicBezTo>
                <a:cubicBezTo>
                  <a:pt x="68826" y="727587"/>
                  <a:pt x="70138" y="821530"/>
                  <a:pt x="58994" y="914400"/>
                </a:cubicBezTo>
                <a:cubicBezTo>
                  <a:pt x="55290" y="945271"/>
                  <a:pt x="39329" y="973393"/>
                  <a:pt x="29497" y="1002890"/>
                </a:cubicBezTo>
                <a:lnTo>
                  <a:pt x="14749" y="1047135"/>
                </a:lnTo>
                <a:cubicBezTo>
                  <a:pt x="19665" y="1066800"/>
                  <a:pt x="16835" y="1090301"/>
                  <a:pt x="29497" y="1106129"/>
                </a:cubicBezTo>
                <a:cubicBezTo>
                  <a:pt x="39208" y="1118268"/>
                  <a:pt x="60807" y="1112254"/>
                  <a:pt x="73742" y="1120877"/>
                </a:cubicBezTo>
                <a:cubicBezTo>
                  <a:pt x="107809" y="1143588"/>
                  <a:pt x="125719" y="1176720"/>
                  <a:pt x="147484" y="1209367"/>
                </a:cubicBezTo>
                <a:lnTo>
                  <a:pt x="176981" y="1297858"/>
                </a:lnTo>
                <a:lnTo>
                  <a:pt x="191729" y="1342103"/>
                </a:lnTo>
                <a:cubicBezTo>
                  <a:pt x="196645" y="1435509"/>
                  <a:pt x="198010" y="1529171"/>
                  <a:pt x="206478" y="1622322"/>
                </a:cubicBezTo>
                <a:cubicBezTo>
                  <a:pt x="207885" y="1637804"/>
                  <a:pt x="211515" y="1654428"/>
                  <a:pt x="221226" y="1666567"/>
                </a:cubicBezTo>
                <a:cubicBezTo>
                  <a:pt x="232299" y="1680408"/>
                  <a:pt x="250723" y="1686232"/>
                  <a:pt x="265471" y="1696064"/>
                </a:cubicBezTo>
                <a:cubicBezTo>
                  <a:pt x="248141" y="1904034"/>
                  <a:pt x="269443" y="1816883"/>
                  <a:pt x="221226" y="1961535"/>
                </a:cubicBezTo>
                <a:lnTo>
                  <a:pt x="206478" y="2005780"/>
                </a:lnTo>
                <a:lnTo>
                  <a:pt x="191729" y="2050025"/>
                </a:lnTo>
                <a:cubicBezTo>
                  <a:pt x="175024" y="2217076"/>
                  <a:pt x="181897" y="2207341"/>
                  <a:pt x="206478" y="2241754"/>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7" name="5-Point Star 4">
            <a:extLst>
              <a:ext uri="{FF2B5EF4-FFF2-40B4-BE49-F238E27FC236}">
                <a16:creationId xmlns:a16="http://schemas.microsoft.com/office/drawing/2014/main" id="{2E348969-EB3B-466E-9C48-6D2CECC30A0C}"/>
              </a:ext>
            </a:extLst>
          </p:cNvPr>
          <p:cNvSpPr/>
          <p:nvPr/>
        </p:nvSpPr>
        <p:spPr>
          <a:xfrm>
            <a:off x="1051316" y="2506471"/>
            <a:ext cx="346112" cy="376052"/>
          </a:xfrm>
          <a:prstGeom prst="star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0" name="TextBox 9"/>
          <p:cNvSpPr txBox="1"/>
          <p:nvPr/>
        </p:nvSpPr>
        <p:spPr>
          <a:xfrm>
            <a:off x="2991090" y="2113615"/>
            <a:ext cx="7083935" cy="258532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WHICAP</a:t>
            </a:r>
            <a:endParaRPr lang="el-GR"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ashington </a:t>
            </a:r>
            <a:r>
              <a:rPr lang="en-US" b="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eights - </a:t>
            </a:r>
            <a:r>
              <a:rPr lang="en-US" b="1" dirty="0" err="1">
                <a:latin typeface="Times New Roman" panose="02020603050405020304" pitchFamily="18" charset="0"/>
                <a:cs typeface="Times New Roman" panose="02020603050405020304" pitchFamily="18" charset="0"/>
              </a:rPr>
              <a:t>I</a:t>
            </a:r>
            <a:r>
              <a:rPr lang="en-US" dirty="0" err="1">
                <a:latin typeface="Times New Roman" panose="02020603050405020304" pitchFamily="18" charset="0"/>
                <a:cs typeface="Times New Roman" panose="02020603050405020304" pitchFamily="18" charset="0"/>
              </a:rPr>
              <a:t>nwood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olumbia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ging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roject</a:t>
            </a:r>
          </a:p>
          <a:p>
            <a:r>
              <a:rPr lang="en-US" dirty="0">
                <a:latin typeface="Times New Roman" panose="02020603050405020304" pitchFamily="18" charset="0"/>
                <a:cs typeface="Times New Roman" panose="02020603050405020304" pitchFamily="18" charset="0"/>
              </a:rPr>
              <a:t>Columbia University </a:t>
            </a:r>
          </a:p>
          <a:p>
            <a:r>
              <a:rPr lang="en-US" dirty="0">
                <a:latin typeface="Times New Roman" panose="02020603050405020304" pitchFamily="18" charset="0"/>
                <a:cs typeface="Times New Roman" panose="02020603050405020304" pitchFamily="18" charset="0"/>
              </a:rPr>
              <a:t>New York, NY</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Επιδημιολογική μελέτη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Since: 1989</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Νευρολογική, Νευροψυχολογική εκτίμηση</a:t>
            </a:r>
            <a:r>
              <a:rPr lang="en-US" dirty="0">
                <a:latin typeface="Times New Roman" panose="02020603050405020304" pitchFamily="18" charset="0"/>
                <a:cs typeface="Times New Roman" panose="02020603050405020304" pitchFamily="18" charset="0"/>
              </a:rPr>
              <a:t>, MRI, PET scans, blood draw </a:t>
            </a:r>
            <a:endParaRPr lang="el-G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Follow-up </a:t>
            </a:r>
            <a:r>
              <a:rPr lang="el-GR" dirty="0">
                <a:latin typeface="Times New Roman" panose="02020603050405020304" pitchFamily="18" charset="0"/>
                <a:cs typeface="Times New Roman" panose="02020603050405020304" pitchFamily="18" charset="0"/>
              </a:rPr>
              <a:t>ανά 5 έτη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70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05" y="126730"/>
            <a:ext cx="10899371" cy="1325563"/>
          </a:xfrm>
        </p:spPr>
        <p:txBody>
          <a:bodyPr>
            <a:normAutofit/>
          </a:bodyPr>
          <a:lstStyle/>
          <a:p>
            <a:r>
              <a:rPr lang="el-GR" sz="3600" b="1" dirty="0">
                <a:latin typeface="Times New Roman" panose="02020603050405020304" pitchFamily="18" charset="0"/>
                <a:cs typeface="Times New Roman" panose="02020603050405020304" pitchFamily="18" charset="0"/>
              </a:rPr>
              <a:t>Υπνική δυσλειτουργία και νοητική έκπτωση</a:t>
            </a:r>
            <a:endParaRPr lang="en-US" sz="3600" b="1" dirty="0">
              <a:latin typeface="Times New Roman" panose="02020603050405020304" pitchFamily="18" charset="0"/>
              <a:cs typeface="Times New Roman" panose="02020603050405020304" pitchFamily="18" charset="0"/>
            </a:endParaRPr>
          </a:p>
        </p:txBody>
      </p:sp>
      <p:pic>
        <p:nvPicPr>
          <p:cNvPr id="8" name="Εικόνα 1">
            <a:extLst>
              <a:ext uri="{FF2B5EF4-FFF2-40B4-BE49-F238E27FC236}">
                <a16:creationId xmlns:a16="http://schemas.microsoft.com/office/drawing/2014/main" id="{469B6553-9E31-4882-BD29-CB95838BC96A}"/>
              </a:ext>
            </a:extLst>
          </p:cNvPr>
          <p:cNvPicPr>
            <a:picLocks noChangeAspect="1"/>
          </p:cNvPicPr>
          <p:nvPr/>
        </p:nvPicPr>
        <p:blipFill>
          <a:blip r:embed="rId2"/>
          <a:stretch>
            <a:fillRect/>
          </a:stretch>
        </p:blipFill>
        <p:spPr>
          <a:xfrm>
            <a:off x="1528161" y="1690688"/>
            <a:ext cx="7341519" cy="2099915"/>
          </a:xfrm>
          <a:prstGeom prst="rect">
            <a:avLst/>
          </a:prstGeom>
          <a:ln>
            <a:noFill/>
          </a:ln>
          <a:effectLst>
            <a:outerShdw blurRad="190500" algn="tl" rotWithShape="0">
              <a:srgbClr val="000000">
                <a:alpha val="70000"/>
              </a:srgbClr>
            </a:outerShdw>
          </a:effectLst>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 r="4" b="70224"/>
          <a:stretch/>
        </p:blipFill>
        <p:spPr>
          <a:xfrm>
            <a:off x="1528161" y="4028998"/>
            <a:ext cx="7341519" cy="24216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72934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1992</TotalTime>
  <Words>1717</Words>
  <Application>Microsoft Office PowerPoint</Application>
  <PresentationFormat>Widescreen</PresentationFormat>
  <Paragraphs>262</Paragraphs>
  <Slides>39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Times New Roman</vt:lpstr>
      <vt:lpstr>Wingdings</vt:lpstr>
      <vt:lpstr>Wingdings 3</vt:lpstr>
      <vt:lpstr>Facet</vt:lpstr>
      <vt:lpstr>Προβλήματα ύπνου και συνέπειες στη νόηση/ επίπτωση άνοιας</vt:lpstr>
      <vt:lpstr>Agenda</vt:lpstr>
      <vt:lpstr>Ύπνος </vt:lpstr>
      <vt:lpstr>Βιολογικό ρολόι </vt:lpstr>
      <vt:lpstr>Ο ρόλος του ύπνου ως προς τις εγκεφαλικές λειτουργίες</vt:lpstr>
      <vt:lpstr>PowerPoint Presentation</vt:lpstr>
      <vt:lpstr>Διαταραχές ύπνου στο φυσιολογικό γήρας</vt:lpstr>
      <vt:lpstr>Υπνική δυσλειτουργία και νοητική έκπτωση</vt:lpstr>
      <vt:lpstr>Υπνική δυσλειτουργία και νοητική έκπτωση</vt:lpstr>
      <vt:lpstr>Υπνηλία κατά την διάρκεια της ημέρας - Επίπτωση άνοιας</vt:lpstr>
      <vt:lpstr>Έλλειψη ύπνου – Επίπτωση άνοιας</vt:lpstr>
      <vt:lpstr>HELIAD  Hellenic Longitudinal Investigation of Aging and Diet </vt:lpstr>
      <vt:lpstr>                                         </vt:lpstr>
      <vt:lpstr>PowerPoint Presentation</vt:lpstr>
      <vt:lpstr>PowerPoint Presentation</vt:lpstr>
      <vt:lpstr>PowerPoint Presentation</vt:lpstr>
      <vt:lpstr>PowerPoint Presentation</vt:lpstr>
      <vt:lpstr>Συμπεράσματα</vt:lpstr>
      <vt:lpstr>Ύπνος και βιοδείκτες</vt:lpstr>
      <vt:lpstr>PowerPoint Presentation</vt:lpstr>
      <vt:lpstr>Υπνηλία κατά την διάρκεια της ημέρας και μορφομετρία εγκεφάλου</vt:lpstr>
      <vt:lpstr>Διάρκεια ύπνου και μορφολογία εγκεφάλου</vt:lpstr>
      <vt:lpstr>Υπνική συμπεριφορά και γονίδια</vt:lpstr>
      <vt:lpstr>Υπνική συμπεριφορά και γονίδια</vt:lpstr>
      <vt:lpstr>Sleep Polygenic Risk Score (PRS) and cognitive changes</vt:lpstr>
      <vt:lpstr>Polygenic Risk Score (PRS)</vt:lpstr>
      <vt:lpstr>Association between Sleep PRS and cognitive changes. First unadjusted model and then adjusted for age, sex, education, PC1, PC2, and ApoE-ε4  </vt:lpstr>
      <vt:lpstr>PowerPoint Presentation</vt:lpstr>
      <vt:lpstr>Συμπεράσματα</vt:lpstr>
      <vt:lpstr>Βελτίωση-Πρόληψη </vt:lpstr>
      <vt:lpstr>Συβουλές για έναν καλό ύπνο</vt:lpstr>
      <vt:lpstr>Take-home messages </vt:lpstr>
      <vt:lpstr>Quiz Time! </vt:lpstr>
      <vt:lpstr>Quiz Time! </vt:lpstr>
      <vt:lpstr>Quiz Time! </vt:lpstr>
      <vt:lpstr>Quiz Time! </vt:lpstr>
      <vt:lpstr>Quiz Time! </vt:lpstr>
      <vt:lpstr>Quiz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ΠροβλΗματα Υπνου και συνΕπειες στη νΟηση/ επΙπτωση Ανοιας</dc:title>
  <dc:creator>Tsapanou, Angeliki</dc:creator>
  <cp:lastModifiedBy>Angeliki Tsapanou</cp:lastModifiedBy>
  <cp:revision>49</cp:revision>
  <dcterms:created xsi:type="dcterms:W3CDTF">2019-10-21T07:20:29Z</dcterms:created>
  <dcterms:modified xsi:type="dcterms:W3CDTF">2023-05-06T13:51:51Z</dcterms:modified>
</cp:coreProperties>
</file>