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9" r:id="rId3"/>
    <p:sldId id="270" r:id="rId4"/>
    <p:sldId id="271" r:id="rId5"/>
    <p:sldId id="273" r:id="rId6"/>
    <p:sldId id="274" r:id="rId7"/>
    <p:sldId id="272" r:id="rId8"/>
    <p:sldId id="275" r:id="rId9"/>
    <p:sldId id="265" r:id="rId10"/>
    <p:sldId id="276" r:id="rId11"/>
    <p:sldId id="345" r:id="rId12"/>
    <p:sldId id="294" r:id="rId13"/>
    <p:sldId id="293" r:id="rId14"/>
    <p:sldId id="295" r:id="rId15"/>
    <p:sldId id="296" r:id="rId16"/>
    <p:sldId id="299" r:id="rId17"/>
    <p:sldId id="298" r:id="rId18"/>
    <p:sldId id="365" r:id="rId19"/>
    <p:sldId id="301" r:id="rId20"/>
    <p:sldId id="367" r:id="rId21"/>
    <p:sldId id="283" r:id="rId22"/>
    <p:sldId id="284" r:id="rId23"/>
    <p:sldId id="285" r:id="rId24"/>
    <p:sldId id="300" r:id="rId25"/>
    <p:sldId id="286" r:id="rId26"/>
    <p:sldId id="287" r:id="rId27"/>
    <p:sldId id="262" r:id="rId28"/>
    <p:sldId id="263" r:id="rId29"/>
    <p:sldId id="264" r:id="rId30"/>
    <p:sldId id="369" r:id="rId31"/>
    <p:sldId id="266" r:id="rId32"/>
    <p:sldId id="267" r:id="rId33"/>
    <p:sldId id="3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A3CB5-9119-4DAA-918E-23EC0F92D602}"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96F631F3-2291-4BAC-AE5A-308A2BB903A1}">
      <dgm:prSet phldrT="[Text]"/>
      <dgm:spPr/>
      <dgm:t>
        <a:bodyPr/>
        <a:lstStyle/>
        <a:p>
          <a:r>
            <a:rPr lang="el-GR" dirty="0"/>
            <a:t>ΑΥΤΟΜΑΤΕΣ ΣΚΕΨΕΙΣ</a:t>
          </a:r>
          <a:endParaRPr lang="en-US" dirty="0"/>
        </a:p>
      </dgm:t>
    </dgm:pt>
    <dgm:pt modelId="{099DC304-F1A0-4660-BAF8-FD58E6FBD83C}" type="parTrans" cxnId="{80757813-9938-408E-925E-3D0D1735C11F}">
      <dgm:prSet/>
      <dgm:spPr/>
      <dgm:t>
        <a:bodyPr/>
        <a:lstStyle/>
        <a:p>
          <a:endParaRPr lang="en-US"/>
        </a:p>
      </dgm:t>
    </dgm:pt>
    <dgm:pt modelId="{FA6F4E29-4E4B-460F-B291-24A543BAB9AD}" type="sibTrans" cxnId="{80757813-9938-408E-925E-3D0D1735C11F}">
      <dgm:prSet/>
      <dgm:spPr/>
      <dgm:t>
        <a:bodyPr/>
        <a:lstStyle/>
        <a:p>
          <a:endParaRPr lang="en-US"/>
        </a:p>
      </dgm:t>
    </dgm:pt>
    <dgm:pt modelId="{D8BC05E6-632A-4103-BD46-0E9D0BB7DB9B}">
      <dgm:prSet phldrT="[Text]"/>
      <dgm:spPr/>
      <dgm:t>
        <a:bodyPr/>
        <a:lstStyle/>
        <a:p>
          <a:r>
            <a:rPr lang="el-GR" dirty="0"/>
            <a:t>ΑΝΤΙΔΡΑΣΗ</a:t>
          </a:r>
          <a:endParaRPr lang="en-US" dirty="0"/>
        </a:p>
      </dgm:t>
    </dgm:pt>
    <dgm:pt modelId="{661DC3E3-55F2-4ADA-A7EF-00B008E9A069}" type="parTrans" cxnId="{E53A99B4-946E-4033-8AA6-AFA28711B13E}">
      <dgm:prSet/>
      <dgm:spPr/>
      <dgm:t>
        <a:bodyPr/>
        <a:lstStyle/>
        <a:p>
          <a:endParaRPr lang="en-US"/>
        </a:p>
      </dgm:t>
    </dgm:pt>
    <dgm:pt modelId="{BB1292E3-89F1-4FC8-BA8C-4A2B2C82603B}" type="sibTrans" cxnId="{E53A99B4-946E-4033-8AA6-AFA28711B13E}">
      <dgm:prSet/>
      <dgm:spPr/>
      <dgm:t>
        <a:bodyPr/>
        <a:lstStyle/>
        <a:p>
          <a:endParaRPr lang="en-US"/>
        </a:p>
      </dgm:t>
    </dgm:pt>
    <dgm:pt modelId="{FFCDEF3D-DFA7-4F04-82FF-F55B1AAB0282}">
      <dgm:prSet phldrT="[Text]"/>
      <dgm:spPr/>
      <dgm:t>
        <a:bodyPr/>
        <a:lstStyle/>
        <a:p>
          <a:r>
            <a:rPr lang="el-GR" dirty="0"/>
            <a:t>ΦΥΣΙΟΛΟΓΙΚΗ</a:t>
          </a:r>
          <a:r>
            <a:rPr lang="en-US" dirty="0"/>
            <a:t> (physiological)</a:t>
          </a:r>
        </a:p>
      </dgm:t>
    </dgm:pt>
    <dgm:pt modelId="{40F696D4-CA23-4DFF-9158-FA51222B19BC}" type="parTrans" cxnId="{A36E4536-6F32-4004-A93C-C9F39A560EE4}">
      <dgm:prSet/>
      <dgm:spPr/>
      <dgm:t>
        <a:bodyPr/>
        <a:lstStyle/>
        <a:p>
          <a:endParaRPr lang="en-US"/>
        </a:p>
      </dgm:t>
    </dgm:pt>
    <dgm:pt modelId="{BBF3D9D2-D68F-4E92-885F-DD94D9D9163F}" type="sibTrans" cxnId="{A36E4536-6F32-4004-A93C-C9F39A560EE4}">
      <dgm:prSet/>
      <dgm:spPr/>
      <dgm:t>
        <a:bodyPr/>
        <a:lstStyle/>
        <a:p>
          <a:endParaRPr lang="en-US"/>
        </a:p>
      </dgm:t>
    </dgm:pt>
    <dgm:pt modelId="{0FBF7931-2995-4F5B-925D-69A236472E54}">
      <dgm:prSet phldrT="[Text]"/>
      <dgm:spPr/>
      <dgm:t>
        <a:bodyPr/>
        <a:lstStyle/>
        <a:p>
          <a:r>
            <a:rPr lang="el-GR" dirty="0"/>
            <a:t>ΨΥΧΟΛΟΓΙΚΗ</a:t>
          </a:r>
          <a:endParaRPr lang="en-US" dirty="0"/>
        </a:p>
      </dgm:t>
    </dgm:pt>
    <dgm:pt modelId="{2D924B50-07E3-4CE4-8691-786FE3EE5988}" type="parTrans" cxnId="{5E948AD4-EDCF-4B62-8AC9-58E89CFD509F}">
      <dgm:prSet/>
      <dgm:spPr/>
      <dgm:t>
        <a:bodyPr/>
        <a:lstStyle/>
        <a:p>
          <a:endParaRPr lang="en-US"/>
        </a:p>
      </dgm:t>
    </dgm:pt>
    <dgm:pt modelId="{DA64D13C-9A12-4A41-92BD-F3577E4EC038}" type="sibTrans" cxnId="{5E948AD4-EDCF-4B62-8AC9-58E89CFD509F}">
      <dgm:prSet/>
      <dgm:spPr/>
      <dgm:t>
        <a:bodyPr/>
        <a:lstStyle/>
        <a:p>
          <a:endParaRPr lang="en-US"/>
        </a:p>
      </dgm:t>
    </dgm:pt>
    <dgm:pt modelId="{56048379-CC43-4C57-8180-D6DBDE6EA996}">
      <dgm:prSet phldrT="[Text]"/>
      <dgm:spPr/>
      <dgm:t>
        <a:bodyPr/>
        <a:lstStyle/>
        <a:p>
          <a:r>
            <a:rPr lang="el-GR" dirty="0"/>
            <a:t>ΣΥΜΠΕΡΙΦΟΡΙΚΗ</a:t>
          </a:r>
          <a:endParaRPr lang="en-US" dirty="0"/>
        </a:p>
      </dgm:t>
    </dgm:pt>
    <dgm:pt modelId="{DBB2ECD2-C951-47ED-B746-893DB0268FDA}" type="parTrans" cxnId="{C5375F10-0911-40FF-9905-88A6D544EE4A}">
      <dgm:prSet/>
      <dgm:spPr/>
      <dgm:t>
        <a:bodyPr/>
        <a:lstStyle/>
        <a:p>
          <a:endParaRPr lang="en-US"/>
        </a:p>
      </dgm:t>
    </dgm:pt>
    <dgm:pt modelId="{89B4E3F0-6449-4539-A072-B3AE0DF27178}" type="sibTrans" cxnId="{C5375F10-0911-40FF-9905-88A6D544EE4A}">
      <dgm:prSet/>
      <dgm:spPr/>
      <dgm:t>
        <a:bodyPr/>
        <a:lstStyle/>
        <a:p>
          <a:endParaRPr lang="en-US"/>
        </a:p>
      </dgm:t>
    </dgm:pt>
    <dgm:pt modelId="{6654AAB8-C83D-40E3-86B9-014CF11A5F0F}">
      <dgm:prSet phldrT="[Text]"/>
      <dgm:spPr/>
      <dgm:t>
        <a:bodyPr/>
        <a:lstStyle/>
        <a:p>
          <a:r>
            <a:rPr lang="el-GR" dirty="0"/>
            <a:t>ΚΑΤΑΣΤΑΣΗ</a:t>
          </a:r>
          <a:endParaRPr lang="en-US" dirty="0"/>
        </a:p>
      </dgm:t>
    </dgm:pt>
    <dgm:pt modelId="{F770E9AD-BF40-41D6-9915-77A4578BCD1E}" type="parTrans" cxnId="{8B1D4EA9-0E0A-41AD-A69C-828D3AE6627F}">
      <dgm:prSet/>
      <dgm:spPr/>
      <dgm:t>
        <a:bodyPr/>
        <a:lstStyle/>
        <a:p>
          <a:endParaRPr lang="en-US"/>
        </a:p>
      </dgm:t>
    </dgm:pt>
    <dgm:pt modelId="{158281EC-B403-4B00-A5C0-C983644E1C48}" type="sibTrans" cxnId="{8B1D4EA9-0E0A-41AD-A69C-828D3AE6627F}">
      <dgm:prSet/>
      <dgm:spPr/>
      <dgm:t>
        <a:bodyPr/>
        <a:lstStyle/>
        <a:p>
          <a:endParaRPr lang="en-US"/>
        </a:p>
      </dgm:t>
    </dgm:pt>
    <dgm:pt modelId="{CAD05669-376C-4DBA-8F6C-1C0D7911F0BC}" type="pres">
      <dgm:prSet presAssocID="{698A3CB5-9119-4DAA-918E-23EC0F92D602}" presName="diagram" presStyleCnt="0">
        <dgm:presLayoutVars>
          <dgm:dir/>
          <dgm:resizeHandles val="exact"/>
        </dgm:presLayoutVars>
      </dgm:prSet>
      <dgm:spPr/>
    </dgm:pt>
    <dgm:pt modelId="{75EF0F08-DA9F-446B-9572-3BE7B5705F8D}" type="pres">
      <dgm:prSet presAssocID="{96F631F3-2291-4BAC-AE5A-308A2BB903A1}" presName="node" presStyleLbl="node1" presStyleIdx="0" presStyleCnt="6" custScaleX="25440" custScaleY="16883" custLinFactNeighborX="36634" custLinFactNeighborY="9882">
        <dgm:presLayoutVars>
          <dgm:bulletEnabled val="1"/>
        </dgm:presLayoutVars>
      </dgm:prSet>
      <dgm:spPr/>
    </dgm:pt>
    <dgm:pt modelId="{123F0D05-EFC9-488B-BFAE-7A7CB13F9A56}" type="pres">
      <dgm:prSet presAssocID="{FA6F4E29-4E4B-460F-B291-24A543BAB9AD}" presName="sibTrans" presStyleCnt="0"/>
      <dgm:spPr/>
    </dgm:pt>
    <dgm:pt modelId="{30E48D29-0792-4B8B-AEE5-367D35037756}" type="pres">
      <dgm:prSet presAssocID="{D8BC05E6-632A-4103-BD46-0E9D0BB7DB9B}" presName="node" presStyleLbl="node1" presStyleIdx="1" presStyleCnt="6" custScaleX="25431" custScaleY="15771" custLinFactNeighborX="1199" custLinFactNeighborY="29539">
        <dgm:presLayoutVars>
          <dgm:bulletEnabled val="1"/>
        </dgm:presLayoutVars>
      </dgm:prSet>
      <dgm:spPr/>
    </dgm:pt>
    <dgm:pt modelId="{AEEB1E82-5A09-4E8B-8262-925173A43730}" type="pres">
      <dgm:prSet presAssocID="{BB1292E3-89F1-4FC8-BA8C-4A2B2C82603B}" presName="sibTrans" presStyleCnt="0"/>
      <dgm:spPr/>
    </dgm:pt>
    <dgm:pt modelId="{2FA38D8E-7982-4F74-95CE-59461D3F9BAF}" type="pres">
      <dgm:prSet presAssocID="{FFCDEF3D-DFA7-4F04-82FF-F55B1AAB0282}" presName="node" presStyleLbl="node1" presStyleIdx="2" presStyleCnt="6" custScaleX="27837" custScaleY="8531" custLinFactNeighborX="-5251" custLinFactNeighborY="48064">
        <dgm:presLayoutVars>
          <dgm:bulletEnabled val="1"/>
        </dgm:presLayoutVars>
      </dgm:prSet>
      <dgm:spPr/>
    </dgm:pt>
    <dgm:pt modelId="{25BC3EE8-CEA5-445C-845B-1FB1EDC77217}" type="pres">
      <dgm:prSet presAssocID="{BBF3D9D2-D68F-4E92-885F-DD94D9D9163F}" presName="sibTrans" presStyleCnt="0"/>
      <dgm:spPr/>
    </dgm:pt>
    <dgm:pt modelId="{BA8F447B-7A6F-419B-9552-9BD533203A5E}" type="pres">
      <dgm:prSet presAssocID="{0FBF7931-2995-4F5B-925D-69A236472E54}" presName="node" presStyleLbl="node1" presStyleIdx="3" presStyleCnt="6" custScaleX="26032" custScaleY="8900" custLinFactNeighborX="6482" custLinFactNeighborY="14487">
        <dgm:presLayoutVars>
          <dgm:bulletEnabled val="1"/>
        </dgm:presLayoutVars>
      </dgm:prSet>
      <dgm:spPr/>
    </dgm:pt>
    <dgm:pt modelId="{9BBA2FD0-95B8-4069-87FF-4D98574A82F7}" type="pres">
      <dgm:prSet presAssocID="{DA64D13C-9A12-4A41-92BD-F3577E4EC038}" presName="sibTrans" presStyleCnt="0"/>
      <dgm:spPr/>
    </dgm:pt>
    <dgm:pt modelId="{5C416257-2821-40B8-9DA0-64339B0A26C9}" type="pres">
      <dgm:prSet presAssocID="{56048379-CC43-4C57-8180-D6DBDE6EA996}" presName="node" presStyleLbl="node1" presStyleIdx="4" presStyleCnt="6" custScaleX="27465" custScaleY="8998" custLinFactNeighborX="-296" custLinFactNeighborY="14437">
        <dgm:presLayoutVars>
          <dgm:bulletEnabled val="1"/>
        </dgm:presLayoutVars>
      </dgm:prSet>
      <dgm:spPr/>
    </dgm:pt>
    <dgm:pt modelId="{2FF39485-15AA-4D68-9C7E-66BC5927C0CA}" type="pres">
      <dgm:prSet presAssocID="{89B4E3F0-6449-4539-A072-B3AE0DF27178}" presName="sibTrans" presStyleCnt="0"/>
      <dgm:spPr/>
    </dgm:pt>
    <dgm:pt modelId="{1F0EB19D-B2F9-46AB-80B4-480C9BEF66CB}" type="pres">
      <dgm:prSet presAssocID="{6654AAB8-C83D-40E3-86B9-014CF11A5F0F}" presName="node" presStyleLbl="node1" presStyleIdx="5" presStyleCnt="6" custScaleX="25440" custScaleY="16883" custLinFactNeighborX="-36748" custLinFactNeighborY="-43420">
        <dgm:presLayoutVars>
          <dgm:bulletEnabled val="1"/>
        </dgm:presLayoutVars>
      </dgm:prSet>
      <dgm:spPr/>
    </dgm:pt>
  </dgm:ptLst>
  <dgm:cxnLst>
    <dgm:cxn modelId="{C5375F10-0911-40FF-9905-88A6D544EE4A}" srcId="{698A3CB5-9119-4DAA-918E-23EC0F92D602}" destId="{56048379-CC43-4C57-8180-D6DBDE6EA996}" srcOrd="4" destOrd="0" parTransId="{DBB2ECD2-C951-47ED-B746-893DB0268FDA}" sibTransId="{89B4E3F0-6449-4539-A072-B3AE0DF27178}"/>
    <dgm:cxn modelId="{80757813-9938-408E-925E-3D0D1735C11F}" srcId="{698A3CB5-9119-4DAA-918E-23EC0F92D602}" destId="{96F631F3-2291-4BAC-AE5A-308A2BB903A1}" srcOrd="0" destOrd="0" parTransId="{099DC304-F1A0-4660-BAF8-FD58E6FBD83C}" sibTransId="{FA6F4E29-4E4B-460F-B291-24A543BAB9AD}"/>
    <dgm:cxn modelId="{E253CE16-7563-441C-92CD-827A48758E38}" type="presOf" srcId="{FFCDEF3D-DFA7-4F04-82FF-F55B1AAB0282}" destId="{2FA38D8E-7982-4F74-95CE-59461D3F9BAF}" srcOrd="0" destOrd="0" presId="urn:microsoft.com/office/officeart/2005/8/layout/default"/>
    <dgm:cxn modelId="{3E858732-E7F4-4437-B735-07747A574FEE}" type="presOf" srcId="{56048379-CC43-4C57-8180-D6DBDE6EA996}" destId="{5C416257-2821-40B8-9DA0-64339B0A26C9}" srcOrd="0" destOrd="0" presId="urn:microsoft.com/office/officeart/2005/8/layout/default"/>
    <dgm:cxn modelId="{A36E4536-6F32-4004-A93C-C9F39A560EE4}" srcId="{698A3CB5-9119-4DAA-918E-23EC0F92D602}" destId="{FFCDEF3D-DFA7-4F04-82FF-F55B1AAB0282}" srcOrd="2" destOrd="0" parTransId="{40F696D4-CA23-4DFF-9158-FA51222B19BC}" sibTransId="{BBF3D9D2-D68F-4E92-885F-DD94D9D9163F}"/>
    <dgm:cxn modelId="{841F6C51-C793-40F4-85AF-DA03D927041D}" type="presOf" srcId="{698A3CB5-9119-4DAA-918E-23EC0F92D602}" destId="{CAD05669-376C-4DBA-8F6C-1C0D7911F0BC}" srcOrd="0" destOrd="0" presId="urn:microsoft.com/office/officeart/2005/8/layout/default"/>
    <dgm:cxn modelId="{3C4ADE7C-2D33-4B5E-92E1-54126E3E25E8}" type="presOf" srcId="{6654AAB8-C83D-40E3-86B9-014CF11A5F0F}" destId="{1F0EB19D-B2F9-46AB-80B4-480C9BEF66CB}" srcOrd="0" destOrd="0" presId="urn:microsoft.com/office/officeart/2005/8/layout/default"/>
    <dgm:cxn modelId="{B05A2A8A-B013-4994-B8AD-0BF0A1F69587}" type="presOf" srcId="{0FBF7931-2995-4F5B-925D-69A236472E54}" destId="{BA8F447B-7A6F-419B-9552-9BD533203A5E}" srcOrd="0" destOrd="0" presId="urn:microsoft.com/office/officeart/2005/8/layout/default"/>
    <dgm:cxn modelId="{BA7AFC8D-53E5-4B3F-B996-1B6EC8ABCD29}" type="presOf" srcId="{D8BC05E6-632A-4103-BD46-0E9D0BB7DB9B}" destId="{30E48D29-0792-4B8B-AEE5-367D35037756}" srcOrd="0" destOrd="0" presId="urn:microsoft.com/office/officeart/2005/8/layout/default"/>
    <dgm:cxn modelId="{8B1D4EA9-0E0A-41AD-A69C-828D3AE6627F}" srcId="{698A3CB5-9119-4DAA-918E-23EC0F92D602}" destId="{6654AAB8-C83D-40E3-86B9-014CF11A5F0F}" srcOrd="5" destOrd="0" parTransId="{F770E9AD-BF40-41D6-9915-77A4578BCD1E}" sibTransId="{158281EC-B403-4B00-A5C0-C983644E1C48}"/>
    <dgm:cxn modelId="{E53A99B4-946E-4033-8AA6-AFA28711B13E}" srcId="{698A3CB5-9119-4DAA-918E-23EC0F92D602}" destId="{D8BC05E6-632A-4103-BD46-0E9D0BB7DB9B}" srcOrd="1" destOrd="0" parTransId="{661DC3E3-55F2-4ADA-A7EF-00B008E9A069}" sibTransId="{BB1292E3-89F1-4FC8-BA8C-4A2B2C82603B}"/>
    <dgm:cxn modelId="{5E948AD4-EDCF-4B62-8AC9-58E89CFD509F}" srcId="{698A3CB5-9119-4DAA-918E-23EC0F92D602}" destId="{0FBF7931-2995-4F5B-925D-69A236472E54}" srcOrd="3" destOrd="0" parTransId="{2D924B50-07E3-4CE4-8691-786FE3EE5988}" sibTransId="{DA64D13C-9A12-4A41-92BD-F3577E4EC038}"/>
    <dgm:cxn modelId="{A8C306FE-BDCC-4652-A5C8-FAB34A57D8DB}" type="presOf" srcId="{96F631F3-2291-4BAC-AE5A-308A2BB903A1}" destId="{75EF0F08-DA9F-446B-9572-3BE7B5705F8D}" srcOrd="0" destOrd="0" presId="urn:microsoft.com/office/officeart/2005/8/layout/default"/>
    <dgm:cxn modelId="{BB1C1510-8A24-4B6E-B32B-661FCF96AE0A}" type="presParOf" srcId="{CAD05669-376C-4DBA-8F6C-1C0D7911F0BC}" destId="{75EF0F08-DA9F-446B-9572-3BE7B5705F8D}" srcOrd="0" destOrd="0" presId="urn:microsoft.com/office/officeart/2005/8/layout/default"/>
    <dgm:cxn modelId="{0E0E58C6-2AF3-4E41-824D-227C1488CBB9}" type="presParOf" srcId="{CAD05669-376C-4DBA-8F6C-1C0D7911F0BC}" destId="{123F0D05-EFC9-488B-BFAE-7A7CB13F9A56}" srcOrd="1" destOrd="0" presId="urn:microsoft.com/office/officeart/2005/8/layout/default"/>
    <dgm:cxn modelId="{EB220160-BE6A-4A3F-A26B-F2A516BB9732}" type="presParOf" srcId="{CAD05669-376C-4DBA-8F6C-1C0D7911F0BC}" destId="{30E48D29-0792-4B8B-AEE5-367D35037756}" srcOrd="2" destOrd="0" presId="urn:microsoft.com/office/officeart/2005/8/layout/default"/>
    <dgm:cxn modelId="{C314B0CF-C1E1-498F-85AF-F30324F03545}" type="presParOf" srcId="{CAD05669-376C-4DBA-8F6C-1C0D7911F0BC}" destId="{AEEB1E82-5A09-4E8B-8262-925173A43730}" srcOrd="3" destOrd="0" presId="urn:microsoft.com/office/officeart/2005/8/layout/default"/>
    <dgm:cxn modelId="{48755E53-3338-417C-851A-6EC39F5FB32A}" type="presParOf" srcId="{CAD05669-376C-4DBA-8F6C-1C0D7911F0BC}" destId="{2FA38D8E-7982-4F74-95CE-59461D3F9BAF}" srcOrd="4" destOrd="0" presId="urn:microsoft.com/office/officeart/2005/8/layout/default"/>
    <dgm:cxn modelId="{682470E5-C09F-4238-9CA9-E808DEC8747C}" type="presParOf" srcId="{CAD05669-376C-4DBA-8F6C-1C0D7911F0BC}" destId="{25BC3EE8-CEA5-445C-845B-1FB1EDC77217}" srcOrd="5" destOrd="0" presId="urn:microsoft.com/office/officeart/2005/8/layout/default"/>
    <dgm:cxn modelId="{14218261-2F10-43F4-8B46-46AA04FBE5B0}" type="presParOf" srcId="{CAD05669-376C-4DBA-8F6C-1C0D7911F0BC}" destId="{BA8F447B-7A6F-419B-9552-9BD533203A5E}" srcOrd="6" destOrd="0" presId="urn:microsoft.com/office/officeart/2005/8/layout/default"/>
    <dgm:cxn modelId="{A8F90781-D00C-4F74-9347-347EE2CA926F}" type="presParOf" srcId="{CAD05669-376C-4DBA-8F6C-1C0D7911F0BC}" destId="{9BBA2FD0-95B8-4069-87FF-4D98574A82F7}" srcOrd="7" destOrd="0" presId="urn:microsoft.com/office/officeart/2005/8/layout/default"/>
    <dgm:cxn modelId="{D9D4AE80-2386-42F6-8CC7-694C33C3DA45}" type="presParOf" srcId="{CAD05669-376C-4DBA-8F6C-1C0D7911F0BC}" destId="{5C416257-2821-40B8-9DA0-64339B0A26C9}" srcOrd="8" destOrd="0" presId="urn:microsoft.com/office/officeart/2005/8/layout/default"/>
    <dgm:cxn modelId="{027DB5E2-D64F-4ACB-AD2A-C8A9A7B83EDA}" type="presParOf" srcId="{CAD05669-376C-4DBA-8F6C-1C0D7911F0BC}" destId="{2FF39485-15AA-4D68-9C7E-66BC5927C0CA}" srcOrd="9" destOrd="0" presId="urn:microsoft.com/office/officeart/2005/8/layout/default"/>
    <dgm:cxn modelId="{AE3E1E96-B351-44F3-914B-17A4514AF298}" type="presParOf" srcId="{CAD05669-376C-4DBA-8F6C-1C0D7911F0BC}" destId="{1F0EB19D-B2F9-46AB-80B4-480C9BEF66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F0F08-DA9F-446B-9572-3BE7B5705F8D}">
      <dsp:nvSpPr>
        <dsp:cNvPr id="0" name=""/>
        <dsp:cNvSpPr/>
      </dsp:nvSpPr>
      <dsp:spPr>
        <a:xfrm>
          <a:off x="3920215" y="1305340"/>
          <a:ext cx="2675168" cy="106520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ΑΥΤΟΜΑΤΕΣ ΣΚΕΨΕΙΣ</a:t>
          </a:r>
          <a:endParaRPr lang="en-US" sz="1800" kern="1200" dirty="0"/>
        </a:p>
      </dsp:txBody>
      <dsp:txXfrm>
        <a:off x="3920215" y="1305340"/>
        <a:ext cx="2675168" cy="1065209"/>
      </dsp:txXfrm>
    </dsp:sp>
    <dsp:sp modelId="{30E48D29-0792-4B8B-AEE5-367D35037756}">
      <dsp:nvSpPr>
        <dsp:cNvPr id="0" name=""/>
        <dsp:cNvSpPr/>
      </dsp:nvSpPr>
      <dsp:spPr>
        <a:xfrm>
          <a:off x="3920741" y="2580651"/>
          <a:ext cx="2674222" cy="99504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ΑΝΤΙΔΡΑΣΗ</a:t>
          </a:r>
          <a:endParaRPr lang="en-US" sz="1800" kern="1200" dirty="0"/>
        </a:p>
      </dsp:txBody>
      <dsp:txXfrm>
        <a:off x="3920741" y="2580651"/>
        <a:ext cx="2674222" cy="995049"/>
      </dsp:txXfrm>
    </dsp:sp>
    <dsp:sp modelId="{2FA38D8E-7982-4F74-95CE-59461D3F9BAF}">
      <dsp:nvSpPr>
        <dsp:cNvPr id="0" name=""/>
        <dsp:cNvSpPr/>
      </dsp:nvSpPr>
      <dsp:spPr>
        <a:xfrm>
          <a:off x="6968267" y="3977859"/>
          <a:ext cx="2927227" cy="5382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ΦΥΣΙΟΛΟΓΙΚΗ</a:t>
          </a:r>
          <a:r>
            <a:rPr lang="en-US" sz="1800" kern="1200" dirty="0"/>
            <a:t> (physiological)</a:t>
          </a:r>
        </a:p>
      </dsp:txBody>
      <dsp:txXfrm>
        <a:off x="6968267" y="3977859"/>
        <a:ext cx="2927227" cy="538251"/>
      </dsp:txXfrm>
    </dsp:sp>
    <dsp:sp modelId="{BA8F447B-7A6F-419B-9552-9BD533203A5E}">
      <dsp:nvSpPr>
        <dsp:cNvPr id="0" name=""/>
        <dsp:cNvSpPr/>
      </dsp:nvSpPr>
      <dsp:spPr>
        <a:xfrm>
          <a:off x="737511" y="3964494"/>
          <a:ext cx="2737420" cy="5615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ΨΥΧΟΛΟΓΙΚΗ</a:t>
          </a:r>
          <a:endParaRPr lang="en-US" sz="1800" kern="1200" dirty="0"/>
        </a:p>
      </dsp:txBody>
      <dsp:txXfrm>
        <a:off x="737511" y="3964494"/>
        <a:ext cx="2737420" cy="561533"/>
      </dsp:txXfrm>
    </dsp:sp>
    <dsp:sp modelId="{5C416257-2821-40B8-9DA0-64339B0A26C9}">
      <dsp:nvSpPr>
        <dsp:cNvPr id="0" name=""/>
        <dsp:cNvSpPr/>
      </dsp:nvSpPr>
      <dsp:spPr>
        <a:xfrm>
          <a:off x="3813745" y="3958247"/>
          <a:ext cx="2888109" cy="56771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ΣΥΜΠΕΡΙΦΟΡΙΚΗ</a:t>
          </a:r>
          <a:endParaRPr lang="en-US" sz="1800" kern="1200" dirty="0"/>
        </a:p>
      </dsp:txBody>
      <dsp:txXfrm>
        <a:off x="3813745" y="3958247"/>
        <a:ext cx="2888109" cy="567716"/>
      </dsp:txXfrm>
    </dsp:sp>
    <dsp:sp modelId="{1F0EB19D-B2F9-46AB-80B4-480C9BEF66CB}">
      <dsp:nvSpPr>
        <dsp:cNvPr id="0" name=""/>
        <dsp:cNvSpPr/>
      </dsp:nvSpPr>
      <dsp:spPr>
        <a:xfrm>
          <a:off x="3920268" y="59094"/>
          <a:ext cx="2675168" cy="106520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ΚΑΤΑΣΤΑΣΗ</a:t>
          </a:r>
          <a:endParaRPr lang="en-US" sz="1800" kern="1200" dirty="0"/>
        </a:p>
      </dsp:txBody>
      <dsp:txXfrm>
        <a:off x="3920268" y="59094"/>
        <a:ext cx="2675168" cy="10652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E2AB9-2ECC-4EC8-9E01-AF01782C84F0}"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C3AB8-E590-430F-BE6A-A53E8EBE8205}" type="slidenum">
              <a:rPr lang="en-US" smtClean="0"/>
              <a:t>‹#›</a:t>
            </a:fld>
            <a:endParaRPr lang="en-US"/>
          </a:p>
        </p:txBody>
      </p:sp>
    </p:spTree>
    <p:extLst>
      <p:ext uri="{BB962C8B-B14F-4D97-AF65-F5344CB8AC3E}">
        <p14:creationId xmlns:p14="http://schemas.microsoft.com/office/powerpoint/2010/main" val="134340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4C634-4A7E-46A6-B643-066781B0FCB6}" type="slidenum">
              <a:rPr lang="en-US" smtClean="0"/>
              <a:t>2</a:t>
            </a:fld>
            <a:endParaRPr lang="en-US"/>
          </a:p>
        </p:txBody>
      </p:sp>
    </p:spTree>
    <p:extLst>
      <p:ext uri="{BB962C8B-B14F-4D97-AF65-F5344CB8AC3E}">
        <p14:creationId xmlns:p14="http://schemas.microsoft.com/office/powerpoint/2010/main" val="258107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latin typeface="Times New Roman" panose="02020603050405020304" pitchFamily="18" charset="0"/>
                <a:cs typeface="Times New Roman" panose="02020603050405020304" pitchFamily="18" charset="0"/>
              </a:rPr>
              <a:t>British Psychological Society , Μεταπτυχιακό Πρόγραμμα Ειδίκευσης στην Κλινική Ψυχολογία, ΕΚΠΑ </a:t>
            </a:r>
            <a:endParaRPr lang="en-US" dirty="0"/>
          </a:p>
        </p:txBody>
      </p:sp>
      <p:sp>
        <p:nvSpPr>
          <p:cNvPr id="4" name="Slide Number Placeholder 3"/>
          <p:cNvSpPr>
            <a:spLocks noGrp="1"/>
          </p:cNvSpPr>
          <p:nvPr>
            <p:ph type="sldNum" sz="quarter" idx="5"/>
          </p:nvPr>
        </p:nvSpPr>
        <p:spPr/>
        <p:txBody>
          <a:bodyPr/>
          <a:lstStyle/>
          <a:p>
            <a:fld id="{89F4C634-4A7E-46A6-B643-066781B0FCB6}" type="slidenum">
              <a:rPr lang="en-US" smtClean="0"/>
              <a:t>4</a:t>
            </a:fld>
            <a:endParaRPr lang="en-US"/>
          </a:p>
        </p:txBody>
      </p:sp>
    </p:spTree>
    <p:extLst>
      <p:ext uri="{BB962C8B-B14F-4D97-AF65-F5344CB8AC3E}">
        <p14:creationId xmlns:p14="http://schemas.microsoft.com/office/powerpoint/2010/main" val="730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4C634-4A7E-46A6-B643-066781B0FCB6}" type="slidenum">
              <a:rPr lang="en-US" smtClean="0"/>
              <a:t>8</a:t>
            </a:fld>
            <a:endParaRPr lang="en-US"/>
          </a:p>
        </p:txBody>
      </p:sp>
    </p:spTree>
    <p:extLst>
      <p:ext uri="{BB962C8B-B14F-4D97-AF65-F5344CB8AC3E}">
        <p14:creationId xmlns:p14="http://schemas.microsoft.com/office/powerpoint/2010/main" val="275935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 αυτο ειναι σημαντικο οτιδηποτε ειναι σημαντικο για τον πελατη να θυμηθει, να το γραφει, ηχογραφει κλπ. </a:t>
            </a:r>
            <a:endParaRPr lang="en-US" dirty="0"/>
          </a:p>
        </p:txBody>
      </p:sp>
      <p:sp>
        <p:nvSpPr>
          <p:cNvPr id="4" name="Slide Number Placeholder 3"/>
          <p:cNvSpPr>
            <a:spLocks noGrp="1"/>
          </p:cNvSpPr>
          <p:nvPr>
            <p:ph type="sldNum" sz="quarter" idx="5"/>
          </p:nvPr>
        </p:nvSpPr>
        <p:spPr/>
        <p:txBody>
          <a:bodyPr/>
          <a:lstStyle/>
          <a:p>
            <a:fld id="{89F4C634-4A7E-46A6-B643-066781B0FCB6}" type="slidenum">
              <a:rPr lang="en-US" smtClean="0"/>
              <a:t>24</a:t>
            </a:fld>
            <a:endParaRPr lang="en-US"/>
          </a:p>
        </p:txBody>
      </p:sp>
    </p:spTree>
    <p:extLst>
      <p:ext uri="{BB962C8B-B14F-4D97-AF65-F5344CB8AC3E}">
        <p14:creationId xmlns:p14="http://schemas.microsoft.com/office/powerpoint/2010/main" val="17957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F56A-F747-4FA6-C8C5-8C0C1A4ACA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17656-CF5A-7E14-FBD0-BF3E5BA22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B300BA-3475-4E9E-9B18-D3A88A9940A6}"/>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5" name="Footer Placeholder 4">
            <a:extLst>
              <a:ext uri="{FF2B5EF4-FFF2-40B4-BE49-F238E27FC236}">
                <a16:creationId xmlns:a16="http://schemas.microsoft.com/office/drawing/2014/main" id="{598A8612-82A1-F9D6-F779-70E0061FD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7D39E-330D-3213-EE84-B518C705A87B}"/>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378468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7BBB-854B-802D-03CC-0C1FC689BA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1AABC-B4C8-7E10-5974-01413AF70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76D10-4AEC-DC2F-7199-D63A4F3161F0}"/>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5" name="Footer Placeholder 4">
            <a:extLst>
              <a:ext uri="{FF2B5EF4-FFF2-40B4-BE49-F238E27FC236}">
                <a16:creationId xmlns:a16="http://schemas.microsoft.com/office/drawing/2014/main" id="{AD31E4F5-F21B-3C66-4F43-B445DA4C3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DAFCF-D2CA-32EF-4B39-E36D38E0B522}"/>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414619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5D59A-6147-E953-5E2C-ED422753B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A86E1-2C99-9F9C-EEB4-52A71F72A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1E724-ECDC-AD94-015F-1267D5078BF9}"/>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5" name="Footer Placeholder 4">
            <a:extLst>
              <a:ext uri="{FF2B5EF4-FFF2-40B4-BE49-F238E27FC236}">
                <a16:creationId xmlns:a16="http://schemas.microsoft.com/office/drawing/2014/main" id="{79EFE5FF-48CA-9D06-0F06-D525B43E2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CFBE7-E580-45BB-3377-7EEC271148EF}"/>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357902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4914-00D0-30A4-C4C5-0601F544C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3BAFC-E484-2821-39B1-494A25CF7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2FB8D-65CC-1E94-4DF7-B7423C28C957}"/>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5" name="Footer Placeholder 4">
            <a:extLst>
              <a:ext uri="{FF2B5EF4-FFF2-40B4-BE49-F238E27FC236}">
                <a16:creationId xmlns:a16="http://schemas.microsoft.com/office/drawing/2014/main" id="{95CB4F84-C3DC-786E-BE7C-4ECFC189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E5906-2106-33B3-976C-D20F0A033ECD}"/>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65773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86D9-8A11-0F66-2776-30F168812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C7711F-0AE9-241F-396D-8BC86E414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5E387-9EFF-B5DD-E79E-AF249F0C3606}"/>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5" name="Footer Placeholder 4">
            <a:extLst>
              <a:ext uri="{FF2B5EF4-FFF2-40B4-BE49-F238E27FC236}">
                <a16:creationId xmlns:a16="http://schemas.microsoft.com/office/drawing/2014/main" id="{5F9A8509-A2D8-4DBF-AE03-52DBC5DC6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9BAF5-9BA5-EC62-74C4-BCEFF0888A2B}"/>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298776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EC7B-9EDF-9633-28B8-705D9131E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504C6-6A13-97B1-59AE-26327399E9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EEAA1A-AEF2-071F-5DCC-AA120BFDA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5DBC6B-249A-136C-6819-58E3AF6A9D0F}"/>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6" name="Footer Placeholder 5">
            <a:extLst>
              <a:ext uri="{FF2B5EF4-FFF2-40B4-BE49-F238E27FC236}">
                <a16:creationId xmlns:a16="http://schemas.microsoft.com/office/drawing/2014/main" id="{73863A2D-E7C0-03CD-90E4-F950E8B29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8D760-2F7F-4DC1-7966-30851A4DB66B}"/>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247824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421B-AB6D-85DF-5A67-A3521F79DD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B35CE-0C27-6948-CE8E-866A079F1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AA7AD-A84A-1CA4-DF77-D10DC51CC8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B9EE8-F7B6-7476-210D-3C37D4E1B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BC887-3DBD-C665-EDAB-768A570E60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BE4F2-5113-2D88-0B59-0C89B239741E}"/>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8" name="Footer Placeholder 7">
            <a:extLst>
              <a:ext uri="{FF2B5EF4-FFF2-40B4-BE49-F238E27FC236}">
                <a16:creationId xmlns:a16="http://schemas.microsoft.com/office/drawing/2014/main" id="{F9F7DB61-6CC0-2615-4E99-FBC6E591D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0139A7-D4E9-0847-3AAA-1401F95400E9}"/>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321558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B37C-B5A6-399E-9E72-18CD17FE0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B5CDC-C39F-C79F-5AF4-D336E11F3050}"/>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4" name="Footer Placeholder 3">
            <a:extLst>
              <a:ext uri="{FF2B5EF4-FFF2-40B4-BE49-F238E27FC236}">
                <a16:creationId xmlns:a16="http://schemas.microsoft.com/office/drawing/2014/main" id="{45854744-DC7A-8F6F-0753-2046FDDD8D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454B6-D43D-0E42-77A9-AAA76466A7D6}"/>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7747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6CF15-15A0-F28B-9F04-7BF50ECA20F3}"/>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3" name="Footer Placeholder 2">
            <a:extLst>
              <a:ext uri="{FF2B5EF4-FFF2-40B4-BE49-F238E27FC236}">
                <a16:creationId xmlns:a16="http://schemas.microsoft.com/office/drawing/2014/main" id="{D52B30EF-F597-E2D6-66B0-70B846DEB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303EE-DACF-1328-6CFD-83581A7A65B6}"/>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79740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2AE4-F0CF-4221-FC6B-659D0ADB7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B51AE-6ED2-B6AF-30AF-77B1F872D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49F90A-ED09-0F2F-0CA1-16EC8575A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DBEBA-5708-268D-7A4C-A6A5E73F977D}"/>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6" name="Footer Placeholder 5">
            <a:extLst>
              <a:ext uri="{FF2B5EF4-FFF2-40B4-BE49-F238E27FC236}">
                <a16:creationId xmlns:a16="http://schemas.microsoft.com/office/drawing/2014/main" id="{D31C436B-343C-6A66-E9AC-A7CA5BF8F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A165A-9B17-8297-78E7-ACAE84C074C3}"/>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331064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6840-315B-6A64-74D6-067771354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C2173-C49C-A49C-CC83-5238A83033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208B6-7BE4-B79D-2586-E62DB85D7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00E3C-7249-A598-96A9-F9EF018D4429}"/>
              </a:ext>
            </a:extLst>
          </p:cNvPr>
          <p:cNvSpPr>
            <a:spLocks noGrp="1"/>
          </p:cNvSpPr>
          <p:nvPr>
            <p:ph type="dt" sz="half" idx="10"/>
          </p:nvPr>
        </p:nvSpPr>
        <p:spPr/>
        <p:txBody>
          <a:bodyPr/>
          <a:lstStyle/>
          <a:p>
            <a:fld id="{7A92EB08-3838-4C13-BEA9-39A25359126C}" type="datetimeFigureOut">
              <a:rPr lang="en-US" smtClean="0"/>
              <a:t>5/16/2024</a:t>
            </a:fld>
            <a:endParaRPr lang="en-US"/>
          </a:p>
        </p:txBody>
      </p:sp>
      <p:sp>
        <p:nvSpPr>
          <p:cNvPr id="6" name="Footer Placeholder 5">
            <a:extLst>
              <a:ext uri="{FF2B5EF4-FFF2-40B4-BE49-F238E27FC236}">
                <a16:creationId xmlns:a16="http://schemas.microsoft.com/office/drawing/2014/main" id="{3250E1F6-28DE-50EA-D87E-336B7FB09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1E8F7-5593-EC8D-FFB3-C1C94E073057}"/>
              </a:ext>
            </a:extLst>
          </p:cNvPr>
          <p:cNvSpPr>
            <a:spLocks noGrp="1"/>
          </p:cNvSpPr>
          <p:nvPr>
            <p:ph type="sldNum" sz="quarter" idx="12"/>
          </p:nvPr>
        </p:nvSpPr>
        <p:spPr/>
        <p:txBody>
          <a:bodyPr/>
          <a:lstStyle/>
          <a:p>
            <a:fld id="{36D51297-3C02-4865-A0D1-8FCA4A9B9E13}" type="slidenum">
              <a:rPr lang="en-US" smtClean="0"/>
              <a:t>‹#›</a:t>
            </a:fld>
            <a:endParaRPr lang="en-US"/>
          </a:p>
        </p:txBody>
      </p:sp>
    </p:spTree>
    <p:extLst>
      <p:ext uri="{BB962C8B-B14F-4D97-AF65-F5344CB8AC3E}">
        <p14:creationId xmlns:p14="http://schemas.microsoft.com/office/powerpoint/2010/main" val="233667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0A8616-D014-367A-DB7F-B944B41A3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79C07B-E820-8A9F-9965-CAF36E557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F0591-D176-5717-EF97-88ABB8DA4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2EB08-3838-4C13-BEA9-39A25359126C}" type="datetimeFigureOut">
              <a:rPr lang="en-US" smtClean="0"/>
              <a:t>5/16/2024</a:t>
            </a:fld>
            <a:endParaRPr lang="en-US"/>
          </a:p>
        </p:txBody>
      </p:sp>
      <p:sp>
        <p:nvSpPr>
          <p:cNvPr id="5" name="Footer Placeholder 4">
            <a:extLst>
              <a:ext uri="{FF2B5EF4-FFF2-40B4-BE49-F238E27FC236}">
                <a16:creationId xmlns:a16="http://schemas.microsoft.com/office/drawing/2014/main" id="{708CCD30-7114-8D74-1882-0C1E191F8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1343AD-363A-755A-75C7-6CDA89EB6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51297-3C02-4865-A0D1-8FCA4A9B9E13}" type="slidenum">
              <a:rPr lang="en-US" smtClean="0"/>
              <a:t>‹#›</a:t>
            </a:fld>
            <a:endParaRPr lang="en-US"/>
          </a:p>
        </p:txBody>
      </p:sp>
    </p:spTree>
    <p:extLst>
      <p:ext uri="{BB962C8B-B14F-4D97-AF65-F5344CB8AC3E}">
        <p14:creationId xmlns:p14="http://schemas.microsoft.com/office/powerpoint/2010/main" val="22261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eckinstitut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brt.g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bps.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lin.psych.uoa.g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C681-BA9D-564A-2209-546A83A45AD1}"/>
              </a:ext>
            </a:extLst>
          </p:cNvPr>
          <p:cNvSpPr>
            <a:spLocks noGrp="1"/>
          </p:cNvSpPr>
          <p:nvPr>
            <p:ph type="ctrTitle"/>
          </p:nvPr>
        </p:nvSpPr>
        <p:spPr/>
        <p:txBody>
          <a:bodyPr/>
          <a:lstStyle/>
          <a:p>
            <a:r>
              <a:rPr lang="el-GR" dirty="0"/>
              <a:t>Συμβουλευτική </a:t>
            </a:r>
            <a:endParaRPr lang="en-US" dirty="0"/>
          </a:p>
        </p:txBody>
      </p:sp>
      <p:sp>
        <p:nvSpPr>
          <p:cNvPr id="3" name="Subtitle 2">
            <a:extLst>
              <a:ext uri="{FF2B5EF4-FFF2-40B4-BE49-F238E27FC236}">
                <a16:creationId xmlns:a16="http://schemas.microsoft.com/office/drawing/2014/main" id="{503BCB0B-1D3B-1ADC-46B8-46907D3F3376}"/>
              </a:ext>
            </a:extLst>
          </p:cNvPr>
          <p:cNvSpPr>
            <a:spLocks noGrp="1"/>
          </p:cNvSpPr>
          <p:nvPr>
            <p:ph type="subTitle" idx="1"/>
          </p:nvPr>
        </p:nvSpPr>
        <p:spPr/>
        <p:txBody>
          <a:bodyPr/>
          <a:lstStyle/>
          <a:p>
            <a:r>
              <a:rPr lang="el-GR" dirty="0"/>
              <a:t>ΕΚΠΑ</a:t>
            </a:r>
          </a:p>
          <a:p>
            <a:r>
              <a:rPr lang="el-GR"/>
              <a:t>2024</a:t>
            </a:r>
            <a:endParaRPr lang="en-US" dirty="0"/>
          </a:p>
        </p:txBody>
      </p:sp>
    </p:spTree>
    <p:extLst>
      <p:ext uri="{BB962C8B-B14F-4D97-AF65-F5344CB8AC3E}">
        <p14:creationId xmlns:p14="http://schemas.microsoft.com/office/powerpoint/2010/main" val="359812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C336-3DF0-47FC-8320-C498C54C3FEC}"/>
              </a:ext>
            </a:extLst>
          </p:cNvPr>
          <p:cNvSpPr>
            <a:spLocks noGrp="1"/>
          </p:cNvSpPr>
          <p:nvPr>
            <p:ph type="title"/>
          </p:nvPr>
        </p:nvSpPr>
        <p:spPr/>
        <p:txBody>
          <a:bodyPr/>
          <a:lstStyle/>
          <a:p>
            <a:r>
              <a:rPr lang="el-GR" dirty="0"/>
              <a:t> </a:t>
            </a:r>
            <a:endParaRPr lang="en-US" dirty="0"/>
          </a:p>
        </p:txBody>
      </p:sp>
      <p:sp>
        <p:nvSpPr>
          <p:cNvPr id="3" name="Content Placeholder 2">
            <a:extLst>
              <a:ext uri="{FF2B5EF4-FFF2-40B4-BE49-F238E27FC236}">
                <a16:creationId xmlns:a16="http://schemas.microsoft.com/office/drawing/2014/main" id="{2F818958-CCBC-4089-BEB2-1747FE7A2A60}"/>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Συμπεριφορισμός = άτομο ως μία εξαρτημένη μεταβλητή περιβαλλοντικών επιδράσεων</a:t>
            </a:r>
          </a:p>
          <a:p>
            <a:pPr algn="just"/>
            <a:r>
              <a:rPr lang="el-GR" dirty="0">
                <a:latin typeface="Times New Roman" panose="02020603050405020304" pitchFamily="18" charset="0"/>
                <a:cs typeface="Times New Roman" panose="02020603050405020304" pitchFamily="18" charset="0"/>
              </a:rPr>
              <a:t>Ψυχολογία της μάθησης: διαμόρφωση και έλεγχος περιβαλλοντικών επιδράσεων στην ανθρώπινη συμπεριφορά και των νόμων που την διέπουν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27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E8F1-3677-450B-B874-CEEC1CE286D1}"/>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Γνωστική θεραπεία </a:t>
            </a:r>
            <a:r>
              <a:rPr lang="en-US" dirty="0">
                <a:latin typeface="Times New Roman" panose="02020603050405020304" pitchFamily="18" charset="0"/>
                <a:cs typeface="Times New Roman" panose="02020603050405020304" pitchFamily="18" charset="0"/>
              </a:rPr>
              <a:t>vs </a:t>
            </a:r>
            <a:r>
              <a:rPr lang="el-GR" dirty="0">
                <a:latin typeface="Times New Roman" panose="02020603050405020304" pitchFamily="18" charset="0"/>
                <a:cs typeface="Times New Roman" panose="02020603050405020304" pitchFamily="18" charset="0"/>
              </a:rPr>
              <a:t>Ψυχοθεραπεία</a:t>
            </a:r>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BBE1D4F-48B2-4F2D-8CD7-B65C67665E85}"/>
              </a:ext>
            </a:extLst>
          </p:cNvPr>
          <p:cNvGraphicFramePr>
            <a:graphicFrameLocks noGrp="1"/>
          </p:cNvGraphicFramePr>
          <p:nvPr>
            <p:ph idx="1"/>
          </p:nvPr>
        </p:nvGraphicFramePr>
        <p:xfrm>
          <a:off x="838200" y="1825625"/>
          <a:ext cx="10515600" cy="3017520"/>
        </p:xfrm>
        <a:graphic>
          <a:graphicData uri="http://schemas.openxmlformats.org/drawingml/2006/table">
            <a:tbl>
              <a:tblPr firstRow="1" bandRow="1">
                <a:tableStyleId>{22838BEF-8BB2-4498-84A7-C5851F593DF1}</a:tableStyleId>
              </a:tblPr>
              <a:tblGrid>
                <a:gridCol w="3065206">
                  <a:extLst>
                    <a:ext uri="{9D8B030D-6E8A-4147-A177-3AD203B41FA5}">
                      <a16:colId xmlns:a16="http://schemas.microsoft.com/office/drawing/2014/main" val="2833680987"/>
                    </a:ext>
                  </a:extLst>
                </a:gridCol>
                <a:gridCol w="7450394">
                  <a:extLst>
                    <a:ext uri="{9D8B030D-6E8A-4147-A177-3AD203B41FA5}">
                      <a16:colId xmlns:a16="http://schemas.microsoft.com/office/drawing/2014/main" val="2823743927"/>
                    </a:ext>
                  </a:extLst>
                </a:gridCol>
              </a:tblGrid>
              <a:tr h="370840">
                <a:tc>
                  <a:txBody>
                    <a:bodyPr/>
                    <a:lstStyle/>
                    <a:p>
                      <a:pPr algn="ctr"/>
                      <a:r>
                        <a:rPr lang="el-GR" b="1" dirty="0">
                          <a:latin typeface="Times New Roman" panose="02020603050405020304" pitchFamily="18" charset="0"/>
                          <a:cs typeface="Times New Roman" panose="02020603050405020304" pitchFamily="18" charset="0"/>
                        </a:rPr>
                        <a:t>ΘΕΩΡΙΑ</a:t>
                      </a:r>
                      <a:endParaRPr lang="en-US" b="1"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ΨΥΧΑΝΑΛΥΤΙΚΗ: ΕΜΦΑΣΗ ΣΤΙΣ ΒΙΟΛΟΓΙΚΕΣ</a:t>
                      </a:r>
                      <a:r>
                        <a:rPr lang="en-US" b="0" dirty="0">
                          <a:latin typeface="Times New Roman" panose="02020603050405020304" pitchFamily="18" charset="0"/>
                          <a:cs typeface="Times New Roman" panose="02020603050405020304" pitchFamily="18" charset="0"/>
                        </a:rPr>
                        <a:t>, </a:t>
                      </a:r>
                      <a:r>
                        <a:rPr lang="el-GR" b="0" dirty="0">
                          <a:latin typeface="Times New Roman" panose="02020603050405020304" pitchFamily="18" charset="0"/>
                          <a:cs typeface="Times New Roman" panose="02020603050405020304" pitchFamily="18" charset="0"/>
                        </a:rPr>
                        <a:t>ΑΣΥΝΕΙΔΗΤΕΣ ΔΥΝΑΜΕΙΣ</a:t>
                      </a:r>
                      <a:r>
                        <a:rPr lang="en-US" b="0" dirty="0">
                          <a:latin typeface="Times New Roman" panose="02020603050405020304" pitchFamily="18" charset="0"/>
                          <a:cs typeface="Times New Roman" panose="02020603050405020304" pitchFamily="18" charset="0"/>
                        </a:rPr>
                        <a:t>, </a:t>
                      </a:r>
                      <a:r>
                        <a:rPr lang="el-GR" b="0" dirty="0">
                          <a:latin typeface="Times New Roman" panose="02020603050405020304" pitchFamily="18" charset="0"/>
                          <a:cs typeface="Times New Roman" panose="02020603050405020304" pitchFamily="18" charset="0"/>
                        </a:rPr>
                        <a:t>ΕΝΣΤΙΚΤΟ</a:t>
                      </a:r>
                    </a:p>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ΓΝΩΣΤΙΚΗ: ΕΠΙΔΡΑΣΗ ΤΩΝ ΣΥΜΒΟΛΙΚΩΝ ΔΥΝΑΜΕΩΝ ΠΑΝΩ ΣΤΗΝ ΣΥΜΠΕΡΙΦΟΡΑ (Π.Χ. ΛΟΓΟΣ)</a:t>
                      </a:r>
                    </a:p>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ΓΝΩΣΤΙΚΗ: ΣΗΜΑΣΙΑ ΕΞΩΤΕΡΙΚΩΝ ΠΑΡΑΓΟΝΤΩΝ</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4390688"/>
                  </a:ext>
                </a:extLst>
              </a:tr>
              <a:tr h="370840">
                <a:tc>
                  <a:txBody>
                    <a:bodyPr/>
                    <a:lstStyle/>
                    <a:p>
                      <a:pPr algn="ctr"/>
                      <a:r>
                        <a:rPr lang="el-GR" b="1" dirty="0">
                          <a:latin typeface="Times New Roman" panose="02020603050405020304" pitchFamily="18" charset="0"/>
                          <a:cs typeface="Times New Roman" panose="02020603050405020304" pitchFamily="18" charset="0"/>
                        </a:rPr>
                        <a:t>ΘΕΡΑΠΕΥΤΙΚΗ ΣΧΕΣΗ</a:t>
                      </a:r>
                      <a:endParaRPr lang="en-US" b="1"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ΣΗΜΑΝΤΙΚΗ ΚΑΙ ΣΤΙΣ ΔΥΟ</a:t>
                      </a:r>
                    </a:p>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ΓΝΩΣΤΙΚΗ: Η ΘΕΡΑΠΕΥΤΙΚΗ ΣΧΕΣΗ ΒΑΣΙΖΕΤΑΙ ΠΑΝΩ ΣΤΟΝ ΣΥΝΕΡΓΑΤΙΚΟ ΕΜΠΕΙΡΙΣΜΟ</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79115075"/>
                  </a:ext>
                </a:extLst>
              </a:tr>
              <a:tr h="370840">
                <a:tc>
                  <a:txBody>
                    <a:bodyPr/>
                    <a:lstStyle/>
                    <a:p>
                      <a:pPr algn="ctr"/>
                      <a:r>
                        <a:rPr lang="el-GR" b="1" dirty="0">
                          <a:latin typeface="Times New Roman" panose="02020603050405020304" pitchFamily="18" charset="0"/>
                          <a:cs typeface="Times New Roman" panose="02020603050405020304" pitchFamily="18" charset="0"/>
                        </a:rPr>
                        <a:t>ΤΕΧΝΙΚΕΣ</a:t>
                      </a:r>
                      <a:endParaRPr lang="en-US" b="1"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ΨΥΧΑΝΑΛΥΤΙΚΗ: ΔΕΝ ΕΧΕΙ ΤΕΧΝΙΚΕΣ</a:t>
                      </a:r>
                    </a:p>
                    <a:p>
                      <a:pPr marL="285750" indent="-285750">
                        <a:buFont typeface="Arial" panose="020B0604020202020204" pitchFamily="34" charset="0"/>
                        <a:buChar char="•"/>
                      </a:pPr>
                      <a:r>
                        <a:rPr lang="el-GR" b="0" dirty="0">
                          <a:latin typeface="Times New Roman" panose="02020603050405020304" pitchFamily="18" charset="0"/>
                          <a:cs typeface="Times New Roman" panose="02020603050405020304" pitchFamily="18" charset="0"/>
                        </a:rPr>
                        <a:t>ΓΝΩΣΤΙΚΗ: ΧΡΗΣΙΜΟΠΟΙΕΙ ΣΥΓΚΕΚΡΙΜΕΝΕΣ ΤΕΧΝΙΚΕΣ</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1444284"/>
                  </a:ext>
                </a:extLst>
              </a:tr>
            </a:tbl>
          </a:graphicData>
        </a:graphic>
      </p:graphicFrame>
    </p:spTree>
    <p:extLst>
      <p:ext uri="{BB962C8B-B14F-4D97-AF65-F5344CB8AC3E}">
        <p14:creationId xmlns:p14="http://schemas.microsoft.com/office/powerpoint/2010/main" val="275937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285C-666E-4833-A4E2-7758C89791C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Aaron T. Beck</a:t>
            </a:r>
            <a:r>
              <a:rPr lang="el-GR"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July 18, 1921-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04DAE5-C710-431D-B0DB-B86FA9D4CBBC}"/>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hlinkClick r:id="rId2"/>
              </a:rPr>
              <a:t>https://beckinstitute.org/</a:t>
            </a:r>
            <a:r>
              <a:rPr lang="en-US"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Αμερικάνος ψυχίατρος</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 πατέρας της γνωστικής συμπεριφορικής θεραπείας (</a:t>
            </a:r>
            <a:r>
              <a:rPr lang="en-US" dirty="0">
                <a:latin typeface="Times New Roman" panose="02020603050405020304" pitchFamily="18" charset="0"/>
                <a:cs typeface="Times New Roman" panose="02020603050405020304" pitchFamily="18" charset="0"/>
              </a:rPr>
              <a:t>Cognitive Behavioral Therapy – </a:t>
            </a:r>
            <a:r>
              <a:rPr lang="en-US" b="1" dirty="0">
                <a:latin typeface="Times New Roman" panose="02020603050405020304" pitchFamily="18" charset="0"/>
                <a:cs typeface="Times New Roman" panose="02020603050405020304" pitchFamily="18" charset="0"/>
              </a:rPr>
              <a:t>CBT</a:t>
            </a:r>
            <a:r>
              <a:rPr lang="en-US"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Εφαρμογή κυρίως σε: κλινική κατάθλιψη, άγχος</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Ερωτηματολόγια άγχους/ κατάθλιψης (</a:t>
            </a:r>
            <a:r>
              <a:rPr lang="en-US" dirty="0">
                <a:latin typeface="Times New Roman" panose="02020603050405020304" pitchFamily="18" charset="0"/>
                <a:cs typeface="Times New Roman" panose="02020603050405020304" pitchFamily="18" charset="0"/>
              </a:rPr>
              <a:t>Beck Depression Inventory – </a:t>
            </a:r>
            <a:r>
              <a:rPr lang="en-US" b="1" dirty="0">
                <a:latin typeface="Times New Roman" panose="02020603050405020304" pitchFamily="18" charset="0"/>
                <a:cs typeface="Times New Roman" panose="02020603050405020304" pitchFamily="18" charset="0"/>
              </a:rPr>
              <a:t>BDI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8211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90DE-4042-413B-AB6C-EC31264D23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Beck’s cognitive triangle</a:t>
            </a:r>
          </a:p>
        </p:txBody>
      </p:sp>
      <p:pic>
        <p:nvPicPr>
          <p:cNvPr id="4" name="Content Placeholder 3">
            <a:extLst>
              <a:ext uri="{FF2B5EF4-FFF2-40B4-BE49-F238E27FC236}">
                <a16:creationId xmlns:a16="http://schemas.microsoft.com/office/drawing/2014/main" id="{0949251E-B05F-41F6-A4A9-6D3E6C6BE147}"/>
              </a:ext>
            </a:extLst>
          </p:cNvPr>
          <p:cNvPicPr>
            <a:picLocks noGrp="1" noChangeAspect="1"/>
          </p:cNvPicPr>
          <p:nvPr>
            <p:ph idx="1"/>
          </p:nvPr>
        </p:nvPicPr>
        <p:blipFill>
          <a:blip r:embed="rId2"/>
          <a:stretch>
            <a:fillRect/>
          </a:stretch>
        </p:blipFill>
        <p:spPr>
          <a:xfrm>
            <a:off x="3920331" y="1825625"/>
            <a:ext cx="4351338"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31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1056-7FE1-4730-80AF-8242DF19167F}"/>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Τριαδικό σχήμα</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4282C66-6C49-4AD7-B04D-D746145E5238}"/>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Αυτόματες σκέψεις</a:t>
            </a:r>
          </a:p>
          <a:p>
            <a:pPr>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Αυτόματες, αυθόρμητες, ανεξέλεγκτες αρνητικές σκέψεις για: </a:t>
            </a:r>
          </a:p>
          <a:p>
            <a:pPr lvl="1">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Τον εαυτό</a:t>
            </a:r>
          </a:p>
          <a:p>
            <a:pPr lvl="1">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Τους άλλους/ το περιβάλλον</a:t>
            </a:r>
          </a:p>
          <a:p>
            <a:pPr lvl="1">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Το μέλλον</a:t>
            </a:r>
          </a:p>
          <a:p>
            <a:pPr lvl="1">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27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6513-A28D-49DC-BB5D-3EB769CBCB28}"/>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Τριαδικό σχήμα, παραδείγματα</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52909A-9818-4017-8E3D-7CFE4AED56F5}"/>
              </a:ext>
            </a:extLst>
          </p:cNvPr>
          <p:cNvSpPr>
            <a:spLocks noGrp="1"/>
          </p:cNvSpPr>
          <p:nvPr>
            <p:ph idx="1"/>
          </p:nvPr>
        </p:nvSpPr>
        <p:spPr/>
        <p:txBody>
          <a:bodyPr/>
          <a:lstStyle/>
          <a:p>
            <a:r>
              <a:rPr lang="el-GR" i="1" dirty="0">
                <a:latin typeface="Times New Roman" panose="02020603050405020304" pitchFamily="18" charset="0"/>
                <a:cs typeface="Times New Roman" panose="02020603050405020304" pitchFamily="18" charset="0"/>
              </a:rPr>
              <a:t>Εαυτός</a:t>
            </a:r>
            <a:r>
              <a:rPr lang="el-GR" dirty="0">
                <a:latin typeface="Times New Roman" panose="02020603050405020304" pitchFamily="18" charset="0"/>
                <a:cs typeface="Times New Roman" panose="02020603050405020304" pitchFamily="18" charset="0"/>
              </a:rPr>
              <a:t>: «Είμαι άσχημος, δεν αξίζω τίποτα»</a:t>
            </a:r>
          </a:p>
          <a:p>
            <a:r>
              <a:rPr lang="el-GR" i="1" dirty="0">
                <a:latin typeface="Times New Roman" panose="02020603050405020304" pitchFamily="18" charset="0"/>
                <a:cs typeface="Times New Roman" panose="02020603050405020304" pitchFamily="18" charset="0"/>
              </a:rPr>
              <a:t>Άλλοι/περιβάλλον</a:t>
            </a:r>
            <a:r>
              <a:rPr lang="el-GR" dirty="0">
                <a:latin typeface="Times New Roman" panose="02020603050405020304" pitchFamily="18" charset="0"/>
                <a:cs typeface="Times New Roman" panose="02020603050405020304" pitchFamily="18" charset="0"/>
              </a:rPr>
              <a:t>: «Κανείς δεν αναγνωρίζει την αξία μου, οι άλλοι πάντα με αγνοούν» </a:t>
            </a:r>
          </a:p>
          <a:p>
            <a:r>
              <a:rPr lang="el-GR" i="1" dirty="0">
                <a:latin typeface="Times New Roman" panose="02020603050405020304" pitchFamily="18" charset="0"/>
                <a:cs typeface="Times New Roman" panose="02020603050405020304" pitchFamily="18" charset="0"/>
              </a:rPr>
              <a:t>Μέλλον</a:t>
            </a:r>
            <a:r>
              <a:rPr lang="el-GR" dirty="0">
                <a:latin typeface="Times New Roman" panose="02020603050405020304" pitchFamily="18" charset="0"/>
                <a:cs typeface="Times New Roman" panose="02020603050405020304" pitchFamily="18" charset="0"/>
              </a:rPr>
              <a:t>: «Δεν έχω καμία ελπίδα γιατί τα πράγματα δε θα βελτιωθούν ποτέ», «η κατάσταση μπορεί να γίνει μόνο χειρότερη»</a:t>
            </a:r>
          </a:p>
          <a:p>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Άλλα παραδείγματα? </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41C3CFC-E631-4166-BBA5-BC0E768FE022}"/>
              </a:ext>
            </a:extLst>
          </p:cNvPr>
          <p:cNvPicPr>
            <a:picLocks noChangeAspect="1"/>
          </p:cNvPicPr>
          <p:nvPr/>
        </p:nvPicPr>
        <p:blipFill>
          <a:blip r:embed="rId2"/>
          <a:stretch>
            <a:fillRect/>
          </a:stretch>
        </p:blipFill>
        <p:spPr>
          <a:xfrm>
            <a:off x="9124335" y="3913238"/>
            <a:ext cx="2856271" cy="2856271"/>
          </a:xfrm>
          <a:prstGeom prst="rect">
            <a:avLst/>
          </a:prstGeom>
          <a:ln>
            <a:noFill/>
          </a:ln>
          <a:effectLst>
            <a:softEdge rad="112500"/>
          </a:effectLst>
        </p:spPr>
      </p:pic>
    </p:spTree>
    <p:extLst>
      <p:ext uri="{BB962C8B-B14F-4D97-AF65-F5344CB8AC3E}">
        <p14:creationId xmlns:p14="http://schemas.microsoft.com/office/powerpoint/2010/main" val="75066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1E6B-8C76-4F5A-847C-82EFD594967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Cognitive Model worksheet</a:t>
            </a:r>
          </a:p>
        </p:txBody>
      </p:sp>
      <p:graphicFrame>
        <p:nvGraphicFramePr>
          <p:cNvPr id="4" name="Content Placeholder 3">
            <a:extLst>
              <a:ext uri="{FF2B5EF4-FFF2-40B4-BE49-F238E27FC236}">
                <a16:creationId xmlns:a16="http://schemas.microsoft.com/office/drawing/2014/main" id="{08B231C9-2947-4911-9AD4-2A85B3495E97}"/>
              </a:ext>
            </a:extLst>
          </p:cNvPr>
          <p:cNvGraphicFramePr>
            <a:graphicFrameLocks noGrp="1"/>
          </p:cNvGraphicFramePr>
          <p:nvPr>
            <p:ph idx="1"/>
          </p:nvPr>
        </p:nvGraphicFramePr>
        <p:xfrm>
          <a:off x="838200" y="1825625"/>
          <a:ext cx="10515600" cy="4545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D1EA7313-D518-409D-B1F7-FC89F8FCC66C}"/>
              </a:ext>
            </a:extLst>
          </p:cNvPr>
          <p:cNvCxnSpPr/>
          <p:nvPr/>
        </p:nvCxnSpPr>
        <p:spPr>
          <a:xfrm>
            <a:off x="6096000" y="2723535"/>
            <a:ext cx="0" cy="43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5FB7A25-7984-4F82-9762-B0A3089DB39F}"/>
              </a:ext>
            </a:extLst>
          </p:cNvPr>
          <p:cNvCxnSpPr/>
          <p:nvPr/>
        </p:nvCxnSpPr>
        <p:spPr>
          <a:xfrm>
            <a:off x="6096000" y="4060723"/>
            <a:ext cx="0" cy="412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C1D949-39AE-4A75-AAAD-1A66198FA1DE}"/>
              </a:ext>
            </a:extLst>
          </p:cNvPr>
          <p:cNvCxnSpPr/>
          <p:nvPr/>
        </p:nvCxnSpPr>
        <p:spPr>
          <a:xfrm flipH="1">
            <a:off x="3716594" y="5368413"/>
            <a:ext cx="2379406" cy="393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2FF7E3-B535-4684-A1E3-C7DC82B24C05}"/>
              </a:ext>
            </a:extLst>
          </p:cNvPr>
          <p:cNvCxnSpPr/>
          <p:nvPr/>
        </p:nvCxnSpPr>
        <p:spPr>
          <a:xfrm>
            <a:off x="6096000" y="5368413"/>
            <a:ext cx="0" cy="491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9B9CE7-946B-4102-9317-D5278686CBAA}"/>
              </a:ext>
            </a:extLst>
          </p:cNvPr>
          <p:cNvCxnSpPr/>
          <p:nvPr/>
        </p:nvCxnSpPr>
        <p:spPr>
          <a:xfrm>
            <a:off x="6096000" y="5368413"/>
            <a:ext cx="2576052" cy="393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9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4BC94-29ED-4FB3-B09D-370905B3D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35" y="373625"/>
            <a:ext cx="2911741" cy="4301612"/>
          </a:xfrm>
          <a:prstGeom prst="rect">
            <a:avLst/>
          </a:prstGeom>
          <a:ln>
            <a:noFill/>
          </a:ln>
          <a:effectLst>
            <a:softEdge rad="112500"/>
          </a:effectLst>
        </p:spPr>
      </p:pic>
      <p:pic>
        <p:nvPicPr>
          <p:cNvPr id="5" name="Picture 4">
            <a:extLst>
              <a:ext uri="{FF2B5EF4-FFF2-40B4-BE49-F238E27FC236}">
                <a16:creationId xmlns:a16="http://schemas.microsoft.com/office/drawing/2014/main" id="{F9A53ACF-FF4E-46A3-9D0F-CB3B13E5D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086" y="2182761"/>
            <a:ext cx="5755057" cy="3839702"/>
          </a:xfrm>
          <a:prstGeom prst="rect">
            <a:avLst/>
          </a:prstGeom>
          <a:ln>
            <a:noFill/>
          </a:ln>
          <a:effectLst>
            <a:softEdge rad="112500"/>
          </a:effectLst>
        </p:spPr>
      </p:pic>
    </p:spTree>
    <p:extLst>
      <p:ext uri="{BB962C8B-B14F-4D97-AF65-F5344CB8AC3E}">
        <p14:creationId xmlns:p14="http://schemas.microsoft.com/office/powerpoint/2010/main" val="310375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774B-6591-4E5C-94D0-309F94B034F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Structure of CBT session</a:t>
            </a:r>
          </a:p>
        </p:txBody>
      </p:sp>
      <p:sp>
        <p:nvSpPr>
          <p:cNvPr id="3" name="Content Placeholder 2">
            <a:extLst>
              <a:ext uri="{FF2B5EF4-FFF2-40B4-BE49-F238E27FC236}">
                <a16:creationId xmlns:a16="http://schemas.microsoft.com/office/drawing/2014/main" id="{6C4A0663-80A9-4BC7-AB53-CFEB195E441A}"/>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Check on how the client is doing</a:t>
            </a:r>
          </a:p>
          <a:p>
            <a:pPr algn="just"/>
            <a:r>
              <a:rPr lang="en-US" dirty="0">
                <a:latin typeface="Times New Roman" panose="02020603050405020304" pitchFamily="18" charset="0"/>
                <a:cs typeface="Times New Roman" panose="02020603050405020304" pitchFamily="18" charset="0"/>
              </a:rPr>
              <a:t>Measures filled out before the appointment</a:t>
            </a:r>
          </a:p>
          <a:p>
            <a:pPr algn="just"/>
            <a:r>
              <a:rPr lang="en-US" dirty="0">
                <a:latin typeface="Times New Roman" panose="02020603050405020304" pitchFamily="18" charset="0"/>
                <a:cs typeface="Times New Roman" panose="02020603050405020304" pitchFamily="18" charset="0"/>
              </a:rPr>
              <a:t>Did anything important for them happen between the last and the current session? – </a:t>
            </a:r>
            <a:r>
              <a:rPr lang="en-US" b="1" dirty="0">
                <a:latin typeface="Times New Roman" panose="02020603050405020304" pitchFamily="18" charset="0"/>
                <a:cs typeface="Times New Roman" panose="02020603050405020304" pitchFamily="18" charset="0"/>
              </a:rPr>
              <a:t>BRIDGE</a:t>
            </a:r>
          </a:p>
          <a:p>
            <a:pPr algn="just"/>
            <a:r>
              <a:rPr lang="en-US" b="1" dirty="0">
                <a:latin typeface="Times New Roman" panose="02020603050405020304" pitchFamily="18" charset="0"/>
                <a:cs typeface="Times New Roman" panose="02020603050405020304" pitchFamily="18" charset="0"/>
              </a:rPr>
              <a:t>ACTION PLAN </a:t>
            </a:r>
            <a:r>
              <a:rPr lang="en-US" dirty="0">
                <a:latin typeface="Times New Roman" panose="02020603050405020304" pitchFamily="18" charset="0"/>
                <a:cs typeface="Times New Roman" panose="02020603050405020304" pitchFamily="18" charset="0"/>
              </a:rPr>
              <a:t>(work between the two sessions) </a:t>
            </a:r>
          </a:p>
          <a:p>
            <a:pPr algn="just"/>
            <a:r>
              <a:rPr lang="en-US" b="1" dirty="0">
                <a:latin typeface="Times New Roman" panose="02020603050405020304" pitchFamily="18" charset="0"/>
                <a:cs typeface="Times New Roman" panose="02020603050405020304" pitchFamily="18" charset="0"/>
              </a:rPr>
              <a:t>AGENDA</a:t>
            </a:r>
            <a:r>
              <a:rPr lang="en-US" dirty="0">
                <a:latin typeface="Times New Roman" panose="02020603050405020304" pitchFamily="18" charset="0"/>
                <a:cs typeface="Times New Roman" panose="02020603050405020304" pitchFamily="18" charset="0"/>
              </a:rPr>
              <a:t> (collaboratively, ~ 4 items, which ones are the most important?) </a:t>
            </a:r>
          </a:p>
          <a:p>
            <a:pPr algn="just"/>
            <a:r>
              <a:rPr lang="en-US" dirty="0">
                <a:latin typeface="Times New Roman" panose="02020603050405020304" pitchFamily="18" charset="0"/>
                <a:cs typeface="Times New Roman" panose="02020603050405020304" pitchFamily="18" charset="0"/>
              </a:rPr>
              <a:t>Setting the Action Plan for next week</a:t>
            </a:r>
          </a:p>
          <a:p>
            <a:pPr algn="just"/>
            <a:r>
              <a:rPr lang="en-US" dirty="0">
                <a:latin typeface="Times New Roman" panose="02020603050405020304" pitchFamily="18" charset="0"/>
                <a:cs typeface="Times New Roman" panose="02020603050405020304" pitchFamily="18" charset="0"/>
              </a:rPr>
              <a:t>Ask the client for summary (what (s)he is going to remember, what is the most important to keep in mind, the most helpful) </a:t>
            </a:r>
          </a:p>
          <a:p>
            <a:pPr algn="just"/>
            <a:r>
              <a:rPr lang="en-US" b="1" dirty="0">
                <a:latin typeface="Times New Roman" panose="02020603050405020304" pitchFamily="18" charset="0"/>
                <a:cs typeface="Times New Roman" panose="02020603050405020304" pitchFamily="18" charset="0"/>
              </a:rPr>
              <a:t>Feedback</a:t>
            </a:r>
            <a:r>
              <a:rPr lang="en-US" dirty="0">
                <a:latin typeface="Times New Roman" panose="02020603050405020304" pitchFamily="18" charset="0"/>
                <a:cs typeface="Times New Roman" panose="02020603050405020304" pitchFamily="18" charset="0"/>
              </a:rPr>
              <a:t> for the session itself! </a:t>
            </a:r>
          </a:p>
        </p:txBody>
      </p:sp>
    </p:spTree>
    <p:extLst>
      <p:ext uri="{BB962C8B-B14F-4D97-AF65-F5344CB8AC3E}">
        <p14:creationId xmlns:p14="http://schemas.microsoft.com/office/powerpoint/2010/main" val="24567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2C80-7EF1-41A4-8CF2-41760044C7B5}"/>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Σωκρατική μέθοδος (Μαιευτική)</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ED7E7C-73F4-4649-AD92-59B2ED63921F}"/>
              </a:ext>
            </a:extLst>
          </p:cNvPr>
          <p:cNvSpPr>
            <a:spLocks noGrp="1"/>
          </p:cNvSpPr>
          <p:nvPr>
            <p:ph idx="1"/>
          </p:nvPr>
        </p:nvSpPr>
        <p:spPr/>
        <p:txBody>
          <a:bodyPr>
            <a:normAutofit fontScale="92500" lnSpcReduction="10000"/>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 θεραπευτής ρωτάει για αποδείξεις που υποστηρίζουν την σκέψη του θεραπευόμενου, και συνεχίζει να ρωτάει μέχρι ο θεραπευόμενος να μην μπορεί να σκεφτεί κάτι άλλο</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Στη συνέχεια, ο θεραπευτής ρωτάει για αποδείξεις που υποστηρίζουν την </a:t>
            </a:r>
            <a:r>
              <a:rPr lang="el-GR" b="1" dirty="0">
                <a:latin typeface="Times New Roman" panose="02020603050405020304" pitchFamily="18" charset="0"/>
                <a:cs typeface="Times New Roman" panose="02020603050405020304" pitchFamily="18" charset="0"/>
              </a:rPr>
              <a:t>αντίθετη </a:t>
            </a:r>
            <a:r>
              <a:rPr lang="el-GR" dirty="0">
                <a:latin typeface="Times New Roman" panose="02020603050405020304" pitchFamily="18" charset="0"/>
                <a:cs typeface="Times New Roman" panose="02020603050405020304" pitchFamily="18" charset="0"/>
              </a:rPr>
              <a:t>σκέψη από το παραπάνω</a:t>
            </a:r>
          </a:p>
          <a:p>
            <a:pPr algn="just"/>
            <a:endParaRPr lang="el-GR" dirty="0">
              <a:latin typeface="Times New Roman" panose="02020603050405020304" pitchFamily="18" charset="0"/>
              <a:cs typeface="Times New Roman" panose="02020603050405020304" pitchFamily="18" charset="0"/>
            </a:endParaRPr>
          </a:p>
          <a:p>
            <a:pPr marL="0" indent="0" algn="just">
              <a:buNone/>
            </a:pPr>
            <a:r>
              <a:rPr lang="el-GR" i="1" dirty="0">
                <a:latin typeface="Times New Roman" panose="02020603050405020304" pitchFamily="18" charset="0"/>
                <a:cs typeface="Times New Roman" panose="02020603050405020304" pitchFamily="18" charset="0"/>
              </a:rPr>
              <a:t>- «Τι αποδείξεις υπάρχουν ότι αυτή η σκέψη δεν είναι αληθής ή εντελώς αληθής?»</a:t>
            </a:r>
          </a:p>
          <a:p>
            <a:pPr marL="0" indent="0" algn="just">
              <a:buNone/>
            </a:pPr>
            <a:r>
              <a:rPr lang="el-GR" i="1" dirty="0">
                <a:latin typeface="Times New Roman" panose="02020603050405020304" pitchFamily="18" charset="0"/>
                <a:cs typeface="Times New Roman" panose="02020603050405020304" pitchFamily="18" charset="0"/>
              </a:rPr>
              <a:t>- «Τι σε κάνει να πιστεύεις ότι αυτό δεν είναι αληθές?»</a:t>
            </a:r>
          </a:p>
          <a:p>
            <a:pPr algn="just">
              <a:buFontTx/>
              <a:buChar char="-"/>
            </a:pPr>
            <a:r>
              <a:rPr lang="el-GR" i="1" dirty="0">
                <a:latin typeface="Times New Roman" panose="02020603050405020304" pitchFamily="18" charset="0"/>
                <a:cs typeface="Times New Roman" panose="02020603050405020304" pitchFamily="18" charset="0"/>
              </a:rPr>
              <a:t>«Τι ξέρεις που σε κάνει να πιστεύεις ότι (η απειλή) δεν είναι πιθανό να συμβεί?»</a:t>
            </a:r>
            <a:endParaRPr lang="en-US" i="1" dirty="0">
              <a:latin typeface="Times New Roman" panose="02020603050405020304" pitchFamily="18" charset="0"/>
              <a:cs typeface="Times New Roman" panose="02020603050405020304" pitchFamily="18" charset="0"/>
            </a:endParaRPr>
          </a:p>
          <a:p>
            <a:pPr algn="just">
              <a:buFontTx/>
              <a:buChar char="-"/>
            </a:pP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01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1C963-4BCB-43E4-8885-837ACABA8E90}"/>
              </a:ext>
            </a:extLst>
          </p:cNvPr>
          <p:cNvPicPr>
            <a:picLocks noChangeAspect="1"/>
          </p:cNvPicPr>
          <p:nvPr/>
        </p:nvPicPr>
        <p:blipFill>
          <a:blip r:embed="rId3"/>
          <a:stretch>
            <a:fillRect/>
          </a:stretch>
        </p:blipFill>
        <p:spPr>
          <a:xfrm>
            <a:off x="550606" y="4565945"/>
            <a:ext cx="3247247" cy="2164236"/>
          </a:xfrm>
          <a:prstGeom prst="rect">
            <a:avLst/>
          </a:prstGeom>
          <a:ln>
            <a:noFill/>
          </a:ln>
          <a:effectLst>
            <a:softEdge rad="112500"/>
          </a:effectLst>
        </p:spPr>
      </p:pic>
      <p:sp>
        <p:nvSpPr>
          <p:cNvPr id="2" name="Title 1">
            <a:extLst>
              <a:ext uri="{FF2B5EF4-FFF2-40B4-BE49-F238E27FC236}">
                <a16:creationId xmlns:a16="http://schemas.microsoft.com/office/drawing/2014/main" id="{040D8685-2DC8-4BD8-B249-94829E3F9BB5}"/>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Τι είναι ψυχοθεραπεία?</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C9BA3B-91B7-4448-9E3E-E1DFD063CED3}"/>
              </a:ext>
            </a:extLst>
          </p:cNvPr>
          <p:cNvSpPr>
            <a:spLocks noGrp="1"/>
          </p:cNvSpPr>
          <p:nvPr>
            <p:ph idx="1"/>
          </p:nvPr>
        </p:nvSpPr>
        <p:spPr/>
        <p:txBody>
          <a:bodyPr>
            <a:noAutofit/>
          </a:bodyPr>
          <a:lstStyle/>
          <a:p>
            <a:pPr algn="just"/>
            <a:r>
              <a:rPr lang="el-GR" sz="2400" dirty="0">
                <a:latin typeface="Times New Roman" panose="02020603050405020304" pitchFamily="18" charset="0"/>
                <a:cs typeface="Times New Roman" panose="02020603050405020304" pitchFamily="18" charset="0"/>
              </a:rPr>
              <a:t>Ψυχοθεραπεία είναι η λεκτική επικοινωνία μεταξύ θεραπευόμενου και ψυχοθεραπευτή με σκοπό :  </a:t>
            </a:r>
          </a:p>
          <a:p>
            <a:pPr lvl="1" algn="just">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Τη διάγνωση</a:t>
            </a:r>
          </a:p>
          <a:p>
            <a:pPr lvl="1" algn="just">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Και τη θεραπεία προβλημάτων συμπεριφοράς, ψυχολογικών κρίσεων και ψυχικών διαταραχών</a:t>
            </a:r>
          </a:p>
          <a:p>
            <a:pPr marL="0" indent="0" algn="just">
              <a:buNone/>
            </a:pPr>
            <a:r>
              <a:rPr lang="el-GR" sz="2400" dirty="0">
                <a:latin typeface="Times New Roman" panose="02020603050405020304" pitchFamily="18" charset="0"/>
                <a:cs typeface="Times New Roman" panose="02020603050405020304" pitchFamily="18" charset="0"/>
              </a:rPr>
              <a:t> Κάθε μία από τις ψυχοθεραπευτικές κατευθύνσεις χαρακτηρίζεται από:  </a:t>
            </a:r>
          </a:p>
          <a:p>
            <a:pPr lvl="1" algn="just">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Συγκεκριμένους τομείς στους οποίους δίνει έμφαση </a:t>
            </a:r>
          </a:p>
          <a:p>
            <a:pPr lvl="1" algn="just">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Διαφοροποιήσεις ως προς τη δομή, το περιεχόμενο και το αποτέλεσμα της θεραπείας </a:t>
            </a:r>
          </a:p>
          <a:p>
            <a:pPr marL="0" indent="0" algn="just">
              <a:buNone/>
            </a:pPr>
            <a:endParaRPr lang="el-GR" sz="2400" dirty="0">
              <a:latin typeface="Times New Roman" panose="02020603050405020304" pitchFamily="18" charset="0"/>
              <a:cs typeface="Times New Roman" panose="02020603050405020304" pitchFamily="18" charset="0"/>
            </a:endParaRPr>
          </a:p>
          <a:p>
            <a:pPr marL="0" indent="0" algn="r">
              <a:buNone/>
            </a:pPr>
            <a:endParaRPr lang="en-US" sz="1800" dirty="0">
              <a:latin typeface="Times New Roman" panose="02020603050405020304" pitchFamily="18" charset="0"/>
              <a:cs typeface="Times New Roman" panose="02020603050405020304" pitchFamily="18" charset="0"/>
            </a:endParaRPr>
          </a:p>
          <a:p>
            <a:pPr marL="0" indent="0" algn="r">
              <a:buNone/>
            </a:pPr>
            <a:endParaRPr lang="en-US" sz="1800" dirty="0">
              <a:latin typeface="Times New Roman" panose="02020603050405020304" pitchFamily="18" charset="0"/>
              <a:cs typeface="Times New Roman" panose="02020603050405020304" pitchFamily="18" charset="0"/>
            </a:endParaRPr>
          </a:p>
          <a:p>
            <a:pPr marL="0" indent="0" algn="r">
              <a:buNone/>
            </a:pPr>
            <a:r>
              <a:rPr lang="el-GR" sz="1800" dirty="0">
                <a:latin typeface="Times New Roman" panose="02020603050405020304" pitchFamily="18" charset="0"/>
                <a:cs typeface="Times New Roman" panose="02020603050405020304" pitchFamily="18" charset="0"/>
              </a:rPr>
              <a:t>(M. HERSEN και W. SLEDGE, Encyclopedia of Psychotherapy Academic Press, 2002)</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70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1299-19ED-43E8-9123-E5EF756124EE}"/>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Γενικοί κανόνες</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2E8AC0-5280-4230-87F8-FF24E8F9FAF7}"/>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Η θεραπεία εστιάζει στην </a:t>
            </a:r>
            <a:r>
              <a:rPr lang="el-GR" u="sng" dirty="0">
                <a:latin typeface="Times New Roman" panose="02020603050405020304" pitchFamily="18" charset="0"/>
                <a:cs typeface="Times New Roman" panose="02020603050405020304" pitchFamily="18" charset="0"/>
              </a:rPr>
              <a:t>ανεύρεση και την τροποποίηση των μη ρεαλιστικών και δυσλειτουργικών σκέψεων</a:t>
            </a:r>
            <a:r>
              <a:rPr lang="el-GR" dirty="0">
                <a:latin typeface="Times New Roman" panose="02020603050405020304" pitchFamily="18" charset="0"/>
                <a:cs typeface="Times New Roman" panose="02020603050405020304" pitchFamily="18" charset="0"/>
              </a:rPr>
              <a:t> καθώς και στην </a:t>
            </a:r>
            <a:r>
              <a:rPr lang="el-GR" u="sng" dirty="0">
                <a:latin typeface="Times New Roman" panose="02020603050405020304" pitchFamily="18" charset="0"/>
                <a:cs typeface="Times New Roman" panose="02020603050405020304" pitchFamily="18" charset="0"/>
              </a:rPr>
              <a:t>εκμάθηση</a:t>
            </a:r>
            <a:r>
              <a:rPr lang="el-GR" dirty="0">
                <a:latin typeface="Times New Roman" panose="02020603050405020304" pitchFamily="18" charset="0"/>
                <a:cs typeface="Times New Roman" panose="02020603050405020304" pitchFamily="18" charset="0"/>
              </a:rPr>
              <a:t> νέων συμπεριφορών </a:t>
            </a:r>
          </a:p>
          <a:p>
            <a:pPr algn="just"/>
            <a:endParaRPr lang="en-US" dirty="0"/>
          </a:p>
        </p:txBody>
      </p:sp>
    </p:spTree>
    <p:extLst>
      <p:ext uri="{BB962C8B-B14F-4D97-AF65-F5344CB8AC3E}">
        <p14:creationId xmlns:p14="http://schemas.microsoft.com/office/powerpoint/2010/main" val="97606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0BF559-6B16-437B-B334-947EB1A29832}"/>
              </a:ext>
            </a:extLst>
          </p:cNvPr>
          <p:cNvSpPr>
            <a:spLocks noGrp="1"/>
          </p:cNvSpPr>
          <p:nvPr>
            <p:ph idx="1"/>
          </p:nvPr>
        </p:nvSpPr>
        <p:spPr/>
        <p:txBody>
          <a:bodyPr/>
          <a:lstStyle/>
          <a:p>
            <a:pPr algn="just"/>
            <a:r>
              <a:rPr lang="el-GR" i="1" dirty="0">
                <a:latin typeface="Times New Roman" panose="02020603050405020304" pitchFamily="18" charset="0"/>
                <a:cs typeface="Times New Roman" panose="02020603050405020304" pitchFamily="18" charset="0"/>
              </a:rPr>
              <a:t>Ο θεραπευτής δεν θεωρείται αυθεντία</a:t>
            </a:r>
            <a:r>
              <a:rPr lang="el-GR" dirty="0">
                <a:latin typeface="Times New Roman" panose="02020603050405020304" pitchFamily="18" charset="0"/>
                <a:cs typeface="Times New Roman" panose="02020603050405020304" pitchFamily="18" charset="0"/>
              </a:rPr>
              <a:t>. Είναι ο ειδικός ο οποίος χρησιμοποιεί τις γνώσεις του και συνεργάζεται με το θεραπευόμενο προκειμένου να τον βοηθήσει να ανακαλύψει νέους τρόπους σκέψης και συμπεριφοράς. Ο θεραπευόμενος θα μπορούσε να χαρακτηριστεί και ως «εκπαιδευτής», με την έννοια ότι φέρνει πληροφορίες τις οποίες, από κοινού με τον θεραπευτή, αξιολογεί και ελέγχει ως προς τη ρεαλιστικότητά τους. Η βασική αρχή θα μπορούσε να συνοψιστεί στην πρόταση: </a:t>
            </a:r>
          </a:p>
          <a:p>
            <a:pPr marL="0" indent="0" algn="just">
              <a:buNone/>
            </a:pPr>
            <a:r>
              <a:rPr lang="el-GR" i="1" dirty="0">
                <a:latin typeface="Times New Roman" panose="02020603050405020304" pitchFamily="18" charset="0"/>
                <a:cs typeface="Times New Roman" panose="02020603050405020304" pitchFamily="18" charset="0"/>
              </a:rPr>
              <a:t>«Εσύ κι εγώ θα συνεργαστούμε για να αντιμετωπίσουμε το πρόβλημά σου»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31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14E2E-6EEA-4906-B40D-7C5403C7AAAD}"/>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Η επιλογή των θεραπευτικών στόχων γίνεται </a:t>
            </a:r>
            <a:r>
              <a:rPr lang="el-GR" u="sng" dirty="0">
                <a:latin typeface="Times New Roman" panose="02020603050405020304" pitchFamily="18" charset="0"/>
                <a:cs typeface="Times New Roman" panose="02020603050405020304" pitchFamily="18" charset="0"/>
              </a:rPr>
              <a:t>κατόπιν συμφωνίας</a:t>
            </a:r>
            <a:r>
              <a:rPr lang="el-GR" dirty="0">
                <a:latin typeface="Times New Roman" panose="02020603050405020304" pitchFamily="18" charset="0"/>
                <a:cs typeface="Times New Roman" panose="02020603050405020304" pitchFamily="18" charset="0"/>
              </a:rPr>
              <a:t> του θεραπευτή με τον θεραπευόμενο</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7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1E63D-F2C8-4715-B4F4-CE7C969A1B7F}"/>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Βασικό στοιχείο της θεραπείας είναι η </a:t>
            </a:r>
            <a:r>
              <a:rPr lang="el-GR" i="1" dirty="0">
                <a:latin typeface="Times New Roman" panose="02020603050405020304" pitchFamily="18" charset="0"/>
                <a:cs typeface="Times New Roman" panose="02020603050405020304" pitchFamily="18" charset="0"/>
              </a:rPr>
              <a:t>δουλειά (ασκήσεις) για το σπίτι</a:t>
            </a:r>
            <a:r>
              <a:rPr lang="el-GR" dirty="0">
                <a:latin typeface="Times New Roman" panose="02020603050405020304" pitchFamily="18" charset="0"/>
                <a:cs typeface="Times New Roman" panose="02020603050405020304" pitchFamily="18" charset="0"/>
              </a:rPr>
              <a:t>! Αυτό σημαίνει ότι ο θεραπευόμενος καλείται μεταξύ των συνεδριών να δοκιμάσει νέους τρόπους σκέψης και συμπεριφοράς μέσω συγκεκριμένων ασκήσεων, τις οποίες έχουν προ-αποφασίσει με τον θεραπευτή</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87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DC93F-A2AF-44B0-A6DC-8DB628B78FCA}"/>
              </a:ext>
            </a:extLst>
          </p:cNvPr>
          <p:cNvSpPr>
            <a:spLocks noGrp="1"/>
          </p:cNvSpPr>
          <p:nvPr>
            <p:ph idx="1"/>
          </p:nvPr>
        </p:nvSpPr>
        <p:spPr/>
        <p:txBody>
          <a:bodyPr/>
          <a:lstStyle/>
          <a:p>
            <a:pPr marL="0" indent="0" algn="just">
              <a:buNone/>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isn’t enough just to come and talk for 50 minutes a week. The way people get better is by making small changes in their thinking and behavior every day”</a:t>
            </a:r>
          </a:p>
        </p:txBody>
      </p:sp>
    </p:spTree>
    <p:extLst>
      <p:ext uri="{BB962C8B-B14F-4D97-AF65-F5344CB8AC3E}">
        <p14:creationId xmlns:p14="http://schemas.microsoft.com/office/powerpoint/2010/main" val="135313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26773-C98F-49A4-AEB1-704C19FCBD7D}"/>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Δίνεται έμφαση στην </a:t>
            </a:r>
            <a:r>
              <a:rPr lang="el-GR" u="sng" dirty="0">
                <a:latin typeface="Times New Roman" panose="02020603050405020304" pitchFamily="18" charset="0"/>
                <a:cs typeface="Times New Roman" panose="02020603050405020304" pitchFamily="18" charset="0"/>
              </a:rPr>
              <a:t>αποτελεσματικότητα της παρέμβασης</a:t>
            </a:r>
            <a:r>
              <a:rPr lang="el-GR" dirty="0">
                <a:latin typeface="Times New Roman" panose="02020603050405020304" pitchFamily="18" charset="0"/>
                <a:cs typeface="Times New Roman" panose="02020603050405020304" pitchFamily="18" charset="0"/>
              </a:rPr>
              <a:t>. Για τον λόγο αυτό, γίνεται </a:t>
            </a:r>
            <a:r>
              <a:rPr lang="el-GR" b="1" dirty="0">
                <a:latin typeface="Times New Roman" panose="02020603050405020304" pitchFamily="18" charset="0"/>
                <a:cs typeface="Times New Roman" panose="02020603050405020304" pitchFamily="18" charset="0"/>
              </a:rPr>
              <a:t>συνεχής αξιολόγηση</a:t>
            </a:r>
            <a:r>
              <a:rPr lang="el-GR" dirty="0">
                <a:latin typeface="Times New Roman" panose="02020603050405020304" pitchFamily="18" charset="0"/>
                <a:cs typeface="Times New Roman" panose="02020603050405020304" pitchFamily="18" charset="0"/>
              </a:rPr>
              <a:t>, ώστε ο πελάτης να είναι ενημερωμένος για την πορεία της θεραπείας</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060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1684C-E274-431E-9160-24BE665A86FE}"/>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Τέλος, δίνεται ιδιαίτερη έμφαση στο πως σκέφτεται, συμπεριφέρεται και αισθάνεται ο πελάτης </a:t>
            </a:r>
            <a:r>
              <a:rPr lang="el-GR" u="sng" dirty="0">
                <a:latin typeface="Times New Roman" panose="02020603050405020304" pitchFamily="18" charset="0"/>
                <a:cs typeface="Times New Roman" panose="02020603050405020304" pitchFamily="18" charset="0"/>
              </a:rPr>
              <a:t>έξω από το χώρο των θεραπευτικών συνεδριών </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47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3E5E-F11D-4F97-98EA-3DB728134430}"/>
              </a:ext>
            </a:extLst>
          </p:cNvPr>
          <p:cNvSpPr>
            <a:spLocks noGrp="1"/>
          </p:cNvSpPr>
          <p:nvPr>
            <p:ph type="title"/>
          </p:nvPr>
        </p:nvSpPr>
        <p:spPr/>
        <p:txBody>
          <a:bodyPr/>
          <a:lstStyle/>
          <a:p>
            <a:r>
              <a:rPr lang="el-GR" b="0" i="0" dirty="0">
                <a:solidFill>
                  <a:srgbClr val="000000"/>
                </a:solidFill>
                <a:effectLst/>
                <a:latin typeface="Times New Roman" panose="02020603050405020304" pitchFamily="18" charset="0"/>
                <a:cs typeface="Times New Roman" panose="02020603050405020304" pitchFamily="18" charset="0"/>
              </a:rPr>
              <a:t>Ποιος αποφασίζει το θεραπευτικό πρόγραμμα;</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147D5A-5BAD-4C53-9CB3-3AE27FA16AAF}"/>
              </a:ext>
            </a:extLst>
          </p:cNvPr>
          <p:cNvSpPr>
            <a:spLocks noGrp="1"/>
          </p:cNvSpPr>
          <p:nvPr>
            <p:ph idx="1"/>
          </p:nvPr>
        </p:nvSpPr>
        <p:spPr/>
        <p:txBody>
          <a:bodyPr/>
          <a:lstStyle/>
          <a:p>
            <a:pPr algn="just"/>
            <a:r>
              <a:rPr lang="el-GR" b="0" i="0" dirty="0">
                <a:solidFill>
                  <a:srgbClr val="000000"/>
                </a:solidFill>
                <a:effectLst/>
                <a:latin typeface="Times New Roman" panose="02020603050405020304" pitchFamily="18" charset="0"/>
                <a:cs typeface="Times New Roman" panose="02020603050405020304" pitchFamily="18" charset="0"/>
              </a:rPr>
              <a:t>Στο πλαίσιο της συνεργατικής σχέσης με το θεραπευτή σου θα αποφασίσετε τη συχνότητα των επισκέψεων (συνεδριών), τους όρους της συνεργασίας σας (θεραπευτικό συμβόλαιο) και τα βήματα που πρέπει να γίνουν για να επιτευχθούν οι στόχοι που θα έχεις συμφωνήσει με τον θεραπευτή σου. Ο θεραπευτικός σχεδιασμός θα καθορισθεί σύμφωνα με τις ιδιαίτερες ανάγκες, τις υποχρεώσεις και την προσωπικότητά σου. Είναι πιθανόν, σε αυτό το στάδιο της συνεργασίας σας, ο θεραπευτής σου να σου προτείνει (ο ίδιος ή ο ψυχίατρος που θα σε παραπέμψει) κάποια φαρμακευτική αγωγή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147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F3D9-EF97-4F9A-A4AE-8CCD6BD8AA1C}"/>
              </a:ext>
            </a:extLst>
          </p:cNvPr>
          <p:cNvSpPr>
            <a:spLocks noGrp="1"/>
          </p:cNvSpPr>
          <p:nvPr>
            <p:ph type="title"/>
          </p:nvPr>
        </p:nvSpPr>
        <p:spPr/>
        <p:txBody>
          <a:bodyPr/>
          <a:lstStyle/>
          <a:p>
            <a:r>
              <a:rPr lang="el-GR" b="0" i="0" dirty="0">
                <a:solidFill>
                  <a:srgbClr val="000000"/>
                </a:solidFill>
                <a:effectLst/>
                <a:latin typeface="Times New Roman" panose="02020603050405020304" pitchFamily="18" charset="0"/>
                <a:cs typeface="Times New Roman" panose="02020603050405020304" pitchFamily="18" charset="0"/>
              </a:rPr>
              <a:t>Πόσο διαρκεί και σε τι αναφέρεται κάθε θεραπευτική συνεδρία;</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25E0A8-D728-4638-A8C8-3FDC03ABC62A}"/>
              </a:ext>
            </a:extLst>
          </p:cNvPr>
          <p:cNvSpPr>
            <a:spLocks noGrp="1"/>
          </p:cNvSpPr>
          <p:nvPr>
            <p:ph idx="1"/>
          </p:nvPr>
        </p:nvSpPr>
        <p:spPr/>
        <p:txBody>
          <a:bodyPr>
            <a:normAutofit fontScale="92500" lnSpcReduction="20000"/>
          </a:bodyPr>
          <a:lstStyle/>
          <a:p>
            <a:pPr algn="just"/>
            <a:r>
              <a:rPr lang="el-GR" b="0" i="0" dirty="0">
                <a:solidFill>
                  <a:srgbClr val="000000"/>
                </a:solidFill>
                <a:effectLst/>
                <a:latin typeface="Times New Roman" panose="02020603050405020304" pitchFamily="18" charset="0"/>
                <a:cs typeface="Times New Roman" panose="02020603050405020304" pitchFamily="18" charset="0"/>
              </a:rPr>
              <a:t>Κάθε συνεδρία γνωσιακής - συμπεριφοριστικής θεραπείας διαρκεί 45 λεπτά. Σε αντίθεση με άλλες μορφές ψυχοθεραπείας που δεν είναι δομημένες και ο θεραπευόμενος φέρνει κάθε φορά μαζί του στη συνεδρία, εμπειρίες που έκανε από την τελευταία συνάντηση, η συνεδρία με έναν θεραπευτή γνωσιακής - συμπεριφοριστικής κατεύθυνσης είναι δομημένη. Εσείς και ο θεραπευτής σας, θέτετε μια ημερήσια διάταξη για κάθε συνεδρίαση. Η ημερήσια διάταξη συνήθως περιλαμβάνει μια επισκόπηση της εμπειρίας σας στην προηγούμενη συνεδρία, πως πήγε η εργασία σας που εκτελέσατε στο μεσοδιάστημα των συνεδριών, συζήτηση πάνω σε ένα ή δύο τρέχοντα προβλήματα που πιθανώς δυσχεραίνουν τη συναισθηματική σου διάθεση (όπου γίνεται εμβάθυνση και εφαρμογή όσων θεωρητικών ζητημάτων έχουν συζητηθεί), και προς το τέλος της συνεδρίας γίνονται σχολιασμοί πάνω στην εμπειρία της εκάστοτε συνάντησης και καθορίζεται νέα δουλειά για το σπίτι με τις ανάλογες οδηγίες και επεξηγήσεις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0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2DD5-B421-4422-A816-078AADCE6BF7}"/>
              </a:ext>
            </a:extLst>
          </p:cNvPr>
          <p:cNvSpPr>
            <a:spLocks noGrp="1"/>
          </p:cNvSpPr>
          <p:nvPr>
            <p:ph type="title"/>
          </p:nvPr>
        </p:nvSpPr>
        <p:spPr/>
        <p:txBody>
          <a:bodyPr>
            <a:normAutofit/>
          </a:bodyPr>
          <a:lstStyle/>
          <a:p>
            <a:r>
              <a:rPr lang="el-GR" b="0" i="0" dirty="0">
                <a:solidFill>
                  <a:srgbClr val="000000"/>
                </a:solidFill>
                <a:effectLst/>
                <a:latin typeface="Times New Roman" panose="02020603050405020304" pitchFamily="18" charset="0"/>
                <a:cs typeface="Times New Roman" panose="02020603050405020304" pitchFamily="18" charset="0"/>
              </a:rPr>
              <a:t>Γιατί είναι απαραίτητη η δουλειά για το σπίτι; Δεν αρκούν οι θεραπευτικές συνεδρίες;</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51AB802-88BB-464C-A571-B8BB3F069009}"/>
              </a:ext>
            </a:extLst>
          </p:cNvPr>
          <p:cNvSpPr>
            <a:spLocks noGrp="1"/>
          </p:cNvSpPr>
          <p:nvPr>
            <p:ph idx="1"/>
          </p:nvPr>
        </p:nvSpPr>
        <p:spPr/>
        <p:txBody>
          <a:bodyPr>
            <a:normAutofit lnSpcReduction="10000"/>
          </a:bodyPr>
          <a:lstStyle/>
          <a:p>
            <a:pPr algn="just"/>
            <a:r>
              <a:rPr lang="el-GR" b="0" i="0" dirty="0">
                <a:solidFill>
                  <a:srgbClr val="000000"/>
                </a:solidFill>
                <a:effectLst/>
                <a:latin typeface="Times New Roman" panose="02020603050405020304" pitchFamily="18" charset="0"/>
                <a:cs typeface="Times New Roman" panose="02020603050405020304" pitchFamily="18" charset="0"/>
              </a:rPr>
              <a:t>Βασικός στόχος των θεραπευτικών συναντήσεων είναι, όσα μαθαίνεις στο γραφείο του θεραπευτή, να τα εφαρμόζεις στη δική σου καθημερινή λειτουργία και πρακτική. Η υποχρέωση της εργασίας για το σπίτι σε κινητοποιεί στην ανάληψη της προσωπικής σου ευθύνης για την επιτυχή έκβαση της θεραπείας. Ο ρόλος σου είναι να γίνεις ο "παρατηρητής" του εαυτού σου, να μάθεις να παρακολουθείς και να καταγράφεις τις σκέψεις, τα συναισθήματα, τις ενέργειες, τις αλλαγές στον τρόπο επικοινωνίας. Μ</a:t>
            </a:r>
            <a:r>
              <a:rPr lang="el-GR" dirty="0">
                <a:solidFill>
                  <a:srgbClr val="000000"/>
                </a:solidFill>
                <a:latin typeface="Times New Roman" panose="02020603050405020304" pitchFamily="18" charset="0"/>
                <a:cs typeface="Times New Roman" panose="02020603050405020304" pitchFamily="18" charset="0"/>
              </a:rPr>
              <a:t>ε</a:t>
            </a:r>
            <a:r>
              <a:rPr lang="el-GR" b="0" i="0" dirty="0">
                <a:solidFill>
                  <a:srgbClr val="000000"/>
                </a:solidFill>
                <a:effectLst/>
                <a:latin typeface="Times New Roman" panose="02020603050405020304" pitchFamily="18" charset="0"/>
                <a:cs typeface="Times New Roman" panose="02020603050405020304" pitchFamily="18" charset="0"/>
              </a:rPr>
              <a:t> αυτόν τον τρόπο θα ελέγχεις την πορεία των στόχων σου, θα επιχειρείς διορθωτικές παρεμβάσεις και θα αισθάνεσαι ικανοποίηση από τη σημειούμενη πρόοδο. Η εργασία για το σπίτι προσαρμόζεται στην προσωπικότητα, στις ανάγκες και στις χωροχρονικές σου δεσμεύσεις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04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B232-657E-412A-B4CF-1F1AD65E36DD}"/>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Ψυχοθεραπεία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EF0E54-E427-4533-AF9D-3F396784D8DC}"/>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Δεν είναι εφαρμοσμένος κλάδος της Ψυχολογίας</a:t>
            </a:r>
          </a:p>
          <a:p>
            <a:r>
              <a:rPr lang="el-GR" dirty="0">
                <a:latin typeface="Times New Roman" panose="02020603050405020304" pitchFamily="18" charset="0"/>
                <a:cs typeface="Times New Roman" panose="02020603050405020304" pitchFamily="18" charset="0"/>
              </a:rPr>
              <a:t>Δεν υπάρχει μια ενιαία μορφή Ψυχοθεραπείας </a:t>
            </a:r>
          </a:p>
          <a:p>
            <a:r>
              <a:rPr lang="el-GR" dirty="0">
                <a:latin typeface="Times New Roman" panose="02020603050405020304" pitchFamily="18" charset="0"/>
                <a:cs typeface="Times New Roman" panose="02020603050405020304" pitchFamily="18" charset="0"/>
              </a:rPr>
              <a:t>Υπάρχουν διάφορες Σχολές/ Κατευθύνσεις/ Μοντέλα με διαφορετικό Θεωρητικό προσανατολισμό </a:t>
            </a:r>
          </a:p>
          <a:p>
            <a:r>
              <a:rPr lang="el-GR" dirty="0">
                <a:latin typeface="Times New Roman" panose="02020603050405020304" pitchFamily="18" charset="0"/>
                <a:cs typeface="Times New Roman" panose="02020603050405020304" pitchFamily="18" charset="0"/>
              </a:rPr>
              <a:t>Κάθε ένα ψυχοθεραπευτικό μοντέλο διαφοροποιείται ως προς τη δομή, το περιεχόμενο και το αποτέλεσμα της θεραπείας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60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BFD4-4155-4F3A-9200-34241611D5D7}"/>
              </a:ext>
            </a:extLst>
          </p:cNvPr>
          <p:cNvSpPr>
            <a:spLocks noGrp="1"/>
          </p:cNvSpPr>
          <p:nvPr>
            <p:ph type="title"/>
          </p:nvPr>
        </p:nvSpPr>
        <p:spPr/>
        <p:txBody>
          <a:bodyPr/>
          <a:lstStyle/>
          <a:p>
            <a:r>
              <a:rPr lang="el-GR" b="0" i="0" dirty="0">
                <a:solidFill>
                  <a:srgbClr val="000000"/>
                </a:solidFill>
                <a:effectLst/>
                <a:latin typeface="Times New Roman" panose="02020603050405020304" pitchFamily="18" charset="0"/>
                <a:cs typeface="Times New Roman" panose="02020603050405020304" pitchFamily="18" charset="0"/>
              </a:rPr>
              <a:t>Τι θα ανακαλύψω για τον εαυτό μου στη διάρκεια της θεραπείας;</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5A81FA-F3CC-4B8C-8CB1-EEACC2165A3D}"/>
              </a:ext>
            </a:extLst>
          </p:cNvPr>
          <p:cNvSpPr>
            <a:spLocks noGrp="1"/>
          </p:cNvSpPr>
          <p:nvPr>
            <p:ph idx="1"/>
          </p:nvPr>
        </p:nvSpPr>
        <p:spPr/>
        <p:txBody>
          <a:bodyPr/>
          <a:lstStyle/>
          <a:p>
            <a:pPr algn="just"/>
            <a:r>
              <a:rPr lang="el-GR" b="0" i="0" dirty="0">
                <a:solidFill>
                  <a:srgbClr val="000000"/>
                </a:solidFill>
                <a:effectLst/>
                <a:latin typeface="Times New Roman" panose="02020603050405020304" pitchFamily="18" charset="0"/>
                <a:cs typeface="Times New Roman" panose="02020603050405020304" pitchFamily="18" charset="0"/>
              </a:rPr>
              <a:t>Η ενεργητική συμμετοχή σου και η ανάληψη της ευθύνης για τη βελτίωση του εαυτού σου θεωρούνται απαραίτητες προϋποθέσεις για να μπορέσεις να αλλάξεις τα δυσάρεστα συναισθήματα, που επηρεάζουν τη σκέψη και τη δράση σου. Η αλλαγή επέρχεται, αφενός όταν μάθεις να αποδέχεσαι και να ανέχεσαι την άσχημη διάθεσή σου, ως ότου σταματήσει να μονοπωλεί το ενδιαφέρον σου και αφετέρου όταν θα καταλάβεις πως η δική σου ενεργητική συμπεριφορά μπορεί να σπάσει τον φαύλο κύκλο σκέψεων, συναισθημάτων και προβληματικών συμπεριφορών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477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F7D4-DA7A-47E6-ABAB-41FCF8DC0AB6}"/>
              </a:ext>
            </a:extLst>
          </p:cNvPr>
          <p:cNvSpPr>
            <a:spLocks noGrp="1"/>
          </p:cNvSpPr>
          <p:nvPr>
            <p:ph type="title"/>
          </p:nvPr>
        </p:nvSpPr>
        <p:spPr/>
        <p:txBody>
          <a:bodyPr/>
          <a:lstStyle/>
          <a:p>
            <a:r>
              <a:rPr lang="el-GR" b="0" i="0" dirty="0">
                <a:solidFill>
                  <a:srgbClr val="000000"/>
                </a:solidFill>
                <a:effectLst/>
                <a:latin typeface="Times New Roman" panose="02020603050405020304" pitchFamily="18" charset="0"/>
                <a:cs typeface="Times New Roman" panose="02020603050405020304" pitchFamily="18" charset="0"/>
              </a:rPr>
              <a:t>Ποιες αιτίες ευθύνονται για την έλλειψη βελτίωσης;</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486EBC-072A-45A2-BDB9-9AFB78F96FDF}"/>
              </a:ext>
            </a:extLst>
          </p:cNvPr>
          <p:cNvSpPr>
            <a:spLocks noGrp="1"/>
          </p:cNvSpPr>
          <p:nvPr>
            <p:ph idx="1"/>
          </p:nvPr>
        </p:nvSpPr>
        <p:spPr/>
        <p:txBody>
          <a:bodyPr>
            <a:normAutofit fontScale="92500" lnSpcReduction="10000"/>
          </a:bodyPr>
          <a:lstStyle/>
          <a:p>
            <a:pPr algn="just"/>
            <a:r>
              <a:rPr lang="el-GR" b="0" i="0" dirty="0">
                <a:solidFill>
                  <a:srgbClr val="000000"/>
                </a:solidFill>
                <a:effectLst/>
                <a:latin typeface="Times New Roman" panose="02020603050405020304" pitchFamily="18" charset="0"/>
                <a:cs typeface="Times New Roman" panose="02020603050405020304" pitchFamily="18" charset="0"/>
              </a:rPr>
              <a:t>Αν περάσει ένα σημαντικό χρονικό διάστημα χωρίς κάποιες αλλαγές στις σκέψεις και τη διάθεση σου, πρέπει μαζί με το θεραπευτή να επιλέξετε διαφορετικές τεχνικές που ταιριάζουν περισσότερο στην προσωπικότητα και τις ιδιαιτερότητες που εμφανίζεις ως άτομο. Επίσης στα πλαίσια της θεραπευτικής σχέσης, όπως άλλωστε και σε κάθε ανθρώπινη σχέση, μπορεί να προκύψουν αντιπαραθέσεις, διαφωνίες, ίσως αισθανθείς δυσάρεστα συναισθήματα για το θεραπευτή σου. Θα ήταν καλό να δώσεις ανατροφοδότηση αυτών των συναισθημάτων στον θεραπευτή σου. Αν παρόλα αυτά συνεχίσεις να μην εμφανίζεις πρόοδο και με δεδομένο ότι η γνωσιακή συμπεριφοριστική θεραπεία είναι ιδιαίτερα αποτελεσματική για την πλειονότητα των διαταραχών, τότε ίσως πρέπει να απευθυνθείς σε άλλο θεραπευτή</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77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3751-150B-4547-AD13-643637E3CC2B}"/>
              </a:ext>
            </a:extLst>
          </p:cNvPr>
          <p:cNvSpPr>
            <a:spLocks noGrp="1"/>
          </p:cNvSpPr>
          <p:nvPr>
            <p:ph type="title"/>
          </p:nvPr>
        </p:nvSpPr>
        <p:spPr/>
        <p:txBody>
          <a:bodyPr>
            <a:normAutofit/>
          </a:bodyPr>
          <a:lstStyle/>
          <a:p>
            <a:r>
              <a:rPr lang="el-GR" b="0" i="0" dirty="0">
                <a:solidFill>
                  <a:srgbClr val="000000"/>
                </a:solidFill>
                <a:effectLst/>
                <a:latin typeface="Times New Roman" panose="02020603050405020304" pitchFamily="18" charset="0"/>
                <a:cs typeface="Times New Roman" panose="02020603050405020304" pitchFamily="18" charset="0"/>
              </a:rPr>
              <a:t>Που μπορώ να βρω έναν θεραπευτή γνωστικής-συμπεριφοριστικής κατεύθυνσης;</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A88D93-3B49-49E1-BE45-35CE35A2027E}"/>
              </a:ext>
            </a:extLst>
          </p:cNvPr>
          <p:cNvSpPr>
            <a:spLocks noGrp="1"/>
          </p:cNvSpPr>
          <p:nvPr>
            <p:ph idx="1"/>
          </p:nvPr>
        </p:nvSpPr>
        <p:spPr/>
        <p:txBody>
          <a:bodyPr>
            <a:normAutofit fontScale="77500" lnSpcReduction="20000"/>
          </a:bodyPr>
          <a:lstStyle/>
          <a:p>
            <a:pPr algn="just"/>
            <a:r>
              <a:rPr lang="el-GR" b="0" i="0" dirty="0">
                <a:solidFill>
                  <a:srgbClr val="000000"/>
                </a:solidFill>
                <a:effectLst/>
                <a:latin typeface="Times New Roman" panose="02020603050405020304" pitchFamily="18" charset="0"/>
                <a:cs typeface="Times New Roman" panose="02020603050405020304" pitchFamily="18" charset="0"/>
              </a:rPr>
              <a:t>Δυστυχώς, η ψυχοθεραπεία στην Ελλάδα, σε αντίθεση με σχεδόν όλες τις ευρωπαϊκές χώρες δεν έχει ακόμη ένα νομοθετικό πλαίσιο που να προστατεύει τον θεραπευόμενο. Έχετε το δικαίωμα να λάβετε μια σωστή ψυχοθεραπεία από έναν εκπαιδευμένο ψυχολόγο ή ψυχίατρο. Παράλληλα, έχετε το δικαίωμα να μάθετε πρώτα από όλα αν ο θεραπευτής σας είναι νόμιμος κάτοχος άδειας ασκήσεως επαγγέλματος Ψυχολόγου ή Ψυχιάτρου και αν έχει εκπαιδευτεί στο γνωσιακό συμπεριφοριστικό μοντέλο Στην ιστοσελίδα του Ινστιτούτου Έρευνας και Θεραπείας της Συμπεριφοράς (</a:t>
            </a:r>
            <a:r>
              <a:rPr lang="el-GR" b="1" i="0" u="none" strike="noStrike" dirty="0">
                <a:solidFill>
                  <a:srgbClr val="663300"/>
                </a:solidFill>
                <a:effectLst/>
                <a:latin typeface="Times New Roman" panose="02020603050405020304" pitchFamily="18" charset="0"/>
                <a:cs typeface="Times New Roman" panose="02020603050405020304" pitchFamily="18" charset="0"/>
                <a:hlinkClick r:id="rId2" tooltip="www.ibrt.gr"/>
              </a:rPr>
              <a:t>www.ibrt.gr</a:t>
            </a:r>
            <a:r>
              <a:rPr lang="el-GR" b="0" i="0" dirty="0">
                <a:solidFill>
                  <a:srgbClr val="000000"/>
                </a:solidFill>
                <a:effectLst/>
                <a:latin typeface="Times New Roman" panose="02020603050405020304" pitchFamily="18" charset="0"/>
                <a:cs typeface="Times New Roman" panose="02020603050405020304" pitchFamily="18" charset="0"/>
              </a:rPr>
              <a:t>) υπάρχει ένας κατάλογος κρατικών φορέων και ιδιωτών επαγγελματιών που προσφέρουν ψυχοθεραπευτικές υπηρεσίες. Ο κατάλογος αυτός, αν και δεν είναι πλήρης, σας διασφαλίζει ότι οι εμφανιζόμενοι σε αυτόν, έχουν άδεια ασκήσεως επαγγέλματος και πληρούν τα κριτήρια έχοντας εκπαιδευτεί σύμφωνα με τις οδηγίες της Ευρωπαϊκής εταιρίας γνωσιακής συμπεριφοριστικής θεραπείας. Σε περίπτωση που δεν έχετε πρόσβαση στο διαδίκτυο, η γραμματεία του Ινστιτούτου Έρευνας και Θεραπείας της Συμπεριφοράς (επίσημο εθνικό μέλος της Ευρωπαϊκής Eταιρείας Γνωσιακής Συμπεριφοριστικής Θεραπείας ) θα σας δώσει σχετικές πληροφορίες (τηλ.: 2103840129)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604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1C5D-B2C6-4405-894B-861484577BC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Role Playing! </a:t>
            </a:r>
          </a:p>
        </p:txBody>
      </p:sp>
      <p:pic>
        <p:nvPicPr>
          <p:cNvPr id="3" name="Picture 2">
            <a:extLst>
              <a:ext uri="{FF2B5EF4-FFF2-40B4-BE49-F238E27FC236}">
                <a16:creationId xmlns:a16="http://schemas.microsoft.com/office/drawing/2014/main" id="{76EBC0AE-B222-40EE-A761-9CCDA1B6BFEB}"/>
              </a:ext>
            </a:extLst>
          </p:cNvPr>
          <p:cNvPicPr>
            <a:picLocks noChangeAspect="1"/>
          </p:cNvPicPr>
          <p:nvPr/>
        </p:nvPicPr>
        <p:blipFill>
          <a:blip r:embed="rId2"/>
          <a:stretch>
            <a:fillRect/>
          </a:stretch>
        </p:blipFill>
        <p:spPr>
          <a:xfrm>
            <a:off x="3238500" y="2201964"/>
            <a:ext cx="5715000" cy="3476625"/>
          </a:xfrm>
          <a:prstGeom prst="rect">
            <a:avLst/>
          </a:prstGeom>
          <a:ln>
            <a:noFill/>
          </a:ln>
          <a:effectLst>
            <a:softEdge rad="112500"/>
          </a:effectLst>
        </p:spPr>
      </p:pic>
    </p:spTree>
    <p:extLst>
      <p:ext uri="{BB962C8B-B14F-4D97-AF65-F5344CB8AC3E}">
        <p14:creationId xmlns:p14="http://schemas.microsoft.com/office/powerpoint/2010/main" val="48231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3CF32-EB89-4EC9-A975-B719C2C0AD52}"/>
              </a:ext>
            </a:extLst>
          </p:cNvPr>
          <p:cNvSpPr>
            <a:spLocks noGrp="1"/>
          </p:cNvSpPr>
          <p:nvPr>
            <p:ph idx="1"/>
          </p:nvPr>
        </p:nvSpPr>
        <p:spPr/>
        <p:txBody>
          <a:bodyPr>
            <a:normAutofit/>
          </a:bodyPr>
          <a:lstStyle/>
          <a:p>
            <a:pPr algn="just"/>
            <a:r>
              <a:rPr lang="el-GR" dirty="0">
                <a:latin typeface="Times New Roman" panose="02020603050405020304" pitchFamily="18" charset="0"/>
                <a:cs typeface="Times New Roman" panose="02020603050405020304" pitchFamily="18" charset="0"/>
              </a:rPr>
              <a:t>Έργο του ψυχοθεραπευτή είναι η </a:t>
            </a:r>
            <a:r>
              <a:rPr lang="el-GR" b="1" dirty="0">
                <a:latin typeface="Times New Roman" panose="02020603050405020304" pitchFamily="18" charset="0"/>
                <a:cs typeface="Times New Roman" panose="02020603050405020304" pitchFamily="18" charset="0"/>
              </a:rPr>
              <a:t>αποκατάσταση</a:t>
            </a:r>
            <a:r>
              <a:rPr lang="el-GR" dirty="0">
                <a:latin typeface="Times New Roman" panose="02020603050405020304" pitchFamily="18" charset="0"/>
                <a:cs typeface="Times New Roman" panose="02020603050405020304" pitchFamily="18" charset="0"/>
              </a:rPr>
              <a:t> του ατόμου μέσω ενός συγκεκριμένου ψυχοθεραπευτικού μοντέλου </a:t>
            </a:r>
          </a:p>
          <a:p>
            <a:pPr algn="just"/>
            <a:r>
              <a:rPr lang="el-GR" dirty="0">
                <a:latin typeface="Times New Roman" panose="02020603050405020304" pitchFamily="18" charset="0"/>
                <a:cs typeface="Times New Roman" panose="02020603050405020304" pitchFamily="18" charset="0"/>
              </a:rPr>
              <a:t>Υπάρχουν μεγάλες </a:t>
            </a:r>
            <a:r>
              <a:rPr lang="el-GR" u="sng" dirty="0">
                <a:latin typeface="Times New Roman" panose="02020603050405020304" pitchFamily="18" charset="0"/>
                <a:cs typeface="Times New Roman" panose="02020603050405020304" pitchFamily="18" charset="0"/>
              </a:rPr>
              <a:t>διαφοροποιήσεις</a:t>
            </a:r>
            <a:r>
              <a:rPr lang="el-GR" dirty="0">
                <a:latin typeface="Times New Roman" panose="02020603050405020304" pitchFamily="18" charset="0"/>
                <a:cs typeface="Times New Roman" panose="02020603050405020304" pitchFamily="18" charset="0"/>
              </a:rPr>
              <a:t> στην αξιολόγηση, στον στόχο, στην διάρκεια και τους τρόπους διαχείρισης της Ψυχοθεραπευτικής παρέμβασης</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0" indent="0" algn="r">
              <a:buNone/>
            </a:pPr>
            <a:r>
              <a:rPr lang="el-GR" sz="2000" dirty="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hlinkClick r:id="rId3"/>
              </a:rPr>
              <a:t>http://www.bps.org.uk</a:t>
            </a:r>
            <a:r>
              <a:rPr lang="el-GR" sz="2000" dirty="0">
                <a:latin typeface="Times New Roman" panose="02020603050405020304" pitchFamily="18" charset="0"/>
                <a:cs typeface="Times New Roman" panose="02020603050405020304" pitchFamily="18" charset="0"/>
              </a:rPr>
              <a:t> , </a:t>
            </a:r>
            <a:r>
              <a:rPr lang="el-GR" sz="2000" dirty="0">
                <a:latin typeface="Times New Roman" panose="02020603050405020304" pitchFamily="18" charset="0"/>
                <a:cs typeface="Times New Roman" panose="02020603050405020304" pitchFamily="18" charset="0"/>
                <a:hlinkClick r:id="rId4"/>
              </a:rPr>
              <a:t>http://www.clin.psych.uoa.gr</a:t>
            </a:r>
            <a:r>
              <a:rPr lang="el-G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8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CD6F-0708-446D-B5FD-B7282EFDCD2C}"/>
              </a:ext>
            </a:extLst>
          </p:cNvPr>
          <p:cNvSpPr>
            <a:spLocks noGrp="1"/>
          </p:cNvSpPr>
          <p:nvPr>
            <p:ph type="title"/>
          </p:nvPr>
        </p:nvSpPr>
        <p:spPr/>
        <p:txBody>
          <a:bodyPr>
            <a:normAutofit/>
          </a:bodyPr>
          <a:lstStyle/>
          <a:p>
            <a:r>
              <a:rPr lang="el-GR" sz="3600" dirty="0">
                <a:latin typeface="Times New Roman" panose="02020603050405020304" pitchFamily="18" charset="0"/>
                <a:cs typeface="Times New Roman" panose="02020603050405020304" pitchFamily="18" charset="0"/>
              </a:rPr>
              <a:t>Ομοιότητες μεταξύ Κλινικής Ψυχολογίας και Ψυχοθεραπείας</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94DD2A-B0F4-44B5-B5DC-15CAFF1D3786}"/>
              </a:ext>
            </a:extLst>
          </p:cNvPr>
          <p:cNvSpPr>
            <a:spLocks noGrp="1"/>
          </p:cNvSpPr>
          <p:nvPr>
            <p:ph idx="1"/>
          </p:nvPr>
        </p:nvSpPr>
        <p:spPr/>
        <p:txBody>
          <a:bodyPr/>
          <a:lstStyle/>
          <a:p>
            <a:pPr algn="just"/>
            <a:r>
              <a:rPr lang="el-GR" b="1" dirty="0">
                <a:latin typeface="Times New Roman" panose="02020603050405020304" pitchFamily="18" charset="0"/>
                <a:cs typeface="Times New Roman" panose="02020603050405020304" pitchFamily="18" charset="0"/>
              </a:rPr>
              <a:t>Αντικείμενο</a:t>
            </a:r>
            <a:r>
              <a:rPr lang="el-GR" dirty="0">
                <a:latin typeface="Times New Roman" panose="02020603050405020304" pitchFamily="18" charset="0"/>
                <a:cs typeface="Times New Roman" panose="02020603050405020304" pitchFamily="18" charset="0"/>
              </a:rPr>
              <a:t>: ψυχική δυσλειτουργία  </a:t>
            </a:r>
          </a:p>
          <a:p>
            <a:pPr algn="just"/>
            <a:r>
              <a:rPr lang="el-GR" b="1" dirty="0">
                <a:latin typeface="Times New Roman" panose="02020603050405020304" pitchFamily="18" charset="0"/>
                <a:cs typeface="Times New Roman" panose="02020603050405020304" pitchFamily="18" charset="0"/>
              </a:rPr>
              <a:t>Αξιολόγηση και παρέμβαση </a:t>
            </a:r>
            <a:r>
              <a:rPr lang="el-GR" dirty="0">
                <a:latin typeface="Times New Roman" panose="02020603050405020304" pitchFamily="18" charset="0"/>
                <a:cs typeface="Times New Roman" panose="02020603050405020304" pitchFamily="18" charset="0"/>
              </a:rPr>
              <a:t>με λεκτικό τρόπο  </a:t>
            </a:r>
          </a:p>
          <a:p>
            <a:pPr algn="just"/>
            <a:r>
              <a:rPr lang="el-GR" b="1" dirty="0">
                <a:latin typeface="Times New Roman" panose="02020603050405020304" pitchFamily="18" charset="0"/>
                <a:cs typeface="Times New Roman" panose="02020603050405020304" pitchFamily="18" charset="0"/>
              </a:rPr>
              <a:t>Φάσμα</a:t>
            </a:r>
            <a:r>
              <a:rPr lang="el-GR" dirty="0">
                <a:latin typeface="Times New Roman" panose="02020603050405020304" pitchFamily="18" charset="0"/>
                <a:cs typeface="Times New Roman" panose="02020603050405020304" pitchFamily="18" charset="0"/>
              </a:rPr>
              <a:t> ψυχικής δυσλειτουργίας</a:t>
            </a:r>
          </a:p>
          <a:p>
            <a:pPr algn="just"/>
            <a:r>
              <a:rPr lang="el-GR" b="1" dirty="0">
                <a:latin typeface="Times New Roman" panose="02020603050405020304" pitchFamily="18" charset="0"/>
                <a:cs typeface="Times New Roman" panose="02020603050405020304" pitchFamily="18" charset="0"/>
              </a:rPr>
              <a:t>Επιρροές</a:t>
            </a:r>
            <a:r>
              <a:rPr lang="el-GR" dirty="0">
                <a:latin typeface="Times New Roman" panose="02020603050405020304" pitchFamily="18" charset="0"/>
                <a:cs typeface="Times New Roman" panose="02020603050405020304" pitchFamily="18" charset="0"/>
              </a:rPr>
              <a:t> από ψυχολογικές θεωρίες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53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3333-01D2-419B-95AC-B1F5942D9FD7}"/>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Διαφορές Κλινικής Ψυχολογίας - Ψυχοθεραπείες</a:t>
            </a:r>
            <a:endParaRPr lang="en-US"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1872D597-9BB1-4BB2-B316-167C1B7D3EBF}"/>
              </a:ext>
            </a:extLst>
          </p:cNvPr>
          <p:cNvGraphicFramePr>
            <a:graphicFrameLocks noGrp="1"/>
          </p:cNvGraphicFramePr>
          <p:nvPr>
            <p:ph idx="1"/>
          </p:nvPr>
        </p:nvGraphicFramePr>
        <p:xfrm>
          <a:off x="838200" y="1825625"/>
          <a:ext cx="10515600" cy="3205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14897110"/>
                    </a:ext>
                  </a:extLst>
                </a:gridCol>
                <a:gridCol w="5257800">
                  <a:extLst>
                    <a:ext uri="{9D8B030D-6E8A-4147-A177-3AD203B41FA5}">
                      <a16:colId xmlns:a16="http://schemas.microsoft.com/office/drawing/2014/main" val="3561712259"/>
                    </a:ext>
                  </a:extLst>
                </a:gridCol>
              </a:tblGrid>
              <a:tr h="370840">
                <a:tc>
                  <a:txBody>
                    <a:bodyPr/>
                    <a:lstStyle/>
                    <a:p>
                      <a:pPr algn="just"/>
                      <a:r>
                        <a:rPr lang="el-GR" dirty="0">
                          <a:latin typeface="Times New Roman" panose="02020603050405020304" pitchFamily="18" charset="0"/>
                          <a:cs typeface="Times New Roman" panose="02020603050405020304" pitchFamily="18" charset="0"/>
                        </a:rPr>
                        <a:t>Κλινική Ψυχολογία</a:t>
                      </a:r>
                      <a:endParaRPr lang="en-US" dirty="0">
                        <a:latin typeface="Times New Roman" panose="02020603050405020304" pitchFamily="18" charset="0"/>
                        <a:cs typeface="Times New Roman" panose="02020603050405020304" pitchFamily="18" charset="0"/>
                      </a:endParaRPr>
                    </a:p>
                  </a:txBody>
                  <a:tcPr/>
                </a:tc>
                <a:tc>
                  <a:txBody>
                    <a:bodyPr/>
                    <a:lstStyle/>
                    <a:p>
                      <a:pPr algn="just"/>
                      <a:r>
                        <a:rPr lang="el-GR" dirty="0">
                          <a:latin typeface="Times New Roman" panose="02020603050405020304" pitchFamily="18" charset="0"/>
                          <a:cs typeface="Times New Roman" panose="02020603050405020304" pitchFamily="18" charset="0"/>
                        </a:rPr>
                        <a:t>Ψυχοθεραπεία</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5244769"/>
                  </a:ext>
                </a:extLst>
              </a:tr>
              <a:tr h="370840">
                <a:tc>
                  <a:txBody>
                    <a:bodyPr/>
                    <a:lstStyle/>
                    <a:p>
                      <a:pPr algn="just"/>
                      <a:r>
                        <a:rPr lang="el-GR" dirty="0">
                          <a:latin typeface="Times New Roman" panose="02020603050405020304" pitchFamily="18" charset="0"/>
                          <a:cs typeface="Times New Roman" panose="02020603050405020304" pitchFamily="18" charset="0"/>
                        </a:rPr>
                        <a:t>Είναι </a:t>
                      </a:r>
                      <a:r>
                        <a:rPr lang="el-GR" b="1" dirty="0">
                          <a:latin typeface="Times New Roman" panose="02020603050405020304" pitchFamily="18" charset="0"/>
                          <a:cs typeface="Times New Roman" panose="02020603050405020304" pitchFamily="18" charset="0"/>
                        </a:rPr>
                        <a:t>εφαρμοσμένος Κλάδος της Ψυχολογίας</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Αντλεί τα δεδομένα της από τους </a:t>
                      </a:r>
                      <a:r>
                        <a:rPr lang="el-GR" b="1" dirty="0">
                          <a:latin typeface="Times New Roman" panose="02020603050405020304" pitchFamily="18" charset="0"/>
                          <a:cs typeface="Times New Roman" panose="02020603050405020304" pitchFamily="18" charset="0"/>
                        </a:rPr>
                        <a:t>βασικούς κλάδους </a:t>
                      </a:r>
                      <a:r>
                        <a:rPr lang="el-GR" dirty="0">
                          <a:latin typeface="Times New Roman" panose="02020603050405020304" pitchFamily="18" charset="0"/>
                          <a:cs typeface="Times New Roman" panose="02020603050405020304" pitchFamily="18" charset="0"/>
                        </a:rPr>
                        <a:t>της ψυχολογίας Πειραματική, Γνωστική Ψυχολογία, Ψυχολογία της Προσωπικότητας, Αναπτυξιακή Ψυχολογία, Κοινωνική Ψυχολογία, Νευροψυχολογία κ.ά.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Οφείλει να ακολουθεί πιστά τους </a:t>
                      </a:r>
                      <a:r>
                        <a:rPr lang="el-GR" b="1" dirty="0">
                          <a:latin typeface="Times New Roman" panose="02020603050405020304" pitchFamily="18" charset="0"/>
                          <a:cs typeface="Times New Roman" panose="02020603050405020304" pitchFamily="18" charset="0"/>
                        </a:rPr>
                        <a:t>κανόνες</a:t>
                      </a:r>
                      <a:r>
                        <a:rPr lang="el-GR" dirty="0">
                          <a:latin typeface="Times New Roman" panose="02020603050405020304" pitchFamily="18" charset="0"/>
                          <a:cs typeface="Times New Roman" panose="02020603050405020304" pitchFamily="18" charset="0"/>
                        </a:rPr>
                        <a:t> που διέπουν τη Μεθοδολογία της Έρευνας για τις μεθόδους παρέμβασης και τον έλεγχο αποτελεσματικότητάς τους</a:t>
                      </a:r>
                      <a:endParaRPr lang="en-US" dirty="0">
                        <a:latin typeface="Times New Roman" panose="02020603050405020304" pitchFamily="18" charset="0"/>
                        <a:cs typeface="Times New Roman" panose="02020603050405020304" pitchFamily="18" charset="0"/>
                      </a:endParaRPr>
                    </a:p>
                  </a:txBody>
                  <a:tcPr/>
                </a:tc>
                <a:tc>
                  <a:txBody>
                    <a:bodyPr/>
                    <a:lstStyle/>
                    <a:p>
                      <a:pPr algn="just"/>
                      <a:r>
                        <a:rPr lang="el-GR" b="1" dirty="0">
                          <a:latin typeface="Times New Roman" panose="02020603050405020304" pitchFamily="18" charset="0"/>
                          <a:cs typeface="Times New Roman" panose="02020603050405020304" pitchFamily="18" charset="0"/>
                        </a:rPr>
                        <a:t>Δεν είναι εφαρμοσμένος Κλάδος της Ψυχολογίας</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 Υπάρχουν </a:t>
                      </a:r>
                      <a:r>
                        <a:rPr lang="el-GR" b="1" dirty="0">
                          <a:latin typeface="Times New Roman" panose="02020603050405020304" pitchFamily="18" charset="0"/>
                          <a:cs typeface="Times New Roman" panose="02020603050405020304" pitchFamily="18" charset="0"/>
                        </a:rPr>
                        <a:t>πολλά είδη </a:t>
                      </a:r>
                      <a:r>
                        <a:rPr lang="el-GR" dirty="0">
                          <a:latin typeface="Times New Roman" panose="02020603050405020304" pitchFamily="18" charset="0"/>
                          <a:cs typeface="Times New Roman" panose="02020603050405020304" pitchFamily="18" charset="0"/>
                        </a:rPr>
                        <a:t>(Σχολές και Κατευθύνσεις), όπως π.χ. ψυχοδυναμική, γνωσιακήσυμπεριφοριστική, συστημική, ουμανιστική-πελατοκεντρική κ.α.,</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β. Κάθε κατεύθυνση έχει ένα </a:t>
                      </a:r>
                      <a:r>
                        <a:rPr lang="el-GR" b="1" dirty="0">
                          <a:latin typeface="Times New Roman" panose="02020603050405020304" pitchFamily="18" charset="0"/>
                          <a:cs typeface="Times New Roman" panose="02020603050405020304" pitchFamily="18" charset="0"/>
                        </a:rPr>
                        <a:t>διαφορετικό θεωρητικό υπόβαθρο</a:t>
                      </a:r>
                      <a:r>
                        <a:rPr lang="el-GR" dirty="0">
                          <a:latin typeface="Times New Roman" panose="02020603050405020304" pitchFamily="18" charset="0"/>
                          <a:cs typeface="Times New Roman" panose="02020603050405020304" pitchFamily="18" charset="0"/>
                        </a:rPr>
                        <a:t>, διαφορετικές μεθόδους παρέμβασης και διαφορετική σκοποθεσία.  Οι περισσότερες κατευθύνσεις </a:t>
                      </a:r>
                      <a:r>
                        <a:rPr lang="el-GR" b="1" dirty="0">
                          <a:latin typeface="Times New Roman" panose="02020603050405020304" pitchFamily="18" charset="0"/>
                          <a:cs typeface="Times New Roman" panose="02020603050405020304" pitchFamily="18" charset="0"/>
                        </a:rPr>
                        <a:t>δεν ακολουθούν τους κανόνες </a:t>
                      </a:r>
                      <a:r>
                        <a:rPr lang="el-GR" dirty="0">
                          <a:latin typeface="Times New Roman" panose="02020603050405020304" pitchFamily="18" charset="0"/>
                          <a:cs typeface="Times New Roman" panose="02020603050405020304" pitchFamily="18" charset="0"/>
                        </a:rPr>
                        <a:t>που διέπουν τη μεθοδολογία της έρευνας και της αποτελεσματικότητας</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85760"/>
                  </a:ext>
                </a:extLst>
              </a:tr>
            </a:tbl>
          </a:graphicData>
        </a:graphic>
      </p:graphicFrame>
    </p:spTree>
    <p:extLst>
      <p:ext uri="{BB962C8B-B14F-4D97-AF65-F5344CB8AC3E}">
        <p14:creationId xmlns:p14="http://schemas.microsoft.com/office/powerpoint/2010/main" val="72094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A247-991C-43C2-A1FB-C0B0E0676908}"/>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Συμπεριφορική ψυχοθεραπεία</a:t>
            </a:r>
            <a:br>
              <a:rPr lang="el-GR"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(Παρασκευόπουλος Ι., Κλινική Ψυχολογία)</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E73B95-9E32-4C5D-B0A1-ECCF092B1921}"/>
              </a:ext>
            </a:extLst>
          </p:cNvPr>
          <p:cNvSpPr>
            <a:spLocks noGrp="1"/>
          </p:cNvSpPr>
          <p:nvPr>
            <p:ph idx="1"/>
          </p:nvPr>
        </p:nvSpPr>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Οι συμπεριφορικές θεραπείες απορρίπτουν την αρχή των ψυχοδυναμικών ότι η ψυχική διαταραχή είναι το αποτέλεσμα εσωτερικών μη συνειδητών συναισθηματικών συγκρούσεων και ότι είναι σύμπτωμα μιάς βαθύτερης εσωτερικής αιτίας, η οποία θα πρέπει να αποκαλυφθεί και να απαλειφθεί.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Προτείνουν, αντίθετα, την </a:t>
            </a:r>
            <a:r>
              <a:rPr lang="el-GR" b="1" dirty="0">
                <a:latin typeface="Times New Roman" panose="02020603050405020304" pitchFamily="18" charset="0"/>
                <a:cs typeface="Times New Roman" panose="02020603050405020304" pitchFamily="18" charset="0"/>
              </a:rPr>
              <a:t>ενασχόληση απευθείας με το σύμπτωμα</a:t>
            </a:r>
            <a:r>
              <a:rPr lang="el-GR" dirty="0">
                <a:latin typeface="Times New Roman" panose="02020603050405020304" pitchFamily="18" charset="0"/>
                <a:cs typeface="Times New Roman" panose="02020603050405020304" pitchFamily="18" charset="0"/>
              </a:rPr>
              <a:t>, με τις </a:t>
            </a:r>
            <a:r>
              <a:rPr lang="el-GR" b="1" dirty="0">
                <a:latin typeface="Times New Roman" panose="02020603050405020304" pitchFamily="18" charset="0"/>
                <a:cs typeface="Times New Roman" panose="02020603050405020304" pitchFamily="18" charset="0"/>
              </a:rPr>
              <a:t>συγκεκριμένες ανεπιθύμητες εκδηλώσεις</a:t>
            </a:r>
            <a:r>
              <a:rPr lang="el-GR" dirty="0">
                <a:latin typeface="Times New Roman" panose="02020603050405020304" pitchFamily="18" charset="0"/>
                <a:cs typeface="Times New Roman" panose="02020603050405020304" pitchFamily="18" charset="0"/>
              </a:rPr>
              <a:t>, και όχι με την βαθύτερη αιτία που υποτίθεται ότι τις προκαλεί.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Ασχολούνται λοιπόν </a:t>
            </a:r>
            <a:r>
              <a:rPr lang="el-GR" b="1" dirty="0">
                <a:latin typeface="Times New Roman" panose="02020603050405020304" pitchFamily="18" charset="0"/>
                <a:cs typeface="Times New Roman" panose="02020603050405020304" pitchFamily="18" charset="0"/>
              </a:rPr>
              <a:t>ευθέως</a:t>
            </a:r>
            <a:r>
              <a:rPr lang="el-GR" dirty="0">
                <a:latin typeface="Times New Roman" panose="02020603050405020304" pitchFamily="18" charset="0"/>
                <a:cs typeface="Times New Roman" panose="02020603050405020304" pitchFamily="18" charset="0"/>
              </a:rPr>
              <a:t> με τις </a:t>
            </a:r>
            <a:r>
              <a:rPr lang="el-GR" b="1" dirty="0">
                <a:latin typeface="Times New Roman" panose="02020603050405020304" pitchFamily="18" charset="0"/>
                <a:cs typeface="Times New Roman" panose="02020603050405020304" pitchFamily="18" charset="0"/>
              </a:rPr>
              <a:t>εμφανείς ανεπιθύμητες εκδηλώσεις</a:t>
            </a:r>
            <a:r>
              <a:rPr lang="el-GR" dirty="0">
                <a:latin typeface="Times New Roman" panose="02020603050405020304" pitchFamily="18" charset="0"/>
                <a:cs typeface="Times New Roman" panose="02020603050405020304" pitchFamily="18" charset="0"/>
              </a:rPr>
              <a:t>, τις οποίες επιχειρούν άλλοτε να </a:t>
            </a:r>
            <a:r>
              <a:rPr lang="el-GR" b="1" dirty="0">
                <a:latin typeface="Times New Roman" panose="02020603050405020304" pitchFamily="18" charset="0"/>
                <a:cs typeface="Times New Roman" panose="02020603050405020304" pitchFamily="18" charset="0"/>
              </a:rPr>
              <a:t>απαλείψουν</a:t>
            </a:r>
            <a:r>
              <a:rPr lang="el-GR" dirty="0">
                <a:latin typeface="Times New Roman" panose="02020603050405020304" pitchFamily="18" charset="0"/>
                <a:cs typeface="Times New Roman" panose="02020603050405020304" pitchFamily="18" charset="0"/>
              </a:rPr>
              <a:t> και άλλοτε να </a:t>
            </a:r>
            <a:r>
              <a:rPr lang="el-GR" b="1" dirty="0">
                <a:latin typeface="Times New Roman" panose="02020603050405020304" pitchFamily="18" charset="0"/>
                <a:cs typeface="Times New Roman" panose="02020603050405020304" pitchFamily="18" charset="0"/>
              </a:rPr>
              <a:t>υποκαταστήσουν</a:t>
            </a:r>
            <a:r>
              <a:rPr lang="el-GR" dirty="0">
                <a:latin typeface="Times New Roman" panose="02020603050405020304" pitchFamily="18" charset="0"/>
                <a:cs typeface="Times New Roman" panose="02020603050405020304" pitchFamily="18" charset="0"/>
              </a:rPr>
              <a:t> με άλλες αποδεκτές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1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AC3F-0AA9-4EA7-BFB6-C8C5D04B6D71}"/>
              </a:ext>
            </a:extLst>
          </p:cNvPr>
          <p:cNvSpPr>
            <a:spLocks noGrp="1"/>
          </p:cNvSpPr>
          <p:nvPr>
            <p:ph type="title"/>
          </p:nvPr>
        </p:nvSpPr>
        <p:spPr>
          <a:xfrm>
            <a:off x="838200" y="625183"/>
            <a:ext cx="10515600" cy="1325563"/>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Τι είναι η Γνωστική-Συμπεριφορική προσέγγιση? </a:t>
            </a:r>
            <a:br>
              <a:rPr lang="el-GR" dirty="0">
                <a:latin typeface="Times New Roman" panose="02020603050405020304" pitchFamily="18" charset="0"/>
                <a:cs typeface="Times New Roman" panose="02020603050405020304" pitchFamily="18" charset="0"/>
              </a:rPr>
            </a:br>
            <a:r>
              <a:rPr lang="el-GR" sz="2700" dirty="0">
                <a:latin typeface="Times New Roman" panose="02020603050405020304" pitchFamily="18" charset="0"/>
                <a:cs typeface="Times New Roman" panose="02020603050405020304" pitchFamily="18" charset="0"/>
              </a:rPr>
              <a:t>(Ευθυμίου Κ., 2006,</a:t>
            </a:r>
            <a:r>
              <a:rPr lang="en-US" sz="2700" dirty="0">
                <a:latin typeface="Times New Roman" panose="02020603050405020304" pitchFamily="18" charset="0"/>
                <a:cs typeface="Times New Roman" panose="02020603050405020304" pitchFamily="18" charset="0"/>
              </a:rPr>
              <a:t> </a:t>
            </a:r>
            <a:r>
              <a:rPr lang="el-GR" sz="2700" i="1" dirty="0">
                <a:latin typeface="Times New Roman" panose="02020603050405020304" pitchFamily="18" charset="0"/>
                <a:cs typeface="Times New Roman" panose="02020603050405020304" pitchFamily="18" charset="0"/>
              </a:rPr>
              <a:t>Πρώτες Βοήθειες Ψυχικής Υγείας- Ένας οδηγός για τις ψυχικές διαταραχές και την αντιμετώπισή τους</a:t>
            </a:r>
            <a:br>
              <a:rPr lang="el-GR" sz="2700" dirty="0">
                <a:latin typeface="Times New Roman" panose="02020603050405020304" pitchFamily="18" charset="0"/>
                <a:cs typeface="Times New Roman" panose="02020603050405020304" pitchFamily="18" charset="0"/>
              </a:rPr>
            </a:br>
            <a:r>
              <a:rPr lang="el-GR" sz="2700" dirty="0">
                <a:latin typeface="Times New Roman" panose="02020603050405020304" pitchFamily="18" charset="0"/>
                <a:cs typeface="Times New Roman" panose="02020603050405020304" pitchFamily="18" charset="0"/>
              </a:rPr>
              <a:t> Ινστιτούτο Έρευνας και Θεραπείας της Συμπεριφοράς)</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4C1123-347E-4C65-BCEC-7DF3C68ECD3E}"/>
              </a:ext>
            </a:extLst>
          </p:cNvPr>
          <p:cNvSpPr>
            <a:spLocks noGrp="1"/>
          </p:cNvSpPr>
          <p:nvPr>
            <p:ph idx="1"/>
          </p:nvPr>
        </p:nvSpPr>
        <p:spPr>
          <a:xfrm>
            <a:off x="838200" y="2572245"/>
            <a:ext cx="10515600" cy="4172684"/>
          </a:xfrm>
        </p:spPr>
        <p:txBody>
          <a:bodyPr>
            <a:normAutofit fontScale="92500" lnSpcReduction="20000"/>
          </a:bodyPr>
          <a:lstStyle/>
          <a:p>
            <a:pPr algn="just"/>
            <a:r>
              <a:rPr lang="el-GR" dirty="0">
                <a:latin typeface="Times New Roman" panose="02020603050405020304" pitchFamily="18" charset="0"/>
                <a:cs typeface="Times New Roman" panose="02020603050405020304" pitchFamily="18" charset="0"/>
              </a:rPr>
              <a:t>Συνδυασμός: </a:t>
            </a:r>
            <a:r>
              <a:rPr lang="el-GR" u="sng" dirty="0">
                <a:latin typeface="Times New Roman" panose="02020603050405020304" pitchFamily="18" charset="0"/>
                <a:cs typeface="Times New Roman" panose="02020603050405020304" pitchFamily="18" charset="0"/>
              </a:rPr>
              <a:t>Γνωσία</a:t>
            </a:r>
            <a:r>
              <a:rPr lang="el-GR" dirty="0">
                <a:latin typeface="Times New Roman" panose="02020603050405020304" pitchFamily="18" charset="0"/>
                <a:cs typeface="Times New Roman" panose="02020603050405020304" pitchFamily="18" charset="0"/>
              </a:rPr>
              <a:t> (σκέψεις, αντιλήψεις) + </a:t>
            </a:r>
            <a:r>
              <a:rPr lang="el-GR" u="sng" dirty="0">
                <a:latin typeface="Times New Roman" panose="02020603050405020304" pitchFamily="18" charset="0"/>
                <a:cs typeface="Times New Roman" panose="02020603050405020304" pitchFamily="18" charset="0"/>
              </a:rPr>
              <a:t>Συμπεριφορά</a:t>
            </a:r>
          </a:p>
          <a:p>
            <a:pPr algn="just"/>
            <a:r>
              <a:rPr lang="el-GR" b="0" i="0" dirty="0">
                <a:solidFill>
                  <a:srgbClr val="000000"/>
                </a:solidFill>
                <a:effectLst/>
                <a:latin typeface="Times New Roman" panose="02020603050405020304" pitchFamily="18" charset="0"/>
                <a:cs typeface="Times New Roman" panose="02020603050405020304" pitchFamily="18" charset="0"/>
              </a:rPr>
              <a:t>Ο όρος «γνωσιακή</a:t>
            </a:r>
            <a:r>
              <a:rPr lang="el-GR" dirty="0">
                <a:solidFill>
                  <a:srgbClr val="000000"/>
                </a:solidFill>
                <a:latin typeface="Times New Roman" panose="02020603050405020304" pitchFamily="18" charset="0"/>
                <a:cs typeface="Times New Roman" panose="02020603050405020304" pitchFamily="18" charset="0"/>
              </a:rPr>
              <a:t>»</a:t>
            </a:r>
            <a:r>
              <a:rPr lang="el-GR" b="0" i="0" dirty="0">
                <a:solidFill>
                  <a:srgbClr val="000000"/>
                </a:solidFill>
                <a:effectLst/>
                <a:latin typeface="Times New Roman" panose="02020603050405020304" pitchFamily="18" charset="0"/>
                <a:cs typeface="Times New Roman" panose="02020603050405020304" pitchFamily="18" charset="0"/>
              </a:rPr>
              <a:t>/γνωστική αναφέρεται στις "γνωσίες" ή σκέψεις, πεποιθήσεις, αντιλήψεις κ.τ.λ. </a:t>
            </a:r>
          </a:p>
          <a:p>
            <a:pPr algn="just"/>
            <a:r>
              <a:rPr lang="el-GR" b="0" i="0" dirty="0">
                <a:solidFill>
                  <a:srgbClr val="000000"/>
                </a:solidFill>
                <a:effectLst/>
                <a:latin typeface="Times New Roman" panose="02020603050405020304" pitchFamily="18" charset="0"/>
                <a:cs typeface="Times New Roman" panose="02020603050405020304" pitchFamily="18" charset="0"/>
              </a:rPr>
              <a:t>Ο τρόπος με τον οποίο </a:t>
            </a:r>
            <a:r>
              <a:rPr lang="el-GR" b="0" i="0" u="sng" dirty="0">
                <a:solidFill>
                  <a:srgbClr val="000000"/>
                </a:solidFill>
                <a:effectLst/>
                <a:latin typeface="Times New Roman" panose="02020603050405020304" pitchFamily="18" charset="0"/>
                <a:cs typeface="Times New Roman" panose="02020603050405020304" pitchFamily="18" charset="0"/>
              </a:rPr>
              <a:t>ερμηνεύονται</a:t>
            </a:r>
            <a:r>
              <a:rPr lang="el-GR" b="0" i="0" dirty="0">
                <a:solidFill>
                  <a:srgbClr val="000000"/>
                </a:solidFill>
                <a:effectLst/>
                <a:latin typeface="Times New Roman" panose="02020603050405020304" pitchFamily="18" charset="0"/>
                <a:cs typeface="Times New Roman" panose="02020603050405020304" pitchFamily="18" charset="0"/>
              </a:rPr>
              <a:t> τα γεγονότα είναι αντικείμενο </a:t>
            </a:r>
            <a:r>
              <a:rPr lang="el-GR" b="0" i="0" u="sng" dirty="0">
                <a:solidFill>
                  <a:srgbClr val="000000"/>
                </a:solidFill>
                <a:effectLst/>
                <a:latin typeface="Times New Roman" panose="02020603050405020304" pitchFamily="18" charset="0"/>
                <a:cs typeface="Times New Roman" panose="02020603050405020304" pitchFamily="18" charset="0"/>
              </a:rPr>
              <a:t>διερεύνησης</a:t>
            </a:r>
            <a:r>
              <a:rPr lang="el-GR" b="0" i="0" dirty="0">
                <a:solidFill>
                  <a:srgbClr val="000000"/>
                </a:solidFill>
                <a:effectLst/>
                <a:latin typeface="Times New Roman" panose="02020603050405020304" pitchFamily="18" charset="0"/>
                <a:cs typeface="Times New Roman" panose="02020603050405020304" pitchFamily="18" charset="0"/>
              </a:rPr>
              <a:t>. Μπορεί ο τρόπος με τον οποίο ερμηνεύεις τα γεγονότα αυτά να σε έχει οδηγήσει να σχηματίσεις μία αρνητική εντύπωση για το τι συμβαίνει στην ζωή σου, ακόμη και αν τα αντικειμενικά γεγονότα δε συμφωνούν με τη δυσάρεστη εικόνα που εσύ τους αποδίδεις </a:t>
            </a:r>
          </a:p>
          <a:p>
            <a:pPr algn="just"/>
            <a:r>
              <a:rPr lang="el-GR" b="0" i="0" dirty="0">
                <a:solidFill>
                  <a:srgbClr val="000000"/>
                </a:solidFill>
                <a:effectLst/>
                <a:latin typeface="Times New Roman" panose="02020603050405020304" pitchFamily="18" charset="0"/>
                <a:cs typeface="Times New Roman" panose="02020603050405020304" pitchFamily="18" charset="0"/>
              </a:rPr>
              <a:t>Ο όρος «συμπεριφορική</a:t>
            </a:r>
            <a:r>
              <a:rPr lang="el-GR" dirty="0">
                <a:solidFill>
                  <a:srgbClr val="000000"/>
                </a:solidFill>
                <a:latin typeface="Times New Roman" panose="02020603050405020304" pitchFamily="18" charset="0"/>
                <a:cs typeface="Times New Roman" panose="02020603050405020304" pitchFamily="18" charset="0"/>
              </a:rPr>
              <a:t>»</a:t>
            </a:r>
            <a:r>
              <a:rPr lang="el-GR" b="0" i="0" dirty="0">
                <a:solidFill>
                  <a:srgbClr val="000000"/>
                </a:solidFill>
                <a:effectLst/>
                <a:latin typeface="Times New Roman" panose="02020603050405020304" pitchFamily="18" charset="0"/>
                <a:cs typeface="Times New Roman" panose="02020603050405020304" pitchFamily="18" charset="0"/>
              </a:rPr>
              <a:t> αναφέρεται στην σύνδεση μεταξύ των διαφόρων μορφών </a:t>
            </a:r>
            <a:r>
              <a:rPr lang="el-GR" b="0" i="0" u="sng" dirty="0">
                <a:solidFill>
                  <a:srgbClr val="000000"/>
                </a:solidFill>
                <a:effectLst/>
                <a:latin typeface="Times New Roman" panose="02020603050405020304" pitchFamily="18" charset="0"/>
                <a:cs typeface="Times New Roman" panose="02020603050405020304" pitchFamily="18" charset="0"/>
              </a:rPr>
              <a:t>συμπεριφοράς και των συνθηκών</a:t>
            </a:r>
            <a:r>
              <a:rPr lang="el-GR" b="0" i="0" dirty="0">
                <a:solidFill>
                  <a:srgbClr val="000000"/>
                </a:solidFill>
                <a:effectLst/>
                <a:latin typeface="Times New Roman" panose="02020603050405020304" pitchFamily="18" charset="0"/>
                <a:cs typeface="Times New Roman" panose="02020603050405020304" pitchFamily="18" charset="0"/>
              </a:rPr>
              <a:t> μέσα στις οποίες εμφανίζονται. Βασική αρχή της συμπεριφοριστικής θεραπείας είναι ότι η κάθε μορφή συμπεριφοράς είναι </a:t>
            </a:r>
            <a:r>
              <a:rPr lang="el-GR" b="0" i="0" u="sng" dirty="0">
                <a:solidFill>
                  <a:srgbClr val="000000"/>
                </a:solidFill>
                <a:effectLst/>
                <a:latin typeface="Times New Roman" panose="02020603050405020304" pitchFamily="18" charset="0"/>
                <a:cs typeface="Times New Roman" panose="02020603050405020304" pitchFamily="18" charset="0"/>
              </a:rPr>
              <a:t>μαθημένη</a:t>
            </a:r>
            <a:r>
              <a:rPr lang="el-GR" b="0" i="0" dirty="0">
                <a:solidFill>
                  <a:srgbClr val="000000"/>
                </a:solidFill>
                <a:effectLst/>
                <a:latin typeface="Times New Roman" panose="02020603050405020304" pitchFamily="18" charset="0"/>
                <a:cs typeface="Times New Roman" panose="02020603050405020304" pitchFamily="18" charset="0"/>
              </a:rPr>
              <a:t>, και επομένως μπορεί να </a:t>
            </a:r>
            <a:r>
              <a:rPr lang="el-GR" b="0" i="0" u="sng" dirty="0">
                <a:solidFill>
                  <a:srgbClr val="000000"/>
                </a:solidFill>
                <a:effectLst/>
                <a:latin typeface="Times New Roman" panose="02020603050405020304" pitchFamily="18" charset="0"/>
                <a:cs typeface="Times New Roman" panose="02020603050405020304" pitchFamily="18" charset="0"/>
              </a:rPr>
              <a:t>τροποποιηθεί</a:t>
            </a:r>
            <a:r>
              <a:rPr lang="el-GR" b="0" i="0" dirty="0">
                <a:solidFill>
                  <a:srgbClr val="000000"/>
                </a:solidFill>
                <a:effectLst/>
                <a:latin typeface="Times New Roman" panose="02020603050405020304" pitchFamily="18" charset="0"/>
                <a:cs typeface="Times New Roman" panose="02020603050405020304" pitchFamily="18" charset="0"/>
              </a:rPr>
              <a:t> μέσα από μία νέα </a:t>
            </a:r>
            <a:r>
              <a:rPr lang="el-GR" b="1" i="0" dirty="0">
                <a:solidFill>
                  <a:srgbClr val="000000"/>
                </a:solidFill>
                <a:effectLst/>
                <a:latin typeface="Times New Roman" panose="02020603050405020304" pitchFamily="18" charset="0"/>
                <a:cs typeface="Times New Roman" panose="02020603050405020304" pitchFamily="18" charset="0"/>
              </a:rPr>
              <a:t>διαδικασία μάθησης</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56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3270-837B-46B9-93F7-ED51B1861CFA}"/>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Γνωστική – Συμπεριφορική προσέγγιση</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D2EBA5-E7FD-4C7A-BC2C-ACD00DE7788E}"/>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Πρόκειτα για μία «θεραπεία μέσω του λόγου» για την αντιμετώπιση των δυσλειτουργιών των ανθρώπων</a:t>
            </a:r>
          </a:p>
          <a:p>
            <a:r>
              <a:rPr lang="el-GR" dirty="0">
                <a:latin typeface="Times New Roman" panose="02020603050405020304" pitchFamily="18" charset="0"/>
                <a:cs typeface="Times New Roman" panose="02020603050405020304" pitchFamily="18" charset="0"/>
              </a:rPr>
              <a:t>Θεωρητική βάση: θετικός ρεαλισμός Άγγλων εμπειριοκρατικών φιλοσόφων </a:t>
            </a:r>
            <a:r>
              <a:rPr lang="en-US" dirty="0">
                <a:latin typeface="Times New Roman" panose="02020603050405020304" pitchFamily="18" charset="0"/>
                <a:cs typeface="Times New Roman" panose="02020603050405020304" pitchFamily="18" charset="0"/>
              </a:rPr>
              <a:t>Hobbes, Locke, Hume etc.</a:t>
            </a:r>
            <a:r>
              <a:rPr lang="el-GR" dirty="0">
                <a:latin typeface="Times New Roman" panose="02020603050405020304" pitchFamily="18" charset="0"/>
                <a:cs typeface="Times New Roman" panose="02020603050405020304" pitchFamily="18" charset="0"/>
              </a:rPr>
              <a:t> του 18</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που επηρεάστηκε από την αριστοτελική παράδοση</a:t>
            </a:r>
          </a:p>
          <a:p>
            <a:r>
              <a:rPr lang="en-US" dirty="0">
                <a:latin typeface="Times New Roman" panose="02020603050405020304" pitchFamily="18" charset="0"/>
                <a:cs typeface="Times New Roman" panose="02020603050405020304" pitchFamily="18" charset="0"/>
              </a:rPr>
              <a:t>“Tabula rasa”</a:t>
            </a:r>
          </a:p>
          <a:p>
            <a:r>
              <a:rPr lang="el-GR" dirty="0">
                <a:latin typeface="Times New Roman" panose="02020603050405020304" pitchFamily="18" charset="0"/>
                <a:cs typeface="Times New Roman" panose="02020603050405020304" pitchFamily="18" charset="0"/>
              </a:rPr>
              <a:t>Αισθήσεις και εμπειρική αντίληψη ως μοναδική πηγή γνώσης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5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2176</Words>
  <Application>Microsoft Office PowerPoint</Application>
  <PresentationFormat>Widescreen</PresentationFormat>
  <Paragraphs>136</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Συμβουλευτική </vt:lpstr>
      <vt:lpstr>Τι είναι ψυχοθεραπεία?</vt:lpstr>
      <vt:lpstr>Ψυχοθεραπεία </vt:lpstr>
      <vt:lpstr>PowerPoint Presentation</vt:lpstr>
      <vt:lpstr>Ομοιότητες μεταξύ Κλινικής Ψυχολογίας και Ψυχοθεραπείας</vt:lpstr>
      <vt:lpstr>Διαφορές Κλινικής Ψυχολογίας - Ψυχοθεραπείες</vt:lpstr>
      <vt:lpstr>Συμπεριφορική ψυχοθεραπεία (Παρασκευόπουλος Ι., Κλινική Ψυχολογία)</vt:lpstr>
      <vt:lpstr>Τι είναι η Γνωστική-Συμπεριφορική προσέγγιση?  (Ευθυμίου Κ., 2006, Πρώτες Βοήθειες Ψυχικής Υγείας- Ένας οδηγός για τις ψυχικές διαταραχές και την αντιμετώπισή τους  Ινστιτούτο Έρευνας και Θεραπείας της Συμπεριφοράς)</vt:lpstr>
      <vt:lpstr>Γνωστική – Συμπεριφορική προσέγγιση</vt:lpstr>
      <vt:lpstr> </vt:lpstr>
      <vt:lpstr>Γνωστική θεραπεία vs Ψυχοθεραπεία</vt:lpstr>
      <vt:lpstr>Aaron T. Beck (July 18, 1921- )</vt:lpstr>
      <vt:lpstr>Beck’s cognitive triangle</vt:lpstr>
      <vt:lpstr>Τριαδικό σχήμα</vt:lpstr>
      <vt:lpstr>Τριαδικό σχήμα, παραδείγματα</vt:lpstr>
      <vt:lpstr>Cognitive Model worksheet</vt:lpstr>
      <vt:lpstr>PowerPoint Presentation</vt:lpstr>
      <vt:lpstr>Structure of CBT session</vt:lpstr>
      <vt:lpstr>Σωκρατική μέθοδος (Μαιευτική)</vt:lpstr>
      <vt:lpstr>Γενικοί κανόνες</vt:lpstr>
      <vt:lpstr>PowerPoint Presentation</vt:lpstr>
      <vt:lpstr>PowerPoint Presentation</vt:lpstr>
      <vt:lpstr>PowerPoint Presentation</vt:lpstr>
      <vt:lpstr>PowerPoint Presentation</vt:lpstr>
      <vt:lpstr>PowerPoint Presentation</vt:lpstr>
      <vt:lpstr>PowerPoint Presentation</vt:lpstr>
      <vt:lpstr>Ποιος αποφασίζει το θεραπευτικό πρόγραμμα;</vt:lpstr>
      <vt:lpstr>Πόσο διαρκεί και σε τι αναφέρεται κάθε θεραπευτική συνεδρία;</vt:lpstr>
      <vt:lpstr>Γιατί είναι απαραίτητη η δουλειά για το σπίτι; Δεν αρκούν οι θεραπευτικές συνεδρίες;</vt:lpstr>
      <vt:lpstr>Τι θα ανακαλύψω για τον εαυτό μου στη διάρκεια της θεραπείας;</vt:lpstr>
      <vt:lpstr>Ποιες αιτίες ευθύνονται για την έλλειψη βελτίωσης;</vt:lpstr>
      <vt:lpstr>Που μπορώ να βρω έναν θεραπευτή γνωστικής-συμπεριφοριστικής κατεύθυνσης;</vt:lpstr>
      <vt:lpstr>Role Playing!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Συμβουλευτική</dc:title>
  <dc:creator>Angeliki Tsapanou</dc:creator>
  <cp:lastModifiedBy>Angeliki Tsapanou</cp:lastModifiedBy>
  <cp:revision>6</cp:revision>
  <dcterms:created xsi:type="dcterms:W3CDTF">2022-10-23T15:24:55Z</dcterms:created>
  <dcterms:modified xsi:type="dcterms:W3CDTF">2024-05-16T19:58:43Z</dcterms:modified>
</cp:coreProperties>
</file>