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9" r:id="rId3"/>
    <p:sldId id="302" r:id="rId4"/>
    <p:sldId id="264" r:id="rId5"/>
    <p:sldId id="277" r:id="rId6"/>
    <p:sldId id="278" r:id="rId7"/>
    <p:sldId id="285" r:id="rId8"/>
    <p:sldId id="300" r:id="rId9"/>
    <p:sldId id="260" r:id="rId10"/>
    <p:sldId id="303" r:id="rId11"/>
    <p:sldId id="266" r:id="rId12"/>
    <p:sldId id="290" r:id="rId13"/>
    <p:sldId id="276" r:id="rId14"/>
    <p:sldId id="292" r:id="rId15"/>
    <p:sldId id="294" r:id="rId16"/>
    <p:sldId id="295" r:id="rId17"/>
    <p:sldId id="296" r:id="rId18"/>
    <p:sldId id="297" r:id="rId19"/>
    <p:sldId id="298" r:id="rId20"/>
    <p:sldId id="299" r:id="rId21"/>
    <p:sldId id="268" r:id="rId22"/>
    <p:sldId id="262" r:id="rId23"/>
    <p:sldId id="282" r:id="rId24"/>
    <p:sldId id="283" r:id="rId25"/>
    <p:sldId id="279" r:id="rId26"/>
    <p:sldId id="280" r:id="rId27"/>
    <p:sldId id="261" r:id="rId28"/>
    <p:sldId id="305" r:id="rId29"/>
    <p:sldId id="304" r:id="rId30"/>
    <p:sldId id="308" r:id="rId31"/>
    <p:sldId id="309" r:id="rId32"/>
    <p:sldId id="265" r:id="rId33"/>
    <p:sldId id="281" r:id="rId34"/>
    <p:sldId id="301" r:id="rId35"/>
    <p:sldId id="307" r:id="rId36"/>
    <p:sldId id="258" r:id="rId37"/>
    <p:sldId id="257" r:id="rId3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938151-7265-494A-99CB-74247DE1509B}" type="doc">
      <dgm:prSet loTypeId="urn:microsoft.com/office/officeart/2005/8/layout/pyramid1" loCatId="pyramid" qsTypeId="urn:microsoft.com/office/officeart/2005/8/quickstyle/simple1" qsCatId="simple" csTypeId="urn:microsoft.com/office/officeart/2005/8/colors/accent1_2" csCatId="accent1" phldr="1"/>
      <dgm:spPr/>
    </dgm:pt>
    <dgm:pt modelId="{36E98332-AA5E-4ABA-B140-D294D413FECA}">
      <dgm:prSet phldrT="[Κείμενο]" custT="1"/>
      <dgm:spPr/>
      <dgm:t>
        <a:bodyPr/>
        <a:lstStyle/>
        <a:p>
          <a:r>
            <a:rPr lang="en-US" sz="2200" dirty="0" smtClean="0"/>
            <a:t>Successful Aging</a:t>
          </a:r>
          <a:endParaRPr lang="el-GR" sz="2200" dirty="0"/>
        </a:p>
      </dgm:t>
    </dgm:pt>
    <dgm:pt modelId="{BCD95CA5-B1D7-4CE0-9D5E-759B89AAE95B}" type="parTrans" cxnId="{F8F52442-863A-4BBD-9E6E-648BC8404D42}">
      <dgm:prSet/>
      <dgm:spPr/>
      <dgm:t>
        <a:bodyPr/>
        <a:lstStyle/>
        <a:p>
          <a:endParaRPr lang="el-GR" sz="2200"/>
        </a:p>
      </dgm:t>
    </dgm:pt>
    <dgm:pt modelId="{4B5C0A0A-647F-4A56-AE1B-760848233F53}" type="sibTrans" cxnId="{F8F52442-863A-4BBD-9E6E-648BC8404D42}">
      <dgm:prSet/>
      <dgm:spPr/>
      <dgm:t>
        <a:bodyPr/>
        <a:lstStyle/>
        <a:p>
          <a:endParaRPr lang="el-GR" sz="2200"/>
        </a:p>
      </dgm:t>
    </dgm:pt>
    <dgm:pt modelId="{54CC73F8-974D-4947-B91F-5954D2CBCB90}">
      <dgm:prSet phldrT="[Κείμενο]" custT="1"/>
      <dgm:spPr/>
      <dgm:t>
        <a:bodyPr/>
        <a:lstStyle/>
        <a:p>
          <a:r>
            <a:rPr lang="en-US" sz="2200" dirty="0" smtClean="0"/>
            <a:t>Normal Aging</a:t>
          </a:r>
          <a:endParaRPr lang="el-GR" sz="2200" dirty="0"/>
        </a:p>
      </dgm:t>
    </dgm:pt>
    <dgm:pt modelId="{7C6D777B-7263-4DC3-B15A-A0BB41233E5A}" type="parTrans" cxnId="{71D4C664-F2C1-4182-9747-ECA4F3D35FF5}">
      <dgm:prSet/>
      <dgm:spPr/>
      <dgm:t>
        <a:bodyPr/>
        <a:lstStyle/>
        <a:p>
          <a:endParaRPr lang="el-GR" sz="2200"/>
        </a:p>
      </dgm:t>
    </dgm:pt>
    <dgm:pt modelId="{FC5734F4-8D6B-4AF4-8415-756076EBE18A}" type="sibTrans" cxnId="{71D4C664-F2C1-4182-9747-ECA4F3D35FF5}">
      <dgm:prSet/>
      <dgm:spPr/>
      <dgm:t>
        <a:bodyPr/>
        <a:lstStyle/>
        <a:p>
          <a:endParaRPr lang="el-GR" sz="2200"/>
        </a:p>
      </dgm:t>
    </dgm:pt>
    <dgm:pt modelId="{00B96EA0-9741-4085-B4CE-12179ECFBAD9}">
      <dgm:prSet phldrT="[Κείμενο]" custT="1"/>
      <dgm:spPr/>
      <dgm:t>
        <a:bodyPr/>
        <a:lstStyle/>
        <a:p>
          <a:r>
            <a:rPr lang="en-US" sz="2200" dirty="0" smtClean="0"/>
            <a:t>Abnormal Aging</a:t>
          </a:r>
          <a:endParaRPr lang="el-GR" sz="2200" dirty="0"/>
        </a:p>
      </dgm:t>
    </dgm:pt>
    <dgm:pt modelId="{DD38D3F5-ED5A-4666-807E-D072DC1F77A6}" type="parTrans" cxnId="{4DEBAE0B-E1DE-41DB-B2E0-E427BD90F1BF}">
      <dgm:prSet/>
      <dgm:spPr/>
      <dgm:t>
        <a:bodyPr/>
        <a:lstStyle/>
        <a:p>
          <a:endParaRPr lang="el-GR" sz="2200"/>
        </a:p>
      </dgm:t>
    </dgm:pt>
    <dgm:pt modelId="{B4C38F65-CEDD-41AF-8BF3-532B47F30F9A}" type="sibTrans" cxnId="{4DEBAE0B-E1DE-41DB-B2E0-E427BD90F1BF}">
      <dgm:prSet/>
      <dgm:spPr/>
      <dgm:t>
        <a:bodyPr/>
        <a:lstStyle/>
        <a:p>
          <a:endParaRPr lang="el-GR" sz="2200"/>
        </a:p>
      </dgm:t>
    </dgm:pt>
    <dgm:pt modelId="{342205DF-7450-4C0C-9862-1BC7E84FFCE4}" type="pres">
      <dgm:prSet presAssocID="{9A938151-7265-494A-99CB-74247DE1509B}" presName="Name0" presStyleCnt="0">
        <dgm:presLayoutVars>
          <dgm:dir/>
          <dgm:animLvl val="lvl"/>
          <dgm:resizeHandles val="exact"/>
        </dgm:presLayoutVars>
      </dgm:prSet>
      <dgm:spPr/>
    </dgm:pt>
    <dgm:pt modelId="{31C453F9-D4E4-4851-A7D7-C3B75D5051DD}" type="pres">
      <dgm:prSet presAssocID="{36E98332-AA5E-4ABA-B140-D294D413FECA}" presName="Name8" presStyleCnt="0"/>
      <dgm:spPr/>
    </dgm:pt>
    <dgm:pt modelId="{97E58419-56C3-44AB-A0FB-DBFFD9A1B5EF}" type="pres">
      <dgm:prSet presAssocID="{36E98332-AA5E-4ABA-B140-D294D413FECA}" presName="level" presStyleLbl="node1" presStyleIdx="0" presStyleCnt="3">
        <dgm:presLayoutVars>
          <dgm:chMax val="1"/>
          <dgm:bulletEnabled val="1"/>
        </dgm:presLayoutVars>
      </dgm:prSet>
      <dgm:spPr/>
      <dgm:t>
        <a:bodyPr/>
        <a:lstStyle/>
        <a:p>
          <a:endParaRPr lang="el-GR"/>
        </a:p>
      </dgm:t>
    </dgm:pt>
    <dgm:pt modelId="{A8954A59-C52D-49D1-93E3-C19F7BCB7991}" type="pres">
      <dgm:prSet presAssocID="{36E98332-AA5E-4ABA-B140-D294D413FECA}" presName="levelTx" presStyleLbl="revTx" presStyleIdx="0" presStyleCnt="0">
        <dgm:presLayoutVars>
          <dgm:chMax val="1"/>
          <dgm:bulletEnabled val="1"/>
        </dgm:presLayoutVars>
      </dgm:prSet>
      <dgm:spPr/>
      <dgm:t>
        <a:bodyPr/>
        <a:lstStyle/>
        <a:p>
          <a:endParaRPr lang="el-GR"/>
        </a:p>
      </dgm:t>
    </dgm:pt>
    <dgm:pt modelId="{C0675564-AE72-4001-8A86-C733D5E213C4}" type="pres">
      <dgm:prSet presAssocID="{54CC73F8-974D-4947-B91F-5954D2CBCB90}" presName="Name8" presStyleCnt="0"/>
      <dgm:spPr/>
    </dgm:pt>
    <dgm:pt modelId="{CB97362C-BFC7-4A57-B620-5E1CD77DA57C}" type="pres">
      <dgm:prSet presAssocID="{54CC73F8-974D-4947-B91F-5954D2CBCB90}" presName="level" presStyleLbl="node1" presStyleIdx="1" presStyleCnt="3">
        <dgm:presLayoutVars>
          <dgm:chMax val="1"/>
          <dgm:bulletEnabled val="1"/>
        </dgm:presLayoutVars>
      </dgm:prSet>
      <dgm:spPr/>
      <dgm:t>
        <a:bodyPr/>
        <a:lstStyle/>
        <a:p>
          <a:endParaRPr lang="el-GR"/>
        </a:p>
      </dgm:t>
    </dgm:pt>
    <dgm:pt modelId="{051FFDC3-B169-4958-86FF-1BCCC9772FF4}" type="pres">
      <dgm:prSet presAssocID="{54CC73F8-974D-4947-B91F-5954D2CBCB90}" presName="levelTx" presStyleLbl="revTx" presStyleIdx="0" presStyleCnt="0">
        <dgm:presLayoutVars>
          <dgm:chMax val="1"/>
          <dgm:bulletEnabled val="1"/>
        </dgm:presLayoutVars>
      </dgm:prSet>
      <dgm:spPr/>
      <dgm:t>
        <a:bodyPr/>
        <a:lstStyle/>
        <a:p>
          <a:endParaRPr lang="el-GR"/>
        </a:p>
      </dgm:t>
    </dgm:pt>
    <dgm:pt modelId="{DA42D5A5-7BFD-491B-8D64-E66E1379DF06}" type="pres">
      <dgm:prSet presAssocID="{00B96EA0-9741-4085-B4CE-12179ECFBAD9}" presName="Name8" presStyleCnt="0"/>
      <dgm:spPr/>
    </dgm:pt>
    <dgm:pt modelId="{CD7AC61C-CAFF-4EA8-A879-FF3AE6943996}" type="pres">
      <dgm:prSet presAssocID="{00B96EA0-9741-4085-B4CE-12179ECFBAD9}" presName="level" presStyleLbl="node1" presStyleIdx="2" presStyleCnt="3">
        <dgm:presLayoutVars>
          <dgm:chMax val="1"/>
          <dgm:bulletEnabled val="1"/>
        </dgm:presLayoutVars>
      </dgm:prSet>
      <dgm:spPr/>
      <dgm:t>
        <a:bodyPr/>
        <a:lstStyle/>
        <a:p>
          <a:endParaRPr lang="el-GR"/>
        </a:p>
      </dgm:t>
    </dgm:pt>
    <dgm:pt modelId="{057F591F-5B42-4A73-8968-23A40CB02024}" type="pres">
      <dgm:prSet presAssocID="{00B96EA0-9741-4085-B4CE-12179ECFBAD9}" presName="levelTx" presStyleLbl="revTx" presStyleIdx="0" presStyleCnt="0">
        <dgm:presLayoutVars>
          <dgm:chMax val="1"/>
          <dgm:bulletEnabled val="1"/>
        </dgm:presLayoutVars>
      </dgm:prSet>
      <dgm:spPr/>
      <dgm:t>
        <a:bodyPr/>
        <a:lstStyle/>
        <a:p>
          <a:endParaRPr lang="el-GR"/>
        </a:p>
      </dgm:t>
    </dgm:pt>
  </dgm:ptLst>
  <dgm:cxnLst>
    <dgm:cxn modelId="{C74998E9-CD41-4063-A8EE-C6C7988DD631}" type="presOf" srcId="{00B96EA0-9741-4085-B4CE-12179ECFBAD9}" destId="{CD7AC61C-CAFF-4EA8-A879-FF3AE6943996}" srcOrd="0" destOrd="0" presId="urn:microsoft.com/office/officeart/2005/8/layout/pyramid1"/>
    <dgm:cxn modelId="{DD97D1A8-E1CB-4ACE-B114-EC2AB7063E87}" type="presOf" srcId="{54CC73F8-974D-4947-B91F-5954D2CBCB90}" destId="{051FFDC3-B169-4958-86FF-1BCCC9772FF4}" srcOrd="1" destOrd="0" presId="urn:microsoft.com/office/officeart/2005/8/layout/pyramid1"/>
    <dgm:cxn modelId="{502CA7D1-5000-463F-A302-3CE3BDA8AB4E}" type="presOf" srcId="{36E98332-AA5E-4ABA-B140-D294D413FECA}" destId="{97E58419-56C3-44AB-A0FB-DBFFD9A1B5EF}" srcOrd="0" destOrd="0" presId="urn:microsoft.com/office/officeart/2005/8/layout/pyramid1"/>
    <dgm:cxn modelId="{61FBC663-C52F-4FFA-8E7B-04BC9BFC8035}" type="presOf" srcId="{54CC73F8-974D-4947-B91F-5954D2CBCB90}" destId="{CB97362C-BFC7-4A57-B620-5E1CD77DA57C}" srcOrd="0" destOrd="0" presId="urn:microsoft.com/office/officeart/2005/8/layout/pyramid1"/>
    <dgm:cxn modelId="{7A49D35F-D615-44E1-AA0B-8313899CABAD}" type="presOf" srcId="{36E98332-AA5E-4ABA-B140-D294D413FECA}" destId="{A8954A59-C52D-49D1-93E3-C19F7BCB7991}" srcOrd="1" destOrd="0" presId="urn:microsoft.com/office/officeart/2005/8/layout/pyramid1"/>
    <dgm:cxn modelId="{F8F52442-863A-4BBD-9E6E-648BC8404D42}" srcId="{9A938151-7265-494A-99CB-74247DE1509B}" destId="{36E98332-AA5E-4ABA-B140-D294D413FECA}" srcOrd="0" destOrd="0" parTransId="{BCD95CA5-B1D7-4CE0-9D5E-759B89AAE95B}" sibTransId="{4B5C0A0A-647F-4A56-AE1B-760848233F53}"/>
    <dgm:cxn modelId="{C69533D3-1F16-468E-8BA3-D76EDF6F6166}" type="presOf" srcId="{00B96EA0-9741-4085-B4CE-12179ECFBAD9}" destId="{057F591F-5B42-4A73-8968-23A40CB02024}" srcOrd="1" destOrd="0" presId="urn:microsoft.com/office/officeart/2005/8/layout/pyramid1"/>
    <dgm:cxn modelId="{4DEBAE0B-E1DE-41DB-B2E0-E427BD90F1BF}" srcId="{9A938151-7265-494A-99CB-74247DE1509B}" destId="{00B96EA0-9741-4085-B4CE-12179ECFBAD9}" srcOrd="2" destOrd="0" parTransId="{DD38D3F5-ED5A-4666-807E-D072DC1F77A6}" sibTransId="{B4C38F65-CEDD-41AF-8BF3-532B47F30F9A}"/>
    <dgm:cxn modelId="{71D4C664-F2C1-4182-9747-ECA4F3D35FF5}" srcId="{9A938151-7265-494A-99CB-74247DE1509B}" destId="{54CC73F8-974D-4947-B91F-5954D2CBCB90}" srcOrd="1" destOrd="0" parTransId="{7C6D777B-7263-4DC3-B15A-A0BB41233E5A}" sibTransId="{FC5734F4-8D6B-4AF4-8415-756076EBE18A}"/>
    <dgm:cxn modelId="{5849EEC0-E226-4FD5-8732-FDF7AE970347}" type="presOf" srcId="{9A938151-7265-494A-99CB-74247DE1509B}" destId="{342205DF-7450-4C0C-9862-1BC7E84FFCE4}" srcOrd="0" destOrd="0" presId="urn:microsoft.com/office/officeart/2005/8/layout/pyramid1"/>
    <dgm:cxn modelId="{C812B207-3DFF-43C3-89FB-81EF2ED1F243}" type="presParOf" srcId="{342205DF-7450-4C0C-9862-1BC7E84FFCE4}" destId="{31C453F9-D4E4-4851-A7D7-C3B75D5051DD}" srcOrd="0" destOrd="0" presId="urn:microsoft.com/office/officeart/2005/8/layout/pyramid1"/>
    <dgm:cxn modelId="{56A160BB-A5DF-4688-BCE1-A1CCD9395DD7}" type="presParOf" srcId="{31C453F9-D4E4-4851-A7D7-C3B75D5051DD}" destId="{97E58419-56C3-44AB-A0FB-DBFFD9A1B5EF}" srcOrd="0" destOrd="0" presId="urn:microsoft.com/office/officeart/2005/8/layout/pyramid1"/>
    <dgm:cxn modelId="{C3A06107-C72D-46C7-A450-713CEAA9B882}" type="presParOf" srcId="{31C453F9-D4E4-4851-A7D7-C3B75D5051DD}" destId="{A8954A59-C52D-49D1-93E3-C19F7BCB7991}" srcOrd="1" destOrd="0" presId="urn:microsoft.com/office/officeart/2005/8/layout/pyramid1"/>
    <dgm:cxn modelId="{B4D74D7A-2CB8-4040-9EA6-5C054A1C2664}" type="presParOf" srcId="{342205DF-7450-4C0C-9862-1BC7E84FFCE4}" destId="{C0675564-AE72-4001-8A86-C733D5E213C4}" srcOrd="1" destOrd="0" presId="urn:microsoft.com/office/officeart/2005/8/layout/pyramid1"/>
    <dgm:cxn modelId="{72B3B923-1531-429A-A5E9-8C84EE5892B1}" type="presParOf" srcId="{C0675564-AE72-4001-8A86-C733D5E213C4}" destId="{CB97362C-BFC7-4A57-B620-5E1CD77DA57C}" srcOrd="0" destOrd="0" presId="urn:microsoft.com/office/officeart/2005/8/layout/pyramid1"/>
    <dgm:cxn modelId="{F604CDF2-B9EE-40C5-B790-DA1BC7BE4F7A}" type="presParOf" srcId="{C0675564-AE72-4001-8A86-C733D5E213C4}" destId="{051FFDC3-B169-4958-86FF-1BCCC9772FF4}" srcOrd="1" destOrd="0" presId="urn:microsoft.com/office/officeart/2005/8/layout/pyramid1"/>
    <dgm:cxn modelId="{79071E17-F872-4B89-826E-CBF0F8692ABF}" type="presParOf" srcId="{342205DF-7450-4C0C-9862-1BC7E84FFCE4}" destId="{DA42D5A5-7BFD-491B-8D64-E66E1379DF06}" srcOrd="2" destOrd="0" presId="urn:microsoft.com/office/officeart/2005/8/layout/pyramid1"/>
    <dgm:cxn modelId="{52A27B6A-E1AE-4E6D-A01B-0C9C62BC989C}" type="presParOf" srcId="{DA42D5A5-7BFD-491B-8D64-E66E1379DF06}" destId="{CD7AC61C-CAFF-4EA8-A879-FF3AE6943996}" srcOrd="0" destOrd="0" presId="urn:microsoft.com/office/officeart/2005/8/layout/pyramid1"/>
    <dgm:cxn modelId="{F3C30EE6-9EBD-4624-81DE-900B66676DAF}" type="presParOf" srcId="{DA42D5A5-7BFD-491B-8D64-E66E1379DF06}" destId="{057F591F-5B42-4A73-8968-23A40CB0202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58419-56C3-44AB-A0FB-DBFFD9A1B5EF}">
      <dsp:nvSpPr>
        <dsp:cNvPr id="0" name=""/>
        <dsp:cNvSpPr/>
      </dsp:nvSpPr>
      <dsp:spPr>
        <a:xfrm>
          <a:off x="3505200" y="0"/>
          <a:ext cx="3505200" cy="1450446"/>
        </a:xfrm>
        <a:prstGeom prst="trapezoid">
          <a:avLst>
            <a:gd name="adj" fmla="val 12083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Successful Aging</a:t>
          </a:r>
          <a:endParaRPr lang="el-GR" sz="2200" kern="1200" dirty="0"/>
        </a:p>
      </dsp:txBody>
      <dsp:txXfrm>
        <a:off x="3505200" y="0"/>
        <a:ext cx="3505200" cy="1450446"/>
      </dsp:txXfrm>
    </dsp:sp>
    <dsp:sp modelId="{CB97362C-BFC7-4A57-B620-5E1CD77DA57C}">
      <dsp:nvSpPr>
        <dsp:cNvPr id="0" name=""/>
        <dsp:cNvSpPr/>
      </dsp:nvSpPr>
      <dsp:spPr>
        <a:xfrm>
          <a:off x="1752599" y="1450446"/>
          <a:ext cx="7010400" cy="1450446"/>
        </a:xfrm>
        <a:prstGeom prst="trapezoid">
          <a:avLst>
            <a:gd name="adj" fmla="val 12083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Normal Aging</a:t>
          </a:r>
          <a:endParaRPr lang="el-GR" sz="2200" kern="1200" dirty="0"/>
        </a:p>
      </dsp:txBody>
      <dsp:txXfrm>
        <a:off x="2979419" y="1450446"/>
        <a:ext cx="4556760" cy="1450446"/>
      </dsp:txXfrm>
    </dsp:sp>
    <dsp:sp modelId="{CD7AC61C-CAFF-4EA8-A879-FF3AE6943996}">
      <dsp:nvSpPr>
        <dsp:cNvPr id="0" name=""/>
        <dsp:cNvSpPr/>
      </dsp:nvSpPr>
      <dsp:spPr>
        <a:xfrm>
          <a:off x="0" y="2900892"/>
          <a:ext cx="10515600" cy="1450446"/>
        </a:xfrm>
        <a:prstGeom prst="trapezoid">
          <a:avLst>
            <a:gd name="adj" fmla="val 12083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Abnormal Aging</a:t>
          </a:r>
          <a:endParaRPr lang="el-GR" sz="2200" kern="1200" dirty="0"/>
        </a:p>
      </dsp:txBody>
      <dsp:txXfrm>
        <a:off x="1840229" y="2900892"/>
        <a:ext cx="6835140" cy="14504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0B095-F7C1-43BD-BFD6-6D07415FA3A6}" type="datetimeFigureOut">
              <a:rPr lang="el-GR" smtClean="0"/>
              <a:t>26/2/2025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4F397-5323-404E-B16D-5692E6BE5C11}" type="slidenum">
              <a:rPr lang="el-GR" smtClean="0"/>
              <a:t>‹#›</a:t>
            </a:fld>
            <a:endParaRPr lang="el-GR"/>
          </a:p>
        </p:txBody>
      </p:sp>
    </p:spTree>
    <p:extLst>
      <p:ext uri="{BB962C8B-B14F-4D97-AF65-F5344CB8AC3E}">
        <p14:creationId xmlns:p14="http://schemas.microsoft.com/office/powerpoint/2010/main" val="25878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992A0C-8567-4E19-B030-AC909DBC161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5E2918E-022F-B345-67C2-F47E70D10E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D89D84A-A8B4-3640-B2CE-1B10F7C78378}"/>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5" name="Θέση υποσέλιδου 4">
            <a:extLst>
              <a:ext uri="{FF2B5EF4-FFF2-40B4-BE49-F238E27FC236}">
                <a16:creationId xmlns:a16="http://schemas.microsoft.com/office/drawing/2014/main" id="{08E6CC98-9F8E-9D7A-7132-EAB9CF0516A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0E4402E-2F97-C537-9F57-1F774378209A}"/>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258900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6E0508-2ACC-ED31-3F1F-B1E798BD26E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A5BA34F-AC77-4079-395C-AC3905778C5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6C57F0B-4218-2AB6-5565-8C96AF9BFF49}"/>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5" name="Θέση υποσέλιδου 4">
            <a:extLst>
              <a:ext uri="{FF2B5EF4-FFF2-40B4-BE49-F238E27FC236}">
                <a16:creationId xmlns:a16="http://schemas.microsoft.com/office/drawing/2014/main" id="{D8DEDEA9-2A8B-89CD-F558-31F8E2C7015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31AF3B0-DE9C-BF2F-01D7-85DCE6EBBFC8}"/>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62362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0CDF98E-02EC-02AD-1E33-FFD0EDE9170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BBA9FA1-B067-5866-8BD4-09A88CD8474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3428AB9-DE1E-BD70-4CFC-2B27C6CDC443}"/>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5" name="Θέση υποσέλιδου 4">
            <a:extLst>
              <a:ext uri="{FF2B5EF4-FFF2-40B4-BE49-F238E27FC236}">
                <a16:creationId xmlns:a16="http://schemas.microsoft.com/office/drawing/2014/main" id="{1C67D363-AB25-5BE6-7D51-F718FB6A987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11B5BE9-9057-EB57-7A9A-24CACF68E006}"/>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296049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5097E9-091A-E50F-39C2-734DA49EED3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C4A8B90-82D5-095C-FD0C-EC7930B2F45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93060B-5DF4-CE7D-123F-C2405C7A3312}"/>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5" name="Θέση υποσέλιδου 4">
            <a:extLst>
              <a:ext uri="{FF2B5EF4-FFF2-40B4-BE49-F238E27FC236}">
                <a16:creationId xmlns:a16="http://schemas.microsoft.com/office/drawing/2014/main" id="{79234B38-230F-ED3D-3D96-AF94E0E5560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7F83F74-362D-DE01-CA79-12596AC226BB}"/>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208928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D12948-CE66-1F6D-4937-E8935E9095D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E5176F2-7954-8668-D21E-0CDEEEEBEC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5DCD9F3-1AFA-8420-CF52-C0A757592133}"/>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5" name="Θέση υποσέλιδου 4">
            <a:extLst>
              <a:ext uri="{FF2B5EF4-FFF2-40B4-BE49-F238E27FC236}">
                <a16:creationId xmlns:a16="http://schemas.microsoft.com/office/drawing/2014/main" id="{E3B72C29-9E12-79D0-36F9-CDCB70FE465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91E74ED-7721-6554-F2CA-B426AB9BF1B2}"/>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296962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A95DE2-8AA9-67F0-2311-C2FBD81CE6A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EBCD5DA-92DC-D732-E639-C84FADD2FD5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91866DB-71C9-9FB7-F749-0D25DF37235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2DD352A-022F-1E6C-3F43-CB8DEFE39F27}"/>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6" name="Θέση υποσέλιδου 5">
            <a:extLst>
              <a:ext uri="{FF2B5EF4-FFF2-40B4-BE49-F238E27FC236}">
                <a16:creationId xmlns:a16="http://schemas.microsoft.com/office/drawing/2014/main" id="{3AFDACD1-619F-755E-3E4B-83BAB7CE613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2D2F50C-309F-C158-E96C-E9C283032AC5}"/>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366486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597069-5866-E055-EE33-8F58F4DF474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E22780C-AD72-4B6B-EE6D-CED5CA171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A208260-6128-EF53-BCE2-422DA42ED5A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6DC4E09-F870-159F-39EB-37145AF2B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5EF0A06-7C04-07F9-6406-C594649E51F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02D7AA7-2985-80AB-24E1-162433460883}"/>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8" name="Θέση υποσέλιδου 7">
            <a:extLst>
              <a:ext uri="{FF2B5EF4-FFF2-40B4-BE49-F238E27FC236}">
                <a16:creationId xmlns:a16="http://schemas.microsoft.com/office/drawing/2014/main" id="{0585B5B7-7801-F7AF-5C05-29B1042AEFE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CB0154E-4BDC-1A97-3B9D-4B0F01EF2DF2}"/>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399050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95C44F-9906-ED04-067E-0637621916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B4DBE5E-8995-4D72-A95D-04B3BBBD524F}"/>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4" name="Θέση υποσέλιδου 3">
            <a:extLst>
              <a:ext uri="{FF2B5EF4-FFF2-40B4-BE49-F238E27FC236}">
                <a16:creationId xmlns:a16="http://schemas.microsoft.com/office/drawing/2014/main" id="{9F41040F-C975-9FCF-AB1D-94F6F1FC9F9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D451D87-B22B-0290-330A-F485B1B09A53}"/>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361488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BD6D854-05D4-6E1C-4A20-4C4EB0B214AB}"/>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3" name="Θέση υποσέλιδου 2">
            <a:extLst>
              <a:ext uri="{FF2B5EF4-FFF2-40B4-BE49-F238E27FC236}">
                <a16:creationId xmlns:a16="http://schemas.microsoft.com/office/drawing/2014/main" id="{7E57C13B-448B-7B0A-B72A-9214E6D4240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588C778-0C55-A16A-8153-EBC228764376}"/>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65579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48F2F3-1B07-165A-7164-A3F0ECB77F9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3908DB-7E9C-F016-E759-5E46CCD54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C80171A-1D0E-44C5-E284-AF39F23F1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358D6C9-1E49-C0FD-F6BC-AC1B70009DCD}"/>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6" name="Θέση υποσέλιδου 5">
            <a:extLst>
              <a:ext uri="{FF2B5EF4-FFF2-40B4-BE49-F238E27FC236}">
                <a16:creationId xmlns:a16="http://schemas.microsoft.com/office/drawing/2014/main" id="{38CA54F6-85FF-17DA-7B79-EB6D7255D76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BD3CF74-CC12-643C-8C1D-B6116DEE694B}"/>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221199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E682E4-E1F8-684F-097B-89FF2133C5B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1C30426-E112-08BA-17CE-5BFCAC225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64F7DA4-6C7D-04AA-0D56-A81F9A18D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0E16C0-271A-53CE-36AE-B572B4917A65}"/>
              </a:ext>
            </a:extLst>
          </p:cNvPr>
          <p:cNvSpPr>
            <a:spLocks noGrp="1"/>
          </p:cNvSpPr>
          <p:nvPr>
            <p:ph type="dt" sz="half" idx="10"/>
          </p:nvPr>
        </p:nvSpPr>
        <p:spPr/>
        <p:txBody>
          <a:bodyPr/>
          <a:lstStyle/>
          <a:p>
            <a:fld id="{8984FF86-6A78-4C72-9115-E669DAF0617D}" type="datetimeFigureOut">
              <a:rPr lang="el-GR" smtClean="0"/>
              <a:t>26/2/2025</a:t>
            </a:fld>
            <a:endParaRPr lang="el-GR"/>
          </a:p>
        </p:txBody>
      </p:sp>
      <p:sp>
        <p:nvSpPr>
          <p:cNvPr id="6" name="Θέση υποσέλιδου 5">
            <a:extLst>
              <a:ext uri="{FF2B5EF4-FFF2-40B4-BE49-F238E27FC236}">
                <a16:creationId xmlns:a16="http://schemas.microsoft.com/office/drawing/2014/main" id="{5B85567E-89F1-F369-631B-9D09EFD0A07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D2F8386-6B3D-1F2C-B59B-7D4784FA901B}"/>
              </a:ext>
            </a:extLst>
          </p:cNvPr>
          <p:cNvSpPr>
            <a:spLocks noGrp="1"/>
          </p:cNvSpPr>
          <p:nvPr>
            <p:ph type="sldNum" sz="quarter" idx="12"/>
          </p:nvPr>
        </p:nvSpPr>
        <p:spPr/>
        <p:txBody>
          <a:bodyPr/>
          <a:lstStyle/>
          <a:p>
            <a:fld id="{B588E77E-1A08-4FE9-AC1F-689662F444C2}" type="slidenum">
              <a:rPr lang="el-GR" smtClean="0"/>
              <a:t>‹#›</a:t>
            </a:fld>
            <a:endParaRPr lang="el-GR"/>
          </a:p>
        </p:txBody>
      </p:sp>
    </p:spTree>
    <p:extLst>
      <p:ext uri="{BB962C8B-B14F-4D97-AF65-F5344CB8AC3E}">
        <p14:creationId xmlns:p14="http://schemas.microsoft.com/office/powerpoint/2010/main" val="168141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7C54AD4-F67D-A195-196A-76396E376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9D2FD85-73F3-BBFA-3A24-7073CBFD4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C074AB-F534-40C3-A2DB-DCD9CECAD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4FF86-6A78-4C72-9115-E669DAF0617D}" type="datetimeFigureOut">
              <a:rPr lang="el-GR" smtClean="0"/>
              <a:t>26/2/2025</a:t>
            </a:fld>
            <a:endParaRPr lang="el-GR"/>
          </a:p>
        </p:txBody>
      </p:sp>
      <p:sp>
        <p:nvSpPr>
          <p:cNvPr id="5" name="Θέση υποσέλιδου 4">
            <a:extLst>
              <a:ext uri="{FF2B5EF4-FFF2-40B4-BE49-F238E27FC236}">
                <a16:creationId xmlns:a16="http://schemas.microsoft.com/office/drawing/2014/main" id="{36259614-1F37-5362-434F-3E2121211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16EB4C5-16AB-534E-3959-E93165F4E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8E77E-1A08-4FE9-AC1F-689662F444C2}" type="slidenum">
              <a:rPr lang="el-GR" smtClean="0"/>
              <a:t>‹#›</a:t>
            </a:fld>
            <a:endParaRPr lang="el-GR"/>
          </a:p>
        </p:txBody>
      </p:sp>
    </p:spTree>
    <p:extLst>
      <p:ext uri="{BB962C8B-B14F-4D97-AF65-F5344CB8AC3E}">
        <p14:creationId xmlns:p14="http://schemas.microsoft.com/office/powerpoint/2010/main" val="591893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e.ntanasi@hotmail.com" TargetMode="External"/><Relationship Id="rId2" Type="http://schemas.openxmlformats.org/officeDocument/2006/relationships/hyperlink" Target="mailto:entanasi@psych.uoa.g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D0563E-DA9C-7938-A037-D9F59E4EB168}"/>
              </a:ext>
            </a:extLst>
          </p:cNvPr>
          <p:cNvSpPr>
            <a:spLocks noGrp="1"/>
          </p:cNvSpPr>
          <p:nvPr>
            <p:ph type="ctrTitle"/>
          </p:nvPr>
        </p:nvSpPr>
        <p:spPr/>
        <p:txBody>
          <a:bodyPr/>
          <a:lstStyle/>
          <a:p>
            <a:r>
              <a:rPr lang="el-GR" dirty="0" smtClean="0"/>
              <a:t>Εφαρμοσμένα Θέματα Παθολογικού Γήρατος</a:t>
            </a:r>
            <a:endParaRPr lang="el-GR" dirty="0"/>
          </a:p>
        </p:txBody>
      </p:sp>
      <p:sp>
        <p:nvSpPr>
          <p:cNvPr id="3" name="Υπότιτλος 2">
            <a:extLst>
              <a:ext uri="{FF2B5EF4-FFF2-40B4-BE49-F238E27FC236}">
                <a16:creationId xmlns:a16="http://schemas.microsoft.com/office/drawing/2014/main" id="{49CBA4B0-D206-54E4-17CD-3B90A67B586B}"/>
              </a:ext>
            </a:extLst>
          </p:cNvPr>
          <p:cNvSpPr>
            <a:spLocks noGrp="1"/>
          </p:cNvSpPr>
          <p:nvPr>
            <p:ph type="subTitle" idx="1"/>
          </p:nvPr>
        </p:nvSpPr>
        <p:spPr/>
        <p:txBody>
          <a:bodyPr/>
          <a:lstStyle/>
          <a:p>
            <a:r>
              <a:rPr lang="el-GR" dirty="0" smtClean="0"/>
              <a:t>Μάθημα 1: Εισαγωγή στις έννοιες της τρίτης ηλικίας και του γήρατος</a:t>
            </a:r>
            <a:endParaRPr lang="el-GR" dirty="0"/>
          </a:p>
        </p:txBody>
      </p:sp>
    </p:spTree>
    <p:extLst>
      <p:ext uri="{BB962C8B-B14F-4D97-AF65-F5344CB8AC3E}">
        <p14:creationId xmlns:p14="http://schemas.microsoft.com/office/powerpoint/2010/main" val="164387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13D66-D1E8-E627-891D-077A9C40756F}"/>
              </a:ext>
            </a:extLst>
          </p:cNvPr>
          <p:cNvSpPr>
            <a:spLocks noGrp="1"/>
          </p:cNvSpPr>
          <p:nvPr>
            <p:ph type="title"/>
          </p:nvPr>
        </p:nvSpPr>
        <p:spPr/>
        <p:txBody>
          <a:bodyPr>
            <a:normAutofit/>
          </a:bodyPr>
          <a:lstStyle/>
          <a:p>
            <a:r>
              <a:rPr lang="el-GR" sz="3600" dirty="0"/>
              <a:t>Σύνοψη μαθήματος</a:t>
            </a:r>
          </a:p>
        </p:txBody>
      </p:sp>
      <p:sp>
        <p:nvSpPr>
          <p:cNvPr id="3" name="Θέση περιεχομένου 2">
            <a:extLst>
              <a:ext uri="{FF2B5EF4-FFF2-40B4-BE49-F238E27FC236}">
                <a16:creationId xmlns:a16="http://schemas.microsoft.com/office/drawing/2014/main" id="{1E8BC5C6-6A8C-F3C7-CC6F-E2E211E49FEB}"/>
              </a:ext>
            </a:extLst>
          </p:cNvPr>
          <p:cNvSpPr>
            <a:spLocks noGrp="1"/>
          </p:cNvSpPr>
          <p:nvPr>
            <p:ph idx="1"/>
          </p:nvPr>
        </p:nvSpPr>
        <p:spPr/>
        <p:txBody>
          <a:bodyPr>
            <a:normAutofit/>
          </a:bodyPr>
          <a:lstStyle/>
          <a:p>
            <a:r>
              <a:rPr lang="el-GR" sz="2400" dirty="0" smtClean="0"/>
              <a:t>Τι είναι η γήρανση; </a:t>
            </a:r>
          </a:p>
          <a:p>
            <a:pPr marL="0" indent="0">
              <a:buNone/>
            </a:pPr>
            <a:endParaRPr lang="el-GR" sz="2400" dirty="0"/>
          </a:p>
        </p:txBody>
      </p:sp>
    </p:spTree>
    <p:extLst>
      <p:ext uri="{BB962C8B-B14F-4D97-AF65-F5344CB8AC3E}">
        <p14:creationId xmlns:p14="http://schemas.microsoft.com/office/powerpoint/2010/main" val="68482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C41C4-EA7D-F166-C3FC-1E1EC26C28F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B1AE026-EA82-E23A-C8AC-B91EFF817F79}"/>
              </a:ext>
            </a:extLst>
          </p:cNvPr>
          <p:cNvSpPr>
            <a:spLocks noGrp="1"/>
          </p:cNvSpPr>
          <p:nvPr>
            <p:ph type="title"/>
          </p:nvPr>
        </p:nvSpPr>
        <p:spPr/>
        <p:txBody>
          <a:bodyPr>
            <a:normAutofit/>
          </a:bodyPr>
          <a:lstStyle/>
          <a:p>
            <a:r>
              <a:rPr lang="el-GR" sz="3600" dirty="0" smtClean="0"/>
              <a:t>Τι είναι η γήρανση</a:t>
            </a:r>
            <a:endParaRPr lang="el-GR" sz="3600" dirty="0"/>
          </a:p>
        </p:txBody>
      </p:sp>
      <p:sp>
        <p:nvSpPr>
          <p:cNvPr id="3" name="Θέση περιεχομένου 2">
            <a:extLst>
              <a:ext uri="{FF2B5EF4-FFF2-40B4-BE49-F238E27FC236}">
                <a16:creationId xmlns:a16="http://schemas.microsoft.com/office/drawing/2014/main" id="{5F6E0676-C935-4FE5-AEB4-3DA8AD2055D5}"/>
              </a:ext>
            </a:extLst>
          </p:cNvPr>
          <p:cNvSpPr>
            <a:spLocks noGrp="1"/>
          </p:cNvSpPr>
          <p:nvPr>
            <p:ph idx="1"/>
          </p:nvPr>
        </p:nvSpPr>
        <p:spPr/>
        <p:txBody>
          <a:bodyPr>
            <a:normAutofit/>
          </a:bodyPr>
          <a:lstStyle/>
          <a:p>
            <a:pPr algn="l"/>
            <a:endParaRPr lang="el-GR" sz="1800" b="0" i="0" u="none" strike="noStrike" baseline="0" dirty="0">
              <a:solidFill>
                <a:srgbClr val="000000"/>
              </a:solidFill>
              <a:latin typeface="Arial" panose="020B0604020202020204" pitchFamily="34" charset="0"/>
            </a:endParaRPr>
          </a:p>
          <a:p>
            <a:r>
              <a:rPr lang="el-GR" sz="1800" dirty="0"/>
              <a:t>Μια διαδικασία ή ένα σύνολο διαδικασιών που συμβαίνουν σε ζώντες οργανισμούς, όπου η πάροδος του χρόνου οδηγεί σε μια απώλεια προσαρμοστικότητας, σε έκπτωση των φυσικών λειτουργιών και </a:t>
            </a:r>
            <a:r>
              <a:rPr lang="el-GR" sz="1800" dirty="0" smtClean="0"/>
              <a:t>τελικά στο θάνατο</a:t>
            </a:r>
            <a:endParaRPr lang="el-GR" sz="1800" b="1" i="0" u="none" strike="noStrike" baseline="0" dirty="0" smtClean="0">
              <a:solidFill>
                <a:srgbClr val="000000"/>
              </a:solidFill>
              <a:latin typeface="Arial" panose="020B0604020202020204" pitchFamily="34" charset="0"/>
            </a:endParaRPr>
          </a:p>
          <a:p>
            <a:r>
              <a:rPr lang="el-GR" sz="1800" dirty="0"/>
              <a:t>Είναι</a:t>
            </a:r>
            <a:r>
              <a:rPr lang="en-US" sz="1800" dirty="0"/>
              <a:t> </a:t>
            </a:r>
            <a:r>
              <a:rPr lang="el-GR" sz="1800" dirty="0"/>
              <a:t>το</a:t>
            </a:r>
            <a:r>
              <a:rPr lang="en-US" sz="1800" dirty="0"/>
              <a:t> </a:t>
            </a:r>
            <a:r>
              <a:rPr lang="el-GR" sz="1800" dirty="0"/>
              <a:t>σύνολο</a:t>
            </a:r>
            <a:r>
              <a:rPr lang="en-US" sz="1800" dirty="0"/>
              <a:t> </a:t>
            </a:r>
            <a:r>
              <a:rPr lang="el-GR" sz="1800" dirty="0"/>
              <a:t>των</a:t>
            </a:r>
            <a:r>
              <a:rPr lang="en-US" sz="1800" dirty="0"/>
              <a:t> </a:t>
            </a:r>
            <a:r>
              <a:rPr lang="el-GR" sz="1800" dirty="0"/>
              <a:t>μορφολογικών,</a:t>
            </a:r>
            <a:r>
              <a:rPr lang="en-US" sz="1800" dirty="0"/>
              <a:t> </a:t>
            </a:r>
            <a:r>
              <a:rPr lang="el-GR" sz="1800" dirty="0"/>
              <a:t>βιολογικών</a:t>
            </a:r>
            <a:r>
              <a:rPr lang="en-US" sz="1800" dirty="0"/>
              <a:t> </a:t>
            </a:r>
            <a:r>
              <a:rPr lang="el-GR" sz="1800" dirty="0"/>
              <a:t>και</a:t>
            </a:r>
            <a:r>
              <a:rPr lang="en-US" sz="1800" dirty="0"/>
              <a:t> </a:t>
            </a:r>
            <a:r>
              <a:rPr lang="el-GR" sz="1800" dirty="0"/>
              <a:t>ψυχολογικών</a:t>
            </a:r>
            <a:r>
              <a:rPr lang="en-US" sz="1800" dirty="0"/>
              <a:t> </a:t>
            </a:r>
            <a:r>
              <a:rPr lang="el-GR" sz="1800" dirty="0"/>
              <a:t>διαδικασιών</a:t>
            </a:r>
            <a:r>
              <a:rPr lang="en-US" sz="1800" dirty="0"/>
              <a:t> </a:t>
            </a:r>
            <a:r>
              <a:rPr lang="el-GR" sz="1800" dirty="0"/>
              <a:t>που</a:t>
            </a:r>
            <a:r>
              <a:rPr lang="en-US" sz="1800" dirty="0"/>
              <a:t> </a:t>
            </a:r>
            <a:r>
              <a:rPr lang="el-GR" sz="1800" dirty="0"/>
              <a:t>συμβαίνουν</a:t>
            </a:r>
            <a:r>
              <a:rPr lang="en-US" sz="1800" dirty="0"/>
              <a:t> </a:t>
            </a:r>
            <a:r>
              <a:rPr lang="el-GR" sz="1800" dirty="0"/>
              <a:t>με</a:t>
            </a:r>
            <a:r>
              <a:rPr lang="en-US" sz="1800" dirty="0"/>
              <a:t> </a:t>
            </a:r>
            <a:r>
              <a:rPr lang="el-GR" sz="1800" dirty="0"/>
              <a:t>την</a:t>
            </a:r>
            <a:r>
              <a:rPr lang="en-US" sz="1800" dirty="0"/>
              <a:t> </a:t>
            </a:r>
            <a:r>
              <a:rPr lang="el-GR" sz="1800" dirty="0"/>
              <a:t>πάροδο</a:t>
            </a:r>
            <a:r>
              <a:rPr lang="en-US" sz="1800" dirty="0"/>
              <a:t> </a:t>
            </a:r>
            <a:r>
              <a:rPr lang="el-GR" sz="1800" dirty="0"/>
              <a:t>του</a:t>
            </a:r>
            <a:r>
              <a:rPr lang="en-US" sz="1800" dirty="0"/>
              <a:t> </a:t>
            </a:r>
            <a:r>
              <a:rPr lang="el-GR" sz="1800" dirty="0"/>
              <a:t>χρόνου</a:t>
            </a:r>
            <a:r>
              <a:rPr lang="en-US" sz="1800" dirty="0"/>
              <a:t> </a:t>
            </a:r>
            <a:r>
              <a:rPr lang="el-GR" sz="1800" dirty="0"/>
              <a:t>σε</a:t>
            </a:r>
            <a:r>
              <a:rPr lang="en-US" sz="1800" dirty="0"/>
              <a:t> </a:t>
            </a:r>
            <a:r>
              <a:rPr lang="el-GR" sz="1800" dirty="0"/>
              <a:t>όλους</a:t>
            </a:r>
            <a:r>
              <a:rPr lang="en-US" sz="1800" dirty="0"/>
              <a:t> </a:t>
            </a:r>
            <a:r>
              <a:rPr lang="el-GR" sz="1800" dirty="0"/>
              <a:t>τους</a:t>
            </a:r>
            <a:r>
              <a:rPr lang="en-US" sz="1800" dirty="0"/>
              <a:t> </a:t>
            </a:r>
            <a:r>
              <a:rPr lang="el-GR" sz="1800" dirty="0"/>
              <a:t>ζώντες</a:t>
            </a:r>
            <a:r>
              <a:rPr lang="en-US" sz="1800" dirty="0"/>
              <a:t> </a:t>
            </a:r>
            <a:r>
              <a:rPr lang="el-GR" sz="1800" dirty="0"/>
              <a:t>οργανισμούς,</a:t>
            </a:r>
            <a:r>
              <a:rPr lang="en-US" sz="1800" dirty="0"/>
              <a:t> </a:t>
            </a:r>
            <a:r>
              <a:rPr lang="el-GR" sz="1800" dirty="0"/>
              <a:t>ανεξάρτητα</a:t>
            </a:r>
            <a:r>
              <a:rPr lang="en-US" sz="1800" dirty="0"/>
              <a:t> </a:t>
            </a:r>
            <a:r>
              <a:rPr lang="el-GR" sz="1800" dirty="0"/>
              <a:t>από</a:t>
            </a:r>
            <a:r>
              <a:rPr lang="en-US" sz="1800" dirty="0"/>
              <a:t> </a:t>
            </a:r>
            <a:r>
              <a:rPr lang="el-GR" sz="1800" dirty="0"/>
              <a:t>τις</a:t>
            </a:r>
            <a:r>
              <a:rPr lang="en-US" sz="1800" dirty="0"/>
              <a:t> </a:t>
            </a:r>
            <a:r>
              <a:rPr lang="el-GR" sz="1800" dirty="0"/>
              <a:t>τυχόν</a:t>
            </a:r>
            <a:r>
              <a:rPr lang="en-US" sz="1800" dirty="0"/>
              <a:t> </a:t>
            </a:r>
            <a:r>
              <a:rPr lang="el-GR" sz="1800" dirty="0"/>
              <a:t>καθαρώς</a:t>
            </a:r>
            <a:r>
              <a:rPr lang="en-US" sz="1800" dirty="0"/>
              <a:t> </a:t>
            </a:r>
            <a:r>
              <a:rPr lang="el-GR" sz="1800" dirty="0"/>
              <a:t>παθολογικές</a:t>
            </a:r>
            <a:r>
              <a:rPr lang="en-US" sz="1800" dirty="0"/>
              <a:t> </a:t>
            </a:r>
            <a:r>
              <a:rPr lang="el-GR" sz="1800" dirty="0"/>
              <a:t>καταστάσεις</a:t>
            </a:r>
          </a:p>
          <a:p>
            <a:endParaRPr lang="el-GR" sz="2400" dirty="0"/>
          </a:p>
        </p:txBody>
      </p:sp>
    </p:spTree>
    <p:extLst>
      <p:ext uri="{BB962C8B-B14F-4D97-AF65-F5344CB8AC3E}">
        <p14:creationId xmlns:p14="http://schemas.microsoft.com/office/powerpoint/2010/main" val="110783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915C-891E-9B72-E900-89D8578D19D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454C4CC-73AF-6552-1597-752BB2484638}"/>
              </a:ext>
            </a:extLst>
          </p:cNvPr>
          <p:cNvSpPr>
            <a:spLocks noGrp="1"/>
          </p:cNvSpPr>
          <p:nvPr>
            <p:ph type="title"/>
          </p:nvPr>
        </p:nvSpPr>
        <p:spPr/>
        <p:txBody>
          <a:bodyPr>
            <a:normAutofit/>
          </a:bodyPr>
          <a:lstStyle/>
          <a:p>
            <a:r>
              <a:rPr lang="el-GR" sz="3600" dirty="0" smtClean="0"/>
              <a:t>Βιολογικές βάσεις γήρατος – Κυτταρική γήρανση</a:t>
            </a:r>
            <a:endParaRPr lang="el-GR" sz="3600" dirty="0"/>
          </a:p>
        </p:txBody>
      </p:sp>
      <p:sp>
        <p:nvSpPr>
          <p:cNvPr id="3" name="Θέση περιεχομένου 2">
            <a:extLst>
              <a:ext uri="{FF2B5EF4-FFF2-40B4-BE49-F238E27FC236}">
                <a16:creationId xmlns:a16="http://schemas.microsoft.com/office/drawing/2014/main" id="{BBF86845-E9FB-8703-53C4-9DD063F34CD3}"/>
              </a:ext>
            </a:extLst>
          </p:cNvPr>
          <p:cNvSpPr>
            <a:spLocks noGrp="1"/>
          </p:cNvSpPr>
          <p:nvPr>
            <p:ph idx="1"/>
          </p:nvPr>
        </p:nvSpPr>
        <p:spPr/>
        <p:txBody>
          <a:bodyPr>
            <a:normAutofit lnSpcReduction="10000"/>
          </a:bodyPr>
          <a:lstStyle/>
          <a:p>
            <a:pPr>
              <a:lnSpc>
                <a:spcPct val="150000"/>
              </a:lnSpc>
            </a:pPr>
            <a:r>
              <a:rPr lang="el-GR" sz="2000" dirty="0"/>
              <a:t>Η κυτταρική γήρανση (ή </a:t>
            </a:r>
            <a:r>
              <a:rPr lang="el-GR" sz="2000" dirty="0" err="1"/>
              <a:t>cell</a:t>
            </a:r>
            <a:r>
              <a:rPr lang="el-GR" sz="2000" dirty="0"/>
              <a:t> </a:t>
            </a:r>
            <a:r>
              <a:rPr lang="el-GR" sz="2000" dirty="0" err="1"/>
              <a:t>senescence</a:t>
            </a:r>
            <a:r>
              <a:rPr lang="el-GR" sz="2000" dirty="0"/>
              <a:t> στα αγγλικά) είναι μια διαδικασία κατά την οποία τα κύτταρα σταματούν να διαιρούνται και εισέρχονται σε μια κατάσταση μόνιμης αναστολής της ανάπτυξης και του πολλαπλασιασμού τους. </a:t>
            </a:r>
          </a:p>
          <a:p>
            <a:pPr>
              <a:lnSpc>
                <a:spcPct val="150000"/>
              </a:lnSpc>
            </a:pPr>
            <a:r>
              <a:rPr lang="el-GR" sz="2000" dirty="0"/>
              <a:t>Αν και η κυτταρική γήρανση προστατεύει τον οργανισμό από τον ανεξέλεγκτο πολλαπλασιασμό των κατεστραμμένων κυττάρων (π.χ., καρκινικών), η συσσώρευση </a:t>
            </a:r>
            <a:r>
              <a:rPr lang="el-GR" sz="2000" dirty="0" err="1"/>
              <a:t>γηρασμένων</a:t>
            </a:r>
            <a:r>
              <a:rPr lang="el-GR" sz="2000" dirty="0"/>
              <a:t> κυττάρων με την πάροδο του χρόνου συνδέεται με την εμφάνιση ασθενειών και την επιδείνωση της λειτουργίας των οργάνων.</a:t>
            </a:r>
          </a:p>
          <a:p>
            <a:pPr>
              <a:lnSpc>
                <a:spcPct val="150000"/>
              </a:lnSpc>
            </a:pPr>
            <a:r>
              <a:rPr lang="el-GR" sz="2000" dirty="0"/>
              <a:t>Ουσιαστικά, η κυτταρική γήρανση είναι ένας φυσιολογικός, αλλά και αρνητικός μηχανισμός, που σχετίζεται με τη διαδικασία της γήρανσης του οργανισμού.</a:t>
            </a:r>
          </a:p>
        </p:txBody>
      </p:sp>
    </p:spTree>
    <p:extLst>
      <p:ext uri="{BB962C8B-B14F-4D97-AF65-F5344CB8AC3E}">
        <p14:creationId xmlns:p14="http://schemas.microsoft.com/office/powerpoint/2010/main" val="276755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915C-891E-9B72-E900-89D8578D19D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454C4CC-73AF-6552-1597-752BB2484638}"/>
              </a:ext>
            </a:extLst>
          </p:cNvPr>
          <p:cNvSpPr>
            <a:spLocks noGrp="1"/>
          </p:cNvSpPr>
          <p:nvPr>
            <p:ph type="title"/>
          </p:nvPr>
        </p:nvSpPr>
        <p:spPr/>
        <p:txBody>
          <a:bodyPr>
            <a:normAutofit/>
          </a:bodyPr>
          <a:lstStyle/>
          <a:p>
            <a:r>
              <a:rPr lang="el-GR" sz="3600" dirty="0" smtClean="0"/>
              <a:t>Βιολογικές θεωρίες γήρατος</a:t>
            </a:r>
            <a:endParaRPr lang="el-GR" sz="3600" dirty="0"/>
          </a:p>
        </p:txBody>
      </p:sp>
      <p:sp>
        <p:nvSpPr>
          <p:cNvPr id="3" name="Θέση περιεχομένου 2">
            <a:extLst>
              <a:ext uri="{FF2B5EF4-FFF2-40B4-BE49-F238E27FC236}">
                <a16:creationId xmlns:a16="http://schemas.microsoft.com/office/drawing/2014/main" id="{BBF86845-E9FB-8703-53C4-9DD063F34CD3}"/>
              </a:ext>
            </a:extLst>
          </p:cNvPr>
          <p:cNvSpPr>
            <a:spLocks noGrp="1"/>
          </p:cNvSpPr>
          <p:nvPr>
            <p:ph idx="1"/>
          </p:nvPr>
        </p:nvSpPr>
        <p:spPr/>
        <p:txBody>
          <a:bodyPr>
            <a:normAutofit/>
          </a:bodyPr>
          <a:lstStyle/>
          <a:p>
            <a:pPr>
              <a:lnSpc>
                <a:spcPct val="100000"/>
              </a:lnSpc>
            </a:pPr>
            <a:r>
              <a:rPr lang="el-GR" sz="2200" b="1" dirty="0" smtClean="0"/>
              <a:t>Θεωρία φθοράς: </a:t>
            </a:r>
            <a:r>
              <a:rPr lang="el-GR" sz="2200" dirty="0" smtClean="0"/>
              <a:t>Εμφανίστηκε το 19</a:t>
            </a:r>
            <a:r>
              <a:rPr lang="el-GR" sz="2200" baseline="30000" dirty="0" smtClean="0"/>
              <a:t>ο</a:t>
            </a:r>
            <a:r>
              <a:rPr lang="el-GR" sz="2200" dirty="0" smtClean="0"/>
              <a:t> αιώνα.</a:t>
            </a:r>
            <a:r>
              <a:rPr lang="el-GR" sz="2200" baseline="30000" dirty="0" smtClean="0"/>
              <a:t> </a:t>
            </a:r>
            <a:r>
              <a:rPr lang="el-GR" sz="2200" dirty="0" smtClean="0"/>
              <a:t>Σύμφωνα με αυτή, καθώς το </a:t>
            </a:r>
            <a:r>
              <a:rPr lang="el-GR" sz="2200" dirty="0"/>
              <a:t>άτομο γερνάει, μέρη του σώματος όπως κύτταρα και όργανα φθείρονται από τη συνεχή χρήση. Η φθορά του σώματος μπορεί να αποδοθεί σε εσωτερικές ή εξωτερικές αιτίες που τελικά οδηγούν σε συσσώρευση προσβολών που ξεπερνούν την ικανότητα </a:t>
            </a:r>
            <a:r>
              <a:rPr lang="el-GR" sz="2200" dirty="0" smtClean="0"/>
              <a:t>επιδιόρθωσης.</a:t>
            </a:r>
          </a:p>
          <a:p>
            <a:pPr>
              <a:lnSpc>
                <a:spcPct val="100000"/>
              </a:lnSpc>
            </a:pPr>
            <a:r>
              <a:rPr lang="el-GR" sz="2200" b="1" dirty="0" smtClean="0"/>
              <a:t>Γενετική: </a:t>
            </a:r>
            <a:r>
              <a:rPr lang="el-GR" sz="2200" dirty="0"/>
              <a:t>Οι γενετικές θεωρίες της γήρανσης προτείνουν ότι η γήρανση προγραμματίζεται μέσα στα γονίδια κάθε ατόμου. Σύμφωνα με αυτή τη θεωρία, τα γονίδια υπαγορεύουν την κυτταρική μακροζωία. Ο προγραμματισμένος κυτταρικός θάνατος ή η απόπτωση προσδιορίζεται από ένα «βιολογικό ρολόι» μέσω γενετικών πληροφοριών στον πυρήνα του κυττάρου.</a:t>
            </a:r>
          </a:p>
          <a:p>
            <a:pPr>
              <a:lnSpc>
                <a:spcPct val="100000"/>
              </a:lnSpc>
            </a:pPr>
            <a:endParaRPr lang="el-GR" sz="2200" dirty="0"/>
          </a:p>
        </p:txBody>
      </p:sp>
    </p:spTree>
    <p:extLst>
      <p:ext uri="{BB962C8B-B14F-4D97-AF65-F5344CB8AC3E}">
        <p14:creationId xmlns:p14="http://schemas.microsoft.com/office/powerpoint/2010/main" val="1926766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915C-891E-9B72-E900-89D8578D19D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454C4CC-73AF-6552-1597-752BB2484638}"/>
              </a:ext>
            </a:extLst>
          </p:cNvPr>
          <p:cNvSpPr>
            <a:spLocks noGrp="1"/>
          </p:cNvSpPr>
          <p:nvPr>
            <p:ph type="title"/>
          </p:nvPr>
        </p:nvSpPr>
        <p:spPr/>
        <p:txBody>
          <a:bodyPr>
            <a:normAutofit/>
          </a:bodyPr>
          <a:lstStyle/>
          <a:p>
            <a:r>
              <a:rPr lang="el-GR" sz="3600" dirty="0" smtClean="0"/>
              <a:t>Βιολογικές θεωρίες γήρατος</a:t>
            </a:r>
            <a:endParaRPr lang="el-GR" sz="3600" dirty="0"/>
          </a:p>
        </p:txBody>
      </p:sp>
      <p:sp>
        <p:nvSpPr>
          <p:cNvPr id="3" name="Θέση περιεχομένου 2">
            <a:extLst>
              <a:ext uri="{FF2B5EF4-FFF2-40B4-BE49-F238E27FC236}">
                <a16:creationId xmlns:a16="http://schemas.microsoft.com/office/drawing/2014/main" id="{BBF86845-E9FB-8703-53C4-9DD063F34CD3}"/>
              </a:ext>
            </a:extLst>
          </p:cNvPr>
          <p:cNvSpPr>
            <a:spLocks noGrp="1"/>
          </p:cNvSpPr>
          <p:nvPr>
            <p:ph idx="1"/>
          </p:nvPr>
        </p:nvSpPr>
        <p:spPr/>
        <p:txBody>
          <a:bodyPr>
            <a:normAutofit/>
          </a:bodyPr>
          <a:lstStyle/>
          <a:p>
            <a:pPr>
              <a:lnSpc>
                <a:spcPct val="100000"/>
              </a:lnSpc>
            </a:pPr>
            <a:r>
              <a:rPr lang="el-GR" sz="2400" b="1" dirty="0" smtClean="0"/>
              <a:t>Θεωρία ελεύθερων ριζών: </a:t>
            </a:r>
            <a:r>
              <a:rPr lang="el-GR" sz="2400" dirty="0" smtClean="0"/>
              <a:t>Οι ελεύθερες ρίζες</a:t>
            </a:r>
            <a:r>
              <a:rPr lang="el-GR" sz="2400" dirty="0"/>
              <a:t> είναι αντιδραστικά μόρια που παράγονται από κυτταρικές και περιβαλλοντικές διεργασίες και μπορούν να βλάψουν τα στοιχεία του κυττάρου </a:t>
            </a:r>
            <a:r>
              <a:rPr lang="el-GR" sz="2400" dirty="0" smtClean="0"/>
              <a:t>και </a:t>
            </a:r>
            <a:r>
              <a:rPr lang="el-GR" sz="2400" dirty="0"/>
              <a:t>να προκαλέσουν μη αναστρέψιμη βλάβη. Η ιδέα ότι οι ελεύθερες ρίζες είναι τοξικοί παράγοντες προτάθηκε για πρώτη φορά από τη </a:t>
            </a:r>
            <a:r>
              <a:rPr lang="el-GR" sz="2400" dirty="0" err="1"/>
              <a:t>Rebeca</a:t>
            </a:r>
            <a:r>
              <a:rPr lang="el-GR" sz="2400" dirty="0"/>
              <a:t> </a:t>
            </a:r>
            <a:r>
              <a:rPr lang="el-GR" sz="2400" dirty="0" err="1"/>
              <a:t>Gerschman</a:t>
            </a:r>
            <a:r>
              <a:rPr lang="el-GR" sz="2400" dirty="0"/>
              <a:t> και τους συνεργάτες </a:t>
            </a:r>
            <a:r>
              <a:rPr lang="el-GR" sz="2400" dirty="0" smtClean="0"/>
              <a:t>της </a:t>
            </a:r>
            <a:r>
              <a:rPr lang="el-GR" sz="2400" dirty="0"/>
              <a:t>το </a:t>
            </a:r>
            <a:r>
              <a:rPr lang="el-GR" sz="2400" dirty="0" smtClean="0"/>
              <a:t>1945. </a:t>
            </a:r>
          </a:p>
          <a:p>
            <a:pPr>
              <a:lnSpc>
                <a:spcPct val="100000"/>
              </a:lnSpc>
            </a:pPr>
            <a:r>
              <a:rPr lang="el-GR" sz="2400" b="1" dirty="0" smtClean="0"/>
              <a:t>Θεωρίες βλάβης</a:t>
            </a:r>
            <a:r>
              <a:rPr lang="en-US" sz="2400" b="1" dirty="0" smtClean="0"/>
              <a:t>: </a:t>
            </a:r>
            <a:r>
              <a:rPr lang="el-GR" sz="2400" dirty="0" smtClean="0"/>
              <a:t>Συσσώρευση βλαβών στο </a:t>
            </a:r>
            <a:r>
              <a:rPr lang="el-GR" sz="2400" dirty="0"/>
              <a:t>DNA που δε μπορούν να </a:t>
            </a:r>
            <a:r>
              <a:rPr lang="el-GR" sz="2400" dirty="0" smtClean="0"/>
              <a:t>επιδιορθωθούν</a:t>
            </a:r>
            <a:endParaRPr lang="el-GR" sz="2400" b="1" dirty="0"/>
          </a:p>
        </p:txBody>
      </p:sp>
    </p:spTree>
    <p:extLst>
      <p:ext uri="{BB962C8B-B14F-4D97-AF65-F5344CB8AC3E}">
        <p14:creationId xmlns:p14="http://schemas.microsoft.com/office/powerpoint/2010/main" val="206691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A0827-80BB-ABFF-CDE2-55467956F30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62B3CD2-C3CB-B78E-2CC8-01664718B9B1}"/>
              </a:ext>
            </a:extLst>
          </p:cNvPr>
          <p:cNvSpPr>
            <a:spLocks noGrp="1"/>
          </p:cNvSpPr>
          <p:nvPr>
            <p:ph type="title"/>
          </p:nvPr>
        </p:nvSpPr>
        <p:spPr/>
        <p:txBody>
          <a:bodyPr>
            <a:normAutofit/>
          </a:bodyPr>
          <a:lstStyle/>
          <a:p>
            <a:r>
              <a:rPr lang="el-GR" sz="3600" dirty="0" smtClean="0"/>
              <a:t>Χρονολογική και βιολογική ηλικία</a:t>
            </a:r>
            <a:endParaRPr lang="el-GR" sz="3600" dirty="0"/>
          </a:p>
        </p:txBody>
      </p:sp>
      <p:sp>
        <p:nvSpPr>
          <p:cNvPr id="3" name="Θέση περιεχομένου 2">
            <a:extLst>
              <a:ext uri="{FF2B5EF4-FFF2-40B4-BE49-F238E27FC236}">
                <a16:creationId xmlns:a16="http://schemas.microsoft.com/office/drawing/2014/main" id="{CFAEDBD5-CAF9-9103-5757-B4AEE308AEB4}"/>
              </a:ext>
            </a:extLst>
          </p:cNvPr>
          <p:cNvSpPr>
            <a:spLocks noGrp="1"/>
          </p:cNvSpPr>
          <p:nvPr>
            <p:ph idx="1"/>
          </p:nvPr>
        </p:nvSpPr>
        <p:spPr>
          <a:xfrm>
            <a:off x="838200" y="1825625"/>
            <a:ext cx="6846277" cy="4351338"/>
          </a:xfrm>
        </p:spPr>
        <p:txBody>
          <a:bodyPr>
            <a:normAutofit fontScale="85000" lnSpcReduction="10000"/>
          </a:bodyPr>
          <a:lstStyle/>
          <a:p>
            <a:pPr>
              <a:lnSpc>
                <a:spcPct val="150000"/>
              </a:lnSpc>
            </a:pPr>
            <a:r>
              <a:rPr lang="en-US" sz="2000" dirty="0"/>
              <a:t>Chronological age: </a:t>
            </a:r>
            <a:r>
              <a:rPr lang="el-GR" sz="2000" dirty="0"/>
              <a:t>είναι ο χρόνος που έχει περάσει από τη γέννηση ενός ατόμου. Είναι ο πιο απλός και αντικειμενικός τρόπος μέτρησης της ηλικίας, καθώς υπολογίζεται με βάση τη γέννηση του ατόμου.</a:t>
            </a:r>
          </a:p>
          <a:p>
            <a:pPr>
              <a:lnSpc>
                <a:spcPct val="150000"/>
              </a:lnSpc>
            </a:pPr>
            <a:r>
              <a:rPr lang="en-US" sz="2000" dirty="0"/>
              <a:t>Biological age: </a:t>
            </a:r>
            <a:r>
              <a:rPr lang="el-GR" sz="2000" dirty="0"/>
              <a:t>αναφέρεται στην κατάσταση της υγείας του οργανισμού, δηλαδή στο πόσο καλά λειτουργούν τα όργανα και τα συστήματα του σώματος σε σχέση με το φυσιολογικό. Επηρεάζεται από διάφορους παράγοντες όπως η διατροφή, η άσκηση, το άγχος, η ύπνος, το γενετικό υλικό, και οι περιβαλλοντικές συνθήκες. Έτσι, κάποιος μπορεί να είναι βιολογικά νεότερος ή </a:t>
            </a:r>
            <a:r>
              <a:rPr lang="el-GR" sz="2000" dirty="0" err="1"/>
              <a:t>γηραιότερος</a:t>
            </a:r>
            <a:r>
              <a:rPr lang="el-GR" sz="2000" dirty="0"/>
              <a:t> από την χρονολογική του ηλικία, ανάλογα με τον τρόπο ζωής του.</a:t>
            </a:r>
          </a:p>
        </p:txBody>
      </p:sp>
      <p:pic>
        <p:nvPicPr>
          <p:cNvPr id="1026" name="Picture 2" descr="Why your real age may be older – or younger – than your years | New  Scien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002" y="2145323"/>
            <a:ext cx="4125302" cy="275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64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94CFE-B298-9CFF-82F8-0AFF154FD80E}"/>
            </a:ext>
          </a:extLst>
        </p:cNvPr>
        <p:cNvGrpSpPr/>
        <p:nvPr/>
      </p:nvGrpSpPr>
      <p:grpSpPr>
        <a:xfrm>
          <a:off x="0" y="0"/>
          <a:ext cx="0" cy="0"/>
          <a:chOff x="0" y="0"/>
          <a:chExt cx="0" cy="0"/>
        </a:xfrm>
      </p:grpSpPr>
      <p:pic>
        <p:nvPicPr>
          <p:cNvPr id="5122" name="Picture 2" descr="TruAge™ in Petoskey, MI | ReYouvenate">
            <a:extLst>
              <a:ext uri="{FF2B5EF4-FFF2-40B4-BE49-F238E27FC236}">
                <a16:creationId xmlns:a16="http://schemas.microsoft.com/office/drawing/2014/main" id="{3D742544-3DF5-119D-A023-ED82035AE9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22016"/>
            <a:ext cx="10515600" cy="4196655"/>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1">
            <a:extLst>
              <a:ext uri="{FF2B5EF4-FFF2-40B4-BE49-F238E27FC236}">
                <a16:creationId xmlns:a16="http://schemas.microsoft.com/office/drawing/2014/main" id="{D62B3CD2-C3CB-B78E-2CC8-01664718B9B1}"/>
              </a:ext>
            </a:extLst>
          </p:cNvPr>
          <p:cNvSpPr>
            <a:spLocks noGrp="1"/>
          </p:cNvSpPr>
          <p:nvPr>
            <p:ph type="title"/>
          </p:nvPr>
        </p:nvSpPr>
        <p:spPr/>
        <p:txBody>
          <a:bodyPr>
            <a:normAutofit/>
          </a:bodyPr>
          <a:lstStyle/>
          <a:p>
            <a:r>
              <a:rPr lang="el-GR" sz="3600" dirty="0" smtClean="0"/>
              <a:t>Χρονολογική και βιολογική ηλικία</a:t>
            </a:r>
            <a:endParaRPr lang="el-GR" sz="3600" dirty="0"/>
          </a:p>
        </p:txBody>
      </p:sp>
    </p:spTree>
    <p:extLst>
      <p:ext uri="{BB962C8B-B14F-4D97-AF65-F5344CB8AC3E}">
        <p14:creationId xmlns:p14="http://schemas.microsoft.com/office/powerpoint/2010/main" val="192314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319ED-2A79-5E6A-1A6A-7F45A0DF701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F465726-3866-A8A1-13F8-2EF875FE9F2D}"/>
              </a:ext>
            </a:extLst>
          </p:cNvPr>
          <p:cNvSpPr>
            <a:spLocks noGrp="1"/>
          </p:cNvSpPr>
          <p:nvPr>
            <p:ph type="title"/>
          </p:nvPr>
        </p:nvSpPr>
        <p:spPr/>
        <p:txBody>
          <a:bodyPr>
            <a:normAutofit/>
          </a:bodyPr>
          <a:lstStyle/>
          <a:p>
            <a:r>
              <a:rPr lang="el-GR" sz="3600" dirty="0" smtClean="0"/>
              <a:t>Ρυθμός γήρανσης</a:t>
            </a:r>
            <a:endParaRPr lang="el-GR" sz="3600" dirty="0"/>
          </a:p>
        </p:txBody>
      </p:sp>
      <p:sp>
        <p:nvSpPr>
          <p:cNvPr id="3" name="Θέση περιεχομένου 2">
            <a:extLst>
              <a:ext uri="{FF2B5EF4-FFF2-40B4-BE49-F238E27FC236}">
                <a16:creationId xmlns:a16="http://schemas.microsoft.com/office/drawing/2014/main" id="{A9FA2BF0-CB2E-D6CB-307F-17B63DAF2AC3}"/>
              </a:ext>
            </a:extLst>
          </p:cNvPr>
          <p:cNvSpPr>
            <a:spLocks noGrp="1"/>
          </p:cNvSpPr>
          <p:nvPr>
            <p:ph idx="1"/>
          </p:nvPr>
        </p:nvSpPr>
        <p:spPr/>
        <p:txBody>
          <a:bodyPr>
            <a:normAutofit/>
          </a:bodyPr>
          <a:lstStyle/>
          <a:p>
            <a:pPr>
              <a:lnSpc>
                <a:spcPct val="150000"/>
              </a:lnSpc>
            </a:pPr>
            <a:r>
              <a:rPr lang="el-GR" sz="2000" dirty="0"/>
              <a:t>Ο ρυθμός γήρανσης βάσει της </a:t>
            </a:r>
            <a:r>
              <a:rPr lang="el-GR" sz="2000" u="sng" dirty="0"/>
              <a:t>βιολογικής</a:t>
            </a:r>
            <a:r>
              <a:rPr lang="el-GR" sz="2000" dirty="0"/>
              <a:t> ηλικίας αναφέρεται στον ρυθμό με τον οποίο το σώμα "γηράσκει" ή υφίσταται φθορές σε κυτταρικό και οργανικό επίπεδο. Ο ρυθμός αυτός δεν είναι ίδιος για όλους, καθώς εξαρτάται από πολλούς παράγοντες και μπορεί να διαφέρει από την κανονική χρονολογική ηλικία. </a:t>
            </a:r>
            <a:endParaRPr lang="en-US" sz="2000" dirty="0" smtClean="0"/>
          </a:p>
          <a:p>
            <a:pPr>
              <a:lnSpc>
                <a:spcPct val="150000"/>
              </a:lnSpc>
            </a:pPr>
            <a:r>
              <a:rPr lang="el-GR" sz="2000" dirty="0"/>
              <a:t>Ο ρυθμός γήρανσης αυξάνεται μετά την ηλικία των 40. </a:t>
            </a:r>
            <a:endParaRPr lang="el-GR" sz="2000" dirty="0" smtClean="0"/>
          </a:p>
          <a:p>
            <a:pPr>
              <a:lnSpc>
                <a:spcPct val="150000"/>
              </a:lnSpc>
            </a:pPr>
            <a:r>
              <a:rPr lang="el-GR" sz="2000" dirty="0" smtClean="0"/>
              <a:t>Ο </a:t>
            </a:r>
            <a:r>
              <a:rPr lang="el-GR" sz="2000" dirty="0"/>
              <a:t>ρυθμός με τον οποίο οι άνδρες γηράσκουν επιβραδύνεται σταθερά με το πέρασμα του χρόνου. Ο ρυθμός γήρανσης στις γυναίκες είναι πιο αργός στις ηλικίες μεταξύ 45 και 60 από ότι μεταξύ 70 και 80. Ασθένειες και ατυχήματα επιταχύνουν το ρυθμό γήρανσης.</a:t>
            </a:r>
          </a:p>
        </p:txBody>
      </p:sp>
    </p:spTree>
    <p:extLst>
      <p:ext uri="{BB962C8B-B14F-4D97-AF65-F5344CB8AC3E}">
        <p14:creationId xmlns:p14="http://schemas.microsoft.com/office/powerpoint/2010/main" val="380607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625F7-5F3F-5E0C-70D8-0CE451EC01E4}"/>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72200635-D4EB-2F2A-B7A6-4201D5E66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850" y="1796694"/>
            <a:ext cx="7172325" cy="44890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D83E12-FBB6-0312-4EBD-50A0E5D7FC5D}"/>
              </a:ext>
            </a:extLst>
          </p:cNvPr>
          <p:cNvSpPr txBox="1"/>
          <p:nvPr/>
        </p:nvSpPr>
        <p:spPr>
          <a:xfrm>
            <a:off x="285750" y="6285726"/>
            <a:ext cx="6096000" cy="646331"/>
          </a:xfrm>
          <a:prstGeom prst="rect">
            <a:avLst/>
          </a:prstGeom>
          <a:noFill/>
        </p:spPr>
        <p:txBody>
          <a:bodyPr wrap="square">
            <a:spAutoFit/>
          </a:bodyPr>
          <a:lstStyle/>
          <a:p>
            <a:r>
              <a:rPr lang="en-US" sz="1200" dirty="0"/>
              <a:t>Haupt, Sandra &amp; </a:t>
            </a:r>
            <a:r>
              <a:rPr lang="en-US" sz="1200" dirty="0" err="1"/>
              <a:t>Niedrist</a:t>
            </a:r>
            <a:r>
              <a:rPr lang="en-US" sz="1200" dirty="0"/>
              <a:t>, Tobias &amp; </a:t>
            </a:r>
            <a:r>
              <a:rPr lang="en-US" sz="1200" dirty="0" err="1"/>
              <a:t>Sourij</a:t>
            </a:r>
            <a:r>
              <a:rPr lang="en-US" sz="1200" dirty="0"/>
              <a:t>, Harald &amp; </a:t>
            </a:r>
            <a:r>
              <a:rPr lang="en-US" sz="1200" dirty="0" err="1"/>
              <a:t>Schwarzinger</a:t>
            </a:r>
            <a:r>
              <a:rPr lang="en-US" sz="1200" dirty="0"/>
              <a:t>, Stephan &amp; Moser, </a:t>
            </a:r>
            <a:r>
              <a:rPr lang="en-US" sz="1200" dirty="0" err="1"/>
              <a:t>Othmar</a:t>
            </a:r>
            <a:r>
              <a:rPr lang="en-US" sz="1200" dirty="0"/>
              <a:t>. (2022). The Impact of Exercise on Telomere Length, DNA Methylation and Metabolic Footprints. Cells. 11. 153. 10.3390/cells11010153. </a:t>
            </a:r>
            <a:endParaRPr lang="el-GR" sz="1200" dirty="0"/>
          </a:p>
        </p:txBody>
      </p:sp>
      <p:sp>
        <p:nvSpPr>
          <p:cNvPr id="5" name="Τίτλος 1">
            <a:extLst>
              <a:ext uri="{FF2B5EF4-FFF2-40B4-BE49-F238E27FC236}">
                <a16:creationId xmlns:a16="http://schemas.microsoft.com/office/drawing/2014/main" id="{BF465726-3866-A8A1-13F8-2EF875FE9F2D}"/>
              </a:ext>
            </a:extLst>
          </p:cNvPr>
          <p:cNvSpPr>
            <a:spLocks noGrp="1"/>
          </p:cNvSpPr>
          <p:nvPr>
            <p:ph type="title"/>
          </p:nvPr>
        </p:nvSpPr>
        <p:spPr/>
        <p:txBody>
          <a:bodyPr>
            <a:normAutofit/>
          </a:bodyPr>
          <a:lstStyle/>
          <a:p>
            <a:r>
              <a:rPr lang="el-GR" sz="3600" dirty="0" smtClean="0"/>
              <a:t>Ρυθμός γήρανσης</a:t>
            </a:r>
            <a:endParaRPr lang="el-GR" sz="3600" dirty="0"/>
          </a:p>
        </p:txBody>
      </p:sp>
    </p:spTree>
    <p:extLst>
      <p:ext uri="{BB962C8B-B14F-4D97-AF65-F5344CB8AC3E}">
        <p14:creationId xmlns:p14="http://schemas.microsoft.com/office/powerpoint/2010/main" val="175072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FC886-10AC-4300-0F22-B8F3B233E94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57CF3CD-5A2B-9D9D-5AF7-C922B604EFC2}"/>
              </a:ext>
            </a:extLst>
          </p:cNvPr>
          <p:cNvSpPr>
            <a:spLocks noGrp="1"/>
          </p:cNvSpPr>
          <p:nvPr>
            <p:ph type="title"/>
          </p:nvPr>
        </p:nvSpPr>
        <p:spPr/>
        <p:txBody>
          <a:bodyPr>
            <a:normAutofit/>
          </a:bodyPr>
          <a:lstStyle/>
          <a:p>
            <a:r>
              <a:rPr lang="el-GR" sz="3600" dirty="0"/>
              <a:t>Παράγοντες που επηρεάζουν ρυθμό γήρανσης</a:t>
            </a:r>
          </a:p>
        </p:txBody>
      </p:sp>
      <p:sp>
        <p:nvSpPr>
          <p:cNvPr id="3" name="Θέση περιεχομένου 2">
            <a:extLst>
              <a:ext uri="{FF2B5EF4-FFF2-40B4-BE49-F238E27FC236}">
                <a16:creationId xmlns:a16="http://schemas.microsoft.com/office/drawing/2014/main" id="{68B04E80-5BB8-9008-1129-A05F570FBDCD}"/>
              </a:ext>
            </a:extLst>
          </p:cNvPr>
          <p:cNvSpPr>
            <a:spLocks noGrp="1"/>
          </p:cNvSpPr>
          <p:nvPr>
            <p:ph idx="1"/>
          </p:nvPr>
        </p:nvSpPr>
        <p:spPr/>
        <p:txBody>
          <a:bodyPr>
            <a:normAutofit/>
          </a:bodyPr>
          <a:lstStyle/>
          <a:p>
            <a:pPr>
              <a:lnSpc>
                <a:spcPct val="150000"/>
              </a:lnSpc>
            </a:pPr>
            <a:r>
              <a:rPr lang="el-GR" sz="2000" b="1" dirty="0"/>
              <a:t>Γενετικοί παράγοντες: </a:t>
            </a:r>
            <a:r>
              <a:rPr lang="el-GR" sz="2000" dirty="0"/>
              <a:t>Το DNA μας παίζει σημαντικό ρόλο στον τρόπο και στον ρυθμό γήρανσης. Ορισμένα άτομα μπορεί να έχουν «ευνοϊκό» γενετικό υπόβαθρο που τους επιτρέπει να ζουν πιο υγιείς και να γερνούν πιο αργά.</a:t>
            </a:r>
          </a:p>
          <a:p>
            <a:pPr>
              <a:lnSpc>
                <a:spcPct val="150000"/>
              </a:lnSpc>
            </a:pPr>
            <a:r>
              <a:rPr lang="el-GR" sz="2000" b="1" dirty="0"/>
              <a:t>Διατροφή:</a:t>
            </a:r>
            <a:r>
              <a:rPr lang="el-GR" sz="2000" dirty="0"/>
              <a:t> Η σωστή διατροφή μπορεί να επιβραδύνει την γήρανση, ενώ μια ανθυγιεινή διατροφή μπορεί να την επιταχύνει. Η κατανάλωση τροφών πλούσιων σε αντιοξειδωτικά (π.χ., φρούτα, λαχανικά) μπορεί να προστατεύσει τα κύτταρα από τις βλάβες που προκαλούνται.</a:t>
            </a:r>
          </a:p>
          <a:p>
            <a:pPr>
              <a:lnSpc>
                <a:spcPct val="150000"/>
              </a:lnSpc>
            </a:pPr>
            <a:r>
              <a:rPr lang="el-GR" sz="2000" b="1" dirty="0"/>
              <a:t>Άσκηση: </a:t>
            </a:r>
            <a:r>
              <a:rPr lang="el-GR" sz="2000" dirty="0"/>
              <a:t>Η τακτική σωματική άσκηση έχει αποδειχθεί ότι μπορεί να επιβραδύνει τη γήρανση, βελτιώνοντας την καρδιοαγγειακή υγεία, την ευκαμψία των αρθρώσεων και την αντοχή.</a:t>
            </a:r>
          </a:p>
        </p:txBody>
      </p:sp>
    </p:spTree>
    <p:extLst>
      <p:ext uri="{BB962C8B-B14F-4D97-AF65-F5344CB8AC3E}">
        <p14:creationId xmlns:p14="http://schemas.microsoft.com/office/powerpoint/2010/main" val="252151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13D66-D1E8-E627-891D-077A9C40756F}"/>
              </a:ext>
            </a:extLst>
          </p:cNvPr>
          <p:cNvSpPr>
            <a:spLocks noGrp="1"/>
          </p:cNvSpPr>
          <p:nvPr>
            <p:ph type="title"/>
          </p:nvPr>
        </p:nvSpPr>
        <p:spPr/>
        <p:txBody>
          <a:bodyPr>
            <a:normAutofit/>
          </a:bodyPr>
          <a:lstStyle/>
          <a:p>
            <a:r>
              <a:rPr lang="el-GR" sz="3600" dirty="0"/>
              <a:t>Σύνοψη </a:t>
            </a:r>
            <a:r>
              <a:rPr lang="el-GR" sz="3600" dirty="0" smtClean="0"/>
              <a:t>1</a:t>
            </a:r>
            <a:r>
              <a:rPr lang="el-GR" sz="3600" baseline="30000" dirty="0" smtClean="0"/>
              <a:t>ου</a:t>
            </a:r>
            <a:r>
              <a:rPr lang="el-GR" sz="3600" dirty="0" smtClean="0"/>
              <a:t> μαθήματος</a:t>
            </a:r>
            <a:endParaRPr lang="el-GR" sz="3600" dirty="0"/>
          </a:p>
        </p:txBody>
      </p:sp>
      <p:sp>
        <p:nvSpPr>
          <p:cNvPr id="3" name="Θέση περιεχομένου 2">
            <a:extLst>
              <a:ext uri="{FF2B5EF4-FFF2-40B4-BE49-F238E27FC236}">
                <a16:creationId xmlns:a16="http://schemas.microsoft.com/office/drawing/2014/main" id="{1E8BC5C6-6A8C-F3C7-CC6F-E2E211E49FEB}"/>
              </a:ext>
            </a:extLst>
          </p:cNvPr>
          <p:cNvSpPr>
            <a:spLocks noGrp="1"/>
          </p:cNvSpPr>
          <p:nvPr>
            <p:ph idx="1"/>
          </p:nvPr>
        </p:nvSpPr>
        <p:spPr/>
        <p:txBody>
          <a:bodyPr>
            <a:normAutofit/>
          </a:bodyPr>
          <a:lstStyle/>
          <a:p>
            <a:r>
              <a:rPr lang="el-GR" sz="2400" dirty="0" smtClean="0"/>
              <a:t>Ποια είναι η τρίτη ηλικία; </a:t>
            </a:r>
          </a:p>
          <a:p>
            <a:r>
              <a:rPr lang="el-GR" sz="2400" dirty="0" smtClean="0"/>
              <a:t>Επιδημιολογικά στοιχεία της τρίτης ηλικίας</a:t>
            </a:r>
          </a:p>
          <a:p>
            <a:r>
              <a:rPr lang="el-GR" sz="2400" dirty="0" smtClean="0"/>
              <a:t>Τι είναι η γήρανση; </a:t>
            </a:r>
          </a:p>
          <a:p>
            <a:r>
              <a:rPr lang="el-GR" sz="2400" dirty="0" smtClean="0"/>
              <a:t>Ρυθμός γήρανσης</a:t>
            </a:r>
          </a:p>
          <a:p>
            <a:r>
              <a:rPr lang="el-GR" sz="2400" dirty="0" smtClean="0"/>
              <a:t>Ποιες είναι οι παθήσεις που σχετίζονται με την αύξηση της ηλικίας</a:t>
            </a:r>
            <a:endParaRPr lang="en-US" sz="2400" dirty="0" smtClean="0"/>
          </a:p>
          <a:p>
            <a:r>
              <a:rPr lang="el-GR" sz="2400" dirty="0" smtClean="0"/>
              <a:t>Επιτυχής γήρανση</a:t>
            </a:r>
          </a:p>
          <a:p>
            <a:r>
              <a:rPr lang="el-GR" sz="2400" dirty="0" smtClean="0"/>
              <a:t>Η γήρανση είναι πάθηση;</a:t>
            </a:r>
          </a:p>
          <a:p>
            <a:pPr marL="0" indent="0">
              <a:buNone/>
            </a:pPr>
            <a:endParaRPr lang="el-GR" sz="2400" dirty="0"/>
          </a:p>
        </p:txBody>
      </p:sp>
    </p:spTree>
    <p:extLst>
      <p:ext uri="{BB962C8B-B14F-4D97-AF65-F5344CB8AC3E}">
        <p14:creationId xmlns:p14="http://schemas.microsoft.com/office/powerpoint/2010/main" val="298379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E3EA9-BD94-B05A-4429-57A07F7E3A8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A7D12B5-AB25-3E4A-7D2D-9EBE9F470B1F}"/>
              </a:ext>
            </a:extLst>
          </p:cNvPr>
          <p:cNvSpPr>
            <a:spLocks noGrp="1"/>
          </p:cNvSpPr>
          <p:nvPr>
            <p:ph type="title"/>
          </p:nvPr>
        </p:nvSpPr>
        <p:spPr/>
        <p:txBody>
          <a:bodyPr>
            <a:normAutofit/>
          </a:bodyPr>
          <a:lstStyle/>
          <a:p>
            <a:r>
              <a:rPr lang="el-GR" sz="3600" dirty="0"/>
              <a:t>Παράγοντες που επηρεάζουν ρυθμό γήρανσης</a:t>
            </a:r>
          </a:p>
        </p:txBody>
      </p:sp>
      <p:sp>
        <p:nvSpPr>
          <p:cNvPr id="3" name="Θέση περιεχομένου 2">
            <a:extLst>
              <a:ext uri="{FF2B5EF4-FFF2-40B4-BE49-F238E27FC236}">
                <a16:creationId xmlns:a16="http://schemas.microsoft.com/office/drawing/2014/main" id="{E91E434D-67C2-EBDE-4991-DFEDC1AC0F61}"/>
              </a:ext>
            </a:extLst>
          </p:cNvPr>
          <p:cNvSpPr>
            <a:spLocks noGrp="1"/>
          </p:cNvSpPr>
          <p:nvPr>
            <p:ph idx="1"/>
          </p:nvPr>
        </p:nvSpPr>
        <p:spPr/>
        <p:txBody>
          <a:bodyPr>
            <a:normAutofit/>
          </a:bodyPr>
          <a:lstStyle/>
          <a:p>
            <a:pPr>
              <a:lnSpc>
                <a:spcPct val="150000"/>
              </a:lnSpc>
            </a:pPr>
            <a:r>
              <a:rPr lang="el-GR" sz="2000" b="1" dirty="0"/>
              <a:t>Ποιότητα ύπνου: </a:t>
            </a:r>
            <a:r>
              <a:rPr lang="el-GR" sz="2000" dirty="0"/>
              <a:t>Η καλή ποιότητα και η επαρκής διάρκεια ύπνου είναι σημαντική για την αποκατάσταση των κυττάρων και τη γενική υγεία. Ανεπαρκής ή διαταραγμένος ύπνος μπορεί να επιταχύνει τη γήρανση.</a:t>
            </a:r>
          </a:p>
          <a:p>
            <a:pPr>
              <a:lnSpc>
                <a:spcPct val="150000"/>
              </a:lnSpc>
            </a:pPr>
            <a:r>
              <a:rPr lang="el-GR" sz="2000" b="1" dirty="0"/>
              <a:t>Περιβαλλοντικοί παράγοντες: </a:t>
            </a:r>
            <a:r>
              <a:rPr lang="el-GR" sz="2000" dirty="0"/>
              <a:t>Η έκθεση σε περιβαλλοντικούς κινδύνους, όπως η ρύπανση, η υπεριώδης ακτινοβολία (ήλιος), το κάπνισμα και η κατανάλωση αλκοόλ, μπορεί να συμβάλει στη γήρανση των κυττάρων και των ιστών του σώματος.</a:t>
            </a:r>
          </a:p>
        </p:txBody>
      </p:sp>
    </p:spTree>
    <p:extLst>
      <p:ext uri="{BB962C8B-B14F-4D97-AF65-F5344CB8AC3E}">
        <p14:creationId xmlns:p14="http://schemas.microsoft.com/office/powerpoint/2010/main" val="191967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3E394-FC5A-EE28-D629-A9F2F661CF8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201E9C6-5E72-2DA3-D7FC-05F2E6DA5F1C}"/>
              </a:ext>
            </a:extLst>
          </p:cNvPr>
          <p:cNvSpPr>
            <a:spLocks noGrp="1"/>
          </p:cNvSpPr>
          <p:nvPr>
            <p:ph type="title"/>
          </p:nvPr>
        </p:nvSpPr>
        <p:spPr/>
        <p:txBody>
          <a:bodyPr>
            <a:normAutofit/>
          </a:bodyPr>
          <a:lstStyle/>
          <a:p>
            <a:r>
              <a:rPr lang="el-GR" sz="3600" dirty="0" smtClean="0"/>
              <a:t>Γηριατρική- γεροντολογία- </a:t>
            </a:r>
            <a:r>
              <a:rPr lang="el-GR" sz="3600" dirty="0" err="1" smtClean="0"/>
              <a:t>γεροψυχολογία</a:t>
            </a:r>
            <a:endParaRPr lang="el-GR" sz="3600" dirty="0"/>
          </a:p>
        </p:txBody>
      </p:sp>
      <p:sp>
        <p:nvSpPr>
          <p:cNvPr id="3" name="Θέση περιεχομένου 2">
            <a:extLst>
              <a:ext uri="{FF2B5EF4-FFF2-40B4-BE49-F238E27FC236}">
                <a16:creationId xmlns:a16="http://schemas.microsoft.com/office/drawing/2014/main" id="{B5F1FB68-9D25-94A7-1A14-71040A8F63C4}"/>
              </a:ext>
            </a:extLst>
          </p:cNvPr>
          <p:cNvSpPr>
            <a:spLocks noGrp="1"/>
          </p:cNvSpPr>
          <p:nvPr>
            <p:ph idx="1"/>
          </p:nvPr>
        </p:nvSpPr>
        <p:spPr/>
        <p:txBody>
          <a:bodyPr>
            <a:normAutofit/>
          </a:bodyPr>
          <a:lstStyle/>
          <a:p>
            <a:pPr algn="l"/>
            <a:endParaRPr lang="el-GR" sz="1800" b="0" i="0" u="none" strike="noStrike" baseline="0" dirty="0">
              <a:solidFill>
                <a:srgbClr val="000000"/>
              </a:solidFill>
              <a:latin typeface="Arial" panose="020B0604020202020204" pitchFamily="34" charset="0"/>
            </a:endParaRPr>
          </a:p>
          <a:p>
            <a:r>
              <a:rPr lang="el-GR" sz="2400" dirty="0" smtClean="0"/>
              <a:t>Ως </a:t>
            </a:r>
            <a:r>
              <a:rPr lang="el-GR" sz="2400" dirty="0"/>
              <a:t>προς τη μελέτη των ηλικιωμένων, ο τομέας της ιατρικής που ασχολείται με τη μελέτη της διαδικασίας της γήρανσης λέγεται γεροντολογία (</a:t>
            </a:r>
            <a:r>
              <a:rPr lang="el-GR" sz="2400" dirty="0" err="1"/>
              <a:t>gerontology</a:t>
            </a:r>
            <a:r>
              <a:rPr lang="el-GR" sz="2400" dirty="0"/>
              <a:t>) ενώ ο τομέας ο οποίος ασχολείται με τη μελέτη των ασθενειών που πλήττουν τους  ηλικιωμένους λέγεται γηριατρική (</a:t>
            </a:r>
            <a:r>
              <a:rPr lang="el-GR" sz="2400" dirty="0" err="1"/>
              <a:t>geriatrics</a:t>
            </a:r>
            <a:r>
              <a:rPr lang="el-GR" sz="2400" dirty="0" smtClean="0"/>
              <a:t>)</a:t>
            </a:r>
          </a:p>
          <a:p>
            <a:r>
              <a:rPr lang="el-GR" sz="2400" dirty="0" err="1" smtClean="0"/>
              <a:t>Γηροψυχολογία</a:t>
            </a:r>
            <a:r>
              <a:rPr lang="el-GR" sz="2400" dirty="0" smtClean="0"/>
              <a:t> </a:t>
            </a:r>
            <a:r>
              <a:rPr lang="el-GR" sz="2400" dirty="0" smtClean="0"/>
              <a:t>(</a:t>
            </a:r>
            <a:r>
              <a:rPr lang="en-US" sz="2400" dirty="0" err="1" smtClean="0"/>
              <a:t>Geropsychology</a:t>
            </a:r>
            <a:r>
              <a:rPr lang="en-US" sz="2400" dirty="0" smtClean="0"/>
              <a:t>): </a:t>
            </a:r>
            <a:r>
              <a:rPr lang="el-GR" sz="2400" dirty="0" smtClean="0"/>
              <a:t>εξειδίκευση της ψυχολογίας που εφαρμόζει την επιστημονική γνώση για να κατανοήσει και να βοηθήσει τα άτομα της τρίτης ηλικίας και τις οικογένειές τους να διατηρήσουν καλή ποιότητα ζωής και να διαχειριστούν τα προβλήματα υγείας που προκύπτουν</a:t>
            </a:r>
            <a:endParaRPr lang="el-GR" sz="2400" dirty="0"/>
          </a:p>
        </p:txBody>
      </p:sp>
    </p:spTree>
    <p:extLst>
      <p:ext uri="{BB962C8B-B14F-4D97-AF65-F5344CB8AC3E}">
        <p14:creationId xmlns:p14="http://schemas.microsoft.com/office/powerpoint/2010/main" val="1176187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A51AB-19E2-32D5-E0B0-08E59E7E09E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3983746-CD58-9A51-A2D1-378A8229D3D1}"/>
              </a:ext>
            </a:extLst>
          </p:cNvPr>
          <p:cNvSpPr>
            <a:spLocks noGrp="1"/>
          </p:cNvSpPr>
          <p:nvPr>
            <p:ph type="title"/>
          </p:nvPr>
        </p:nvSpPr>
        <p:spPr/>
        <p:txBody>
          <a:bodyPr>
            <a:normAutofit/>
          </a:bodyPr>
          <a:lstStyle/>
          <a:p>
            <a:r>
              <a:rPr lang="el-GR" sz="3600" dirty="0" smtClean="0"/>
              <a:t>Αλλαγή παραδείγματος στη γηριατρική</a:t>
            </a:r>
            <a:endParaRPr lang="el-GR" sz="3600" dirty="0"/>
          </a:p>
        </p:txBody>
      </p:sp>
      <p:sp>
        <p:nvSpPr>
          <p:cNvPr id="3" name="Θέση περιεχομένου 2">
            <a:extLst>
              <a:ext uri="{FF2B5EF4-FFF2-40B4-BE49-F238E27FC236}">
                <a16:creationId xmlns:a16="http://schemas.microsoft.com/office/drawing/2014/main" id="{01062ED0-FC6B-6FA7-9D26-2A20199C808E}"/>
              </a:ext>
            </a:extLst>
          </p:cNvPr>
          <p:cNvSpPr>
            <a:spLocks noGrp="1"/>
          </p:cNvSpPr>
          <p:nvPr>
            <p:ph idx="1"/>
          </p:nvPr>
        </p:nvSpPr>
        <p:spPr/>
        <p:txBody>
          <a:bodyPr>
            <a:normAutofit/>
          </a:bodyPr>
          <a:lstStyle/>
          <a:p>
            <a:r>
              <a:rPr lang="el-GR" sz="2400" dirty="0"/>
              <a:t>Για πολλά χρόνια η γηριατρική εστίαζε κυρίως στις παθολογικές διεργασίες που συνοδεύουν την αύξηση της ηλικίας (ποιοι παράγοντες τις προκαλούν, ποιες παθολογικές διεργασίες, </a:t>
            </a:r>
            <a:r>
              <a:rPr lang="el-GR" sz="2400" dirty="0" err="1"/>
              <a:t>κλπ</a:t>
            </a:r>
            <a:r>
              <a:rPr lang="el-GR" sz="2400" dirty="0"/>
              <a:t>).</a:t>
            </a:r>
          </a:p>
          <a:p>
            <a:r>
              <a:rPr lang="el-GR" sz="2400" dirty="0"/>
              <a:t>Τα τελευταία χρόνια, οι σύγχρονες μελέτες γύρω από την τρίτη ηλικία άρχισαν να εστιάζουν στην επίτευξη της επιτυχούς γήρανσης (ποιοι είναι οι παράγοντες που οδηγούν στην επιτυχή και υγιή γήρανση).</a:t>
            </a:r>
          </a:p>
          <a:p>
            <a:r>
              <a:rPr lang="en-US" sz="2400" dirty="0"/>
              <a:t>Baltimore Longitudinal Study of Aging – 1958</a:t>
            </a:r>
          </a:p>
          <a:p>
            <a:r>
              <a:rPr lang="en-US" sz="2400" dirty="0"/>
              <a:t>Bonn Gerontological Longitudinal Study of Aging – 1965</a:t>
            </a:r>
          </a:p>
          <a:p>
            <a:pPr lvl="1"/>
            <a:r>
              <a:rPr lang="el-GR" sz="2000" dirty="0"/>
              <a:t>Σημαντική διαφορά στον τρόπο που οι άνθρωποι γηράσκουν </a:t>
            </a:r>
          </a:p>
          <a:p>
            <a:pPr lvl="1"/>
            <a:r>
              <a:rPr lang="el-GR" sz="2000" dirty="0"/>
              <a:t>1987: Παθολογικό γήρας </a:t>
            </a:r>
            <a:r>
              <a:rPr lang="en-US" sz="2000" dirty="0"/>
              <a:t>vs </a:t>
            </a:r>
            <a:r>
              <a:rPr lang="el-GR" sz="2000" dirty="0"/>
              <a:t>φυσιολογικό, επιτυχές γήρας</a:t>
            </a:r>
          </a:p>
        </p:txBody>
      </p:sp>
    </p:spTree>
    <p:extLst>
      <p:ext uri="{BB962C8B-B14F-4D97-AF65-F5344CB8AC3E}">
        <p14:creationId xmlns:p14="http://schemas.microsoft.com/office/powerpoint/2010/main" val="859428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F1C8-5C63-52D6-FA30-CE5AB80B32B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6E7CD075-B82E-8AEE-5E5F-0A7BE951CA7B}"/>
              </a:ext>
            </a:extLst>
          </p:cNvPr>
          <p:cNvSpPr>
            <a:spLocks noGrp="1"/>
          </p:cNvSpPr>
          <p:nvPr>
            <p:ph type="title"/>
          </p:nvPr>
        </p:nvSpPr>
        <p:spPr/>
        <p:txBody>
          <a:bodyPr>
            <a:normAutofit/>
          </a:bodyPr>
          <a:lstStyle/>
          <a:p>
            <a:r>
              <a:rPr lang="el-GR" sz="3600" dirty="0"/>
              <a:t>Φυσιολογική γήρανση</a:t>
            </a:r>
          </a:p>
        </p:txBody>
      </p:sp>
      <p:sp>
        <p:nvSpPr>
          <p:cNvPr id="3" name="Θέση περιεχομένου 2">
            <a:extLst>
              <a:ext uri="{FF2B5EF4-FFF2-40B4-BE49-F238E27FC236}">
                <a16:creationId xmlns:a16="http://schemas.microsoft.com/office/drawing/2014/main" id="{0B042055-1B38-7FFD-A7EA-E28176CA7B31}"/>
              </a:ext>
            </a:extLst>
          </p:cNvPr>
          <p:cNvSpPr>
            <a:spLocks noGrp="1"/>
          </p:cNvSpPr>
          <p:nvPr>
            <p:ph idx="1"/>
          </p:nvPr>
        </p:nvSpPr>
        <p:spPr/>
        <p:txBody>
          <a:bodyPr>
            <a:normAutofit/>
          </a:bodyPr>
          <a:lstStyle/>
          <a:p>
            <a:r>
              <a:rPr lang="el-GR" sz="2000" dirty="0"/>
              <a:t>Η φυσιολογική γήρανση αναφέρεται στην φυσική, σταδιακή διαδικασία φυσικών, ψυχολογικών και βιολογικών αλλαγών που συμβαίνουν καθώς το άτομο μεγαλώνει. Αυτές οι αλλαγές θεωρούνται τυπικές και </a:t>
            </a:r>
            <a:r>
              <a:rPr lang="el-GR" sz="2000" b="1" dirty="0"/>
              <a:t>δεν</a:t>
            </a:r>
            <a:r>
              <a:rPr lang="el-GR" sz="2000" dirty="0"/>
              <a:t> οδηγούν σε σοβαρά προβλήματα υγείας ή σημαντικές αναπηρίες στη καθημερινή λειτουργία. </a:t>
            </a:r>
          </a:p>
          <a:p>
            <a:r>
              <a:rPr lang="el-GR" sz="2000" dirty="0"/>
              <a:t>Παραδείγματα:</a:t>
            </a:r>
          </a:p>
          <a:p>
            <a:pPr lvl="1"/>
            <a:r>
              <a:rPr lang="el-GR" sz="2000" dirty="0"/>
              <a:t>Αργοί μεταβολικοί ρυθμοί (π.χ. μείωση της ενέργειας).</a:t>
            </a:r>
          </a:p>
          <a:p>
            <a:pPr lvl="1"/>
            <a:r>
              <a:rPr lang="el-GR" sz="2000" dirty="0"/>
              <a:t>Σταδιακή απώλεια μυϊκής μάζας και οστικής πυκνότητας.</a:t>
            </a:r>
          </a:p>
          <a:p>
            <a:pPr lvl="1"/>
            <a:r>
              <a:rPr lang="el-GR" sz="2000" dirty="0"/>
              <a:t>Αλλαγές στις αισθητηριακές λειτουργίες (π.χ. μικρή μείωση στην όραση και την ακοή).</a:t>
            </a:r>
          </a:p>
          <a:p>
            <a:pPr lvl="1"/>
            <a:r>
              <a:rPr lang="el-GR" sz="2000" dirty="0"/>
              <a:t>Αλλαγές στις γνωστικές λειτουργίες (π.χ. αργότερη επεξεργασία πληροφοριών, αλλά όχι άνοια).</a:t>
            </a:r>
          </a:p>
          <a:p>
            <a:pPr lvl="1"/>
            <a:r>
              <a:rPr lang="el-GR" sz="2000" dirty="0"/>
              <a:t>Μείωση στην ελαστικότητα του δέρματος και στην ευλυγισία των αρθρώσεων.</a:t>
            </a:r>
          </a:p>
          <a:p>
            <a:pPr lvl="1"/>
            <a:r>
              <a:rPr lang="el-GR" sz="2000" dirty="0"/>
              <a:t>Αδυναμία του ανοσοποιητικού συστήματος για καταπολέμηση λοιμώξεων, αλλά γενικά λειτουργικό.</a:t>
            </a:r>
          </a:p>
        </p:txBody>
      </p:sp>
    </p:spTree>
    <p:extLst>
      <p:ext uri="{BB962C8B-B14F-4D97-AF65-F5344CB8AC3E}">
        <p14:creationId xmlns:p14="http://schemas.microsoft.com/office/powerpoint/2010/main" val="1298111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F831D-E97B-E00C-C6B4-FA92E856C80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1E038E3-12CD-3683-C97B-0A0B87A6FF00}"/>
              </a:ext>
            </a:extLst>
          </p:cNvPr>
          <p:cNvSpPr>
            <a:spLocks noGrp="1"/>
          </p:cNvSpPr>
          <p:nvPr>
            <p:ph type="title"/>
          </p:nvPr>
        </p:nvSpPr>
        <p:spPr/>
        <p:txBody>
          <a:bodyPr>
            <a:normAutofit/>
          </a:bodyPr>
          <a:lstStyle/>
          <a:p>
            <a:r>
              <a:rPr lang="el-GR" sz="3600" dirty="0"/>
              <a:t>Παθολογική γήρανση</a:t>
            </a:r>
          </a:p>
        </p:txBody>
      </p:sp>
      <p:sp>
        <p:nvSpPr>
          <p:cNvPr id="3" name="Θέση περιεχομένου 2">
            <a:extLst>
              <a:ext uri="{FF2B5EF4-FFF2-40B4-BE49-F238E27FC236}">
                <a16:creationId xmlns:a16="http://schemas.microsoft.com/office/drawing/2014/main" id="{0CA8D4FF-428F-ED69-0514-2BA73BAF2CC9}"/>
              </a:ext>
            </a:extLst>
          </p:cNvPr>
          <p:cNvSpPr>
            <a:spLocks noGrp="1"/>
          </p:cNvSpPr>
          <p:nvPr>
            <p:ph idx="1"/>
          </p:nvPr>
        </p:nvSpPr>
        <p:spPr/>
        <p:txBody>
          <a:bodyPr>
            <a:normAutofit/>
          </a:bodyPr>
          <a:lstStyle/>
          <a:p>
            <a:r>
              <a:rPr lang="el-GR" sz="1800" dirty="0"/>
              <a:t>Η παθολογική γήρανση αναφέρεται στη διαδικασία γήρανσης που συνοδεύεται από την ανάπτυξη ασθενειών και διαταραχών που προκαλούν σημαντικές φυσικές, γνωστικές ή συναισθηματικές δυσλειτουργίες. Σε αντίθεση με τη φυσιολογική γήρανση, η παθολογική γήρανση επηρεάζει την ποιότητα ζωής ενός ατόμου. </a:t>
            </a:r>
          </a:p>
          <a:p>
            <a:r>
              <a:rPr lang="el-GR" sz="1800" dirty="0"/>
              <a:t>Παραδείγματα:</a:t>
            </a:r>
          </a:p>
          <a:p>
            <a:pPr lvl="1"/>
            <a:r>
              <a:rPr lang="el-GR" sz="1800" dirty="0" err="1"/>
              <a:t>Νευροεκφυλιστικές</a:t>
            </a:r>
            <a:r>
              <a:rPr lang="el-GR" sz="1800" dirty="0"/>
              <a:t> ασθένειες </a:t>
            </a:r>
            <a:r>
              <a:rPr lang="el-GR" sz="1800" dirty="0" smtClean="0"/>
              <a:t>που </a:t>
            </a:r>
            <a:r>
              <a:rPr lang="el-GR" sz="1800" dirty="0"/>
              <a:t>προκαλούν σοβαρή γνωστική και κινητική δυσλειτουργία.</a:t>
            </a:r>
          </a:p>
          <a:p>
            <a:pPr lvl="1"/>
            <a:r>
              <a:rPr lang="el-GR" sz="1800" dirty="0"/>
              <a:t>Χρόνιες καταστάσεις όπως καρδιοπάθειες, διαβήτης, υπέρταση και εγκεφαλικά επεισόδια.</a:t>
            </a:r>
          </a:p>
          <a:p>
            <a:pPr lvl="1"/>
            <a:r>
              <a:rPr lang="el-GR" sz="1800" dirty="0" err="1"/>
              <a:t>Μυοσκελετικές</a:t>
            </a:r>
            <a:r>
              <a:rPr lang="el-GR" sz="1800" dirty="0"/>
              <a:t> ασθένειες όπως η οστεοαρθρίτιδα και η οστεοπόρωση, οι οποίες οδηγούν σε πόνο και περιορισμένη κινητικότητα.</a:t>
            </a:r>
          </a:p>
          <a:p>
            <a:pPr lvl="1"/>
            <a:r>
              <a:rPr lang="el-GR" sz="1800" dirty="0"/>
              <a:t>Μεταβολικές διαταραχές, όπως η παχυσαρκία και το μεταβολικό σύνδρομο, που συχνά σχετίζονται με δυσλειτουργία στη ρύθμιση της ενέργειας και του μεταβολισμού.</a:t>
            </a:r>
          </a:p>
          <a:p>
            <a:pPr lvl="1"/>
            <a:r>
              <a:rPr lang="el-GR" sz="1800" dirty="0"/>
              <a:t>Ευπάθεια και </a:t>
            </a:r>
            <a:r>
              <a:rPr lang="el-GR" sz="1800" dirty="0" err="1"/>
              <a:t>σαρκοπενία</a:t>
            </a:r>
            <a:r>
              <a:rPr lang="el-GR" sz="1800" dirty="0"/>
              <a:t>, που οδηγούν σε μείωση της μυϊκής δύναμης και της φυσικής αντοχής, αυξάνοντας την ευαισθησία σε τραυματισμούς.</a:t>
            </a:r>
          </a:p>
          <a:p>
            <a:pPr marL="0" indent="0">
              <a:buNone/>
            </a:pPr>
            <a:endParaRPr lang="el-GR" dirty="0"/>
          </a:p>
        </p:txBody>
      </p:sp>
    </p:spTree>
    <p:extLst>
      <p:ext uri="{BB962C8B-B14F-4D97-AF65-F5344CB8AC3E}">
        <p14:creationId xmlns:p14="http://schemas.microsoft.com/office/powerpoint/2010/main" val="302236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7C79-4F15-C09B-B550-DEE15A9AE068}"/>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9017F09-2864-2329-5115-47D5B5A6C5DB}"/>
              </a:ext>
            </a:extLst>
          </p:cNvPr>
          <p:cNvSpPr>
            <a:spLocks noGrp="1"/>
          </p:cNvSpPr>
          <p:nvPr>
            <p:ph type="title"/>
          </p:nvPr>
        </p:nvSpPr>
        <p:spPr/>
        <p:txBody>
          <a:bodyPr>
            <a:normAutofit/>
          </a:bodyPr>
          <a:lstStyle/>
          <a:p>
            <a:r>
              <a:rPr lang="el-GR" sz="3600" dirty="0"/>
              <a:t>Παθήσεις που σχετίζονται με την αύξηση της ηλικίας</a:t>
            </a:r>
          </a:p>
        </p:txBody>
      </p:sp>
      <p:sp>
        <p:nvSpPr>
          <p:cNvPr id="3" name="Θέση περιεχομένου 2">
            <a:extLst>
              <a:ext uri="{FF2B5EF4-FFF2-40B4-BE49-F238E27FC236}">
                <a16:creationId xmlns:a16="http://schemas.microsoft.com/office/drawing/2014/main" id="{667B7D18-6C3B-3FBD-93EF-E4E123B05E32}"/>
              </a:ext>
            </a:extLst>
          </p:cNvPr>
          <p:cNvSpPr>
            <a:spLocks noGrp="1"/>
          </p:cNvSpPr>
          <p:nvPr>
            <p:ph idx="1"/>
          </p:nvPr>
        </p:nvSpPr>
        <p:spPr/>
        <p:txBody>
          <a:bodyPr>
            <a:noAutofit/>
          </a:bodyPr>
          <a:lstStyle/>
          <a:p>
            <a:r>
              <a:rPr lang="el-GR" sz="2000" dirty="0" smtClean="0"/>
              <a:t>Καρδιαγγειακές </a:t>
            </a:r>
            <a:r>
              <a:rPr lang="el-GR" sz="2000" dirty="0"/>
              <a:t>Ασθένειες: Περιλαμβάνουν την υπέρταση, τη στεφανιαία νόσο και την καρδιακή ανεπάρκεια. Αυτές οι </a:t>
            </a:r>
            <a:r>
              <a:rPr lang="el-GR" sz="2000" dirty="0" smtClean="0"/>
              <a:t>καταστάσεις</a:t>
            </a:r>
            <a:r>
              <a:rPr lang="el-GR" sz="2000" dirty="0"/>
              <a:t> </a:t>
            </a:r>
            <a:r>
              <a:rPr lang="el-GR" sz="2000" dirty="0" smtClean="0"/>
              <a:t>είναι </a:t>
            </a:r>
            <a:r>
              <a:rPr lang="el-GR" sz="2000" dirty="0"/>
              <a:t>συχνές στους ηλικιωμένους και απαιτούν προσεκτική διαχείριση για την πρόληψη επιπλοκών όπως το εγκεφαλικό και το έμφραγμα.</a:t>
            </a:r>
          </a:p>
          <a:p>
            <a:r>
              <a:rPr lang="el-GR" sz="2000" dirty="0" smtClean="0"/>
              <a:t>Διαβήτης</a:t>
            </a:r>
            <a:r>
              <a:rPr lang="el-GR" sz="2000" dirty="0"/>
              <a:t>: Ο σακχαρώδης διαβήτης τύπου 2 είναι κοινός στους ηλικιωμένους και συνδέεται με επιπλοκές όπως η νευροπάθεια, η νεφροπάθεια και η </a:t>
            </a:r>
            <a:r>
              <a:rPr lang="el-GR" sz="2000" dirty="0" err="1"/>
              <a:t>αμφιβληστροειδοπάθεια</a:t>
            </a:r>
            <a:r>
              <a:rPr lang="el-GR" sz="2000" dirty="0"/>
              <a:t>.</a:t>
            </a:r>
          </a:p>
          <a:p>
            <a:r>
              <a:rPr lang="el-GR" sz="2000" dirty="0" smtClean="0"/>
              <a:t>Οστεοαρθρίτιδα </a:t>
            </a:r>
            <a:r>
              <a:rPr lang="el-GR" sz="2000" dirty="0"/>
              <a:t>και Οστεοπόρωση: Η εκφυλιστική νόσος των αρθρώσεων και η απώλεια της οστικής πυκνότητας αυξάνουν τον κίνδυνο καταγμάτων και προβλημάτων κινητικότητας. </a:t>
            </a:r>
          </a:p>
          <a:p>
            <a:r>
              <a:rPr lang="el-GR" sz="2000" dirty="0"/>
              <a:t>Νόσος </a:t>
            </a:r>
            <a:r>
              <a:rPr lang="el-GR" sz="2000" dirty="0" err="1"/>
              <a:t>Alzheimer</a:t>
            </a:r>
            <a:r>
              <a:rPr lang="el-GR" sz="2000" dirty="0"/>
              <a:t>: Η πιο συχνή αιτία άνοιας, χαρακτηρίζεται από προοδευτική γνωστική έκπτωση, απώλεια μνήμης και αλλαγές στη συμπεριφορά.</a:t>
            </a:r>
          </a:p>
          <a:p>
            <a:r>
              <a:rPr lang="el-GR" sz="2000" dirty="0" smtClean="0"/>
              <a:t>Νόσος </a:t>
            </a:r>
            <a:r>
              <a:rPr lang="el-GR" sz="2000" dirty="0" err="1"/>
              <a:t>Parkinson</a:t>
            </a:r>
            <a:r>
              <a:rPr lang="el-GR" sz="2000" dirty="0"/>
              <a:t>: Επηρεάζει τον έλεγχο της κίνησης, </a:t>
            </a:r>
            <a:r>
              <a:rPr lang="el-GR" sz="2000" dirty="0" smtClean="0"/>
              <a:t>προκαλώντας </a:t>
            </a:r>
            <a:r>
              <a:rPr lang="el-GR" sz="2000" dirty="0"/>
              <a:t>τρόμο, δυσκαμψία και βραδυκινησία. Γνωστική έκπτωση μπορεί επίσης να εμφανιστεί στα τελευταία στάδια. </a:t>
            </a:r>
          </a:p>
          <a:p>
            <a:pPr algn="l"/>
            <a:r>
              <a:rPr lang="el-GR" sz="2000" dirty="0"/>
              <a:t>Καρκίνος: Ο κίνδυνος για πολλούς καρκίνους αυξάνεται με την ηλικία. Κοινοί καρκίνοι στους ηλικιωμένους περιλαμβάνουν τον καρκίνο του μαστού, του προστάτη, του πνεύμονα και του παχέος εντέρου</a:t>
            </a:r>
          </a:p>
          <a:p>
            <a:endParaRPr lang="el-GR" sz="2000" b="0" i="0" u="none" strike="noStrike" baseline="0" dirty="0">
              <a:solidFill>
                <a:srgbClr val="000000"/>
              </a:solidFill>
              <a:latin typeface="Arial" panose="020B0604020202020204" pitchFamily="34" charset="0"/>
            </a:endParaRPr>
          </a:p>
          <a:p>
            <a:endParaRPr lang="el-GR" sz="2000" dirty="0"/>
          </a:p>
        </p:txBody>
      </p:sp>
    </p:spTree>
    <p:extLst>
      <p:ext uri="{BB962C8B-B14F-4D97-AF65-F5344CB8AC3E}">
        <p14:creationId xmlns:p14="http://schemas.microsoft.com/office/powerpoint/2010/main" val="346840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7E620-BC33-8254-BD76-F07E51963C9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A41BD37-94C4-BDC0-79B0-9508EC568789}"/>
              </a:ext>
            </a:extLst>
          </p:cNvPr>
          <p:cNvSpPr>
            <a:spLocks noGrp="1"/>
          </p:cNvSpPr>
          <p:nvPr>
            <p:ph type="title"/>
          </p:nvPr>
        </p:nvSpPr>
        <p:spPr/>
        <p:txBody>
          <a:bodyPr>
            <a:normAutofit/>
          </a:bodyPr>
          <a:lstStyle/>
          <a:p>
            <a:r>
              <a:rPr lang="el-GR" sz="3600" dirty="0"/>
              <a:t>Παθήσεις που σχετίζονται με την αύξηση της ηλικίας</a:t>
            </a:r>
          </a:p>
        </p:txBody>
      </p:sp>
      <p:sp>
        <p:nvSpPr>
          <p:cNvPr id="3" name="Θέση περιεχομένου 2">
            <a:extLst>
              <a:ext uri="{FF2B5EF4-FFF2-40B4-BE49-F238E27FC236}">
                <a16:creationId xmlns:a16="http://schemas.microsoft.com/office/drawing/2014/main" id="{46DAFB58-0985-2244-2469-C3E5B95F596A}"/>
              </a:ext>
            </a:extLst>
          </p:cNvPr>
          <p:cNvSpPr>
            <a:spLocks noGrp="1"/>
          </p:cNvSpPr>
          <p:nvPr>
            <p:ph idx="1"/>
          </p:nvPr>
        </p:nvSpPr>
        <p:spPr/>
        <p:txBody>
          <a:bodyPr>
            <a:normAutofit/>
          </a:bodyPr>
          <a:lstStyle/>
          <a:p>
            <a:pPr algn="l"/>
            <a:endParaRPr lang="el-GR" sz="1800" b="0" i="0" u="none" strike="noStrike" baseline="0" dirty="0">
              <a:solidFill>
                <a:srgbClr val="000000"/>
              </a:solidFill>
              <a:latin typeface="Arial" panose="020B0604020202020204" pitchFamily="34" charset="0"/>
            </a:endParaRPr>
          </a:p>
          <a:p>
            <a:pPr algn="l"/>
            <a:endParaRPr lang="el-GR" sz="1800" b="0" i="0" u="none" strike="noStrike" baseline="0" dirty="0">
              <a:solidFill>
                <a:srgbClr val="000000"/>
              </a:solidFill>
              <a:latin typeface="Arial" panose="020B0604020202020204" pitchFamily="34" charset="0"/>
            </a:endParaRPr>
          </a:p>
          <a:p>
            <a:r>
              <a:rPr lang="el-GR" sz="2000" dirty="0"/>
              <a:t>Απώλεια Όρασης: Κοινές καταστάσεις περιλαμβάνουν τον καταρράκτη, το γλαύκωμα και την ηλικιακή εκφύλιση της </a:t>
            </a:r>
            <a:r>
              <a:rPr lang="el-GR" sz="2000" dirty="0" err="1"/>
              <a:t>ωχράς</a:t>
            </a:r>
            <a:r>
              <a:rPr lang="el-GR" sz="2000" dirty="0"/>
              <a:t> κηλίδας. Οι τακτικές οφθαλμολογικές εξετάσεις και οι κατάλληλες θεραπείες μπορούν να βοηθήσουν στη διατήρηση της όρασης.</a:t>
            </a:r>
          </a:p>
          <a:p>
            <a:r>
              <a:rPr lang="el-GR" sz="2000" dirty="0"/>
              <a:t>Απώλεια Ακοής: Μπορεί να οδηγήσει σε κοινωνική απομόνωση και δυσκολίες στην επικοινωνία. Τα ακουστικά και άλλες βοηθητικές συσκευές μπορούν να βελτιώσουν την ποιότητα ζωής. </a:t>
            </a:r>
          </a:p>
          <a:p>
            <a:endParaRPr lang="el-GR" sz="2000" dirty="0"/>
          </a:p>
        </p:txBody>
      </p:sp>
    </p:spTree>
    <p:extLst>
      <p:ext uri="{BB962C8B-B14F-4D97-AF65-F5344CB8AC3E}">
        <p14:creationId xmlns:p14="http://schemas.microsoft.com/office/powerpoint/2010/main" val="2700296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C9E8-67B3-67CE-2AC8-E96315D4BD5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F769689-1023-60C4-B9BF-9AF30F89AF07}"/>
              </a:ext>
            </a:extLst>
          </p:cNvPr>
          <p:cNvSpPr>
            <a:spLocks noGrp="1"/>
          </p:cNvSpPr>
          <p:nvPr>
            <p:ph type="title"/>
          </p:nvPr>
        </p:nvSpPr>
        <p:spPr/>
        <p:txBody>
          <a:bodyPr>
            <a:normAutofit/>
          </a:bodyPr>
          <a:lstStyle/>
          <a:p>
            <a:r>
              <a:rPr lang="el-GR" sz="3600" dirty="0" smtClean="0"/>
              <a:t>Επιτυχής γήρανση</a:t>
            </a:r>
            <a:endParaRPr lang="el-GR" sz="3600" dirty="0"/>
          </a:p>
        </p:txBody>
      </p:sp>
      <p:sp>
        <p:nvSpPr>
          <p:cNvPr id="3" name="Θέση περιεχομένου 2">
            <a:extLst>
              <a:ext uri="{FF2B5EF4-FFF2-40B4-BE49-F238E27FC236}">
                <a16:creationId xmlns:a16="http://schemas.microsoft.com/office/drawing/2014/main" id="{C8DDBC7E-D926-6554-3B3F-37B6B72A0FAC}"/>
              </a:ext>
            </a:extLst>
          </p:cNvPr>
          <p:cNvSpPr>
            <a:spLocks noGrp="1"/>
          </p:cNvSpPr>
          <p:nvPr>
            <p:ph idx="1"/>
          </p:nvPr>
        </p:nvSpPr>
        <p:spPr/>
        <p:txBody>
          <a:bodyPr>
            <a:noAutofit/>
          </a:bodyPr>
          <a:lstStyle/>
          <a:p>
            <a:r>
              <a:rPr lang="el-GR" sz="1900" dirty="0"/>
              <a:t>Ορισμός: Η επιτυχημένη γήρανση αναφέρεται στη διατήρηση της σωματικής υγείας, της ψυχικής ευημερίας και της κοινωνικής συμμετοχής καθώς μεγαλώνουμε. </a:t>
            </a:r>
            <a:endParaRPr lang="el-GR" sz="1900" dirty="0" smtClean="0"/>
          </a:p>
          <a:p>
            <a:r>
              <a:rPr lang="el-GR" sz="1900" dirty="0" smtClean="0"/>
              <a:t>Βασικά </a:t>
            </a:r>
            <a:r>
              <a:rPr lang="el-GR" sz="1900" dirty="0"/>
              <a:t>Συστατικά: </a:t>
            </a:r>
            <a:endParaRPr lang="el-GR" sz="1900" dirty="0" smtClean="0"/>
          </a:p>
          <a:p>
            <a:pPr lvl="1"/>
            <a:r>
              <a:rPr lang="el-GR" sz="1900" dirty="0" smtClean="0"/>
              <a:t>Σωματική </a:t>
            </a:r>
            <a:r>
              <a:rPr lang="el-GR" sz="1900" dirty="0"/>
              <a:t>Υγεία: Τακτική άσκηση, ισορροπημένη διατροφή και προληπτική υγειονομική φροντίδα. </a:t>
            </a:r>
            <a:endParaRPr lang="el-GR" sz="1900" dirty="0" smtClean="0"/>
          </a:p>
          <a:p>
            <a:pPr lvl="1"/>
            <a:r>
              <a:rPr lang="el-GR" sz="1900" dirty="0" smtClean="0"/>
              <a:t>Ψυχική </a:t>
            </a:r>
            <a:r>
              <a:rPr lang="el-GR" sz="1900" dirty="0"/>
              <a:t>Υγεία: Γνωστικές δραστηριότητες, διαχείριση άγχους και αναζήτηση βοήθειας για θέματα ψυχικής υγείας. </a:t>
            </a:r>
            <a:endParaRPr lang="el-GR" sz="1900" dirty="0" smtClean="0"/>
          </a:p>
          <a:p>
            <a:pPr lvl="1"/>
            <a:r>
              <a:rPr lang="el-GR" sz="1900" dirty="0" smtClean="0"/>
              <a:t>Κοινωνική </a:t>
            </a:r>
            <a:r>
              <a:rPr lang="el-GR" sz="1900" dirty="0"/>
              <a:t>Συμμετοχή: Διατήρηση σχέσεων, συμμετοχή σε κοινοτικές δραστηριότητες και επαφή με την οικογένεια και τους φίλους. </a:t>
            </a:r>
            <a:endParaRPr lang="el-GR" sz="1900" dirty="0" smtClean="0"/>
          </a:p>
          <a:p>
            <a:r>
              <a:rPr lang="el-GR" sz="1900" dirty="0" smtClean="0"/>
              <a:t>Παράγοντες </a:t>
            </a:r>
            <a:r>
              <a:rPr lang="el-GR" sz="1900" dirty="0"/>
              <a:t>που Συμβάλλουν στην Επιτυχημένη Γήρανση: </a:t>
            </a:r>
            <a:endParaRPr lang="el-GR" sz="1900" dirty="0" smtClean="0"/>
          </a:p>
          <a:p>
            <a:pPr lvl="1"/>
            <a:r>
              <a:rPr lang="el-GR" sz="1900" dirty="0" smtClean="0"/>
              <a:t>Γενετική</a:t>
            </a:r>
            <a:r>
              <a:rPr lang="el-GR" sz="1900" dirty="0"/>
              <a:t>: Κληρονομικά χαρακτηριστικά που επηρεάζουν την υγεία και τη μακροζωία. </a:t>
            </a:r>
            <a:endParaRPr lang="el-GR" sz="1900" dirty="0" smtClean="0"/>
          </a:p>
          <a:p>
            <a:pPr lvl="1"/>
            <a:r>
              <a:rPr lang="el-GR" sz="1900" dirty="0" smtClean="0"/>
              <a:t>Επιλογές </a:t>
            </a:r>
            <a:r>
              <a:rPr lang="el-GR" sz="1900" dirty="0"/>
              <a:t>Τρόπου Ζωής: Υγιεινές συνήθειες όπως η αποφυγή καπνίσματος, μέτρια κατανάλωση αλκοόλ και τακτική σωματική δραστηριότητα. </a:t>
            </a:r>
            <a:endParaRPr lang="el-GR" sz="1900" dirty="0" smtClean="0"/>
          </a:p>
          <a:p>
            <a:pPr lvl="1"/>
            <a:r>
              <a:rPr lang="el-GR" sz="1900" dirty="0" smtClean="0"/>
              <a:t>Περιβάλλον</a:t>
            </a:r>
            <a:r>
              <a:rPr lang="el-GR" sz="1900" dirty="0"/>
              <a:t>: Πρόσβαση στην υγειονομική περίθαλψη, ασφαλείς συνθήκες διαβίωσης και δίκτυα κοινωνικής υποστήριξης.</a:t>
            </a:r>
          </a:p>
        </p:txBody>
      </p:sp>
    </p:spTree>
    <p:extLst>
      <p:ext uri="{BB962C8B-B14F-4D97-AF65-F5344CB8AC3E}">
        <p14:creationId xmlns:p14="http://schemas.microsoft.com/office/powerpoint/2010/main" val="2544442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C9E8-67B3-67CE-2AC8-E96315D4BD5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F769689-1023-60C4-B9BF-9AF30F89AF07}"/>
              </a:ext>
            </a:extLst>
          </p:cNvPr>
          <p:cNvSpPr>
            <a:spLocks noGrp="1"/>
          </p:cNvSpPr>
          <p:nvPr>
            <p:ph type="title"/>
          </p:nvPr>
        </p:nvSpPr>
        <p:spPr/>
        <p:txBody>
          <a:bodyPr>
            <a:normAutofit/>
          </a:bodyPr>
          <a:lstStyle/>
          <a:p>
            <a:r>
              <a:rPr lang="el-GR" sz="3600" dirty="0" smtClean="0"/>
              <a:t>Επιτυχής γήρανση</a:t>
            </a:r>
            <a:endParaRPr lang="el-GR" sz="3600" dirty="0"/>
          </a:p>
        </p:txBody>
      </p:sp>
      <p:sp>
        <p:nvSpPr>
          <p:cNvPr id="3" name="Θέση περιεχομένου 2">
            <a:extLst>
              <a:ext uri="{FF2B5EF4-FFF2-40B4-BE49-F238E27FC236}">
                <a16:creationId xmlns:a16="http://schemas.microsoft.com/office/drawing/2014/main" id="{C8DDBC7E-D926-6554-3B3F-37B6B72A0FAC}"/>
              </a:ext>
            </a:extLst>
          </p:cNvPr>
          <p:cNvSpPr>
            <a:spLocks noGrp="1"/>
          </p:cNvSpPr>
          <p:nvPr>
            <p:ph idx="1"/>
          </p:nvPr>
        </p:nvSpPr>
        <p:spPr/>
        <p:txBody>
          <a:bodyPr>
            <a:normAutofit/>
          </a:bodyPr>
          <a:lstStyle/>
          <a:p>
            <a:r>
              <a:rPr lang="en-US" sz="2400" dirty="0"/>
              <a:t>James Fries, 1980:</a:t>
            </a:r>
            <a:r>
              <a:rPr lang="el-GR" sz="2400" dirty="0"/>
              <a:t> Η ενεργός γήρανση μπορεί να αυξήσει τα υπολειπόμενα έτη χωρίς νοσήματα και περιορισμό δραστηριοτήτων </a:t>
            </a:r>
          </a:p>
          <a:p>
            <a:r>
              <a:rPr lang="el-GR" sz="2400" dirty="0"/>
              <a:t>Σε χώρες που υιοθετούν καλές πρακτικές για την διαχείριση της τρίτης ηλικίας, η παθολογική γήρανση καθυστερεί κατά 10 </a:t>
            </a:r>
            <a:r>
              <a:rPr lang="el-GR" sz="2400" dirty="0" smtClean="0"/>
              <a:t>χρόνια</a:t>
            </a:r>
          </a:p>
          <a:p>
            <a:r>
              <a:rPr lang="el-GR" sz="2400" dirty="0"/>
              <a:t>Αν όλοι υιοθετούσαν ένα υγιεινό τρόπο ζωής, θα ήταν πιθανό να μεγιστοποιηθεί ο αριθμός των ατόμων που πλησιάζουν τον μέσο όρο ζωής (85 έτη) εξαλείφοντας τις χρόνιες ασθένειες και τα ατυχήματα. </a:t>
            </a:r>
          </a:p>
          <a:p>
            <a:endParaRPr lang="el-GR" sz="2400" dirty="0"/>
          </a:p>
        </p:txBody>
      </p:sp>
    </p:spTree>
    <p:extLst>
      <p:ext uri="{BB962C8B-B14F-4D97-AF65-F5344CB8AC3E}">
        <p14:creationId xmlns:p14="http://schemas.microsoft.com/office/powerpoint/2010/main" val="314991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C9E8-67B3-67CE-2AC8-E96315D4BD5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F769689-1023-60C4-B9BF-9AF30F89AF07}"/>
              </a:ext>
            </a:extLst>
          </p:cNvPr>
          <p:cNvSpPr>
            <a:spLocks noGrp="1"/>
          </p:cNvSpPr>
          <p:nvPr>
            <p:ph type="title"/>
          </p:nvPr>
        </p:nvSpPr>
        <p:spPr/>
        <p:txBody>
          <a:bodyPr>
            <a:normAutofit/>
          </a:bodyPr>
          <a:lstStyle/>
          <a:p>
            <a:r>
              <a:rPr lang="el-GR" sz="3600" dirty="0" smtClean="0"/>
              <a:t>Επιτυχής γήρανση</a:t>
            </a:r>
            <a:endParaRPr lang="el-GR" sz="3600"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9970360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6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13D66-D1E8-E627-891D-077A9C40756F}"/>
              </a:ext>
            </a:extLst>
          </p:cNvPr>
          <p:cNvSpPr>
            <a:spLocks noGrp="1"/>
          </p:cNvSpPr>
          <p:nvPr>
            <p:ph type="title"/>
          </p:nvPr>
        </p:nvSpPr>
        <p:spPr/>
        <p:txBody>
          <a:bodyPr>
            <a:normAutofit/>
          </a:bodyPr>
          <a:lstStyle/>
          <a:p>
            <a:r>
              <a:rPr lang="el-GR" sz="3600" dirty="0"/>
              <a:t>Σύνοψη μαθήματος</a:t>
            </a:r>
          </a:p>
        </p:txBody>
      </p:sp>
      <p:sp>
        <p:nvSpPr>
          <p:cNvPr id="3" name="Θέση περιεχομένου 2">
            <a:extLst>
              <a:ext uri="{FF2B5EF4-FFF2-40B4-BE49-F238E27FC236}">
                <a16:creationId xmlns:a16="http://schemas.microsoft.com/office/drawing/2014/main" id="{1E8BC5C6-6A8C-F3C7-CC6F-E2E211E49FEB}"/>
              </a:ext>
            </a:extLst>
          </p:cNvPr>
          <p:cNvSpPr>
            <a:spLocks noGrp="1"/>
          </p:cNvSpPr>
          <p:nvPr>
            <p:ph idx="1"/>
          </p:nvPr>
        </p:nvSpPr>
        <p:spPr/>
        <p:txBody>
          <a:bodyPr>
            <a:normAutofit/>
          </a:bodyPr>
          <a:lstStyle/>
          <a:p>
            <a:r>
              <a:rPr lang="el-GR" sz="2400" dirty="0" smtClean="0"/>
              <a:t>Ποια είναι η τρίτη ηλικία; </a:t>
            </a:r>
          </a:p>
          <a:p>
            <a:pPr marL="0" indent="0">
              <a:buNone/>
            </a:pPr>
            <a:endParaRPr lang="el-GR" sz="2400" dirty="0"/>
          </a:p>
        </p:txBody>
      </p:sp>
    </p:spTree>
    <p:extLst>
      <p:ext uri="{BB962C8B-B14F-4D97-AF65-F5344CB8AC3E}">
        <p14:creationId xmlns:p14="http://schemas.microsoft.com/office/powerpoint/2010/main" val="1887408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C9E8-67B3-67CE-2AC8-E96315D4BD5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F769689-1023-60C4-B9BF-9AF30F89AF07}"/>
              </a:ext>
            </a:extLst>
          </p:cNvPr>
          <p:cNvSpPr>
            <a:spLocks noGrp="1"/>
          </p:cNvSpPr>
          <p:nvPr>
            <p:ph type="title"/>
          </p:nvPr>
        </p:nvSpPr>
        <p:spPr/>
        <p:txBody>
          <a:bodyPr>
            <a:normAutofit/>
          </a:bodyPr>
          <a:lstStyle/>
          <a:p>
            <a:r>
              <a:rPr lang="el-GR" sz="3600" dirty="0" smtClean="0"/>
              <a:t>Επιτυχής γήρανση</a:t>
            </a:r>
            <a:endParaRPr lang="el-GR" sz="3600" dirty="0"/>
          </a:p>
        </p:txBody>
      </p:sp>
      <p:pic>
        <p:nvPicPr>
          <p:cNvPr id="5" name="Εικόνα 4"/>
          <p:cNvPicPr>
            <a:picLocks noChangeAspect="1"/>
          </p:cNvPicPr>
          <p:nvPr/>
        </p:nvPicPr>
        <p:blipFill rotWithShape="1">
          <a:blip r:embed="rId2"/>
          <a:srcRect t="3065"/>
          <a:stretch/>
        </p:blipFill>
        <p:spPr>
          <a:xfrm>
            <a:off x="2166937" y="1828800"/>
            <a:ext cx="7858125" cy="4367213"/>
          </a:xfrm>
          <a:prstGeom prst="rect">
            <a:avLst/>
          </a:prstGeom>
        </p:spPr>
      </p:pic>
      <p:sp>
        <p:nvSpPr>
          <p:cNvPr id="7" name="Ορθογώνιο 6"/>
          <p:cNvSpPr/>
          <p:nvPr/>
        </p:nvSpPr>
        <p:spPr>
          <a:xfrm>
            <a:off x="4080288" y="6334125"/>
            <a:ext cx="4031425" cy="307777"/>
          </a:xfrm>
          <a:prstGeom prst="rect">
            <a:avLst/>
          </a:prstGeom>
        </p:spPr>
        <p:txBody>
          <a:bodyPr wrap="none">
            <a:spAutoFit/>
          </a:bodyPr>
          <a:lstStyle/>
          <a:p>
            <a:r>
              <a:rPr lang="en-US" sz="1400" dirty="0"/>
              <a:t>https://pmc.ncbi.nlm.nih.gov/articles/PMC6776218/</a:t>
            </a:r>
            <a:endParaRPr lang="el-GR" sz="1400" dirty="0"/>
          </a:p>
        </p:txBody>
      </p:sp>
    </p:spTree>
    <p:extLst>
      <p:ext uri="{BB962C8B-B14F-4D97-AF65-F5344CB8AC3E}">
        <p14:creationId xmlns:p14="http://schemas.microsoft.com/office/powerpoint/2010/main" val="2114741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C9E8-67B3-67CE-2AC8-E96315D4BD5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F769689-1023-60C4-B9BF-9AF30F89AF07}"/>
              </a:ext>
            </a:extLst>
          </p:cNvPr>
          <p:cNvSpPr>
            <a:spLocks noGrp="1"/>
          </p:cNvSpPr>
          <p:nvPr>
            <p:ph type="title"/>
          </p:nvPr>
        </p:nvSpPr>
        <p:spPr/>
        <p:txBody>
          <a:bodyPr>
            <a:normAutofit/>
          </a:bodyPr>
          <a:lstStyle/>
          <a:p>
            <a:r>
              <a:rPr lang="el-GR" sz="3600" dirty="0" smtClean="0"/>
              <a:t>Επιτυχής γήρανση</a:t>
            </a:r>
            <a:endParaRPr lang="el-GR" sz="3600" dirty="0"/>
          </a:p>
        </p:txBody>
      </p:sp>
      <p:sp>
        <p:nvSpPr>
          <p:cNvPr id="3" name="Ορθογώνιο 2"/>
          <p:cNvSpPr/>
          <p:nvPr/>
        </p:nvSpPr>
        <p:spPr>
          <a:xfrm>
            <a:off x="4189374" y="6334125"/>
            <a:ext cx="3484287" cy="307777"/>
          </a:xfrm>
          <a:prstGeom prst="rect">
            <a:avLst/>
          </a:prstGeom>
        </p:spPr>
        <p:txBody>
          <a:bodyPr wrap="none">
            <a:spAutoFit/>
          </a:bodyPr>
          <a:lstStyle/>
          <a:p>
            <a:r>
              <a:rPr lang="en-US" sz="1400" dirty="0"/>
              <a:t>https://europepmc.org/article/pmc/6014811</a:t>
            </a:r>
            <a:endParaRPr lang="el-GR" sz="1400" dirty="0"/>
          </a:p>
        </p:txBody>
      </p:sp>
      <p:pic>
        <p:nvPicPr>
          <p:cNvPr id="2050" name="Picture 2" descr="An external file that holds a picture, illustration, etc.&#10;Object name is mjiri-31-100-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390649"/>
            <a:ext cx="5829300"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60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09513-59BF-1F72-C4A6-C8E6BC851464}"/>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22761DF9-AE95-D83A-3062-8C2D21F6D8F4}"/>
              </a:ext>
            </a:extLst>
          </p:cNvPr>
          <p:cNvPicPr>
            <a:picLocks noChangeAspect="1"/>
          </p:cNvPicPr>
          <p:nvPr/>
        </p:nvPicPr>
        <p:blipFill>
          <a:blip r:embed="rId2"/>
          <a:stretch>
            <a:fillRect/>
          </a:stretch>
        </p:blipFill>
        <p:spPr>
          <a:xfrm>
            <a:off x="6304085" y="114898"/>
            <a:ext cx="5114108" cy="6637595"/>
          </a:xfrm>
          <a:prstGeom prst="rect">
            <a:avLst/>
          </a:prstGeom>
        </p:spPr>
      </p:pic>
      <p:sp>
        <p:nvSpPr>
          <p:cNvPr id="3" name="TextBox 2"/>
          <p:cNvSpPr txBox="1"/>
          <p:nvPr/>
        </p:nvSpPr>
        <p:spPr>
          <a:xfrm>
            <a:off x="993530" y="1864035"/>
            <a:ext cx="4114800" cy="1077218"/>
          </a:xfrm>
          <a:prstGeom prst="rect">
            <a:avLst/>
          </a:prstGeom>
          <a:noFill/>
        </p:spPr>
        <p:txBody>
          <a:bodyPr wrap="square" rtlCol="0">
            <a:spAutoFit/>
          </a:bodyPr>
          <a:lstStyle/>
          <a:p>
            <a:r>
              <a:rPr lang="el-GR" sz="3200" dirty="0" smtClean="0"/>
              <a:t>Πως μετράμε την επιτυχή γήρανση;</a:t>
            </a:r>
            <a:endParaRPr lang="el-GR" sz="3200" dirty="0"/>
          </a:p>
        </p:txBody>
      </p:sp>
      <p:sp>
        <p:nvSpPr>
          <p:cNvPr id="6" name="Ορθογώνιο 5"/>
          <p:cNvSpPr/>
          <p:nvPr/>
        </p:nvSpPr>
        <p:spPr>
          <a:xfrm>
            <a:off x="3271973" y="6475494"/>
            <a:ext cx="3032112" cy="276999"/>
          </a:xfrm>
          <a:prstGeom prst="rect">
            <a:avLst/>
          </a:prstGeom>
        </p:spPr>
        <p:txBody>
          <a:bodyPr wrap="none">
            <a:spAutoFit/>
          </a:bodyPr>
          <a:lstStyle/>
          <a:p>
            <a:r>
              <a:rPr lang="en-US" sz="1200" dirty="0"/>
              <a:t>The Cambridge Handbook of Successful Aging</a:t>
            </a:r>
            <a:endParaRPr lang="el-GR" sz="1200" dirty="0"/>
          </a:p>
        </p:txBody>
      </p:sp>
    </p:spTree>
    <p:extLst>
      <p:ext uri="{BB962C8B-B14F-4D97-AF65-F5344CB8AC3E}">
        <p14:creationId xmlns:p14="http://schemas.microsoft.com/office/powerpoint/2010/main" val="3953763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E352B-3961-67D3-4960-FD2AA787C0F0}"/>
              </a:ext>
            </a:extLst>
          </p:cNvPr>
          <p:cNvSpPr>
            <a:spLocks noGrp="1"/>
          </p:cNvSpPr>
          <p:nvPr>
            <p:ph type="title"/>
          </p:nvPr>
        </p:nvSpPr>
        <p:spPr/>
        <p:txBody>
          <a:bodyPr>
            <a:normAutofit/>
          </a:bodyPr>
          <a:lstStyle/>
          <a:p>
            <a:r>
              <a:rPr lang="en-US" sz="3600" dirty="0" smtClean="0"/>
              <a:t>Aging as a disease</a:t>
            </a:r>
            <a:endParaRPr lang="el-GR" sz="3600" dirty="0"/>
          </a:p>
        </p:txBody>
      </p:sp>
      <p:sp>
        <p:nvSpPr>
          <p:cNvPr id="3" name="Θέση περιεχομένου 2">
            <a:extLst>
              <a:ext uri="{FF2B5EF4-FFF2-40B4-BE49-F238E27FC236}">
                <a16:creationId xmlns:a16="http://schemas.microsoft.com/office/drawing/2014/main" id="{1AD3DB0D-270F-4C3B-95EB-946E2EC8334A}"/>
              </a:ext>
            </a:extLst>
          </p:cNvPr>
          <p:cNvSpPr>
            <a:spLocks noGrp="1"/>
          </p:cNvSpPr>
          <p:nvPr>
            <p:ph idx="1"/>
          </p:nvPr>
        </p:nvSpPr>
        <p:spPr/>
        <p:txBody>
          <a:bodyPr>
            <a:noAutofit/>
          </a:bodyPr>
          <a:lstStyle/>
          <a:p>
            <a:pPr marL="0" indent="0">
              <a:buNone/>
            </a:pPr>
            <a:r>
              <a:rPr lang="el-GR" sz="2200" b="1" dirty="0" err="1" smtClean="0"/>
              <a:t>Υπερ</a:t>
            </a:r>
            <a:endParaRPr lang="el-GR" sz="2200" b="1" dirty="0" smtClean="0"/>
          </a:p>
          <a:p>
            <a:r>
              <a:rPr lang="el-GR" sz="2200" dirty="0"/>
              <a:t>Εάν η γήρανση μπορεί να θεωρηθεί ως παθολογική διαδικασία, αυτό επιτρέπει στους ερευνητές να μελετήσουν τους </a:t>
            </a:r>
            <a:r>
              <a:rPr lang="el-GR" sz="2200" dirty="0" err="1"/>
              <a:t>παθοφυσιολογικούς</a:t>
            </a:r>
            <a:r>
              <a:rPr lang="el-GR" sz="2200" dirty="0"/>
              <a:t> μηχανισμούς της ίδιας της </a:t>
            </a:r>
            <a:r>
              <a:rPr lang="el-GR" sz="2200" dirty="0" smtClean="0"/>
              <a:t>γήρανσης- διερεύνηση μηχανισμών </a:t>
            </a:r>
            <a:r>
              <a:rPr lang="el-GR" sz="2200" dirty="0"/>
              <a:t>δράσης που επιβραδύνουν τον ρυθμό της </a:t>
            </a:r>
            <a:r>
              <a:rPr lang="el-GR" sz="2200" dirty="0" smtClean="0"/>
              <a:t>γήρανσης</a:t>
            </a:r>
          </a:p>
          <a:p>
            <a:r>
              <a:rPr lang="el-GR" sz="2200" dirty="0" smtClean="0"/>
              <a:t>Κοινοί μηχανισμοί γήρανσης και ασθενειών </a:t>
            </a:r>
            <a:r>
              <a:rPr lang="el-GR" sz="2200" dirty="0"/>
              <a:t>που σχετίζονται με την ηλικία—π.χ., καρκίνος και διαβήτης</a:t>
            </a:r>
            <a:r>
              <a:rPr lang="el-GR" sz="2200" dirty="0" smtClean="0"/>
              <a:t>.</a:t>
            </a:r>
          </a:p>
          <a:p>
            <a:r>
              <a:rPr lang="el-GR" sz="2200" dirty="0"/>
              <a:t>Κατά συνέπεια, </a:t>
            </a:r>
            <a:r>
              <a:rPr lang="el-GR" sz="2200" dirty="0" smtClean="0"/>
              <a:t>στοχεύοντας </a:t>
            </a:r>
            <a:r>
              <a:rPr lang="el-GR" sz="2200" dirty="0"/>
              <a:t>στους μηχανισμούς της γήρανσης, θα μπορούσαμε ενδεχομένως να </a:t>
            </a:r>
            <a:r>
              <a:rPr lang="el-GR" sz="2200" dirty="0" smtClean="0"/>
              <a:t>εντοπίσουμε </a:t>
            </a:r>
            <a:r>
              <a:rPr lang="el-GR" sz="2200" dirty="0"/>
              <a:t>την πηγή πολλών φαινομενικά άσχετων ασθενειών. </a:t>
            </a:r>
            <a:endParaRPr lang="el-GR" sz="2200" dirty="0" smtClean="0"/>
          </a:p>
          <a:p>
            <a:r>
              <a:rPr lang="el-GR" sz="2200" dirty="0" smtClean="0"/>
              <a:t>Δυνατότητα για κλινικές </a:t>
            </a:r>
            <a:r>
              <a:rPr lang="el-GR" sz="2200" dirty="0"/>
              <a:t>δοκιμές που θα στοχεύουν συγκεκριμένα στη γήρανση ως τελικό </a:t>
            </a:r>
            <a:r>
              <a:rPr lang="el-GR" sz="2200" dirty="0" smtClean="0"/>
              <a:t>στόχο</a:t>
            </a:r>
            <a:endParaRPr lang="el-GR" sz="2200" dirty="0"/>
          </a:p>
        </p:txBody>
      </p:sp>
    </p:spTree>
    <p:extLst>
      <p:ext uri="{BB962C8B-B14F-4D97-AF65-F5344CB8AC3E}">
        <p14:creationId xmlns:p14="http://schemas.microsoft.com/office/powerpoint/2010/main" val="1778679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E352B-3961-67D3-4960-FD2AA787C0F0}"/>
              </a:ext>
            </a:extLst>
          </p:cNvPr>
          <p:cNvSpPr>
            <a:spLocks noGrp="1"/>
          </p:cNvSpPr>
          <p:nvPr>
            <p:ph type="title"/>
          </p:nvPr>
        </p:nvSpPr>
        <p:spPr/>
        <p:txBody>
          <a:bodyPr>
            <a:normAutofit/>
          </a:bodyPr>
          <a:lstStyle/>
          <a:p>
            <a:r>
              <a:rPr lang="en-US" sz="3600" dirty="0" smtClean="0"/>
              <a:t>Aging as a disease</a:t>
            </a:r>
            <a:endParaRPr lang="el-GR" sz="3600" dirty="0"/>
          </a:p>
        </p:txBody>
      </p:sp>
      <p:sp>
        <p:nvSpPr>
          <p:cNvPr id="3" name="Θέση περιεχομένου 2">
            <a:extLst>
              <a:ext uri="{FF2B5EF4-FFF2-40B4-BE49-F238E27FC236}">
                <a16:creationId xmlns:a16="http://schemas.microsoft.com/office/drawing/2014/main" id="{1AD3DB0D-270F-4C3B-95EB-946E2EC8334A}"/>
              </a:ext>
            </a:extLst>
          </p:cNvPr>
          <p:cNvSpPr>
            <a:spLocks noGrp="1"/>
          </p:cNvSpPr>
          <p:nvPr>
            <p:ph idx="1"/>
          </p:nvPr>
        </p:nvSpPr>
        <p:spPr/>
        <p:txBody>
          <a:bodyPr>
            <a:noAutofit/>
          </a:bodyPr>
          <a:lstStyle/>
          <a:p>
            <a:pPr marL="0" indent="0">
              <a:buNone/>
            </a:pPr>
            <a:r>
              <a:rPr lang="el-GR" sz="2200" b="1" dirty="0" smtClean="0"/>
              <a:t>Κατά</a:t>
            </a:r>
          </a:p>
          <a:p>
            <a:r>
              <a:rPr lang="el-GR" sz="2200" dirty="0" smtClean="0"/>
              <a:t>Η </a:t>
            </a:r>
            <a:r>
              <a:rPr lang="el-GR" sz="2200" dirty="0"/>
              <a:t>γήρανση είναι μια φυσιολογική διαδικασία που βιώνουν όλοι, σε αντίθεση με μια ασθένεια που βιώνεται μόνο από ορισμένα </a:t>
            </a:r>
            <a:r>
              <a:rPr lang="el-GR" sz="2200" dirty="0" smtClean="0"/>
              <a:t>άτομα.</a:t>
            </a:r>
          </a:p>
          <a:p>
            <a:r>
              <a:rPr lang="el-GR" sz="2200" dirty="0" smtClean="0"/>
              <a:t>Μπορεί να οδηγήσει σε μεγαλύτερη προκατάληψη </a:t>
            </a:r>
            <a:r>
              <a:rPr lang="el-GR" sz="2200" dirty="0"/>
              <a:t>κατά των ηλικιωμένων και </a:t>
            </a:r>
            <a:r>
              <a:rPr lang="el-GR" sz="2200" dirty="0" smtClean="0"/>
              <a:t>σε </a:t>
            </a:r>
            <a:r>
              <a:rPr lang="el-GR" sz="2200" dirty="0"/>
              <a:t>διακρίσεις λόγω ηλικίας. </a:t>
            </a:r>
            <a:endParaRPr lang="el-GR" sz="2200" dirty="0" smtClean="0"/>
          </a:p>
          <a:p>
            <a:r>
              <a:rPr lang="el-GR" sz="2200" dirty="0" smtClean="0"/>
              <a:t>Παρά τις πολλές μελέτες, δεν </a:t>
            </a:r>
            <a:r>
              <a:rPr lang="el-GR" sz="2200" dirty="0"/>
              <a:t>υπάρχει ακόμα καμία κλινικά τεκμηριωμένη παρέμβαση που να επιβραδύνει τον ρυθμό της </a:t>
            </a:r>
            <a:r>
              <a:rPr lang="el-GR" sz="2200" dirty="0" smtClean="0"/>
              <a:t>γήρανσης</a:t>
            </a:r>
            <a:endParaRPr lang="el-GR" sz="2200" dirty="0"/>
          </a:p>
        </p:txBody>
      </p:sp>
    </p:spTree>
    <p:extLst>
      <p:ext uri="{BB962C8B-B14F-4D97-AF65-F5344CB8AC3E}">
        <p14:creationId xmlns:p14="http://schemas.microsoft.com/office/powerpoint/2010/main" val="2945583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E352B-3961-67D3-4960-FD2AA787C0F0}"/>
              </a:ext>
            </a:extLst>
          </p:cNvPr>
          <p:cNvSpPr>
            <a:spLocks noGrp="1"/>
          </p:cNvSpPr>
          <p:nvPr>
            <p:ph type="title"/>
          </p:nvPr>
        </p:nvSpPr>
        <p:spPr/>
        <p:txBody>
          <a:bodyPr>
            <a:normAutofit/>
          </a:bodyPr>
          <a:lstStyle/>
          <a:p>
            <a:r>
              <a:rPr lang="el-GR" sz="3600" dirty="0" smtClean="0"/>
              <a:t>Προτεινόμενα βιβλία</a:t>
            </a:r>
            <a:endParaRPr lang="el-GR" sz="3600" dirty="0"/>
          </a:p>
        </p:txBody>
      </p:sp>
      <p:sp>
        <p:nvSpPr>
          <p:cNvPr id="3" name="Θέση περιεχομένου 2">
            <a:extLst>
              <a:ext uri="{FF2B5EF4-FFF2-40B4-BE49-F238E27FC236}">
                <a16:creationId xmlns:a16="http://schemas.microsoft.com/office/drawing/2014/main" id="{1AD3DB0D-270F-4C3B-95EB-946E2EC8334A}"/>
              </a:ext>
            </a:extLst>
          </p:cNvPr>
          <p:cNvSpPr>
            <a:spLocks noGrp="1"/>
          </p:cNvSpPr>
          <p:nvPr>
            <p:ph idx="1"/>
          </p:nvPr>
        </p:nvSpPr>
        <p:spPr/>
        <p:txBody>
          <a:bodyPr>
            <a:noAutofit/>
          </a:bodyPr>
          <a:lstStyle/>
          <a:p>
            <a:r>
              <a:rPr lang="el-GR" sz="2400" dirty="0"/>
              <a:t>Η γεροντική κατάθλιψη </a:t>
            </a:r>
            <a:endParaRPr lang="el-GR" sz="2400" dirty="0" smtClean="0"/>
          </a:p>
          <a:p>
            <a:pPr marL="0" indent="0">
              <a:buNone/>
            </a:pPr>
            <a:r>
              <a:rPr lang="el-GR" sz="2400" i="1" dirty="0" err="1" smtClean="0"/>
              <a:t>Παγοροπούλου</a:t>
            </a:r>
            <a:r>
              <a:rPr lang="el-GR" sz="2400" i="1" dirty="0" smtClean="0"/>
              <a:t> </a:t>
            </a:r>
            <a:r>
              <a:rPr lang="el-GR" sz="2400" i="1" dirty="0"/>
              <a:t>Α., </a:t>
            </a:r>
            <a:r>
              <a:rPr lang="el-GR" sz="2400" i="1" dirty="0" err="1"/>
              <a:t>Gutenberg</a:t>
            </a:r>
            <a:r>
              <a:rPr lang="el-GR" sz="2400" i="1" dirty="0"/>
              <a:t> </a:t>
            </a:r>
            <a:endParaRPr lang="el-GR" sz="2400" i="1" dirty="0" smtClean="0"/>
          </a:p>
          <a:p>
            <a:pPr marL="0" indent="0">
              <a:buNone/>
            </a:pPr>
            <a:endParaRPr lang="el-GR" sz="2400" i="1" dirty="0"/>
          </a:p>
          <a:p>
            <a:r>
              <a:rPr lang="el-GR" sz="2400" dirty="0" smtClean="0"/>
              <a:t>Εφαρμοσμένα </a:t>
            </a:r>
            <a:r>
              <a:rPr lang="el-GR" sz="2400" dirty="0"/>
              <a:t>θέματα παθολογικού γήρατος </a:t>
            </a:r>
            <a:endParaRPr lang="el-GR" sz="2400" dirty="0" smtClean="0"/>
          </a:p>
          <a:p>
            <a:pPr marL="0" indent="0">
              <a:buNone/>
            </a:pPr>
            <a:r>
              <a:rPr lang="el-GR" sz="2400" i="1" dirty="0" smtClean="0"/>
              <a:t>Τσολάκη </a:t>
            </a:r>
            <a:r>
              <a:rPr lang="el-GR" sz="2400" i="1" dirty="0"/>
              <a:t>Μ., </a:t>
            </a:r>
            <a:r>
              <a:rPr lang="el-GR" sz="2400" i="1" dirty="0" err="1"/>
              <a:t>Κουντή</a:t>
            </a:r>
            <a:r>
              <a:rPr lang="el-GR" sz="2400" i="1" dirty="0"/>
              <a:t> Φ., Ελληνική Εταιρεία </a:t>
            </a:r>
            <a:r>
              <a:rPr lang="el-GR" sz="2400" i="1" dirty="0" err="1"/>
              <a:t>Alzheimer</a:t>
            </a:r>
            <a:r>
              <a:rPr lang="el-GR" sz="2400" i="1" dirty="0"/>
              <a:t> και Συγγενών Διαταραχών </a:t>
            </a:r>
            <a:endParaRPr lang="el-GR" sz="2400" i="1" dirty="0" smtClean="0"/>
          </a:p>
          <a:p>
            <a:pPr marL="0" indent="0">
              <a:buNone/>
            </a:pPr>
            <a:endParaRPr lang="el-GR" sz="2400" i="1" dirty="0"/>
          </a:p>
          <a:p>
            <a:r>
              <a:rPr lang="el-GR" sz="2400" dirty="0" smtClean="0"/>
              <a:t>Θέματα </a:t>
            </a:r>
            <a:r>
              <a:rPr lang="el-GR" sz="2400" dirty="0" err="1"/>
              <a:t>γηροψυχολογίας</a:t>
            </a:r>
            <a:r>
              <a:rPr lang="el-GR" sz="2400" dirty="0"/>
              <a:t> και γεροντολογίας </a:t>
            </a:r>
            <a:endParaRPr lang="el-GR" sz="2400" dirty="0" smtClean="0"/>
          </a:p>
          <a:p>
            <a:pPr marL="0" indent="0">
              <a:buNone/>
            </a:pPr>
            <a:r>
              <a:rPr lang="el-GR" sz="2400" i="1" dirty="0" err="1" smtClean="0"/>
              <a:t>Κωσταρίδου</a:t>
            </a:r>
            <a:r>
              <a:rPr lang="el-GR" sz="2400" i="1" dirty="0" smtClean="0"/>
              <a:t>-Ευκλείδη </a:t>
            </a:r>
            <a:r>
              <a:rPr lang="el-GR" sz="2400" i="1" dirty="0"/>
              <a:t>Α., </a:t>
            </a:r>
            <a:r>
              <a:rPr lang="el-GR" sz="2400" i="1" dirty="0" err="1"/>
              <a:t>Εκδ</a:t>
            </a:r>
            <a:r>
              <a:rPr lang="el-GR" sz="2400" i="1" dirty="0"/>
              <a:t>. Πεδίο</a:t>
            </a:r>
            <a:endParaRPr lang="el-GR" sz="2200" i="1" dirty="0"/>
          </a:p>
        </p:txBody>
      </p:sp>
    </p:spTree>
    <p:extLst>
      <p:ext uri="{BB962C8B-B14F-4D97-AF65-F5344CB8AC3E}">
        <p14:creationId xmlns:p14="http://schemas.microsoft.com/office/powerpoint/2010/main" val="3630798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13D66-D1E8-E627-891D-077A9C40756F}"/>
              </a:ext>
            </a:extLst>
          </p:cNvPr>
          <p:cNvSpPr>
            <a:spLocks noGrp="1"/>
          </p:cNvSpPr>
          <p:nvPr>
            <p:ph type="title"/>
          </p:nvPr>
        </p:nvSpPr>
        <p:spPr/>
        <p:txBody>
          <a:bodyPr>
            <a:normAutofit/>
          </a:bodyPr>
          <a:lstStyle/>
          <a:p>
            <a:r>
              <a:rPr lang="el-GR" sz="3600" dirty="0" smtClean="0"/>
              <a:t>Τι θα δούμε στα επόμενα μαθήματα</a:t>
            </a:r>
            <a:endParaRPr lang="el-GR" sz="3600" dirty="0"/>
          </a:p>
        </p:txBody>
      </p:sp>
      <p:sp>
        <p:nvSpPr>
          <p:cNvPr id="3" name="Θέση περιεχομένου 2">
            <a:extLst>
              <a:ext uri="{FF2B5EF4-FFF2-40B4-BE49-F238E27FC236}">
                <a16:creationId xmlns:a16="http://schemas.microsoft.com/office/drawing/2014/main" id="{1E8BC5C6-6A8C-F3C7-CC6F-E2E211E49FEB}"/>
              </a:ext>
            </a:extLst>
          </p:cNvPr>
          <p:cNvSpPr>
            <a:spLocks noGrp="1"/>
          </p:cNvSpPr>
          <p:nvPr>
            <p:ph idx="1"/>
          </p:nvPr>
        </p:nvSpPr>
        <p:spPr/>
        <p:txBody>
          <a:bodyPr>
            <a:normAutofit lnSpcReduction="10000"/>
          </a:bodyPr>
          <a:lstStyle/>
          <a:p>
            <a:r>
              <a:rPr lang="el-GR" sz="2400" dirty="0" smtClean="0"/>
              <a:t>Φυσιολογικές </a:t>
            </a:r>
            <a:r>
              <a:rPr lang="el-GR" sz="2400" dirty="0"/>
              <a:t>και παθολογικές αλλαγές της νοητικής λειτουργίας</a:t>
            </a:r>
          </a:p>
          <a:p>
            <a:r>
              <a:rPr lang="el-GR" sz="2400" dirty="0"/>
              <a:t>Ήπια Νοητική Διαταραχή</a:t>
            </a:r>
          </a:p>
          <a:p>
            <a:r>
              <a:rPr lang="el-GR" sz="2400" dirty="0" smtClean="0"/>
              <a:t>Άνοιες (άνοια τύπου </a:t>
            </a:r>
            <a:r>
              <a:rPr lang="en-US" sz="2400" dirty="0" smtClean="0"/>
              <a:t>Alzheimer, </a:t>
            </a:r>
            <a:r>
              <a:rPr lang="el-GR" sz="2400" dirty="0" smtClean="0"/>
              <a:t>αγγειακή άνοια, </a:t>
            </a:r>
            <a:r>
              <a:rPr lang="el-GR" sz="2400" dirty="0" err="1" smtClean="0"/>
              <a:t>μετωποκροταφική</a:t>
            </a:r>
            <a:r>
              <a:rPr lang="el-GR" sz="2400" dirty="0" smtClean="0"/>
              <a:t> άνοια, κα)</a:t>
            </a:r>
            <a:endParaRPr lang="el-GR" sz="2400" dirty="0"/>
          </a:p>
          <a:p>
            <a:r>
              <a:rPr lang="en-US" sz="2400" dirty="0"/>
              <a:t>Delirium</a:t>
            </a:r>
          </a:p>
          <a:p>
            <a:r>
              <a:rPr lang="el-GR" sz="2400" dirty="0"/>
              <a:t>Σύνδρομο της Ευπάθειας</a:t>
            </a:r>
          </a:p>
          <a:p>
            <a:r>
              <a:rPr lang="el-GR" sz="2400" dirty="0"/>
              <a:t>Διαταραχές συναισθήματος στην τρίτη ηλικία</a:t>
            </a:r>
            <a:endParaRPr lang="en-US" sz="2400" dirty="0"/>
          </a:p>
          <a:p>
            <a:r>
              <a:rPr lang="el-GR" sz="2400" dirty="0"/>
              <a:t>Διαταραχές προσωπικότητας στην τρίτη ηλικία</a:t>
            </a:r>
          </a:p>
          <a:p>
            <a:r>
              <a:rPr lang="el-GR" sz="2400" dirty="0"/>
              <a:t>Πρόληψη παθολογικών καταστάσεων γήρατος</a:t>
            </a:r>
          </a:p>
          <a:p>
            <a:r>
              <a:rPr lang="el-GR" sz="2400" dirty="0"/>
              <a:t>Ψυχολογικές και άλλες μη φαρμακευτικές παρεμβάσεις για την αντιμετώπιση των προβλημάτων της τρίτης ηλικίας</a:t>
            </a:r>
          </a:p>
        </p:txBody>
      </p:sp>
    </p:spTree>
    <p:extLst>
      <p:ext uri="{BB962C8B-B14F-4D97-AF65-F5344CB8AC3E}">
        <p14:creationId xmlns:p14="http://schemas.microsoft.com/office/powerpoint/2010/main" val="1671790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DD88A4-D08F-3EAE-B2DC-BABFC423A13A}"/>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0F43950D-D4BA-5D19-49F2-65CDA2019460}"/>
              </a:ext>
            </a:extLst>
          </p:cNvPr>
          <p:cNvSpPr>
            <a:spLocks noGrp="1"/>
          </p:cNvSpPr>
          <p:nvPr>
            <p:ph idx="1"/>
          </p:nvPr>
        </p:nvSpPr>
        <p:spPr>
          <a:xfrm>
            <a:off x="3679581" y="2089394"/>
            <a:ext cx="4832838" cy="3353044"/>
          </a:xfrm>
        </p:spPr>
        <p:txBody>
          <a:bodyPr/>
          <a:lstStyle/>
          <a:p>
            <a:pPr marL="0" indent="0">
              <a:buNone/>
            </a:pPr>
            <a:endParaRPr lang="el-GR" dirty="0">
              <a:solidFill>
                <a:srgbClr val="414042"/>
              </a:solidFill>
              <a:latin typeface="tahoma" panose="020B0604030504040204" pitchFamily="34" charset="0"/>
              <a:hlinkClick r:id="rId2"/>
            </a:endParaRPr>
          </a:p>
          <a:p>
            <a:endParaRPr lang="el-GR" b="0" i="0" dirty="0" smtClean="0">
              <a:solidFill>
                <a:srgbClr val="414042"/>
              </a:solidFill>
              <a:effectLst/>
              <a:latin typeface="tahoma" panose="020B0604030504040204" pitchFamily="34" charset="0"/>
              <a:hlinkClick r:id="rId2"/>
            </a:endParaRPr>
          </a:p>
          <a:p>
            <a:r>
              <a:rPr lang="en-US" b="0" i="0" dirty="0" smtClean="0">
                <a:solidFill>
                  <a:srgbClr val="414042"/>
                </a:solidFill>
                <a:effectLst/>
                <a:latin typeface="tahoma" panose="020B0604030504040204" pitchFamily="34" charset="0"/>
                <a:hlinkClick r:id="rId2"/>
              </a:rPr>
              <a:t>entanasi@psych.uoa.gr</a:t>
            </a:r>
            <a:endParaRPr lang="en-US" b="0" i="0" dirty="0">
              <a:solidFill>
                <a:srgbClr val="414042"/>
              </a:solidFill>
              <a:effectLst/>
              <a:latin typeface="tahoma" panose="020B0604030504040204" pitchFamily="34" charset="0"/>
            </a:endParaRPr>
          </a:p>
          <a:p>
            <a:r>
              <a:rPr lang="en-US" dirty="0">
                <a:solidFill>
                  <a:srgbClr val="414042"/>
                </a:solidFill>
                <a:latin typeface="tahoma" panose="020B0604030504040204" pitchFamily="34" charset="0"/>
                <a:hlinkClick r:id="rId3"/>
              </a:rPr>
              <a:t>e.ntanasi@hotmail.com</a:t>
            </a:r>
            <a:endParaRPr lang="en-US" dirty="0">
              <a:solidFill>
                <a:srgbClr val="414042"/>
              </a:solidFill>
              <a:latin typeface="tahoma" panose="020B0604030504040204" pitchFamily="34" charset="0"/>
            </a:endParaRPr>
          </a:p>
          <a:p>
            <a:pPr marL="0" indent="0">
              <a:buNone/>
            </a:pPr>
            <a:endParaRPr lang="el-GR" dirty="0"/>
          </a:p>
        </p:txBody>
      </p:sp>
    </p:spTree>
    <p:extLst>
      <p:ext uri="{BB962C8B-B14F-4D97-AF65-F5344CB8AC3E}">
        <p14:creationId xmlns:p14="http://schemas.microsoft.com/office/powerpoint/2010/main" val="199006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42808-EB71-F03C-0B05-352162FC481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0AB75FE-E8A0-81A9-8105-4458E6C1F737}"/>
              </a:ext>
            </a:extLst>
          </p:cNvPr>
          <p:cNvSpPr>
            <a:spLocks noGrp="1"/>
          </p:cNvSpPr>
          <p:nvPr>
            <p:ph type="title"/>
          </p:nvPr>
        </p:nvSpPr>
        <p:spPr/>
        <p:txBody>
          <a:bodyPr>
            <a:normAutofit/>
          </a:bodyPr>
          <a:lstStyle/>
          <a:p>
            <a:r>
              <a:rPr lang="el-GR" sz="3600" dirty="0" smtClean="0"/>
              <a:t>Τρίτη ηλικία</a:t>
            </a:r>
            <a:endParaRPr lang="el-GR" sz="3600" dirty="0"/>
          </a:p>
        </p:txBody>
      </p:sp>
      <p:sp>
        <p:nvSpPr>
          <p:cNvPr id="3" name="Θέση περιεχομένου 2">
            <a:extLst>
              <a:ext uri="{FF2B5EF4-FFF2-40B4-BE49-F238E27FC236}">
                <a16:creationId xmlns:a16="http://schemas.microsoft.com/office/drawing/2014/main" id="{1D90A33B-83A6-5C57-505B-01073878ECFB}"/>
              </a:ext>
            </a:extLst>
          </p:cNvPr>
          <p:cNvSpPr>
            <a:spLocks noGrp="1"/>
          </p:cNvSpPr>
          <p:nvPr>
            <p:ph idx="1"/>
          </p:nvPr>
        </p:nvSpPr>
        <p:spPr/>
        <p:txBody>
          <a:bodyPr>
            <a:normAutofit fontScale="92500" lnSpcReduction="10000"/>
          </a:bodyPr>
          <a:lstStyle/>
          <a:p>
            <a:pPr marL="457200" lvl="1" indent="0" algn="l" rtl="0">
              <a:lnSpc>
                <a:spcPct val="90000"/>
              </a:lnSpc>
              <a:spcBef>
                <a:spcPts val="0"/>
              </a:spcBef>
              <a:spcAft>
                <a:spcPts val="0"/>
              </a:spcAft>
              <a:buClr>
                <a:schemeClr val="dk1"/>
              </a:buClr>
              <a:buSzPts val="2800"/>
              <a:buNone/>
            </a:pPr>
            <a:r>
              <a:rPr lang="el-GR" dirty="0"/>
              <a:t>Σε ποιους αναφερόμαστε με τον όρο τρίτη ηλικία;</a:t>
            </a:r>
            <a:endParaRPr lang="el-GR" sz="2400" dirty="0"/>
          </a:p>
          <a:p>
            <a:pPr marL="457200" lvl="1" indent="0" algn="l" rtl="0">
              <a:lnSpc>
                <a:spcPct val="90000"/>
              </a:lnSpc>
              <a:spcBef>
                <a:spcPts val="0"/>
              </a:spcBef>
              <a:spcAft>
                <a:spcPts val="0"/>
              </a:spcAft>
              <a:buClr>
                <a:schemeClr val="dk1"/>
              </a:buClr>
              <a:buSzPts val="2800"/>
              <a:buNone/>
            </a:pPr>
            <a:endParaRPr lang="el-GR" dirty="0"/>
          </a:p>
          <a:p>
            <a:pPr marL="800100" lvl="1" indent="-342900" algn="l" rtl="0">
              <a:lnSpc>
                <a:spcPct val="150000"/>
              </a:lnSpc>
              <a:spcBef>
                <a:spcPts val="0"/>
              </a:spcBef>
              <a:spcAft>
                <a:spcPts val="0"/>
              </a:spcAft>
              <a:buSzPts val="2800"/>
              <a:buChar char="•"/>
            </a:pPr>
            <a:r>
              <a:rPr lang="el-GR" sz="2000" dirty="0"/>
              <a:t>Για στατιστικούς λόγους έχει γίνει δεκτό ότι στους ηλικιωμένους ανήκουν τα άτομα που έχουν υπερβεί το 65ο έτος τους</a:t>
            </a:r>
            <a:endParaRPr lang="el-GR" dirty="0"/>
          </a:p>
          <a:p>
            <a:pPr marL="800100" lvl="1" indent="-342900" algn="l" rtl="0">
              <a:lnSpc>
                <a:spcPct val="150000"/>
              </a:lnSpc>
              <a:spcBef>
                <a:spcPts val="0"/>
              </a:spcBef>
              <a:spcAft>
                <a:spcPts val="0"/>
              </a:spcAft>
              <a:buSzPts val="2800"/>
              <a:buChar char="•"/>
            </a:pPr>
            <a:r>
              <a:rPr lang="el-GR" sz="2000" dirty="0"/>
              <a:t>Η τρίτη ηλικία αναφέρεται σε ηλικίες οι οποίες πλησιάζουν ή ξεπερνούν το προσδόκιμο ζωής των ανθρώπων</a:t>
            </a:r>
            <a:endParaRPr lang="el-GR" dirty="0"/>
          </a:p>
          <a:p>
            <a:pPr marL="800100" lvl="1" indent="-342900" algn="l" rtl="0">
              <a:lnSpc>
                <a:spcPct val="150000"/>
              </a:lnSpc>
              <a:spcBef>
                <a:spcPts val="0"/>
              </a:spcBef>
              <a:spcAft>
                <a:spcPts val="0"/>
              </a:spcAft>
              <a:buSzPts val="2800"/>
              <a:buChar char="•"/>
            </a:pPr>
            <a:r>
              <a:rPr lang="el-GR" sz="2000" dirty="0"/>
              <a:t>Όσο το προσδόκιμο ζωής αυξάνεται, αλλάζουν και οι </a:t>
            </a:r>
            <a:r>
              <a:rPr lang="el-GR" sz="2000" dirty="0" err="1"/>
              <a:t>υπο</a:t>
            </a:r>
            <a:r>
              <a:rPr lang="el-GR" sz="2000" dirty="0"/>
              <a:t>-κατηγορίες:</a:t>
            </a:r>
            <a:endParaRPr lang="el-GR" dirty="0"/>
          </a:p>
          <a:p>
            <a:pPr marL="1257300" lvl="2" indent="-342900" algn="l" rtl="0">
              <a:lnSpc>
                <a:spcPct val="150000"/>
              </a:lnSpc>
              <a:spcBef>
                <a:spcPts val="0"/>
              </a:spcBef>
              <a:spcAft>
                <a:spcPts val="0"/>
              </a:spcAft>
              <a:buSzPts val="2800"/>
              <a:buChar char="•"/>
            </a:pPr>
            <a:r>
              <a:rPr lang="el-GR" sz="1600" dirty="0"/>
              <a:t>65-74: Νεότεροι ηλικιωμένοι</a:t>
            </a:r>
            <a:endParaRPr lang="el-GR" dirty="0"/>
          </a:p>
          <a:p>
            <a:pPr marL="1257300" lvl="2" indent="-342900" algn="l" rtl="0">
              <a:lnSpc>
                <a:spcPct val="150000"/>
              </a:lnSpc>
              <a:spcBef>
                <a:spcPts val="0"/>
              </a:spcBef>
              <a:spcAft>
                <a:spcPts val="0"/>
              </a:spcAft>
              <a:buSzPts val="2800"/>
              <a:buChar char="•"/>
            </a:pPr>
            <a:r>
              <a:rPr lang="el-GR" sz="1600" dirty="0"/>
              <a:t>75-84: Ηλικιωμένοι</a:t>
            </a:r>
            <a:endParaRPr lang="el-GR" dirty="0"/>
          </a:p>
          <a:p>
            <a:pPr marL="1257300" lvl="2" indent="-342900" algn="l" rtl="0">
              <a:lnSpc>
                <a:spcPct val="150000"/>
              </a:lnSpc>
              <a:spcBef>
                <a:spcPts val="0"/>
              </a:spcBef>
              <a:spcAft>
                <a:spcPts val="0"/>
              </a:spcAft>
              <a:buSzPts val="2800"/>
              <a:buChar char="•"/>
            </a:pPr>
            <a:r>
              <a:rPr lang="el-GR" sz="1600" dirty="0"/>
              <a:t>85+: Μεγαλύτεροι ηλικιωμένοι</a:t>
            </a:r>
          </a:p>
          <a:p>
            <a:pPr marL="1257300" lvl="2" indent="-342900" algn="l" rtl="0">
              <a:lnSpc>
                <a:spcPct val="150000"/>
              </a:lnSpc>
              <a:spcBef>
                <a:spcPts val="0"/>
              </a:spcBef>
              <a:spcAft>
                <a:spcPts val="0"/>
              </a:spcAft>
              <a:buSzPts val="2800"/>
              <a:buChar char="•"/>
            </a:pPr>
            <a:r>
              <a:rPr lang="el-GR" sz="1600" dirty="0"/>
              <a:t>100+: Αιωνόβιοι </a:t>
            </a:r>
          </a:p>
          <a:p>
            <a:pPr marL="1257300" lvl="2" indent="-342900" algn="l" rtl="0">
              <a:lnSpc>
                <a:spcPct val="150000"/>
              </a:lnSpc>
              <a:spcBef>
                <a:spcPts val="0"/>
              </a:spcBef>
              <a:spcAft>
                <a:spcPts val="0"/>
              </a:spcAft>
              <a:buSzPts val="2800"/>
              <a:buChar char="•"/>
            </a:pPr>
            <a:r>
              <a:rPr lang="el-GR" sz="1600" dirty="0"/>
              <a:t>110+: </a:t>
            </a:r>
            <a:r>
              <a:rPr lang="el-GR" sz="1600" dirty="0" err="1"/>
              <a:t>Υπεραιώνοβιοι</a:t>
            </a:r>
            <a:endParaRPr lang="el-GR" dirty="0"/>
          </a:p>
        </p:txBody>
      </p:sp>
    </p:spTree>
    <p:extLst>
      <p:ext uri="{BB962C8B-B14F-4D97-AF65-F5344CB8AC3E}">
        <p14:creationId xmlns:p14="http://schemas.microsoft.com/office/powerpoint/2010/main" val="308424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6B3D6-1DB5-4091-9953-B51A5A53CB6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D3F61B2-9FA8-59A2-B23A-15E43AAE1096}"/>
              </a:ext>
            </a:extLst>
          </p:cNvPr>
          <p:cNvSpPr>
            <a:spLocks noGrp="1"/>
          </p:cNvSpPr>
          <p:nvPr>
            <p:ph type="title"/>
          </p:nvPr>
        </p:nvSpPr>
        <p:spPr/>
        <p:txBody>
          <a:bodyPr>
            <a:normAutofit/>
          </a:bodyPr>
          <a:lstStyle/>
          <a:p>
            <a:r>
              <a:rPr lang="el-GR" sz="3600" dirty="0" smtClean="0"/>
              <a:t>Στατιστικά στοιχεία τρίτης ηλικίας</a:t>
            </a:r>
            <a:endParaRPr lang="el-GR" sz="3600" dirty="0"/>
          </a:p>
        </p:txBody>
      </p:sp>
      <p:sp>
        <p:nvSpPr>
          <p:cNvPr id="3" name="Θέση περιεχομένου 2">
            <a:extLst>
              <a:ext uri="{FF2B5EF4-FFF2-40B4-BE49-F238E27FC236}">
                <a16:creationId xmlns:a16="http://schemas.microsoft.com/office/drawing/2014/main" id="{3B43629F-6910-CADB-7AB3-987B2715F2EC}"/>
              </a:ext>
            </a:extLst>
          </p:cNvPr>
          <p:cNvSpPr>
            <a:spLocks noGrp="1"/>
          </p:cNvSpPr>
          <p:nvPr>
            <p:ph idx="1"/>
          </p:nvPr>
        </p:nvSpPr>
        <p:spPr/>
        <p:txBody>
          <a:bodyPr>
            <a:normAutofit/>
          </a:bodyPr>
          <a:lstStyle/>
          <a:p>
            <a:pPr>
              <a:lnSpc>
                <a:spcPct val="100000"/>
              </a:lnSpc>
              <a:spcBef>
                <a:spcPts val="0"/>
              </a:spcBef>
              <a:buClr>
                <a:schemeClr val="dk1"/>
              </a:buClr>
              <a:buSzPts val="2800"/>
            </a:pPr>
            <a:r>
              <a:rPr lang="el-GR" sz="2200" dirty="0"/>
              <a:t>Μέση προσδόκιμη διάρκεια ζωής: αναφέρεται στον μέσο όρο των ετών που αναμένεται να ζήσει ένα άτομο, με βάση τις συνθήκες υγείας, τις περιβαλλοντικές συνθήκες και άλλους παράγοντες που επικρατούν σε μια συγκεκριμένη περιοχή ή πληθυσμό. Είναι ένας στατιστικός δείκτης που υπολογίζεται κυρίως με βάση την ηλικία, το φύλο και άλλους παράγοντες κινδύνου, όπως η διατροφή, η πρόσβαση σε υγειονομική περίθαλψη και οι κοινωνικοοικονομικές συνθήκες</a:t>
            </a:r>
            <a:r>
              <a:rPr lang="el-GR" sz="2200" dirty="0" smtClean="0"/>
              <a:t>.</a:t>
            </a:r>
          </a:p>
          <a:p>
            <a:pPr>
              <a:lnSpc>
                <a:spcPct val="100000"/>
              </a:lnSpc>
              <a:spcBef>
                <a:spcPts val="0"/>
              </a:spcBef>
              <a:buClr>
                <a:schemeClr val="dk1"/>
              </a:buClr>
              <a:buSzPts val="2800"/>
            </a:pPr>
            <a:endParaRPr lang="el-GR" sz="2200" dirty="0"/>
          </a:p>
          <a:p>
            <a:pPr>
              <a:lnSpc>
                <a:spcPct val="100000"/>
              </a:lnSpc>
              <a:spcBef>
                <a:spcPts val="0"/>
              </a:spcBef>
              <a:buClr>
                <a:schemeClr val="dk1"/>
              </a:buClr>
              <a:buSzPts val="2800"/>
            </a:pPr>
            <a:r>
              <a:rPr lang="el-GR" sz="2200" dirty="0"/>
              <a:t>Προσδόκιμο ζωής στα 65: αναφέρεται στον αριθμό των ετών που αναμένεται να ζήσει κάποιος που έχει φτάσει την ηλικία των 65 ετών</a:t>
            </a:r>
          </a:p>
          <a:p>
            <a:pPr marL="457200" lvl="1" indent="0" algn="l" rtl="0">
              <a:lnSpc>
                <a:spcPct val="100000"/>
              </a:lnSpc>
              <a:spcBef>
                <a:spcPts val="0"/>
              </a:spcBef>
              <a:spcAft>
                <a:spcPts val="0"/>
              </a:spcAft>
              <a:buClr>
                <a:schemeClr val="dk1"/>
              </a:buClr>
              <a:buSzPts val="2800"/>
              <a:buNone/>
            </a:pPr>
            <a:endParaRPr lang="el-GR" dirty="0"/>
          </a:p>
        </p:txBody>
      </p:sp>
    </p:spTree>
    <p:extLst>
      <p:ext uri="{BB962C8B-B14F-4D97-AF65-F5344CB8AC3E}">
        <p14:creationId xmlns:p14="http://schemas.microsoft.com/office/powerpoint/2010/main" val="1068425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E2834-27E8-757D-37E3-D81EE2ACB58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7491F9E-2688-FC36-5190-83A7C793D4D1}"/>
              </a:ext>
            </a:extLst>
          </p:cNvPr>
          <p:cNvSpPr>
            <a:spLocks noGrp="1"/>
          </p:cNvSpPr>
          <p:nvPr>
            <p:ph type="title"/>
          </p:nvPr>
        </p:nvSpPr>
        <p:spPr/>
        <p:txBody>
          <a:bodyPr>
            <a:normAutofit/>
          </a:bodyPr>
          <a:lstStyle/>
          <a:p>
            <a:r>
              <a:rPr lang="el-GR" sz="3600" dirty="0"/>
              <a:t>Στατιστικά</a:t>
            </a:r>
            <a:r>
              <a:rPr lang="el-GR" sz="3600" dirty="0" smtClean="0"/>
              <a:t> </a:t>
            </a:r>
            <a:r>
              <a:rPr lang="el-GR" sz="3600" dirty="0"/>
              <a:t>στοιχεία τρίτης ηλικίας</a:t>
            </a:r>
          </a:p>
        </p:txBody>
      </p:sp>
      <p:sp>
        <p:nvSpPr>
          <p:cNvPr id="3" name="Θέση περιεχομένου 2">
            <a:extLst>
              <a:ext uri="{FF2B5EF4-FFF2-40B4-BE49-F238E27FC236}">
                <a16:creationId xmlns:a16="http://schemas.microsoft.com/office/drawing/2014/main" id="{BE6E43DD-5076-257E-F052-89F6A6C89145}"/>
              </a:ext>
            </a:extLst>
          </p:cNvPr>
          <p:cNvSpPr>
            <a:spLocks noGrp="1"/>
          </p:cNvSpPr>
          <p:nvPr>
            <p:ph idx="1"/>
          </p:nvPr>
        </p:nvSpPr>
        <p:spPr/>
        <p:txBody>
          <a:bodyPr>
            <a:normAutofit/>
          </a:bodyPr>
          <a:lstStyle/>
          <a:p>
            <a:pPr>
              <a:lnSpc>
                <a:spcPct val="100000"/>
              </a:lnSpc>
            </a:pPr>
            <a:r>
              <a:rPr lang="el-GR" sz="2200" dirty="0"/>
              <a:t>Το προσδόκιμο ζωής χωρίς περιορισμό δραστηριοτήτων (ή προσδόκιμο ζωής χωρίς αναπηρία ή προσδόκιμο ζωής σε καλή υγεία) αναφέρεται στον αριθμό των ετών που αναμένεται να ζήσει ένα άτομο χωρίς να αντιμετωπίζει περιορισμούς στις καθημερινές του δραστηριότητες λόγω ασθενειών ή αναπηριών</a:t>
            </a:r>
            <a:r>
              <a:rPr lang="el-GR" sz="2200" dirty="0" smtClean="0"/>
              <a:t>.</a:t>
            </a:r>
          </a:p>
          <a:p>
            <a:pPr marL="0" indent="0">
              <a:lnSpc>
                <a:spcPct val="100000"/>
              </a:lnSpc>
              <a:buNone/>
            </a:pPr>
            <a:endParaRPr lang="el-GR" sz="2200" dirty="0"/>
          </a:p>
          <a:p>
            <a:pPr lvl="1">
              <a:lnSpc>
                <a:spcPct val="100000"/>
              </a:lnSpc>
            </a:pPr>
            <a:r>
              <a:rPr lang="el-GR" sz="2200" dirty="0"/>
              <a:t>Σημαντικός δείκτης</a:t>
            </a:r>
          </a:p>
          <a:p>
            <a:pPr lvl="1">
              <a:lnSpc>
                <a:spcPct val="100000"/>
              </a:lnSpc>
            </a:pPr>
            <a:r>
              <a:rPr lang="el-GR" sz="2200" dirty="0"/>
              <a:t>Δεν λαμβάνει υπόψη μόνο τη συνολική διάρκεια ζωής, αλλά και την ποιότητα της ζωής </a:t>
            </a:r>
          </a:p>
          <a:p>
            <a:pPr marL="457200" lvl="1" indent="0" algn="l" rtl="0">
              <a:lnSpc>
                <a:spcPct val="100000"/>
              </a:lnSpc>
              <a:spcBef>
                <a:spcPts val="0"/>
              </a:spcBef>
              <a:spcAft>
                <a:spcPts val="0"/>
              </a:spcAft>
              <a:buClr>
                <a:schemeClr val="dk1"/>
              </a:buClr>
              <a:buSzPts val="2800"/>
              <a:buNone/>
            </a:pPr>
            <a:endParaRPr lang="el-GR" sz="2000" dirty="0"/>
          </a:p>
        </p:txBody>
      </p:sp>
    </p:spTree>
    <p:extLst>
      <p:ext uri="{BB962C8B-B14F-4D97-AF65-F5344CB8AC3E}">
        <p14:creationId xmlns:p14="http://schemas.microsoft.com/office/powerpoint/2010/main" val="472959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C52E2-6610-E1B2-4D40-4E60960B789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2DB3DC6-C29E-4216-1EA6-B5D9B5153F9F}"/>
              </a:ext>
            </a:extLst>
          </p:cNvPr>
          <p:cNvSpPr>
            <a:spLocks noGrp="1"/>
          </p:cNvSpPr>
          <p:nvPr>
            <p:ph type="title"/>
          </p:nvPr>
        </p:nvSpPr>
        <p:spPr/>
        <p:txBody>
          <a:bodyPr>
            <a:normAutofit/>
          </a:bodyPr>
          <a:lstStyle/>
          <a:p>
            <a:r>
              <a:rPr lang="el-GR" sz="3600" dirty="0"/>
              <a:t>Στατιστικά</a:t>
            </a:r>
            <a:r>
              <a:rPr lang="el-GR" sz="3600" dirty="0" smtClean="0"/>
              <a:t> </a:t>
            </a:r>
            <a:r>
              <a:rPr lang="el-GR" sz="3600" dirty="0"/>
              <a:t>στοιχεία τρίτης ηλικίας</a:t>
            </a:r>
          </a:p>
        </p:txBody>
      </p:sp>
      <p:pic>
        <p:nvPicPr>
          <p:cNvPr id="4098" name="Picture 2" descr="Life expectancy increased | Gapminder">
            <a:extLst>
              <a:ext uri="{FF2B5EF4-FFF2-40B4-BE49-F238E27FC236}">
                <a16:creationId xmlns:a16="http://schemas.microsoft.com/office/drawing/2014/main" id="{B1511E9B-8615-1629-663E-866F1A6984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855" y="1825625"/>
            <a:ext cx="7734289"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754284-070A-4CC2-3BB5-FB7FDCF6B0D3}"/>
              </a:ext>
            </a:extLst>
          </p:cNvPr>
          <p:cNvSpPr txBox="1"/>
          <p:nvPr/>
        </p:nvSpPr>
        <p:spPr>
          <a:xfrm>
            <a:off x="4090987" y="6250801"/>
            <a:ext cx="4010026" cy="276999"/>
          </a:xfrm>
          <a:prstGeom prst="rect">
            <a:avLst/>
          </a:prstGeom>
          <a:noFill/>
        </p:spPr>
        <p:txBody>
          <a:bodyPr wrap="square">
            <a:spAutoFit/>
          </a:bodyPr>
          <a:lstStyle/>
          <a:p>
            <a:r>
              <a:rPr lang="en-US" sz="1200" dirty="0"/>
              <a:t>https://www.gapminder.org/facts/life-expectancy-increased/</a:t>
            </a:r>
            <a:endParaRPr lang="el-GR" sz="1200" dirty="0"/>
          </a:p>
        </p:txBody>
      </p:sp>
    </p:spTree>
    <p:extLst>
      <p:ext uri="{BB962C8B-B14F-4D97-AF65-F5344CB8AC3E}">
        <p14:creationId xmlns:p14="http://schemas.microsoft.com/office/powerpoint/2010/main" val="80982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C52E2-6610-E1B2-4D40-4E60960B789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D2DB3DC6-C29E-4216-1EA6-B5D9B5153F9F}"/>
              </a:ext>
            </a:extLst>
          </p:cNvPr>
          <p:cNvSpPr>
            <a:spLocks noGrp="1"/>
          </p:cNvSpPr>
          <p:nvPr>
            <p:ph type="title"/>
          </p:nvPr>
        </p:nvSpPr>
        <p:spPr/>
        <p:txBody>
          <a:bodyPr>
            <a:normAutofit/>
          </a:bodyPr>
          <a:lstStyle/>
          <a:p>
            <a:r>
              <a:rPr lang="el-GR" sz="3600" dirty="0"/>
              <a:t>Στατιστικά</a:t>
            </a:r>
            <a:r>
              <a:rPr lang="el-GR" sz="3600" dirty="0" smtClean="0"/>
              <a:t> </a:t>
            </a:r>
            <a:r>
              <a:rPr lang="el-GR" sz="3600" dirty="0"/>
              <a:t>στοιχεία τρίτης ηλικίας</a:t>
            </a:r>
          </a:p>
        </p:txBody>
      </p:sp>
      <p:sp>
        <p:nvSpPr>
          <p:cNvPr id="5" name="TextBox 4">
            <a:extLst>
              <a:ext uri="{FF2B5EF4-FFF2-40B4-BE49-F238E27FC236}">
                <a16:creationId xmlns:a16="http://schemas.microsoft.com/office/drawing/2014/main" id="{AB754284-070A-4CC2-3BB5-FB7FDCF6B0D3}"/>
              </a:ext>
            </a:extLst>
          </p:cNvPr>
          <p:cNvSpPr txBox="1"/>
          <p:nvPr/>
        </p:nvSpPr>
        <p:spPr>
          <a:xfrm>
            <a:off x="5543367" y="6250801"/>
            <a:ext cx="1105267" cy="276999"/>
          </a:xfrm>
          <a:prstGeom prst="rect">
            <a:avLst/>
          </a:prstGeom>
          <a:noFill/>
        </p:spPr>
        <p:txBody>
          <a:bodyPr wrap="square">
            <a:spAutoFit/>
          </a:bodyPr>
          <a:lstStyle/>
          <a:p>
            <a:r>
              <a:rPr lang="en-US" sz="1200" dirty="0" smtClean="0"/>
              <a:t>Eurostat, 2022</a:t>
            </a:r>
          </a:p>
        </p:txBody>
      </p:sp>
      <p:pic>
        <p:nvPicPr>
          <p:cNvPr id="2050" name="Picture 2" descr="Τρίτη πιο γερασμένη χώρα της ΕΕ η Ελλάδα το 2022 - ΤΑ ΝΕ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189" y="1690688"/>
            <a:ext cx="8033622" cy="422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8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73E69-338E-DCC6-7F8E-8D6DE21C672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E526830-B79D-74EA-202D-DD1C07063F23}"/>
              </a:ext>
            </a:extLst>
          </p:cNvPr>
          <p:cNvSpPr>
            <a:spLocks noGrp="1"/>
          </p:cNvSpPr>
          <p:nvPr>
            <p:ph type="title"/>
          </p:nvPr>
        </p:nvSpPr>
        <p:spPr/>
        <p:txBody>
          <a:bodyPr>
            <a:normAutofit/>
          </a:bodyPr>
          <a:lstStyle/>
          <a:p>
            <a:r>
              <a:rPr lang="el-GR" sz="3600" dirty="0"/>
              <a:t>Στατιστικά</a:t>
            </a:r>
            <a:r>
              <a:rPr lang="el-GR" sz="3600" dirty="0" smtClean="0"/>
              <a:t> </a:t>
            </a:r>
            <a:r>
              <a:rPr lang="el-GR" sz="3600" dirty="0"/>
              <a:t>στοιχεία τρίτης ηλικίας</a:t>
            </a:r>
          </a:p>
        </p:txBody>
      </p:sp>
      <p:sp>
        <p:nvSpPr>
          <p:cNvPr id="3" name="Θέση περιεχομένου 2">
            <a:extLst>
              <a:ext uri="{FF2B5EF4-FFF2-40B4-BE49-F238E27FC236}">
                <a16:creationId xmlns:a16="http://schemas.microsoft.com/office/drawing/2014/main" id="{7FA128AD-2934-269B-DAEE-232E45849539}"/>
              </a:ext>
            </a:extLst>
          </p:cNvPr>
          <p:cNvSpPr>
            <a:spLocks noGrp="1"/>
          </p:cNvSpPr>
          <p:nvPr>
            <p:ph idx="1"/>
          </p:nvPr>
        </p:nvSpPr>
        <p:spPr/>
        <p:txBody>
          <a:bodyPr>
            <a:normAutofit/>
          </a:bodyPr>
          <a:lstStyle/>
          <a:p>
            <a:r>
              <a:rPr lang="el-GR" sz="2000" dirty="0">
                <a:effectLst/>
                <a:latin typeface="Calibri" panose="020F0502020204030204" pitchFamily="34" charset="0"/>
                <a:ea typeface="Calibri" panose="020F0502020204030204" pitchFamily="34" charset="0"/>
                <a:cs typeface="Calibri" panose="020F0502020204030204" pitchFamily="34" charset="0"/>
              </a:rPr>
              <a:t>Στην Ελλάδα, το προσδόκιμο ζωής στην ηλικία των 65 ανέρχεται σε 21,6 έτη για τις γυναίκες και 18,7 έτη για τους άνδρες.</a:t>
            </a:r>
          </a:p>
          <a:p>
            <a:r>
              <a:rPr lang="el-GR" sz="2000" dirty="0">
                <a:effectLst/>
                <a:latin typeface="Calibri" panose="020F0502020204030204" pitchFamily="34" charset="0"/>
                <a:ea typeface="Calibri" panose="020F0502020204030204" pitchFamily="34" charset="0"/>
                <a:cs typeface="Calibri" panose="020F0502020204030204" pitchFamily="34" charset="0"/>
              </a:rPr>
              <a:t>Όμως, αν και ζούμε περισσότερα έτη, φαίνεται ότι τα έτη υγιούς ζωής στην ηλικία των 65, δηλαδή τα υπολειπόμενα έτη ζωής χωρίς περιορισμό δραστηριοτήτων ή με καλή υγεία, αποτελούν μόλις το 1/3 του προσδόκιμου ζωής. </a:t>
            </a:r>
          </a:p>
          <a:p>
            <a:r>
              <a:rPr lang="el-GR" sz="2000" dirty="0">
                <a:effectLst/>
                <a:latin typeface="Calibri" panose="020F0502020204030204" pitchFamily="34" charset="0"/>
                <a:ea typeface="Calibri" panose="020F0502020204030204" pitchFamily="34" charset="0"/>
                <a:cs typeface="Calibri" panose="020F0502020204030204" pitchFamily="34" charset="0"/>
              </a:rPr>
              <a:t>Έτσι οι γυναίκες 65 ετών αναμένεται να ζήσουν χωρίς περιορισμό των δραστηριοτήτων τους μέχρι τα 72 και οι άνδρες μέχρι τα 73 περίπου, ενώ τα επόμενα χρόνια θα αντιμετωπίσουν ήπιο ή και σοβαρό περιορισμό των δραστηριοτήτων τους. </a:t>
            </a:r>
          </a:p>
          <a:p>
            <a:endParaRPr lang="el-GR" dirty="0"/>
          </a:p>
        </p:txBody>
      </p:sp>
    </p:spTree>
    <p:extLst>
      <p:ext uri="{BB962C8B-B14F-4D97-AF65-F5344CB8AC3E}">
        <p14:creationId xmlns:p14="http://schemas.microsoft.com/office/powerpoint/2010/main" val="90370362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2331</Words>
  <Application>Microsoft Office PowerPoint</Application>
  <PresentationFormat>Ευρεία οθόνη</PresentationFormat>
  <Paragraphs>171</Paragraphs>
  <Slides>37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37</vt:i4>
      </vt:variant>
    </vt:vector>
  </HeadingPairs>
  <TitlesOfParts>
    <vt:vector size="42" baseType="lpstr">
      <vt:lpstr>Arial</vt:lpstr>
      <vt:lpstr>Calibri</vt:lpstr>
      <vt:lpstr>Calibri Light</vt:lpstr>
      <vt:lpstr>tahoma</vt:lpstr>
      <vt:lpstr>Θέμα του Office</vt:lpstr>
      <vt:lpstr>Εφαρμοσμένα Θέματα Παθολογικού Γήρατος</vt:lpstr>
      <vt:lpstr>Σύνοψη 1ου μαθήματος</vt:lpstr>
      <vt:lpstr>Σύνοψη μαθήματος</vt:lpstr>
      <vt:lpstr>Τρίτη ηλικία</vt:lpstr>
      <vt:lpstr>Στατιστικά στοιχεία τρίτης ηλικίας</vt:lpstr>
      <vt:lpstr>Στατιστικά στοιχεία τρίτης ηλικίας</vt:lpstr>
      <vt:lpstr>Στατιστικά στοιχεία τρίτης ηλικίας</vt:lpstr>
      <vt:lpstr>Στατιστικά στοιχεία τρίτης ηλικίας</vt:lpstr>
      <vt:lpstr>Στατιστικά στοιχεία τρίτης ηλικίας</vt:lpstr>
      <vt:lpstr>Σύνοψη μαθήματος</vt:lpstr>
      <vt:lpstr>Τι είναι η γήρανση</vt:lpstr>
      <vt:lpstr>Βιολογικές βάσεις γήρατος – Κυτταρική γήρανση</vt:lpstr>
      <vt:lpstr>Βιολογικές θεωρίες γήρατος</vt:lpstr>
      <vt:lpstr>Βιολογικές θεωρίες γήρατος</vt:lpstr>
      <vt:lpstr>Χρονολογική και βιολογική ηλικία</vt:lpstr>
      <vt:lpstr>Χρονολογική και βιολογική ηλικία</vt:lpstr>
      <vt:lpstr>Ρυθμός γήρανσης</vt:lpstr>
      <vt:lpstr>Ρυθμός γήρανσης</vt:lpstr>
      <vt:lpstr>Παράγοντες που επηρεάζουν ρυθμό γήρανσης</vt:lpstr>
      <vt:lpstr>Παράγοντες που επηρεάζουν ρυθμό γήρανσης</vt:lpstr>
      <vt:lpstr>Γηριατρική- γεροντολογία- γεροψυχολογία</vt:lpstr>
      <vt:lpstr>Αλλαγή παραδείγματος στη γηριατρική</vt:lpstr>
      <vt:lpstr>Φυσιολογική γήρανση</vt:lpstr>
      <vt:lpstr>Παθολογική γήρανση</vt:lpstr>
      <vt:lpstr>Παθήσεις που σχετίζονται με την αύξηση της ηλικίας</vt:lpstr>
      <vt:lpstr>Παθήσεις που σχετίζονται με την αύξηση της ηλικίας</vt:lpstr>
      <vt:lpstr>Επιτυχής γήρανση</vt:lpstr>
      <vt:lpstr>Επιτυχής γήρανση</vt:lpstr>
      <vt:lpstr>Επιτυχής γήρανση</vt:lpstr>
      <vt:lpstr>Επιτυχής γήρανση</vt:lpstr>
      <vt:lpstr>Επιτυχής γήρανση</vt:lpstr>
      <vt:lpstr>Παρουσίαση του PowerPoint</vt:lpstr>
      <vt:lpstr>Aging as a disease</vt:lpstr>
      <vt:lpstr>Aging as a disease</vt:lpstr>
      <vt:lpstr>Προτεινόμενα βιβλία</vt:lpstr>
      <vt:lpstr>Τι θα δούμε στα επόμενα μαθήματα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Εύα Ντανάση</dc:creator>
  <cp:lastModifiedBy>Ευα Ντανάση</cp:lastModifiedBy>
  <cp:revision>19</cp:revision>
  <dcterms:created xsi:type="dcterms:W3CDTF">2025-02-24T11:29:10Z</dcterms:created>
  <dcterms:modified xsi:type="dcterms:W3CDTF">2025-02-26T06:54:07Z</dcterms:modified>
</cp:coreProperties>
</file>