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3" r:id="rId3"/>
    <p:sldId id="264" r:id="rId4"/>
    <p:sldId id="356" r:id="rId5"/>
    <p:sldId id="259" r:id="rId6"/>
    <p:sldId id="260" r:id="rId7"/>
    <p:sldId id="265" r:id="rId8"/>
    <p:sldId id="266" r:id="rId9"/>
    <p:sldId id="268" r:id="rId10"/>
    <p:sldId id="276" r:id="rId11"/>
    <p:sldId id="277" r:id="rId12"/>
    <p:sldId id="342" r:id="rId13"/>
    <p:sldId id="349" r:id="rId14"/>
    <p:sldId id="282" r:id="rId15"/>
    <p:sldId id="284" r:id="rId16"/>
    <p:sldId id="283" r:id="rId17"/>
    <p:sldId id="267" r:id="rId18"/>
    <p:sldId id="269" r:id="rId19"/>
    <p:sldId id="270" r:id="rId20"/>
    <p:sldId id="271" r:id="rId21"/>
    <p:sldId id="272" r:id="rId22"/>
    <p:sldId id="273" r:id="rId23"/>
    <p:sldId id="355" r:id="rId24"/>
    <p:sldId id="274"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034" autoAdjust="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D1912-AFBE-4D62-9FBA-2ECCE527D1F1}" type="doc">
      <dgm:prSet loTypeId="urn:microsoft.com/office/officeart/2005/8/layout/radial1" loCatId="cycle" qsTypeId="urn:microsoft.com/office/officeart/2005/8/quickstyle/3d3" qsCatId="3D" csTypeId="urn:microsoft.com/office/officeart/2005/8/colors/colorful1" csCatId="colorful" phldr="1"/>
      <dgm:spPr/>
      <dgm:t>
        <a:bodyPr/>
        <a:lstStyle/>
        <a:p>
          <a:endParaRPr lang="en-US"/>
        </a:p>
      </dgm:t>
    </dgm:pt>
    <dgm:pt modelId="{D835F8E6-A3A9-44A8-94AB-D3B5B94E9D82}">
      <dgm:prSet phldrT="[Text]" custT="1"/>
      <dgm:spPr/>
      <dgm:t>
        <a:bodyPr/>
        <a:lstStyle/>
        <a:p>
          <a:r>
            <a:rPr lang="el-GR" sz="1200" b="1" dirty="0">
              <a:latin typeface="Times New Roman" panose="02020603050405020304" pitchFamily="18" charset="0"/>
              <a:cs typeface="Times New Roman" panose="02020603050405020304" pitchFamily="18" charset="0"/>
            </a:rPr>
            <a:t>Αγγελική </a:t>
          </a:r>
          <a:r>
            <a:rPr lang="el-GR" sz="1200" b="1" dirty="0" err="1">
              <a:latin typeface="Times New Roman" panose="02020603050405020304" pitchFamily="18" charset="0"/>
              <a:cs typeface="Times New Roman" panose="02020603050405020304" pitchFamily="18" charset="0"/>
            </a:rPr>
            <a:t>Τσάπανου</a:t>
          </a:r>
          <a:r>
            <a:rPr lang="el-GR" sz="1200" b="1" dirty="0">
              <a:latin typeface="Times New Roman" panose="02020603050405020304" pitchFamily="18" charset="0"/>
              <a:cs typeface="Times New Roman" panose="02020603050405020304" pitchFamily="18" charset="0"/>
            </a:rPr>
            <a:t> </a:t>
          </a:r>
          <a:endParaRPr lang="en-US" sz="1200" b="1" dirty="0">
            <a:latin typeface="Times New Roman" panose="02020603050405020304" pitchFamily="18" charset="0"/>
            <a:cs typeface="Times New Roman" panose="02020603050405020304" pitchFamily="18" charset="0"/>
          </a:endParaRPr>
        </a:p>
      </dgm:t>
    </dgm:pt>
    <dgm:pt modelId="{39EEFC90-2365-4ED8-8706-7AE3CD4239F2}" type="parTrans" cxnId="{1738B851-D17E-4B0F-A88B-1745DE4677A3}">
      <dgm:prSet/>
      <dgm:spPr/>
      <dgm:t>
        <a:bodyPr/>
        <a:lstStyle/>
        <a:p>
          <a:endParaRPr lang="en-US" sz="1200" b="1">
            <a:latin typeface="Times New Roman" panose="02020603050405020304" pitchFamily="18" charset="0"/>
            <a:cs typeface="Times New Roman" panose="02020603050405020304" pitchFamily="18" charset="0"/>
          </a:endParaRPr>
        </a:p>
      </dgm:t>
    </dgm:pt>
    <dgm:pt modelId="{1E79C589-B9D1-42F4-8CE5-BE538D20D059}" type="sibTrans" cxnId="{1738B851-D17E-4B0F-A88B-1745DE4677A3}">
      <dgm:prSet/>
      <dgm:spPr/>
      <dgm:t>
        <a:bodyPr/>
        <a:lstStyle/>
        <a:p>
          <a:endParaRPr lang="en-US" sz="1200" b="1">
            <a:latin typeface="Times New Roman" panose="02020603050405020304" pitchFamily="18" charset="0"/>
            <a:cs typeface="Times New Roman" panose="02020603050405020304" pitchFamily="18" charset="0"/>
          </a:endParaRPr>
        </a:p>
      </dgm:t>
    </dgm:pt>
    <dgm:pt modelId="{5D88BC67-599F-4A06-B1EA-89CF007DAC58}">
      <dgm:prSet phldrT="[Text]" custT="1"/>
      <dgm:spPr/>
      <dgm:t>
        <a:bodyPr/>
        <a:lstStyle/>
        <a:p>
          <a:r>
            <a:rPr lang="el-GR" sz="1200" b="1" dirty="0">
              <a:latin typeface="Times New Roman" panose="02020603050405020304" pitchFamily="18" charset="0"/>
              <a:cs typeface="Times New Roman" panose="02020603050405020304" pitchFamily="18" charset="0"/>
            </a:rPr>
            <a:t>Ψυχολογία ΕΚΠΑ</a:t>
          </a:r>
          <a:endParaRPr lang="en-US" sz="1200" b="1" dirty="0">
            <a:latin typeface="Times New Roman" panose="02020603050405020304" pitchFamily="18" charset="0"/>
            <a:cs typeface="Times New Roman" panose="02020603050405020304" pitchFamily="18" charset="0"/>
          </a:endParaRPr>
        </a:p>
      </dgm:t>
    </dgm:pt>
    <dgm:pt modelId="{AC67E909-1479-4349-9819-BEF40DE82955}" type="parTrans" cxnId="{95CAF539-ACED-4163-A34D-429CF9CD36F2}">
      <dgm:prSet custT="1"/>
      <dgm:spPr/>
      <dgm:t>
        <a:bodyPr/>
        <a:lstStyle/>
        <a:p>
          <a:endParaRPr lang="en-US" sz="1200" b="1">
            <a:latin typeface="Times New Roman" panose="02020603050405020304" pitchFamily="18" charset="0"/>
            <a:cs typeface="Times New Roman" panose="02020603050405020304" pitchFamily="18" charset="0"/>
          </a:endParaRPr>
        </a:p>
      </dgm:t>
    </dgm:pt>
    <dgm:pt modelId="{BB489B87-4692-44AF-81B8-2ABC46951FF3}" type="sibTrans" cxnId="{95CAF539-ACED-4163-A34D-429CF9CD36F2}">
      <dgm:prSet/>
      <dgm:spPr/>
      <dgm:t>
        <a:bodyPr/>
        <a:lstStyle/>
        <a:p>
          <a:endParaRPr lang="en-US" sz="1200" b="1">
            <a:latin typeface="Times New Roman" panose="02020603050405020304" pitchFamily="18" charset="0"/>
            <a:cs typeface="Times New Roman" panose="02020603050405020304" pitchFamily="18" charset="0"/>
          </a:endParaRPr>
        </a:p>
      </dgm:t>
    </dgm:pt>
    <dgm:pt modelId="{EBCD4CFF-07D3-4206-818F-0C8C45FB40FB}">
      <dgm:prSet phldrT="[Text]" custT="1"/>
      <dgm:spPr/>
      <dgm:t>
        <a:bodyPr/>
        <a:lstStyle/>
        <a:p>
          <a:r>
            <a:rPr lang="en-US" sz="1200" b="1" dirty="0">
              <a:latin typeface="Times New Roman" panose="02020603050405020304" pitchFamily="18" charset="0"/>
              <a:cs typeface="Times New Roman" panose="02020603050405020304" pitchFamily="18" charset="0"/>
            </a:rPr>
            <a:t>MSc </a:t>
          </a:r>
          <a:r>
            <a:rPr lang="el-GR" sz="1200" b="1" dirty="0">
              <a:latin typeface="Times New Roman" panose="02020603050405020304" pitchFamily="18" charset="0"/>
              <a:cs typeface="Times New Roman" panose="02020603050405020304" pitchFamily="18" charset="0"/>
            </a:rPr>
            <a:t>Κλινική </a:t>
          </a:r>
          <a:r>
            <a:rPr lang="el-GR" sz="1200" b="1" dirty="0" err="1">
              <a:latin typeface="Times New Roman" panose="02020603050405020304" pitchFamily="18" charset="0"/>
              <a:cs typeface="Times New Roman" panose="02020603050405020304" pitchFamily="18" charset="0"/>
            </a:rPr>
            <a:t>ΝευροψυχολογίαΙατρική</a:t>
          </a:r>
          <a:r>
            <a:rPr lang="el-GR" sz="1200" b="1" dirty="0">
              <a:latin typeface="Times New Roman" panose="02020603050405020304" pitchFamily="18" charset="0"/>
              <a:cs typeface="Times New Roman" panose="02020603050405020304" pitchFamily="18" charset="0"/>
            </a:rPr>
            <a:t> ΕΚΠΑ</a:t>
          </a:r>
          <a:endParaRPr lang="en-US" sz="1200" b="1" dirty="0">
            <a:latin typeface="Times New Roman" panose="02020603050405020304" pitchFamily="18" charset="0"/>
            <a:cs typeface="Times New Roman" panose="02020603050405020304" pitchFamily="18" charset="0"/>
          </a:endParaRPr>
        </a:p>
      </dgm:t>
    </dgm:pt>
    <dgm:pt modelId="{DBFE7DDE-7FFA-4443-B329-B2EFE06DBF1D}" type="parTrans" cxnId="{677DC391-65B7-486C-B086-BE14C77E7B21}">
      <dgm:prSet custT="1"/>
      <dgm:spPr/>
      <dgm:t>
        <a:bodyPr/>
        <a:lstStyle/>
        <a:p>
          <a:endParaRPr lang="en-US" sz="1200" b="1">
            <a:latin typeface="Times New Roman" panose="02020603050405020304" pitchFamily="18" charset="0"/>
            <a:cs typeface="Times New Roman" panose="02020603050405020304" pitchFamily="18" charset="0"/>
          </a:endParaRPr>
        </a:p>
      </dgm:t>
    </dgm:pt>
    <dgm:pt modelId="{CCA3525A-3DE2-46D1-B2A2-2C4CC2BC629F}" type="sibTrans" cxnId="{677DC391-65B7-486C-B086-BE14C77E7B21}">
      <dgm:prSet/>
      <dgm:spPr/>
      <dgm:t>
        <a:bodyPr/>
        <a:lstStyle/>
        <a:p>
          <a:endParaRPr lang="en-US" sz="1200" b="1">
            <a:latin typeface="Times New Roman" panose="02020603050405020304" pitchFamily="18" charset="0"/>
            <a:cs typeface="Times New Roman" panose="02020603050405020304" pitchFamily="18" charset="0"/>
          </a:endParaRPr>
        </a:p>
      </dgm:t>
    </dgm:pt>
    <dgm:pt modelId="{46C2D80E-DB70-4D77-8C15-3169AD867450}">
      <dgm:prSet phldrT="[Text]" custT="1"/>
      <dgm:spPr/>
      <dgm:t>
        <a:bodyPr/>
        <a:lstStyle/>
        <a:p>
          <a:r>
            <a:rPr lang="en-US" sz="1200" b="1" dirty="0">
              <a:latin typeface="Times New Roman" panose="02020603050405020304" pitchFamily="18" charset="0"/>
              <a:cs typeface="Times New Roman" panose="02020603050405020304" pitchFamily="18" charset="0"/>
            </a:rPr>
            <a:t>PhD </a:t>
          </a:r>
          <a:r>
            <a:rPr lang="el-GR" sz="1200" b="1" dirty="0">
              <a:latin typeface="Times New Roman" panose="02020603050405020304" pitchFamily="18" charset="0"/>
              <a:cs typeface="Times New Roman" panose="02020603050405020304" pitchFamily="18" charset="0"/>
            </a:rPr>
            <a:t>Ιατρική ΕΚΠΑ</a:t>
          </a:r>
        </a:p>
        <a:p>
          <a:r>
            <a:rPr lang="en-US" sz="1200" b="1" dirty="0">
              <a:latin typeface="Times New Roman" panose="02020603050405020304" pitchFamily="18" charset="0"/>
              <a:cs typeface="Times New Roman" panose="02020603050405020304" pitchFamily="18" charset="0"/>
            </a:rPr>
            <a:t>Post-doctorate Research Scientist Columbia University </a:t>
          </a:r>
        </a:p>
      </dgm:t>
    </dgm:pt>
    <dgm:pt modelId="{C5FB0A72-0D76-429E-A689-AD9F54F83A28}" type="parTrans" cxnId="{5D1C8766-3340-4609-A374-E2132DABD214}">
      <dgm:prSet custT="1"/>
      <dgm:spPr/>
      <dgm:t>
        <a:bodyPr/>
        <a:lstStyle/>
        <a:p>
          <a:endParaRPr lang="en-US" sz="1200" b="1">
            <a:latin typeface="Times New Roman" panose="02020603050405020304" pitchFamily="18" charset="0"/>
            <a:cs typeface="Times New Roman" panose="02020603050405020304" pitchFamily="18" charset="0"/>
          </a:endParaRPr>
        </a:p>
      </dgm:t>
    </dgm:pt>
    <dgm:pt modelId="{87BFDBB5-97C6-458B-A8FA-DA44150D37B3}" type="sibTrans" cxnId="{5D1C8766-3340-4609-A374-E2132DABD214}">
      <dgm:prSet/>
      <dgm:spPr/>
      <dgm:t>
        <a:bodyPr/>
        <a:lstStyle/>
        <a:p>
          <a:endParaRPr lang="en-US" sz="1200" b="1">
            <a:latin typeface="Times New Roman" panose="02020603050405020304" pitchFamily="18" charset="0"/>
            <a:cs typeface="Times New Roman" panose="02020603050405020304" pitchFamily="18" charset="0"/>
          </a:endParaRPr>
        </a:p>
      </dgm:t>
    </dgm:pt>
    <dgm:pt modelId="{DF4A79F1-0B05-47B7-BD41-09C71C9F70EF}">
      <dgm:prSet phldrT="[Text]" custT="1"/>
      <dgm:spPr/>
      <dgm:t>
        <a:bodyPr/>
        <a:lstStyle/>
        <a:p>
          <a:r>
            <a:rPr lang="en-US" sz="1200" b="1" dirty="0">
              <a:latin typeface="Times New Roman" panose="02020603050405020304" pitchFamily="18" charset="0"/>
              <a:cs typeface="Times New Roman" panose="02020603050405020304" pitchFamily="18" charset="0"/>
            </a:rPr>
            <a:t>Associate  Research Scientist </a:t>
          </a:r>
        </a:p>
        <a:p>
          <a:r>
            <a:rPr lang="en-US" sz="1200" b="1" dirty="0">
              <a:latin typeface="Times New Roman" panose="02020603050405020304" pitchFamily="18" charset="0"/>
              <a:cs typeface="Times New Roman" panose="02020603050405020304" pitchFamily="18" charset="0"/>
            </a:rPr>
            <a:t>Cognitive Neuroscience Division, Columbia University </a:t>
          </a:r>
        </a:p>
      </dgm:t>
    </dgm:pt>
    <dgm:pt modelId="{299E4645-A4A9-4248-B478-D2067DCC9AF9}" type="parTrans" cxnId="{502FF8E5-4FF9-4FB6-B89D-7D9D56021030}">
      <dgm:prSet custT="1"/>
      <dgm:spPr/>
      <dgm:t>
        <a:bodyPr/>
        <a:lstStyle/>
        <a:p>
          <a:endParaRPr lang="en-US" sz="1200" b="1">
            <a:latin typeface="Times New Roman" panose="02020603050405020304" pitchFamily="18" charset="0"/>
            <a:cs typeface="Times New Roman" panose="02020603050405020304" pitchFamily="18" charset="0"/>
          </a:endParaRPr>
        </a:p>
      </dgm:t>
    </dgm:pt>
    <dgm:pt modelId="{40A185B1-1D5F-46A3-9EEB-3B09DA380FB9}" type="sibTrans" cxnId="{502FF8E5-4FF9-4FB6-B89D-7D9D56021030}">
      <dgm:prSet/>
      <dgm:spPr/>
      <dgm:t>
        <a:bodyPr/>
        <a:lstStyle/>
        <a:p>
          <a:endParaRPr lang="en-US" sz="1200" b="1">
            <a:latin typeface="Times New Roman" panose="02020603050405020304" pitchFamily="18" charset="0"/>
            <a:cs typeface="Times New Roman" panose="02020603050405020304" pitchFamily="18" charset="0"/>
          </a:endParaRPr>
        </a:p>
      </dgm:t>
    </dgm:pt>
    <dgm:pt modelId="{EE270184-4FDF-479C-8208-8256F9DFA9D0}" type="pres">
      <dgm:prSet presAssocID="{8D2D1912-AFBE-4D62-9FBA-2ECCE527D1F1}" presName="cycle" presStyleCnt="0">
        <dgm:presLayoutVars>
          <dgm:chMax val="1"/>
          <dgm:dir/>
          <dgm:animLvl val="ctr"/>
          <dgm:resizeHandles val="exact"/>
        </dgm:presLayoutVars>
      </dgm:prSet>
      <dgm:spPr/>
    </dgm:pt>
    <dgm:pt modelId="{E24BAA65-A552-48B5-888A-6F96F3988824}" type="pres">
      <dgm:prSet presAssocID="{D835F8E6-A3A9-44A8-94AB-D3B5B94E9D82}" presName="centerShape" presStyleLbl="node0" presStyleIdx="0" presStyleCnt="1"/>
      <dgm:spPr/>
    </dgm:pt>
    <dgm:pt modelId="{2E5C869C-294D-4FD9-BCA5-350EE9AC9BC7}" type="pres">
      <dgm:prSet presAssocID="{AC67E909-1479-4349-9819-BEF40DE82955}" presName="Name9" presStyleLbl="parChTrans1D2" presStyleIdx="0" presStyleCnt="4"/>
      <dgm:spPr/>
    </dgm:pt>
    <dgm:pt modelId="{9A34B162-E798-4A92-B1E8-6D4477FF9758}" type="pres">
      <dgm:prSet presAssocID="{AC67E909-1479-4349-9819-BEF40DE82955}" presName="connTx" presStyleLbl="parChTrans1D2" presStyleIdx="0" presStyleCnt="4"/>
      <dgm:spPr/>
    </dgm:pt>
    <dgm:pt modelId="{2533EC42-8262-4C1D-828C-F487EF54A110}" type="pres">
      <dgm:prSet presAssocID="{5D88BC67-599F-4A06-B1EA-89CF007DAC58}" presName="node" presStyleLbl="node1" presStyleIdx="0" presStyleCnt="4" custRadScaleInc="0">
        <dgm:presLayoutVars>
          <dgm:bulletEnabled val="1"/>
        </dgm:presLayoutVars>
      </dgm:prSet>
      <dgm:spPr/>
    </dgm:pt>
    <dgm:pt modelId="{47AC7187-B966-441B-AC50-6A0B50EC1052}" type="pres">
      <dgm:prSet presAssocID="{DBFE7DDE-7FFA-4443-B329-B2EFE06DBF1D}" presName="Name9" presStyleLbl="parChTrans1D2" presStyleIdx="1" presStyleCnt="4"/>
      <dgm:spPr/>
    </dgm:pt>
    <dgm:pt modelId="{4D0CD75B-55C3-4218-B4CE-E47C1E2F1123}" type="pres">
      <dgm:prSet presAssocID="{DBFE7DDE-7FFA-4443-B329-B2EFE06DBF1D}" presName="connTx" presStyleLbl="parChTrans1D2" presStyleIdx="1" presStyleCnt="4"/>
      <dgm:spPr/>
    </dgm:pt>
    <dgm:pt modelId="{AAE2FCF9-82CF-4269-9553-1FEF9B94E3D4}" type="pres">
      <dgm:prSet presAssocID="{EBCD4CFF-07D3-4206-818F-0C8C45FB40FB}" presName="node" presStyleLbl="node1" presStyleIdx="1" presStyleCnt="4">
        <dgm:presLayoutVars>
          <dgm:bulletEnabled val="1"/>
        </dgm:presLayoutVars>
      </dgm:prSet>
      <dgm:spPr/>
    </dgm:pt>
    <dgm:pt modelId="{7223BE42-061C-4E71-A4A8-EF1FA8E322A3}" type="pres">
      <dgm:prSet presAssocID="{C5FB0A72-0D76-429E-A689-AD9F54F83A28}" presName="Name9" presStyleLbl="parChTrans1D2" presStyleIdx="2" presStyleCnt="4"/>
      <dgm:spPr/>
    </dgm:pt>
    <dgm:pt modelId="{7C0A0CDE-0A45-41B4-AAD4-091BD1AB93BF}" type="pres">
      <dgm:prSet presAssocID="{C5FB0A72-0D76-429E-A689-AD9F54F83A28}" presName="connTx" presStyleLbl="parChTrans1D2" presStyleIdx="2" presStyleCnt="4"/>
      <dgm:spPr/>
    </dgm:pt>
    <dgm:pt modelId="{45923156-CEBC-44F1-B58F-81928B5F2EF5}" type="pres">
      <dgm:prSet presAssocID="{46C2D80E-DB70-4D77-8C15-3169AD867450}" presName="node" presStyleLbl="node1" presStyleIdx="2" presStyleCnt="4">
        <dgm:presLayoutVars>
          <dgm:bulletEnabled val="1"/>
        </dgm:presLayoutVars>
      </dgm:prSet>
      <dgm:spPr/>
    </dgm:pt>
    <dgm:pt modelId="{7C5241D3-EAFA-4732-A26F-2A3D8416E89A}" type="pres">
      <dgm:prSet presAssocID="{299E4645-A4A9-4248-B478-D2067DCC9AF9}" presName="Name9" presStyleLbl="parChTrans1D2" presStyleIdx="3" presStyleCnt="4"/>
      <dgm:spPr/>
    </dgm:pt>
    <dgm:pt modelId="{8C27C6C2-CF05-40B7-BA1C-1D07357BE3E1}" type="pres">
      <dgm:prSet presAssocID="{299E4645-A4A9-4248-B478-D2067DCC9AF9}" presName="connTx" presStyleLbl="parChTrans1D2" presStyleIdx="3" presStyleCnt="4"/>
      <dgm:spPr/>
    </dgm:pt>
    <dgm:pt modelId="{3517C16D-5FD1-47B2-B393-9B8973058244}" type="pres">
      <dgm:prSet presAssocID="{DF4A79F1-0B05-47B7-BD41-09C71C9F70EF}" presName="node" presStyleLbl="node1" presStyleIdx="3" presStyleCnt="4">
        <dgm:presLayoutVars>
          <dgm:bulletEnabled val="1"/>
        </dgm:presLayoutVars>
      </dgm:prSet>
      <dgm:spPr/>
    </dgm:pt>
  </dgm:ptLst>
  <dgm:cxnLst>
    <dgm:cxn modelId="{D729E21A-E093-40EB-AE9D-82CD40C16D99}" type="presOf" srcId="{299E4645-A4A9-4248-B478-D2067DCC9AF9}" destId="{8C27C6C2-CF05-40B7-BA1C-1D07357BE3E1}" srcOrd="1" destOrd="0" presId="urn:microsoft.com/office/officeart/2005/8/layout/radial1"/>
    <dgm:cxn modelId="{1C44C533-44B8-4651-B80F-5005EC45275B}" type="presOf" srcId="{C5FB0A72-0D76-429E-A689-AD9F54F83A28}" destId="{7223BE42-061C-4E71-A4A8-EF1FA8E322A3}" srcOrd="0" destOrd="0" presId="urn:microsoft.com/office/officeart/2005/8/layout/radial1"/>
    <dgm:cxn modelId="{FDD6EF34-569A-4F86-9735-6C47B0510CD7}" type="presOf" srcId="{8D2D1912-AFBE-4D62-9FBA-2ECCE527D1F1}" destId="{EE270184-4FDF-479C-8208-8256F9DFA9D0}" srcOrd="0" destOrd="0" presId="urn:microsoft.com/office/officeart/2005/8/layout/radial1"/>
    <dgm:cxn modelId="{3ED1ED36-40D1-4766-BEE5-34B259D1B687}" type="presOf" srcId="{C5FB0A72-0D76-429E-A689-AD9F54F83A28}" destId="{7C0A0CDE-0A45-41B4-AAD4-091BD1AB93BF}" srcOrd="1" destOrd="0" presId="urn:microsoft.com/office/officeart/2005/8/layout/radial1"/>
    <dgm:cxn modelId="{95CAF539-ACED-4163-A34D-429CF9CD36F2}" srcId="{D835F8E6-A3A9-44A8-94AB-D3B5B94E9D82}" destId="{5D88BC67-599F-4A06-B1EA-89CF007DAC58}" srcOrd="0" destOrd="0" parTransId="{AC67E909-1479-4349-9819-BEF40DE82955}" sibTransId="{BB489B87-4692-44AF-81B8-2ABC46951FF3}"/>
    <dgm:cxn modelId="{D31E243C-371A-47A6-8FEF-D33CF7779C17}" type="presOf" srcId="{5D88BC67-599F-4A06-B1EA-89CF007DAC58}" destId="{2533EC42-8262-4C1D-828C-F487EF54A110}" srcOrd="0" destOrd="0" presId="urn:microsoft.com/office/officeart/2005/8/layout/radial1"/>
    <dgm:cxn modelId="{6A66BA3D-1F59-4947-8E7D-BC8A662A0E7D}" type="presOf" srcId="{DBFE7DDE-7FFA-4443-B329-B2EFE06DBF1D}" destId="{47AC7187-B966-441B-AC50-6A0B50EC1052}" srcOrd="0" destOrd="0" presId="urn:microsoft.com/office/officeart/2005/8/layout/radial1"/>
    <dgm:cxn modelId="{5D1C8766-3340-4609-A374-E2132DABD214}" srcId="{D835F8E6-A3A9-44A8-94AB-D3B5B94E9D82}" destId="{46C2D80E-DB70-4D77-8C15-3169AD867450}" srcOrd="2" destOrd="0" parTransId="{C5FB0A72-0D76-429E-A689-AD9F54F83A28}" sibTransId="{87BFDBB5-97C6-458B-A8FA-DA44150D37B3}"/>
    <dgm:cxn modelId="{F76DF468-8A1D-4A23-BD47-C8527298D21F}" type="presOf" srcId="{DBFE7DDE-7FFA-4443-B329-B2EFE06DBF1D}" destId="{4D0CD75B-55C3-4218-B4CE-E47C1E2F1123}" srcOrd="1" destOrd="0" presId="urn:microsoft.com/office/officeart/2005/8/layout/radial1"/>
    <dgm:cxn modelId="{56037A70-2807-4118-899D-F762D42A3368}" type="presOf" srcId="{DF4A79F1-0B05-47B7-BD41-09C71C9F70EF}" destId="{3517C16D-5FD1-47B2-B393-9B8973058244}" srcOrd="0" destOrd="0" presId="urn:microsoft.com/office/officeart/2005/8/layout/radial1"/>
    <dgm:cxn modelId="{1738B851-D17E-4B0F-A88B-1745DE4677A3}" srcId="{8D2D1912-AFBE-4D62-9FBA-2ECCE527D1F1}" destId="{D835F8E6-A3A9-44A8-94AB-D3B5B94E9D82}" srcOrd="0" destOrd="0" parTransId="{39EEFC90-2365-4ED8-8706-7AE3CD4239F2}" sibTransId="{1E79C589-B9D1-42F4-8CE5-BE538D20D059}"/>
    <dgm:cxn modelId="{1A61D074-CA63-4D10-AA5A-14A685D44F06}" type="presOf" srcId="{EBCD4CFF-07D3-4206-818F-0C8C45FB40FB}" destId="{AAE2FCF9-82CF-4269-9553-1FEF9B94E3D4}" srcOrd="0" destOrd="0" presId="urn:microsoft.com/office/officeart/2005/8/layout/radial1"/>
    <dgm:cxn modelId="{EAE0CC8D-2B54-47D4-A497-C0C3311FBC31}" type="presOf" srcId="{D835F8E6-A3A9-44A8-94AB-D3B5B94E9D82}" destId="{E24BAA65-A552-48B5-888A-6F96F3988824}" srcOrd="0" destOrd="0" presId="urn:microsoft.com/office/officeart/2005/8/layout/radial1"/>
    <dgm:cxn modelId="{677DC391-65B7-486C-B086-BE14C77E7B21}" srcId="{D835F8E6-A3A9-44A8-94AB-D3B5B94E9D82}" destId="{EBCD4CFF-07D3-4206-818F-0C8C45FB40FB}" srcOrd="1" destOrd="0" parTransId="{DBFE7DDE-7FFA-4443-B329-B2EFE06DBF1D}" sibTransId="{CCA3525A-3DE2-46D1-B2A2-2C4CC2BC629F}"/>
    <dgm:cxn modelId="{1212F895-E3BE-4CF0-B2FB-48CE1EC31F24}" type="presOf" srcId="{46C2D80E-DB70-4D77-8C15-3169AD867450}" destId="{45923156-CEBC-44F1-B58F-81928B5F2EF5}" srcOrd="0" destOrd="0" presId="urn:microsoft.com/office/officeart/2005/8/layout/radial1"/>
    <dgm:cxn modelId="{10DA34A9-CAF0-414A-B4AA-C7C6EB9D81DD}" type="presOf" srcId="{299E4645-A4A9-4248-B478-D2067DCC9AF9}" destId="{7C5241D3-EAFA-4732-A26F-2A3D8416E89A}" srcOrd="0" destOrd="0" presId="urn:microsoft.com/office/officeart/2005/8/layout/radial1"/>
    <dgm:cxn modelId="{B6E0BAB8-DE7C-4CD3-B88C-FB735BB3DC63}" type="presOf" srcId="{AC67E909-1479-4349-9819-BEF40DE82955}" destId="{9A34B162-E798-4A92-B1E8-6D4477FF9758}" srcOrd="1" destOrd="0" presId="urn:microsoft.com/office/officeart/2005/8/layout/radial1"/>
    <dgm:cxn modelId="{D2C909C9-30EA-483A-8097-167488B9BE38}" type="presOf" srcId="{AC67E909-1479-4349-9819-BEF40DE82955}" destId="{2E5C869C-294D-4FD9-BCA5-350EE9AC9BC7}" srcOrd="0" destOrd="0" presId="urn:microsoft.com/office/officeart/2005/8/layout/radial1"/>
    <dgm:cxn modelId="{502FF8E5-4FF9-4FB6-B89D-7D9D56021030}" srcId="{D835F8E6-A3A9-44A8-94AB-D3B5B94E9D82}" destId="{DF4A79F1-0B05-47B7-BD41-09C71C9F70EF}" srcOrd="3" destOrd="0" parTransId="{299E4645-A4A9-4248-B478-D2067DCC9AF9}" sibTransId="{40A185B1-1D5F-46A3-9EEB-3B09DA380FB9}"/>
    <dgm:cxn modelId="{688F47AD-729A-46A0-A7FD-E21E51472406}" type="presParOf" srcId="{EE270184-4FDF-479C-8208-8256F9DFA9D0}" destId="{E24BAA65-A552-48B5-888A-6F96F3988824}" srcOrd="0" destOrd="0" presId="urn:microsoft.com/office/officeart/2005/8/layout/radial1"/>
    <dgm:cxn modelId="{16196EA6-14B9-4956-B869-3565EC919276}" type="presParOf" srcId="{EE270184-4FDF-479C-8208-8256F9DFA9D0}" destId="{2E5C869C-294D-4FD9-BCA5-350EE9AC9BC7}" srcOrd="1" destOrd="0" presId="urn:microsoft.com/office/officeart/2005/8/layout/radial1"/>
    <dgm:cxn modelId="{A2B17C29-9E87-49D0-BC06-DBFA588A0D12}" type="presParOf" srcId="{2E5C869C-294D-4FD9-BCA5-350EE9AC9BC7}" destId="{9A34B162-E798-4A92-B1E8-6D4477FF9758}" srcOrd="0" destOrd="0" presId="urn:microsoft.com/office/officeart/2005/8/layout/radial1"/>
    <dgm:cxn modelId="{87F6BCCB-63B8-4FE8-A136-380D498BFAB5}" type="presParOf" srcId="{EE270184-4FDF-479C-8208-8256F9DFA9D0}" destId="{2533EC42-8262-4C1D-828C-F487EF54A110}" srcOrd="2" destOrd="0" presId="urn:microsoft.com/office/officeart/2005/8/layout/radial1"/>
    <dgm:cxn modelId="{B3A6F6A3-AD73-44D8-AB35-D251FEC9B69A}" type="presParOf" srcId="{EE270184-4FDF-479C-8208-8256F9DFA9D0}" destId="{47AC7187-B966-441B-AC50-6A0B50EC1052}" srcOrd="3" destOrd="0" presId="urn:microsoft.com/office/officeart/2005/8/layout/radial1"/>
    <dgm:cxn modelId="{F0D10081-A800-4C43-B578-0348D1E051A9}" type="presParOf" srcId="{47AC7187-B966-441B-AC50-6A0B50EC1052}" destId="{4D0CD75B-55C3-4218-B4CE-E47C1E2F1123}" srcOrd="0" destOrd="0" presId="urn:microsoft.com/office/officeart/2005/8/layout/radial1"/>
    <dgm:cxn modelId="{4D0C17AD-45EC-47DA-BCBC-4DFE3E0E74FB}" type="presParOf" srcId="{EE270184-4FDF-479C-8208-8256F9DFA9D0}" destId="{AAE2FCF9-82CF-4269-9553-1FEF9B94E3D4}" srcOrd="4" destOrd="0" presId="urn:microsoft.com/office/officeart/2005/8/layout/radial1"/>
    <dgm:cxn modelId="{07999923-F28D-4A6A-BDE2-E6EE1192963B}" type="presParOf" srcId="{EE270184-4FDF-479C-8208-8256F9DFA9D0}" destId="{7223BE42-061C-4E71-A4A8-EF1FA8E322A3}" srcOrd="5" destOrd="0" presId="urn:microsoft.com/office/officeart/2005/8/layout/radial1"/>
    <dgm:cxn modelId="{B748D756-1339-41A1-942D-6B8781CFADB3}" type="presParOf" srcId="{7223BE42-061C-4E71-A4A8-EF1FA8E322A3}" destId="{7C0A0CDE-0A45-41B4-AAD4-091BD1AB93BF}" srcOrd="0" destOrd="0" presId="urn:microsoft.com/office/officeart/2005/8/layout/radial1"/>
    <dgm:cxn modelId="{EB627D95-0A70-4D4E-BFA9-A310F40A3FE6}" type="presParOf" srcId="{EE270184-4FDF-479C-8208-8256F9DFA9D0}" destId="{45923156-CEBC-44F1-B58F-81928B5F2EF5}" srcOrd="6" destOrd="0" presId="urn:microsoft.com/office/officeart/2005/8/layout/radial1"/>
    <dgm:cxn modelId="{10CFB571-922D-47FF-BE17-9326C8176253}" type="presParOf" srcId="{EE270184-4FDF-479C-8208-8256F9DFA9D0}" destId="{7C5241D3-EAFA-4732-A26F-2A3D8416E89A}" srcOrd="7" destOrd="0" presId="urn:microsoft.com/office/officeart/2005/8/layout/radial1"/>
    <dgm:cxn modelId="{3EDF1CD6-2488-4D38-AC65-163EFE0BF213}" type="presParOf" srcId="{7C5241D3-EAFA-4732-A26F-2A3D8416E89A}" destId="{8C27C6C2-CF05-40B7-BA1C-1D07357BE3E1}" srcOrd="0" destOrd="0" presId="urn:microsoft.com/office/officeart/2005/8/layout/radial1"/>
    <dgm:cxn modelId="{12073113-2ADF-4F90-9115-2ABE783B8B1F}" type="presParOf" srcId="{EE270184-4FDF-479C-8208-8256F9DFA9D0}" destId="{3517C16D-5FD1-47B2-B393-9B897305824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BAA65-A552-48B5-888A-6F96F3988824}">
      <dsp:nvSpPr>
        <dsp:cNvPr id="0" name=""/>
        <dsp:cNvSpPr/>
      </dsp:nvSpPr>
      <dsp:spPr>
        <a:xfrm>
          <a:off x="4655330" y="2114536"/>
          <a:ext cx="1604989" cy="1604989"/>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b="1" kern="1200" dirty="0">
              <a:latin typeface="Times New Roman" panose="02020603050405020304" pitchFamily="18" charset="0"/>
              <a:cs typeface="Times New Roman" panose="02020603050405020304" pitchFamily="18" charset="0"/>
            </a:rPr>
            <a:t>Αγγελική </a:t>
          </a:r>
          <a:r>
            <a:rPr lang="el-GR" sz="1200" b="1" kern="1200" dirty="0" err="1">
              <a:latin typeface="Times New Roman" panose="02020603050405020304" pitchFamily="18" charset="0"/>
              <a:cs typeface="Times New Roman" panose="02020603050405020304" pitchFamily="18" charset="0"/>
            </a:rPr>
            <a:t>Τσάπανου</a:t>
          </a:r>
          <a:r>
            <a:rPr lang="el-GR" sz="1200" b="1" kern="1200" dirty="0">
              <a:latin typeface="Times New Roman" panose="02020603050405020304" pitchFamily="18" charset="0"/>
              <a:cs typeface="Times New Roman" panose="02020603050405020304" pitchFamily="18" charset="0"/>
            </a:rPr>
            <a:t> </a:t>
          </a:r>
          <a:endParaRPr lang="en-US" sz="1200" b="1" kern="1200" dirty="0">
            <a:latin typeface="Times New Roman" panose="02020603050405020304" pitchFamily="18" charset="0"/>
            <a:cs typeface="Times New Roman" panose="02020603050405020304" pitchFamily="18" charset="0"/>
          </a:endParaRPr>
        </a:p>
      </dsp:txBody>
      <dsp:txXfrm>
        <a:off x="4890375" y="2349581"/>
        <a:ext cx="1134899" cy="1134899"/>
      </dsp:txXfrm>
    </dsp:sp>
    <dsp:sp modelId="{2E5C869C-294D-4FD9-BCA5-350EE9AC9BC7}">
      <dsp:nvSpPr>
        <dsp:cNvPr id="0" name=""/>
        <dsp:cNvSpPr/>
      </dsp:nvSpPr>
      <dsp:spPr>
        <a:xfrm rot="16200000">
          <a:off x="5215218" y="1858697"/>
          <a:ext cx="485212" cy="26466"/>
        </a:xfrm>
        <a:custGeom>
          <a:avLst/>
          <a:gdLst/>
          <a:ahLst/>
          <a:cxnLst/>
          <a:rect l="0" t="0" r="0" b="0"/>
          <a:pathLst>
            <a:path>
              <a:moveTo>
                <a:pt x="0" y="13233"/>
              </a:moveTo>
              <a:lnTo>
                <a:pt x="485212" y="13233"/>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Times New Roman" panose="02020603050405020304" pitchFamily="18" charset="0"/>
            <a:cs typeface="Times New Roman" panose="02020603050405020304" pitchFamily="18" charset="0"/>
          </a:endParaRPr>
        </a:p>
      </dsp:txBody>
      <dsp:txXfrm>
        <a:off x="5445694" y="1859800"/>
        <a:ext cx="24260" cy="24260"/>
      </dsp:txXfrm>
    </dsp:sp>
    <dsp:sp modelId="{2533EC42-8262-4C1D-828C-F487EF54A110}">
      <dsp:nvSpPr>
        <dsp:cNvPr id="0" name=""/>
        <dsp:cNvSpPr/>
      </dsp:nvSpPr>
      <dsp:spPr>
        <a:xfrm>
          <a:off x="4655330" y="24334"/>
          <a:ext cx="1604989" cy="1604989"/>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b="1" kern="1200" dirty="0">
              <a:latin typeface="Times New Roman" panose="02020603050405020304" pitchFamily="18" charset="0"/>
              <a:cs typeface="Times New Roman" panose="02020603050405020304" pitchFamily="18" charset="0"/>
            </a:rPr>
            <a:t>Ψυχολογία ΕΚΠΑ</a:t>
          </a:r>
          <a:endParaRPr lang="en-US" sz="1200" b="1" kern="1200" dirty="0">
            <a:latin typeface="Times New Roman" panose="02020603050405020304" pitchFamily="18" charset="0"/>
            <a:cs typeface="Times New Roman" panose="02020603050405020304" pitchFamily="18" charset="0"/>
          </a:endParaRPr>
        </a:p>
      </dsp:txBody>
      <dsp:txXfrm>
        <a:off x="4890375" y="259379"/>
        <a:ext cx="1134899" cy="1134899"/>
      </dsp:txXfrm>
    </dsp:sp>
    <dsp:sp modelId="{47AC7187-B966-441B-AC50-6A0B50EC1052}">
      <dsp:nvSpPr>
        <dsp:cNvPr id="0" name=""/>
        <dsp:cNvSpPr/>
      </dsp:nvSpPr>
      <dsp:spPr>
        <a:xfrm>
          <a:off x="6260319" y="2903798"/>
          <a:ext cx="485212" cy="26466"/>
        </a:xfrm>
        <a:custGeom>
          <a:avLst/>
          <a:gdLst/>
          <a:ahLst/>
          <a:cxnLst/>
          <a:rect l="0" t="0" r="0" b="0"/>
          <a:pathLst>
            <a:path>
              <a:moveTo>
                <a:pt x="0" y="13233"/>
              </a:moveTo>
              <a:lnTo>
                <a:pt x="485212" y="13233"/>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Times New Roman" panose="02020603050405020304" pitchFamily="18" charset="0"/>
            <a:cs typeface="Times New Roman" panose="02020603050405020304" pitchFamily="18" charset="0"/>
          </a:endParaRPr>
        </a:p>
      </dsp:txBody>
      <dsp:txXfrm>
        <a:off x="6490795" y="2904901"/>
        <a:ext cx="24260" cy="24260"/>
      </dsp:txXfrm>
    </dsp:sp>
    <dsp:sp modelId="{AAE2FCF9-82CF-4269-9553-1FEF9B94E3D4}">
      <dsp:nvSpPr>
        <dsp:cNvPr id="0" name=""/>
        <dsp:cNvSpPr/>
      </dsp:nvSpPr>
      <dsp:spPr>
        <a:xfrm>
          <a:off x="6745532" y="2114536"/>
          <a:ext cx="1604989" cy="1604989"/>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MSc </a:t>
          </a:r>
          <a:r>
            <a:rPr lang="el-GR" sz="1200" b="1" kern="1200" dirty="0">
              <a:latin typeface="Times New Roman" panose="02020603050405020304" pitchFamily="18" charset="0"/>
              <a:cs typeface="Times New Roman" panose="02020603050405020304" pitchFamily="18" charset="0"/>
            </a:rPr>
            <a:t>Κλινική </a:t>
          </a:r>
          <a:r>
            <a:rPr lang="el-GR" sz="1200" b="1" kern="1200" dirty="0" err="1">
              <a:latin typeface="Times New Roman" panose="02020603050405020304" pitchFamily="18" charset="0"/>
              <a:cs typeface="Times New Roman" panose="02020603050405020304" pitchFamily="18" charset="0"/>
            </a:rPr>
            <a:t>ΝευροψυχολογίαΙατρική</a:t>
          </a:r>
          <a:r>
            <a:rPr lang="el-GR" sz="1200" b="1" kern="1200" dirty="0">
              <a:latin typeface="Times New Roman" panose="02020603050405020304" pitchFamily="18" charset="0"/>
              <a:cs typeface="Times New Roman" panose="02020603050405020304" pitchFamily="18" charset="0"/>
            </a:rPr>
            <a:t> ΕΚΠΑ</a:t>
          </a:r>
          <a:endParaRPr lang="en-US" sz="1200" b="1" kern="1200" dirty="0">
            <a:latin typeface="Times New Roman" panose="02020603050405020304" pitchFamily="18" charset="0"/>
            <a:cs typeface="Times New Roman" panose="02020603050405020304" pitchFamily="18" charset="0"/>
          </a:endParaRPr>
        </a:p>
      </dsp:txBody>
      <dsp:txXfrm>
        <a:off x="6980577" y="2349581"/>
        <a:ext cx="1134899" cy="1134899"/>
      </dsp:txXfrm>
    </dsp:sp>
    <dsp:sp modelId="{7223BE42-061C-4E71-A4A8-EF1FA8E322A3}">
      <dsp:nvSpPr>
        <dsp:cNvPr id="0" name=""/>
        <dsp:cNvSpPr/>
      </dsp:nvSpPr>
      <dsp:spPr>
        <a:xfrm rot="5400000">
          <a:off x="5215218" y="3948899"/>
          <a:ext cx="485212" cy="26466"/>
        </a:xfrm>
        <a:custGeom>
          <a:avLst/>
          <a:gdLst/>
          <a:ahLst/>
          <a:cxnLst/>
          <a:rect l="0" t="0" r="0" b="0"/>
          <a:pathLst>
            <a:path>
              <a:moveTo>
                <a:pt x="0" y="13233"/>
              </a:moveTo>
              <a:lnTo>
                <a:pt x="485212" y="13233"/>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Times New Roman" panose="02020603050405020304" pitchFamily="18" charset="0"/>
            <a:cs typeface="Times New Roman" panose="02020603050405020304" pitchFamily="18" charset="0"/>
          </a:endParaRPr>
        </a:p>
      </dsp:txBody>
      <dsp:txXfrm>
        <a:off x="5445694" y="3950002"/>
        <a:ext cx="24260" cy="24260"/>
      </dsp:txXfrm>
    </dsp:sp>
    <dsp:sp modelId="{45923156-CEBC-44F1-B58F-81928B5F2EF5}">
      <dsp:nvSpPr>
        <dsp:cNvPr id="0" name=""/>
        <dsp:cNvSpPr/>
      </dsp:nvSpPr>
      <dsp:spPr>
        <a:xfrm>
          <a:off x="4655330" y="4204739"/>
          <a:ext cx="1604989" cy="1604989"/>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PhD </a:t>
          </a:r>
          <a:r>
            <a:rPr lang="el-GR" sz="1200" b="1" kern="1200" dirty="0">
              <a:latin typeface="Times New Roman" panose="02020603050405020304" pitchFamily="18" charset="0"/>
              <a:cs typeface="Times New Roman" panose="02020603050405020304" pitchFamily="18" charset="0"/>
            </a:rPr>
            <a:t>Ιατρική ΕΚΠΑ</a:t>
          </a:r>
        </a:p>
        <a:p>
          <a:pPr marL="0" lvl="0" indent="0" algn="ctr"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Post-doctorate Research Scientist Columbia University </a:t>
          </a:r>
        </a:p>
      </dsp:txBody>
      <dsp:txXfrm>
        <a:off x="4890375" y="4439784"/>
        <a:ext cx="1134899" cy="1134899"/>
      </dsp:txXfrm>
    </dsp:sp>
    <dsp:sp modelId="{7C5241D3-EAFA-4732-A26F-2A3D8416E89A}">
      <dsp:nvSpPr>
        <dsp:cNvPr id="0" name=""/>
        <dsp:cNvSpPr/>
      </dsp:nvSpPr>
      <dsp:spPr>
        <a:xfrm rot="10800000">
          <a:off x="4170117" y="2903798"/>
          <a:ext cx="485212" cy="26466"/>
        </a:xfrm>
        <a:custGeom>
          <a:avLst/>
          <a:gdLst/>
          <a:ahLst/>
          <a:cxnLst/>
          <a:rect l="0" t="0" r="0" b="0"/>
          <a:pathLst>
            <a:path>
              <a:moveTo>
                <a:pt x="0" y="13233"/>
              </a:moveTo>
              <a:lnTo>
                <a:pt x="485212" y="13233"/>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a:latin typeface="Times New Roman" panose="02020603050405020304" pitchFamily="18" charset="0"/>
            <a:cs typeface="Times New Roman" panose="02020603050405020304" pitchFamily="18" charset="0"/>
          </a:endParaRPr>
        </a:p>
      </dsp:txBody>
      <dsp:txXfrm rot="10800000">
        <a:off x="4400593" y="2904901"/>
        <a:ext cx="24260" cy="24260"/>
      </dsp:txXfrm>
    </dsp:sp>
    <dsp:sp modelId="{3517C16D-5FD1-47B2-B393-9B8973058244}">
      <dsp:nvSpPr>
        <dsp:cNvPr id="0" name=""/>
        <dsp:cNvSpPr/>
      </dsp:nvSpPr>
      <dsp:spPr>
        <a:xfrm>
          <a:off x="2565128" y="2114536"/>
          <a:ext cx="1604989" cy="1604989"/>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Associate  Research Scientist </a:t>
          </a:r>
        </a:p>
        <a:p>
          <a:pPr marL="0" lvl="0" indent="0" algn="ctr" defTabSz="533400">
            <a:lnSpc>
              <a:spcPct val="90000"/>
            </a:lnSpc>
            <a:spcBef>
              <a:spcPct val="0"/>
            </a:spcBef>
            <a:spcAft>
              <a:spcPct val="35000"/>
            </a:spcAft>
            <a:buNone/>
          </a:pPr>
          <a:r>
            <a:rPr lang="en-US" sz="1200" b="1" kern="1200" dirty="0">
              <a:latin typeface="Times New Roman" panose="02020603050405020304" pitchFamily="18" charset="0"/>
              <a:cs typeface="Times New Roman" panose="02020603050405020304" pitchFamily="18" charset="0"/>
            </a:rPr>
            <a:t>Cognitive Neuroscience Division, Columbia University </a:t>
          </a:r>
        </a:p>
      </dsp:txBody>
      <dsp:txXfrm>
        <a:off x="2800173" y="2349581"/>
        <a:ext cx="1134899" cy="113489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09176-5283-47C6-A1B8-0506C7E10468}" type="datetimeFigureOut">
              <a:rPr lang="en-US" smtClean="0"/>
              <a:t>3/17/2024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0B60B-BA1C-48D8-B640-61D8DB4CD14A}" type="slidenum">
              <a:rPr lang="en-US" smtClean="0"/>
              <a:t>‹#›</a:t>
            </a:fld>
            <a:endParaRPr lang="en-US"/>
          </a:p>
        </p:txBody>
      </p:sp>
    </p:spTree>
    <p:extLst>
      <p:ext uri="{BB962C8B-B14F-4D97-AF65-F5344CB8AC3E}">
        <p14:creationId xmlns:p14="http://schemas.microsoft.com/office/powerpoint/2010/main" val="1502527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http://respi-gam.net/node/5836</a:t>
            </a:r>
            <a:r>
              <a:rPr lang="el-GR" dirty="0"/>
              <a:t> </a:t>
            </a:r>
            <a:endParaRPr lang="en-US" dirty="0"/>
          </a:p>
        </p:txBody>
      </p:sp>
      <p:sp>
        <p:nvSpPr>
          <p:cNvPr id="4" name="Slide Number Placeholder 3"/>
          <p:cNvSpPr>
            <a:spLocks noGrp="1"/>
          </p:cNvSpPr>
          <p:nvPr>
            <p:ph type="sldNum" sz="quarter" idx="5"/>
          </p:nvPr>
        </p:nvSpPr>
        <p:spPr/>
        <p:txBody>
          <a:bodyPr/>
          <a:lstStyle/>
          <a:p>
            <a:fld id="{7FE0B60B-BA1C-48D8-B640-61D8DB4CD14A}" type="slidenum">
              <a:rPr lang="en-US" smtClean="0"/>
              <a:t>5</a:t>
            </a:fld>
            <a:endParaRPr lang="en-US"/>
          </a:p>
        </p:txBody>
      </p:sp>
    </p:spTree>
    <p:extLst>
      <p:ext uri="{BB962C8B-B14F-4D97-AF65-F5344CB8AC3E}">
        <p14:creationId xmlns:p14="http://schemas.microsoft.com/office/powerpoint/2010/main" val="205323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http://www.kanoutos.gr/index.php?option=com_zoo&amp;task=item&amp;item_id=9&amp;Itemid=19</a:t>
            </a:r>
            <a:r>
              <a:rPr lang="el-GR" dirty="0"/>
              <a:t> </a:t>
            </a:r>
            <a:endParaRPr lang="en-US" dirty="0"/>
          </a:p>
        </p:txBody>
      </p:sp>
      <p:sp>
        <p:nvSpPr>
          <p:cNvPr id="4" name="Slide Number Placeholder 3"/>
          <p:cNvSpPr>
            <a:spLocks noGrp="1"/>
          </p:cNvSpPr>
          <p:nvPr>
            <p:ph type="sldNum" sz="quarter" idx="5"/>
          </p:nvPr>
        </p:nvSpPr>
        <p:spPr/>
        <p:txBody>
          <a:bodyPr/>
          <a:lstStyle/>
          <a:p>
            <a:fld id="{7FE0B60B-BA1C-48D8-B640-61D8DB4CD14A}" type="slidenum">
              <a:rPr lang="en-US" smtClean="0"/>
              <a:t>8</a:t>
            </a:fld>
            <a:endParaRPr lang="en-US"/>
          </a:p>
        </p:txBody>
      </p:sp>
    </p:spTree>
    <p:extLst>
      <p:ext uri="{BB962C8B-B14F-4D97-AF65-F5344CB8AC3E}">
        <p14:creationId xmlns:p14="http://schemas.microsoft.com/office/powerpoint/2010/main" val="82685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https://el.wikipedia.org/wiki/%CE%97%CE%BB%CE%B9%CE%BA%CE%B9%CF%89%CE%BC%CE%AD%CE%BD%CE%BF%CF%82</a:t>
            </a:r>
            <a:r>
              <a:rPr lang="el-GR" dirty="0"/>
              <a:t> </a:t>
            </a:r>
            <a:endParaRPr lang="en-US" dirty="0"/>
          </a:p>
        </p:txBody>
      </p:sp>
      <p:sp>
        <p:nvSpPr>
          <p:cNvPr id="4" name="Slide Number Placeholder 3"/>
          <p:cNvSpPr>
            <a:spLocks noGrp="1"/>
          </p:cNvSpPr>
          <p:nvPr>
            <p:ph type="sldNum" sz="quarter" idx="5"/>
          </p:nvPr>
        </p:nvSpPr>
        <p:spPr/>
        <p:txBody>
          <a:bodyPr/>
          <a:lstStyle/>
          <a:p>
            <a:fld id="{1413C553-580A-4044-B642-4B71B2F3A1F5}" type="slidenum">
              <a:rPr lang="en-US" smtClean="0"/>
              <a:t>10</a:t>
            </a:fld>
            <a:endParaRPr lang="en-US"/>
          </a:p>
        </p:txBody>
      </p:sp>
    </p:spTree>
    <p:extLst>
      <p:ext uri="{BB962C8B-B14F-4D97-AF65-F5344CB8AC3E}">
        <p14:creationId xmlns:p14="http://schemas.microsoft.com/office/powerpoint/2010/main" val="143270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https://prasinoi.gr/healthy-ageing/</a:t>
            </a:r>
          </a:p>
        </p:txBody>
      </p:sp>
      <p:sp>
        <p:nvSpPr>
          <p:cNvPr id="4" name="Slide Number Placeholder 3"/>
          <p:cNvSpPr>
            <a:spLocks noGrp="1"/>
          </p:cNvSpPr>
          <p:nvPr>
            <p:ph type="sldNum" sz="quarter" idx="5"/>
          </p:nvPr>
        </p:nvSpPr>
        <p:spPr/>
        <p:txBody>
          <a:bodyPr/>
          <a:lstStyle/>
          <a:p>
            <a:fld id="{1413C553-580A-4044-B642-4B71B2F3A1F5}" type="slidenum">
              <a:rPr lang="en-US" smtClean="0"/>
              <a:t>11</a:t>
            </a:fld>
            <a:endParaRPr lang="en-US"/>
          </a:p>
        </p:txBody>
      </p:sp>
    </p:spTree>
    <p:extLst>
      <p:ext uri="{BB962C8B-B14F-4D97-AF65-F5344CB8AC3E}">
        <p14:creationId xmlns:p14="http://schemas.microsoft.com/office/powerpoint/2010/main" val="143012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https://en.wikipedia.org/wiki/List_of_German_supercentenarians</a:t>
            </a:r>
          </a:p>
        </p:txBody>
      </p:sp>
      <p:sp>
        <p:nvSpPr>
          <p:cNvPr id="4" name="Slide Number Placeholder 3"/>
          <p:cNvSpPr>
            <a:spLocks noGrp="1"/>
          </p:cNvSpPr>
          <p:nvPr>
            <p:ph type="sldNum" sz="quarter" idx="5"/>
          </p:nvPr>
        </p:nvSpPr>
        <p:spPr/>
        <p:txBody>
          <a:bodyPr/>
          <a:lstStyle/>
          <a:p>
            <a:fld id="{1413C553-580A-4044-B642-4B71B2F3A1F5}" type="slidenum">
              <a:rPr lang="en-US" smtClean="0"/>
              <a:t>13</a:t>
            </a:fld>
            <a:endParaRPr lang="en-US"/>
          </a:p>
        </p:txBody>
      </p:sp>
    </p:spTree>
    <p:extLst>
      <p:ext uri="{BB962C8B-B14F-4D97-AF65-F5344CB8AC3E}">
        <p14:creationId xmlns:p14="http://schemas.microsoft.com/office/powerpoint/2010/main" val="246526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https://thesocietypages.org/pubcrim/2009/01/28/age-norms-and-criminal-responsibility/ </a:t>
            </a:r>
          </a:p>
        </p:txBody>
      </p:sp>
      <p:sp>
        <p:nvSpPr>
          <p:cNvPr id="4" name="Slide Number Placeholder 3"/>
          <p:cNvSpPr>
            <a:spLocks noGrp="1"/>
          </p:cNvSpPr>
          <p:nvPr>
            <p:ph type="sldNum" sz="quarter" idx="5"/>
          </p:nvPr>
        </p:nvSpPr>
        <p:spPr/>
        <p:txBody>
          <a:bodyPr/>
          <a:lstStyle/>
          <a:p>
            <a:fld id="{1413C553-580A-4044-B642-4B71B2F3A1F5}" type="slidenum">
              <a:rPr lang="en-US" smtClean="0"/>
              <a:t>14</a:t>
            </a:fld>
            <a:endParaRPr lang="en-US"/>
          </a:p>
        </p:txBody>
      </p:sp>
    </p:spTree>
    <p:extLst>
      <p:ext uri="{BB962C8B-B14F-4D97-AF65-F5344CB8AC3E}">
        <p14:creationId xmlns:p14="http://schemas.microsoft.com/office/powerpoint/2010/main" val="564895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https://fullinsurance.gr/full-life-zwh/</a:t>
            </a:r>
            <a:r>
              <a:rPr lang="el-GR" dirty="0"/>
              <a:t> </a:t>
            </a:r>
            <a:endParaRPr lang="en-US" dirty="0"/>
          </a:p>
        </p:txBody>
      </p:sp>
      <p:sp>
        <p:nvSpPr>
          <p:cNvPr id="4" name="Slide Number Placeholder 3"/>
          <p:cNvSpPr>
            <a:spLocks noGrp="1"/>
          </p:cNvSpPr>
          <p:nvPr>
            <p:ph type="sldNum" sz="quarter" idx="5"/>
          </p:nvPr>
        </p:nvSpPr>
        <p:spPr/>
        <p:txBody>
          <a:bodyPr/>
          <a:lstStyle/>
          <a:p>
            <a:fld id="{1413C553-580A-4044-B642-4B71B2F3A1F5}" type="slidenum">
              <a:rPr lang="en-US" smtClean="0"/>
              <a:t>15</a:t>
            </a:fld>
            <a:endParaRPr lang="en-US"/>
          </a:p>
        </p:txBody>
      </p:sp>
    </p:spTree>
    <p:extLst>
      <p:ext uri="{BB962C8B-B14F-4D97-AF65-F5344CB8AC3E}">
        <p14:creationId xmlns:p14="http://schemas.microsoft.com/office/powerpoint/2010/main" val="212209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65C85-355F-3E1C-130F-659FA80E43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E6652C-A7E8-2823-2182-78C0662BE9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F8B716-F5E8-5EC3-AD31-A30DA7544585}"/>
              </a:ext>
            </a:extLst>
          </p:cNvPr>
          <p:cNvSpPr>
            <a:spLocks noGrp="1"/>
          </p:cNvSpPr>
          <p:nvPr>
            <p:ph type="dt" sz="half" idx="10"/>
          </p:nvPr>
        </p:nvSpPr>
        <p:spPr/>
        <p:txBody>
          <a:bodyPr/>
          <a:lstStyle/>
          <a:p>
            <a:fld id="{B21E7165-9AF5-43F2-8F35-1188ED258765}" type="datetimeFigureOut">
              <a:rPr lang="en-US" smtClean="0"/>
              <a:t>3/17/2024</a:t>
            </a:fld>
            <a:endParaRPr lang="en-US"/>
          </a:p>
        </p:txBody>
      </p:sp>
      <p:sp>
        <p:nvSpPr>
          <p:cNvPr id="5" name="Footer Placeholder 4">
            <a:extLst>
              <a:ext uri="{FF2B5EF4-FFF2-40B4-BE49-F238E27FC236}">
                <a16:creationId xmlns:a16="http://schemas.microsoft.com/office/drawing/2014/main" id="{FD5773FC-1D21-143E-5357-523C76D045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C8AFD-7160-4E57-259B-BB6BE2E40BD3}"/>
              </a:ext>
            </a:extLst>
          </p:cNvPr>
          <p:cNvSpPr>
            <a:spLocks noGrp="1"/>
          </p:cNvSpPr>
          <p:nvPr>
            <p:ph type="sldNum" sz="quarter" idx="12"/>
          </p:nvPr>
        </p:nvSpPr>
        <p:spPr/>
        <p:txBody>
          <a:bodyPr/>
          <a:lstStyle/>
          <a:p>
            <a:fld id="{56962E17-EC4E-45B7-A199-871266D87CDC}" type="slidenum">
              <a:rPr lang="en-US" smtClean="0"/>
              <a:t>‹#›</a:t>
            </a:fld>
            <a:endParaRPr lang="en-US"/>
          </a:p>
        </p:txBody>
      </p:sp>
    </p:spTree>
    <p:extLst>
      <p:ext uri="{BB962C8B-B14F-4D97-AF65-F5344CB8AC3E}">
        <p14:creationId xmlns:p14="http://schemas.microsoft.com/office/powerpoint/2010/main" val="172257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B815-B8CE-6D6D-B217-AEC1750995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950738-73D4-1E73-39C7-081127B989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A59A7-D448-93F3-07A5-53043156166E}"/>
              </a:ext>
            </a:extLst>
          </p:cNvPr>
          <p:cNvSpPr>
            <a:spLocks noGrp="1"/>
          </p:cNvSpPr>
          <p:nvPr>
            <p:ph type="dt" sz="half" idx="10"/>
          </p:nvPr>
        </p:nvSpPr>
        <p:spPr/>
        <p:txBody>
          <a:bodyPr/>
          <a:lstStyle/>
          <a:p>
            <a:fld id="{B21E7165-9AF5-43F2-8F35-1188ED258765}" type="datetimeFigureOut">
              <a:rPr lang="en-US" smtClean="0"/>
              <a:t>3/17/2024</a:t>
            </a:fld>
            <a:endParaRPr lang="en-US"/>
          </a:p>
        </p:txBody>
      </p:sp>
      <p:sp>
        <p:nvSpPr>
          <p:cNvPr id="5" name="Footer Placeholder 4">
            <a:extLst>
              <a:ext uri="{FF2B5EF4-FFF2-40B4-BE49-F238E27FC236}">
                <a16:creationId xmlns:a16="http://schemas.microsoft.com/office/drawing/2014/main" id="{540F6322-5A94-EE4A-04B6-DBBB4DD0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482ED-C0CE-4EAF-B984-B6A08E17729D}"/>
              </a:ext>
            </a:extLst>
          </p:cNvPr>
          <p:cNvSpPr>
            <a:spLocks noGrp="1"/>
          </p:cNvSpPr>
          <p:nvPr>
            <p:ph type="sldNum" sz="quarter" idx="12"/>
          </p:nvPr>
        </p:nvSpPr>
        <p:spPr/>
        <p:txBody>
          <a:bodyPr/>
          <a:lstStyle/>
          <a:p>
            <a:fld id="{56962E17-EC4E-45B7-A199-871266D87CDC}" type="slidenum">
              <a:rPr lang="en-US" smtClean="0"/>
              <a:t>‹#›</a:t>
            </a:fld>
            <a:endParaRPr lang="en-US"/>
          </a:p>
        </p:txBody>
      </p:sp>
    </p:spTree>
    <p:extLst>
      <p:ext uri="{BB962C8B-B14F-4D97-AF65-F5344CB8AC3E}">
        <p14:creationId xmlns:p14="http://schemas.microsoft.com/office/powerpoint/2010/main" val="235736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A9024F-3263-5C07-45E9-D52B489B64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CB4722-1AC3-A812-6D97-1A23654027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6B9ED-F2F9-8358-7B66-4EF8EB60F2B5}"/>
              </a:ext>
            </a:extLst>
          </p:cNvPr>
          <p:cNvSpPr>
            <a:spLocks noGrp="1"/>
          </p:cNvSpPr>
          <p:nvPr>
            <p:ph type="dt" sz="half" idx="10"/>
          </p:nvPr>
        </p:nvSpPr>
        <p:spPr/>
        <p:txBody>
          <a:bodyPr/>
          <a:lstStyle/>
          <a:p>
            <a:fld id="{B21E7165-9AF5-43F2-8F35-1188ED258765}" type="datetimeFigureOut">
              <a:rPr lang="en-US" smtClean="0"/>
              <a:t>3/17/2024</a:t>
            </a:fld>
            <a:endParaRPr lang="en-US"/>
          </a:p>
        </p:txBody>
      </p:sp>
      <p:sp>
        <p:nvSpPr>
          <p:cNvPr id="5" name="Footer Placeholder 4">
            <a:extLst>
              <a:ext uri="{FF2B5EF4-FFF2-40B4-BE49-F238E27FC236}">
                <a16:creationId xmlns:a16="http://schemas.microsoft.com/office/drawing/2014/main" id="{692040CD-5BDA-B726-2674-356F28CB68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95E0C-068A-C795-C811-2BF993474945}"/>
              </a:ext>
            </a:extLst>
          </p:cNvPr>
          <p:cNvSpPr>
            <a:spLocks noGrp="1"/>
          </p:cNvSpPr>
          <p:nvPr>
            <p:ph type="sldNum" sz="quarter" idx="12"/>
          </p:nvPr>
        </p:nvSpPr>
        <p:spPr/>
        <p:txBody>
          <a:bodyPr/>
          <a:lstStyle/>
          <a:p>
            <a:fld id="{56962E17-EC4E-45B7-A199-871266D87CDC}" type="slidenum">
              <a:rPr lang="en-US" smtClean="0"/>
              <a:t>‹#›</a:t>
            </a:fld>
            <a:endParaRPr lang="en-US"/>
          </a:p>
        </p:txBody>
      </p:sp>
    </p:spTree>
    <p:extLst>
      <p:ext uri="{BB962C8B-B14F-4D97-AF65-F5344CB8AC3E}">
        <p14:creationId xmlns:p14="http://schemas.microsoft.com/office/powerpoint/2010/main" val="25737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748FE-1583-0DD5-2B1F-18A1BF8C7F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3FFC53-74C5-E4E2-3E65-6EB82BEFC6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99931-AC94-8135-547F-87C35000ED87}"/>
              </a:ext>
            </a:extLst>
          </p:cNvPr>
          <p:cNvSpPr>
            <a:spLocks noGrp="1"/>
          </p:cNvSpPr>
          <p:nvPr>
            <p:ph type="dt" sz="half" idx="10"/>
          </p:nvPr>
        </p:nvSpPr>
        <p:spPr/>
        <p:txBody>
          <a:bodyPr/>
          <a:lstStyle/>
          <a:p>
            <a:fld id="{B21E7165-9AF5-43F2-8F35-1188ED258765}" type="datetimeFigureOut">
              <a:rPr lang="en-US" smtClean="0"/>
              <a:t>3/17/2024</a:t>
            </a:fld>
            <a:endParaRPr lang="en-US"/>
          </a:p>
        </p:txBody>
      </p:sp>
      <p:sp>
        <p:nvSpPr>
          <p:cNvPr id="5" name="Footer Placeholder 4">
            <a:extLst>
              <a:ext uri="{FF2B5EF4-FFF2-40B4-BE49-F238E27FC236}">
                <a16:creationId xmlns:a16="http://schemas.microsoft.com/office/drawing/2014/main" id="{3298F6E4-00F8-7BE4-7293-12442CA55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D5123-CB30-9356-6AFB-541A07EC9F05}"/>
              </a:ext>
            </a:extLst>
          </p:cNvPr>
          <p:cNvSpPr>
            <a:spLocks noGrp="1"/>
          </p:cNvSpPr>
          <p:nvPr>
            <p:ph type="sldNum" sz="quarter" idx="12"/>
          </p:nvPr>
        </p:nvSpPr>
        <p:spPr/>
        <p:txBody>
          <a:bodyPr/>
          <a:lstStyle/>
          <a:p>
            <a:fld id="{56962E17-EC4E-45B7-A199-871266D87CDC}" type="slidenum">
              <a:rPr lang="en-US" smtClean="0"/>
              <a:t>‹#›</a:t>
            </a:fld>
            <a:endParaRPr lang="en-US"/>
          </a:p>
        </p:txBody>
      </p:sp>
    </p:spTree>
    <p:extLst>
      <p:ext uri="{BB962C8B-B14F-4D97-AF65-F5344CB8AC3E}">
        <p14:creationId xmlns:p14="http://schemas.microsoft.com/office/powerpoint/2010/main" val="88001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685D2-CC15-6549-7E97-083CAC0BF2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F8B47E-EBD6-800E-B491-A218BAFABF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AD0F23-BD06-2614-D828-308A51185A1E}"/>
              </a:ext>
            </a:extLst>
          </p:cNvPr>
          <p:cNvSpPr>
            <a:spLocks noGrp="1"/>
          </p:cNvSpPr>
          <p:nvPr>
            <p:ph type="dt" sz="half" idx="10"/>
          </p:nvPr>
        </p:nvSpPr>
        <p:spPr/>
        <p:txBody>
          <a:bodyPr/>
          <a:lstStyle/>
          <a:p>
            <a:fld id="{B21E7165-9AF5-43F2-8F35-1188ED258765}" type="datetimeFigureOut">
              <a:rPr lang="en-US" smtClean="0"/>
              <a:t>3/17/2024</a:t>
            </a:fld>
            <a:endParaRPr lang="en-US"/>
          </a:p>
        </p:txBody>
      </p:sp>
      <p:sp>
        <p:nvSpPr>
          <p:cNvPr id="5" name="Footer Placeholder 4">
            <a:extLst>
              <a:ext uri="{FF2B5EF4-FFF2-40B4-BE49-F238E27FC236}">
                <a16:creationId xmlns:a16="http://schemas.microsoft.com/office/drawing/2014/main" id="{21E9FE11-34CF-A313-94DE-7A89B35E8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14901-EABD-C345-D457-E5F4CED46702}"/>
              </a:ext>
            </a:extLst>
          </p:cNvPr>
          <p:cNvSpPr>
            <a:spLocks noGrp="1"/>
          </p:cNvSpPr>
          <p:nvPr>
            <p:ph type="sldNum" sz="quarter" idx="12"/>
          </p:nvPr>
        </p:nvSpPr>
        <p:spPr/>
        <p:txBody>
          <a:bodyPr/>
          <a:lstStyle/>
          <a:p>
            <a:fld id="{56962E17-EC4E-45B7-A199-871266D87CDC}" type="slidenum">
              <a:rPr lang="en-US" smtClean="0"/>
              <a:t>‹#›</a:t>
            </a:fld>
            <a:endParaRPr lang="en-US"/>
          </a:p>
        </p:txBody>
      </p:sp>
    </p:spTree>
    <p:extLst>
      <p:ext uri="{BB962C8B-B14F-4D97-AF65-F5344CB8AC3E}">
        <p14:creationId xmlns:p14="http://schemas.microsoft.com/office/powerpoint/2010/main" val="1583301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E932-8579-D3E8-ABE1-652A1434A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2A70A3-92E9-F138-A159-64FAAA19D0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6495B8-0CCF-A6DA-A6C8-16BB146255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E5BC1F-136D-80B0-423B-1FBD53D17FA5}"/>
              </a:ext>
            </a:extLst>
          </p:cNvPr>
          <p:cNvSpPr>
            <a:spLocks noGrp="1"/>
          </p:cNvSpPr>
          <p:nvPr>
            <p:ph type="dt" sz="half" idx="10"/>
          </p:nvPr>
        </p:nvSpPr>
        <p:spPr/>
        <p:txBody>
          <a:bodyPr/>
          <a:lstStyle/>
          <a:p>
            <a:fld id="{B21E7165-9AF5-43F2-8F35-1188ED258765}" type="datetimeFigureOut">
              <a:rPr lang="en-US" smtClean="0"/>
              <a:t>3/17/2024</a:t>
            </a:fld>
            <a:endParaRPr lang="en-US"/>
          </a:p>
        </p:txBody>
      </p:sp>
      <p:sp>
        <p:nvSpPr>
          <p:cNvPr id="6" name="Footer Placeholder 5">
            <a:extLst>
              <a:ext uri="{FF2B5EF4-FFF2-40B4-BE49-F238E27FC236}">
                <a16:creationId xmlns:a16="http://schemas.microsoft.com/office/drawing/2014/main" id="{9E2CBFE4-F0F8-0F86-7978-6E26BB0783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6CE803-51E5-7235-F540-E476F34C17C3}"/>
              </a:ext>
            </a:extLst>
          </p:cNvPr>
          <p:cNvSpPr>
            <a:spLocks noGrp="1"/>
          </p:cNvSpPr>
          <p:nvPr>
            <p:ph type="sldNum" sz="quarter" idx="12"/>
          </p:nvPr>
        </p:nvSpPr>
        <p:spPr/>
        <p:txBody>
          <a:bodyPr/>
          <a:lstStyle/>
          <a:p>
            <a:fld id="{56962E17-EC4E-45B7-A199-871266D87CDC}" type="slidenum">
              <a:rPr lang="en-US" smtClean="0"/>
              <a:t>‹#›</a:t>
            </a:fld>
            <a:endParaRPr lang="en-US"/>
          </a:p>
        </p:txBody>
      </p:sp>
    </p:spTree>
    <p:extLst>
      <p:ext uri="{BB962C8B-B14F-4D97-AF65-F5344CB8AC3E}">
        <p14:creationId xmlns:p14="http://schemas.microsoft.com/office/powerpoint/2010/main" val="250768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81EE4-21A0-94A0-F77A-4EA456D276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A9EF4F-6D9D-78E5-1004-86E7AD8FE9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0154EF-F2BA-8B25-5D67-0082B2BCF2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691D3-806F-5235-0781-7F0C26F394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87660-3ED1-B813-94C0-381D2EB79E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87C61C-C0A7-550D-4676-A329CE1F1EF9}"/>
              </a:ext>
            </a:extLst>
          </p:cNvPr>
          <p:cNvSpPr>
            <a:spLocks noGrp="1"/>
          </p:cNvSpPr>
          <p:nvPr>
            <p:ph type="dt" sz="half" idx="10"/>
          </p:nvPr>
        </p:nvSpPr>
        <p:spPr/>
        <p:txBody>
          <a:bodyPr/>
          <a:lstStyle/>
          <a:p>
            <a:fld id="{B21E7165-9AF5-43F2-8F35-1188ED258765}" type="datetimeFigureOut">
              <a:rPr lang="en-US" smtClean="0"/>
              <a:t>3/17/2024</a:t>
            </a:fld>
            <a:endParaRPr lang="en-US"/>
          </a:p>
        </p:txBody>
      </p:sp>
      <p:sp>
        <p:nvSpPr>
          <p:cNvPr id="8" name="Footer Placeholder 7">
            <a:extLst>
              <a:ext uri="{FF2B5EF4-FFF2-40B4-BE49-F238E27FC236}">
                <a16:creationId xmlns:a16="http://schemas.microsoft.com/office/drawing/2014/main" id="{619B1C87-0058-1574-3E1C-56B8A9908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EEA603-97F8-7F44-2544-0485BB37A217}"/>
              </a:ext>
            </a:extLst>
          </p:cNvPr>
          <p:cNvSpPr>
            <a:spLocks noGrp="1"/>
          </p:cNvSpPr>
          <p:nvPr>
            <p:ph type="sldNum" sz="quarter" idx="12"/>
          </p:nvPr>
        </p:nvSpPr>
        <p:spPr/>
        <p:txBody>
          <a:bodyPr/>
          <a:lstStyle/>
          <a:p>
            <a:fld id="{56962E17-EC4E-45B7-A199-871266D87CDC}" type="slidenum">
              <a:rPr lang="en-US" smtClean="0"/>
              <a:t>‹#›</a:t>
            </a:fld>
            <a:endParaRPr lang="en-US"/>
          </a:p>
        </p:txBody>
      </p:sp>
    </p:spTree>
    <p:extLst>
      <p:ext uri="{BB962C8B-B14F-4D97-AF65-F5344CB8AC3E}">
        <p14:creationId xmlns:p14="http://schemas.microsoft.com/office/powerpoint/2010/main" val="238735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B9486-1FE8-130A-94F8-3A35D0C921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029F15-75BF-648A-628B-28B843C58DFA}"/>
              </a:ext>
            </a:extLst>
          </p:cNvPr>
          <p:cNvSpPr>
            <a:spLocks noGrp="1"/>
          </p:cNvSpPr>
          <p:nvPr>
            <p:ph type="dt" sz="half" idx="10"/>
          </p:nvPr>
        </p:nvSpPr>
        <p:spPr/>
        <p:txBody>
          <a:bodyPr/>
          <a:lstStyle/>
          <a:p>
            <a:fld id="{B21E7165-9AF5-43F2-8F35-1188ED258765}" type="datetimeFigureOut">
              <a:rPr lang="en-US" smtClean="0"/>
              <a:t>3/17/2024</a:t>
            </a:fld>
            <a:endParaRPr lang="en-US"/>
          </a:p>
        </p:txBody>
      </p:sp>
      <p:sp>
        <p:nvSpPr>
          <p:cNvPr id="4" name="Footer Placeholder 3">
            <a:extLst>
              <a:ext uri="{FF2B5EF4-FFF2-40B4-BE49-F238E27FC236}">
                <a16:creationId xmlns:a16="http://schemas.microsoft.com/office/drawing/2014/main" id="{6EB3EC03-FBB6-069B-22F6-69AF3A289A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A0856A-059D-77EB-5603-B0FAF175EE6D}"/>
              </a:ext>
            </a:extLst>
          </p:cNvPr>
          <p:cNvSpPr>
            <a:spLocks noGrp="1"/>
          </p:cNvSpPr>
          <p:nvPr>
            <p:ph type="sldNum" sz="quarter" idx="12"/>
          </p:nvPr>
        </p:nvSpPr>
        <p:spPr/>
        <p:txBody>
          <a:bodyPr/>
          <a:lstStyle/>
          <a:p>
            <a:fld id="{56962E17-EC4E-45B7-A199-871266D87CDC}" type="slidenum">
              <a:rPr lang="en-US" smtClean="0"/>
              <a:t>‹#›</a:t>
            </a:fld>
            <a:endParaRPr lang="en-US"/>
          </a:p>
        </p:txBody>
      </p:sp>
    </p:spTree>
    <p:extLst>
      <p:ext uri="{BB962C8B-B14F-4D97-AF65-F5344CB8AC3E}">
        <p14:creationId xmlns:p14="http://schemas.microsoft.com/office/powerpoint/2010/main" val="330272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CDB1AC-2E70-9C74-38D6-5891F90E7F90}"/>
              </a:ext>
            </a:extLst>
          </p:cNvPr>
          <p:cNvSpPr>
            <a:spLocks noGrp="1"/>
          </p:cNvSpPr>
          <p:nvPr>
            <p:ph type="dt" sz="half" idx="10"/>
          </p:nvPr>
        </p:nvSpPr>
        <p:spPr/>
        <p:txBody>
          <a:bodyPr/>
          <a:lstStyle/>
          <a:p>
            <a:fld id="{B21E7165-9AF5-43F2-8F35-1188ED258765}" type="datetimeFigureOut">
              <a:rPr lang="en-US" smtClean="0"/>
              <a:t>3/17/2024</a:t>
            </a:fld>
            <a:endParaRPr lang="en-US"/>
          </a:p>
        </p:txBody>
      </p:sp>
      <p:sp>
        <p:nvSpPr>
          <p:cNvPr id="3" name="Footer Placeholder 2">
            <a:extLst>
              <a:ext uri="{FF2B5EF4-FFF2-40B4-BE49-F238E27FC236}">
                <a16:creationId xmlns:a16="http://schemas.microsoft.com/office/drawing/2014/main" id="{1F3EC7F6-E0D4-B1C0-5ACD-9D20E10FAF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D1298C-FFDE-B583-8467-82ED427FAD58}"/>
              </a:ext>
            </a:extLst>
          </p:cNvPr>
          <p:cNvSpPr>
            <a:spLocks noGrp="1"/>
          </p:cNvSpPr>
          <p:nvPr>
            <p:ph type="sldNum" sz="quarter" idx="12"/>
          </p:nvPr>
        </p:nvSpPr>
        <p:spPr/>
        <p:txBody>
          <a:bodyPr/>
          <a:lstStyle/>
          <a:p>
            <a:fld id="{56962E17-EC4E-45B7-A199-871266D87CDC}" type="slidenum">
              <a:rPr lang="en-US" smtClean="0"/>
              <a:t>‹#›</a:t>
            </a:fld>
            <a:endParaRPr lang="en-US"/>
          </a:p>
        </p:txBody>
      </p:sp>
    </p:spTree>
    <p:extLst>
      <p:ext uri="{BB962C8B-B14F-4D97-AF65-F5344CB8AC3E}">
        <p14:creationId xmlns:p14="http://schemas.microsoft.com/office/powerpoint/2010/main" val="191827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4DC6-F191-1784-875C-E4D09F5B7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CEE0F0-1C83-E4D0-46FC-BD9178C7E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979AE1-98C6-3568-8BF7-952A9EE37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699C3-B1C2-EA54-3607-8C40F732E5D8}"/>
              </a:ext>
            </a:extLst>
          </p:cNvPr>
          <p:cNvSpPr>
            <a:spLocks noGrp="1"/>
          </p:cNvSpPr>
          <p:nvPr>
            <p:ph type="dt" sz="half" idx="10"/>
          </p:nvPr>
        </p:nvSpPr>
        <p:spPr/>
        <p:txBody>
          <a:bodyPr/>
          <a:lstStyle/>
          <a:p>
            <a:fld id="{B21E7165-9AF5-43F2-8F35-1188ED258765}" type="datetimeFigureOut">
              <a:rPr lang="en-US" smtClean="0"/>
              <a:t>3/17/2024</a:t>
            </a:fld>
            <a:endParaRPr lang="en-US"/>
          </a:p>
        </p:txBody>
      </p:sp>
      <p:sp>
        <p:nvSpPr>
          <p:cNvPr id="6" name="Footer Placeholder 5">
            <a:extLst>
              <a:ext uri="{FF2B5EF4-FFF2-40B4-BE49-F238E27FC236}">
                <a16:creationId xmlns:a16="http://schemas.microsoft.com/office/drawing/2014/main" id="{BEE47572-7899-AB9A-FC80-661325C48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339D8-A272-7870-559B-42E2C3390276}"/>
              </a:ext>
            </a:extLst>
          </p:cNvPr>
          <p:cNvSpPr>
            <a:spLocks noGrp="1"/>
          </p:cNvSpPr>
          <p:nvPr>
            <p:ph type="sldNum" sz="quarter" idx="12"/>
          </p:nvPr>
        </p:nvSpPr>
        <p:spPr/>
        <p:txBody>
          <a:bodyPr/>
          <a:lstStyle/>
          <a:p>
            <a:fld id="{56962E17-EC4E-45B7-A199-871266D87CDC}" type="slidenum">
              <a:rPr lang="en-US" smtClean="0"/>
              <a:t>‹#›</a:t>
            </a:fld>
            <a:endParaRPr lang="en-US"/>
          </a:p>
        </p:txBody>
      </p:sp>
    </p:spTree>
    <p:extLst>
      <p:ext uri="{BB962C8B-B14F-4D97-AF65-F5344CB8AC3E}">
        <p14:creationId xmlns:p14="http://schemas.microsoft.com/office/powerpoint/2010/main" val="2685943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A4F7B-293F-A374-74ED-DA1A95E02C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545660-29D3-B143-A660-9ED8633955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80C5F7-A207-8F30-4308-E47A93AC3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255F6-0FE5-5F1C-8CA5-09D698300BA8}"/>
              </a:ext>
            </a:extLst>
          </p:cNvPr>
          <p:cNvSpPr>
            <a:spLocks noGrp="1"/>
          </p:cNvSpPr>
          <p:nvPr>
            <p:ph type="dt" sz="half" idx="10"/>
          </p:nvPr>
        </p:nvSpPr>
        <p:spPr/>
        <p:txBody>
          <a:bodyPr/>
          <a:lstStyle/>
          <a:p>
            <a:fld id="{B21E7165-9AF5-43F2-8F35-1188ED258765}" type="datetimeFigureOut">
              <a:rPr lang="en-US" smtClean="0"/>
              <a:t>3/17/2024</a:t>
            </a:fld>
            <a:endParaRPr lang="en-US"/>
          </a:p>
        </p:txBody>
      </p:sp>
      <p:sp>
        <p:nvSpPr>
          <p:cNvPr id="6" name="Footer Placeholder 5">
            <a:extLst>
              <a:ext uri="{FF2B5EF4-FFF2-40B4-BE49-F238E27FC236}">
                <a16:creationId xmlns:a16="http://schemas.microsoft.com/office/drawing/2014/main" id="{FC6C2E1D-B2CA-7504-B75D-6D11DA07CE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8C42E-8F12-1B52-788E-96D3CF40D944}"/>
              </a:ext>
            </a:extLst>
          </p:cNvPr>
          <p:cNvSpPr>
            <a:spLocks noGrp="1"/>
          </p:cNvSpPr>
          <p:nvPr>
            <p:ph type="sldNum" sz="quarter" idx="12"/>
          </p:nvPr>
        </p:nvSpPr>
        <p:spPr/>
        <p:txBody>
          <a:bodyPr/>
          <a:lstStyle/>
          <a:p>
            <a:fld id="{56962E17-EC4E-45B7-A199-871266D87CDC}" type="slidenum">
              <a:rPr lang="en-US" smtClean="0"/>
              <a:t>‹#›</a:t>
            </a:fld>
            <a:endParaRPr lang="en-US"/>
          </a:p>
        </p:txBody>
      </p:sp>
    </p:spTree>
    <p:extLst>
      <p:ext uri="{BB962C8B-B14F-4D97-AF65-F5344CB8AC3E}">
        <p14:creationId xmlns:p14="http://schemas.microsoft.com/office/powerpoint/2010/main" val="196479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E92169-C838-221C-88B5-1E74128FB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BB003C-08E8-7478-D396-CDFB2040A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0C08D-7553-775F-E652-874AAF81F3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E7165-9AF5-43F2-8F35-1188ED258765}" type="datetimeFigureOut">
              <a:rPr lang="en-US" smtClean="0"/>
              <a:t>3/17/2024</a:t>
            </a:fld>
            <a:endParaRPr lang="en-US"/>
          </a:p>
        </p:txBody>
      </p:sp>
      <p:sp>
        <p:nvSpPr>
          <p:cNvPr id="5" name="Footer Placeholder 4">
            <a:extLst>
              <a:ext uri="{FF2B5EF4-FFF2-40B4-BE49-F238E27FC236}">
                <a16:creationId xmlns:a16="http://schemas.microsoft.com/office/drawing/2014/main" id="{40C225C1-14A0-C796-FAEC-8E30AD3CC3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22B721-AF8A-A8BD-94CF-114316D58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2E17-EC4E-45B7-A199-871266D87CDC}" type="slidenum">
              <a:rPr lang="en-US" smtClean="0"/>
              <a:t>‹#›</a:t>
            </a:fld>
            <a:endParaRPr lang="en-US"/>
          </a:p>
        </p:txBody>
      </p:sp>
    </p:spTree>
    <p:extLst>
      <p:ext uri="{BB962C8B-B14F-4D97-AF65-F5344CB8AC3E}">
        <p14:creationId xmlns:p14="http://schemas.microsoft.com/office/powerpoint/2010/main" val="1881257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jc4yK0zZ-cQ&amp;t=30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angeltsa@uoa.g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422BE-3A5E-7625-7787-30040F193D02}"/>
              </a:ext>
            </a:extLst>
          </p:cNvPr>
          <p:cNvSpPr>
            <a:spLocks noGrp="1"/>
          </p:cNvSpPr>
          <p:nvPr>
            <p:ph type="ctrTitle"/>
          </p:nvPr>
        </p:nvSpPr>
        <p:spPr/>
        <p:txBody>
          <a:bodyPr/>
          <a:lstStyle/>
          <a:p>
            <a:r>
              <a:rPr lang="el-GR" dirty="0"/>
              <a:t>Εφαρμοσμένα θέματα παθολογικού γήρατος</a:t>
            </a:r>
            <a:endParaRPr lang="en-US" dirty="0"/>
          </a:p>
        </p:txBody>
      </p:sp>
      <p:sp>
        <p:nvSpPr>
          <p:cNvPr id="3" name="Subtitle 2">
            <a:extLst>
              <a:ext uri="{FF2B5EF4-FFF2-40B4-BE49-F238E27FC236}">
                <a16:creationId xmlns:a16="http://schemas.microsoft.com/office/drawing/2014/main" id="{BCAA510D-B3F9-25FE-4F38-223D1EB5E0D7}"/>
              </a:ext>
            </a:extLst>
          </p:cNvPr>
          <p:cNvSpPr>
            <a:spLocks noGrp="1"/>
          </p:cNvSpPr>
          <p:nvPr>
            <p:ph type="subTitle" idx="1"/>
          </p:nvPr>
        </p:nvSpPr>
        <p:spPr/>
        <p:txBody>
          <a:bodyPr/>
          <a:lstStyle/>
          <a:p>
            <a:r>
              <a:rPr lang="el-GR" dirty="0"/>
              <a:t>Αγγελική </a:t>
            </a:r>
            <a:r>
              <a:rPr lang="el-GR" dirty="0" err="1"/>
              <a:t>Τσάπανου</a:t>
            </a:r>
            <a:r>
              <a:rPr lang="el-GR" dirty="0"/>
              <a:t>, </a:t>
            </a:r>
            <a:r>
              <a:rPr lang="en-US" dirty="0"/>
              <a:t>MSc, PhD</a:t>
            </a:r>
            <a:endParaRPr lang="el-GR" dirty="0"/>
          </a:p>
          <a:p>
            <a:r>
              <a:rPr lang="el-GR" dirty="0"/>
              <a:t>ΕΚΠΑ, 2024</a:t>
            </a:r>
            <a:endParaRPr lang="en-US" dirty="0"/>
          </a:p>
        </p:txBody>
      </p:sp>
    </p:spTree>
    <p:extLst>
      <p:ext uri="{BB962C8B-B14F-4D97-AF65-F5344CB8AC3E}">
        <p14:creationId xmlns:p14="http://schemas.microsoft.com/office/powerpoint/2010/main" val="1011014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DD200-4515-4F8D-94C8-2F4BE2BED43D}"/>
              </a:ext>
            </a:extLst>
          </p:cNvPr>
          <p:cNvSpPr>
            <a:spLocks noGrp="1"/>
          </p:cNvSpPr>
          <p:nvPr>
            <p:ph type="title"/>
          </p:nvPr>
        </p:nvSpPr>
        <p:spPr/>
        <p:txBody>
          <a:bodyPr/>
          <a:lstStyle/>
          <a:p>
            <a:r>
              <a:rPr lang="el-GR" dirty="0"/>
              <a:t>Εισαγωγή </a:t>
            </a:r>
            <a:endParaRPr lang="en-US" dirty="0"/>
          </a:p>
        </p:txBody>
      </p:sp>
      <p:sp>
        <p:nvSpPr>
          <p:cNvPr id="3" name="Content Placeholder 2">
            <a:extLst>
              <a:ext uri="{FF2B5EF4-FFF2-40B4-BE49-F238E27FC236}">
                <a16:creationId xmlns:a16="http://schemas.microsoft.com/office/drawing/2014/main" id="{1D19E6D2-FA2A-4A6C-A098-C56B929F6429}"/>
              </a:ext>
            </a:extLst>
          </p:cNvPr>
          <p:cNvSpPr>
            <a:spLocks noGrp="1"/>
          </p:cNvSpPr>
          <p:nvPr>
            <p:ph idx="1"/>
          </p:nvPr>
        </p:nvSpPr>
        <p:spPr/>
        <p:txBody>
          <a:bodyPr/>
          <a:lstStyle/>
          <a:p>
            <a:pPr algn="just"/>
            <a:r>
              <a:rPr lang="el-GR" dirty="0">
                <a:latin typeface="+mj-lt"/>
              </a:rPr>
              <a:t>Τρίτη ηλικία</a:t>
            </a:r>
          </a:p>
          <a:p>
            <a:pPr lvl="1" algn="just">
              <a:buFont typeface="Wingdings" panose="05000000000000000000" pitchFamily="2" charset="2"/>
              <a:buChar char="Ø"/>
            </a:pPr>
            <a:r>
              <a:rPr lang="el-GR" i="1" dirty="0">
                <a:latin typeface="+mj-lt"/>
              </a:rPr>
              <a:t>Ηλικιωμένος</a:t>
            </a:r>
            <a:r>
              <a:rPr lang="el-GR" dirty="0">
                <a:latin typeface="+mj-lt"/>
              </a:rPr>
              <a:t> ονομάζεται ο άνθρωπος που διανύει την τρίτη ηλικία. Αν και δεν υπάρχει βιολογικός, δημογραφικός ή κοινωνικός καθορισμός της τρίτης ηλικίας, για στατιστικούς λόγους έχει γίνει δεκτό ότι στους ηλικιωμένους ανήκουν τα άτομα που έχουν υπερβεί το </a:t>
            </a:r>
            <a:r>
              <a:rPr lang="el-GR" b="1" dirty="0">
                <a:latin typeface="+mj-lt"/>
              </a:rPr>
              <a:t>65ο έτος </a:t>
            </a:r>
            <a:r>
              <a:rPr lang="el-GR" dirty="0">
                <a:latin typeface="+mj-lt"/>
              </a:rPr>
              <a:t>τους.</a:t>
            </a:r>
          </a:p>
          <a:p>
            <a:pPr marL="457200" lvl="1" indent="0" algn="just">
              <a:buNone/>
            </a:pPr>
            <a:endParaRPr lang="el-GR" dirty="0">
              <a:latin typeface="+mj-lt"/>
            </a:endParaRPr>
          </a:p>
          <a:p>
            <a:pPr lvl="1" algn="just">
              <a:buFont typeface="Wingdings" panose="05000000000000000000" pitchFamily="2" charset="2"/>
              <a:buChar char="Ø"/>
            </a:pPr>
            <a:r>
              <a:rPr lang="el-GR" dirty="0">
                <a:latin typeface="+mj-lt"/>
              </a:rPr>
              <a:t>O Οργανισμός Ηνωμένων Εθνών (Ο.Η.Ε) τοποθετεί την τρίτη ηλικία για τις περισσότερες δυτικές χώρες μετά την ηλικία των 65 ετών, οπότε και αρχίζει η συνταξιοδότηση ενός ανθρώπου</a:t>
            </a:r>
          </a:p>
        </p:txBody>
      </p:sp>
    </p:spTree>
    <p:extLst>
      <p:ext uri="{BB962C8B-B14F-4D97-AF65-F5344CB8AC3E}">
        <p14:creationId xmlns:p14="http://schemas.microsoft.com/office/powerpoint/2010/main" val="2978829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08EB4-6F20-468A-8BAD-D24CF82D5297}"/>
              </a:ext>
            </a:extLst>
          </p:cNvPr>
          <p:cNvSpPr>
            <a:spLocks noGrp="1"/>
          </p:cNvSpPr>
          <p:nvPr>
            <p:ph type="title"/>
          </p:nvPr>
        </p:nvSpPr>
        <p:spPr/>
        <p:txBody>
          <a:bodyPr/>
          <a:lstStyle/>
          <a:p>
            <a:r>
              <a:rPr lang="el-GR" dirty="0"/>
              <a:t>Ορισμοί </a:t>
            </a:r>
            <a:endParaRPr lang="en-US" dirty="0"/>
          </a:p>
        </p:txBody>
      </p:sp>
      <p:sp>
        <p:nvSpPr>
          <p:cNvPr id="3" name="Content Placeholder 2">
            <a:extLst>
              <a:ext uri="{FF2B5EF4-FFF2-40B4-BE49-F238E27FC236}">
                <a16:creationId xmlns:a16="http://schemas.microsoft.com/office/drawing/2014/main" id="{55FB604F-BEC5-494F-9CF1-77B47F5638D4}"/>
              </a:ext>
            </a:extLst>
          </p:cNvPr>
          <p:cNvSpPr>
            <a:spLocks noGrp="1"/>
          </p:cNvSpPr>
          <p:nvPr>
            <p:ph idx="1"/>
          </p:nvPr>
        </p:nvSpPr>
        <p:spPr/>
        <p:txBody>
          <a:bodyPr/>
          <a:lstStyle/>
          <a:p>
            <a:pPr algn="just"/>
            <a:r>
              <a:rPr lang="el-GR" dirty="0">
                <a:latin typeface="+mj-lt"/>
              </a:rPr>
              <a:t>Υπάρχουν </a:t>
            </a:r>
            <a:r>
              <a:rPr lang="el-GR" dirty="0" err="1">
                <a:latin typeface="+mj-lt"/>
              </a:rPr>
              <a:t>διαφορετικoί</a:t>
            </a:r>
            <a:r>
              <a:rPr lang="el-GR" dirty="0">
                <a:latin typeface="+mj-lt"/>
              </a:rPr>
              <a:t> επίσημοι ορισμοί που αποδίδονται στα άτομα της τρίτης ηλικίας, όπως </a:t>
            </a:r>
            <a:r>
              <a:rPr lang="el-GR" i="1" dirty="0">
                <a:latin typeface="+mj-lt"/>
              </a:rPr>
              <a:t>ηλικιωμένοι, συνταξιούχοι και υπερήλικες</a:t>
            </a:r>
          </a:p>
          <a:p>
            <a:pPr algn="just"/>
            <a:r>
              <a:rPr lang="el-GR" dirty="0">
                <a:latin typeface="+mj-lt"/>
              </a:rPr>
              <a:t>Ως προς τη μελέτη των ηλικιωμένων, ο τομέας της ιατρικής που ασχολείται με τη μελέτη της διαδικασίας της γήρανσης λέγεται </a:t>
            </a:r>
            <a:r>
              <a:rPr lang="el-GR" b="1" dirty="0">
                <a:latin typeface="+mj-lt"/>
              </a:rPr>
              <a:t>γεροντολογία </a:t>
            </a:r>
            <a:r>
              <a:rPr lang="el-GR" dirty="0">
                <a:latin typeface="+mj-lt"/>
              </a:rPr>
              <a:t>(</a:t>
            </a:r>
            <a:r>
              <a:rPr lang="el-GR" dirty="0" err="1">
                <a:latin typeface="+mj-lt"/>
              </a:rPr>
              <a:t>gerontology</a:t>
            </a:r>
            <a:r>
              <a:rPr lang="el-GR" dirty="0">
                <a:latin typeface="+mj-lt"/>
              </a:rPr>
              <a:t>), ενώ ο τομέας ο οποίος ασχολείται με τη μελέτη των ασθενειών που πλήττουν τους ηλικιωμένους λέγεται </a:t>
            </a:r>
            <a:r>
              <a:rPr lang="el-GR" b="1" dirty="0">
                <a:latin typeface="+mj-lt"/>
              </a:rPr>
              <a:t>γηριατρική</a:t>
            </a:r>
            <a:r>
              <a:rPr lang="el-GR" dirty="0">
                <a:latin typeface="+mj-lt"/>
              </a:rPr>
              <a:t> (</a:t>
            </a:r>
            <a:r>
              <a:rPr lang="el-GR" dirty="0" err="1">
                <a:latin typeface="+mj-lt"/>
              </a:rPr>
              <a:t>geriatrics</a:t>
            </a:r>
            <a:r>
              <a:rPr lang="el-GR" dirty="0">
                <a:latin typeface="+mj-lt"/>
              </a:rPr>
              <a:t>).</a:t>
            </a:r>
            <a:endParaRPr lang="en-US" dirty="0">
              <a:latin typeface="+mj-lt"/>
            </a:endParaRPr>
          </a:p>
        </p:txBody>
      </p:sp>
      <p:pic>
        <p:nvPicPr>
          <p:cNvPr id="4" name="Picture 3">
            <a:extLst>
              <a:ext uri="{FF2B5EF4-FFF2-40B4-BE49-F238E27FC236}">
                <a16:creationId xmlns:a16="http://schemas.microsoft.com/office/drawing/2014/main" id="{353AFD90-0368-4475-938F-CF048833B93E}"/>
              </a:ext>
            </a:extLst>
          </p:cNvPr>
          <p:cNvPicPr>
            <a:picLocks noChangeAspect="1"/>
          </p:cNvPicPr>
          <p:nvPr/>
        </p:nvPicPr>
        <p:blipFill>
          <a:blip r:embed="rId3"/>
          <a:stretch>
            <a:fillRect/>
          </a:stretch>
        </p:blipFill>
        <p:spPr>
          <a:xfrm>
            <a:off x="7809614" y="4587875"/>
            <a:ext cx="3544186" cy="1905000"/>
          </a:xfrm>
          <a:prstGeom prst="rect">
            <a:avLst/>
          </a:prstGeom>
        </p:spPr>
      </p:pic>
    </p:spTree>
    <p:extLst>
      <p:ext uri="{BB962C8B-B14F-4D97-AF65-F5344CB8AC3E}">
        <p14:creationId xmlns:p14="http://schemas.microsoft.com/office/powerpoint/2010/main" val="135100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D21D7-A531-46C4-91BF-54B81EE82098}"/>
              </a:ext>
            </a:extLst>
          </p:cNvPr>
          <p:cNvSpPr>
            <a:spLocks noGrp="1"/>
          </p:cNvSpPr>
          <p:nvPr>
            <p:ph type="title"/>
          </p:nvPr>
        </p:nvSpPr>
        <p:spPr/>
        <p:txBody>
          <a:bodyPr/>
          <a:lstStyle/>
          <a:p>
            <a:r>
              <a:rPr lang="en-US" dirty="0"/>
              <a:t>What is aging?</a:t>
            </a:r>
          </a:p>
        </p:txBody>
      </p:sp>
      <p:sp>
        <p:nvSpPr>
          <p:cNvPr id="3" name="Content Placeholder 2">
            <a:extLst>
              <a:ext uri="{FF2B5EF4-FFF2-40B4-BE49-F238E27FC236}">
                <a16:creationId xmlns:a16="http://schemas.microsoft.com/office/drawing/2014/main" id="{51A6897E-A075-40AC-A3E6-C955AF5CDBF3}"/>
              </a:ext>
            </a:extLst>
          </p:cNvPr>
          <p:cNvSpPr>
            <a:spLocks noGrp="1"/>
          </p:cNvSpPr>
          <p:nvPr>
            <p:ph idx="1"/>
          </p:nvPr>
        </p:nvSpPr>
        <p:spPr/>
        <p:txBody>
          <a:bodyPr/>
          <a:lstStyle/>
          <a:p>
            <a:pPr algn="just"/>
            <a:r>
              <a:rPr lang="en-US" dirty="0">
                <a:latin typeface="+mj-lt"/>
                <a:hlinkClick r:id="rId2"/>
              </a:rPr>
              <a:t>https://www.youtube.com/watch?v=jc4yK0zZ-cQ&amp;t=30s</a:t>
            </a:r>
            <a:r>
              <a:rPr lang="en-US" dirty="0">
                <a:latin typeface="+mj-lt"/>
              </a:rPr>
              <a:t> </a:t>
            </a:r>
          </a:p>
        </p:txBody>
      </p:sp>
    </p:spTree>
    <p:extLst>
      <p:ext uri="{BB962C8B-B14F-4D97-AF65-F5344CB8AC3E}">
        <p14:creationId xmlns:p14="http://schemas.microsoft.com/office/powerpoint/2010/main" val="2531325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492A-35F4-449F-A360-D9A9614D9A33}"/>
              </a:ext>
            </a:extLst>
          </p:cNvPr>
          <p:cNvSpPr>
            <a:spLocks noGrp="1"/>
          </p:cNvSpPr>
          <p:nvPr>
            <p:ph type="title"/>
          </p:nvPr>
        </p:nvSpPr>
        <p:spPr/>
        <p:txBody>
          <a:bodyPr/>
          <a:lstStyle/>
          <a:p>
            <a:r>
              <a:rPr lang="en-US" dirty="0"/>
              <a:t>Ages</a:t>
            </a:r>
          </a:p>
        </p:txBody>
      </p:sp>
      <p:sp>
        <p:nvSpPr>
          <p:cNvPr id="3" name="Content Placeholder 2">
            <a:extLst>
              <a:ext uri="{FF2B5EF4-FFF2-40B4-BE49-F238E27FC236}">
                <a16:creationId xmlns:a16="http://schemas.microsoft.com/office/drawing/2014/main" id="{67E53841-1D86-4249-8538-88F8600B7022}"/>
              </a:ext>
            </a:extLst>
          </p:cNvPr>
          <p:cNvSpPr>
            <a:spLocks noGrp="1"/>
          </p:cNvSpPr>
          <p:nvPr>
            <p:ph idx="1"/>
          </p:nvPr>
        </p:nvSpPr>
        <p:spPr/>
        <p:txBody>
          <a:bodyPr>
            <a:normAutofit/>
          </a:bodyPr>
          <a:lstStyle/>
          <a:p>
            <a:pPr algn="just"/>
            <a:r>
              <a:rPr lang="en-US" sz="1600" b="1" dirty="0">
                <a:latin typeface="+mj-lt"/>
              </a:rPr>
              <a:t>Supercentenarians</a:t>
            </a:r>
            <a:r>
              <a:rPr lang="en-US" sz="1600" dirty="0">
                <a:latin typeface="+mj-lt"/>
              </a:rPr>
              <a:t> are people living to 110 years or more. In August 2014, there were seventy-five verified supercentenarians worldwide—seventy-three women and two men. These are people whose age has been carefully documented, but there are almost certainly others who have not been identified. The Gerontology Research Group (2014) estimates there are between 300 and 450 people worldwide who are at least 110 years of age.</a:t>
            </a:r>
          </a:p>
          <a:p>
            <a:pPr algn="just"/>
            <a:endParaRPr lang="en-US" sz="1600" dirty="0">
              <a:latin typeface="+mj-lt"/>
            </a:endParaRPr>
          </a:p>
          <a:p>
            <a:pPr algn="just"/>
            <a:r>
              <a:rPr lang="en-US" sz="1600" b="1" dirty="0">
                <a:latin typeface="+mj-lt"/>
              </a:rPr>
              <a:t>Centenarians</a:t>
            </a:r>
            <a:r>
              <a:rPr lang="en-US" sz="1600" dirty="0">
                <a:latin typeface="+mj-lt"/>
              </a:rPr>
              <a:t> are people living to be 100 years old, and they are approximately 1,000 times more common than supercentenarians. In 2010, there were about 80,000 centenarians in the United States alone. They make up one of the fastest-growing segments of the population (Boston University School of Medicine 2014).</a:t>
            </a:r>
          </a:p>
          <a:p>
            <a:pPr algn="just"/>
            <a:endParaRPr lang="en-US" sz="1600" dirty="0">
              <a:latin typeface="+mj-lt"/>
            </a:endParaRPr>
          </a:p>
          <a:p>
            <a:pPr algn="just"/>
            <a:r>
              <a:rPr lang="en-US" sz="1600" dirty="0">
                <a:latin typeface="+mj-lt"/>
              </a:rPr>
              <a:t>The aging of the U.S. population has significant ramifications for institutions such as </a:t>
            </a:r>
            <a:r>
              <a:rPr lang="en-US" sz="1600" i="1" dirty="0">
                <a:latin typeface="+mj-lt"/>
              </a:rPr>
              <a:t>business, education, the healthcare industry, and the family, as well as for the many cultural norms and traditions</a:t>
            </a:r>
            <a:r>
              <a:rPr lang="en-US" sz="1600" dirty="0">
                <a:latin typeface="+mj-lt"/>
              </a:rPr>
              <a:t> that focus on interactions with and social roles for older people. “Old” is a socially defined concept, and the way we think about aging is likely to change as the population ages.</a:t>
            </a:r>
          </a:p>
        </p:txBody>
      </p:sp>
      <p:pic>
        <p:nvPicPr>
          <p:cNvPr id="4" name="Picture 3">
            <a:extLst>
              <a:ext uri="{FF2B5EF4-FFF2-40B4-BE49-F238E27FC236}">
                <a16:creationId xmlns:a16="http://schemas.microsoft.com/office/drawing/2014/main" id="{F8B231DE-3DBA-414D-8F05-D062A4CC12E0}"/>
              </a:ext>
            </a:extLst>
          </p:cNvPr>
          <p:cNvPicPr>
            <a:picLocks noChangeAspect="1"/>
          </p:cNvPicPr>
          <p:nvPr/>
        </p:nvPicPr>
        <p:blipFill>
          <a:blip r:embed="rId3"/>
          <a:stretch>
            <a:fillRect/>
          </a:stretch>
        </p:blipFill>
        <p:spPr>
          <a:xfrm>
            <a:off x="9758845" y="199231"/>
            <a:ext cx="1305839" cy="1657350"/>
          </a:xfrm>
          <a:prstGeom prst="rect">
            <a:avLst/>
          </a:prstGeom>
          <a:ln>
            <a:noFill/>
          </a:ln>
          <a:effectLst>
            <a:softEdge rad="112500"/>
          </a:effectLst>
        </p:spPr>
      </p:pic>
    </p:spTree>
    <p:extLst>
      <p:ext uri="{BB962C8B-B14F-4D97-AF65-F5344CB8AC3E}">
        <p14:creationId xmlns:p14="http://schemas.microsoft.com/office/powerpoint/2010/main" val="38183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9A22-2FD6-4C36-A381-E0B3D4A6DB85}"/>
              </a:ext>
            </a:extLst>
          </p:cNvPr>
          <p:cNvSpPr>
            <a:spLocks noGrp="1"/>
          </p:cNvSpPr>
          <p:nvPr>
            <p:ph type="title"/>
          </p:nvPr>
        </p:nvSpPr>
        <p:spPr/>
        <p:txBody>
          <a:bodyPr/>
          <a:lstStyle/>
          <a:p>
            <a:r>
              <a:rPr lang="el-GR" dirty="0"/>
              <a:t>Ηλικιακές νόρμες</a:t>
            </a:r>
            <a:endParaRPr lang="en-US" dirty="0"/>
          </a:p>
        </p:txBody>
      </p:sp>
      <p:sp>
        <p:nvSpPr>
          <p:cNvPr id="3" name="Content Placeholder 2">
            <a:extLst>
              <a:ext uri="{FF2B5EF4-FFF2-40B4-BE49-F238E27FC236}">
                <a16:creationId xmlns:a16="http://schemas.microsoft.com/office/drawing/2014/main" id="{1424BA54-0CBA-4244-8F7C-6C6F019BBE01}"/>
              </a:ext>
            </a:extLst>
          </p:cNvPr>
          <p:cNvSpPr>
            <a:spLocks noGrp="1"/>
          </p:cNvSpPr>
          <p:nvPr>
            <p:ph idx="1"/>
          </p:nvPr>
        </p:nvSpPr>
        <p:spPr/>
        <p:txBody>
          <a:bodyPr/>
          <a:lstStyle/>
          <a:p>
            <a:pPr algn="just"/>
            <a:r>
              <a:rPr lang="el-GR" dirty="0">
                <a:latin typeface="+mj-lt"/>
              </a:rPr>
              <a:t>Οι διάφορες υποδηλώσεις της έννοιας της ηλικίας αλληλοεπιδρούν και καθορίζουν τις ηλικιακές νόρμες</a:t>
            </a:r>
          </a:p>
          <a:p>
            <a:pPr algn="just"/>
            <a:r>
              <a:rPr lang="el-GR" dirty="0">
                <a:latin typeface="+mj-lt"/>
              </a:rPr>
              <a:t>Κάθε ηλικιακή νόρμα καθορίζει τα φυσικά και συμπεριφοριστικά χαρακτηριστικά που είναι προφανή στην πλειονότητα των ανθρώπων μίας συγκεκριμένης ηλικίας </a:t>
            </a:r>
          </a:p>
          <a:p>
            <a:pPr algn="just"/>
            <a:r>
              <a:rPr lang="el-GR" dirty="0">
                <a:latin typeface="+mj-lt"/>
              </a:rPr>
              <a:t>Οι ηλικιακές νόρμες σηματοδοτούν την εξέλιξη του ατόμου μέσα από τα διάφορα στάδια (π.χ. είσοδος στο σχολείο, αποφοίτηση, συνταξιοδότηση)</a:t>
            </a:r>
            <a:endParaRPr lang="en-US" dirty="0">
              <a:latin typeface="+mj-lt"/>
            </a:endParaRPr>
          </a:p>
          <a:p>
            <a:pPr algn="just"/>
            <a:endParaRPr lang="en-US" dirty="0">
              <a:latin typeface="+mj-lt"/>
            </a:endParaRPr>
          </a:p>
        </p:txBody>
      </p:sp>
      <p:pic>
        <p:nvPicPr>
          <p:cNvPr id="5" name="Picture 4">
            <a:extLst>
              <a:ext uri="{FF2B5EF4-FFF2-40B4-BE49-F238E27FC236}">
                <a16:creationId xmlns:a16="http://schemas.microsoft.com/office/drawing/2014/main" id="{6C1E3EA0-84AA-43DF-B555-4F93134454A5}"/>
              </a:ext>
            </a:extLst>
          </p:cNvPr>
          <p:cNvPicPr>
            <a:picLocks noChangeAspect="1"/>
          </p:cNvPicPr>
          <p:nvPr/>
        </p:nvPicPr>
        <p:blipFill>
          <a:blip r:embed="rId3"/>
          <a:stretch>
            <a:fillRect/>
          </a:stretch>
        </p:blipFill>
        <p:spPr>
          <a:xfrm>
            <a:off x="9172575" y="4829890"/>
            <a:ext cx="2381250" cy="1732835"/>
          </a:xfrm>
          <a:prstGeom prst="rect">
            <a:avLst/>
          </a:prstGeom>
        </p:spPr>
      </p:pic>
    </p:spTree>
    <p:extLst>
      <p:ext uri="{BB962C8B-B14F-4D97-AF65-F5344CB8AC3E}">
        <p14:creationId xmlns:p14="http://schemas.microsoft.com/office/powerpoint/2010/main" val="3363967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96596-A90C-45A7-A017-547FBD7D16E0}"/>
              </a:ext>
            </a:extLst>
          </p:cNvPr>
          <p:cNvSpPr>
            <a:spLocks noGrp="1"/>
          </p:cNvSpPr>
          <p:nvPr>
            <p:ph type="title"/>
          </p:nvPr>
        </p:nvSpPr>
        <p:spPr/>
        <p:txBody>
          <a:bodyPr/>
          <a:lstStyle/>
          <a:p>
            <a:r>
              <a:rPr lang="el-GR" dirty="0"/>
              <a:t>Παράγοντες επιρροής που δεν υπόκεινται σε νόρμες</a:t>
            </a:r>
            <a:endParaRPr lang="en-US" dirty="0"/>
          </a:p>
        </p:txBody>
      </p:sp>
      <p:sp>
        <p:nvSpPr>
          <p:cNvPr id="3" name="Content Placeholder 2">
            <a:extLst>
              <a:ext uri="{FF2B5EF4-FFF2-40B4-BE49-F238E27FC236}">
                <a16:creationId xmlns:a16="http://schemas.microsoft.com/office/drawing/2014/main" id="{D08C23A5-3D8A-49C6-93BA-D3D03F268298}"/>
              </a:ext>
            </a:extLst>
          </p:cNvPr>
          <p:cNvSpPr>
            <a:spLocks noGrp="1"/>
          </p:cNvSpPr>
          <p:nvPr>
            <p:ph idx="1"/>
          </p:nvPr>
        </p:nvSpPr>
        <p:spPr/>
        <p:txBody>
          <a:bodyPr/>
          <a:lstStyle/>
          <a:p>
            <a:pPr algn="just">
              <a:buFont typeface="Wingdings" panose="05000000000000000000" pitchFamily="2" charset="2"/>
              <a:buChar char="Ø"/>
            </a:pPr>
            <a:r>
              <a:rPr lang="el-GR" dirty="0">
                <a:latin typeface="+mj-lt"/>
              </a:rPr>
              <a:t>Φυσικοί (καρκίνος, νεανικός διαβήτης, ατυχήματα)</a:t>
            </a:r>
          </a:p>
          <a:p>
            <a:pPr algn="just">
              <a:buFont typeface="Wingdings" panose="05000000000000000000" pitchFamily="2" charset="2"/>
              <a:buChar char="Ø"/>
            </a:pPr>
            <a:r>
              <a:rPr lang="el-GR" dirty="0">
                <a:latin typeface="+mj-lt"/>
              </a:rPr>
              <a:t>Κοινωνικοί (απώλεια/προσφορά εργασίας, φυλάκιση, εκπατρισμός) </a:t>
            </a:r>
            <a:endParaRPr lang="en-US" dirty="0">
              <a:latin typeface="+mj-lt"/>
            </a:endParaRPr>
          </a:p>
        </p:txBody>
      </p:sp>
      <p:pic>
        <p:nvPicPr>
          <p:cNvPr id="4" name="Picture 3">
            <a:extLst>
              <a:ext uri="{FF2B5EF4-FFF2-40B4-BE49-F238E27FC236}">
                <a16:creationId xmlns:a16="http://schemas.microsoft.com/office/drawing/2014/main" id="{B6EEBBBA-5D82-4F9C-A231-F655438FE90E}"/>
              </a:ext>
            </a:extLst>
          </p:cNvPr>
          <p:cNvPicPr>
            <a:picLocks noChangeAspect="1"/>
          </p:cNvPicPr>
          <p:nvPr/>
        </p:nvPicPr>
        <p:blipFill>
          <a:blip r:embed="rId3"/>
          <a:stretch>
            <a:fillRect/>
          </a:stretch>
        </p:blipFill>
        <p:spPr>
          <a:xfrm>
            <a:off x="6800850" y="3899134"/>
            <a:ext cx="4057650" cy="2706453"/>
          </a:xfrm>
          <a:prstGeom prst="rect">
            <a:avLst/>
          </a:prstGeom>
          <a:ln>
            <a:noFill/>
          </a:ln>
          <a:effectLst>
            <a:softEdge rad="112500"/>
          </a:effectLst>
        </p:spPr>
      </p:pic>
    </p:spTree>
    <p:extLst>
      <p:ext uri="{BB962C8B-B14F-4D97-AF65-F5344CB8AC3E}">
        <p14:creationId xmlns:p14="http://schemas.microsoft.com/office/powerpoint/2010/main" val="121143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09B6-441A-46C3-9CAA-06E7D18116F0}"/>
              </a:ext>
            </a:extLst>
          </p:cNvPr>
          <p:cNvSpPr>
            <a:spLocks noGrp="1"/>
          </p:cNvSpPr>
          <p:nvPr>
            <p:ph type="title"/>
          </p:nvPr>
        </p:nvSpPr>
        <p:spPr/>
        <p:txBody>
          <a:bodyPr/>
          <a:lstStyle/>
          <a:p>
            <a:r>
              <a:rPr lang="el-GR" dirty="0"/>
              <a:t>Η έννοια της αλλαγής (</a:t>
            </a:r>
            <a:r>
              <a:rPr lang="en-US" dirty="0"/>
              <a:t>Salthouse)</a:t>
            </a:r>
          </a:p>
        </p:txBody>
      </p:sp>
      <p:sp>
        <p:nvSpPr>
          <p:cNvPr id="3" name="Content Placeholder 2">
            <a:extLst>
              <a:ext uri="{FF2B5EF4-FFF2-40B4-BE49-F238E27FC236}">
                <a16:creationId xmlns:a16="http://schemas.microsoft.com/office/drawing/2014/main" id="{0F340342-D9A5-471C-AA6A-6551A5DE9BD8}"/>
              </a:ext>
            </a:extLst>
          </p:cNvPr>
          <p:cNvSpPr>
            <a:spLocks noGrp="1"/>
          </p:cNvSpPr>
          <p:nvPr>
            <p:ph idx="1"/>
          </p:nvPr>
        </p:nvSpPr>
        <p:spPr/>
        <p:txBody>
          <a:bodyPr/>
          <a:lstStyle/>
          <a:p>
            <a:pPr algn="just"/>
            <a:r>
              <a:rPr lang="el-GR" dirty="0">
                <a:latin typeface="+mj-lt"/>
              </a:rPr>
              <a:t>Τα άτομα ηλικιώνονται με </a:t>
            </a:r>
            <a:r>
              <a:rPr lang="el-GR" u="sng" dirty="0">
                <a:latin typeface="+mj-lt"/>
              </a:rPr>
              <a:t>διαφορετικούς ρυθμούς</a:t>
            </a:r>
            <a:r>
              <a:rPr lang="el-GR" dirty="0">
                <a:latin typeface="+mj-lt"/>
              </a:rPr>
              <a:t>, έτσι ώστε η ημερομηνία γέννησης να είναι μία μικρή μόνο ένδειξη για την φυσική κατάσταση ή τις διάφορες δεξιότητες του ατόμου </a:t>
            </a:r>
          </a:p>
          <a:p>
            <a:pPr algn="just"/>
            <a:r>
              <a:rPr lang="el-GR" u="sng" dirty="0">
                <a:latin typeface="+mj-lt"/>
              </a:rPr>
              <a:t>Διάφορες πλευρές ενός ατόμου ηλικιώνονται με διαφορετικούς ρυθμούς</a:t>
            </a:r>
            <a:r>
              <a:rPr lang="el-GR" dirty="0">
                <a:latin typeface="+mj-lt"/>
              </a:rPr>
              <a:t> π.χ. οι νοητικές ικανότητες ενός ατόμου και οι κοινωνικές του δεξιότητες ενδέχεται να μην συμβαδίζουν </a:t>
            </a:r>
          </a:p>
          <a:p>
            <a:pPr algn="just"/>
            <a:r>
              <a:rPr lang="el-GR" dirty="0">
                <a:latin typeface="+mj-lt"/>
              </a:rPr>
              <a:t>Η ίδια η </a:t>
            </a:r>
            <a:r>
              <a:rPr lang="el-GR" u="sng" dirty="0">
                <a:latin typeface="+mj-lt"/>
              </a:rPr>
              <a:t>έννοια της χρονολογικής ηλικίας μεταβάλλεται</a:t>
            </a:r>
            <a:r>
              <a:rPr lang="el-GR" dirty="0">
                <a:latin typeface="+mj-lt"/>
              </a:rPr>
              <a:t> στην διάρκεια της ζωής: άλλοτε επιταχύνεται ο ρυθμός ανάπτυξης και άλλοτε επιβραδύνεται </a:t>
            </a:r>
            <a:endParaRPr lang="en-US" dirty="0">
              <a:latin typeface="+mj-lt"/>
            </a:endParaRPr>
          </a:p>
        </p:txBody>
      </p:sp>
    </p:spTree>
    <p:extLst>
      <p:ext uri="{BB962C8B-B14F-4D97-AF65-F5344CB8AC3E}">
        <p14:creationId xmlns:p14="http://schemas.microsoft.com/office/powerpoint/2010/main" val="75342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0D62-D817-9983-F295-3287B45EDF78}"/>
              </a:ext>
            </a:extLst>
          </p:cNvPr>
          <p:cNvSpPr>
            <a:spLocks noGrp="1"/>
          </p:cNvSpPr>
          <p:nvPr>
            <p:ph type="title"/>
          </p:nvPr>
        </p:nvSpPr>
        <p:spPr/>
        <p:txBody>
          <a:bodyPr/>
          <a:lstStyle/>
          <a:p>
            <a:r>
              <a:rPr lang="el-GR" dirty="0"/>
              <a:t>Παθολογία του γήρατος</a:t>
            </a:r>
            <a:endParaRPr lang="en-US" dirty="0"/>
          </a:p>
        </p:txBody>
      </p:sp>
      <p:sp>
        <p:nvSpPr>
          <p:cNvPr id="3" name="Content Placeholder 2">
            <a:extLst>
              <a:ext uri="{FF2B5EF4-FFF2-40B4-BE49-F238E27FC236}">
                <a16:creationId xmlns:a16="http://schemas.microsoft.com/office/drawing/2014/main" id="{4DD0963F-F86D-FE46-5EC3-D59CB4F2DD73}"/>
              </a:ext>
            </a:extLst>
          </p:cNvPr>
          <p:cNvSpPr>
            <a:spLocks noGrp="1"/>
          </p:cNvSpPr>
          <p:nvPr>
            <p:ph idx="1"/>
          </p:nvPr>
        </p:nvSpPr>
        <p:spPr/>
        <p:txBody>
          <a:bodyPr>
            <a:normAutofit fontScale="92500" lnSpcReduction="20000"/>
          </a:bodyPr>
          <a:lstStyle/>
          <a:p>
            <a:pPr algn="just"/>
            <a:r>
              <a:rPr lang="el-GR" b="0" i="0" dirty="0">
                <a:effectLst/>
                <a:latin typeface="Verdana" panose="020B0604030504040204" pitchFamily="34" charset="0"/>
              </a:rPr>
              <a:t>Η μελέτη  </a:t>
            </a:r>
            <a:r>
              <a:rPr lang="el-GR" b="0" i="0" dirty="0" err="1">
                <a:effectLst/>
                <a:latin typeface="Verdana" panose="020B0604030504040204" pitchFamily="34" charset="0"/>
              </a:rPr>
              <a:t>Baltimore</a:t>
            </a:r>
            <a:r>
              <a:rPr lang="el-GR" b="0" i="0" dirty="0">
                <a:effectLst/>
                <a:latin typeface="Verdana" panose="020B0604030504040204" pitchFamily="34" charset="0"/>
              </a:rPr>
              <a:t> </a:t>
            </a:r>
            <a:r>
              <a:rPr lang="el-GR" b="0" i="0" dirty="0" err="1">
                <a:effectLst/>
                <a:latin typeface="Verdana" panose="020B0604030504040204" pitchFamily="34" charset="0"/>
              </a:rPr>
              <a:t>Longitudinal</a:t>
            </a:r>
            <a:r>
              <a:rPr lang="el-GR" b="0" i="0" dirty="0">
                <a:effectLst/>
                <a:latin typeface="Verdana" panose="020B0604030504040204" pitchFamily="34" charset="0"/>
              </a:rPr>
              <a:t> </a:t>
            </a:r>
            <a:r>
              <a:rPr lang="el-GR" b="0" i="0" dirty="0" err="1">
                <a:effectLst/>
                <a:latin typeface="Verdana" panose="020B0604030504040204" pitchFamily="34" charset="0"/>
              </a:rPr>
              <a:t>Study</a:t>
            </a:r>
            <a:r>
              <a:rPr lang="el-GR" b="0" i="0" dirty="0">
                <a:effectLst/>
                <a:latin typeface="Verdana" panose="020B0604030504040204" pitchFamily="34" charset="0"/>
              </a:rPr>
              <a:t> on </a:t>
            </a:r>
            <a:r>
              <a:rPr lang="el-GR" b="0" i="0" dirty="0" err="1">
                <a:effectLst/>
                <a:latin typeface="Verdana" panose="020B0604030504040204" pitchFamily="34" charset="0"/>
              </a:rPr>
              <a:t>Aging</a:t>
            </a:r>
            <a:r>
              <a:rPr lang="el-GR" b="0" i="0" dirty="0">
                <a:effectLst/>
                <a:latin typeface="Verdana" panose="020B0604030504040204" pitchFamily="34" charset="0"/>
              </a:rPr>
              <a:t>, έχει διαφωτίσει σε σημαντικό βαθμό του μηχανισμούς και τις επιρροές της γήρανσης. </a:t>
            </a:r>
          </a:p>
          <a:p>
            <a:pPr algn="just"/>
            <a:endParaRPr lang="el-GR" b="0" i="0" dirty="0">
              <a:effectLst/>
              <a:latin typeface="Verdana" panose="020B0604030504040204" pitchFamily="34" charset="0"/>
            </a:endParaRPr>
          </a:p>
          <a:p>
            <a:pPr algn="just"/>
            <a:r>
              <a:rPr lang="el-GR" b="0" i="0" dirty="0">
                <a:effectLst/>
                <a:latin typeface="Verdana" panose="020B0604030504040204" pitchFamily="34" charset="0"/>
              </a:rPr>
              <a:t>Από τα συμπεράσματα της μελέτης το σημαντικότερο είναι ότι </a:t>
            </a:r>
            <a:r>
              <a:rPr lang="el-GR" b="0" i="0" u="sng" dirty="0">
                <a:effectLst/>
                <a:latin typeface="Verdana" panose="020B0604030504040204" pitchFamily="34" charset="0"/>
              </a:rPr>
              <a:t>οι φυσιολογικές μεταβολές που παρακολουθούν την </a:t>
            </a:r>
            <a:r>
              <a:rPr lang="el-GR" b="0" i="0" u="sng" dirty="0" err="1">
                <a:effectLst/>
                <a:latin typeface="Verdana" panose="020B0604030504040204" pitchFamily="34" charset="0"/>
              </a:rPr>
              <a:t>ηλικίωση</a:t>
            </a:r>
            <a:r>
              <a:rPr lang="el-GR" b="0" i="0" u="sng" dirty="0">
                <a:effectLst/>
                <a:latin typeface="Verdana" panose="020B0604030504040204" pitchFamily="34" charset="0"/>
              </a:rPr>
              <a:t> σχετίζονται με την επιρρέπεια των ατόμων στις προσβολές από διάφορες παθολογικές καταστάσεις</a:t>
            </a:r>
            <a:r>
              <a:rPr lang="el-GR" b="0" i="0" dirty="0">
                <a:effectLst/>
                <a:latin typeface="Verdana" panose="020B0604030504040204" pitchFamily="34" charset="0"/>
              </a:rPr>
              <a:t>.</a:t>
            </a:r>
          </a:p>
          <a:p>
            <a:pPr algn="just"/>
            <a:endParaRPr lang="el-GR" b="0" i="0" dirty="0">
              <a:effectLst/>
              <a:latin typeface="Verdana" panose="020B0604030504040204" pitchFamily="34" charset="0"/>
            </a:endParaRPr>
          </a:p>
          <a:p>
            <a:pPr algn="just"/>
            <a:r>
              <a:rPr lang="el-GR" b="0" i="0" dirty="0">
                <a:effectLst/>
                <a:latin typeface="Verdana" panose="020B0604030504040204" pitchFamily="34" charset="0"/>
              </a:rPr>
              <a:t>Από τα αποτελέσματα της προαναφερόμενης μελέτης, συμπεράθηκε ότι οι πλέον κρίσιμες φυσιολογικές μεταβολές που προκαλούνται με την έλευση του γήρατος είναι η </a:t>
            </a:r>
            <a:r>
              <a:rPr lang="el-GR" b="0" i="0" u="sng" dirty="0">
                <a:effectLst/>
                <a:latin typeface="Verdana" panose="020B0604030504040204" pitchFamily="34" charset="0"/>
              </a:rPr>
              <a:t>επιρρέπεια στις προσβολές της υγείας</a:t>
            </a:r>
            <a:r>
              <a:rPr lang="el-GR" b="0" i="0" dirty="0">
                <a:effectLst/>
                <a:latin typeface="Verdana" panose="020B0604030504040204" pitchFamily="34" charset="0"/>
              </a:rPr>
              <a:t>. </a:t>
            </a:r>
          </a:p>
        </p:txBody>
      </p:sp>
    </p:spTree>
    <p:extLst>
      <p:ext uri="{BB962C8B-B14F-4D97-AF65-F5344CB8AC3E}">
        <p14:creationId xmlns:p14="http://schemas.microsoft.com/office/powerpoint/2010/main" val="1510105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F942-5476-59B2-1BCE-A6C4BBEE242C}"/>
              </a:ext>
            </a:extLst>
          </p:cNvPr>
          <p:cNvSpPr>
            <a:spLocks noGrp="1"/>
          </p:cNvSpPr>
          <p:nvPr>
            <p:ph type="title"/>
          </p:nvPr>
        </p:nvSpPr>
        <p:spPr/>
        <p:txBody>
          <a:bodyPr/>
          <a:lstStyle/>
          <a:p>
            <a:r>
              <a:rPr lang="el-GR" dirty="0"/>
              <a:t>Παθολογία του γήρατος</a:t>
            </a:r>
            <a:endParaRPr lang="en-US" dirty="0"/>
          </a:p>
        </p:txBody>
      </p:sp>
      <p:sp>
        <p:nvSpPr>
          <p:cNvPr id="3" name="Content Placeholder 2">
            <a:extLst>
              <a:ext uri="{FF2B5EF4-FFF2-40B4-BE49-F238E27FC236}">
                <a16:creationId xmlns:a16="http://schemas.microsoft.com/office/drawing/2014/main" id="{ACE2DDAC-164E-2CB1-2292-5FABA19B6151}"/>
              </a:ext>
            </a:extLst>
          </p:cNvPr>
          <p:cNvSpPr>
            <a:spLocks noGrp="1"/>
          </p:cNvSpPr>
          <p:nvPr>
            <p:ph idx="1"/>
          </p:nvPr>
        </p:nvSpPr>
        <p:spPr/>
        <p:txBody>
          <a:bodyPr>
            <a:normAutofit/>
          </a:bodyPr>
          <a:lstStyle/>
          <a:p>
            <a:pPr algn="just"/>
            <a:r>
              <a:rPr lang="el-GR" b="1" dirty="0"/>
              <a:t>Καρδιαγγειακό σύστημα</a:t>
            </a:r>
            <a:r>
              <a:rPr lang="el-GR" dirty="0"/>
              <a:t>: Το καρδιαγγειακό σύστημα απαρτίζεται από την καρδιά και το αγωγό του αίματος </a:t>
            </a:r>
            <a:r>
              <a:rPr lang="el-GR" dirty="0" err="1"/>
              <a:t>διακλαδούμενων</a:t>
            </a:r>
            <a:r>
              <a:rPr lang="el-GR" dirty="0"/>
              <a:t> αγγείων της συστηματικής και πνευμονικής κυκλοφορίας (αρτηρίες και φλέβες). Ο καρδιακός ρυθμός σε ηρεμία παραμένει, εν γένει αμετάβλητος με την πάροδο της ηλικίας. Αλλά εν τούτοις, παρατηρείται μείωση του μέγιστου καρδιακού ρυθμού κατά την άσκηση στους ηλικιωμένους</a:t>
            </a:r>
          </a:p>
          <a:p>
            <a:pPr algn="just"/>
            <a:r>
              <a:rPr lang="el-GR" b="1" dirty="0"/>
              <a:t>Αναπνευστικό σύστημα</a:t>
            </a:r>
            <a:r>
              <a:rPr lang="el-GR" dirty="0"/>
              <a:t>: </a:t>
            </a:r>
            <a:r>
              <a:rPr lang="el-GR" b="0" i="0" dirty="0">
                <a:effectLst/>
              </a:rPr>
              <a:t>Με την πάροδο της ηλικίας, το θωρακικό τοίχωμα καθίσταται πλέον ανένδοτο, γεγονός που επηρεάζει την ενδοτικότητα και την ελαστικότητα των πνευμόνων</a:t>
            </a:r>
            <a:endParaRPr lang="en-US" dirty="0"/>
          </a:p>
        </p:txBody>
      </p:sp>
    </p:spTree>
    <p:extLst>
      <p:ext uri="{BB962C8B-B14F-4D97-AF65-F5344CB8AC3E}">
        <p14:creationId xmlns:p14="http://schemas.microsoft.com/office/powerpoint/2010/main" val="3532769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D8F9-D5B6-BD40-F00E-B81EF85307E8}"/>
              </a:ext>
            </a:extLst>
          </p:cNvPr>
          <p:cNvSpPr>
            <a:spLocks noGrp="1"/>
          </p:cNvSpPr>
          <p:nvPr>
            <p:ph type="title"/>
          </p:nvPr>
        </p:nvSpPr>
        <p:spPr/>
        <p:txBody>
          <a:bodyPr/>
          <a:lstStyle/>
          <a:p>
            <a:r>
              <a:rPr lang="el-GR" dirty="0"/>
              <a:t>Παθολογία του γήρατος</a:t>
            </a:r>
            <a:endParaRPr lang="en-US" dirty="0"/>
          </a:p>
        </p:txBody>
      </p:sp>
      <p:sp>
        <p:nvSpPr>
          <p:cNvPr id="3" name="Content Placeholder 2">
            <a:extLst>
              <a:ext uri="{FF2B5EF4-FFF2-40B4-BE49-F238E27FC236}">
                <a16:creationId xmlns:a16="http://schemas.microsoft.com/office/drawing/2014/main" id="{6285536C-5495-7B43-08FE-EA44E5CAD5B5}"/>
              </a:ext>
            </a:extLst>
          </p:cNvPr>
          <p:cNvSpPr>
            <a:spLocks noGrp="1"/>
          </p:cNvSpPr>
          <p:nvPr>
            <p:ph idx="1"/>
          </p:nvPr>
        </p:nvSpPr>
        <p:spPr/>
        <p:txBody>
          <a:bodyPr>
            <a:normAutofit fontScale="92500" lnSpcReduction="10000"/>
          </a:bodyPr>
          <a:lstStyle/>
          <a:p>
            <a:pPr algn="just"/>
            <a:r>
              <a:rPr lang="el-GR" b="1" dirty="0"/>
              <a:t>Ουροποιητικό σύστημα</a:t>
            </a:r>
            <a:r>
              <a:rPr lang="el-GR" dirty="0"/>
              <a:t>: </a:t>
            </a:r>
            <a:r>
              <a:rPr lang="el-GR" b="0" i="0" dirty="0">
                <a:effectLst/>
              </a:rPr>
              <a:t>Από τις κλινικά περισσότερο σημαντικά συνέπειες της </a:t>
            </a:r>
            <a:r>
              <a:rPr lang="el-GR" b="0" i="0" dirty="0" err="1">
                <a:effectLst/>
              </a:rPr>
              <a:t>ηλικιώσεως</a:t>
            </a:r>
            <a:r>
              <a:rPr lang="el-GR" b="0" i="0" dirty="0">
                <a:effectLst/>
              </a:rPr>
              <a:t> είναι η μείωση της ικανότητας διατήρηση της ισορροπίας μεταξύ νερού και άλατος. Η διατήρηση της ισορροπίας αυτής είναι η κύρια λειτουργία των νεφρών</a:t>
            </a:r>
          </a:p>
          <a:p>
            <a:pPr algn="just"/>
            <a:r>
              <a:rPr lang="el-GR" b="1" dirty="0"/>
              <a:t>Ενδοκρινικό σύστημα</a:t>
            </a:r>
            <a:r>
              <a:rPr lang="el-GR" dirty="0"/>
              <a:t>: </a:t>
            </a:r>
            <a:r>
              <a:rPr lang="el-GR" b="0" i="0" dirty="0">
                <a:effectLst/>
              </a:rPr>
              <a:t>Έχει δοθεί ιδιαίτερη προσοχή στις μεταβολές της παραγωγής και των επιπέδων των ορμονών, με την πάροδο της ηλικίας. Γενικά, παρατηρείται, μείωση τόσο της παραγωγής, όσο και των συγκεντρώσεών της στο αίμα, της αυξητικής ορμόνης, ΑΟ, Η μείωση αυτή, πιστεύεται ότι, σχετίζεται με την εν γένει μείωση του σωματικού βάρους με την πάροδο της ηλικίας, τη μείωση του δείκτη σωματικής μάζας, </a:t>
            </a:r>
            <a:r>
              <a:rPr lang="en-US" b="0" i="0" dirty="0">
                <a:effectLst/>
              </a:rPr>
              <a:t>BMI</a:t>
            </a:r>
            <a:r>
              <a:rPr lang="el-GR" b="0" i="0" dirty="0">
                <a:effectLst/>
              </a:rPr>
              <a:t>, της δύναμης των γραμμωτών μυών, λέπτυνση του δέρματος, και των οστών και αύξηση του λίπους στα ηλικιωμένα άτομα. </a:t>
            </a:r>
            <a:endParaRPr lang="en-US" dirty="0"/>
          </a:p>
        </p:txBody>
      </p:sp>
    </p:spTree>
    <p:extLst>
      <p:ext uri="{BB962C8B-B14F-4D97-AF65-F5344CB8AC3E}">
        <p14:creationId xmlns:p14="http://schemas.microsoft.com/office/powerpoint/2010/main" val="35974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BB0F8A7-ECA5-4F2D-A167-5636F559D6F6}"/>
              </a:ext>
            </a:extLst>
          </p:cNvPr>
          <p:cNvGraphicFramePr>
            <a:graphicFrameLocks noGrp="1"/>
          </p:cNvGraphicFramePr>
          <p:nvPr>
            <p:ph idx="1"/>
          </p:nvPr>
        </p:nvGraphicFramePr>
        <p:xfrm>
          <a:off x="438151" y="342900"/>
          <a:ext cx="10915650" cy="5834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6143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FE76-7CF6-9820-BD27-6D17A93261AC}"/>
              </a:ext>
            </a:extLst>
          </p:cNvPr>
          <p:cNvSpPr>
            <a:spLocks noGrp="1"/>
          </p:cNvSpPr>
          <p:nvPr>
            <p:ph type="title"/>
          </p:nvPr>
        </p:nvSpPr>
        <p:spPr/>
        <p:txBody>
          <a:bodyPr/>
          <a:lstStyle/>
          <a:p>
            <a:r>
              <a:rPr lang="el-GR" dirty="0"/>
              <a:t>Παθολογία του γήρατος</a:t>
            </a:r>
            <a:endParaRPr lang="en-US" dirty="0"/>
          </a:p>
        </p:txBody>
      </p:sp>
      <p:sp>
        <p:nvSpPr>
          <p:cNvPr id="3" name="Content Placeholder 2">
            <a:extLst>
              <a:ext uri="{FF2B5EF4-FFF2-40B4-BE49-F238E27FC236}">
                <a16:creationId xmlns:a16="http://schemas.microsoft.com/office/drawing/2014/main" id="{6DB1CD84-E7B8-CFC2-E6C2-5878EEE1BF77}"/>
              </a:ext>
            </a:extLst>
          </p:cNvPr>
          <p:cNvSpPr>
            <a:spLocks noGrp="1"/>
          </p:cNvSpPr>
          <p:nvPr>
            <p:ph idx="1"/>
          </p:nvPr>
        </p:nvSpPr>
        <p:spPr/>
        <p:txBody>
          <a:bodyPr/>
          <a:lstStyle/>
          <a:p>
            <a:pPr algn="just"/>
            <a:r>
              <a:rPr lang="el-GR" b="1" dirty="0"/>
              <a:t>Γαστρεντερικό σύστημα</a:t>
            </a:r>
            <a:r>
              <a:rPr lang="el-GR" dirty="0"/>
              <a:t>: </a:t>
            </a:r>
            <a:r>
              <a:rPr lang="el-GR" b="0" i="0" dirty="0">
                <a:effectLst/>
              </a:rPr>
              <a:t>βλεννογόνος του στομάχου απεκκρίνει λιγότερο οξύ, με την πάροδο της ηλικίας, αν και αυτό δεν φαίνεται να επηρεάζει την πέψη. Η συνοδός λέπτυνση του γαστρικού βλεννογόνου μπορεί, ωστόσο να μειώνει την απορρόφηση θρεπτικών συστατικών  κι έτσι να καθιστά την ανεπάρκεια της απορροφήσεως της βιταμίνης Β12 σοβαρότερο κλινικό πρόβλημα, με την πάροδο της ηλικίας. </a:t>
            </a:r>
          </a:p>
          <a:p>
            <a:pPr algn="just"/>
            <a:endParaRPr lang="en-US" dirty="0"/>
          </a:p>
        </p:txBody>
      </p:sp>
    </p:spTree>
    <p:extLst>
      <p:ext uri="{BB962C8B-B14F-4D97-AF65-F5344CB8AC3E}">
        <p14:creationId xmlns:p14="http://schemas.microsoft.com/office/powerpoint/2010/main" val="3627321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35CE-E9F2-0854-F4F0-E0C9AFE310B3}"/>
              </a:ext>
            </a:extLst>
          </p:cNvPr>
          <p:cNvSpPr>
            <a:spLocks noGrp="1"/>
          </p:cNvSpPr>
          <p:nvPr>
            <p:ph type="title"/>
          </p:nvPr>
        </p:nvSpPr>
        <p:spPr/>
        <p:txBody>
          <a:bodyPr/>
          <a:lstStyle/>
          <a:p>
            <a:r>
              <a:rPr lang="el-GR" dirty="0"/>
              <a:t>Παθολογία του γήρατος</a:t>
            </a:r>
            <a:endParaRPr lang="en-US" dirty="0"/>
          </a:p>
        </p:txBody>
      </p:sp>
      <p:sp>
        <p:nvSpPr>
          <p:cNvPr id="3" name="Content Placeholder 2">
            <a:extLst>
              <a:ext uri="{FF2B5EF4-FFF2-40B4-BE49-F238E27FC236}">
                <a16:creationId xmlns:a16="http://schemas.microsoft.com/office/drawing/2014/main" id="{068110D6-2C2B-9979-0507-470AC818AB2E}"/>
              </a:ext>
            </a:extLst>
          </p:cNvPr>
          <p:cNvSpPr>
            <a:spLocks noGrp="1"/>
          </p:cNvSpPr>
          <p:nvPr>
            <p:ph idx="1"/>
          </p:nvPr>
        </p:nvSpPr>
        <p:spPr/>
        <p:txBody>
          <a:bodyPr>
            <a:normAutofit/>
          </a:bodyPr>
          <a:lstStyle/>
          <a:p>
            <a:pPr algn="just"/>
            <a:r>
              <a:rPr lang="el-GR" b="1" dirty="0"/>
              <a:t>Εγκέφαλος και αισθητικό σύστημα</a:t>
            </a:r>
            <a:r>
              <a:rPr lang="el-GR" dirty="0"/>
              <a:t>: </a:t>
            </a:r>
            <a:r>
              <a:rPr lang="el-GR" b="0" i="0" dirty="0">
                <a:effectLst/>
              </a:rPr>
              <a:t>Παρατηρείται μικρή συρρίκνωση του εγκεφάλου, με την </a:t>
            </a:r>
            <a:r>
              <a:rPr lang="el-GR" b="0" i="0" dirty="0" err="1">
                <a:effectLst/>
              </a:rPr>
              <a:t>ηλικίωση</a:t>
            </a:r>
            <a:r>
              <a:rPr lang="el-GR" b="0" i="0" dirty="0">
                <a:effectLst/>
              </a:rPr>
              <a:t>. Στις απεικονιστικές εξετάσεις του εγκεφάλου, είναι συνήθης η διαπίστωση κάποιου βαθμού εγκεφαλικής ατροφίας μεταξύ ατόμων ηλικίας &gt;80 ετών</a:t>
            </a:r>
          </a:p>
          <a:p>
            <a:pPr algn="just"/>
            <a:endParaRPr lang="el-GR" dirty="0"/>
          </a:p>
          <a:p>
            <a:pPr algn="just"/>
            <a:r>
              <a:rPr lang="el-GR" b="1" dirty="0" err="1"/>
              <a:t>Μυοσκελετικό</a:t>
            </a:r>
            <a:r>
              <a:rPr lang="el-GR" b="1" dirty="0"/>
              <a:t> σύστημα</a:t>
            </a:r>
            <a:r>
              <a:rPr lang="el-GR" dirty="0"/>
              <a:t>: </a:t>
            </a:r>
            <a:r>
              <a:rPr lang="el-GR" b="0" i="0" dirty="0">
                <a:effectLst/>
              </a:rPr>
              <a:t>Η μυϊκή μάζα και δύναμη μειώνονται, μετά την ηλικία των 40 ετών, όπως μπορεί να επιβεβαιωθεί με ταυτόχρονες απεικονιστικές εξετάσεις. Κατά την ηλικία των 70, η μυϊκή δύναμη μειώνεται κατά ~25%, αλλά η μείωση μπορεί να ανασταλεί με εκγύμναση των μυών και άσκηση</a:t>
            </a:r>
            <a:endParaRPr lang="en-US" dirty="0"/>
          </a:p>
        </p:txBody>
      </p:sp>
    </p:spTree>
    <p:extLst>
      <p:ext uri="{BB962C8B-B14F-4D97-AF65-F5344CB8AC3E}">
        <p14:creationId xmlns:p14="http://schemas.microsoft.com/office/powerpoint/2010/main" val="201292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9AB49-276D-E5C2-0331-F2FA6E277F7E}"/>
              </a:ext>
            </a:extLst>
          </p:cNvPr>
          <p:cNvSpPr>
            <a:spLocks noGrp="1"/>
          </p:cNvSpPr>
          <p:nvPr>
            <p:ph type="title"/>
          </p:nvPr>
        </p:nvSpPr>
        <p:spPr/>
        <p:txBody>
          <a:bodyPr/>
          <a:lstStyle/>
          <a:p>
            <a:r>
              <a:rPr lang="en-US" dirty="0"/>
              <a:t>Aging pathology</a:t>
            </a:r>
          </a:p>
        </p:txBody>
      </p:sp>
      <p:sp>
        <p:nvSpPr>
          <p:cNvPr id="3" name="Content Placeholder 2">
            <a:extLst>
              <a:ext uri="{FF2B5EF4-FFF2-40B4-BE49-F238E27FC236}">
                <a16:creationId xmlns:a16="http://schemas.microsoft.com/office/drawing/2014/main" id="{77DEEEB9-E233-875C-A20B-F861ABA5BEF8}"/>
              </a:ext>
            </a:extLst>
          </p:cNvPr>
          <p:cNvSpPr>
            <a:spLocks noGrp="1"/>
          </p:cNvSpPr>
          <p:nvPr>
            <p:ph idx="1"/>
          </p:nvPr>
        </p:nvSpPr>
        <p:spPr/>
        <p:txBody>
          <a:bodyPr/>
          <a:lstStyle/>
          <a:p>
            <a:r>
              <a:rPr lang="en-US" b="0" i="0" dirty="0">
                <a:effectLst/>
                <a:latin typeface="Google Sans"/>
              </a:rPr>
              <a:t>“Aging pathology” means the study of these diseases that are typical of old age and in particular the study of the general phenomena that are their primary causes.</a:t>
            </a:r>
            <a:endParaRPr lang="en-US" dirty="0"/>
          </a:p>
        </p:txBody>
      </p:sp>
    </p:spTree>
    <p:extLst>
      <p:ext uri="{BB962C8B-B14F-4D97-AF65-F5344CB8AC3E}">
        <p14:creationId xmlns:p14="http://schemas.microsoft.com/office/powerpoint/2010/main" val="2072800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297A-5ABD-4478-8007-2A9B4DEEAE56}"/>
              </a:ext>
            </a:extLst>
          </p:cNvPr>
          <p:cNvSpPr>
            <a:spLocks noGrp="1"/>
          </p:cNvSpPr>
          <p:nvPr>
            <p:ph type="title"/>
          </p:nvPr>
        </p:nvSpPr>
        <p:spPr/>
        <p:txBody>
          <a:bodyPr/>
          <a:lstStyle/>
          <a:p>
            <a:r>
              <a:rPr lang="el-GR" dirty="0"/>
              <a:t>5 συχνότερες ασθένειες</a:t>
            </a:r>
            <a:endParaRPr lang="en-US" dirty="0"/>
          </a:p>
        </p:txBody>
      </p:sp>
      <p:graphicFrame>
        <p:nvGraphicFramePr>
          <p:cNvPr id="4" name="Table 4">
            <a:extLst>
              <a:ext uri="{FF2B5EF4-FFF2-40B4-BE49-F238E27FC236}">
                <a16:creationId xmlns:a16="http://schemas.microsoft.com/office/drawing/2014/main" id="{81EFD0B7-2D6B-4CD3-B70F-EB9705E0319D}"/>
              </a:ext>
            </a:extLst>
          </p:cNvPr>
          <p:cNvGraphicFramePr>
            <a:graphicFrameLocks noGrp="1"/>
          </p:cNvGraphicFramePr>
          <p:nvPr>
            <p:ph idx="1"/>
          </p:nvPr>
        </p:nvGraphicFramePr>
        <p:xfrm>
          <a:off x="838200" y="1825625"/>
          <a:ext cx="10515600" cy="22250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49179427"/>
                    </a:ext>
                  </a:extLst>
                </a:gridCol>
                <a:gridCol w="5257800">
                  <a:extLst>
                    <a:ext uri="{9D8B030D-6E8A-4147-A177-3AD203B41FA5}">
                      <a16:colId xmlns:a16="http://schemas.microsoft.com/office/drawing/2014/main" val="4255280599"/>
                    </a:ext>
                  </a:extLst>
                </a:gridCol>
              </a:tblGrid>
              <a:tr h="370840">
                <a:tc>
                  <a:txBody>
                    <a:bodyPr/>
                    <a:lstStyle/>
                    <a:p>
                      <a:pPr algn="ctr"/>
                      <a:r>
                        <a:rPr lang="el-GR" dirty="0">
                          <a:latin typeface="+mj-lt"/>
                        </a:rPr>
                        <a:t>Άνδρες </a:t>
                      </a:r>
                      <a:endParaRPr lang="en-US" dirty="0">
                        <a:latin typeface="+mj-lt"/>
                      </a:endParaRPr>
                    </a:p>
                  </a:txBody>
                  <a:tcPr/>
                </a:tc>
                <a:tc>
                  <a:txBody>
                    <a:bodyPr/>
                    <a:lstStyle/>
                    <a:p>
                      <a:pPr algn="ctr"/>
                      <a:r>
                        <a:rPr lang="el-GR" dirty="0">
                          <a:latin typeface="+mj-lt"/>
                        </a:rPr>
                        <a:t>Γυναίκες</a:t>
                      </a:r>
                      <a:endParaRPr lang="en-US" dirty="0">
                        <a:latin typeface="+mj-lt"/>
                      </a:endParaRPr>
                    </a:p>
                  </a:txBody>
                  <a:tcPr/>
                </a:tc>
                <a:extLst>
                  <a:ext uri="{0D108BD9-81ED-4DB2-BD59-A6C34878D82A}">
                    <a16:rowId xmlns:a16="http://schemas.microsoft.com/office/drawing/2014/main" val="4021625855"/>
                  </a:ext>
                </a:extLst>
              </a:tr>
              <a:tr h="370840">
                <a:tc>
                  <a:txBody>
                    <a:bodyPr/>
                    <a:lstStyle/>
                    <a:p>
                      <a:pPr algn="just"/>
                      <a:r>
                        <a:rPr lang="el-GR" dirty="0">
                          <a:latin typeface="+mj-lt"/>
                        </a:rPr>
                        <a:t>Βλάβες ακοής</a:t>
                      </a:r>
                      <a:endParaRPr lang="en-US" dirty="0">
                        <a:latin typeface="+mj-lt"/>
                      </a:endParaRPr>
                    </a:p>
                  </a:txBody>
                  <a:tcPr/>
                </a:tc>
                <a:tc>
                  <a:txBody>
                    <a:bodyPr/>
                    <a:lstStyle/>
                    <a:p>
                      <a:pPr algn="just"/>
                      <a:r>
                        <a:rPr lang="el-GR" dirty="0">
                          <a:latin typeface="+mj-lt"/>
                        </a:rPr>
                        <a:t>Αρθρίτις </a:t>
                      </a:r>
                      <a:endParaRPr lang="en-US" dirty="0">
                        <a:latin typeface="+mj-lt"/>
                      </a:endParaRPr>
                    </a:p>
                  </a:txBody>
                  <a:tcPr/>
                </a:tc>
                <a:extLst>
                  <a:ext uri="{0D108BD9-81ED-4DB2-BD59-A6C34878D82A}">
                    <a16:rowId xmlns:a16="http://schemas.microsoft.com/office/drawing/2014/main" val="1789579182"/>
                  </a:ext>
                </a:extLst>
              </a:tr>
              <a:tr h="370840">
                <a:tc>
                  <a:txBody>
                    <a:bodyPr/>
                    <a:lstStyle/>
                    <a:p>
                      <a:pPr algn="just"/>
                      <a:r>
                        <a:rPr lang="el-GR" dirty="0">
                          <a:latin typeface="+mj-lt"/>
                        </a:rPr>
                        <a:t>Καρδιοπάθειες </a:t>
                      </a:r>
                      <a:endParaRPr lang="en-US" dirty="0">
                        <a:latin typeface="+mj-lt"/>
                      </a:endParaRPr>
                    </a:p>
                  </a:txBody>
                  <a:tcPr/>
                </a:tc>
                <a:tc>
                  <a:txBody>
                    <a:bodyPr/>
                    <a:lstStyle/>
                    <a:p>
                      <a:pPr algn="just"/>
                      <a:r>
                        <a:rPr lang="el-GR" dirty="0">
                          <a:latin typeface="+mj-lt"/>
                        </a:rPr>
                        <a:t>Υπέρταση </a:t>
                      </a:r>
                      <a:endParaRPr lang="en-US" dirty="0">
                        <a:latin typeface="+mj-lt"/>
                      </a:endParaRPr>
                    </a:p>
                  </a:txBody>
                  <a:tcPr/>
                </a:tc>
                <a:extLst>
                  <a:ext uri="{0D108BD9-81ED-4DB2-BD59-A6C34878D82A}">
                    <a16:rowId xmlns:a16="http://schemas.microsoft.com/office/drawing/2014/main" val="1845575257"/>
                  </a:ext>
                </a:extLst>
              </a:tr>
              <a:tr h="370840">
                <a:tc>
                  <a:txBody>
                    <a:bodyPr/>
                    <a:lstStyle/>
                    <a:p>
                      <a:pPr algn="just"/>
                      <a:r>
                        <a:rPr lang="el-GR" dirty="0">
                          <a:latin typeface="+mj-lt"/>
                        </a:rPr>
                        <a:t>Αρθρίτις </a:t>
                      </a:r>
                      <a:endParaRPr lang="en-US" dirty="0">
                        <a:latin typeface="+mj-lt"/>
                      </a:endParaRPr>
                    </a:p>
                  </a:txBody>
                  <a:tcPr/>
                </a:tc>
                <a:tc>
                  <a:txBody>
                    <a:bodyPr/>
                    <a:lstStyle/>
                    <a:p>
                      <a:pPr algn="just"/>
                      <a:r>
                        <a:rPr lang="el-GR" dirty="0">
                          <a:latin typeface="+mj-lt"/>
                        </a:rPr>
                        <a:t>Βλάβες ακοής </a:t>
                      </a:r>
                      <a:endParaRPr lang="en-US" dirty="0">
                        <a:latin typeface="+mj-lt"/>
                      </a:endParaRPr>
                    </a:p>
                  </a:txBody>
                  <a:tcPr/>
                </a:tc>
                <a:extLst>
                  <a:ext uri="{0D108BD9-81ED-4DB2-BD59-A6C34878D82A}">
                    <a16:rowId xmlns:a16="http://schemas.microsoft.com/office/drawing/2014/main" val="1514636663"/>
                  </a:ext>
                </a:extLst>
              </a:tr>
              <a:tr h="370840">
                <a:tc>
                  <a:txBody>
                    <a:bodyPr/>
                    <a:lstStyle/>
                    <a:p>
                      <a:pPr algn="just"/>
                      <a:r>
                        <a:rPr lang="el-GR" dirty="0">
                          <a:latin typeface="+mj-lt"/>
                        </a:rPr>
                        <a:t>Υπέρταση </a:t>
                      </a:r>
                      <a:endParaRPr lang="en-US" dirty="0">
                        <a:latin typeface="+mj-lt"/>
                      </a:endParaRPr>
                    </a:p>
                  </a:txBody>
                  <a:tcPr/>
                </a:tc>
                <a:tc>
                  <a:txBody>
                    <a:bodyPr/>
                    <a:lstStyle/>
                    <a:p>
                      <a:pPr algn="just"/>
                      <a:r>
                        <a:rPr lang="el-GR" dirty="0">
                          <a:latin typeface="+mj-lt"/>
                        </a:rPr>
                        <a:t>Καρδιοπάθειες </a:t>
                      </a:r>
                      <a:endParaRPr lang="en-US" dirty="0">
                        <a:latin typeface="+mj-lt"/>
                      </a:endParaRPr>
                    </a:p>
                  </a:txBody>
                  <a:tcPr/>
                </a:tc>
                <a:extLst>
                  <a:ext uri="{0D108BD9-81ED-4DB2-BD59-A6C34878D82A}">
                    <a16:rowId xmlns:a16="http://schemas.microsoft.com/office/drawing/2014/main" val="1125097473"/>
                  </a:ext>
                </a:extLst>
              </a:tr>
              <a:tr h="370840">
                <a:tc>
                  <a:txBody>
                    <a:bodyPr/>
                    <a:lstStyle/>
                    <a:p>
                      <a:pPr algn="just"/>
                      <a:r>
                        <a:rPr lang="el-GR" dirty="0">
                          <a:latin typeface="+mj-lt"/>
                        </a:rPr>
                        <a:t>Νόσοι της ουρήθρας </a:t>
                      </a:r>
                      <a:endParaRPr lang="en-US" dirty="0">
                        <a:latin typeface="+mj-lt"/>
                      </a:endParaRPr>
                    </a:p>
                  </a:txBody>
                  <a:tcPr/>
                </a:tc>
                <a:tc>
                  <a:txBody>
                    <a:bodyPr/>
                    <a:lstStyle/>
                    <a:p>
                      <a:pPr algn="just"/>
                      <a:r>
                        <a:rPr lang="el-GR" dirty="0">
                          <a:latin typeface="+mj-lt"/>
                        </a:rPr>
                        <a:t>Ορθοπεδικά προβλήματα </a:t>
                      </a:r>
                      <a:endParaRPr lang="en-US" dirty="0">
                        <a:latin typeface="+mj-lt"/>
                      </a:endParaRPr>
                    </a:p>
                  </a:txBody>
                  <a:tcPr/>
                </a:tc>
                <a:extLst>
                  <a:ext uri="{0D108BD9-81ED-4DB2-BD59-A6C34878D82A}">
                    <a16:rowId xmlns:a16="http://schemas.microsoft.com/office/drawing/2014/main" val="2834010366"/>
                  </a:ext>
                </a:extLst>
              </a:tr>
            </a:tbl>
          </a:graphicData>
        </a:graphic>
      </p:graphicFrame>
    </p:spTree>
    <p:extLst>
      <p:ext uri="{BB962C8B-B14F-4D97-AF65-F5344CB8AC3E}">
        <p14:creationId xmlns:p14="http://schemas.microsoft.com/office/powerpoint/2010/main" val="3778767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CAD60C-7DE9-4068-59E5-913BA3D44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728" y="88048"/>
            <a:ext cx="7694772" cy="6681904"/>
          </a:xfrm>
          <a:prstGeom prst="rect">
            <a:avLst/>
          </a:prstGeom>
        </p:spPr>
      </p:pic>
    </p:spTree>
    <p:extLst>
      <p:ext uri="{BB962C8B-B14F-4D97-AF65-F5344CB8AC3E}">
        <p14:creationId xmlns:p14="http://schemas.microsoft.com/office/powerpoint/2010/main" val="1795219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8C855-E02A-54D9-AA90-D2CEB9A76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2350" y="238915"/>
            <a:ext cx="7347300" cy="6380170"/>
          </a:xfrm>
          <a:prstGeom prst="rect">
            <a:avLst/>
          </a:prstGeom>
        </p:spPr>
      </p:pic>
    </p:spTree>
    <p:extLst>
      <p:ext uri="{BB962C8B-B14F-4D97-AF65-F5344CB8AC3E}">
        <p14:creationId xmlns:p14="http://schemas.microsoft.com/office/powerpoint/2010/main" val="188967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B2B0-C050-92F4-F99E-C65D48FB0E89}"/>
              </a:ext>
            </a:extLst>
          </p:cNvPr>
          <p:cNvSpPr>
            <a:spLocks noGrp="1"/>
          </p:cNvSpPr>
          <p:nvPr>
            <p:ph type="title"/>
          </p:nvPr>
        </p:nvSpPr>
        <p:spPr/>
        <p:txBody>
          <a:bodyPr/>
          <a:lstStyle/>
          <a:p>
            <a:r>
              <a:rPr lang="en-US" dirty="0"/>
              <a:t>Contact</a:t>
            </a:r>
          </a:p>
        </p:txBody>
      </p:sp>
      <p:sp>
        <p:nvSpPr>
          <p:cNvPr id="3" name="Content Placeholder 2">
            <a:extLst>
              <a:ext uri="{FF2B5EF4-FFF2-40B4-BE49-F238E27FC236}">
                <a16:creationId xmlns:a16="http://schemas.microsoft.com/office/drawing/2014/main" id="{5F92C595-CCE6-8ACE-E777-94E6F8842AC8}"/>
              </a:ext>
            </a:extLst>
          </p:cNvPr>
          <p:cNvSpPr>
            <a:spLocks noGrp="1"/>
          </p:cNvSpPr>
          <p:nvPr>
            <p:ph idx="1"/>
          </p:nvPr>
        </p:nvSpPr>
        <p:spPr/>
        <p:txBody>
          <a:bodyPr/>
          <a:lstStyle/>
          <a:p>
            <a:r>
              <a:rPr lang="en-US" dirty="0">
                <a:hlinkClick r:id="rId2"/>
              </a:rPr>
              <a:t>angeltsa@psych.uoa.gr</a:t>
            </a:r>
            <a:r>
              <a:rPr lang="en-US" dirty="0"/>
              <a:t> </a:t>
            </a:r>
          </a:p>
          <a:p>
            <a:endParaRPr lang="en-US" dirty="0"/>
          </a:p>
        </p:txBody>
      </p:sp>
    </p:spTree>
    <p:extLst>
      <p:ext uri="{BB962C8B-B14F-4D97-AF65-F5344CB8AC3E}">
        <p14:creationId xmlns:p14="http://schemas.microsoft.com/office/powerpoint/2010/main" val="240753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DE18-0EAF-9DBB-9627-53446CD84498}"/>
              </a:ext>
            </a:extLst>
          </p:cNvPr>
          <p:cNvSpPr>
            <a:spLocks noGrp="1"/>
          </p:cNvSpPr>
          <p:nvPr>
            <p:ph type="ctrTitle"/>
          </p:nvPr>
        </p:nvSpPr>
        <p:spPr/>
        <p:txBody>
          <a:bodyPr/>
          <a:lstStyle/>
          <a:p>
            <a:r>
              <a:rPr lang="el-GR" dirty="0"/>
              <a:t>Εξετάσεις</a:t>
            </a:r>
            <a:endParaRPr lang="en-US" dirty="0"/>
          </a:p>
        </p:txBody>
      </p:sp>
      <p:sp>
        <p:nvSpPr>
          <p:cNvPr id="3" name="Subtitle 2">
            <a:extLst>
              <a:ext uri="{FF2B5EF4-FFF2-40B4-BE49-F238E27FC236}">
                <a16:creationId xmlns:a16="http://schemas.microsoft.com/office/drawing/2014/main" id="{F6BD5D53-349A-7D48-A21E-B50FA9732227}"/>
              </a:ext>
            </a:extLst>
          </p:cNvPr>
          <p:cNvSpPr>
            <a:spLocks noGrp="1"/>
          </p:cNvSpPr>
          <p:nvPr>
            <p:ph type="subTitle" idx="1"/>
          </p:nvPr>
        </p:nvSpPr>
        <p:spPr/>
        <p:txBody>
          <a:bodyPr/>
          <a:lstStyle/>
          <a:p>
            <a:r>
              <a:rPr lang="el-GR" dirty="0"/>
              <a:t>Όλο το υλικό από τα μαθήματα, όλες οι διαφάνειες και από το βιβλίο επικουρικά με βάση αυτά που έχουμε πει στα μαθήματα</a:t>
            </a:r>
          </a:p>
          <a:p>
            <a:r>
              <a:rPr lang="el-GR" dirty="0"/>
              <a:t>!</a:t>
            </a:r>
            <a:endParaRPr lang="en-US" dirty="0"/>
          </a:p>
        </p:txBody>
      </p:sp>
    </p:spTree>
    <p:extLst>
      <p:ext uri="{BB962C8B-B14F-4D97-AF65-F5344CB8AC3E}">
        <p14:creationId xmlns:p14="http://schemas.microsoft.com/office/powerpoint/2010/main" val="188293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4AA77-7008-21E6-2C21-5A261BE316D2}"/>
              </a:ext>
            </a:extLst>
          </p:cNvPr>
          <p:cNvSpPr>
            <a:spLocks noGrp="1"/>
          </p:cNvSpPr>
          <p:nvPr>
            <p:ph type="title"/>
          </p:nvPr>
        </p:nvSpPr>
        <p:spPr/>
        <p:txBody>
          <a:bodyPr/>
          <a:lstStyle/>
          <a:p>
            <a:r>
              <a:rPr lang="el-GR" dirty="0"/>
              <a:t>Προτεινόμενα βιβλία </a:t>
            </a:r>
            <a:endParaRPr lang="en-US" dirty="0"/>
          </a:p>
        </p:txBody>
      </p:sp>
      <p:sp>
        <p:nvSpPr>
          <p:cNvPr id="3" name="Content Placeholder 2">
            <a:extLst>
              <a:ext uri="{FF2B5EF4-FFF2-40B4-BE49-F238E27FC236}">
                <a16:creationId xmlns:a16="http://schemas.microsoft.com/office/drawing/2014/main" id="{13BA97B8-823C-F451-900A-30662A2EFF16}"/>
              </a:ext>
            </a:extLst>
          </p:cNvPr>
          <p:cNvSpPr>
            <a:spLocks noGrp="1"/>
          </p:cNvSpPr>
          <p:nvPr>
            <p:ph idx="1"/>
          </p:nvPr>
        </p:nvSpPr>
        <p:spPr/>
        <p:txBody>
          <a:bodyPr>
            <a:normAutofit lnSpcReduction="10000"/>
          </a:bodyPr>
          <a:lstStyle/>
          <a:p>
            <a:r>
              <a:rPr lang="el-GR" i="1" dirty="0"/>
              <a:t>Η γεροντική κατάθλιψη</a:t>
            </a:r>
          </a:p>
          <a:p>
            <a:pPr marL="0" indent="0">
              <a:buNone/>
            </a:pPr>
            <a:r>
              <a:rPr lang="el-GR" i="1" dirty="0" err="1"/>
              <a:t>Παγοροπούλου</a:t>
            </a:r>
            <a:r>
              <a:rPr lang="el-GR" i="1" dirty="0"/>
              <a:t> Α., </a:t>
            </a:r>
            <a:r>
              <a:rPr lang="en-US" i="1"/>
              <a:t>Gutenberg</a:t>
            </a:r>
            <a:endParaRPr lang="en-US" i="1" dirty="0"/>
          </a:p>
          <a:p>
            <a:endParaRPr lang="en-US" i="1" dirty="0"/>
          </a:p>
          <a:p>
            <a:r>
              <a:rPr lang="el-GR" i="1" dirty="0"/>
              <a:t>Εφαρμοσμένα θέματα παθολογικού γήρατος </a:t>
            </a:r>
          </a:p>
          <a:p>
            <a:pPr marL="0" indent="0">
              <a:buNone/>
            </a:pPr>
            <a:r>
              <a:rPr lang="el-GR" dirty="0"/>
              <a:t>Τσολάκη Μ., </a:t>
            </a:r>
            <a:r>
              <a:rPr lang="el-GR" dirty="0" err="1"/>
              <a:t>Κουντή</a:t>
            </a:r>
            <a:r>
              <a:rPr lang="el-GR" dirty="0"/>
              <a:t> Φ., Ελληνική Εταιρεία </a:t>
            </a:r>
            <a:r>
              <a:rPr lang="en-US" dirty="0"/>
              <a:t>Alzheimer</a:t>
            </a:r>
            <a:r>
              <a:rPr lang="el-GR" dirty="0"/>
              <a:t> και Συγγενών Διαταραχών </a:t>
            </a:r>
          </a:p>
          <a:p>
            <a:pPr marL="0" indent="0">
              <a:buNone/>
            </a:pPr>
            <a:endParaRPr lang="el-GR" dirty="0"/>
          </a:p>
          <a:p>
            <a:r>
              <a:rPr lang="el-GR" i="1" dirty="0"/>
              <a:t>Θέματα </a:t>
            </a:r>
            <a:r>
              <a:rPr lang="el-GR" i="1" dirty="0" err="1"/>
              <a:t>γηροψυχολογίας</a:t>
            </a:r>
            <a:r>
              <a:rPr lang="el-GR" i="1" dirty="0"/>
              <a:t> και γεροντολογίας </a:t>
            </a:r>
          </a:p>
          <a:p>
            <a:pPr marL="0" indent="0">
              <a:buNone/>
            </a:pPr>
            <a:r>
              <a:rPr lang="el-GR" dirty="0" err="1"/>
              <a:t>Κωσταρίδου</a:t>
            </a:r>
            <a:r>
              <a:rPr lang="el-GR" dirty="0"/>
              <a:t>-Ευκλείδη Α., </a:t>
            </a:r>
            <a:r>
              <a:rPr lang="el-GR" dirty="0" err="1"/>
              <a:t>Εκδ</a:t>
            </a:r>
            <a:r>
              <a:rPr lang="el-GR" dirty="0"/>
              <a:t>. Πεδίο </a:t>
            </a:r>
          </a:p>
          <a:p>
            <a:endParaRPr lang="en-US" dirty="0"/>
          </a:p>
        </p:txBody>
      </p:sp>
    </p:spTree>
    <p:extLst>
      <p:ext uri="{BB962C8B-B14F-4D97-AF65-F5344CB8AC3E}">
        <p14:creationId xmlns:p14="http://schemas.microsoft.com/office/powerpoint/2010/main" val="4214265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24BD-7C70-7E99-07F5-5183768E848F}"/>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2F98C8A0-30B6-0A6B-13BE-400CCB066982}"/>
              </a:ext>
            </a:extLst>
          </p:cNvPr>
          <p:cNvSpPr>
            <a:spLocks noGrp="1"/>
          </p:cNvSpPr>
          <p:nvPr>
            <p:ph idx="1"/>
          </p:nvPr>
        </p:nvSpPr>
        <p:spPr/>
        <p:txBody>
          <a:bodyPr/>
          <a:lstStyle/>
          <a:p>
            <a:pPr>
              <a:buFont typeface="Wingdings" panose="05000000000000000000" pitchFamily="2" charset="2"/>
              <a:buChar char="ü"/>
            </a:pPr>
            <a:r>
              <a:rPr lang="el-GR" dirty="0"/>
              <a:t> Γήρας, φυσιολογικό και παθολογικό </a:t>
            </a:r>
          </a:p>
          <a:p>
            <a:pPr>
              <a:buFont typeface="Wingdings" panose="05000000000000000000" pitchFamily="2" charset="2"/>
              <a:buChar char="ü"/>
            </a:pPr>
            <a:r>
              <a:rPr lang="el-GR" dirty="0"/>
              <a:t> Άνοιες</a:t>
            </a:r>
            <a:endParaRPr lang="en-US" dirty="0"/>
          </a:p>
          <a:p>
            <a:pPr>
              <a:buFont typeface="Wingdings" panose="05000000000000000000" pitchFamily="2" charset="2"/>
              <a:buChar char="ü"/>
            </a:pPr>
            <a:r>
              <a:rPr lang="el-GR" dirty="0"/>
              <a:t> </a:t>
            </a:r>
            <a:r>
              <a:rPr lang="en-US" dirty="0"/>
              <a:t>COVID-19 </a:t>
            </a:r>
            <a:r>
              <a:rPr lang="el-GR" dirty="0"/>
              <a:t>σε άτομα με άνοια και φροντιστές </a:t>
            </a:r>
          </a:p>
          <a:p>
            <a:pPr>
              <a:buFont typeface="Wingdings" panose="05000000000000000000" pitchFamily="2" charset="2"/>
              <a:buChar char="ü"/>
            </a:pPr>
            <a:r>
              <a:rPr lang="el-GR" dirty="0"/>
              <a:t> Γνωστικό αποθεματικό </a:t>
            </a:r>
          </a:p>
          <a:p>
            <a:pPr>
              <a:buFont typeface="Wingdings" panose="05000000000000000000" pitchFamily="2" charset="2"/>
              <a:buChar char="ü"/>
            </a:pPr>
            <a:r>
              <a:rPr lang="el-GR" dirty="0"/>
              <a:t> Ύπνος και δυσλειτουργίες </a:t>
            </a:r>
          </a:p>
          <a:p>
            <a:pPr>
              <a:buFont typeface="Wingdings" panose="05000000000000000000" pitchFamily="2" charset="2"/>
              <a:buChar char="ü"/>
            </a:pPr>
            <a:r>
              <a:rPr lang="el-GR" dirty="0"/>
              <a:t> Κατάθλιψη – Άγχος – Κοινωνική απομόνωση </a:t>
            </a:r>
          </a:p>
          <a:p>
            <a:pPr>
              <a:buFont typeface="Wingdings" panose="05000000000000000000" pitchFamily="2" charset="2"/>
              <a:buChar char="ü"/>
            </a:pPr>
            <a:r>
              <a:rPr lang="en-US" dirty="0"/>
              <a:t>Delirium </a:t>
            </a:r>
            <a:endParaRPr lang="el-GR" dirty="0"/>
          </a:p>
          <a:p>
            <a:pPr>
              <a:buFont typeface="Wingdings" panose="05000000000000000000" pitchFamily="2" charset="2"/>
              <a:buChar char="ü"/>
            </a:pPr>
            <a:r>
              <a:rPr lang="el-GR" dirty="0"/>
              <a:t> Άλλες </a:t>
            </a:r>
            <a:r>
              <a:rPr lang="el-GR" dirty="0" err="1"/>
              <a:t>νευροεκφυλιστικές</a:t>
            </a:r>
            <a:r>
              <a:rPr lang="el-GR" dirty="0"/>
              <a:t> νόσοι </a:t>
            </a:r>
          </a:p>
        </p:txBody>
      </p:sp>
    </p:spTree>
    <p:extLst>
      <p:ext uri="{BB962C8B-B14F-4D97-AF65-F5344CB8AC3E}">
        <p14:creationId xmlns:p14="http://schemas.microsoft.com/office/powerpoint/2010/main" val="270633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E58B-7333-424B-0DA0-AC47D291D444}"/>
              </a:ext>
            </a:extLst>
          </p:cNvPr>
          <p:cNvSpPr>
            <a:spLocks noGrp="1"/>
          </p:cNvSpPr>
          <p:nvPr>
            <p:ph type="title"/>
          </p:nvPr>
        </p:nvSpPr>
        <p:spPr/>
        <p:txBody>
          <a:bodyPr/>
          <a:lstStyle/>
          <a:p>
            <a:r>
              <a:rPr lang="el-GR" dirty="0"/>
              <a:t>Γήρας </a:t>
            </a:r>
            <a:endParaRPr lang="en-US" dirty="0"/>
          </a:p>
        </p:txBody>
      </p:sp>
      <p:sp>
        <p:nvSpPr>
          <p:cNvPr id="3" name="Content Placeholder 2">
            <a:extLst>
              <a:ext uri="{FF2B5EF4-FFF2-40B4-BE49-F238E27FC236}">
                <a16:creationId xmlns:a16="http://schemas.microsoft.com/office/drawing/2014/main" id="{924D014A-BE91-A644-626D-2A48BABBCD65}"/>
              </a:ext>
            </a:extLst>
          </p:cNvPr>
          <p:cNvSpPr>
            <a:spLocks noGrp="1"/>
          </p:cNvSpPr>
          <p:nvPr>
            <p:ph idx="1"/>
          </p:nvPr>
        </p:nvSpPr>
        <p:spPr/>
        <p:txBody>
          <a:bodyPr>
            <a:normAutofit lnSpcReduction="10000"/>
          </a:bodyPr>
          <a:lstStyle/>
          <a:p>
            <a:pPr algn="just"/>
            <a:r>
              <a:rPr lang="el-GR" b="0" i="0" dirty="0">
                <a:effectLst/>
                <a:latin typeface="Arial" panose="020B0604020202020204" pitchFamily="34" charset="0"/>
              </a:rPr>
              <a:t>Το </a:t>
            </a:r>
            <a:r>
              <a:rPr lang="el-GR" b="1" i="0" dirty="0">
                <a:effectLst/>
                <a:latin typeface="Arial" panose="020B0604020202020204" pitchFamily="34" charset="0"/>
              </a:rPr>
              <a:t>γήρας</a:t>
            </a:r>
            <a:r>
              <a:rPr lang="el-GR" b="0" i="0" dirty="0">
                <a:effectLst/>
                <a:latin typeface="Arial" panose="020B0604020202020204" pitchFamily="34" charset="0"/>
              </a:rPr>
              <a:t> είναι ένα σύγχρονο φαινόμενο, σταθερό στην πορεία του, εύκολο στο να προβλέψεις έγκαιρα και ίσως εκείνο με τα πλέον σοβαρά επακόλουθα</a:t>
            </a:r>
          </a:p>
          <a:p>
            <a:pPr algn="just"/>
            <a:r>
              <a:rPr lang="el-GR" b="1" i="0" dirty="0">
                <a:effectLst/>
                <a:latin typeface="Arial" panose="020B0604020202020204" pitchFamily="34" charset="0"/>
              </a:rPr>
              <a:t>Γήρανση</a:t>
            </a:r>
            <a:r>
              <a:rPr lang="el-GR" b="0" i="0" dirty="0">
                <a:effectLst/>
                <a:latin typeface="Arial" panose="020B0604020202020204" pitchFamily="34" charset="0"/>
              </a:rPr>
              <a:t> είναι το </a:t>
            </a:r>
            <a:r>
              <a:rPr lang="el-GR" b="0" i="0" u="sng" dirty="0">
                <a:effectLst/>
                <a:latin typeface="Arial" panose="020B0604020202020204" pitchFamily="34" charset="0"/>
              </a:rPr>
              <a:t>σύνολο των μορφολογικών, βιολογικών και ψυχολογικών διαδικασιών</a:t>
            </a:r>
            <a:r>
              <a:rPr lang="el-GR" b="0" i="0" dirty="0">
                <a:effectLst/>
                <a:latin typeface="Arial" panose="020B0604020202020204" pitchFamily="34" charset="0"/>
              </a:rPr>
              <a:t> που συμβαίνουν με την πάροδο του χρόνου σε όλους τους ζώντες οργανισμούς, ανεξάρτητα από τις τυχόν καθαρώς παθολογικές καταστάσεις</a:t>
            </a:r>
          </a:p>
          <a:p>
            <a:pPr algn="just"/>
            <a:r>
              <a:rPr lang="el-GR" b="0" i="0" dirty="0">
                <a:effectLst/>
                <a:latin typeface="Arial" panose="020B0604020202020204" pitchFamily="34" charset="0"/>
              </a:rPr>
              <a:t>Λαμβάνοντας υπόψη ορισμένους παράγοντες που διαδραματίζουν πρωτεύοντα ρόλο στις διάφορες ηλικιακές περιόδους της ζωής μπορούμε να διακρίνουμε την γηριατρική ηλικία σε </a:t>
            </a:r>
            <a:r>
              <a:rPr lang="el-GR" b="1" i="0" dirty="0">
                <a:effectLst/>
                <a:latin typeface="Arial" panose="020B0604020202020204" pitchFamily="34" charset="0"/>
              </a:rPr>
              <a:t>3 περιόδους</a:t>
            </a:r>
          </a:p>
          <a:p>
            <a:endParaRPr lang="en-US" dirty="0"/>
          </a:p>
        </p:txBody>
      </p:sp>
    </p:spTree>
    <p:extLst>
      <p:ext uri="{BB962C8B-B14F-4D97-AF65-F5344CB8AC3E}">
        <p14:creationId xmlns:p14="http://schemas.microsoft.com/office/powerpoint/2010/main" val="61666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BBA0-EE98-22A4-4E6E-83CCEE6B8CFD}"/>
              </a:ext>
            </a:extLst>
          </p:cNvPr>
          <p:cNvSpPr>
            <a:spLocks noGrp="1"/>
          </p:cNvSpPr>
          <p:nvPr>
            <p:ph type="title"/>
          </p:nvPr>
        </p:nvSpPr>
        <p:spPr/>
        <p:txBody>
          <a:bodyPr/>
          <a:lstStyle/>
          <a:p>
            <a:r>
              <a:rPr lang="el-GR" dirty="0"/>
              <a:t>Γήρας</a:t>
            </a:r>
            <a:endParaRPr lang="en-US" dirty="0"/>
          </a:p>
        </p:txBody>
      </p:sp>
      <p:sp>
        <p:nvSpPr>
          <p:cNvPr id="3" name="Content Placeholder 2">
            <a:extLst>
              <a:ext uri="{FF2B5EF4-FFF2-40B4-BE49-F238E27FC236}">
                <a16:creationId xmlns:a16="http://schemas.microsoft.com/office/drawing/2014/main" id="{E84F030B-8BB3-750E-1851-8EC9FF1605FD}"/>
              </a:ext>
            </a:extLst>
          </p:cNvPr>
          <p:cNvSpPr>
            <a:spLocks noGrp="1"/>
          </p:cNvSpPr>
          <p:nvPr>
            <p:ph idx="1"/>
          </p:nvPr>
        </p:nvSpPr>
        <p:spPr/>
        <p:txBody>
          <a:bodyPr>
            <a:normAutofit fontScale="92500" lnSpcReduction="10000"/>
          </a:bodyPr>
          <a:lstStyle/>
          <a:p>
            <a:pPr marL="514350" indent="-514350" algn="just">
              <a:buFont typeface="+mj-lt"/>
              <a:buAutoNum type="arabicPeriod"/>
            </a:pPr>
            <a:r>
              <a:rPr lang="el-GR" b="1" i="0" dirty="0">
                <a:effectLst/>
                <a:latin typeface="Arial" panose="020B0604020202020204" pitchFamily="34" charset="0"/>
              </a:rPr>
              <a:t>48-65</a:t>
            </a:r>
            <a:r>
              <a:rPr lang="el-GR" b="0" i="0" dirty="0">
                <a:effectLst/>
                <a:latin typeface="Arial" panose="020B0604020202020204" pitchFamily="34" charset="0"/>
              </a:rPr>
              <a:t>: </a:t>
            </a:r>
            <a:r>
              <a:rPr lang="el-GR" b="1" i="0" dirty="0">
                <a:effectLst/>
                <a:latin typeface="Arial" panose="020B0604020202020204" pitchFamily="34" charset="0"/>
              </a:rPr>
              <a:t>κρίσιμη ηλικία ή πρώτο γήρας</a:t>
            </a:r>
            <a:r>
              <a:rPr lang="el-GR" b="0" i="0" dirty="0">
                <a:effectLst/>
                <a:latin typeface="Arial" panose="020B0604020202020204" pitchFamily="34" charset="0"/>
              </a:rPr>
              <a:t>: εδώ προέχει το κατ’ εξοχήν βιολογικό πρόβλημα, δηλαδή των βιολογικών εκείνων μεταβολών του οργανισμού που χαρακτηρίζουν την περίοδο αυτή της ζωής μας που ονομάζουμε γήρας.</a:t>
            </a:r>
          </a:p>
          <a:p>
            <a:pPr marL="514350" indent="-514350" algn="just">
              <a:buFont typeface="+mj-lt"/>
              <a:buAutoNum type="arabicPeriod"/>
            </a:pPr>
            <a:r>
              <a:rPr lang="el-GR" b="1" i="0" dirty="0">
                <a:effectLst/>
                <a:latin typeface="Arial" panose="020B0604020202020204" pitchFamily="34" charset="0"/>
              </a:rPr>
              <a:t>65-75</a:t>
            </a:r>
            <a:r>
              <a:rPr lang="el-GR" b="0" i="0" dirty="0">
                <a:effectLst/>
                <a:latin typeface="Arial" panose="020B0604020202020204" pitchFamily="34" charset="0"/>
              </a:rPr>
              <a:t>: είναι μία περίοδος </a:t>
            </a:r>
            <a:r>
              <a:rPr lang="el-GR" b="1" i="0" dirty="0">
                <a:effectLst/>
                <a:latin typeface="Arial" panose="020B0604020202020204" pitchFamily="34" charset="0"/>
              </a:rPr>
              <a:t>ενδιάμεση</a:t>
            </a:r>
            <a:r>
              <a:rPr lang="el-GR" b="0" i="0" dirty="0">
                <a:effectLst/>
                <a:latin typeface="Arial" panose="020B0604020202020204" pitchFamily="34" charset="0"/>
              </a:rPr>
              <a:t> μεταξύ κρίσιμης ηλικίας πραγματικού γήρατος: εδώ το πρόβλημα είναι καθαρά κλινικό και προσανατολίζεται προς την διάγνωση, που θα πρέπει να είναι κατά το δυνατόν έγκαιρη, της βλάβης ή της δυσλειτουργίας που εμφανίζεται στο κάθε ηλικιωμένο άτομο.</a:t>
            </a:r>
          </a:p>
          <a:p>
            <a:pPr marL="514350" indent="-514350" algn="just">
              <a:buFont typeface="+mj-lt"/>
              <a:buAutoNum type="arabicPeriod"/>
            </a:pPr>
            <a:r>
              <a:rPr lang="el-GR" b="1" i="0" dirty="0">
                <a:effectLst/>
                <a:latin typeface="Arial" panose="020B0604020202020204" pitchFamily="34" charset="0"/>
              </a:rPr>
              <a:t>&gt; 75</a:t>
            </a:r>
            <a:r>
              <a:rPr lang="el-GR" b="0" i="0" dirty="0">
                <a:effectLst/>
                <a:latin typeface="Arial" panose="020B0604020202020204" pitchFamily="34" charset="0"/>
              </a:rPr>
              <a:t>: </a:t>
            </a:r>
            <a:r>
              <a:rPr lang="el-GR" b="1" i="0" dirty="0">
                <a:effectLst/>
                <a:latin typeface="Arial" panose="020B0604020202020204" pitchFamily="34" charset="0"/>
              </a:rPr>
              <a:t>πραγματικό γήρας</a:t>
            </a:r>
            <a:r>
              <a:rPr lang="el-GR" b="0" i="0" dirty="0">
                <a:effectLst/>
                <a:latin typeface="Arial" panose="020B0604020202020204" pitchFamily="34" charset="0"/>
              </a:rPr>
              <a:t>: στην περίοδο αυτή υπάρχει ένα ευρύ </a:t>
            </a:r>
            <a:r>
              <a:rPr lang="el-GR" b="0" i="0" dirty="0" err="1">
                <a:effectLst/>
                <a:latin typeface="Arial" panose="020B0604020202020204" pitchFamily="34" charset="0"/>
              </a:rPr>
              <a:t>ιατρο</a:t>
            </a:r>
            <a:r>
              <a:rPr lang="el-GR" b="0" i="0" dirty="0">
                <a:effectLst/>
                <a:latin typeface="Arial" panose="020B0604020202020204" pitchFamily="34" charset="0"/>
              </a:rPr>
              <a:t>-κοινωνικό πρόβλημα, που είναι αποτέλεσμα καταστάσεων αναπηρίας ή ανάγκης περίθαλψης έμμεσης ή άμεσης.</a:t>
            </a:r>
          </a:p>
          <a:p>
            <a:endParaRPr lang="en-US" dirty="0"/>
          </a:p>
        </p:txBody>
      </p:sp>
    </p:spTree>
    <p:extLst>
      <p:ext uri="{BB962C8B-B14F-4D97-AF65-F5344CB8AC3E}">
        <p14:creationId xmlns:p14="http://schemas.microsoft.com/office/powerpoint/2010/main" val="1905975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45B7FF-DD25-B0AD-83E6-A6E52BC69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493" y="799733"/>
            <a:ext cx="8869013" cy="5258534"/>
          </a:xfrm>
          <a:prstGeom prst="rect">
            <a:avLst/>
          </a:prstGeom>
        </p:spPr>
      </p:pic>
    </p:spTree>
    <p:extLst>
      <p:ext uri="{BB962C8B-B14F-4D97-AF65-F5344CB8AC3E}">
        <p14:creationId xmlns:p14="http://schemas.microsoft.com/office/powerpoint/2010/main" val="816088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16038</TotalTime>
  <Words>1529</Words>
  <Application>Microsoft Office PowerPoint</Application>
  <PresentationFormat>Widescreen</PresentationFormat>
  <Paragraphs>115</Paragraphs>
  <Slides>25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Google Sans</vt:lpstr>
      <vt:lpstr>Times New Roman</vt:lpstr>
      <vt:lpstr>Verdana</vt:lpstr>
      <vt:lpstr>Wingdings</vt:lpstr>
      <vt:lpstr>Office Theme</vt:lpstr>
      <vt:lpstr>Εφαρμοσμένα θέματα παθολογικού γήρατος</vt:lpstr>
      <vt:lpstr>PowerPoint Presentation</vt:lpstr>
      <vt:lpstr>Contact</vt:lpstr>
      <vt:lpstr>Εξετάσεις</vt:lpstr>
      <vt:lpstr>Προτεινόμενα βιβλία </vt:lpstr>
      <vt:lpstr>Agenda </vt:lpstr>
      <vt:lpstr>Γήρας </vt:lpstr>
      <vt:lpstr>Γήρας</vt:lpstr>
      <vt:lpstr>PowerPoint Presentation</vt:lpstr>
      <vt:lpstr>Εισαγωγή </vt:lpstr>
      <vt:lpstr>Ορισμοί </vt:lpstr>
      <vt:lpstr>What is aging?</vt:lpstr>
      <vt:lpstr>Ages</vt:lpstr>
      <vt:lpstr>Ηλικιακές νόρμες</vt:lpstr>
      <vt:lpstr>Παράγοντες επιρροής που δεν υπόκεινται σε νόρμες</vt:lpstr>
      <vt:lpstr>Η έννοια της αλλαγής (Salthouse)</vt:lpstr>
      <vt:lpstr>Παθολογία του γήρατος</vt:lpstr>
      <vt:lpstr>Παθολογία του γήρατος</vt:lpstr>
      <vt:lpstr>Παθολογία του γήρατος</vt:lpstr>
      <vt:lpstr>Παθολογία του γήρατος</vt:lpstr>
      <vt:lpstr>Παθολογία του γήρατος</vt:lpstr>
      <vt:lpstr>Aging pathology</vt:lpstr>
      <vt:lpstr>5 συχνότερες ασθένειες</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Εφαρμοσμένα θέματα παθολογικού γήρατος</dc:title>
  <dc:creator>Angeliki Tsapanou</dc:creator>
  <cp:lastModifiedBy>Angeliki Tsapanou</cp:lastModifiedBy>
  <cp:revision>29</cp:revision>
  <dcterms:created xsi:type="dcterms:W3CDTF">2023-03-16T14:51:43Z</dcterms:created>
  <dcterms:modified xsi:type="dcterms:W3CDTF">2024-03-17T14:41:02Z</dcterms:modified>
</cp:coreProperties>
</file>