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21" r:id="rId3"/>
    <p:sldId id="322" r:id="rId4"/>
    <p:sldId id="258" r:id="rId5"/>
    <p:sldId id="259" r:id="rId6"/>
    <p:sldId id="260" r:id="rId7"/>
    <p:sldId id="262" r:id="rId8"/>
    <p:sldId id="261" r:id="rId9"/>
    <p:sldId id="263" r:id="rId10"/>
    <p:sldId id="308" r:id="rId11"/>
    <p:sldId id="300" r:id="rId12"/>
    <p:sldId id="264" r:id="rId13"/>
    <p:sldId id="265" r:id="rId14"/>
    <p:sldId id="266" r:id="rId15"/>
    <p:sldId id="306" r:id="rId16"/>
    <p:sldId id="267" r:id="rId17"/>
    <p:sldId id="269" r:id="rId18"/>
    <p:sldId id="310" r:id="rId19"/>
    <p:sldId id="282" r:id="rId20"/>
    <p:sldId id="296" r:id="rId21"/>
    <p:sldId id="318" r:id="rId22"/>
    <p:sldId id="319" r:id="rId23"/>
    <p:sldId id="268" r:id="rId24"/>
    <p:sldId id="311" r:id="rId25"/>
    <p:sldId id="312" r:id="rId26"/>
    <p:sldId id="313" r:id="rId27"/>
    <p:sldId id="314" r:id="rId28"/>
    <p:sldId id="270" r:id="rId29"/>
    <p:sldId id="305" r:id="rId30"/>
    <p:sldId id="271" r:id="rId31"/>
    <p:sldId id="298" r:id="rId32"/>
    <p:sldId id="301" r:id="rId33"/>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98A0A71-A082-4F40-B771-985CDCA0C53C}" v="2" dt="2024-11-26T23:45:20.25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2517"/>
  </p:normalViewPr>
  <p:slideViewPr>
    <p:cSldViewPr>
      <p:cViewPr varScale="1">
        <p:scale>
          <a:sx n="76" d="100"/>
          <a:sy n="76" d="100"/>
        </p:scale>
        <p:origin x="1642"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A7CE3C2D-D57B-4B6B-9FB5-717B023EA3A3}" type="datetimeFigureOut">
              <a:rPr lang="el-GR" smtClean="0"/>
              <a:pPr/>
              <a:t>27/11/2024</a:t>
            </a:fld>
            <a:endParaRPr lang="el-GR"/>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l-GR"/>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E051D55C-3765-4CB0-B4B5-2C3E15B23500}"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A7CE3C2D-D57B-4B6B-9FB5-717B023EA3A3}" type="datetimeFigureOut">
              <a:rPr lang="el-GR" smtClean="0"/>
              <a:pPr/>
              <a:t>27/11/2024</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E051D55C-3765-4CB0-B4B5-2C3E15B23500}"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A7CE3C2D-D57B-4B6B-9FB5-717B023EA3A3}" type="datetimeFigureOut">
              <a:rPr lang="el-GR" smtClean="0"/>
              <a:pPr/>
              <a:t>27/11/2024</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E051D55C-3765-4CB0-B4B5-2C3E15B23500}"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A7CE3C2D-D57B-4B6B-9FB5-717B023EA3A3}" type="datetimeFigureOut">
              <a:rPr lang="el-GR" smtClean="0"/>
              <a:pPr/>
              <a:t>27/11/2024</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E051D55C-3765-4CB0-B4B5-2C3E15B23500}" type="slidenum">
              <a:rPr lang="el-GR" smtClean="0"/>
              <a:pPr/>
              <a:t>‹#›</a:t>
            </a:fld>
            <a:endParaRPr lang="el-GR"/>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A7CE3C2D-D57B-4B6B-9FB5-717B023EA3A3}" type="datetimeFigureOut">
              <a:rPr lang="el-GR" smtClean="0"/>
              <a:pPr/>
              <a:t>27/11/2024</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E051D55C-3765-4CB0-B4B5-2C3E15B23500}" type="slidenum">
              <a:rPr lang="el-GR" smtClean="0"/>
              <a:pPr/>
              <a:t>‹#›</a:t>
            </a:fld>
            <a:endParaRPr lang="el-GR"/>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A7CE3C2D-D57B-4B6B-9FB5-717B023EA3A3}" type="datetimeFigureOut">
              <a:rPr lang="el-GR" smtClean="0"/>
              <a:pPr/>
              <a:t>27/11/2024</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E051D55C-3765-4CB0-B4B5-2C3E15B23500}" type="slidenum">
              <a:rPr lang="el-GR" smtClean="0"/>
              <a:pPr/>
              <a:t>‹#›</a:t>
            </a:fld>
            <a:endParaRPr lang="el-GR"/>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A7CE3C2D-D57B-4B6B-9FB5-717B023EA3A3}" type="datetimeFigureOut">
              <a:rPr lang="el-GR" smtClean="0"/>
              <a:pPr/>
              <a:t>27/11/2024</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E051D55C-3765-4CB0-B4B5-2C3E15B23500}" type="slidenum">
              <a:rPr lang="el-GR" smtClean="0"/>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A7CE3C2D-D57B-4B6B-9FB5-717B023EA3A3}" type="datetimeFigureOut">
              <a:rPr lang="el-GR" smtClean="0"/>
              <a:pPr/>
              <a:t>27/11/2024</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E051D55C-3765-4CB0-B4B5-2C3E15B23500}" type="slidenum">
              <a:rPr lang="el-GR" smtClean="0"/>
              <a:pPr/>
              <a:t>‹#›</a:t>
            </a:fld>
            <a:endParaRPr lang="el-GR"/>
          </a:p>
        </p:txBody>
      </p:sp>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7CE3C2D-D57B-4B6B-9FB5-717B023EA3A3}" type="datetimeFigureOut">
              <a:rPr lang="el-GR" smtClean="0"/>
              <a:pPr/>
              <a:t>27/11/2024</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E051D55C-3765-4CB0-B4B5-2C3E15B23500}"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A7CE3C2D-D57B-4B6B-9FB5-717B023EA3A3}" type="datetimeFigureOut">
              <a:rPr lang="el-GR" smtClean="0"/>
              <a:pPr/>
              <a:t>27/11/2024</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E051D55C-3765-4CB0-B4B5-2C3E15B23500}" type="slidenum">
              <a:rPr lang="el-GR" smtClean="0"/>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A7CE3C2D-D57B-4B6B-9FB5-717B023EA3A3}" type="datetimeFigureOut">
              <a:rPr lang="el-GR" smtClean="0"/>
              <a:pPr/>
              <a:t>27/11/2024</a:t>
            </a:fld>
            <a:endParaRPr lang="el-GR"/>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l-GR"/>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E051D55C-3765-4CB0-B4B5-2C3E15B23500}" type="slidenum">
              <a:rPr lang="el-GR" smtClean="0"/>
              <a:pPr/>
              <a:t>‹#›</a:t>
            </a:fld>
            <a:endParaRPr lang="el-GR"/>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A7CE3C2D-D57B-4B6B-9FB5-717B023EA3A3}" type="datetimeFigureOut">
              <a:rPr lang="el-GR" smtClean="0"/>
              <a:pPr/>
              <a:t>27/11/2024</a:t>
            </a:fld>
            <a:endParaRPr lang="el-GR"/>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l-GR"/>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E051D55C-3765-4CB0-B4B5-2C3E15B23500}"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88640"/>
            <a:ext cx="7772400" cy="4536504"/>
          </a:xfrm>
        </p:spPr>
        <p:txBody>
          <a:bodyPr>
            <a:normAutofit fontScale="90000"/>
          </a:bodyPr>
          <a:lstStyle/>
          <a:p>
            <a:pPr algn="ctr"/>
            <a:br>
              <a:rPr lang="el-GR" dirty="0"/>
            </a:br>
            <a:br>
              <a:rPr lang="el-GR" sz="3100" dirty="0"/>
            </a:br>
            <a:br>
              <a:rPr lang="el-GR" sz="3100" dirty="0"/>
            </a:br>
            <a:br>
              <a:rPr lang="en-US" sz="3100" dirty="0"/>
            </a:br>
            <a:br>
              <a:rPr lang="en-US" sz="3100" dirty="0"/>
            </a:br>
            <a:br>
              <a:rPr lang="en-US" sz="3100" dirty="0"/>
            </a:br>
            <a:br>
              <a:rPr lang="en-US" sz="3100" dirty="0"/>
            </a:br>
            <a:br>
              <a:rPr lang="en-US" sz="3100" dirty="0"/>
            </a:br>
            <a:br>
              <a:rPr lang="en-US" sz="3100" dirty="0"/>
            </a:br>
            <a:br>
              <a:rPr lang="en-US" sz="3100" dirty="0"/>
            </a:br>
            <a:r>
              <a:rPr lang="el-GR" sz="4000" dirty="0"/>
              <a:t>ΔΙΚΑΙΟ ΤΗΣ ΧΡΗΣΗΣ ΒΙΑΣ</a:t>
            </a:r>
            <a:br>
              <a:rPr lang="el-GR" sz="3100" dirty="0"/>
            </a:br>
            <a:br>
              <a:rPr lang="el-GR" sz="3100" dirty="0"/>
            </a:br>
            <a:br>
              <a:rPr lang="el-GR" sz="3100" dirty="0"/>
            </a:br>
            <a:r>
              <a:rPr lang="el-GR" sz="3100" dirty="0"/>
              <a:t>Άκης </a:t>
            </a:r>
            <a:r>
              <a:rPr lang="el-GR" sz="3100" dirty="0" err="1"/>
              <a:t>Παπασταυρίδης</a:t>
            </a:r>
            <a:br>
              <a:rPr lang="el-GR" sz="3100" dirty="0"/>
            </a:br>
            <a:r>
              <a:rPr lang="en-US" sz="3100" dirty="0"/>
              <a:t>Papastavridis@academyofathens.gr</a:t>
            </a:r>
            <a:br>
              <a:rPr lang="el-GR" dirty="0"/>
            </a:br>
            <a:br>
              <a:rPr lang="el-GR" dirty="0"/>
            </a:br>
            <a:br>
              <a:rPr lang="el-GR" dirty="0"/>
            </a:br>
            <a:endParaRPr lang="el-G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60648"/>
            <a:ext cx="8229600" cy="5746643"/>
          </a:xfrm>
        </p:spPr>
        <p:txBody>
          <a:bodyPr>
            <a:normAutofit fontScale="85000" lnSpcReduction="20000"/>
          </a:bodyPr>
          <a:lstStyle/>
          <a:p>
            <a:pPr marL="0" indent="0" algn="just">
              <a:lnSpc>
                <a:spcPct val="120000"/>
              </a:lnSpc>
              <a:spcBef>
                <a:spcPts val="0"/>
              </a:spcBef>
              <a:buNone/>
            </a:pPr>
            <a:r>
              <a:rPr lang="en-GB" sz="2400" dirty="0">
                <a:solidFill>
                  <a:srgbClr val="C00000"/>
                </a:solidFill>
                <a:latin typeface="Arial Rounded MT Bold" panose="020F0704030504030204" pitchFamily="34" charset="77"/>
              </a:rPr>
              <a:t>ICJ, Military and Paramilitary Activities in and against Nicaragua, Nicaragua/United</a:t>
            </a:r>
            <a:r>
              <a:rPr lang="el-GR" sz="2400" dirty="0">
                <a:solidFill>
                  <a:srgbClr val="C00000"/>
                </a:solidFill>
              </a:rPr>
              <a:t> </a:t>
            </a:r>
            <a:r>
              <a:rPr lang="en-GB" sz="2400" dirty="0">
                <a:solidFill>
                  <a:srgbClr val="C00000"/>
                </a:solidFill>
                <a:latin typeface="Arial Rounded MT Bold" panose="020F0704030504030204" pitchFamily="34" charset="77"/>
              </a:rPr>
              <a:t>States of America, Merits, Judgment of June 27th, 1986, I.C.J. Reports 1986, p. 14</a:t>
            </a:r>
            <a:endParaRPr lang="el-GR" sz="2400" dirty="0">
              <a:solidFill>
                <a:srgbClr val="C00000"/>
              </a:solidFill>
            </a:endParaRPr>
          </a:p>
          <a:p>
            <a:pPr marL="0" indent="0" algn="just">
              <a:lnSpc>
                <a:spcPct val="120000"/>
              </a:lnSpc>
              <a:spcBef>
                <a:spcPts val="0"/>
              </a:spcBef>
              <a:buNone/>
            </a:pPr>
            <a:endParaRPr lang="en-GB" sz="2400" dirty="0">
              <a:latin typeface="Arial Rounded MT Bold" panose="020F0704030504030204" pitchFamily="34" charset="77"/>
            </a:endParaRPr>
          </a:p>
          <a:p>
            <a:pPr marL="0" indent="0" algn="just">
              <a:lnSpc>
                <a:spcPct val="120000"/>
              </a:lnSpc>
              <a:spcBef>
                <a:spcPts val="0"/>
              </a:spcBef>
              <a:buNone/>
            </a:pPr>
            <a:r>
              <a:rPr lang="en-GB" sz="2400" dirty="0">
                <a:latin typeface="Arial Rounded MT Bold" panose="020F0704030504030204" pitchFamily="34" charset="77"/>
              </a:rPr>
              <a:t>195. In the case of individual self-defence, the exercise of this right is subject to the State</a:t>
            </a:r>
            <a:r>
              <a:rPr lang="el-GR" sz="2400" dirty="0"/>
              <a:t> </a:t>
            </a:r>
            <a:r>
              <a:rPr lang="en-GB" sz="2400" dirty="0">
                <a:latin typeface="Arial Rounded MT Bold" panose="020F0704030504030204" pitchFamily="34" charset="77"/>
              </a:rPr>
              <a:t>concerned having been the victim of an armed attack. Reliance on collective self-defence</a:t>
            </a:r>
            <a:r>
              <a:rPr lang="el-GR" sz="2400" dirty="0"/>
              <a:t> </a:t>
            </a:r>
            <a:r>
              <a:rPr lang="en-GB" sz="2400" dirty="0">
                <a:latin typeface="Arial Rounded MT Bold" panose="020F0704030504030204" pitchFamily="34" charset="77"/>
              </a:rPr>
              <a:t>of course does not remove the need for this. There appears now to be general agreement</a:t>
            </a:r>
            <a:r>
              <a:rPr lang="el-GR" sz="2400" dirty="0"/>
              <a:t> </a:t>
            </a:r>
            <a:r>
              <a:rPr lang="en-GB" sz="2400" dirty="0">
                <a:latin typeface="Arial Rounded MT Bold" panose="020F0704030504030204" pitchFamily="34" charset="77"/>
              </a:rPr>
              <a:t>on the nature of the acts which can be treated as constituting armed attacks. </a:t>
            </a:r>
            <a:r>
              <a:rPr lang="en-GB" sz="2400" dirty="0">
                <a:solidFill>
                  <a:schemeClr val="bg2">
                    <a:lumMod val="50000"/>
                  </a:schemeClr>
                </a:solidFill>
                <a:latin typeface="Arial Rounded MT Bold" panose="020F0704030504030204" pitchFamily="34" charset="77"/>
              </a:rPr>
              <a:t>In particular,</a:t>
            </a:r>
            <a:r>
              <a:rPr lang="el-GR" sz="2400" dirty="0">
                <a:solidFill>
                  <a:schemeClr val="bg2">
                    <a:lumMod val="50000"/>
                  </a:schemeClr>
                </a:solidFill>
              </a:rPr>
              <a:t> </a:t>
            </a:r>
            <a:r>
              <a:rPr lang="en-GB" sz="2400" dirty="0">
                <a:solidFill>
                  <a:schemeClr val="bg2">
                    <a:lumMod val="50000"/>
                  </a:schemeClr>
                </a:solidFill>
                <a:latin typeface="Arial Rounded MT Bold" panose="020F0704030504030204" pitchFamily="34" charset="77"/>
              </a:rPr>
              <a:t>it may be considered to be agreed that an armed attack must be understood as</a:t>
            </a:r>
            <a:r>
              <a:rPr lang="el-GR" sz="2400" dirty="0">
                <a:solidFill>
                  <a:schemeClr val="bg2">
                    <a:lumMod val="50000"/>
                  </a:schemeClr>
                </a:solidFill>
              </a:rPr>
              <a:t> </a:t>
            </a:r>
            <a:r>
              <a:rPr lang="en-GB" sz="2400" dirty="0">
                <a:solidFill>
                  <a:schemeClr val="bg2">
                    <a:lumMod val="50000"/>
                  </a:schemeClr>
                </a:solidFill>
                <a:latin typeface="Arial Rounded MT Bold" panose="020F0704030504030204" pitchFamily="34" charset="77"/>
              </a:rPr>
              <a:t>including not merely action by regular armed forces across an international border,</a:t>
            </a:r>
            <a:r>
              <a:rPr lang="el-GR" sz="2400" dirty="0">
                <a:solidFill>
                  <a:schemeClr val="bg2">
                    <a:lumMod val="50000"/>
                  </a:schemeClr>
                </a:solidFill>
              </a:rPr>
              <a:t> </a:t>
            </a:r>
            <a:r>
              <a:rPr lang="en-GB" sz="2400" dirty="0">
                <a:solidFill>
                  <a:schemeClr val="bg2">
                    <a:lumMod val="50000"/>
                  </a:schemeClr>
                </a:solidFill>
                <a:latin typeface="Arial Rounded MT Bold" panose="020F0704030504030204" pitchFamily="34" charset="77"/>
              </a:rPr>
              <a:t>but also "the sending by or on behalf of a State of armed bands, groups, irregulars or</a:t>
            </a:r>
            <a:r>
              <a:rPr lang="el-GR" sz="2400" dirty="0">
                <a:solidFill>
                  <a:schemeClr val="bg2">
                    <a:lumMod val="50000"/>
                  </a:schemeClr>
                </a:solidFill>
              </a:rPr>
              <a:t> </a:t>
            </a:r>
            <a:r>
              <a:rPr lang="en-GB" sz="2400" dirty="0">
                <a:solidFill>
                  <a:schemeClr val="bg2">
                    <a:lumMod val="50000"/>
                  </a:schemeClr>
                </a:solidFill>
                <a:latin typeface="Arial Rounded MT Bold" panose="020F0704030504030204" pitchFamily="34" charset="77"/>
              </a:rPr>
              <a:t>mercenaries, which carry out acts of armed force against another State of such</a:t>
            </a:r>
            <a:r>
              <a:rPr lang="el-GR" sz="2400" dirty="0">
                <a:solidFill>
                  <a:schemeClr val="bg2">
                    <a:lumMod val="50000"/>
                  </a:schemeClr>
                </a:solidFill>
              </a:rPr>
              <a:t> </a:t>
            </a:r>
            <a:r>
              <a:rPr lang="en-GB" sz="2400" dirty="0">
                <a:solidFill>
                  <a:schemeClr val="bg2">
                    <a:lumMod val="50000"/>
                  </a:schemeClr>
                </a:solidFill>
                <a:latin typeface="Arial Rounded MT Bold" panose="020F0704030504030204" pitchFamily="34" charset="77"/>
              </a:rPr>
              <a:t>gravity as to amount to" (inter alia) an actual armed attack conducted by regular</a:t>
            </a:r>
            <a:r>
              <a:rPr lang="el-GR" sz="2400" dirty="0">
                <a:solidFill>
                  <a:schemeClr val="bg2">
                    <a:lumMod val="50000"/>
                  </a:schemeClr>
                </a:solidFill>
              </a:rPr>
              <a:t> </a:t>
            </a:r>
            <a:r>
              <a:rPr lang="en-GB" sz="2400" dirty="0">
                <a:solidFill>
                  <a:schemeClr val="bg2">
                    <a:lumMod val="50000"/>
                  </a:schemeClr>
                </a:solidFill>
                <a:latin typeface="Arial Rounded MT Bold" panose="020F0704030504030204" pitchFamily="34" charset="77"/>
              </a:rPr>
              <a:t>forces, "or its substantial involvement therein"...</a:t>
            </a:r>
          </a:p>
        </p:txBody>
      </p:sp>
    </p:spTree>
    <p:extLst>
      <p:ext uri="{BB962C8B-B14F-4D97-AF65-F5344CB8AC3E}">
        <p14:creationId xmlns:p14="http://schemas.microsoft.com/office/powerpoint/2010/main" val="18114937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68760"/>
            <a:ext cx="8229600" cy="5472608"/>
          </a:xfrm>
        </p:spPr>
        <p:txBody>
          <a:bodyPr>
            <a:noAutofit/>
          </a:bodyPr>
          <a:lstStyle/>
          <a:p>
            <a:pPr algn="just"/>
            <a:r>
              <a:rPr lang="el-GR" sz="1000" dirty="0"/>
              <a:t>α) Εισβολή εδάφους ή επίθεση εδάφους από τις ένοπλες δυνάμεις Κράτους, ενός άλλου Κράτους, ή οποιαδήποτε στρατιωτική κατοχή, όσο προσωρινή κι αν είναι, η οποία προκύπτει από τέτοια εισβολή ή επίθεση, ή οποιαδήποτε προσάρτηση με χρήση βίας από το εδάφους άλλου Κράτους ή μέρους αυτού </a:t>
            </a:r>
          </a:p>
          <a:p>
            <a:pPr marL="109728" indent="0" algn="just">
              <a:buNone/>
            </a:pPr>
            <a:endParaRPr lang="el-GR" sz="1000" dirty="0"/>
          </a:p>
          <a:p>
            <a:pPr algn="just"/>
            <a:r>
              <a:rPr lang="el-GR" sz="1000" dirty="0"/>
              <a:t>β) Βομβαρδισμός από τις ένοπλες δυνάμεις Κράτους ενάντια στο έδαφος άλλου Κράτους ή χρήση οποιονδήποτε όπλων από Κράτος ενάντια στο έδαφος άλλου Κράτους </a:t>
            </a:r>
          </a:p>
          <a:p>
            <a:pPr marL="109728" indent="0" algn="just">
              <a:buNone/>
            </a:pPr>
            <a:endParaRPr lang="el-GR" sz="1000" dirty="0"/>
          </a:p>
          <a:p>
            <a:pPr algn="just"/>
            <a:r>
              <a:rPr lang="el-GR" sz="1000" dirty="0"/>
              <a:t>γ) </a:t>
            </a:r>
            <a:r>
              <a:rPr lang="en-GB" sz="1000" dirty="0"/>
              <a:t>A</a:t>
            </a:r>
            <a:r>
              <a:rPr lang="el-GR" sz="1000" dirty="0" err="1"/>
              <a:t>ποκλεισμός</a:t>
            </a:r>
            <a:r>
              <a:rPr lang="el-GR" sz="1000" dirty="0"/>
              <a:t> των λιμένων ή των ακτών Κράτους από τις ένοπλες δυνάμεις άλλου Κράτους </a:t>
            </a:r>
          </a:p>
          <a:p>
            <a:pPr marL="109728" indent="0" algn="just">
              <a:buNone/>
            </a:pPr>
            <a:endParaRPr lang="el-GR" sz="1000" dirty="0"/>
          </a:p>
          <a:p>
            <a:pPr algn="just"/>
            <a:r>
              <a:rPr lang="el-GR" sz="1000" dirty="0"/>
              <a:t>δ) Επίθεση από τις ένοπλες δυνάμεις Κράτους στις δυνάμεις ξηράς, θαλάσσης ή αέρος, ή θαλάσσιων και αεροπορικών στόλων άλλου Κράτους </a:t>
            </a:r>
          </a:p>
          <a:p>
            <a:pPr marL="109728" indent="0" algn="just">
              <a:buNone/>
            </a:pPr>
            <a:endParaRPr lang="el-GR" sz="1000" dirty="0"/>
          </a:p>
          <a:p>
            <a:pPr algn="just"/>
            <a:r>
              <a:rPr lang="el-GR" sz="1000" dirty="0"/>
              <a:t>ε) Χρήση των ενόπλων δυνάμεων Κράτους που βρίσκονται στο έδαφος άλλου Κράτους με τη σύμφωνη γνώμη του Κράτους υποδοχής, κατά παράβαση των όρων που προβλέπονται στην συμφωνία ή οποιαδήποτε παράταση της παρουσίας τους στο έδαφος αυτό πέραν του τερματισμού της συμφωνίας </a:t>
            </a:r>
          </a:p>
          <a:p>
            <a:pPr marL="109728" indent="0" algn="just">
              <a:buNone/>
            </a:pPr>
            <a:endParaRPr lang="el-GR" sz="1000" dirty="0"/>
          </a:p>
          <a:p>
            <a:pPr algn="just"/>
            <a:r>
              <a:rPr lang="el-GR" sz="1000" dirty="0" err="1"/>
              <a:t>στ</a:t>
            </a:r>
            <a:r>
              <a:rPr lang="el-GR" sz="1000" dirty="0"/>
              <a:t>) Ενέργεια Κράτους, να επιτρέπει το έδαφός του, το οποίο έχει θέσει στην διάθεση άλλου Κράτους, να χρησιμοποιείται από το άλλο Κράτος για την τέλεση μια επιθετικής πράξης εναντίον τρίτου Κράτους </a:t>
            </a:r>
          </a:p>
          <a:p>
            <a:pPr marL="109728" indent="0" algn="just">
              <a:buNone/>
            </a:pPr>
            <a:endParaRPr lang="el-GR" sz="1000" dirty="0"/>
          </a:p>
          <a:p>
            <a:pPr algn="just"/>
            <a:r>
              <a:rPr lang="el-GR" sz="1000" dirty="0"/>
              <a:t>ζ) Αποστολή από ή εκ μέρους Κράτους ένοπλων συμμοριών, ομάδων, άτακτων, ή μισθοφόρων , οι οποίοι διενεργούν πράξεις ένοπλης βίας εναντίον άλλου Κράτους, τέτοιας βαρύτητας ούτως ώστε να ισοδυναμούν με τις πράξεις που απαριθμούνται ανωτέρω, ή της ουσιαστικής συμμετοχής σε αυτές</a:t>
            </a:r>
          </a:p>
          <a:p>
            <a:pPr marL="109728" indent="0" algn="just">
              <a:buNone/>
            </a:pPr>
            <a:endParaRPr lang="el-GR" sz="1000" dirty="0"/>
          </a:p>
          <a:p>
            <a:pPr algn="just"/>
            <a:r>
              <a:rPr lang="el-GR" sz="1000" b="1" dirty="0">
                <a:solidFill>
                  <a:srgbClr val="FF0000"/>
                </a:solidFill>
                <a:highlight>
                  <a:srgbClr val="00FFFF"/>
                </a:highlight>
              </a:rPr>
              <a:t>μη-εξαντλητικός κατάλογος</a:t>
            </a:r>
          </a:p>
        </p:txBody>
      </p:sp>
      <p:sp>
        <p:nvSpPr>
          <p:cNvPr id="3" name="Title 2"/>
          <p:cNvSpPr>
            <a:spLocks noGrp="1"/>
          </p:cNvSpPr>
          <p:nvPr>
            <p:ph type="title"/>
          </p:nvPr>
        </p:nvSpPr>
        <p:spPr/>
        <p:txBody>
          <a:bodyPr>
            <a:noAutofit/>
          </a:bodyPr>
          <a:lstStyle/>
          <a:p>
            <a:pPr algn="ctr"/>
            <a:r>
              <a:rPr lang="el-GR" sz="2800" dirty="0">
                <a:solidFill>
                  <a:srgbClr val="C00000"/>
                </a:solidFill>
              </a:rPr>
              <a:t>Ορισμός της επίθεσης (Ψήφισμα 3314/1974 ΓΣ ΟΗΕ)</a:t>
            </a:r>
          </a:p>
        </p:txBody>
      </p:sp>
    </p:spTree>
    <p:extLst>
      <p:ext uri="{BB962C8B-B14F-4D97-AF65-F5344CB8AC3E}">
        <p14:creationId xmlns:p14="http://schemas.microsoft.com/office/powerpoint/2010/main" val="12135127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0000" lnSpcReduction="20000"/>
          </a:bodyPr>
          <a:lstStyle/>
          <a:p>
            <a:pPr algn="just"/>
            <a:r>
              <a:rPr lang="en-US" i="1" dirty="0"/>
              <a:t>Nicaragua case: </a:t>
            </a:r>
            <a:r>
              <a:rPr lang="en-US" dirty="0"/>
              <a:t>‘measures, which do not constitute an armed attack but may nevertheless involve a use of force’</a:t>
            </a:r>
            <a:endParaRPr lang="el-GR" dirty="0"/>
          </a:p>
          <a:p>
            <a:pPr algn="just"/>
            <a:r>
              <a:rPr lang="el-GR" dirty="0"/>
              <a:t>Πως αντιμετωπίζονται οι διασυνοριακές μειωμένης έντασης περιπτώσεις χρήσης βιας</a:t>
            </a:r>
            <a:r>
              <a:rPr lang="en-US" dirty="0"/>
              <a:t>;</a:t>
            </a:r>
          </a:p>
          <a:p>
            <a:pPr algn="just"/>
            <a:r>
              <a:rPr lang="el-GR" dirty="0"/>
              <a:t>Α) Αν πρόκειται για πολλές μικρές επιθέσεις,  </a:t>
            </a:r>
            <a:r>
              <a:rPr lang="en-US" dirty="0"/>
              <a:t>accumulation of events theory-</a:t>
            </a:r>
            <a:r>
              <a:rPr lang="el-GR" dirty="0"/>
              <a:t>όχι καταδίκη από Κογκο-Ουγκάντα και Εξέδρες Πετρελαίου, αλλιώς</a:t>
            </a:r>
            <a:endParaRPr lang="en-US" dirty="0"/>
          </a:p>
          <a:p>
            <a:pPr algn="just"/>
            <a:r>
              <a:rPr lang="el-GR" dirty="0"/>
              <a:t>Β</a:t>
            </a:r>
            <a:r>
              <a:rPr lang="en-US" dirty="0"/>
              <a:t>) Unit Self-</a:t>
            </a:r>
            <a:r>
              <a:rPr lang="en-US" dirty="0" err="1"/>
              <a:t>Defence</a:t>
            </a:r>
            <a:r>
              <a:rPr lang="en-US" dirty="0"/>
              <a:t> (US Commander’s Handbook)-on the spot of self-</a:t>
            </a:r>
            <a:r>
              <a:rPr lang="en-US" dirty="0" err="1"/>
              <a:t>defence</a:t>
            </a:r>
            <a:r>
              <a:rPr lang="el-GR" dirty="0"/>
              <a:t> (</a:t>
            </a:r>
            <a:r>
              <a:rPr lang="en-US" dirty="0" err="1"/>
              <a:t>Dinstein</a:t>
            </a:r>
            <a:r>
              <a:rPr lang="en-US" dirty="0"/>
              <a:t>)</a:t>
            </a:r>
            <a:endParaRPr lang="el-GR" dirty="0"/>
          </a:p>
          <a:p>
            <a:pPr algn="just"/>
            <a:r>
              <a:rPr lang="el-GR" dirty="0"/>
              <a:t>Γ) Θέση </a:t>
            </a:r>
            <a:r>
              <a:rPr lang="en-US" dirty="0" err="1"/>
              <a:t>Simma</a:t>
            </a:r>
            <a:r>
              <a:rPr lang="en-US" dirty="0"/>
              <a:t> (Oil Platforms case): measures short of self-</a:t>
            </a:r>
            <a:r>
              <a:rPr lang="en-US" dirty="0" err="1"/>
              <a:t>defence</a:t>
            </a:r>
            <a:r>
              <a:rPr lang="en-US" dirty="0"/>
              <a:t> in response to use of force short of armed attack (primary norms)</a:t>
            </a:r>
          </a:p>
          <a:p>
            <a:pPr algn="just"/>
            <a:r>
              <a:rPr lang="el-GR" dirty="0"/>
              <a:t>Δ) Επιτρέπονται τα </a:t>
            </a:r>
            <a:r>
              <a:rPr lang="en-US" dirty="0"/>
              <a:t>forcible countermeasures? </a:t>
            </a:r>
            <a:r>
              <a:rPr lang="el-GR" dirty="0"/>
              <a:t>Βλ. Νικαράγουα</a:t>
            </a:r>
            <a:r>
              <a:rPr lang="en-US" dirty="0"/>
              <a:t> dictum:</a:t>
            </a:r>
            <a:r>
              <a:rPr lang="el-GR" dirty="0"/>
              <a:t> ‘</a:t>
            </a:r>
            <a:r>
              <a:rPr lang="en-US" dirty="0"/>
              <a:t>‘the lawfulness of the use of force by a State in response to a wrongful act of which it has not itself been the victim is not admitted when this wrongful act is not an armed attack”-contra 2625/1970 </a:t>
            </a:r>
            <a:r>
              <a:rPr lang="el-GR" dirty="0"/>
              <a:t>και άρθρο 50 </a:t>
            </a:r>
            <a:r>
              <a:rPr lang="en-US" dirty="0"/>
              <a:t>Articles on the Responsibility of States </a:t>
            </a:r>
            <a:r>
              <a:rPr lang="el-GR" dirty="0"/>
              <a:t>που μιλάν για απαγόρευση ενόπλων αντιμέτρων.</a:t>
            </a:r>
            <a:endParaRPr lang="en-US" dirty="0"/>
          </a:p>
          <a:p>
            <a:pPr algn="just"/>
            <a:endParaRPr lang="el-GR" dirty="0"/>
          </a:p>
          <a:p>
            <a:pPr algn="just"/>
            <a:endParaRPr lang="el-GR" dirty="0"/>
          </a:p>
        </p:txBody>
      </p:sp>
      <p:sp>
        <p:nvSpPr>
          <p:cNvPr id="3" name="Title 2"/>
          <p:cNvSpPr>
            <a:spLocks noGrp="1"/>
          </p:cNvSpPr>
          <p:nvPr>
            <p:ph type="title"/>
          </p:nvPr>
        </p:nvSpPr>
        <p:spPr/>
        <p:txBody>
          <a:bodyPr/>
          <a:lstStyle/>
          <a:p>
            <a:pPr algn="ctr"/>
            <a:r>
              <a:rPr lang="el-GR" dirty="0"/>
              <a:t>Κενό μεταξύ 2 (4) και 51</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pPr algn="just"/>
            <a:r>
              <a:rPr lang="el-GR" dirty="0"/>
              <a:t>Πολλές θεωρητικές ακροβασίες περί νομιμότητας προληπτικής άμυνας (</a:t>
            </a:r>
            <a:r>
              <a:rPr lang="en-US" dirty="0"/>
              <a:t>anticipatory, pre-emptive, preventive self-</a:t>
            </a:r>
            <a:r>
              <a:rPr lang="en-US" dirty="0" err="1"/>
              <a:t>defence</a:t>
            </a:r>
            <a:r>
              <a:rPr lang="en-US" dirty="0"/>
              <a:t>)</a:t>
            </a:r>
          </a:p>
          <a:p>
            <a:pPr algn="just"/>
            <a:r>
              <a:rPr lang="el-GR" dirty="0"/>
              <a:t>Περιπτώσεις</a:t>
            </a:r>
            <a:r>
              <a:rPr lang="en-US" dirty="0"/>
              <a:t>: </a:t>
            </a:r>
            <a:r>
              <a:rPr lang="en-US" i="1" dirty="0"/>
              <a:t>Caroline case </a:t>
            </a:r>
            <a:r>
              <a:rPr lang="en-US" dirty="0"/>
              <a:t>(1837-1841), </a:t>
            </a:r>
            <a:r>
              <a:rPr lang="en-US" i="1" dirty="0"/>
              <a:t>Cuban Missile Crisis </a:t>
            </a:r>
            <a:r>
              <a:rPr lang="en-US" dirty="0"/>
              <a:t>(1962), </a:t>
            </a:r>
            <a:r>
              <a:rPr lang="en-US" i="1" dirty="0"/>
              <a:t>6 Days War </a:t>
            </a:r>
            <a:r>
              <a:rPr lang="en-US" dirty="0"/>
              <a:t>(1967), </a:t>
            </a:r>
            <a:r>
              <a:rPr lang="en-US" i="1" dirty="0"/>
              <a:t>OSIRAQ</a:t>
            </a:r>
            <a:r>
              <a:rPr lang="en-US" dirty="0"/>
              <a:t> (1981) </a:t>
            </a:r>
            <a:r>
              <a:rPr lang="el-GR" dirty="0"/>
              <a:t>κ.α.</a:t>
            </a:r>
          </a:p>
          <a:p>
            <a:pPr algn="just"/>
            <a:r>
              <a:rPr lang="en-US" dirty="0"/>
              <a:t>Imminence: </a:t>
            </a:r>
            <a:r>
              <a:rPr lang="el-GR" dirty="0"/>
              <a:t>το βασικό κριτήριο για πολλούς</a:t>
            </a:r>
          </a:p>
          <a:p>
            <a:pPr algn="just"/>
            <a:r>
              <a:rPr lang="el-GR" dirty="0"/>
              <a:t>Όσο πιο εγγύς ο κίνδυνος και η βεβαιότητα επίθεση (π.χ. </a:t>
            </a:r>
            <a:r>
              <a:rPr lang="en-US" dirty="0"/>
              <a:t>interceptive self-</a:t>
            </a:r>
            <a:r>
              <a:rPr lang="en-US" dirty="0" err="1"/>
              <a:t>defence</a:t>
            </a:r>
            <a:r>
              <a:rPr lang="en-US" dirty="0"/>
              <a:t>) </a:t>
            </a:r>
            <a:r>
              <a:rPr lang="el-GR" dirty="0"/>
              <a:t>τόσο πιο πιθανόν να γίνει αποδεκτή η νομιμότητα της, </a:t>
            </a:r>
            <a:r>
              <a:rPr lang="en-US" dirty="0"/>
              <a:t>contra Bush Doctrine on pre-emptive </a:t>
            </a:r>
            <a:r>
              <a:rPr lang="en-US" dirty="0" err="1"/>
              <a:t>self-defence</a:t>
            </a:r>
            <a:r>
              <a:rPr lang="en-US" dirty="0"/>
              <a:t>.</a:t>
            </a:r>
            <a:endParaRPr lang="el-GR" dirty="0"/>
          </a:p>
        </p:txBody>
      </p:sp>
      <p:sp>
        <p:nvSpPr>
          <p:cNvPr id="3" name="Title 2"/>
          <p:cNvSpPr>
            <a:spLocks noGrp="1"/>
          </p:cNvSpPr>
          <p:nvPr>
            <p:ph type="title"/>
          </p:nvPr>
        </p:nvSpPr>
        <p:spPr/>
        <p:txBody>
          <a:bodyPr/>
          <a:lstStyle/>
          <a:p>
            <a:pPr algn="ctr"/>
            <a:r>
              <a:rPr lang="el-GR" dirty="0"/>
              <a:t>Προληπτική Άμυνα</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p:txBody>
          <a:bodyPr>
            <a:normAutofit fontScale="70000" lnSpcReduction="20000"/>
          </a:bodyPr>
          <a:lstStyle/>
          <a:p>
            <a:pPr algn="just"/>
            <a:r>
              <a:rPr lang="el-GR" dirty="0"/>
              <a:t>Το άρθρο 51 σιωπά σχετικά με την άσκηση του δικαιώματος, αλλά η σχετική νομολογία του ΔΔΧ και η θεωρία υποστηρίζουν ότι κατά το εθιμικό δίκαιο η άσκηση υπόκειται στις αρχές της αναγκαιότητας και αναλογικότητας (βλ. Νικαράγουα, Πυρηνικά Όπλα, Εξέδρες Πετρελαίου κ.α.)</a:t>
            </a:r>
          </a:p>
          <a:p>
            <a:pPr algn="just"/>
            <a:r>
              <a:rPr lang="el-GR" dirty="0"/>
              <a:t>Αναγκαιότητα σημαίνει ότι η χρήση βίας πρέπει να είναι </a:t>
            </a:r>
            <a:r>
              <a:rPr lang="en-US" i="1" dirty="0"/>
              <a:t>in</a:t>
            </a:r>
            <a:r>
              <a:rPr lang="el-GR" i="1" dirty="0"/>
              <a:t> </a:t>
            </a:r>
            <a:r>
              <a:rPr lang="en-US" i="1" dirty="0" err="1"/>
              <a:t>ultima</a:t>
            </a:r>
            <a:r>
              <a:rPr lang="en-US" i="1" dirty="0"/>
              <a:t> ratio</a:t>
            </a:r>
            <a:r>
              <a:rPr lang="en-US" dirty="0"/>
              <a:t>, </a:t>
            </a:r>
            <a:r>
              <a:rPr lang="el-GR" dirty="0"/>
              <a:t>μόνο δηλαδή όταν δεν υπάρχει άλλος ειρηνικός τρόπος για την επίλυση της διαφοράς (βλ. και </a:t>
            </a:r>
            <a:r>
              <a:rPr lang="en-US" dirty="0"/>
              <a:t>Caroline)</a:t>
            </a:r>
          </a:p>
          <a:p>
            <a:pPr algn="just"/>
            <a:r>
              <a:rPr lang="el-GR" dirty="0"/>
              <a:t>Αναλογικότητα</a:t>
            </a:r>
            <a:r>
              <a:rPr lang="en-US" dirty="0"/>
              <a:t>: </a:t>
            </a:r>
            <a:r>
              <a:rPr lang="el-GR" dirty="0"/>
              <a:t>τα μέτρα που λαμβάνονται κατά την άσκηση της άμυνας πρέπει να αναλογικά προς την αναγκαιότητα της άμυνας, δηλ. στην επιστροφή στο </a:t>
            </a:r>
            <a:r>
              <a:rPr lang="en-US" dirty="0"/>
              <a:t>status quo ante </a:t>
            </a:r>
          </a:p>
          <a:p>
            <a:pPr algn="just"/>
            <a:r>
              <a:rPr lang="el-GR" dirty="0"/>
              <a:t>Πολλοί θεωρούν την αμεσότητα (</a:t>
            </a:r>
            <a:r>
              <a:rPr lang="en-US" dirty="0"/>
              <a:t>immediacy) </a:t>
            </a:r>
            <a:r>
              <a:rPr lang="el-GR" dirty="0"/>
              <a:t>ως ξεχωριστή προϋπόθεση άσκησης της άμυνας, αλλά μάλλον είναι μέρος της αναγκαιότητας της άμυνας (βλ. και περιπτώσεις </a:t>
            </a:r>
            <a:r>
              <a:rPr lang="en-US" dirty="0"/>
              <a:t>Falklands, Afghanistan, </a:t>
            </a:r>
            <a:r>
              <a:rPr lang="el-GR" dirty="0"/>
              <a:t>όπου οι αμυντικές πράξεις καθυστέρησαν, αλλά δικαιολογήθηκε λόγω της απόστασης)</a:t>
            </a:r>
          </a:p>
        </p:txBody>
      </p:sp>
      <p:sp>
        <p:nvSpPr>
          <p:cNvPr id="3" name="2 - Τίτλος"/>
          <p:cNvSpPr>
            <a:spLocks noGrp="1"/>
          </p:cNvSpPr>
          <p:nvPr>
            <p:ph type="title"/>
          </p:nvPr>
        </p:nvSpPr>
        <p:spPr/>
        <p:txBody>
          <a:bodyPr>
            <a:normAutofit fontScale="90000"/>
          </a:bodyPr>
          <a:lstStyle/>
          <a:p>
            <a:pPr algn="ctr"/>
            <a:r>
              <a:rPr lang="el-GR" dirty="0"/>
              <a:t> Η άσκηση του δικαιώματος άμυνας</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850710"/>
            <a:ext cx="8229600" cy="5732652"/>
          </a:xfrm>
        </p:spPr>
        <p:txBody>
          <a:bodyPr>
            <a:normAutofit fontScale="92500" lnSpcReduction="10000"/>
          </a:bodyPr>
          <a:lstStyle/>
          <a:p>
            <a:pPr marL="0" indent="0" algn="just">
              <a:buNone/>
            </a:pPr>
            <a:r>
              <a:rPr lang="en-US" b="1" dirty="0">
                <a:highlight>
                  <a:srgbClr val="00FFFF"/>
                </a:highlight>
                <a:latin typeface="Arial Rounded MT Bold" panose="020F0704030504030204" pitchFamily="34" charset="77"/>
              </a:rPr>
              <a:t>“The Caroline Test”:</a:t>
            </a:r>
          </a:p>
          <a:p>
            <a:pPr marL="0" indent="0" algn="just">
              <a:buNone/>
            </a:pPr>
            <a:endParaRPr lang="en-US" b="1" dirty="0">
              <a:latin typeface="Arial Rounded MT Bold" panose="020F0704030504030204" pitchFamily="34" charset="77"/>
            </a:endParaRPr>
          </a:p>
          <a:p>
            <a:pPr marL="0" indent="0" algn="just">
              <a:buNone/>
            </a:pPr>
            <a:r>
              <a:rPr lang="en-US" b="1" dirty="0">
                <a:latin typeface="Arial Rounded MT Bold" panose="020F0704030504030204" pitchFamily="34" charset="77"/>
              </a:rPr>
              <a:t>US Secretary of State, Daniel Webster: (</a:t>
            </a:r>
            <a:r>
              <a:rPr lang="el-GR" b="1" dirty="0"/>
              <a:t>για να γινόταν αποδεκτό το Βρετανικό</a:t>
            </a:r>
            <a:r>
              <a:rPr lang="en-US" b="1" dirty="0">
                <a:latin typeface="Arial Rounded MT Bold" panose="020F0704030504030204" pitchFamily="34" charset="77"/>
              </a:rPr>
              <a:t> </a:t>
            </a:r>
            <a:r>
              <a:rPr lang="el-GR" b="1" dirty="0"/>
              <a:t>επιχείρημα περί νόμιμης άμυνας, η Βρετανία θα έπρεπε να αποδείξει την ύπαρξη μιας):</a:t>
            </a:r>
            <a:r>
              <a:rPr lang="en-US" b="1" dirty="0">
                <a:latin typeface="Arial Rounded MT Bold" panose="020F0704030504030204" pitchFamily="34" charset="77"/>
              </a:rPr>
              <a:t> </a:t>
            </a:r>
            <a:r>
              <a:rPr lang="el-GR" b="1" dirty="0">
                <a:highlight>
                  <a:srgbClr val="FFFF00"/>
                </a:highlight>
              </a:rPr>
              <a:t>«</a:t>
            </a:r>
            <a:r>
              <a:rPr lang="en-US" b="1" dirty="0">
                <a:highlight>
                  <a:srgbClr val="FFFF00"/>
                </a:highlight>
                <a:latin typeface="Arial Rounded MT Bold" panose="020F0704030504030204" pitchFamily="34" charset="77"/>
              </a:rPr>
              <a:t>necessity of </a:t>
            </a:r>
            <a:r>
              <a:rPr lang="en-US" b="1" dirty="0" err="1">
                <a:highlight>
                  <a:srgbClr val="FFFF00"/>
                </a:highlight>
                <a:latin typeface="Arial Rounded MT Bold" panose="020F0704030504030204" pitchFamily="34" charset="77"/>
              </a:rPr>
              <a:t>self-defence</a:t>
            </a:r>
            <a:r>
              <a:rPr lang="en-US" b="1" dirty="0">
                <a:highlight>
                  <a:srgbClr val="FFFF00"/>
                </a:highlight>
                <a:latin typeface="Arial Rounded MT Bold" panose="020F0704030504030204" pitchFamily="34" charset="77"/>
              </a:rPr>
              <a:t>, instant, overwhelming, leaving no choice of means and no moment for deliberation» </a:t>
            </a:r>
            <a:r>
              <a:rPr lang="en-US" b="1" dirty="0">
                <a:latin typeface="Arial Rounded MT Bold" panose="020F0704030504030204" pitchFamily="34" charset="77"/>
                <a:sym typeface="Wingdings" pitchFamily="2" charset="2"/>
              </a:rPr>
              <a:t></a:t>
            </a:r>
            <a:r>
              <a:rPr lang="en-US" b="1" dirty="0">
                <a:latin typeface="Arial Rounded MT Bold" panose="020F0704030504030204" pitchFamily="34" charset="77"/>
              </a:rPr>
              <a:t> </a:t>
            </a:r>
            <a:r>
              <a:rPr lang="en-US" b="1" dirty="0">
                <a:highlight>
                  <a:srgbClr val="00FFFF"/>
                </a:highlight>
                <a:latin typeface="Arial Rounded MT Bold" panose="020F0704030504030204" pitchFamily="34" charset="77"/>
              </a:rPr>
              <a:t>NECESSITY!</a:t>
            </a:r>
          </a:p>
          <a:p>
            <a:pPr marL="0" indent="0" algn="just">
              <a:buNone/>
            </a:pPr>
            <a:endParaRPr lang="en-US" b="1" dirty="0">
              <a:latin typeface="Arial Rounded MT Bold" panose="020F0704030504030204" pitchFamily="34" charset="77"/>
            </a:endParaRPr>
          </a:p>
          <a:p>
            <a:pPr marL="0" indent="0" algn="just">
              <a:buNone/>
            </a:pPr>
            <a:r>
              <a:rPr lang="en-US" b="1" dirty="0">
                <a:latin typeface="Arial Rounded MT Bold" panose="020F0704030504030204" pitchFamily="34" charset="77"/>
              </a:rPr>
              <a:t>(</a:t>
            </a:r>
            <a:r>
              <a:rPr lang="el-GR" b="1" dirty="0"/>
              <a:t>Και, υπό τον όρο ύπαρξης μιας τέτοιας</a:t>
            </a:r>
            <a:r>
              <a:rPr lang="en-US" b="1" dirty="0">
                <a:latin typeface="Arial Rounded MT Bold" panose="020F0704030504030204" pitchFamily="34" charset="77"/>
              </a:rPr>
              <a:t> </a:t>
            </a:r>
            <a:r>
              <a:rPr lang="el-GR" b="1" dirty="0"/>
              <a:t>αναγκαιότητας, περαιτέρω πρέπει:)</a:t>
            </a:r>
            <a:r>
              <a:rPr lang="en-US" b="1" dirty="0">
                <a:latin typeface="Arial Rounded MT Bold" panose="020F0704030504030204" pitchFamily="34" charset="77"/>
              </a:rPr>
              <a:t> </a:t>
            </a:r>
            <a:r>
              <a:rPr lang="el-GR" b="1" dirty="0">
                <a:highlight>
                  <a:srgbClr val="FFFF00"/>
                </a:highlight>
              </a:rPr>
              <a:t>«</a:t>
            </a:r>
            <a:r>
              <a:rPr lang="en-US" b="1" dirty="0">
                <a:highlight>
                  <a:srgbClr val="FFFF00"/>
                </a:highlight>
                <a:latin typeface="Arial Rounded MT Bold" panose="020F0704030504030204" pitchFamily="34" charset="77"/>
              </a:rPr>
              <a:t>the act justified by the necessity of </a:t>
            </a:r>
            <a:r>
              <a:rPr lang="en-US" b="1" dirty="0" err="1">
                <a:highlight>
                  <a:srgbClr val="FFFF00"/>
                </a:highlight>
                <a:latin typeface="Arial Rounded MT Bold" panose="020F0704030504030204" pitchFamily="34" charset="77"/>
              </a:rPr>
              <a:t>self-defence</a:t>
            </a:r>
            <a:r>
              <a:rPr lang="en-US" b="1" dirty="0">
                <a:highlight>
                  <a:srgbClr val="FFFF00"/>
                </a:highlight>
                <a:latin typeface="Arial Rounded MT Bold" panose="020F0704030504030204" pitchFamily="34" charset="77"/>
              </a:rPr>
              <a:t>, must be limited by that necessity, and kept clearly within it» </a:t>
            </a:r>
            <a:r>
              <a:rPr lang="en-US" b="1" dirty="0">
                <a:latin typeface="Arial Rounded MT Bold" panose="020F0704030504030204" pitchFamily="34" charset="77"/>
                <a:sym typeface="Wingdings" pitchFamily="2" charset="2"/>
              </a:rPr>
              <a:t></a:t>
            </a:r>
            <a:r>
              <a:rPr lang="en-US" b="1" dirty="0">
                <a:latin typeface="Arial Rounded MT Bold" panose="020F0704030504030204" pitchFamily="34" charset="77"/>
              </a:rPr>
              <a:t> </a:t>
            </a:r>
            <a:r>
              <a:rPr lang="en-US" b="1" dirty="0">
                <a:highlight>
                  <a:srgbClr val="00FFFF"/>
                </a:highlight>
                <a:latin typeface="Arial Rounded MT Bold" panose="020F0704030504030204" pitchFamily="34" charset="77"/>
              </a:rPr>
              <a:t>PROPORTIONALITY!</a:t>
            </a:r>
          </a:p>
        </p:txBody>
      </p:sp>
      <p:sp>
        <p:nvSpPr>
          <p:cNvPr id="3" name="Title 2"/>
          <p:cNvSpPr>
            <a:spLocks noGrp="1"/>
          </p:cNvSpPr>
          <p:nvPr>
            <p:ph type="title"/>
          </p:nvPr>
        </p:nvSpPr>
        <p:spPr>
          <a:xfrm>
            <a:off x="457200" y="274638"/>
            <a:ext cx="8229600" cy="576071"/>
          </a:xfrm>
        </p:spPr>
        <p:txBody>
          <a:bodyPr>
            <a:noAutofit/>
          </a:bodyPr>
          <a:lstStyle/>
          <a:p>
            <a:pPr algn="ctr"/>
            <a:r>
              <a:rPr lang="el-GR" sz="2800" dirty="0">
                <a:solidFill>
                  <a:srgbClr val="C00000"/>
                </a:solidFill>
              </a:rPr>
              <a:t>Το Δικαίωμα Άμυνας – η εθιμική διάσταση</a:t>
            </a:r>
          </a:p>
        </p:txBody>
      </p:sp>
    </p:spTree>
    <p:extLst>
      <p:ext uri="{BB962C8B-B14F-4D97-AF65-F5344CB8AC3E}">
        <p14:creationId xmlns:p14="http://schemas.microsoft.com/office/powerpoint/2010/main" val="31590808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p:txBody>
          <a:bodyPr>
            <a:normAutofit/>
          </a:bodyPr>
          <a:lstStyle/>
          <a:p>
            <a:pPr algn="just"/>
            <a:r>
              <a:rPr lang="en-US" sz="1800" dirty="0"/>
              <a:t>To </a:t>
            </a:r>
            <a:r>
              <a:rPr lang="el-GR" sz="1800" dirty="0"/>
              <a:t>άρθρο 51 αναφέρει τα εξής</a:t>
            </a:r>
            <a:r>
              <a:rPr lang="en-US" sz="1800" dirty="0"/>
              <a:t>: </a:t>
            </a:r>
            <a:r>
              <a:rPr lang="el-GR" sz="1800" dirty="0"/>
              <a:t>‘</a:t>
            </a:r>
            <a:r>
              <a:rPr lang="en-US" sz="1800" dirty="0"/>
              <a:t>Measures taken by Members in the exercise of this right of self-</a:t>
            </a:r>
            <a:r>
              <a:rPr lang="en-US" sz="1800" dirty="0" err="1"/>
              <a:t>defence</a:t>
            </a:r>
            <a:r>
              <a:rPr lang="en-US" sz="1800" dirty="0"/>
              <a:t> shall be immediately reported to the Security Council and shall not in any way affect the authority and responsibility of the Security Council under the present Charter to take at any time such action as it deems necessary in order to maintain or restore international peace and security</a:t>
            </a:r>
            <a:r>
              <a:rPr lang="el-GR" sz="1800" dirty="0"/>
              <a:t>’</a:t>
            </a:r>
            <a:r>
              <a:rPr lang="en-US" sz="1800" dirty="0"/>
              <a:t>.</a:t>
            </a:r>
            <a:endParaRPr lang="el-GR" sz="1800" dirty="0"/>
          </a:p>
          <a:p>
            <a:pPr algn="just"/>
            <a:r>
              <a:rPr lang="el-GR" sz="1800" dirty="0"/>
              <a:t>-η αναφορά στο Συμβούλιο Ασφαλείας συζητήθηκε στη Νικαράγουα, όπου το Δικαστήριο επεσήμανε ότι η έλλειψη αναφοράς υποδηλοί έλλειψη πεποίθησης ότι το εν λόγω κράτος ασκεί νόμιμα το δικαίωμα άμυνας- από τότε όλα τα κράτη κάνουν άμεσα αναφορά στο Σ.Α.</a:t>
            </a:r>
          </a:p>
          <a:p>
            <a:pPr algn="just"/>
            <a:r>
              <a:rPr lang="el-GR" sz="1800" dirty="0"/>
              <a:t>Ζήτημα τι είδους μέτρα του Σ.Α. αναστέλλουν το δικαίωμα άμυνας</a:t>
            </a:r>
            <a:r>
              <a:rPr lang="en-US" sz="1800" dirty="0"/>
              <a:t>: </a:t>
            </a:r>
            <a:r>
              <a:rPr lang="el-GR" sz="1800" dirty="0"/>
              <a:t>η κρατούσα θέση είναι ότι πρέπει να είναι ικανά να αποκαταστήσουν την ειρήνη, άρα κυρίως αυτά που ενέχουν τη χρήση βίας.</a:t>
            </a:r>
          </a:p>
        </p:txBody>
      </p:sp>
      <p:sp>
        <p:nvSpPr>
          <p:cNvPr id="3" name="2 - Τίτλος"/>
          <p:cNvSpPr>
            <a:spLocks noGrp="1"/>
          </p:cNvSpPr>
          <p:nvPr>
            <p:ph type="title"/>
          </p:nvPr>
        </p:nvSpPr>
        <p:spPr/>
        <p:txBody>
          <a:bodyPr>
            <a:normAutofit fontScale="90000"/>
          </a:bodyPr>
          <a:lstStyle/>
          <a:p>
            <a:pPr algn="ctr"/>
            <a:r>
              <a:rPr lang="el-GR" dirty="0"/>
              <a:t>Ο Ρόλος του Συμβουλίου Ασφαλείας</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457200" y="850710"/>
            <a:ext cx="8229600" cy="6007290"/>
          </a:xfrm>
        </p:spPr>
        <p:txBody>
          <a:bodyPr>
            <a:noAutofit/>
          </a:bodyPr>
          <a:lstStyle/>
          <a:p>
            <a:pPr algn="just">
              <a:lnSpc>
                <a:spcPct val="120000"/>
              </a:lnSpc>
              <a:spcBef>
                <a:spcPts val="0"/>
              </a:spcBef>
            </a:pPr>
            <a:r>
              <a:rPr lang="el-GR" sz="1400" dirty="0"/>
              <a:t>Το δικαίωμα της άμυνας δύναται να ασκηθεί συλλογικά, δηλ. ύστερα από πρόσκληση του κράτους που δέχεται την ένοπλη επίθεση.</a:t>
            </a:r>
          </a:p>
          <a:p>
            <a:pPr marL="109728" indent="0" algn="just">
              <a:lnSpc>
                <a:spcPct val="120000"/>
              </a:lnSpc>
              <a:spcBef>
                <a:spcPts val="0"/>
              </a:spcBef>
              <a:buNone/>
            </a:pPr>
            <a:endParaRPr lang="el-GR" sz="1400" dirty="0"/>
          </a:p>
          <a:p>
            <a:pPr algn="just">
              <a:lnSpc>
                <a:spcPct val="120000"/>
              </a:lnSpc>
              <a:spcBef>
                <a:spcPts val="0"/>
              </a:spcBef>
            </a:pPr>
            <a:r>
              <a:rPr lang="el-GR" sz="1400" dirty="0"/>
              <a:t>Το ΔΔΧ στη Νικαράγουα αποσαφήνισε ότι πρέπει απαραίτητα το κράτος να είναι θύμα ένοπλης επίθεσης και να έχει ζητήσει επίσημα τη συνδρομή του άλλου κράτους.</a:t>
            </a:r>
          </a:p>
          <a:p>
            <a:pPr marL="109728" indent="0" algn="just">
              <a:lnSpc>
                <a:spcPct val="120000"/>
              </a:lnSpc>
              <a:spcBef>
                <a:spcPts val="0"/>
              </a:spcBef>
              <a:buNone/>
            </a:pPr>
            <a:endParaRPr lang="el-GR" sz="1400" dirty="0">
              <a:solidFill>
                <a:schemeClr val="bg2">
                  <a:lumMod val="50000"/>
                </a:schemeClr>
              </a:solidFill>
            </a:endParaRPr>
          </a:p>
          <a:p>
            <a:pPr algn="just">
              <a:lnSpc>
                <a:spcPct val="120000"/>
              </a:lnSpc>
              <a:spcBef>
                <a:spcPts val="0"/>
              </a:spcBef>
            </a:pPr>
            <a:r>
              <a:rPr lang="el-GR" sz="1400" dirty="0">
                <a:solidFill>
                  <a:schemeClr val="bg2">
                    <a:lumMod val="50000"/>
                  </a:schemeClr>
                </a:solidFill>
              </a:rPr>
              <a:t>Νικαράγουα (1986):</a:t>
            </a:r>
          </a:p>
          <a:p>
            <a:pPr marL="109728" indent="0" algn="just">
              <a:lnSpc>
                <a:spcPct val="120000"/>
              </a:lnSpc>
              <a:spcBef>
                <a:spcPts val="0"/>
              </a:spcBef>
              <a:buNone/>
            </a:pPr>
            <a:endParaRPr lang="el-GR" sz="1400" dirty="0">
              <a:solidFill>
                <a:schemeClr val="bg2">
                  <a:lumMod val="50000"/>
                </a:schemeClr>
              </a:solidFill>
            </a:endParaRPr>
          </a:p>
          <a:p>
            <a:pPr algn="just">
              <a:lnSpc>
                <a:spcPct val="120000"/>
              </a:lnSpc>
              <a:spcBef>
                <a:spcPts val="0"/>
              </a:spcBef>
            </a:pPr>
            <a:r>
              <a:rPr lang="el-GR" sz="1400" dirty="0">
                <a:solidFill>
                  <a:schemeClr val="bg2">
                    <a:lumMod val="50000"/>
                  </a:schemeClr>
                </a:solidFill>
              </a:rPr>
              <a:t>199. …</a:t>
            </a:r>
            <a:r>
              <a:rPr lang="en-GB" sz="1400" dirty="0">
                <a:solidFill>
                  <a:schemeClr val="bg2">
                    <a:lumMod val="50000"/>
                  </a:schemeClr>
                </a:solidFill>
              </a:rPr>
              <a:t>the Court finds that in customary international law, whether of a general kind or that particular to the inter-American legal system, there is no rule permitting the exercise of collective self-defence in the absence of a request by the State which regards itself as the victim of an armed attack. The Court concludes that the requirement of a request by the State which is the victim of the alleged attack is additional to the requirement that such a State should have declared itself to have been attacked.</a:t>
            </a:r>
          </a:p>
          <a:p>
            <a:pPr marL="109728" indent="0" algn="just">
              <a:buNone/>
            </a:pPr>
            <a:endParaRPr lang="el-GR" sz="1400" dirty="0"/>
          </a:p>
          <a:p>
            <a:pPr algn="just">
              <a:lnSpc>
                <a:spcPct val="120000"/>
              </a:lnSpc>
              <a:spcBef>
                <a:spcPts val="0"/>
              </a:spcBef>
            </a:pPr>
            <a:r>
              <a:rPr lang="el-GR" sz="1400" dirty="0"/>
              <a:t>Διαφορετικό είναι το ζήτημα εάν υπάρχει υποχρέωση συνδρομής</a:t>
            </a:r>
            <a:r>
              <a:rPr lang="en-US" sz="1400" dirty="0"/>
              <a:t>: </a:t>
            </a:r>
            <a:r>
              <a:rPr lang="el-GR" sz="1400" dirty="0"/>
              <a:t>η απάντηση είναι όχι, εκτός αν υπάρχει συνθήκη που το επιβάλλει π.χ. Συνθήκη ΝΑΤΟ (βλ. άρθρο 5, το οποίο έχει ενεργοποιηθεί άπαξ μετά την 11</a:t>
            </a:r>
            <a:r>
              <a:rPr lang="el-GR" sz="1400" baseline="30000" dirty="0"/>
              <a:t>η</a:t>
            </a:r>
            <a:r>
              <a:rPr lang="el-GR" sz="1400" dirty="0"/>
              <a:t> Σεπτεμβρίου)</a:t>
            </a:r>
          </a:p>
        </p:txBody>
      </p:sp>
      <p:sp>
        <p:nvSpPr>
          <p:cNvPr id="3" name="2 - Τίτλος"/>
          <p:cNvSpPr>
            <a:spLocks noGrp="1"/>
          </p:cNvSpPr>
          <p:nvPr>
            <p:ph type="title"/>
          </p:nvPr>
        </p:nvSpPr>
        <p:spPr>
          <a:xfrm>
            <a:off x="457200" y="274638"/>
            <a:ext cx="8229600" cy="576071"/>
          </a:xfrm>
        </p:spPr>
        <p:txBody>
          <a:bodyPr>
            <a:normAutofit fontScale="90000"/>
          </a:bodyPr>
          <a:lstStyle/>
          <a:p>
            <a:pPr algn="ctr"/>
            <a:r>
              <a:rPr lang="el-GR" sz="3600" dirty="0">
                <a:solidFill>
                  <a:srgbClr val="C00000"/>
                </a:solidFill>
              </a:rPr>
              <a:t>Συλλογική Άμυνα</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457200" y="850710"/>
            <a:ext cx="8229600" cy="6007290"/>
          </a:xfrm>
        </p:spPr>
        <p:txBody>
          <a:bodyPr>
            <a:normAutofit fontScale="40000" lnSpcReduction="20000"/>
          </a:bodyPr>
          <a:lstStyle/>
          <a:p>
            <a:pPr marL="109728" indent="0" algn="just">
              <a:lnSpc>
                <a:spcPct val="120000"/>
              </a:lnSpc>
              <a:spcBef>
                <a:spcPts val="0"/>
              </a:spcBef>
              <a:buNone/>
            </a:pPr>
            <a:r>
              <a:rPr lang="el-GR" sz="3800" b="1" dirty="0">
                <a:solidFill>
                  <a:srgbClr val="00B150"/>
                </a:solidFill>
                <a:effectLst/>
              </a:rPr>
              <a:t>Παράδειγμα συλλογικής άμυνας: </a:t>
            </a:r>
            <a:r>
              <a:rPr lang="en-GB" sz="3800" b="1" dirty="0">
                <a:solidFill>
                  <a:srgbClr val="00B150"/>
                </a:solidFill>
                <a:effectLst/>
              </a:rPr>
              <a:t>The North Atlantic Treaty,</a:t>
            </a:r>
            <a:r>
              <a:rPr lang="el-GR" sz="3800" b="1" dirty="0">
                <a:solidFill>
                  <a:srgbClr val="00B150"/>
                </a:solidFill>
              </a:rPr>
              <a:t> </a:t>
            </a:r>
            <a:r>
              <a:rPr lang="en-GB" sz="3800" b="1" dirty="0">
                <a:solidFill>
                  <a:srgbClr val="00B150"/>
                </a:solidFill>
                <a:effectLst/>
              </a:rPr>
              <a:t>Washington D.C. - 4 April 1949</a:t>
            </a:r>
          </a:p>
          <a:p>
            <a:pPr algn="just">
              <a:lnSpc>
                <a:spcPct val="120000"/>
              </a:lnSpc>
              <a:spcBef>
                <a:spcPts val="0"/>
              </a:spcBef>
            </a:pPr>
            <a:endParaRPr lang="el-GR" sz="2900" dirty="0">
              <a:solidFill>
                <a:srgbClr val="2F5598"/>
              </a:solidFill>
              <a:effectLst/>
            </a:endParaRPr>
          </a:p>
          <a:p>
            <a:pPr marL="109728" indent="0" algn="just">
              <a:lnSpc>
                <a:spcPct val="120000"/>
              </a:lnSpc>
              <a:spcBef>
                <a:spcPts val="0"/>
              </a:spcBef>
              <a:buNone/>
            </a:pPr>
            <a:r>
              <a:rPr lang="el-GR" sz="3800" dirty="0" err="1">
                <a:effectLst/>
                <a:cs typeface="HelveticaNowText Regular" panose="020B0504030202020204" pitchFamily="34" charset="77"/>
              </a:rPr>
              <a:t>Άρθρον</a:t>
            </a:r>
            <a:r>
              <a:rPr lang="el-GR" sz="3800" dirty="0">
                <a:effectLst/>
                <a:cs typeface="HelveticaNowText Regular" panose="020B0504030202020204" pitchFamily="34" charset="77"/>
              </a:rPr>
              <a:t> 5</a:t>
            </a:r>
          </a:p>
          <a:p>
            <a:pPr marL="109728" indent="0" algn="just">
              <a:lnSpc>
                <a:spcPct val="120000"/>
              </a:lnSpc>
              <a:spcBef>
                <a:spcPts val="0"/>
              </a:spcBef>
              <a:buNone/>
            </a:pPr>
            <a:endParaRPr lang="el-GR" sz="3800" dirty="0">
              <a:effectLst/>
              <a:cs typeface="HelveticaNowText Regular" panose="020B0504030202020204" pitchFamily="34" charset="77"/>
            </a:endParaRPr>
          </a:p>
          <a:p>
            <a:pPr marL="109728" indent="0" algn="just">
              <a:lnSpc>
                <a:spcPct val="120000"/>
              </a:lnSpc>
              <a:spcBef>
                <a:spcPts val="0"/>
              </a:spcBef>
              <a:buNone/>
            </a:pPr>
            <a:r>
              <a:rPr lang="el-GR" sz="3800" dirty="0">
                <a:effectLst/>
                <a:cs typeface="HelveticaNowText Regular" panose="020B0504030202020204" pitchFamily="34" charset="77"/>
              </a:rPr>
              <a:t>Τα Συμβαλλόμενα Μέρη συμφωνούν ότι, ένοπλος </a:t>
            </a:r>
            <a:r>
              <a:rPr lang="el-GR" sz="3800" dirty="0" err="1">
                <a:effectLst/>
                <a:cs typeface="HelveticaNowText Regular" panose="020B0504030202020204" pitchFamily="34" charset="77"/>
              </a:rPr>
              <a:t>επίθεσις</a:t>
            </a:r>
            <a:r>
              <a:rPr lang="el-GR" sz="3800" dirty="0">
                <a:effectLst/>
                <a:cs typeface="HelveticaNowText Regular" panose="020B0504030202020204" pitchFamily="34" charset="77"/>
              </a:rPr>
              <a:t> εναντίον ενός ή </a:t>
            </a:r>
            <a:r>
              <a:rPr lang="el-GR" sz="3800" dirty="0" err="1">
                <a:effectLst/>
                <a:cs typeface="HelveticaNowText Regular" panose="020B0504030202020204" pitchFamily="34" charset="77"/>
              </a:rPr>
              <a:t>πλειόνων</a:t>
            </a:r>
            <a:r>
              <a:rPr lang="el-GR" sz="3800" dirty="0">
                <a:effectLst/>
                <a:cs typeface="HelveticaNowText Regular" panose="020B0504030202020204" pitchFamily="34" charset="77"/>
              </a:rPr>
              <a:t> εξ αυτών εν Ευρώπη ή </a:t>
            </a:r>
            <a:r>
              <a:rPr lang="el-GR" sz="3800" dirty="0" err="1">
                <a:effectLst/>
                <a:cs typeface="HelveticaNowText Regular" panose="020B0504030202020204" pitchFamily="34" charset="77"/>
              </a:rPr>
              <a:t>Βορείω</a:t>
            </a:r>
            <a:r>
              <a:rPr lang="el-GR" sz="3800" dirty="0">
                <a:effectLst/>
                <a:cs typeface="HelveticaNowText Regular" panose="020B0504030202020204" pitchFamily="34" charset="77"/>
              </a:rPr>
              <a:t> Αμερική θέλει θεωρηθεί </a:t>
            </a:r>
            <a:r>
              <a:rPr lang="el-GR" sz="3800" dirty="0" err="1">
                <a:effectLst/>
                <a:cs typeface="HelveticaNowText Regular" panose="020B0504030202020204" pitchFamily="34" charset="77"/>
              </a:rPr>
              <a:t>επίθεσις</a:t>
            </a:r>
            <a:r>
              <a:rPr lang="el-GR" sz="3800" dirty="0">
                <a:effectLst/>
                <a:cs typeface="HelveticaNowText Regular" panose="020B0504030202020204" pitchFamily="34" charset="77"/>
              </a:rPr>
              <a:t> εναντίον απάντων και, συνεπώς, συμφωνούν ότι,</a:t>
            </a:r>
            <a:r>
              <a:rPr lang="el-GR" sz="3800" dirty="0">
                <a:cs typeface="HelveticaNowText Regular" panose="020B0504030202020204" pitchFamily="34" charset="77"/>
              </a:rPr>
              <a:t> </a:t>
            </a:r>
            <a:r>
              <a:rPr lang="el-GR" sz="3800" dirty="0">
                <a:effectLst/>
                <a:cs typeface="HelveticaNowText Regular" panose="020B0504030202020204" pitchFamily="34" charset="77"/>
              </a:rPr>
              <a:t>εν </a:t>
            </a:r>
            <a:r>
              <a:rPr lang="el-GR" sz="3800" dirty="0" err="1">
                <a:effectLst/>
                <a:cs typeface="HelveticaNowText Regular" panose="020B0504030202020204" pitchFamily="34" charset="77"/>
              </a:rPr>
              <a:t>περιπτώσει</a:t>
            </a:r>
            <a:r>
              <a:rPr lang="el-GR" sz="3800" dirty="0">
                <a:effectLst/>
                <a:cs typeface="HelveticaNowText Regular" panose="020B0504030202020204" pitchFamily="34" charset="77"/>
              </a:rPr>
              <a:t> τοιαύτης ενόπλου επιθέσεως, έκαστον εξ αυτών, </a:t>
            </a:r>
            <a:r>
              <a:rPr lang="el-GR" sz="3800" b="1" dirty="0">
                <a:solidFill>
                  <a:schemeClr val="bg2">
                    <a:lumMod val="50000"/>
                  </a:schemeClr>
                </a:solidFill>
                <a:effectLst/>
                <a:cs typeface="HelveticaNowText Regular" panose="020B0504030202020204" pitchFamily="34" charset="77"/>
              </a:rPr>
              <a:t>εν τη ασκήσει του υπό του άρθρου</a:t>
            </a:r>
            <a:r>
              <a:rPr lang="el-GR" sz="3800" b="1" dirty="0">
                <a:solidFill>
                  <a:schemeClr val="bg2">
                    <a:lumMod val="50000"/>
                  </a:schemeClr>
                </a:solidFill>
                <a:cs typeface="HelveticaNowText Regular" panose="020B0504030202020204" pitchFamily="34" charset="77"/>
              </a:rPr>
              <a:t> </a:t>
            </a:r>
            <a:r>
              <a:rPr lang="el-GR" sz="3800" b="1" dirty="0">
                <a:solidFill>
                  <a:schemeClr val="bg2">
                    <a:lumMod val="50000"/>
                  </a:schemeClr>
                </a:solidFill>
                <a:effectLst/>
                <a:cs typeface="HelveticaNowText Regular" panose="020B0504030202020204" pitchFamily="34" charset="77"/>
              </a:rPr>
              <a:t>51 του </a:t>
            </a:r>
            <a:r>
              <a:rPr lang="el-GR" sz="3800" b="1" dirty="0" err="1">
                <a:solidFill>
                  <a:schemeClr val="bg2">
                    <a:lumMod val="50000"/>
                  </a:schemeClr>
                </a:solidFill>
                <a:effectLst/>
                <a:cs typeface="HelveticaNowText Regular" panose="020B0504030202020204" pitchFamily="34" charset="77"/>
              </a:rPr>
              <a:t>Χάρτου</a:t>
            </a:r>
            <a:r>
              <a:rPr lang="el-GR" sz="3800" b="1" dirty="0">
                <a:solidFill>
                  <a:schemeClr val="bg2">
                    <a:lumMod val="50000"/>
                  </a:schemeClr>
                </a:solidFill>
                <a:effectLst/>
                <a:cs typeface="HelveticaNowText Regular" panose="020B0504030202020204" pitchFamily="34" charset="77"/>
              </a:rPr>
              <a:t> των Ηνωμένων Εθνών αναγνωριζομένου δικαιώματος της ατομικής ή συλλογικής</a:t>
            </a:r>
            <a:r>
              <a:rPr lang="el-GR" sz="3800" b="1" dirty="0">
                <a:solidFill>
                  <a:schemeClr val="bg2">
                    <a:lumMod val="50000"/>
                  </a:schemeClr>
                </a:solidFill>
                <a:cs typeface="HelveticaNowText Regular" panose="020B0504030202020204" pitchFamily="34" charset="77"/>
              </a:rPr>
              <a:t> </a:t>
            </a:r>
            <a:r>
              <a:rPr lang="el-GR" sz="3800" b="1" dirty="0" err="1">
                <a:solidFill>
                  <a:schemeClr val="bg2">
                    <a:lumMod val="50000"/>
                  </a:schemeClr>
                </a:solidFill>
                <a:effectLst/>
                <a:cs typeface="HelveticaNowText Regular" panose="020B0504030202020204" pitchFamily="34" charset="77"/>
              </a:rPr>
              <a:t>αυτοαμύνης</a:t>
            </a:r>
            <a:r>
              <a:rPr lang="el-GR" sz="3800" b="1" dirty="0">
                <a:solidFill>
                  <a:schemeClr val="bg2">
                    <a:lumMod val="50000"/>
                  </a:schemeClr>
                </a:solidFill>
                <a:effectLst/>
                <a:cs typeface="HelveticaNowText Regular" panose="020B0504030202020204" pitchFamily="34" charset="77"/>
              </a:rPr>
              <a:t>, θα </a:t>
            </a:r>
            <a:r>
              <a:rPr lang="el-GR" sz="3800" b="1" dirty="0" err="1">
                <a:solidFill>
                  <a:schemeClr val="bg2">
                    <a:lumMod val="50000"/>
                  </a:schemeClr>
                </a:solidFill>
                <a:effectLst/>
                <a:cs typeface="HelveticaNowText Regular" panose="020B0504030202020204" pitchFamily="34" charset="77"/>
              </a:rPr>
              <a:t>συνδράμη</a:t>
            </a:r>
            <a:r>
              <a:rPr lang="el-GR" sz="3800" b="1" dirty="0">
                <a:solidFill>
                  <a:schemeClr val="bg2">
                    <a:lumMod val="50000"/>
                  </a:schemeClr>
                </a:solidFill>
                <a:effectLst/>
                <a:cs typeface="HelveticaNowText Regular" panose="020B0504030202020204" pitchFamily="34" charset="77"/>
              </a:rPr>
              <a:t> τα υφιστάμενα την </a:t>
            </a:r>
            <a:r>
              <a:rPr lang="el-GR" sz="3800" b="1" dirty="0" err="1">
                <a:solidFill>
                  <a:schemeClr val="bg2">
                    <a:lumMod val="50000"/>
                  </a:schemeClr>
                </a:solidFill>
                <a:effectLst/>
                <a:cs typeface="HelveticaNowText Regular" panose="020B0504030202020204" pitchFamily="34" charset="77"/>
              </a:rPr>
              <a:t>επίθεσιν</a:t>
            </a:r>
            <a:r>
              <a:rPr lang="el-GR" sz="3800" b="1" dirty="0">
                <a:solidFill>
                  <a:schemeClr val="bg2">
                    <a:lumMod val="50000"/>
                  </a:schemeClr>
                </a:solidFill>
                <a:effectLst/>
                <a:cs typeface="HelveticaNowText Regular" panose="020B0504030202020204" pitchFamily="34" charset="77"/>
              </a:rPr>
              <a:t> εν ή </a:t>
            </a:r>
            <a:r>
              <a:rPr lang="el-GR" sz="3800" b="1" dirty="0" err="1">
                <a:solidFill>
                  <a:schemeClr val="bg2">
                    <a:lumMod val="50000"/>
                  </a:schemeClr>
                </a:solidFill>
                <a:effectLst/>
                <a:cs typeface="HelveticaNowText Regular" panose="020B0504030202020204" pitchFamily="34" charset="77"/>
              </a:rPr>
              <a:t>πλείονα</a:t>
            </a:r>
            <a:r>
              <a:rPr lang="el-GR" sz="3800" b="1" dirty="0">
                <a:solidFill>
                  <a:schemeClr val="bg2">
                    <a:lumMod val="50000"/>
                  </a:schemeClr>
                </a:solidFill>
                <a:effectLst/>
                <a:cs typeface="HelveticaNowText Regular" panose="020B0504030202020204" pitchFamily="34" charset="77"/>
              </a:rPr>
              <a:t> Μέρη</a:t>
            </a:r>
            <a:r>
              <a:rPr lang="el-GR" sz="3800" dirty="0">
                <a:effectLst/>
                <a:cs typeface="HelveticaNowText Regular" panose="020B0504030202020204" pitchFamily="34" charset="77"/>
              </a:rPr>
              <a:t> δια της αμέσου λήψεως, τόσον ατομικώς όσον και από συμφώνου μετά των ετέρων Μερών, των μέτρων </a:t>
            </a:r>
            <a:r>
              <a:rPr lang="el-GR" sz="3800" dirty="0" err="1">
                <a:effectLst/>
                <a:cs typeface="HelveticaNowText Regular" panose="020B0504030202020204" pitchFamily="34" charset="77"/>
              </a:rPr>
              <a:t>άτινα</a:t>
            </a:r>
            <a:r>
              <a:rPr lang="el-GR" sz="3800" dirty="0">
                <a:effectLst/>
                <a:cs typeface="HelveticaNowText Regular" panose="020B0504030202020204" pitchFamily="34" charset="77"/>
              </a:rPr>
              <a:t> θεωρεί</a:t>
            </a:r>
            <a:r>
              <a:rPr lang="el-GR" sz="3800" dirty="0">
                <a:cs typeface="HelveticaNowText Regular" panose="020B0504030202020204" pitchFamily="34" charset="77"/>
              </a:rPr>
              <a:t> </a:t>
            </a:r>
            <a:r>
              <a:rPr lang="el-GR" sz="3800" dirty="0">
                <a:effectLst/>
                <a:cs typeface="HelveticaNowText Regular" panose="020B0504030202020204" pitchFamily="34" charset="77"/>
              </a:rPr>
              <a:t>αναγκαία περιλαμβανομένης της χρήσεως ενόπλου βίας προς </a:t>
            </a:r>
            <a:r>
              <a:rPr lang="el-GR" sz="3800" dirty="0" err="1">
                <a:effectLst/>
                <a:cs typeface="HelveticaNowText Regular" panose="020B0504030202020204" pitchFamily="34" charset="77"/>
              </a:rPr>
              <a:t>αποκατάστασιν</a:t>
            </a:r>
            <a:r>
              <a:rPr lang="el-GR" sz="3800" dirty="0">
                <a:effectLst/>
                <a:cs typeface="HelveticaNowText Regular" panose="020B0504030202020204" pitchFamily="34" charset="77"/>
              </a:rPr>
              <a:t> και </a:t>
            </a:r>
            <a:r>
              <a:rPr lang="el-GR" sz="3800" dirty="0" err="1">
                <a:effectLst/>
                <a:cs typeface="HelveticaNowText Regular" panose="020B0504030202020204" pitchFamily="34" charset="77"/>
              </a:rPr>
              <a:t>διατήρησιν</a:t>
            </a:r>
            <a:r>
              <a:rPr lang="el-GR" sz="3800" dirty="0">
                <a:effectLst/>
                <a:cs typeface="HelveticaNowText Regular" panose="020B0504030202020204" pitchFamily="34" charset="77"/>
              </a:rPr>
              <a:t> της</a:t>
            </a:r>
            <a:r>
              <a:rPr lang="el-GR" sz="3800" dirty="0">
                <a:cs typeface="HelveticaNowText Regular" panose="020B0504030202020204" pitchFamily="34" charset="77"/>
              </a:rPr>
              <a:t> </a:t>
            </a:r>
            <a:r>
              <a:rPr lang="el-GR" sz="3800" dirty="0">
                <a:effectLst/>
                <a:cs typeface="HelveticaNowText Regular" panose="020B0504030202020204" pitchFamily="34" charset="77"/>
              </a:rPr>
              <a:t>ασφαλείας της περιοχής του Βορείου Ατλαντικού.</a:t>
            </a:r>
            <a:r>
              <a:rPr lang="el-GR" sz="3800" dirty="0">
                <a:cs typeface="HelveticaNowText Regular" panose="020B0504030202020204" pitchFamily="34" charset="77"/>
              </a:rPr>
              <a:t> </a:t>
            </a:r>
          </a:p>
          <a:p>
            <a:pPr marL="109728" indent="0" algn="just">
              <a:lnSpc>
                <a:spcPct val="120000"/>
              </a:lnSpc>
              <a:spcBef>
                <a:spcPts val="0"/>
              </a:spcBef>
              <a:buNone/>
            </a:pPr>
            <a:endParaRPr lang="el-GR" sz="3800" dirty="0">
              <a:effectLst/>
              <a:cs typeface="HelveticaNowText Regular" panose="020B0504030202020204" pitchFamily="34" charset="77"/>
            </a:endParaRPr>
          </a:p>
          <a:p>
            <a:pPr marL="109728" indent="0" algn="just">
              <a:lnSpc>
                <a:spcPct val="120000"/>
              </a:lnSpc>
              <a:spcBef>
                <a:spcPts val="0"/>
              </a:spcBef>
              <a:buNone/>
            </a:pPr>
            <a:r>
              <a:rPr lang="el-GR" sz="3800" dirty="0">
                <a:effectLst/>
                <a:cs typeface="HelveticaNowText Regular" panose="020B0504030202020204" pitchFamily="34" charset="77"/>
              </a:rPr>
              <a:t>Πάσα τοιαύτη ένοπλος </a:t>
            </a:r>
            <a:r>
              <a:rPr lang="el-GR" sz="3800" dirty="0" err="1">
                <a:effectLst/>
                <a:cs typeface="HelveticaNowText Regular" panose="020B0504030202020204" pitchFamily="34" charset="77"/>
              </a:rPr>
              <a:t>επίθεσις</a:t>
            </a:r>
            <a:r>
              <a:rPr lang="el-GR" sz="3800" dirty="0">
                <a:effectLst/>
                <a:cs typeface="HelveticaNowText Regular" panose="020B0504030202020204" pitchFamily="34" charset="77"/>
              </a:rPr>
              <a:t> ως και παν μέτρον </a:t>
            </a:r>
            <a:r>
              <a:rPr lang="el-GR" sz="3800" dirty="0" err="1">
                <a:effectLst/>
                <a:cs typeface="HelveticaNowText Regular" panose="020B0504030202020204" pitchFamily="34" charset="77"/>
              </a:rPr>
              <a:t>λαμβανόμενον</a:t>
            </a:r>
            <a:r>
              <a:rPr lang="el-GR" sz="3800" dirty="0">
                <a:effectLst/>
                <a:cs typeface="HelveticaNowText Regular" panose="020B0504030202020204" pitchFamily="34" charset="77"/>
              </a:rPr>
              <a:t> συνεπεία ταύτης θα </a:t>
            </a:r>
            <a:r>
              <a:rPr lang="el-GR" sz="3800" dirty="0" err="1">
                <a:effectLst/>
                <a:cs typeface="HelveticaNowText Regular" panose="020B0504030202020204" pitchFamily="34" charset="77"/>
              </a:rPr>
              <a:t>φέρωνται</a:t>
            </a:r>
            <a:r>
              <a:rPr lang="el-GR" sz="3800" dirty="0">
                <a:cs typeface="HelveticaNowText Regular" panose="020B0504030202020204" pitchFamily="34" charset="77"/>
              </a:rPr>
              <a:t> </a:t>
            </a:r>
            <a:r>
              <a:rPr lang="el-GR" sz="3800" dirty="0">
                <a:effectLst/>
                <a:cs typeface="HelveticaNowText Regular" panose="020B0504030202020204" pitchFamily="34" charset="77"/>
              </a:rPr>
              <a:t>αμέσως εις γνώσιν του Συμβουλίου Ασφαλείας. Τα μέτρα ταύτα θα λήξουν όταν το </a:t>
            </a:r>
            <a:r>
              <a:rPr lang="el-GR" sz="3800" dirty="0" err="1">
                <a:effectLst/>
                <a:cs typeface="HelveticaNowText Regular" panose="020B0504030202020204" pitchFamily="34" charset="77"/>
              </a:rPr>
              <a:t>Συμβούλιον</a:t>
            </a:r>
            <a:r>
              <a:rPr lang="el-GR" sz="3800" dirty="0">
                <a:cs typeface="HelveticaNowText Regular" panose="020B0504030202020204" pitchFamily="34" charset="77"/>
              </a:rPr>
              <a:t> </a:t>
            </a:r>
            <a:r>
              <a:rPr lang="el-GR" sz="3800" dirty="0">
                <a:effectLst/>
                <a:cs typeface="HelveticaNowText Regular" panose="020B0504030202020204" pitchFamily="34" charset="77"/>
              </a:rPr>
              <a:t>Ασφαλείας θα </a:t>
            </a:r>
            <a:r>
              <a:rPr lang="el-GR" sz="3800" dirty="0" err="1">
                <a:effectLst/>
                <a:cs typeface="HelveticaNowText Regular" panose="020B0504030202020204" pitchFamily="34" charset="77"/>
              </a:rPr>
              <a:t>έχη</a:t>
            </a:r>
            <a:r>
              <a:rPr lang="el-GR" sz="3800" dirty="0">
                <a:effectLst/>
                <a:cs typeface="HelveticaNowText Regular" panose="020B0504030202020204" pitchFamily="34" charset="77"/>
              </a:rPr>
              <a:t> λάβει τα αναγκαία μέτρα προς </a:t>
            </a:r>
            <a:r>
              <a:rPr lang="el-GR" sz="3800" dirty="0" err="1">
                <a:effectLst/>
                <a:cs typeface="HelveticaNowText Regular" panose="020B0504030202020204" pitchFamily="34" charset="77"/>
              </a:rPr>
              <a:t>αποκατάστασιν</a:t>
            </a:r>
            <a:r>
              <a:rPr lang="el-GR" sz="3800" dirty="0">
                <a:effectLst/>
                <a:cs typeface="HelveticaNowText Regular" panose="020B0504030202020204" pitchFamily="34" charset="77"/>
              </a:rPr>
              <a:t> και </a:t>
            </a:r>
            <a:r>
              <a:rPr lang="el-GR" sz="3800" dirty="0" err="1">
                <a:effectLst/>
                <a:cs typeface="HelveticaNowText Regular" panose="020B0504030202020204" pitchFamily="34" charset="77"/>
              </a:rPr>
              <a:t>διατήρησιν</a:t>
            </a:r>
            <a:r>
              <a:rPr lang="el-GR" sz="3800" dirty="0">
                <a:effectLst/>
                <a:cs typeface="HelveticaNowText Regular" panose="020B0504030202020204" pitchFamily="34" charset="77"/>
              </a:rPr>
              <a:t> της διεθνούς</a:t>
            </a:r>
            <a:r>
              <a:rPr lang="el-GR" sz="3800" dirty="0">
                <a:cs typeface="HelveticaNowText Regular" panose="020B0504030202020204" pitchFamily="34" charset="77"/>
              </a:rPr>
              <a:t> </a:t>
            </a:r>
            <a:r>
              <a:rPr lang="el-GR" sz="3800" dirty="0">
                <a:effectLst/>
                <a:cs typeface="HelveticaNowText Regular" panose="020B0504030202020204" pitchFamily="34" charset="77"/>
              </a:rPr>
              <a:t>ειρήνης και ασφαλείας.</a:t>
            </a:r>
          </a:p>
          <a:p>
            <a:pPr marL="109728" indent="0" algn="just">
              <a:lnSpc>
                <a:spcPct val="120000"/>
              </a:lnSpc>
              <a:spcBef>
                <a:spcPts val="0"/>
              </a:spcBef>
              <a:buNone/>
            </a:pPr>
            <a:endParaRPr lang="el-GR" dirty="0"/>
          </a:p>
        </p:txBody>
      </p:sp>
      <p:sp>
        <p:nvSpPr>
          <p:cNvPr id="3" name="2 - Τίτλος"/>
          <p:cNvSpPr>
            <a:spLocks noGrp="1"/>
          </p:cNvSpPr>
          <p:nvPr>
            <p:ph type="title"/>
          </p:nvPr>
        </p:nvSpPr>
        <p:spPr>
          <a:xfrm>
            <a:off x="457200" y="274638"/>
            <a:ext cx="8229600" cy="576071"/>
          </a:xfrm>
        </p:spPr>
        <p:txBody>
          <a:bodyPr>
            <a:normAutofit fontScale="90000"/>
          </a:bodyPr>
          <a:lstStyle/>
          <a:p>
            <a:pPr algn="ctr"/>
            <a:r>
              <a:rPr lang="el-GR" sz="3600" dirty="0">
                <a:solidFill>
                  <a:srgbClr val="C00000"/>
                </a:solidFill>
              </a:rPr>
              <a:t>Συλλογική Άμυνα</a:t>
            </a:r>
          </a:p>
        </p:txBody>
      </p:sp>
    </p:spTree>
    <p:extLst>
      <p:ext uri="{BB962C8B-B14F-4D97-AF65-F5344CB8AC3E}">
        <p14:creationId xmlns:p14="http://schemas.microsoft.com/office/powerpoint/2010/main" val="4313193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Rot="1" noChangeArrowheads="1"/>
          </p:cNvSpPr>
          <p:nvPr>
            <p:ph type="title"/>
          </p:nvPr>
        </p:nvSpPr>
        <p:spPr/>
        <p:txBody>
          <a:bodyPr>
            <a:normAutofit fontScale="90000"/>
          </a:bodyPr>
          <a:lstStyle/>
          <a:p>
            <a:pPr algn="ctr"/>
            <a:r>
              <a:rPr lang="en-US" sz="4000" dirty="0"/>
              <a:t>H</a:t>
            </a:r>
            <a:r>
              <a:rPr lang="el-GR" sz="4000" dirty="0"/>
              <a:t> Χρήση Βίας με Απόφαση του Συμβουλίου Ασφαλείας </a:t>
            </a:r>
          </a:p>
        </p:txBody>
      </p:sp>
      <p:sp>
        <p:nvSpPr>
          <p:cNvPr id="34819" name="Rectangle 3"/>
          <p:cNvSpPr>
            <a:spLocks noGrp="1" noRot="1" noChangeArrowheads="1"/>
          </p:cNvSpPr>
          <p:nvPr>
            <p:ph type="body" idx="1"/>
          </p:nvPr>
        </p:nvSpPr>
        <p:spPr/>
        <p:txBody>
          <a:bodyPr>
            <a:normAutofit/>
          </a:bodyPr>
          <a:lstStyle/>
          <a:p>
            <a:pPr algn="just">
              <a:lnSpc>
                <a:spcPct val="80000"/>
              </a:lnSpc>
            </a:pPr>
            <a:r>
              <a:rPr lang="el-GR" sz="2200" dirty="0"/>
              <a:t>Περίπτωση Κορέας (1950)</a:t>
            </a:r>
            <a:r>
              <a:rPr lang="en-US" sz="2200" dirty="0"/>
              <a:t>: </a:t>
            </a:r>
            <a:r>
              <a:rPr lang="el-GR" sz="2200" dirty="0"/>
              <a:t>ΣΑ αναφέρθηκε στο Κεφάλαιο </a:t>
            </a:r>
            <a:r>
              <a:rPr lang="en-US" sz="2200" dirty="0"/>
              <a:t>VII </a:t>
            </a:r>
            <a:r>
              <a:rPr lang="el-GR" sz="2200" dirty="0"/>
              <a:t>γενικά και ζήτησε από τα Κράτη να συνδράμουν την Ν. Κορέα-νομική βάση συλλογική άμυνα</a:t>
            </a:r>
          </a:p>
          <a:p>
            <a:pPr algn="just">
              <a:lnSpc>
                <a:spcPct val="80000"/>
              </a:lnSpc>
            </a:pPr>
            <a:r>
              <a:rPr lang="el-GR" sz="2200" dirty="0"/>
              <a:t>Έναρξη εποχής εξουσιοδοτήσεων με Απόφαση 678/1990</a:t>
            </a:r>
            <a:r>
              <a:rPr lang="en-US" sz="2200" dirty="0"/>
              <a:t>: </a:t>
            </a:r>
            <a:r>
              <a:rPr lang="el-GR" sz="2200" dirty="0"/>
              <a:t>‘</a:t>
            </a:r>
            <a:r>
              <a:rPr lang="en-US" sz="2200" dirty="0"/>
              <a:t>to use all necessary means to restore peace and security in the region’-</a:t>
            </a:r>
            <a:r>
              <a:rPr lang="el-GR" sz="2200" dirty="0"/>
              <a:t>άλλες περιπτώσεις</a:t>
            </a:r>
            <a:r>
              <a:rPr lang="en-US" sz="2200" dirty="0"/>
              <a:t> </a:t>
            </a:r>
            <a:r>
              <a:rPr lang="el-GR" sz="2200" dirty="0"/>
              <a:t>Ρουάντα, Αϊτή, Γιουγκοσλαβία, Σομαλία κ.α.</a:t>
            </a:r>
            <a:r>
              <a:rPr lang="en-US" sz="2200" dirty="0"/>
              <a:t>-</a:t>
            </a:r>
            <a:r>
              <a:rPr lang="el-GR" sz="2200" dirty="0"/>
              <a:t>τελευταία Αϊτή </a:t>
            </a:r>
            <a:r>
              <a:rPr lang="en-US" sz="2200" dirty="0"/>
              <a:t>(</a:t>
            </a:r>
            <a:r>
              <a:rPr lang="el-GR" sz="2200" dirty="0"/>
              <a:t>Ψήφισμα 2699 της 2ας Οκτωβρίου 2023)</a:t>
            </a:r>
          </a:p>
          <a:p>
            <a:pPr algn="just">
              <a:lnSpc>
                <a:spcPct val="80000"/>
              </a:lnSpc>
            </a:pPr>
            <a:r>
              <a:rPr lang="el-GR" sz="2200" dirty="0"/>
              <a:t>Νομική Βάση</a:t>
            </a:r>
            <a:r>
              <a:rPr lang="en-US" sz="2200" dirty="0"/>
              <a:t>:</a:t>
            </a:r>
            <a:r>
              <a:rPr lang="el-GR" sz="2200" dirty="0"/>
              <a:t> στο άρθρο 42 σε συνδυασμό με άρθρο 48 όπως έχει ερμηνευθεί από την μεταγενέστερη πρακτική των οργάνων των Η.Ε. (έμμεσες εξουσίες) και είναι σύμφωνη με το άρθρο 24 Χάρτη, το κεφάλαιο </a:t>
            </a:r>
            <a:r>
              <a:rPr lang="en-US" sz="2200" dirty="0"/>
              <a:t>VII,</a:t>
            </a:r>
            <a:r>
              <a:rPr lang="el-GR" sz="2200" dirty="0"/>
              <a:t> και το γενικότερο πνεύμα του Χάρτη (τελεολογική ερμηνεία)</a:t>
            </a:r>
            <a:r>
              <a:rPr lang="en-US" sz="2200" dirty="0"/>
              <a:t>.</a:t>
            </a:r>
            <a:endParaRPr lang="el-GR" sz="2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algn="just"/>
            <a:r>
              <a:rPr lang="el-GR" sz="2000" dirty="0"/>
              <a:t>Πριν τον 20</a:t>
            </a:r>
            <a:r>
              <a:rPr lang="el-GR" sz="2000" baseline="30000" dirty="0"/>
              <a:t>ο</a:t>
            </a:r>
            <a:r>
              <a:rPr lang="el-GR" sz="2000" dirty="0"/>
              <a:t> αιώνα τα κράτη θεωρούνται ελεύθερα να κηρύξουν πόλεμο, ο οποίος σε καμία περίπτωση δεν απαγορευόταν-Βλ. και μεσαιωνική θεωρία </a:t>
            </a:r>
            <a:r>
              <a:rPr lang="en-US" sz="2000" dirty="0"/>
              <a:t>bellum </a:t>
            </a:r>
            <a:r>
              <a:rPr lang="en-US" sz="2000" dirty="0" err="1"/>
              <a:t>justum</a:t>
            </a:r>
            <a:endParaRPr lang="en-US" sz="2000" dirty="0"/>
          </a:p>
          <a:p>
            <a:pPr algn="just"/>
            <a:r>
              <a:rPr lang="el-GR" sz="2000" dirty="0"/>
              <a:t>Συνδιασκέψεις Χάγης (1899, 1907)</a:t>
            </a:r>
            <a:r>
              <a:rPr lang="en-US" sz="2000" dirty="0"/>
              <a:t>: </a:t>
            </a:r>
            <a:r>
              <a:rPr lang="el-GR" sz="2000" dirty="0"/>
              <a:t>απαγόρευσαν την κήρυξη πολέμου άνευ προειδοποιήσεως (</a:t>
            </a:r>
            <a:r>
              <a:rPr lang="en-US" sz="2000" dirty="0"/>
              <a:t>ultimatum) </a:t>
            </a:r>
            <a:r>
              <a:rPr lang="el-GR" sz="2000" dirty="0"/>
              <a:t>και τον πόλεμο για την αποπληρωμή χρεών (</a:t>
            </a:r>
            <a:r>
              <a:rPr lang="en-US" sz="2000" dirty="0" err="1"/>
              <a:t>Drago</a:t>
            </a:r>
            <a:r>
              <a:rPr lang="en-US" sz="2000" dirty="0"/>
              <a:t>-Porter Convention)</a:t>
            </a:r>
            <a:r>
              <a:rPr lang="el-GR" dirty="0"/>
              <a:t>.</a:t>
            </a:r>
          </a:p>
          <a:p>
            <a:pPr algn="just"/>
            <a:r>
              <a:rPr lang="el-GR" sz="2000" dirty="0"/>
              <a:t>ΚτΕ</a:t>
            </a:r>
            <a:r>
              <a:rPr lang="en-US" sz="2000" dirty="0"/>
              <a:t>: </a:t>
            </a:r>
            <a:r>
              <a:rPr lang="el-GR" sz="2000" dirty="0"/>
              <a:t>καμία ρητή απαγόρευση παρά μόνο αναγνώριση ανάγκης μιας </a:t>
            </a:r>
            <a:r>
              <a:rPr lang="en-US" sz="2000" dirty="0"/>
              <a:t>cooling-off period</a:t>
            </a:r>
          </a:p>
          <a:p>
            <a:pPr algn="just"/>
            <a:r>
              <a:rPr lang="en-US" sz="2000" dirty="0"/>
              <a:t>Briand-Kellogg Pact (1928): </a:t>
            </a:r>
            <a:r>
              <a:rPr lang="el-GR" sz="2000" dirty="0"/>
              <a:t>πρώτη καταδίκη πολέμου ως μέσο επίλυσης διεθνών διαφορών και ως μέσο άσκησης εθνικής εξωτερικής πολιτικής.</a:t>
            </a:r>
          </a:p>
          <a:p>
            <a:pPr algn="just"/>
            <a:r>
              <a:rPr lang="el-GR" sz="2000" dirty="0"/>
              <a:t>Πρόβλημα η αναφορά μόνο στην απαγόρευση κήρυξης πολέμου κι όχι στη χρήση βίας (βλ. Ματζουρία)</a:t>
            </a:r>
            <a:endParaRPr lang="en-US" sz="2000" dirty="0"/>
          </a:p>
        </p:txBody>
      </p:sp>
      <p:sp>
        <p:nvSpPr>
          <p:cNvPr id="3" name="Title 2"/>
          <p:cNvSpPr>
            <a:spLocks noGrp="1"/>
          </p:cNvSpPr>
          <p:nvPr>
            <p:ph type="title"/>
          </p:nvPr>
        </p:nvSpPr>
        <p:spPr/>
        <p:txBody>
          <a:bodyPr/>
          <a:lstStyle/>
          <a:p>
            <a:pPr algn="ctr"/>
            <a:r>
              <a:rPr lang="el-GR" dirty="0"/>
              <a:t>Ιστορική Αναδρομή </a:t>
            </a:r>
          </a:p>
        </p:txBody>
      </p:sp>
    </p:spTree>
  </p:cSld>
  <p:clrMapOvr>
    <a:masterClrMapping/>
  </p:clrMapOvr>
  <p:transition advClick="0"/>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Νομικό καθεστώς επιχειρήσεων</a:t>
            </a:r>
          </a:p>
        </p:txBody>
      </p:sp>
      <p:sp>
        <p:nvSpPr>
          <p:cNvPr id="3" name="Content Placeholder 2"/>
          <p:cNvSpPr>
            <a:spLocks noGrp="1"/>
          </p:cNvSpPr>
          <p:nvPr>
            <p:ph idx="1"/>
          </p:nvPr>
        </p:nvSpPr>
        <p:spPr/>
        <p:txBody>
          <a:bodyPr>
            <a:normAutofit fontScale="92500" lnSpcReduction="10000"/>
          </a:bodyPr>
          <a:lstStyle/>
          <a:p>
            <a:pPr algn="just"/>
            <a:r>
              <a:rPr lang="el-GR" sz="2400" dirty="0"/>
              <a:t>Νομικό καθεστώς των κατ’εξουσιοδότησιν επιχειρήσεων</a:t>
            </a:r>
            <a:r>
              <a:rPr lang="en-US" sz="2400" dirty="0"/>
              <a:t>: </a:t>
            </a:r>
            <a:r>
              <a:rPr lang="el-GR" sz="2400" dirty="0"/>
              <a:t>δεν είναι επιχειρήσεις του ΟΗΕ, τα μέλη της δεν αποτελούν υπαλλήλους των Ηνωμένων Εθνών</a:t>
            </a:r>
          </a:p>
          <a:p>
            <a:pPr algn="just"/>
            <a:r>
              <a:rPr lang="el-GR" sz="2400" dirty="0"/>
              <a:t>περιορισμένος έλεγχος και εποπτεία από το ΣΑ-οι δυνάμεις των Κρατών δεν υπάγονται στα Η.Ε.</a:t>
            </a:r>
          </a:p>
          <a:p>
            <a:pPr algn="just"/>
            <a:r>
              <a:rPr lang="el-GR" sz="2400" dirty="0"/>
              <a:t>δεν υπάρχει υποχρέωση συνδρομής των Κρατών-Μελών-το ΣΑ αποφασίζει μόνο για την αρχή και το τέλος των επιχειρήσεων και ασκεί γενικό έλεγχο βάσει εκθέσεων-διαφορετικό έννομο καθεστώς πολυεθνικών επιχειρήσεων και ειρηνευτικών επιχειρήσεων-εμπίπτει στο άρθρο 25 και στο 103 του Χάρτη</a:t>
            </a:r>
            <a:r>
              <a:rPr lang="en-US" sz="2400" dirty="0"/>
              <a:t>?</a:t>
            </a:r>
            <a:r>
              <a:rPr lang="el-GR" sz="2400" dirty="0"/>
              <a:t> (Σισιλιάνος όχι, </a:t>
            </a:r>
            <a:r>
              <a:rPr lang="en-US" sz="2400" dirty="0"/>
              <a:t>contra Kolb)</a:t>
            </a:r>
            <a:endParaRPr lang="el-GR" sz="2400" dirty="0"/>
          </a:p>
          <a:p>
            <a:endParaRPr lang="el-G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p:txBody>
          <a:bodyPr>
            <a:normAutofit fontScale="70000" lnSpcReduction="20000"/>
          </a:bodyPr>
          <a:lstStyle/>
          <a:p>
            <a:pPr algn="just"/>
            <a:r>
              <a:rPr lang="el-GR" sz="2900" dirty="0"/>
              <a:t>Ένα κράτος μπορεί να ζητήσει εξωτερική βοήθεια από ένα τρίτο κράτος προκειμένου να καταπνίξει μια εξέγερση ή αν αντιμετωπίσει μια εσωτερική αναταραχή-δεν υπάρχει παραβίαση του αρ. 2 παρ. 4 αφού δεν γίνεται ‘διακρατική χρήση βίας’ (βλ. και</a:t>
            </a:r>
            <a:r>
              <a:rPr lang="en-US" sz="2900" dirty="0"/>
              <a:t> 2011</a:t>
            </a:r>
            <a:r>
              <a:rPr lang="el-GR" sz="2900" dirty="0"/>
              <a:t> </a:t>
            </a:r>
            <a:r>
              <a:rPr lang="en-US" sz="2900" dirty="0"/>
              <a:t>IDI Resolution on military assistance on request</a:t>
            </a:r>
            <a:r>
              <a:rPr lang="el-GR" sz="2900" dirty="0"/>
              <a:t>, Νικαράγουα, Κονγκό-Ουγκάντα</a:t>
            </a:r>
            <a:r>
              <a:rPr lang="en-US" sz="2900" dirty="0"/>
              <a:t>)</a:t>
            </a:r>
          </a:p>
          <a:p>
            <a:pPr algn="just"/>
            <a:r>
              <a:rPr lang="el-GR" sz="2900" dirty="0"/>
              <a:t>Ποιος μπορεί να ζητήσει βοήθεια</a:t>
            </a:r>
            <a:r>
              <a:rPr lang="en-US" sz="2900" dirty="0"/>
              <a:t>;</a:t>
            </a:r>
            <a:r>
              <a:rPr lang="el-GR" sz="2900" dirty="0"/>
              <a:t> Κατά το ΔΔΧ στη Νικαράγουα, μόνο η νόμιμη κυβέρνηση κι όχι η αντιπολίτευση</a:t>
            </a:r>
          </a:p>
          <a:p>
            <a:pPr algn="just"/>
            <a:r>
              <a:rPr lang="el-GR" sz="2900" dirty="0"/>
              <a:t> Πότε μπορεί να ζητηθεί βοήθεια</a:t>
            </a:r>
            <a:r>
              <a:rPr lang="en-US" sz="2900" dirty="0"/>
              <a:t>; IDI: ‘military assistance on request’ should be given in respect of ‘situations of internal disturbances and tensions, such as riots, isolated and sporadic acts of violence and other acts of a similar nature, including acts of terrorism, below the threshold of a non-international armed conflict in the sense of Article 1 of APII’/contra </a:t>
            </a:r>
            <a:r>
              <a:rPr lang="el-GR" sz="2900" dirty="0"/>
              <a:t>διεθνής πρακτική (</a:t>
            </a:r>
            <a:r>
              <a:rPr lang="en-US" sz="2900" dirty="0"/>
              <a:t>Ivory Coast, 2010, Mali, 2013, Iraq, Syria, 2014-)</a:t>
            </a:r>
          </a:p>
          <a:p>
            <a:pPr algn="just"/>
            <a:endParaRPr lang="el-GR" dirty="0"/>
          </a:p>
        </p:txBody>
      </p:sp>
      <p:sp>
        <p:nvSpPr>
          <p:cNvPr id="3" name="2 - Τίτλος"/>
          <p:cNvSpPr>
            <a:spLocks noGrp="1"/>
          </p:cNvSpPr>
          <p:nvPr>
            <p:ph type="title"/>
          </p:nvPr>
        </p:nvSpPr>
        <p:spPr/>
        <p:txBody>
          <a:bodyPr>
            <a:normAutofit fontScale="90000"/>
          </a:bodyPr>
          <a:lstStyle/>
          <a:p>
            <a:pPr algn="ctr"/>
            <a:r>
              <a:rPr lang="el-GR" dirty="0"/>
              <a:t>Επέμβαση ύστερα από Πρόσκληση</a:t>
            </a:r>
          </a:p>
        </p:txBody>
      </p:sp>
    </p:spTree>
    <p:extLst>
      <p:ext uri="{BB962C8B-B14F-4D97-AF65-F5344CB8AC3E}">
        <p14:creationId xmlns:p14="http://schemas.microsoft.com/office/powerpoint/2010/main" val="21441326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p:txBody>
          <a:bodyPr>
            <a:normAutofit fontScale="77500" lnSpcReduction="20000"/>
          </a:bodyPr>
          <a:lstStyle/>
          <a:p>
            <a:pPr algn="just"/>
            <a:r>
              <a:rPr lang="el-GR" dirty="0"/>
              <a:t>Μετά την επέμβαση του ΝΑΤΟ στο Κόσοβο συζητήθηκε εκτενώς αν επιτρέπεται η μονομερής ένοπλη ανθρωπιστική επέμβαση στο διεθνές δίκαιο.</a:t>
            </a:r>
          </a:p>
          <a:p>
            <a:pPr algn="just"/>
            <a:r>
              <a:rPr lang="el-GR" dirty="0"/>
              <a:t>Βέλγιο κατά την ακροαματική διαδικασία στη Χάγη (</a:t>
            </a:r>
            <a:r>
              <a:rPr lang="en-US" dirty="0"/>
              <a:t>Use of Force cases, 2004) </a:t>
            </a:r>
            <a:r>
              <a:rPr lang="el-GR" dirty="0"/>
              <a:t>και Ηνωμένο Βασίλειο το 2013 υποστήριξαν την εθιμική ισχύ της εξαίρεσης αυτής-</a:t>
            </a:r>
            <a:r>
              <a:rPr lang="en-US" dirty="0"/>
              <a:t>contra </a:t>
            </a:r>
            <a:r>
              <a:rPr lang="el-GR" dirty="0"/>
              <a:t>θεωρία και μεταγενέστερη πρακτική</a:t>
            </a:r>
          </a:p>
          <a:p>
            <a:pPr algn="just"/>
            <a:r>
              <a:rPr lang="el-GR" dirty="0"/>
              <a:t>Το 2005 το δόγμα της ανθρωπιστικής επέμβασης μετασχηματίσθηκε σε ‘ευθύνη προστασίας’</a:t>
            </a:r>
            <a:r>
              <a:rPr lang="en-US" dirty="0"/>
              <a:t>:</a:t>
            </a:r>
            <a:r>
              <a:rPr lang="el-GR" dirty="0"/>
              <a:t> το κράτος έχει την πρωταρχική ευθύνη για την προστασία του πληθυσμού του, αλλά όταν αποτυγχάνει έχει όχι μόνο δικαίωμα αλλά και καθήκον να επέμβει η διεθνής κοινότητα-αλλά η χρήση βίας πρέπει να γίνεται μόνο έπειτα από εξουσιοδότηση του Σ.Α.</a:t>
            </a:r>
          </a:p>
        </p:txBody>
      </p:sp>
      <p:sp>
        <p:nvSpPr>
          <p:cNvPr id="3" name="2 - Τίτλος"/>
          <p:cNvSpPr>
            <a:spLocks noGrp="1"/>
          </p:cNvSpPr>
          <p:nvPr>
            <p:ph type="title"/>
          </p:nvPr>
        </p:nvSpPr>
        <p:spPr/>
        <p:txBody>
          <a:bodyPr/>
          <a:lstStyle/>
          <a:p>
            <a:pPr algn="ctr"/>
            <a:r>
              <a:rPr lang="el-GR" dirty="0"/>
              <a:t>Ανθρωπιστική Επέμβαση</a:t>
            </a:r>
            <a:r>
              <a:rPr lang="en-US" dirty="0"/>
              <a:t>;</a:t>
            </a:r>
            <a:endParaRPr lang="el-GR" dirty="0"/>
          </a:p>
        </p:txBody>
      </p:sp>
    </p:spTree>
    <p:extLst>
      <p:ext uri="{BB962C8B-B14F-4D97-AF65-F5344CB8AC3E}">
        <p14:creationId xmlns:p14="http://schemas.microsoft.com/office/powerpoint/2010/main" val="169697279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p:txBody>
          <a:bodyPr>
            <a:normAutofit fontScale="47500" lnSpcReduction="20000"/>
          </a:bodyPr>
          <a:lstStyle/>
          <a:p>
            <a:pPr algn="just"/>
            <a:r>
              <a:rPr lang="el-GR" dirty="0"/>
              <a:t>Αποτελεί ένα από τα πιο ακανθώδη ζητήματα στη διεθνή θεωρία και πρακτική  (</a:t>
            </a:r>
            <a:r>
              <a:rPr lang="el-GR" dirty="0" err="1"/>
              <a:t>βλ</a:t>
            </a:r>
            <a:r>
              <a:rPr lang="el-GR" dirty="0"/>
              <a:t> και τελευταία </a:t>
            </a:r>
            <a:r>
              <a:rPr lang="el-GR" dirty="0" err="1"/>
              <a:t>Χαμάς</a:t>
            </a:r>
            <a:r>
              <a:rPr lang="el-GR" dirty="0"/>
              <a:t>, και </a:t>
            </a:r>
            <a:r>
              <a:rPr lang="el-GR" dirty="0" err="1"/>
              <a:t>Χούθι</a:t>
            </a:r>
            <a:r>
              <a:rPr lang="el-GR" dirty="0"/>
              <a:t> στην Υεμένη).</a:t>
            </a:r>
          </a:p>
          <a:p>
            <a:pPr algn="just"/>
            <a:r>
              <a:rPr lang="el-GR" dirty="0"/>
              <a:t>Υποστηρίζεται η άποψη ότι υφίσταται αυτόνομο δικαίωμα άμυνας κατά μη κρατικών δρώντων, ήτοι τρομοκρατών.</a:t>
            </a:r>
          </a:p>
          <a:p>
            <a:pPr algn="just"/>
            <a:r>
              <a:rPr lang="el-GR" dirty="0"/>
              <a:t>Η κρατούσα θέση είναι ότι πρέπει να υπάρχει μια σύνδεση με ένα κράτος ώστε το τελευταίο να γίνει αντικείμενο του δικαιώματος νόμιμης άμυνας (βλ. και </a:t>
            </a:r>
            <a:r>
              <a:rPr lang="en-US" dirty="0"/>
              <a:t>IDI Resolution, 2007)</a:t>
            </a:r>
            <a:r>
              <a:rPr lang="el-GR" dirty="0"/>
              <a:t>. Στην υπόθεση του Τείχους της Παλαιστίνης (2004) το ΔΔΧ έλαβε τη θέση ότι το δικαίωμα της νόμιμης άμυνας νοείται μόνο από κράτος κατά κράτους. </a:t>
            </a:r>
            <a:r>
              <a:rPr lang="el-GR" dirty="0" err="1"/>
              <a:t>Βλ</a:t>
            </a:r>
            <a:r>
              <a:rPr lang="el-GR" dirty="0"/>
              <a:t> και συστηματική ερμηνεία των εν λόγω </a:t>
            </a:r>
            <a:r>
              <a:rPr lang="el-GR" dirty="0" err="1"/>
              <a:t>διατάξεωνο</a:t>
            </a:r>
            <a:r>
              <a:rPr lang="el-GR" dirty="0"/>
              <a:t> ζήτημα είναι ποιος θα πρέπει  να είναι ο βαθμός αυτής της διασύνδεσης</a:t>
            </a:r>
            <a:r>
              <a:rPr lang="en-US" dirty="0"/>
              <a:t>:</a:t>
            </a:r>
          </a:p>
          <a:p>
            <a:pPr algn="just"/>
            <a:r>
              <a:rPr lang="el-GR" dirty="0"/>
              <a:t>α</a:t>
            </a:r>
            <a:r>
              <a:rPr lang="en-US" dirty="0"/>
              <a:t>) </a:t>
            </a:r>
            <a:r>
              <a:rPr lang="el-GR" dirty="0"/>
              <a:t>σύμφωνα με την 3314/1974, όπως εφαρμόσθηκε στη Νικαράγουα, πρέπει πρώτον η τρομοκρατική επίθεση να έχει τα απαιτούμενα </a:t>
            </a:r>
            <a:r>
              <a:rPr lang="en-US" dirty="0"/>
              <a:t>‘scale and effects’ (cf. accumulation of events theory’) </a:t>
            </a:r>
            <a:r>
              <a:rPr lang="el-GR" dirty="0"/>
              <a:t>και δεύτερον, ένα κράτος να έχει </a:t>
            </a:r>
            <a:r>
              <a:rPr lang="en-US" dirty="0"/>
              <a:t>‘substantially involved therein’</a:t>
            </a:r>
            <a:r>
              <a:rPr lang="el-GR" dirty="0"/>
              <a:t> ή η επίθεση να είναι ‘</a:t>
            </a:r>
            <a:r>
              <a:rPr lang="en-US" dirty="0"/>
              <a:t>on its behalf’ (</a:t>
            </a:r>
            <a:r>
              <a:rPr lang="el-GR" dirty="0" err="1"/>
              <a:t>πρβλ</a:t>
            </a:r>
            <a:r>
              <a:rPr lang="el-GR" dirty="0"/>
              <a:t> και κριτήρια αποτελεσματικού ελέγχου του αρ. 8 των Άρθρων περί Ευθύνης Κρατών)</a:t>
            </a:r>
          </a:p>
          <a:p>
            <a:pPr algn="just"/>
            <a:r>
              <a:rPr lang="el-GR" dirty="0"/>
              <a:t>β) Μετά τη 11</a:t>
            </a:r>
            <a:r>
              <a:rPr lang="el-GR" baseline="30000" dirty="0"/>
              <a:t>η</a:t>
            </a:r>
            <a:r>
              <a:rPr lang="el-GR" dirty="0"/>
              <a:t> Σεπτεμβρίου, πολλοί θεωρητικοί υποστήριξαν ότι δεν χρειάζεται τόσο υψηλός βαθμός διασύνδεσης και αρκεί να αποδειχθεί ότι το κράτος βοηθά ή υποθάλπει την τρομοκρατική οργάνωση (‘</a:t>
            </a:r>
            <a:r>
              <a:rPr lang="en-US" dirty="0"/>
              <a:t>aiding or abetting theory’)</a:t>
            </a:r>
            <a:r>
              <a:rPr lang="el-GR" dirty="0"/>
              <a:t> (βλ. Αφγανιστάν ή Λίβανο, 2006)</a:t>
            </a:r>
            <a:endParaRPr lang="en-US" dirty="0"/>
          </a:p>
          <a:p>
            <a:pPr algn="just"/>
            <a:r>
              <a:rPr lang="el-GR" dirty="0"/>
              <a:t>γ) πιο πρόσφατα και στο πλαίσιο της χρήσης βίας κατά της </a:t>
            </a:r>
            <a:r>
              <a:rPr lang="en-US" dirty="0"/>
              <a:t>ISIS </a:t>
            </a:r>
            <a:r>
              <a:rPr lang="el-GR" dirty="0"/>
              <a:t>στη Συρία υποστηρίζεται η θέση ότι το δικαίωμα άμυνας ενεργοποιείται όταν ένα κράτος είναι ‘</a:t>
            </a:r>
            <a:r>
              <a:rPr lang="en-US" dirty="0"/>
              <a:t>unable or unwilling to fight terrorism’ (</a:t>
            </a:r>
            <a:r>
              <a:rPr lang="el-GR" dirty="0"/>
              <a:t>βλ. γράμμα ΗΠΑ στο Σ.Α.)</a:t>
            </a:r>
          </a:p>
          <a:p>
            <a:pPr algn="just"/>
            <a:r>
              <a:rPr lang="el-GR" dirty="0"/>
              <a:t>Σε κάθε περίπτωση θα πρέπει η άσκηση της άμυνας να είναι αναγκαία και αναλογική (βλ. καταδίκη Ισραήλ για δυσανάλογη χρήση βίας στο Λίβανο).</a:t>
            </a:r>
          </a:p>
          <a:p>
            <a:pPr algn="just"/>
            <a:r>
              <a:rPr lang="el-GR" dirty="0"/>
              <a:t>Ο </a:t>
            </a:r>
            <a:r>
              <a:rPr lang="en-US" dirty="0" err="1"/>
              <a:t>Dinstein</a:t>
            </a:r>
            <a:r>
              <a:rPr lang="en-US" dirty="0"/>
              <a:t> </a:t>
            </a:r>
            <a:r>
              <a:rPr lang="el-GR" dirty="0"/>
              <a:t>υποστηρίζει ότι μικρής έκτασης ‘αντιτρομοκρατικά μέτρα’ μπορεί να δικαιολογηθούν και ως ‘</a:t>
            </a:r>
            <a:r>
              <a:rPr lang="en-US" dirty="0"/>
              <a:t>extraterritorial law enforcement measures’</a:t>
            </a:r>
            <a:endParaRPr lang="el-GR" dirty="0"/>
          </a:p>
        </p:txBody>
      </p:sp>
      <p:sp>
        <p:nvSpPr>
          <p:cNvPr id="3" name="2 - Τίτλος"/>
          <p:cNvSpPr>
            <a:spLocks noGrp="1"/>
          </p:cNvSpPr>
          <p:nvPr>
            <p:ph type="title"/>
          </p:nvPr>
        </p:nvSpPr>
        <p:spPr/>
        <p:txBody>
          <a:bodyPr/>
          <a:lstStyle/>
          <a:p>
            <a:pPr algn="ctr"/>
            <a:r>
              <a:rPr lang="el-GR" dirty="0"/>
              <a:t>Χρήση Βίας και Τρομοκρατία</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p:txBody>
          <a:bodyPr>
            <a:normAutofit fontScale="92500" lnSpcReduction="10000"/>
          </a:bodyPr>
          <a:lstStyle/>
          <a:p>
            <a:pPr marL="109728" indent="0" algn="just">
              <a:lnSpc>
                <a:spcPct val="120000"/>
              </a:lnSpc>
              <a:spcBef>
                <a:spcPts val="0"/>
              </a:spcBef>
              <a:buNone/>
            </a:pPr>
            <a:r>
              <a:rPr lang="en-GB" sz="2000" b="1" dirty="0">
                <a:solidFill>
                  <a:srgbClr val="00B150"/>
                </a:solidFill>
                <a:effectLst/>
              </a:rPr>
              <a:t>No</a:t>
            </a:r>
            <a:r>
              <a:rPr lang="el-GR" sz="2000" b="1" dirty="0" err="1">
                <a:solidFill>
                  <a:srgbClr val="00B150"/>
                </a:solidFill>
                <a:effectLst/>
              </a:rPr>
              <a:t>είται</a:t>
            </a:r>
            <a:r>
              <a:rPr lang="el-GR" sz="2000" b="1" dirty="0">
                <a:solidFill>
                  <a:srgbClr val="00B150"/>
                </a:solidFill>
                <a:effectLst/>
              </a:rPr>
              <a:t> συλλογική άμυνα έναντι μη-κυβερνητικών δρώντων (</a:t>
            </a:r>
            <a:r>
              <a:rPr lang="en-GB" sz="2000" b="1" dirty="0">
                <a:solidFill>
                  <a:srgbClr val="00B150"/>
                </a:solidFill>
                <a:effectLst/>
              </a:rPr>
              <a:t>non-state</a:t>
            </a:r>
            <a:r>
              <a:rPr lang="el-GR" sz="2000" b="1" dirty="0">
                <a:solidFill>
                  <a:srgbClr val="00B150"/>
                </a:solidFill>
                <a:effectLst/>
              </a:rPr>
              <a:t> </a:t>
            </a:r>
            <a:r>
              <a:rPr lang="en-GB" sz="2000" b="1" dirty="0">
                <a:solidFill>
                  <a:srgbClr val="00B150"/>
                </a:solidFill>
                <a:effectLst/>
              </a:rPr>
              <a:t>actors);</a:t>
            </a:r>
          </a:p>
          <a:p>
            <a:pPr marL="109728" indent="0" algn="just">
              <a:lnSpc>
                <a:spcPct val="120000"/>
              </a:lnSpc>
              <a:spcBef>
                <a:spcPts val="0"/>
              </a:spcBef>
              <a:buNone/>
            </a:pPr>
            <a:endParaRPr lang="el-GR" sz="2000" dirty="0">
              <a:solidFill>
                <a:srgbClr val="2F5598"/>
              </a:solidFill>
              <a:effectLst/>
            </a:endParaRPr>
          </a:p>
          <a:p>
            <a:pPr marL="109728" indent="0" algn="just">
              <a:lnSpc>
                <a:spcPct val="120000"/>
              </a:lnSpc>
              <a:spcBef>
                <a:spcPts val="0"/>
              </a:spcBef>
              <a:buNone/>
            </a:pPr>
            <a:r>
              <a:rPr lang="el-GR" sz="2000" dirty="0">
                <a:solidFill>
                  <a:srgbClr val="2F5598"/>
                </a:solidFill>
                <a:effectLst/>
              </a:rPr>
              <a:t>Κατά την κρατούσα άποψη, το άρθρο 51 εφαρμόζεται με περίπτωση ένοπλης επίθεσης κατά κράτους από άλλο κράτος. Σύμφωνα με την άποψη</a:t>
            </a:r>
            <a:r>
              <a:rPr lang="el-GR" sz="2000" dirty="0">
                <a:solidFill>
                  <a:srgbClr val="2F5598"/>
                </a:solidFill>
              </a:rPr>
              <a:t> </a:t>
            </a:r>
            <a:r>
              <a:rPr lang="el-GR" sz="2000" dirty="0">
                <a:solidFill>
                  <a:srgbClr val="2F5598"/>
                </a:solidFill>
                <a:effectLst/>
              </a:rPr>
              <a:t>αυτή, δεν νοείται νόμιμη άμυνα κατά τρομοκρατικών οργανώσεων (πχ </a:t>
            </a:r>
            <a:r>
              <a:rPr lang="en-GB" sz="2000" b="1" dirty="0">
                <a:solidFill>
                  <a:srgbClr val="2F5598"/>
                </a:solidFill>
                <a:effectLst/>
              </a:rPr>
              <a:t>Al</a:t>
            </a:r>
            <a:r>
              <a:rPr lang="el-GR" sz="2000" b="1" dirty="0">
                <a:solidFill>
                  <a:srgbClr val="2F5598"/>
                </a:solidFill>
              </a:rPr>
              <a:t> </a:t>
            </a:r>
            <a:r>
              <a:rPr lang="en-GB" sz="2000" b="1" dirty="0">
                <a:solidFill>
                  <a:srgbClr val="2F5598"/>
                </a:solidFill>
                <a:effectLst/>
              </a:rPr>
              <a:t>Qaeda).</a:t>
            </a:r>
          </a:p>
          <a:p>
            <a:pPr marL="109728" indent="0" algn="just">
              <a:lnSpc>
                <a:spcPct val="120000"/>
              </a:lnSpc>
              <a:spcBef>
                <a:spcPts val="0"/>
              </a:spcBef>
              <a:buNone/>
            </a:pPr>
            <a:endParaRPr lang="el-GR" sz="2000" dirty="0">
              <a:solidFill>
                <a:srgbClr val="2F5598"/>
              </a:solidFill>
              <a:effectLst/>
            </a:endParaRPr>
          </a:p>
          <a:p>
            <a:pPr marL="109728" indent="0" algn="just">
              <a:lnSpc>
                <a:spcPct val="120000"/>
              </a:lnSpc>
              <a:spcBef>
                <a:spcPts val="0"/>
              </a:spcBef>
              <a:buNone/>
            </a:pPr>
            <a:r>
              <a:rPr lang="el-GR" sz="2000" dirty="0">
                <a:solidFill>
                  <a:srgbClr val="2F5598"/>
                </a:solidFill>
                <a:effectLst/>
              </a:rPr>
              <a:t>Οι Αποφάσεις 1368, 1373 (2001) του Συμβουλίου Ασφαλείας, αν και</a:t>
            </a:r>
            <a:r>
              <a:rPr lang="el-GR" sz="2000" dirty="0">
                <a:solidFill>
                  <a:srgbClr val="2F5598"/>
                </a:solidFill>
              </a:rPr>
              <a:t> </a:t>
            </a:r>
            <a:r>
              <a:rPr lang="el-GR" sz="2000" dirty="0">
                <a:solidFill>
                  <a:srgbClr val="2F5598"/>
                </a:solidFill>
                <a:effectLst/>
              </a:rPr>
              <a:t>αναφέρθηκαν στη νόμιμη άμυνα (“</a:t>
            </a:r>
            <a:r>
              <a:rPr lang="en-GB" sz="2000" dirty="0">
                <a:solidFill>
                  <a:srgbClr val="2F5598"/>
                </a:solidFill>
                <a:effectLst/>
              </a:rPr>
              <a:t>Recognizing the inherent right of</a:t>
            </a:r>
            <a:r>
              <a:rPr lang="el-GR" sz="2000" dirty="0">
                <a:solidFill>
                  <a:srgbClr val="2F5598"/>
                </a:solidFill>
                <a:effectLst/>
              </a:rPr>
              <a:t> </a:t>
            </a:r>
            <a:r>
              <a:rPr lang="en-GB" sz="2000" dirty="0">
                <a:solidFill>
                  <a:srgbClr val="2F5598"/>
                </a:solidFill>
                <a:effectLst/>
              </a:rPr>
              <a:t>individual or collective self-defence in accordance with the Charter”), </a:t>
            </a:r>
            <a:r>
              <a:rPr lang="el-GR" sz="2000" dirty="0">
                <a:solidFill>
                  <a:srgbClr val="2F5598"/>
                </a:solidFill>
                <a:effectLst/>
              </a:rPr>
              <a:t>ποτέ</a:t>
            </a:r>
            <a:r>
              <a:rPr lang="el-GR" sz="2000" dirty="0">
                <a:solidFill>
                  <a:srgbClr val="2F5598"/>
                </a:solidFill>
              </a:rPr>
              <a:t> </a:t>
            </a:r>
            <a:r>
              <a:rPr lang="el-GR" sz="2000" dirty="0">
                <a:solidFill>
                  <a:srgbClr val="2F5598"/>
                </a:solidFill>
                <a:effectLst/>
              </a:rPr>
              <a:t>δεν εξουσιοδότησαν στρατιωτική δράση κατά τρομοκρατικών οργανώσεων στη βάση αυτή.</a:t>
            </a:r>
          </a:p>
        </p:txBody>
      </p:sp>
      <p:sp>
        <p:nvSpPr>
          <p:cNvPr id="3" name="2 - Τίτλος"/>
          <p:cNvSpPr>
            <a:spLocks noGrp="1"/>
          </p:cNvSpPr>
          <p:nvPr>
            <p:ph type="title"/>
          </p:nvPr>
        </p:nvSpPr>
        <p:spPr/>
        <p:txBody>
          <a:bodyPr/>
          <a:lstStyle/>
          <a:p>
            <a:pPr algn="ctr"/>
            <a:r>
              <a:rPr lang="el-GR" dirty="0"/>
              <a:t>Χρήση Βίας και Τρομοκρατία</a:t>
            </a:r>
          </a:p>
        </p:txBody>
      </p:sp>
    </p:spTree>
    <p:extLst>
      <p:ext uri="{BB962C8B-B14F-4D97-AF65-F5344CB8AC3E}">
        <p14:creationId xmlns:p14="http://schemas.microsoft.com/office/powerpoint/2010/main" val="400954610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p:txBody>
          <a:bodyPr>
            <a:normAutofit/>
          </a:bodyPr>
          <a:lstStyle/>
          <a:p>
            <a:pPr marL="109728" indent="0" algn="just">
              <a:lnSpc>
                <a:spcPct val="120000"/>
              </a:lnSpc>
              <a:spcBef>
                <a:spcPts val="0"/>
              </a:spcBef>
              <a:buNone/>
            </a:pPr>
            <a:r>
              <a:rPr lang="en-GB" sz="2000" b="1" dirty="0">
                <a:solidFill>
                  <a:srgbClr val="00B150"/>
                </a:solidFill>
                <a:effectLst/>
                <a:latin typeface="Arial Rounded MT Bold" panose="020F0704030504030204" pitchFamily="34" charset="77"/>
              </a:rPr>
              <a:t>No</a:t>
            </a:r>
            <a:r>
              <a:rPr lang="el-GR" sz="2000" b="1" dirty="0" err="1">
                <a:solidFill>
                  <a:srgbClr val="00B150"/>
                </a:solidFill>
                <a:effectLst/>
                <a:latin typeface="Helvetica" pitchFamily="2" charset="0"/>
              </a:rPr>
              <a:t>είται</a:t>
            </a:r>
            <a:r>
              <a:rPr lang="el-GR" sz="2000" b="1" dirty="0">
                <a:solidFill>
                  <a:srgbClr val="00B150"/>
                </a:solidFill>
                <a:effectLst/>
                <a:latin typeface="Helvetica" pitchFamily="2" charset="0"/>
              </a:rPr>
              <a:t> συλλογική άμυνα έναντι μη-κυβερνητικών δρώντων (</a:t>
            </a:r>
            <a:r>
              <a:rPr lang="en-GB" sz="2000" b="1" dirty="0">
                <a:solidFill>
                  <a:srgbClr val="00B150"/>
                </a:solidFill>
                <a:effectLst/>
                <a:latin typeface="Arial Rounded MT Bold" panose="020F0704030504030204" pitchFamily="34" charset="77"/>
              </a:rPr>
              <a:t>non-state</a:t>
            </a:r>
            <a:r>
              <a:rPr lang="el-GR" sz="2000" b="1" dirty="0">
                <a:solidFill>
                  <a:srgbClr val="00B150"/>
                </a:solidFill>
                <a:effectLst/>
                <a:latin typeface="Helvetica" pitchFamily="2" charset="0"/>
              </a:rPr>
              <a:t> </a:t>
            </a:r>
            <a:r>
              <a:rPr lang="en-GB" sz="2000" b="1" dirty="0">
                <a:solidFill>
                  <a:srgbClr val="00B150"/>
                </a:solidFill>
                <a:effectLst/>
                <a:latin typeface="Arial Rounded MT Bold" panose="020F0704030504030204" pitchFamily="34" charset="77"/>
              </a:rPr>
              <a:t>actors);</a:t>
            </a:r>
          </a:p>
          <a:p>
            <a:pPr marL="109728" indent="0" algn="ctr">
              <a:buNone/>
            </a:pPr>
            <a:endParaRPr lang="el-GR" sz="2000" dirty="0">
              <a:solidFill>
                <a:srgbClr val="2F5598"/>
              </a:solidFill>
              <a:latin typeface="Helvetica" pitchFamily="2" charset="0"/>
            </a:endParaRPr>
          </a:p>
          <a:p>
            <a:pPr marL="109728" indent="0" algn="ctr">
              <a:buNone/>
            </a:pPr>
            <a:r>
              <a:rPr lang="en-GB" sz="1800" dirty="0">
                <a:solidFill>
                  <a:srgbClr val="2F5598"/>
                </a:solidFill>
                <a:effectLst/>
                <a:latin typeface="Helvetica" pitchFamily="2" charset="0"/>
              </a:rPr>
              <a:t>INSTITUT DE DROIT INTERNATIONAL</a:t>
            </a:r>
          </a:p>
          <a:p>
            <a:pPr marL="109728" indent="0" algn="ctr">
              <a:buNone/>
            </a:pPr>
            <a:r>
              <a:rPr lang="en-GB" sz="1800" dirty="0">
                <a:solidFill>
                  <a:srgbClr val="2F5598"/>
                </a:solidFill>
                <a:effectLst/>
                <a:latin typeface="Helvetica" pitchFamily="2" charset="0"/>
              </a:rPr>
              <a:t>Session de Santiago – 2007</a:t>
            </a:r>
          </a:p>
          <a:p>
            <a:pPr marL="109728" indent="0" algn="ctr">
              <a:buNone/>
            </a:pPr>
            <a:r>
              <a:rPr lang="en-GB" sz="1800" dirty="0">
                <a:solidFill>
                  <a:srgbClr val="2F5598"/>
                </a:solidFill>
                <a:effectLst/>
                <a:latin typeface="Helvetica" pitchFamily="2" charset="0"/>
              </a:rPr>
              <a:t>10A RESOLUTION</a:t>
            </a:r>
          </a:p>
          <a:p>
            <a:pPr marL="109728" indent="0" algn="ctr">
              <a:buNone/>
            </a:pPr>
            <a:r>
              <a:rPr lang="en-GB" sz="1800" dirty="0">
                <a:solidFill>
                  <a:srgbClr val="2F5598"/>
                </a:solidFill>
                <a:effectLst/>
                <a:latin typeface="Helvetica" pitchFamily="2" charset="0"/>
              </a:rPr>
              <a:t>27 October 2007</a:t>
            </a:r>
            <a:endParaRPr lang="el-GR" sz="1800" dirty="0">
              <a:solidFill>
                <a:srgbClr val="2F5598"/>
              </a:solidFill>
              <a:effectLst/>
              <a:latin typeface="Helvetica" pitchFamily="2" charset="0"/>
            </a:endParaRPr>
          </a:p>
          <a:p>
            <a:pPr marL="109728" indent="0" algn="ctr">
              <a:buNone/>
            </a:pPr>
            <a:endParaRPr lang="en-GB" sz="1800" dirty="0">
              <a:solidFill>
                <a:srgbClr val="2F5598"/>
              </a:solidFill>
              <a:effectLst/>
              <a:latin typeface="Helvetica" pitchFamily="2" charset="0"/>
            </a:endParaRPr>
          </a:p>
          <a:p>
            <a:pPr marL="109728" indent="0" algn="ctr">
              <a:buNone/>
            </a:pPr>
            <a:r>
              <a:rPr lang="en-GB" sz="1800" dirty="0">
                <a:solidFill>
                  <a:srgbClr val="2F5598"/>
                </a:solidFill>
                <a:effectLst/>
                <a:latin typeface="Helvetica" pitchFamily="2" charset="0"/>
              </a:rPr>
              <a:t>TENTH COMMISSION</a:t>
            </a:r>
          </a:p>
          <a:p>
            <a:pPr marL="109728" indent="0" algn="ctr">
              <a:buNone/>
            </a:pPr>
            <a:r>
              <a:rPr lang="en-GB" sz="1800" dirty="0">
                <a:solidFill>
                  <a:srgbClr val="2F5598"/>
                </a:solidFill>
                <a:effectLst/>
                <a:latin typeface="Helvetica" pitchFamily="2" charset="0"/>
              </a:rPr>
              <a:t>Present Problems of the Use of Armed Force in International Law</a:t>
            </a:r>
          </a:p>
          <a:p>
            <a:pPr marL="109728" indent="0" algn="ctr">
              <a:buNone/>
            </a:pPr>
            <a:r>
              <a:rPr lang="en-GB" sz="1800" dirty="0">
                <a:solidFill>
                  <a:srgbClr val="2F5598"/>
                </a:solidFill>
                <a:effectLst/>
                <a:latin typeface="Helvetica" pitchFamily="2" charset="0"/>
              </a:rPr>
              <a:t>Self-defence</a:t>
            </a:r>
          </a:p>
          <a:p>
            <a:pPr marL="109728" indent="0" algn="ctr">
              <a:buNone/>
            </a:pPr>
            <a:r>
              <a:rPr lang="en-GB" sz="1800" dirty="0">
                <a:solidFill>
                  <a:srgbClr val="2F5598"/>
                </a:solidFill>
                <a:effectLst/>
                <a:latin typeface="Helvetica" pitchFamily="2" charset="0"/>
              </a:rPr>
              <a:t>Rapporteur: M. Emmanuel </a:t>
            </a:r>
            <a:r>
              <a:rPr lang="en-GB" sz="1800" dirty="0" err="1">
                <a:solidFill>
                  <a:srgbClr val="2F5598"/>
                </a:solidFill>
                <a:effectLst/>
                <a:latin typeface="Helvetica" pitchFamily="2" charset="0"/>
              </a:rPr>
              <a:t>Roucounas</a:t>
            </a:r>
            <a:endParaRPr lang="en-GB" sz="1400" dirty="0">
              <a:solidFill>
                <a:srgbClr val="2F5598"/>
              </a:solidFill>
              <a:effectLst/>
              <a:latin typeface="Helvetica" pitchFamily="2" charset="0"/>
            </a:endParaRPr>
          </a:p>
        </p:txBody>
      </p:sp>
      <p:sp>
        <p:nvSpPr>
          <p:cNvPr id="3" name="2 - Τίτλος"/>
          <p:cNvSpPr>
            <a:spLocks noGrp="1"/>
          </p:cNvSpPr>
          <p:nvPr>
            <p:ph type="title"/>
          </p:nvPr>
        </p:nvSpPr>
        <p:spPr/>
        <p:txBody>
          <a:bodyPr/>
          <a:lstStyle/>
          <a:p>
            <a:pPr algn="ctr"/>
            <a:r>
              <a:rPr lang="el-GR" dirty="0"/>
              <a:t>Χρήση Βίας και Τρομοκρατία</a:t>
            </a:r>
          </a:p>
        </p:txBody>
      </p:sp>
    </p:spTree>
    <p:extLst>
      <p:ext uri="{BB962C8B-B14F-4D97-AF65-F5344CB8AC3E}">
        <p14:creationId xmlns:p14="http://schemas.microsoft.com/office/powerpoint/2010/main" val="374948580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p:txBody>
          <a:bodyPr>
            <a:normAutofit fontScale="92500" lnSpcReduction="10000"/>
          </a:bodyPr>
          <a:lstStyle/>
          <a:p>
            <a:pPr marL="109728" indent="0" algn="just">
              <a:lnSpc>
                <a:spcPct val="120000"/>
              </a:lnSpc>
              <a:spcBef>
                <a:spcPts val="0"/>
              </a:spcBef>
              <a:buNone/>
            </a:pPr>
            <a:r>
              <a:rPr lang="en-GB" sz="2000" b="1" dirty="0">
                <a:solidFill>
                  <a:srgbClr val="00B150"/>
                </a:solidFill>
                <a:effectLst/>
                <a:latin typeface="Arial Rounded MT Bold" panose="020F0704030504030204" pitchFamily="34" charset="77"/>
              </a:rPr>
              <a:t>No</a:t>
            </a:r>
            <a:r>
              <a:rPr lang="el-GR" sz="2000" b="1" dirty="0" err="1">
                <a:solidFill>
                  <a:srgbClr val="00B150"/>
                </a:solidFill>
                <a:effectLst/>
                <a:latin typeface="Helvetica" pitchFamily="2" charset="0"/>
              </a:rPr>
              <a:t>είται</a:t>
            </a:r>
            <a:r>
              <a:rPr lang="el-GR" sz="2000" b="1" dirty="0">
                <a:solidFill>
                  <a:srgbClr val="00B150"/>
                </a:solidFill>
                <a:effectLst/>
                <a:latin typeface="Helvetica" pitchFamily="2" charset="0"/>
              </a:rPr>
              <a:t> συλλογική άμυνα έναντι μη-κυβερνητικών δρώντων (</a:t>
            </a:r>
            <a:r>
              <a:rPr lang="en-GB" sz="2000" b="1" dirty="0">
                <a:solidFill>
                  <a:srgbClr val="00B150"/>
                </a:solidFill>
                <a:effectLst/>
                <a:latin typeface="Arial Rounded MT Bold" panose="020F0704030504030204" pitchFamily="34" charset="77"/>
              </a:rPr>
              <a:t>non-state</a:t>
            </a:r>
            <a:r>
              <a:rPr lang="el-GR" sz="2000" b="1" dirty="0">
                <a:solidFill>
                  <a:srgbClr val="00B150"/>
                </a:solidFill>
                <a:effectLst/>
                <a:latin typeface="Helvetica" pitchFamily="2" charset="0"/>
              </a:rPr>
              <a:t> </a:t>
            </a:r>
            <a:r>
              <a:rPr lang="en-GB" sz="2000" b="1" dirty="0">
                <a:solidFill>
                  <a:srgbClr val="00B150"/>
                </a:solidFill>
                <a:effectLst/>
                <a:latin typeface="Arial Rounded MT Bold" panose="020F0704030504030204" pitchFamily="34" charset="77"/>
              </a:rPr>
              <a:t>actors);</a:t>
            </a:r>
          </a:p>
          <a:p>
            <a:pPr marL="109728" indent="0" algn="ctr">
              <a:buNone/>
            </a:pPr>
            <a:endParaRPr lang="el-GR" sz="2000" dirty="0">
              <a:solidFill>
                <a:srgbClr val="2F5598"/>
              </a:solidFill>
              <a:latin typeface="Helvetica" pitchFamily="2" charset="0"/>
            </a:endParaRPr>
          </a:p>
          <a:p>
            <a:pPr marL="109728" indent="0" algn="just">
              <a:buNone/>
            </a:pPr>
            <a:r>
              <a:rPr lang="en-GB" sz="2000" dirty="0">
                <a:solidFill>
                  <a:srgbClr val="2F5598"/>
                </a:solidFill>
                <a:latin typeface="Helvetica" pitchFamily="2" charset="0"/>
              </a:rPr>
              <a:t>1. Article 51 of the United Nations Charter </a:t>
            </a:r>
            <a:r>
              <a:rPr lang="en-GB" sz="2000" dirty="0">
                <a:solidFill>
                  <a:srgbClr val="2F5598"/>
                </a:solidFill>
                <a:highlight>
                  <a:srgbClr val="00FFFF"/>
                </a:highlight>
                <a:latin typeface="Helvetica" pitchFamily="2" charset="0"/>
              </a:rPr>
              <a:t>as supplemented by customary</a:t>
            </a:r>
            <a:r>
              <a:rPr lang="el-GR" sz="2000" dirty="0">
                <a:solidFill>
                  <a:srgbClr val="2F5598"/>
                </a:solidFill>
                <a:highlight>
                  <a:srgbClr val="00FFFF"/>
                </a:highlight>
                <a:latin typeface="Helvetica" pitchFamily="2" charset="0"/>
              </a:rPr>
              <a:t> </a:t>
            </a:r>
            <a:r>
              <a:rPr lang="en-GB" sz="2000" dirty="0">
                <a:solidFill>
                  <a:srgbClr val="2F5598"/>
                </a:solidFill>
                <a:highlight>
                  <a:srgbClr val="00FFFF"/>
                </a:highlight>
                <a:latin typeface="Helvetica" pitchFamily="2" charset="0"/>
              </a:rPr>
              <a:t>international law </a:t>
            </a:r>
            <a:r>
              <a:rPr lang="en-GB" sz="2000" dirty="0">
                <a:solidFill>
                  <a:srgbClr val="2F5598"/>
                </a:solidFill>
                <a:latin typeface="Helvetica" pitchFamily="2" charset="0"/>
              </a:rPr>
              <a:t>adequately governs the exercise of the right of individual</a:t>
            </a:r>
            <a:r>
              <a:rPr lang="el-GR" sz="2000" dirty="0">
                <a:solidFill>
                  <a:srgbClr val="2F5598"/>
                </a:solidFill>
                <a:latin typeface="Helvetica" pitchFamily="2" charset="0"/>
              </a:rPr>
              <a:t> </a:t>
            </a:r>
            <a:r>
              <a:rPr lang="en-GB" sz="2000" dirty="0">
                <a:solidFill>
                  <a:srgbClr val="2F5598"/>
                </a:solidFill>
                <a:latin typeface="Helvetica" pitchFamily="2" charset="0"/>
              </a:rPr>
              <a:t>and collective self-defence.</a:t>
            </a:r>
          </a:p>
          <a:p>
            <a:pPr marL="109728" indent="0" algn="just">
              <a:buNone/>
            </a:pPr>
            <a:endParaRPr lang="el-GR" sz="2000" dirty="0">
              <a:solidFill>
                <a:srgbClr val="2F5598"/>
              </a:solidFill>
              <a:latin typeface="Helvetica" pitchFamily="2" charset="0"/>
            </a:endParaRPr>
          </a:p>
          <a:p>
            <a:pPr marL="109728" indent="0" algn="just">
              <a:buNone/>
            </a:pPr>
            <a:r>
              <a:rPr lang="en-GB" sz="2000" dirty="0">
                <a:solidFill>
                  <a:srgbClr val="2F5598"/>
                </a:solidFill>
                <a:latin typeface="Helvetica" pitchFamily="2" charset="0"/>
              </a:rPr>
              <a:t>2. </a:t>
            </a:r>
            <a:r>
              <a:rPr lang="en-GB" sz="2000" dirty="0">
                <a:solidFill>
                  <a:srgbClr val="2F5598"/>
                </a:solidFill>
                <a:highlight>
                  <a:srgbClr val="00FFFF"/>
                </a:highlight>
                <a:latin typeface="Helvetica" pitchFamily="2" charset="0"/>
              </a:rPr>
              <a:t>Necessity and proportionality </a:t>
            </a:r>
            <a:r>
              <a:rPr lang="en-GB" sz="2000" dirty="0">
                <a:solidFill>
                  <a:srgbClr val="2F5598"/>
                </a:solidFill>
                <a:latin typeface="Helvetica" pitchFamily="2" charset="0"/>
              </a:rPr>
              <a:t>are essential components of the normative</a:t>
            </a:r>
            <a:r>
              <a:rPr lang="el-GR" sz="2000" dirty="0">
                <a:solidFill>
                  <a:srgbClr val="2F5598"/>
                </a:solidFill>
                <a:latin typeface="Helvetica" pitchFamily="2" charset="0"/>
              </a:rPr>
              <a:t> </a:t>
            </a:r>
            <a:r>
              <a:rPr lang="en-GB" sz="2000" dirty="0">
                <a:solidFill>
                  <a:srgbClr val="2F5598"/>
                </a:solidFill>
                <a:latin typeface="Helvetica" pitchFamily="2" charset="0"/>
              </a:rPr>
              <a:t>framework of self-defence.</a:t>
            </a:r>
          </a:p>
          <a:p>
            <a:pPr marL="109728" indent="0" algn="just">
              <a:buNone/>
            </a:pPr>
            <a:endParaRPr lang="el-GR" sz="2000" dirty="0">
              <a:solidFill>
                <a:srgbClr val="2F5598"/>
              </a:solidFill>
              <a:latin typeface="Helvetica" pitchFamily="2" charset="0"/>
            </a:endParaRPr>
          </a:p>
          <a:p>
            <a:pPr marL="109728" indent="0" algn="just">
              <a:buNone/>
            </a:pPr>
            <a:r>
              <a:rPr lang="en-GB" sz="2000" dirty="0">
                <a:solidFill>
                  <a:srgbClr val="2F5598"/>
                </a:solidFill>
                <a:latin typeface="Helvetica" pitchFamily="2" charset="0"/>
              </a:rPr>
              <a:t>3. </a:t>
            </a:r>
            <a:r>
              <a:rPr lang="en-GB" sz="2000" dirty="0">
                <a:solidFill>
                  <a:srgbClr val="2F5598"/>
                </a:solidFill>
                <a:highlight>
                  <a:srgbClr val="00FFFF"/>
                </a:highlight>
                <a:latin typeface="Helvetica" pitchFamily="2" charset="0"/>
              </a:rPr>
              <a:t>The right of self-defence arises for the target State in case of an actual or</a:t>
            </a:r>
            <a:r>
              <a:rPr lang="el-GR" sz="2000" dirty="0">
                <a:solidFill>
                  <a:srgbClr val="2F5598"/>
                </a:solidFill>
                <a:highlight>
                  <a:srgbClr val="00FFFF"/>
                </a:highlight>
                <a:latin typeface="Helvetica" pitchFamily="2" charset="0"/>
              </a:rPr>
              <a:t> </a:t>
            </a:r>
            <a:r>
              <a:rPr lang="en-GB" sz="2000" dirty="0">
                <a:solidFill>
                  <a:srgbClr val="2F5598"/>
                </a:solidFill>
                <a:highlight>
                  <a:srgbClr val="00FFFF"/>
                </a:highlight>
                <a:latin typeface="Helvetica" pitchFamily="2" charset="0"/>
              </a:rPr>
              <a:t>manifestly imminent armed attack.</a:t>
            </a:r>
            <a:r>
              <a:rPr lang="en-GB" sz="2000" dirty="0">
                <a:solidFill>
                  <a:srgbClr val="2F5598"/>
                </a:solidFill>
                <a:latin typeface="Helvetica" pitchFamily="2" charset="0"/>
              </a:rPr>
              <a:t> It may be exercised only when there is no</a:t>
            </a:r>
            <a:r>
              <a:rPr lang="el-GR" sz="2000" dirty="0">
                <a:solidFill>
                  <a:srgbClr val="2F5598"/>
                </a:solidFill>
                <a:latin typeface="Helvetica" pitchFamily="2" charset="0"/>
              </a:rPr>
              <a:t> </a:t>
            </a:r>
            <a:r>
              <a:rPr lang="en-GB" sz="2000" dirty="0">
                <a:solidFill>
                  <a:srgbClr val="2F5598"/>
                </a:solidFill>
                <a:latin typeface="Helvetica" pitchFamily="2" charset="0"/>
              </a:rPr>
              <a:t>lawful alternative in practice in order to forestall, stop or repel the armed</a:t>
            </a:r>
            <a:r>
              <a:rPr lang="el-GR" sz="2000" dirty="0">
                <a:solidFill>
                  <a:srgbClr val="2F5598"/>
                </a:solidFill>
                <a:latin typeface="Helvetica" pitchFamily="2" charset="0"/>
              </a:rPr>
              <a:t> </a:t>
            </a:r>
            <a:r>
              <a:rPr lang="en-GB" sz="2000" dirty="0">
                <a:solidFill>
                  <a:srgbClr val="2F5598"/>
                </a:solidFill>
                <a:latin typeface="Helvetica" pitchFamily="2" charset="0"/>
              </a:rPr>
              <a:t>attack, until the Security Council takes effective measures necessary to</a:t>
            </a:r>
            <a:r>
              <a:rPr lang="el-GR" sz="2000" dirty="0">
                <a:solidFill>
                  <a:srgbClr val="2F5598"/>
                </a:solidFill>
                <a:latin typeface="Helvetica" pitchFamily="2" charset="0"/>
              </a:rPr>
              <a:t> </a:t>
            </a:r>
            <a:r>
              <a:rPr lang="en-GB" sz="2000" dirty="0">
                <a:solidFill>
                  <a:srgbClr val="2F5598"/>
                </a:solidFill>
                <a:latin typeface="Helvetica" pitchFamily="2" charset="0"/>
              </a:rPr>
              <a:t>maintain or restore international peace and security.</a:t>
            </a:r>
          </a:p>
          <a:p>
            <a:pPr marL="109728" indent="0" algn="ctr">
              <a:buNone/>
            </a:pPr>
            <a:endParaRPr lang="en-GB" sz="1400" dirty="0">
              <a:solidFill>
                <a:srgbClr val="2F5598"/>
              </a:solidFill>
              <a:effectLst/>
              <a:latin typeface="Helvetica" pitchFamily="2" charset="0"/>
            </a:endParaRPr>
          </a:p>
        </p:txBody>
      </p:sp>
      <p:sp>
        <p:nvSpPr>
          <p:cNvPr id="3" name="2 - Τίτλος"/>
          <p:cNvSpPr>
            <a:spLocks noGrp="1"/>
          </p:cNvSpPr>
          <p:nvPr>
            <p:ph type="title"/>
          </p:nvPr>
        </p:nvSpPr>
        <p:spPr/>
        <p:txBody>
          <a:bodyPr/>
          <a:lstStyle/>
          <a:p>
            <a:pPr algn="ctr"/>
            <a:r>
              <a:rPr lang="el-GR" dirty="0"/>
              <a:t>Χρήση Βίας και Τρομοκρατία</a:t>
            </a:r>
          </a:p>
        </p:txBody>
      </p:sp>
    </p:spTree>
    <p:extLst>
      <p:ext uri="{BB962C8B-B14F-4D97-AF65-F5344CB8AC3E}">
        <p14:creationId xmlns:p14="http://schemas.microsoft.com/office/powerpoint/2010/main" val="380075568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457200" y="1481328"/>
            <a:ext cx="8229600" cy="5102034"/>
          </a:xfrm>
        </p:spPr>
        <p:txBody>
          <a:bodyPr>
            <a:normAutofit fontScale="55000" lnSpcReduction="20000"/>
          </a:bodyPr>
          <a:lstStyle/>
          <a:p>
            <a:pPr marL="109728" indent="0" algn="just">
              <a:lnSpc>
                <a:spcPct val="120000"/>
              </a:lnSpc>
              <a:spcBef>
                <a:spcPts val="0"/>
              </a:spcBef>
              <a:buNone/>
            </a:pPr>
            <a:r>
              <a:rPr lang="en-GB" sz="2900" b="1" dirty="0">
                <a:solidFill>
                  <a:srgbClr val="00B150"/>
                </a:solidFill>
                <a:effectLst/>
                <a:latin typeface="Arial Rounded MT Bold" panose="020F0704030504030204" pitchFamily="34" charset="77"/>
              </a:rPr>
              <a:t>No</a:t>
            </a:r>
            <a:r>
              <a:rPr lang="el-GR" sz="2900" b="1" dirty="0" err="1">
                <a:solidFill>
                  <a:srgbClr val="00B150"/>
                </a:solidFill>
                <a:effectLst/>
                <a:latin typeface="Helvetica" pitchFamily="2" charset="0"/>
              </a:rPr>
              <a:t>είται</a:t>
            </a:r>
            <a:r>
              <a:rPr lang="el-GR" sz="2900" b="1" dirty="0">
                <a:solidFill>
                  <a:srgbClr val="00B150"/>
                </a:solidFill>
                <a:effectLst/>
                <a:latin typeface="Helvetica" pitchFamily="2" charset="0"/>
              </a:rPr>
              <a:t> συλλογική άμυνα έναντι μη-κυβερνητικών δρώντων (</a:t>
            </a:r>
            <a:r>
              <a:rPr lang="en-GB" sz="2900" b="1" dirty="0">
                <a:solidFill>
                  <a:srgbClr val="00B150"/>
                </a:solidFill>
                <a:effectLst/>
                <a:latin typeface="Arial Rounded MT Bold" panose="020F0704030504030204" pitchFamily="34" charset="77"/>
              </a:rPr>
              <a:t>non-state</a:t>
            </a:r>
            <a:r>
              <a:rPr lang="el-GR" sz="2900" b="1" dirty="0">
                <a:solidFill>
                  <a:srgbClr val="00B150"/>
                </a:solidFill>
                <a:effectLst/>
                <a:latin typeface="Helvetica" pitchFamily="2" charset="0"/>
              </a:rPr>
              <a:t> </a:t>
            </a:r>
            <a:r>
              <a:rPr lang="en-GB" sz="2900" b="1" dirty="0">
                <a:solidFill>
                  <a:srgbClr val="00B150"/>
                </a:solidFill>
                <a:effectLst/>
                <a:latin typeface="Arial Rounded MT Bold" panose="020F0704030504030204" pitchFamily="34" charset="77"/>
              </a:rPr>
              <a:t>actors);</a:t>
            </a:r>
          </a:p>
          <a:p>
            <a:pPr marL="109728" indent="0" algn="ctr">
              <a:buNone/>
            </a:pPr>
            <a:endParaRPr lang="el-GR" sz="2000" dirty="0">
              <a:solidFill>
                <a:srgbClr val="2F5598"/>
              </a:solidFill>
              <a:latin typeface="Helvetica" pitchFamily="2" charset="0"/>
            </a:endParaRPr>
          </a:p>
          <a:p>
            <a:pPr marL="109728" indent="0" algn="just">
              <a:buNone/>
            </a:pPr>
            <a:endParaRPr lang="el-GR" sz="2900" dirty="0">
              <a:solidFill>
                <a:srgbClr val="2F5598"/>
              </a:solidFill>
              <a:latin typeface="Helvetica" pitchFamily="2" charset="0"/>
            </a:endParaRPr>
          </a:p>
          <a:p>
            <a:pPr marL="109728" indent="0" algn="just">
              <a:buNone/>
            </a:pPr>
            <a:r>
              <a:rPr lang="en-GB" sz="2900" dirty="0">
                <a:solidFill>
                  <a:srgbClr val="2F5598"/>
                </a:solidFill>
                <a:latin typeface="Helvetica" pitchFamily="2" charset="0"/>
              </a:rPr>
              <a:t>10. In the event of an armed attack against a State </a:t>
            </a:r>
            <a:r>
              <a:rPr lang="en-GB" sz="2900" dirty="0">
                <a:solidFill>
                  <a:srgbClr val="2F5598"/>
                </a:solidFill>
                <a:highlight>
                  <a:srgbClr val="00FFFF"/>
                </a:highlight>
                <a:latin typeface="Helvetica" pitchFamily="2" charset="0"/>
              </a:rPr>
              <a:t>by non-State actors, </a:t>
            </a:r>
            <a:r>
              <a:rPr lang="en-GB" sz="2900" dirty="0">
                <a:solidFill>
                  <a:srgbClr val="2F5598"/>
                </a:solidFill>
                <a:latin typeface="Helvetica" pitchFamily="2" charset="0"/>
              </a:rPr>
              <a:t>Article 51 of the</a:t>
            </a:r>
          </a:p>
          <a:p>
            <a:pPr marL="109728" indent="0" algn="just">
              <a:buNone/>
            </a:pPr>
            <a:r>
              <a:rPr lang="en-GB" sz="2900" dirty="0">
                <a:solidFill>
                  <a:srgbClr val="2F5598"/>
                </a:solidFill>
                <a:latin typeface="Helvetica" pitchFamily="2" charset="0"/>
              </a:rPr>
              <a:t>Charter as supplemented by customary international law </a:t>
            </a:r>
            <a:r>
              <a:rPr lang="en-GB" sz="2900" dirty="0">
                <a:solidFill>
                  <a:srgbClr val="2F5598"/>
                </a:solidFill>
                <a:highlight>
                  <a:srgbClr val="00FFFF"/>
                </a:highlight>
                <a:latin typeface="Helvetica" pitchFamily="2" charset="0"/>
              </a:rPr>
              <a:t>applies as a matter of principle.</a:t>
            </a:r>
          </a:p>
          <a:p>
            <a:pPr marL="109728" indent="0" algn="just">
              <a:buNone/>
            </a:pPr>
            <a:endParaRPr lang="el-GR" sz="2900" dirty="0">
              <a:solidFill>
                <a:srgbClr val="2F5598"/>
              </a:solidFill>
              <a:latin typeface="Helvetica" pitchFamily="2" charset="0"/>
            </a:endParaRPr>
          </a:p>
          <a:p>
            <a:pPr marL="109728" indent="0" algn="just">
              <a:buNone/>
            </a:pPr>
            <a:r>
              <a:rPr lang="en-GB" sz="2900" dirty="0">
                <a:solidFill>
                  <a:srgbClr val="2F5598"/>
                </a:solidFill>
                <a:latin typeface="Helvetica" pitchFamily="2" charset="0"/>
              </a:rPr>
              <a:t>A number of situations of armed attack by non-State actors have been raised, and some</a:t>
            </a:r>
          </a:p>
          <a:p>
            <a:pPr marL="109728" indent="0" algn="just">
              <a:buNone/>
            </a:pPr>
            <a:r>
              <a:rPr lang="en-GB" sz="2900" dirty="0">
                <a:solidFill>
                  <a:srgbClr val="2F5598"/>
                </a:solidFill>
                <a:latin typeface="Helvetica" pitchFamily="2" charset="0"/>
              </a:rPr>
              <a:t>Preliminary responses to the complex problems arising out of them may be as follows:</a:t>
            </a:r>
          </a:p>
          <a:p>
            <a:pPr marL="109728" indent="0" algn="just">
              <a:buNone/>
            </a:pPr>
            <a:endParaRPr lang="el-GR" sz="2900" dirty="0">
              <a:solidFill>
                <a:srgbClr val="2F5598"/>
              </a:solidFill>
              <a:latin typeface="Helvetica" pitchFamily="2" charset="0"/>
            </a:endParaRPr>
          </a:p>
          <a:p>
            <a:pPr marL="109728" indent="0" algn="just">
              <a:buNone/>
            </a:pPr>
            <a:r>
              <a:rPr lang="en-GB" sz="2900" dirty="0">
                <a:solidFill>
                  <a:srgbClr val="2F5598"/>
                </a:solidFill>
                <a:highlight>
                  <a:srgbClr val="00FFFF"/>
                </a:highlight>
                <a:latin typeface="Helvetica" pitchFamily="2" charset="0"/>
              </a:rPr>
              <a:t>(</a:t>
            </a:r>
            <a:r>
              <a:rPr lang="en-GB" sz="2900" dirty="0" err="1">
                <a:solidFill>
                  <a:srgbClr val="2F5598"/>
                </a:solidFill>
                <a:highlight>
                  <a:srgbClr val="00FFFF"/>
                </a:highlight>
                <a:latin typeface="Helvetica" pitchFamily="2" charset="0"/>
              </a:rPr>
              <a:t>i</a:t>
            </a:r>
            <a:r>
              <a:rPr lang="en-GB" sz="2900" dirty="0">
                <a:solidFill>
                  <a:srgbClr val="2F5598"/>
                </a:solidFill>
                <a:highlight>
                  <a:srgbClr val="00FFFF"/>
                </a:highlight>
                <a:latin typeface="Helvetica" pitchFamily="2" charset="0"/>
              </a:rPr>
              <a:t>) If non-State actors launch an armed attack at the instructions, direction or control of a</a:t>
            </a:r>
          </a:p>
          <a:p>
            <a:pPr marL="109728" indent="0" algn="just">
              <a:buNone/>
            </a:pPr>
            <a:r>
              <a:rPr lang="en-GB" sz="2900" dirty="0">
                <a:solidFill>
                  <a:srgbClr val="2F5598"/>
                </a:solidFill>
                <a:highlight>
                  <a:srgbClr val="00FFFF"/>
                </a:highlight>
                <a:latin typeface="Helvetica" pitchFamily="2" charset="0"/>
              </a:rPr>
              <a:t>State, the latter can become the object of action in </a:t>
            </a:r>
            <a:r>
              <a:rPr lang="en-GB" sz="2900" dirty="0" err="1">
                <a:solidFill>
                  <a:srgbClr val="2F5598"/>
                </a:solidFill>
                <a:highlight>
                  <a:srgbClr val="00FFFF"/>
                </a:highlight>
                <a:latin typeface="Helvetica" pitchFamily="2" charset="0"/>
              </a:rPr>
              <a:t>self-defense</a:t>
            </a:r>
            <a:r>
              <a:rPr lang="en-GB" sz="2900" dirty="0">
                <a:solidFill>
                  <a:srgbClr val="2F5598"/>
                </a:solidFill>
                <a:highlight>
                  <a:srgbClr val="00FFFF"/>
                </a:highlight>
                <a:latin typeface="Helvetica" pitchFamily="2" charset="0"/>
              </a:rPr>
              <a:t> by the target State.</a:t>
            </a:r>
          </a:p>
          <a:p>
            <a:pPr marL="109728" indent="0" algn="just">
              <a:buNone/>
            </a:pPr>
            <a:endParaRPr lang="el-GR" sz="2900" dirty="0">
              <a:solidFill>
                <a:srgbClr val="2F5598"/>
              </a:solidFill>
              <a:highlight>
                <a:srgbClr val="00FFFF"/>
              </a:highlight>
              <a:latin typeface="Helvetica" pitchFamily="2" charset="0"/>
            </a:endParaRPr>
          </a:p>
          <a:p>
            <a:pPr marL="109728" indent="0" algn="just">
              <a:buNone/>
            </a:pPr>
            <a:r>
              <a:rPr lang="en-GB" sz="2900" dirty="0">
                <a:solidFill>
                  <a:srgbClr val="2F5598"/>
                </a:solidFill>
                <a:highlight>
                  <a:srgbClr val="00FFFF"/>
                </a:highlight>
                <a:latin typeface="Helvetica" pitchFamily="2" charset="0"/>
              </a:rPr>
              <a:t>(ii) If an armed attack by non-State actors is launched from an area beyond the</a:t>
            </a:r>
            <a:r>
              <a:rPr lang="el-GR" sz="2900" dirty="0">
                <a:solidFill>
                  <a:srgbClr val="2F5598"/>
                </a:solidFill>
                <a:highlight>
                  <a:srgbClr val="00FFFF"/>
                </a:highlight>
                <a:latin typeface="Helvetica" pitchFamily="2" charset="0"/>
              </a:rPr>
              <a:t> </a:t>
            </a:r>
            <a:r>
              <a:rPr lang="en-GB" sz="2900" dirty="0">
                <a:solidFill>
                  <a:srgbClr val="2F5598"/>
                </a:solidFill>
                <a:highlight>
                  <a:srgbClr val="00FFFF"/>
                </a:highlight>
                <a:latin typeface="Helvetica" pitchFamily="2" charset="0"/>
              </a:rPr>
              <a:t>jurisdiction of any State, the target State may exercise its right of </a:t>
            </a:r>
            <a:r>
              <a:rPr lang="en-GB" sz="2900" dirty="0" err="1">
                <a:solidFill>
                  <a:srgbClr val="2F5598"/>
                </a:solidFill>
                <a:highlight>
                  <a:srgbClr val="00FFFF"/>
                </a:highlight>
                <a:latin typeface="Helvetica" pitchFamily="2" charset="0"/>
              </a:rPr>
              <a:t>self-defense</a:t>
            </a:r>
            <a:r>
              <a:rPr lang="en-GB" sz="2900" dirty="0">
                <a:solidFill>
                  <a:srgbClr val="2F5598"/>
                </a:solidFill>
                <a:highlight>
                  <a:srgbClr val="00FFFF"/>
                </a:highlight>
                <a:latin typeface="Helvetica" pitchFamily="2" charset="0"/>
              </a:rPr>
              <a:t> in that</a:t>
            </a:r>
            <a:r>
              <a:rPr lang="el-GR" sz="2900" dirty="0">
                <a:solidFill>
                  <a:srgbClr val="2F5598"/>
                </a:solidFill>
                <a:highlight>
                  <a:srgbClr val="00FFFF"/>
                </a:highlight>
                <a:latin typeface="Helvetica" pitchFamily="2" charset="0"/>
              </a:rPr>
              <a:t> </a:t>
            </a:r>
            <a:r>
              <a:rPr lang="en-GB" sz="2900" dirty="0">
                <a:solidFill>
                  <a:srgbClr val="2F5598"/>
                </a:solidFill>
                <a:highlight>
                  <a:srgbClr val="00FFFF"/>
                </a:highlight>
                <a:latin typeface="Helvetica" pitchFamily="2" charset="0"/>
              </a:rPr>
              <a:t>area against those non-State actors.</a:t>
            </a:r>
          </a:p>
          <a:p>
            <a:pPr marL="109728" indent="0" algn="just">
              <a:buNone/>
            </a:pPr>
            <a:endParaRPr lang="el-GR" sz="2900" dirty="0">
              <a:solidFill>
                <a:srgbClr val="2F5598"/>
              </a:solidFill>
              <a:highlight>
                <a:srgbClr val="00FFFF"/>
              </a:highlight>
              <a:latin typeface="Helvetica" pitchFamily="2" charset="0"/>
            </a:endParaRPr>
          </a:p>
          <a:p>
            <a:pPr marL="109728" indent="0" algn="just">
              <a:buNone/>
            </a:pPr>
            <a:r>
              <a:rPr lang="en-GB" sz="2900" dirty="0">
                <a:solidFill>
                  <a:srgbClr val="2F5598"/>
                </a:solidFill>
                <a:highlight>
                  <a:srgbClr val="00FFFF"/>
                </a:highlight>
                <a:latin typeface="Helvetica" pitchFamily="2" charset="0"/>
              </a:rPr>
              <a:t>The State from which the armed attack by non-State actors is launched has the obligation</a:t>
            </a:r>
            <a:r>
              <a:rPr lang="el-GR" sz="2900" dirty="0">
                <a:solidFill>
                  <a:srgbClr val="2F5598"/>
                </a:solidFill>
                <a:highlight>
                  <a:srgbClr val="00FFFF"/>
                </a:highlight>
                <a:latin typeface="Helvetica" pitchFamily="2" charset="0"/>
              </a:rPr>
              <a:t> </a:t>
            </a:r>
            <a:r>
              <a:rPr lang="en-GB" sz="2900" dirty="0">
                <a:solidFill>
                  <a:srgbClr val="2F5598"/>
                </a:solidFill>
                <a:highlight>
                  <a:srgbClr val="00FFFF"/>
                </a:highlight>
                <a:latin typeface="Helvetica" pitchFamily="2" charset="0"/>
              </a:rPr>
              <a:t>to cooperate with the target State.</a:t>
            </a:r>
          </a:p>
          <a:p>
            <a:pPr marL="109728" indent="0" algn="ctr">
              <a:buNone/>
            </a:pPr>
            <a:endParaRPr lang="en-GB" sz="1400" dirty="0">
              <a:solidFill>
                <a:srgbClr val="2F5598"/>
              </a:solidFill>
              <a:effectLst/>
              <a:latin typeface="Helvetica" pitchFamily="2" charset="0"/>
            </a:endParaRPr>
          </a:p>
        </p:txBody>
      </p:sp>
      <p:sp>
        <p:nvSpPr>
          <p:cNvPr id="3" name="2 - Τίτλος"/>
          <p:cNvSpPr>
            <a:spLocks noGrp="1"/>
          </p:cNvSpPr>
          <p:nvPr>
            <p:ph type="title"/>
          </p:nvPr>
        </p:nvSpPr>
        <p:spPr/>
        <p:txBody>
          <a:bodyPr/>
          <a:lstStyle/>
          <a:p>
            <a:pPr algn="ctr"/>
            <a:r>
              <a:rPr lang="el-GR" dirty="0"/>
              <a:t>Χρήση Βίας και Τρομοκρατία</a:t>
            </a:r>
          </a:p>
        </p:txBody>
      </p:sp>
    </p:spTree>
    <p:extLst>
      <p:ext uri="{BB962C8B-B14F-4D97-AF65-F5344CB8AC3E}">
        <p14:creationId xmlns:p14="http://schemas.microsoft.com/office/powerpoint/2010/main" val="22975145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p:txBody>
          <a:bodyPr>
            <a:normAutofit fontScale="70000" lnSpcReduction="20000"/>
          </a:bodyPr>
          <a:lstStyle/>
          <a:p>
            <a:pPr algn="just"/>
            <a:r>
              <a:rPr lang="el-GR" sz="2900" dirty="0"/>
              <a:t>Ένα κράτος μπορεί να ζητήσει εξωτερική βοήθεια από ένα τρίτο κράτος προκειμένου να καταπνίξει μια εξέγερση ή αν αντιμετωπίσει μια εσωτερική αναταραχή-δεν υπάρχει παραβίαση του αρ. 2 παρ. 4 αφού δεν γίνεται ‘διακρατική χρήση βίας’ (βλ. και</a:t>
            </a:r>
            <a:r>
              <a:rPr lang="en-US" sz="2900" dirty="0"/>
              <a:t> 2011</a:t>
            </a:r>
            <a:r>
              <a:rPr lang="el-GR" sz="2900" dirty="0"/>
              <a:t> </a:t>
            </a:r>
            <a:r>
              <a:rPr lang="en-US" sz="2900" dirty="0"/>
              <a:t>IDI Resolution on military assistance on request</a:t>
            </a:r>
            <a:r>
              <a:rPr lang="el-GR" sz="2900" dirty="0"/>
              <a:t>, Νικαράγουα, Κονγκό-Ουγκάντα</a:t>
            </a:r>
            <a:r>
              <a:rPr lang="en-US" sz="2900" dirty="0"/>
              <a:t>)</a:t>
            </a:r>
          </a:p>
          <a:p>
            <a:pPr algn="just"/>
            <a:r>
              <a:rPr lang="el-GR" sz="2900" dirty="0"/>
              <a:t>Ποιος μπορεί να ζητήσει βοήθεια</a:t>
            </a:r>
            <a:r>
              <a:rPr lang="en-US" sz="2900" dirty="0"/>
              <a:t>;</a:t>
            </a:r>
            <a:r>
              <a:rPr lang="el-GR" sz="2900" dirty="0"/>
              <a:t> Κατά το ΔΔΧ στη Νικαράγουα, μόνο η νόμιμη κυβέρνηση κι όχι η αντιπολίτευση</a:t>
            </a:r>
          </a:p>
          <a:p>
            <a:pPr algn="just"/>
            <a:r>
              <a:rPr lang="el-GR" sz="2900" dirty="0"/>
              <a:t> Πότε μπορεί να ζητηθεί βοήθεια</a:t>
            </a:r>
            <a:r>
              <a:rPr lang="en-US" sz="2900" dirty="0"/>
              <a:t>; IDI: ‘military assistance on request’ should be given in respect of ‘situations of internal disturbances and tensions, such as riots, isolated and sporadic acts of violence and other acts of a similar nature, including acts of terrorism, below the threshold of a non-international armed conflict in the sense of Article 1 of APII’/contra </a:t>
            </a:r>
            <a:r>
              <a:rPr lang="el-GR" sz="2900" dirty="0"/>
              <a:t>διεθνής πρακτική (</a:t>
            </a:r>
            <a:r>
              <a:rPr lang="en-US" sz="2900" dirty="0"/>
              <a:t>Ivory Coast, 2010, Mali, 2013, Iraq, Syria, 2014-)</a:t>
            </a:r>
          </a:p>
          <a:p>
            <a:pPr algn="just"/>
            <a:endParaRPr lang="el-GR" dirty="0"/>
          </a:p>
        </p:txBody>
      </p:sp>
      <p:sp>
        <p:nvSpPr>
          <p:cNvPr id="3" name="2 - Τίτλος"/>
          <p:cNvSpPr>
            <a:spLocks noGrp="1"/>
          </p:cNvSpPr>
          <p:nvPr>
            <p:ph type="title"/>
          </p:nvPr>
        </p:nvSpPr>
        <p:spPr/>
        <p:txBody>
          <a:bodyPr>
            <a:normAutofit fontScale="90000"/>
          </a:bodyPr>
          <a:lstStyle/>
          <a:p>
            <a:pPr algn="ctr"/>
            <a:r>
              <a:rPr lang="el-GR" dirty="0"/>
              <a:t>Επέμβαση ύστερα από Πρόσκληση</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32656"/>
            <a:ext cx="8229600" cy="6264696"/>
          </a:xfrm>
        </p:spPr>
        <p:txBody>
          <a:bodyPr>
            <a:normAutofit lnSpcReduction="10000"/>
          </a:bodyPr>
          <a:lstStyle/>
          <a:p>
            <a:pPr marL="109728" indent="0" algn="just">
              <a:lnSpc>
                <a:spcPct val="110000"/>
              </a:lnSpc>
              <a:spcBef>
                <a:spcPts val="0"/>
              </a:spcBef>
              <a:buNone/>
            </a:pPr>
            <a:r>
              <a:rPr lang="en-GB" dirty="0">
                <a:solidFill>
                  <a:srgbClr val="C00000"/>
                </a:solidFill>
                <a:effectLst/>
                <a:latin typeface="Arial Rounded MT Bold" panose="020F0704030504030204" pitchFamily="34" charset="77"/>
              </a:rPr>
              <a:t>ICJ, Armed Activities on the Territory of the Congo(Democratic</a:t>
            </a:r>
            <a:r>
              <a:rPr lang="en-GB" dirty="0">
                <a:solidFill>
                  <a:srgbClr val="C00000"/>
                </a:solidFill>
                <a:latin typeface="Arial Rounded MT Bold" panose="020F0704030504030204" pitchFamily="34" charset="77"/>
              </a:rPr>
              <a:t> </a:t>
            </a:r>
            <a:r>
              <a:rPr lang="en-GB" dirty="0">
                <a:solidFill>
                  <a:srgbClr val="C00000"/>
                </a:solidFill>
                <a:effectLst/>
                <a:latin typeface="Arial Rounded MT Bold" panose="020F0704030504030204" pitchFamily="34" charset="77"/>
              </a:rPr>
              <a:t>Republic of the Congo / Uganda), Judgment, ICJ Reports 2005, p. 168:</a:t>
            </a:r>
          </a:p>
          <a:p>
            <a:pPr algn="just">
              <a:lnSpc>
                <a:spcPct val="110000"/>
              </a:lnSpc>
              <a:spcBef>
                <a:spcPts val="0"/>
              </a:spcBef>
            </a:pPr>
            <a:endParaRPr lang="en-GB" sz="2400" dirty="0">
              <a:solidFill>
                <a:srgbClr val="2F5598"/>
              </a:solidFill>
              <a:effectLst/>
              <a:latin typeface="Arial Rounded MT Bold" panose="020F0704030504030204" pitchFamily="34" charset="77"/>
            </a:endParaRPr>
          </a:p>
          <a:p>
            <a:pPr marL="109728" indent="0" algn="just">
              <a:lnSpc>
                <a:spcPct val="110000"/>
              </a:lnSpc>
              <a:spcBef>
                <a:spcPts val="0"/>
              </a:spcBef>
              <a:buNone/>
            </a:pPr>
            <a:r>
              <a:rPr lang="en-GB" sz="2400" dirty="0">
                <a:effectLst/>
                <a:latin typeface="Arial Rounded MT Bold" panose="020F0704030504030204" pitchFamily="34" charset="77"/>
              </a:rPr>
              <a:t>105. The Court thus concludes that the various treaties directed to</a:t>
            </a:r>
            <a:r>
              <a:rPr lang="en-GB" sz="2400" dirty="0">
                <a:latin typeface="Arial Rounded MT Bold" panose="020F0704030504030204" pitchFamily="34" charset="77"/>
              </a:rPr>
              <a:t> </a:t>
            </a:r>
            <a:r>
              <a:rPr lang="en-GB" sz="2400" dirty="0">
                <a:effectLst/>
                <a:latin typeface="Arial Rounded MT Bold" panose="020F0704030504030204" pitchFamily="34" charset="77"/>
              </a:rPr>
              <a:t>achieving and maintaining a ceasefire, the withdrawal of foreign forces and the stabilization of relations between the DRC and Uganda </a:t>
            </a:r>
            <a:r>
              <a:rPr lang="en-GB" sz="2400" dirty="0">
                <a:solidFill>
                  <a:schemeClr val="bg2">
                    <a:lumMod val="50000"/>
                  </a:schemeClr>
                </a:solidFill>
                <a:effectLst/>
                <a:latin typeface="Arial Rounded MT Bold" panose="020F0704030504030204" pitchFamily="34" charset="77"/>
              </a:rPr>
              <a:t>did not </a:t>
            </a:r>
            <a:r>
              <a:rPr lang="en-GB" sz="2400" dirty="0">
                <a:effectLst/>
                <a:latin typeface="Arial Rounded MT Bold" panose="020F0704030504030204" pitchFamily="34" charset="77"/>
              </a:rPr>
              <a:t>(save for</a:t>
            </a:r>
            <a:r>
              <a:rPr lang="en-GB" sz="2400" dirty="0">
                <a:latin typeface="Arial Rounded MT Bold" panose="020F0704030504030204" pitchFamily="34" charset="77"/>
              </a:rPr>
              <a:t> </a:t>
            </a:r>
            <a:r>
              <a:rPr lang="en-GB" sz="2400" dirty="0">
                <a:effectLst/>
                <a:latin typeface="Arial Rounded MT Bold" panose="020F0704030504030204" pitchFamily="34" charset="77"/>
              </a:rPr>
              <a:t>the limited exception regarding the border region of the Ruwenzori Mountains contained in the Luanda Agreement) </a:t>
            </a:r>
            <a:r>
              <a:rPr lang="en-GB" sz="2400" dirty="0">
                <a:solidFill>
                  <a:schemeClr val="bg2">
                    <a:lumMod val="50000"/>
                  </a:schemeClr>
                </a:solidFill>
                <a:effectLst/>
                <a:latin typeface="Arial Rounded MT Bold" panose="020F0704030504030204" pitchFamily="34" charset="77"/>
              </a:rPr>
              <a:t>constitute consent by the DRC to the presence of Ugandan troops on its territory for the period after</a:t>
            </a:r>
            <a:r>
              <a:rPr lang="en-GB" sz="2400" dirty="0">
                <a:solidFill>
                  <a:schemeClr val="bg2">
                    <a:lumMod val="50000"/>
                  </a:schemeClr>
                </a:solidFill>
                <a:latin typeface="Arial Rounded MT Bold" panose="020F0704030504030204" pitchFamily="34" charset="77"/>
              </a:rPr>
              <a:t> </a:t>
            </a:r>
            <a:r>
              <a:rPr lang="en-GB" sz="2400" dirty="0">
                <a:solidFill>
                  <a:schemeClr val="bg2">
                    <a:lumMod val="50000"/>
                  </a:schemeClr>
                </a:solidFill>
                <a:effectLst/>
                <a:latin typeface="Arial Rounded MT Bold" panose="020F0704030504030204" pitchFamily="34" charset="77"/>
              </a:rPr>
              <a:t>July 1999, in the sense of validating that presence in law.</a:t>
            </a:r>
          </a:p>
          <a:p>
            <a:pPr marL="109728" indent="0" algn="just">
              <a:buNone/>
            </a:pPr>
            <a:endParaRPr lang="el-GR" dirty="0"/>
          </a:p>
        </p:txBody>
      </p:sp>
    </p:spTree>
    <p:extLst>
      <p:ext uri="{BB962C8B-B14F-4D97-AF65-F5344CB8AC3E}">
        <p14:creationId xmlns:p14="http://schemas.microsoft.com/office/powerpoint/2010/main" val="36185310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109728" indent="0" algn="ctr">
              <a:buNone/>
            </a:pPr>
            <a:r>
              <a:rPr lang="en-US" sz="1600" b="1" dirty="0">
                <a:effectLst/>
                <a:highlight>
                  <a:srgbClr val="00FFFF"/>
                </a:highlight>
                <a:latin typeface="Arial" panose="020B0604020202020204" pitchFamily="34" charset="0"/>
              </a:rPr>
              <a:t>1) </a:t>
            </a:r>
            <a:r>
              <a:rPr lang="el-GR" sz="1600" b="1" dirty="0">
                <a:effectLst/>
                <a:highlight>
                  <a:srgbClr val="00FFFF"/>
                </a:highlight>
                <a:latin typeface="Arial" panose="020B0604020202020204" pitchFamily="34" charset="0"/>
              </a:rPr>
              <a:t>Σύμφωνο </a:t>
            </a:r>
            <a:r>
              <a:rPr lang="en-GB" sz="1600" b="1" dirty="0">
                <a:effectLst/>
                <a:highlight>
                  <a:srgbClr val="00FFFF"/>
                </a:highlight>
                <a:latin typeface="Arial" panose="020B0604020202020204" pitchFamily="34" charset="0"/>
              </a:rPr>
              <a:t>Briand – Kellogg (General Treaty for Renunciation of War as an Instrument of National Policy, 1928):</a:t>
            </a:r>
          </a:p>
          <a:p>
            <a:pPr marL="109728" indent="0">
              <a:buNone/>
            </a:pPr>
            <a:endParaRPr lang="en-GB" sz="1600" dirty="0">
              <a:effectLst/>
              <a:latin typeface="Arial" panose="020B0604020202020204" pitchFamily="34" charset="0"/>
            </a:endParaRPr>
          </a:p>
          <a:p>
            <a:pPr marL="109728" indent="0" algn="just">
              <a:buNone/>
            </a:pPr>
            <a:r>
              <a:rPr lang="en-GB" sz="1600" dirty="0">
                <a:effectLst/>
                <a:latin typeface="Arial Rounded MT Bold" panose="020F0704030504030204" pitchFamily="34" charset="77"/>
              </a:rPr>
              <a:t>ARTICLE I</a:t>
            </a:r>
          </a:p>
          <a:p>
            <a:pPr marL="109728" indent="0" algn="just">
              <a:buNone/>
            </a:pPr>
            <a:r>
              <a:rPr lang="en-GB" sz="1600" dirty="0">
                <a:effectLst/>
                <a:latin typeface="Arial Rounded MT Bold" panose="020F0704030504030204" pitchFamily="34" charset="77"/>
              </a:rPr>
              <a:t> </a:t>
            </a:r>
          </a:p>
          <a:p>
            <a:pPr marL="109728" indent="0" algn="just">
              <a:buNone/>
            </a:pPr>
            <a:r>
              <a:rPr lang="en-GB" sz="1600" dirty="0">
                <a:effectLst/>
                <a:latin typeface="Arial Rounded MT Bold" panose="020F0704030504030204" pitchFamily="34" charset="77"/>
              </a:rPr>
              <a:t>The High Contracting Parties solemnly declare in the names of their respective peoples that </a:t>
            </a:r>
            <a:r>
              <a:rPr lang="en-GB" sz="1600" dirty="0">
                <a:solidFill>
                  <a:schemeClr val="accent1">
                    <a:lumMod val="75000"/>
                  </a:schemeClr>
                </a:solidFill>
                <a:effectLst/>
                <a:latin typeface="Arial Rounded MT Bold" panose="020F0704030504030204" pitchFamily="34" charset="77"/>
              </a:rPr>
              <a:t>they condemn recourse to war for the solution of international controversies,</a:t>
            </a:r>
            <a:r>
              <a:rPr lang="en-GB" sz="1600" dirty="0">
                <a:effectLst/>
                <a:latin typeface="Arial Rounded MT Bold" panose="020F0704030504030204" pitchFamily="34" charset="77"/>
              </a:rPr>
              <a:t> and </a:t>
            </a:r>
            <a:r>
              <a:rPr lang="en-GB" sz="1600" dirty="0">
                <a:solidFill>
                  <a:schemeClr val="accent1">
                    <a:lumMod val="75000"/>
                  </a:schemeClr>
                </a:solidFill>
                <a:effectLst/>
                <a:latin typeface="Arial Rounded MT Bold" panose="020F0704030504030204" pitchFamily="34" charset="77"/>
              </a:rPr>
              <a:t>renounce it, as an instrument of national policy </a:t>
            </a:r>
            <a:r>
              <a:rPr lang="en-GB" sz="1600" dirty="0">
                <a:effectLst/>
                <a:latin typeface="Arial Rounded MT Bold" panose="020F0704030504030204" pitchFamily="34" charset="77"/>
              </a:rPr>
              <a:t>in their relations with one another.</a:t>
            </a:r>
          </a:p>
          <a:p>
            <a:pPr marL="109728" indent="0" algn="just">
              <a:buNone/>
            </a:pPr>
            <a:r>
              <a:rPr lang="en-GB" sz="1600" dirty="0">
                <a:effectLst/>
                <a:latin typeface="Arial Rounded MT Bold" panose="020F0704030504030204" pitchFamily="34" charset="77"/>
              </a:rPr>
              <a:t> </a:t>
            </a:r>
          </a:p>
          <a:p>
            <a:pPr marL="109728" indent="0" algn="just">
              <a:buNone/>
            </a:pPr>
            <a:r>
              <a:rPr lang="en-GB" sz="1600" dirty="0">
                <a:effectLst/>
                <a:latin typeface="Arial Rounded MT Bold" panose="020F0704030504030204" pitchFamily="34" charset="77"/>
              </a:rPr>
              <a:t>ARTICLE II</a:t>
            </a:r>
          </a:p>
          <a:p>
            <a:pPr marL="109728" indent="0" algn="just">
              <a:buNone/>
            </a:pPr>
            <a:r>
              <a:rPr lang="en-GB" sz="1600" dirty="0">
                <a:effectLst/>
                <a:latin typeface="Arial Rounded MT Bold" panose="020F0704030504030204" pitchFamily="34" charset="77"/>
              </a:rPr>
              <a:t> </a:t>
            </a:r>
          </a:p>
          <a:p>
            <a:pPr marL="109728" indent="0" algn="just">
              <a:buNone/>
            </a:pPr>
            <a:r>
              <a:rPr lang="en-GB" sz="1600" dirty="0">
                <a:effectLst/>
                <a:latin typeface="Arial Rounded MT Bold" panose="020F0704030504030204" pitchFamily="34" charset="77"/>
              </a:rPr>
              <a:t>The High Contracting Parties agree that the settlement or solution of all disputes or conflicts of whatever nature or of whatever origin they may be, which may arise among them, </a:t>
            </a:r>
            <a:r>
              <a:rPr lang="en-GB" sz="1600" dirty="0">
                <a:solidFill>
                  <a:schemeClr val="accent1">
                    <a:lumMod val="75000"/>
                  </a:schemeClr>
                </a:solidFill>
                <a:effectLst/>
                <a:latin typeface="Arial Rounded MT Bold" panose="020F0704030504030204" pitchFamily="34" charset="77"/>
              </a:rPr>
              <a:t>shall never be sought except by pacific means.</a:t>
            </a:r>
          </a:p>
          <a:p>
            <a:endParaRPr lang="en-GB" sz="1400" dirty="0">
              <a:effectLst/>
              <a:latin typeface="Arial" panose="020B0604020202020204" pitchFamily="34" charset="0"/>
            </a:endParaRPr>
          </a:p>
        </p:txBody>
      </p:sp>
      <p:sp>
        <p:nvSpPr>
          <p:cNvPr id="3" name="Title 2"/>
          <p:cNvSpPr>
            <a:spLocks noGrp="1"/>
          </p:cNvSpPr>
          <p:nvPr>
            <p:ph type="title"/>
          </p:nvPr>
        </p:nvSpPr>
        <p:spPr>
          <a:xfrm>
            <a:off x="457200" y="274638"/>
            <a:ext cx="8229600" cy="778098"/>
          </a:xfrm>
        </p:spPr>
        <p:txBody>
          <a:bodyPr>
            <a:normAutofit/>
          </a:bodyPr>
          <a:lstStyle/>
          <a:p>
            <a:pPr algn="ctr"/>
            <a:r>
              <a:rPr lang="el-GR" sz="3600" dirty="0">
                <a:solidFill>
                  <a:srgbClr val="FF0000"/>
                </a:solidFill>
              </a:rPr>
              <a:t>Ιστορική Αναδρομή </a:t>
            </a:r>
          </a:p>
        </p:txBody>
      </p:sp>
    </p:spTree>
    <p:extLst>
      <p:ext uri="{BB962C8B-B14F-4D97-AF65-F5344CB8AC3E}">
        <p14:creationId xmlns:p14="http://schemas.microsoft.com/office/powerpoint/2010/main" val="436674006"/>
      </p:ext>
    </p:extLst>
  </p:cSld>
  <p:clrMapOvr>
    <a:masterClrMapping/>
  </p:clrMapOvr>
  <p:transition advClick="0"/>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p:txBody>
          <a:bodyPr>
            <a:normAutofit fontScale="77500" lnSpcReduction="20000"/>
          </a:bodyPr>
          <a:lstStyle/>
          <a:p>
            <a:pPr algn="just"/>
            <a:r>
              <a:rPr lang="el-GR" dirty="0"/>
              <a:t>Μετά την επέμβαση του ΝΑΤΟ στο Κόσοβο συζητήθηκε εκτενώς αν επιτρέπεται η μονομερής ένοπλη ανθρωπιστική επέμβαση στο διεθνές δίκαιο.</a:t>
            </a:r>
          </a:p>
          <a:p>
            <a:pPr algn="just"/>
            <a:r>
              <a:rPr lang="el-GR" dirty="0"/>
              <a:t>Βέλγιο κατά την ακροαματική διαδικασία στη Χάγη (</a:t>
            </a:r>
            <a:r>
              <a:rPr lang="en-US" dirty="0"/>
              <a:t>Use of Force cases, 2004) </a:t>
            </a:r>
            <a:r>
              <a:rPr lang="el-GR" dirty="0"/>
              <a:t>και Ηνωμένο Βασίλειο το 2013 υποστήριξαν την εθιμική ισχύ της εξαίρεσης αυτής-</a:t>
            </a:r>
            <a:r>
              <a:rPr lang="en-US" dirty="0"/>
              <a:t>contra </a:t>
            </a:r>
            <a:r>
              <a:rPr lang="el-GR" dirty="0"/>
              <a:t>θεωρία και μεταγενέστερη πρακτική</a:t>
            </a:r>
          </a:p>
          <a:p>
            <a:pPr algn="just"/>
            <a:r>
              <a:rPr lang="el-GR" dirty="0"/>
              <a:t>Το 2005 το δόγμα της ανθρωπιστικής επέμβασης μετασχηματίσθηκε σε ‘ευθύνη προστασίας’</a:t>
            </a:r>
            <a:r>
              <a:rPr lang="en-US" dirty="0"/>
              <a:t>:</a:t>
            </a:r>
            <a:r>
              <a:rPr lang="el-GR" dirty="0"/>
              <a:t> το κράτος έχει την πρωταρχική ευθύνη για την προστασία του πληθυσμού του, αλλά όταν αποτυγχάνει έχει όχι μόνο δικαίωμα αλλά και καθήκον να επέμβει η διεθνής κοινότητα-αλλά η χρήση βίας πρέπει να γίνεται μόνο έπειτα από εξουσιοδότηση του Σ.Α.</a:t>
            </a:r>
          </a:p>
        </p:txBody>
      </p:sp>
      <p:sp>
        <p:nvSpPr>
          <p:cNvPr id="3" name="2 - Τίτλος"/>
          <p:cNvSpPr>
            <a:spLocks noGrp="1"/>
          </p:cNvSpPr>
          <p:nvPr>
            <p:ph type="title"/>
          </p:nvPr>
        </p:nvSpPr>
        <p:spPr/>
        <p:txBody>
          <a:bodyPr/>
          <a:lstStyle/>
          <a:p>
            <a:pPr algn="ctr"/>
            <a:r>
              <a:rPr lang="el-GR" dirty="0"/>
              <a:t>Ανθρωπιστική Επέμβαση</a:t>
            </a:r>
            <a:r>
              <a:rPr lang="en-US" dirty="0"/>
              <a:t>;</a:t>
            </a:r>
            <a:endParaRPr lang="el-G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p:txBody>
          <a:bodyPr>
            <a:normAutofit fontScale="92500"/>
          </a:bodyPr>
          <a:lstStyle/>
          <a:p>
            <a:pPr marL="402336" indent="-402336" algn="just" defTabSz="578358">
              <a:spcBef>
                <a:spcPts val="4100"/>
              </a:spcBef>
              <a:defRPr sz="3366">
                <a:effectLst>
                  <a:outerShdw blurRad="50292" dist="25146" dir="5400000" rotWithShape="0">
                    <a:srgbClr val="000000"/>
                  </a:outerShdw>
                </a:effectLst>
              </a:defRPr>
            </a:pPr>
            <a:r>
              <a:rPr lang="el-GR" sz="2400" dirty="0"/>
              <a:t>24.2.2022 Λόγος Πούτιν</a:t>
            </a:r>
          </a:p>
          <a:p>
            <a:pPr marL="402336" indent="-402336" algn="just" defTabSz="578358">
              <a:spcBef>
                <a:spcPts val="4100"/>
              </a:spcBef>
              <a:defRPr sz="3366">
                <a:effectLst>
                  <a:outerShdw blurRad="50292" dist="25146" dir="5400000" rotWithShape="0">
                    <a:srgbClr val="000000"/>
                  </a:outerShdw>
                </a:effectLst>
              </a:defRPr>
            </a:pPr>
            <a:r>
              <a:rPr lang="el-GR" sz="2400" dirty="0"/>
              <a:t>Την ίδια μέρα ο Μόνιμος Αντιπρόσωπος της Ρωσίας στον ΟΗΕ διαβιβάζει αντίγραφο του λόγου στο ΣΑ. Γιατί; </a:t>
            </a:r>
          </a:p>
          <a:p>
            <a:pPr marL="402336" indent="-402336" algn="just" defTabSz="578358">
              <a:spcBef>
                <a:spcPts val="4100"/>
              </a:spcBef>
              <a:defRPr sz="3366">
                <a:effectLst>
                  <a:outerShdw blurRad="50292" dist="25146" dir="5400000" rotWithShape="0">
                    <a:srgbClr val="000000"/>
                  </a:outerShdw>
                </a:effectLst>
              </a:defRPr>
            </a:pPr>
            <a:r>
              <a:rPr lang="el-GR" sz="2400" dirty="0"/>
              <a:t>“</a:t>
            </a:r>
            <a:r>
              <a:rPr lang="en-GB" sz="2400" dirty="0"/>
              <a:t>I have the honour to forward herewith the text of the address of the President of the Russian Federation, Vladimir Putin, to the citizens of Russia, informing them of the measures </a:t>
            </a:r>
            <a:r>
              <a:rPr lang="en-GB" sz="2400" dirty="0">
                <a:solidFill>
                  <a:schemeClr val="bg2">
                    <a:lumMod val="50000"/>
                  </a:schemeClr>
                </a:solidFill>
              </a:rPr>
              <a:t>taken in accordance with Article 51 of the Charter of the United Nations in exercise of the right of self-defence.”</a:t>
            </a:r>
          </a:p>
        </p:txBody>
      </p:sp>
      <p:sp>
        <p:nvSpPr>
          <p:cNvPr id="3" name="2 - Τίτλος"/>
          <p:cNvSpPr>
            <a:spLocks noGrp="1"/>
          </p:cNvSpPr>
          <p:nvPr>
            <p:ph type="title"/>
          </p:nvPr>
        </p:nvSpPr>
        <p:spPr/>
        <p:txBody>
          <a:bodyPr>
            <a:noAutofit/>
          </a:bodyPr>
          <a:lstStyle/>
          <a:p>
            <a:pPr algn="ctr"/>
            <a:r>
              <a:rPr lang="el-GR" sz="3600" dirty="0">
                <a:solidFill>
                  <a:srgbClr val="C00000"/>
                </a:solidFill>
              </a:rPr>
              <a:t>Νόμιμη άμυνα και η δικαιολόγηση της επέμβασης στην Ουκρανία</a:t>
            </a:r>
          </a:p>
        </p:txBody>
      </p:sp>
    </p:spTree>
    <p:extLst>
      <p:ext uri="{BB962C8B-B14F-4D97-AF65-F5344CB8AC3E}">
        <p14:creationId xmlns:p14="http://schemas.microsoft.com/office/powerpoint/2010/main" val="220301043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628800"/>
            <a:ext cx="8229600" cy="5112568"/>
          </a:xfrm>
        </p:spPr>
        <p:txBody>
          <a:bodyPr>
            <a:normAutofit lnSpcReduction="10000"/>
          </a:bodyPr>
          <a:lstStyle/>
          <a:p>
            <a:pPr marL="365759" indent="-365759" algn="just" defTabSz="525779">
              <a:spcBef>
                <a:spcPts val="0"/>
              </a:spcBef>
              <a:defRPr sz="3059">
                <a:effectLst>
                  <a:outerShdw blurRad="45720" dist="22860" dir="5400000" rotWithShape="0">
                    <a:srgbClr val="000000"/>
                  </a:outerShdw>
                </a:effectLst>
              </a:defRPr>
            </a:pPr>
            <a:r>
              <a:rPr lang="en-GB" sz="2000" dirty="0">
                <a:latin typeface="Arial Rounded MT Bold" panose="020F0704030504030204" pitchFamily="34" charset="77"/>
              </a:rPr>
              <a:t>2. </a:t>
            </a:r>
            <a:r>
              <a:rPr lang="en-GB" sz="2000" i="1" dirty="0">
                <a:latin typeface="Arial Rounded MT Bold" panose="020F0704030504030204" pitchFamily="34" charset="77"/>
                <a:sym typeface="Helvetica Neue"/>
              </a:rPr>
              <a:t>Deplores</a:t>
            </a:r>
            <a:r>
              <a:rPr lang="en-GB" sz="2000" dirty="0">
                <a:latin typeface="Arial Rounded MT Bold" panose="020F0704030504030204" pitchFamily="34" charset="77"/>
              </a:rPr>
              <a:t> in the strongest terms </a:t>
            </a:r>
            <a:r>
              <a:rPr lang="en-GB" sz="2000" dirty="0">
                <a:highlight>
                  <a:srgbClr val="00FFFF"/>
                </a:highlight>
                <a:latin typeface="Arial Rounded MT Bold" panose="020F0704030504030204" pitchFamily="34" charset="77"/>
              </a:rPr>
              <a:t>the aggression </a:t>
            </a:r>
            <a:r>
              <a:rPr lang="en-GB" sz="2000" dirty="0">
                <a:latin typeface="Arial Rounded MT Bold" panose="020F0704030504030204" pitchFamily="34" charset="77"/>
              </a:rPr>
              <a:t>by the Russian Federation against Ukraine </a:t>
            </a:r>
            <a:r>
              <a:rPr lang="en-GB" sz="2000" dirty="0">
                <a:highlight>
                  <a:srgbClr val="00FFFF"/>
                </a:highlight>
                <a:latin typeface="Arial Rounded MT Bold" panose="020F0704030504030204" pitchFamily="34" charset="77"/>
              </a:rPr>
              <a:t>in violation of Article 2 (4) of the Charter;</a:t>
            </a:r>
          </a:p>
          <a:p>
            <a:pPr marL="0" indent="0" algn="just" defTabSz="525779">
              <a:spcBef>
                <a:spcPts val="0"/>
              </a:spcBef>
              <a:buNone/>
              <a:defRPr sz="3059">
                <a:effectLst>
                  <a:outerShdw blurRad="45720" dist="22860" dir="5400000" rotWithShape="0">
                    <a:srgbClr val="000000"/>
                  </a:outerShdw>
                </a:effectLst>
              </a:defRPr>
            </a:pPr>
            <a:endParaRPr lang="en-GB" sz="2000" dirty="0">
              <a:latin typeface="Arial Rounded MT Bold" panose="020F0704030504030204" pitchFamily="34" charset="77"/>
            </a:endParaRPr>
          </a:p>
          <a:p>
            <a:pPr marL="365759" indent="-365759" algn="just" defTabSz="525779">
              <a:spcBef>
                <a:spcPts val="0"/>
              </a:spcBef>
              <a:defRPr sz="3059">
                <a:effectLst>
                  <a:outerShdw blurRad="45720" dist="22860" dir="5400000" rotWithShape="0">
                    <a:srgbClr val="000000"/>
                  </a:outerShdw>
                </a:effectLst>
              </a:defRPr>
            </a:pPr>
            <a:r>
              <a:rPr lang="en-GB" sz="2000" dirty="0">
                <a:latin typeface="Arial Rounded MT Bold" panose="020F0704030504030204" pitchFamily="34" charset="77"/>
              </a:rPr>
              <a:t>5. </a:t>
            </a:r>
            <a:r>
              <a:rPr lang="en-GB" sz="2000" i="1" dirty="0">
                <a:latin typeface="Arial Rounded MT Bold" panose="020F0704030504030204" pitchFamily="34" charset="77"/>
                <a:sym typeface="Helvetica Neue"/>
              </a:rPr>
              <a:t>Deplores</a:t>
            </a:r>
            <a:r>
              <a:rPr lang="en-GB" sz="2000" dirty="0">
                <a:latin typeface="Arial Rounded MT Bold" panose="020F0704030504030204" pitchFamily="34" charset="77"/>
              </a:rPr>
              <a:t> the 21 February 2022 decision by the Russian Federation related to the status of certain areas of the Donetsk and Luhansk regions of Ukraine </a:t>
            </a:r>
            <a:r>
              <a:rPr lang="en-GB" sz="2000" dirty="0">
                <a:highlight>
                  <a:srgbClr val="00FFFF"/>
                </a:highlight>
                <a:latin typeface="Arial Rounded MT Bold" panose="020F0704030504030204" pitchFamily="34" charset="77"/>
              </a:rPr>
              <a:t>as a violation of the territorial integrity and sovereignty of Ukraine and inconsistent with the principles of the Charter;</a:t>
            </a:r>
          </a:p>
          <a:p>
            <a:pPr marL="365759" indent="-365759" algn="just" defTabSz="525779">
              <a:spcBef>
                <a:spcPts val="0"/>
              </a:spcBef>
              <a:defRPr sz="3059">
                <a:effectLst>
                  <a:outerShdw blurRad="45720" dist="22860" dir="5400000" rotWithShape="0">
                    <a:srgbClr val="000000"/>
                  </a:outerShdw>
                </a:effectLst>
              </a:defRPr>
            </a:pPr>
            <a:endParaRPr lang="en-GB" sz="2000" dirty="0">
              <a:latin typeface="Arial Rounded MT Bold" panose="020F0704030504030204" pitchFamily="34" charset="77"/>
            </a:endParaRPr>
          </a:p>
          <a:p>
            <a:pPr marL="365759" indent="-365759" algn="just" defTabSz="525779">
              <a:spcBef>
                <a:spcPts val="0"/>
              </a:spcBef>
              <a:defRPr sz="3059">
                <a:effectLst>
                  <a:outerShdw blurRad="45720" dist="22860" dir="5400000" rotWithShape="0">
                    <a:srgbClr val="000000"/>
                  </a:outerShdw>
                </a:effectLst>
              </a:defRPr>
            </a:pPr>
            <a:r>
              <a:rPr lang="en-GB" sz="2000" dirty="0">
                <a:latin typeface="Arial Rounded MT Bold" panose="020F0704030504030204" pitchFamily="34" charset="77"/>
              </a:rPr>
              <a:t>7. </a:t>
            </a:r>
            <a:r>
              <a:rPr lang="en-GB" sz="2000" i="1" dirty="0">
                <a:latin typeface="Arial Rounded MT Bold" panose="020F0704030504030204" pitchFamily="34" charset="77"/>
              </a:rPr>
              <a:t>Calls upon </a:t>
            </a:r>
            <a:r>
              <a:rPr lang="en-GB" sz="2000" dirty="0">
                <a:latin typeface="Arial Rounded MT Bold" panose="020F0704030504030204" pitchFamily="34" charset="77"/>
              </a:rPr>
              <a:t>the Russian Federation </a:t>
            </a:r>
            <a:r>
              <a:rPr lang="en-GB" sz="2000" dirty="0">
                <a:highlight>
                  <a:srgbClr val="00FFFF"/>
                </a:highlight>
                <a:latin typeface="Arial Rounded MT Bold" panose="020F0704030504030204" pitchFamily="34" charset="77"/>
              </a:rPr>
              <a:t>to abide by the principles set forth in the Charter and the Declaration on Friendly Relations;</a:t>
            </a:r>
          </a:p>
          <a:p>
            <a:pPr marL="0" indent="0" algn="just" defTabSz="525779">
              <a:spcBef>
                <a:spcPts val="0"/>
              </a:spcBef>
              <a:buNone/>
              <a:defRPr sz="3059">
                <a:effectLst>
                  <a:outerShdw blurRad="45720" dist="22860" dir="5400000" rotWithShape="0">
                    <a:srgbClr val="000000"/>
                  </a:outerShdw>
                </a:effectLst>
              </a:defRPr>
            </a:pPr>
            <a:endParaRPr lang="en-GB" sz="2000" dirty="0">
              <a:latin typeface="Arial Rounded MT Bold" panose="020F0704030504030204" pitchFamily="34" charset="77"/>
            </a:endParaRPr>
          </a:p>
          <a:p>
            <a:pPr marL="365759" indent="-365759" algn="just" defTabSz="525779">
              <a:spcBef>
                <a:spcPts val="0"/>
              </a:spcBef>
              <a:defRPr sz="3059">
                <a:effectLst>
                  <a:outerShdw blurRad="45720" dist="22860" dir="5400000" rotWithShape="0">
                    <a:srgbClr val="000000"/>
                  </a:outerShdw>
                </a:effectLst>
              </a:defRPr>
            </a:pPr>
            <a:r>
              <a:rPr lang="en-GB" sz="2000" dirty="0">
                <a:latin typeface="Arial Rounded MT Bold" panose="020F0704030504030204" pitchFamily="34" charset="77"/>
              </a:rPr>
              <a:t>10. </a:t>
            </a:r>
            <a:r>
              <a:rPr lang="en-GB" sz="2000" i="1" dirty="0">
                <a:latin typeface="Arial Rounded MT Bold" panose="020F0704030504030204" pitchFamily="34" charset="77"/>
                <a:sym typeface="Helvetica Neue"/>
              </a:rPr>
              <a:t>Deplores</a:t>
            </a:r>
            <a:r>
              <a:rPr lang="en-GB" sz="2000" dirty="0">
                <a:latin typeface="Arial Rounded MT Bold" panose="020F0704030504030204" pitchFamily="34" charset="77"/>
              </a:rPr>
              <a:t> </a:t>
            </a:r>
            <a:r>
              <a:rPr lang="en-GB" sz="2000" dirty="0">
                <a:highlight>
                  <a:srgbClr val="00FFFF"/>
                </a:highlight>
                <a:latin typeface="Arial Rounded MT Bold" panose="020F0704030504030204" pitchFamily="34" charset="77"/>
              </a:rPr>
              <a:t>the involvement of Belarus in this unlawful use of force against Ukraine, and calls upon it to abide by its international obligations; …</a:t>
            </a:r>
          </a:p>
        </p:txBody>
      </p:sp>
      <p:sp>
        <p:nvSpPr>
          <p:cNvPr id="3" name="Title 2"/>
          <p:cNvSpPr>
            <a:spLocks noGrp="1"/>
          </p:cNvSpPr>
          <p:nvPr>
            <p:ph type="title"/>
          </p:nvPr>
        </p:nvSpPr>
        <p:spPr>
          <a:xfrm>
            <a:off x="457200" y="404664"/>
            <a:ext cx="8229600" cy="1012974"/>
          </a:xfrm>
        </p:spPr>
        <p:txBody>
          <a:bodyPr>
            <a:noAutofit/>
          </a:bodyPr>
          <a:lstStyle/>
          <a:p>
            <a:pPr algn="ctr"/>
            <a:r>
              <a:rPr lang="en-GB" sz="4000" dirty="0">
                <a:solidFill>
                  <a:srgbClr val="FF0000"/>
                </a:solidFill>
                <a:effectLst/>
                <a:latin typeface="Arial Rounded MT Bold" panose="020F0704030504030204" pitchFamily="34" charset="77"/>
              </a:rPr>
              <a:t>UNGA Resolution </a:t>
            </a:r>
            <a:br>
              <a:rPr lang="en-GB" sz="4000" dirty="0">
                <a:solidFill>
                  <a:srgbClr val="FF0000"/>
                </a:solidFill>
                <a:effectLst/>
                <a:latin typeface="Arial Rounded MT Bold" panose="020F0704030504030204" pitchFamily="34" charset="77"/>
              </a:rPr>
            </a:br>
            <a:r>
              <a:rPr lang="en-GB" sz="4000" dirty="0">
                <a:solidFill>
                  <a:srgbClr val="FF0000"/>
                </a:solidFill>
                <a:effectLst/>
                <a:latin typeface="Arial Rounded MT Bold" panose="020F0704030504030204" pitchFamily="34" charset="77"/>
              </a:rPr>
              <a:t>A/RES/ES-11/1 </a:t>
            </a:r>
            <a:r>
              <a:rPr lang="en-GB" sz="2400" dirty="0">
                <a:solidFill>
                  <a:srgbClr val="FF0000"/>
                </a:solidFill>
                <a:effectLst/>
                <a:latin typeface="Arial Rounded MT Bold" panose="020F0704030504030204" pitchFamily="34" charset="77"/>
              </a:rPr>
              <a:t>(141</a:t>
            </a:r>
            <a:r>
              <a:rPr lang="el-GR" sz="2400" dirty="0">
                <a:solidFill>
                  <a:srgbClr val="FF0000"/>
                </a:solidFill>
                <a:effectLst/>
                <a:latin typeface="Arial Rounded MT Bold" panose="020F0704030504030204" pitchFamily="34" charset="77"/>
              </a:rPr>
              <a:t> υπέρ – 5 κατά – 35 αποχές)</a:t>
            </a:r>
            <a:endParaRPr lang="el-GR" sz="2400" dirty="0">
              <a:solidFill>
                <a:srgbClr val="FF0000"/>
              </a:solidFill>
            </a:endParaRPr>
          </a:p>
        </p:txBody>
      </p:sp>
    </p:spTree>
    <p:extLst>
      <p:ext uri="{BB962C8B-B14F-4D97-AF65-F5344CB8AC3E}">
        <p14:creationId xmlns:p14="http://schemas.microsoft.com/office/powerpoint/2010/main" val="33681010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just"/>
            <a:r>
              <a:rPr lang="en-US" sz="2200" dirty="0"/>
              <a:t>All Member States shall refrain in their international relations from the threat or use of force against the territorial integrity or political independence of any state, or in any other manner inconsistent with the purposes of the United Nations.</a:t>
            </a:r>
          </a:p>
          <a:p>
            <a:pPr algn="just"/>
            <a:r>
              <a:rPr lang="en-US" sz="2200" i="1" dirty="0"/>
              <a:t>Congo/Uganda</a:t>
            </a:r>
            <a:r>
              <a:rPr lang="en-US" sz="2200" dirty="0"/>
              <a:t>: cornerstone of the UN system.</a:t>
            </a:r>
          </a:p>
          <a:p>
            <a:pPr algn="just"/>
            <a:r>
              <a:rPr lang="en-US" sz="2200" dirty="0"/>
              <a:t>Nicaragua case: </a:t>
            </a:r>
            <a:r>
              <a:rPr lang="el-GR" sz="2200" dirty="0"/>
              <a:t>εθιμικό δίκαιο-βλ. και σημασία επίκλησης εξαιρέσεων</a:t>
            </a:r>
            <a:r>
              <a:rPr lang="en-US" sz="2200" dirty="0"/>
              <a:t>.</a:t>
            </a:r>
            <a:endParaRPr lang="el-GR" sz="2200" dirty="0"/>
          </a:p>
          <a:p>
            <a:pPr algn="just"/>
            <a:r>
              <a:rPr lang="el-GR" sz="2200" dirty="0"/>
              <a:t>Είναι κανόνας αναγκαστικού διεθνούς δικαίου?</a:t>
            </a:r>
          </a:p>
          <a:p>
            <a:pPr algn="just"/>
            <a:r>
              <a:rPr lang="el-GR" sz="2200" dirty="0"/>
              <a:t>Το άρθρο 2 παρ. 4 πρέπει να αναγιγνώσκεται μαζί με τα άρθρα 42, 51 και 53</a:t>
            </a:r>
            <a:r>
              <a:rPr lang="en-US" sz="2200" dirty="0"/>
              <a:t>.</a:t>
            </a:r>
            <a:endParaRPr lang="el-GR" sz="2200" dirty="0"/>
          </a:p>
        </p:txBody>
      </p:sp>
      <p:sp>
        <p:nvSpPr>
          <p:cNvPr id="3" name="Title 2"/>
          <p:cNvSpPr>
            <a:spLocks noGrp="1"/>
          </p:cNvSpPr>
          <p:nvPr>
            <p:ph type="title"/>
          </p:nvPr>
        </p:nvSpPr>
        <p:spPr/>
        <p:txBody>
          <a:bodyPr/>
          <a:lstStyle/>
          <a:p>
            <a:pPr algn="ctr"/>
            <a:r>
              <a:rPr lang="el-GR" dirty="0"/>
              <a:t>Άρθρο 2 παρ. 4 Χάρτη Η.Ε.</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pPr algn="just"/>
            <a:r>
              <a:rPr lang="el-GR" dirty="0"/>
              <a:t>Χρήση βίας</a:t>
            </a:r>
            <a:r>
              <a:rPr lang="en-US" dirty="0"/>
              <a:t>:</a:t>
            </a:r>
            <a:r>
              <a:rPr lang="el-GR" dirty="0"/>
              <a:t> μόνο η ένοπλη βία εμπίπτει στο πεδίο εφαρμογής (πρόταση Βραζιλίας στη Συνδιάσκεψη για οικονομική βία δεν έγινε αποδεκτή)</a:t>
            </a:r>
          </a:p>
          <a:p>
            <a:pPr algn="just"/>
            <a:r>
              <a:rPr lang="el-GR" dirty="0"/>
              <a:t>Ζήτημα η </a:t>
            </a:r>
            <a:r>
              <a:rPr lang="en-US" dirty="0"/>
              <a:t>‘physical non-armed force’, </a:t>
            </a:r>
            <a:r>
              <a:rPr lang="el-GR" dirty="0"/>
              <a:t>π.χ. Επιθέσεις στο κυβερνοχώρο (βλ. </a:t>
            </a:r>
            <a:r>
              <a:rPr lang="en-US" dirty="0"/>
              <a:t>Tallinn Manual, 2013)</a:t>
            </a:r>
            <a:endParaRPr lang="el-GR" dirty="0"/>
          </a:p>
          <a:p>
            <a:pPr algn="just"/>
            <a:r>
              <a:rPr lang="el-GR" dirty="0"/>
              <a:t>Σημαντική παράμετρος: ‘in </a:t>
            </a:r>
            <a:r>
              <a:rPr lang="el-GR" dirty="0" err="1"/>
              <a:t>their</a:t>
            </a:r>
            <a:r>
              <a:rPr lang="el-GR" dirty="0"/>
              <a:t> </a:t>
            </a:r>
            <a:r>
              <a:rPr lang="el-GR" dirty="0" err="1"/>
              <a:t>international</a:t>
            </a:r>
            <a:r>
              <a:rPr lang="el-GR" dirty="0"/>
              <a:t> </a:t>
            </a:r>
            <a:r>
              <a:rPr lang="el-GR" dirty="0" err="1"/>
              <a:t>relations</a:t>
            </a:r>
            <a:r>
              <a:rPr lang="el-GR" dirty="0"/>
              <a:t>’- η απαγόρευση χρήση βίας αφορά σε διακρατική χρήση βίας, όχι μεταξύ κρατών και μη κρατικών δρώντων, όπως και  περίπτωση </a:t>
            </a:r>
            <a:r>
              <a:rPr lang="el-GR" dirty="0" err="1"/>
              <a:t>εξωεδαφικής</a:t>
            </a:r>
            <a:r>
              <a:rPr lang="el-GR" dirty="0"/>
              <a:t> αστυνόμευσης (</a:t>
            </a:r>
            <a:r>
              <a:rPr lang="el-GR" dirty="0" err="1"/>
              <a:t>extraterritorial</a:t>
            </a:r>
            <a:r>
              <a:rPr lang="el-GR" dirty="0"/>
              <a:t> </a:t>
            </a:r>
            <a:r>
              <a:rPr lang="el-GR" dirty="0" err="1"/>
              <a:t>law</a:t>
            </a:r>
            <a:r>
              <a:rPr lang="el-GR" dirty="0"/>
              <a:t> </a:t>
            </a:r>
            <a:r>
              <a:rPr lang="el-GR" dirty="0" err="1"/>
              <a:t>enforcement</a:t>
            </a:r>
            <a:r>
              <a:rPr lang="el-GR" dirty="0"/>
              <a:t> </a:t>
            </a:r>
            <a:r>
              <a:rPr lang="el-GR" dirty="0" err="1"/>
              <a:t>operations</a:t>
            </a:r>
            <a:r>
              <a:rPr lang="el-GR" dirty="0"/>
              <a:t>).</a:t>
            </a:r>
            <a:endParaRPr lang="en-US" dirty="0"/>
          </a:p>
          <a:p>
            <a:pPr algn="just"/>
            <a:r>
              <a:rPr lang="el-GR" dirty="0"/>
              <a:t>Εφαρμόζεται και στην έμμεση χρήση βίας, βλ. </a:t>
            </a:r>
            <a:r>
              <a:rPr lang="en-US" dirty="0"/>
              <a:t>2625/1970, </a:t>
            </a:r>
            <a:r>
              <a:rPr lang="el-GR" dirty="0"/>
              <a:t>π.χ. αποστολή μισθοφόρων, συνέργεια σε τρομοκρατικές επιθέσεις.</a:t>
            </a:r>
          </a:p>
          <a:p>
            <a:pPr algn="just"/>
            <a:r>
              <a:rPr lang="el-GR" dirty="0"/>
              <a:t>Προσοχή</a:t>
            </a:r>
            <a:r>
              <a:rPr lang="en-US" dirty="0"/>
              <a:t>: </a:t>
            </a:r>
            <a:r>
              <a:rPr lang="el-GR" dirty="0"/>
              <a:t>όχι όλες οι πράξεις βοηθείας συνιστούν έμμεση χρήση βιας</a:t>
            </a:r>
            <a:r>
              <a:rPr lang="en-US" dirty="0"/>
              <a:t>: </a:t>
            </a:r>
            <a:r>
              <a:rPr lang="el-GR" dirty="0"/>
              <a:t>Νικαράγουα</a:t>
            </a:r>
            <a:r>
              <a:rPr lang="en-US" dirty="0"/>
              <a:t>: ‘arming and training of contras, but not the mere supplying of funds’</a:t>
            </a:r>
            <a:endParaRPr lang="el-GR" dirty="0"/>
          </a:p>
        </p:txBody>
      </p:sp>
      <p:sp>
        <p:nvSpPr>
          <p:cNvPr id="3" name="Title 2"/>
          <p:cNvSpPr>
            <a:spLocks noGrp="1"/>
          </p:cNvSpPr>
          <p:nvPr>
            <p:ph type="title"/>
          </p:nvPr>
        </p:nvSpPr>
        <p:spPr/>
        <p:txBody>
          <a:bodyPr/>
          <a:lstStyle/>
          <a:p>
            <a:r>
              <a:rPr lang="el-GR" dirty="0"/>
              <a:t>Ερμηνεία του άρθρου 2 παρ. 4</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pPr algn="just"/>
            <a:r>
              <a:rPr lang="el-GR" sz="2400" dirty="0"/>
              <a:t>Η στενή ερμηνεία της διάταξης επιτρέπει ενδεχόμενες παραβιάσεις της όταν αυτές δεν αντιτίθενται στην ‘εδαφική ακεραιότητα’, ‘πολιτική ανεξαρτησία’ και είναι προς εξασφάλιση ή προστασία άλλων σκοπών του Χάρτη (π.χ. Ανθρωπιστική επέμβαση)</a:t>
            </a:r>
          </a:p>
          <a:p>
            <a:pPr algn="just"/>
            <a:r>
              <a:rPr lang="el-GR" sz="2400" dirty="0"/>
              <a:t>Το Διεθνές Δικαστήριο καταδίκασε σχετικά την Μ. Βρετανία στην υπόθεση του Στενού της Κέρκυρας, ενώ παρόμοια καταδίκη είχαμε στην Εντέμπε (1976) και Γρενάδα (1983)</a:t>
            </a:r>
          </a:p>
          <a:p>
            <a:pPr algn="just"/>
            <a:r>
              <a:rPr lang="el-GR" sz="2400" dirty="0"/>
              <a:t>Ένα από τα πιο δύσκολα θέματα υπήρξε η σχέση μεταξύ αυτοδιάθεσης και χρήσης βίας-καταδίκη κρατών που καταπνίγουν το δικαίωμα αυτοδιάθεσης, αλλά όχι ευθεία αναγνώριση δικαιώματος εθνικοαπελευθερωτικών κινημάτων να χρησιμοποιούν βία-μόνη εξαίρεση η παρα. 7 της 3314</a:t>
            </a:r>
            <a:r>
              <a:rPr lang="en-US" sz="2400" dirty="0"/>
              <a:t>/1974</a:t>
            </a:r>
            <a:r>
              <a:rPr lang="el-GR" sz="2400" dirty="0"/>
              <a:t> με το ‘</a:t>
            </a:r>
            <a:r>
              <a:rPr lang="en-US" sz="2400" dirty="0"/>
              <a:t>without prejudice…to the right of people to struggle for their independence and seek and receive support…’</a:t>
            </a:r>
            <a:r>
              <a:rPr lang="el-GR" sz="2400" dirty="0"/>
              <a:t>-Δεν ισχύει για αποσχιστικά κινήματα</a:t>
            </a:r>
          </a:p>
        </p:txBody>
      </p:sp>
      <p:sp>
        <p:nvSpPr>
          <p:cNvPr id="3" name="Title 2"/>
          <p:cNvSpPr>
            <a:spLocks noGrp="1"/>
          </p:cNvSpPr>
          <p:nvPr>
            <p:ph type="title"/>
          </p:nvPr>
        </p:nvSpPr>
        <p:spPr/>
        <p:txBody>
          <a:bodyPr>
            <a:normAutofit fontScale="90000"/>
          </a:bodyPr>
          <a:lstStyle/>
          <a:p>
            <a:pPr algn="ctr"/>
            <a:r>
              <a:rPr lang="el-GR" dirty="0"/>
              <a:t>Στενή ή Διασταλτική Ερμηνεία της Διάταξης?</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pPr algn="just"/>
            <a:r>
              <a:rPr lang="el-GR" dirty="0"/>
              <a:t>Το άρθρο 2 παρ. 4 απαγορεύει και την απειλή βίας</a:t>
            </a:r>
          </a:p>
          <a:p>
            <a:pPr algn="just"/>
            <a:r>
              <a:rPr lang="el-GR" dirty="0"/>
              <a:t>Σύμφωνα με τη Γνωμοδότηση των Πυρηνικών (1996), η απειλή είναι παράνομη εφόσον η ίδια η χρήση βίας είναι παράνομη και αντίθετη στο Χάρτη</a:t>
            </a:r>
          </a:p>
          <a:p>
            <a:pPr algn="just"/>
            <a:r>
              <a:rPr lang="el-GR" dirty="0"/>
              <a:t>Βλ.  </a:t>
            </a:r>
            <a:r>
              <a:rPr lang="en-US" dirty="0"/>
              <a:t>Guyana v. Suriname</a:t>
            </a:r>
            <a:r>
              <a:rPr lang="el-GR" dirty="0"/>
              <a:t> (2007)</a:t>
            </a:r>
            <a:r>
              <a:rPr lang="en-US" dirty="0"/>
              <a:t>, </a:t>
            </a:r>
            <a:r>
              <a:rPr lang="el-GR" dirty="0"/>
              <a:t>στην οποία ένα Διεθνές Διαιτητικό Δικαστήριο στο πλαίσιο της Σύμβασης Δικαίου της Θάλασσας θεώρησε ότι οι απειλές μιας ακταιωρού του </a:t>
            </a:r>
            <a:r>
              <a:rPr lang="en-US" dirty="0"/>
              <a:t>Suriname </a:t>
            </a:r>
            <a:r>
              <a:rPr lang="el-GR" dirty="0"/>
              <a:t>κατά ενός ερευνητικού σκάφους που είχε ναυλώσει η </a:t>
            </a:r>
            <a:r>
              <a:rPr lang="en-US" dirty="0"/>
              <a:t>Guyana </a:t>
            </a:r>
            <a:r>
              <a:rPr lang="el-GR" dirty="0"/>
              <a:t>και έκανε δοκιμαστικές γεωτρήσεις σε μη οριοθετημένη περιοχή υφαλοκρηπίδας συνιστούσε απειλή βίας κατά παράβαση του </a:t>
            </a:r>
            <a:r>
              <a:rPr lang="el-GR" dirty="0" err="1"/>
              <a:t>αρ</a:t>
            </a:r>
            <a:r>
              <a:rPr lang="el-GR" dirty="0"/>
              <a:t>. 2 παρ. 4 Χάρτη.</a:t>
            </a:r>
          </a:p>
        </p:txBody>
      </p:sp>
      <p:sp>
        <p:nvSpPr>
          <p:cNvPr id="3" name="Title 2"/>
          <p:cNvSpPr>
            <a:spLocks noGrp="1"/>
          </p:cNvSpPr>
          <p:nvPr>
            <p:ph type="title"/>
          </p:nvPr>
        </p:nvSpPr>
        <p:spPr/>
        <p:txBody>
          <a:bodyPr/>
          <a:lstStyle/>
          <a:p>
            <a:pPr algn="ctr"/>
            <a:r>
              <a:rPr lang="el-GR" dirty="0"/>
              <a:t>Απειλή Χρήσης Βίας</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pPr algn="just"/>
            <a:r>
              <a:rPr lang="el-GR" dirty="0"/>
              <a:t>Άρθρο 51 </a:t>
            </a:r>
            <a:r>
              <a:rPr lang="en-US" dirty="0"/>
              <a:t>‘Nothing in the Present Charter shall impair the inherent right of individual or collective self-</a:t>
            </a:r>
            <a:r>
              <a:rPr lang="en-US" dirty="0" err="1"/>
              <a:t>defence</a:t>
            </a:r>
            <a:r>
              <a:rPr lang="en-US" dirty="0"/>
              <a:t> if an armed attack occurs against a Member of the United Nations, until the Security Council has taken measures necessary to maintain international peace and security…’</a:t>
            </a:r>
            <a:endParaRPr lang="el-GR" dirty="0"/>
          </a:p>
          <a:p>
            <a:pPr algn="just"/>
            <a:r>
              <a:rPr lang="el-GR" dirty="0"/>
              <a:t>Εθιμικό Δίκαιο όπως αναγνωρίστηκε στην υπόθεση </a:t>
            </a:r>
            <a:r>
              <a:rPr lang="el-GR" b="1" dirty="0">
                <a:highlight>
                  <a:srgbClr val="00FFFF"/>
                </a:highlight>
              </a:rPr>
              <a:t>Νικαράγουα-</a:t>
            </a:r>
            <a:r>
              <a:rPr lang="el-GR" b="1" dirty="0" err="1">
                <a:highlight>
                  <a:srgbClr val="00FFFF"/>
                </a:highlight>
              </a:rPr>
              <a:t>αλληλο</a:t>
            </a:r>
            <a:r>
              <a:rPr lang="en-US" b="1" dirty="0" err="1">
                <a:highlight>
                  <a:srgbClr val="00FFFF"/>
                </a:highlight>
              </a:rPr>
              <a:t>ϋ</a:t>
            </a:r>
            <a:r>
              <a:rPr lang="el-GR" b="1" dirty="0" err="1">
                <a:highlight>
                  <a:srgbClr val="00FFFF"/>
                </a:highlight>
              </a:rPr>
              <a:t>πάρχει</a:t>
            </a:r>
            <a:r>
              <a:rPr lang="el-GR" b="1" dirty="0">
                <a:highlight>
                  <a:srgbClr val="00FFFF"/>
                </a:highlight>
              </a:rPr>
              <a:t> και συμπληρώνεται από το εθιμικό δίκαιο</a:t>
            </a:r>
          </a:p>
          <a:p>
            <a:pPr algn="just"/>
            <a:r>
              <a:rPr lang="el-GR" dirty="0"/>
              <a:t>Ο,τι έχει μείνει από το </a:t>
            </a:r>
            <a:r>
              <a:rPr lang="en-US" dirty="0"/>
              <a:t>self-help </a:t>
            </a:r>
            <a:r>
              <a:rPr lang="el-GR" dirty="0"/>
              <a:t>και όχι αντίμετρα</a:t>
            </a:r>
          </a:p>
          <a:p>
            <a:pPr algn="just"/>
            <a:r>
              <a:rPr lang="el-GR" dirty="0"/>
              <a:t>Νόμιμη  Άμυνα</a:t>
            </a:r>
            <a:r>
              <a:rPr lang="en-US" dirty="0"/>
              <a:t>:</a:t>
            </a:r>
            <a:r>
              <a:rPr lang="el-GR" dirty="0"/>
              <a:t> δικαίωμα και όχι υποχρέωση</a:t>
            </a:r>
            <a:r>
              <a:rPr lang="en-US" dirty="0"/>
              <a:t> </a:t>
            </a:r>
            <a:r>
              <a:rPr lang="el-GR" dirty="0"/>
              <a:t>του κράτους</a:t>
            </a:r>
          </a:p>
          <a:p>
            <a:pPr algn="just"/>
            <a:r>
              <a:rPr lang="el-GR" dirty="0"/>
              <a:t>Η νόμιμη άμυνα πρέπει να αναλύεται σε 2 στάδια</a:t>
            </a:r>
            <a:r>
              <a:rPr lang="en-US" dirty="0"/>
              <a:t>: </a:t>
            </a:r>
            <a:r>
              <a:rPr lang="el-GR" dirty="0"/>
              <a:t>α) ενεργοποιήθηκε το δικαίωμα άμυνας</a:t>
            </a:r>
            <a:r>
              <a:rPr lang="en-US" dirty="0"/>
              <a:t>;</a:t>
            </a:r>
            <a:r>
              <a:rPr lang="el-GR" dirty="0"/>
              <a:t> β) ήταν η άσκηση αυτή καθεαυτή νόμιμη (βλ. αναγκαιότητα και αναλογικότητα)</a:t>
            </a:r>
          </a:p>
        </p:txBody>
      </p:sp>
      <p:sp>
        <p:nvSpPr>
          <p:cNvPr id="3" name="Title 2"/>
          <p:cNvSpPr>
            <a:spLocks noGrp="1"/>
          </p:cNvSpPr>
          <p:nvPr>
            <p:ph type="title"/>
          </p:nvPr>
        </p:nvSpPr>
        <p:spPr/>
        <p:txBody>
          <a:bodyPr/>
          <a:lstStyle/>
          <a:p>
            <a:pPr algn="ctr"/>
            <a:r>
              <a:rPr lang="el-GR" dirty="0"/>
              <a:t>Το Δικαίωμα Άμυνας</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0000" lnSpcReduction="20000"/>
          </a:bodyPr>
          <a:lstStyle/>
          <a:p>
            <a:pPr algn="just"/>
            <a:r>
              <a:rPr lang="el-GR" dirty="0"/>
              <a:t>Η διεθνής νομολογία στις υποθέσεις </a:t>
            </a:r>
            <a:r>
              <a:rPr lang="en-US" dirty="0"/>
              <a:t>Congo-Uganda (2005), Eritrea-Ethiopia (2005), Oil Platforms (2003): </a:t>
            </a:r>
            <a:r>
              <a:rPr lang="el-GR" dirty="0"/>
              <a:t>΄νόμιμη άμυνα μόνο ως απάντηση σε «ένοπλη επίθεση» κι όχι ‘</a:t>
            </a:r>
            <a:r>
              <a:rPr lang="en-US" dirty="0"/>
              <a:t>for a state to protect perceived security interests beyond these parameters’</a:t>
            </a:r>
          </a:p>
          <a:p>
            <a:pPr algn="just"/>
            <a:r>
              <a:rPr lang="el-GR" dirty="0"/>
              <a:t>Έλλειψη ορισμού ένοπλης επίθεσης και ορισμός μόνο σχετικά με την επίθεση (3314/1974)</a:t>
            </a:r>
          </a:p>
          <a:p>
            <a:pPr algn="just"/>
            <a:r>
              <a:rPr lang="el-GR" dirty="0"/>
              <a:t>Σύμφωνα με την απόφαση περί Νικαράγουα, για να θεωρηθεί ότι υπάρχει ένοπλη επίθεση, πρέπει η χρήση βιας να έχει </a:t>
            </a:r>
            <a:r>
              <a:rPr lang="en-US" dirty="0"/>
              <a:t>‘</a:t>
            </a:r>
            <a:r>
              <a:rPr lang="en-US" i="1" dirty="0"/>
              <a:t>certain scale and effects’-</a:t>
            </a:r>
            <a:r>
              <a:rPr lang="el-GR" i="1" dirty="0"/>
              <a:t>όχι </a:t>
            </a:r>
            <a:r>
              <a:rPr lang="en-US" i="1" dirty="0"/>
              <a:t> ‘mere frontier incidents’</a:t>
            </a:r>
            <a:endParaRPr lang="el-GR" i="1" dirty="0"/>
          </a:p>
          <a:p>
            <a:pPr algn="just"/>
            <a:r>
              <a:rPr lang="en-US" dirty="0"/>
              <a:t>Eritrea-Ethiopia Claims Commission in its </a:t>
            </a:r>
            <a:r>
              <a:rPr lang="en-US" i="1" dirty="0"/>
              <a:t>Partial Award on Jus ad Bellum</a:t>
            </a:r>
            <a:r>
              <a:rPr lang="en-US" dirty="0"/>
              <a:t>: ‘[l]</a:t>
            </a:r>
            <a:r>
              <a:rPr lang="en-US" dirty="0" err="1"/>
              <a:t>ocalized</a:t>
            </a:r>
            <a:r>
              <a:rPr lang="en-US" dirty="0"/>
              <a:t> border encounters between small infantry units, even those involving the loss of life, do not constitute an armed attack for purposes of the Charter’</a:t>
            </a:r>
            <a:endParaRPr lang="en-US" i="1" dirty="0"/>
          </a:p>
          <a:p>
            <a:pPr algn="just"/>
            <a:r>
              <a:rPr lang="en-US" i="1" dirty="0"/>
              <a:t>Oil Platforms: the mining of a single warship</a:t>
            </a:r>
          </a:p>
          <a:p>
            <a:pPr algn="just"/>
            <a:r>
              <a:rPr lang="en-US" dirty="0" err="1"/>
              <a:t>Institut</a:t>
            </a:r>
            <a:r>
              <a:rPr lang="en-US" dirty="0"/>
              <a:t> de </a:t>
            </a:r>
            <a:r>
              <a:rPr lang="en-US" dirty="0" err="1"/>
              <a:t>Droit</a:t>
            </a:r>
            <a:r>
              <a:rPr lang="en-US" dirty="0"/>
              <a:t> International, Resolution on self-</a:t>
            </a:r>
            <a:r>
              <a:rPr lang="en-US" dirty="0" err="1"/>
              <a:t>defence</a:t>
            </a:r>
            <a:r>
              <a:rPr lang="en-US" dirty="0"/>
              <a:t> (2007): an armed attack triggering the right of self-</a:t>
            </a:r>
            <a:r>
              <a:rPr lang="en-US" dirty="0" err="1"/>
              <a:t>defence</a:t>
            </a:r>
            <a:r>
              <a:rPr lang="en-US" dirty="0"/>
              <a:t> must be of certain degree of gravity</a:t>
            </a:r>
          </a:p>
          <a:p>
            <a:endParaRPr lang="el-GR" dirty="0"/>
          </a:p>
        </p:txBody>
      </p:sp>
      <p:sp>
        <p:nvSpPr>
          <p:cNvPr id="3" name="Title 2"/>
          <p:cNvSpPr>
            <a:spLocks noGrp="1"/>
          </p:cNvSpPr>
          <p:nvPr>
            <p:ph type="title"/>
          </p:nvPr>
        </p:nvSpPr>
        <p:spPr/>
        <p:txBody>
          <a:bodyPr/>
          <a:lstStyle/>
          <a:p>
            <a:pPr algn="ctr"/>
            <a:r>
              <a:rPr lang="el-GR" dirty="0"/>
              <a:t>‘Ένοπλη Επίθεση’</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1000</TotalTime>
  <Words>4422</Words>
  <Application>Microsoft Office PowerPoint</Application>
  <PresentationFormat>Προβολή στην οθόνη (4:3)</PresentationFormat>
  <Paragraphs>204</Paragraphs>
  <Slides>32</Slides>
  <Notes>0</Notes>
  <HiddenSlides>0</HiddenSlides>
  <MMClips>0</MMClips>
  <ScaleCrop>false</ScaleCrop>
  <HeadingPairs>
    <vt:vector size="6" baseType="variant">
      <vt:variant>
        <vt:lpstr>Γραμματοσειρές που χρησιμοποιούνται</vt:lpstr>
      </vt:variant>
      <vt:variant>
        <vt:i4>8</vt:i4>
      </vt:variant>
      <vt:variant>
        <vt:lpstr>Θέμα</vt:lpstr>
      </vt:variant>
      <vt:variant>
        <vt:i4>1</vt:i4>
      </vt:variant>
      <vt:variant>
        <vt:lpstr>Τίτλοι διαφανειών</vt:lpstr>
      </vt:variant>
      <vt:variant>
        <vt:i4>32</vt:i4>
      </vt:variant>
    </vt:vector>
  </HeadingPairs>
  <TitlesOfParts>
    <vt:vector size="41" baseType="lpstr">
      <vt:lpstr>Arial</vt:lpstr>
      <vt:lpstr>Arial Rounded MT Bold</vt:lpstr>
      <vt:lpstr>Helvetica</vt:lpstr>
      <vt:lpstr>HelveticaNowText Regular</vt:lpstr>
      <vt:lpstr>Lucida Sans Unicode</vt:lpstr>
      <vt:lpstr>Verdana</vt:lpstr>
      <vt:lpstr>Wingdings 2</vt:lpstr>
      <vt:lpstr>Wingdings 3</vt:lpstr>
      <vt:lpstr>Concourse</vt:lpstr>
      <vt:lpstr>          ΔΙΚΑΙΟ ΤΗΣ ΧΡΗΣΗΣ ΒΙΑΣ   Άκης Παπασταυρίδης Papastavridis@academyofathens.gr   </vt:lpstr>
      <vt:lpstr>Ιστορική Αναδρομή </vt:lpstr>
      <vt:lpstr>Ιστορική Αναδρομή </vt:lpstr>
      <vt:lpstr>Άρθρο 2 παρ. 4 Χάρτη Η.Ε.</vt:lpstr>
      <vt:lpstr>Ερμηνεία του άρθρου 2 παρ. 4</vt:lpstr>
      <vt:lpstr>Στενή ή Διασταλτική Ερμηνεία της Διάταξης?</vt:lpstr>
      <vt:lpstr>Απειλή Χρήσης Βίας</vt:lpstr>
      <vt:lpstr>Το Δικαίωμα Άμυνας</vt:lpstr>
      <vt:lpstr>‘Ένοπλη Επίθεση’</vt:lpstr>
      <vt:lpstr>Παρουσίαση του PowerPoint</vt:lpstr>
      <vt:lpstr>Ορισμός της επίθεσης (Ψήφισμα 3314/1974 ΓΣ ΟΗΕ)</vt:lpstr>
      <vt:lpstr>Κενό μεταξύ 2 (4) και 51</vt:lpstr>
      <vt:lpstr>Προληπτική Άμυνα</vt:lpstr>
      <vt:lpstr> Η άσκηση του δικαιώματος άμυνας</vt:lpstr>
      <vt:lpstr>Το Δικαίωμα Άμυνας – η εθιμική διάσταση</vt:lpstr>
      <vt:lpstr>Ο Ρόλος του Συμβουλίου Ασφαλείας</vt:lpstr>
      <vt:lpstr>Συλλογική Άμυνα</vt:lpstr>
      <vt:lpstr>Συλλογική Άμυνα</vt:lpstr>
      <vt:lpstr>H Χρήση Βίας με Απόφαση του Συμβουλίου Ασφαλείας </vt:lpstr>
      <vt:lpstr>Νομικό καθεστώς επιχειρήσεων</vt:lpstr>
      <vt:lpstr>Επέμβαση ύστερα από Πρόσκληση</vt:lpstr>
      <vt:lpstr>Ανθρωπιστική Επέμβαση;</vt:lpstr>
      <vt:lpstr>Χρήση Βίας και Τρομοκρατία</vt:lpstr>
      <vt:lpstr>Χρήση Βίας και Τρομοκρατία</vt:lpstr>
      <vt:lpstr>Χρήση Βίας και Τρομοκρατία</vt:lpstr>
      <vt:lpstr>Χρήση Βίας και Τρομοκρατία</vt:lpstr>
      <vt:lpstr>Χρήση Βίας και Τρομοκρατία</vt:lpstr>
      <vt:lpstr>Επέμβαση ύστερα από Πρόσκληση</vt:lpstr>
      <vt:lpstr>Παρουσίαση του PowerPoint</vt:lpstr>
      <vt:lpstr>Ανθρωπιστική Επέμβαση;</vt:lpstr>
      <vt:lpstr>Νόμιμη άμυνα και η δικαιολόγηση της επέμβασης στην Ουκρανία</vt:lpstr>
      <vt:lpstr>UNGA Resolution  A/RES/ES-11/1 (141 υπέρ – 5 κατά – 35 αποχές)</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Δίκαιο Χρήσης Βίας</dc:title>
  <dc:creator>Άκης</dc:creator>
  <cp:lastModifiedBy>Efthymios Papastavridis</cp:lastModifiedBy>
  <cp:revision>80</cp:revision>
  <dcterms:created xsi:type="dcterms:W3CDTF">2015-12-14T16:03:50Z</dcterms:created>
  <dcterms:modified xsi:type="dcterms:W3CDTF">2024-11-26T23:46:14Z</dcterms:modified>
</cp:coreProperties>
</file>