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6" r:id="rId5"/>
    <p:sldId id="259" r:id="rId6"/>
    <p:sldId id="260" r:id="rId7"/>
    <p:sldId id="262" r:id="rId8"/>
    <p:sldId id="261" r:id="rId9"/>
    <p:sldId id="264" r:id="rId10"/>
    <p:sldId id="265" r:id="rId11"/>
    <p:sldId id="267" r:id="rId12"/>
    <p:sldId id="268" r:id="rId13"/>
    <p:sldId id="269" r:id="rId14"/>
    <p:sldId id="270" r:id="rId15"/>
    <p:sldId id="271" r:id="rId16"/>
    <p:sldId id="272" r:id="rId17"/>
    <p:sldId id="274" r:id="rId18"/>
    <p:sldId id="273" r:id="rId19"/>
    <p:sldId id="275" r:id="rId20"/>
    <p:sldId id="276" r:id="rId21"/>
    <p:sldId id="277" r:id="rId22"/>
    <p:sldId id="278" r:id="rId23"/>
    <p:sldId id="279" r:id="rId24"/>
    <p:sldId id="280" r:id="rId25"/>
    <p:sldId id="281" r:id="rId26"/>
    <p:sldId id="282" r:id="rId27"/>
    <p:sldId id="283" r:id="rId2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E40587-567D-3836-49B4-31927F2CCB0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C6CB2AB2-5660-E4DA-B671-BE1D1DB540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B9257A96-35C4-C127-1650-314E4C116D25}"/>
              </a:ext>
            </a:extLst>
          </p:cNvPr>
          <p:cNvSpPr>
            <a:spLocks noGrp="1"/>
          </p:cNvSpPr>
          <p:nvPr>
            <p:ph type="dt" sz="half" idx="10"/>
          </p:nvPr>
        </p:nvSpPr>
        <p:spPr/>
        <p:txBody>
          <a:bodyPr/>
          <a:lstStyle/>
          <a:p>
            <a:fld id="{9347D023-54E2-4FBD-B7A9-4FC6B0528846}" type="datetimeFigureOut">
              <a:rPr lang="el-GR" smtClean="0"/>
              <a:t>9/5/2026</a:t>
            </a:fld>
            <a:endParaRPr lang="el-GR"/>
          </a:p>
        </p:txBody>
      </p:sp>
      <p:sp>
        <p:nvSpPr>
          <p:cNvPr id="5" name="Θέση υποσέλιδου 4">
            <a:extLst>
              <a:ext uri="{FF2B5EF4-FFF2-40B4-BE49-F238E27FC236}">
                <a16:creationId xmlns:a16="http://schemas.microsoft.com/office/drawing/2014/main" id="{83D581DE-4C9A-1FBE-6831-BF0BDAE79F2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61987B1-9786-BEA1-32A5-8C4674002692}"/>
              </a:ext>
            </a:extLst>
          </p:cNvPr>
          <p:cNvSpPr>
            <a:spLocks noGrp="1"/>
          </p:cNvSpPr>
          <p:nvPr>
            <p:ph type="sldNum" sz="quarter" idx="12"/>
          </p:nvPr>
        </p:nvSpPr>
        <p:spPr/>
        <p:txBody>
          <a:bodyPr/>
          <a:lstStyle/>
          <a:p>
            <a:fld id="{C2DADBC6-AB20-434D-9552-260DA5758E1D}" type="slidenum">
              <a:rPr lang="el-GR" smtClean="0"/>
              <a:t>‹#›</a:t>
            </a:fld>
            <a:endParaRPr lang="el-GR"/>
          </a:p>
        </p:txBody>
      </p:sp>
    </p:spTree>
    <p:extLst>
      <p:ext uri="{BB962C8B-B14F-4D97-AF65-F5344CB8AC3E}">
        <p14:creationId xmlns:p14="http://schemas.microsoft.com/office/powerpoint/2010/main" val="297795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FEA72B9-948A-8061-1AB7-A2E74D2CEE8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12B3E7C-92E8-CA94-9F16-01CB506D5934}"/>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744EE39-0705-36DE-2795-3690015325D6}"/>
              </a:ext>
            </a:extLst>
          </p:cNvPr>
          <p:cNvSpPr>
            <a:spLocks noGrp="1"/>
          </p:cNvSpPr>
          <p:nvPr>
            <p:ph type="dt" sz="half" idx="10"/>
          </p:nvPr>
        </p:nvSpPr>
        <p:spPr/>
        <p:txBody>
          <a:bodyPr/>
          <a:lstStyle/>
          <a:p>
            <a:fld id="{9347D023-54E2-4FBD-B7A9-4FC6B0528846}" type="datetimeFigureOut">
              <a:rPr lang="el-GR" smtClean="0"/>
              <a:t>9/5/2026</a:t>
            </a:fld>
            <a:endParaRPr lang="el-GR"/>
          </a:p>
        </p:txBody>
      </p:sp>
      <p:sp>
        <p:nvSpPr>
          <p:cNvPr id="5" name="Θέση υποσέλιδου 4">
            <a:extLst>
              <a:ext uri="{FF2B5EF4-FFF2-40B4-BE49-F238E27FC236}">
                <a16:creationId xmlns:a16="http://schemas.microsoft.com/office/drawing/2014/main" id="{0D06964A-8998-F07A-C6E7-C7635C14E7A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B9D542F-1D50-D69B-60DE-63A21346FF92}"/>
              </a:ext>
            </a:extLst>
          </p:cNvPr>
          <p:cNvSpPr>
            <a:spLocks noGrp="1"/>
          </p:cNvSpPr>
          <p:nvPr>
            <p:ph type="sldNum" sz="quarter" idx="12"/>
          </p:nvPr>
        </p:nvSpPr>
        <p:spPr/>
        <p:txBody>
          <a:bodyPr/>
          <a:lstStyle/>
          <a:p>
            <a:fld id="{C2DADBC6-AB20-434D-9552-260DA5758E1D}" type="slidenum">
              <a:rPr lang="el-GR" smtClean="0"/>
              <a:t>‹#›</a:t>
            </a:fld>
            <a:endParaRPr lang="el-GR"/>
          </a:p>
        </p:txBody>
      </p:sp>
    </p:spTree>
    <p:extLst>
      <p:ext uri="{BB962C8B-B14F-4D97-AF65-F5344CB8AC3E}">
        <p14:creationId xmlns:p14="http://schemas.microsoft.com/office/powerpoint/2010/main" val="261860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03D098-297C-FDCC-CAB4-539462F30CD0}"/>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8C28352C-13A2-806D-B364-02C7327482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61C15F3D-FB0B-144D-F71B-4CEB8FE488DE}"/>
              </a:ext>
            </a:extLst>
          </p:cNvPr>
          <p:cNvSpPr>
            <a:spLocks noGrp="1"/>
          </p:cNvSpPr>
          <p:nvPr>
            <p:ph type="dt" sz="half" idx="10"/>
          </p:nvPr>
        </p:nvSpPr>
        <p:spPr/>
        <p:txBody>
          <a:bodyPr/>
          <a:lstStyle/>
          <a:p>
            <a:fld id="{9347D023-54E2-4FBD-B7A9-4FC6B0528846}" type="datetimeFigureOut">
              <a:rPr lang="el-GR" smtClean="0"/>
              <a:t>9/5/2026</a:t>
            </a:fld>
            <a:endParaRPr lang="el-GR"/>
          </a:p>
        </p:txBody>
      </p:sp>
      <p:sp>
        <p:nvSpPr>
          <p:cNvPr id="5" name="Θέση υποσέλιδου 4">
            <a:extLst>
              <a:ext uri="{FF2B5EF4-FFF2-40B4-BE49-F238E27FC236}">
                <a16:creationId xmlns:a16="http://schemas.microsoft.com/office/drawing/2014/main" id="{F78F3FD2-013C-104B-C686-667D9DCF122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E20FDE7-DE2E-0EF6-92BB-F514986670CF}"/>
              </a:ext>
            </a:extLst>
          </p:cNvPr>
          <p:cNvSpPr>
            <a:spLocks noGrp="1"/>
          </p:cNvSpPr>
          <p:nvPr>
            <p:ph type="sldNum" sz="quarter" idx="12"/>
          </p:nvPr>
        </p:nvSpPr>
        <p:spPr/>
        <p:txBody>
          <a:bodyPr/>
          <a:lstStyle/>
          <a:p>
            <a:fld id="{C2DADBC6-AB20-434D-9552-260DA5758E1D}" type="slidenum">
              <a:rPr lang="el-GR" smtClean="0"/>
              <a:t>‹#›</a:t>
            </a:fld>
            <a:endParaRPr lang="el-GR"/>
          </a:p>
        </p:txBody>
      </p:sp>
    </p:spTree>
    <p:extLst>
      <p:ext uri="{BB962C8B-B14F-4D97-AF65-F5344CB8AC3E}">
        <p14:creationId xmlns:p14="http://schemas.microsoft.com/office/powerpoint/2010/main" val="3508330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2405D7-C668-9C0F-6DA7-A6148EF5D78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9C6F83D-CEBC-3BAC-EA92-896D97CB2043}"/>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701845DF-5285-ECFF-14F5-E5ED40825355}"/>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D5BDF94F-DDB6-E586-292E-0FDC22B8499E}"/>
              </a:ext>
            </a:extLst>
          </p:cNvPr>
          <p:cNvSpPr>
            <a:spLocks noGrp="1"/>
          </p:cNvSpPr>
          <p:nvPr>
            <p:ph type="dt" sz="half" idx="10"/>
          </p:nvPr>
        </p:nvSpPr>
        <p:spPr/>
        <p:txBody>
          <a:bodyPr/>
          <a:lstStyle/>
          <a:p>
            <a:fld id="{9347D023-54E2-4FBD-B7A9-4FC6B0528846}" type="datetimeFigureOut">
              <a:rPr lang="el-GR" smtClean="0"/>
              <a:t>9/5/2026</a:t>
            </a:fld>
            <a:endParaRPr lang="el-GR"/>
          </a:p>
        </p:txBody>
      </p:sp>
      <p:sp>
        <p:nvSpPr>
          <p:cNvPr id="6" name="Θέση υποσέλιδου 5">
            <a:extLst>
              <a:ext uri="{FF2B5EF4-FFF2-40B4-BE49-F238E27FC236}">
                <a16:creationId xmlns:a16="http://schemas.microsoft.com/office/drawing/2014/main" id="{BB6B8018-1759-3A0E-B909-BE8083FBABE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227B298-5B4E-0BD8-9B1D-0758562A7B21}"/>
              </a:ext>
            </a:extLst>
          </p:cNvPr>
          <p:cNvSpPr>
            <a:spLocks noGrp="1"/>
          </p:cNvSpPr>
          <p:nvPr>
            <p:ph type="sldNum" sz="quarter" idx="12"/>
          </p:nvPr>
        </p:nvSpPr>
        <p:spPr/>
        <p:txBody>
          <a:bodyPr/>
          <a:lstStyle/>
          <a:p>
            <a:fld id="{C2DADBC6-AB20-434D-9552-260DA5758E1D}" type="slidenum">
              <a:rPr lang="el-GR" smtClean="0"/>
              <a:t>‹#›</a:t>
            </a:fld>
            <a:endParaRPr lang="el-GR"/>
          </a:p>
        </p:txBody>
      </p:sp>
    </p:spTree>
    <p:extLst>
      <p:ext uri="{BB962C8B-B14F-4D97-AF65-F5344CB8AC3E}">
        <p14:creationId xmlns:p14="http://schemas.microsoft.com/office/powerpoint/2010/main" val="2278516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5C8CB43-494B-932F-40A5-81F35F451FC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5F91641-7DA4-5054-23FC-0C212ABF45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5F49B97E-0F36-4A3C-C19C-03B643D1F81B}"/>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652ECFBB-67BF-A1F0-8D68-718A918726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291D63B3-BE9E-E1B2-D23A-41153512FDB5}"/>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9C5B0AE3-6F40-EBBB-2711-902E02C01DEE}"/>
              </a:ext>
            </a:extLst>
          </p:cNvPr>
          <p:cNvSpPr>
            <a:spLocks noGrp="1"/>
          </p:cNvSpPr>
          <p:nvPr>
            <p:ph type="dt" sz="half" idx="10"/>
          </p:nvPr>
        </p:nvSpPr>
        <p:spPr/>
        <p:txBody>
          <a:bodyPr/>
          <a:lstStyle/>
          <a:p>
            <a:fld id="{9347D023-54E2-4FBD-B7A9-4FC6B0528846}" type="datetimeFigureOut">
              <a:rPr lang="el-GR" smtClean="0"/>
              <a:t>9/5/2026</a:t>
            </a:fld>
            <a:endParaRPr lang="el-GR"/>
          </a:p>
        </p:txBody>
      </p:sp>
      <p:sp>
        <p:nvSpPr>
          <p:cNvPr id="8" name="Θέση υποσέλιδου 7">
            <a:extLst>
              <a:ext uri="{FF2B5EF4-FFF2-40B4-BE49-F238E27FC236}">
                <a16:creationId xmlns:a16="http://schemas.microsoft.com/office/drawing/2014/main" id="{A0B58019-6576-3C46-6084-636AEE4AC6C2}"/>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8AD47A8D-0767-C54E-EAA8-0DA13A27FCF1}"/>
              </a:ext>
            </a:extLst>
          </p:cNvPr>
          <p:cNvSpPr>
            <a:spLocks noGrp="1"/>
          </p:cNvSpPr>
          <p:nvPr>
            <p:ph type="sldNum" sz="quarter" idx="12"/>
          </p:nvPr>
        </p:nvSpPr>
        <p:spPr/>
        <p:txBody>
          <a:bodyPr/>
          <a:lstStyle/>
          <a:p>
            <a:fld id="{C2DADBC6-AB20-434D-9552-260DA5758E1D}" type="slidenum">
              <a:rPr lang="el-GR" smtClean="0"/>
              <a:t>‹#›</a:t>
            </a:fld>
            <a:endParaRPr lang="el-GR"/>
          </a:p>
        </p:txBody>
      </p:sp>
    </p:spTree>
    <p:extLst>
      <p:ext uri="{BB962C8B-B14F-4D97-AF65-F5344CB8AC3E}">
        <p14:creationId xmlns:p14="http://schemas.microsoft.com/office/powerpoint/2010/main" val="661806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DE3AE77-1D85-69E6-EDA8-4C32231A974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A590F953-A5AE-4EB8-EA88-D0CA3AE1397D}"/>
              </a:ext>
            </a:extLst>
          </p:cNvPr>
          <p:cNvSpPr>
            <a:spLocks noGrp="1"/>
          </p:cNvSpPr>
          <p:nvPr>
            <p:ph type="dt" sz="half" idx="10"/>
          </p:nvPr>
        </p:nvSpPr>
        <p:spPr/>
        <p:txBody>
          <a:bodyPr/>
          <a:lstStyle/>
          <a:p>
            <a:fld id="{9347D023-54E2-4FBD-B7A9-4FC6B0528846}" type="datetimeFigureOut">
              <a:rPr lang="el-GR" smtClean="0"/>
              <a:t>9/5/2026</a:t>
            </a:fld>
            <a:endParaRPr lang="el-GR"/>
          </a:p>
        </p:txBody>
      </p:sp>
      <p:sp>
        <p:nvSpPr>
          <p:cNvPr id="4" name="Θέση υποσέλιδου 3">
            <a:extLst>
              <a:ext uri="{FF2B5EF4-FFF2-40B4-BE49-F238E27FC236}">
                <a16:creationId xmlns:a16="http://schemas.microsoft.com/office/drawing/2014/main" id="{9A47F3E3-6D9B-A669-4DB3-B47BC0918DFD}"/>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2193D7C-3666-83D8-C144-1D7563FA7BE7}"/>
              </a:ext>
            </a:extLst>
          </p:cNvPr>
          <p:cNvSpPr>
            <a:spLocks noGrp="1"/>
          </p:cNvSpPr>
          <p:nvPr>
            <p:ph type="sldNum" sz="quarter" idx="12"/>
          </p:nvPr>
        </p:nvSpPr>
        <p:spPr/>
        <p:txBody>
          <a:bodyPr/>
          <a:lstStyle/>
          <a:p>
            <a:fld id="{C2DADBC6-AB20-434D-9552-260DA5758E1D}" type="slidenum">
              <a:rPr lang="el-GR" smtClean="0"/>
              <a:t>‹#›</a:t>
            </a:fld>
            <a:endParaRPr lang="el-GR"/>
          </a:p>
        </p:txBody>
      </p:sp>
    </p:spTree>
    <p:extLst>
      <p:ext uri="{BB962C8B-B14F-4D97-AF65-F5344CB8AC3E}">
        <p14:creationId xmlns:p14="http://schemas.microsoft.com/office/powerpoint/2010/main" val="2331321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D19D424-7766-2655-DB8E-BE9708569355}"/>
              </a:ext>
            </a:extLst>
          </p:cNvPr>
          <p:cNvSpPr>
            <a:spLocks noGrp="1"/>
          </p:cNvSpPr>
          <p:nvPr>
            <p:ph type="dt" sz="half" idx="10"/>
          </p:nvPr>
        </p:nvSpPr>
        <p:spPr/>
        <p:txBody>
          <a:bodyPr/>
          <a:lstStyle/>
          <a:p>
            <a:fld id="{9347D023-54E2-4FBD-B7A9-4FC6B0528846}" type="datetimeFigureOut">
              <a:rPr lang="el-GR" smtClean="0"/>
              <a:t>9/5/2026</a:t>
            </a:fld>
            <a:endParaRPr lang="el-GR"/>
          </a:p>
        </p:txBody>
      </p:sp>
      <p:sp>
        <p:nvSpPr>
          <p:cNvPr id="3" name="Θέση υποσέλιδου 2">
            <a:extLst>
              <a:ext uri="{FF2B5EF4-FFF2-40B4-BE49-F238E27FC236}">
                <a16:creationId xmlns:a16="http://schemas.microsoft.com/office/drawing/2014/main" id="{522B04D0-8F8F-3991-4749-11296A18FE7F}"/>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4ADD36B-C98A-306B-1768-E2C665465D35}"/>
              </a:ext>
            </a:extLst>
          </p:cNvPr>
          <p:cNvSpPr>
            <a:spLocks noGrp="1"/>
          </p:cNvSpPr>
          <p:nvPr>
            <p:ph type="sldNum" sz="quarter" idx="12"/>
          </p:nvPr>
        </p:nvSpPr>
        <p:spPr/>
        <p:txBody>
          <a:bodyPr/>
          <a:lstStyle/>
          <a:p>
            <a:fld id="{C2DADBC6-AB20-434D-9552-260DA5758E1D}" type="slidenum">
              <a:rPr lang="el-GR" smtClean="0"/>
              <a:t>‹#›</a:t>
            </a:fld>
            <a:endParaRPr lang="el-GR"/>
          </a:p>
        </p:txBody>
      </p:sp>
    </p:spTree>
    <p:extLst>
      <p:ext uri="{BB962C8B-B14F-4D97-AF65-F5344CB8AC3E}">
        <p14:creationId xmlns:p14="http://schemas.microsoft.com/office/powerpoint/2010/main" val="585824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0B1A55-D932-A26C-1B73-9CC75DFC5DC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E6298ED-D9AB-0149-00E4-1EC13A01B0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410CC952-BD07-137F-55A6-7D0A626982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46EF9D82-41CD-794E-F6F0-DBE57D3049A3}"/>
              </a:ext>
            </a:extLst>
          </p:cNvPr>
          <p:cNvSpPr>
            <a:spLocks noGrp="1"/>
          </p:cNvSpPr>
          <p:nvPr>
            <p:ph type="dt" sz="half" idx="10"/>
          </p:nvPr>
        </p:nvSpPr>
        <p:spPr/>
        <p:txBody>
          <a:bodyPr/>
          <a:lstStyle/>
          <a:p>
            <a:fld id="{9347D023-54E2-4FBD-B7A9-4FC6B0528846}" type="datetimeFigureOut">
              <a:rPr lang="el-GR" smtClean="0"/>
              <a:t>9/5/2026</a:t>
            </a:fld>
            <a:endParaRPr lang="el-GR"/>
          </a:p>
        </p:txBody>
      </p:sp>
      <p:sp>
        <p:nvSpPr>
          <p:cNvPr id="6" name="Θέση υποσέλιδου 5">
            <a:extLst>
              <a:ext uri="{FF2B5EF4-FFF2-40B4-BE49-F238E27FC236}">
                <a16:creationId xmlns:a16="http://schemas.microsoft.com/office/drawing/2014/main" id="{9AFE0F5F-1D5D-57D1-6A2E-38F324C13B3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8DE37D6F-0789-A4CE-FB2A-A8A958431532}"/>
              </a:ext>
            </a:extLst>
          </p:cNvPr>
          <p:cNvSpPr>
            <a:spLocks noGrp="1"/>
          </p:cNvSpPr>
          <p:nvPr>
            <p:ph type="sldNum" sz="quarter" idx="12"/>
          </p:nvPr>
        </p:nvSpPr>
        <p:spPr/>
        <p:txBody>
          <a:bodyPr/>
          <a:lstStyle/>
          <a:p>
            <a:fld id="{C2DADBC6-AB20-434D-9552-260DA5758E1D}" type="slidenum">
              <a:rPr lang="el-GR" smtClean="0"/>
              <a:t>‹#›</a:t>
            </a:fld>
            <a:endParaRPr lang="el-GR"/>
          </a:p>
        </p:txBody>
      </p:sp>
    </p:spTree>
    <p:extLst>
      <p:ext uri="{BB962C8B-B14F-4D97-AF65-F5344CB8AC3E}">
        <p14:creationId xmlns:p14="http://schemas.microsoft.com/office/powerpoint/2010/main" val="2271818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02232BE-9A15-B062-38FD-23F57DDBFCA9}"/>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33A05D0B-7804-15F5-DCEE-2B9EFA0479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FDD1CFF-6D3D-50F3-0C74-358D7C0713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3951A36C-2DFB-5617-BD2C-1F0C86F7C4C2}"/>
              </a:ext>
            </a:extLst>
          </p:cNvPr>
          <p:cNvSpPr>
            <a:spLocks noGrp="1"/>
          </p:cNvSpPr>
          <p:nvPr>
            <p:ph type="dt" sz="half" idx="10"/>
          </p:nvPr>
        </p:nvSpPr>
        <p:spPr/>
        <p:txBody>
          <a:bodyPr/>
          <a:lstStyle/>
          <a:p>
            <a:fld id="{9347D023-54E2-4FBD-B7A9-4FC6B0528846}" type="datetimeFigureOut">
              <a:rPr lang="el-GR" smtClean="0"/>
              <a:t>9/5/2026</a:t>
            </a:fld>
            <a:endParaRPr lang="el-GR"/>
          </a:p>
        </p:txBody>
      </p:sp>
      <p:sp>
        <p:nvSpPr>
          <p:cNvPr id="6" name="Θέση υποσέλιδου 5">
            <a:extLst>
              <a:ext uri="{FF2B5EF4-FFF2-40B4-BE49-F238E27FC236}">
                <a16:creationId xmlns:a16="http://schemas.microsoft.com/office/drawing/2014/main" id="{86761833-EDE7-CEAC-2409-D51130AD651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0849B329-8793-DF8A-A008-F1478FFA9D21}"/>
              </a:ext>
            </a:extLst>
          </p:cNvPr>
          <p:cNvSpPr>
            <a:spLocks noGrp="1"/>
          </p:cNvSpPr>
          <p:nvPr>
            <p:ph type="sldNum" sz="quarter" idx="12"/>
          </p:nvPr>
        </p:nvSpPr>
        <p:spPr/>
        <p:txBody>
          <a:bodyPr/>
          <a:lstStyle/>
          <a:p>
            <a:fld id="{C2DADBC6-AB20-434D-9552-260DA5758E1D}" type="slidenum">
              <a:rPr lang="el-GR" smtClean="0"/>
              <a:t>‹#›</a:t>
            </a:fld>
            <a:endParaRPr lang="el-GR"/>
          </a:p>
        </p:txBody>
      </p:sp>
    </p:spTree>
    <p:extLst>
      <p:ext uri="{BB962C8B-B14F-4D97-AF65-F5344CB8AC3E}">
        <p14:creationId xmlns:p14="http://schemas.microsoft.com/office/powerpoint/2010/main" val="1137151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093067B-E26A-376C-FE43-AA077460C86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2F92785-8B13-313E-0534-3B073D31F490}"/>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5E48F7E-2183-6E31-7906-6E3167BE9272}"/>
              </a:ext>
            </a:extLst>
          </p:cNvPr>
          <p:cNvSpPr>
            <a:spLocks noGrp="1"/>
          </p:cNvSpPr>
          <p:nvPr>
            <p:ph type="dt" sz="half" idx="10"/>
          </p:nvPr>
        </p:nvSpPr>
        <p:spPr/>
        <p:txBody>
          <a:bodyPr/>
          <a:lstStyle/>
          <a:p>
            <a:fld id="{9347D023-54E2-4FBD-B7A9-4FC6B0528846}" type="datetimeFigureOut">
              <a:rPr lang="el-GR" smtClean="0"/>
              <a:t>9/5/2026</a:t>
            </a:fld>
            <a:endParaRPr lang="el-GR"/>
          </a:p>
        </p:txBody>
      </p:sp>
      <p:sp>
        <p:nvSpPr>
          <p:cNvPr id="5" name="Θέση υποσέλιδου 4">
            <a:extLst>
              <a:ext uri="{FF2B5EF4-FFF2-40B4-BE49-F238E27FC236}">
                <a16:creationId xmlns:a16="http://schemas.microsoft.com/office/drawing/2014/main" id="{62BB9173-A03E-D62A-391E-4134707C0D6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B60F856-BD82-E775-2DA8-DBB5224C1309}"/>
              </a:ext>
            </a:extLst>
          </p:cNvPr>
          <p:cNvSpPr>
            <a:spLocks noGrp="1"/>
          </p:cNvSpPr>
          <p:nvPr>
            <p:ph type="sldNum" sz="quarter" idx="12"/>
          </p:nvPr>
        </p:nvSpPr>
        <p:spPr/>
        <p:txBody>
          <a:bodyPr/>
          <a:lstStyle/>
          <a:p>
            <a:fld id="{C2DADBC6-AB20-434D-9552-260DA5758E1D}" type="slidenum">
              <a:rPr lang="el-GR" smtClean="0"/>
              <a:t>‹#›</a:t>
            </a:fld>
            <a:endParaRPr lang="el-GR"/>
          </a:p>
        </p:txBody>
      </p:sp>
    </p:spTree>
    <p:extLst>
      <p:ext uri="{BB962C8B-B14F-4D97-AF65-F5344CB8AC3E}">
        <p14:creationId xmlns:p14="http://schemas.microsoft.com/office/powerpoint/2010/main" val="2644168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948CB32F-50DE-291E-B8E6-19DB47859F7C}"/>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A3E3A52-F3E6-A903-F16A-19558E6A330C}"/>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EBE4A22-D904-4709-946B-B25E4F466DA7}"/>
              </a:ext>
            </a:extLst>
          </p:cNvPr>
          <p:cNvSpPr>
            <a:spLocks noGrp="1"/>
          </p:cNvSpPr>
          <p:nvPr>
            <p:ph type="dt" sz="half" idx="10"/>
          </p:nvPr>
        </p:nvSpPr>
        <p:spPr/>
        <p:txBody>
          <a:bodyPr/>
          <a:lstStyle/>
          <a:p>
            <a:fld id="{9347D023-54E2-4FBD-B7A9-4FC6B0528846}" type="datetimeFigureOut">
              <a:rPr lang="el-GR" smtClean="0"/>
              <a:t>9/5/2026</a:t>
            </a:fld>
            <a:endParaRPr lang="el-GR"/>
          </a:p>
        </p:txBody>
      </p:sp>
      <p:sp>
        <p:nvSpPr>
          <p:cNvPr id="5" name="Θέση υποσέλιδου 4">
            <a:extLst>
              <a:ext uri="{FF2B5EF4-FFF2-40B4-BE49-F238E27FC236}">
                <a16:creationId xmlns:a16="http://schemas.microsoft.com/office/drawing/2014/main" id="{C16D90C3-E104-3E38-FC90-90EF55CB527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813710A-819E-55B4-4C5B-35D900CA77EC}"/>
              </a:ext>
            </a:extLst>
          </p:cNvPr>
          <p:cNvSpPr>
            <a:spLocks noGrp="1"/>
          </p:cNvSpPr>
          <p:nvPr>
            <p:ph type="sldNum" sz="quarter" idx="12"/>
          </p:nvPr>
        </p:nvSpPr>
        <p:spPr/>
        <p:txBody>
          <a:bodyPr/>
          <a:lstStyle/>
          <a:p>
            <a:fld id="{C2DADBC6-AB20-434D-9552-260DA5758E1D}" type="slidenum">
              <a:rPr lang="el-GR" smtClean="0"/>
              <a:t>‹#›</a:t>
            </a:fld>
            <a:endParaRPr lang="el-GR"/>
          </a:p>
        </p:txBody>
      </p:sp>
    </p:spTree>
    <p:extLst>
      <p:ext uri="{BB962C8B-B14F-4D97-AF65-F5344CB8AC3E}">
        <p14:creationId xmlns:p14="http://schemas.microsoft.com/office/powerpoint/2010/main" val="1170454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22810B10-DD40-1180-7AD7-B11D0F5E2A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E3F7856-C191-44DC-827F-578A8EF1A8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C48A57C-92A5-8740-16A8-F5C1449555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47D023-54E2-4FBD-B7A9-4FC6B0528846}" type="datetimeFigureOut">
              <a:rPr lang="el-GR" smtClean="0"/>
              <a:t>9/5/2026</a:t>
            </a:fld>
            <a:endParaRPr lang="el-GR"/>
          </a:p>
        </p:txBody>
      </p:sp>
      <p:sp>
        <p:nvSpPr>
          <p:cNvPr id="5" name="Θέση υποσέλιδου 4">
            <a:extLst>
              <a:ext uri="{FF2B5EF4-FFF2-40B4-BE49-F238E27FC236}">
                <a16:creationId xmlns:a16="http://schemas.microsoft.com/office/drawing/2014/main" id="{AE870D6A-333A-8667-A27E-A6A62D5877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2BD0CAF-7561-AB9C-D99A-15B08BA426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DADBC6-AB20-434D-9552-260DA5758E1D}" type="slidenum">
              <a:rPr lang="el-GR" smtClean="0"/>
              <a:t>‹#›</a:t>
            </a:fld>
            <a:endParaRPr lang="el-GR"/>
          </a:p>
        </p:txBody>
      </p:sp>
    </p:spTree>
    <p:extLst>
      <p:ext uri="{BB962C8B-B14F-4D97-AF65-F5344CB8AC3E}">
        <p14:creationId xmlns:p14="http://schemas.microsoft.com/office/powerpoint/2010/main" val="1401414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0F74F2-DC98-0BB3-1C2D-3CF516411BDE}"/>
              </a:ext>
            </a:extLst>
          </p:cNvPr>
          <p:cNvSpPr>
            <a:spLocks noGrp="1"/>
          </p:cNvSpPr>
          <p:nvPr>
            <p:ph type="ctrTitle"/>
          </p:nvPr>
        </p:nvSpPr>
        <p:spPr/>
        <p:txBody>
          <a:bodyPr/>
          <a:lstStyle/>
          <a:p>
            <a:r>
              <a:rPr lang="el-GR" dirty="0"/>
              <a:t>Πολιτικός Φιλελευθερισμός</a:t>
            </a:r>
          </a:p>
        </p:txBody>
      </p:sp>
      <p:sp>
        <p:nvSpPr>
          <p:cNvPr id="3" name="Υπότιτλος 2">
            <a:extLst>
              <a:ext uri="{FF2B5EF4-FFF2-40B4-BE49-F238E27FC236}">
                <a16:creationId xmlns:a16="http://schemas.microsoft.com/office/drawing/2014/main" id="{A6A155F5-591D-DF0C-F6B4-8670487C21EF}"/>
              </a:ext>
            </a:extLst>
          </p:cNvPr>
          <p:cNvSpPr>
            <a:spLocks noGrp="1"/>
          </p:cNvSpPr>
          <p:nvPr>
            <p:ph type="subTitle" idx="1"/>
          </p:nvPr>
        </p:nvSpPr>
        <p:spPr/>
        <p:txBody>
          <a:bodyPr/>
          <a:lstStyle/>
          <a:p>
            <a:endParaRPr lang="el-GR"/>
          </a:p>
        </p:txBody>
      </p:sp>
    </p:spTree>
    <p:extLst>
      <p:ext uri="{BB962C8B-B14F-4D97-AF65-F5344CB8AC3E}">
        <p14:creationId xmlns:p14="http://schemas.microsoft.com/office/powerpoint/2010/main" val="2044349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29D31A-7436-5267-FBFF-7580C6BFC41C}"/>
              </a:ext>
            </a:extLst>
          </p:cNvPr>
          <p:cNvSpPr>
            <a:spLocks noGrp="1"/>
          </p:cNvSpPr>
          <p:nvPr>
            <p:ph type="title"/>
          </p:nvPr>
        </p:nvSpPr>
        <p:spPr/>
        <p:txBody>
          <a:bodyPr/>
          <a:lstStyle/>
          <a:p>
            <a:r>
              <a:rPr lang="el-GR" dirty="0"/>
              <a:t>Το δεδομένο του έλλογου πλουραλισμού</a:t>
            </a:r>
          </a:p>
        </p:txBody>
      </p:sp>
      <p:sp>
        <p:nvSpPr>
          <p:cNvPr id="3" name="Θέση περιεχομένου 2">
            <a:extLst>
              <a:ext uri="{FF2B5EF4-FFF2-40B4-BE49-F238E27FC236}">
                <a16:creationId xmlns:a16="http://schemas.microsoft.com/office/drawing/2014/main" id="{E146B014-3B5E-F621-80F1-49E6B0395FF8}"/>
              </a:ext>
            </a:extLst>
          </p:cNvPr>
          <p:cNvSpPr>
            <a:spLocks noGrp="1"/>
          </p:cNvSpPr>
          <p:nvPr>
            <p:ph idx="1"/>
          </p:nvPr>
        </p:nvSpPr>
        <p:spPr/>
        <p:txBody>
          <a:bodyPr/>
          <a:lstStyle/>
          <a:p>
            <a:r>
              <a:rPr lang="el-GR" dirty="0"/>
              <a:t>«Υπό τις πολιτικές και κοινωνικές συνθήκες που εξασφαλίζουν τα βασικά δικαιώματα και οι ελευθερίες μη καταπιεστικών θεσμών, θα εμφανιστεί και θα διατηρηθεί μια πολλαπλότητα αντιμαχόμενων και </a:t>
            </a:r>
            <a:r>
              <a:rPr lang="el-GR" dirty="0">
                <a:solidFill>
                  <a:srgbClr val="FF0000"/>
                </a:solidFill>
              </a:rPr>
              <a:t>ασυμφιλίωτων</a:t>
            </a:r>
            <a:r>
              <a:rPr lang="el-GR" dirty="0"/>
              <a:t> —και, επιπλέον, </a:t>
            </a:r>
            <a:r>
              <a:rPr lang="el-GR" dirty="0">
                <a:solidFill>
                  <a:srgbClr val="FF0000"/>
                </a:solidFill>
              </a:rPr>
              <a:t>έλλογων</a:t>
            </a:r>
            <a:r>
              <a:rPr lang="el-GR" dirty="0"/>
              <a:t>— περιεκτικών δογμάτων»</a:t>
            </a:r>
          </a:p>
          <a:p>
            <a:r>
              <a:rPr lang="el-GR" dirty="0"/>
              <a:t>Πολιτικός Φιλελευθερισμός, </a:t>
            </a:r>
            <a:r>
              <a:rPr lang="el-GR" dirty="0" err="1"/>
              <a:t>Ρωλς</a:t>
            </a:r>
            <a:endParaRPr lang="el-GR" dirty="0"/>
          </a:p>
        </p:txBody>
      </p:sp>
    </p:spTree>
    <p:extLst>
      <p:ext uri="{BB962C8B-B14F-4D97-AF65-F5344CB8AC3E}">
        <p14:creationId xmlns:p14="http://schemas.microsoft.com/office/powerpoint/2010/main" val="2097182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A94BD80-DF44-0330-6054-47FCFA2C6634}"/>
              </a:ext>
            </a:extLst>
          </p:cNvPr>
          <p:cNvSpPr>
            <a:spLocks noGrp="1"/>
          </p:cNvSpPr>
          <p:nvPr>
            <p:ph type="title"/>
          </p:nvPr>
        </p:nvSpPr>
        <p:spPr/>
        <p:txBody>
          <a:bodyPr/>
          <a:lstStyle/>
          <a:p>
            <a:r>
              <a:rPr lang="el-GR" dirty="0"/>
              <a:t>Έλλογοι πολίτες</a:t>
            </a:r>
          </a:p>
        </p:txBody>
      </p:sp>
      <p:sp>
        <p:nvSpPr>
          <p:cNvPr id="3" name="Θέση περιεχομένου 2">
            <a:extLst>
              <a:ext uri="{FF2B5EF4-FFF2-40B4-BE49-F238E27FC236}">
                <a16:creationId xmlns:a16="http://schemas.microsoft.com/office/drawing/2014/main" id="{BA1B3129-9BAA-2F1C-29BA-1129BE37E700}"/>
              </a:ext>
            </a:extLst>
          </p:cNvPr>
          <p:cNvSpPr>
            <a:spLocks noGrp="1"/>
          </p:cNvSpPr>
          <p:nvPr>
            <p:ph idx="1"/>
          </p:nvPr>
        </p:nvSpPr>
        <p:spPr/>
        <p:txBody>
          <a:bodyPr>
            <a:normAutofit lnSpcReduction="10000"/>
          </a:bodyPr>
          <a:lstStyle/>
          <a:p>
            <a:r>
              <a:rPr lang="el-GR" dirty="0"/>
              <a:t>Ο </a:t>
            </a:r>
            <a:r>
              <a:rPr lang="el-GR" dirty="0" err="1"/>
              <a:t>Ρωλς</a:t>
            </a:r>
            <a:r>
              <a:rPr lang="el-GR" dirty="0"/>
              <a:t> υποθέτει ότι σε μια φιλελεύθερη δημοκρατία θα υπάρχει μια </a:t>
            </a:r>
            <a:r>
              <a:rPr lang="el-GR" dirty="0">
                <a:solidFill>
                  <a:srgbClr val="FF0000"/>
                </a:solidFill>
              </a:rPr>
              <a:t>μεγάλη μάζα </a:t>
            </a:r>
            <a:r>
              <a:rPr lang="el-GR" dirty="0"/>
              <a:t>έλλογων πολιτών.</a:t>
            </a:r>
          </a:p>
          <a:p>
            <a:r>
              <a:rPr lang="el-GR" dirty="0"/>
              <a:t>Οι έλλογοι πολίτες θέλουν να ζουν σε μια κοινωνία στην οποία θα συνεργάζονται με τους συμπολίτες τους με </a:t>
            </a:r>
            <a:r>
              <a:rPr lang="el-GR" dirty="0">
                <a:solidFill>
                  <a:srgbClr val="FF0000"/>
                </a:solidFill>
              </a:rPr>
              <a:t>όρου</a:t>
            </a:r>
            <a:r>
              <a:rPr lang="el-GR" dirty="0"/>
              <a:t>ς που θα είναι αποδεκτοί σε όλους. Είναι επίσης πρόθυμοι να προτείνουν και να συμμορφωθούν με </a:t>
            </a:r>
            <a:r>
              <a:rPr lang="el-GR" dirty="0">
                <a:solidFill>
                  <a:srgbClr val="FF0000"/>
                </a:solidFill>
              </a:rPr>
              <a:t>κοινά αποδεκτούς κανόνες</a:t>
            </a:r>
            <a:r>
              <a:rPr lang="el-GR" dirty="0"/>
              <a:t>, με την προϋπόθεση ότι θα το κάνουν και οι άλλοι</a:t>
            </a:r>
          </a:p>
          <a:p>
            <a:r>
              <a:rPr lang="el-GR" dirty="0"/>
              <a:t>Κάθε έλλογος πολίτης έχει τη δική του αντίληψη για τον Θεό και την καλή ζωή, το σωστό και το λάθος, αυτό δηλαδή που ο </a:t>
            </a:r>
            <a:r>
              <a:rPr lang="el-GR" dirty="0" err="1"/>
              <a:t>Ρωλς</a:t>
            </a:r>
            <a:r>
              <a:rPr lang="el-GR" dirty="0"/>
              <a:t> αποκαλεί περιεκτικό δόγμα. Αλλά ως έλλογος δεν επιθυμεί να επιβάλλει αυτό το δόγμα στους άλλους</a:t>
            </a:r>
            <a:endParaRPr lang="en-US" dirty="0"/>
          </a:p>
        </p:txBody>
      </p:sp>
    </p:spTree>
    <p:extLst>
      <p:ext uri="{BB962C8B-B14F-4D97-AF65-F5344CB8AC3E}">
        <p14:creationId xmlns:p14="http://schemas.microsoft.com/office/powerpoint/2010/main" val="4018261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114CF0-5761-CD49-135A-DB50DE162771}"/>
              </a:ext>
            </a:extLst>
          </p:cNvPr>
          <p:cNvSpPr>
            <a:spLocks noGrp="1"/>
          </p:cNvSpPr>
          <p:nvPr>
            <p:ph type="title"/>
          </p:nvPr>
        </p:nvSpPr>
        <p:spPr/>
        <p:txBody>
          <a:bodyPr/>
          <a:lstStyle/>
          <a:p>
            <a:r>
              <a:rPr lang="el-GR" dirty="0"/>
              <a:t>Τα βάρη της κρίσης</a:t>
            </a:r>
          </a:p>
        </p:txBody>
      </p:sp>
      <p:sp>
        <p:nvSpPr>
          <p:cNvPr id="3" name="Θέση περιεχομένου 2">
            <a:extLst>
              <a:ext uri="{FF2B5EF4-FFF2-40B4-BE49-F238E27FC236}">
                <a16:creationId xmlns:a16="http://schemas.microsoft.com/office/drawing/2014/main" id="{FAA06C72-605B-A268-66A7-87BA397D129A}"/>
              </a:ext>
            </a:extLst>
          </p:cNvPr>
          <p:cNvSpPr>
            <a:spLocks noGrp="1"/>
          </p:cNvSpPr>
          <p:nvPr>
            <p:ph idx="1"/>
          </p:nvPr>
        </p:nvSpPr>
        <p:spPr/>
        <p:txBody>
          <a:bodyPr>
            <a:normAutofit/>
          </a:bodyPr>
          <a:lstStyle/>
          <a:p>
            <a:r>
              <a:rPr lang="el-GR" b="0" i="0" dirty="0">
                <a:solidFill>
                  <a:srgbClr val="1A1A1A"/>
                </a:solidFill>
                <a:effectLst/>
                <a:latin typeface="Times New Roman" panose="02020603050405020304" pitchFamily="18" charset="0"/>
              </a:rPr>
              <a:t>Στην ουσία οι έλλογοι πολίτες αποδέχονται άρρητα αυτό που ο </a:t>
            </a:r>
            <a:r>
              <a:rPr lang="el-GR" b="0" i="0" dirty="0" err="1">
                <a:solidFill>
                  <a:srgbClr val="1A1A1A"/>
                </a:solidFill>
                <a:effectLst/>
                <a:latin typeface="Times New Roman" panose="02020603050405020304" pitchFamily="18" charset="0"/>
              </a:rPr>
              <a:t>Ρωλς</a:t>
            </a:r>
            <a:r>
              <a:rPr lang="el-GR" b="0" i="0" dirty="0">
                <a:solidFill>
                  <a:srgbClr val="1A1A1A"/>
                </a:solidFill>
                <a:effectLst/>
                <a:latin typeface="Times New Roman" panose="02020603050405020304" pitchFamily="18" charset="0"/>
              </a:rPr>
              <a:t> αποκαλεί τα βάρη της κρίσης: ήτοι ότι τα </a:t>
            </a:r>
            <a:r>
              <a:rPr lang="el-GR" b="0" i="0" dirty="0">
                <a:solidFill>
                  <a:srgbClr val="FF0000"/>
                </a:solidFill>
                <a:effectLst/>
                <a:latin typeface="Times New Roman" panose="02020603050405020304" pitchFamily="18" charset="0"/>
              </a:rPr>
              <a:t>βαθύτερα ζητήματα </a:t>
            </a:r>
            <a:r>
              <a:rPr lang="el-GR" b="0" i="0" dirty="0">
                <a:solidFill>
                  <a:srgbClr val="1A1A1A"/>
                </a:solidFill>
                <a:effectLst/>
                <a:latin typeface="Times New Roman" panose="02020603050405020304" pitchFamily="18" charset="0"/>
              </a:rPr>
              <a:t>της φιλοσοφίας, της ηθικής και της θρησκείας είναι δύσκολο να απαντηθούν με τρόπο που θα είναι καθολικά αποδεκτός</a:t>
            </a:r>
          </a:p>
          <a:p>
            <a:r>
              <a:rPr lang="el-GR" b="0" i="0" dirty="0">
                <a:solidFill>
                  <a:srgbClr val="1A1A1A"/>
                </a:solidFill>
                <a:effectLst/>
                <a:latin typeface="Times New Roman" panose="02020603050405020304" pitchFamily="18" charset="0"/>
              </a:rPr>
              <a:t>Όσο και αν συζητήσουμε πάνω σε ένα ζήτημα, με καλές προθέσεις, θα ανακύπτουν πάντα διαφωνίες, δεν θα φτάσουμε ποτέ σε μια </a:t>
            </a:r>
            <a:r>
              <a:rPr lang="el-GR" b="0" i="0" dirty="0">
                <a:solidFill>
                  <a:srgbClr val="FF0000"/>
                </a:solidFill>
                <a:effectLst/>
                <a:latin typeface="Times New Roman" panose="02020603050405020304" pitchFamily="18" charset="0"/>
              </a:rPr>
              <a:t>απόλυτη συναίνεση</a:t>
            </a:r>
          </a:p>
        </p:txBody>
      </p:sp>
    </p:spTree>
    <p:extLst>
      <p:ext uri="{BB962C8B-B14F-4D97-AF65-F5344CB8AC3E}">
        <p14:creationId xmlns:p14="http://schemas.microsoft.com/office/powerpoint/2010/main" val="2764008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6BB35D5-32D2-9AFF-EC1E-3F4609ADECC5}"/>
              </a:ext>
            </a:extLst>
          </p:cNvPr>
          <p:cNvSpPr>
            <a:spLocks noGrp="1"/>
          </p:cNvSpPr>
          <p:nvPr>
            <p:ph type="title"/>
          </p:nvPr>
        </p:nvSpPr>
        <p:spPr/>
        <p:txBody>
          <a:bodyPr/>
          <a:lstStyle/>
          <a:p>
            <a:r>
              <a:rPr lang="el-GR" dirty="0"/>
              <a:t>Πολλές κοσμοθεωρίες αλλά ένας νόμος</a:t>
            </a:r>
          </a:p>
        </p:txBody>
      </p:sp>
      <p:sp>
        <p:nvSpPr>
          <p:cNvPr id="3" name="Θέση περιεχομένου 2">
            <a:extLst>
              <a:ext uri="{FF2B5EF4-FFF2-40B4-BE49-F238E27FC236}">
                <a16:creationId xmlns:a16="http://schemas.microsoft.com/office/drawing/2014/main" id="{A7731AF7-0298-E940-B6E7-261BBD53B761}"/>
              </a:ext>
            </a:extLst>
          </p:cNvPr>
          <p:cNvSpPr>
            <a:spLocks noGrp="1"/>
          </p:cNvSpPr>
          <p:nvPr>
            <p:ph idx="1"/>
          </p:nvPr>
        </p:nvSpPr>
        <p:spPr/>
        <p:txBody>
          <a:bodyPr/>
          <a:lstStyle/>
          <a:p>
            <a:r>
              <a:rPr lang="el-GR" dirty="0"/>
              <a:t>Ο </a:t>
            </a:r>
            <a:r>
              <a:rPr lang="el-GR" dirty="0" err="1"/>
              <a:t>Ρωλς</a:t>
            </a:r>
            <a:r>
              <a:rPr lang="el-GR" dirty="0"/>
              <a:t> θέτει ως δεδομένο ότι σε μια ελεύθερη κοινωνία οι πολίτες, </a:t>
            </a:r>
            <a:r>
              <a:rPr lang="el-GR" dirty="0">
                <a:solidFill>
                  <a:srgbClr val="FF0000"/>
                </a:solidFill>
              </a:rPr>
              <a:t>ακόμα και ως έλλογοι</a:t>
            </a:r>
            <a:r>
              <a:rPr lang="el-GR" dirty="0"/>
              <a:t>, θα έχουν διαφορετικές κοσμοθεωρίες. Θα πιστεύουν σε διαφορετικές </a:t>
            </a:r>
            <a:r>
              <a:rPr lang="el-GR" dirty="0">
                <a:solidFill>
                  <a:srgbClr val="FF0000"/>
                </a:solidFill>
              </a:rPr>
              <a:t>θρησκείες</a:t>
            </a:r>
            <a:r>
              <a:rPr lang="el-GR" dirty="0"/>
              <a:t> ή θα είναι άθεοι, θα έχουν διαφορετικές αντιλήψεις για το σωστό και το λάθος, για το ποια είναι η καλή ζωή (δηλαδή για το αγαθό) και για το ποιες σχέσεις έχουν μεγαλύτερη αξία (οικογένεια, θρησκεία, πολιτεία, έθνος </a:t>
            </a:r>
            <a:r>
              <a:rPr lang="el-GR" dirty="0" err="1"/>
              <a:t>κτλ</a:t>
            </a:r>
            <a:r>
              <a:rPr lang="el-GR" dirty="0"/>
              <a:t>). </a:t>
            </a:r>
          </a:p>
          <a:p>
            <a:r>
              <a:rPr lang="el-GR" dirty="0"/>
              <a:t>Ωστόσο, στο εσωτερικό ενός κράτους μπορεί να ισχύει μόνο ένας νόμος για το αν π.χ. η άμβλωση θα είναι νόμιμη, η </a:t>
            </a:r>
            <a:r>
              <a:rPr lang="el-GR" dirty="0">
                <a:solidFill>
                  <a:srgbClr val="FF0000"/>
                </a:solidFill>
              </a:rPr>
              <a:t>παρένθετη μητρότητα</a:t>
            </a:r>
            <a:r>
              <a:rPr lang="el-GR" dirty="0"/>
              <a:t> θα επιτρέπεται, οι γάμοι των ομοφυλοφίλων θα είναι αποδεκτή, θα υπάρχουν ιδιωτικά πανεπιστήμια </a:t>
            </a:r>
            <a:r>
              <a:rPr lang="el-GR" dirty="0" err="1"/>
              <a:t>κτλ</a:t>
            </a:r>
            <a:endParaRPr lang="el-GR" dirty="0"/>
          </a:p>
          <a:p>
            <a:endParaRPr lang="el-GR" dirty="0"/>
          </a:p>
        </p:txBody>
      </p:sp>
    </p:spTree>
    <p:extLst>
      <p:ext uri="{BB962C8B-B14F-4D97-AF65-F5344CB8AC3E}">
        <p14:creationId xmlns:p14="http://schemas.microsoft.com/office/powerpoint/2010/main" val="1025056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E1FCCB-CE89-B52D-E841-AACFE09A1AC5}"/>
              </a:ext>
            </a:extLst>
          </p:cNvPr>
          <p:cNvSpPr>
            <a:spLocks noGrp="1"/>
          </p:cNvSpPr>
          <p:nvPr>
            <p:ph type="title"/>
          </p:nvPr>
        </p:nvSpPr>
        <p:spPr/>
        <p:txBody>
          <a:bodyPr/>
          <a:lstStyle/>
          <a:p>
            <a:r>
              <a:rPr lang="el-GR" dirty="0"/>
              <a:t>Δύο προκλήσεις</a:t>
            </a:r>
          </a:p>
        </p:txBody>
      </p:sp>
      <p:sp>
        <p:nvSpPr>
          <p:cNvPr id="3" name="Θέση περιεχομένου 2">
            <a:extLst>
              <a:ext uri="{FF2B5EF4-FFF2-40B4-BE49-F238E27FC236}">
                <a16:creationId xmlns:a16="http://schemas.microsoft.com/office/drawing/2014/main" id="{BE0BD612-AACF-4404-3F91-3D4AD368B322}"/>
              </a:ext>
            </a:extLst>
          </p:cNvPr>
          <p:cNvSpPr>
            <a:spLocks noGrp="1"/>
          </p:cNvSpPr>
          <p:nvPr>
            <p:ph idx="1"/>
          </p:nvPr>
        </p:nvSpPr>
        <p:spPr/>
        <p:txBody>
          <a:bodyPr>
            <a:normAutofit/>
          </a:bodyPr>
          <a:lstStyle/>
          <a:p>
            <a:r>
              <a:rPr lang="el-GR" dirty="0"/>
              <a:t>Για τον </a:t>
            </a:r>
            <a:r>
              <a:rPr lang="el-GR" dirty="0" err="1"/>
              <a:t>Ρωλς</a:t>
            </a:r>
            <a:r>
              <a:rPr lang="el-GR" dirty="0"/>
              <a:t> το δεδομένο της (έλλογης) πολλαπλότητας δημιουργεί δύο προκλήσεις για τη φιλελεύθερη δημοκρατία</a:t>
            </a:r>
          </a:p>
          <a:p>
            <a:r>
              <a:rPr lang="el-GR" dirty="0"/>
              <a:t>Η πρώτη πρόκληση είναι αυτή της </a:t>
            </a:r>
            <a:r>
              <a:rPr lang="el-GR" dirty="0">
                <a:solidFill>
                  <a:srgbClr val="FF0000"/>
                </a:solidFill>
              </a:rPr>
              <a:t>νομιμοποίησης: </a:t>
            </a:r>
            <a:r>
              <a:rPr lang="el-GR" dirty="0"/>
              <a:t>Πώς μπορεί να νομιμοποιηθεί ο εξαναγκασμός των πολιτών να τηρήσουν έναν νόμο από τη στιγμή που ασπάζονται διαφορετικές κοσμοαντιλήψεις;</a:t>
            </a:r>
          </a:p>
          <a:p>
            <a:r>
              <a:rPr lang="el-GR" dirty="0"/>
              <a:t>Η δεύτερη πρόκληση είναι αυτή της </a:t>
            </a:r>
            <a:r>
              <a:rPr lang="el-GR" dirty="0">
                <a:solidFill>
                  <a:srgbClr val="FF0000"/>
                </a:solidFill>
              </a:rPr>
              <a:t>σταθερότητας: </a:t>
            </a:r>
            <a:r>
              <a:rPr lang="el-GR" dirty="0"/>
              <a:t>Πώς μπορεί να εξασφαλιστεί ότι </a:t>
            </a:r>
            <a:r>
              <a:rPr lang="el-GR" dirty="0" err="1"/>
              <a:t>ε΄νας</a:t>
            </a:r>
            <a:r>
              <a:rPr lang="el-GR" dirty="0"/>
              <a:t> πολίτης θα υπακούει πρόθυμα τον νόμο μολονότι επιβάλλεται από ένα σώμα του οποίου τα μέλη έχουν τόσο διαφορετικές αντιλήψεις από τις δικές του;</a:t>
            </a:r>
          </a:p>
        </p:txBody>
      </p:sp>
    </p:spTree>
    <p:extLst>
      <p:ext uri="{BB962C8B-B14F-4D97-AF65-F5344CB8AC3E}">
        <p14:creationId xmlns:p14="http://schemas.microsoft.com/office/powerpoint/2010/main" val="2088046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27F6CE-2A87-BD58-DF48-FE3FC8C8FF88}"/>
              </a:ext>
            </a:extLst>
          </p:cNvPr>
          <p:cNvSpPr>
            <a:spLocks noGrp="1"/>
          </p:cNvSpPr>
          <p:nvPr>
            <p:ph type="title"/>
          </p:nvPr>
        </p:nvSpPr>
        <p:spPr/>
        <p:txBody>
          <a:bodyPr/>
          <a:lstStyle/>
          <a:p>
            <a:r>
              <a:rPr lang="en-US" dirty="0"/>
              <a:t>H </a:t>
            </a:r>
            <a:r>
              <a:rPr lang="el-GR" dirty="0"/>
              <a:t>πρόκληση της νομιμοποίησης</a:t>
            </a:r>
          </a:p>
        </p:txBody>
      </p:sp>
      <p:sp>
        <p:nvSpPr>
          <p:cNvPr id="3" name="Θέση περιεχομένου 2">
            <a:extLst>
              <a:ext uri="{FF2B5EF4-FFF2-40B4-BE49-F238E27FC236}">
                <a16:creationId xmlns:a16="http://schemas.microsoft.com/office/drawing/2014/main" id="{44C387B3-13D8-2CB6-CC4E-B3E16D07F2CC}"/>
              </a:ext>
            </a:extLst>
          </p:cNvPr>
          <p:cNvSpPr>
            <a:spLocks noGrp="1"/>
          </p:cNvSpPr>
          <p:nvPr>
            <p:ph idx="1"/>
          </p:nvPr>
        </p:nvSpPr>
        <p:spPr/>
        <p:txBody>
          <a:bodyPr/>
          <a:lstStyle/>
          <a:p>
            <a:r>
              <a:rPr lang="el-GR" dirty="0"/>
              <a:t>Ακόμα και σε μια κοινωνία έλλογου πλουραλισμού δεν μπορεί κανείς να αναμένει ότι θα αποδέχονταν όλοι οι πολίτες ως βάση του Συντάγματος έναν έλλογο καθολικό δόγμα</a:t>
            </a:r>
          </a:p>
          <a:p>
            <a:r>
              <a:rPr lang="el-GR" dirty="0"/>
              <a:t>Οι έλλογοι μουσουλμάνοι ή άθεοι πολίτες θα θεωρούσαν μια τέτοια ρύθμιση μη νομιμοποιημένη</a:t>
            </a:r>
          </a:p>
          <a:p>
            <a:r>
              <a:rPr lang="el-GR" dirty="0"/>
              <a:t>Κατά τον ίδιο τρόπο οι καθολικοί πολίτες δεν θα αποδέχονταν ως βάση του συντάγματος ένα αθεϊστικό ή ισλαμικό δόγμα</a:t>
            </a:r>
          </a:p>
        </p:txBody>
      </p:sp>
    </p:spTree>
    <p:extLst>
      <p:ext uri="{BB962C8B-B14F-4D97-AF65-F5344CB8AC3E}">
        <p14:creationId xmlns:p14="http://schemas.microsoft.com/office/powerpoint/2010/main" val="880370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5270608-6A28-11AB-440A-2004B85303E3}"/>
              </a:ext>
            </a:extLst>
          </p:cNvPr>
          <p:cNvSpPr>
            <a:spLocks noGrp="1"/>
          </p:cNvSpPr>
          <p:nvPr>
            <p:ph type="title"/>
          </p:nvPr>
        </p:nvSpPr>
        <p:spPr/>
        <p:txBody>
          <a:bodyPr/>
          <a:lstStyle/>
          <a:p>
            <a:r>
              <a:rPr lang="el-GR" dirty="0"/>
              <a:t>Η αρχή της φιλελεύθερης νομιμοποίησης</a:t>
            </a:r>
          </a:p>
        </p:txBody>
      </p:sp>
      <p:sp>
        <p:nvSpPr>
          <p:cNvPr id="3" name="Θέση περιεχομένου 2">
            <a:extLst>
              <a:ext uri="{FF2B5EF4-FFF2-40B4-BE49-F238E27FC236}">
                <a16:creationId xmlns:a16="http://schemas.microsoft.com/office/drawing/2014/main" id="{ADA78148-EEF6-9BC3-EAEB-068A68D282EB}"/>
              </a:ext>
            </a:extLst>
          </p:cNvPr>
          <p:cNvSpPr>
            <a:spLocks noGrp="1"/>
          </p:cNvSpPr>
          <p:nvPr>
            <p:ph idx="1"/>
          </p:nvPr>
        </p:nvSpPr>
        <p:spPr/>
        <p:txBody>
          <a:bodyPr/>
          <a:lstStyle/>
          <a:p>
            <a:r>
              <a:rPr lang="el-GR" dirty="0"/>
              <a:t>Το τεστ του </a:t>
            </a:r>
            <a:r>
              <a:rPr lang="el-GR" dirty="0" err="1"/>
              <a:t>Ρωλς</a:t>
            </a:r>
            <a:r>
              <a:rPr lang="el-GR" dirty="0"/>
              <a:t> όσον αφορά την πρόκληση της νομιμοποίησης αρχών σε συνθήκες έλλογου πλουραλισμού είναι η αρχή της φιλελεύθερης νομιμοποίησης </a:t>
            </a:r>
          </a:p>
          <a:p>
            <a:r>
              <a:rPr lang="el-GR" dirty="0"/>
              <a:t>«Η πολιτική εξουσία είναι νομιμοποιημένη μόνο όταν ασκείται σύμφωνα με ένα σύνταγμα (γραπτό ή άγραφο), τα </a:t>
            </a:r>
            <a:r>
              <a:rPr lang="el-GR" dirty="0">
                <a:solidFill>
                  <a:srgbClr val="FF0000"/>
                </a:solidFill>
              </a:rPr>
              <a:t>ουσιώδη στοιχεία </a:t>
            </a:r>
            <a:r>
              <a:rPr lang="el-GR" dirty="0"/>
              <a:t>του οποίου μπορούν </a:t>
            </a:r>
            <a:r>
              <a:rPr lang="el-GR" dirty="0">
                <a:solidFill>
                  <a:srgbClr val="FF0000"/>
                </a:solidFill>
              </a:rPr>
              <a:t>εύλογα να γίνουν </a:t>
            </a:r>
            <a:r>
              <a:rPr lang="el-GR" dirty="0"/>
              <a:t>αποδεκτά από όλους τους πολίτες, ως </a:t>
            </a:r>
            <a:r>
              <a:rPr lang="el-GR" dirty="0">
                <a:solidFill>
                  <a:srgbClr val="FF0000"/>
                </a:solidFill>
              </a:rPr>
              <a:t>ελεύθερα και ίσα πρόσωπα</a:t>
            </a:r>
            <a:r>
              <a:rPr lang="el-GR" dirty="0"/>
              <a:t>»</a:t>
            </a:r>
          </a:p>
        </p:txBody>
      </p:sp>
    </p:spTree>
    <p:extLst>
      <p:ext uri="{BB962C8B-B14F-4D97-AF65-F5344CB8AC3E}">
        <p14:creationId xmlns:p14="http://schemas.microsoft.com/office/powerpoint/2010/main" val="2302536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FA89D64-CE9E-2134-E987-9A2A5542E020}"/>
              </a:ext>
            </a:extLst>
          </p:cNvPr>
          <p:cNvSpPr>
            <a:spLocks noGrp="1"/>
          </p:cNvSpPr>
          <p:nvPr>
            <p:ph type="title"/>
          </p:nvPr>
        </p:nvSpPr>
        <p:spPr/>
        <p:txBody>
          <a:bodyPr/>
          <a:lstStyle/>
          <a:p>
            <a:r>
              <a:rPr lang="el-GR" dirty="0">
                <a:solidFill>
                  <a:schemeClr val="accent1"/>
                </a:solidFill>
              </a:rPr>
              <a:t>Διάκριση περιεκτικών και πολιτικών δογμάτων</a:t>
            </a:r>
          </a:p>
        </p:txBody>
      </p:sp>
      <p:sp>
        <p:nvSpPr>
          <p:cNvPr id="3" name="Θέση περιεχομένου 2">
            <a:extLst>
              <a:ext uri="{FF2B5EF4-FFF2-40B4-BE49-F238E27FC236}">
                <a16:creationId xmlns:a16="http://schemas.microsoft.com/office/drawing/2014/main" id="{BFA87287-256D-0443-8511-1E4982F858B3}"/>
              </a:ext>
            </a:extLst>
          </p:cNvPr>
          <p:cNvSpPr>
            <a:spLocks noGrp="1"/>
          </p:cNvSpPr>
          <p:nvPr>
            <p:ph idx="1"/>
          </p:nvPr>
        </p:nvSpPr>
        <p:spPr/>
        <p:txBody>
          <a:bodyPr/>
          <a:lstStyle/>
          <a:p>
            <a:pPr algn="just"/>
            <a:r>
              <a:rPr lang="el-GR" dirty="0">
                <a:solidFill>
                  <a:schemeClr val="accent1"/>
                </a:solidFill>
              </a:rPr>
              <a:t>Ένα περιεκτικό δόγμα είναι κατά τον </a:t>
            </a:r>
            <a:r>
              <a:rPr lang="el-GR" dirty="0" err="1">
                <a:solidFill>
                  <a:schemeClr val="accent1"/>
                </a:solidFill>
              </a:rPr>
              <a:t>Ρωλς</a:t>
            </a:r>
            <a:r>
              <a:rPr lang="el-GR" dirty="0">
                <a:solidFill>
                  <a:schemeClr val="accent1"/>
                </a:solidFill>
              </a:rPr>
              <a:t> ένα σύνολο πεποιθήσεων σχετικά με ένα εύρος αξιών, συμπεριλαμβανομένων ηθικών, μεταφυσικών και θρησκευτικών δεσμεύσεων, καθώς και πεποιθήσεων για τις προσωπικές αρετές, αλλά και πολιτικών πεποιθήσεων σχετικά με τον τρόπο με τον οποίο θα πρέπει να οργανώνεται η κοινωνία. Αυτές συγκροτούν μια αντίληψη του αγαθού και προσδιορίζουν κρίσεις σχετικά με το «</a:t>
            </a:r>
            <a:r>
              <a:rPr lang="el-GR" dirty="0">
                <a:solidFill>
                  <a:srgbClr val="FF0000"/>
                </a:solidFill>
              </a:rPr>
              <a:t>τι έχει αξία στη ζωή</a:t>
            </a:r>
            <a:r>
              <a:rPr lang="el-GR" dirty="0">
                <a:solidFill>
                  <a:schemeClr val="accent1"/>
                </a:solidFill>
              </a:rPr>
              <a:t>, ιδεώδη προσωπικού χαρακτήρα, καθώς και τα ιδεώδη της φιλίας και των οικογενειακών και κοινωνικών σχέσεων, και πολλά άλλα που διαμορφώνουν τη συμπεριφορά μας και, τελικά, ολόκληρη τη ζωή μας».</a:t>
            </a:r>
          </a:p>
        </p:txBody>
      </p:sp>
    </p:spTree>
    <p:extLst>
      <p:ext uri="{BB962C8B-B14F-4D97-AF65-F5344CB8AC3E}">
        <p14:creationId xmlns:p14="http://schemas.microsoft.com/office/powerpoint/2010/main" val="1504441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C5DF71-3B75-8C50-0DC7-A8F0851DF2DB}"/>
              </a:ext>
            </a:extLst>
          </p:cNvPr>
          <p:cNvSpPr>
            <a:spLocks noGrp="1"/>
          </p:cNvSpPr>
          <p:nvPr>
            <p:ph type="title"/>
          </p:nvPr>
        </p:nvSpPr>
        <p:spPr/>
        <p:txBody>
          <a:bodyPr/>
          <a:lstStyle/>
          <a:p>
            <a:r>
              <a:rPr lang="el-GR" dirty="0"/>
              <a:t>Δημόσια πολιτική κουλτούρα</a:t>
            </a:r>
          </a:p>
        </p:txBody>
      </p:sp>
      <p:sp>
        <p:nvSpPr>
          <p:cNvPr id="3" name="Θέση περιεχομένου 2">
            <a:extLst>
              <a:ext uri="{FF2B5EF4-FFF2-40B4-BE49-F238E27FC236}">
                <a16:creationId xmlns:a16="http://schemas.microsoft.com/office/drawing/2014/main" id="{CC41494F-FC14-CAFD-CEA1-69E14B4FA676}"/>
              </a:ext>
            </a:extLst>
          </p:cNvPr>
          <p:cNvSpPr>
            <a:spLocks noGrp="1"/>
          </p:cNvSpPr>
          <p:nvPr>
            <p:ph idx="1"/>
          </p:nvPr>
        </p:nvSpPr>
        <p:spPr/>
        <p:txBody>
          <a:bodyPr>
            <a:normAutofit/>
          </a:bodyPr>
          <a:lstStyle/>
          <a:p>
            <a:r>
              <a:rPr lang="el-GR" dirty="0"/>
              <a:t>Από τη στιγμή που κανένα περιεκτικό δόγμα δεν μπορεί να γίνει σύμφωνα με τον </a:t>
            </a:r>
            <a:r>
              <a:rPr lang="el-GR" dirty="0" err="1"/>
              <a:t>Ρωλς</a:t>
            </a:r>
            <a:r>
              <a:rPr lang="el-GR" dirty="0"/>
              <a:t> αποδεκτό από όλους τους έλλογους πολίτες ανακύπτει το ερώτημα από πού </a:t>
            </a:r>
            <a:r>
              <a:rPr lang="el-GR" dirty="0">
                <a:solidFill>
                  <a:srgbClr val="FF0000"/>
                </a:solidFill>
              </a:rPr>
              <a:t>μπορούν να αντληθούν οι ιδέες </a:t>
            </a:r>
            <a:r>
              <a:rPr lang="el-GR" dirty="0"/>
              <a:t>στις οποίες θα στηρίζονται οι θεμελιώδεις νόμοι μιας φιλελεύθερης κοινωνίας; </a:t>
            </a:r>
          </a:p>
          <a:p>
            <a:r>
              <a:rPr lang="el-GR" dirty="0"/>
              <a:t>Η απάντηση του </a:t>
            </a:r>
            <a:r>
              <a:rPr lang="el-GR" dirty="0" err="1"/>
              <a:t>Ρωλς</a:t>
            </a:r>
            <a:r>
              <a:rPr lang="el-GR" dirty="0"/>
              <a:t> είναι ότι η μόνη νόμιμη πηγή των ιδεών αυτών είναι η δημόσια πολιτική κουλτούρα μιας φιλελεύθερης δημοκρατίας</a:t>
            </a:r>
          </a:p>
        </p:txBody>
      </p:sp>
    </p:spTree>
    <p:extLst>
      <p:ext uri="{BB962C8B-B14F-4D97-AF65-F5344CB8AC3E}">
        <p14:creationId xmlns:p14="http://schemas.microsoft.com/office/powerpoint/2010/main" val="1628936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90F584-4E0B-01A3-E270-EC34DE2AA925}"/>
              </a:ext>
            </a:extLst>
          </p:cNvPr>
          <p:cNvSpPr>
            <a:spLocks noGrp="1"/>
          </p:cNvSpPr>
          <p:nvPr>
            <p:ph type="title"/>
          </p:nvPr>
        </p:nvSpPr>
        <p:spPr/>
        <p:txBody>
          <a:bodyPr/>
          <a:lstStyle/>
          <a:p>
            <a:r>
              <a:rPr lang="el-GR" dirty="0"/>
              <a:t>Πολιτική αντίληψη δικαιοσύνης</a:t>
            </a:r>
          </a:p>
        </p:txBody>
      </p:sp>
      <p:sp>
        <p:nvSpPr>
          <p:cNvPr id="3" name="Θέση περιεχομένου 2">
            <a:extLst>
              <a:ext uri="{FF2B5EF4-FFF2-40B4-BE49-F238E27FC236}">
                <a16:creationId xmlns:a16="http://schemas.microsoft.com/office/drawing/2014/main" id="{A806921E-6751-4AF1-9142-44FF21CB0BA8}"/>
              </a:ext>
            </a:extLst>
          </p:cNvPr>
          <p:cNvSpPr>
            <a:spLocks noGrp="1"/>
          </p:cNvSpPr>
          <p:nvPr>
            <p:ph idx="1"/>
          </p:nvPr>
        </p:nvSpPr>
        <p:spPr/>
        <p:txBody>
          <a:bodyPr>
            <a:normAutofit fontScale="92500"/>
          </a:bodyPr>
          <a:lstStyle/>
          <a:p>
            <a:r>
              <a:rPr lang="el-GR" dirty="0"/>
              <a:t>«Εφόσον η δικαιολόγηση απευθύνεται στους άλλους στηρίζεται σε ό,τι είναι ή μπορεί να θεωρηθεί κοινό· έτσι ξεκινάμε από κοινές θεμελιώδεις ιδέες που ενυπάρχουν στη δημόσια πολιτική κουλτούρα, με την ελπίδα να αναπτύξουμε από αυτές μια </a:t>
            </a:r>
            <a:r>
              <a:rPr lang="el-GR" dirty="0">
                <a:solidFill>
                  <a:srgbClr val="FF0000"/>
                </a:solidFill>
              </a:rPr>
              <a:t>πολιτική αντίληψη </a:t>
            </a:r>
            <a:r>
              <a:rPr lang="el-GR" dirty="0"/>
              <a:t>που μπορεί να εξασφαλίσει μια ελεύθερη και έλλογη συμφωνία»</a:t>
            </a:r>
          </a:p>
          <a:p>
            <a:r>
              <a:rPr lang="el-GR" dirty="0"/>
              <a:t>Ο </a:t>
            </a:r>
            <a:r>
              <a:rPr lang="el-GR" dirty="0" err="1"/>
              <a:t>Ρωλς</a:t>
            </a:r>
            <a:r>
              <a:rPr lang="el-GR" dirty="0"/>
              <a:t> στρέφεται σε θεμελιώδεις ιδέες που ενυπάρχουν, για παράδειγμα, στον κατάλογο των </a:t>
            </a:r>
            <a:r>
              <a:rPr lang="el-GR" dirty="0">
                <a:solidFill>
                  <a:srgbClr val="FF0000"/>
                </a:solidFill>
              </a:rPr>
              <a:t>ατομικών δικαιωμάτων </a:t>
            </a:r>
            <a:r>
              <a:rPr lang="el-GR" dirty="0"/>
              <a:t>που περιέχει το Σύνταγμα, καθώς και στις ιστορικές αποφάσεις σημαντικών δικαστηρίων. </a:t>
            </a:r>
          </a:p>
          <a:p>
            <a:r>
              <a:rPr lang="el-GR" dirty="0"/>
              <a:t>Αυτές οι θεμελιώδεις ιδέες που προέρχονται από τη δημόσια πολιτική κουλτούρα μπορούν να διαμορφωθούν σε μια κοινή πολιτική αντίληψη περί δικαιοσύνης.</a:t>
            </a:r>
          </a:p>
          <a:p>
            <a:endParaRPr lang="el-GR" dirty="0"/>
          </a:p>
        </p:txBody>
      </p:sp>
    </p:spTree>
    <p:extLst>
      <p:ext uri="{BB962C8B-B14F-4D97-AF65-F5344CB8AC3E}">
        <p14:creationId xmlns:p14="http://schemas.microsoft.com/office/powerpoint/2010/main" val="3229716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2351032-25CE-DDCD-00E3-B0FC09E4CEBD}"/>
              </a:ext>
            </a:extLst>
          </p:cNvPr>
          <p:cNvSpPr>
            <a:spLocks noGrp="1"/>
          </p:cNvSpPr>
          <p:nvPr>
            <p:ph type="title"/>
          </p:nvPr>
        </p:nvSpPr>
        <p:spPr/>
        <p:txBody>
          <a:bodyPr/>
          <a:lstStyle/>
          <a:p>
            <a:r>
              <a:rPr lang="el-GR" dirty="0"/>
              <a:t>Τρεις βασικές ιδέες</a:t>
            </a:r>
          </a:p>
        </p:txBody>
      </p:sp>
      <p:sp>
        <p:nvSpPr>
          <p:cNvPr id="3" name="Θέση περιεχομένου 2">
            <a:extLst>
              <a:ext uri="{FF2B5EF4-FFF2-40B4-BE49-F238E27FC236}">
                <a16:creationId xmlns:a16="http://schemas.microsoft.com/office/drawing/2014/main" id="{CBA52A95-FA72-B827-3A58-5432B4CA2779}"/>
              </a:ext>
            </a:extLst>
          </p:cNvPr>
          <p:cNvSpPr>
            <a:spLocks noGrp="1"/>
          </p:cNvSpPr>
          <p:nvPr>
            <p:ph idx="1"/>
          </p:nvPr>
        </p:nvSpPr>
        <p:spPr/>
        <p:txBody>
          <a:bodyPr/>
          <a:lstStyle/>
          <a:p>
            <a:r>
              <a:rPr lang="el-GR" dirty="0"/>
              <a:t>Οι τρεις βασικές ιδέες τις οποίες εντοπίζει ο </a:t>
            </a:r>
            <a:r>
              <a:rPr lang="el-GR" dirty="0" err="1"/>
              <a:t>Ρωλς</a:t>
            </a:r>
            <a:r>
              <a:rPr lang="el-GR" dirty="0"/>
              <a:t> στη δημόσια πολιτική κουλτούρα είναι αυτές του πολίτη ως </a:t>
            </a:r>
            <a:r>
              <a:rPr lang="el-GR" dirty="0">
                <a:solidFill>
                  <a:srgbClr val="FF0000"/>
                </a:solidFill>
              </a:rPr>
              <a:t>ελεύθερου</a:t>
            </a:r>
            <a:r>
              <a:rPr lang="el-GR" dirty="0"/>
              <a:t> και </a:t>
            </a:r>
            <a:r>
              <a:rPr lang="el-GR" dirty="0">
                <a:solidFill>
                  <a:srgbClr val="FF0000"/>
                </a:solidFill>
              </a:rPr>
              <a:t>ίσου </a:t>
            </a:r>
            <a:r>
              <a:rPr lang="el-GR" dirty="0"/>
              <a:t>και της κοινωνίας ως ενός </a:t>
            </a:r>
            <a:r>
              <a:rPr lang="el-GR" dirty="0">
                <a:solidFill>
                  <a:srgbClr val="FF0000"/>
                </a:solidFill>
              </a:rPr>
              <a:t>ακριβοδίκαιου συστήματος συνεργασίας</a:t>
            </a:r>
          </a:p>
          <a:p>
            <a:r>
              <a:rPr lang="el-GR" dirty="0"/>
              <a:t>Κάθε πολιτική αντίληψη δικαιοσύνης </a:t>
            </a:r>
            <a:r>
              <a:rPr lang="el-GR" dirty="0">
                <a:solidFill>
                  <a:srgbClr val="FF0000"/>
                </a:solidFill>
              </a:rPr>
              <a:t>(όχι περιεκτική!) </a:t>
            </a:r>
            <a:r>
              <a:rPr lang="el-GR" dirty="0"/>
              <a:t>συνιστά ουσιαστικά και μια διαφορετική ερμηνεία αυτών των τριών ιδεών και των μεταξύ τους σχέσεων</a:t>
            </a:r>
          </a:p>
        </p:txBody>
      </p:sp>
    </p:spTree>
    <p:extLst>
      <p:ext uri="{BB962C8B-B14F-4D97-AF65-F5344CB8AC3E}">
        <p14:creationId xmlns:p14="http://schemas.microsoft.com/office/powerpoint/2010/main" val="2746531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A52692-D145-E6A6-C8AE-210FC1D90F9C}"/>
              </a:ext>
            </a:extLst>
          </p:cNvPr>
          <p:cNvSpPr>
            <a:spLocks noGrp="1"/>
          </p:cNvSpPr>
          <p:nvPr>
            <p:ph type="title"/>
          </p:nvPr>
        </p:nvSpPr>
        <p:spPr/>
        <p:txBody>
          <a:bodyPr/>
          <a:lstStyle/>
          <a:p>
            <a:r>
              <a:rPr lang="el-GR" dirty="0"/>
              <a:t>Νομιμοποιημένη άσκηση της εξουσίας</a:t>
            </a:r>
          </a:p>
        </p:txBody>
      </p:sp>
      <p:sp>
        <p:nvSpPr>
          <p:cNvPr id="3" name="Θέση περιεχομένου 2">
            <a:extLst>
              <a:ext uri="{FF2B5EF4-FFF2-40B4-BE49-F238E27FC236}">
                <a16:creationId xmlns:a16="http://schemas.microsoft.com/office/drawing/2014/main" id="{320B1C5F-A196-5CE6-7E23-13380FB548A7}"/>
              </a:ext>
            </a:extLst>
          </p:cNvPr>
          <p:cNvSpPr>
            <a:spLocks noGrp="1"/>
          </p:cNvSpPr>
          <p:nvPr>
            <p:ph idx="1"/>
          </p:nvPr>
        </p:nvSpPr>
        <p:spPr/>
        <p:txBody>
          <a:bodyPr/>
          <a:lstStyle/>
          <a:p>
            <a:r>
              <a:rPr lang="el-GR" dirty="0"/>
              <a:t>Η λύση που προτείνει ο </a:t>
            </a:r>
            <a:r>
              <a:rPr lang="el-GR" dirty="0" err="1"/>
              <a:t>Ρωλς</a:t>
            </a:r>
            <a:r>
              <a:rPr lang="el-GR" dirty="0"/>
              <a:t> στο πρόβλημα της </a:t>
            </a:r>
            <a:r>
              <a:rPr lang="el-GR" dirty="0" err="1"/>
              <a:t>νομιμοποιήσης</a:t>
            </a:r>
            <a:r>
              <a:rPr lang="el-GR" dirty="0"/>
              <a:t> σε μια φιλελεύθερη κοινωνία είναι η άσκηση της εξουσίας σύμφωνα με μια πολιτική αντίληψη της δικαιοσύνης που δεν στηρίζεται σε ένα περιεκτικό δόγμα αλλά σε ιδέες που μπορούν να γίνουν αποδεκτές από όλους τους έλλογους πολίτες μιας φιλελεύθερης δημοκρατίας – και συγκεκριμένα αυτές τις τρεις βασικές ιδέες του ελεύθερου και ίσου πολίτη και της κοινωνίας ως ακριβοδίκαιου συστήματος συνεργασίας</a:t>
            </a:r>
          </a:p>
          <a:p>
            <a:r>
              <a:rPr lang="el-GR" dirty="0">
                <a:solidFill>
                  <a:srgbClr val="FF0000"/>
                </a:solidFill>
              </a:rPr>
              <a:t>(Όχι όμως από τους μη έλλογους. Ο αποκλεισμός αυτός θα δεχθεί κριτική από πολλούς μεταξύ άλλων και από τη </a:t>
            </a:r>
            <a:r>
              <a:rPr lang="en-US" dirty="0" err="1">
                <a:solidFill>
                  <a:srgbClr val="FF0000"/>
                </a:solidFill>
              </a:rPr>
              <a:t>Mouffe</a:t>
            </a:r>
            <a:r>
              <a:rPr lang="en-US" dirty="0">
                <a:solidFill>
                  <a:srgbClr val="FF0000"/>
                </a:solidFill>
              </a:rPr>
              <a:t>)</a:t>
            </a:r>
            <a:endParaRPr lang="el-GR" dirty="0">
              <a:solidFill>
                <a:srgbClr val="FF0000"/>
              </a:solidFill>
            </a:endParaRPr>
          </a:p>
        </p:txBody>
      </p:sp>
    </p:spTree>
    <p:extLst>
      <p:ext uri="{BB962C8B-B14F-4D97-AF65-F5344CB8AC3E}">
        <p14:creationId xmlns:p14="http://schemas.microsoft.com/office/powerpoint/2010/main" val="946689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0F39179-0ED2-DE29-2A18-8543C34B9085}"/>
              </a:ext>
            </a:extLst>
          </p:cNvPr>
          <p:cNvSpPr>
            <a:spLocks noGrp="1"/>
          </p:cNvSpPr>
          <p:nvPr>
            <p:ph type="title"/>
          </p:nvPr>
        </p:nvSpPr>
        <p:spPr/>
        <p:txBody>
          <a:bodyPr/>
          <a:lstStyle/>
          <a:p>
            <a:r>
              <a:rPr lang="el-GR" dirty="0"/>
              <a:t>Το πρόβλημα της σταθερότητας</a:t>
            </a:r>
          </a:p>
        </p:txBody>
      </p:sp>
      <p:sp>
        <p:nvSpPr>
          <p:cNvPr id="3" name="Θέση περιεχομένου 2">
            <a:extLst>
              <a:ext uri="{FF2B5EF4-FFF2-40B4-BE49-F238E27FC236}">
                <a16:creationId xmlns:a16="http://schemas.microsoft.com/office/drawing/2014/main" id="{9D4DE3EC-9888-E836-223D-8478C3E5E8C6}"/>
              </a:ext>
            </a:extLst>
          </p:cNvPr>
          <p:cNvSpPr>
            <a:spLocks noGrp="1"/>
          </p:cNvSpPr>
          <p:nvPr>
            <p:ph idx="1"/>
          </p:nvPr>
        </p:nvSpPr>
        <p:spPr/>
        <p:txBody>
          <a:bodyPr/>
          <a:lstStyle/>
          <a:p>
            <a:r>
              <a:rPr lang="el-GR" b="0" i="0" dirty="0">
                <a:solidFill>
                  <a:srgbClr val="1A1A1A"/>
                </a:solidFill>
                <a:effectLst/>
                <a:latin typeface="Times New Roman" panose="02020603050405020304" pitchFamily="18" charset="0"/>
              </a:rPr>
              <a:t>Η πολιτική εξουσία ασκείται με νομιμοποιημένο τρόπο σε μια φιλελεύθερη κοινωνία όταν στηρίζεται σε μια πολιτική αντίληψη της δικαιοσύνης. </a:t>
            </a:r>
          </a:p>
          <a:p>
            <a:r>
              <a:rPr lang="el-GR" dirty="0">
                <a:solidFill>
                  <a:srgbClr val="1A1A1A"/>
                </a:solidFill>
                <a:latin typeface="Times New Roman" panose="02020603050405020304" pitchFamily="18" charset="0"/>
              </a:rPr>
              <a:t>Ωστόσο, αυτό δεν λύνει το πρόβλημα της σταθερότητας. Ο νόμος μπορεί να επιβάλλεται αλλά αυτό δεν σημαίνει ότι οι πολίτες είναι πρόθυμοι να τον σεβαστούν. </a:t>
            </a:r>
          </a:p>
          <a:p>
            <a:r>
              <a:rPr lang="el-GR" dirty="0">
                <a:solidFill>
                  <a:srgbClr val="1A1A1A"/>
                </a:solidFill>
                <a:latin typeface="Times New Roman" panose="02020603050405020304" pitchFamily="18" charset="0"/>
              </a:rPr>
              <a:t>Και οι πολίτες ενδέχεται να μην είναι πρόθυμοι να τον σεβαστούν αν πιστεύουν ότι έρχεται σε σύγκρουση με το περιεκτικό δόγμα που ασπάζονται</a:t>
            </a:r>
            <a:endParaRPr lang="el-GR" dirty="0"/>
          </a:p>
        </p:txBody>
      </p:sp>
    </p:spTree>
    <p:extLst>
      <p:ext uri="{BB962C8B-B14F-4D97-AF65-F5344CB8AC3E}">
        <p14:creationId xmlns:p14="http://schemas.microsoft.com/office/powerpoint/2010/main" val="1825583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933342-7B20-FBE4-C052-56FF520F5E93}"/>
              </a:ext>
            </a:extLst>
          </p:cNvPr>
          <p:cNvSpPr>
            <a:spLocks noGrp="1"/>
          </p:cNvSpPr>
          <p:nvPr>
            <p:ph type="title"/>
          </p:nvPr>
        </p:nvSpPr>
        <p:spPr/>
        <p:txBody>
          <a:bodyPr/>
          <a:lstStyle/>
          <a:p>
            <a:r>
              <a:rPr lang="el-GR" dirty="0"/>
              <a:t>Επάλληλη συναίνεση</a:t>
            </a:r>
          </a:p>
        </p:txBody>
      </p:sp>
      <p:sp>
        <p:nvSpPr>
          <p:cNvPr id="3" name="Θέση περιεχομένου 2">
            <a:extLst>
              <a:ext uri="{FF2B5EF4-FFF2-40B4-BE49-F238E27FC236}">
                <a16:creationId xmlns:a16="http://schemas.microsoft.com/office/drawing/2014/main" id="{EFDFB8C6-C8E7-5CDF-1CB1-557E46BBE168}"/>
              </a:ext>
            </a:extLst>
          </p:cNvPr>
          <p:cNvSpPr>
            <a:spLocks noGrp="1"/>
          </p:cNvSpPr>
          <p:nvPr>
            <p:ph idx="1"/>
          </p:nvPr>
        </p:nvSpPr>
        <p:spPr/>
        <p:txBody>
          <a:bodyPr>
            <a:normAutofit/>
          </a:bodyPr>
          <a:lstStyle/>
          <a:p>
            <a:r>
              <a:rPr lang="el-GR" dirty="0">
                <a:solidFill>
                  <a:srgbClr val="1A1A1A"/>
                </a:solidFill>
                <a:latin typeface="Times New Roman" panose="02020603050405020304" pitchFamily="18" charset="0"/>
              </a:rPr>
              <a:t>Μια πιθανή λύση στο πρόβλημα της σταθερότητας σε μια φιλελεύθερη κοινωνία είναι σύμφωνα με τον </a:t>
            </a:r>
            <a:r>
              <a:rPr lang="el-GR" dirty="0" err="1">
                <a:solidFill>
                  <a:srgbClr val="1A1A1A"/>
                </a:solidFill>
                <a:latin typeface="Times New Roman" panose="02020603050405020304" pitchFamily="18" charset="0"/>
              </a:rPr>
              <a:t>Ρωλς</a:t>
            </a:r>
            <a:r>
              <a:rPr lang="el-GR" dirty="0">
                <a:solidFill>
                  <a:srgbClr val="1A1A1A"/>
                </a:solidFill>
                <a:latin typeface="Times New Roman" panose="02020603050405020304" pitchFamily="18" charset="0"/>
              </a:rPr>
              <a:t> η επίτευξη μιας επάλληλης συναίνεσης. </a:t>
            </a:r>
          </a:p>
          <a:p>
            <a:r>
              <a:rPr lang="el-GR" b="0" i="0" dirty="0">
                <a:solidFill>
                  <a:srgbClr val="1A1A1A"/>
                </a:solidFill>
                <a:effectLst/>
                <a:latin typeface="Times New Roman" panose="02020603050405020304" pitchFamily="18" charset="0"/>
              </a:rPr>
              <a:t>Σε μια επάλληλη συναίνεση οι πολίτες ενστερνίζονται τους θεμελιώδεις νόμους τους συντάγματος για διαφορετικούς λόγους ο καθένας.</a:t>
            </a:r>
            <a:r>
              <a:rPr lang="en-US" b="0" i="0" dirty="0">
                <a:solidFill>
                  <a:srgbClr val="1A1A1A"/>
                </a:solidFill>
                <a:effectLst/>
                <a:latin typeface="Times New Roman" panose="02020603050405020304" pitchFamily="18" charset="0"/>
              </a:rPr>
              <a:t> </a:t>
            </a:r>
            <a:endParaRPr lang="el-GR" b="0" i="0" dirty="0">
              <a:solidFill>
                <a:srgbClr val="1A1A1A"/>
              </a:solidFill>
              <a:effectLst/>
              <a:latin typeface="Times New Roman" panose="02020603050405020304" pitchFamily="18" charset="0"/>
            </a:endParaRPr>
          </a:p>
          <a:p>
            <a:r>
              <a:rPr lang="el-GR" dirty="0">
                <a:solidFill>
                  <a:srgbClr val="1A1A1A"/>
                </a:solidFill>
                <a:latin typeface="Times New Roman" panose="02020603050405020304" pitchFamily="18" charset="0"/>
              </a:rPr>
              <a:t>Ειδικότερα, ο κάθε πολίτης στηρίζει μια πολιτική αντίληψη της δικαιοσύνης για λόγους που έχουν να κάνουν με το περιεκτικό δόγμα που ασπάζεται. </a:t>
            </a:r>
            <a:endParaRPr lang="el-GR" dirty="0"/>
          </a:p>
        </p:txBody>
      </p:sp>
    </p:spTree>
    <p:extLst>
      <p:ext uri="{BB962C8B-B14F-4D97-AF65-F5344CB8AC3E}">
        <p14:creationId xmlns:p14="http://schemas.microsoft.com/office/powerpoint/2010/main" val="2172025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5B04163-22C4-0F0F-7C58-8E5C426CAE1A}"/>
              </a:ext>
            </a:extLst>
          </p:cNvPr>
          <p:cNvSpPr>
            <a:spLocks noGrp="1"/>
          </p:cNvSpPr>
          <p:nvPr>
            <p:ph type="title"/>
          </p:nvPr>
        </p:nvSpPr>
        <p:spPr/>
        <p:txBody>
          <a:bodyPr/>
          <a:lstStyle/>
          <a:p>
            <a:r>
              <a:rPr lang="el-GR" dirty="0"/>
              <a:t>Συναίνεση στην πολιτική αντίληψη</a:t>
            </a:r>
          </a:p>
        </p:txBody>
      </p:sp>
      <p:sp>
        <p:nvSpPr>
          <p:cNvPr id="3" name="Θέση περιεχομένου 2">
            <a:extLst>
              <a:ext uri="{FF2B5EF4-FFF2-40B4-BE49-F238E27FC236}">
                <a16:creationId xmlns:a16="http://schemas.microsoft.com/office/drawing/2014/main" id="{40F8DF61-45DA-FB13-DCE5-57E3D58555BB}"/>
              </a:ext>
            </a:extLst>
          </p:cNvPr>
          <p:cNvSpPr>
            <a:spLocks noGrp="1"/>
          </p:cNvSpPr>
          <p:nvPr>
            <p:ph idx="1"/>
          </p:nvPr>
        </p:nvSpPr>
        <p:spPr/>
        <p:txBody>
          <a:bodyPr/>
          <a:lstStyle/>
          <a:p>
            <a:r>
              <a:rPr lang="el-GR" dirty="0"/>
              <a:t>«Σε μια τέτοια συναίνεση, τα έλλογα περιεκτικά δόγματα ενστερνίζονται την πολιτική αντίληψη, το καθένα από τη δική του οπτική γωνία. Η κοινωνική ενότητα βασίζεται στη συναίνεση όσον αφορά την πολιτική αντίληψη. Και η σταθερότητα είναι εφικτή, όταν αυτά τα δόγματα, τα οποία συγκροτούν τη συναίνεση, τα ασπάζονται οι πολιτικά ενεργοί πολίτες της κοινωνίας, και επιπλέον οι απαιτήσεις της δικαιοσύνης δεν συγκρούονται υπερβολικά με τα ουσιώδη συμφέροντα των πολιτών, όπως τα τελευταία διαμορφώνονται και ενθαρρύνονται από τις κοινωνικές τους διευθετήσεις».</a:t>
            </a:r>
          </a:p>
        </p:txBody>
      </p:sp>
    </p:spTree>
    <p:extLst>
      <p:ext uri="{BB962C8B-B14F-4D97-AF65-F5344CB8AC3E}">
        <p14:creationId xmlns:p14="http://schemas.microsoft.com/office/powerpoint/2010/main" val="3345727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B0C235-B51A-0DDC-B39B-D14453489DC4}"/>
              </a:ext>
            </a:extLst>
          </p:cNvPr>
          <p:cNvSpPr>
            <a:spLocks noGrp="1"/>
          </p:cNvSpPr>
          <p:nvPr>
            <p:ph type="title"/>
          </p:nvPr>
        </p:nvSpPr>
        <p:spPr/>
        <p:txBody>
          <a:bodyPr/>
          <a:lstStyle/>
          <a:p>
            <a:r>
              <a:rPr lang="el-GR" dirty="0"/>
              <a:t>Ανεξάρτητη από περιεκτικά δόγματα</a:t>
            </a:r>
          </a:p>
        </p:txBody>
      </p:sp>
      <p:sp>
        <p:nvSpPr>
          <p:cNvPr id="3" name="Θέση περιεχομένου 2">
            <a:extLst>
              <a:ext uri="{FF2B5EF4-FFF2-40B4-BE49-F238E27FC236}">
                <a16:creationId xmlns:a16="http://schemas.microsoft.com/office/drawing/2014/main" id="{E0070F0D-A116-59A6-432C-BBE5BB97C389}"/>
              </a:ext>
            </a:extLst>
          </p:cNvPr>
          <p:cNvSpPr>
            <a:spLocks noGrp="1"/>
          </p:cNvSpPr>
          <p:nvPr>
            <p:ph idx="1"/>
          </p:nvPr>
        </p:nvSpPr>
        <p:spPr/>
        <p:txBody>
          <a:bodyPr/>
          <a:lstStyle/>
          <a:p>
            <a:r>
              <a:rPr lang="el-GR" dirty="0"/>
              <a:t>Μια πολιτική αντίληψη της δικαιοσύνης στηρίζεται σε ιδέες που ενυπάρχουν στη δημόσια πολιτική κουλτούρα μιας φιλελεύθερης κοινωνίας και είναι ανεξάρτητες από περιεκτικά δόγματα.</a:t>
            </a:r>
          </a:p>
          <a:p>
            <a:r>
              <a:rPr lang="el-GR" dirty="0"/>
              <a:t>Είναι ακριβώς αυτό το στοιχείο που επιτρέπει σε πληθώρα </a:t>
            </a:r>
            <a:r>
              <a:rPr lang="el-GR" dirty="0">
                <a:solidFill>
                  <a:srgbClr val="FF0000"/>
                </a:solidFill>
              </a:rPr>
              <a:t>έλλογων </a:t>
            </a:r>
            <a:r>
              <a:rPr lang="el-GR" dirty="0"/>
              <a:t>περιεκτικών δογμάτων να στηρίξουν τον πυρήνα μιας πολιτικής αντίληψης της δικαιοσύνης μέσα από τις δικές τους θεμελιώδεις ιδέες</a:t>
            </a:r>
          </a:p>
        </p:txBody>
      </p:sp>
    </p:spTree>
    <p:extLst>
      <p:ext uri="{BB962C8B-B14F-4D97-AF65-F5344CB8AC3E}">
        <p14:creationId xmlns:p14="http://schemas.microsoft.com/office/powerpoint/2010/main" val="2023107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A6C4E4-47DE-1772-5BD4-B2E9DA5BFFA4}"/>
              </a:ext>
            </a:extLst>
          </p:cNvPr>
          <p:cNvSpPr>
            <a:spLocks noGrp="1"/>
          </p:cNvSpPr>
          <p:nvPr>
            <p:ph type="title"/>
          </p:nvPr>
        </p:nvSpPr>
        <p:spPr/>
        <p:txBody>
          <a:bodyPr/>
          <a:lstStyle/>
          <a:p>
            <a:r>
              <a:rPr lang="el-GR" dirty="0"/>
              <a:t>Ένα παράδειγμα</a:t>
            </a:r>
          </a:p>
        </p:txBody>
      </p:sp>
      <p:sp>
        <p:nvSpPr>
          <p:cNvPr id="3" name="Θέση περιεχομένου 2">
            <a:extLst>
              <a:ext uri="{FF2B5EF4-FFF2-40B4-BE49-F238E27FC236}">
                <a16:creationId xmlns:a16="http://schemas.microsoft.com/office/drawing/2014/main" id="{1072632B-AF4B-92DC-BA39-02715141027C}"/>
              </a:ext>
            </a:extLst>
          </p:cNvPr>
          <p:cNvSpPr>
            <a:spLocks noGrp="1"/>
          </p:cNvSpPr>
          <p:nvPr>
            <p:ph idx="1"/>
          </p:nvPr>
        </p:nvSpPr>
        <p:spPr/>
        <p:txBody>
          <a:bodyPr>
            <a:normAutofit fontScale="85000" lnSpcReduction="20000"/>
          </a:bodyPr>
          <a:lstStyle/>
          <a:p>
            <a:r>
              <a:rPr lang="el-GR" dirty="0"/>
              <a:t>«Η παρούσα Σύνοδος του Βατικανού διακηρύσσει ότι το ανθρώπινο πρόσωπο έχει δικαίωμα στη θρησκευτική ελευθερία. Η ελευθερία αυτή σημαίνει ότι όλοι οι άνθρωποι πρέπει να είναι απαλλαγμένοι από κάθε μορφή εξαναγκασμού εκ μέρους ατόμων, κοινωνικών ομάδων ή οποιασδήποτε ανθρώπινης εξουσίας, έτσι ώστε σε ζητήματα θρησκείας κανείς να μη εξαναγκάζεται να ενεργεί κατά τρόπο αντίθετο προς τις ίδιες του τις πεποιθήσεις. Ούτε πρέπει να παρεμποδίζεται κανείς να ενεργεί σύμφωνα με τις πεποιθήσεις του, είτε ιδιωτικά είτε δημόσια, είτε μόνος είτε σε ένωση με άλλους, εντός των </a:t>
            </a:r>
            <a:r>
              <a:rPr lang="el-GR" dirty="0" err="1"/>
              <a:t>προσήκοντων</a:t>
            </a:r>
            <a:r>
              <a:rPr lang="el-GR" dirty="0"/>
              <a:t> ορίων. Η Σύνοδος διακηρύσσει περαιτέρω ότι το δικαίωμα στη </a:t>
            </a:r>
            <a:r>
              <a:rPr lang="el-GR" dirty="0">
                <a:solidFill>
                  <a:srgbClr val="FF0000"/>
                </a:solidFill>
              </a:rPr>
              <a:t>θρησκευτική ελευθερία </a:t>
            </a:r>
            <a:r>
              <a:rPr lang="el-GR" dirty="0"/>
              <a:t>θεμελιώνεται στην ίδια την αξιοπρέπεια του ανθρώπινου προσώπου, όπως αυτή γίνεται γνωστή μέσω του αποκεκαλυμμένου </a:t>
            </a:r>
            <a:r>
              <a:rPr lang="el-GR" dirty="0">
                <a:solidFill>
                  <a:srgbClr val="FF0000"/>
                </a:solidFill>
              </a:rPr>
              <a:t>Λόγου του Θεού </a:t>
            </a:r>
            <a:r>
              <a:rPr lang="el-GR" dirty="0"/>
              <a:t>και μέσω του ίδιου του ορθού λόγου. Το δικαίωμα αυτό του ανθρώπινου προσώπου στη θρησκευτική ελευθερία πρέπει να αναγνωρίζεται από το συνταγματικό δίκαιο που διέπει την κοινωνία και, κατ’ αυτόν τον τρόπο, να καθίσταται αστικό δικαίωμα»</a:t>
            </a:r>
          </a:p>
          <a:p>
            <a:r>
              <a:rPr lang="el-GR" dirty="0"/>
              <a:t>Δεύτερη Σύνοδος του Βατικανού 1965</a:t>
            </a:r>
          </a:p>
          <a:p>
            <a:endParaRPr lang="el-GR" dirty="0"/>
          </a:p>
        </p:txBody>
      </p:sp>
    </p:spTree>
    <p:extLst>
      <p:ext uri="{BB962C8B-B14F-4D97-AF65-F5344CB8AC3E}">
        <p14:creationId xmlns:p14="http://schemas.microsoft.com/office/powerpoint/2010/main" val="2713427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DE4E3C2-5099-4C49-B2B9-08AE7E4A5D3B}"/>
              </a:ext>
            </a:extLst>
          </p:cNvPr>
          <p:cNvSpPr>
            <a:spLocks noGrp="1"/>
          </p:cNvSpPr>
          <p:nvPr>
            <p:ph type="title"/>
          </p:nvPr>
        </p:nvSpPr>
        <p:spPr/>
        <p:txBody>
          <a:bodyPr/>
          <a:lstStyle/>
          <a:p>
            <a:r>
              <a:rPr lang="el-GR" dirty="0"/>
              <a:t>Η δικαιολόγηση της θρησκευτικής ελευθερίας</a:t>
            </a:r>
          </a:p>
        </p:txBody>
      </p:sp>
      <p:sp>
        <p:nvSpPr>
          <p:cNvPr id="3" name="Θέση περιεχομένου 2">
            <a:extLst>
              <a:ext uri="{FF2B5EF4-FFF2-40B4-BE49-F238E27FC236}">
                <a16:creationId xmlns:a16="http://schemas.microsoft.com/office/drawing/2014/main" id="{32AAAB29-30E6-C0FA-A24E-BF9F8EBC63C9}"/>
              </a:ext>
            </a:extLst>
          </p:cNvPr>
          <p:cNvSpPr>
            <a:spLocks noGrp="1"/>
          </p:cNvSpPr>
          <p:nvPr>
            <p:ph idx="1"/>
          </p:nvPr>
        </p:nvSpPr>
        <p:spPr/>
        <p:txBody>
          <a:bodyPr>
            <a:normAutofit/>
          </a:bodyPr>
          <a:lstStyle/>
          <a:p>
            <a:r>
              <a:rPr lang="el-GR" b="0" i="0" dirty="0">
                <a:solidFill>
                  <a:srgbClr val="1A1A1A"/>
                </a:solidFill>
                <a:effectLst/>
                <a:latin typeface="Times New Roman" panose="02020603050405020304" pitchFamily="18" charset="0"/>
              </a:rPr>
              <a:t>Στο παραπάνω απόσπασμα διατυπώνεται μια υπεράσπιση του φιλελεύθερου δικαιώματος της θρησκευτικής ελευθερίας για λόγους που απορρέουν από το καθολικό δόγμα. </a:t>
            </a:r>
            <a:endParaRPr lang="el-GR" dirty="0">
              <a:solidFill>
                <a:srgbClr val="1A1A1A"/>
              </a:solidFill>
              <a:latin typeface="Times New Roman" panose="02020603050405020304" pitchFamily="18" charset="0"/>
            </a:endParaRPr>
          </a:p>
          <a:p>
            <a:r>
              <a:rPr lang="el-GR" b="0" i="0" dirty="0">
                <a:solidFill>
                  <a:srgbClr val="1A1A1A"/>
                </a:solidFill>
                <a:effectLst/>
                <a:latin typeface="Times New Roman" panose="02020603050405020304" pitchFamily="18" charset="0"/>
              </a:rPr>
              <a:t>Ένα έλλογο ισλαμικό δόγμα και ένα έλλογο αθεϊστικό δόγμα θα μπορούσαν και αυτά να αποδεχτούν το δικαίωμα της θρησκευτικής ελευθερίας για τους δικούς τους λόγους και όχι για τους λόγους που επικαλείται η Διακήρυξη του Βατικανού. </a:t>
            </a:r>
            <a:endParaRPr lang="el-GR" dirty="0"/>
          </a:p>
        </p:txBody>
      </p:sp>
    </p:spTree>
    <p:extLst>
      <p:ext uri="{BB962C8B-B14F-4D97-AF65-F5344CB8AC3E}">
        <p14:creationId xmlns:p14="http://schemas.microsoft.com/office/powerpoint/2010/main" val="4178416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C625A2-829D-E6DC-CD33-3F03EB5A09D1}"/>
              </a:ext>
            </a:extLst>
          </p:cNvPr>
          <p:cNvSpPr>
            <a:spLocks noGrp="1"/>
          </p:cNvSpPr>
          <p:nvPr>
            <p:ph type="title"/>
          </p:nvPr>
        </p:nvSpPr>
        <p:spPr/>
        <p:txBody>
          <a:bodyPr/>
          <a:lstStyle/>
          <a:p>
            <a:r>
              <a:rPr lang="en-US" dirty="0"/>
              <a:t>Modus vivendi </a:t>
            </a:r>
            <a:r>
              <a:rPr lang="el-GR" dirty="0"/>
              <a:t>και σταθερότητα για τους σωστούς λόγους</a:t>
            </a:r>
          </a:p>
        </p:txBody>
      </p:sp>
      <p:sp>
        <p:nvSpPr>
          <p:cNvPr id="3" name="Θέση περιεχομένου 2">
            <a:extLst>
              <a:ext uri="{FF2B5EF4-FFF2-40B4-BE49-F238E27FC236}">
                <a16:creationId xmlns:a16="http://schemas.microsoft.com/office/drawing/2014/main" id="{82E2399D-A059-C683-F317-4671069514A0}"/>
              </a:ext>
            </a:extLst>
          </p:cNvPr>
          <p:cNvSpPr>
            <a:spLocks noGrp="1"/>
          </p:cNvSpPr>
          <p:nvPr>
            <p:ph idx="1"/>
          </p:nvPr>
        </p:nvSpPr>
        <p:spPr/>
        <p:txBody>
          <a:bodyPr>
            <a:normAutofit fontScale="77500" lnSpcReduction="20000"/>
          </a:bodyPr>
          <a:lstStyle/>
          <a:p>
            <a:r>
              <a:rPr lang="el-GR" dirty="0"/>
              <a:t>Ο </a:t>
            </a:r>
            <a:r>
              <a:rPr lang="el-GR" dirty="0" err="1"/>
              <a:t>Ρωλς</a:t>
            </a:r>
            <a:r>
              <a:rPr lang="el-GR" dirty="0"/>
              <a:t> θεωρεί ότι μια επάλληλη συναίνεση αποτελεί την πλέον επιθυμητή μορφή σταθερότητας σε μια ελεύθερη κοινωνία. Η σταθερότητα που βασίζεται σε μια επάλληλη συναίνεση είναι ανώτερη από μια απλή ισορροπία δυνάμεων (</a:t>
            </a:r>
            <a:r>
              <a:rPr lang="el-GR" dirty="0" err="1"/>
              <a:t>modus</a:t>
            </a:r>
            <a:r>
              <a:rPr lang="el-GR" dirty="0"/>
              <a:t> </a:t>
            </a:r>
            <a:r>
              <a:rPr lang="el-GR" dirty="0" err="1"/>
              <a:t>vivendi</a:t>
            </a:r>
            <a:r>
              <a:rPr lang="el-GR" dirty="0"/>
              <a:t>) μεταξύ πολιτών που υιοθετούν ανταγωνιστικές κοσμοθεωρίες. Η ισορροπία δυνάμεων συχνά μεταβάλλεται, και όταν αυτό συμβαίνει, η σταθερότητα ενός </a:t>
            </a:r>
            <a:r>
              <a:rPr lang="el-GR" dirty="0" err="1"/>
              <a:t>modus</a:t>
            </a:r>
            <a:r>
              <a:rPr lang="el-GR" dirty="0"/>
              <a:t> </a:t>
            </a:r>
            <a:r>
              <a:rPr lang="el-GR" dirty="0" err="1"/>
              <a:t>vivendi</a:t>
            </a:r>
            <a:r>
              <a:rPr lang="el-GR" dirty="0"/>
              <a:t> μπορεί να χαθεί.</a:t>
            </a:r>
          </a:p>
          <a:p>
            <a:r>
              <a:rPr lang="el-GR" dirty="0"/>
              <a:t>Σε μια επάλληλη συναίνεση, οι πολίτες αποδέχονται μια πολιτική αντίληψη ολόψυχα, μέσα από τη δική τους οπτική γωνία, και συνεπώς θα συνεχίσουν να την αποδέχονται ακόμα και αν το δόγμα τους αποκτήσει ή χάσει πολιτική ισχύ. Ο </a:t>
            </a:r>
            <a:r>
              <a:rPr lang="el-GR" dirty="0" err="1"/>
              <a:t>Ρωλς</a:t>
            </a:r>
            <a:r>
              <a:rPr lang="el-GR" dirty="0"/>
              <a:t> υποστηρίζει ότι μια επάλληλη συναίνεση είναι σταθερή για τους σωστούς λόγους: κάθε πολίτης αποδέχεται ένα ηθικό δόγμα (μια φιλελεύθερη αντίληψη περί δικαιοσύνης) για ηθικούς λόγους, όπως αυτοί απορρέουν από τη δική του συνολική κοσμοθεωρία (περιεκτικό δόγμα). </a:t>
            </a:r>
          </a:p>
          <a:p>
            <a:r>
              <a:rPr lang="el-GR" dirty="0"/>
              <a:t>Η συμμόρφωση προς τους βασικούς φιλελεύθερους νόμους δεν αποτελεί για τον πολίτη μια λύση δεύτερης επιλογής απέναντι στην ισχύ των άλλων· αποτελεί την πρώτη επιλογή του.</a:t>
            </a:r>
          </a:p>
          <a:p>
            <a:endParaRPr lang="el-GR" dirty="0"/>
          </a:p>
        </p:txBody>
      </p:sp>
    </p:spTree>
    <p:extLst>
      <p:ext uri="{BB962C8B-B14F-4D97-AF65-F5344CB8AC3E}">
        <p14:creationId xmlns:p14="http://schemas.microsoft.com/office/powerpoint/2010/main" val="2401861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FCA3D2-5B12-AA7C-BB4F-79C5F6105B1B}"/>
              </a:ext>
            </a:extLst>
          </p:cNvPr>
          <p:cNvSpPr>
            <a:spLocks noGrp="1"/>
          </p:cNvSpPr>
          <p:nvPr>
            <p:ph type="title"/>
          </p:nvPr>
        </p:nvSpPr>
        <p:spPr/>
        <p:txBody>
          <a:bodyPr/>
          <a:lstStyle/>
          <a:p>
            <a:r>
              <a:rPr lang="el-GR" dirty="0"/>
              <a:t>Δημόσιος λόγος</a:t>
            </a:r>
          </a:p>
        </p:txBody>
      </p:sp>
      <p:sp>
        <p:nvSpPr>
          <p:cNvPr id="3" name="Θέση περιεχομένου 2">
            <a:extLst>
              <a:ext uri="{FF2B5EF4-FFF2-40B4-BE49-F238E27FC236}">
                <a16:creationId xmlns:a16="http://schemas.microsoft.com/office/drawing/2014/main" id="{2C02BA6B-B484-E7A5-6F13-76B7B8E09BFE}"/>
              </a:ext>
            </a:extLst>
          </p:cNvPr>
          <p:cNvSpPr>
            <a:spLocks noGrp="1"/>
          </p:cNvSpPr>
          <p:nvPr>
            <p:ph idx="1"/>
          </p:nvPr>
        </p:nvSpPr>
        <p:spPr/>
        <p:txBody>
          <a:bodyPr>
            <a:normAutofit fontScale="92500" lnSpcReduction="20000"/>
          </a:bodyPr>
          <a:lstStyle/>
          <a:p>
            <a:r>
              <a:rPr lang="el-GR" dirty="0"/>
              <a:t>Εκτός από την ιδέα της επάλληλης συναίνεσης ο </a:t>
            </a:r>
            <a:r>
              <a:rPr lang="el-GR" dirty="0" err="1"/>
              <a:t>Ρωλς</a:t>
            </a:r>
            <a:r>
              <a:rPr lang="el-GR" dirty="0"/>
              <a:t> εισάγει και την ιδέα του δημόσιου λόγου ως απαραίτητο συμπλήρωμα για τη σταθερότητα μιας φιλελεύθερης δημοκρατίας</a:t>
            </a:r>
          </a:p>
          <a:p>
            <a:r>
              <a:rPr lang="el-GR" dirty="0"/>
              <a:t>Ενώ η επάλληλη συναίνεση αφορά το πως ουσιαστικά δικαιολογεί κάθε πολίτης στον εαυτό του τους θεμελιώδεις νόμους μιας φιλελεύθερης κοινωνίας ο δημόσιος λόγος αφορά το πώς οι αξιωματούχοι και οι εκπρόσωποι των διάφορων κοινωνικών ομάδων δικαιολογούν τις πολιτικές τους θέσεις στους άλλους</a:t>
            </a:r>
          </a:p>
          <a:p>
            <a:r>
              <a:rPr lang="el-GR" dirty="0"/>
              <a:t>Με βάση την ιδέα του δημόσιου λόγου «οι πολίτες που συμμετέχουν σε συγκεκριμένες </a:t>
            </a:r>
            <a:r>
              <a:rPr lang="el-GR" dirty="0">
                <a:solidFill>
                  <a:srgbClr val="FF0000"/>
                </a:solidFill>
              </a:rPr>
              <a:t>πολιτικές δραστηριότητες </a:t>
            </a:r>
            <a:r>
              <a:rPr lang="el-GR"/>
              <a:t>έχουν πολιτειακό </a:t>
            </a:r>
            <a:r>
              <a:rPr lang="el-GR" dirty="0"/>
              <a:t>καθήκον να μπορούν να δικαιολογούν τις αποφάσεις τους όσον αφορά τα </a:t>
            </a:r>
            <a:r>
              <a:rPr lang="el-GR" dirty="0">
                <a:solidFill>
                  <a:srgbClr val="FF0000"/>
                </a:solidFill>
              </a:rPr>
              <a:t>θεμελιώδη πολιτικά ζητήματα </a:t>
            </a:r>
            <a:r>
              <a:rPr lang="el-GR" dirty="0"/>
              <a:t>αποκλειστικά μέσω </a:t>
            </a:r>
            <a:r>
              <a:rPr lang="el-GR" dirty="0">
                <a:solidFill>
                  <a:srgbClr val="FF0000"/>
                </a:solidFill>
              </a:rPr>
              <a:t>δημόσιων αξιών </a:t>
            </a:r>
            <a:r>
              <a:rPr lang="el-GR" dirty="0"/>
              <a:t>και </a:t>
            </a:r>
            <a:r>
              <a:rPr lang="el-GR" dirty="0">
                <a:solidFill>
                  <a:srgbClr val="FF0000"/>
                </a:solidFill>
              </a:rPr>
              <a:t>δημόσιων κριτηρίων</a:t>
            </a:r>
            <a:r>
              <a:rPr lang="el-GR" dirty="0"/>
              <a:t>» δηλαδή με όρους που θα μπορούσαν να γίνουν δυνητικά αποδεκτοί από όλους τους έλλογους πολίτες</a:t>
            </a:r>
          </a:p>
        </p:txBody>
      </p:sp>
    </p:spTree>
    <p:extLst>
      <p:ext uri="{BB962C8B-B14F-4D97-AF65-F5344CB8AC3E}">
        <p14:creationId xmlns:p14="http://schemas.microsoft.com/office/powerpoint/2010/main" val="4113245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F3C053-8B2D-1571-723C-CE96A89BEBF1}"/>
              </a:ext>
            </a:extLst>
          </p:cNvPr>
          <p:cNvSpPr>
            <a:spLocks noGrp="1"/>
          </p:cNvSpPr>
          <p:nvPr>
            <p:ph type="title"/>
          </p:nvPr>
        </p:nvSpPr>
        <p:spPr/>
        <p:txBody>
          <a:bodyPr/>
          <a:lstStyle/>
          <a:p>
            <a:r>
              <a:rPr lang="el-GR" dirty="0"/>
              <a:t>Ένα παράδειγμα</a:t>
            </a:r>
          </a:p>
        </p:txBody>
      </p:sp>
      <p:sp>
        <p:nvSpPr>
          <p:cNvPr id="3" name="Θέση περιεχομένου 2">
            <a:extLst>
              <a:ext uri="{FF2B5EF4-FFF2-40B4-BE49-F238E27FC236}">
                <a16:creationId xmlns:a16="http://schemas.microsoft.com/office/drawing/2014/main" id="{069C1287-E567-9213-E5B7-DD9A73C3BD73}"/>
              </a:ext>
            </a:extLst>
          </p:cNvPr>
          <p:cNvSpPr>
            <a:spLocks noGrp="1"/>
          </p:cNvSpPr>
          <p:nvPr>
            <p:ph idx="1"/>
          </p:nvPr>
        </p:nvSpPr>
        <p:spPr/>
        <p:txBody>
          <a:bodyPr>
            <a:normAutofit lnSpcReduction="10000"/>
          </a:bodyPr>
          <a:lstStyle/>
          <a:p>
            <a:r>
              <a:rPr lang="el-GR" dirty="0"/>
              <a:t>Ένας δικαστής του Ανώτατου Δικαστηρίου που αποφασίζει σχετικά με έναν νόμο για τον γάμο μεταξύ ομοφύλων θα παραβίαζε την αρχή του δημόσιου λόγου αν στήριζε την απόφασή του στην απαγόρευση της ομοφυλοφιλικής σεξουαλικής σχέσης από τον Θεό στο βιβλίο του Λευιτικού, ή σε μια προσωπική πνευματική αποκάλυψη ότι η υπεράσπιση ενός τέτοιου νόμου θα οδηγούσε σε καταστροφή.</a:t>
            </a:r>
          </a:p>
          <a:p>
            <a:r>
              <a:rPr lang="el-GR" dirty="0"/>
              <a:t>Αυτό συμβαίνει επειδή δεν μπορεί να αναμένεται εύλογα από όλα τα μέλη της κοινωνίας να αποδέχονται το Λευιτικό ως φορέα ενός έγκυρου συνόλου πολιτικών αξιών, ούτε μπορεί μια θρησκευτική προαίσθηση να αποτελέσει </a:t>
            </a:r>
            <a:r>
              <a:rPr lang="el-GR" dirty="0">
                <a:solidFill>
                  <a:srgbClr val="FF0000"/>
                </a:solidFill>
              </a:rPr>
              <a:t>κοινό κριτήριο </a:t>
            </a:r>
            <a:r>
              <a:rPr lang="el-GR" dirty="0"/>
              <a:t>για την αξιολόγηση της δημόσιας πολιτικής. Αυτές οι αξίες και τα κριτήρια δεν είναι δημόσια.</a:t>
            </a:r>
          </a:p>
          <a:p>
            <a:endParaRPr lang="el-GR" dirty="0"/>
          </a:p>
        </p:txBody>
      </p:sp>
    </p:spTree>
    <p:extLst>
      <p:ext uri="{BB962C8B-B14F-4D97-AF65-F5344CB8AC3E}">
        <p14:creationId xmlns:p14="http://schemas.microsoft.com/office/powerpoint/2010/main" val="872824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6251B0E-D9E1-CA90-ED0D-95D39E8B80E2}"/>
              </a:ext>
            </a:extLst>
          </p:cNvPr>
          <p:cNvSpPr>
            <a:spLocks noGrp="1"/>
          </p:cNvSpPr>
          <p:nvPr>
            <p:ph type="title"/>
          </p:nvPr>
        </p:nvSpPr>
        <p:spPr/>
        <p:txBody>
          <a:bodyPr/>
          <a:lstStyle/>
          <a:p>
            <a:r>
              <a:rPr lang="el-GR" dirty="0"/>
              <a:t>Δημόσια κριτήρια</a:t>
            </a:r>
          </a:p>
        </p:txBody>
      </p:sp>
      <p:sp>
        <p:nvSpPr>
          <p:cNvPr id="3" name="Θέση περιεχομένου 2">
            <a:extLst>
              <a:ext uri="{FF2B5EF4-FFF2-40B4-BE49-F238E27FC236}">
                <a16:creationId xmlns:a16="http://schemas.microsoft.com/office/drawing/2014/main" id="{009F2507-5816-90D9-0518-25913F2DE90E}"/>
              </a:ext>
            </a:extLst>
          </p:cNvPr>
          <p:cNvSpPr>
            <a:spLocks noGrp="1"/>
          </p:cNvSpPr>
          <p:nvPr>
            <p:ph idx="1"/>
          </p:nvPr>
        </p:nvSpPr>
        <p:spPr/>
        <p:txBody>
          <a:bodyPr>
            <a:normAutofit lnSpcReduction="10000"/>
          </a:bodyPr>
          <a:lstStyle/>
          <a:p>
            <a:r>
              <a:rPr lang="el-GR" dirty="0"/>
              <a:t>Οι πολίτες θα πρέπει να είναι σε θέση να δικαιολογούν τις πολιτικές τους αποφάσεις με βάση δημόσια κριτήρια διερεύνησης. </a:t>
            </a:r>
          </a:p>
          <a:p>
            <a:r>
              <a:rPr lang="el-GR" dirty="0"/>
              <a:t>Τα δημόσια κριτήρια είναι αρχές συλλογισμού και κανόνες τεκμηρίωσης τους οποίους όλοι οι πολίτες μπορούν εύλογα να αποδέχονται. Έτσι, οι πολίτες δεν θα πρέπει να στηρίζουν τις πολιτικές τους αποφάσεις σε αναφορές στη θεία αποκάλυψη  ή σε σύνθετες και αμφισβητούμενες οικονομικές ή ψυχολογικές θεωρίες. Αντίθετα, τα δημόσια αποδεκτά κριτήρια είναι εκείνα που βασίζονται στην</a:t>
            </a:r>
            <a:r>
              <a:rPr lang="el-GR" dirty="0">
                <a:solidFill>
                  <a:srgbClr val="FF0000"/>
                </a:solidFill>
              </a:rPr>
              <a:t> κοινή λογική</a:t>
            </a:r>
            <a:r>
              <a:rPr lang="el-GR" dirty="0"/>
              <a:t>, σε γεγονότα γενικώς γνωστά και σε συμπεράσματα της </a:t>
            </a:r>
            <a:r>
              <a:rPr lang="el-GR" dirty="0">
                <a:solidFill>
                  <a:srgbClr val="FF0000"/>
                </a:solidFill>
              </a:rPr>
              <a:t>επιστήμης</a:t>
            </a:r>
            <a:r>
              <a:rPr lang="el-GR" dirty="0"/>
              <a:t> που είναι καλά θεμελιωμένα και μη αμφιλεγόμενα</a:t>
            </a:r>
          </a:p>
        </p:txBody>
      </p:sp>
    </p:spTree>
    <p:extLst>
      <p:ext uri="{BB962C8B-B14F-4D97-AF65-F5344CB8AC3E}">
        <p14:creationId xmlns:p14="http://schemas.microsoft.com/office/powerpoint/2010/main" val="244440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A6428D7-062B-81F4-9662-DF15B77FBBAA}"/>
              </a:ext>
            </a:extLst>
          </p:cNvPr>
          <p:cNvSpPr>
            <a:spLocks noGrp="1"/>
          </p:cNvSpPr>
          <p:nvPr>
            <p:ph type="title"/>
          </p:nvPr>
        </p:nvSpPr>
        <p:spPr/>
        <p:txBody>
          <a:bodyPr/>
          <a:lstStyle/>
          <a:p>
            <a:r>
              <a:rPr lang="el-GR" dirty="0"/>
              <a:t>Δημόσιες αξίες</a:t>
            </a:r>
          </a:p>
        </p:txBody>
      </p:sp>
      <p:sp>
        <p:nvSpPr>
          <p:cNvPr id="3" name="Θέση περιεχομένου 2">
            <a:extLst>
              <a:ext uri="{FF2B5EF4-FFF2-40B4-BE49-F238E27FC236}">
                <a16:creationId xmlns:a16="http://schemas.microsoft.com/office/drawing/2014/main" id="{A8761063-984F-E5EA-6ECF-BEAF90D372B2}"/>
              </a:ext>
            </a:extLst>
          </p:cNvPr>
          <p:cNvSpPr>
            <a:spLocks noGrp="1"/>
          </p:cNvSpPr>
          <p:nvPr>
            <p:ph idx="1"/>
          </p:nvPr>
        </p:nvSpPr>
        <p:spPr/>
        <p:txBody>
          <a:bodyPr>
            <a:normAutofit fontScale="92500" lnSpcReduction="20000"/>
          </a:bodyPr>
          <a:lstStyle/>
          <a:p>
            <a:pPr algn="l">
              <a:spcAft>
                <a:spcPts val="750"/>
              </a:spcAft>
              <a:buFont typeface="Arial" panose="020B0604020202020204" pitchFamily="34" charset="0"/>
              <a:buChar char="•"/>
            </a:pPr>
            <a:r>
              <a:rPr lang="el-GR" dirty="0">
                <a:solidFill>
                  <a:srgbClr val="1A1A1A"/>
                </a:solidFill>
                <a:latin typeface="Times New Roman" panose="02020603050405020304" pitchFamily="18" charset="0"/>
              </a:rPr>
              <a:t>Οι δημόσιες αξίες στις οποίες μπορούν να απευθυνθούν οι πολίτες με βάση τον δημόσιο λόγο είναι αυτές που περιλαμβάνονται σε μια πολιτική αντίληψη της δικαιοσύνης: δηλαδή αυτές που σχετίζονται με την ελευθερία και την ισότητα των πολιτών και την αντίληψη της κοινωνίας ως ενός δίκαιου συστήματος συνεργασίας.</a:t>
            </a:r>
          </a:p>
          <a:p>
            <a:pPr algn="l">
              <a:spcAft>
                <a:spcPts val="750"/>
              </a:spcAft>
              <a:buFont typeface="Arial" panose="020B0604020202020204" pitchFamily="34" charset="0"/>
              <a:buChar char="•"/>
            </a:pPr>
            <a:r>
              <a:rPr lang="el-GR" b="0" i="0" dirty="0">
                <a:solidFill>
                  <a:srgbClr val="1A1A1A"/>
                </a:solidFill>
                <a:effectLst/>
                <a:latin typeface="Times New Roman" panose="02020603050405020304" pitchFamily="18" charset="0"/>
              </a:rPr>
              <a:t>Τέτοιες αξίες είναι η θρησκευτική ελευθερία , η πολιτική ισότητα των γυναικών και φυλετικών μειονοτήτων, η αποτελεσματικότητα της οικονομίας, η προστασία του περιβάλλοντος κτλ. </a:t>
            </a:r>
          </a:p>
          <a:p>
            <a:pPr algn="l">
              <a:spcAft>
                <a:spcPts val="750"/>
              </a:spcAft>
              <a:buFont typeface="Arial" panose="020B0604020202020204" pitchFamily="34" charset="0"/>
              <a:buChar char="•"/>
            </a:pPr>
            <a:r>
              <a:rPr lang="el-GR" b="0" i="0" dirty="0">
                <a:solidFill>
                  <a:srgbClr val="1A1A1A"/>
                </a:solidFill>
                <a:effectLst/>
                <a:latin typeface="Times New Roman" panose="02020603050405020304" pitchFamily="18" charset="0"/>
              </a:rPr>
              <a:t>Μη δημόσιες αξίες είναι αυτές που έχουν να κάνουν με τη λειτουργία ενώσεων όπως οι εκκλησίες (π.χ. ότι οι γυναίκες δεν μπορούν να εκλέγονται σε αξιώματα) ή ιδιωτικές λέσχες (π.χ. ότι αποκλείονται από μέλη φυλετικές μειονότητες)</a:t>
            </a:r>
            <a:endParaRPr lang="el-GR" dirty="0"/>
          </a:p>
        </p:txBody>
      </p:sp>
    </p:spTree>
    <p:extLst>
      <p:ext uri="{BB962C8B-B14F-4D97-AF65-F5344CB8AC3E}">
        <p14:creationId xmlns:p14="http://schemas.microsoft.com/office/powerpoint/2010/main" val="1506293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56A200-2E8A-30D3-5E23-2B55983F7781}"/>
              </a:ext>
            </a:extLst>
          </p:cNvPr>
          <p:cNvSpPr>
            <a:spLocks noGrp="1"/>
          </p:cNvSpPr>
          <p:nvPr>
            <p:ph type="title"/>
          </p:nvPr>
        </p:nvSpPr>
        <p:spPr/>
        <p:txBody>
          <a:bodyPr/>
          <a:lstStyle/>
          <a:p>
            <a:r>
              <a:rPr lang="el-GR" dirty="0"/>
              <a:t>Θεμελιώδη πολιτική ζητήματα</a:t>
            </a:r>
          </a:p>
        </p:txBody>
      </p:sp>
      <p:sp>
        <p:nvSpPr>
          <p:cNvPr id="3" name="Θέση περιεχομένου 2">
            <a:extLst>
              <a:ext uri="{FF2B5EF4-FFF2-40B4-BE49-F238E27FC236}">
                <a16:creationId xmlns:a16="http://schemas.microsoft.com/office/drawing/2014/main" id="{183D8A1B-3402-25A9-D6AB-1F597D0181D5}"/>
              </a:ext>
            </a:extLst>
          </p:cNvPr>
          <p:cNvSpPr>
            <a:spLocks noGrp="1"/>
          </p:cNvSpPr>
          <p:nvPr>
            <p:ph idx="1"/>
          </p:nvPr>
        </p:nvSpPr>
        <p:spPr/>
        <p:txBody>
          <a:bodyPr>
            <a:normAutofit/>
          </a:bodyPr>
          <a:lstStyle/>
          <a:p>
            <a:pPr algn="l">
              <a:spcAft>
                <a:spcPts val="750"/>
              </a:spcAft>
              <a:buFont typeface="Arial" panose="020B0604020202020204" pitchFamily="34" charset="0"/>
              <a:buChar char="•"/>
            </a:pPr>
            <a:r>
              <a:rPr lang="el-GR" b="0" i="0" dirty="0">
                <a:solidFill>
                  <a:srgbClr val="1A1A1A"/>
                </a:solidFill>
                <a:effectLst/>
                <a:latin typeface="Times New Roman" panose="02020603050405020304" pitchFamily="18" charset="0"/>
              </a:rPr>
              <a:t>Το καθήκον συμμόρφωσης με τον δημόσιο λόγο ισχύει μόνο όταν διακυβεύονται θεμελιώδη πολιτικά ζητήματα: όπως το εκλογικό δικαίωμα, ποιες θρησκείες πρέπει να γίνονται ανεκτές και πότε γίνονται διακρίσεις σε διαδικασίες πρόσληψης εργαζομ</a:t>
            </a:r>
            <a:r>
              <a:rPr lang="el-GR" dirty="0">
                <a:solidFill>
                  <a:srgbClr val="1A1A1A"/>
                </a:solidFill>
                <a:latin typeface="Times New Roman" panose="02020603050405020304" pitchFamily="18" charset="0"/>
              </a:rPr>
              <a:t>ένων.</a:t>
            </a:r>
          </a:p>
          <a:p>
            <a:pPr algn="l">
              <a:spcAft>
                <a:spcPts val="750"/>
              </a:spcAft>
              <a:buFont typeface="Arial" panose="020B0604020202020204" pitchFamily="34" charset="0"/>
              <a:buChar char="•"/>
            </a:pPr>
            <a:r>
              <a:rPr lang="el-GR" b="0" i="0" dirty="0">
                <a:solidFill>
                  <a:srgbClr val="1A1A1A"/>
                </a:solidFill>
                <a:effectLst/>
                <a:latin typeface="Times New Roman" panose="02020603050405020304" pitchFamily="18" charset="0"/>
              </a:rPr>
              <a:t>Ο δημόσιος λόγος δεν αφορά, τουλάχιστον όχι με την ίδια βαρύτητα, αποφάσεις για νόμους που έχουν να κάνουν πχ. με την αλλαγή φορολογικής κλίμακας ή την εξοικονόμηση πόρων για την κατασκευή ενός </a:t>
            </a:r>
            <a:r>
              <a:rPr lang="el-GR" dirty="0">
                <a:solidFill>
                  <a:srgbClr val="1A1A1A"/>
                </a:solidFill>
                <a:latin typeface="Times New Roman" panose="02020603050405020304" pitchFamily="18" charset="0"/>
              </a:rPr>
              <a:t>αθλητικού </a:t>
            </a:r>
            <a:r>
              <a:rPr lang="el-GR" b="0" i="0" dirty="0">
                <a:solidFill>
                  <a:srgbClr val="1A1A1A"/>
                </a:solidFill>
                <a:effectLst/>
                <a:latin typeface="Times New Roman" panose="02020603050405020304" pitchFamily="18" charset="0"/>
              </a:rPr>
              <a:t>γηπέδου </a:t>
            </a:r>
            <a:r>
              <a:rPr lang="el-GR" b="0" i="0" dirty="0" err="1">
                <a:solidFill>
                  <a:srgbClr val="1A1A1A"/>
                </a:solidFill>
                <a:effectLst/>
                <a:latin typeface="Times New Roman" panose="02020603050405020304" pitchFamily="18" charset="0"/>
              </a:rPr>
              <a:t>κτλ</a:t>
            </a:r>
            <a:endParaRPr lang="el-GR" dirty="0"/>
          </a:p>
        </p:txBody>
      </p:sp>
    </p:spTree>
    <p:extLst>
      <p:ext uri="{BB962C8B-B14F-4D97-AF65-F5344CB8AC3E}">
        <p14:creationId xmlns:p14="http://schemas.microsoft.com/office/powerpoint/2010/main" val="2060406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37298B-D7C4-1801-84ED-4AA1020AB41C}"/>
              </a:ext>
            </a:extLst>
          </p:cNvPr>
          <p:cNvSpPr>
            <a:spLocks noGrp="1"/>
          </p:cNvSpPr>
          <p:nvPr>
            <p:ph type="title"/>
          </p:nvPr>
        </p:nvSpPr>
        <p:spPr/>
        <p:txBody>
          <a:bodyPr/>
          <a:lstStyle/>
          <a:p>
            <a:r>
              <a:rPr lang="el-GR" dirty="0"/>
              <a:t>Πολιτικές δραστηριότητες</a:t>
            </a:r>
          </a:p>
        </p:txBody>
      </p:sp>
      <p:sp>
        <p:nvSpPr>
          <p:cNvPr id="3" name="Θέση περιεχομένου 2">
            <a:extLst>
              <a:ext uri="{FF2B5EF4-FFF2-40B4-BE49-F238E27FC236}">
                <a16:creationId xmlns:a16="http://schemas.microsoft.com/office/drawing/2014/main" id="{84B5EFA5-27DF-6FF0-AD25-C9DD136C4D39}"/>
              </a:ext>
            </a:extLst>
          </p:cNvPr>
          <p:cNvSpPr>
            <a:spLocks noGrp="1"/>
          </p:cNvSpPr>
          <p:nvPr>
            <p:ph idx="1"/>
          </p:nvPr>
        </p:nvSpPr>
        <p:spPr/>
        <p:txBody>
          <a:bodyPr>
            <a:normAutofit fontScale="92500"/>
          </a:bodyPr>
          <a:lstStyle/>
          <a:p>
            <a:pPr algn="l">
              <a:spcAft>
                <a:spcPts val="750"/>
              </a:spcAft>
              <a:buFont typeface="Arial" panose="020B0604020202020204" pitchFamily="34" charset="0"/>
              <a:buChar char="•"/>
            </a:pPr>
            <a:r>
              <a:rPr lang="el-GR" b="0" i="0" dirty="0">
                <a:solidFill>
                  <a:srgbClr val="1A1A1A"/>
                </a:solidFill>
                <a:effectLst/>
                <a:latin typeface="Times New Roman" panose="02020603050405020304" pitchFamily="18" charset="0"/>
              </a:rPr>
              <a:t>Οι πολίτες έχουν καθήκον να περιορίζουν τις αποφάσεις τους με βάση τον δημόσιο λόγο μόνο όταν ασκούν συγκεκριμένες πολιτικές δραστηριότητες, κυρίως όταν είναι δημόσιοι λειτουργοί ή αξιωματούχοι.</a:t>
            </a:r>
          </a:p>
          <a:p>
            <a:pPr algn="l">
              <a:spcAft>
                <a:spcPts val="750"/>
              </a:spcAft>
              <a:buFont typeface="Arial" panose="020B0604020202020204" pitchFamily="34" charset="0"/>
              <a:buChar char="•"/>
            </a:pPr>
            <a:r>
              <a:rPr lang="el-GR" b="0" i="0" dirty="0">
                <a:solidFill>
                  <a:srgbClr val="1A1A1A"/>
                </a:solidFill>
                <a:effectLst/>
                <a:latin typeface="Times New Roman" panose="02020603050405020304" pitchFamily="18" charset="0"/>
              </a:rPr>
              <a:t>Στην κατηγορία αυτοί περιλαμβάνονται οι δικαστές, οι βουλευτές, οι υπουργοί της κυβέρνησης </a:t>
            </a:r>
            <a:r>
              <a:rPr lang="el-GR" b="0" i="0" dirty="0" err="1">
                <a:solidFill>
                  <a:srgbClr val="1A1A1A"/>
                </a:solidFill>
                <a:effectLst/>
                <a:latin typeface="Times New Roman" panose="02020603050405020304" pitchFamily="18" charset="0"/>
              </a:rPr>
              <a:t>κτλ</a:t>
            </a:r>
            <a:r>
              <a:rPr lang="el-GR" b="0" i="0" dirty="0">
                <a:solidFill>
                  <a:srgbClr val="1A1A1A"/>
                </a:solidFill>
                <a:effectLst/>
                <a:latin typeface="Times New Roman" panose="02020603050405020304" pitchFamily="18" charset="0"/>
              </a:rPr>
              <a:t> </a:t>
            </a:r>
          </a:p>
          <a:p>
            <a:pPr algn="l">
              <a:spcAft>
                <a:spcPts val="750"/>
              </a:spcAft>
              <a:buFont typeface="Arial" panose="020B0604020202020204" pitchFamily="34" charset="0"/>
              <a:buChar char="•"/>
            </a:pPr>
            <a:r>
              <a:rPr lang="el-GR" b="0" i="0" dirty="0">
                <a:solidFill>
                  <a:srgbClr val="1A1A1A"/>
                </a:solidFill>
                <a:effectLst/>
                <a:latin typeface="Times New Roman" panose="02020603050405020304" pitchFamily="18" charset="0"/>
              </a:rPr>
              <a:t>Ο </a:t>
            </a:r>
            <a:r>
              <a:rPr lang="el-GR" b="0" i="0" dirty="0" err="1">
                <a:solidFill>
                  <a:srgbClr val="1A1A1A"/>
                </a:solidFill>
                <a:effectLst/>
                <a:latin typeface="Times New Roman" panose="02020603050405020304" pitchFamily="18" charset="0"/>
              </a:rPr>
              <a:t>Ρωλς</a:t>
            </a:r>
            <a:r>
              <a:rPr lang="el-GR" b="0" i="0" dirty="0">
                <a:solidFill>
                  <a:srgbClr val="1A1A1A"/>
                </a:solidFill>
                <a:effectLst/>
                <a:latin typeface="Times New Roman" panose="02020603050405020304" pitchFamily="18" charset="0"/>
              </a:rPr>
              <a:t> λέει ότι οι πολίτες θα έπρεπε να συμβουλεύονται το  κριτήριο του δημόσιου λόγου και όταν ψηφίζουν </a:t>
            </a:r>
          </a:p>
          <a:p>
            <a:pPr algn="l">
              <a:spcAft>
                <a:spcPts val="750"/>
              </a:spcAft>
              <a:buFont typeface="Arial" panose="020B0604020202020204" pitchFamily="34" charset="0"/>
              <a:buChar char="•"/>
            </a:pPr>
            <a:r>
              <a:rPr lang="el-GR" b="0" i="0" dirty="0">
                <a:solidFill>
                  <a:srgbClr val="1A1A1A"/>
                </a:solidFill>
                <a:effectLst/>
                <a:latin typeface="Times New Roman" panose="02020603050405020304" pitchFamily="18" charset="0"/>
              </a:rPr>
              <a:t>Οι πολίτες δεν δεσμεύονται από τον δημόσιο λόγο όταν ασκούν άλλες δραστηριότητες, πχ. όταν πηγαίνουν στην εκκλησία, μιλάνε για την πολιτική με φίλους, διεξάγουν επιστημονική έρευνα κτλ.</a:t>
            </a:r>
            <a:endParaRPr lang="el-GR" dirty="0"/>
          </a:p>
        </p:txBody>
      </p:sp>
    </p:spTree>
    <p:extLst>
      <p:ext uri="{BB962C8B-B14F-4D97-AF65-F5344CB8AC3E}">
        <p14:creationId xmlns:p14="http://schemas.microsoft.com/office/powerpoint/2010/main" val="540570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0422D1-A594-276A-C163-8E03D839DF4D}"/>
              </a:ext>
            </a:extLst>
          </p:cNvPr>
          <p:cNvSpPr>
            <a:spLocks noGrp="1"/>
          </p:cNvSpPr>
          <p:nvPr>
            <p:ph type="title"/>
          </p:nvPr>
        </p:nvSpPr>
        <p:spPr/>
        <p:txBody>
          <a:bodyPr/>
          <a:lstStyle/>
          <a:p>
            <a:r>
              <a:rPr lang="el-GR" dirty="0"/>
              <a:t>Ηθικό καθήκον</a:t>
            </a:r>
          </a:p>
        </p:txBody>
      </p:sp>
      <p:sp>
        <p:nvSpPr>
          <p:cNvPr id="3" name="Θέση περιεχομένου 2">
            <a:extLst>
              <a:ext uri="{FF2B5EF4-FFF2-40B4-BE49-F238E27FC236}">
                <a16:creationId xmlns:a16="http://schemas.microsoft.com/office/drawing/2014/main" id="{2BE3AB76-DBFC-E348-574C-A2565E2E9069}"/>
              </a:ext>
            </a:extLst>
          </p:cNvPr>
          <p:cNvSpPr>
            <a:spLocks noGrp="1"/>
          </p:cNvSpPr>
          <p:nvPr>
            <p:ph idx="1"/>
          </p:nvPr>
        </p:nvSpPr>
        <p:spPr/>
        <p:txBody>
          <a:bodyPr/>
          <a:lstStyle/>
          <a:p>
            <a:pPr algn="l">
              <a:spcAft>
                <a:spcPts val="750"/>
              </a:spcAft>
              <a:buFont typeface="Arial" panose="020B0604020202020204" pitchFamily="34" charset="0"/>
              <a:buChar char="•"/>
            </a:pPr>
            <a:r>
              <a:rPr lang="el-GR" b="0" i="0" dirty="0">
                <a:solidFill>
                  <a:srgbClr val="1A1A1A"/>
                </a:solidFill>
                <a:effectLst/>
                <a:latin typeface="Times New Roman" panose="02020603050405020304" pitchFamily="18" charset="0"/>
              </a:rPr>
              <a:t>Το καθήκον συμμόρφωσης με την ιδέα του δημόσιου λόγου είναι ένα ηθικό και όχι νομικό καθήκον. </a:t>
            </a:r>
          </a:p>
          <a:p>
            <a:pPr algn="l">
              <a:spcAft>
                <a:spcPts val="750"/>
              </a:spcAft>
              <a:buFont typeface="Arial" panose="020B0604020202020204" pitchFamily="34" charset="0"/>
              <a:buChar char="•"/>
            </a:pPr>
            <a:r>
              <a:rPr lang="el-GR" dirty="0">
                <a:solidFill>
                  <a:srgbClr val="1A1A1A"/>
                </a:solidFill>
                <a:latin typeface="Times New Roman" panose="02020603050405020304" pitchFamily="18" charset="0"/>
              </a:rPr>
              <a:t>Όλοι οι πολίτες έχουν απόλυτο δικαίωμα να εκφράζονται ελεύθερα και δεν λογίζεται παράνομο αν παραβούν τα όρια του δημόσιου λόγου</a:t>
            </a:r>
            <a:endParaRPr lang="el-GR" dirty="0"/>
          </a:p>
        </p:txBody>
      </p:sp>
    </p:spTree>
    <p:extLst>
      <p:ext uri="{BB962C8B-B14F-4D97-AF65-F5344CB8AC3E}">
        <p14:creationId xmlns:p14="http://schemas.microsoft.com/office/powerpoint/2010/main" val="286298391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4433</TotalTime>
  <Words>2383</Words>
  <Application>Microsoft Office PowerPoint</Application>
  <PresentationFormat>Ευρεία οθόνη</PresentationFormat>
  <Paragraphs>88</Paragraphs>
  <Slides>27</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27</vt:i4>
      </vt:variant>
    </vt:vector>
  </HeadingPairs>
  <TitlesOfParts>
    <vt:vector size="32" baseType="lpstr">
      <vt:lpstr>Arial</vt:lpstr>
      <vt:lpstr>Calibri</vt:lpstr>
      <vt:lpstr>Calibri Light</vt:lpstr>
      <vt:lpstr>Times New Roman</vt:lpstr>
      <vt:lpstr>Θέμα του Office</vt:lpstr>
      <vt:lpstr>Πολιτικός Φιλελευθερισμός</vt:lpstr>
      <vt:lpstr>Το δεδομένο του έλλογου πλουραλισμού</vt:lpstr>
      <vt:lpstr>Έλλογοι πολίτες</vt:lpstr>
      <vt:lpstr>Τα βάρη της κρίσης</vt:lpstr>
      <vt:lpstr>Πολλές κοσμοθεωρίες αλλά ένας νόμος</vt:lpstr>
      <vt:lpstr>Δύο προκλήσεις</vt:lpstr>
      <vt:lpstr>H πρόκληση της νομιμοποίησης</vt:lpstr>
      <vt:lpstr>Η αρχή της φιλελεύθερης νομιμοποίησης</vt:lpstr>
      <vt:lpstr>Διάκριση περιεκτικών και πολιτικών δογμάτων</vt:lpstr>
      <vt:lpstr>Δημόσια πολιτική κουλτούρα</vt:lpstr>
      <vt:lpstr>Πολιτική αντίληψη δικαιοσύνης</vt:lpstr>
      <vt:lpstr>Τρεις βασικές ιδέες</vt:lpstr>
      <vt:lpstr>Νομιμοποιημένη άσκηση της εξουσίας</vt:lpstr>
      <vt:lpstr>Το πρόβλημα της σταθερότητας</vt:lpstr>
      <vt:lpstr>Επάλληλη συναίνεση</vt:lpstr>
      <vt:lpstr>Συναίνεση στην πολιτική αντίληψη</vt:lpstr>
      <vt:lpstr>Ανεξάρτητη από περιεκτικά δόγματα</vt:lpstr>
      <vt:lpstr>Ένα παράδειγμα</vt:lpstr>
      <vt:lpstr>Η δικαιολόγηση της θρησκευτικής ελευθερίας</vt:lpstr>
      <vt:lpstr>Modus vivendi και σταθερότητα για τους σωστούς λόγους</vt:lpstr>
      <vt:lpstr>Δημόσιος λόγος</vt:lpstr>
      <vt:lpstr>Ένα παράδειγμα</vt:lpstr>
      <vt:lpstr>Δημόσια κριτήρια</vt:lpstr>
      <vt:lpstr>Δημόσιες αξίες</vt:lpstr>
      <vt:lpstr>Θεμελιώδη πολιτική ζητήματα</vt:lpstr>
      <vt:lpstr>Πολιτικές δραστηριότητες</vt:lpstr>
      <vt:lpstr>Ηθικό καθήκον</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alexandros manolatos</dc:creator>
  <cp:lastModifiedBy>alexandros manolatos</cp:lastModifiedBy>
  <cp:revision>22</cp:revision>
  <dcterms:created xsi:type="dcterms:W3CDTF">2026-05-09T08:32:21Z</dcterms:created>
  <dcterms:modified xsi:type="dcterms:W3CDTF">2026-05-12T10:25:53Z</dcterms:modified>
</cp:coreProperties>
</file>