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0" r:id="rId8"/>
    <p:sldId id="263" r:id="rId9"/>
    <p:sldId id="270" r:id="rId10"/>
    <p:sldId id="264" r:id="rId11"/>
    <p:sldId id="265" r:id="rId12"/>
    <p:sldId id="266" r:id="rId13"/>
    <p:sldId id="268" r:id="rId14"/>
    <p:sldId id="271" r:id="rId15"/>
    <p:sldId id="272" r:id="rId16"/>
    <p:sldId id="273" r:id="rId17"/>
    <p:sldId id="274" r:id="rId18"/>
    <p:sldId id="275" r:id="rId19"/>
    <p:sldId id="276" r:id="rId20"/>
    <p:sldId id="279"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20" autoAdjust="0"/>
    <p:restoredTop sz="94660"/>
  </p:normalViewPr>
  <p:slideViewPr>
    <p:cSldViewPr snapToGrid="0">
      <p:cViewPr varScale="1">
        <p:scale>
          <a:sx n="81" d="100"/>
          <a:sy n="81" d="100"/>
        </p:scale>
        <p:origin x="566"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6258CFF-F5E3-8CDE-C9F0-C23132795AAE}"/>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DF758818-9990-6A6C-74C4-FFEE7140AA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8063830D-9CA6-26FE-7D57-90E6B56C0D1C}"/>
              </a:ext>
            </a:extLst>
          </p:cNvPr>
          <p:cNvSpPr>
            <a:spLocks noGrp="1"/>
          </p:cNvSpPr>
          <p:nvPr>
            <p:ph type="dt" sz="half" idx="10"/>
          </p:nvPr>
        </p:nvSpPr>
        <p:spPr/>
        <p:txBody>
          <a:bodyPr/>
          <a:lstStyle/>
          <a:p>
            <a:fld id="{248C7D35-2C91-4A36-8B3B-9B6578E1E622}" type="datetimeFigureOut">
              <a:rPr lang="el-GR" smtClean="0"/>
              <a:t>25/5/2026</a:t>
            </a:fld>
            <a:endParaRPr lang="el-GR"/>
          </a:p>
        </p:txBody>
      </p:sp>
      <p:sp>
        <p:nvSpPr>
          <p:cNvPr id="5" name="Θέση υποσέλιδου 4">
            <a:extLst>
              <a:ext uri="{FF2B5EF4-FFF2-40B4-BE49-F238E27FC236}">
                <a16:creationId xmlns:a16="http://schemas.microsoft.com/office/drawing/2014/main" id="{8963FF99-3A6C-DB0D-B379-F433ED86C4B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34D0963-E0CB-0E58-C865-9E4A8F3BE190}"/>
              </a:ext>
            </a:extLst>
          </p:cNvPr>
          <p:cNvSpPr>
            <a:spLocks noGrp="1"/>
          </p:cNvSpPr>
          <p:nvPr>
            <p:ph type="sldNum" sz="quarter" idx="12"/>
          </p:nvPr>
        </p:nvSpPr>
        <p:spPr/>
        <p:txBody>
          <a:bodyPr/>
          <a:lstStyle/>
          <a:p>
            <a:fld id="{04089445-37A2-4AF8-B04D-5E42B37F65CD}" type="slidenum">
              <a:rPr lang="el-GR" smtClean="0"/>
              <a:t>‹#›</a:t>
            </a:fld>
            <a:endParaRPr lang="el-GR"/>
          </a:p>
        </p:txBody>
      </p:sp>
    </p:spTree>
    <p:extLst>
      <p:ext uri="{BB962C8B-B14F-4D97-AF65-F5344CB8AC3E}">
        <p14:creationId xmlns:p14="http://schemas.microsoft.com/office/powerpoint/2010/main" val="121710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DD183C2-2AB4-3B00-3B55-FC8CAF25302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2BABBCC5-0E67-5C5B-725F-68CC6545EAB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4D8592E-245C-C6F5-2AEF-F10986AFC345}"/>
              </a:ext>
            </a:extLst>
          </p:cNvPr>
          <p:cNvSpPr>
            <a:spLocks noGrp="1"/>
          </p:cNvSpPr>
          <p:nvPr>
            <p:ph type="dt" sz="half" idx="10"/>
          </p:nvPr>
        </p:nvSpPr>
        <p:spPr/>
        <p:txBody>
          <a:bodyPr/>
          <a:lstStyle/>
          <a:p>
            <a:fld id="{248C7D35-2C91-4A36-8B3B-9B6578E1E622}" type="datetimeFigureOut">
              <a:rPr lang="el-GR" smtClean="0"/>
              <a:t>25/5/2026</a:t>
            </a:fld>
            <a:endParaRPr lang="el-GR"/>
          </a:p>
        </p:txBody>
      </p:sp>
      <p:sp>
        <p:nvSpPr>
          <p:cNvPr id="5" name="Θέση υποσέλιδου 4">
            <a:extLst>
              <a:ext uri="{FF2B5EF4-FFF2-40B4-BE49-F238E27FC236}">
                <a16:creationId xmlns:a16="http://schemas.microsoft.com/office/drawing/2014/main" id="{2667980C-3615-CDF0-6FA1-DB1875D34DB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6FF54B24-149F-CDEB-6472-25B16C144045}"/>
              </a:ext>
            </a:extLst>
          </p:cNvPr>
          <p:cNvSpPr>
            <a:spLocks noGrp="1"/>
          </p:cNvSpPr>
          <p:nvPr>
            <p:ph type="sldNum" sz="quarter" idx="12"/>
          </p:nvPr>
        </p:nvSpPr>
        <p:spPr/>
        <p:txBody>
          <a:bodyPr/>
          <a:lstStyle/>
          <a:p>
            <a:fld id="{04089445-37A2-4AF8-B04D-5E42B37F65CD}" type="slidenum">
              <a:rPr lang="el-GR" smtClean="0"/>
              <a:t>‹#›</a:t>
            </a:fld>
            <a:endParaRPr lang="el-GR"/>
          </a:p>
        </p:txBody>
      </p:sp>
    </p:spTree>
    <p:extLst>
      <p:ext uri="{BB962C8B-B14F-4D97-AF65-F5344CB8AC3E}">
        <p14:creationId xmlns:p14="http://schemas.microsoft.com/office/powerpoint/2010/main" val="4134050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F35B06-51DA-803A-9949-10A942DDD873}"/>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202D9E6E-C7B7-2315-D51F-2A65528DED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61265FDF-B77A-6EC5-8974-14638031905E}"/>
              </a:ext>
            </a:extLst>
          </p:cNvPr>
          <p:cNvSpPr>
            <a:spLocks noGrp="1"/>
          </p:cNvSpPr>
          <p:nvPr>
            <p:ph type="dt" sz="half" idx="10"/>
          </p:nvPr>
        </p:nvSpPr>
        <p:spPr/>
        <p:txBody>
          <a:bodyPr/>
          <a:lstStyle/>
          <a:p>
            <a:fld id="{248C7D35-2C91-4A36-8B3B-9B6578E1E622}" type="datetimeFigureOut">
              <a:rPr lang="el-GR" smtClean="0"/>
              <a:t>25/5/2026</a:t>
            </a:fld>
            <a:endParaRPr lang="el-GR"/>
          </a:p>
        </p:txBody>
      </p:sp>
      <p:sp>
        <p:nvSpPr>
          <p:cNvPr id="5" name="Θέση υποσέλιδου 4">
            <a:extLst>
              <a:ext uri="{FF2B5EF4-FFF2-40B4-BE49-F238E27FC236}">
                <a16:creationId xmlns:a16="http://schemas.microsoft.com/office/drawing/2014/main" id="{7B369306-6155-FDAC-3620-39B5A6CCF16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428A773-985C-6E38-9F63-A17E29BC70AF}"/>
              </a:ext>
            </a:extLst>
          </p:cNvPr>
          <p:cNvSpPr>
            <a:spLocks noGrp="1"/>
          </p:cNvSpPr>
          <p:nvPr>
            <p:ph type="sldNum" sz="quarter" idx="12"/>
          </p:nvPr>
        </p:nvSpPr>
        <p:spPr/>
        <p:txBody>
          <a:bodyPr/>
          <a:lstStyle/>
          <a:p>
            <a:fld id="{04089445-37A2-4AF8-B04D-5E42B37F65CD}" type="slidenum">
              <a:rPr lang="el-GR" smtClean="0"/>
              <a:t>‹#›</a:t>
            </a:fld>
            <a:endParaRPr lang="el-GR"/>
          </a:p>
        </p:txBody>
      </p:sp>
    </p:spTree>
    <p:extLst>
      <p:ext uri="{BB962C8B-B14F-4D97-AF65-F5344CB8AC3E}">
        <p14:creationId xmlns:p14="http://schemas.microsoft.com/office/powerpoint/2010/main" val="1635323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FEE5E97-5A7B-9AF3-BAA8-7F1D873E7E7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C20FA104-A764-2889-C674-91ABFF908D4C}"/>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5AD0C80D-549E-79C0-F32F-6335BBCE9A6F}"/>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9AEDE44A-968C-36B7-30E9-5D59A4B0EAD8}"/>
              </a:ext>
            </a:extLst>
          </p:cNvPr>
          <p:cNvSpPr>
            <a:spLocks noGrp="1"/>
          </p:cNvSpPr>
          <p:nvPr>
            <p:ph type="dt" sz="half" idx="10"/>
          </p:nvPr>
        </p:nvSpPr>
        <p:spPr/>
        <p:txBody>
          <a:bodyPr/>
          <a:lstStyle/>
          <a:p>
            <a:fld id="{248C7D35-2C91-4A36-8B3B-9B6578E1E622}" type="datetimeFigureOut">
              <a:rPr lang="el-GR" smtClean="0"/>
              <a:t>25/5/2026</a:t>
            </a:fld>
            <a:endParaRPr lang="el-GR"/>
          </a:p>
        </p:txBody>
      </p:sp>
      <p:sp>
        <p:nvSpPr>
          <p:cNvPr id="6" name="Θέση υποσέλιδου 5">
            <a:extLst>
              <a:ext uri="{FF2B5EF4-FFF2-40B4-BE49-F238E27FC236}">
                <a16:creationId xmlns:a16="http://schemas.microsoft.com/office/drawing/2014/main" id="{F834C4D7-9D24-9542-2D6F-956886F02FE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2C6AEFC-AB43-1ECA-90C3-4F7B9A12A3BF}"/>
              </a:ext>
            </a:extLst>
          </p:cNvPr>
          <p:cNvSpPr>
            <a:spLocks noGrp="1"/>
          </p:cNvSpPr>
          <p:nvPr>
            <p:ph type="sldNum" sz="quarter" idx="12"/>
          </p:nvPr>
        </p:nvSpPr>
        <p:spPr/>
        <p:txBody>
          <a:bodyPr/>
          <a:lstStyle/>
          <a:p>
            <a:fld id="{04089445-37A2-4AF8-B04D-5E42B37F65CD}" type="slidenum">
              <a:rPr lang="el-GR" smtClean="0"/>
              <a:t>‹#›</a:t>
            </a:fld>
            <a:endParaRPr lang="el-GR"/>
          </a:p>
        </p:txBody>
      </p:sp>
    </p:spTree>
    <p:extLst>
      <p:ext uri="{BB962C8B-B14F-4D97-AF65-F5344CB8AC3E}">
        <p14:creationId xmlns:p14="http://schemas.microsoft.com/office/powerpoint/2010/main" val="4220581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60E2400-AF09-71BB-2088-97485E84B49C}"/>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51AF5941-01B6-E824-4A4C-3438E62AE9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B84159EB-A2B3-47A9-4E8F-18A69B9F13BE}"/>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36C1110F-BEDC-2DF1-9688-9C8FE7F126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3B7010B0-B833-F543-D716-7C69E00B29C9}"/>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8F72600E-5353-04E6-166F-4758ABE33D10}"/>
              </a:ext>
            </a:extLst>
          </p:cNvPr>
          <p:cNvSpPr>
            <a:spLocks noGrp="1"/>
          </p:cNvSpPr>
          <p:nvPr>
            <p:ph type="dt" sz="half" idx="10"/>
          </p:nvPr>
        </p:nvSpPr>
        <p:spPr/>
        <p:txBody>
          <a:bodyPr/>
          <a:lstStyle/>
          <a:p>
            <a:fld id="{248C7D35-2C91-4A36-8B3B-9B6578E1E622}" type="datetimeFigureOut">
              <a:rPr lang="el-GR" smtClean="0"/>
              <a:t>25/5/2026</a:t>
            </a:fld>
            <a:endParaRPr lang="el-GR"/>
          </a:p>
        </p:txBody>
      </p:sp>
      <p:sp>
        <p:nvSpPr>
          <p:cNvPr id="8" name="Θέση υποσέλιδου 7">
            <a:extLst>
              <a:ext uri="{FF2B5EF4-FFF2-40B4-BE49-F238E27FC236}">
                <a16:creationId xmlns:a16="http://schemas.microsoft.com/office/drawing/2014/main" id="{759DCB51-3398-0D69-38AC-C7F1C786F1AC}"/>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689B7961-BA78-37F1-98CA-E0F1EC472214}"/>
              </a:ext>
            </a:extLst>
          </p:cNvPr>
          <p:cNvSpPr>
            <a:spLocks noGrp="1"/>
          </p:cNvSpPr>
          <p:nvPr>
            <p:ph type="sldNum" sz="quarter" idx="12"/>
          </p:nvPr>
        </p:nvSpPr>
        <p:spPr/>
        <p:txBody>
          <a:bodyPr/>
          <a:lstStyle/>
          <a:p>
            <a:fld id="{04089445-37A2-4AF8-B04D-5E42B37F65CD}" type="slidenum">
              <a:rPr lang="el-GR" smtClean="0"/>
              <a:t>‹#›</a:t>
            </a:fld>
            <a:endParaRPr lang="el-GR"/>
          </a:p>
        </p:txBody>
      </p:sp>
    </p:spTree>
    <p:extLst>
      <p:ext uri="{BB962C8B-B14F-4D97-AF65-F5344CB8AC3E}">
        <p14:creationId xmlns:p14="http://schemas.microsoft.com/office/powerpoint/2010/main" val="1314133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609B7D7-94DB-49DB-F219-084DDFCA222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BBCEB7E-563A-38BC-9780-F66219A634B2}"/>
              </a:ext>
            </a:extLst>
          </p:cNvPr>
          <p:cNvSpPr>
            <a:spLocks noGrp="1"/>
          </p:cNvSpPr>
          <p:nvPr>
            <p:ph type="dt" sz="half" idx="10"/>
          </p:nvPr>
        </p:nvSpPr>
        <p:spPr/>
        <p:txBody>
          <a:bodyPr/>
          <a:lstStyle/>
          <a:p>
            <a:fld id="{248C7D35-2C91-4A36-8B3B-9B6578E1E622}" type="datetimeFigureOut">
              <a:rPr lang="el-GR" smtClean="0"/>
              <a:t>25/5/2026</a:t>
            </a:fld>
            <a:endParaRPr lang="el-GR"/>
          </a:p>
        </p:txBody>
      </p:sp>
      <p:sp>
        <p:nvSpPr>
          <p:cNvPr id="4" name="Θέση υποσέλιδου 3">
            <a:extLst>
              <a:ext uri="{FF2B5EF4-FFF2-40B4-BE49-F238E27FC236}">
                <a16:creationId xmlns:a16="http://schemas.microsoft.com/office/drawing/2014/main" id="{BDB21800-6779-E56F-39EE-6D39F0D0C1EE}"/>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9C7864BC-AA5C-4116-907F-3352916E3CEF}"/>
              </a:ext>
            </a:extLst>
          </p:cNvPr>
          <p:cNvSpPr>
            <a:spLocks noGrp="1"/>
          </p:cNvSpPr>
          <p:nvPr>
            <p:ph type="sldNum" sz="quarter" idx="12"/>
          </p:nvPr>
        </p:nvSpPr>
        <p:spPr/>
        <p:txBody>
          <a:bodyPr/>
          <a:lstStyle/>
          <a:p>
            <a:fld id="{04089445-37A2-4AF8-B04D-5E42B37F65CD}" type="slidenum">
              <a:rPr lang="el-GR" smtClean="0"/>
              <a:t>‹#›</a:t>
            </a:fld>
            <a:endParaRPr lang="el-GR"/>
          </a:p>
        </p:txBody>
      </p:sp>
    </p:spTree>
    <p:extLst>
      <p:ext uri="{BB962C8B-B14F-4D97-AF65-F5344CB8AC3E}">
        <p14:creationId xmlns:p14="http://schemas.microsoft.com/office/powerpoint/2010/main" val="3229678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1181B48-01F8-9DDD-52C4-28194962FDDC}"/>
              </a:ext>
            </a:extLst>
          </p:cNvPr>
          <p:cNvSpPr>
            <a:spLocks noGrp="1"/>
          </p:cNvSpPr>
          <p:nvPr>
            <p:ph type="dt" sz="half" idx="10"/>
          </p:nvPr>
        </p:nvSpPr>
        <p:spPr/>
        <p:txBody>
          <a:bodyPr/>
          <a:lstStyle/>
          <a:p>
            <a:fld id="{248C7D35-2C91-4A36-8B3B-9B6578E1E622}" type="datetimeFigureOut">
              <a:rPr lang="el-GR" smtClean="0"/>
              <a:t>25/5/2026</a:t>
            </a:fld>
            <a:endParaRPr lang="el-GR"/>
          </a:p>
        </p:txBody>
      </p:sp>
      <p:sp>
        <p:nvSpPr>
          <p:cNvPr id="3" name="Θέση υποσέλιδου 2">
            <a:extLst>
              <a:ext uri="{FF2B5EF4-FFF2-40B4-BE49-F238E27FC236}">
                <a16:creationId xmlns:a16="http://schemas.microsoft.com/office/drawing/2014/main" id="{8D1347D6-3150-0C56-434B-CA2B6707440F}"/>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21D12DC2-C976-5713-695A-8AA2DC1E04FA}"/>
              </a:ext>
            </a:extLst>
          </p:cNvPr>
          <p:cNvSpPr>
            <a:spLocks noGrp="1"/>
          </p:cNvSpPr>
          <p:nvPr>
            <p:ph type="sldNum" sz="quarter" idx="12"/>
          </p:nvPr>
        </p:nvSpPr>
        <p:spPr/>
        <p:txBody>
          <a:bodyPr/>
          <a:lstStyle/>
          <a:p>
            <a:fld id="{04089445-37A2-4AF8-B04D-5E42B37F65CD}" type="slidenum">
              <a:rPr lang="el-GR" smtClean="0"/>
              <a:t>‹#›</a:t>
            </a:fld>
            <a:endParaRPr lang="el-GR"/>
          </a:p>
        </p:txBody>
      </p:sp>
    </p:spTree>
    <p:extLst>
      <p:ext uri="{BB962C8B-B14F-4D97-AF65-F5344CB8AC3E}">
        <p14:creationId xmlns:p14="http://schemas.microsoft.com/office/powerpoint/2010/main" val="3448808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85F2CE2-7E18-8F47-9605-3D5FE720C613}"/>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69AE1580-AECA-17E3-307D-98BCF4C778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92D9CFC0-CE6B-E94B-675F-7D5FC546FC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100A96D8-8924-F60C-FB48-B6E4250D01D9}"/>
              </a:ext>
            </a:extLst>
          </p:cNvPr>
          <p:cNvSpPr>
            <a:spLocks noGrp="1"/>
          </p:cNvSpPr>
          <p:nvPr>
            <p:ph type="dt" sz="half" idx="10"/>
          </p:nvPr>
        </p:nvSpPr>
        <p:spPr/>
        <p:txBody>
          <a:bodyPr/>
          <a:lstStyle/>
          <a:p>
            <a:fld id="{248C7D35-2C91-4A36-8B3B-9B6578E1E622}" type="datetimeFigureOut">
              <a:rPr lang="el-GR" smtClean="0"/>
              <a:t>25/5/2026</a:t>
            </a:fld>
            <a:endParaRPr lang="el-GR"/>
          </a:p>
        </p:txBody>
      </p:sp>
      <p:sp>
        <p:nvSpPr>
          <p:cNvPr id="6" name="Θέση υποσέλιδου 5">
            <a:extLst>
              <a:ext uri="{FF2B5EF4-FFF2-40B4-BE49-F238E27FC236}">
                <a16:creationId xmlns:a16="http://schemas.microsoft.com/office/drawing/2014/main" id="{E7C2542A-36F8-4C48-9108-25B5A81685C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7D8383F9-490D-88F4-713C-093D4A2705F3}"/>
              </a:ext>
            </a:extLst>
          </p:cNvPr>
          <p:cNvSpPr>
            <a:spLocks noGrp="1"/>
          </p:cNvSpPr>
          <p:nvPr>
            <p:ph type="sldNum" sz="quarter" idx="12"/>
          </p:nvPr>
        </p:nvSpPr>
        <p:spPr/>
        <p:txBody>
          <a:bodyPr/>
          <a:lstStyle/>
          <a:p>
            <a:fld id="{04089445-37A2-4AF8-B04D-5E42B37F65CD}" type="slidenum">
              <a:rPr lang="el-GR" smtClean="0"/>
              <a:t>‹#›</a:t>
            </a:fld>
            <a:endParaRPr lang="el-GR"/>
          </a:p>
        </p:txBody>
      </p:sp>
    </p:spTree>
    <p:extLst>
      <p:ext uri="{BB962C8B-B14F-4D97-AF65-F5344CB8AC3E}">
        <p14:creationId xmlns:p14="http://schemas.microsoft.com/office/powerpoint/2010/main" val="1815145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B6ED8F2-F7D8-4309-C9A1-8411F2B5E4BD}"/>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E11AE42A-67F6-207A-CD09-F3BCF0A9E6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8DB18B54-F6C2-A190-2969-2D8B78845F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C7808BA9-5EE4-1A73-22C2-5B771436E904}"/>
              </a:ext>
            </a:extLst>
          </p:cNvPr>
          <p:cNvSpPr>
            <a:spLocks noGrp="1"/>
          </p:cNvSpPr>
          <p:nvPr>
            <p:ph type="dt" sz="half" idx="10"/>
          </p:nvPr>
        </p:nvSpPr>
        <p:spPr/>
        <p:txBody>
          <a:bodyPr/>
          <a:lstStyle/>
          <a:p>
            <a:fld id="{248C7D35-2C91-4A36-8B3B-9B6578E1E622}" type="datetimeFigureOut">
              <a:rPr lang="el-GR" smtClean="0"/>
              <a:t>25/5/2026</a:t>
            </a:fld>
            <a:endParaRPr lang="el-GR"/>
          </a:p>
        </p:txBody>
      </p:sp>
      <p:sp>
        <p:nvSpPr>
          <p:cNvPr id="6" name="Θέση υποσέλιδου 5">
            <a:extLst>
              <a:ext uri="{FF2B5EF4-FFF2-40B4-BE49-F238E27FC236}">
                <a16:creationId xmlns:a16="http://schemas.microsoft.com/office/drawing/2014/main" id="{30A62A5E-00A0-0FE4-F620-204A9FE8C080}"/>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2CE92952-06C0-12AB-5AD4-9AC509B07816}"/>
              </a:ext>
            </a:extLst>
          </p:cNvPr>
          <p:cNvSpPr>
            <a:spLocks noGrp="1"/>
          </p:cNvSpPr>
          <p:nvPr>
            <p:ph type="sldNum" sz="quarter" idx="12"/>
          </p:nvPr>
        </p:nvSpPr>
        <p:spPr/>
        <p:txBody>
          <a:bodyPr/>
          <a:lstStyle/>
          <a:p>
            <a:fld id="{04089445-37A2-4AF8-B04D-5E42B37F65CD}" type="slidenum">
              <a:rPr lang="el-GR" smtClean="0"/>
              <a:t>‹#›</a:t>
            </a:fld>
            <a:endParaRPr lang="el-GR"/>
          </a:p>
        </p:txBody>
      </p:sp>
    </p:spTree>
    <p:extLst>
      <p:ext uri="{BB962C8B-B14F-4D97-AF65-F5344CB8AC3E}">
        <p14:creationId xmlns:p14="http://schemas.microsoft.com/office/powerpoint/2010/main" val="3047254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4ECBC3B-E547-0C65-6B65-134686DAF6F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5BF38141-4DF7-AFF6-C7A1-2B87564FA6E8}"/>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155CEB9-5872-9679-8C60-0FC754EEE119}"/>
              </a:ext>
            </a:extLst>
          </p:cNvPr>
          <p:cNvSpPr>
            <a:spLocks noGrp="1"/>
          </p:cNvSpPr>
          <p:nvPr>
            <p:ph type="dt" sz="half" idx="10"/>
          </p:nvPr>
        </p:nvSpPr>
        <p:spPr/>
        <p:txBody>
          <a:bodyPr/>
          <a:lstStyle/>
          <a:p>
            <a:fld id="{248C7D35-2C91-4A36-8B3B-9B6578E1E622}" type="datetimeFigureOut">
              <a:rPr lang="el-GR" smtClean="0"/>
              <a:t>25/5/2026</a:t>
            </a:fld>
            <a:endParaRPr lang="el-GR"/>
          </a:p>
        </p:txBody>
      </p:sp>
      <p:sp>
        <p:nvSpPr>
          <p:cNvPr id="5" name="Θέση υποσέλιδου 4">
            <a:extLst>
              <a:ext uri="{FF2B5EF4-FFF2-40B4-BE49-F238E27FC236}">
                <a16:creationId xmlns:a16="http://schemas.microsoft.com/office/drawing/2014/main" id="{086C8F1D-C219-7411-EA64-4382CB55D56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8988139-B8EF-0517-6CFA-17B1CFE0D545}"/>
              </a:ext>
            </a:extLst>
          </p:cNvPr>
          <p:cNvSpPr>
            <a:spLocks noGrp="1"/>
          </p:cNvSpPr>
          <p:nvPr>
            <p:ph type="sldNum" sz="quarter" idx="12"/>
          </p:nvPr>
        </p:nvSpPr>
        <p:spPr/>
        <p:txBody>
          <a:bodyPr/>
          <a:lstStyle/>
          <a:p>
            <a:fld id="{04089445-37A2-4AF8-B04D-5E42B37F65CD}" type="slidenum">
              <a:rPr lang="el-GR" smtClean="0"/>
              <a:t>‹#›</a:t>
            </a:fld>
            <a:endParaRPr lang="el-GR"/>
          </a:p>
        </p:txBody>
      </p:sp>
    </p:spTree>
    <p:extLst>
      <p:ext uri="{BB962C8B-B14F-4D97-AF65-F5344CB8AC3E}">
        <p14:creationId xmlns:p14="http://schemas.microsoft.com/office/powerpoint/2010/main" val="4150894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DB6CB082-A09A-490E-9DEB-F9B9D26BF208}"/>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0DDB6A43-6EE6-D816-9D33-B38C29498D91}"/>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9F52BD52-AF87-3F06-1F3A-32BB29C95C2F}"/>
              </a:ext>
            </a:extLst>
          </p:cNvPr>
          <p:cNvSpPr>
            <a:spLocks noGrp="1"/>
          </p:cNvSpPr>
          <p:nvPr>
            <p:ph type="dt" sz="half" idx="10"/>
          </p:nvPr>
        </p:nvSpPr>
        <p:spPr/>
        <p:txBody>
          <a:bodyPr/>
          <a:lstStyle/>
          <a:p>
            <a:fld id="{248C7D35-2C91-4A36-8B3B-9B6578E1E622}" type="datetimeFigureOut">
              <a:rPr lang="el-GR" smtClean="0"/>
              <a:t>25/5/2026</a:t>
            </a:fld>
            <a:endParaRPr lang="el-GR"/>
          </a:p>
        </p:txBody>
      </p:sp>
      <p:sp>
        <p:nvSpPr>
          <p:cNvPr id="5" name="Θέση υποσέλιδου 4">
            <a:extLst>
              <a:ext uri="{FF2B5EF4-FFF2-40B4-BE49-F238E27FC236}">
                <a16:creationId xmlns:a16="http://schemas.microsoft.com/office/drawing/2014/main" id="{A97B70EB-F153-AAD6-C8AE-26CB350794A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9C4B97C-FD74-2679-A746-27D628632343}"/>
              </a:ext>
            </a:extLst>
          </p:cNvPr>
          <p:cNvSpPr>
            <a:spLocks noGrp="1"/>
          </p:cNvSpPr>
          <p:nvPr>
            <p:ph type="sldNum" sz="quarter" idx="12"/>
          </p:nvPr>
        </p:nvSpPr>
        <p:spPr/>
        <p:txBody>
          <a:bodyPr/>
          <a:lstStyle/>
          <a:p>
            <a:fld id="{04089445-37A2-4AF8-B04D-5E42B37F65CD}" type="slidenum">
              <a:rPr lang="el-GR" smtClean="0"/>
              <a:t>‹#›</a:t>
            </a:fld>
            <a:endParaRPr lang="el-GR"/>
          </a:p>
        </p:txBody>
      </p:sp>
    </p:spTree>
    <p:extLst>
      <p:ext uri="{BB962C8B-B14F-4D97-AF65-F5344CB8AC3E}">
        <p14:creationId xmlns:p14="http://schemas.microsoft.com/office/powerpoint/2010/main" val="3354120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C1BCD7F6-083A-5616-E6AD-F5A4BD4C62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10DC36D-1763-FEFA-9F84-BD937D467D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6E228C75-CD2A-A362-D0E8-EC1CA73328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8C7D35-2C91-4A36-8B3B-9B6578E1E622}" type="datetimeFigureOut">
              <a:rPr lang="el-GR" smtClean="0"/>
              <a:t>25/5/2026</a:t>
            </a:fld>
            <a:endParaRPr lang="el-GR"/>
          </a:p>
        </p:txBody>
      </p:sp>
      <p:sp>
        <p:nvSpPr>
          <p:cNvPr id="5" name="Θέση υποσέλιδου 4">
            <a:extLst>
              <a:ext uri="{FF2B5EF4-FFF2-40B4-BE49-F238E27FC236}">
                <a16:creationId xmlns:a16="http://schemas.microsoft.com/office/drawing/2014/main" id="{0878C406-EBB0-CECA-0D92-0260ACA734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AF4011DE-C25D-EF99-8F5E-ED3498A076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089445-37A2-4AF8-B04D-5E42B37F65CD}" type="slidenum">
              <a:rPr lang="el-GR" smtClean="0"/>
              <a:t>‹#›</a:t>
            </a:fld>
            <a:endParaRPr lang="el-GR"/>
          </a:p>
        </p:txBody>
      </p:sp>
    </p:spTree>
    <p:extLst>
      <p:ext uri="{BB962C8B-B14F-4D97-AF65-F5344CB8AC3E}">
        <p14:creationId xmlns:p14="http://schemas.microsoft.com/office/powerpoint/2010/main" val="335752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A14E1C-F3FB-16AB-20F3-4494A31BE8DD}"/>
              </a:ext>
            </a:extLst>
          </p:cNvPr>
          <p:cNvSpPr>
            <a:spLocks noGrp="1"/>
          </p:cNvSpPr>
          <p:nvPr>
            <p:ph type="ctrTitle"/>
          </p:nvPr>
        </p:nvSpPr>
        <p:spPr/>
        <p:txBody>
          <a:bodyPr/>
          <a:lstStyle/>
          <a:p>
            <a:r>
              <a:rPr lang="el-GR" dirty="0"/>
              <a:t>Ρεπουμπλικανισμός</a:t>
            </a:r>
          </a:p>
        </p:txBody>
      </p:sp>
      <p:sp>
        <p:nvSpPr>
          <p:cNvPr id="3" name="Υπότιτλος 2">
            <a:extLst>
              <a:ext uri="{FF2B5EF4-FFF2-40B4-BE49-F238E27FC236}">
                <a16:creationId xmlns:a16="http://schemas.microsoft.com/office/drawing/2014/main" id="{D261DA0E-1BE6-2A49-C3FB-DEA9F28C3A27}"/>
              </a:ext>
            </a:extLst>
          </p:cNvPr>
          <p:cNvSpPr>
            <a:spLocks noGrp="1"/>
          </p:cNvSpPr>
          <p:nvPr>
            <p:ph type="subTitle" idx="1"/>
          </p:nvPr>
        </p:nvSpPr>
        <p:spPr/>
        <p:txBody>
          <a:bodyPr/>
          <a:lstStyle/>
          <a:p>
            <a:endParaRPr lang="el-GR"/>
          </a:p>
        </p:txBody>
      </p:sp>
    </p:spTree>
    <p:extLst>
      <p:ext uri="{BB962C8B-B14F-4D97-AF65-F5344CB8AC3E}">
        <p14:creationId xmlns:p14="http://schemas.microsoft.com/office/powerpoint/2010/main" val="3250691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D40C1C-8C12-2DC8-8DEE-D01222E2F6C3}"/>
              </a:ext>
            </a:extLst>
          </p:cNvPr>
          <p:cNvSpPr>
            <a:spLocks noGrp="1"/>
          </p:cNvSpPr>
          <p:nvPr>
            <p:ph type="title"/>
          </p:nvPr>
        </p:nvSpPr>
        <p:spPr/>
        <p:txBody>
          <a:bodyPr/>
          <a:lstStyle/>
          <a:p>
            <a:r>
              <a:rPr lang="el-GR" dirty="0"/>
              <a:t>Διαφορετικές σημασίες του όρου «ρεπουμπλικανισμός»</a:t>
            </a:r>
          </a:p>
        </p:txBody>
      </p:sp>
      <p:sp>
        <p:nvSpPr>
          <p:cNvPr id="3" name="Θέση περιεχομένου 2">
            <a:extLst>
              <a:ext uri="{FF2B5EF4-FFF2-40B4-BE49-F238E27FC236}">
                <a16:creationId xmlns:a16="http://schemas.microsoft.com/office/drawing/2014/main" id="{3D177B24-F748-1544-1F99-021BD9360151}"/>
              </a:ext>
            </a:extLst>
          </p:cNvPr>
          <p:cNvSpPr>
            <a:spLocks noGrp="1"/>
          </p:cNvSpPr>
          <p:nvPr>
            <p:ph idx="1"/>
          </p:nvPr>
        </p:nvSpPr>
        <p:spPr/>
        <p:txBody>
          <a:bodyPr/>
          <a:lstStyle/>
          <a:p>
            <a:r>
              <a:rPr lang="el-GR" dirty="0"/>
              <a:t>Στην ιστορία των ιδεών ο ρεπουμπλικανισμός αναφέρεται σε ένα </a:t>
            </a:r>
            <a:r>
              <a:rPr lang="el-GR" dirty="0">
                <a:solidFill>
                  <a:srgbClr val="FF0000"/>
                </a:solidFill>
              </a:rPr>
              <a:t>ρεύμα πολιτικής σκέψης </a:t>
            </a:r>
            <a:r>
              <a:rPr lang="el-GR" dirty="0"/>
              <a:t>το οποίο δίνει έμφαση στην </a:t>
            </a:r>
            <a:r>
              <a:rPr lang="el-GR" dirty="0">
                <a:solidFill>
                  <a:srgbClr val="FF0000"/>
                </a:solidFill>
              </a:rPr>
              <a:t>πολιτική αρετή</a:t>
            </a:r>
            <a:r>
              <a:rPr lang="el-GR" dirty="0"/>
              <a:t>, το </a:t>
            </a:r>
            <a:r>
              <a:rPr lang="el-GR" dirty="0">
                <a:solidFill>
                  <a:srgbClr val="FF0000"/>
                </a:solidFill>
              </a:rPr>
              <a:t>κοινό αγαθό</a:t>
            </a:r>
            <a:r>
              <a:rPr lang="el-GR" dirty="0"/>
              <a:t>, το </a:t>
            </a:r>
            <a:r>
              <a:rPr lang="el-GR" dirty="0">
                <a:solidFill>
                  <a:srgbClr val="FF0000"/>
                </a:solidFill>
              </a:rPr>
              <a:t>μεικτό πολίτευμα </a:t>
            </a:r>
            <a:r>
              <a:rPr lang="el-GR" dirty="0"/>
              <a:t>και την έννοια της ελευθερίας ως </a:t>
            </a:r>
            <a:r>
              <a:rPr lang="el-GR" dirty="0">
                <a:solidFill>
                  <a:srgbClr val="FF0000"/>
                </a:solidFill>
              </a:rPr>
              <a:t>μη κυριάρχησης</a:t>
            </a:r>
          </a:p>
          <a:p>
            <a:r>
              <a:rPr lang="el-GR" dirty="0"/>
              <a:t>Η σημασία αυτή πρέπει να διακρίνεται από</a:t>
            </a:r>
          </a:p>
          <a:p>
            <a:pPr marL="0" indent="0">
              <a:buNone/>
            </a:pPr>
            <a:r>
              <a:rPr lang="el-GR" dirty="0"/>
              <a:t>α) τον ρεπουμπλικανισμό με τη γενική έννοια της </a:t>
            </a:r>
            <a:r>
              <a:rPr lang="el-GR" dirty="0">
                <a:solidFill>
                  <a:srgbClr val="FF0000"/>
                </a:solidFill>
              </a:rPr>
              <a:t>μη δεσποτικής διακυβέρνησης</a:t>
            </a:r>
          </a:p>
          <a:p>
            <a:pPr marL="0" indent="0">
              <a:buNone/>
            </a:pPr>
            <a:r>
              <a:rPr lang="el-GR" dirty="0"/>
              <a:t>β)τα ρεπουμπλικανικά </a:t>
            </a:r>
            <a:r>
              <a:rPr lang="el-GR" dirty="0">
                <a:solidFill>
                  <a:srgbClr val="FF0000"/>
                </a:solidFill>
              </a:rPr>
              <a:t>κόμματα</a:t>
            </a:r>
            <a:r>
              <a:rPr lang="el-GR" dirty="0"/>
              <a:t> στις ΗΠΑ και τη Γαλλία και άλλες χώρες</a:t>
            </a:r>
          </a:p>
          <a:p>
            <a:pPr marL="0" indent="0">
              <a:buNone/>
            </a:pPr>
            <a:endParaRPr lang="el-GR" dirty="0">
              <a:solidFill>
                <a:srgbClr val="FF0000"/>
              </a:solidFill>
            </a:endParaRPr>
          </a:p>
        </p:txBody>
      </p:sp>
    </p:spTree>
    <p:extLst>
      <p:ext uri="{BB962C8B-B14F-4D97-AF65-F5344CB8AC3E}">
        <p14:creationId xmlns:p14="http://schemas.microsoft.com/office/powerpoint/2010/main" val="4155627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119B63-DA26-89D3-4FE2-A203283ADC72}"/>
              </a:ext>
            </a:extLst>
          </p:cNvPr>
          <p:cNvSpPr>
            <a:spLocks noGrp="1"/>
          </p:cNvSpPr>
          <p:nvPr>
            <p:ph type="title"/>
          </p:nvPr>
        </p:nvSpPr>
        <p:spPr/>
        <p:txBody>
          <a:bodyPr/>
          <a:lstStyle/>
          <a:p>
            <a:r>
              <a:rPr lang="en-US" dirty="0"/>
              <a:t>Res publica</a:t>
            </a:r>
            <a:endParaRPr lang="el-GR" dirty="0"/>
          </a:p>
        </p:txBody>
      </p:sp>
      <p:sp>
        <p:nvSpPr>
          <p:cNvPr id="3" name="Θέση περιεχομένου 2">
            <a:extLst>
              <a:ext uri="{FF2B5EF4-FFF2-40B4-BE49-F238E27FC236}">
                <a16:creationId xmlns:a16="http://schemas.microsoft.com/office/drawing/2014/main" id="{88E37E12-350D-D69D-957B-94AC334127FB}"/>
              </a:ext>
            </a:extLst>
          </p:cNvPr>
          <p:cNvSpPr>
            <a:spLocks noGrp="1"/>
          </p:cNvSpPr>
          <p:nvPr>
            <p:ph idx="1"/>
          </p:nvPr>
        </p:nvSpPr>
        <p:spPr/>
        <p:txBody>
          <a:bodyPr/>
          <a:lstStyle/>
          <a:p>
            <a:r>
              <a:rPr lang="en-US" dirty="0"/>
              <a:t>H </a:t>
            </a:r>
            <a:r>
              <a:rPr lang="el-GR" dirty="0"/>
              <a:t>λέξη </a:t>
            </a:r>
            <a:r>
              <a:rPr lang="en-US" dirty="0">
                <a:solidFill>
                  <a:srgbClr val="FF0000"/>
                </a:solidFill>
              </a:rPr>
              <a:t>republic</a:t>
            </a:r>
            <a:r>
              <a:rPr lang="en-US" dirty="0"/>
              <a:t> </a:t>
            </a:r>
            <a:r>
              <a:rPr lang="el-GR" dirty="0"/>
              <a:t>από την οποία παίρνει το όνομα του ο ρεπουμπλικανισμός προέρχεται από το λατινικό </a:t>
            </a:r>
            <a:r>
              <a:rPr lang="en-US" dirty="0"/>
              <a:t>res publica</a:t>
            </a:r>
            <a:r>
              <a:rPr lang="el-GR" dirty="0"/>
              <a:t>, το οποίο σημαίνει «</a:t>
            </a:r>
            <a:r>
              <a:rPr lang="el-GR" dirty="0" err="1"/>
              <a:t>δημόσι</a:t>
            </a:r>
            <a:r>
              <a:rPr lang="en-US" dirty="0"/>
              <a:t>o </a:t>
            </a:r>
            <a:r>
              <a:rPr lang="el-GR" dirty="0"/>
              <a:t>πράγμα» ή «δημόσια υπόθεση»</a:t>
            </a:r>
          </a:p>
          <a:p>
            <a:r>
              <a:rPr lang="el-GR" dirty="0"/>
              <a:t>Τη λέξη </a:t>
            </a:r>
            <a:r>
              <a:rPr lang="en-US" dirty="0"/>
              <a:t>res publica </a:t>
            </a:r>
            <a:r>
              <a:rPr lang="el-GR" dirty="0"/>
              <a:t>χρησιμοποίησαν </a:t>
            </a:r>
            <a:r>
              <a:rPr lang="el-GR" dirty="0" err="1"/>
              <a:t>ρωμαίοι</a:t>
            </a:r>
            <a:r>
              <a:rPr lang="el-GR" dirty="0"/>
              <a:t> στοχαστές όπως ο </a:t>
            </a:r>
            <a:r>
              <a:rPr lang="el-GR" dirty="0" err="1">
                <a:solidFill>
                  <a:srgbClr val="FF0000"/>
                </a:solidFill>
              </a:rPr>
              <a:t>Κικέρωνας</a:t>
            </a:r>
            <a:r>
              <a:rPr lang="el-GR" dirty="0"/>
              <a:t> για να περιγράψουν έναν τρόπο διακυβέρνησης που έχει ως επίκεντρο το </a:t>
            </a:r>
            <a:r>
              <a:rPr lang="el-GR" dirty="0">
                <a:solidFill>
                  <a:srgbClr val="FF0000"/>
                </a:solidFill>
              </a:rPr>
              <a:t>κοινό αγαθό</a:t>
            </a:r>
          </a:p>
          <a:p>
            <a:r>
              <a:rPr lang="en-US" dirty="0"/>
              <a:t>H </a:t>
            </a:r>
            <a:r>
              <a:rPr lang="el-GR" dirty="0"/>
              <a:t>λέξη </a:t>
            </a:r>
            <a:r>
              <a:rPr lang="en-US" dirty="0"/>
              <a:t>republic </a:t>
            </a:r>
            <a:r>
              <a:rPr lang="el-GR" dirty="0"/>
              <a:t>είναι η και η λατινική μετάφραση της </a:t>
            </a:r>
            <a:r>
              <a:rPr lang="el-GR" dirty="0">
                <a:solidFill>
                  <a:srgbClr val="FF0000"/>
                </a:solidFill>
              </a:rPr>
              <a:t>Πολιτείας</a:t>
            </a:r>
            <a:r>
              <a:rPr lang="el-GR" dirty="0"/>
              <a:t> του Πλάτωνα. Ο λόγος είναι το έργο </a:t>
            </a:r>
            <a:r>
              <a:rPr lang="en-US" dirty="0">
                <a:solidFill>
                  <a:srgbClr val="FF0000"/>
                </a:solidFill>
              </a:rPr>
              <a:t>De re Publica </a:t>
            </a:r>
            <a:r>
              <a:rPr lang="el-GR" dirty="0"/>
              <a:t>του </a:t>
            </a:r>
            <a:r>
              <a:rPr lang="el-GR" dirty="0" err="1"/>
              <a:t>Κικέρωνα</a:t>
            </a:r>
            <a:r>
              <a:rPr lang="el-GR" dirty="0"/>
              <a:t>, το οποίο είναι γραμμένο με τη μορφή σωκρατικού διαλόγου όπως και η Πολιτεία. Το έργο περιγράφει ένα ιδεατό ρωμαϊκό σύνταγμα</a:t>
            </a:r>
          </a:p>
        </p:txBody>
      </p:sp>
    </p:spTree>
    <p:extLst>
      <p:ext uri="{BB962C8B-B14F-4D97-AF65-F5344CB8AC3E}">
        <p14:creationId xmlns:p14="http://schemas.microsoft.com/office/powerpoint/2010/main" val="2957962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A27BCE5-265C-4979-4737-C3FD64518526}"/>
              </a:ext>
            </a:extLst>
          </p:cNvPr>
          <p:cNvSpPr>
            <a:spLocks noGrp="1"/>
          </p:cNvSpPr>
          <p:nvPr>
            <p:ph type="title"/>
          </p:nvPr>
        </p:nvSpPr>
        <p:spPr/>
        <p:txBody>
          <a:bodyPr/>
          <a:lstStyle/>
          <a:p>
            <a:r>
              <a:rPr lang="el-GR" dirty="0"/>
              <a:t>Ιταλική Αναγέννηση</a:t>
            </a:r>
          </a:p>
        </p:txBody>
      </p:sp>
      <p:sp>
        <p:nvSpPr>
          <p:cNvPr id="3" name="Θέση περιεχομένου 2">
            <a:extLst>
              <a:ext uri="{FF2B5EF4-FFF2-40B4-BE49-F238E27FC236}">
                <a16:creationId xmlns:a16="http://schemas.microsoft.com/office/drawing/2014/main" id="{FB61BCCB-C624-876C-D57D-3285DDAD9A88}"/>
              </a:ext>
            </a:extLst>
          </p:cNvPr>
          <p:cNvSpPr>
            <a:spLocks noGrp="1"/>
          </p:cNvSpPr>
          <p:nvPr>
            <p:ph idx="1"/>
          </p:nvPr>
        </p:nvSpPr>
        <p:spPr/>
        <p:txBody>
          <a:bodyPr>
            <a:normAutofit lnSpcReduction="10000"/>
          </a:bodyPr>
          <a:lstStyle/>
          <a:p>
            <a:r>
              <a:rPr lang="en-US" dirty="0"/>
              <a:t>H </a:t>
            </a:r>
            <a:r>
              <a:rPr lang="el-GR" dirty="0"/>
              <a:t>εμφάνιση του κλασικού ρεπουμπλικανισμού εντοπίζεται από τους </a:t>
            </a:r>
            <a:r>
              <a:rPr lang="el-GR" dirty="0">
                <a:solidFill>
                  <a:srgbClr val="FF0000"/>
                </a:solidFill>
              </a:rPr>
              <a:t>ιστορικούς των ιδεών </a:t>
            </a:r>
            <a:r>
              <a:rPr lang="el-GR" dirty="0"/>
              <a:t>στις ιταλικές ανεξάρτητες πόλεις-δημοκρατίες της ιταλικής αναγέννησης όπως η Φλωρεντία και η Βενετία</a:t>
            </a:r>
            <a:endParaRPr lang="en-US" dirty="0"/>
          </a:p>
          <a:p>
            <a:r>
              <a:rPr lang="el-GR" dirty="0"/>
              <a:t>Κατά τη διάρκεια του Μεσαίωνα οι πόλεις αυτές διεκδίκησαν την </a:t>
            </a:r>
            <a:r>
              <a:rPr lang="el-GR" dirty="0">
                <a:solidFill>
                  <a:srgbClr val="FF0000"/>
                </a:solidFill>
              </a:rPr>
              <a:t>ανεξαρτησία</a:t>
            </a:r>
            <a:r>
              <a:rPr lang="el-GR" dirty="0"/>
              <a:t> τους από το παπικό κράτος και την Άγια Ρωμαϊκή Αυτοκρατορία, εγκαθιδρύοντας μορφές διακυβέρνησης που στηρίζονταν σε ένα «μεικτό πολίτευμα». </a:t>
            </a:r>
            <a:endParaRPr lang="en-US" dirty="0"/>
          </a:p>
          <a:p>
            <a:r>
              <a:rPr lang="el-GR" dirty="0"/>
              <a:t>Σύμφωνα με την παραδεδεγμένη θεώρηση (</a:t>
            </a:r>
            <a:r>
              <a:rPr lang="en-US" dirty="0"/>
              <a:t>Hans Baron 1955)</a:t>
            </a:r>
            <a:r>
              <a:rPr lang="el-GR" dirty="0"/>
              <a:t> ο κλασικός ρεπουμπλικανισμός αναπτύχθηκε στις πόλεις αυτές κατά τον 15ο αιώνα ως απάντηση στην απειλή </a:t>
            </a:r>
            <a:r>
              <a:rPr lang="el-GR" dirty="0">
                <a:solidFill>
                  <a:srgbClr val="FF0000"/>
                </a:solidFill>
              </a:rPr>
              <a:t>κυριάρχησής </a:t>
            </a:r>
            <a:r>
              <a:rPr lang="el-GR" dirty="0"/>
              <a:t>τους από γειτονικά </a:t>
            </a:r>
            <a:r>
              <a:rPr lang="el-GR" dirty="0">
                <a:solidFill>
                  <a:srgbClr val="FF0000"/>
                </a:solidFill>
              </a:rPr>
              <a:t>δεσποτικά </a:t>
            </a:r>
            <a:r>
              <a:rPr lang="el-GR" dirty="0"/>
              <a:t>κράτη</a:t>
            </a:r>
          </a:p>
          <a:p>
            <a:endParaRPr lang="el-GR" dirty="0"/>
          </a:p>
        </p:txBody>
      </p:sp>
    </p:spTree>
    <p:extLst>
      <p:ext uri="{BB962C8B-B14F-4D97-AF65-F5344CB8AC3E}">
        <p14:creationId xmlns:p14="http://schemas.microsoft.com/office/powerpoint/2010/main" val="748716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B1ED5E-1545-F4B7-D7E0-E613FBA0AEF4}"/>
              </a:ext>
            </a:extLst>
          </p:cNvPr>
          <p:cNvSpPr>
            <a:spLocks noGrp="1"/>
          </p:cNvSpPr>
          <p:nvPr>
            <p:ph type="title"/>
          </p:nvPr>
        </p:nvSpPr>
        <p:spPr/>
        <p:txBody>
          <a:bodyPr/>
          <a:lstStyle/>
          <a:p>
            <a:r>
              <a:rPr lang="el-GR" dirty="0"/>
              <a:t>Αρχαία Ρώμη</a:t>
            </a:r>
          </a:p>
        </p:txBody>
      </p:sp>
      <p:sp>
        <p:nvSpPr>
          <p:cNvPr id="3" name="Θέση περιεχομένου 2">
            <a:extLst>
              <a:ext uri="{FF2B5EF4-FFF2-40B4-BE49-F238E27FC236}">
                <a16:creationId xmlns:a16="http://schemas.microsoft.com/office/drawing/2014/main" id="{7D70C039-B999-81B0-99B3-85B50AD20D29}"/>
              </a:ext>
            </a:extLst>
          </p:cNvPr>
          <p:cNvSpPr>
            <a:spLocks noGrp="1"/>
          </p:cNvSpPr>
          <p:nvPr>
            <p:ph idx="1"/>
          </p:nvPr>
        </p:nvSpPr>
        <p:spPr/>
        <p:txBody>
          <a:bodyPr>
            <a:normAutofit lnSpcReduction="10000"/>
          </a:bodyPr>
          <a:lstStyle/>
          <a:p>
            <a:r>
              <a:rPr lang="el-GR" dirty="0"/>
              <a:t>Σύμφωνα με τον </a:t>
            </a:r>
            <a:r>
              <a:rPr lang="en-US" dirty="0"/>
              <a:t>Baron</a:t>
            </a:r>
            <a:r>
              <a:rPr lang="el-GR" dirty="0"/>
              <a:t>, στοχαστές των ιταλικών πόλεων-δημοκρατιών της Αναγέννησης επιχείρησαν να συγκροτήσουν επιχειρήματα υπέρ της ανεξαρτησίας των πόλεων τους έναντι μιας </a:t>
            </a:r>
            <a:r>
              <a:rPr lang="el-GR" dirty="0">
                <a:solidFill>
                  <a:srgbClr val="FF0000"/>
                </a:solidFill>
              </a:rPr>
              <a:t>αυθαίρετης</a:t>
            </a:r>
            <a:r>
              <a:rPr lang="el-GR" dirty="0"/>
              <a:t> κατά τους ίδιους εξουσίας εμπνεόμενοι από μια ιδέα της ελευθερίας που αντλούσε στοιχεία από την Αρχαία Ρώμη και τον </a:t>
            </a:r>
            <a:r>
              <a:rPr lang="el-GR" dirty="0" err="1">
                <a:solidFill>
                  <a:srgbClr val="FF0000"/>
                </a:solidFill>
              </a:rPr>
              <a:t>Κικέρωνα</a:t>
            </a:r>
            <a:r>
              <a:rPr lang="el-GR" dirty="0"/>
              <a:t> (αλλά και τον Αριστοτέλη)</a:t>
            </a:r>
          </a:p>
          <a:p>
            <a:r>
              <a:rPr lang="el-GR" dirty="0"/>
              <a:t>Ένας από τους λόγους που στράφηκαν στην Αρχαία Ρώμη είναι ότι στη μέχρι τότε ευρωπαϊκή ιστορία είχε εδραιωθεί η αντίληψη ότι η δημοκρατία της Αθήνας ήταν ασταθής και αναποτελεσματική – εν μέρει και λόγω της επιρροής της σκέψης του Αριστοτέλη και του Πλάτωνα</a:t>
            </a:r>
          </a:p>
        </p:txBody>
      </p:sp>
    </p:spTree>
    <p:extLst>
      <p:ext uri="{BB962C8B-B14F-4D97-AF65-F5344CB8AC3E}">
        <p14:creationId xmlns:p14="http://schemas.microsoft.com/office/powerpoint/2010/main" val="1088554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CCC3BC-61D2-95B5-0CBD-20F7698EBCD6}"/>
              </a:ext>
            </a:extLst>
          </p:cNvPr>
          <p:cNvSpPr>
            <a:spLocks noGrp="1"/>
          </p:cNvSpPr>
          <p:nvPr>
            <p:ph type="title"/>
          </p:nvPr>
        </p:nvSpPr>
        <p:spPr/>
        <p:txBody>
          <a:bodyPr/>
          <a:lstStyle/>
          <a:p>
            <a:r>
              <a:rPr lang="el-GR" dirty="0"/>
              <a:t>Αγγλοσαξονικός κόσμος</a:t>
            </a:r>
          </a:p>
        </p:txBody>
      </p:sp>
      <p:sp>
        <p:nvSpPr>
          <p:cNvPr id="3" name="Θέση περιεχομένου 2">
            <a:extLst>
              <a:ext uri="{FF2B5EF4-FFF2-40B4-BE49-F238E27FC236}">
                <a16:creationId xmlns:a16="http://schemas.microsoft.com/office/drawing/2014/main" id="{1E2AB21B-AC11-1BFB-13B4-79442EF1DE78}"/>
              </a:ext>
            </a:extLst>
          </p:cNvPr>
          <p:cNvSpPr>
            <a:spLocks noGrp="1"/>
          </p:cNvSpPr>
          <p:nvPr>
            <p:ph idx="1"/>
          </p:nvPr>
        </p:nvSpPr>
        <p:spPr/>
        <p:txBody>
          <a:bodyPr>
            <a:normAutofit fontScale="92500" lnSpcReduction="20000"/>
          </a:bodyPr>
          <a:lstStyle/>
          <a:p>
            <a:r>
              <a:rPr lang="el-GR" dirty="0"/>
              <a:t>Κατά τη διάρκεια του βρετανικού εμφυλίου πολέμου (1639 -1651)</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 η</a:t>
            </a:r>
            <a:r>
              <a:rPr kumimoji="0" lang="el-GR" sz="2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κατάρρευση των θεσμών οδήγησε στην αναθεώρηση των αποδεκτών πολιτικών πεποιθήσεων και πρακτικών, ανοίγοντας τον δρόμο για την εμφάνιση νέων μορφών πολιτικής οργάνωσης.</a:t>
            </a:r>
            <a:r>
              <a:rPr lang="el-GR" dirty="0"/>
              <a:t> </a:t>
            </a:r>
          </a:p>
          <a:p>
            <a:r>
              <a:rPr lang="el-GR" dirty="0"/>
              <a:t>Στο περιβάλλον αυτό διαμορφώθηκε ένα ρεύμα σκέψης που αμφισβήτησε την απόλυτη εξουσία του </a:t>
            </a:r>
            <a:r>
              <a:rPr lang="el-GR" dirty="0">
                <a:solidFill>
                  <a:srgbClr val="FF0000"/>
                </a:solidFill>
              </a:rPr>
              <a:t>Καρόλου Α’ </a:t>
            </a:r>
            <a:r>
              <a:rPr lang="el-GR" dirty="0"/>
              <a:t>αντλώντας επιχειρήματα από τα </a:t>
            </a:r>
            <a:r>
              <a:rPr lang="el-GR" sz="2800" kern="100" dirty="0">
                <a:effectLst/>
                <a:latin typeface="Calibri" panose="020F0502020204030204" pitchFamily="34" charset="0"/>
                <a:ea typeface="Calibri" panose="020F0502020204030204" pitchFamily="34" charset="0"/>
                <a:cs typeface="Times New Roman" panose="02020603050405020304" pitchFamily="18" charset="0"/>
              </a:rPr>
              <a:t>πολιτικά κείμενα αρχαίων φιλοσόφων και ιστορικών, τα συντάγματα </a:t>
            </a:r>
            <a:r>
              <a:rPr lang="el-GR" sz="2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ιταλικών πόλεων </a:t>
            </a:r>
            <a:r>
              <a:rPr lang="el-GR" sz="2800" kern="100" dirty="0">
                <a:effectLst/>
                <a:latin typeface="Calibri" panose="020F0502020204030204" pitchFamily="34" charset="0"/>
                <a:ea typeface="Calibri" panose="020F0502020204030204" pitchFamily="34" charset="0"/>
                <a:cs typeface="Times New Roman" panose="02020603050405020304" pitchFamily="18" charset="0"/>
              </a:rPr>
              <a:t>όπως η Βενετία, και τα έργα </a:t>
            </a:r>
            <a:r>
              <a:rPr lang="el-GR" sz="2800" kern="100" dirty="0" err="1">
                <a:effectLst/>
                <a:latin typeface="Calibri" panose="020F0502020204030204" pitchFamily="34" charset="0"/>
                <a:ea typeface="Calibri" panose="020F0502020204030204" pitchFamily="34" charset="0"/>
                <a:cs typeface="Times New Roman" panose="02020603050405020304" pitchFamily="18" charset="0"/>
              </a:rPr>
              <a:t>ιταλών</a:t>
            </a:r>
            <a:r>
              <a:rPr lang="el-GR" sz="2800" kern="100" dirty="0">
                <a:effectLst/>
                <a:latin typeface="Calibri" panose="020F0502020204030204" pitchFamily="34" charset="0"/>
                <a:ea typeface="Calibri" panose="020F0502020204030204" pitchFamily="34" charset="0"/>
                <a:cs typeface="Times New Roman" panose="02020603050405020304" pitchFamily="18" charset="0"/>
              </a:rPr>
              <a:t> αναγεννησιακών συγγραφέων. </a:t>
            </a:r>
          </a:p>
          <a:p>
            <a:r>
              <a:rPr lang="el-GR" dirty="0"/>
              <a:t>Η </a:t>
            </a:r>
            <a:r>
              <a:rPr lang="en-US" dirty="0"/>
              <a:t>Zera Fink </a:t>
            </a:r>
            <a:r>
              <a:rPr lang="el-GR" dirty="0"/>
              <a:t>ήταν η πρώτη που ανέλυσε συστηματικά το 1940 το ρεύμα του </a:t>
            </a:r>
            <a:r>
              <a:rPr lang="el-GR" dirty="0" err="1"/>
              <a:t>αγγλοσαξωνικού</a:t>
            </a:r>
            <a:r>
              <a:rPr lang="el-GR" dirty="0"/>
              <a:t> ρεπουμπλικανισμού </a:t>
            </a:r>
          </a:p>
          <a:p>
            <a:r>
              <a:rPr lang="el-GR" dirty="0"/>
              <a:t>Ο  ρεπουμπλικανισμός επηρέασε αργότερα και τις θέσεις των ιδρυτών πατέρων των ΗΠΑ, και ιδίως του </a:t>
            </a:r>
            <a:r>
              <a:rPr lang="el-GR" dirty="0" err="1"/>
              <a:t>Μάντισον</a:t>
            </a:r>
            <a:r>
              <a:rPr lang="el-GR" dirty="0"/>
              <a:t> </a:t>
            </a:r>
          </a:p>
        </p:txBody>
      </p:sp>
    </p:spTree>
    <p:extLst>
      <p:ext uri="{BB962C8B-B14F-4D97-AF65-F5344CB8AC3E}">
        <p14:creationId xmlns:p14="http://schemas.microsoft.com/office/powerpoint/2010/main" val="3388412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97E802-C3B8-E068-5808-8E237DCBA0CF}"/>
              </a:ext>
            </a:extLst>
          </p:cNvPr>
          <p:cNvSpPr>
            <a:spLocks noGrp="1"/>
          </p:cNvSpPr>
          <p:nvPr>
            <p:ph type="title"/>
          </p:nvPr>
        </p:nvSpPr>
        <p:spPr/>
        <p:txBody>
          <a:bodyPr/>
          <a:lstStyle/>
          <a:p>
            <a:r>
              <a:rPr lang="el-GR" dirty="0"/>
              <a:t>Ιστορική «κατασκευή»</a:t>
            </a:r>
          </a:p>
        </p:txBody>
      </p:sp>
      <p:sp>
        <p:nvSpPr>
          <p:cNvPr id="3" name="Θέση περιεχομένου 2">
            <a:extLst>
              <a:ext uri="{FF2B5EF4-FFF2-40B4-BE49-F238E27FC236}">
                <a16:creationId xmlns:a16="http://schemas.microsoft.com/office/drawing/2014/main" id="{D5F50ACC-A458-FB14-7B36-B1F55C8FE521}"/>
              </a:ext>
            </a:extLst>
          </p:cNvPr>
          <p:cNvSpPr>
            <a:spLocks noGrp="1"/>
          </p:cNvSpPr>
          <p:nvPr>
            <p:ph idx="1"/>
          </p:nvPr>
        </p:nvSpPr>
        <p:spPr/>
        <p:txBody>
          <a:bodyPr>
            <a:normAutofit lnSpcReduction="10000"/>
          </a:bodyPr>
          <a:lstStyle/>
          <a:p>
            <a:r>
              <a:rPr lang="el-GR" dirty="0"/>
              <a:t>Ο κλασικός ρεπουμπλικανισμός αποτελεί μια ιστορική κατασκευή από την άποψη ότι οι εκφραστές του </a:t>
            </a:r>
            <a:r>
              <a:rPr lang="el-GR" dirty="0">
                <a:solidFill>
                  <a:srgbClr val="C00000"/>
                </a:solidFill>
              </a:rPr>
              <a:t>δεν </a:t>
            </a:r>
            <a:r>
              <a:rPr lang="el-GR" dirty="0" err="1">
                <a:solidFill>
                  <a:srgbClr val="C00000"/>
                </a:solidFill>
              </a:rPr>
              <a:t>αυτοπροσδιορίζονταν</a:t>
            </a:r>
            <a:r>
              <a:rPr lang="el-GR" dirty="0">
                <a:solidFill>
                  <a:srgbClr val="C00000"/>
                </a:solidFill>
              </a:rPr>
              <a:t> </a:t>
            </a:r>
            <a:r>
              <a:rPr lang="el-GR" dirty="0"/>
              <a:t>ως </a:t>
            </a:r>
            <a:r>
              <a:rPr lang="el-GR" dirty="0" err="1"/>
              <a:t>ρεπουμπλικανοί</a:t>
            </a:r>
            <a:r>
              <a:rPr lang="el-GR" dirty="0"/>
              <a:t> ούτε είχαν συνείδηση ότι αποτελούσαν μέρος ενός ενιαίου ρεύματος σκέψης όπως μετέπειτα οι φιλελεύθεροι </a:t>
            </a:r>
          </a:p>
          <a:p>
            <a:r>
              <a:rPr lang="el-GR" dirty="0"/>
              <a:t>Θα ήταν μάταιο να αναζητήσει κανείς μια </a:t>
            </a:r>
            <a:r>
              <a:rPr lang="el-GR" dirty="0">
                <a:solidFill>
                  <a:srgbClr val="FF0000"/>
                </a:solidFill>
              </a:rPr>
              <a:t>συστηματική θεωρία </a:t>
            </a:r>
            <a:r>
              <a:rPr lang="el-GR" dirty="0"/>
              <a:t>ανάμεσα σε αυτούς τους συγγραφείς – αυτό που μοιράζονταν ήταν μάλλον μια κοινή γλώσσα παρά ένα πολιτικό πρόγραμμα</a:t>
            </a:r>
          </a:p>
          <a:p>
            <a:r>
              <a:rPr lang="el-GR" dirty="0"/>
              <a:t>Ο κλασικός ρεπουμπλικανισμός αναγνωρίστηκε ως διακριτό ρεύμα σκέψης τον 20 αιώνα από συγγραφείς όπως οι </a:t>
            </a:r>
            <a:r>
              <a:rPr lang="en-US" dirty="0"/>
              <a:t>Baron, </a:t>
            </a:r>
            <a:r>
              <a:rPr lang="el-GR" dirty="0"/>
              <a:t>Ζ</a:t>
            </a:r>
            <a:r>
              <a:rPr lang="en-US" dirty="0"/>
              <a:t>ink </a:t>
            </a:r>
            <a:r>
              <a:rPr lang="el-GR" dirty="0"/>
              <a:t>και </a:t>
            </a:r>
            <a:r>
              <a:rPr lang="en-US" dirty="0"/>
              <a:t>Pocock</a:t>
            </a:r>
            <a:endParaRPr lang="el-GR" dirty="0"/>
          </a:p>
          <a:p>
            <a:r>
              <a:rPr lang="el-GR" dirty="0"/>
              <a:t>Οι συγγραφείς αυτοί εντόπισαν στον ρεπουμπλικανισμό στοιχεία που τον διαφοροποιούσαν από τον φιλελευθερισμό</a:t>
            </a:r>
            <a:r>
              <a:rPr lang="en-US" dirty="0"/>
              <a:t> </a:t>
            </a:r>
            <a:r>
              <a:rPr lang="el-GR" dirty="0"/>
              <a:t> </a:t>
            </a:r>
          </a:p>
        </p:txBody>
      </p:sp>
    </p:spTree>
    <p:extLst>
      <p:ext uri="{BB962C8B-B14F-4D97-AF65-F5344CB8AC3E}">
        <p14:creationId xmlns:p14="http://schemas.microsoft.com/office/powerpoint/2010/main" val="3223588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AE4F30C-A3D3-8A23-EE88-400291529AD4}"/>
              </a:ext>
            </a:extLst>
          </p:cNvPr>
          <p:cNvSpPr>
            <a:spLocks noGrp="1"/>
          </p:cNvSpPr>
          <p:nvPr>
            <p:ph type="title"/>
          </p:nvPr>
        </p:nvSpPr>
        <p:spPr/>
        <p:txBody>
          <a:bodyPr/>
          <a:lstStyle/>
          <a:p>
            <a:r>
              <a:rPr lang="el-GR" dirty="0"/>
              <a:t>Βασικοί εκπρόσωποι του κλασικού ρεπουμπλικανισμού</a:t>
            </a:r>
          </a:p>
        </p:txBody>
      </p:sp>
      <p:sp>
        <p:nvSpPr>
          <p:cNvPr id="3" name="Θέση περιεχομένου 2">
            <a:extLst>
              <a:ext uri="{FF2B5EF4-FFF2-40B4-BE49-F238E27FC236}">
                <a16:creationId xmlns:a16="http://schemas.microsoft.com/office/drawing/2014/main" id="{9A23B172-D66C-0E87-2F34-016813EBD553}"/>
              </a:ext>
            </a:extLst>
          </p:cNvPr>
          <p:cNvSpPr>
            <a:spLocks noGrp="1"/>
          </p:cNvSpPr>
          <p:nvPr>
            <p:ph idx="1"/>
          </p:nvPr>
        </p:nvSpPr>
        <p:spPr/>
        <p:txBody>
          <a:bodyPr/>
          <a:lstStyle/>
          <a:p>
            <a:r>
              <a:rPr lang="el-GR" dirty="0">
                <a:solidFill>
                  <a:srgbClr val="FF0000"/>
                </a:solidFill>
              </a:rPr>
              <a:t>Μ</a:t>
            </a:r>
            <a:r>
              <a:rPr lang="en-US" dirty="0" err="1">
                <a:solidFill>
                  <a:srgbClr val="FF0000"/>
                </a:solidFill>
              </a:rPr>
              <a:t>achiavelli</a:t>
            </a:r>
            <a:endParaRPr lang="en-US" dirty="0">
              <a:solidFill>
                <a:srgbClr val="FF0000"/>
              </a:solidFill>
            </a:endParaRPr>
          </a:p>
          <a:p>
            <a:r>
              <a:rPr lang="en-US" dirty="0" err="1">
                <a:solidFill>
                  <a:srgbClr val="101418"/>
                </a:solidFill>
                <a:latin typeface="Linux Libertine"/>
              </a:rPr>
              <a:t>Guiccardini</a:t>
            </a:r>
            <a:endParaRPr lang="en-US" dirty="0">
              <a:solidFill>
                <a:srgbClr val="101418"/>
              </a:solidFill>
              <a:latin typeface="Linux Libertine"/>
            </a:endParaRPr>
          </a:p>
          <a:p>
            <a:r>
              <a:rPr lang="en-US" dirty="0">
                <a:solidFill>
                  <a:srgbClr val="101418"/>
                </a:solidFill>
                <a:latin typeface="Linux Libertine"/>
              </a:rPr>
              <a:t>Bruni</a:t>
            </a:r>
          </a:p>
          <a:p>
            <a:r>
              <a:rPr lang="en-US" dirty="0"/>
              <a:t>Harrington</a:t>
            </a:r>
            <a:endParaRPr lang="el-GR" dirty="0"/>
          </a:p>
          <a:p>
            <a:r>
              <a:rPr lang="en-US" dirty="0"/>
              <a:t>Milton</a:t>
            </a:r>
          </a:p>
          <a:p>
            <a:r>
              <a:rPr lang="en-US" dirty="0"/>
              <a:t>Blackstone</a:t>
            </a:r>
          </a:p>
          <a:p>
            <a:r>
              <a:rPr lang="en-US" dirty="0">
                <a:solidFill>
                  <a:srgbClr val="FF0000"/>
                </a:solidFill>
              </a:rPr>
              <a:t>Montesquieu</a:t>
            </a:r>
            <a:endParaRPr lang="el-GR" dirty="0">
              <a:solidFill>
                <a:srgbClr val="FF0000"/>
              </a:solidFill>
            </a:endParaRPr>
          </a:p>
        </p:txBody>
      </p:sp>
    </p:spTree>
    <p:extLst>
      <p:ext uri="{BB962C8B-B14F-4D97-AF65-F5344CB8AC3E}">
        <p14:creationId xmlns:p14="http://schemas.microsoft.com/office/powerpoint/2010/main" val="2467784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DF9E96-38A4-4DB1-FE55-D372A800A97E}"/>
              </a:ext>
            </a:extLst>
          </p:cNvPr>
          <p:cNvSpPr>
            <a:spLocks noGrp="1"/>
          </p:cNvSpPr>
          <p:nvPr>
            <p:ph type="title"/>
          </p:nvPr>
        </p:nvSpPr>
        <p:spPr/>
        <p:txBody>
          <a:bodyPr/>
          <a:lstStyle/>
          <a:p>
            <a:r>
              <a:rPr lang="el-GR" dirty="0"/>
              <a:t>Ελευθερία από αυθαίρετη εξουσία</a:t>
            </a:r>
          </a:p>
        </p:txBody>
      </p:sp>
      <p:sp>
        <p:nvSpPr>
          <p:cNvPr id="3" name="Θέση περιεχομένου 2">
            <a:extLst>
              <a:ext uri="{FF2B5EF4-FFF2-40B4-BE49-F238E27FC236}">
                <a16:creationId xmlns:a16="http://schemas.microsoft.com/office/drawing/2014/main" id="{B57818D3-5CE8-72FA-C939-B8B19B9D2532}"/>
              </a:ext>
            </a:extLst>
          </p:cNvPr>
          <p:cNvSpPr>
            <a:spLocks noGrp="1"/>
          </p:cNvSpPr>
          <p:nvPr>
            <p:ph idx="1"/>
          </p:nvPr>
        </p:nvSpPr>
        <p:spPr/>
        <p:txBody>
          <a:bodyPr/>
          <a:lstStyle/>
          <a:p>
            <a:r>
              <a:rPr lang="el-GR" dirty="0"/>
              <a:t>Οι κλασικοί </a:t>
            </a:r>
            <a:r>
              <a:rPr lang="el-GR" dirty="0" err="1"/>
              <a:t>ρεπουμπλικανοί</a:t>
            </a:r>
            <a:r>
              <a:rPr lang="el-GR" dirty="0"/>
              <a:t> αντιλαμβάνονταν την έννοια της ελευθερίας κυρίως ως ελευθερία από την τυραννική, </a:t>
            </a:r>
            <a:r>
              <a:rPr lang="el-GR" dirty="0">
                <a:solidFill>
                  <a:srgbClr val="FF0000"/>
                </a:solidFill>
              </a:rPr>
              <a:t>αυθαίρετη εξουσία. </a:t>
            </a:r>
          </a:p>
          <a:p>
            <a:r>
              <a:rPr lang="el-GR" dirty="0"/>
              <a:t>Μια δημοκρατία/πολιτεία πρέπει να κυβερνάται από </a:t>
            </a:r>
            <a:r>
              <a:rPr lang="el-GR" dirty="0">
                <a:solidFill>
                  <a:srgbClr val="FF0000"/>
                </a:solidFill>
              </a:rPr>
              <a:t>νόμους</a:t>
            </a:r>
            <a:r>
              <a:rPr lang="el-GR" dirty="0"/>
              <a:t> και όχι από τις </a:t>
            </a:r>
            <a:r>
              <a:rPr lang="el-GR" dirty="0">
                <a:solidFill>
                  <a:srgbClr val="FF0000"/>
                </a:solidFill>
              </a:rPr>
              <a:t>ιδιοτροπίες</a:t>
            </a:r>
            <a:r>
              <a:rPr lang="el-GR" dirty="0"/>
              <a:t> ενός και μόνο ηγεμόνα</a:t>
            </a:r>
          </a:p>
        </p:txBody>
      </p:sp>
    </p:spTree>
    <p:extLst>
      <p:ext uri="{BB962C8B-B14F-4D97-AF65-F5344CB8AC3E}">
        <p14:creationId xmlns:p14="http://schemas.microsoft.com/office/powerpoint/2010/main" val="2290187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957D349-6DBC-2149-6615-E0F9B484B5D0}"/>
              </a:ext>
            </a:extLst>
          </p:cNvPr>
          <p:cNvSpPr>
            <a:spLocks noGrp="1"/>
          </p:cNvSpPr>
          <p:nvPr>
            <p:ph type="title"/>
          </p:nvPr>
        </p:nvSpPr>
        <p:spPr/>
        <p:txBody>
          <a:bodyPr/>
          <a:lstStyle/>
          <a:p>
            <a:r>
              <a:rPr lang="el-GR" dirty="0"/>
              <a:t>Μεικτό πολίτευμα</a:t>
            </a:r>
          </a:p>
        </p:txBody>
      </p:sp>
      <p:sp>
        <p:nvSpPr>
          <p:cNvPr id="3" name="Θέση περιεχομένου 2">
            <a:extLst>
              <a:ext uri="{FF2B5EF4-FFF2-40B4-BE49-F238E27FC236}">
                <a16:creationId xmlns:a16="http://schemas.microsoft.com/office/drawing/2014/main" id="{3E2F6558-9BA6-1F38-61C1-4A4F7F41522A}"/>
              </a:ext>
            </a:extLst>
          </p:cNvPr>
          <p:cNvSpPr>
            <a:spLocks noGrp="1"/>
          </p:cNvSpPr>
          <p:nvPr>
            <p:ph idx="1"/>
          </p:nvPr>
        </p:nvSpPr>
        <p:spPr/>
        <p:txBody>
          <a:bodyPr>
            <a:normAutofit fontScale="77500" lnSpcReduction="20000"/>
          </a:bodyPr>
          <a:lstStyle/>
          <a:p>
            <a:r>
              <a:rPr lang="el-GR" dirty="0"/>
              <a:t>Οι κλασικοί </a:t>
            </a:r>
            <a:r>
              <a:rPr lang="el-GR" dirty="0" err="1"/>
              <a:t>ρεπουμπλικανοί</a:t>
            </a:r>
            <a:r>
              <a:rPr lang="el-GR" dirty="0"/>
              <a:t> στοχαστές </a:t>
            </a:r>
            <a:r>
              <a:rPr lang="en-US" dirty="0"/>
              <a:t>(Machiavelli</a:t>
            </a:r>
            <a:r>
              <a:rPr lang="el-GR" dirty="0"/>
              <a:t>, Διατριβές</a:t>
            </a:r>
            <a:r>
              <a:rPr lang="en-US" dirty="0"/>
              <a:t> </a:t>
            </a:r>
            <a:r>
              <a:rPr lang="el-GR" dirty="0"/>
              <a:t>για τον Τίτο </a:t>
            </a:r>
            <a:r>
              <a:rPr lang="el-GR" dirty="0" err="1"/>
              <a:t>Λίβυο</a:t>
            </a:r>
            <a:r>
              <a:rPr lang="el-GR" dirty="0"/>
              <a:t>) ήταν υπέρμαχοι του μεικτού πολιτεύματος ως ιδανικής μορφής διακυβέρνησης</a:t>
            </a:r>
          </a:p>
          <a:p>
            <a:r>
              <a:rPr lang="el-GR" dirty="0"/>
              <a:t>Ακολουθώντας τον </a:t>
            </a:r>
            <a:r>
              <a:rPr lang="el-GR" dirty="0">
                <a:solidFill>
                  <a:srgbClr val="FF0000"/>
                </a:solidFill>
              </a:rPr>
              <a:t>Αριστοτέλη</a:t>
            </a:r>
            <a:r>
              <a:rPr lang="el-GR" dirty="0"/>
              <a:t>, τον </a:t>
            </a:r>
            <a:r>
              <a:rPr lang="el-GR" dirty="0">
                <a:solidFill>
                  <a:srgbClr val="FF0000"/>
                </a:solidFill>
              </a:rPr>
              <a:t>Πολύβιο</a:t>
            </a:r>
            <a:r>
              <a:rPr lang="el-GR" dirty="0"/>
              <a:t> και τον </a:t>
            </a:r>
            <a:r>
              <a:rPr lang="el-GR" dirty="0" err="1">
                <a:solidFill>
                  <a:srgbClr val="FF0000"/>
                </a:solidFill>
              </a:rPr>
              <a:t>Κικέρωνα</a:t>
            </a:r>
            <a:r>
              <a:rPr lang="el-GR" dirty="0"/>
              <a:t>, υποστήριζαν ότι για να επιτευχθούν οι στόχοι της δικαιοσύνης, της ελευθερίας και της σταθερότητας, πρέπει να συνυπάρχουν και οι </a:t>
            </a:r>
            <a:r>
              <a:rPr lang="el-GR" dirty="0">
                <a:solidFill>
                  <a:srgbClr val="FF0000"/>
                </a:solidFill>
              </a:rPr>
              <a:t>τρεις μορφές διακυβέρνησης </a:t>
            </a:r>
            <a:r>
              <a:rPr lang="el-GR" dirty="0"/>
              <a:t>- μοναρχία, αριστοκρατία, δημοκρατία - μέσα σε ένα σύστημα ελέγχων και ισορροπιών</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To</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 θετικό στοιχείο του μεικτού πολιτεύματος κατά τους </a:t>
            </a:r>
            <a:r>
              <a:rPr kumimoji="0" lang="el-GR" sz="2800" b="0" i="0" u="none" strike="noStrike" kern="1200" cap="none" spc="0" normalizeH="0" baseline="0" noProof="0" dirty="0" err="1">
                <a:ln>
                  <a:noFill/>
                </a:ln>
                <a:solidFill>
                  <a:prstClr val="black"/>
                </a:solidFill>
                <a:effectLst/>
                <a:uLnTx/>
                <a:uFillTx/>
                <a:latin typeface="Calibri" panose="020F0502020204030204"/>
                <a:ea typeface="+mn-ea"/>
                <a:cs typeface="+mn-cs"/>
              </a:rPr>
              <a:t>ρεπουμπλικανούς</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 είναι ότι επιτρέπει την εκπροσώπηση όλων των </a:t>
            </a:r>
            <a:r>
              <a:rPr kumimoji="0" lang="el-GR" sz="2800" b="0" i="0" u="none" strike="noStrike" kern="1200" cap="none" spc="0" normalizeH="0" baseline="0" noProof="0" dirty="0">
                <a:ln>
                  <a:noFill/>
                </a:ln>
                <a:solidFill>
                  <a:srgbClr val="FF0000"/>
                </a:solidFill>
                <a:effectLst/>
                <a:uLnTx/>
                <a:uFillTx/>
                <a:latin typeface="Calibri" panose="020F0502020204030204"/>
                <a:ea typeface="+mn-ea"/>
                <a:cs typeface="+mn-cs"/>
              </a:rPr>
              <a:t>κοινωνικών στρωμάτων</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 ενισχύοντας έτσι τη </a:t>
            </a:r>
            <a:r>
              <a:rPr kumimoji="0" lang="el-GR" sz="2800" b="0" i="0" u="none" strike="noStrike" kern="1200" cap="none" spc="0" normalizeH="0" baseline="0" noProof="0" dirty="0">
                <a:ln>
                  <a:noFill/>
                </a:ln>
                <a:solidFill>
                  <a:srgbClr val="FF0000"/>
                </a:solidFill>
                <a:effectLst/>
                <a:uLnTx/>
                <a:uFillTx/>
                <a:latin typeface="Calibri" panose="020F0502020204030204"/>
                <a:ea typeface="+mn-ea"/>
                <a:cs typeface="+mn-cs"/>
              </a:rPr>
              <a:t>σταθερότητα</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 μιας πολιτείας</a:t>
            </a:r>
            <a:endParaRPr lang="el-GR" dirty="0"/>
          </a:p>
          <a:p>
            <a:r>
              <a:rPr lang="el-GR" dirty="0"/>
              <a:t>Κατά τον </a:t>
            </a:r>
            <a:r>
              <a:rPr lang="en-US" dirty="0"/>
              <a:t>Machiavelli</a:t>
            </a:r>
            <a:r>
              <a:rPr lang="el-GR" dirty="0"/>
              <a:t> η Ρώμη έγινε δημοκρατία μόνο μετά την καθαίρεση του Ταρκύνιου του Πρεσβύτερου και την εγκαθίδρυση των </a:t>
            </a:r>
            <a:r>
              <a:rPr lang="el-GR" dirty="0">
                <a:solidFill>
                  <a:srgbClr val="FF0000"/>
                </a:solidFill>
              </a:rPr>
              <a:t>λαϊκών συνελεύσεων</a:t>
            </a:r>
            <a:r>
              <a:rPr lang="el-GR" dirty="0"/>
              <a:t>, η οποία επέτρεψε την αντιπροσώπευση όλων των κοινωνικών στρωμάτων και μορφών διακυβέρνησης: οι </a:t>
            </a:r>
            <a:r>
              <a:rPr lang="el-GR" dirty="0">
                <a:solidFill>
                  <a:srgbClr val="FF0000"/>
                </a:solidFill>
              </a:rPr>
              <a:t>πραίτορες </a:t>
            </a:r>
            <a:r>
              <a:rPr lang="el-GR" dirty="0"/>
              <a:t>αντιστοιχούσαν στο μοναρχικό στοιχείο, η </a:t>
            </a:r>
            <a:r>
              <a:rPr lang="el-GR" dirty="0">
                <a:solidFill>
                  <a:srgbClr val="FF0000"/>
                </a:solidFill>
              </a:rPr>
              <a:t>Γερουσία </a:t>
            </a:r>
            <a:r>
              <a:rPr lang="el-GR" dirty="0"/>
              <a:t>στο αριστοκρατικό και τα </a:t>
            </a:r>
            <a:r>
              <a:rPr lang="el-GR" dirty="0">
                <a:solidFill>
                  <a:srgbClr val="FF0000"/>
                </a:solidFill>
              </a:rPr>
              <a:t>λαϊκά συμβούλια </a:t>
            </a:r>
            <a:r>
              <a:rPr lang="el-GR" dirty="0"/>
              <a:t>στο δημοκρατικό</a:t>
            </a:r>
          </a:p>
        </p:txBody>
      </p:sp>
    </p:spTree>
    <p:extLst>
      <p:ext uri="{BB962C8B-B14F-4D97-AF65-F5344CB8AC3E}">
        <p14:creationId xmlns:p14="http://schemas.microsoft.com/office/powerpoint/2010/main" val="1142828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559568-F427-504E-9FBF-F377CBD4B370}"/>
              </a:ext>
            </a:extLst>
          </p:cNvPr>
          <p:cNvSpPr>
            <a:spLocks noGrp="1"/>
          </p:cNvSpPr>
          <p:nvPr>
            <p:ph type="title"/>
          </p:nvPr>
        </p:nvSpPr>
        <p:spPr/>
        <p:txBody>
          <a:bodyPr/>
          <a:lstStyle/>
          <a:p>
            <a:r>
              <a:rPr lang="el-GR" dirty="0"/>
              <a:t>Σύνθεση αρετών</a:t>
            </a:r>
          </a:p>
        </p:txBody>
      </p:sp>
      <p:sp>
        <p:nvSpPr>
          <p:cNvPr id="3" name="Θέση περιεχομένου 2">
            <a:extLst>
              <a:ext uri="{FF2B5EF4-FFF2-40B4-BE49-F238E27FC236}">
                <a16:creationId xmlns:a16="http://schemas.microsoft.com/office/drawing/2014/main" id="{C297DF09-9886-F43C-E748-1147F931097C}"/>
              </a:ext>
            </a:extLst>
          </p:cNvPr>
          <p:cNvSpPr>
            <a:spLocks noGrp="1"/>
          </p:cNvSpPr>
          <p:nvPr>
            <p:ph idx="1"/>
          </p:nvPr>
        </p:nvSpPr>
        <p:spPr/>
        <p:txBody>
          <a:bodyPr>
            <a:normAutofit/>
          </a:bodyPr>
          <a:lstStyle/>
          <a:p>
            <a:r>
              <a:rPr lang="el-GR" dirty="0"/>
              <a:t>Ταυτόχρονα, το μεικτό πολίτευμα εμπεριέχει</a:t>
            </a:r>
            <a:r>
              <a:rPr lang="en-US" dirty="0"/>
              <a:t> </a:t>
            </a:r>
            <a:r>
              <a:rPr lang="el-GR" dirty="0"/>
              <a:t>κατά τους </a:t>
            </a:r>
            <a:r>
              <a:rPr lang="el-GR" dirty="0" err="1"/>
              <a:t>ρεπουμπλικανούς</a:t>
            </a:r>
            <a:r>
              <a:rPr lang="el-GR" dirty="0"/>
              <a:t> όλες τις αρετές των διαφορετικών μορφών διακυβέρνησης</a:t>
            </a:r>
            <a:r>
              <a:rPr lang="en-US" dirty="0"/>
              <a:t>.</a:t>
            </a:r>
            <a:endParaRPr lang="el-GR" dirty="0"/>
          </a:p>
          <a:p>
            <a:r>
              <a:rPr lang="el-GR" dirty="0"/>
              <a:t>Η αρετή της </a:t>
            </a:r>
            <a:r>
              <a:rPr lang="el-GR" dirty="0">
                <a:solidFill>
                  <a:srgbClr val="FF0000"/>
                </a:solidFill>
              </a:rPr>
              <a:t>μοναρχίας</a:t>
            </a:r>
            <a:r>
              <a:rPr lang="el-GR" dirty="0"/>
              <a:t> είναι η υπέρτερη γνώση και αρετή του ενός που ασκεί την εξουσία, της </a:t>
            </a:r>
            <a:r>
              <a:rPr lang="el-GR" dirty="0">
                <a:solidFill>
                  <a:srgbClr val="FF0000"/>
                </a:solidFill>
              </a:rPr>
              <a:t>αριστοκρατίας</a:t>
            </a:r>
            <a:r>
              <a:rPr lang="el-GR" dirty="0"/>
              <a:t> η εμπειρία των λίγων που ασχολούνται με τις δημόσιες υποθέσεις και της </a:t>
            </a:r>
            <a:r>
              <a:rPr lang="el-GR" dirty="0">
                <a:solidFill>
                  <a:srgbClr val="FF0000"/>
                </a:solidFill>
              </a:rPr>
              <a:t>δημοκρατίας</a:t>
            </a:r>
            <a:r>
              <a:rPr lang="el-GR" dirty="0"/>
              <a:t> η ελευθερία και η ισότητα για όλους και η νομιμοποίηση που προκύπτει από αυτό.</a:t>
            </a:r>
          </a:p>
        </p:txBody>
      </p:sp>
    </p:spTree>
    <p:extLst>
      <p:ext uri="{BB962C8B-B14F-4D97-AF65-F5344CB8AC3E}">
        <p14:creationId xmlns:p14="http://schemas.microsoft.com/office/powerpoint/2010/main" val="2282770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19BBD0-C18F-C774-68B0-3D4F8AFBE3F4}"/>
              </a:ext>
            </a:extLst>
          </p:cNvPr>
          <p:cNvSpPr>
            <a:spLocks noGrp="1"/>
          </p:cNvSpPr>
          <p:nvPr>
            <p:ph type="title"/>
          </p:nvPr>
        </p:nvSpPr>
        <p:spPr/>
        <p:txBody>
          <a:bodyPr/>
          <a:lstStyle/>
          <a:p>
            <a:r>
              <a:rPr lang="el-GR" dirty="0"/>
              <a:t>Αποτροπή εκτροπής</a:t>
            </a:r>
          </a:p>
        </p:txBody>
      </p:sp>
      <p:sp>
        <p:nvSpPr>
          <p:cNvPr id="3" name="Θέση περιεχομένου 2">
            <a:extLst>
              <a:ext uri="{FF2B5EF4-FFF2-40B4-BE49-F238E27FC236}">
                <a16:creationId xmlns:a16="http://schemas.microsoft.com/office/drawing/2014/main" id="{9D8282BE-4982-B64E-0442-69F0FE2295A9}"/>
              </a:ext>
            </a:extLst>
          </p:cNvPr>
          <p:cNvSpPr>
            <a:spLocks noGrp="1"/>
          </p:cNvSpPr>
          <p:nvPr>
            <p:ph idx="1"/>
          </p:nvPr>
        </p:nvSpPr>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l-GR" sz="2000" dirty="0">
                <a:solidFill>
                  <a:prstClr val="black"/>
                </a:solidFill>
                <a:latin typeface="Calibri" panose="020F0502020204030204"/>
              </a:rPr>
              <a:t>Ο </a:t>
            </a:r>
            <a:r>
              <a:rPr lang="en-US" sz="2000" dirty="0">
                <a:solidFill>
                  <a:prstClr val="black"/>
                </a:solidFill>
                <a:latin typeface="Calibri" panose="020F0502020204030204"/>
              </a:rPr>
              <a:t>Machiavelli</a:t>
            </a:r>
            <a:r>
              <a:rPr lang="el-GR" sz="2000" dirty="0">
                <a:solidFill>
                  <a:prstClr val="black"/>
                </a:solidFill>
                <a:latin typeface="Calibri" panose="020F0502020204030204"/>
              </a:rPr>
              <a:t> υποστηρίζει ότι αν</a:t>
            </a:r>
            <a:r>
              <a:rPr kumimoji="0" lang="el-GR" sz="2000" b="0" i="0" u="none" strike="noStrike" kern="1200" cap="none" spc="0" normalizeH="0" baseline="0" noProof="0" dirty="0">
                <a:ln>
                  <a:noFill/>
                </a:ln>
                <a:solidFill>
                  <a:prstClr val="black"/>
                </a:solidFill>
                <a:effectLst/>
                <a:uLnTx/>
                <a:uFillTx/>
                <a:latin typeface="Calibri" panose="020F0502020204030204"/>
                <a:ea typeface="+mn-ea"/>
                <a:cs typeface="+mn-cs"/>
              </a:rPr>
              <a:t> υπάρχει μία μόνο μορφή διακυβέρνησης, θα εκτραπεί αναπόφευκτα στη χειρότερη εκδοχή της: η μοναρχία σε </a:t>
            </a:r>
            <a:r>
              <a:rPr kumimoji="0" lang="el-GR" sz="2000" b="0" i="0" u="none" strike="noStrike" kern="1200" cap="none" spc="0" normalizeH="0" baseline="0" noProof="0" dirty="0">
                <a:ln>
                  <a:noFill/>
                </a:ln>
                <a:solidFill>
                  <a:srgbClr val="FF0000"/>
                </a:solidFill>
                <a:effectLst/>
                <a:uLnTx/>
                <a:uFillTx/>
                <a:latin typeface="Calibri" panose="020F0502020204030204"/>
                <a:ea typeface="+mn-ea"/>
                <a:cs typeface="+mn-cs"/>
              </a:rPr>
              <a:t>τυραννία</a:t>
            </a:r>
            <a:r>
              <a:rPr kumimoji="0" lang="el-GR" sz="2000" b="0" i="0" u="none" strike="noStrike" kern="1200" cap="none" spc="0" normalizeH="0" baseline="0" noProof="0" dirty="0">
                <a:ln>
                  <a:noFill/>
                </a:ln>
                <a:solidFill>
                  <a:prstClr val="black"/>
                </a:solidFill>
                <a:effectLst/>
                <a:uLnTx/>
                <a:uFillTx/>
                <a:latin typeface="Calibri" panose="020F0502020204030204"/>
                <a:ea typeface="+mn-ea"/>
                <a:cs typeface="+mn-cs"/>
              </a:rPr>
              <a:t>, η αριστοκρατία σε </a:t>
            </a:r>
            <a:r>
              <a:rPr kumimoji="0" lang="el-GR" sz="2000" b="0" i="0" u="none" strike="noStrike" kern="1200" cap="none" spc="0" normalizeH="0" baseline="0" noProof="0" dirty="0">
                <a:ln>
                  <a:noFill/>
                </a:ln>
                <a:solidFill>
                  <a:srgbClr val="FF0000"/>
                </a:solidFill>
                <a:effectLst/>
                <a:uLnTx/>
                <a:uFillTx/>
                <a:latin typeface="Calibri" panose="020F0502020204030204"/>
                <a:ea typeface="+mn-ea"/>
                <a:cs typeface="+mn-cs"/>
              </a:rPr>
              <a:t>ολιγαρχία </a:t>
            </a:r>
            <a:r>
              <a:rPr kumimoji="0" lang="el-GR" sz="2000" b="0" i="0" u="none" strike="noStrike" kern="1200" cap="none" spc="0" normalizeH="0" baseline="0" noProof="0" dirty="0">
                <a:ln>
                  <a:noFill/>
                </a:ln>
                <a:solidFill>
                  <a:prstClr val="black"/>
                </a:solidFill>
                <a:effectLst/>
                <a:uLnTx/>
                <a:uFillTx/>
                <a:latin typeface="Calibri" panose="020F0502020204030204"/>
                <a:ea typeface="+mn-ea"/>
                <a:cs typeface="+mn-cs"/>
              </a:rPr>
              <a:t>και η δημοκρατία σε </a:t>
            </a:r>
            <a:r>
              <a:rPr kumimoji="0" lang="el-GR" sz="2000" b="0" i="0" u="none" strike="noStrike" kern="1200" cap="none" spc="0" normalizeH="0" baseline="0" noProof="0" dirty="0">
                <a:ln>
                  <a:noFill/>
                </a:ln>
                <a:solidFill>
                  <a:srgbClr val="FF0000"/>
                </a:solidFill>
                <a:effectLst/>
                <a:uLnTx/>
                <a:uFillTx/>
                <a:latin typeface="Calibri" panose="020F0502020204030204"/>
                <a:ea typeface="+mn-ea"/>
                <a:cs typeface="+mn-cs"/>
              </a:rPr>
              <a:t>αναρχία.</a:t>
            </a:r>
            <a:r>
              <a:rPr kumimoji="0" lang="el-GR" sz="2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l-GR" sz="2000" dirty="0">
                <a:solidFill>
                  <a:prstClr val="black"/>
                </a:solidFill>
                <a:latin typeface="Calibri" panose="020F0502020204030204"/>
              </a:rPr>
              <a:t>Στη</a:t>
            </a:r>
            <a:r>
              <a:rPr kumimoji="0" lang="el-GR" sz="2000" b="0" i="0" u="none" strike="noStrike" kern="1200" cap="none" spc="0" normalizeH="0" baseline="0" noProof="0" dirty="0">
                <a:ln>
                  <a:noFill/>
                </a:ln>
                <a:solidFill>
                  <a:prstClr val="black"/>
                </a:solidFill>
                <a:effectLst/>
                <a:uLnTx/>
                <a:uFillTx/>
                <a:latin typeface="Calibri" panose="020F0502020204030204"/>
                <a:ea typeface="+mn-ea"/>
                <a:cs typeface="+mn-cs"/>
              </a:rPr>
              <a:t> χειρότερη εκδοχή του κάθε πολιτεύματος, το κοινωνικό στρώμα που είναι</a:t>
            </a:r>
            <a:r>
              <a:rPr lang="el-GR" sz="2000" dirty="0">
                <a:solidFill>
                  <a:prstClr val="black"/>
                </a:solidFill>
                <a:latin typeface="Calibri" panose="020F0502020204030204"/>
              </a:rPr>
              <a:t> στην εξουσία επιδιώκει αποκλειστικά την εξυπηρέτηση των δικών του </a:t>
            </a:r>
            <a:r>
              <a:rPr lang="el-GR" sz="2000" dirty="0">
                <a:solidFill>
                  <a:srgbClr val="FF0000"/>
                </a:solidFill>
                <a:latin typeface="Calibri" panose="020F0502020204030204"/>
              </a:rPr>
              <a:t>στενών συμφερόντων </a:t>
            </a:r>
            <a:r>
              <a:rPr lang="el-GR" sz="2000" dirty="0">
                <a:solidFill>
                  <a:prstClr val="black"/>
                </a:solidFill>
                <a:latin typeface="Calibri" panose="020F0502020204030204"/>
              </a:rPr>
              <a:t>και όχι του </a:t>
            </a:r>
            <a:r>
              <a:rPr lang="el-GR" sz="2000" dirty="0">
                <a:solidFill>
                  <a:srgbClr val="FF0000"/>
                </a:solidFill>
                <a:latin typeface="Calibri" panose="020F0502020204030204"/>
              </a:rPr>
              <a:t>κοινού αγαθού</a:t>
            </a:r>
            <a:r>
              <a:rPr lang="en-US" sz="2000" dirty="0">
                <a:solidFill>
                  <a:prstClr val="black"/>
                </a:solidFill>
                <a:latin typeface="Calibri" panose="020F0502020204030204"/>
              </a:rPr>
              <a:t>. </a:t>
            </a:r>
            <a:endParaRPr lang="el-GR" sz="2000" dirty="0">
              <a:solidFill>
                <a:prstClr val="black"/>
              </a:solidFill>
              <a:latin typeface="Calibri" panose="020F0502020204030204"/>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dirty="0">
                <a:solidFill>
                  <a:prstClr val="black"/>
                </a:solidFill>
                <a:latin typeface="Calibri" panose="020F0502020204030204"/>
              </a:rPr>
              <a:t>O </a:t>
            </a:r>
            <a:r>
              <a:rPr lang="el-GR" sz="2000" dirty="0"/>
              <a:t>μοναδικός σκοπός της τυραννίας είναι η απεριόριστη συσσώρευση δύναμης και πλούτου από τον τύραννο· ο σκοπός της ολιγαρχίας είναι ο αποκλεισμός των φτωχών από την κυβέρνηση, ώστε να εξυπηρετούνται απρόσκοπτα τα συμφέροντα των πλουσίων· ενώ ο σκοπός της αναρχίας είναι η πλήρης αναδιανομή του πλούτου προς όφελος των φτωχών και σε βάρος όλων των άλλων</a:t>
            </a:r>
            <a:endParaRPr kumimoji="0" lang="el-GR" sz="2000" b="0" i="0" u="none" strike="noStrike" kern="1200" cap="none" spc="0" normalizeH="0" baseline="0" noProof="0" dirty="0">
              <a:ln>
                <a:noFill/>
              </a:ln>
              <a:solidFill>
                <a:prstClr val="black"/>
              </a:solidFill>
              <a:effectLst/>
              <a:uLnTx/>
              <a:uFillTx/>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000" b="0" i="0" u="none" strike="noStrike" kern="1200" cap="none" spc="0" normalizeH="0" baseline="0" noProof="0" dirty="0">
                <a:ln>
                  <a:noFill/>
                </a:ln>
                <a:solidFill>
                  <a:prstClr val="black"/>
                </a:solidFill>
                <a:effectLst/>
                <a:uLnTx/>
                <a:uFillTx/>
                <a:latin typeface="Calibri" panose="020F0502020204030204"/>
                <a:ea typeface="+mn-ea"/>
                <a:cs typeface="+mn-cs"/>
              </a:rPr>
              <a:t>Η ιδέα αυτή βασίζεται στην πεποίθηση ότι, ελλείψει οποιασδήποτε από αυτές τις μορφές διακυβέρνησης, το κοινωνικό στρώμα που αντιστοιχεί σε αυτήν θα αποτύχει αναγκαστικά να επιτύχει </a:t>
            </a:r>
            <a:r>
              <a:rPr kumimoji="0" lang="el-GR" sz="2000" b="0" i="0" u="none" strike="noStrike" kern="1200" cap="none" spc="0" normalizeH="0" baseline="0" noProof="0" dirty="0">
                <a:ln>
                  <a:noFill/>
                </a:ln>
                <a:solidFill>
                  <a:srgbClr val="FF0000"/>
                </a:solidFill>
                <a:effectLst/>
                <a:uLnTx/>
                <a:uFillTx/>
                <a:latin typeface="Calibri" panose="020F0502020204030204"/>
                <a:ea typeface="+mn-ea"/>
                <a:cs typeface="+mn-cs"/>
              </a:rPr>
              <a:t>πολιτική </a:t>
            </a:r>
            <a:r>
              <a:rPr lang="el-GR" sz="2000" dirty="0" err="1">
                <a:solidFill>
                  <a:srgbClr val="FF0000"/>
                </a:solidFill>
                <a:latin typeface="Calibri" panose="020F0502020204030204"/>
              </a:rPr>
              <a:t>αντιπ</a:t>
            </a:r>
            <a:r>
              <a:rPr kumimoji="0" lang="el-GR" sz="2000" b="0" i="0" u="none" strike="noStrike" kern="1200" cap="none" spc="0" normalizeH="0" baseline="0" noProof="0" dirty="0" err="1">
                <a:ln>
                  <a:noFill/>
                </a:ln>
                <a:solidFill>
                  <a:srgbClr val="FF0000"/>
                </a:solidFill>
                <a:effectLst/>
                <a:uLnTx/>
                <a:uFillTx/>
                <a:latin typeface="Calibri" panose="020F0502020204030204"/>
                <a:ea typeface="+mn-ea"/>
                <a:cs typeface="+mn-cs"/>
              </a:rPr>
              <a:t>ροσώπευση</a:t>
            </a:r>
            <a:r>
              <a:rPr kumimoji="0" lang="el-GR" sz="2000" b="0" i="0" u="none" strike="noStrike" kern="1200" cap="none" spc="0" normalizeH="0" baseline="0" noProof="0" dirty="0">
                <a:ln>
                  <a:noFill/>
                </a:ln>
                <a:solidFill>
                  <a:prstClr val="black"/>
                </a:solidFill>
                <a:effectLst/>
                <a:uLnTx/>
                <a:uFillTx/>
                <a:latin typeface="Calibri" panose="020F0502020204030204"/>
                <a:ea typeface="+mn-ea"/>
                <a:cs typeface="+mn-cs"/>
              </a:rPr>
              <a:t>, γεγονός που, με τη σειρά του, θα καταστήσει ολόκληρο το σύστημα άδικο και ασταθές</a:t>
            </a:r>
            <a:endParaRPr lang="el-GR" dirty="0"/>
          </a:p>
        </p:txBody>
      </p:sp>
    </p:spTree>
    <p:extLst>
      <p:ext uri="{BB962C8B-B14F-4D97-AF65-F5344CB8AC3E}">
        <p14:creationId xmlns:p14="http://schemas.microsoft.com/office/powerpoint/2010/main" val="1772568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0EC8D5-7ED5-BBE5-0620-C9187E09EDB9}"/>
              </a:ext>
            </a:extLst>
          </p:cNvPr>
          <p:cNvSpPr>
            <a:spLocks noGrp="1"/>
          </p:cNvSpPr>
          <p:nvPr>
            <p:ph type="title"/>
          </p:nvPr>
        </p:nvSpPr>
        <p:spPr/>
        <p:txBody>
          <a:bodyPr/>
          <a:lstStyle/>
          <a:p>
            <a:r>
              <a:rPr lang="el-GR" dirty="0"/>
              <a:t>Πολιτική αρετή</a:t>
            </a:r>
          </a:p>
        </p:txBody>
      </p:sp>
      <p:sp>
        <p:nvSpPr>
          <p:cNvPr id="3" name="Θέση περιεχομένου 2">
            <a:extLst>
              <a:ext uri="{FF2B5EF4-FFF2-40B4-BE49-F238E27FC236}">
                <a16:creationId xmlns:a16="http://schemas.microsoft.com/office/drawing/2014/main" id="{636BD289-AF5B-9D82-E18E-6527110DFAED}"/>
              </a:ext>
            </a:extLst>
          </p:cNvPr>
          <p:cNvSpPr>
            <a:spLocks noGrp="1"/>
          </p:cNvSpPr>
          <p:nvPr>
            <p:ph idx="1"/>
          </p:nvPr>
        </p:nvSpPr>
        <p:spPr/>
        <p:txBody>
          <a:bodyPr/>
          <a:lstStyle/>
          <a:p>
            <a:pPr marL="0" indent="0">
              <a:buNone/>
            </a:pPr>
            <a:endParaRPr lang="el-GR" dirty="0"/>
          </a:p>
          <a:p>
            <a:r>
              <a:rPr lang="el-GR" dirty="0"/>
              <a:t>Στον κλασικό ρεπουμπλικανισμό η αρετή είναι άρρηκτα συνδεδεμένη με το κοινό αγαθό</a:t>
            </a:r>
          </a:p>
          <a:p>
            <a:r>
              <a:rPr lang="el-GR" dirty="0"/>
              <a:t>Μια σταθερή, ευημερούσα και ελεύθερη πολιτεία μπορεί να υπάρξει μόνο αν οι πολίτες της χαρακτηρίζονται από πολιτική αρετή:  δηλαδή, α)την </a:t>
            </a:r>
            <a:r>
              <a:rPr lang="el-GR" dirty="0">
                <a:solidFill>
                  <a:srgbClr val="FF0000"/>
                </a:solidFill>
              </a:rPr>
              <a:t>ενεργή συμμετοχή </a:t>
            </a:r>
            <a:r>
              <a:rPr lang="el-GR" dirty="0"/>
              <a:t>στα κοινά μέσω ψήφου, κατοχής αξιωμάτων και συμμετοχής σε διαβουλεύσεις β)την </a:t>
            </a:r>
            <a:r>
              <a:rPr lang="el-GR" dirty="0">
                <a:solidFill>
                  <a:srgbClr val="FF0000"/>
                </a:solidFill>
              </a:rPr>
              <a:t>υπεράσπιση</a:t>
            </a:r>
            <a:r>
              <a:rPr lang="el-GR" dirty="0"/>
              <a:t> της πολιτείας από εσωτερικές και εξωτερικές απειλές και γ)την επικέντρωση στην προώθηση του </a:t>
            </a:r>
            <a:r>
              <a:rPr lang="el-GR" dirty="0">
                <a:solidFill>
                  <a:srgbClr val="FF0000"/>
                </a:solidFill>
              </a:rPr>
              <a:t>κοινού αγαθού</a:t>
            </a:r>
          </a:p>
          <a:p>
            <a:r>
              <a:rPr lang="el-GR" dirty="0"/>
              <a:t>Το κοινό αγαθό έχει προτεραιότητα έναντι των ιδιωτικών σκοπών</a:t>
            </a:r>
          </a:p>
          <a:p>
            <a:endParaRPr lang="el-GR" dirty="0"/>
          </a:p>
        </p:txBody>
      </p:sp>
    </p:spTree>
    <p:extLst>
      <p:ext uri="{BB962C8B-B14F-4D97-AF65-F5344CB8AC3E}">
        <p14:creationId xmlns:p14="http://schemas.microsoft.com/office/powerpoint/2010/main" val="4060784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384C01C-F2A9-486A-F1D6-97F4D277BD75}"/>
              </a:ext>
            </a:extLst>
          </p:cNvPr>
          <p:cNvSpPr>
            <a:spLocks noGrp="1"/>
          </p:cNvSpPr>
          <p:nvPr>
            <p:ph type="title"/>
          </p:nvPr>
        </p:nvSpPr>
        <p:spPr/>
        <p:txBody>
          <a:bodyPr/>
          <a:lstStyle/>
          <a:p>
            <a:r>
              <a:rPr lang="el-GR" dirty="0"/>
              <a:t>Η πολιτική αρετή ως εγγενές αγαθό</a:t>
            </a:r>
          </a:p>
        </p:txBody>
      </p:sp>
      <p:sp>
        <p:nvSpPr>
          <p:cNvPr id="3" name="Θέση περιεχομένου 2">
            <a:extLst>
              <a:ext uri="{FF2B5EF4-FFF2-40B4-BE49-F238E27FC236}">
                <a16:creationId xmlns:a16="http://schemas.microsoft.com/office/drawing/2014/main" id="{EBAF73C4-2AE6-5FDA-7DF4-B3CACDBD3C57}"/>
              </a:ext>
            </a:extLst>
          </p:cNvPr>
          <p:cNvSpPr>
            <a:spLocks noGrp="1"/>
          </p:cNvSpPr>
          <p:nvPr>
            <p:ph idx="1"/>
          </p:nvPr>
        </p:nvSpPr>
        <p:spPr/>
        <p:txBody>
          <a:bodyPr/>
          <a:lstStyle/>
          <a:p>
            <a:r>
              <a:rPr lang="el-GR" dirty="0"/>
              <a:t>Μια μερίδα ιστορικών των ιδεών διακρίνει τον </a:t>
            </a:r>
            <a:r>
              <a:rPr lang="el-GR" dirty="0">
                <a:solidFill>
                  <a:srgbClr val="FF0000"/>
                </a:solidFill>
              </a:rPr>
              <a:t>κλασικό </a:t>
            </a:r>
            <a:r>
              <a:rPr lang="el-GR" dirty="0" err="1">
                <a:solidFill>
                  <a:srgbClr val="FF0000"/>
                </a:solidFill>
              </a:rPr>
              <a:t>ρεπουπλικανισμό</a:t>
            </a:r>
            <a:r>
              <a:rPr lang="el-GR" dirty="0"/>
              <a:t> από τον </a:t>
            </a:r>
            <a:r>
              <a:rPr lang="el-GR" dirty="0">
                <a:solidFill>
                  <a:srgbClr val="FF0000"/>
                </a:solidFill>
              </a:rPr>
              <a:t>πολιτειακό ουμανισμό </a:t>
            </a:r>
            <a:r>
              <a:rPr lang="el-GR" dirty="0"/>
              <a:t>(</a:t>
            </a:r>
            <a:r>
              <a:rPr lang="en-US" dirty="0"/>
              <a:t>civic humanism)</a:t>
            </a:r>
            <a:r>
              <a:rPr lang="el-GR" dirty="0"/>
              <a:t>, υποστηρίζοντας ότι αντιλαμβάνονται την πολιτική αρετή με έναν ουσιωδώς διακριτό τρόπο</a:t>
            </a:r>
            <a:r>
              <a:rPr lang="en-US" dirty="0"/>
              <a:t> (Skinner</a:t>
            </a:r>
            <a:r>
              <a:rPr lang="el-GR" dirty="0"/>
              <a:t> και </a:t>
            </a:r>
            <a:r>
              <a:rPr lang="en-US" dirty="0"/>
              <a:t>Pettit)</a:t>
            </a:r>
            <a:endParaRPr lang="el-GR" dirty="0"/>
          </a:p>
          <a:p>
            <a:r>
              <a:rPr lang="el-GR" dirty="0"/>
              <a:t>Ειδικότερα, υποστηρίζουν ότι οι ουμανιστές βλέπουν την ενεργή συμμετοχή στα κοινά και την πολιτική αρετή ως ένα εγγενές αγαθό</a:t>
            </a:r>
          </a:p>
          <a:p>
            <a:r>
              <a:rPr lang="el-GR" dirty="0"/>
              <a:t>Θεωρούν δηλαδή ότι μόνο μέσα από την άσκηση των πολιτικών αρετών μπορούν οι άνθρωποι να έχουν μια ολοκληρωμένη ζωή και να αναπτύξουν πλήρως τη φύση τους</a:t>
            </a:r>
          </a:p>
        </p:txBody>
      </p:sp>
    </p:spTree>
    <p:extLst>
      <p:ext uri="{BB962C8B-B14F-4D97-AF65-F5344CB8AC3E}">
        <p14:creationId xmlns:p14="http://schemas.microsoft.com/office/powerpoint/2010/main" val="1692461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E15E585-8638-BD28-3D9F-A90F0194F3A1}"/>
              </a:ext>
            </a:extLst>
          </p:cNvPr>
          <p:cNvSpPr>
            <a:spLocks noGrp="1"/>
          </p:cNvSpPr>
          <p:nvPr>
            <p:ph type="title"/>
          </p:nvPr>
        </p:nvSpPr>
        <p:spPr/>
        <p:txBody>
          <a:bodyPr/>
          <a:lstStyle/>
          <a:p>
            <a:r>
              <a:rPr lang="el-GR" dirty="0"/>
              <a:t>Η πολιτική αρετή ως </a:t>
            </a:r>
            <a:r>
              <a:rPr lang="el-GR" dirty="0" err="1"/>
              <a:t>εργαλειακό</a:t>
            </a:r>
            <a:r>
              <a:rPr lang="el-GR" dirty="0"/>
              <a:t> αγαθό</a:t>
            </a:r>
          </a:p>
        </p:txBody>
      </p:sp>
      <p:sp>
        <p:nvSpPr>
          <p:cNvPr id="3" name="Θέση περιεχομένου 2">
            <a:extLst>
              <a:ext uri="{FF2B5EF4-FFF2-40B4-BE49-F238E27FC236}">
                <a16:creationId xmlns:a16="http://schemas.microsoft.com/office/drawing/2014/main" id="{65877DBF-7C5B-2B92-2FD6-25F663C88069}"/>
              </a:ext>
            </a:extLst>
          </p:cNvPr>
          <p:cNvSpPr>
            <a:spLocks noGrp="1"/>
          </p:cNvSpPr>
          <p:nvPr>
            <p:ph idx="1"/>
          </p:nvPr>
        </p:nvSpPr>
        <p:spPr/>
        <p:txBody>
          <a:bodyPr/>
          <a:lstStyle/>
          <a:p>
            <a:r>
              <a:rPr lang="el-GR" dirty="0"/>
              <a:t>Αντίθετα, οι κλασικοί </a:t>
            </a:r>
            <a:r>
              <a:rPr lang="el-GR" dirty="0" err="1"/>
              <a:t>ρεπουμπλικανοί</a:t>
            </a:r>
            <a:r>
              <a:rPr lang="el-GR" dirty="0"/>
              <a:t> βλέπουν την πολιτική αρετή ως </a:t>
            </a:r>
            <a:r>
              <a:rPr lang="el-GR" dirty="0" err="1">
                <a:solidFill>
                  <a:srgbClr val="FF0000"/>
                </a:solidFill>
              </a:rPr>
              <a:t>εργαλειακό</a:t>
            </a:r>
            <a:r>
              <a:rPr lang="el-GR" dirty="0">
                <a:solidFill>
                  <a:srgbClr val="FF0000"/>
                </a:solidFill>
              </a:rPr>
              <a:t> αγαθό</a:t>
            </a:r>
          </a:p>
          <a:p>
            <a:r>
              <a:rPr lang="el-GR" dirty="0"/>
              <a:t>Θεωρούν δηλαδή ότι η συμμετοχή στα κοινά και η επικέντρωση στην προώθηση του κοινού αγαθού είναι αναγκαία για την προστασία μιας πολιτείας ενάντια στη </a:t>
            </a:r>
            <a:r>
              <a:rPr lang="el-GR" dirty="0">
                <a:solidFill>
                  <a:srgbClr val="FF0000"/>
                </a:solidFill>
              </a:rPr>
              <a:t>διαφθορά</a:t>
            </a:r>
            <a:r>
              <a:rPr lang="el-GR" dirty="0"/>
              <a:t> και στην </a:t>
            </a:r>
            <a:r>
              <a:rPr lang="el-GR" dirty="0">
                <a:solidFill>
                  <a:srgbClr val="FF0000"/>
                </a:solidFill>
              </a:rPr>
              <a:t>τυραννία</a:t>
            </a:r>
            <a:r>
              <a:rPr lang="el-GR" dirty="0"/>
              <a:t> (εσωτερικά ή εξωτερικά επιβαλλόμενη)</a:t>
            </a:r>
          </a:p>
        </p:txBody>
      </p:sp>
    </p:spTree>
    <p:extLst>
      <p:ext uri="{BB962C8B-B14F-4D97-AF65-F5344CB8AC3E}">
        <p14:creationId xmlns:p14="http://schemas.microsoft.com/office/powerpoint/2010/main" val="1764508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A9A3FA0-0740-1144-B126-9AF2F88684FA}"/>
              </a:ext>
            </a:extLst>
          </p:cNvPr>
          <p:cNvSpPr>
            <a:spLocks noGrp="1"/>
          </p:cNvSpPr>
          <p:nvPr>
            <p:ph type="title"/>
          </p:nvPr>
        </p:nvSpPr>
        <p:spPr/>
        <p:txBody>
          <a:bodyPr>
            <a:normAutofit/>
          </a:bodyPr>
          <a:lstStyle/>
          <a:p>
            <a:r>
              <a:rPr lang="el-GR" sz="6000" dirty="0"/>
              <a:t>(</a:t>
            </a:r>
            <a:r>
              <a:rPr lang="en-US" sz="6000" dirty="0"/>
              <a:t>N</a:t>
            </a:r>
            <a:r>
              <a:rPr lang="el-GR" sz="6000" dirty="0" err="1"/>
              <a:t>εο</a:t>
            </a:r>
            <a:r>
              <a:rPr lang="el-GR" sz="6000" dirty="0"/>
              <a:t>)ρεπουμπλικανισμός (</a:t>
            </a:r>
            <a:r>
              <a:rPr lang="en-US" sz="6000" dirty="0"/>
              <a:t>Pettit)</a:t>
            </a:r>
            <a:endParaRPr lang="el-GR" sz="6000" dirty="0"/>
          </a:p>
        </p:txBody>
      </p:sp>
      <p:sp>
        <p:nvSpPr>
          <p:cNvPr id="3" name="Θέση περιεχομένου 2">
            <a:extLst>
              <a:ext uri="{FF2B5EF4-FFF2-40B4-BE49-F238E27FC236}">
                <a16:creationId xmlns:a16="http://schemas.microsoft.com/office/drawing/2014/main" id="{D3F33BD7-C152-773E-5773-C2E383FC79C2}"/>
              </a:ext>
            </a:extLst>
          </p:cNvPr>
          <p:cNvSpPr>
            <a:spLocks noGrp="1"/>
          </p:cNvSpPr>
          <p:nvPr>
            <p:ph idx="1"/>
          </p:nvPr>
        </p:nvSpPr>
        <p:spPr/>
        <p:txBody>
          <a:bodyPr>
            <a:normAutofit/>
          </a:bodyPr>
          <a:lstStyle/>
          <a:p>
            <a:pPr algn="ctr"/>
            <a:r>
              <a:rPr lang="en-US" sz="4400" dirty="0"/>
              <a:t>H </a:t>
            </a:r>
            <a:r>
              <a:rPr lang="el-GR" sz="4400" dirty="0"/>
              <a:t>ελευθερία ως μη κυριάρχηση (</a:t>
            </a:r>
            <a:r>
              <a:rPr lang="en-US" sz="4400" dirty="0"/>
              <a:t>non-domination)</a:t>
            </a:r>
            <a:endParaRPr lang="el-GR" sz="4400" dirty="0"/>
          </a:p>
        </p:txBody>
      </p:sp>
    </p:spTree>
    <p:extLst>
      <p:ext uri="{BB962C8B-B14F-4D97-AF65-F5344CB8AC3E}">
        <p14:creationId xmlns:p14="http://schemas.microsoft.com/office/powerpoint/2010/main" val="3254600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B35B8B9-D9F2-116E-AC8B-81ED51797A21}"/>
              </a:ext>
            </a:extLst>
          </p:cNvPr>
          <p:cNvSpPr>
            <a:spLocks noGrp="1"/>
          </p:cNvSpPr>
          <p:nvPr>
            <p:ph type="title"/>
          </p:nvPr>
        </p:nvSpPr>
        <p:spPr/>
        <p:txBody>
          <a:bodyPr/>
          <a:lstStyle/>
          <a:p>
            <a:r>
              <a:rPr lang="el-GR" dirty="0"/>
              <a:t>Αρνητική και Θετική ελευθερία</a:t>
            </a:r>
          </a:p>
        </p:txBody>
      </p:sp>
      <p:sp>
        <p:nvSpPr>
          <p:cNvPr id="3" name="Θέση περιεχομένου 2">
            <a:extLst>
              <a:ext uri="{FF2B5EF4-FFF2-40B4-BE49-F238E27FC236}">
                <a16:creationId xmlns:a16="http://schemas.microsoft.com/office/drawing/2014/main" id="{16346C3C-7792-00F8-F22A-57A9E7C8F452}"/>
              </a:ext>
            </a:extLst>
          </p:cNvPr>
          <p:cNvSpPr>
            <a:spLocks noGrp="1"/>
          </p:cNvSpPr>
          <p:nvPr>
            <p:ph idx="1"/>
          </p:nvPr>
        </p:nvSpPr>
        <p:spPr>
          <a:xfrm>
            <a:off x="838200" y="1806772"/>
            <a:ext cx="10515600" cy="4351338"/>
          </a:xfrm>
        </p:spPr>
        <p:txBody>
          <a:bodyPr>
            <a:normAutofit/>
          </a:bodyPr>
          <a:lstStyle/>
          <a:p>
            <a:r>
              <a:rPr lang="el-GR" dirty="0">
                <a:solidFill>
                  <a:srgbClr val="1A1A1A"/>
                </a:solidFill>
                <a:latin typeface="Times New Roman" panose="02020603050405020304" pitchFamily="18" charset="0"/>
              </a:rPr>
              <a:t>Η πλέον διαδεδομένη θεώρηση για την ελευθερία είναι αυτή που διατύπωσε ο </a:t>
            </a:r>
            <a:r>
              <a:rPr lang="en-US" dirty="0">
                <a:solidFill>
                  <a:srgbClr val="FF0000"/>
                </a:solidFill>
                <a:latin typeface="Times New Roman" panose="02020603050405020304" pitchFamily="18" charset="0"/>
              </a:rPr>
              <a:t>Isaiah Berlin </a:t>
            </a:r>
            <a:r>
              <a:rPr lang="el-GR" dirty="0">
                <a:solidFill>
                  <a:srgbClr val="1A1A1A"/>
                </a:solidFill>
                <a:latin typeface="Times New Roman" panose="02020603050405020304" pitchFamily="18" charset="0"/>
              </a:rPr>
              <a:t>στη διάλεξη που έδωσε στο πανεπιστήμιο της Οξφόρδης με τίτλο «</a:t>
            </a:r>
            <a:r>
              <a:rPr lang="en-US" dirty="0">
                <a:solidFill>
                  <a:srgbClr val="1A1A1A"/>
                </a:solidFill>
                <a:latin typeface="Times New Roman" panose="02020603050405020304" pitchFamily="18" charset="0"/>
              </a:rPr>
              <a:t>Two Concepts of Liberty</a:t>
            </a:r>
            <a:r>
              <a:rPr lang="el-GR" dirty="0">
                <a:solidFill>
                  <a:srgbClr val="1A1A1A"/>
                </a:solidFill>
                <a:latin typeface="Times New Roman" panose="02020603050405020304" pitchFamily="18" charset="0"/>
              </a:rPr>
              <a:t>»</a:t>
            </a:r>
            <a:r>
              <a:rPr lang="en-US" dirty="0">
                <a:solidFill>
                  <a:srgbClr val="1A1A1A"/>
                </a:solidFill>
                <a:latin typeface="Times New Roman" panose="02020603050405020304" pitchFamily="18" charset="0"/>
              </a:rPr>
              <a:t> </a:t>
            </a:r>
            <a:r>
              <a:rPr lang="el-GR" dirty="0">
                <a:solidFill>
                  <a:srgbClr val="1A1A1A"/>
                </a:solidFill>
                <a:latin typeface="Times New Roman" panose="02020603050405020304" pitchFamily="18" charset="0"/>
              </a:rPr>
              <a:t>το 1958</a:t>
            </a:r>
          </a:p>
          <a:p>
            <a:r>
              <a:rPr lang="el-GR" b="0" i="0" dirty="0">
                <a:solidFill>
                  <a:srgbClr val="1A1A1A"/>
                </a:solidFill>
                <a:effectLst/>
                <a:latin typeface="Times New Roman" panose="02020603050405020304" pitchFamily="18" charset="0"/>
              </a:rPr>
              <a:t>Όπως είναι γνωστό ο </a:t>
            </a:r>
            <a:r>
              <a:rPr lang="en-US" b="0" i="0" dirty="0">
                <a:solidFill>
                  <a:srgbClr val="1A1A1A"/>
                </a:solidFill>
                <a:effectLst/>
                <a:latin typeface="Times New Roman" panose="02020603050405020304" pitchFamily="18" charset="0"/>
              </a:rPr>
              <a:t>Berlin </a:t>
            </a:r>
            <a:r>
              <a:rPr lang="el-GR" b="0" i="0" dirty="0">
                <a:solidFill>
                  <a:srgbClr val="1A1A1A"/>
                </a:solidFill>
                <a:effectLst/>
                <a:latin typeface="Times New Roman" panose="02020603050405020304" pitchFamily="18" charset="0"/>
              </a:rPr>
              <a:t>διακρίνει την ελευθερία σε αρνητική και θετική</a:t>
            </a:r>
            <a:endParaRPr lang="en-US" b="0" i="0" dirty="0">
              <a:solidFill>
                <a:srgbClr val="1A1A1A"/>
              </a:solidFill>
              <a:effectLst/>
              <a:latin typeface="Times New Roman" panose="02020603050405020304" pitchFamily="18" charset="0"/>
            </a:endParaRPr>
          </a:p>
        </p:txBody>
      </p:sp>
    </p:spTree>
    <p:extLst>
      <p:ext uri="{BB962C8B-B14F-4D97-AF65-F5344CB8AC3E}">
        <p14:creationId xmlns:p14="http://schemas.microsoft.com/office/powerpoint/2010/main" val="851229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5831646-461C-C9FD-9B88-EDF4A38375A7}"/>
              </a:ext>
            </a:extLst>
          </p:cNvPr>
          <p:cNvSpPr>
            <a:spLocks noGrp="1"/>
          </p:cNvSpPr>
          <p:nvPr>
            <p:ph type="title"/>
          </p:nvPr>
        </p:nvSpPr>
        <p:spPr/>
        <p:txBody>
          <a:bodyPr/>
          <a:lstStyle/>
          <a:p>
            <a:r>
              <a:rPr lang="el-GR" dirty="0"/>
              <a:t>Μη παρέμβαση</a:t>
            </a:r>
          </a:p>
        </p:txBody>
      </p:sp>
      <p:sp>
        <p:nvSpPr>
          <p:cNvPr id="3" name="Θέση περιεχομένου 2">
            <a:extLst>
              <a:ext uri="{FF2B5EF4-FFF2-40B4-BE49-F238E27FC236}">
                <a16:creationId xmlns:a16="http://schemas.microsoft.com/office/drawing/2014/main" id="{D06D6934-3C97-84C3-196E-91AB13E220FD}"/>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4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rPr>
              <a:t>Σύμφωνα με την </a:t>
            </a:r>
            <a:r>
              <a:rPr kumimoji="0" lang="el-GR" sz="2400" b="0" i="0" u="none" strike="noStrike" kern="1200" cap="none" spc="0" normalizeH="0" baseline="0" noProof="0" dirty="0" err="1">
                <a:ln>
                  <a:noFill/>
                </a:ln>
                <a:solidFill>
                  <a:srgbClr val="1A1A1A"/>
                </a:solidFill>
                <a:effectLst/>
                <a:uLnTx/>
                <a:uFillTx/>
                <a:latin typeface="Times New Roman" panose="02020603050405020304" pitchFamily="18" charset="0"/>
                <a:ea typeface="+mn-ea"/>
                <a:cs typeface="+mn-cs"/>
              </a:rPr>
              <a:t>αρνητικ</a:t>
            </a:r>
            <a:r>
              <a:rPr lang="el-GR" sz="2400" dirty="0">
                <a:solidFill>
                  <a:srgbClr val="1A1A1A"/>
                </a:solidFill>
                <a:latin typeface="Times New Roman" panose="02020603050405020304" pitchFamily="18" charset="0"/>
              </a:rPr>
              <a:t>ή αντίληψη της ελευθερίας οι άνθρωποι είναι ελεύθεροι όταν δεν έρχονται αντιμέτωποι με </a:t>
            </a:r>
            <a:r>
              <a:rPr lang="el-GR" sz="2400" dirty="0">
                <a:solidFill>
                  <a:srgbClr val="FF0000"/>
                </a:solidFill>
                <a:latin typeface="Times New Roman" panose="02020603050405020304" pitchFamily="18" charset="0"/>
              </a:rPr>
              <a:t>παρεμβάσεις στις επιλογές </a:t>
            </a:r>
            <a:r>
              <a:rPr lang="el-GR" sz="2400" dirty="0">
                <a:solidFill>
                  <a:srgbClr val="1A1A1A"/>
                </a:solidFill>
                <a:latin typeface="Times New Roman" panose="02020603050405020304" pitchFamily="18" charset="0"/>
              </a:rPr>
              <a:t>που κάνουν.</a:t>
            </a:r>
            <a:r>
              <a:rPr kumimoji="0" lang="en-US" sz="24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rPr>
              <a:t> </a:t>
            </a:r>
            <a:endParaRPr kumimoji="0" lang="el-GR" sz="24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l-GR" sz="2400" dirty="0">
                <a:solidFill>
                  <a:srgbClr val="1A1A1A"/>
                </a:solidFill>
                <a:latin typeface="Times New Roman" panose="02020603050405020304" pitchFamily="18" charset="0"/>
              </a:rPr>
              <a:t>Πρόκειται ουσιαστικά για την άποψη ότι κάποιος είναι ελεύθερος όταν μπορεί να κάνει ότι επιλέγει.</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4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rPr>
              <a:t>Ο </a:t>
            </a:r>
            <a:r>
              <a:rPr kumimoji="0" lang="en-US" sz="24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rPr>
              <a:t>Berlin </a:t>
            </a:r>
            <a:r>
              <a:rPr kumimoji="0" lang="el-GR" sz="24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rPr>
              <a:t>συνδέει αυτή την αντίληψη της ελευθερίας με τον </a:t>
            </a: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Hobbes</a:t>
            </a:r>
            <a:r>
              <a:rPr kumimoji="0" lang="en-US" sz="24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rPr>
              <a:t>, </a:t>
            </a:r>
            <a:r>
              <a:rPr kumimoji="0" lang="el-GR" sz="24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rPr>
              <a:t>τον </a:t>
            </a: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Bentham</a:t>
            </a:r>
            <a:r>
              <a:rPr kumimoji="0" lang="en-US" sz="24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rPr>
              <a:t> </a:t>
            </a:r>
            <a:r>
              <a:rPr kumimoji="0" lang="el-GR" sz="24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rPr>
              <a:t>και τον </a:t>
            </a: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Mill</a:t>
            </a:r>
            <a:r>
              <a:rPr lang="en-US" sz="2400" dirty="0">
                <a:solidFill>
                  <a:srgbClr val="1A1A1A"/>
                </a:solidFill>
                <a:latin typeface="Times New Roman" panose="02020603050405020304" pitchFamily="18" charset="0"/>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rPr>
              <a:t>M</a:t>
            </a:r>
            <a:r>
              <a:rPr kumimoji="0" lang="el-GR" sz="24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rPr>
              <a:t>ε τα λόγια του </a:t>
            </a:r>
            <a:r>
              <a:rPr kumimoji="0" lang="en-US" sz="24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rPr>
              <a:t>Mill </a:t>
            </a:r>
            <a:r>
              <a:rPr kumimoji="0" lang="el-GR" sz="2400" b="0" i="0" u="none" strike="noStrike" kern="1200" cap="none" spc="0" normalizeH="0" baseline="0" noProof="0" dirty="0">
                <a:ln>
                  <a:noFill/>
                </a:ln>
                <a:solidFill>
                  <a:srgbClr val="1A1A1A"/>
                </a:solidFill>
                <a:effectLst/>
                <a:uLnTx/>
                <a:uFillTx/>
                <a:latin typeface="Times New Roman" panose="02020603050405020304" pitchFamily="18" charset="0"/>
                <a:ea typeface="+mn-ea"/>
                <a:cs typeface="+mn-cs"/>
              </a:rPr>
              <a:t>«η μόνη ελευθερία που αξίζει να ονομάζεται έτσι είναι αυτή της επιδίωξης του αγαθού μας με τον δικό μας τρόπο, εφόσον δεν επιχειρούμε να στερήσουμε τους άλλους από το δικό τους (αγαθό)»</a:t>
            </a:r>
            <a:endParaRPr lang="el-GR" dirty="0"/>
          </a:p>
        </p:txBody>
      </p:sp>
    </p:spTree>
    <p:extLst>
      <p:ext uri="{BB962C8B-B14F-4D97-AF65-F5344CB8AC3E}">
        <p14:creationId xmlns:p14="http://schemas.microsoft.com/office/powerpoint/2010/main" val="111379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F3CA54B-997F-104A-B6F2-D972FC6C8A35}"/>
              </a:ext>
            </a:extLst>
          </p:cNvPr>
          <p:cNvSpPr>
            <a:spLocks noGrp="1"/>
          </p:cNvSpPr>
          <p:nvPr>
            <p:ph type="title"/>
          </p:nvPr>
        </p:nvSpPr>
        <p:spPr/>
        <p:txBody>
          <a:bodyPr/>
          <a:lstStyle/>
          <a:p>
            <a:r>
              <a:rPr lang="el-GR" dirty="0"/>
              <a:t>Αυτονομία</a:t>
            </a:r>
          </a:p>
        </p:txBody>
      </p:sp>
      <p:sp>
        <p:nvSpPr>
          <p:cNvPr id="3" name="Θέση περιεχομένου 2">
            <a:extLst>
              <a:ext uri="{FF2B5EF4-FFF2-40B4-BE49-F238E27FC236}">
                <a16:creationId xmlns:a16="http://schemas.microsoft.com/office/drawing/2014/main" id="{763E9474-578E-634B-EC88-80BC08E50F2C}"/>
              </a:ext>
            </a:extLst>
          </p:cNvPr>
          <p:cNvSpPr>
            <a:spLocks noGrp="1"/>
          </p:cNvSpPr>
          <p:nvPr>
            <p:ph idx="1"/>
          </p:nvPr>
        </p:nvSpPr>
        <p:spPr/>
        <p:txBody>
          <a:bodyPr>
            <a:normAutofit fontScale="92500" lnSpcReduction="10000"/>
          </a:bodyPr>
          <a:lstStyle/>
          <a:p>
            <a:r>
              <a:rPr lang="el-GR" b="0" i="0" dirty="0">
                <a:solidFill>
                  <a:srgbClr val="1A1A1A"/>
                </a:solidFill>
                <a:effectLst/>
                <a:latin typeface="Times New Roman" panose="02020603050405020304" pitchFamily="18" charset="0"/>
              </a:rPr>
              <a:t>Σύμφωνα με τη δεύτερη «θετική» αντίληψη της ελευθερίας ένα πρόσωπο ή μια ομάδα είναι ελεύθεροι στον βαθμό που </a:t>
            </a:r>
            <a:r>
              <a:rPr lang="el-GR" b="0" i="0" dirty="0">
                <a:solidFill>
                  <a:srgbClr val="FF0000"/>
                </a:solidFill>
                <a:effectLst/>
                <a:latin typeface="Times New Roman" panose="02020603050405020304" pitchFamily="18" charset="0"/>
              </a:rPr>
              <a:t>επιδεικνύουν</a:t>
            </a:r>
            <a:r>
              <a:rPr lang="el-GR" b="0" i="0" dirty="0">
                <a:solidFill>
                  <a:srgbClr val="1A1A1A"/>
                </a:solidFill>
                <a:effectLst/>
                <a:latin typeface="Times New Roman" panose="02020603050405020304" pitchFamily="18" charset="0"/>
              </a:rPr>
              <a:t> αυτοέλεγχο ή αυτοκυριαρχία. </a:t>
            </a:r>
          </a:p>
          <a:p>
            <a:r>
              <a:rPr lang="el-GR" dirty="0">
                <a:solidFill>
                  <a:srgbClr val="1A1A1A"/>
                </a:solidFill>
                <a:latin typeface="Times New Roman" panose="02020603050405020304" pitchFamily="18" charset="0"/>
              </a:rPr>
              <a:t>Πώς ακριβώς γίνεται αντιληπτή η </a:t>
            </a:r>
            <a:r>
              <a:rPr lang="el-GR" dirty="0">
                <a:solidFill>
                  <a:srgbClr val="FF0000"/>
                </a:solidFill>
                <a:latin typeface="Times New Roman" panose="02020603050405020304" pitchFamily="18" charset="0"/>
              </a:rPr>
              <a:t>αυτοκυριαρχία</a:t>
            </a:r>
            <a:r>
              <a:rPr lang="el-GR" dirty="0">
                <a:solidFill>
                  <a:srgbClr val="1A1A1A"/>
                </a:solidFill>
                <a:latin typeface="Times New Roman" panose="02020603050405020304" pitchFamily="18" charset="0"/>
              </a:rPr>
              <a:t> ή ο </a:t>
            </a:r>
            <a:r>
              <a:rPr lang="el-GR" dirty="0">
                <a:solidFill>
                  <a:srgbClr val="FF0000"/>
                </a:solidFill>
                <a:latin typeface="Times New Roman" panose="02020603050405020304" pitchFamily="18" charset="0"/>
              </a:rPr>
              <a:t>αυτοέλεγχος</a:t>
            </a:r>
            <a:r>
              <a:rPr lang="el-GR" dirty="0">
                <a:solidFill>
                  <a:srgbClr val="1A1A1A"/>
                </a:solidFill>
                <a:latin typeface="Times New Roman" panose="02020603050405020304" pitchFamily="18" charset="0"/>
              </a:rPr>
              <a:t>; Σύμφωνα με μια διαδεδομένη αντίληψη</a:t>
            </a:r>
            <a:r>
              <a:rPr lang="en-US" dirty="0">
                <a:solidFill>
                  <a:srgbClr val="1A1A1A"/>
                </a:solidFill>
                <a:latin typeface="Times New Roman" panose="02020603050405020304" pitchFamily="18" charset="0"/>
              </a:rPr>
              <a:t> </a:t>
            </a:r>
            <a:r>
              <a:rPr lang="el-GR" dirty="0">
                <a:solidFill>
                  <a:srgbClr val="1A1A1A"/>
                </a:solidFill>
                <a:latin typeface="Times New Roman" panose="02020603050405020304" pitchFamily="18" charset="0"/>
              </a:rPr>
              <a:t>η θετική ελευθερία συνίσταται στο να μπορεί να ελέγχει τις δεύτερης τάξης επιθυμίες του </a:t>
            </a:r>
            <a:r>
              <a:rPr lang="en-US" dirty="0">
                <a:solidFill>
                  <a:srgbClr val="1A1A1A"/>
                </a:solidFill>
                <a:latin typeface="Times New Roman" panose="02020603050405020304" pitchFamily="18" charset="0"/>
              </a:rPr>
              <a:t>(</a:t>
            </a:r>
            <a:r>
              <a:rPr lang="el-GR" dirty="0">
                <a:solidFill>
                  <a:srgbClr val="1A1A1A"/>
                </a:solidFill>
                <a:latin typeface="Times New Roman" panose="02020603050405020304" pitchFamily="18" charset="0"/>
              </a:rPr>
              <a:t>ή ορμές</a:t>
            </a:r>
            <a:r>
              <a:rPr lang="en-US" dirty="0">
                <a:solidFill>
                  <a:srgbClr val="1A1A1A"/>
                </a:solidFill>
                <a:latin typeface="Times New Roman" panose="02020603050405020304" pitchFamily="18" charset="0"/>
              </a:rPr>
              <a:t>)</a:t>
            </a:r>
            <a:r>
              <a:rPr lang="el-GR" dirty="0">
                <a:solidFill>
                  <a:srgbClr val="1A1A1A"/>
                </a:solidFill>
                <a:latin typeface="Times New Roman" panose="02020603050405020304" pitchFamily="18" charset="0"/>
              </a:rPr>
              <a:t> του.</a:t>
            </a:r>
          </a:p>
          <a:p>
            <a:r>
              <a:rPr lang="el-GR" b="0" i="0" dirty="0">
                <a:solidFill>
                  <a:srgbClr val="1A1A1A"/>
                </a:solidFill>
                <a:effectLst/>
                <a:latin typeface="Times New Roman" panose="02020603050405020304" pitchFamily="18" charset="0"/>
              </a:rPr>
              <a:t>Για παράδειγμα, ο </a:t>
            </a:r>
            <a:r>
              <a:rPr lang="el-GR" b="0" i="0" dirty="0">
                <a:solidFill>
                  <a:srgbClr val="FF0000"/>
                </a:solidFill>
                <a:effectLst/>
                <a:latin typeface="Times New Roman" panose="02020603050405020304" pitchFamily="18" charset="0"/>
              </a:rPr>
              <a:t>χαρτοπαίχτης</a:t>
            </a:r>
            <a:r>
              <a:rPr lang="el-GR" b="0" i="0" dirty="0">
                <a:solidFill>
                  <a:srgbClr val="1A1A1A"/>
                </a:solidFill>
                <a:effectLst/>
                <a:latin typeface="Times New Roman" panose="02020603050405020304" pitchFamily="18" charset="0"/>
              </a:rPr>
              <a:t> μπορεί να είναι ελεύθερος με την αρνητική σημασία της έννοιας να μην χαρτοπαίζει αλλά όχι και με τη θετική, εκτός και αν καταφέρει να ελέγξει τη δεύτερης τάξης επιθυμία του να το κάνει. </a:t>
            </a:r>
          </a:p>
          <a:p>
            <a:r>
              <a:rPr lang="el-GR" dirty="0">
                <a:solidFill>
                  <a:srgbClr val="1A1A1A"/>
                </a:solidFill>
                <a:latin typeface="Times New Roman" panose="02020603050405020304" pitchFamily="18" charset="0"/>
              </a:rPr>
              <a:t>Ο </a:t>
            </a:r>
            <a:r>
              <a:rPr lang="en-US" b="0" i="0" dirty="0">
                <a:solidFill>
                  <a:srgbClr val="1A1A1A"/>
                </a:solidFill>
                <a:effectLst/>
                <a:latin typeface="Times New Roman" panose="02020603050405020304" pitchFamily="18" charset="0"/>
              </a:rPr>
              <a:t>Berlin </a:t>
            </a:r>
            <a:r>
              <a:rPr lang="el-GR" b="0" i="0" dirty="0">
                <a:solidFill>
                  <a:srgbClr val="1A1A1A"/>
                </a:solidFill>
                <a:effectLst/>
                <a:latin typeface="Times New Roman" panose="02020603050405020304" pitchFamily="18" charset="0"/>
              </a:rPr>
              <a:t>συνδέει αυτή τη δεύτερη αντίληψη της ελευθερίας με στοχαστές όπως ο </a:t>
            </a:r>
            <a:r>
              <a:rPr lang="en-US" b="0" i="0" dirty="0">
                <a:solidFill>
                  <a:srgbClr val="FF0000"/>
                </a:solidFill>
                <a:effectLst/>
                <a:latin typeface="Times New Roman" panose="02020603050405020304" pitchFamily="18" charset="0"/>
              </a:rPr>
              <a:t>Spinoza</a:t>
            </a:r>
            <a:r>
              <a:rPr lang="en-US" b="0" i="0" dirty="0">
                <a:solidFill>
                  <a:srgbClr val="1A1A1A"/>
                </a:solidFill>
                <a:effectLst/>
                <a:latin typeface="Times New Roman" panose="02020603050405020304" pitchFamily="18" charset="0"/>
              </a:rPr>
              <a:t>, </a:t>
            </a:r>
            <a:r>
              <a:rPr lang="el-GR" b="0" i="0" dirty="0">
                <a:solidFill>
                  <a:srgbClr val="1A1A1A"/>
                </a:solidFill>
                <a:effectLst/>
                <a:latin typeface="Times New Roman" panose="02020603050405020304" pitchFamily="18" charset="0"/>
              </a:rPr>
              <a:t>ο </a:t>
            </a:r>
            <a:r>
              <a:rPr lang="en-US" b="0" i="0" dirty="0">
                <a:solidFill>
                  <a:srgbClr val="FF0000"/>
                </a:solidFill>
                <a:effectLst/>
                <a:latin typeface="Times New Roman" panose="02020603050405020304" pitchFamily="18" charset="0"/>
              </a:rPr>
              <a:t>Rousseau</a:t>
            </a:r>
            <a:r>
              <a:rPr lang="en-US" b="0" i="0" dirty="0">
                <a:solidFill>
                  <a:srgbClr val="1A1A1A"/>
                </a:solidFill>
                <a:effectLst/>
                <a:latin typeface="Times New Roman" panose="02020603050405020304" pitchFamily="18" charset="0"/>
              </a:rPr>
              <a:t> </a:t>
            </a:r>
            <a:r>
              <a:rPr lang="el-GR" b="0" i="0" dirty="0">
                <a:solidFill>
                  <a:srgbClr val="1A1A1A"/>
                </a:solidFill>
                <a:effectLst/>
                <a:latin typeface="Times New Roman" panose="02020603050405020304" pitchFamily="18" charset="0"/>
              </a:rPr>
              <a:t>και ο </a:t>
            </a:r>
            <a:r>
              <a:rPr lang="en-US" b="0" i="0" dirty="0">
                <a:solidFill>
                  <a:srgbClr val="FF0000"/>
                </a:solidFill>
                <a:effectLst/>
                <a:latin typeface="Times New Roman" panose="02020603050405020304" pitchFamily="18" charset="0"/>
              </a:rPr>
              <a:t>Hegel</a:t>
            </a:r>
            <a:r>
              <a:rPr lang="en-US" b="0" i="0" dirty="0">
                <a:solidFill>
                  <a:srgbClr val="1A1A1A"/>
                </a:solidFill>
                <a:effectLst/>
                <a:latin typeface="Times New Roman" panose="02020603050405020304" pitchFamily="18" charset="0"/>
              </a:rPr>
              <a:t>.  </a:t>
            </a:r>
            <a:endParaRPr lang="el-GR" dirty="0"/>
          </a:p>
        </p:txBody>
      </p:sp>
    </p:spTree>
    <p:extLst>
      <p:ext uri="{BB962C8B-B14F-4D97-AF65-F5344CB8AC3E}">
        <p14:creationId xmlns:p14="http://schemas.microsoft.com/office/powerpoint/2010/main" val="4090721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D2ED4D-D48B-42D2-7463-8C34F327AC1B}"/>
              </a:ext>
            </a:extLst>
          </p:cNvPr>
          <p:cNvSpPr>
            <a:spLocks noGrp="1"/>
          </p:cNvSpPr>
          <p:nvPr>
            <p:ph type="title"/>
          </p:nvPr>
        </p:nvSpPr>
        <p:spPr/>
        <p:txBody>
          <a:bodyPr/>
          <a:lstStyle/>
          <a:p>
            <a:r>
              <a:rPr lang="el-GR" dirty="0">
                <a:solidFill>
                  <a:schemeClr val="accent1"/>
                </a:solidFill>
              </a:rPr>
              <a:t>Πατερναλισμός</a:t>
            </a:r>
          </a:p>
        </p:txBody>
      </p:sp>
      <p:sp>
        <p:nvSpPr>
          <p:cNvPr id="3" name="Θέση περιεχομένου 2">
            <a:extLst>
              <a:ext uri="{FF2B5EF4-FFF2-40B4-BE49-F238E27FC236}">
                <a16:creationId xmlns:a16="http://schemas.microsoft.com/office/drawing/2014/main" id="{487514B4-7BF3-8A75-0D2C-94B05A2E0C0E}"/>
              </a:ext>
            </a:extLst>
          </p:cNvPr>
          <p:cNvSpPr>
            <a:spLocks noGrp="1"/>
          </p:cNvSpPr>
          <p:nvPr>
            <p:ph idx="1"/>
          </p:nvPr>
        </p:nvSpPr>
        <p:spPr/>
        <p:txBody>
          <a:bodyPr>
            <a:normAutofit/>
          </a:bodyPr>
          <a:lstStyle/>
          <a:p>
            <a:r>
              <a:rPr lang="el-GR" dirty="0">
                <a:solidFill>
                  <a:schemeClr val="accent1"/>
                </a:solidFill>
              </a:rPr>
              <a:t>Το βασικό πρόβλημα της θετικής ελευθερίας είναι ότι φαίνεται να επιτρέπει υπέρμετρες παρεμβάσεις στο όνομα των υποτιθέμενων «πραγματικών συμφερόντων» ενός ατόμου, όπως για παράδειγμα ο εξαναγκασμός του χαρτοπαίχτη να σταματήσει να παίζει γιατί υποτίθεται ότι αυτό είναι που πραγματικά θέλει</a:t>
            </a:r>
          </a:p>
          <a:p>
            <a:r>
              <a:rPr lang="el-GR" dirty="0">
                <a:solidFill>
                  <a:schemeClr val="accent1"/>
                </a:solidFill>
              </a:rPr>
              <a:t>Φιλελεύθεροι όπως ο </a:t>
            </a:r>
            <a:r>
              <a:rPr lang="en-US" dirty="0">
                <a:solidFill>
                  <a:schemeClr val="accent1"/>
                </a:solidFill>
              </a:rPr>
              <a:t>Berlin </a:t>
            </a:r>
            <a:r>
              <a:rPr lang="el-GR" dirty="0">
                <a:solidFill>
                  <a:schemeClr val="accent1"/>
                </a:solidFill>
              </a:rPr>
              <a:t>έχουν απορρίψει τη θετική αντίληψη της ελευθερίας επειδή θεωρούν ότι οδηγεί στον πατερναλισμό</a:t>
            </a:r>
          </a:p>
          <a:p>
            <a:endParaRPr lang="el-GR" dirty="0"/>
          </a:p>
        </p:txBody>
      </p:sp>
    </p:spTree>
    <p:extLst>
      <p:ext uri="{BB962C8B-B14F-4D97-AF65-F5344CB8AC3E}">
        <p14:creationId xmlns:p14="http://schemas.microsoft.com/office/powerpoint/2010/main" val="3712244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280237C-5063-380D-8E14-A970ADEE2A5F}"/>
              </a:ext>
            </a:extLst>
          </p:cNvPr>
          <p:cNvSpPr>
            <a:spLocks noGrp="1"/>
          </p:cNvSpPr>
          <p:nvPr>
            <p:ph type="title"/>
          </p:nvPr>
        </p:nvSpPr>
        <p:spPr/>
        <p:txBody>
          <a:bodyPr/>
          <a:lstStyle/>
          <a:p>
            <a:r>
              <a:rPr lang="el-GR" dirty="0"/>
              <a:t>Ελευθερία ως μη κυριάρχηση (</a:t>
            </a:r>
            <a:r>
              <a:rPr lang="en-US" dirty="0"/>
              <a:t>non </a:t>
            </a:r>
            <a:r>
              <a:rPr lang="en-US" dirty="0" err="1"/>
              <a:t>dominiation</a:t>
            </a:r>
            <a:r>
              <a:rPr lang="en-US" dirty="0"/>
              <a:t>)</a:t>
            </a:r>
            <a:endParaRPr lang="el-GR" dirty="0"/>
          </a:p>
        </p:txBody>
      </p:sp>
      <p:sp>
        <p:nvSpPr>
          <p:cNvPr id="3" name="Θέση περιεχομένου 2">
            <a:extLst>
              <a:ext uri="{FF2B5EF4-FFF2-40B4-BE49-F238E27FC236}">
                <a16:creationId xmlns:a16="http://schemas.microsoft.com/office/drawing/2014/main" id="{6D0C6B8C-9F9D-5D80-5619-AA9D45059C10}"/>
              </a:ext>
            </a:extLst>
          </p:cNvPr>
          <p:cNvSpPr>
            <a:spLocks noGrp="1"/>
          </p:cNvSpPr>
          <p:nvPr>
            <p:ph idx="1"/>
          </p:nvPr>
        </p:nvSpPr>
        <p:spPr/>
        <p:txBody>
          <a:bodyPr/>
          <a:lstStyle/>
          <a:p>
            <a:r>
              <a:rPr lang="el-GR" dirty="0"/>
              <a:t>Για να κατανοήσουμε καλύτερα τη ρεπουμπλικανική ιδέα της ελευθερίας ως μη κυριάρχησης μπορούμε να φανταστούμε τα εξής σενάρια: </a:t>
            </a:r>
          </a:p>
          <a:p>
            <a:r>
              <a:rPr lang="el-GR" dirty="0"/>
              <a:t>Στο </a:t>
            </a:r>
            <a:r>
              <a:rPr lang="el-GR" dirty="0">
                <a:solidFill>
                  <a:srgbClr val="FF0000"/>
                </a:solidFill>
              </a:rPr>
              <a:t>πρώτο σενάριο </a:t>
            </a:r>
            <a:r>
              <a:rPr lang="el-GR" dirty="0"/>
              <a:t>έχουμε μια ομάδα δούλων με έναν </a:t>
            </a:r>
            <a:r>
              <a:rPr lang="el-GR" dirty="0">
                <a:solidFill>
                  <a:srgbClr val="FF0000"/>
                </a:solidFill>
              </a:rPr>
              <a:t>πονόψυχο </a:t>
            </a:r>
            <a:r>
              <a:rPr lang="el-GR" dirty="0"/>
              <a:t>αφέντη. Ενώ έχει το δικαίωμα να συμπεριφέρεται όπως θέλει στους δούλους του ο αφέντης αυτός τους αφήνει ως επί το </a:t>
            </a:r>
            <a:r>
              <a:rPr lang="el-GR" dirty="0" err="1"/>
              <a:t>πλείστον</a:t>
            </a:r>
            <a:r>
              <a:rPr lang="el-GR" dirty="0"/>
              <a:t> στην ησυχία τους. </a:t>
            </a:r>
          </a:p>
          <a:p>
            <a:r>
              <a:rPr lang="el-GR" dirty="0"/>
              <a:t>Από τη στιγμή λοιπόν που ο αφέντης δεν παρεμβαίνει στη ζωή τους σε καθημερινή βάση θα μπορούσε να υποθέσει κανείς ότι οι δούλοι απολαμβάνουν ένα βαθμό αρνητικής ελευθερίας</a:t>
            </a:r>
          </a:p>
        </p:txBody>
      </p:sp>
    </p:spTree>
    <p:extLst>
      <p:ext uri="{BB962C8B-B14F-4D97-AF65-F5344CB8AC3E}">
        <p14:creationId xmlns:p14="http://schemas.microsoft.com/office/powerpoint/2010/main" val="1296328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A1E20E-655B-8C68-9C52-0C80D4DEAA5B}"/>
              </a:ext>
            </a:extLst>
          </p:cNvPr>
          <p:cNvSpPr>
            <a:spLocks noGrp="1"/>
          </p:cNvSpPr>
          <p:nvPr>
            <p:ph type="title"/>
          </p:nvPr>
        </p:nvSpPr>
        <p:spPr/>
        <p:txBody>
          <a:bodyPr/>
          <a:lstStyle/>
          <a:p>
            <a:r>
              <a:rPr lang="el-GR" dirty="0"/>
              <a:t>Παραδοξότητες</a:t>
            </a:r>
          </a:p>
        </p:txBody>
      </p:sp>
      <p:sp>
        <p:nvSpPr>
          <p:cNvPr id="3" name="Θέση περιεχομένου 2">
            <a:extLst>
              <a:ext uri="{FF2B5EF4-FFF2-40B4-BE49-F238E27FC236}">
                <a16:creationId xmlns:a16="http://schemas.microsoft.com/office/drawing/2014/main" id="{A8362979-0D4B-9FA3-2FDB-E8EE665CD07E}"/>
              </a:ext>
            </a:extLst>
          </p:cNvPr>
          <p:cNvSpPr>
            <a:spLocks noGrp="1"/>
          </p:cNvSpPr>
          <p:nvPr>
            <p:ph idx="1"/>
          </p:nvPr>
        </p:nvSpPr>
        <p:spPr/>
        <p:txBody>
          <a:bodyPr>
            <a:normAutofit fontScale="77500" lnSpcReduction="20000"/>
          </a:bodyPr>
          <a:lstStyle/>
          <a:p>
            <a:r>
              <a:rPr lang="el-GR" dirty="0"/>
              <a:t>Στο δεύτερο υποθετικό σενάριο έχουμε την αποικία μιας μεγάλης αυτοκρατορικής δύναμης </a:t>
            </a:r>
          </a:p>
          <a:p>
            <a:r>
              <a:rPr lang="el-GR" dirty="0"/>
              <a:t>Οι </a:t>
            </a:r>
            <a:r>
              <a:rPr lang="el-GR" dirty="0">
                <a:solidFill>
                  <a:srgbClr val="FF0000"/>
                </a:solidFill>
              </a:rPr>
              <a:t>υπήκοοι της αποικίας </a:t>
            </a:r>
            <a:r>
              <a:rPr lang="el-GR" dirty="0"/>
              <a:t>δεν έχουν πολιτικά δικαιώματα και η αυτοκρατορική δύναμη έχει πλήρη ελευθερία να τη διοικεί όπως επιθυμεί. Ωστόσο, για διάφορους λόγους, επιλέγει να μην ασχολείται με τις εσωτερικές υποθέσεις της αποικίας.</a:t>
            </a:r>
          </a:p>
          <a:p>
            <a:r>
              <a:rPr lang="el-GR" dirty="0"/>
              <a:t>Από τη σκοπιά της αρνητικής ελευθερίας μπορεί να υποθέσει κανείς ότι οι υπήκοοι της αποικίας απολαμβάνουν σημαντική ελευθερία όσον αφορά τη κυβέρνησή τους διότι η κυβέρνηση </a:t>
            </a:r>
            <a:r>
              <a:rPr lang="el-GR" dirty="0">
                <a:solidFill>
                  <a:srgbClr val="FF0000"/>
                </a:solidFill>
              </a:rPr>
              <a:t>σπανίως παρεμβαίνει </a:t>
            </a:r>
            <a:r>
              <a:rPr lang="el-GR" dirty="0"/>
              <a:t>στις υποθέσεις τους</a:t>
            </a:r>
          </a:p>
          <a:p>
            <a:r>
              <a:rPr lang="el-GR" dirty="0"/>
              <a:t>Ας υποθέσουμε τώρα ότι οι υπήκοοι εξεγείρονται και κατακτούν την </a:t>
            </a:r>
            <a:r>
              <a:rPr lang="el-GR" dirty="0">
                <a:solidFill>
                  <a:srgbClr val="FF0000"/>
                </a:solidFill>
              </a:rPr>
              <a:t>ανεξαρτησία </a:t>
            </a:r>
            <a:r>
              <a:rPr lang="el-GR" dirty="0"/>
              <a:t>τους. Η αποικία είναι πλέον </a:t>
            </a:r>
            <a:r>
              <a:rPr lang="el-GR" dirty="0" err="1"/>
              <a:t>αυτοκυβερνώμενη</a:t>
            </a:r>
            <a:r>
              <a:rPr lang="el-GR" dirty="0"/>
              <a:t>. Ωστόσο, η νέα κυβέρνηση είναι πιο παρεμβατική από την αποικιακή, ψηφίζοντας νόμους που παρεμβαίνουν στις ζωές των ανθρώπων σε μεγαλύτερο βαθμό από ό,τι πριν. </a:t>
            </a:r>
          </a:p>
          <a:p>
            <a:r>
              <a:rPr lang="el-GR" dirty="0"/>
              <a:t>Από τη σκοπιά της αρνητικής ελευθερίας μπορεί να υποθέσει κανείς ότι έχει υπάρξει μια υποχώρηση στον βαθμό ελευθερίας που απολαμβάνουν οι υπήκοοι της πρώην αποικίας</a:t>
            </a:r>
          </a:p>
        </p:txBody>
      </p:sp>
    </p:spTree>
    <p:extLst>
      <p:ext uri="{BB962C8B-B14F-4D97-AF65-F5344CB8AC3E}">
        <p14:creationId xmlns:p14="http://schemas.microsoft.com/office/powerpoint/2010/main" val="2308492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DA81996-8F01-3FF5-503F-65ADB8DB5583}"/>
              </a:ext>
            </a:extLst>
          </p:cNvPr>
          <p:cNvSpPr>
            <a:spLocks noGrp="1"/>
          </p:cNvSpPr>
          <p:nvPr>
            <p:ph type="title"/>
          </p:nvPr>
        </p:nvSpPr>
        <p:spPr/>
        <p:txBody>
          <a:bodyPr/>
          <a:lstStyle/>
          <a:p>
            <a:r>
              <a:rPr lang="el-GR" dirty="0"/>
              <a:t>Η πολιτική ελευθερία ως δομική σχέση</a:t>
            </a:r>
          </a:p>
        </p:txBody>
      </p:sp>
      <p:sp>
        <p:nvSpPr>
          <p:cNvPr id="3" name="Θέση περιεχομένου 2">
            <a:extLst>
              <a:ext uri="{FF2B5EF4-FFF2-40B4-BE49-F238E27FC236}">
                <a16:creationId xmlns:a16="http://schemas.microsoft.com/office/drawing/2014/main" id="{1E6C1D7A-B102-DC59-C719-AB73DD81ED2C}"/>
              </a:ext>
            </a:extLst>
          </p:cNvPr>
          <p:cNvSpPr>
            <a:spLocks noGrp="1"/>
          </p:cNvSpPr>
          <p:nvPr>
            <p:ph idx="1"/>
          </p:nvPr>
        </p:nvSpPr>
        <p:spPr/>
        <p:txBody>
          <a:bodyPr/>
          <a:lstStyle/>
          <a:p>
            <a:r>
              <a:rPr lang="el-GR" dirty="0"/>
              <a:t>Τα δύο σενάρια και οι παραδοξότητες που προκύπτουν από αυτά αποτυπώνουν την άποψη του </a:t>
            </a:r>
            <a:r>
              <a:rPr lang="en-US" dirty="0">
                <a:solidFill>
                  <a:srgbClr val="FF0000"/>
                </a:solidFill>
              </a:rPr>
              <a:t>Pettit </a:t>
            </a:r>
            <a:r>
              <a:rPr lang="el-GR" dirty="0"/>
              <a:t>ότι η πολιτική ελευθερία αφορά μια δομική σχέση μεταξύ ατόμων ή ομάδων ατόμων και όχι </a:t>
            </a:r>
            <a:r>
              <a:rPr lang="el-GR" dirty="0" err="1">
                <a:solidFill>
                  <a:srgbClr val="FF0000"/>
                </a:solidFill>
              </a:rPr>
              <a:t>ενδεχομενικά</a:t>
            </a:r>
            <a:r>
              <a:rPr lang="el-GR" dirty="0">
                <a:solidFill>
                  <a:srgbClr val="FF0000"/>
                </a:solidFill>
              </a:rPr>
              <a:t> αποτελέσματα</a:t>
            </a:r>
          </a:p>
          <a:p>
            <a:r>
              <a:rPr lang="el-GR" dirty="0"/>
              <a:t>Το αν ο αφέντης επιλέξει να μαστιγώσει τον δούλο του ή όχι είναι ένα </a:t>
            </a:r>
            <a:r>
              <a:rPr lang="el-GR" dirty="0" err="1"/>
              <a:t>ενδεχομενικό</a:t>
            </a:r>
            <a:r>
              <a:rPr lang="el-GR" dirty="0"/>
              <a:t> αποτέλεσμα: εξαρτάται από τη διάθεση του αφέντη, τη συμπεριφορά του δούλου και πολλούς άλλους παράγοντες</a:t>
            </a:r>
          </a:p>
          <a:p>
            <a:r>
              <a:rPr lang="el-GR" dirty="0"/>
              <a:t>Αυτό που δεν είναι </a:t>
            </a:r>
            <a:r>
              <a:rPr lang="el-GR" dirty="0" err="1"/>
              <a:t>ενδεχομενικό</a:t>
            </a:r>
            <a:r>
              <a:rPr lang="el-GR" dirty="0"/>
              <a:t> είναι οι </a:t>
            </a:r>
            <a:r>
              <a:rPr lang="el-GR" dirty="0">
                <a:solidFill>
                  <a:srgbClr val="FF0000"/>
                </a:solidFill>
              </a:rPr>
              <a:t>νόμοι</a:t>
            </a:r>
            <a:r>
              <a:rPr lang="el-GR" dirty="0"/>
              <a:t> και οι </a:t>
            </a:r>
            <a:r>
              <a:rPr lang="el-GR" dirty="0">
                <a:solidFill>
                  <a:srgbClr val="FF0000"/>
                </a:solidFill>
              </a:rPr>
              <a:t>θεσμοί</a:t>
            </a:r>
            <a:r>
              <a:rPr lang="el-GR" dirty="0"/>
              <a:t> που επιτρέπουν στον αφέντη να μαστιγώσει τον δούλο του αν το θελήσει</a:t>
            </a:r>
          </a:p>
        </p:txBody>
      </p:sp>
    </p:spTree>
    <p:extLst>
      <p:ext uri="{BB962C8B-B14F-4D97-AF65-F5344CB8AC3E}">
        <p14:creationId xmlns:p14="http://schemas.microsoft.com/office/powerpoint/2010/main" val="1504175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80FD9AC-57A7-6BC2-DCC8-F48ABC13D2EE}"/>
              </a:ext>
            </a:extLst>
          </p:cNvPr>
          <p:cNvSpPr>
            <a:spLocks noGrp="1"/>
          </p:cNvSpPr>
          <p:nvPr>
            <p:ph type="title"/>
          </p:nvPr>
        </p:nvSpPr>
        <p:spPr/>
        <p:txBody>
          <a:bodyPr/>
          <a:lstStyle/>
          <a:p>
            <a:r>
              <a:rPr lang="el-GR" dirty="0"/>
              <a:t>Κυριάρχηση=αυθαίρετη εξουσία</a:t>
            </a:r>
          </a:p>
        </p:txBody>
      </p:sp>
      <p:sp>
        <p:nvSpPr>
          <p:cNvPr id="3" name="Θέση περιεχομένου 2">
            <a:extLst>
              <a:ext uri="{FF2B5EF4-FFF2-40B4-BE49-F238E27FC236}">
                <a16:creationId xmlns:a16="http://schemas.microsoft.com/office/drawing/2014/main" id="{81DFEB20-96D5-7264-3105-F59B89B02D0C}"/>
              </a:ext>
            </a:extLst>
          </p:cNvPr>
          <p:cNvSpPr>
            <a:spLocks noGrp="1"/>
          </p:cNvSpPr>
          <p:nvPr>
            <p:ph idx="1"/>
          </p:nvPr>
        </p:nvSpPr>
        <p:spPr/>
        <p:txBody>
          <a:bodyPr/>
          <a:lstStyle/>
          <a:p>
            <a:r>
              <a:rPr lang="el-GR" dirty="0"/>
              <a:t>Η ρεπουμπλικανική αντίληψη της ελευθερίας ως μη κυριάρχησης προσπαθεί να συλλάβει αυτή την αντίληψη της ελευθερίας ως της κατάστασης του </a:t>
            </a:r>
            <a:r>
              <a:rPr lang="el-GR" dirty="0">
                <a:solidFill>
                  <a:srgbClr val="FF0000"/>
                </a:solidFill>
              </a:rPr>
              <a:t>να μην υπόκειται </a:t>
            </a:r>
            <a:r>
              <a:rPr lang="el-GR" dirty="0"/>
              <a:t>κανείς στην αυθαίρετη ή ανεξέλεγκτη εξουσία ενός αφέντη</a:t>
            </a:r>
          </a:p>
          <a:p>
            <a:r>
              <a:rPr lang="el-GR" dirty="0"/>
              <a:t>Ο </a:t>
            </a:r>
            <a:r>
              <a:rPr lang="en-US" dirty="0"/>
              <a:t>Pettit </a:t>
            </a:r>
            <a:r>
              <a:rPr lang="el-GR" dirty="0"/>
              <a:t>ορίζει την ελευθερία ως εξής: ένα άτομο ή μια ομάδα ατόμων είναι ελεύθερη στον βαθμό που κανένα άλλο άτομο ή ομάδα δεν έχει τη δυνατότητα να παρέμβει στις υποθέσεις του με </a:t>
            </a:r>
            <a:r>
              <a:rPr lang="el-GR" dirty="0">
                <a:solidFill>
                  <a:srgbClr val="FF0000"/>
                </a:solidFill>
              </a:rPr>
              <a:t>αυθαίρετο τρόπο</a:t>
            </a:r>
          </a:p>
          <a:p>
            <a:endParaRPr lang="el-GR" dirty="0"/>
          </a:p>
        </p:txBody>
      </p:sp>
    </p:spTree>
    <p:extLst>
      <p:ext uri="{BB962C8B-B14F-4D97-AF65-F5344CB8AC3E}">
        <p14:creationId xmlns:p14="http://schemas.microsoft.com/office/powerpoint/2010/main" val="863177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7ED58C2-5D9E-092B-48B9-58953CA1973B}"/>
              </a:ext>
            </a:extLst>
          </p:cNvPr>
          <p:cNvSpPr>
            <a:spLocks noGrp="1"/>
          </p:cNvSpPr>
          <p:nvPr>
            <p:ph type="title"/>
          </p:nvPr>
        </p:nvSpPr>
        <p:spPr/>
        <p:txBody>
          <a:bodyPr/>
          <a:lstStyle/>
          <a:p>
            <a:r>
              <a:rPr lang="el-GR" dirty="0"/>
              <a:t>Ποια εξουσία είναι μη αυθαίρετη;</a:t>
            </a:r>
          </a:p>
        </p:txBody>
      </p:sp>
      <p:sp>
        <p:nvSpPr>
          <p:cNvPr id="3" name="Θέση περιεχομένου 2">
            <a:extLst>
              <a:ext uri="{FF2B5EF4-FFF2-40B4-BE49-F238E27FC236}">
                <a16:creationId xmlns:a16="http://schemas.microsoft.com/office/drawing/2014/main" id="{F80C18AA-697C-EF5C-7046-30F667C92EA6}"/>
              </a:ext>
            </a:extLst>
          </p:cNvPr>
          <p:cNvSpPr>
            <a:spLocks noGrp="1"/>
          </p:cNvSpPr>
          <p:nvPr>
            <p:ph idx="1"/>
          </p:nvPr>
        </p:nvSpPr>
        <p:spPr/>
        <p:txBody>
          <a:bodyPr/>
          <a:lstStyle/>
          <a:p>
            <a:r>
              <a:rPr lang="el-GR" dirty="0"/>
              <a:t>Ένας τρόπος να αντιληφθεί κανείς τη μη αυθαίρετη εξουσία, και άρα αυτήν που εξασφαλίζει την ελευθερία με βάση τη ρεπουμπλικανική θεώρηση, είναι με το κριτήριο της εγκαθίδρυσης κατάλληλων </a:t>
            </a:r>
            <a:r>
              <a:rPr lang="el-GR" dirty="0">
                <a:solidFill>
                  <a:srgbClr val="FF0000"/>
                </a:solidFill>
              </a:rPr>
              <a:t>διαδικασιών</a:t>
            </a:r>
          </a:p>
          <a:p>
            <a:r>
              <a:rPr lang="el-GR" dirty="0"/>
              <a:t>Η εξουσία δεν είναι αυθαίρετη όταν ασκείται βάσει διαδικασιών και κανόνων που αποτελούν κοινή γνώση (δημοσιότητα)</a:t>
            </a:r>
          </a:p>
          <a:p>
            <a:r>
              <a:rPr lang="el-GR" dirty="0"/>
              <a:t>Η αντίληψη αυτή πλησιάζει πολύ την ιδέα του κράτους δικαίου</a:t>
            </a:r>
          </a:p>
        </p:txBody>
      </p:sp>
    </p:spTree>
    <p:extLst>
      <p:ext uri="{BB962C8B-B14F-4D97-AF65-F5344CB8AC3E}">
        <p14:creationId xmlns:p14="http://schemas.microsoft.com/office/powerpoint/2010/main" val="1368100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097F0D6-5A6D-07F0-F3E0-FF01B862C612}"/>
              </a:ext>
            </a:extLst>
          </p:cNvPr>
          <p:cNvSpPr>
            <a:spLocks noGrp="1"/>
          </p:cNvSpPr>
          <p:nvPr>
            <p:ph type="title"/>
          </p:nvPr>
        </p:nvSpPr>
        <p:spPr/>
        <p:txBody>
          <a:bodyPr/>
          <a:lstStyle/>
          <a:p>
            <a:r>
              <a:rPr lang="el-GR" dirty="0"/>
              <a:t>Δημοκρατικός έλεγχος</a:t>
            </a:r>
          </a:p>
        </p:txBody>
      </p:sp>
      <p:sp>
        <p:nvSpPr>
          <p:cNvPr id="3" name="Θέση περιεχομένου 2">
            <a:extLst>
              <a:ext uri="{FF2B5EF4-FFF2-40B4-BE49-F238E27FC236}">
                <a16:creationId xmlns:a16="http://schemas.microsoft.com/office/drawing/2014/main" id="{4688506D-AFBD-8C87-E1F2-03E54C5E3E50}"/>
              </a:ext>
            </a:extLst>
          </p:cNvPr>
          <p:cNvSpPr>
            <a:spLocks noGrp="1"/>
          </p:cNvSpPr>
          <p:nvPr>
            <p:ph idx="1"/>
          </p:nvPr>
        </p:nvSpPr>
        <p:spPr/>
        <p:txBody>
          <a:bodyPr>
            <a:normAutofit/>
          </a:bodyPr>
          <a:lstStyle/>
          <a:p>
            <a:r>
              <a:rPr lang="el-GR" dirty="0"/>
              <a:t>Με βάση μια δεύτερη άποψη η εξουσία δεν είναι αυθαίρετη στον βαθμό που </a:t>
            </a:r>
            <a:r>
              <a:rPr lang="el-GR" dirty="0">
                <a:solidFill>
                  <a:srgbClr val="FF0000"/>
                </a:solidFill>
              </a:rPr>
              <a:t>ελέγχεται έμμεσα ή άμεσα </a:t>
            </a:r>
            <a:r>
              <a:rPr lang="el-GR" dirty="0"/>
              <a:t>από μια ομάδα ατόμων</a:t>
            </a:r>
          </a:p>
          <a:p>
            <a:r>
              <a:rPr lang="el-GR" dirty="0"/>
              <a:t>Σε ένα παράδειγμα που προσφέρει ο </a:t>
            </a:r>
            <a:r>
              <a:rPr lang="en-US" dirty="0"/>
              <a:t>Pettit, </a:t>
            </a:r>
            <a:r>
              <a:rPr lang="el-GR" dirty="0"/>
              <a:t>φανταστείτε ότι η Τζόαν έχει δώσει στον Μπομπ τα κλειδιά του ντουλαπιού όπου φυλάει τα μπουκάλια με το ουίσκι, με αυστηρές οδηγίες ότι όσο και αν τον ικετεύει δεν θα </a:t>
            </a:r>
            <a:r>
              <a:rPr lang="el-GR" dirty="0">
                <a:solidFill>
                  <a:srgbClr val="1A1A1A"/>
                </a:solidFill>
                <a:latin typeface="Times New Roman" panose="02020603050405020304" pitchFamily="18" charset="0"/>
              </a:rPr>
              <a:t>της </a:t>
            </a:r>
            <a:r>
              <a:rPr lang="el-GR" dirty="0">
                <a:solidFill>
                  <a:srgbClr val="1A1A1A"/>
                </a:solidFill>
                <a:latin typeface="Calibri" panose="020F0502020204030204" pitchFamily="34" charset="0"/>
                <a:ea typeface="Calibri" panose="020F0502020204030204" pitchFamily="34" charset="0"/>
                <a:cs typeface="Calibri" panose="020F0502020204030204" pitchFamily="34" charset="0"/>
              </a:rPr>
              <a:t>δώσει τα κλειδιά παρά μόνο αν περάσουν 24 ώρες. Από τη στιγμή που ο Μπομπ πρέπει να δίνει λογαριασμό στην Τζόαν κάθε 24 ώρες, η εξουσία του δεν είναι αυθαίρετη</a:t>
            </a:r>
            <a:r>
              <a:rPr lang="en-US" b="0" i="0" dirty="0">
                <a:solidFill>
                  <a:srgbClr val="1A1A1A"/>
                </a:solidFill>
                <a:effectLst/>
                <a:latin typeface="Calibri" panose="020F0502020204030204" pitchFamily="34" charset="0"/>
                <a:ea typeface="Calibri" panose="020F0502020204030204" pitchFamily="34" charset="0"/>
                <a:cs typeface="Calibri" panose="020F0502020204030204" pitchFamily="34" charset="0"/>
              </a:rPr>
              <a:t>. </a:t>
            </a:r>
            <a:endParaRPr lang="el-GR" b="0" i="0" dirty="0">
              <a:solidFill>
                <a:srgbClr val="1A1A1A"/>
              </a:solidFill>
              <a:effectLst/>
              <a:latin typeface="Calibri" panose="020F0502020204030204" pitchFamily="34" charset="0"/>
              <a:ea typeface="Calibri" panose="020F0502020204030204" pitchFamily="34" charset="0"/>
              <a:cs typeface="Calibri" panose="020F0502020204030204" pitchFamily="34" charset="0"/>
            </a:endParaRPr>
          </a:p>
          <a:p>
            <a:r>
              <a:rPr lang="el-GR" dirty="0">
                <a:solidFill>
                  <a:srgbClr val="1A1A1A"/>
                </a:solidFill>
                <a:latin typeface="Times New Roman" panose="02020603050405020304" pitchFamily="18" charset="0"/>
              </a:rPr>
              <a:t>Μπορούμε να κάνουμε έναν αντίστοιχο παραλληλισμό με τον έλεγχο των πολιτών στους κυβερνώντες μέσω των εκλογών </a:t>
            </a:r>
            <a:endParaRPr lang="el-GR" dirty="0"/>
          </a:p>
        </p:txBody>
      </p:sp>
    </p:spTree>
    <p:extLst>
      <p:ext uri="{BB962C8B-B14F-4D97-AF65-F5344CB8AC3E}">
        <p14:creationId xmlns:p14="http://schemas.microsoft.com/office/powerpoint/2010/main" val="11423705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55A0286-B15A-D44C-1CB1-D4B2DB67CFBE}"/>
              </a:ext>
            </a:extLst>
          </p:cNvPr>
          <p:cNvSpPr>
            <a:spLocks noGrp="1"/>
          </p:cNvSpPr>
          <p:nvPr>
            <p:ph type="title"/>
          </p:nvPr>
        </p:nvSpPr>
        <p:spPr/>
        <p:txBody>
          <a:bodyPr/>
          <a:lstStyle/>
          <a:p>
            <a:r>
              <a:rPr lang="el-GR" dirty="0"/>
              <a:t>Ρεπουμπλικανική ελευθερία και αρνητική ελευθερία</a:t>
            </a:r>
          </a:p>
        </p:txBody>
      </p:sp>
      <p:sp>
        <p:nvSpPr>
          <p:cNvPr id="3" name="Θέση περιεχομένου 2">
            <a:extLst>
              <a:ext uri="{FF2B5EF4-FFF2-40B4-BE49-F238E27FC236}">
                <a16:creationId xmlns:a16="http://schemas.microsoft.com/office/drawing/2014/main" id="{128AAA10-196D-7224-538C-285EB75B3262}"/>
              </a:ext>
            </a:extLst>
          </p:cNvPr>
          <p:cNvSpPr>
            <a:spLocks noGrp="1"/>
          </p:cNvSpPr>
          <p:nvPr>
            <p:ph idx="1"/>
          </p:nvPr>
        </p:nvSpPr>
        <p:spPr/>
        <p:txBody>
          <a:bodyPr>
            <a:normAutofit fontScale="92500"/>
          </a:bodyPr>
          <a:lstStyle/>
          <a:p>
            <a:r>
              <a:rPr lang="el-GR" dirty="0"/>
              <a:t>Η </a:t>
            </a:r>
            <a:r>
              <a:rPr lang="el-GR" sz="2800" dirty="0">
                <a:effectLst/>
                <a:latin typeface="Calibri" panose="020F0502020204030204" pitchFamily="34" charset="0"/>
                <a:ea typeface="Calibri" panose="020F0502020204030204" pitchFamily="34" charset="0"/>
                <a:cs typeface="Times New Roman" panose="02020603050405020304" pitchFamily="18" charset="0"/>
              </a:rPr>
              <a:t>ελευθερία ως μη κυριάρχηση μπορεί να χαρακτηριστεί σε γενικές γραμμές ως </a:t>
            </a:r>
            <a:r>
              <a:rPr lang="el-GR"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μια αρνητική αντίληψη </a:t>
            </a:r>
            <a:r>
              <a:rPr lang="el-GR" sz="2800" dirty="0">
                <a:effectLst/>
                <a:latin typeface="Calibri" panose="020F0502020204030204" pitchFamily="34" charset="0"/>
                <a:ea typeface="Calibri" panose="020F0502020204030204" pitchFamily="34" charset="0"/>
                <a:cs typeface="Times New Roman" panose="02020603050405020304" pitchFamily="18" charset="0"/>
              </a:rPr>
              <a:t>της ελευθερίας από τη στιγμή που δεν είναι κανείς υποχρεωμένος να κάνει κάτι – όπως να επιδείξει αυτοκυριαρχία ή αυτοέλεγχο – για να την απολαύσει</a:t>
            </a:r>
          </a:p>
          <a:p>
            <a:r>
              <a:rPr lang="el-GR" dirty="0">
                <a:latin typeface="Calibri" panose="020F0502020204030204" pitchFamily="34" charset="0"/>
                <a:ea typeface="Calibri" panose="020F0502020204030204" pitchFamily="34" charset="0"/>
                <a:cs typeface="Times New Roman" panose="02020603050405020304" pitchFamily="18" charset="0"/>
              </a:rPr>
              <a:t>Η  </a:t>
            </a:r>
            <a:r>
              <a:rPr lang="el-GR" dirty="0"/>
              <a:t>ρεπουμπλικανική ελευθερία απλώς προϋποθέτει την απουσία ενός συγκεκριμένου πράγματος, ήτοι της αυθαίρετης εξουσίας ή κυριάρχησης. </a:t>
            </a:r>
          </a:p>
          <a:p>
            <a:r>
              <a:rPr lang="el-GR" dirty="0"/>
              <a:t>Ωστόσο, η ρεπουμπλικανική ελευθερία δεν ταυτίζεται με την παραδεδεγμένη αντίληψη της αρνητικής ελευθερίας ως μη παρέμβασης. Σε αντίθεση με την αντίληψη αυτή, μπορεί να εξηγήσει τη διαίσθησή μας γιατί ο δούλος ενός πονόψυχου αφέντη δεν είναι ελεύθερος</a:t>
            </a:r>
          </a:p>
          <a:p>
            <a:endParaRPr lang="el-GR" dirty="0"/>
          </a:p>
        </p:txBody>
      </p:sp>
    </p:spTree>
    <p:extLst>
      <p:ext uri="{BB962C8B-B14F-4D97-AF65-F5344CB8AC3E}">
        <p14:creationId xmlns:p14="http://schemas.microsoft.com/office/powerpoint/2010/main" val="2344433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E45A8EB-26C6-469E-82CB-9F65E8798682}"/>
              </a:ext>
            </a:extLst>
          </p:cNvPr>
          <p:cNvSpPr>
            <a:spLocks noGrp="1"/>
          </p:cNvSpPr>
          <p:nvPr>
            <p:ph type="title"/>
          </p:nvPr>
        </p:nvSpPr>
        <p:spPr/>
        <p:txBody>
          <a:bodyPr/>
          <a:lstStyle/>
          <a:p>
            <a:r>
              <a:rPr lang="el-GR" dirty="0" err="1"/>
              <a:t>Εργαλειακή</a:t>
            </a:r>
            <a:r>
              <a:rPr lang="el-GR" dirty="0"/>
              <a:t> στροφή</a:t>
            </a:r>
          </a:p>
        </p:txBody>
      </p:sp>
      <p:sp>
        <p:nvSpPr>
          <p:cNvPr id="3" name="Θέση περιεχομένου 2">
            <a:extLst>
              <a:ext uri="{FF2B5EF4-FFF2-40B4-BE49-F238E27FC236}">
                <a16:creationId xmlns:a16="http://schemas.microsoft.com/office/drawing/2014/main" id="{867A2290-D4F9-292C-6C75-50BB0A8111F3}"/>
              </a:ext>
            </a:extLst>
          </p:cNvPr>
          <p:cNvSpPr>
            <a:spLocks noGrp="1"/>
          </p:cNvSpPr>
          <p:nvPr>
            <p:ph idx="1"/>
          </p:nvPr>
        </p:nvSpPr>
        <p:spPr/>
        <p:txBody>
          <a:bodyPr>
            <a:normAutofit/>
          </a:bodyPr>
          <a:lstStyle/>
          <a:p>
            <a:r>
              <a:rPr lang="el-GR" dirty="0"/>
              <a:t>Ο </a:t>
            </a:r>
            <a:r>
              <a:rPr lang="en-US" dirty="0"/>
              <a:t>Pettit </a:t>
            </a:r>
            <a:r>
              <a:rPr lang="el-GR" dirty="0"/>
              <a:t>μαζί με τον </a:t>
            </a:r>
            <a:r>
              <a:rPr lang="en-US" dirty="0"/>
              <a:t>Skinner </a:t>
            </a:r>
            <a:r>
              <a:rPr lang="el-GR" dirty="0"/>
              <a:t>πρωτοστάτησαν σε αυτό που θα μπορούσε να χαρακτηριστεί ως μια «</a:t>
            </a:r>
            <a:r>
              <a:rPr lang="el-GR" dirty="0" err="1"/>
              <a:t>εργαλειακή</a:t>
            </a:r>
            <a:r>
              <a:rPr lang="el-GR" dirty="0"/>
              <a:t> στροφή» στην αντίληψη της </a:t>
            </a:r>
            <a:r>
              <a:rPr lang="el-GR" dirty="0" err="1"/>
              <a:t>ρεπουμπλικανικλης</a:t>
            </a:r>
            <a:r>
              <a:rPr lang="el-GR" dirty="0"/>
              <a:t> πολιτικής αρετής</a:t>
            </a:r>
          </a:p>
          <a:p>
            <a:r>
              <a:rPr lang="el-GR" dirty="0"/>
              <a:t>Η βασική τους θέση είναι ότι η πολιτική αρετή δεν πρέπει να γίνεται αντιληπτή ως μια </a:t>
            </a:r>
            <a:r>
              <a:rPr lang="el-GR" dirty="0" err="1">
                <a:solidFill>
                  <a:srgbClr val="FF0000"/>
                </a:solidFill>
              </a:rPr>
              <a:t>περφεξιονιστική</a:t>
            </a:r>
            <a:r>
              <a:rPr lang="el-GR" dirty="0">
                <a:solidFill>
                  <a:srgbClr val="FF0000"/>
                </a:solidFill>
              </a:rPr>
              <a:t> αντίληψη </a:t>
            </a:r>
            <a:r>
              <a:rPr lang="el-GR" dirty="0"/>
              <a:t>του αγαθού, μια αντίληψη δηλαδή για το πώς πρέπει να ζει κανείς τη ζωή του, αλλά ως ένα χρήσιμο εργαλείο για την κατάκτηση και τη διατήρηση της </a:t>
            </a:r>
            <a:r>
              <a:rPr lang="el-GR" dirty="0">
                <a:solidFill>
                  <a:srgbClr val="FF0000"/>
                </a:solidFill>
              </a:rPr>
              <a:t>πολιτικής ελευθερίας</a:t>
            </a:r>
            <a:r>
              <a:rPr lang="el-GR" dirty="0"/>
              <a:t>, δηλαδή για τη διατήρηση της ανεξαρτησίας από την αυθαίρετη εξουσία</a:t>
            </a:r>
            <a:r>
              <a:rPr lang="en-US" b="0" i="0" dirty="0">
                <a:solidFill>
                  <a:srgbClr val="1A1A1A"/>
                </a:solidFill>
                <a:effectLst/>
                <a:latin typeface="Times New Roman" panose="02020603050405020304" pitchFamily="18" charset="0"/>
              </a:rPr>
              <a:t>.</a:t>
            </a:r>
            <a:endParaRPr lang="el-GR" b="0" i="0" dirty="0">
              <a:solidFill>
                <a:srgbClr val="1A1A1A"/>
              </a:solidFill>
              <a:effectLst/>
              <a:latin typeface="Times New Roman" panose="02020603050405020304" pitchFamily="18" charset="0"/>
            </a:endParaRPr>
          </a:p>
        </p:txBody>
      </p:sp>
    </p:spTree>
    <p:extLst>
      <p:ext uri="{BB962C8B-B14F-4D97-AF65-F5344CB8AC3E}">
        <p14:creationId xmlns:p14="http://schemas.microsoft.com/office/powerpoint/2010/main" val="3591743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BA1B9E-9B50-C5DD-2009-FBDE1C9E855F}"/>
              </a:ext>
            </a:extLst>
          </p:cNvPr>
          <p:cNvSpPr>
            <a:spLocks noGrp="1"/>
          </p:cNvSpPr>
          <p:nvPr>
            <p:ph type="title"/>
          </p:nvPr>
        </p:nvSpPr>
        <p:spPr/>
        <p:txBody>
          <a:bodyPr/>
          <a:lstStyle/>
          <a:p>
            <a:r>
              <a:rPr lang="el-GR" dirty="0"/>
              <a:t>Ρεαλισμός</a:t>
            </a:r>
          </a:p>
        </p:txBody>
      </p:sp>
      <p:sp>
        <p:nvSpPr>
          <p:cNvPr id="3" name="Θέση περιεχομένου 2">
            <a:extLst>
              <a:ext uri="{FF2B5EF4-FFF2-40B4-BE49-F238E27FC236}">
                <a16:creationId xmlns:a16="http://schemas.microsoft.com/office/drawing/2014/main" id="{D73A9D7C-C007-6144-2CBF-E8099801B4CC}"/>
              </a:ext>
            </a:extLst>
          </p:cNvPr>
          <p:cNvSpPr>
            <a:spLocks noGrp="1"/>
          </p:cNvSpPr>
          <p:nvPr>
            <p:ph idx="1"/>
          </p:nvPr>
        </p:nvSpPr>
        <p:spPr/>
        <p:txBody>
          <a:bodyPr/>
          <a:lstStyle/>
          <a:p>
            <a:r>
              <a:rPr lang="el-GR" dirty="0"/>
              <a:t>Η </a:t>
            </a:r>
            <a:r>
              <a:rPr lang="el-GR" dirty="0" err="1"/>
              <a:t>εργαλειακή</a:t>
            </a:r>
            <a:r>
              <a:rPr lang="el-GR" dirty="0"/>
              <a:t> στροφή επιτρέπει στον ρεπουμπλικανισμό να καταστεί πιο εφαρμόσιμος στη σημερινή εποχή</a:t>
            </a:r>
          </a:p>
          <a:p>
            <a:r>
              <a:rPr lang="el-GR" dirty="0"/>
              <a:t>Όπως έχει υποστηριχτεί, η </a:t>
            </a:r>
            <a:r>
              <a:rPr lang="el-GR" dirty="0" err="1"/>
              <a:t>περφεξιονιστική</a:t>
            </a:r>
            <a:r>
              <a:rPr lang="el-GR" dirty="0"/>
              <a:t> αντίληψη του αγαθού ως ενεργούς συμμετοχής στα κοινά δεν μπορεί να ακολουθηθεί στις </a:t>
            </a:r>
            <a:r>
              <a:rPr lang="el-GR" dirty="0">
                <a:solidFill>
                  <a:srgbClr val="FF0000"/>
                </a:solidFill>
              </a:rPr>
              <a:t>σύγχρονες μαζικές δημοκρατίες</a:t>
            </a:r>
          </a:p>
        </p:txBody>
      </p:sp>
    </p:spTree>
    <p:extLst>
      <p:ext uri="{BB962C8B-B14F-4D97-AF65-F5344CB8AC3E}">
        <p14:creationId xmlns:p14="http://schemas.microsoft.com/office/powerpoint/2010/main" val="5037441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856D81E-8E55-E214-0B23-F6671E0B6C53}"/>
              </a:ext>
            </a:extLst>
          </p:cNvPr>
          <p:cNvSpPr>
            <a:spLocks noGrp="1"/>
          </p:cNvSpPr>
          <p:nvPr>
            <p:ph type="title"/>
          </p:nvPr>
        </p:nvSpPr>
        <p:spPr/>
        <p:txBody>
          <a:bodyPr/>
          <a:lstStyle/>
          <a:p>
            <a:r>
              <a:rPr lang="el-GR" dirty="0"/>
              <a:t>Πλουραλισμός</a:t>
            </a:r>
          </a:p>
        </p:txBody>
      </p:sp>
      <p:sp>
        <p:nvSpPr>
          <p:cNvPr id="3" name="Θέση περιεχομένου 2">
            <a:extLst>
              <a:ext uri="{FF2B5EF4-FFF2-40B4-BE49-F238E27FC236}">
                <a16:creationId xmlns:a16="http://schemas.microsoft.com/office/drawing/2014/main" id="{F4C47B24-701D-5A8B-5F5F-CB7345849860}"/>
              </a:ext>
            </a:extLst>
          </p:cNvPr>
          <p:cNvSpPr>
            <a:spLocks noGrp="1"/>
          </p:cNvSpPr>
          <p:nvPr>
            <p:ph idx="1"/>
          </p:nvPr>
        </p:nvSpPr>
        <p:spPr/>
        <p:txBody>
          <a:bodyPr/>
          <a:lstStyle/>
          <a:p>
            <a:r>
              <a:rPr lang="el-GR" dirty="0"/>
              <a:t>Η </a:t>
            </a:r>
            <a:r>
              <a:rPr lang="el-GR" dirty="0" err="1"/>
              <a:t>εργαλειακή</a:t>
            </a:r>
            <a:r>
              <a:rPr lang="el-GR" dirty="0"/>
              <a:t> στροφή καθιστά επίσης τον ρεπουμπλικανισμό πιο ανοικτό σε διαφορετικές αντιλήψεις του αγαθού και έτσι τον καθιστά λιγότερο υπόλογο στην κατηγορία ότι είναι πατερναλιστικός</a:t>
            </a:r>
            <a:r>
              <a:rPr kumimoji="0" lang="el-GR" sz="2800" b="0" i="0" u="none" strike="noStrike" kern="1200" cap="none" spc="0" normalizeH="0" baseline="0" noProof="0" dirty="0">
                <a:ln>
                  <a:noFill/>
                </a:ln>
                <a:solidFill>
                  <a:srgbClr val="FF0000"/>
                </a:solidFill>
                <a:effectLst/>
                <a:uLnTx/>
                <a:uFillTx/>
                <a:latin typeface="Calibri" panose="020F0502020204030204"/>
                <a:ea typeface="+mn-ea"/>
                <a:cs typeface="+mn-cs"/>
              </a:rPr>
              <a:t> και μη ανεκτικός </a:t>
            </a:r>
            <a:endParaRPr lang="el-GR" dirty="0"/>
          </a:p>
        </p:txBody>
      </p:sp>
    </p:spTree>
    <p:extLst>
      <p:ext uri="{BB962C8B-B14F-4D97-AF65-F5344CB8AC3E}">
        <p14:creationId xmlns:p14="http://schemas.microsoft.com/office/powerpoint/2010/main" val="832227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D838A99-3D34-FD5C-387C-93D5FA0928CC}"/>
              </a:ext>
            </a:extLst>
          </p:cNvPr>
          <p:cNvSpPr>
            <a:spLocks noGrp="1"/>
          </p:cNvSpPr>
          <p:nvPr>
            <p:ph type="title"/>
          </p:nvPr>
        </p:nvSpPr>
        <p:spPr/>
        <p:txBody>
          <a:bodyPr/>
          <a:lstStyle/>
          <a:p>
            <a:r>
              <a:rPr lang="el-GR" dirty="0"/>
              <a:t>Ρεπουμπλικανισμός και φιλελευθερισμός</a:t>
            </a:r>
          </a:p>
        </p:txBody>
      </p:sp>
      <p:sp>
        <p:nvSpPr>
          <p:cNvPr id="3" name="Θέση περιεχομένου 2">
            <a:extLst>
              <a:ext uri="{FF2B5EF4-FFF2-40B4-BE49-F238E27FC236}">
                <a16:creationId xmlns:a16="http://schemas.microsoft.com/office/drawing/2014/main" id="{39AC0D7D-926B-BC9B-13E3-B78CC34BA967}"/>
              </a:ext>
            </a:extLst>
          </p:cNvPr>
          <p:cNvSpPr>
            <a:spLocks noGrp="1"/>
          </p:cNvSpPr>
          <p:nvPr>
            <p:ph idx="1"/>
          </p:nvPr>
        </p:nvSpPr>
        <p:spPr/>
        <p:txBody>
          <a:bodyPr>
            <a:normAutofit lnSpcReduction="10000"/>
          </a:bodyPr>
          <a:lstStyle/>
          <a:p>
            <a:r>
              <a:rPr lang="el-GR" dirty="0"/>
              <a:t>Η </a:t>
            </a:r>
            <a:r>
              <a:rPr lang="el-GR" dirty="0" err="1"/>
              <a:t>εργαλειακή</a:t>
            </a:r>
            <a:r>
              <a:rPr lang="el-GR" dirty="0"/>
              <a:t> στροφή του (νέο)ρεπουμπλικανισμού</a:t>
            </a:r>
            <a:r>
              <a:rPr lang="el-GR" dirty="0">
                <a:solidFill>
                  <a:srgbClr val="FF0000"/>
                </a:solidFill>
              </a:rPr>
              <a:t> μειώνει την απόστασή</a:t>
            </a:r>
            <a:r>
              <a:rPr lang="el-GR" dirty="0"/>
              <a:t> του από τον κλασικό φιλελευθερισμό, στον βαθμό που κάποιος θα μπορούσε να υποστηρίξει ότι η διαφορά μεταξύ των δύο παραδόσεων καθίσταται επουσιώδης</a:t>
            </a:r>
          </a:p>
          <a:p>
            <a:r>
              <a:rPr lang="el-GR" dirty="0"/>
              <a:t>Η απάντηση των (νέο)</a:t>
            </a:r>
            <a:r>
              <a:rPr lang="el-GR" dirty="0" err="1"/>
              <a:t>ρεπουμπλικανών</a:t>
            </a:r>
            <a:r>
              <a:rPr lang="el-GR" dirty="0"/>
              <a:t> είναι ότι η διαφορά στην αντίληψη της ελευθερίας καθιστά τον (νέο) ρεπουμπλικανισμό πιο </a:t>
            </a:r>
            <a:r>
              <a:rPr lang="el-GR" dirty="0">
                <a:solidFill>
                  <a:srgbClr val="FF0000"/>
                </a:solidFill>
              </a:rPr>
              <a:t>ριζοσπαστικό</a:t>
            </a:r>
            <a:r>
              <a:rPr lang="el-GR" dirty="0"/>
              <a:t> σε γενικές γραμμές σε σχέση προς τον φιλελευθερισμό</a:t>
            </a:r>
          </a:p>
          <a:p>
            <a:r>
              <a:rPr lang="el-GR" dirty="0"/>
              <a:t>Ειδικότερα, η τάση των φιλελεύθερων να αντιλαμβάνονται την ελευθερία με την αρνητική της έννοια, ως μη παρέμβαση δηλαδή, τους καθιστά πιο επιφυλακτικούς απέναντι σε κρατικές παρεμβάσεις για κοινωνικές βελτιώσεις</a:t>
            </a:r>
          </a:p>
        </p:txBody>
      </p:sp>
    </p:spTree>
    <p:extLst>
      <p:ext uri="{BB962C8B-B14F-4D97-AF65-F5344CB8AC3E}">
        <p14:creationId xmlns:p14="http://schemas.microsoft.com/office/powerpoint/2010/main" val="19539050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a:extLst>
              <a:ext uri="{FF2B5EF4-FFF2-40B4-BE49-F238E27FC236}">
                <a16:creationId xmlns:a16="http://schemas.microsoft.com/office/drawing/2014/main" id="{93004CC9-B2D8-6282-15A0-F24265CFD897}"/>
              </a:ext>
            </a:extLst>
          </p:cNvPr>
          <p:cNvSpPr>
            <a:spLocks noGrp="1"/>
          </p:cNvSpPr>
          <p:nvPr>
            <p:ph type="ctrTitle"/>
          </p:nvPr>
        </p:nvSpPr>
        <p:spPr/>
        <p:txBody>
          <a:bodyPr>
            <a:normAutofit fontScale="90000"/>
          </a:bodyPr>
          <a:lstStyle/>
          <a:p>
            <a:r>
              <a:rPr lang="el-GR" dirty="0"/>
              <a:t>Το σύγχρονο ρεπουμπλικανικό πρόγραμμα</a:t>
            </a:r>
          </a:p>
        </p:txBody>
      </p:sp>
      <p:sp>
        <p:nvSpPr>
          <p:cNvPr id="7" name="Υπότιτλος 6">
            <a:extLst>
              <a:ext uri="{FF2B5EF4-FFF2-40B4-BE49-F238E27FC236}">
                <a16:creationId xmlns:a16="http://schemas.microsoft.com/office/drawing/2014/main" id="{8917455B-A608-3F41-AB09-4BCA4D4D2A86}"/>
              </a:ext>
            </a:extLst>
          </p:cNvPr>
          <p:cNvSpPr>
            <a:spLocks noGrp="1"/>
          </p:cNvSpPr>
          <p:nvPr>
            <p:ph type="subTitle" idx="1"/>
          </p:nvPr>
        </p:nvSpPr>
        <p:spPr/>
        <p:txBody>
          <a:bodyPr/>
          <a:lstStyle/>
          <a:p>
            <a:r>
              <a:rPr lang="el-GR" dirty="0" err="1"/>
              <a:t>Αμφισβητησιακή</a:t>
            </a:r>
            <a:r>
              <a:rPr lang="el-GR" dirty="0"/>
              <a:t> δημοκρατία</a:t>
            </a:r>
          </a:p>
        </p:txBody>
      </p:sp>
    </p:spTree>
    <p:extLst>
      <p:ext uri="{BB962C8B-B14F-4D97-AF65-F5344CB8AC3E}">
        <p14:creationId xmlns:p14="http://schemas.microsoft.com/office/powerpoint/2010/main" val="1618633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D1AF42B-AC52-41E0-FA0E-C76AC12210D8}"/>
              </a:ext>
            </a:extLst>
          </p:cNvPr>
          <p:cNvSpPr>
            <a:spLocks noGrp="1"/>
          </p:cNvSpPr>
          <p:nvPr>
            <p:ph type="title"/>
          </p:nvPr>
        </p:nvSpPr>
        <p:spPr/>
        <p:txBody>
          <a:bodyPr/>
          <a:lstStyle/>
          <a:p>
            <a:r>
              <a:rPr lang="el-GR" dirty="0"/>
              <a:t>Μη κυριάρχηση και αγορές</a:t>
            </a:r>
          </a:p>
        </p:txBody>
      </p:sp>
      <p:sp>
        <p:nvSpPr>
          <p:cNvPr id="3" name="Θέση περιεχομένου 2">
            <a:extLst>
              <a:ext uri="{FF2B5EF4-FFF2-40B4-BE49-F238E27FC236}">
                <a16:creationId xmlns:a16="http://schemas.microsoft.com/office/drawing/2014/main" id="{F8E92BFC-720E-4A47-A928-FA799B9806AD}"/>
              </a:ext>
            </a:extLst>
          </p:cNvPr>
          <p:cNvSpPr>
            <a:spLocks noGrp="1"/>
          </p:cNvSpPr>
          <p:nvPr>
            <p:ph idx="1"/>
          </p:nvPr>
        </p:nvSpPr>
        <p:spPr/>
        <p:txBody>
          <a:bodyPr>
            <a:normAutofit fontScale="92500" lnSpcReduction="10000"/>
          </a:bodyPr>
          <a:lstStyle/>
          <a:p>
            <a:r>
              <a:rPr lang="el-GR" b="0" i="0" dirty="0">
                <a:solidFill>
                  <a:srgbClr val="1A1A1A"/>
                </a:solidFill>
                <a:effectLst/>
                <a:latin typeface="Times New Roman" panose="02020603050405020304" pitchFamily="18" charset="0"/>
              </a:rPr>
              <a:t>Ενώ οι </a:t>
            </a:r>
            <a:r>
              <a:rPr lang="el-GR" b="0" i="0" dirty="0" err="1">
                <a:solidFill>
                  <a:srgbClr val="1A1A1A"/>
                </a:solidFill>
                <a:effectLst/>
                <a:latin typeface="Times New Roman" panose="02020603050405020304" pitchFamily="18" charset="0"/>
              </a:rPr>
              <a:t>ρεπουμπλικανοί</a:t>
            </a:r>
            <a:r>
              <a:rPr lang="el-GR" b="0" i="0" dirty="0">
                <a:solidFill>
                  <a:srgbClr val="1A1A1A"/>
                </a:solidFill>
                <a:effectLst/>
                <a:latin typeface="Times New Roman" panose="02020603050405020304" pitchFamily="18" charset="0"/>
              </a:rPr>
              <a:t> δεν θεωρούν ότι οι αγορές </a:t>
            </a:r>
            <a:r>
              <a:rPr lang="el-GR" dirty="0">
                <a:solidFill>
                  <a:srgbClr val="1A1A1A"/>
                </a:solidFill>
                <a:latin typeface="Times New Roman" panose="02020603050405020304" pitchFamily="18" charset="0"/>
              </a:rPr>
              <a:t>εμπεριέχουν αναγκαστικά στοιχεία κυριάρχησης, και πιστεύουν μάλιστα ότι υπό προϋποθέσεις μπορεί και να την περιορίζουν, τονίζουν ότι η λειτουργία τους μπορεί να απειλήσει την ελευθερία.</a:t>
            </a:r>
          </a:p>
          <a:p>
            <a:r>
              <a:rPr lang="el-GR" dirty="0">
                <a:solidFill>
                  <a:srgbClr val="1A1A1A"/>
                </a:solidFill>
                <a:latin typeface="Times New Roman" panose="02020603050405020304" pitchFamily="18" charset="0"/>
              </a:rPr>
              <a:t>Υπάρχει ο κίνδυνος αδυναμίας κάλυψης βασικών αναγκών</a:t>
            </a:r>
            <a:r>
              <a:rPr lang="el-GR" b="0" i="0" dirty="0">
                <a:solidFill>
                  <a:srgbClr val="1A1A1A"/>
                </a:solidFill>
                <a:effectLst/>
                <a:latin typeface="Times New Roman" panose="02020603050405020304" pitchFamily="18" charset="0"/>
              </a:rPr>
              <a:t>, η οποία μπορεί να θέσει τα λιγότερο ευνοημένα μέλη μιας κοινωνίας σε θέση οικονομικής τρωτότητας. Για να ικανοποιήσουν τις βασικές τους ανάγκες, τα </a:t>
            </a:r>
            <a:r>
              <a:rPr lang="el-GR" dirty="0">
                <a:solidFill>
                  <a:srgbClr val="1A1A1A"/>
                </a:solidFill>
                <a:latin typeface="Times New Roman" panose="02020603050405020304" pitchFamily="18" charset="0"/>
              </a:rPr>
              <a:t>πιο ευάλωτα οικονομικά άτομα μπορεί να ανεχτούν την αυθαίρετη εξουσία εκμεταλλευτικών εργοδοτών ή να εξαρτώνται από τη φιλανθρωπία.</a:t>
            </a:r>
          </a:p>
          <a:p>
            <a:r>
              <a:rPr lang="el-GR" b="0" i="0" dirty="0">
                <a:solidFill>
                  <a:srgbClr val="1A1A1A"/>
                </a:solidFill>
                <a:effectLst/>
                <a:latin typeface="Times New Roman" panose="02020603050405020304" pitchFamily="18" charset="0"/>
              </a:rPr>
              <a:t>Ως εκ τούτου, η διασφάλιση της ρεπουμπλικανικής ελευθερίας μπορεί να απαιτεί την παροχή κάποιων αγαθών που θα καλύπτουν βασικές ανάγκες  </a:t>
            </a:r>
            <a:r>
              <a:rPr lang="en-US" b="0" i="0" dirty="0">
                <a:solidFill>
                  <a:srgbClr val="1A1A1A"/>
                </a:solidFill>
                <a:effectLst/>
                <a:latin typeface="Times New Roman" panose="02020603050405020304" pitchFamily="18" charset="0"/>
              </a:rPr>
              <a:t>(</a:t>
            </a:r>
            <a:r>
              <a:rPr lang="el-GR" b="0" i="0" dirty="0">
                <a:solidFill>
                  <a:srgbClr val="1A1A1A"/>
                </a:solidFill>
                <a:effectLst/>
                <a:latin typeface="Times New Roman" panose="02020603050405020304" pitchFamily="18" charset="0"/>
              </a:rPr>
              <a:t>απαίτηση για κοινωνικό κράτος, εγγυημένο βασικό εισόδημα)</a:t>
            </a:r>
            <a:endParaRPr lang="el-GR" dirty="0"/>
          </a:p>
        </p:txBody>
      </p:sp>
    </p:spTree>
    <p:extLst>
      <p:ext uri="{BB962C8B-B14F-4D97-AF65-F5344CB8AC3E}">
        <p14:creationId xmlns:p14="http://schemas.microsoft.com/office/powerpoint/2010/main" val="33394023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3CEC19-3567-1AEF-A1BC-F2635DE97E2D}"/>
              </a:ext>
            </a:extLst>
          </p:cNvPr>
          <p:cNvSpPr>
            <a:spLocks noGrp="1"/>
          </p:cNvSpPr>
          <p:nvPr>
            <p:ph type="title"/>
          </p:nvPr>
        </p:nvSpPr>
        <p:spPr/>
        <p:txBody>
          <a:bodyPr/>
          <a:lstStyle/>
          <a:p>
            <a:r>
              <a:rPr lang="el-GR" dirty="0"/>
              <a:t>Οικογένεια και </a:t>
            </a:r>
            <a:r>
              <a:rPr lang="el-GR" dirty="0" err="1"/>
              <a:t>έμφυλες</a:t>
            </a:r>
            <a:r>
              <a:rPr lang="el-GR" dirty="0"/>
              <a:t> σχέσεις</a:t>
            </a:r>
          </a:p>
        </p:txBody>
      </p:sp>
      <p:sp>
        <p:nvSpPr>
          <p:cNvPr id="3" name="Θέση περιεχομένου 2">
            <a:extLst>
              <a:ext uri="{FF2B5EF4-FFF2-40B4-BE49-F238E27FC236}">
                <a16:creationId xmlns:a16="http://schemas.microsoft.com/office/drawing/2014/main" id="{9C922CE2-373E-BFB1-B7C1-B453DEBFADB8}"/>
              </a:ext>
            </a:extLst>
          </p:cNvPr>
          <p:cNvSpPr>
            <a:spLocks noGrp="1"/>
          </p:cNvSpPr>
          <p:nvPr>
            <p:ph idx="1"/>
          </p:nvPr>
        </p:nvSpPr>
        <p:spPr/>
        <p:txBody>
          <a:bodyPr>
            <a:normAutofit/>
          </a:bodyPr>
          <a:lstStyle/>
          <a:p>
            <a:r>
              <a:rPr lang="en-US" b="0" i="0" dirty="0">
                <a:solidFill>
                  <a:srgbClr val="1A1A1A"/>
                </a:solidFill>
                <a:effectLst/>
                <a:latin typeface="Times New Roman" panose="02020603050405020304" pitchFamily="18" charset="0"/>
              </a:rPr>
              <a:t>O</a:t>
            </a:r>
            <a:r>
              <a:rPr lang="el-GR" b="0" i="0" dirty="0">
                <a:solidFill>
                  <a:srgbClr val="1A1A1A"/>
                </a:solidFill>
                <a:effectLst/>
                <a:latin typeface="Times New Roman" panose="02020603050405020304" pitchFamily="18" charset="0"/>
              </a:rPr>
              <a:t>ι σχέσεις εντός της οικογένειας μπορούν να υποκρύπτουν σύμφωνα με τους οπαδούς της ρεπουμπλικανικής θεωρίας σχέσεις κυριάρχησης, με θύματα τις γυναίκες και τα παιδιά. </a:t>
            </a:r>
          </a:p>
          <a:p>
            <a:r>
              <a:rPr lang="el-GR" b="0" i="0" dirty="0">
                <a:solidFill>
                  <a:srgbClr val="1A1A1A"/>
                </a:solidFill>
                <a:effectLst/>
                <a:latin typeface="Times New Roman" panose="02020603050405020304" pitchFamily="18" charset="0"/>
              </a:rPr>
              <a:t>Μολ</a:t>
            </a:r>
            <a:r>
              <a:rPr lang="el-GR" dirty="0">
                <a:solidFill>
                  <a:srgbClr val="1A1A1A"/>
                </a:solidFill>
                <a:latin typeface="Times New Roman" panose="02020603050405020304" pitchFamily="18" charset="0"/>
              </a:rPr>
              <a:t>ονότι η αναβίωση του ρεπουμπλικανισμού έγινε αρχικά αποδεκτή με επιφυλακτικότητα από τη σκοπιά της φεμινιστικής θεωρίας, η ιδέα της ελευθερίας ως μη κυριάρχησης έχει αρχίσει σταδιακά να χρησιμοποιείται ως εργαλείο κριτικής σε συστημικές αδικίες εντός της δομής της οικογένειας τόσο κατά των γυναικών (</a:t>
            </a:r>
            <a:r>
              <a:rPr lang="en-US" dirty="0">
                <a:solidFill>
                  <a:srgbClr val="1A1A1A"/>
                </a:solidFill>
                <a:latin typeface="Times New Roman" panose="02020603050405020304" pitchFamily="18" charset="0"/>
              </a:rPr>
              <a:t>Costa 2013)</a:t>
            </a:r>
            <a:r>
              <a:rPr lang="el-GR" dirty="0">
                <a:solidFill>
                  <a:srgbClr val="1A1A1A"/>
                </a:solidFill>
                <a:latin typeface="Times New Roman" panose="02020603050405020304" pitchFamily="18" charset="0"/>
              </a:rPr>
              <a:t> όσο και κατά των παιδιών</a:t>
            </a:r>
            <a:endParaRPr lang="el-GR" dirty="0"/>
          </a:p>
        </p:txBody>
      </p:sp>
    </p:spTree>
    <p:extLst>
      <p:ext uri="{BB962C8B-B14F-4D97-AF65-F5344CB8AC3E}">
        <p14:creationId xmlns:p14="http://schemas.microsoft.com/office/powerpoint/2010/main" val="37513713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4B3FF9-6614-CED3-AC78-F39EF637F4F4}"/>
              </a:ext>
            </a:extLst>
          </p:cNvPr>
          <p:cNvSpPr>
            <a:spLocks noGrp="1"/>
          </p:cNvSpPr>
          <p:nvPr>
            <p:ph type="title"/>
          </p:nvPr>
        </p:nvSpPr>
        <p:spPr/>
        <p:txBody>
          <a:bodyPr/>
          <a:lstStyle/>
          <a:p>
            <a:r>
              <a:rPr lang="el-GR" dirty="0"/>
              <a:t>Η αυθαίρετη εξουσία του Λεβιάθαν: Κάτι παραπάνω από τα κλασικά θεσμικά αντίβαρα</a:t>
            </a:r>
          </a:p>
        </p:txBody>
      </p:sp>
      <p:sp>
        <p:nvSpPr>
          <p:cNvPr id="3" name="Θέση περιεχομένου 2">
            <a:extLst>
              <a:ext uri="{FF2B5EF4-FFF2-40B4-BE49-F238E27FC236}">
                <a16:creationId xmlns:a16="http://schemas.microsoft.com/office/drawing/2014/main" id="{F3F0730B-FB64-8D2C-EB56-DAD60E4B437C}"/>
              </a:ext>
            </a:extLst>
          </p:cNvPr>
          <p:cNvSpPr>
            <a:spLocks noGrp="1"/>
          </p:cNvSpPr>
          <p:nvPr>
            <p:ph idx="1"/>
          </p:nvPr>
        </p:nvSpPr>
        <p:spPr/>
        <p:txBody>
          <a:bodyPr>
            <a:normAutofit lnSpcReduction="10000"/>
          </a:bodyPr>
          <a:lstStyle/>
          <a:p>
            <a:r>
              <a:rPr lang="el-GR" dirty="0"/>
              <a:t>Η προστασία των πολιτών από την αυθαίρετη ή ανεξέλεγκτη εξουσία της κυβέρνησής τους μέσω του προσήκοντος θεσμικού σχεδιασμού αποτελεί ίσως τη χαρακτηριστικότερη ανησυχία του κλασικού ρεπουμπλικανισμού</a:t>
            </a:r>
          </a:p>
          <a:p>
            <a:r>
              <a:rPr lang="el-GR" dirty="0"/>
              <a:t>Πολλοί από τους καθιερωμένους μηχανισμούς για την επίτευξη αυτού του στόχου —το κράτος δικαίου, η διάκριση των εξουσιών, ο </a:t>
            </a:r>
            <a:r>
              <a:rPr lang="el-GR" dirty="0" err="1"/>
              <a:t>ομοσπονδισμός</a:t>
            </a:r>
            <a:r>
              <a:rPr lang="el-GR" dirty="0"/>
              <a:t>, τα συνταγματικά κατοχυρωμένα θεμελιώδη δικαιώματα και ούτω καθεξής— έχουν υιοθετηθεί από τους φιλελεύθερους και άλλες πολιτικές παραδόσεις. Οι σύγχρονοι πολιτειακοί </a:t>
            </a:r>
            <a:r>
              <a:rPr lang="el-GR" dirty="0" err="1"/>
              <a:t>ρεπουμπλικανοί</a:t>
            </a:r>
            <a:r>
              <a:rPr lang="el-GR" dirty="0"/>
              <a:t> παραμένουν προσηλωμένοι σε αυτούς τους θεσμικούς μηχανισμούς αλλά τονίζουν την ανάγκη για επιπλέον «αντίβαρα»</a:t>
            </a:r>
          </a:p>
        </p:txBody>
      </p:sp>
    </p:spTree>
    <p:extLst>
      <p:ext uri="{BB962C8B-B14F-4D97-AF65-F5344CB8AC3E}">
        <p14:creationId xmlns:p14="http://schemas.microsoft.com/office/powerpoint/2010/main" val="2050616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B490336-66E7-43FC-FD19-F104A55637DF}"/>
              </a:ext>
            </a:extLst>
          </p:cNvPr>
          <p:cNvSpPr>
            <a:spLocks noGrp="1"/>
          </p:cNvSpPr>
          <p:nvPr>
            <p:ph type="title"/>
          </p:nvPr>
        </p:nvSpPr>
        <p:spPr/>
        <p:txBody>
          <a:bodyPr/>
          <a:lstStyle/>
          <a:p>
            <a:r>
              <a:rPr lang="el-GR" dirty="0"/>
              <a:t>Η έννοια της αμφισβήτησης</a:t>
            </a:r>
          </a:p>
        </p:txBody>
      </p:sp>
      <p:sp>
        <p:nvSpPr>
          <p:cNvPr id="3" name="Θέση περιεχομένου 2">
            <a:extLst>
              <a:ext uri="{FF2B5EF4-FFF2-40B4-BE49-F238E27FC236}">
                <a16:creationId xmlns:a16="http://schemas.microsoft.com/office/drawing/2014/main" id="{12DE01BB-157F-E8BD-3F84-29239848AF3D}"/>
              </a:ext>
            </a:extLst>
          </p:cNvPr>
          <p:cNvSpPr>
            <a:spLocks noGrp="1"/>
          </p:cNvSpPr>
          <p:nvPr>
            <p:ph idx="1"/>
          </p:nvPr>
        </p:nvSpPr>
        <p:spPr/>
        <p:txBody>
          <a:bodyPr>
            <a:normAutofit fontScale="92500" lnSpcReduction="10000"/>
          </a:bodyPr>
          <a:lstStyle/>
          <a:p>
            <a:r>
              <a:rPr lang="el-GR" dirty="0"/>
              <a:t>Ως θεραπεία στην εν δυνάμει αυταρχική λειτουργία της κυβέρνησης ο </a:t>
            </a:r>
            <a:r>
              <a:rPr lang="en-US" dirty="0"/>
              <a:t>Pettit </a:t>
            </a:r>
            <a:r>
              <a:rPr lang="el-GR" dirty="0"/>
              <a:t>εισάγει την ιδέα της «</a:t>
            </a:r>
            <a:r>
              <a:rPr lang="el-GR" dirty="0" err="1"/>
              <a:t>αμφισβητησιακής</a:t>
            </a:r>
            <a:r>
              <a:rPr lang="el-GR" dirty="0"/>
              <a:t> δημοκρατίας» ή της «δημοκρατίας της αμφισβήτησης» </a:t>
            </a:r>
            <a:r>
              <a:rPr lang="en-US" dirty="0"/>
              <a:t>(</a:t>
            </a:r>
            <a:r>
              <a:rPr lang="en-US" dirty="0" err="1"/>
              <a:t>contestatory</a:t>
            </a:r>
            <a:r>
              <a:rPr lang="en-US" dirty="0"/>
              <a:t> democracy). </a:t>
            </a:r>
            <a:endParaRPr lang="el-GR" dirty="0"/>
          </a:p>
          <a:p>
            <a:r>
              <a:rPr lang="el-GR" dirty="0"/>
              <a:t>Η δημοκρατία της αμφισβήτησης περιλαμβάνει θεσμούς που δίνουν στους πολίτες την ουσιαστική δυνατότητα να αμφισβητούν τις αποφάσεις των αντιπροσώπων τους. </a:t>
            </a:r>
          </a:p>
          <a:p>
            <a:r>
              <a:rPr lang="el-GR" dirty="0"/>
              <a:t>Αυτή η δυνατότητα αμφισβήτησης καθιστά τους κυβερνητικούς φορείς που ασκούν διακριτική εξουσία υπόλογους απέναντι σε μια δημόσια αντίληψη σχετικά με τους στόχους ή τους σκοπούς που οφείλουν να υπηρετούν και τα μέσα που επιτρέπεται να χρησιμοποιούν. </a:t>
            </a:r>
          </a:p>
          <a:p>
            <a:r>
              <a:rPr lang="el-GR" dirty="0"/>
              <a:t>Οι κυβερνητικοί φορείς πρέπει να διαβουλεύονται </a:t>
            </a:r>
          </a:p>
        </p:txBody>
      </p:sp>
    </p:spTree>
    <p:extLst>
      <p:ext uri="{BB962C8B-B14F-4D97-AF65-F5344CB8AC3E}">
        <p14:creationId xmlns:p14="http://schemas.microsoft.com/office/powerpoint/2010/main" val="29461529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3BBC6BD-C0A1-DA13-EF72-838D5C0DBED3}"/>
              </a:ext>
            </a:extLst>
          </p:cNvPr>
          <p:cNvSpPr>
            <a:spLocks noGrp="1"/>
          </p:cNvSpPr>
          <p:nvPr>
            <p:ph type="title"/>
          </p:nvPr>
        </p:nvSpPr>
        <p:spPr/>
        <p:txBody>
          <a:bodyPr/>
          <a:lstStyle/>
          <a:p>
            <a:r>
              <a:rPr lang="el-GR" dirty="0"/>
              <a:t>Θεσμικά κατοχυρωμένα φόρουμ αμφισβήτησης</a:t>
            </a:r>
          </a:p>
        </p:txBody>
      </p:sp>
      <p:sp>
        <p:nvSpPr>
          <p:cNvPr id="3" name="Θέση περιεχομένου 2">
            <a:extLst>
              <a:ext uri="{FF2B5EF4-FFF2-40B4-BE49-F238E27FC236}">
                <a16:creationId xmlns:a16="http://schemas.microsoft.com/office/drawing/2014/main" id="{9AA9705D-BE31-616D-3338-927C5E4CD458}"/>
              </a:ext>
            </a:extLst>
          </p:cNvPr>
          <p:cNvSpPr>
            <a:spLocks noGrp="1"/>
          </p:cNvSpPr>
          <p:nvPr>
            <p:ph idx="1"/>
          </p:nvPr>
        </p:nvSpPr>
        <p:spPr/>
        <p:txBody>
          <a:bodyPr/>
          <a:lstStyle/>
          <a:p>
            <a:r>
              <a:rPr lang="el-GR" dirty="0"/>
              <a:t>«Θα πρέπει να υπάρχουν διαδικασίες που να διασφαλίζουν, για παράδειγμα, ότι η γραφειοκρατία ή η αστυνομία ή τα δικαστήρια δεν μπορούν να αγνοούν ορισμένες αμφισβητήσεις ή καταγγελίες που στρέφονται εναντίον τους. Τέτοια όργανα θα πρέπει να υποχρεούνται να λογοδοτούν για τον τρόπο με τον οποίο ενεργούν, τουλάχιστον ως προς καταγγελίες που έχουν περάσει έναν αρχικό έλεγχο και τουλάχιστον μέχρι ένα ορισμένο επίπεδο προσφυγής. Δεν υπάρχει δυνατότητα να διασφαλιστεί συστηματικά μια τέτοια ακρόαση, αν οι μόνες διαθέσιμες διαδικασίες περιλαμβάνουν τον αναβρασμό της άτυπης, λαϊκής διαμαρτυρίας» </a:t>
            </a:r>
            <a:r>
              <a:rPr lang="en-US" dirty="0"/>
              <a:t>Pettit 1997</a:t>
            </a:r>
            <a:endParaRPr lang="el-GR" dirty="0"/>
          </a:p>
        </p:txBody>
      </p:sp>
    </p:spTree>
    <p:extLst>
      <p:ext uri="{BB962C8B-B14F-4D97-AF65-F5344CB8AC3E}">
        <p14:creationId xmlns:p14="http://schemas.microsoft.com/office/powerpoint/2010/main" val="4240071696"/>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6382</TotalTime>
  <Words>3035</Words>
  <Application>Microsoft Office PowerPoint</Application>
  <PresentationFormat>Ευρεία οθόνη</PresentationFormat>
  <Paragraphs>141</Paragraphs>
  <Slides>37</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37</vt:i4>
      </vt:variant>
    </vt:vector>
  </HeadingPairs>
  <TitlesOfParts>
    <vt:vector size="43" baseType="lpstr">
      <vt:lpstr>Arial</vt:lpstr>
      <vt:lpstr>Calibri</vt:lpstr>
      <vt:lpstr>Calibri Light</vt:lpstr>
      <vt:lpstr>Linux Libertine</vt:lpstr>
      <vt:lpstr>Times New Roman</vt:lpstr>
      <vt:lpstr>Θέμα του Office</vt:lpstr>
      <vt:lpstr>Ρεπουμπλικανισμός</vt:lpstr>
      <vt:lpstr>Διαφορετικές σημασίες του όρου «ρεπουμπλικανισμός»</vt:lpstr>
      <vt:lpstr>Res publica</vt:lpstr>
      <vt:lpstr>Ιταλική Αναγέννηση</vt:lpstr>
      <vt:lpstr>Αρχαία Ρώμη</vt:lpstr>
      <vt:lpstr>Αγγλοσαξονικός κόσμος</vt:lpstr>
      <vt:lpstr>Ιστορική «κατασκευή»</vt:lpstr>
      <vt:lpstr>Βασικοί εκπρόσωποι του κλασικού ρεπουμπλικανισμού</vt:lpstr>
      <vt:lpstr>Ελευθερία από αυθαίρετη εξουσία</vt:lpstr>
      <vt:lpstr>Μεικτό πολίτευμα</vt:lpstr>
      <vt:lpstr>Σύνθεση αρετών</vt:lpstr>
      <vt:lpstr>Αποτροπή εκτροπής</vt:lpstr>
      <vt:lpstr>Πολιτική αρετή</vt:lpstr>
      <vt:lpstr>Η πολιτική αρετή ως εγγενές αγαθό</vt:lpstr>
      <vt:lpstr>Η πολιτική αρετή ως εργαλειακό αγαθό</vt:lpstr>
      <vt:lpstr>(Nεο)ρεπουμπλικανισμός (Pettit)</vt:lpstr>
      <vt:lpstr>Αρνητική και Θετική ελευθερία</vt:lpstr>
      <vt:lpstr>Μη παρέμβαση</vt:lpstr>
      <vt:lpstr>Αυτονομία</vt:lpstr>
      <vt:lpstr>Πατερναλισμός</vt:lpstr>
      <vt:lpstr>Ελευθερία ως μη κυριάρχηση (non dominiation)</vt:lpstr>
      <vt:lpstr>Παραδοξότητες</vt:lpstr>
      <vt:lpstr>Η πολιτική ελευθερία ως δομική σχέση</vt:lpstr>
      <vt:lpstr>Κυριάρχηση=αυθαίρετη εξουσία</vt:lpstr>
      <vt:lpstr>Ποια εξουσία είναι μη αυθαίρετη;</vt:lpstr>
      <vt:lpstr>Δημοκρατικός έλεγχος</vt:lpstr>
      <vt:lpstr>Ρεπουμπλικανική ελευθερία και αρνητική ελευθερία</vt:lpstr>
      <vt:lpstr>Εργαλειακή στροφή</vt:lpstr>
      <vt:lpstr>Ρεαλισμός</vt:lpstr>
      <vt:lpstr>Πλουραλισμός</vt:lpstr>
      <vt:lpstr>Ρεπουμπλικανισμός και φιλελευθερισμός</vt:lpstr>
      <vt:lpstr>Το σύγχρονο ρεπουμπλικανικό πρόγραμμα</vt:lpstr>
      <vt:lpstr>Μη κυριάρχηση και αγορές</vt:lpstr>
      <vt:lpstr>Οικογένεια και έμφυλες σχέσεις</vt:lpstr>
      <vt:lpstr>Η αυθαίρετη εξουσία του Λεβιάθαν: Κάτι παραπάνω από τα κλασικά θεσμικά αντίβαρα</vt:lpstr>
      <vt:lpstr>Η έννοια της αμφισβήτησης</vt:lpstr>
      <vt:lpstr>Θεσμικά κατοχυρωμένα φόρουμ αμφισβήτησης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alexandros manolatos</dc:creator>
  <cp:lastModifiedBy>alexandros manolatos</cp:lastModifiedBy>
  <cp:revision>43</cp:revision>
  <dcterms:created xsi:type="dcterms:W3CDTF">2025-11-30T08:13:26Z</dcterms:created>
  <dcterms:modified xsi:type="dcterms:W3CDTF">2026-05-26T10:35:10Z</dcterms:modified>
</cp:coreProperties>
</file>