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6" r:id="rId4"/>
    <p:sldId id="287" r:id="rId5"/>
    <p:sldId id="288" r:id="rId6"/>
    <p:sldId id="258" r:id="rId7"/>
    <p:sldId id="259" r:id="rId8"/>
    <p:sldId id="260" r:id="rId9"/>
    <p:sldId id="262" r:id="rId10"/>
    <p:sldId id="261" r:id="rId11"/>
    <p:sldId id="263" r:id="rId12"/>
    <p:sldId id="264" r:id="rId13"/>
    <p:sldId id="265" r:id="rId14"/>
    <p:sldId id="266" r:id="rId15"/>
    <p:sldId id="269" r:id="rId16"/>
    <p:sldId id="267" r:id="rId17"/>
    <p:sldId id="268"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8935D0-3766-35B5-3A51-B1EBBEE911A7}"/>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380D38F5-D2E8-EC25-7612-E16E645BD0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AC70FFC-73BC-3A55-55E6-1C1F9B8709CE}"/>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5" name="Θέση υποσέλιδου 4">
            <a:extLst>
              <a:ext uri="{FF2B5EF4-FFF2-40B4-BE49-F238E27FC236}">
                <a16:creationId xmlns:a16="http://schemas.microsoft.com/office/drawing/2014/main" id="{99AB8326-119A-C9CC-D077-DB95FA41247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2F47E49-7F80-0900-B77C-E1DF734D030A}"/>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1723308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47C031-5CE5-BF12-7BFF-264B4B8335F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AC3C9082-445D-D6EC-A5AC-0BEA9912A6B2}"/>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CEB8992-8F76-02B2-8395-08E05802E48F}"/>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5" name="Θέση υποσέλιδου 4">
            <a:extLst>
              <a:ext uri="{FF2B5EF4-FFF2-40B4-BE49-F238E27FC236}">
                <a16:creationId xmlns:a16="http://schemas.microsoft.com/office/drawing/2014/main" id="{10D9C1CA-1D43-0F37-6768-B731F338F24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8C2B8F5-8CE9-7AF2-AEB2-65DB5C034DF3}"/>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2671561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42FAA9-7D7F-D792-3455-8DF97A5869F7}"/>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6EC3596-834A-60A3-6E45-D7CD6D5F84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C872D8F8-1185-464C-D2C5-D298E136A30D}"/>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5" name="Θέση υποσέλιδου 4">
            <a:extLst>
              <a:ext uri="{FF2B5EF4-FFF2-40B4-BE49-F238E27FC236}">
                <a16:creationId xmlns:a16="http://schemas.microsoft.com/office/drawing/2014/main" id="{29B733D3-81E6-927F-C3EE-FA4FD3FA55E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1E1E099-B327-C6D8-16C5-1D911070FA99}"/>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2528975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F2DD58-1875-9A77-2FD7-CC2CAF0E8FE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AB51067-E65A-256A-3E1E-03F1FB09306B}"/>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6894C1D7-2370-8D02-CCEC-59D8E74669A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9E6EA5E-6B6B-26BC-8438-037CC2E398EB}"/>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6" name="Θέση υποσέλιδου 5">
            <a:extLst>
              <a:ext uri="{FF2B5EF4-FFF2-40B4-BE49-F238E27FC236}">
                <a16:creationId xmlns:a16="http://schemas.microsoft.com/office/drawing/2014/main" id="{9F1D4045-5A01-E0A2-2C04-43AF2BE5C8F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4BCAA6E-38FB-A6AC-7709-BF59B03B3E4C}"/>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549255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6B9C6C-3995-F114-48BD-259934FE82BC}"/>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256516E-128E-E14E-3D72-7BB804BDD7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2862F06-972B-4F87-459F-4F9606CE2496}"/>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93F326D6-01AA-4D58-EAE7-9EEDA3B84C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475E9188-D8D2-8C51-BD91-0DA0DA42DC43}"/>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6525F035-DCBC-0BC1-7AA4-F937DA5407CB}"/>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8" name="Θέση υποσέλιδου 7">
            <a:extLst>
              <a:ext uri="{FF2B5EF4-FFF2-40B4-BE49-F238E27FC236}">
                <a16:creationId xmlns:a16="http://schemas.microsoft.com/office/drawing/2014/main" id="{33EB6F88-C601-E65F-7E0C-13359F5A4F64}"/>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59096CE9-20E8-9383-E98F-E36DFB015599}"/>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4269707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31DFC3-188C-BB13-58F5-AB3E87D0BCA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644E794D-6544-FD08-01D6-1046A3625A76}"/>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4" name="Θέση υποσέλιδου 3">
            <a:extLst>
              <a:ext uri="{FF2B5EF4-FFF2-40B4-BE49-F238E27FC236}">
                <a16:creationId xmlns:a16="http://schemas.microsoft.com/office/drawing/2014/main" id="{2286EA51-7731-8BDC-76BA-862067D1ABF5}"/>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603CF700-F8F4-4DDE-4B7B-23E20233AE16}"/>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4057193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8BA6116-A7E4-0526-088C-A34C4896D83A}"/>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3" name="Θέση υποσέλιδου 2">
            <a:extLst>
              <a:ext uri="{FF2B5EF4-FFF2-40B4-BE49-F238E27FC236}">
                <a16:creationId xmlns:a16="http://schemas.microsoft.com/office/drawing/2014/main" id="{D6647EAA-6AC2-28BB-99C5-35823F56C395}"/>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0C25F7CA-693E-FEB3-1CD9-D3167945BBEA}"/>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2014064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ECF66D-3F46-4182-61B7-F7B01D5C91B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4BD621A-7834-6B4E-B49B-D6BA9E4A73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0962D2A0-A987-FD1F-549F-B28743763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94C0EB62-59C0-3FFD-1B5A-7C676345F22C}"/>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6" name="Θέση υποσέλιδου 5">
            <a:extLst>
              <a:ext uri="{FF2B5EF4-FFF2-40B4-BE49-F238E27FC236}">
                <a16:creationId xmlns:a16="http://schemas.microsoft.com/office/drawing/2014/main" id="{4B498A24-1C42-1072-F56B-E4D295BF1B0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30C54A1-EDB5-1CDB-CDF5-EF90EFEEF694}"/>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188234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E2A3E12-774C-D823-E54D-B785222DA57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2DDD5C94-450B-C27B-8A73-1B60EB0737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343CB166-DFD5-038F-F44E-5496D5B9E1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5923BA05-99EF-6BB7-A994-F2D708F7DC46}"/>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6" name="Θέση υποσέλιδου 5">
            <a:extLst>
              <a:ext uri="{FF2B5EF4-FFF2-40B4-BE49-F238E27FC236}">
                <a16:creationId xmlns:a16="http://schemas.microsoft.com/office/drawing/2014/main" id="{335196B1-917A-792B-2F1E-F31485ECB995}"/>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0B1C9FB-203A-84B6-0972-A93C1C298EE3}"/>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204599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B3EE11-2C9F-08E6-D17C-39A8E8A5CF7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E5D345B7-7205-8E2B-ED85-98C1182CD8BF}"/>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85557FE-2515-A221-65BB-B267A8A7735F}"/>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5" name="Θέση υποσέλιδου 4">
            <a:extLst>
              <a:ext uri="{FF2B5EF4-FFF2-40B4-BE49-F238E27FC236}">
                <a16:creationId xmlns:a16="http://schemas.microsoft.com/office/drawing/2014/main" id="{60ADFD92-26A0-D85C-0E11-6DA08880916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73ADC80-9C56-8D52-D42F-9C5E775CDA3C}"/>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1494246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A3C4CCD1-4E3E-A1A0-AA2A-CB96AB8B3E5A}"/>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6E5F3C5D-A786-5B26-81CD-0FE2F89EF428}"/>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1B2700B-4C63-7DE8-6EF2-A4A19B28EA4F}"/>
              </a:ext>
            </a:extLst>
          </p:cNvPr>
          <p:cNvSpPr>
            <a:spLocks noGrp="1"/>
          </p:cNvSpPr>
          <p:nvPr>
            <p:ph type="dt" sz="half" idx="10"/>
          </p:nvPr>
        </p:nvSpPr>
        <p:spPr/>
        <p:txBody>
          <a:bodyPr/>
          <a:lstStyle/>
          <a:p>
            <a:fld id="{1DACDBB0-C451-47A8-A27D-50BDC1DACAD4}" type="datetimeFigureOut">
              <a:rPr lang="el-GR" smtClean="0"/>
              <a:t>3/5/2026</a:t>
            </a:fld>
            <a:endParaRPr lang="el-GR"/>
          </a:p>
        </p:txBody>
      </p:sp>
      <p:sp>
        <p:nvSpPr>
          <p:cNvPr id="5" name="Θέση υποσέλιδου 4">
            <a:extLst>
              <a:ext uri="{FF2B5EF4-FFF2-40B4-BE49-F238E27FC236}">
                <a16:creationId xmlns:a16="http://schemas.microsoft.com/office/drawing/2014/main" id="{F4999322-E974-4E6C-A915-F9EF41BCF7A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77D17F5-E6D0-9E3E-B448-963C3AEE89E1}"/>
              </a:ext>
            </a:extLst>
          </p:cNvPr>
          <p:cNvSpPr>
            <a:spLocks noGrp="1"/>
          </p:cNvSpPr>
          <p:nvPr>
            <p:ph type="sldNum" sz="quarter" idx="12"/>
          </p:nvPr>
        </p:nvSpPr>
        <p:spPr/>
        <p:txBody>
          <a:bodyPr/>
          <a:lstStyle/>
          <a:p>
            <a:fld id="{85883901-4555-4BCF-975E-BAE3DEA05FA0}" type="slidenum">
              <a:rPr lang="el-GR" smtClean="0"/>
              <a:t>‹#›</a:t>
            </a:fld>
            <a:endParaRPr lang="el-GR"/>
          </a:p>
        </p:txBody>
      </p:sp>
    </p:spTree>
    <p:extLst>
      <p:ext uri="{BB962C8B-B14F-4D97-AF65-F5344CB8AC3E}">
        <p14:creationId xmlns:p14="http://schemas.microsoft.com/office/powerpoint/2010/main" val="1948525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9E8893C6-ADF8-F41A-0E76-210CD745F0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233BCD8-14FE-3C6F-C415-3F2E0434BD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B49527B-9F33-229F-71DE-CC3177CDBD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CDBB0-C451-47A8-A27D-50BDC1DACAD4}" type="datetimeFigureOut">
              <a:rPr lang="el-GR" smtClean="0"/>
              <a:t>3/5/2026</a:t>
            </a:fld>
            <a:endParaRPr lang="el-GR"/>
          </a:p>
        </p:txBody>
      </p:sp>
      <p:sp>
        <p:nvSpPr>
          <p:cNvPr id="5" name="Θέση υποσέλιδου 4">
            <a:extLst>
              <a:ext uri="{FF2B5EF4-FFF2-40B4-BE49-F238E27FC236}">
                <a16:creationId xmlns:a16="http://schemas.microsoft.com/office/drawing/2014/main" id="{3993F540-22C5-B18C-64ED-4436624CB0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23A252DB-9E74-3B34-57EE-8ED6243927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883901-4555-4BCF-975E-BAE3DEA05FA0}" type="slidenum">
              <a:rPr lang="el-GR" smtClean="0"/>
              <a:t>‹#›</a:t>
            </a:fld>
            <a:endParaRPr lang="el-GR"/>
          </a:p>
        </p:txBody>
      </p:sp>
    </p:spTree>
    <p:extLst>
      <p:ext uri="{BB962C8B-B14F-4D97-AF65-F5344CB8AC3E}">
        <p14:creationId xmlns:p14="http://schemas.microsoft.com/office/powerpoint/2010/main" val="2600915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28A4AC-FEAA-8F6E-9042-96FC6D299DCC}"/>
              </a:ext>
            </a:extLst>
          </p:cNvPr>
          <p:cNvSpPr>
            <a:spLocks noGrp="1"/>
          </p:cNvSpPr>
          <p:nvPr>
            <p:ph type="ctrTitle"/>
          </p:nvPr>
        </p:nvSpPr>
        <p:spPr/>
        <p:txBody>
          <a:bodyPr/>
          <a:lstStyle/>
          <a:p>
            <a:r>
              <a:rPr lang="el-GR" dirty="0"/>
              <a:t>Λαϊκισμός</a:t>
            </a:r>
          </a:p>
        </p:txBody>
      </p:sp>
      <p:sp>
        <p:nvSpPr>
          <p:cNvPr id="3" name="Υπότιτλος 2">
            <a:extLst>
              <a:ext uri="{FF2B5EF4-FFF2-40B4-BE49-F238E27FC236}">
                <a16:creationId xmlns:a16="http://schemas.microsoft.com/office/drawing/2014/main" id="{D9ADE6BF-118D-F2D7-98AE-BA52EF76B772}"/>
              </a:ext>
            </a:extLst>
          </p:cNvPr>
          <p:cNvSpPr>
            <a:spLocks noGrp="1"/>
          </p:cNvSpPr>
          <p:nvPr>
            <p:ph type="subTitle" idx="1"/>
          </p:nvPr>
        </p:nvSpPr>
        <p:spPr/>
        <p:txBody>
          <a:bodyPr/>
          <a:lstStyle/>
          <a:p>
            <a:endParaRPr lang="el-GR"/>
          </a:p>
        </p:txBody>
      </p:sp>
    </p:spTree>
    <p:extLst>
      <p:ext uri="{BB962C8B-B14F-4D97-AF65-F5344CB8AC3E}">
        <p14:creationId xmlns:p14="http://schemas.microsoft.com/office/powerpoint/2010/main" val="1178470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C6AD8F1-471C-B3D6-1B73-DE27153FAEE6}"/>
              </a:ext>
            </a:extLst>
          </p:cNvPr>
          <p:cNvSpPr>
            <a:spLocks noGrp="1"/>
          </p:cNvSpPr>
          <p:nvPr>
            <p:ph type="title"/>
          </p:nvPr>
        </p:nvSpPr>
        <p:spPr/>
        <p:txBody>
          <a:bodyPr/>
          <a:lstStyle/>
          <a:p>
            <a:r>
              <a:rPr lang="el-GR" dirty="0"/>
              <a:t>Προς αναζήτηση ορισμού</a:t>
            </a:r>
          </a:p>
        </p:txBody>
      </p:sp>
      <p:sp>
        <p:nvSpPr>
          <p:cNvPr id="3" name="Θέση περιεχομένου 2">
            <a:extLst>
              <a:ext uri="{FF2B5EF4-FFF2-40B4-BE49-F238E27FC236}">
                <a16:creationId xmlns:a16="http://schemas.microsoft.com/office/drawing/2014/main" id="{0AC11D3C-0634-CA9E-57D2-3D595A6BEF8F}"/>
              </a:ext>
            </a:extLst>
          </p:cNvPr>
          <p:cNvSpPr>
            <a:spLocks noGrp="1"/>
          </p:cNvSpPr>
          <p:nvPr>
            <p:ph idx="1"/>
          </p:nvPr>
        </p:nvSpPr>
        <p:spPr/>
        <p:txBody>
          <a:bodyPr>
            <a:normAutofit/>
          </a:bodyPr>
          <a:lstStyle/>
          <a:p>
            <a:r>
              <a:rPr lang="el-GR" dirty="0"/>
              <a:t>Ο όρος λαϊκισμός έχει χρησιμοποιηθεί για να περιγράψει δυνάμεις από όλο το πολιτικό φάσμα (υπάρχει ακόμα και η κατηγορία του κεντρώου λαϊκισμού)</a:t>
            </a:r>
          </a:p>
          <a:p>
            <a:r>
              <a:rPr lang="el-GR" dirty="0"/>
              <a:t>Το περιεχόμενο των πολιτικών προτάσεων όσων χαρακτηρίζονται λαϊκιστές φαίνεται να μην έχει τόση σημασία όσο η γενικότερη στάση και συμπεριφορά τους</a:t>
            </a:r>
          </a:p>
          <a:p>
            <a:r>
              <a:rPr lang="el-GR" dirty="0"/>
              <a:t>Λαϊκιστές έχουν χαρακτηριστεί η </a:t>
            </a:r>
            <a:r>
              <a:rPr lang="el-GR" dirty="0" err="1"/>
              <a:t>Λεπέν</a:t>
            </a:r>
            <a:r>
              <a:rPr lang="el-GR" dirty="0"/>
              <a:t> και ο </a:t>
            </a:r>
            <a:r>
              <a:rPr lang="el-GR" dirty="0" err="1"/>
              <a:t>Βίλντερς</a:t>
            </a:r>
            <a:r>
              <a:rPr lang="el-GR" dirty="0"/>
              <a:t> αλλά και το </a:t>
            </a:r>
            <a:r>
              <a:rPr lang="en-US" dirty="0"/>
              <a:t>Podemos</a:t>
            </a:r>
            <a:r>
              <a:rPr lang="el-GR" dirty="0"/>
              <a:t>, ο </a:t>
            </a:r>
            <a:r>
              <a:rPr lang="el-GR" dirty="0" err="1"/>
              <a:t>Τραμπ</a:t>
            </a:r>
            <a:r>
              <a:rPr lang="el-GR" dirty="0"/>
              <a:t> και ο </a:t>
            </a:r>
            <a:r>
              <a:rPr lang="el-GR" dirty="0" err="1"/>
              <a:t>Σάντερς</a:t>
            </a:r>
            <a:r>
              <a:rPr lang="el-GR" dirty="0"/>
              <a:t>, ο </a:t>
            </a:r>
            <a:r>
              <a:rPr lang="el-GR" dirty="0" err="1"/>
              <a:t>Μοράλες</a:t>
            </a:r>
            <a:r>
              <a:rPr lang="el-GR" dirty="0"/>
              <a:t> και ο </a:t>
            </a:r>
            <a:r>
              <a:rPr lang="el-GR" dirty="0" err="1"/>
              <a:t>Ερντογάν</a:t>
            </a:r>
            <a:endParaRPr lang="el-GR" dirty="0"/>
          </a:p>
          <a:p>
            <a:r>
              <a:rPr lang="el-GR" dirty="0"/>
              <a:t>Ποιο είναι αυτό το στοιχείο που καθιστά μια πολιτική δύναμη </a:t>
            </a:r>
            <a:r>
              <a:rPr lang="el-GR" dirty="0" err="1"/>
              <a:t>λαϊκιστική</a:t>
            </a:r>
            <a:r>
              <a:rPr lang="el-GR" dirty="0"/>
              <a:t>;</a:t>
            </a:r>
          </a:p>
        </p:txBody>
      </p:sp>
    </p:spTree>
    <p:extLst>
      <p:ext uri="{BB962C8B-B14F-4D97-AF65-F5344CB8AC3E}">
        <p14:creationId xmlns:p14="http://schemas.microsoft.com/office/powerpoint/2010/main" val="3125489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8784B7-AD00-C3AF-994F-22D98E1AB060}"/>
              </a:ext>
            </a:extLst>
          </p:cNvPr>
          <p:cNvSpPr>
            <a:spLocks noGrp="1"/>
          </p:cNvSpPr>
          <p:nvPr>
            <p:ph type="title"/>
          </p:nvPr>
        </p:nvSpPr>
        <p:spPr/>
        <p:txBody>
          <a:bodyPr/>
          <a:lstStyle/>
          <a:p>
            <a:r>
              <a:rPr lang="el-GR" dirty="0"/>
              <a:t>Αδιέξοδα στον ορισμό του λαϊκισμού: Υπευθυνότητα </a:t>
            </a:r>
            <a:r>
              <a:rPr lang="en-US" dirty="0"/>
              <a:t>Vs A</a:t>
            </a:r>
            <a:r>
              <a:rPr lang="el-GR" dirty="0" err="1"/>
              <a:t>νευθυνότητα</a:t>
            </a:r>
            <a:endParaRPr lang="el-GR" dirty="0"/>
          </a:p>
        </p:txBody>
      </p:sp>
      <p:sp>
        <p:nvSpPr>
          <p:cNvPr id="3" name="Θέση περιεχομένου 2">
            <a:extLst>
              <a:ext uri="{FF2B5EF4-FFF2-40B4-BE49-F238E27FC236}">
                <a16:creationId xmlns:a16="http://schemas.microsoft.com/office/drawing/2014/main" id="{962AC0B0-79F6-9FC5-4A11-79881B8FFEBC}"/>
              </a:ext>
            </a:extLst>
          </p:cNvPr>
          <p:cNvSpPr>
            <a:spLocks noGrp="1"/>
          </p:cNvSpPr>
          <p:nvPr>
            <p:ph idx="1"/>
          </p:nvPr>
        </p:nvSpPr>
        <p:spPr/>
        <p:txBody>
          <a:bodyPr/>
          <a:lstStyle/>
          <a:p>
            <a:r>
              <a:rPr lang="el-GR" dirty="0"/>
              <a:t>Η πιο διαδεδομένη αντίληψη στην Ευρώπη για τον λαϊκισμό στηρίζεται στη διάκριση μεταξύ υπεύθυνων και ανεύθυνων πολιτικών προγραμμάτων</a:t>
            </a:r>
          </a:p>
          <a:p>
            <a:r>
              <a:rPr lang="el-GR" dirty="0"/>
              <a:t>Συνήθως οι φιλελεύθεροι συνδέουν τον λαϊκισμό με τη </a:t>
            </a:r>
            <a:r>
              <a:rPr lang="el-GR" dirty="0">
                <a:solidFill>
                  <a:srgbClr val="FF0000"/>
                </a:solidFill>
              </a:rPr>
              <a:t>δημαγωγία</a:t>
            </a:r>
            <a:r>
              <a:rPr lang="el-GR" dirty="0"/>
              <a:t> και την εφαρμογή ανεύθυνων πολιτικών που ικανοποιούν αρχικά τις μάζες των πολιτών αλλά μακροπρόθεσμα ζημιώνουν την οικονομία</a:t>
            </a:r>
          </a:p>
          <a:p>
            <a:r>
              <a:rPr lang="el-GR" dirty="0"/>
              <a:t>Ο </a:t>
            </a:r>
            <a:r>
              <a:rPr lang="en-US" dirty="0"/>
              <a:t>Muller </a:t>
            </a:r>
            <a:r>
              <a:rPr lang="el-GR" dirty="0"/>
              <a:t>θεωρεί ότι ο ορισμός αυτός δεν είναι επαρκής γιατί είναι δύσκολο να </a:t>
            </a:r>
            <a:r>
              <a:rPr lang="el-GR" dirty="0">
                <a:solidFill>
                  <a:srgbClr val="FF0000"/>
                </a:solidFill>
              </a:rPr>
              <a:t>οριστεί με ακρίβεια </a:t>
            </a:r>
            <a:r>
              <a:rPr lang="el-GR" dirty="0"/>
              <a:t>ποια είναι μια υπεύθυνη και ποια μια ανεύθυνη πολιτική</a:t>
            </a:r>
          </a:p>
        </p:txBody>
      </p:sp>
    </p:spTree>
    <p:extLst>
      <p:ext uri="{BB962C8B-B14F-4D97-AF65-F5344CB8AC3E}">
        <p14:creationId xmlns:p14="http://schemas.microsoft.com/office/powerpoint/2010/main" val="3202556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6E36F1-6D7F-B2FF-12D6-A108A9E68B44}"/>
              </a:ext>
            </a:extLst>
          </p:cNvPr>
          <p:cNvSpPr>
            <a:spLocks noGrp="1"/>
          </p:cNvSpPr>
          <p:nvPr>
            <p:ph type="title"/>
          </p:nvPr>
        </p:nvSpPr>
        <p:spPr/>
        <p:txBody>
          <a:bodyPr/>
          <a:lstStyle/>
          <a:p>
            <a:r>
              <a:rPr lang="el-GR" dirty="0"/>
              <a:t>Αδιέξοδα στον ορισμό του λαϊκισμού: Οι μικροαστοί και η ύπαιθρος</a:t>
            </a:r>
          </a:p>
        </p:txBody>
      </p:sp>
      <p:sp>
        <p:nvSpPr>
          <p:cNvPr id="3" name="Θέση περιεχομένου 2">
            <a:extLst>
              <a:ext uri="{FF2B5EF4-FFF2-40B4-BE49-F238E27FC236}">
                <a16:creationId xmlns:a16="http://schemas.microsoft.com/office/drawing/2014/main" id="{91EBF6C9-291B-8E08-9641-D59FA2D7BAA5}"/>
              </a:ext>
            </a:extLst>
          </p:cNvPr>
          <p:cNvSpPr>
            <a:spLocks noGrp="1"/>
          </p:cNvSpPr>
          <p:nvPr>
            <p:ph idx="1"/>
          </p:nvPr>
        </p:nvSpPr>
        <p:spPr/>
        <p:txBody>
          <a:bodyPr/>
          <a:lstStyle/>
          <a:p>
            <a:r>
              <a:rPr lang="el-GR" dirty="0"/>
              <a:t>Μια δεύτερη διαδεδομένη αντίληψη συνδέει τον λαϊκισμό με συγκεκριμένες κοινωνικές τάξεις, κυρίως τη </a:t>
            </a:r>
            <a:r>
              <a:rPr lang="el-GR" dirty="0">
                <a:solidFill>
                  <a:srgbClr val="FF0000"/>
                </a:solidFill>
              </a:rPr>
              <a:t>μικροαστική τάξη </a:t>
            </a:r>
            <a:r>
              <a:rPr lang="el-GR" dirty="0"/>
              <a:t>και τις </a:t>
            </a:r>
            <a:r>
              <a:rPr lang="el-GR" dirty="0">
                <a:solidFill>
                  <a:srgbClr val="FF0000"/>
                </a:solidFill>
              </a:rPr>
              <a:t>αγροτικές μάζες </a:t>
            </a:r>
            <a:r>
              <a:rPr lang="el-GR" dirty="0"/>
              <a:t>της υπαίθρου και γενικότερα όσους έχουν χαμηλότερη μόρφωση και εισόδημα</a:t>
            </a:r>
          </a:p>
          <a:p>
            <a:r>
              <a:rPr lang="el-GR" dirty="0"/>
              <a:t>Ο </a:t>
            </a:r>
            <a:r>
              <a:rPr lang="en-US" dirty="0"/>
              <a:t>Muller </a:t>
            </a:r>
            <a:r>
              <a:rPr lang="el-GR" dirty="0"/>
              <a:t>πιστεύει ότι αν και η εκτίμηση αυτή φαίνεται </a:t>
            </a:r>
            <a:r>
              <a:rPr lang="el-GR" dirty="0">
                <a:solidFill>
                  <a:srgbClr val="FF0000"/>
                </a:solidFill>
              </a:rPr>
              <a:t>αληθοφανής </a:t>
            </a:r>
            <a:r>
              <a:rPr lang="el-GR" dirty="0"/>
              <a:t>διαψεύδεται από μια πιο προσεκτική εμπειρική ανάλυση των δεδομένων και υποτιμά την ευρεία απήχηση των </a:t>
            </a:r>
            <a:r>
              <a:rPr lang="el-GR" dirty="0" err="1"/>
              <a:t>λαϊκιστικών</a:t>
            </a:r>
            <a:r>
              <a:rPr lang="el-GR" dirty="0"/>
              <a:t> κομμάτων σε χώρες όπως η Γαλλία και η Αυστρία</a:t>
            </a:r>
          </a:p>
        </p:txBody>
      </p:sp>
    </p:spTree>
    <p:extLst>
      <p:ext uri="{BB962C8B-B14F-4D97-AF65-F5344CB8AC3E}">
        <p14:creationId xmlns:p14="http://schemas.microsoft.com/office/powerpoint/2010/main" val="3898021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600404-770B-E262-229E-227CA94007C9}"/>
              </a:ext>
            </a:extLst>
          </p:cNvPr>
          <p:cNvSpPr>
            <a:spLocks noGrp="1"/>
          </p:cNvSpPr>
          <p:nvPr>
            <p:ph type="title"/>
          </p:nvPr>
        </p:nvSpPr>
        <p:spPr/>
        <p:txBody>
          <a:bodyPr/>
          <a:lstStyle/>
          <a:p>
            <a:r>
              <a:rPr lang="el-GR" dirty="0"/>
              <a:t>Αδιέξοδα στον ορισμό του λαϊκισμού: θυμός, μνησικακία και αυταρχικότητα</a:t>
            </a:r>
          </a:p>
        </p:txBody>
      </p:sp>
      <p:sp>
        <p:nvSpPr>
          <p:cNvPr id="3" name="Θέση περιεχομένου 2">
            <a:extLst>
              <a:ext uri="{FF2B5EF4-FFF2-40B4-BE49-F238E27FC236}">
                <a16:creationId xmlns:a16="http://schemas.microsoft.com/office/drawing/2014/main" id="{825530F2-DB59-1987-2655-321A6B6CA1BF}"/>
              </a:ext>
            </a:extLst>
          </p:cNvPr>
          <p:cNvSpPr>
            <a:spLocks noGrp="1"/>
          </p:cNvSpPr>
          <p:nvPr>
            <p:ph idx="1"/>
          </p:nvPr>
        </p:nvSpPr>
        <p:spPr/>
        <p:txBody>
          <a:bodyPr>
            <a:normAutofit fontScale="92500" lnSpcReduction="10000"/>
          </a:bodyPr>
          <a:lstStyle/>
          <a:p>
            <a:r>
              <a:rPr lang="el-GR" dirty="0"/>
              <a:t>Μια ακόμα διαδεδομένη αντίληψη παρουσιάζει τον λαϊκισμό ως έκφραση ομάδων ατόμων με συγκεκριμένα </a:t>
            </a:r>
            <a:r>
              <a:rPr lang="el-GR" dirty="0">
                <a:solidFill>
                  <a:srgbClr val="FF0000"/>
                </a:solidFill>
              </a:rPr>
              <a:t>ψυχολογικά χαρακτηριστικά</a:t>
            </a:r>
          </a:p>
          <a:p>
            <a:r>
              <a:rPr lang="el-GR" dirty="0"/>
              <a:t>Σύμφωνα με την αντίληψη αυτή ο λαϊκισμός εκφράζει όσους νιώθουν θυμό και αγανάκτηση και διαθέτουν μια πιο </a:t>
            </a:r>
            <a:r>
              <a:rPr lang="el-GR" dirty="0">
                <a:solidFill>
                  <a:srgbClr val="FF0000"/>
                </a:solidFill>
              </a:rPr>
              <a:t>αυταρχική προσωπικότητα </a:t>
            </a:r>
            <a:r>
              <a:rPr lang="el-GR" dirty="0"/>
              <a:t>που είναι λιγότερο ανεκτική στο διαφορετικό</a:t>
            </a:r>
          </a:p>
          <a:p>
            <a:r>
              <a:rPr lang="el-GR" dirty="0"/>
              <a:t>Ο </a:t>
            </a:r>
            <a:r>
              <a:rPr lang="en-US" dirty="0"/>
              <a:t>Muller </a:t>
            </a:r>
            <a:r>
              <a:rPr lang="el-GR" dirty="0"/>
              <a:t>θεωρεί ότι η αντίληψη αυτή είναι πολύ γενική, διότι πολλές φορές πίσω από τον θυμό και την αγανάκτηση </a:t>
            </a:r>
            <a:r>
              <a:rPr lang="el-GR" dirty="0">
                <a:solidFill>
                  <a:srgbClr val="FF0000"/>
                </a:solidFill>
              </a:rPr>
              <a:t>κρύβονται πραγματικά προβλήματα</a:t>
            </a:r>
            <a:r>
              <a:rPr lang="el-GR" dirty="0"/>
              <a:t> και πολιτικές ανησυχίες.</a:t>
            </a:r>
          </a:p>
          <a:p>
            <a:r>
              <a:rPr lang="el-GR" dirty="0"/>
              <a:t>Υποστηρίζει επίσης ότι κρύβει έναν «</a:t>
            </a:r>
            <a:r>
              <a:rPr lang="el-GR" dirty="0">
                <a:solidFill>
                  <a:srgbClr val="FF0000"/>
                </a:solidFill>
              </a:rPr>
              <a:t>φιλελεύθερο ελιτισμό</a:t>
            </a:r>
            <a:r>
              <a:rPr lang="el-GR" dirty="0"/>
              <a:t>» καθώς υπονοεί ότι κάποιοι άνθρωποι αδυνατούν να ενστερνιστούν τα υψηλά δημοκρατικά ιδεώδη </a:t>
            </a:r>
          </a:p>
        </p:txBody>
      </p:sp>
    </p:spTree>
    <p:extLst>
      <p:ext uri="{BB962C8B-B14F-4D97-AF65-F5344CB8AC3E}">
        <p14:creationId xmlns:p14="http://schemas.microsoft.com/office/powerpoint/2010/main" val="586963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53CC03-DF5D-CC31-00F3-0AD4F0ECD310}"/>
              </a:ext>
            </a:extLst>
          </p:cNvPr>
          <p:cNvSpPr>
            <a:spLocks noGrp="1"/>
          </p:cNvSpPr>
          <p:nvPr>
            <p:ph type="title"/>
          </p:nvPr>
        </p:nvSpPr>
        <p:spPr/>
        <p:txBody>
          <a:bodyPr/>
          <a:lstStyle/>
          <a:p>
            <a:r>
              <a:rPr lang="el-GR" dirty="0"/>
              <a:t>Ενάντια στις ελίτ</a:t>
            </a:r>
          </a:p>
        </p:txBody>
      </p:sp>
      <p:sp>
        <p:nvSpPr>
          <p:cNvPr id="3" name="Θέση περιεχομένου 2">
            <a:extLst>
              <a:ext uri="{FF2B5EF4-FFF2-40B4-BE49-F238E27FC236}">
                <a16:creationId xmlns:a16="http://schemas.microsoft.com/office/drawing/2014/main" id="{2F7C9EEF-0D8C-D2B1-B254-D349F8D46499}"/>
              </a:ext>
            </a:extLst>
          </p:cNvPr>
          <p:cNvSpPr>
            <a:spLocks noGrp="1"/>
          </p:cNvSpPr>
          <p:nvPr>
            <p:ph idx="1"/>
          </p:nvPr>
        </p:nvSpPr>
        <p:spPr/>
        <p:txBody>
          <a:bodyPr/>
          <a:lstStyle/>
          <a:p>
            <a:pPr algn="l"/>
            <a:r>
              <a:rPr lang="el-GR" dirty="0"/>
              <a:t>Σύμφωνα με τον </a:t>
            </a:r>
            <a:r>
              <a:rPr lang="en-US" i="0" dirty="0">
                <a:effectLst/>
                <a:highlight>
                  <a:srgbClr val="FFFFFF"/>
                </a:highlight>
              </a:rPr>
              <a:t>Müller</a:t>
            </a:r>
            <a:r>
              <a:rPr lang="el-GR" dirty="0">
                <a:highlight>
                  <a:srgbClr val="FFFFFF"/>
                </a:highlight>
              </a:rPr>
              <a:t> (2016, 2) μια </a:t>
            </a:r>
            <a:r>
              <a:rPr lang="el-GR" dirty="0">
                <a:solidFill>
                  <a:srgbClr val="FF0000"/>
                </a:solidFill>
                <a:highlight>
                  <a:srgbClr val="FFFFFF"/>
                </a:highlight>
              </a:rPr>
              <a:t>αναγκαία αλλά όχι ικανή </a:t>
            </a:r>
            <a:r>
              <a:rPr lang="el-GR" dirty="0">
                <a:highlight>
                  <a:srgbClr val="FFFFFF"/>
                </a:highlight>
              </a:rPr>
              <a:t>συνθήκη για να χαρακτηρίσουμε κάποιον ως λαϊκιστή είναι να τάσσεται ανοιχτά </a:t>
            </a:r>
            <a:r>
              <a:rPr lang="el-GR" dirty="0">
                <a:solidFill>
                  <a:srgbClr val="FF0000"/>
                </a:solidFill>
                <a:highlight>
                  <a:srgbClr val="FFFFFF"/>
                </a:highlight>
              </a:rPr>
              <a:t>κατά των ελίτ</a:t>
            </a:r>
          </a:p>
          <a:p>
            <a:r>
              <a:rPr lang="el-GR" dirty="0"/>
              <a:t>Δεν είναι επαρκής διότι σε διαφορετική περίπτωση θα έπρεπε να θεωρηθούν συλλήβδην λαϊκιστές όσοι ασκούν </a:t>
            </a:r>
            <a:r>
              <a:rPr lang="el-GR" dirty="0">
                <a:solidFill>
                  <a:srgbClr val="FF0000"/>
                </a:solidFill>
              </a:rPr>
              <a:t>κριτική στο </a:t>
            </a:r>
            <a:r>
              <a:rPr lang="en-US" dirty="0">
                <a:solidFill>
                  <a:srgbClr val="FF0000"/>
                </a:solidFill>
              </a:rPr>
              <a:t>status quo</a:t>
            </a:r>
            <a:r>
              <a:rPr lang="en-US" dirty="0"/>
              <a:t>, </a:t>
            </a:r>
            <a:r>
              <a:rPr lang="el-GR" dirty="0"/>
              <a:t>μια κριτική που πολλές φορές μπορεί να είναι και δικαιολογημένη</a:t>
            </a:r>
          </a:p>
        </p:txBody>
      </p:sp>
    </p:spTree>
    <p:extLst>
      <p:ext uri="{BB962C8B-B14F-4D97-AF65-F5344CB8AC3E}">
        <p14:creationId xmlns:p14="http://schemas.microsoft.com/office/powerpoint/2010/main" val="511915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E6AB13-9A22-C59A-B5A4-18FBB2D7DA13}"/>
              </a:ext>
            </a:extLst>
          </p:cNvPr>
          <p:cNvSpPr>
            <a:spLocks noGrp="1"/>
          </p:cNvSpPr>
          <p:nvPr>
            <p:ph type="title"/>
          </p:nvPr>
        </p:nvSpPr>
        <p:spPr/>
        <p:txBody>
          <a:bodyPr/>
          <a:lstStyle/>
          <a:p>
            <a:r>
              <a:rPr lang="el-GR" dirty="0" err="1"/>
              <a:t>Αντιπλουραλισμός</a:t>
            </a:r>
            <a:endParaRPr lang="el-GR" dirty="0"/>
          </a:p>
        </p:txBody>
      </p:sp>
      <p:sp>
        <p:nvSpPr>
          <p:cNvPr id="3" name="Θέση περιεχομένου 2">
            <a:extLst>
              <a:ext uri="{FF2B5EF4-FFF2-40B4-BE49-F238E27FC236}">
                <a16:creationId xmlns:a16="http://schemas.microsoft.com/office/drawing/2014/main" id="{DE2646D5-87EA-4C8A-30B8-E80699815EBF}"/>
              </a:ext>
            </a:extLst>
          </p:cNvPr>
          <p:cNvSpPr>
            <a:spLocks noGrp="1"/>
          </p:cNvSpPr>
          <p:nvPr>
            <p:ph idx="1"/>
          </p:nvPr>
        </p:nvSpPr>
        <p:spPr/>
        <p:txBody>
          <a:bodyPr>
            <a:normAutofit lnSpcReduction="10000"/>
          </a:bodyPr>
          <a:lstStyle/>
          <a:p>
            <a:r>
              <a:rPr lang="el-GR" dirty="0"/>
              <a:t>Εκτός από την εναντίωση του στις ελίτ, οι λαϊκιστές είναι σύμφωνα με τον </a:t>
            </a:r>
            <a:r>
              <a:rPr lang="en-US" i="0" dirty="0">
                <a:effectLst/>
                <a:highlight>
                  <a:srgbClr val="FFFFFF"/>
                </a:highlight>
              </a:rPr>
              <a:t>Müller </a:t>
            </a:r>
            <a:r>
              <a:rPr lang="el-GR" i="0" dirty="0" err="1">
                <a:effectLst/>
                <a:highlight>
                  <a:srgbClr val="FFFFFF"/>
                </a:highlight>
              </a:rPr>
              <a:t>αντιπλουραλιστές</a:t>
            </a:r>
            <a:r>
              <a:rPr lang="el-GR" i="0" dirty="0">
                <a:effectLst/>
                <a:highlight>
                  <a:srgbClr val="FFFFFF"/>
                </a:highlight>
              </a:rPr>
              <a:t> από την άποψη ότι υποστηρίζουν ότι </a:t>
            </a:r>
            <a:r>
              <a:rPr lang="el-GR" i="0" dirty="0">
                <a:solidFill>
                  <a:srgbClr val="FF0000"/>
                </a:solidFill>
                <a:effectLst/>
                <a:highlight>
                  <a:srgbClr val="FFFFFF"/>
                </a:highlight>
              </a:rPr>
              <a:t>αυτοί και μόνο αυτοί </a:t>
            </a:r>
            <a:r>
              <a:rPr lang="el-GR" i="0" dirty="0">
                <a:effectLst/>
                <a:highlight>
                  <a:srgbClr val="FFFFFF"/>
                </a:highlight>
              </a:rPr>
              <a:t>αντιπροσωπεύουν πραγματικά τον λαό (3,20)</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Σύμφωνα με τον </a:t>
            </a:r>
            <a:r>
              <a:rPr kumimoji="0" lang="en-US" sz="28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Müller</a:t>
            </a:r>
            <a:r>
              <a:rPr kumimoji="0" lang="el-GR" sz="28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δεν μπορεί να υπάρξει λαϊκισμός χωρίς κάποιον που μιλάει εκ μέρους όλου του λαού και να αξιώνει </a:t>
            </a:r>
            <a:r>
              <a:rPr kumimoji="0" lang="el-GR" sz="2800" b="0" i="0" u="none" strike="noStrike" kern="1200" cap="none" spc="0" normalizeH="0" baseline="0" noProof="0" dirty="0">
                <a:ln>
                  <a:noFill/>
                </a:ln>
                <a:solidFill>
                  <a:srgbClr val="FF0000"/>
                </a:solidFill>
                <a:effectLst/>
                <a:highlight>
                  <a:srgbClr val="FFFFFF"/>
                </a:highlight>
                <a:uLnTx/>
                <a:uFillTx/>
                <a:latin typeface="Calibri" panose="020F0502020204030204"/>
                <a:ea typeface="+mn-ea"/>
                <a:cs typeface="+mn-cs"/>
              </a:rPr>
              <a:t>αποκλειστική αντιπροσώπευση</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dirty="0">
                <a:highlight>
                  <a:srgbClr val="FFFFFF"/>
                </a:highlight>
              </a:rPr>
              <a:t>Όταν δεν είναι στην εξουσία οι λαϊκιστές υποστηρίζουν ότι οι άλλοι πολιτικοί ανταγωνιστές τους είναι απλά τμήμα της διεφθαρμένης πολιτικής ελίτ. Όταν είναι στην εξουσία δεν αναγνωρίζουν ότι υπάρχει </a:t>
            </a:r>
            <a:r>
              <a:rPr lang="el-GR" dirty="0">
                <a:solidFill>
                  <a:srgbClr val="FF0000"/>
                </a:solidFill>
                <a:highlight>
                  <a:srgbClr val="FFFFFF"/>
                </a:highlight>
              </a:rPr>
              <a:t>νομιμοποιημένη αντιπολίτευση</a:t>
            </a:r>
            <a:endParaRPr lang="el-GR" dirty="0">
              <a:solidFill>
                <a:srgbClr val="FF0000"/>
              </a:solidFill>
            </a:endParaRPr>
          </a:p>
        </p:txBody>
      </p:sp>
    </p:spTree>
    <p:extLst>
      <p:ext uri="{BB962C8B-B14F-4D97-AF65-F5344CB8AC3E}">
        <p14:creationId xmlns:p14="http://schemas.microsoft.com/office/powerpoint/2010/main" val="2431715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2EE575-2DD8-30FF-9C8E-46DE8764250B}"/>
              </a:ext>
            </a:extLst>
          </p:cNvPr>
          <p:cNvSpPr>
            <a:spLocks noGrp="1"/>
          </p:cNvSpPr>
          <p:nvPr>
            <p:ph type="title"/>
          </p:nvPr>
        </p:nvSpPr>
        <p:spPr/>
        <p:txBody>
          <a:bodyPr/>
          <a:lstStyle/>
          <a:p>
            <a:r>
              <a:rPr lang="el-GR" dirty="0"/>
              <a:t>Το μέρος ως όλο και ηθική αγνότητα</a:t>
            </a:r>
          </a:p>
        </p:txBody>
      </p:sp>
      <p:sp>
        <p:nvSpPr>
          <p:cNvPr id="3" name="Θέση περιεχομένου 2">
            <a:extLst>
              <a:ext uri="{FF2B5EF4-FFF2-40B4-BE49-F238E27FC236}">
                <a16:creationId xmlns:a16="http://schemas.microsoft.com/office/drawing/2014/main" id="{A79FD380-64FF-776F-44A9-5A90E8216271}"/>
              </a:ext>
            </a:extLst>
          </p:cNvPr>
          <p:cNvSpPr>
            <a:spLocks noGrp="1"/>
          </p:cNvSpPr>
          <p:nvPr>
            <p:ph idx="1"/>
          </p:nvPr>
        </p:nvSpPr>
        <p:spPr/>
        <p:txBody>
          <a:bodyPr>
            <a:normAutofit fontScale="92500" lnSpcReduction="10000"/>
          </a:bodyPr>
          <a:lstStyle/>
          <a:p>
            <a:r>
              <a:rPr lang="el-GR" sz="2600" dirty="0"/>
              <a:t>Οι λαϊκιστές ισχυρίζονται </a:t>
            </a:r>
            <a:r>
              <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ότι όποιοι από τους πολίτες δεν υποστηρίζουν το κόμμα τους δεν είναι πραγματικά </a:t>
            </a:r>
            <a:r>
              <a:rPr kumimoji="0" lang="el-GR" sz="2600" b="0" i="0" u="none" strike="noStrike" kern="1200" cap="none" spc="0" normalizeH="0" baseline="0" noProof="0" dirty="0">
                <a:ln>
                  <a:noFill/>
                </a:ln>
                <a:solidFill>
                  <a:srgbClr val="FF0000"/>
                </a:solidFill>
                <a:effectLst/>
                <a:highlight>
                  <a:srgbClr val="FFFFFF"/>
                </a:highlight>
                <a:uLnTx/>
                <a:uFillTx/>
                <a:latin typeface="Calibri" panose="020F0502020204030204"/>
                <a:ea typeface="+mn-ea"/>
                <a:cs typeface="+mn-cs"/>
              </a:rPr>
              <a:t>μέρος του λαού</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Müller, 20)</a:t>
            </a:r>
          </a:p>
          <a:p>
            <a:r>
              <a:rPr lang="el-GR" sz="2600" dirty="0"/>
              <a:t>Κατασκευάζουν έναν φαντασιακό λαό που αποτελεί, ωστόσο, μόνο ένα μέρος του συνόλου των πολιτών και στη συνέχεια υποθέτουν ότι αυτός ο φαντασιακός λαός είναι </a:t>
            </a:r>
            <a:r>
              <a:rPr lang="el-GR" sz="2600" dirty="0">
                <a:solidFill>
                  <a:srgbClr val="FF0000"/>
                </a:solidFill>
              </a:rPr>
              <a:t>ηθικά αγνός </a:t>
            </a:r>
            <a:r>
              <a:rPr lang="el-GR" sz="2600" dirty="0"/>
              <a:t>και </a:t>
            </a:r>
            <a:r>
              <a:rPr lang="el-GR" sz="2600" dirty="0">
                <a:solidFill>
                  <a:srgbClr val="FF0000"/>
                </a:solidFill>
              </a:rPr>
              <a:t>αλάθητος</a:t>
            </a:r>
          </a:p>
          <a:p>
            <a:r>
              <a:rPr lang="el-GR" sz="2600" dirty="0"/>
              <a:t>Το υπόλοιπο κομμάτι των πολιτών που δεν ανήκουν στον «λαό» είναι </a:t>
            </a:r>
            <a:r>
              <a:rPr lang="el-GR" sz="2600" dirty="0">
                <a:solidFill>
                  <a:srgbClr val="FF0000"/>
                </a:solidFill>
              </a:rPr>
              <a:t>ανήθικο</a:t>
            </a:r>
            <a:r>
              <a:rPr lang="el-GR" sz="2600" dirty="0"/>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2600" dirty="0"/>
              <a:t>Ο </a:t>
            </a:r>
            <a:r>
              <a:rPr kumimoji="0" lang="en-US"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Müller</a:t>
            </a:r>
            <a:r>
              <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θεωρεί ότι ο βασικός ισχυρισμός του λαϊκισμού είναι ότι μόνο </a:t>
            </a:r>
            <a:r>
              <a:rPr kumimoji="0" lang="el-GR" sz="2600" b="0" i="0" u="none" strike="noStrike" kern="1200" cap="none" spc="0" normalizeH="0" baseline="0" noProof="0" dirty="0">
                <a:ln>
                  <a:noFill/>
                </a:ln>
                <a:solidFill>
                  <a:srgbClr val="FF0000"/>
                </a:solidFill>
                <a:effectLst/>
                <a:highlight>
                  <a:srgbClr val="FFFFFF"/>
                </a:highlight>
                <a:uLnTx/>
                <a:uFillTx/>
                <a:latin typeface="Calibri" panose="020F0502020204030204"/>
                <a:ea typeface="+mn-ea"/>
                <a:cs typeface="+mn-cs"/>
              </a:rPr>
              <a:t>ένα τμήμα του λαού </a:t>
            </a:r>
            <a:r>
              <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είναι πραγματικά ο λαός. Για να είναι ένας πολιτικός λαϊκιστής πρέπει να ισχυρίζεται ότι ένα τμήμα του λαού είναι όλος ο λαός και ότι μόνο αυτός αντιπροσωπεύει αυτόν τον πραγματικό λαό</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2600" dirty="0">
                <a:solidFill>
                  <a:prstClr val="black"/>
                </a:solidFill>
                <a:highlight>
                  <a:srgbClr val="FFFFFF"/>
                </a:highlight>
                <a:latin typeface="Calibri" panose="020F0502020204030204"/>
              </a:rPr>
              <a:t>Για παράδειγμα </a:t>
            </a:r>
            <a:r>
              <a:rPr lang="el-GR" sz="2600" dirty="0">
                <a:solidFill>
                  <a:srgbClr val="FF0000"/>
                </a:solidFill>
                <a:highlight>
                  <a:srgbClr val="FFFFFF"/>
                </a:highlight>
                <a:latin typeface="Calibri" panose="020F0502020204030204"/>
              </a:rPr>
              <a:t>ο </a:t>
            </a:r>
            <a:r>
              <a:rPr lang="el-GR" sz="2600" dirty="0" err="1">
                <a:solidFill>
                  <a:srgbClr val="FF0000"/>
                </a:solidFill>
                <a:highlight>
                  <a:srgbClr val="FFFFFF"/>
                </a:highlight>
                <a:latin typeface="Calibri" panose="020F0502020204030204"/>
              </a:rPr>
              <a:t>Φάρατζ</a:t>
            </a:r>
            <a:r>
              <a:rPr lang="el-GR" sz="2600" dirty="0">
                <a:solidFill>
                  <a:srgbClr val="FF0000"/>
                </a:solidFill>
                <a:highlight>
                  <a:srgbClr val="FFFFFF"/>
                </a:highlight>
                <a:latin typeface="Calibri" panose="020F0502020204030204"/>
              </a:rPr>
              <a:t> </a:t>
            </a:r>
            <a:r>
              <a:rPr lang="el-GR" sz="2600" dirty="0">
                <a:solidFill>
                  <a:prstClr val="black"/>
                </a:solidFill>
                <a:highlight>
                  <a:srgbClr val="FFFFFF"/>
                </a:highlight>
                <a:latin typeface="Calibri" panose="020F0502020204030204"/>
              </a:rPr>
              <a:t>όταν πανηγύριζε τη νίκη στο δημοψήφισμα για το </a:t>
            </a:r>
            <a:r>
              <a:rPr lang="en-US" sz="2600" dirty="0">
                <a:solidFill>
                  <a:prstClr val="black"/>
                </a:solidFill>
                <a:highlight>
                  <a:srgbClr val="FFFFFF"/>
                </a:highlight>
                <a:latin typeface="Calibri" panose="020F0502020204030204"/>
              </a:rPr>
              <a:t>Brexit </a:t>
            </a:r>
            <a:r>
              <a:rPr lang="el-GR" sz="2600" dirty="0">
                <a:solidFill>
                  <a:prstClr val="black"/>
                </a:solidFill>
                <a:highlight>
                  <a:srgbClr val="FFFFFF"/>
                </a:highlight>
                <a:latin typeface="Calibri" panose="020F0502020204030204"/>
              </a:rPr>
              <a:t>είπε ότι ήταν μια «νίκη για τον </a:t>
            </a:r>
            <a:r>
              <a:rPr lang="el-GR" sz="2600" dirty="0">
                <a:solidFill>
                  <a:srgbClr val="FF0000"/>
                </a:solidFill>
                <a:highlight>
                  <a:srgbClr val="FFFFFF"/>
                </a:highlight>
                <a:latin typeface="Calibri" panose="020F0502020204030204"/>
              </a:rPr>
              <a:t>πραγματικό λαό</a:t>
            </a:r>
            <a:r>
              <a:rPr lang="el-GR" sz="2600" dirty="0">
                <a:solidFill>
                  <a:prstClr val="black"/>
                </a:solidFill>
                <a:highlight>
                  <a:srgbClr val="FFFFFF"/>
                </a:highlight>
                <a:latin typeface="Calibri" panose="020F0502020204030204"/>
              </a:rPr>
              <a:t>»</a:t>
            </a:r>
            <a:endPar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l-GR" dirty="0"/>
          </a:p>
          <a:p>
            <a:endParaRPr lang="el-GR" dirty="0"/>
          </a:p>
        </p:txBody>
      </p:sp>
    </p:spTree>
    <p:extLst>
      <p:ext uri="{BB962C8B-B14F-4D97-AF65-F5344CB8AC3E}">
        <p14:creationId xmlns:p14="http://schemas.microsoft.com/office/powerpoint/2010/main" val="650387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40E699-30E8-CB19-2ED7-13CD877DD61A}"/>
              </a:ext>
            </a:extLst>
          </p:cNvPr>
          <p:cNvSpPr>
            <a:spLocks noGrp="1"/>
          </p:cNvSpPr>
          <p:nvPr>
            <p:ph type="title"/>
          </p:nvPr>
        </p:nvSpPr>
        <p:spPr/>
        <p:txBody>
          <a:bodyPr/>
          <a:lstStyle/>
          <a:p>
            <a:r>
              <a:rPr lang="el-GR" dirty="0"/>
              <a:t>Το κριτήριο της ηθικής αγνότητας</a:t>
            </a:r>
          </a:p>
        </p:txBody>
      </p:sp>
      <p:sp>
        <p:nvSpPr>
          <p:cNvPr id="3" name="Θέση περιεχομένου 2">
            <a:extLst>
              <a:ext uri="{FF2B5EF4-FFF2-40B4-BE49-F238E27FC236}">
                <a16:creationId xmlns:a16="http://schemas.microsoft.com/office/drawing/2014/main" id="{0DDA8ADD-B1C4-C278-DA13-4E763E21B692}"/>
              </a:ext>
            </a:extLst>
          </p:cNvPr>
          <p:cNvSpPr>
            <a:spLocks noGrp="1"/>
          </p:cNvSpPr>
          <p:nvPr>
            <p:ph idx="1"/>
          </p:nvPr>
        </p:nvSpPr>
        <p:spPr/>
        <p:txBody>
          <a:bodyPr>
            <a:normAutofit/>
          </a:bodyPr>
          <a:lstStyle/>
          <a:p>
            <a:r>
              <a:rPr lang="el-GR" dirty="0"/>
              <a:t>Υπάρχουν διάφορα </a:t>
            </a:r>
            <a:r>
              <a:rPr lang="el-GR" dirty="0">
                <a:solidFill>
                  <a:srgbClr val="FF0000"/>
                </a:solidFill>
              </a:rPr>
              <a:t>κριτήρια </a:t>
            </a:r>
            <a:r>
              <a:rPr lang="el-GR" dirty="0"/>
              <a:t>με τα οποία οι λαϊκιστές διαχωρίζουν το ηθικό από το ανήθικο τμήμα του λαού</a:t>
            </a:r>
          </a:p>
          <a:p>
            <a:r>
              <a:rPr lang="el-GR" dirty="0"/>
              <a:t>Μπορεί να είναι</a:t>
            </a:r>
            <a:r>
              <a:rPr lang="el-GR" dirty="0">
                <a:solidFill>
                  <a:srgbClr val="FF0000"/>
                </a:solidFill>
              </a:rPr>
              <a:t> εθνικά </a:t>
            </a:r>
            <a:r>
              <a:rPr lang="el-GR" dirty="0"/>
              <a:t>και </a:t>
            </a:r>
            <a:r>
              <a:rPr lang="el-GR" dirty="0">
                <a:solidFill>
                  <a:srgbClr val="FF0000"/>
                </a:solidFill>
              </a:rPr>
              <a:t>φυλετικά</a:t>
            </a:r>
            <a:r>
              <a:rPr lang="el-GR" dirty="0"/>
              <a:t> αλλά μπορεί να στηρίζονται και σε μια διάκριση μεταξύ αυτών που εργάζονται και είναι παραγωγικοί και αυτούς που είναι «ραντιέρηδες» και μέρος της διεφθαρμένης ελίτ</a:t>
            </a:r>
          </a:p>
          <a:p>
            <a:r>
              <a:rPr lang="el-GR" dirty="0"/>
              <a:t>Το βασικό είναι ότι για να είναι κάποιος λαϊκιστής πρέπει να προβάλει αυτή την εικόνα ενός </a:t>
            </a:r>
            <a:r>
              <a:rPr lang="el-GR" dirty="0">
                <a:solidFill>
                  <a:srgbClr val="FF0000"/>
                </a:solidFill>
              </a:rPr>
              <a:t>ηθικά αγνού </a:t>
            </a:r>
            <a:r>
              <a:rPr lang="el-GR" dirty="0"/>
              <a:t>και αλάθητου λαού. Αυτή είναι και η διαφορά των λαϊκιστών με άλλα πολιτικά κινήματα που είναι </a:t>
            </a:r>
            <a:r>
              <a:rPr lang="el-GR" dirty="0" err="1"/>
              <a:t>αντιπλουραλιστικά</a:t>
            </a:r>
            <a:endParaRPr lang="el-GR" dirty="0"/>
          </a:p>
        </p:txBody>
      </p:sp>
    </p:spTree>
    <p:extLst>
      <p:ext uri="{BB962C8B-B14F-4D97-AF65-F5344CB8AC3E}">
        <p14:creationId xmlns:p14="http://schemas.microsoft.com/office/powerpoint/2010/main" val="335706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64AF69-A4CF-2B79-DF1E-B372A54B2F0A}"/>
              </a:ext>
            </a:extLst>
          </p:cNvPr>
          <p:cNvSpPr>
            <a:spLocks noGrp="1"/>
          </p:cNvSpPr>
          <p:nvPr>
            <p:ph type="title"/>
          </p:nvPr>
        </p:nvSpPr>
        <p:spPr/>
        <p:txBody>
          <a:bodyPr/>
          <a:lstStyle/>
          <a:p>
            <a:r>
              <a:rPr lang="el-GR" dirty="0" err="1"/>
              <a:t>Ολισμός</a:t>
            </a:r>
            <a:r>
              <a:rPr lang="el-GR" dirty="0"/>
              <a:t> και οι κίνδυνοι για τη δημοκρατία</a:t>
            </a:r>
          </a:p>
        </p:txBody>
      </p:sp>
      <p:sp>
        <p:nvSpPr>
          <p:cNvPr id="3" name="Θέση περιεχομένου 2">
            <a:extLst>
              <a:ext uri="{FF2B5EF4-FFF2-40B4-BE49-F238E27FC236}">
                <a16:creationId xmlns:a16="http://schemas.microsoft.com/office/drawing/2014/main" id="{66819FC2-1C5D-AE3C-A82E-35BDEE14E726}"/>
              </a:ext>
            </a:extLst>
          </p:cNvPr>
          <p:cNvSpPr>
            <a:spLocks noGrp="1"/>
          </p:cNvSpPr>
          <p:nvPr>
            <p:ph idx="1"/>
          </p:nvPr>
        </p:nvSpPr>
        <p:spPr/>
        <p:txBody>
          <a:bodyPr/>
          <a:lstStyle/>
          <a:p>
            <a:r>
              <a:rPr lang="el-GR" dirty="0"/>
              <a:t>Γενικότερα, οι λαϊκιστές προβάλλουν το όραμα μιας πολιτείας χωρίς πολιτικές διαιρέσεις, στην οποία ο λαός μπορεί να </a:t>
            </a:r>
            <a:r>
              <a:rPr lang="el-GR" dirty="0">
                <a:solidFill>
                  <a:srgbClr val="FF0000"/>
                </a:solidFill>
              </a:rPr>
              <a:t>αποτελεί μια ηθικά αγνή ολότητα </a:t>
            </a:r>
            <a:r>
              <a:rPr lang="el-GR" dirty="0"/>
              <a:t>και να έχει </a:t>
            </a:r>
            <a:r>
              <a:rPr lang="el-GR" dirty="0">
                <a:solidFill>
                  <a:srgbClr val="FF0000"/>
                </a:solidFill>
              </a:rPr>
              <a:t>έναν</a:t>
            </a:r>
            <a:r>
              <a:rPr lang="el-GR" dirty="0"/>
              <a:t> πραγματικό αντιπρόσωπο</a:t>
            </a:r>
          </a:p>
          <a:p>
            <a:r>
              <a:rPr lang="el-GR" dirty="0"/>
              <a:t>Ο </a:t>
            </a:r>
            <a:r>
              <a:rPr lang="en-US" dirty="0"/>
              <a:t>Muller </a:t>
            </a:r>
            <a:r>
              <a:rPr lang="el-GR" dirty="0"/>
              <a:t>θεωρεί ότι αυτός ακριβώς είναι ο λόγος που ο λαϊκισμός είναι επικίνδυνος για τη δημοκρατία</a:t>
            </a:r>
          </a:p>
          <a:p>
            <a:r>
              <a:rPr lang="el-GR" dirty="0"/>
              <a:t>Διότι η δημοκρατία </a:t>
            </a:r>
            <a:r>
              <a:rPr lang="el-GR" dirty="0">
                <a:solidFill>
                  <a:srgbClr val="FF0000"/>
                </a:solidFill>
              </a:rPr>
              <a:t>προϋποθέτει πλουραλισμό </a:t>
            </a:r>
            <a:r>
              <a:rPr lang="el-GR" dirty="0"/>
              <a:t>και την αναγνώριση ότι πρέπει να βρούμε ακριβοδίκαιους όρους για να ζούμε μαζί ως ελεύθεροι και ίσοι πολίτες που έχουν διαφορετικές αντιλήψεις για το αγαθό (την καλή ζωή)</a:t>
            </a:r>
            <a:endParaRPr lang="en-US" dirty="0"/>
          </a:p>
          <a:p>
            <a:pPr marL="0" indent="0">
              <a:buNone/>
            </a:pPr>
            <a:endParaRPr lang="el-GR" dirty="0"/>
          </a:p>
        </p:txBody>
      </p:sp>
    </p:spTree>
    <p:extLst>
      <p:ext uri="{BB962C8B-B14F-4D97-AF65-F5344CB8AC3E}">
        <p14:creationId xmlns:p14="http://schemas.microsoft.com/office/powerpoint/2010/main" val="2812300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27A27D-1966-F026-FD44-49C44E579594}"/>
              </a:ext>
            </a:extLst>
          </p:cNvPr>
          <p:cNvSpPr>
            <a:spLocks noGrp="1"/>
          </p:cNvSpPr>
          <p:nvPr>
            <p:ph type="title"/>
          </p:nvPr>
        </p:nvSpPr>
        <p:spPr/>
        <p:txBody>
          <a:bodyPr/>
          <a:lstStyle/>
          <a:p>
            <a:r>
              <a:rPr lang="el-GR" dirty="0"/>
              <a:t>Κοινό αγαθό</a:t>
            </a:r>
          </a:p>
        </p:txBody>
      </p:sp>
      <p:sp>
        <p:nvSpPr>
          <p:cNvPr id="3" name="Θέση περιεχομένου 2">
            <a:extLst>
              <a:ext uri="{FF2B5EF4-FFF2-40B4-BE49-F238E27FC236}">
                <a16:creationId xmlns:a16="http://schemas.microsoft.com/office/drawing/2014/main" id="{998F7DDC-5345-CBDF-7F30-DCE4853F3738}"/>
              </a:ext>
            </a:extLst>
          </p:cNvPr>
          <p:cNvSpPr>
            <a:spLocks noGrp="1"/>
          </p:cNvSpPr>
          <p:nvPr>
            <p:ph idx="1"/>
          </p:nvPr>
        </p:nvSpPr>
        <p:spPr/>
        <p:txBody>
          <a:bodyPr/>
          <a:lstStyle/>
          <a:p>
            <a:r>
              <a:rPr lang="el-GR" dirty="0"/>
              <a:t>Εκτός, όμως, από το να ορίζουν ποιος ανήκει στον πραγματικό λαό οι λαϊκιστές πρέπει να πουν κάτι και για το περιεχόμενο αυτού που θέλει ο αυθεντικός λαός</a:t>
            </a:r>
          </a:p>
          <a:p>
            <a:r>
              <a:rPr lang="el-GR" dirty="0"/>
              <a:t>Υποστηρίζουν ότι υπάρχει ένα </a:t>
            </a:r>
            <a:r>
              <a:rPr lang="el-GR" dirty="0">
                <a:solidFill>
                  <a:srgbClr val="FF0000"/>
                </a:solidFill>
              </a:rPr>
              <a:t>μοναδικό κοινό αγαθό</a:t>
            </a:r>
            <a:r>
              <a:rPr lang="el-GR" dirty="0"/>
              <a:t>, το οποίο ο λαός μπορεί να το αντιληφθεί καθαρά και ένας πολιτικός ή κόμμα να το εφαρμόσει μέσω ενός μοναδικού ορθού πολιτικού προγράμματος</a:t>
            </a:r>
          </a:p>
        </p:txBody>
      </p:sp>
    </p:spTree>
    <p:extLst>
      <p:ext uri="{BB962C8B-B14F-4D97-AF65-F5344CB8AC3E}">
        <p14:creationId xmlns:p14="http://schemas.microsoft.com/office/powerpoint/2010/main" val="2030346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6D4D3B-8877-D74D-6AD0-D899B0B3389A}"/>
              </a:ext>
            </a:extLst>
          </p:cNvPr>
          <p:cNvSpPr>
            <a:spLocks noGrp="1"/>
          </p:cNvSpPr>
          <p:nvPr>
            <p:ph type="title"/>
          </p:nvPr>
        </p:nvSpPr>
        <p:spPr/>
        <p:txBody>
          <a:bodyPr/>
          <a:lstStyle/>
          <a:p>
            <a:r>
              <a:rPr lang="el-GR" dirty="0"/>
              <a:t>Ένα παράδειγμα από τον </a:t>
            </a:r>
            <a:r>
              <a:rPr lang="el-GR" dirty="0" err="1"/>
              <a:t>Όρμπαν</a:t>
            </a:r>
            <a:endParaRPr lang="el-GR" dirty="0"/>
          </a:p>
        </p:txBody>
      </p:sp>
      <p:sp>
        <p:nvSpPr>
          <p:cNvPr id="3" name="Θέση περιεχομένου 2">
            <a:extLst>
              <a:ext uri="{FF2B5EF4-FFF2-40B4-BE49-F238E27FC236}">
                <a16:creationId xmlns:a16="http://schemas.microsoft.com/office/drawing/2014/main" id="{FD2B92FD-A9B4-9FA7-7AF2-948D6B814679}"/>
              </a:ext>
            </a:extLst>
          </p:cNvPr>
          <p:cNvSpPr>
            <a:spLocks noGrp="1"/>
          </p:cNvSpPr>
          <p:nvPr>
            <p:ph idx="1"/>
          </p:nvPr>
        </p:nvSpPr>
        <p:spPr/>
        <p:txBody>
          <a:bodyPr>
            <a:normAutofit fontScale="70000" lnSpcReduction="20000"/>
          </a:bodyPr>
          <a:lstStyle/>
          <a:p>
            <a:pPr algn="l"/>
            <a:r>
              <a:rPr lang="en-US" sz="3600" b="0" i="0" u="none" strike="noStrike" baseline="0" dirty="0">
                <a:latin typeface="MinionPro-Regular"/>
              </a:rPr>
              <a:t>O </a:t>
            </a:r>
            <a:r>
              <a:rPr lang="el-GR" sz="3600" dirty="0">
                <a:latin typeface="MinionPro-Regular"/>
              </a:rPr>
              <a:t>ακροδεξιός λαϊκιστής πρωθυπουργός της Ουγγαρίας Βίκτορ </a:t>
            </a:r>
            <a:r>
              <a:rPr lang="el-GR" sz="3600" dirty="0" err="1">
                <a:latin typeface="MinionPro-Regular"/>
              </a:rPr>
              <a:t>Όρμπαν</a:t>
            </a:r>
            <a:r>
              <a:rPr lang="el-GR" sz="3600" dirty="0">
                <a:latin typeface="MinionPro-Regular"/>
              </a:rPr>
              <a:t> δεν συμμετείχε σε </a:t>
            </a:r>
            <a:r>
              <a:rPr lang="el-GR" sz="3600" dirty="0" err="1">
                <a:latin typeface="MinionPro-Regular"/>
              </a:rPr>
              <a:t>ντιμπέιτ</a:t>
            </a:r>
            <a:r>
              <a:rPr lang="el-GR" sz="3600" dirty="0">
                <a:latin typeface="MinionPro-Regular"/>
              </a:rPr>
              <a:t> πριν τις εκλογές του 2010 και του 2014 διότι όπως ισχυρίστηκε:  </a:t>
            </a:r>
          </a:p>
          <a:p>
            <a:pPr algn="l"/>
            <a:r>
              <a:rPr lang="el-GR" sz="3600" dirty="0">
                <a:latin typeface="MinionPro-Regular"/>
              </a:rPr>
              <a:t>«Δεν χρειάζονται τώρα συζητήσεις για συγκεκριμένες πολιτικές, οι εναλλακτικές που έχουμε μπροστά μας είναι προφανείς […] Είμαι σίγουρος ότι έχετε δει τι συμβαίνει όταν ένα δέντρο πέφτει στον δρόμο και μαζεύονται γύρω του πολλοί άνθρωποι. Στις περιπτώσεις αυτές υπάρχουν πάντα δύο είδη ανθρώπων. Αυτοί που έχουν σπουδαίες ιδέες για το πώς θα μετακινηθεί το δέντρο και μοιράζονται με τους άλλους τις θαυμάσιες θεωρίες τους και δίνουν συμβουλές. Άλλοι απλώς συνειδητοποιούν ότι το καλύτερο είναι να αρχίσουν να τραβάνε το δέντρο από τον δρόμο… Πρέπει να καταλάβουμε ότι για να ξαναχτίσουμε την οικονομία δεν χρειαζόμαστε θεωρίες αλλά μάλλον τριάντα δυνατούς τύπους που θα αρχίσουν να εφαρμόζουν αυτό που όλοι γνωρίζουμε ότι πρέπει να γίνει»</a:t>
            </a:r>
          </a:p>
        </p:txBody>
      </p:sp>
    </p:spTree>
    <p:extLst>
      <p:ext uri="{BB962C8B-B14F-4D97-AF65-F5344CB8AC3E}">
        <p14:creationId xmlns:p14="http://schemas.microsoft.com/office/powerpoint/2010/main" val="638528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2979FC-B854-FBC1-787E-F27849B0F33E}"/>
              </a:ext>
            </a:extLst>
          </p:cNvPr>
          <p:cNvSpPr>
            <a:spLocks noGrp="1"/>
          </p:cNvSpPr>
          <p:nvPr>
            <p:ph type="title"/>
          </p:nvPr>
        </p:nvSpPr>
        <p:spPr/>
        <p:txBody>
          <a:bodyPr/>
          <a:lstStyle/>
          <a:p>
            <a:r>
              <a:rPr lang="el-GR" dirty="0"/>
              <a:t>Συμβολική αντιπροσώπευση του πραγματικού λαού</a:t>
            </a:r>
          </a:p>
        </p:txBody>
      </p:sp>
      <p:sp>
        <p:nvSpPr>
          <p:cNvPr id="3" name="Θέση περιεχομένου 2">
            <a:extLst>
              <a:ext uri="{FF2B5EF4-FFF2-40B4-BE49-F238E27FC236}">
                <a16:creationId xmlns:a16="http://schemas.microsoft.com/office/drawing/2014/main" id="{6E4FAD43-BF1F-E63F-21EC-8444DAB5327E}"/>
              </a:ext>
            </a:extLst>
          </p:cNvPr>
          <p:cNvSpPr>
            <a:spLocks noGrp="1"/>
          </p:cNvSpPr>
          <p:nvPr>
            <p:ph idx="1"/>
          </p:nvPr>
        </p:nvSpPr>
        <p:spPr/>
        <p:txBody>
          <a:bodyPr>
            <a:normAutofit fontScale="92500" lnSpcReduction="10000"/>
          </a:bodyPr>
          <a:lstStyle/>
          <a:p>
            <a:r>
              <a:rPr lang="el-GR" dirty="0"/>
              <a:t>Η επίκληση του </a:t>
            </a:r>
            <a:r>
              <a:rPr lang="el-GR" dirty="0">
                <a:solidFill>
                  <a:srgbClr val="FF0000"/>
                </a:solidFill>
              </a:rPr>
              <a:t>κοινού αγαθού </a:t>
            </a:r>
            <a:r>
              <a:rPr lang="el-GR" dirty="0"/>
              <a:t>από τους λαϊκιστές μπορεί να δίνει την εντύπωση ότι δίνουν μεγάλη σημασία στη </a:t>
            </a:r>
            <a:r>
              <a:rPr lang="el-GR" dirty="0">
                <a:solidFill>
                  <a:srgbClr val="FF0000"/>
                </a:solidFill>
              </a:rPr>
              <a:t>συμμετοχή του λαού </a:t>
            </a:r>
            <a:r>
              <a:rPr lang="el-GR" dirty="0"/>
              <a:t>στις δημοκρατικές διαδικασίες ή σε μια πιο ουσιαστική αντιπροσώπευση του μέσω δίκαιων ανταγωνιστικών πολιτικών διαδικασιών</a:t>
            </a:r>
          </a:p>
          <a:p>
            <a:r>
              <a:rPr lang="el-GR" dirty="0"/>
              <a:t>Αλλά οι λαϊκιστές δεν αναγνωρίζουν ότι υπάρχει </a:t>
            </a:r>
            <a:r>
              <a:rPr lang="el-GR" dirty="0">
                <a:solidFill>
                  <a:srgbClr val="FF0000"/>
                </a:solidFill>
              </a:rPr>
              <a:t>νομιμοποιημένη αντιπολίτευση</a:t>
            </a:r>
          </a:p>
          <a:p>
            <a:r>
              <a:rPr lang="el-GR" dirty="0"/>
              <a:t>Ενώ, μπορεί να φαίνεται ότι ενστερνίζονται μια δημοκρατική αντιπροσώπευση της λαϊκής βούλησης</a:t>
            </a:r>
            <a:r>
              <a:rPr lang="en-US" dirty="0"/>
              <a:t> </a:t>
            </a:r>
            <a:r>
              <a:rPr lang="el-GR" dirty="0"/>
              <a:t>βασίζονται στην πραγματικότητα σε μια συμβολική αντιπροσώπευση του «πραγματικού λαού»</a:t>
            </a:r>
          </a:p>
          <a:p>
            <a:r>
              <a:rPr lang="el-GR" dirty="0"/>
              <a:t>Για τους λαϊκιστές, ο λαός είναι μια φανταστική οντότητα, ένα ομοιογενές και ηθικά ενιαίο σώμα του οποίου την υποτιθέμενη βούληση μπορούν να την επικαλεστούν ενάντια σε </a:t>
            </a:r>
            <a:r>
              <a:rPr lang="el-GR" dirty="0">
                <a:solidFill>
                  <a:srgbClr val="FF0000"/>
                </a:solidFill>
              </a:rPr>
              <a:t>πραγματικά εκλογικά αποτελέσματα</a:t>
            </a:r>
          </a:p>
        </p:txBody>
      </p:sp>
    </p:spTree>
    <p:extLst>
      <p:ext uri="{BB962C8B-B14F-4D97-AF65-F5344CB8AC3E}">
        <p14:creationId xmlns:p14="http://schemas.microsoft.com/office/powerpoint/2010/main" val="1962406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96F94F-0F0C-E8F2-0305-C0CECBCE5043}"/>
              </a:ext>
            </a:extLst>
          </p:cNvPr>
          <p:cNvSpPr>
            <a:spLocks noGrp="1"/>
          </p:cNvSpPr>
          <p:nvPr>
            <p:ph type="title"/>
          </p:nvPr>
        </p:nvSpPr>
        <p:spPr/>
        <p:txBody>
          <a:bodyPr/>
          <a:lstStyle/>
          <a:p>
            <a:r>
              <a:rPr lang="en-US" dirty="0"/>
              <a:t>H </a:t>
            </a:r>
            <a:r>
              <a:rPr lang="el-GR" dirty="0"/>
              <a:t>«σιωπηλή πλειοψηφία»</a:t>
            </a:r>
          </a:p>
        </p:txBody>
      </p:sp>
      <p:sp>
        <p:nvSpPr>
          <p:cNvPr id="3" name="Θέση περιεχομένου 2">
            <a:extLst>
              <a:ext uri="{FF2B5EF4-FFF2-40B4-BE49-F238E27FC236}">
                <a16:creationId xmlns:a16="http://schemas.microsoft.com/office/drawing/2014/main" id="{E07D6969-2DC2-B784-D8E3-4BADC50DE45B}"/>
              </a:ext>
            </a:extLst>
          </p:cNvPr>
          <p:cNvSpPr>
            <a:spLocks noGrp="1"/>
          </p:cNvSpPr>
          <p:nvPr>
            <p:ph idx="1"/>
          </p:nvPr>
        </p:nvSpPr>
        <p:spPr/>
        <p:txBody>
          <a:bodyPr>
            <a:normAutofit/>
          </a:bodyPr>
          <a:lstStyle/>
          <a:p>
            <a:r>
              <a:rPr lang="el-GR" dirty="0"/>
              <a:t>Αν ένας λαϊκιστής πολιτικός αποτύχει στις</a:t>
            </a:r>
            <a:r>
              <a:rPr lang="el-GR" dirty="0">
                <a:solidFill>
                  <a:srgbClr val="FF0000"/>
                </a:solidFill>
              </a:rPr>
              <a:t> εκλογές </a:t>
            </a:r>
            <a:r>
              <a:rPr lang="el-GR" dirty="0"/>
              <a:t>θα επικαλεστεί τη διάσημη ρήση του Ρίτσαρντ Νίξον περί «σιωπηλής πλειοψηφίας»: η αποτυχία του δεν οφείλεται στο ότι δεν αντιπροσωπεύει τον λαό</a:t>
            </a:r>
            <a:r>
              <a:rPr lang="en-US" dirty="0"/>
              <a:t> </a:t>
            </a:r>
            <a:r>
              <a:rPr lang="el-GR" dirty="0"/>
              <a:t>αλλά επειδή η πλειοψηφία δεν τόλμησε να μιλήσει</a:t>
            </a:r>
          </a:p>
          <a:p>
            <a:pPr algn="l"/>
            <a:r>
              <a:rPr lang="el-GR" dirty="0">
                <a:latin typeface="MinionPro-Regular"/>
              </a:rPr>
              <a:t>Όσο είναι στην αντιπολίτευση, οι λαϊκιστές επικαλούνται έναν λαό που υπάρχει «εκεί έξω», ο οποίος βρίσκεται σε υπαρξιακή αντίθεση με τους κυβερνώντες που έχουν επιλεγεί μέσω πραγματικών εκλογών</a:t>
            </a:r>
          </a:p>
          <a:p>
            <a:pPr algn="l"/>
            <a:r>
              <a:rPr lang="el-GR" dirty="0">
                <a:latin typeface="MinionPro-Regular"/>
              </a:rPr>
              <a:t>Αμφισβητούν επίσης τις </a:t>
            </a:r>
            <a:r>
              <a:rPr lang="el-GR" dirty="0">
                <a:solidFill>
                  <a:srgbClr val="FF0000"/>
                </a:solidFill>
                <a:latin typeface="MinionPro-Regular"/>
              </a:rPr>
              <a:t>δημοσκοπήσεις</a:t>
            </a:r>
            <a:r>
              <a:rPr lang="el-GR" dirty="0">
                <a:latin typeface="MinionPro-Regular"/>
              </a:rPr>
              <a:t>, οι οποίες δεν αποτυπώνουν αυτό που βλέπουν οι λαϊκιστές ως πραγματική λαϊκή βούληση </a:t>
            </a:r>
          </a:p>
        </p:txBody>
      </p:sp>
    </p:spTree>
    <p:extLst>
      <p:ext uri="{BB962C8B-B14F-4D97-AF65-F5344CB8AC3E}">
        <p14:creationId xmlns:p14="http://schemas.microsoft.com/office/powerpoint/2010/main" val="1854234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00564E-0CF9-554F-23CC-06659B3173BF}"/>
              </a:ext>
            </a:extLst>
          </p:cNvPr>
          <p:cNvSpPr>
            <a:spLocks noGrp="1"/>
          </p:cNvSpPr>
          <p:nvPr>
            <p:ph type="title"/>
          </p:nvPr>
        </p:nvSpPr>
        <p:spPr/>
        <p:txBody>
          <a:bodyPr/>
          <a:lstStyle/>
          <a:p>
            <a:r>
              <a:rPr lang="el-GR" dirty="0"/>
              <a:t>Θεωρίες συνομωσίας</a:t>
            </a:r>
          </a:p>
        </p:txBody>
      </p:sp>
      <p:sp>
        <p:nvSpPr>
          <p:cNvPr id="3" name="Θέση περιεχομένου 2">
            <a:extLst>
              <a:ext uri="{FF2B5EF4-FFF2-40B4-BE49-F238E27FC236}">
                <a16:creationId xmlns:a16="http://schemas.microsoft.com/office/drawing/2014/main" id="{3CF931AD-9160-8000-0DB8-6F62D0164F9B}"/>
              </a:ext>
            </a:extLst>
          </p:cNvPr>
          <p:cNvSpPr>
            <a:spLocks noGrp="1"/>
          </p:cNvSpPr>
          <p:nvPr>
            <p:ph idx="1"/>
          </p:nvPr>
        </p:nvSpPr>
        <p:spPr/>
        <p:txBody>
          <a:bodyPr>
            <a:normAutofit fontScale="92500" lnSpcReduction="10000"/>
          </a:bodyPr>
          <a:lstStyle/>
          <a:p>
            <a:r>
              <a:rPr lang="el-GR" dirty="0"/>
              <a:t>Η συμβολική αντίληψη του λαού είναι αυτή που επιτρέπει στους λαϊκιστές ηγέτες να αμφισβητούν τα αποτελέσματα των εκλογών. Χαρακτηριστικό παράδειγμα είναι </a:t>
            </a:r>
            <a:r>
              <a:rPr lang="el-GR" dirty="0">
                <a:solidFill>
                  <a:srgbClr val="FF0000"/>
                </a:solidFill>
              </a:rPr>
              <a:t>ο </a:t>
            </a:r>
            <a:r>
              <a:rPr lang="el-GR" dirty="0" err="1">
                <a:solidFill>
                  <a:srgbClr val="FF0000"/>
                </a:solidFill>
              </a:rPr>
              <a:t>Τραμπ</a:t>
            </a:r>
            <a:r>
              <a:rPr lang="el-GR" dirty="0">
                <a:solidFill>
                  <a:srgbClr val="FF0000"/>
                </a:solidFill>
              </a:rPr>
              <a:t> </a:t>
            </a:r>
            <a:r>
              <a:rPr lang="el-GR" dirty="0"/>
              <a:t>που κάνει πάντα λόγο για «απάτη» και «στημένες» εκλογές</a:t>
            </a:r>
          </a:p>
          <a:p>
            <a:r>
              <a:rPr lang="el-GR" dirty="0"/>
              <a:t>Το πρόβλημα για τους λαϊκιστές δεν είναι ποτέ η περιορισμένη τους δυνατότητα να αντιπροσωπεύσουν τη βούληση του λαού αλλά οι θεσμοί που παράγουν </a:t>
            </a:r>
            <a:r>
              <a:rPr lang="el-GR" dirty="0">
                <a:solidFill>
                  <a:srgbClr val="FF0000"/>
                </a:solidFill>
              </a:rPr>
              <a:t>λάθος αποτελέσματα</a:t>
            </a:r>
          </a:p>
          <a:p>
            <a:r>
              <a:rPr lang="el-GR" dirty="0"/>
              <a:t>Οι θεωρίες συνομωσίας διαδραματίζουν συνεπώς κομβικό ρόλο στη </a:t>
            </a:r>
            <a:r>
              <a:rPr lang="el-GR" dirty="0" err="1"/>
              <a:t>λαϊκιστική</a:t>
            </a:r>
            <a:r>
              <a:rPr lang="el-GR" dirty="0"/>
              <a:t> ρητορική και αποτελούν βασικό συστατικό της </a:t>
            </a:r>
            <a:r>
              <a:rPr lang="el-GR" dirty="0" err="1"/>
              <a:t>λαϊκιστικής</a:t>
            </a:r>
            <a:r>
              <a:rPr lang="el-GR" dirty="0"/>
              <a:t> αντίληψης για την πολιτική: ακόμα και αν οι πολιτικές διαδικασίες φαίνονται δημοκρατικές πρέπει να συμβαίνει κάτι </a:t>
            </a:r>
            <a:r>
              <a:rPr lang="el-GR" dirty="0">
                <a:solidFill>
                  <a:srgbClr val="FF0000"/>
                </a:solidFill>
              </a:rPr>
              <a:t>παρασκηνιακά </a:t>
            </a:r>
            <a:r>
              <a:rPr lang="el-GR" dirty="0"/>
              <a:t>που επιτρέπει στις διεφθαρμένες ελίτ να προδίδουν τον λαό</a:t>
            </a:r>
          </a:p>
        </p:txBody>
      </p:sp>
    </p:spTree>
    <p:extLst>
      <p:ext uri="{BB962C8B-B14F-4D97-AF65-F5344CB8AC3E}">
        <p14:creationId xmlns:p14="http://schemas.microsoft.com/office/powerpoint/2010/main" val="2101168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1B59CE-710B-4855-455A-018EF992AFCA}"/>
              </a:ext>
            </a:extLst>
          </p:cNvPr>
          <p:cNvSpPr>
            <a:spLocks noGrp="1"/>
          </p:cNvSpPr>
          <p:nvPr>
            <p:ph type="title"/>
          </p:nvPr>
        </p:nvSpPr>
        <p:spPr/>
        <p:txBody>
          <a:bodyPr/>
          <a:lstStyle/>
          <a:p>
            <a:r>
              <a:rPr lang="el-GR" dirty="0"/>
              <a:t>Λαϊκισμός χωρίς συμμετοχή</a:t>
            </a:r>
          </a:p>
        </p:txBody>
      </p:sp>
      <p:sp>
        <p:nvSpPr>
          <p:cNvPr id="3" name="Θέση περιεχομένου 2">
            <a:extLst>
              <a:ext uri="{FF2B5EF4-FFF2-40B4-BE49-F238E27FC236}">
                <a16:creationId xmlns:a16="http://schemas.microsoft.com/office/drawing/2014/main" id="{35363102-91FE-44A8-4F12-2AD608958F5F}"/>
              </a:ext>
            </a:extLst>
          </p:cNvPr>
          <p:cNvSpPr>
            <a:spLocks noGrp="1"/>
          </p:cNvSpPr>
          <p:nvPr>
            <p:ph idx="1"/>
          </p:nvPr>
        </p:nvSpPr>
        <p:spPr/>
        <p:txBody>
          <a:bodyPr>
            <a:normAutofit fontScale="92500" lnSpcReduction="20000"/>
          </a:bodyPr>
          <a:lstStyle/>
          <a:p>
            <a:pPr algn="l"/>
            <a:r>
              <a:rPr lang="en-US" sz="2800" b="0" i="0" u="none" strike="noStrike" baseline="0" dirty="0">
                <a:latin typeface="MinionPro-Regular"/>
              </a:rPr>
              <a:t>H </a:t>
            </a:r>
            <a:r>
              <a:rPr lang="el-GR" sz="2800" b="0" i="0" u="none" strike="noStrike" baseline="0" dirty="0">
                <a:latin typeface="MinionPro-Regular"/>
              </a:rPr>
              <a:t>αναφορά των λαϊκιστών στο κοινό α</a:t>
            </a:r>
            <a:r>
              <a:rPr lang="el-GR" dirty="0">
                <a:latin typeface="MinionPro-Regular"/>
              </a:rPr>
              <a:t>γαθό μπορεί να τους κάνει να φαίνονται σε έναν βαθμό </a:t>
            </a:r>
            <a:r>
              <a:rPr lang="el-GR" dirty="0" err="1">
                <a:latin typeface="MinionPro-Regular"/>
              </a:rPr>
              <a:t>ρουσσωϊκοί</a:t>
            </a:r>
            <a:r>
              <a:rPr lang="el-GR" dirty="0">
                <a:latin typeface="MinionPro-Regular"/>
              </a:rPr>
              <a:t> αλλά υπάρχουν μεγάλες διαφορές μεταξύ της </a:t>
            </a:r>
            <a:r>
              <a:rPr lang="el-GR" dirty="0" err="1">
                <a:latin typeface="MinionPro-Regular"/>
              </a:rPr>
              <a:t>λαϊκιστικής</a:t>
            </a:r>
            <a:r>
              <a:rPr lang="el-GR" dirty="0">
                <a:latin typeface="MinionPro-Regular"/>
              </a:rPr>
              <a:t> αντιπροσώπευσης και </a:t>
            </a:r>
            <a:r>
              <a:rPr lang="el-GR" dirty="0">
                <a:solidFill>
                  <a:srgbClr val="FF0000"/>
                </a:solidFill>
                <a:latin typeface="MinionPro-Regular"/>
              </a:rPr>
              <a:t>της γενικής βούλησης </a:t>
            </a:r>
            <a:r>
              <a:rPr lang="el-GR" dirty="0">
                <a:latin typeface="MinionPro-Regular"/>
              </a:rPr>
              <a:t>του Ρουσσώ</a:t>
            </a:r>
          </a:p>
          <a:p>
            <a:pPr algn="l"/>
            <a:r>
              <a:rPr lang="el-GR" sz="2800" b="0" i="0" u="none" strike="noStrike" baseline="0" dirty="0">
                <a:latin typeface="MinionPro-Regular"/>
              </a:rPr>
              <a:t>Η γενική βούληση προϋποθέτει την πραγματική συμμετοχή των πολιτών στις δημοκρατικές διαδικασίες. Ο λαϊκιστής αντίθετα μπορεί να συμπεράνει ποια είναι η πραγματική βούληση του λαού στη βάση του τι σημαίνει, π.χ., να είναι κανείς «</a:t>
            </a:r>
            <a:r>
              <a:rPr lang="el-GR" sz="2800" b="0" i="0" u="none" strike="noStrike" baseline="0" dirty="0">
                <a:solidFill>
                  <a:srgbClr val="FF0000"/>
                </a:solidFill>
                <a:latin typeface="MinionPro-Regular"/>
              </a:rPr>
              <a:t>πραγματικός Αμερικανός</a:t>
            </a:r>
            <a:r>
              <a:rPr lang="el-GR" sz="2800" b="0" i="0" u="none" strike="noStrike" baseline="0" dirty="0">
                <a:latin typeface="MinionPro-Regular"/>
              </a:rPr>
              <a:t>»</a:t>
            </a:r>
          </a:p>
          <a:p>
            <a:pPr algn="l"/>
            <a:r>
              <a:rPr lang="el-GR" sz="2800" b="0" i="0" u="none" strike="noStrike" baseline="0" dirty="0">
                <a:latin typeface="MinionPro-Regular"/>
              </a:rPr>
              <a:t>Ο λαϊκιστής βασίζεται σε μια αντίληψη της δημοκρατίας όπου η «</a:t>
            </a:r>
            <a:r>
              <a:rPr lang="el-GR" sz="2800" b="0" i="0" u="none" strike="noStrike" baseline="0" dirty="0">
                <a:solidFill>
                  <a:srgbClr val="FF0000"/>
                </a:solidFill>
                <a:latin typeface="MinionPro-Regular"/>
              </a:rPr>
              <a:t>ουσία</a:t>
            </a:r>
            <a:r>
              <a:rPr lang="el-GR" sz="2800" b="0" i="0" u="none" strike="noStrike" baseline="0" dirty="0">
                <a:latin typeface="MinionPro-Regular"/>
              </a:rPr>
              <a:t>» ή η «</a:t>
            </a:r>
            <a:r>
              <a:rPr lang="el-GR" sz="2800" b="0" i="0" u="none" strike="noStrike" baseline="0" dirty="0">
                <a:solidFill>
                  <a:srgbClr val="FF0000"/>
                </a:solidFill>
                <a:latin typeface="MinionPro-Regular"/>
              </a:rPr>
              <a:t>πραγματική ταυτότητα</a:t>
            </a:r>
            <a:r>
              <a:rPr lang="el-GR" sz="2800" b="0" i="0" u="none" strike="noStrike" baseline="0" dirty="0">
                <a:latin typeface="MinionPro-Regular"/>
              </a:rPr>
              <a:t>» αποφασίζει και όχι η πλειοψηφία ή η γενική βούληση</a:t>
            </a:r>
          </a:p>
          <a:p>
            <a:pPr algn="l"/>
            <a:r>
              <a:rPr lang="el-GR" sz="2800" b="0" i="0" u="none" strike="noStrike" baseline="0" dirty="0">
                <a:latin typeface="MinionPro-Regular"/>
              </a:rPr>
              <a:t>Οι λαϊκιστές δεν αντιπροσωπεύουν τη γενική βούληση αλλά μια </a:t>
            </a:r>
            <a:r>
              <a:rPr lang="el-GR" sz="2800" b="0" i="0" u="none" strike="noStrike" baseline="0" dirty="0">
                <a:solidFill>
                  <a:srgbClr val="FF0000"/>
                </a:solidFill>
                <a:latin typeface="MinionPro-Regular"/>
              </a:rPr>
              <a:t>συμβολική ουσία</a:t>
            </a:r>
            <a:endParaRPr lang="en-US" sz="2800" b="0" i="0" u="none" strike="noStrike" baseline="0" dirty="0">
              <a:solidFill>
                <a:srgbClr val="FF0000"/>
              </a:solidFill>
              <a:latin typeface="MinionPro-Regular"/>
            </a:endParaRPr>
          </a:p>
        </p:txBody>
      </p:sp>
    </p:spTree>
    <p:extLst>
      <p:ext uri="{BB962C8B-B14F-4D97-AF65-F5344CB8AC3E}">
        <p14:creationId xmlns:p14="http://schemas.microsoft.com/office/powerpoint/2010/main" val="1922570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AE7047-1F93-C779-BAC8-37571467900B}"/>
              </a:ext>
            </a:extLst>
          </p:cNvPr>
          <p:cNvSpPr>
            <a:spLocks noGrp="1"/>
          </p:cNvSpPr>
          <p:nvPr>
            <p:ph type="title"/>
          </p:nvPr>
        </p:nvSpPr>
        <p:spPr/>
        <p:txBody>
          <a:bodyPr/>
          <a:lstStyle/>
          <a:p>
            <a:r>
              <a:rPr lang="el-GR" dirty="0"/>
              <a:t>Δημοψηφίσματα και λαϊκισμός</a:t>
            </a:r>
          </a:p>
        </p:txBody>
      </p:sp>
      <p:sp>
        <p:nvSpPr>
          <p:cNvPr id="3" name="Θέση περιεχομένου 2">
            <a:extLst>
              <a:ext uri="{FF2B5EF4-FFF2-40B4-BE49-F238E27FC236}">
                <a16:creationId xmlns:a16="http://schemas.microsoft.com/office/drawing/2014/main" id="{5148D4C2-422E-1974-5C24-AB6CFCD81073}"/>
              </a:ext>
            </a:extLst>
          </p:cNvPr>
          <p:cNvSpPr>
            <a:spLocks noGrp="1"/>
          </p:cNvSpPr>
          <p:nvPr>
            <p:ph idx="1"/>
          </p:nvPr>
        </p:nvSpPr>
        <p:spPr/>
        <p:txBody>
          <a:bodyPr/>
          <a:lstStyle/>
          <a:p>
            <a:r>
              <a:rPr lang="el-GR" dirty="0"/>
              <a:t>Οι λαϊκιστές ηγέτες μπορεί να ζητούν συχνά τη διεξαγωγή δημοψηφισμάτων αλλά δεν το κάνουν αυτό επειδή θέλουν τη διαρκή συμμετοχή των πολιτών στην πολιτική</a:t>
            </a:r>
            <a:endParaRPr lang="en-US" dirty="0"/>
          </a:p>
          <a:p>
            <a:r>
              <a:rPr lang="en-US" dirty="0"/>
              <a:t>To </a:t>
            </a:r>
            <a:r>
              <a:rPr lang="el-GR" dirty="0"/>
              <a:t>δημοψήφισμα δεν αποσκοπεί να εισάγει μια </a:t>
            </a:r>
            <a:r>
              <a:rPr lang="el-GR" dirty="0">
                <a:solidFill>
                  <a:srgbClr val="FF0000"/>
                </a:solidFill>
              </a:rPr>
              <a:t>ανοιχτή διαδικασία διαβούλευσης</a:t>
            </a:r>
            <a:r>
              <a:rPr lang="el-GR" dirty="0"/>
              <a:t> μεταξύ πολιτών που θα οδηγήσει σε μια έγκριτη απόφαση</a:t>
            </a:r>
          </a:p>
          <a:p>
            <a:r>
              <a:rPr lang="el-GR" dirty="0"/>
              <a:t>Το δημοψήφισμα χρησιμεύει για την έγκριση αυτού που έχει ήδη διακρίνει ο λαϊκιστής ηγέτης ότι αποτελεί το πραγματικό λαϊκό συμφέρον με όρους ταυτότητας</a:t>
            </a:r>
          </a:p>
        </p:txBody>
      </p:sp>
    </p:spTree>
    <p:extLst>
      <p:ext uri="{BB962C8B-B14F-4D97-AF65-F5344CB8AC3E}">
        <p14:creationId xmlns:p14="http://schemas.microsoft.com/office/powerpoint/2010/main" val="4265822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4685F8-2745-C27E-C0C2-97E94A364A9C}"/>
              </a:ext>
            </a:extLst>
          </p:cNvPr>
          <p:cNvSpPr>
            <a:spLocks noGrp="1"/>
          </p:cNvSpPr>
          <p:nvPr>
            <p:ph type="title"/>
          </p:nvPr>
        </p:nvSpPr>
        <p:spPr/>
        <p:txBody>
          <a:bodyPr/>
          <a:lstStyle/>
          <a:p>
            <a:r>
              <a:rPr lang="el-GR" dirty="0"/>
              <a:t>Παθητικός λαός</a:t>
            </a:r>
          </a:p>
        </p:txBody>
      </p:sp>
      <p:sp>
        <p:nvSpPr>
          <p:cNvPr id="3" name="Θέση περιεχομένου 2">
            <a:extLst>
              <a:ext uri="{FF2B5EF4-FFF2-40B4-BE49-F238E27FC236}">
                <a16:creationId xmlns:a16="http://schemas.microsoft.com/office/drawing/2014/main" id="{BB533376-6AD9-96F0-13AE-763E9452E78E}"/>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dirty="0"/>
              <a:t>Ο </a:t>
            </a:r>
            <a:r>
              <a:rPr kumimoji="0" lang="en-US"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Müller</a:t>
            </a:r>
            <a:r>
              <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υποστηρίζει ότι για τους λόγους αυτούς δεν είναι τυχαίο ότι όταν οι λαϊκιστές βρίσκονται στην εξουσία κυβερνούν σαν ένα είδος </a:t>
            </a:r>
            <a:r>
              <a:rPr kumimoji="0" lang="el-GR" sz="2600" b="0" i="0" u="none" strike="noStrike" kern="1200" cap="none" spc="0" normalizeH="0" baseline="0" noProof="0" dirty="0">
                <a:ln>
                  <a:noFill/>
                </a:ln>
                <a:solidFill>
                  <a:srgbClr val="FF0000"/>
                </a:solidFill>
                <a:effectLst/>
                <a:highlight>
                  <a:srgbClr val="FFFFFF"/>
                </a:highlight>
                <a:uLnTx/>
                <a:uFillTx/>
                <a:latin typeface="Calibri" panose="020F0502020204030204"/>
                <a:ea typeface="+mn-ea"/>
                <a:cs typeface="+mn-cs"/>
              </a:rPr>
              <a:t>«κηδεμόνα» </a:t>
            </a:r>
            <a:r>
              <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που φροντίζει έναν κατά βάση παθητικό λαό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Müller, </a:t>
            </a:r>
            <a:r>
              <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3</a:t>
            </a:r>
            <a:r>
              <a:rPr kumimoji="0" lang="en-US"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0)</a:t>
            </a:r>
            <a:endPar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2600" dirty="0">
                <a:solidFill>
                  <a:prstClr val="black"/>
                </a:solidFill>
                <a:highlight>
                  <a:srgbClr val="FFFFFF"/>
                </a:highlight>
                <a:latin typeface="Calibri" panose="020F0502020204030204"/>
              </a:rPr>
              <a:t>Ο </a:t>
            </a:r>
            <a:r>
              <a:rPr lang="el-GR" sz="2600" dirty="0">
                <a:solidFill>
                  <a:srgbClr val="FF0000"/>
                </a:solidFill>
                <a:highlight>
                  <a:srgbClr val="FFFFFF"/>
                </a:highlight>
                <a:latin typeface="Calibri" panose="020F0502020204030204"/>
              </a:rPr>
              <a:t>Μπερλουσκόνι</a:t>
            </a:r>
            <a:r>
              <a:rPr lang="el-GR" sz="2600" dirty="0">
                <a:solidFill>
                  <a:prstClr val="black"/>
                </a:solidFill>
                <a:highlight>
                  <a:srgbClr val="FFFFFF"/>
                </a:highlight>
                <a:latin typeface="Calibri" panose="020F0502020204030204"/>
              </a:rPr>
              <a:t> πρόβαλε το αφήγημα του επιτυχημένου επιχειρηματία που διοικεί την Ιταλία σαν έναν μεγάλο πολυεθνικό όμιλο χωρίς την ανάγκη διαβούλευσης με τους πολίτες, οι οποίοι μπορούν να κάθονται σπίτι τους και να παρακολουθούν τηλεόραση (κατά προτίμηση τα κανάλια του Μπερλουσκόνι)</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2600" dirty="0">
                <a:solidFill>
                  <a:prstClr val="black"/>
                </a:solidFill>
                <a:highlight>
                  <a:srgbClr val="FFFFFF"/>
                </a:highlight>
                <a:latin typeface="Calibri" panose="020F0502020204030204"/>
              </a:rPr>
              <a:t>Η δεύτερη κυβέρνηση του</a:t>
            </a:r>
            <a:r>
              <a:rPr lang="el-GR" sz="2600" dirty="0">
                <a:solidFill>
                  <a:srgbClr val="FF0000"/>
                </a:solidFill>
                <a:highlight>
                  <a:srgbClr val="FFFFFF"/>
                </a:highlight>
                <a:latin typeface="Calibri" panose="020F0502020204030204"/>
              </a:rPr>
              <a:t> </a:t>
            </a:r>
            <a:r>
              <a:rPr lang="el-GR" sz="2600" dirty="0" err="1">
                <a:solidFill>
                  <a:srgbClr val="FF0000"/>
                </a:solidFill>
                <a:highlight>
                  <a:srgbClr val="FFFFFF"/>
                </a:highlight>
                <a:latin typeface="Calibri" panose="020F0502020204030204"/>
              </a:rPr>
              <a:t>Όρμπαν</a:t>
            </a:r>
            <a:r>
              <a:rPr lang="el-GR" sz="2600" dirty="0">
                <a:solidFill>
                  <a:srgbClr val="FF0000"/>
                </a:solidFill>
                <a:highlight>
                  <a:srgbClr val="FFFFFF"/>
                </a:highlight>
                <a:latin typeface="Calibri" panose="020F0502020204030204"/>
              </a:rPr>
              <a:t> </a:t>
            </a:r>
            <a:r>
              <a:rPr lang="el-GR" sz="2600" dirty="0">
                <a:solidFill>
                  <a:prstClr val="black"/>
                </a:solidFill>
                <a:highlight>
                  <a:srgbClr val="FFFFFF"/>
                </a:highlight>
                <a:latin typeface="Calibri" panose="020F0502020204030204"/>
              </a:rPr>
              <a:t>συνέταξε ένα νέο «εθνικό σύνταγμα» μετά από μια δήθεν «εθνική διαβούλευση» μέσω ερωτηματολογίου</a:t>
            </a:r>
            <a:endParaRPr lang="el-GR" dirty="0"/>
          </a:p>
        </p:txBody>
      </p:sp>
    </p:spTree>
    <p:extLst>
      <p:ext uri="{BB962C8B-B14F-4D97-AF65-F5344CB8AC3E}">
        <p14:creationId xmlns:p14="http://schemas.microsoft.com/office/powerpoint/2010/main" val="955788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01921E-08A1-EDD5-51AD-964EA3DCFA7F}"/>
              </a:ext>
            </a:extLst>
          </p:cNvPr>
          <p:cNvSpPr>
            <a:spLocks noGrp="1"/>
          </p:cNvSpPr>
          <p:nvPr>
            <p:ph type="title"/>
          </p:nvPr>
        </p:nvSpPr>
        <p:spPr/>
        <p:txBody>
          <a:bodyPr/>
          <a:lstStyle/>
          <a:p>
            <a:r>
              <a:rPr lang="el-GR" dirty="0"/>
              <a:t>Λαϊκιστές ηγέτες και «σύνδεση» με τον λαό</a:t>
            </a:r>
          </a:p>
        </p:txBody>
      </p:sp>
      <p:sp>
        <p:nvSpPr>
          <p:cNvPr id="3" name="Θέση περιεχομένου 2">
            <a:extLst>
              <a:ext uri="{FF2B5EF4-FFF2-40B4-BE49-F238E27FC236}">
                <a16:creationId xmlns:a16="http://schemas.microsoft.com/office/drawing/2014/main" id="{0D2C3E5D-52DF-3CD6-FDE9-E5984F3AE747}"/>
              </a:ext>
            </a:extLst>
          </p:cNvPr>
          <p:cNvSpPr>
            <a:spLocks noGrp="1"/>
          </p:cNvSpPr>
          <p:nvPr>
            <p:ph idx="1"/>
          </p:nvPr>
        </p:nvSpPr>
        <p:spPr/>
        <p:txBody>
          <a:bodyPr>
            <a:normAutofit/>
          </a:bodyPr>
          <a:lstStyle/>
          <a:p>
            <a:r>
              <a:rPr lang="el-GR" sz="3600" dirty="0"/>
              <a:t>Ο λαϊκιστής ηγέτης δεν χρειάζεται να είναι ιδιαίτερα χαρισματικός αλλά πρέπει να δημιουργεί την αίσθηση ότι έχει μια «</a:t>
            </a:r>
            <a:r>
              <a:rPr lang="el-GR" sz="3600" dirty="0">
                <a:solidFill>
                  <a:srgbClr val="FF0000"/>
                </a:solidFill>
              </a:rPr>
              <a:t>άμεση σύνδεση</a:t>
            </a:r>
            <a:r>
              <a:rPr lang="el-GR" sz="3600" dirty="0"/>
              <a:t>» με τη συμβολικά καθορισμένη «ουσία» του λαού </a:t>
            </a:r>
          </a:p>
        </p:txBody>
      </p:sp>
    </p:spTree>
    <p:extLst>
      <p:ext uri="{BB962C8B-B14F-4D97-AF65-F5344CB8AC3E}">
        <p14:creationId xmlns:p14="http://schemas.microsoft.com/office/powerpoint/2010/main" val="407331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41566-4D46-F237-7E37-A1414D650294}"/>
              </a:ext>
            </a:extLst>
          </p:cNvPr>
          <p:cNvSpPr>
            <a:spLocks noGrp="1"/>
          </p:cNvSpPr>
          <p:nvPr>
            <p:ph type="title"/>
          </p:nvPr>
        </p:nvSpPr>
        <p:spPr/>
        <p:txBody>
          <a:bodyPr/>
          <a:lstStyle/>
          <a:p>
            <a:r>
              <a:rPr lang="el-GR" dirty="0"/>
              <a:t>Σύνδεση χωρίς κόμμα και μέσα ενημέρωσης</a:t>
            </a:r>
          </a:p>
        </p:txBody>
      </p:sp>
      <p:sp>
        <p:nvSpPr>
          <p:cNvPr id="3" name="Θέση περιεχομένου 2">
            <a:extLst>
              <a:ext uri="{FF2B5EF4-FFF2-40B4-BE49-F238E27FC236}">
                <a16:creationId xmlns:a16="http://schemas.microsoft.com/office/drawing/2014/main" id="{49DC9F98-E757-81E4-903B-C8AF3CBD08EF}"/>
              </a:ext>
            </a:extLst>
          </p:cNvPr>
          <p:cNvSpPr>
            <a:spLocks noGrp="1"/>
          </p:cNvSpPr>
          <p:nvPr>
            <p:ph idx="1"/>
          </p:nvPr>
        </p:nvSpPr>
        <p:spPr/>
        <p:txBody>
          <a:bodyPr/>
          <a:lstStyle/>
          <a:p>
            <a:r>
              <a:rPr lang="el-GR" dirty="0"/>
              <a:t>Οι λαϊκιστές ηγέτες επιδιώκουν πάντα να στηρίζονται όσο το δυνατόν λιγότερο σε πολύπλοκους </a:t>
            </a:r>
            <a:r>
              <a:rPr lang="el-GR" dirty="0">
                <a:solidFill>
                  <a:srgbClr val="FF0000"/>
                </a:solidFill>
              </a:rPr>
              <a:t>κομματικούς μηχανισμούς </a:t>
            </a:r>
            <a:r>
              <a:rPr lang="el-GR" dirty="0"/>
              <a:t>για την επικοινωνία με τους πολίτες</a:t>
            </a:r>
          </a:p>
          <a:p>
            <a:r>
              <a:rPr lang="el-GR" dirty="0"/>
              <a:t>Το ίδιο ισχύει και για τους </a:t>
            </a:r>
            <a:r>
              <a:rPr lang="el-GR" dirty="0">
                <a:solidFill>
                  <a:srgbClr val="FF0000"/>
                </a:solidFill>
              </a:rPr>
              <a:t>δημοσιογράφους</a:t>
            </a:r>
            <a:r>
              <a:rPr lang="en-US" dirty="0"/>
              <a:t>. O</a:t>
            </a:r>
            <a:r>
              <a:rPr lang="el-GR" dirty="0"/>
              <a:t>ι λαϊκιστές ηγέτες κατηγορούν τα μέσα ενημέρωσης ότι διαστρεβλώνουν την πολιτική πραγματικότητα και για αυτό επιδιώκουν την άμεση επικοινωνία με τους πολίτες</a:t>
            </a:r>
          </a:p>
          <a:p>
            <a:r>
              <a:rPr lang="el-GR" dirty="0"/>
              <a:t>Χαρακτηριστικό παράδειγμα είναι ο λογαριασμός του </a:t>
            </a:r>
            <a:r>
              <a:rPr lang="en-US" dirty="0"/>
              <a:t>Twitter </a:t>
            </a:r>
            <a:r>
              <a:rPr lang="el-GR" dirty="0"/>
              <a:t>του </a:t>
            </a:r>
            <a:r>
              <a:rPr lang="el-GR" dirty="0">
                <a:solidFill>
                  <a:srgbClr val="FF0000"/>
                </a:solidFill>
              </a:rPr>
              <a:t>Ντόναλντ </a:t>
            </a:r>
            <a:r>
              <a:rPr lang="el-GR" dirty="0" err="1">
                <a:solidFill>
                  <a:srgbClr val="FF0000"/>
                </a:solidFill>
              </a:rPr>
              <a:t>Τραμπ</a:t>
            </a:r>
            <a:r>
              <a:rPr lang="el-GR" dirty="0">
                <a:solidFill>
                  <a:srgbClr val="FF0000"/>
                </a:solidFill>
              </a:rPr>
              <a:t> </a:t>
            </a:r>
            <a:r>
              <a:rPr lang="el-GR" dirty="0"/>
              <a:t>και το </a:t>
            </a:r>
            <a:r>
              <a:rPr lang="en-US" dirty="0"/>
              <a:t>blog </a:t>
            </a:r>
            <a:r>
              <a:rPr lang="el-GR" dirty="0"/>
              <a:t>του </a:t>
            </a:r>
            <a:r>
              <a:rPr lang="el-GR" dirty="0" err="1">
                <a:solidFill>
                  <a:srgbClr val="FF0000"/>
                </a:solidFill>
              </a:rPr>
              <a:t>Μπέμπε</a:t>
            </a:r>
            <a:r>
              <a:rPr lang="el-GR" dirty="0">
                <a:solidFill>
                  <a:srgbClr val="FF0000"/>
                </a:solidFill>
              </a:rPr>
              <a:t> </a:t>
            </a:r>
            <a:r>
              <a:rPr lang="el-GR" dirty="0" err="1">
                <a:solidFill>
                  <a:srgbClr val="FF0000"/>
                </a:solidFill>
              </a:rPr>
              <a:t>Γκρίλο</a:t>
            </a:r>
            <a:endParaRPr lang="el-GR" dirty="0">
              <a:solidFill>
                <a:srgbClr val="FF0000"/>
              </a:solidFill>
            </a:endParaRPr>
          </a:p>
        </p:txBody>
      </p:sp>
    </p:spTree>
    <p:extLst>
      <p:ext uri="{BB962C8B-B14F-4D97-AF65-F5344CB8AC3E}">
        <p14:creationId xmlns:p14="http://schemas.microsoft.com/office/powerpoint/2010/main" val="2407517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81C54F-3957-8793-41D7-E1633C9F2E8F}"/>
              </a:ext>
            </a:extLst>
          </p:cNvPr>
          <p:cNvSpPr>
            <a:spLocks noGrp="1"/>
          </p:cNvSpPr>
          <p:nvPr>
            <p:ph type="title"/>
          </p:nvPr>
        </p:nvSpPr>
        <p:spPr/>
        <p:txBody>
          <a:bodyPr/>
          <a:lstStyle/>
          <a:p>
            <a:r>
              <a:rPr lang="el-GR" dirty="0"/>
              <a:t>Μονολιθικά κόμματα</a:t>
            </a:r>
          </a:p>
        </p:txBody>
      </p:sp>
      <p:sp>
        <p:nvSpPr>
          <p:cNvPr id="3" name="Θέση περιεχομένου 2">
            <a:extLst>
              <a:ext uri="{FF2B5EF4-FFF2-40B4-BE49-F238E27FC236}">
                <a16:creationId xmlns:a16="http://schemas.microsoft.com/office/drawing/2014/main" id="{47B64B70-DC58-6962-D770-73B2A453D998}"/>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O </a:t>
            </a:r>
            <a:r>
              <a:rPr lang="el-GR" dirty="0" err="1"/>
              <a:t>αντιπλουραλισμός</a:t>
            </a:r>
            <a:r>
              <a:rPr lang="el-GR" dirty="0"/>
              <a:t> και η δέσμευση στην «άμεση αντιπροσώπευση» του λαού χωρίς διαμεσολάβηση από μέσα ενημέρωσης και κομματικούς μηχανισμούς εξηγεί σύμφωνα με τον </a:t>
            </a:r>
            <a:r>
              <a:rPr kumimoji="0" lang="en-US"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Müller </a:t>
            </a:r>
            <a:r>
              <a:rPr kumimoji="0" lang="el-GR"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(σ. 36) και ένα άλλο βασικό χαρακτηριστικό των λαϊκιστών: τα </a:t>
            </a:r>
            <a:r>
              <a:rPr kumimoji="0" lang="el-GR" b="0" i="0" u="none" strike="noStrike" kern="1200" cap="none" spc="0" normalizeH="0" baseline="0" noProof="0" dirty="0" err="1">
                <a:ln>
                  <a:noFill/>
                </a:ln>
                <a:solidFill>
                  <a:prstClr val="black"/>
                </a:solidFill>
                <a:effectLst/>
                <a:highlight>
                  <a:srgbClr val="FFFFFF"/>
                </a:highlight>
                <a:uLnTx/>
                <a:uFillTx/>
                <a:latin typeface="Calibri" panose="020F0502020204030204"/>
                <a:ea typeface="+mn-ea"/>
                <a:cs typeface="+mn-cs"/>
              </a:rPr>
              <a:t>λαϊκιστικά</a:t>
            </a:r>
            <a:r>
              <a:rPr kumimoji="0" lang="el-GR"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κόμματα είναι σχεδόν μονολιθικά</a:t>
            </a:r>
            <a:r>
              <a:rPr kumimoji="0" lang="en-US"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a:t>
            </a:r>
            <a:r>
              <a:rPr kumimoji="0" lang="el-GR"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με τα κομματικά στελέχη και όργανα</a:t>
            </a:r>
            <a:r>
              <a:rPr lang="el-GR" dirty="0">
                <a:solidFill>
                  <a:prstClr val="black"/>
                </a:solidFill>
                <a:highlight>
                  <a:srgbClr val="FFFFFF"/>
                </a:highlight>
                <a:latin typeface="Calibri" panose="020F0502020204030204"/>
              </a:rPr>
              <a:t> να είναι πλήρως </a:t>
            </a:r>
            <a:r>
              <a:rPr lang="el-GR" dirty="0">
                <a:solidFill>
                  <a:srgbClr val="FF0000"/>
                </a:solidFill>
                <a:highlight>
                  <a:srgbClr val="FFFFFF"/>
                </a:highlight>
                <a:latin typeface="Calibri" panose="020F0502020204030204"/>
              </a:rPr>
              <a:t>υποταγμένα στον ηγέτη</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Αν υπάρχει μόνο ένα κοινό αγαθό κ</a:t>
            </a:r>
            <a:r>
              <a:rPr lang="el-GR" dirty="0">
                <a:solidFill>
                  <a:prstClr val="black"/>
                </a:solidFill>
                <a:highlight>
                  <a:srgbClr val="FFFFFF"/>
                </a:highlight>
                <a:latin typeface="Calibri" panose="020F0502020204030204"/>
              </a:rPr>
              <a:t>αι μόνο ένας τρόπος να αντιπροσωπευτεί, τότε δεν μπορεί να είναι ανεκτή η διαφωνία εντός ενός κόμματος που ισχυρίζεται ότι είναι ο μοναδικός νόμιμος αντιπρόσωπος του κοινού αγαθού</a:t>
            </a:r>
            <a:endParaRPr lang="en-US" dirty="0">
              <a:solidFill>
                <a:prstClr val="black"/>
              </a:solidFill>
              <a:highlight>
                <a:srgbClr val="FFFFFF"/>
              </a:highlight>
              <a:latin typeface="Calibri" panose="020F050202020403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O </a:t>
            </a:r>
            <a:r>
              <a:rPr kumimoji="0" lang="el-GR" b="0" i="0" u="none" strike="noStrike" kern="1200" cap="none" spc="0" normalizeH="0" baseline="0" noProof="0" dirty="0" err="1">
                <a:ln>
                  <a:noFill/>
                </a:ln>
                <a:solidFill>
                  <a:srgbClr val="FF0000"/>
                </a:solidFill>
                <a:effectLst/>
                <a:highlight>
                  <a:srgbClr val="FFFFFF"/>
                </a:highlight>
                <a:uLnTx/>
                <a:uFillTx/>
                <a:latin typeface="Calibri" panose="020F0502020204030204"/>
                <a:ea typeface="+mn-ea"/>
                <a:cs typeface="+mn-cs"/>
              </a:rPr>
              <a:t>Γκρίλο</a:t>
            </a:r>
            <a:r>
              <a:rPr kumimoji="0" lang="el-GR"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αν και υποστήριζε ότι είναι απλώς ο «ενισχυτής» των απόψεων των ψηφοφόρων των Πέντε Αστεριών, ασκούσε απόλυτο έλεγχο στο κόμμα και απέβαλε όποιον βουλευτή διαφωνούσε μαζί του</a:t>
            </a:r>
            <a:endParaRPr kumimoji="0" lang="en-US"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a:p>
            <a:endParaRPr lang="el-GR" dirty="0"/>
          </a:p>
        </p:txBody>
      </p:sp>
    </p:spTree>
    <p:extLst>
      <p:ext uri="{BB962C8B-B14F-4D97-AF65-F5344CB8AC3E}">
        <p14:creationId xmlns:p14="http://schemas.microsoft.com/office/powerpoint/2010/main" val="3544755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EA5D23E-2F91-3CBD-9D37-F65994C5CA5E}"/>
              </a:ext>
            </a:extLst>
          </p:cNvPr>
          <p:cNvSpPr>
            <a:spLocks noGrp="1"/>
          </p:cNvSpPr>
          <p:nvPr>
            <p:ph type="title"/>
          </p:nvPr>
        </p:nvSpPr>
        <p:spPr/>
        <p:txBody>
          <a:bodyPr/>
          <a:lstStyle/>
          <a:p>
            <a:r>
              <a:rPr lang="el-GR" dirty="0"/>
              <a:t>Μπορούν οι λαϊκιστές να κυβερνήσουν;</a:t>
            </a:r>
          </a:p>
        </p:txBody>
      </p:sp>
      <p:sp>
        <p:nvSpPr>
          <p:cNvPr id="3" name="Θέση περιεχομένου 2">
            <a:extLst>
              <a:ext uri="{FF2B5EF4-FFF2-40B4-BE49-F238E27FC236}">
                <a16:creationId xmlns:a16="http://schemas.microsoft.com/office/drawing/2014/main" id="{5B0F3E30-0496-A2BA-DAB7-9B1C623E1CFE}"/>
              </a:ext>
            </a:extLst>
          </p:cNvPr>
          <p:cNvSpPr>
            <a:spLocks noGrp="1"/>
          </p:cNvSpPr>
          <p:nvPr>
            <p:ph idx="1"/>
          </p:nvPr>
        </p:nvSpPr>
        <p:spPr/>
        <p:txBody>
          <a:bodyPr/>
          <a:lstStyle/>
          <a:p>
            <a:r>
              <a:rPr lang="el-GR" dirty="0"/>
              <a:t>Σύμφωνα με μια διαδεδομένη άποψη τα </a:t>
            </a:r>
            <a:r>
              <a:rPr lang="el-GR" dirty="0" err="1"/>
              <a:t>λαϊκιστικά</a:t>
            </a:r>
            <a:r>
              <a:rPr lang="el-GR" dirty="0"/>
              <a:t> κόμματα είναι ως επί το </a:t>
            </a:r>
            <a:r>
              <a:rPr lang="el-GR" dirty="0" err="1"/>
              <a:t>πλείστον</a:t>
            </a:r>
            <a:r>
              <a:rPr lang="el-GR" dirty="0"/>
              <a:t> </a:t>
            </a:r>
            <a:r>
              <a:rPr lang="el-GR" dirty="0">
                <a:solidFill>
                  <a:srgbClr val="FF0000"/>
                </a:solidFill>
              </a:rPr>
              <a:t>κόμματα διαμαρτυρίας </a:t>
            </a:r>
            <a:r>
              <a:rPr lang="el-GR" dirty="0"/>
              <a:t>και δεν μπορούν να κυβερνήσουν</a:t>
            </a:r>
          </a:p>
          <a:p>
            <a:r>
              <a:rPr lang="el-GR" dirty="0"/>
              <a:t>Υπάρχει επίσης η αντίληψη ότι όταν τα </a:t>
            </a:r>
            <a:r>
              <a:rPr lang="el-GR" dirty="0" err="1"/>
              <a:t>λαϊκιστικά</a:t>
            </a:r>
            <a:r>
              <a:rPr lang="el-GR" dirty="0"/>
              <a:t> κόμματα ανέβουν στην εξουσία χάνουν την αύρα τους και </a:t>
            </a:r>
            <a:r>
              <a:rPr lang="el-GR" dirty="0" err="1">
                <a:solidFill>
                  <a:srgbClr val="FF0000"/>
                </a:solidFill>
              </a:rPr>
              <a:t>κανονικοποιούνται</a:t>
            </a:r>
            <a:endParaRPr lang="el-GR" dirty="0">
              <a:solidFill>
                <a:srgbClr val="FF0000"/>
              </a:solidFill>
            </a:endParaRPr>
          </a:p>
          <a:p>
            <a:r>
              <a:rPr lang="el-GR" dirty="0"/>
              <a:t>Τέλος, με βάση την κρατούσα άποψη για τον λαϊκισμό, οι «</a:t>
            </a:r>
            <a:r>
              <a:rPr lang="el-GR" dirty="0">
                <a:solidFill>
                  <a:srgbClr val="FF0000"/>
                </a:solidFill>
              </a:rPr>
              <a:t>εύκολες συνταγές</a:t>
            </a:r>
            <a:r>
              <a:rPr lang="el-GR" dirty="0"/>
              <a:t>» που προτείνουν οι λαϊκιστές θα αποδειχθούν γρήγορα ανεπαρκείς για την αντιμετώπιση των υφιστάμενων προβλημάτων</a:t>
            </a:r>
          </a:p>
        </p:txBody>
      </p:sp>
    </p:spTree>
    <p:extLst>
      <p:ext uri="{BB962C8B-B14F-4D97-AF65-F5344CB8AC3E}">
        <p14:creationId xmlns:p14="http://schemas.microsoft.com/office/powerpoint/2010/main" val="1958049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230468-80F9-8273-8370-550C3695115E}"/>
              </a:ext>
            </a:extLst>
          </p:cNvPr>
          <p:cNvSpPr>
            <a:spLocks noGrp="1"/>
          </p:cNvSpPr>
          <p:nvPr>
            <p:ph type="title"/>
          </p:nvPr>
        </p:nvSpPr>
        <p:spPr/>
        <p:txBody>
          <a:bodyPr/>
          <a:lstStyle/>
          <a:p>
            <a:r>
              <a:rPr lang="el-GR" dirty="0"/>
              <a:t>Μια επικίνδυνη ψευδαίσθηση</a:t>
            </a:r>
          </a:p>
        </p:txBody>
      </p:sp>
      <p:sp>
        <p:nvSpPr>
          <p:cNvPr id="3" name="Θέση περιεχομένου 2">
            <a:extLst>
              <a:ext uri="{FF2B5EF4-FFF2-40B4-BE49-F238E27FC236}">
                <a16:creationId xmlns:a16="http://schemas.microsoft.com/office/drawing/2014/main" id="{5C0D741B-8BB8-D207-AF0A-C0D87C035428}"/>
              </a:ext>
            </a:extLst>
          </p:cNvPr>
          <p:cNvSpPr>
            <a:spLocks noGrp="1"/>
          </p:cNvSpPr>
          <p:nvPr>
            <p:ph idx="1"/>
          </p:nvPr>
        </p:nvSpPr>
        <p:spPr/>
        <p:txBody>
          <a:bodyPr>
            <a:normAutofit lnSpcReduction="10000"/>
          </a:bodyPr>
          <a:lstStyle/>
          <a:p>
            <a:r>
              <a:rPr lang="el-GR" dirty="0"/>
              <a:t>Ο </a:t>
            </a:r>
            <a:r>
              <a:rPr kumimoji="0" lang="en-US"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Müller</a:t>
            </a:r>
            <a:r>
              <a:rPr kumimoji="0" lang="el-GR" sz="26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(σ. 41) προειδοποιεί ότι η ιδέα πως οι λαϊκιστές είναι καταδικασμένοι να αποτύχουν ως κυβέρνηση αποτελεί μια επικίνδυνη ψευδαίσθηση </a:t>
            </a:r>
          </a:p>
          <a:p>
            <a:r>
              <a:rPr lang="el-GR" sz="2600" dirty="0">
                <a:solidFill>
                  <a:prstClr val="black"/>
                </a:solidFill>
                <a:highlight>
                  <a:srgbClr val="FFFFFF"/>
                </a:highlight>
                <a:latin typeface="Calibri" panose="020F0502020204030204"/>
              </a:rPr>
              <a:t>Οι λαϊκιστές μπορούν πάντα να </a:t>
            </a:r>
            <a:r>
              <a:rPr lang="el-GR" sz="2600" dirty="0">
                <a:solidFill>
                  <a:srgbClr val="FF0000"/>
                </a:solidFill>
                <a:highlight>
                  <a:srgbClr val="FFFFFF"/>
                </a:highlight>
                <a:latin typeface="Calibri" panose="020F0502020204030204"/>
              </a:rPr>
              <a:t>κατηγορούν κάποιες ελίτ </a:t>
            </a:r>
            <a:r>
              <a:rPr lang="el-GR" sz="2600" dirty="0">
                <a:solidFill>
                  <a:prstClr val="black"/>
                </a:solidFill>
                <a:highlight>
                  <a:srgbClr val="FFFFFF"/>
                </a:highlight>
                <a:latin typeface="Calibri" panose="020F0502020204030204"/>
              </a:rPr>
              <a:t>που υποτίθεται ότι δραστηριοποιούνται στο παρασκήνιο για τις όποιες αποτυχίες τους στην κυβέρνηση</a:t>
            </a:r>
          </a:p>
          <a:p>
            <a:r>
              <a:rPr lang="el-GR" sz="2600" dirty="0">
                <a:solidFill>
                  <a:prstClr val="black"/>
                </a:solidFill>
                <a:highlight>
                  <a:srgbClr val="FFFFFF"/>
                </a:highlight>
                <a:latin typeface="Calibri" panose="020F0502020204030204"/>
              </a:rPr>
              <a:t>Οι λαϊκιστές εξακολουθούν να επιδιώκουν την </a:t>
            </a:r>
            <a:r>
              <a:rPr lang="el-GR" sz="2600" dirty="0">
                <a:solidFill>
                  <a:srgbClr val="FF0000"/>
                </a:solidFill>
                <a:highlight>
                  <a:srgbClr val="FFFFFF"/>
                </a:highlight>
                <a:latin typeface="Calibri" panose="020F0502020204030204"/>
              </a:rPr>
              <a:t>πόλωση</a:t>
            </a:r>
            <a:r>
              <a:rPr lang="el-GR" sz="2600" dirty="0">
                <a:solidFill>
                  <a:prstClr val="black"/>
                </a:solidFill>
                <a:highlight>
                  <a:srgbClr val="FFFFFF"/>
                </a:highlight>
                <a:latin typeface="Calibri" panose="020F0502020204030204"/>
              </a:rPr>
              <a:t> ακόμα και όταν είναι κυβέρνηση και να προετοιμάζουν τον λαό για μια μεγάλη σύγκρουση. Οι λαϊκιστές βρίσκουν πάντα κάποιον εχθρό, τον οποίο μετατρέπουν σε εχθρό του λαού</a:t>
            </a:r>
          </a:p>
          <a:p>
            <a:r>
              <a:rPr lang="el-GR" sz="2600" dirty="0">
                <a:solidFill>
                  <a:prstClr val="black"/>
                </a:solidFill>
                <a:highlight>
                  <a:srgbClr val="FFFFFF"/>
                </a:highlight>
                <a:latin typeface="Calibri" panose="020F0502020204030204"/>
              </a:rPr>
              <a:t>Οι λαϊκιστές δημιουργούν συχνά μια κατάσταση </a:t>
            </a:r>
            <a:r>
              <a:rPr lang="el-GR" sz="2600" dirty="0">
                <a:solidFill>
                  <a:srgbClr val="FF0000"/>
                </a:solidFill>
                <a:highlight>
                  <a:srgbClr val="FFFFFF"/>
                </a:highlight>
                <a:latin typeface="Calibri" panose="020F0502020204030204"/>
              </a:rPr>
              <a:t>τεχνητής κρίσης</a:t>
            </a:r>
            <a:r>
              <a:rPr lang="en-US" sz="2600" dirty="0">
                <a:solidFill>
                  <a:prstClr val="black"/>
                </a:solidFill>
                <a:highlight>
                  <a:srgbClr val="FFFFFF"/>
                </a:highlight>
                <a:latin typeface="Calibri" panose="020F0502020204030204"/>
              </a:rPr>
              <a:t>, </a:t>
            </a:r>
            <a:r>
              <a:rPr lang="el-GR" sz="2600" dirty="0">
                <a:solidFill>
                  <a:prstClr val="black"/>
                </a:solidFill>
                <a:highlight>
                  <a:srgbClr val="FFFFFF"/>
                </a:highlight>
                <a:latin typeface="Calibri" panose="020F0502020204030204"/>
              </a:rPr>
              <a:t>την οποία χαρακτηρίζουν υπαρξιακή απειλή</a:t>
            </a:r>
            <a:endParaRPr lang="el-GR" dirty="0"/>
          </a:p>
        </p:txBody>
      </p:sp>
    </p:spTree>
    <p:extLst>
      <p:ext uri="{BB962C8B-B14F-4D97-AF65-F5344CB8AC3E}">
        <p14:creationId xmlns:p14="http://schemas.microsoft.com/office/powerpoint/2010/main" val="2055797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B0E074-7A11-9B1B-1E94-1565A88D4DB0}"/>
              </a:ext>
            </a:extLst>
          </p:cNvPr>
          <p:cNvSpPr>
            <a:spLocks noGrp="1"/>
          </p:cNvSpPr>
          <p:nvPr>
            <p:ph type="title"/>
          </p:nvPr>
        </p:nvSpPr>
        <p:spPr/>
        <p:txBody>
          <a:bodyPr/>
          <a:lstStyle/>
          <a:p>
            <a:r>
              <a:rPr lang="el-GR" dirty="0"/>
              <a:t>Τρεις </a:t>
            </a:r>
            <a:r>
              <a:rPr lang="el-GR" dirty="0" err="1"/>
              <a:t>λαϊκιστικές</a:t>
            </a:r>
            <a:r>
              <a:rPr lang="el-GR" dirty="0"/>
              <a:t> τεχνικές διακυβέρνησης</a:t>
            </a:r>
          </a:p>
        </p:txBody>
      </p:sp>
      <p:sp>
        <p:nvSpPr>
          <p:cNvPr id="3" name="Θέση περιεχομένου 2">
            <a:extLst>
              <a:ext uri="{FF2B5EF4-FFF2-40B4-BE49-F238E27FC236}">
                <a16:creationId xmlns:a16="http://schemas.microsoft.com/office/drawing/2014/main" id="{8E9314D9-CDD1-A997-BA56-0B227505CF54}"/>
              </a:ext>
            </a:extLst>
          </p:cNvPr>
          <p:cNvSpPr>
            <a:spLocks noGrp="1"/>
          </p:cNvSpPr>
          <p:nvPr>
            <p:ph idx="1"/>
          </p:nvPr>
        </p:nvSpPr>
        <p:spPr/>
        <p:txBody>
          <a:bodyPr/>
          <a:lstStyle/>
          <a:p>
            <a:r>
              <a:rPr lang="el-GR" dirty="0"/>
              <a:t>Πρώτον, οι λαϊκιστές επιδιώκουν την </a:t>
            </a:r>
            <a:r>
              <a:rPr lang="el-GR" dirty="0">
                <a:solidFill>
                  <a:srgbClr val="FF0000"/>
                </a:solidFill>
              </a:rPr>
              <a:t>κατάληψη του κράτους</a:t>
            </a:r>
          </a:p>
          <a:p>
            <a:r>
              <a:rPr lang="el-GR" dirty="0"/>
              <a:t>Δεύτερον, οι λαϊκιστές ασκούν την πολιτική με ακραία </a:t>
            </a:r>
            <a:r>
              <a:rPr lang="el-GR" dirty="0">
                <a:solidFill>
                  <a:srgbClr val="FF0000"/>
                </a:solidFill>
              </a:rPr>
              <a:t>πελατειακό τρόπο</a:t>
            </a:r>
          </a:p>
          <a:p>
            <a:r>
              <a:rPr lang="el-GR" dirty="0"/>
              <a:t>Τρίτον, οι λαϊκιστές προσπαθούν να καταπνίξουν την </a:t>
            </a:r>
            <a:r>
              <a:rPr lang="el-GR" dirty="0">
                <a:solidFill>
                  <a:srgbClr val="FF0000"/>
                </a:solidFill>
              </a:rPr>
              <a:t>κοινωνία των πολιτών</a:t>
            </a:r>
          </a:p>
        </p:txBody>
      </p:sp>
    </p:spTree>
    <p:extLst>
      <p:ext uri="{BB962C8B-B14F-4D97-AF65-F5344CB8AC3E}">
        <p14:creationId xmlns:p14="http://schemas.microsoft.com/office/powerpoint/2010/main" val="1147334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2110AF-6B3E-9144-B7CD-39556A3D0817}"/>
              </a:ext>
            </a:extLst>
          </p:cNvPr>
          <p:cNvSpPr>
            <a:spLocks noGrp="1"/>
          </p:cNvSpPr>
          <p:nvPr>
            <p:ph type="title"/>
          </p:nvPr>
        </p:nvSpPr>
        <p:spPr/>
        <p:txBody>
          <a:bodyPr/>
          <a:lstStyle/>
          <a:p>
            <a:r>
              <a:rPr lang="el-GR" dirty="0"/>
              <a:t>Κατάληψη του κράτους</a:t>
            </a:r>
          </a:p>
        </p:txBody>
      </p:sp>
      <p:sp>
        <p:nvSpPr>
          <p:cNvPr id="3" name="Θέση περιεχομένου 2">
            <a:extLst>
              <a:ext uri="{FF2B5EF4-FFF2-40B4-BE49-F238E27FC236}">
                <a16:creationId xmlns:a16="http://schemas.microsoft.com/office/drawing/2014/main" id="{0732FE73-E897-8D83-B11B-67B83AB73DC4}"/>
              </a:ext>
            </a:extLst>
          </p:cNvPr>
          <p:cNvSpPr>
            <a:spLocks noGrp="1"/>
          </p:cNvSpPr>
          <p:nvPr>
            <p:ph idx="1"/>
          </p:nvPr>
        </p:nvSpPr>
        <p:spPr/>
        <p:txBody>
          <a:bodyPr>
            <a:normAutofit/>
          </a:bodyPr>
          <a:lstStyle/>
          <a:p>
            <a:r>
              <a:rPr lang="el-GR" dirty="0"/>
              <a:t>Οι </a:t>
            </a:r>
            <a:r>
              <a:rPr lang="el-GR" dirty="0" err="1"/>
              <a:t>λαϊκιστικές</a:t>
            </a:r>
            <a:r>
              <a:rPr lang="el-GR" dirty="0"/>
              <a:t> κυβερνήσεις τείνουν να τοποθετούν </a:t>
            </a:r>
            <a:r>
              <a:rPr lang="el-GR" dirty="0">
                <a:solidFill>
                  <a:srgbClr val="FF0000"/>
                </a:solidFill>
              </a:rPr>
              <a:t>κομματικά στελέχη </a:t>
            </a:r>
            <a:r>
              <a:rPr lang="el-GR" dirty="0"/>
              <a:t>σε όλο τον κρατικό μηχανισμό και σε ανεξάρτητους θεσμούς</a:t>
            </a:r>
          </a:p>
          <a:p>
            <a:r>
              <a:rPr lang="el-GR" dirty="0"/>
              <a:t>Μια από τις πρώτες αλλαγές που έκανε η κυβέρνηση του Βίκτορ </a:t>
            </a:r>
            <a:r>
              <a:rPr lang="el-GR" dirty="0" err="1"/>
              <a:t>Όρμπαν</a:t>
            </a:r>
            <a:r>
              <a:rPr lang="el-GR" dirty="0"/>
              <a:t> στην Ουγγαρία ήταν να αλλάξει τον νόμο για τους δημοσίους υπαλλήλους ώστε να βάλει «έμπιστους» σε γραφειοκρατικές θέσεις </a:t>
            </a:r>
          </a:p>
          <a:p>
            <a:r>
              <a:rPr lang="el-GR" dirty="0"/>
              <a:t>Ο </a:t>
            </a:r>
            <a:r>
              <a:rPr lang="el-GR" dirty="0" err="1"/>
              <a:t>Όρμπαν</a:t>
            </a:r>
            <a:r>
              <a:rPr lang="el-GR" dirty="0"/>
              <a:t> περιόρισε επίσης την ανεξαρτησία του </a:t>
            </a:r>
            <a:r>
              <a:rPr lang="el-GR" dirty="0">
                <a:solidFill>
                  <a:srgbClr val="FF0000"/>
                </a:solidFill>
              </a:rPr>
              <a:t>δικαστικού συστήματος</a:t>
            </a:r>
            <a:r>
              <a:rPr lang="el-GR" dirty="0"/>
              <a:t>, επιβάλλοντας αλλαγές στις διαδικασίες διορισμού των δικαστών</a:t>
            </a:r>
          </a:p>
          <a:p>
            <a:pPr marL="0" indent="0">
              <a:buNone/>
            </a:pPr>
            <a:endParaRPr lang="el-GR" dirty="0"/>
          </a:p>
        </p:txBody>
      </p:sp>
    </p:spTree>
    <p:extLst>
      <p:ext uri="{BB962C8B-B14F-4D97-AF65-F5344CB8AC3E}">
        <p14:creationId xmlns:p14="http://schemas.microsoft.com/office/powerpoint/2010/main" val="3493763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2B5F25-BD44-CBBD-C6FD-462E83D48D0F}"/>
              </a:ext>
            </a:extLst>
          </p:cNvPr>
          <p:cNvSpPr>
            <a:spLocks noGrp="1"/>
          </p:cNvSpPr>
          <p:nvPr>
            <p:ph type="title"/>
          </p:nvPr>
        </p:nvSpPr>
        <p:spPr/>
        <p:txBody>
          <a:bodyPr/>
          <a:lstStyle/>
          <a:p>
            <a:r>
              <a:rPr lang="el-GR" dirty="0"/>
              <a:t>Ο λαός στο κράτος</a:t>
            </a:r>
          </a:p>
        </p:txBody>
      </p:sp>
      <p:sp>
        <p:nvSpPr>
          <p:cNvPr id="3" name="Θέση περιεχομένου 2">
            <a:extLst>
              <a:ext uri="{FF2B5EF4-FFF2-40B4-BE49-F238E27FC236}">
                <a16:creationId xmlns:a16="http://schemas.microsoft.com/office/drawing/2014/main" id="{10B20BD9-A1A8-BD1A-FE74-2446BF89A905}"/>
              </a:ext>
            </a:extLst>
          </p:cNvPr>
          <p:cNvSpPr>
            <a:spLocks noGrp="1"/>
          </p:cNvSpPr>
          <p:nvPr>
            <p:ph idx="1"/>
          </p:nvPr>
        </p:nvSpPr>
        <p:spPr/>
        <p:txBody>
          <a:bodyPr/>
          <a:lstStyle/>
          <a:p>
            <a:r>
              <a:rPr lang="el-GR" dirty="0"/>
              <a:t>Φυσικά και μη </a:t>
            </a:r>
            <a:r>
              <a:rPr lang="el-GR" dirty="0" err="1"/>
              <a:t>λαϊκιστικές</a:t>
            </a:r>
            <a:r>
              <a:rPr lang="el-GR" dirty="0"/>
              <a:t> κυβερνήσεις μπορεί να επιδιώκουν να «κομματικοποιήσουν» το κράτος και να «ελέγξουν τους αρμούς» της εξουσίας</a:t>
            </a:r>
          </a:p>
          <a:p>
            <a:r>
              <a:rPr lang="el-GR" dirty="0"/>
              <a:t>Αυτό που διαφέρει στην περίπτωση των λαϊκιστών είναι ότι μπορούν να </a:t>
            </a:r>
            <a:r>
              <a:rPr lang="el-GR" dirty="0">
                <a:solidFill>
                  <a:srgbClr val="FF0000"/>
                </a:solidFill>
              </a:rPr>
              <a:t>το κάνουν αυτό ανοιχτά </a:t>
            </a:r>
            <a:r>
              <a:rPr lang="el-GR" dirty="0"/>
              <a:t>στηριζόμενοι στον βασικό τους ισχυρισμό ότι </a:t>
            </a:r>
            <a:r>
              <a:rPr lang="el-GR" dirty="0">
                <a:solidFill>
                  <a:srgbClr val="FF0000"/>
                </a:solidFill>
              </a:rPr>
              <a:t>αντιπροσωπεύουν ηθικά </a:t>
            </a:r>
            <a:r>
              <a:rPr lang="el-GR" dirty="0"/>
              <a:t>τον λαό</a:t>
            </a:r>
            <a:endParaRPr lang="en-US" dirty="0"/>
          </a:p>
          <a:p>
            <a:r>
              <a:rPr lang="en-US" dirty="0"/>
              <a:t>To</a:t>
            </a:r>
            <a:r>
              <a:rPr lang="el-GR" dirty="0"/>
              <a:t> επιχείρημα των λαϊκιστών είναι ότι «το κράτος ανήκει στον λαό» και αφού είναι οι αυθεντικοί αντιπρόσωποι του λαού μπορούν να το καταλάβουν και να εκδιώξουν τις </a:t>
            </a:r>
            <a:r>
              <a:rPr lang="el-GR" dirty="0">
                <a:solidFill>
                  <a:srgbClr val="FF0000"/>
                </a:solidFill>
              </a:rPr>
              <a:t>γραφειοκρατικές ελίτ </a:t>
            </a:r>
            <a:r>
              <a:rPr lang="el-GR" dirty="0"/>
              <a:t>που είναι ενάντια στη λαϊκή βούληση</a:t>
            </a:r>
          </a:p>
        </p:txBody>
      </p:sp>
    </p:spTree>
    <p:extLst>
      <p:ext uri="{BB962C8B-B14F-4D97-AF65-F5344CB8AC3E}">
        <p14:creationId xmlns:p14="http://schemas.microsoft.com/office/powerpoint/2010/main" val="1317889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6F22CA-60F8-E913-2EE6-D9A27DDB30BB}"/>
              </a:ext>
            </a:extLst>
          </p:cNvPr>
          <p:cNvSpPr>
            <a:spLocks noGrp="1"/>
          </p:cNvSpPr>
          <p:nvPr>
            <p:ph type="title"/>
          </p:nvPr>
        </p:nvSpPr>
        <p:spPr/>
        <p:txBody>
          <a:bodyPr/>
          <a:lstStyle/>
          <a:p>
            <a:r>
              <a:rPr lang="el-GR" dirty="0"/>
              <a:t>Νεποτισμός</a:t>
            </a:r>
          </a:p>
        </p:txBody>
      </p:sp>
      <p:sp>
        <p:nvSpPr>
          <p:cNvPr id="3" name="Θέση περιεχομένου 2">
            <a:extLst>
              <a:ext uri="{FF2B5EF4-FFF2-40B4-BE49-F238E27FC236}">
                <a16:creationId xmlns:a16="http://schemas.microsoft.com/office/drawing/2014/main" id="{D73F9BA8-F005-3551-CF22-D9AFE65EDDE0}"/>
              </a:ext>
            </a:extLst>
          </p:cNvPr>
          <p:cNvSpPr>
            <a:spLocks noGrp="1"/>
          </p:cNvSpPr>
          <p:nvPr>
            <p:ph idx="1"/>
          </p:nvPr>
        </p:nvSpPr>
        <p:spPr/>
        <p:txBody>
          <a:bodyPr/>
          <a:lstStyle/>
          <a:p>
            <a:r>
              <a:rPr lang="el-GR" dirty="0"/>
              <a:t>Οι λαϊκιστές τείνουν να επιδίδονται μαζικά σε πελατειακές πρακτικές, προσφέροντας υλικά και μη υλικά </a:t>
            </a:r>
            <a:r>
              <a:rPr lang="el-GR" dirty="0">
                <a:solidFill>
                  <a:srgbClr val="FF0000"/>
                </a:solidFill>
              </a:rPr>
              <a:t>ανταλλάγματα</a:t>
            </a:r>
            <a:r>
              <a:rPr lang="el-GR" dirty="0"/>
              <a:t> για την παροχή πολιτικής στήριξης</a:t>
            </a:r>
          </a:p>
          <a:p>
            <a:pPr algn="l"/>
            <a:r>
              <a:rPr lang="el-GR" dirty="0"/>
              <a:t>Όπως και στην περίπτωση της «κατάληψης του κράτους, οι λαϊκιστές το κάνουν αυτό ανοιχτά και το δικαιολογούν ηθικά, </a:t>
            </a:r>
            <a:r>
              <a:rPr lang="el-GR" dirty="0">
                <a:latin typeface="MinionPro-Regular"/>
              </a:rPr>
              <a:t>καθώς για τους λαϊκιστές μόνο </a:t>
            </a:r>
            <a:r>
              <a:rPr lang="el-GR" dirty="0">
                <a:solidFill>
                  <a:srgbClr val="FF0000"/>
                </a:solidFill>
                <a:latin typeface="MinionPro-Regular"/>
              </a:rPr>
              <a:t>κάποιοι πολίτες </a:t>
            </a:r>
            <a:r>
              <a:rPr lang="el-GR" dirty="0">
                <a:latin typeface="MinionPro-Regular"/>
              </a:rPr>
              <a:t>είναι πραγματικό ο </a:t>
            </a:r>
            <a:r>
              <a:rPr lang="el-GR" dirty="0">
                <a:solidFill>
                  <a:srgbClr val="FF0000"/>
                </a:solidFill>
                <a:latin typeface="MinionPro-Regular"/>
              </a:rPr>
              <a:t>λαός </a:t>
            </a:r>
            <a:r>
              <a:rPr lang="el-GR" dirty="0">
                <a:latin typeface="MinionPro-Regular"/>
              </a:rPr>
              <a:t>και έτσι αξίζουν να λαμβάνουν οφέλη από το κράτος τους</a:t>
            </a:r>
            <a:endParaRPr lang="el-GR" dirty="0"/>
          </a:p>
        </p:txBody>
      </p:sp>
    </p:spTree>
    <p:extLst>
      <p:ext uri="{BB962C8B-B14F-4D97-AF65-F5344CB8AC3E}">
        <p14:creationId xmlns:p14="http://schemas.microsoft.com/office/powerpoint/2010/main" val="3330822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D1D34A-06E1-F27B-3543-E4611F2F8642}"/>
              </a:ext>
            </a:extLst>
          </p:cNvPr>
          <p:cNvSpPr>
            <a:spLocks noGrp="1"/>
          </p:cNvSpPr>
          <p:nvPr>
            <p:ph type="title"/>
          </p:nvPr>
        </p:nvSpPr>
        <p:spPr/>
        <p:txBody>
          <a:bodyPr/>
          <a:lstStyle/>
          <a:p>
            <a:r>
              <a:rPr lang="en-US" dirty="0"/>
              <a:t>No</a:t>
            </a:r>
            <a:r>
              <a:rPr lang="el-GR" dirty="0" err="1"/>
              <a:t>μικές</a:t>
            </a:r>
            <a:r>
              <a:rPr lang="el-GR" dirty="0"/>
              <a:t> διακρίσεις</a:t>
            </a:r>
          </a:p>
        </p:txBody>
      </p:sp>
      <p:sp>
        <p:nvSpPr>
          <p:cNvPr id="3" name="Θέση περιεχομένου 2">
            <a:extLst>
              <a:ext uri="{FF2B5EF4-FFF2-40B4-BE49-F238E27FC236}">
                <a16:creationId xmlns:a16="http://schemas.microsoft.com/office/drawing/2014/main" id="{2EE1138D-C3A3-2CB2-6F71-B533752DF291}"/>
              </a:ext>
            </a:extLst>
          </p:cNvPr>
          <p:cNvSpPr>
            <a:spLocks noGrp="1"/>
          </p:cNvSpPr>
          <p:nvPr>
            <p:ph idx="1"/>
          </p:nvPr>
        </p:nvSpPr>
        <p:spPr/>
        <p:txBody>
          <a:bodyPr/>
          <a:lstStyle/>
          <a:p>
            <a:r>
              <a:rPr lang="el-GR" dirty="0"/>
              <a:t>Οι λαϊκιστές υποστηρίζουν με την ίδια λογική ότι μόνο μια μερίδα πολιτών μπορεί να απολαμβάνει την πλήρη προστασία των νόμων</a:t>
            </a:r>
          </a:p>
          <a:p>
            <a:r>
              <a:rPr lang="el-GR" dirty="0"/>
              <a:t>Όσοι δεν ανήκουν στον λαό ή θεωρείται ότι δρουν εναντίον του λαού πρέπει να αντιμετωπίζονται με σκληρό τρόπο</a:t>
            </a:r>
          </a:p>
        </p:txBody>
      </p:sp>
    </p:spTree>
    <p:extLst>
      <p:ext uri="{BB962C8B-B14F-4D97-AF65-F5344CB8AC3E}">
        <p14:creationId xmlns:p14="http://schemas.microsoft.com/office/powerpoint/2010/main" val="2003162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307997-0867-D45F-D05A-3A29ED116DB4}"/>
              </a:ext>
            </a:extLst>
          </p:cNvPr>
          <p:cNvSpPr>
            <a:spLocks noGrp="1"/>
          </p:cNvSpPr>
          <p:nvPr>
            <p:ph type="title"/>
          </p:nvPr>
        </p:nvSpPr>
        <p:spPr/>
        <p:txBody>
          <a:bodyPr/>
          <a:lstStyle/>
          <a:p>
            <a:r>
              <a:rPr lang="el-GR" dirty="0"/>
              <a:t>Καταστολή της κοινωνίας των πολιτών</a:t>
            </a:r>
          </a:p>
        </p:txBody>
      </p:sp>
      <p:sp>
        <p:nvSpPr>
          <p:cNvPr id="3" name="Θέση περιεχομένου 2">
            <a:extLst>
              <a:ext uri="{FF2B5EF4-FFF2-40B4-BE49-F238E27FC236}">
                <a16:creationId xmlns:a16="http://schemas.microsoft.com/office/drawing/2014/main" id="{2219CD93-F664-3895-D3FB-541354A3277A}"/>
              </a:ext>
            </a:extLst>
          </p:cNvPr>
          <p:cNvSpPr>
            <a:spLocks noGrp="1"/>
          </p:cNvSpPr>
          <p:nvPr>
            <p:ph idx="1"/>
          </p:nvPr>
        </p:nvSpPr>
        <p:spPr/>
        <p:txBody>
          <a:bodyPr>
            <a:normAutofit fontScale="92500" lnSpcReduction="10000"/>
          </a:bodyPr>
          <a:lstStyle/>
          <a:p>
            <a:r>
              <a:rPr lang="el-GR" dirty="0"/>
              <a:t>Οι </a:t>
            </a:r>
            <a:r>
              <a:rPr lang="el-GR" dirty="0" err="1"/>
              <a:t>λαϊκιστικές</a:t>
            </a:r>
            <a:r>
              <a:rPr lang="el-GR" dirty="0"/>
              <a:t> κυβερνήσεις τείνουν να είναι πολύ σκληρές με τις </a:t>
            </a:r>
            <a:r>
              <a:rPr lang="el-GR" dirty="0">
                <a:solidFill>
                  <a:srgbClr val="FF0000"/>
                </a:solidFill>
              </a:rPr>
              <a:t>μη κυβερνητικές οργανώσεις</a:t>
            </a:r>
            <a:r>
              <a:rPr lang="el-GR" dirty="0"/>
              <a:t> που τους επικρίνουν</a:t>
            </a:r>
          </a:p>
          <a:p>
            <a:r>
              <a:rPr lang="el-GR" dirty="0"/>
              <a:t>Η καταπίεση της κοινωνίας των πολιτών δεν είναι μια πρακτική που χαρακτηρίζει αποκλειστικά τους λαϊκιστές. Ωστόσο, για τους λαϊκιστές δημιουργεί ένα εξαιρετικά μεγάλο πρόβλημα: </a:t>
            </a:r>
            <a:r>
              <a:rPr lang="el-GR" dirty="0">
                <a:solidFill>
                  <a:srgbClr val="FF0000"/>
                </a:solidFill>
              </a:rPr>
              <a:t>υπονομεύει τον ισχυρισμό τους</a:t>
            </a:r>
            <a:r>
              <a:rPr lang="el-GR" dirty="0"/>
              <a:t> ότι μόνο αυτοί αντιπροσωπεύουν τον λαό.</a:t>
            </a:r>
          </a:p>
          <a:p>
            <a:r>
              <a:rPr lang="el-GR" dirty="0"/>
              <a:t>Οπότε είναι σημαντικό να αποδείξουν ότι η κοινωνία των πολιτών δεν είναι πραγματικά κοινωνία των πολιτών και ότι δεν υπάρχει λαϊκή αντιπολίτευση</a:t>
            </a:r>
          </a:p>
          <a:p>
            <a:r>
              <a:rPr lang="el-GR" dirty="0"/>
              <a:t>Έτσι είναι σύνηθες </a:t>
            </a:r>
            <a:r>
              <a:rPr lang="el-GR" dirty="0" err="1"/>
              <a:t>λαϊκιστικές</a:t>
            </a:r>
            <a:r>
              <a:rPr lang="el-GR" dirty="0"/>
              <a:t> κυβερνήσεις να απαγορεύουν ΜΚΟ με την κατηγορία ότι είναι όργανα </a:t>
            </a:r>
            <a:r>
              <a:rPr lang="el-GR" dirty="0">
                <a:solidFill>
                  <a:srgbClr val="FF0000"/>
                </a:solidFill>
              </a:rPr>
              <a:t>ξένων πρακτόρων</a:t>
            </a:r>
            <a:r>
              <a:rPr lang="en-US" dirty="0">
                <a:solidFill>
                  <a:srgbClr val="FF0000"/>
                </a:solidFill>
              </a:rPr>
              <a:t> </a:t>
            </a:r>
            <a:r>
              <a:rPr lang="en-US" dirty="0"/>
              <a:t>(</a:t>
            </a:r>
            <a:r>
              <a:rPr lang="el-GR" dirty="0"/>
              <a:t>βλέπε Τουρκία, και Γεωργία)</a:t>
            </a:r>
          </a:p>
        </p:txBody>
      </p:sp>
    </p:spTree>
    <p:extLst>
      <p:ext uri="{BB962C8B-B14F-4D97-AF65-F5344CB8AC3E}">
        <p14:creationId xmlns:p14="http://schemas.microsoft.com/office/powerpoint/2010/main" val="576714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54FC956-1EA5-E1EE-B1EC-6F60AD2CA0D6}"/>
              </a:ext>
            </a:extLst>
          </p:cNvPr>
          <p:cNvSpPr>
            <a:spLocks noGrp="1"/>
          </p:cNvSpPr>
          <p:nvPr>
            <p:ph type="title"/>
          </p:nvPr>
        </p:nvSpPr>
        <p:spPr/>
        <p:txBody>
          <a:bodyPr/>
          <a:lstStyle/>
          <a:p>
            <a:r>
              <a:rPr lang="el-GR" dirty="0"/>
              <a:t>Από το φαντασιακό στο πραγματικό</a:t>
            </a:r>
          </a:p>
        </p:txBody>
      </p:sp>
      <p:sp>
        <p:nvSpPr>
          <p:cNvPr id="3" name="Θέση περιεχομένου 2">
            <a:extLst>
              <a:ext uri="{FF2B5EF4-FFF2-40B4-BE49-F238E27FC236}">
                <a16:creationId xmlns:a16="http://schemas.microsoft.com/office/drawing/2014/main" id="{8C8E4FC8-43BB-BD58-1BC3-36FBBD5D072B}"/>
              </a:ext>
            </a:extLst>
          </p:cNvPr>
          <p:cNvSpPr>
            <a:spLocks noGrp="1"/>
          </p:cNvSpPr>
          <p:nvPr>
            <p:ph idx="1"/>
          </p:nvPr>
        </p:nvSpPr>
        <p:spPr/>
        <p:txBody>
          <a:bodyPr/>
          <a:lstStyle/>
          <a:p>
            <a:r>
              <a:rPr lang="el-GR" dirty="0"/>
              <a:t>Από μια άποψη, οι λαϊκιστές επιδιώκουν να καταστήσουν  πραγματικότητα τη φαντασιακή κατασκευή ενός </a:t>
            </a:r>
            <a:r>
              <a:rPr lang="el-GR" dirty="0" err="1"/>
              <a:t>ομογενοποιημένου</a:t>
            </a:r>
            <a:r>
              <a:rPr lang="el-GR" dirty="0"/>
              <a:t> και παθητικού λαού στο όνομα του οποίου μιλούν, εξοστρακίζοντας όσους αντιτίθενται σε αυτήν</a:t>
            </a:r>
          </a:p>
          <a:p>
            <a:r>
              <a:rPr lang="el-GR" dirty="0"/>
              <a:t>Εν ολίγοις, μια κυβέρνηση τύπου </a:t>
            </a:r>
            <a:r>
              <a:rPr lang="el-GR" dirty="0" err="1"/>
              <a:t>Όρμπαν</a:t>
            </a:r>
            <a:r>
              <a:rPr lang="el-GR" dirty="0"/>
              <a:t> στην Ουγγαρία δεν θα δημιουργήσει μόνο ένα </a:t>
            </a:r>
            <a:r>
              <a:rPr lang="el-GR" dirty="0" err="1"/>
              <a:t>ορμπανικό</a:t>
            </a:r>
            <a:r>
              <a:rPr lang="el-GR" dirty="0"/>
              <a:t> κράτος αλλά και έναν </a:t>
            </a:r>
            <a:r>
              <a:rPr lang="el-GR" dirty="0" err="1">
                <a:solidFill>
                  <a:srgbClr val="FF0000"/>
                </a:solidFill>
              </a:rPr>
              <a:t>ορμπανικό</a:t>
            </a:r>
            <a:r>
              <a:rPr lang="el-GR" dirty="0">
                <a:solidFill>
                  <a:srgbClr val="FF0000"/>
                </a:solidFill>
              </a:rPr>
              <a:t> λαό</a:t>
            </a:r>
          </a:p>
          <a:p>
            <a:r>
              <a:rPr lang="el-GR" dirty="0"/>
              <a:t>Οι λαϊκιστές επιδιώκουν να δημιουργήσουν τον </a:t>
            </a:r>
            <a:r>
              <a:rPr lang="el-GR" dirty="0" err="1"/>
              <a:t>ομογενοποιημένο</a:t>
            </a:r>
            <a:r>
              <a:rPr lang="el-GR" dirty="0"/>
              <a:t> λαό στο όνομα του οποίου μιλούσαν από την αρχή</a:t>
            </a:r>
          </a:p>
        </p:txBody>
      </p:sp>
    </p:spTree>
    <p:extLst>
      <p:ext uri="{BB962C8B-B14F-4D97-AF65-F5344CB8AC3E}">
        <p14:creationId xmlns:p14="http://schemas.microsoft.com/office/powerpoint/2010/main" val="4199439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8C5E3A-C408-05CA-1234-F023BB8E411F}"/>
              </a:ext>
            </a:extLst>
          </p:cNvPr>
          <p:cNvSpPr>
            <a:spLocks noGrp="1"/>
          </p:cNvSpPr>
          <p:nvPr>
            <p:ph type="title"/>
          </p:nvPr>
        </p:nvSpPr>
        <p:spPr/>
        <p:txBody>
          <a:bodyPr/>
          <a:lstStyle/>
          <a:p>
            <a:r>
              <a:rPr lang="el-GR" dirty="0"/>
              <a:t>Λαϊκισμός και σύνταγμα</a:t>
            </a:r>
          </a:p>
        </p:txBody>
      </p:sp>
      <p:sp>
        <p:nvSpPr>
          <p:cNvPr id="3" name="Θέση περιεχομένου 2">
            <a:extLst>
              <a:ext uri="{FF2B5EF4-FFF2-40B4-BE49-F238E27FC236}">
                <a16:creationId xmlns:a16="http://schemas.microsoft.com/office/drawing/2014/main" id="{DC08C066-DA92-2619-83D0-40FF86C1E826}"/>
              </a:ext>
            </a:extLst>
          </p:cNvPr>
          <p:cNvSpPr>
            <a:spLocks noGrp="1"/>
          </p:cNvSpPr>
          <p:nvPr>
            <p:ph idx="1"/>
          </p:nvPr>
        </p:nvSpPr>
        <p:spPr/>
        <p:txBody>
          <a:bodyPr/>
          <a:lstStyle/>
          <a:p>
            <a:r>
              <a:rPr lang="el-GR" dirty="0"/>
              <a:t>Εκτός από την κατάληψη του κράτους, τον νεποτισμό και την καταστολή της κοινωνίας των πολιτών, οι λαϊκιστές προβαίνουν και σε αλλαγές στο σύνταγμα με στόχο να ενισχύσουν την εξουσία τους</a:t>
            </a:r>
          </a:p>
          <a:p>
            <a:r>
              <a:rPr lang="el-GR" dirty="0"/>
              <a:t>Τα </a:t>
            </a:r>
            <a:r>
              <a:rPr lang="el-GR" dirty="0" err="1"/>
              <a:t>λαϊκιστικά</a:t>
            </a:r>
            <a:r>
              <a:rPr lang="el-GR" dirty="0"/>
              <a:t> συντάγματα είναι σχεδιασμένα έτσι ώστε να διευκολύνουν την κατάληψη του κράτους όταν οι λαϊκιστές είναι στην κυβέρνηση και να περιορίζουν την εξουσία των πλουραλιστικών πολιτικών δυνάμενων ακόμα και όταν σχηματίζουν κυβέρνηση </a:t>
            </a:r>
          </a:p>
          <a:p>
            <a:endParaRPr lang="el-GR" dirty="0"/>
          </a:p>
        </p:txBody>
      </p:sp>
    </p:spTree>
    <p:extLst>
      <p:ext uri="{BB962C8B-B14F-4D97-AF65-F5344CB8AC3E}">
        <p14:creationId xmlns:p14="http://schemas.microsoft.com/office/powerpoint/2010/main" val="2994497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11F639-96EF-31D0-5A5E-0C673BB12B62}"/>
              </a:ext>
            </a:extLst>
          </p:cNvPr>
          <p:cNvSpPr>
            <a:spLocks noGrp="1"/>
          </p:cNvSpPr>
          <p:nvPr>
            <p:ph type="title"/>
          </p:nvPr>
        </p:nvSpPr>
        <p:spPr/>
        <p:txBody>
          <a:bodyPr/>
          <a:lstStyle/>
          <a:p>
            <a:r>
              <a:rPr lang="el-GR" dirty="0"/>
              <a:t>Οι αιτίες για την άνοδο του λαϊκισμού</a:t>
            </a:r>
          </a:p>
        </p:txBody>
      </p:sp>
      <p:sp>
        <p:nvSpPr>
          <p:cNvPr id="3" name="Θέση περιεχομένου 2">
            <a:extLst>
              <a:ext uri="{FF2B5EF4-FFF2-40B4-BE49-F238E27FC236}">
                <a16:creationId xmlns:a16="http://schemas.microsoft.com/office/drawing/2014/main" id="{67F49C0C-5B02-9970-03DE-22E34D5A0DD8}"/>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Ο</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Muller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υποστηρίζει ότι η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επιτυχία του λαϊκισμού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τα τελευταία χρόνια συνδέεται με μια αίσθηση ότι η δημοκρατία δεν έχει εκπληρώσει την υπόσχεση ότι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«θα κυβερνά ο λαός»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Οι λαϊκιστές, τουλάχιστον στη θεωρία, μιλούν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ως εάν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η υπόσχεση αυτή να μπορεί να εκπληρωθεί. Μιλούν ως εάν ο λαός να μπορεί να σχηματίσει μια ενιαία κρίση, μια ενιαία βούληση και ως εκ τούτου μια ενιαία εντολή. Μιλούν ως εάν ο λαός να αποτελεί μια ενιαία ολότητα χωρίς αντιπολίτευση που αν δώσει την εξουσία στον κατάλληλο αντιπρόσωπο τότε θα καθορίζει αυτός τη μοίρα του</a:t>
            </a:r>
          </a:p>
          <a:p>
            <a:endParaRPr lang="el-GR" dirty="0"/>
          </a:p>
        </p:txBody>
      </p:sp>
    </p:spTree>
    <p:extLst>
      <p:ext uri="{BB962C8B-B14F-4D97-AF65-F5344CB8AC3E}">
        <p14:creationId xmlns:p14="http://schemas.microsoft.com/office/powerpoint/2010/main" val="828038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41341F-D227-FD94-2304-E816DC670A2B}"/>
              </a:ext>
            </a:extLst>
          </p:cNvPr>
          <p:cNvSpPr>
            <a:spLocks noGrp="1"/>
          </p:cNvSpPr>
          <p:nvPr>
            <p:ph type="title"/>
          </p:nvPr>
        </p:nvSpPr>
        <p:spPr/>
        <p:txBody>
          <a:bodyPr/>
          <a:lstStyle/>
          <a:p>
            <a:r>
              <a:rPr lang="el-GR" dirty="0"/>
              <a:t>Κατάρρευση του κομματικού συστήματος</a:t>
            </a:r>
          </a:p>
        </p:txBody>
      </p:sp>
      <p:sp>
        <p:nvSpPr>
          <p:cNvPr id="3" name="Θέση περιεχομένου 2">
            <a:extLst>
              <a:ext uri="{FF2B5EF4-FFF2-40B4-BE49-F238E27FC236}">
                <a16:creationId xmlns:a16="http://schemas.microsoft.com/office/drawing/2014/main" id="{816A3376-1DD1-B423-0025-B7D0E72BC99C}"/>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Έχει αποδειχθεί ότι ο λαϊκισμός είναι ισχυρός εκεί όπου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τα κομματικά συστήματα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είναι αδύναμα</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Τα κόμματα έχουν έναν διαμεσολαβητικό ρόλο μεταξύ μιας πλουραλιστικής κοινωνίας και ενός πολιτικού συστήματος που θα πρέπει να καταλήξει σε αποφάσεις που δεν θα τους ικανοποιούν όλους.</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Αντιπροσώπευαν ένα μέρος του λαού και όχι τον λαό ως «ολότητα». Είναι αναγκασμένα να προσφέρουν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διαφορετικές προτάσεις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για το ποιο είναι το κοινό αγαθό αλλά αναγνωρίζουν τη νομιμότητα των αντίπαλων κομμάτων και συνεπώς των αντίπαλων αντιλήψεων για το κοινό αγαθό</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Εν ολίγοις, τα κόμματα αντιπροσωπεύουν τη </a:t>
            </a:r>
            <a:r>
              <a:rPr kumimoji="0" lang="el-GR" sz="2600" b="0" i="0" u="none" strike="noStrike" kern="1200" cap="none" spc="0" normalizeH="0" baseline="0" noProof="0" dirty="0">
                <a:ln>
                  <a:noFill/>
                </a:ln>
                <a:solidFill>
                  <a:srgbClr val="FF0000"/>
                </a:solidFill>
                <a:effectLst/>
                <a:uLnTx/>
                <a:uFillTx/>
                <a:latin typeface="Calibri" panose="020F0502020204030204"/>
                <a:ea typeface="+mn-ea"/>
                <a:cs typeface="+mn-cs"/>
              </a:rPr>
              <a:t>διαφορετικότητα </a:t>
            </a: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και τα κομματικά συστήματα συμβολίζουν την </a:t>
            </a:r>
            <a:r>
              <a:rPr kumimoji="0" lang="el-GR" sz="2600" b="0" i="0" u="none" strike="noStrike" kern="1200" cap="none" spc="0" normalizeH="0" baseline="0" noProof="0" dirty="0">
                <a:ln>
                  <a:noFill/>
                </a:ln>
                <a:solidFill>
                  <a:srgbClr val="C00000"/>
                </a:solidFill>
                <a:effectLst/>
                <a:uLnTx/>
                <a:uFillTx/>
                <a:latin typeface="Calibri" panose="020F0502020204030204"/>
                <a:ea typeface="+mn-ea"/>
                <a:cs typeface="+mn-cs"/>
              </a:rPr>
              <a:t>ενότητα</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600" b="0" i="0" u="none" strike="noStrike" kern="1200" cap="none" spc="0" normalizeH="0" baseline="0" noProof="0" dirty="0">
                <a:ln>
                  <a:noFill/>
                </a:ln>
                <a:solidFill>
                  <a:prstClr val="black"/>
                </a:solidFill>
                <a:effectLst/>
                <a:uLnTx/>
                <a:uFillTx/>
                <a:latin typeface="Calibri" panose="020F0502020204030204"/>
                <a:ea typeface="+mn-ea"/>
                <a:cs typeface="+mn-cs"/>
              </a:rPr>
              <a:t>Στις χώρες όπου κατέρρευσαν άλλοτε ανθεκτικά κομματικά συστήματα, οι ευκαιρίες των λαϊκιστών να ανέλθουν στην εξουσία αυξήθηκαν σημαντικά</a:t>
            </a:r>
          </a:p>
          <a:p>
            <a:endParaRPr lang="el-GR" dirty="0"/>
          </a:p>
        </p:txBody>
      </p:sp>
    </p:spTree>
    <p:extLst>
      <p:ext uri="{BB962C8B-B14F-4D97-AF65-F5344CB8AC3E}">
        <p14:creationId xmlns:p14="http://schemas.microsoft.com/office/powerpoint/2010/main" val="382287846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7541</TotalTime>
  <Words>2809</Words>
  <Application>Microsoft Office PowerPoint</Application>
  <PresentationFormat>Ευρεία οθόνη</PresentationFormat>
  <Paragraphs>129</Paragraphs>
  <Slides>33</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33</vt:i4>
      </vt:variant>
    </vt:vector>
  </HeadingPairs>
  <TitlesOfParts>
    <vt:vector size="38" baseType="lpstr">
      <vt:lpstr>Arial</vt:lpstr>
      <vt:lpstr>Calibri</vt:lpstr>
      <vt:lpstr>Calibri Light</vt:lpstr>
      <vt:lpstr>MinionPro-Regular</vt:lpstr>
      <vt:lpstr>Θέμα του Office</vt:lpstr>
      <vt:lpstr>Λαϊκισμός</vt:lpstr>
      <vt:lpstr>Προς αναζήτηση ορισμού</vt:lpstr>
      <vt:lpstr>Αδιέξοδα στον ορισμό του λαϊκισμού: Υπευθυνότητα Vs Aνευθυνότητα</vt:lpstr>
      <vt:lpstr>Αδιέξοδα στον ορισμό του λαϊκισμού: Οι μικροαστοί και η ύπαιθρος</vt:lpstr>
      <vt:lpstr>Αδιέξοδα στον ορισμό του λαϊκισμού: θυμός, μνησικακία και αυταρχικότητα</vt:lpstr>
      <vt:lpstr>Ενάντια στις ελίτ</vt:lpstr>
      <vt:lpstr>Αντιπλουραλισμός</vt:lpstr>
      <vt:lpstr>Το μέρος ως όλο και ηθική αγνότητα</vt:lpstr>
      <vt:lpstr>Το κριτήριο της ηθικής αγνότητας</vt:lpstr>
      <vt:lpstr>Ολισμός και οι κίνδυνοι για τη δημοκρατία</vt:lpstr>
      <vt:lpstr>Κοινό αγαθό</vt:lpstr>
      <vt:lpstr>Ένα παράδειγμα από τον Όρμπαν</vt:lpstr>
      <vt:lpstr>Συμβολική αντιπροσώπευση του πραγματικού λαού</vt:lpstr>
      <vt:lpstr>H «σιωπηλή πλειοψηφία»</vt:lpstr>
      <vt:lpstr>Θεωρίες συνομωσίας</vt:lpstr>
      <vt:lpstr>Λαϊκισμός χωρίς συμμετοχή</vt:lpstr>
      <vt:lpstr>Δημοψηφίσματα και λαϊκισμός</vt:lpstr>
      <vt:lpstr>Παθητικός λαός</vt:lpstr>
      <vt:lpstr>Λαϊκιστές ηγέτες και «σύνδεση» με τον λαό</vt:lpstr>
      <vt:lpstr>Σύνδεση χωρίς κόμμα και μέσα ενημέρωσης</vt:lpstr>
      <vt:lpstr>Μονολιθικά κόμματα</vt:lpstr>
      <vt:lpstr>Μπορούν οι λαϊκιστές να κυβερνήσουν;</vt:lpstr>
      <vt:lpstr>Μια επικίνδυνη ψευδαίσθηση</vt:lpstr>
      <vt:lpstr>Τρεις λαϊκιστικές τεχνικές διακυβέρνησης</vt:lpstr>
      <vt:lpstr>Κατάληψη του κράτους</vt:lpstr>
      <vt:lpstr>Ο λαός στο κράτος</vt:lpstr>
      <vt:lpstr>Νεποτισμός</vt:lpstr>
      <vt:lpstr>Noμικές διακρίσεις</vt:lpstr>
      <vt:lpstr>Καταστολή της κοινωνίας των πολιτών</vt:lpstr>
      <vt:lpstr>Από το φαντασιακό στο πραγματικό</vt:lpstr>
      <vt:lpstr>Λαϊκισμός και σύνταγμα</vt:lpstr>
      <vt:lpstr>Οι αιτίες για την άνοδο του λαϊκισμού</vt:lpstr>
      <vt:lpstr>Κατάρρευση του κομματικού συστήματος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Λαίκισμός</dc:title>
  <dc:creator>alexandros manolatos</dc:creator>
  <cp:lastModifiedBy>alexandros manolatos</cp:lastModifiedBy>
  <cp:revision>35</cp:revision>
  <dcterms:created xsi:type="dcterms:W3CDTF">2024-06-01T12:01:41Z</dcterms:created>
  <dcterms:modified xsi:type="dcterms:W3CDTF">2026-05-07T06:26:48Z</dcterms:modified>
</cp:coreProperties>
</file>