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71" r:id="rId13"/>
    <p:sldId id="273" r:id="rId14"/>
    <p:sldId id="280" r:id="rId15"/>
    <p:sldId id="265" r:id="rId16"/>
    <p:sldId id="268" r:id="rId17"/>
    <p:sldId id="270" r:id="rId18"/>
    <p:sldId id="272" r:id="rId19"/>
    <p:sldId id="274" r:id="rId20"/>
    <p:sldId id="275" r:id="rId21"/>
    <p:sldId id="276" r:id="rId22"/>
    <p:sldId id="277" r:id="rId23"/>
    <p:sldId id="281" r:id="rId24"/>
    <p:sldId id="278" r:id="rId25"/>
    <p:sldId id="279" r:id="rId26"/>
    <p:sldId id="269" r:id="rId27"/>
    <p:sldId id="282" r:id="rId2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2"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CE1C75-EDF9-63FF-016D-CF1C426FA1CF}"/>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A5DB9087-9B77-928A-BA46-68C409D529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28690FF7-327D-1AED-5349-81542FAAAF88}"/>
              </a:ext>
            </a:extLst>
          </p:cNvPr>
          <p:cNvSpPr>
            <a:spLocks noGrp="1"/>
          </p:cNvSpPr>
          <p:nvPr>
            <p:ph type="dt" sz="half" idx="10"/>
          </p:nvPr>
        </p:nvSpPr>
        <p:spPr/>
        <p:txBody>
          <a:bodyPr/>
          <a:lstStyle/>
          <a:p>
            <a:fld id="{FA8C0B48-122C-4A34-8E53-1685CDFC0959}" type="datetimeFigureOut">
              <a:rPr lang="el-GR" smtClean="0"/>
              <a:t>27/4/2026</a:t>
            </a:fld>
            <a:endParaRPr lang="el-GR"/>
          </a:p>
        </p:txBody>
      </p:sp>
      <p:sp>
        <p:nvSpPr>
          <p:cNvPr id="5" name="Θέση υποσέλιδου 4">
            <a:extLst>
              <a:ext uri="{FF2B5EF4-FFF2-40B4-BE49-F238E27FC236}">
                <a16:creationId xmlns:a16="http://schemas.microsoft.com/office/drawing/2014/main" id="{7CB11D8D-468C-C3B4-3EE1-AD7A4CA5843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7893649-EDAA-6270-DC8A-66CA1B14986D}"/>
              </a:ext>
            </a:extLst>
          </p:cNvPr>
          <p:cNvSpPr>
            <a:spLocks noGrp="1"/>
          </p:cNvSpPr>
          <p:nvPr>
            <p:ph type="sldNum" sz="quarter" idx="12"/>
          </p:nvPr>
        </p:nvSpPr>
        <p:spPr/>
        <p:txBody>
          <a:bodyPr/>
          <a:lstStyle/>
          <a:p>
            <a:fld id="{82B2B9C4-FC97-48F5-A0C8-BFD9E457D5AE}" type="slidenum">
              <a:rPr lang="el-GR" smtClean="0"/>
              <a:t>‹#›</a:t>
            </a:fld>
            <a:endParaRPr lang="el-GR"/>
          </a:p>
        </p:txBody>
      </p:sp>
    </p:spTree>
    <p:extLst>
      <p:ext uri="{BB962C8B-B14F-4D97-AF65-F5344CB8AC3E}">
        <p14:creationId xmlns:p14="http://schemas.microsoft.com/office/powerpoint/2010/main" val="1732608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E8204F-6E97-5904-7130-C0C8B50B311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E5AE481-C2D1-87DD-822F-D6A839150A1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CDB0B34-2AAD-46AC-1BED-B707762E75FE}"/>
              </a:ext>
            </a:extLst>
          </p:cNvPr>
          <p:cNvSpPr>
            <a:spLocks noGrp="1"/>
          </p:cNvSpPr>
          <p:nvPr>
            <p:ph type="dt" sz="half" idx="10"/>
          </p:nvPr>
        </p:nvSpPr>
        <p:spPr/>
        <p:txBody>
          <a:bodyPr/>
          <a:lstStyle/>
          <a:p>
            <a:fld id="{FA8C0B48-122C-4A34-8E53-1685CDFC0959}" type="datetimeFigureOut">
              <a:rPr lang="el-GR" smtClean="0"/>
              <a:t>27/4/2026</a:t>
            </a:fld>
            <a:endParaRPr lang="el-GR"/>
          </a:p>
        </p:txBody>
      </p:sp>
      <p:sp>
        <p:nvSpPr>
          <p:cNvPr id="5" name="Θέση υποσέλιδου 4">
            <a:extLst>
              <a:ext uri="{FF2B5EF4-FFF2-40B4-BE49-F238E27FC236}">
                <a16:creationId xmlns:a16="http://schemas.microsoft.com/office/drawing/2014/main" id="{2A8CA800-665C-9EE6-B018-DE9BA78F9DF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1306A28-D2C4-37AC-026B-6F02BA3BAA07}"/>
              </a:ext>
            </a:extLst>
          </p:cNvPr>
          <p:cNvSpPr>
            <a:spLocks noGrp="1"/>
          </p:cNvSpPr>
          <p:nvPr>
            <p:ph type="sldNum" sz="quarter" idx="12"/>
          </p:nvPr>
        </p:nvSpPr>
        <p:spPr/>
        <p:txBody>
          <a:bodyPr/>
          <a:lstStyle/>
          <a:p>
            <a:fld id="{82B2B9C4-FC97-48F5-A0C8-BFD9E457D5AE}" type="slidenum">
              <a:rPr lang="el-GR" smtClean="0"/>
              <a:t>‹#›</a:t>
            </a:fld>
            <a:endParaRPr lang="el-GR"/>
          </a:p>
        </p:txBody>
      </p:sp>
    </p:spTree>
    <p:extLst>
      <p:ext uri="{BB962C8B-B14F-4D97-AF65-F5344CB8AC3E}">
        <p14:creationId xmlns:p14="http://schemas.microsoft.com/office/powerpoint/2010/main" val="4200851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F9A495F-5824-ED07-BC94-BBAC2711CFF5}"/>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4DEB0A0-DD08-6493-EAC0-DE13C30248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2566540C-738C-BD53-7A2F-F24A94839089}"/>
              </a:ext>
            </a:extLst>
          </p:cNvPr>
          <p:cNvSpPr>
            <a:spLocks noGrp="1"/>
          </p:cNvSpPr>
          <p:nvPr>
            <p:ph type="dt" sz="half" idx="10"/>
          </p:nvPr>
        </p:nvSpPr>
        <p:spPr/>
        <p:txBody>
          <a:bodyPr/>
          <a:lstStyle/>
          <a:p>
            <a:fld id="{FA8C0B48-122C-4A34-8E53-1685CDFC0959}" type="datetimeFigureOut">
              <a:rPr lang="el-GR" smtClean="0"/>
              <a:t>27/4/2026</a:t>
            </a:fld>
            <a:endParaRPr lang="el-GR"/>
          </a:p>
        </p:txBody>
      </p:sp>
      <p:sp>
        <p:nvSpPr>
          <p:cNvPr id="5" name="Θέση υποσέλιδου 4">
            <a:extLst>
              <a:ext uri="{FF2B5EF4-FFF2-40B4-BE49-F238E27FC236}">
                <a16:creationId xmlns:a16="http://schemas.microsoft.com/office/drawing/2014/main" id="{DBD3C703-E0BC-B390-EFBD-1FDC4C6B2F5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58E27B9-4FFA-84D5-1003-705447F2DA90}"/>
              </a:ext>
            </a:extLst>
          </p:cNvPr>
          <p:cNvSpPr>
            <a:spLocks noGrp="1"/>
          </p:cNvSpPr>
          <p:nvPr>
            <p:ph type="sldNum" sz="quarter" idx="12"/>
          </p:nvPr>
        </p:nvSpPr>
        <p:spPr/>
        <p:txBody>
          <a:bodyPr/>
          <a:lstStyle/>
          <a:p>
            <a:fld id="{82B2B9C4-FC97-48F5-A0C8-BFD9E457D5AE}" type="slidenum">
              <a:rPr lang="el-GR" smtClean="0"/>
              <a:t>‹#›</a:t>
            </a:fld>
            <a:endParaRPr lang="el-GR"/>
          </a:p>
        </p:txBody>
      </p:sp>
    </p:spTree>
    <p:extLst>
      <p:ext uri="{BB962C8B-B14F-4D97-AF65-F5344CB8AC3E}">
        <p14:creationId xmlns:p14="http://schemas.microsoft.com/office/powerpoint/2010/main" val="3283818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D38D5D-C2A3-B923-4250-5A0D4AB9D19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B213F5DB-E009-4036-F789-32D30FA58E93}"/>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67FE19E4-E60F-8C85-A222-6BA1507F6CBC}"/>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8DE6BE21-6C17-616A-B87D-3CA5A745456E}"/>
              </a:ext>
            </a:extLst>
          </p:cNvPr>
          <p:cNvSpPr>
            <a:spLocks noGrp="1"/>
          </p:cNvSpPr>
          <p:nvPr>
            <p:ph type="dt" sz="half" idx="10"/>
          </p:nvPr>
        </p:nvSpPr>
        <p:spPr/>
        <p:txBody>
          <a:bodyPr/>
          <a:lstStyle/>
          <a:p>
            <a:fld id="{FA8C0B48-122C-4A34-8E53-1685CDFC0959}" type="datetimeFigureOut">
              <a:rPr lang="el-GR" smtClean="0"/>
              <a:t>27/4/2026</a:t>
            </a:fld>
            <a:endParaRPr lang="el-GR"/>
          </a:p>
        </p:txBody>
      </p:sp>
      <p:sp>
        <p:nvSpPr>
          <p:cNvPr id="6" name="Θέση υποσέλιδου 5">
            <a:extLst>
              <a:ext uri="{FF2B5EF4-FFF2-40B4-BE49-F238E27FC236}">
                <a16:creationId xmlns:a16="http://schemas.microsoft.com/office/drawing/2014/main" id="{8B9454B8-E5A0-4958-77DA-10052A93AEC7}"/>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F30DBC91-32F8-F623-38DB-F2A42B880537}"/>
              </a:ext>
            </a:extLst>
          </p:cNvPr>
          <p:cNvSpPr>
            <a:spLocks noGrp="1"/>
          </p:cNvSpPr>
          <p:nvPr>
            <p:ph type="sldNum" sz="quarter" idx="12"/>
          </p:nvPr>
        </p:nvSpPr>
        <p:spPr/>
        <p:txBody>
          <a:bodyPr/>
          <a:lstStyle/>
          <a:p>
            <a:fld id="{82B2B9C4-FC97-48F5-A0C8-BFD9E457D5AE}" type="slidenum">
              <a:rPr lang="el-GR" smtClean="0"/>
              <a:t>‹#›</a:t>
            </a:fld>
            <a:endParaRPr lang="el-GR"/>
          </a:p>
        </p:txBody>
      </p:sp>
    </p:spTree>
    <p:extLst>
      <p:ext uri="{BB962C8B-B14F-4D97-AF65-F5344CB8AC3E}">
        <p14:creationId xmlns:p14="http://schemas.microsoft.com/office/powerpoint/2010/main" val="2651958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945F34-E8C7-5652-C7C2-AC4038EF68D4}"/>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5BFF695A-8701-A315-76DF-A523059BF0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A7D944C9-6D8E-04B1-A079-99EEBB092DEE}"/>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DB9D8444-B835-4713-D1F9-9E9790231E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62769ED0-5E9A-6A83-E34F-61311D424C46}"/>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229E50DF-416D-5C71-7AB4-44E5B5BA7957}"/>
              </a:ext>
            </a:extLst>
          </p:cNvPr>
          <p:cNvSpPr>
            <a:spLocks noGrp="1"/>
          </p:cNvSpPr>
          <p:nvPr>
            <p:ph type="dt" sz="half" idx="10"/>
          </p:nvPr>
        </p:nvSpPr>
        <p:spPr/>
        <p:txBody>
          <a:bodyPr/>
          <a:lstStyle/>
          <a:p>
            <a:fld id="{FA8C0B48-122C-4A34-8E53-1685CDFC0959}" type="datetimeFigureOut">
              <a:rPr lang="el-GR" smtClean="0"/>
              <a:t>27/4/2026</a:t>
            </a:fld>
            <a:endParaRPr lang="el-GR"/>
          </a:p>
        </p:txBody>
      </p:sp>
      <p:sp>
        <p:nvSpPr>
          <p:cNvPr id="8" name="Θέση υποσέλιδου 7">
            <a:extLst>
              <a:ext uri="{FF2B5EF4-FFF2-40B4-BE49-F238E27FC236}">
                <a16:creationId xmlns:a16="http://schemas.microsoft.com/office/drawing/2014/main" id="{2368D20E-9E47-4715-4015-35623F962EAD}"/>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1CD3B597-C4BB-3037-2107-F4411DFA444B}"/>
              </a:ext>
            </a:extLst>
          </p:cNvPr>
          <p:cNvSpPr>
            <a:spLocks noGrp="1"/>
          </p:cNvSpPr>
          <p:nvPr>
            <p:ph type="sldNum" sz="quarter" idx="12"/>
          </p:nvPr>
        </p:nvSpPr>
        <p:spPr/>
        <p:txBody>
          <a:bodyPr/>
          <a:lstStyle/>
          <a:p>
            <a:fld id="{82B2B9C4-FC97-48F5-A0C8-BFD9E457D5AE}" type="slidenum">
              <a:rPr lang="el-GR" smtClean="0"/>
              <a:t>‹#›</a:t>
            </a:fld>
            <a:endParaRPr lang="el-GR"/>
          </a:p>
        </p:txBody>
      </p:sp>
    </p:spTree>
    <p:extLst>
      <p:ext uri="{BB962C8B-B14F-4D97-AF65-F5344CB8AC3E}">
        <p14:creationId xmlns:p14="http://schemas.microsoft.com/office/powerpoint/2010/main" val="357723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16D3E76-FB99-7173-52CE-027B5AF8F74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823A75DD-E765-6AAE-0389-EE54254F28E7}"/>
              </a:ext>
            </a:extLst>
          </p:cNvPr>
          <p:cNvSpPr>
            <a:spLocks noGrp="1"/>
          </p:cNvSpPr>
          <p:nvPr>
            <p:ph type="dt" sz="half" idx="10"/>
          </p:nvPr>
        </p:nvSpPr>
        <p:spPr/>
        <p:txBody>
          <a:bodyPr/>
          <a:lstStyle/>
          <a:p>
            <a:fld id="{FA8C0B48-122C-4A34-8E53-1685CDFC0959}" type="datetimeFigureOut">
              <a:rPr lang="el-GR" smtClean="0"/>
              <a:t>27/4/2026</a:t>
            </a:fld>
            <a:endParaRPr lang="el-GR"/>
          </a:p>
        </p:txBody>
      </p:sp>
      <p:sp>
        <p:nvSpPr>
          <p:cNvPr id="4" name="Θέση υποσέλιδου 3">
            <a:extLst>
              <a:ext uri="{FF2B5EF4-FFF2-40B4-BE49-F238E27FC236}">
                <a16:creationId xmlns:a16="http://schemas.microsoft.com/office/drawing/2014/main" id="{D67D548B-D347-5792-DEB1-8861DEE2C147}"/>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16C7DC54-9F9A-73E6-650D-0AB00F2D8214}"/>
              </a:ext>
            </a:extLst>
          </p:cNvPr>
          <p:cNvSpPr>
            <a:spLocks noGrp="1"/>
          </p:cNvSpPr>
          <p:nvPr>
            <p:ph type="sldNum" sz="quarter" idx="12"/>
          </p:nvPr>
        </p:nvSpPr>
        <p:spPr/>
        <p:txBody>
          <a:bodyPr/>
          <a:lstStyle/>
          <a:p>
            <a:fld id="{82B2B9C4-FC97-48F5-A0C8-BFD9E457D5AE}" type="slidenum">
              <a:rPr lang="el-GR" smtClean="0"/>
              <a:t>‹#›</a:t>
            </a:fld>
            <a:endParaRPr lang="el-GR"/>
          </a:p>
        </p:txBody>
      </p:sp>
    </p:spTree>
    <p:extLst>
      <p:ext uri="{BB962C8B-B14F-4D97-AF65-F5344CB8AC3E}">
        <p14:creationId xmlns:p14="http://schemas.microsoft.com/office/powerpoint/2010/main" val="602325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F5E1A489-F70C-9975-87E6-2527CADA4FFC}"/>
              </a:ext>
            </a:extLst>
          </p:cNvPr>
          <p:cNvSpPr>
            <a:spLocks noGrp="1"/>
          </p:cNvSpPr>
          <p:nvPr>
            <p:ph type="dt" sz="half" idx="10"/>
          </p:nvPr>
        </p:nvSpPr>
        <p:spPr/>
        <p:txBody>
          <a:bodyPr/>
          <a:lstStyle/>
          <a:p>
            <a:fld id="{FA8C0B48-122C-4A34-8E53-1685CDFC0959}" type="datetimeFigureOut">
              <a:rPr lang="el-GR" smtClean="0"/>
              <a:t>27/4/2026</a:t>
            </a:fld>
            <a:endParaRPr lang="el-GR"/>
          </a:p>
        </p:txBody>
      </p:sp>
      <p:sp>
        <p:nvSpPr>
          <p:cNvPr id="3" name="Θέση υποσέλιδου 2">
            <a:extLst>
              <a:ext uri="{FF2B5EF4-FFF2-40B4-BE49-F238E27FC236}">
                <a16:creationId xmlns:a16="http://schemas.microsoft.com/office/drawing/2014/main" id="{50022C38-3CFA-C2CF-9CEF-326B5ABC66BE}"/>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4FC70FA2-6642-C035-C671-B6E786DB0EC3}"/>
              </a:ext>
            </a:extLst>
          </p:cNvPr>
          <p:cNvSpPr>
            <a:spLocks noGrp="1"/>
          </p:cNvSpPr>
          <p:nvPr>
            <p:ph type="sldNum" sz="quarter" idx="12"/>
          </p:nvPr>
        </p:nvSpPr>
        <p:spPr/>
        <p:txBody>
          <a:bodyPr/>
          <a:lstStyle/>
          <a:p>
            <a:fld id="{82B2B9C4-FC97-48F5-A0C8-BFD9E457D5AE}" type="slidenum">
              <a:rPr lang="el-GR" smtClean="0"/>
              <a:t>‹#›</a:t>
            </a:fld>
            <a:endParaRPr lang="el-GR"/>
          </a:p>
        </p:txBody>
      </p:sp>
    </p:spTree>
    <p:extLst>
      <p:ext uri="{BB962C8B-B14F-4D97-AF65-F5344CB8AC3E}">
        <p14:creationId xmlns:p14="http://schemas.microsoft.com/office/powerpoint/2010/main" val="1636246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33718C-B801-2A05-3FC8-F7D956DE9B1F}"/>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76A7812D-F082-E150-E427-3E0835D2C0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0EA94841-B7AA-81E7-C76D-05EC6EEBA4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61D09B3-B386-3E08-4905-A87EEE850377}"/>
              </a:ext>
            </a:extLst>
          </p:cNvPr>
          <p:cNvSpPr>
            <a:spLocks noGrp="1"/>
          </p:cNvSpPr>
          <p:nvPr>
            <p:ph type="dt" sz="half" idx="10"/>
          </p:nvPr>
        </p:nvSpPr>
        <p:spPr/>
        <p:txBody>
          <a:bodyPr/>
          <a:lstStyle/>
          <a:p>
            <a:fld id="{FA8C0B48-122C-4A34-8E53-1685CDFC0959}" type="datetimeFigureOut">
              <a:rPr lang="el-GR" smtClean="0"/>
              <a:t>27/4/2026</a:t>
            </a:fld>
            <a:endParaRPr lang="el-GR"/>
          </a:p>
        </p:txBody>
      </p:sp>
      <p:sp>
        <p:nvSpPr>
          <p:cNvPr id="6" name="Θέση υποσέλιδου 5">
            <a:extLst>
              <a:ext uri="{FF2B5EF4-FFF2-40B4-BE49-F238E27FC236}">
                <a16:creationId xmlns:a16="http://schemas.microsoft.com/office/drawing/2014/main" id="{29947558-F849-3BA6-6E00-97D94F855941}"/>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50AA3B7-A452-F9CE-AE7B-BC11C536C89B}"/>
              </a:ext>
            </a:extLst>
          </p:cNvPr>
          <p:cNvSpPr>
            <a:spLocks noGrp="1"/>
          </p:cNvSpPr>
          <p:nvPr>
            <p:ph type="sldNum" sz="quarter" idx="12"/>
          </p:nvPr>
        </p:nvSpPr>
        <p:spPr/>
        <p:txBody>
          <a:bodyPr/>
          <a:lstStyle/>
          <a:p>
            <a:fld id="{82B2B9C4-FC97-48F5-A0C8-BFD9E457D5AE}" type="slidenum">
              <a:rPr lang="el-GR" smtClean="0"/>
              <a:t>‹#›</a:t>
            </a:fld>
            <a:endParaRPr lang="el-GR"/>
          </a:p>
        </p:txBody>
      </p:sp>
    </p:spTree>
    <p:extLst>
      <p:ext uri="{BB962C8B-B14F-4D97-AF65-F5344CB8AC3E}">
        <p14:creationId xmlns:p14="http://schemas.microsoft.com/office/powerpoint/2010/main" val="2670725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A7BB09-1559-649A-F9E9-291E1CB815ED}"/>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03575620-D066-0673-0856-9D4ACE2C5B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4F9E564E-5843-9754-5332-3B0A4A380E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C149B957-3029-DE59-A429-7C789DA6C25B}"/>
              </a:ext>
            </a:extLst>
          </p:cNvPr>
          <p:cNvSpPr>
            <a:spLocks noGrp="1"/>
          </p:cNvSpPr>
          <p:nvPr>
            <p:ph type="dt" sz="half" idx="10"/>
          </p:nvPr>
        </p:nvSpPr>
        <p:spPr/>
        <p:txBody>
          <a:bodyPr/>
          <a:lstStyle/>
          <a:p>
            <a:fld id="{FA8C0B48-122C-4A34-8E53-1685CDFC0959}" type="datetimeFigureOut">
              <a:rPr lang="el-GR" smtClean="0"/>
              <a:t>27/4/2026</a:t>
            </a:fld>
            <a:endParaRPr lang="el-GR"/>
          </a:p>
        </p:txBody>
      </p:sp>
      <p:sp>
        <p:nvSpPr>
          <p:cNvPr id="6" name="Θέση υποσέλιδου 5">
            <a:extLst>
              <a:ext uri="{FF2B5EF4-FFF2-40B4-BE49-F238E27FC236}">
                <a16:creationId xmlns:a16="http://schemas.microsoft.com/office/drawing/2014/main" id="{D2B16F6D-8B77-7BD7-1CC6-EDD913BAF497}"/>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6DED34F-7363-93F3-8535-5C3FF37722E8}"/>
              </a:ext>
            </a:extLst>
          </p:cNvPr>
          <p:cNvSpPr>
            <a:spLocks noGrp="1"/>
          </p:cNvSpPr>
          <p:nvPr>
            <p:ph type="sldNum" sz="quarter" idx="12"/>
          </p:nvPr>
        </p:nvSpPr>
        <p:spPr/>
        <p:txBody>
          <a:bodyPr/>
          <a:lstStyle/>
          <a:p>
            <a:fld id="{82B2B9C4-FC97-48F5-A0C8-BFD9E457D5AE}" type="slidenum">
              <a:rPr lang="el-GR" smtClean="0"/>
              <a:t>‹#›</a:t>
            </a:fld>
            <a:endParaRPr lang="el-GR"/>
          </a:p>
        </p:txBody>
      </p:sp>
    </p:spTree>
    <p:extLst>
      <p:ext uri="{BB962C8B-B14F-4D97-AF65-F5344CB8AC3E}">
        <p14:creationId xmlns:p14="http://schemas.microsoft.com/office/powerpoint/2010/main" val="3515131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42B2B44-F7B9-9F15-BF5D-A240F7229ED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F9E558E-FAFC-61B7-3B80-E56630A4362B}"/>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17B8C66-53BD-E410-53AD-8467993B8033}"/>
              </a:ext>
            </a:extLst>
          </p:cNvPr>
          <p:cNvSpPr>
            <a:spLocks noGrp="1"/>
          </p:cNvSpPr>
          <p:nvPr>
            <p:ph type="dt" sz="half" idx="10"/>
          </p:nvPr>
        </p:nvSpPr>
        <p:spPr/>
        <p:txBody>
          <a:bodyPr/>
          <a:lstStyle/>
          <a:p>
            <a:fld id="{FA8C0B48-122C-4A34-8E53-1685CDFC0959}" type="datetimeFigureOut">
              <a:rPr lang="el-GR" smtClean="0"/>
              <a:t>27/4/2026</a:t>
            </a:fld>
            <a:endParaRPr lang="el-GR"/>
          </a:p>
        </p:txBody>
      </p:sp>
      <p:sp>
        <p:nvSpPr>
          <p:cNvPr id="5" name="Θέση υποσέλιδου 4">
            <a:extLst>
              <a:ext uri="{FF2B5EF4-FFF2-40B4-BE49-F238E27FC236}">
                <a16:creationId xmlns:a16="http://schemas.microsoft.com/office/drawing/2014/main" id="{A4249BFD-2DA4-1FDC-019B-10646C621D2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2CD1EA8-0167-D59E-5F3B-31F7DED39AEA}"/>
              </a:ext>
            </a:extLst>
          </p:cNvPr>
          <p:cNvSpPr>
            <a:spLocks noGrp="1"/>
          </p:cNvSpPr>
          <p:nvPr>
            <p:ph type="sldNum" sz="quarter" idx="12"/>
          </p:nvPr>
        </p:nvSpPr>
        <p:spPr/>
        <p:txBody>
          <a:bodyPr/>
          <a:lstStyle/>
          <a:p>
            <a:fld id="{82B2B9C4-FC97-48F5-A0C8-BFD9E457D5AE}" type="slidenum">
              <a:rPr lang="el-GR" smtClean="0"/>
              <a:t>‹#›</a:t>
            </a:fld>
            <a:endParaRPr lang="el-GR"/>
          </a:p>
        </p:txBody>
      </p:sp>
    </p:spTree>
    <p:extLst>
      <p:ext uri="{BB962C8B-B14F-4D97-AF65-F5344CB8AC3E}">
        <p14:creationId xmlns:p14="http://schemas.microsoft.com/office/powerpoint/2010/main" val="1028975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9FE1653C-BDDB-4B0C-6A10-FA2A94D04EC5}"/>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DF1DBEDC-8664-A1EA-AF78-C18FD66F8D9E}"/>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741ED682-CA2C-8443-77DE-349A78162193}"/>
              </a:ext>
            </a:extLst>
          </p:cNvPr>
          <p:cNvSpPr>
            <a:spLocks noGrp="1"/>
          </p:cNvSpPr>
          <p:nvPr>
            <p:ph type="dt" sz="half" idx="10"/>
          </p:nvPr>
        </p:nvSpPr>
        <p:spPr/>
        <p:txBody>
          <a:bodyPr/>
          <a:lstStyle/>
          <a:p>
            <a:fld id="{FA8C0B48-122C-4A34-8E53-1685CDFC0959}" type="datetimeFigureOut">
              <a:rPr lang="el-GR" smtClean="0"/>
              <a:t>27/4/2026</a:t>
            </a:fld>
            <a:endParaRPr lang="el-GR"/>
          </a:p>
        </p:txBody>
      </p:sp>
      <p:sp>
        <p:nvSpPr>
          <p:cNvPr id="5" name="Θέση υποσέλιδου 4">
            <a:extLst>
              <a:ext uri="{FF2B5EF4-FFF2-40B4-BE49-F238E27FC236}">
                <a16:creationId xmlns:a16="http://schemas.microsoft.com/office/drawing/2014/main" id="{7AEF4231-B01B-E456-A6A3-F3559D7AF2A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16692F5-FA36-48EF-8C8F-984A855227AD}"/>
              </a:ext>
            </a:extLst>
          </p:cNvPr>
          <p:cNvSpPr>
            <a:spLocks noGrp="1"/>
          </p:cNvSpPr>
          <p:nvPr>
            <p:ph type="sldNum" sz="quarter" idx="12"/>
          </p:nvPr>
        </p:nvSpPr>
        <p:spPr/>
        <p:txBody>
          <a:bodyPr/>
          <a:lstStyle/>
          <a:p>
            <a:fld id="{82B2B9C4-FC97-48F5-A0C8-BFD9E457D5AE}" type="slidenum">
              <a:rPr lang="el-GR" smtClean="0"/>
              <a:t>‹#›</a:t>
            </a:fld>
            <a:endParaRPr lang="el-GR"/>
          </a:p>
        </p:txBody>
      </p:sp>
    </p:spTree>
    <p:extLst>
      <p:ext uri="{BB962C8B-B14F-4D97-AF65-F5344CB8AC3E}">
        <p14:creationId xmlns:p14="http://schemas.microsoft.com/office/powerpoint/2010/main" val="1163806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42A2AA3C-AE2B-C5C1-6A44-882F139753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6E71676-5E21-41CE-8F5D-2EFA08E2F6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1DDCEDE-0AD5-E897-D040-5DF3EC35AA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8C0B48-122C-4A34-8E53-1685CDFC0959}" type="datetimeFigureOut">
              <a:rPr lang="el-GR" smtClean="0"/>
              <a:t>27/4/2026</a:t>
            </a:fld>
            <a:endParaRPr lang="el-GR"/>
          </a:p>
        </p:txBody>
      </p:sp>
      <p:sp>
        <p:nvSpPr>
          <p:cNvPr id="5" name="Θέση υποσέλιδου 4">
            <a:extLst>
              <a:ext uri="{FF2B5EF4-FFF2-40B4-BE49-F238E27FC236}">
                <a16:creationId xmlns:a16="http://schemas.microsoft.com/office/drawing/2014/main" id="{E2ED547A-6015-266D-91FA-740DD41311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127507AC-3608-A3EA-FB8B-0AEA851126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2B9C4-FC97-48F5-A0C8-BFD9E457D5AE}" type="slidenum">
              <a:rPr lang="el-GR" smtClean="0"/>
              <a:t>‹#›</a:t>
            </a:fld>
            <a:endParaRPr lang="el-GR"/>
          </a:p>
        </p:txBody>
      </p:sp>
    </p:spTree>
    <p:extLst>
      <p:ext uri="{BB962C8B-B14F-4D97-AF65-F5344CB8AC3E}">
        <p14:creationId xmlns:p14="http://schemas.microsoft.com/office/powerpoint/2010/main" val="3934534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11BD242-1B74-5D0C-AB37-8DDB544A1A20}"/>
              </a:ext>
            </a:extLst>
          </p:cNvPr>
          <p:cNvSpPr>
            <a:spLocks noGrp="1"/>
          </p:cNvSpPr>
          <p:nvPr>
            <p:ph type="ctrTitle"/>
          </p:nvPr>
        </p:nvSpPr>
        <p:spPr/>
        <p:txBody>
          <a:bodyPr/>
          <a:lstStyle/>
          <a:p>
            <a:r>
              <a:rPr lang="el-GR" dirty="0"/>
              <a:t>Διαβουλευτική Δημοκρατία</a:t>
            </a:r>
          </a:p>
        </p:txBody>
      </p:sp>
      <p:sp>
        <p:nvSpPr>
          <p:cNvPr id="3" name="Υπότιτλος 2">
            <a:extLst>
              <a:ext uri="{FF2B5EF4-FFF2-40B4-BE49-F238E27FC236}">
                <a16:creationId xmlns:a16="http://schemas.microsoft.com/office/drawing/2014/main" id="{FE765C62-B367-7FE4-3AB9-0401DEA296FA}"/>
              </a:ext>
            </a:extLst>
          </p:cNvPr>
          <p:cNvSpPr>
            <a:spLocks noGrp="1"/>
          </p:cNvSpPr>
          <p:nvPr>
            <p:ph type="subTitle" idx="1"/>
          </p:nvPr>
        </p:nvSpPr>
        <p:spPr/>
        <p:txBody>
          <a:bodyPr/>
          <a:lstStyle/>
          <a:p>
            <a:endParaRPr lang="el-GR"/>
          </a:p>
        </p:txBody>
      </p:sp>
    </p:spTree>
    <p:extLst>
      <p:ext uri="{BB962C8B-B14F-4D97-AF65-F5344CB8AC3E}">
        <p14:creationId xmlns:p14="http://schemas.microsoft.com/office/powerpoint/2010/main" val="1592337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BB4E69E-D20D-3100-E389-923E98290FAE}"/>
              </a:ext>
            </a:extLst>
          </p:cNvPr>
          <p:cNvSpPr>
            <a:spLocks noGrp="1"/>
          </p:cNvSpPr>
          <p:nvPr>
            <p:ph type="title"/>
          </p:nvPr>
        </p:nvSpPr>
        <p:spPr/>
        <p:txBody>
          <a:bodyPr/>
          <a:lstStyle/>
          <a:p>
            <a:r>
              <a:rPr lang="el-GR" dirty="0"/>
              <a:t>Κανονιστικό ιδεώδες</a:t>
            </a:r>
          </a:p>
        </p:txBody>
      </p:sp>
      <p:sp>
        <p:nvSpPr>
          <p:cNvPr id="3" name="Θέση περιεχομένου 2">
            <a:extLst>
              <a:ext uri="{FF2B5EF4-FFF2-40B4-BE49-F238E27FC236}">
                <a16:creationId xmlns:a16="http://schemas.microsoft.com/office/drawing/2014/main" id="{262793E7-D073-8AE6-84D2-04E21C0DC73D}"/>
              </a:ext>
            </a:extLst>
          </p:cNvPr>
          <p:cNvSpPr>
            <a:spLocks noGrp="1"/>
          </p:cNvSpPr>
          <p:nvPr>
            <p:ph idx="1"/>
          </p:nvPr>
        </p:nvSpPr>
        <p:spPr/>
        <p:txBody>
          <a:bodyPr>
            <a:normAutofit fontScale="92500" lnSpcReduction="20000"/>
          </a:bodyPr>
          <a:lstStyle/>
          <a:p>
            <a:r>
              <a:rPr lang="el-GR" dirty="0"/>
              <a:t>«Η ιδέα μιας διαβουλευτικής δημοκρατίας εδράζεται στο ενορατικό ιδεώδες μιας δημοκρατικής ένωσης στην οποία η </a:t>
            </a:r>
            <a:r>
              <a:rPr lang="el-GR" dirty="0">
                <a:solidFill>
                  <a:srgbClr val="FF0000"/>
                </a:solidFill>
              </a:rPr>
              <a:t>δικαιολόγηση των όρων και των προϋποθέσεων της ένωσης</a:t>
            </a:r>
            <a:r>
              <a:rPr lang="el-GR" dirty="0"/>
              <a:t> επιτελείται μέσω δημόσιας ανταλλαγής επιχειρημάτων και λόγων μεταξύ </a:t>
            </a:r>
            <a:r>
              <a:rPr lang="el-GR" dirty="0">
                <a:solidFill>
                  <a:srgbClr val="FF0000"/>
                </a:solidFill>
              </a:rPr>
              <a:t>ίσων και ελεύθερων πολιτών</a:t>
            </a:r>
            <a:r>
              <a:rPr lang="el-GR" dirty="0"/>
              <a:t>» </a:t>
            </a:r>
            <a:r>
              <a:rPr lang="en-US" dirty="0"/>
              <a:t>(Joshua Cohen, 1997)</a:t>
            </a:r>
            <a:endParaRPr lang="el-GR" dirty="0"/>
          </a:p>
          <a:p>
            <a:r>
              <a:rPr lang="el-GR" dirty="0"/>
              <a:t>«Η διαβουλευτική δημοκρατία είναι μια αναγκαία συνθήκη για την επίτευξη νομιμοποίησης και ορθολογικότητας όσον αφορά τη λήψη αποφάσεων» </a:t>
            </a:r>
            <a:r>
              <a:rPr lang="en-US" dirty="0"/>
              <a:t>(</a:t>
            </a:r>
            <a:r>
              <a:rPr lang="en-US" dirty="0" err="1"/>
              <a:t>Seyla</a:t>
            </a:r>
            <a:r>
              <a:rPr lang="en-US" dirty="0"/>
              <a:t> </a:t>
            </a:r>
            <a:r>
              <a:rPr lang="en-US" dirty="0" err="1"/>
              <a:t>Benhabib</a:t>
            </a:r>
            <a:r>
              <a:rPr lang="en-US" dirty="0"/>
              <a:t>, 1996)</a:t>
            </a:r>
            <a:endParaRPr lang="el-GR" dirty="0"/>
          </a:p>
          <a:p>
            <a:r>
              <a:rPr lang="el-GR" dirty="0"/>
              <a:t>Για τον </a:t>
            </a:r>
            <a:r>
              <a:rPr lang="el-GR" dirty="0" err="1"/>
              <a:t>Χάμπερμας</a:t>
            </a:r>
            <a:r>
              <a:rPr lang="el-GR" dirty="0"/>
              <a:t>, κατά </a:t>
            </a:r>
            <a:r>
              <a:rPr lang="el-GR" dirty="0">
                <a:solidFill>
                  <a:srgbClr val="FF0000"/>
                </a:solidFill>
              </a:rPr>
              <a:t>πολλούς</a:t>
            </a:r>
            <a:r>
              <a:rPr lang="el-GR" dirty="0"/>
              <a:t> τον σημαντικότερο εκπρόσωπο της διαβουλευτικής δημοκρατίας,</a:t>
            </a:r>
            <a:r>
              <a:rPr lang="en-US" dirty="0"/>
              <a:t> </a:t>
            </a:r>
            <a:r>
              <a:rPr lang="el-GR" dirty="0"/>
              <a:t>«</a:t>
            </a:r>
            <a:r>
              <a:rPr lang="el-GR" dirty="0">
                <a:solidFill>
                  <a:srgbClr val="FF0000"/>
                </a:solidFill>
              </a:rPr>
              <a:t>νομιμοποίηση</a:t>
            </a:r>
            <a:r>
              <a:rPr lang="el-GR" dirty="0"/>
              <a:t> μπορεί να έχουν μόνο οι νόμοι που θα μπορούσαν να κερδίσουν τη </a:t>
            </a:r>
            <a:r>
              <a:rPr lang="el-GR" dirty="0">
                <a:solidFill>
                  <a:srgbClr val="FF0000"/>
                </a:solidFill>
              </a:rPr>
              <a:t>συγκατάθεση όλων </a:t>
            </a:r>
            <a:r>
              <a:rPr lang="el-GR" dirty="0"/>
              <a:t>των πολιτών σε μια </a:t>
            </a:r>
            <a:r>
              <a:rPr lang="el-GR" dirty="0">
                <a:solidFill>
                  <a:srgbClr val="FF0000"/>
                </a:solidFill>
              </a:rPr>
              <a:t>διαλογική διαδικασία </a:t>
            </a:r>
            <a:r>
              <a:rPr lang="el-GR" dirty="0"/>
              <a:t>νομοθέτησης η οποία είναι συνταγματικά κατοχυρωμένη» (</a:t>
            </a:r>
            <a:r>
              <a:rPr lang="en-US" dirty="0"/>
              <a:t>Habermas 1992)</a:t>
            </a:r>
            <a:endParaRPr lang="el-GR" dirty="0"/>
          </a:p>
        </p:txBody>
      </p:sp>
    </p:spTree>
    <p:extLst>
      <p:ext uri="{BB962C8B-B14F-4D97-AF65-F5344CB8AC3E}">
        <p14:creationId xmlns:p14="http://schemas.microsoft.com/office/powerpoint/2010/main" val="2693683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76BA445-18DB-34DA-5107-0D824BD7ADE9}"/>
              </a:ext>
            </a:extLst>
          </p:cNvPr>
          <p:cNvSpPr>
            <a:spLocks noGrp="1"/>
          </p:cNvSpPr>
          <p:nvPr>
            <p:ph type="title"/>
          </p:nvPr>
        </p:nvSpPr>
        <p:spPr/>
        <p:txBody>
          <a:bodyPr/>
          <a:lstStyle/>
          <a:p>
            <a:r>
              <a:rPr lang="el-GR" dirty="0"/>
              <a:t>Τέσσερα χαρακτηριστικά της διαβουλευτικής δημοκρατίας</a:t>
            </a:r>
            <a:r>
              <a:rPr lang="en-US" dirty="0"/>
              <a:t> (Gutmann and Thompson)</a:t>
            </a:r>
            <a:endParaRPr lang="el-GR" dirty="0"/>
          </a:p>
        </p:txBody>
      </p:sp>
      <p:sp>
        <p:nvSpPr>
          <p:cNvPr id="3" name="Θέση περιεχομένου 2">
            <a:extLst>
              <a:ext uri="{FF2B5EF4-FFF2-40B4-BE49-F238E27FC236}">
                <a16:creationId xmlns:a16="http://schemas.microsoft.com/office/drawing/2014/main" id="{015C5604-4F95-DF46-7C97-D856DF9B2813}"/>
              </a:ext>
            </a:extLst>
          </p:cNvPr>
          <p:cNvSpPr>
            <a:spLocks noGrp="1"/>
          </p:cNvSpPr>
          <p:nvPr>
            <p:ph idx="1"/>
          </p:nvPr>
        </p:nvSpPr>
        <p:spPr/>
        <p:txBody>
          <a:bodyPr/>
          <a:lstStyle/>
          <a:p>
            <a:r>
              <a:rPr lang="el-GR" dirty="0"/>
              <a:t>Το </a:t>
            </a:r>
            <a:r>
              <a:rPr lang="el-GR" dirty="0">
                <a:solidFill>
                  <a:srgbClr val="FF0000"/>
                </a:solidFill>
              </a:rPr>
              <a:t>πρώτο</a:t>
            </a:r>
            <a:r>
              <a:rPr lang="el-GR" dirty="0"/>
              <a:t> βασικό χαρακτηριστικό της διαβουλευτικής δημοκρατίας είναι η απαίτηση οι κυβερνώντες να </a:t>
            </a:r>
            <a:r>
              <a:rPr lang="el-GR" dirty="0">
                <a:solidFill>
                  <a:srgbClr val="FF0000"/>
                </a:solidFill>
              </a:rPr>
              <a:t>δικαιολογούν τις αποφάσεις </a:t>
            </a:r>
            <a:r>
              <a:rPr lang="el-GR" dirty="0"/>
              <a:t>τους δίνοντας κατάλληλα επιχειρήματα στους πολίτες και να απαντάνε στα επιχειρήματα που δίνουν με τη σειρά τους οι πολίτες</a:t>
            </a:r>
          </a:p>
          <a:p>
            <a:r>
              <a:rPr lang="en-US" dirty="0"/>
              <a:t>O</a:t>
            </a:r>
            <a:r>
              <a:rPr lang="el-GR" dirty="0"/>
              <a:t>ι λόγοι που δίνουν οι κυβερνήσεις και οι πολίτες είναι είτε </a:t>
            </a:r>
            <a:r>
              <a:rPr lang="el-GR" dirty="0">
                <a:solidFill>
                  <a:srgbClr val="FF0000"/>
                </a:solidFill>
              </a:rPr>
              <a:t>διαδικαστικοί</a:t>
            </a:r>
            <a:r>
              <a:rPr lang="el-GR" dirty="0"/>
              <a:t> («επειδή η πλειοψηφία είναι υπέρ του πολέμου») είτε </a:t>
            </a:r>
            <a:r>
              <a:rPr lang="el-GR" dirty="0">
                <a:solidFill>
                  <a:srgbClr val="FF0000"/>
                </a:solidFill>
              </a:rPr>
              <a:t>ουσιώδεις</a:t>
            </a:r>
            <a:r>
              <a:rPr lang="el-GR" dirty="0"/>
              <a:t> («επειδή ο πόλεμος προωθεί τα εθνικά συμφέροντα)</a:t>
            </a:r>
          </a:p>
        </p:txBody>
      </p:sp>
    </p:spTree>
    <p:extLst>
      <p:ext uri="{BB962C8B-B14F-4D97-AF65-F5344CB8AC3E}">
        <p14:creationId xmlns:p14="http://schemas.microsoft.com/office/powerpoint/2010/main" val="2725901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54A3339-C276-DE90-EDD0-F53A8035B62C}"/>
              </a:ext>
            </a:extLst>
          </p:cNvPr>
          <p:cNvSpPr>
            <a:spLocks noGrp="1"/>
          </p:cNvSpPr>
          <p:nvPr>
            <p:ph type="title"/>
          </p:nvPr>
        </p:nvSpPr>
        <p:spPr/>
        <p:txBody>
          <a:bodyPr/>
          <a:lstStyle/>
          <a:p>
            <a:r>
              <a:rPr lang="el-GR" dirty="0"/>
              <a:t>Αυτόνομοι δρώντες</a:t>
            </a:r>
          </a:p>
        </p:txBody>
      </p:sp>
      <p:sp>
        <p:nvSpPr>
          <p:cNvPr id="3" name="Θέση περιεχομένου 2">
            <a:extLst>
              <a:ext uri="{FF2B5EF4-FFF2-40B4-BE49-F238E27FC236}">
                <a16:creationId xmlns:a16="http://schemas.microsoft.com/office/drawing/2014/main" id="{472BDA77-C2A0-4FBF-32E7-E9AB33D870CA}"/>
              </a:ext>
            </a:extLst>
          </p:cNvPr>
          <p:cNvSpPr>
            <a:spLocks noGrp="1"/>
          </p:cNvSpPr>
          <p:nvPr>
            <p:ph idx="1"/>
          </p:nvPr>
        </p:nvSpPr>
        <p:spPr/>
        <p:txBody>
          <a:bodyPr/>
          <a:lstStyle/>
          <a:p>
            <a:r>
              <a:rPr lang="el-GR" dirty="0"/>
              <a:t>Το ηθικό θεμέλιο αυτής της διαδικασίας δικαιολόγησης των αποφάσεων είναι η αντίληψη ότι οι πολίτες δεν είναι απλά </a:t>
            </a:r>
            <a:r>
              <a:rPr lang="el-GR" dirty="0">
                <a:solidFill>
                  <a:srgbClr val="FF0000"/>
                </a:solidFill>
              </a:rPr>
              <a:t>παθητικά υποκείμενα </a:t>
            </a:r>
            <a:r>
              <a:rPr lang="el-GR" dirty="0"/>
              <a:t>που κυβερνώνται αλλά αυτόνομοι δρώντες οι οποίοι λαμβάνουν μέρος στη διακυβέρνηση της κοινωνίας στην οποία ζουν, </a:t>
            </a:r>
            <a:r>
              <a:rPr lang="el-GR" dirty="0">
                <a:solidFill>
                  <a:srgbClr val="FF0000"/>
                </a:solidFill>
              </a:rPr>
              <a:t>άμεσα ή μέσω αντιπροσώπων</a:t>
            </a:r>
            <a:endParaRPr lang="en-US" dirty="0">
              <a:solidFill>
                <a:srgbClr val="FF0000"/>
              </a:solidFill>
            </a:endParaRPr>
          </a:p>
          <a:p>
            <a:r>
              <a:rPr lang="el-GR" dirty="0"/>
              <a:t> Στη διαβουλευτική δημοκρατία οι δρώντες αυτοί λαμβάνουν μέρος με το να διατυπώνουν επιχειρήματα</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 και να απαντάνε σε</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επιχειρήματα</a:t>
            </a:r>
            <a:r>
              <a:rPr lang="el-GR" dirty="0"/>
              <a:t>, ή να απαιτούν να το κάνουν οι </a:t>
            </a:r>
            <a:r>
              <a:rPr lang="el-GR" dirty="0">
                <a:solidFill>
                  <a:srgbClr val="FF0000"/>
                </a:solidFill>
              </a:rPr>
              <a:t>αντιπρόσωποι </a:t>
            </a:r>
            <a:r>
              <a:rPr lang="el-GR" dirty="0"/>
              <a:t>τους, για τη δικαιολόγηση των νόμων που θεσπίζει η νομοθετική εξουσία</a:t>
            </a:r>
          </a:p>
        </p:txBody>
      </p:sp>
    </p:spTree>
    <p:extLst>
      <p:ext uri="{BB962C8B-B14F-4D97-AF65-F5344CB8AC3E}">
        <p14:creationId xmlns:p14="http://schemas.microsoft.com/office/powerpoint/2010/main" val="336904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422DEF-9B78-5697-0F9C-C07575FB94DB}"/>
              </a:ext>
            </a:extLst>
          </p:cNvPr>
          <p:cNvSpPr>
            <a:spLocks noGrp="1"/>
          </p:cNvSpPr>
          <p:nvPr>
            <p:ph type="title"/>
          </p:nvPr>
        </p:nvSpPr>
        <p:spPr/>
        <p:txBody>
          <a:bodyPr/>
          <a:lstStyle/>
          <a:p>
            <a:r>
              <a:rPr lang="el-GR" dirty="0"/>
              <a:t>Δημοσιότητα </a:t>
            </a:r>
          </a:p>
        </p:txBody>
      </p:sp>
      <p:sp>
        <p:nvSpPr>
          <p:cNvPr id="3" name="Θέση περιεχομένου 2">
            <a:extLst>
              <a:ext uri="{FF2B5EF4-FFF2-40B4-BE49-F238E27FC236}">
                <a16:creationId xmlns:a16="http://schemas.microsoft.com/office/drawing/2014/main" id="{E041E3D1-D3A0-16A1-1E8A-AA322AA21F1E}"/>
              </a:ext>
            </a:extLst>
          </p:cNvPr>
          <p:cNvSpPr>
            <a:spLocks noGrp="1"/>
          </p:cNvSpPr>
          <p:nvPr>
            <p:ph idx="1"/>
          </p:nvPr>
        </p:nvSpPr>
        <p:spPr/>
        <p:txBody>
          <a:bodyPr/>
          <a:lstStyle/>
          <a:p>
            <a:r>
              <a:rPr lang="el-GR" dirty="0"/>
              <a:t>Ένα δεύτερο χαρακτηριστικό της διαβουλευτικής δημοκρατίας είναι ότι τα επιχειρήματα που δίνονται σε αυτή τη διαδικασία πρέπει να είναι </a:t>
            </a:r>
            <a:r>
              <a:rPr lang="el-GR" dirty="0" err="1">
                <a:solidFill>
                  <a:srgbClr val="FF0000"/>
                </a:solidFill>
              </a:rPr>
              <a:t>προσβάσιμα</a:t>
            </a:r>
            <a:r>
              <a:rPr lang="el-GR" dirty="0">
                <a:solidFill>
                  <a:srgbClr val="FF0000"/>
                </a:solidFill>
              </a:rPr>
              <a:t> </a:t>
            </a:r>
            <a:r>
              <a:rPr lang="el-GR" dirty="0"/>
              <a:t>σε όλους τους πολίτες στους οποίους απευθύνονται </a:t>
            </a:r>
          </a:p>
          <a:p>
            <a:r>
              <a:rPr lang="el-GR" dirty="0"/>
              <a:t>Αυτό σημαίνει ότι πρέπει να είναι </a:t>
            </a:r>
            <a:r>
              <a:rPr lang="el-GR" dirty="0">
                <a:solidFill>
                  <a:srgbClr val="FF0000"/>
                </a:solidFill>
              </a:rPr>
              <a:t>δημόσια</a:t>
            </a:r>
            <a:r>
              <a:rPr lang="el-GR" dirty="0"/>
              <a:t> κατά δύο έννοιες: α) η διαβούλευση πρέπει να γίνει δημόσια και όχι στο νου κάποιου που θα λάβει τις αποφάσεις β) τα επιχειρήματα που δίνονται πρέπει να στηρίζονται σε δεδομένα και στοιχεία που είναι δυνατόν να γίνουν κατανοητά από όλους</a:t>
            </a:r>
          </a:p>
          <a:p>
            <a:endParaRPr lang="el-GR" dirty="0"/>
          </a:p>
        </p:txBody>
      </p:sp>
    </p:spTree>
    <p:extLst>
      <p:ext uri="{BB962C8B-B14F-4D97-AF65-F5344CB8AC3E}">
        <p14:creationId xmlns:p14="http://schemas.microsoft.com/office/powerpoint/2010/main" val="3342834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BB3836-F8D9-ED04-A44D-F6B70B231ABA}"/>
              </a:ext>
            </a:extLst>
          </p:cNvPr>
          <p:cNvSpPr>
            <a:spLocks noGrp="1"/>
          </p:cNvSpPr>
          <p:nvPr>
            <p:ph type="title"/>
          </p:nvPr>
        </p:nvSpPr>
        <p:spPr/>
        <p:txBody>
          <a:bodyPr/>
          <a:lstStyle/>
          <a:p>
            <a:r>
              <a:rPr lang="el-GR" dirty="0"/>
              <a:t>Δεσμευτικότητα</a:t>
            </a:r>
          </a:p>
        </p:txBody>
      </p:sp>
      <p:sp>
        <p:nvSpPr>
          <p:cNvPr id="3" name="Θέση περιεχομένου 2">
            <a:extLst>
              <a:ext uri="{FF2B5EF4-FFF2-40B4-BE49-F238E27FC236}">
                <a16:creationId xmlns:a16="http://schemas.microsoft.com/office/drawing/2014/main" id="{8E41629A-EE62-076E-E53D-B1698FB39D7C}"/>
              </a:ext>
            </a:extLst>
          </p:cNvPr>
          <p:cNvSpPr>
            <a:spLocks noGrp="1"/>
          </p:cNvSpPr>
          <p:nvPr>
            <p:ph idx="1"/>
          </p:nvPr>
        </p:nvSpPr>
        <p:spPr/>
        <p:txBody>
          <a:bodyPr>
            <a:normAutofit/>
          </a:bodyPr>
          <a:lstStyle/>
          <a:p>
            <a:r>
              <a:rPr lang="el-GR" dirty="0"/>
              <a:t>Το τρίτο χαρακτηριστικό της διαβουλευτικής δημοκρατίας είναι ότι αποσκοπεί να καταλήξει σε μια απόφαση που είναι </a:t>
            </a:r>
            <a:r>
              <a:rPr lang="el-GR" dirty="0">
                <a:solidFill>
                  <a:srgbClr val="FF0000"/>
                </a:solidFill>
              </a:rPr>
              <a:t>δεσμευτική</a:t>
            </a:r>
            <a:r>
              <a:rPr lang="el-GR" dirty="0"/>
              <a:t> για κάποιο χρονικό διάστημα</a:t>
            </a:r>
          </a:p>
          <a:p>
            <a:r>
              <a:rPr lang="el-GR" dirty="0"/>
              <a:t>Από την άποψη αυτή η διαβουλευτική διαδικασία δεν είναι σαν ένα </a:t>
            </a:r>
            <a:r>
              <a:rPr lang="el-GR" dirty="0">
                <a:solidFill>
                  <a:srgbClr val="FF0000"/>
                </a:solidFill>
              </a:rPr>
              <a:t>ταλκ σόου ή μια ακαδημαϊκή συζήτηση</a:t>
            </a:r>
            <a:r>
              <a:rPr lang="el-GR" dirty="0"/>
              <a:t>. Οι συμμετέχοντες δεν αποζητούν απλώς να λάβουν μέρος σε μια συζήτηση αλλά να επηρεάσουν μια απόφαση που θα λάβει η κυβέρνηση</a:t>
            </a:r>
          </a:p>
          <a:p>
            <a:r>
              <a:rPr lang="el-GR" dirty="0"/>
              <a:t>Σε κάποιο σημείο η διαβούλευση σταματάει και η κυβέρνηση λαμβάνει μια απόφαση</a:t>
            </a:r>
            <a:endParaRPr lang="en-US" dirty="0"/>
          </a:p>
        </p:txBody>
      </p:sp>
    </p:spTree>
    <p:extLst>
      <p:ext uri="{BB962C8B-B14F-4D97-AF65-F5344CB8AC3E}">
        <p14:creationId xmlns:p14="http://schemas.microsoft.com/office/powerpoint/2010/main" val="977074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354740F-436A-D3F6-F747-A0CBAC3566F3}"/>
              </a:ext>
            </a:extLst>
          </p:cNvPr>
          <p:cNvSpPr>
            <a:spLocks noGrp="1"/>
          </p:cNvSpPr>
          <p:nvPr>
            <p:ph type="title"/>
          </p:nvPr>
        </p:nvSpPr>
        <p:spPr/>
        <p:txBody>
          <a:bodyPr/>
          <a:lstStyle/>
          <a:p>
            <a:r>
              <a:rPr lang="el-GR" dirty="0"/>
              <a:t>Δυναμική</a:t>
            </a:r>
          </a:p>
        </p:txBody>
      </p:sp>
      <p:sp>
        <p:nvSpPr>
          <p:cNvPr id="3" name="Θέση περιεχομένου 2">
            <a:extLst>
              <a:ext uri="{FF2B5EF4-FFF2-40B4-BE49-F238E27FC236}">
                <a16:creationId xmlns:a16="http://schemas.microsoft.com/office/drawing/2014/main" id="{7A7B132C-8CD0-FB9D-F551-6A4ED5736A33}"/>
              </a:ext>
            </a:extLst>
          </p:cNvPr>
          <p:cNvSpPr>
            <a:spLocks noGrp="1"/>
          </p:cNvSpPr>
          <p:nvPr>
            <p:ph idx="1"/>
          </p:nvPr>
        </p:nvSpPr>
        <p:spPr/>
        <p:txBody>
          <a:bodyPr>
            <a:normAutofit/>
          </a:bodyPr>
          <a:lstStyle/>
          <a:p>
            <a:pPr algn="l"/>
            <a:r>
              <a:rPr lang="en-US" sz="2400" b="0" i="0" u="none" strike="noStrike" baseline="0" dirty="0">
                <a:latin typeface="Goudy"/>
              </a:rPr>
              <a:t>To </a:t>
            </a:r>
            <a:r>
              <a:rPr lang="el-GR" sz="2400" b="0" i="0" u="none" strike="noStrike" baseline="0" dirty="0">
                <a:latin typeface="Goudy"/>
              </a:rPr>
              <a:t>τέταρτο χαρακτηριστικό της διαβουλευτικής δημοκρατίας είναι ότι πρόκειται για μια διαδικασία δυναμική</a:t>
            </a:r>
          </a:p>
          <a:p>
            <a:pPr algn="l"/>
            <a:r>
              <a:rPr lang="el-GR" sz="2400" dirty="0">
                <a:latin typeface="Goudy"/>
              </a:rPr>
              <a:t>Αν και η διαβούλευση αποσκοπεί σε μια δεσμευτική απόφαση δεν προϋποθέτει ότι η απόφαση θα είναι δικαιολογημένη για πάντα. Η διαβουλευτική δημοκρατία πρέπει να αφήνει ανοιχτή τη δυνατότητα του διαλόγου έτσι ώστε οι πολίτες να μπορούν να </a:t>
            </a:r>
            <a:r>
              <a:rPr lang="el-GR" sz="2400" dirty="0">
                <a:solidFill>
                  <a:srgbClr val="FF0000"/>
                </a:solidFill>
                <a:latin typeface="Goudy"/>
              </a:rPr>
              <a:t>ασκήσουν κριτική </a:t>
            </a:r>
            <a:r>
              <a:rPr lang="el-GR" sz="2400" dirty="0">
                <a:latin typeface="Goudy"/>
              </a:rPr>
              <a:t>σε προηγούμενες αποφάσεις</a:t>
            </a:r>
          </a:p>
          <a:p>
            <a:pPr algn="l"/>
            <a:r>
              <a:rPr lang="el-GR" sz="2400" dirty="0">
                <a:latin typeface="Goudy"/>
              </a:rPr>
              <a:t>Μολονότι μια απόφαση είναι δεσμευτική για κάποιο χρονικό διάστημα παραμένει υπό αίρεση από την άποψη ότι πρέπει να παραμείνει ανοικτή η δυνατότητα να αμφισβητηθεί κάποια στιγμή στο μέλλον</a:t>
            </a:r>
          </a:p>
        </p:txBody>
      </p:sp>
    </p:spTree>
    <p:extLst>
      <p:ext uri="{BB962C8B-B14F-4D97-AF65-F5344CB8AC3E}">
        <p14:creationId xmlns:p14="http://schemas.microsoft.com/office/powerpoint/2010/main" val="457354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0EB949B-4F84-A6FC-3477-B43682F1AD6D}"/>
              </a:ext>
            </a:extLst>
          </p:cNvPr>
          <p:cNvSpPr>
            <a:spLocks noGrp="1"/>
          </p:cNvSpPr>
          <p:nvPr>
            <p:ph type="title"/>
          </p:nvPr>
        </p:nvSpPr>
        <p:spPr/>
        <p:txBody>
          <a:bodyPr/>
          <a:lstStyle/>
          <a:p>
            <a:r>
              <a:rPr lang="el-GR" dirty="0"/>
              <a:t>Ένας πιο πλήρης ορισμός</a:t>
            </a:r>
          </a:p>
        </p:txBody>
      </p:sp>
      <p:sp>
        <p:nvSpPr>
          <p:cNvPr id="3" name="Θέση περιεχομένου 2">
            <a:extLst>
              <a:ext uri="{FF2B5EF4-FFF2-40B4-BE49-F238E27FC236}">
                <a16:creationId xmlns:a16="http://schemas.microsoft.com/office/drawing/2014/main" id="{7B159EF3-2B21-5638-1FEE-737913856E20}"/>
              </a:ext>
            </a:extLst>
          </p:cNvPr>
          <p:cNvSpPr>
            <a:spLocks noGrp="1"/>
          </p:cNvSpPr>
          <p:nvPr>
            <p:ph idx="1"/>
          </p:nvPr>
        </p:nvSpPr>
        <p:spPr/>
        <p:txBody>
          <a:bodyPr/>
          <a:lstStyle/>
          <a:p>
            <a:r>
              <a:rPr lang="el-GR" dirty="0"/>
              <a:t>«Η διαβουλευτική δημοκρατία είναι μια μορφή διακυβέρνησης στην οποία </a:t>
            </a:r>
            <a:r>
              <a:rPr lang="el-GR" dirty="0">
                <a:solidFill>
                  <a:srgbClr val="FF0000"/>
                </a:solidFill>
              </a:rPr>
              <a:t>ελεύθεροι και ίσοι πολίτες </a:t>
            </a:r>
            <a:r>
              <a:rPr lang="el-GR" dirty="0"/>
              <a:t>(και οι αντιπρόσωποι τους), δικαιολογούν </a:t>
            </a:r>
            <a:r>
              <a:rPr lang="el-GR" dirty="0">
                <a:solidFill>
                  <a:srgbClr val="FF0000"/>
                </a:solidFill>
              </a:rPr>
              <a:t>αποφάσεις</a:t>
            </a:r>
            <a:r>
              <a:rPr lang="el-GR" dirty="0"/>
              <a:t> σε μια διαδικασία στην οποία ανταλλάσσουν επιχειρήματα τα οποία είναι </a:t>
            </a:r>
            <a:r>
              <a:rPr lang="el-GR" dirty="0">
                <a:solidFill>
                  <a:srgbClr val="FF0000"/>
                </a:solidFill>
              </a:rPr>
              <a:t>αμοιβαία αποδεκτά </a:t>
            </a:r>
            <a:r>
              <a:rPr lang="el-GR" dirty="0"/>
              <a:t>και γενικά </a:t>
            </a:r>
            <a:r>
              <a:rPr lang="el-GR" dirty="0" err="1"/>
              <a:t>προσβάσιμα</a:t>
            </a:r>
            <a:r>
              <a:rPr lang="el-GR" dirty="0"/>
              <a:t>, με στόχο να καταλήξουν σε αποτελέσματα τα οποία είναι</a:t>
            </a:r>
            <a:r>
              <a:rPr lang="el-GR" dirty="0">
                <a:solidFill>
                  <a:srgbClr val="FF0000"/>
                </a:solidFill>
              </a:rPr>
              <a:t> δεσμευτικά </a:t>
            </a:r>
            <a:r>
              <a:rPr lang="el-GR" dirty="0"/>
              <a:t>για όλους τους πολίτες στο παρόν αλλά μπορούν να αμφισβητηθούν στο μέλλον» (</a:t>
            </a:r>
            <a:r>
              <a:rPr lang="en-US" dirty="0"/>
              <a:t>Gutmann and Thompson 2004)</a:t>
            </a:r>
            <a:endParaRPr lang="el-GR" dirty="0"/>
          </a:p>
        </p:txBody>
      </p:sp>
    </p:spTree>
    <p:extLst>
      <p:ext uri="{BB962C8B-B14F-4D97-AF65-F5344CB8AC3E}">
        <p14:creationId xmlns:p14="http://schemas.microsoft.com/office/powerpoint/2010/main" val="2649951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476562-82DE-B780-E60C-F013BEB5563C}"/>
              </a:ext>
            </a:extLst>
          </p:cNvPr>
          <p:cNvSpPr>
            <a:spLocks noGrp="1"/>
          </p:cNvSpPr>
          <p:nvPr>
            <p:ph type="title"/>
          </p:nvPr>
        </p:nvSpPr>
        <p:spPr/>
        <p:txBody>
          <a:bodyPr/>
          <a:lstStyle/>
          <a:p>
            <a:r>
              <a:rPr lang="el-GR" dirty="0"/>
              <a:t>Γιατί διαβουλευτική δημοκρατία;</a:t>
            </a:r>
          </a:p>
        </p:txBody>
      </p:sp>
      <p:sp>
        <p:nvSpPr>
          <p:cNvPr id="3" name="Θέση περιεχομένου 2">
            <a:extLst>
              <a:ext uri="{FF2B5EF4-FFF2-40B4-BE49-F238E27FC236}">
                <a16:creationId xmlns:a16="http://schemas.microsoft.com/office/drawing/2014/main" id="{6224BE6C-365A-B814-BD87-98D19D56C0FF}"/>
              </a:ext>
            </a:extLst>
          </p:cNvPr>
          <p:cNvSpPr>
            <a:spLocks noGrp="1"/>
          </p:cNvSpPr>
          <p:nvPr>
            <p:ph idx="1"/>
          </p:nvPr>
        </p:nvSpPr>
        <p:spPr/>
        <p:txBody>
          <a:bodyPr>
            <a:normAutofit/>
          </a:bodyPr>
          <a:lstStyle/>
          <a:p>
            <a:r>
              <a:rPr lang="el-GR" dirty="0"/>
              <a:t>Το πιο ισχυρό επιχείρημα υπέρ της διαβουλευτικής δημοκρατίας είναι η ενίσχυση της </a:t>
            </a:r>
            <a:r>
              <a:rPr lang="el-GR" dirty="0">
                <a:solidFill>
                  <a:srgbClr val="FF0000"/>
                </a:solidFill>
              </a:rPr>
              <a:t>νομιμοποίησης </a:t>
            </a:r>
            <a:r>
              <a:rPr lang="el-GR" dirty="0"/>
              <a:t>των συλλογικών αποφάσεων</a:t>
            </a:r>
            <a:endParaRPr lang="en-US" dirty="0"/>
          </a:p>
          <a:p>
            <a:pPr algn="l"/>
            <a:r>
              <a:rPr lang="en-US" dirty="0">
                <a:latin typeface="Goudy"/>
              </a:rPr>
              <a:t>O</a:t>
            </a:r>
            <a:r>
              <a:rPr lang="el-GR" dirty="0">
                <a:latin typeface="Goudy"/>
              </a:rPr>
              <a:t>ι αποφάσεις που λαμβάνουν οι κυβερνώντες και οι δημόσιοι αξιωματούχοι γίνονται πιο εύκολα αποδεκτές αν έχουν εξεταστεί καλή τη </a:t>
            </a:r>
            <a:r>
              <a:rPr lang="el-GR" dirty="0" err="1">
                <a:latin typeface="Goudy"/>
              </a:rPr>
              <a:t>πίστει</a:t>
            </a:r>
            <a:r>
              <a:rPr lang="el-GR" dirty="0">
                <a:latin typeface="Goudy"/>
              </a:rPr>
              <a:t> όλα τα επιχειρήματα</a:t>
            </a:r>
          </a:p>
          <a:p>
            <a:pPr algn="l"/>
            <a:r>
              <a:rPr lang="el-GR" sz="2800" b="0" i="0" u="none" strike="noStrike" baseline="0" dirty="0">
                <a:latin typeface="Goudy"/>
              </a:rPr>
              <a:t>Ακόμα και όταν πρόκειται για αποφάσεις με τις οποίες πολλοί διαφωνούν τις αντιμετωπίζουμε διαφορετικά όταν έχουν ληφθεί μετά από προσεκτική εξέταση όλων των αντικρουόμενων ισχυρισμών και διαφορετικά όταν έχουν ληφθεί λόγω της σχετικής ισχύος ανταγωνιστικών πολιτικών συμφερόντων </a:t>
            </a:r>
            <a:endParaRPr lang="en-US" sz="2800" b="0" i="0" u="none" strike="noStrike" baseline="0" dirty="0">
              <a:latin typeface="Goudy"/>
            </a:endParaRPr>
          </a:p>
        </p:txBody>
      </p:sp>
    </p:spTree>
    <p:extLst>
      <p:ext uri="{BB962C8B-B14F-4D97-AF65-F5344CB8AC3E}">
        <p14:creationId xmlns:p14="http://schemas.microsoft.com/office/powerpoint/2010/main" val="3797860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BE10DC-C85E-3768-1DEE-6192FCA99B06}"/>
              </a:ext>
            </a:extLst>
          </p:cNvPr>
          <p:cNvSpPr>
            <a:spLocks noGrp="1"/>
          </p:cNvSpPr>
          <p:nvPr>
            <p:ph type="title"/>
          </p:nvPr>
        </p:nvSpPr>
        <p:spPr/>
        <p:txBody>
          <a:bodyPr/>
          <a:lstStyle/>
          <a:p>
            <a:r>
              <a:rPr lang="el-GR" dirty="0"/>
              <a:t>Οπτική του πολίτη</a:t>
            </a:r>
          </a:p>
        </p:txBody>
      </p:sp>
      <p:sp>
        <p:nvSpPr>
          <p:cNvPr id="3" name="Θέση περιεχομένου 2">
            <a:extLst>
              <a:ext uri="{FF2B5EF4-FFF2-40B4-BE49-F238E27FC236}">
                <a16:creationId xmlns:a16="http://schemas.microsoft.com/office/drawing/2014/main" id="{4C01E71B-A881-1D40-3F8E-BC9A5727B111}"/>
              </a:ext>
            </a:extLst>
          </p:cNvPr>
          <p:cNvSpPr>
            <a:spLocks noGrp="1"/>
          </p:cNvSpPr>
          <p:nvPr>
            <p:ph idx="1"/>
          </p:nvPr>
        </p:nvSpPr>
        <p:spPr/>
        <p:txBody>
          <a:bodyPr>
            <a:normAutofit/>
          </a:bodyPr>
          <a:lstStyle/>
          <a:p>
            <a:r>
              <a:rPr lang="el-GR" dirty="0"/>
              <a:t>Το δεύτερο επιχείρημα υπέρ της διαβουλευτικής δημοκρατίας είναι ότι ενθαρρύνει τους πολίτες και τους κυβερνώντες να υιοθετήσουν μια πιο </a:t>
            </a:r>
            <a:r>
              <a:rPr lang="el-GR" dirty="0">
                <a:solidFill>
                  <a:srgbClr val="FF0000"/>
                </a:solidFill>
              </a:rPr>
              <a:t>ευρεία οπτική </a:t>
            </a:r>
            <a:r>
              <a:rPr lang="el-GR" dirty="0"/>
              <a:t>κατά την εξέταση δημόσιων ζητημάτων που λαμβάνει υπόψη το δημόσιο και κοινό συμφέρον (</a:t>
            </a:r>
            <a:r>
              <a:rPr lang="el-GR" dirty="0">
                <a:solidFill>
                  <a:schemeClr val="accent1"/>
                </a:solidFill>
              </a:rPr>
              <a:t>Βλέπε και επιχείρημα της </a:t>
            </a:r>
            <a:r>
              <a:rPr lang="el-GR" dirty="0" err="1">
                <a:solidFill>
                  <a:schemeClr val="accent1"/>
                </a:solidFill>
              </a:rPr>
              <a:t>Πέιτμαν</a:t>
            </a:r>
            <a:r>
              <a:rPr lang="el-GR" dirty="0">
                <a:solidFill>
                  <a:schemeClr val="accent1"/>
                </a:solidFill>
              </a:rPr>
              <a:t> για Ρουσσώ</a:t>
            </a:r>
            <a:r>
              <a:rPr lang="el-GR" dirty="0"/>
              <a:t>)</a:t>
            </a:r>
          </a:p>
        </p:txBody>
      </p:sp>
    </p:spTree>
    <p:extLst>
      <p:ext uri="{BB962C8B-B14F-4D97-AF65-F5344CB8AC3E}">
        <p14:creationId xmlns:p14="http://schemas.microsoft.com/office/powerpoint/2010/main" val="2476350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D0D562-198A-5850-E0DC-F4A4C3FCA2EF}"/>
              </a:ext>
            </a:extLst>
          </p:cNvPr>
          <p:cNvSpPr>
            <a:spLocks noGrp="1"/>
          </p:cNvSpPr>
          <p:nvPr>
            <p:ph type="title"/>
          </p:nvPr>
        </p:nvSpPr>
        <p:spPr/>
        <p:txBody>
          <a:bodyPr/>
          <a:lstStyle/>
          <a:p>
            <a:r>
              <a:rPr lang="el-GR" dirty="0"/>
              <a:t>Αμοιβαία αποδοχή</a:t>
            </a:r>
          </a:p>
        </p:txBody>
      </p:sp>
      <p:sp>
        <p:nvSpPr>
          <p:cNvPr id="3" name="Θέση περιεχομένου 2">
            <a:extLst>
              <a:ext uri="{FF2B5EF4-FFF2-40B4-BE49-F238E27FC236}">
                <a16:creationId xmlns:a16="http://schemas.microsoft.com/office/drawing/2014/main" id="{8AF324A2-3376-7942-A7CE-A2365E1B60DD}"/>
              </a:ext>
            </a:extLst>
          </p:cNvPr>
          <p:cNvSpPr>
            <a:spLocks noGrp="1"/>
          </p:cNvSpPr>
          <p:nvPr>
            <p:ph idx="1"/>
          </p:nvPr>
        </p:nvSpPr>
        <p:spPr/>
        <p:txBody>
          <a:bodyPr>
            <a:normAutofit/>
          </a:bodyPr>
          <a:lstStyle/>
          <a:p>
            <a:r>
              <a:rPr lang="el-GR" dirty="0"/>
              <a:t>Το τρίτο επιχείρημα υπέρ της διαβουλευτικής δημοκρατίας είναι ότι προωθεί αμοιβαία αποδεκτές διαδικασίες λήψης αποφάσεων</a:t>
            </a:r>
          </a:p>
          <a:p>
            <a:r>
              <a:rPr lang="el-GR" dirty="0"/>
              <a:t>Η διαβούλευση μπορεί να βοηθήσει τους πολίτες να αναγνωρίσουν ότι οι απόψεις των αντιπάλων τους </a:t>
            </a:r>
            <a:r>
              <a:rPr lang="el-GR" dirty="0">
                <a:solidFill>
                  <a:srgbClr val="FF0000"/>
                </a:solidFill>
              </a:rPr>
              <a:t>έχουν πλεονεκτήματα </a:t>
            </a:r>
            <a:r>
              <a:rPr lang="el-GR" dirty="0"/>
              <a:t>ακόμα και όταν διαφωνούν με αυτές</a:t>
            </a:r>
          </a:p>
          <a:p>
            <a:r>
              <a:rPr lang="el-GR" dirty="0"/>
              <a:t>Επίσης μπορεί να βοηθήσει όσους διαβουλεύονται να διακρίνουν τις διαφωνίες που προκύπτουν από </a:t>
            </a:r>
            <a:r>
              <a:rPr lang="el-GR" dirty="0">
                <a:solidFill>
                  <a:srgbClr val="FF0000"/>
                </a:solidFill>
              </a:rPr>
              <a:t>μη συμβιβάσιμες αξίες </a:t>
            </a:r>
            <a:r>
              <a:rPr lang="el-GR" dirty="0"/>
              <a:t>από αυτές που μπορούν να επιλυθούν πιο εύκολα από ότι φαινόταν αρχικά </a:t>
            </a:r>
          </a:p>
        </p:txBody>
      </p:sp>
    </p:spTree>
    <p:extLst>
      <p:ext uri="{BB962C8B-B14F-4D97-AF65-F5344CB8AC3E}">
        <p14:creationId xmlns:p14="http://schemas.microsoft.com/office/powerpoint/2010/main" val="3697549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2C87474-569E-1935-4F07-548FB737570F}"/>
              </a:ext>
            </a:extLst>
          </p:cNvPr>
          <p:cNvSpPr>
            <a:spLocks noGrp="1"/>
          </p:cNvSpPr>
          <p:nvPr>
            <p:ph type="title"/>
          </p:nvPr>
        </p:nvSpPr>
        <p:spPr/>
        <p:txBody>
          <a:bodyPr/>
          <a:lstStyle/>
          <a:p>
            <a:r>
              <a:rPr lang="el-GR" dirty="0"/>
              <a:t>Διόρθωση σφαλμάτων</a:t>
            </a:r>
          </a:p>
        </p:txBody>
      </p:sp>
      <p:sp>
        <p:nvSpPr>
          <p:cNvPr id="3" name="Θέση περιεχομένου 2">
            <a:extLst>
              <a:ext uri="{FF2B5EF4-FFF2-40B4-BE49-F238E27FC236}">
                <a16:creationId xmlns:a16="http://schemas.microsoft.com/office/drawing/2014/main" id="{C3958104-9736-B442-7542-8DCCA5427FD6}"/>
              </a:ext>
            </a:extLst>
          </p:cNvPr>
          <p:cNvSpPr>
            <a:spLocks noGrp="1"/>
          </p:cNvSpPr>
          <p:nvPr>
            <p:ph idx="1"/>
          </p:nvPr>
        </p:nvSpPr>
        <p:spPr/>
        <p:txBody>
          <a:bodyPr>
            <a:normAutofit/>
          </a:bodyPr>
          <a:lstStyle/>
          <a:p>
            <a:r>
              <a:rPr lang="el-GR" dirty="0"/>
              <a:t>Το τέταρτο επιχείρημα υπέρ της διαβουλευτικής δημοκρατίας είναι η διόρθωση εσφαλμένων πολιτικών αποφάσεων</a:t>
            </a:r>
          </a:p>
          <a:p>
            <a:r>
              <a:rPr lang="el-GR" dirty="0"/>
              <a:t>Μέσα από την ανταλλαγή επιχειρημάτων, οι πολιτικοί και οι πολίτες έχουν τη δυνατότητα να αναγνωρίσουν </a:t>
            </a:r>
            <a:r>
              <a:rPr lang="el-GR" dirty="0">
                <a:solidFill>
                  <a:srgbClr val="FF0000"/>
                </a:solidFill>
              </a:rPr>
              <a:t>προσωπικές και συλλογικές παρανοήσεις </a:t>
            </a:r>
            <a:r>
              <a:rPr lang="el-GR" dirty="0"/>
              <a:t>και να διαμορφώσουν νέες απόψεις και πολιτικές οι οποίες θα αντέχουν περισσότερο στην κριτική</a:t>
            </a:r>
          </a:p>
        </p:txBody>
      </p:sp>
    </p:spTree>
    <p:extLst>
      <p:ext uri="{BB962C8B-B14F-4D97-AF65-F5344CB8AC3E}">
        <p14:creationId xmlns:p14="http://schemas.microsoft.com/office/powerpoint/2010/main" val="2200197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C0B2722-B5E8-100C-D888-724A3EC9DE77}"/>
              </a:ext>
            </a:extLst>
          </p:cNvPr>
          <p:cNvSpPr>
            <a:spLocks noGrp="1"/>
          </p:cNvSpPr>
          <p:nvPr>
            <p:ph type="title"/>
          </p:nvPr>
        </p:nvSpPr>
        <p:spPr/>
        <p:txBody>
          <a:bodyPr/>
          <a:lstStyle/>
          <a:p>
            <a:r>
              <a:rPr lang="el-GR" dirty="0"/>
              <a:t>Καλύτερα αποτελέσματα</a:t>
            </a:r>
          </a:p>
        </p:txBody>
      </p:sp>
      <p:sp>
        <p:nvSpPr>
          <p:cNvPr id="3" name="Θέση περιεχομένου 2">
            <a:extLst>
              <a:ext uri="{FF2B5EF4-FFF2-40B4-BE49-F238E27FC236}">
                <a16:creationId xmlns:a16="http://schemas.microsoft.com/office/drawing/2014/main" id="{E44BC054-E3B6-6835-61D8-16FEAACF733C}"/>
              </a:ext>
            </a:extLst>
          </p:cNvPr>
          <p:cNvSpPr>
            <a:spLocks noGrp="1"/>
          </p:cNvSpPr>
          <p:nvPr>
            <p:ph idx="1"/>
          </p:nvPr>
        </p:nvSpPr>
        <p:spPr/>
        <p:txBody>
          <a:bodyPr/>
          <a:lstStyle/>
          <a:p>
            <a:r>
              <a:rPr lang="el-GR" dirty="0"/>
              <a:t>Το πέμπτο επιχείρημα υπέρ της διαβουλευτικής δημοκρατίας είναι ότι οδηγεί γενικά σε </a:t>
            </a:r>
            <a:r>
              <a:rPr lang="el-GR" dirty="0">
                <a:solidFill>
                  <a:srgbClr val="FF0000"/>
                </a:solidFill>
              </a:rPr>
              <a:t>καλύτερα αποτελέσματα </a:t>
            </a:r>
            <a:r>
              <a:rPr lang="el-GR" dirty="0"/>
              <a:t>όσον αφορά τη λήψη πολιτικών αποφάσεων</a:t>
            </a:r>
          </a:p>
          <a:p>
            <a:r>
              <a:rPr lang="el-GR" dirty="0"/>
              <a:t>Αυτό μπορεί να συμβαίνει α)επειδή η απαίτηση να δικαιολογούμε τις πολιτικές μας προτάσεις με λόγους που θα κριθούν από τους άλλους μας αναγκάζει να παρουσιάζουμε προτάσεις που είναι πιο κοντά στο </a:t>
            </a:r>
            <a:r>
              <a:rPr lang="el-GR" dirty="0">
                <a:solidFill>
                  <a:srgbClr val="FF0000"/>
                </a:solidFill>
              </a:rPr>
              <a:t>κοινό αγαθό </a:t>
            </a:r>
            <a:r>
              <a:rPr lang="el-GR" dirty="0"/>
              <a:t>β)η διαδικασία της διαβούλευσης μπορεί να οδηγήσει σε </a:t>
            </a:r>
            <a:r>
              <a:rPr lang="el-GR" dirty="0">
                <a:solidFill>
                  <a:srgbClr val="FF0000"/>
                </a:solidFill>
              </a:rPr>
              <a:t>καλύτερη πληροφόρηση </a:t>
            </a:r>
            <a:r>
              <a:rPr lang="el-GR" dirty="0"/>
              <a:t>για τη λήψη αποφάσεων</a:t>
            </a:r>
          </a:p>
        </p:txBody>
      </p:sp>
    </p:spTree>
    <p:extLst>
      <p:ext uri="{BB962C8B-B14F-4D97-AF65-F5344CB8AC3E}">
        <p14:creationId xmlns:p14="http://schemas.microsoft.com/office/powerpoint/2010/main" val="4168938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3EF6A3F-19C6-CC29-C906-E080B067D0AD}"/>
              </a:ext>
            </a:extLst>
          </p:cNvPr>
          <p:cNvSpPr>
            <a:spLocks noGrp="1"/>
          </p:cNvSpPr>
          <p:nvPr>
            <p:ph type="title"/>
          </p:nvPr>
        </p:nvSpPr>
        <p:spPr/>
        <p:txBody>
          <a:bodyPr/>
          <a:lstStyle/>
          <a:p>
            <a:r>
              <a:rPr lang="el-GR" dirty="0"/>
              <a:t>Διαβούλευση αλλά και ψηφοφορία</a:t>
            </a:r>
          </a:p>
        </p:txBody>
      </p:sp>
      <p:sp>
        <p:nvSpPr>
          <p:cNvPr id="3" name="Θέση περιεχομένου 2">
            <a:extLst>
              <a:ext uri="{FF2B5EF4-FFF2-40B4-BE49-F238E27FC236}">
                <a16:creationId xmlns:a16="http://schemas.microsoft.com/office/drawing/2014/main" id="{B0EFD3A1-C7B3-BF4A-9D73-D1518D0F7D43}"/>
              </a:ext>
            </a:extLst>
          </p:cNvPr>
          <p:cNvSpPr>
            <a:spLocks noGrp="1"/>
          </p:cNvSpPr>
          <p:nvPr>
            <p:ph idx="1"/>
          </p:nvPr>
        </p:nvSpPr>
        <p:spPr/>
        <p:txBody>
          <a:bodyPr>
            <a:normAutofit/>
          </a:bodyPr>
          <a:lstStyle/>
          <a:p>
            <a:pPr algn="l"/>
            <a:r>
              <a:rPr lang="el-GR" dirty="0">
                <a:latin typeface="Goudy"/>
              </a:rPr>
              <a:t>Στις περισσότερες περιπτώσεις διαβούλευσης δεν πρέπει να αναμένεται απόλυτη συναίνεση</a:t>
            </a:r>
            <a:endParaRPr lang="en-US" sz="2800" b="0" i="0" u="none" strike="noStrike" baseline="0" dirty="0">
              <a:latin typeface="Goudy"/>
            </a:endParaRPr>
          </a:p>
          <a:p>
            <a:pPr algn="l"/>
            <a:r>
              <a:rPr lang="el-GR" dirty="0">
                <a:latin typeface="Goudy"/>
              </a:rPr>
              <a:t>Ως εκ τούτου, οι διαδικασίες διαβούλευσης πρέπει να συμπληρώνονται και από άλλες διαδικασίες όπως η </a:t>
            </a:r>
            <a:r>
              <a:rPr lang="el-GR" dirty="0">
                <a:solidFill>
                  <a:srgbClr val="FF0000"/>
                </a:solidFill>
                <a:latin typeface="Goudy"/>
              </a:rPr>
              <a:t>σύσταση</a:t>
            </a:r>
            <a:r>
              <a:rPr lang="el-GR" dirty="0">
                <a:latin typeface="Goudy"/>
              </a:rPr>
              <a:t> από μια Επιτροπή και από την ψηφοφορία σε επίπεδο κοινοβουλίου ή στο σύνολο του εκλογικού σώματος μέσω δημοψηφίσματος </a:t>
            </a:r>
          </a:p>
          <a:p>
            <a:pPr algn="l"/>
            <a:r>
              <a:rPr lang="el-GR" sz="2800" b="0" i="0" u="none" strike="noStrike" baseline="0" dirty="0">
                <a:latin typeface="Goudy"/>
              </a:rPr>
              <a:t>Η διαβούλευση πρέπει να καταλήξει σε απόφαση αλλά η διαβουλευτική δημοκρατία δεν βασίζεται σε μία μόνο διαδικασία για να καταλήξει σε μια τελικά απόφαση</a:t>
            </a:r>
            <a:r>
              <a:rPr lang="en-US" sz="2800" b="0" i="0" u="none" strike="noStrike" baseline="0" dirty="0">
                <a:latin typeface="Goudy"/>
              </a:rPr>
              <a:t>.</a:t>
            </a:r>
            <a:r>
              <a:rPr lang="el-GR" sz="2800" b="0" i="0" u="none" strike="noStrike" baseline="0" dirty="0">
                <a:latin typeface="Goudy"/>
              </a:rPr>
              <a:t> Βασίζεται σε άλλες διαδικασίες που δεν είναι διαβουλευτικές, κατά κύριο λόγο την ψηφοφορία</a:t>
            </a:r>
            <a:endParaRPr lang="el-GR" dirty="0"/>
          </a:p>
        </p:txBody>
      </p:sp>
    </p:spTree>
    <p:extLst>
      <p:ext uri="{BB962C8B-B14F-4D97-AF65-F5344CB8AC3E}">
        <p14:creationId xmlns:p14="http://schemas.microsoft.com/office/powerpoint/2010/main" val="2414570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EC318C-3B8E-FEDC-452C-01FDD9A38CDF}"/>
              </a:ext>
            </a:extLst>
          </p:cNvPr>
          <p:cNvSpPr>
            <a:spLocks noGrp="1"/>
          </p:cNvSpPr>
          <p:nvPr>
            <p:ph type="title"/>
          </p:nvPr>
        </p:nvSpPr>
        <p:spPr/>
        <p:txBody>
          <a:bodyPr/>
          <a:lstStyle/>
          <a:p>
            <a:r>
              <a:rPr lang="el-GR" dirty="0"/>
              <a:t>Διαβουλευτική </a:t>
            </a:r>
            <a:r>
              <a:rPr lang="en-US" dirty="0"/>
              <a:t>Vs </a:t>
            </a:r>
            <a:r>
              <a:rPr lang="el-GR" dirty="0"/>
              <a:t>Αθροιστική δημοκρατία</a:t>
            </a:r>
          </a:p>
        </p:txBody>
      </p:sp>
      <p:sp>
        <p:nvSpPr>
          <p:cNvPr id="3" name="Θέση περιεχομένου 2">
            <a:extLst>
              <a:ext uri="{FF2B5EF4-FFF2-40B4-BE49-F238E27FC236}">
                <a16:creationId xmlns:a16="http://schemas.microsoft.com/office/drawing/2014/main" id="{CC4AE1D0-C6BF-E657-C6DF-FC96DA8492DC}"/>
              </a:ext>
            </a:extLst>
          </p:cNvPr>
          <p:cNvSpPr>
            <a:spLocks noGrp="1"/>
          </p:cNvSpPr>
          <p:nvPr>
            <p:ph idx="1"/>
          </p:nvPr>
        </p:nvSpPr>
        <p:spPr/>
        <p:txBody>
          <a:bodyPr>
            <a:normAutofit fontScale="92500" lnSpcReduction="20000"/>
          </a:bodyPr>
          <a:lstStyle/>
          <a:p>
            <a:pPr algn="l"/>
            <a:r>
              <a:rPr lang="el-GR" sz="2800" b="0" i="0" u="none" strike="noStrike" baseline="0" dirty="0">
                <a:latin typeface="Goudy"/>
              </a:rPr>
              <a:t>Οι υπέρμαχοι της διαβουλευτικής δημοκρατίας βλέπουν ως τον κύριο θεωρητικό τους αντίπαλο αυτό που αποκαλούν «αθροιστική δημοκρατία» ή </a:t>
            </a:r>
            <a:r>
              <a:rPr lang="el-GR" sz="2800" b="0" i="0" u="none" strike="noStrike" baseline="0" dirty="0" err="1">
                <a:latin typeface="Goudy"/>
              </a:rPr>
              <a:t>ψηφοκεντρική</a:t>
            </a:r>
            <a:r>
              <a:rPr lang="el-GR" sz="2800" b="0" i="0" u="none" strike="noStrike" baseline="0" dirty="0">
                <a:latin typeface="Goudy"/>
              </a:rPr>
              <a:t> δημοκρατία</a:t>
            </a:r>
          </a:p>
          <a:p>
            <a:pPr algn="l"/>
            <a:r>
              <a:rPr lang="el-GR" dirty="0">
                <a:latin typeface="Goudy"/>
              </a:rPr>
              <a:t>Η διαβουλευτική αντίληψη της δημοκρατίας εστιάζει στους λόγους που δίνουν οι πολίτες και οι αντιπρόσωποι τους για να δικαιολογήσουν τις προτιμήσεις τους. Η </a:t>
            </a:r>
            <a:r>
              <a:rPr lang="el-GR" dirty="0">
                <a:solidFill>
                  <a:srgbClr val="FF0000"/>
                </a:solidFill>
                <a:latin typeface="Goudy"/>
              </a:rPr>
              <a:t>δικαιολόγηση</a:t>
            </a:r>
            <a:r>
              <a:rPr lang="el-GR" dirty="0">
                <a:latin typeface="Goudy"/>
              </a:rPr>
              <a:t> είναι το «κλειδί»</a:t>
            </a:r>
          </a:p>
          <a:p>
            <a:pPr algn="l"/>
            <a:r>
              <a:rPr lang="el-GR" dirty="0">
                <a:latin typeface="Goudy"/>
              </a:rPr>
              <a:t>Η αθροιστική αντίληψη της δημοκρατίας, αντίθετα, λαμβάνει αυτές τις </a:t>
            </a:r>
            <a:r>
              <a:rPr lang="el-GR" dirty="0">
                <a:solidFill>
                  <a:srgbClr val="FF0000"/>
                </a:solidFill>
                <a:latin typeface="Goudy"/>
              </a:rPr>
              <a:t>προτιμήσεις</a:t>
            </a:r>
            <a:r>
              <a:rPr lang="el-GR" dirty="0">
                <a:latin typeface="Goudy"/>
              </a:rPr>
              <a:t> ως </a:t>
            </a:r>
            <a:r>
              <a:rPr lang="el-GR" dirty="0">
                <a:solidFill>
                  <a:srgbClr val="FF0000"/>
                </a:solidFill>
                <a:latin typeface="Goudy"/>
              </a:rPr>
              <a:t>δεδομένες</a:t>
            </a:r>
          </a:p>
          <a:p>
            <a:pPr algn="l"/>
            <a:r>
              <a:rPr lang="el-GR" dirty="0">
                <a:latin typeface="Goudy"/>
              </a:rPr>
              <a:t>Στην αθροιστική δημοκρατία οι προτιμήσεις δεν χρειάζεται να δικαιολογηθούν και </a:t>
            </a:r>
            <a:r>
              <a:rPr lang="el-GR" dirty="0">
                <a:solidFill>
                  <a:srgbClr val="FF0000"/>
                </a:solidFill>
                <a:latin typeface="Goudy"/>
              </a:rPr>
              <a:t>δεν αλλάζουν </a:t>
            </a:r>
            <a:r>
              <a:rPr lang="el-GR" dirty="0">
                <a:latin typeface="Goudy"/>
              </a:rPr>
              <a:t>μέσα από τη διαβούλευση. Η δημοκρατική διαδικασία με βάση την αντίληψη αυτή δεν διαδραματίζει κανέναν ρόλο στη </a:t>
            </a:r>
            <a:r>
              <a:rPr lang="el-GR" dirty="0">
                <a:solidFill>
                  <a:srgbClr val="FF0000"/>
                </a:solidFill>
                <a:latin typeface="Goudy"/>
              </a:rPr>
              <a:t>διαμόρφωση των προτιμήσεων </a:t>
            </a:r>
            <a:r>
              <a:rPr lang="el-GR" dirty="0">
                <a:latin typeface="Goudy"/>
              </a:rPr>
              <a:t>αλλά μόνο στην αποτύπωση τους μέσω της εκλογικής διαδικασίας</a:t>
            </a:r>
            <a:endParaRPr lang="el-GR" dirty="0"/>
          </a:p>
        </p:txBody>
      </p:sp>
    </p:spTree>
    <p:extLst>
      <p:ext uri="{BB962C8B-B14F-4D97-AF65-F5344CB8AC3E}">
        <p14:creationId xmlns:p14="http://schemas.microsoft.com/office/powerpoint/2010/main" val="216151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55DDF2-52C2-87E3-B61F-1EC98F8679E3}"/>
              </a:ext>
            </a:extLst>
          </p:cNvPr>
          <p:cNvSpPr>
            <a:spLocks noGrp="1"/>
          </p:cNvSpPr>
          <p:nvPr>
            <p:ph type="title"/>
          </p:nvPr>
        </p:nvSpPr>
        <p:spPr/>
        <p:txBody>
          <a:bodyPr/>
          <a:lstStyle/>
          <a:p>
            <a:r>
              <a:rPr lang="el-GR" dirty="0"/>
              <a:t>Πλειοψηφία</a:t>
            </a:r>
          </a:p>
        </p:txBody>
      </p:sp>
      <p:sp>
        <p:nvSpPr>
          <p:cNvPr id="3" name="Θέση περιεχομένου 2">
            <a:extLst>
              <a:ext uri="{FF2B5EF4-FFF2-40B4-BE49-F238E27FC236}">
                <a16:creationId xmlns:a16="http://schemas.microsoft.com/office/drawing/2014/main" id="{82C62231-3638-40CA-4FE9-78607E23EEFD}"/>
              </a:ext>
            </a:extLst>
          </p:cNvPr>
          <p:cNvSpPr>
            <a:spLocks noGrp="1"/>
          </p:cNvSpPr>
          <p:nvPr>
            <p:ph idx="1"/>
          </p:nvPr>
        </p:nvSpPr>
        <p:spPr/>
        <p:txBody>
          <a:bodyPr>
            <a:normAutofit fontScale="85000" lnSpcReduction="20000"/>
          </a:bodyPr>
          <a:lstStyle/>
          <a:p>
            <a:r>
              <a:rPr lang="el-GR" dirty="0"/>
              <a:t>Στην αθροιστική δημοκρατία η λήψη των αποφάσεων</a:t>
            </a:r>
            <a:r>
              <a:rPr lang="en-US" dirty="0"/>
              <a:t> </a:t>
            </a:r>
            <a:r>
              <a:rPr lang="el-GR" dirty="0"/>
              <a:t>για ένα πολιτικό ζήτημα στηρίζεται αποκλειστικά στην αρχή της </a:t>
            </a:r>
            <a:r>
              <a:rPr lang="el-GR" dirty="0">
                <a:solidFill>
                  <a:srgbClr val="FF0000"/>
                </a:solidFill>
              </a:rPr>
              <a:t>πλειοψηφίας</a:t>
            </a:r>
          </a:p>
          <a:p>
            <a:r>
              <a:rPr lang="el-GR" dirty="0"/>
              <a:t>Το ερώτημα τίθεται στον λαό και αυτός ψηφίζει ή οι προτιμήσεις του καταγράφονται μέσω των δημοσκοπήσεων</a:t>
            </a:r>
          </a:p>
          <a:p>
            <a:r>
              <a:rPr lang="el-GR" dirty="0"/>
              <a:t>Οι αντιπρόσωποι του λαού λαμβάνουν την απόφαση και πάλι μέσω ψηφοφορίας στο κοινοβούλιο. Οι αντιπρόσωποι έχουν επιλεγεί σε εκλογές οι οποίες αντιμετωπίζονται ως μια ανταγωνιστική μάχη για την ψήφο του λαού</a:t>
            </a:r>
          </a:p>
          <a:p>
            <a:r>
              <a:rPr lang="el-GR" dirty="0"/>
              <a:t>Η </a:t>
            </a:r>
            <a:r>
              <a:rPr lang="el-GR" dirty="0">
                <a:solidFill>
                  <a:srgbClr val="FF0000"/>
                </a:solidFill>
              </a:rPr>
              <a:t>εκλογική διαδικασία </a:t>
            </a:r>
            <a:r>
              <a:rPr lang="el-GR" dirty="0"/>
              <a:t>στηρίζεται στο μοντέλο της αγοράς. Όπως οι εταιρείες και οι έμποροι, οι πολιτικοί διαμορφώνουν τις θέσεις τους έτσι ώστε να ανταποκρίνονται στις προτιμήσεις των ψηφοφόρων</a:t>
            </a:r>
          </a:p>
          <a:p>
            <a:r>
              <a:rPr lang="el-GR" dirty="0"/>
              <a:t>Η όποια συζήτηση λαμβάνει χώρα κατά την εκλογική διαδικασία έχει περισσότερο τον χαρακτήρα </a:t>
            </a:r>
            <a:r>
              <a:rPr lang="el-GR" dirty="0">
                <a:solidFill>
                  <a:srgbClr val="FF0000"/>
                </a:solidFill>
              </a:rPr>
              <a:t>διαφήμισης</a:t>
            </a:r>
            <a:r>
              <a:rPr lang="el-GR" dirty="0"/>
              <a:t> (ενημέρωση των ψηφοφόρων για τα πλεονεκτήματα) παρά επιχειρηματολογίας (προσπάθεια μεταβολής απόψεων με την παράθεση κατάλληλων λόγων)</a:t>
            </a:r>
          </a:p>
        </p:txBody>
      </p:sp>
    </p:spTree>
    <p:extLst>
      <p:ext uri="{BB962C8B-B14F-4D97-AF65-F5344CB8AC3E}">
        <p14:creationId xmlns:p14="http://schemas.microsoft.com/office/powerpoint/2010/main" val="3705509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D05E3A3-0828-C1A4-5900-72562C85E1E9}"/>
              </a:ext>
            </a:extLst>
          </p:cNvPr>
          <p:cNvSpPr>
            <a:spLocks noGrp="1"/>
          </p:cNvSpPr>
          <p:nvPr>
            <p:ph type="title"/>
          </p:nvPr>
        </p:nvSpPr>
        <p:spPr/>
        <p:txBody>
          <a:bodyPr/>
          <a:lstStyle/>
          <a:p>
            <a:r>
              <a:rPr lang="en-US" dirty="0"/>
              <a:t>Status quo</a:t>
            </a:r>
            <a:endParaRPr lang="el-GR" dirty="0"/>
          </a:p>
        </p:txBody>
      </p:sp>
      <p:sp>
        <p:nvSpPr>
          <p:cNvPr id="3" name="Θέση περιεχομένου 2">
            <a:extLst>
              <a:ext uri="{FF2B5EF4-FFF2-40B4-BE49-F238E27FC236}">
                <a16:creationId xmlns:a16="http://schemas.microsoft.com/office/drawing/2014/main" id="{D3E49DCE-783D-AB7F-7E83-544FE38F9413}"/>
              </a:ext>
            </a:extLst>
          </p:cNvPr>
          <p:cNvSpPr>
            <a:spLocks noGrp="1"/>
          </p:cNvSpPr>
          <p:nvPr>
            <p:ph idx="1"/>
          </p:nvPr>
        </p:nvSpPr>
        <p:spPr/>
        <p:txBody>
          <a:bodyPr>
            <a:normAutofit lnSpcReduction="10000"/>
          </a:bodyPr>
          <a:lstStyle/>
          <a:p>
            <a:r>
              <a:rPr lang="el-GR" dirty="0"/>
              <a:t>Μια βασική κριτική που ασκούν οι υπέρμαχοι της διαβουλευτικής δημοκρατίας στην αθροιστική δημοκρατία είναι ότι όταν αποδεχόμαστε δεδομένες προτιμήσεις ως βάση για τη λήψη συλλογικών αποφάσεων τότε αποδεχόμαστε ή ενισχύουμε το </a:t>
            </a:r>
            <a:r>
              <a:rPr lang="en-US" dirty="0">
                <a:solidFill>
                  <a:srgbClr val="FF0000"/>
                </a:solidFill>
              </a:rPr>
              <a:t>status quo</a:t>
            </a:r>
            <a:r>
              <a:rPr lang="en-US" dirty="0"/>
              <a:t>, </a:t>
            </a:r>
            <a:r>
              <a:rPr lang="el-GR" dirty="0"/>
              <a:t>το οποίο μπορεί να είναι ή να μην είναι άδικο αλλά σε κάθε περίπτωση δεν έχουμε τα εργαλεία να το αλλάξουμε</a:t>
            </a:r>
          </a:p>
          <a:p>
            <a:r>
              <a:rPr lang="el-GR" dirty="0"/>
              <a:t>Στη διαβουλευτική δημοκρατία αντίθετα, οι πολίτες εμπλέκονται σε μια διαδικασία ανταλλαγής επιχειρημάτων και με τον τρόπο αυτό αναγνωρίζουν τη </a:t>
            </a:r>
            <a:r>
              <a:rPr lang="el-GR" dirty="0">
                <a:solidFill>
                  <a:srgbClr val="FF0000"/>
                </a:solidFill>
              </a:rPr>
              <a:t>δυνατότητα να αλλάξουν προτιμήσεις</a:t>
            </a:r>
            <a:r>
              <a:rPr lang="el-GR" dirty="0"/>
              <a:t>. Οι προτιμήσεις που έχουν πριν τη διαβούλευση μπορεί να μην είναι οι ίδιες με αυτές που θα έχουν μετά</a:t>
            </a:r>
          </a:p>
        </p:txBody>
      </p:sp>
    </p:spTree>
    <p:extLst>
      <p:ext uri="{BB962C8B-B14F-4D97-AF65-F5344CB8AC3E}">
        <p14:creationId xmlns:p14="http://schemas.microsoft.com/office/powerpoint/2010/main" val="2480322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3B565CC-3852-EA82-7044-5407B91F6DEE}"/>
              </a:ext>
            </a:extLst>
          </p:cNvPr>
          <p:cNvSpPr>
            <a:spLocks noGrp="1"/>
          </p:cNvSpPr>
          <p:nvPr>
            <p:ph type="title"/>
          </p:nvPr>
        </p:nvSpPr>
        <p:spPr/>
        <p:txBody>
          <a:bodyPr/>
          <a:lstStyle/>
          <a:p>
            <a:r>
              <a:rPr lang="el-GR" dirty="0" err="1"/>
              <a:t>Εργαλειακή</a:t>
            </a:r>
            <a:r>
              <a:rPr lang="el-GR" dirty="0"/>
              <a:t> ή μη </a:t>
            </a:r>
            <a:r>
              <a:rPr lang="el-GR" dirty="0" err="1"/>
              <a:t>εργαλειακή</a:t>
            </a:r>
            <a:r>
              <a:rPr lang="el-GR" dirty="0"/>
              <a:t> αξία;</a:t>
            </a:r>
          </a:p>
        </p:txBody>
      </p:sp>
      <p:sp>
        <p:nvSpPr>
          <p:cNvPr id="3" name="Θέση περιεχομένου 2">
            <a:extLst>
              <a:ext uri="{FF2B5EF4-FFF2-40B4-BE49-F238E27FC236}">
                <a16:creationId xmlns:a16="http://schemas.microsoft.com/office/drawing/2014/main" id="{56FCD4A0-1650-7CCB-B7A7-683865F4D193}"/>
              </a:ext>
            </a:extLst>
          </p:cNvPr>
          <p:cNvSpPr>
            <a:spLocks noGrp="1"/>
          </p:cNvSpPr>
          <p:nvPr>
            <p:ph idx="1"/>
          </p:nvPr>
        </p:nvSpPr>
        <p:spPr/>
        <p:txBody>
          <a:bodyPr>
            <a:normAutofit lnSpcReduction="10000"/>
          </a:bodyPr>
          <a:lstStyle/>
          <a:p>
            <a:r>
              <a:rPr lang="el-GR" dirty="0"/>
              <a:t>Οι θεωρητικοί της διαβουλευτικής δημοκρατίας διαφωνούν για το αν έχει μόνο </a:t>
            </a:r>
            <a:r>
              <a:rPr lang="el-GR" dirty="0" err="1"/>
              <a:t>εργαλειακή</a:t>
            </a:r>
            <a:r>
              <a:rPr lang="el-GR" dirty="0"/>
              <a:t> αξία, ως μέσο για την παραγωγή </a:t>
            </a:r>
            <a:r>
              <a:rPr lang="el-GR" dirty="0">
                <a:solidFill>
                  <a:srgbClr val="FF0000"/>
                </a:solidFill>
              </a:rPr>
              <a:t>βέλτιστων πολιτικών</a:t>
            </a:r>
            <a:r>
              <a:rPr lang="el-GR" dirty="0"/>
              <a:t>, ή έχει αξία αυτή καθαυτή ως διαδικασία η οποία εκφράζει τον αμοιβαίο σεβασμό μεταξύ των πολιτών</a:t>
            </a:r>
          </a:p>
          <a:p>
            <a:r>
              <a:rPr lang="el-GR" dirty="0"/>
              <a:t>Με βάση την πρώτη αντίληψη η διαβούλευση για πολιτικά ζητήματα δεν έχει αξία αυτή καθαυτή. Έχει αξία μόνο στον βαθμό που επιτρέπει στους πολίτες να καταλήξουν σε πιο ορθές αποφάσεις</a:t>
            </a:r>
          </a:p>
          <a:p>
            <a:r>
              <a:rPr lang="el-GR" dirty="0"/>
              <a:t>Με βάση τη δεύτερη αντίληψη η διαβούλευση έχει αξία αυτή καθαυτή. Όταν οι κυβερνώντες και οι φορείς λήψης αποφάσεων διαβουλεύονται με τους πολίτες επιδεικνύουν </a:t>
            </a:r>
            <a:r>
              <a:rPr lang="el-GR" dirty="0">
                <a:solidFill>
                  <a:srgbClr val="FF0000"/>
                </a:solidFill>
              </a:rPr>
              <a:t>σεβασμό</a:t>
            </a:r>
            <a:r>
              <a:rPr lang="el-GR" dirty="0"/>
              <a:t> απέναντί τους</a:t>
            </a:r>
          </a:p>
        </p:txBody>
      </p:sp>
    </p:spTree>
    <p:extLst>
      <p:ext uri="{BB962C8B-B14F-4D97-AF65-F5344CB8AC3E}">
        <p14:creationId xmlns:p14="http://schemas.microsoft.com/office/powerpoint/2010/main" val="2842438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FAE2587-E5FA-47B2-A6B8-25A362AD569C}"/>
              </a:ext>
            </a:extLst>
          </p:cNvPr>
          <p:cNvSpPr>
            <a:spLocks noGrp="1"/>
          </p:cNvSpPr>
          <p:nvPr>
            <p:ph type="title"/>
          </p:nvPr>
        </p:nvSpPr>
        <p:spPr/>
        <p:txBody>
          <a:bodyPr/>
          <a:lstStyle/>
          <a:p>
            <a:r>
              <a:rPr lang="el-GR" dirty="0"/>
              <a:t>Συναίνεση ή πλουραλισμός;</a:t>
            </a:r>
          </a:p>
        </p:txBody>
      </p:sp>
      <p:sp>
        <p:nvSpPr>
          <p:cNvPr id="3" name="Θέση περιεχομένου 2">
            <a:extLst>
              <a:ext uri="{FF2B5EF4-FFF2-40B4-BE49-F238E27FC236}">
                <a16:creationId xmlns:a16="http://schemas.microsoft.com/office/drawing/2014/main" id="{C9E619CD-0CBF-BF5C-33B9-3F4905DF063F}"/>
              </a:ext>
            </a:extLst>
          </p:cNvPr>
          <p:cNvSpPr>
            <a:spLocks noGrp="1"/>
          </p:cNvSpPr>
          <p:nvPr>
            <p:ph idx="1"/>
          </p:nvPr>
        </p:nvSpPr>
        <p:spPr/>
        <p:txBody>
          <a:bodyPr>
            <a:normAutofit lnSpcReduction="10000"/>
          </a:bodyPr>
          <a:lstStyle/>
          <a:p>
            <a:r>
              <a:rPr lang="el-GR" dirty="0"/>
              <a:t>Οι θεωρητικοί της διαβουλευτικής δημοκρατίας που είναι πιο κοντά στη ρεπουμπλικανική παράδοση και τον κοινοτισμό θεωρούν ότι στόχος της διαβούλευσης πρέπει να είναι η επίτευξη συναίνεσης μέσω της πραγμάτωσης ενός </a:t>
            </a:r>
            <a:r>
              <a:rPr lang="el-GR" dirty="0">
                <a:solidFill>
                  <a:srgbClr val="FF0000"/>
                </a:solidFill>
              </a:rPr>
              <a:t>περιεκτικού κοινού αγαθού</a:t>
            </a:r>
            <a:r>
              <a:rPr lang="en-US" dirty="0">
                <a:solidFill>
                  <a:srgbClr val="FF0000"/>
                </a:solidFill>
              </a:rPr>
              <a:t>, </a:t>
            </a:r>
            <a:r>
              <a:rPr lang="el-GR" dirty="0"/>
              <a:t>δηλαδή μια κοινή αντίληψη για το ποια είναι η καλή ζωή (το αγαθό)</a:t>
            </a:r>
          </a:p>
          <a:p>
            <a:r>
              <a:rPr lang="el-GR" dirty="0"/>
              <a:t>Στον αντίποδα, οι πιο φιλελεύθεροι υπέρμαχοι της διαβουλευτικής δημοκρατίας υποστηρίζουν ότι ο στόχος της συναίνεσης πρέπει να περιορίζεται αυστηρά σε </a:t>
            </a:r>
            <a:r>
              <a:rPr lang="el-GR" dirty="0">
                <a:solidFill>
                  <a:srgbClr val="FF0000"/>
                </a:solidFill>
              </a:rPr>
              <a:t>πολιτικό επίπεδο και στη διαμόρφωση ενός δίκαιου πλαισίου διακυβέρνησης </a:t>
            </a:r>
            <a:r>
              <a:rPr lang="el-GR" dirty="0"/>
              <a:t>και ταυτόχρονα αναγνωρίζουν ότι ένα αναπόφευκτό δεδομένο της πολιτικής ζωής είναι η ύπαρξη διαφωνιών </a:t>
            </a:r>
          </a:p>
        </p:txBody>
      </p:sp>
    </p:spTree>
    <p:extLst>
      <p:ext uri="{BB962C8B-B14F-4D97-AF65-F5344CB8AC3E}">
        <p14:creationId xmlns:p14="http://schemas.microsoft.com/office/powerpoint/2010/main" val="3125129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27D1C64-9C1A-D685-BD24-36054B582B4A}"/>
              </a:ext>
            </a:extLst>
          </p:cNvPr>
          <p:cNvSpPr>
            <a:spLocks noGrp="1"/>
          </p:cNvSpPr>
          <p:nvPr>
            <p:ph type="title"/>
          </p:nvPr>
        </p:nvSpPr>
        <p:spPr/>
        <p:txBody>
          <a:bodyPr/>
          <a:lstStyle/>
          <a:p>
            <a:r>
              <a:rPr lang="el-GR" dirty="0"/>
              <a:t>Αντιπροσωπευτική ή συμμετοχική;</a:t>
            </a:r>
          </a:p>
        </p:txBody>
      </p:sp>
      <p:sp>
        <p:nvSpPr>
          <p:cNvPr id="3" name="Θέση περιεχομένου 2">
            <a:extLst>
              <a:ext uri="{FF2B5EF4-FFF2-40B4-BE49-F238E27FC236}">
                <a16:creationId xmlns:a16="http://schemas.microsoft.com/office/drawing/2014/main" id="{63777DA0-A15D-FF4C-B8C4-1D702133C830}"/>
              </a:ext>
            </a:extLst>
          </p:cNvPr>
          <p:cNvSpPr>
            <a:spLocks noGrp="1"/>
          </p:cNvSpPr>
          <p:nvPr>
            <p:ph idx="1"/>
          </p:nvPr>
        </p:nvSpPr>
        <p:spPr/>
        <p:txBody>
          <a:bodyPr>
            <a:normAutofit fontScale="92500" lnSpcReduction="10000"/>
          </a:bodyPr>
          <a:lstStyle/>
          <a:p>
            <a:r>
              <a:rPr lang="el-GR" dirty="0"/>
              <a:t>Οι περισσότεροι θεωρητικοί της διαβουλευτικής δημοκρατίας δεν πιστεύουν ότι οι απλοί πολίτες πρέπει να λαμβάνουν συχνά μέρος σε δημόσιες διαβουλεύσεις ή να λαμβάνουν οι ίδιοι όλες τις σημαντικές αποφάσεις και τάσσονται υπέρ μιας μορφής αντιπροσωπευτικής δημοκρατίας</a:t>
            </a:r>
          </a:p>
          <a:p>
            <a:r>
              <a:rPr lang="el-GR" dirty="0"/>
              <a:t>Οι πολίτες στηρίζονται στους αντιπροσώπους τους για να διαβουλευτούν για αυτούς αλλά οι αντιπρόσωποι </a:t>
            </a:r>
            <a:r>
              <a:rPr lang="el-GR" dirty="0">
                <a:solidFill>
                  <a:srgbClr val="FF0000"/>
                </a:solidFill>
              </a:rPr>
              <a:t>οφείλουν να ακούνε </a:t>
            </a:r>
            <a:r>
              <a:rPr lang="el-GR" dirty="0"/>
              <a:t>και να επικοινωνούν με τους εκλογείς τους</a:t>
            </a:r>
          </a:p>
          <a:p>
            <a:r>
              <a:rPr lang="el-GR" dirty="0"/>
              <a:t>Το</a:t>
            </a:r>
            <a:r>
              <a:rPr lang="el-GR" dirty="0">
                <a:solidFill>
                  <a:srgbClr val="FF0000"/>
                </a:solidFill>
              </a:rPr>
              <a:t> πλεονέκτημα </a:t>
            </a:r>
            <a:r>
              <a:rPr lang="el-GR" dirty="0"/>
              <a:t>σύμφωνα με τους θεωρητικούς αυτούς είναι ότι η διαβούλευση από πολιτικούς με εμπειρία θα είναι πιο αποτελεσματική</a:t>
            </a:r>
          </a:p>
          <a:p>
            <a:r>
              <a:rPr lang="el-GR" dirty="0"/>
              <a:t>Το </a:t>
            </a:r>
            <a:r>
              <a:rPr lang="el-GR" dirty="0">
                <a:solidFill>
                  <a:srgbClr val="FF0000"/>
                </a:solidFill>
              </a:rPr>
              <a:t>μειονέκτημα</a:t>
            </a:r>
            <a:r>
              <a:rPr lang="el-GR" dirty="0"/>
              <a:t> σύμφωνα με τους επικριτές τους είναι ότι η πλειονότητα των πολιτών μετατρέπονται σε απλούς θεατές</a:t>
            </a:r>
          </a:p>
        </p:txBody>
      </p:sp>
    </p:spTree>
    <p:extLst>
      <p:ext uri="{BB962C8B-B14F-4D97-AF65-F5344CB8AC3E}">
        <p14:creationId xmlns:p14="http://schemas.microsoft.com/office/powerpoint/2010/main" val="449722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5256D9D-E2A2-EF45-41FD-423DF3F0FCB8}"/>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6F9291FB-2735-F63E-4CDD-2D68175C53FE}"/>
              </a:ext>
            </a:extLst>
          </p:cNvPr>
          <p:cNvSpPr>
            <a:spLocks noGrp="1"/>
          </p:cNvSpPr>
          <p:nvPr>
            <p:ph idx="1"/>
          </p:nvPr>
        </p:nvSpPr>
        <p:spPr/>
        <p:txBody>
          <a:bodyPr/>
          <a:lstStyle/>
          <a:p>
            <a:r>
              <a:rPr lang="el-GR" dirty="0"/>
              <a:t>Για τον λόγο αυτό κάποιοι οπαδοί της διαβουλευτικής δημοκρατίας τάσσονται υπέρ μιας πιο συμμετοχικής μορφής διακυβέρνησης</a:t>
            </a:r>
          </a:p>
          <a:p>
            <a:r>
              <a:rPr lang="el-GR" dirty="0"/>
              <a:t>Υποστηρίζουν ότι η μεγαλύτερη συμμετοχή δεν δίνει απλώς σε περισσότερους πολίτες την ευκαιρία να απολαύσουν τα οφέλη της συμμετοχής στη διαβούλευση αλλά μπορεί να τους εκπαιδεύσει να σκέφτονται περισσότερο από την οπτική του πολίτη, λαμβάνοντας υπόψη το κοινό συμφέρον</a:t>
            </a:r>
          </a:p>
        </p:txBody>
      </p:sp>
    </p:spTree>
    <p:extLst>
      <p:ext uri="{BB962C8B-B14F-4D97-AF65-F5344CB8AC3E}">
        <p14:creationId xmlns:p14="http://schemas.microsoft.com/office/powerpoint/2010/main" val="4213339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D12C0A-C970-636E-A249-8987ED149DEE}"/>
              </a:ext>
            </a:extLst>
          </p:cNvPr>
          <p:cNvSpPr>
            <a:spLocks noGrp="1"/>
          </p:cNvSpPr>
          <p:nvPr>
            <p:ph type="title"/>
          </p:nvPr>
        </p:nvSpPr>
        <p:spPr/>
        <p:txBody>
          <a:bodyPr/>
          <a:lstStyle/>
          <a:p>
            <a:r>
              <a:rPr lang="el-GR" dirty="0"/>
              <a:t>Διαβουλευτική δημοσκόπηση (</a:t>
            </a:r>
            <a:r>
              <a:rPr lang="en-US" dirty="0" err="1"/>
              <a:t>Fishkin</a:t>
            </a:r>
            <a:r>
              <a:rPr lang="en-US" dirty="0"/>
              <a:t>)</a:t>
            </a:r>
            <a:endParaRPr lang="el-GR" dirty="0"/>
          </a:p>
        </p:txBody>
      </p:sp>
      <p:sp>
        <p:nvSpPr>
          <p:cNvPr id="3" name="Θέση περιεχομένου 2">
            <a:extLst>
              <a:ext uri="{FF2B5EF4-FFF2-40B4-BE49-F238E27FC236}">
                <a16:creationId xmlns:a16="http://schemas.microsoft.com/office/drawing/2014/main" id="{26D8F562-7753-48C9-4C86-F8039AFCCDD8}"/>
              </a:ext>
            </a:extLst>
          </p:cNvPr>
          <p:cNvSpPr>
            <a:spLocks noGrp="1"/>
          </p:cNvSpPr>
          <p:nvPr>
            <p:ph idx="1"/>
          </p:nvPr>
        </p:nvSpPr>
        <p:spPr/>
        <p:txBody>
          <a:bodyPr>
            <a:normAutofit fontScale="70000" lnSpcReduction="20000"/>
          </a:bodyPr>
          <a:lstStyle/>
          <a:p>
            <a:r>
              <a:rPr lang="el-GR" dirty="0">
                <a:solidFill>
                  <a:srgbClr val="282828"/>
                </a:solidFill>
                <a:highlight>
                  <a:srgbClr val="FFFFFF"/>
                </a:highlight>
                <a:latin typeface="Ubuntu" panose="020F0502020204030204" pitchFamily="34" charset="0"/>
              </a:rPr>
              <a:t>Στη διαδικασία της διαβουλευτικής δημοσκόπησης, </a:t>
            </a:r>
            <a:r>
              <a:rPr lang="el-GR" b="0" i="0" dirty="0">
                <a:solidFill>
                  <a:srgbClr val="282828"/>
                </a:solidFill>
                <a:effectLst/>
                <a:highlight>
                  <a:srgbClr val="FFFFFF"/>
                </a:highlight>
                <a:latin typeface="Ubuntu" panose="020F0502020204030204" pitchFamily="34" charset="0"/>
              </a:rPr>
              <a:t>ένα τυχαί</a:t>
            </a:r>
            <a:r>
              <a:rPr lang="el-GR" dirty="0">
                <a:solidFill>
                  <a:srgbClr val="282828"/>
                </a:solidFill>
                <a:highlight>
                  <a:srgbClr val="FFFFFF"/>
                </a:highlight>
                <a:latin typeface="Ubuntu" panose="020F0502020204030204" pitchFamily="34" charset="0"/>
              </a:rPr>
              <a:t>ο και</a:t>
            </a:r>
            <a:r>
              <a:rPr lang="el-GR" b="0" i="0" dirty="0">
                <a:solidFill>
                  <a:srgbClr val="282828"/>
                </a:solidFill>
                <a:effectLst/>
                <a:highlight>
                  <a:srgbClr val="FFFFFF"/>
                </a:highlight>
                <a:latin typeface="Ubuntu" panose="020F0502020204030204" pitchFamily="34" charset="0"/>
              </a:rPr>
              <a:t> αντιπροσωπευτικό δείγμα πολιτών </a:t>
            </a:r>
            <a:r>
              <a:rPr lang="el-GR" b="0" i="0" dirty="0">
                <a:solidFill>
                  <a:srgbClr val="FF0000"/>
                </a:solidFill>
                <a:effectLst/>
                <a:highlight>
                  <a:srgbClr val="FFFFFF"/>
                </a:highlight>
                <a:latin typeface="Ubuntu" panose="020F0502020204030204" pitchFamily="34" charset="0"/>
              </a:rPr>
              <a:t>ερωτάται</a:t>
            </a:r>
            <a:r>
              <a:rPr lang="el-GR" b="0" i="0" dirty="0">
                <a:solidFill>
                  <a:srgbClr val="282828"/>
                </a:solidFill>
                <a:effectLst/>
                <a:highlight>
                  <a:srgbClr val="FFFFFF"/>
                </a:highlight>
                <a:latin typeface="Ubuntu" panose="020F0502020204030204" pitchFamily="34" charset="0"/>
              </a:rPr>
              <a:t> σχετικά με επίμαχα θέματα</a:t>
            </a:r>
          </a:p>
          <a:p>
            <a:r>
              <a:rPr lang="el-GR" b="0" i="0" dirty="0">
                <a:solidFill>
                  <a:srgbClr val="282828"/>
                </a:solidFill>
                <a:effectLst/>
                <a:highlight>
                  <a:srgbClr val="FFFFFF"/>
                </a:highlight>
                <a:latin typeface="Ubuntu" panose="020F0502020204030204" pitchFamily="34" charset="0"/>
              </a:rPr>
              <a:t>Οι συμμετέχοντες καλούνται να συγκεντρωθούν σε ένα συγκεκριμένο μέρος για ένα Σαββατοκύριακο για να διαβουλευτούν πάνω στα </a:t>
            </a:r>
            <a:r>
              <a:rPr lang="el-GR" dirty="0">
                <a:solidFill>
                  <a:srgbClr val="282828"/>
                </a:solidFill>
                <a:highlight>
                  <a:srgbClr val="FFFFFF"/>
                </a:highlight>
                <a:latin typeface="Ubuntu" panose="020F0502020204030204" pitchFamily="34" charset="0"/>
              </a:rPr>
              <a:t> θέματα αυτά</a:t>
            </a:r>
          </a:p>
          <a:p>
            <a:r>
              <a:rPr lang="el-GR" b="0" i="0" dirty="0">
                <a:solidFill>
                  <a:srgbClr val="282828"/>
                </a:solidFill>
                <a:effectLst/>
                <a:highlight>
                  <a:srgbClr val="FFFFFF"/>
                </a:highlight>
                <a:latin typeface="Ubuntu" panose="020F0502020204030204" pitchFamily="34" charset="0"/>
              </a:rPr>
              <a:t>Στην αρχή της διαδικασίας παρέχονται πληροφορίες, οι οποίες γίνονται και δημοσίως διαθέσιμες. Έπειτα οι συμμετέχοντες διεξάγουν διάλογο με εμπειρογνώμονες και πολιτικούς αρχηγούς βασιζόμενοι σε ερωτήσεις τις οποίες αναπτύσσουν στα πλαίσια μικρών ομάδων οι οποίες συντονίζονται από εκπαιδευμένα άτομα</a:t>
            </a:r>
          </a:p>
          <a:p>
            <a:r>
              <a:rPr lang="el-GR" dirty="0">
                <a:solidFill>
                  <a:srgbClr val="282828"/>
                </a:solidFill>
                <a:highlight>
                  <a:srgbClr val="FFFFFF"/>
                </a:highlight>
                <a:latin typeface="Ubuntu" panose="020F0502020204030204" pitchFamily="34" charset="0"/>
              </a:rPr>
              <a:t>Μετά το πέρας των διαβουλεύσεων, </a:t>
            </a:r>
            <a:r>
              <a:rPr lang="el-GR" b="0" i="0" dirty="0">
                <a:solidFill>
                  <a:srgbClr val="FF0000"/>
                </a:solidFill>
                <a:effectLst/>
                <a:highlight>
                  <a:srgbClr val="FFFFFF"/>
                </a:highlight>
                <a:latin typeface="Ubuntu" panose="020F0502020204030204" pitchFamily="34" charset="0"/>
              </a:rPr>
              <a:t>παρέχεται και πάλι ερωτηματολόγιο </a:t>
            </a:r>
            <a:r>
              <a:rPr lang="el-GR" b="0" i="0" dirty="0">
                <a:solidFill>
                  <a:srgbClr val="282828"/>
                </a:solidFill>
                <a:effectLst/>
                <a:highlight>
                  <a:srgbClr val="FFFFFF"/>
                </a:highlight>
                <a:latin typeface="Ubuntu" panose="020F0502020204030204" pitchFamily="34" charset="0"/>
              </a:rPr>
              <a:t>στους συμμετέχοντες με τις αρχικές ερωτήσεις</a:t>
            </a:r>
          </a:p>
          <a:p>
            <a:r>
              <a:rPr lang="el-GR" b="0" i="0" dirty="0">
                <a:solidFill>
                  <a:srgbClr val="282828"/>
                </a:solidFill>
                <a:effectLst/>
                <a:highlight>
                  <a:srgbClr val="FFFFFF"/>
                </a:highlight>
                <a:latin typeface="Ubuntu" panose="020F0502020204030204" pitchFamily="34" charset="0"/>
              </a:rPr>
              <a:t>Οι τελικές μετατοπίσεις των απόψεων αντιπροσωπεύουν τα συμπεράσματα στα οποία θα κατέληγε το κοινό αν ο κόσμος είχε τη δυνατότητα να είναι περισσότερο ενημερωμένος και να έχει πιο ενεργή συμμετοχή</a:t>
            </a:r>
          </a:p>
          <a:p>
            <a:r>
              <a:rPr lang="el-GR" b="0" i="0" dirty="0">
                <a:solidFill>
                  <a:srgbClr val="282828"/>
                </a:solidFill>
                <a:effectLst/>
                <a:highlight>
                  <a:srgbClr val="FFFFFF"/>
                </a:highlight>
                <a:latin typeface="Ubuntu" panose="020F0502020204030204" pitchFamily="34" charset="0"/>
              </a:rPr>
              <a:t> Στο τέλος, αναλύονται τα αποτελέσματα και διοχετεύονται στα Μέσα Μαζικής Ενημέρωσης σε σύντομο χρονικό διάστημα μετά το πέρας των διαβουλεύσεων. Έχει παρατηρηθεί ότι οι απόψεις του κοινού παρουσιάζουν </a:t>
            </a:r>
            <a:r>
              <a:rPr lang="el-GR" dirty="0">
                <a:solidFill>
                  <a:srgbClr val="282828"/>
                </a:solidFill>
                <a:highlight>
                  <a:srgbClr val="FFFFFF"/>
                </a:highlight>
                <a:latin typeface="Ubuntu" panose="020F0502020204030204" pitchFamily="34" charset="0"/>
              </a:rPr>
              <a:t>μεγάλες </a:t>
            </a:r>
            <a:r>
              <a:rPr lang="el-GR" b="0" i="0" dirty="0">
                <a:solidFill>
                  <a:srgbClr val="282828"/>
                </a:solidFill>
                <a:effectLst/>
                <a:highlight>
                  <a:srgbClr val="FFFFFF"/>
                </a:highlight>
                <a:latin typeface="Ubuntu" panose="020F0502020204030204" pitchFamily="34" charset="0"/>
              </a:rPr>
              <a:t>αλλαγές.</a:t>
            </a:r>
            <a:endParaRPr lang="el-GR" dirty="0"/>
          </a:p>
        </p:txBody>
      </p:sp>
    </p:spTree>
    <p:extLst>
      <p:ext uri="{BB962C8B-B14F-4D97-AF65-F5344CB8AC3E}">
        <p14:creationId xmlns:p14="http://schemas.microsoft.com/office/powerpoint/2010/main" val="876048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49A6DF9-8522-C18B-0B27-E6D625E3A2D8}"/>
              </a:ext>
            </a:extLst>
          </p:cNvPr>
          <p:cNvSpPr>
            <a:spLocks noGrp="1"/>
          </p:cNvSpPr>
          <p:nvPr>
            <p:ph type="title"/>
          </p:nvPr>
        </p:nvSpPr>
        <p:spPr/>
        <p:txBody>
          <a:bodyPr/>
          <a:lstStyle/>
          <a:p>
            <a:r>
              <a:rPr lang="el-GR" dirty="0"/>
              <a:t>(Και στο Μαρούσι!)</a:t>
            </a:r>
          </a:p>
        </p:txBody>
      </p:sp>
      <p:sp>
        <p:nvSpPr>
          <p:cNvPr id="3" name="Θέση περιεχομένου 2">
            <a:extLst>
              <a:ext uri="{FF2B5EF4-FFF2-40B4-BE49-F238E27FC236}">
                <a16:creationId xmlns:a16="http://schemas.microsoft.com/office/drawing/2014/main" id="{D4FBC156-DFD0-FD55-C752-4CFC090AA140}"/>
              </a:ext>
            </a:extLst>
          </p:cNvPr>
          <p:cNvSpPr>
            <a:spLocks noGrp="1"/>
          </p:cNvSpPr>
          <p:nvPr>
            <p:ph idx="1"/>
          </p:nvPr>
        </p:nvSpPr>
        <p:spPr/>
        <p:txBody>
          <a:bodyPr>
            <a:normAutofit fontScale="55000" lnSpcReduction="20000"/>
          </a:bodyPr>
          <a:lstStyle/>
          <a:p>
            <a:pPr algn="l"/>
            <a:r>
              <a:rPr lang="el-GR" b="0" i="0" dirty="0">
                <a:solidFill>
                  <a:srgbClr val="131C43"/>
                </a:solidFill>
                <a:effectLst/>
                <a:highlight>
                  <a:srgbClr val="FFFFFF"/>
                </a:highlight>
                <a:latin typeface="Graphik LCG"/>
              </a:rPr>
              <a:t>Από </a:t>
            </a:r>
            <a:r>
              <a:rPr lang="en-US" b="0" i="0" dirty="0">
                <a:solidFill>
                  <a:srgbClr val="131C43"/>
                </a:solidFill>
                <a:effectLst/>
                <a:highlight>
                  <a:srgbClr val="FFFFFF"/>
                </a:highlight>
                <a:latin typeface="Graphik LCG"/>
              </a:rPr>
              <a:t>in.g</a:t>
            </a:r>
            <a:r>
              <a:rPr lang="en-US" dirty="0">
                <a:solidFill>
                  <a:srgbClr val="131C43"/>
                </a:solidFill>
                <a:highlight>
                  <a:srgbClr val="FFFFFF"/>
                </a:highlight>
                <a:latin typeface="Graphik LCG"/>
              </a:rPr>
              <a:t>r (2006):</a:t>
            </a:r>
          </a:p>
          <a:p>
            <a:pPr marL="0" indent="0" algn="l">
              <a:buNone/>
            </a:pPr>
            <a:r>
              <a:rPr lang="el-GR" sz="3300" b="0" i="0" dirty="0">
                <a:solidFill>
                  <a:srgbClr val="131C43"/>
                </a:solidFill>
                <a:effectLst/>
                <a:highlight>
                  <a:srgbClr val="FFFFFF"/>
                </a:highlight>
                <a:latin typeface="Graphik LCG"/>
              </a:rPr>
              <a:t>«Ο Πάνος Αλεξανδρής είναι ο υποψήφιος που θα στηρίξει το ΠΑΣΟΚ για τη διεκδίκηση του Δήμου Αμαρουσίου. Ο κ. Αλεξανδρής επελέγη μέσα από την καινοτόμο και πρωτοφανή για τα ελληνικά δεδομένα διαδικασία της διαβουλευτικής δημοσκόπησης, την οποία χαιρέτισε ο Γιώργος Παπανδρέου.</a:t>
            </a:r>
            <a:endParaRPr lang="en-US" sz="3300" b="0" i="0" dirty="0">
              <a:solidFill>
                <a:srgbClr val="131C43"/>
              </a:solidFill>
              <a:effectLst/>
              <a:highlight>
                <a:srgbClr val="FFFFFF"/>
              </a:highlight>
              <a:latin typeface="Graphik LCG"/>
            </a:endParaRPr>
          </a:p>
          <a:p>
            <a:pPr marL="0" indent="0" algn="l">
              <a:buNone/>
            </a:pPr>
            <a:r>
              <a:rPr lang="el-GR" sz="3300" b="0" i="0" dirty="0">
                <a:solidFill>
                  <a:srgbClr val="131C43"/>
                </a:solidFill>
                <a:effectLst/>
                <a:highlight>
                  <a:srgbClr val="FFFFFF"/>
                </a:highlight>
                <a:latin typeface="Graphik LCG"/>
              </a:rPr>
              <a:t>Οι διαδικασίες άρχισαν το πρωί της Κυριακής, με τους συμμετέχοντες πολίτες χωρισμένους σε 15 ομάδες διαλόγου. Στη συνέχεια, οι έξι υποψήφιοι κλήθηκαν να απαντήσουν στην ολομέλεια των συμμετεχόντων πολιτών, σε περισσότερες από 20 ερωτήσεις, οι οποίες είχαν συζητηθεί και διατυπωθεί στην πρώτη φάση των ομάδων διαλόγου.</a:t>
            </a:r>
            <a:br>
              <a:rPr lang="el-GR" sz="3300" b="0" i="0" dirty="0">
                <a:solidFill>
                  <a:srgbClr val="131C43"/>
                </a:solidFill>
                <a:effectLst/>
                <a:highlight>
                  <a:srgbClr val="FFFFFF"/>
                </a:highlight>
                <a:latin typeface="Graphik LCG"/>
              </a:rPr>
            </a:br>
            <a:br>
              <a:rPr lang="el-GR" sz="3300" b="0" i="0" dirty="0">
                <a:solidFill>
                  <a:srgbClr val="131C43"/>
                </a:solidFill>
                <a:effectLst/>
                <a:highlight>
                  <a:srgbClr val="FFFFFF"/>
                </a:highlight>
                <a:latin typeface="Graphik LCG"/>
              </a:rPr>
            </a:br>
            <a:r>
              <a:rPr lang="el-GR" sz="3300" b="0" i="0" dirty="0">
                <a:solidFill>
                  <a:srgbClr val="131C43"/>
                </a:solidFill>
                <a:effectLst/>
                <a:highlight>
                  <a:srgbClr val="FFFFFF"/>
                </a:highlight>
                <a:latin typeface="Graphik LCG"/>
              </a:rPr>
              <a:t>Στο τέλος της διαδικασίας, οι πολίτες που συμμετείχαν στη διαβουλευτική δημοσκόπηση συμπλήρωσαν ένα ειδικό ερωτηματολόγιο σχετικά με τις διαδικασίες και ακολούθως ψήφισαν (σε κάλπη) για τον καταλληλότερο υποψήφιο.</a:t>
            </a:r>
            <a:br>
              <a:rPr lang="el-GR" sz="3300" b="0" i="0" dirty="0">
                <a:solidFill>
                  <a:srgbClr val="131C43"/>
                </a:solidFill>
                <a:effectLst/>
                <a:highlight>
                  <a:srgbClr val="FFFFFF"/>
                </a:highlight>
                <a:latin typeface="Graphik LCG"/>
              </a:rPr>
            </a:br>
            <a:br>
              <a:rPr lang="el-GR" sz="3300" b="0" i="0" dirty="0">
                <a:solidFill>
                  <a:srgbClr val="131C43"/>
                </a:solidFill>
                <a:effectLst/>
                <a:highlight>
                  <a:srgbClr val="FFFFFF"/>
                </a:highlight>
                <a:latin typeface="Graphik LCG"/>
              </a:rPr>
            </a:br>
            <a:r>
              <a:rPr lang="el-GR" sz="3300" b="0" i="0" dirty="0">
                <a:solidFill>
                  <a:srgbClr val="131C43"/>
                </a:solidFill>
                <a:effectLst/>
                <a:highlight>
                  <a:srgbClr val="FFFFFF"/>
                </a:highlight>
                <a:latin typeface="Graphik LCG"/>
              </a:rPr>
              <a:t>Η ψηφοφορία έγινε σε δύο γύρους, καθώς στον πρώτο γύρο κανείς από τους υποψηφίους δεν συμπλήρωσε ψήφους που να ξεπερνούν σε ποσοστό το 50%</a:t>
            </a:r>
            <a:br>
              <a:rPr lang="el-GR" sz="3300" b="0" i="0" dirty="0">
                <a:solidFill>
                  <a:srgbClr val="131C43"/>
                </a:solidFill>
                <a:effectLst/>
                <a:highlight>
                  <a:srgbClr val="FFFFFF"/>
                </a:highlight>
                <a:latin typeface="Graphik LCG"/>
              </a:rPr>
            </a:br>
            <a:br>
              <a:rPr lang="el-GR" sz="3300" b="0" i="0" dirty="0">
                <a:solidFill>
                  <a:srgbClr val="131C43"/>
                </a:solidFill>
                <a:effectLst/>
                <a:highlight>
                  <a:srgbClr val="FFFFFF"/>
                </a:highlight>
                <a:latin typeface="Graphik LCG"/>
              </a:rPr>
            </a:br>
            <a:r>
              <a:rPr lang="el-GR" sz="3300" b="0" i="0" dirty="0">
                <a:solidFill>
                  <a:srgbClr val="131C43"/>
                </a:solidFill>
                <a:effectLst/>
                <a:highlight>
                  <a:srgbClr val="FFFFFF"/>
                </a:highlight>
                <a:latin typeface="Graphik LCG"/>
              </a:rPr>
              <a:t>Μετά την ολοκλήρωση των διαδικασιών και την ανακοίνωση του ονόματος του υποψηφίου δημάρχου, ο πρόεδρος του ΠΑΣΟΚ Γιώργος Παπανδρέου δήλωσε: «Να σας ευχαριστήσω όλους για τη συμμετοχή σας στην πραγματικά πρωτόγνωρη αυτή διαδικασία για όλους μας. Ουσιαστικά γράψατε, γράψαμε μαζί, αλλά εσείς περισσότερο, ιστορία, σε ό,τι αφορά την ενδυνάμωση των δημοκρατικών διαδικασιών, όχι μόνο στην Ελλάδα, αλλά και σε παγκόσμιο επίπεδο».</a:t>
            </a:r>
          </a:p>
          <a:p>
            <a:endParaRPr lang="el-GR" dirty="0"/>
          </a:p>
        </p:txBody>
      </p:sp>
    </p:spTree>
    <p:extLst>
      <p:ext uri="{BB962C8B-B14F-4D97-AF65-F5344CB8AC3E}">
        <p14:creationId xmlns:p14="http://schemas.microsoft.com/office/powerpoint/2010/main" val="891883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F7DE08-6CA8-44D7-3D26-D57FAACAB4A0}"/>
              </a:ext>
            </a:extLst>
          </p:cNvPr>
          <p:cNvSpPr>
            <a:spLocks noGrp="1"/>
          </p:cNvSpPr>
          <p:nvPr>
            <p:ph type="title"/>
          </p:nvPr>
        </p:nvSpPr>
        <p:spPr/>
        <p:txBody>
          <a:bodyPr/>
          <a:lstStyle/>
          <a:p>
            <a:r>
              <a:rPr lang="el-GR" dirty="0"/>
              <a:t>Κυβέρνηση ή κοινωνία των πολιτών;</a:t>
            </a:r>
          </a:p>
        </p:txBody>
      </p:sp>
      <p:sp>
        <p:nvSpPr>
          <p:cNvPr id="3" name="Θέση περιεχομένου 2">
            <a:extLst>
              <a:ext uri="{FF2B5EF4-FFF2-40B4-BE49-F238E27FC236}">
                <a16:creationId xmlns:a16="http://schemas.microsoft.com/office/drawing/2014/main" id="{62A479C0-52CA-3486-85EB-C2FD4D9036F5}"/>
              </a:ext>
            </a:extLst>
          </p:cNvPr>
          <p:cNvSpPr>
            <a:spLocks noGrp="1"/>
          </p:cNvSpPr>
          <p:nvPr>
            <p:ph idx="1"/>
          </p:nvPr>
        </p:nvSpPr>
        <p:spPr/>
        <p:txBody>
          <a:bodyPr>
            <a:normAutofit fontScale="85000" lnSpcReduction="10000"/>
          </a:bodyPr>
          <a:lstStyle/>
          <a:p>
            <a:r>
              <a:rPr lang="el-GR" dirty="0"/>
              <a:t>Σε ποιους θεσμούς και ενώσεις πρέπει να εφαρμόζεται η διαβούλευση;</a:t>
            </a:r>
          </a:p>
          <a:p>
            <a:r>
              <a:rPr lang="el-GR" dirty="0"/>
              <a:t>Γενικά υπάρχει παραδοχή ότι η διαβούλευση πρέπει να εφαρμόζεται στους βασικούς </a:t>
            </a:r>
            <a:r>
              <a:rPr lang="el-GR" dirty="0">
                <a:solidFill>
                  <a:srgbClr val="FF0000"/>
                </a:solidFill>
              </a:rPr>
              <a:t>κυβερνητικούς οργανισμούς </a:t>
            </a:r>
            <a:r>
              <a:rPr lang="el-GR" dirty="0"/>
              <a:t>αλλά δεν συμφωνούν όλοι οι θεωρητικοί αν πρέπει η διαβούλευση να επεκτείνεται και στην κοινωνία των πολιτών</a:t>
            </a:r>
          </a:p>
          <a:p>
            <a:r>
              <a:rPr lang="el-GR" dirty="0"/>
              <a:t>Θεωρητικοί όπως ο </a:t>
            </a:r>
            <a:r>
              <a:rPr lang="en-US" dirty="0"/>
              <a:t>Joshua Cohen </a:t>
            </a:r>
            <a:r>
              <a:rPr lang="el-GR" dirty="0"/>
              <a:t>υποστηρίζουν ότι η διαβούλευση πρέπει να λαμβάνει χώρα σε ένα μεγάλο εύρος πολιτικών και κοινωνικών ενώσεων, συμπεριλαμβανομένων εταιρειών και εργατικών συνδικάτων, επαγγελματικών ενώσεων και ακόμα και οικογενειών</a:t>
            </a:r>
          </a:p>
          <a:p>
            <a:r>
              <a:rPr lang="el-GR" dirty="0"/>
              <a:t>Ο </a:t>
            </a:r>
            <a:r>
              <a:rPr lang="en-US" dirty="0"/>
              <a:t>Cohen </a:t>
            </a:r>
            <a:r>
              <a:rPr lang="el-GR" dirty="0"/>
              <a:t>τάσσεται υπέρ «της ύπαρξης δημόσιων χώρων στους οποίους οι πολίτες μπορούν να προτείνουν ζητήματα για την πολιτική ατζέντα και να συμμετέχουν σε συζητήσεις για τα ζητήματα αυτά. Η δημιουργία τέτοιων χώρων είναι δημόσιο αγαθό και θα έπρεπε να στηρίζεται με δημόσιους πόρους»</a:t>
            </a:r>
          </a:p>
        </p:txBody>
      </p:sp>
    </p:spTree>
    <p:extLst>
      <p:ext uri="{BB962C8B-B14F-4D97-AF65-F5344CB8AC3E}">
        <p14:creationId xmlns:p14="http://schemas.microsoft.com/office/powerpoint/2010/main" val="741041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98C1E5-11B9-7994-E35F-E50C5B72D8E5}"/>
              </a:ext>
            </a:extLst>
          </p:cNvPr>
          <p:cNvSpPr>
            <a:spLocks noGrp="1"/>
          </p:cNvSpPr>
          <p:nvPr>
            <p:ph type="title"/>
          </p:nvPr>
        </p:nvSpPr>
        <p:spPr/>
        <p:txBody>
          <a:bodyPr/>
          <a:lstStyle/>
          <a:p>
            <a:r>
              <a:rPr lang="el-GR" dirty="0"/>
              <a:t>Εγχώρια ή διεθνής;</a:t>
            </a:r>
          </a:p>
        </p:txBody>
      </p:sp>
      <p:sp>
        <p:nvSpPr>
          <p:cNvPr id="3" name="Θέση περιεχομένου 2">
            <a:extLst>
              <a:ext uri="{FF2B5EF4-FFF2-40B4-BE49-F238E27FC236}">
                <a16:creationId xmlns:a16="http://schemas.microsoft.com/office/drawing/2014/main" id="{41C295FD-E64F-949A-D5BC-08B17F9882D5}"/>
              </a:ext>
            </a:extLst>
          </p:cNvPr>
          <p:cNvSpPr>
            <a:spLocks noGrp="1"/>
          </p:cNvSpPr>
          <p:nvPr>
            <p:ph idx="1"/>
          </p:nvPr>
        </p:nvSpPr>
        <p:spPr/>
        <p:txBody>
          <a:bodyPr>
            <a:normAutofit lnSpcReduction="10000"/>
          </a:bodyPr>
          <a:lstStyle/>
          <a:p>
            <a:pPr algn="l"/>
            <a:r>
              <a:rPr lang="el-GR" dirty="0">
                <a:latin typeface="Goudy"/>
              </a:rPr>
              <a:t>Στον σύγχρονο κόσμο, πολλές αποφάσεις που λαμβάνει μια κυβέρνηση, όπως η απόφαση να πάει σε πόλεμο, επηρεάζουν πολλούς ανθρώπους πέρα από τους πολίτες της. </a:t>
            </a:r>
          </a:p>
          <a:p>
            <a:pPr algn="l"/>
            <a:r>
              <a:rPr lang="el-GR" dirty="0">
                <a:latin typeface="Goudy"/>
              </a:rPr>
              <a:t>Ως εκ τούτου, μια θεωρία όπως η διαβουλευτική δημοκρατία, η οποία τονίζει την ανάγκη δικαιολόγησης των αποφάσεων στους ανθρώπους που θα πρέπει να ζήσουν με τις συνέπειες αυτών των αποφάσεων, θα ήταν λογικό να έχει ως πεδίο εφαρμογής και τη διεθνή σκηνή. </a:t>
            </a:r>
          </a:p>
          <a:p>
            <a:pPr algn="l"/>
            <a:r>
              <a:rPr lang="el-GR" dirty="0">
                <a:latin typeface="Goudy"/>
              </a:rPr>
              <a:t>Ωστόσο, οι περισσότεροι θεωρητικοί της διαβουλευτικής δημοκρατίας εφαρμόζουν τις αρχές της αποκλειστικά σε εγχώρια συστήματα διακυβέρνησης </a:t>
            </a:r>
            <a:endParaRPr lang="el-GR" dirty="0"/>
          </a:p>
        </p:txBody>
      </p:sp>
    </p:spTree>
    <p:extLst>
      <p:ext uri="{BB962C8B-B14F-4D97-AF65-F5344CB8AC3E}">
        <p14:creationId xmlns:p14="http://schemas.microsoft.com/office/powerpoint/2010/main" val="2278455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2C90C94-DBEC-7E99-C11C-FE32C82E008D}"/>
              </a:ext>
            </a:extLst>
          </p:cNvPr>
          <p:cNvSpPr>
            <a:spLocks noGrp="1"/>
          </p:cNvSpPr>
          <p:nvPr>
            <p:ph type="title"/>
          </p:nvPr>
        </p:nvSpPr>
        <p:spPr/>
        <p:txBody>
          <a:bodyPr/>
          <a:lstStyle/>
          <a:p>
            <a:r>
              <a:rPr lang="el-GR" dirty="0"/>
              <a:t>Διαδικαστική ή ουσιώδης;</a:t>
            </a:r>
          </a:p>
        </p:txBody>
      </p:sp>
      <p:sp>
        <p:nvSpPr>
          <p:cNvPr id="3" name="Θέση περιεχομένου 2">
            <a:extLst>
              <a:ext uri="{FF2B5EF4-FFF2-40B4-BE49-F238E27FC236}">
                <a16:creationId xmlns:a16="http://schemas.microsoft.com/office/drawing/2014/main" id="{BE2DA8EE-15AC-2929-C667-FA4601FB5D0D}"/>
              </a:ext>
            </a:extLst>
          </p:cNvPr>
          <p:cNvSpPr>
            <a:spLocks noGrp="1"/>
          </p:cNvSpPr>
          <p:nvPr>
            <p:ph idx="1"/>
          </p:nvPr>
        </p:nvSpPr>
        <p:spPr/>
        <p:txBody>
          <a:bodyPr>
            <a:normAutofit fontScale="92500" lnSpcReduction="10000"/>
          </a:bodyPr>
          <a:lstStyle/>
          <a:p>
            <a:pPr algn="l"/>
            <a:r>
              <a:rPr lang="el-GR" sz="2800" b="0" i="0" u="none" strike="noStrike" baseline="0" dirty="0">
                <a:latin typeface="Goudy"/>
              </a:rPr>
              <a:t>Οι οπαδοί της πλήρους διαδικαστικής διαβουλευτικής </a:t>
            </a:r>
            <a:r>
              <a:rPr lang="el-GR" dirty="0">
                <a:latin typeface="Goudy"/>
              </a:rPr>
              <a:t>δημοκρατίας πιστεύουν ότι όποιος νόμος προκύπτει μέσω διαβουλευτικής διαδικασίας είναι δικαιολογημένος. Οι </a:t>
            </a:r>
            <a:r>
              <a:rPr lang="el-GR" dirty="0">
                <a:solidFill>
                  <a:srgbClr val="FF0000"/>
                </a:solidFill>
                <a:latin typeface="Goudy"/>
              </a:rPr>
              <a:t>θρησκευτικές διακρίσεις </a:t>
            </a:r>
            <a:r>
              <a:rPr lang="el-GR" dirty="0">
                <a:latin typeface="Goudy"/>
              </a:rPr>
              <a:t>και οι</a:t>
            </a:r>
            <a:r>
              <a:rPr lang="el-GR" dirty="0">
                <a:solidFill>
                  <a:srgbClr val="FF0000"/>
                </a:solidFill>
                <a:latin typeface="Goudy"/>
              </a:rPr>
              <a:t> επιθετικοί πόλεμοι</a:t>
            </a:r>
            <a:r>
              <a:rPr lang="el-GR" dirty="0">
                <a:latin typeface="Goudy"/>
              </a:rPr>
              <a:t> μπορεί να είναι εσφαλμένοι αλλά αν μια τέτοια απόφαση προκύψει μετά από διαβούλευση τότε είναι νομιμοποιημένη</a:t>
            </a:r>
          </a:p>
          <a:p>
            <a:pPr algn="l"/>
            <a:r>
              <a:rPr lang="el-GR" dirty="0">
                <a:latin typeface="Goudy"/>
              </a:rPr>
              <a:t>Στον αντίποδα, όσοι τάσσονται υπέρ μιας αντίληψης διαβουλευτικής δημοκρατίας που πρέπει να περιλαμβάνει και ουσιώδεις αρχές, υποστηρίζουν ότι οι διαδικασίες μπορεί να οδηγήσουν σε άδικα αποτελέσματα και τα άδικα αποτελέσματα δεν μπορούν να δικαιολογηθούν. Για τον λόγο αυτό θεωρούν ότι η ίδια η διαδικασία της διαβούλευσης πρέπει να περιλαμβάνει περιορισμούς που αποτυπώνουν τις αξίες αυτές</a:t>
            </a:r>
          </a:p>
        </p:txBody>
      </p:sp>
    </p:spTree>
    <p:extLst>
      <p:ext uri="{BB962C8B-B14F-4D97-AF65-F5344CB8AC3E}">
        <p14:creationId xmlns:p14="http://schemas.microsoft.com/office/powerpoint/2010/main" val="1473446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E0B4983-0E55-A084-3D7E-4799877E3CEE}"/>
              </a:ext>
            </a:extLst>
          </p:cNvPr>
          <p:cNvSpPr>
            <a:spLocks noGrp="1"/>
          </p:cNvSpPr>
          <p:nvPr>
            <p:ph type="title"/>
          </p:nvPr>
        </p:nvSpPr>
        <p:spPr/>
        <p:txBody>
          <a:bodyPr/>
          <a:lstStyle/>
          <a:p>
            <a:r>
              <a:rPr lang="el-GR" dirty="0"/>
              <a:t>Βιβλιογραφία</a:t>
            </a:r>
          </a:p>
        </p:txBody>
      </p:sp>
      <p:sp>
        <p:nvSpPr>
          <p:cNvPr id="3" name="Θέση περιεχομένου 2">
            <a:extLst>
              <a:ext uri="{FF2B5EF4-FFF2-40B4-BE49-F238E27FC236}">
                <a16:creationId xmlns:a16="http://schemas.microsoft.com/office/drawing/2014/main" id="{43DDD321-09FD-FC6B-9195-92356D14DAB4}"/>
              </a:ext>
            </a:extLst>
          </p:cNvPr>
          <p:cNvSpPr>
            <a:spLocks noGrp="1"/>
          </p:cNvSpPr>
          <p:nvPr>
            <p:ph idx="1"/>
          </p:nvPr>
        </p:nvSpPr>
        <p:spPr/>
        <p:txBody>
          <a:bodyPr/>
          <a:lstStyle/>
          <a:p>
            <a:r>
              <a:rPr lang="en-US" i="0" dirty="0">
                <a:effectLst/>
                <a:highlight>
                  <a:srgbClr val="FFFFFF"/>
                </a:highlight>
                <a:latin typeface="arial" panose="020B0604020202020204" pitchFamily="34" charset="0"/>
              </a:rPr>
              <a:t>Gutmann and Thompson.</a:t>
            </a:r>
            <a:r>
              <a:rPr lang="el-GR" i="0" dirty="0">
                <a:effectLst/>
                <a:highlight>
                  <a:srgbClr val="FFFFFF"/>
                </a:highlight>
                <a:latin typeface="arial" panose="020B0604020202020204" pitchFamily="34" charset="0"/>
              </a:rPr>
              <a:t> 2004.</a:t>
            </a:r>
            <a:r>
              <a:rPr lang="en-US" i="0" dirty="0">
                <a:effectLst/>
                <a:highlight>
                  <a:srgbClr val="FFFFFF"/>
                </a:highlight>
                <a:latin typeface="arial" panose="020B0604020202020204" pitchFamily="34" charset="0"/>
              </a:rPr>
              <a:t> </a:t>
            </a:r>
            <a:r>
              <a:rPr lang="en-US" i="1" dirty="0">
                <a:effectLst/>
                <a:highlight>
                  <a:srgbClr val="FFFFFF"/>
                </a:highlight>
                <a:latin typeface="arial" panose="020B0604020202020204" pitchFamily="34" charset="0"/>
              </a:rPr>
              <a:t>Why Deliberative Democracy? </a:t>
            </a:r>
            <a:r>
              <a:rPr lang="en-US" i="0" dirty="0">
                <a:effectLst/>
                <a:highlight>
                  <a:srgbClr val="FFFFFF"/>
                </a:highlight>
                <a:latin typeface="arial" panose="020B0604020202020204" pitchFamily="34" charset="0"/>
              </a:rPr>
              <a:t>Princeton University Press</a:t>
            </a:r>
          </a:p>
          <a:p>
            <a:pPr algn="l" fontAlgn="base"/>
            <a:r>
              <a:rPr lang="en-US" i="0" dirty="0">
                <a:solidFill>
                  <a:srgbClr val="000000"/>
                </a:solidFill>
                <a:effectLst/>
                <a:highlight>
                  <a:srgbClr val="FFFFFF"/>
                </a:highlight>
                <a:latin typeface="Arial" panose="020B0604020202020204" pitchFamily="34" charset="0"/>
                <a:cs typeface="Arial" panose="020B0604020202020204" pitchFamily="34" charset="0"/>
              </a:rPr>
              <a:t>Cohen. </a:t>
            </a:r>
            <a:r>
              <a:rPr lang="en-US" dirty="0">
                <a:solidFill>
                  <a:srgbClr val="000000"/>
                </a:solidFill>
                <a:highlight>
                  <a:srgbClr val="FFFFFF"/>
                </a:highlight>
                <a:latin typeface="Arial" panose="020B0604020202020204" pitchFamily="34" charset="0"/>
                <a:cs typeface="Arial" panose="020B0604020202020204" pitchFamily="34" charset="0"/>
              </a:rPr>
              <a:t>J. </a:t>
            </a:r>
            <a:r>
              <a:rPr lang="el-GR" dirty="0">
                <a:solidFill>
                  <a:srgbClr val="000000"/>
                </a:solidFill>
                <a:highlight>
                  <a:srgbClr val="FFFFFF"/>
                </a:highlight>
                <a:latin typeface="Arial" panose="020B0604020202020204" pitchFamily="34" charset="0"/>
                <a:cs typeface="Arial" panose="020B0604020202020204" pitchFamily="34" charset="0"/>
              </a:rPr>
              <a:t>1997. «</a:t>
            </a:r>
            <a:r>
              <a:rPr lang="en-US" dirty="0">
                <a:solidFill>
                  <a:srgbClr val="000000"/>
                </a:solidFill>
                <a:highlight>
                  <a:srgbClr val="FFFFFF"/>
                </a:highlight>
                <a:latin typeface="Arial" panose="020B0604020202020204" pitchFamily="34" charset="0"/>
                <a:cs typeface="Arial" panose="020B0604020202020204" pitchFamily="34" charset="0"/>
              </a:rPr>
              <a:t>Deliberation and Democratic Legitimacy</a:t>
            </a:r>
            <a:r>
              <a:rPr lang="el-GR" dirty="0">
                <a:solidFill>
                  <a:srgbClr val="000000"/>
                </a:solidFill>
                <a:highlight>
                  <a:srgbClr val="FFFFFF"/>
                </a:highlight>
                <a:latin typeface="Arial" panose="020B0604020202020204" pitchFamily="34" charset="0"/>
                <a:cs typeface="Arial" panose="020B0604020202020204" pitchFamily="34" charset="0"/>
              </a:rPr>
              <a:t>» στο </a:t>
            </a:r>
            <a:r>
              <a:rPr lang="en-US" i="1" dirty="0">
                <a:solidFill>
                  <a:srgbClr val="000000"/>
                </a:solidFill>
                <a:effectLst/>
                <a:highlight>
                  <a:srgbClr val="FFFFFF"/>
                </a:highlight>
                <a:latin typeface="Arial" panose="020B0604020202020204" pitchFamily="34" charset="0"/>
                <a:cs typeface="Arial" panose="020B0604020202020204" pitchFamily="34" charset="0"/>
              </a:rPr>
              <a:t>Deliberative Democracy: Essays on Reason and Politics. </a:t>
            </a:r>
            <a:r>
              <a:rPr lang="en-US" dirty="0">
                <a:solidFill>
                  <a:srgbClr val="000000"/>
                </a:solidFill>
                <a:effectLst/>
                <a:highlight>
                  <a:srgbClr val="FFFFFF"/>
                </a:highlight>
                <a:latin typeface="Arial" panose="020B0604020202020204" pitchFamily="34" charset="0"/>
                <a:cs typeface="Arial" panose="020B0604020202020204" pitchFamily="34" charset="0"/>
              </a:rPr>
              <a:t>MIT Press</a:t>
            </a:r>
            <a:endParaRPr lang="el-GR" dirty="0">
              <a:solidFill>
                <a:srgbClr val="000000"/>
              </a:solidFill>
              <a:effectLst/>
              <a:highlight>
                <a:srgbClr val="FFFFFF"/>
              </a:highlight>
              <a:latin typeface="Arial" panose="020B0604020202020204" pitchFamily="34" charset="0"/>
              <a:cs typeface="Arial" panose="020B0604020202020204" pitchFamily="34" charset="0"/>
            </a:endParaRPr>
          </a:p>
          <a:p>
            <a:pPr algn="l" fontAlgn="base"/>
            <a:r>
              <a:rPr lang="en-US" dirty="0" err="1">
                <a:solidFill>
                  <a:srgbClr val="000000"/>
                </a:solidFill>
                <a:highlight>
                  <a:srgbClr val="FFFFFF"/>
                </a:highlight>
                <a:latin typeface="Arial" panose="020B0604020202020204" pitchFamily="34" charset="0"/>
                <a:cs typeface="Arial" panose="020B0604020202020204" pitchFamily="34" charset="0"/>
              </a:rPr>
              <a:t>Benhabib</a:t>
            </a:r>
            <a:r>
              <a:rPr lang="en-US" dirty="0">
                <a:solidFill>
                  <a:srgbClr val="000000"/>
                </a:solidFill>
                <a:highlight>
                  <a:srgbClr val="FFFFFF"/>
                </a:highlight>
                <a:latin typeface="Arial" panose="020B0604020202020204" pitchFamily="34" charset="0"/>
                <a:cs typeface="Arial" panose="020B0604020202020204" pitchFamily="34" charset="0"/>
              </a:rPr>
              <a:t>. S. 1996. </a:t>
            </a:r>
            <a:r>
              <a:rPr lang="en-US" i="1" dirty="0">
                <a:solidFill>
                  <a:srgbClr val="000000"/>
                </a:solidFill>
                <a:highlight>
                  <a:srgbClr val="FFFFFF"/>
                </a:highlight>
                <a:latin typeface="Arial" panose="020B0604020202020204" pitchFamily="34" charset="0"/>
                <a:cs typeface="Arial" panose="020B0604020202020204" pitchFamily="34" charset="0"/>
              </a:rPr>
              <a:t>Democracy and Difference</a:t>
            </a:r>
            <a:r>
              <a:rPr lang="en-US" dirty="0">
                <a:solidFill>
                  <a:srgbClr val="000000"/>
                </a:solidFill>
                <a:highlight>
                  <a:srgbClr val="FFFFFF"/>
                </a:highlight>
                <a:latin typeface="Arial" panose="020B0604020202020204" pitchFamily="34" charset="0"/>
                <a:cs typeface="Arial" panose="020B0604020202020204" pitchFamily="34" charset="0"/>
              </a:rPr>
              <a:t>. Princeton University Press</a:t>
            </a:r>
          </a:p>
          <a:p>
            <a:pPr algn="l" fontAlgn="base"/>
            <a:r>
              <a:rPr lang="en-US" i="0" dirty="0">
                <a:solidFill>
                  <a:srgbClr val="000000"/>
                </a:solidFill>
                <a:effectLst/>
                <a:highlight>
                  <a:srgbClr val="FFFFFF"/>
                </a:highlight>
                <a:latin typeface="Arial" panose="020B0604020202020204" pitchFamily="34" charset="0"/>
                <a:cs typeface="Arial" panose="020B0604020202020204" pitchFamily="34" charset="0"/>
              </a:rPr>
              <a:t>H</a:t>
            </a:r>
            <a:r>
              <a:rPr lang="en-US" dirty="0">
                <a:solidFill>
                  <a:srgbClr val="000000"/>
                </a:solidFill>
                <a:highlight>
                  <a:srgbClr val="FFFFFF"/>
                </a:highlight>
                <a:latin typeface="Arial" panose="020B0604020202020204" pitchFamily="34" charset="0"/>
                <a:cs typeface="Arial" panose="020B0604020202020204" pitchFamily="34" charset="0"/>
              </a:rPr>
              <a:t>abermas. J. 1992. Between Facts and Norms. MIT Press</a:t>
            </a:r>
            <a:endParaRPr lang="el-GR" i="0" dirty="0">
              <a:solidFill>
                <a:srgbClr val="000000"/>
              </a:solidFill>
              <a:effectLst/>
              <a:highlight>
                <a:srgbClr val="FFFFFF"/>
              </a:highlight>
              <a:latin typeface="Arial" panose="020B0604020202020204" pitchFamily="34" charset="0"/>
              <a:cs typeface="Arial" panose="020B0604020202020204" pitchFamily="34" charset="0"/>
            </a:endParaRPr>
          </a:p>
          <a:p>
            <a:pPr marL="0" indent="0">
              <a:buNone/>
            </a:pPr>
            <a:endParaRPr lang="en-US" b="0" i="0" dirty="0">
              <a:solidFill>
                <a:srgbClr val="4D5156"/>
              </a:solidFill>
              <a:effectLst/>
              <a:highlight>
                <a:srgbClr val="FFFFFF"/>
              </a:highlight>
              <a:latin typeface="arial" panose="020B0604020202020204" pitchFamily="34" charset="0"/>
            </a:endParaRPr>
          </a:p>
          <a:p>
            <a:endParaRPr lang="el-GR" dirty="0"/>
          </a:p>
        </p:txBody>
      </p:sp>
    </p:spTree>
    <p:extLst>
      <p:ext uri="{BB962C8B-B14F-4D97-AF65-F5344CB8AC3E}">
        <p14:creationId xmlns:p14="http://schemas.microsoft.com/office/powerpoint/2010/main" val="3398728442"/>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5436</TotalTime>
  <Words>2490</Words>
  <Application>Microsoft Office PowerPoint</Application>
  <PresentationFormat>Ευρεία οθόνη</PresentationFormat>
  <Paragraphs>100</Paragraphs>
  <Slides>27</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27</vt:i4>
      </vt:variant>
    </vt:vector>
  </HeadingPairs>
  <TitlesOfParts>
    <vt:vector size="35" baseType="lpstr">
      <vt:lpstr>Arial</vt:lpstr>
      <vt:lpstr>Arial</vt:lpstr>
      <vt:lpstr>Calibri</vt:lpstr>
      <vt:lpstr>Calibri Light</vt:lpstr>
      <vt:lpstr>Goudy</vt:lpstr>
      <vt:lpstr>Graphik LCG</vt:lpstr>
      <vt:lpstr>Ubuntu</vt:lpstr>
      <vt:lpstr>Θέμα του Office</vt:lpstr>
      <vt:lpstr>Διαβουλευτική Δημοκρατία</vt:lpstr>
      <vt:lpstr>Κανονιστικό ιδεώδες</vt:lpstr>
      <vt:lpstr>Τέσσερα χαρακτηριστικά της διαβουλευτικής δημοκρατίας (Gutmann and Thompson)</vt:lpstr>
      <vt:lpstr>Αυτόνομοι δρώντες</vt:lpstr>
      <vt:lpstr>Δημοσιότητα </vt:lpstr>
      <vt:lpstr>Δεσμευτικότητα</vt:lpstr>
      <vt:lpstr>Δυναμική</vt:lpstr>
      <vt:lpstr>Ένας πιο πλήρης ορισμός</vt:lpstr>
      <vt:lpstr>Γιατί διαβουλευτική δημοκρατία;</vt:lpstr>
      <vt:lpstr>Οπτική του πολίτη</vt:lpstr>
      <vt:lpstr>Αμοιβαία αποδοχή</vt:lpstr>
      <vt:lpstr>Διόρθωση σφαλμάτων</vt:lpstr>
      <vt:lpstr>Καλύτερα αποτελέσματα</vt:lpstr>
      <vt:lpstr>Διαβούλευση αλλά και ψηφοφορία</vt:lpstr>
      <vt:lpstr>Διαβουλευτική Vs Αθροιστική δημοκρατία</vt:lpstr>
      <vt:lpstr>Πλειοψηφία</vt:lpstr>
      <vt:lpstr>Status quo</vt:lpstr>
      <vt:lpstr>Εργαλειακή ή μη εργαλειακή αξία;</vt:lpstr>
      <vt:lpstr>Συναίνεση ή πλουραλισμός;</vt:lpstr>
      <vt:lpstr>Αντιπροσωπευτική ή συμμετοχική;</vt:lpstr>
      <vt:lpstr>Παρουσίαση του PowerPoint</vt:lpstr>
      <vt:lpstr>Διαβουλευτική δημοσκόπηση (Fishkin)</vt:lpstr>
      <vt:lpstr>(Και στο Μαρούσι!)</vt:lpstr>
      <vt:lpstr>Κυβέρνηση ή κοινωνία των πολιτών;</vt:lpstr>
      <vt:lpstr>Εγχώρια ή διεθνής;</vt:lpstr>
      <vt:lpstr>Διαδικαστική ή ουσιώδης;</vt:lpstr>
      <vt:lpstr>Βιβλιογραφία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Διαβουλευτική Δημοκρατία</dc:title>
  <dc:creator>alexandros manolatos</dc:creator>
  <cp:lastModifiedBy>alexandros manolatos</cp:lastModifiedBy>
  <cp:revision>40</cp:revision>
  <dcterms:created xsi:type="dcterms:W3CDTF">2024-05-15T21:52:19Z</dcterms:created>
  <dcterms:modified xsi:type="dcterms:W3CDTF">2026-04-29T06:17:16Z</dcterms:modified>
</cp:coreProperties>
</file>