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57" r:id="rId4"/>
    <p:sldId id="258" r:id="rId5"/>
    <p:sldId id="259" r:id="rId6"/>
    <p:sldId id="270" r:id="rId7"/>
    <p:sldId id="272" r:id="rId8"/>
    <p:sldId id="260" r:id="rId9"/>
    <p:sldId id="297" r:id="rId10"/>
    <p:sldId id="292" r:id="rId11"/>
    <p:sldId id="293" r:id="rId12"/>
    <p:sldId id="294" r:id="rId13"/>
    <p:sldId id="295" r:id="rId14"/>
    <p:sldId id="296" r:id="rId15"/>
    <p:sldId id="266" r:id="rId16"/>
    <p:sldId id="264" r:id="rId17"/>
    <p:sldId id="267" r:id="rId18"/>
    <p:sldId id="275" r:id="rId19"/>
    <p:sldId id="269" r:id="rId20"/>
    <p:sldId id="277" r:id="rId21"/>
    <p:sldId id="278" r:id="rId22"/>
    <p:sldId id="279" r:id="rId23"/>
    <p:sldId id="274" r:id="rId24"/>
    <p:sldId id="273" r:id="rId25"/>
    <p:sldId id="280" r:id="rId26"/>
    <p:sldId id="281" r:id="rId27"/>
    <p:sldId id="282" r:id="rId28"/>
    <p:sldId id="283" r:id="rId29"/>
    <p:sldId id="284" r:id="rId30"/>
    <p:sldId id="276" r:id="rId31"/>
    <p:sldId id="286" r:id="rId32"/>
    <p:sldId id="285" r:id="rId33"/>
    <p:sldId id="287" r:id="rId34"/>
    <p:sldId id="268" r:id="rId35"/>
    <p:sldId id="291" r:id="rId3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2"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60AA9E-14A7-EBE1-E01E-2EEACAF3C678}"/>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323EB46F-080A-C762-9951-851FA8EA06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2D89E139-66BD-C750-D518-B9E337F145C6}"/>
              </a:ext>
            </a:extLst>
          </p:cNvPr>
          <p:cNvSpPr>
            <a:spLocks noGrp="1"/>
          </p:cNvSpPr>
          <p:nvPr>
            <p:ph type="dt" sz="half" idx="10"/>
          </p:nvPr>
        </p:nvSpPr>
        <p:spPr/>
        <p:txBody>
          <a:bodyPr/>
          <a:lstStyle/>
          <a:p>
            <a:fld id="{DFE46F2B-E3D3-41D6-A9B4-9D88168C2A45}" type="datetimeFigureOut">
              <a:rPr lang="el-GR" smtClean="0"/>
              <a:t>20/4/2026</a:t>
            </a:fld>
            <a:endParaRPr lang="el-GR"/>
          </a:p>
        </p:txBody>
      </p:sp>
      <p:sp>
        <p:nvSpPr>
          <p:cNvPr id="5" name="Θέση υποσέλιδου 4">
            <a:extLst>
              <a:ext uri="{FF2B5EF4-FFF2-40B4-BE49-F238E27FC236}">
                <a16:creationId xmlns:a16="http://schemas.microsoft.com/office/drawing/2014/main" id="{70973A33-8B22-668C-20C4-DC2FC953E9A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649E5A8-CF2D-8F61-FFDF-54A72DABEB07}"/>
              </a:ext>
            </a:extLst>
          </p:cNvPr>
          <p:cNvSpPr>
            <a:spLocks noGrp="1"/>
          </p:cNvSpPr>
          <p:nvPr>
            <p:ph type="sldNum" sz="quarter" idx="12"/>
          </p:nvPr>
        </p:nvSpPr>
        <p:spPr/>
        <p:txBody>
          <a:bodyPr/>
          <a:lstStyle/>
          <a:p>
            <a:fld id="{32DC6172-9DC1-4DA7-97DF-CCDA5BE8C430}" type="slidenum">
              <a:rPr lang="el-GR" smtClean="0"/>
              <a:t>‹#›</a:t>
            </a:fld>
            <a:endParaRPr lang="el-GR"/>
          </a:p>
        </p:txBody>
      </p:sp>
    </p:spTree>
    <p:extLst>
      <p:ext uri="{BB962C8B-B14F-4D97-AF65-F5344CB8AC3E}">
        <p14:creationId xmlns:p14="http://schemas.microsoft.com/office/powerpoint/2010/main" val="460048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4BD791C-784C-0C97-C4CC-7E220221CCB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5852F9E-F101-5E9D-0F52-C66AB6C77758}"/>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68D9636-6E23-D957-BFDD-C3F6CAB952C6}"/>
              </a:ext>
            </a:extLst>
          </p:cNvPr>
          <p:cNvSpPr>
            <a:spLocks noGrp="1"/>
          </p:cNvSpPr>
          <p:nvPr>
            <p:ph type="dt" sz="half" idx="10"/>
          </p:nvPr>
        </p:nvSpPr>
        <p:spPr/>
        <p:txBody>
          <a:bodyPr/>
          <a:lstStyle/>
          <a:p>
            <a:fld id="{DFE46F2B-E3D3-41D6-A9B4-9D88168C2A45}" type="datetimeFigureOut">
              <a:rPr lang="el-GR" smtClean="0"/>
              <a:t>20/4/2026</a:t>
            </a:fld>
            <a:endParaRPr lang="el-GR"/>
          </a:p>
        </p:txBody>
      </p:sp>
      <p:sp>
        <p:nvSpPr>
          <p:cNvPr id="5" name="Θέση υποσέλιδου 4">
            <a:extLst>
              <a:ext uri="{FF2B5EF4-FFF2-40B4-BE49-F238E27FC236}">
                <a16:creationId xmlns:a16="http://schemas.microsoft.com/office/drawing/2014/main" id="{8F155E28-5385-2BA8-38A4-7D397F6F25F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2D13CE7-84ED-49BF-74A3-1FD25E7655DE}"/>
              </a:ext>
            </a:extLst>
          </p:cNvPr>
          <p:cNvSpPr>
            <a:spLocks noGrp="1"/>
          </p:cNvSpPr>
          <p:nvPr>
            <p:ph type="sldNum" sz="quarter" idx="12"/>
          </p:nvPr>
        </p:nvSpPr>
        <p:spPr/>
        <p:txBody>
          <a:bodyPr/>
          <a:lstStyle/>
          <a:p>
            <a:fld id="{32DC6172-9DC1-4DA7-97DF-CCDA5BE8C430}" type="slidenum">
              <a:rPr lang="el-GR" smtClean="0"/>
              <a:t>‹#›</a:t>
            </a:fld>
            <a:endParaRPr lang="el-GR"/>
          </a:p>
        </p:txBody>
      </p:sp>
    </p:spTree>
    <p:extLst>
      <p:ext uri="{BB962C8B-B14F-4D97-AF65-F5344CB8AC3E}">
        <p14:creationId xmlns:p14="http://schemas.microsoft.com/office/powerpoint/2010/main" val="431391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21F398-79FD-5280-A33A-E950AA0D75FC}"/>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2F7D204-B11B-2369-4226-4A5E2C9C73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B82127F9-15EC-EA0C-C988-4B965C9397F5}"/>
              </a:ext>
            </a:extLst>
          </p:cNvPr>
          <p:cNvSpPr>
            <a:spLocks noGrp="1"/>
          </p:cNvSpPr>
          <p:nvPr>
            <p:ph type="dt" sz="half" idx="10"/>
          </p:nvPr>
        </p:nvSpPr>
        <p:spPr/>
        <p:txBody>
          <a:bodyPr/>
          <a:lstStyle/>
          <a:p>
            <a:fld id="{DFE46F2B-E3D3-41D6-A9B4-9D88168C2A45}" type="datetimeFigureOut">
              <a:rPr lang="el-GR" smtClean="0"/>
              <a:t>20/4/2026</a:t>
            </a:fld>
            <a:endParaRPr lang="el-GR"/>
          </a:p>
        </p:txBody>
      </p:sp>
      <p:sp>
        <p:nvSpPr>
          <p:cNvPr id="5" name="Θέση υποσέλιδου 4">
            <a:extLst>
              <a:ext uri="{FF2B5EF4-FFF2-40B4-BE49-F238E27FC236}">
                <a16:creationId xmlns:a16="http://schemas.microsoft.com/office/drawing/2014/main" id="{27E90949-274F-F3D6-5C40-B594BA86E00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7B5D105-463C-9049-3139-5EF30992EA73}"/>
              </a:ext>
            </a:extLst>
          </p:cNvPr>
          <p:cNvSpPr>
            <a:spLocks noGrp="1"/>
          </p:cNvSpPr>
          <p:nvPr>
            <p:ph type="sldNum" sz="quarter" idx="12"/>
          </p:nvPr>
        </p:nvSpPr>
        <p:spPr/>
        <p:txBody>
          <a:bodyPr/>
          <a:lstStyle/>
          <a:p>
            <a:fld id="{32DC6172-9DC1-4DA7-97DF-CCDA5BE8C430}" type="slidenum">
              <a:rPr lang="el-GR" smtClean="0"/>
              <a:t>‹#›</a:t>
            </a:fld>
            <a:endParaRPr lang="el-GR"/>
          </a:p>
        </p:txBody>
      </p:sp>
    </p:spTree>
    <p:extLst>
      <p:ext uri="{BB962C8B-B14F-4D97-AF65-F5344CB8AC3E}">
        <p14:creationId xmlns:p14="http://schemas.microsoft.com/office/powerpoint/2010/main" val="2803527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4BC65A-3BB1-EB37-4058-00A76E67C38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3C1AC61-8C37-A3C3-9C27-DA68C65E4767}"/>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87CF42F9-2D10-F8B4-4FEF-633AA156008C}"/>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6C96D819-AC93-3980-BE1C-2D4CCBD68BC7}"/>
              </a:ext>
            </a:extLst>
          </p:cNvPr>
          <p:cNvSpPr>
            <a:spLocks noGrp="1"/>
          </p:cNvSpPr>
          <p:nvPr>
            <p:ph type="dt" sz="half" idx="10"/>
          </p:nvPr>
        </p:nvSpPr>
        <p:spPr/>
        <p:txBody>
          <a:bodyPr/>
          <a:lstStyle/>
          <a:p>
            <a:fld id="{DFE46F2B-E3D3-41D6-A9B4-9D88168C2A45}" type="datetimeFigureOut">
              <a:rPr lang="el-GR" smtClean="0"/>
              <a:t>20/4/2026</a:t>
            </a:fld>
            <a:endParaRPr lang="el-GR"/>
          </a:p>
        </p:txBody>
      </p:sp>
      <p:sp>
        <p:nvSpPr>
          <p:cNvPr id="6" name="Θέση υποσέλιδου 5">
            <a:extLst>
              <a:ext uri="{FF2B5EF4-FFF2-40B4-BE49-F238E27FC236}">
                <a16:creationId xmlns:a16="http://schemas.microsoft.com/office/drawing/2014/main" id="{BC692F16-AC66-692B-8F86-59BAEB32FC05}"/>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D5ECC628-BBC0-713E-BACB-9012B499668C}"/>
              </a:ext>
            </a:extLst>
          </p:cNvPr>
          <p:cNvSpPr>
            <a:spLocks noGrp="1"/>
          </p:cNvSpPr>
          <p:nvPr>
            <p:ph type="sldNum" sz="quarter" idx="12"/>
          </p:nvPr>
        </p:nvSpPr>
        <p:spPr/>
        <p:txBody>
          <a:bodyPr/>
          <a:lstStyle/>
          <a:p>
            <a:fld id="{32DC6172-9DC1-4DA7-97DF-CCDA5BE8C430}" type="slidenum">
              <a:rPr lang="el-GR" smtClean="0"/>
              <a:t>‹#›</a:t>
            </a:fld>
            <a:endParaRPr lang="el-GR"/>
          </a:p>
        </p:txBody>
      </p:sp>
    </p:spTree>
    <p:extLst>
      <p:ext uri="{BB962C8B-B14F-4D97-AF65-F5344CB8AC3E}">
        <p14:creationId xmlns:p14="http://schemas.microsoft.com/office/powerpoint/2010/main" val="258025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ABE54CD-C8F0-CD83-CE19-62F0435A5ACB}"/>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94E244C-7D5B-37F2-E680-771ECBB063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587CA146-9C05-7F17-BAAD-DA45115ECC06}"/>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0580FD19-3EAC-8BA7-2A32-AC50FD2AE7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F8F28177-7166-B67A-6141-1246E10B14D8}"/>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7BDE6033-194D-060D-96AE-3C282D59CED1}"/>
              </a:ext>
            </a:extLst>
          </p:cNvPr>
          <p:cNvSpPr>
            <a:spLocks noGrp="1"/>
          </p:cNvSpPr>
          <p:nvPr>
            <p:ph type="dt" sz="half" idx="10"/>
          </p:nvPr>
        </p:nvSpPr>
        <p:spPr/>
        <p:txBody>
          <a:bodyPr/>
          <a:lstStyle/>
          <a:p>
            <a:fld id="{DFE46F2B-E3D3-41D6-A9B4-9D88168C2A45}" type="datetimeFigureOut">
              <a:rPr lang="el-GR" smtClean="0"/>
              <a:t>20/4/2026</a:t>
            </a:fld>
            <a:endParaRPr lang="el-GR"/>
          </a:p>
        </p:txBody>
      </p:sp>
      <p:sp>
        <p:nvSpPr>
          <p:cNvPr id="8" name="Θέση υποσέλιδου 7">
            <a:extLst>
              <a:ext uri="{FF2B5EF4-FFF2-40B4-BE49-F238E27FC236}">
                <a16:creationId xmlns:a16="http://schemas.microsoft.com/office/drawing/2014/main" id="{19FA37D9-1D69-0CDB-BED0-4CC2C36C6975}"/>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695F0601-C824-FBBB-F6D9-0B3346C612CB}"/>
              </a:ext>
            </a:extLst>
          </p:cNvPr>
          <p:cNvSpPr>
            <a:spLocks noGrp="1"/>
          </p:cNvSpPr>
          <p:nvPr>
            <p:ph type="sldNum" sz="quarter" idx="12"/>
          </p:nvPr>
        </p:nvSpPr>
        <p:spPr/>
        <p:txBody>
          <a:bodyPr/>
          <a:lstStyle/>
          <a:p>
            <a:fld id="{32DC6172-9DC1-4DA7-97DF-CCDA5BE8C430}" type="slidenum">
              <a:rPr lang="el-GR" smtClean="0"/>
              <a:t>‹#›</a:t>
            </a:fld>
            <a:endParaRPr lang="el-GR"/>
          </a:p>
        </p:txBody>
      </p:sp>
    </p:spTree>
    <p:extLst>
      <p:ext uri="{BB962C8B-B14F-4D97-AF65-F5344CB8AC3E}">
        <p14:creationId xmlns:p14="http://schemas.microsoft.com/office/powerpoint/2010/main" val="190959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5582F2F-BA0F-25ED-B513-FCD0A96381B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F68F2D49-6857-B88F-E880-5E232952C0F5}"/>
              </a:ext>
            </a:extLst>
          </p:cNvPr>
          <p:cNvSpPr>
            <a:spLocks noGrp="1"/>
          </p:cNvSpPr>
          <p:nvPr>
            <p:ph type="dt" sz="half" idx="10"/>
          </p:nvPr>
        </p:nvSpPr>
        <p:spPr/>
        <p:txBody>
          <a:bodyPr/>
          <a:lstStyle/>
          <a:p>
            <a:fld id="{DFE46F2B-E3D3-41D6-A9B4-9D88168C2A45}" type="datetimeFigureOut">
              <a:rPr lang="el-GR" smtClean="0"/>
              <a:t>20/4/2026</a:t>
            </a:fld>
            <a:endParaRPr lang="el-GR"/>
          </a:p>
        </p:txBody>
      </p:sp>
      <p:sp>
        <p:nvSpPr>
          <p:cNvPr id="4" name="Θέση υποσέλιδου 3">
            <a:extLst>
              <a:ext uri="{FF2B5EF4-FFF2-40B4-BE49-F238E27FC236}">
                <a16:creationId xmlns:a16="http://schemas.microsoft.com/office/drawing/2014/main" id="{BDBB1809-8DAF-7278-237F-CE826332427A}"/>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EAC87E2D-10AB-DE50-EFB1-CE3542CB4EE5}"/>
              </a:ext>
            </a:extLst>
          </p:cNvPr>
          <p:cNvSpPr>
            <a:spLocks noGrp="1"/>
          </p:cNvSpPr>
          <p:nvPr>
            <p:ph type="sldNum" sz="quarter" idx="12"/>
          </p:nvPr>
        </p:nvSpPr>
        <p:spPr/>
        <p:txBody>
          <a:bodyPr/>
          <a:lstStyle/>
          <a:p>
            <a:fld id="{32DC6172-9DC1-4DA7-97DF-CCDA5BE8C430}" type="slidenum">
              <a:rPr lang="el-GR" smtClean="0"/>
              <a:t>‹#›</a:t>
            </a:fld>
            <a:endParaRPr lang="el-GR"/>
          </a:p>
        </p:txBody>
      </p:sp>
    </p:spTree>
    <p:extLst>
      <p:ext uri="{BB962C8B-B14F-4D97-AF65-F5344CB8AC3E}">
        <p14:creationId xmlns:p14="http://schemas.microsoft.com/office/powerpoint/2010/main" val="3301410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1C19036-85DC-7A06-1802-9AFC3FE24DA2}"/>
              </a:ext>
            </a:extLst>
          </p:cNvPr>
          <p:cNvSpPr>
            <a:spLocks noGrp="1"/>
          </p:cNvSpPr>
          <p:nvPr>
            <p:ph type="dt" sz="half" idx="10"/>
          </p:nvPr>
        </p:nvSpPr>
        <p:spPr/>
        <p:txBody>
          <a:bodyPr/>
          <a:lstStyle/>
          <a:p>
            <a:fld id="{DFE46F2B-E3D3-41D6-A9B4-9D88168C2A45}" type="datetimeFigureOut">
              <a:rPr lang="el-GR" smtClean="0"/>
              <a:t>20/4/2026</a:t>
            </a:fld>
            <a:endParaRPr lang="el-GR"/>
          </a:p>
        </p:txBody>
      </p:sp>
      <p:sp>
        <p:nvSpPr>
          <p:cNvPr id="3" name="Θέση υποσέλιδου 2">
            <a:extLst>
              <a:ext uri="{FF2B5EF4-FFF2-40B4-BE49-F238E27FC236}">
                <a16:creationId xmlns:a16="http://schemas.microsoft.com/office/drawing/2014/main" id="{A9EF09E2-AF76-85DB-D928-E0B6E6E2F29F}"/>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554B675E-9657-3C16-A98A-01227D57D0B9}"/>
              </a:ext>
            </a:extLst>
          </p:cNvPr>
          <p:cNvSpPr>
            <a:spLocks noGrp="1"/>
          </p:cNvSpPr>
          <p:nvPr>
            <p:ph type="sldNum" sz="quarter" idx="12"/>
          </p:nvPr>
        </p:nvSpPr>
        <p:spPr/>
        <p:txBody>
          <a:bodyPr/>
          <a:lstStyle/>
          <a:p>
            <a:fld id="{32DC6172-9DC1-4DA7-97DF-CCDA5BE8C430}" type="slidenum">
              <a:rPr lang="el-GR" smtClean="0"/>
              <a:t>‹#›</a:t>
            </a:fld>
            <a:endParaRPr lang="el-GR"/>
          </a:p>
        </p:txBody>
      </p:sp>
    </p:spTree>
    <p:extLst>
      <p:ext uri="{BB962C8B-B14F-4D97-AF65-F5344CB8AC3E}">
        <p14:creationId xmlns:p14="http://schemas.microsoft.com/office/powerpoint/2010/main" val="208621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AA2B0F0-83FB-7F4C-2633-D254CDD6C124}"/>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A1D028C8-8F95-897D-7570-1980823693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EF5EAC0C-D62E-5119-A710-03D328673A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23117C3-DF20-205E-36ED-AB9C7C024FB7}"/>
              </a:ext>
            </a:extLst>
          </p:cNvPr>
          <p:cNvSpPr>
            <a:spLocks noGrp="1"/>
          </p:cNvSpPr>
          <p:nvPr>
            <p:ph type="dt" sz="half" idx="10"/>
          </p:nvPr>
        </p:nvSpPr>
        <p:spPr/>
        <p:txBody>
          <a:bodyPr/>
          <a:lstStyle/>
          <a:p>
            <a:fld id="{DFE46F2B-E3D3-41D6-A9B4-9D88168C2A45}" type="datetimeFigureOut">
              <a:rPr lang="el-GR" smtClean="0"/>
              <a:t>20/4/2026</a:t>
            </a:fld>
            <a:endParaRPr lang="el-GR"/>
          </a:p>
        </p:txBody>
      </p:sp>
      <p:sp>
        <p:nvSpPr>
          <p:cNvPr id="6" name="Θέση υποσέλιδου 5">
            <a:extLst>
              <a:ext uri="{FF2B5EF4-FFF2-40B4-BE49-F238E27FC236}">
                <a16:creationId xmlns:a16="http://schemas.microsoft.com/office/drawing/2014/main" id="{14769B97-FD67-48D9-A351-23F106F0D9C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312D2EB-5A9C-CD4D-F32E-852FF4F2B748}"/>
              </a:ext>
            </a:extLst>
          </p:cNvPr>
          <p:cNvSpPr>
            <a:spLocks noGrp="1"/>
          </p:cNvSpPr>
          <p:nvPr>
            <p:ph type="sldNum" sz="quarter" idx="12"/>
          </p:nvPr>
        </p:nvSpPr>
        <p:spPr/>
        <p:txBody>
          <a:bodyPr/>
          <a:lstStyle/>
          <a:p>
            <a:fld id="{32DC6172-9DC1-4DA7-97DF-CCDA5BE8C430}" type="slidenum">
              <a:rPr lang="el-GR" smtClean="0"/>
              <a:t>‹#›</a:t>
            </a:fld>
            <a:endParaRPr lang="el-GR"/>
          </a:p>
        </p:txBody>
      </p:sp>
    </p:spTree>
    <p:extLst>
      <p:ext uri="{BB962C8B-B14F-4D97-AF65-F5344CB8AC3E}">
        <p14:creationId xmlns:p14="http://schemas.microsoft.com/office/powerpoint/2010/main" val="2167360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C0D21D-1B0F-4201-CCF6-A6F620F69F4F}"/>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5CA1DDB3-F410-4937-C0AA-FECBA03DBF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A9B73C3A-22E0-8084-14DE-9F17380C98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30209317-63BA-FC55-955D-68D84B21FCE6}"/>
              </a:ext>
            </a:extLst>
          </p:cNvPr>
          <p:cNvSpPr>
            <a:spLocks noGrp="1"/>
          </p:cNvSpPr>
          <p:nvPr>
            <p:ph type="dt" sz="half" idx="10"/>
          </p:nvPr>
        </p:nvSpPr>
        <p:spPr/>
        <p:txBody>
          <a:bodyPr/>
          <a:lstStyle/>
          <a:p>
            <a:fld id="{DFE46F2B-E3D3-41D6-A9B4-9D88168C2A45}" type="datetimeFigureOut">
              <a:rPr lang="el-GR" smtClean="0"/>
              <a:t>20/4/2026</a:t>
            </a:fld>
            <a:endParaRPr lang="el-GR"/>
          </a:p>
        </p:txBody>
      </p:sp>
      <p:sp>
        <p:nvSpPr>
          <p:cNvPr id="6" name="Θέση υποσέλιδου 5">
            <a:extLst>
              <a:ext uri="{FF2B5EF4-FFF2-40B4-BE49-F238E27FC236}">
                <a16:creationId xmlns:a16="http://schemas.microsoft.com/office/drawing/2014/main" id="{9A6CE405-7F94-56D5-BBC3-FDE279004B6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0DFEB56-A90F-0884-18A3-E413AA365D6A}"/>
              </a:ext>
            </a:extLst>
          </p:cNvPr>
          <p:cNvSpPr>
            <a:spLocks noGrp="1"/>
          </p:cNvSpPr>
          <p:nvPr>
            <p:ph type="sldNum" sz="quarter" idx="12"/>
          </p:nvPr>
        </p:nvSpPr>
        <p:spPr/>
        <p:txBody>
          <a:bodyPr/>
          <a:lstStyle/>
          <a:p>
            <a:fld id="{32DC6172-9DC1-4DA7-97DF-CCDA5BE8C430}" type="slidenum">
              <a:rPr lang="el-GR" smtClean="0"/>
              <a:t>‹#›</a:t>
            </a:fld>
            <a:endParaRPr lang="el-GR"/>
          </a:p>
        </p:txBody>
      </p:sp>
    </p:spTree>
    <p:extLst>
      <p:ext uri="{BB962C8B-B14F-4D97-AF65-F5344CB8AC3E}">
        <p14:creationId xmlns:p14="http://schemas.microsoft.com/office/powerpoint/2010/main" val="2240189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2F436EE-0186-672F-F7D6-824A6CA6943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B669BC2C-6253-BD27-C304-FB3D07D42535}"/>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670EE69-66ED-DC21-17C5-B71912F7949C}"/>
              </a:ext>
            </a:extLst>
          </p:cNvPr>
          <p:cNvSpPr>
            <a:spLocks noGrp="1"/>
          </p:cNvSpPr>
          <p:nvPr>
            <p:ph type="dt" sz="half" idx="10"/>
          </p:nvPr>
        </p:nvSpPr>
        <p:spPr/>
        <p:txBody>
          <a:bodyPr/>
          <a:lstStyle/>
          <a:p>
            <a:fld id="{DFE46F2B-E3D3-41D6-A9B4-9D88168C2A45}" type="datetimeFigureOut">
              <a:rPr lang="el-GR" smtClean="0"/>
              <a:t>20/4/2026</a:t>
            </a:fld>
            <a:endParaRPr lang="el-GR"/>
          </a:p>
        </p:txBody>
      </p:sp>
      <p:sp>
        <p:nvSpPr>
          <p:cNvPr id="5" name="Θέση υποσέλιδου 4">
            <a:extLst>
              <a:ext uri="{FF2B5EF4-FFF2-40B4-BE49-F238E27FC236}">
                <a16:creationId xmlns:a16="http://schemas.microsoft.com/office/drawing/2014/main" id="{BC8D70BE-459B-5381-E498-4DCDCC1DFDF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BAA4837-9959-BEDC-C5F4-9CDA8E7701E8}"/>
              </a:ext>
            </a:extLst>
          </p:cNvPr>
          <p:cNvSpPr>
            <a:spLocks noGrp="1"/>
          </p:cNvSpPr>
          <p:nvPr>
            <p:ph type="sldNum" sz="quarter" idx="12"/>
          </p:nvPr>
        </p:nvSpPr>
        <p:spPr/>
        <p:txBody>
          <a:bodyPr/>
          <a:lstStyle/>
          <a:p>
            <a:fld id="{32DC6172-9DC1-4DA7-97DF-CCDA5BE8C430}" type="slidenum">
              <a:rPr lang="el-GR" smtClean="0"/>
              <a:t>‹#›</a:t>
            </a:fld>
            <a:endParaRPr lang="el-GR"/>
          </a:p>
        </p:txBody>
      </p:sp>
    </p:spTree>
    <p:extLst>
      <p:ext uri="{BB962C8B-B14F-4D97-AF65-F5344CB8AC3E}">
        <p14:creationId xmlns:p14="http://schemas.microsoft.com/office/powerpoint/2010/main" val="238633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DC3F8FC-4F37-9062-2906-B38692E776E7}"/>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843B946C-FE96-6B6C-33FE-1733FD70C41A}"/>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2F75914-CEC8-60AF-72F4-24B87AE3CE1C}"/>
              </a:ext>
            </a:extLst>
          </p:cNvPr>
          <p:cNvSpPr>
            <a:spLocks noGrp="1"/>
          </p:cNvSpPr>
          <p:nvPr>
            <p:ph type="dt" sz="half" idx="10"/>
          </p:nvPr>
        </p:nvSpPr>
        <p:spPr/>
        <p:txBody>
          <a:bodyPr/>
          <a:lstStyle/>
          <a:p>
            <a:fld id="{DFE46F2B-E3D3-41D6-A9B4-9D88168C2A45}" type="datetimeFigureOut">
              <a:rPr lang="el-GR" smtClean="0"/>
              <a:t>20/4/2026</a:t>
            </a:fld>
            <a:endParaRPr lang="el-GR"/>
          </a:p>
        </p:txBody>
      </p:sp>
      <p:sp>
        <p:nvSpPr>
          <p:cNvPr id="5" name="Θέση υποσέλιδου 4">
            <a:extLst>
              <a:ext uri="{FF2B5EF4-FFF2-40B4-BE49-F238E27FC236}">
                <a16:creationId xmlns:a16="http://schemas.microsoft.com/office/drawing/2014/main" id="{3B13CF79-52FC-1C43-3D92-C176611CF57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E9512CD-025D-DB90-021C-A195010ABD68}"/>
              </a:ext>
            </a:extLst>
          </p:cNvPr>
          <p:cNvSpPr>
            <a:spLocks noGrp="1"/>
          </p:cNvSpPr>
          <p:nvPr>
            <p:ph type="sldNum" sz="quarter" idx="12"/>
          </p:nvPr>
        </p:nvSpPr>
        <p:spPr/>
        <p:txBody>
          <a:bodyPr/>
          <a:lstStyle/>
          <a:p>
            <a:fld id="{32DC6172-9DC1-4DA7-97DF-CCDA5BE8C430}" type="slidenum">
              <a:rPr lang="el-GR" smtClean="0"/>
              <a:t>‹#›</a:t>
            </a:fld>
            <a:endParaRPr lang="el-GR"/>
          </a:p>
        </p:txBody>
      </p:sp>
    </p:spTree>
    <p:extLst>
      <p:ext uri="{BB962C8B-B14F-4D97-AF65-F5344CB8AC3E}">
        <p14:creationId xmlns:p14="http://schemas.microsoft.com/office/powerpoint/2010/main" val="23069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D748E494-A0B1-C5A9-BF56-CE973C589B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1FA157B-18FD-54A1-BC3E-A0FE7012C1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B1E875E-5813-4A1B-D113-3D0FF561B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E46F2B-E3D3-41D6-A9B4-9D88168C2A45}" type="datetimeFigureOut">
              <a:rPr lang="el-GR" smtClean="0"/>
              <a:t>20/4/2026</a:t>
            </a:fld>
            <a:endParaRPr lang="el-GR"/>
          </a:p>
        </p:txBody>
      </p:sp>
      <p:sp>
        <p:nvSpPr>
          <p:cNvPr id="5" name="Θέση υποσέλιδου 4">
            <a:extLst>
              <a:ext uri="{FF2B5EF4-FFF2-40B4-BE49-F238E27FC236}">
                <a16:creationId xmlns:a16="http://schemas.microsoft.com/office/drawing/2014/main" id="{83C775E4-B3B9-F264-A17C-7AA6BA4159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ECF7AD-3D66-38E3-906A-A74C0A60A1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C6172-9DC1-4DA7-97DF-CCDA5BE8C430}" type="slidenum">
              <a:rPr lang="el-GR" smtClean="0"/>
              <a:t>‹#›</a:t>
            </a:fld>
            <a:endParaRPr lang="el-GR"/>
          </a:p>
        </p:txBody>
      </p:sp>
    </p:spTree>
    <p:extLst>
      <p:ext uri="{BB962C8B-B14F-4D97-AF65-F5344CB8AC3E}">
        <p14:creationId xmlns:p14="http://schemas.microsoft.com/office/powerpoint/2010/main" val="1509433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kifissia.gr/el/StratigikesProtereotitesProipologismos"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BCF1539-D79E-CE43-6BB2-FBB9AED5BB1C}"/>
              </a:ext>
            </a:extLst>
          </p:cNvPr>
          <p:cNvSpPr>
            <a:spLocks noGrp="1"/>
          </p:cNvSpPr>
          <p:nvPr>
            <p:ph type="ctrTitle"/>
          </p:nvPr>
        </p:nvSpPr>
        <p:spPr/>
        <p:txBody>
          <a:bodyPr/>
          <a:lstStyle/>
          <a:p>
            <a:r>
              <a:rPr lang="el-GR" dirty="0"/>
              <a:t>Συμμετοχική δημοκρατία</a:t>
            </a:r>
          </a:p>
        </p:txBody>
      </p:sp>
      <p:sp>
        <p:nvSpPr>
          <p:cNvPr id="3" name="Υπότιτλος 2">
            <a:extLst>
              <a:ext uri="{FF2B5EF4-FFF2-40B4-BE49-F238E27FC236}">
                <a16:creationId xmlns:a16="http://schemas.microsoft.com/office/drawing/2014/main" id="{74F2DED4-EAE1-C03C-4885-88386A2A49EB}"/>
              </a:ext>
            </a:extLst>
          </p:cNvPr>
          <p:cNvSpPr>
            <a:spLocks noGrp="1"/>
          </p:cNvSpPr>
          <p:nvPr>
            <p:ph type="subTitle" idx="1"/>
          </p:nvPr>
        </p:nvSpPr>
        <p:spPr/>
        <p:txBody>
          <a:bodyPr/>
          <a:lstStyle/>
          <a:p>
            <a:endParaRPr lang="el-GR"/>
          </a:p>
        </p:txBody>
      </p:sp>
    </p:spTree>
    <p:extLst>
      <p:ext uri="{BB962C8B-B14F-4D97-AF65-F5344CB8AC3E}">
        <p14:creationId xmlns:p14="http://schemas.microsoft.com/office/powerpoint/2010/main" val="73866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A204865-9E24-F158-7D42-6E0C91F4B3A3}"/>
              </a:ext>
            </a:extLst>
          </p:cNvPr>
          <p:cNvSpPr>
            <a:spLocks noGrp="1"/>
          </p:cNvSpPr>
          <p:nvPr>
            <p:ph type="title"/>
          </p:nvPr>
        </p:nvSpPr>
        <p:spPr/>
        <p:txBody>
          <a:bodyPr/>
          <a:lstStyle/>
          <a:p>
            <a:r>
              <a:rPr lang="el-GR" dirty="0"/>
              <a:t>Κύριοι εκπρόσωποι της συμμετοχικής δημοκρατίας</a:t>
            </a:r>
          </a:p>
        </p:txBody>
      </p:sp>
      <p:sp>
        <p:nvSpPr>
          <p:cNvPr id="3" name="Θέση περιεχομένου 2">
            <a:extLst>
              <a:ext uri="{FF2B5EF4-FFF2-40B4-BE49-F238E27FC236}">
                <a16:creationId xmlns:a16="http://schemas.microsoft.com/office/drawing/2014/main" id="{565370AC-68C1-1E9B-8659-0C84D4EB0793}"/>
              </a:ext>
            </a:extLst>
          </p:cNvPr>
          <p:cNvSpPr>
            <a:spLocks noGrp="1"/>
          </p:cNvSpPr>
          <p:nvPr>
            <p:ph idx="1"/>
          </p:nvPr>
        </p:nvSpPr>
        <p:spPr/>
        <p:txBody>
          <a:bodyPr>
            <a:normAutofit lnSpcReduction="10000"/>
          </a:bodyPr>
          <a:lstStyle/>
          <a:p>
            <a:r>
              <a:rPr lang="en-US" sz="3600" dirty="0"/>
              <a:t>Carole Pateman </a:t>
            </a:r>
          </a:p>
          <a:p>
            <a:pPr marL="0" indent="0">
              <a:buNone/>
            </a:pPr>
            <a:r>
              <a:rPr lang="en-US" sz="3600" i="1" dirty="0">
                <a:solidFill>
                  <a:srgbClr val="202122"/>
                </a:solidFill>
                <a:highlight>
                  <a:srgbClr val="FFFFFF"/>
                </a:highlight>
                <a:latin typeface="Arial" panose="020B0604020202020204" pitchFamily="34" charset="0"/>
              </a:rPr>
              <a:t> </a:t>
            </a:r>
            <a:r>
              <a:rPr lang="en-US" sz="2400" i="1" dirty="0">
                <a:solidFill>
                  <a:srgbClr val="202122"/>
                </a:solidFill>
                <a:highlight>
                  <a:srgbClr val="FFFFFF"/>
                </a:highlight>
                <a:latin typeface="Arial" panose="020B0604020202020204" pitchFamily="34" charset="0"/>
              </a:rPr>
              <a:t>Participation and democratic theory </a:t>
            </a:r>
            <a:r>
              <a:rPr lang="en-US" sz="2400" dirty="0">
                <a:solidFill>
                  <a:srgbClr val="202122"/>
                </a:solidFill>
                <a:highlight>
                  <a:srgbClr val="FFFFFF"/>
                </a:highlight>
                <a:latin typeface="Arial" panose="020B0604020202020204" pitchFamily="34" charset="0"/>
              </a:rPr>
              <a:t>(1970)</a:t>
            </a:r>
          </a:p>
          <a:p>
            <a:pPr marL="0" indent="0">
              <a:buNone/>
            </a:pPr>
            <a:r>
              <a:rPr lang="en-US" sz="2400" i="1" dirty="0">
                <a:solidFill>
                  <a:srgbClr val="202122"/>
                </a:solidFill>
                <a:highlight>
                  <a:srgbClr val="FFFFFF"/>
                </a:highlight>
                <a:latin typeface="Arial" panose="020B0604020202020204" pitchFamily="34" charset="0"/>
              </a:rPr>
              <a:t> The problem of political obligation: a critique of liberal theory </a:t>
            </a:r>
            <a:r>
              <a:rPr lang="en-US" sz="2400" dirty="0">
                <a:solidFill>
                  <a:srgbClr val="202122"/>
                </a:solidFill>
                <a:highlight>
                  <a:srgbClr val="FFFFFF"/>
                </a:highlight>
                <a:latin typeface="Arial" panose="020B0604020202020204" pitchFamily="34" charset="0"/>
              </a:rPr>
              <a:t>(1985)</a:t>
            </a:r>
            <a:endParaRPr lang="en-US" sz="3600" dirty="0"/>
          </a:p>
          <a:p>
            <a:r>
              <a:rPr lang="en-US" sz="3600" dirty="0"/>
              <a:t>Benjamin Barber</a:t>
            </a:r>
          </a:p>
          <a:p>
            <a:pPr marL="0" indent="0">
              <a:buNone/>
            </a:pPr>
            <a:r>
              <a:rPr lang="en-US" sz="3600" dirty="0"/>
              <a:t> </a:t>
            </a:r>
            <a:r>
              <a:rPr lang="en-US" sz="2400" i="1" dirty="0"/>
              <a:t>Strong democracy: Participatory politics for a new age </a:t>
            </a:r>
            <a:r>
              <a:rPr lang="en-US" sz="2400" dirty="0"/>
              <a:t>(1984)</a:t>
            </a:r>
          </a:p>
          <a:p>
            <a:r>
              <a:rPr lang="en-US" sz="3600" dirty="0"/>
              <a:t>C.B. MacPherson</a:t>
            </a:r>
          </a:p>
          <a:p>
            <a:pPr marL="0" indent="0" algn="l">
              <a:buNone/>
            </a:pPr>
            <a:r>
              <a:rPr lang="en-US" sz="3600" dirty="0"/>
              <a:t>  </a:t>
            </a:r>
            <a:r>
              <a:rPr lang="en-US" sz="2400" b="0" i="1" dirty="0">
                <a:solidFill>
                  <a:srgbClr val="202122"/>
                </a:solidFill>
                <a:effectLst/>
                <a:highlight>
                  <a:srgbClr val="FFFFFF"/>
                </a:highlight>
                <a:latin typeface="Arial" panose="020B0604020202020204" pitchFamily="34" charset="0"/>
              </a:rPr>
              <a:t>Democratic Theory: Essays in Retrieval</a:t>
            </a:r>
            <a:r>
              <a:rPr lang="en-US" sz="2400" b="0" i="0" dirty="0">
                <a:solidFill>
                  <a:srgbClr val="202122"/>
                </a:solidFill>
                <a:effectLst/>
                <a:highlight>
                  <a:srgbClr val="FFFFFF"/>
                </a:highlight>
                <a:latin typeface="Arial" panose="020B0604020202020204" pitchFamily="34" charset="0"/>
              </a:rPr>
              <a:t> (1973)</a:t>
            </a:r>
          </a:p>
          <a:p>
            <a:pPr marL="0" indent="0" algn="l">
              <a:buNone/>
            </a:pPr>
            <a:r>
              <a:rPr lang="en-US" sz="2400" b="0" i="0" dirty="0">
                <a:solidFill>
                  <a:srgbClr val="202122"/>
                </a:solidFill>
                <a:effectLst/>
                <a:highlight>
                  <a:srgbClr val="FFFFFF"/>
                </a:highlight>
                <a:latin typeface="Arial" panose="020B0604020202020204" pitchFamily="34" charset="0"/>
              </a:rPr>
              <a:t>  </a:t>
            </a:r>
            <a:r>
              <a:rPr lang="en-US" sz="2400" b="0" i="1" dirty="0">
                <a:solidFill>
                  <a:srgbClr val="202122"/>
                </a:solidFill>
                <a:effectLst/>
                <a:highlight>
                  <a:srgbClr val="FFFFFF"/>
                </a:highlight>
                <a:latin typeface="Arial" panose="020B0604020202020204" pitchFamily="34" charset="0"/>
              </a:rPr>
              <a:t>The Life and Times of Liberal Democracy </a:t>
            </a:r>
            <a:r>
              <a:rPr lang="en-US" sz="2400" b="0" i="0" dirty="0">
                <a:solidFill>
                  <a:srgbClr val="202122"/>
                </a:solidFill>
                <a:effectLst/>
                <a:highlight>
                  <a:srgbClr val="FFFFFF"/>
                </a:highlight>
                <a:latin typeface="Arial" panose="020B0604020202020204" pitchFamily="34" charset="0"/>
              </a:rPr>
              <a:t>(1977)</a:t>
            </a:r>
          </a:p>
          <a:p>
            <a:pPr marL="0" indent="0">
              <a:buNone/>
            </a:pPr>
            <a:endParaRPr lang="el-GR" sz="3600" dirty="0"/>
          </a:p>
        </p:txBody>
      </p:sp>
    </p:spTree>
    <p:extLst>
      <p:ext uri="{BB962C8B-B14F-4D97-AF65-F5344CB8AC3E}">
        <p14:creationId xmlns:p14="http://schemas.microsoft.com/office/powerpoint/2010/main" val="1234304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FD9030A-B396-004E-46C7-EA3802A414B6}"/>
              </a:ext>
            </a:extLst>
          </p:cNvPr>
          <p:cNvSpPr>
            <a:spLocks noGrp="1"/>
          </p:cNvSpPr>
          <p:nvPr>
            <p:ph type="title"/>
          </p:nvPr>
        </p:nvSpPr>
        <p:spPr/>
        <p:txBody>
          <a:bodyPr/>
          <a:lstStyle/>
          <a:p>
            <a:r>
              <a:rPr lang="el-GR" dirty="0"/>
              <a:t>Συμμετοχή </a:t>
            </a:r>
            <a:r>
              <a:rPr lang="en-US" dirty="0"/>
              <a:t>vs </a:t>
            </a:r>
            <a:r>
              <a:rPr lang="el-GR" dirty="0"/>
              <a:t>απάθεια</a:t>
            </a:r>
          </a:p>
        </p:txBody>
      </p:sp>
      <p:sp>
        <p:nvSpPr>
          <p:cNvPr id="3" name="Θέση περιεχομένου 2">
            <a:extLst>
              <a:ext uri="{FF2B5EF4-FFF2-40B4-BE49-F238E27FC236}">
                <a16:creationId xmlns:a16="http://schemas.microsoft.com/office/drawing/2014/main" id="{5D302D43-3880-6195-BBE0-F4A2717F9DCC}"/>
              </a:ext>
            </a:extLst>
          </p:cNvPr>
          <p:cNvSpPr>
            <a:spLocks noGrp="1"/>
          </p:cNvSpPr>
          <p:nvPr>
            <p:ph idx="1"/>
          </p:nvPr>
        </p:nvSpPr>
        <p:spPr/>
        <p:txBody>
          <a:bodyPr/>
          <a:lstStyle/>
          <a:p>
            <a:r>
              <a:rPr lang="el-GR" dirty="0"/>
              <a:t>Η θεωρία της συμμετοχικής δημοκρατίας βρίσκεται στον αντίποδα όλων των εκδοχών της φιλελεύθερης δημοκρατίας που αντιμετωπίζουν την </a:t>
            </a:r>
            <a:r>
              <a:rPr lang="el-GR" dirty="0">
                <a:solidFill>
                  <a:srgbClr val="FF0000"/>
                </a:solidFill>
              </a:rPr>
              <a:t>ενεργή άσκηση της πολιτικής </a:t>
            </a:r>
            <a:r>
              <a:rPr lang="el-GR" dirty="0"/>
              <a:t>ως αρμοδιότητα της κυβέρνησης και των ηγετών των ομάδων συμφερόντων </a:t>
            </a:r>
            <a:endParaRPr lang="en-US" dirty="0"/>
          </a:p>
          <a:p>
            <a:r>
              <a:rPr lang="el-GR" dirty="0"/>
              <a:t>Ενώ οι θεωρίες αυτές αντιλαμβάνονται την </a:t>
            </a:r>
            <a:r>
              <a:rPr lang="el-GR" dirty="0">
                <a:solidFill>
                  <a:srgbClr val="FF0000"/>
                </a:solidFill>
              </a:rPr>
              <a:t>απάθεια</a:t>
            </a:r>
            <a:r>
              <a:rPr lang="el-GR" dirty="0"/>
              <a:t> ενός μεγάλου μέρους των πολιτών ως αναπόσπαστο κομμάτι της δημοκρατίας οι υπέρμαχοι της συμμετοχής δημοκρατίας θεωρούν ότι η δημοκρατία ευδοκιμεί μόνο όταν μεγιστοποιείται η εμπλοκή των πολιτών στην πολιτική ζωή</a:t>
            </a:r>
          </a:p>
        </p:txBody>
      </p:sp>
    </p:spTree>
    <p:extLst>
      <p:ext uri="{BB962C8B-B14F-4D97-AF65-F5344CB8AC3E}">
        <p14:creationId xmlns:p14="http://schemas.microsoft.com/office/powerpoint/2010/main" val="57542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B54BBB-1235-CB67-48A5-63BD421AAB30}"/>
              </a:ext>
            </a:extLst>
          </p:cNvPr>
          <p:cNvSpPr>
            <a:spLocks noGrp="1"/>
          </p:cNvSpPr>
          <p:nvPr>
            <p:ph type="title"/>
          </p:nvPr>
        </p:nvSpPr>
        <p:spPr/>
        <p:txBody>
          <a:bodyPr/>
          <a:lstStyle/>
          <a:p>
            <a:r>
              <a:rPr lang="el-GR" dirty="0"/>
              <a:t>Η δημοκρατία δεν είναι μόνο εκλογές</a:t>
            </a:r>
          </a:p>
        </p:txBody>
      </p:sp>
      <p:sp>
        <p:nvSpPr>
          <p:cNvPr id="3" name="Θέση περιεχομένου 2">
            <a:extLst>
              <a:ext uri="{FF2B5EF4-FFF2-40B4-BE49-F238E27FC236}">
                <a16:creationId xmlns:a16="http://schemas.microsoft.com/office/drawing/2014/main" id="{DDC02ED3-EBA4-0159-9C9A-0341F72AED57}"/>
              </a:ext>
            </a:extLst>
          </p:cNvPr>
          <p:cNvSpPr>
            <a:spLocks noGrp="1"/>
          </p:cNvSpPr>
          <p:nvPr>
            <p:ph idx="1"/>
          </p:nvPr>
        </p:nvSpPr>
        <p:spPr/>
        <p:txBody>
          <a:bodyPr/>
          <a:lstStyle/>
          <a:p>
            <a:r>
              <a:rPr lang="el-GR" dirty="0"/>
              <a:t>Για τη σχολή του </a:t>
            </a:r>
            <a:r>
              <a:rPr lang="el-GR" dirty="0" err="1"/>
              <a:t>Σούμπετερ</a:t>
            </a:r>
            <a:r>
              <a:rPr lang="el-GR" dirty="0"/>
              <a:t> ο ρόλος των πολιτών στη δημοκρατία περιορίζεται στη συμμετοχή στις εκλογές και στην επιλογή μεταξύ ανταγωνιστικών ηγετών και κομμάτων</a:t>
            </a:r>
          </a:p>
          <a:p>
            <a:r>
              <a:rPr lang="el-GR" dirty="0"/>
              <a:t>Για τη συμμετοχική δημοκρατία οι </a:t>
            </a:r>
            <a:r>
              <a:rPr lang="el-GR" dirty="0">
                <a:solidFill>
                  <a:srgbClr val="FF0000"/>
                </a:solidFill>
              </a:rPr>
              <a:t>εκλογές είναι μια αναγκαία αλλά όχι επαρκής συνθήκη</a:t>
            </a:r>
          </a:p>
          <a:p>
            <a:r>
              <a:rPr lang="el-GR" dirty="0"/>
              <a:t>Οι θεωρητικοί της συμμετοχικής δημοκρατίας υποστηρίζουν ότι όπου είναι δυνατόν οι εκλογές πρέπει να </a:t>
            </a:r>
            <a:r>
              <a:rPr lang="el-GR" dirty="0">
                <a:solidFill>
                  <a:srgbClr val="FF0000"/>
                </a:solidFill>
              </a:rPr>
              <a:t>συμπληρώνονται</a:t>
            </a:r>
            <a:r>
              <a:rPr lang="el-GR" dirty="0"/>
              <a:t> ή </a:t>
            </a:r>
            <a:r>
              <a:rPr lang="el-GR" dirty="0">
                <a:solidFill>
                  <a:srgbClr val="FF0000"/>
                </a:solidFill>
              </a:rPr>
              <a:t>να αντικαθίστανται</a:t>
            </a:r>
            <a:r>
              <a:rPr lang="el-GR" dirty="0"/>
              <a:t> από διαδικασίες λήψης αποφάσεων στις οποίες συμμετέχουν απλοί πολίτες</a:t>
            </a:r>
          </a:p>
        </p:txBody>
      </p:sp>
    </p:spTree>
    <p:extLst>
      <p:ext uri="{BB962C8B-B14F-4D97-AF65-F5344CB8AC3E}">
        <p14:creationId xmlns:p14="http://schemas.microsoft.com/office/powerpoint/2010/main" val="2811222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36319B-F89F-A9F6-CF91-32EBACC86404}"/>
              </a:ext>
            </a:extLst>
          </p:cNvPr>
          <p:cNvSpPr>
            <a:spLocks noGrp="1"/>
          </p:cNvSpPr>
          <p:nvPr>
            <p:ph type="title"/>
          </p:nvPr>
        </p:nvSpPr>
        <p:spPr/>
        <p:txBody>
          <a:bodyPr/>
          <a:lstStyle/>
          <a:p>
            <a:r>
              <a:rPr lang="el-GR" dirty="0"/>
              <a:t>Ιστορικός αντίπαλος της θεωρίας των ελίτ και του πλουραλισμού</a:t>
            </a:r>
          </a:p>
        </p:txBody>
      </p:sp>
      <p:sp>
        <p:nvSpPr>
          <p:cNvPr id="3" name="Θέση περιεχομένου 2">
            <a:extLst>
              <a:ext uri="{FF2B5EF4-FFF2-40B4-BE49-F238E27FC236}">
                <a16:creationId xmlns:a16="http://schemas.microsoft.com/office/drawing/2014/main" id="{5578D8B1-A62A-5997-1684-42F1BCB5C073}"/>
              </a:ext>
            </a:extLst>
          </p:cNvPr>
          <p:cNvSpPr>
            <a:spLocks noGrp="1"/>
          </p:cNvSpPr>
          <p:nvPr>
            <p:ph idx="1"/>
          </p:nvPr>
        </p:nvSpPr>
        <p:spPr/>
        <p:txBody>
          <a:bodyPr>
            <a:normAutofit lnSpcReduction="10000"/>
          </a:bodyPr>
          <a:lstStyle/>
          <a:p>
            <a:r>
              <a:rPr lang="el-GR" dirty="0"/>
              <a:t>Η σύγχρονη θεωρία της συμμετοχικής δημοκρατίας αναπτύχθηκε τη </a:t>
            </a:r>
            <a:r>
              <a:rPr lang="el-GR" dirty="0">
                <a:solidFill>
                  <a:srgbClr val="FF0000"/>
                </a:solidFill>
              </a:rPr>
              <a:t>δεκαετία του 1960 </a:t>
            </a:r>
            <a:r>
              <a:rPr lang="el-GR" dirty="0"/>
              <a:t>ως αντίδραση στη θεωρία των ανταγωνιστικών ελίτ και των κλασικό πλουραλισμό</a:t>
            </a:r>
          </a:p>
          <a:p>
            <a:r>
              <a:rPr lang="el-GR" dirty="0"/>
              <a:t>Τον όρο «συμμετοχική δημοκρατία» τον επινόησε ο Άρνολντ </a:t>
            </a:r>
            <a:r>
              <a:rPr lang="el-GR" dirty="0" err="1"/>
              <a:t>Κάουφμαν</a:t>
            </a:r>
            <a:r>
              <a:rPr lang="el-GR" dirty="0"/>
              <a:t> το 1960 λίγο πριν την εμφάνιση των φοιτητικών κινημάτων στις ΗΠΑ</a:t>
            </a:r>
          </a:p>
          <a:p>
            <a:r>
              <a:rPr lang="el-GR" dirty="0"/>
              <a:t>Οι φοιτητές, τα αιτήματα των οποίων καταγράφηκαν στη Δήλωση του </a:t>
            </a:r>
            <a:r>
              <a:rPr lang="el-GR" dirty="0" err="1">
                <a:solidFill>
                  <a:srgbClr val="FF0000"/>
                </a:solidFill>
              </a:rPr>
              <a:t>Πορτ</a:t>
            </a:r>
            <a:r>
              <a:rPr lang="el-GR" dirty="0">
                <a:solidFill>
                  <a:srgbClr val="FF0000"/>
                </a:solidFill>
              </a:rPr>
              <a:t> </a:t>
            </a:r>
            <a:r>
              <a:rPr lang="el-GR" dirty="0" err="1">
                <a:solidFill>
                  <a:srgbClr val="FF0000"/>
                </a:solidFill>
              </a:rPr>
              <a:t>Χιούρον</a:t>
            </a:r>
            <a:r>
              <a:rPr lang="el-GR" dirty="0"/>
              <a:t>, ζητούσαν μεγαλύτερη συμμετοχή στη διοίκηση των </a:t>
            </a:r>
            <a:r>
              <a:rPr lang="el-GR" dirty="0">
                <a:solidFill>
                  <a:srgbClr val="FF0000"/>
                </a:solidFill>
              </a:rPr>
              <a:t>πανεπιστημίων</a:t>
            </a:r>
            <a:r>
              <a:rPr lang="el-GR" dirty="0"/>
              <a:t> και στον </a:t>
            </a:r>
            <a:r>
              <a:rPr lang="el-GR" dirty="0">
                <a:solidFill>
                  <a:srgbClr val="FF0000"/>
                </a:solidFill>
              </a:rPr>
              <a:t>χώρο εργασίας </a:t>
            </a:r>
            <a:r>
              <a:rPr lang="el-GR" dirty="0"/>
              <a:t>και επέκριναν τις θέσεις των καθηγητών τους, πολλοί από τους οποίους ήταν </a:t>
            </a:r>
            <a:r>
              <a:rPr lang="el-GR" dirty="0" err="1"/>
              <a:t>νεοσουμπετεριανοί</a:t>
            </a:r>
            <a:endParaRPr lang="el-GR" dirty="0"/>
          </a:p>
        </p:txBody>
      </p:sp>
    </p:spTree>
    <p:extLst>
      <p:ext uri="{BB962C8B-B14F-4D97-AF65-F5344CB8AC3E}">
        <p14:creationId xmlns:p14="http://schemas.microsoft.com/office/powerpoint/2010/main" val="1634131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B68AEC-EFF8-B775-63AD-143AC6977CE7}"/>
              </a:ext>
            </a:extLst>
          </p:cNvPr>
          <p:cNvSpPr>
            <a:spLocks noGrp="1"/>
          </p:cNvSpPr>
          <p:nvPr>
            <p:ph type="title"/>
          </p:nvPr>
        </p:nvSpPr>
        <p:spPr/>
        <p:txBody>
          <a:bodyPr>
            <a:normAutofit/>
          </a:bodyPr>
          <a:lstStyle/>
          <a:p>
            <a:r>
              <a:rPr lang="el-GR" sz="3600" dirty="0" err="1">
                <a:latin typeface="+mn-lt"/>
                <a:ea typeface="+mn-ea"/>
                <a:cs typeface="+mn-cs"/>
              </a:rPr>
              <a:t>Πέιτμαν</a:t>
            </a:r>
            <a:r>
              <a:rPr lang="el-GR" sz="3600" dirty="0">
                <a:latin typeface="+mn-lt"/>
                <a:ea typeface="+mn-ea"/>
                <a:cs typeface="+mn-cs"/>
              </a:rPr>
              <a:t> για πλουραλισμό και θεωρίες των ελίτ</a:t>
            </a:r>
          </a:p>
        </p:txBody>
      </p:sp>
      <p:sp>
        <p:nvSpPr>
          <p:cNvPr id="3" name="Θέση περιεχομένου 2">
            <a:extLst>
              <a:ext uri="{FF2B5EF4-FFF2-40B4-BE49-F238E27FC236}">
                <a16:creationId xmlns:a16="http://schemas.microsoft.com/office/drawing/2014/main" id="{97875E48-3311-9897-03D3-F17E09C38E67}"/>
              </a:ext>
            </a:extLst>
          </p:cNvPr>
          <p:cNvSpPr>
            <a:spLocks noGrp="1"/>
          </p:cNvSpPr>
          <p:nvPr>
            <p:ph idx="1"/>
          </p:nvPr>
        </p:nvSpPr>
        <p:spPr/>
        <p:txBody>
          <a:bodyPr>
            <a:normAutofit lnSpcReduction="10000"/>
          </a:bodyPr>
          <a:lstStyle/>
          <a:p>
            <a:r>
              <a:rPr lang="el-GR" dirty="0"/>
              <a:t>Στο βιβλίο της </a:t>
            </a:r>
            <a:r>
              <a:rPr lang="el-GR" i="1" dirty="0"/>
              <a:t>Συμμετοχή και Δημοκρατική Θεωρία </a:t>
            </a:r>
            <a:r>
              <a:rPr lang="el-GR" dirty="0"/>
              <a:t>(1970) η </a:t>
            </a:r>
            <a:r>
              <a:rPr lang="el-GR" dirty="0" err="1"/>
              <a:t>Πέιτμαν</a:t>
            </a:r>
            <a:r>
              <a:rPr lang="el-GR" dirty="0"/>
              <a:t> γράφει χαρακτηριστικά για τον </a:t>
            </a:r>
            <a:r>
              <a:rPr lang="el-GR" dirty="0" err="1"/>
              <a:t>Σούμπετερ</a:t>
            </a:r>
            <a:r>
              <a:rPr lang="el-GR" dirty="0"/>
              <a:t> και τους εκπροσώπους του κλασικού πλουραλισμού ότι θεωρούν πως «η περιορισμένη συμμετοχή και η απάθεια έχουν </a:t>
            </a:r>
            <a:r>
              <a:rPr lang="el-GR" dirty="0">
                <a:solidFill>
                  <a:srgbClr val="FF0000"/>
                </a:solidFill>
              </a:rPr>
              <a:t>θετική λειτουργία </a:t>
            </a:r>
            <a:r>
              <a:rPr lang="el-GR" dirty="0"/>
              <a:t>για το σύστημα καθώς προστατεύουν από το σοκ της διαφωνίας, της προσαρμογής και της αλλαγής» (σ. 7)</a:t>
            </a:r>
          </a:p>
          <a:p>
            <a:r>
              <a:rPr lang="el-GR" dirty="0"/>
              <a:t>«Από την οπτική αυτή μπορούμε να δούμε ότι απαιτούνται υψηλά ποσοστά συμμετοχής και ενδιαφέροντος μόνο από </a:t>
            </a:r>
            <a:r>
              <a:rPr lang="el-GR" dirty="0">
                <a:solidFill>
                  <a:srgbClr val="FF0000"/>
                </a:solidFill>
              </a:rPr>
              <a:t>μια μειοψηφία των πολιτών</a:t>
            </a:r>
            <a:r>
              <a:rPr lang="el-GR" dirty="0"/>
              <a:t> και, επιπλέον, η απάθεια και η αδιαφορία της πλειοψηφίας διαδραματίζουν έναν </a:t>
            </a:r>
            <a:r>
              <a:rPr lang="el-GR" dirty="0">
                <a:solidFill>
                  <a:srgbClr val="FF0000"/>
                </a:solidFill>
              </a:rPr>
              <a:t>πολύτιμο ρόλο </a:t>
            </a:r>
            <a:r>
              <a:rPr lang="el-GR" dirty="0"/>
              <a:t>στη διατήρηση του συστήματος ως ολότητας» (σ. 7)</a:t>
            </a:r>
          </a:p>
        </p:txBody>
      </p:sp>
    </p:spTree>
    <p:extLst>
      <p:ext uri="{BB962C8B-B14F-4D97-AF65-F5344CB8AC3E}">
        <p14:creationId xmlns:p14="http://schemas.microsoft.com/office/powerpoint/2010/main" val="3943037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93CA41D-40A7-B987-44C2-082F12BE04DB}"/>
              </a:ext>
            </a:extLst>
          </p:cNvPr>
          <p:cNvSpPr>
            <a:spLocks noGrp="1"/>
          </p:cNvSpPr>
          <p:nvPr>
            <p:ph type="title"/>
          </p:nvPr>
        </p:nvSpPr>
        <p:spPr/>
        <p:txBody>
          <a:bodyPr/>
          <a:lstStyle/>
          <a:p>
            <a:r>
              <a:rPr lang="el-GR" dirty="0"/>
              <a:t>Η συμμετοχή και ο φόβος του ολοκληρωτισμού</a:t>
            </a:r>
          </a:p>
        </p:txBody>
      </p:sp>
      <p:sp>
        <p:nvSpPr>
          <p:cNvPr id="3" name="Θέση περιεχομένου 2">
            <a:extLst>
              <a:ext uri="{FF2B5EF4-FFF2-40B4-BE49-F238E27FC236}">
                <a16:creationId xmlns:a16="http://schemas.microsoft.com/office/drawing/2014/main" id="{BE730021-91A0-3D3C-E3B9-BF397785E5BC}"/>
              </a:ext>
            </a:extLst>
          </p:cNvPr>
          <p:cNvSpPr>
            <a:spLocks noGrp="1"/>
          </p:cNvSpPr>
          <p:nvPr>
            <p:ph idx="1"/>
          </p:nvPr>
        </p:nvSpPr>
        <p:spPr/>
        <p:txBody>
          <a:bodyPr/>
          <a:lstStyle/>
          <a:p>
            <a:r>
              <a:rPr lang="el-GR" dirty="0"/>
              <a:t>Η </a:t>
            </a:r>
            <a:r>
              <a:rPr lang="el-GR" dirty="0" err="1"/>
              <a:t>Πέιτμαν</a:t>
            </a:r>
            <a:r>
              <a:rPr lang="el-GR" dirty="0"/>
              <a:t> αποδίδει τη γενικευμένη καχυποψία των </a:t>
            </a:r>
            <a:r>
              <a:rPr lang="el-GR" dirty="0" err="1"/>
              <a:t>σουμπετεριανών</a:t>
            </a:r>
            <a:r>
              <a:rPr lang="el-GR" dirty="0"/>
              <a:t> και των κλασικών </a:t>
            </a:r>
            <a:r>
              <a:rPr lang="el-GR" dirty="0" err="1"/>
              <a:t>πλουραλιστών</a:t>
            </a:r>
            <a:r>
              <a:rPr lang="el-GR" dirty="0"/>
              <a:t> απέναντι στη διευρυμένη συμμετοχή των πολιτών στον φόβο του </a:t>
            </a:r>
            <a:r>
              <a:rPr lang="el-GR" dirty="0">
                <a:solidFill>
                  <a:srgbClr val="FF0000"/>
                </a:solidFill>
              </a:rPr>
              <a:t>ολοκληρωτισμού</a:t>
            </a:r>
          </a:p>
          <a:p>
            <a:r>
              <a:rPr lang="el-GR" dirty="0"/>
              <a:t>«Η κατάπτωση της </a:t>
            </a:r>
            <a:r>
              <a:rPr lang="el-GR" dirty="0">
                <a:solidFill>
                  <a:srgbClr val="FF0000"/>
                </a:solidFill>
              </a:rPr>
              <a:t>Δημοκρατίας της Βαϊμάρης</a:t>
            </a:r>
            <a:r>
              <a:rPr lang="el-GR" dirty="0"/>
              <a:t>, με τα υψηλά ποσοστά μαζικής συμμετοχής, στον </a:t>
            </a:r>
            <a:r>
              <a:rPr lang="el-GR" dirty="0">
                <a:solidFill>
                  <a:srgbClr val="FF0000"/>
                </a:solidFill>
              </a:rPr>
              <a:t>φασισμό</a:t>
            </a:r>
            <a:r>
              <a:rPr lang="el-GR" dirty="0"/>
              <a:t>, και η μεταπολεμική εδραίωση ολοκληρωτικών καθεστώτων που στηρίζονταν στη μαζική συμμετοχή, αλλά μια συμμετοχή που στηριζόταν στον εκφοβισμό και τον καταναγκασμό, βρίσκονται πίσω από την τάση να </a:t>
            </a:r>
            <a:r>
              <a:rPr lang="el-GR" dirty="0">
                <a:solidFill>
                  <a:srgbClr val="FF0000"/>
                </a:solidFill>
              </a:rPr>
              <a:t>συνδέεται η </a:t>
            </a:r>
            <a:r>
              <a:rPr lang="en-US" dirty="0">
                <a:solidFill>
                  <a:srgbClr val="FF0000"/>
                </a:solidFill>
              </a:rPr>
              <a:t>“</a:t>
            </a:r>
            <a:r>
              <a:rPr lang="el-GR" dirty="0">
                <a:solidFill>
                  <a:srgbClr val="FF0000"/>
                </a:solidFill>
              </a:rPr>
              <a:t>συμμετοχή</a:t>
            </a:r>
            <a:r>
              <a:rPr lang="en-US" dirty="0">
                <a:solidFill>
                  <a:srgbClr val="FF0000"/>
                </a:solidFill>
              </a:rPr>
              <a:t>”</a:t>
            </a:r>
            <a:r>
              <a:rPr lang="el-GR" dirty="0">
                <a:solidFill>
                  <a:srgbClr val="FF0000"/>
                </a:solidFill>
              </a:rPr>
              <a:t> με τον ολοκληρωτισμό </a:t>
            </a:r>
            <a:r>
              <a:rPr lang="el-GR" dirty="0"/>
              <a:t>και όχι με τη δημοκρατία»</a:t>
            </a:r>
          </a:p>
        </p:txBody>
      </p:sp>
    </p:spTree>
    <p:extLst>
      <p:ext uri="{BB962C8B-B14F-4D97-AF65-F5344CB8AC3E}">
        <p14:creationId xmlns:p14="http://schemas.microsoft.com/office/powerpoint/2010/main" val="3536650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0D1B31-E422-35EF-7551-BEE816D899B0}"/>
              </a:ext>
            </a:extLst>
          </p:cNvPr>
          <p:cNvSpPr>
            <a:spLocks noGrp="1"/>
          </p:cNvSpPr>
          <p:nvPr>
            <p:ph type="title"/>
          </p:nvPr>
        </p:nvSpPr>
        <p:spPr/>
        <p:txBody>
          <a:bodyPr/>
          <a:lstStyle/>
          <a:p>
            <a:r>
              <a:rPr lang="el-GR" dirty="0"/>
              <a:t>Η κριτική του Ρουσσώ στην αντιπροσώπευση</a:t>
            </a:r>
          </a:p>
        </p:txBody>
      </p:sp>
      <p:sp>
        <p:nvSpPr>
          <p:cNvPr id="3" name="Θέση περιεχομένου 2">
            <a:extLst>
              <a:ext uri="{FF2B5EF4-FFF2-40B4-BE49-F238E27FC236}">
                <a16:creationId xmlns:a16="http://schemas.microsoft.com/office/drawing/2014/main" id="{7F1C4C17-86D5-A1FC-A72E-20E5784AA4EF}"/>
              </a:ext>
            </a:extLst>
          </p:cNvPr>
          <p:cNvSpPr>
            <a:spLocks noGrp="1"/>
          </p:cNvSpPr>
          <p:nvPr>
            <p:ph idx="1"/>
          </p:nvPr>
        </p:nvSpPr>
        <p:spPr/>
        <p:txBody>
          <a:bodyPr>
            <a:normAutofit/>
          </a:bodyPr>
          <a:lstStyle/>
          <a:p>
            <a:r>
              <a:rPr lang="el-GR" dirty="0"/>
              <a:t>Οι θεωρητικοί της συμμετοχικής δημοκρατίας έχουν ως κύριο σημείο αναφοράς τη θεωρία του κοινωνικού συμβολαίου του Ρουσσώ</a:t>
            </a:r>
          </a:p>
          <a:p>
            <a:r>
              <a:rPr lang="el-GR" dirty="0"/>
              <a:t>Στο Κοινωνικό Συμβόλαιο ο Ρουσσώ παρατηρεί ότι ενώ για τον Χομπς το βασικό κίνητρο για να εισέλθουν τα άτομα σε ένα κοινωνικό συμβόλαιο είναι η </a:t>
            </a:r>
            <a:r>
              <a:rPr lang="el-GR" dirty="0">
                <a:solidFill>
                  <a:srgbClr val="FF0000"/>
                </a:solidFill>
              </a:rPr>
              <a:t>ατομική ελευθερία</a:t>
            </a:r>
            <a:r>
              <a:rPr lang="el-GR" dirty="0"/>
              <a:t>, το αποτέλεσμα είναι η </a:t>
            </a:r>
            <a:r>
              <a:rPr lang="el-GR" dirty="0">
                <a:solidFill>
                  <a:srgbClr val="FF0000"/>
                </a:solidFill>
              </a:rPr>
              <a:t>υποταγή</a:t>
            </a:r>
            <a:r>
              <a:rPr lang="el-GR" dirty="0"/>
              <a:t> σε έναν κυρίαρχο</a:t>
            </a:r>
            <a:r>
              <a:rPr lang="en-US" dirty="0"/>
              <a:t> o </a:t>
            </a:r>
            <a:r>
              <a:rPr lang="el-GR" dirty="0"/>
              <a:t>οποίος λειτουργεί ως αντιπρόσωπος</a:t>
            </a:r>
            <a:r>
              <a:rPr lang="en-US" dirty="0"/>
              <a:t>.</a:t>
            </a:r>
          </a:p>
        </p:txBody>
      </p:sp>
    </p:spTree>
    <p:extLst>
      <p:ext uri="{BB962C8B-B14F-4D97-AF65-F5344CB8AC3E}">
        <p14:creationId xmlns:p14="http://schemas.microsoft.com/office/powerpoint/2010/main" val="342833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E3064E-2E9B-9EB2-0693-44B1B2BD50FE}"/>
              </a:ext>
            </a:extLst>
          </p:cNvPr>
          <p:cNvSpPr>
            <a:spLocks noGrp="1"/>
          </p:cNvSpPr>
          <p:nvPr>
            <p:ph type="title"/>
          </p:nvPr>
        </p:nvSpPr>
        <p:spPr/>
        <p:txBody>
          <a:bodyPr/>
          <a:lstStyle/>
          <a:p>
            <a:r>
              <a:rPr lang="el-GR" dirty="0"/>
              <a:t>Ο προστατευτικός ρόλος της συμμετοχής</a:t>
            </a:r>
          </a:p>
        </p:txBody>
      </p:sp>
      <p:sp>
        <p:nvSpPr>
          <p:cNvPr id="3" name="Θέση περιεχομένου 2">
            <a:extLst>
              <a:ext uri="{FF2B5EF4-FFF2-40B4-BE49-F238E27FC236}">
                <a16:creationId xmlns:a16="http://schemas.microsoft.com/office/drawing/2014/main" id="{506482C3-D8E7-9296-1174-E6B42A0C7D00}"/>
              </a:ext>
            </a:extLst>
          </p:cNvPr>
          <p:cNvSpPr>
            <a:spLocks noGrp="1"/>
          </p:cNvSpPr>
          <p:nvPr>
            <p:ph idx="1"/>
          </p:nvPr>
        </p:nvSpPr>
        <p:spPr/>
        <p:txBody>
          <a:bodyPr/>
          <a:lstStyle/>
          <a:p>
            <a:r>
              <a:rPr lang="el-GR" dirty="0"/>
              <a:t>Ο κίνδυνος κατά τον Ρουσσώ είναι ότι η αντιπροσωπευτική δημοκρατία μπορεί να μετατρέψει την κυβέρνηση (τον κυρίαρχο) σε ένα σώμα με </a:t>
            </a:r>
            <a:r>
              <a:rPr lang="el-GR" dirty="0">
                <a:solidFill>
                  <a:srgbClr val="FF0000"/>
                </a:solidFill>
              </a:rPr>
              <a:t>τα δικά του συμφέροντα</a:t>
            </a:r>
            <a:r>
              <a:rPr lang="el-GR" dirty="0"/>
              <a:t>, επιφορτισμένο με ιδιαίτερες κρατικές εξουσίες, με το οποίο οι πολίτες πρέπει να διαπραγματεύονται ή να συνάπτουν συμβάσεις</a:t>
            </a:r>
          </a:p>
          <a:p>
            <a:r>
              <a:rPr lang="el-GR" dirty="0"/>
              <a:t>Σε μια αντιπροσωπευτική δημοκρατία υπάρχει επίσης ο κίνδυνος </a:t>
            </a:r>
            <a:r>
              <a:rPr lang="el-GR" dirty="0">
                <a:solidFill>
                  <a:srgbClr val="FF0000"/>
                </a:solidFill>
              </a:rPr>
              <a:t>οργανωμένες ομάδες πέραν του κράτους </a:t>
            </a:r>
            <a:r>
              <a:rPr lang="el-GR" dirty="0"/>
              <a:t>(φατρίες, τάξεις, κόμματα) να επιβάλουν τις “ιδιαίτερες βουλήσεις” τους</a:t>
            </a:r>
          </a:p>
          <a:p>
            <a:r>
              <a:rPr lang="el-GR" dirty="0"/>
              <a:t>Η άμεση συμμετοχή των πολιτών μπορεί να προστατεύσει μια πολιτική κοινότητα από τους κινδύνους αυτούς</a:t>
            </a:r>
          </a:p>
        </p:txBody>
      </p:sp>
    </p:spTree>
    <p:extLst>
      <p:ext uri="{BB962C8B-B14F-4D97-AF65-F5344CB8AC3E}">
        <p14:creationId xmlns:p14="http://schemas.microsoft.com/office/powerpoint/2010/main" val="1350572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83529B-25F2-D9C2-53F7-7925DAE34553}"/>
              </a:ext>
            </a:extLst>
          </p:cNvPr>
          <p:cNvSpPr>
            <a:spLocks noGrp="1"/>
          </p:cNvSpPr>
          <p:nvPr>
            <p:ph type="title"/>
          </p:nvPr>
        </p:nvSpPr>
        <p:spPr/>
        <p:txBody>
          <a:bodyPr/>
          <a:lstStyle/>
          <a:p>
            <a:r>
              <a:rPr lang="el-GR" dirty="0"/>
              <a:t>Αρνητική ελευθερία=Μη παρέμβαση</a:t>
            </a:r>
          </a:p>
        </p:txBody>
      </p:sp>
      <p:sp>
        <p:nvSpPr>
          <p:cNvPr id="3" name="Θέση περιεχομένου 2">
            <a:extLst>
              <a:ext uri="{FF2B5EF4-FFF2-40B4-BE49-F238E27FC236}">
                <a16:creationId xmlns:a16="http://schemas.microsoft.com/office/drawing/2014/main" id="{ABDE84AB-F373-2168-F9A4-884EAF21C613}"/>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κριτική αυτή </a:t>
            </a:r>
            <a:r>
              <a:rPr lang="el-GR" dirty="0">
                <a:solidFill>
                  <a:prstClr val="black"/>
                </a:solidFill>
                <a:latin typeface="Calibri" panose="020F0502020204030204"/>
              </a:rPr>
              <a:t>αντανακλά και μια πιο θεμελιώδη διαφορά η οποία μπορεί να εξηγηθεί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με την κλασική διάκριση ανάμεσα σε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αρνητική</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 και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θετική ελευθερία</a:t>
            </a:r>
            <a:endParaRPr lang="el-GR" dirty="0"/>
          </a:p>
          <a:p>
            <a:r>
              <a:rPr lang="el-GR" dirty="0"/>
              <a:t>Η αρνητική ελευθερία ορίζεται ως η απουσία εξωτερικών περιορισμών στη δράση του ατόμου</a:t>
            </a:r>
          </a:p>
          <a:p>
            <a:r>
              <a:rPr lang="el-GR" dirty="0"/>
              <a:t>Σύμφωνα με τον </a:t>
            </a:r>
            <a:r>
              <a:rPr lang="el-GR" dirty="0">
                <a:solidFill>
                  <a:srgbClr val="FF0000"/>
                </a:solidFill>
              </a:rPr>
              <a:t>Χομπς</a:t>
            </a:r>
            <a:r>
              <a:rPr lang="el-GR" dirty="0"/>
              <a:t> «ελεύθερος άνθρωπος είναι εκείνος που, σε όσα δύναται να πράξει με τη δύναμη και τη διάνοιά του, δεν εμποδίζεται να ενεργήσει σύμφωνα με τη βούλησή του».</a:t>
            </a:r>
            <a:endParaRPr lang="en-US" dirty="0"/>
          </a:p>
        </p:txBody>
      </p:sp>
    </p:spTree>
    <p:extLst>
      <p:ext uri="{BB962C8B-B14F-4D97-AF65-F5344CB8AC3E}">
        <p14:creationId xmlns:p14="http://schemas.microsoft.com/office/powerpoint/2010/main" val="450394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24D89D-3280-944C-3C64-5E3BBEACF0DA}"/>
              </a:ext>
            </a:extLst>
          </p:cNvPr>
          <p:cNvSpPr>
            <a:spLocks noGrp="1"/>
          </p:cNvSpPr>
          <p:nvPr>
            <p:ph type="title"/>
          </p:nvPr>
        </p:nvSpPr>
        <p:spPr/>
        <p:txBody>
          <a:bodyPr/>
          <a:lstStyle/>
          <a:p>
            <a:r>
              <a:rPr lang="el-GR" dirty="0"/>
              <a:t>Θετική ελευθερία=Αυτονομία και </a:t>
            </a:r>
            <a:r>
              <a:rPr lang="el-GR" dirty="0">
                <a:solidFill>
                  <a:srgbClr val="FF0000"/>
                </a:solidFill>
              </a:rPr>
              <a:t>συμμετοχή</a:t>
            </a:r>
          </a:p>
        </p:txBody>
      </p:sp>
      <p:sp>
        <p:nvSpPr>
          <p:cNvPr id="3" name="Θέση περιεχομένου 2">
            <a:extLst>
              <a:ext uri="{FF2B5EF4-FFF2-40B4-BE49-F238E27FC236}">
                <a16:creationId xmlns:a16="http://schemas.microsoft.com/office/drawing/2014/main" id="{3C45096F-C5ED-539B-34BA-20A1DA8F6568}"/>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Σύμφωνα με τη δεύτερη «θετική» αντίληψη της ελευθερίας ένα πρόσωπο ή μια ομάδα είναι ελεύθεροι στον βαθμό που </a:t>
            </a:r>
            <a:r>
              <a:rPr kumimoji="0" lang="el-GR" sz="2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επιδεικνύουν</a:t>
            </a:r>
            <a:r>
              <a:rPr kumimoji="0" lang="el-GR" sz="26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 αυτοέλεγχο ή αυτοκυριαρχία ή </a:t>
            </a:r>
            <a:r>
              <a:rPr kumimoji="0" lang="el-GR" sz="2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αυτονομία</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sz="2600" dirty="0">
                <a:solidFill>
                  <a:srgbClr val="1A1A1A"/>
                </a:solidFill>
                <a:latin typeface="Times New Roman" panose="02020603050405020304" pitchFamily="18" charset="0"/>
              </a:rPr>
              <a:t>Στο πλαίσιο της θεωρίας του Ρουσσώ η θετική ελευθερία μεταφράζεται στην ιδέα ότι οι πολίτες είναι ελεύθεροι όταν </a:t>
            </a:r>
            <a:r>
              <a:rPr lang="el-GR" sz="2600" dirty="0">
                <a:solidFill>
                  <a:srgbClr val="FF0000"/>
                </a:solidFill>
                <a:latin typeface="Times New Roman" panose="02020603050405020304" pitchFamily="18" charset="0"/>
              </a:rPr>
              <a:t>συμμετέχουν οι ίδιοι </a:t>
            </a:r>
            <a:r>
              <a:rPr lang="el-GR" sz="2600" dirty="0">
                <a:latin typeface="Times New Roman" panose="02020603050405020304" pitchFamily="18" charset="0"/>
              </a:rPr>
              <a:t>(και όχι αντιπρόσωποι τους) </a:t>
            </a:r>
            <a:r>
              <a:rPr lang="el-GR" sz="2600" dirty="0">
                <a:solidFill>
                  <a:srgbClr val="1A1A1A"/>
                </a:solidFill>
                <a:latin typeface="Times New Roman" panose="02020603050405020304" pitchFamily="18" charset="0"/>
              </a:rPr>
              <a:t>στη διαδικασία της νομοθέτησης και μέσω της συμμετοχής αυτής αποκτούν έλεγχο στην πορεία της ζωής τους και στο περιβάλλον που την καθορίζει</a:t>
            </a:r>
            <a:endParaRPr lang="el-GR" dirty="0"/>
          </a:p>
        </p:txBody>
      </p:sp>
    </p:spTree>
    <p:extLst>
      <p:ext uri="{BB962C8B-B14F-4D97-AF65-F5344CB8AC3E}">
        <p14:creationId xmlns:p14="http://schemas.microsoft.com/office/powerpoint/2010/main" val="921826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778043-855F-D4C1-ED84-46B48A780778}"/>
              </a:ext>
            </a:extLst>
          </p:cNvPr>
          <p:cNvSpPr>
            <a:spLocks noGrp="1"/>
          </p:cNvSpPr>
          <p:nvPr>
            <p:ph type="title"/>
          </p:nvPr>
        </p:nvSpPr>
        <p:spPr/>
        <p:txBody>
          <a:bodyPr/>
          <a:lstStyle/>
          <a:p>
            <a:r>
              <a:rPr lang="el-GR" dirty="0"/>
              <a:t>Διαπλαστικός ρόλος της συμμετοχής</a:t>
            </a:r>
          </a:p>
        </p:txBody>
      </p:sp>
      <p:sp>
        <p:nvSpPr>
          <p:cNvPr id="3" name="Θέση περιεχομένου 2">
            <a:extLst>
              <a:ext uri="{FF2B5EF4-FFF2-40B4-BE49-F238E27FC236}">
                <a16:creationId xmlns:a16="http://schemas.microsoft.com/office/drawing/2014/main" id="{24A5283C-C002-D07F-DA7F-2829C9F5319F}"/>
              </a:ext>
            </a:extLst>
          </p:cNvPr>
          <p:cNvSpPr>
            <a:spLocks noGrp="1"/>
          </p:cNvSpPr>
          <p:nvPr>
            <p:ph idx="1"/>
          </p:nvPr>
        </p:nvSpPr>
        <p:spPr/>
        <p:txBody>
          <a:bodyPr>
            <a:normAutofit fontScale="92500" lnSpcReduction="20000"/>
          </a:bodyPr>
          <a:lstStyle/>
          <a:p>
            <a:r>
              <a:rPr lang="el-GR" dirty="0"/>
              <a:t>Η </a:t>
            </a:r>
            <a:r>
              <a:rPr lang="el-GR" dirty="0" err="1"/>
              <a:t>Πέιτμαν</a:t>
            </a:r>
            <a:r>
              <a:rPr lang="el-GR" dirty="0"/>
              <a:t> τονίζει ότι ένα σημαντικό στοιχείο της πολιτικής φιλοσοφίας του Ρουσσώ είναι ο αντίκτυπος της άμεσης συμμετοχής των πολιτών στην </a:t>
            </a:r>
            <a:r>
              <a:rPr lang="el-GR" dirty="0">
                <a:solidFill>
                  <a:srgbClr val="FF0000"/>
                </a:solidFill>
              </a:rPr>
              <a:t>ψυχολογία</a:t>
            </a:r>
            <a:r>
              <a:rPr lang="el-GR" dirty="0"/>
              <a:t> τους και στον τρόπο που αντιλαμβάνονται τον εαυτό τους</a:t>
            </a:r>
          </a:p>
          <a:p>
            <a:r>
              <a:rPr lang="el-GR" dirty="0"/>
              <a:t>Η άμεση συμμετοχή έχει για τον Ρουσσώ έναν «εκπαιδευτικό» ρόλο. Η συμμετοχική διαδικασία έχει στόχο να προάγει την υπεύθυνη πολιτική και κοινωνική δράση</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«Μέσα από τη συμμετοχή του στη λήψη αποφάσεων το άτομο εκπαιδεύεται να διακρίνει τα ένστικτα και τις επιθυμίες του,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μαθαίνει να είναι πολίτης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και ιδιώτης. Ο Ρουσσώ πιστεύει επίσης ότι μέσα από αυτή την εκπαιδευτική διαδικασία το άτομο θα φτάσει στο σημείο να περιορίσει τη σύγκρουση μεταξύ των απαιτήσεων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της ιδιωτικής και της δημόσιας</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 σφαίρας»</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dirty="0">
                <a:solidFill>
                  <a:prstClr val="black"/>
                </a:solidFill>
                <a:latin typeface="Calibri" panose="020F0502020204030204"/>
              </a:rPr>
              <a:t>Μαθαίνει ουσιαστικά να υιοθετεί τη σκοπιά της «γενικής βούλησης»</a:t>
            </a:r>
            <a:endPar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l-GR" dirty="0"/>
          </a:p>
        </p:txBody>
      </p:sp>
    </p:spTree>
    <p:extLst>
      <p:ext uri="{BB962C8B-B14F-4D97-AF65-F5344CB8AC3E}">
        <p14:creationId xmlns:p14="http://schemas.microsoft.com/office/powerpoint/2010/main" val="775570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4E4F741-54F5-6E8D-DAA2-CCC99D42B32E}"/>
              </a:ext>
            </a:extLst>
          </p:cNvPr>
          <p:cNvSpPr>
            <a:spLocks noGrp="1"/>
          </p:cNvSpPr>
          <p:nvPr>
            <p:ph type="title"/>
          </p:nvPr>
        </p:nvSpPr>
        <p:spPr/>
        <p:txBody>
          <a:bodyPr/>
          <a:lstStyle/>
          <a:p>
            <a:r>
              <a:rPr lang="el-GR" dirty="0"/>
              <a:t>Μεγαλύτερη νομιμοποίηση </a:t>
            </a:r>
          </a:p>
        </p:txBody>
      </p:sp>
      <p:sp>
        <p:nvSpPr>
          <p:cNvPr id="3" name="Θέση περιεχομένου 2">
            <a:extLst>
              <a:ext uri="{FF2B5EF4-FFF2-40B4-BE49-F238E27FC236}">
                <a16:creationId xmlns:a16="http://schemas.microsoft.com/office/drawing/2014/main" id="{92EE480E-9A07-89CD-A725-C62D3BFEE14A}"/>
              </a:ext>
            </a:extLst>
          </p:cNvPr>
          <p:cNvSpPr>
            <a:spLocks noGrp="1"/>
          </p:cNvSpPr>
          <p:nvPr>
            <p:ph idx="1"/>
          </p:nvPr>
        </p:nvSpPr>
        <p:spPr/>
        <p:txBody>
          <a:bodyPr/>
          <a:lstStyle/>
          <a:p>
            <a:r>
              <a:rPr lang="el-GR" dirty="0"/>
              <a:t>Η συμμετοχή των πολιτών στη νομοθέτηση και τη λήψη αποφάσεων έχει κατά την </a:t>
            </a:r>
            <a:r>
              <a:rPr lang="el-GR" dirty="0" err="1"/>
              <a:t>Πέιτμαν</a:t>
            </a:r>
            <a:r>
              <a:rPr lang="el-GR" dirty="0"/>
              <a:t> και μια επιπλέον λειτουργία στη θεωρία του Ρουσσώ, μια λειτουργία η οποία συνδέεται με τη νομιμοποίηση  των αποφάσεων</a:t>
            </a:r>
          </a:p>
          <a:p>
            <a:r>
              <a:rPr lang="el-GR" dirty="0"/>
              <a:t>Οι </a:t>
            </a:r>
            <a:r>
              <a:rPr lang="el-GR" dirty="0">
                <a:solidFill>
                  <a:srgbClr val="FF0000"/>
                </a:solidFill>
              </a:rPr>
              <a:t>πολίτες αποδέχονται πιο εύκολα </a:t>
            </a:r>
            <a:r>
              <a:rPr lang="el-GR" dirty="0"/>
              <a:t>τα αποτελέσματα μιας απόφασης η οποία έχει ληφθεί μέσω μιας διαδικασίας στην οποία έχουν άμεση συμμετοχή</a:t>
            </a:r>
          </a:p>
        </p:txBody>
      </p:sp>
    </p:spTree>
    <p:extLst>
      <p:ext uri="{BB962C8B-B14F-4D97-AF65-F5344CB8AC3E}">
        <p14:creationId xmlns:p14="http://schemas.microsoft.com/office/powerpoint/2010/main" val="4067855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7AC6D4-68C9-E118-EE24-D67F77B73E58}"/>
              </a:ext>
            </a:extLst>
          </p:cNvPr>
          <p:cNvSpPr>
            <a:spLocks noGrp="1"/>
          </p:cNvSpPr>
          <p:nvPr>
            <p:ph type="title"/>
          </p:nvPr>
        </p:nvSpPr>
        <p:spPr/>
        <p:txBody>
          <a:bodyPr/>
          <a:lstStyle/>
          <a:p>
            <a:r>
              <a:rPr lang="el-GR" dirty="0"/>
              <a:t>Αίσθημα του «</a:t>
            </a:r>
            <a:r>
              <a:rPr lang="el-GR" dirty="0" err="1"/>
              <a:t>ανήκειν</a:t>
            </a:r>
            <a:r>
              <a:rPr lang="el-GR" dirty="0"/>
              <a:t>»</a:t>
            </a:r>
          </a:p>
        </p:txBody>
      </p:sp>
      <p:sp>
        <p:nvSpPr>
          <p:cNvPr id="3" name="Θέση περιεχομένου 2">
            <a:extLst>
              <a:ext uri="{FF2B5EF4-FFF2-40B4-BE49-F238E27FC236}">
                <a16:creationId xmlns:a16="http://schemas.microsoft.com/office/drawing/2014/main" id="{39EFCAB4-577F-AC66-7A8E-0497216478BF}"/>
              </a:ext>
            </a:extLst>
          </p:cNvPr>
          <p:cNvSpPr>
            <a:spLocks noGrp="1"/>
          </p:cNvSpPr>
          <p:nvPr>
            <p:ph idx="1"/>
          </p:nvPr>
        </p:nvSpPr>
        <p:spPr/>
        <p:txBody>
          <a:bodyPr/>
          <a:lstStyle/>
          <a:p>
            <a:r>
              <a:rPr lang="el-GR" dirty="0"/>
              <a:t>Η </a:t>
            </a:r>
            <a:r>
              <a:rPr lang="el-GR" dirty="0" err="1"/>
              <a:t>Πέιτμαν</a:t>
            </a:r>
            <a:r>
              <a:rPr lang="el-GR" dirty="0"/>
              <a:t> υποστηρίζει τέλος ότι ο Ρουσσώ υπονοεί ότι η άμεση συμμετοχή των πολιτών στη λήψη αποφάσεων αυξάνει το αίσθημα του «</a:t>
            </a:r>
            <a:r>
              <a:rPr lang="el-GR" dirty="0" err="1"/>
              <a:t>ανήκειν</a:t>
            </a:r>
            <a:r>
              <a:rPr lang="el-GR" dirty="0"/>
              <a:t>» σε μια πολιτική κοινότητα.</a:t>
            </a:r>
          </a:p>
          <a:p>
            <a:r>
              <a:rPr lang="el-GR" dirty="0"/>
              <a:t>Μέσω της διαδικασίας της άμεσης συμμετοχής στη λήψη αποφάσεων οι πολίτες </a:t>
            </a:r>
            <a:r>
              <a:rPr lang="el-GR" dirty="0">
                <a:solidFill>
                  <a:srgbClr val="FF0000"/>
                </a:solidFill>
              </a:rPr>
              <a:t>συνδέονται περισσότερο </a:t>
            </a:r>
            <a:r>
              <a:rPr lang="el-GR" dirty="0"/>
              <a:t>με την κοινότητα στην οποία ανήκουν και με τις αποφάσεις της. </a:t>
            </a:r>
          </a:p>
        </p:txBody>
      </p:sp>
    </p:spTree>
    <p:extLst>
      <p:ext uri="{BB962C8B-B14F-4D97-AF65-F5344CB8AC3E}">
        <p14:creationId xmlns:p14="http://schemas.microsoft.com/office/powerpoint/2010/main" val="3760086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FE7AEEF-5A16-5EC0-8D89-D4F0A51D1C11}"/>
              </a:ext>
            </a:extLst>
          </p:cNvPr>
          <p:cNvSpPr>
            <a:spLocks noGrp="1"/>
          </p:cNvSpPr>
          <p:nvPr>
            <p:ph type="title"/>
          </p:nvPr>
        </p:nvSpPr>
        <p:spPr/>
        <p:txBody>
          <a:bodyPr/>
          <a:lstStyle/>
          <a:p>
            <a:r>
              <a:rPr lang="en-US" dirty="0"/>
              <a:t>H </a:t>
            </a:r>
            <a:r>
              <a:rPr lang="el-GR" dirty="0"/>
              <a:t>προτεραιότητα της συμμετοχής στα κοινά</a:t>
            </a:r>
          </a:p>
        </p:txBody>
      </p:sp>
      <p:sp>
        <p:nvSpPr>
          <p:cNvPr id="3" name="Θέση περιεχομένου 2">
            <a:extLst>
              <a:ext uri="{FF2B5EF4-FFF2-40B4-BE49-F238E27FC236}">
                <a16:creationId xmlns:a16="http://schemas.microsoft.com/office/drawing/2014/main" id="{7D9FCB49-5896-A183-8237-1A52B0B5FF8D}"/>
              </a:ext>
            </a:extLst>
          </p:cNvPr>
          <p:cNvSpPr>
            <a:spLocks noGrp="1"/>
          </p:cNvSpPr>
          <p:nvPr>
            <p:ph idx="1"/>
          </p:nvPr>
        </p:nvSpPr>
        <p:spPr/>
        <p:txBody>
          <a:bodyPr/>
          <a:lstStyle/>
          <a:p>
            <a:r>
              <a:rPr lang="el-GR" dirty="0"/>
              <a:t>Η αντίληψη αυτή προϋποθέτει ότι η ενασχόληση με τα κοινά θα καταλαμβάνει σημαντικό μέρος από την ενέργεια των πολιτών, οι οποίοι βλέπουν την </a:t>
            </a:r>
            <a:r>
              <a:rPr lang="el-GR" dirty="0">
                <a:solidFill>
                  <a:srgbClr val="FF0000"/>
                </a:solidFill>
              </a:rPr>
              <a:t>πολιτική ως το κύριο καθήκον </a:t>
            </a:r>
            <a:r>
              <a:rPr lang="el-GR" dirty="0"/>
              <a:t>τους</a:t>
            </a:r>
          </a:p>
          <a:p>
            <a:r>
              <a:rPr lang="el-GR" dirty="0"/>
              <a:t>Όπως γράφει ο Ρουσσώ στο Κοινωνικό Συμβόλαιο «όσο καλύτερα έχει συσταθεί ένα κράτος τόσο οι δημόσιες υποθέσεις υπερισχύουν των ιδιωτικών στο πνεύμα των πολιτών» (</a:t>
            </a:r>
            <a:r>
              <a:rPr lang="en-US" dirty="0"/>
              <a:t>III, xv)</a:t>
            </a:r>
            <a:endParaRPr lang="el-GR" dirty="0"/>
          </a:p>
          <a:p>
            <a:endParaRPr lang="el-GR" dirty="0"/>
          </a:p>
          <a:p>
            <a:endParaRPr lang="el-GR" dirty="0"/>
          </a:p>
        </p:txBody>
      </p:sp>
    </p:spTree>
    <p:extLst>
      <p:ext uri="{BB962C8B-B14F-4D97-AF65-F5344CB8AC3E}">
        <p14:creationId xmlns:p14="http://schemas.microsoft.com/office/powerpoint/2010/main" val="257958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B77CF2B-01AF-8601-B94E-89AD92B1D6E9}"/>
              </a:ext>
            </a:extLst>
          </p:cNvPr>
          <p:cNvSpPr>
            <a:spLocks noGrp="1"/>
          </p:cNvSpPr>
          <p:nvPr>
            <p:ph type="title"/>
          </p:nvPr>
        </p:nvSpPr>
        <p:spPr/>
        <p:txBody>
          <a:bodyPr/>
          <a:lstStyle/>
          <a:p>
            <a:r>
              <a:rPr lang="en-US" dirty="0"/>
              <a:t>T</a:t>
            </a:r>
            <a:r>
              <a:rPr lang="el-GR" dirty="0"/>
              <a:t>α όρια της συμμετοχικής δημοκρατίας</a:t>
            </a:r>
          </a:p>
        </p:txBody>
      </p:sp>
      <p:sp>
        <p:nvSpPr>
          <p:cNvPr id="3" name="Θέση περιεχομένου 2">
            <a:extLst>
              <a:ext uri="{FF2B5EF4-FFF2-40B4-BE49-F238E27FC236}">
                <a16:creationId xmlns:a16="http://schemas.microsoft.com/office/drawing/2014/main" id="{692EF673-6581-07A5-4721-48F6CDA55075}"/>
              </a:ext>
            </a:extLst>
          </p:cNvPr>
          <p:cNvSpPr>
            <a:spLocks noGrp="1"/>
          </p:cNvSpPr>
          <p:nvPr>
            <p:ph idx="1"/>
          </p:nvPr>
        </p:nvSpPr>
        <p:spPr/>
        <p:txBody>
          <a:bodyPr>
            <a:normAutofit fontScale="92500" lnSpcReduction="20000"/>
          </a:bodyPr>
          <a:lstStyle/>
          <a:p>
            <a:r>
              <a:rPr lang="el-GR" dirty="0"/>
              <a:t>Οι περισσότεροι θεωρητικοί της συμμετοχικής δημοκρατίας παραδέχονται ότι στις σύγχρονες βιομηχανικές κοινωνίες ο ρόλος του πολίτη θα υπόκειται αναγκαστικά σε κάποιους περιορισμούς </a:t>
            </a:r>
          </a:p>
          <a:p>
            <a:r>
              <a:rPr lang="el-GR" dirty="0"/>
              <a:t>«Σε ένα εκλογικό σώμα, ας πούμε </a:t>
            </a:r>
            <a:r>
              <a:rPr lang="el-GR" dirty="0">
                <a:solidFill>
                  <a:srgbClr val="FF0000"/>
                </a:solidFill>
              </a:rPr>
              <a:t>35 εκατομμυρίων</a:t>
            </a:r>
            <a:r>
              <a:rPr lang="el-GR" dirty="0"/>
              <a:t>, ο ρόλος του ατόμου πρέπει να συνίσταται σχεδόν αποκλειστικά στην εκλογή των εκπροσώπων του. Ακόμα και όταν κάποιος μπορεί να ψηφίσει σε ένα δημοψήφισμα η επίδραση στην τελική έκβαση θα είναι απειροελάχιστη. Αυτή η πτυχή της πραγματικότητας θα μπορούσε να αλλάξει μόνο αν περιοριζόταν το μέγεθος των εθνικών πολιτικών μονάδων» (</a:t>
            </a:r>
            <a:r>
              <a:rPr lang="el-GR" dirty="0" err="1"/>
              <a:t>Πέιτμαν</a:t>
            </a:r>
            <a:r>
              <a:rPr lang="el-GR" dirty="0"/>
              <a:t>, 1970)</a:t>
            </a:r>
          </a:p>
          <a:p>
            <a:r>
              <a:rPr lang="el-GR" dirty="0"/>
              <a:t>Συνεπώς, πολλοί από τους κεντρικούς θεσμούς της φιλελεύθερης δημοκρατίας – τα </a:t>
            </a:r>
            <a:r>
              <a:rPr lang="el-GR" dirty="0">
                <a:solidFill>
                  <a:srgbClr val="FF0000"/>
                </a:solidFill>
              </a:rPr>
              <a:t>ανταγωνιστικά κόμματα, οι πολιτικοί εκπρόσωποι, οι περιοδικές εκλογές </a:t>
            </a:r>
            <a:r>
              <a:rPr lang="el-GR" dirty="0"/>
              <a:t>– θα είναι αναπόφευκτα στοιχεία μιας συμμετοχικής δημοκρατίας  </a:t>
            </a:r>
          </a:p>
        </p:txBody>
      </p:sp>
    </p:spTree>
    <p:extLst>
      <p:ext uri="{BB962C8B-B14F-4D97-AF65-F5344CB8AC3E}">
        <p14:creationId xmlns:p14="http://schemas.microsoft.com/office/powerpoint/2010/main" val="67543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83F28F-C40A-D30E-70B6-864A7C2963D1}"/>
              </a:ext>
            </a:extLst>
          </p:cNvPr>
          <p:cNvSpPr>
            <a:spLocks noGrp="1"/>
          </p:cNvSpPr>
          <p:nvPr>
            <p:ph type="title"/>
          </p:nvPr>
        </p:nvSpPr>
        <p:spPr/>
        <p:txBody>
          <a:bodyPr/>
          <a:lstStyle/>
          <a:p>
            <a:r>
              <a:rPr lang="el-GR" dirty="0"/>
              <a:t>Πεδία και μηχανισμοί πολιτικής συμμετοχής</a:t>
            </a:r>
          </a:p>
        </p:txBody>
      </p:sp>
      <p:sp>
        <p:nvSpPr>
          <p:cNvPr id="3" name="Θέση περιεχομένου 2">
            <a:extLst>
              <a:ext uri="{FF2B5EF4-FFF2-40B4-BE49-F238E27FC236}">
                <a16:creationId xmlns:a16="http://schemas.microsoft.com/office/drawing/2014/main" id="{84F29198-34BD-47C3-08BC-8A16DE4CEBED}"/>
              </a:ext>
            </a:extLst>
          </p:cNvPr>
          <p:cNvSpPr>
            <a:spLocks noGrp="1"/>
          </p:cNvSpPr>
          <p:nvPr>
            <p:ph idx="1"/>
          </p:nvPr>
        </p:nvSpPr>
        <p:spPr/>
        <p:txBody>
          <a:bodyPr>
            <a:normAutofit fontScale="85000" lnSpcReduction="10000"/>
          </a:bodyPr>
          <a:lstStyle/>
          <a:p>
            <a:r>
              <a:rPr lang="el-GR" dirty="0"/>
              <a:t>Βασικό μέλημα των θεωρητικών της συμμετοχικής δημοκρατίας είναι η προώθηση της δημοκρατίας σε διάφορα πεδία της κοινωνικής και οικονομικής ζωής </a:t>
            </a:r>
          </a:p>
          <a:p>
            <a:r>
              <a:rPr lang="el-GR" dirty="0"/>
              <a:t>Οι πρώτοι υπέρμαχοι της συμμετοχικής δημοκρατίας επικεντρώθηκαν στην ενίσχυση </a:t>
            </a:r>
            <a:r>
              <a:rPr lang="el-GR" dirty="0">
                <a:solidFill>
                  <a:srgbClr val="FF0000"/>
                </a:solidFill>
              </a:rPr>
              <a:t>της συμμετοχής στα πανεπιστήμια</a:t>
            </a:r>
            <a:r>
              <a:rPr lang="el-GR" dirty="0"/>
              <a:t>, επιτυγχάνοντας σε πολλές περιπτώσεις να θεσπιστούν επιτροπές φοιτητών που λάμβαναν μέρος στη λήψη αποφάσεων που είχαν να κάνουν με το πρόγραμμα σπουδών</a:t>
            </a:r>
          </a:p>
          <a:p>
            <a:r>
              <a:rPr lang="el-GR" dirty="0"/>
              <a:t>Ωστόσο, στο επίκεντρο της θεωρίας της συμμετοχικής δημοκρατίας βρέθηκε και ο εκδημοκρατισμός του </a:t>
            </a:r>
            <a:r>
              <a:rPr lang="el-GR" dirty="0">
                <a:solidFill>
                  <a:srgbClr val="FF0000"/>
                </a:solidFill>
              </a:rPr>
              <a:t>χώρου εργασίας </a:t>
            </a:r>
            <a:r>
              <a:rPr lang="el-GR" dirty="0"/>
              <a:t>και της </a:t>
            </a:r>
            <a:r>
              <a:rPr lang="el-GR" dirty="0">
                <a:solidFill>
                  <a:srgbClr val="FF0000"/>
                </a:solidFill>
              </a:rPr>
              <a:t>οικονομικής επιχείρησης </a:t>
            </a:r>
            <a:r>
              <a:rPr lang="el-GR" dirty="0"/>
              <a:t>καθώς και των </a:t>
            </a:r>
            <a:r>
              <a:rPr lang="el-GR" dirty="0">
                <a:solidFill>
                  <a:srgbClr val="FF0000"/>
                </a:solidFill>
              </a:rPr>
              <a:t>πολιτικών κομμάτων</a:t>
            </a:r>
          </a:p>
          <a:p>
            <a:r>
              <a:rPr lang="el-GR" dirty="0"/>
              <a:t>Η </a:t>
            </a:r>
            <a:r>
              <a:rPr lang="el-GR" dirty="0">
                <a:solidFill>
                  <a:srgbClr val="FF0000"/>
                </a:solidFill>
              </a:rPr>
              <a:t>τοπική αυτοδιοίκηση </a:t>
            </a:r>
            <a:r>
              <a:rPr lang="el-GR" dirty="0"/>
              <a:t>και οι </a:t>
            </a:r>
            <a:r>
              <a:rPr lang="el-GR" dirty="0">
                <a:solidFill>
                  <a:srgbClr val="FF0000"/>
                </a:solidFill>
              </a:rPr>
              <a:t>γειτονιές</a:t>
            </a:r>
            <a:r>
              <a:rPr lang="el-GR" dirty="0"/>
              <a:t>, η </a:t>
            </a:r>
            <a:r>
              <a:rPr lang="el-GR" dirty="0">
                <a:solidFill>
                  <a:srgbClr val="FF0000"/>
                </a:solidFill>
              </a:rPr>
              <a:t>πρωτοβάθμια εκπαίδευση</a:t>
            </a:r>
            <a:r>
              <a:rPr lang="el-GR" dirty="0"/>
              <a:t>, το περιβάλλον, είναι τομείς που έχει υποστηριχτεί ότι υπάρχει περιθώριο για πιο συμμετοχική λήψη των αποφάσεων</a:t>
            </a:r>
          </a:p>
        </p:txBody>
      </p:sp>
    </p:spTree>
    <p:extLst>
      <p:ext uri="{BB962C8B-B14F-4D97-AF65-F5344CB8AC3E}">
        <p14:creationId xmlns:p14="http://schemas.microsoft.com/office/powerpoint/2010/main" val="3242481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98D540-D78F-1CBD-E691-C1652F2567A4}"/>
              </a:ext>
            </a:extLst>
          </p:cNvPr>
          <p:cNvSpPr>
            <a:spLocks noGrp="1"/>
          </p:cNvSpPr>
          <p:nvPr>
            <p:ph type="title"/>
          </p:nvPr>
        </p:nvSpPr>
        <p:spPr/>
        <p:txBody>
          <a:bodyPr/>
          <a:lstStyle/>
          <a:p>
            <a:r>
              <a:rPr lang="el-GR" dirty="0"/>
              <a:t>Επέκταση δημοκρατικών δικαιωμάτων</a:t>
            </a:r>
          </a:p>
        </p:txBody>
      </p:sp>
      <p:sp>
        <p:nvSpPr>
          <p:cNvPr id="3" name="Θέση περιεχομένου 2">
            <a:extLst>
              <a:ext uri="{FF2B5EF4-FFF2-40B4-BE49-F238E27FC236}">
                <a16:creationId xmlns:a16="http://schemas.microsoft.com/office/drawing/2014/main" id="{18D616AC-1C2D-5873-8D26-66D2BB038B7D}"/>
              </a:ext>
            </a:extLst>
          </p:cNvPr>
          <p:cNvSpPr>
            <a:spLocks noGrp="1"/>
          </p:cNvSpPr>
          <p:nvPr>
            <p:ph idx="1"/>
          </p:nvPr>
        </p:nvSpPr>
        <p:spPr/>
        <p:txBody>
          <a:bodyPr>
            <a:normAutofit fontScale="92500" lnSpcReduction="10000"/>
          </a:bodyPr>
          <a:lstStyle/>
          <a:p>
            <a:r>
              <a:rPr lang="el-GR" dirty="0"/>
              <a:t>Η </a:t>
            </a:r>
            <a:r>
              <a:rPr lang="el-GR" dirty="0" err="1"/>
              <a:t>Πέιτμαν</a:t>
            </a:r>
            <a:r>
              <a:rPr lang="el-GR" dirty="0"/>
              <a:t> πιστεύει ότι όσο το δικαίωμα του</a:t>
            </a:r>
            <a:r>
              <a:rPr lang="en-US" dirty="0"/>
              <a:t> </a:t>
            </a:r>
            <a:r>
              <a:rPr lang="el-GR" dirty="0" err="1"/>
              <a:t>αυτοκαθορισμού</a:t>
            </a:r>
            <a:r>
              <a:rPr lang="el-GR" dirty="0"/>
              <a:t> εφαρμόζεται μόνο στη σφαίρα της κυβέρνησης, η δημοκρατία όχι μόνο θα περιορίζει το νόημά της </a:t>
            </a:r>
            <a:r>
              <a:rPr lang="el-GR" dirty="0">
                <a:solidFill>
                  <a:srgbClr val="FF0000"/>
                </a:solidFill>
              </a:rPr>
              <a:t>στην περιπτωσιακή περιοδική ψήφο </a:t>
            </a:r>
            <a:r>
              <a:rPr lang="el-GR" dirty="0"/>
              <a:t>αλλά και θα επιδρά ελάχιστα στον καθορισμό της ποιότητας ζωής των περισσότερων ανθρώπων </a:t>
            </a:r>
          </a:p>
          <a:p>
            <a:r>
              <a:rPr lang="el-GR" dirty="0"/>
              <a:t>Για να επιτευχθεί αυτό πρέπει τα δημοκρατικά δικαιώματα να επεκταθούν από το κράτος στην </a:t>
            </a:r>
            <a:r>
              <a:rPr lang="el-GR" dirty="0">
                <a:solidFill>
                  <a:srgbClr val="FF0000"/>
                </a:solidFill>
              </a:rPr>
              <a:t>οικονομική επιχείρηση </a:t>
            </a:r>
            <a:r>
              <a:rPr lang="el-GR" dirty="0"/>
              <a:t>και σε άλλους </a:t>
            </a:r>
            <a:r>
              <a:rPr lang="el-GR" dirty="0">
                <a:solidFill>
                  <a:srgbClr val="FF0000"/>
                </a:solidFill>
              </a:rPr>
              <a:t>κεντρικούς θεσμούς </a:t>
            </a:r>
            <a:r>
              <a:rPr lang="el-GR" dirty="0"/>
              <a:t>της κοινωνίας</a:t>
            </a:r>
          </a:p>
          <a:p>
            <a:r>
              <a:rPr lang="el-GR" dirty="0"/>
              <a:t>Η δομή του </a:t>
            </a:r>
            <a:r>
              <a:rPr lang="el-GR" dirty="0">
                <a:solidFill>
                  <a:srgbClr val="FF0000"/>
                </a:solidFill>
              </a:rPr>
              <a:t>σύγχρονου εταιρικού καπιταλιστικού </a:t>
            </a:r>
            <a:r>
              <a:rPr lang="el-GR" dirty="0"/>
              <a:t>κόσμου επιβάλλει τα πολιτικά δικαιώματα των πολιτών να συμπληρώνονται από ένα παρόμοιο σύνολο δικαιωμάτων στη σφαίρα των σχέσεων στον χώρο εργασίας και κατοικίας</a:t>
            </a:r>
          </a:p>
        </p:txBody>
      </p:sp>
    </p:spTree>
    <p:extLst>
      <p:ext uri="{BB962C8B-B14F-4D97-AF65-F5344CB8AC3E}">
        <p14:creationId xmlns:p14="http://schemas.microsoft.com/office/powerpoint/2010/main" val="1977258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B48CF06-E9A2-9A6D-7D97-C7165522B51E}"/>
              </a:ext>
            </a:extLst>
          </p:cNvPr>
          <p:cNvSpPr>
            <a:spLocks noGrp="1"/>
          </p:cNvSpPr>
          <p:nvPr>
            <p:ph type="title"/>
          </p:nvPr>
        </p:nvSpPr>
        <p:spPr/>
        <p:txBody>
          <a:bodyPr/>
          <a:lstStyle/>
          <a:p>
            <a:r>
              <a:rPr lang="el-GR" dirty="0"/>
              <a:t>Πλήρης συμμετοχή</a:t>
            </a:r>
          </a:p>
        </p:txBody>
      </p:sp>
      <p:sp>
        <p:nvSpPr>
          <p:cNvPr id="3" name="Θέση περιεχομένου 2">
            <a:extLst>
              <a:ext uri="{FF2B5EF4-FFF2-40B4-BE49-F238E27FC236}">
                <a16:creationId xmlns:a16="http://schemas.microsoft.com/office/drawing/2014/main" id="{832734D5-4A29-7C22-C190-CC2B0F9893AE}"/>
              </a:ext>
            </a:extLst>
          </p:cNvPr>
          <p:cNvSpPr>
            <a:spLocks noGrp="1"/>
          </p:cNvSpPr>
          <p:nvPr>
            <p:ph idx="1"/>
          </p:nvPr>
        </p:nvSpPr>
        <p:spPr/>
        <p:txBody>
          <a:bodyPr>
            <a:normAutofit fontScale="92500" lnSpcReduction="10000"/>
          </a:bodyPr>
          <a:lstStyle/>
          <a:p>
            <a:pPr algn="l"/>
            <a:r>
              <a:rPr lang="el-GR" dirty="0">
                <a:latin typeface="Goudy"/>
              </a:rPr>
              <a:t>Η πλήρης συμμετοχή των πολιτών μέσω των μηχανισμών</a:t>
            </a:r>
            <a:r>
              <a:rPr lang="en-US" sz="2800" b="0" i="0" u="none" strike="noStrike" baseline="0" dirty="0">
                <a:latin typeface="Goudy"/>
              </a:rPr>
              <a:t> </a:t>
            </a:r>
            <a:r>
              <a:rPr lang="el-GR" sz="2800" b="0" i="0" u="none" strike="noStrike" baseline="0" dirty="0">
                <a:latin typeface="Goudy"/>
              </a:rPr>
              <a:t>αυτών στη λήψη αποφάσεων πρέπει στην ιδανική μορφή της να περιλαμβάνει έξι στάδια </a:t>
            </a:r>
          </a:p>
          <a:p>
            <a:pPr marL="0" indent="0" algn="l">
              <a:buNone/>
            </a:pPr>
            <a:r>
              <a:rPr lang="el-GR" dirty="0">
                <a:latin typeface="Goudy"/>
              </a:rPr>
              <a:t>1)Αναγνώριση και ορισμός ενός προβλήματος </a:t>
            </a:r>
          </a:p>
          <a:p>
            <a:pPr marL="0" indent="0" algn="l">
              <a:buNone/>
            </a:pPr>
            <a:r>
              <a:rPr lang="el-GR" sz="2800" b="0" i="0" u="none" strike="noStrike" baseline="0" dirty="0">
                <a:latin typeface="Goudy"/>
              </a:rPr>
              <a:t>2)Καταγραφή των δυνατών λύσεων </a:t>
            </a:r>
          </a:p>
          <a:p>
            <a:pPr marL="0" indent="0" algn="l">
              <a:buNone/>
            </a:pPr>
            <a:r>
              <a:rPr lang="el-GR" sz="2800" b="0" i="0" u="none" strike="noStrike" baseline="0" dirty="0">
                <a:latin typeface="Goudy"/>
              </a:rPr>
              <a:t>3)Πρόταση μιας συγκεκριμένης λύσης</a:t>
            </a:r>
          </a:p>
          <a:p>
            <a:pPr marL="0" indent="0" algn="l">
              <a:buNone/>
            </a:pPr>
            <a:r>
              <a:rPr lang="el-GR" sz="2800" b="0" i="0" u="none" strike="noStrike" baseline="0" dirty="0">
                <a:latin typeface="Goudy"/>
              </a:rPr>
              <a:t>4)Απόφαση για το αν θα υιοθετηθεί ή όχι η λύση αυτή </a:t>
            </a:r>
          </a:p>
          <a:p>
            <a:pPr marL="0" indent="0" algn="l">
              <a:buNone/>
            </a:pPr>
            <a:r>
              <a:rPr lang="el-GR" sz="2800" b="0" i="0" u="none" strike="noStrike" baseline="0" dirty="0">
                <a:latin typeface="Goudy"/>
              </a:rPr>
              <a:t>5)Σύνταξη σχεδίου εφαρμογής της λύσης</a:t>
            </a:r>
          </a:p>
          <a:p>
            <a:pPr marL="0" indent="0" algn="l">
              <a:buNone/>
            </a:pPr>
            <a:r>
              <a:rPr lang="el-GR" dirty="0">
                <a:latin typeface="Goudy"/>
              </a:rPr>
              <a:t>6)Εφαρμογή της λύσης </a:t>
            </a:r>
          </a:p>
          <a:p>
            <a:pPr algn="l"/>
            <a:r>
              <a:rPr lang="el-GR" sz="2800" b="0" i="0" u="none" strike="noStrike" baseline="0" dirty="0">
                <a:latin typeface="Goudy"/>
              </a:rPr>
              <a:t>Ο αποκλεισμός των πολιτών από οποιοδήποτε από αυτά τα στάδια περιορίζει τον βαθμό της συμμετοχής</a:t>
            </a:r>
            <a:endParaRPr lang="el-GR" dirty="0"/>
          </a:p>
        </p:txBody>
      </p:sp>
    </p:spTree>
    <p:extLst>
      <p:ext uri="{BB962C8B-B14F-4D97-AF65-F5344CB8AC3E}">
        <p14:creationId xmlns:p14="http://schemas.microsoft.com/office/powerpoint/2010/main" val="1547754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C9646EE-4E04-0446-CC54-2A0778900D4D}"/>
              </a:ext>
            </a:extLst>
          </p:cNvPr>
          <p:cNvSpPr>
            <a:spLocks noGrp="1"/>
          </p:cNvSpPr>
          <p:nvPr>
            <p:ph type="title"/>
          </p:nvPr>
        </p:nvSpPr>
        <p:spPr/>
        <p:txBody>
          <a:bodyPr/>
          <a:lstStyle/>
          <a:p>
            <a:r>
              <a:rPr lang="el-GR" dirty="0"/>
              <a:t>Ο κεντρικός ρόλος της εργασίας</a:t>
            </a:r>
          </a:p>
        </p:txBody>
      </p:sp>
      <p:sp>
        <p:nvSpPr>
          <p:cNvPr id="3" name="Θέση περιεχομένου 2">
            <a:extLst>
              <a:ext uri="{FF2B5EF4-FFF2-40B4-BE49-F238E27FC236}">
                <a16:creationId xmlns:a16="http://schemas.microsoft.com/office/drawing/2014/main" id="{9B4C170C-239B-B976-F0DA-AFFE56BDCD6D}"/>
              </a:ext>
            </a:extLst>
          </p:cNvPr>
          <p:cNvSpPr>
            <a:spLocks noGrp="1"/>
          </p:cNvSpPr>
          <p:nvPr>
            <p:ph idx="1"/>
          </p:nvPr>
        </p:nvSpPr>
        <p:spPr/>
        <p:txBody>
          <a:bodyPr/>
          <a:lstStyle/>
          <a:p>
            <a:r>
              <a:rPr lang="el-GR" dirty="0"/>
              <a:t>Η </a:t>
            </a:r>
            <a:r>
              <a:rPr lang="el-GR" dirty="0" err="1"/>
              <a:t>Πέιτμαν</a:t>
            </a:r>
            <a:r>
              <a:rPr lang="el-GR" dirty="0"/>
              <a:t>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υποστηρίζει ότι οποιοδήποτε εγχείρημα δημιουργίας  μιας πιο συμμετοχικής δημοκρατίας πρέπει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να εκκινεί από την οικονομική επιχείρηση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και τον χώρο εργασίας </a:t>
            </a:r>
          </a:p>
          <a:p>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Η </a:t>
            </a:r>
            <a:r>
              <a:rPr kumimoji="0" lang="el-GR" sz="2800" b="0" i="0" u="none" strike="noStrike" kern="1200" cap="none" spc="0" normalizeH="0" baseline="0" noProof="0" dirty="0" err="1">
                <a:ln>
                  <a:noFill/>
                </a:ln>
                <a:solidFill>
                  <a:prstClr val="black"/>
                </a:solidFill>
                <a:effectLst/>
                <a:uLnTx/>
                <a:uFillTx/>
                <a:latin typeface="Calibri" panose="020F0502020204030204"/>
                <a:ea typeface="+mn-ea"/>
                <a:cs typeface="+mn-cs"/>
              </a:rPr>
              <a:t>οικ</a:t>
            </a:r>
            <a:r>
              <a:rPr lang="el-GR" dirty="0" err="1">
                <a:solidFill>
                  <a:prstClr val="black"/>
                </a:solidFill>
                <a:latin typeface="Calibri" panose="020F0502020204030204"/>
              </a:rPr>
              <a:t>ονομική</a:t>
            </a:r>
            <a:r>
              <a:rPr lang="el-GR" dirty="0">
                <a:solidFill>
                  <a:prstClr val="black"/>
                </a:solidFill>
                <a:latin typeface="Calibri" panose="020F0502020204030204"/>
              </a:rPr>
              <a:t> επιχείρηση, η οποία είναι δομημένη πάνω σε </a:t>
            </a:r>
            <a:r>
              <a:rPr lang="el-GR" dirty="0">
                <a:solidFill>
                  <a:srgbClr val="FF0000"/>
                </a:solidFill>
                <a:latin typeface="Calibri" panose="020F0502020204030204"/>
              </a:rPr>
              <a:t>ιεραρχικές σχέσεις</a:t>
            </a:r>
            <a:r>
              <a:rPr lang="el-GR" dirty="0">
                <a:solidFill>
                  <a:prstClr val="black"/>
                </a:solidFill>
                <a:latin typeface="Calibri" panose="020F0502020204030204"/>
              </a:rPr>
              <a:t>, είναι </a:t>
            </a:r>
            <a:r>
              <a:rPr lang="en-US" dirty="0">
                <a:solidFill>
                  <a:prstClr val="black"/>
                </a:solidFill>
                <a:latin typeface="Calibri" panose="020F0502020204030204"/>
              </a:rPr>
              <a:t>o</a:t>
            </a:r>
            <a:r>
              <a:rPr lang="el-GR" dirty="0">
                <a:solidFill>
                  <a:prstClr val="black"/>
                </a:solidFill>
                <a:latin typeface="Calibri" panose="020F0502020204030204"/>
              </a:rPr>
              <a:t> πιο «πολιτικός» από όλους τους τομείς στους οποίους </a:t>
            </a:r>
            <a:r>
              <a:rPr lang="el-GR" dirty="0" err="1">
                <a:solidFill>
                  <a:prstClr val="black"/>
                </a:solidFill>
                <a:latin typeface="Calibri" panose="020F0502020204030204"/>
              </a:rPr>
              <a:t>αλληλεπιδρούν</a:t>
            </a:r>
            <a:r>
              <a:rPr lang="el-GR" dirty="0">
                <a:solidFill>
                  <a:prstClr val="black"/>
                </a:solidFill>
                <a:latin typeface="Calibri" panose="020F0502020204030204"/>
              </a:rPr>
              <a:t> οι πολίτες και οι αποφάσεις που λαμβάνονται εκεί έχουν μεγάλο αντίκτυπο για το υπόλοιπο της ζωής του</a:t>
            </a:r>
            <a:endParaRPr lang="el-GR" dirty="0"/>
          </a:p>
        </p:txBody>
      </p:sp>
    </p:spTree>
    <p:extLst>
      <p:ext uri="{BB962C8B-B14F-4D97-AF65-F5344CB8AC3E}">
        <p14:creationId xmlns:p14="http://schemas.microsoft.com/office/powerpoint/2010/main" val="2670080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AD4353E-2CFF-8D5C-876E-ED9261AC7BC4}"/>
              </a:ext>
            </a:extLst>
          </p:cNvPr>
          <p:cNvSpPr>
            <a:spLocks noGrp="1"/>
          </p:cNvSpPr>
          <p:nvPr>
            <p:ph type="title"/>
          </p:nvPr>
        </p:nvSpPr>
        <p:spPr/>
        <p:txBody>
          <a:bodyPr/>
          <a:lstStyle/>
          <a:p>
            <a:r>
              <a:rPr lang="el-GR" dirty="0" err="1"/>
              <a:t>Ελεγχος</a:t>
            </a:r>
            <a:r>
              <a:rPr lang="el-GR" dirty="0"/>
              <a:t> και πολιτική εκπαίδευση</a:t>
            </a:r>
          </a:p>
        </p:txBody>
      </p:sp>
      <p:sp>
        <p:nvSpPr>
          <p:cNvPr id="3" name="Θέση περιεχομένου 2">
            <a:extLst>
              <a:ext uri="{FF2B5EF4-FFF2-40B4-BE49-F238E27FC236}">
                <a16:creationId xmlns:a16="http://schemas.microsoft.com/office/drawing/2014/main" id="{0332A2FB-DF75-5D91-5022-E350688252EA}"/>
              </a:ext>
            </a:extLst>
          </p:cNvPr>
          <p:cNvSpPr>
            <a:spLocks noGrp="1"/>
          </p:cNvSpPr>
          <p:nvPr>
            <p:ph idx="1"/>
          </p:nvPr>
        </p:nvSpPr>
        <p:spPr/>
        <p:txBody>
          <a:bodyPr>
            <a:normAutofit/>
          </a:bodyPr>
          <a:lstStyle/>
          <a:p>
            <a:r>
              <a:rPr lang="el-GR" dirty="0"/>
              <a:t>Η </a:t>
            </a:r>
            <a:r>
              <a:rPr lang="el-GR" dirty="0" err="1"/>
              <a:t>Πέιτμαν</a:t>
            </a:r>
            <a:r>
              <a:rPr lang="el-GR" dirty="0"/>
              <a:t> πιστεύει ότι η δημοκρατία στην οικονομική επιχείρηση είναι σημαντική για δύο λόγους:</a:t>
            </a:r>
          </a:p>
          <a:p>
            <a:r>
              <a:rPr lang="el-GR" dirty="0"/>
              <a:t>Πρώτον, οι άνθρωποι </a:t>
            </a:r>
            <a:r>
              <a:rPr lang="el-GR" dirty="0">
                <a:solidFill>
                  <a:srgbClr val="FF0000"/>
                </a:solidFill>
              </a:rPr>
              <a:t>ξοδεύουν μεγάλο μέρος </a:t>
            </a:r>
            <a:r>
              <a:rPr lang="el-GR" dirty="0"/>
              <a:t>του χρόνου τους στον χώρο εργασίας και ως εκ τούτου για να έχουν </a:t>
            </a:r>
            <a:r>
              <a:rPr lang="el-GR" dirty="0">
                <a:solidFill>
                  <a:srgbClr val="FF0000"/>
                </a:solidFill>
              </a:rPr>
              <a:t>αυτονομία </a:t>
            </a:r>
            <a:r>
              <a:rPr lang="el-GR" dirty="0"/>
              <a:t>και </a:t>
            </a:r>
            <a:r>
              <a:rPr lang="el-GR" dirty="0">
                <a:solidFill>
                  <a:srgbClr val="FF0000"/>
                </a:solidFill>
              </a:rPr>
              <a:t>έλεγχο</a:t>
            </a:r>
            <a:r>
              <a:rPr lang="el-GR" dirty="0"/>
              <a:t> στη ζωή τους πρέπει να έχουν έλεγχο και στον χώρο εργασίας</a:t>
            </a:r>
          </a:p>
          <a:p>
            <a:r>
              <a:rPr lang="el-GR" dirty="0"/>
              <a:t>Δεύτερον, η συμμετοχή σε δημοκρατικές διαδικασίες στον χώρο εργασίας </a:t>
            </a:r>
            <a:r>
              <a:rPr lang="el-GR" dirty="0">
                <a:solidFill>
                  <a:srgbClr val="FF0000"/>
                </a:solidFill>
              </a:rPr>
              <a:t>θα εκπαιδεύσει τους πολίτες </a:t>
            </a:r>
            <a:r>
              <a:rPr lang="el-GR" dirty="0"/>
              <a:t>να αποκτήσουν την εμπειρία, την αυτοπεποίθηση και τις δεξιότητες να συμμετέχουν πιο ενεργά στην πολιτική ζωή γενικότερα</a:t>
            </a:r>
          </a:p>
        </p:txBody>
      </p:sp>
    </p:spTree>
    <p:extLst>
      <p:ext uri="{BB962C8B-B14F-4D97-AF65-F5344CB8AC3E}">
        <p14:creationId xmlns:p14="http://schemas.microsoft.com/office/powerpoint/2010/main" val="4248343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F92EFB7-0624-DC74-54A0-B61690ADE051}"/>
              </a:ext>
            </a:extLst>
          </p:cNvPr>
          <p:cNvSpPr>
            <a:spLocks noGrp="1"/>
          </p:cNvSpPr>
          <p:nvPr>
            <p:ph type="title"/>
          </p:nvPr>
        </p:nvSpPr>
        <p:spPr/>
        <p:txBody>
          <a:bodyPr/>
          <a:lstStyle/>
          <a:p>
            <a:r>
              <a:rPr lang="el-GR" dirty="0"/>
              <a:t>Τρεις τύποι συμμετοχής των εργαζομένων</a:t>
            </a:r>
          </a:p>
        </p:txBody>
      </p:sp>
      <p:sp>
        <p:nvSpPr>
          <p:cNvPr id="3" name="Θέση περιεχομένου 2">
            <a:extLst>
              <a:ext uri="{FF2B5EF4-FFF2-40B4-BE49-F238E27FC236}">
                <a16:creationId xmlns:a16="http://schemas.microsoft.com/office/drawing/2014/main" id="{C865C315-F8AC-003F-3FE8-477EB8DE6F35}"/>
              </a:ext>
            </a:extLst>
          </p:cNvPr>
          <p:cNvSpPr>
            <a:spLocks noGrp="1"/>
          </p:cNvSpPr>
          <p:nvPr>
            <p:ph idx="1"/>
          </p:nvPr>
        </p:nvSpPr>
        <p:spPr/>
        <p:txBody>
          <a:bodyPr/>
          <a:lstStyle/>
          <a:p>
            <a:r>
              <a:rPr lang="el-GR" dirty="0"/>
              <a:t>Μερική συμμετοχή</a:t>
            </a:r>
            <a:r>
              <a:rPr lang="en-US" dirty="0"/>
              <a:t>: O</a:t>
            </a:r>
            <a:r>
              <a:rPr lang="el-GR" dirty="0"/>
              <a:t>ι εργαζόμενοι συμμετέχουν σε διαβουλεύσεις που αφορούν τα </a:t>
            </a:r>
            <a:r>
              <a:rPr lang="el-GR" dirty="0">
                <a:solidFill>
                  <a:srgbClr val="FF0000"/>
                </a:solidFill>
              </a:rPr>
              <a:t>κατώτερα ή τα ανώτερα επίπεδα </a:t>
            </a:r>
            <a:r>
              <a:rPr lang="el-GR" dirty="0"/>
              <a:t>διοίκησης και μπορούν μόνο να επηρεάσουν τις αποφάσεις </a:t>
            </a:r>
          </a:p>
          <a:p>
            <a:r>
              <a:rPr lang="el-GR" dirty="0"/>
              <a:t>Πλήρης συμμετοχή: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ι εργαζόμενοι συμμετέχουν σε διαβουλεύσεις που αφορούν τα κατώτερα ή τα ανώτερα επίπεδα διοίκησης και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καθορίζουν</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 τις αποφάσεις</a:t>
            </a:r>
          </a:p>
          <a:p>
            <a:r>
              <a:rPr lang="el-GR" dirty="0" err="1">
                <a:solidFill>
                  <a:prstClr val="black"/>
                </a:solidFill>
                <a:latin typeface="Calibri" panose="020F0502020204030204"/>
              </a:rPr>
              <a:t>Ψευδο</a:t>
            </a:r>
            <a:r>
              <a:rPr lang="el-GR" dirty="0">
                <a:solidFill>
                  <a:prstClr val="black"/>
                </a:solidFill>
                <a:latin typeface="Calibri" panose="020F0502020204030204"/>
              </a:rPr>
              <a:t>-συμμετοχή: Οι εργαζόμενοι συμμετέχουν σε διαδικασίες λήψης αποφάσεων απλά για να «νομιμοποιούν» τις αποφάσεις της διοίκησης χωρίς ουσιαστικό έλεγχο</a:t>
            </a:r>
            <a:endParaRPr lang="el-GR" dirty="0"/>
          </a:p>
        </p:txBody>
      </p:sp>
    </p:spTree>
    <p:extLst>
      <p:ext uri="{BB962C8B-B14F-4D97-AF65-F5344CB8AC3E}">
        <p14:creationId xmlns:p14="http://schemas.microsoft.com/office/powerpoint/2010/main" val="895758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67FAF7-13D8-EF1C-7B98-5006DE9CC6FC}"/>
              </a:ext>
            </a:extLst>
          </p:cNvPr>
          <p:cNvSpPr>
            <a:spLocks noGrp="1"/>
          </p:cNvSpPr>
          <p:nvPr>
            <p:ph type="title"/>
          </p:nvPr>
        </p:nvSpPr>
        <p:spPr/>
        <p:txBody>
          <a:bodyPr/>
          <a:lstStyle/>
          <a:p>
            <a:r>
              <a:rPr lang="el-GR" dirty="0"/>
              <a:t>Σπάζοντας τον φαύλο κύκλο της απάθειας</a:t>
            </a:r>
          </a:p>
        </p:txBody>
      </p:sp>
      <p:sp>
        <p:nvSpPr>
          <p:cNvPr id="3" name="Θέση περιεχομένου 2">
            <a:extLst>
              <a:ext uri="{FF2B5EF4-FFF2-40B4-BE49-F238E27FC236}">
                <a16:creationId xmlns:a16="http://schemas.microsoft.com/office/drawing/2014/main" id="{98022986-E3B9-C38D-85A3-D9D6648953A2}"/>
              </a:ext>
            </a:extLst>
          </p:cNvPr>
          <p:cNvSpPr>
            <a:spLocks noGrp="1"/>
          </p:cNvSpPr>
          <p:nvPr>
            <p:ph idx="1"/>
          </p:nvPr>
        </p:nvSpPr>
        <p:spPr/>
        <p:txBody>
          <a:bodyPr/>
          <a:lstStyle/>
          <a:p>
            <a:r>
              <a:rPr lang="el-GR" dirty="0"/>
              <a:t>Η </a:t>
            </a:r>
            <a:r>
              <a:rPr lang="el-GR" dirty="0" err="1"/>
              <a:t>Πέιτμαν</a:t>
            </a:r>
            <a:r>
              <a:rPr lang="el-GR" dirty="0"/>
              <a:t> υποστηρίζει ότι από τα παραδείγματα πλήρους συμμετοχής στον χώρο εργασίας δείχνουν ότι όταν οι άνθρωποι γνωρίζουν ότι υπάρχουν </a:t>
            </a:r>
            <a:r>
              <a:rPr lang="el-GR" dirty="0">
                <a:solidFill>
                  <a:srgbClr val="FF0000"/>
                </a:solidFill>
              </a:rPr>
              <a:t>ευκαιρίες αποτελεσματικής συμμετοχής </a:t>
            </a:r>
            <a:r>
              <a:rPr lang="el-GR" dirty="0"/>
              <a:t>στη λήψη αποφάσεων είναι πιθανό να πειστούν ότι αξίζει να συμμετέχουν πιο ενεργητικά</a:t>
            </a:r>
          </a:p>
          <a:p>
            <a:r>
              <a:rPr lang="el-GR" dirty="0"/>
              <a:t>Στον αντίποδα, όταν οι άνθρωποι συστηματικά περιθωριοποιούνται και </a:t>
            </a:r>
            <a:r>
              <a:rPr lang="el-GR" dirty="0">
                <a:solidFill>
                  <a:srgbClr val="FF0000"/>
                </a:solidFill>
              </a:rPr>
              <a:t>εκπροσωπούνται ανεπαρκώς τείνουν </a:t>
            </a:r>
            <a:r>
              <a:rPr lang="el-GR" dirty="0"/>
              <a:t>να πιστέψουν ότι πολύ σπάνια οι προτιμήσεις τους και οι απόψεις τους λαμβάνονται υπόψη</a:t>
            </a:r>
          </a:p>
        </p:txBody>
      </p:sp>
    </p:spTree>
    <p:extLst>
      <p:ext uri="{BB962C8B-B14F-4D97-AF65-F5344CB8AC3E}">
        <p14:creationId xmlns:p14="http://schemas.microsoft.com/office/powerpoint/2010/main" val="772189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BD9AE1-970C-2D15-6B7F-6B98AE86FB9B}"/>
              </a:ext>
            </a:extLst>
          </p:cNvPr>
          <p:cNvSpPr>
            <a:spLocks noGrp="1"/>
          </p:cNvSpPr>
          <p:nvPr>
            <p:ph type="title"/>
          </p:nvPr>
        </p:nvSpPr>
        <p:spPr/>
        <p:txBody>
          <a:bodyPr/>
          <a:lstStyle/>
          <a:p>
            <a:r>
              <a:rPr lang="el-GR" dirty="0"/>
              <a:t>Συνελεύσεις πολιτών </a:t>
            </a:r>
          </a:p>
        </p:txBody>
      </p:sp>
      <p:sp>
        <p:nvSpPr>
          <p:cNvPr id="3" name="Θέση περιεχομένου 2">
            <a:extLst>
              <a:ext uri="{FF2B5EF4-FFF2-40B4-BE49-F238E27FC236}">
                <a16:creationId xmlns:a16="http://schemas.microsoft.com/office/drawing/2014/main" id="{6CC3D5B8-8E7A-D6A9-D5B0-D6F5527AF4BE}"/>
              </a:ext>
            </a:extLst>
          </p:cNvPr>
          <p:cNvSpPr>
            <a:spLocks noGrp="1"/>
          </p:cNvSpPr>
          <p:nvPr>
            <p:ph idx="1"/>
          </p:nvPr>
        </p:nvSpPr>
        <p:spPr/>
        <p:txBody>
          <a:bodyPr>
            <a:normAutofit fontScale="92500" lnSpcReduction="10000"/>
          </a:bodyPr>
          <a:lstStyle/>
          <a:p>
            <a:r>
              <a:rPr lang="en-US" dirty="0"/>
              <a:t>O</a:t>
            </a:r>
            <a:r>
              <a:rPr lang="el-GR" dirty="0"/>
              <a:t>ι συνελεύσεις πολιτών είναι ένα εργαλείο συμμετοχής των πολιτών στη διαδικασία λήψης αποφάσεων σε ζητήματα δημόσιου ενδιαφέροντος όπως η περιβαλλοντική και κοινωνική δικαιοσύνη</a:t>
            </a:r>
          </a:p>
          <a:p>
            <a:r>
              <a:rPr lang="el-GR" dirty="0"/>
              <a:t>Τα μέλη των συνελεύσεων </a:t>
            </a:r>
            <a:r>
              <a:rPr lang="el-GR" dirty="0">
                <a:solidFill>
                  <a:srgbClr val="FF0000"/>
                </a:solidFill>
              </a:rPr>
              <a:t>επιλέγονται τυχαία με κλήρωση </a:t>
            </a:r>
            <a:r>
              <a:rPr lang="el-GR" dirty="0"/>
              <a:t>από μια δεξαμενή που ιδανικά περιλαμβάνει το σύνολο του ενήλικου πληθυσμού</a:t>
            </a:r>
          </a:p>
          <a:p>
            <a:r>
              <a:rPr lang="el-GR" dirty="0"/>
              <a:t>Η δημογραφική σύνθεση της συνέλευσης πρέπει σε γενικές γραμμές να αντιστοιχεί στο </a:t>
            </a:r>
            <a:r>
              <a:rPr lang="el-GR" dirty="0">
                <a:solidFill>
                  <a:srgbClr val="FF0000"/>
                </a:solidFill>
              </a:rPr>
              <a:t>δημογραφικό προφίλ </a:t>
            </a:r>
            <a:r>
              <a:rPr lang="el-GR" dirty="0"/>
              <a:t>της κοινότητας που λαμβάνει μέρος στη διαδικασία</a:t>
            </a:r>
          </a:p>
          <a:p>
            <a:r>
              <a:rPr lang="el-GR" dirty="0"/>
              <a:t>Υπεύθυνη για την επιλογή των μελών της συνέλευσης, την εξέλιξη της ατζέντας και την πρόσκληση εμπειρογνωμόνων είναι μια ανεξάρτητη </a:t>
            </a:r>
            <a:r>
              <a:rPr lang="el-GR" dirty="0">
                <a:solidFill>
                  <a:srgbClr val="FF0000"/>
                </a:solidFill>
              </a:rPr>
              <a:t>ομάδα συντονισμού </a:t>
            </a:r>
            <a:r>
              <a:rPr lang="el-GR" dirty="0"/>
              <a:t>που είναι πολιτικά αμερόληπτη και δεν περιλαμβάνει στελέχη της εκτελεστικής και νομοθετικής εξουσίας</a:t>
            </a:r>
          </a:p>
        </p:txBody>
      </p:sp>
    </p:spTree>
    <p:extLst>
      <p:ext uri="{BB962C8B-B14F-4D97-AF65-F5344CB8AC3E}">
        <p14:creationId xmlns:p14="http://schemas.microsoft.com/office/powerpoint/2010/main" val="1638031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B80D9A-6342-CE35-E5C7-07CA209E3F4F}"/>
              </a:ext>
            </a:extLst>
          </p:cNvPr>
          <p:cNvSpPr>
            <a:spLocks noGrp="1"/>
          </p:cNvSpPr>
          <p:nvPr>
            <p:ph type="title"/>
          </p:nvPr>
        </p:nvSpPr>
        <p:spPr/>
        <p:txBody>
          <a:bodyPr/>
          <a:lstStyle/>
          <a:p>
            <a:r>
              <a:rPr lang="el-GR" dirty="0"/>
              <a:t>Συνελεύσεις πολιτών</a:t>
            </a:r>
          </a:p>
        </p:txBody>
      </p:sp>
      <p:sp>
        <p:nvSpPr>
          <p:cNvPr id="3" name="Θέση περιεχομένου 2">
            <a:extLst>
              <a:ext uri="{FF2B5EF4-FFF2-40B4-BE49-F238E27FC236}">
                <a16:creationId xmlns:a16="http://schemas.microsoft.com/office/drawing/2014/main" id="{EF24EE82-5485-237E-BE2C-CDA7CF2D65E7}"/>
              </a:ext>
            </a:extLst>
          </p:cNvPr>
          <p:cNvSpPr>
            <a:spLocks noGrp="1"/>
          </p:cNvSpPr>
          <p:nvPr>
            <p:ph idx="1"/>
          </p:nvPr>
        </p:nvSpPr>
        <p:spPr/>
        <p:txBody>
          <a:bodyPr/>
          <a:lstStyle/>
          <a:p>
            <a:r>
              <a:rPr lang="el-GR" dirty="0">
                <a:solidFill>
                  <a:srgbClr val="0A0A0A"/>
                </a:solidFill>
                <a:highlight>
                  <a:srgbClr val="FFFFFF"/>
                </a:highlight>
              </a:rPr>
              <a:t>Οποιοσδήποτε οργανισμός, οργάνωση ή θεσμός του οποίου το αντικείμενο σχετίζεται με το θέμα που εξετάζει η συνέλευση πολιτών έχει το δικαίωμα να παρουσιάσει τις απόψεις του</a:t>
            </a:r>
          </a:p>
          <a:p>
            <a:r>
              <a:rPr lang="el-GR" dirty="0">
                <a:solidFill>
                  <a:srgbClr val="0A0A0A"/>
                </a:solidFill>
                <a:highlight>
                  <a:srgbClr val="FFFFFF"/>
                </a:highlight>
              </a:rPr>
              <a:t>Βασικό συστατικό για την ορθή λειτουργία μιας συνέλευσης πολιτών είναι η </a:t>
            </a:r>
            <a:r>
              <a:rPr lang="el-GR" dirty="0">
                <a:solidFill>
                  <a:srgbClr val="FF0000"/>
                </a:solidFill>
                <a:highlight>
                  <a:srgbClr val="FFFFFF"/>
                </a:highlight>
              </a:rPr>
              <a:t>διαβούλευση</a:t>
            </a:r>
            <a:r>
              <a:rPr lang="el-GR" dirty="0">
                <a:solidFill>
                  <a:srgbClr val="0A0A0A"/>
                </a:solidFill>
                <a:highlight>
                  <a:srgbClr val="FFFFFF"/>
                </a:highlight>
              </a:rPr>
              <a:t>. </a:t>
            </a:r>
          </a:p>
          <a:p>
            <a:r>
              <a:rPr lang="el-GR" dirty="0">
                <a:solidFill>
                  <a:srgbClr val="0A0A0A"/>
                </a:solidFill>
                <a:highlight>
                  <a:srgbClr val="FFFFFF"/>
                </a:highlight>
              </a:rPr>
              <a:t>Το πρόγραμμα πρέπει να περιλαμβάνει </a:t>
            </a:r>
            <a:r>
              <a:rPr lang="el-GR" dirty="0">
                <a:solidFill>
                  <a:srgbClr val="FF0000"/>
                </a:solidFill>
                <a:highlight>
                  <a:srgbClr val="FFFFFF"/>
                </a:highlight>
              </a:rPr>
              <a:t>συζητήσεις σε μικρές ομάδες </a:t>
            </a:r>
            <a:r>
              <a:rPr lang="el-GR" dirty="0">
                <a:solidFill>
                  <a:srgbClr val="0A0A0A"/>
                </a:solidFill>
                <a:highlight>
                  <a:srgbClr val="FFFFFF"/>
                </a:highlight>
              </a:rPr>
              <a:t>και στην ολομέλεια έτσι ώστε να υπάρχει η δυνατότητα να διατυπωθούν και να ακουστούν όλες οι απόψεις </a:t>
            </a:r>
            <a:endParaRPr lang="el-GR" dirty="0"/>
          </a:p>
        </p:txBody>
      </p:sp>
    </p:spTree>
    <p:extLst>
      <p:ext uri="{BB962C8B-B14F-4D97-AF65-F5344CB8AC3E}">
        <p14:creationId xmlns:p14="http://schemas.microsoft.com/office/powerpoint/2010/main" val="2572012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90324F8-E9FB-E604-5F05-554C171EB137}"/>
              </a:ext>
            </a:extLst>
          </p:cNvPr>
          <p:cNvSpPr>
            <a:spLocks noGrp="1"/>
          </p:cNvSpPr>
          <p:nvPr>
            <p:ph type="title"/>
          </p:nvPr>
        </p:nvSpPr>
        <p:spPr/>
        <p:txBody>
          <a:bodyPr/>
          <a:lstStyle/>
          <a:p>
            <a:r>
              <a:rPr lang="el-GR" dirty="0"/>
              <a:t>Μη δεσμευτικές συστάσεις</a:t>
            </a:r>
          </a:p>
        </p:txBody>
      </p:sp>
      <p:sp>
        <p:nvSpPr>
          <p:cNvPr id="3" name="Θέση περιεχομένου 2">
            <a:extLst>
              <a:ext uri="{FF2B5EF4-FFF2-40B4-BE49-F238E27FC236}">
                <a16:creationId xmlns:a16="http://schemas.microsoft.com/office/drawing/2014/main" id="{6DB51908-F73C-998D-2CF6-58BD15B9AB52}"/>
              </a:ext>
            </a:extLst>
          </p:cNvPr>
          <p:cNvSpPr>
            <a:spLocks noGrp="1"/>
          </p:cNvSpPr>
          <p:nvPr>
            <p:ph idx="1"/>
          </p:nvPr>
        </p:nvSpPr>
        <p:spPr/>
        <p:txBody>
          <a:bodyPr/>
          <a:lstStyle/>
          <a:p>
            <a:r>
              <a:rPr lang="el-GR" dirty="0">
                <a:solidFill>
                  <a:srgbClr val="202020"/>
                </a:solidFill>
                <a:highlight>
                  <a:srgbClr val="FFFFFF"/>
                </a:highlight>
                <a:latin typeface="Roboto" panose="02000000000000000000" pitchFamily="2" charset="0"/>
              </a:rPr>
              <a:t>Από τη στιγμή που τα μέλη των συνελεύσεων πολιτών δεν εκλέγονται και άρα δεν έχουν λάβει εντολή από τον λαό, οι συστάσεις τους </a:t>
            </a:r>
            <a:r>
              <a:rPr lang="el-GR" dirty="0">
                <a:solidFill>
                  <a:srgbClr val="FF0000"/>
                </a:solidFill>
                <a:highlight>
                  <a:srgbClr val="FFFFFF"/>
                </a:highlight>
                <a:latin typeface="Roboto" panose="02000000000000000000" pitchFamily="2" charset="0"/>
              </a:rPr>
              <a:t>δεν είναι δεσμευτικές</a:t>
            </a:r>
            <a:r>
              <a:rPr lang="el-GR" dirty="0">
                <a:solidFill>
                  <a:srgbClr val="202020"/>
                </a:solidFill>
                <a:highlight>
                  <a:srgbClr val="FFFFFF"/>
                </a:highlight>
                <a:latin typeface="Roboto" panose="02000000000000000000" pitchFamily="2" charset="0"/>
              </a:rPr>
              <a:t>. Ωστόσο, οι συστάσεις τους μπορούν να ληφθούν υπόψη από κοινοβούλια και κυβερνήσεις </a:t>
            </a:r>
          </a:p>
          <a:p>
            <a:r>
              <a:rPr lang="el-GR" dirty="0">
                <a:solidFill>
                  <a:srgbClr val="202020"/>
                </a:solidFill>
                <a:highlight>
                  <a:srgbClr val="FFFFFF"/>
                </a:highlight>
                <a:latin typeface="Roboto" panose="02000000000000000000" pitchFamily="2" charset="0"/>
              </a:rPr>
              <a:t>Μολαταύτα, είναι δυνατό να δοθεί στους πολίτες να ψηφίσουν σε </a:t>
            </a:r>
            <a:r>
              <a:rPr lang="el-GR" dirty="0">
                <a:solidFill>
                  <a:srgbClr val="FF0000"/>
                </a:solidFill>
                <a:highlight>
                  <a:srgbClr val="FFFFFF"/>
                </a:highlight>
                <a:latin typeface="Roboto" panose="02000000000000000000" pitchFamily="2" charset="0"/>
              </a:rPr>
              <a:t>δημοψήφισμα</a:t>
            </a:r>
            <a:r>
              <a:rPr lang="el-GR" dirty="0">
                <a:solidFill>
                  <a:srgbClr val="202020"/>
                </a:solidFill>
                <a:highlight>
                  <a:srgbClr val="FFFFFF"/>
                </a:highlight>
                <a:latin typeface="Roboto" panose="02000000000000000000" pitchFamily="2" charset="0"/>
              </a:rPr>
              <a:t> τις συστάσεις μιας συνέλευσης πολιτών</a:t>
            </a:r>
            <a:endParaRPr lang="el-GR" dirty="0"/>
          </a:p>
        </p:txBody>
      </p:sp>
    </p:spTree>
    <p:extLst>
      <p:ext uri="{BB962C8B-B14F-4D97-AF65-F5344CB8AC3E}">
        <p14:creationId xmlns:p14="http://schemas.microsoft.com/office/powerpoint/2010/main" val="3417273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21865D-2F53-881E-8D05-6E2186D17110}"/>
              </a:ext>
            </a:extLst>
          </p:cNvPr>
          <p:cNvSpPr>
            <a:spLocks noGrp="1"/>
          </p:cNvSpPr>
          <p:nvPr>
            <p:ph type="title"/>
          </p:nvPr>
        </p:nvSpPr>
        <p:spPr/>
        <p:txBody>
          <a:bodyPr/>
          <a:lstStyle/>
          <a:p>
            <a:r>
              <a:rPr lang="el-GR" dirty="0"/>
              <a:t>Η διαδικασία λήψης αποφάσεων </a:t>
            </a:r>
          </a:p>
        </p:txBody>
      </p:sp>
      <p:sp>
        <p:nvSpPr>
          <p:cNvPr id="3" name="Θέση περιεχομένου 2">
            <a:extLst>
              <a:ext uri="{FF2B5EF4-FFF2-40B4-BE49-F238E27FC236}">
                <a16:creationId xmlns:a16="http://schemas.microsoft.com/office/drawing/2014/main" id="{F7AAC496-3938-77C5-2D57-0619FAD305AE}"/>
              </a:ext>
            </a:extLst>
          </p:cNvPr>
          <p:cNvSpPr>
            <a:spLocks noGrp="1"/>
          </p:cNvSpPr>
          <p:nvPr>
            <p:ph idx="1"/>
          </p:nvPr>
        </p:nvSpPr>
        <p:spPr/>
        <p:txBody>
          <a:bodyPr>
            <a:normAutofit fontScale="85000" lnSpcReduction="20000"/>
          </a:bodyPr>
          <a:lstStyle/>
          <a:p>
            <a:r>
              <a:rPr lang="el-GR" dirty="0">
                <a:solidFill>
                  <a:srgbClr val="FF0000"/>
                </a:solidFill>
              </a:rPr>
              <a:t>Διαδικασία μάθησης</a:t>
            </a:r>
            <a:r>
              <a:rPr lang="el-GR" dirty="0"/>
              <a:t>: Τα μέλη της συνέλευσης μαθαίνουν πώς να σκέφτονται με κριτικό τρόπο και να αποφεύγουν την προκατάληψη. Στη συνέχεια λαμβάνουν περιεκτικές πληροφορίες για το υπό συζήτηση θέμα</a:t>
            </a:r>
            <a:r>
              <a:rPr lang="en-US" dirty="0"/>
              <a:t>, </a:t>
            </a:r>
            <a:r>
              <a:rPr lang="el-GR" dirty="0"/>
              <a:t>συμπεριλαμβανομένων και επιστημονικών δεδομένων (π.χ. για τον αντίκτυπο της κλιματικής κρίσης στο περιβάλλον). Στη συνέχεια ειδικοί παρουσιάζουν στα μέλη της συνέλευσης ένα εύρος διαφορετικών πολιτικών επιλογών και μέτρων. Τα μέλη της συνέλευσης μπορούν να καλέσουν επιπρόσθετους εμπειρογνώμονες </a:t>
            </a:r>
          </a:p>
          <a:p>
            <a:r>
              <a:rPr lang="el-GR" dirty="0">
                <a:solidFill>
                  <a:srgbClr val="FF0000"/>
                </a:solidFill>
              </a:rPr>
              <a:t>Διαδικασία διαβούλευσης</a:t>
            </a:r>
            <a:r>
              <a:rPr lang="el-GR" dirty="0"/>
              <a:t>: Τα μέλη της συνέλευσης συζητούν τα επιστημονικά στοιχεία και τις απόψεις που έχουν ακούσει. Η φάση αυτή επιτρέπει στα μέλη να </a:t>
            </a:r>
            <a:r>
              <a:rPr lang="el-GR" dirty="0" err="1"/>
              <a:t>αναστοχαστούν</a:t>
            </a:r>
            <a:r>
              <a:rPr lang="el-GR" dirty="0"/>
              <a:t> πάνω στις απόψεις τους και να τις συζητήσουν</a:t>
            </a:r>
          </a:p>
          <a:p>
            <a:r>
              <a:rPr lang="el-GR" dirty="0">
                <a:solidFill>
                  <a:srgbClr val="FF0000"/>
                </a:solidFill>
              </a:rPr>
              <a:t>Διαδικασία απόφασης: </a:t>
            </a:r>
            <a:r>
              <a:rPr lang="el-GR" dirty="0"/>
              <a:t>Τα μέλη συντάσσουν μια έκθεση με τις συστάσεις τους. Η έκθεση θα περιλαμβάνει τις κύριες συστάσεις και τον βαθμό στήριξης στην κάθε πολιτική</a:t>
            </a:r>
          </a:p>
          <a:p>
            <a:r>
              <a:rPr lang="el-GR" dirty="0"/>
              <a:t>Για λόγους </a:t>
            </a:r>
            <a:r>
              <a:rPr lang="el-GR" dirty="0">
                <a:solidFill>
                  <a:srgbClr val="FF0000"/>
                </a:solidFill>
              </a:rPr>
              <a:t>διαφάνειας </a:t>
            </a:r>
            <a:r>
              <a:rPr lang="el-GR" dirty="0"/>
              <a:t>όλες οι διαδικασίες και από τις τρεις φάσεις καταγράφονται και οι συστάσεις της συνέλευσης αναρτώνται στο διαδίκτυο</a:t>
            </a:r>
          </a:p>
          <a:p>
            <a:endParaRPr lang="el-GR" dirty="0"/>
          </a:p>
          <a:p>
            <a:endParaRPr lang="el-GR" dirty="0"/>
          </a:p>
          <a:p>
            <a:endParaRPr lang="el-GR" dirty="0"/>
          </a:p>
          <a:p>
            <a:endParaRPr lang="el-GR" dirty="0"/>
          </a:p>
          <a:p>
            <a:endParaRPr lang="el-GR" dirty="0"/>
          </a:p>
        </p:txBody>
      </p:sp>
    </p:spTree>
    <p:extLst>
      <p:ext uri="{BB962C8B-B14F-4D97-AF65-F5344CB8AC3E}">
        <p14:creationId xmlns:p14="http://schemas.microsoft.com/office/powerpoint/2010/main" val="1394630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022494-4DAC-8C9B-7E9E-FD7FC6CE8A1A}"/>
              </a:ext>
            </a:extLst>
          </p:cNvPr>
          <p:cNvSpPr>
            <a:spLocks noGrp="1"/>
          </p:cNvSpPr>
          <p:nvPr>
            <p:ph type="title"/>
          </p:nvPr>
        </p:nvSpPr>
        <p:spPr/>
        <p:txBody>
          <a:bodyPr/>
          <a:lstStyle/>
          <a:p>
            <a:r>
              <a:rPr lang="el-GR" dirty="0"/>
              <a:t>Σύγχρονα παραδείγματα: Η κατάργηση των αμβλώσεων στην Ιρλανδία</a:t>
            </a:r>
          </a:p>
        </p:txBody>
      </p:sp>
      <p:sp>
        <p:nvSpPr>
          <p:cNvPr id="3" name="Θέση περιεχομένου 2">
            <a:extLst>
              <a:ext uri="{FF2B5EF4-FFF2-40B4-BE49-F238E27FC236}">
                <a16:creationId xmlns:a16="http://schemas.microsoft.com/office/drawing/2014/main" id="{CFB8D816-5AF5-0BEF-2C70-FB001FAD6291}"/>
              </a:ext>
            </a:extLst>
          </p:cNvPr>
          <p:cNvSpPr>
            <a:spLocks noGrp="1"/>
          </p:cNvSpPr>
          <p:nvPr>
            <p:ph idx="1"/>
          </p:nvPr>
        </p:nvSpPr>
        <p:spPr/>
        <p:txBody>
          <a:bodyPr>
            <a:normAutofit fontScale="92500" lnSpcReduction="10000"/>
          </a:bodyPr>
          <a:lstStyle/>
          <a:p>
            <a:r>
              <a:rPr lang="el-GR" b="0" i="0" dirty="0">
                <a:solidFill>
                  <a:srgbClr val="121212"/>
                </a:solidFill>
                <a:effectLst/>
                <a:highlight>
                  <a:srgbClr val="FFFFFF"/>
                </a:highlight>
                <a:latin typeface="GuardianTextEgyptian"/>
              </a:rPr>
              <a:t>Το </a:t>
            </a:r>
            <a:r>
              <a:rPr lang="el-GR" b="0" i="0" dirty="0">
                <a:solidFill>
                  <a:srgbClr val="FF0000"/>
                </a:solidFill>
                <a:effectLst/>
                <a:highlight>
                  <a:srgbClr val="FFFFFF"/>
                </a:highlight>
                <a:latin typeface="GuardianTextEgyptian"/>
              </a:rPr>
              <a:t>2017</a:t>
            </a:r>
            <a:r>
              <a:rPr lang="el-GR" b="0" i="0" dirty="0">
                <a:solidFill>
                  <a:srgbClr val="121212"/>
                </a:solidFill>
                <a:effectLst/>
                <a:highlight>
                  <a:srgbClr val="FFFFFF"/>
                </a:highlight>
                <a:latin typeface="GuardianTextEgyptian"/>
              </a:rPr>
              <a:t> το ιρλανδικό κοινοβούλιο αποφάσισε να συγκροτήσει μια συνέλευση πολιτών για να εξετάσει τη νομιμοποίηση των αμβλώσεων. Τα 99 μέλη της συνέλευσης επιλέχθηκαν </a:t>
            </a:r>
            <a:r>
              <a:rPr lang="el-GR" dirty="0">
                <a:solidFill>
                  <a:srgbClr val="121212"/>
                </a:solidFill>
                <a:highlight>
                  <a:srgbClr val="FFFFFF"/>
                </a:highlight>
                <a:latin typeface="GuardianTextEgyptian"/>
              </a:rPr>
              <a:t>έτσι</a:t>
            </a:r>
            <a:r>
              <a:rPr lang="el-GR" b="0" i="0" dirty="0">
                <a:solidFill>
                  <a:srgbClr val="121212"/>
                </a:solidFill>
                <a:effectLst/>
                <a:highlight>
                  <a:srgbClr val="FFFFFF"/>
                </a:highlight>
                <a:latin typeface="GuardianTextEgyptian"/>
              </a:rPr>
              <a:t> ώστε η σύνθεση της συνέλευσης να είναι αντιπροσωπευτική της δημογραφικής σύνθεσης του ιρλανδικού λαού</a:t>
            </a:r>
          </a:p>
          <a:p>
            <a:r>
              <a:rPr lang="en-US" dirty="0">
                <a:solidFill>
                  <a:srgbClr val="121212"/>
                </a:solidFill>
                <a:highlight>
                  <a:srgbClr val="FFFFFF"/>
                </a:highlight>
                <a:latin typeface="GuardianTextEgyptian"/>
              </a:rPr>
              <a:t>H </a:t>
            </a:r>
            <a:r>
              <a:rPr lang="el-GR" dirty="0">
                <a:solidFill>
                  <a:srgbClr val="121212"/>
                </a:solidFill>
                <a:highlight>
                  <a:srgbClr val="FFFFFF"/>
                </a:highlight>
                <a:latin typeface="GuardianTextEgyptian"/>
              </a:rPr>
              <a:t>συνέλευση πολιτών διαβουλεύτηκε για </a:t>
            </a:r>
            <a:r>
              <a:rPr lang="el-GR" dirty="0">
                <a:solidFill>
                  <a:srgbClr val="FF0000"/>
                </a:solidFill>
                <a:highlight>
                  <a:srgbClr val="FFFFFF"/>
                </a:highlight>
                <a:latin typeface="GuardianTextEgyptian"/>
              </a:rPr>
              <a:t>πέντε Σαββατοκύριακα </a:t>
            </a:r>
            <a:r>
              <a:rPr lang="el-GR" dirty="0">
                <a:solidFill>
                  <a:srgbClr val="121212"/>
                </a:solidFill>
                <a:highlight>
                  <a:srgbClr val="FFFFFF"/>
                </a:highlight>
                <a:latin typeface="GuardianTextEgyptian"/>
              </a:rPr>
              <a:t>σε διάστημα πέντε μηνών και αφού άκουσε επιχειρήματα από όλες τις πλευρές.  Στη συνέχεια κατέθεσε έκθεση με σύσταση τη νομιμοποίηση των αμβλώσεων</a:t>
            </a:r>
          </a:p>
          <a:p>
            <a:r>
              <a:rPr lang="el-GR" dirty="0">
                <a:solidFill>
                  <a:srgbClr val="121212"/>
                </a:solidFill>
                <a:highlight>
                  <a:srgbClr val="FFFFFF"/>
                </a:highlight>
                <a:latin typeface="GuardianTextEgyptian"/>
              </a:rPr>
              <a:t>Σε δημοψήφισμα που διενεργήθηκε </a:t>
            </a:r>
            <a:r>
              <a:rPr lang="el-GR" dirty="0">
                <a:solidFill>
                  <a:srgbClr val="FF0000"/>
                </a:solidFill>
                <a:highlight>
                  <a:srgbClr val="FFFFFF"/>
                </a:highlight>
                <a:latin typeface="GuardianTextEgyptian"/>
              </a:rPr>
              <a:t>το 66% των Ιρλανδών </a:t>
            </a:r>
            <a:r>
              <a:rPr lang="el-GR" dirty="0">
                <a:solidFill>
                  <a:srgbClr val="121212"/>
                </a:solidFill>
                <a:highlight>
                  <a:srgbClr val="FFFFFF"/>
                </a:highlight>
                <a:latin typeface="GuardianTextEgyptian"/>
              </a:rPr>
              <a:t>ενέκριναν την κατάργηση της απαγόρευσης των αμβλώσεων, βάζοντας οριστικά τέλος σε πολιτικές συζητήσεις τεσσάρων δεκαετιών</a:t>
            </a:r>
            <a:endParaRPr lang="el-GR" dirty="0"/>
          </a:p>
        </p:txBody>
      </p:sp>
    </p:spTree>
    <p:extLst>
      <p:ext uri="{BB962C8B-B14F-4D97-AF65-F5344CB8AC3E}">
        <p14:creationId xmlns:p14="http://schemas.microsoft.com/office/powerpoint/2010/main" val="18076446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E93AE38-DEC2-4605-3EBC-F728878E9237}"/>
              </a:ext>
            </a:extLst>
          </p:cNvPr>
          <p:cNvSpPr>
            <a:spLocks noGrp="1"/>
          </p:cNvSpPr>
          <p:nvPr>
            <p:ph type="title"/>
          </p:nvPr>
        </p:nvSpPr>
        <p:spPr/>
        <p:txBody>
          <a:bodyPr/>
          <a:lstStyle/>
          <a:p>
            <a:endParaRPr lang="el-GR" dirty="0"/>
          </a:p>
        </p:txBody>
      </p:sp>
      <p:sp>
        <p:nvSpPr>
          <p:cNvPr id="3" name="Θέση περιεχομένου 2">
            <a:extLst>
              <a:ext uri="{FF2B5EF4-FFF2-40B4-BE49-F238E27FC236}">
                <a16:creationId xmlns:a16="http://schemas.microsoft.com/office/drawing/2014/main" id="{DF4BE996-766D-A2B2-5824-F1AD180FED54}"/>
              </a:ext>
            </a:extLst>
          </p:cNvPr>
          <p:cNvSpPr>
            <a:spLocks noGrp="1"/>
          </p:cNvSpPr>
          <p:nvPr>
            <p:ph idx="1"/>
          </p:nvPr>
        </p:nvSpPr>
        <p:spPr/>
        <p:txBody>
          <a:bodyPr>
            <a:normAutofit fontScale="92500"/>
          </a:bodyPr>
          <a:lstStyle/>
          <a:p>
            <a:r>
              <a:rPr lang="el-GR" b="0" i="0" dirty="0">
                <a:solidFill>
                  <a:srgbClr val="202122"/>
                </a:solidFill>
                <a:effectLst/>
                <a:highlight>
                  <a:srgbClr val="FFFFFF"/>
                </a:highlight>
                <a:latin typeface="Arial" panose="020B0604020202020204" pitchFamily="34" charset="0"/>
              </a:rPr>
              <a:t>Στον </a:t>
            </a:r>
            <a:r>
              <a:rPr lang="el-GR" b="0" i="0" dirty="0">
                <a:solidFill>
                  <a:srgbClr val="FF0000"/>
                </a:solidFill>
                <a:effectLst/>
                <a:highlight>
                  <a:srgbClr val="FFFFFF"/>
                </a:highlight>
                <a:latin typeface="Arial" panose="020B0604020202020204" pitchFamily="34" charset="0"/>
              </a:rPr>
              <a:t>Καναδά</a:t>
            </a:r>
            <a:r>
              <a:rPr lang="el-GR" b="0" i="0" dirty="0">
                <a:solidFill>
                  <a:srgbClr val="202122"/>
                </a:solidFill>
                <a:effectLst/>
                <a:highlight>
                  <a:srgbClr val="FFFFFF"/>
                </a:highlight>
                <a:latin typeface="Arial" panose="020B0604020202020204" pitchFamily="34" charset="0"/>
              </a:rPr>
              <a:t>, συνελεύσεις πολιτών πρότειναν αλλαγές στα εκλογικά συστήματα της Βρετανικής </a:t>
            </a:r>
            <a:r>
              <a:rPr lang="en-US" b="0" i="0" dirty="0">
                <a:solidFill>
                  <a:srgbClr val="202122"/>
                </a:solidFill>
                <a:effectLst/>
                <a:highlight>
                  <a:srgbClr val="FFFFFF"/>
                </a:highlight>
                <a:latin typeface="Arial" panose="020B0604020202020204" pitchFamily="34" charset="0"/>
              </a:rPr>
              <a:t>Ko</a:t>
            </a:r>
            <a:r>
              <a:rPr lang="el-GR" b="0" i="0" dirty="0" err="1">
                <a:solidFill>
                  <a:srgbClr val="202122"/>
                </a:solidFill>
                <a:effectLst/>
                <a:highlight>
                  <a:srgbClr val="FFFFFF"/>
                </a:highlight>
                <a:latin typeface="Arial" panose="020B0604020202020204" pitchFamily="34" charset="0"/>
              </a:rPr>
              <a:t>λούμπια</a:t>
            </a:r>
            <a:r>
              <a:rPr lang="el-GR" b="0" i="0" dirty="0">
                <a:solidFill>
                  <a:srgbClr val="202122"/>
                </a:solidFill>
                <a:effectLst/>
                <a:highlight>
                  <a:srgbClr val="FFFFFF"/>
                </a:highlight>
                <a:latin typeface="Arial" panose="020B0604020202020204" pitchFamily="34" charset="0"/>
              </a:rPr>
              <a:t> και του Οντάριο το 2004 και το 2006. Οι συστάσεις των συνελεύσεων δεν κατόρθωσαν να συγκεντρώσουν το απαιτούμενο 60% στα δημοψηφίσματα που ακολούθησαν</a:t>
            </a:r>
          </a:p>
          <a:p>
            <a:r>
              <a:rPr lang="en-US" b="0" i="0" dirty="0">
                <a:solidFill>
                  <a:srgbClr val="202122"/>
                </a:solidFill>
                <a:effectLst/>
                <a:highlight>
                  <a:srgbClr val="FFFFFF"/>
                </a:highlight>
                <a:latin typeface="Arial" panose="020B0604020202020204" pitchFamily="34" charset="0"/>
              </a:rPr>
              <a:t>H </a:t>
            </a:r>
            <a:r>
              <a:rPr lang="el-GR" b="0" i="0" dirty="0">
                <a:solidFill>
                  <a:srgbClr val="FF0000"/>
                </a:solidFill>
                <a:effectLst/>
                <a:highlight>
                  <a:srgbClr val="FFFFFF"/>
                </a:highlight>
                <a:latin typeface="Arial" panose="020B0604020202020204" pitchFamily="34" charset="0"/>
              </a:rPr>
              <a:t>Γαλλία</a:t>
            </a:r>
            <a:r>
              <a:rPr lang="el-GR" b="0" i="0" dirty="0">
                <a:solidFill>
                  <a:srgbClr val="202122"/>
                </a:solidFill>
                <a:effectLst/>
                <a:highlight>
                  <a:srgbClr val="FFFFFF"/>
                </a:highlight>
                <a:latin typeface="Arial" panose="020B0604020202020204" pitchFamily="34" charset="0"/>
              </a:rPr>
              <a:t> συγκάλεσε το 2019 και το 2020 μια </a:t>
            </a:r>
            <a:r>
              <a:rPr lang="el-GR" b="0" i="0" dirty="0">
                <a:solidFill>
                  <a:srgbClr val="FF0000"/>
                </a:solidFill>
                <a:effectLst/>
                <a:highlight>
                  <a:srgbClr val="FFFFFF"/>
                </a:highlight>
                <a:latin typeface="Arial" panose="020B0604020202020204" pitchFamily="34" charset="0"/>
              </a:rPr>
              <a:t>Σύσκεψη Πολιτών για το Κλίμα</a:t>
            </a:r>
            <a:r>
              <a:rPr lang="el-GR" b="0" i="0" dirty="0">
                <a:solidFill>
                  <a:srgbClr val="202122"/>
                </a:solidFill>
                <a:effectLst/>
                <a:highlight>
                  <a:srgbClr val="FFFFFF"/>
                </a:highlight>
                <a:latin typeface="Arial" panose="020B0604020202020204" pitchFamily="34" charset="0"/>
              </a:rPr>
              <a:t>, όπου 150 τυχαία επιλεγμένοι πολίτες έκαναν συστάσεις σε εκλεγμένους πολιτικούς για περιβαλλοντικές πολιτι</a:t>
            </a:r>
            <a:r>
              <a:rPr lang="el-GR" dirty="0">
                <a:solidFill>
                  <a:srgbClr val="202122"/>
                </a:solidFill>
                <a:highlight>
                  <a:srgbClr val="FFFFFF"/>
                </a:highlight>
                <a:latin typeface="Arial" panose="020B0604020202020204" pitchFamily="34" charset="0"/>
              </a:rPr>
              <a:t>κές</a:t>
            </a:r>
            <a:endParaRPr lang="en-US" dirty="0">
              <a:solidFill>
                <a:srgbClr val="202122"/>
              </a:solidFill>
              <a:highlight>
                <a:srgbClr val="FFFFFF"/>
              </a:highlight>
              <a:latin typeface="Arial" panose="020B0604020202020204" pitchFamily="34" charset="0"/>
            </a:endParaRPr>
          </a:p>
          <a:p>
            <a:r>
              <a:rPr lang="en-US" b="0" i="0" dirty="0">
                <a:solidFill>
                  <a:srgbClr val="202122"/>
                </a:solidFill>
                <a:effectLst/>
                <a:highlight>
                  <a:srgbClr val="FFFFFF"/>
                </a:highlight>
                <a:latin typeface="Arial" panose="020B0604020202020204" pitchFamily="34" charset="0"/>
              </a:rPr>
              <a:t>A</a:t>
            </a:r>
            <a:r>
              <a:rPr lang="el-GR" b="0" i="0" dirty="0" err="1">
                <a:solidFill>
                  <a:srgbClr val="202122"/>
                </a:solidFill>
                <a:effectLst/>
                <a:highlight>
                  <a:srgbClr val="FFFFFF"/>
                </a:highlight>
                <a:latin typeface="Arial" panose="020B0604020202020204" pitchFamily="34" charset="0"/>
              </a:rPr>
              <a:t>πό</a:t>
            </a:r>
            <a:r>
              <a:rPr lang="el-GR" b="0" i="0" dirty="0">
                <a:solidFill>
                  <a:srgbClr val="202122"/>
                </a:solidFill>
                <a:effectLst/>
                <a:highlight>
                  <a:srgbClr val="FFFFFF"/>
                </a:highlight>
                <a:latin typeface="Arial" panose="020B0604020202020204" pitchFamily="34" charset="0"/>
              </a:rPr>
              <a:t> τη δεκαετία του 1980, οι τοπικές και περιφερειακές κυβερνήσεις στη </a:t>
            </a:r>
            <a:r>
              <a:rPr lang="el-GR" b="0" i="0" dirty="0">
                <a:solidFill>
                  <a:srgbClr val="FF0000"/>
                </a:solidFill>
                <a:effectLst/>
                <a:highlight>
                  <a:srgbClr val="FFFFFF"/>
                </a:highlight>
                <a:latin typeface="Arial" panose="020B0604020202020204" pitchFamily="34" charset="0"/>
              </a:rPr>
              <a:t>Γερμανία</a:t>
            </a:r>
            <a:r>
              <a:rPr lang="el-GR" b="0" i="0" dirty="0">
                <a:solidFill>
                  <a:srgbClr val="202122"/>
                </a:solidFill>
                <a:effectLst/>
                <a:highlight>
                  <a:srgbClr val="FFFFFF"/>
                </a:highlight>
                <a:latin typeface="Arial" panose="020B0604020202020204" pitchFamily="34" charset="0"/>
              </a:rPr>
              <a:t> πειραματίστηκαν με τη χρήση συμβουλευτικών σωμάτων που απαρτίζονταν από τυχαία επιλεγμένους πολίτες</a:t>
            </a:r>
            <a:endParaRPr lang="el-GR" dirty="0"/>
          </a:p>
        </p:txBody>
      </p:sp>
    </p:spTree>
    <p:extLst>
      <p:ext uri="{BB962C8B-B14F-4D97-AF65-F5344CB8AC3E}">
        <p14:creationId xmlns:p14="http://schemas.microsoft.com/office/powerpoint/2010/main" val="1783610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D4AD342-B1A4-7E4A-6804-40CEE554B56C}"/>
              </a:ext>
            </a:extLst>
          </p:cNvPr>
          <p:cNvSpPr>
            <a:spLocks noGrp="1"/>
          </p:cNvSpPr>
          <p:nvPr>
            <p:ph type="title"/>
          </p:nvPr>
        </p:nvSpPr>
        <p:spPr/>
        <p:txBody>
          <a:bodyPr/>
          <a:lstStyle/>
          <a:p>
            <a:r>
              <a:rPr lang="el-GR" dirty="0"/>
              <a:t>Συμμετοχικός προϋπολογισμός</a:t>
            </a:r>
          </a:p>
        </p:txBody>
      </p:sp>
      <p:sp>
        <p:nvSpPr>
          <p:cNvPr id="3" name="Θέση περιεχομένου 2">
            <a:extLst>
              <a:ext uri="{FF2B5EF4-FFF2-40B4-BE49-F238E27FC236}">
                <a16:creationId xmlns:a16="http://schemas.microsoft.com/office/drawing/2014/main" id="{C4F6D7C3-7CFA-532C-3559-31ECC8C60BC6}"/>
              </a:ext>
            </a:extLst>
          </p:cNvPr>
          <p:cNvSpPr>
            <a:spLocks noGrp="1"/>
          </p:cNvSpPr>
          <p:nvPr>
            <p:ph idx="1"/>
          </p:nvPr>
        </p:nvSpPr>
        <p:spPr/>
        <p:txBody>
          <a:bodyPr/>
          <a:lstStyle/>
          <a:p>
            <a:r>
              <a:rPr lang="el-GR" dirty="0"/>
              <a:t>Ο συμμετοχικός προϋπολογισμός επιτρέπει τη συμμετοχή πολιτών στη λήψη αποφάσεων φορέων της δημόσιας διοίκησης, που σχετίζονται με τους στόχους και την </a:t>
            </a:r>
            <a:r>
              <a:rPr lang="el-GR" dirty="0">
                <a:solidFill>
                  <a:srgbClr val="FF0000"/>
                </a:solidFill>
              </a:rPr>
              <a:t>κατανομή τμήματος ή του συνόλου </a:t>
            </a:r>
            <a:r>
              <a:rPr lang="el-GR" dirty="0"/>
              <a:t>των οικονομικών πόρων σε τοπικό επίπεδο ή και εθνικό επίπεδο</a:t>
            </a:r>
          </a:p>
          <a:p>
            <a:r>
              <a:rPr lang="el-GR" dirty="0"/>
              <a:t>Το πρώτο «πείραμα» συμμετοχικού προϋπολογισμού έλαβε χώρα στη Βραζιλία, στο </a:t>
            </a:r>
            <a:r>
              <a:rPr lang="el-GR" dirty="0">
                <a:solidFill>
                  <a:srgbClr val="FF0000"/>
                </a:solidFill>
              </a:rPr>
              <a:t>Πόρτο </a:t>
            </a:r>
            <a:r>
              <a:rPr lang="el-GR" dirty="0" err="1">
                <a:solidFill>
                  <a:srgbClr val="FF0000"/>
                </a:solidFill>
              </a:rPr>
              <a:t>Αλέγκρε</a:t>
            </a:r>
            <a:r>
              <a:rPr lang="el-GR" dirty="0"/>
              <a:t>, τη δεκαετία του 1980 όταν το Κόμμα των Εργατών κέρδισε τις δημοτικές εκλογές </a:t>
            </a:r>
          </a:p>
        </p:txBody>
      </p:sp>
    </p:spTree>
    <p:extLst>
      <p:ext uri="{BB962C8B-B14F-4D97-AF65-F5344CB8AC3E}">
        <p14:creationId xmlns:p14="http://schemas.microsoft.com/office/powerpoint/2010/main" val="15293140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1083FE-6B1A-243E-6C48-33E6D870F654}"/>
              </a:ext>
            </a:extLst>
          </p:cNvPr>
          <p:cNvSpPr>
            <a:spLocks noGrp="1"/>
          </p:cNvSpPr>
          <p:nvPr>
            <p:ph type="title"/>
          </p:nvPr>
        </p:nvSpPr>
        <p:spPr/>
        <p:txBody>
          <a:bodyPr/>
          <a:lstStyle/>
          <a:p>
            <a:r>
              <a:rPr lang="el-GR" dirty="0"/>
              <a:t>Η διαδικασία του συμμετοχικού προϋπολογισμού</a:t>
            </a:r>
          </a:p>
        </p:txBody>
      </p:sp>
      <p:sp>
        <p:nvSpPr>
          <p:cNvPr id="3" name="Θέση περιεχομένου 2">
            <a:extLst>
              <a:ext uri="{FF2B5EF4-FFF2-40B4-BE49-F238E27FC236}">
                <a16:creationId xmlns:a16="http://schemas.microsoft.com/office/drawing/2014/main" id="{4908D164-D4AC-3CC3-0A61-1603F5EA0A14}"/>
              </a:ext>
            </a:extLst>
          </p:cNvPr>
          <p:cNvSpPr>
            <a:spLocks noGrp="1"/>
          </p:cNvSpPr>
          <p:nvPr>
            <p:ph idx="1"/>
          </p:nvPr>
        </p:nvSpPr>
        <p:spPr/>
        <p:txBody>
          <a:bodyPr>
            <a:normAutofit fontScale="85000" lnSpcReduction="20000"/>
          </a:bodyPr>
          <a:lstStyle/>
          <a:p>
            <a:pPr algn="l">
              <a:buFont typeface="+mj-lt"/>
              <a:buAutoNum type="arabicPeriod"/>
            </a:pPr>
            <a:r>
              <a:rPr lang="el-GR" b="0" i="0" dirty="0">
                <a:solidFill>
                  <a:srgbClr val="202122"/>
                </a:solidFill>
                <a:effectLst/>
                <a:highlight>
                  <a:srgbClr val="FFFFFF"/>
                </a:highlight>
                <a:latin typeface="Arial" panose="020B0604020202020204" pitchFamily="34" charset="0"/>
              </a:rPr>
              <a:t>Ο δήμος αποφασίζει ποιο </a:t>
            </a:r>
            <a:r>
              <a:rPr lang="el-GR" b="0" i="0" dirty="0">
                <a:solidFill>
                  <a:srgbClr val="FF0000"/>
                </a:solidFill>
                <a:effectLst/>
                <a:highlight>
                  <a:srgbClr val="FFFFFF"/>
                </a:highlight>
                <a:latin typeface="Arial" panose="020B0604020202020204" pitchFamily="34" charset="0"/>
              </a:rPr>
              <a:t>ποσοστό του προϋπολογισμού </a:t>
            </a:r>
            <a:r>
              <a:rPr lang="el-GR" b="0" i="0" dirty="0">
                <a:solidFill>
                  <a:srgbClr val="202122"/>
                </a:solidFill>
                <a:effectLst/>
                <a:highlight>
                  <a:srgbClr val="FFFFFF"/>
                </a:highlight>
                <a:latin typeface="Arial" panose="020B0604020202020204" pitchFamily="34" charset="0"/>
              </a:rPr>
              <a:t>θα διατεθεί σε έργα συμμετοχικού προϋπολογισμού </a:t>
            </a:r>
          </a:p>
          <a:p>
            <a:pPr algn="l">
              <a:buFont typeface="+mj-lt"/>
              <a:buAutoNum type="arabicPeriod"/>
            </a:pPr>
            <a:r>
              <a:rPr lang="el-GR" dirty="0">
                <a:solidFill>
                  <a:srgbClr val="202122"/>
                </a:solidFill>
                <a:highlight>
                  <a:srgbClr val="FFFFFF"/>
                </a:highlight>
                <a:latin typeface="Arial" panose="020B0604020202020204" pitchFamily="34" charset="0"/>
              </a:rPr>
              <a:t>Ο δήμος διαχωρίζεται γεωγραφικά σε </a:t>
            </a:r>
            <a:r>
              <a:rPr lang="el-GR" dirty="0">
                <a:solidFill>
                  <a:srgbClr val="FF0000"/>
                </a:solidFill>
                <a:highlight>
                  <a:srgbClr val="FFFFFF"/>
                </a:highlight>
                <a:latin typeface="Arial" panose="020B0604020202020204" pitchFamily="34" charset="0"/>
              </a:rPr>
              <a:t>διαφορετικές περιφέρειες</a:t>
            </a:r>
            <a:r>
              <a:rPr lang="el-GR" dirty="0">
                <a:solidFill>
                  <a:srgbClr val="202122"/>
                </a:solidFill>
                <a:highlight>
                  <a:srgbClr val="FFFFFF"/>
                </a:highlight>
                <a:latin typeface="Arial" panose="020B0604020202020204" pitchFamily="34" charset="0"/>
              </a:rPr>
              <a:t>, έτσι ώστε οι κάτοικοι να επικεντρωθούν σε έργα που είναι πιο σημαντικά για τη δική τους περιοχή </a:t>
            </a:r>
          </a:p>
          <a:p>
            <a:pPr algn="l">
              <a:buFont typeface="+mj-lt"/>
              <a:buAutoNum type="arabicPeriod"/>
            </a:pPr>
            <a:r>
              <a:rPr lang="el-GR" b="0" i="0" dirty="0">
                <a:solidFill>
                  <a:srgbClr val="202122"/>
                </a:solidFill>
                <a:effectLst/>
                <a:highlight>
                  <a:srgbClr val="FFFFFF"/>
                </a:highlight>
                <a:latin typeface="Arial" panose="020B0604020202020204" pitchFamily="34" charset="0"/>
              </a:rPr>
              <a:t>Κάτοικοι των περιφερειών του δήμου, οι οποίοι έχουν εκλεγεί ή έχουν επιλεγεί τυχαία, </a:t>
            </a:r>
            <a:r>
              <a:rPr lang="el-GR" dirty="0">
                <a:solidFill>
                  <a:srgbClr val="202122"/>
                </a:solidFill>
                <a:highlight>
                  <a:srgbClr val="FFFFFF"/>
                </a:highlight>
                <a:latin typeface="Arial" panose="020B0604020202020204" pitchFamily="34" charset="0"/>
              </a:rPr>
              <a:t>συμμετέχουν μαζί με </a:t>
            </a:r>
            <a:r>
              <a:rPr lang="el-GR" b="0" i="0" dirty="0">
                <a:solidFill>
                  <a:srgbClr val="202122"/>
                </a:solidFill>
                <a:effectLst/>
                <a:highlight>
                  <a:srgbClr val="FFFFFF"/>
                </a:highlight>
                <a:latin typeface="Arial" panose="020B0604020202020204" pitchFamily="34" charset="0"/>
              </a:rPr>
              <a:t>δημοτικούς και περιφερειακούς αξιωματούχους </a:t>
            </a:r>
            <a:r>
              <a:rPr lang="el-GR" b="0" i="0" dirty="0">
                <a:solidFill>
                  <a:srgbClr val="FF0000"/>
                </a:solidFill>
                <a:effectLst/>
                <a:highlight>
                  <a:srgbClr val="FFFFFF"/>
                </a:highlight>
                <a:latin typeface="Arial" panose="020B0604020202020204" pitchFamily="34" charset="0"/>
              </a:rPr>
              <a:t>σε επιτροπές με συγκεκριμένο χρονοδι</a:t>
            </a:r>
            <a:r>
              <a:rPr lang="el-GR" dirty="0">
                <a:solidFill>
                  <a:srgbClr val="FF0000"/>
                </a:solidFill>
                <a:highlight>
                  <a:srgbClr val="FFFFFF"/>
                </a:highlight>
                <a:latin typeface="Arial" panose="020B0604020202020204" pitchFamily="34" charset="0"/>
              </a:rPr>
              <a:t>άγραμμα </a:t>
            </a:r>
            <a:r>
              <a:rPr lang="el-GR" dirty="0">
                <a:solidFill>
                  <a:srgbClr val="202122"/>
                </a:solidFill>
                <a:highlight>
                  <a:srgbClr val="FFFFFF"/>
                </a:highlight>
                <a:latin typeface="Arial" panose="020B0604020202020204" pitchFamily="34" charset="0"/>
              </a:rPr>
              <a:t>και καταλήγουν σε προκαταρκτικές προτάσεις</a:t>
            </a:r>
          </a:p>
          <a:p>
            <a:pPr algn="l">
              <a:buFont typeface="+mj-lt"/>
              <a:buAutoNum type="arabicPeriod"/>
            </a:pPr>
            <a:r>
              <a:rPr lang="el-GR" b="0" i="0" dirty="0">
                <a:solidFill>
                  <a:srgbClr val="202122"/>
                </a:solidFill>
                <a:effectLst/>
                <a:highlight>
                  <a:srgbClr val="FFFFFF"/>
                </a:highlight>
                <a:latin typeface="Arial" panose="020B0604020202020204" pitchFamily="34" charset="0"/>
              </a:rPr>
              <a:t>Οι αρχικές προτάσεις εξελίσσονται από ομάδες ειδικών. Μετά από γύρους διαβουλεύσεων οι επιτροπές καταλήγουν σε μια τελική λίστα προτάσεων</a:t>
            </a:r>
          </a:p>
          <a:p>
            <a:pPr algn="l">
              <a:buFont typeface="+mj-lt"/>
              <a:buAutoNum type="arabicPeriod"/>
            </a:pPr>
            <a:r>
              <a:rPr lang="el-GR" dirty="0">
                <a:solidFill>
                  <a:srgbClr val="202122"/>
                </a:solidFill>
                <a:highlight>
                  <a:srgbClr val="FFFFFF"/>
                </a:highlight>
                <a:latin typeface="Arial" panose="020B0604020202020204" pitchFamily="34" charset="0"/>
              </a:rPr>
              <a:t> Οι προτάσεις που περιλαμβάνονται στη λίστα επιλέγονται μετά από τοπικό μίνι δημοψήφισμα </a:t>
            </a:r>
          </a:p>
          <a:p>
            <a:pPr algn="l">
              <a:buFont typeface="+mj-lt"/>
              <a:buAutoNum type="arabicPeriod"/>
            </a:pPr>
            <a:r>
              <a:rPr lang="el-GR" b="0" i="0" dirty="0">
                <a:solidFill>
                  <a:srgbClr val="202122"/>
                </a:solidFill>
                <a:effectLst/>
                <a:highlight>
                  <a:srgbClr val="FFFFFF"/>
                </a:highlight>
                <a:latin typeface="Arial" panose="020B0604020202020204" pitchFamily="34" charset="0"/>
              </a:rPr>
              <a:t> Η δημο</a:t>
            </a:r>
            <a:r>
              <a:rPr lang="el-GR" dirty="0">
                <a:solidFill>
                  <a:srgbClr val="202122"/>
                </a:solidFill>
                <a:highlight>
                  <a:srgbClr val="FFFFFF"/>
                </a:highlight>
                <a:latin typeface="Arial" panose="020B0604020202020204" pitchFamily="34" charset="0"/>
              </a:rPr>
              <a:t>τική αρχή εφαρμόζει τις προτάσεις</a:t>
            </a:r>
            <a:endParaRPr lang="el-GR" dirty="0"/>
          </a:p>
        </p:txBody>
      </p:sp>
    </p:spTree>
    <p:extLst>
      <p:ext uri="{BB962C8B-B14F-4D97-AF65-F5344CB8AC3E}">
        <p14:creationId xmlns:p14="http://schemas.microsoft.com/office/powerpoint/2010/main" val="1935410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035771-3D1A-8CF9-AFD0-CDC06C306159}"/>
              </a:ext>
            </a:extLst>
          </p:cNvPr>
          <p:cNvSpPr>
            <a:spLocks noGrp="1"/>
          </p:cNvSpPr>
          <p:nvPr>
            <p:ph type="title"/>
          </p:nvPr>
        </p:nvSpPr>
        <p:spPr/>
        <p:txBody>
          <a:bodyPr/>
          <a:lstStyle/>
          <a:p>
            <a:r>
              <a:rPr lang="el-GR" dirty="0"/>
              <a:t>Και στην Ελλάδα</a:t>
            </a:r>
          </a:p>
        </p:txBody>
      </p:sp>
      <p:sp>
        <p:nvSpPr>
          <p:cNvPr id="3" name="Θέση περιεχομένου 2">
            <a:extLst>
              <a:ext uri="{FF2B5EF4-FFF2-40B4-BE49-F238E27FC236}">
                <a16:creationId xmlns:a16="http://schemas.microsoft.com/office/drawing/2014/main" id="{BDB6C132-D060-C99B-3CF2-DEE4F609C2AC}"/>
              </a:ext>
            </a:extLst>
          </p:cNvPr>
          <p:cNvSpPr>
            <a:spLocks noGrp="1"/>
          </p:cNvSpPr>
          <p:nvPr>
            <p:ph idx="1"/>
          </p:nvPr>
        </p:nvSpPr>
        <p:spPr/>
        <p:txBody>
          <a:bodyPr/>
          <a:lstStyle/>
          <a:p>
            <a:r>
              <a:rPr lang="el-GR" dirty="0" err="1">
                <a:solidFill>
                  <a:srgbClr val="202122"/>
                </a:solidFill>
                <a:highlight>
                  <a:srgbClr val="FFFFFF"/>
                </a:highlight>
                <a:latin typeface="Arial" panose="020B0604020202020204" pitchFamily="34" charset="0"/>
              </a:rPr>
              <a:t>Ώς</a:t>
            </a:r>
            <a:r>
              <a:rPr lang="el-GR" dirty="0">
                <a:solidFill>
                  <a:srgbClr val="202122"/>
                </a:solidFill>
                <a:highlight>
                  <a:srgbClr val="FFFFFF"/>
                </a:highlight>
                <a:latin typeface="Arial" panose="020B0604020202020204" pitchFamily="34" charset="0"/>
              </a:rPr>
              <a:t> το</a:t>
            </a:r>
            <a:r>
              <a:rPr lang="en-US" b="0" i="0" dirty="0">
                <a:solidFill>
                  <a:srgbClr val="202122"/>
                </a:solidFill>
                <a:effectLst/>
                <a:highlight>
                  <a:srgbClr val="FFFFFF"/>
                </a:highlight>
                <a:latin typeface="Arial" panose="020B0604020202020204" pitchFamily="34" charset="0"/>
              </a:rPr>
              <a:t> 2014,</a:t>
            </a:r>
            <a:r>
              <a:rPr lang="el-GR" b="0" i="0" dirty="0">
                <a:solidFill>
                  <a:srgbClr val="202122"/>
                </a:solidFill>
                <a:effectLst/>
                <a:highlight>
                  <a:srgbClr val="FFFFFF"/>
                </a:highlight>
                <a:latin typeface="Arial" panose="020B0604020202020204" pitchFamily="34" charset="0"/>
              </a:rPr>
              <a:t> η διαδικασία του συμμετοχικού προϋπολογισμού είχε εφαρμοστεί σε </a:t>
            </a:r>
            <a:r>
              <a:rPr lang="el-GR" b="0" i="0" dirty="0">
                <a:solidFill>
                  <a:srgbClr val="FF0000"/>
                </a:solidFill>
                <a:effectLst/>
                <a:highlight>
                  <a:srgbClr val="FFFFFF"/>
                </a:highlight>
                <a:latin typeface="Arial" panose="020B0604020202020204" pitchFamily="34" charset="0"/>
              </a:rPr>
              <a:t>1.500 δήμους </a:t>
            </a:r>
            <a:r>
              <a:rPr lang="el-GR" b="0" i="0" dirty="0">
                <a:solidFill>
                  <a:srgbClr val="202122"/>
                </a:solidFill>
                <a:effectLst/>
                <a:highlight>
                  <a:srgbClr val="FFFFFF"/>
                </a:highlight>
                <a:latin typeface="Arial" panose="020B0604020202020204" pitchFamily="34" charset="0"/>
              </a:rPr>
              <a:t>και κοινότητες σε όλο τον κόσμο </a:t>
            </a:r>
            <a:r>
              <a:rPr lang="en-US" b="0" i="0" dirty="0">
                <a:solidFill>
                  <a:srgbClr val="202122"/>
                </a:solidFill>
                <a:effectLst/>
                <a:highlight>
                  <a:srgbClr val="FFFFFF"/>
                </a:highlight>
                <a:latin typeface="Arial" panose="020B0604020202020204" pitchFamily="34" charset="0"/>
              </a:rPr>
              <a:t> </a:t>
            </a:r>
            <a:endParaRPr lang="el-GR" b="0" i="0" dirty="0">
              <a:solidFill>
                <a:srgbClr val="202122"/>
              </a:solidFill>
              <a:effectLst/>
              <a:highlight>
                <a:srgbClr val="FFFFFF"/>
              </a:highlight>
              <a:latin typeface="Arial" panose="020B0604020202020204" pitchFamily="34" charset="0"/>
            </a:endParaRPr>
          </a:p>
          <a:p>
            <a:r>
              <a:rPr lang="el-GR" dirty="0">
                <a:hlinkClick r:id="rId2"/>
              </a:rPr>
              <a:t>Συμμετοχικός Προϋπολογισμός | ΔΗΜΟΣ ΚΗΦΙΣΙΑΣ (kifissia.gr)</a:t>
            </a:r>
            <a:endParaRPr lang="el-GR" dirty="0"/>
          </a:p>
        </p:txBody>
      </p:sp>
    </p:spTree>
    <p:extLst>
      <p:ext uri="{BB962C8B-B14F-4D97-AF65-F5344CB8AC3E}">
        <p14:creationId xmlns:p14="http://schemas.microsoft.com/office/powerpoint/2010/main" val="4026586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E9CD57-61C6-D73E-436F-E2CA69D0ECAE}"/>
              </a:ext>
            </a:extLst>
          </p:cNvPr>
          <p:cNvSpPr>
            <a:spLocks noGrp="1"/>
          </p:cNvSpPr>
          <p:nvPr>
            <p:ph type="title"/>
          </p:nvPr>
        </p:nvSpPr>
        <p:spPr/>
        <p:txBody>
          <a:bodyPr/>
          <a:lstStyle/>
          <a:p>
            <a:r>
              <a:rPr lang="el-GR" dirty="0"/>
              <a:t>Δημοψηφίσματα και λαϊκή πρωτοβουλία </a:t>
            </a:r>
          </a:p>
        </p:txBody>
      </p:sp>
      <p:sp>
        <p:nvSpPr>
          <p:cNvPr id="3" name="Θέση περιεχομένου 2">
            <a:extLst>
              <a:ext uri="{FF2B5EF4-FFF2-40B4-BE49-F238E27FC236}">
                <a16:creationId xmlns:a16="http://schemas.microsoft.com/office/drawing/2014/main" id="{7C9CD227-C20C-864F-EA00-9864BE12F62C}"/>
              </a:ext>
            </a:extLst>
          </p:cNvPr>
          <p:cNvSpPr>
            <a:spLocks noGrp="1"/>
          </p:cNvSpPr>
          <p:nvPr>
            <p:ph idx="1"/>
          </p:nvPr>
        </p:nvSpPr>
        <p:spPr/>
        <p:txBody>
          <a:bodyPr>
            <a:normAutofit fontScale="85000" lnSpcReduction="20000"/>
          </a:bodyPr>
          <a:lstStyle/>
          <a:p>
            <a:pPr algn="l"/>
            <a:r>
              <a:rPr lang="el-GR" b="0" i="0" dirty="0">
                <a:solidFill>
                  <a:srgbClr val="202122"/>
                </a:solidFill>
                <a:effectLst/>
                <a:highlight>
                  <a:srgbClr val="FFFFFF"/>
                </a:highlight>
                <a:latin typeface="Arial" panose="020B0604020202020204" pitchFamily="34" charset="0"/>
              </a:rPr>
              <a:t>Στα δημοψηφίσματα, οι πολίτες ψηφίζουν για την </a:t>
            </a:r>
            <a:r>
              <a:rPr lang="el-GR" b="0" i="0" dirty="0">
                <a:solidFill>
                  <a:srgbClr val="FF0000"/>
                </a:solidFill>
                <a:effectLst/>
                <a:highlight>
                  <a:srgbClr val="FFFFFF"/>
                </a:highlight>
                <a:latin typeface="Arial" panose="020B0604020202020204" pitchFamily="34" charset="0"/>
              </a:rPr>
              <a:t>έγκριση ή την απόρριψη νόμων </a:t>
            </a:r>
            <a:r>
              <a:rPr lang="el-GR" b="0" i="0" dirty="0">
                <a:solidFill>
                  <a:srgbClr val="202122"/>
                </a:solidFill>
                <a:effectLst/>
                <a:highlight>
                  <a:srgbClr val="FFFFFF"/>
                </a:highlight>
                <a:latin typeface="Arial" panose="020B0604020202020204" pitchFamily="34" charset="0"/>
              </a:rPr>
              <a:t>ή </a:t>
            </a:r>
            <a:r>
              <a:rPr lang="el-GR" dirty="0">
                <a:solidFill>
                  <a:srgbClr val="202122"/>
                </a:solidFill>
                <a:highlight>
                  <a:srgbClr val="FFFFFF"/>
                </a:highlight>
                <a:latin typeface="Arial" panose="020B0604020202020204" pitchFamily="34" charset="0"/>
              </a:rPr>
              <a:t>την αναθεώρηση άρθρων του συντάγματος </a:t>
            </a:r>
          </a:p>
          <a:p>
            <a:pPr algn="l"/>
            <a:r>
              <a:rPr lang="el-GR" dirty="0">
                <a:solidFill>
                  <a:srgbClr val="202122"/>
                </a:solidFill>
                <a:highlight>
                  <a:srgbClr val="FFFFFF"/>
                </a:highlight>
                <a:latin typeface="Arial" panose="020B0604020202020204" pitchFamily="34" charset="0"/>
              </a:rPr>
              <a:t>Τα αποτελέσματα των δημοψηφισμάτων μπορεί να έχουν </a:t>
            </a:r>
            <a:r>
              <a:rPr lang="el-GR" dirty="0">
                <a:solidFill>
                  <a:srgbClr val="FF0000"/>
                </a:solidFill>
                <a:highlight>
                  <a:srgbClr val="FFFFFF"/>
                </a:highlight>
                <a:latin typeface="Arial" panose="020B0604020202020204" pitchFamily="34" charset="0"/>
              </a:rPr>
              <a:t>συμβουλευτικό</a:t>
            </a:r>
            <a:r>
              <a:rPr lang="el-GR" dirty="0">
                <a:solidFill>
                  <a:srgbClr val="202122"/>
                </a:solidFill>
                <a:highlight>
                  <a:srgbClr val="FFFFFF"/>
                </a:highlight>
                <a:latin typeface="Arial" panose="020B0604020202020204" pitchFamily="34" charset="0"/>
              </a:rPr>
              <a:t> ή </a:t>
            </a:r>
            <a:r>
              <a:rPr lang="el-GR" dirty="0">
                <a:solidFill>
                  <a:srgbClr val="FF0000"/>
                </a:solidFill>
                <a:highlight>
                  <a:srgbClr val="FFFFFF"/>
                </a:highlight>
                <a:latin typeface="Arial" panose="020B0604020202020204" pitchFamily="34" charset="0"/>
              </a:rPr>
              <a:t>δεσμευτικό</a:t>
            </a:r>
            <a:r>
              <a:rPr lang="el-GR" dirty="0">
                <a:solidFill>
                  <a:srgbClr val="202122"/>
                </a:solidFill>
                <a:highlight>
                  <a:srgbClr val="FFFFFF"/>
                </a:highlight>
                <a:latin typeface="Arial" panose="020B0604020202020204" pitchFamily="34" charset="0"/>
              </a:rPr>
              <a:t> χαρακτήρα</a:t>
            </a:r>
          </a:p>
          <a:p>
            <a:pPr algn="l"/>
            <a:r>
              <a:rPr lang="el-GR" b="0" i="0" dirty="0">
                <a:solidFill>
                  <a:srgbClr val="202122"/>
                </a:solidFill>
                <a:effectLst/>
                <a:highlight>
                  <a:srgbClr val="FFFFFF"/>
                </a:highlight>
                <a:latin typeface="Arial" panose="020B0604020202020204" pitchFamily="34" charset="0"/>
              </a:rPr>
              <a:t>Η απόφαση για τη διενέργεια δημοψηφίσματος λαμβάνεται κατά κανόνα από τις κυβερνήσεις, οι οποίες είναι αυτές που καθορίζουν και το ερώτημα που θα θέσουν στην κρίση του λαού. Ωστ</a:t>
            </a:r>
            <a:r>
              <a:rPr lang="el-GR" dirty="0">
                <a:solidFill>
                  <a:srgbClr val="202122"/>
                </a:solidFill>
                <a:highlight>
                  <a:srgbClr val="FFFFFF"/>
                </a:highlight>
                <a:latin typeface="Arial" panose="020B0604020202020204" pitchFamily="34" charset="0"/>
              </a:rPr>
              <a:t>όσο, η λεγόμενη </a:t>
            </a:r>
            <a:r>
              <a:rPr lang="el-GR" dirty="0">
                <a:solidFill>
                  <a:srgbClr val="FF0000"/>
                </a:solidFill>
                <a:highlight>
                  <a:srgbClr val="FFFFFF"/>
                </a:highlight>
                <a:latin typeface="Arial" panose="020B0604020202020204" pitchFamily="34" charset="0"/>
              </a:rPr>
              <a:t>λαϊκή πρωτοβουλία </a:t>
            </a:r>
            <a:r>
              <a:rPr lang="el-GR" dirty="0">
                <a:solidFill>
                  <a:srgbClr val="202122"/>
                </a:solidFill>
                <a:highlight>
                  <a:srgbClr val="FFFFFF"/>
                </a:highlight>
                <a:latin typeface="Arial" panose="020B0604020202020204" pitchFamily="34" charset="0"/>
              </a:rPr>
              <a:t>(</a:t>
            </a:r>
            <a:r>
              <a:rPr lang="en-US" dirty="0">
                <a:solidFill>
                  <a:srgbClr val="202122"/>
                </a:solidFill>
                <a:highlight>
                  <a:srgbClr val="FFFFFF"/>
                </a:highlight>
                <a:latin typeface="Arial" panose="020B0604020202020204" pitchFamily="34" charset="0"/>
              </a:rPr>
              <a:t>popular initiative) </a:t>
            </a:r>
            <a:r>
              <a:rPr lang="el-GR" dirty="0">
                <a:solidFill>
                  <a:srgbClr val="202122"/>
                </a:solidFill>
                <a:highlight>
                  <a:srgbClr val="FFFFFF"/>
                </a:highlight>
                <a:latin typeface="Arial" panose="020B0604020202020204" pitchFamily="34" charset="0"/>
              </a:rPr>
              <a:t>δίνει τη δυνατότητα σε πολίτες να θέσουν προς ψήφιση σε δημοψήφισμα πρόταση νόμου εφόσον συγκεντρώσουν έναν συγκεκριμένο αριθμό υπογραφών </a:t>
            </a:r>
            <a:endParaRPr lang="en-US" dirty="0">
              <a:solidFill>
                <a:srgbClr val="202122"/>
              </a:solidFill>
              <a:highlight>
                <a:srgbClr val="FFFFFF"/>
              </a:highlight>
              <a:latin typeface="Arial" panose="020B0604020202020204" pitchFamily="34" charset="0"/>
            </a:endParaRPr>
          </a:p>
          <a:p>
            <a:pPr algn="l"/>
            <a:r>
              <a:rPr lang="el-GR" dirty="0">
                <a:solidFill>
                  <a:srgbClr val="202122"/>
                </a:solidFill>
                <a:highlight>
                  <a:srgbClr val="FFFFFF"/>
                </a:highlight>
                <a:latin typeface="Arial" panose="020B0604020202020204" pitchFamily="34" charset="0"/>
              </a:rPr>
              <a:t>Στην</a:t>
            </a:r>
            <a:r>
              <a:rPr lang="el-GR" dirty="0">
                <a:solidFill>
                  <a:srgbClr val="FF0000"/>
                </a:solidFill>
                <a:highlight>
                  <a:srgbClr val="FFFFFF"/>
                </a:highlight>
                <a:latin typeface="Arial" panose="020B0604020202020204" pitchFamily="34" charset="0"/>
              </a:rPr>
              <a:t> Ελβετία </a:t>
            </a:r>
            <a:r>
              <a:rPr lang="el-GR" dirty="0">
                <a:solidFill>
                  <a:srgbClr val="202122"/>
                </a:solidFill>
                <a:highlight>
                  <a:srgbClr val="FFFFFF"/>
                </a:highlight>
                <a:latin typeface="Arial" panose="020B0604020202020204" pitchFamily="34" charset="0"/>
              </a:rPr>
              <a:t>οποιοδήποτε μέλος του εκλογικού κόμματος που διαφωνεί με έναν νέο νόμο που ενέκρινε το κοινοβούλιο μπορεί να κινήσει διαδικασίες για τη διεξαγωγή δημοψηφίσματος. Οποιαδήποτε πρόταση πρέπει να λάβει την υπογραφή 100.000 πολιτών για να πραγματοποιηθεί το </a:t>
            </a:r>
            <a:r>
              <a:rPr lang="el-GR" dirty="0" err="1">
                <a:solidFill>
                  <a:srgbClr val="202122"/>
                </a:solidFill>
                <a:highlight>
                  <a:srgbClr val="FFFFFF"/>
                </a:highlight>
                <a:latin typeface="Arial" panose="020B0604020202020204" pitchFamily="34" charset="0"/>
              </a:rPr>
              <a:t>δημοψήσισμα</a:t>
            </a:r>
            <a:r>
              <a:rPr lang="el-GR" dirty="0">
                <a:solidFill>
                  <a:srgbClr val="202122"/>
                </a:solidFill>
                <a:highlight>
                  <a:srgbClr val="FFFFFF"/>
                </a:highlight>
                <a:latin typeface="Arial" panose="020B0604020202020204" pitchFamily="34" charset="0"/>
              </a:rPr>
              <a:t> </a:t>
            </a:r>
            <a:endParaRPr lang="el-GR" b="0" i="0" dirty="0">
              <a:solidFill>
                <a:srgbClr val="202122"/>
              </a:solidFill>
              <a:effectLst/>
              <a:highlight>
                <a:srgbClr val="FFFFFF"/>
              </a:highlight>
              <a:latin typeface="Arial" panose="020B0604020202020204" pitchFamily="34" charset="0"/>
            </a:endParaRPr>
          </a:p>
          <a:p>
            <a:endParaRPr lang="el-GR" dirty="0"/>
          </a:p>
        </p:txBody>
      </p:sp>
    </p:spTree>
    <p:extLst>
      <p:ext uri="{BB962C8B-B14F-4D97-AF65-F5344CB8AC3E}">
        <p14:creationId xmlns:p14="http://schemas.microsoft.com/office/powerpoint/2010/main" val="16672264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17021F-D24A-9812-2E2D-4EC4621EA111}"/>
              </a:ext>
            </a:extLst>
          </p:cNvPr>
          <p:cNvSpPr>
            <a:spLocks noGrp="1"/>
          </p:cNvSpPr>
          <p:nvPr>
            <p:ph type="title"/>
          </p:nvPr>
        </p:nvSpPr>
        <p:spPr/>
        <p:txBody>
          <a:bodyPr/>
          <a:lstStyle/>
          <a:p>
            <a:r>
              <a:rPr lang="el-GR" dirty="0"/>
              <a:t>Ηλεκτρονική δημοκρατία</a:t>
            </a:r>
          </a:p>
        </p:txBody>
      </p:sp>
      <p:sp>
        <p:nvSpPr>
          <p:cNvPr id="3" name="Θέση περιεχομένου 2">
            <a:extLst>
              <a:ext uri="{FF2B5EF4-FFF2-40B4-BE49-F238E27FC236}">
                <a16:creationId xmlns:a16="http://schemas.microsoft.com/office/drawing/2014/main" id="{EDDF1E97-9D83-0186-181C-1AFB63091FA7}"/>
              </a:ext>
            </a:extLst>
          </p:cNvPr>
          <p:cNvSpPr>
            <a:spLocks noGrp="1"/>
          </p:cNvSpPr>
          <p:nvPr>
            <p:ph idx="1"/>
          </p:nvPr>
        </p:nvSpPr>
        <p:spPr/>
        <p:txBody>
          <a:bodyPr>
            <a:normAutofit fontScale="85000" lnSpcReduction="20000"/>
          </a:bodyPr>
          <a:lstStyle/>
          <a:p>
            <a:r>
              <a:rPr lang="el-GR" sz="2600" dirty="0"/>
              <a:t>Από τη δεκαετία του 1960 έχει ξεκινήσει μια συζήτηση κατά πόσον οι νέες τεχνολογίες επικοινωνίας μπορούν να ενισχύσουν τη συμμετοχή των πολιτών</a:t>
            </a:r>
            <a:endParaRPr lang="en-US" sz="2600" dirty="0"/>
          </a:p>
          <a:p>
            <a:r>
              <a:rPr lang="el-GR" sz="2600" dirty="0"/>
              <a:t>Ένα μοντέλο ηλεκτρονικής δημοκρατίας αντιλαμβάνεται </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τα νέα ψηφιακά μέσα ως το τέλειο εργαλείο για τη λήψη αποφάσεων μέσω ηλεκτρονικής ψηφοφορίας. </a:t>
            </a:r>
            <a:r>
              <a:rPr lang="el-GR" sz="2600" dirty="0">
                <a:solidFill>
                  <a:prstClr val="black"/>
                </a:solidFill>
                <a:latin typeface="Calibri" panose="020F0502020204030204"/>
              </a:rPr>
              <a:t>Για τους </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υποστηρικτές </a:t>
            </a:r>
            <a:r>
              <a:rPr lang="el-GR" sz="2600" dirty="0">
                <a:solidFill>
                  <a:prstClr val="black"/>
                </a:solidFill>
                <a:latin typeface="Calibri" panose="020F0502020204030204"/>
              </a:rPr>
              <a:t>αυτού του μοντέλου, η ψηφοφορία μέσω του διαδικτύου </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παρέχει ένα οικονομικά αποδοτικό, εύκολο και αξιόπιστο εργαλείο για </a:t>
            </a:r>
            <a:r>
              <a:rPr kumimoji="0" lang="el-GR" sz="2600" b="0" i="0" u="none" strike="noStrike" kern="1200" cap="none" spc="0" normalizeH="0" baseline="0" noProof="0" dirty="0">
                <a:ln>
                  <a:noFill/>
                </a:ln>
                <a:solidFill>
                  <a:srgbClr val="FF0000"/>
                </a:solidFill>
                <a:effectLst/>
                <a:uLnTx/>
                <a:uFillTx/>
                <a:latin typeface="Calibri" panose="020F0502020204030204"/>
                <a:ea typeface="+mn-ea"/>
                <a:cs typeface="+mn-cs"/>
              </a:rPr>
              <a:t>την άμεση συμμετοχή των πολιτών</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 σε δημοκρατίες μεγάλης κλίμακας. Με τον τρόπο αυτό θα μεταβούμε από την αντιπροσωπευτική δημοκρατία στην άμεση δημοκρατία</a:t>
            </a:r>
          </a:p>
          <a:p>
            <a:r>
              <a:rPr lang="el-GR" sz="2600" dirty="0"/>
              <a:t>Ένα δεύτερο μοντέλο ηλεκτρονικής δημοκρατίας αντιλαμβάνεται τα νέα ψηφιακά μέσα κυρίως ως εργαλεία για την ενίσχυση του </a:t>
            </a:r>
            <a:r>
              <a:rPr lang="el-GR" sz="2600" dirty="0">
                <a:solidFill>
                  <a:srgbClr val="FF0000"/>
                </a:solidFill>
              </a:rPr>
              <a:t>δημόσιου διαλόγου</a:t>
            </a:r>
            <a:r>
              <a:rPr lang="el-GR" sz="2600" dirty="0"/>
              <a:t>. Το διαδίκτυο μπορεί να διευκολύνει τον οργανωμένο διάλογο για συγκεκριμένα θέματα μεταξύ «εκατομμυρίων συμμετεχόντων»</a:t>
            </a:r>
          </a:p>
          <a:p>
            <a:r>
              <a:rPr lang="el-GR" sz="2600" dirty="0"/>
              <a:t>Ένα τρίτο μοντέλο ηλεκτρονικής δημοκρατίας βλέπει το διαδίκτυο κυρίως ως ένα εργαλείο που επιτρέπει στις αντιπροσωπευτικές κυβερνήσεις να ανταποκρίνονται καλύτερα στις </a:t>
            </a:r>
            <a:r>
              <a:rPr lang="el-GR" sz="2600" dirty="0">
                <a:solidFill>
                  <a:srgbClr val="FF0000"/>
                </a:solidFill>
              </a:rPr>
              <a:t>απαιτήσεις</a:t>
            </a:r>
            <a:r>
              <a:rPr lang="el-GR" sz="2600" dirty="0"/>
              <a:t> των πολιτών </a:t>
            </a:r>
          </a:p>
        </p:txBody>
      </p:sp>
    </p:spTree>
    <p:extLst>
      <p:ext uri="{BB962C8B-B14F-4D97-AF65-F5344CB8AC3E}">
        <p14:creationId xmlns:p14="http://schemas.microsoft.com/office/powerpoint/2010/main" val="2652847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36C20CF-ACC5-FA16-A476-4DF9207FEAC5}"/>
              </a:ext>
            </a:extLst>
          </p:cNvPr>
          <p:cNvSpPr>
            <a:spLocks noGrp="1"/>
          </p:cNvSpPr>
          <p:nvPr>
            <p:ph type="title"/>
          </p:nvPr>
        </p:nvSpPr>
        <p:spPr/>
        <p:txBody>
          <a:bodyPr/>
          <a:lstStyle/>
          <a:p>
            <a:r>
              <a:rPr lang="en-US" dirty="0"/>
              <a:t>E-participation</a:t>
            </a:r>
            <a:endParaRPr lang="el-GR" dirty="0"/>
          </a:p>
        </p:txBody>
      </p:sp>
      <p:sp>
        <p:nvSpPr>
          <p:cNvPr id="3" name="Θέση περιεχομένου 2">
            <a:extLst>
              <a:ext uri="{FF2B5EF4-FFF2-40B4-BE49-F238E27FC236}">
                <a16:creationId xmlns:a16="http://schemas.microsoft.com/office/drawing/2014/main" id="{CD354580-555D-7B4C-65EF-5D75885D0863}"/>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Τα τελευταία χρόνια διάφορες κυβερνήσεις έχουν λανσάρει εργαλεία ηλεκτρονικής συμμετοχής </a:t>
            </a:r>
            <a:r>
              <a:rPr lang="el-GR" sz="2000" dirty="0">
                <a:solidFill>
                  <a:prstClr val="black"/>
                </a:solidFill>
                <a:latin typeface="Calibri" panose="020F0502020204030204"/>
              </a:rPr>
              <a:t>χωρίς ωστόσο να υπάρχει ακόμα μια καθιερωμένη πρακτική</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To 2005 </a:t>
            </a: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η </a:t>
            </a:r>
            <a:r>
              <a:rPr kumimoji="0" lang="el-GR" sz="2000" b="0" i="0" u="none" strike="noStrike" kern="1200" cap="none" spc="0" normalizeH="0" baseline="0" noProof="0" dirty="0">
                <a:ln>
                  <a:noFill/>
                </a:ln>
                <a:solidFill>
                  <a:srgbClr val="FF0000"/>
                </a:solidFill>
                <a:effectLst/>
                <a:uLnTx/>
                <a:uFillTx/>
                <a:latin typeface="Calibri" panose="020F0502020204030204"/>
                <a:ea typeface="+mn-ea"/>
                <a:cs typeface="+mn-cs"/>
              </a:rPr>
              <a:t>Ευρωπαϊκή Επιτροπή </a:t>
            </a: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λάνσαρε την πρωτοβουλία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e-participation </a:t>
            </a: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με «στόχο να εκμεταλλευτεί τα οφέλη της τεχνολογίας πληροφοριών και επικοινωνίας για καλύτερη νομοθέτηση σε όλα τα επίπεδα λήψης κυβερνητικών αποφάσεων και την ενίσχυση της συμμετοχής των πολιτών στις διαδικασίες αυτές»</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solidFill>
                  <a:prstClr val="black"/>
                </a:solidFill>
                <a:latin typeface="Calibri" panose="020F0502020204030204"/>
              </a:rPr>
              <a:t>T</a:t>
            </a:r>
            <a:r>
              <a:rPr lang="el-GR" sz="2000" dirty="0">
                <a:solidFill>
                  <a:prstClr val="black"/>
                </a:solidFill>
                <a:latin typeface="Calibri" panose="020F0502020204030204"/>
              </a:rPr>
              <a:t>α εργαλεία αυτά περιλαμβάνουν τη δυνατότητα επικοινωνίας με βουλευτές και συγκεκριμένα όργανα, την υποβολή αιτημάτων και παραπόνων, ηλεκτρονικές ψηφοφορίες κ.α.</a:t>
            </a:r>
            <a:endPar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l-GR" dirty="0"/>
          </a:p>
        </p:txBody>
      </p:sp>
    </p:spTree>
    <p:extLst>
      <p:ext uri="{BB962C8B-B14F-4D97-AF65-F5344CB8AC3E}">
        <p14:creationId xmlns:p14="http://schemas.microsoft.com/office/powerpoint/2010/main" val="3328765165"/>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5167</TotalTime>
  <Words>3027</Words>
  <Application>Microsoft Office PowerPoint</Application>
  <PresentationFormat>Ευρεία οθόνη</PresentationFormat>
  <Paragraphs>145</Paragraphs>
  <Slides>35</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35</vt:i4>
      </vt:variant>
    </vt:vector>
  </HeadingPairs>
  <TitlesOfParts>
    <vt:vector size="43" baseType="lpstr">
      <vt:lpstr>Arial</vt:lpstr>
      <vt:lpstr>Calibri</vt:lpstr>
      <vt:lpstr>Calibri Light</vt:lpstr>
      <vt:lpstr>Goudy</vt:lpstr>
      <vt:lpstr>GuardianTextEgyptian</vt:lpstr>
      <vt:lpstr>Roboto</vt:lpstr>
      <vt:lpstr>Times New Roman</vt:lpstr>
      <vt:lpstr>Θέμα του Office</vt:lpstr>
      <vt:lpstr>Συμμετοχική δημοκρατία</vt:lpstr>
      <vt:lpstr>Κύριοι εκπρόσωποι της συμμετοχικής δημοκρατίας</vt:lpstr>
      <vt:lpstr>Συμμετοχή vs απάθεια</vt:lpstr>
      <vt:lpstr>Η δημοκρατία δεν είναι μόνο εκλογές</vt:lpstr>
      <vt:lpstr>Ιστορικός αντίπαλος της θεωρίας των ελίτ και του πλουραλισμού</vt:lpstr>
      <vt:lpstr>Πέιτμαν για πλουραλισμό και θεωρίες των ελίτ</vt:lpstr>
      <vt:lpstr>Η συμμετοχή και ο φόβος του ολοκληρωτισμού</vt:lpstr>
      <vt:lpstr>Η κριτική του Ρουσσώ στην αντιπροσώπευση</vt:lpstr>
      <vt:lpstr>Ο προστατευτικός ρόλος της συμμετοχής</vt:lpstr>
      <vt:lpstr>Αρνητική ελευθερία=Μη παρέμβαση</vt:lpstr>
      <vt:lpstr>Θετική ελευθερία=Αυτονομία και συμμετοχή</vt:lpstr>
      <vt:lpstr>Διαπλαστικός ρόλος της συμμετοχής</vt:lpstr>
      <vt:lpstr>Μεγαλύτερη νομιμοποίηση </vt:lpstr>
      <vt:lpstr>Αίσθημα του «ανήκειν»</vt:lpstr>
      <vt:lpstr>H προτεραιότητα της συμμετοχής στα κοινά</vt:lpstr>
      <vt:lpstr>Tα όρια της συμμετοχικής δημοκρατίας</vt:lpstr>
      <vt:lpstr>Πεδία και μηχανισμοί πολιτικής συμμετοχής</vt:lpstr>
      <vt:lpstr>Επέκταση δημοκρατικών δικαιωμάτων</vt:lpstr>
      <vt:lpstr>Πλήρης συμμετοχή</vt:lpstr>
      <vt:lpstr>Ο κεντρικός ρόλος της εργασίας</vt:lpstr>
      <vt:lpstr>Ελεγχος και πολιτική εκπαίδευση</vt:lpstr>
      <vt:lpstr>Τρεις τύποι συμμετοχής των εργαζομένων</vt:lpstr>
      <vt:lpstr>Σπάζοντας τον φαύλο κύκλο της απάθειας</vt:lpstr>
      <vt:lpstr>Συνελεύσεις πολιτών </vt:lpstr>
      <vt:lpstr>Συνελεύσεις πολιτών</vt:lpstr>
      <vt:lpstr>Μη δεσμευτικές συστάσεις</vt:lpstr>
      <vt:lpstr>Η διαδικασία λήψης αποφάσεων </vt:lpstr>
      <vt:lpstr>Σύγχρονα παραδείγματα: Η κατάργηση των αμβλώσεων στην Ιρλανδία</vt:lpstr>
      <vt:lpstr>Παρουσίαση του PowerPoint</vt:lpstr>
      <vt:lpstr>Συμμετοχικός προϋπολογισμός</vt:lpstr>
      <vt:lpstr>Η διαδικασία του συμμετοχικού προϋπολογισμού</vt:lpstr>
      <vt:lpstr>Και στην Ελλάδα</vt:lpstr>
      <vt:lpstr>Δημοψηφίσματα και λαϊκή πρωτοβουλία </vt:lpstr>
      <vt:lpstr>Ηλεκτρονική δημοκρατία</vt:lpstr>
      <vt:lpstr>E-participation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alexandros manolatos</dc:creator>
  <cp:lastModifiedBy>alexandros manolatos</cp:lastModifiedBy>
  <cp:revision>49</cp:revision>
  <dcterms:created xsi:type="dcterms:W3CDTF">2024-05-09T22:01:38Z</dcterms:created>
  <dcterms:modified xsi:type="dcterms:W3CDTF">2026-04-21T10:33:56Z</dcterms:modified>
</cp:coreProperties>
</file>