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4" r:id="rId3"/>
    <p:sldId id="257" r:id="rId4"/>
    <p:sldId id="259" r:id="rId5"/>
    <p:sldId id="274" r:id="rId6"/>
    <p:sldId id="272" r:id="rId7"/>
    <p:sldId id="260" r:id="rId8"/>
    <p:sldId id="262" r:id="rId9"/>
    <p:sldId id="289" r:id="rId10"/>
    <p:sldId id="261" r:id="rId11"/>
    <p:sldId id="263" r:id="rId12"/>
    <p:sldId id="290" r:id="rId13"/>
    <p:sldId id="264" r:id="rId14"/>
    <p:sldId id="292" r:id="rId15"/>
    <p:sldId id="293" r:id="rId16"/>
    <p:sldId id="267" r:id="rId17"/>
    <p:sldId id="265" r:id="rId18"/>
    <p:sldId id="291" r:id="rId19"/>
    <p:sldId id="266" r:id="rId20"/>
    <p:sldId id="270" r:id="rId21"/>
    <p:sldId id="268" r:id="rId22"/>
    <p:sldId id="271" r:id="rId23"/>
    <p:sldId id="275" r:id="rId24"/>
    <p:sldId id="273" r:id="rId25"/>
    <p:sldId id="276" r:id="rId26"/>
    <p:sldId id="278" r:id="rId27"/>
    <p:sldId id="279" r:id="rId28"/>
    <p:sldId id="277" r:id="rId29"/>
    <p:sldId id="280" r:id="rId30"/>
    <p:sldId id="281" r:id="rId31"/>
    <p:sldId id="282" r:id="rId32"/>
    <p:sldId id="283" r:id="rId33"/>
    <p:sldId id="284" r:id="rId34"/>
    <p:sldId id="285" r:id="rId35"/>
    <p:sldId id="286" r:id="rId36"/>
    <p:sldId id="287" r:id="rId37"/>
    <p:sldId id="288" r:id="rId3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07" autoAdjust="0"/>
    <p:restoredTop sz="94660"/>
  </p:normalViewPr>
  <p:slideViewPr>
    <p:cSldViewPr snapToGrid="0">
      <p:cViewPr varScale="1">
        <p:scale>
          <a:sx n="81" d="100"/>
          <a:sy n="81" d="100"/>
        </p:scale>
        <p:origin x="792"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A0B2741-D2BC-5CD6-227D-4B582323F42A}"/>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E7453837-F78F-9CA3-4131-1C29CA0D3B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1CB9F6F5-37B5-32A0-1F9B-9B7D197C95DA}"/>
              </a:ext>
            </a:extLst>
          </p:cNvPr>
          <p:cNvSpPr>
            <a:spLocks noGrp="1"/>
          </p:cNvSpPr>
          <p:nvPr>
            <p:ph type="dt" sz="half" idx="10"/>
          </p:nvPr>
        </p:nvSpPr>
        <p:spPr/>
        <p:txBody>
          <a:bodyPr/>
          <a:lstStyle/>
          <a:p>
            <a:fld id="{3D51267F-7CFA-4CCE-9D0D-76DBA37E2A19}" type="datetimeFigureOut">
              <a:rPr lang="el-GR" smtClean="0"/>
              <a:t>8/4/2026</a:t>
            </a:fld>
            <a:endParaRPr lang="el-GR"/>
          </a:p>
        </p:txBody>
      </p:sp>
      <p:sp>
        <p:nvSpPr>
          <p:cNvPr id="5" name="Θέση υποσέλιδου 4">
            <a:extLst>
              <a:ext uri="{FF2B5EF4-FFF2-40B4-BE49-F238E27FC236}">
                <a16:creationId xmlns:a16="http://schemas.microsoft.com/office/drawing/2014/main" id="{1C5354B1-010E-A2A0-775C-3E5B278DAC2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64CA240-E1BD-58BE-6B74-0B97B2394C8A}"/>
              </a:ext>
            </a:extLst>
          </p:cNvPr>
          <p:cNvSpPr>
            <a:spLocks noGrp="1"/>
          </p:cNvSpPr>
          <p:nvPr>
            <p:ph type="sldNum" sz="quarter" idx="12"/>
          </p:nvPr>
        </p:nvSpPr>
        <p:spPr/>
        <p:txBody>
          <a:bodyPr/>
          <a:lstStyle/>
          <a:p>
            <a:fld id="{15D4F391-7E04-443A-85F7-A1BABB75DA2E}" type="slidenum">
              <a:rPr lang="el-GR" smtClean="0"/>
              <a:t>‹#›</a:t>
            </a:fld>
            <a:endParaRPr lang="el-GR"/>
          </a:p>
        </p:txBody>
      </p:sp>
    </p:spTree>
    <p:extLst>
      <p:ext uri="{BB962C8B-B14F-4D97-AF65-F5344CB8AC3E}">
        <p14:creationId xmlns:p14="http://schemas.microsoft.com/office/powerpoint/2010/main" val="274215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08B085B-55A9-0AFC-D683-E28DEB7533C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267CF7B2-6ECA-8219-CC3D-240C5D46D497}"/>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B9F313D-77D3-704F-A065-EEE9A5C96A24}"/>
              </a:ext>
            </a:extLst>
          </p:cNvPr>
          <p:cNvSpPr>
            <a:spLocks noGrp="1"/>
          </p:cNvSpPr>
          <p:nvPr>
            <p:ph type="dt" sz="half" idx="10"/>
          </p:nvPr>
        </p:nvSpPr>
        <p:spPr/>
        <p:txBody>
          <a:bodyPr/>
          <a:lstStyle/>
          <a:p>
            <a:fld id="{3D51267F-7CFA-4CCE-9D0D-76DBA37E2A19}" type="datetimeFigureOut">
              <a:rPr lang="el-GR" smtClean="0"/>
              <a:t>8/4/2026</a:t>
            </a:fld>
            <a:endParaRPr lang="el-GR"/>
          </a:p>
        </p:txBody>
      </p:sp>
      <p:sp>
        <p:nvSpPr>
          <p:cNvPr id="5" name="Θέση υποσέλιδου 4">
            <a:extLst>
              <a:ext uri="{FF2B5EF4-FFF2-40B4-BE49-F238E27FC236}">
                <a16:creationId xmlns:a16="http://schemas.microsoft.com/office/drawing/2014/main" id="{CA08CC2B-81DE-B4B1-503C-84BF23AC6DD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C764368-E92B-39AA-E97C-1C702E93AC29}"/>
              </a:ext>
            </a:extLst>
          </p:cNvPr>
          <p:cNvSpPr>
            <a:spLocks noGrp="1"/>
          </p:cNvSpPr>
          <p:nvPr>
            <p:ph type="sldNum" sz="quarter" idx="12"/>
          </p:nvPr>
        </p:nvSpPr>
        <p:spPr/>
        <p:txBody>
          <a:bodyPr/>
          <a:lstStyle/>
          <a:p>
            <a:fld id="{15D4F391-7E04-443A-85F7-A1BABB75DA2E}" type="slidenum">
              <a:rPr lang="el-GR" smtClean="0"/>
              <a:t>‹#›</a:t>
            </a:fld>
            <a:endParaRPr lang="el-GR"/>
          </a:p>
        </p:txBody>
      </p:sp>
    </p:spTree>
    <p:extLst>
      <p:ext uri="{BB962C8B-B14F-4D97-AF65-F5344CB8AC3E}">
        <p14:creationId xmlns:p14="http://schemas.microsoft.com/office/powerpoint/2010/main" val="2472905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A7D482F-7E76-08E7-6C6D-20C6E6220F59}"/>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AE34B93E-8CD4-72F3-46B2-050B308E65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B7530254-CB3D-DBB3-182E-5F10BD1ECF36}"/>
              </a:ext>
            </a:extLst>
          </p:cNvPr>
          <p:cNvSpPr>
            <a:spLocks noGrp="1"/>
          </p:cNvSpPr>
          <p:nvPr>
            <p:ph type="dt" sz="half" idx="10"/>
          </p:nvPr>
        </p:nvSpPr>
        <p:spPr/>
        <p:txBody>
          <a:bodyPr/>
          <a:lstStyle/>
          <a:p>
            <a:fld id="{3D51267F-7CFA-4CCE-9D0D-76DBA37E2A19}" type="datetimeFigureOut">
              <a:rPr lang="el-GR" smtClean="0"/>
              <a:t>8/4/2026</a:t>
            </a:fld>
            <a:endParaRPr lang="el-GR"/>
          </a:p>
        </p:txBody>
      </p:sp>
      <p:sp>
        <p:nvSpPr>
          <p:cNvPr id="5" name="Θέση υποσέλιδου 4">
            <a:extLst>
              <a:ext uri="{FF2B5EF4-FFF2-40B4-BE49-F238E27FC236}">
                <a16:creationId xmlns:a16="http://schemas.microsoft.com/office/drawing/2014/main" id="{F2886C15-6FE6-A5FE-C2C1-EE818E1DEAB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2682D73-974D-1087-3789-88ACE7886D10}"/>
              </a:ext>
            </a:extLst>
          </p:cNvPr>
          <p:cNvSpPr>
            <a:spLocks noGrp="1"/>
          </p:cNvSpPr>
          <p:nvPr>
            <p:ph type="sldNum" sz="quarter" idx="12"/>
          </p:nvPr>
        </p:nvSpPr>
        <p:spPr/>
        <p:txBody>
          <a:bodyPr/>
          <a:lstStyle/>
          <a:p>
            <a:fld id="{15D4F391-7E04-443A-85F7-A1BABB75DA2E}" type="slidenum">
              <a:rPr lang="el-GR" smtClean="0"/>
              <a:t>‹#›</a:t>
            </a:fld>
            <a:endParaRPr lang="el-GR"/>
          </a:p>
        </p:txBody>
      </p:sp>
    </p:spTree>
    <p:extLst>
      <p:ext uri="{BB962C8B-B14F-4D97-AF65-F5344CB8AC3E}">
        <p14:creationId xmlns:p14="http://schemas.microsoft.com/office/powerpoint/2010/main" val="610084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5E6BBC1-C95D-08A0-3684-4B96AD051C4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BB02F445-D755-C236-00F2-8A4530ADC544}"/>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92D567C5-464D-D34C-4147-C6B95F47FE65}"/>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E52EACC4-3D58-C6AC-81C5-4FC9905A528F}"/>
              </a:ext>
            </a:extLst>
          </p:cNvPr>
          <p:cNvSpPr>
            <a:spLocks noGrp="1"/>
          </p:cNvSpPr>
          <p:nvPr>
            <p:ph type="dt" sz="half" idx="10"/>
          </p:nvPr>
        </p:nvSpPr>
        <p:spPr/>
        <p:txBody>
          <a:bodyPr/>
          <a:lstStyle/>
          <a:p>
            <a:fld id="{3D51267F-7CFA-4CCE-9D0D-76DBA37E2A19}" type="datetimeFigureOut">
              <a:rPr lang="el-GR" smtClean="0"/>
              <a:t>8/4/2026</a:t>
            </a:fld>
            <a:endParaRPr lang="el-GR"/>
          </a:p>
        </p:txBody>
      </p:sp>
      <p:sp>
        <p:nvSpPr>
          <p:cNvPr id="6" name="Θέση υποσέλιδου 5">
            <a:extLst>
              <a:ext uri="{FF2B5EF4-FFF2-40B4-BE49-F238E27FC236}">
                <a16:creationId xmlns:a16="http://schemas.microsoft.com/office/drawing/2014/main" id="{F727A875-CB86-BCAD-4121-9260384045D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4265681-A30E-2607-4459-32F37ADCE151}"/>
              </a:ext>
            </a:extLst>
          </p:cNvPr>
          <p:cNvSpPr>
            <a:spLocks noGrp="1"/>
          </p:cNvSpPr>
          <p:nvPr>
            <p:ph type="sldNum" sz="quarter" idx="12"/>
          </p:nvPr>
        </p:nvSpPr>
        <p:spPr/>
        <p:txBody>
          <a:bodyPr/>
          <a:lstStyle/>
          <a:p>
            <a:fld id="{15D4F391-7E04-443A-85F7-A1BABB75DA2E}" type="slidenum">
              <a:rPr lang="el-GR" smtClean="0"/>
              <a:t>‹#›</a:t>
            </a:fld>
            <a:endParaRPr lang="el-GR"/>
          </a:p>
        </p:txBody>
      </p:sp>
    </p:spTree>
    <p:extLst>
      <p:ext uri="{BB962C8B-B14F-4D97-AF65-F5344CB8AC3E}">
        <p14:creationId xmlns:p14="http://schemas.microsoft.com/office/powerpoint/2010/main" val="1528790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35C85A1-9132-3460-8675-B69D23E46F99}"/>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AAC119B9-4790-5E61-4004-BBB064ACBD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4FD92505-0DB4-C751-F5FF-ABD6CE7E6ADD}"/>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E65BCE98-8927-82A7-4A10-ED1897A8B8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CC83998F-6C61-16C0-05B6-AC13B1848F98}"/>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D099FB83-92E2-5400-6292-90136F661AA9}"/>
              </a:ext>
            </a:extLst>
          </p:cNvPr>
          <p:cNvSpPr>
            <a:spLocks noGrp="1"/>
          </p:cNvSpPr>
          <p:nvPr>
            <p:ph type="dt" sz="half" idx="10"/>
          </p:nvPr>
        </p:nvSpPr>
        <p:spPr/>
        <p:txBody>
          <a:bodyPr/>
          <a:lstStyle/>
          <a:p>
            <a:fld id="{3D51267F-7CFA-4CCE-9D0D-76DBA37E2A19}" type="datetimeFigureOut">
              <a:rPr lang="el-GR" smtClean="0"/>
              <a:t>8/4/2026</a:t>
            </a:fld>
            <a:endParaRPr lang="el-GR"/>
          </a:p>
        </p:txBody>
      </p:sp>
      <p:sp>
        <p:nvSpPr>
          <p:cNvPr id="8" name="Θέση υποσέλιδου 7">
            <a:extLst>
              <a:ext uri="{FF2B5EF4-FFF2-40B4-BE49-F238E27FC236}">
                <a16:creationId xmlns:a16="http://schemas.microsoft.com/office/drawing/2014/main" id="{7BC54CCD-38DD-0382-3B66-B6235A3E3851}"/>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0EE9FF55-C949-BA2D-2BF5-77243107AEDC}"/>
              </a:ext>
            </a:extLst>
          </p:cNvPr>
          <p:cNvSpPr>
            <a:spLocks noGrp="1"/>
          </p:cNvSpPr>
          <p:nvPr>
            <p:ph type="sldNum" sz="quarter" idx="12"/>
          </p:nvPr>
        </p:nvSpPr>
        <p:spPr/>
        <p:txBody>
          <a:bodyPr/>
          <a:lstStyle/>
          <a:p>
            <a:fld id="{15D4F391-7E04-443A-85F7-A1BABB75DA2E}" type="slidenum">
              <a:rPr lang="el-GR" smtClean="0"/>
              <a:t>‹#›</a:t>
            </a:fld>
            <a:endParaRPr lang="el-GR"/>
          </a:p>
        </p:txBody>
      </p:sp>
    </p:spTree>
    <p:extLst>
      <p:ext uri="{BB962C8B-B14F-4D97-AF65-F5344CB8AC3E}">
        <p14:creationId xmlns:p14="http://schemas.microsoft.com/office/powerpoint/2010/main" val="125973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8E9A5A2-77DF-50F5-3348-04DDE15B79B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7F7C6F74-853E-2B60-451D-0DE0F12336A4}"/>
              </a:ext>
            </a:extLst>
          </p:cNvPr>
          <p:cNvSpPr>
            <a:spLocks noGrp="1"/>
          </p:cNvSpPr>
          <p:nvPr>
            <p:ph type="dt" sz="half" idx="10"/>
          </p:nvPr>
        </p:nvSpPr>
        <p:spPr/>
        <p:txBody>
          <a:bodyPr/>
          <a:lstStyle/>
          <a:p>
            <a:fld id="{3D51267F-7CFA-4CCE-9D0D-76DBA37E2A19}" type="datetimeFigureOut">
              <a:rPr lang="el-GR" smtClean="0"/>
              <a:t>8/4/2026</a:t>
            </a:fld>
            <a:endParaRPr lang="el-GR"/>
          </a:p>
        </p:txBody>
      </p:sp>
      <p:sp>
        <p:nvSpPr>
          <p:cNvPr id="4" name="Θέση υποσέλιδου 3">
            <a:extLst>
              <a:ext uri="{FF2B5EF4-FFF2-40B4-BE49-F238E27FC236}">
                <a16:creationId xmlns:a16="http://schemas.microsoft.com/office/drawing/2014/main" id="{F4B71B9F-5730-9667-2C46-3B6CEDFB6D09}"/>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EFAD4DFE-D99D-325A-D3BC-8963C427BF71}"/>
              </a:ext>
            </a:extLst>
          </p:cNvPr>
          <p:cNvSpPr>
            <a:spLocks noGrp="1"/>
          </p:cNvSpPr>
          <p:nvPr>
            <p:ph type="sldNum" sz="quarter" idx="12"/>
          </p:nvPr>
        </p:nvSpPr>
        <p:spPr/>
        <p:txBody>
          <a:bodyPr/>
          <a:lstStyle/>
          <a:p>
            <a:fld id="{15D4F391-7E04-443A-85F7-A1BABB75DA2E}" type="slidenum">
              <a:rPr lang="el-GR" smtClean="0"/>
              <a:t>‹#›</a:t>
            </a:fld>
            <a:endParaRPr lang="el-GR"/>
          </a:p>
        </p:txBody>
      </p:sp>
    </p:spTree>
    <p:extLst>
      <p:ext uri="{BB962C8B-B14F-4D97-AF65-F5344CB8AC3E}">
        <p14:creationId xmlns:p14="http://schemas.microsoft.com/office/powerpoint/2010/main" val="2668566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78F40AB-9F30-9D26-5E32-E4BD7F1086C3}"/>
              </a:ext>
            </a:extLst>
          </p:cNvPr>
          <p:cNvSpPr>
            <a:spLocks noGrp="1"/>
          </p:cNvSpPr>
          <p:nvPr>
            <p:ph type="dt" sz="half" idx="10"/>
          </p:nvPr>
        </p:nvSpPr>
        <p:spPr/>
        <p:txBody>
          <a:bodyPr/>
          <a:lstStyle/>
          <a:p>
            <a:fld id="{3D51267F-7CFA-4CCE-9D0D-76DBA37E2A19}" type="datetimeFigureOut">
              <a:rPr lang="el-GR" smtClean="0"/>
              <a:t>8/4/2026</a:t>
            </a:fld>
            <a:endParaRPr lang="el-GR"/>
          </a:p>
        </p:txBody>
      </p:sp>
      <p:sp>
        <p:nvSpPr>
          <p:cNvPr id="3" name="Θέση υποσέλιδου 2">
            <a:extLst>
              <a:ext uri="{FF2B5EF4-FFF2-40B4-BE49-F238E27FC236}">
                <a16:creationId xmlns:a16="http://schemas.microsoft.com/office/drawing/2014/main" id="{BAE106AF-1958-6653-54EE-1115453313DB}"/>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25E3797-22C4-488F-2B04-502D88D32CED}"/>
              </a:ext>
            </a:extLst>
          </p:cNvPr>
          <p:cNvSpPr>
            <a:spLocks noGrp="1"/>
          </p:cNvSpPr>
          <p:nvPr>
            <p:ph type="sldNum" sz="quarter" idx="12"/>
          </p:nvPr>
        </p:nvSpPr>
        <p:spPr/>
        <p:txBody>
          <a:bodyPr/>
          <a:lstStyle/>
          <a:p>
            <a:fld id="{15D4F391-7E04-443A-85F7-A1BABB75DA2E}" type="slidenum">
              <a:rPr lang="el-GR" smtClean="0"/>
              <a:t>‹#›</a:t>
            </a:fld>
            <a:endParaRPr lang="el-GR"/>
          </a:p>
        </p:txBody>
      </p:sp>
    </p:spTree>
    <p:extLst>
      <p:ext uri="{BB962C8B-B14F-4D97-AF65-F5344CB8AC3E}">
        <p14:creationId xmlns:p14="http://schemas.microsoft.com/office/powerpoint/2010/main" val="130663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C9FC1E3-C017-0A34-13A0-BF20B376FBF8}"/>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2BC14F74-7B29-D68F-D894-FBF63E36150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D830D04C-96A8-D4CE-5E00-C835F3A411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1D10DBF2-90CE-A460-7385-1D35F94DB34D}"/>
              </a:ext>
            </a:extLst>
          </p:cNvPr>
          <p:cNvSpPr>
            <a:spLocks noGrp="1"/>
          </p:cNvSpPr>
          <p:nvPr>
            <p:ph type="dt" sz="half" idx="10"/>
          </p:nvPr>
        </p:nvSpPr>
        <p:spPr/>
        <p:txBody>
          <a:bodyPr/>
          <a:lstStyle/>
          <a:p>
            <a:fld id="{3D51267F-7CFA-4CCE-9D0D-76DBA37E2A19}" type="datetimeFigureOut">
              <a:rPr lang="el-GR" smtClean="0"/>
              <a:t>8/4/2026</a:t>
            </a:fld>
            <a:endParaRPr lang="el-GR"/>
          </a:p>
        </p:txBody>
      </p:sp>
      <p:sp>
        <p:nvSpPr>
          <p:cNvPr id="6" name="Θέση υποσέλιδου 5">
            <a:extLst>
              <a:ext uri="{FF2B5EF4-FFF2-40B4-BE49-F238E27FC236}">
                <a16:creationId xmlns:a16="http://schemas.microsoft.com/office/drawing/2014/main" id="{41C253B3-2B10-0F72-5922-5208D97A453E}"/>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EAB548C-39E5-7813-D3EE-B6743E8B2500}"/>
              </a:ext>
            </a:extLst>
          </p:cNvPr>
          <p:cNvSpPr>
            <a:spLocks noGrp="1"/>
          </p:cNvSpPr>
          <p:nvPr>
            <p:ph type="sldNum" sz="quarter" idx="12"/>
          </p:nvPr>
        </p:nvSpPr>
        <p:spPr/>
        <p:txBody>
          <a:bodyPr/>
          <a:lstStyle/>
          <a:p>
            <a:fld id="{15D4F391-7E04-443A-85F7-A1BABB75DA2E}" type="slidenum">
              <a:rPr lang="el-GR" smtClean="0"/>
              <a:t>‹#›</a:t>
            </a:fld>
            <a:endParaRPr lang="el-GR"/>
          </a:p>
        </p:txBody>
      </p:sp>
    </p:spTree>
    <p:extLst>
      <p:ext uri="{BB962C8B-B14F-4D97-AF65-F5344CB8AC3E}">
        <p14:creationId xmlns:p14="http://schemas.microsoft.com/office/powerpoint/2010/main" val="3138055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88AF7DA-6B13-B50F-3D34-56F9C0411D3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51AE3C2E-65E6-A5B8-ED46-8983D2EE5B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FAD31956-949E-33E3-3521-17FBE7E463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F9800440-89D3-3D00-D295-B6FF30C87C69}"/>
              </a:ext>
            </a:extLst>
          </p:cNvPr>
          <p:cNvSpPr>
            <a:spLocks noGrp="1"/>
          </p:cNvSpPr>
          <p:nvPr>
            <p:ph type="dt" sz="half" idx="10"/>
          </p:nvPr>
        </p:nvSpPr>
        <p:spPr/>
        <p:txBody>
          <a:bodyPr/>
          <a:lstStyle/>
          <a:p>
            <a:fld id="{3D51267F-7CFA-4CCE-9D0D-76DBA37E2A19}" type="datetimeFigureOut">
              <a:rPr lang="el-GR" smtClean="0"/>
              <a:t>8/4/2026</a:t>
            </a:fld>
            <a:endParaRPr lang="el-GR"/>
          </a:p>
        </p:txBody>
      </p:sp>
      <p:sp>
        <p:nvSpPr>
          <p:cNvPr id="6" name="Θέση υποσέλιδου 5">
            <a:extLst>
              <a:ext uri="{FF2B5EF4-FFF2-40B4-BE49-F238E27FC236}">
                <a16:creationId xmlns:a16="http://schemas.microsoft.com/office/drawing/2014/main" id="{6BE70237-4A93-F1B9-E5BE-8FDB334D5DB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68A1F8C-F48B-B209-9601-7221CC58B3FD}"/>
              </a:ext>
            </a:extLst>
          </p:cNvPr>
          <p:cNvSpPr>
            <a:spLocks noGrp="1"/>
          </p:cNvSpPr>
          <p:nvPr>
            <p:ph type="sldNum" sz="quarter" idx="12"/>
          </p:nvPr>
        </p:nvSpPr>
        <p:spPr/>
        <p:txBody>
          <a:bodyPr/>
          <a:lstStyle/>
          <a:p>
            <a:fld id="{15D4F391-7E04-443A-85F7-A1BABB75DA2E}" type="slidenum">
              <a:rPr lang="el-GR" smtClean="0"/>
              <a:t>‹#›</a:t>
            </a:fld>
            <a:endParaRPr lang="el-GR"/>
          </a:p>
        </p:txBody>
      </p:sp>
    </p:spTree>
    <p:extLst>
      <p:ext uri="{BB962C8B-B14F-4D97-AF65-F5344CB8AC3E}">
        <p14:creationId xmlns:p14="http://schemas.microsoft.com/office/powerpoint/2010/main" val="1271016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389C64-DB99-CE75-9530-0C7797EE0E9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1198E6AE-7287-52C5-269F-E81F5D58519D}"/>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9B157C7-914C-21B5-D027-E0A6569A5853}"/>
              </a:ext>
            </a:extLst>
          </p:cNvPr>
          <p:cNvSpPr>
            <a:spLocks noGrp="1"/>
          </p:cNvSpPr>
          <p:nvPr>
            <p:ph type="dt" sz="half" idx="10"/>
          </p:nvPr>
        </p:nvSpPr>
        <p:spPr/>
        <p:txBody>
          <a:bodyPr/>
          <a:lstStyle/>
          <a:p>
            <a:fld id="{3D51267F-7CFA-4CCE-9D0D-76DBA37E2A19}" type="datetimeFigureOut">
              <a:rPr lang="el-GR" smtClean="0"/>
              <a:t>8/4/2026</a:t>
            </a:fld>
            <a:endParaRPr lang="el-GR"/>
          </a:p>
        </p:txBody>
      </p:sp>
      <p:sp>
        <p:nvSpPr>
          <p:cNvPr id="5" name="Θέση υποσέλιδου 4">
            <a:extLst>
              <a:ext uri="{FF2B5EF4-FFF2-40B4-BE49-F238E27FC236}">
                <a16:creationId xmlns:a16="http://schemas.microsoft.com/office/drawing/2014/main" id="{45FA2217-2DFF-E319-BFA4-E64DB63B54B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739FE6B-6737-ECE5-1085-1BE59A5DD809}"/>
              </a:ext>
            </a:extLst>
          </p:cNvPr>
          <p:cNvSpPr>
            <a:spLocks noGrp="1"/>
          </p:cNvSpPr>
          <p:nvPr>
            <p:ph type="sldNum" sz="quarter" idx="12"/>
          </p:nvPr>
        </p:nvSpPr>
        <p:spPr/>
        <p:txBody>
          <a:bodyPr/>
          <a:lstStyle/>
          <a:p>
            <a:fld id="{15D4F391-7E04-443A-85F7-A1BABB75DA2E}" type="slidenum">
              <a:rPr lang="el-GR" smtClean="0"/>
              <a:t>‹#›</a:t>
            </a:fld>
            <a:endParaRPr lang="el-GR"/>
          </a:p>
        </p:txBody>
      </p:sp>
    </p:spTree>
    <p:extLst>
      <p:ext uri="{BB962C8B-B14F-4D97-AF65-F5344CB8AC3E}">
        <p14:creationId xmlns:p14="http://schemas.microsoft.com/office/powerpoint/2010/main" val="1680446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BC64779E-9D3F-D3A7-5A05-DD2DA725F627}"/>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428B3556-6671-B34C-831A-2B80D1ADC71D}"/>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A2249464-94CE-A929-2A51-B9885514D559}"/>
              </a:ext>
            </a:extLst>
          </p:cNvPr>
          <p:cNvSpPr>
            <a:spLocks noGrp="1"/>
          </p:cNvSpPr>
          <p:nvPr>
            <p:ph type="dt" sz="half" idx="10"/>
          </p:nvPr>
        </p:nvSpPr>
        <p:spPr/>
        <p:txBody>
          <a:bodyPr/>
          <a:lstStyle/>
          <a:p>
            <a:fld id="{3D51267F-7CFA-4CCE-9D0D-76DBA37E2A19}" type="datetimeFigureOut">
              <a:rPr lang="el-GR" smtClean="0"/>
              <a:t>8/4/2026</a:t>
            </a:fld>
            <a:endParaRPr lang="el-GR"/>
          </a:p>
        </p:txBody>
      </p:sp>
      <p:sp>
        <p:nvSpPr>
          <p:cNvPr id="5" name="Θέση υποσέλιδου 4">
            <a:extLst>
              <a:ext uri="{FF2B5EF4-FFF2-40B4-BE49-F238E27FC236}">
                <a16:creationId xmlns:a16="http://schemas.microsoft.com/office/drawing/2014/main" id="{1D1BEAD4-C1D6-551A-E340-AB740EFE562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3F347C5-D7CB-554B-89CF-BD53C5D0F2D0}"/>
              </a:ext>
            </a:extLst>
          </p:cNvPr>
          <p:cNvSpPr>
            <a:spLocks noGrp="1"/>
          </p:cNvSpPr>
          <p:nvPr>
            <p:ph type="sldNum" sz="quarter" idx="12"/>
          </p:nvPr>
        </p:nvSpPr>
        <p:spPr/>
        <p:txBody>
          <a:bodyPr/>
          <a:lstStyle/>
          <a:p>
            <a:fld id="{15D4F391-7E04-443A-85F7-A1BABB75DA2E}" type="slidenum">
              <a:rPr lang="el-GR" smtClean="0"/>
              <a:t>‹#›</a:t>
            </a:fld>
            <a:endParaRPr lang="el-GR"/>
          </a:p>
        </p:txBody>
      </p:sp>
    </p:spTree>
    <p:extLst>
      <p:ext uri="{BB962C8B-B14F-4D97-AF65-F5344CB8AC3E}">
        <p14:creationId xmlns:p14="http://schemas.microsoft.com/office/powerpoint/2010/main" val="406647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F7480F57-3352-6942-F6BB-97F428B73A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6BC0176-D1D3-7794-C8DD-1BE481067C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F3D9A55A-BFE2-6BB1-6CB0-A166282EA5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1267F-7CFA-4CCE-9D0D-76DBA37E2A19}" type="datetimeFigureOut">
              <a:rPr lang="el-GR" smtClean="0"/>
              <a:t>8/4/2026</a:t>
            </a:fld>
            <a:endParaRPr lang="el-GR"/>
          </a:p>
        </p:txBody>
      </p:sp>
      <p:sp>
        <p:nvSpPr>
          <p:cNvPr id="5" name="Θέση υποσέλιδου 4">
            <a:extLst>
              <a:ext uri="{FF2B5EF4-FFF2-40B4-BE49-F238E27FC236}">
                <a16:creationId xmlns:a16="http://schemas.microsoft.com/office/drawing/2014/main" id="{9517038E-93A7-E2C7-C76A-0342C8FE6F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21A9B890-7E58-D5B6-2E2D-A7F37E5619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D4F391-7E04-443A-85F7-A1BABB75DA2E}" type="slidenum">
              <a:rPr lang="el-GR" smtClean="0"/>
              <a:t>‹#›</a:t>
            </a:fld>
            <a:endParaRPr lang="el-GR"/>
          </a:p>
        </p:txBody>
      </p:sp>
    </p:spTree>
    <p:extLst>
      <p:ext uri="{BB962C8B-B14F-4D97-AF65-F5344CB8AC3E}">
        <p14:creationId xmlns:p14="http://schemas.microsoft.com/office/powerpoint/2010/main" val="650384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1D2A999-5A5C-B57E-6ADC-1F51D182D707}"/>
              </a:ext>
            </a:extLst>
          </p:cNvPr>
          <p:cNvSpPr>
            <a:spLocks noGrp="1"/>
          </p:cNvSpPr>
          <p:nvPr>
            <p:ph type="ctrTitle"/>
          </p:nvPr>
        </p:nvSpPr>
        <p:spPr/>
        <p:txBody>
          <a:bodyPr/>
          <a:lstStyle/>
          <a:p>
            <a:r>
              <a:rPr lang="el-GR" dirty="0"/>
              <a:t>Πλουραλισμός</a:t>
            </a:r>
          </a:p>
        </p:txBody>
      </p:sp>
      <p:sp>
        <p:nvSpPr>
          <p:cNvPr id="3" name="Υπότιτλος 2">
            <a:extLst>
              <a:ext uri="{FF2B5EF4-FFF2-40B4-BE49-F238E27FC236}">
                <a16:creationId xmlns:a16="http://schemas.microsoft.com/office/drawing/2014/main" id="{7F03C80A-A669-F2DC-E55E-50124031EDED}"/>
              </a:ext>
            </a:extLst>
          </p:cNvPr>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1056132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AF2714D-134B-6EE2-02D3-8B40401FC9FF}"/>
              </a:ext>
            </a:extLst>
          </p:cNvPr>
          <p:cNvSpPr>
            <a:spLocks noGrp="1"/>
          </p:cNvSpPr>
          <p:nvPr>
            <p:ph type="title"/>
          </p:nvPr>
        </p:nvSpPr>
        <p:spPr/>
        <p:txBody>
          <a:bodyPr/>
          <a:lstStyle/>
          <a:p>
            <a:r>
              <a:rPr lang="el-GR" dirty="0"/>
              <a:t>Κύριοι εκπρόσωποι</a:t>
            </a:r>
          </a:p>
        </p:txBody>
      </p:sp>
      <p:sp>
        <p:nvSpPr>
          <p:cNvPr id="3" name="Θέση περιεχομένου 2">
            <a:extLst>
              <a:ext uri="{FF2B5EF4-FFF2-40B4-BE49-F238E27FC236}">
                <a16:creationId xmlns:a16="http://schemas.microsoft.com/office/drawing/2014/main" id="{204733CE-CF59-B109-243C-92A3A69CF84C}"/>
              </a:ext>
            </a:extLst>
          </p:cNvPr>
          <p:cNvSpPr>
            <a:spLocks noGrp="1"/>
          </p:cNvSpPr>
          <p:nvPr>
            <p:ph idx="1"/>
          </p:nvPr>
        </p:nvSpPr>
        <p:spPr/>
        <p:txBody>
          <a:bodyPr>
            <a:normAutofit/>
          </a:bodyPr>
          <a:lstStyle/>
          <a:p>
            <a:r>
              <a:rPr lang="en-US" sz="3200" dirty="0"/>
              <a:t>David B. Truman </a:t>
            </a:r>
            <a:r>
              <a:rPr lang="en-US" dirty="0"/>
              <a:t>(</a:t>
            </a:r>
            <a:r>
              <a:rPr lang="el-GR" dirty="0"/>
              <a:t>1913 – 2003</a:t>
            </a:r>
            <a:r>
              <a:rPr lang="en-US" dirty="0"/>
              <a:t>)</a:t>
            </a:r>
          </a:p>
          <a:p>
            <a:r>
              <a:rPr lang="en-US" sz="3200" dirty="0"/>
              <a:t>Robert A. Dahl </a:t>
            </a:r>
            <a:r>
              <a:rPr lang="en-US" dirty="0"/>
              <a:t>(</a:t>
            </a:r>
            <a:r>
              <a:rPr lang="el-GR" dirty="0"/>
              <a:t>1915 – 2014</a:t>
            </a:r>
            <a:r>
              <a:rPr lang="en-US" dirty="0"/>
              <a:t>)</a:t>
            </a:r>
          </a:p>
          <a:p>
            <a:r>
              <a:rPr lang="en-US" sz="3200" dirty="0"/>
              <a:t>Charles E. Lindblom </a:t>
            </a:r>
            <a:r>
              <a:rPr lang="en-US" dirty="0"/>
              <a:t>(</a:t>
            </a:r>
            <a:r>
              <a:rPr lang="el-GR" dirty="0"/>
              <a:t>1917 – 2018</a:t>
            </a:r>
            <a:r>
              <a:rPr lang="en-US" dirty="0"/>
              <a:t>)</a:t>
            </a:r>
            <a:endParaRPr lang="el-GR" dirty="0"/>
          </a:p>
        </p:txBody>
      </p:sp>
    </p:spTree>
    <p:extLst>
      <p:ext uri="{BB962C8B-B14F-4D97-AF65-F5344CB8AC3E}">
        <p14:creationId xmlns:p14="http://schemas.microsoft.com/office/powerpoint/2010/main" val="2616617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DE344A1-05E8-8426-5AF9-EFE90BA54A07}"/>
              </a:ext>
            </a:extLst>
          </p:cNvPr>
          <p:cNvSpPr>
            <a:spLocks noGrp="1"/>
          </p:cNvSpPr>
          <p:nvPr>
            <p:ph type="title"/>
          </p:nvPr>
        </p:nvSpPr>
        <p:spPr/>
        <p:txBody>
          <a:bodyPr/>
          <a:lstStyle/>
          <a:p>
            <a:r>
              <a:rPr lang="el-GR" dirty="0"/>
              <a:t>Πλουραλιστικό μοντέλο</a:t>
            </a:r>
          </a:p>
        </p:txBody>
      </p:sp>
      <p:sp>
        <p:nvSpPr>
          <p:cNvPr id="3" name="Θέση περιεχομένου 2">
            <a:extLst>
              <a:ext uri="{FF2B5EF4-FFF2-40B4-BE49-F238E27FC236}">
                <a16:creationId xmlns:a16="http://schemas.microsoft.com/office/drawing/2014/main" id="{1BD9EF30-52D9-8E0C-C5FC-1418F0A97EED}"/>
              </a:ext>
            </a:extLst>
          </p:cNvPr>
          <p:cNvSpPr>
            <a:spLocks noGrp="1"/>
          </p:cNvSpPr>
          <p:nvPr>
            <p:ph idx="1"/>
          </p:nvPr>
        </p:nvSpPr>
        <p:spPr/>
        <p:txBody>
          <a:bodyPr>
            <a:normAutofit fontScale="85000" lnSpcReduction="20000"/>
          </a:bodyPr>
          <a:lstStyle/>
          <a:p>
            <a:r>
              <a:rPr lang="el-GR" dirty="0"/>
              <a:t>Η πλουραλιστική θεωρία της δημοκρατίας υποστηρίζει ότι η πολιτική εξουσία πρέπει να κατανέμεται ανάμεσα σε πολλαπλές ομάδες, οργανώσεις και συμφέροντα, αντί να μονοπωλείται από </a:t>
            </a:r>
            <a:r>
              <a:rPr lang="el-GR" dirty="0">
                <a:solidFill>
                  <a:srgbClr val="FF0000"/>
                </a:solidFill>
              </a:rPr>
              <a:t>μία και μόνο ελίτ</a:t>
            </a:r>
            <a:r>
              <a:rPr lang="el-GR" dirty="0"/>
              <a:t>.</a:t>
            </a:r>
          </a:p>
          <a:p>
            <a:r>
              <a:rPr lang="el-GR" dirty="0"/>
              <a:t>Η θέση των υπέρμαχων της θεωρίας (οι οποίοι εμφανίστηκαν τη δεκαετία του 1950) ήταν ότι το εν λόγω δημοκρατικό μοντέλο ήταν κάτι το εφικτό και μπορούσε να παρατηρηθεί στις φιλελεύθερες μεταπολεμικές δημοκρατίες</a:t>
            </a:r>
          </a:p>
          <a:p>
            <a:r>
              <a:rPr lang="el-GR" dirty="0"/>
              <a:t>Η θεωρία αυτή αναδύθηκε ως άμεση απάντηση στις </a:t>
            </a:r>
            <a:r>
              <a:rPr lang="el-GR" dirty="0">
                <a:solidFill>
                  <a:srgbClr val="FF0000"/>
                </a:solidFill>
              </a:rPr>
              <a:t>θεωρίες των ελίτ </a:t>
            </a:r>
            <a:r>
              <a:rPr lang="el-GR" dirty="0"/>
              <a:t>που υποστήριζαν ότι η δημοκρατία είναι σε μεγάλο βαθμό ένα προσωπείο, με την πραγματική εξουσία συγκεντρωμένη στα χέρια μιας μικρής, συνεκτικής άρχουσας τάξης. </a:t>
            </a:r>
          </a:p>
          <a:p>
            <a:r>
              <a:rPr lang="el-GR" dirty="0"/>
              <a:t>Οι </a:t>
            </a:r>
            <a:r>
              <a:rPr lang="el-GR" dirty="0" err="1"/>
              <a:t>πλουραλιστές</a:t>
            </a:r>
            <a:r>
              <a:rPr lang="el-GR" dirty="0"/>
              <a:t> απέρριψαν αυτή την απαισιόδοξη θεώρηση, υποστηρίζοντας αντίθετα ότι οι δημοκρατικές κοινωνίες χαρακτηρίζονται από τον </a:t>
            </a:r>
            <a:r>
              <a:rPr lang="el-GR" dirty="0">
                <a:solidFill>
                  <a:srgbClr val="FF0000"/>
                </a:solidFill>
              </a:rPr>
              <a:t>ανταγωνισμ</a:t>
            </a:r>
            <a:r>
              <a:rPr lang="el-GR" dirty="0"/>
              <a:t>ό μεταξύ πολυάριθμων ομάδων, καθεμία από τις οποίες διαθέτει τους </a:t>
            </a:r>
            <a:r>
              <a:rPr lang="el-GR" dirty="0">
                <a:solidFill>
                  <a:srgbClr val="FF0000"/>
                </a:solidFill>
              </a:rPr>
              <a:t>δικούς της πόρους</a:t>
            </a:r>
            <a:r>
              <a:rPr lang="el-GR" dirty="0"/>
              <a:t>, στρατηγικές και </a:t>
            </a:r>
            <a:r>
              <a:rPr lang="el-GR" dirty="0">
                <a:solidFill>
                  <a:srgbClr val="FF0000"/>
                </a:solidFill>
              </a:rPr>
              <a:t>σφαίρες επιρροής</a:t>
            </a:r>
            <a:r>
              <a:rPr lang="el-GR" dirty="0"/>
              <a:t>.</a:t>
            </a:r>
          </a:p>
        </p:txBody>
      </p:sp>
    </p:spTree>
    <p:extLst>
      <p:ext uri="{BB962C8B-B14F-4D97-AF65-F5344CB8AC3E}">
        <p14:creationId xmlns:p14="http://schemas.microsoft.com/office/powerpoint/2010/main" val="3489884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83B434B-D92C-6369-FB81-46F060143650}"/>
              </a:ext>
            </a:extLst>
          </p:cNvPr>
          <p:cNvSpPr>
            <a:spLocks noGrp="1"/>
          </p:cNvSpPr>
          <p:nvPr>
            <p:ph type="title"/>
          </p:nvPr>
        </p:nvSpPr>
        <p:spPr/>
        <p:txBody>
          <a:bodyPr/>
          <a:lstStyle/>
          <a:p>
            <a:r>
              <a:rPr lang="el-GR" dirty="0" err="1"/>
              <a:t>Νεοχομπσιανή</a:t>
            </a:r>
            <a:r>
              <a:rPr lang="el-GR" dirty="0"/>
              <a:t> πολιτική κοινωνιολογία</a:t>
            </a:r>
          </a:p>
        </p:txBody>
      </p:sp>
      <p:sp>
        <p:nvSpPr>
          <p:cNvPr id="3" name="Θέση περιεχομένου 2">
            <a:extLst>
              <a:ext uri="{FF2B5EF4-FFF2-40B4-BE49-F238E27FC236}">
                <a16:creationId xmlns:a16="http://schemas.microsoft.com/office/drawing/2014/main" id="{23F15F53-A244-70CA-BE89-78AC117B9637}"/>
              </a:ext>
            </a:extLst>
          </p:cNvPr>
          <p:cNvSpPr>
            <a:spLocks noGrp="1"/>
          </p:cNvSpPr>
          <p:nvPr>
            <p:ph idx="1"/>
          </p:nvPr>
        </p:nvSpPr>
        <p:spPr/>
        <p:txBody>
          <a:bodyPr>
            <a:normAutofit/>
          </a:bodyPr>
          <a:lstStyle/>
          <a:p>
            <a:pPr algn="l"/>
            <a:r>
              <a:rPr lang="el-GR" sz="2800" b="0" i="0" u="none" strike="noStrike" baseline="0" dirty="0">
                <a:latin typeface="Goudy"/>
              </a:rPr>
              <a:t>Όπως και ο Χο</a:t>
            </a:r>
            <a:r>
              <a:rPr lang="el-GR" dirty="0">
                <a:latin typeface="Goudy"/>
              </a:rPr>
              <a:t>μπς, οι θεωρητικοί του πλουραλισμού δίνουν έμφαση στο γεγονός ότι οι κοινωνίες αποτελούνται από </a:t>
            </a:r>
            <a:r>
              <a:rPr lang="el-GR" dirty="0">
                <a:solidFill>
                  <a:srgbClr val="FF0000"/>
                </a:solidFill>
                <a:latin typeface="Goudy"/>
              </a:rPr>
              <a:t>αντιμαχόμενες ομάδες</a:t>
            </a:r>
            <a:r>
              <a:rPr lang="el-GR" dirty="0">
                <a:latin typeface="Goudy"/>
              </a:rPr>
              <a:t>, η κάθε μια από τις οποίες ασκεί την εξουσία που έχει στη διάθεσή της για να προωθήσει τα συμφέροντά της</a:t>
            </a:r>
          </a:p>
          <a:p>
            <a:pPr algn="l"/>
            <a:r>
              <a:rPr lang="el-GR" dirty="0">
                <a:latin typeface="Goudy"/>
              </a:rPr>
              <a:t>«Όποια και αν είναι η εξήγηση της σύγκρουσης, η ύπαρξη της είναι ένα από τα </a:t>
            </a:r>
            <a:r>
              <a:rPr lang="el-GR" dirty="0">
                <a:solidFill>
                  <a:srgbClr val="FF0000"/>
                </a:solidFill>
                <a:latin typeface="Goudy"/>
              </a:rPr>
              <a:t>βασικά δεδομένα </a:t>
            </a:r>
            <a:r>
              <a:rPr lang="el-GR" dirty="0">
                <a:latin typeface="Goudy"/>
              </a:rPr>
              <a:t>κάθε κοινωνίας» </a:t>
            </a:r>
            <a:r>
              <a:rPr lang="en-US" dirty="0">
                <a:latin typeface="Goudy"/>
              </a:rPr>
              <a:t>(Dahl 1967)</a:t>
            </a:r>
          </a:p>
          <a:p>
            <a:pPr algn="l"/>
            <a:r>
              <a:rPr lang="el-GR" dirty="0">
                <a:latin typeface="Goudy"/>
              </a:rPr>
              <a:t>«Η σύγκρουση είναι το </a:t>
            </a:r>
            <a:r>
              <a:rPr lang="el-GR" dirty="0">
                <a:solidFill>
                  <a:srgbClr val="FF0000"/>
                </a:solidFill>
                <a:latin typeface="Goudy"/>
              </a:rPr>
              <a:t>αίμα</a:t>
            </a:r>
            <a:r>
              <a:rPr lang="el-GR" dirty="0">
                <a:latin typeface="Goudy"/>
              </a:rPr>
              <a:t> που κυλάει στις φλέβες της δημοκρατίας» </a:t>
            </a:r>
            <a:r>
              <a:rPr lang="en-US" dirty="0">
                <a:latin typeface="Goudy"/>
              </a:rPr>
              <a:t>(</a:t>
            </a:r>
            <a:r>
              <a:rPr lang="en-US" dirty="0" err="1">
                <a:latin typeface="Goudy"/>
              </a:rPr>
              <a:t>Lipset</a:t>
            </a:r>
            <a:r>
              <a:rPr lang="en-US" dirty="0">
                <a:latin typeface="Goudy"/>
              </a:rPr>
              <a:t> 1960)</a:t>
            </a:r>
            <a:endParaRPr lang="el-GR" dirty="0">
              <a:latin typeface="Goudy"/>
            </a:endParaRPr>
          </a:p>
          <a:p>
            <a:pPr marL="0" indent="0" algn="l">
              <a:buNone/>
            </a:pPr>
            <a:endParaRPr lang="en-US" sz="2800" b="0" i="0" u="none" strike="noStrike" baseline="0" dirty="0">
              <a:latin typeface="Goudy"/>
            </a:endParaRPr>
          </a:p>
        </p:txBody>
      </p:sp>
    </p:spTree>
    <p:extLst>
      <p:ext uri="{BB962C8B-B14F-4D97-AF65-F5344CB8AC3E}">
        <p14:creationId xmlns:p14="http://schemas.microsoft.com/office/powerpoint/2010/main" val="1198888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373A1BD-FF00-5FA3-EB94-1F9803E88FD1}"/>
              </a:ext>
            </a:extLst>
          </p:cNvPr>
          <p:cNvSpPr>
            <a:spLocks noGrp="1"/>
          </p:cNvSpPr>
          <p:nvPr>
            <p:ph type="title"/>
          </p:nvPr>
        </p:nvSpPr>
        <p:spPr/>
        <p:txBody>
          <a:bodyPr/>
          <a:lstStyle/>
          <a:p>
            <a:r>
              <a:rPr lang="el-GR" dirty="0"/>
              <a:t>Η κληρονομιά του </a:t>
            </a:r>
            <a:r>
              <a:rPr lang="el-GR" dirty="0" err="1"/>
              <a:t>Μάντισον</a:t>
            </a:r>
            <a:endParaRPr lang="el-GR" dirty="0"/>
          </a:p>
        </p:txBody>
      </p:sp>
      <p:sp>
        <p:nvSpPr>
          <p:cNvPr id="3" name="Θέση περιεχομένου 2">
            <a:extLst>
              <a:ext uri="{FF2B5EF4-FFF2-40B4-BE49-F238E27FC236}">
                <a16:creationId xmlns:a16="http://schemas.microsoft.com/office/drawing/2014/main" id="{1C7CE550-12B9-CF97-3206-24A3CB049B4D}"/>
              </a:ext>
            </a:extLst>
          </p:cNvPr>
          <p:cNvSpPr>
            <a:spLocks noGrp="1"/>
          </p:cNvSpPr>
          <p:nvPr>
            <p:ph idx="1"/>
          </p:nvPr>
        </p:nvSpPr>
        <p:spPr/>
        <p:txBody>
          <a:bodyPr>
            <a:normAutofit fontScale="92500" lnSpcReduction="10000"/>
          </a:bodyPr>
          <a:lstStyle/>
          <a:p>
            <a:r>
              <a:rPr lang="en-US" dirty="0"/>
              <a:t>O </a:t>
            </a:r>
            <a:r>
              <a:rPr lang="el-GR" dirty="0"/>
              <a:t>Τζέιμς </a:t>
            </a:r>
            <a:r>
              <a:rPr lang="el-GR" dirty="0" err="1"/>
              <a:t>Μάντισον</a:t>
            </a:r>
            <a:r>
              <a:rPr lang="el-GR" dirty="0"/>
              <a:t> (1751-1836) διετέλεσε πρόεδρος των ΗΠΑ (1809-1817) και ήταν ένας από τους «ιδρυτές πατέρες»</a:t>
            </a:r>
            <a:r>
              <a:rPr lang="en-US" dirty="0"/>
              <a:t> </a:t>
            </a:r>
            <a:r>
              <a:rPr lang="el-GR" dirty="0"/>
              <a:t>των ΗΠΑ</a:t>
            </a:r>
          </a:p>
          <a:p>
            <a:r>
              <a:rPr lang="el-GR" dirty="0"/>
              <a:t>Ο </a:t>
            </a:r>
            <a:r>
              <a:rPr lang="el-GR" dirty="0" err="1"/>
              <a:t>Μάντισον</a:t>
            </a:r>
            <a:r>
              <a:rPr lang="el-GR" dirty="0"/>
              <a:t> θεωρούσε ότι ο ανταγωνισμός μεταξύ διαφορετικών κοινωνικών ομάδων (φατριών) είναι ριζωμένος στην ανθρώπινη φύση</a:t>
            </a:r>
          </a:p>
          <a:p>
            <a:r>
              <a:rPr lang="el-GR" dirty="0"/>
              <a:t>Για τον </a:t>
            </a:r>
            <a:r>
              <a:rPr lang="el-GR" dirty="0" err="1"/>
              <a:t>Μάντισον</a:t>
            </a:r>
            <a:r>
              <a:rPr lang="el-GR" dirty="0"/>
              <a:t> ο θεμελιακός σκοπός της κυβέρνησης ήταν α) η κατοχύρωση της </a:t>
            </a:r>
            <a:r>
              <a:rPr lang="el-GR" dirty="0">
                <a:solidFill>
                  <a:srgbClr val="FF0000"/>
                </a:solidFill>
              </a:rPr>
              <a:t>ελευθερίας</a:t>
            </a:r>
            <a:r>
              <a:rPr lang="el-GR" dirty="0"/>
              <a:t> των διαφορετικών κοινωνικών ομάδων να προασπίσουν τα πολιτικά τους συμφέροντα και β)η </a:t>
            </a:r>
            <a:r>
              <a:rPr lang="el-GR" dirty="0">
                <a:solidFill>
                  <a:srgbClr val="FF0000"/>
                </a:solidFill>
              </a:rPr>
              <a:t>παρεμπόδιση</a:t>
            </a:r>
            <a:r>
              <a:rPr lang="el-GR" dirty="0"/>
              <a:t> κάθε μεμονωμένης ομάδας να περιορίσει την ελευθερία των υπολοίπων</a:t>
            </a:r>
          </a:p>
          <a:p>
            <a:r>
              <a:rPr lang="el-GR" dirty="0"/>
              <a:t>Ενώ ο </a:t>
            </a:r>
            <a:r>
              <a:rPr lang="el-GR" dirty="0" err="1"/>
              <a:t>Μάντισον</a:t>
            </a:r>
            <a:r>
              <a:rPr lang="el-GR" dirty="0"/>
              <a:t> αντιμετώπιζε τη σύγκρουση μεταξύ φατριών ως </a:t>
            </a:r>
            <a:r>
              <a:rPr lang="el-GR" dirty="0">
                <a:solidFill>
                  <a:srgbClr val="FF0000"/>
                </a:solidFill>
              </a:rPr>
              <a:t>θανάσιμο κίνδυνο για τη δημοκρατία </a:t>
            </a:r>
            <a:r>
              <a:rPr lang="el-GR" dirty="0"/>
              <a:t>οι </a:t>
            </a:r>
            <a:r>
              <a:rPr lang="el-GR" dirty="0" err="1"/>
              <a:t>πλουραλιστές</a:t>
            </a:r>
            <a:r>
              <a:rPr lang="el-GR" dirty="0"/>
              <a:t> την αντιμετωπίζουν ως αναγκαίο συστατικό</a:t>
            </a:r>
          </a:p>
        </p:txBody>
      </p:sp>
    </p:spTree>
    <p:extLst>
      <p:ext uri="{BB962C8B-B14F-4D97-AF65-F5344CB8AC3E}">
        <p14:creationId xmlns:p14="http://schemas.microsoft.com/office/powerpoint/2010/main" val="3251869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137CA3D-F2A0-DFA4-B35E-582102EF60BC}"/>
              </a:ext>
            </a:extLst>
          </p:cNvPr>
          <p:cNvSpPr>
            <a:spLocks noGrp="1"/>
          </p:cNvSpPr>
          <p:nvPr>
            <p:ph type="title"/>
          </p:nvPr>
        </p:nvSpPr>
        <p:spPr/>
        <p:txBody>
          <a:bodyPr/>
          <a:lstStyle/>
          <a:p>
            <a:r>
              <a:rPr lang="el-GR" dirty="0"/>
              <a:t>Διαπλοκή κανονιστικής και εμπειρικής θεωρίας</a:t>
            </a:r>
          </a:p>
        </p:txBody>
      </p:sp>
      <p:sp>
        <p:nvSpPr>
          <p:cNvPr id="3" name="Θέση περιεχομένου 2">
            <a:extLst>
              <a:ext uri="{FF2B5EF4-FFF2-40B4-BE49-F238E27FC236}">
                <a16:creationId xmlns:a16="http://schemas.microsoft.com/office/drawing/2014/main" id="{BA454B1A-42E3-4999-3F86-E6481C0D8B62}"/>
              </a:ext>
            </a:extLst>
          </p:cNvPr>
          <p:cNvSpPr>
            <a:spLocks noGrp="1"/>
          </p:cNvSpPr>
          <p:nvPr>
            <p:ph idx="1"/>
          </p:nvPr>
        </p:nvSpPr>
        <p:spPr/>
        <p:txBody>
          <a:bodyPr/>
          <a:lstStyle/>
          <a:p>
            <a:r>
              <a:rPr lang="en-US" dirty="0"/>
              <a:t>O</a:t>
            </a:r>
            <a:r>
              <a:rPr lang="el-GR" dirty="0"/>
              <a:t>ι </a:t>
            </a:r>
            <a:r>
              <a:rPr lang="el-GR" dirty="0" err="1"/>
              <a:t>πλουραλιστές</a:t>
            </a:r>
            <a:r>
              <a:rPr lang="el-GR" dirty="0"/>
              <a:t> είχαν στόχο να περιγράψουν τις πραγματικές λειτουργίες της δημοκρατίας και να αναλύσουν τη συμβολή της στην ανάπτυξη της σύγχρονης κοινωνίας </a:t>
            </a:r>
          </a:p>
          <a:p>
            <a:r>
              <a:rPr lang="el-GR" dirty="0"/>
              <a:t>Χαρακτήρισαν το δικό τους ρεύμα στη δημοκρατική θεωρία ως «</a:t>
            </a:r>
            <a:r>
              <a:rPr lang="el-GR" dirty="0">
                <a:solidFill>
                  <a:srgbClr val="FF0000"/>
                </a:solidFill>
              </a:rPr>
              <a:t>εμπειρική δημοκρατική θεωρία</a:t>
            </a:r>
            <a:r>
              <a:rPr lang="el-GR" dirty="0"/>
              <a:t>», μια περιγραφική ανάλυση της πραγματικότητας της δημοκρατικής πολιτικής</a:t>
            </a:r>
          </a:p>
          <a:p>
            <a:r>
              <a:rPr lang="el-GR" dirty="0"/>
              <a:t>Αλλά θεωρούν ότι η πραγματικότητα αυτή έχει και </a:t>
            </a:r>
            <a:r>
              <a:rPr lang="el-GR" dirty="0">
                <a:solidFill>
                  <a:srgbClr val="FF0000"/>
                </a:solidFill>
              </a:rPr>
              <a:t>κανονιστικό χαρακτήρα</a:t>
            </a:r>
            <a:r>
              <a:rPr lang="el-GR" dirty="0"/>
              <a:t>, αποτελεί ένα υπόδειγμα για το ιδανικό δημοκρατικό πολίτευμα</a:t>
            </a:r>
          </a:p>
        </p:txBody>
      </p:sp>
    </p:spTree>
    <p:extLst>
      <p:ext uri="{BB962C8B-B14F-4D97-AF65-F5344CB8AC3E}">
        <p14:creationId xmlns:p14="http://schemas.microsoft.com/office/powerpoint/2010/main" val="2400500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87A33F-7875-DC7B-2878-C0908AC05AE6}"/>
              </a:ext>
            </a:extLst>
          </p:cNvPr>
          <p:cNvSpPr>
            <a:spLocks noGrp="1"/>
          </p:cNvSpPr>
          <p:nvPr>
            <p:ph type="title"/>
          </p:nvPr>
        </p:nvSpPr>
        <p:spPr/>
        <p:txBody>
          <a:bodyPr/>
          <a:lstStyle/>
          <a:p>
            <a:r>
              <a:rPr lang="el-GR" dirty="0"/>
              <a:t>Ομάδες συμφερόντων</a:t>
            </a:r>
          </a:p>
        </p:txBody>
      </p:sp>
      <p:sp>
        <p:nvSpPr>
          <p:cNvPr id="3" name="Θέση περιεχομένου 2">
            <a:extLst>
              <a:ext uri="{FF2B5EF4-FFF2-40B4-BE49-F238E27FC236}">
                <a16:creationId xmlns:a16="http://schemas.microsoft.com/office/drawing/2014/main" id="{F67E8A51-7727-333D-37D9-819B7E8C98EC}"/>
              </a:ext>
            </a:extLst>
          </p:cNvPr>
          <p:cNvSpPr>
            <a:spLocks noGrp="1"/>
          </p:cNvSpPr>
          <p:nvPr>
            <p:ph idx="1"/>
          </p:nvPr>
        </p:nvSpPr>
        <p:spPr/>
        <p:txBody>
          <a:bodyPr/>
          <a:lstStyle/>
          <a:p>
            <a:r>
              <a:rPr lang="el-GR" dirty="0"/>
              <a:t>Η </a:t>
            </a:r>
            <a:r>
              <a:rPr lang="el-GR" dirty="0">
                <a:solidFill>
                  <a:srgbClr val="FF0000"/>
                </a:solidFill>
              </a:rPr>
              <a:t>βασική μονάδα ανάλυσης </a:t>
            </a:r>
            <a:r>
              <a:rPr lang="el-GR" dirty="0"/>
              <a:t>της πλουραλιστικής θεωρίας είναι οι ομάδες συμφερόντων</a:t>
            </a:r>
          </a:p>
          <a:p>
            <a:r>
              <a:rPr lang="el-GR" b="0" i="0" dirty="0">
                <a:solidFill>
                  <a:srgbClr val="000000"/>
                </a:solidFill>
                <a:effectLst/>
              </a:rPr>
              <a:t>Ο όρος ομάδες συμφερόντων καλύπτει κάθε σύνολο ατόμων, το οποίο, στη βάση ενός ή περισσότερων κοινών συμφερόντων, διατυπώνει </a:t>
            </a:r>
            <a:r>
              <a:rPr lang="el-GR" b="0" i="0" dirty="0">
                <a:solidFill>
                  <a:srgbClr val="FF0000"/>
                </a:solidFill>
                <a:effectLst/>
              </a:rPr>
              <a:t>αιτήματα</a:t>
            </a:r>
            <a:r>
              <a:rPr lang="el-GR" b="0" i="0" dirty="0">
                <a:solidFill>
                  <a:srgbClr val="000000"/>
                </a:solidFill>
                <a:effectLst/>
              </a:rPr>
              <a:t> σε ομάδες ή στην κοινωνία γενικώς αποσκοπώντας στην προώθηση των στόχων του</a:t>
            </a:r>
            <a:endParaRPr lang="el-GR" dirty="0"/>
          </a:p>
        </p:txBody>
      </p:sp>
    </p:spTree>
    <p:extLst>
      <p:ext uri="{BB962C8B-B14F-4D97-AF65-F5344CB8AC3E}">
        <p14:creationId xmlns:p14="http://schemas.microsoft.com/office/powerpoint/2010/main" val="970822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B6FD314-7716-0080-A2E0-B6993935E9EC}"/>
              </a:ext>
            </a:extLst>
          </p:cNvPr>
          <p:cNvSpPr>
            <a:spLocks noGrp="1"/>
          </p:cNvSpPr>
          <p:nvPr>
            <p:ph type="title"/>
          </p:nvPr>
        </p:nvSpPr>
        <p:spPr/>
        <p:txBody>
          <a:bodyPr/>
          <a:lstStyle/>
          <a:p>
            <a:r>
              <a:rPr lang="el-GR" dirty="0"/>
              <a:t>Υποκειμενικά συμφέροντα</a:t>
            </a:r>
          </a:p>
        </p:txBody>
      </p:sp>
      <p:sp>
        <p:nvSpPr>
          <p:cNvPr id="3" name="Θέση περιεχομένου 2">
            <a:extLst>
              <a:ext uri="{FF2B5EF4-FFF2-40B4-BE49-F238E27FC236}">
                <a16:creationId xmlns:a16="http://schemas.microsoft.com/office/drawing/2014/main" id="{467BEF6F-3CDC-DAA9-67B7-D04AECB5DD8A}"/>
              </a:ext>
            </a:extLst>
          </p:cNvPr>
          <p:cNvSpPr>
            <a:spLocks noGrp="1"/>
          </p:cNvSpPr>
          <p:nvPr>
            <p:ph idx="1"/>
          </p:nvPr>
        </p:nvSpPr>
        <p:spPr/>
        <p:txBody>
          <a:bodyPr>
            <a:normAutofit fontScale="92500"/>
          </a:bodyPr>
          <a:lstStyle/>
          <a:p>
            <a:r>
              <a:rPr lang="el-GR" dirty="0"/>
              <a:t>Οι θεωρητικοί του πλουραλισμού αναγνωρίζουν τις ομάδες συμφερόντων στις σύγχρονες βιομηχανικές κοινωνίες με βάση «υποκειμενικά» και όχι «αντικειμενικά» συμφέροντα ατόμων </a:t>
            </a:r>
          </a:p>
          <a:p>
            <a:r>
              <a:rPr lang="el-GR" dirty="0"/>
              <a:t>Πρόκειται για συμφέροντα που αναγνωρίζουν τα ίδια τα άτομα ότι έχουν και όχι για συμφέροντα που </a:t>
            </a:r>
            <a:r>
              <a:rPr lang="el-GR" dirty="0">
                <a:solidFill>
                  <a:srgbClr val="FF0000"/>
                </a:solidFill>
              </a:rPr>
              <a:t>θα έπρεπε να είχαν </a:t>
            </a:r>
            <a:r>
              <a:rPr lang="el-GR" dirty="0"/>
              <a:t>με βάση κάποια φιλοσοφική και θρησκευτική θεώρηση</a:t>
            </a:r>
          </a:p>
          <a:p>
            <a:pPr algn="l"/>
            <a:r>
              <a:rPr lang="el-GR" sz="2800" b="0" i="0" u="none" strike="noStrike" baseline="0" dirty="0">
                <a:latin typeface="Goudy"/>
              </a:rPr>
              <a:t>Η επίκληση «αντικειμενικών» συμφερόντων είναι σύμφωνα με τους </a:t>
            </a:r>
            <a:r>
              <a:rPr lang="el-GR" sz="2800" b="0" i="0" u="none" strike="noStrike" baseline="0" dirty="0" err="1">
                <a:latin typeface="Goudy"/>
              </a:rPr>
              <a:t>πλουραλιστές</a:t>
            </a:r>
            <a:r>
              <a:rPr lang="el-GR" sz="2800" b="0" i="0" u="none" strike="noStrike" baseline="0" dirty="0">
                <a:latin typeface="Goudy"/>
              </a:rPr>
              <a:t> επικίνδυνη από την άποψη ότι ανοίγει τον δρόμο για τη δικαιολόγηση </a:t>
            </a:r>
            <a:r>
              <a:rPr lang="el-GR" sz="2800" b="0" i="0" u="none" strike="noStrike" baseline="0" dirty="0">
                <a:solidFill>
                  <a:srgbClr val="FF0000"/>
                </a:solidFill>
                <a:latin typeface="Goudy"/>
              </a:rPr>
              <a:t>αυταρχικών πολιτικών</a:t>
            </a:r>
            <a:r>
              <a:rPr lang="el-GR" sz="2800" b="0" i="0" u="none" strike="noStrike" baseline="0" dirty="0">
                <a:latin typeface="Goudy"/>
              </a:rPr>
              <a:t>, οι οποίες επιβάλλονται με το σκεπτικό ότι αυτά είναι τα συμφέροντα που έχουν αντικειμενικά οι άνθρωποι ή μια ομάδα ανθρώπων, ανεξαρτήτως αν το γνωρίζουν ή όχι</a:t>
            </a:r>
            <a:endParaRPr lang="el-GR" dirty="0"/>
          </a:p>
        </p:txBody>
      </p:sp>
    </p:spTree>
    <p:extLst>
      <p:ext uri="{BB962C8B-B14F-4D97-AF65-F5344CB8AC3E}">
        <p14:creationId xmlns:p14="http://schemas.microsoft.com/office/powerpoint/2010/main" val="711155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2C8AB2-5212-EBB9-028A-05123FE1D8FF}"/>
              </a:ext>
            </a:extLst>
          </p:cNvPr>
          <p:cNvSpPr>
            <a:spLocks noGrp="1"/>
          </p:cNvSpPr>
          <p:nvPr>
            <p:ph type="title"/>
          </p:nvPr>
        </p:nvSpPr>
        <p:spPr/>
        <p:txBody>
          <a:bodyPr/>
          <a:lstStyle/>
          <a:p>
            <a:r>
              <a:rPr lang="el-GR" dirty="0"/>
              <a:t>Αυτόνομη νομιμοποίηση</a:t>
            </a:r>
          </a:p>
        </p:txBody>
      </p:sp>
      <p:sp>
        <p:nvSpPr>
          <p:cNvPr id="3" name="Θέση περιεχομένου 2">
            <a:extLst>
              <a:ext uri="{FF2B5EF4-FFF2-40B4-BE49-F238E27FC236}">
                <a16:creationId xmlns:a16="http://schemas.microsoft.com/office/drawing/2014/main" id="{9056C819-5EF0-27AB-1C81-0201DFA744C7}"/>
              </a:ext>
            </a:extLst>
          </p:cNvPr>
          <p:cNvSpPr>
            <a:spLocks noGrp="1"/>
          </p:cNvSpPr>
          <p:nvPr>
            <p:ph idx="1"/>
          </p:nvPr>
        </p:nvSpPr>
        <p:spPr/>
        <p:txBody>
          <a:bodyPr>
            <a:normAutofit fontScale="92500" lnSpcReduction="10000"/>
          </a:bodyPr>
          <a:lstStyle/>
          <a:p>
            <a:r>
              <a:rPr lang="el-GR" dirty="0"/>
              <a:t>«Σε αντίθεση με μια </a:t>
            </a:r>
            <a:r>
              <a:rPr lang="el-GR" dirty="0">
                <a:solidFill>
                  <a:srgbClr val="FF0000"/>
                </a:solidFill>
              </a:rPr>
              <a:t>ετερόνομα νομιμοποιημένη </a:t>
            </a:r>
            <a:r>
              <a:rPr lang="el-GR" dirty="0"/>
              <a:t>δημοκρατία, η οποία θεωρεί τον εαυτό της ικανό και αισθάνεται ότι ο προορισμός της είναι να πραγματώσει το </a:t>
            </a:r>
            <a:r>
              <a:rPr lang="el-GR" dirty="0">
                <a:solidFill>
                  <a:srgbClr val="FF0000"/>
                </a:solidFill>
              </a:rPr>
              <a:t>κοινό καλό</a:t>
            </a:r>
            <a:r>
              <a:rPr lang="el-GR" dirty="0"/>
              <a:t>, το οποίο υποτίθεται πως είναι προδιαγεγραμμένο, απόλυτα έγκυρο και αντικειμενικά αναγνωρίσιμο (</a:t>
            </a:r>
            <a:r>
              <a:rPr lang="en-US" dirty="0"/>
              <a:t>a priori </a:t>
            </a:r>
            <a:r>
              <a:rPr lang="el-GR" dirty="0"/>
              <a:t>κοινό καλό), η αυτόνομα νομιμοποιημένη δημοκρατία αρκείται στην αξίωση, εντός του πλαισίου και λαμβάνοντας υπόψη τις γενικά ισχύουσες, αφηρημένες αρχές της δικαιοσύνης και του δικαίου, να συμβάλει μέσα από </a:t>
            </a:r>
            <a:r>
              <a:rPr lang="el-GR" dirty="0">
                <a:solidFill>
                  <a:srgbClr val="FF0000"/>
                </a:solidFill>
              </a:rPr>
              <a:t>διαπραγματεύσεις, συζητήσεις και συμβιβασμούς </a:t>
            </a:r>
            <a:r>
              <a:rPr lang="el-GR" dirty="0"/>
              <a:t>στην προώθηση του κοινού καλού με την επίλυση συγκεκριμένων προβλημάτων, τα οποία καθορίζονται – αν και σε καμία περίπτωση αποκλειστικά, ωστόσο σε μεγάλο βαθμό – από πραγματικούς συλλογισμούς και σταθμίσεις (</a:t>
            </a:r>
            <a:r>
              <a:rPr lang="en-US" dirty="0"/>
              <a:t>a posteriori </a:t>
            </a:r>
            <a:r>
              <a:rPr lang="el-GR" dirty="0"/>
              <a:t>κοινό καλό)» (</a:t>
            </a:r>
            <a:r>
              <a:rPr lang="en-US" dirty="0"/>
              <a:t>Fraenkel </a:t>
            </a:r>
            <a:r>
              <a:rPr lang="el-GR" dirty="0"/>
              <a:t>1991)</a:t>
            </a:r>
          </a:p>
        </p:txBody>
      </p:sp>
    </p:spTree>
    <p:extLst>
      <p:ext uri="{BB962C8B-B14F-4D97-AF65-F5344CB8AC3E}">
        <p14:creationId xmlns:p14="http://schemas.microsoft.com/office/powerpoint/2010/main" val="4001100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A0BE055-C49F-A8F8-DB21-7D20B715D886}"/>
              </a:ext>
            </a:extLst>
          </p:cNvPr>
          <p:cNvSpPr>
            <a:spLocks noGrp="1"/>
          </p:cNvSpPr>
          <p:nvPr>
            <p:ph type="title"/>
          </p:nvPr>
        </p:nvSpPr>
        <p:spPr/>
        <p:txBody>
          <a:bodyPr/>
          <a:lstStyle/>
          <a:p>
            <a:r>
              <a:rPr lang="el-GR" dirty="0"/>
              <a:t>Ομάδες συμφερόντων στις σύγχρονες δημοκρατίες</a:t>
            </a:r>
          </a:p>
        </p:txBody>
      </p:sp>
      <p:sp>
        <p:nvSpPr>
          <p:cNvPr id="3" name="Θέση περιεχομένου 2">
            <a:extLst>
              <a:ext uri="{FF2B5EF4-FFF2-40B4-BE49-F238E27FC236}">
                <a16:creationId xmlns:a16="http://schemas.microsoft.com/office/drawing/2014/main" id="{BC2C075C-D7F2-64F1-8E2F-91E0AACD1E44}"/>
              </a:ext>
            </a:extLst>
          </p:cNvPr>
          <p:cNvSpPr>
            <a:spLocks noGrp="1"/>
          </p:cNvSpPr>
          <p:nvPr>
            <p:ph idx="1"/>
          </p:nvPr>
        </p:nvSpPr>
        <p:spPr/>
        <p:txBody>
          <a:bodyPr>
            <a:normAutofit/>
          </a:bodyPr>
          <a:lstStyle/>
          <a:p>
            <a:pPr marL="0" indent="0">
              <a:buNone/>
            </a:pPr>
            <a:r>
              <a:rPr lang="el-GR" b="0" i="0" dirty="0">
                <a:solidFill>
                  <a:srgbClr val="000000"/>
                </a:solidFill>
                <a:effectLst/>
                <a:latin typeface="Times New Roman" panose="02020603050405020304" pitchFamily="18" charset="0"/>
              </a:rPr>
              <a:t>• επαγγελματικές οργανώσεις </a:t>
            </a:r>
          </a:p>
          <a:p>
            <a:pPr marL="0" indent="0">
              <a:buNone/>
            </a:pPr>
            <a:r>
              <a:rPr lang="el-GR" b="0" i="0" dirty="0">
                <a:solidFill>
                  <a:srgbClr val="000000"/>
                </a:solidFill>
                <a:effectLst/>
                <a:latin typeface="Times New Roman" panose="02020603050405020304" pitchFamily="18" charset="0"/>
              </a:rPr>
              <a:t>• επιχειρηματικές, εμπορικές και βιομηχανικές ομάδες </a:t>
            </a:r>
          </a:p>
          <a:p>
            <a:pPr marL="0" indent="0">
              <a:buNone/>
            </a:pPr>
            <a:r>
              <a:rPr lang="el-GR" b="0" i="0" dirty="0">
                <a:solidFill>
                  <a:srgbClr val="000000"/>
                </a:solidFill>
                <a:effectLst/>
                <a:latin typeface="Times New Roman" panose="02020603050405020304" pitchFamily="18" charset="0"/>
              </a:rPr>
              <a:t>• εργατικά συνδικάτα </a:t>
            </a:r>
          </a:p>
          <a:p>
            <a:pPr marL="0" indent="0">
              <a:buNone/>
            </a:pPr>
            <a:r>
              <a:rPr lang="el-GR" b="0" i="0" dirty="0">
                <a:solidFill>
                  <a:srgbClr val="000000"/>
                </a:solidFill>
                <a:effectLst/>
                <a:latin typeface="Times New Roman" panose="02020603050405020304" pitchFamily="18" charset="0"/>
              </a:rPr>
              <a:t>• αγροτικές οργανώσεις </a:t>
            </a:r>
          </a:p>
          <a:p>
            <a:pPr marL="0" indent="0">
              <a:buNone/>
            </a:pPr>
            <a:r>
              <a:rPr lang="el-GR" b="0" i="0" dirty="0">
                <a:solidFill>
                  <a:srgbClr val="000000"/>
                </a:solidFill>
                <a:effectLst/>
                <a:latin typeface="Times New Roman" panose="02020603050405020304" pitchFamily="18" charset="0"/>
              </a:rPr>
              <a:t>• </a:t>
            </a:r>
            <a:r>
              <a:rPr lang="el-GR" b="0" i="0" dirty="0" err="1">
                <a:solidFill>
                  <a:srgbClr val="000000"/>
                </a:solidFill>
                <a:effectLst/>
                <a:latin typeface="Times New Roman" panose="02020603050405020304" pitchFamily="18" charset="0"/>
              </a:rPr>
              <a:t>μονοθεματικές</a:t>
            </a:r>
            <a:r>
              <a:rPr lang="el-GR" b="0" i="0" dirty="0">
                <a:solidFill>
                  <a:srgbClr val="000000"/>
                </a:solidFill>
                <a:effectLst/>
                <a:latin typeface="Times New Roman" panose="02020603050405020304" pitchFamily="18" charset="0"/>
              </a:rPr>
              <a:t> ομάδες (φύλο,</a:t>
            </a:r>
            <a:r>
              <a:rPr lang="el-GR" dirty="0">
                <a:solidFill>
                  <a:srgbClr val="000000"/>
                </a:solidFill>
                <a:latin typeface="Times New Roman" panose="02020603050405020304" pitchFamily="18" charset="0"/>
              </a:rPr>
              <a:t> θρησκεία, σεξουαλική ταυτότητα)</a:t>
            </a:r>
            <a:endParaRPr lang="el-GR" b="0" i="0" dirty="0">
              <a:solidFill>
                <a:srgbClr val="000000"/>
              </a:solidFill>
              <a:effectLst/>
              <a:latin typeface="Times New Roman" panose="02020603050405020304" pitchFamily="18" charset="0"/>
            </a:endParaRPr>
          </a:p>
          <a:p>
            <a:pPr marL="0" indent="0">
              <a:buNone/>
            </a:pPr>
            <a:r>
              <a:rPr lang="el-GR" b="0" i="0" dirty="0">
                <a:solidFill>
                  <a:srgbClr val="000000"/>
                </a:solidFill>
                <a:effectLst/>
                <a:latin typeface="Times New Roman" panose="02020603050405020304" pitchFamily="18" charset="0"/>
              </a:rPr>
              <a:t>• ομάδες δημοσίου συμφέροντος (ΜΚΟ)</a:t>
            </a:r>
          </a:p>
          <a:p>
            <a:pPr marL="0" indent="0">
              <a:buNone/>
            </a:pPr>
            <a:r>
              <a:rPr lang="el-GR" b="0" i="0" dirty="0">
                <a:solidFill>
                  <a:srgbClr val="000000"/>
                </a:solidFill>
                <a:effectLst/>
                <a:latin typeface="Times New Roman" panose="02020603050405020304" pitchFamily="18" charset="0"/>
              </a:rPr>
              <a:t>• ομάδες πρόνοιας</a:t>
            </a:r>
            <a:endParaRPr lang="el-GR" dirty="0"/>
          </a:p>
        </p:txBody>
      </p:sp>
    </p:spTree>
    <p:extLst>
      <p:ext uri="{BB962C8B-B14F-4D97-AF65-F5344CB8AC3E}">
        <p14:creationId xmlns:p14="http://schemas.microsoft.com/office/powerpoint/2010/main" val="1477303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15119E5-F6CC-0B81-559E-FD5D716588B1}"/>
              </a:ext>
            </a:extLst>
          </p:cNvPr>
          <p:cNvSpPr>
            <a:spLocks noGrp="1"/>
          </p:cNvSpPr>
          <p:nvPr>
            <p:ph type="title"/>
          </p:nvPr>
        </p:nvSpPr>
        <p:spPr/>
        <p:txBody>
          <a:bodyPr/>
          <a:lstStyle/>
          <a:p>
            <a:r>
              <a:rPr lang="el-GR" dirty="0"/>
              <a:t>Τάξη</a:t>
            </a:r>
          </a:p>
        </p:txBody>
      </p:sp>
      <p:sp>
        <p:nvSpPr>
          <p:cNvPr id="3" name="Θέση περιεχομένου 2">
            <a:extLst>
              <a:ext uri="{FF2B5EF4-FFF2-40B4-BE49-F238E27FC236}">
                <a16:creationId xmlns:a16="http://schemas.microsoft.com/office/drawing/2014/main" id="{1E570974-5EBE-59E4-A688-7A2D5D4C7D41}"/>
              </a:ext>
            </a:extLst>
          </p:cNvPr>
          <p:cNvSpPr>
            <a:spLocks noGrp="1"/>
          </p:cNvSpPr>
          <p:nvPr>
            <p:ph idx="1"/>
          </p:nvPr>
        </p:nvSpPr>
        <p:spPr/>
        <p:txBody>
          <a:bodyPr/>
          <a:lstStyle/>
          <a:p>
            <a:r>
              <a:rPr lang="el-GR" dirty="0"/>
              <a:t>Οι </a:t>
            </a:r>
            <a:r>
              <a:rPr lang="el-GR" dirty="0">
                <a:solidFill>
                  <a:srgbClr val="FF0000"/>
                </a:solidFill>
              </a:rPr>
              <a:t>κλασικοί </a:t>
            </a:r>
            <a:r>
              <a:rPr lang="el-GR" dirty="0" err="1">
                <a:solidFill>
                  <a:srgbClr val="FF0000"/>
                </a:solidFill>
              </a:rPr>
              <a:t>πλουραλιστές</a:t>
            </a:r>
            <a:r>
              <a:rPr lang="el-GR" dirty="0">
                <a:solidFill>
                  <a:srgbClr val="FF0000"/>
                </a:solidFill>
              </a:rPr>
              <a:t> </a:t>
            </a:r>
            <a:r>
              <a:rPr lang="el-GR" dirty="0"/>
              <a:t>δεν περιλαμβάνουν στις ομάδες συμφερόντων τις οικονομικές και κοινωνικές τάξεις</a:t>
            </a:r>
            <a:endParaRPr lang="en-US" dirty="0"/>
          </a:p>
          <a:p>
            <a:r>
              <a:rPr lang="el-GR" dirty="0"/>
              <a:t>(</a:t>
            </a:r>
            <a:r>
              <a:rPr lang="en-US" dirty="0"/>
              <a:t>O</a:t>
            </a:r>
            <a:r>
              <a:rPr lang="el-GR" dirty="0"/>
              <a:t>ι </a:t>
            </a:r>
            <a:r>
              <a:rPr lang="el-GR" dirty="0" err="1">
                <a:solidFill>
                  <a:srgbClr val="FF0000"/>
                </a:solidFill>
              </a:rPr>
              <a:t>νεοπλουραλιστές</a:t>
            </a:r>
            <a:r>
              <a:rPr lang="el-GR" dirty="0"/>
              <a:t> είναι πιο ευαίσθητοι στον κίνδυνο των οικονομικών ανισοτήτων για τη δημοκρατία και αναγνωρίζουν ότι τα συμφέροντα μπορεί να αρθρώνονται γύρω από ταξικές διεκδικήσεις)</a:t>
            </a:r>
          </a:p>
        </p:txBody>
      </p:sp>
    </p:spTree>
    <p:extLst>
      <p:ext uri="{BB962C8B-B14F-4D97-AF65-F5344CB8AC3E}">
        <p14:creationId xmlns:p14="http://schemas.microsoft.com/office/powerpoint/2010/main" val="4276527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AF50A27-1E99-F1BF-5057-612737A807C3}"/>
              </a:ext>
            </a:extLst>
          </p:cNvPr>
          <p:cNvSpPr>
            <a:spLocks noGrp="1"/>
          </p:cNvSpPr>
          <p:nvPr>
            <p:ph type="title"/>
          </p:nvPr>
        </p:nvSpPr>
        <p:spPr/>
        <p:txBody>
          <a:bodyPr/>
          <a:lstStyle/>
          <a:p>
            <a:r>
              <a:rPr lang="el-GR" dirty="0"/>
              <a:t>Κριτική στη θεωρία των τάξεων</a:t>
            </a:r>
          </a:p>
        </p:txBody>
      </p:sp>
      <p:sp>
        <p:nvSpPr>
          <p:cNvPr id="3" name="Θέση περιεχομένου 2">
            <a:extLst>
              <a:ext uri="{FF2B5EF4-FFF2-40B4-BE49-F238E27FC236}">
                <a16:creationId xmlns:a16="http://schemas.microsoft.com/office/drawing/2014/main" id="{3FA481D0-D0B5-6393-5599-CF573F140767}"/>
              </a:ext>
            </a:extLst>
          </p:cNvPr>
          <p:cNvSpPr>
            <a:spLocks noGrp="1"/>
          </p:cNvSpPr>
          <p:nvPr>
            <p:ph idx="1"/>
          </p:nvPr>
        </p:nvSpPr>
        <p:spPr/>
        <p:txBody>
          <a:bodyPr/>
          <a:lstStyle/>
          <a:p>
            <a:r>
              <a:rPr lang="el-GR" dirty="0"/>
              <a:t>Οι </a:t>
            </a:r>
            <a:r>
              <a:rPr lang="el-GR" dirty="0" err="1"/>
              <a:t>πλουραλιστές</a:t>
            </a:r>
            <a:r>
              <a:rPr lang="el-GR" dirty="0"/>
              <a:t> ασκούν κριτική στη θεωρία σύμφωνα με την οποία μια συγκεκριμένη κοινωνική τάξη, η </a:t>
            </a:r>
            <a:r>
              <a:rPr lang="el-GR" dirty="0">
                <a:solidFill>
                  <a:srgbClr val="FF0000"/>
                </a:solidFill>
              </a:rPr>
              <a:t>αστική ή το εργατικό κίνημα</a:t>
            </a:r>
            <a:r>
              <a:rPr lang="el-GR" dirty="0"/>
              <a:t>, αποτελούν την ουσιαστική εγγύηση της δημοκρατίας</a:t>
            </a:r>
          </a:p>
          <a:p>
            <a:r>
              <a:rPr lang="el-GR" dirty="0"/>
              <a:t>Αποφασιστικής σημασίας για την επιτυχία ή την αποτυχία της δημοκρατίας δεν είναι ποια </a:t>
            </a:r>
            <a:r>
              <a:rPr lang="el-GR" dirty="0">
                <a:solidFill>
                  <a:srgbClr val="FF0000"/>
                </a:solidFill>
              </a:rPr>
              <a:t>κοινωνική τάξη </a:t>
            </a:r>
            <a:r>
              <a:rPr lang="el-GR" dirty="0"/>
              <a:t>εξουσιάζει</a:t>
            </a:r>
          </a:p>
          <a:p>
            <a:r>
              <a:rPr lang="el-GR" dirty="0"/>
              <a:t>Πιο σημαντική είναι η πλουραλιστική διάρθρωση της κοινωνικής δομής μιας χώρας, καθώς και ο φιλελευθερισμός και ο ανταγωνιστικός χαρακτήρας της διαμόρφωσης πολιτικής βούλησης και της λήψης αποφάσεων (</a:t>
            </a:r>
            <a:r>
              <a:rPr lang="en-US" dirty="0"/>
              <a:t>Dahl 1997)</a:t>
            </a:r>
            <a:endParaRPr lang="el-GR" dirty="0"/>
          </a:p>
        </p:txBody>
      </p:sp>
    </p:spTree>
    <p:extLst>
      <p:ext uri="{BB962C8B-B14F-4D97-AF65-F5344CB8AC3E}">
        <p14:creationId xmlns:p14="http://schemas.microsoft.com/office/powerpoint/2010/main" val="3138988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CE8BB4-4491-7AB8-4859-E91C4571592C}"/>
              </a:ext>
            </a:extLst>
          </p:cNvPr>
          <p:cNvSpPr>
            <a:spLocks noGrp="1"/>
          </p:cNvSpPr>
          <p:nvPr>
            <p:ph type="title"/>
          </p:nvPr>
        </p:nvSpPr>
        <p:spPr/>
        <p:txBody>
          <a:bodyPr/>
          <a:lstStyle/>
          <a:p>
            <a:r>
              <a:rPr lang="el-GR" dirty="0"/>
              <a:t>Εξουσία</a:t>
            </a:r>
          </a:p>
        </p:txBody>
      </p:sp>
      <p:sp>
        <p:nvSpPr>
          <p:cNvPr id="3" name="Θέση περιεχομένου 2">
            <a:extLst>
              <a:ext uri="{FF2B5EF4-FFF2-40B4-BE49-F238E27FC236}">
                <a16:creationId xmlns:a16="http://schemas.microsoft.com/office/drawing/2014/main" id="{1F64D2E4-6694-D888-7194-7F8881A8E0B8}"/>
              </a:ext>
            </a:extLst>
          </p:cNvPr>
          <p:cNvSpPr>
            <a:spLocks noGrp="1"/>
          </p:cNvSpPr>
          <p:nvPr>
            <p:ph idx="1"/>
          </p:nvPr>
        </p:nvSpPr>
        <p:spPr/>
        <p:txBody>
          <a:bodyPr>
            <a:normAutofit lnSpcReduction="10000"/>
          </a:bodyPr>
          <a:lstStyle/>
          <a:p>
            <a:r>
              <a:rPr lang="el-GR" dirty="0"/>
              <a:t>Λέγοντας εξουσία οι </a:t>
            </a:r>
            <a:r>
              <a:rPr lang="el-GR" dirty="0" err="1"/>
              <a:t>πλουραλιστές</a:t>
            </a:r>
            <a:r>
              <a:rPr lang="el-GR" dirty="0"/>
              <a:t> εννοούν γενικά τη δυνατότητα </a:t>
            </a:r>
            <a:r>
              <a:rPr lang="el-GR" dirty="0">
                <a:solidFill>
                  <a:srgbClr val="FF0000"/>
                </a:solidFill>
              </a:rPr>
              <a:t>άσκησης επιρροής </a:t>
            </a:r>
            <a:r>
              <a:rPr lang="el-GR" dirty="0"/>
              <a:t>στη λήψη αποφάσεων</a:t>
            </a:r>
          </a:p>
          <a:p>
            <a:r>
              <a:rPr lang="el-GR" dirty="0"/>
              <a:t>Σύμφωνα με τον </a:t>
            </a:r>
            <a:r>
              <a:rPr lang="en-US" dirty="0"/>
              <a:t>Dahl </a:t>
            </a:r>
            <a:r>
              <a:rPr lang="el-GR" dirty="0"/>
              <a:t>«</a:t>
            </a:r>
            <a:r>
              <a:rPr lang="en-US" dirty="0"/>
              <a:t>o A </a:t>
            </a:r>
            <a:r>
              <a:rPr lang="el-GR" dirty="0"/>
              <a:t>έχει εξουσία έναντι του Β στον βαθμό που οδηγεί τον Β να κάνει κάτι που σε διαφορετική περίπτωση ο Β δεν θα το έκανε»</a:t>
            </a:r>
            <a:endParaRPr lang="en-US" dirty="0"/>
          </a:p>
          <a:p>
            <a:r>
              <a:rPr lang="en-US" dirty="0">
                <a:solidFill>
                  <a:srgbClr val="0070C0"/>
                </a:solidFill>
              </a:rPr>
              <a:t>(O Dahl </a:t>
            </a:r>
            <a:r>
              <a:rPr lang="el-GR" dirty="0">
                <a:solidFill>
                  <a:srgbClr val="0070C0"/>
                </a:solidFill>
              </a:rPr>
              <a:t>δίνει το παράδειγμα ενός τροχονόμου που ρυθμίζει την κίνηση)</a:t>
            </a:r>
            <a:endParaRPr lang="en-US" dirty="0">
              <a:solidFill>
                <a:srgbClr val="0070C0"/>
              </a:solidFill>
            </a:endParaRPr>
          </a:p>
          <a:p>
            <a:r>
              <a:rPr lang="en-US" dirty="0"/>
              <a:t>(</a:t>
            </a:r>
            <a:r>
              <a:rPr lang="el-GR" dirty="0">
                <a:solidFill>
                  <a:schemeClr val="accent1"/>
                </a:solidFill>
              </a:rPr>
              <a:t>Πρόκειται για </a:t>
            </a:r>
            <a:r>
              <a:rPr lang="el-GR" dirty="0">
                <a:solidFill>
                  <a:srgbClr val="FF0000"/>
                </a:solidFill>
              </a:rPr>
              <a:t>μια </a:t>
            </a:r>
            <a:r>
              <a:rPr lang="el-GR" dirty="0" err="1">
                <a:solidFill>
                  <a:srgbClr val="FF0000"/>
                </a:solidFill>
              </a:rPr>
              <a:t>βεμπεριανή</a:t>
            </a:r>
            <a:r>
              <a:rPr lang="el-GR" dirty="0">
                <a:solidFill>
                  <a:srgbClr val="FF0000"/>
                </a:solidFill>
              </a:rPr>
              <a:t> </a:t>
            </a:r>
            <a:r>
              <a:rPr lang="el-GR" dirty="0">
                <a:solidFill>
                  <a:schemeClr val="accent1"/>
                </a:solidFill>
              </a:rPr>
              <a:t>αντίληψη της εξουσίας</a:t>
            </a:r>
            <a:r>
              <a:rPr lang="en-US" dirty="0">
                <a:solidFill>
                  <a:schemeClr val="accent1"/>
                </a:solidFill>
              </a:rPr>
              <a:t> </a:t>
            </a:r>
            <a:r>
              <a:rPr lang="el-GR" dirty="0">
                <a:solidFill>
                  <a:schemeClr val="accent1"/>
                </a:solidFill>
              </a:rPr>
              <a:t>την οποία χρησιμοποιεί και η θεωρία των ελίτ με κύριο πρεσβευτή τον Μ</a:t>
            </a:r>
            <a:r>
              <a:rPr lang="en-US" dirty="0">
                <a:solidFill>
                  <a:schemeClr val="accent1"/>
                </a:solidFill>
              </a:rPr>
              <a:t>ills, </a:t>
            </a:r>
            <a:r>
              <a:rPr lang="el-GR" dirty="0">
                <a:solidFill>
                  <a:schemeClr val="accent1"/>
                </a:solidFill>
              </a:rPr>
              <a:t>ωστόσο οι  </a:t>
            </a:r>
            <a:r>
              <a:rPr lang="el-GR" dirty="0" err="1">
                <a:solidFill>
                  <a:schemeClr val="accent1"/>
                </a:solidFill>
              </a:rPr>
              <a:t>πλουραλιστές</a:t>
            </a:r>
            <a:r>
              <a:rPr lang="el-GR" dirty="0">
                <a:solidFill>
                  <a:schemeClr val="accent1"/>
                </a:solidFill>
              </a:rPr>
              <a:t> καταλήγουν σε διαφορετικά συμπεράσματα</a:t>
            </a:r>
            <a:r>
              <a:rPr lang="el-GR" dirty="0"/>
              <a:t>)</a:t>
            </a:r>
          </a:p>
        </p:txBody>
      </p:sp>
    </p:spTree>
    <p:extLst>
      <p:ext uri="{BB962C8B-B14F-4D97-AF65-F5344CB8AC3E}">
        <p14:creationId xmlns:p14="http://schemas.microsoft.com/office/powerpoint/2010/main" val="2393263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780137-D187-C01A-1556-89AFC630E676}"/>
              </a:ext>
            </a:extLst>
          </p:cNvPr>
          <p:cNvSpPr>
            <a:spLocks noGrp="1"/>
          </p:cNvSpPr>
          <p:nvPr>
            <p:ph type="title"/>
          </p:nvPr>
        </p:nvSpPr>
        <p:spPr/>
        <p:txBody>
          <a:bodyPr/>
          <a:lstStyle/>
          <a:p>
            <a:r>
              <a:rPr lang="el-GR" dirty="0">
                <a:solidFill>
                  <a:schemeClr val="accent1"/>
                </a:solidFill>
              </a:rPr>
              <a:t>Η κριτική του </a:t>
            </a:r>
            <a:r>
              <a:rPr lang="en-US" dirty="0">
                <a:solidFill>
                  <a:schemeClr val="accent1"/>
                </a:solidFill>
              </a:rPr>
              <a:t>Steven Lukes</a:t>
            </a:r>
            <a:endParaRPr lang="el-GR" dirty="0">
              <a:solidFill>
                <a:schemeClr val="accent1"/>
              </a:solidFill>
            </a:endParaRPr>
          </a:p>
        </p:txBody>
      </p:sp>
      <p:sp>
        <p:nvSpPr>
          <p:cNvPr id="3" name="Θέση περιεχομένου 2">
            <a:extLst>
              <a:ext uri="{FF2B5EF4-FFF2-40B4-BE49-F238E27FC236}">
                <a16:creationId xmlns:a16="http://schemas.microsoft.com/office/drawing/2014/main" id="{1F4CFCE4-4555-ED6E-337E-CD7502475B46}"/>
              </a:ext>
            </a:extLst>
          </p:cNvPr>
          <p:cNvSpPr>
            <a:spLocks noGrp="1"/>
          </p:cNvSpPr>
          <p:nvPr>
            <p:ph idx="1"/>
          </p:nvPr>
        </p:nvSpPr>
        <p:spPr/>
        <p:txBody>
          <a:bodyPr>
            <a:normAutofit fontScale="92500" lnSpcReduction="10000"/>
          </a:bodyPr>
          <a:lstStyle/>
          <a:p>
            <a:r>
              <a:rPr lang="en-US" dirty="0">
                <a:solidFill>
                  <a:schemeClr val="accent1"/>
                </a:solidFill>
              </a:rPr>
              <a:t>O Steven Lukes </a:t>
            </a:r>
            <a:r>
              <a:rPr lang="el-GR" dirty="0">
                <a:solidFill>
                  <a:schemeClr val="accent1"/>
                </a:solidFill>
              </a:rPr>
              <a:t>άσκησε κριτική στην αντίληψη του </a:t>
            </a:r>
            <a:r>
              <a:rPr lang="en-US" dirty="0">
                <a:solidFill>
                  <a:schemeClr val="accent1"/>
                </a:solidFill>
              </a:rPr>
              <a:t>Dahl </a:t>
            </a:r>
            <a:r>
              <a:rPr lang="el-GR" dirty="0">
                <a:solidFill>
                  <a:schemeClr val="accent1"/>
                </a:solidFill>
              </a:rPr>
              <a:t>για την εξουσία υποστηρίζοντας ότι περιορίζεται σε μία μόνο από τις τρεις διαστάσεις της.</a:t>
            </a:r>
          </a:p>
          <a:p>
            <a:r>
              <a:rPr lang="el-GR" dirty="0">
                <a:solidFill>
                  <a:schemeClr val="accent1"/>
                </a:solidFill>
              </a:rPr>
              <a:t>Η πρώτη αυτή διάσταση της εξουσίας είναι η ικανότητα να κάνεις κάποιον να πράξει αυτό που επιθυμείς. </a:t>
            </a:r>
            <a:r>
              <a:rPr lang="en-US" dirty="0">
                <a:solidFill>
                  <a:schemeClr val="accent1"/>
                </a:solidFill>
              </a:rPr>
              <a:t>H</a:t>
            </a:r>
            <a:r>
              <a:rPr lang="el-GR" dirty="0">
                <a:solidFill>
                  <a:schemeClr val="accent1"/>
                </a:solidFill>
              </a:rPr>
              <a:t> εξουσία εκδηλώνεται σε άμεσες και </a:t>
            </a:r>
            <a:r>
              <a:rPr lang="el-GR" dirty="0" err="1">
                <a:solidFill>
                  <a:schemeClr val="accent1"/>
                </a:solidFill>
              </a:rPr>
              <a:t>παρατηρήσιμες</a:t>
            </a:r>
            <a:r>
              <a:rPr lang="el-GR" dirty="0">
                <a:solidFill>
                  <a:schemeClr val="accent1"/>
                </a:solidFill>
              </a:rPr>
              <a:t> συγκρούσεις. </a:t>
            </a:r>
          </a:p>
          <a:p>
            <a:r>
              <a:rPr lang="el-GR" dirty="0">
                <a:solidFill>
                  <a:schemeClr val="accent1"/>
                </a:solidFill>
              </a:rPr>
              <a:t>Ενώ η πρώτη διάσταση της εξουσίας αφορά την ικανότητα ενός δρώντος να εξασφαλίζει τη συμμόρφωση ενός άλλου σε συνθήκες σύγκρουσης συμφερόντων, η δεύτερη διάσταση έγκειται στη δυνατότητα περιορισμού της σύγκρουσης. Δηλαδή, μια ομάδα διαθέτει εξουσία αν μπορεί να περιορίζει το εύρος των ζητημάτων που τίθενται προς συζήτηση, περιορίζοντας έτσι τη λήψη αποφάσεων σε θέματα που η ίδια θεωρεί ασφαλή.</a:t>
            </a:r>
          </a:p>
          <a:p>
            <a:endParaRPr lang="el-GR" dirty="0"/>
          </a:p>
        </p:txBody>
      </p:sp>
    </p:spTree>
    <p:extLst>
      <p:ext uri="{BB962C8B-B14F-4D97-AF65-F5344CB8AC3E}">
        <p14:creationId xmlns:p14="http://schemas.microsoft.com/office/powerpoint/2010/main" val="684072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CA57DC2-D79E-4F20-576A-C9FFBBA532B7}"/>
              </a:ext>
            </a:extLst>
          </p:cNvPr>
          <p:cNvSpPr>
            <a:spLocks noGrp="1"/>
          </p:cNvSpPr>
          <p:nvPr>
            <p:ph type="title"/>
          </p:nvPr>
        </p:nvSpPr>
        <p:spPr/>
        <p:txBody>
          <a:bodyPr/>
          <a:lstStyle/>
          <a:p>
            <a:r>
              <a:rPr lang="el-GR" dirty="0">
                <a:solidFill>
                  <a:schemeClr val="accent1"/>
                </a:solidFill>
              </a:rPr>
              <a:t>Η τρίτη διάσταση της εξουσίας</a:t>
            </a:r>
          </a:p>
        </p:txBody>
      </p:sp>
      <p:sp>
        <p:nvSpPr>
          <p:cNvPr id="3" name="Θέση περιεχομένου 2">
            <a:extLst>
              <a:ext uri="{FF2B5EF4-FFF2-40B4-BE49-F238E27FC236}">
                <a16:creationId xmlns:a16="http://schemas.microsoft.com/office/drawing/2014/main" id="{C0E9BF1D-1AA4-0102-8F5B-1B02294CDCE6}"/>
              </a:ext>
            </a:extLst>
          </p:cNvPr>
          <p:cNvSpPr>
            <a:spLocks noGrp="1"/>
          </p:cNvSpPr>
          <p:nvPr>
            <p:ph idx="1"/>
          </p:nvPr>
        </p:nvSpPr>
        <p:spPr/>
        <p:txBody>
          <a:bodyPr>
            <a:normAutofit fontScale="55000" lnSpcReduction="20000"/>
          </a:bodyPr>
          <a:lstStyle/>
          <a:p>
            <a:r>
              <a:rPr lang="el-GR" sz="3800" dirty="0">
                <a:solidFill>
                  <a:schemeClr val="accent1"/>
                </a:solidFill>
              </a:rPr>
              <a:t>Η τρίτη διάσταση της εξουσίας έγκειται στην ικανότητα αποφυγής της σύγκρουσης. Όσοι κατέχουν εξουσία μπορούν να διαμορφώνουν τις αντιλήψεις των ανθρώπων για την κατάστασή τους και να επηρεάζουν τον τρόπο με τον οποίο σκέφτονται και κατανοούν τον κόσμο. Μέσω αυτών των μηχανισμών, μπορούν να διαμορφώνουν τις προτιμήσεις των άλλων σε τέτοιο βαθμό ώστε αυτοί να συμμορφώνονται, επειδή αδυνατούν να φανταστούν μια εναλλακτική.</a:t>
            </a:r>
          </a:p>
          <a:p>
            <a:r>
              <a:rPr lang="el-GR" sz="3800" dirty="0">
                <a:solidFill>
                  <a:schemeClr val="accent1"/>
                </a:solidFill>
              </a:rPr>
              <a:t>Αντιλαμβάνονται τη συμμόρφωση ως κάτι φυσικό. Για παράδειγμα, μια επιχείρηση μπορεί να προβάλλει την ιδέα ότι ένδειξη καλού χαρακτήρα είναι η προθυμία για σκληρή εργασία. Το να υπερβαίνει κανείς τα καθήκοντά του θεωρείται αρετή. Η επιχείρηση επιβραβεύει όσους διαθέτουν αυτή την «αρετή» με προαγωγές και επαγγελματική εξέλιξη. Με την πάροδο του χρόνου, ένας εργαζόμενος που είναι ενταγμένος σε αυτό το περιβάλλον μπορεί να καταλήξει να πιστεύει ότι η σκληρή εργασία είναι πράγματι αρετή. Όταν η εταιρεία ζητά από αυτόν τον εργαζόμενο να εργαστεί απλήρωτες υπερωρίες το Σαββατοκύριακο, μπορεί να επιλέξει να το κάνει οικειοθελώς. Θυσιάζει τον χρόνο του για το καλό της επιχείρησης όχι υπό εξαναγκασμό, αλλά επειδή θεωρεί ότι αυτό είναι ενάρετο. Με αυτόν τον τρόπο, η εταιρεία έχει διαμορφώσει τις πεποιθήσεις και τις προτιμήσεις του εργαζομένου σε τέτοιο βαθμό ώστε εκείνος να υιοθετεί τα συμφέροντά της.</a:t>
            </a:r>
          </a:p>
          <a:p>
            <a:endParaRPr lang="el-GR" dirty="0"/>
          </a:p>
        </p:txBody>
      </p:sp>
    </p:spTree>
    <p:extLst>
      <p:ext uri="{BB962C8B-B14F-4D97-AF65-F5344CB8AC3E}">
        <p14:creationId xmlns:p14="http://schemas.microsoft.com/office/powerpoint/2010/main" val="578139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A58576-CD2A-59AA-9A71-126F7EF4D710}"/>
              </a:ext>
            </a:extLst>
          </p:cNvPr>
          <p:cNvSpPr>
            <a:spLocks noGrp="1"/>
          </p:cNvSpPr>
          <p:nvPr>
            <p:ph type="title"/>
          </p:nvPr>
        </p:nvSpPr>
        <p:spPr/>
        <p:txBody>
          <a:bodyPr/>
          <a:lstStyle/>
          <a:p>
            <a:r>
              <a:rPr lang="el-GR" dirty="0"/>
              <a:t>Πολλαπλά κέντρα εξουσίας</a:t>
            </a:r>
          </a:p>
        </p:txBody>
      </p:sp>
      <p:sp>
        <p:nvSpPr>
          <p:cNvPr id="3" name="Θέση περιεχομένου 2">
            <a:extLst>
              <a:ext uri="{FF2B5EF4-FFF2-40B4-BE49-F238E27FC236}">
                <a16:creationId xmlns:a16="http://schemas.microsoft.com/office/drawing/2014/main" id="{78AEDAEB-CF7B-B36C-DB40-7A605056311B}"/>
              </a:ext>
            </a:extLst>
          </p:cNvPr>
          <p:cNvSpPr>
            <a:spLocks noGrp="1"/>
          </p:cNvSpPr>
          <p:nvPr>
            <p:ph idx="1"/>
          </p:nvPr>
        </p:nvSpPr>
        <p:spPr/>
        <p:txBody>
          <a:bodyPr/>
          <a:lstStyle/>
          <a:p>
            <a:r>
              <a:rPr lang="el-GR" dirty="0"/>
              <a:t>Σύμφωνα με τους </a:t>
            </a:r>
            <a:r>
              <a:rPr lang="el-GR" dirty="0" err="1"/>
              <a:t>πλουραλιστές</a:t>
            </a:r>
            <a:r>
              <a:rPr lang="el-GR" dirty="0"/>
              <a:t> σε μια σύγχρονη δημοκρατία η εξουσία έχει μη ιεραρχική και </a:t>
            </a:r>
            <a:r>
              <a:rPr lang="el-GR" dirty="0">
                <a:solidFill>
                  <a:srgbClr val="FF0000"/>
                </a:solidFill>
              </a:rPr>
              <a:t>ανταγωνιστική διάταξη</a:t>
            </a:r>
          </a:p>
          <a:p>
            <a:r>
              <a:rPr lang="el-GR" dirty="0"/>
              <a:t>Αποτελεί τμήμα μιας ατέρμονης διαδικασίας διαπραγμάτευσης μεταξύ πολυάριθμων ομάδων που αντιπροσωπεύουν διαφορετικά συμφέροντα</a:t>
            </a:r>
          </a:p>
          <a:p>
            <a:r>
              <a:rPr lang="el-GR" dirty="0"/>
              <a:t>Στο κλασικό πλουραλιστικό μοντέλο δεν υπάρχει </a:t>
            </a:r>
            <a:r>
              <a:rPr lang="el-GR" dirty="0">
                <a:solidFill>
                  <a:srgbClr val="FF0000"/>
                </a:solidFill>
              </a:rPr>
              <a:t>ένα ισχυρό κέντρο </a:t>
            </a:r>
            <a:r>
              <a:rPr lang="el-GR" dirty="0"/>
              <a:t>λήψης αποφάσεων</a:t>
            </a:r>
          </a:p>
        </p:txBody>
      </p:sp>
    </p:spTree>
    <p:extLst>
      <p:ext uri="{BB962C8B-B14F-4D97-AF65-F5344CB8AC3E}">
        <p14:creationId xmlns:p14="http://schemas.microsoft.com/office/powerpoint/2010/main" val="885487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83599BF-4DAD-0003-8B4F-DBD3508D7430}"/>
              </a:ext>
            </a:extLst>
          </p:cNvPr>
          <p:cNvSpPr>
            <a:spLocks noGrp="1"/>
          </p:cNvSpPr>
          <p:nvPr>
            <p:ph type="title"/>
          </p:nvPr>
        </p:nvSpPr>
        <p:spPr/>
        <p:txBody>
          <a:bodyPr/>
          <a:lstStyle/>
          <a:p>
            <a:r>
              <a:rPr lang="el-GR" dirty="0"/>
              <a:t>Πόροι και εξουσία</a:t>
            </a:r>
          </a:p>
        </p:txBody>
      </p:sp>
      <p:sp>
        <p:nvSpPr>
          <p:cNvPr id="3" name="Θέση περιεχομένου 2">
            <a:extLst>
              <a:ext uri="{FF2B5EF4-FFF2-40B4-BE49-F238E27FC236}">
                <a16:creationId xmlns:a16="http://schemas.microsoft.com/office/drawing/2014/main" id="{5491BA86-F6B8-6E7C-20F0-5819B50682BC}"/>
              </a:ext>
            </a:extLst>
          </p:cNvPr>
          <p:cNvSpPr>
            <a:spLocks noGrp="1"/>
          </p:cNvSpPr>
          <p:nvPr>
            <p:ph idx="1"/>
          </p:nvPr>
        </p:nvSpPr>
        <p:spPr/>
        <p:txBody>
          <a:bodyPr>
            <a:normAutofit/>
          </a:bodyPr>
          <a:lstStyle/>
          <a:p>
            <a:r>
              <a:rPr lang="en-US" dirty="0"/>
              <a:t>H </a:t>
            </a:r>
            <a:r>
              <a:rPr lang="el-GR" dirty="0"/>
              <a:t>ικανότητα του Α προς δράση εξαρτάται από τα μέσα που έχει στη διάθεση του και ιδίως από τον </a:t>
            </a:r>
            <a:r>
              <a:rPr lang="el-GR" dirty="0">
                <a:solidFill>
                  <a:srgbClr val="FF0000"/>
                </a:solidFill>
              </a:rPr>
              <a:t>συσχετισμό των πόρων </a:t>
            </a:r>
            <a:r>
              <a:rPr lang="el-GR" dirty="0"/>
              <a:t>μεταξύ Α και Β</a:t>
            </a:r>
          </a:p>
          <a:p>
            <a:r>
              <a:rPr lang="el-GR" dirty="0"/>
              <a:t>Για τους </a:t>
            </a:r>
            <a:r>
              <a:rPr lang="el-GR" dirty="0" err="1"/>
              <a:t>πλουραλιστές</a:t>
            </a:r>
            <a:r>
              <a:rPr lang="el-GR" dirty="0"/>
              <a:t> οι πόροι μπορεί να είναι </a:t>
            </a:r>
            <a:r>
              <a:rPr lang="el-GR" dirty="0">
                <a:solidFill>
                  <a:srgbClr val="FF0000"/>
                </a:solidFill>
              </a:rPr>
              <a:t>ποικίλοι</a:t>
            </a:r>
            <a:r>
              <a:rPr lang="el-GR" dirty="0"/>
              <a:t>: οικονομική ισχύς, οργανωτική αποτελεσματικότητα, ηθική αυθεντία, λαϊκή στήριξη</a:t>
            </a:r>
          </a:p>
          <a:p>
            <a:r>
              <a:rPr lang="el-GR" dirty="0"/>
              <a:t>Δεν έχουν όλες οι ομάδες </a:t>
            </a:r>
            <a:r>
              <a:rPr lang="el-GR" dirty="0">
                <a:solidFill>
                  <a:srgbClr val="FF0000"/>
                </a:solidFill>
              </a:rPr>
              <a:t>ίση πρόσβαση </a:t>
            </a:r>
            <a:r>
              <a:rPr lang="el-GR" dirty="0"/>
              <a:t>σε όλους τους τύπους πόρων και αναμφίβολα δεν έχουν ίσους πόρους αλλά για τους </a:t>
            </a:r>
            <a:r>
              <a:rPr lang="el-GR" dirty="0" err="1"/>
              <a:t>πλουραλιστές</a:t>
            </a:r>
            <a:r>
              <a:rPr lang="el-GR" dirty="0"/>
              <a:t> κάθε ομάδα έχει κάποια πλεονεκτήματα τα οποία μπορεί να αξιοποιήσει για να προωθήσει τα συμφέροντά της</a:t>
            </a:r>
          </a:p>
          <a:p>
            <a:endParaRPr lang="el-GR" dirty="0"/>
          </a:p>
        </p:txBody>
      </p:sp>
    </p:spTree>
    <p:extLst>
      <p:ext uri="{BB962C8B-B14F-4D97-AF65-F5344CB8AC3E}">
        <p14:creationId xmlns:p14="http://schemas.microsoft.com/office/powerpoint/2010/main" val="1024566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BDB65B-5038-8FA3-C827-7C11CBBDE0C9}"/>
              </a:ext>
            </a:extLst>
          </p:cNvPr>
          <p:cNvSpPr>
            <a:spLocks noGrp="1"/>
          </p:cNvSpPr>
          <p:nvPr>
            <p:ph type="title"/>
          </p:nvPr>
        </p:nvSpPr>
        <p:spPr/>
        <p:txBody>
          <a:bodyPr/>
          <a:lstStyle/>
          <a:p>
            <a:r>
              <a:rPr lang="el-GR" dirty="0"/>
              <a:t>Πολλαπλά κανάλια άσκησης επιρροής</a:t>
            </a:r>
          </a:p>
        </p:txBody>
      </p:sp>
      <p:sp>
        <p:nvSpPr>
          <p:cNvPr id="3" name="Θέση περιεχομένου 2">
            <a:extLst>
              <a:ext uri="{FF2B5EF4-FFF2-40B4-BE49-F238E27FC236}">
                <a16:creationId xmlns:a16="http://schemas.microsoft.com/office/drawing/2014/main" id="{5CBD2492-D630-9EBD-C549-7BCE31D98CDA}"/>
              </a:ext>
            </a:extLst>
          </p:cNvPr>
          <p:cNvSpPr>
            <a:spLocks noGrp="1"/>
          </p:cNvSpPr>
          <p:nvPr>
            <p:ph idx="1"/>
          </p:nvPr>
        </p:nvSpPr>
        <p:spPr/>
        <p:txBody>
          <a:bodyPr>
            <a:normAutofit fontScale="77500" lnSpcReduction="20000"/>
          </a:bodyPr>
          <a:lstStyle/>
          <a:p>
            <a:pPr>
              <a:buNone/>
            </a:pPr>
            <a:r>
              <a:rPr lang="el-GR" b="1" dirty="0"/>
              <a:t>Εκλογική πολιτική:</a:t>
            </a:r>
            <a:r>
              <a:rPr lang="el-GR" dirty="0"/>
              <a:t> Οι ομάδες συμφερόντων μπορούν να στηρίζουν υποψηφίους που ευθυγραμμίζονται με τα συμφέροντά τους και να κινητοποιούν ψηφοφόρους κατά τη διάρκεια των εκλογών.</a:t>
            </a:r>
          </a:p>
          <a:p>
            <a:pPr>
              <a:buNone/>
            </a:pPr>
            <a:r>
              <a:rPr lang="el-GR" b="1" dirty="0"/>
              <a:t>Άσκηση πίεσης (</a:t>
            </a:r>
            <a:r>
              <a:rPr lang="el-GR" b="1" dirty="0" err="1"/>
              <a:t>λόμπινγκ</a:t>
            </a:r>
            <a:r>
              <a:rPr lang="el-GR" b="1" dirty="0"/>
              <a:t>):</a:t>
            </a:r>
            <a:r>
              <a:rPr lang="el-GR" dirty="0"/>
              <a:t> Οι ομάδες συμφερόντων μπορούν να έρχονται σε άμεση επαφή με τους υπεύθυνους χάραξης πολιτικής, παρέχοντας πληροφορίες, τεχνογνωσία και απόψεις σχετικά με προτεινόμενη νομοθεσία.</a:t>
            </a:r>
          </a:p>
          <a:p>
            <a:pPr>
              <a:buNone/>
            </a:pPr>
            <a:r>
              <a:rPr lang="el-GR" b="1" dirty="0"/>
              <a:t>Δημόσιες εκστρατείες:</a:t>
            </a:r>
            <a:r>
              <a:rPr lang="el-GR" dirty="0"/>
              <a:t> Οι ομάδες συμφερόντων μπορούν να επηρεάζουν την κοινή γνώμη μέσω εκστρατειών στα μέσα ενημέρωσης, διαδηλώσεων και ποικίλων δράσεων, ασκώντας πίεση για αλλαγές στην ασκούμενη πολιτική .</a:t>
            </a:r>
          </a:p>
          <a:p>
            <a:pPr>
              <a:buNone/>
            </a:pPr>
            <a:r>
              <a:rPr lang="el-GR" b="1" dirty="0"/>
              <a:t>Νομικές προσφυγές:</a:t>
            </a:r>
            <a:r>
              <a:rPr lang="el-GR" dirty="0"/>
              <a:t> Οι ομάδες συμφερόντων μπορούν να προσφεύγουν στα δικαστήρια για να αμφισβητήσουν υφιστάμενες πολιτικές ή να υπερασπιστούν τα συμφέροντά τους μέσω δικαστικού ελέγχου.</a:t>
            </a:r>
          </a:p>
          <a:p>
            <a:pPr>
              <a:buNone/>
            </a:pPr>
            <a:r>
              <a:rPr lang="el-GR" b="1" dirty="0"/>
              <a:t>Συγκρότηση συμμαχιών:</a:t>
            </a:r>
            <a:r>
              <a:rPr lang="el-GR" dirty="0"/>
              <a:t> Οι ομάδες συμφερόντων μπορούν να σχηματίζουν προσωρινές συμμαχίες με άλλες οργανώσεις, προκειμένου να ενισχύσουν τη συλλογική τους επιρροή σε συγκεκριμένα ζητήματα.</a:t>
            </a:r>
          </a:p>
          <a:p>
            <a:endParaRPr lang="el-GR" dirty="0"/>
          </a:p>
        </p:txBody>
      </p:sp>
    </p:spTree>
    <p:extLst>
      <p:ext uri="{BB962C8B-B14F-4D97-AF65-F5344CB8AC3E}">
        <p14:creationId xmlns:p14="http://schemas.microsoft.com/office/powerpoint/2010/main" val="3397105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93FE06A-8637-F249-389D-4E52F58B1ED5}"/>
              </a:ext>
            </a:extLst>
          </p:cNvPr>
          <p:cNvSpPr>
            <a:spLocks noGrp="1"/>
          </p:cNvSpPr>
          <p:nvPr>
            <p:ph type="title"/>
          </p:nvPr>
        </p:nvSpPr>
        <p:spPr/>
        <p:txBody>
          <a:bodyPr/>
          <a:lstStyle/>
          <a:p>
            <a:r>
              <a:rPr lang="el-GR" dirty="0"/>
              <a:t>Το κράτος ως διαιτητής</a:t>
            </a:r>
          </a:p>
        </p:txBody>
      </p:sp>
      <p:sp>
        <p:nvSpPr>
          <p:cNvPr id="3" name="Θέση περιεχομένου 2">
            <a:extLst>
              <a:ext uri="{FF2B5EF4-FFF2-40B4-BE49-F238E27FC236}">
                <a16:creationId xmlns:a16="http://schemas.microsoft.com/office/drawing/2014/main" id="{35633A37-E34C-9812-F9DD-AA453F133A36}"/>
              </a:ext>
            </a:extLst>
          </p:cNvPr>
          <p:cNvSpPr>
            <a:spLocks noGrp="1"/>
          </p:cNvSpPr>
          <p:nvPr>
            <p:ph idx="1"/>
          </p:nvPr>
        </p:nvSpPr>
        <p:spPr/>
        <p:txBody>
          <a:bodyPr>
            <a:normAutofit/>
          </a:bodyPr>
          <a:lstStyle/>
          <a:p>
            <a:pPr algn="l"/>
            <a:r>
              <a:rPr lang="en-US" sz="2800" b="0" i="0" u="none" strike="noStrike" baseline="0" dirty="0">
                <a:latin typeface="Goudy"/>
              </a:rPr>
              <a:t>O</a:t>
            </a:r>
            <a:r>
              <a:rPr lang="el-GR" sz="2800" b="0" i="0" u="none" strike="noStrike" baseline="0" dirty="0">
                <a:latin typeface="Goudy"/>
              </a:rPr>
              <a:t>ι </a:t>
            </a:r>
            <a:r>
              <a:rPr lang="el-GR" sz="2800" b="0" i="0" u="none" strike="noStrike" baseline="0" dirty="0" err="1">
                <a:latin typeface="Goudy"/>
              </a:rPr>
              <a:t>πλουραλιστές</a:t>
            </a:r>
            <a:r>
              <a:rPr lang="el-GR" sz="2800" b="0" i="0" u="none" strike="noStrike" baseline="0" dirty="0">
                <a:latin typeface="Goudy"/>
              </a:rPr>
              <a:t> αναφέρονται στο «κράτος» ως το σύνολο των θεσμών που εκτελούν νομοθετικές, εκτελεστικές και δικαστικές εξουσί</a:t>
            </a:r>
            <a:r>
              <a:rPr lang="el-GR" dirty="0">
                <a:latin typeface="Goudy"/>
              </a:rPr>
              <a:t>ε</a:t>
            </a:r>
            <a:r>
              <a:rPr lang="el-GR" sz="2800" b="0" i="0" u="none" strike="noStrike" baseline="0" dirty="0">
                <a:latin typeface="Goudy"/>
              </a:rPr>
              <a:t>ς</a:t>
            </a:r>
            <a:endParaRPr lang="en-US" sz="2800" b="0" i="0" u="none" strike="noStrike" baseline="0" dirty="0">
              <a:latin typeface="Goudy"/>
            </a:endParaRPr>
          </a:p>
          <a:p>
            <a:pPr algn="l"/>
            <a:r>
              <a:rPr lang="el-GR" dirty="0">
                <a:latin typeface="Goudy"/>
              </a:rPr>
              <a:t>Το κράτος γίνεται αντιληπτό ως «διαιτητής» ο οποίος παρεμβαίνει όταν οι συγκρούσεις μεταξύ των </a:t>
            </a:r>
            <a:r>
              <a:rPr lang="el-GR" dirty="0">
                <a:solidFill>
                  <a:srgbClr val="FF0000"/>
                </a:solidFill>
                <a:latin typeface="Goudy"/>
              </a:rPr>
              <a:t>ομάδων συμφερόντων </a:t>
            </a:r>
            <a:r>
              <a:rPr lang="el-GR" dirty="0">
                <a:latin typeface="Goudy"/>
              </a:rPr>
              <a:t>απειλούν τη σταθερότητα</a:t>
            </a:r>
          </a:p>
          <a:p>
            <a:pPr algn="l"/>
            <a:r>
              <a:rPr lang="el-GR" dirty="0">
                <a:latin typeface="Goudy"/>
              </a:rPr>
              <a:t>Όταν η δυσαρέσκεια από την πλευρά μιας ή περισσότερων ομάδων απειλεί την κοινωνική σταθερότητα το κράτος λειτουργεί ως διαμεσολαβητής που προσπαθεί να βρει την </a:t>
            </a:r>
            <a:r>
              <a:rPr lang="el-GR" dirty="0">
                <a:solidFill>
                  <a:srgbClr val="FF0000"/>
                </a:solidFill>
                <a:latin typeface="Goudy"/>
              </a:rPr>
              <a:t>κατάλληλη ισορροπία </a:t>
            </a:r>
            <a:r>
              <a:rPr lang="el-GR" dirty="0">
                <a:latin typeface="Goudy"/>
              </a:rPr>
              <a:t>μεταξύ των αντιμαχόμενων συμφερόντων</a:t>
            </a:r>
            <a:endParaRPr lang="en-US" sz="2800" b="0" i="0" u="none" strike="noStrike" baseline="0" dirty="0">
              <a:latin typeface="Goudy"/>
            </a:endParaRPr>
          </a:p>
        </p:txBody>
      </p:sp>
    </p:spTree>
    <p:extLst>
      <p:ext uri="{BB962C8B-B14F-4D97-AF65-F5344CB8AC3E}">
        <p14:creationId xmlns:p14="http://schemas.microsoft.com/office/powerpoint/2010/main" val="1969344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0A1A45-013A-E3A0-E09B-EFE058785C3D}"/>
              </a:ext>
            </a:extLst>
          </p:cNvPr>
          <p:cNvSpPr>
            <a:spLocks noGrp="1"/>
          </p:cNvSpPr>
          <p:nvPr>
            <p:ph type="title"/>
          </p:nvPr>
        </p:nvSpPr>
        <p:spPr/>
        <p:txBody>
          <a:bodyPr/>
          <a:lstStyle/>
          <a:p>
            <a:r>
              <a:rPr lang="en-US" dirty="0"/>
              <a:t>O </a:t>
            </a:r>
            <a:r>
              <a:rPr lang="el-GR" dirty="0"/>
              <a:t>κρίσιμος ρόλος της ηγεσίας</a:t>
            </a:r>
          </a:p>
        </p:txBody>
      </p:sp>
      <p:sp>
        <p:nvSpPr>
          <p:cNvPr id="3" name="Θέση περιεχομένου 2">
            <a:extLst>
              <a:ext uri="{FF2B5EF4-FFF2-40B4-BE49-F238E27FC236}">
                <a16:creationId xmlns:a16="http://schemas.microsoft.com/office/drawing/2014/main" id="{D4049450-B0A6-5DBA-25C0-A3191FBAAD25}"/>
              </a:ext>
            </a:extLst>
          </p:cNvPr>
          <p:cNvSpPr>
            <a:spLocks noGrp="1"/>
          </p:cNvSpPr>
          <p:nvPr>
            <p:ph idx="1"/>
          </p:nvPr>
        </p:nvSpPr>
        <p:spPr/>
        <p:txBody>
          <a:bodyPr/>
          <a:lstStyle/>
          <a:p>
            <a:r>
              <a:rPr lang="en-US" dirty="0"/>
              <a:t>A</a:t>
            </a:r>
            <a:r>
              <a:rPr lang="el-GR" dirty="0"/>
              <a:t>ν και δεν υιοθετεί την οπτική της «ανταγωνιστικής δημοκρατίας των ελίτ» το πλουραλιστικό μοντέλο αποδίδει μεγάλη σημασία στον ρόλο των ηγετών στην επίτευξη ισορροπίας μεταξύ των ανταγωνιστικών αιτημάτων των διαφορετικών ομάδων</a:t>
            </a:r>
          </a:p>
          <a:p>
            <a:r>
              <a:rPr lang="el-GR" dirty="0"/>
              <a:t>Ο </a:t>
            </a:r>
            <a:r>
              <a:rPr lang="el-GR" dirty="0" err="1"/>
              <a:t>Νταλ</a:t>
            </a:r>
            <a:r>
              <a:rPr lang="el-GR" dirty="0"/>
              <a:t> διακρίνει τον πολιτικό κόσμο σε «ηγέτες», «</a:t>
            </a:r>
            <a:r>
              <a:rPr lang="el-GR" dirty="0" err="1"/>
              <a:t>υποηγέτες</a:t>
            </a:r>
            <a:r>
              <a:rPr lang="el-GR" dirty="0"/>
              <a:t>» και «ακολούθους»</a:t>
            </a:r>
          </a:p>
        </p:txBody>
      </p:sp>
    </p:spTree>
    <p:extLst>
      <p:ext uri="{BB962C8B-B14F-4D97-AF65-F5344CB8AC3E}">
        <p14:creationId xmlns:p14="http://schemas.microsoft.com/office/powerpoint/2010/main" val="29084138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CC90770-50AF-1775-0E47-667476C7D31A}"/>
              </a:ext>
            </a:extLst>
          </p:cNvPr>
          <p:cNvSpPr>
            <a:spLocks noGrp="1"/>
          </p:cNvSpPr>
          <p:nvPr>
            <p:ph type="title"/>
          </p:nvPr>
        </p:nvSpPr>
        <p:spPr/>
        <p:txBody>
          <a:bodyPr/>
          <a:lstStyle/>
          <a:p>
            <a:r>
              <a:rPr lang="el-GR" dirty="0"/>
              <a:t>Κράτος και λαϊκή βούληση</a:t>
            </a:r>
          </a:p>
        </p:txBody>
      </p:sp>
      <p:sp>
        <p:nvSpPr>
          <p:cNvPr id="3" name="Θέση περιεχομένου 2">
            <a:extLst>
              <a:ext uri="{FF2B5EF4-FFF2-40B4-BE49-F238E27FC236}">
                <a16:creationId xmlns:a16="http://schemas.microsoft.com/office/drawing/2014/main" id="{75199F03-9B90-79CE-7CBE-CB9456B53D44}"/>
              </a:ext>
            </a:extLst>
          </p:cNvPr>
          <p:cNvSpPr>
            <a:spLocks noGrp="1"/>
          </p:cNvSpPr>
          <p:nvPr>
            <p:ph idx="1"/>
          </p:nvPr>
        </p:nvSpPr>
        <p:spPr/>
        <p:txBody>
          <a:bodyPr>
            <a:normAutofit lnSpcReduction="10000"/>
          </a:bodyPr>
          <a:lstStyle/>
          <a:p>
            <a:r>
              <a:rPr lang="el-GR" dirty="0"/>
              <a:t>Ο καθορισμός των πολιτικών αποφάσεων, είτε σε τοπικό είτε σε εθνικό επίπεδο, δεν αντανακλά μια «μεγαλειώδη πορεία» του λαού ενωμένου πάνω σε βασικά ζητήματα πολιτικής όπως οραματιζόταν ο Ρουσσώ </a:t>
            </a:r>
          </a:p>
          <a:p>
            <a:r>
              <a:rPr lang="el-GR" dirty="0"/>
              <a:t>Σύμφωνα με τον </a:t>
            </a:r>
            <a:r>
              <a:rPr lang="el-GR" dirty="0" err="1"/>
              <a:t>Νταλ</a:t>
            </a:r>
            <a:r>
              <a:rPr lang="el-GR" dirty="0"/>
              <a:t> ακόμα και όταν σε κάποιες εκλογές προκύπτει </a:t>
            </a:r>
            <a:r>
              <a:rPr lang="el-GR" dirty="0">
                <a:solidFill>
                  <a:srgbClr val="FF0000"/>
                </a:solidFill>
              </a:rPr>
              <a:t>αριθμητική πλειοψηφία </a:t>
            </a:r>
            <a:r>
              <a:rPr lang="el-GR" dirty="0"/>
              <a:t>σπάνια είναι χρήσιμο να ερμηνεύσουμε αυτή την πλειοψηφία ως κάτι παραπάνω από μια αριθμητική έκφραση. «Η αριθμητική πλειοψηφία είναι ανήμπορη να αναλάβει οποιαδήποτε </a:t>
            </a:r>
            <a:r>
              <a:rPr lang="el-GR" dirty="0">
                <a:solidFill>
                  <a:srgbClr val="FF0000"/>
                </a:solidFill>
              </a:rPr>
              <a:t>συντονισμένη δράση</a:t>
            </a:r>
            <a:r>
              <a:rPr lang="el-GR" dirty="0"/>
              <a:t>: αυτοί που έχουν τους πόρους να δράσουν δεν είναι παρά τα ποικίλα συστατικά της αριθμητικής πλειοψηφίας» </a:t>
            </a:r>
            <a:r>
              <a:rPr lang="en-US" dirty="0"/>
              <a:t>Dahl 1956</a:t>
            </a:r>
            <a:endParaRPr lang="el-GR" dirty="0"/>
          </a:p>
        </p:txBody>
      </p:sp>
    </p:spTree>
    <p:extLst>
      <p:ext uri="{BB962C8B-B14F-4D97-AF65-F5344CB8AC3E}">
        <p14:creationId xmlns:p14="http://schemas.microsoft.com/office/powerpoint/2010/main" val="2812417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CC9A4A6-4ADD-9438-1C02-D909E7311E3C}"/>
              </a:ext>
            </a:extLst>
          </p:cNvPr>
          <p:cNvSpPr>
            <a:spLocks noGrp="1"/>
          </p:cNvSpPr>
          <p:nvPr>
            <p:ph type="title"/>
          </p:nvPr>
        </p:nvSpPr>
        <p:spPr/>
        <p:txBody>
          <a:bodyPr/>
          <a:lstStyle/>
          <a:p>
            <a:r>
              <a:rPr lang="el-GR" dirty="0"/>
              <a:t>Πολιτική κουλτούρα: Συναίνεση</a:t>
            </a:r>
          </a:p>
        </p:txBody>
      </p:sp>
      <p:sp>
        <p:nvSpPr>
          <p:cNvPr id="3" name="Θέση περιεχομένου 2">
            <a:extLst>
              <a:ext uri="{FF2B5EF4-FFF2-40B4-BE49-F238E27FC236}">
                <a16:creationId xmlns:a16="http://schemas.microsoft.com/office/drawing/2014/main" id="{8CB12B29-7465-AB1A-937A-CC12B9BAF28F}"/>
              </a:ext>
            </a:extLst>
          </p:cNvPr>
          <p:cNvSpPr>
            <a:spLocks noGrp="1"/>
          </p:cNvSpPr>
          <p:nvPr>
            <p:ph idx="1"/>
          </p:nvPr>
        </p:nvSpPr>
        <p:spPr/>
        <p:txBody>
          <a:bodyPr>
            <a:normAutofit fontScale="92500" lnSpcReduction="10000"/>
          </a:bodyPr>
          <a:lstStyle/>
          <a:p>
            <a:r>
              <a:rPr lang="en-US" dirty="0"/>
              <a:t>H </a:t>
            </a:r>
            <a:r>
              <a:rPr lang="el-GR" dirty="0"/>
              <a:t>δημοκρατική πολιτική λειτουργεί, στον βαθμό που αντέχει στον χρόνο, μέσα στα όρια μιας συναίνεσης που ορίζεται από τις </a:t>
            </a:r>
            <a:r>
              <a:rPr lang="el-GR" dirty="0">
                <a:solidFill>
                  <a:srgbClr val="FF0000"/>
                </a:solidFill>
              </a:rPr>
              <a:t>αξίες</a:t>
            </a:r>
            <a:r>
              <a:rPr lang="el-GR" dirty="0"/>
              <a:t> των πολιτικά ενεργών μελών της κοινωνίας, των οποίων οι εκλογείς αποτελούν το βασικό σώμα</a:t>
            </a:r>
          </a:p>
          <a:p>
            <a:r>
              <a:rPr lang="el-GR" dirty="0"/>
              <a:t>Μια δημοκρατία στηρίζεται στα κοινωνικά </a:t>
            </a:r>
            <a:r>
              <a:rPr lang="el-GR" dirty="0" err="1"/>
              <a:t>προαπαιτούμενα</a:t>
            </a:r>
            <a:r>
              <a:rPr lang="el-GR" dirty="0"/>
              <a:t> της συναίνεσης πάνω στους </a:t>
            </a:r>
            <a:r>
              <a:rPr lang="el-GR" dirty="0">
                <a:solidFill>
                  <a:srgbClr val="FF0000"/>
                </a:solidFill>
              </a:rPr>
              <a:t>διαδικαστικούς κανόνες</a:t>
            </a:r>
            <a:r>
              <a:rPr lang="en-US" dirty="0">
                <a:solidFill>
                  <a:srgbClr val="FF0000"/>
                </a:solidFill>
              </a:rPr>
              <a:t> </a:t>
            </a:r>
            <a:r>
              <a:rPr lang="el-GR" dirty="0"/>
              <a:t>και στα νόμιμα όρια της πολιτικής δραστηριότητας</a:t>
            </a:r>
          </a:p>
          <a:p>
            <a:r>
              <a:rPr lang="el-GR" dirty="0"/>
              <a:t>Τα </a:t>
            </a:r>
            <a:r>
              <a:rPr lang="el-GR" dirty="0" err="1"/>
              <a:t>προαπαιτούμενα</a:t>
            </a:r>
            <a:r>
              <a:rPr lang="el-GR" dirty="0"/>
              <a:t> αυτά είναι τα πιο σοβαρά εμπόδια πάνω σε όλες τις μορφές καταπιεστικής εξουσίας. </a:t>
            </a:r>
            <a:r>
              <a:rPr lang="el-GR" dirty="0">
                <a:solidFill>
                  <a:srgbClr val="FF0000"/>
                </a:solidFill>
              </a:rPr>
              <a:t>Όσο μεγαλύτερο το εύρος της συναίνεσης </a:t>
            </a:r>
            <a:r>
              <a:rPr lang="el-GR" dirty="0"/>
              <a:t>τόσο πιο ασφαλής είναι η δημοκρατία</a:t>
            </a:r>
          </a:p>
          <a:p>
            <a:r>
              <a:rPr lang="el-GR" dirty="0"/>
              <a:t>Αν οι πολιτικοί εκτραπούν από αυτή τη συναίνεση στις επόμενες εκλογές θα αποτύχουν</a:t>
            </a:r>
          </a:p>
          <a:p>
            <a:endParaRPr lang="el-GR" dirty="0"/>
          </a:p>
          <a:p>
            <a:endParaRPr lang="el-GR" dirty="0"/>
          </a:p>
          <a:p>
            <a:endParaRPr lang="el-GR" dirty="0"/>
          </a:p>
          <a:p>
            <a:endParaRPr lang="el-GR" dirty="0"/>
          </a:p>
        </p:txBody>
      </p:sp>
    </p:spTree>
    <p:extLst>
      <p:ext uri="{BB962C8B-B14F-4D97-AF65-F5344CB8AC3E}">
        <p14:creationId xmlns:p14="http://schemas.microsoft.com/office/powerpoint/2010/main" val="10039894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3A0E6F1-8C2C-D3D4-7883-1755C9029C4B}"/>
              </a:ext>
            </a:extLst>
          </p:cNvPr>
          <p:cNvSpPr>
            <a:spLocks noGrp="1"/>
          </p:cNvSpPr>
          <p:nvPr>
            <p:ph type="title"/>
          </p:nvPr>
        </p:nvSpPr>
        <p:spPr/>
        <p:txBody>
          <a:bodyPr/>
          <a:lstStyle/>
          <a:p>
            <a:r>
              <a:rPr lang="el-GR" dirty="0"/>
              <a:t>Συναίνεση και θεσμικά αντίβαρα</a:t>
            </a:r>
          </a:p>
        </p:txBody>
      </p:sp>
      <p:sp>
        <p:nvSpPr>
          <p:cNvPr id="3" name="Θέση περιεχομένου 2">
            <a:extLst>
              <a:ext uri="{FF2B5EF4-FFF2-40B4-BE49-F238E27FC236}">
                <a16:creationId xmlns:a16="http://schemas.microsoft.com/office/drawing/2014/main" id="{4DC289E0-3586-FC12-0B2F-E974FE473D3F}"/>
              </a:ext>
            </a:extLst>
          </p:cNvPr>
          <p:cNvSpPr>
            <a:spLocks noGrp="1"/>
          </p:cNvSpPr>
          <p:nvPr>
            <p:ph idx="1"/>
          </p:nvPr>
        </p:nvSpPr>
        <p:spPr/>
        <p:txBody>
          <a:bodyPr/>
          <a:lstStyle/>
          <a:p>
            <a:r>
              <a:rPr lang="el-GR" dirty="0"/>
              <a:t>Οι </a:t>
            </a:r>
            <a:r>
              <a:rPr lang="el-GR" dirty="0" err="1"/>
              <a:t>πλουραλιστές</a:t>
            </a:r>
            <a:r>
              <a:rPr lang="el-GR" dirty="0"/>
              <a:t> δεν αρνούνται τον καθοριστικό ρόλο θεσμικών αντιβάρων όπως η </a:t>
            </a:r>
            <a:r>
              <a:rPr lang="el-GR" dirty="0">
                <a:solidFill>
                  <a:srgbClr val="FF0000"/>
                </a:solidFill>
              </a:rPr>
              <a:t>διάκριση των εξουσιών </a:t>
            </a:r>
            <a:r>
              <a:rPr lang="el-GR" dirty="0"/>
              <a:t>στην αποτροπή επιβολής ενός αυταρχικού τρόπου διακυβέρνησης</a:t>
            </a:r>
          </a:p>
          <a:p>
            <a:r>
              <a:rPr lang="el-GR" dirty="0"/>
              <a:t>Αλλά θεωρούν ότι η σημασία των συνταγματικών κανόνων είναι τετριμμένη σε σύγκριση με μη θεσμικούς κανόνες και πρακτικές (</a:t>
            </a:r>
            <a:r>
              <a:rPr lang="en-US" dirty="0"/>
              <a:t>Dahl 1956)</a:t>
            </a:r>
            <a:endParaRPr lang="el-GR" dirty="0"/>
          </a:p>
        </p:txBody>
      </p:sp>
    </p:spTree>
    <p:extLst>
      <p:ext uri="{BB962C8B-B14F-4D97-AF65-F5344CB8AC3E}">
        <p14:creationId xmlns:p14="http://schemas.microsoft.com/office/powerpoint/2010/main" val="3307468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ED35C5B-3183-8F00-991F-03617C603FE6}"/>
              </a:ext>
            </a:extLst>
          </p:cNvPr>
          <p:cNvSpPr>
            <a:spLocks noGrp="1"/>
          </p:cNvSpPr>
          <p:nvPr>
            <p:ph type="title"/>
          </p:nvPr>
        </p:nvSpPr>
        <p:spPr/>
        <p:txBody>
          <a:bodyPr/>
          <a:lstStyle/>
          <a:p>
            <a:r>
              <a:rPr lang="el-GR" dirty="0"/>
              <a:t>Πολιτική κουλτούρα: Απάθεια</a:t>
            </a:r>
          </a:p>
        </p:txBody>
      </p:sp>
      <p:sp>
        <p:nvSpPr>
          <p:cNvPr id="3" name="Θέση περιεχομένου 2">
            <a:extLst>
              <a:ext uri="{FF2B5EF4-FFF2-40B4-BE49-F238E27FC236}">
                <a16:creationId xmlns:a16="http://schemas.microsoft.com/office/drawing/2014/main" id="{CCBDFF0E-9FD5-F5FA-5FEE-BC1CF6012D56}"/>
              </a:ext>
            </a:extLst>
          </p:cNvPr>
          <p:cNvSpPr>
            <a:spLocks noGrp="1"/>
          </p:cNvSpPr>
          <p:nvPr>
            <p:ph idx="1"/>
          </p:nvPr>
        </p:nvSpPr>
        <p:spPr/>
        <p:txBody>
          <a:bodyPr>
            <a:normAutofit fontScale="92500" lnSpcReduction="10000"/>
          </a:bodyPr>
          <a:lstStyle/>
          <a:p>
            <a:r>
              <a:rPr lang="en-US" dirty="0"/>
              <a:t>O</a:t>
            </a:r>
            <a:r>
              <a:rPr lang="el-GR" dirty="0"/>
              <a:t>ι </a:t>
            </a:r>
            <a:r>
              <a:rPr lang="el-GR" dirty="0" err="1"/>
              <a:t>πλουραλιστές</a:t>
            </a:r>
            <a:r>
              <a:rPr lang="el-GR" dirty="0"/>
              <a:t> θεωρούν ότι η ποιότητα της δημοκρατίας είναι ανεξάρτητη από τον </a:t>
            </a:r>
            <a:r>
              <a:rPr lang="el-GR" dirty="0">
                <a:solidFill>
                  <a:srgbClr val="FF0000"/>
                </a:solidFill>
              </a:rPr>
              <a:t>βαθμό συμμετοχής</a:t>
            </a:r>
            <a:r>
              <a:rPr lang="el-GR" dirty="0"/>
              <a:t> των πολιτών στην πολιτική</a:t>
            </a:r>
            <a:endParaRPr lang="en-US" dirty="0"/>
          </a:p>
          <a:p>
            <a:r>
              <a:rPr lang="el-GR" dirty="0"/>
              <a:t>Οι σύγχρονες δημοκρατίες καταδεικνύουν ότι μπορούν να λειτουργήσουν ικανοποιητικά χωρίς υψηλό βαθμό ανάμιξης των πολιτών</a:t>
            </a:r>
          </a:p>
          <a:p>
            <a:r>
              <a:rPr lang="el-GR" dirty="0"/>
              <a:t>Υποστηρίζουν μάλιστα ότι κάποιος βαθμός αδράνειας ή αστάθειας είναι </a:t>
            </a:r>
            <a:r>
              <a:rPr lang="el-GR" dirty="0">
                <a:solidFill>
                  <a:srgbClr val="FF0000"/>
                </a:solidFill>
              </a:rPr>
              <a:t>λειτουργικός για τη σταθερότητα </a:t>
            </a:r>
            <a:r>
              <a:rPr lang="el-GR" dirty="0"/>
              <a:t>του πολιτικού συστήματος</a:t>
            </a:r>
          </a:p>
          <a:p>
            <a:r>
              <a:rPr lang="el-GR" dirty="0"/>
              <a:t>Οι </a:t>
            </a:r>
            <a:r>
              <a:rPr lang="el-GR" dirty="0" err="1"/>
              <a:t>πλουραλιστές</a:t>
            </a:r>
            <a:r>
              <a:rPr lang="el-GR" dirty="0"/>
              <a:t> τον ερμηνεύουν ως </a:t>
            </a:r>
            <a:r>
              <a:rPr lang="el-GR" dirty="0">
                <a:solidFill>
                  <a:srgbClr val="FF0000"/>
                </a:solidFill>
              </a:rPr>
              <a:t>δείκτη ικανοποίησης </a:t>
            </a:r>
            <a:r>
              <a:rPr lang="el-GR" dirty="0"/>
              <a:t>και συναίνεσης προς το ευρύτερο πολιτικό καθεστώς. «Η πολιτική απάθεια μπορεί να αντανακλά την υγεία της δημοκρατίας» </a:t>
            </a:r>
            <a:r>
              <a:rPr lang="en-US" dirty="0" err="1"/>
              <a:t>Lipset</a:t>
            </a:r>
            <a:r>
              <a:rPr lang="en-US" dirty="0"/>
              <a:t> 1963</a:t>
            </a:r>
            <a:endParaRPr lang="el-GR" dirty="0"/>
          </a:p>
          <a:p>
            <a:r>
              <a:rPr lang="el-GR" dirty="0"/>
              <a:t>Η </a:t>
            </a:r>
            <a:r>
              <a:rPr lang="el-GR" dirty="0">
                <a:solidFill>
                  <a:srgbClr val="FF0000"/>
                </a:solidFill>
              </a:rPr>
              <a:t>εκτεταμένη συμμετοχή </a:t>
            </a:r>
            <a:r>
              <a:rPr lang="el-GR" dirty="0"/>
              <a:t>μπορεί να οδηγήσει σε πόλωση, συγκρούσεις και αστάθεια</a:t>
            </a:r>
          </a:p>
        </p:txBody>
      </p:sp>
    </p:spTree>
    <p:extLst>
      <p:ext uri="{BB962C8B-B14F-4D97-AF65-F5344CB8AC3E}">
        <p14:creationId xmlns:p14="http://schemas.microsoft.com/office/powerpoint/2010/main" val="635380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EEEA3D-0877-066F-F96F-C36F012E0255}"/>
              </a:ext>
            </a:extLst>
          </p:cNvPr>
          <p:cNvSpPr>
            <a:spLocks noGrp="1"/>
          </p:cNvSpPr>
          <p:nvPr>
            <p:ph type="title"/>
          </p:nvPr>
        </p:nvSpPr>
        <p:spPr/>
        <p:txBody>
          <a:bodyPr/>
          <a:lstStyle/>
          <a:p>
            <a:r>
              <a:rPr lang="el-GR" dirty="0"/>
              <a:t>Απάθεια και ανισότητες</a:t>
            </a:r>
          </a:p>
        </p:txBody>
      </p:sp>
      <p:sp>
        <p:nvSpPr>
          <p:cNvPr id="3" name="Θέση περιεχομένου 2">
            <a:extLst>
              <a:ext uri="{FF2B5EF4-FFF2-40B4-BE49-F238E27FC236}">
                <a16:creationId xmlns:a16="http://schemas.microsoft.com/office/drawing/2014/main" id="{1EE9136F-5B6B-71D4-5746-43A9D2051832}"/>
              </a:ext>
            </a:extLst>
          </p:cNvPr>
          <p:cNvSpPr>
            <a:spLocks noGrp="1"/>
          </p:cNvSpPr>
          <p:nvPr>
            <p:ph idx="1"/>
          </p:nvPr>
        </p:nvSpPr>
        <p:spPr/>
        <p:txBody>
          <a:bodyPr/>
          <a:lstStyle/>
          <a:p>
            <a:r>
              <a:rPr lang="el-GR" dirty="0"/>
              <a:t>Οι </a:t>
            </a:r>
            <a:r>
              <a:rPr lang="el-GR" dirty="0" err="1"/>
              <a:t>πλουραλιστές</a:t>
            </a:r>
            <a:r>
              <a:rPr lang="el-GR" dirty="0"/>
              <a:t> ενσωματώνοντας την απάθεια στα θετικά στοιχεία της δημοκρατίας επιτυγχάνουν τη σύγκλιση του </a:t>
            </a:r>
            <a:r>
              <a:rPr lang="el-GR" dirty="0">
                <a:solidFill>
                  <a:srgbClr val="FF0000"/>
                </a:solidFill>
              </a:rPr>
              <a:t>κανονιστικού με το εμπειρικό</a:t>
            </a:r>
            <a:r>
              <a:rPr lang="el-GR" dirty="0"/>
              <a:t>. Επιχειρούν να δουν τα θετικά στοιχεία της απάθειας που παρατηρείται στις δυτικές κοινωνίες και να τους δώσουν κανονιστική διάσταση</a:t>
            </a:r>
          </a:p>
          <a:p>
            <a:r>
              <a:rPr lang="el-GR" dirty="0"/>
              <a:t>Το επιτυγχάνουν αυτό αποφεύγοντας να κάνουν κάποια αναφορά στα </a:t>
            </a:r>
            <a:r>
              <a:rPr lang="el-GR" dirty="0">
                <a:solidFill>
                  <a:srgbClr val="FF0000"/>
                </a:solidFill>
              </a:rPr>
              <a:t>κοινωνικά χαρακτηριστικά </a:t>
            </a:r>
            <a:r>
              <a:rPr lang="el-GR" dirty="0"/>
              <a:t>της μη συμμετοχής, τα οποία μπορεί να συνδέονται με την τάξη ή το φύλο όσων δεν συμμετέχουν</a:t>
            </a:r>
          </a:p>
        </p:txBody>
      </p:sp>
    </p:spTree>
    <p:extLst>
      <p:ext uri="{BB962C8B-B14F-4D97-AF65-F5344CB8AC3E}">
        <p14:creationId xmlns:p14="http://schemas.microsoft.com/office/powerpoint/2010/main" val="3738319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7C7CB7D-12DC-7D47-A9CB-6530AEF72286}"/>
              </a:ext>
            </a:extLst>
          </p:cNvPr>
          <p:cNvSpPr>
            <a:spLocks noGrp="1"/>
          </p:cNvSpPr>
          <p:nvPr>
            <p:ph type="title"/>
          </p:nvPr>
        </p:nvSpPr>
        <p:spPr/>
        <p:txBody>
          <a:bodyPr/>
          <a:lstStyle/>
          <a:p>
            <a:r>
              <a:rPr lang="el-GR" dirty="0"/>
              <a:t>Αντιπροσώπευση συμφερόντων και απορρόφηση συγκρούσεων</a:t>
            </a:r>
          </a:p>
        </p:txBody>
      </p:sp>
      <p:sp>
        <p:nvSpPr>
          <p:cNvPr id="3" name="Θέση περιεχομένου 2">
            <a:extLst>
              <a:ext uri="{FF2B5EF4-FFF2-40B4-BE49-F238E27FC236}">
                <a16:creationId xmlns:a16="http://schemas.microsoft.com/office/drawing/2014/main" id="{395E5392-750D-09B5-A611-692C1724DA1B}"/>
              </a:ext>
            </a:extLst>
          </p:cNvPr>
          <p:cNvSpPr>
            <a:spLocks noGrp="1"/>
          </p:cNvSpPr>
          <p:nvPr>
            <p:ph idx="1"/>
          </p:nvPr>
        </p:nvSpPr>
        <p:spPr/>
        <p:txBody>
          <a:bodyPr>
            <a:normAutofit lnSpcReduction="10000"/>
          </a:bodyPr>
          <a:lstStyle/>
          <a:p>
            <a:pPr algn="l"/>
            <a:r>
              <a:rPr lang="el-GR" sz="2800" b="0" i="0" u="none" strike="noStrike" baseline="0" dirty="0">
                <a:latin typeface="Goudy"/>
              </a:rPr>
              <a:t>Οι </a:t>
            </a:r>
            <a:r>
              <a:rPr lang="el-GR" sz="2800" b="0" i="0" u="none" strike="noStrike" baseline="0" dirty="0" err="1">
                <a:latin typeface="Goudy"/>
              </a:rPr>
              <a:t>πλουραλιστές</a:t>
            </a:r>
            <a:r>
              <a:rPr lang="el-GR" sz="2800" b="0" i="0" u="none" strike="noStrike" baseline="0" dirty="0">
                <a:latin typeface="Goudy"/>
              </a:rPr>
              <a:t> ισχυρίζονται ότι το </a:t>
            </a:r>
            <a:r>
              <a:rPr lang="el-GR" sz="2800" b="0" i="0" u="none" strike="noStrike" baseline="0" dirty="0">
                <a:solidFill>
                  <a:srgbClr val="FF0000"/>
                </a:solidFill>
                <a:latin typeface="Goudy"/>
              </a:rPr>
              <a:t>βασικό πλεονέκτημα </a:t>
            </a:r>
            <a:r>
              <a:rPr lang="el-GR" sz="2800" b="0" i="0" u="none" strike="noStrike" baseline="0" dirty="0">
                <a:latin typeface="Goudy"/>
              </a:rPr>
              <a:t>της προσέγγισής τους όσον αφορά τη δημοκρατία είναι ότι αντιμετωπίζει το πρόβλημα των συγκρούσεων και προσφέρει ένα πλαίσιο για την </a:t>
            </a:r>
            <a:r>
              <a:rPr lang="el-GR" sz="2800" b="0" i="0" u="none" strike="noStrike" baseline="0" dirty="0">
                <a:solidFill>
                  <a:srgbClr val="FF0000"/>
                </a:solidFill>
                <a:latin typeface="Goudy"/>
              </a:rPr>
              <a:t>εξισορρόπηση και αντιπροσώπευση </a:t>
            </a:r>
            <a:r>
              <a:rPr lang="el-GR" sz="2800" b="0" i="0" u="none" strike="noStrike" baseline="0" dirty="0">
                <a:latin typeface="Goudy"/>
              </a:rPr>
              <a:t>των διαφορετικών συμφερόντων</a:t>
            </a:r>
          </a:p>
          <a:p>
            <a:pPr algn="l"/>
            <a:r>
              <a:rPr lang="el-GR" dirty="0">
                <a:latin typeface="Goudy"/>
              </a:rPr>
              <a:t>Η ύπαρξη ποικίλων ανταγωνιστικών συμφερόντων είναι η βάση της δημοκρατικής ισορροπίας και της θετικής ανάπτυξης της δημόσιας πολιτικής</a:t>
            </a:r>
          </a:p>
          <a:p>
            <a:pPr algn="l"/>
            <a:r>
              <a:rPr lang="el-GR" dirty="0">
                <a:latin typeface="Goudy"/>
              </a:rPr>
              <a:t>Όπως ακριβώς η οικονομία ασχολείται με τη μεγιστοποίηση του ατομικού συμφέροντος η πολιτική ασχολείται με τη </a:t>
            </a:r>
            <a:r>
              <a:rPr lang="el-GR" dirty="0">
                <a:solidFill>
                  <a:srgbClr val="FF0000"/>
                </a:solidFill>
                <a:latin typeface="Goudy"/>
              </a:rPr>
              <a:t>μεγιστοποίηση των ομαδικών συμφερόντων</a:t>
            </a:r>
            <a:endParaRPr lang="el-GR" dirty="0">
              <a:solidFill>
                <a:srgbClr val="FF0000"/>
              </a:solidFill>
            </a:endParaRPr>
          </a:p>
        </p:txBody>
      </p:sp>
    </p:spTree>
    <p:extLst>
      <p:ext uri="{BB962C8B-B14F-4D97-AF65-F5344CB8AC3E}">
        <p14:creationId xmlns:p14="http://schemas.microsoft.com/office/powerpoint/2010/main" val="35121002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8991BAE-3704-8948-5B4B-17DA8275958D}"/>
              </a:ext>
            </a:extLst>
          </p:cNvPr>
          <p:cNvSpPr>
            <a:spLocks noGrp="1"/>
          </p:cNvSpPr>
          <p:nvPr>
            <p:ph type="title"/>
          </p:nvPr>
        </p:nvSpPr>
        <p:spPr/>
        <p:txBody>
          <a:bodyPr/>
          <a:lstStyle/>
          <a:p>
            <a:r>
              <a:rPr lang="el-GR" dirty="0"/>
              <a:t>Αποφυγή της «τυραννίας»</a:t>
            </a:r>
          </a:p>
        </p:txBody>
      </p:sp>
      <p:sp>
        <p:nvSpPr>
          <p:cNvPr id="3" name="Θέση περιεχομένου 2">
            <a:extLst>
              <a:ext uri="{FF2B5EF4-FFF2-40B4-BE49-F238E27FC236}">
                <a16:creationId xmlns:a16="http://schemas.microsoft.com/office/drawing/2014/main" id="{60AF0A63-9F0D-D33B-1CBB-E7CC89F8D237}"/>
              </a:ext>
            </a:extLst>
          </p:cNvPr>
          <p:cNvSpPr>
            <a:spLocks noGrp="1"/>
          </p:cNvSpPr>
          <p:nvPr>
            <p:ph idx="1"/>
          </p:nvPr>
        </p:nvSpPr>
        <p:spPr/>
        <p:txBody>
          <a:bodyPr>
            <a:normAutofit fontScale="92500" lnSpcReduction="20000"/>
          </a:bodyPr>
          <a:lstStyle/>
          <a:p>
            <a:r>
              <a:rPr lang="el-GR" dirty="0"/>
              <a:t>Η πλουραλιστική θεωρία της δημοκρατίας επιδιώκει να αποτρέψει την ολοκληρωτική κυριαρχία και να ελέγξει τη δημοκρατικά εκλεγμένη εξουσία</a:t>
            </a:r>
            <a:endParaRPr lang="en-US" dirty="0"/>
          </a:p>
          <a:p>
            <a:r>
              <a:rPr lang="en-US" dirty="0"/>
              <a:t>O N</a:t>
            </a:r>
            <a:r>
              <a:rPr lang="el-GR" dirty="0" err="1"/>
              <a:t>ταλ</a:t>
            </a:r>
            <a:r>
              <a:rPr lang="el-GR" dirty="0"/>
              <a:t> θεωρεί ότι οι πολίτες μπορούν να ασκήσουν </a:t>
            </a:r>
            <a:r>
              <a:rPr lang="el-GR" dirty="0">
                <a:solidFill>
                  <a:srgbClr val="FF0000"/>
                </a:solidFill>
              </a:rPr>
              <a:t>ισχυρό έλεγχο στους ηγέτες </a:t>
            </a:r>
            <a:r>
              <a:rPr lang="el-GR" dirty="0"/>
              <a:t>όταν το πεδίο δράσης της πολιτικής </a:t>
            </a:r>
            <a:r>
              <a:rPr lang="el-GR" dirty="0" err="1"/>
              <a:t>οριοθετείται</a:t>
            </a:r>
            <a:r>
              <a:rPr lang="el-GR" dirty="0"/>
              <a:t> από δύο θεμελιακούς μηχανισμούς: τις εκλογές και των ανταγωνισμό μεταξύ κομμάτων και </a:t>
            </a:r>
            <a:r>
              <a:rPr lang="el-GR" dirty="0">
                <a:solidFill>
                  <a:srgbClr val="FF0000"/>
                </a:solidFill>
              </a:rPr>
              <a:t>ομάδων</a:t>
            </a:r>
            <a:r>
              <a:rPr lang="el-GR" dirty="0"/>
              <a:t> </a:t>
            </a:r>
          </a:p>
          <a:p>
            <a:r>
              <a:rPr lang="el-GR" dirty="0"/>
              <a:t>Η ύπαρξη πολλαπλών ομάδων διασφαλίζει τον δημοκρατικό χαρακτήρα ενός καθεστώτος και καθιστά τη δημοκρατία </a:t>
            </a:r>
            <a:r>
              <a:rPr lang="el-GR" dirty="0">
                <a:solidFill>
                  <a:srgbClr val="FF0000"/>
                </a:solidFill>
              </a:rPr>
              <a:t>μια κυβέρνηση των μειονοτήτων </a:t>
            </a:r>
            <a:r>
              <a:rPr lang="el-GR" dirty="0"/>
              <a:t>και όχι κυβέρνηση μιας μειονότητας</a:t>
            </a:r>
          </a:p>
          <a:p>
            <a:pPr algn="l"/>
            <a:r>
              <a:rPr lang="el-GR" dirty="0"/>
              <a:t>Η διαφορά ανάμεσα στη δικτατορία και τη δημοκρατία είναι για τον </a:t>
            </a:r>
            <a:r>
              <a:rPr lang="el-GR" dirty="0" err="1"/>
              <a:t>Νταλ</a:t>
            </a:r>
            <a:r>
              <a:rPr lang="el-GR" dirty="0"/>
              <a:t> η διαφορά ανάμεσα στην «κυβέρνηση από μια μειονότητα και την κυβέρνηση από μειονότητες» </a:t>
            </a:r>
          </a:p>
        </p:txBody>
      </p:sp>
    </p:spTree>
    <p:extLst>
      <p:ext uri="{BB962C8B-B14F-4D97-AF65-F5344CB8AC3E}">
        <p14:creationId xmlns:p14="http://schemas.microsoft.com/office/powerpoint/2010/main" val="26372996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6FD1B2B-DACF-DBCB-6E55-A9F47E62700B}"/>
              </a:ext>
            </a:extLst>
          </p:cNvPr>
          <p:cNvSpPr>
            <a:spLocks noGrp="1"/>
          </p:cNvSpPr>
          <p:nvPr>
            <p:ph type="title"/>
          </p:nvPr>
        </p:nvSpPr>
        <p:spPr/>
        <p:txBody>
          <a:bodyPr/>
          <a:lstStyle/>
          <a:p>
            <a:r>
              <a:rPr lang="el-GR" dirty="0" err="1"/>
              <a:t>Πρωτεϊκή</a:t>
            </a:r>
            <a:r>
              <a:rPr lang="el-GR" dirty="0"/>
              <a:t> πολυπλοκότητα σχέσεων</a:t>
            </a:r>
          </a:p>
        </p:txBody>
      </p:sp>
      <p:sp>
        <p:nvSpPr>
          <p:cNvPr id="3" name="Θέση περιεχομένου 2">
            <a:extLst>
              <a:ext uri="{FF2B5EF4-FFF2-40B4-BE49-F238E27FC236}">
                <a16:creationId xmlns:a16="http://schemas.microsoft.com/office/drawing/2014/main" id="{9F008152-4F6C-60CA-28AE-C378D5F39855}"/>
              </a:ext>
            </a:extLst>
          </p:cNvPr>
          <p:cNvSpPr>
            <a:spLocks noGrp="1"/>
          </p:cNvSpPr>
          <p:nvPr>
            <p:ph idx="1"/>
          </p:nvPr>
        </p:nvSpPr>
        <p:spPr/>
        <p:txBody>
          <a:bodyPr/>
          <a:lstStyle/>
          <a:p>
            <a:r>
              <a:rPr lang="el-GR" dirty="0"/>
              <a:t>Η ποικιλομορφία και η πολυπλοκότητα των συμφερόντων, όπως και η </a:t>
            </a:r>
            <a:r>
              <a:rPr lang="el-GR" dirty="0" err="1"/>
              <a:t>αλληλοκαλυπτόμενη</a:t>
            </a:r>
            <a:r>
              <a:rPr lang="el-GR" dirty="0"/>
              <a:t> ιδιότητα του μέλους σε διάφορες</a:t>
            </a:r>
            <a:r>
              <a:rPr lang="en-US" dirty="0"/>
              <a:t> </a:t>
            </a:r>
            <a:r>
              <a:rPr lang="el-GR" dirty="0"/>
              <a:t>κοινωνικές ομάδες οδηγεί σε ισορροπία δυνάμεων.</a:t>
            </a:r>
          </a:p>
          <a:p>
            <a:r>
              <a:rPr lang="el-GR" dirty="0"/>
              <a:t>Εφόσον όλοι οι «ανεκτά φυσιολογικοί» άνθρωποι είναι μέλη διάφορων ομάδων με ποικίλα – ακόμα και ασυμβίβαστα – συμφέροντα, κάθε ομάδα συμφερόντων συνήθως παραμένει πολύ αδύναμη και εσωτερικά διασπασμένη ώστε να μπορεί να εξασφαλίσει ένα μερίδιο εξουσίας που είναι δυσανάλογο με το μέγεθος και τους στόχου της (</a:t>
            </a:r>
            <a:r>
              <a:rPr lang="en-US" dirty="0"/>
              <a:t>Truman 1951)</a:t>
            </a:r>
            <a:endParaRPr lang="el-GR" dirty="0"/>
          </a:p>
        </p:txBody>
      </p:sp>
    </p:spTree>
    <p:extLst>
      <p:ext uri="{BB962C8B-B14F-4D97-AF65-F5344CB8AC3E}">
        <p14:creationId xmlns:p14="http://schemas.microsoft.com/office/powerpoint/2010/main" val="39706280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F2A0B3A-0200-DAE0-FC69-477B633E15A2}"/>
              </a:ext>
            </a:extLst>
          </p:cNvPr>
          <p:cNvSpPr>
            <a:spLocks noGrp="1"/>
          </p:cNvSpPr>
          <p:nvPr>
            <p:ph type="title"/>
          </p:nvPr>
        </p:nvSpPr>
        <p:spPr/>
        <p:txBody>
          <a:bodyPr/>
          <a:lstStyle/>
          <a:p>
            <a:r>
              <a:rPr lang="el-GR" dirty="0"/>
              <a:t>Κριτική στον κλασικό πλουραλισμό</a:t>
            </a:r>
          </a:p>
        </p:txBody>
      </p:sp>
      <p:sp>
        <p:nvSpPr>
          <p:cNvPr id="3" name="Θέση περιεχομένου 2">
            <a:extLst>
              <a:ext uri="{FF2B5EF4-FFF2-40B4-BE49-F238E27FC236}">
                <a16:creationId xmlns:a16="http://schemas.microsoft.com/office/drawing/2014/main" id="{DE725A2C-5E9E-1F9C-AFE5-92F1B4655F9E}"/>
              </a:ext>
            </a:extLst>
          </p:cNvPr>
          <p:cNvSpPr>
            <a:spLocks noGrp="1"/>
          </p:cNvSpPr>
          <p:nvPr>
            <p:ph idx="1"/>
          </p:nvPr>
        </p:nvSpPr>
        <p:spPr/>
        <p:txBody>
          <a:bodyPr>
            <a:normAutofit fontScale="92500"/>
          </a:bodyPr>
          <a:lstStyle/>
          <a:p>
            <a:r>
              <a:rPr lang="el-GR" dirty="0"/>
              <a:t>Μια κριτική που ασκείται στη θεωρία του πλουραλισμού είναι ότι ενώ είναι σε θέση να εξηγήσει την εξισορρόπηση των συγκρούσεων των διάφορων ομάδων συμφερόντων δεν διαθέτει τα εργαλεία να αντιμετωπίσει </a:t>
            </a:r>
            <a:r>
              <a:rPr lang="el-GR" dirty="0">
                <a:solidFill>
                  <a:srgbClr val="FF0000"/>
                </a:solidFill>
              </a:rPr>
              <a:t>βαθιές εθνικές και θρησκευτικές διαφορές </a:t>
            </a:r>
            <a:r>
              <a:rPr lang="el-GR" dirty="0"/>
              <a:t>που μπορεί να διχάζουν μια κοινωνία</a:t>
            </a:r>
            <a:endParaRPr lang="en-US" dirty="0"/>
          </a:p>
          <a:p>
            <a:r>
              <a:rPr lang="en-US" dirty="0"/>
              <a:t>O</a:t>
            </a:r>
            <a:r>
              <a:rPr lang="el-GR" dirty="0"/>
              <a:t>ι βασικές θεωρητικές προϋποθέσεις του πλουραλισμού – η ύπαρξη πολλαπλών κέντρων εξουσίας, τα κατακερματισμένα συμφέροντα, η συναίνεση – δεν της επιτρέπουν να αναγνωρίσει τέτοιες βαθιές διαιρέσεις</a:t>
            </a:r>
          </a:p>
          <a:p>
            <a:r>
              <a:rPr lang="el-GR" b="0" i="0" dirty="0">
                <a:effectLst/>
                <a:highlight>
                  <a:srgbClr val="FFFFFF"/>
                </a:highlight>
              </a:rPr>
              <a:t>Οι κοινωνικές συγκρούσεις και η πόλωση στις ΗΠΑ και στη Δυτική Ευρώπη κατά τις </a:t>
            </a:r>
            <a:r>
              <a:rPr lang="el-GR" b="0" i="0" dirty="0">
                <a:solidFill>
                  <a:srgbClr val="FF0000"/>
                </a:solidFill>
                <a:effectLst/>
                <a:highlight>
                  <a:srgbClr val="FFFFFF"/>
                </a:highlight>
              </a:rPr>
              <a:t>δεκαετίες του ‘60 και του ’70 </a:t>
            </a:r>
            <a:r>
              <a:rPr lang="el-GR" b="0" i="0" dirty="0">
                <a:effectLst/>
                <a:highlight>
                  <a:srgbClr val="FFFFFF"/>
                </a:highlight>
              </a:rPr>
              <a:t>δεν μπορούσαν να εξηγηθούν από τον πλουραλισμό</a:t>
            </a:r>
            <a:endParaRPr lang="el-GR" dirty="0"/>
          </a:p>
        </p:txBody>
      </p:sp>
    </p:spTree>
    <p:extLst>
      <p:ext uri="{BB962C8B-B14F-4D97-AF65-F5344CB8AC3E}">
        <p14:creationId xmlns:p14="http://schemas.microsoft.com/office/powerpoint/2010/main" val="31896660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528E362-D86A-C5BA-352E-4A44AEB543AD}"/>
              </a:ext>
            </a:extLst>
          </p:cNvPr>
          <p:cNvSpPr>
            <a:spLocks noGrp="1"/>
          </p:cNvSpPr>
          <p:nvPr>
            <p:ph type="title"/>
          </p:nvPr>
        </p:nvSpPr>
        <p:spPr/>
        <p:txBody>
          <a:bodyPr/>
          <a:lstStyle/>
          <a:p>
            <a:r>
              <a:rPr lang="el-GR" dirty="0"/>
              <a:t>Φραγμοί στην αντιπροσώπευση</a:t>
            </a:r>
          </a:p>
        </p:txBody>
      </p:sp>
      <p:sp>
        <p:nvSpPr>
          <p:cNvPr id="3" name="Θέση περιεχομένου 2">
            <a:extLst>
              <a:ext uri="{FF2B5EF4-FFF2-40B4-BE49-F238E27FC236}">
                <a16:creationId xmlns:a16="http://schemas.microsoft.com/office/drawing/2014/main" id="{0BA1CFF8-E146-74B3-63E2-D1F393CD89DE}"/>
              </a:ext>
            </a:extLst>
          </p:cNvPr>
          <p:cNvSpPr>
            <a:spLocks noGrp="1"/>
          </p:cNvSpPr>
          <p:nvPr>
            <p:ph idx="1"/>
          </p:nvPr>
        </p:nvSpPr>
        <p:spPr/>
        <p:txBody>
          <a:bodyPr>
            <a:normAutofit fontScale="77500" lnSpcReduction="20000"/>
          </a:bodyPr>
          <a:lstStyle/>
          <a:p>
            <a:r>
              <a:rPr lang="el-GR" dirty="0"/>
              <a:t>Πρόσωπα ή ομάδες μπορούν να ασκήσουν εξουσία</a:t>
            </a:r>
            <a:r>
              <a:rPr lang="en-US" dirty="0"/>
              <a:t> </a:t>
            </a:r>
            <a:r>
              <a:rPr lang="el-GR" dirty="0"/>
              <a:t>περιορίζοντας τη δυνατότητα άλλων προσώπων ή ομάδων να συγκρουστούν</a:t>
            </a:r>
          </a:p>
          <a:p>
            <a:r>
              <a:rPr lang="el-GR" dirty="0">
                <a:solidFill>
                  <a:schemeClr val="accent1"/>
                </a:solidFill>
              </a:rPr>
              <a:t>(Κριτική  στον ορισμό της εξουσίας από τον </a:t>
            </a:r>
            <a:r>
              <a:rPr lang="en-US" dirty="0">
                <a:solidFill>
                  <a:schemeClr val="accent1"/>
                </a:solidFill>
              </a:rPr>
              <a:t>Dahl)</a:t>
            </a:r>
          </a:p>
          <a:p>
            <a:r>
              <a:rPr lang="el-GR" dirty="0"/>
              <a:t>«Φυσικά ασκείται εξουσία όταν ο Α συμμετέχει στη λήψη αποφάσεων που επηρεάζουν τον Β. Αλλά εξουσία ασκείται επίσης και όταν ο Α δαπανά ενέργεια για να δημιουργήσει ή να ενισχύσει κοινωνικές και πολιτικές αξίες και θεσμικές πρακτικές που </a:t>
            </a:r>
            <a:r>
              <a:rPr lang="el-GR" dirty="0">
                <a:solidFill>
                  <a:srgbClr val="FF0000"/>
                </a:solidFill>
              </a:rPr>
              <a:t>περιορίζουν το πεδίο της πολιτικής διαδικασίας </a:t>
            </a:r>
            <a:r>
              <a:rPr lang="el-GR" dirty="0"/>
              <a:t>στη δημόσια εξέταση μόνο εκείνων των ζητημάτων που είναι σχετικά ακίνδυνα για τον Α. Στον βαθμό που ο Α το πετυχαίνει, ο Β εμποδίζεται πρακτικά να φέρει στο προσκήνιο οποιοδήποτε ζήτημα το οποίο θα ήταν επιζήμιο για τη δέσμη προτιμήσεων του Α» (</a:t>
            </a:r>
            <a:r>
              <a:rPr lang="en-US" dirty="0"/>
              <a:t>Bachrach </a:t>
            </a:r>
            <a:r>
              <a:rPr lang="el-GR" dirty="0"/>
              <a:t>και </a:t>
            </a:r>
            <a:r>
              <a:rPr lang="en-US" dirty="0" err="1"/>
              <a:t>Baratz</a:t>
            </a:r>
            <a:r>
              <a:rPr lang="en-US" dirty="0"/>
              <a:t> 1962)</a:t>
            </a:r>
            <a:endParaRPr lang="el-GR" dirty="0"/>
          </a:p>
          <a:p>
            <a:r>
              <a:rPr lang="el-GR" dirty="0"/>
              <a:t>Η εξουσία αναπτύσσεται όχι μόνο όταν συμβαίνουν κάποια πράγματα (λήψη αποφάσεων) αλλά και ότι δεν συμβαίνουν (μη λήψη αποφάσεων) </a:t>
            </a:r>
            <a:r>
              <a:rPr lang="el-GR" dirty="0">
                <a:solidFill>
                  <a:schemeClr val="accent1"/>
                </a:solidFill>
              </a:rPr>
              <a:t>(</a:t>
            </a:r>
            <a:r>
              <a:rPr lang="en-US" dirty="0">
                <a:solidFill>
                  <a:schemeClr val="accent1"/>
                </a:solidFill>
              </a:rPr>
              <a:t>Lukes) (</a:t>
            </a:r>
            <a:r>
              <a:rPr lang="el-GR" dirty="0">
                <a:solidFill>
                  <a:schemeClr val="accent1"/>
                </a:solidFill>
              </a:rPr>
              <a:t>Δισδιάστατη αντίληψη της εξουσίας)</a:t>
            </a:r>
          </a:p>
          <a:p>
            <a:r>
              <a:rPr lang="el-GR" dirty="0"/>
              <a:t>Κάποια μειονότητα μπορεί να οδηγήσει μια άλλη μειονότητα </a:t>
            </a:r>
            <a:r>
              <a:rPr lang="el-GR" dirty="0">
                <a:solidFill>
                  <a:srgbClr val="FF0000"/>
                </a:solidFill>
              </a:rPr>
              <a:t>στον μόνιμο αποκλεισμό</a:t>
            </a:r>
            <a:r>
              <a:rPr lang="el-GR" dirty="0"/>
              <a:t> από την αντιπροσώπευση των συμφερόντων της χωρίς αυτό να είναι άμεσα ορατό</a:t>
            </a:r>
          </a:p>
        </p:txBody>
      </p:sp>
    </p:spTree>
    <p:extLst>
      <p:ext uri="{BB962C8B-B14F-4D97-AF65-F5344CB8AC3E}">
        <p14:creationId xmlns:p14="http://schemas.microsoft.com/office/powerpoint/2010/main" val="392316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E571FAE-C552-4FD1-8847-BF37F50DF3AF}"/>
              </a:ext>
            </a:extLst>
          </p:cNvPr>
          <p:cNvSpPr>
            <a:spLocks noGrp="1"/>
          </p:cNvSpPr>
          <p:nvPr>
            <p:ph type="title"/>
          </p:nvPr>
        </p:nvSpPr>
        <p:spPr/>
        <p:txBody>
          <a:bodyPr/>
          <a:lstStyle/>
          <a:p>
            <a:r>
              <a:rPr lang="el-GR" dirty="0"/>
              <a:t>Ανισότητα πόρων</a:t>
            </a:r>
          </a:p>
        </p:txBody>
      </p:sp>
      <p:sp>
        <p:nvSpPr>
          <p:cNvPr id="3" name="Θέση περιεχομένου 2">
            <a:extLst>
              <a:ext uri="{FF2B5EF4-FFF2-40B4-BE49-F238E27FC236}">
                <a16:creationId xmlns:a16="http://schemas.microsoft.com/office/drawing/2014/main" id="{2D13E1C4-F7A7-4C43-93CA-F0B1318C1D99}"/>
              </a:ext>
            </a:extLst>
          </p:cNvPr>
          <p:cNvSpPr>
            <a:spLocks noGrp="1"/>
          </p:cNvSpPr>
          <p:nvPr>
            <p:ph idx="1"/>
          </p:nvPr>
        </p:nvSpPr>
        <p:spPr/>
        <p:txBody>
          <a:bodyPr/>
          <a:lstStyle/>
          <a:p>
            <a:r>
              <a:rPr lang="el-GR" dirty="0"/>
              <a:t>Πολλές ομάδες δεν έχουν πόρους για να συναγωνιστούν στο εθνικό πεδίο με </a:t>
            </a:r>
            <a:r>
              <a:rPr lang="el-GR" dirty="0">
                <a:solidFill>
                  <a:srgbClr val="FF0000"/>
                </a:solidFill>
              </a:rPr>
              <a:t>ισχυρές εταιρείες</a:t>
            </a:r>
          </a:p>
          <a:p>
            <a:r>
              <a:rPr lang="el-GR" dirty="0"/>
              <a:t>Πολλές δεν διαθέτουν καν πόρους για πολιτική δραστηριοποίηση </a:t>
            </a:r>
          </a:p>
        </p:txBody>
      </p:sp>
    </p:spTree>
    <p:extLst>
      <p:ext uri="{BB962C8B-B14F-4D97-AF65-F5344CB8AC3E}">
        <p14:creationId xmlns:p14="http://schemas.microsoft.com/office/powerpoint/2010/main" val="9222719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A5EED69-8089-1306-E89F-A381F3848598}"/>
              </a:ext>
            </a:extLst>
          </p:cNvPr>
          <p:cNvSpPr>
            <a:spLocks noGrp="1"/>
          </p:cNvSpPr>
          <p:nvPr>
            <p:ph type="title"/>
          </p:nvPr>
        </p:nvSpPr>
        <p:spPr/>
        <p:txBody>
          <a:bodyPr/>
          <a:lstStyle/>
          <a:p>
            <a:r>
              <a:rPr lang="el-GR" dirty="0" err="1"/>
              <a:t>Νεοπλουραλισμός</a:t>
            </a:r>
            <a:endParaRPr lang="el-GR" dirty="0"/>
          </a:p>
        </p:txBody>
      </p:sp>
      <p:sp>
        <p:nvSpPr>
          <p:cNvPr id="3" name="Θέση περιεχομένου 2">
            <a:extLst>
              <a:ext uri="{FF2B5EF4-FFF2-40B4-BE49-F238E27FC236}">
                <a16:creationId xmlns:a16="http://schemas.microsoft.com/office/drawing/2014/main" id="{F50FDE06-EA09-21FB-D0BB-12B41A044AAA}"/>
              </a:ext>
            </a:extLst>
          </p:cNvPr>
          <p:cNvSpPr>
            <a:spLocks noGrp="1"/>
          </p:cNvSpPr>
          <p:nvPr>
            <p:ph idx="1"/>
          </p:nvPr>
        </p:nvSpPr>
        <p:spPr/>
        <p:txBody>
          <a:bodyPr>
            <a:normAutofit/>
          </a:bodyPr>
          <a:lstStyle/>
          <a:p>
            <a:r>
              <a:rPr lang="el-GR" b="0" i="0" dirty="0">
                <a:effectLst/>
                <a:highlight>
                  <a:srgbClr val="FFFFFF"/>
                </a:highlight>
              </a:rPr>
              <a:t>Οι κριτικές αυτές οδήγησαν στην αναθεώρηση του κλασικού μοντέλου (</a:t>
            </a:r>
            <a:r>
              <a:rPr lang="el-GR" b="0" i="0" dirty="0" err="1">
                <a:effectLst/>
                <a:highlight>
                  <a:srgbClr val="FFFFFF"/>
                </a:highlight>
              </a:rPr>
              <a:t>Lindblom</a:t>
            </a:r>
            <a:r>
              <a:rPr lang="el-GR" b="0" i="0" dirty="0">
                <a:effectLst/>
                <a:highlight>
                  <a:srgbClr val="FFFFFF"/>
                </a:highlight>
              </a:rPr>
              <a:t> 1977, </a:t>
            </a:r>
            <a:r>
              <a:rPr lang="el-GR" b="0" i="0" dirty="0" err="1">
                <a:effectLst/>
                <a:highlight>
                  <a:srgbClr val="FFFFFF"/>
                </a:highlight>
              </a:rPr>
              <a:t>Dahl</a:t>
            </a:r>
            <a:r>
              <a:rPr lang="el-GR" b="0" i="0" dirty="0">
                <a:effectLst/>
                <a:highlight>
                  <a:srgbClr val="FFFFFF"/>
                </a:highlight>
              </a:rPr>
              <a:t> 1985)</a:t>
            </a:r>
          </a:p>
          <a:p>
            <a:r>
              <a:rPr lang="el-GR" b="0" i="0" dirty="0">
                <a:effectLst/>
                <a:highlight>
                  <a:srgbClr val="FFFFFF"/>
                </a:highlight>
              </a:rPr>
              <a:t>Παραδοχή ότι ο </a:t>
            </a:r>
            <a:r>
              <a:rPr lang="el-GR" b="0" i="0" dirty="0">
                <a:solidFill>
                  <a:srgbClr val="FF0000"/>
                </a:solidFill>
                <a:effectLst/>
                <a:highlight>
                  <a:srgbClr val="FFFFFF"/>
                </a:highlight>
              </a:rPr>
              <a:t>σύγχρονος καπιταλισμό</a:t>
            </a:r>
            <a:r>
              <a:rPr lang="el-GR" b="0" i="0" dirty="0">
                <a:effectLst/>
                <a:highlight>
                  <a:srgbClr val="FFFFFF"/>
                </a:highlight>
              </a:rPr>
              <a:t>ς γεννά τεράστιες ανισότητες που ευνοούν τις μεγάλες επιχειρήσεις εις βάρος των άλλων ομάδων σε ό,τι αφορά την πολιτική επιρροή</a:t>
            </a:r>
          </a:p>
        </p:txBody>
      </p:sp>
    </p:spTree>
    <p:extLst>
      <p:ext uri="{BB962C8B-B14F-4D97-AF65-F5344CB8AC3E}">
        <p14:creationId xmlns:p14="http://schemas.microsoft.com/office/powerpoint/2010/main" val="6620919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74BBF94-2C48-FBB0-522D-478A3D77F74E}"/>
              </a:ext>
            </a:extLst>
          </p:cNvPr>
          <p:cNvSpPr>
            <a:spLocks noGrp="1"/>
          </p:cNvSpPr>
          <p:nvPr>
            <p:ph type="title"/>
          </p:nvPr>
        </p:nvSpPr>
        <p:spPr/>
        <p:txBody>
          <a:bodyPr/>
          <a:lstStyle/>
          <a:p>
            <a:r>
              <a:rPr lang="el-GR" dirty="0"/>
              <a:t>Ανισότητα πολιτικών ευκαιριών</a:t>
            </a:r>
          </a:p>
        </p:txBody>
      </p:sp>
      <p:sp>
        <p:nvSpPr>
          <p:cNvPr id="3" name="Θέση περιεχομένου 2">
            <a:extLst>
              <a:ext uri="{FF2B5EF4-FFF2-40B4-BE49-F238E27FC236}">
                <a16:creationId xmlns:a16="http://schemas.microsoft.com/office/drawing/2014/main" id="{A823D69E-24A8-A05C-B9AB-466C7CD63606}"/>
              </a:ext>
            </a:extLst>
          </p:cNvPr>
          <p:cNvSpPr>
            <a:spLocks noGrp="1"/>
          </p:cNvSpPr>
          <p:nvPr>
            <p:ph idx="1"/>
          </p:nvPr>
        </p:nvSpPr>
        <p:spPr/>
        <p:txBody>
          <a:bodyPr>
            <a:normAutofit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l-GR" dirty="0">
                <a:solidFill>
                  <a:prstClr val="black"/>
                </a:solidFill>
                <a:highlight>
                  <a:srgbClr val="FFFFFF"/>
                </a:highlight>
                <a:latin typeface="Calibri" panose="020F0502020204030204"/>
              </a:rPr>
              <a:t>«Η ιδιοκτησία και ο έλεγχος συμβάλλουν στη δημιουργία μεγάλων διαφορών μεταξύ των πολιτών ως προς τον πλούτο, το εισόδημα, το κύρος, τις ειδικεύσεις, την πληροφόρηση, τον έλεγχο της πληροφόρησης και της προπαγάνδας, την πρόσβαση στις πολιτικές ηγεσίες και, κατά μέσον όρο, ως προς τις προβλέψιμες ευκαιρίες ζωής, όχι μόνο για τους ώριμους ενήλικες αλλά και για τους αγέννητους, τα βρέφη και τα παιδιά» (</a:t>
            </a:r>
            <a:r>
              <a:rPr lang="en-US" dirty="0">
                <a:solidFill>
                  <a:prstClr val="black"/>
                </a:solidFill>
                <a:highlight>
                  <a:srgbClr val="FFFFFF"/>
                </a:highlight>
                <a:latin typeface="Calibri" panose="020F0502020204030204"/>
              </a:rPr>
              <a:t>Dahl 1985)</a:t>
            </a:r>
            <a:endParaRPr kumimoji="0" lang="en-US" sz="28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8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«Ο σύγχρονος εταιρικός καπιταλισμός τείνει να γεννά τόσο μεγάλες ανισότητες ως προς τους κοινωνικούς και οικονομικούς πόρους ώστε να προκαλούνται σοβαρές παραβιάσεις της πολιτικής ισότητας, και επομένως, της δημοκρατικής διαδικασίας» </a:t>
            </a:r>
            <a:r>
              <a:rPr kumimoji="0" lang="en-US" sz="28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rPr>
              <a:t>(Dahl 1985)</a:t>
            </a:r>
            <a:endPar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l-GR" dirty="0"/>
          </a:p>
        </p:txBody>
      </p:sp>
    </p:spTree>
    <p:extLst>
      <p:ext uri="{BB962C8B-B14F-4D97-AF65-F5344CB8AC3E}">
        <p14:creationId xmlns:p14="http://schemas.microsoft.com/office/powerpoint/2010/main" val="2611448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8E346F6-B701-13AB-6759-4E2FD512C394}"/>
              </a:ext>
            </a:extLst>
          </p:cNvPr>
          <p:cNvSpPr>
            <a:spLocks noGrp="1"/>
          </p:cNvSpPr>
          <p:nvPr>
            <p:ph type="title"/>
          </p:nvPr>
        </p:nvSpPr>
        <p:spPr/>
        <p:txBody>
          <a:bodyPr/>
          <a:lstStyle/>
          <a:p>
            <a:r>
              <a:rPr lang="el-GR" dirty="0"/>
              <a:t>Κράτος και ιδιωτικές επιχειρήσεις</a:t>
            </a:r>
          </a:p>
        </p:txBody>
      </p:sp>
      <p:sp>
        <p:nvSpPr>
          <p:cNvPr id="3" name="Θέση περιεχομένου 2">
            <a:extLst>
              <a:ext uri="{FF2B5EF4-FFF2-40B4-BE49-F238E27FC236}">
                <a16:creationId xmlns:a16="http://schemas.microsoft.com/office/drawing/2014/main" id="{1AB40A97-2109-AC88-85A1-75AB8B04C78B}"/>
              </a:ext>
            </a:extLst>
          </p:cNvPr>
          <p:cNvSpPr>
            <a:spLocks noGrp="1"/>
          </p:cNvSpPr>
          <p:nvPr>
            <p:ph idx="1"/>
          </p:nvPr>
        </p:nvSpPr>
        <p:spPr/>
        <p:txBody>
          <a:bodyPr/>
          <a:lstStyle/>
          <a:p>
            <a:r>
              <a:rPr lang="el-GR" dirty="0"/>
              <a:t>«Εφόσον δημόσιες λειτουργίες στο σύστημα της αγοράς </a:t>
            </a:r>
            <a:r>
              <a:rPr lang="el-GR" dirty="0">
                <a:solidFill>
                  <a:srgbClr val="FF0000"/>
                </a:solidFill>
              </a:rPr>
              <a:t>στηρίζονται σε επιχειρηματίες</a:t>
            </a:r>
            <a:r>
              <a:rPr lang="el-GR" dirty="0"/>
              <a:t>, συνεπάγεται ότι οι θέσεις εργασίας, οι τιμές, η παραγωγή, η ανάπτυξη, η ποιότητα ζωής και η οικονομική σταθερότητα του οποιουδήποτε, όλα αυτά στηρίζονται σε αυτούς. Κατά συνέπεια, οι αξιωματούχοι της κυβέρνησης δεν μπορούν να είναι αδιάφοροι στο πόσο καλά λειτουργούν οι επιχειρήσεις. Η </a:t>
            </a:r>
            <a:r>
              <a:rPr lang="el-GR" dirty="0">
                <a:solidFill>
                  <a:srgbClr val="FF0000"/>
                </a:solidFill>
              </a:rPr>
              <a:t>ύφεση</a:t>
            </a:r>
            <a:r>
              <a:rPr lang="el-GR" dirty="0"/>
              <a:t>, ο πληθωρισμός ή άλλα οικονομικά δεινά μπορούν να ρίξουν μια κυβέρνηση. Για αυτό, μια κεφαλαιώδης λειτουργία της κυβέρνησης είναι να φροντίζει ώστε οι επιχειρηματίες να εκτελούν το έργο τους (</a:t>
            </a:r>
            <a:r>
              <a:rPr lang="en-US" dirty="0"/>
              <a:t>Lindblom 1977)</a:t>
            </a:r>
            <a:endParaRPr lang="el-GR" dirty="0"/>
          </a:p>
        </p:txBody>
      </p:sp>
    </p:spTree>
    <p:extLst>
      <p:ext uri="{BB962C8B-B14F-4D97-AF65-F5344CB8AC3E}">
        <p14:creationId xmlns:p14="http://schemas.microsoft.com/office/powerpoint/2010/main" val="32019505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1D1316-5551-2EE8-AAE4-39A8465CBA32}"/>
              </a:ext>
            </a:extLst>
          </p:cNvPr>
          <p:cNvSpPr>
            <a:spLocks noGrp="1"/>
          </p:cNvSpPr>
          <p:nvPr>
            <p:ph type="title"/>
          </p:nvPr>
        </p:nvSpPr>
        <p:spPr/>
        <p:txBody>
          <a:bodyPr/>
          <a:lstStyle/>
          <a:p>
            <a:r>
              <a:rPr lang="el-GR" dirty="0"/>
              <a:t>Αποφασιστικό εμπόδιο</a:t>
            </a:r>
          </a:p>
        </p:txBody>
      </p:sp>
      <p:sp>
        <p:nvSpPr>
          <p:cNvPr id="3" name="Θέση περιεχομένου 2">
            <a:extLst>
              <a:ext uri="{FF2B5EF4-FFF2-40B4-BE49-F238E27FC236}">
                <a16:creationId xmlns:a16="http://schemas.microsoft.com/office/drawing/2014/main" id="{2CE88EE1-BCB6-659B-B542-9D9CD2C0B81E}"/>
              </a:ext>
            </a:extLst>
          </p:cNvPr>
          <p:cNvSpPr>
            <a:spLocks noGrp="1"/>
          </p:cNvSpPr>
          <p:nvPr>
            <p:ph idx="1"/>
          </p:nvPr>
        </p:nvSpPr>
        <p:spPr/>
        <p:txBody>
          <a:bodyPr/>
          <a:lstStyle/>
          <a:p>
            <a:r>
              <a:rPr lang="en-US" dirty="0"/>
              <a:t>O</a:t>
            </a:r>
            <a:r>
              <a:rPr lang="el-GR" dirty="0"/>
              <a:t>ι </a:t>
            </a:r>
            <a:r>
              <a:rPr lang="el-GR" dirty="0" err="1"/>
              <a:t>νεοπλουραλιστές</a:t>
            </a:r>
            <a:r>
              <a:rPr lang="el-GR" dirty="0"/>
              <a:t> δεν ισχυρίζονται ότι </a:t>
            </a:r>
            <a:r>
              <a:rPr lang="el-GR" dirty="0">
                <a:solidFill>
                  <a:srgbClr val="FF0000"/>
                </a:solidFill>
              </a:rPr>
              <a:t>τα επιχειρηματικά συμφέροντα </a:t>
            </a:r>
            <a:r>
              <a:rPr lang="el-GR" dirty="0"/>
              <a:t>αντανακλούν μια διευθετημένη ή ολοκληρωμένη εικόνα των δυνάμεων και των σχέσεων που διέπουν τη σύγχρονη δημοκρατική πολιτική</a:t>
            </a:r>
          </a:p>
          <a:p>
            <a:r>
              <a:rPr lang="el-GR" dirty="0"/>
              <a:t>Αναγνωρίζουν τη </a:t>
            </a:r>
            <a:r>
              <a:rPr lang="el-GR" dirty="0">
                <a:solidFill>
                  <a:srgbClr val="FF0000"/>
                </a:solidFill>
              </a:rPr>
              <a:t>φιλελεύθερη δημοκρατία </a:t>
            </a:r>
            <a:r>
              <a:rPr lang="el-GR" dirty="0"/>
              <a:t>ως ένα αποφασιστικό εμπόδιο στην ανάπτυξη ενός μονολιθικού, δίχως ανάδραση κράτους</a:t>
            </a:r>
          </a:p>
        </p:txBody>
      </p:sp>
    </p:spTree>
    <p:extLst>
      <p:ext uri="{BB962C8B-B14F-4D97-AF65-F5344CB8AC3E}">
        <p14:creationId xmlns:p14="http://schemas.microsoft.com/office/powerpoint/2010/main" val="4514699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9D3D54-0F3B-5417-04BC-89C84D28A6C9}"/>
              </a:ext>
            </a:extLst>
          </p:cNvPr>
          <p:cNvSpPr>
            <a:spLocks noGrp="1"/>
          </p:cNvSpPr>
          <p:nvPr>
            <p:ph type="title"/>
          </p:nvPr>
        </p:nvSpPr>
        <p:spPr/>
        <p:txBody>
          <a:bodyPr/>
          <a:lstStyle/>
          <a:p>
            <a:r>
              <a:rPr lang="el-GR" dirty="0"/>
              <a:t>Ισότητα «όπλων»</a:t>
            </a:r>
          </a:p>
        </p:txBody>
      </p:sp>
      <p:sp>
        <p:nvSpPr>
          <p:cNvPr id="3" name="Θέση περιεχομένου 2">
            <a:extLst>
              <a:ext uri="{FF2B5EF4-FFF2-40B4-BE49-F238E27FC236}">
                <a16:creationId xmlns:a16="http://schemas.microsoft.com/office/drawing/2014/main" id="{8147F1FD-00CC-DCFF-8FBF-591697BF07B6}"/>
              </a:ext>
            </a:extLst>
          </p:cNvPr>
          <p:cNvSpPr>
            <a:spLocks noGrp="1"/>
          </p:cNvSpPr>
          <p:nvPr>
            <p:ph idx="1"/>
          </p:nvPr>
        </p:nvSpPr>
        <p:spPr/>
        <p:txBody>
          <a:bodyPr>
            <a:normAutofit lnSpcReduction="10000"/>
          </a:bodyPr>
          <a:lstStyle/>
          <a:p>
            <a:r>
              <a:rPr lang="el-GR" dirty="0" err="1"/>
              <a:t>Νεοπλουραλιστές</a:t>
            </a:r>
            <a:r>
              <a:rPr lang="el-GR" dirty="0"/>
              <a:t> όπως ο </a:t>
            </a:r>
            <a:r>
              <a:rPr lang="en-US" dirty="0"/>
              <a:t>Fraenkel (1991) </a:t>
            </a:r>
            <a:r>
              <a:rPr lang="el-GR" dirty="0"/>
              <a:t>υποστηρίζουν ότι το κράτος πρέπει να μεριμνά ώστε να υπάρχει μια «αγωνιστική ισότητα» ή «ισότητα όπλων» μεταξύ των διάφορων ομάδων συμφερόντων</a:t>
            </a:r>
          </a:p>
          <a:p>
            <a:r>
              <a:rPr lang="el-GR" dirty="0"/>
              <a:t>Είναι καθήκον του κράτους να αντιτάσσεται στην «υπερβολική ισχύ </a:t>
            </a:r>
            <a:r>
              <a:rPr lang="el-GR" dirty="0" err="1"/>
              <a:t>ολιγοπωλιακών</a:t>
            </a:r>
            <a:r>
              <a:rPr lang="el-GR" dirty="0"/>
              <a:t> αν όχι και μονοπωλιακών φορέων κοινωνικοοικονομικής ισχύος»</a:t>
            </a:r>
          </a:p>
          <a:p>
            <a:r>
              <a:rPr lang="el-GR" dirty="0"/>
              <a:t>Το κράτος πρέπει να φροντίσει «ώστε να έχουν επαρκή δυνατότητα άσκησης επιρροής όλες εκείνες οι κοινωνικές ομάδες οι οποίες δεν είναι σε θέση να σχηματίσουν και να διατηρήσουν λειτουργικές ισχυρές ενώσεις υπεράσπισης των συμφερόντων τους»</a:t>
            </a:r>
          </a:p>
        </p:txBody>
      </p:sp>
    </p:spTree>
    <p:extLst>
      <p:ext uri="{BB962C8B-B14F-4D97-AF65-F5344CB8AC3E}">
        <p14:creationId xmlns:p14="http://schemas.microsoft.com/office/powerpoint/2010/main" val="17039576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F742A95-1412-9D2F-2123-67B4734F1C2D}"/>
              </a:ext>
            </a:extLst>
          </p:cNvPr>
          <p:cNvSpPr>
            <a:spLocks noGrp="1"/>
          </p:cNvSpPr>
          <p:nvPr>
            <p:ph type="title"/>
          </p:nvPr>
        </p:nvSpPr>
        <p:spPr/>
        <p:txBody>
          <a:bodyPr/>
          <a:lstStyle/>
          <a:p>
            <a:r>
              <a:rPr lang="el-GR" dirty="0"/>
              <a:t>Κοινωνικό κράτος δικαίου</a:t>
            </a:r>
          </a:p>
        </p:txBody>
      </p:sp>
      <p:sp>
        <p:nvSpPr>
          <p:cNvPr id="3" name="Θέση περιεχομένου 2">
            <a:extLst>
              <a:ext uri="{FF2B5EF4-FFF2-40B4-BE49-F238E27FC236}">
                <a16:creationId xmlns:a16="http://schemas.microsoft.com/office/drawing/2014/main" id="{F1DC94A0-49D8-581E-2ECA-69182147E17C}"/>
              </a:ext>
            </a:extLst>
          </p:cNvPr>
          <p:cNvSpPr>
            <a:spLocks noGrp="1"/>
          </p:cNvSpPr>
          <p:nvPr>
            <p:ph idx="1"/>
          </p:nvPr>
        </p:nvSpPr>
        <p:spPr/>
        <p:txBody>
          <a:bodyPr>
            <a:normAutofit lnSpcReduction="10000"/>
          </a:bodyPr>
          <a:lstStyle/>
          <a:p>
            <a:r>
              <a:rPr lang="el-GR" dirty="0"/>
              <a:t>Η ισορροπία αυτή μπορεί να επιτευχθεί μόνο μέσα από κοινωνικοπολιτικές παρεμβάσεις με σκοπό την προώθηση των συμφερόντων των </a:t>
            </a:r>
            <a:r>
              <a:rPr lang="el-GR" dirty="0">
                <a:solidFill>
                  <a:srgbClr val="FF0000"/>
                </a:solidFill>
              </a:rPr>
              <a:t>κατώτερων κοινωνικών τάξεων</a:t>
            </a:r>
          </a:p>
          <a:p>
            <a:r>
              <a:rPr lang="el-GR" dirty="0"/>
              <a:t>Είναι αναγκαία η μετατροπή του φιλελεύθερου κράτους δικαίου σε κοινωνικό κράτος δικαίου. Το φιλελεύθερο κράτος περιορίζεται στο να διατηρεί ανοικτές τις νομικές οδούς και να εγγυάται νομική προστασία όταν παραβιάζεται η ελευθερία των μελών του. Το κοινωνικό κράτος «πρέπει να λαμβάνει προφυλακτικά μέτρα για την αποφυγή δημιουργίας πολιτικών, οικονομικών και ιδιαίτερα κοινωνικών συνθηκών, από τις οποίες θα μπορούσαν να προκύψουν κίνδυνοι για τις αρχές του κράτους δικαίου» </a:t>
            </a:r>
            <a:r>
              <a:rPr lang="en-US" dirty="0"/>
              <a:t>(Fraenkel 1991)</a:t>
            </a:r>
            <a:endParaRPr lang="el-GR" dirty="0"/>
          </a:p>
        </p:txBody>
      </p:sp>
    </p:spTree>
    <p:extLst>
      <p:ext uri="{BB962C8B-B14F-4D97-AF65-F5344CB8AC3E}">
        <p14:creationId xmlns:p14="http://schemas.microsoft.com/office/powerpoint/2010/main" val="3653299838"/>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3918</TotalTime>
  <Words>3203</Words>
  <Application>Microsoft Office PowerPoint</Application>
  <PresentationFormat>Ευρεία οθόνη</PresentationFormat>
  <Paragraphs>145</Paragraphs>
  <Slides>37</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37</vt:i4>
      </vt:variant>
    </vt:vector>
  </HeadingPairs>
  <TitlesOfParts>
    <vt:vector size="43" baseType="lpstr">
      <vt:lpstr>Arial</vt:lpstr>
      <vt:lpstr>Calibri</vt:lpstr>
      <vt:lpstr>Calibri Light</vt:lpstr>
      <vt:lpstr>Goudy</vt:lpstr>
      <vt:lpstr>Times New Roman</vt:lpstr>
      <vt:lpstr>Θέμα του Office</vt:lpstr>
      <vt:lpstr>Πλουραλισμός</vt:lpstr>
      <vt:lpstr>Κύριοι εκπρόσωποι</vt:lpstr>
      <vt:lpstr>Πλουραλιστικό μοντέλο</vt:lpstr>
      <vt:lpstr>Νεοχομπσιανή πολιτική κοινωνιολογία</vt:lpstr>
      <vt:lpstr>Η κληρονομιά του Μάντισον</vt:lpstr>
      <vt:lpstr>Διαπλοκή κανονιστικής και εμπειρικής θεωρίας</vt:lpstr>
      <vt:lpstr>Ομάδες συμφερόντων</vt:lpstr>
      <vt:lpstr>Υποκειμενικά συμφέροντα</vt:lpstr>
      <vt:lpstr>Αυτόνομη νομιμοποίηση</vt:lpstr>
      <vt:lpstr>Ομάδες συμφερόντων στις σύγχρονες δημοκρατίες</vt:lpstr>
      <vt:lpstr>Τάξη</vt:lpstr>
      <vt:lpstr>Κριτική στη θεωρία των τάξεων</vt:lpstr>
      <vt:lpstr>Εξουσία</vt:lpstr>
      <vt:lpstr>Η κριτική του Steven Lukes</vt:lpstr>
      <vt:lpstr>Η τρίτη διάσταση της εξουσίας</vt:lpstr>
      <vt:lpstr>Πολλαπλά κέντρα εξουσίας</vt:lpstr>
      <vt:lpstr>Πόροι και εξουσία</vt:lpstr>
      <vt:lpstr>Πολλαπλά κανάλια άσκησης επιρροής</vt:lpstr>
      <vt:lpstr>Το κράτος ως διαιτητής</vt:lpstr>
      <vt:lpstr>O κρίσιμος ρόλος της ηγεσίας</vt:lpstr>
      <vt:lpstr>Κράτος και λαϊκή βούληση</vt:lpstr>
      <vt:lpstr>Πολιτική κουλτούρα: Συναίνεση</vt:lpstr>
      <vt:lpstr>Συναίνεση και θεσμικά αντίβαρα</vt:lpstr>
      <vt:lpstr>Πολιτική κουλτούρα: Απάθεια</vt:lpstr>
      <vt:lpstr>Απάθεια και ανισότητες</vt:lpstr>
      <vt:lpstr>Αντιπροσώπευση συμφερόντων και απορρόφηση συγκρούσεων</vt:lpstr>
      <vt:lpstr>Αποφυγή της «τυραννίας»</vt:lpstr>
      <vt:lpstr>Πρωτεϊκή πολυπλοκότητα σχέσεων</vt:lpstr>
      <vt:lpstr>Κριτική στον κλασικό πλουραλισμό</vt:lpstr>
      <vt:lpstr>Φραγμοί στην αντιπροσώπευση</vt:lpstr>
      <vt:lpstr>Ανισότητα πόρων</vt:lpstr>
      <vt:lpstr>Νεοπλουραλισμός</vt:lpstr>
      <vt:lpstr>Ανισότητα πολιτικών ευκαιριών</vt:lpstr>
      <vt:lpstr>Κράτος και ιδιωτικές επιχειρήσεις</vt:lpstr>
      <vt:lpstr>Αποφασιστικό εμπόδιο</vt:lpstr>
      <vt:lpstr>Ισότητα «όπλων»</vt:lpstr>
      <vt:lpstr>Κοινωνικό κράτος δικαίου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Πλουραλισμός</dc:title>
  <dc:creator>alexandros manolatos</dc:creator>
  <cp:lastModifiedBy>alexandros manolatos</cp:lastModifiedBy>
  <cp:revision>34</cp:revision>
  <dcterms:created xsi:type="dcterms:W3CDTF">2024-04-20T16:22:17Z</dcterms:created>
  <dcterms:modified xsi:type="dcterms:W3CDTF">2026-04-08T07:12:26Z</dcterms:modified>
</cp:coreProperties>
</file>