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63" r:id="rId5"/>
    <p:sldId id="276" r:id="rId6"/>
    <p:sldId id="258" r:id="rId7"/>
    <p:sldId id="264" r:id="rId8"/>
    <p:sldId id="259" r:id="rId9"/>
    <p:sldId id="294" r:id="rId10"/>
    <p:sldId id="278" r:id="rId11"/>
    <p:sldId id="265" r:id="rId12"/>
    <p:sldId id="266" r:id="rId13"/>
    <p:sldId id="292" r:id="rId14"/>
    <p:sldId id="293" r:id="rId15"/>
    <p:sldId id="295" r:id="rId16"/>
    <p:sldId id="296" r:id="rId17"/>
    <p:sldId id="267" r:id="rId18"/>
    <p:sldId id="268" r:id="rId19"/>
    <p:sldId id="256" r:id="rId20"/>
    <p:sldId id="297" r:id="rId21"/>
    <p:sldId id="257" r:id="rId22"/>
    <p:sldId id="277" r:id="rId23"/>
    <p:sldId id="272" r:id="rId24"/>
    <p:sldId id="298" r:id="rId25"/>
    <p:sldId id="299" r:id="rId26"/>
    <p:sldId id="269" r:id="rId27"/>
    <p:sldId id="270" r:id="rId28"/>
    <p:sldId id="275" r:id="rId29"/>
    <p:sldId id="273" r:id="rId30"/>
    <p:sldId id="274" r:id="rId31"/>
    <p:sldId id="279" r:id="rId32"/>
    <p:sldId id="280" r:id="rId33"/>
    <p:sldId id="281" r:id="rId34"/>
    <p:sldId id="282" r:id="rId35"/>
    <p:sldId id="283" r:id="rId36"/>
    <p:sldId id="284" r:id="rId37"/>
    <p:sldId id="286" r:id="rId38"/>
    <p:sldId id="285" r:id="rId39"/>
    <p:sldId id="287" r:id="rId40"/>
    <p:sldId id="288" r:id="rId41"/>
    <p:sldId id="289" r:id="rId42"/>
    <p:sldId id="290" r:id="rId43"/>
    <p:sldId id="291" r:id="rId4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F3B236-86AA-01CE-71E9-C768C5027709}"/>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59B1445-7466-1D0C-3DCF-D7981E92EA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CB1E3245-5A74-FD52-AD93-D38043F2D12F}"/>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C51CE561-3148-0333-C521-4DDF62EA2B9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9784B70-45C0-5641-E5CC-8DF310CFDCA5}"/>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2581305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EF4DEC-BEE6-2B51-2B17-3E0EA9ABD31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0FD3B90-667A-797A-52AE-FB58873B047D}"/>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E37D492-BD03-9CE1-8CD1-E4A15492D7E8}"/>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CC6D0262-431E-CBCF-FA04-9788B9F193E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F20AEEF-B055-6B02-4F0A-D5C9030C5972}"/>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900280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F9D2A2-96E4-0F90-3611-23A29F39A20C}"/>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3EDF11-A1A1-6EEA-CE37-FC04EEEFA2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90876C01-596F-BD13-D516-C6F3CD3CA216}"/>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5A4FB31D-403B-82FC-BF0D-C35C409255B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126A98C-003B-E1A9-6BF5-0F21CD08A434}"/>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94636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027B82-3783-718D-5792-1CA4BF82A06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26281B2-95A5-83E6-F206-2994C01CE73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008F6042-40C7-5149-2487-012D959DDD5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FF3A1C1-84B8-2598-4CAF-8976228F5C77}"/>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6" name="Θέση υποσέλιδου 5">
            <a:extLst>
              <a:ext uri="{FF2B5EF4-FFF2-40B4-BE49-F238E27FC236}">
                <a16:creationId xmlns:a16="http://schemas.microsoft.com/office/drawing/2014/main" id="{C6A19447-E27A-4EB8-DF74-F39A9EEE23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187378B-71BF-ED2C-63CD-0F0C89DADE45}"/>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414854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0B557C-5D84-79FD-72EC-AFC34F809AA4}"/>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275DD44-D162-EC21-EC0C-40A1A179C4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C6E4BD9-2595-BAD4-54F5-35C40E8E31B5}"/>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1C52A59B-C400-268D-B8F1-6C7F234BA0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9701CE3-1C40-931F-68AF-EFC3FF2AAB40}"/>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0B376F1-7F72-D226-4EC6-850D247910C8}"/>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8" name="Θέση υποσέλιδου 7">
            <a:extLst>
              <a:ext uri="{FF2B5EF4-FFF2-40B4-BE49-F238E27FC236}">
                <a16:creationId xmlns:a16="http://schemas.microsoft.com/office/drawing/2014/main" id="{20236018-8F60-3526-293F-3D0787D44D2C}"/>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906AE2F4-CA4F-5FD4-AC1F-5A7B2836079A}"/>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69055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A867D3-BF63-D381-08E6-0D609131234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0FA2858-20B7-4FC8-47B6-A3B43565EB7D}"/>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4" name="Θέση υποσέλιδου 3">
            <a:extLst>
              <a:ext uri="{FF2B5EF4-FFF2-40B4-BE49-F238E27FC236}">
                <a16:creationId xmlns:a16="http://schemas.microsoft.com/office/drawing/2014/main" id="{E80DA4F0-D553-EB04-B352-6030D028268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DDA72E05-4E1E-CBCF-B9F5-7134045CFB9B}"/>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085423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0C7D753-2BFF-58F3-0563-5AB400EBA321}"/>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3" name="Θέση υποσέλιδου 2">
            <a:extLst>
              <a:ext uri="{FF2B5EF4-FFF2-40B4-BE49-F238E27FC236}">
                <a16:creationId xmlns:a16="http://schemas.microsoft.com/office/drawing/2014/main" id="{00BCEC56-E3E5-10B2-E5B8-6DB09AD813D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01C5A77-683F-7884-F429-A6245BFCFF51}"/>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86872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7186E1-FF1C-1FA8-5934-0C71E90B483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5671218-9750-7D75-285F-8AEEDC82AD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5354CB32-AAF3-08C5-27F8-4ADBF4E1B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85FFA65-66FB-EF2B-13F1-04D88AB7835C}"/>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6" name="Θέση υποσέλιδου 5">
            <a:extLst>
              <a:ext uri="{FF2B5EF4-FFF2-40B4-BE49-F238E27FC236}">
                <a16:creationId xmlns:a16="http://schemas.microsoft.com/office/drawing/2014/main" id="{16E51C4C-D09D-D436-F721-49F35A5B8A2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0C46349-4296-AD65-E34D-0AC98303E1DD}"/>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295944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68AE31-F5D7-157F-0176-802373426E6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B58FAC3D-0397-7FEE-DC57-552AA2C020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E4A395D9-DB73-0944-379C-0141022DE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F1E3E93-967E-09E4-B3AE-78E6E8A1FAE5}"/>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6" name="Θέση υποσέλιδου 5">
            <a:extLst>
              <a:ext uri="{FF2B5EF4-FFF2-40B4-BE49-F238E27FC236}">
                <a16:creationId xmlns:a16="http://schemas.microsoft.com/office/drawing/2014/main" id="{B66FAA7F-E847-02DE-A02C-50450E9BA85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6B1C44-6E51-4401-F66A-370BC35184E4}"/>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1953629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F3A8DE-D616-5D67-D89D-BEEF9D9A3D1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AF02C9D-FFC5-907E-543D-077D5757931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01870EC-24C1-E883-31EA-B6F22184B438}"/>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342AEC80-15AE-7BBC-814E-4A0E8F3009D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1EB9586-0AAA-FB52-826B-518E32D6DE9D}"/>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973542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EEBD8A44-D467-1103-055D-5B865ED09D10}"/>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386897A-21F6-FE34-26F0-4CDF753EF73E}"/>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08FD8E7-460C-F801-6F6C-E5370EF0DDCF}"/>
              </a:ext>
            </a:extLst>
          </p:cNvPr>
          <p:cNvSpPr>
            <a:spLocks noGrp="1"/>
          </p:cNvSpPr>
          <p:nvPr>
            <p:ph type="dt" sz="half" idx="10"/>
          </p:nvPr>
        </p:nvSpPr>
        <p:spPr/>
        <p:txBody>
          <a:body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47EEE411-B0EE-AE71-0519-A2B24CDA7F6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941BC68-A520-D473-5A90-72AAB87A2BC0}"/>
              </a:ext>
            </a:extLst>
          </p:cNvPr>
          <p:cNvSpPr>
            <a:spLocks noGrp="1"/>
          </p:cNvSpPr>
          <p:nvPr>
            <p:ph type="sldNum" sz="quarter" idx="12"/>
          </p:nvPr>
        </p:nvSpPr>
        <p:spPr/>
        <p:txBody>
          <a:bodyPr/>
          <a:lstStyle/>
          <a:p>
            <a:fld id="{9A4707D6-3EDB-4968-94CB-9BC7EECDDC12}" type="slidenum">
              <a:rPr lang="el-GR" smtClean="0"/>
              <a:t>‹#›</a:t>
            </a:fld>
            <a:endParaRPr lang="el-GR"/>
          </a:p>
        </p:txBody>
      </p:sp>
    </p:spTree>
    <p:extLst>
      <p:ext uri="{BB962C8B-B14F-4D97-AF65-F5344CB8AC3E}">
        <p14:creationId xmlns:p14="http://schemas.microsoft.com/office/powerpoint/2010/main" val="36368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EFD50C50-AA74-ABFF-C703-9D0A95CF88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E171E86-58BA-6444-9A15-9E1402C54C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97CA939-CC56-61CF-39B2-AF0F9BD651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CF5EB-E9EA-45B4-9D4E-CDE89F91E3A0}" type="datetimeFigureOut">
              <a:rPr lang="el-GR" smtClean="0"/>
              <a:t>24/3/2026</a:t>
            </a:fld>
            <a:endParaRPr lang="el-GR"/>
          </a:p>
        </p:txBody>
      </p:sp>
      <p:sp>
        <p:nvSpPr>
          <p:cNvPr id="5" name="Θέση υποσέλιδου 4">
            <a:extLst>
              <a:ext uri="{FF2B5EF4-FFF2-40B4-BE49-F238E27FC236}">
                <a16:creationId xmlns:a16="http://schemas.microsoft.com/office/drawing/2014/main" id="{61B0E369-AAD8-F051-7BA9-55AFC81D4E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55A7713F-B88F-F01C-9590-4323889B1F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707D6-3EDB-4968-94CB-9BC7EECDDC12}" type="slidenum">
              <a:rPr lang="el-GR" smtClean="0"/>
              <a:t>‹#›</a:t>
            </a:fld>
            <a:endParaRPr lang="el-GR"/>
          </a:p>
        </p:txBody>
      </p:sp>
    </p:spTree>
    <p:extLst>
      <p:ext uri="{BB962C8B-B14F-4D97-AF65-F5344CB8AC3E}">
        <p14:creationId xmlns:p14="http://schemas.microsoft.com/office/powerpoint/2010/main" val="373243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D665AC30-6F54-D7C5-FD2D-1CA9903C82E5}"/>
              </a:ext>
            </a:extLst>
          </p:cNvPr>
          <p:cNvSpPr>
            <a:spLocks noGrp="1"/>
          </p:cNvSpPr>
          <p:nvPr>
            <p:ph type="title"/>
          </p:nvPr>
        </p:nvSpPr>
        <p:spPr/>
        <p:txBody>
          <a:bodyPr/>
          <a:lstStyle/>
          <a:p>
            <a:r>
              <a:rPr lang="el-GR" dirty="0"/>
              <a:t>Οικονομική Θεωρία της Δημοκρατίας</a:t>
            </a:r>
          </a:p>
        </p:txBody>
      </p:sp>
      <p:sp>
        <p:nvSpPr>
          <p:cNvPr id="5" name="Θέση περιεχομένου 4">
            <a:extLst>
              <a:ext uri="{FF2B5EF4-FFF2-40B4-BE49-F238E27FC236}">
                <a16:creationId xmlns:a16="http://schemas.microsoft.com/office/drawing/2014/main" id="{24D651D9-8C3A-D039-F2AF-52869E801BA0}"/>
              </a:ext>
            </a:extLst>
          </p:cNvPr>
          <p:cNvSpPr>
            <a:spLocks noGrp="1"/>
          </p:cNvSpPr>
          <p:nvPr>
            <p:ph idx="1"/>
          </p:nvPr>
        </p:nvSpPr>
        <p:spPr/>
        <p:txBody>
          <a:bodyPr/>
          <a:lstStyle/>
          <a:p>
            <a:r>
              <a:rPr lang="el-GR" dirty="0"/>
              <a:t>Ο </a:t>
            </a:r>
            <a:r>
              <a:rPr lang="el-GR" dirty="0" err="1"/>
              <a:t>Ντάουνς</a:t>
            </a:r>
            <a:r>
              <a:rPr lang="el-GR" dirty="0"/>
              <a:t> είναι ο ιδρυτής της «οικονομικής θεωρίας της δημοκρατίας»</a:t>
            </a:r>
          </a:p>
          <a:p>
            <a:r>
              <a:rPr lang="el-GR" dirty="0"/>
              <a:t>Σήμα κατατεθέν της οικονομικής θεωρίας της δημοκρατίας είναι η μεταφορά στην πολιτική της ιδέας </a:t>
            </a:r>
            <a:r>
              <a:rPr lang="el-GR" dirty="0">
                <a:solidFill>
                  <a:srgbClr val="FF0000"/>
                </a:solidFill>
              </a:rPr>
              <a:t>του </a:t>
            </a:r>
            <a:r>
              <a:rPr lang="el-GR" dirty="0" err="1">
                <a:solidFill>
                  <a:srgbClr val="FF0000"/>
                </a:solidFill>
              </a:rPr>
              <a:t>εγωϊστικού</a:t>
            </a:r>
            <a:r>
              <a:rPr lang="el-GR" dirty="0">
                <a:solidFill>
                  <a:srgbClr val="FF0000"/>
                </a:solidFill>
              </a:rPr>
              <a:t> και ορθολογικού υποκειμένου</a:t>
            </a:r>
            <a:r>
              <a:rPr lang="el-GR" dirty="0"/>
              <a:t>, το οποίο σταθμίζει το κόστος και το όφελος κάθε πολιτικής απόφασης.</a:t>
            </a:r>
          </a:p>
          <a:p>
            <a:endParaRPr lang="el-GR" dirty="0"/>
          </a:p>
        </p:txBody>
      </p:sp>
    </p:spTree>
    <p:extLst>
      <p:ext uri="{BB962C8B-B14F-4D97-AF65-F5344CB8AC3E}">
        <p14:creationId xmlns:p14="http://schemas.microsoft.com/office/powerpoint/2010/main" val="251871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85CA7B-296E-B312-DE98-47B36721EB78}"/>
              </a:ext>
            </a:extLst>
          </p:cNvPr>
          <p:cNvSpPr>
            <a:spLocks noGrp="1"/>
          </p:cNvSpPr>
          <p:nvPr>
            <p:ph type="title"/>
          </p:nvPr>
        </p:nvSpPr>
        <p:spPr/>
        <p:txBody>
          <a:bodyPr/>
          <a:lstStyle/>
          <a:p>
            <a:r>
              <a:rPr lang="el-GR" dirty="0"/>
              <a:t>Σημείο εκκίνησης ο </a:t>
            </a:r>
            <a:r>
              <a:rPr lang="el-GR" dirty="0" err="1"/>
              <a:t>Σούμπετερ</a:t>
            </a:r>
            <a:endParaRPr lang="el-GR" dirty="0"/>
          </a:p>
        </p:txBody>
      </p:sp>
      <p:sp>
        <p:nvSpPr>
          <p:cNvPr id="3" name="Θέση περιεχομένου 2">
            <a:extLst>
              <a:ext uri="{FF2B5EF4-FFF2-40B4-BE49-F238E27FC236}">
                <a16:creationId xmlns:a16="http://schemas.microsoft.com/office/drawing/2014/main" id="{D8C41C13-7F97-28E5-982D-316B5F2DADE4}"/>
              </a:ext>
            </a:extLst>
          </p:cNvPr>
          <p:cNvSpPr>
            <a:spLocks noGrp="1"/>
          </p:cNvSpPr>
          <p:nvPr>
            <p:ph idx="1"/>
          </p:nvPr>
        </p:nvSpPr>
        <p:spPr/>
        <p:txBody>
          <a:bodyPr/>
          <a:lstStyle/>
          <a:p>
            <a:r>
              <a:rPr lang="el-GR" dirty="0"/>
              <a:t>Ο </a:t>
            </a:r>
            <a:r>
              <a:rPr lang="el-GR" dirty="0" err="1"/>
              <a:t>Ντάουνς</a:t>
            </a:r>
            <a:r>
              <a:rPr lang="el-GR" dirty="0"/>
              <a:t> δηλώνει ότι το </a:t>
            </a:r>
            <a:r>
              <a:rPr lang="el-GR" i="1" dirty="0"/>
              <a:t>Καπιταλισμός, Σοσιαλισμός και Δημοκρατία</a:t>
            </a:r>
            <a:r>
              <a:rPr lang="el-GR" dirty="0"/>
              <a:t> του </a:t>
            </a:r>
            <a:r>
              <a:rPr lang="el-GR" dirty="0" err="1"/>
              <a:t>Σούμπετερ</a:t>
            </a:r>
            <a:r>
              <a:rPr lang="el-GR" dirty="0"/>
              <a:t> παρείχε την «έμπνευση» και το «θεμέλιο» για τη θεωρία του για τη δημοκρατία</a:t>
            </a:r>
            <a:endParaRPr lang="en-US" dirty="0"/>
          </a:p>
          <a:p>
            <a:r>
              <a:rPr lang="el-GR" dirty="0"/>
              <a:t>Όπως και ο </a:t>
            </a:r>
            <a:r>
              <a:rPr lang="el-GR" dirty="0" err="1"/>
              <a:t>Σούμπετερ</a:t>
            </a:r>
            <a:r>
              <a:rPr lang="el-GR" dirty="0"/>
              <a:t> ο </a:t>
            </a:r>
            <a:r>
              <a:rPr lang="el-GR" dirty="0" err="1"/>
              <a:t>Ντάουνς</a:t>
            </a:r>
            <a:r>
              <a:rPr lang="el-GR" dirty="0"/>
              <a:t> θεωρεί </a:t>
            </a:r>
            <a:r>
              <a:rPr lang="el-GR" dirty="0">
                <a:solidFill>
                  <a:srgbClr val="FF0000"/>
                </a:solidFill>
              </a:rPr>
              <a:t>τον ανταγωνισμό και τις εκλογές</a:t>
            </a:r>
            <a:r>
              <a:rPr lang="el-GR" dirty="0"/>
              <a:t> συστατικά στοιχεία της δημοκρατίας και χρησιμοποιεί την αγορά ως υπόδειγμα</a:t>
            </a:r>
          </a:p>
        </p:txBody>
      </p:sp>
    </p:spTree>
    <p:extLst>
      <p:ext uri="{BB962C8B-B14F-4D97-AF65-F5344CB8AC3E}">
        <p14:creationId xmlns:p14="http://schemas.microsoft.com/office/powerpoint/2010/main" val="19994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2F99184-E838-89C3-BC7A-B47E335019B9}"/>
              </a:ext>
            </a:extLst>
          </p:cNvPr>
          <p:cNvSpPr>
            <a:spLocks noGrp="1"/>
          </p:cNvSpPr>
          <p:nvPr>
            <p:ph type="title"/>
          </p:nvPr>
        </p:nvSpPr>
        <p:spPr/>
        <p:txBody>
          <a:bodyPr/>
          <a:lstStyle/>
          <a:p>
            <a:r>
              <a:rPr lang="el-GR" dirty="0"/>
              <a:t>Κριτική στην ιδέα του κοινού οφέλους</a:t>
            </a:r>
          </a:p>
        </p:txBody>
      </p:sp>
      <p:sp>
        <p:nvSpPr>
          <p:cNvPr id="3" name="Θέση περιεχομένου 2">
            <a:extLst>
              <a:ext uri="{FF2B5EF4-FFF2-40B4-BE49-F238E27FC236}">
                <a16:creationId xmlns:a16="http://schemas.microsoft.com/office/drawing/2014/main" id="{52470D6F-9708-6E60-E771-8DFFD961B2A8}"/>
              </a:ext>
            </a:extLst>
          </p:cNvPr>
          <p:cNvSpPr>
            <a:spLocks noGrp="1"/>
          </p:cNvSpPr>
          <p:nvPr>
            <p:ph idx="1"/>
          </p:nvPr>
        </p:nvSpPr>
        <p:spPr/>
        <p:txBody>
          <a:bodyPr/>
          <a:lstStyle/>
          <a:p>
            <a:r>
              <a:rPr lang="el-GR" dirty="0"/>
              <a:t>Ο </a:t>
            </a:r>
            <a:r>
              <a:rPr lang="el-GR" dirty="0" err="1"/>
              <a:t>Ντάουνς</a:t>
            </a:r>
            <a:r>
              <a:rPr lang="el-GR" dirty="0"/>
              <a:t>, όπως και ο </a:t>
            </a:r>
            <a:r>
              <a:rPr lang="el-GR" dirty="0" err="1"/>
              <a:t>Σούμπετερ</a:t>
            </a:r>
            <a:r>
              <a:rPr lang="el-GR" dirty="0"/>
              <a:t>, αντιτίθεται στην ιδέα ότι το </a:t>
            </a:r>
            <a:r>
              <a:rPr lang="el-GR" dirty="0">
                <a:solidFill>
                  <a:srgbClr val="FF0000"/>
                </a:solidFill>
              </a:rPr>
              <a:t>κίνητρο της δράσης </a:t>
            </a:r>
            <a:r>
              <a:rPr lang="el-GR" dirty="0"/>
              <a:t>των κυβερνώντων και των κυβερνώμενων είναι το </a:t>
            </a:r>
            <a:r>
              <a:rPr lang="el-GR" dirty="0">
                <a:solidFill>
                  <a:srgbClr val="FF0000"/>
                </a:solidFill>
              </a:rPr>
              <a:t>κοινό όφελος</a:t>
            </a:r>
          </a:p>
          <a:p>
            <a:r>
              <a:rPr lang="el-GR" dirty="0"/>
              <a:t>Τάσσεται υπέρ μιας «πιο κυνικής θεώρησης των πραγμάτων»: όταν αναλύουμε την πολιτική συμπεριφορά πρέπει να θεωρούμε δεδομένη την </a:t>
            </a:r>
            <a:r>
              <a:rPr lang="el-GR" dirty="0">
                <a:solidFill>
                  <a:srgbClr val="FF0000"/>
                </a:solidFill>
              </a:rPr>
              <a:t>ιδιοτελή δράση</a:t>
            </a:r>
            <a:r>
              <a:rPr lang="el-GR" dirty="0"/>
              <a:t>. </a:t>
            </a:r>
          </a:p>
          <a:p>
            <a:r>
              <a:rPr lang="el-GR" dirty="0"/>
              <a:t>Αν προκύψει κάποιο αποτέλεσμα που αφορά το κοινό συμφέρον, είναι </a:t>
            </a:r>
            <a:r>
              <a:rPr lang="el-GR" dirty="0">
                <a:solidFill>
                  <a:srgbClr val="FF0000"/>
                </a:solidFill>
              </a:rPr>
              <a:t>υποπροϊόν </a:t>
            </a:r>
            <a:r>
              <a:rPr lang="el-GR" dirty="0"/>
              <a:t>δράσης που στοχεύει σε </a:t>
            </a:r>
            <a:r>
              <a:rPr lang="el-GR" dirty="0">
                <a:solidFill>
                  <a:srgbClr val="FF0000"/>
                </a:solidFill>
              </a:rPr>
              <a:t>προσωπικές φιλοδοξίες</a:t>
            </a:r>
            <a:r>
              <a:rPr lang="el-GR" dirty="0"/>
              <a:t>, όπως η απόκτηση δύναμης και προνομίων</a:t>
            </a:r>
          </a:p>
          <a:p>
            <a:pPr marL="0" indent="0">
              <a:buNone/>
            </a:pPr>
            <a:endParaRPr lang="el-GR" dirty="0"/>
          </a:p>
          <a:p>
            <a:pPr marL="0" indent="0">
              <a:buNone/>
            </a:pPr>
            <a:endParaRPr lang="el-GR" dirty="0"/>
          </a:p>
          <a:p>
            <a:endParaRPr lang="el-GR" dirty="0"/>
          </a:p>
        </p:txBody>
      </p:sp>
    </p:spTree>
    <p:extLst>
      <p:ext uri="{BB962C8B-B14F-4D97-AF65-F5344CB8AC3E}">
        <p14:creationId xmlns:p14="http://schemas.microsoft.com/office/powerpoint/2010/main" val="2922410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DB3E94-25EA-5632-AD79-0D8491E0AAFC}"/>
              </a:ext>
            </a:extLst>
          </p:cNvPr>
          <p:cNvSpPr>
            <a:spLocks noGrp="1"/>
          </p:cNvSpPr>
          <p:nvPr>
            <p:ph type="title"/>
          </p:nvPr>
        </p:nvSpPr>
        <p:spPr/>
        <p:txBody>
          <a:bodyPr/>
          <a:lstStyle/>
          <a:p>
            <a:r>
              <a:rPr lang="el-GR" dirty="0"/>
              <a:t>Η πολιτική ως αγορά</a:t>
            </a:r>
            <a:r>
              <a:rPr lang="en-US" dirty="0"/>
              <a:t> </a:t>
            </a:r>
            <a:r>
              <a:rPr lang="el-GR" dirty="0"/>
              <a:t>και μεγιστοποίηση του κέρδους</a:t>
            </a:r>
          </a:p>
        </p:txBody>
      </p:sp>
      <p:sp>
        <p:nvSpPr>
          <p:cNvPr id="3" name="Θέση περιεχομένου 2">
            <a:extLst>
              <a:ext uri="{FF2B5EF4-FFF2-40B4-BE49-F238E27FC236}">
                <a16:creationId xmlns:a16="http://schemas.microsoft.com/office/drawing/2014/main" id="{02312ADB-89C8-E6D7-EF76-3D6B9C0FAD5C}"/>
              </a:ext>
            </a:extLst>
          </p:cNvPr>
          <p:cNvSpPr>
            <a:spLocks noGrp="1"/>
          </p:cNvSpPr>
          <p:nvPr>
            <p:ph idx="1"/>
          </p:nvPr>
        </p:nvSpPr>
        <p:spPr/>
        <p:txBody>
          <a:bodyPr>
            <a:normAutofit/>
          </a:bodyPr>
          <a:lstStyle/>
          <a:p>
            <a:r>
              <a:rPr lang="el-GR" sz="3200" dirty="0"/>
              <a:t>Η πολιτική γίνεται κατανοητή ως ένα «</a:t>
            </a:r>
            <a:r>
              <a:rPr lang="el-GR" sz="3200" dirty="0">
                <a:solidFill>
                  <a:srgbClr val="FF0000"/>
                </a:solidFill>
              </a:rPr>
              <a:t>πολύπλοκο σύστημα ανταλλαγών</a:t>
            </a:r>
            <a:r>
              <a:rPr lang="el-GR" sz="3200" dirty="0"/>
              <a:t>», ως μια πολιτική αγορά όπου έρχονται σε επικοινωνία επιχειρήσεις (κόμματα) και αγοραστές (ψηφοφόροι) και όλοι αποβλέπουν στη </a:t>
            </a:r>
            <a:r>
              <a:rPr lang="el-GR" sz="3200" dirty="0">
                <a:solidFill>
                  <a:srgbClr val="FF0000"/>
                </a:solidFill>
              </a:rPr>
              <a:t>μεγιστοποίηση του κέρδους </a:t>
            </a:r>
          </a:p>
        </p:txBody>
      </p:sp>
    </p:spTree>
    <p:extLst>
      <p:ext uri="{BB962C8B-B14F-4D97-AF65-F5344CB8AC3E}">
        <p14:creationId xmlns:p14="http://schemas.microsoft.com/office/powerpoint/2010/main" val="1119002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DDB8A5C-0D64-59C5-4AB6-844A107DAA13}"/>
              </a:ext>
            </a:extLst>
          </p:cNvPr>
          <p:cNvSpPr>
            <a:spLocks noGrp="1"/>
          </p:cNvSpPr>
          <p:nvPr>
            <p:ph type="title"/>
          </p:nvPr>
        </p:nvSpPr>
        <p:spPr/>
        <p:txBody>
          <a:bodyPr/>
          <a:lstStyle/>
          <a:p>
            <a:r>
              <a:rPr lang="el-GR" dirty="0"/>
              <a:t>Βασικά στοιχεία δημοκρατικού συστήματος</a:t>
            </a:r>
          </a:p>
        </p:txBody>
      </p:sp>
      <p:sp>
        <p:nvSpPr>
          <p:cNvPr id="3" name="Θέση περιεχομένου 2">
            <a:extLst>
              <a:ext uri="{FF2B5EF4-FFF2-40B4-BE49-F238E27FC236}">
                <a16:creationId xmlns:a16="http://schemas.microsoft.com/office/drawing/2014/main" id="{5D187162-28B9-23D4-9323-B43113F5C40D}"/>
              </a:ext>
            </a:extLst>
          </p:cNvPr>
          <p:cNvSpPr>
            <a:spLocks noGrp="1"/>
          </p:cNvSpPr>
          <p:nvPr>
            <p:ph idx="1"/>
          </p:nvPr>
        </p:nvSpPr>
        <p:spPr/>
        <p:txBody>
          <a:bodyPr/>
          <a:lstStyle/>
          <a:p>
            <a:r>
              <a:rPr lang="el-GR" dirty="0"/>
              <a:t>1)πλήρως εξελιγμένος </a:t>
            </a:r>
            <a:r>
              <a:rPr lang="el-GR" dirty="0">
                <a:solidFill>
                  <a:srgbClr val="FF0000"/>
                </a:solidFill>
              </a:rPr>
              <a:t>κομματικός ανταγωνισμός </a:t>
            </a:r>
            <a:r>
              <a:rPr lang="el-GR" dirty="0"/>
              <a:t>και γενικές εκλογές ως βάση ανάθεσης αξιωμάτων </a:t>
            </a:r>
          </a:p>
          <a:p>
            <a:r>
              <a:rPr lang="el-GR" dirty="0"/>
              <a:t>2)</a:t>
            </a:r>
            <a:r>
              <a:rPr lang="el-GR" dirty="0">
                <a:solidFill>
                  <a:srgbClr val="FF0000"/>
                </a:solidFill>
              </a:rPr>
              <a:t>εκλογές </a:t>
            </a:r>
            <a:r>
              <a:rPr lang="el-GR" dirty="0"/>
              <a:t>που λαμβάνουν χώρα σε τακτά χρονικά διαστήματα και των οποίων η ακριβής χρονική στιγμή διεξαγωγής δεν καθορίζεται μόνο από το κυβερνών κόμμα</a:t>
            </a:r>
          </a:p>
          <a:p>
            <a:r>
              <a:rPr lang="el-GR" dirty="0"/>
              <a:t>3)γενικό εκλογικό δικαίωμα του ενήλικου πληθυσμού</a:t>
            </a:r>
            <a:r>
              <a:rPr lang="en-US" dirty="0"/>
              <a:t> </a:t>
            </a:r>
            <a:r>
              <a:rPr lang="el-GR" dirty="0"/>
              <a:t>και </a:t>
            </a:r>
            <a:r>
              <a:rPr lang="el-GR" dirty="0">
                <a:solidFill>
                  <a:srgbClr val="FF0000"/>
                </a:solidFill>
              </a:rPr>
              <a:t>ίσο δικαίωμα ψήφου</a:t>
            </a:r>
          </a:p>
          <a:p>
            <a:r>
              <a:rPr lang="el-GR" dirty="0"/>
              <a:t>4)αποδοχή του εκλογικού αποτελέσματος, καθώς και αποφυγή παράνομων και βίαιων μέσων από πλευράς των νικητών και των ηττημένων των εκλογών</a:t>
            </a:r>
          </a:p>
        </p:txBody>
      </p:sp>
    </p:spTree>
    <p:extLst>
      <p:ext uri="{BB962C8B-B14F-4D97-AF65-F5344CB8AC3E}">
        <p14:creationId xmlns:p14="http://schemas.microsoft.com/office/powerpoint/2010/main" val="403742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7A1014-7354-BC65-1D38-952FE900C16C}"/>
              </a:ext>
            </a:extLst>
          </p:cNvPr>
          <p:cNvSpPr>
            <a:spLocks noGrp="1"/>
          </p:cNvSpPr>
          <p:nvPr>
            <p:ph type="title"/>
          </p:nvPr>
        </p:nvSpPr>
        <p:spPr/>
        <p:txBody>
          <a:bodyPr/>
          <a:lstStyle/>
          <a:p>
            <a:r>
              <a:rPr lang="el-GR" dirty="0"/>
              <a:t>Δύο βασικές υποθέσεις</a:t>
            </a:r>
          </a:p>
        </p:txBody>
      </p:sp>
      <p:sp>
        <p:nvSpPr>
          <p:cNvPr id="3" name="Θέση περιεχομένου 2">
            <a:extLst>
              <a:ext uri="{FF2B5EF4-FFF2-40B4-BE49-F238E27FC236}">
                <a16:creationId xmlns:a16="http://schemas.microsoft.com/office/drawing/2014/main" id="{93A772B8-1E0C-C45A-1193-B9C404D4E170}"/>
              </a:ext>
            </a:extLst>
          </p:cNvPr>
          <p:cNvSpPr>
            <a:spLocks noGrp="1"/>
          </p:cNvSpPr>
          <p:nvPr>
            <p:ph idx="1"/>
          </p:nvPr>
        </p:nvSpPr>
        <p:spPr/>
        <p:txBody>
          <a:bodyPr/>
          <a:lstStyle/>
          <a:p>
            <a:r>
              <a:rPr lang="el-GR" dirty="0"/>
              <a:t>1)Τα κόμματα στα δημοκρατικά καθεστώτα ομοιάζουν με τους </a:t>
            </a:r>
            <a:r>
              <a:rPr lang="el-GR" dirty="0">
                <a:solidFill>
                  <a:srgbClr val="FF0000"/>
                </a:solidFill>
              </a:rPr>
              <a:t>επιχειρηματίες</a:t>
            </a:r>
            <a:r>
              <a:rPr lang="el-GR" dirty="0"/>
              <a:t> που δρουν σε μια προσανατολισμένη στο κέρδος οικονομία. Για να πετύχουν τους τελικούς σκοπούς τους, επιλέγουν τις πολιτικές εκείνες που πιστεύουν ότι θα τους δώσουν τους περισσότερους ψήφους, όπως ακριβώς οι επιχειρηματίες παράγουν το προϊόν που πιστεύουν ότι θα τους δώσει το </a:t>
            </a:r>
            <a:r>
              <a:rPr lang="el-GR" dirty="0">
                <a:solidFill>
                  <a:srgbClr val="FF0000"/>
                </a:solidFill>
              </a:rPr>
              <a:t>υψηλότερο κέρδος</a:t>
            </a:r>
            <a:r>
              <a:rPr lang="el-GR" dirty="0"/>
              <a:t>, για τους ίδιους ακριβώς λόγους.</a:t>
            </a:r>
            <a:endParaRPr lang="en-US" dirty="0"/>
          </a:p>
          <a:p>
            <a:r>
              <a:rPr lang="en-US" dirty="0"/>
              <a:t>2)O</a:t>
            </a:r>
            <a:r>
              <a:rPr lang="el-GR" dirty="0"/>
              <a:t>ι πολίτες συμπεριφέρονται </a:t>
            </a:r>
            <a:r>
              <a:rPr lang="el-GR" dirty="0">
                <a:solidFill>
                  <a:srgbClr val="FF0000"/>
                </a:solidFill>
              </a:rPr>
              <a:t>ορθολογικά</a:t>
            </a:r>
            <a:r>
              <a:rPr lang="el-GR" dirty="0"/>
              <a:t> στην πολιτική. Ανάμεσα σε δύο εναλλακτικές επιλέγουν αυτή που αποφέρει το μεγαλύτερο όφελος</a:t>
            </a:r>
          </a:p>
        </p:txBody>
      </p:sp>
    </p:spTree>
    <p:extLst>
      <p:ext uri="{BB962C8B-B14F-4D97-AF65-F5344CB8AC3E}">
        <p14:creationId xmlns:p14="http://schemas.microsoft.com/office/powerpoint/2010/main" val="199299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CA7862-24D4-4DB5-934E-8242C1279637}"/>
              </a:ext>
            </a:extLst>
          </p:cNvPr>
          <p:cNvSpPr>
            <a:spLocks noGrp="1"/>
          </p:cNvSpPr>
          <p:nvPr>
            <p:ph type="title"/>
          </p:nvPr>
        </p:nvSpPr>
        <p:spPr/>
        <p:txBody>
          <a:bodyPr/>
          <a:lstStyle/>
          <a:p>
            <a:r>
              <a:rPr lang="el-GR" dirty="0"/>
              <a:t>Δευτερεύουσες υποθέσεις (και απλουστεύσεις)</a:t>
            </a:r>
          </a:p>
        </p:txBody>
      </p:sp>
      <p:sp>
        <p:nvSpPr>
          <p:cNvPr id="3" name="Θέση περιεχομένου 2">
            <a:extLst>
              <a:ext uri="{FF2B5EF4-FFF2-40B4-BE49-F238E27FC236}">
                <a16:creationId xmlns:a16="http://schemas.microsoft.com/office/drawing/2014/main" id="{AFB12D01-10C3-D104-8D92-6CC44D9AA269}"/>
              </a:ext>
            </a:extLst>
          </p:cNvPr>
          <p:cNvSpPr>
            <a:spLocks noGrp="1"/>
          </p:cNvSpPr>
          <p:nvPr>
            <p:ph idx="1"/>
          </p:nvPr>
        </p:nvSpPr>
        <p:spPr/>
        <p:txBody>
          <a:bodyPr/>
          <a:lstStyle/>
          <a:p>
            <a:r>
              <a:rPr lang="el-GR" dirty="0"/>
              <a:t>Οι εκλογείς ενδιαφέρονται μόνο για τις </a:t>
            </a:r>
            <a:r>
              <a:rPr lang="el-GR" dirty="0">
                <a:solidFill>
                  <a:srgbClr val="FF0000"/>
                </a:solidFill>
              </a:rPr>
              <a:t>επόμενες εκλογές </a:t>
            </a:r>
            <a:r>
              <a:rPr lang="el-GR" dirty="0"/>
              <a:t>και οι υποψήφιοι μόνο για την απόκτηση εξουσίας ή τη διατήρησή της</a:t>
            </a:r>
          </a:p>
          <a:p>
            <a:r>
              <a:rPr lang="el-GR" dirty="0"/>
              <a:t>Οι θέσεις των υποψηφίων χαρακτηρίζονται από επαρκή </a:t>
            </a:r>
            <a:r>
              <a:rPr lang="el-GR" dirty="0">
                <a:solidFill>
                  <a:srgbClr val="FF0000"/>
                </a:solidFill>
              </a:rPr>
              <a:t>διαφάνεια</a:t>
            </a:r>
            <a:r>
              <a:rPr lang="el-GR" dirty="0"/>
              <a:t> και έχουν σταθμιστεί από τους ψηφοφόρους</a:t>
            </a:r>
          </a:p>
        </p:txBody>
      </p:sp>
    </p:spTree>
    <p:extLst>
      <p:ext uri="{BB962C8B-B14F-4D97-AF65-F5344CB8AC3E}">
        <p14:creationId xmlns:p14="http://schemas.microsoft.com/office/powerpoint/2010/main" val="371013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010CE7-DD0E-E4A9-D6A5-3810AF8728C9}"/>
              </a:ext>
            </a:extLst>
          </p:cNvPr>
          <p:cNvSpPr>
            <a:spLocks noGrp="1"/>
          </p:cNvSpPr>
          <p:nvPr>
            <p:ph type="title"/>
          </p:nvPr>
        </p:nvSpPr>
        <p:spPr/>
        <p:txBody>
          <a:bodyPr/>
          <a:lstStyle/>
          <a:p>
            <a:r>
              <a:rPr lang="el-GR" dirty="0"/>
              <a:t>Δευτερεύουσες υποθέσεις (και απλουστεύσεις)</a:t>
            </a:r>
          </a:p>
        </p:txBody>
      </p:sp>
      <p:sp>
        <p:nvSpPr>
          <p:cNvPr id="3" name="Θέση περιεχομένου 2">
            <a:extLst>
              <a:ext uri="{FF2B5EF4-FFF2-40B4-BE49-F238E27FC236}">
                <a16:creationId xmlns:a16="http://schemas.microsoft.com/office/drawing/2014/main" id="{BDA04356-12FA-7D84-860C-B91A56E7412B}"/>
              </a:ext>
            </a:extLst>
          </p:cNvPr>
          <p:cNvSpPr>
            <a:spLocks noGrp="1"/>
          </p:cNvSpPr>
          <p:nvPr>
            <p:ph idx="1"/>
          </p:nvPr>
        </p:nvSpPr>
        <p:spPr/>
        <p:txBody>
          <a:bodyPr/>
          <a:lstStyle/>
          <a:p>
            <a:r>
              <a:rPr lang="el-GR" dirty="0"/>
              <a:t>Οι δρώντες – εκλογείς, κόμματα και κυβέρνηση – έχουν </a:t>
            </a:r>
            <a:r>
              <a:rPr lang="el-GR" dirty="0">
                <a:solidFill>
                  <a:srgbClr val="FF0000"/>
                </a:solidFill>
              </a:rPr>
              <a:t>ατελή γνώση </a:t>
            </a:r>
            <a:r>
              <a:rPr lang="el-GR" dirty="0"/>
              <a:t>σχετικά με τις δυνατότητες εναλλακτικών αποφάσεων και τις συνέπειες τους</a:t>
            </a:r>
            <a:endParaRPr lang="en-US" dirty="0"/>
          </a:p>
          <a:p>
            <a:r>
              <a:rPr lang="el-GR" dirty="0"/>
              <a:t>Υπάρχει συνεπώς ένας </a:t>
            </a:r>
            <a:r>
              <a:rPr lang="el-GR" dirty="0">
                <a:solidFill>
                  <a:srgbClr val="FF0000"/>
                </a:solidFill>
              </a:rPr>
              <a:t>βαθμός αβεβαιότητας </a:t>
            </a:r>
            <a:r>
              <a:rPr lang="el-GR" dirty="0"/>
              <a:t>όσον αφορά τις αποφάσεις που πρέπει να λάβουν</a:t>
            </a:r>
          </a:p>
          <a:p>
            <a:r>
              <a:rPr lang="el-GR" dirty="0"/>
              <a:t>Οι πολιτικές των κομμάτων και οι ψηφοφόροι μπορούν να καταταχθούν σε έναν άξονα </a:t>
            </a:r>
            <a:r>
              <a:rPr lang="el-GR" dirty="0" err="1">
                <a:solidFill>
                  <a:srgbClr val="FF0000"/>
                </a:solidFill>
              </a:rPr>
              <a:t>Αριστεράς</a:t>
            </a:r>
            <a:r>
              <a:rPr lang="el-GR" dirty="0">
                <a:solidFill>
                  <a:srgbClr val="FF0000"/>
                </a:solidFill>
              </a:rPr>
              <a:t>-Δεξιάς</a:t>
            </a:r>
          </a:p>
          <a:p>
            <a:endParaRPr lang="el-GR" dirty="0"/>
          </a:p>
        </p:txBody>
      </p:sp>
    </p:spTree>
    <p:extLst>
      <p:ext uri="{BB962C8B-B14F-4D97-AF65-F5344CB8AC3E}">
        <p14:creationId xmlns:p14="http://schemas.microsoft.com/office/powerpoint/2010/main" val="2156843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2CD5E0-7368-9B2C-41E0-82214A3D14CD}"/>
              </a:ext>
            </a:extLst>
          </p:cNvPr>
          <p:cNvSpPr>
            <a:spLocks noGrp="1"/>
          </p:cNvSpPr>
          <p:nvPr>
            <p:ph type="title"/>
          </p:nvPr>
        </p:nvSpPr>
        <p:spPr/>
        <p:txBody>
          <a:bodyPr/>
          <a:lstStyle/>
          <a:p>
            <a:r>
              <a:rPr lang="el-GR" dirty="0">
                <a:solidFill>
                  <a:schemeClr val="accent1"/>
                </a:solidFill>
              </a:rPr>
              <a:t>Ατελής γνώση</a:t>
            </a:r>
          </a:p>
        </p:txBody>
      </p:sp>
      <p:sp>
        <p:nvSpPr>
          <p:cNvPr id="3" name="Θέση περιεχομένου 2">
            <a:extLst>
              <a:ext uri="{FF2B5EF4-FFF2-40B4-BE49-F238E27FC236}">
                <a16:creationId xmlns:a16="http://schemas.microsoft.com/office/drawing/2014/main" id="{CD46E4A9-401E-D4E0-1B37-9E375AB727F4}"/>
              </a:ext>
            </a:extLst>
          </p:cNvPr>
          <p:cNvSpPr>
            <a:spLocks noGrp="1"/>
          </p:cNvSpPr>
          <p:nvPr>
            <p:ph idx="1"/>
          </p:nvPr>
        </p:nvSpPr>
        <p:spPr/>
        <p:txBody>
          <a:bodyPr/>
          <a:lstStyle/>
          <a:p>
            <a:r>
              <a:rPr lang="en-US" dirty="0">
                <a:solidFill>
                  <a:schemeClr val="accent1">
                    <a:lumMod val="75000"/>
                  </a:schemeClr>
                </a:solidFill>
              </a:rPr>
              <a:t>H </a:t>
            </a:r>
            <a:r>
              <a:rPr lang="el-GR" dirty="0">
                <a:solidFill>
                  <a:schemeClr val="accent1">
                    <a:lumMod val="75000"/>
                  </a:schemeClr>
                </a:solidFill>
              </a:rPr>
              <a:t>ατελής γνώση σημαίνει ότι α)τα κόμματα δεν γνωρίζουν πάντα τι ακριβώς θέλουν οι πολίτες β)οι πολίτες δεν γνωρίζουν τι κάνει, έχει κάνει ή θα έπρεπε να έχει κάνει η κυβέρνηση ή η αντιπολίτευση για να προάγει τα συμφέροντά τους γ)η πληροφόρηση που χρειάζεται για να αποκτηθεί πιο βέβαιη γνώση στις δύο παραπάνω περιπτώσεις έχει κόστος</a:t>
            </a:r>
            <a:r>
              <a:rPr lang="en-US" dirty="0">
                <a:solidFill>
                  <a:schemeClr val="accent1">
                    <a:lumMod val="75000"/>
                  </a:schemeClr>
                </a:solidFill>
              </a:rPr>
              <a:t> (</a:t>
            </a:r>
            <a:r>
              <a:rPr lang="el-GR" dirty="0">
                <a:solidFill>
                  <a:schemeClr val="accent1">
                    <a:lumMod val="75000"/>
                  </a:schemeClr>
                </a:solidFill>
              </a:rPr>
              <a:t>σε χρόνο και σε χρήμα)</a:t>
            </a:r>
          </a:p>
        </p:txBody>
      </p:sp>
    </p:spTree>
    <p:extLst>
      <p:ext uri="{BB962C8B-B14F-4D97-AF65-F5344CB8AC3E}">
        <p14:creationId xmlns:p14="http://schemas.microsoft.com/office/powerpoint/2010/main" val="261256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54E970-F07E-1CE4-18FE-C8AF9B36F459}"/>
              </a:ext>
            </a:extLst>
          </p:cNvPr>
          <p:cNvSpPr>
            <a:spLocks noGrp="1"/>
          </p:cNvSpPr>
          <p:nvPr>
            <p:ph type="title"/>
          </p:nvPr>
        </p:nvSpPr>
        <p:spPr/>
        <p:txBody>
          <a:bodyPr/>
          <a:lstStyle/>
          <a:p>
            <a:r>
              <a:rPr lang="el-GR" dirty="0"/>
              <a:t>Όφελος ψηφοφόρων</a:t>
            </a:r>
          </a:p>
        </p:txBody>
      </p:sp>
      <p:sp>
        <p:nvSpPr>
          <p:cNvPr id="3" name="Θέση περιεχομένου 2">
            <a:extLst>
              <a:ext uri="{FF2B5EF4-FFF2-40B4-BE49-F238E27FC236}">
                <a16:creationId xmlns:a16="http://schemas.microsoft.com/office/drawing/2014/main" id="{B50FA61E-5645-4FF0-82C1-DC0FF6C49B51}"/>
              </a:ext>
            </a:extLst>
          </p:cNvPr>
          <p:cNvSpPr>
            <a:spLocks noGrp="1"/>
          </p:cNvSpPr>
          <p:nvPr>
            <p:ph idx="1"/>
          </p:nvPr>
        </p:nvSpPr>
        <p:spPr/>
        <p:txBody>
          <a:bodyPr>
            <a:normAutofit fontScale="92500" lnSpcReduction="10000"/>
          </a:bodyPr>
          <a:lstStyle/>
          <a:p>
            <a:r>
              <a:rPr lang="el-GR" dirty="0"/>
              <a:t>«Είναι δυνατό ένα άτομο να απολαμβάνει</a:t>
            </a:r>
            <a:r>
              <a:rPr lang="en-US" dirty="0"/>
              <a:t> </a:t>
            </a:r>
            <a:r>
              <a:rPr lang="el-GR" dirty="0"/>
              <a:t>ωφελιμότητα από γεγονότα που συνδέονται πολύ χαλαρά με το υλικό του εισόδημα. Παραδείγματος χάρη, ορισμένοι πολίτες μπορεί να θεωρούν ότι αυξάνονται τα εισοδήματα ωφελιμότητάς τους αν η κυβέρνηση αυξήσει τους φόρους που τους επιβάλλει για να προσφέρει βοήθεια στους </a:t>
            </a:r>
            <a:r>
              <a:rPr lang="el-GR" dirty="0" err="1"/>
              <a:t>λιμοκτονούντες</a:t>
            </a:r>
            <a:r>
              <a:rPr lang="el-GR" dirty="0"/>
              <a:t> Κινέζους. Δεν μπορεί να υπάρχει ταύτιση ανάμεσα στην επιδίωξη του μέγιστου δυνατού προσωπικού οφέλους και στη φιλαυτία, με τη στενότερη έννοια της λέξης, επειδή </a:t>
            </a:r>
            <a:r>
              <a:rPr lang="el-GR" dirty="0">
                <a:solidFill>
                  <a:srgbClr val="FF0000"/>
                </a:solidFill>
              </a:rPr>
              <a:t>η αγαθοεργία </a:t>
            </a:r>
            <a:r>
              <a:rPr lang="el-GR" dirty="0"/>
              <a:t>που γίνεται με αυταπάρνηση αποτελεί συχνά μεγάλη πηγή ωφελειών για ένα άτομο. Έτσι το υπόδειγμα μας αφήνει αρκετό χώρο για την </a:t>
            </a:r>
            <a:r>
              <a:rPr lang="el-GR" dirty="0">
                <a:solidFill>
                  <a:srgbClr val="FF0000"/>
                </a:solidFill>
              </a:rPr>
              <a:t>εκδήλωση αλτρουιστικού </a:t>
            </a:r>
            <a:r>
              <a:rPr lang="el-GR" dirty="0"/>
              <a:t>πνεύματος παρά το γεγονός ότι στηρίζεται βασικά πάνω στο αξίωμα του προσωπικού συμφέροντος»</a:t>
            </a:r>
          </a:p>
        </p:txBody>
      </p:sp>
    </p:spTree>
    <p:extLst>
      <p:ext uri="{BB962C8B-B14F-4D97-AF65-F5344CB8AC3E}">
        <p14:creationId xmlns:p14="http://schemas.microsoft.com/office/powerpoint/2010/main" val="210653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60D247-C906-95C2-C9C3-6C47694032BE}"/>
              </a:ext>
            </a:extLst>
          </p:cNvPr>
          <p:cNvSpPr>
            <a:spLocks noGrp="1"/>
          </p:cNvSpPr>
          <p:nvPr>
            <p:ph type="title"/>
          </p:nvPr>
        </p:nvSpPr>
        <p:spPr/>
        <p:txBody>
          <a:bodyPr/>
          <a:lstStyle/>
          <a:p>
            <a:r>
              <a:rPr lang="el-GR" dirty="0"/>
              <a:t>Γενική θεώρηση του κόμματος ως επιχείρησης</a:t>
            </a:r>
          </a:p>
        </p:txBody>
      </p:sp>
      <p:sp>
        <p:nvSpPr>
          <p:cNvPr id="3" name="Θέση περιεχομένου 2">
            <a:extLst>
              <a:ext uri="{FF2B5EF4-FFF2-40B4-BE49-F238E27FC236}">
                <a16:creationId xmlns:a16="http://schemas.microsoft.com/office/drawing/2014/main" id="{102E9524-FFF0-EAE7-3E8E-2ACA5A8EB940}"/>
              </a:ext>
            </a:extLst>
          </p:cNvPr>
          <p:cNvSpPr>
            <a:spLocks noGrp="1"/>
          </p:cNvSpPr>
          <p:nvPr>
            <p:ph idx="1"/>
          </p:nvPr>
        </p:nvSpPr>
        <p:spPr/>
        <p:txBody>
          <a:bodyPr/>
          <a:lstStyle/>
          <a:p>
            <a:r>
              <a:rPr lang="el-GR" dirty="0"/>
              <a:t>«Κύρια θέση μας είναι πώς τα κόμματα σε δημοκρατικά πολιτικά συστήματα παρουσιάζουν αναλογία με επιχειρήσεις με μια κερδοσκοπική οικονομική οργάνωση»</a:t>
            </a:r>
          </a:p>
          <a:p>
            <a:r>
              <a:rPr lang="el-GR" dirty="0"/>
              <a:t>Η πολιτική των κομμάτων προσανατολίζεται προς τον εκάστοτε </a:t>
            </a:r>
            <a:r>
              <a:rPr lang="el-GR" dirty="0">
                <a:solidFill>
                  <a:srgbClr val="FF0000"/>
                </a:solidFill>
              </a:rPr>
              <a:t>ευνοϊκότερο συσχετισμό κόστους-οφέλους </a:t>
            </a:r>
            <a:r>
              <a:rPr lang="el-GR" dirty="0"/>
              <a:t>των διάφορων εναλλακτικών πολιτικών λύσεων </a:t>
            </a:r>
          </a:p>
          <a:p>
            <a:r>
              <a:rPr lang="el-GR" dirty="0"/>
              <a:t>Τα πολιτικά κόμματα δεν θέλουν να κερδίσουν τις εκλογές για να ασκήσουν πολιτική αλλά διατυπώνουν προγράμματα και προτείνουν λύσεις για να </a:t>
            </a:r>
            <a:r>
              <a:rPr lang="el-GR" dirty="0">
                <a:solidFill>
                  <a:srgbClr val="FF0000"/>
                </a:solidFill>
              </a:rPr>
              <a:t>κερδίσουν τις εκλογές</a:t>
            </a:r>
          </a:p>
        </p:txBody>
      </p:sp>
    </p:spTree>
    <p:extLst>
      <p:ext uri="{BB962C8B-B14F-4D97-AF65-F5344CB8AC3E}">
        <p14:creationId xmlns:p14="http://schemas.microsoft.com/office/powerpoint/2010/main" val="2687108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29B174-6E36-C510-BD58-0C4933C83440}"/>
              </a:ext>
            </a:extLst>
          </p:cNvPr>
          <p:cNvSpPr>
            <a:spLocks noGrp="1"/>
          </p:cNvSpPr>
          <p:nvPr>
            <p:ph type="title"/>
          </p:nvPr>
        </p:nvSpPr>
        <p:spPr/>
        <p:txBody>
          <a:bodyPr/>
          <a:lstStyle/>
          <a:p>
            <a:r>
              <a:rPr lang="el-GR" dirty="0"/>
              <a:t>Θέσεις για τα κόμματα (και την κυβέρνηση)</a:t>
            </a:r>
          </a:p>
        </p:txBody>
      </p:sp>
      <p:sp>
        <p:nvSpPr>
          <p:cNvPr id="3" name="Θέση περιεχομένου 2">
            <a:extLst>
              <a:ext uri="{FF2B5EF4-FFF2-40B4-BE49-F238E27FC236}">
                <a16:creationId xmlns:a16="http://schemas.microsoft.com/office/drawing/2014/main" id="{854BA577-E730-E06E-1C54-DBE0AF54C448}"/>
              </a:ext>
            </a:extLst>
          </p:cNvPr>
          <p:cNvSpPr>
            <a:spLocks noGrp="1"/>
          </p:cNvSpPr>
          <p:nvPr>
            <p:ph idx="1"/>
          </p:nvPr>
        </p:nvSpPr>
        <p:spPr/>
        <p:txBody>
          <a:bodyPr/>
          <a:lstStyle/>
          <a:p>
            <a:r>
              <a:rPr lang="el-GR" dirty="0"/>
              <a:t>Θέση 1) Τα </a:t>
            </a:r>
            <a:r>
              <a:rPr lang="el-GR" dirty="0">
                <a:solidFill>
                  <a:srgbClr val="FF0000"/>
                </a:solidFill>
              </a:rPr>
              <a:t>μέλη ενός κόμματος </a:t>
            </a:r>
            <a:r>
              <a:rPr lang="el-GR" dirty="0"/>
              <a:t>σαν κύριο κίνητρο έχουν την επιθυμία να μεγιστοποιήσουν τα πλεονεκτήματά τους από την κατοχή θέσεων εξουσίας. Επομένως, επιδιώκουν την εξουσία όχι για να υλοποιήσουν αποφασισμένα πολιτικά προγράμματα και να εξυπηρετήσουν τα συμφέροντα μιας συγκεκριμένης ομάδας συμφερόντων, αλλά διατυπώνουν πολιτικά προγράμματα και εξυπηρετούν συγκεκριμένες ομάδες συμφερόντων για να έρθουν στην εξουσία.</a:t>
            </a:r>
          </a:p>
        </p:txBody>
      </p:sp>
    </p:spTree>
    <p:extLst>
      <p:ext uri="{BB962C8B-B14F-4D97-AF65-F5344CB8AC3E}">
        <p14:creationId xmlns:p14="http://schemas.microsoft.com/office/powerpoint/2010/main" val="1733656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14F18B-DC28-0B79-583E-B47F6D2A0FA1}"/>
              </a:ext>
            </a:extLst>
          </p:cNvPr>
          <p:cNvSpPr>
            <a:spLocks noGrp="1"/>
          </p:cNvSpPr>
          <p:nvPr>
            <p:ph type="title"/>
          </p:nvPr>
        </p:nvSpPr>
        <p:spPr/>
        <p:txBody>
          <a:bodyPr/>
          <a:lstStyle/>
          <a:p>
            <a:r>
              <a:rPr lang="el-GR" dirty="0"/>
              <a:t>Υποπροϊόν</a:t>
            </a:r>
          </a:p>
        </p:txBody>
      </p:sp>
      <p:sp>
        <p:nvSpPr>
          <p:cNvPr id="3" name="Θέση περιεχομένου 2">
            <a:extLst>
              <a:ext uri="{FF2B5EF4-FFF2-40B4-BE49-F238E27FC236}">
                <a16:creationId xmlns:a16="http://schemas.microsoft.com/office/drawing/2014/main" id="{C823A0BF-39E5-7ECB-2D2D-4CDD1E3C3B3B}"/>
              </a:ext>
            </a:extLst>
          </p:cNvPr>
          <p:cNvSpPr>
            <a:spLocks noGrp="1"/>
          </p:cNvSpPr>
          <p:nvPr>
            <p:ph idx="1"/>
          </p:nvPr>
        </p:nvSpPr>
        <p:spPr/>
        <p:txBody>
          <a:bodyPr/>
          <a:lstStyle/>
          <a:p>
            <a:r>
              <a:rPr lang="el-GR" dirty="0"/>
              <a:t>Ως εκ τούτου, η κοινωνική λειτουργία των κομμάτων – η εφαρμογή συγκεκριμένων κυβερνητικών προγραμμάτων – επιτυγχάνεται ως υποπροϊόν των ιδιοτελών σκοπών των μελών τους, οι οποίοι είναι οι </a:t>
            </a:r>
            <a:r>
              <a:rPr lang="el-GR" dirty="0">
                <a:solidFill>
                  <a:schemeClr val="accent1"/>
                </a:solidFill>
              </a:rPr>
              <a:t>οικονομικές απολαβές, το κύρος και η εξουσία.</a:t>
            </a:r>
          </a:p>
        </p:txBody>
      </p:sp>
    </p:spTree>
    <p:extLst>
      <p:ext uri="{BB962C8B-B14F-4D97-AF65-F5344CB8AC3E}">
        <p14:creationId xmlns:p14="http://schemas.microsoft.com/office/powerpoint/2010/main" val="1664380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C064322-9BDD-0F13-107C-E11AB4DC8C80}"/>
              </a:ext>
            </a:extLst>
          </p:cNvPr>
          <p:cNvSpPr>
            <a:spLocks noGrp="1"/>
          </p:cNvSpPr>
          <p:nvPr>
            <p:ph type="title"/>
          </p:nvPr>
        </p:nvSpPr>
        <p:spPr/>
        <p:txBody>
          <a:bodyPr/>
          <a:lstStyle/>
          <a:p>
            <a:r>
              <a:rPr lang="el-GR" dirty="0">
                <a:solidFill>
                  <a:schemeClr val="accent1"/>
                </a:solidFill>
              </a:rPr>
              <a:t>Πως εξηγείται η ύπαρξη ιδεολογιών;</a:t>
            </a:r>
          </a:p>
        </p:txBody>
      </p:sp>
      <p:sp>
        <p:nvSpPr>
          <p:cNvPr id="3" name="Θέση περιεχομένου 2">
            <a:extLst>
              <a:ext uri="{FF2B5EF4-FFF2-40B4-BE49-F238E27FC236}">
                <a16:creationId xmlns:a16="http://schemas.microsoft.com/office/drawing/2014/main" id="{EB27EEED-23A3-36D2-3903-089FFE49A921}"/>
              </a:ext>
            </a:extLst>
          </p:cNvPr>
          <p:cNvSpPr>
            <a:spLocks noGrp="1"/>
          </p:cNvSpPr>
          <p:nvPr>
            <p:ph idx="1"/>
          </p:nvPr>
        </p:nvSpPr>
        <p:spPr/>
        <p:txBody>
          <a:bodyPr>
            <a:normAutofit lnSpcReduction="10000"/>
          </a:bodyPr>
          <a:lstStyle/>
          <a:p>
            <a:r>
              <a:rPr lang="el-GR" dirty="0">
                <a:solidFill>
                  <a:schemeClr val="accent1"/>
                </a:solidFill>
              </a:rPr>
              <a:t>Από τη στιγμή που τα κόμματα αποσκοπούν μόνο στα οφέλη της εξουσίας και δεν έχουν ως αυτοσκοπό να πραγματώσουν μια ιδεώδη κοινωνική μορφή τότε πώς εξηγείται η ύπαρξη πολιτικών ιδεολογιών;</a:t>
            </a:r>
          </a:p>
          <a:p>
            <a:r>
              <a:rPr lang="el-GR" dirty="0">
                <a:solidFill>
                  <a:schemeClr val="accent1"/>
                </a:solidFill>
              </a:rPr>
              <a:t>Η απάντηση του </a:t>
            </a:r>
            <a:r>
              <a:rPr lang="en-US" dirty="0">
                <a:solidFill>
                  <a:schemeClr val="accent1"/>
                </a:solidFill>
              </a:rPr>
              <a:t>Downs </a:t>
            </a:r>
            <a:r>
              <a:rPr lang="el-GR" dirty="0">
                <a:solidFill>
                  <a:schemeClr val="accent1"/>
                </a:solidFill>
              </a:rPr>
              <a:t>βασίζεται στην ατελή γνώση</a:t>
            </a:r>
          </a:p>
          <a:p>
            <a:r>
              <a:rPr lang="el-GR" dirty="0">
                <a:solidFill>
                  <a:schemeClr val="accent1"/>
                </a:solidFill>
              </a:rPr>
              <a:t>Σε μια σύνθετη κοινωνία το κόστος που απαιτείται σε χρόνο για την αξιολόγηση των διαφορετικών πολιτικών του κάθε κόμματος είναι τεράστιο</a:t>
            </a:r>
          </a:p>
          <a:p>
            <a:r>
              <a:rPr lang="el-GR" dirty="0">
                <a:solidFill>
                  <a:schemeClr val="accent1"/>
                </a:solidFill>
              </a:rPr>
              <a:t>Υπό τις συνθήκες αυτές οι πολιτικές ιδεολογίες αποσύρουν την ανάγκη σύγκρισης και αξιολόγησης κάθε ζητήματος που ανακύπτει. Ο ψηφοφόρος απλά κρίνει τις διαφορετικές ιδεολογίες, τις συνδέει με ένα κόμμα και επιλέγει κόμμα με βάση την ιδεολογία</a:t>
            </a:r>
          </a:p>
        </p:txBody>
      </p:sp>
    </p:spTree>
    <p:extLst>
      <p:ext uri="{BB962C8B-B14F-4D97-AF65-F5344CB8AC3E}">
        <p14:creationId xmlns:p14="http://schemas.microsoft.com/office/powerpoint/2010/main" val="1081056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EB60E2-2D17-39BA-E7EA-A5A1BAB42DD3}"/>
              </a:ext>
            </a:extLst>
          </p:cNvPr>
          <p:cNvSpPr>
            <a:spLocks noGrp="1"/>
          </p:cNvSpPr>
          <p:nvPr>
            <p:ph type="title"/>
          </p:nvPr>
        </p:nvSpPr>
        <p:spPr/>
        <p:txBody>
          <a:bodyPr/>
          <a:lstStyle/>
          <a:p>
            <a:r>
              <a:rPr lang="el-GR" dirty="0">
                <a:solidFill>
                  <a:schemeClr val="accent1"/>
                </a:solidFill>
              </a:rPr>
              <a:t>Ζήτηση και προσφορά </a:t>
            </a:r>
          </a:p>
        </p:txBody>
      </p:sp>
      <p:sp>
        <p:nvSpPr>
          <p:cNvPr id="3" name="Θέση περιεχομένου 2">
            <a:extLst>
              <a:ext uri="{FF2B5EF4-FFF2-40B4-BE49-F238E27FC236}">
                <a16:creationId xmlns:a16="http://schemas.microsoft.com/office/drawing/2014/main" id="{E89D7FE9-D693-0CA6-97D6-8246A891F219}"/>
              </a:ext>
            </a:extLst>
          </p:cNvPr>
          <p:cNvSpPr>
            <a:spLocks noGrp="1"/>
          </p:cNvSpPr>
          <p:nvPr>
            <p:ph idx="1"/>
          </p:nvPr>
        </p:nvSpPr>
        <p:spPr/>
        <p:txBody>
          <a:bodyPr/>
          <a:lstStyle/>
          <a:p>
            <a:r>
              <a:rPr lang="el-GR" dirty="0">
                <a:solidFill>
                  <a:schemeClr val="accent1"/>
                </a:solidFill>
              </a:rPr>
              <a:t>«Η έλλειψη πληροφόρησης δημιουργεί μια ζήτηση για ιδεολογίες στο εκλογικό σώμα. Από τη στιγμή που τα κόμματα είναι διατεθειμένα να αξιοποιήσουν κάθε διαθέσιμη μέθοδο για την απόκτηση ψήφων, απαντάνε δημιουργώντας προσφορά. Κάθε κόμμα επινοεί μια ιδεολογία για να προσελκύσει τους ψήφους εκείνων των πολιτών που θέλουν να μειώσουν το κόστος ψηφίζοντας ιδεολογικά»</a:t>
            </a:r>
          </a:p>
        </p:txBody>
      </p:sp>
    </p:spTree>
    <p:extLst>
      <p:ext uri="{BB962C8B-B14F-4D97-AF65-F5344CB8AC3E}">
        <p14:creationId xmlns:p14="http://schemas.microsoft.com/office/powerpoint/2010/main" val="2623921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8C24E88-D8BC-B3C4-1D68-13E26A5A0C28}"/>
              </a:ext>
            </a:extLst>
          </p:cNvPr>
          <p:cNvSpPr>
            <a:spLocks noGrp="1"/>
          </p:cNvSpPr>
          <p:nvPr>
            <p:ph type="title"/>
          </p:nvPr>
        </p:nvSpPr>
        <p:spPr/>
        <p:txBody>
          <a:bodyPr/>
          <a:lstStyle/>
          <a:p>
            <a:r>
              <a:rPr lang="el-GR" dirty="0">
                <a:solidFill>
                  <a:schemeClr val="accent1"/>
                </a:solidFill>
              </a:rPr>
              <a:t>Η δεσμευτικότητα της ιδεολογίας</a:t>
            </a:r>
          </a:p>
        </p:txBody>
      </p:sp>
      <p:sp>
        <p:nvSpPr>
          <p:cNvPr id="3" name="Θέση περιεχομένου 2">
            <a:extLst>
              <a:ext uri="{FF2B5EF4-FFF2-40B4-BE49-F238E27FC236}">
                <a16:creationId xmlns:a16="http://schemas.microsoft.com/office/drawing/2014/main" id="{ECA27351-AE79-ECA4-D1A9-C94D1A5657D4}"/>
              </a:ext>
            </a:extLst>
          </p:cNvPr>
          <p:cNvSpPr>
            <a:spLocks noGrp="1"/>
          </p:cNvSpPr>
          <p:nvPr>
            <p:ph idx="1"/>
          </p:nvPr>
        </p:nvSpPr>
        <p:spPr/>
        <p:txBody>
          <a:bodyPr/>
          <a:lstStyle/>
          <a:p>
            <a:r>
              <a:rPr lang="el-GR" dirty="0">
                <a:solidFill>
                  <a:schemeClr val="accent1"/>
                </a:solidFill>
              </a:rPr>
              <a:t>Αυτό δεν σημαίνει, ωστόσο, σύμφωνα με τον </a:t>
            </a:r>
            <a:r>
              <a:rPr lang="en-US" dirty="0">
                <a:solidFill>
                  <a:schemeClr val="accent1"/>
                </a:solidFill>
              </a:rPr>
              <a:t>Downs </a:t>
            </a:r>
            <a:r>
              <a:rPr lang="el-GR" dirty="0">
                <a:solidFill>
                  <a:schemeClr val="accent1"/>
                </a:solidFill>
              </a:rPr>
              <a:t>ότι τα κόμματα μπορούν να αλλάζουν διαρκώς ιδεολογίες όπως τους βολεύει σαν να ήταν μια αμφίεση που τη βάζουν και τη βγάζουν.</a:t>
            </a:r>
          </a:p>
          <a:p>
            <a:r>
              <a:rPr lang="el-GR" dirty="0">
                <a:solidFill>
                  <a:schemeClr val="accent1"/>
                </a:solidFill>
              </a:rPr>
              <a:t>Ο λόγος είναι ότι από τη στιγμή που ένα κόμμα έχει λανσάρει μια ιδεολογία «στην αγορά», δεν μπορεί να την εγκαταλείψει </a:t>
            </a:r>
            <a:r>
              <a:rPr lang="el-GR" dirty="0">
                <a:solidFill>
                  <a:srgbClr val="FF0000"/>
                </a:solidFill>
              </a:rPr>
              <a:t>ξαφνικά </a:t>
            </a:r>
            <a:r>
              <a:rPr lang="el-GR" dirty="0">
                <a:solidFill>
                  <a:schemeClr val="accent1"/>
                </a:solidFill>
              </a:rPr>
              <a:t>χωρίς να εμφανιστεί στα μάτια των ψηφοφόρων ως αναξιόπιστο. Και από τη στιγμή που οι ψηφοφόροι είναι ορθολογικοί δεν θα ψηφίσουν ένα αναξιόπιστο κόμμα</a:t>
            </a:r>
          </a:p>
        </p:txBody>
      </p:sp>
    </p:spTree>
    <p:extLst>
      <p:ext uri="{BB962C8B-B14F-4D97-AF65-F5344CB8AC3E}">
        <p14:creationId xmlns:p14="http://schemas.microsoft.com/office/powerpoint/2010/main" val="3566902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DC55B7-C0CC-C4CD-6C15-CFFC95DF94B3}"/>
              </a:ext>
            </a:extLst>
          </p:cNvPr>
          <p:cNvSpPr>
            <a:spLocks noGrp="1"/>
          </p:cNvSpPr>
          <p:nvPr>
            <p:ph type="title"/>
          </p:nvPr>
        </p:nvSpPr>
        <p:spPr/>
        <p:txBody>
          <a:bodyPr/>
          <a:lstStyle/>
          <a:p>
            <a:r>
              <a:rPr lang="el-GR" dirty="0"/>
              <a:t>Κερδίζει η πλειοψηφία</a:t>
            </a:r>
          </a:p>
        </p:txBody>
      </p:sp>
      <p:sp>
        <p:nvSpPr>
          <p:cNvPr id="3" name="Θέση περιεχομένου 2">
            <a:extLst>
              <a:ext uri="{FF2B5EF4-FFF2-40B4-BE49-F238E27FC236}">
                <a16:creationId xmlns:a16="http://schemas.microsoft.com/office/drawing/2014/main" id="{87683D4B-1FF8-1624-B1DA-17E7CA35A8AB}"/>
              </a:ext>
            </a:extLst>
          </p:cNvPr>
          <p:cNvSpPr>
            <a:spLocks noGrp="1"/>
          </p:cNvSpPr>
          <p:nvPr>
            <p:ph idx="1"/>
          </p:nvPr>
        </p:nvSpPr>
        <p:spPr/>
        <p:txBody>
          <a:bodyPr/>
          <a:lstStyle/>
          <a:p>
            <a:r>
              <a:rPr lang="el-GR" dirty="0"/>
              <a:t>Θέση 2) </a:t>
            </a:r>
            <a:r>
              <a:rPr lang="el-GR" sz="3200" dirty="0"/>
              <a:t>«Και τα δύο κόμματα σε ένα δικομματικό σύστημα συμφωνούν σε κάθε ζήτημα το οποίο ευνοεί ισχυρά η </a:t>
            </a:r>
            <a:r>
              <a:rPr lang="el-GR" sz="3200" dirty="0">
                <a:solidFill>
                  <a:srgbClr val="FF0000"/>
                </a:solidFill>
              </a:rPr>
              <a:t>πλειοψηφία</a:t>
            </a:r>
            <a:r>
              <a:rPr lang="el-GR" sz="3200" dirty="0"/>
              <a:t> των πολιτών»</a:t>
            </a:r>
          </a:p>
        </p:txBody>
      </p:sp>
    </p:spTree>
    <p:extLst>
      <p:ext uri="{BB962C8B-B14F-4D97-AF65-F5344CB8AC3E}">
        <p14:creationId xmlns:p14="http://schemas.microsoft.com/office/powerpoint/2010/main" val="2858727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ED88C2-384A-A43F-1DF8-3481C4B5CCC9}"/>
              </a:ext>
            </a:extLst>
          </p:cNvPr>
          <p:cNvSpPr>
            <a:spLocks noGrp="1"/>
          </p:cNvSpPr>
          <p:nvPr>
            <p:ph type="title"/>
          </p:nvPr>
        </p:nvSpPr>
        <p:spPr/>
        <p:txBody>
          <a:bodyPr/>
          <a:lstStyle/>
          <a:p>
            <a:r>
              <a:rPr lang="el-GR" dirty="0"/>
              <a:t>Μείωση των διαφορών</a:t>
            </a:r>
          </a:p>
        </p:txBody>
      </p:sp>
      <p:sp>
        <p:nvSpPr>
          <p:cNvPr id="3" name="Θέση περιεχομένου 2">
            <a:extLst>
              <a:ext uri="{FF2B5EF4-FFF2-40B4-BE49-F238E27FC236}">
                <a16:creationId xmlns:a16="http://schemas.microsoft.com/office/drawing/2014/main" id="{F85970E8-8F35-B5B5-A5C7-F0B93BCFCA57}"/>
              </a:ext>
            </a:extLst>
          </p:cNvPr>
          <p:cNvSpPr>
            <a:spLocks noGrp="1"/>
          </p:cNvSpPr>
          <p:nvPr>
            <p:ph idx="1"/>
          </p:nvPr>
        </p:nvSpPr>
        <p:spPr/>
        <p:txBody>
          <a:bodyPr/>
          <a:lstStyle/>
          <a:p>
            <a:r>
              <a:rPr lang="el-GR" dirty="0"/>
              <a:t>Θέση 3) Σε ένα σταθερό </a:t>
            </a:r>
            <a:r>
              <a:rPr lang="el-GR" dirty="0">
                <a:solidFill>
                  <a:srgbClr val="FF0000"/>
                </a:solidFill>
              </a:rPr>
              <a:t>δικομματικό</a:t>
            </a:r>
            <a:r>
              <a:rPr lang="el-GR" dirty="0"/>
              <a:t> σύστημα με ευρεία συναίνεση, οι πολιτικές ενός κόμματος είναι α)περισσότερο</a:t>
            </a:r>
            <a:r>
              <a:rPr lang="el-GR" dirty="0">
                <a:solidFill>
                  <a:srgbClr val="FF0000"/>
                </a:solidFill>
              </a:rPr>
              <a:t> αμφίσημες </a:t>
            </a:r>
            <a:r>
              <a:rPr lang="el-GR" dirty="0"/>
              <a:t>β)περισσότερο </a:t>
            </a:r>
            <a:r>
              <a:rPr lang="el-GR" dirty="0">
                <a:solidFill>
                  <a:srgbClr val="FF0000"/>
                </a:solidFill>
              </a:rPr>
              <a:t>όμοιες</a:t>
            </a:r>
            <a:r>
              <a:rPr lang="el-GR" dirty="0"/>
              <a:t> με εκείνες του ανταγωνιστικού κόμματος και γ) και </a:t>
            </a:r>
            <a:r>
              <a:rPr lang="el-GR" dirty="0">
                <a:solidFill>
                  <a:srgbClr val="FF0000"/>
                </a:solidFill>
              </a:rPr>
              <a:t>συνδεδεμένες λιγότερο άμεσα </a:t>
            </a:r>
            <a:r>
              <a:rPr lang="el-GR" dirty="0"/>
              <a:t>με μια ιδεολογία από ό,τι σε ένα πολυκομματικό σύστημα</a:t>
            </a:r>
          </a:p>
        </p:txBody>
      </p:sp>
    </p:spTree>
    <p:extLst>
      <p:ext uri="{BB962C8B-B14F-4D97-AF65-F5344CB8AC3E}">
        <p14:creationId xmlns:p14="http://schemas.microsoft.com/office/powerpoint/2010/main" val="2658287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gure 3">
            <a:extLst>
              <a:ext uri="{FF2B5EF4-FFF2-40B4-BE49-F238E27FC236}">
                <a16:creationId xmlns:a16="http://schemas.microsoft.com/office/drawing/2014/main" id="{D9A9D269-E826-3EE3-5893-17936584F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000250"/>
            <a:ext cx="6096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461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DDCEA-5647-AF11-2E29-E39E91CACC3B}"/>
              </a:ext>
            </a:extLst>
          </p:cNvPr>
          <p:cNvSpPr>
            <a:spLocks noGrp="1"/>
          </p:cNvSpPr>
          <p:nvPr>
            <p:ph type="title"/>
          </p:nvPr>
        </p:nvSpPr>
        <p:spPr/>
        <p:txBody>
          <a:bodyPr/>
          <a:lstStyle/>
          <a:p>
            <a:r>
              <a:rPr lang="el-GR" dirty="0"/>
              <a:t>Μετατόπιση προς το κέντρο</a:t>
            </a:r>
          </a:p>
        </p:txBody>
      </p:sp>
      <p:sp>
        <p:nvSpPr>
          <p:cNvPr id="3" name="Θέση περιεχομένου 2">
            <a:extLst>
              <a:ext uri="{FF2B5EF4-FFF2-40B4-BE49-F238E27FC236}">
                <a16:creationId xmlns:a16="http://schemas.microsoft.com/office/drawing/2014/main" id="{B514BE6D-0897-5884-16CD-8627D3C80509}"/>
              </a:ext>
            </a:extLst>
          </p:cNvPr>
          <p:cNvSpPr>
            <a:spLocks noGrp="1"/>
          </p:cNvSpPr>
          <p:nvPr>
            <p:ph idx="1"/>
          </p:nvPr>
        </p:nvSpPr>
        <p:spPr/>
        <p:txBody>
          <a:bodyPr/>
          <a:lstStyle/>
          <a:p>
            <a:r>
              <a:rPr lang="el-GR" dirty="0"/>
              <a:t>Με βάση το παραπάνω διάγραμμα, το οποίο αναπαριστά στον οριζόντιο άξονα την ιδεολογική τοποθέτηση ψηφοφόρων και κομμάτων στον άξονα αριστερά-δεξιά και στον κάθετο τον αριθμό των ψηφοφόρων που αντιστοιχεί στην κάθε θέση,  αν υποθέσουμε ότι το κόμμα Α ξεκινά από τη θέση </a:t>
            </a:r>
            <a:r>
              <a:rPr lang="en-US" dirty="0"/>
              <a:t>25 </a:t>
            </a:r>
            <a:r>
              <a:rPr lang="el-GR" dirty="0"/>
              <a:t>και το κόμμα Β ξεκινά από τη θέση 75, τότε και τα δύο κόμματα έχουν συμφέρον να μετακινηθούν προς τη θέση 50, γιατί έτσι θα κερδίσουν περισσότερους ψηφοφόρους από ότι θα χάσουν.</a:t>
            </a:r>
          </a:p>
        </p:txBody>
      </p:sp>
    </p:spTree>
    <p:extLst>
      <p:ext uri="{BB962C8B-B14F-4D97-AF65-F5344CB8AC3E}">
        <p14:creationId xmlns:p14="http://schemas.microsoft.com/office/powerpoint/2010/main" val="245002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4">
            <a:extLst>
              <a:ext uri="{FF2B5EF4-FFF2-40B4-BE49-F238E27FC236}">
                <a16:creationId xmlns:a16="http://schemas.microsoft.com/office/drawing/2014/main" id="{3C216037-A1FA-B133-3CDC-4DDD168E3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019300"/>
            <a:ext cx="6096000"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92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502D56-9B32-D0A2-57F0-B0C088D8834B}"/>
              </a:ext>
            </a:extLst>
          </p:cNvPr>
          <p:cNvSpPr>
            <a:spLocks noGrp="1"/>
          </p:cNvSpPr>
          <p:nvPr>
            <p:ph type="title"/>
          </p:nvPr>
        </p:nvSpPr>
        <p:spPr/>
        <p:txBody>
          <a:bodyPr/>
          <a:lstStyle/>
          <a:p>
            <a:r>
              <a:rPr lang="el-GR" dirty="0"/>
              <a:t>Ακραία πόλωση και κίνδυνος εκτροπής</a:t>
            </a:r>
          </a:p>
        </p:txBody>
      </p:sp>
      <p:sp>
        <p:nvSpPr>
          <p:cNvPr id="3" name="Θέση περιεχομένου 2">
            <a:extLst>
              <a:ext uri="{FF2B5EF4-FFF2-40B4-BE49-F238E27FC236}">
                <a16:creationId xmlns:a16="http://schemas.microsoft.com/office/drawing/2014/main" id="{A3695761-79C0-D677-D558-C819E0877EB5}"/>
              </a:ext>
            </a:extLst>
          </p:cNvPr>
          <p:cNvSpPr>
            <a:spLocks noGrp="1"/>
          </p:cNvSpPr>
          <p:nvPr>
            <p:ph idx="1"/>
          </p:nvPr>
        </p:nvSpPr>
        <p:spPr/>
        <p:txBody>
          <a:bodyPr/>
          <a:lstStyle/>
          <a:p>
            <a:r>
              <a:rPr lang="el-GR" dirty="0"/>
              <a:t>Σε ένα δικομματικό σύστημα σαν αυτό του παραπάνω σχήματος δεν θα υπάρξει </a:t>
            </a:r>
            <a:r>
              <a:rPr lang="el-GR" dirty="0">
                <a:solidFill>
                  <a:srgbClr val="FF0000"/>
                </a:solidFill>
              </a:rPr>
              <a:t>ιδεολογική σύγκλιση </a:t>
            </a:r>
          </a:p>
          <a:p>
            <a:r>
              <a:rPr lang="el-GR" dirty="0"/>
              <a:t>Είναι αμφίβολο αν μια τέτοια κατανομή μπορεί να λειτουργήσει σαν δημοκρατία αφού η εσωτερική σύγκρουση θα είναι έντονη ανεξάρτητα από το κόμμα το οποίο θα κερδίσει</a:t>
            </a:r>
          </a:p>
          <a:p>
            <a:r>
              <a:rPr lang="el-GR" dirty="0"/>
              <a:t>«Ως εκ τούτου η δημοκρατία δεν οδηγεί σε αποτελεσματική, σταθερή κυβέρνηση όταν το εκλογικό σώμα είναι πολωμένο. Είτε θα αλλάξει η κατανομή στις προτιμήσεις είτε η δημοκρατία θα αντικατασταθεί από μια τυραννία όπου το κάθε άκρο θα επιβάλλει τη βούλησή του στο άλλο»</a:t>
            </a:r>
          </a:p>
        </p:txBody>
      </p:sp>
    </p:spTree>
    <p:extLst>
      <p:ext uri="{BB962C8B-B14F-4D97-AF65-F5344CB8AC3E}">
        <p14:creationId xmlns:p14="http://schemas.microsoft.com/office/powerpoint/2010/main" val="2736959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B9B56E-38F9-2F9E-1B41-4FBE61C30F48}"/>
              </a:ext>
            </a:extLst>
          </p:cNvPr>
          <p:cNvSpPr>
            <a:spLocks noGrp="1"/>
          </p:cNvSpPr>
          <p:nvPr>
            <p:ph type="title"/>
          </p:nvPr>
        </p:nvSpPr>
        <p:spPr/>
        <p:txBody>
          <a:bodyPr/>
          <a:lstStyle/>
          <a:p>
            <a:r>
              <a:rPr lang="el-GR" dirty="0"/>
              <a:t>Πολυκομματικό σύστημα</a:t>
            </a:r>
          </a:p>
        </p:txBody>
      </p:sp>
      <p:pic>
        <p:nvPicPr>
          <p:cNvPr id="1026" name="Picture 2" descr="voters Spatial Models of Elections ...">
            <a:extLst>
              <a:ext uri="{FF2B5EF4-FFF2-40B4-BE49-F238E27FC236}">
                <a16:creationId xmlns:a16="http://schemas.microsoft.com/office/drawing/2014/main" id="{C2F3492B-1A63-FB03-4E63-FE8B26573A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94863" y="2196445"/>
            <a:ext cx="6198499" cy="3902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552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407B03-3EB8-1BF5-E4EC-506F1DF5738A}"/>
              </a:ext>
            </a:extLst>
          </p:cNvPr>
          <p:cNvSpPr>
            <a:spLocks noGrp="1"/>
          </p:cNvSpPr>
          <p:nvPr>
            <p:ph type="title"/>
          </p:nvPr>
        </p:nvSpPr>
        <p:spPr/>
        <p:txBody>
          <a:bodyPr/>
          <a:lstStyle/>
          <a:p>
            <a:r>
              <a:rPr lang="el-GR" dirty="0"/>
              <a:t>Διαφοροποίηση</a:t>
            </a:r>
          </a:p>
        </p:txBody>
      </p:sp>
      <p:sp>
        <p:nvSpPr>
          <p:cNvPr id="3" name="Θέση περιεχομένου 2">
            <a:extLst>
              <a:ext uri="{FF2B5EF4-FFF2-40B4-BE49-F238E27FC236}">
                <a16:creationId xmlns:a16="http://schemas.microsoft.com/office/drawing/2014/main" id="{46C2D508-1D01-20FE-8D73-78F7E018F802}"/>
              </a:ext>
            </a:extLst>
          </p:cNvPr>
          <p:cNvSpPr>
            <a:spLocks noGrp="1"/>
          </p:cNvSpPr>
          <p:nvPr>
            <p:ph idx="1"/>
          </p:nvPr>
        </p:nvSpPr>
        <p:spPr/>
        <p:txBody>
          <a:bodyPr/>
          <a:lstStyle/>
          <a:p>
            <a:r>
              <a:rPr lang="el-GR" dirty="0"/>
              <a:t>Σύμφωνα με τον </a:t>
            </a:r>
            <a:r>
              <a:rPr lang="en-US" dirty="0"/>
              <a:t>Downs </a:t>
            </a:r>
            <a:r>
              <a:rPr lang="el-GR" dirty="0"/>
              <a:t>ένα πολυκομματικό σύστημα είναι πιο πιθανό να εμφανιστεί όταν η κατανομή των ψηφοφόρων είναι όπως στο παραπάνω διάγραμμα.</a:t>
            </a:r>
          </a:p>
          <a:p>
            <a:r>
              <a:rPr lang="el-GR" dirty="0"/>
              <a:t>Σε ένα τέτοιο σύστημα κάθε κόμμα έχει συμφέρον να παραμείνει στη θέση του και να διαφοροποιηθεί όσο μπορεί περισσότερο από τα άλλα κόμματα. Διότι αν κινηθεί προς τα αριστερά ή τα δεξιά θα χάσει περισσότερους ψηφοφόρους από το διπλανό κόμμα ή ψηφοφόρους που θα απέχουν λόγω </a:t>
            </a:r>
            <a:r>
              <a:rPr lang="el-GR"/>
              <a:t>ακραίων θέσεων</a:t>
            </a:r>
            <a:endParaRPr lang="el-GR" dirty="0"/>
          </a:p>
        </p:txBody>
      </p:sp>
    </p:spTree>
    <p:extLst>
      <p:ext uri="{BB962C8B-B14F-4D97-AF65-F5344CB8AC3E}">
        <p14:creationId xmlns:p14="http://schemas.microsoft.com/office/powerpoint/2010/main" val="269527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ECA1C4-61BE-D5CD-2D41-3DDC5364D0D8}"/>
              </a:ext>
            </a:extLst>
          </p:cNvPr>
          <p:cNvSpPr>
            <a:spLocks noGrp="1"/>
          </p:cNvSpPr>
          <p:nvPr>
            <p:ph type="title"/>
          </p:nvPr>
        </p:nvSpPr>
        <p:spPr/>
        <p:txBody>
          <a:bodyPr/>
          <a:lstStyle/>
          <a:p>
            <a:r>
              <a:rPr lang="el-GR" dirty="0"/>
              <a:t>Μεγαλύτερο εύρος επιλογών</a:t>
            </a:r>
          </a:p>
        </p:txBody>
      </p:sp>
      <p:sp>
        <p:nvSpPr>
          <p:cNvPr id="3" name="Θέση περιεχομένου 2">
            <a:extLst>
              <a:ext uri="{FF2B5EF4-FFF2-40B4-BE49-F238E27FC236}">
                <a16:creationId xmlns:a16="http://schemas.microsoft.com/office/drawing/2014/main" id="{7CB2C3CF-C65D-9C42-1E50-F1A5F97C5B2C}"/>
              </a:ext>
            </a:extLst>
          </p:cNvPr>
          <p:cNvSpPr>
            <a:spLocks noGrp="1"/>
          </p:cNvSpPr>
          <p:nvPr>
            <p:ph idx="1"/>
          </p:nvPr>
        </p:nvSpPr>
        <p:spPr/>
        <p:txBody>
          <a:bodyPr/>
          <a:lstStyle/>
          <a:p>
            <a:r>
              <a:rPr lang="el-GR" dirty="0"/>
              <a:t>Με βάση τα παραπάνω μπορεί να συνάγει κανείς ότι ένα πολυκομματικό σύστημα προσφέρει στους ψηφοφόρους μεγαλύτερο εύρος επιλογών και ότι κάθε επιλογή συνδέεται με κάποια ιδεολογική θέση</a:t>
            </a:r>
          </a:p>
        </p:txBody>
      </p:sp>
    </p:spTree>
    <p:extLst>
      <p:ext uri="{BB962C8B-B14F-4D97-AF65-F5344CB8AC3E}">
        <p14:creationId xmlns:p14="http://schemas.microsoft.com/office/powerpoint/2010/main" val="2451590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CA1475-8FBC-D97F-D88A-C1484BD6B8E2}"/>
              </a:ext>
            </a:extLst>
          </p:cNvPr>
          <p:cNvSpPr>
            <a:spLocks noGrp="1"/>
          </p:cNvSpPr>
          <p:nvPr>
            <p:ph type="title"/>
          </p:nvPr>
        </p:nvSpPr>
        <p:spPr/>
        <p:txBody>
          <a:bodyPr/>
          <a:lstStyle/>
          <a:p>
            <a:r>
              <a:rPr lang="el-GR" dirty="0"/>
              <a:t>Τα φαινόμενα απατούν</a:t>
            </a:r>
          </a:p>
        </p:txBody>
      </p:sp>
      <p:sp>
        <p:nvSpPr>
          <p:cNvPr id="3" name="Θέση περιεχομένου 2">
            <a:extLst>
              <a:ext uri="{FF2B5EF4-FFF2-40B4-BE49-F238E27FC236}">
                <a16:creationId xmlns:a16="http://schemas.microsoft.com/office/drawing/2014/main" id="{4F9D383E-0305-11DF-16EF-992CAF4B50DD}"/>
              </a:ext>
            </a:extLst>
          </p:cNvPr>
          <p:cNvSpPr>
            <a:spLocks noGrp="1"/>
          </p:cNvSpPr>
          <p:nvPr>
            <p:ph idx="1"/>
          </p:nvPr>
        </p:nvSpPr>
        <p:spPr/>
        <p:txBody>
          <a:bodyPr>
            <a:normAutofit/>
          </a:bodyPr>
          <a:lstStyle/>
          <a:p>
            <a:r>
              <a:rPr lang="el-GR" dirty="0"/>
              <a:t>Θέση 4) «Σε ένα πολυκομματικό σύστημα, που κυβερνάται από ένα συνασπισμό κομμάτων, η κυβέρνηση αναλαμβάνει λιγότερο αποτελεσματική δράση για να επιλύσει βασικά κοινωνικά προβλήματα και οι πολιτικές της είναι λιγότερο ολοκληρωμένες και συνεπείς από ό,τι σε ένα δικομματικό σύστημα»</a:t>
            </a:r>
          </a:p>
          <a:p>
            <a:r>
              <a:rPr lang="el-GR" dirty="0">
                <a:solidFill>
                  <a:srgbClr val="FF0000"/>
                </a:solidFill>
              </a:rPr>
              <a:t>Γιατί;</a:t>
            </a:r>
          </a:p>
        </p:txBody>
      </p:sp>
    </p:spTree>
    <p:extLst>
      <p:ext uri="{BB962C8B-B14F-4D97-AF65-F5344CB8AC3E}">
        <p14:creationId xmlns:p14="http://schemas.microsoft.com/office/powerpoint/2010/main" val="317727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38AC63-23DA-27B2-335E-B66EE741975B}"/>
              </a:ext>
            </a:extLst>
          </p:cNvPr>
          <p:cNvSpPr>
            <a:spLocks noGrp="1"/>
          </p:cNvSpPr>
          <p:nvPr>
            <p:ph type="title"/>
          </p:nvPr>
        </p:nvSpPr>
        <p:spPr/>
        <p:txBody>
          <a:bodyPr/>
          <a:lstStyle/>
          <a:p>
            <a:r>
              <a:rPr lang="el-GR" dirty="0"/>
              <a:t>Κυβέρνηση συνασπισμού</a:t>
            </a:r>
          </a:p>
        </p:txBody>
      </p:sp>
      <p:sp>
        <p:nvSpPr>
          <p:cNvPr id="3" name="Θέση περιεχομένου 2">
            <a:extLst>
              <a:ext uri="{FF2B5EF4-FFF2-40B4-BE49-F238E27FC236}">
                <a16:creationId xmlns:a16="http://schemas.microsoft.com/office/drawing/2014/main" id="{5C106D4D-6C88-52A7-EE95-CA02BF97210C}"/>
              </a:ext>
            </a:extLst>
          </p:cNvPr>
          <p:cNvSpPr>
            <a:spLocks noGrp="1"/>
          </p:cNvSpPr>
          <p:nvPr>
            <p:ph idx="1"/>
          </p:nvPr>
        </p:nvSpPr>
        <p:spPr/>
        <p:txBody>
          <a:bodyPr>
            <a:normAutofit/>
          </a:bodyPr>
          <a:lstStyle/>
          <a:p>
            <a:r>
              <a:rPr lang="el-GR" dirty="0"/>
              <a:t>Ο λόγος είναι ότι στα περισσότερα πολυκομματικά συστήματα ανακύπτει η ανάγκη συγκρότησης κυβερνήσεων συνασπισμού.</a:t>
            </a:r>
          </a:p>
          <a:p>
            <a:r>
              <a:rPr lang="el-GR" dirty="0"/>
              <a:t>Αυτό σημαίνει ότι η κυβέρνηση πρέπει να υιοθετήσει πολιτικές που ικανοποιούν διαφορετικά ακροατήρια ψηφοφόρων, στη στήριξη των οποίων στηρίζεται</a:t>
            </a:r>
          </a:p>
          <a:p>
            <a:r>
              <a:rPr lang="el-GR" dirty="0"/>
              <a:t>Το αποτέλεσμα είναι μια άσκηση της διακυβέρνησης που προσπαθεί να ικανοποιήσει διαφορετικές ομάδες αλλά αυτό έχει σαν κόστος το κυβερνητικό πρόγραμμα να έχει </a:t>
            </a:r>
            <a:r>
              <a:rPr lang="el-GR"/>
              <a:t>μικρότερη συνοχή</a:t>
            </a:r>
            <a:endParaRPr lang="el-GR" dirty="0"/>
          </a:p>
        </p:txBody>
      </p:sp>
    </p:spTree>
    <p:extLst>
      <p:ext uri="{BB962C8B-B14F-4D97-AF65-F5344CB8AC3E}">
        <p14:creationId xmlns:p14="http://schemas.microsoft.com/office/powerpoint/2010/main" val="2211151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2C25F5-A8FC-D287-5B87-1058698E72EE}"/>
              </a:ext>
            </a:extLst>
          </p:cNvPr>
          <p:cNvSpPr>
            <a:spLocks noGrp="1"/>
          </p:cNvSpPr>
          <p:nvPr>
            <p:ph type="title"/>
          </p:nvPr>
        </p:nvSpPr>
        <p:spPr/>
        <p:txBody>
          <a:bodyPr/>
          <a:lstStyle/>
          <a:p>
            <a:r>
              <a:rPr lang="el-GR" dirty="0"/>
              <a:t>Δημιουργία νέων κομμάτων</a:t>
            </a:r>
          </a:p>
        </p:txBody>
      </p:sp>
      <p:sp>
        <p:nvSpPr>
          <p:cNvPr id="3" name="Θέση περιεχομένου 2">
            <a:extLst>
              <a:ext uri="{FF2B5EF4-FFF2-40B4-BE49-F238E27FC236}">
                <a16:creationId xmlns:a16="http://schemas.microsoft.com/office/drawing/2014/main" id="{346CFB3F-4E1E-01DF-27AF-F6A428A67A5B}"/>
              </a:ext>
            </a:extLst>
          </p:cNvPr>
          <p:cNvSpPr>
            <a:spLocks noGrp="1"/>
          </p:cNvSpPr>
          <p:nvPr>
            <p:ph idx="1"/>
          </p:nvPr>
        </p:nvSpPr>
        <p:spPr/>
        <p:txBody>
          <a:bodyPr/>
          <a:lstStyle/>
          <a:p>
            <a:r>
              <a:rPr lang="el-GR" dirty="0"/>
              <a:t>Θέση 5) Νέα κόμματα εμφανίζονται </a:t>
            </a:r>
            <a:r>
              <a:rPr lang="el-GR" dirty="0">
                <a:solidFill>
                  <a:srgbClr val="FF0000"/>
                </a:solidFill>
              </a:rPr>
              <a:t>α)</a:t>
            </a:r>
            <a:r>
              <a:rPr lang="el-GR" dirty="0"/>
              <a:t> όταν μια αλλαγή στους νόμους για το εκλογικό σύστημα μεταβάλλει την κατανομή των ψηφοφόρων στην πολιτική κλίμακα </a:t>
            </a:r>
            <a:r>
              <a:rPr lang="el-GR" dirty="0">
                <a:solidFill>
                  <a:srgbClr val="FF0000"/>
                </a:solidFill>
              </a:rPr>
              <a:t>β) </a:t>
            </a:r>
            <a:r>
              <a:rPr lang="el-GR" dirty="0"/>
              <a:t>μεταβάλλεται ξαφνικά η κοινωνική νοοτροπία του εκλογικού συστήματος εξαιτίας κάποιας μεγάλης αναστάτωσης, όπως πόλεμος, επανάσταση, πληθωρισμός, ύφεση</a:t>
            </a:r>
            <a:r>
              <a:rPr lang="el-GR" dirty="0">
                <a:solidFill>
                  <a:srgbClr val="FF0000"/>
                </a:solidFill>
              </a:rPr>
              <a:t> γ) </a:t>
            </a:r>
            <a:r>
              <a:rPr lang="el-GR" dirty="0"/>
              <a:t>σε ένα δικομματικό σύστημα ένα από τα κόμματα υιοθετεί μια μετριοπαθή στάση σε ένα ζήτημα και τα ριζοσπαστικά μέλη της οργανώνουν μια πολιτική ομάδα </a:t>
            </a:r>
            <a:r>
              <a:rPr lang="el-GR" dirty="0" err="1"/>
              <a:t>αποσχισθέντων</a:t>
            </a:r>
            <a:r>
              <a:rPr lang="el-GR" dirty="0"/>
              <a:t> από το κόμμα για να το εξαναγκάσουν να επανέλθει σε μια πιο ακραία θέση</a:t>
            </a:r>
          </a:p>
        </p:txBody>
      </p:sp>
    </p:spTree>
    <p:extLst>
      <p:ext uri="{BB962C8B-B14F-4D97-AF65-F5344CB8AC3E}">
        <p14:creationId xmlns:p14="http://schemas.microsoft.com/office/powerpoint/2010/main" val="3579814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46B341-5BB0-3F7F-E862-80A34C6BD148}"/>
              </a:ext>
            </a:extLst>
          </p:cNvPr>
          <p:cNvSpPr>
            <a:spLocks noGrp="1"/>
          </p:cNvSpPr>
          <p:nvPr>
            <p:ph type="title"/>
          </p:nvPr>
        </p:nvSpPr>
        <p:spPr/>
        <p:txBody>
          <a:bodyPr/>
          <a:lstStyle/>
          <a:p>
            <a:r>
              <a:rPr lang="el-GR" dirty="0"/>
              <a:t>Ευρύτερη αναδιανομή εισοδήματος</a:t>
            </a:r>
          </a:p>
        </p:txBody>
      </p:sp>
      <p:sp>
        <p:nvSpPr>
          <p:cNvPr id="3" name="Θέση περιεχομένου 2">
            <a:extLst>
              <a:ext uri="{FF2B5EF4-FFF2-40B4-BE49-F238E27FC236}">
                <a16:creationId xmlns:a16="http://schemas.microsoft.com/office/drawing/2014/main" id="{59E36196-52C2-FDF1-3205-A45AB09A7EAB}"/>
              </a:ext>
            </a:extLst>
          </p:cNvPr>
          <p:cNvSpPr>
            <a:spLocks noGrp="1"/>
          </p:cNvSpPr>
          <p:nvPr>
            <p:ph idx="1"/>
          </p:nvPr>
        </p:nvSpPr>
        <p:spPr/>
        <p:txBody>
          <a:bodyPr>
            <a:normAutofit fontScale="85000" lnSpcReduction="20000"/>
          </a:bodyPr>
          <a:lstStyle/>
          <a:p>
            <a:r>
              <a:rPr lang="el-GR" dirty="0"/>
              <a:t>Θέση 6) Οι δημοκρατικές κυβερνήσεις τείνουν να αναδιανείμουν το εισόδημα από τους πλούσιους στους φτωχούς</a:t>
            </a:r>
          </a:p>
          <a:p>
            <a:r>
              <a:rPr lang="el-GR" dirty="0">
                <a:solidFill>
                  <a:srgbClr val="FF0000"/>
                </a:solidFill>
              </a:rPr>
              <a:t>Γιατί;</a:t>
            </a:r>
          </a:p>
          <a:p>
            <a:r>
              <a:rPr lang="el-GR" dirty="0"/>
              <a:t>«Είναι αυτονόητο ότι σε μια κοινωνία όπου ο κάθε πολίτης έχει μία και μόνο ψήφο, ο καλύτερος τρόπος για να κερδίσει το κυβερνητικό κόμμα περισσότερους ψήφους διαμέσου της αναδιανομής του εισοδήματος, είναι να αφαιρέσει εισόδημα από λίγα άτομα – προκαλώντας την εχθρότητά τους – και να το μοιράσει σε πολλά άτομα – εξασφαλίζοντας την υποστήριξή τους. Δεδομένου ότι η πριν από τη φορολογία διανομή του εισοδήματος, σχεδόν σε κάθε κοινωνία, δίνει υψηλά εισοδήματα σε λίγα άτομα και σχετικώς χαμηλά σε πολλά, μια αναδιανομή που θα τείνει προς την ισότητα, εκπληρώνει τον πολιτικό σκοπό που επιθυμεί η κυβέρνηση. Η ισότητα, λοιπόν, των πολιτικών δικαιωμάτων, σε μια δημοκρατική κοινωνία, προσδίδει στην κρατική δραστηριότητα την τάση εξίσωσης του εισοδήματος, μέσα από την αναδιανομή του από τους λίγους πλούσιους προς τους πολλούς λιγότερο πλούσιους»</a:t>
            </a:r>
          </a:p>
        </p:txBody>
      </p:sp>
    </p:spTree>
    <p:extLst>
      <p:ext uri="{BB962C8B-B14F-4D97-AF65-F5344CB8AC3E}">
        <p14:creationId xmlns:p14="http://schemas.microsoft.com/office/powerpoint/2010/main" val="1932340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8EE61B-57C5-A3D1-9235-7BA668F40B34}"/>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A6CF65D8-A735-AA4D-50DC-913AC2723883}"/>
              </a:ext>
            </a:extLst>
          </p:cNvPr>
          <p:cNvSpPr>
            <a:spLocks noGrp="1"/>
          </p:cNvSpPr>
          <p:nvPr>
            <p:ph idx="1"/>
          </p:nvPr>
        </p:nvSpPr>
        <p:spPr/>
        <p:txBody>
          <a:bodyPr/>
          <a:lstStyle/>
          <a:p>
            <a:r>
              <a:rPr lang="el-GR" dirty="0"/>
              <a:t>Θέση 7) Οι δημοκρατικές κυβερνήσεις τείνουν να ευνοούν με τη δραστηριότητά τους περισσότερο τους παραγωγούς από ό,τι τους καταναλωτές</a:t>
            </a:r>
          </a:p>
        </p:txBody>
      </p:sp>
    </p:spTree>
    <p:extLst>
      <p:ext uri="{BB962C8B-B14F-4D97-AF65-F5344CB8AC3E}">
        <p14:creationId xmlns:p14="http://schemas.microsoft.com/office/powerpoint/2010/main" val="1762416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3965CC0-5D13-3EB3-F25E-C6BC5DD07E37}"/>
              </a:ext>
            </a:extLst>
          </p:cNvPr>
          <p:cNvSpPr>
            <a:spLocks noGrp="1"/>
          </p:cNvSpPr>
          <p:nvPr>
            <p:ph type="title"/>
          </p:nvPr>
        </p:nvSpPr>
        <p:spPr/>
        <p:txBody>
          <a:bodyPr/>
          <a:lstStyle/>
          <a:p>
            <a:r>
              <a:rPr lang="el-GR" dirty="0"/>
              <a:t>Θέσεις για τους ψηφοφόρους</a:t>
            </a:r>
          </a:p>
        </p:txBody>
      </p:sp>
      <p:sp>
        <p:nvSpPr>
          <p:cNvPr id="3" name="Θέση περιεχομένου 2">
            <a:extLst>
              <a:ext uri="{FF2B5EF4-FFF2-40B4-BE49-F238E27FC236}">
                <a16:creationId xmlns:a16="http://schemas.microsoft.com/office/drawing/2014/main" id="{B629CE2C-EDCE-2F65-3C5F-3C08ED4F2A9D}"/>
              </a:ext>
            </a:extLst>
          </p:cNvPr>
          <p:cNvSpPr>
            <a:spLocks noGrp="1"/>
          </p:cNvSpPr>
          <p:nvPr>
            <p:ph idx="1"/>
          </p:nvPr>
        </p:nvSpPr>
        <p:spPr/>
        <p:txBody>
          <a:bodyPr/>
          <a:lstStyle/>
          <a:p>
            <a:r>
              <a:rPr lang="el-GR" dirty="0"/>
              <a:t>Οι ψηφοφόροι κρίνουν αν θα ψηφίσουν το κόμμα Α ή το κόμμα Β ή αν θα απέχουν από τις εκλογές σταθμίζοντας την προσδοκώμενη </a:t>
            </a:r>
            <a:r>
              <a:rPr lang="el-GR" dirty="0">
                <a:solidFill>
                  <a:srgbClr val="FF0000"/>
                </a:solidFill>
              </a:rPr>
              <a:t>απόσταση των κομμάτων</a:t>
            </a:r>
          </a:p>
          <a:p>
            <a:r>
              <a:rPr lang="el-GR" dirty="0"/>
              <a:t>Η προσδοκώμενη κομματική απόσταση ορίζεται ως η διαφορά μεταξύ του οφέλους που προσδοκά να αποκομίσει ένας ψηφοφόρος από τη νίκη του κόμματος Α και εκείνου από τη νίκη του κόμματος Β</a:t>
            </a:r>
          </a:p>
          <a:p>
            <a:r>
              <a:rPr lang="el-GR" dirty="0"/>
              <a:t>Αν το προσδοκώμενο όφελος από το κόμμα Α είναι μεγαλύτερο από αυτό του Β ψηφίζει το Α και </a:t>
            </a:r>
            <a:r>
              <a:rPr lang="el-GR" dirty="0">
                <a:solidFill>
                  <a:srgbClr val="FF0000"/>
                </a:solidFill>
              </a:rPr>
              <a:t>αντίστροφα</a:t>
            </a:r>
          </a:p>
          <a:p>
            <a:r>
              <a:rPr lang="el-GR" dirty="0"/>
              <a:t>Αν η προσδοκώμενη κομματική απόσταση είναι </a:t>
            </a:r>
            <a:r>
              <a:rPr lang="el-GR" dirty="0">
                <a:solidFill>
                  <a:srgbClr val="FF0000"/>
                </a:solidFill>
              </a:rPr>
              <a:t>μηδέν</a:t>
            </a:r>
            <a:r>
              <a:rPr lang="el-GR" dirty="0"/>
              <a:t> τότε ο ψηφοφόρος απέχει</a:t>
            </a:r>
          </a:p>
        </p:txBody>
      </p:sp>
    </p:spTree>
    <p:extLst>
      <p:ext uri="{BB962C8B-B14F-4D97-AF65-F5344CB8AC3E}">
        <p14:creationId xmlns:p14="http://schemas.microsoft.com/office/powerpoint/2010/main" val="18203509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777202-7CD7-C222-B62A-72C52D2DC9CF}"/>
              </a:ext>
            </a:extLst>
          </p:cNvPr>
          <p:cNvSpPr>
            <a:spLocks noGrp="1"/>
          </p:cNvSpPr>
          <p:nvPr>
            <p:ph type="title"/>
          </p:nvPr>
        </p:nvSpPr>
        <p:spPr/>
        <p:txBody>
          <a:bodyPr/>
          <a:lstStyle/>
          <a:p>
            <a:r>
              <a:rPr lang="el-GR" dirty="0"/>
              <a:t>Ο υπολογισμός της κομματικής απόστασης</a:t>
            </a:r>
          </a:p>
        </p:txBody>
      </p:sp>
      <p:sp>
        <p:nvSpPr>
          <p:cNvPr id="3" name="Θέση περιεχομένου 2">
            <a:extLst>
              <a:ext uri="{FF2B5EF4-FFF2-40B4-BE49-F238E27FC236}">
                <a16:creationId xmlns:a16="http://schemas.microsoft.com/office/drawing/2014/main" id="{6E6A86CC-20A7-F801-A453-40317DC28662}"/>
              </a:ext>
            </a:extLst>
          </p:cNvPr>
          <p:cNvSpPr>
            <a:spLocks noGrp="1"/>
          </p:cNvSpPr>
          <p:nvPr>
            <p:ph idx="1"/>
          </p:nvPr>
        </p:nvSpPr>
        <p:spPr/>
        <p:txBody>
          <a:bodyPr/>
          <a:lstStyle/>
          <a:p>
            <a:r>
              <a:rPr lang="el-GR" dirty="0"/>
              <a:t>Πώς υπολογίζει ένας ψηφοφόρος την προσδοκώμενη κομματική απόσταση;</a:t>
            </a:r>
          </a:p>
          <a:p>
            <a:r>
              <a:rPr lang="el-GR" dirty="0"/>
              <a:t>Ο </a:t>
            </a:r>
            <a:r>
              <a:rPr lang="el-GR" dirty="0" err="1"/>
              <a:t>Ντάουνς</a:t>
            </a:r>
            <a:r>
              <a:rPr lang="el-GR" dirty="0"/>
              <a:t> υποστηρίζει ότι πρέπει να ληφθούν υπόψη τρεις παράγοντες: </a:t>
            </a:r>
            <a:r>
              <a:rPr lang="el-GR" dirty="0">
                <a:solidFill>
                  <a:srgbClr val="FF0000"/>
                </a:solidFill>
              </a:rPr>
              <a:t>α) </a:t>
            </a:r>
            <a:r>
              <a:rPr lang="el-GR" dirty="0"/>
              <a:t>η τρέχουσα απόσταση ανάμεσα στα κόμματα </a:t>
            </a:r>
            <a:r>
              <a:rPr lang="el-GR" dirty="0">
                <a:solidFill>
                  <a:srgbClr val="FF0000"/>
                </a:solidFill>
              </a:rPr>
              <a:t>β) </a:t>
            </a:r>
            <a:r>
              <a:rPr lang="el-GR" dirty="0"/>
              <a:t>ο παράγοντας </a:t>
            </a:r>
            <a:r>
              <a:rPr lang="el-GR" dirty="0">
                <a:solidFill>
                  <a:srgbClr val="FF0000"/>
                </a:solidFill>
              </a:rPr>
              <a:t>τάση</a:t>
            </a:r>
            <a:r>
              <a:rPr lang="el-GR" dirty="0"/>
              <a:t> και </a:t>
            </a:r>
            <a:r>
              <a:rPr lang="el-GR" dirty="0">
                <a:solidFill>
                  <a:srgbClr val="C00000"/>
                </a:solidFill>
              </a:rPr>
              <a:t>γ)</a:t>
            </a:r>
            <a:r>
              <a:rPr lang="el-GR" dirty="0"/>
              <a:t>η σύγκριση της υπάρχουσας κατάστασης με μια ιδεατή κατάσταση</a:t>
            </a:r>
          </a:p>
        </p:txBody>
      </p:sp>
    </p:spTree>
    <p:extLst>
      <p:ext uri="{BB962C8B-B14F-4D97-AF65-F5344CB8AC3E}">
        <p14:creationId xmlns:p14="http://schemas.microsoft.com/office/powerpoint/2010/main" val="31643794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00108E-9018-E5AC-42C7-20FED4125435}"/>
              </a:ext>
            </a:extLst>
          </p:cNvPr>
          <p:cNvSpPr>
            <a:spLocks noGrp="1"/>
          </p:cNvSpPr>
          <p:nvPr>
            <p:ph type="title"/>
          </p:nvPr>
        </p:nvSpPr>
        <p:spPr/>
        <p:txBody>
          <a:bodyPr/>
          <a:lstStyle/>
          <a:p>
            <a:r>
              <a:rPr lang="el-GR" dirty="0"/>
              <a:t>Τρέχουσα κομματική απόσταση</a:t>
            </a:r>
          </a:p>
        </p:txBody>
      </p:sp>
      <p:sp>
        <p:nvSpPr>
          <p:cNvPr id="3" name="Θέση περιεχομένου 2">
            <a:extLst>
              <a:ext uri="{FF2B5EF4-FFF2-40B4-BE49-F238E27FC236}">
                <a16:creationId xmlns:a16="http://schemas.microsoft.com/office/drawing/2014/main" id="{79DEEE3E-6859-BB3F-2FE1-8C2E267C1EDC}"/>
              </a:ext>
            </a:extLst>
          </p:cNvPr>
          <p:cNvSpPr>
            <a:spLocks noGrp="1"/>
          </p:cNvSpPr>
          <p:nvPr>
            <p:ph idx="1"/>
          </p:nvPr>
        </p:nvSpPr>
        <p:spPr/>
        <p:txBody>
          <a:bodyPr/>
          <a:lstStyle/>
          <a:p>
            <a:r>
              <a:rPr lang="el-GR" dirty="0"/>
              <a:t>Η τρέχουσα κομματική απόσταση είναι ο κυριότερος παράγοντας για τον καθορισμό της ψήφου και ορίζεται ως η διαφορά μεταξύ του οφέλους το οποίο προς το παρόν αποκομίζει ο ψηφοφόρος από τη δραστηριότητα του κυβερνώντος κόμματος και εκείνου του οποίου </a:t>
            </a:r>
            <a:r>
              <a:rPr lang="el-GR" dirty="0">
                <a:solidFill>
                  <a:srgbClr val="FF0000"/>
                </a:solidFill>
              </a:rPr>
              <a:t>ενδεχομένως </a:t>
            </a:r>
            <a:r>
              <a:rPr lang="el-GR" dirty="0"/>
              <a:t>θα αποκόμιζε από την κυβερνητική δραστηριότητα του κόμματος που βρίσκεται τώρα στην αντιπολίτευση</a:t>
            </a:r>
          </a:p>
        </p:txBody>
      </p:sp>
    </p:spTree>
    <p:extLst>
      <p:ext uri="{BB962C8B-B14F-4D97-AF65-F5344CB8AC3E}">
        <p14:creationId xmlns:p14="http://schemas.microsoft.com/office/powerpoint/2010/main" val="3797539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7E3AD0-9BD2-5F4F-F2A9-D89BE458C7F3}"/>
              </a:ext>
            </a:extLst>
          </p:cNvPr>
          <p:cNvSpPr>
            <a:spLocks noGrp="1"/>
          </p:cNvSpPr>
          <p:nvPr>
            <p:ph type="title"/>
          </p:nvPr>
        </p:nvSpPr>
        <p:spPr/>
        <p:txBody>
          <a:bodyPr/>
          <a:lstStyle/>
          <a:p>
            <a:r>
              <a:rPr lang="en-US" dirty="0"/>
              <a:t>T</a:t>
            </a:r>
            <a:r>
              <a:rPr lang="el-GR" dirty="0" err="1"/>
              <a:t>άση</a:t>
            </a:r>
            <a:endParaRPr lang="el-GR" dirty="0"/>
          </a:p>
        </p:txBody>
      </p:sp>
      <p:sp>
        <p:nvSpPr>
          <p:cNvPr id="3" name="Θέση περιεχομένου 2">
            <a:extLst>
              <a:ext uri="{FF2B5EF4-FFF2-40B4-BE49-F238E27FC236}">
                <a16:creationId xmlns:a16="http://schemas.microsoft.com/office/drawing/2014/main" id="{A949D7F1-1BC9-D105-7179-A6AEB8D480BB}"/>
              </a:ext>
            </a:extLst>
          </p:cNvPr>
          <p:cNvSpPr>
            <a:spLocks noGrp="1"/>
          </p:cNvSpPr>
          <p:nvPr>
            <p:ph idx="1"/>
          </p:nvPr>
        </p:nvSpPr>
        <p:spPr/>
        <p:txBody>
          <a:bodyPr>
            <a:normAutofit fontScale="92500" lnSpcReduction="20000"/>
          </a:bodyPr>
          <a:lstStyle/>
          <a:p>
            <a:r>
              <a:rPr lang="el-GR" dirty="0"/>
              <a:t>«Πρόκειται για την προσαρμογή που κάνει κάθε πολίτης στην τρέχουσα κομματική απόσταση για να εκτιμήσει κάθε σχετική τάση στα γεγονότα που συμβαίνουν μέσα στην τρέχουσα περίοδο διακυβέρνησης. Παραδείγματος χάρη, ας υποθέσουμε ότι ένας ψηφοφόρος πιστεύει ότι η παρούσα κυβέρνηση έκανε πολλά σφάλματα τον πρώτο καιρό που ανήλθε στην εξουσία, αλλά στη συνέχεια παρουσίασε μια σταθερή βελτίωση και τώρα κυβερνά έμπειρα. Μπορεί να εκτιμά ότι η εμπειρία της αυτή θα αποδώσει καρπούς σε ολόκληρη την περίοδο διακυβέρνησης αν το κόμμα που κυβερνά επανεκλεγεί. Επομένως προσαρμόζει την τρέχουσα απόσταση μεταξύ των κομμάτων για να εξαλείψει την επίπτωση που έχουν τα αρχικά σφάλματα. Αντιθέτως, αν έχει την αίσθηση ότι η κυβέρνηση άρχισε εξαιρετικά αλλά στη συνέχεια εκφυλίστηκε μπορεί να προβάλει μόνο τα κακά έργα της στην αναμενόμενη για αυτόν διαφορά κομμάτων»</a:t>
            </a:r>
          </a:p>
        </p:txBody>
      </p:sp>
    </p:spTree>
    <p:extLst>
      <p:ext uri="{BB962C8B-B14F-4D97-AF65-F5344CB8AC3E}">
        <p14:creationId xmlns:p14="http://schemas.microsoft.com/office/powerpoint/2010/main" val="2275406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C8100F-3DFA-0011-6E38-76CC937E4E0D}"/>
              </a:ext>
            </a:extLst>
          </p:cNvPr>
          <p:cNvSpPr>
            <a:spLocks noGrp="1"/>
          </p:cNvSpPr>
          <p:nvPr>
            <p:ph type="title"/>
          </p:nvPr>
        </p:nvSpPr>
        <p:spPr/>
        <p:txBody>
          <a:bodyPr/>
          <a:lstStyle/>
          <a:p>
            <a:r>
              <a:rPr lang="el-GR" dirty="0"/>
              <a:t>Ιδανική κυβέρνηση</a:t>
            </a:r>
          </a:p>
        </p:txBody>
      </p:sp>
      <p:sp>
        <p:nvSpPr>
          <p:cNvPr id="3" name="Θέση περιεχομένου 2">
            <a:extLst>
              <a:ext uri="{FF2B5EF4-FFF2-40B4-BE49-F238E27FC236}">
                <a16:creationId xmlns:a16="http://schemas.microsoft.com/office/drawing/2014/main" id="{DEB5D968-8043-63FC-C479-A398C34F2A8A}"/>
              </a:ext>
            </a:extLst>
          </p:cNvPr>
          <p:cNvSpPr>
            <a:spLocks noGrp="1"/>
          </p:cNvSpPr>
          <p:nvPr>
            <p:ph idx="1"/>
          </p:nvPr>
        </p:nvSpPr>
        <p:spPr/>
        <p:txBody>
          <a:bodyPr/>
          <a:lstStyle/>
          <a:p>
            <a:r>
              <a:rPr lang="el-GR" dirty="0"/>
              <a:t>Ο τρίτος παράγοντας βασίζεται σε μια σύγκριση αποδοτικότητας κατά την οποία ο ψηφοφόρος συγκρίνει το όφελος που αναμένει από το ιδανικό για αυτόν </a:t>
            </a:r>
            <a:r>
              <a:rPr lang="el-GR" dirty="0">
                <a:solidFill>
                  <a:srgbClr val="FF0000"/>
                </a:solidFill>
              </a:rPr>
              <a:t>κυβερνών </a:t>
            </a:r>
            <a:r>
              <a:rPr lang="el-GR" dirty="0"/>
              <a:t>κόμμα με εκείνο που θα αποκόμιζε από το παρόν κυβερνών κόμμα ή από κάποιο άλλο</a:t>
            </a:r>
          </a:p>
        </p:txBody>
      </p:sp>
    </p:spTree>
    <p:extLst>
      <p:ext uri="{BB962C8B-B14F-4D97-AF65-F5344CB8AC3E}">
        <p14:creationId xmlns:p14="http://schemas.microsoft.com/office/powerpoint/2010/main" val="2578106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5AA0AF-5416-B203-19E7-C097B59B8A02}"/>
              </a:ext>
            </a:extLst>
          </p:cNvPr>
          <p:cNvSpPr>
            <a:spLocks noGrp="1"/>
          </p:cNvSpPr>
          <p:nvPr>
            <p:ph type="title"/>
          </p:nvPr>
        </p:nvSpPr>
        <p:spPr/>
        <p:txBody>
          <a:bodyPr/>
          <a:lstStyle/>
          <a:p>
            <a:r>
              <a:rPr lang="el-GR" dirty="0"/>
              <a:t>Ο ανταγωνισμός οδηγεί στην αξιοπιστία</a:t>
            </a:r>
          </a:p>
        </p:txBody>
      </p:sp>
      <p:sp>
        <p:nvSpPr>
          <p:cNvPr id="3" name="Θέση περιεχομένου 2">
            <a:extLst>
              <a:ext uri="{FF2B5EF4-FFF2-40B4-BE49-F238E27FC236}">
                <a16:creationId xmlns:a16="http://schemas.microsoft.com/office/drawing/2014/main" id="{69F4141F-85B9-02BE-15DD-80FDAAAF6C75}"/>
              </a:ext>
            </a:extLst>
          </p:cNvPr>
          <p:cNvSpPr>
            <a:spLocks noGrp="1"/>
          </p:cNvSpPr>
          <p:nvPr>
            <p:ph idx="1"/>
          </p:nvPr>
        </p:nvSpPr>
        <p:spPr/>
        <p:txBody>
          <a:bodyPr>
            <a:normAutofit fontScale="85000" lnSpcReduction="10000"/>
          </a:bodyPr>
          <a:lstStyle/>
          <a:p>
            <a:r>
              <a:rPr lang="el-GR" sz="3200" dirty="0"/>
              <a:t>«Τα πολιτικά κόμματα έχουν την τάση να εκπληρώνουν όσο περισσότερες υποσχέσεις τους μπορούν όταν κερδίζουν τις εκλογές»</a:t>
            </a:r>
          </a:p>
          <a:p>
            <a:r>
              <a:rPr lang="el-GR" sz="3200" dirty="0">
                <a:solidFill>
                  <a:srgbClr val="FF0000"/>
                </a:solidFill>
              </a:rPr>
              <a:t>Αιτιολόγηση</a:t>
            </a:r>
            <a:r>
              <a:rPr lang="el-GR" sz="3200" dirty="0"/>
              <a:t>: «Όταν ένα κόμμα εκλεγεί πρέπει να αποφασίσει ποιες πολιτικές θα εφαρμόσει. Και αν ακόμα δεν είναι τίμιο, θα προσπαθήσει πιθανώς να εφαρμόσει τις υποσχέσεις που έδωσε στη διάρκεια της προεκλογικής εκστρατείας. Στόχος του είναι η μεγιστοποίηση των ψήφων και οι υποσχέσεις που έδωσε αποδείχτηκαν αποτελεσματικές για τον σκοπό αυτό. Το κόμμα επομένως είναι δυνατό να τις ενσωματώσει και στην επόμενη προεκλογική του εκστρατεία, με κάποιες τροποποιήσεις ώστε να ταιριάζουν στις όποιες αλλαγές έχουν σημειωθεί στο μεταξύ. Η επιθυμία του να διατηρήσει την εξουσία το υποχρεώνει να είναι υπεύθυνο».</a:t>
            </a:r>
          </a:p>
        </p:txBody>
      </p:sp>
    </p:spTree>
    <p:extLst>
      <p:ext uri="{BB962C8B-B14F-4D97-AF65-F5344CB8AC3E}">
        <p14:creationId xmlns:p14="http://schemas.microsoft.com/office/powerpoint/2010/main" val="674308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70568B-0731-D337-8093-DFB2AC3B2532}"/>
              </a:ext>
            </a:extLst>
          </p:cNvPr>
          <p:cNvSpPr>
            <a:spLocks noGrp="1"/>
          </p:cNvSpPr>
          <p:nvPr>
            <p:ph type="title"/>
          </p:nvPr>
        </p:nvSpPr>
        <p:spPr/>
        <p:txBody>
          <a:bodyPr/>
          <a:lstStyle/>
          <a:p>
            <a:r>
              <a:rPr lang="el-GR" dirty="0"/>
              <a:t>Ήττα και ιδεολογία</a:t>
            </a:r>
          </a:p>
        </p:txBody>
      </p:sp>
      <p:sp>
        <p:nvSpPr>
          <p:cNvPr id="3" name="Θέση περιεχομένου 2">
            <a:extLst>
              <a:ext uri="{FF2B5EF4-FFF2-40B4-BE49-F238E27FC236}">
                <a16:creationId xmlns:a16="http://schemas.microsoft.com/office/drawing/2014/main" id="{24141274-F2D4-256F-9BCE-637582F676D1}"/>
              </a:ext>
            </a:extLst>
          </p:cNvPr>
          <p:cNvSpPr>
            <a:spLocks noGrp="1"/>
          </p:cNvSpPr>
          <p:nvPr>
            <p:ph idx="1"/>
          </p:nvPr>
        </p:nvSpPr>
        <p:spPr/>
        <p:txBody>
          <a:bodyPr/>
          <a:lstStyle/>
          <a:p>
            <a:r>
              <a:rPr lang="el-GR" dirty="0"/>
              <a:t>«Τα πολιτικά κόμματα τείνουν να διατηρούν τις ιδεολογικές τους θέσεις και να είναι συνεπή στη διαδρομή του χρόνου, εκτός αν υποστούν δραματικές ήττες, οπότε αλλάζουν την ιδεολογία τους και υιοθετούν μια ιδεολογία που ομοιάζει με εκείνη του κόμματος που τα νίκησε»</a:t>
            </a:r>
          </a:p>
          <a:p>
            <a:pPr marL="0" indent="0">
              <a:buNone/>
            </a:pPr>
            <a:r>
              <a:rPr lang="el-GR" dirty="0"/>
              <a:t>Σχόλιο: Βλέπε τη στροφή του Εργατικού Κόμματος προς τον </a:t>
            </a:r>
            <a:r>
              <a:rPr lang="el-GR" i="1" dirty="0"/>
              <a:t>Τρίτο Δρόμο</a:t>
            </a:r>
            <a:r>
              <a:rPr lang="el-GR" dirty="0"/>
              <a:t> επί Μπλερ</a:t>
            </a:r>
          </a:p>
        </p:txBody>
      </p:sp>
    </p:spTree>
    <p:extLst>
      <p:ext uri="{BB962C8B-B14F-4D97-AF65-F5344CB8AC3E}">
        <p14:creationId xmlns:p14="http://schemas.microsoft.com/office/powerpoint/2010/main" val="3530338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A0D81B-3B3D-8021-B63D-1A9FD4E7AD69}"/>
              </a:ext>
            </a:extLst>
          </p:cNvPr>
          <p:cNvSpPr>
            <a:spLocks noGrp="1"/>
          </p:cNvSpPr>
          <p:nvPr>
            <p:ph type="title"/>
          </p:nvPr>
        </p:nvSpPr>
        <p:spPr/>
        <p:txBody>
          <a:bodyPr/>
          <a:lstStyle/>
          <a:p>
            <a:r>
              <a:rPr lang="el-GR" dirty="0"/>
              <a:t>Κριτική στη θεωρία του </a:t>
            </a:r>
            <a:r>
              <a:rPr lang="el-GR" dirty="0" err="1"/>
              <a:t>Ντάουνς</a:t>
            </a:r>
            <a:endParaRPr lang="el-GR" dirty="0"/>
          </a:p>
        </p:txBody>
      </p:sp>
      <p:sp>
        <p:nvSpPr>
          <p:cNvPr id="3" name="Θέση περιεχομένου 2">
            <a:extLst>
              <a:ext uri="{FF2B5EF4-FFF2-40B4-BE49-F238E27FC236}">
                <a16:creationId xmlns:a16="http://schemas.microsoft.com/office/drawing/2014/main" id="{5C1E876F-1801-0A14-860D-43055964BE83}"/>
              </a:ext>
            </a:extLst>
          </p:cNvPr>
          <p:cNvSpPr>
            <a:spLocks noGrp="1"/>
          </p:cNvSpPr>
          <p:nvPr>
            <p:ph idx="1"/>
          </p:nvPr>
        </p:nvSpPr>
        <p:spPr/>
        <p:txBody>
          <a:bodyPr/>
          <a:lstStyle/>
          <a:p>
            <a:r>
              <a:rPr lang="el-GR" dirty="0"/>
              <a:t>(</a:t>
            </a:r>
            <a:r>
              <a:rPr lang="en-US" dirty="0"/>
              <a:t>McLean 1987, </a:t>
            </a:r>
            <a:r>
              <a:rPr lang="en-US" dirty="0" err="1"/>
              <a:t>Grofman</a:t>
            </a:r>
            <a:r>
              <a:rPr lang="en-US" dirty="0"/>
              <a:t> 1995) </a:t>
            </a:r>
            <a:r>
              <a:rPr lang="el-GR" dirty="0"/>
              <a:t>Η ανάλυση της σχέσης ψηφοφόρων και κομμάτων δεν είναι αρκετά σύνθετη. Αγνοεί α)τον προσανατολισμό των ψηφοφόρων σε επίμαχα θέματα β)την ικανότητα επίλυσης προβλημάτων που αποδίδεται στα κόμματα γ)την αξιολόγηση των υποψηφίων των κομμάτων δ)</a:t>
            </a:r>
            <a:r>
              <a:rPr lang="el-GR" dirty="0">
                <a:solidFill>
                  <a:srgbClr val="FF0000"/>
                </a:solidFill>
              </a:rPr>
              <a:t>τη μακροπρόθεσμη επίδραση που έχει η πρόσδεση των ψηφοφόρων σε κόμματα</a:t>
            </a:r>
            <a:endParaRPr lang="el-GR" dirty="0"/>
          </a:p>
        </p:txBody>
      </p:sp>
    </p:spTree>
    <p:extLst>
      <p:ext uri="{BB962C8B-B14F-4D97-AF65-F5344CB8AC3E}">
        <p14:creationId xmlns:p14="http://schemas.microsoft.com/office/powerpoint/2010/main" val="2811687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3EB4B9-E8CB-20EB-0F0E-F080AC205935}"/>
              </a:ext>
            </a:extLst>
          </p:cNvPr>
          <p:cNvSpPr>
            <a:spLocks noGrp="1"/>
          </p:cNvSpPr>
          <p:nvPr>
            <p:ph type="title"/>
          </p:nvPr>
        </p:nvSpPr>
        <p:spPr/>
        <p:txBody>
          <a:bodyPr/>
          <a:lstStyle/>
          <a:p>
            <a:r>
              <a:rPr lang="el-GR" dirty="0"/>
              <a:t>Έλλειμμα νομιμοποίησης</a:t>
            </a:r>
          </a:p>
        </p:txBody>
      </p:sp>
      <p:sp>
        <p:nvSpPr>
          <p:cNvPr id="3" name="Θέση περιεχομένου 2">
            <a:extLst>
              <a:ext uri="{FF2B5EF4-FFF2-40B4-BE49-F238E27FC236}">
                <a16:creationId xmlns:a16="http://schemas.microsoft.com/office/drawing/2014/main" id="{83810C41-DF46-0C65-C48C-B64BAD91B04E}"/>
              </a:ext>
            </a:extLst>
          </p:cNvPr>
          <p:cNvSpPr>
            <a:spLocks noGrp="1"/>
          </p:cNvSpPr>
          <p:nvPr>
            <p:ph idx="1"/>
          </p:nvPr>
        </p:nvSpPr>
        <p:spPr/>
        <p:txBody>
          <a:bodyPr/>
          <a:lstStyle/>
          <a:p>
            <a:r>
              <a:rPr lang="el-GR" dirty="0"/>
              <a:t>(</a:t>
            </a:r>
            <a:r>
              <a:rPr lang="en-US" dirty="0"/>
              <a:t>Habermas 1992) </a:t>
            </a:r>
            <a:r>
              <a:rPr lang="el-GR" dirty="0"/>
              <a:t>Τα ορθολογικά υποκείμενα του </a:t>
            </a:r>
            <a:r>
              <a:rPr lang="el-GR" dirty="0" err="1"/>
              <a:t>Ντάουνς</a:t>
            </a:r>
            <a:r>
              <a:rPr lang="el-GR" dirty="0"/>
              <a:t> δεν έχουν επαρκείς λόγους να τηρήσουν τους κανόνες της δημοκρατίας</a:t>
            </a:r>
          </a:p>
          <a:p>
            <a:r>
              <a:rPr lang="el-GR" dirty="0"/>
              <a:t>Λείπει μια δικαιολόγηση για τους λόγους που οι ψηφοφόροι αποδέχονται τη δημοκρατική διακυβέρνηση και δεν τάσσονται υπέρ ενός άλλου πολιτεύματος</a:t>
            </a:r>
          </a:p>
        </p:txBody>
      </p:sp>
    </p:spTree>
    <p:extLst>
      <p:ext uri="{BB962C8B-B14F-4D97-AF65-F5344CB8AC3E}">
        <p14:creationId xmlns:p14="http://schemas.microsoft.com/office/powerpoint/2010/main" val="3935475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5BCB93-8154-9E35-1FF4-F665F7D6AFF5}"/>
              </a:ext>
            </a:extLst>
          </p:cNvPr>
          <p:cNvSpPr>
            <a:spLocks noGrp="1"/>
          </p:cNvSpPr>
          <p:nvPr>
            <p:ph type="title"/>
          </p:nvPr>
        </p:nvSpPr>
        <p:spPr/>
        <p:txBody>
          <a:bodyPr/>
          <a:lstStyle/>
          <a:p>
            <a:r>
              <a:rPr lang="el-GR" dirty="0"/>
              <a:t>Υπερβολική απλούστευση</a:t>
            </a:r>
          </a:p>
        </p:txBody>
      </p:sp>
      <p:sp>
        <p:nvSpPr>
          <p:cNvPr id="3" name="Θέση περιεχομένου 2">
            <a:extLst>
              <a:ext uri="{FF2B5EF4-FFF2-40B4-BE49-F238E27FC236}">
                <a16:creationId xmlns:a16="http://schemas.microsoft.com/office/drawing/2014/main" id="{11A6DBF7-E97E-6441-13C6-C1D549959731}"/>
              </a:ext>
            </a:extLst>
          </p:cNvPr>
          <p:cNvSpPr>
            <a:spLocks noGrp="1"/>
          </p:cNvSpPr>
          <p:nvPr>
            <p:ph idx="1"/>
          </p:nvPr>
        </p:nvSpPr>
        <p:spPr/>
        <p:txBody>
          <a:bodyPr/>
          <a:lstStyle/>
          <a:p>
            <a:r>
              <a:rPr lang="el-GR" dirty="0"/>
              <a:t>(</a:t>
            </a:r>
            <a:r>
              <a:rPr lang="en-US" dirty="0"/>
              <a:t>Goffman) </a:t>
            </a:r>
            <a:r>
              <a:rPr lang="el-GR" dirty="0"/>
              <a:t>Η ανάλυση του </a:t>
            </a:r>
            <a:r>
              <a:rPr lang="el-GR" dirty="0" err="1"/>
              <a:t>Ντάουνς</a:t>
            </a:r>
            <a:r>
              <a:rPr lang="el-GR" dirty="0"/>
              <a:t> δεν λαμβάνει υπόψη τους πολιτικούς θεσμούς και τις διαδικασίες που δρουν μεταξύ κυβερνήσεων και ψηφοφόρων, δίπλα στις κυβερνήσεις και στα παρασκήνια της εκλογικής δράσης των κομμάτων και των </a:t>
            </a:r>
            <a:r>
              <a:rPr lang="el-GR" dirty="0" err="1"/>
              <a:t>ψηψοφόρων</a:t>
            </a:r>
            <a:r>
              <a:rPr lang="el-GR" dirty="0"/>
              <a:t> </a:t>
            </a:r>
          </a:p>
        </p:txBody>
      </p:sp>
    </p:spTree>
    <p:extLst>
      <p:ext uri="{BB962C8B-B14F-4D97-AF65-F5344CB8AC3E}">
        <p14:creationId xmlns:p14="http://schemas.microsoft.com/office/powerpoint/2010/main" val="2224902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56643E-1C78-A262-C355-0083135E7DEB}"/>
              </a:ext>
            </a:extLst>
          </p:cNvPr>
          <p:cNvSpPr>
            <a:spLocks noGrp="1"/>
          </p:cNvSpPr>
          <p:nvPr>
            <p:ph type="title"/>
          </p:nvPr>
        </p:nvSpPr>
        <p:spPr/>
        <p:txBody>
          <a:bodyPr/>
          <a:lstStyle/>
          <a:p>
            <a:r>
              <a:rPr lang="el-GR" dirty="0" err="1"/>
              <a:t>Υπεραπλούστευση</a:t>
            </a:r>
            <a:r>
              <a:rPr lang="el-GR" dirty="0"/>
              <a:t> </a:t>
            </a:r>
            <a:r>
              <a:rPr lang="el-GR" dirty="0" err="1"/>
              <a:t>νο</a:t>
            </a:r>
            <a:r>
              <a:rPr lang="el-GR" dirty="0"/>
              <a:t>. 2 (ψηφοφόροι)</a:t>
            </a:r>
          </a:p>
        </p:txBody>
      </p:sp>
      <p:sp>
        <p:nvSpPr>
          <p:cNvPr id="3" name="Θέση περιεχομένου 2">
            <a:extLst>
              <a:ext uri="{FF2B5EF4-FFF2-40B4-BE49-F238E27FC236}">
                <a16:creationId xmlns:a16="http://schemas.microsoft.com/office/drawing/2014/main" id="{C036ADF1-9EA6-B8D5-E747-9D20812B1499}"/>
              </a:ext>
            </a:extLst>
          </p:cNvPr>
          <p:cNvSpPr>
            <a:spLocks noGrp="1"/>
          </p:cNvSpPr>
          <p:nvPr>
            <p:ph idx="1"/>
          </p:nvPr>
        </p:nvSpPr>
        <p:spPr/>
        <p:txBody>
          <a:bodyPr/>
          <a:lstStyle/>
          <a:p>
            <a:r>
              <a:rPr lang="el-GR" dirty="0"/>
              <a:t>Η θέση του ορθολογικού ψηφοφόρου είναι μια εξαιρετική </a:t>
            </a:r>
            <a:r>
              <a:rPr lang="el-GR" dirty="0" err="1"/>
              <a:t>υπεραπλούστευση</a:t>
            </a:r>
            <a:r>
              <a:rPr lang="el-GR" dirty="0"/>
              <a:t> και οδηγεί σε παραπλανητικά συμπεράσματα τα οποία ποικίλλουν από χώρα σε χώρα</a:t>
            </a:r>
          </a:p>
          <a:p>
            <a:r>
              <a:rPr lang="el-GR" dirty="0"/>
              <a:t>Η θέση του ορθολογικού ψηφοφόρου, τον οποίο απασχολούν κυρίως βραχυπρόθεσμα προβλήματα και θέματα, ταιριάζει τόσο λιγότερο στην πολιτική πραγματικότητα όσο ισχυρότερη είναι η πρόσδεση των εκλογέων σε </a:t>
            </a:r>
            <a:r>
              <a:rPr lang="el-GR" dirty="0" err="1"/>
              <a:t>κοινωνικοηθικά</a:t>
            </a:r>
            <a:r>
              <a:rPr lang="el-GR" dirty="0"/>
              <a:t> περιβάλλοντα, όπου το σημείο αναφοράς είναι </a:t>
            </a:r>
            <a:r>
              <a:rPr lang="el-GR" dirty="0">
                <a:solidFill>
                  <a:srgbClr val="FF0000"/>
                </a:solidFill>
              </a:rPr>
              <a:t>ταξικού, θρησκευτικού ή γλωσσικού τύπου</a:t>
            </a:r>
          </a:p>
        </p:txBody>
      </p:sp>
    </p:spTree>
    <p:extLst>
      <p:ext uri="{BB962C8B-B14F-4D97-AF65-F5344CB8AC3E}">
        <p14:creationId xmlns:p14="http://schemas.microsoft.com/office/powerpoint/2010/main" val="3715223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05607D-8AE0-232B-4925-3508BE791D62}"/>
              </a:ext>
            </a:extLst>
          </p:cNvPr>
          <p:cNvSpPr>
            <a:spLocks noGrp="1"/>
          </p:cNvSpPr>
          <p:nvPr>
            <p:ph type="title"/>
          </p:nvPr>
        </p:nvSpPr>
        <p:spPr/>
        <p:txBody>
          <a:bodyPr/>
          <a:lstStyle/>
          <a:p>
            <a:r>
              <a:rPr lang="el-GR" dirty="0" err="1"/>
              <a:t>Υπεραπλούστεση</a:t>
            </a:r>
            <a:r>
              <a:rPr lang="el-GR" dirty="0"/>
              <a:t> </a:t>
            </a:r>
            <a:r>
              <a:rPr lang="el-GR" dirty="0" err="1"/>
              <a:t>νο</a:t>
            </a:r>
            <a:r>
              <a:rPr lang="el-GR" dirty="0"/>
              <a:t> 3 (κόμματα και κυβέρνηση)</a:t>
            </a:r>
          </a:p>
        </p:txBody>
      </p:sp>
      <p:sp>
        <p:nvSpPr>
          <p:cNvPr id="3" name="Θέση περιεχομένου 2">
            <a:extLst>
              <a:ext uri="{FF2B5EF4-FFF2-40B4-BE49-F238E27FC236}">
                <a16:creationId xmlns:a16="http://schemas.microsoft.com/office/drawing/2014/main" id="{17F0BA72-4D61-12F5-6867-779914ADA520}"/>
              </a:ext>
            </a:extLst>
          </p:cNvPr>
          <p:cNvSpPr>
            <a:spLocks noGrp="1"/>
          </p:cNvSpPr>
          <p:nvPr>
            <p:ph idx="1"/>
          </p:nvPr>
        </p:nvSpPr>
        <p:spPr/>
        <p:txBody>
          <a:bodyPr/>
          <a:lstStyle/>
          <a:p>
            <a:r>
              <a:rPr lang="el-GR" dirty="0"/>
              <a:t>Η προτεραιότητα της εκλογικής νίκης έναντι της εφαρμογής πολιτικών προγραμμάτων δεν είναι αρκετά πειστική. </a:t>
            </a:r>
          </a:p>
          <a:p>
            <a:r>
              <a:rPr lang="el-GR" dirty="0"/>
              <a:t>Σύμφωνα με έρευνες, οι νικητές των εκλογών ενδιαφέρονται για θέματα διαμόρφωσης της πολιτικής και κάποιες φορές τα θεωρούν σημαντικότερα από τα θέματα απόκτησης ή διατήρησης της εξουσίας</a:t>
            </a:r>
          </a:p>
        </p:txBody>
      </p:sp>
    </p:spTree>
    <p:extLst>
      <p:ext uri="{BB962C8B-B14F-4D97-AF65-F5344CB8AC3E}">
        <p14:creationId xmlns:p14="http://schemas.microsoft.com/office/powerpoint/2010/main" val="658451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0BABC4-5F6A-AAB9-A8FA-EEFA626B8BDA}"/>
              </a:ext>
            </a:extLst>
          </p:cNvPr>
          <p:cNvSpPr>
            <a:spLocks noGrp="1"/>
          </p:cNvSpPr>
          <p:nvPr>
            <p:ph type="title"/>
          </p:nvPr>
        </p:nvSpPr>
        <p:spPr/>
        <p:txBody>
          <a:bodyPr/>
          <a:lstStyle/>
          <a:p>
            <a:r>
              <a:rPr lang="el-GR" dirty="0"/>
              <a:t>Το πρόβλημα του ολιγοπωλίου (</a:t>
            </a:r>
            <a:r>
              <a:rPr lang="el-GR" dirty="0">
                <a:solidFill>
                  <a:srgbClr val="FF0000"/>
                </a:solidFill>
              </a:rPr>
              <a:t>βασική θεωρητική αντίφαση</a:t>
            </a:r>
            <a:r>
              <a:rPr lang="el-GR" dirty="0"/>
              <a:t>)</a:t>
            </a:r>
          </a:p>
        </p:txBody>
      </p:sp>
      <p:sp>
        <p:nvSpPr>
          <p:cNvPr id="3" name="Θέση περιεχομένου 2">
            <a:extLst>
              <a:ext uri="{FF2B5EF4-FFF2-40B4-BE49-F238E27FC236}">
                <a16:creationId xmlns:a16="http://schemas.microsoft.com/office/drawing/2014/main" id="{FD719BC4-22D0-A04C-615D-223CA49A029A}"/>
              </a:ext>
            </a:extLst>
          </p:cNvPr>
          <p:cNvSpPr>
            <a:spLocks noGrp="1"/>
          </p:cNvSpPr>
          <p:nvPr>
            <p:ph idx="1"/>
          </p:nvPr>
        </p:nvSpPr>
        <p:spPr/>
        <p:txBody>
          <a:bodyPr/>
          <a:lstStyle/>
          <a:p>
            <a:r>
              <a:rPr lang="el-GR" dirty="0"/>
              <a:t>Αν τα κόμματα είναι ολιγοπώλια, τότε κατά πάσα πιθανότητα ο ανταγωνισμός δεν φέρνει το κέρδος που ισχυρίζεται ο </a:t>
            </a:r>
            <a:r>
              <a:rPr lang="el-GR" dirty="0" err="1"/>
              <a:t>Ντάουνς</a:t>
            </a:r>
            <a:r>
              <a:rPr lang="el-GR" dirty="0"/>
              <a:t>, γιατί στις </a:t>
            </a:r>
            <a:r>
              <a:rPr lang="el-GR" dirty="0" err="1"/>
              <a:t>ολιγοπωλιακές</a:t>
            </a:r>
            <a:r>
              <a:rPr lang="el-GR" dirty="0"/>
              <a:t> αγορές οι παραγωγοί έχουν τη δυνατότητα να παραμελήσουν τα συμφέροντα </a:t>
            </a:r>
            <a:r>
              <a:rPr lang="el-GR"/>
              <a:t>των καταναλωτών </a:t>
            </a:r>
            <a:endParaRPr lang="el-GR" dirty="0"/>
          </a:p>
        </p:txBody>
      </p:sp>
    </p:spTree>
    <p:extLst>
      <p:ext uri="{BB962C8B-B14F-4D97-AF65-F5344CB8AC3E}">
        <p14:creationId xmlns:p14="http://schemas.microsoft.com/office/powerpoint/2010/main" val="180619510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9852</TotalTime>
  <Words>2730</Words>
  <Application>Microsoft Office PowerPoint</Application>
  <PresentationFormat>Ευρεία οθόνη</PresentationFormat>
  <Paragraphs>115</Paragraphs>
  <Slides>43</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43</vt:i4>
      </vt:variant>
    </vt:vector>
  </HeadingPairs>
  <TitlesOfParts>
    <vt:vector size="47" baseType="lpstr">
      <vt:lpstr>Arial</vt:lpstr>
      <vt:lpstr>Calibri</vt:lpstr>
      <vt:lpstr>Calibri Light</vt:lpstr>
      <vt:lpstr>Θέμα του Office</vt:lpstr>
      <vt:lpstr>Οικονομική Θεωρία της Δημοκρατίας</vt:lpstr>
      <vt:lpstr>Σημείο εκκίνησης ο Σούμπετερ</vt:lpstr>
      <vt:lpstr>Κριτική στην ιδέα του κοινού οφέλους</vt:lpstr>
      <vt:lpstr>Η πολιτική ως αγορά και μεγιστοποίηση του κέρδους</vt:lpstr>
      <vt:lpstr>Βασικά στοιχεία δημοκρατικού συστήματος</vt:lpstr>
      <vt:lpstr>Δύο βασικές υποθέσεις</vt:lpstr>
      <vt:lpstr>Δευτερεύουσες υποθέσεις (και απλουστεύσεις)</vt:lpstr>
      <vt:lpstr>Δευτερεύουσες υποθέσεις (και απλουστεύσεις)</vt:lpstr>
      <vt:lpstr>Ατελής γνώση</vt:lpstr>
      <vt:lpstr>Όφελος ψηφοφόρων</vt:lpstr>
      <vt:lpstr>Γενική θεώρηση του κόμματος ως επιχείρησης</vt:lpstr>
      <vt:lpstr>Θέσεις για τα κόμματα (και την κυβέρνηση)</vt:lpstr>
      <vt:lpstr>Υποπροϊόν</vt:lpstr>
      <vt:lpstr>Πως εξηγείται η ύπαρξη ιδεολογιών;</vt:lpstr>
      <vt:lpstr>Ζήτηση και προσφορά </vt:lpstr>
      <vt:lpstr>Η δεσμευτικότητα της ιδεολογίας</vt:lpstr>
      <vt:lpstr>Κερδίζει η πλειοψηφία</vt:lpstr>
      <vt:lpstr>Μείωση των διαφορών</vt:lpstr>
      <vt:lpstr>Παρουσίαση του PowerPoint</vt:lpstr>
      <vt:lpstr>Μετατόπιση προς το κέντρο</vt:lpstr>
      <vt:lpstr>Παρουσίαση του PowerPoint</vt:lpstr>
      <vt:lpstr>Ακραία πόλωση και κίνδυνος εκτροπής</vt:lpstr>
      <vt:lpstr>Πολυκομματικό σύστημα</vt:lpstr>
      <vt:lpstr>Διαφοροποίηση</vt:lpstr>
      <vt:lpstr>Μεγαλύτερο εύρος επιλογών</vt:lpstr>
      <vt:lpstr>Τα φαινόμενα απατούν</vt:lpstr>
      <vt:lpstr>Κυβέρνηση συνασπισμού</vt:lpstr>
      <vt:lpstr>Δημιουργία νέων κομμάτων</vt:lpstr>
      <vt:lpstr>Ευρύτερη αναδιανομή εισοδήματος</vt:lpstr>
      <vt:lpstr>Παρουσίαση του PowerPoint</vt:lpstr>
      <vt:lpstr>Θέσεις για τους ψηφοφόρους</vt:lpstr>
      <vt:lpstr>Ο υπολογισμός της κομματικής απόστασης</vt:lpstr>
      <vt:lpstr>Τρέχουσα κομματική απόσταση</vt:lpstr>
      <vt:lpstr>Tάση</vt:lpstr>
      <vt:lpstr>Ιδανική κυβέρνηση</vt:lpstr>
      <vt:lpstr>Ο ανταγωνισμός οδηγεί στην αξιοπιστία</vt:lpstr>
      <vt:lpstr>Ήττα και ιδεολογία</vt:lpstr>
      <vt:lpstr>Κριτική στη θεωρία του Ντάουνς</vt:lpstr>
      <vt:lpstr>Έλλειμμα νομιμοποίησης</vt:lpstr>
      <vt:lpstr>Υπερβολική απλούστευση</vt:lpstr>
      <vt:lpstr>Υπεραπλούστευση νο. 2 (ψηφοφόροι)</vt:lpstr>
      <vt:lpstr>Υπεραπλούστεση νο 3 (κόμματα και κυβέρνηση)</vt:lpstr>
      <vt:lpstr>Το πρόβλημα του ολιγοπωλίου (βασική θεωρητική αντίφαση)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alexandros manolatos</dc:creator>
  <cp:lastModifiedBy>alexandros manolatos</cp:lastModifiedBy>
  <cp:revision>31</cp:revision>
  <dcterms:created xsi:type="dcterms:W3CDTF">2024-04-13T15:24:43Z</dcterms:created>
  <dcterms:modified xsi:type="dcterms:W3CDTF">2026-03-24T08:30:36Z</dcterms:modified>
</cp:coreProperties>
</file>