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7" r:id="rId3"/>
    <p:sldId id="258" r:id="rId4"/>
    <p:sldId id="265" r:id="rId5"/>
    <p:sldId id="266" r:id="rId6"/>
    <p:sldId id="259" r:id="rId7"/>
    <p:sldId id="260" r:id="rId8"/>
    <p:sldId id="267" r:id="rId9"/>
    <p:sldId id="287" r:id="rId10"/>
    <p:sldId id="261" r:id="rId11"/>
    <p:sldId id="284" r:id="rId12"/>
    <p:sldId id="286" r:id="rId13"/>
    <p:sldId id="285" r:id="rId14"/>
    <p:sldId id="291" r:id="rId15"/>
    <p:sldId id="262" r:id="rId16"/>
    <p:sldId id="264" r:id="rId17"/>
    <p:sldId id="281" r:id="rId18"/>
    <p:sldId id="282" r:id="rId19"/>
    <p:sldId id="263" r:id="rId20"/>
    <p:sldId id="288" r:id="rId21"/>
    <p:sldId id="289" r:id="rId22"/>
    <p:sldId id="290" r:id="rId23"/>
    <p:sldId id="268" r:id="rId24"/>
    <p:sldId id="270" r:id="rId25"/>
    <p:sldId id="271" r:id="rId26"/>
    <p:sldId id="283" r:id="rId27"/>
    <p:sldId id="269" r:id="rId28"/>
    <p:sldId id="274" r:id="rId29"/>
    <p:sldId id="292" r:id="rId30"/>
    <p:sldId id="273" r:id="rId31"/>
    <p:sldId id="272" r:id="rId32"/>
    <p:sldId id="275" r:id="rId33"/>
    <p:sldId id="276" r:id="rId34"/>
    <p:sldId id="277" r:id="rId35"/>
    <p:sldId id="293" r:id="rId36"/>
    <p:sldId id="278" r:id="rId37"/>
    <p:sldId id="294" r:id="rId38"/>
    <p:sldId id="279" r:id="rId3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41CF19-3125-9EEB-FD41-E78383D5C540}"/>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48842265-FD29-1ADE-D548-212504B67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B892788-0CB7-9140-AF4A-955AB5F15926}"/>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5" name="Θέση υποσέλιδου 4">
            <a:extLst>
              <a:ext uri="{FF2B5EF4-FFF2-40B4-BE49-F238E27FC236}">
                <a16:creationId xmlns:a16="http://schemas.microsoft.com/office/drawing/2014/main" id="{3EB9D150-7A6B-F9D8-07E8-71AEB020C75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277728E-A2B8-DFE2-2732-0A267CA30403}"/>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994870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9769A1-1BD4-C358-A5CD-7DA236EF2DE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B6F945E-19E2-3E4F-0D1D-EA5F780F5886}"/>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284874E-AA63-02E7-9D61-460444870770}"/>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5" name="Θέση υποσέλιδου 4">
            <a:extLst>
              <a:ext uri="{FF2B5EF4-FFF2-40B4-BE49-F238E27FC236}">
                <a16:creationId xmlns:a16="http://schemas.microsoft.com/office/drawing/2014/main" id="{3B5B1790-C93C-9499-EA7D-91371E26EE0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BEFA770-0CB5-F1DB-AFA4-CBC4F1FDB034}"/>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3544794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8602D8-E343-9E58-A5A6-E0B36A55688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96668DA-2298-DC09-20BD-0F5A7344B0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3D6A829C-E1F5-6720-45D0-86679B607252}"/>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5" name="Θέση υποσέλιδου 4">
            <a:extLst>
              <a:ext uri="{FF2B5EF4-FFF2-40B4-BE49-F238E27FC236}">
                <a16:creationId xmlns:a16="http://schemas.microsoft.com/office/drawing/2014/main" id="{1C9A00C5-9D2E-321D-CBC2-8A7D7677EF5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5ED93A4-AEAF-A287-B3AB-CB9BCC5F9BCC}"/>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2841212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EB3BCA-FFA0-E03F-59F2-4726733E13B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F5D6C77-B8F4-3809-4079-92DF3FE35909}"/>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B8B3A238-5DCC-36CD-0D2B-334153F35FC7}"/>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F985571C-B280-178B-5E71-7D6B99AC1F0B}"/>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6" name="Θέση υποσέλιδου 5">
            <a:extLst>
              <a:ext uri="{FF2B5EF4-FFF2-40B4-BE49-F238E27FC236}">
                <a16:creationId xmlns:a16="http://schemas.microsoft.com/office/drawing/2014/main" id="{59D82963-368C-DFDC-9CC4-B3179BE8CA6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F41B133-F46F-374A-26E9-8DB337F9FC3A}"/>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2750243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A66785-F1F7-87D8-294F-028D92E28EE3}"/>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D0C0C2A-E988-568D-166E-0F0CCBF54A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30639533-C34B-1798-7DF8-09D254C27B7D}"/>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F74D23D8-AF45-2994-68C0-9669AC1D91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1B5187B1-69D7-361A-3A35-E6E8C85CD237}"/>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316DF8A8-16B2-9C42-3673-AC9F2E24EC48}"/>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8" name="Θέση υποσέλιδου 7">
            <a:extLst>
              <a:ext uri="{FF2B5EF4-FFF2-40B4-BE49-F238E27FC236}">
                <a16:creationId xmlns:a16="http://schemas.microsoft.com/office/drawing/2014/main" id="{249BABEF-CDE1-071F-401C-60FBEAF6F303}"/>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34272344-89F4-A8CB-EB57-C3E39531607F}"/>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2849497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B85356-85CE-22F0-768A-E6956431EEF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A335091C-C508-E56E-0A99-B51B43D552E8}"/>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4" name="Θέση υποσέλιδου 3">
            <a:extLst>
              <a:ext uri="{FF2B5EF4-FFF2-40B4-BE49-F238E27FC236}">
                <a16:creationId xmlns:a16="http://schemas.microsoft.com/office/drawing/2014/main" id="{9C4EDA34-D6FB-E560-094B-4A37F5DAE2A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4CE5BD1-71BF-7C52-DF1D-843AC7F9F76A}"/>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3925363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01D6837-7971-522F-B0A8-26D6B7DC2FD5}"/>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3" name="Θέση υποσέλιδου 2">
            <a:extLst>
              <a:ext uri="{FF2B5EF4-FFF2-40B4-BE49-F238E27FC236}">
                <a16:creationId xmlns:a16="http://schemas.microsoft.com/office/drawing/2014/main" id="{63EB8B05-575B-2AFE-FF08-160CF11E663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0D7BDC2F-6A3C-5D68-CF98-D76A7ECD13D6}"/>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535777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5BE1ED-DC6A-EC0B-4F07-FD30064B5EF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F008743-E211-D5F3-B159-0B204BA35B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51DBD703-547E-B441-6C0E-47BC8FDF15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AA0FE44-EB66-2AE5-D284-2820DFDAD7AE}"/>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6" name="Θέση υποσέλιδου 5">
            <a:extLst>
              <a:ext uri="{FF2B5EF4-FFF2-40B4-BE49-F238E27FC236}">
                <a16:creationId xmlns:a16="http://schemas.microsoft.com/office/drawing/2014/main" id="{E4E811EA-0A75-5E4E-86DB-7D89B0F3771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FDDD252-F524-0BB2-B90F-003941F23AD5}"/>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1080043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3CBBFA6-5AA9-08A6-C3C0-628D23E5BB44}"/>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BFFAF69-9BD7-9FF2-B421-05B95E592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049FA075-424E-5E56-00B1-8BD155C7A7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B97853E1-931B-C08E-53E7-8DD7DDAA75C5}"/>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6" name="Θέση υποσέλιδου 5">
            <a:extLst>
              <a:ext uri="{FF2B5EF4-FFF2-40B4-BE49-F238E27FC236}">
                <a16:creationId xmlns:a16="http://schemas.microsoft.com/office/drawing/2014/main" id="{D2CB1407-547C-9F09-976A-45ACD90C970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F4A43C7-4671-E39F-909D-B777FB7E6048}"/>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789180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3B0BA7-B0B1-30EC-4015-59C63324123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F81D5A6-FC06-DD45-5230-B9BCE425DF1E}"/>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2CDE49D-17D7-1797-F521-DCB6C710A9E9}"/>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5" name="Θέση υποσέλιδου 4">
            <a:extLst>
              <a:ext uri="{FF2B5EF4-FFF2-40B4-BE49-F238E27FC236}">
                <a16:creationId xmlns:a16="http://schemas.microsoft.com/office/drawing/2014/main" id="{60E5574A-1E43-6A92-653C-283800150A2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62E3580-8686-38C6-C231-A4D621D73A35}"/>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864975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FEFCBC7-D0F3-A172-71CC-9DDA4C2AB3BA}"/>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495F3939-8441-AF5C-F42F-B060A7C0DFF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523A7F5-D2C6-B290-A2F5-FC7BCC833AF2}"/>
              </a:ext>
            </a:extLst>
          </p:cNvPr>
          <p:cNvSpPr>
            <a:spLocks noGrp="1"/>
          </p:cNvSpPr>
          <p:nvPr>
            <p:ph type="dt" sz="half" idx="10"/>
          </p:nvPr>
        </p:nvSpPr>
        <p:spPr/>
        <p:txBody>
          <a:bodyPr/>
          <a:lstStyle/>
          <a:p>
            <a:fld id="{4710B466-A138-4038-8ACD-AB8F5EA49BC3}" type="datetimeFigureOut">
              <a:rPr lang="el-GR" smtClean="0"/>
              <a:t>8/4/2026</a:t>
            </a:fld>
            <a:endParaRPr lang="el-GR"/>
          </a:p>
        </p:txBody>
      </p:sp>
      <p:sp>
        <p:nvSpPr>
          <p:cNvPr id="5" name="Θέση υποσέλιδου 4">
            <a:extLst>
              <a:ext uri="{FF2B5EF4-FFF2-40B4-BE49-F238E27FC236}">
                <a16:creationId xmlns:a16="http://schemas.microsoft.com/office/drawing/2014/main" id="{EC83DF61-8480-22A1-2B69-E5AA57A4885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C3D2CC5-B297-D5E0-8B2C-5CC2B56DF34F}"/>
              </a:ext>
            </a:extLst>
          </p:cNvPr>
          <p:cNvSpPr>
            <a:spLocks noGrp="1"/>
          </p:cNvSpPr>
          <p:nvPr>
            <p:ph type="sldNum" sz="quarter" idx="12"/>
          </p:nvPr>
        </p:nvSpPr>
        <p:spPr/>
        <p:txBody>
          <a:bodyPr/>
          <a:lstStyle/>
          <a:p>
            <a:fld id="{F2C447D0-A3C8-41A1-952D-E53061DFA00E}" type="slidenum">
              <a:rPr lang="el-GR" smtClean="0"/>
              <a:t>‹#›</a:t>
            </a:fld>
            <a:endParaRPr lang="el-GR"/>
          </a:p>
        </p:txBody>
      </p:sp>
    </p:spTree>
    <p:extLst>
      <p:ext uri="{BB962C8B-B14F-4D97-AF65-F5344CB8AC3E}">
        <p14:creationId xmlns:p14="http://schemas.microsoft.com/office/powerpoint/2010/main" val="1876762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F2A05853-0511-2025-3EF9-9264365D58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64D9B4A-212F-9851-518C-10696DA87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07F3015-CAD4-2F0E-9F88-BB9F868BF3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0B466-A138-4038-8ACD-AB8F5EA49BC3}" type="datetimeFigureOut">
              <a:rPr lang="el-GR" smtClean="0"/>
              <a:t>8/4/2026</a:t>
            </a:fld>
            <a:endParaRPr lang="el-GR"/>
          </a:p>
        </p:txBody>
      </p:sp>
      <p:sp>
        <p:nvSpPr>
          <p:cNvPr id="5" name="Θέση υποσέλιδου 4">
            <a:extLst>
              <a:ext uri="{FF2B5EF4-FFF2-40B4-BE49-F238E27FC236}">
                <a16:creationId xmlns:a16="http://schemas.microsoft.com/office/drawing/2014/main" id="{467C8432-5C04-0379-E5D8-70E4725FBF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FEC55333-99DD-7956-8076-6B380DDB6C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C447D0-A3C8-41A1-952D-E53061DFA00E}" type="slidenum">
              <a:rPr lang="el-GR" smtClean="0"/>
              <a:t>‹#›</a:t>
            </a:fld>
            <a:endParaRPr lang="el-GR"/>
          </a:p>
        </p:txBody>
      </p:sp>
    </p:spTree>
    <p:extLst>
      <p:ext uri="{BB962C8B-B14F-4D97-AF65-F5344CB8AC3E}">
        <p14:creationId xmlns:p14="http://schemas.microsoft.com/office/powerpoint/2010/main" val="282593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DE55FB-0168-F7EB-BCF6-DAF2D2B83069}"/>
              </a:ext>
            </a:extLst>
          </p:cNvPr>
          <p:cNvSpPr>
            <a:spLocks noGrp="1"/>
          </p:cNvSpPr>
          <p:nvPr>
            <p:ph type="ctrTitle"/>
          </p:nvPr>
        </p:nvSpPr>
        <p:spPr/>
        <p:txBody>
          <a:bodyPr/>
          <a:lstStyle/>
          <a:p>
            <a:r>
              <a:rPr lang="en-US" dirty="0"/>
              <a:t>A</a:t>
            </a:r>
            <a:r>
              <a:rPr lang="el-GR" dirty="0" err="1"/>
              <a:t>νταγωνιστική</a:t>
            </a:r>
            <a:r>
              <a:rPr lang="el-GR" dirty="0"/>
              <a:t> δημοκρατία των ελίτ</a:t>
            </a:r>
          </a:p>
        </p:txBody>
      </p:sp>
      <p:sp>
        <p:nvSpPr>
          <p:cNvPr id="3" name="Υπότιτλος 2">
            <a:extLst>
              <a:ext uri="{FF2B5EF4-FFF2-40B4-BE49-F238E27FC236}">
                <a16:creationId xmlns:a16="http://schemas.microsoft.com/office/drawing/2014/main" id="{29A9381F-F8D1-EBAC-BE5C-785041FE739D}"/>
              </a:ext>
            </a:extLst>
          </p:cNvPr>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1492823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8">
            <a:extLst>
              <a:ext uri="{FF2B5EF4-FFF2-40B4-BE49-F238E27FC236}">
                <a16:creationId xmlns:a16="http://schemas.microsoft.com/office/drawing/2014/main" id="{9DFB26B9-03D0-D621-46C2-E5181188624C}"/>
              </a:ext>
            </a:extLst>
          </p:cNvPr>
          <p:cNvSpPr>
            <a:spLocks noGrp="1"/>
          </p:cNvSpPr>
          <p:nvPr>
            <p:ph type="title"/>
          </p:nvPr>
        </p:nvSpPr>
        <p:spPr/>
        <p:txBody>
          <a:bodyPr/>
          <a:lstStyle/>
          <a:p>
            <a:r>
              <a:rPr lang="el-GR" dirty="0"/>
              <a:t>Κυβέρνηση</a:t>
            </a:r>
            <a:r>
              <a:rPr lang="en-US" dirty="0"/>
              <a:t> </a:t>
            </a:r>
            <a:r>
              <a:rPr lang="el-GR" dirty="0"/>
              <a:t>του λαού από μια ελίτ</a:t>
            </a:r>
          </a:p>
        </p:txBody>
      </p:sp>
      <p:sp>
        <p:nvSpPr>
          <p:cNvPr id="10" name="Θέση περιεχομένου 9">
            <a:extLst>
              <a:ext uri="{FF2B5EF4-FFF2-40B4-BE49-F238E27FC236}">
                <a16:creationId xmlns:a16="http://schemas.microsoft.com/office/drawing/2014/main" id="{BCADCAB3-B62F-D432-413B-DC6BD9B9217D}"/>
              </a:ext>
            </a:extLst>
          </p:cNvPr>
          <p:cNvSpPr>
            <a:spLocks noGrp="1"/>
          </p:cNvSpPr>
          <p:nvPr>
            <p:ph idx="1"/>
          </p:nvPr>
        </p:nvSpPr>
        <p:spPr/>
        <p:txBody>
          <a:bodyPr/>
          <a:lstStyle/>
          <a:p>
            <a:r>
              <a:rPr lang="el-GR" dirty="0"/>
              <a:t>Όπως είχε υποστηρίξει ο </a:t>
            </a:r>
            <a:r>
              <a:rPr lang="el-GR" dirty="0">
                <a:solidFill>
                  <a:srgbClr val="FF0000"/>
                </a:solidFill>
              </a:rPr>
              <a:t>Μορίς </a:t>
            </a:r>
            <a:r>
              <a:rPr lang="el-GR" dirty="0" err="1">
                <a:solidFill>
                  <a:srgbClr val="FF0000"/>
                </a:solidFill>
              </a:rPr>
              <a:t>Ντιβερζέ</a:t>
            </a:r>
            <a:r>
              <a:rPr lang="el-GR" dirty="0">
                <a:solidFill>
                  <a:srgbClr val="FF0000"/>
                </a:solidFill>
              </a:rPr>
              <a:t> </a:t>
            </a:r>
            <a:r>
              <a:rPr lang="el-GR" dirty="0"/>
              <a:t>στη θεωρία της «δημοκρατίας του ηγέτη» η δημοκρατία δεν νοείται ως λαϊκή διακυβέρνηση αλλά «ως κυβέρνηση του λαού μέσω μιας ελίτ προερχόμενης από τον λαό». </a:t>
            </a:r>
          </a:p>
          <a:p>
            <a:r>
              <a:rPr lang="el-GR" dirty="0"/>
              <a:t>Η δημοκρατία δεν αφορά την κυβέρνηση από τον λαό αλλά την </a:t>
            </a:r>
            <a:r>
              <a:rPr lang="el-GR" dirty="0">
                <a:solidFill>
                  <a:srgbClr val="FF0000"/>
                </a:solidFill>
              </a:rPr>
              <a:t>επιλογή κυβέρνησης </a:t>
            </a:r>
            <a:r>
              <a:rPr lang="el-GR" dirty="0"/>
              <a:t>από τον λαό</a:t>
            </a:r>
          </a:p>
        </p:txBody>
      </p:sp>
    </p:spTree>
    <p:extLst>
      <p:ext uri="{BB962C8B-B14F-4D97-AF65-F5344CB8AC3E}">
        <p14:creationId xmlns:p14="http://schemas.microsoft.com/office/powerpoint/2010/main" val="2284127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90C7D71-E9CD-FCC8-616E-F498636F7AAE}"/>
              </a:ext>
            </a:extLst>
          </p:cNvPr>
          <p:cNvSpPr>
            <a:spLocks noGrp="1"/>
          </p:cNvSpPr>
          <p:nvPr>
            <p:ph type="title"/>
          </p:nvPr>
        </p:nvSpPr>
        <p:spPr/>
        <p:txBody>
          <a:bodyPr/>
          <a:lstStyle/>
          <a:p>
            <a:r>
              <a:rPr lang="el-GR" dirty="0"/>
              <a:t>Κύριοι εκπρόσωποι της «δημοκρατίας του ηγέτη»</a:t>
            </a:r>
          </a:p>
        </p:txBody>
      </p:sp>
      <p:sp>
        <p:nvSpPr>
          <p:cNvPr id="5" name="Θέση περιεχομένου 4">
            <a:extLst>
              <a:ext uri="{FF2B5EF4-FFF2-40B4-BE49-F238E27FC236}">
                <a16:creationId xmlns:a16="http://schemas.microsoft.com/office/drawing/2014/main" id="{6711DBB6-D85E-89B2-4DD3-34FC598CA28E}"/>
              </a:ext>
            </a:extLst>
          </p:cNvPr>
          <p:cNvSpPr>
            <a:spLocks noGrp="1"/>
          </p:cNvSpPr>
          <p:nvPr>
            <p:ph sz="half" idx="1"/>
          </p:nvPr>
        </p:nvSpPr>
        <p:spPr/>
        <p:txBody>
          <a:bodyPr/>
          <a:lstStyle/>
          <a:p>
            <a:r>
              <a:rPr lang="el-GR" dirty="0"/>
              <a:t>Μαξ Βέμπερ</a:t>
            </a:r>
            <a:r>
              <a:rPr lang="en-US" dirty="0"/>
              <a:t> </a:t>
            </a:r>
          </a:p>
          <a:p>
            <a:pPr marL="0" indent="0">
              <a:buNone/>
            </a:pPr>
            <a:r>
              <a:rPr lang="en-US" dirty="0"/>
              <a:t>1864-1920</a:t>
            </a:r>
            <a:endParaRPr lang="el-GR" dirty="0"/>
          </a:p>
        </p:txBody>
      </p:sp>
      <p:sp>
        <p:nvSpPr>
          <p:cNvPr id="6" name="Θέση περιεχομένου 5">
            <a:extLst>
              <a:ext uri="{FF2B5EF4-FFF2-40B4-BE49-F238E27FC236}">
                <a16:creationId xmlns:a16="http://schemas.microsoft.com/office/drawing/2014/main" id="{00E75A59-D052-E376-A892-0B49A39BC8FA}"/>
              </a:ext>
            </a:extLst>
          </p:cNvPr>
          <p:cNvSpPr>
            <a:spLocks noGrp="1"/>
          </p:cNvSpPr>
          <p:nvPr>
            <p:ph sz="half" idx="2"/>
          </p:nvPr>
        </p:nvSpPr>
        <p:spPr/>
        <p:txBody>
          <a:bodyPr/>
          <a:lstStyle/>
          <a:p>
            <a:r>
              <a:rPr lang="el-GR" dirty="0"/>
              <a:t>Γιόζεφ </a:t>
            </a:r>
            <a:r>
              <a:rPr lang="el-GR" dirty="0" err="1"/>
              <a:t>Σούμπετερ</a:t>
            </a:r>
            <a:endParaRPr lang="en-US" dirty="0"/>
          </a:p>
          <a:p>
            <a:pPr marL="0" indent="0">
              <a:buNone/>
            </a:pPr>
            <a:r>
              <a:rPr lang="en-US" dirty="0"/>
              <a:t>1883-1950</a:t>
            </a:r>
          </a:p>
        </p:txBody>
      </p:sp>
    </p:spTree>
    <p:extLst>
      <p:ext uri="{BB962C8B-B14F-4D97-AF65-F5344CB8AC3E}">
        <p14:creationId xmlns:p14="http://schemas.microsoft.com/office/powerpoint/2010/main" val="3226294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EF46301-70B6-CC90-5F31-A711D00279CE}"/>
              </a:ext>
            </a:extLst>
          </p:cNvPr>
          <p:cNvSpPr>
            <a:spLocks noGrp="1"/>
          </p:cNvSpPr>
          <p:nvPr>
            <p:ph type="title"/>
          </p:nvPr>
        </p:nvSpPr>
        <p:spPr/>
        <p:txBody>
          <a:bodyPr/>
          <a:lstStyle/>
          <a:p>
            <a:r>
              <a:rPr lang="el-GR" dirty="0"/>
              <a:t>Ο Βέμπερ απορρίπτει την άμεση δημοκρατία</a:t>
            </a:r>
          </a:p>
        </p:txBody>
      </p:sp>
      <p:sp>
        <p:nvSpPr>
          <p:cNvPr id="3" name="Θέση περιεχομένου 2">
            <a:extLst>
              <a:ext uri="{FF2B5EF4-FFF2-40B4-BE49-F238E27FC236}">
                <a16:creationId xmlns:a16="http://schemas.microsoft.com/office/drawing/2014/main" id="{A0A95AF5-9A3A-C644-C5A6-0D195CA7D89D}"/>
              </a:ext>
            </a:extLst>
          </p:cNvPr>
          <p:cNvSpPr>
            <a:spLocks noGrp="1"/>
          </p:cNvSpPr>
          <p:nvPr>
            <p:ph idx="1"/>
          </p:nvPr>
        </p:nvSpPr>
        <p:spPr/>
        <p:txBody>
          <a:bodyPr/>
          <a:lstStyle/>
          <a:p>
            <a:r>
              <a:rPr lang="el-GR" dirty="0"/>
              <a:t>Το </a:t>
            </a:r>
            <a:r>
              <a:rPr lang="el-GR" dirty="0">
                <a:solidFill>
                  <a:srgbClr val="FF0000"/>
                </a:solidFill>
              </a:rPr>
              <a:t>μέγεθος</a:t>
            </a:r>
            <a:r>
              <a:rPr lang="el-GR" dirty="0"/>
              <a:t>, η </a:t>
            </a:r>
            <a:r>
              <a:rPr lang="el-GR" dirty="0">
                <a:solidFill>
                  <a:srgbClr val="FF0000"/>
                </a:solidFill>
              </a:rPr>
              <a:t>πολυπλοκότητα</a:t>
            </a:r>
            <a:r>
              <a:rPr lang="el-GR" dirty="0"/>
              <a:t> και οι </a:t>
            </a:r>
            <a:r>
              <a:rPr lang="el-GR" dirty="0">
                <a:solidFill>
                  <a:srgbClr val="FF0000"/>
                </a:solidFill>
              </a:rPr>
              <a:t>μεγάλες αποκλίσεις </a:t>
            </a:r>
            <a:r>
              <a:rPr lang="el-GR" dirty="0"/>
              <a:t>των σύγχρονων κοινωνιών καθιστούν την άμεση δημοκρατία ακατάλληλη ως γενικό μοντέλο πολιτικής ρύθμισης και ελέγχου</a:t>
            </a:r>
          </a:p>
          <a:p>
            <a:r>
              <a:rPr lang="el-GR" dirty="0"/>
              <a:t>Σε μια </a:t>
            </a:r>
            <a:r>
              <a:rPr lang="el-GR" dirty="0">
                <a:solidFill>
                  <a:srgbClr val="FF0000"/>
                </a:solidFill>
              </a:rPr>
              <a:t>ετερογενή</a:t>
            </a:r>
            <a:r>
              <a:rPr lang="el-GR" dirty="0"/>
              <a:t> κοινωνία η άμεση δημοκρατία θα οδηγούσε σε αναποτελεσματική διοίκηση και </a:t>
            </a:r>
            <a:r>
              <a:rPr lang="el-GR" dirty="0">
                <a:solidFill>
                  <a:srgbClr val="FF0000"/>
                </a:solidFill>
              </a:rPr>
              <a:t>αστάθεια</a:t>
            </a:r>
          </a:p>
          <a:p>
            <a:r>
              <a:rPr lang="el-GR" dirty="0"/>
              <a:t>Ο τρόπος πολιτικής εκπροσώπησης στην άμεση δημοκρατία εμποδίζει τη δυνατότητα </a:t>
            </a:r>
            <a:r>
              <a:rPr lang="el-GR" dirty="0">
                <a:solidFill>
                  <a:srgbClr val="FF0000"/>
                </a:solidFill>
              </a:rPr>
              <a:t>πολιτικής διαπραγμάτευσης </a:t>
            </a:r>
            <a:r>
              <a:rPr lang="el-GR" dirty="0"/>
              <a:t>και συμβιβασμού</a:t>
            </a:r>
          </a:p>
        </p:txBody>
      </p:sp>
    </p:spTree>
    <p:extLst>
      <p:ext uri="{BB962C8B-B14F-4D97-AF65-F5344CB8AC3E}">
        <p14:creationId xmlns:p14="http://schemas.microsoft.com/office/powerpoint/2010/main" val="2334856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85BEE3-A362-D972-42AF-12C40B295383}"/>
              </a:ext>
            </a:extLst>
          </p:cNvPr>
          <p:cNvSpPr>
            <a:spLocks noGrp="1"/>
          </p:cNvSpPr>
          <p:nvPr>
            <p:ph type="title"/>
          </p:nvPr>
        </p:nvSpPr>
        <p:spPr/>
        <p:txBody>
          <a:bodyPr/>
          <a:lstStyle/>
          <a:p>
            <a:r>
              <a:rPr lang="el-GR" dirty="0"/>
              <a:t>Μαζικές δομές</a:t>
            </a:r>
          </a:p>
        </p:txBody>
      </p:sp>
      <p:sp>
        <p:nvSpPr>
          <p:cNvPr id="3" name="Θέση περιεχομένου 2">
            <a:extLst>
              <a:ext uri="{FF2B5EF4-FFF2-40B4-BE49-F238E27FC236}">
                <a16:creationId xmlns:a16="http://schemas.microsoft.com/office/drawing/2014/main" id="{0B2C713E-8BBF-6DB4-DB40-E942DF427390}"/>
              </a:ext>
            </a:extLst>
          </p:cNvPr>
          <p:cNvSpPr>
            <a:spLocks noGrp="1"/>
          </p:cNvSpPr>
          <p:nvPr>
            <p:ph idx="1"/>
          </p:nvPr>
        </p:nvSpPr>
        <p:spPr/>
        <p:txBody>
          <a:bodyPr>
            <a:normAutofit fontScale="92500" lnSpcReduction="20000"/>
          </a:bodyPr>
          <a:lstStyle/>
          <a:p>
            <a:r>
              <a:rPr lang="el-GR" i="1" dirty="0"/>
              <a:t>Όπου οι ομάδες αναπτύσσονται πέρα από ένα ορισμένο μέγεθος ή όπου οι λειτουργίες της διοίκησης καθίστανται υπερβολικά δύσκολες ώστε να εκπληρωθούν ικανοποιητικά από οποιονδήποτε αναδεικνύεται μέσω εναλλαγής, κλήρωσης ή εκλογών. Οι συνθήκες της διοίκησης των μαζικών δομών είναι ριζικά διαφορετικές από εκείνες που επικρατούν σε </a:t>
            </a:r>
            <a:r>
              <a:rPr lang="el-GR" i="1" dirty="0">
                <a:solidFill>
                  <a:srgbClr val="FF0000"/>
                </a:solidFill>
              </a:rPr>
              <a:t>μικρές ενώσεις </a:t>
            </a:r>
            <a:r>
              <a:rPr lang="el-GR" i="1" dirty="0"/>
              <a:t>που στηρίζονται στη γειτονία ή στις προσωπικές σχέσεις […] Η εντεινόμενη πολυπλοκότητα του διοικητικού έργου και η ραγδαία επέκταση του πεδίου του έχουν ολοένα και περισσότερο ως αποτέλεσμα την τεχνική υπεροχή εκείνων που διαθέτουν εκπαίδευση και εμπειρία και έτσι αυτό αναπόφευκτα θα ευνοεί τη συνεχή παραμονή τουλάχιστον ορισμένων από τους λειτουργούς του. Επομένως, πάντα υπάρχει η πιθανότητα της ανόδου μιας ειδικευμένης, μόνιμης δομής για </a:t>
            </a:r>
            <a:r>
              <a:rPr lang="el-GR" i="1" dirty="0">
                <a:solidFill>
                  <a:srgbClr val="FF0000"/>
                </a:solidFill>
              </a:rPr>
              <a:t>διοικητικούς σκοπούς</a:t>
            </a:r>
            <a:r>
              <a:rPr lang="el-GR" i="1" dirty="0"/>
              <a:t>, γεγονός που αναγκαστικά συνεπάγεται και την άσκηση της εξουσίας </a:t>
            </a:r>
            <a:r>
              <a:rPr lang="el-GR" dirty="0"/>
              <a:t>(</a:t>
            </a:r>
            <a:r>
              <a:rPr lang="en-US" dirty="0"/>
              <a:t>Economy and Society)</a:t>
            </a:r>
            <a:endParaRPr lang="el-GR" dirty="0"/>
          </a:p>
        </p:txBody>
      </p:sp>
    </p:spTree>
    <p:extLst>
      <p:ext uri="{BB962C8B-B14F-4D97-AF65-F5344CB8AC3E}">
        <p14:creationId xmlns:p14="http://schemas.microsoft.com/office/powerpoint/2010/main" val="1440652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983CA3D2-E746-F2ED-EC84-B14727E9392E}"/>
              </a:ext>
            </a:extLst>
          </p:cNvPr>
          <p:cNvSpPr>
            <a:spLocks noGrp="1"/>
          </p:cNvSpPr>
          <p:nvPr>
            <p:ph type="title"/>
          </p:nvPr>
        </p:nvSpPr>
        <p:spPr/>
        <p:txBody>
          <a:bodyPr/>
          <a:lstStyle/>
          <a:p>
            <a:r>
              <a:rPr lang="el-GR" dirty="0"/>
              <a:t>Τα τρία στοιχεία του δημοκρατικού μοντέλου του Βέμπερ</a:t>
            </a:r>
          </a:p>
        </p:txBody>
      </p:sp>
      <p:sp>
        <p:nvSpPr>
          <p:cNvPr id="6" name="Θέση περιεχομένου 5">
            <a:extLst>
              <a:ext uri="{FF2B5EF4-FFF2-40B4-BE49-F238E27FC236}">
                <a16:creationId xmlns:a16="http://schemas.microsoft.com/office/drawing/2014/main" id="{62391F05-A497-E69D-07C6-55494142B91B}"/>
              </a:ext>
            </a:extLst>
          </p:cNvPr>
          <p:cNvSpPr>
            <a:spLocks noGrp="1"/>
          </p:cNvSpPr>
          <p:nvPr>
            <p:ph idx="1"/>
          </p:nvPr>
        </p:nvSpPr>
        <p:spPr/>
        <p:txBody>
          <a:bodyPr/>
          <a:lstStyle/>
          <a:p>
            <a:r>
              <a:rPr lang="el-GR" dirty="0"/>
              <a:t>Πλήρης εκδημοκρατισμός του εκλογικού συστήματος με </a:t>
            </a:r>
            <a:r>
              <a:rPr lang="el-GR" dirty="0">
                <a:solidFill>
                  <a:srgbClr val="FF0000"/>
                </a:solidFill>
              </a:rPr>
              <a:t>καθολικό δικαίωμα ψήφου </a:t>
            </a:r>
            <a:r>
              <a:rPr lang="el-GR" dirty="0"/>
              <a:t>για όλο τον ενήλικο πληθυσμό</a:t>
            </a:r>
          </a:p>
          <a:p>
            <a:r>
              <a:rPr lang="el-GR" dirty="0"/>
              <a:t>Ισχυρό </a:t>
            </a:r>
            <a:r>
              <a:rPr lang="el-GR" dirty="0">
                <a:solidFill>
                  <a:srgbClr val="FF0000"/>
                </a:solidFill>
              </a:rPr>
              <a:t>κοινοβούλιο </a:t>
            </a:r>
          </a:p>
          <a:p>
            <a:r>
              <a:rPr lang="el-GR" dirty="0" err="1"/>
              <a:t>Δημοψηφισματικά</a:t>
            </a:r>
            <a:r>
              <a:rPr lang="el-GR" dirty="0"/>
              <a:t> εκλεγμένος </a:t>
            </a:r>
            <a:r>
              <a:rPr lang="el-GR" dirty="0">
                <a:solidFill>
                  <a:srgbClr val="FF0000"/>
                </a:solidFill>
              </a:rPr>
              <a:t>ηγέτης</a:t>
            </a:r>
            <a:r>
              <a:rPr lang="el-GR" dirty="0"/>
              <a:t> από τον λαό στη βάση δυναμικά οργανωμένων και </a:t>
            </a:r>
            <a:r>
              <a:rPr lang="el-GR" dirty="0">
                <a:solidFill>
                  <a:srgbClr val="FF0000"/>
                </a:solidFill>
              </a:rPr>
              <a:t>ανταγωνιστικών κομμάτων</a:t>
            </a:r>
            <a:r>
              <a:rPr lang="en-US" dirty="0">
                <a:solidFill>
                  <a:srgbClr val="FF0000"/>
                </a:solidFill>
              </a:rPr>
              <a:t> </a:t>
            </a:r>
            <a:endParaRPr lang="el-GR" dirty="0">
              <a:solidFill>
                <a:srgbClr val="FF0000"/>
              </a:solidFill>
            </a:endParaRPr>
          </a:p>
          <a:p>
            <a:pPr marL="0" indent="0">
              <a:buNone/>
            </a:pPr>
            <a:r>
              <a:rPr lang="el-GR" dirty="0"/>
              <a:t>«</a:t>
            </a:r>
            <a:r>
              <a:rPr lang="el-GR" sz="2400" dirty="0" err="1"/>
              <a:t>Δημοψηφισματικά</a:t>
            </a:r>
            <a:r>
              <a:rPr lang="el-GR" sz="2400" dirty="0"/>
              <a:t>» επειδή στις σύγχρονες δημοκρατίες οι τακτικές εκλογές παίρνουν το χαρακτήρα άμεσης </a:t>
            </a:r>
            <a:r>
              <a:rPr lang="el-GR" sz="2400" dirty="0">
                <a:solidFill>
                  <a:srgbClr val="FF0000"/>
                </a:solidFill>
              </a:rPr>
              <a:t>ψήφου εμπιστοσύνης</a:t>
            </a:r>
          </a:p>
        </p:txBody>
      </p:sp>
    </p:spTree>
    <p:extLst>
      <p:ext uri="{BB962C8B-B14F-4D97-AF65-F5344CB8AC3E}">
        <p14:creationId xmlns:p14="http://schemas.microsoft.com/office/powerpoint/2010/main" val="21754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6389A7-C1B8-11F9-B40F-BA1580312AE0}"/>
              </a:ext>
            </a:extLst>
          </p:cNvPr>
          <p:cNvSpPr>
            <a:spLocks noGrp="1"/>
          </p:cNvSpPr>
          <p:nvPr>
            <p:ph type="title"/>
          </p:nvPr>
        </p:nvSpPr>
        <p:spPr/>
        <p:txBody>
          <a:bodyPr/>
          <a:lstStyle/>
          <a:p>
            <a:r>
              <a:rPr lang="el-GR" dirty="0"/>
              <a:t>Περιορισμένη αντίληψη της δημοκρατίας</a:t>
            </a:r>
          </a:p>
        </p:txBody>
      </p:sp>
      <p:sp>
        <p:nvSpPr>
          <p:cNvPr id="3" name="Θέση περιεχομένου 2">
            <a:extLst>
              <a:ext uri="{FF2B5EF4-FFF2-40B4-BE49-F238E27FC236}">
                <a16:creationId xmlns:a16="http://schemas.microsoft.com/office/drawing/2014/main" id="{5FCC87ED-95AE-5088-9323-B283AA24D835}"/>
              </a:ext>
            </a:extLst>
          </p:cNvPr>
          <p:cNvSpPr>
            <a:spLocks noGrp="1"/>
          </p:cNvSpPr>
          <p:nvPr>
            <p:ph idx="1"/>
          </p:nvPr>
        </p:nvSpPr>
        <p:spPr/>
        <p:txBody>
          <a:bodyPr>
            <a:normAutofit fontScale="92500"/>
          </a:bodyPr>
          <a:lstStyle/>
          <a:p>
            <a:r>
              <a:rPr lang="el-GR" sz="3200" dirty="0"/>
              <a:t>Η δημοκρατία αντιμετωπίζεται ως </a:t>
            </a:r>
            <a:r>
              <a:rPr lang="el-GR" sz="3200" dirty="0">
                <a:solidFill>
                  <a:srgbClr val="FF0000"/>
                </a:solidFill>
              </a:rPr>
              <a:t>μέσο</a:t>
            </a:r>
            <a:r>
              <a:rPr lang="el-GR" sz="3200" dirty="0"/>
              <a:t> για την επιλογή εκείνων που θα λαμβάνουν τις αποφάσεις και για τη χαλιναγώγηση των υπερβολών τους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3200" b="0" i="0" u="none" strike="noStrike" kern="1200" cap="none" spc="0" normalizeH="0" baseline="0" noProof="0" dirty="0">
                <a:ln>
                  <a:noFill/>
                </a:ln>
                <a:solidFill>
                  <a:prstClr val="black"/>
                </a:solidFill>
                <a:effectLst/>
                <a:uLnTx/>
                <a:uFillTx/>
                <a:latin typeface="Calibri" panose="020F0502020204030204"/>
                <a:ea typeface="+mn-ea"/>
                <a:cs typeface="+mn-cs"/>
              </a:rPr>
              <a:t>Η δημοκρατία είναι κάτι σαν </a:t>
            </a:r>
            <a:r>
              <a:rPr kumimoji="0" lang="el-GR" sz="3200" b="0" i="0" u="none" strike="noStrike" kern="1200" cap="none" spc="0" normalizeH="0" baseline="0" noProof="0" dirty="0">
                <a:ln>
                  <a:noFill/>
                </a:ln>
                <a:solidFill>
                  <a:srgbClr val="FF0000"/>
                </a:solidFill>
                <a:effectLst/>
                <a:uLnTx/>
                <a:uFillTx/>
                <a:latin typeface="Calibri" panose="020F0502020204030204"/>
                <a:ea typeface="+mn-ea"/>
                <a:cs typeface="+mn-cs"/>
              </a:rPr>
              <a:t>«αγορά» </a:t>
            </a:r>
            <a:r>
              <a:rPr kumimoji="0" lang="el-GR" sz="3200" b="0" i="0" u="none" strike="noStrike" kern="1200" cap="none" spc="0" normalizeH="0" baseline="0" noProof="0" dirty="0">
                <a:ln>
                  <a:noFill/>
                </a:ln>
                <a:solidFill>
                  <a:prstClr val="black"/>
                </a:solidFill>
                <a:effectLst/>
                <a:uLnTx/>
                <a:uFillTx/>
                <a:latin typeface="Calibri" panose="020F0502020204030204"/>
                <a:ea typeface="+mn-ea"/>
                <a:cs typeface="+mn-cs"/>
              </a:rPr>
              <a:t>για την ανάδειξη των ικανότερων στην ανταγωνιστική πάλη για ψήφους και εξουσία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3200" dirty="0">
                <a:solidFill>
                  <a:prstClr val="black"/>
                </a:solidFill>
                <a:latin typeface="Calibri" panose="020F0502020204030204"/>
              </a:rPr>
              <a:t>Στις συνθήκες</a:t>
            </a:r>
            <a:r>
              <a:rPr lang="en-US" sz="3200" dirty="0">
                <a:solidFill>
                  <a:prstClr val="black"/>
                </a:solidFill>
                <a:latin typeface="Calibri" panose="020F0502020204030204"/>
              </a:rPr>
              <a:t> </a:t>
            </a:r>
            <a:r>
              <a:rPr lang="el-GR" sz="3200" dirty="0">
                <a:solidFill>
                  <a:prstClr val="black"/>
                </a:solidFill>
                <a:latin typeface="Calibri" panose="020F0502020204030204"/>
              </a:rPr>
              <a:t>των βιομηχανικών κρατών της εποχής του υπήρχε μόνο η επιλογή μεταξύ μιας «ηγετικής δημοκρατίας» με μια κομματική μηχανή και μιας δημοκρατίας χωρίς ηγέτες, δηλαδή επαγγελματιών πολιτικών χωρίς χάρισμα</a:t>
            </a:r>
            <a:endParaRPr lang="el-GR" sz="3200" dirty="0"/>
          </a:p>
        </p:txBody>
      </p:sp>
    </p:spTree>
    <p:extLst>
      <p:ext uri="{BB962C8B-B14F-4D97-AF65-F5344CB8AC3E}">
        <p14:creationId xmlns:p14="http://schemas.microsoft.com/office/powerpoint/2010/main" val="3186982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F10CBE-4368-CF9D-C265-40805178F44D}"/>
              </a:ext>
            </a:extLst>
          </p:cNvPr>
          <p:cNvSpPr>
            <a:spLocks noGrp="1"/>
          </p:cNvSpPr>
          <p:nvPr>
            <p:ph type="title"/>
          </p:nvPr>
        </p:nvSpPr>
        <p:spPr/>
        <p:txBody>
          <a:bodyPr/>
          <a:lstStyle/>
          <a:p>
            <a:r>
              <a:rPr lang="el-GR" dirty="0"/>
              <a:t>Η «παθητικότητα» του εκλογικού σώματος</a:t>
            </a:r>
          </a:p>
        </p:txBody>
      </p:sp>
      <p:sp>
        <p:nvSpPr>
          <p:cNvPr id="3" name="Θέση περιεχομένου 2">
            <a:extLst>
              <a:ext uri="{FF2B5EF4-FFF2-40B4-BE49-F238E27FC236}">
                <a16:creationId xmlns:a16="http://schemas.microsoft.com/office/drawing/2014/main" id="{C98F9921-9323-FE17-142E-12B758F4152A}"/>
              </a:ext>
            </a:extLst>
          </p:cNvPr>
          <p:cNvSpPr>
            <a:spLocks noGrp="1"/>
          </p:cNvSpPr>
          <p:nvPr>
            <p:ph idx="1"/>
          </p:nvPr>
        </p:nvSpPr>
        <p:spPr/>
        <p:txBody>
          <a:bodyPr/>
          <a:lstStyle/>
          <a:p>
            <a:r>
              <a:rPr lang="el-GR" dirty="0"/>
              <a:t>Στο δοκίμιο «Η πολιτική ως κλήση», ο Βέμπερ αναφέρεται στο «</a:t>
            </a:r>
            <a:r>
              <a:rPr lang="el-GR" dirty="0">
                <a:solidFill>
                  <a:srgbClr val="FF0000"/>
                </a:solidFill>
              </a:rPr>
              <a:t>συναισθηματισμό των μαζών</a:t>
            </a:r>
            <a:r>
              <a:rPr lang="el-GR" dirty="0"/>
              <a:t>», που δεν αποτελεί την κατάλληλη βάση για την κατανόηση ή την εκτίμηση των δημόσιων υποθέσεων</a:t>
            </a:r>
          </a:p>
          <a:p>
            <a:r>
              <a:rPr lang="el-GR" dirty="0"/>
              <a:t>Οι εκλογείς είναι ανίκανοι να κρίνουν με συστηματικό τρόπο τις πολιτικές (</a:t>
            </a:r>
            <a:r>
              <a:rPr lang="el-GR" dirty="0">
                <a:solidFill>
                  <a:srgbClr val="FF0000"/>
                </a:solidFill>
              </a:rPr>
              <a:t>αν και</a:t>
            </a:r>
            <a:r>
              <a:rPr lang="el-GR" dirty="0"/>
              <a:t> ικανοί να επιλέγουν μεταξύ πιθανών ηγετών)</a:t>
            </a:r>
          </a:p>
        </p:txBody>
      </p:sp>
    </p:spTree>
    <p:extLst>
      <p:ext uri="{BB962C8B-B14F-4D97-AF65-F5344CB8AC3E}">
        <p14:creationId xmlns:p14="http://schemas.microsoft.com/office/powerpoint/2010/main" val="346146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2E3535-F384-52BD-3885-DC39D7386A68}"/>
              </a:ext>
            </a:extLst>
          </p:cNvPr>
          <p:cNvSpPr>
            <a:spLocks noGrp="1"/>
          </p:cNvSpPr>
          <p:nvPr>
            <p:ph type="title"/>
          </p:nvPr>
        </p:nvSpPr>
        <p:spPr/>
        <p:txBody>
          <a:bodyPr/>
          <a:lstStyle/>
          <a:p>
            <a:r>
              <a:rPr lang="el-GR" dirty="0"/>
              <a:t>Φιλελεύθερος καπιταλισμός έναντι φεουδαρχίας</a:t>
            </a:r>
          </a:p>
        </p:txBody>
      </p:sp>
      <p:sp>
        <p:nvSpPr>
          <p:cNvPr id="3" name="Θέση περιεχομένου 2">
            <a:extLst>
              <a:ext uri="{FF2B5EF4-FFF2-40B4-BE49-F238E27FC236}">
                <a16:creationId xmlns:a16="http://schemas.microsoft.com/office/drawing/2014/main" id="{C799C648-6C95-2AC7-C411-4B77CC3AC742}"/>
              </a:ext>
            </a:extLst>
          </p:cNvPr>
          <p:cNvSpPr>
            <a:spLocks noGrp="1"/>
          </p:cNvSpPr>
          <p:nvPr>
            <p:ph idx="1"/>
          </p:nvPr>
        </p:nvSpPr>
        <p:spPr/>
        <p:txBody>
          <a:bodyPr/>
          <a:lstStyle/>
          <a:p>
            <a:r>
              <a:rPr lang="el-GR" dirty="0"/>
              <a:t>Αυτό το μοντέλο της περιορισμένης δημοκρατίας θεωρούσε ο Βέμπερ ότι θα συνέβαλε στη δημιουργία μιας πιο </a:t>
            </a:r>
            <a:r>
              <a:rPr lang="el-GR" dirty="0">
                <a:solidFill>
                  <a:srgbClr val="FF0000"/>
                </a:solidFill>
              </a:rPr>
              <a:t>ισχυρής Γερμανίας </a:t>
            </a:r>
            <a:r>
              <a:rPr lang="el-GR" dirty="0"/>
              <a:t>(μετά την ήττα στον Α’ Παγκόσμιο Πόλεμο)</a:t>
            </a:r>
            <a:endParaRPr lang="en-US" dirty="0"/>
          </a:p>
          <a:p>
            <a:r>
              <a:rPr lang="el-GR" dirty="0"/>
              <a:t>Θεωρούσε επίσης ότι το μοντέλο αυτό προήγαγε το ευρύτερο όραμα του για έναν φιλελεύθερο καπιταλισμό ο οποίος θα βασίζεται α)στην προτεραιότητα του </a:t>
            </a:r>
            <a:r>
              <a:rPr lang="el-GR" dirty="0">
                <a:solidFill>
                  <a:srgbClr val="FF0000"/>
                </a:solidFill>
              </a:rPr>
              <a:t>κέρδους </a:t>
            </a:r>
            <a:r>
              <a:rPr lang="el-GR" dirty="0"/>
              <a:t>έναντι του εισοδήματος από εκμισθώσεις (φεουδαρχικό κατάλοιπο) β)στη σύγκρουση των αξιών έναντι της ιεράρχησής τους</a:t>
            </a:r>
          </a:p>
        </p:txBody>
      </p:sp>
    </p:spTree>
    <p:extLst>
      <p:ext uri="{BB962C8B-B14F-4D97-AF65-F5344CB8AC3E}">
        <p14:creationId xmlns:p14="http://schemas.microsoft.com/office/powerpoint/2010/main" val="299403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BDA3D7-C183-C18B-44F7-531AB8135CB0}"/>
              </a:ext>
            </a:extLst>
          </p:cNvPr>
          <p:cNvSpPr>
            <a:spLocks noGrp="1"/>
          </p:cNvSpPr>
          <p:nvPr>
            <p:ph type="title"/>
          </p:nvPr>
        </p:nvSpPr>
        <p:spPr/>
        <p:txBody>
          <a:bodyPr/>
          <a:lstStyle/>
          <a:p>
            <a:r>
              <a:rPr lang="el-GR" dirty="0"/>
              <a:t>Καθολικό δικαίωμα ψήφου</a:t>
            </a:r>
          </a:p>
        </p:txBody>
      </p:sp>
      <p:sp>
        <p:nvSpPr>
          <p:cNvPr id="3" name="Θέση περιεχομένου 2">
            <a:extLst>
              <a:ext uri="{FF2B5EF4-FFF2-40B4-BE49-F238E27FC236}">
                <a16:creationId xmlns:a16="http://schemas.microsoft.com/office/drawing/2014/main" id="{18B2F915-32CE-79F5-BEA0-4BDB4FBB5821}"/>
              </a:ext>
            </a:extLst>
          </p:cNvPr>
          <p:cNvSpPr>
            <a:spLocks noGrp="1"/>
          </p:cNvSpPr>
          <p:nvPr>
            <p:ph idx="1"/>
          </p:nvPr>
        </p:nvSpPr>
        <p:spPr/>
        <p:txBody>
          <a:bodyPr/>
          <a:lstStyle/>
          <a:p>
            <a:r>
              <a:rPr lang="el-GR" dirty="0"/>
              <a:t>Από το καθολικό δικαίωμα ψήφου ο Βέμπερ ελπίζει στη θεσμοθέτηση μιας αρχής που στρέφεται κατά των </a:t>
            </a:r>
            <a:r>
              <a:rPr lang="el-GR" dirty="0">
                <a:solidFill>
                  <a:srgbClr val="FF0000"/>
                </a:solidFill>
              </a:rPr>
              <a:t>συντεχνιακών μονοπωλίων,</a:t>
            </a:r>
            <a:r>
              <a:rPr lang="el-GR" dirty="0"/>
              <a:t> γιατί ευνοεί τις κοινωνικές τάξεις έναντι των συντεχνιών και με αυτό τον τρόπο εξυπηρετεί το άνοιγμα των κοινωνικών σχέσεων.</a:t>
            </a:r>
          </a:p>
        </p:txBody>
      </p:sp>
    </p:spTree>
    <p:extLst>
      <p:ext uri="{BB962C8B-B14F-4D97-AF65-F5344CB8AC3E}">
        <p14:creationId xmlns:p14="http://schemas.microsoft.com/office/powerpoint/2010/main" val="1215833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47F7EA-26C7-756C-81A5-BDC7E750EA60}"/>
              </a:ext>
            </a:extLst>
          </p:cNvPr>
          <p:cNvSpPr>
            <a:spLocks noGrp="1"/>
          </p:cNvSpPr>
          <p:nvPr>
            <p:ph type="title"/>
          </p:nvPr>
        </p:nvSpPr>
        <p:spPr/>
        <p:txBody>
          <a:bodyPr/>
          <a:lstStyle/>
          <a:p>
            <a:r>
              <a:rPr lang="el-GR" dirty="0"/>
              <a:t>Πολιτική ένταξη δυνητικά επικίνδυνων ομάδων</a:t>
            </a:r>
          </a:p>
        </p:txBody>
      </p:sp>
      <p:sp>
        <p:nvSpPr>
          <p:cNvPr id="3" name="Θέση περιεχομένου 2">
            <a:extLst>
              <a:ext uri="{FF2B5EF4-FFF2-40B4-BE49-F238E27FC236}">
                <a16:creationId xmlns:a16="http://schemas.microsoft.com/office/drawing/2014/main" id="{D2427E0E-247A-AD1E-E2A8-A9BC509FC5BB}"/>
              </a:ext>
            </a:extLst>
          </p:cNvPr>
          <p:cNvSpPr>
            <a:spLocks noGrp="1"/>
          </p:cNvSpPr>
          <p:nvPr>
            <p:ph idx="1"/>
          </p:nvPr>
        </p:nvSpPr>
        <p:spPr/>
        <p:txBody>
          <a:bodyPr/>
          <a:lstStyle/>
          <a:p>
            <a:r>
              <a:rPr lang="el-GR" dirty="0"/>
              <a:t>Ο Βέμπερ υποστηρίζει το καθολικό δικαίωμα ψήφου και για λόγους που σχετίζονται και με την πολιτική πραγματικότητα στη Γερμανία. </a:t>
            </a:r>
          </a:p>
          <a:p>
            <a:r>
              <a:rPr lang="el-GR" dirty="0"/>
              <a:t>Ειδικότερα, ο Βέμπερ προσδοκά την ένταξη στην πολιτική διαδικασία </a:t>
            </a:r>
            <a:r>
              <a:rPr lang="el-GR" dirty="0">
                <a:solidFill>
                  <a:srgbClr val="FF0000"/>
                </a:solidFill>
              </a:rPr>
              <a:t>κοινωνικών στρωμάτων </a:t>
            </a:r>
            <a:r>
              <a:rPr lang="el-GR" dirty="0"/>
              <a:t>που μπορούσαν να οδηγήσουν σε αναταραχή, ιδίως της εργατικής τάξης, αλλά και των στρατιωτών που επέστρεφαν από τον πόλεμο</a:t>
            </a:r>
          </a:p>
          <a:p>
            <a:r>
              <a:rPr lang="el-GR" dirty="0"/>
              <a:t>Η πολιτική τους ένταξη λειτουργούσε κατά τον Βέμπερ σαν «βαλβίδα εκτόνωσης»</a:t>
            </a:r>
          </a:p>
        </p:txBody>
      </p:sp>
    </p:spTree>
    <p:extLst>
      <p:ext uri="{BB962C8B-B14F-4D97-AF65-F5344CB8AC3E}">
        <p14:creationId xmlns:p14="http://schemas.microsoft.com/office/powerpoint/2010/main" val="2027557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3106A7-FBAB-F039-C56D-FCE9DD99D081}"/>
              </a:ext>
            </a:extLst>
          </p:cNvPr>
          <p:cNvSpPr>
            <a:spLocks noGrp="1"/>
          </p:cNvSpPr>
          <p:nvPr>
            <p:ph type="title"/>
          </p:nvPr>
        </p:nvSpPr>
        <p:spPr/>
        <p:txBody>
          <a:bodyPr/>
          <a:lstStyle/>
          <a:p>
            <a:r>
              <a:rPr lang="el-GR" dirty="0"/>
              <a:t>Εκτίμηση για τον ανταγωνισμό</a:t>
            </a:r>
          </a:p>
        </p:txBody>
      </p:sp>
      <p:sp>
        <p:nvSpPr>
          <p:cNvPr id="3" name="Θέση περιεχομένου 2">
            <a:extLst>
              <a:ext uri="{FF2B5EF4-FFF2-40B4-BE49-F238E27FC236}">
                <a16:creationId xmlns:a16="http://schemas.microsoft.com/office/drawing/2014/main" id="{BAFC8B70-1B19-0678-1E88-382C193C41C2}"/>
              </a:ext>
            </a:extLst>
          </p:cNvPr>
          <p:cNvSpPr>
            <a:spLocks noGrp="1"/>
          </p:cNvSpPr>
          <p:nvPr>
            <p:ph idx="1"/>
          </p:nvPr>
        </p:nvSpPr>
        <p:spPr/>
        <p:txBody>
          <a:bodyPr/>
          <a:lstStyle/>
          <a:p>
            <a:r>
              <a:rPr lang="el-GR" dirty="0"/>
              <a:t>Η καθολική ψήφος αντανακλά τη θεμελιώδη εκτίμηση που τρέφει ο Βέμπερ για τον </a:t>
            </a:r>
            <a:r>
              <a:rPr lang="el-GR" dirty="0">
                <a:solidFill>
                  <a:srgbClr val="FF0000"/>
                </a:solidFill>
              </a:rPr>
              <a:t>ανταγωνισμό</a:t>
            </a:r>
            <a:r>
              <a:rPr lang="el-GR" dirty="0"/>
              <a:t>, τον αγώνα και την επιλογή.</a:t>
            </a:r>
          </a:p>
          <a:p>
            <a:r>
              <a:rPr lang="el-GR" dirty="0"/>
              <a:t>«Πολιτική σημαίνει αγώνας» είναι ο ορισμός που δίνει ο Βέμπερ</a:t>
            </a:r>
          </a:p>
          <a:p>
            <a:r>
              <a:rPr lang="el-GR" dirty="0"/>
              <a:t>Η ύπαρξη καθολικού δικαιώματος ψήφου καθιστά αυτό τον αγώνα πιο σκληρό και πιο ουσιαστικό για την ανάδειξη ενός ικανού ηγέτη</a:t>
            </a:r>
          </a:p>
        </p:txBody>
      </p:sp>
    </p:spTree>
    <p:extLst>
      <p:ext uri="{BB962C8B-B14F-4D97-AF65-F5344CB8AC3E}">
        <p14:creationId xmlns:p14="http://schemas.microsoft.com/office/powerpoint/2010/main" val="1699214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B0DFFA-DA4C-BCD5-14CA-A0558B6C2F29}"/>
              </a:ext>
            </a:extLst>
          </p:cNvPr>
          <p:cNvSpPr>
            <a:spLocks noGrp="1"/>
          </p:cNvSpPr>
          <p:nvPr>
            <p:ph type="title"/>
          </p:nvPr>
        </p:nvSpPr>
        <p:spPr/>
        <p:txBody>
          <a:bodyPr/>
          <a:lstStyle/>
          <a:p>
            <a:r>
              <a:rPr lang="el-GR" dirty="0"/>
              <a:t>Πολυθεϊσμός των αξιών</a:t>
            </a:r>
          </a:p>
        </p:txBody>
      </p:sp>
      <p:sp>
        <p:nvSpPr>
          <p:cNvPr id="3" name="Θέση περιεχομένου 2">
            <a:extLst>
              <a:ext uri="{FF2B5EF4-FFF2-40B4-BE49-F238E27FC236}">
                <a16:creationId xmlns:a16="http://schemas.microsoft.com/office/drawing/2014/main" id="{73397B89-B16D-EEDB-A702-5CD4DBD13D19}"/>
              </a:ext>
            </a:extLst>
          </p:cNvPr>
          <p:cNvSpPr>
            <a:spLocks noGrp="1"/>
          </p:cNvSpPr>
          <p:nvPr>
            <p:ph idx="1"/>
          </p:nvPr>
        </p:nvSpPr>
        <p:spPr/>
        <p:txBody>
          <a:bodyPr/>
          <a:lstStyle/>
          <a:p>
            <a:r>
              <a:rPr lang="el-GR" dirty="0"/>
              <a:t>Αντανακλά ωστόσο και τη θεμελιώδη δέσμευση του Βέμπερ σε έναν </a:t>
            </a:r>
            <a:r>
              <a:rPr lang="el-GR" dirty="0" err="1"/>
              <a:t>αξιακό</a:t>
            </a:r>
            <a:r>
              <a:rPr lang="el-GR" dirty="0"/>
              <a:t> πλουραλισμό</a:t>
            </a:r>
          </a:p>
          <a:p>
            <a:r>
              <a:rPr lang="el-GR" dirty="0"/>
              <a:t>Ο Βέμπερ θεωρούσε τον πλουραλισμό των αξιών ως τη βασική συνθήκη της </a:t>
            </a:r>
            <a:r>
              <a:rPr lang="el-GR" dirty="0" err="1"/>
              <a:t>νεωτερικότητας</a:t>
            </a:r>
            <a:r>
              <a:rPr lang="el-GR" dirty="0"/>
              <a:t>, όπου </a:t>
            </a:r>
            <a:r>
              <a:rPr lang="el-GR" dirty="0">
                <a:solidFill>
                  <a:srgbClr val="FF0000"/>
                </a:solidFill>
              </a:rPr>
              <a:t>ασυμβίβαστες</a:t>
            </a:r>
            <a:r>
              <a:rPr lang="el-GR" dirty="0"/>
              <a:t> και </a:t>
            </a:r>
            <a:r>
              <a:rPr lang="el-GR" dirty="0">
                <a:solidFill>
                  <a:srgbClr val="FF0000"/>
                </a:solidFill>
              </a:rPr>
              <a:t>ανταγωνιστικές αξίες </a:t>
            </a:r>
            <a:r>
              <a:rPr lang="el-GR" dirty="0"/>
              <a:t>—ένας «πολυθεϊσμός» σκοπών— συνυπάρχουν χωρίς να υπερτερεί μία και μοναδική αντικειμενική αλήθεια. </a:t>
            </a:r>
          </a:p>
          <a:p>
            <a:pPr marL="0" indent="0">
              <a:buNone/>
            </a:pPr>
            <a:endParaRPr lang="el-GR" dirty="0"/>
          </a:p>
        </p:txBody>
      </p:sp>
    </p:spTree>
    <p:extLst>
      <p:ext uri="{BB962C8B-B14F-4D97-AF65-F5344CB8AC3E}">
        <p14:creationId xmlns:p14="http://schemas.microsoft.com/office/powerpoint/2010/main" val="2729936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BBE4B1-AD05-ECFE-7F7E-435DD4B6CEB8}"/>
              </a:ext>
            </a:extLst>
          </p:cNvPr>
          <p:cNvSpPr>
            <a:spLocks noGrp="1"/>
          </p:cNvSpPr>
          <p:nvPr>
            <p:ph type="title"/>
          </p:nvPr>
        </p:nvSpPr>
        <p:spPr/>
        <p:txBody>
          <a:bodyPr/>
          <a:lstStyle/>
          <a:p>
            <a:r>
              <a:rPr lang="el-GR" dirty="0">
                <a:solidFill>
                  <a:schemeClr val="accent1"/>
                </a:solidFill>
              </a:rPr>
              <a:t>Οι συγκρούσεις δεν είναι μόνο ταξικές</a:t>
            </a:r>
          </a:p>
        </p:txBody>
      </p:sp>
      <p:sp>
        <p:nvSpPr>
          <p:cNvPr id="3" name="Θέση περιεχομένου 2">
            <a:extLst>
              <a:ext uri="{FF2B5EF4-FFF2-40B4-BE49-F238E27FC236}">
                <a16:creationId xmlns:a16="http://schemas.microsoft.com/office/drawing/2014/main" id="{3471A63C-1FF3-9AEC-EBDF-316C2BBA9120}"/>
              </a:ext>
            </a:extLst>
          </p:cNvPr>
          <p:cNvSpPr>
            <a:spLocks noGrp="1"/>
          </p:cNvSpPr>
          <p:nvPr>
            <p:ph idx="1"/>
          </p:nvPr>
        </p:nvSpPr>
        <p:spPr/>
        <p:txBody>
          <a:bodyPr/>
          <a:lstStyle/>
          <a:p>
            <a:r>
              <a:rPr lang="el-GR" dirty="0">
                <a:solidFill>
                  <a:schemeClr val="accent1"/>
                </a:solidFill>
              </a:rPr>
              <a:t>Σε αντίθεση με τις μαρξιστικές θεωρήσεις ο Βέμπερ δεν πίστευε ότι η κύρια πηγή συγκρούσεων είναι ταξική</a:t>
            </a:r>
          </a:p>
          <a:p>
            <a:r>
              <a:rPr lang="el-GR" dirty="0">
                <a:solidFill>
                  <a:schemeClr val="accent1"/>
                </a:solidFill>
              </a:rPr>
              <a:t>Αντίθετα θεωρούσε ότι οι τάξεις αποτελούν μόνο μια πτυχή του αγώνα για εξουσία. Πιο σημαντικές ήταν για τον ίδιο οι ομάδες γοήτρου και η σύγκρουση των αξιών</a:t>
            </a:r>
          </a:p>
        </p:txBody>
      </p:sp>
    </p:spTree>
    <p:extLst>
      <p:ext uri="{BB962C8B-B14F-4D97-AF65-F5344CB8AC3E}">
        <p14:creationId xmlns:p14="http://schemas.microsoft.com/office/powerpoint/2010/main" val="58691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DA3D65-AD31-3B85-2D9B-064F42D24A7A}"/>
              </a:ext>
            </a:extLst>
          </p:cNvPr>
          <p:cNvSpPr>
            <a:spLocks noGrp="1"/>
          </p:cNvSpPr>
          <p:nvPr>
            <p:ph type="title"/>
          </p:nvPr>
        </p:nvSpPr>
        <p:spPr/>
        <p:txBody>
          <a:bodyPr/>
          <a:lstStyle/>
          <a:p>
            <a:r>
              <a:rPr lang="el-GR" dirty="0"/>
              <a:t>Ισχυρό κοινοβούλιο</a:t>
            </a:r>
          </a:p>
        </p:txBody>
      </p:sp>
      <p:sp>
        <p:nvSpPr>
          <p:cNvPr id="3" name="Θέση περιεχομένου 2">
            <a:extLst>
              <a:ext uri="{FF2B5EF4-FFF2-40B4-BE49-F238E27FC236}">
                <a16:creationId xmlns:a16="http://schemas.microsoft.com/office/drawing/2014/main" id="{593D6EFF-5C11-1675-D719-1C157B2498FF}"/>
              </a:ext>
            </a:extLst>
          </p:cNvPr>
          <p:cNvSpPr>
            <a:spLocks noGrp="1"/>
          </p:cNvSpPr>
          <p:nvPr>
            <p:ph idx="1"/>
          </p:nvPr>
        </p:nvSpPr>
        <p:spPr/>
        <p:txBody>
          <a:bodyPr/>
          <a:lstStyle/>
          <a:p>
            <a:r>
              <a:rPr lang="el-GR" dirty="0"/>
              <a:t>Αντίβαρο στην ισχύ της </a:t>
            </a:r>
            <a:r>
              <a:rPr lang="el-GR" dirty="0">
                <a:solidFill>
                  <a:srgbClr val="FF0000"/>
                </a:solidFill>
              </a:rPr>
              <a:t>γραφειοκρατίας</a:t>
            </a:r>
            <a:r>
              <a:rPr lang="el-GR" dirty="0"/>
              <a:t>: Από την καθιέρωση του κοινοβουλευτισμού ο Βέμπερ προσδοκά την καθιέρωση μιας αρχής η οποία στρέφεται κατά της </a:t>
            </a:r>
            <a:r>
              <a:rPr lang="el-GR" dirty="0">
                <a:solidFill>
                  <a:srgbClr val="FF0000"/>
                </a:solidFill>
              </a:rPr>
              <a:t>μονοπώλησης της επαγγελματικής πολιτικής από τη διοίκηση </a:t>
            </a:r>
            <a:r>
              <a:rPr lang="el-GR" dirty="0"/>
              <a:t>και κατά του μονοπωλίου της γνώσης της.</a:t>
            </a:r>
          </a:p>
        </p:txBody>
      </p:sp>
    </p:spTree>
    <p:extLst>
      <p:ext uri="{BB962C8B-B14F-4D97-AF65-F5344CB8AC3E}">
        <p14:creationId xmlns:p14="http://schemas.microsoft.com/office/powerpoint/2010/main" val="1675950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EFE03A-ED2B-AE2D-169A-E4019F44DB9C}"/>
              </a:ext>
            </a:extLst>
          </p:cNvPr>
          <p:cNvSpPr>
            <a:spLocks noGrp="1"/>
          </p:cNvSpPr>
          <p:nvPr>
            <p:ph type="title"/>
          </p:nvPr>
        </p:nvSpPr>
        <p:spPr/>
        <p:txBody>
          <a:bodyPr/>
          <a:lstStyle/>
          <a:p>
            <a:r>
              <a:rPr lang="el-GR" dirty="0"/>
              <a:t>Διαφάνεια και δημοσιότητα</a:t>
            </a:r>
          </a:p>
        </p:txBody>
      </p:sp>
      <p:sp>
        <p:nvSpPr>
          <p:cNvPr id="3" name="Θέση περιεχομένου 2">
            <a:extLst>
              <a:ext uri="{FF2B5EF4-FFF2-40B4-BE49-F238E27FC236}">
                <a16:creationId xmlns:a16="http://schemas.microsoft.com/office/drawing/2014/main" id="{E24A548D-8766-6992-8605-ED2E3A9BB3D9}"/>
              </a:ext>
            </a:extLst>
          </p:cNvPr>
          <p:cNvSpPr>
            <a:spLocks noGrp="1"/>
          </p:cNvSpPr>
          <p:nvPr>
            <p:ph idx="1"/>
          </p:nvPr>
        </p:nvSpPr>
        <p:spPr/>
        <p:txBody>
          <a:bodyPr/>
          <a:lstStyle/>
          <a:p>
            <a:r>
              <a:rPr lang="el-GR" dirty="0"/>
              <a:t>Το κοινοβούλιο προσδίδει έναν σημαντικό βαθμό</a:t>
            </a:r>
            <a:r>
              <a:rPr lang="el-GR" dirty="0">
                <a:solidFill>
                  <a:srgbClr val="FF0000"/>
                </a:solidFill>
              </a:rPr>
              <a:t> διαφάνειας </a:t>
            </a:r>
            <a:r>
              <a:rPr lang="el-GR" dirty="0"/>
              <a:t>στην κυβέρνηση</a:t>
            </a:r>
          </a:p>
          <a:p>
            <a:r>
              <a:rPr lang="el-GR" dirty="0"/>
              <a:t>Ως βήμα διαλόγου πάνω στη δημόσια πολιτική διασφαλίζει μια δυνατότητα έκφρασης ανταγωνιστικών ιδεών και </a:t>
            </a:r>
            <a:r>
              <a:rPr lang="el-GR" dirty="0">
                <a:solidFill>
                  <a:srgbClr val="FF0000"/>
                </a:solidFill>
              </a:rPr>
              <a:t>συμφερόντων</a:t>
            </a:r>
          </a:p>
        </p:txBody>
      </p:sp>
    </p:spTree>
    <p:extLst>
      <p:ext uri="{BB962C8B-B14F-4D97-AF65-F5344CB8AC3E}">
        <p14:creationId xmlns:p14="http://schemas.microsoft.com/office/powerpoint/2010/main" val="3066306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A911F22-8D7D-DD91-D18F-374FD3A6157F}"/>
              </a:ext>
            </a:extLst>
          </p:cNvPr>
          <p:cNvSpPr>
            <a:spLocks noGrp="1"/>
          </p:cNvSpPr>
          <p:nvPr>
            <p:ph type="title"/>
          </p:nvPr>
        </p:nvSpPr>
        <p:spPr/>
        <p:txBody>
          <a:bodyPr/>
          <a:lstStyle/>
          <a:p>
            <a:r>
              <a:rPr lang="el-GR" dirty="0"/>
              <a:t>Ανάδειξη ικανών ηγετών</a:t>
            </a:r>
          </a:p>
        </p:txBody>
      </p:sp>
      <p:sp>
        <p:nvSpPr>
          <p:cNvPr id="3" name="Θέση περιεχομένου 2">
            <a:extLst>
              <a:ext uri="{FF2B5EF4-FFF2-40B4-BE49-F238E27FC236}">
                <a16:creationId xmlns:a16="http://schemas.microsoft.com/office/drawing/2014/main" id="{C3DF946C-5F66-3937-8767-A74D637BAC9F}"/>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Το κοινοβούλιο αποτελεί σημαντικό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πεδίο δοκιμών</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για επίδοξους ηγέτες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dirty="0">
                <a:solidFill>
                  <a:prstClr val="black"/>
                </a:solidFill>
                <a:latin typeface="Calibri" panose="020F0502020204030204"/>
              </a:rPr>
              <a:t>Η δομή της κοινοβουλευτικής συζήτησης, ο χαρακτήρας του διαλόγου, καθώς και η απαίτηση ότι για να είναι κανείς «πειστικός» απαιτείται ένα </a:t>
            </a:r>
            <a:r>
              <a:rPr lang="el-GR" dirty="0">
                <a:solidFill>
                  <a:srgbClr val="FF0000"/>
                </a:solidFill>
                <a:latin typeface="Calibri" panose="020F0502020204030204"/>
              </a:rPr>
              <a:t>υψηλό επίπεδο ρητορείας</a:t>
            </a:r>
            <a:r>
              <a:rPr lang="el-GR" dirty="0">
                <a:solidFill>
                  <a:prstClr val="black"/>
                </a:solidFill>
                <a:latin typeface="Calibri" panose="020F0502020204030204"/>
              </a:rPr>
              <a:t>, καθιστούν το κοινοβούλιο σημαντικό πεδίο δοκιμών για επίδοξους ηγέτες</a:t>
            </a: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l-GR" dirty="0"/>
          </a:p>
        </p:txBody>
      </p:sp>
    </p:spTree>
    <p:extLst>
      <p:ext uri="{BB962C8B-B14F-4D97-AF65-F5344CB8AC3E}">
        <p14:creationId xmlns:p14="http://schemas.microsoft.com/office/powerpoint/2010/main" val="937648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CAA068-6F82-0D73-3ADD-37E2F5227063}"/>
              </a:ext>
            </a:extLst>
          </p:cNvPr>
          <p:cNvSpPr>
            <a:spLocks noGrp="1"/>
          </p:cNvSpPr>
          <p:nvPr>
            <p:ph type="title"/>
          </p:nvPr>
        </p:nvSpPr>
        <p:spPr/>
        <p:txBody>
          <a:bodyPr/>
          <a:lstStyle/>
          <a:p>
            <a:r>
              <a:rPr lang="el-GR" dirty="0"/>
              <a:t>Δυνατότητα συμβιβασμού</a:t>
            </a:r>
          </a:p>
        </p:txBody>
      </p:sp>
      <p:sp>
        <p:nvSpPr>
          <p:cNvPr id="3" name="Θέση περιεχομένου 2">
            <a:extLst>
              <a:ext uri="{FF2B5EF4-FFF2-40B4-BE49-F238E27FC236}">
                <a16:creationId xmlns:a16="http://schemas.microsoft.com/office/drawing/2014/main" id="{19AD0434-3F11-A09E-4E9D-99B6A810103D}"/>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Το κοινοβούλιο παρέχει το χώρο για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διαπραγματεύσεις</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γύρω από αντιμαχόμενες θέσεις</a:t>
            </a:r>
          </a:p>
          <a:p>
            <a:r>
              <a:rPr lang="el-GR" dirty="0"/>
              <a:t>Οι πολιτικοί αντιπρόσωποι μπορούν να καταστήσουν τις εναλλακτικές πολιτικές ορατές σε άτομα με συγκρουόμενα συμφέροντα ή απόψεις και να δημιουργούν μια δυνατότητα συμβιβασμού</a:t>
            </a:r>
          </a:p>
        </p:txBody>
      </p:sp>
    </p:spTree>
    <p:extLst>
      <p:ext uri="{BB962C8B-B14F-4D97-AF65-F5344CB8AC3E}">
        <p14:creationId xmlns:p14="http://schemas.microsoft.com/office/powerpoint/2010/main" val="3077585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E3788E-6303-4727-C8BD-212BD558B982}"/>
              </a:ext>
            </a:extLst>
          </p:cNvPr>
          <p:cNvSpPr>
            <a:spLocks noGrp="1"/>
          </p:cNvSpPr>
          <p:nvPr>
            <p:ph type="title"/>
          </p:nvPr>
        </p:nvSpPr>
        <p:spPr/>
        <p:txBody>
          <a:bodyPr/>
          <a:lstStyle/>
          <a:p>
            <a:r>
              <a:rPr lang="el-GR" dirty="0" err="1"/>
              <a:t>Δημοψηφισματικά</a:t>
            </a:r>
            <a:r>
              <a:rPr lang="el-GR" dirty="0"/>
              <a:t> εκλεγμένος ηγέτης</a:t>
            </a:r>
          </a:p>
        </p:txBody>
      </p:sp>
      <p:sp>
        <p:nvSpPr>
          <p:cNvPr id="3" name="Θέση περιεχομένου 2">
            <a:extLst>
              <a:ext uri="{FF2B5EF4-FFF2-40B4-BE49-F238E27FC236}">
                <a16:creationId xmlns:a16="http://schemas.microsoft.com/office/drawing/2014/main" id="{A45C16F2-A734-A265-6F82-298B18959702}"/>
              </a:ext>
            </a:extLst>
          </p:cNvPr>
          <p:cNvSpPr>
            <a:spLocks noGrp="1"/>
          </p:cNvSpPr>
          <p:nvPr>
            <p:ph idx="1"/>
          </p:nvPr>
        </p:nvSpPr>
        <p:spPr/>
        <p:txBody>
          <a:bodyPr/>
          <a:lstStyle/>
          <a:p>
            <a:r>
              <a:rPr lang="el-GR" dirty="0"/>
              <a:t>Από την εκλογή του ηγέτη (προέδρου ή καγκελάριου στην περίπτωση της Γερμανίας) μέσω τακτικών εκλογών ο Βέμπερ ελπίζει στη θεσμοθέτηση μιας αρχής που προστατεύει τον λαό από </a:t>
            </a:r>
            <a:r>
              <a:rPr lang="el-GR" dirty="0">
                <a:solidFill>
                  <a:srgbClr val="FF0000"/>
                </a:solidFill>
              </a:rPr>
              <a:t>συντεχνίες </a:t>
            </a:r>
            <a:r>
              <a:rPr lang="el-GR" dirty="0"/>
              <a:t>και </a:t>
            </a:r>
            <a:r>
              <a:rPr lang="el-GR" dirty="0">
                <a:solidFill>
                  <a:srgbClr val="FF0000"/>
                </a:solidFill>
              </a:rPr>
              <a:t>κλίκες (και κομματικά συμφέροντα) </a:t>
            </a:r>
            <a:r>
              <a:rPr lang="el-GR" dirty="0"/>
              <a:t>και λειτουργεί ως </a:t>
            </a:r>
            <a:r>
              <a:rPr lang="el-GR" dirty="0">
                <a:solidFill>
                  <a:srgbClr val="FF0000"/>
                </a:solidFill>
              </a:rPr>
              <a:t>αντίβαρο</a:t>
            </a:r>
            <a:r>
              <a:rPr lang="el-GR" dirty="0"/>
              <a:t> στην εξουσία του κοινοβουλίου</a:t>
            </a:r>
            <a:endParaRPr lang="en-US" dirty="0"/>
          </a:p>
          <a:p>
            <a:r>
              <a:rPr lang="el-GR" dirty="0">
                <a:solidFill>
                  <a:srgbClr val="FF0000"/>
                </a:solidFill>
              </a:rPr>
              <a:t>(Σημείωση: Ο Βέμπερ αρχικά υποστήριζε την εκλογή ηγέτη μέσω του κοινοβουλίου και όχι του λαού αλλά άλλαξε θέση μετά την ήττα της Γερμανίας </a:t>
            </a:r>
            <a:r>
              <a:rPr lang="el-GR">
                <a:solidFill>
                  <a:srgbClr val="FF0000"/>
                </a:solidFill>
              </a:rPr>
              <a:t>στον Α’ </a:t>
            </a:r>
            <a:r>
              <a:rPr lang="el-GR" dirty="0">
                <a:solidFill>
                  <a:srgbClr val="FF0000"/>
                </a:solidFill>
              </a:rPr>
              <a:t>Παγκόσμιο Πόλεμο)</a:t>
            </a:r>
          </a:p>
        </p:txBody>
      </p:sp>
    </p:spTree>
    <p:extLst>
      <p:ext uri="{BB962C8B-B14F-4D97-AF65-F5344CB8AC3E}">
        <p14:creationId xmlns:p14="http://schemas.microsoft.com/office/powerpoint/2010/main" val="515433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93C265-17A8-CEEF-0EF5-8C95039577C6}"/>
              </a:ext>
            </a:extLst>
          </p:cNvPr>
          <p:cNvSpPr>
            <a:spLocks noGrp="1"/>
          </p:cNvSpPr>
          <p:nvPr>
            <p:ph type="title"/>
          </p:nvPr>
        </p:nvSpPr>
        <p:spPr/>
        <p:txBody>
          <a:bodyPr/>
          <a:lstStyle/>
          <a:p>
            <a:r>
              <a:rPr lang="en-US" dirty="0"/>
              <a:t>Magna Carta </a:t>
            </a:r>
            <a:r>
              <a:rPr lang="el-GR" dirty="0"/>
              <a:t>της δημοκρατίας</a:t>
            </a:r>
          </a:p>
        </p:txBody>
      </p:sp>
      <p:sp>
        <p:nvSpPr>
          <p:cNvPr id="3" name="Θέση περιεχομένου 2">
            <a:extLst>
              <a:ext uri="{FF2B5EF4-FFF2-40B4-BE49-F238E27FC236}">
                <a16:creationId xmlns:a16="http://schemas.microsoft.com/office/drawing/2014/main" id="{13DA437B-CBE5-A459-1584-EAEEF6CBA9CF}"/>
              </a:ext>
            </a:extLst>
          </p:cNvPr>
          <p:cNvSpPr>
            <a:spLocks noGrp="1"/>
          </p:cNvSpPr>
          <p:nvPr>
            <p:ph idx="1"/>
          </p:nvPr>
        </p:nvSpPr>
        <p:spPr/>
        <p:txBody>
          <a:bodyPr/>
          <a:lstStyle/>
          <a:p>
            <a:r>
              <a:rPr lang="el-GR" dirty="0"/>
              <a:t>Το «δικαίωμα της άμεσης επιλογής αρχηγού» είναι για τον Βέμπερ «η </a:t>
            </a:r>
            <a:r>
              <a:rPr lang="en-US" dirty="0"/>
              <a:t>Magna Carta</a:t>
            </a:r>
            <a:r>
              <a:rPr lang="el-GR" dirty="0"/>
              <a:t>» της δημοκρατίας</a:t>
            </a:r>
          </a:p>
          <a:p>
            <a:r>
              <a:rPr lang="el-GR" dirty="0"/>
              <a:t>«Ένας πρόεδρος εκλεγμένος από τον λαό, ως αρχηγός της εκτελεστικής εξουσίας, της κατανομής θέσεων και έχοντας το δικαίωμα αναβλητικού βέτο, καθώς και την αρμοδιότητα διάλυσης του κοινοβουλίου και προκήρυξης δημοψηφίσματος, είναι το παλλάδιο της σύγχρονης δημοκρατίας, η οποία δεν σημαίνει την ανήμπορη εγκατάλειψη του λαού </a:t>
            </a:r>
            <a:r>
              <a:rPr lang="el-GR" dirty="0">
                <a:solidFill>
                  <a:srgbClr val="FF0000"/>
                </a:solidFill>
              </a:rPr>
              <a:t>σε κλίκες </a:t>
            </a:r>
            <a:r>
              <a:rPr lang="el-GR" dirty="0"/>
              <a:t>αλλά την υποταγή του σε αρχηγό εκλεγμένο από τον ίδιο».</a:t>
            </a:r>
          </a:p>
        </p:txBody>
      </p:sp>
    </p:spTree>
    <p:extLst>
      <p:ext uri="{BB962C8B-B14F-4D97-AF65-F5344CB8AC3E}">
        <p14:creationId xmlns:p14="http://schemas.microsoft.com/office/powerpoint/2010/main" val="4290204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5AB9BB-730E-78B8-280A-BCAC97CCD696}"/>
              </a:ext>
            </a:extLst>
          </p:cNvPr>
          <p:cNvSpPr>
            <a:spLocks noGrp="1"/>
          </p:cNvSpPr>
          <p:nvPr>
            <p:ph type="title"/>
          </p:nvPr>
        </p:nvSpPr>
        <p:spPr/>
        <p:txBody>
          <a:bodyPr/>
          <a:lstStyle/>
          <a:p>
            <a:r>
              <a:rPr lang="el-GR" dirty="0"/>
              <a:t>Ανάδειξη του ικανότερου</a:t>
            </a:r>
          </a:p>
        </p:txBody>
      </p:sp>
      <p:sp>
        <p:nvSpPr>
          <p:cNvPr id="3" name="Θέση περιεχομένου 2">
            <a:extLst>
              <a:ext uri="{FF2B5EF4-FFF2-40B4-BE49-F238E27FC236}">
                <a16:creationId xmlns:a16="http://schemas.microsoft.com/office/drawing/2014/main" id="{706D25B2-8AF1-225A-FA60-F28E74EA468C}"/>
              </a:ext>
            </a:extLst>
          </p:cNvPr>
          <p:cNvSpPr>
            <a:spLocks noGrp="1"/>
          </p:cNvSpPr>
          <p:nvPr>
            <p:ph idx="1"/>
          </p:nvPr>
        </p:nvSpPr>
        <p:spPr/>
        <p:txBody>
          <a:bodyPr/>
          <a:lstStyle/>
          <a:p>
            <a:r>
              <a:rPr lang="el-GR" dirty="0"/>
              <a:t>Ο Βέμπερ πιστεύει επίσης ότι μέσω της άμεσης εκλογής από τον λαό θα κερδηθούν για την πολιτική τα </a:t>
            </a:r>
            <a:r>
              <a:rPr lang="el-GR" dirty="0">
                <a:solidFill>
                  <a:srgbClr val="FF0000"/>
                </a:solidFill>
              </a:rPr>
              <a:t>καλύτερα μυαλά</a:t>
            </a:r>
          </a:p>
        </p:txBody>
      </p:sp>
    </p:spTree>
    <p:extLst>
      <p:ext uri="{BB962C8B-B14F-4D97-AF65-F5344CB8AC3E}">
        <p14:creationId xmlns:p14="http://schemas.microsoft.com/office/powerpoint/2010/main" val="3380315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D0B481-CCF8-4CBE-07FB-57B4F13AFE2E}"/>
              </a:ext>
            </a:extLst>
          </p:cNvPr>
          <p:cNvSpPr>
            <a:spLocks noGrp="1"/>
          </p:cNvSpPr>
          <p:nvPr>
            <p:ph type="title"/>
          </p:nvPr>
        </p:nvSpPr>
        <p:spPr/>
        <p:txBody>
          <a:bodyPr/>
          <a:lstStyle/>
          <a:p>
            <a:r>
              <a:rPr lang="el-GR" dirty="0"/>
              <a:t>Μεγαλύτερη νομιμοποίηση και σταθερότητα</a:t>
            </a:r>
          </a:p>
        </p:txBody>
      </p:sp>
      <p:sp>
        <p:nvSpPr>
          <p:cNvPr id="3" name="Θέση περιεχομένου 2">
            <a:extLst>
              <a:ext uri="{FF2B5EF4-FFF2-40B4-BE49-F238E27FC236}">
                <a16:creationId xmlns:a16="http://schemas.microsoft.com/office/drawing/2014/main" id="{BF012707-E88A-1D50-29AE-5D5FD709C3AF}"/>
              </a:ext>
            </a:extLst>
          </p:cNvPr>
          <p:cNvSpPr>
            <a:spLocks noGrp="1"/>
          </p:cNvSpPr>
          <p:nvPr>
            <p:ph idx="1"/>
          </p:nvPr>
        </p:nvSpPr>
        <p:spPr/>
        <p:txBody>
          <a:bodyPr/>
          <a:lstStyle/>
          <a:p>
            <a:r>
              <a:rPr lang="el-GR" dirty="0"/>
              <a:t>Ένας ηγέτης ο οποίος είναι άμεσα εκλεγμένος από τον λαό έχει μεγαλύτερη νομιμοποίηση από κάποιον που τον έχει εκλέξει το κοινοβούλιο</a:t>
            </a:r>
          </a:p>
          <a:p>
            <a:r>
              <a:rPr lang="el-GR" dirty="0"/>
              <a:t>Η μεγαλύτερη νομιμοποίηση προσφέρει αυτόματα και μεγαλύτερη σταθερότητα</a:t>
            </a:r>
          </a:p>
        </p:txBody>
      </p:sp>
    </p:spTree>
    <p:extLst>
      <p:ext uri="{BB962C8B-B14F-4D97-AF65-F5344CB8AC3E}">
        <p14:creationId xmlns:p14="http://schemas.microsoft.com/office/powerpoint/2010/main" val="1405385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2B7C0A-93E9-453C-567F-84188FE6B451}"/>
              </a:ext>
            </a:extLst>
          </p:cNvPr>
          <p:cNvSpPr>
            <a:spLocks noGrp="1"/>
          </p:cNvSpPr>
          <p:nvPr>
            <p:ph type="title"/>
          </p:nvPr>
        </p:nvSpPr>
        <p:spPr/>
        <p:txBody>
          <a:bodyPr/>
          <a:lstStyle/>
          <a:p>
            <a:r>
              <a:rPr lang="el-GR" dirty="0"/>
              <a:t>Η αναγκαιότητα της γραφειοκρατίας</a:t>
            </a:r>
          </a:p>
        </p:txBody>
      </p:sp>
      <p:sp>
        <p:nvSpPr>
          <p:cNvPr id="3" name="Θέση περιεχομένου 2">
            <a:extLst>
              <a:ext uri="{FF2B5EF4-FFF2-40B4-BE49-F238E27FC236}">
                <a16:creationId xmlns:a16="http://schemas.microsoft.com/office/drawing/2014/main" id="{59A45168-AE22-EA4E-168E-324727E53C26}"/>
              </a:ext>
            </a:extLst>
          </p:cNvPr>
          <p:cNvSpPr>
            <a:spLocks noGrp="1"/>
          </p:cNvSpPr>
          <p:nvPr>
            <p:ph idx="1"/>
          </p:nvPr>
        </p:nvSpPr>
        <p:spPr/>
        <p:txBody>
          <a:bodyPr>
            <a:normAutofit lnSpcReduction="10000"/>
          </a:bodyPr>
          <a:lstStyle/>
          <a:p>
            <a:r>
              <a:rPr lang="el-GR" dirty="0"/>
              <a:t>Ο Βέμπερ θεωρεί ότι η γραφειοκρατία είναι αναγκαία για μια αποτελεσματική διοίκηση σε πολύπλοκες και εξελιγμένες κοινωνίες</a:t>
            </a:r>
            <a:r>
              <a:rPr lang="en-US" dirty="0"/>
              <a:t>. </a:t>
            </a:r>
            <a:r>
              <a:rPr lang="el-GR" dirty="0"/>
              <a:t>Καθώς η οικονομική και πολιτική ζωή γίνεται ολοένα και πιο σύνθετη και διαφοροποιημένη, η γραφειοκρατική διοίκηση γίνεται όλο και πιο καθοριστική</a:t>
            </a:r>
          </a:p>
          <a:p>
            <a:pPr marL="0" indent="0">
              <a:buNone/>
            </a:pPr>
            <a:r>
              <a:rPr lang="el-GR" sz="2400" i="1" dirty="0"/>
              <a:t>Ο καθοριστικός λόγος της ενίσχυσης της γραφειοκρατικής οργάνωσης ήταν πάντα η καθαρά τεχνική της υπεροχή έναντι κάθε άλλης μορφής οργάνωσης […] Η ακρίβεια, η ταχύτητα, η σαφήνεια, η γνώση των αρχείων, η συνέχεια, η εχεμύθεια, η ενότητα, η αυστηρή συμμόρφωση, ο περιορισμός των τριβών και του υλικού και προσωπικού κόστους- όλα αυτά φτάνουν στο βέλτιστο επίπεδο στην καθαρά γραφειοκρατική οργάνωση </a:t>
            </a:r>
            <a:r>
              <a:rPr lang="el-GR" sz="2400" dirty="0"/>
              <a:t>(</a:t>
            </a:r>
            <a:r>
              <a:rPr lang="en-US" sz="2400" dirty="0"/>
              <a:t>Economy and Society)</a:t>
            </a:r>
          </a:p>
          <a:p>
            <a:pPr marL="0" indent="0">
              <a:buNone/>
            </a:pPr>
            <a:r>
              <a:rPr lang="en-US" sz="2400" dirty="0"/>
              <a:t>  </a:t>
            </a:r>
          </a:p>
        </p:txBody>
      </p:sp>
    </p:spTree>
    <p:extLst>
      <p:ext uri="{BB962C8B-B14F-4D97-AF65-F5344CB8AC3E}">
        <p14:creationId xmlns:p14="http://schemas.microsoft.com/office/powerpoint/2010/main" val="3198860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FCF12B-85E5-225D-3177-654DE0F1A922}"/>
              </a:ext>
            </a:extLst>
          </p:cNvPr>
          <p:cNvSpPr>
            <a:spLocks noGrp="1"/>
          </p:cNvSpPr>
          <p:nvPr>
            <p:ph type="title"/>
          </p:nvPr>
        </p:nvSpPr>
        <p:spPr/>
        <p:txBody>
          <a:bodyPr/>
          <a:lstStyle/>
          <a:p>
            <a:r>
              <a:rPr lang="el-GR" dirty="0"/>
              <a:t>Γραφειοκρατία και σύγχρονο κράτος</a:t>
            </a:r>
          </a:p>
        </p:txBody>
      </p:sp>
      <p:sp>
        <p:nvSpPr>
          <p:cNvPr id="3" name="Θέση περιεχομένου 2">
            <a:extLst>
              <a:ext uri="{FF2B5EF4-FFF2-40B4-BE49-F238E27FC236}">
                <a16:creationId xmlns:a16="http://schemas.microsoft.com/office/drawing/2014/main" id="{379218A9-51E3-F076-A19E-EF09B2CC9ED4}"/>
              </a:ext>
            </a:extLst>
          </p:cNvPr>
          <p:cNvSpPr>
            <a:spLocks noGrp="1"/>
          </p:cNvSpPr>
          <p:nvPr>
            <p:ph idx="1"/>
          </p:nvPr>
        </p:nvSpPr>
        <p:spPr/>
        <p:txBody>
          <a:bodyPr/>
          <a:lstStyle/>
          <a:p>
            <a:r>
              <a:rPr lang="el-GR" dirty="0"/>
              <a:t>Η επέκταση του δικαιώματος ψήφου οδηγεί σε αυξημένες απαιτήσεις, ποσοτικού και ποιοτικού χαρακτήρα, έναντι του κράτους. Οι νέοι ψηφοφόροι διεκδικούν τη «διεξαγωγή των συναλλαγών σύμφωνα με </a:t>
            </a:r>
            <a:r>
              <a:rPr lang="el-GR" dirty="0">
                <a:solidFill>
                  <a:srgbClr val="FF0000"/>
                </a:solidFill>
              </a:rPr>
              <a:t>μετρήσιμους κανόνες</a:t>
            </a:r>
            <a:r>
              <a:rPr lang="el-GR" dirty="0"/>
              <a:t>» χωρίς «εξαιρέσεις για μεμονωμένα πρόσωπα». </a:t>
            </a:r>
          </a:p>
          <a:p>
            <a:pPr marL="0" indent="0">
              <a:buNone/>
            </a:pPr>
            <a:r>
              <a:rPr lang="el-GR" sz="2400" i="1" dirty="0"/>
              <a:t>Είναι εμφανές ότι, από τεχνική άποψη, το μεγάλο νεότερο κράτος, εξαρτάται απόλυτα από μια γραφειοκρατική βάση. Όσο μεγαλύτερο είναι το κράτος και όσο ισχυρότερο τόσο περισσότερο ισχύει αυτό </a:t>
            </a:r>
            <a:r>
              <a:rPr lang="el-GR" sz="2400" dirty="0"/>
              <a:t>(</a:t>
            </a:r>
            <a:r>
              <a:rPr lang="en-US" sz="2400" dirty="0"/>
              <a:t>Economy and Society)</a:t>
            </a:r>
            <a:endParaRPr lang="el-GR" sz="2400" dirty="0"/>
          </a:p>
        </p:txBody>
      </p:sp>
    </p:spTree>
    <p:extLst>
      <p:ext uri="{BB962C8B-B14F-4D97-AF65-F5344CB8AC3E}">
        <p14:creationId xmlns:p14="http://schemas.microsoft.com/office/powerpoint/2010/main" val="1234648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70D5F00-85E3-44FF-952C-96139434E0CD}"/>
              </a:ext>
            </a:extLst>
          </p:cNvPr>
          <p:cNvSpPr>
            <a:spLocks noGrp="1"/>
          </p:cNvSpPr>
          <p:nvPr>
            <p:ph type="title"/>
          </p:nvPr>
        </p:nvSpPr>
        <p:spPr/>
        <p:txBody>
          <a:bodyPr/>
          <a:lstStyle/>
          <a:p>
            <a:r>
              <a:rPr lang="en-US" dirty="0"/>
              <a:t>O</a:t>
            </a:r>
            <a:r>
              <a:rPr lang="el-GR" dirty="0"/>
              <a:t>ι κίνδυνοι της γραφειοκρατίας: υφαρπαγή της εξουσίας</a:t>
            </a:r>
          </a:p>
        </p:txBody>
      </p:sp>
      <p:sp>
        <p:nvSpPr>
          <p:cNvPr id="3" name="Θέση περιεχομένου 2">
            <a:extLst>
              <a:ext uri="{FF2B5EF4-FFF2-40B4-BE49-F238E27FC236}">
                <a16:creationId xmlns:a16="http://schemas.microsoft.com/office/drawing/2014/main" id="{FA347FF2-91D7-0C20-6CC2-821A12783D3B}"/>
              </a:ext>
            </a:extLst>
          </p:cNvPr>
          <p:cNvSpPr>
            <a:spLocks noGrp="1"/>
          </p:cNvSpPr>
          <p:nvPr>
            <p:ph idx="1"/>
          </p:nvPr>
        </p:nvSpPr>
        <p:spPr/>
        <p:txBody>
          <a:bodyPr>
            <a:normAutofit/>
          </a:bodyPr>
          <a:lstStyle/>
          <a:p>
            <a:r>
              <a:rPr lang="en-US" dirty="0"/>
              <a:t>O B</a:t>
            </a:r>
            <a:r>
              <a:rPr lang="el-GR" dirty="0" err="1"/>
              <a:t>έμπερ</a:t>
            </a:r>
            <a:r>
              <a:rPr lang="el-GR" dirty="0"/>
              <a:t> πίστευε ότι οι γραφειοκράτες αποκτούν σημαντική εξουσία μέσω της πείρας, της ενημέρωσής τους και της πρόσβασής τους σε κρατικά μυστικά. Η εξουσία αυτή μπορεί να γίνει </a:t>
            </a:r>
            <a:r>
              <a:rPr lang="el-GR" dirty="0">
                <a:solidFill>
                  <a:srgbClr val="FF0000"/>
                </a:solidFill>
              </a:rPr>
              <a:t>«συντριπτική». </a:t>
            </a:r>
            <a:r>
              <a:rPr lang="en-US" dirty="0"/>
              <a:t>O</a:t>
            </a:r>
            <a:r>
              <a:rPr lang="el-GR" dirty="0"/>
              <a:t>ι πολιτικοί και τα δρώντα πολιτικά πρόσωπα μπορούν να ανακαλύψουν ότι εξαρτώνται από τη γραφειοκρατία. </a:t>
            </a:r>
          </a:p>
          <a:p>
            <a:r>
              <a:rPr lang="el-GR" dirty="0"/>
              <a:t>Όταν απουσιάζει ο έλεγχος, </a:t>
            </a:r>
            <a:r>
              <a:rPr lang="el-GR" dirty="0">
                <a:solidFill>
                  <a:srgbClr val="FF0000"/>
                </a:solidFill>
              </a:rPr>
              <a:t>η δημόσια οργάνωση μπορεί να αλωθεί </a:t>
            </a:r>
            <a:r>
              <a:rPr lang="el-GR" dirty="0"/>
              <a:t>από αξιωματούχους με υπερβολικό ζήλο ή ισχυρά προσωπικά συμφέροντα που δεν ενδιαφέρονται πρωτίστως για το εθνικό συμφέρον. </a:t>
            </a:r>
          </a:p>
        </p:txBody>
      </p:sp>
    </p:spTree>
    <p:extLst>
      <p:ext uri="{BB962C8B-B14F-4D97-AF65-F5344CB8AC3E}">
        <p14:creationId xmlns:p14="http://schemas.microsoft.com/office/powerpoint/2010/main" val="25454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49E728-0A52-B624-61DE-F7C0FC67A472}"/>
              </a:ext>
            </a:extLst>
          </p:cNvPr>
          <p:cNvSpPr>
            <a:spLocks noGrp="1"/>
          </p:cNvSpPr>
          <p:nvPr>
            <p:ph type="title"/>
          </p:nvPr>
        </p:nvSpPr>
        <p:spPr/>
        <p:txBody>
          <a:bodyPr/>
          <a:lstStyle/>
          <a:p>
            <a:r>
              <a:rPr lang="el-GR" dirty="0"/>
              <a:t>Οι κίνδυνοι της γραφειοκρατίας: μη αποτελεσματική εξουσία</a:t>
            </a:r>
          </a:p>
        </p:txBody>
      </p:sp>
      <p:sp>
        <p:nvSpPr>
          <p:cNvPr id="3" name="Θέση περιεχομένου 2">
            <a:extLst>
              <a:ext uri="{FF2B5EF4-FFF2-40B4-BE49-F238E27FC236}">
                <a16:creationId xmlns:a16="http://schemas.microsoft.com/office/drawing/2014/main" id="{F268D4C4-20D6-59A3-B5D5-ABF55F06EDCC}"/>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Σε εποχές έκτακτης εθνικής ανάγκης θα υπήρχε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μη αποτελεσματική ηγεσία</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 οι γραφειοκράτες δεν μπορούν να λάβουν μια αποφασιστική στάση. Δεν έχουν εκπαιδευτεί να υπολογίζουν εκτός από τα οικονομικά και τα πολιτικά κριτήρια. </a:t>
            </a:r>
          </a:p>
          <a:p>
            <a:endParaRPr lang="el-GR" dirty="0"/>
          </a:p>
        </p:txBody>
      </p:sp>
    </p:spTree>
    <p:extLst>
      <p:ext uri="{BB962C8B-B14F-4D97-AF65-F5344CB8AC3E}">
        <p14:creationId xmlns:p14="http://schemas.microsoft.com/office/powerpoint/2010/main" val="3001651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AC93F3-DCC2-93C7-A47D-A257E7F4176F}"/>
              </a:ext>
            </a:extLst>
          </p:cNvPr>
          <p:cNvSpPr>
            <a:spLocks noGrp="1"/>
          </p:cNvSpPr>
          <p:nvPr>
            <p:ph type="title"/>
          </p:nvPr>
        </p:nvSpPr>
        <p:spPr/>
        <p:txBody>
          <a:bodyPr/>
          <a:lstStyle/>
          <a:p>
            <a:r>
              <a:rPr lang="el-GR" dirty="0" err="1"/>
              <a:t>Σουμπέτερ</a:t>
            </a:r>
            <a:r>
              <a:rPr lang="el-GR" dirty="0"/>
              <a:t>: Η δημοκρατία με όρους αγοράς</a:t>
            </a:r>
          </a:p>
        </p:txBody>
      </p:sp>
      <p:sp>
        <p:nvSpPr>
          <p:cNvPr id="3" name="Θέση περιεχομένου 2">
            <a:extLst>
              <a:ext uri="{FF2B5EF4-FFF2-40B4-BE49-F238E27FC236}">
                <a16:creationId xmlns:a16="http://schemas.microsoft.com/office/drawing/2014/main" id="{EAA7DC56-4552-2714-126C-DDFD6B17CC2B}"/>
              </a:ext>
            </a:extLst>
          </p:cNvPr>
          <p:cNvSpPr>
            <a:spLocks noGrp="1"/>
          </p:cNvSpPr>
          <p:nvPr>
            <p:ph idx="1"/>
          </p:nvPr>
        </p:nvSpPr>
        <p:spPr/>
        <p:txBody>
          <a:bodyPr>
            <a:normAutofit lnSpcReduction="10000"/>
          </a:bodyPr>
          <a:lstStyle/>
          <a:p>
            <a:r>
              <a:rPr lang="el-GR" dirty="0"/>
              <a:t>Ο ορισμός της δημοκρατίας από τον </a:t>
            </a:r>
            <a:r>
              <a:rPr lang="el-GR" dirty="0" err="1"/>
              <a:t>Σουμπέτερ</a:t>
            </a:r>
            <a:r>
              <a:rPr lang="el-GR" dirty="0"/>
              <a:t>: «Η δημοκρατική μέθοδος είναι η θεσμική οργάνωση λήψης πολιτικών αποφάσεων, στην οποία μεμονωμένα άτομα, μέσα από </a:t>
            </a:r>
            <a:r>
              <a:rPr lang="el-GR" dirty="0">
                <a:solidFill>
                  <a:srgbClr val="FF0000"/>
                </a:solidFill>
              </a:rPr>
              <a:t>ανταγωνιστικές </a:t>
            </a:r>
            <a:r>
              <a:rPr lang="el-GR" dirty="0"/>
              <a:t>διαδικασίες για την απόκτηση των </a:t>
            </a:r>
            <a:r>
              <a:rPr lang="el-GR" dirty="0">
                <a:solidFill>
                  <a:srgbClr val="C00000"/>
                </a:solidFill>
              </a:rPr>
              <a:t>ψήφων του λαού, </a:t>
            </a:r>
            <a:r>
              <a:rPr lang="el-GR" dirty="0"/>
              <a:t>αποκτούν την </a:t>
            </a:r>
            <a:r>
              <a:rPr lang="el-GR" dirty="0">
                <a:solidFill>
                  <a:srgbClr val="FF0000"/>
                </a:solidFill>
              </a:rPr>
              <a:t>αρμοδιότητα</a:t>
            </a:r>
            <a:r>
              <a:rPr lang="el-GR" dirty="0"/>
              <a:t> λήψης αποφάσεων».</a:t>
            </a:r>
          </a:p>
          <a:p>
            <a:r>
              <a:rPr lang="el-GR" dirty="0"/>
              <a:t>Ο </a:t>
            </a:r>
            <a:r>
              <a:rPr lang="el-GR" dirty="0" err="1"/>
              <a:t>Σουμπέτερ</a:t>
            </a:r>
            <a:r>
              <a:rPr lang="el-GR" dirty="0"/>
              <a:t> τονίζει τον ανταγωνισμό για την απόκτηση ηγετικών θέσεων περισσότερο από τον Βέμπερ</a:t>
            </a:r>
          </a:p>
          <a:p>
            <a:r>
              <a:rPr lang="el-GR" i="1" dirty="0"/>
              <a:t>«Αυτό που δεν καταλαβαίνουν οι επιχειρηματίες είναι ότι ακριβώς όπως αυτοί εμπορεύονται με το </a:t>
            </a:r>
            <a:r>
              <a:rPr lang="el-GR" i="1" dirty="0">
                <a:solidFill>
                  <a:srgbClr val="FF0000"/>
                </a:solidFill>
              </a:rPr>
              <a:t>πετρέλαιο</a:t>
            </a:r>
            <a:r>
              <a:rPr lang="el-GR" i="1" dirty="0"/>
              <a:t> έτσι και εγώ εμπορεύομαι με ψήφους» </a:t>
            </a:r>
            <a:r>
              <a:rPr lang="el-GR" dirty="0"/>
              <a:t>(Φράση γνωστού πολιτικού που παραθέτει ο </a:t>
            </a:r>
            <a:r>
              <a:rPr lang="el-GR" dirty="0" err="1"/>
              <a:t>Σουμπέτερ</a:t>
            </a:r>
            <a:r>
              <a:rPr lang="el-GR" dirty="0"/>
              <a:t> στο </a:t>
            </a:r>
            <a:r>
              <a:rPr lang="el-GR" i="1" dirty="0"/>
              <a:t>Καπιταλισμός, Σοσιαλισμός και Δημοκρατία</a:t>
            </a:r>
            <a:r>
              <a:rPr lang="el-GR" dirty="0"/>
              <a:t>)</a:t>
            </a:r>
          </a:p>
        </p:txBody>
      </p:sp>
    </p:spTree>
    <p:extLst>
      <p:ext uri="{BB962C8B-B14F-4D97-AF65-F5344CB8AC3E}">
        <p14:creationId xmlns:p14="http://schemas.microsoft.com/office/powerpoint/2010/main" val="2421391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5746C0-B242-DFD8-A1C7-1B3FE37EA7F1}"/>
              </a:ext>
            </a:extLst>
          </p:cNvPr>
          <p:cNvSpPr>
            <a:spLocks noGrp="1"/>
          </p:cNvSpPr>
          <p:nvPr>
            <p:ph type="title"/>
          </p:nvPr>
        </p:nvSpPr>
        <p:spPr/>
        <p:txBody>
          <a:bodyPr/>
          <a:lstStyle/>
          <a:p>
            <a:r>
              <a:rPr lang="el-GR" dirty="0"/>
              <a:t>Το «λιγότερο δυσάρεστο»</a:t>
            </a:r>
          </a:p>
        </p:txBody>
      </p:sp>
      <p:sp>
        <p:nvSpPr>
          <p:cNvPr id="3" name="Θέση περιεχομένου 2">
            <a:extLst>
              <a:ext uri="{FF2B5EF4-FFF2-40B4-BE49-F238E27FC236}">
                <a16:creationId xmlns:a16="http://schemas.microsoft.com/office/drawing/2014/main" id="{AF3A3B3B-3A1F-A47C-0005-5653D2513124}"/>
              </a:ext>
            </a:extLst>
          </p:cNvPr>
          <p:cNvSpPr>
            <a:spLocks noGrp="1"/>
          </p:cNvSpPr>
          <p:nvPr>
            <p:ph idx="1"/>
          </p:nvPr>
        </p:nvSpPr>
        <p:spPr/>
        <p:txBody>
          <a:bodyPr>
            <a:normAutofit/>
          </a:bodyPr>
          <a:lstStyle/>
          <a:p>
            <a:r>
              <a:rPr lang="el-GR" sz="3200" dirty="0"/>
              <a:t>Με δεδομένα την ποικιλομορφία των ατομικών επιθυμιών και το αναπόφευκτα ευρύ σύνολο των αιτημάτων που τίθενται στην κυβέρνηση, απαιτείται ένας μηχανισμός για την επιλογή εκείνων που είναι ικανοί να παράγουν ένα σύνολο αποφάσεων που είναι το </a:t>
            </a:r>
            <a:r>
              <a:rPr lang="el-GR" sz="3200" dirty="0">
                <a:solidFill>
                  <a:srgbClr val="FF0000"/>
                </a:solidFill>
              </a:rPr>
              <a:t>πιο αρεστό ή το λιγότερο δυσάρεστο </a:t>
            </a:r>
            <a:r>
              <a:rPr lang="el-GR" sz="3200" dirty="0"/>
              <a:t>σε αυτό το πλήθος των ποικίλων ατομικών επιδιώξεων. </a:t>
            </a:r>
          </a:p>
        </p:txBody>
      </p:sp>
    </p:spTree>
    <p:extLst>
      <p:ext uri="{BB962C8B-B14F-4D97-AF65-F5344CB8AC3E}">
        <p14:creationId xmlns:p14="http://schemas.microsoft.com/office/powerpoint/2010/main" val="3653884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2BB42E1-CD87-D82F-935E-5850C5F70020}"/>
              </a:ext>
            </a:extLst>
          </p:cNvPr>
          <p:cNvSpPr>
            <a:spLocks noGrp="1"/>
          </p:cNvSpPr>
          <p:nvPr>
            <p:ph type="title"/>
          </p:nvPr>
        </p:nvSpPr>
        <p:spPr/>
        <p:txBody>
          <a:bodyPr/>
          <a:lstStyle/>
          <a:p>
            <a:r>
              <a:rPr lang="el-GR" dirty="0"/>
              <a:t>Τεχνοκρατικό όραμα</a:t>
            </a:r>
          </a:p>
        </p:txBody>
      </p:sp>
      <p:sp>
        <p:nvSpPr>
          <p:cNvPr id="3" name="Θέση περιεχομένου 2">
            <a:extLst>
              <a:ext uri="{FF2B5EF4-FFF2-40B4-BE49-F238E27FC236}">
                <a16:creationId xmlns:a16="http://schemas.microsoft.com/office/drawing/2014/main" id="{8F308979-852A-46E2-9E98-EAA75C1DC119}"/>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Η δημοκρατία είναι ένας μηχανισμός που επιτρέπει την καταγραφή των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γενικών επιθυμιών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του μέσου πολίτη και αφήνει τη δημόσια πολιτική σε αυτούς τους</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 λίγους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που έχουν την απαραίτητη πείρα και τα προσόντα για να την ασκήσουν στην πράξη</a:t>
            </a:r>
          </a:p>
          <a:p>
            <a:endParaRPr lang="el-GR" dirty="0"/>
          </a:p>
        </p:txBody>
      </p:sp>
    </p:spTree>
    <p:extLst>
      <p:ext uri="{BB962C8B-B14F-4D97-AF65-F5344CB8AC3E}">
        <p14:creationId xmlns:p14="http://schemas.microsoft.com/office/powerpoint/2010/main" val="2730037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E10C9E-FFA1-967A-74FF-A94A424AC07F}"/>
              </a:ext>
            </a:extLst>
          </p:cNvPr>
          <p:cNvSpPr>
            <a:spLocks noGrp="1"/>
          </p:cNvSpPr>
          <p:nvPr>
            <p:ph type="title"/>
          </p:nvPr>
        </p:nvSpPr>
        <p:spPr/>
        <p:txBody>
          <a:bodyPr/>
          <a:lstStyle/>
          <a:p>
            <a:r>
              <a:rPr lang="el-GR" dirty="0"/>
              <a:t>Η ουσία της δημοκρατίας</a:t>
            </a:r>
          </a:p>
        </p:txBody>
      </p:sp>
      <p:sp>
        <p:nvSpPr>
          <p:cNvPr id="3" name="Θέση περιεχομένου 2">
            <a:extLst>
              <a:ext uri="{FF2B5EF4-FFF2-40B4-BE49-F238E27FC236}">
                <a16:creationId xmlns:a16="http://schemas.microsoft.com/office/drawing/2014/main" id="{89AADB8A-E57A-129A-1F3F-149CFA1B5F22}"/>
              </a:ext>
            </a:extLst>
          </p:cNvPr>
          <p:cNvSpPr>
            <a:spLocks noGrp="1"/>
          </p:cNvSpPr>
          <p:nvPr>
            <p:ph idx="1"/>
          </p:nvPr>
        </p:nvSpPr>
        <p:spPr/>
        <p:txBody>
          <a:bodyPr>
            <a:normAutofit/>
          </a:bodyPr>
          <a:lstStyle/>
          <a:p>
            <a:r>
              <a:rPr lang="el-GR" dirty="0"/>
              <a:t>Για τον </a:t>
            </a:r>
            <a:r>
              <a:rPr lang="el-GR" dirty="0" err="1"/>
              <a:t>Σουμπέτερ</a:t>
            </a:r>
            <a:r>
              <a:rPr lang="el-GR" dirty="0"/>
              <a:t> η ουσία της δημοκρατίας είναι η δυνατότητα των πολιτών να </a:t>
            </a:r>
            <a:r>
              <a:rPr lang="el-GR" dirty="0">
                <a:solidFill>
                  <a:srgbClr val="FF0000"/>
                </a:solidFill>
              </a:rPr>
              <a:t>αντικαθιστούν</a:t>
            </a:r>
            <a:r>
              <a:rPr lang="el-GR" dirty="0"/>
              <a:t> τη μια κυβέρνηση με μια άλλη και να προστατεύονται από τον κίνδυνο εκείνοι που λαμβάνουν τις αποφάσεις να μετατραπούν σε </a:t>
            </a:r>
            <a:r>
              <a:rPr lang="el-GR" dirty="0">
                <a:solidFill>
                  <a:srgbClr val="FF0000"/>
                </a:solidFill>
              </a:rPr>
              <a:t>παγιωμένη δύναμη</a:t>
            </a:r>
            <a:r>
              <a:rPr lang="el-GR" dirty="0"/>
              <a:t>. </a:t>
            </a:r>
          </a:p>
          <a:p>
            <a:r>
              <a:rPr lang="el-GR" dirty="0"/>
              <a:t>Όσο οι κυβερνήσεις μπορούν να αντικαθίστανται και όσο οι εκλογείς έχουν δυνατότητα επιλογής μεταξύ δύο </a:t>
            </a:r>
            <a:r>
              <a:rPr lang="el-GR" dirty="0">
                <a:solidFill>
                  <a:srgbClr val="FF0000"/>
                </a:solidFill>
              </a:rPr>
              <a:t>αρκετά διαφορετικών κομματικών προγραμμάτων</a:t>
            </a:r>
            <a:r>
              <a:rPr lang="el-GR" dirty="0"/>
              <a:t>, μπορεί να ελέγχεται η απειλή της </a:t>
            </a:r>
            <a:r>
              <a:rPr lang="el-GR" dirty="0">
                <a:solidFill>
                  <a:srgbClr val="FF0000"/>
                </a:solidFill>
              </a:rPr>
              <a:t>τυραννίας. </a:t>
            </a:r>
          </a:p>
        </p:txBody>
      </p:sp>
    </p:spTree>
    <p:extLst>
      <p:ext uri="{BB962C8B-B14F-4D97-AF65-F5344CB8AC3E}">
        <p14:creationId xmlns:p14="http://schemas.microsoft.com/office/powerpoint/2010/main" val="12119920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EEED8B-41F4-1E2F-DB56-83CE92E98883}"/>
              </a:ext>
            </a:extLst>
          </p:cNvPr>
          <p:cNvSpPr>
            <a:spLocks noGrp="1"/>
          </p:cNvSpPr>
          <p:nvPr>
            <p:ph type="title"/>
          </p:nvPr>
        </p:nvSpPr>
        <p:spPr/>
        <p:txBody>
          <a:bodyPr/>
          <a:lstStyle/>
          <a:p>
            <a:r>
              <a:rPr lang="el-GR" dirty="0"/>
              <a:t>Η κριτική στο «κλασικό μοντέλο»</a:t>
            </a:r>
          </a:p>
        </p:txBody>
      </p:sp>
      <p:sp>
        <p:nvSpPr>
          <p:cNvPr id="3" name="Θέση περιεχομένου 2">
            <a:extLst>
              <a:ext uri="{FF2B5EF4-FFF2-40B4-BE49-F238E27FC236}">
                <a16:creationId xmlns:a16="http://schemas.microsoft.com/office/drawing/2014/main" id="{15322D50-F43C-3568-4F61-3E4342CDCF4D}"/>
              </a:ext>
            </a:extLst>
          </p:cNvPr>
          <p:cNvSpPr>
            <a:spLocks noGrp="1"/>
          </p:cNvSpPr>
          <p:nvPr>
            <p:ph idx="1"/>
          </p:nvPr>
        </p:nvSpPr>
        <p:spPr/>
        <p:txBody>
          <a:bodyPr>
            <a:normAutofit/>
          </a:bodyPr>
          <a:lstStyle/>
          <a:p>
            <a:r>
              <a:rPr lang="el-GR" sz="3200" dirty="0"/>
              <a:t>Ο </a:t>
            </a:r>
            <a:r>
              <a:rPr lang="el-GR" sz="3200" dirty="0" err="1"/>
              <a:t>Σουμπέτερ</a:t>
            </a:r>
            <a:r>
              <a:rPr lang="el-GR" sz="3200" dirty="0"/>
              <a:t> απέρριπτε αυτό που αποκάλεσε κλασικό μοντέλο της δημοκρατίας το οποίο αντιλαμβανόταν ως «τη θεσμική οργάνωση για τη λήψη πολιτικών αποφάσεων η οποία πραγματώνει το </a:t>
            </a:r>
            <a:r>
              <a:rPr lang="el-GR" sz="3200" dirty="0">
                <a:solidFill>
                  <a:srgbClr val="FF0000"/>
                </a:solidFill>
              </a:rPr>
              <a:t>κοινό συμφέρον</a:t>
            </a:r>
            <a:r>
              <a:rPr lang="el-GR" sz="3200" dirty="0"/>
              <a:t>, αφήνοντας τον λαό να αποφασίζει για πολιτικά ζητήματα μέσω της εκλογής προσώπων που συναθροίζονται προκειμένου να υλοποιήσουν τη βούλησή του». </a:t>
            </a:r>
          </a:p>
        </p:txBody>
      </p:sp>
    </p:spTree>
    <p:extLst>
      <p:ext uri="{BB962C8B-B14F-4D97-AF65-F5344CB8AC3E}">
        <p14:creationId xmlns:p14="http://schemas.microsoft.com/office/powerpoint/2010/main" val="1875413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911155-DA43-DA5D-1C92-F8F12F2D7A4D}"/>
              </a:ext>
            </a:extLst>
          </p:cNvPr>
          <p:cNvSpPr>
            <a:spLocks noGrp="1"/>
          </p:cNvSpPr>
          <p:nvPr>
            <p:ph type="title"/>
          </p:nvPr>
        </p:nvSpPr>
        <p:spPr/>
        <p:txBody>
          <a:bodyPr/>
          <a:lstStyle/>
          <a:p>
            <a:r>
              <a:rPr lang="en-US" dirty="0"/>
              <a:t>H </a:t>
            </a:r>
            <a:r>
              <a:rPr lang="el-GR" dirty="0"/>
              <a:t>πλάνη του κοινού αγαθού</a:t>
            </a:r>
          </a:p>
        </p:txBody>
      </p:sp>
      <p:sp>
        <p:nvSpPr>
          <p:cNvPr id="3" name="Θέση περιεχομένου 2">
            <a:extLst>
              <a:ext uri="{FF2B5EF4-FFF2-40B4-BE49-F238E27FC236}">
                <a16:creationId xmlns:a16="http://schemas.microsoft.com/office/drawing/2014/main" id="{1F5B25F3-D827-C616-CA98-8F4BE2806C13}"/>
              </a:ext>
            </a:extLst>
          </p:cNvPr>
          <p:cNvSpPr>
            <a:spLocks noGrp="1"/>
          </p:cNvSpPr>
          <p:nvPr>
            <p:ph idx="1"/>
          </p:nvPr>
        </p:nvSpPr>
        <p:spPr/>
        <p:txBody>
          <a:bodyPr>
            <a:normAutofit fontScale="92500" lnSpcReduction="10000"/>
          </a:bodyPr>
          <a:lstStyle/>
          <a:p>
            <a:r>
              <a:rPr lang="el-GR" dirty="0"/>
              <a:t>Ο </a:t>
            </a:r>
            <a:r>
              <a:rPr lang="el-GR" dirty="0" err="1"/>
              <a:t>Σούμπετερ</a:t>
            </a:r>
            <a:r>
              <a:rPr lang="el-GR" dirty="0"/>
              <a:t> επιτίθεται στην ιδέα του κοινού αγαθού «επί του οποίου όλοι οι άνθρωποι θα μπορούσαν να συμφωνήσουν ή να πεισθούν να συμφωνήσουν βάσει έλλογων επιχειρημάτων». </a:t>
            </a:r>
          </a:p>
          <a:p>
            <a:r>
              <a:rPr lang="el-GR" dirty="0"/>
              <a:t>Υποστηρίζει ότι η άποψη αυτή είναι παραπλανητική επειδή οι άνθρωποι δεν έχουν μόνο </a:t>
            </a:r>
            <a:r>
              <a:rPr lang="el-GR" dirty="0">
                <a:solidFill>
                  <a:srgbClr val="FF0000"/>
                </a:solidFill>
              </a:rPr>
              <a:t>διαφορετικές ανάγκες </a:t>
            </a:r>
            <a:r>
              <a:rPr lang="el-GR" dirty="0"/>
              <a:t>αλλά και διαφορετικές </a:t>
            </a:r>
            <a:r>
              <a:rPr lang="el-GR" dirty="0">
                <a:solidFill>
                  <a:srgbClr val="FF0000"/>
                </a:solidFill>
              </a:rPr>
              <a:t>αξίες</a:t>
            </a:r>
            <a:r>
              <a:rPr lang="el-GR" dirty="0"/>
              <a:t>. Στις σύγχρονες, πολιτισμικά διαφοροποιημένες κοινωνίες, αναπόφευκτα θα υπάρχουν διαφορετικές ερμηνείες του κοινού αγαθού. </a:t>
            </a:r>
          </a:p>
          <a:p>
            <a:r>
              <a:rPr lang="el-GR" dirty="0"/>
              <a:t>Τα ρήγματα που εμφανίζονται σε ζητήματα αρχών και πολιτικής δεν μπορούν να επιλυθούν με την έκκληση σε μια «καθολική γενική βούληση». Υπάρχουν </a:t>
            </a:r>
            <a:r>
              <a:rPr lang="el-GR" dirty="0">
                <a:solidFill>
                  <a:srgbClr val="FF0000"/>
                </a:solidFill>
              </a:rPr>
              <a:t>ασυμφιλίωτες διαφορές ανάμεσα </a:t>
            </a:r>
            <a:r>
              <a:rPr lang="el-GR" dirty="0"/>
              <a:t>στις ανταγωνιστικές αντιλήψεις γύρω από το τι πρέπει να είναι η ζωή και η κοινωνία. </a:t>
            </a:r>
          </a:p>
        </p:txBody>
      </p:sp>
    </p:spTree>
    <p:extLst>
      <p:ext uri="{BB962C8B-B14F-4D97-AF65-F5344CB8AC3E}">
        <p14:creationId xmlns:p14="http://schemas.microsoft.com/office/powerpoint/2010/main" val="3490063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3F82C2-13F0-F732-FF08-6D85DAC9D056}"/>
              </a:ext>
            </a:extLst>
          </p:cNvPr>
          <p:cNvSpPr>
            <a:spLocks noGrp="1"/>
          </p:cNvSpPr>
          <p:nvPr>
            <p:ph type="title"/>
          </p:nvPr>
        </p:nvSpPr>
        <p:spPr/>
        <p:txBody>
          <a:bodyPr/>
          <a:lstStyle/>
          <a:p>
            <a:r>
              <a:rPr lang="el-GR" dirty="0"/>
              <a:t>Το ζήτημα της αποτελεσματικότητας</a:t>
            </a:r>
          </a:p>
        </p:txBody>
      </p:sp>
      <p:sp>
        <p:nvSpPr>
          <p:cNvPr id="3" name="Θέση περιεχομένου 2">
            <a:extLst>
              <a:ext uri="{FF2B5EF4-FFF2-40B4-BE49-F238E27FC236}">
                <a16:creationId xmlns:a16="http://schemas.microsoft.com/office/drawing/2014/main" id="{0C030BE2-18C5-1047-0F9F-533730DB9D10}"/>
              </a:ext>
            </a:extLst>
          </p:cNvPr>
          <p:cNvSpPr>
            <a:spLocks noGrp="1"/>
          </p:cNvSpPr>
          <p:nvPr>
            <p:ph idx="1"/>
          </p:nvPr>
        </p:nvSpPr>
        <p:spPr/>
        <p:txBody>
          <a:bodyPr>
            <a:normAutofit fontScale="92500" lnSpcReduction="10000"/>
          </a:bodyPr>
          <a:lstStyle/>
          <a:p>
            <a:r>
              <a:rPr lang="el-GR" dirty="0"/>
              <a:t>Το δεύτερο επιχείρημα του </a:t>
            </a:r>
            <a:r>
              <a:rPr lang="el-GR" dirty="0" err="1"/>
              <a:t>Σούμπετερ</a:t>
            </a:r>
            <a:r>
              <a:rPr lang="el-GR" dirty="0"/>
              <a:t> κατά του «κλασικού δόγματος» είναι ότι οι αποφάσεις μη δημοκρατικών κρατικών φορέων μπορεί μερικές φορές να αποδειχθούν πιο αποδεκτές από τον λαό γενικά από ό,τι οι δημοκρατικές αποφάσεις, επειδή οι φορείς αυτοί μπορούν να χρησιμοποιήσουν την εξουσία τους για να παράγουν πολιτικές πάνω στις οποίες τα διάφορα επηρεαζόμενα μέρη δεν θα κατόρθωναν να συμφωνήσουν ή θα τις απέρριπταν επειδή θα σήμαιναν δυσβάσταχτες θυσίες</a:t>
            </a:r>
          </a:p>
          <a:p>
            <a:pPr marL="0" indent="0">
              <a:buNone/>
            </a:pPr>
            <a:r>
              <a:rPr lang="el-GR" dirty="0"/>
              <a:t>«αν τα αποτελέσματα που </a:t>
            </a:r>
            <a:r>
              <a:rPr lang="el-GR" dirty="0">
                <a:solidFill>
                  <a:srgbClr val="FF0000"/>
                </a:solidFill>
              </a:rPr>
              <a:t>μακροπρόθεσμα</a:t>
            </a:r>
            <a:r>
              <a:rPr lang="el-GR" dirty="0"/>
              <a:t> αποδεικνύονται ικανοποιητικά για τον ελεύθερο λαό είναι το κριτήριο της κυβέρνησης για το λαό, τότε η κυβέρνηση δια του λαού, όπως την εννοεί το κλασικό δόγμα της δημοκρατίας, συχνά αδυνατεί να ικανοποιήσει αυτό το κριτήριο» (Καπιταλισμός, Σοσιαλισμός και Δημοκρατία)</a:t>
            </a:r>
          </a:p>
        </p:txBody>
      </p:sp>
    </p:spTree>
    <p:extLst>
      <p:ext uri="{BB962C8B-B14F-4D97-AF65-F5344CB8AC3E}">
        <p14:creationId xmlns:p14="http://schemas.microsoft.com/office/powerpoint/2010/main" val="35323816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2775FB-7233-A915-3737-769EF65E77D8}"/>
              </a:ext>
            </a:extLst>
          </p:cNvPr>
          <p:cNvSpPr>
            <a:spLocks noGrp="1"/>
          </p:cNvSpPr>
          <p:nvPr>
            <p:ph type="title"/>
          </p:nvPr>
        </p:nvSpPr>
        <p:spPr/>
        <p:txBody>
          <a:bodyPr/>
          <a:lstStyle/>
          <a:p>
            <a:r>
              <a:rPr lang="el-GR" dirty="0"/>
              <a:t>Η πλάνη της «λαϊκής βούλησης»</a:t>
            </a:r>
          </a:p>
        </p:txBody>
      </p:sp>
      <p:sp>
        <p:nvSpPr>
          <p:cNvPr id="3" name="Θέση περιεχομένου 2">
            <a:extLst>
              <a:ext uri="{FF2B5EF4-FFF2-40B4-BE49-F238E27FC236}">
                <a16:creationId xmlns:a16="http://schemas.microsoft.com/office/drawing/2014/main" id="{66922BC0-BEC4-BCD5-99E0-86E5C79337D0}"/>
              </a:ext>
            </a:extLst>
          </p:cNvPr>
          <p:cNvSpPr>
            <a:spLocks noGrp="1"/>
          </p:cNvSpPr>
          <p:nvPr>
            <p:ph idx="1"/>
          </p:nvPr>
        </p:nvSpPr>
        <p:spPr/>
        <p:txBody>
          <a:bodyPr>
            <a:normAutofit/>
          </a:bodyPr>
          <a:lstStyle/>
          <a:p>
            <a:r>
              <a:rPr lang="el-GR" dirty="0"/>
              <a:t>Το τελευταίο επιχείρημα του </a:t>
            </a:r>
            <a:r>
              <a:rPr lang="el-GR" dirty="0" err="1"/>
              <a:t>Σούμπετερ</a:t>
            </a:r>
            <a:r>
              <a:rPr lang="el-GR" dirty="0"/>
              <a:t> κατά της δημοκρατίας θέτει υπό αμφισβήτηση την ίδια τη φύση της «λαϊκής βούλησης»</a:t>
            </a:r>
          </a:p>
          <a:p>
            <a:r>
              <a:rPr lang="el-GR" dirty="0"/>
              <a:t>Η λαϊκή βούληση είναι ένα </a:t>
            </a:r>
            <a:r>
              <a:rPr lang="el-GR" dirty="0">
                <a:solidFill>
                  <a:srgbClr val="FF0000"/>
                </a:solidFill>
              </a:rPr>
              <a:t>κοινωνικό κατασκεύασμα </a:t>
            </a:r>
            <a:r>
              <a:rPr lang="el-GR" dirty="0"/>
              <a:t>με ελάχιστη ή και καθόλου αυτοτελή ή</a:t>
            </a:r>
            <a:r>
              <a:rPr lang="el-GR" dirty="0">
                <a:solidFill>
                  <a:srgbClr val="FF0000"/>
                </a:solidFill>
              </a:rPr>
              <a:t> ορθολογική </a:t>
            </a:r>
            <a:r>
              <a:rPr lang="el-GR" dirty="0"/>
              <a:t>βάση</a:t>
            </a:r>
          </a:p>
          <a:p>
            <a:endParaRPr lang="el-GR" dirty="0"/>
          </a:p>
        </p:txBody>
      </p:sp>
    </p:spTree>
    <p:extLst>
      <p:ext uri="{BB962C8B-B14F-4D97-AF65-F5344CB8AC3E}">
        <p14:creationId xmlns:p14="http://schemas.microsoft.com/office/powerpoint/2010/main" val="2547138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0FC908-0ABB-3B33-CA43-2405DF3EF438}"/>
              </a:ext>
            </a:extLst>
          </p:cNvPr>
          <p:cNvSpPr>
            <a:spLocks noGrp="1"/>
          </p:cNvSpPr>
          <p:nvPr>
            <p:ph type="title"/>
          </p:nvPr>
        </p:nvSpPr>
        <p:spPr/>
        <p:txBody>
          <a:bodyPr/>
          <a:lstStyle/>
          <a:p>
            <a:r>
              <a:rPr lang="el-GR" dirty="0" err="1"/>
              <a:t>Χειραγωγήσιμοι</a:t>
            </a:r>
            <a:r>
              <a:rPr lang="el-GR" dirty="0"/>
              <a:t> πολίτες</a:t>
            </a:r>
          </a:p>
        </p:txBody>
      </p:sp>
      <p:sp>
        <p:nvSpPr>
          <p:cNvPr id="3" name="Θέση περιεχομένου 2">
            <a:extLst>
              <a:ext uri="{FF2B5EF4-FFF2-40B4-BE49-F238E27FC236}">
                <a16:creationId xmlns:a16="http://schemas.microsoft.com/office/drawing/2014/main" id="{198941C1-1066-8CFF-E9AE-E9847C1BCC96}"/>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Οι ατομικές επιθυμίες και επιλογές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επηρεάζονται</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 και χειραγωγούνται</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Η πλειονότητα των πολιτών έχει μεγάλη απόσταση από την πολιτική πραγματικότητα με αποτέλεσμα να μην μπορεί να σχηματίσει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ορθές κρίσεις</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 γύρω από ανταγωνιστικές ιδεολογίες και πολιτικές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Τα άτομα είναι επιρρεπή στις πιέσεις ομάδων συμφερόντων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Η χρήση των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τεχνικών διαφήμισης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από τους πολιτικούς εντείνει τη χειραγώγηση των ψηφοφόρων</a:t>
            </a:r>
          </a:p>
          <a:p>
            <a:endParaRPr lang="el-GR" dirty="0"/>
          </a:p>
        </p:txBody>
      </p:sp>
    </p:spTree>
    <p:extLst>
      <p:ext uri="{BB962C8B-B14F-4D97-AF65-F5344CB8AC3E}">
        <p14:creationId xmlns:p14="http://schemas.microsoft.com/office/powerpoint/2010/main" val="1068243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62F9A9-8B8E-1424-1549-5E80E51D6664}"/>
              </a:ext>
            </a:extLst>
          </p:cNvPr>
          <p:cNvSpPr>
            <a:spLocks noGrp="1"/>
          </p:cNvSpPr>
          <p:nvPr>
            <p:ph type="title"/>
          </p:nvPr>
        </p:nvSpPr>
        <p:spPr/>
        <p:txBody>
          <a:bodyPr/>
          <a:lstStyle/>
          <a:p>
            <a:r>
              <a:rPr lang="el-GR" dirty="0"/>
              <a:t>Κατασκευασμένη λαϊκή βούληση</a:t>
            </a:r>
          </a:p>
        </p:txBody>
      </p:sp>
      <p:sp>
        <p:nvSpPr>
          <p:cNvPr id="3" name="Θέση περιεχομένου 2">
            <a:extLst>
              <a:ext uri="{FF2B5EF4-FFF2-40B4-BE49-F238E27FC236}">
                <a16:creationId xmlns:a16="http://schemas.microsoft.com/office/drawing/2014/main" id="{DED1A05B-E894-7E7B-E358-15589857EC8A}"/>
              </a:ext>
            </a:extLst>
          </p:cNvPr>
          <p:cNvSpPr>
            <a:spLocks noGrp="1"/>
          </p:cNvSpPr>
          <p:nvPr>
            <p:ph idx="1"/>
          </p:nvPr>
        </p:nvSpPr>
        <p:spPr/>
        <p:txBody>
          <a:bodyPr>
            <a:normAutofit/>
          </a:bodyPr>
          <a:lstStyle/>
          <a:p>
            <a:r>
              <a:rPr lang="el-GR" sz="4000" dirty="0"/>
              <a:t>Σύμφωνα με τον </a:t>
            </a:r>
            <a:r>
              <a:rPr lang="el-GR" sz="4000" dirty="0" err="1"/>
              <a:t>Σούμπετερ</a:t>
            </a:r>
            <a:r>
              <a:rPr lang="el-GR" sz="4000" dirty="0"/>
              <a:t> αυτό που αντιμετωπίζει κανείς στην πολιτική είναι μια «κατασκευασμένη» και όχι μια «γνήσια λαϊκή βούληση». </a:t>
            </a:r>
          </a:p>
        </p:txBody>
      </p:sp>
    </p:spTree>
    <p:extLst>
      <p:ext uri="{BB962C8B-B14F-4D97-AF65-F5344CB8AC3E}">
        <p14:creationId xmlns:p14="http://schemas.microsoft.com/office/powerpoint/2010/main" val="297273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4D2F71-0E6A-0B34-1CF1-B4372FDC8ACE}"/>
              </a:ext>
            </a:extLst>
          </p:cNvPr>
          <p:cNvSpPr>
            <a:spLocks noGrp="1"/>
          </p:cNvSpPr>
          <p:nvPr>
            <p:ph type="title"/>
          </p:nvPr>
        </p:nvSpPr>
        <p:spPr/>
        <p:txBody>
          <a:bodyPr/>
          <a:lstStyle/>
          <a:p>
            <a:r>
              <a:rPr lang="el-GR" dirty="0"/>
              <a:t>Κίνδυνοι για το ανταγωνιστικό μοντέλο</a:t>
            </a:r>
          </a:p>
        </p:txBody>
      </p:sp>
      <p:sp>
        <p:nvSpPr>
          <p:cNvPr id="3" name="Θέση περιεχομένου 2">
            <a:extLst>
              <a:ext uri="{FF2B5EF4-FFF2-40B4-BE49-F238E27FC236}">
                <a16:creationId xmlns:a16="http://schemas.microsoft.com/office/drawing/2014/main" id="{6FD061E5-779C-B190-4A91-D1219484884B}"/>
              </a:ext>
            </a:extLst>
          </p:cNvPr>
          <p:cNvSpPr>
            <a:spLocks noGrp="1"/>
          </p:cNvSpPr>
          <p:nvPr>
            <p:ph idx="1"/>
          </p:nvPr>
        </p:nvSpPr>
        <p:spPr/>
        <p:txBody>
          <a:bodyPr/>
          <a:lstStyle/>
          <a:p>
            <a:r>
              <a:rPr lang="el-GR" dirty="0"/>
              <a:t>Ο </a:t>
            </a:r>
            <a:r>
              <a:rPr lang="el-GR" dirty="0" err="1"/>
              <a:t>Σουμπέτερ</a:t>
            </a:r>
            <a:r>
              <a:rPr lang="el-GR" dirty="0"/>
              <a:t> αναγνωρίζει ότι ακόμα και στην πιο ισχνή μορφή της η δημοκρατία εμπεριέχει τον κίνδυνο να παρεμποδίσει τη χρηστή διοίκηση λόγω α)της αδιάκοπης πάλης για </a:t>
            </a:r>
            <a:r>
              <a:rPr lang="el-GR" dirty="0">
                <a:solidFill>
                  <a:srgbClr val="FF0000"/>
                </a:solidFill>
              </a:rPr>
              <a:t>πολιτική υπεροχή </a:t>
            </a:r>
            <a:r>
              <a:rPr lang="el-GR" dirty="0"/>
              <a:t>και β)της προσαρμογής της δημόσιας πολιτικής στα μακροπρόθεσμα συμφέροντα των πολιτικών</a:t>
            </a:r>
          </a:p>
        </p:txBody>
      </p:sp>
    </p:spTree>
    <p:extLst>
      <p:ext uri="{BB962C8B-B14F-4D97-AF65-F5344CB8AC3E}">
        <p14:creationId xmlns:p14="http://schemas.microsoft.com/office/powerpoint/2010/main" val="35608748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5F3EF9-9C3D-FB88-B9D5-49E2EF9D8D52}"/>
              </a:ext>
            </a:extLst>
          </p:cNvPr>
          <p:cNvSpPr>
            <a:spLocks noGrp="1"/>
          </p:cNvSpPr>
          <p:nvPr>
            <p:ph type="title"/>
          </p:nvPr>
        </p:nvSpPr>
        <p:spPr/>
        <p:txBody>
          <a:bodyPr/>
          <a:lstStyle/>
          <a:p>
            <a:r>
              <a:rPr lang="el-GR" dirty="0"/>
              <a:t>Οι προϋποθέσεις σωστής λειτουργίας της δημοκρατίας</a:t>
            </a:r>
          </a:p>
        </p:txBody>
      </p:sp>
      <p:sp>
        <p:nvSpPr>
          <p:cNvPr id="3" name="Θέση περιεχομένου 2">
            <a:extLst>
              <a:ext uri="{FF2B5EF4-FFF2-40B4-BE49-F238E27FC236}">
                <a16:creationId xmlns:a16="http://schemas.microsoft.com/office/drawing/2014/main" id="{3DD623FF-F85D-7C40-07AB-B5100DAC6CA7}"/>
              </a:ext>
            </a:extLst>
          </p:cNvPr>
          <p:cNvSpPr>
            <a:spLocks noGrp="1"/>
          </p:cNvSpPr>
          <p:nvPr>
            <p:ph idx="1"/>
          </p:nvPr>
        </p:nvSpPr>
        <p:spPr/>
        <p:txBody>
          <a:bodyPr>
            <a:normAutofit fontScale="92500" lnSpcReduction="10000"/>
          </a:bodyPr>
          <a:lstStyle/>
          <a:p>
            <a:r>
              <a:rPr lang="el-GR" dirty="0"/>
              <a:t>1)ικανά κομματικά στελέχη, βουλευτές και υπουργοί</a:t>
            </a:r>
          </a:p>
          <a:p>
            <a:r>
              <a:rPr lang="el-GR" dirty="0"/>
              <a:t>2)χαλιναγώγηση της κρατικής παρέμβασης στην κοινωνία και την οικονομία</a:t>
            </a:r>
          </a:p>
          <a:p>
            <a:r>
              <a:rPr lang="el-GR" dirty="0"/>
              <a:t>3)ύπαρξη μιας ικανής γραφειοκρατίας</a:t>
            </a:r>
          </a:p>
          <a:p>
            <a:r>
              <a:rPr lang="el-GR" dirty="0"/>
              <a:t>4)υψηλό πνευματικό επίπεδο από την πλευρά των ψηφοφόρων και του κοινοβουλίου</a:t>
            </a:r>
          </a:p>
          <a:p>
            <a:r>
              <a:rPr lang="el-GR" dirty="0"/>
              <a:t>5)ανάθεση δημόσιων καθηκόντων σε υπηρεσίες όπου κυριαρχούν οι ειδικοί</a:t>
            </a:r>
          </a:p>
          <a:p>
            <a:r>
              <a:rPr lang="el-GR" dirty="0"/>
              <a:t>6)υψηλό ποσοστό δημοκρατικού αυτοελέγχου</a:t>
            </a:r>
          </a:p>
          <a:p>
            <a:r>
              <a:rPr lang="el-GR" dirty="0"/>
              <a:t>7)ετοιμότητα της πλειοψηφίας να τηρήσει τους κανόνες του δημοκρατικού παιχνιδιού</a:t>
            </a:r>
          </a:p>
        </p:txBody>
      </p:sp>
    </p:spTree>
    <p:extLst>
      <p:ext uri="{BB962C8B-B14F-4D97-AF65-F5344CB8AC3E}">
        <p14:creationId xmlns:p14="http://schemas.microsoft.com/office/powerpoint/2010/main" val="339214005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4173</TotalTime>
  <Words>2329</Words>
  <Application>Microsoft Office PowerPoint</Application>
  <PresentationFormat>Ευρεία οθόνη</PresentationFormat>
  <Paragraphs>120</Paragraphs>
  <Slides>38</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38</vt:i4>
      </vt:variant>
    </vt:vector>
  </HeadingPairs>
  <TitlesOfParts>
    <vt:vector size="42" baseType="lpstr">
      <vt:lpstr>Arial</vt:lpstr>
      <vt:lpstr>Calibri</vt:lpstr>
      <vt:lpstr>Calibri Light</vt:lpstr>
      <vt:lpstr>Θέμα του Office</vt:lpstr>
      <vt:lpstr>Aνταγωνιστική δημοκρατία των ελίτ</vt:lpstr>
      <vt:lpstr>Κυβέρνηση του λαού από μια ελίτ</vt:lpstr>
      <vt:lpstr>Κύριοι εκπρόσωποι της «δημοκρατίας του ηγέτη»</vt:lpstr>
      <vt:lpstr>Ο Βέμπερ απορρίπτει την άμεση δημοκρατία</vt:lpstr>
      <vt:lpstr>Μαζικές δομές</vt:lpstr>
      <vt:lpstr>Τα τρία στοιχεία του δημοκρατικού μοντέλου του Βέμπερ</vt:lpstr>
      <vt:lpstr>Περιορισμένη αντίληψη της δημοκρατίας</vt:lpstr>
      <vt:lpstr>Η «παθητικότητα» του εκλογικού σώματος</vt:lpstr>
      <vt:lpstr>Φιλελεύθερος καπιταλισμός έναντι φεουδαρχίας</vt:lpstr>
      <vt:lpstr>Καθολικό δικαίωμα ψήφου</vt:lpstr>
      <vt:lpstr>Πολιτική ένταξη δυνητικά επικίνδυνων ομάδων</vt:lpstr>
      <vt:lpstr>Εκτίμηση για τον ανταγωνισμό</vt:lpstr>
      <vt:lpstr>Πολυθεϊσμός των αξιών</vt:lpstr>
      <vt:lpstr>Οι συγκρούσεις δεν είναι μόνο ταξικές</vt:lpstr>
      <vt:lpstr>Ισχυρό κοινοβούλιο</vt:lpstr>
      <vt:lpstr>Διαφάνεια και δημοσιότητα</vt:lpstr>
      <vt:lpstr>Ανάδειξη ικανών ηγετών</vt:lpstr>
      <vt:lpstr>Δυνατότητα συμβιβασμού</vt:lpstr>
      <vt:lpstr>Δημοψηφισματικά εκλεγμένος ηγέτης</vt:lpstr>
      <vt:lpstr>Magna Carta της δημοκρατίας</vt:lpstr>
      <vt:lpstr>Ανάδειξη του ικανότερου</vt:lpstr>
      <vt:lpstr>Μεγαλύτερη νομιμοποίηση και σταθερότητα</vt:lpstr>
      <vt:lpstr>Η αναγκαιότητα της γραφειοκρατίας</vt:lpstr>
      <vt:lpstr>Γραφειοκρατία και σύγχρονο κράτος</vt:lpstr>
      <vt:lpstr>Oι κίνδυνοι της γραφειοκρατίας: υφαρπαγή της εξουσίας</vt:lpstr>
      <vt:lpstr>Οι κίνδυνοι της γραφειοκρατίας: μη αποτελεσματική εξουσία</vt:lpstr>
      <vt:lpstr>Σουμπέτερ: Η δημοκρατία με όρους αγοράς</vt:lpstr>
      <vt:lpstr>Το «λιγότερο δυσάρεστο»</vt:lpstr>
      <vt:lpstr>Τεχνοκρατικό όραμα</vt:lpstr>
      <vt:lpstr>Η ουσία της δημοκρατίας</vt:lpstr>
      <vt:lpstr>Η κριτική στο «κλασικό μοντέλο»</vt:lpstr>
      <vt:lpstr>H πλάνη του κοινού αγαθού</vt:lpstr>
      <vt:lpstr>Το ζήτημα της αποτελεσματικότητας</vt:lpstr>
      <vt:lpstr>Η πλάνη της «λαϊκής βούλησης»</vt:lpstr>
      <vt:lpstr>Χειραγωγήσιμοι πολίτες</vt:lpstr>
      <vt:lpstr>Κατασκευασμένη λαϊκή βούληση</vt:lpstr>
      <vt:lpstr>Κίνδυνοι για το ανταγωνιστικό μοντέλο</vt:lpstr>
      <vt:lpstr>Οι προϋποθέσεις σωστής λειτουργίας της δημοκρατίας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δημοκρατία του ηγέτη (ανταγωνιστική δημοκρατία των ελίτ)</dc:title>
  <dc:creator>alexandros manolatos</dc:creator>
  <cp:lastModifiedBy>alexandros manolatos</cp:lastModifiedBy>
  <cp:revision>34</cp:revision>
  <dcterms:created xsi:type="dcterms:W3CDTF">2024-04-07T06:34:55Z</dcterms:created>
  <dcterms:modified xsi:type="dcterms:W3CDTF">2026-04-08T09:32:14Z</dcterms:modified>
</cp:coreProperties>
</file>