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1" r:id="rId16"/>
    <p:sldId id="272" r:id="rId17"/>
    <p:sldId id="274" r:id="rId18"/>
    <p:sldId id="273" r:id="rId19"/>
    <p:sldId id="275" r:id="rId20"/>
    <p:sldId id="270" r:id="rId21"/>
    <p:sldId id="277" r:id="rId22"/>
    <p:sldId id="278" r:id="rId23"/>
    <p:sldId id="276" r:id="rId24"/>
    <p:sldId id="279" r:id="rId25"/>
    <p:sldId id="280" r:id="rId2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5" d="100"/>
          <a:sy n="85" d="100"/>
        </p:scale>
        <p:origin x="590" y="6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Διαφάνεια τίτλου">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5EE4A81-C012-3895-0E23-A442550E0D14}"/>
              </a:ext>
            </a:extLst>
          </p:cNvPr>
          <p:cNvSpPr>
            <a:spLocks noGrp="1"/>
          </p:cNvSpPr>
          <p:nvPr>
            <p:ph type="ctrTitle"/>
          </p:nvPr>
        </p:nvSpPr>
        <p:spPr>
          <a:xfrm>
            <a:off x="1524000" y="1122363"/>
            <a:ext cx="9144000" cy="2387600"/>
          </a:xfrm>
        </p:spPr>
        <p:txBody>
          <a:bodyPr anchor="b"/>
          <a:lstStyle>
            <a:lvl1pPr algn="ctr">
              <a:defRPr sz="6000"/>
            </a:lvl1pPr>
          </a:lstStyle>
          <a:p>
            <a:r>
              <a:rPr lang="el-GR"/>
              <a:t>Κάντε κλικ για να επεξεργαστείτε τον τίτλο υποδείγματος</a:t>
            </a:r>
          </a:p>
        </p:txBody>
      </p:sp>
      <p:sp>
        <p:nvSpPr>
          <p:cNvPr id="3" name="Υπότιτλος 2">
            <a:extLst>
              <a:ext uri="{FF2B5EF4-FFF2-40B4-BE49-F238E27FC236}">
                <a16:creationId xmlns:a16="http://schemas.microsoft.com/office/drawing/2014/main" id="{989DEAD1-1868-C9D5-3027-2CF9363D77A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l-GR"/>
              <a:t>Κάντε κλικ για να επεξεργαστείτε τον υπότιτλο του υποδείγματος</a:t>
            </a:r>
          </a:p>
        </p:txBody>
      </p:sp>
      <p:sp>
        <p:nvSpPr>
          <p:cNvPr id="4" name="Θέση ημερομηνίας 3">
            <a:extLst>
              <a:ext uri="{FF2B5EF4-FFF2-40B4-BE49-F238E27FC236}">
                <a16:creationId xmlns:a16="http://schemas.microsoft.com/office/drawing/2014/main" id="{FE9947A3-9F33-1D47-B922-19224E6EB3B1}"/>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5" name="Θέση υποσέλιδου 4">
            <a:extLst>
              <a:ext uri="{FF2B5EF4-FFF2-40B4-BE49-F238E27FC236}">
                <a16:creationId xmlns:a16="http://schemas.microsoft.com/office/drawing/2014/main" id="{A3E10F6E-23E3-9D4C-76B1-E457A49F096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05393F3B-5CAE-C8B3-C97D-3728B47A3CA9}"/>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1834647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F9D779-0D5A-F371-7A44-18E33BC24671}"/>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DB02A5A-8779-28B3-5096-231608D05F7D}"/>
              </a:ext>
            </a:extLst>
          </p:cNvPr>
          <p:cNvSpPr>
            <a:spLocks noGrp="1"/>
          </p:cNvSpPr>
          <p:nvPr>
            <p:ph idx="1"/>
          </p:nvPr>
        </p:nvSpPr>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1105330F-B458-1D77-38DF-EE51A4E28924}"/>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5" name="Θέση υποσέλιδου 4">
            <a:extLst>
              <a:ext uri="{FF2B5EF4-FFF2-40B4-BE49-F238E27FC236}">
                <a16:creationId xmlns:a16="http://schemas.microsoft.com/office/drawing/2014/main" id="{D17B8D37-81F7-FBCF-1946-9C3DA36C843F}"/>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6FD3B65E-81D0-EDEC-E124-46A0195DCD10}"/>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33648343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Κεφαλίδα ενότητα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FDFDC5-8337-0090-102E-2A7A813BA493}"/>
              </a:ext>
            </a:extLst>
          </p:cNvPr>
          <p:cNvSpPr>
            <a:spLocks noGrp="1"/>
          </p:cNvSpPr>
          <p:nvPr>
            <p:ph type="title"/>
          </p:nvPr>
        </p:nvSpPr>
        <p:spPr>
          <a:xfrm>
            <a:off x="831850" y="1709738"/>
            <a:ext cx="10515600" cy="2852737"/>
          </a:xfrm>
        </p:spPr>
        <p:txBody>
          <a:bodyPr anchor="b"/>
          <a:lstStyle>
            <a:lvl1pPr>
              <a:defRPr sz="6000"/>
            </a:lvl1p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A5062EB-A240-AF34-D170-DD7AAE4FED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a:t>Στυλ κειμένου υποδείγματος</a:t>
            </a:r>
          </a:p>
        </p:txBody>
      </p:sp>
      <p:sp>
        <p:nvSpPr>
          <p:cNvPr id="4" name="Θέση ημερομηνίας 3">
            <a:extLst>
              <a:ext uri="{FF2B5EF4-FFF2-40B4-BE49-F238E27FC236}">
                <a16:creationId xmlns:a16="http://schemas.microsoft.com/office/drawing/2014/main" id="{139C4A81-F09C-6CF8-A78E-9AAD96AA460F}"/>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5" name="Θέση υποσέλιδου 4">
            <a:extLst>
              <a:ext uri="{FF2B5EF4-FFF2-40B4-BE49-F238E27FC236}">
                <a16:creationId xmlns:a16="http://schemas.microsoft.com/office/drawing/2014/main" id="{6D891E8C-334B-6B22-E34C-8ABDF92BC78A}"/>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CAEF7535-E1E6-E161-52F7-65A081ECF415}"/>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777368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69113F6C-03B3-FAAC-BBF2-E5FDF83904D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414E6347-DD02-FA7F-7FF4-1757706C21A5}"/>
              </a:ext>
            </a:extLst>
          </p:cNvPr>
          <p:cNvSpPr>
            <a:spLocks noGrp="1"/>
          </p:cNvSpPr>
          <p:nvPr>
            <p:ph sz="half" idx="1"/>
          </p:nvPr>
        </p:nvSpPr>
        <p:spPr>
          <a:xfrm>
            <a:off x="838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περιεχομένου 3">
            <a:extLst>
              <a:ext uri="{FF2B5EF4-FFF2-40B4-BE49-F238E27FC236}">
                <a16:creationId xmlns:a16="http://schemas.microsoft.com/office/drawing/2014/main" id="{5F10D1F3-ED5E-6E3D-AC24-A07313DF4592}"/>
              </a:ext>
            </a:extLst>
          </p:cNvPr>
          <p:cNvSpPr>
            <a:spLocks noGrp="1"/>
          </p:cNvSpPr>
          <p:nvPr>
            <p:ph sz="half" idx="2"/>
          </p:nvPr>
        </p:nvSpPr>
        <p:spPr>
          <a:xfrm>
            <a:off x="6172200" y="1825625"/>
            <a:ext cx="5181600" cy="435133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ημερομηνίας 4">
            <a:extLst>
              <a:ext uri="{FF2B5EF4-FFF2-40B4-BE49-F238E27FC236}">
                <a16:creationId xmlns:a16="http://schemas.microsoft.com/office/drawing/2014/main" id="{0754EA0A-DDCF-53DD-14A4-9E1241F4234A}"/>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6" name="Θέση υποσέλιδου 5">
            <a:extLst>
              <a:ext uri="{FF2B5EF4-FFF2-40B4-BE49-F238E27FC236}">
                <a16:creationId xmlns:a16="http://schemas.microsoft.com/office/drawing/2014/main" id="{FC164405-E2C0-5A80-B72D-CDB7CEAD8122}"/>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DF7F8EE9-4668-1E4E-32B3-542AFE61AF3E}"/>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34446980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37528EA1-81CF-6F44-36A5-8147D72155B7}"/>
              </a:ext>
            </a:extLst>
          </p:cNvPr>
          <p:cNvSpPr>
            <a:spLocks noGrp="1"/>
          </p:cNvSpPr>
          <p:nvPr>
            <p:ph type="title"/>
          </p:nvPr>
        </p:nvSpPr>
        <p:spPr>
          <a:xfrm>
            <a:off x="839788" y="365125"/>
            <a:ext cx="10515600" cy="1325563"/>
          </a:xfrm>
        </p:spPr>
        <p:txBody>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BF648740-1098-2D2B-C4D3-1AAFCBBF115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4" name="Θέση περιεχομένου 3">
            <a:extLst>
              <a:ext uri="{FF2B5EF4-FFF2-40B4-BE49-F238E27FC236}">
                <a16:creationId xmlns:a16="http://schemas.microsoft.com/office/drawing/2014/main" id="{172CC7FD-C3F5-F466-F5E4-3DCB933016B0}"/>
              </a:ext>
            </a:extLst>
          </p:cNvPr>
          <p:cNvSpPr>
            <a:spLocks noGrp="1"/>
          </p:cNvSpPr>
          <p:nvPr>
            <p:ph sz="half" idx="2"/>
          </p:nvPr>
        </p:nvSpPr>
        <p:spPr>
          <a:xfrm>
            <a:off x="839788" y="2505075"/>
            <a:ext cx="5157787"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5" name="Θέση κειμένου 4">
            <a:extLst>
              <a:ext uri="{FF2B5EF4-FFF2-40B4-BE49-F238E27FC236}">
                <a16:creationId xmlns:a16="http://schemas.microsoft.com/office/drawing/2014/main" id="{B0A2F7B9-076B-92D9-4B50-44ADEA8AAD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l-GR"/>
              <a:t>Στυλ κειμένου υποδείγματος</a:t>
            </a:r>
          </a:p>
        </p:txBody>
      </p:sp>
      <p:sp>
        <p:nvSpPr>
          <p:cNvPr id="6" name="Θέση περιεχομένου 5">
            <a:extLst>
              <a:ext uri="{FF2B5EF4-FFF2-40B4-BE49-F238E27FC236}">
                <a16:creationId xmlns:a16="http://schemas.microsoft.com/office/drawing/2014/main" id="{D2E4C139-D9FF-31E3-EF19-E61587391379}"/>
              </a:ext>
            </a:extLst>
          </p:cNvPr>
          <p:cNvSpPr>
            <a:spLocks noGrp="1"/>
          </p:cNvSpPr>
          <p:nvPr>
            <p:ph sz="quarter" idx="4"/>
          </p:nvPr>
        </p:nvSpPr>
        <p:spPr>
          <a:xfrm>
            <a:off x="6172200" y="2505075"/>
            <a:ext cx="5183188" cy="3684588"/>
          </a:xfrm>
        </p:spPr>
        <p:txBody>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7" name="Θέση ημερομηνίας 6">
            <a:extLst>
              <a:ext uri="{FF2B5EF4-FFF2-40B4-BE49-F238E27FC236}">
                <a16:creationId xmlns:a16="http://schemas.microsoft.com/office/drawing/2014/main" id="{E9938928-A86A-02F9-7B36-0DACD4FCABE0}"/>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8" name="Θέση υποσέλιδου 7">
            <a:extLst>
              <a:ext uri="{FF2B5EF4-FFF2-40B4-BE49-F238E27FC236}">
                <a16:creationId xmlns:a16="http://schemas.microsoft.com/office/drawing/2014/main" id="{5F3F1C97-4CE2-D286-00DA-52AD4B7C022A}"/>
              </a:ext>
            </a:extLst>
          </p:cNvPr>
          <p:cNvSpPr>
            <a:spLocks noGrp="1"/>
          </p:cNvSpPr>
          <p:nvPr>
            <p:ph type="ftr" sz="quarter" idx="11"/>
          </p:nvPr>
        </p:nvSpPr>
        <p:spPr/>
        <p:txBody>
          <a:bodyPr/>
          <a:lstStyle/>
          <a:p>
            <a:endParaRPr lang="el-GR"/>
          </a:p>
        </p:txBody>
      </p:sp>
      <p:sp>
        <p:nvSpPr>
          <p:cNvPr id="9" name="Θέση αριθμού διαφάνειας 8">
            <a:extLst>
              <a:ext uri="{FF2B5EF4-FFF2-40B4-BE49-F238E27FC236}">
                <a16:creationId xmlns:a16="http://schemas.microsoft.com/office/drawing/2014/main" id="{97C2E8DF-C421-12E6-7C81-CC2DCE6598A4}"/>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26022138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Μόνο τίτλος">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AB02C305-9564-35AE-4D48-4C84D12A2F56}"/>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ημερομηνίας 2">
            <a:extLst>
              <a:ext uri="{FF2B5EF4-FFF2-40B4-BE49-F238E27FC236}">
                <a16:creationId xmlns:a16="http://schemas.microsoft.com/office/drawing/2014/main" id="{1E0D5B8F-5F5A-01ED-02FF-BD01CDF478F1}"/>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4" name="Θέση υποσέλιδου 3">
            <a:extLst>
              <a:ext uri="{FF2B5EF4-FFF2-40B4-BE49-F238E27FC236}">
                <a16:creationId xmlns:a16="http://schemas.microsoft.com/office/drawing/2014/main" id="{6E3E2821-6068-64AB-7549-A5F5F99625B2}"/>
              </a:ext>
            </a:extLst>
          </p:cNvPr>
          <p:cNvSpPr>
            <a:spLocks noGrp="1"/>
          </p:cNvSpPr>
          <p:nvPr>
            <p:ph type="ftr" sz="quarter" idx="11"/>
          </p:nvPr>
        </p:nvSpPr>
        <p:spPr/>
        <p:txBody>
          <a:bodyPr/>
          <a:lstStyle/>
          <a:p>
            <a:endParaRPr lang="el-GR"/>
          </a:p>
        </p:txBody>
      </p:sp>
      <p:sp>
        <p:nvSpPr>
          <p:cNvPr id="5" name="Θέση αριθμού διαφάνειας 4">
            <a:extLst>
              <a:ext uri="{FF2B5EF4-FFF2-40B4-BE49-F238E27FC236}">
                <a16:creationId xmlns:a16="http://schemas.microsoft.com/office/drawing/2014/main" id="{47EC33C8-E3D9-94A8-8DA2-06AA34C5295A}"/>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379266486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Κενό">
    <p:spTree>
      <p:nvGrpSpPr>
        <p:cNvPr id="1" name=""/>
        <p:cNvGrpSpPr/>
        <p:nvPr/>
      </p:nvGrpSpPr>
      <p:grpSpPr>
        <a:xfrm>
          <a:off x="0" y="0"/>
          <a:ext cx="0" cy="0"/>
          <a:chOff x="0" y="0"/>
          <a:chExt cx="0" cy="0"/>
        </a:xfrm>
      </p:grpSpPr>
      <p:sp>
        <p:nvSpPr>
          <p:cNvPr id="2" name="Θέση ημερομηνίας 1">
            <a:extLst>
              <a:ext uri="{FF2B5EF4-FFF2-40B4-BE49-F238E27FC236}">
                <a16:creationId xmlns:a16="http://schemas.microsoft.com/office/drawing/2014/main" id="{86F12738-E25C-147E-5B25-5E7C3B5773EF}"/>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3" name="Θέση υποσέλιδου 2">
            <a:extLst>
              <a:ext uri="{FF2B5EF4-FFF2-40B4-BE49-F238E27FC236}">
                <a16:creationId xmlns:a16="http://schemas.microsoft.com/office/drawing/2014/main" id="{74A5F031-BBCF-577E-5F4B-32657495D960}"/>
              </a:ext>
            </a:extLst>
          </p:cNvPr>
          <p:cNvSpPr>
            <a:spLocks noGrp="1"/>
          </p:cNvSpPr>
          <p:nvPr>
            <p:ph type="ftr" sz="quarter" idx="11"/>
          </p:nvPr>
        </p:nvSpPr>
        <p:spPr/>
        <p:txBody>
          <a:bodyPr/>
          <a:lstStyle/>
          <a:p>
            <a:endParaRPr lang="el-GR"/>
          </a:p>
        </p:txBody>
      </p:sp>
      <p:sp>
        <p:nvSpPr>
          <p:cNvPr id="4" name="Θέση αριθμού διαφάνειας 3">
            <a:extLst>
              <a:ext uri="{FF2B5EF4-FFF2-40B4-BE49-F238E27FC236}">
                <a16:creationId xmlns:a16="http://schemas.microsoft.com/office/drawing/2014/main" id="{C8190748-ADA5-733B-D8D7-4CB522C4DB31}"/>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258926064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Περιεχόμενο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B95845B-5082-FD7C-140F-2C00BEA0803B}"/>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περιεχομένου 2">
            <a:extLst>
              <a:ext uri="{FF2B5EF4-FFF2-40B4-BE49-F238E27FC236}">
                <a16:creationId xmlns:a16="http://schemas.microsoft.com/office/drawing/2014/main" id="{14344BF9-15DE-55F4-0621-8008E096617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κειμένου 3">
            <a:extLst>
              <a:ext uri="{FF2B5EF4-FFF2-40B4-BE49-F238E27FC236}">
                <a16:creationId xmlns:a16="http://schemas.microsoft.com/office/drawing/2014/main" id="{05B956C7-4851-EFD7-FDC9-67C10B5943B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D500E80A-89AB-5D7E-230B-0D0B548C6F61}"/>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6" name="Θέση υποσέλιδου 5">
            <a:extLst>
              <a:ext uri="{FF2B5EF4-FFF2-40B4-BE49-F238E27FC236}">
                <a16:creationId xmlns:a16="http://schemas.microsoft.com/office/drawing/2014/main" id="{6F33C24D-97EB-605A-CDB7-3091730C3D4F}"/>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38492F93-B83B-841E-9B77-80E51F18C6CE}"/>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171167629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C9B3BE-0D68-0ED3-37E4-F5C993377BD5}"/>
              </a:ext>
            </a:extLst>
          </p:cNvPr>
          <p:cNvSpPr>
            <a:spLocks noGrp="1"/>
          </p:cNvSpPr>
          <p:nvPr>
            <p:ph type="title"/>
          </p:nvPr>
        </p:nvSpPr>
        <p:spPr>
          <a:xfrm>
            <a:off x="839788" y="457200"/>
            <a:ext cx="3932237" cy="1600200"/>
          </a:xfrm>
        </p:spPr>
        <p:txBody>
          <a:bodyPr anchor="b"/>
          <a:lstStyle>
            <a:lvl1pPr>
              <a:defRPr sz="3200"/>
            </a:lvl1pPr>
          </a:lstStyle>
          <a:p>
            <a:r>
              <a:rPr lang="el-GR"/>
              <a:t>Κάντε κλικ για να επεξεργαστείτε τον τίτλο υποδείγματος</a:t>
            </a:r>
          </a:p>
        </p:txBody>
      </p:sp>
      <p:sp>
        <p:nvSpPr>
          <p:cNvPr id="3" name="Θέση εικόνας 2">
            <a:extLst>
              <a:ext uri="{FF2B5EF4-FFF2-40B4-BE49-F238E27FC236}">
                <a16:creationId xmlns:a16="http://schemas.microsoft.com/office/drawing/2014/main" id="{FC09FBD2-0908-ED2F-06AE-6667086E60B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l-GR"/>
          </a:p>
        </p:txBody>
      </p:sp>
      <p:sp>
        <p:nvSpPr>
          <p:cNvPr id="4" name="Θέση κειμένου 3">
            <a:extLst>
              <a:ext uri="{FF2B5EF4-FFF2-40B4-BE49-F238E27FC236}">
                <a16:creationId xmlns:a16="http://schemas.microsoft.com/office/drawing/2014/main" id="{636B194B-CCA6-F1C3-5327-B440C6D2D2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l-GR"/>
              <a:t>Στυλ κειμένου υποδείγματος</a:t>
            </a:r>
          </a:p>
        </p:txBody>
      </p:sp>
      <p:sp>
        <p:nvSpPr>
          <p:cNvPr id="5" name="Θέση ημερομηνίας 4">
            <a:extLst>
              <a:ext uri="{FF2B5EF4-FFF2-40B4-BE49-F238E27FC236}">
                <a16:creationId xmlns:a16="http://schemas.microsoft.com/office/drawing/2014/main" id="{A3271FBE-A789-7F3F-27B4-C5B1C60D512F}"/>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6" name="Θέση υποσέλιδου 5">
            <a:extLst>
              <a:ext uri="{FF2B5EF4-FFF2-40B4-BE49-F238E27FC236}">
                <a16:creationId xmlns:a16="http://schemas.microsoft.com/office/drawing/2014/main" id="{FE07C1B9-6778-BF03-D8BB-286E52A4CED8}"/>
              </a:ext>
            </a:extLst>
          </p:cNvPr>
          <p:cNvSpPr>
            <a:spLocks noGrp="1"/>
          </p:cNvSpPr>
          <p:nvPr>
            <p:ph type="ftr" sz="quarter" idx="11"/>
          </p:nvPr>
        </p:nvSpPr>
        <p:spPr/>
        <p:txBody>
          <a:bodyPr/>
          <a:lstStyle/>
          <a:p>
            <a:endParaRPr lang="el-GR"/>
          </a:p>
        </p:txBody>
      </p:sp>
      <p:sp>
        <p:nvSpPr>
          <p:cNvPr id="7" name="Θέση αριθμού διαφάνειας 6">
            <a:extLst>
              <a:ext uri="{FF2B5EF4-FFF2-40B4-BE49-F238E27FC236}">
                <a16:creationId xmlns:a16="http://schemas.microsoft.com/office/drawing/2014/main" id="{E1096BE6-4A0A-4D16-DEB6-CC7AC42A9212}"/>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12080735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Τίτλος και Κατακόρυφο κείμενο">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8B9A582-CEF5-0DA2-0011-EB4A97E4FA5C}"/>
              </a:ext>
            </a:extLst>
          </p:cNvPr>
          <p:cNvSpPr>
            <a:spLocks noGrp="1"/>
          </p:cNvSpPr>
          <p:nvPr>
            <p:ph type="title"/>
          </p:nvPr>
        </p:nvSpPr>
        <p:spPr/>
        <p:txBody>
          <a:bodyPr/>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44959F92-3D3C-8AE1-1F00-E6F78476363F}"/>
              </a:ext>
            </a:extLst>
          </p:cNvPr>
          <p:cNvSpPr>
            <a:spLocks noGrp="1"/>
          </p:cNvSpPr>
          <p:nvPr>
            <p:ph type="body" orient="vert" idx="1"/>
          </p:nvPr>
        </p:nvSpPr>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F81E4B6D-1C12-AC01-48E3-17F2868F1663}"/>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5" name="Θέση υποσέλιδου 4">
            <a:extLst>
              <a:ext uri="{FF2B5EF4-FFF2-40B4-BE49-F238E27FC236}">
                <a16:creationId xmlns:a16="http://schemas.microsoft.com/office/drawing/2014/main" id="{9A361C8A-F4E6-7E83-F14F-A9D5747C5681}"/>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272DE311-CDAE-BB7F-20B0-E989B5DA87C4}"/>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40401518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Κατακόρυφος τίτλος και Κείμενο">
    <p:spTree>
      <p:nvGrpSpPr>
        <p:cNvPr id="1" name=""/>
        <p:cNvGrpSpPr/>
        <p:nvPr/>
      </p:nvGrpSpPr>
      <p:grpSpPr>
        <a:xfrm>
          <a:off x="0" y="0"/>
          <a:ext cx="0" cy="0"/>
          <a:chOff x="0" y="0"/>
          <a:chExt cx="0" cy="0"/>
        </a:xfrm>
      </p:grpSpPr>
      <p:sp>
        <p:nvSpPr>
          <p:cNvPr id="2" name="Κατακόρυφος τίτλος 1">
            <a:extLst>
              <a:ext uri="{FF2B5EF4-FFF2-40B4-BE49-F238E27FC236}">
                <a16:creationId xmlns:a16="http://schemas.microsoft.com/office/drawing/2014/main" id="{1130F8CD-21BC-5856-D2D6-7F257656B945}"/>
              </a:ext>
            </a:extLst>
          </p:cNvPr>
          <p:cNvSpPr>
            <a:spLocks noGrp="1"/>
          </p:cNvSpPr>
          <p:nvPr>
            <p:ph type="title" orient="vert"/>
          </p:nvPr>
        </p:nvSpPr>
        <p:spPr>
          <a:xfrm>
            <a:off x="8724900" y="365125"/>
            <a:ext cx="2628900" cy="5811838"/>
          </a:xfrm>
        </p:spPr>
        <p:txBody>
          <a:bodyPr vert="eaVert"/>
          <a:lstStyle/>
          <a:p>
            <a:r>
              <a:rPr lang="el-GR"/>
              <a:t>Κάντε κλικ για να επεξεργαστείτε τον τίτλο υποδείγματος</a:t>
            </a:r>
          </a:p>
        </p:txBody>
      </p:sp>
      <p:sp>
        <p:nvSpPr>
          <p:cNvPr id="3" name="Θέση κατακόρυφου κειμένου 2">
            <a:extLst>
              <a:ext uri="{FF2B5EF4-FFF2-40B4-BE49-F238E27FC236}">
                <a16:creationId xmlns:a16="http://schemas.microsoft.com/office/drawing/2014/main" id="{19F99619-680F-82AF-EC29-44A24DD1D873}"/>
              </a:ext>
            </a:extLst>
          </p:cNvPr>
          <p:cNvSpPr>
            <a:spLocks noGrp="1"/>
          </p:cNvSpPr>
          <p:nvPr>
            <p:ph type="body" orient="vert" idx="1"/>
          </p:nvPr>
        </p:nvSpPr>
        <p:spPr>
          <a:xfrm>
            <a:off x="838200" y="365125"/>
            <a:ext cx="7734300" cy="5811838"/>
          </a:xfrm>
        </p:spPr>
        <p:txBody>
          <a:bodyPr vert="eaVert"/>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6339A235-F84C-565B-2E24-6C60D94B3C2E}"/>
              </a:ext>
            </a:extLst>
          </p:cNvPr>
          <p:cNvSpPr>
            <a:spLocks noGrp="1"/>
          </p:cNvSpPr>
          <p:nvPr>
            <p:ph type="dt" sz="half" idx="10"/>
          </p:nvPr>
        </p:nvSpPr>
        <p:spPr/>
        <p:txBody>
          <a:bodyPr/>
          <a:lstStyle/>
          <a:p>
            <a:fld id="{1CBD6276-BEAA-4F18-B74E-14C94A20BEAB}" type="datetimeFigureOut">
              <a:rPr lang="el-GR" smtClean="0"/>
              <a:t>2/3/2026</a:t>
            </a:fld>
            <a:endParaRPr lang="el-GR"/>
          </a:p>
        </p:txBody>
      </p:sp>
      <p:sp>
        <p:nvSpPr>
          <p:cNvPr id="5" name="Θέση υποσέλιδου 4">
            <a:extLst>
              <a:ext uri="{FF2B5EF4-FFF2-40B4-BE49-F238E27FC236}">
                <a16:creationId xmlns:a16="http://schemas.microsoft.com/office/drawing/2014/main" id="{BAB6DA03-2789-D096-6770-E172633395D6}"/>
              </a:ext>
            </a:extLst>
          </p:cNvPr>
          <p:cNvSpPr>
            <a:spLocks noGrp="1"/>
          </p:cNvSpPr>
          <p:nvPr>
            <p:ph type="ftr" sz="quarter" idx="11"/>
          </p:nvPr>
        </p:nvSpPr>
        <p:spPr/>
        <p:txBody>
          <a:bodyPr/>
          <a:lstStyle/>
          <a:p>
            <a:endParaRPr lang="el-GR"/>
          </a:p>
        </p:txBody>
      </p:sp>
      <p:sp>
        <p:nvSpPr>
          <p:cNvPr id="6" name="Θέση αριθμού διαφάνειας 5">
            <a:extLst>
              <a:ext uri="{FF2B5EF4-FFF2-40B4-BE49-F238E27FC236}">
                <a16:creationId xmlns:a16="http://schemas.microsoft.com/office/drawing/2014/main" id="{EB1F4B78-5625-D41F-4628-5911BC9A8A83}"/>
              </a:ext>
            </a:extLst>
          </p:cNvPr>
          <p:cNvSpPr>
            <a:spLocks noGrp="1"/>
          </p:cNvSpPr>
          <p:nvPr>
            <p:ph type="sldNum" sz="quarter" idx="12"/>
          </p:nvPr>
        </p:nvSpPr>
        <p:spPr/>
        <p:txBody>
          <a:bodyPr/>
          <a:lstStyle/>
          <a:p>
            <a:fld id="{84A75975-2CD5-4E77-B8FA-656BC0993D5C}" type="slidenum">
              <a:rPr lang="el-GR" smtClean="0"/>
              <a:t>‹#›</a:t>
            </a:fld>
            <a:endParaRPr lang="el-GR"/>
          </a:p>
        </p:txBody>
      </p:sp>
    </p:spTree>
    <p:extLst>
      <p:ext uri="{BB962C8B-B14F-4D97-AF65-F5344CB8AC3E}">
        <p14:creationId xmlns:p14="http://schemas.microsoft.com/office/powerpoint/2010/main" val="20827584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τίτλου 1">
            <a:extLst>
              <a:ext uri="{FF2B5EF4-FFF2-40B4-BE49-F238E27FC236}">
                <a16:creationId xmlns:a16="http://schemas.microsoft.com/office/drawing/2014/main" id="{C418547C-4089-F030-A992-8C2E2863AA10}"/>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l-GR"/>
              <a:t>Κάντε κλικ για να επεξεργαστείτε τον τίτλο υποδείγματος</a:t>
            </a:r>
          </a:p>
        </p:txBody>
      </p:sp>
      <p:sp>
        <p:nvSpPr>
          <p:cNvPr id="3" name="Θέση κειμένου 2">
            <a:extLst>
              <a:ext uri="{FF2B5EF4-FFF2-40B4-BE49-F238E27FC236}">
                <a16:creationId xmlns:a16="http://schemas.microsoft.com/office/drawing/2014/main" id="{1655045B-984B-8FA0-7290-45BF0B91A61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l-GR"/>
              <a:t>Στυλ κειμένου υποδείγματος</a:t>
            </a:r>
          </a:p>
          <a:p>
            <a:pPr lvl="1"/>
            <a:r>
              <a:rPr lang="el-GR"/>
              <a:t>Δεύτερο επίπεδο</a:t>
            </a:r>
          </a:p>
          <a:p>
            <a:pPr lvl="2"/>
            <a:r>
              <a:rPr lang="el-GR"/>
              <a:t>Τρίτο επίπεδο</a:t>
            </a:r>
          </a:p>
          <a:p>
            <a:pPr lvl="3"/>
            <a:r>
              <a:rPr lang="el-GR"/>
              <a:t>Τέταρτο επίπεδο</a:t>
            </a:r>
          </a:p>
          <a:p>
            <a:pPr lvl="4"/>
            <a:r>
              <a:rPr lang="el-GR"/>
              <a:t>Πέμπτο επίπεδο</a:t>
            </a:r>
          </a:p>
        </p:txBody>
      </p:sp>
      <p:sp>
        <p:nvSpPr>
          <p:cNvPr id="4" name="Θέση ημερομηνίας 3">
            <a:extLst>
              <a:ext uri="{FF2B5EF4-FFF2-40B4-BE49-F238E27FC236}">
                <a16:creationId xmlns:a16="http://schemas.microsoft.com/office/drawing/2014/main" id="{965B1586-8FE1-25EA-6A8C-263A78306CB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CBD6276-BEAA-4F18-B74E-14C94A20BEAB}" type="datetimeFigureOut">
              <a:rPr lang="el-GR" smtClean="0"/>
              <a:t>2/3/2026</a:t>
            </a:fld>
            <a:endParaRPr lang="el-GR"/>
          </a:p>
        </p:txBody>
      </p:sp>
      <p:sp>
        <p:nvSpPr>
          <p:cNvPr id="5" name="Θέση υποσέλιδου 4">
            <a:extLst>
              <a:ext uri="{FF2B5EF4-FFF2-40B4-BE49-F238E27FC236}">
                <a16:creationId xmlns:a16="http://schemas.microsoft.com/office/drawing/2014/main" id="{6222D912-4382-6226-79AD-D438BA8BFC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Θέση αριθμού διαφάνειας 5">
            <a:extLst>
              <a:ext uri="{FF2B5EF4-FFF2-40B4-BE49-F238E27FC236}">
                <a16:creationId xmlns:a16="http://schemas.microsoft.com/office/drawing/2014/main" id="{2ACB2789-9987-364A-4D2D-D974EC0F116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4A75975-2CD5-4E77-B8FA-656BC0993D5C}" type="slidenum">
              <a:rPr lang="el-GR" smtClean="0"/>
              <a:t>‹#›</a:t>
            </a:fld>
            <a:endParaRPr lang="el-GR"/>
          </a:p>
        </p:txBody>
      </p:sp>
    </p:spTree>
    <p:extLst>
      <p:ext uri="{BB962C8B-B14F-4D97-AF65-F5344CB8AC3E}">
        <p14:creationId xmlns:p14="http://schemas.microsoft.com/office/powerpoint/2010/main" val="79583706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0AC702-DA44-84C8-FE4C-EB9C444EB773}"/>
              </a:ext>
            </a:extLst>
          </p:cNvPr>
          <p:cNvSpPr>
            <a:spLocks noGrp="1"/>
          </p:cNvSpPr>
          <p:nvPr>
            <p:ph type="ctrTitle"/>
          </p:nvPr>
        </p:nvSpPr>
        <p:spPr/>
        <p:txBody>
          <a:bodyPr/>
          <a:lstStyle/>
          <a:p>
            <a:r>
              <a:rPr lang="el-GR" dirty="0"/>
              <a:t>Φιλελεύθερη Δημοκρατία</a:t>
            </a:r>
          </a:p>
        </p:txBody>
      </p:sp>
      <p:sp>
        <p:nvSpPr>
          <p:cNvPr id="3" name="Υπότιτλος 2">
            <a:extLst>
              <a:ext uri="{FF2B5EF4-FFF2-40B4-BE49-F238E27FC236}">
                <a16:creationId xmlns:a16="http://schemas.microsoft.com/office/drawing/2014/main" id="{97B0F7F6-6FAB-891D-D5A3-FF7B0C12416B}"/>
              </a:ext>
            </a:extLst>
          </p:cNvPr>
          <p:cNvSpPr>
            <a:spLocks noGrp="1"/>
          </p:cNvSpPr>
          <p:nvPr>
            <p:ph type="subTitle" idx="1"/>
          </p:nvPr>
        </p:nvSpPr>
        <p:spPr/>
        <p:txBody>
          <a:bodyPr/>
          <a:lstStyle/>
          <a:p>
            <a:r>
              <a:rPr lang="el-GR"/>
              <a:t>Ένας βασικός </a:t>
            </a:r>
            <a:r>
              <a:rPr lang="el-GR" dirty="0"/>
              <a:t>ορισμός</a:t>
            </a:r>
          </a:p>
        </p:txBody>
      </p:sp>
    </p:spTree>
    <p:extLst>
      <p:ext uri="{BB962C8B-B14F-4D97-AF65-F5344CB8AC3E}">
        <p14:creationId xmlns:p14="http://schemas.microsoft.com/office/powerpoint/2010/main" val="19322612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31FBB2-BAB4-4E5A-1168-632AC9F6EFE5}"/>
              </a:ext>
            </a:extLst>
          </p:cNvPr>
          <p:cNvSpPr>
            <a:spLocks noGrp="1"/>
          </p:cNvSpPr>
          <p:nvPr>
            <p:ph type="title"/>
          </p:nvPr>
        </p:nvSpPr>
        <p:spPr/>
        <p:txBody>
          <a:bodyPr/>
          <a:lstStyle/>
          <a:p>
            <a:r>
              <a:rPr lang="el-GR" dirty="0"/>
              <a:t>Η φιλελεύθερη δημοκρατία αποτελείται από τέσσερα βασικά στοιχεία</a:t>
            </a:r>
          </a:p>
        </p:txBody>
      </p:sp>
      <p:sp>
        <p:nvSpPr>
          <p:cNvPr id="3" name="Θέση περιεχομένου 2">
            <a:extLst>
              <a:ext uri="{FF2B5EF4-FFF2-40B4-BE49-F238E27FC236}">
                <a16:creationId xmlns:a16="http://schemas.microsoft.com/office/drawing/2014/main" id="{E218A609-B8D1-5D0D-304E-8F6A82C4E1D6}"/>
              </a:ext>
            </a:extLst>
          </p:cNvPr>
          <p:cNvSpPr>
            <a:spLocks noGrp="1"/>
          </p:cNvSpPr>
          <p:nvPr>
            <p:ph idx="1"/>
          </p:nvPr>
        </p:nvSpPr>
        <p:spPr/>
        <p:txBody>
          <a:bodyPr/>
          <a:lstStyle/>
          <a:p>
            <a:r>
              <a:rPr lang="en-US" dirty="0"/>
              <a:t>1)</a:t>
            </a:r>
            <a:r>
              <a:rPr lang="el-GR" dirty="0"/>
              <a:t>Ένα πολιτικό σύστημα για την </a:t>
            </a:r>
            <a:r>
              <a:rPr lang="el-GR" dirty="0">
                <a:solidFill>
                  <a:srgbClr val="FF0000"/>
                </a:solidFill>
              </a:rPr>
              <a:t>επιλογή</a:t>
            </a:r>
            <a:r>
              <a:rPr lang="el-GR" dirty="0"/>
              <a:t> και </a:t>
            </a:r>
            <a:r>
              <a:rPr lang="el-GR" dirty="0">
                <a:solidFill>
                  <a:srgbClr val="FF0000"/>
                </a:solidFill>
              </a:rPr>
              <a:t>αντικατάσταση</a:t>
            </a:r>
            <a:r>
              <a:rPr lang="el-GR" dirty="0"/>
              <a:t> της κυβέρνησης μέσω ελεύθερων και δίκαιων εκλογών.</a:t>
            </a:r>
          </a:p>
          <a:p>
            <a:r>
              <a:rPr lang="el-GR" dirty="0"/>
              <a:t>2)Ενεργή</a:t>
            </a:r>
            <a:r>
              <a:rPr lang="el-GR" dirty="0">
                <a:solidFill>
                  <a:srgbClr val="FF0000"/>
                </a:solidFill>
              </a:rPr>
              <a:t> συμμετοχή </a:t>
            </a:r>
            <a:r>
              <a:rPr lang="el-GR" dirty="0"/>
              <a:t>του λαού, ως πολιτών, στην πολιτική και δημόσια ζωή.</a:t>
            </a:r>
          </a:p>
          <a:p>
            <a:r>
              <a:rPr lang="el-GR" dirty="0"/>
              <a:t>3)Προστασία των ανθρωπίνων </a:t>
            </a:r>
            <a:r>
              <a:rPr lang="el-GR" dirty="0">
                <a:solidFill>
                  <a:srgbClr val="FF0000"/>
                </a:solidFill>
              </a:rPr>
              <a:t>δικαιωμάτων</a:t>
            </a:r>
            <a:r>
              <a:rPr lang="el-GR" dirty="0"/>
              <a:t> όλων των πολιτών.</a:t>
            </a:r>
          </a:p>
          <a:p>
            <a:r>
              <a:rPr lang="el-GR" dirty="0"/>
              <a:t>4)Ένα </a:t>
            </a:r>
            <a:r>
              <a:rPr lang="el-GR" dirty="0">
                <a:solidFill>
                  <a:srgbClr val="FF0000"/>
                </a:solidFill>
              </a:rPr>
              <a:t>κράτος δικαίου</a:t>
            </a:r>
            <a:r>
              <a:rPr lang="el-GR" dirty="0"/>
              <a:t>, στο οποίο οι νόμοι και οι διαδικασίες ισχύουν εξίσου για όλους τους πολίτες.</a:t>
            </a:r>
          </a:p>
        </p:txBody>
      </p:sp>
    </p:spTree>
    <p:extLst>
      <p:ext uri="{BB962C8B-B14F-4D97-AF65-F5344CB8AC3E}">
        <p14:creationId xmlns:p14="http://schemas.microsoft.com/office/powerpoint/2010/main" val="41773896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024D11F-3D33-0399-D978-30D5FF809290}"/>
              </a:ext>
            </a:extLst>
          </p:cNvPr>
          <p:cNvSpPr>
            <a:spLocks noGrp="1"/>
          </p:cNvSpPr>
          <p:nvPr>
            <p:ph type="title"/>
          </p:nvPr>
        </p:nvSpPr>
        <p:spPr/>
        <p:txBody>
          <a:bodyPr/>
          <a:lstStyle/>
          <a:p>
            <a:r>
              <a:rPr lang="el-GR" dirty="0"/>
              <a:t>1. Η δημοκρατία ως σύστημα ανταγωνισμού για την κατάληψη της εξουσίας</a:t>
            </a:r>
          </a:p>
        </p:txBody>
      </p:sp>
      <p:sp>
        <p:nvSpPr>
          <p:cNvPr id="3" name="Θέση περιεχομένου 2">
            <a:extLst>
              <a:ext uri="{FF2B5EF4-FFF2-40B4-BE49-F238E27FC236}">
                <a16:creationId xmlns:a16="http://schemas.microsoft.com/office/drawing/2014/main" id="{A7C3DEE6-4013-FBC8-BC90-9DA8B8A48A47}"/>
              </a:ext>
            </a:extLst>
          </p:cNvPr>
          <p:cNvSpPr>
            <a:spLocks noGrp="1"/>
          </p:cNvSpPr>
          <p:nvPr>
            <p:ph idx="1"/>
          </p:nvPr>
        </p:nvSpPr>
        <p:spPr/>
        <p:txBody>
          <a:bodyPr>
            <a:normAutofit fontScale="92500" lnSpcReduction="10000"/>
          </a:bodyPr>
          <a:lstStyle/>
          <a:p>
            <a:r>
              <a:rPr lang="el-GR" b="0" i="0" dirty="0">
                <a:solidFill>
                  <a:srgbClr val="2E2D29"/>
                </a:solidFill>
                <a:effectLst/>
                <a:latin typeface="Source Sans 3"/>
              </a:rPr>
              <a:t>Η δημοκρατία είναι ένα μέσο για τον </a:t>
            </a:r>
            <a:r>
              <a:rPr lang="el-GR" b="0" i="0" dirty="0">
                <a:solidFill>
                  <a:srgbClr val="FF0000"/>
                </a:solidFill>
                <a:effectLst/>
                <a:latin typeface="Source Sans 3"/>
              </a:rPr>
              <a:t>λαό</a:t>
            </a:r>
            <a:r>
              <a:rPr lang="el-GR" b="0" i="0" dirty="0">
                <a:solidFill>
                  <a:srgbClr val="2E2D29"/>
                </a:solidFill>
                <a:effectLst/>
                <a:latin typeface="Source Sans 3"/>
              </a:rPr>
              <a:t> να επιλέγει τους ηγέτες του και να </a:t>
            </a:r>
            <a:r>
              <a:rPr lang="el-GR" b="0" i="0" dirty="0">
                <a:solidFill>
                  <a:srgbClr val="FF0000"/>
                </a:solidFill>
                <a:effectLst/>
                <a:latin typeface="Source Sans 3"/>
              </a:rPr>
              <a:t>κρίνει </a:t>
            </a:r>
            <a:r>
              <a:rPr lang="el-GR" b="0" i="0" dirty="0">
                <a:solidFill>
                  <a:srgbClr val="2E2D29"/>
                </a:solidFill>
                <a:effectLst/>
                <a:latin typeface="Source Sans 3"/>
              </a:rPr>
              <a:t>τους ηγέτες του για τις πολιτικές τους και τον τρόπο διακυβέρνησης τους.</a:t>
            </a:r>
            <a:r>
              <a:rPr lang="en-US" b="0" i="0" dirty="0">
                <a:solidFill>
                  <a:srgbClr val="2E2D29"/>
                </a:solidFill>
                <a:effectLst/>
                <a:latin typeface="Source Sans 3"/>
              </a:rPr>
              <a:t> </a:t>
            </a:r>
            <a:endParaRPr lang="el-GR" b="0" i="0" dirty="0">
              <a:solidFill>
                <a:srgbClr val="2E2D29"/>
              </a:solidFill>
              <a:effectLst/>
              <a:latin typeface="Source Sans 3"/>
            </a:endParaRPr>
          </a:p>
          <a:p>
            <a:r>
              <a:rPr lang="el-GR" b="0" i="0" dirty="0">
                <a:solidFill>
                  <a:srgbClr val="2E2D29"/>
                </a:solidFill>
                <a:effectLst/>
                <a:latin typeface="Source Sans 3"/>
              </a:rPr>
              <a:t>Ο λαός </a:t>
            </a:r>
            <a:r>
              <a:rPr lang="el-GR" dirty="0">
                <a:solidFill>
                  <a:srgbClr val="2E2D29"/>
                </a:solidFill>
                <a:latin typeface="Source Sans 3"/>
              </a:rPr>
              <a:t>αποφασίζει</a:t>
            </a:r>
            <a:r>
              <a:rPr lang="el-GR" b="0" i="0" dirty="0">
                <a:solidFill>
                  <a:srgbClr val="2E2D29"/>
                </a:solidFill>
                <a:effectLst/>
                <a:latin typeface="Source Sans 3"/>
              </a:rPr>
              <a:t> ποιος θα τον </a:t>
            </a:r>
            <a:r>
              <a:rPr lang="el-GR" b="0" i="0" dirty="0">
                <a:solidFill>
                  <a:srgbClr val="FF0000"/>
                </a:solidFill>
                <a:effectLst/>
                <a:latin typeface="Source Sans 3"/>
              </a:rPr>
              <a:t>αντιπροσωπεύει </a:t>
            </a:r>
            <a:r>
              <a:rPr lang="el-GR" b="0" i="0" dirty="0">
                <a:solidFill>
                  <a:srgbClr val="2E2D29"/>
                </a:solidFill>
                <a:effectLst/>
                <a:latin typeface="Source Sans 3"/>
              </a:rPr>
              <a:t>στο κοινοβούλιο σε εθνικό και τοπικό επίπεδο επιλέγοντας μεταξύ ανταγωνιζόμενων </a:t>
            </a:r>
            <a:r>
              <a:rPr lang="el-GR" dirty="0">
                <a:solidFill>
                  <a:srgbClr val="2E2D29"/>
                </a:solidFill>
                <a:latin typeface="Source Sans 3"/>
              </a:rPr>
              <a:t>κομμάτων σε </a:t>
            </a:r>
            <a:r>
              <a:rPr lang="el-GR" dirty="0">
                <a:solidFill>
                  <a:srgbClr val="FF0000"/>
                </a:solidFill>
                <a:latin typeface="Source Sans 3"/>
              </a:rPr>
              <a:t>τακτικές</a:t>
            </a:r>
            <a:r>
              <a:rPr lang="el-GR" dirty="0">
                <a:solidFill>
                  <a:srgbClr val="2E2D29"/>
                </a:solidFill>
                <a:latin typeface="Source Sans 3"/>
              </a:rPr>
              <a:t>, </a:t>
            </a:r>
            <a:r>
              <a:rPr lang="el-GR" dirty="0">
                <a:solidFill>
                  <a:srgbClr val="FF0000"/>
                </a:solidFill>
                <a:latin typeface="Source Sans 3"/>
              </a:rPr>
              <a:t>ελεύθερες </a:t>
            </a:r>
            <a:r>
              <a:rPr lang="el-GR" dirty="0">
                <a:solidFill>
                  <a:srgbClr val="2E2D29"/>
                </a:solidFill>
                <a:latin typeface="Source Sans 3"/>
              </a:rPr>
              <a:t>και </a:t>
            </a:r>
            <a:r>
              <a:rPr lang="el-GR" dirty="0">
                <a:solidFill>
                  <a:srgbClr val="FF0000"/>
                </a:solidFill>
                <a:latin typeface="Source Sans 3"/>
              </a:rPr>
              <a:t>δίκαιες </a:t>
            </a:r>
            <a:r>
              <a:rPr lang="el-GR" dirty="0">
                <a:solidFill>
                  <a:srgbClr val="2E2D29"/>
                </a:solidFill>
                <a:latin typeface="Source Sans 3"/>
              </a:rPr>
              <a:t>εκλογές. </a:t>
            </a:r>
          </a:p>
          <a:p>
            <a:r>
              <a:rPr lang="el-GR" dirty="0"/>
              <a:t>Η διακυβέρνηση στηρίζεται στη </a:t>
            </a:r>
            <a:r>
              <a:rPr lang="el-GR" dirty="0">
                <a:solidFill>
                  <a:srgbClr val="FF0000"/>
                </a:solidFill>
              </a:rPr>
              <a:t>συναίνεση</a:t>
            </a:r>
            <a:r>
              <a:rPr lang="el-GR" dirty="0"/>
              <a:t> των κυβερνώμενων. Σε μια δημοκρατία ο λαός είναι ο κυρίαρχος,</a:t>
            </a:r>
            <a:r>
              <a:rPr lang="el-GR" dirty="0">
                <a:solidFill>
                  <a:srgbClr val="FF0000"/>
                </a:solidFill>
              </a:rPr>
              <a:t> </a:t>
            </a:r>
            <a:r>
              <a:rPr lang="el-GR" dirty="0"/>
              <a:t>η υψηλότερη μορφή πολιτικής εξουσίας. Η ισχύς μεταβιβάζεται από τον λαό στους ηγέτες της κυβέρνησης, οι οποίοι την έχουν στα χέρια τους </a:t>
            </a:r>
            <a:r>
              <a:rPr lang="el-GR" dirty="0">
                <a:solidFill>
                  <a:srgbClr val="FF0000"/>
                </a:solidFill>
              </a:rPr>
              <a:t>προσωρινά</a:t>
            </a:r>
            <a:r>
              <a:rPr lang="el-GR" dirty="0"/>
              <a:t>. </a:t>
            </a:r>
            <a:br>
              <a:rPr lang="en-US" dirty="0"/>
            </a:br>
            <a:br>
              <a:rPr lang="en-US" dirty="0"/>
            </a:br>
            <a:endParaRPr lang="el-GR" dirty="0"/>
          </a:p>
        </p:txBody>
      </p:sp>
    </p:spTree>
    <p:extLst>
      <p:ext uri="{BB962C8B-B14F-4D97-AF65-F5344CB8AC3E}">
        <p14:creationId xmlns:p14="http://schemas.microsoft.com/office/powerpoint/2010/main" val="7259123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63E89A4-4ECD-6170-A171-39F6E5053245}"/>
              </a:ext>
            </a:extLst>
          </p:cNvPr>
          <p:cNvSpPr>
            <a:spLocks noGrp="1"/>
          </p:cNvSpPr>
          <p:nvPr>
            <p:ph type="title"/>
          </p:nvPr>
        </p:nvSpPr>
        <p:spPr/>
        <p:txBody>
          <a:bodyPr/>
          <a:lstStyle/>
          <a:p>
            <a:r>
              <a:rPr lang="el-GR" dirty="0"/>
              <a:t> Η δημοκρατία ως σύστημα ανταγωνισμού για την κατάληψη της εξουσίας</a:t>
            </a:r>
          </a:p>
        </p:txBody>
      </p:sp>
      <p:sp>
        <p:nvSpPr>
          <p:cNvPr id="3" name="Θέση περιεχομένου 2">
            <a:extLst>
              <a:ext uri="{FF2B5EF4-FFF2-40B4-BE49-F238E27FC236}">
                <a16:creationId xmlns:a16="http://schemas.microsoft.com/office/drawing/2014/main" id="{3B2347D3-1BA8-C090-FE6D-4819128DE5D0}"/>
              </a:ext>
            </a:extLst>
          </p:cNvPr>
          <p:cNvSpPr>
            <a:spLocks noGrp="1"/>
          </p:cNvSpPr>
          <p:nvPr>
            <p:ph idx="1"/>
          </p:nvPr>
        </p:nvSpPr>
        <p:spPr/>
        <p:txBody>
          <a:bodyPr>
            <a:normAutofit fontScale="85000" lnSpcReduction="20000"/>
          </a:bodyPr>
          <a:lstStyle/>
          <a:p>
            <a:pPr algn="l"/>
            <a:r>
              <a:rPr lang="el-GR" b="0" i="0" dirty="0">
                <a:solidFill>
                  <a:srgbClr val="2E2D29"/>
                </a:solidFill>
                <a:effectLst/>
                <a:latin typeface="Source Sans 3"/>
              </a:rPr>
              <a:t>Ο λαός είναι ελεύθερος να </a:t>
            </a:r>
            <a:r>
              <a:rPr lang="el-GR" b="0" i="0" dirty="0">
                <a:solidFill>
                  <a:srgbClr val="FF0000"/>
                </a:solidFill>
                <a:effectLst/>
                <a:latin typeface="Source Sans 3"/>
              </a:rPr>
              <a:t>ασκεί κριτική </a:t>
            </a:r>
            <a:r>
              <a:rPr lang="el-GR" b="0" i="0" dirty="0">
                <a:solidFill>
                  <a:srgbClr val="2E2D29"/>
                </a:solidFill>
                <a:effectLst/>
                <a:latin typeface="Source Sans 3"/>
              </a:rPr>
              <a:t>στους εκλεγμένους ηγέτες και αντιπροσώπους</a:t>
            </a:r>
            <a:r>
              <a:rPr lang="en-US" b="0" i="0" dirty="0">
                <a:solidFill>
                  <a:srgbClr val="2E2D29"/>
                </a:solidFill>
                <a:effectLst/>
                <a:latin typeface="Source Sans 3"/>
              </a:rPr>
              <a:t> </a:t>
            </a:r>
            <a:r>
              <a:rPr lang="el-GR" dirty="0">
                <a:solidFill>
                  <a:srgbClr val="2E2D29"/>
                </a:solidFill>
                <a:latin typeface="Source Sans 3"/>
              </a:rPr>
              <a:t>και να παρακολουθεί πώς ασκούν τα καθήκοντά τους. </a:t>
            </a:r>
          </a:p>
          <a:p>
            <a:pPr algn="l"/>
            <a:r>
              <a:rPr lang="el-GR" b="0" i="0" dirty="0">
                <a:solidFill>
                  <a:srgbClr val="2E2D29"/>
                </a:solidFill>
                <a:effectLst/>
                <a:latin typeface="Source Sans 3"/>
              </a:rPr>
              <a:t>Οι εκλογές πρέπει να λαμβάνουν χώρα σε </a:t>
            </a:r>
            <a:r>
              <a:rPr lang="el-GR" b="0" i="0" dirty="0">
                <a:solidFill>
                  <a:srgbClr val="FF0000"/>
                </a:solidFill>
                <a:effectLst/>
                <a:latin typeface="Source Sans 3"/>
              </a:rPr>
              <a:t>τακτικά διαστήματα</a:t>
            </a:r>
            <a:r>
              <a:rPr lang="el-GR" b="0" i="0" dirty="0">
                <a:solidFill>
                  <a:srgbClr val="2E2D29"/>
                </a:solidFill>
                <a:effectLst/>
                <a:latin typeface="Source Sans 3"/>
              </a:rPr>
              <a:t>,</a:t>
            </a:r>
            <a:r>
              <a:rPr lang="en-US" b="0" i="0" dirty="0">
                <a:solidFill>
                  <a:srgbClr val="2E2D29"/>
                </a:solidFill>
                <a:effectLst/>
                <a:latin typeface="Source Sans 3"/>
              </a:rPr>
              <a:t> </a:t>
            </a:r>
            <a:r>
              <a:rPr lang="el-GR" b="0" i="0" dirty="0">
                <a:solidFill>
                  <a:srgbClr val="2E2D29"/>
                </a:solidFill>
                <a:effectLst/>
                <a:latin typeface="Source Sans 3"/>
              </a:rPr>
              <a:t>όπως ορίζει ο νόμος. Όσοι είναι στην εξουσία δεν μπορούν να παρατείνουν τη θητεία τους χωρίς να ζητήσουν τη συναίνεση του λαού μέσω εκλογών. </a:t>
            </a:r>
            <a:endParaRPr lang="el-GR" dirty="0">
              <a:solidFill>
                <a:srgbClr val="2E2D29"/>
              </a:solidFill>
              <a:latin typeface="Source Sans 3"/>
            </a:endParaRPr>
          </a:p>
          <a:p>
            <a:pPr algn="l"/>
            <a:r>
              <a:rPr lang="el-GR" b="0" i="0" dirty="0">
                <a:solidFill>
                  <a:srgbClr val="2E2D29"/>
                </a:solidFill>
                <a:effectLst/>
                <a:latin typeface="Source Sans 3"/>
              </a:rPr>
              <a:t>Για να είναι δίκαιες οι εκλογές πρέπει να οργανώνονται από ένα</a:t>
            </a:r>
            <a:r>
              <a:rPr lang="el-GR" dirty="0">
                <a:solidFill>
                  <a:srgbClr val="2E2D29"/>
                </a:solidFill>
                <a:latin typeface="Source Sans 3"/>
              </a:rPr>
              <a:t>ν</a:t>
            </a:r>
            <a:r>
              <a:rPr lang="el-GR" b="0" i="0" dirty="0">
                <a:solidFill>
                  <a:srgbClr val="2E2D29"/>
                </a:solidFill>
                <a:effectLst/>
                <a:latin typeface="Source Sans 3"/>
              </a:rPr>
              <a:t> </a:t>
            </a:r>
            <a:r>
              <a:rPr lang="el-GR" b="0" i="0" dirty="0">
                <a:solidFill>
                  <a:srgbClr val="FF0000"/>
                </a:solidFill>
                <a:effectLst/>
                <a:latin typeface="Source Sans 3"/>
              </a:rPr>
              <a:t>ανεξάρτητο και δίκαιο φορέα </a:t>
            </a:r>
            <a:r>
              <a:rPr lang="el-GR" b="0" i="0" dirty="0">
                <a:solidFill>
                  <a:srgbClr val="2E2D29"/>
                </a:solidFill>
                <a:effectLst/>
                <a:latin typeface="Source Sans 3"/>
              </a:rPr>
              <a:t>ο οποίος αντιμετωπίζει επί </a:t>
            </a:r>
            <a:r>
              <a:rPr lang="el-GR" b="0" i="0" dirty="0" err="1">
                <a:solidFill>
                  <a:srgbClr val="2E2D29"/>
                </a:solidFill>
                <a:effectLst/>
                <a:latin typeface="Source Sans 3"/>
              </a:rPr>
              <a:t>ίσοις</a:t>
            </a:r>
            <a:r>
              <a:rPr lang="el-GR" dirty="0">
                <a:solidFill>
                  <a:srgbClr val="2E2D29"/>
                </a:solidFill>
                <a:latin typeface="Source Sans 3"/>
              </a:rPr>
              <a:t> </a:t>
            </a:r>
            <a:r>
              <a:rPr lang="el-GR" dirty="0" err="1">
                <a:solidFill>
                  <a:srgbClr val="2E2D29"/>
                </a:solidFill>
                <a:latin typeface="Source Sans 3"/>
              </a:rPr>
              <a:t>όροις</a:t>
            </a:r>
            <a:r>
              <a:rPr lang="el-GR" dirty="0">
                <a:solidFill>
                  <a:srgbClr val="2E2D29"/>
                </a:solidFill>
                <a:latin typeface="Source Sans 3"/>
              </a:rPr>
              <a:t> όλα τα πολιτικά κόμματα και τους υποψηφίους. </a:t>
            </a:r>
          </a:p>
          <a:p>
            <a:pPr algn="l"/>
            <a:r>
              <a:rPr lang="el-GR" b="0" i="0" dirty="0">
                <a:solidFill>
                  <a:srgbClr val="2E2D29"/>
                </a:solidFill>
                <a:effectLst/>
                <a:latin typeface="Source Sans 3"/>
              </a:rPr>
              <a:t>Όλα τα </a:t>
            </a:r>
            <a:r>
              <a:rPr lang="el-GR" b="0" i="0" dirty="0">
                <a:effectLst/>
                <a:latin typeface="Source Sans 3"/>
              </a:rPr>
              <a:t>κόμματα</a:t>
            </a:r>
            <a:r>
              <a:rPr lang="el-GR" b="0" i="0" dirty="0">
                <a:solidFill>
                  <a:srgbClr val="2E2D29"/>
                </a:solidFill>
                <a:effectLst/>
                <a:latin typeface="Source Sans 3"/>
              </a:rPr>
              <a:t> και οι υποψήφιοι θα πρέπει να έχουν το δικαίωμα να </a:t>
            </a:r>
            <a:r>
              <a:rPr lang="el-GR" dirty="0">
                <a:solidFill>
                  <a:srgbClr val="2E2D29"/>
                </a:solidFill>
                <a:latin typeface="Source Sans 3"/>
              </a:rPr>
              <a:t>διεξάγουν </a:t>
            </a:r>
            <a:r>
              <a:rPr lang="el-GR" dirty="0">
                <a:solidFill>
                  <a:srgbClr val="FF0000"/>
                </a:solidFill>
                <a:latin typeface="Source Sans 3"/>
              </a:rPr>
              <a:t>ελεύθερα</a:t>
            </a:r>
            <a:r>
              <a:rPr lang="el-GR" dirty="0">
                <a:solidFill>
                  <a:srgbClr val="2E2D29"/>
                </a:solidFill>
                <a:latin typeface="Source Sans 3"/>
              </a:rPr>
              <a:t> την προεκλογική τους εκστρατεία και να παρουσιάζουν τις προτάσεις τους στους ψηφοφόρους άμεσα και μέσω των ΜΜΕ.</a:t>
            </a:r>
          </a:p>
          <a:p>
            <a:pPr algn="l"/>
            <a:r>
              <a:rPr lang="el-GR" b="0" i="0" dirty="0">
                <a:solidFill>
                  <a:srgbClr val="2E2D29"/>
                </a:solidFill>
                <a:effectLst/>
                <a:latin typeface="Source Sans 3"/>
              </a:rPr>
              <a:t>Η ψήφος πρέπει να είναι </a:t>
            </a:r>
            <a:r>
              <a:rPr lang="el-GR" b="0" i="0" dirty="0">
                <a:solidFill>
                  <a:srgbClr val="FF0000"/>
                </a:solidFill>
                <a:effectLst/>
                <a:latin typeface="Source Sans 3"/>
              </a:rPr>
              <a:t>μυστική.</a:t>
            </a:r>
            <a:br>
              <a:rPr lang="en-US" b="0" i="0" dirty="0">
                <a:solidFill>
                  <a:srgbClr val="2E2D29"/>
                </a:solidFill>
                <a:effectLst/>
                <a:latin typeface="Source Sans 3"/>
              </a:rPr>
            </a:br>
            <a:endParaRPr lang="el-GR" dirty="0"/>
          </a:p>
        </p:txBody>
      </p:sp>
    </p:spTree>
    <p:extLst>
      <p:ext uri="{BB962C8B-B14F-4D97-AF65-F5344CB8AC3E}">
        <p14:creationId xmlns:p14="http://schemas.microsoft.com/office/powerpoint/2010/main" val="9197471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0CDEF2-8629-75C8-6D6F-577C899D9914}"/>
              </a:ext>
            </a:extLst>
          </p:cNvPr>
          <p:cNvSpPr>
            <a:spLocks noGrp="1"/>
          </p:cNvSpPr>
          <p:nvPr>
            <p:ph type="title"/>
          </p:nvPr>
        </p:nvSpPr>
        <p:spPr/>
        <p:txBody>
          <a:bodyPr/>
          <a:lstStyle/>
          <a:p>
            <a:r>
              <a:rPr lang="el-GR" dirty="0"/>
              <a:t>Η δημοκρατία ως σύστημα ανταγωνισμού για την κατάληψη της εξουσίας</a:t>
            </a:r>
          </a:p>
        </p:txBody>
      </p:sp>
      <p:sp>
        <p:nvSpPr>
          <p:cNvPr id="3" name="Θέση περιεχομένου 2">
            <a:extLst>
              <a:ext uri="{FF2B5EF4-FFF2-40B4-BE49-F238E27FC236}">
                <a16:creationId xmlns:a16="http://schemas.microsoft.com/office/drawing/2014/main" id="{6CA9C632-70E0-99B6-10DB-DC63FAB969C2}"/>
              </a:ext>
            </a:extLst>
          </p:cNvPr>
          <p:cNvSpPr>
            <a:spLocks noGrp="1"/>
          </p:cNvSpPr>
          <p:nvPr>
            <p:ph idx="1"/>
          </p:nvPr>
        </p:nvSpPr>
        <p:spPr/>
        <p:txBody>
          <a:bodyPr>
            <a:normAutofit fontScale="92500" lnSpcReduction="10000"/>
          </a:bodyPr>
          <a:lstStyle/>
          <a:p>
            <a:r>
              <a:rPr lang="el-GR" b="0" i="0" dirty="0">
                <a:solidFill>
                  <a:srgbClr val="2E2D29"/>
                </a:solidFill>
                <a:effectLst/>
                <a:latin typeface="Source Sans 3"/>
              </a:rPr>
              <a:t>Ανεξάρτητοι παρατηρητές πρέπει να μπορούν να παρακολουθούν την ψηφοφορία και την καταμέτρηση των ψήφων για να διασφαλίσουν ότι δεν υπάρχει νοθεία.</a:t>
            </a:r>
          </a:p>
          <a:p>
            <a:r>
              <a:rPr lang="el-GR" dirty="0">
                <a:solidFill>
                  <a:srgbClr val="2E2D29"/>
                </a:solidFill>
                <a:latin typeface="Source Sans 3"/>
              </a:rPr>
              <a:t>Πρέπει να υπάρχει κάποιο ανεξάρτητο και αμερόληπτο </a:t>
            </a:r>
            <a:r>
              <a:rPr lang="el-GR" dirty="0">
                <a:solidFill>
                  <a:srgbClr val="FF0000"/>
                </a:solidFill>
                <a:latin typeface="Source Sans 3"/>
              </a:rPr>
              <a:t>δικαστικό σώμα </a:t>
            </a:r>
            <a:r>
              <a:rPr lang="el-GR" dirty="0">
                <a:solidFill>
                  <a:srgbClr val="2E2D29"/>
                </a:solidFill>
                <a:latin typeface="Source Sans 3"/>
              </a:rPr>
              <a:t>για την επίλυση τυχόν διαφορών σχετικά με τα εκλογικά αποτελέσματα.</a:t>
            </a:r>
          </a:p>
          <a:p>
            <a:r>
              <a:rPr lang="el-GR" dirty="0"/>
              <a:t>Αυτός είναι ο λόγος που απαιτείται </a:t>
            </a:r>
            <a:r>
              <a:rPr lang="el-GR" dirty="0">
                <a:solidFill>
                  <a:srgbClr val="FF0000"/>
                </a:solidFill>
              </a:rPr>
              <a:t>πολύς χρόνος </a:t>
            </a:r>
            <a:r>
              <a:rPr lang="el-GR" dirty="0"/>
              <a:t>για τη διενέργεια αξιόπιστων, δημοκρατικών εκλογών. Οποιαδήποτε χώρα μπορεί να διεξάγει εκλογές αλλά για να είναι οι εκλογές ελεύθερες και δίκαιες απαιτείται πολλή οργάνωση, προετοιμασία και εκπαίδευση των κομμάτων, των εφορευτικών επιτροπών και των οργανώσεων της κοινωνίας των πολιτών που παρακολουθούν τη διαδικασία. </a:t>
            </a:r>
            <a:br>
              <a:rPr lang="en-US" dirty="0"/>
            </a:br>
            <a:endParaRPr lang="el-GR" dirty="0"/>
          </a:p>
        </p:txBody>
      </p:sp>
    </p:spTree>
    <p:extLst>
      <p:ext uri="{BB962C8B-B14F-4D97-AF65-F5344CB8AC3E}">
        <p14:creationId xmlns:p14="http://schemas.microsoft.com/office/powerpoint/2010/main" val="4950789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281E45E-A882-EABE-55FD-C890624F0F2F}"/>
              </a:ext>
            </a:extLst>
          </p:cNvPr>
          <p:cNvSpPr>
            <a:spLocks noGrp="1"/>
          </p:cNvSpPr>
          <p:nvPr>
            <p:ph type="title"/>
          </p:nvPr>
        </p:nvSpPr>
        <p:spPr/>
        <p:txBody>
          <a:bodyPr/>
          <a:lstStyle/>
          <a:p>
            <a:r>
              <a:rPr lang="en-US" dirty="0"/>
              <a:t>2. </a:t>
            </a:r>
            <a:r>
              <a:rPr lang="el-GR" dirty="0"/>
              <a:t>Συμμετοχή: Ο ρόλος του πολίτη σε μια δημοκρατία</a:t>
            </a:r>
          </a:p>
        </p:txBody>
      </p:sp>
      <p:sp>
        <p:nvSpPr>
          <p:cNvPr id="3" name="Θέση περιεχομένου 2">
            <a:extLst>
              <a:ext uri="{FF2B5EF4-FFF2-40B4-BE49-F238E27FC236}">
                <a16:creationId xmlns:a16="http://schemas.microsoft.com/office/drawing/2014/main" id="{F03FFBF8-BCD9-0FDC-80CA-E24C664C09F4}"/>
              </a:ext>
            </a:extLst>
          </p:cNvPr>
          <p:cNvSpPr>
            <a:spLocks noGrp="1"/>
          </p:cNvSpPr>
          <p:nvPr>
            <p:ph idx="1"/>
          </p:nvPr>
        </p:nvSpPr>
        <p:spPr/>
        <p:txBody>
          <a:bodyPr>
            <a:normAutofit lnSpcReduction="10000"/>
          </a:bodyPr>
          <a:lstStyle/>
          <a:p>
            <a:r>
              <a:rPr lang="el-GR" b="0" i="0" dirty="0">
                <a:solidFill>
                  <a:srgbClr val="2E2D29"/>
                </a:solidFill>
                <a:effectLst/>
                <a:latin typeface="Source Sans 3"/>
              </a:rPr>
              <a:t>Οι πολίτες έχουν υποχρέωση να </a:t>
            </a:r>
            <a:r>
              <a:rPr lang="el-GR" b="0" i="0" dirty="0">
                <a:solidFill>
                  <a:srgbClr val="FF0000"/>
                </a:solidFill>
                <a:effectLst/>
                <a:latin typeface="Source Sans 3"/>
              </a:rPr>
              <a:t>ενημερώνονται</a:t>
            </a:r>
            <a:r>
              <a:rPr lang="el-GR" b="0" i="0" dirty="0">
                <a:solidFill>
                  <a:srgbClr val="2E2D29"/>
                </a:solidFill>
                <a:effectLst/>
                <a:latin typeface="Source Sans 3"/>
              </a:rPr>
              <a:t> για τα δημόσια θέματα, να παρακολουθούν προσεκτικά πως ασκούν την εξουσία οι ηγέτες και οι αντιπρόσωποι τους και να εκφράζουν τις απόψεις και τα συμφέροντά τους. </a:t>
            </a:r>
          </a:p>
          <a:p>
            <a:r>
              <a:rPr lang="el-GR" dirty="0"/>
              <a:t>Η </a:t>
            </a:r>
            <a:r>
              <a:rPr lang="el-GR" dirty="0">
                <a:solidFill>
                  <a:srgbClr val="FF0000"/>
                </a:solidFill>
              </a:rPr>
              <a:t>ψήφος</a:t>
            </a:r>
            <a:r>
              <a:rPr lang="el-GR" dirty="0"/>
              <a:t> είναι ένα ακόμα σημαντικό </a:t>
            </a:r>
            <a:r>
              <a:rPr lang="el-GR" dirty="0">
                <a:solidFill>
                  <a:srgbClr val="FF0000"/>
                </a:solidFill>
              </a:rPr>
              <a:t>καθήκον</a:t>
            </a:r>
            <a:r>
              <a:rPr lang="el-GR" dirty="0"/>
              <a:t> για όλους τους πολίτες. </a:t>
            </a:r>
          </a:p>
          <a:p>
            <a:r>
              <a:rPr lang="el-GR" dirty="0"/>
              <a:t>Η συμμετοχή στην πολιτική ζωή μπορεί να περιλαμβάνει επίσης το να είναι ένας πολίτης </a:t>
            </a:r>
            <a:r>
              <a:rPr lang="el-GR" dirty="0">
                <a:solidFill>
                  <a:srgbClr val="FF0000"/>
                </a:solidFill>
              </a:rPr>
              <a:t>υποψήφιος</a:t>
            </a:r>
            <a:r>
              <a:rPr lang="el-GR" dirty="0"/>
              <a:t> με ένα κόμμα, να συζητά πολιτικά ζητήματα, να λαμβάνει μέρος σε συνελεύσεις, να διοργανώνει και να συμμετέχει σε </a:t>
            </a:r>
            <a:r>
              <a:rPr lang="el-GR" dirty="0">
                <a:solidFill>
                  <a:srgbClr val="FF0000"/>
                </a:solidFill>
              </a:rPr>
              <a:t>διαμαρτυρίες</a:t>
            </a:r>
            <a:r>
              <a:rPr lang="el-GR" dirty="0"/>
              <a:t> και διαδηλώσεις. </a:t>
            </a:r>
            <a:br>
              <a:rPr lang="en-US" dirty="0"/>
            </a:br>
            <a:endParaRPr lang="el-GR" dirty="0"/>
          </a:p>
        </p:txBody>
      </p:sp>
    </p:spTree>
    <p:extLst>
      <p:ext uri="{BB962C8B-B14F-4D97-AF65-F5344CB8AC3E}">
        <p14:creationId xmlns:p14="http://schemas.microsoft.com/office/powerpoint/2010/main" val="234168747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893974A-35B5-C7DE-F746-570AA4065E26}"/>
              </a:ext>
            </a:extLst>
          </p:cNvPr>
          <p:cNvSpPr>
            <a:spLocks noGrp="1"/>
          </p:cNvSpPr>
          <p:nvPr>
            <p:ph type="title"/>
          </p:nvPr>
        </p:nvSpPr>
        <p:spPr/>
        <p:txBody>
          <a:bodyPr/>
          <a:lstStyle/>
          <a:p>
            <a:r>
              <a:rPr lang="el-GR" dirty="0"/>
              <a:t>Ο ρόλος του πολίτη σε μια δημοκρατία</a:t>
            </a:r>
          </a:p>
        </p:txBody>
      </p:sp>
      <p:sp>
        <p:nvSpPr>
          <p:cNvPr id="3" name="Θέση περιεχομένου 2">
            <a:extLst>
              <a:ext uri="{FF2B5EF4-FFF2-40B4-BE49-F238E27FC236}">
                <a16:creationId xmlns:a16="http://schemas.microsoft.com/office/drawing/2014/main" id="{435E6D04-1AEF-D973-5A37-2230B33AE349}"/>
              </a:ext>
            </a:extLst>
          </p:cNvPr>
          <p:cNvSpPr>
            <a:spLocks noGrp="1"/>
          </p:cNvSpPr>
          <p:nvPr>
            <p:ph idx="1"/>
          </p:nvPr>
        </p:nvSpPr>
        <p:spPr/>
        <p:txBody>
          <a:bodyPr>
            <a:normAutofit/>
          </a:bodyPr>
          <a:lstStyle/>
          <a:p>
            <a:r>
              <a:rPr lang="el-GR" b="0" i="0" dirty="0">
                <a:solidFill>
                  <a:srgbClr val="2E2D29"/>
                </a:solidFill>
                <a:effectLst/>
                <a:latin typeface="Source Sans 3"/>
              </a:rPr>
              <a:t>Μια κρίσιμη μορφή συμμετοχής είναι μέσω ανεξάρτητων, μη κυβερνητικών οργανισμών, αυτό που αποκαλούμε «</a:t>
            </a:r>
            <a:r>
              <a:rPr lang="el-GR" b="0" i="0" dirty="0">
                <a:solidFill>
                  <a:srgbClr val="FF0000"/>
                </a:solidFill>
                <a:effectLst/>
                <a:latin typeface="Source Sans 3"/>
              </a:rPr>
              <a:t>κοινωνία των πολιτών</a:t>
            </a:r>
            <a:r>
              <a:rPr lang="el-GR" b="0" i="0" dirty="0">
                <a:solidFill>
                  <a:srgbClr val="2E2D29"/>
                </a:solidFill>
                <a:effectLst/>
                <a:latin typeface="Source Sans 3"/>
              </a:rPr>
              <a:t>». Οι οργανισμοί αυτοί εκπροσωπούν πληθώρα συμφερόντων, ομάδων και πεποιθήσεων: αγρότες, εργαζόμενους, δασκάλους, ιδιοκτήτες επιχειρήσεων, θρησκευόμενους, γυναίκες, μαθητές, ακτιβιστές των ανθρωπίνων δικαιωμάτων κτλ.</a:t>
            </a:r>
          </a:p>
          <a:p>
            <a:r>
              <a:rPr lang="el-GR" dirty="0"/>
              <a:t>Σε μια δημοκρατία η ένταξη σε ομάδες πολιτών πρέπει να είναι </a:t>
            </a:r>
            <a:r>
              <a:rPr lang="el-GR" dirty="0">
                <a:solidFill>
                  <a:srgbClr val="FF0000"/>
                </a:solidFill>
              </a:rPr>
              <a:t>εθελοντική</a:t>
            </a:r>
            <a:r>
              <a:rPr lang="el-GR" dirty="0"/>
              <a:t>. Κανείς δεν πρέπει να εξαναγκάζεται να ενταχθεί σε μια οργάνωση ενάντια στη βούλησή του. </a:t>
            </a:r>
            <a:br>
              <a:rPr lang="en-US" dirty="0"/>
            </a:br>
            <a:endParaRPr lang="el-GR" dirty="0"/>
          </a:p>
        </p:txBody>
      </p:sp>
    </p:spTree>
    <p:extLst>
      <p:ext uri="{BB962C8B-B14F-4D97-AF65-F5344CB8AC3E}">
        <p14:creationId xmlns:p14="http://schemas.microsoft.com/office/powerpoint/2010/main" val="875870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DCF1611-059F-D4F9-DCE8-5AB2E2F9F555}"/>
              </a:ext>
            </a:extLst>
          </p:cNvPr>
          <p:cNvSpPr>
            <a:spLocks noGrp="1"/>
          </p:cNvSpPr>
          <p:nvPr>
            <p:ph type="title"/>
          </p:nvPr>
        </p:nvSpPr>
        <p:spPr/>
        <p:txBody>
          <a:bodyPr/>
          <a:lstStyle/>
          <a:p>
            <a:r>
              <a:rPr lang="el-GR" dirty="0"/>
              <a:t>Ο ρόλος του πολίτη σε μια δημοκρατία</a:t>
            </a:r>
          </a:p>
        </p:txBody>
      </p:sp>
      <p:sp>
        <p:nvSpPr>
          <p:cNvPr id="3" name="Θέση περιεχομένου 2">
            <a:extLst>
              <a:ext uri="{FF2B5EF4-FFF2-40B4-BE49-F238E27FC236}">
                <a16:creationId xmlns:a16="http://schemas.microsoft.com/office/drawing/2014/main" id="{0B0EDDFB-6705-1C4C-E202-107E6C7ADF92}"/>
              </a:ext>
            </a:extLst>
          </p:cNvPr>
          <p:cNvSpPr>
            <a:spLocks noGrp="1"/>
          </p:cNvSpPr>
          <p:nvPr>
            <p:ph idx="1"/>
          </p:nvPr>
        </p:nvSpPr>
        <p:spPr/>
        <p:txBody>
          <a:bodyPr>
            <a:normAutofit/>
          </a:bodyPr>
          <a:lstStyle/>
          <a:p>
            <a:r>
              <a:rPr lang="en-US" b="0" i="0" dirty="0">
                <a:solidFill>
                  <a:srgbClr val="2E2D29"/>
                </a:solidFill>
                <a:effectLst/>
                <a:latin typeface="Source Sans 3"/>
              </a:rPr>
              <a:t>T</a:t>
            </a:r>
            <a:r>
              <a:rPr lang="el-GR" b="0" i="0" dirty="0">
                <a:solidFill>
                  <a:srgbClr val="2E2D29"/>
                </a:solidFill>
                <a:effectLst/>
                <a:latin typeface="Source Sans 3"/>
              </a:rPr>
              <a:t>α </a:t>
            </a:r>
            <a:r>
              <a:rPr lang="el-GR" b="0" i="0" dirty="0">
                <a:solidFill>
                  <a:srgbClr val="FF0000"/>
                </a:solidFill>
                <a:effectLst/>
                <a:latin typeface="Source Sans 3"/>
              </a:rPr>
              <a:t>πολιτικά κόμματα </a:t>
            </a:r>
            <a:r>
              <a:rPr lang="el-GR" b="0" i="0" dirty="0">
                <a:solidFill>
                  <a:srgbClr val="2E2D29"/>
                </a:solidFill>
                <a:effectLst/>
                <a:latin typeface="Source Sans 3"/>
              </a:rPr>
              <a:t>αποτελούν βασικό πυλώνα της δημοκρατίας. Οι πολίτες πρέπει είναι ελεύθεροι να επιλέξουν ποιο κόμμα θα στηρίξουν χωρίς πιέσεις και απειλές. </a:t>
            </a:r>
          </a:p>
          <a:p>
            <a:r>
              <a:rPr lang="el-GR" dirty="0">
                <a:solidFill>
                  <a:srgbClr val="2E2D29"/>
                </a:solidFill>
                <a:latin typeface="Source Sans 3"/>
              </a:rPr>
              <a:t>Η συμμετοχή των πολιτών με όλους τους παραπάνω τρόπους πρέπει να είναι </a:t>
            </a:r>
            <a:r>
              <a:rPr lang="el-GR" dirty="0">
                <a:solidFill>
                  <a:srgbClr val="FF0000"/>
                </a:solidFill>
                <a:latin typeface="Source Sans 3"/>
              </a:rPr>
              <a:t>ειρηνική</a:t>
            </a:r>
            <a:r>
              <a:rPr lang="el-GR" dirty="0">
                <a:solidFill>
                  <a:srgbClr val="2E2D29"/>
                </a:solidFill>
                <a:latin typeface="Source Sans 3"/>
              </a:rPr>
              <a:t>, να σέβεται τον νόμο και να χαρακτηρίζεται από ανεκτικότητα στις διαφορετικές απόψεις άλλων ομάδων και ατόμων. </a:t>
            </a:r>
            <a:endParaRPr lang="el-GR" dirty="0"/>
          </a:p>
        </p:txBody>
      </p:sp>
    </p:spTree>
    <p:extLst>
      <p:ext uri="{BB962C8B-B14F-4D97-AF65-F5344CB8AC3E}">
        <p14:creationId xmlns:p14="http://schemas.microsoft.com/office/powerpoint/2010/main" val="327072461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B422D561-408B-FCBB-9E58-3B3C22FCAE8B}"/>
              </a:ext>
            </a:extLst>
          </p:cNvPr>
          <p:cNvSpPr>
            <a:spLocks noGrp="1"/>
          </p:cNvSpPr>
          <p:nvPr>
            <p:ph type="title"/>
          </p:nvPr>
        </p:nvSpPr>
        <p:spPr/>
        <p:txBody>
          <a:bodyPr/>
          <a:lstStyle/>
          <a:p>
            <a:r>
              <a:rPr lang="el-GR" dirty="0"/>
              <a:t>3. Τα δικαιώματα των πολιτών</a:t>
            </a:r>
          </a:p>
        </p:txBody>
      </p:sp>
      <p:sp>
        <p:nvSpPr>
          <p:cNvPr id="3" name="Θέση περιεχομένου 2">
            <a:extLst>
              <a:ext uri="{FF2B5EF4-FFF2-40B4-BE49-F238E27FC236}">
                <a16:creationId xmlns:a16="http://schemas.microsoft.com/office/drawing/2014/main" id="{F8ECACD3-9157-0E4F-4CAC-CE80B6F1CC2A}"/>
              </a:ext>
            </a:extLst>
          </p:cNvPr>
          <p:cNvSpPr>
            <a:spLocks noGrp="1"/>
          </p:cNvSpPr>
          <p:nvPr>
            <p:ph idx="1"/>
          </p:nvPr>
        </p:nvSpPr>
        <p:spPr/>
        <p:txBody>
          <a:bodyPr>
            <a:normAutofit fontScale="85000" lnSpcReduction="20000"/>
          </a:bodyPr>
          <a:lstStyle/>
          <a:p>
            <a:pPr algn="l"/>
            <a:r>
              <a:rPr lang="el-GR" b="0" i="0" dirty="0">
                <a:solidFill>
                  <a:srgbClr val="2E2D29"/>
                </a:solidFill>
                <a:effectLst/>
                <a:latin typeface="Source Sans 3"/>
              </a:rPr>
              <a:t>Σε μια δημοκρατία κάθε πολίτης έχει κάποια βασικά δικαιώματα τα οποία το κράτος δεν μπορεί να του τα αφαιρέσει.</a:t>
            </a:r>
            <a:r>
              <a:rPr lang="el-GR" dirty="0">
                <a:solidFill>
                  <a:srgbClr val="2E2D29"/>
                </a:solidFill>
                <a:latin typeface="Source Sans 3"/>
              </a:rPr>
              <a:t> Τα δικαιώματα αυτά προστατεύονται από το διεθνές δίκαιο. </a:t>
            </a:r>
          </a:p>
          <a:p>
            <a:pPr algn="l"/>
            <a:r>
              <a:rPr lang="el-GR" b="0" i="0" dirty="0">
                <a:solidFill>
                  <a:srgbClr val="2E2D29"/>
                </a:solidFill>
                <a:effectLst/>
                <a:latin typeface="Source Sans 3"/>
              </a:rPr>
              <a:t>Οι πολίτες έχουν το δικαίωμα να έχουν τις δικές τους πεποιθήσεις και να </a:t>
            </a:r>
            <a:r>
              <a:rPr lang="el-GR" b="0" i="0" dirty="0">
                <a:solidFill>
                  <a:srgbClr val="FF0000"/>
                </a:solidFill>
                <a:effectLst/>
                <a:latin typeface="Source Sans 3"/>
              </a:rPr>
              <a:t>λένε και να γράφουν </a:t>
            </a:r>
            <a:r>
              <a:rPr lang="el-GR" b="0" i="0" dirty="0">
                <a:solidFill>
                  <a:srgbClr val="2E2D29"/>
                </a:solidFill>
                <a:effectLst/>
                <a:latin typeface="Source Sans 3"/>
              </a:rPr>
              <a:t>ότι πιστεύουν. Κανείς δεν μπορεί να τους υποδείξει τι πρέπει να σκέφτονται, να πιστεύουν και να λένε. </a:t>
            </a:r>
          </a:p>
          <a:p>
            <a:pPr algn="l"/>
            <a:r>
              <a:rPr lang="el-GR" dirty="0">
                <a:solidFill>
                  <a:srgbClr val="2E2D29"/>
                </a:solidFill>
                <a:latin typeface="Source Sans 3"/>
              </a:rPr>
              <a:t>Υπάρχει </a:t>
            </a:r>
            <a:r>
              <a:rPr lang="el-GR" dirty="0">
                <a:solidFill>
                  <a:srgbClr val="FF0000"/>
                </a:solidFill>
                <a:latin typeface="Source Sans 3"/>
              </a:rPr>
              <a:t>θρησκευτική ελευθερία</a:t>
            </a:r>
            <a:r>
              <a:rPr lang="el-GR" dirty="0">
                <a:solidFill>
                  <a:srgbClr val="2E2D29"/>
                </a:solidFill>
                <a:latin typeface="Source Sans 3"/>
              </a:rPr>
              <a:t>. Όλοι είναι ελεύθεροι να επιλέξουν τη δική τους θρησκεία και να ασκούν τη θρησκεία τους όπως θέλουν. </a:t>
            </a:r>
          </a:p>
          <a:p>
            <a:pPr algn="l"/>
            <a:r>
              <a:rPr lang="el-GR" b="0" i="0" dirty="0">
                <a:solidFill>
                  <a:srgbClr val="2E2D29"/>
                </a:solidFill>
                <a:effectLst/>
                <a:latin typeface="Source Sans 3"/>
              </a:rPr>
              <a:t>Κάθε άτομο έχει το δικαίωμα να απολαμβάνει την κουλτούρα του μαζί με τα υπόλοιπα μέλη της κοινότητάς του, ακόμα και αν η κοινότητα είναι μειονότητα. </a:t>
            </a:r>
          </a:p>
          <a:p>
            <a:pPr algn="l"/>
            <a:r>
              <a:rPr lang="el-GR" b="0" i="0" dirty="0">
                <a:solidFill>
                  <a:srgbClr val="2E2D29"/>
                </a:solidFill>
                <a:effectLst/>
                <a:latin typeface="Source Sans 3"/>
              </a:rPr>
              <a:t>Υπάρχει </a:t>
            </a:r>
            <a:r>
              <a:rPr lang="el-GR" b="0" i="0" dirty="0">
                <a:solidFill>
                  <a:srgbClr val="FF0000"/>
                </a:solidFill>
                <a:effectLst/>
                <a:latin typeface="Source Sans 3"/>
              </a:rPr>
              <a:t>πλουραλισμός</a:t>
            </a:r>
            <a:r>
              <a:rPr lang="el-GR" b="0" i="0" dirty="0">
                <a:solidFill>
                  <a:srgbClr val="2E2D29"/>
                </a:solidFill>
                <a:effectLst/>
                <a:latin typeface="Source Sans 3"/>
              </a:rPr>
              <a:t> και ελευθερία στα μέσα ενημέρωσης. </a:t>
            </a:r>
            <a:br>
              <a:rPr lang="en-US" b="0" i="0" dirty="0">
                <a:solidFill>
                  <a:srgbClr val="2E2D29"/>
                </a:solidFill>
                <a:effectLst/>
                <a:latin typeface="Source Sans 3"/>
              </a:rPr>
            </a:br>
            <a:br>
              <a:rPr lang="en-US" b="0" i="0" dirty="0">
                <a:solidFill>
                  <a:srgbClr val="2E2D29"/>
                </a:solidFill>
                <a:effectLst/>
                <a:latin typeface="Source Sans 3"/>
              </a:rPr>
            </a:br>
            <a:endParaRPr lang="en-US" b="0" i="0" dirty="0">
              <a:solidFill>
                <a:srgbClr val="2E2D29"/>
              </a:solidFill>
              <a:effectLst/>
              <a:latin typeface="Source Sans 3"/>
            </a:endParaRPr>
          </a:p>
          <a:p>
            <a:endParaRPr lang="el-GR" dirty="0"/>
          </a:p>
        </p:txBody>
      </p:sp>
    </p:spTree>
    <p:extLst>
      <p:ext uri="{BB962C8B-B14F-4D97-AF65-F5344CB8AC3E}">
        <p14:creationId xmlns:p14="http://schemas.microsoft.com/office/powerpoint/2010/main" val="33747606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E6F28315-A43E-D79E-230E-0BB47822D4E7}"/>
              </a:ext>
            </a:extLst>
          </p:cNvPr>
          <p:cNvSpPr>
            <a:spLocks noGrp="1"/>
          </p:cNvSpPr>
          <p:nvPr>
            <p:ph type="title"/>
          </p:nvPr>
        </p:nvSpPr>
        <p:spPr/>
        <p:txBody>
          <a:bodyPr/>
          <a:lstStyle/>
          <a:p>
            <a:r>
              <a:rPr lang="el-GR" dirty="0"/>
              <a:t>Τα δικαιώματα των πολιτών</a:t>
            </a:r>
          </a:p>
        </p:txBody>
      </p:sp>
      <p:sp>
        <p:nvSpPr>
          <p:cNvPr id="3" name="Θέση περιεχομένου 2">
            <a:extLst>
              <a:ext uri="{FF2B5EF4-FFF2-40B4-BE49-F238E27FC236}">
                <a16:creationId xmlns:a16="http://schemas.microsoft.com/office/drawing/2014/main" id="{4FDFA0A9-7A28-53A9-9551-B3ABA1E7CC4A}"/>
              </a:ext>
            </a:extLst>
          </p:cNvPr>
          <p:cNvSpPr>
            <a:spLocks noGrp="1"/>
          </p:cNvSpPr>
          <p:nvPr>
            <p:ph idx="1"/>
          </p:nvPr>
        </p:nvSpPr>
        <p:spPr/>
        <p:txBody>
          <a:bodyPr>
            <a:normAutofit lnSpcReduction="10000"/>
          </a:bodyPr>
          <a:lstStyle/>
          <a:p>
            <a:r>
              <a:rPr lang="el-GR" dirty="0">
                <a:solidFill>
                  <a:srgbClr val="2E2D29"/>
                </a:solidFill>
                <a:latin typeface="Source Sans 3"/>
              </a:rPr>
              <a:t>Οι πολίτες έχουν δικαίωμα να σχηματίζουν και να εντάσσονται σε </a:t>
            </a:r>
            <a:r>
              <a:rPr lang="el-GR" dirty="0">
                <a:solidFill>
                  <a:srgbClr val="FF0000"/>
                </a:solidFill>
                <a:latin typeface="Source Sans 3"/>
              </a:rPr>
              <a:t>οργανώσεις</a:t>
            </a:r>
            <a:r>
              <a:rPr lang="el-GR" dirty="0">
                <a:solidFill>
                  <a:srgbClr val="2E2D29"/>
                </a:solidFill>
                <a:latin typeface="Source Sans 3"/>
              </a:rPr>
              <a:t> της επιλογής τους. </a:t>
            </a:r>
          </a:p>
          <a:p>
            <a:r>
              <a:rPr lang="el-GR" dirty="0"/>
              <a:t>Είναι ελεύθεροι να κινούνται εντός της χώρας και να φύγουν από τη χώρα αν το επιθυμούν. </a:t>
            </a:r>
          </a:p>
          <a:p>
            <a:r>
              <a:rPr lang="el-GR" dirty="0"/>
              <a:t>Έχουν το δικαίωμα να </a:t>
            </a:r>
            <a:r>
              <a:rPr lang="el-GR" dirty="0">
                <a:solidFill>
                  <a:srgbClr val="FF0000"/>
                </a:solidFill>
              </a:rPr>
              <a:t>διαμαρτύρονται </a:t>
            </a:r>
            <a:r>
              <a:rPr lang="el-GR" dirty="0"/>
              <a:t>κατά ενεργειών της κυβέρνησης. </a:t>
            </a:r>
          </a:p>
          <a:p>
            <a:r>
              <a:rPr lang="el-GR" dirty="0"/>
              <a:t>Ωστόσο, όλοι έχουν την υποχρέωση να ασκούν τα δικαιώματα αυτά </a:t>
            </a:r>
            <a:r>
              <a:rPr lang="el-GR" dirty="0">
                <a:solidFill>
                  <a:srgbClr val="FF0000"/>
                </a:solidFill>
              </a:rPr>
              <a:t>ειρηνικά</a:t>
            </a:r>
            <a:r>
              <a:rPr lang="el-GR" dirty="0"/>
              <a:t>, με σεβασμό στο κράτος δικαίου και τα δικαιώματα των άλλων. </a:t>
            </a:r>
            <a:br>
              <a:rPr lang="en-US" dirty="0"/>
            </a:br>
            <a:br>
              <a:rPr lang="en-US" dirty="0"/>
            </a:br>
            <a:endParaRPr lang="el-GR" dirty="0"/>
          </a:p>
        </p:txBody>
      </p:sp>
    </p:spTree>
    <p:extLst>
      <p:ext uri="{BB962C8B-B14F-4D97-AF65-F5344CB8AC3E}">
        <p14:creationId xmlns:p14="http://schemas.microsoft.com/office/powerpoint/2010/main" val="2979733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7CBEA1F-E94C-1F43-DAE2-5409145AC118}"/>
              </a:ext>
            </a:extLst>
          </p:cNvPr>
          <p:cNvSpPr>
            <a:spLocks noGrp="1"/>
          </p:cNvSpPr>
          <p:nvPr>
            <p:ph type="title"/>
          </p:nvPr>
        </p:nvSpPr>
        <p:spPr/>
        <p:txBody>
          <a:bodyPr/>
          <a:lstStyle/>
          <a:p>
            <a:r>
              <a:rPr lang="el-GR" dirty="0"/>
              <a:t>4. Το κράτος δικαίου</a:t>
            </a:r>
          </a:p>
        </p:txBody>
      </p:sp>
      <p:sp>
        <p:nvSpPr>
          <p:cNvPr id="3" name="Θέση περιεχομένου 2">
            <a:extLst>
              <a:ext uri="{FF2B5EF4-FFF2-40B4-BE49-F238E27FC236}">
                <a16:creationId xmlns:a16="http://schemas.microsoft.com/office/drawing/2014/main" id="{BD4FE88B-BF1C-0199-50A4-22F40214C5C7}"/>
              </a:ext>
            </a:extLst>
          </p:cNvPr>
          <p:cNvSpPr>
            <a:spLocks noGrp="1"/>
          </p:cNvSpPr>
          <p:nvPr>
            <p:ph idx="1"/>
          </p:nvPr>
        </p:nvSpPr>
        <p:spPr/>
        <p:txBody>
          <a:bodyPr>
            <a:normAutofit lnSpcReduction="10000"/>
          </a:bodyPr>
          <a:lstStyle/>
          <a:p>
            <a:r>
              <a:rPr lang="el-GR" dirty="0"/>
              <a:t>Σε μια δημοκρατία το κράτος δικαίου </a:t>
            </a:r>
            <a:r>
              <a:rPr lang="el-GR" dirty="0">
                <a:solidFill>
                  <a:srgbClr val="FF0000"/>
                </a:solidFill>
              </a:rPr>
              <a:t>προστατεύει</a:t>
            </a:r>
            <a:r>
              <a:rPr lang="el-GR" dirty="0"/>
              <a:t> τα δικαιώματα των πολιτών, </a:t>
            </a:r>
            <a:r>
              <a:rPr lang="el-GR" dirty="0">
                <a:solidFill>
                  <a:srgbClr val="FF0000"/>
                </a:solidFill>
              </a:rPr>
              <a:t>επιβάλλει την τάξη </a:t>
            </a:r>
            <a:r>
              <a:rPr lang="el-GR" dirty="0"/>
              <a:t>και </a:t>
            </a:r>
            <a:r>
              <a:rPr lang="el-GR" dirty="0">
                <a:solidFill>
                  <a:srgbClr val="FF0000"/>
                </a:solidFill>
              </a:rPr>
              <a:t>περιορίζει την εξουσία </a:t>
            </a:r>
            <a:r>
              <a:rPr lang="el-GR" dirty="0"/>
              <a:t>της κυβέρνησης. </a:t>
            </a:r>
          </a:p>
          <a:p>
            <a:r>
              <a:rPr lang="el-GR" dirty="0"/>
              <a:t>Όλοι οι πολίτες είναι ίσοι απέναντι στον νόμο και δεν επιτρέπεται να γίνονται </a:t>
            </a:r>
            <a:r>
              <a:rPr lang="el-GR" dirty="0">
                <a:solidFill>
                  <a:srgbClr val="FF0000"/>
                </a:solidFill>
              </a:rPr>
              <a:t>διακρίσεις</a:t>
            </a:r>
            <a:r>
              <a:rPr lang="el-GR" dirty="0"/>
              <a:t> λόγω φυλής, θρησκείας, </a:t>
            </a:r>
            <a:r>
              <a:rPr lang="el-GR" dirty="0" err="1"/>
              <a:t>εθνοτικής</a:t>
            </a:r>
            <a:r>
              <a:rPr lang="el-GR" dirty="0"/>
              <a:t> ομάδας ή φύλου.</a:t>
            </a:r>
          </a:p>
          <a:p>
            <a:r>
              <a:rPr lang="el-GR" dirty="0"/>
              <a:t>Κανείς δεν μπορεί να συλληφθεί, φυλακιστεί ή εξοριστεί χωρίς την τήρηση συγκεκριμένων </a:t>
            </a:r>
            <a:r>
              <a:rPr lang="el-GR" dirty="0">
                <a:solidFill>
                  <a:srgbClr val="FF0000"/>
                </a:solidFill>
              </a:rPr>
              <a:t>διαδικασιών</a:t>
            </a:r>
            <a:r>
              <a:rPr lang="el-GR" dirty="0"/>
              <a:t>. Αν κάποιος συλληφθεί έχει το δικαίωμα να γνωρίζει τις κατηγορίες εναντίον του και να θεωρείται αθώος μέχρι αποδείξεως του εναντίου. </a:t>
            </a:r>
            <a:br>
              <a:rPr lang="en-US" dirty="0"/>
            </a:br>
            <a:endParaRPr lang="el-GR" dirty="0"/>
          </a:p>
        </p:txBody>
      </p:sp>
    </p:spTree>
    <p:extLst>
      <p:ext uri="{BB962C8B-B14F-4D97-AF65-F5344CB8AC3E}">
        <p14:creationId xmlns:p14="http://schemas.microsoft.com/office/powerpoint/2010/main" val="2564849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7B1E8314-38CA-B302-1A9F-214B2E614264}"/>
              </a:ext>
            </a:extLst>
          </p:cNvPr>
          <p:cNvSpPr>
            <a:spLocks noGrp="1"/>
          </p:cNvSpPr>
          <p:nvPr>
            <p:ph type="title"/>
          </p:nvPr>
        </p:nvSpPr>
        <p:spPr/>
        <p:txBody>
          <a:bodyPr/>
          <a:lstStyle/>
          <a:p>
            <a:r>
              <a:rPr lang="el-GR" dirty="0"/>
              <a:t> Το κράτος δικαίου</a:t>
            </a:r>
          </a:p>
        </p:txBody>
      </p:sp>
      <p:sp>
        <p:nvSpPr>
          <p:cNvPr id="3" name="Θέση περιεχομένου 2">
            <a:extLst>
              <a:ext uri="{FF2B5EF4-FFF2-40B4-BE49-F238E27FC236}">
                <a16:creationId xmlns:a16="http://schemas.microsoft.com/office/drawing/2014/main" id="{50047BDF-5A08-D847-F123-49B50304F9E1}"/>
              </a:ext>
            </a:extLst>
          </p:cNvPr>
          <p:cNvSpPr>
            <a:spLocks noGrp="1"/>
          </p:cNvSpPr>
          <p:nvPr>
            <p:ph idx="1"/>
          </p:nvPr>
        </p:nvSpPr>
        <p:spPr/>
        <p:txBody>
          <a:bodyPr>
            <a:normAutofit fontScale="77500" lnSpcReduction="20000"/>
          </a:bodyPr>
          <a:lstStyle/>
          <a:p>
            <a:r>
              <a:rPr lang="el-GR" b="0" i="0" dirty="0">
                <a:solidFill>
                  <a:srgbClr val="2E2D29"/>
                </a:solidFill>
                <a:effectLst/>
                <a:latin typeface="Source Sans 3"/>
              </a:rPr>
              <a:t>Οποιοσδήποτε κατηγορηθεί για έγκλημα έχει δικαίωμα σε δίκαιη, γρήγορη και δημόσια δίκη από ένα αμερόληπτο δικαστήριο.</a:t>
            </a:r>
          </a:p>
          <a:p>
            <a:r>
              <a:rPr lang="el-GR" dirty="0"/>
              <a:t>Κανείς δεν μπορεί να κατηγορηθεί παρά μόνο με </a:t>
            </a:r>
            <a:r>
              <a:rPr lang="el-GR" dirty="0">
                <a:solidFill>
                  <a:srgbClr val="FF0000"/>
                </a:solidFill>
              </a:rPr>
              <a:t>βάση νόμο </a:t>
            </a:r>
            <a:r>
              <a:rPr lang="el-GR" dirty="0"/>
              <a:t>που έχει ήδη ψηφιστεί. </a:t>
            </a:r>
          </a:p>
          <a:p>
            <a:r>
              <a:rPr lang="el-GR" dirty="0"/>
              <a:t>Κανείς δεν είναι </a:t>
            </a:r>
            <a:r>
              <a:rPr lang="el-GR" dirty="0">
                <a:solidFill>
                  <a:srgbClr val="FF0000"/>
                </a:solidFill>
              </a:rPr>
              <a:t>υπεράνω του νόμου</a:t>
            </a:r>
            <a:r>
              <a:rPr lang="el-GR" dirty="0"/>
              <a:t>, ούτε ένας βασιλιάς ή ένας εκλεγμένος πρόεδρος. </a:t>
            </a:r>
          </a:p>
          <a:p>
            <a:r>
              <a:rPr lang="el-GR" dirty="0"/>
              <a:t>Ο νόμος εφαρμόζεται με ακριβοδίκαιο, αμερόληπτο και συνεπή τρόπο από δικαστήρια τα οποία είναι</a:t>
            </a:r>
            <a:r>
              <a:rPr lang="el-GR" dirty="0">
                <a:solidFill>
                  <a:srgbClr val="FF0000"/>
                </a:solidFill>
              </a:rPr>
              <a:t> ανεξάρτητα </a:t>
            </a:r>
            <a:r>
              <a:rPr lang="el-GR" dirty="0"/>
              <a:t>από την εκτελεστική και νομοθετική εξουσία. </a:t>
            </a:r>
          </a:p>
          <a:p>
            <a:r>
              <a:rPr lang="el-GR" dirty="0"/>
              <a:t>Απαγορεύονται τα </a:t>
            </a:r>
            <a:r>
              <a:rPr lang="el-GR" dirty="0">
                <a:solidFill>
                  <a:srgbClr val="FF0000"/>
                </a:solidFill>
              </a:rPr>
              <a:t>βασανιστήρια</a:t>
            </a:r>
            <a:r>
              <a:rPr lang="el-GR" dirty="0"/>
              <a:t> και η απάνθρωπη και βάναυση μεταχείριση. </a:t>
            </a:r>
          </a:p>
          <a:p>
            <a:r>
              <a:rPr lang="el-GR" dirty="0"/>
              <a:t>Κανένας ηγέτης, υπουργός ή πολιτικό κόμμα δεν μπορεί να υποδείξει σε έναν δικαστή πώς θα κρίνει μια υπόθεση. </a:t>
            </a:r>
          </a:p>
          <a:p>
            <a:r>
              <a:rPr lang="el-GR" dirty="0"/>
              <a:t>Οι κρατικοί </a:t>
            </a:r>
            <a:r>
              <a:rPr lang="el-GR" dirty="0" err="1"/>
              <a:t>λειτουργ</a:t>
            </a:r>
            <a:r>
              <a:rPr lang="en-US" dirty="0"/>
              <a:t>o</a:t>
            </a:r>
            <a:r>
              <a:rPr lang="el-GR" dirty="0"/>
              <a:t>ί και αξιωματούχοι δεν μπορούν να χρησιμοποιήσουν την εξουσία τους για να πλουτίσουν. Ανεξάρτητα δικαστήρια και επιτροπές τιμωρούν τη διαφθορά. </a:t>
            </a:r>
          </a:p>
        </p:txBody>
      </p:sp>
    </p:spTree>
    <p:extLst>
      <p:ext uri="{BB962C8B-B14F-4D97-AF65-F5344CB8AC3E}">
        <p14:creationId xmlns:p14="http://schemas.microsoft.com/office/powerpoint/2010/main" val="16222018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Τίτλος 3">
            <a:extLst>
              <a:ext uri="{FF2B5EF4-FFF2-40B4-BE49-F238E27FC236}">
                <a16:creationId xmlns:a16="http://schemas.microsoft.com/office/drawing/2014/main" id="{8EB8F6A8-5957-89B2-BB50-67F942F2CC23}"/>
              </a:ext>
            </a:extLst>
          </p:cNvPr>
          <p:cNvSpPr>
            <a:spLocks noGrp="1"/>
          </p:cNvSpPr>
          <p:nvPr>
            <p:ph type="title"/>
          </p:nvPr>
        </p:nvSpPr>
        <p:spPr/>
        <p:txBody>
          <a:bodyPr>
            <a:normAutofit/>
          </a:bodyPr>
          <a:lstStyle/>
          <a:p>
            <a:pPr algn="ctr"/>
            <a:r>
              <a:rPr lang="el-GR" sz="6000" dirty="0"/>
              <a:t>Δημοκρατικά προβλήματα </a:t>
            </a:r>
          </a:p>
        </p:txBody>
      </p:sp>
    </p:spTree>
    <p:extLst>
      <p:ext uri="{BB962C8B-B14F-4D97-AF65-F5344CB8AC3E}">
        <p14:creationId xmlns:p14="http://schemas.microsoft.com/office/powerpoint/2010/main" val="36751418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7EF4950-8B8D-D360-49D7-9172C104E8D2}"/>
              </a:ext>
            </a:extLst>
          </p:cNvPr>
          <p:cNvSpPr>
            <a:spLocks noGrp="1"/>
          </p:cNvSpPr>
          <p:nvPr>
            <p:ph type="title"/>
          </p:nvPr>
        </p:nvSpPr>
        <p:spPr/>
        <p:txBody>
          <a:bodyPr/>
          <a:lstStyle/>
          <a:p>
            <a:r>
              <a:rPr lang="el-GR" dirty="0"/>
              <a:t>1. Η τυραννία της πλειοψηφίας</a:t>
            </a:r>
          </a:p>
        </p:txBody>
      </p:sp>
      <p:sp>
        <p:nvSpPr>
          <p:cNvPr id="3" name="Θέση περιεχομένου 2">
            <a:extLst>
              <a:ext uri="{FF2B5EF4-FFF2-40B4-BE49-F238E27FC236}">
                <a16:creationId xmlns:a16="http://schemas.microsoft.com/office/drawing/2014/main" id="{DA334FA0-CF6D-5BC6-7E51-D23C1088EE9A}"/>
              </a:ext>
            </a:extLst>
          </p:cNvPr>
          <p:cNvSpPr>
            <a:spLocks noGrp="1"/>
          </p:cNvSpPr>
          <p:nvPr>
            <p:ph idx="1"/>
          </p:nvPr>
        </p:nvSpPr>
        <p:spPr/>
        <p:txBody>
          <a:bodyPr>
            <a:normAutofit/>
          </a:bodyPr>
          <a:lstStyle/>
          <a:p>
            <a:r>
              <a:rPr lang="el-GR" b="0" i="0" dirty="0">
                <a:solidFill>
                  <a:srgbClr val="000000"/>
                </a:solidFill>
                <a:effectLst/>
                <a:latin typeface="Roboto" panose="02000000000000000000" pitchFamily="2" charset="0"/>
              </a:rPr>
              <a:t>Στο βιβλίο του «Η Δημοκρατία στην Αμερική» ο </a:t>
            </a:r>
            <a:r>
              <a:rPr lang="el-GR" b="0" i="0" dirty="0" err="1">
                <a:solidFill>
                  <a:srgbClr val="000000"/>
                </a:solidFill>
                <a:effectLst/>
                <a:latin typeface="Roboto" panose="02000000000000000000" pitchFamily="2" charset="0"/>
              </a:rPr>
              <a:t>Τοκβίλ</a:t>
            </a:r>
            <a:r>
              <a:rPr lang="el-GR" b="0" i="0" dirty="0">
                <a:solidFill>
                  <a:srgbClr val="000000"/>
                </a:solidFill>
                <a:effectLst/>
                <a:latin typeface="Roboto" panose="02000000000000000000" pitchFamily="2" charset="0"/>
              </a:rPr>
              <a:t> αναφέρει: «Τι άλλο είναι μια πλειοψηφία παρμένη συλλογικά, αν όχι ένα άτομο που έχει απόψεις και συχνά συμφέροντα που </a:t>
            </a:r>
            <a:r>
              <a:rPr lang="el-GR" b="0" i="0" dirty="0">
                <a:solidFill>
                  <a:srgbClr val="FF0000"/>
                </a:solidFill>
                <a:effectLst/>
                <a:latin typeface="Roboto" panose="02000000000000000000" pitchFamily="2" charset="0"/>
              </a:rPr>
              <a:t>αντιτίθενται</a:t>
            </a:r>
            <a:r>
              <a:rPr lang="el-GR" b="0" i="0" dirty="0">
                <a:solidFill>
                  <a:srgbClr val="000000"/>
                </a:solidFill>
                <a:effectLst/>
                <a:latin typeface="Roboto" panose="02000000000000000000" pitchFamily="2" charset="0"/>
              </a:rPr>
              <a:t> στις απόψεις και στα συμφέροντα ενός άλλου ατόμου που λέγεται μειοψηφία. Αν λοιπόν δέχεστε ότι ένας άνθρωπος περιβεβλημένος με παντοδυναμία μπορεί να κάνει</a:t>
            </a:r>
            <a:r>
              <a:rPr lang="el-GR" b="0" i="0" dirty="0">
                <a:solidFill>
                  <a:srgbClr val="FF0000"/>
                </a:solidFill>
                <a:effectLst/>
                <a:latin typeface="Roboto" panose="02000000000000000000" pitchFamily="2" charset="0"/>
              </a:rPr>
              <a:t> κατάχρησή </a:t>
            </a:r>
            <a:r>
              <a:rPr lang="el-GR" b="0" i="0" dirty="0">
                <a:solidFill>
                  <a:srgbClr val="000000"/>
                </a:solidFill>
                <a:effectLst/>
                <a:latin typeface="Roboto" panose="02000000000000000000" pitchFamily="2" charset="0"/>
              </a:rPr>
              <a:t>της εναντίον των αντιπάλων του, γιατί δεν δέχεστε το ίδιο και για μια πλειοψηφία;».</a:t>
            </a:r>
          </a:p>
        </p:txBody>
      </p:sp>
    </p:spTree>
    <p:extLst>
      <p:ext uri="{BB962C8B-B14F-4D97-AF65-F5344CB8AC3E}">
        <p14:creationId xmlns:p14="http://schemas.microsoft.com/office/powerpoint/2010/main" val="27336386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5EFCBC1-BC03-12D1-ACFC-A72459B895DE}"/>
              </a:ext>
            </a:extLst>
          </p:cNvPr>
          <p:cNvSpPr>
            <a:spLocks noGrp="1"/>
          </p:cNvSpPr>
          <p:nvPr>
            <p:ph type="title"/>
          </p:nvPr>
        </p:nvSpPr>
        <p:spPr/>
        <p:txBody>
          <a:bodyPr/>
          <a:lstStyle/>
          <a:p>
            <a:r>
              <a:rPr lang="en-US" dirty="0"/>
              <a:t>H </a:t>
            </a:r>
            <a:r>
              <a:rPr lang="el-GR" dirty="0"/>
              <a:t>τυραννία της πλειοψηφίας</a:t>
            </a:r>
          </a:p>
        </p:txBody>
      </p:sp>
      <p:sp>
        <p:nvSpPr>
          <p:cNvPr id="3" name="Θέση περιεχομένου 2">
            <a:extLst>
              <a:ext uri="{FF2B5EF4-FFF2-40B4-BE49-F238E27FC236}">
                <a16:creationId xmlns:a16="http://schemas.microsoft.com/office/drawing/2014/main" id="{30BA1B2D-4E9D-8E13-0C58-E6A27382D940}"/>
              </a:ext>
            </a:extLst>
          </p:cNvPr>
          <p:cNvSpPr>
            <a:spLocks noGrp="1"/>
          </p:cNvSpPr>
          <p:nvPr>
            <p:ph idx="1"/>
          </p:nvPr>
        </p:nvSpPr>
        <p:spPr/>
        <p:txBody>
          <a:bodyPr>
            <a:normAutofit fontScale="92500" lnSpcReduction="10000"/>
          </a:bodyPr>
          <a:lstStyle/>
          <a:p>
            <a:r>
              <a:rPr lang="el-GR" dirty="0"/>
              <a:t>Όπως παρατηρεί ο </a:t>
            </a:r>
            <a:r>
              <a:rPr lang="el-GR" dirty="0" err="1"/>
              <a:t>Μιλ</a:t>
            </a:r>
            <a:r>
              <a:rPr lang="el-GR" dirty="0"/>
              <a:t> (Περί Ελευθερίας) στις παλαιότερες εποχές η τυραννία ήταν κατά κανόνα κάτι που βίωνε η πλειοψηφία από τη μειοψηφία που είχε στα χέρια της την εξουσία. Αλλά με την ανάδυση των μεγάλων δημοκρατικών κρατών δημιουργήθηκε η ανάγκη να θέσει ο λαός όρια στην εξουσία του.</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rPr>
              <a:t>H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λήψη των αποφάσεων από την πλειοψηφία αφήνει ανοικτό το ενδεχόμενο να επιδιώκει την εξυπηρέτηση μόνο των </a:t>
            </a:r>
            <a:r>
              <a:rPr kumimoji="0" lang="el-GR" sz="2800" b="0" i="0" u="none" strike="noStrike" kern="1200" cap="none" spc="0" normalizeH="0" baseline="0" noProof="0" dirty="0">
                <a:ln>
                  <a:noFill/>
                </a:ln>
                <a:solidFill>
                  <a:srgbClr val="FF0000"/>
                </a:solidFill>
                <a:effectLst/>
                <a:uLnTx/>
                <a:uFillTx/>
                <a:latin typeface="Calibri" panose="020F0502020204030204"/>
                <a:ea typeface="+mn-ea"/>
                <a:cs typeface="+mn-cs"/>
              </a:rPr>
              <a:t>δικών της συμφερόντων </a:t>
            </a:r>
            <a:r>
              <a:rPr kumimoji="0" lang="el-GR" sz="2800" b="0" i="0" u="none" strike="noStrike" kern="1200" cap="none" spc="0" normalizeH="0" baseline="0" noProof="0" dirty="0">
                <a:ln>
                  <a:noFill/>
                </a:ln>
                <a:solidFill>
                  <a:prstClr val="black"/>
                </a:solidFill>
                <a:effectLst/>
                <a:uLnTx/>
                <a:uFillTx/>
                <a:latin typeface="Calibri" panose="020F0502020204030204"/>
                <a:ea typeface="+mn-ea"/>
                <a:cs typeface="+mn-cs"/>
              </a:rPr>
              <a:t>και δημιουργεί τον κίνδυνο της καταπιεστικής μεταχείρισης των μειονοτήτων.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l-GR" dirty="0">
                <a:solidFill>
                  <a:prstClr val="black"/>
                </a:solidFill>
                <a:latin typeface="Calibri" panose="020F0502020204030204"/>
              </a:rPr>
              <a:t>Η κλασική λύση της φιλελεύθερης δημοκρατίας (</a:t>
            </a:r>
            <a:r>
              <a:rPr lang="el-GR" dirty="0" err="1">
                <a:solidFill>
                  <a:prstClr val="black"/>
                </a:solidFill>
                <a:latin typeface="Calibri" panose="020F0502020204030204"/>
              </a:rPr>
              <a:t>Μιλ</a:t>
            </a:r>
            <a:r>
              <a:rPr lang="el-GR" dirty="0">
                <a:solidFill>
                  <a:prstClr val="black"/>
                </a:solidFill>
                <a:latin typeface="Calibri" panose="020F0502020204030204"/>
              </a:rPr>
              <a:t>) απέναντι στο πρόβλημα της «τυραννίας της πλειοψηφίας» είναι η διασφάλιση δικαιωμάτων τα οποία η πλειοψηφία δεν μπορεί να παραβιάσει. </a:t>
            </a:r>
            <a:endParaRPr kumimoji="0" lang="en-US" sz="2800" b="0" i="0" u="none" strike="noStrike" kern="1200" cap="none" spc="0" normalizeH="0" baseline="0" noProof="0" dirty="0">
              <a:ln>
                <a:noFill/>
              </a:ln>
              <a:solidFill>
                <a:prstClr val="black"/>
              </a:solidFill>
              <a:effectLst/>
              <a:uLnTx/>
              <a:uFillTx/>
              <a:latin typeface="Calibri" panose="020F0502020204030204"/>
              <a:ea typeface="+mn-ea"/>
              <a:cs typeface="+mn-cs"/>
            </a:endParaRPr>
          </a:p>
          <a:p>
            <a:endParaRPr lang="el-GR" dirty="0"/>
          </a:p>
        </p:txBody>
      </p:sp>
    </p:spTree>
    <p:extLst>
      <p:ext uri="{BB962C8B-B14F-4D97-AF65-F5344CB8AC3E}">
        <p14:creationId xmlns:p14="http://schemas.microsoft.com/office/powerpoint/2010/main" val="34312533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1398A2-37F2-EDB2-BA3D-34642B7C22B9}"/>
              </a:ext>
            </a:extLst>
          </p:cNvPr>
          <p:cNvSpPr>
            <a:spLocks noGrp="1"/>
          </p:cNvSpPr>
          <p:nvPr>
            <p:ph type="title"/>
          </p:nvPr>
        </p:nvSpPr>
        <p:spPr/>
        <p:txBody>
          <a:bodyPr/>
          <a:lstStyle/>
          <a:p>
            <a:r>
              <a:rPr lang="en-US" dirty="0"/>
              <a:t>H </a:t>
            </a:r>
            <a:r>
              <a:rPr lang="el-GR" dirty="0"/>
              <a:t>τυραννία της πλειοψηφίας</a:t>
            </a:r>
          </a:p>
        </p:txBody>
      </p:sp>
      <p:sp>
        <p:nvSpPr>
          <p:cNvPr id="3" name="Θέση περιεχομένου 2">
            <a:extLst>
              <a:ext uri="{FF2B5EF4-FFF2-40B4-BE49-F238E27FC236}">
                <a16:creationId xmlns:a16="http://schemas.microsoft.com/office/drawing/2014/main" id="{8C1DF6C4-4BB6-D9C6-CB39-4281BB44BB40}"/>
              </a:ext>
            </a:extLst>
          </p:cNvPr>
          <p:cNvSpPr>
            <a:spLocks noGrp="1"/>
          </p:cNvSpPr>
          <p:nvPr>
            <p:ph idx="1"/>
          </p:nvPr>
        </p:nvSpPr>
        <p:spPr/>
        <p:txBody>
          <a:bodyPr>
            <a:normAutofit/>
          </a:bodyPr>
          <a:lstStyle/>
          <a:p>
            <a:r>
              <a:rPr lang="el-GR" dirty="0"/>
              <a:t>Τα δικαιώματα αυτά προστατεύουν τα άτομα από τον κρατικό πατερναλισμό και διασφαλίζουν ότι θα έχουν τη δυνατότητα να επιδιώξουν να ζήσουν με βάση τη δική τους αντίληψη για το αγαθό.</a:t>
            </a:r>
          </a:p>
          <a:p>
            <a:r>
              <a:rPr lang="el-GR" dirty="0"/>
              <a:t>Μια δημοκρατική κοινωνία για να αποφύγει την «τυραννία της πλειοψηφίας» πρέπει να μένει προσηλωμένη στον </a:t>
            </a:r>
            <a:r>
              <a:rPr lang="el-GR" dirty="0">
                <a:solidFill>
                  <a:srgbClr val="FF0000"/>
                </a:solidFill>
              </a:rPr>
              <a:t>πλουραλισμό</a:t>
            </a:r>
            <a:r>
              <a:rPr lang="el-GR" dirty="0"/>
              <a:t> και στην </a:t>
            </a:r>
            <a:r>
              <a:rPr lang="el-GR" dirty="0">
                <a:solidFill>
                  <a:srgbClr val="FF0000"/>
                </a:solidFill>
              </a:rPr>
              <a:t>ουδετερότητα</a:t>
            </a:r>
            <a:r>
              <a:rPr lang="el-GR" dirty="0"/>
              <a:t> ως προς τις διαφορετικές αντιλήψεις για το αγαθό.</a:t>
            </a:r>
          </a:p>
          <a:p>
            <a:r>
              <a:rPr lang="el-GR" dirty="0"/>
              <a:t>Ωστόσο, το που τοποθετούνται τα όρια της πολιτικής συμμετοχής, της ουδετερότητας και του πλουραλισμού εξακολουθεί να αποτελεί θέμα συζήτησης</a:t>
            </a:r>
            <a:r>
              <a:rPr lang="en-US" dirty="0"/>
              <a:t>. </a:t>
            </a:r>
            <a:endParaRPr lang="el-GR" dirty="0"/>
          </a:p>
        </p:txBody>
      </p:sp>
    </p:spTree>
    <p:extLst>
      <p:ext uri="{BB962C8B-B14F-4D97-AF65-F5344CB8AC3E}">
        <p14:creationId xmlns:p14="http://schemas.microsoft.com/office/powerpoint/2010/main" val="4058189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456EFFF-9125-BA17-D9E2-193EF0F0E095}"/>
              </a:ext>
            </a:extLst>
          </p:cNvPr>
          <p:cNvSpPr>
            <a:spLocks noGrp="1"/>
          </p:cNvSpPr>
          <p:nvPr>
            <p:ph type="title"/>
          </p:nvPr>
        </p:nvSpPr>
        <p:spPr/>
        <p:txBody>
          <a:bodyPr/>
          <a:lstStyle/>
          <a:p>
            <a:r>
              <a:rPr lang="el-GR" dirty="0"/>
              <a:t>Τυραννία της πλειοψηφίας και μαζική κουλτούρα</a:t>
            </a:r>
          </a:p>
        </p:txBody>
      </p:sp>
      <p:sp>
        <p:nvSpPr>
          <p:cNvPr id="3" name="Θέση περιεχομένου 2">
            <a:extLst>
              <a:ext uri="{FF2B5EF4-FFF2-40B4-BE49-F238E27FC236}">
                <a16:creationId xmlns:a16="http://schemas.microsoft.com/office/drawing/2014/main" id="{49A848DB-8254-EA3B-DF72-B31EF359E339}"/>
              </a:ext>
            </a:extLst>
          </p:cNvPr>
          <p:cNvSpPr>
            <a:spLocks noGrp="1"/>
          </p:cNvSpPr>
          <p:nvPr>
            <p:ph idx="1"/>
          </p:nvPr>
        </p:nvSpPr>
        <p:spPr/>
        <p:txBody>
          <a:bodyPr>
            <a:normAutofit/>
          </a:bodyPr>
          <a:lstStyle/>
          <a:p>
            <a:r>
              <a:rPr lang="el-GR" dirty="0"/>
              <a:t>Μια ανησυχία που σχετίζεται με τον φόβο της τυραννίας της πλειοψηφίας είναι ότι η δημοκρατία έχει αρνητικές πολιτισμικές επιπτώσεις. </a:t>
            </a:r>
            <a:endParaRPr lang="en-US" dirty="0"/>
          </a:p>
          <a:p>
            <a:r>
              <a:rPr lang="el-GR" dirty="0"/>
              <a:t>Επειδή «οι πολλοί» δεν είναι πολιτισμικά εκλεπτυσμένοι δεν υπάρχει κίνητρο για την πλειοψηφία να προωθήσει τις τέχνες. Ως εκ τούτου, όταν η πλειοψηφία είναι πολιτικά κυρίαρχη η </a:t>
            </a:r>
            <a:r>
              <a:rPr lang="el-GR" dirty="0">
                <a:solidFill>
                  <a:srgbClr val="FF0000"/>
                </a:solidFill>
              </a:rPr>
              <a:t>υψηλή τέχνη </a:t>
            </a:r>
            <a:r>
              <a:rPr lang="el-GR" dirty="0"/>
              <a:t>παρακμάζει και επιβάλλεται μια «τυραννία της μαζικής κουλτούρας».</a:t>
            </a:r>
          </a:p>
        </p:txBody>
      </p:sp>
    </p:spTree>
    <p:extLst>
      <p:ext uri="{BB962C8B-B14F-4D97-AF65-F5344CB8AC3E}">
        <p14:creationId xmlns:p14="http://schemas.microsoft.com/office/powerpoint/2010/main" val="420905444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FB726C0-1A48-310A-AD71-98EFB09148A0}"/>
              </a:ext>
            </a:extLst>
          </p:cNvPr>
          <p:cNvSpPr>
            <a:spLocks noGrp="1"/>
          </p:cNvSpPr>
          <p:nvPr>
            <p:ph type="title"/>
          </p:nvPr>
        </p:nvSpPr>
        <p:spPr/>
        <p:txBody>
          <a:bodyPr/>
          <a:lstStyle/>
          <a:p>
            <a:r>
              <a:rPr lang="el-GR" dirty="0"/>
              <a:t>2. Αναποτελεσματική κυβέρνηση</a:t>
            </a:r>
          </a:p>
        </p:txBody>
      </p:sp>
      <p:sp>
        <p:nvSpPr>
          <p:cNvPr id="3" name="Θέση περιεχομένου 2">
            <a:extLst>
              <a:ext uri="{FF2B5EF4-FFF2-40B4-BE49-F238E27FC236}">
                <a16:creationId xmlns:a16="http://schemas.microsoft.com/office/drawing/2014/main" id="{F25833AD-DE55-B1D5-EBC3-D53D2B4D47DF}"/>
              </a:ext>
            </a:extLst>
          </p:cNvPr>
          <p:cNvSpPr>
            <a:spLocks noGrp="1"/>
          </p:cNvSpPr>
          <p:nvPr>
            <p:ph idx="1"/>
          </p:nvPr>
        </p:nvSpPr>
        <p:spPr/>
        <p:txBody>
          <a:bodyPr>
            <a:normAutofit lnSpcReduction="10000"/>
          </a:bodyPr>
          <a:lstStyle/>
          <a:p>
            <a:r>
              <a:rPr lang="en-US" dirty="0"/>
              <a:t>To 1975 </a:t>
            </a:r>
            <a:r>
              <a:rPr lang="el-GR" dirty="0"/>
              <a:t>η «Τριμερής Επιτροπή», μια μη κυβερνητική δεξαμενή σκέψης, εξέδωσε έκθεση με τίτλο «Η κρίση της Δημοκρατίας» στην οποία ισχυριζόταν ότι η δημοκρατία στη Βόρεια Αμερική, την Ιαπωνία και τη Δυτική Ευρώπη έχει χάσει την ικανότητα να διαμορφώνει </a:t>
            </a:r>
            <a:r>
              <a:rPr lang="el-GR" dirty="0">
                <a:solidFill>
                  <a:srgbClr val="FF0000"/>
                </a:solidFill>
              </a:rPr>
              <a:t>κοινούς στόχους </a:t>
            </a:r>
            <a:r>
              <a:rPr lang="el-GR" dirty="0"/>
              <a:t>λόγω διάφορων δυσλειτουργιών που προκαλούνται από την ίδια τη δημοκρατία. </a:t>
            </a:r>
          </a:p>
          <a:p>
            <a:r>
              <a:rPr lang="el-GR" dirty="0"/>
              <a:t>Η κυριότερη κατηγορία της έκθεσης ήταν ότι στις δημοκρατικές κοινωνίες επικρατεί η «ανομία», με την έννοια ότι οι κυβερνήσεις δεν μπορούν να συγκροτήσουν και να επιδιώξουν κοινούς στόχους και ότι η πολιτική ζωή έχει μετατραπεί σε «αρένα </a:t>
            </a:r>
            <a:r>
              <a:rPr lang="el-GR" dirty="0">
                <a:solidFill>
                  <a:srgbClr val="FF0000"/>
                </a:solidFill>
              </a:rPr>
              <a:t>αλληλοσυγκρουόμενων συμφερόντων</a:t>
            </a:r>
            <a:r>
              <a:rPr lang="el-GR" dirty="0"/>
              <a:t>».  </a:t>
            </a:r>
          </a:p>
        </p:txBody>
      </p:sp>
    </p:spTree>
    <p:extLst>
      <p:ext uri="{BB962C8B-B14F-4D97-AF65-F5344CB8AC3E}">
        <p14:creationId xmlns:p14="http://schemas.microsoft.com/office/powerpoint/2010/main" val="419788770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CC35500-FA7F-7E47-FC2F-C3ED0075165A}"/>
              </a:ext>
            </a:extLst>
          </p:cNvPr>
          <p:cNvSpPr>
            <a:spLocks noGrp="1"/>
          </p:cNvSpPr>
          <p:nvPr>
            <p:ph type="title"/>
          </p:nvPr>
        </p:nvSpPr>
        <p:spPr/>
        <p:txBody>
          <a:bodyPr/>
          <a:lstStyle/>
          <a:p>
            <a:r>
              <a:rPr lang="el-GR" dirty="0"/>
              <a:t>Αδυναμία συνένωσης συμφερόντων</a:t>
            </a:r>
          </a:p>
        </p:txBody>
      </p:sp>
      <p:sp>
        <p:nvSpPr>
          <p:cNvPr id="3" name="Θέση περιεχομένου 2">
            <a:extLst>
              <a:ext uri="{FF2B5EF4-FFF2-40B4-BE49-F238E27FC236}">
                <a16:creationId xmlns:a16="http://schemas.microsoft.com/office/drawing/2014/main" id="{EF1D1B3D-D1BC-6D46-1CF3-9BC8BA37EFCE}"/>
              </a:ext>
            </a:extLst>
          </p:cNvPr>
          <p:cNvSpPr>
            <a:spLocks noGrp="1"/>
          </p:cNvSpPr>
          <p:nvPr>
            <p:ph idx="1"/>
          </p:nvPr>
        </p:nvSpPr>
        <p:spPr/>
        <p:txBody>
          <a:bodyPr>
            <a:normAutofit/>
          </a:bodyPr>
          <a:lstStyle/>
          <a:p>
            <a:r>
              <a:rPr lang="el-GR" dirty="0"/>
              <a:t>Η πηγή του προβλήματος είναι σύμφωνα με την έκθεση η ίδια η δημοκρατία: </a:t>
            </a:r>
            <a:r>
              <a:rPr lang="el-GR" dirty="0">
                <a:solidFill>
                  <a:srgbClr val="FF0000"/>
                </a:solidFill>
              </a:rPr>
              <a:t>α) </a:t>
            </a:r>
            <a:r>
              <a:rPr lang="el-GR" dirty="0"/>
              <a:t>ο δημοκρατικός </a:t>
            </a:r>
            <a:r>
              <a:rPr lang="el-GR" dirty="0" err="1"/>
              <a:t>εξισωτισμός</a:t>
            </a:r>
            <a:r>
              <a:rPr lang="el-GR" dirty="0"/>
              <a:t> έχει </a:t>
            </a:r>
            <a:r>
              <a:rPr lang="el-GR" dirty="0" err="1"/>
              <a:t>απονομιμοποιήσει</a:t>
            </a:r>
            <a:r>
              <a:rPr lang="el-GR" dirty="0"/>
              <a:t> την εξουσία σε θεσμούς «όπως οι οικογένεια, η εκκλησία, το σχολείο, και ο στρατός», στερώντας από τον λαό τα φόρουμ όπου καλλιεργείται η </a:t>
            </a:r>
            <a:r>
              <a:rPr lang="el-GR" dirty="0">
                <a:solidFill>
                  <a:srgbClr val="FF0000"/>
                </a:solidFill>
              </a:rPr>
              <a:t>αίσθηση της κοινότητας </a:t>
            </a:r>
            <a:r>
              <a:rPr lang="el-GR" dirty="0"/>
              <a:t>και υπονομεύοντας τον σεβασμό απέναντι στην εξουσία γενικά</a:t>
            </a:r>
            <a:r>
              <a:rPr lang="el-GR" dirty="0">
                <a:solidFill>
                  <a:srgbClr val="FF0000"/>
                </a:solidFill>
              </a:rPr>
              <a:t> β)</a:t>
            </a:r>
            <a:r>
              <a:rPr lang="el-GR" dirty="0"/>
              <a:t> η πρόσβαση που δίνει η δημοκρατία σε μεγάλο αριθμό ομάδων πίεσης έχει καταστήσει αδύνατη τη συνένωση διαφορετικών συμφερόντων σε κοινές πολιτικές. </a:t>
            </a:r>
          </a:p>
        </p:txBody>
      </p:sp>
    </p:spTree>
    <p:extLst>
      <p:ext uri="{BB962C8B-B14F-4D97-AF65-F5344CB8AC3E}">
        <p14:creationId xmlns:p14="http://schemas.microsoft.com/office/powerpoint/2010/main" val="34065809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99F41AE-B2DD-E77C-115E-A5F32BB8757B}"/>
              </a:ext>
            </a:extLst>
          </p:cNvPr>
          <p:cNvSpPr>
            <a:spLocks noGrp="1"/>
          </p:cNvSpPr>
          <p:nvPr>
            <p:ph type="title"/>
          </p:nvPr>
        </p:nvSpPr>
        <p:spPr/>
        <p:txBody>
          <a:bodyPr/>
          <a:lstStyle/>
          <a:p>
            <a:r>
              <a:rPr lang="el-GR" dirty="0"/>
              <a:t>3. </a:t>
            </a:r>
            <a:r>
              <a:rPr lang="en-US" dirty="0"/>
              <a:t>A</a:t>
            </a:r>
            <a:r>
              <a:rPr lang="el-GR" dirty="0" err="1"/>
              <a:t>νεπαρκής</a:t>
            </a:r>
            <a:r>
              <a:rPr lang="el-GR" dirty="0"/>
              <a:t> σταθερότητα</a:t>
            </a:r>
          </a:p>
        </p:txBody>
      </p:sp>
      <p:sp>
        <p:nvSpPr>
          <p:cNvPr id="3" name="Θέση περιεχομένου 2">
            <a:extLst>
              <a:ext uri="{FF2B5EF4-FFF2-40B4-BE49-F238E27FC236}">
                <a16:creationId xmlns:a16="http://schemas.microsoft.com/office/drawing/2014/main" id="{AA36DB20-E032-59C2-51B0-CF3A140EA526}"/>
              </a:ext>
            </a:extLst>
          </p:cNvPr>
          <p:cNvSpPr>
            <a:spLocks noGrp="1"/>
          </p:cNvSpPr>
          <p:nvPr>
            <p:ph idx="1"/>
          </p:nvPr>
        </p:nvSpPr>
        <p:spPr/>
        <p:txBody>
          <a:bodyPr>
            <a:normAutofit fontScale="92500"/>
          </a:bodyPr>
          <a:lstStyle/>
          <a:p>
            <a:r>
              <a:rPr lang="el-GR" dirty="0"/>
              <a:t>Οι δημοκρατίες είναι «πολιτεύματα της παρακμής» (Πλάτωνας). Η αταξία και η αστάθεια είναι τα κύρια χαρακτηριστικά του δημοκρατικού ανθρώπου. </a:t>
            </a:r>
          </a:p>
          <a:p>
            <a:r>
              <a:rPr lang="el-GR" dirty="0"/>
              <a:t>Για να λειτουργήσει μια δημοκρατία αποτελεσματικά χρειάζεται έναν σχετικά </a:t>
            </a:r>
            <a:r>
              <a:rPr lang="el-GR" dirty="0">
                <a:solidFill>
                  <a:srgbClr val="FF0000"/>
                </a:solidFill>
              </a:rPr>
              <a:t>ομοιογενή πληθυσμό</a:t>
            </a:r>
            <a:r>
              <a:rPr lang="en-US" dirty="0">
                <a:solidFill>
                  <a:srgbClr val="FF0000"/>
                </a:solidFill>
              </a:rPr>
              <a:t> </a:t>
            </a:r>
            <a:r>
              <a:rPr lang="en-US" dirty="0"/>
              <a:t>(</a:t>
            </a:r>
            <a:r>
              <a:rPr lang="el-GR" dirty="0"/>
              <a:t>Καρλ </a:t>
            </a:r>
            <a:r>
              <a:rPr lang="el-GR" dirty="0" err="1"/>
              <a:t>Σμιτ</a:t>
            </a:r>
            <a:r>
              <a:rPr lang="el-GR" dirty="0"/>
              <a:t>). Όταν μια κοινωνία μαστίζεται από βαθιές και επίμονες διαιρέσεις η δημοκρατία μπορεί να </a:t>
            </a:r>
            <a:r>
              <a:rPr lang="el-GR" dirty="0">
                <a:solidFill>
                  <a:srgbClr val="FF0000"/>
                </a:solidFill>
              </a:rPr>
              <a:t>εντείνει </a:t>
            </a:r>
            <a:r>
              <a:rPr lang="el-GR" dirty="0"/>
              <a:t>τις έριδες.  </a:t>
            </a:r>
          </a:p>
          <a:p>
            <a:r>
              <a:rPr lang="el-GR" dirty="0"/>
              <a:t>Η έκθεση της Τριμερούς Επιτροπής υποστηρίζει ότι όταν σε μια κοινωνία απουσιάζει μια εγγενής πηγή συνοχής (η οποία μπορεί να προκύπτει και από έναν εξωτερικό εχθρό), οι ηγέτες της θα ενθαρρύνουν τον </a:t>
            </a:r>
            <a:r>
              <a:rPr lang="el-GR" dirty="0">
                <a:solidFill>
                  <a:srgbClr val="FF0000"/>
                </a:solidFill>
              </a:rPr>
              <a:t>εθνικισμό</a:t>
            </a:r>
            <a:r>
              <a:rPr lang="el-GR" dirty="0"/>
              <a:t> και τον σωβινισμό για να ενισχύσουν την ενότητα. </a:t>
            </a:r>
          </a:p>
        </p:txBody>
      </p:sp>
    </p:spTree>
    <p:extLst>
      <p:ext uri="{BB962C8B-B14F-4D97-AF65-F5344CB8AC3E}">
        <p14:creationId xmlns:p14="http://schemas.microsoft.com/office/powerpoint/2010/main" val="137297564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8F4FEDDD-AA0E-1D01-05C7-8A62BF3BC562}"/>
              </a:ext>
            </a:extLst>
          </p:cNvPr>
          <p:cNvSpPr>
            <a:spLocks noGrp="1"/>
          </p:cNvSpPr>
          <p:nvPr>
            <p:ph type="title"/>
          </p:nvPr>
        </p:nvSpPr>
        <p:spPr/>
        <p:txBody>
          <a:bodyPr/>
          <a:lstStyle/>
          <a:p>
            <a:r>
              <a:rPr lang="el-GR" dirty="0"/>
              <a:t>4. Δημαγωγοί</a:t>
            </a:r>
          </a:p>
        </p:txBody>
      </p:sp>
      <p:sp>
        <p:nvSpPr>
          <p:cNvPr id="3" name="Θέση περιεχομένου 2">
            <a:extLst>
              <a:ext uri="{FF2B5EF4-FFF2-40B4-BE49-F238E27FC236}">
                <a16:creationId xmlns:a16="http://schemas.microsoft.com/office/drawing/2014/main" id="{11C354FD-BA61-12C4-543A-AE030E654EF7}"/>
              </a:ext>
            </a:extLst>
          </p:cNvPr>
          <p:cNvSpPr>
            <a:spLocks noGrp="1"/>
          </p:cNvSpPr>
          <p:nvPr>
            <p:ph idx="1"/>
          </p:nvPr>
        </p:nvSpPr>
        <p:spPr/>
        <p:txBody>
          <a:bodyPr>
            <a:normAutofit fontScale="85000" lnSpcReduction="20000"/>
          </a:bodyPr>
          <a:lstStyle/>
          <a:p>
            <a:r>
              <a:rPr lang="el-GR" dirty="0">
                <a:solidFill>
                  <a:srgbClr val="333333"/>
                </a:solidFill>
                <a:latin typeface="Lucida Grande"/>
              </a:rPr>
              <a:t>«</a:t>
            </a:r>
            <a:r>
              <a:rPr lang="el-GR" b="0" i="0" dirty="0">
                <a:solidFill>
                  <a:srgbClr val="333333"/>
                </a:solidFill>
                <a:effectLst/>
                <a:latin typeface="Lucida Grande"/>
              </a:rPr>
              <a:t>Τέτοιος λαός όμως, επειδή είναι απόλυτος μονάρχης, επιζητεί να βασιλεύσει μόνος, εφόσον απορρίπτει την κυριαρχία του νόμου και γίνεται δεσποτικός και τιμώνται οι κόλακες που τον κολακεύουν. Και μια τέτοια δημοκρατία είναι ανάλογη με την τυραννία ανάμεσα στα μοναρχικά πολιτεύματα. Κι ο </a:t>
            </a:r>
            <a:r>
              <a:rPr lang="el-GR" b="0" i="0" dirty="0" err="1">
                <a:solidFill>
                  <a:srgbClr val="333333"/>
                </a:solidFill>
                <a:effectLst/>
                <a:latin typeface="Lucida Grande"/>
              </a:rPr>
              <a:t>χαραχτήρας</a:t>
            </a:r>
            <a:r>
              <a:rPr lang="el-GR" b="0" i="0" dirty="0">
                <a:solidFill>
                  <a:srgbClr val="333333"/>
                </a:solidFill>
                <a:effectLst/>
                <a:latin typeface="Lucida Grande"/>
              </a:rPr>
              <a:t> τους είναι ο ίδιος: και τα δύο συστήματα συμπεριφέρονται δεσποτικά στους άριστους πολίτες. Και τα ψηφίσματα σ' αυτά ισοδυναμούν με διατάγματα, κι ο </a:t>
            </a:r>
            <a:r>
              <a:rPr lang="el-GR" b="0" i="0" dirty="0">
                <a:solidFill>
                  <a:srgbClr val="FF0000"/>
                </a:solidFill>
                <a:effectLst/>
                <a:latin typeface="Lucida Grande"/>
              </a:rPr>
              <a:t>δημαγωγός</a:t>
            </a:r>
            <a:r>
              <a:rPr lang="el-GR" b="0" i="0" dirty="0">
                <a:solidFill>
                  <a:srgbClr val="333333"/>
                </a:solidFill>
                <a:effectLst/>
                <a:latin typeface="Lucida Grande"/>
              </a:rPr>
              <a:t> κι ο κόλακας έχουν την ίδια κι ανάλογη δύναμη. Κι οι δυο τους ασκούν μεγάλη επίδραση στους αντίστοιχους κυρίους τους, οι κόλακες στους τυράννους κι οι δημαγωγοί στους «λαούς» αυτού του είδους. Εξ αιτίας αυτών των ανθρώπων η υπέρτατη εξουσία ανήκει στα ψηφίσματα κι όχι στο λαό, γιατί τα φέρνουν όλα μπροστά στην εκκλησία του δήμου. Συμβαίνει δηλ. να γίνονται μεγάλοι επειδή ασκεί κυριαρχία σε όλα ο λαός, κι αυτοί να </a:t>
            </a:r>
            <a:r>
              <a:rPr lang="el-GR" b="0" i="0" dirty="0">
                <a:solidFill>
                  <a:srgbClr val="FF0000"/>
                </a:solidFill>
                <a:effectLst/>
                <a:latin typeface="Lucida Grande"/>
              </a:rPr>
              <a:t>επηρεάζουν τη γνώμη </a:t>
            </a:r>
            <a:r>
              <a:rPr lang="el-GR" b="0" i="0" dirty="0">
                <a:solidFill>
                  <a:srgbClr val="333333"/>
                </a:solidFill>
                <a:effectLst/>
                <a:latin typeface="Lucida Grande"/>
              </a:rPr>
              <a:t>του λαού, επειδή τα πλήθη </a:t>
            </a:r>
            <a:r>
              <a:rPr lang="el-GR" b="0" i="0" dirty="0" err="1">
                <a:solidFill>
                  <a:srgbClr val="333333"/>
                </a:solidFill>
                <a:effectLst/>
                <a:latin typeface="Lucida Grande"/>
              </a:rPr>
              <a:t>υπακούουν</a:t>
            </a:r>
            <a:r>
              <a:rPr lang="el-GR" b="0" i="0" dirty="0">
                <a:solidFill>
                  <a:srgbClr val="333333"/>
                </a:solidFill>
                <a:effectLst/>
                <a:latin typeface="Lucida Grande"/>
              </a:rPr>
              <a:t> σ' αυτούς».</a:t>
            </a:r>
            <a:endParaRPr lang="el-GR" dirty="0"/>
          </a:p>
        </p:txBody>
      </p:sp>
    </p:spTree>
    <p:extLst>
      <p:ext uri="{BB962C8B-B14F-4D97-AF65-F5344CB8AC3E}">
        <p14:creationId xmlns:p14="http://schemas.microsoft.com/office/powerpoint/2010/main" val="10889514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A490B74-843F-1BFA-717B-D3C513451043}"/>
              </a:ext>
            </a:extLst>
          </p:cNvPr>
          <p:cNvSpPr>
            <a:spLocks noGrp="1"/>
          </p:cNvSpPr>
          <p:nvPr>
            <p:ph type="title"/>
          </p:nvPr>
        </p:nvSpPr>
        <p:spPr/>
        <p:txBody>
          <a:bodyPr/>
          <a:lstStyle/>
          <a:p>
            <a:r>
              <a:rPr lang="el-GR" dirty="0"/>
              <a:t>Δημαγωγοί και δημοκρατικό κενό</a:t>
            </a:r>
          </a:p>
        </p:txBody>
      </p:sp>
      <p:sp>
        <p:nvSpPr>
          <p:cNvPr id="3" name="Θέση περιεχομένου 2">
            <a:extLst>
              <a:ext uri="{FF2B5EF4-FFF2-40B4-BE49-F238E27FC236}">
                <a16:creationId xmlns:a16="http://schemas.microsoft.com/office/drawing/2014/main" id="{157D400E-5C6A-FA6D-B493-52CAB360D1F6}"/>
              </a:ext>
            </a:extLst>
          </p:cNvPr>
          <p:cNvSpPr>
            <a:spLocks noGrp="1"/>
          </p:cNvSpPr>
          <p:nvPr>
            <p:ph idx="1"/>
          </p:nvPr>
        </p:nvSpPr>
        <p:spPr/>
        <p:txBody>
          <a:bodyPr>
            <a:normAutofit fontScale="92500" lnSpcReduction="20000"/>
          </a:bodyPr>
          <a:lstStyle/>
          <a:p>
            <a:r>
              <a:rPr lang="en-US" dirty="0"/>
              <a:t>O </a:t>
            </a:r>
            <a:r>
              <a:rPr lang="el-GR" dirty="0"/>
              <a:t>Αριστοτέλης ανησυχούσε ότι η ανεξέλεγκτη εξουσία της πλειοψηφίας μπορούσε να χειραγωγηθεί από δημαγωγούς και «κόλακες». </a:t>
            </a:r>
          </a:p>
          <a:p>
            <a:r>
              <a:rPr lang="el-GR" dirty="0"/>
              <a:t>Ο </a:t>
            </a:r>
            <a:r>
              <a:rPr lang="el-GR" dirty="0" err="1"/>
              <a:t>Λεφόρ</a:t>
            </a:r>
            <a:r>
              <a:rPr lang="el-GR" dirty="0"/>
              <a:t> υποστηρίζει ότι η δημοκρατία είναι ιδιαίτερα επιρρεπής στη δημαγωγία και ότι η δημαγωγία είναι εξαιρετικά επιβλαβής για τα δημοκρατικά συστήματα. </a:t>
            </a:r>
            <a:r>
              <a:rPr lang="en-US" dirty="0"/>
              <a:t>O </a:t>
            </a:r>
            <a:r>
              <a:rPr lang="el-GR" dirty="0"/>
              <a:t>λαός ως σύνολο δεν εκφράζει απόψεις, δεν κυβερνά, δεν υπόκειται συνέπειες</a:t>
            </a:r>
            <a:r>
              <a:rPr lang="en-US" dirty="0"/>
              <a:t> </a:t>
            </a:r>
            <a:r>
              <a:rPr lang="el-GR" dirty="0"/>
              <a:t>όπως ένα συγκεκριμένο πρόσωπο, π.χ. ο </a:t>
            </a:r>
            <a:r>
              <a:rPr lang="el-GR" dirty="0">
                <a:solidFill>
                  <a:srgbClr val="FF0000"/>
                </a:solidFill>
              </a:rPr>
              <a:t>βασιλιάς πριν τη Γαλλική Επανάσταση</a:t>
            </a:r>
            <a:r>
              <a:rPr lang="el-GR" dirty="0"/>
              <a:t>. Η ιδέα του λαού είναι χωρίς περιεχόμενο. Ως εκ τούτου, το </a:t>
            </a:r>
            <a:r>
              <a:rPr lang="en-US" dirty="0"/>
              <a:t>locus</a:t>
            </a:r>
            <a:r>
              <a:rPr lang="el-GR" dirty="0"/>
              <a:t> της εξουσίας σε μια δημοκρατία είναι ένας «κενός χώρος»</a:t>
            </a:r>
            <a:r>
              <a:rPr lang="en-US" dirty="0"/>
              <a:t>. </a:t>
            </a:r>
            <a:r>
              <a:rPr lang="el-GR" dirty="0"/>
              <a:t>Είναι χωρίς περιεχόμενο γιατί δεν αντιστοιχεί σε συγκεκριμένα άτομα, ούτε καν την πλειοψηφία σε μια δεδομένα στιγμή. Ωστόσο, οι πολλοί θέλουν να ταυτίζουν την εξουσία με ένα συγκεκριμένο πρόσωπο. Αυτό επιτρέπει σε λαϊκιστές πολιτικούς να μιλούν εξ ονόματος του λαού και να κατασκευάζουν ένα αφήγημα για τις πραγματικές του ανάγκες και επιθυμίες. </a:t>
            </a:r>
          </a:p>
        </p:txBody>
      </p:sp>
    </p:spTree>
    <p:extLst>
      <p:ext uri="{BB962C8B-B14F-4D97-AF65-F5344CB8AC3E}">
        <p14:creationId xmlns:p14="http://schemas.microsoft.com/office/powerpoint/2010/main" val="30911221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754FE4F-6B10-42A9-4EFD-E2B927C4F99D}"/>
              </a:ext>
            </a:extLst>
          </p:cNvPr>
          <p:cNvSpPr>
            <a:spLocks noGrp="1"/>
          </p:cNvSpPr>
          <p:nvPr>
            <p:ph type="title"/>
          </p:nvPr>
        </p:nvSpPr>
        <p:spPr/>
        <p:txBody>
          <a:bodyPr/>
          <a:lstStyle/>
          <a:p>
            <a:r>
              <a:rPr lang="el-GR" dirty="0"/>
              <a:t>5.Προκάλυμμα καταπιεστικής άσκησης της εξουσίας</a:t>
            </a:r>
          </a:p>
        </p:txBody>
      </p:sp>
      <p:sp>
        <p:nvSpPr>
          <p:cNvPr id="3" name="Θέση περιεχομένου 2">
            <a:extLst>
              <a:ext uri="{FF2B5EF4-FFF2-40B4-BE49-F238E27FC236}">
                <a16:creationId xmlns:a16="http://schemas.microsoft.com/office/drawing/2014/main" id="{E39870E7-E30F-C228-1033-C05CB6E25A9C}"/>
              </a:ext>
            </a:extLst>
          </p:cNvPr>
          <p:cNvSpPr>
            <a:spLocks noGrp="1"/>
          </p:cNvSpPr>
          <p:nvPr>
            <p:ph idx="1"/>
          </p:nvPr>
        </p:nvSpPr>
        <p:spPr/>
        <p:txBody>
          <a:bodyPr>
            <a:normAutofit/>
          </a:bodyPr>
          <a:lstStyle/>
          <a:p>
            <a:r>
              <a:rPr lang="el-GR" dirty="0"/>
              <a:t>Ο Λένιν είχε υποστηρίξει ότι προτού μιλήσει κανείς για δημοκρατία πρέπει να θέσει το ερώτημα «</a:t>
            </a:r>
            <a:r>
              <a:rPr lang="el-GR" dirty="0">
                <a:solidFill>
                  <a:srgbClr val="FF0000"/>
                </a:solidFill>
              </a:rPr>
              <a:t>δημοκρατία για ποια τάξη</a:t>
            </a:r>
            <a:r>
              <a:rPr lang="el-GR" dirty="0"/>
              <a:t>;», για να καταλήξει στο συμπέρασμα ότι οι κοινοβουλευτικές δημοκρατίες της εποχής του εξυπηρετούσαν αποκλειστικά καπιταλιστικά συμφέροντα.</a:t>
            </a:r>
          </a:p>
          <a:p>
            <a:r>
              <a:rPr lang="el-GR" dirty="0"/>
              <a:t>Πιο πρόσφατα θεωρητικοί της δημοκρατίας (</a:t>
            </a:r>
            <a:r>
              <a:rPr lang="en-US" dirty="0"/>
              <a:t>Pateman, </a:t>
            </a:r>
            <a:r>
              <a:rPr lang="el-GR" dirty="0"/>
              <a:t>Μ</a:t>
            </a:r>
            <a:r>
              <a:rPr lang="en-US" dirty="0"/>
              <a:t>ills</a:t>
            </a:r>
            <a:r>
              <a:rPr lang="el-GR" dirty="0"/>
              <a:t>) έχουν υποστηρίξει ότι οι σύγχρονες πολιτικές κοινωνίες στηρίζονται σε ένα </a:t>
            </a:r>
            <a:r>
              <a:rPr lang="el-GR" dirty="0" err="1">
                <a:solidFill>
                  <a:srgbClr val="FF0000"/>
                </a:solidFill>
              </a:rPr>
              <a:t>έμφυλο</a:t>
            </a:r>
            <a:r>
              <a:rPr lang="el-GR" dirty="0">
                <a:solidFill>
                  <a:srgbClr val="FF0000"/>
                </a:solidFill>
              </a:rPr>
              <a:t> </a:t>
            </a:r>
            <a:r>
              <a:rPr lang="el-GR" dirty="0"/>
              <a:t>και</a:t>
            </a:r>
            <a:r>
              <a:rPr lang="el-GR" dirty="0">
                <a:solidFill>
                  <a:srgbClr val="FF0000"/>
                </a:solidFill>
              </a:rPr>
              <a:t> φυλετικό συμβόλαιο </a:t>
            </a:r>
            <a:r>
              <a:rPr lang="el-GR" dirty="0"/>
              <a:t>που αποκλείει τις γυναίκες και φυλετικές μειονότητες.  </a:t>
            </a:r>
          </a:p>
        </p:txBody>
      </p:sp>
    </p:spTree>
    <p:extLst>
      <p:ext uri="{BB962C8B-B14F-4D97-AF65-F5344CB8AC3E}">
        <p14:creationId xmlns:p14="http://schemas.microsoft.com/office/powerpoint/2010/main" val="88733312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7552A0D-1F40-29B3-21E3-BE500BB02FA0}"/>
              </a:ext>
            </a:extLst>
          </p:cNvPr>
          <p:cNvSpPr>
            <a:spLocks noGrp="1"/>
          </p:cNvSpPr>
          <p:nvPr>
            <p:ph type="title"/>
          </p:nvPr>
        </p:nvSpPr>
        <p:spPr/>
        <p:txBody>
          <a:bodyPr/>
          <a:lstStyle/>
          <a:p>
            <a:r>
              <a:rPr lang="el-GR" dirty="0"/>
              <a:t> 6. </a:t>
            </a:r>
            <a:r>
              <a:rPr lang="en-US" dirty="0"/>
              <a:t>M</a:t>
            </a:r>
            <a:r>
              <a:rPr lang="el-GR" dirty="0"/>
              <a:t>η-ορθολογικότητα</a:t>
            </a:r>
          </a:p>
        </p:txBody>
      </p:sp>
      <p:sp>
        <p:nvSpPr>
          <p:cNvPr id="3" name="Θέση περιεχομένου 2">
            <a:extLst>
              <a:ext uri="{FF2B5EF4-FFF2-40B4-BE49-F238E27FC236}">
                <a16:creationId xmlns:a16="http://schemas.microsoft.com/office/drawing/2014/main" id="{267EF036-5CE3-0BC9-ADB2-12580DEAECE0}"/>
              </a:ext>
            </a:extLst>
          </p:cNvPr>
          <p:cNvSpPr>
            <a:spLocks noGrp="1"/>
          </p:cNvSpPr>
          <p:nvPr>
            <p:ph idx="1"/>
          </p:nvPr>
        </p:nvSpPr>
        <p:spPr/>
        <p:txBody>
          <a:bodyPr>
            <a:normAutofit fontScale="77500" lnSpcReduction="20000"/>
          </a:bodyPr>
          <a:lstStyle/>
          <a:p>
            <a:r>
              <a:rPr lang="el-GR" dirty="0"/>
              <a:t>Ένα κλασικό πρόβλημα που συνδέεται με την έλλειψη ορθολογικότητας στη λήψη συλλογικών αποφάσεων είναι αυτό του </a:t>
            </a:r>
            <a:r>
              <a:rPr lang="el-GR" dirty="0">
                <a:solidFill>
                  <a:srgbClr val="FF0000"/>
                </a:solidFill>
              </a:rPr>
              <a:t>λαθρεπιβάτη</a:t>
            </a:r>
            <a:r>
              <a:rPr lang="el-GR" dirty="0"/>
              <a:t> (</a:t>
            </a:r>
            <a:r>
              <a:rPr lang="el-GR" dirty="0" err="1"/>
              <a:t>free</a:t>
            </a:r>
            <a:r>
              <a:rPr lang="el-GR" dirty="0"/>
              <a:t> </a:t>
            </a:r>
            <a:r>
              <a:rPr lang="el-GR" dirty="0" err="1"/>
              <a:t>rider</a:t>
            </a:r>
            <a:r>
              <a:rPr lang="el-GR" dirty="0"/>
              <a:t>), ο οποίος επιχειρεί να ικανοποιήσει τις ανάγκες του στις πλάτες των υπολοίπων, χωρίς να επωμισθεί το κόστος της ικανοποίησης αυτής, ακριβώς όπως ο «τζαμπατζής» στο μετρό ή αυτός που φοροδιαφεύγει. Το πρόβλημα αυτό μπορεί να έχει συλλογικά καταστροφικές συνέπειες (βλέπε κλιματική αλλαγή).</a:t>
            </a:r>
          </a:p>
          <a:p>
            <a:r>
              <a:rPr lang="el-GR" dirty="0"/>
              <a:t>Ένα δεύτερο πρόβλημα είναι αυτό του </a:t>
            </a:r>
            <a:r>
              <a:rPr lang="el-GR" dirty="0" err="1"/>
              <a:t>αρνησίκυρου</a:t>
            </a:r>
            <a:r>
              <a:rPr lang="el-GR" dirty="0"/>
              <a:t> εκβιαστή (</a:t>
            </a:r>
            <a:r>
              <a:rPr lang="el-GR" dirty="0" err="1"/>
              <a:t>hold</a:t>
            </a:r>
            <a:r>
              <a:rPr lang="el-GR" dirty="0"/>
              <a:t> </a:t>
            </a:r>
            <a:r>
              <a:rPr lang="el-GR" dirty="0" err="1"/>
              <a:t>out</a:t>
            </a:r>
            <a:r>
              <a:rPr lang="el-GR" dirty="0"/>
              <a:t>), ο οποίος αρνείται να συμφωνήσει σε μία συλλογική απόφαση η οποία αποτυπώνει το κοινό συμφέρον μέχρι να αποκτήσει ο ίδιος κάποιο μεγαλύτερο όφελος από τους άλλους· όπως ο συνιδιοκτήτης του 5% ενός ακινήτου ο οποίος δεν πουλά μέχρι να λάβει μεγαλύτερο ποσοστό επί του τιμήματος.</a:t>
            </a:r>
          </a:p>
          <a:p>
            <a:r>
              <a:rPr lang="el-GR" dirty="0"/>
              <a:t>Ένα γενικότερο πρόβλημα που σχετίζεται με την έλλειψη ορθολογικότητας από την πλευρά των ψηφοφόρων είναι ότι έχουν την τάση να </a:t>
            </a:r>
            <a:r>
              <a:rPr lang="el-GR" dirty="0">
                <a:solidFill>
                  <a:srgbClr val="FF0000"/>
                </a:solidFill>
              </a:rPr>
              <a:t>αγκιστρώνονται σε απόψεις που έχουν ήδη αφομοιώσει</a:t>
            </a:r>
            <a:r>
              <a:rPr lang="el-GR" dirty="0"/>
              <a:t>, οπότε επεξεργάζονται επιλεκτικά τις νέες πληροφορίες (</a:t>
            </a:r>
            <a:r>
              <a:rPr lang="el-GR" dirty="0" err="1"/>
              <a:t>confirmation</a:t>
            </a:r>
            <a:r>
              <a:rPr lang="el-GR" dirty="0"/>
              <a:t> </a:t>
            </a:r>
            <a:r>
              <a:rPr lang="el-GR" dirty="0" err="1"/>
              <a:t>bias</a:t>
            </a:r>
            <a:r>
              <a:rPr lang="el-GR" dirty="0"/>
              <a:t>) ή εγκλωβίζονται σε συγκεκριμένες γνώσεις, είτε επειδή είναι οι πρώτες που λαμβάνουν είτε διότι ενέχουν συναισθηματική φόρτιση.</a:t>
            </a:r>
          </a:p>
        </p:txBody>
      </p:sp>
    </p:spTree>
    <p:extLst>
      <p:ext uri="{BB962C8B-B14F-4D97-AF65-F5344CB8AC3E}">
        <p14:creationId xmlns:p14="http://schemas.microsoft.com/office/powerpoint/2010/main" val="22123438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DE8962C0-8DF2-021C-0EA1-9364D161A26B}"/>
              </a:ext>
            </a:extLst>
          </p:cNvPr>
          <p:cNvSpPr>
            <a:spLocks noGrp="1"/>
          </p:cNvSpPr>
          <p:nvPr>
            <p:ph type="title"/>
          </p:nvPr>
        </p:nvSpPr>
        <p:spPr/>
        <p:txBody>
          <a:bodyPr/>
          <a:lstStyle/>
          <a:p>
            <a:r>
              <a:rPr lang="el-GR" dirty="0"/>
              <a:t>7.</a:t>
            </a:r>
            <a:r>
              <a:rPr lang="en-US" dirty="0"/>
              <a:t>H </a:t>
            </a:r>
            <a:r>
              <a:rPr lang="el-GR" dirty="0"/>
              <a:t>«τραγωδία των κοινών»</a:t>
            </a:r>
          </a:p>
        </p:txBody>
      </p:sp>
      <p:sp>
        <p:nvSpPr>
          <p:cNvPr id="3" name="Θέση περιεχομένου 2">
            <a:extLst>
              <a:ext uri="{FF2B5EF4-FFF2-40B4-BE49-F238E27FC236}">
                <a16:creationId xmlns:a16="http://schemas.microsoft.com/office/drawing/2014/main" id="{652D7E5D-7296-BE34-F6AE-7B555AC55103}"/>
              </a:ext>
            </a:extLst>
          </p:cNvPr>
          <p:cNvSpPr>
            <a:spLocks noGrp="1"/>
          </p:cNvSpPr>
          <p:nvPr>
            <p:ph idx="1"/>
          </p:nvPr>
        </p:nvSpPr>
        <p:spPr/>
        <p:txBody>
          <a:bodyPr>
            <a:normAutofit/>
          </a:bodyPr>
          <a:lstStyle/>
          <a:p>
            <a:r>
              <a:rPr lang="el-GR" dirty="0"/>
              <a:t>Η αδυναμία της συλλογικής δράσης λαμβάνει τη μέγιστη τιμή της στην περίπτωση των κοινών αγαθών όπως είναι κατεξοχήν τα </a:t>
            </a:r>
            <a:r>
              <a:rPr lang="el-GR" dirty="0">
                <a:solidFill>
                  <a:schemeClr val="accent1"/>
                </a:solidFill>
              </a:rPr>
              <a:t>περιβαλλοντικά</a:t>
            </a:r>
            <a:r>
              <a:rPr lang="el-GR" dirty="0"/>
              <a:t>: χλωρίδα, πανίδα, αέρας, τοπίο, ύδατα, μη ανανεώσιμοι πόροι, ποιότητα περιβάλλοντος. Τα αγαθά αυτά, ενόψει των χαρακτηριστικών τους, είναι εκτεθειμένα στην παθολογία που ο </a:t>
            </a:r>
            <a:r>
              <a:rPr lang="el-GR" dirty="0" err="1"/>
              <a:t>Garrett</a:t>
            </a:r>
            <a:r>
              <a:rPr lang="el-GR" dirty="0"/>
              <a:t> </a:t>
            </a:r>
            <a:r>
              <a:rPr lang="el-GR" dirty="0" err="1"/>
              <a:t>Hardin</a:t>
            </a:r>
            <a:r>
              <a:rPr lang="el-GR" dirty="0"/>
              <a:t> αποκάλεσε «τραγωδία των κοινών». Λόγω της καθολικής και ελεύθερης καταρχήν πρόσβασης ο καθένας έχει την τάση να κάνει αλόγιστη χρήση των συγκεκριμένων πόρων, αδιαφορώντας για τη βιώσιμη συντήρησή τους ή αναμένοντας από τα υπόλοιπα μέλη της κοινότητας να μεριμνήσουν για αυτή.</a:t>
            </a:r>
          </a:p>
        </p:txBody>
      </p:sp>
    </p:spTree>
    <p:extLst>
      <p:ext uri="{BB962C8B-B14F-4D97-AF65-F5344CB8AC3E}">
        <p14:creationId xmlns:p14="http://schemas.microsoft.com/office/powerpoint/2010/main" val="1684393502"/>
      </p:ext>
    </p:extLst>
  </p:cSld>
  <p:clrMapOvr>
    <a:masterClrMapping/>
  </p:clrMapOvr>
</p:sld>
</file>

<file path=ppt/theme/theme1.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6106</TotalTime>
  <Words>2471</Words>
  <Application>Microsoft Office PowerPoint</Application>
  <PresentationFormat>Ευρεία οθόνη</PresentationFormat>
  <Paragraphs>91</Paragraphs>
  <Slides>25</Slides>
  <Notes>0</Notes>
  <HiddenSlides>0</HiddenSlides>
  <MMClips>0</MMClips>
  <ScaleCrop>false</ScaleCrop>
  <HeadingPairs>
    <vt:vector size="6" baseType="variant">
      <vt:variant>
        <vt:lpstr>Γραμματοσειρές που χρησιμοποιούνται</vt:lpstr>
      </vt:variant>
      <vt:variant>
        <vt:i4>6</vt:i4>
      </vt:variant>
      <vt:variant>
        <vt:lpstr>Θέμα</vt:lpstr>
      </vt:variant>
      <vt:variant>
        <vt:i4>1</vt:i4>
      </vt:variant>
      <vt:variant>
        <vt:lpstr>Τίτλοι διαφανειών</vt:lpstr>
      </vt:variant>
      <vt:variant>
        <vt:i4>25</vt:i4>
      </vt:variant>
    </vt:vector>
  </HeadingPairs>
  <TitlesOfParts>
    <vt:vector size="32" baseType="lpstr">
      <vt:lpstr>Arial</vt:lpstr>
      <vt:lpstr>Calibri</vt:lpstr>
      <vt:lpstr>Calibri Light</vt:lpstr>
      <vt:lpstr>Lucida Grande</vt:lpstr>
      <vt:lpstr>Roboto</vt:lpstr>
      <vt:lpstr>Source Sans 3</vt:lpstr>
      <vt:lpstr>Θέμα του Office</vt:lpstr>
      <vt:lpstr>Φιλελεύθερη Δημοκρατία</vt:lpstr>
      <vt:lpstr>Η φιλελεύθερη δημοκρατία αποτελείται από τέσσερα βασικά στοιχεία</vt:lpstr>
      <vt:lpstr>1. Η δημοκρατία ως σύστημα ανταγωνισμού για την κατάληψη της εξουσίας</vt:lpstr>
      <vt:lpstr> Η δημοκρατία ως σύστημα ανταγωνισμού για την κατάληψη της εξουσίας</vt:lpstr>
      <vt:lpstr>Η δημοκρατία ως σύστημα ανταγωνισμού για την κατάληψη της εξουσίας</vt:lpstr>
      <vt:lpstr>2. Συμμετοχή: Ο ρόλος του πολίτη σε μια δημοκρατία</vt:lpstr>
      <vt:lpstr>Ο ρόλος του πολίτη σε μια δημοκρατία</vt:lpstr>
      <vt:lpstr>Ο ρόλος του πολίτη σε μια δημοκρατία</vt:lpstr>
      <vt:lpstr>3. Τα δικαιώματα των πολιτών</vt:lpstr>
      <vt:lpstr>Τα δικαιώματα των πολιτών</vt:lpstr>
      <vt:lpstr>4. Το κράτος δικαίου</vt:lpstr>
      <vt:lpstr> Το κράτος δικαίου</vt:lpstr>
      <vt:lpstr>Δημοκρατικά προβλήματα </vt:lpstr>
      <vt:lpstr>1. Η τυραννία της πλειοψηφίας</vt:lpstr>
      <vt:lpstr>H τυραννία της πλειοψηφίας</vt:lpstr>
      <vt:lpstr>H τυραννία της πλειοψηφίας</vt:lpstr>
      <vt:lpstr>Τυραννία της πλειοψηφίας και μαζική κουλτούρα</vt:lpstr>
      <vt:lpstr>2. Αναποτελεσματική κυβέρνηση</vt:lpstr>
      <vt:lpstr>Αδυναμία συνένωσης συμφερόντων</vt:lpstr>
      <vt:lpstr>3. Aνεπαρκής σταθερότητα</vt:lpstr>
      <vt:lpstr>4. Δημαγωγοί</vt:lpstr>
      <vt:lpstr>Δημαγωγοί και δημοκρατικό κενό</vt:lpstr>
      <vt:lpstr>5.Προκάλυμμα καταπιεστικής άσκησης της εξουσίας</vt:lpstr>
      <vt:lpstr> 6. Mη-ορθολογικότητα</vt:lpstr>
      <vt:lpstr>7.H «τραγωδία των κοινών»</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Φιλελεύθερη Δημοκρατία</dc:title>
  <dc:creator>alexandros manolatos</dc:creator>
  <cp:lastModifiedBy>alexandros manolatos</cp:lastModifiedBy>
  <cp:revision>34</cp:revision>
  <dcterms:created xsi:type="dcterms:W3CDTF">2024-03-29T16:50:23Z</dcterms:created>
  <dcterms:modified xsi:type="dcterms:W3CDTF">2026-03-04T08:25:53Z</dcterms:modified>
</cp:coreProperties>
</file>