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7" r:id="rId2"/>
    <p:sldId id="258" r:id="rId3"/>
    <p:sldId id="259" r:id="rId4"/>
    <p:sldId id="260" r:id="rId5"/>
    <p:sldId id="261" r:id="rId6"/>
    <p:sldId id="263" r:id="rId7"/>
    <p:sldId id="264" r:id="rId8"/>
    <p:sldId id="265" r:id="rId9"/>
    <p:sldId id="267" r:id="rId10"/>
    <p:sldId id="268" r:id="rId11"/>
    <p:sldId id="270" r:id="rId12"/>
    <p:sldId id="271" r:id="rId13"/>
    <p:sldId id="274"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 id="299" r:id="rId34"/>
    <p:sldId id="300"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5" r:id="rId48"/>
    <p:sldId id="317" r:id="rId49"/>
    <p:sldId id="318" r:id="rId50"/>
    <p:sldId id="319"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58AA6-9EE7-154F-951F-BF0DB136B55E}" type="datetimeFigureOut">
              <a:rPr lang="en-US" smtClean="0"/>
              <a:t>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B28AA-E888-D242-AFD9-1EEC4F8AA601}" type="slidenum">
              <a:rPr lang="en-US" smtClean="0"/>
              <a:t>‹#›</a:t>
            </a:fld>
            <a:endParaRPr lang="en-US"/>
          </a:p>
        </p:txBody>
      </p:sp>
    </p:spTree>
    <p:extLst>
      <p:ext uri="{BB962C8B-B14F-4D97-AF65-F5344CB8AC3E}">
        <p14:creationId xmlns:p14="http://schemas.microsoft.com/office/powerpoint/2010/main" val="987293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0611F-1FD8-7449-851A-658702F463B8}" type="slidenum">
              <a:rPr lang="en-GB"/>
              <a:pPr/>
              <a:t>2</a:t>
            </a:fld>
            <a:endParaRPr lang="en-GB"/>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0B8CD-1929-9D45-801A-850B8FE4ECD6}" type="slidenum">
              <a:rPr lang="en-GB"/>
              <a:pPr/>
              <a:t>11</a:t>
            </a:fld>
            <a:endParaRPr lang="en-GB"/>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r>
              <a:rPr lang="en-NZ"/>
              <a:t>But if the Athenian empire is a tyranny, should it therefore ignore the demands of justice? The question is whether justice and interest go together or not</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711A0-FB80-F74A-87FF-968BBAA0A8D4}" type="slidenum">
              <a:rPr lang="en-GB"/>
              <a:pPr/>
              <a:t>12</a:t>
            </a:fld>
            <a:endParaRPr lang="en-GB"/>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NZ"/>
              <a:t>Lesbos revolts under the leadership of Mytilene. Happens in the fourth year of the war (Athens not yet “jaded”). The Athenian assembly reconsiders its decision to punish everyone  in Mytilene</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CAF82-9D4B-AE43-AD85-5A6DE8416E81}" type="slidenum">
              <a:rPr lang="en-GB"/>
              <a:pPr/>
              <a:t>13</a:t>
            </a:fld>
            <a:endParaRPr lang="en-GB"/>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B64E5-1BD0-4645-8761-2817F4983F85}" type="slidenum">
              <a:rPr lang="en-GB"/>
              <a:pPr/>
              <a:t>14</a:t>
            </a:fld>
            <a:endParaRPr lang="en-GB"/>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70949-739C-3346-A6F1-D1373298773E}" type="slidenum">
              <a:rPr lang="en-GB"/>
              <a:pPr/>
              <a:t>3</a:t>
            </a:fld>
            <a:endParaRPr lang="en-GB"/>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EE072-7D57-D749-BE59-16B49126A6FC}" type="slidenum">
              <a:rPr lang="en-GB"/>
              <a:pPr/>
              <a:t>4</a:t>
            </a:fld>
            <a:endParaRPr lang="en-GB"/>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D6A18-0B3D-3743-940D-E25DAD53D661}" type="slidenum">
              <a:rPr lang="en-GB"/>
              <a:pPr/>
              <a:t>5</a:t>
            </a:fld>
            <a:endParaRPr lang="en-GB"/>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39D13-91F4-8244-A7D6-75ECB0F3F7C4}" type="slidenum">
              <a:rPr lang="en-GB"/>
              <a:pPr/>
              <a:t>6</a:t>
            </a:fld>
            <a:endParaRPr lang="en-GB"/>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6EB3E-37C2-D445-93F1-E7697C4E40BF}" type="slidenum">
              <a:rPr lang="en-GB"/>
              <a:pPr/>
              <a:t>7</a:t>
            </a:fld>
            <a:endParaRPr lang="en-GB"/>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32BE4-7791-C545-BD93-006CBB79786C}" type="slidenum">
              <a:rPr lang="en-GB"/>
              <a:pPr/>
              <a:t>8</a:t>
            </a:fld>
            <a:endParaRPr lang="en-GB"/>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r>
              <a:rPr lang="en-NZ"/>
              <a:t>It is especially the Athenians who propose this theory</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F9B3F-5B6B-9346-9FF1-C06941BA6B8D}" type="slidenum">
              <a:rPr lang="en-GB"/>
              <a:pPr/>
              <a:t>9</a:t>
            </a:fld>
            <a:endParaRPr lang="en-GB"/>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r>
              <a:rPr lang="en-NZ"/>
              <a:t>Occurs in the second year of the war, at the height of Athenian power</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ADD84-1093-5B49-966B-4C54B97C82E4}" type="slidenum">
              <a:rPr lang="en-GB"/>
              <a:pPr/>
              <a:t>10</a:t>
            </a:fld>
            <a:endParaRPr lang="en-GB"/>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r>
              <a:rPr lang="en-NZ"/>
              <a:t>The Hubris of the Athenian empire – the connection with tragedy</a:t>
            </a:r>
          </a:p>
          <a:p>
            <a:endParaRPr lang="en-NZ"/>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A05849D5-003F-F74F-BEEF-D7CF9F1ADAD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262019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05849D5-003F-F74F-BEEF-D7CF9F1ADAD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350635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05849D5-003F-F74F-BEEF-D7CF9F1ADAD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160462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6294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2766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fld id="{A2E37AD5-C06A-D443-8AEF-600B552C1861}" type="slidenum">
              <a:rPr lang="en-US"/>
              <a:pPr/>
              <a:t>‹#›</a:t>
            </a:fld>
            <a:endParaRPr lang="en-US"/>
          </a:p>
        </p:txBody>
      </p:sp>
    </p:spTree>
    <p:extLst>
      <p:ext uri="{BB962C8B-B14F-4D97-AF65-F5344CB8AC3E}">
        <p14:creationId xmlns:p14="http://schemas.microsoft.com/office/powerpoint/2010/main" val="73684553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5240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6294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2766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fld id="{31BD9562-BA16-AA47-89AC-B2F573F74575}" type="slidenum">
              <a:rPr lang="en-US"/>
              <a:pPr/>
              <a:t>‹#›</a:t>
            </a:fld>
            <a:endParaRPr lang="en-US"/>
          </a:p>
        </p:txBody>
      </p:sp>
    </p:spTree>
    <p:extLst>
      <p:ext uri="{BB962C8B-B14F-4D97-AF65-F5344CB8AC3E}">
        <p14:creationId xmlns:p14="http://schemas.microsoft.com/office/powerpoint/2010/main" val="287976041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05849D5-003F-F74F-BEEF-D7CF9F1ADAD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26935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A05849D5-003F-F74F-BEEF-D7CF9F1ADAD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299092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A05849D5-003F-F74F-BEEF-D7CF9F1ADAD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410297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A05849D5-003F-F74F-BEEF-D7CF9F1ADADA}" type="datetimeFigureOut">
              <a:rPr lang="en-US" smtClean="0"/>
              <a:t>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186476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A05849D5-003F-F74F-BEEF-D7CF9F1ADADA}" type="datetimeFigureOut">
              <a:rPr lang="en-US" smtClean="0"/>
              <a:t>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154286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849D5-003F-F74F-BEEF-D7CF9F1ADADA}" type="datetimeFigureOut">
              <a:rPr lang="en-US" smtClean="0"/>
              <a:t>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420532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05849D5-003F-F74F-BEEF-D7CF9F1ADAD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24223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05849D5-003F-F74F-BEEF-D7CF9F1ADAD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68D2-F95A-394A-A50A-50CAD65F6854}" type="slidenum">
              <a:rPr lang="en-US" smtClean="0"/>
              <a:t>‹#›</a:t>
            </a:fld>
            <a:endParaRPr lang="en-US"/>
          </a:p>
        </p:txBody>
      </p:sp>
    </p:spTree>
    <p:extLst>
      <p:ext uri="{BB962C8B-B14F-4D97-AF65-F5344CB8AC3E}">
        <p14:creationId xmlns:p14="http://schemas.microsoft.com/office/powerpoint/2010/main" val="95786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49D5-003F-F74F-BEEF-D7CF9F1ADADA}" type="datetimeFigureOut">
              <a:rPr lang="en-US" smtClean="0"/>
              <a:t>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68D2-F95A-394A-A50A-50CAD65F6854}" type="slidenum">
              <a:rPr lang="en-US" smtClean="0"/>
              <a:t>‹#›</a:t>
            </a:fld>
            <a:endParaRPr lang="en-US"/>
          </a:p>
        </p:txBody>
      </p:sp>
    </p:spTree>
    <p:extLst>
      <p:ext uri="{BB962C8B-B14F-4D97-AF65-F5344CB8AC3E}">
        <p14:creationId xmlns:p14="http://schemas.microsoft.com/office/powerpoint/2010/main" val="299941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5" Type="http://schemas.openxmlformats.org/officeDocument/2006/relationships/image" Target="../media/image16.jpe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upload.wikimedia.org/wikipedia/commons/a/a8/Duke-Lorenzo.jpg" TargetMode="Externa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d/db/Leviathan_gr.jpg" TargetMode="Externa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OOTKA0aGI0" TargetMode="External"/><Relationship Id="rId3"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111"/>
          </a:xfrm>
        </p:spPr>
        <p:txBody>
          <a:bodyPr>
            <a:normAutofit/>
          </a:bodyPr>
          <a:lstStyle/>
          <a:p>
            <a:r>
              <a:rPr lang="el-GR" sz="2800" dirty="0" smtClean="0">
                <a:latin typeface="Times New Roman"/>
                <a:cs typeface="Times New Roman"/>
              </a:rPr>
              <a:t>Οι Πατριάρχες</a:t>
            </a:r>
            <a:endParaRPr lang="en-US" sz="2800" dirty="0">
              <a:latin typeface="Times New Roman"/>
              <a:cs typeface="Times New Roman"/>
            </a:endParaRPr>
          </a:p>
        </p:txBody>
      </p:sp>
      <p:pic>
        <p:nvPicPr>
          <p:cNvPr id="8" name="Content Placeholder 7" descr="200px-Portrait_of_Niccolò_Machiavelli_by_Santi_di_Tito.jpg"/>
          <p:cNvPicPr>
            <a:picLocks noGrp="1" noChangeAspect="1"/>
          </p:cNvPicPr>
          <p:nvPr>
            <p:ph idx="1"/>
          </p:nvPr>
        </p:nvPicPr>
        <p:blipFill>
          <a:blip r:embed="rId2">
            <a:extLst>
              <a:ext uri="{28A0092B-C50C-407E-A947-70E740481C1C}">
                <a14:useLocalDpi xmlns:a14="http://schemas.microsoft.com/office/drawing/2010/main" val="0"/>
              </a:ext>
            </a:extLst>
          </a:blip>
          <a:srcRect l="-11386" r="-11386"/>
          <a:stretch>
            <a:fillRect/>
          </a:stretch>
        </p:blipFill>
        <p:spPr>
          <a:xfrm>
            <a:off x="5605462" y="1417639"/>
            <a:ext cx="3538538" cy="3568700"/>
          </a:xfrm>
        </p:spPr>
      </p:pic>
      <p:pic>
        <p:nvPicPr>
          <p:cNvPr id="9" name="Picture 8" descr="thucydi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905" y="1417638"/>
            <a:ext cx="2946400" cy="3568700"/>
          </a:xfrm>
          <a:prstGeom prst="rect">
            <a:avLst/>
          </a:prstGeom>
        </p:spPr>
      </p:pic>
      <p:pic>
        <p:nvPicPr>
          <p:cNvPr id="10" name="Picture 9" descr="hobb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99" y="1417638"/>
            <a:ext cx="2656406" cy="3568699"/>
          </a:xfrm>
          <a:prstGeom prst="rect">
            <a:avLst/>
          </a:prstGeom>
        </p:spPr>
      </p:pic>
    </p:spTree>
    <p:extLst>
      <p:ext uri="{BB962C8B-B14F-4D97-AF65-F5344CB8AC3E}">
        <p14:creationId xmlns:p14="http://schemas.microsoft.com/office/powerpoint/2010/main" val="21097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dirty="0" smtClean="0"/>
              <a:t>Η αλαζονεία της Αθήνας</a:t>
            </a:r>
            <a:endParaRPr lang="en-GB" dirty="0"/>
          </a:p>
        </p:txBody>
      </p:sp>
      <p:sp>
        <p:nvSpPr>
          <p:cNvPr id="6147" name="Rectangle 3"/>
          <p:cNvSpPr>
            <a:spLocks noGrp="1" noChangeArrowheads="1"/>
          </p:cNvSpPr>
          <p:nvPr>
            <p:ph type="body" idx="1"/>
          </p:nvPr>
        </p:nvSpPr>
        <p:spPr/>
        <p:txBody>
          <a:bodyPr/>
          <a:lstStyle/>
          <a:p>
            <a:pPr>
              <a:lnSpc>
                <a:spcPct val="90000"/>
              </a:lnSpc>
            </a:pPr>
            <a:r>
              <a:rPr lang="el-GR" dirty="0" smtClean="0"/>
              <a:t>«Η τόλμη μας ανάγκασε την πάσα γη και θάλασσα να μας ανοίξουνε το διάβα και παντού εστήσαμε μνημεία αθάνατα για τα καλά ή τα κακά που μας έτυχαν»</a:t>
            </a:r>
            <a:r>
              <a:rPr lang="en-GB" dirty="0" smtClean="0"/>
              <a:t> (</a:t>
            </a:r>
            <a:r>
              <a:rPr lang="el-GR" dirty="0" smtClean="0"/>
              <a:t>Β’ 41</a:t>
            </a:r>
            <a:r>
              <a:rPr lang="en-GB" dirty="0" smtClean="0"/>
              <a:t>)</a:t>
            </a:r>
            <a:endParaRPr lang="en-GB" dirty="0"/>
          </a:p>
        </p:txBody>
      </p:sp>
    </p:spTree>
    <p:extLst>
      <p:ext uri="{BB962C8B-B14F-4D97-AF65-F5344CB8AC3E}">
        <p14:creationId xmlns:p14="http://schemas.microsoft.com/office/powerpoint/2010/main" val="2666090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dirty="0" smtClean="0"/>
              <a:t>Η ηγεμονία ως τυραννία</a:t>
            </a:r>
            <a:endParaRPr lang="en-GB" dirty="0"/>
          </a:p>
        </p:txBody>
      </p:sp>
      <p:sp>
        <p:nvSpPr>
          <p:cNvPr id="62467" name="Rectangle 3"/>
          <p:cNvSpPr>
            <a:spLocks noGrp="1" noChangeArrowheads="1"/>
          </p:cNvSpPr>
          <p:nvPr>
            <p:ph type="body" idx="1"/>
          </p:nvPr>
        </p:nvSpPr>
        <p:spPr/>
        <p:txBody>
          <a:bodyPr/>
          <a:lstStyle/>
          <a:p>
            <a:r>
              <a:rPr lang="el-GR" dirty="0" smtClean="0"/>
              <a:t>«Την ηγεμονία που έχετε, την ασκείτε πια σαν τυραννίδα, που η απόκτησή της θεωρείται άδικη, αλλά η παραίτηση απ’ αυτήν θα ήταν επικίνδυνη» (Β’ 65</a:t>
            </a:r>
            <a:r>
              <a:rPr lang="en-NZ" dirty="0" smtClean="0"/>
              <a:t>)</a:t>
            </a:r>
            <a:endParaRPr lang="en-NZ" dirty="0"/>
          </a:p>
          <a:p>
            <a:endParaRPr lang="en-GB" dirty="0"/>
          </a:p>
        </p:txBody>
      </p:sp>
    </p:spTree>
    <p:extLst>
      <p:ext uri="{BB962C8B-B14F-4D97-AF65-F5344CB8AC3E}">
        <p14:creationId xmlns:p14="http://schemas.microsoft.com/office/powerpoint/2010/main" val="3637455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l-GR" sz="4000" dirty="0" smtClean="0"/>
              <a:t>Δικαιοσύνη και Συμφέρον</a:t>
            </a:r>
            <a:r>
              <a:rPr lang="en-NZ" sz="4000" dirty="0" smtClean="0"/>
              <a:t>: </a:t>
            </a:r>
            <a:r>
              <a:rPr lang="el-GR" sz="4000" dirty="0" smtClean="0"/>
              <a:t>Ο Διάλογος Αθηναίων και Μηλίων</a:t>
            </a:r>
            <a:endParaRPr lang="en-GB" sz="4000" dirty="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57338"/>
            <a:ext cx="6119813" cy="5130800"/>
          </a:xfrm>
          <a:prstGeom prst="rect">
            <a:avLst/>
          </a:prstGeom>
          <a:noFill/>
          <a:extLst>
            <a:ext uri="{909E8E84-426E-40dd-AFC4-6F175D3DCCD1}">
              <a14:hiddenFill xmlns:a14="http://schemas.microsoft.com/office/drawing/2010/main">
                <a:solidFill>
                  <a:srgbClr val="FFFFFF"/>
                </a:solidFill>
              </a14:hiddenFill>
            </a:ext>
          </a:extLst>
        </p:spPr>
      </p:pic>
      <p:sp>
        <p:nvSpPr>
          <p:cNvPr id="68613" name="Comment 5"/>
          <p:cNvSpPr>
            <a:spLocks noRot="1" noChangeAspect="1" noEditPoints="1" noChangeArrowheads="1" noChangeShapeType="1" noTextEdit="1"/>
          </p:cNvSpPr>
          <p:nvPr/>
        </p:nvSpPr>
        <p:spPr bwMode="auto">
          <a:xfrm>
            <a:off x="5232400" y="3571875"/>
            <a:ext cx="911225" cy="635000"/>
          </a:xfrm>
          <a:custGeom>
            <a:avLst/>
            <a:gdLst>
              <a:gd name="T0" fmla="+- 0 15577 14536"/>
              <a:gd name="T1" fmla="*/ T0 w 2531"/>
              <a:gd name="T2" fmla="+- 0 11609 9922"/>
              <a:gd name="T3" fmla="*/ 11609 h 1762"/>
              <a:gd name="T4" fmla="+- 0 15180 14536"/>
              <a:gd name="T5" fmla="*/ T4 w 2531"/>
              <a:gd name="T6" fmla="+- 0 11584 9922"/>
              <a:gd name="T7" fmla="*/ 11584 h 1762"/>
              <a:gd name="T8" fmla="+- 0 14908 14536"/>
              <a:gd name="T9" fmla="*/ T8 w 2531"/>
              <a:gd name="T10" fmla="+- 0 11485 9922"/>
              <a:gd name="T11" fmla="*/ 11485 h 1762"/>
              <a:gd name="T12" fmla="+- 0 14709 14536"/>
              <a:gd name="T13" fmla="*/ T12 w 2531"/>
              <a:gd name="T14" fmla="+- 0 11361 9922"/>
              <a:gd name="T15" fmla="*/ 11361 h 1762"/>
              <a:gd name="T16" fmla="+- 0 14610 14536"/>
              <a:gd name="T17" fmla="*/ T16 w 2531"/>
              <a:gd name="T18" fmla="+- 0 11286 9922"/>
              <a:gd name="T19" fmla="*/ 11286 h 1762"/>
              <a:gd name="T20" fmla="+- 0 14560 14536"/>
              <a:gd name="T21" fmla="*/ T20 w 2531"/>
              <a:gd name="T22" fmla="+- 0 11187 9922"/>
              <a:gd name="T23" fmla="*/ 11187 h 1762"/>
              <a:gd name="T24" fmla="+- 0 14536 14536"/>
              <a:gd name="T25" fmla="*/ T24 w 2531"/>
              <a:gd name="T26" fmla="+- 0 11013 9922"/>
              <a:gd name="T27" fmla="*/ 11013 h 1762"/>
              <a:gd name="T28" fmla="+- 0 14560 14536"/>
              <a:gd name="T29" fmla="*/ T28 w 2531"/>
              <a:gd name="T30" fmla="+- 0 10740 9922"/>
              <a:gd name="T31" fmla="*/ 10740 h 1762"/>
              <a:gd name="T32" fmla="+- 0 14635 14536"/>
              <a:gd name="T33" fmla="*/ T32 w 2531"/>
              <a:gd name="T34" fmla="+- 0 10616 9922"/>
              <a:gd name="T35" fmla="*/ 10616 h 1762"/>
              <a:gd name="T36" fmla="+- 0 14833 14536"/>
              <a:gd name="T37" fmla="*/ T36 w 2531"/>
              <a:gd name="T38" fmla="+- 0 10418 9922"/>
              <a:gd name="T39" fmla="*/ 10418 h 1762"/>
              <a:gd name="T40" fmla="+- 0 15032 14536"/>
              <a:gd name="T41" fmla="*/ T40 w 2531"/>
              <a:gd name="T42" fmla="+- 0 10220 9922"/>
              <a:gd name="T43" fmla="*/ 10220 h 1762"/>
              <a:gd name="T44" fmla="+- 0 15180 14536"/>
              <a:gd name="T45" fmla="*/ T44 w 2531"/>
              <a:gd name="T46" fmla="+- 0 10096 9922"/>
              <a:gd name="T47" fmla="*/ 10096 h 1762"/>
              <a:gd name="T48" fmla="+- 0 15329 14536"/>
              <a:gd name="T49" fmla="*/ T48 w 2531"/>
              <a:gd name="T50" fmla="+- 0 10021 9922"/>
              <a:gd name="T51" fmla="*/ 10021 h 1762"/>
              <a:gd name="T52" fmla="+- 0 15453 14536"/>
              <a:gd name="T53" fmla="*/ T52 w 2531"/>
              <a:gd name="T54" fmla="+- 0 9947 9922"/>
              <a:gd name="T55" fmla="*/ 9947 h 1762"/>
              <a:gd name="T56" fmla="+- 0 15577 14536"/>
              <a:gd name="T57" fmla="*/ T56 w 2531"/>
              <a:gd name="T58" fmla="+- 0 9922 9922"/>
              <a:gd name="T59" fmla="*/ 9922 h 1762"/>
              <a:gd name="T60" fmla="+- 0 15850 14536"/>
              <a:gd name="T61" fmla="*/ T60 w 2531"/>
              <a:gd name="T62" fmla="+- 0 9947 9922"/>
              <a:gd name="T63" fmla="*/ 9947 h 1762"/>
              <a:gd name="T64" fmla="+- 0 16247 14536"/>
              <a:gd name="T65" fmla="*/ T64 w 2531"/>
              <a:gd name="T66" fmla="+- 0 10021 9922"/>
              <a:gd name="T67" fmla="*/ 10021 h 1762"/>
              <a:gd name="T68" fmla="+- 0 16520 14536"/>
              <a:gd name="T69" fmla="*/ T68 w 2531"/>
              <a:gd name="T70" fmla="+- 0 10096 9922"/>
              <a:gd name="T71" fmla="*/ 10096 h 1762"/>
              <a:gd name="T72" fmla="+- 0 16594 14536"/>
              <a:gd name="T73" fmla="*/ T72 w 2531"/>
              <a:gd name="T74" fmla="+- 0 10145 9922"/>
              <a:gd name="T75" fmla="*/ 10145 h 1762"/>
              <a:gd name="T76" fmla="+- 0 16694 14536"/>
              <a:gd name="T77" fmla="*/ T76 w 2531"/>
              <a:gd name="T78" fmla="+- 0 10294 9922"/>
              <a:gd name="T79" fmla="*/ 10294 h 1762"/>
              <a:gd name="T80" fmla="+- 0 16743 14536"/>
              <a:gd name="T81" fmla="*/ T80 w 2531"/>
              <a:gd name="T82" fmla="+- 0 10418 9922"/>
              <a:gd name="T83" fmla="*/ 10418 h 1762"/>
              <a:gd name="T84" fmla="+- 0 16818 14536"/>
              <a:gd name="T85" fmla="*/ T84 w 2531"/>
              <a:gd name="T86" fmla="+- 0 10567 9922"/>
              <a:gd name="T87" fmla="*/ 10567 h 1762"/>
              <a:gd name="T88" fmla="+- 0 16942 14536"/>
              <a:gd name="T89" fmla="*/ T88 w 2531"/>
              <a:gd name="T90" fmla="+- 0 10864 9922"/>
              <a:gd name="T91" fmla="*/ 10864 h 1762"/>
              <a:gd name="T92" fmla="+- 0 17066 14536"/>
              <a:gd name="T93" fmla="*/ T92 w 2531"/>
              <a:gd name="T94" fmla="+- 0 11038 9922"/>
              <a:gd name="T95" fmla="*/ 11038 h 1762"/>
              <a:gd name="T96" fmla="+- 0 17041 14536"/>
              <a:gd name="T97" fmla="*/ T96 w 2531"/>
              <a:gd name="T98" fmla="+- 0 11261 9922"/>
              <a:gd name="T99" fmla="*/ 11261 h 1762"/>
              <a:gd name="T100" fmla="+- 0 16966 14536"/>
              <a:gd name="T101" fmla="*/ T100 w 2531"/>
              <a:gd name="T102" fmla="+- 0 11311 9922"/>
              <a:gd name="T103" fmla="*/ 11311 h 1762"/>
              <a:gd name="T104" fmla="+- 0 16867 14536"/>
              <a:gd name="T105" fmla="*/ T104 w 2531"/>
              <a:gd name="T106" fmla="+- 0 11410 9922"/>
              <a:gd name="T107" fmla="*/ 11410 h 1762"/>
              <a:gd name="T108" fmla="+- 0 16768 14536"/>
              <a:gd name="T109" fmla="*/ T108 w 2531"/>
              <a:gd name="T110" fmla="+- 0 11460 9922"/>
              <a:gd name="T111" fmla="*/ 11460 h 1762"/>
              <a:gd name="T112" fmla="+- 0 16694 14536"/>
              <a:gd name="T113" fmla="*/ T112 w 2531"/>
              <a:gd name="T114" fmla="+- 0 11509 9922"/>
              <a:gd name="T115" fmla="*/ 11509 h 1762"/>
              <a:gd name="T116" fmla="+- 0 16594 14536"/>
              <a:gd name="T117" fmla="*/ T116 w 2531"/>
              <a:gd name="T118" fmla="+- 0 11559 9922"/>
              <a:gd name="T119" fmla="*/ 11559 h 1762"/>
              <a:gd name="T120" fmla="+- 0 16470 14536"/>
              <a:gd name="T121" fmla="*/ T120 w 2531"/>
              <a:gd name="T122" fmla="+- 0 11534 9922"/>
              <a:gd name="T123" fmla="*/ 11534 h 1762"/>
              <a:gd name="T124" fmla="+- 0 16321 14536"/>
              <a:gd name="T125" fmla="*/ T124 w 2531"/>
              <a:gd name="T126" fmla="+- 0 11485 9922"/>
              <a:gd name="T127" fmla="*/ 11485 h 1762"/>
              <a:gd name="T128" fmla="+- 0 16148 14536"/>
              <a:gd name="T129" fmla="*/ T128 w 2531"/>
              <a:gd name="T130" fmla="+- 0 11460 9922"/>
              <a:gd name="T131" fmla="*/ 11460 h 1762"/>
              <a:gd name="T132" fmla="+- 0 15974 14536"/>
              <a:gd name="T133" fmla="*/ T132 w 2531"/>
              <a:gd name="T134" fmla="+- 0 11435 9922"/>
              <a:gd name="T135" fmla="*/ 11435 h 1762"/>
              <a:gd name="T136" fmla="+- 0 15751 14536"/>
              <a:gd name="T137" fmla="*/ T136 w 2531"/>
              <a:gd name="T138" fmla="+- 0 11410 9922"/>
              <a:gd name="T139" fmla="*/ 11410 h 1762"/>
              <a:gd name="T140" fmla="+- 0 15528 14536"/>
              <a:gd name="T141" fmla="*/ T140 w 2531"/>
              <a:gd name="T142" fmla="+- 0 11435 9922"/>
              <a:gd name="T143" fmla="*/ 11435 h 1762"/>
              <a:gd name="T144" fmla="+- 0 15478 14536"/>
              <a:gd name="T145" fmla="*/ T144 w 2531"/>
              <a:gd name="T146" fmla="+- 0 11485 9922"/>
              <a:gd name="T147" fmla="*/ 11485 h 1762"/>
              <a:gd name="T148" fmla="+- 0 15429 14536"/>
              <a:gd name="T149" fmla="*/ T148 w 2531"/>
              <a:gd name="T150" fmla="+- 0 11609 9922"/>
              <a:gd name="T151" fmla="*/ 11609 h 1762"/>
              <a:gd name="T152" fmla="+- 0 15379 14536"/>
              <a:gd name="T153" fmla="*/ T152 w 2531"/>
              <a:gd name="T154" fmla="+- 0 11683 9922"/>
              <a:gd name="T155" fmla="*/ 11683 h 17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531" h="1762" extrusionOk="0">
                <a:moveTo>
                  <a:pt x="1041" y="1687"/>
                </a:moveTo>
                <a:cubicBezTo>
                  <a:pt x="905" y="1687"/>
                  <a:pt x="776" y="1676"/>
                  <a:pt x="644" y="1662"/>
                </a:cubicBezTo>
                <a:cubicBezTo>
                  <a:pt x="547" y="1651"/>
                  <a:pt x="473" y="1596"/>
                  <a:pt x="372" y="1563"/>
                </a:cubicBezTo>
                <a:cubicBezTo>
                  <a:pt x="295" y="1537"/>
                  <a:pt x="246" y="1484"/>
                  <a:pt x="173" y="1439"/>
                </a:cubicBezTo>
                <a:cubicBezTo>
                  <a:pt x="129" y="1412"/>
                  <a:pt x="103" y="1393"/>
                  <a:pt x="74" y="1364"/>
                </a:cubicBezTo>
                <a:cubicBezTo>
                  <a:pt x="31" y="1322"/>
                  <a:pt x="34" y="1318"/>
                  <a:pt x="24" y="1265"/>
                </a:cubicBezTo>
                <a:cubicBezTo>
                  <a:pt x="14" y="1214"/>
                  <a:pt x="5" y="1139"/>
                  <a:pt x="0" y="1091"/>
                </a:cubicBezTo>
                <a:cubicBezTo>
                  <a:pt x="-9" y="995"/>
                  <a:pt x="1" y="907"/>
                  <a:pt x="24" y="818"/>
                </a:cubicBezTo>
                <a:cubicBezTo>
                  <a:pt x="36" y="771"/>
                  <a:pt x="63" y="734"/>
                  <a:pt x="99" y="694"/>
                </a:cubicBezTo>
                <a:cubicBezTo>
                  <a:pt x="164" y="624"/>
                  <a:pt x="231" y="573"/>
                  <a:pt x="297" y="496"/>
                </a:cubicBezTo>
                <a:cubicBezTo>
                  <a:pt x="357" y="426"/>
                  <a:pt x="421" y="360"/>
                  <a:pt x="496" y="298"/>
                </a:cubicBezTo>
                <a:cubicBezTo>
                  <a:pt x="539" y="263"/>
                  <a:pt x="586" y="203"/>
                  <a:pt x="644" y="174"/>
                </a:cubicBezTo>
                <a:cubicBezTo>
                  <a:pt x="693" y="150"/>
                  <a:pt x="740" y="133"/>
                  <a:pt x="793" y="99"/>
                </a:cubicBezTo>
                <a:cubicBezTo>
                  <a:pt x="833" y="74"/>
                  <a:pt x="876" y="41"/>
                  <a:pt x="917" y="25"/>
                </a:cubicBezTo>
                <a:cubicBezTo>
                  <a:pt x="963" y="7"/>
                  <a:pt x="983" y="4"/>
                  <a:pt x="1041" y="0"/>
                </a:cubicBezTo>
                <a:cubicBezTo>
                  <a:pt x="1136" y="-7"/>
                  <a:pt x="1223" y="3"/>
                  <a:pt x="1314" y="25"/>
                </a:cubicBezTo>
                <a:cubicBezTo>
                  <a:pt x="1449" y="58"/>
                  <a:pt x="1576" y="77"/>
                  <a:pt x="1711" y="99"/>
                </a:cubicBezTo>
                <a:cubicBezTo>
                  <a:pt x="1771" y="109"/>
                  <a:pt x="1935" y="140"/>
                  <a:pt x="1984" y="174"/>
                </a:cubicBezTo>
                <a:cubicBezTo>
                  <a:pt x="2018" y="197"/>
                  <a:pt x="2030" y="193"/>
                  <a:pt x="2058" y="223"/>
                </a:cubicBezTo>
                <a:cubicBezTo>
                  <a:pt x="2088" y="255"/>
                  <a:pt x="2140" y="334"/>
                  <a:pt x="2158" y="372"/>
                </a:cubicBezTo>
                <a:cubicBezTo>
                  <a:pt x="2175" y="407"/>
                  <a:pt x="2202" y="483"/>
                  <a:pt x="2207" y="496"/>
                </a:cubicBezTo>
                <a:cubicBezTo>
                  <a:pt x="2222" y="537"/>
                  <a:pt x="2273" y="603"/>
                  <a:pt x="2282" y="645"/>
                </a:cubicBezTo>
                <a:cubicBezTo>
                  <a:pt x="2307" y="759"/>
                  <a:pt x="2336" y="843"/>
                  <a:pt x="2406" y="942"/>
                </a:cubicBezTo>
                <a:cubicBezTo>
                  <a:pt x="2438" y="987"/>
                  <a:pt x="2515" y="1063"/>
                  <a:pt x="2530" y="1116"/>
                </a:cubicBezTo>
                <a:cubicBezTo>
                  <a:pt x="2547" y="1175"/>
                  <a:pt x="2538" y="1296"/>
                  <a:pt x="2505" y="1339"/>
                </a:cubicBezTo>
                <a:cubicBezTo>
                  <a:pt x="2490" y="1358"/>
                  <a:pt x="2458" y="1360"/>
                  <a:pt x="2430" y="1389"/>
                </a:cubicBezTo>
                <a:cubicBezTo>
                  <a:pt x="2405" y="1414"/>
                  <a:pt x="2360" y="1465"/>
                  <a:pt x="2331" y="1488"/>
                </a:cubicBezTo>
                <a:cubicBezTo>
                  <a:pt x="2277" y="1531"/>
                  <a:pt x="2304" y="1514"/>
                  <a:pt x="2232" y="1538"/>
                </a:cubicBezTo>
                <a:cubicBezTo>
                  <a:pt x="2198" y="1550"/>
                  <a:pt x="2189" y="1568"/>
                  <a:pt x="2158" y="1587"/>
                </a:cubicBezTo>
                <a:cubicBezTo>
                  <a:pt x="2093" y="1628"/>
                  <a:pt x="2122" y="1624"/>
                  <a:pt x="2058" y="1637"/>
                </a:cubicBezTo>
                <a:cubicBezTo>
                  <a:pt x="2004" y="1648"/>
                  <a:pt x="1976" y="1624"/>
                  <a:pt x="1934" y="1612"/>
                </a:cubicBezTo>
                <a:cubicBezTo>
                  <a:pt x="1885" y="1597"/>
                  <a:pt x="1845" y="1570"/>
                  <a:pt x="1785" y="1563"/>
                </a:cubicBezTo>
                <a:cubicBezTo>
                  <a:pt x="1719" y="1555"/>
                  <a:pt x="1673" y="1545"/>
                  <a:pt x="1612" y="1538"/>
                </a:cubicBezTo>
                <a:cubicBezTo>
                  <a:pt x="1549" y="1531"/>
                  <a:pt x="1500" y="1519"/>
                  <a:pt x="1438" y="1513"/>
                </a:cubicBezTo>
                <a:cubicBezTo>
                  <a:pt x="1363" y="1505"/>
                  <a:pt x="1288" y="1496"/>
                  <a:pt x="1215" y="1488"/>
                </a:cubicBezTo>
                <a:cubicBezTo>
                  <a:pt x="1131" y="1479"/>
                  <a:pt x="1060" y="1488"/>
                  <a:pt x="992" y="1513"/>
                </a:cubicBezTo>
                <a:cubicBezTo>
                  <a:pt x="954" y="1527"/>
                  <a:pt x="966" y="1538"/>
                  <a:pt x="942" y="1563"/>
                </a:cubicBezTo>
                <a:cubicBezTo>
                  <a:pt x="887" y="1621"/>
                  <a:pt x="913" y="1615"/>
                  <a:pt x="893" y="1687"/>
                </a:cubicBezTo>
                <a:cubicBezTo>
                  <a:pt x="886" y="1712"/>
                  <a:pt x="845" y="1756"/>
                  <a:pt x="843" y="1761"/>
                </a:cubicBezTo>
              </a:path>
            </a:pathLst>
          </a:custGeom>
          <a:noFill/>
          <a:ln w="3492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838814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dirty="0" smtClean="0"/>
              <a:t>Η σημασία της δύναμης</a:t>
            </a:r>
            <a:endParaRPr lang="en-GB" dirty="0"/>
          </a:p>
        </p:txBody>
      </p:sp>
      <p:sp>
        <p:nvSpPr>
          <p:cNvPr id="8195" name="Rectangle 3"/>
          <p:cNvSpPr>
            <a:spLocks noGrp="1" noChangeArrowheads="1"/>
          </p:cNvSpPr>
          <p:nvPr>
            <p:ph type="body" idx="1"/>
          </p:nvPr>
        </p:nvSpPr>
        <p:spPr/>
        <p:txBody>
          <a:bodyPr/>
          <a:lstStyle/>
          <a:p>
            <a:r>
              <a:rPr lang="el-GR" dirty="0" smtClean="0"/>
              <a:t>«Στις ανθρώπινες σχέσεις, τα νομικά επιχειρήματα έχουν αξία όταν εκείνοι που τα επικαλούνται είναι περίπου ισόπαλοι σε δύναμοι και ότι, αντίθετα, </a:t>
            </a:r>
            <a:r>
              <a:rPr lang="el-GR" b="1" dirty="0" smtClean="0"/>
              <a:t>ο ισχύρος επιβάλλει ότι του επιτρέπει η δύναμη του και ο αδύνατος υποχωρεί όσο του το επιβάλλει η αδυναμία του</a:t>
            </a:r>
            <a:r>
              <a:rPr lang="el-GR" dirty="0" smtClean="0"/>
              <a:t>» (Ε’ 89</a:t>
            </a:r>
            <a:r>
              <a:rPr lang="en-GB" dirty="0" smtClean="0"/>
              <a:t>)</a:t>
            </a:r>
            <a:endParaRPr lang="en-GB" dirty="0"/>
          </a:p>
        </p:txBody>
      </p:sp>
    </p:spTree>
    <p:extLst>
      <p:ext uri="{BB962C8B-B14F-4D97-AF65-F5344CB8AC3E}">
        <p14:creationId xmlns:p14="http://schemas.microsoft.com/office/powerpoint/2010/main" val="880591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dirty="0" smtClean="0"/>
              <a:t>Το αποτέλεσμα</a:t>
            </a:r>
            <a:endParaRPr lang="en-GB" dirty="0"/>
          </a:p>
        </p:txBody>
      </p:sp>
      <p:sp>
        <p:nvSpPr>
          <p:cNvPr id="78851" name="Rectangle 3"/>
          <p:cNvSpPr>
            <a:spLocks noGrp="1" noChangeArrowheads="1"/>
          </p:cNvSpPr>
          <p:nvPr>
            <p:ph type="body" idx="1"/>
          </p:nvPr>
        </p:nvSpPr>
        <p:spPr/>
        <p:txBody>
          <a:bodyPr/>
          <a:lstStyle/>
          <a:p>
            <a:r>
              <a:rPr lang="el-GR" dirty="0" smtClean="0"/>
              <a:t>Μετά από μια μικρή αντίσταση «οι Μήλιοι αναγκάστηκαν να παραδοθούν στην διάκριση των Αθηναίων, οι οποίοι σκότωσαν όλους τους ενηλίκους Μηλίους που έπιασαν και υποδούλωσαν τα γυναικόπαιδα. Αργότερα, έστειλαν πεντακόσιους αποίκους και τους εγκατέστησαν στο νησί» (Ε’ 116).</a:t>
            </a:r>
            <a:endParaRPr lang="en-GB" dirty="0"/>
          </a:p>
        </p:txBody>
      </p:sp>
    </p:spTree>
    <p:extLst>
      <p:ext uri="{BB962C8B-B14F-4D97-AF65-F5344CB8AC3E}">
        <p14:creationId xmlns:p14="http://schemas.microsoft.com/office/powerpoint/2010/main" val="203448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504386" y="1169599"/>
            <a:ext cx="7772400" cy="1470025"/>
          </a:xfrm>
        </p:spPr>
        <p:txBody>
          <a:bodyPr/>
          <a:lstStyle/>
          <a:p>
            <a:r>
              <a:rPr lang="el-GR" dirty="0" smtClean="0"/>
              <a:t>Μακιαβέλλι</a:t>
            </a:r>
            <a:endParaRPr lang="en-US" dirty="0"/>
          </a:p>
        </p:txBody>
      </p:sp>
      <p:sp>
        <p:nvSpPr>
          <p:cNvPr id="30723" name="Rectangle 3"/>
          <p:cNvSpPr>
            <a:spLocks noGrp="1" noChangeArrowheads="1"/>
          </p:cNvSpPr>
          <p:nvPr>
            <p:ph type="subTitle" idx="1"/>
          </p:nvPr>
        </p:nvSpPr>
        <p:spPr>
          <a:xfrm>
            <a:off x="921029" y="3160449"/>
            <a:ext cx="4572000" cy="1752600"/>
          </a:xfrm>
        </p:spPr>
        <p:txBody>
          <a:bodyPr>
            <a:normAutofit/>
          </a:bodyPr>
          <a:lstStyle/>
          <a:p>
            <a:r>
              <a:rPr lang="el-GR" sz="3800" i="1" dirty="0" smtClean="0"/>
              <a:t>Ο Ηγεμόνας</a:t>
            </a:r>
            <a:endParaRPr lang="en-US" sz="3800" i="1" dirty="0"/>
          </a:p>
        </p:txBody>
      </p:sp>
      <p:pic>
        <p:nvPicPr>
          <p:cNvPr id="30724" name="Picture 4" descr="machiave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98" y="2895600"/>
            <a:ext cx="194310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190500"/>
            <a:ext cx="7010400" cy="1024405"/>
          </a:xfrm>
        </p:spPr>
        <p:txBody>
          <a:bodyPr/>
          <a:lstStyle/>
          <a:p>
            <a:pPr algn="ctr"/>
            <a:r>
              <a:rPr lang="en-US" dirty="0"/>
              <a:t>I. </a:t>
            </a:r>
            <a:r>
              <a:rPr lang="el-GR" dirty="0" smtClean="0"/>
              <a:t>Επισκόπηση</a:t>
            </a:r>
            <a:endParaRPr lang="en-US" dirty="0"/>
          </a:p>
        </p:txBody>
      </p:sp>
      <p:sp>
        <p:nvSpPr>
          <p:cNvPr id="32771" name="Rectangle 3"/>
          <p:cNvSpPr>
            <a:spLocks noGrp="1" noChangeArrowheads="1"/>
          </p:cNvSpPr>
          <p:nvPr>
            <p:ph type="body" sz="half" idx="1"/>
          </p:nvPr>
        </p:nvSpPr>
        <p:spPr>
          <a:xfrm>
            <a:off x="842097" y="1629077"/>
            <a:ext cx="4110903" cy="4721561"/>
          </a:xfrm>
        </p:spPr>
        <p:txBody>
          <a:bodyPr>
            <a:noAutofit/>
          </a:bodyPr>
          <a:lstStyle/>
          <a:p>
            <a:r>
              <a:rPr lang="en-US" sz="2400" dirty="0" smtClean="0"/>
              <a:t>1469 </a:t>
            </a:r>
            <a:r>
              <a:rPr lang="en-US" sz="2400" dirty="0"/>
              <a:t>– </a:t>
            </a:r>
            <a:r>
              <a:rPr lang="en-US" sz="2400" dirty="0" smtClean="0"/>
              <a:t>1527</a:t>
            </a:r>
            <a:endParaRPr lang="en-US" sz="2400" dirty="0"/>
          </a:p>
          <a:p>
            <a:r>
              <a:rPr lang="el-GR" sz="2400" dirty="0" smtClean="0"/>
              <a:t>Αναγέννηση</a:t>
            </a:r>
            <a:endParaRPr lang="en-US" sz="2400" dirty="0"/>
          </a:p>
          <a:p>
            <a:pPr lvl="1"/>
            <a:r>
              <a:rPr lang="el-GR" sz="2400" dirty="0" smtClean="0"/>
              <a:t>Μείωση της ισχύος της Εκκλησίας</a:t>
            </a:r>
            <a:endParaRPr lang="en-US" sz="2400" dirty="0"/>
          </a:p>
          <a:p>
            <a:pPr lvl="1"/>
            <a:r>
              <a:rPr lang="el-GR" sz="2400" dirty="0" smtClean="0"/>
              <a:t>Ανάπτυξη Επιστημών. Τεχνών και Γραμμάτων</a:t>
            </a:r>
          </a:p>
          <a:p>
            <a:pPr marL="457200" lvl="1" indent="0">
              <a:buNone/>
            </a:pPr>
            <a:endParaRPr lang="en-US" sz="2400" dirty="0"/>
          </a:p>
          <a:p>
            <a:r>
              <a:rPr lang="el-GR" sz="2400" i="1" dirty="0" smtClean="0"/>
              <a:t>Ο Ηγεμόνας</a:t>
            </a:r>
            <a:r>
              <a:rPr lang="en-US" sz="2400" dirty="0" smtClean="0"/>
              <a:t> </a:t>
            </a:r>
            <a:r>
              <a:rPr lang="el-GR" sz="2400" dirty="0" smtClean="0"/>
              <a:t>γράφτηκε το </a:t>
            </a:r>
            <a:r>
              <a:rPr lang="en-US" sz="2400" dirty="0" smtClean="0"/>
              <a:t>1513 </a:t>
            </a:r>
            <a:r>
              <a:rPr lang="el-GR" sz="2400" dirty="0" smtClean="0"/>
              <a:t>όταν βρισκόταν σε πολιτική εξορία</a:t>
            </a:r>
            <a:endParaRPr lang="en-US" sz="2400" dirty="0"/>
          </a:p>
        </p:txBody>
      </p:sp>
      <p:pic>
        <p:nvPicPr>
          <p:cNvPr id="32772" name="Picture 4" descr="mon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4999" y="1629077"/>
            <a:ext cx="1919289" cy="2222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2774" name="Picture 6" descr="Copernicu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14999" y="4038600"/>
            <a:ext cx="1919289" cy="21463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6216949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190501"/>
            <a:ext cx="7010400" cy="953953"/>
          </a:xfrm>
        </p:spPr>
        <p:txBody>
          <a:bodyPr/>
          <a:lstStyle/>
          <a:p>
            <a:r>
              <a:rPr lang="el-GR" dirty="0" smtClean="0"/>
              <a:t>Ιταλικές πόλεις-κράτη</a:t>
            </a:r>
            <a:endParaRPr lang="en-US" dirty="0"/>
          </a:p>
        </p:txBody>
      </p:sp>
      <p:graphicFrame>
        <p:nvGraphicFramePr>
          <p:cNvPr id="33796" name="Object 4"/>
          <p:cNvGraphicFramePr>
            <a:graphicFrameLocks noGrp="1" noChangeAspect="1"/>
          </p:cNvGraphicFramePr>
          <p:nvPr>
            <p:ph sz="quarter" idx="1"/>
            <p:extLst>
              <p:ext uri="{D42A27DB-BD31-4B8C-83A1-F6EECF244321}">
                <p14:modId xmlns:p14="http://schemas.microsoft.com/office/powerpoint/2010/main" val="1705933976"/>
              </p:ext>
            </p:extLst>
          </p:nvPr>
        </p:nvGraphicFramePr>
        <p:xfrm>
          <a:off x="2413000" y="1905000"/>
          <a:ext cx="1651000" cy="1981200"/>
        </p:xfrm>
        <a:graphic>
          <a:graphicData uri="http://schemas.openxmlformats.org/presentationml/2006/ole">
            <mc:AlternateContent xmlns:mc="http://schemas.openxmlformats.org/markup-compatibility/2006">
              <mc:Choice xmlns:v="urn:schemas-microsoft-com:vml" Requires="v">
                <p:oleObj spid="_x0000_s1082" name="Chart" r:id="rId3" imgW="3429122" imgH="4114800" progId="MSGraph.Chart.8">
                  <p:embed followColorScheme="full"/>
                </p:oleObj>
              </mc:Choice>
              <mc:Fallback>
                <p:oleObj name="Chart" r:id="rId3" imgW="3429122" imgH="41148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1905000"/>
                        <a:ext cx="1651000" cy="1981200"/>
                      </a:xfrm>
                      <a:prstGeom prst="rect">
                        <a:avLst/>
                      </a:prstGeom>
                      <a:extLst>
                        <a:ext uri="{FAA26D3D-D897-4be2-8F04-BA451C77F1D7}">
                          <ma14:placeholderFlag xmlns:ma14="http://schemas.microsoft.com/office/mac/drawingml/2011/main" val="1"/>
                        </a:ext>
                      </a:extLst>
                    </p:spPr>
                  </p:pic>
                </p:oleObj>
              </mc:Fallback>
            </mc:AlternateContent>
          </a:graphicData>
        </a:graphic>
      </p:graphicFrame>
      <p:pic>
        <p:nvPicPr>
          <p:cNvPr id="33797" name="Picture 5" descr="map18ita"/>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939741" y="1535243"/>
            <a:ext cx="6028551" cy="50244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95123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copernican_univers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05200" y="457200"/>
            <a:ext cx="3668713"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7592" name="Text Box 8"/>
          <p:cNvSpPr txBox="1">
            <a:spLocks noChangeArrowheads="1"/>
          </p:cNvSpPr>
          <p:nvPr/>
        </p:nvSpPr>
        <p:spPr bwMode="auto">
          <a:xfrm>
            <a:off x="372731" y="2743200"/>
            <a:ext cx="28576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t>Copernican Universe</a:t>
            </a:r>
          </a:p>
        </p:txBody>
      </p:sp>
    </p:spTree>
    <p:extLst>
      <p:ext uri="{BB962C8B-B14F-4D97-AF65-F5344CB8AC3E}">
        <p14:creationId xmlns:p14="http://schemas.microsoft.com/office/powerpoint/2010/main" val="96363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274638"/>
            <a:ext cx="8229600" cy="746987"/>
          </a:xfrm>
        </p:spPr>
        <p:txBody>
          <a:bodyPr>
            <a:normAutofit fontScale="90000"/>
          </a:bodyPr>
          <a:lstStyle/>
          <a:p>
            <a:pPr eaLnBrk="1" hangingPunct="1"/>
            <a:r>
              <a:rPr lang="el-GR" i="1" dirty="0" smtClean="0">
                <a:latin typeface="Arial Narrow"/>
                <a:cs typeface="Arial Narrow"/>
              </a:rPr>
              <a:t>Η ζωή του Μακιαβέλλι</a:t>
            </a:r>
            <a:endParaRPr lang="en-US" i="1" dirty="0">
              <a:latin typeface="Arial Narrow"/>
              <a:cs typeface="Arial Narrow"/>
            </a:endParaRPr>
          </a:p>
        </p:txBody>
      </p:sp>
      <p:sp>
        <p:nvSpPr>
          <p:cNvPr id="64519" name="Rectangle 7"/>
          <p:cNvSpPr>
            <a:spLocks noGrp="1" noChangeArrowheads="1"/>
          </p:cNvSpPr>
          <p:nvPr>
            <p:ph type="body" idx="1"/>
          </p:nvPr>
        </p:nvSpPr>
        <p:spPr>
          <a:xfrm>
            <a:off x="289903" y="1145876"/>
            <a:ext cx="8320698" cy="5254924"/>
          </a:xfrm>
        </p:spPr>
        <p:txBody>
          <a:bodyPr/>
          <a:lstStyle/>
          <a:p>
            <a:pPr eaLnBrk="1" hangingPunct="1">
              <a:lnSpc>
                <a:spcPct val="90000"/>
              </a:lnSpc>
            </a:pPr>
            <a:r>
              <a:rPr lang="el-GR" sz="2800" dirty="0" smtClean="0">
                <a:latin typeface="Arial Narrow"/>
                <a:cs typeface="Arial Narrow"/>
              </a:rPr>
              <a:t>Τα πρώτα χρόνια </a:t>
            </a:r>
            <a:r>
              <a:rPr lang="en-US" sz="2800" dirty="0" smtClean="0">
                <a:latin typeface="Arial Narrow"/>
                <a:cs typeface="Arial Narrow"/>
              </a:rPr>
              <a:t>1469</a:t>
            </a:r>
            <a:r>
              <a:rPr lang="en-US" sz="2800" dirty="0">
                <a:latin typeface="Arial Narrow"/>
                <a:cs typeface="Arial Narrow"/>
              </a:rPr>
              <a:t>-</a:t>
            </a:r>
            <a:r>
              <a:rPr lang="en-US" sz="2800" dirty="0" smtClean="0">
                <a:latin typeface="Arial Narrow"/>
                <a:cs typeface="Arial Narrow"/>
              </a:rPr>
              <a:t>1494</a:t>
            </a:r>
            <a:endParaRPr lang="en-US" sz="2800" dirty="0">
              <a:latin typeface="Arial Narrow"/>
              <a:cs typeface="Arial Narrow"/>
            </a:endParaRPr>
          </a:p>
          <a:p>
            <a:pPr lvl="1" eaLnBrk="1" hangingPunct="1">
              <a:lnSpc>
                <a:spcPct val="90000"/>
              </a:lnSpc>
            </a:pPr>
            <a:r>
              <a:rPr lang="el-GR" sz="2400" dirty="0" smtClean="0">
                <a:latin typeface="Arial Narrow"/>
                <a:cs typeface="Arial Narrow"/>
              </a:rPr>
              <a:t>Παλαιά Φλωρεντινή οικογένεια</a:t>
            </a:r>
            <a:endParaRPr lang="en-US" sz="2400" dirty="0">
              <a:latin typeface="Arial Narrow"/>
              <a:cs typeface="Arial Narrow"/>
            </a:endParaRPr>
          </a:p>
          <a:p>
            <a:pPr lvl="1" eaLnBrk="1" hangingPunct="1">
              <a:lnSpc>
                <a:spcPct val="90000"/>
              </a:lnSpc>
            </a:pPr>
            <a:r>
              <a:rPr lang="el-GR" sz="2400" dirty="0" smtClean="0">
                <a:latin typeface="Arial Narrow"/>
                <a:cs typeface="Arial Narrow"/>
              </a:rPr>
              <a:t>Ανθρωπιστική παιδεία</a:t>
            </a:r>
            <a:endParaRPr lang="en-US" sz="2400" dirty="0">
              <a:latin typeface="Arial Narrow"/>
              <a:cs typeface="Arial Narrow"/>
            </a:endParaRPr>
          </a:p>
          <a:p>
            <a:pPr eaLnBrk="1" hangingPunct="1">
              <a:lnSpc>
                <a:spcPct val="90000"/>
              </a:lnSpc>
            </a:pPr>
            <a:endParaRPr lang="el-GR" sz="2800" dirty="0" smtClean="0">
              <a:latin typeface="Arial Narrow"/>
              <a:cs typeface="Arial Narrow"/>
            </a:endParaRPr>
          </a:p>
          <a:p>
            <a:pPr eaLnBrk="1" hangingPunct="1">
              <a:lnSpc>
                <a:spcPct val="90000"/>
              </a:lnSpc>
            </a:pPr>
            <a:r>
              <a:rPr lang="el-GR" sz="2800" dirty="0" smtClean="0">
                <a:latin typeface="Arial Narrow"/>
                <a:cs typeface="Arial Narrow"/>
              </a:rPr>
              <a:t>Άνοδος στην πολιτική της πόλης</a:t>
            </a:r>
            <a:r>
              <a:rPr lang="en-US" sz="2800" dirty="0" smtClean="0">
                <a:latin typeface="Arial Narrow"/>
                <a:cs typeface="Arial Narrow"/>
              </a:rPr>
              <a:t> </a:t>
            </a:r>
            <a:r>
              <a:rPr lang="en-US" sz="2800" dirty="0">
                <a:latin typeface="Arial Narrow"/>
                <a:cs typeface="Arial Narrow"/>
              </a:rPr>
              <a:t>(1494-1512)</a:t>
            </a:r>
          </a:p>
          <a:p>
            <a:pPr lvl="1" eaLnBrk="1" hangingPunct="1">
              <a:lnSpc>
                <a:spcPct val="90000"/>
              </a:lnSpc>
            </a:pPr>
            <a:r>
              <a:rPr lang="el-GR" sz="2400" dirty="0" smtClean="0">
                <a:latin typeface="Arial Narrow"/>
                <a:cs typeface="Arial Narrow"/>
              </a:rPr>
              <a:t>Βοήθησε στην πτώση του</a:t>
            </a:r>
            <a:r>
              <a:rPr lang="en-US" sz="2400" dirty="0" smtClean="0">
                <a:latin typeface="Arial Narrow"/>
                <a:cs typeface="Arial Narrow"/>
              </a:rPr>
              <a:t> </a:t>
            </a:r>
            <a:r>
              <a:rPr lang="en-US" sz="2400" dirty="0">
                <a:latin typeface="Arial Narrow"/>
                <a:cs typeface="Arial Narrow"/>
              </a:rPr>
              <a:t>Savonarola (1498)</a:t>
            </a:r>
          </a:p>
          <a:p>
            <a:pPr lvl="1" eaLnBrk="1" hangingPunct="1">
              <a:lnSpc>
                <a:spcPct val="90000"/>
              </a:lnSpc>
            </a:pPr>
            <a:r>
              <a:rPr lang="el-GR" sz="2400" dirty="0" smtClean="0">
                <a:latin typeface="Arial Narrow"/>
                <a:cs typeface="Arial Narrow"/>
              </a:rPr>
              <a:t>Γραμματέας πολέμου και εξωτερικών σχέσεων</a:t>
            </a:r>
            <a:r>
              <a:rPr lang="en-US" sz="2400" dirty="0" smtClean="0">
                <a:latin typeface="Arial Narrow"/>
                <a:cs typeface="Arial Narrow"/>
              </a:rPr>
              <a:t> </a:t>
            </a:r>
            <a:r>
              <a:rPr lang="en-US" sz="2400" dirty="0">
                <a:latin typeface="Arial Narrow"/>
                <a:cs typeface="Arial Narrow"/>
              </a:rPr>
              <a:t>(1498-1512)</a:t>
            </a:r>
          </a:p>
          <a:p>
            <a:pPr lvl="1" eaLnBrk="1" hangingPunct="1">
              <a:lnSpc>
                <a:spcPct val="90000"/>
              </a:lnSpc>
            </a:pPr>
            <a:r>
              <a:rPr lang="el-GR" sz="2400" dirty="0" smtClean="0">
                <a:latin typeface="Arial Narrow"/>
                <a:cs typeface="Arial Narrow"/>
              </a:rPr>
              <a:t>Βοηθός του επικεφαλής της Δημοκρατίας</a:t>
            </a:r>
            <a:r>
              <a:rPr lang="en-US" sz="2400" dirty="0" smtClean="0">
                <a:latin typeface="Arial Narrow"/>
                <a:cs typeface="Arial Narrow"/>
              </a:rPr>
              <a:t>, </a:t>
            </a:r>
            <a:r>
              <a:rPr lang="en-US" sz="2400" dirty="0" err="1">
                <a:latin typeface="Arial Narrow"/>
                <a:cs typeface="Arial Narrow"/>
              </a:rPr>
              <a:t>Piero</a:t>
            </a:r>
            <a:r>
              <a:rPr lang="en-US" sz="2400" dirty="0">
                <a:latin typeface="Arial Narrow"/>
                <a:cs typeface="Arial Narrow"/>
              </a:rPr>
              <a:t> </a:t>
            </a:r>
            <a:r>
              <a:rPr lang="en-US" sz="2400" dirty="0" err="1">
                <a:latin typeface="Arial Narrow"/>
                <a:cs typeface="Arial Narrow"/>
              </a:rPr>
              <a:t>Soderini</a:t>
            </a:r>
            <a:r>
              <a:rPr lang="en-US" sz="2400" dirty="0">
                <a:latin typeface="Arial Narrow"/>
                <a:cs typeface="Arial Narrow"/>
              </a:rPr>
              <a:t> (1502-1512)</a:t>
            </a:r>
          </a:p>
          <a:p>
            <a:pPr lvl="1" eaLnBrk="1" hangingPunct="1">
              <a:lnSpc>
                <a:spcPct val="90000"/>
              </a:lnSpc>
            </a:pPr>
            <a:r>
              <a:rPr lang="el-GR" sz="2400" dirty="0" smtClean="0">
                <a:latin typeface="Arial Narrow"/>
                <a:cs typeface="Arial Narrow"/>
              </a:rPr>
              <a:t>Οι Μέδικοι ρίχνουν τον </a:t>
            </a:r>
            <a:r>
              <a:rPr lang="en-US" sz="2400" dirty="0" err="1" smtClean="0">
                <a:latin typeface="Arial Narrow"/>
                <a:cs typeface="Arial Narrow"/>
              </a:rPr>
              <a:t>Soderini</a:t>
            </a:r>
            <a:r>
              <a:rPr lang="en-US" sz="2400" dirty="0" smtClean="0">
                <a:latin typeface="Arial Narrow"/>
                <a:cs typeface="Arial Narrow"/>
              </a:rPr>
              <a:t> </a:t>
            </a:r>
            <a:r>
              <a:rPr lang="el-GR" sz="2400" dirty="0" smtClean="0">
                <a:latin typeface="Arial Narrow"/>
                <a:cs typeface="Arial Narrow"/>
              </a:rPr>
              <a:t>και ο Μακιαβέλλι κατηγορήθηκε</a:t>
            </a:r>
            <a:r>
              <a:rPr lang="en-US" sz="2400" dirty="0" smtClean="0">
                <a:latin typeface="Arial Narrow"/>
                <a:cs typeface="Arial Narrow"/>
              </a:rPr>
              <a:t> </a:t>
            </a:r>
            <a:r>
              <a:rPr lang="el-GR" sz="2400" dirty="0" smtClean="0">
                <a:latin typeface="Arial Narrow"/>
                <a:cs typeface="Arial Narrow"/>
              </a:rPr>
              <a:t>για εμπλοκή σε συνομωσία να εκθρονισθούν οι Μέδικοι</a:t>
            </a:r>
            <a:r>
              <a:rPr lang="en-US" sz="2400" dirty="0" smtClean="0">
                <a:latin typeface="Arial Narrow"/>
                <a:cs typeface="Arial Narrow"/>
              </a:rPr>
              <a:t> </a:t>
            </a:r>
            <a:r>
              <a:rPr lang="en-US" sz="2400" dirty="0">
                <a:latin typeface="Arial Narrow"/>
                <a:cs typeface="Arial Narrow"/>
              </a:rPr>
              <a:t>(1512)</a:t>
            </a:r>
          </a:p>
        </p:txBody>
      </p:sp>
      <p:pic>
        <p:nvPicPr>
          <p:cNvPr id="4100" name="Picture 4" descr="Portrait of Niccolò Machiavelli by Santi di Tito."/>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58000" y="1021625"/>
            <a:ext cx="1882775" cy="2489200"/>
          </a:xfrm>
          <a:noFill/>
        </p:spPr>
      </p:pic>
    </p:spTree>
    <p:extLst>
      <p:ext uri="{BB962C8B-B14F-4D97-AF65-F5344CB8AC3E}">
        <p14:creationId xmlns:p14="http://schemas.microsoft.com/office/powerpoint/2010/main" val="1342992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5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45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3286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0" name="Rectangle 2"/>
          <p:cNvSpPr>
            <a:spLocks noGrp="1" noChangeArrowheads="1"/>
          </p:cNvSpPr>
          <p:nvPr>
            <p:ph type="ctrTitle"/>
          </p:nvPr>
        </p:nvSpPr>
        <p:spPr>
          <a:xfrm>
            <a:off x="3851920" y="1844824"/>
            <a:ext cx="5184576" cy="1470025"/>
          </a:xfrm>
        </p:spPr>
        <p:txBody>
          <a:bodyPr/>
          <a:lstStyle/>
          <a:p>
            <a:r>
              <a:rPr lang="el-GR" dirty="0" smtClean="0"/>
              <a:t>Θουκυδίδης</a:t>
            </a:r>
            <a:endParaRPr lang="en-GB" dirty="0"/>
          </a:p>
        </p:txBody>
      </p:sp>
      <p:sp>
        <p:nvSpPr>
          <p:cNvPr id="2051" name="Rectangle 3"/>
          <p:cNvSpPr>
            <a:spLocks noGrp="1" noChangeArrowheads="1"/>
          </p:cNvSpPr>
          <p:nvPr>
            <p:ph type="subTitle" idx="1"/>
          </p:nvPr>
        </p:nvSpPr>
        <p:spPr>
          <a:xfrm>
            <a:off x="3754438" y="3314849"/>
            <a:ext cx="5282058" cy="1752600"/>
          </a:xfrm>
        </p:spPr>
        <p:txBody>
          <a:bodyPr>
            <a:normAutofit fontScale="85000" lnSpcReduction="20000"/>
          </a:bodyPr>
          <a:lstStyle/>
          <a:p>
            <a:r>
              <a:rPr lang="el-GR" dirty="0" smtClean="0"/>
              <a:t>Η ιστορία του Πελοποννησιακού </a:t>
            </a:r>
          </a:p>
          <a:p>
            <a:r>
              <a:rPr lang="el-GR" dirty="0" smtClean="0"/>
              <a:t>Πολέμου</a:t>
            </a:r>
            <a:endParaRPr lang="en-GB" dirty="0" smtClean="0"/>
          </a:p>
          <a:p>
            <a:endParaRPr lang="en-GB" dirty="0" smtClean="0"/>
          </a:p>
          <a:p>
            <a:r>
              <a:rPr lang="el-GR" dirty="0" smtClean="0"/>
              <a:t>Γιατί ξεκινάμε με το Θουκυδίδη;</a:t>
            </a:r>
            <a:endParaRPr lang="en-GB" dirty="0"/>
          </a:p>
        </p:txBody>
      </p:sp>
    </p:spTree>
    <p:extLst>
      <p:ext uri="{BB962C8B-B14F-4D97-AF65-F5344CB8AC3E}">
        <p14:creationId xmlns:p14="http://schemas.microsoft.com/office/powerpoint/2010/main" val="23810250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4598"/>
          </a:xfrm>
        </p:spPr>
        <p:txBody>
          <a:bodyPr/>
          <a:lstStyle/>
          <a:p>
            <a:pPr eaLnBrk="1" hangingPunct="1"/>
            <a:r>
              <a:rPr lang="el-GR" dirty="0" smtClean="0">
                <a:latin typeface="Arial Narrow"/>
                <a:cs typeface="Arial Narrow"/>
              </a:rPr>
              <a:t>Συνέχεια...</a:t>
            </a:r>
            <a:endParaRPr lang="en-US" dirty="0">
              <a:latin typeface="Arial Narrow"/>
              <a:cs typeface="Arial Narrow"/>
            </a:endParaRPr>
          </a:p>
        </p:txBody>
      </p:sp>
      <p:sp>
        <p:nvSpPr>
          <p:cNvPr id="67587" name="Rectangle 3"/>
          <p:cNvSpPr>
            <a:spLocks noGrp="1" noChangeArrowheads="1"/>
          </p:cNvSpPr>
          <p:nvPr>
            <p:ph type="body" idx="1"/>
          </p:nvPr>
        </p:nvSpPr>
        <p:spPr>
          <a:xfrm>
            <a:off x="457200" y="1270128"/>
            <a:ext cx="8229600" cy="4856035"/>
          </a:xfrm>
        </p:spPr>
        <p:txBody>
          <a:bodyPr/>
          <a:lstStyle/>
          <a:p>
            <a:pPr eaLnBrk="1" hangingPunct="1"/>
            <a:r>
              <a:rPr lang="el-GR" sz="2800" dirty="0" smtClean="0">
                <a:latin typeface="Arial Narrow"/>
                <a:cs typeface="Arial Narrow"/>
              </a:rPr>
              <a:t>Εξορία</a:t>
            </a:r>
            <a:r>
              <a:rPr lang="en-US" sz="2800" dirty="0" smtClean="0">
                <a:latin typeface="Arial Narrow"/>
                <a:cs typeface="Arial Narrow"/>
              </a:rPr>
              <a:t> </a:t>
            </a:r>
            <a:r>
              <a:rPr lang="en-US" sz="2800" dirty="0">
                <a:latin typeface="Arial Narrow"/>
                <a:cs typeface="Arial Narrow"/>
              </a:rPr>
              <a:t>(1512-1521)</a:t>
            </a:r>
          </a:p>
          <a:p>
            <a:pPr lvl="1" eaLnBrk="1" hangingPunct="1"/>
            <a:r>
              <a:rPr lang="en-US" sz="2400" i="1" dirty="0">
                <a:latin typeface="Arial Narrow"/>
                <a:cs typeface="Arial Narrow"/>
              </a:rPr>
              <a:t>Discourses</a:t>
            </a:r>
            <a:r>
              <a:rPr lang="en-US" sz="2400" dirty="0">
                <a:latin typeface="Arial Narrow"/>
                <a:cs typeface="Arial Narrow"/>
              </a:rPr>
              <a:t> – </a:t>
            </a:r>
            <a:r>
              <a:rPr lang="el-GR" sz="2400" dirty="0" smtClean="0">
                <a:latin typeface="Arial Narrow"/>
                <a:cs typeface="Arial Narrow"/>
              </a:rPr>
              <a:t>για τις δημοκρατίες</a:t>
            </a:r>
            <a:endParaRPr lang="en-US" sz="2400" dirty="0">
              <a:latin typeface="Arial Narrow"/>
              <a:cs typeface="Arial Narrow"/>
            </a:endParaRPr>
          </a:p>
          <a:p>
            <a:pPr lvl="1" eaLnBrk="1" hangingPunct="1"/>
            <a:r>
              <a:rPr lang="en-US" sz="2400" i="1" dirty="0">
                <a:latin typeface="Arial Narrow"/>
                <a:cs typeface="Arial Narrow"/>
              </a:rPr>
              <a:t>The Prince </a:t>
            </a:r>
            <a:r>
              <a:rPr lang="en-US" sz="2400" dirty="0">
                <a:latin typeface="Arial Narrow"/>
                <a:cs typeface="Arial Narrow"/>
              </a:rPr>
              <a:t>– </a:t>
            </a:r>
            <a:r>
              <a:rPr lang="el-GR" sz="2400" dirty="0" smtClean="0">
                <a:latin typeface="Arial Narrow"/>
                <a:cs typeface="Arial Narrow"/>
              </a:rPr>
              <a:t>για τις ηγεμονίες</a:t>
            </a:r>
            <a:endParaRPr lang="en-US" sz="2400" i="1" dirty="0">
              <a:latin typeface="Arial Narrow"/>
              <a:cs typeface="Arial Narrow"/>
            </a:endParaRPr>
          </a:p>
          <a:p>
            <a:pPr eaLnBrk="1" hangingPunct="1"/>
            <a:endParaRPr lang="el-GR" sz="2800" dirty="0" smtClean="0">
              <a:latin typeface="Arial Narrow"/>
              <a:cs typeface="Arial Narrow"/>
            </a:endParaRPr>
          </a:p>
          <a:p>
            <a:pPr eaLnBrk="1" hangingPunct="1"/>
            <a:r>
              <a:rPr lang="el-GR" sz="2800" dirty="0" smtClean="0">
                <a:latin typeface="Arial Narrow"/>
                <a:cs typeface="Arial Narrow"/>
              </a:rPr>
              <a:t>Επιστροφή στην πολιτική</a:t>
            </a:r>
            <a:r>
              <a:rPr lang="en-US" sz="2800" dirty="0" smtClean="0">
                <a:latin typeface="Arial Narrow"/>
                <a:cs typeface="Arial Narrow"/>
              </a:rPr>
              <a:t> </a:t>
            </a:r>
            <a:r>
              <a:rPr lang="en-US" sz="2800" dirty="0">
                <a:latin typeface="Arial Narrow"/>
                <a:cs typeface="Arial Narrow"/>
              </a:rPr>
              <a:t>(1521-1527)</a:t>
            </a:r>
          </a:p>
          <a:p>
            <a:pPr lvl="1" eaLnBrk="1" hangingPunct="1"/>
            <a:r>
              <a:rPr lang="el-GR" sz="2400" dirty="0" smtClean="0">
                <a:latin typeface="Arial Narrow"/>
                <a:cs typeface="Arial Narrow"/>
              </a:rPr>
              <a:t>Επίσημος ιστοριογράφος της Φλωρεντίας</a:t>
            </a:r>
            <a:endParaRPr lang="en-US" sz="2400" dirty="0">
              <a:latin typeface="Arial Narrow"/>
              <a:cs typeface="Arial Narrow"/>
            </a:endParaRPr>
          </a:p>
          <a:p>
            <a:pPr lvl="1" eaLnBrk="1" hangingPunct="1"/>
            <a:r>
              <a:rPr lang="el-GR" sz="2400" dirty="0" smtClean="0">
                <a:latin typeface="Arial Narrow"/>
                <a:cs typeface="Arial Narrow"/>
              </a:rPr>
              <a:t>Εξορίζεται πάλι για δεσμούς με τους Μεδίκους και πεθαίνει από ασθένεια</a:t>
            </a:r>
            <a:endParaRPr lang="en-US" sz="2400" dirty="0">
              <a:latin typeface="Arial Narrow"/>
              <a:cs typeface="Arial Narrow"/>
            </a:endParaRPr>
          </a:p>
          <a:p>
            <a:pPr eaLnBrk="1" hangingPunct="1"/>
            <a:endParaRPr lang="en-US" sz="2400" dirty="0">
              <a:latin typeface="Arial Narrow"/>
              <a:cs typeface="Arial Narrow"/>
            </a:endParaRPr>
          </a:p>
        </p:txBody>
      </p:sp>
    </p:spTree>
    <p:extLst>
      <p:ext uri="{BB962C8B-B14F-4D97-AF65-F5344CB8AC3E}">
        <p14:creationId xmlns:p14="http://schemas.microsoft.com/office/powerpoint/2010/main" val="286839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81684"/>
          </a:xfrm>
        </p:spPr>
        <p:txBody>
          <a:bodyPr/>
          <a:lstStyle/>
          <a:p>
            <a:pPr eaLnBrk="1" hangingPunct="1"/>
            <a:r>
              <a:rPr lang="el-GR" i="1" dirty="0" smtClean="0">
                <a:latin typeface="Arial"/>
                <a:cs typeface="Arial"/>
              </a:rPr>
              <a:t>Ο Ηγεμόνας</a:t>
            </a:r>
            <a:endParaRPr lang="en-US" i="1" dirty="0">
              <a:latin typeface="Arial"/>
              <a:cs typeface="Arial"/>
            </a:endParaRPr>
          </a:p>
        </p:txBody>
      </p:sp>
      <p:sp>
        <p:nvSpPr>
          <p:cNvPr id="68611" name="Rectangle 3"/>
          <p:cNvSpPr>
            <a:spLocks noGrp="1" noChangeArrowheads="1"/>
          </p:cNvSpPr>
          <p:nvPr>
            <p:ph type="body" sz="half" idx="1"/>
          </p:nvPr>
        </p:nvSpPr>
        <p:spPr>
          <a:xfrm>
            <a:off x="457200" y="1524000"/>
            <a:ext cx="4572000" cy="4572000"/>
          </a:xfrm>
        </p:spPr>
        <p:txBody>
          <a:bodyPr/>
          <a:lstStyle/>
          <a:p>
            <a:pPr eaLnBrk="1" hangingPunct="1">
              <a:lnSpc>
                <a:spcPct val="90000"/>
              </a:lnSpc>
            </a:pPr>
            <a:r>
              <a:rPr lang="el-GR" sz="3100" dirty="0" smtClean="0">
                <a:latin typeface="Arial Narrow"/>
                <a:cs typeface="Arial Narrow"/>
              </a:rPr>
              <a:t>Ηγεμονία </a:t>
            </a:r>
            <a:r>
              <a:rPr lang="en-US" sz="3100" dirty="0" smtClean="0">
                <a:latin typeface="Arial Narrow"/>
                <a:cs typeface="Arial Narrow"/>
              </a:rPr>
              <a:t>vs</a:t>
            </a:r>
            <a:r>
              <a:rPr lang="en-US" sz="3100" dirty="0">
                <a:latin typeface="Arial Narrow"/>
                <a:cs typeface="Arial Narrow"/>
              </a:rPr>
              <a:t>. </a:t>
            </a:r>
            <a:r>
              <a:rPr lang="el-GR" sz="3100" dirty="0" smtClean="0">
                <a:latin typeface="Arial Narrow"/>
                <a:cs typeface="Arial Narrow"/>
              </a:rPr>
              <a:t>Δημοκρατία</a:t>
            </a:r>
          </a:p>
          <a:p>
            <a:pPr marL="0" indent="0" eaLnBrk="1" hangingPunct="1">
              <a:lnSpc>
                <a:spcPct val="90000"/>
              </a:lnSpc>
              <a:buNone/>
            </a:pPr>
            <a:endParaRPr lang="en-US" sz="3100" dirty="0">
              <a:latin typeface="Arial Narrow"/>
              <a:cs typeface="Arial Narrow"/>
            </a:endParaRPr>
          </a:p>
          <a:p>
            <a:pPr eaLnBrk="1" hangingPunct="1">
              <a:lnSpc>
                <a:spcPct val="90000"/>
              </a:lnSpc>
            </a:pPr>
            <a:r>
              <a:rPr lang="el-GR" sz="3100" dirty="0" smtClean="0">
                <a:latin typeface="Arial Narrow"/>
                <a:cs typeface="Arial Narrow"/>
              </a:rPr>
              <a:t>Πρακτικός οδηγός</a:t>
            </a:r>
            <a:r>
              <a:rPr lang="en-US" sz="3100" dirty="0" smtClean="0">
                <a:latin typeface="Arial Narrow"/>
                <a:cs typeface="Arial Narrow"/>
              </a:rPr>
              <a:t> </a:t>
            </a:r>
            <a:r>
              <a:rPr lang="en-US" sz="3100" dirty="0">
                <a:latin typeface="Arial Narrow"/>
                <a:cs typeface="Arial Narrow"/>
              </a:rPr>
              <a:t>vs. </a:t>
            </a:r>
            <a:r>
              <a:rPr lang="el-GR" sz="3100" dirty="0" smtClean="0">
                <a:latin typeface="Arial Narrow"/>
                <a:cs typeface="Arial Narrow"/>
              </a:rPr>
              <a:t>ιδεαλισμός</a:t>
            </a:r>
            <a:r>
              <a:rPr lang="en-US" sz="3100" dirty="0" smtClean="0">
                <a:latin typeface="Arial Narrow"/>
                <a:cs typeface="Arial Narrow"/>
              </a:rPr>
              <a:t> </a:t>
            </a:r>
            <a:r>
              <a:rPr lang="en-US" sz="3100" dirty="0">
                <a:latin typeface="Arial Narrow"/>
                <a:cs typeface="Arial Narrow"/>
              </a:rPr>
              <a:t>(More</a:t>
            </a:r>
            <a:r>
              <a:rPr lang="ja-JP" altLang="en-US" sz="3100" dirty="0">
                <a:latin typeface="Arial Narrow"/>
                <a:cs typeface="Arial Narrow"/>
              </a:rPr>
              <a:t>’</a:t>
            </a:r>
            <a:r>
              <a:rPr lang="en-US" sz="3100" dirty="0">
                <a:latin typeface="Arial Narrow"/>
                <a:cs typeface="Arial Narrow"/>
              </a:rPr>
              <a:t>s </a:t>
            </a:r>
            <a:r>
              <a:rPr lang="en-US" sz="3100" i="1" dirty="0">
                <a:latin typeface="Arial Narrow"/>
                <a:cs typeface="Arial Narrow"/>
              </a:rPr>
              <a:t>Utopia</a:t>
            </a:r>
            <a:r>
              <a:rPr lang="en-US" sz="3100" dirty="0" smtClean="0">
                <a:latin typeface="Arial Narrow"/>
                <a:cs typeface="Arial Narrow"/>
              </a:rPr>
              <a:t>)</a:t>
            </a:r>
            <a:endParaRPr lang="el-GR" sz="3100" dirty="0" smtClean="0">
              <a:latin typeface="Arial Narrow"/>
              <a:cs typeface="Arial Narrow"/>
            </a:endParaRPr>
          </a:p>
          <a:p>
            <a:pPr marL="0" indent="0" eaLnBrk="1" hangingPunct="1">
              <a:lnSpc>
                <a:spcPct val="90000"/>
              </a:lnSpc>
              <a:buNone/>
            </a:pPr>
            <a:endParaRPr lang="en-US" sz="3100" dirty="0">
              <a:latin typeface="Arial Narrow"/>
              <a:cs typeface="Arial Narrow"/>
            </a:endParaRPr>
          </a:p>
          <a:p>
            <a:pPr eaLnBrk="1" hangingPunct="1">
              <a:lnSpc>
                <a:spcPct val="90000"/>
              </a:lnSpc>
            </a:pPr>
            <a:r>
              <a:rPr lang="el-GR" sz="3100" dirty="0" smtClean="0">
                <a:latin typeface="Arial Narrow"/>
                <a:cs typeface="Arial Narrow"/>
              </a:rPr>
              <a:t>στόχος</a:t>
            </a:r>
            <a:r>
              <a:rPr lang="en-US" sz="3100" dirty="0" smtClean="0">
                <a:latin typeface="Arial Narrow"/>
                <a:cs typeface="Arial Narrow"/>
              </a:rPr>
              <a:t>: </a:t>
            </a:r>
            <a:r>
              <a:rPr lang="el-GR" sz="3100" dirty="0" smtClean="0">
                <a:latin typeface="Arial Narrow"/>
                <a:cs typeface="Arial Narrow"/>
              </a:rPr>
              <a:t>πως ο ηγεμόνας μπορεί να καρδίσει και να διατηρήσει την εξουσία</a:t>
            </a:r>
            <a:endParaRPr lang="en-US" sz="3100" dirty="0">
              <a:latin typeface="Arial Narrow"/>
              <a:cs typeface="Arial Narrow"/>
            </a:endParaRPr>
          </a:p>
        </p:txBody>
      </p:sp>
      <p:sp>
        <p:nvSpPr>
          <p:cNvPr id="68618" name="Rectangle 10"/>
          <p:cNvSpPr>
            <a:spLocks noGrp="1" noChangeArrowheads="1"/>
          </p:cNvSpPr>
          <p:nvPr>
            <p:ph type="body" sz="half" idx="2"/>
          </p:nvPr>
        </p:nvSpPr>
        <p:spPr>
          <a:xfrm>
            <a:off x="4572000" y="5410200"/>
            <a:ext cx="4572000" cy="1219200"/>
          </a:xfrm>
        </p:spPr>
        <p:txBody>
          <a:bodyPr/>
          <a:lstStyle/>
          <a:p>
            <a:pPr algn="ctr" eaLnBrk="1" hangingPunct="1">
              <a:lnSpc>
                <a:spcPct val="90000"/>
              </a:lnSpc>
              <a:buFont typeface="Wingdings" charset="0"/>
              <a:buNone/>
            </a:pPr>
            <a:r>
              <a:rPr lang="en-US" sz="2000" dirty="0">
                <a:latin typeface="Garamond" charset="0"/>
              </a:rPr>
              <a:t>Lorenzo di </a:t>
            </a:r>
            <a:r>
              <a:rPr lang="en-US" sz="2000" dirty="0" err="1">
                <a:latin typeface="Garamond" charset="0"/>
              </a:rPr>
              <a:t>Piero</a:t>
            </a:r>
            <a:r>
              <a:rPr lang="en-US" sz="2000" dirty="0">
                <a:latin typeface="Garamond" charset="0"/>
              </a:rPr>
              <a:t> de Medici (1492-1519)</a:t>
            </a:r>
          </a:p>
          <a:p>
            <a:pPr algn="ctr" eaLnBrk="1" hangingPunct="1">
              <a:lnSpc>
                <a:spcPct val="90000"/>
              </a:lnSpc>
              <a:buFont typeface="Wingdings" charset="0"/>
              <a:buNone/>
            </a:pPr>
            <a:r>
              <a:rPr lang="en-US" sz="2000" dirty="0">
                <a:latin typeface="Garamond" charset="0"/>
              </a:rPr>
              <a:t>- Duke of </a:t>
            </a:r>
            <a:r>
              <a:rPr lang="en-US" sz="2000" dirty="0" err="1">
                <a:latin typeface="Garamond" charset="0"/>
              </a:rPr>
              <a:t>Urbino</a:t>
            </a:r>
            <a:endParaRPr lang="en-US" sz="2000" dirty="0">
              <a:latin typeface="Garamond" charset="0"/>
            </a:endParaRPr>
          </a:p>
          <a:p>
            <a:pPr algn="ctr" eaLnBrk="1" hangingPunct="1">
              <a:lnSpc>
                <a:spcPct val="90000"/>
              </a:lnSpc>
              <a:buFont typeface="Wingdings" charset="0"/>
              <a:buNone/>
            </a:pPr>
            <a:r>
              <a:rPr lang="en-US" sz="2000" dirty="0">
                <a:latin typeface="Garamond" charset="0"/>
              </a:rPr>
              <a:t>- Leader of Florence (1513-1519)</a:t>
            </a:r>
          </a:p>
          <a:p>
            <a:pPr eaLnBrk="1" hangingPunct="1">
              <a:lnSpc>
                <a:spcPct val="90000"/>
              </a:lnSpc>
              <a:buFont typeface="Wingdings" charset="0"/>
              <a:buNone/>
            </a:pPr>
            <a:endParaRPr lang="en-US" sz="2000" dirty="0">
              <a:latin typeface="Garamond" charset="0"/>
            </a:endParaRPr>
          </a:p>
        </p:txBody>
      </p:sp>
      <p:pic>
        <p:nvPicPr>
          <p:cNvPr id="68613" name="Picture 5" descr="Image:Duke-Lorenzo.jpg">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410200" y="1524000"/>
            <a:ext cx="2811463" cy="3810000"/>
          </a:xfrm>
        </p:spPr>
      </p:pic>
      <p:sp>
        <p:nvSpPr>
          <p:cNvPr id="6150" name="Text Box 7"/>
          <p:cNvSpPr txBox="1">
            <a:spLocks noChangeArrowheads="1"/>
          </p:cNvSpPr>
          <p:nvPr/>
        </p:nvSpPr>
        <p:spPr bwMode="auto">
          <a:xfrm>
            <a:off x="5257800" y="5791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endParaRPr lang="en-US"/>
          </a:p>
        </p:txBody>
      </p:sp>
      <p:sp>
        <p:nvSpPr>
          <p:cNvPr id="6151" name="Text Box 8"/>
          <p:cNvSpPr txBox="1">
            <a:spLocks noChangeArrowheads="1"/>
          </p:cNvSpPr>
          <p:nvPr/>
        </p:nvSpPr>
        <p:spPr bwMode="auto">
          <a:xfrm>
            <a:off x="5562600" y="5791200"/>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a:p>
        </p:txBody>
      </p:sp>
    </p:spTree>
    <p:extLst>
      <p:ext uri="{BB962C8B-B14F-4D97-AF65-F5344CB8AC3E}">
        <p14:creationId xmlns:p14="http://schemas.microsoft.com/office/powerpoint/2010/main" val="1073462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fade">
                                      <p:cBhvr>
                                        <p:cTn id="19" dur="2000"/>
                                        <p:tgtEl>
                                          <p:spTgt spid="68613"/>
                                        </p:tgtEl>
                                      </p:cBhvr>
                                    </p:animEffect>
                                    <p:anim calcmode="lin" valueType="num">
                                      <p:cBhvr>
                                        <p:cTn id="20" dur="2000" fill="hold"/>
                                        <p:tgtEl>
                                          <p:spTgt spid="68613"/>
                                        </p:tgtEl>
                                        <p:attrNameLst>
                                          <p:attrName>style.rotation</p:attrName>
                                        </p:attrNameLst>
                                      </p:cBhvr>
                                      <p:tavLst>
                                        <p:tav tm="0">
                                          <p:val>
                                            <p:fltVal val="720"/>
                                          </p:val>
                                        </p:tav>
                                        <p:tav tm="100000">
                                          <p:val>
                                            <p:fltVal val="0"/>
                                          </p:val>
                                        </p:tav>
                                      </p:tavLst>
                                    </p:anim>
                                    <p:anim calcmode="lin" valueType="num">
                                      <p:cBhvr>
                                        <p:cTn id="21" dur="2000" fill="hold"/>
                                        <p:tgtEl>
                                          <p:spTgt spid="68613"/>
                                        </p:tgtEl>
                                        <p:attrNameLst>
                                          <p:attrName>ppt_h</p:attrName>
                                        </p:attrNameLst>
                                      </p:cBhvr>
                                      <p:tavLst>
                                        <p:tav tm="0">
                                          <p:val>
                                            <p:fltVal val="0"/>
                                          </p:val>
                                        </p:tav>
                                        <p:tav tm="100000">
                                          <p:val>
                                            <p:strVal val="#ppt_h"/>
                                          </p:val>
                                        </p:tav>
                                      </p:tavLst>
                                    </p:anim>
                                    <p:anim calcmode="lin" valueType="num">
                                      <p:cBhvr>
                                        <p:cTn id="22" dur="2000" fill="hold"/>
                                        <p:tgtEl>
                                          <p:spTgt spid="6861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8618">
                                            <p:txEl>
                                              <p:pRg st="0" end="0"/>
                                            </p:txEl>
                                          </p:spTgt>
                                        </p:tgtEl>
                                        <p:attrNameLst>
                                          <p:attrName>style.visibility</p:attrName>
                                        </p:attrNameLst>
                                      </p:cBhvr>
                                      <p:to>
                                        <p:strVal val="visible"/>
                                      </p:to>
                                    </p:set>
                                    <p:animEffect transition="in" filter="fade">
                                      <p:cBhvr>
                                        <p:cTn id="25" dur="2000"/>
                                        <p:tgtEl>
                                          <p:spTgt spid="68618">
                                            <p:txEl>
                                              <p:pRg st="0" end="0"/>
                                            </p:txEl>
                                          </p:spTgt>
                                        </p:tgtEl>
                                      </p:cBhvr>
                                    </p:animEffect>
                                    <p:anim calcmode="lin" valueType="num">
                                      <p:cBhvr>
                                        <p:cTn id="26" dur="2000" fill="hold"/>
                                        <p:tgtEl>
                                          <p:spTgt spid="68618">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8618">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8618">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8618">
                                            <p:txEl>
                                              <p:pRg st="1" end="1"/>
                                            </p:txEl>
                                          </p:spTgt>
                                        </p:tgtEl>
                                        <p:attrNameLst>
                                          <p:attrName>style.visibility</p:attrName>
                                        </p:attrNameLst>
                                      </p:cBhvr>
                                      <p:to>
                                        <p:strVal val="visible"/>
                                      </p:to>
                                    </p:set>
                                    <p:animEffect transition="in" filter="fade">
                                      <p:cBhvr>
                                        <p:cTn id="31" dur="2000"/>
                                        <p:tgtEl>
                                          <p:spTgt spid="68618">
                                            <p:txEl>
                                              <p:pRg st="1" end="1"/>
                                            </p:txEl>
                                          </p:spTgt>
                                        </p:tgtEl>
                                      </p:cBhvr>
                                    </p:animEffect>
                                    <p:anim calcmode="lin" valueType="num">
                                      <p:cBhvr>
                                        <p:cTn id="32" dur="2000" fill="hold"/>
                                        <p:tgtEl>
                                          <p:spTgt spid="68618">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68618">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68618">
                                            <p:txEl>
                                              <p:pRg st="1" end="1"/>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68618">
                                            <p:txEl>
                                              <p:pRg st="2" end="2"/>
                                            </p:txEl>
                                          </p:spTgt>
                                        </p:tgtEl>
                                        <p:attrNameLst>
                                          <p:attrName>style.visibility</p:attrName>
                                        </p:attrNameLst>
                                      </p:cBhvr>
                                      <p:to>
                                        <p:strVal val="visible"/>
                                      </p:to>
                                    </p:set>
                                    <p:animEffect transition="in" filter="fade">
                                      <p:cBhvr>
                                        <p:cTn id="37" dur="2000"/>
                                        <p:tgtEl>
                                          <p:spTgt spid="68618">
                                            <p:txEl>
                                              <p:pRg st="2" end="2"/>
                                            </p:txEl>
                                          </p:spTgt>
                                        </p:tgtEl>
                                      </p:cBhvr>
                                    </p:animEffect>
                                    <p:anim calcmode="lin" valueType="num">
                                      <p:cBhvr>
                                        <p:cTn id="38" dur="2000" fill="hold"/>
                                        <p:tgtEl>
                                          <p:spTgt spid="68618">
                                            <p:txEl>
                                              <p:pRg st="2" end="2"/>
                                            </p:txEl>
                                          </p:spTgt>
                                        </p:tgtEl>
                                        <p:attrNameLst>
                                          <p:attrName>style.rotation</p:attrName>
                                        </p:attrNameLst>
                                      </p:cBhvr>
                                      <p:tavLst>
                                        <p:tav tm="0">
                                          <p:val>
                                            <p:fltVal val="720"/>
                                          </p:val>
                                        </p:tav>
                                        <p:tav tm="100000">
                                          <p:val>
                                            <p:fltVal val="0"/>
                                          </p:val>
                                        </p:tav>
                                      </p:tavLst>
                                    </p:anim>
                                    <p:anim calcmode="lin" valueType="num">
                                      <p:cBhvr>
                                        <p:cTn id="39" dur="2000" fill="hold"/>
                                        <p:tgtEl>
                                          <p:spTgt spid="68618">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68618">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dirty="0" smtClean="0">
                <a:latin typeface="Arial" charset="0"/>
              </a:rPr>
              <a:t>Θέματα στον</a:t>
            </a:r>
            <a:r>
              <a:rPr lang="en-US" dirty="0" smtClean="0">
                <a:latin typeface="Arial" charset="0"/>
              </a:rPr>
              <a:t> </a:t>
            </a:r>
            <a:r>
              <a:rPr lang="el-GR" i="1" dirty="0" smtClean="0">
                <a:latin typeface="Arial" charset="0"/>
              </a:rPr>
              <a:t>Ηγεμόνα</a:t>
            </a:r>
            <a:endParaRPr lang="en-US" dirty="0">
              <a:latin typeface="Arial" charset="0"/>
            </a:endParaRPr>
          </a:p>
        </p:txBody>
      </p:sp>
      <p:sp>
        <p:nvSpPr>
          <p:cNvPr id="7171" name="Rectangle 3"/>
          <p:cNvSpPr>
            <a:spLocks noGrp="1" noChangeArrowheads="1"/>
          </p:cNvSpPr>
          <p:nvPr>
            <p:ph type="body" idx="1"/>
          </p:nvPr>
        </p:nvSpPr>
        <p:spPr>
          <a:xfrm>
            <a:off x="949325" y="1981200"/>
            <a:ext cx="7889875" cy="4114800"/>
          </a:xfrm>
        </p:spPr>
        <p:txBody>
          <a:bodyPr>
            <a:normAutofit/>
          </a:bodyPr>
          <a:lstStyle/>
          <a:p>
            <a:pPr marL="609600" indent="-609600" eaLnBrk="1" hangingPunct="1">
              <a:lnSpc>
                <a:spcPct val="90000"/>
              </a:lnSpc>
              <a:buClrTx/>
              <a:buFont typeface="Wingdings" charset="0"/>
              <a:buAutoNum type="arabicPeriod"/>
            </a:pPr>
            <a:r>
              <a:rPr lang="el-GR" sz="2800" dirty="0" smtClean="0">
                <a:latin typeface="Arial" charset="0"/>
              </a:rPr>
              <a:t>Ανθρώπινη φύση</a:t>
            </a:r>
          </a:p>
          <a:p>
            <a:pPr marL="0" indent="0" eaLnBrk="1" hangingPunct="1">
              <a:lnSpc>
                <a:spcPct val="90000"/>
              </a:lnSpc>
              <a:buClrTx/>
              <a:buNone/>
            </a:pPr>
            <a:endParaRPr lang="en-US" sz="2800" dirty="0">
              <a:latin typeface="Arial" charset="0"/>
            </a:endParaRPr>
          </a:p>
          <a:p>
            <a:pPr marL="609600" indent="-609600" eaLnBrk="1" hangingPunct="1">
              <a:lnSpc>
                <a:spcPct val="90000"/>
              </a:lnSpc>
              <a:buClrTx/>
              <a:buFont typeface="Wingdings" charset="0"/>
              <a:buAutoNum type="arabicPeriod"/>
            </a:pPr>
            <a:r>
              <a:rPr lang="el-GR" sz="2800" dirty="0" smtClean="0">
                <a:latin typeface="Arial" charset="0"/>
              </a:rPr>
              <a:t>Η τέχνη του πολέμου</a:t>
            </a:r>
          </a:p>
          <a:p>
            <a:pPr marL="0" indent="0" eaLnBrk="1" hangingPunct="1">
              <a:lnSpc>
                <a:spcPct val="90000"/>
              </a:lnSpc>
              <a:buClrTx/>
              <a:buNone/>
            </a:pPr>
            <a:endParaRPr lang="en-US" sz="2800" dirty="0">
              <a:latin typeface="Arial" charset="0"/>
            </a:endParaRPr>
          </a:p>
          <a:p>
            <a:pPr marL="609600" indent="-609600" eaLnBrk="1" hangingPunct="1">
              <a:lnSpc>
                <a:spcPct val="90000"/>
              </a:lnSpc>
              <a:buClrTx/>
              <a:buFont typeface="Wingdings" charset="0"/>
              <a:buAutoNum type="arabicPeriod"/>
            </a:pPr>
            <a:r>
              <a:rPr lang="el-GR" sz="2800" dirty="0" smtClean="0">
                <a:latin typeface="Arial" charset="0"/>
              </a:rPr>
              <a:t>Ο σκοπός αγιάζει τα μέσα/ απόρριψη της χριαστιανικής ηθικής (στην πολιτική)</a:t>
            </a:r>
          </a:p>
          <a:p>
            <a:pPr marL="0" indent="0" eaLnBrk="1" hangingPunct="1">
              <a:lnSpc>
                <a:spcPct val="90000"/>
              </a:lnSpc>
              <a:buClrTx/>
              <a:buNone/>
            </a:pPr>
            <a:endParaRPr lang="en-US" sz="2800" dirty="0">
              <a:latin typeface="Arial" charset="0"/>
            </a:endParaRPr>
          </a:p>
          <a:p>
            <a:pPr marL="609600" indent="-609600" eaLnBrk="1" hangingPunct="1">
              <a:lnSpc>
                <a:spcPct val="90000"/>
              </a:lnSpc>
              <a:buClrTx/>
              <a:buFont typeface="Wingdings" charset="0"/>
              <a:buAutoNum type="arabicPeriod"/>
            </a:pPr>
            <a:r>
              <a:rPr lang="en-US" sz="2800" dirty="0" err="1" smtClean="0">
                <a:latin typeface="Arial" charset="0"/>
              </a:rPr>
              <a:t>virtú</a:t>
            </a:r>
            <a:r>
              <a:rPr lang="en-US" sz="2800" dirty="0" smtClean="0">
                <a:latin typeface="Arial" charset="0"/>
              </a:rPr>
              <a:t> (</a:t>
            </a:r>
            <a:r>
              <a:rPr lang="el-GR" sz="2800" dirty="0" smtClean="0">
                <a:latin typeface="Arial" charset="0"/>
              </a:rPr>
              <a:t>ικανότητα</a:t>
            </a:r>
            <a:r>
              <a:rPr lang="en-US" sz="2800" dirty="0" smtClean="0">
                <a:latin typeface="Arial" charset="0"/>
              </a:rPr>
              <a:t>) </a:t>
            </a:r>
            <a:r>
              <a:rPr lang="en-US" sz="2800" dirty="0">
                <a:latin typeface="Arial" charset="0"/>
              </a:rPr>
              <a:t>vs. </a:t>
            </a:r>
            <a:r>
              <a:rPr lang="en-US" sz="2800" dirty="0" err="1">
                <a:latin typeface="Arial" charset="0"/>
              </a:rPr>
              <a:t>fortuna</a:t>
            </a:r>
            <a:r>
              <a:rPr lang="en-US" sz="2800" dirty="0">
                <a:latin typeface="Arial" charset="0"/>
              </a:rPr>
              <a:t> </a:t>
            </a:r>
            <a:r>
              <a:rPr lang="en-US" sz="2800" dirty="0" smtClean="0">
                <a:latin typeface="Arial" charset="0"/>
              </a:rPr>
              <a:t>(</a:t>
            </a:r>
            <a:r>
              <a:rPr lang="el-GR" sz="2800" dirty="0" smtClean="0">
                <a:latin typeface="Arial" charset="0"/>
              </a:rPr>
              <a:t>τύχη</a:t>
            </a:r>
            <a:r>
              <a:rPr lang="en-US" sz="2800" dirty="0" smtClean="0">
                <a:latin typeface="Arial" charset="0"/>
              </a:rPr>
              <a:t>)</a:t>
            </a:r>
            <a:endParaRPr lang="el-GR" sz="2800" dirty="0" smtClean="0">
              <a:latin typeface="Arial" charset="0"/>
            </a:endParaRPr>
          </a:p>
          <a:p>
            <a:pPr marL="0" indent="0" eaLnBrk="1" hangingPunct="1">
              <a:lnSpc>
                <a:spcPct val="90000"/>
              </a:lnSpc>
              <a:buClrTx/>
              <a:buNone/>
            </a:pPr>
            <a:endParaRPr lang="en-US" sz="2800" dirty="0">
              <a:latin typeface="Arial" charset="0"/>
            </a:endParaRPr>
          </a:p>
        </p:txBody>
      </p:sp>
    </p:spTree>
    <p:extLst>
      <p:ext uri="{BB962C8B-B14F-4D97-AF65-F5344CB8AC3E}">
        <p14:creationId xmlns:p14="http://schemas.microsoft.com/office/powerpoint/2010/main" val="1254153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46987"/>
          </a:xfrm>
        </p:spPr>
        <p:txBody>
          <a:bodyPr>
            <a:normAutofit/>
          </a:bodyPr>
          <a:lstStyle/>
          <a:p>
            <a:pPr algn="ctr"/>
            <a:r>
              <a:rPr lang="en-US" sz="3400" dirty="0"/>
              <a:t>II.  </a:t>
            </a:r>
            <a:r>
              <a:rPr lang="el-GR" sz="3400" dirty="0" smtClean="0"/>
              <a:t>Ανθρώπινη φύση και Εξουσία/Ισχύς</a:t>
            </a:r>
            <a:endParaRPr lang="en-US" sz="3400" dirty="0"/>
          </a:p>
        </p:txBody>
      </p:sp>
      <p:sp>
        <p:nvSpPr>
          <p:cNvPr id="37891" name="Rectangle 3"/>
          <p:cNvSpPr>
            <a:spLocks noGrp="1" noChangeArrowheads="1"/>
          </p:cNvSpPr>
          <p:nvPr>
            <p:ph type="body" idx="1"/>
          </p:nvPr>
        </p:nvSpPr>
        <p:spPr>
          <a:xfrm>
            <a:off x="457200" y="1187294"/>
            <a:ext cx="8229600" cy="5494684"/>
          </a:xfrm>
        </p:spPr>
        <p:txBody>
          <a:bodyPr>
            <a:normAutofit/>
          </a:bodyPr>
          <a:lstStyle/>
          <a:p>
            <a:pPr>
              <a:buFont typeface="Wingdings" charset="0"/>
              <a:buNone/>
            </a:pPr>
            <a:r>
              <a:rPr lang="en-US" dirty="0"/>
              <a:t>	</a:t>
            </a:r>
            <a:r>
              <a:rPr lang="el-GR" dirty="0" smtClean="0">
                <a:latin typeface="Arial"/>
              </a:rPr>
              <a:t>«Η επιθυμία για κτήση είναι φυσική και πολύ κοινη. Όποτε οι άνθρωποι που μπορούν το κάνουν πρέπει να επευφημούνται και όχι να καταδικάζονται</a:t>
            </a:r>
            <a:r>
              <a:rPr lang="el-GR" dirty="0" smtClean="0"/>
              <a:t>»</a:t>
            </a:r>
            <a:r>
              <a:rPr lang="en-US" dirty="0" smtClean="0"/>
              <a:t> (</a:t>
            </a:r>
            <a:r>
              <a:rPr lang="el-GR" dirty="0" smtClean="0"/>
              <a:t>κεφάλαιο</a:t>
            </a:r>
            <a:r>
              <a:rPr lang="en-US" dirty="0" smtClean="0"/>
              <a:t> </a:t>
            </a:r>
            <a:r>
              <a:rPr lang="en-US" dirty="0"/>
              <a:t>3)</a:t>
            </a:r>
            <a:r>
              <a:rPr lang="en-US" dirty="0" smtClean="0"/>
              <a:t>.</a:t>
            </a:r>
            <a:endParaRPr lang="el-GR" dirty="0" smtClean="0"/>
          </a:p>
          <a:p>
            <a:pPr>
              <a:buFont typeface="Wingdings" charset="0"/>
              <a:buNone/>
            </a:pPr>
            <a:endParaRPr lang="el-GR" dirty="0" smtClean="0"/>
          </a:p>
          <a:p>
            <a:pPr>
              <a:lnSpc>
                <a:spcPct val="90000"/>
              </a:lnSpc>
            </a:pPr>
            <a:r>
              <a:rPr lang="el-GR" dirty="0" smtClean="0"/>
              <a:t>Κάθε άνθρωπος είναι υπέυθυνος για τις επιλογές του</a:t>
            </a:r>
            <a:endParaRPr lang="en-US" dirty="0"/>
          </a:p>
          <a:p>
            <a:pPr>
              <a:lnSpc>
                <a:spcPct val="90000"/>
              </a:lnSpc>
            </a:pPr>
            <a:r>
              <a:rPr lang="el-GR" dirty="0" smtClean="0"/>
              <a:t>Κάθε άνθρωπος έχει αυτή της ευθύνη λόγω της φύσης του</a:t>
            </a:r>
            <a:endParaRPr lang="en-US" dirty="0"/>
          </a:p>
          <a:p>
            <a:pPr>
              <a:buFont typeface="Wingdings" charset="0"/>
              <a:buNone/>
            </a:pPr>
            <a:endParaRPr lang="en-US" dirty="0"/>
          </a:p>
        </p:txBody>
      </p:sp>
    </p:spTree>
    <p:extLst>
      <p:ext uri="{BB962C8B-B14F-4D97-AF65-F5344CB8AC3E}">
        <p14:creationId xmlns:p14="http://schemas.microsoft.com/office/powerpoint/2010/main" val="246369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l-GR" dirty="0" smtClean="0"/>
              <a:t>Ισχύς και Εξουσία</a:t>
            </a:r>
            <a:endParaRPr lang="en-US" dirty="0"/>
          </a:p>
        </p:txBody>
      </p:sp>
      <p:sp>
        <p:nvSpPr>
          <p:cNvPr id="41987" name="Rectangle 3"/>
          <p:cNvSpPr>
            <a:spLocks noGrp="1" noChangeArrowheads="1"/>
          </p:cNvSpPr>
          <p:nvPr>
            <p:ph type="body" idx="1"/>
          </p:nvPr>
        </p:nvSpPr>
        <p:spPr/>
        <p:txBody>
          <a:bodyPr>
            <a:normAutofit/>
          </a:bodyPr>
          <a:lstStyle/>
          <a:p>
            <a:pPr marL="0" indent="0">
              <a:buNone/>
            </a:pPr>
            <a:endParaRPr lang="en-US" dirty="0"/>
          </a:p>
          <a:p>
            <a:pPr lvl="1"/>
            <a:r>
              <a:rPr lang="el-GR" dirty="0" smtClean="0"/>
              <a:t>Ο Μακιαβέλλι είναι ο πρώτος πολιτικός φιλόσοφος που εστιάζει στη δύναμη ως ένα θετικό στοιχείο</a:t>
            </a:r>
          </a:p>
          <a:p>
            <a:pPr marL="457200" lvl="1" indent="0">
              <a:buNone/>
            </a:pPr>
            <a:endParaRPr lang="el-GR" dirty="0" smtClean="0"/>
          </a:p>
          <a:p>
            <a:pPr lvl="1"/>
            <a:r>
              <a:rPr lang="el-GR" dirty="0" smtClean="0"/>
              <a:t>Αναγνώριση του γεγονότος ότι η αναζήτηση ισχύος είναι ένα οργανικό μέρος της ανθρώπινης φύσης</a:t>
            </a:r>
            <a:endParaRPr lang="en-US" dirty="0"/>
          </a:p>
          <a:p>
            <a:pPr marL="457200" lvl="1" indent="0">
              <a:buNone/>
            </a:pPr>
            <a:endParaRPr lang="en-US" dirty="0"/>
          </a:p>
        </p:txBody>
      </p:sp>
    </p:spTree>
    <p:extLst>
      <p:ext uri="{BB962C8B-B14F-4D97-AF65-F5344CB8AC3E}">
        <p14:creationId xmlns:p14="http://schemas.microsoft.com/office/powerpoint/2010/main" val="82977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dirty="0"/>
              <a:t>II.  </a:t>
            </a:r>
            <a:r>
              <a:rPr lang="el-GR" dirty="0" smtClean="0"/>
              <a:t>Συνέχεια...</a:t>
            </a:r>
            <a:endParaRPr lang="en-US" dirty="0"/>
          </a:p>
        </p:txBody>
      </p:sp>
      <p:sp>
        <p:nvSpPr>
          <p:cNvPr id="43011" name="Rectangle 3"/>
          <p:cNvSpPr>
            <a:spLocks noGrp="1" noChangeArrowheads="1"/>
          </p:cNvSpPr>
          <p:nvPr>
            <p:ph type="body" idx="1"/>
          </p:nvPr>
        </p:nvSpPr>
        <p:spPr/>
        <p:txBody>
          <a:bodyPr/>
          <a:lstStyle/>
          <a:p>
            <a:r>
              <a:rPr lang="el-GR" dirty="0" smtClean="0"/>
              <a:t>Αν θέλουμε να αποκτούμε πράγματα, τότε θέλουμε και τα μέσα για αυτό το σκοπό</a:t>
            </a:r>
          </a:p>
          <a:p>
            <a:pPr marL="0" indent="0">
              <a:buNone/>
            </a:pPr>
            <a:endParaRPr lang="en-US" dirty="0"/>
          </a:p>
          <a:p>
            <a:r>
              <a:rPr lang="el-GR" dirty="0" smtClean="0"/>
              <a:t>Για τους ηγεμόνες η μελέτη της ισχύος/εξουσίας είναι ζωτική:</a:t>
            </a:r>
            <a:r>
              <a:rPr lang="en-US" dirty="0" smtClean="0"/>
              <a:t> </a:t>
            </a:r>
            <a:r>
              <a:rPr lang="el-GR" dirty="0" smtClean="0"/>
              <a:t>πως την αποκτούμε</a:t>
            </a:r>
            <a:r>
              <a:rPr lang="en-US" dirty="0" smtClean="0"/>
              <a:t>, </a:t>
            </a:r>
            <a:r>
              <a:rPr lang="el-GR" dirty="0" smtClean="0"/>
              <a:t>πως την διατηρούμε, πως την χρησιμοποιούμε</a:t>
            </a:r>
            <a:endParaRPr lang="en-US" dirty="0"/>
          </a:p>
        </p:txBody>
      </p:sp>
    </p:spTree>
    <p:extLst>
      <p:ext uri="{BB962C8B-B14F-4D97-AF65-F5344CB8AC3E}">
        <p14:creationId xmlns:p14="http://schemas.microsoft.com/office/powerpoint/2010/main" val="268391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l-GR" dirty="0" smtClean="0"/>
              <a:t>Συνέχεια...</a:t>
            </a:r>
            <a:endParaRPr lang="en-US" dirty="0"/>
          </a:p>
        </p:txBody>
      </p:sp>
      <p:sp>
        <p:nvSpPr>
          <p:cNvPr id="89091" name="Rectangle 3"/>
          <p:cNvSpPr>
            <a:spLocks noGrp="1" noChangeArrowheads="1"/>
          </p:cNvSpPr>
          <p:nvPr>
            <p:ph type="body" idx="1"/>
          </p:nvPr>
        </p:nvSpPr>
        <p:spPr/>
        <p:txBody>
          <a:bodyPr/>
          <a:lstStyle/>
          <a:p>
            <a:pPr>
              <a:lnSpc>
                <a:spcPct val="90000"/>
              </a:lnSpc>
              <a:buFont typeface="Wingdings" charset="0"/>
              <a:buNone/>
            </a:pPr>
            <a:r>
              <a:rPr lang="en-US" sz="2600" dirty="0"/>
              <a:t>	</a:t>
            </a:r>
            <a:r>
              <a:rPr lang="el-GR" dirty="0" smtClean="0"/>
              <a:t>«Οι άνθρωποι είναι αχάριστοι, υποκριτές, αποφεύγουν τον κίνδυνο,</a:t>
            </a:r>
            <a:r>
              <a:rPr lang="el-GR" altLang="ja-JP" dirty="0" smtClean="0">
                <a:latin typeface="Arial"/>
              </a:rPr>
              <a:t> άπληστοι</a:t>
            </a:r>
            <a:r>
              <a:rPr lang="el-GR" altLang="ja-JP" dirty="0"/>
              <a:t>.</a:t>
            </a:r>
            <a:r>
              <a:rPr lang="en-US" dirty="0" smtClean="0"/>
              <a:t> </a:t>
            </a:r>
            <a:r>
              <a:rPr lang="el-GR" dirty="0" smtClean="0"/>
              <a:t>Όσο εργάζεσαι για το καλό τους είναι δικοί σου, σου προσφέρουν το αίμα τους, την περιουσία τους, τη ζωή τους, όσο ο κίνδυνος είναι μακριά. Αλλά όταν έρχεται κοντά σου γυρνάνε την πλάτη»</a:t>
            </a:r>
            <a:r>
              <a:rPr lang="en-US" dirty="0" smtClean="0"/>
              <a:t> (</a:t>
            </a:r>
            <a:r>
              <a:rPr lang="el-GR" dirty="0" smtClean="0"/>
              <a:t>κεφάλαιο</a:t>
            </a:r>
            <a:r>
              <a:rPr lang="en-US" dirty="0" smtClean="0"/>
              <a:t> </a:t>
            </a:r>
            <a:r>
              <a:rPr lang="en-US" dirty="0"/>
              <a:t>XVII).</a:t>
            </a:r>
          </a:p>
        </p:txBody>
      </p:sp>
    </p:spTree>
    <p:extLst>
      <p:ext uri="{BB962C8B-B14F-4D97-AF65-F5344CB8AC3E}">
        <p14:creationId xmlns:p14="http://schemas.microsoft.com/office/powerpoint/2010/main" val="46990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pPr algn="ctr"/>
            <a:r>
              <a:rPr lang="el-GR" dirty="0" smtClean="0"/>
              <a:t>Συνέχεια...</a:t>
            </a:r>
            <a:endParaRPr lang="en-US" dirty="0"/>
          </a:p>
        </p:txBody>
      </p:sp>
      <p:sp>
        <p:nvSpPr>
          <p:cNvPr id="90115" name="Rectangle 1027"/>
          <p:cNvSpPr>
            <a:spLocks noGrp="1" noChangeArrowheads="1"/>
          </p:cNvSpPr>
          <p:nvPr>
            <p:ph type="body" idx="1"/>
          </p:nvPr>
        </p:nvSpPr>
        <p:spPr/>
        <p:txBody>
          <a:bodyPr/>
          <a:lstStyle/>
          <a:p>
            <a:r>
              <a:rPr lang="el-GR" dirty="0" smtClean="0"/>
              <a:t>Αν ο ηγεμόνας θέλει να παραμείνει στην εξουσία πρέπει</a:t>
            </a:r>
            <a:endParaRPr lang="en-US" dirty="0"/>
          </a:p>
          <a:p>
            <a:pPr>
              <a:buFont typeface="Wingdings" charset="0"/>
              <a:buNone/>
            </a:pPr>
            <a:r>
              <a:rPr lang="en-US" dirty="0"/>
              <a:t>	</a:t>
            </a:r>
            <a:r>
              <a:rPr lang="el-GR" dirty="0" smtClean="0"/>
              <a:t>«Να μάθει να μην είναι καλός, και να χρησιμοποιεί ή όχι αυτή τη γνώση</a:t>
            </a:r>
            <a:r>
              <a:rPr lang="ja-JP" altLang="en-US" dirty="0" smtClean="0">
                <a:latin typeface="Arial"/>
              </a:rPr>
              <a:t> </a:t>
            </a:r>
            <a:r>
              <a:rPr lang="el-GR" altLang="ja-JP" dirty="0" smtClean="0">
                <a:latin typeface="Arial"/>
              </a:rPr>
              <a:t>ανάλογα με την ανάγκη»</a:t>
            </a:r>
            <a:r>
              <a:rPr lang="en-US" dirty="0" smtClean="0"/>
              <a:t> (</a:t>
            </a:r>
            <a:r>
              <a:rPr lang="el-GR" dirty="0" smtClean="0"/>
              <a:t>κεφάλαιο</a:t>
            </a:r>
            <a:r>
              <a:rPr lang="en-US" dirty="0" smtClean="0"/>
              <a:t> </a:t>
            </a:r>
            <a:r>
              <a:rPr lang="en-US" dirty="0"/>
              <a:t>XV)</a:t>
            </a:r>
          </a:p>
          <a:p>
            <a:endParaRPr lang="en-US" dirty="0"/>
          </a:p>
        </p:txBody>
      </p:sp>
    </p:spTree>
    <p:extLst>
      <p:ext uri="{BB962C8B-B14F-4D97-AF65-F5344CB8AC3E}">
        <p14:creationId xmlns:p14="http://schemas.microsoft.com/office/powerpoint/2010/main" val="195967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1028" descr="C:\Documents and Settings\user\My Documents\My Pictures\hpt pics\snidelyw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0"/>
            <a:ext cx="25146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1026"/>
          <p:cNvSpPr>
            <a:spLocks noGrp="1" noChangeArrowheads="1"/>
          </p:cNvSpPr>
          <p:nvPr>
            <p:ph type="title"/>
          </p:nvPr>
        </p:nvSpPr>
        <p:spPr/>
        <p:txBody>
          <a:bodyPr/>
          <a:lstStyle/>
          <a:p>
            <a:pPr algn="ctr"/>
            <a:r>
              <a:rPr lang="el-GR" dirty="0" smtClean="0"/>
              <a:t>Τι σημαίνει;</a:t>
            </a:r>
            <a:endParaRPr lang="en-US" dirty="0"/>
          </a:p>
        </p:txBody>
      </p:sp>
      <p:sp>
        <p:nvSpPr>
          <p:cNvPr id="47107" name="Rectangle 1027"/>
          <p:cNvSpPr>
            <a:spLocks noGrp="1" noChangeArrowheads="1"/>
          </p:cNvSpPr>
          <p:nvPr>
            <p:ph type="body" idx="1"/>
          </p:nvPr>
        </p:nvSpPr>
        <p:spPr/>
        <p:txBody>
          <a:bodyPr/>
          <a:lstStyle/>
          <a:p>
            <a:pPr marL="0" indent="0">
              <a:buNone/>
            </a:pPr>
            <a:endParaRPr lang="en-US" dirty="0"/>
          </a:p>
          <a:p>
            <a:r>
              <a:rPr lang="el-GR" dirty="0" smtClean="0"/>
              <a:t>Ο Μακιαβέλλι δεν μας συμβουλεύει να είμαστε κακοί</a:t>
            </a:r>
            <a:endParaRPr lang="en-US" dirty="0"/>
          </a:p>
        </p:txBody>
      </p:sp>
    </p:spTree>
    <p:extLst>
      <p:ext uri="{BB962C8B-B14F-4D97-AF65-F5344CB8AC3E}">
        <p14:creationId xmlns:p14="http://schemas.microsoft.com/office/powerpoint/2010/main" val="187325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normAutofit/>
          </a:bodyPr>
          <a:lstStyle/>
          <a:p>
            <a:pPr algn="ctr"/>
            <a:r>
              <a:rPr lang="el-GR" dirty="0" smtClean="0"/>
              <a:t>Αλλά...</a:t>
            </a:r>
            <a:endParaRPr lang="en-US" dirty="0"/>
          </a:p>
        </p:txBody>
      </p:sp>
      <p:sp>
        <p:nvSpPr>
          <p:cNvPr id="77827" name="Rectangle 1027"/>
          <p:cNvSpPr>
            <a:spLocks noGrp="1" noChangeArrowheads="1"/>
          </p:cNvSpPr>
          <p:nvPr>
            <p:ph type="body" idx="1"/>
          </p:nvPr>
        </p:nvSpPr>
        <p:spPr/>
        <p:txBody>
          <a:bodyPr>
            <a:normAutofit lnSpcReduction="10000"/>
          </a:bodyPr>
          <a:lstStyle/>
          <a:p>
            <a:r>
              <a:rPr lang="el-GR" dirty="0" smtClean="0"/>
              <a:t>Συμβουλεύει τους ηγέτες πως να χρησιμοποιούν την ισχύ και την εξουσία</a:t>
            </a:r>
            <a:endParaRPr lang="en-US" dirty="0"/>
          </a:p>
          <a:p>
            <a:pPr marL="0" indent="0">
              <a:buNone/>
            </a:pPr>
            <a:endParaRPr lang="en-US" altLang="ja-JP" dirty="0" smtClean="0">
              <a:latin typeface="Arial"/>
            </a:endParaRPr>
          </a:p>
          <a:p>
            <a:pPr marL="0" indent="0">
              <a:buNone/>
            </a:pPr>
            <a:r>
              <a:rPr lang="ja-JP" altLang="en-US" dirty="0" smtClean="0">
                <a:latin typeface="Arial"/>
              </a:rPr>
              <a:t>“</a:t>
            </a:r>
            <a:r>
              <a:rPr lang="el-GR" altLang="ja-JP" dirty="0" smtClean="0">
                <a:latin typeface="Arial"/>
              </a:rPr>
              <a:t>Υπάρχουν δύο τρόποι να παλεύει κανείς:</a:t>
            </a:r>
            <a:r>
              <a:rPr lang="en-US" dirty="0" smtClean="0"/>
              <a:t> </a:t>
            </a:r>
            <a:r>
              <a:rPr lang="el-GR" dirty="0" smtClean="0"/>
              <a:t>ο ένας σύμφωνα με τους νόμους, ο άλλος με ισχύ. Ο πρώτος είναι κατάλληλος για τον άνθρωπο, ο δεύτερος για τα θηρία. Αλλά επειδή ο πρώτος, συχνά, δεν είναι αρκετός</a:t>
            </a:r>
            <a:r>
              <a:rPr lang="en-US" dirty="0" smtClean="0"/>
              <a:t>, </a:t>
            </a:r>
            <a:r>
              <a:rPr lang="el-GR" dirty="0" smtClean="0"/>
              <a:t>είναι παραίτητο να καταφεύγει και στον δέυτερο»</a:t>
            </a:r>
            <a:r>
              <a:rPr lang="en-US" dirty="0" smtClean="0"/>
              <a:t> (</a:t>
            </a:r>
            <a:r>
              <a:rPr lang="el-GR" dirty="0" smtClean="0"/>
              <a:t>κεφάλαιο</a:t>
            </a:r>
            <a:r>
              <a:rPr lang="en-US" dirty="0" smtClean="0"/>
              <a:t> </a:t>
            </a:r>
            <a:r>
              <a:rPr lang="en-US" dirty="0"/>
              <a:t>XVIII).  </a:t>
            </a:r>
          </a:p>
        </p:txBody>
      </p:sp>
    </p:spTree>
    <p:extLst>
      <p:ext uri="{BB962C8B-B14F-4D97-AF65-F5344CB8AC3E}">
        <p14:creationId xmlns:p14="http://schemas.microsoft.com/office/powerpoint/2010/main" val="10105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833813"/>
            <a:ext cx="381158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2" name="Rectangle 2"/>
          <p:cNvSpPr>
            <a:spLocks noGrp="1" noChangeArrowheads="1"/>
          </p:cNvSpPr>
          <p:nvPr>
            <p:ph type="title"/>
          </p:nvPr>
        </p:nvSpPr>
        <p:spPr>
          <a:xfrm>
            <a:off x="457200" y="274638"/>
            <a:ext cx="8229600" cy="802210"/>
          </a:xfrm>
        </p:spPr>
        <p:txBody>
          <a:bodyPr/>
          <a:lstStyle/>
          <a:p>
            <a:r>
              <a:rPr lang="el-GR" dirty="0" smtClean="0"/>
              <a:t>Αθήνα – Ναυτική Δύναμη</a:t>
            </a:r>
            <a:endParaRPr lang="en-GB" dirty="0"/>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96975"/>
            <a:ext cx="5705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354796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133600" y="190501"/>
            <a:ext cx="7010400" cy="982988"/>
          </a:xfrm>
        </p:spPr>
        <p:txBody>
          <a:bodyPr>
            <a:normAutofit/>
          </a:bodyPr>
          <a:lstStyle/>
          <a:p>
            <a:pPr algn="ctr"/>
            <a:r>
              <a:rPr lang="en-US" sz="3400" dirty="0"/>
              <a:t>II.  </a:t>
            </a:r>
            <a:r>
              <a:rPr lang="el-GR" sz="3400" dirty="0" smtClean="0"/>
              <a:t>Ανθρώπινη φύση και εξουσία</a:t>
            </a:r>
            <a:endParaRPr lang="en-US" sz="3400" dirty="0"/>
          </a:p>
        </p:txBody>
      </p:sp>
      <p:sp>
        <p:nvSpPr>
          <p:cNvPr id="78851" name="Rectangle 3"/>
          <p:cNvSpPr>
            <a:spLocks noGrp="1" noChangeArrowheads="1"/>
          </p:cNvSpPr>
          <p:nvPr>
            <p:ph type="body" idx="4294967295"/>
          </p:nvPr>
        </p:nvSpPr>
        <p:spPr>
          <a:xfrm>
            <a:off x="2895600" y="2871592"/>
            <a:ext cx="3200400" cy="3529207"/>
          </a:xfrm>
        </p:spPr>
        <p:txBody>
          <a:bodyPr/>
          <a:lstStyle/>
          <a:p>
            <a:pPr>
              <a:buFont typeface="Wingdings" charset="0"/>
              <a:buNone/>
            </a:pPr>
            <a:r>
              <a:rPr lang="en-US" sz="2000" dirty="0"/>
              <a:t>	</a:t>
            </a:r>
            <a:r>
              <a:rPr lang="el-GR" sz="2200" dirty="0" smtClean="0"/>
              <a:t>«Το λιοντάρι δεν ξέρει να φυλάγεται από τις παγίδες και η αλεπού από τους λύκους. Είναι, λοιπόν, απαραίτητο να γίνεται αλεπού για να αποφεύγει τις παγίδες και λιοντάρι για να τρομάζει τους λύκους»</a:t>
            </a:r>
            <a:endParaRPr lang="en-US" sz="2200" dirty="0"/>
          </a:p>
        </p:txBody>
      </p:sp>
      <p:pic>
        <p:nvPicPr>
          <p:cNvPr id="78852" name="Picture 4" descr="w-f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71800"/>
            <a:ext cx="2571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8854" name="Text Box 6"/>
          <p:cNvSpPr txBox="1">
            <a:spLocks noChangeArrowheads="1"/>
          </p:cNvSpPr>
          <p:nvPr/>
        </p:nvSpPr>
        <p:spPr bwMode="auto">
          <a:xfrm>
            <a:off x="3200400" y="1676400"/>
            <a:ext cx="518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l-GR" altLang="ja-JP" sz="2400" dirty="0" smtClean="0">
                <a:solidFill>
                  <a:schemeClr val="tx2"/>
                </a:solidFill>
                <a:latin typeface="Arial"/>
              </a:rPr>
              <a:t>Ο ηγεμόνας πρέπει να διαλέγει ανάμεσα στην αλεπού και το λιοντάρι</a:t>
            </a:r>
            <a:endParaRPr lang="en-US" sz="2400" dirty="0">
              <a:solidFill>
                <a:schemeClr val="tx2"/>
              </a:solidFill>
            </a:endParaRPr>
          </a:p>
        </p:txBody>
      </p:sp>
    </p:spTree>
    <p:extLst>
      <p:ext uri="{BB962C8B-B14F-4D97-AF65-F5344CB8AC3E}">
        <p14:creationId xmlns:p14="http://schemas.microsoft.com/office/powerpoint/2010/main" val="231041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dirty="0"/>
              <a:t>II.  </a:t>
            </a:r>
            <a:r>
              <a:rPr lang="el-GR" dirty="0" smtClean="0"/>
              <a:t>Ανθρώπινη φύση και ισχύς</a:t>
            </a:r>
            <a:endParaRPr lang="en-US" dirty="0"/>
          </a:p>
        </p:txBody>
      </p:sp>
      <p:sp>
        <p:nvSpPr>
          <p:cNvPr id="58371" name="Rectangle 3"/>
          <p:cNvSpPr>
            <a:spLocks noGrp="1" noChangeArrowheads="1"/>
          </p:cNvSpPr>
          <p:nvPr>
            <p:ph type="body" idx="1"/>
          </p:nvPr>
        </p:nvSpPr>
        <p:spPr/>
        <p:txBody>
          <a:bodyPr/>
          <a:lstStyle/>
          <a:p>
            <a:pPr>
              <a:lnSpc>
                <a:spcPct val="90000"/>
              </a:lnSpc>
            </a:pPr>
            <a:r>
              <a:rPr lang="el-GR" dirty="0" smtClean="0"/>
              <a:t>Οι άνθρωποι είναι εγωιστές και συνάπτουν σχέσεις για να αποκομίσουν κέρδη και, έτσι, χρειάζονται δύναμη για να επηρεάζουν τη συμπεριφορά των άλλων</a:t>
            </a:r>
          </a:p>
          <a:p>
            <a:pPr marL="0" indent="0">
              <a:lnSpc>
                <a:spcPct val="90000"/>
              </a:lnSpc>
              <a:buNone/>
            </a:pPr>
            <a:endParaRPr lang="el-GR" dirty="0" smtClean="0"/>
          </a:p>
          <a:p>
            <a:pPr>
              <a:lnSpc>
                <a:spcPct val="90000"/>
              </a:lnSpc>
            </a:pPr>
            <a:r>
              <a:rPr lang="el-GR" dirty="0" smtClean="0"/>
              <a:t>Οι άνθρωποι θα επιδιώξουν το κοινό καλό μόνο αν ταυτίζεται με το ιδιωτικό τους συμφέρον</a:t>
            </a:r>
            <a:endParaRPr lang="en-US" dirty="0"/>
          </a:p>
        </p:txBody>
      </p:sp>
    </p:spTree>
    <p:extLst>
      <p:ext uri="{BB962C8B-B14F-4D97-AF65-F5344CB8AC3E}">
        <p14:creationId xmlns:p14="http://schemas.microsoft.com/office/powerpoint/2010/main" val="345393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el-GR" dirty="0" smtClean="0"/>
              <a:t>Έτσι...</a:t>
            </a:r>
            <a:endParaRPr lang="en-US" dirty="0"/>
          </a:p>
        </p:txBody>
      </p:sp>
      <p:sp>
        <p:nvSpPr>
          <p:cNvPr id="75779" name="Rectangle 3"/>
          <p:cNvSpPr>
            <a:spLocks noGrp="1" noChangeArrowheads="1"/>
          </p:cNvSpPr>
          <p:nvPr>
            <p:ph type="body" idx="1"/>
          </p:nvPr>
        </p:nvSpPr>
        <p:spPr/>
        <p:txBody>
          <a:bodyPr>
            <a:normAutofit fontScale="92500" lnSpcReduction="10000"/>
          </a:bodyPr>
          <a:lstStyle/>
          <a:p>
            <a:r>
              <a:rPr lang="el-GR" altLang="ja-JP" dirty="0" smtClean="0">
                <a:latin typeface="Arial"/>
              </a:rPr>
              <a:t>«ο ηγεμόνας, για να επιβιώσει το κράτος, συχνά αναγκάζεται να πράττει αντίθετα με τις υποσχέσεις του, ενάντια στη φιλανθρωπία, ενάντια στον ανθρωπισμό, και ενάντια στη θρησκεία...»</a:t>
            </a:r>
          </a:p>
          <a:p>
            <a:r>
              <a:rPr lang="el-GR" dirty="0" smtClean="0">
                <a:latin typeface="Arial"/>
              </a:rPr>
              <a:t>«πρέπει να προσαρμόζεται ανάλογα με τη μοίρα και τις αλλαγές. Να παραμένει καλός όσο είναι δυνατόν, αλλά να είναι έτοιμος να πράττει το κακό όταν το επιβάλλει η ανάγκη» (κεφάλαιο </a:t>
            </a:r>
            <a:r>
              <a:rPr lang="en-US" dirty="0" smtClean="0">
                <a:latin typeface="Arial"/>
              </a:rPr>
              <a:t>XVIII)</a:t>
            </a:r>
            <a:endParaRPr lang="en-US" dirty="0"/>
          </a:p>
        </p:txBody>
      </p:sp>
    </p:spTree>
    <p:extLst>
      <p:ext uri="{BB962C8B-B14F-4D97-AF65-F5344CB8AC3E}">
        <p14:creationId xmlns:p14="http://schemas.microsoft.com/office/powerpoint/2010/main" val="286659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C:\Documents and Settings\user\My Documents\My Pictures\hpt pics\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57" y="3825417"/>
            <a:ext cx="3048000" cy="2030413"/>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p:cNvSpPr>
            <a:spLocks noGrp="1" noChangeArrowheads="1"/>
          </p:cNvSpPr>
          <p:nvPr>
            <p:ph type="title"/>
          </p:nvPr>
        </p:nvSpPr>
        <p:spPr/>
        <p:txBody>
          <a:bodyPr/>
          <a:lstStyle/>
          <a:p>
            <a:r>
              <a:rPr lang="en-US" dirty="0"/>
              <a:t>III. </a:t>
            </a:r>
            <a:r>
              <a:rPr lang="el-GR" dirty="0" smtClean="0"/>
              <a:t>Τύχη και ικανότητα</a:t>
            </a:r>
            <a:endParaRPr lang="en-US" dirty="0"/>
          </a:p>
        </p:txBody>
      </p:sp>
      <p:sp>
        <p:nvSpPr>
          <p:cNvPr id="71683" name="Rectangle 3"/>
          <p:cNvSpPr>
            <a:spLocks noGrp="1" noChangeArrowheads="1"/>
          </p:cNvSpPr>
          <p:nvPr>
            <p:ph type="body" idx="1"/>
          </p:nvPr>
        </p:nvSpPr>
        <p:spPr/>
        <p:txBody>
          <a:bodyPr/>
          <a:lstStyle/>
          <a:p>
            <a:r>
              <a:rPr lang="el-GR" dirty="0" smtClean="0"/>
              <a:t>Ο μακιαβέλλι αναγνωρίζει ότι πάντοτε τα πράγματα μπορεί να «πάνε στραβά»</a:t>
            </a:r>
            <a:endParaRPr lang="en-US" dirty="0"/>
          </a:p>
          <a:p>
            <a:r>
              <a:rPr lang="el-GR" dirty="0" smtClean="0"/>
              <a:t>Η τύχη είναι πάντοτε μέρος της ζωής</a:t>
            </a:r>
            <a:r>
              <a:rPr lang="en-US" dirty="0" smtClean="0">
                <a:solidFill>
                  <a:schemeClr val="bg1"/>
                </a:solidFill>
              </a:rPr>
              <a:t>political </a:t>
            </a:r>
            <a:r>
              <a:rPr lang="en-US" dirty="0">
                <a:solidFill>
                  <a:schemeClr val="bg1"/>
                </a:solidFill>
              </a:rPr>
              <a:t>life</a:t>
            </a:r>
          </a:p>
        </p:txBody>
      </p:sp>
      <p:pic>
        <p:nvPicPr>
          <p:cNvPr id="71684" name="Picture 4" descr="C:\Documents and Settings\user\My Documents\My Pictures\hpt pics\roul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952" y="4015917"/>
            <a:ext cx="2286000" cy="1839913"/>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C:\Documents and Settings\user\My Documents\My Pictures\hpt pics\p19e1923491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561" y="4015917"/>
            <a:ext cx="2514600" cy="17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4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III.  </a:t>
            </a:r>
            <a:r>
              <a:rPr lang="el-GR" dirty="0" smtClean="0"/>
              <a:t>Τύχη και ικανότητα</a:t>
            </a:r>
            <a:endParaRPr lang="en-US" dirty="0"/>
          </a:p>
        </p:txBody>
      </p:sp>
      <p:sp>
        <p:nvSpPr>
          <p:cNvPr id="72707" name="Rectangle 3"/>
          <p:cNvSpPr>
            <a:spLocks noGrp="1" noChangeArrowheads="1"/>
          </p:cNvSpPr>
          <p:nvPr>
            <p:ph type="body" idx="1"/>
          </p:nvPr>
        </p:nvSpPr>
        <p:spPr/>
        <p:txBody>
          <a:bodyPr/>
          <a:lstStyle/>
          <a:p>
            <a:pPr marL="0" indent="0">
              <a:buNone/>
            </a:pPr>
            <a:endParaRPr lang="en-US" dirty="0"/>
          </a:p>
          <a:p>
            <a:r>
              <a:rPr lang="el-GR" altLang="ja-JP" dirty="0" smtClean="0">
                <a:latin typeface="Arial"/>
              </a:rPr>
              <a:t>«Η τύχη ορίζει το μισό των πράξεών μας, αλλά το άλλο μισό είναι στον έλεγχό μας»</a:t>
            </a:r>
            <a:r>
              <a:rPr lang="en-US" dirty="0" smtClean="0"/>
              <a:t> </a:t>
            </a:r>
            <a:r>
              <a:rPr lang="el-GR" dirty="0" smtClean="0"/>
              <a:t>(κεφάλαιο </a:t>
            </a:r>
            <a:r>
              <a:rPr lang="en-US" dirty="0" smtClean="0"/>
              <a:t>XXV)</a:t>
            </a:r>
            <a:endParaRPr lang="el-GR" dirty="0" smtClean="0"/>
          </a:p>
          <a:p>
            <a:r>
              <a:rPr lang="el-GR" dirty="0" smtClean="0"/>
              <a:t>Ο καλός ηγέτης πρέπει να προσαρμόζεται στις μεταβαλλόμενες συνθήκες: Να είναι τολμηρός ή προσεκτικός ανάλογα με αυτές</a:t>
            </a:r>
            <a:endParaRPr lang="en-US" dirty="0"/>
          </a:p>
        </p:txBody>
      </p:sp>
    </p:spTree>
    <p:extLst>
      <p:ext uri="{BB962C8B-B14F-4D97-AF65-F5344CB8AC3E}">
        <p14:creationId xmlns:p14="http://schemas.microsoft.com/office/powerpoint/2010/main" val="208271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dirty="0"/>
              <a:t>III.  </a:t>
            </a:r>
            <a:r>
              <a:rPr lang="el-GR" dirty="0" smtClean="0"/>
              <a:t>Τύχη και ικανότητα</a:t>
            </a:r>
            <a:endParaRPr lang="en-US" dirty="0"/>
          </a:p>
        </p:txBody>
      </p:sp>
      <p:sp>
        <p:nvSpPr>
          <p:cNvPr id="79875" name="Rectangle 3"/>
          <p:cNvSpPr>
            <a:spLocks noGrp="1" noChangeArrowheads="1"/>
          </p:cNvSpPr>
          <p:nvPr>
            <p:ph type="body" idx="1"/>
          </p:nvPr>
        </p:nvSpPr>
        <p:spPr>
          <a:xfrm>
            <a:off x="457200" y="1600200"/>
            <a:ext cx="8229600" cy="4917604"/>
          </a:xfrm>
        </p:spPr>
        <p:txBody>
          <a:bodyPr>
            <a:normAutofit lnSpcReduction="10000"/>
          </a:bodyPr>
          <a:lstStyle/>
          <a:p>
            <a:r>
              <a:rPr lang="el-GR" dirty="0" smtClean="0"/>
              <a:t>Η γνώση του ΤΙ να κάνεις και ΠΟΤΕ είναι, για τον Μακιαβέλλι, η ουσία της ικανότητας</a:t>
            </a:r>
            <a:endParaRPr lang="en-US" dirty="0" smtClean="0"/>
          </a:p>
          <a:p>
            <a:pPr marL="0" indent="0">
              <a:buNone/>
            </a:pPr>
            <a:endParaRPr lang="en-US" dirty="0"/>
          </a:p>
          <a:p>
            <a:r>
              <a:rPr lang="el-GR" dirty="0" smtClean="0"/>
              <a:t>Αντίθετα με τους αρχαίους φιλόσοφους και τους χριστιανούς θεολόγους, η ικανότητα δεν πρέπει να συνδέεται με το δίπολο «καλό-κακό»</a:t>
            </a:r>
            <a:endParaRPr lang="en-US" dirty="0" smtClean="0"/>
          </a:p>
          <a:p>
            <a:pPr marL="0" indent="0">
              <a:buNone/>
            </a:pPr>
            <a:endParaRPr lang="en-US" dirty="0" smtClean="0"/>
          </a:p>
          <a:p>
            <a:r>
              <a:rPr lang="el-GR" dirty="0" smtClean="0"/>
              <a:t>Αυτοί που αποκτούν αυτό που θέλουν, είναι ικανοί και κατά τον Μακιαβέλλι «καλοί»</a:t>
            </a:r>
            <a:endParaRPr lang="en-US" dirty="0"/>
          </a:p>
          <a:p>
            <a:endParaRPr lang="en-US" dirty="0"/>
          </a:p>
        </p:txBody>
      </p:sp>
    </p:spTree>
    <p:extLst>
      <p:ext uri="{BB962C8B-B14F-4D97-AF65-F5344CB8AC3E}">
        <p14:creationId xmlns:p14="http://schemas.microsoft.com/office/powerpoint/2010/main" val="21002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algn="ctr"/>
            <a:r>
              <a:rPr lang="en-US" dirty="0"/>
              <a:t>IV.  </a:t>
            </a:r>
            <a:r>
              <a:rPr lang="el-GR" dirty="0" smtClean="0"/>
              <a:t>Είδη Διακυβέρνησης</a:t>
            </a:r>
            <a:endParaRPr lang="en-US" dirty="0"/>
          </a:p>
        </p:txBody>
      </p:sp>
      <p:sp>
        <p:nvSpPr>
          <p:cNvPr id="84995" name="Rectangle 3"/>
          <p:cNvSpPr>
            <a:spLocks noGrp="1" noChangeArrowheads="1"/>
          </p:cNvSpPr>
          <p:nvPr>
            <p:ph type="body" idx="1"/>
          </p:nvPr>
        </p:nvSpPr>
        <p:spPr/>
        <p:txBody>
          <a:bodyPr/>
          <a:lstStyle/>
          <a:p>
            <a:pPr marL="1371600" lvl="2" indent="-457200">
              <a:lnSpc>
                <a:spcPct val="90000"/>
              </a:lnSpc>
              <a:buFontTx/>
              <a:buAutoNum type="arabicPeriod"/>
            </a:pPr>
            <a:r>
              <a:rPr lang="el-GR" sz="2800" dirty="0" smtClean="0"/>
              <a:t>Δημοκρατία (</a:t>
            </a:r>
            <a:r>
              <a:rPr lang="en-US" sz="2800" dirty="0" smtClean="0"/>
              <a:t>Republic</a:t>
            </a:r>
            <a:r>
              <a:rPr lang="el-GR" sz="2800" dirty="0" smtClean="0"/>
              <a:t>)</a:t>
            </a:r>
            <a:endParaRPr lang="en-US" sz="2800" dirty="0"/>
          </a:p>
          <a:p>
            <a:pPr marL="1371600" lvl="2" indent="-457200">
              <a:lnSpc>
                <a:spcPct val="90000"/>
              </a:lnSpc>
              <a:buFontTx/>
              <a:buAutoNum type="arabicPeriod"/>
            </a:pPr>
            <a:r>
              <a:rPr lang="el-GR" sz="2800" dirty="0" smtClean="0"/>
              <a:t>Ηγεμονία/Μοναρχία (τυραννία) [</a:t>
            </a:r>
            <a:r>
              <a:rPr lang="en-US" sz="2800" dirty="0" smtClean="0"/>
              <a:t>Principality/Monarchy (tyranny)</a:t>
            </a:r>
            <a:r>
              <a:rPr lang="el-GR" sz="2800" dirty="0" smtClean="0"/>
              <a:t>]</a:t>
            </a:r>
            <a:endParaRPr lang="en-US" sz="2800" dirty="0"/>
          </a:p>
          <a:p>
            <a:pPr marL="571500" indent="-571500">
              <a:lnSpc>
                <a:spcPct val="90000"/>
              </a:lnSpc>
              <a:buFont typeface="Wingdings" charset="0"/>
              <a:buNone/>
            </a:pPr>
            <a:r>
              <a:rPr lang="en-US" sz="2800" dirty="0"/>
              <a:t>	</a:t>
            </a:r>
            <a:endParaRPr lang="en-US" sz="2800" dirty="0" smtClean="0"/>
          </a:p>
          <a:p>
            <a:pPr marL="571500" indent="-571500">
              <a:lnSpc>
                <a:spcPct val="90000"/>
              </a:lnSpc>
              <a:buFont typeface="Wingdings" charset="0"/>
              <a:buNone/>
            </a:pPr>
            <a:r>
              <a:rPr lang="el-GR" altLang="ja-JP" dirty="0" smtClean="0">
                <a:latin typeface="Arial"/>
              </a:rPr>
              <a:t>«Όλα τα κράτη ήταν και είναι ή δημοκρατίες ή ηγεμονίες»</a:t>
            </a:r>
            <a:r>
              <a:rPr lang="en-US" dirty="0" smtClean="0"/>
              <a:t> (</a:t>
            </a:r>
            <a:r>
              <a:rPr lang="el-GR" dirty="0" smtClean="0"/>
              <a:t>πρώτη πρόταση</a:t>
            </a:r>
            <a:r>
              <a:rPr lang="en-US" dirty="0" smtClean="0"/>
              <a:t>, </a:t>
            </a:r>
            <a:r>
              <a:rPr lang="el-GR" dirty="0" smtClean="0"/>
              <a:t>κεφάλαιο</a:t>
            </a:r>
            <a:r>
              <a:rPr lang="en-US" dirty="0" smtClean="0"/>
              <a:t> </a:t>
            </a:r>
            <a:r>
              <a:rPr lang="en-US" dirty="0"/>
              <a:t>1)</a:t>
            </a:r>
          </a:p>
        </p:txBody>
      </p:sp>
    </p:spTree>
    <p:extLst>
      <p:ext uri="{BB962C8B-B14F-4D97-AF65-F5344CB8AC3E}">
        <p14:creationId xmlns:p14="http://schemas.microsoft.com/office/powerpoint/2010/main" val="263986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algn="ctr"/>
            <a:r>
              <a:rPr lang="el-GR" dirty="0" smtClean="0"/>
              <a:t>Δημοκρατίες</a:t>
            </a:r>
            <a:endParaRPr lang="en-US" dirty="0"/>
          </a:p>
        </p:txBody>
      </p:sp>
      <p:sp>
        <p:nvSpPr>
          <p:cNvPr id="87043" name="Rectangle 3"/>
          <p:cNvSpPr>
            <a:spLocks noGrp="1" noChangeArrowheads="1"/>
          </p:cNvSpPr>
          <p:nvPr>
            <p:ph type="body" idx="1"/>
          </p:nvPr>
        </p:nvSpPr>
        <p:spPr/>
        <p:txBody>
          <a:bodyPr>
            <a:normAutofit fontScale="92500"/>
          </a:bodyPr>
          <a:lstStyle/>
          <a:p>
            <a:pPr marL="0" indent="0">
              <a:buNone/>
            </a:pPr>
            <a:endParaRPr lang="en-US" dirty="0"/>
          </a:p>
          <a:p>
            <a:pPr lvl="1"/>
            <a:r>
              <a:rPr lang="el-GR" sz="3400" dirty="0" smtClean="0"/>
              <a:t>Ιδρύονται από έναν ισχυρό και εμπνευσμένο ηγέτη που κινητοποιεί τους πολίτες</a:t>
            </a:r>
          </a:p>
          <a:p>
            <a:pPr lvl="1"/>
            <a:r>
              <a:rPr lang="el-GR" sz="3400" dirty="0" smtClean="0"/>
              <a:t>Βασίζονται στο νόμο</a:t>
            </a:r>
          </a:p>
          <a:p>
            <a:pPr lvl="1"/>
            <a:r>
              <a:rPr lang="el-GR" sz="3400" dirty="0" smtClean="0"/>
              <a:t>Κυβερνώνται προς το συμφέρον της πλειοψηφίας</a:t>
            </a:r>
            <a:endParaRPr lang="en-US" sz="3400" dirty="0"/>
          </a:p>
          <a:p>
            <a:pPr lvl="1"/>
            <a:r>
              <a:rPr lang="el-GR" sz="3400" dirty="0" smtClean="0"/>
              <a:t>Τα μέλη όλων των τάξεων έχουν την ευκαρία της συμμετοχής</a:t>
            </a:r>
            <a:endParaRPr lang="en-US" sz="3400" dirty="0"/>
          </a:p>
        </p:txBody>
      </p:sp>
    </p:spTree>
    <p:extLst>
      <p:ext uri="{BB962C8B-B14F-4D97-AF65-F5344CB8AC3E}">
        <p14:creationId xmlns:p14="http://schemas.microsoft.com/office/powerpoint/2010/main" val="89566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algn="ctr"/>
            <a:r>
              <a:rPr lang="el-GR" dirty="0" smtClean="0"/>
              <a:t>Δημοκρατίες</a:t>
            </a:r>
            <a:endParaRPr lang="en-US" dirty="0"/>
          </a:p>
        </p:txBody>
      </p:sp>
      <p:sp>
        <p:nvSpPr>
          <p:cNvPr id="88067" name="Rectangle 3"/>
          <p:cNvSpPr>
            <a:spLocks noGrp="1" noChangeArrowheads="1"/>
          </p:cNvSpPr>
          <p:nvPr>
            <p:ph type="body" idx="1"/>
          </p:nvPr>
        </p:nvSpPr>
        <p:spPr/>
        <p:txBody>
          <a:bodyPr>
            <a:normAutofit/>
          </a:bodyPr>
          <a:lstStyle/>
          <a:p>
            <a:r>
              <a:rPr lang="el-GR" sz="3600" dirty="0" smtClean="0"/>
              <a:t>Απαιτούν ενεργητικούς, εμπλεκόμενους δραστήριους πολίτες</a:t>
            </a:r>
          </a:p>
          <a:p>
            <a:pPr marL="0" indent="0">
              <a:buNone/>
            </a:pPr>
            <a:endParaRPr lang="en-US" sz="3600" dirty="0"/>
          </a:p>
          <a:p>
            <a:r>
              <a:rPr lang="el-GR" sz="3600" dirty="0" smtClean="0"/>
              <a:t>Όταν, συχνά, οι συνθήκες αυτές απουσιάζουν, η τυραννία είναι αναπόφευκτη</a:t>
            </a:r>
            <a:endParaRPr lang="en-US" sz="3600" dirty="0"/>
          </a:p>
        </p:txBody>
      </p:sp>
    </p:spTree>
    <p:extLst>
      <p:ext uri="{BB962C8B-B14F-4D97-AF65-F5344CB8AC3E}">
        <p14:creationId xmlns:p14="http://schemas.microsoft.com/office/powerpoint/2010/main" val="34882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l-GR" dirty="0" smtClean="0"/>
              <a:t>Τυραννίες</a:t>
            </a:r>
            <a:endParaRPr lang="en-US" dirty="0"/>
          </a:p>
        </p:txBody>
      </p:sp>
      <p:sp>
        <p:nvSpPr>
          <p:cNvPr id="92163" name="Rectangle 3"/>
          <p:cNvSpPr>
            <a:spLocks noGrp="1" noChangeArrowheads="1"/>
          </p:cNvSpPr>
          <p:nvPr>
            <p:ph type="body" idx="1"/>
          </p:nvPr>
        </p:nvSpPr>
        <p:spPr/>
        <p:txBody>
          <a:bodyPr>
            <a:normAutofit fontScale="92500" lnSpcReduction="10000"/>
          </a:bodyPr>
          <a:lstStyle/>
          <a:p>
            <a:pPr marL="0" indent="0">
              <a:buNone/>
            </a:pPr>
            <a:endParaRPr lang="en-US" dirty="0"/>
          </a:p>
          <a:p>
            <a:pPr lvl="1"/>
            <a:r>
              <a:rPr lang="el-GR" sz="3400" dirty="0" smtClean="0"/>
              <a:t>Οι μάζες είναι υποκείμενα και όχι δραστήριοι συμμετέχοντες στην πολιτική ζωή</a:t>
            </a:r>
          </a:p>
          <a:p>
            <a:pPr marL="457200" lvl="1" indent="0">
              <a:buNone/>
            </a:pPr>
            <a:endParaRPr lang="en-US" sz="3400" dirty="0"/>
          </a:p>
          <a:p>
            <a:pPr lvl="1"/>
            <a:r>
              <a:rPr lang="el-GR" sz="3400" dirty="0" smtClean="0"/>
              <a:t>Οι άρχουσες τάξεις έχουν περισσότερη ελευθερία και όταν τα συμφέροντά τους συγκρούονται με την ελευθερία των μαζών, οι πρώτες επικρατούν</a:t>
            </a:r>
            <a:endParaRPr lang="en-US" sz="3400" dirty="0"/>
          </a:p>
        </p:txBody>
      </p:sp>
    </p:spTree>
    <p:extLst>
      <p:ext uri="{BB962C8B-B14F-4D97-AF65-F5344CB8AC3E}">
        <p14:creationId xmlns:p14="http://schemas.microsoft.com/office/powerpoint/2010/main" val="79369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7975" y="125611"/>
            <a:ext cx="8177618" cy="628053"/>
          </a:xfrm>
        </p:spPr>
        <p:txBody>
          <a:bodyPr>
            <a:noAutofit/>
          </a:bodyPr>
          <a:lstStyle/>
          <a:p>
            <a:r>
              <a:rPr lang="el-GR" sz="3000" dirty="0" smtClean="0">
                <a:solidFill>
                  <a:srgbClr val="FF0000"/>
                </a:solidFill>
              </a:rPr>
              <a:t>Σπάρτη – Χερσαία Δύναμη</a:t>
            </a:r>
            <a:endParaRPr lang="en-GB" sz="3000" dirty="0">
              <a:solidFill>
                <a:srgbClr val="FF0000"/>
              </a:solidFill>
            </a:endParaRPr>
          </a:p>
        </p:txBody>
      </p:sp>
      <p:sp>
        <p:nvSpPr>
          <p:cNvPr id="30723" name="Rectangle 3"/>
          <p:cNvSpPr>
            <a:spLocks noGrp="1" noChangeArrowheads="1"/>
          </p:cNvSpPr>
          <p:nvPr>
            <p:ph type="body" idx="1"/>
          </p:nvPr>
        </p:nvSpPr>
        <p:spPr>
          <a:xfrm>
            <a:off x="467544" y="6453336"/>
            <a:ext cx="8229600" cy="176883"/>
          </a:xfrm>
        </p:spPr>
        <p:txBody>
          <a:bodyPr>
            <a:normAutofit fontScale="25000" lnSpcReduction="20000"/>
          </a:bodyPr>
          <a:lstStyle/>
          <a:p>
            <a:endParaRPr lang="en-US" dirty="0"/>
          </a:p>
        </p:txBody>
      </p:sp>
      <p:pic>
        <p:nvPicPr>
          <p:cNvPr id="2" name="Picture 1"/>
          <p:cNvPicPr>
            <a:picLocks noChangeAspect="1"/>
          </p:cNvPicPr>
          <p:nvPr/>
        </p:nvPicPr>
        <p:blipFill>
          <a:blip r:embed="rId3"/>
          <a:stretch>
            <a:fillRect/>
          </a:stretch>
        </p:blipFill>
        <p:spPr>
          <a:xfrm>
            <a:off x="0" y="921146"/>
            <a:ext cx="9144000" cy="5709073"/>
          </a:xfrm>
          <a:prstGeom prst="rect">
            <a:avLst/>
          </a:prstGeom>
        </p:spPr>
      </p:pic>
    </p:spTree>
    <p:extLst>
      <p:ext uri="{BB962C8B-B14F-4D97-AF65-F5344CB8AC3E}">
        <p14:creationId xmlns:p14="http://schemas.microsoft.com/office/powerpoint/2010/main" val="23648690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l-GR" dirty="0" smtClean="0"/>
              <a:t>‘Ετσι...</a:t>
            </a:r>
            <a:endParaRPr lang="en-US" dirty="0"/>
          </a:p>
        </p:txBody>
      </p:sp>
      <p:sp>
        <p:nvSpPr>
          <p:cNvPr id="94211" name="Rectangle 3"/>
          <p:cNvSpPr>
            <a:spLocks noGrp="1" noChangeArrowheads="1"/>
          </p:cNvSpPr>
          <p:nvPr>
            <p:ph type="body" idx="1"/>
          </p:nvPr>
        </p:nvSpPr>
        <p:spPr/>
        <p:txBody>
          <a:bodyPr>
            <a:noAutofit/>
          </a:bodyPr>
          <a:lstStyle/>
          <a:p>
            <a:pPr lvl="1"/>
            <a:r>
              <a:rPr lang="el-GR" sz="3200" dirty="0" smtClean="0"/>
              <a:t>Όταν δεν υπάρχουν ενεργοί πολίτες, οι μάζες «αξίζουν»</a:t>
            </a:r>
            <a:r>
              <a:rPr lang="en-US" sz="3200" dirty="0" smtClean="0"/>
              <a:t> </a:t>
            </a:r>
            <a:r>
              <a:rPr lang="el-GR" sz="3200" dirty="0" smtClean="0"/>
              <a:t>και χρειάζονται την τυραννία</a:t>
            </a:r>
          </a:p>
          <a:p>
            <a:pPr marL="457200" lvl="1" indent="0">
              <a:buNone/>
            </a:pPr>
            <a:endParaRPr lang="en-US" sz="3200" dirty="0"/>
          </a:p>
          <a:p>
            <a:pPr lvl="1"/>
            <a:r>
              <a:rPr lang="el-GR" sz="3200" dirty="0" smtClean="0"/>
              <a:t>Και όταν ο ηγεμόνας πρέπει να κυβερνήσει τέτοιες μάζες, δεν δεσμεύεται από την συνήθη ηθική και μπορέι να κάνει ότι νομίζει για να παραμείνει στην εξουσία</a:t>
            </a:r>
            <a:endParaRPr lang="en-US" sz="3200" dirty="0"/>
          </a:p>
        </p:txBody>
      </p:sp>
    </p:spTree>
    <p:extLst>
      <p:ext uri="{BB962C8B-B14F-4D97-AF65-F5344CB8AC3E}">
        <p14:creationId xmlns:p14="http://schemas.microsoft.com/office/powerpoint/2010/main" val="97699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Διάλειμμα;;;</a:t>
            </a:r>
            <a:endParaRPr lang="en-US" dirty="0"/>
          </a:p>
        </p:txBody>
      </p:sp>
      <p:pic>
        <p:nvPicPr>
          <p:cNvPr id="4" name="Content Placeholder 3" descr="3-bad-sleep-habits-break.jpg"/>
          <p:cNvPicPr>
            <a:picLocks noGrp="1" noChangeAspect="1"/>
          </p:cNvPicPr>
          <p:nvPr>
            <p:ph idx="1"/>
          </p:nvPr>
        </p:nvPicPr>
        <p:blipFill>
          <a:blip r:embed="rId2">
            <a:extLst>
              <a:ext uri="{28A0092B-C50C-407E-A947-70E740481C1C}">
                <a14:useLocalDpi xmlns:a14="http://schemas.microsoft.com/office/drawing/2010/main" val="0"/>
              </a:ext>
            </a:extLst>
          </a:blip>
          <a:srcRect l="-8131" r="-8131"/>
          <a:stretch>
            <a:fillRect/>
          </a:stretch>
        </p:blipFill>
        <p:spPr/>
      </p:pic>
    </p:spTree>
    <p:extLst>
      <p:ext uri="{BB962C8B-B14F-4D97-AF65-F5344CB8AC3E}">
        <p14:creationId xmlns:p14="http://schemas.microsoft.com/office/powerpoint/2010/main" val="617883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5486400" cy="2059394"/>
          </a:xfrm>
          <a:ln>
            <a:miter lim="800000"/>
            <a:headEnd/>
            <a:tailEnd/>
          </a:ln>
          <a:extLst/>
        </p:spPr>
        <p:txBody>
          <a:bodyPr rtlCol="0">
            <a:normAutofit fontScale="90000"/>
          </a:bodyPr>
          <a:lstStyle/>
          <a:p>
            <a:pPr eaLnBrk="1" fontAlgn="auto" hangingPunct="1">
              <a:spcAft>
                <a:spcPts val="0"/>
              </a:spcAft>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Thomas Hobbes</a:t>
            </a: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
            </a:r>
            <a:b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b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1588-1679</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b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rPr>
              <a:t>Leviathan</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cs typeface="+mj-cs"/>
            </a:endParaRPr>
          </a:p>
        </p:txBody>
      </p:sp>
      <p:sp>
        <p:nvSpPr>
          <p:cNvPr id="3" name="Subtitle 2"/>
          <p:cNvSpPr>
            <a:spLocks noGrp="1"/>
          </p:cNvSpPr>
          <p:nvPr>
            <p:ph type="subTitle" idx="1"/>
          </p:nvPr>
        </p:nvSpPr>
        <p:spPr>
          <a:xfrm>
            <a:off x="685800" y="3824188"/>
            <a:ext cx="4191000" cy="824011"/>
          </a:xfrm>
        </p:spPr>
        <p:txBody>
          <a:bodyPr rtlCol="0">
            <a:normAutofit/>
          </a:bodyPr>
          <a:lstStyle/>
          <a:p>
            <a:pPr eaLnBrk="1" fontAlgn="auto" hangingPunct="1">
              <a:spcAft>
                <a:spcPts val="0"/>
              </a:spcAft>
              <a:buFont typeface="Wingdings 2"/>
              <a:buNone/>
              <a:defRPr/>
            </a:pPr>
            <a:r>
              <a:rPr lang="en-US" i="1" dirty="0" smtClean="0">
                <a:ea typeface="+mn-ea"/>
                <a:cs typeface="+mn-cs"/>
              </a:rPr>
              <a:t>Social Contract Theory</a:t>
            </a:r>
            <a:endParaRPr lang="en-US" i="1" dirty="0">
              <a:ea typeface="+mn-ea"/>
              <a:cs typeface="+mn-cs"/>
            </a:endParaRPr>
          </a:p>
        </p:txBody>
      </p:sp>
      <p:pic>
        <p:nvPicPr>
          <p:cNvPr id="4" name="Picture 2"/>
          <p:cNvPicPr>
            <a:picLocks noChangeAspect="1" noChangeArrowheads="1"/>
          </p:cNvPicPr>
          <p:nvPr/>
        </p:nvPicPr>
        <p:blipFill>
          <a:blip r:embed="rId2"/>
          <a:srcRect/>
          <a:stretch>
            <a:fillRect/>
          </a:stretch>
        </p:blipFill>
        <p:spPr bwMode="auto">
          <a:xfrm>
            <a:off x="5638800" y="1600200"/>
            <a:ext cx="3097213" cy="3254375"/>
          </a:xfrm>
          <a:prstGeom prst="rect">
            <a:avLst/>
          </a:prstGeom>
          <a:ln w="9525">
            <a:noFill/>
            <a:miter lim="800000"/>
            <a:headEnd/>
            <a:tailEnd/>
          </a:ln>
          <a:effectLst>
            <a:outerShdw blurRad="152400" dist="317500" dir="5400000" sx="90000" sy="-19000" rotWithShape="0">
              <a:prstClr val="black">
                <a:alpha val="15000"/>
              </a:prstClr>
            </a:outerShdw>
            <a:softEdge rad="127000"/>
          </a:effectLst>
        </p:spPr>
      </p:pic>
    </p:spTree>
    <p:extLst>
      <p:ext uri="{BB962C8B-B14F-4D97-AF65-F5344CB8AC3E}">
        <p14:creationId xmlns:p14="http://schemas.microsoft.com/office/powerpoint/2010/main" val="296694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noChangeShapeType="1"/>
          </p:cNvCxnSpPr>
          <p:nvPr/>
        </p:nvCxnSpPr>
        <p:spPr bwMode="auto">
          <a:xfrm>
            <a:off x="685800" y="2057400"/>
            <a:ext cx="7543800" cy="1588"/>
          </a:xfrm>
          <a:prstGeom prst="line">
            <a:avLst/>
          </a:prstGeom>
          <a:noFill/>
          <a:ln w="38100">
            <a:solidFill>
              <a:srgbClr val="8064A2"/>
            </a:solidFill>
            <a:round/>
            <a:headEnd/>
            <a:tailEnd/>
          </a:ln>
          <a:effectLst>
            <a:outerShdw blurRad="63500" dist="23000" dir="5400000" rotWithShape="0">
              <a:srgbClr val="000000">
                <a:alpha val="34999"/>
              </a:srgbClr>
            </a:outerShdw>
          </a:effectLst>
        </p:spPr>
      </p:cxnSp>
      <p:sp>
        <p:nvSpPr>
          <p:cNvPr id="14338" name="TextBox 2"/>
          <p:cNvSpPr txBox="1">
            <a:spLocks noChangeArrowheads="1"/>
          </p:cNvSpPr>
          <p:nvPr/>
        </p:nvSpPr>
        <p:spPr bwMode="auto">
          <a:xfrm>
            <a:off x="438150" y="2286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1400</a:t>
            </a:r>
          </a:p>
        </p:txBody>
      </p:sp>
      <p:sp>
        <p:nvSpPr>
          <p:cNvPr id="14339" name="TextBox 3"/>
          <p:cNvSpPr txBox="1">
            <a:spLocks noChangeArrowheads="1"/>
          </p:cNvSpPr>
          <p:nvPr/>
        </p:nvSpPr>
        <p:spPr bwMode="auto">
          <a:xfrm>
            <a:off x="7772400" y="2286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1700</a:t>
            </a:r>
          </a:p>
        </p:txBody>
      </p:sp>
      <p:sp>
        <p:nvSpPr>
          <p:cNvPr id="14340" name="TextBox 4"/>
          <p:cNvSpPr txBox="1">
            <a:spLocks noChangeArrowheads="1"/>
          </p:cNvSpPr>
          <p:nvPr/>
        </p:nvSpPr>
        <p:spPr bwMode="auto">
          <a:xfrm>
            <a:off x="228600" y="22860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70C0"/>
                </a:solidFill>
              </a:rPr>
              <a:t>Age of Discovery</a:t>
            </a:r>
          </a:p>
          <a:p>
            <a:pPr eaLnBrk="1" hangingPunct="1"/>
            <a:r>
              <a:rPr lang="en-US" sz="2000" b="1">
                <a:solidFill>
                  <a:srgbClr val="0070C0"/>
                </a:solidFill>
              </a:rPr>
              <a:t>(1415-1700)</a:t>
            </a:r>
            <a:endParaRPr lang="en-US" sz="1400" b="1">
              <a:solidFill>
                <a:srgbClr val="0070C0"/>
              </a:solidFill>
            </a:endParaRPr>
          </a:p>
        </p:txBody>
      </p:sp>
      <p:sp>
        <p:nvSpPr>
          <p:cNvPr id="14341" name="Flowchart: Merge 5"/>
          <p:cNvSpPr>
            <a:spLocks noChangeArrowheads="1"/>
          </p:cNvSpPr>
          <p:nvPr/>
        </p:nvSpPr>
        <p:spPr bwMode="auto">
          <a:xfrm>
            <a:off x="685800" y="2057400"/>
            <a:ext cx="228600" cy="152400"/>
          </a:xfrm>
          <a:prstGeom prst="flowChartMerge">
            <a:avLst/>
          </a:prstGeom>
          <a:solidFill>
            <a:schemeClr val="accent1"/>
          </a:solidFill>
          <a:ln w="9525">
            <a:solidFill>
              <a:schemeClr val="tx1"/>
            </a:solidFill>
            <a:round/>
            <a:headEnd/>
            <a:tailEnd/>
          </a:ln>
        </p:spPr>
        <p:txBody>
          <a:bodyPr/>
          <a:lstStyle/>
          <a:p>
            <a:pPr eaLnBrk="0" hangingPunct="0"/>
            <a:endParaRPr lang="en-US">
              <a:latin typeface="Times New Roman" charset="0"/>
            </a:endParaRPr>
          </a:p>
        </p:txBody>
      </p:sp>
      <p:sp>
        <p:nvSpPr>
          <p:cNvPr id="14342" name="Flowchart: Merge 6"/>
          <p:cNvSpPr>
            <a:spLocks noChangeArrowheads="1"/>
          </p:cNvSpPr>
          <p:nvPr/>
        </p:nvSpPr>
        <p:spPr bwMode="auto">
          <a:xfrm>
            <a:off x="8001000" y="2057400"/>
            <a:ext cx="228600" cy="152400"/>
          </a:xfrm>
          <a:prstGeom prst="flowChartMerge">
            <a:avLst/>
          </a:prstGeom>
          <a:solidFill>
            <a:schemeClr val="accent1"/>
          </a:solidFill>
          <a:ln w="9525">
            <a:solidFill>
              <a:schemeClr val="tx1"/>
            </a:solidFill>
            <a:round/>
            <a:headEnd/>
            <a:tailEnd/>
          </a:ln>
        </p:spPr>
        <p:txBody>
          <a:bodyPr/>
          <a:lstStyle/>
          <a:p>
            <a:pPr eaLnBrk="0" hangingPunct="0"/>
            <a:endParaRPr lang="en-US">
              <a:latin typeface="Times New Roman" charset="0"/>
            </a:endParaRPr>
          </a:p>
        </p:txBody>
      </p:sp>
      <p:sp>
        <p:nvSpPr>
          <p:cNvPr id="14343" name="Left Brace 7"/>
          <p:cNvSpPr>
            <a:spLocks/>
          </p:cNvSpPr>
          <p:nvPr/>
        </p:nvSpPr>
        <p:spPr bwMode="auto">
          <a:xfrm rot="-5400000">
            <a:off x="1028700" y="1790700"/>
            <a:ext cx="609600" cy="1752600"/>
          </a:xfrm>
          <a:prstGeom prst="leftBrace">
            <a:avLst>
              <a:gd name="adj1" fmla="val 8345"/>
              <a:gd name="adj2" fmla="val 50000"/>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New Roman" charset="0"/>
            </a:endParaRPr>
          </a:p>
        </p:txBody>
      </p:sp>
      <p:sp>
        <p:nvSpPr>
          <p:cNvPr id="14344" name="Flowchart: Merge 8"/>
          <p:cNvSpPr>
            <a:spLocks noChangeArrowheads="1"/>
          </p:cNvSpPr>
          <p:nvPr/>
        </p:nvSpPr>
        <p:spPr bwMode="auto">
          <a:xfrm>
            <a:off x="3048000" y="2057400"/>
            <a:ext cx="228600" cy="152400"/>
          </a:xfrm>
          <a:prstGeom prst="flowChartMerge">
            <a:avLst/>
          </a:prstGeom>
          <a:solidFill>
            <a:schemeClr val="accent1"/>
          </a:solidFill>
          <a:ln w="9525">
            <a:solidFill>
              <a:schemeClr val="tx1"/>
            </a:solidFill>
            <a:round/>
            <a:headEnd/>
            <a:tailEnd/>
          </a:ln>
        </p:spPr>
        <p:txBody>
          <a:bodyPr/>
          <a:lstStyle/>
          <a:p>
            <a:pPr eaLnBrk="0" hangingPunct="0"/>
            <a:endParaRPr lang="en-US">
              <a:latin typeface="Times New Roman" charset="0"/>
            </a:endParaRPr>
          </a:p>
        </p:txBody>
      </p:sp>
      <p:sp>
        <p:nvSpPr>
          <p:cNvPr id="14345" name="Flowchart: Merge 10"/>
          <p:cNvSpPr>
            <a:spLocks noChangeArrowheads="1"/>
          </p:cNvSpPr>
          <p:nvPr/>
        </p:nvSpPr>
        <p:spPr bwMode="auto">
          <a:xfrm>
            <a:off x="5410200" y="2057400"/>
            <a:ext cx="228600" cy="152400"/>
          </a:xfrm>
          <a:prstGeom prst="flowChartMerge">
            <a:avLst/>
          </a:prstGeom>
          <a:solidFill>
            <a:schemeClr val="accent1"/>
          </a:solidFill>
          <a:ln w="9525">
            <a:solidFill>
              <a:schemeClr val="tx1"/>
            </a:solidFill>
            <a:round/>
            <a:headEnd/>
            <a:tailEnd/>
          </a:ln>
        </p:spPr>
        <p:txBody>
          <a:bodyPr/>
          <a:lstStyle/>
          <a:p>
            <a:pPr eaLnBrk="0" hangingPunct="0"/>
            <a:endParaRPr lang="en-US">
              <a:latin typeface="Times New Roman" charset="0"/>
            </a:endParaRPr>
          </a:p>
        </p:txBody>
      </p:sp>
      <p:sp>
        <p:nvSpPr>
          <p:cNvPr id="14346" name="Left Brace 11"/>
          <p:cNvSpPr>
            <a:spLocks/>
          </p:cNvSpPr>
          <p:nvPr/>
        </p:nvSpPr>
        <p:spPr bwMode="auto">
          <a:xfrm rot="5400000">
            <a:off x="5829300" y="342900"/>
            <a:ext cx="609600" cy="2514600"/>
          </a:xfrm>
          <a:prstGeom prst="leftBrace">
            <a:avLst>
              <a:gd name="adj1" fmla="val 8326"/>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New Roman" charset="0"/>
            </a:endParaRPr>
          </a:p>
        </p:txBody>
      </p:sp>
      <p:sp>
        <p:nvSpPr>
          <p:cNvPr id="14347" name="TextBox 12"/>
          <p:cNvSpPr txBox="1">
            <a:spLocks noChangeArrowheads="1"/>
          </p:cNvSpPr>
          <p:nvPr/>
        </p:nvSpPr>
        <p:spPr bwMode="auto">
          <a:xfrm>
            <a:off x="685800" y="4267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70C0"/>
                </a:solidFill>
              </a:rPr>
              <a:t>Portugal</a:t>
            </a:r>
            <a:r>
              <a:rPr lang="en-US"/>
              <a:t> </a:t>
            </a:r>
            <a:endParaRPr lang="en-US" sz="1600"/>
          </a:p>
        </p:txBody>
      </p:sp>
      <p:sp>
        <p:nvSpPr>
          <p:cNvPr id="14348" name="TextBox 13"/>
          <p:cNvSpPr txBox="1">
            <a:spLocks noChangeArrowheads="1"/>
          </p:cNvSpPr>
          <p:nvPr/>
        </p:nvSpPr>
        <p:spPr bwMode="auto">
          <a:xfrm>
            <a:off x="5715000" y="2286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00000"/>
                </a:solidFill>
              </a:rPr>
              <a:t>England</a:t>
            </a:r>
            <a:endParaRPr lang="en-US" sz="1600">
              <a:solidFill>
                <a:srgbClr val="C00000"/>
              </a:solidFill>
            </a:endParaRPr>
          </a:p>
        </p:txBody>
      </p:sp>
      <p:sp>
        <p:nvSpPr>
          <p:cNvPr id="14349" name="TextBox 14"/>
          <p:cNvSpPr txBox="1">
            <a:spLocks noChangeArrowheads="1"/>
          </p:cNvSpPr>
          <p:nvPr/>
        </p:nvSpPr>
        <p:spPr bwMode="auto">
          <a:xfrm>
            <a:off x="5486400" y="6858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00000"/>
                </a:solidFill>
              </a:rPr>
              <a:t>Hobbes </a:t>
            </a:r>
            <a:r>
              <a:rPr lang="en-US" sz="1200">
                <a:solidFill>
                  <a:srgbClr val="C00000"/>
                </a:solidFill>
              </a:rPr>
              <a:t>(1588-1679)</a:t>
            </a:r>
          </a:p>
        </p:txBody>
      </p:sp>
      <p:sp>
        <p:nvSpPr>
          <p:cNvPr id="14350" name="Left Brace 17"/>
          <p:cNvSpPr>
            <a:spLocks/>
          </p:cNvSpPr>
          <p:nvPr/>
        </p:nvSpPr>
        <p:spPr bwMode="auto">
          <a:xfrm rot="-5400000">
            <a:off x="3162300" y="4229100"/>
            <a:ext cx="609600" cy="1905000"/>
          </a:xfrm>
          <a:prstGeom prst="leftBrace">
            <a:avLst>
              <a:gd name="adj1" fmla="val 8333"/>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New Roman" charset="0"/>
            </a:endParaRPr>
          </a:p>
        </p:txBody>
      </p:sp>
      <p:sp>
        <p:nvSpPr>
          <p:cNvPr id="14351" name="TextBox 18"/>
          <p:cNvSpPr txBox="1">
            <a:spLocks noChangeArrowheads="1"/>
          </p:cNvSpPr>
          <p:nvPr/>
        </p:nvSpPr>
        <p:spPr bwMode="auto">
          <a:xfrm>
            <a:off x="2971800" y="54657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Copernicus </a:t>
            </a:r>
            <a:r>
              <a:rPr lang="en-US" sz="1200"/>
              <a:t>(1473-1543)</a:t>
            </a:r>
          </a:p>
        </p:txBody>
      </p:sp>
      <p:sp>
        <p:nvSpPr>
          <p:cNvPr id="14352" name="TextBox 19"/>
          <p:cNvSpPr txBox="1">
            <a:spLocks noChangeArrowheads="1"/>
          </p:cNvSpPr>
          <p:nvPr/>
        </p:nvSpPr>
        <p:spPr bwMode="auto">
          <a:xfrm>
            <a:off x="6172200" y="59245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Italy</a:t>
            </a:r>
          </a:p>
        </p:txBody>
      </p:sp>
      <p:sp>
        <p:nvSpPr>
          <p:cNvPr id="14353" name="Left Brace 20"/>
          <p:cNvSpPr>
            <a:spLocks/>
          </p:cNvSpPr>
          <p:nvPr/>
        </p:nvSpPr>
        <p:spPr bwMode="auto">
          <a:xfrm rot="-5400000">
            <a:off x="5257800" y="4114800"/>
            <a:ext cx="609600" cy="2133600"/>
          </a:xfrm>
          <a:prstGeom prst="leftBrace">
            <a:avLst>
              <a:gd name="adj1" fmla="val 8329"/>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New Roman" charset="0"/>
            </a:endParaRPr>
          </a:p>
        </p:txBody>
      </p:sp>
      <p:sp>
        <p:nvSpPr>
          <p:cNvPr id="14354" name="TextBox 21"/>
          <p:cNvSpPr txBox="1">
            <a:spLocks noChangeArrowheads="1"/>
          </p:cNvSpPr>
          <p:nvPr/>
        </p:nvSpPr>
        <p:spPr bwMode="auto">
          <a:xfrm>
            <a:off x="5334000" y="548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Galileo </a:t>
            </a:r>
            <a:r>
              <a:rPr lang="en-US" sz="1200"/>
              <a:t>(1564-1642)</a:t>
            </a:r>
          </a:p>
        </p:txBody>
      </p:sp>
      <p:sp>
        <p:nvSpPr>
          <p:cNvPr id="14355" name="TextBox 24"/>
          <p:cNvSpPr txBox="1">
            <a:spLocks noChangeArrowheads="1"/>
          </p:cNvSpPr>
          <p:nvPr/>
        </p:nvSpPr>
        <p:spPr bwMode="auto">
          <a:xfrm>
            <a:off x="152400" y="2982913"/>
            <a:ext cx="403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70C0"/>
                </a:solidFill>
              </a:rPr>
              <a:t>Prince Henry the Navigator </a:t>
            </a:r>
            <a:r>
              <a:rPr lang="en-US" sz="1200">
                <a:solidFill>
                  <a:srgbClr val="0070C0"/>
                </a:solidFill>
              </a:rPr>
              <a:t>(1394-1460)</a:t>
            </a:r>
          </a:p>
        </p:txBody>
      </p:sp>
      <p:sp>
        <p:nvSpPr>
          <p:cNvPr id="14356" name="Left Brace 28"/>
          <p:cNvSpPr>
            <a:spLocks/>
          </p:cNvSpPr>
          <p:nvPr/>
        </p:nvSpPr>
        <p:spPr bwMode="auto">
          <a:xfrm rot="-5400000">
            <a:off x="2324100" y="1866900"/>
            <a:ext cx="609600" cy="1447800"/>
          </a:xfrm>
          <a:prstGeom prst="leftBrace">
            <a:avLst>
              <a:gd name="adj1" fmla="val 8345"/>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92D050"/>
              </a:solidFill>
              <a:latin typeface="Times New Roman" charset="0"/>
            </a:endParaRPr>
          </a:p>
        </p:txBody>
      </p:sp>
      <p:sp>
        <p:nvSpPr>
          <p:cNvPr id="14357" name="TextBox 29"/>
          <p:cNvSpPr txBox="1">
            <a:spLocks noChangeArrowheads="1"/>
          </p:cNvSpPr>
          <p:nvPr/>
        </p:nvSpPr>
        <p:spPr bwMode="auto">
          <a:xfrm>
            <a:off x="3352800" y="23733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rPr>
              <a:t>Columbus </a:t>
            </a:r>
            <a:r>
              <a:rPr lang="en-US" sz="1200">
                <a:solidFill>
                  <a:srgbClr val="008000"/>
                </a:solidFill>
              </a:rPr>
              <a:t>(1451-1506)</a:t>
            </a:r>
          </a:p>
        </p:txBody>
      </p:sp>
      <p:sp>
        <p:nvSpPr>
          <p:cNvPr id="14358" name="TextBox 30"/>
          <p:cNvSpPr txBox="1">
            <a:spLocks noChangeArrowheads="1"/>
          </p:cNvSpPr>
          <p:nvPr/>
        </p:nvSpPr>
        <p:spPr bwMode="auto">
          <a:xfrm>
            <a:off x="4191000" y="36671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8000"/>
                </a:solidFill>
              </a:rPr>
              <a:t>Spain</a:t>
            </a:r>
            <a:endParaRPr lang="en-US" sz="1600">
              <a:solidFill>
                <a:srgbClr val="008000"/>
              </a:solidFill>
            </a:endParaRPr>
          </a:p>
        </p:txBody>
      </p:sp>
      <p:pic>
        <p:nvPicPr>
          <p:cNvPr id="24" name="Picture 23" descr="images.jpg"/>
          <p:cNvPicPr>
            <a:picLocks noChangeAspect="1"/>
          </p:cNvPicPr>
          <p:nvPr/>
        </p:nvPicPr>
        <p:blipFill>
          <a:blip r:embed="rId2"/>
          <a:stretch>
            <a:fillRect/>
          </a:stretch>
        </p:blipFill>
        <p:spPr>
          <a:xfrm>
            <a:off x="7391400" y="228600"/>
            <a:ext cx="990600" cy="1287463"/>
          </a:xfrm>
          <a:prstGeom prst="rect">
            <a:avLst/>
          </a:prstGeom>
          <a:ln>
            <a:noFill/>
          </a:ln>
          <a:effectLst>
            <a:outerShdw blurRad="292100" dist="139700" dir="2700000" algn="tl" rotWithShape="0">
              <a:srgbClr val="333333">
                <a:alpha val="65000"/>
              </a:srgbClr>
            </a:outerShdw>
          </a:effectLst>
        </p:spPr>
      </p:pic>
      <p:pic>
        <p:nvPicPr>
          <p:cNvPr id="26" name="Picture 25" descr="images-1.jpg"/>
          <p:cNvPicPr>
            <a:picLocks noChangeAspect="1"/>
          </p:cNvPicPr>
          <p:nvPr/>
        </p:nvPicPr>
        <p:blipFill>
          <a:blip r:embed="rId3"/>
          <a:stretch>
            <a:fillRect/>
          </a:stretch>
        </p:blipFill>
        <p:spPr>
          <a:xfrm>
            <a:off x="914400" y="3352800"/>
            <a:ext cx="914400" cy="919163"/>
          </a:xfrm>
          <a:prstGeom prst="rect">
            <a:avLst/>
          </a:prstGeom>
          <a:ln>
            <a:noFill/>
          </a:ln>
          <a:effectLst>
            <a:outerShdw blurRad="292100" dist="139700" dir="2700000" algn="tl" rotWithShape="0">
              <a:srgbClr val="333333">
                <a:alpha val="65000"/>
              </a:srgbClr>
            </a:outerShdw>
          </a:effectLst>
        </p:spPr>
      </p:pic>
      <p:pic>
        <p:nvPicPr>
          <p:cNvPr id="27" name="Picture 26" descr="images-2.jpg"/>
          <p:cNvPicPr>
            <a:picLocks noChangeAspect="1"/>
          </p:cNvPicPr>
          <p:nvPr/>
        </p:nvPicPr>
        <p:blipFill>
          <a:blip r:embed="rId4"/>
          <a:stretch>
            <a:fillRect/>
          </a:stretch>
        </p:blipFill>
        <p:spPr>
          <a:xfrm>
            <a:off x="4191000" y="2852738"/>
            <a:ext cx="1066800" cy="881062"/>
          </a:xfrm>
          <a:prstGeom prst="rect">
            <a:avLst/>
          </a:prstGeom>
          <a:ln>
            <a:noFill/>
          </a:ln>
          <a:effectLst>
            <a:outerShdw blurRad="292100" dist="139700" dir="2700000" algn="tl" rotWithShape="0">
              <a:srgbClr val="333333">
                <a:alpha val="65000"/>
              </a:srgbClr>
            </a:outerShdw>
          </a:effectLst>
        </p:spPr>
      </p:pic>
      <p:pic>
        <p:nvPicPr>
          <p:cNvPr id="28" name="Picture 27" descr="images-3.jpg"/>
          <p:cNvPicPr>
            <a:picLocks noChangeAspect="1"/>
          </p:cNvPicPr>
          <p:nvPr/>
        </p:nvPicPr>
        <p:blipFill>
          <a:blip r:embed="rId5"/>
          <a:stretch>
            <a:fillRect/>
          </a:stretch>
        </p:blipFill>
        <p:spPr>
          <a:xfrm>
            <a:off x="2057400" y="5486400"/>
            <a:ext cx="914400" cy="1041400"/>
          </a:xfrm>
          <a:prstGeom prst="rect">
            <a:avLst/>
          </a:prstGeom>
          <a:ln>
            <a:noFill/>
          </a:ln>
          <a:effectLst>
            <a:outerShdw blurRad="292100" dist="139700" dir="2700000" algn="tl" rotWithShape="0">
              <a:srgbClr val="333333">
                <a:alpha val="65000"/>
              </a:srgbClr>
            </a:outerShdw>
          </a:effectLst>
        </p:spPr>
      </p:pic>
      <p:pic>
        <p:nvPicPr>
          <p:cNvPr id="32" name="Picture 31" descr="images-4.jpg"/>
          <p:cNvPicPr>
            <a:picLocks noChangeAspect="1"/>
          </p:cNvPicPr>
          <p:nvPr/>
        </p:nvPicPr>
        <p:blipFill>
          <a:blip r:embed="rId6"/>
          <a:stretch>
            <a:fillRect/>
          </a:stretch>
        </p:blipFill>
        <p:spPr>
          <a:xfrm>
            <a:off x="7162800" y="5029200"/>
            <a:ext cx="1092200" cy="1577975"/>
          </a:xfrm>
          <a:prstGeom prst="rect">
            <a:avLst/>
          </a:prstGeom>
          <a:ln>
            <a:noFill/>
          </a:ln>
          <a:effectLst>
            <a:outerShdw blurRad="292100" dist="139700" dir="2700000" algn="tl" rotWithShape="0">
              <a:srgbClr val="333333">
                <a:alpha val="65000"/>
              </a:srgbClr>
            </a:outerShdw>
          </a:effectLst>
        </p:spPr>
      </p:pic>
      <p:pic>
        <p:nvPicPr>
          <p:cNvPr id="14364"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81000"/>
            <a:ext cx="641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Left Brace 11"/>
          <p:cNvSpPr>
            <a:spLocks/>
          </p:cNvSpPr>
          <p:nvPr/>
        </p:nvSpPr>
        <p:spPr bwMode="auto">
          <a:xfrm rot="5400000">
            <a:off x="4800600" y="838200"/>
            <a:ext cx="609600" cy="1371600"/>
          </a:xfrm>
          <a:prstGeom prst="leftBrace">
            <a:avLst>
              <a:gd name="adj1" fmla="val 8323"/>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8000"/>
              </a:solidFill>
              <a:latin typeface="Times New Roman" charset="0"/>
            </a:endParaRPr>
          </a:p>
        </p:txBody>
      </p:sp>
      <p:sp>
        <p:nvSpPr>
          <p:cNvPr id="14366" name="TextBox 19"/>
          <p:cNvSpPr txBox="1">
            <a:spLocks noChangeArrowheads="1"/>
          </p:cNvSpPr>
          <p:nvPr/>
        </p:nvSpPr>
        <p:spPr bwMode="auto">
          <a:xfrm>
            <a:off x="3124200" y="59436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Prussia</a:t>
            </a:r>
            <a:endParaRPr lang="en-US" sz="1400"/>
          </a:p>
        </p:txBody>
      </p:sp>
      <p:sp>
        <p:nvSpPr>
          <p:cNvPr id="14367" name="TextBox 19"/>
          <p:cNvSpPr txBox="1">
            <a:spLocks noChangeArrowheads="1"/>
          </p:cNvSpPr>
          <p:nvPr/>
        </p:nvSpPr>
        <p:spPr bwMode="auto">
          <a:xfrm>
            <a:off x="2667000" y="685800"/>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B00108"/>
                </a:solidFill>
              </a:rPr>
              <a:t>Shakespeare</a:t>
            </a:r>
          </a:p>
          <a:p>
            <a:pPr eaLnBrk="1" hangingPunct="1"/>
            <a:r>
              <a:rPr lang="en-US" sz="2000">
                <a:solidFill>
                  <a:srgbClr val="B00108"/>
                </a:solidFill>
              </a:rPr>
              <a:t> </a:t>
            </a:r>
            <a:r>
              <a:rPr lang="en-US" sz="1200">
                <a:solidFill>
                  <a:srgbClr val="B00108"/>
                </a:solidFill>
              </a:rPr>
              <a:t>(1564-1616)</a:t>
            </a:r>
          </a:p>
        </p:txBody>
      </p:sp>
    </p:spTree>
    <p:extLst>
      <p:ext uri="{BB962C8B-B14F-4D97-AF65-F5344CB8AC3E}">
        <p14:creationId xmlns:p14="http://schemas.microsoft.com/office/powerpoint/2010/main" val="298108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960438" y="274638"/>
            <a:ext cx="7497762" cy="1143000"/>
          </a:xfrm>
        </p:spPr>
        <p:txBody>
          <a:bodyPr/>
          <a:lstStyle/>
          <a:p>
            <a:pPr eaLnBrk="1" hangingPunct="1"/>
            <a:r>
              <a:rPr lang="en-US">
                <a:solidFill>
                  <a:srgbClr val="11488B"/>
                </a:solidFill>
                <a:latin typeface="Trebuchet MS" charset="0"/>
                <a:ea typeface="ＭＳ Ｐゴシック" charset="0"/>
                <a:cs typeface="ＭＳ Ｐゴシック" charset="0"/>
              </a:rPr>
              <a:t>Thomas Hobbes</a:t>
            </a:r>
          </a:p>
        </p:txBody>
      </p:sp>
      <p:sp>
        <p:nvSpPr>
          <p:cNvPr id="3" name="Content Placeholder 2"/>
          <p:cNvSpPr>
            <a:spLocks noGrp="1"/>
          </p:cNvSpPr>
          <p:nvPr>
            <p:ph idx="1"/>
          </p:nvPr>
        </p:nvSpPr>
        <p:spPr>
          <a:xfrm>
            <a:off x="960438" y="1600200"/>
            <a:ext cx="4572000" cy="4525963"/>
          </a:xfrm>
        </p:spPr>
        <p:txBody>
          <a:bodyPr rtlCol="0">
            <a:normAutofit/>
          </a:bodyPr>
          <a:lstStyle/>
          <a:p>
            <a:pPr marL="365760" indent="-283464" eaLnBrk="1" fontAlgn="auto" hangingPunct="1">
              <a:spcAft>
                <a:spcPts val="0"/>
              </a:spcAft>
              <a:buFont typeface="Wingdings 2"/>
              <a:buNone/>
              <a:defRPr/>
            </a:pPr>
            <a:endParaRPr lang="en-US" dirty="0">
              <a:ea typeface="+mn-ea"/>
              <a:cs typeface="+mn-cs"/>
            </a:endParaRPr>
          </a:p>
          <a:p>
            <a:pPr marL="365760" indent="-283464" eaLnBrk="1" fontAlgn="auto" hangingPunct="1">
              <a:spcAft>
                <a:spcPts val="0"/>
              </a:spcAft>
              <a:buFont typeface="Wingdings 2"/>
              <a:buNone/>
              <a:defRPr/>
            </a:pPr>
            <a:r>
              <a:rPr lang="el-GR" dirty="0" smtClean="0">
                <a:ea typeface="+mn-ea"/>
                <a:cs typeface="+mn-cs"/>
              </a:rPr>
              <a:t>Απέρριψε τη σχολαστική φιλοσοφία</a:t>
            </a:r>
            <a:r>
              <a:rPr lang="el-GR" dirty="0" smtClean="0"/>
              <a:t>, προτιμώντας τον νέο, επιστημονικό τρόπο σκέψης για την άνοδο της Αγγλίας και της Ευρώπης</a:t>
            </a:r>
            <a:endParaRPr lang="en-US" dirty="0" smtClean="0">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5513388" y="1676400"/>
            <a:ext cx="3097212" cy="3254375"/>
          </a:xfrm>
          <a:prstGeom prst="rect">
            <a:avLst/>
          </a:prstGeom>
          <a:noFill/>
          <a:ln w="9525">
            <a:noFill/>
            <a:miter lim="800000"/>
            <a:headEnd/>
            <a:tailEnd/>
          </a:ln>
          <a:effectLst>
            <a:reflection blurRad="6350" stA="50000" endA="300" endPos="55000" dir="5400000" sy="-100000" algn="bl" rotWithShape="0"/>
            <a:softEdge rad="127000"/>
          </a:effectLst>
        </p:spPr>
      </p:pic>
    </p:spTree>
    <p:extLst>
      <p:ext uri="{BB962C8B-B14F-4D97-AF65-F5344CB8AC3E}">
        <p14:creationId xmlns:p14="http://schemas.microsoft.com/office/powerpoint/2010/main" val="272342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66800" y="274638"/>
            <a:ext cx="7497763" cy="1143000"/>
          </a:xfrm>
        </p:spPr>
        <p:txBody>
          <a:bodyPr/>
          <a:lstStyle/>
          <a:p>
            <a:pPr eaLnBrk="1" hangingPunct="1"/>
            <a:r>
              <a:rPr lang="en-US">
                <a:solidFill>
                  <a:srgbClr val="11488B"/>
                </a:solidFill>
                <a:latin typeface="Trebuchet MS" charset="0"/>
                <a:ea typeface="ＭＳ Ｐゴシック" charset="0"/>
                <a:cs typeface="ＭＳ Ｐゴシック" charset="0"/>
              </a:rPr>
              <a:t>Leviathan</a:t>
            </a:r>
          </a:p>
        </p:txBody>
      </p:sp>
      <p:sp>
        <p:nvSpPr>
          <p:cNvPr id="16386" name="Content Placeholder 2"/>
          <p:cNvSpPr>
            <a:spLocks noGrp="1"/>
          </p:cNvSpPr>
          <p:nvPr>
            <p:ph idx="1"/>
          </p:nvPr>
        </p:nvSpPr>
        <p:spPr>
          <a:xfrm>
            <a:off x="1066800" y="1600200"/>
            <a:ext cx="3889148" cy="4525963"/>
          </a:xfrm>
        </p:spPr>
        <p:txBody>
          <a:bodyPr/>
          <a:lstStyle/>
          <a:p>
            <a:pPr marL="365125" indent="-282575" algn="ctr" eaLnBrk="1" hangingPunct="1">
              <a:lnSpc>
                <a:spcPct val="80000"/>
              </a:lnSpc>
              <a:buFont typeface="Wingdings 2" charset="0"/>
              <a:buNone/>
            </a:pPr>
            <a:r>
              <a:rPr lang="en-US" sz="3000" i="1" dirty="0" smtClean="0">
                <a:latin typeface="Georgia" charset="0"/>
                <a:ea typeface="ＭＳ Ｐゴシック" charset="0"/>
                <a:cs typeface="ＭＳ Ｐゴシック" charset="0"/>
              </a:rPr>
              <a:t>Leviathan</a:t>
            </a:r>
            <a:endParaRPr lang="en-US" sz="3000" i="1" dirty="0">
              <a:latin typeface="Georgia" charset="0"/>
              <a:ea typeface="ＭＳ Ｐゴシック" charset="0"/>
              <a:cs typeface="ＭＳ Ｐゴシック" charset="0"/>
            </a:endParaRPr>
          </a:p>
          <a:p>
            <a:pPr marL="365125" indent="-282575" algn="ctr" eaLnBrk="1" hangingPunct="1">
              <a:lnSpc>
                <a:spcPct val="80000"/>
              </a:lnSpc>
              <a:buFont typeface="Wingdings 2" charset="0"/>
              <a:buNone/>
            </a:pPr>
            <a:r>
              <a:rPr lang="en-US" sz="2000" i="1" dirty="0">
                <a:latin typeface="Georgia" charset="0"/>
                <a:ea typeface="ＭＳ Ｐゴシック" charset="0"/>
                <a:cs typeface="ＭＳ Ｐゴシック" charset="0"/>
              </a:rPr>
              <a:t>Or</a:t>
            </a:r>
          </a:p>
          <a:p>
            <a:pPr marL="365125" indent="-282575" eaLnBrk="1" hangingPunct="1">
              <a:lnSpc>
                <a:spcPct val="80000"/>
              </a:lnSpc>
              <a:buFont typeface="Wingdings 2" charset="0"/>
              <a:buNone/>
            </a:pPr>
            <a:r>
              <a:rPr lang="en-US" sz="2200" i="1" dirty="0">
                <a:latin typeface="Georgia" charset="0"/>
                <a:ea typeface="ＭＳ Ｐゴシック" charset="0"/>
                <a:cs typeface="ＭＳ Ｐゴシック" charset="0"/>
              </a:rPr>
              <a:t>The Matter, </a:t>
            </a:r>
            <a:r>
              <a:rPr lang="en-US" sz="2200" i="1" dirty="0" err="1">
                <a:latin typeface="Georgia" charset="0"/>
                <a:ea typeface="ＭＳ Ｐゴシック" charset="0"/>
                <a:cs typeface="ＭＳ Ｐゴシック" charset="0"/>
              </a:rPr>
              <a:t>Forme</a:t>
            </a:r>
            <a:r>
              <a:rPr lang="en-US" sz="2200" i="1" dirty="0">
                <a:latin typeface="Georgia" charset="0"/>
                <a:ea typeface="ＭＳ Ｐゴシック" charset="0"/>
                <a:cs typeface="ＭＳ Ｐゴシック" charset="0"/>
              </a:rPr>
              <a:t>, and Power of A Commonwealth </a:t>
            </a:r>
            <a:r>
              <a:rPr lang="en-US" sz="2200" i="1" dirty="0" err="1">
                <a:latin typeface="Georgia" charset="0"/>
                <a:ea typeface="ＭＳ Ｐゴシック" charset="0"/>
                <a:cs typeface="ＭＳ Ｐゴシック" charset="0"/>
              </a:rPr>
              <a:t>Ecclesiasticall</a:t>
            </a:r>
            <a:r>
              <a:rPr lang="en-US" sz="2200" i="1" dirty="0">
                <a:latin typeface="Georgia" charset="0"/>
                <a:ea typeface="ＭＳ Ｐゴシック" charset="0"/>
                <a:cs typeface="ＭＳ Ｐゴシック" charset="0"/>
              </a:rPr>
              <a:t> and Civil</a:t>
            </a:r>
            <a:endParaRPr lang="en-US" sz="22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i="1"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Έκδοση του</a:t>
            </a:r>
            <a:r>
              <a:rPr lang="en-US" sz="3000" dirty="0" smtClean="0">
                <a:latin typeface="Georgia" charset="0"/>
                <a:ea typeface="ＭＳ Ｐゴシック" charset="0"/>
                <a:cs typeface="ＭＳ Ｐゴシック" charset="0"/>
              </a:rPr>
              <a:t> </a:t>
            </a:r>
            <a:r>
              <a:rPr lang="en-US" sz="3000" dirty="0">
                <a:latin typeface="Georgia" charset="0"/>
                <a:ea typeface="ＭＳ Ｐゴシック" charset="0"/>
                <a:cs typeface="ＭＳ Ｐゴシック" charset="0"/>
              </a:rPr>
              <a:t>1651</a:t>
            </a:r>
          </a:p>
        </p:txBody>
      </p:sp>
      <p:pic>
        <p:nvPicPr>
          <p:cNvPr id="2050" name="Picture 2">
            <a:hlinkClick r:id="rId2"/>
          </p:cNvPr>
          <p:cNvPicPr>
            <a:picLocks noChangeAspect="1" noChangeArrowheads="1"/>
          </p:cNvPicPr>
          <p:nvPr/>
        </p:nvPicPr>
        <p:blipFill>
          <a:blip r:embed="rId3"/>
          <a:srcRect/>
          <a:stretch>
            <a:fillRect/>
          </a:stretch>
        </p:blipFill>
        <p:spPr bwMode="auto">
          <a:xfrm>
            <a:off x="4955948" y="1371600"/>
            <a:ext cx="3807052" cy="4992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919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60438" y="274638"/>
            <a:ext cx="7497762" cy="567512"/>
          </a:xfrm>
        </p:spPr>
        <p:txBody>
          <a:bodyPr>
            <a:normAutofit fontScale="90000"/>
          </a:bodyPr>
          <a:lstStyle/>
          <a:p>
            <a:pPr eaLnBrk="1" hangingPunct="1"/>
            <a:r>
              <a:rPr lang="el-GR" sz="3400" dirty="0" smtClean="0">
                <a:solidFill>
                  <a:srgbClr val="11488B"/>
                </a:solidFill>
                <a:latin typeface="Trebuchet MS" charset="0"/>
                <a:ea typeface="ＭＳ Ｐゴシック" charset="0"/>
                <a:cs typeface="ＭＳ Ｐゴシック" charset="0"/>
              </a:rPr>
              <a:t>Ανθρώπινη Φύση</a:t>
            </a:r>
            <a:endParaRPr lang="en-US" sz="3400" dirty="0">
              <a:solidFill>
                <a:srgbClr val="11488B"/>
              </a:solidFill>
              <a:latin typeface="Trebuchet MS" charset="0"/>
              <a:ea typeface="ＭＳ Ｐゴシック" charset="0"/>
              <a:cs typeface="ＭＳ Ｐゴシック" charset="0"/>
            </a:endParaRPr>
          </a:p>
        </p:txBody>
      </p:sp>
      <p:sp>
        <p:nvSpPr>
          <p:cNvPr id="17410" name="Content Placeholder 2"/>
          <p:cNvSpPr>
            <a:spLocks noGrp="1"/>
          </p:cNvSpPr>
          <p:nvPr>
            <p:ph idx="1"/>
          </p:nvPr>
        </p:nvSpPr>
        <p:spPr>
          <a:xfrm>
            <a:off x="960438" y="1035431"/>
            <a:ext cx="5486400" cy="5365370"/>
          </a:xfrm>
        </p:spPr>
        <p:txBody>
          <a:bodyPr>
            <a:normAutofit/>
          </a:bodyPr>
          <a:lstStyle/>
          <a:p>
            <a:pPr marL="365125" indent="-282575" eaLnBrk="1" hangingPunct="1">
              <a:lnSpc>
                <a:spcPct val="80000"/>
              </a:lnSpc>
              <a:buFont typeface="Wingdings 2" charset="0"/>
              <a:buNone/>
            </a:pPr>
            <a:r>
              <a:rPr lang="el-GR" sz="2400" dirty="0" smtClean="0">
                <a:latin typeface="Georgia" charset="0"/>
                <a:ea typeface="ＭＳ Ｐゴシック" charset="0"/>
                <a:cs typeface="ＭＳ Ｐゴシック" charset="0"/>
              </a:rPr>
              <a:t>Οι άνθρωποι ως πολύπλοκα όντα, μηχανές</a:t>
            </a:r>
            <a:r>
              <a:rPr lang="en-US" sz="2400" dirty="0" smtClean="0">
                <a:latin typeface="Georgia" charset="0"/>
                <a:ea typeface="ＭＳ Ｐゴシック" charset="0"/>
                <a:cs typeface="ＭＳ Ｐゴシック" charset="0"/>
              </a:rPr>
              <a:t>, </a:t>
            </a:r>
            <a:r>
              <a:rPr lang="el-GR" sz="2400" dirty="0" smtClean="0">
                <a:latin typeface="Georgia" charset="0"/>
                <a:ea typeface="ＭＳ Ｐゴシック" charset="0"/>
                <a:cs typeface="ＭＳ Ｐゴシック" charset="0"/>
              </a:rPr>
              <a:t>υλικά αντικείμενα:</a:t>
            </a:r>
            <a:r>
              <a:rPr lang="en-US" sz="2400" dirty="0" smtClean="0">
                <a:latin typeface="Georgia" charset="0"/>
                <a:ea typeface="ＭＳ Ｐゴシック" charset="0"/>
                <a:cs typeface="ＭＳ Ｐゴシック" charset="0"/>
              </a:rPr>
              <a:t> </a:t>
            </a:r>
            <a:r>
              <a:rPr lang="el-GR" sz="2400" dirty="0" smtClean="0">
                <a:latin typeface="Georgia" charset="0"/>
                <a:ea typeface="ＭＳ Ｐゴシック" charset="0"/>
                <a:cs typeface="ＭＳ Ｐゴシック" charset="0"/>
              </a:rPr>
              <a:t>στην αρχή δίνει μηχανιστικές περιγραφές των λειτουργιών ττου μυαλού, των αισθημάτων και της λογικής</a:t>
            </a:r>
            <a:endParaRPr lang="en-US" sz="24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4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sz="2400" dirty="0" smtClean="0">
                <a:latin typeface="Georgia" charset="0"/>
                <a:ea typeface="ＭＳ Ｐゴシック" charset="0"/>
                <a:cs typeface="ＭＳ Ｐゴシック" charset="0"/>
              </a:rPr>
              <a:t>Συνάντησε τον Γαλιλαίο το</a:t>
            </a:r>
            <a:r>
              <a:rPr lang="en-US" sz="2400" dirty="0" smtClean="0">
                <a:latin typeface="Georgia" charset="0"/>
                <a:ea typeface="ＭＳ Ｐゴシック" charset="0"/>
                <a:cs typeface="ＭＳ Ｐゴシック" charset="0"/>
              </a:rPr>
              <a:t> 1636</a:t>
            </a:r>
            <a:r>
              <a:rPr lang="el-GR" sz="2400" dirty="0" smtClean="0">
                <a:latin typeface="Georgia" charset="0"/>
                <a:ea typeface="ＭＳ Ｐゴシック" charset="0"/>
                <a:cs typeface="ＭＳ Ｐゴシック" charset="0"/>
              </a:rPr>
              <a:t> και εντυπωσιάστηκε από τον ρόλο της επιστήμης στην πνευματική χωή</a:t>
            </a:r>
            <a:endParaRPr lang="en-US" sz="24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4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altLang="ja-JP" sz="2400" dirty="0" smtClean="0">
                <a:latin typeface="Georgia" charset="0"/>
                <a:ea typeface="ＭＳ Ｐゴシック" charset="0"/>
                <a:cs typeface="ＭＳ Ｐゴシック" charset="0"/>
              </a:rPr>
              <a:t>Η «Ελευθερία» ορίζεται </a:t>
            </a:r>
            <a:r>
              <a:rPr lang="el-GR" altLang="ja-JP" sz="2400" dirty="0" smtClean="0">
                <a:latin typeface="Georgia" charset="0"/>
                <a:ea typeface="ＭＳ Ｐゴシック" charset="0"/>
                <a:cs typeface="ＭＳ Ｐゴシック" charset="0"/>
              </a:rPr>
              <a:t>ως: </a:t>
            </a:r>
            <a:r>
              <a:rPr lang="el-GR" altLang="ja-JP" sz="2400" dirty="0" smtClean="0">
                <a:latin typeface="Georgia" charset="0"/>
                <a:ea typeface="ＭＳ Ｐゴシック" charset="0"/>
                <a:cs typeface="ＭＳ Ｐゴシック" charset="0"/>
              </a:rPr>
              <a:t>ελευθερία να κάνουμε ότι θέλουμε, αλλά οι επιθυμίες μας καθορίζονται από τους νόμους που κυβερνούν </a:t>
            </a:r>
            <a:r>
              <a:rPr lang="el-GR" altLang="ja-JP" sz="2400" dirty="0" smtClean="0">
                <a:latin typeface="Georgia" charset="0"/>
                <a:ea typeface="ＭＳ Ｐゴシック" charset="0"/>
                <a:cs typeface="ＭＳ Ｐゴシック" charset="0"/>
              </a:rPr>
              <a:t>την </a:t>
            </a:r>
            <a:r>
              <a:rPr lang="el-GR" altLang="ja-JP" sz="2400" dirty="0" smtClean="0">
                <a:latin typeface="Georgia" charset="0"/>
                <a:ea typeface="ＭＳ Ｐゴシック" charset="0"/>
                <a:cs typeface="ＭＳ Ｐゴシック" charset="0"/>
              </a:rPr>
              <a:t>ύλη</a:t>
            </a:r>
            <a:endParaRPr lang="en-US" sz="24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2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000" dirty="0">
              <a:latin typeface="Georgia" charset="0"/>
              <a:ea typeface="ＭＳ Ｐゴシック" charset="0"/>
              <a:cs typeface="ＭＳ Ｐゴシック" charset="0"/>
            </a:endParaRPr>
          </a:p>
        </p:txBody>
      </p:sp>
      <p:pic>
        <p:nvPicPr>
          <p:cNvPr id="1026" name="Picture 2"/>
          <p:cNvPicPr>
            <a:picLocks noChangeAspect="1" noChangeArrowheads="1"/>
          </p:cNvPicPr>
          <p:nvPr/>
        </p:nvPicPr>
        <p:blipFill>
          <a:blip r:embed="rId2"/>
          <a:srcRect/>
          <a:stretch>
            <a:fillRect/>
          </a:stretch>
        </p:blipFill>
        <p:spPr bwMode="auto">
          <a:xfrm>
            <a:off x="6732588" y="1676400"/>
            <a:ext cx="1497012" cy="1838325"/>
          </a:xfrm>
          <a:prstGeom prst="rect">
            <a:avLst/>
          </a:prstGeom>
          <a:noFill/>
          <a:ln w="9525">
            <a:noFill/>
            <a:miter lim="800000"/>
            <a:headEnd/>
            <a:tailEnd/>
          </a:ln>
          <a:effectLst>
            <a:reflection blurRad="6350" stA="50000" endA="300" endPos="90000" dist="50800" dir="5400000" sy="-100000" algn="bl" rotWithShape="0"/>
            <a:softEdge rad="63500"/>
          </a:effectLst>
        </p:spPr>
      </p:pic>
      <p:sp>
        <p:nvSpPr>
          <p:cNvPr id="17412" name="TextBox 4"/>
          <p:cNvSpPr txBox="1">
            <a:spLocks noChangeArrowheads="1"/>
          </p:cNvSpPr>
          <p:nvPr/>
        </p:nvSpPr>
        <p:spPr bwMode="auto">
          <a:xfrm>
            <a:off x="6808788" y="3505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Gill Sans MT" charset="0"/>
              </a:rPr>
              <a:t>Galileo 1564-1642</a:t>
            </a:r>
          </a:p>
        </p:txBody>
      </p:sp>
    </p:spTree>
    <p:extLst>
      <p:ext uri="{BB962C8B-B14F-4D97-AF65-F5344CB8AC3E}">
        <p14:creationId xmlns:p14="http://schemas.microsoft.com/office/powerpoint/2010/main" val="246939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954073"/>
          </a:xfrm>
        </p:spPr>
        <p:txBody>
          <a:bodyPr/>
          <a:lstStyle/>
          <a:p>
            <a:pPr eaLnBrk="1" hangingPunct="1"/>
            <a:r>
              <a:rPr lang="el-GR" dirty="0" smtClean="0">
                <a:solidFill>
                  <a:srgbClr val="11488B"/>
                </a:solidFill>
                <a:latin typeface="Trebuchet MS" charset="0"/>
                <a:ea typeface="ＭＳ Ｐゴシック" charset="0"/>
                <a:cs typeface="ＭＳ Ｐゴシック" charset="0"/>
              </a:rPr>
              <a:t>Ισ</a:t>
            </a:r>
            <a:r>
              <a:rPr lang="el-GR" dirty="0" smtClean="0">
                <a:solidFill>
                  <a:srgbClr val="11488B"/>
                </a:solidFill>
                <a:latin typeface="Trebuchet MS" charset="0"/>
                <a:ea typeface="ＭＳ Ｐゴシック" charset="0"/>
                <a:cs typeface="ＭＳ Ｐゴシック" charset="0"/>
              </a:rPr>
              <a:t>ότητα</a:t>
            </a:r>
            <a:endParaRPr lang="en-US" dirty="0">
              <a:solidFill>
                <a:srgbClr val="11488B"/>
              </a:solidFill>
              <a:latin typeface="Trebuchet MS" charset="0"/>
              <a:ea typeface="ＭＳ Ｐゴシック" charset="0"/>
              <a:cs typeface="ＭＳ Ｐゴシック" charset="0"/>
            </a:endParaRPr>
          </a:p>
        </p:txBody>
      </p:sp>
      <p:sp>
        <p:nvSpPr>
          <p:cNvPr id="19458" name="Content Placeholder 2"/>
          <p:cNvSpPr>
            <a:spLocks noGrp="1"/>
          </p:cNvSpPr>
          <p:nvPr>
            <p:ph idx="1"/>
          </p:nvPr>
        </p:nvSpPr>
        <p:spPr>
          <a:xfrm>
            <a:off x="457200" y="1228712"/>
            <a:ext cx="7924800" cy="4897452"/>
          </a:xfrm>
        </p:spPr>
        <p:txBody>
          <a:bodyPr>
            <a:normAutofit/>
          </a:bodyPr>
          <a:lstStyle/>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Π</a:t>
            </a:r>
            <a:r>
              <a:rPr lang="el-GR" sz="3000" dirty="0" smtClean="0">
                <a:latin typeface="Georgia" charset="0"/>
                <a:ea typeface="ＭＳ Ｐゴシック" charset="0"/>
                <a:cs typeface="ＭＳ Ｐゴシック" charset="0"/>
              </a:rPr>
              <a:t>έρα από κάθε κυβέρνηση, η φύση μας έχει κάνει ίσους, στη λογική ότι ακόμα και ο πιο αδύνατος μπορεί,με συμμαχίες ή πονηρούς σχεδιασμούς, να σκοτώσει τον πλέον ισχυρό</a:t>
            </a: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Ο καθ</a:t>
            </a:r>
            <a:r>
              <a:rPr lang="el-GR" sz="3000" dirty="0" smtClean="0">
                <a:latin typeface="Georgia" charset="0"/>
                <a:ea typeface="ＭＳ Ｐゴシック" charset="0"/>
                <a:cs typeface="ＭＳ Ｐゴシック" charset="0"/>
              </a:rPr>
              <a:t>ένας ή η κάθε ομάδα μπορεί να πάρει τη θέση του άλλου και να ιδιοποιηθεί την περιουσία του, τη ζωή του ή την ελευθερία του</a:t>
            </a:r>
            <a:r>
              <a:rPr lang="en-US" altLang="ja-JP" sz="3000" dirty="0" smtClean="0">
                <a:latin typeface="Georgia" charset="0"/>
                <a:ea typeface="ＭＳ Ｐゴシック" charset="0"/>
                <a:cs typeface="ＭＳ Ｐゴシック" charset="0"/>
              </a:rPr>
              <a:t>. </a:t>
            </a:r>
            <a:r>
              <a:rPr lang="el-GR" altLang="ja-JP" sz="3000" dirty="0" smtClean="0">
                <a:latin typeface="Georgia" charset="0"/>
                <a:ea typeface="ＭＳ Ｐゴシック" charset="0"/>
                <a:cs typeface="ＭＳ Ｐゴシック" charset="0"/>
              </a:rPr>
              <a:t>Και </a:t>
            </a:r>
            <a:r>
              <a:rPr lang="el-GR" altLang="ja-JP" sz="3000" dirty="0" smtClean="0">
                <a:latin typeface="Georgia" charset="0"/>
                <a:ea typeface="ＭＳ Ｐゴシック" charset="0"/>
                <a:cs typeface="ＭＳ Ｐゴシック" charset="0"/>
              </a:rPr>
              <a:t>όσοι το κάνουν περιμένουν ότι το ίδιο μπορεί να συμβεί και σε αυτούς</a:t>
            </a:r>
            <a:endParaRPr lang="en-US" sz="3000" dirty="0">
              <a:latin typeface="Georgia" charset="0"/>
              <a:ea typeface="ＭＳ Ｐゴシック" charset="0"/>
              <a:cs typeface="ＭＳ Ｐゴシック" charset="0"/>
            </a:endParaRPr>
          </a:p>
        </p:txBody>
      </p:sp>
      <p:sp>
        <p:nvSpPr>
          <p:cNvPr id="19460" name="Picture 5"/>
          <p:cNvSpPr>
            <a:spLocks noChangeAspect="1" noChangeArrowheads="1"/>
          </p:cNvSpPr>
          <p:nvPr/>
        </p:nvSpPr>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6011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857432"/>
          </a:xfrm>
        </p:spPr>
        <p:txBody>
          <a:bodyPr>
            <a:normAutofit fontScale="90000"/>
          </a:bodyPr>
          <a:lstStyle/>
          <a:p>
            <a:pPr eaLnBrk="1" hangingPunct="1"/>
            <a:r>
              <a:rPr lang="el-GR" sz="3200" dirty="0" smtClean="0">
                <a:solidFill>
                  <a:srgbClr val="11488B"/>
                </a:solidFill>
                <a:latin typeface="Trebuchet MS" charset="0"/>
                <a:ea typeface="ＭＳ Ｐゴシック" charset="0"/>
                <a:cs typeface="ＭＳ Ｐゴシック" charset="0"/>
              </a:rPr>
              <a:t>Η συνθ</a:t>
            </a:r>
            <a:r>
              <a:rPr lang="el-GR" sz="3200" dirty="0" smtClean="0">
                <a:solidFill>
                  <a:srgbClr val="11488B"/>
                </a:solidFill>
                <a:latin typeface="Trebuchet MS" charset="0"/>
                <a:ea typeface="ＭＳ Ｐゴシック" charset="0"/>
                <a:cs typeface="ＭＳ Ｐゴシック" charset="0"/>
              </a:rPr>
              <a:t>ήκη του πολέμου (φυσική κατάσταση)</a:t>
            </a:r>
            <a:r>
              <a:rPr lang="el-GR" sz="3200" dirty="0" smtClean="0">
                <a:solidFill>
                  <a:srgbClr val="11488B"/>
                </a:solidFill>
                <a:latin typeface="Trebuchet MS" charset="0"/>
                <a:ea typeface="ＭＳ Ｐゴシック" charset="0"/>
                <a:cs typeface="ＭＳ Ｐゴシック" charset="0"/>
              </a:rPr>
              <a:t/>
            </a:r>
            <a:br>
              <a:rPr lang="el-GR" sz="3200" dirty="0" smtClean="0">
                <a:solidFill>
                  <a:srgbClr val="11488B"/>
                </a:solidFill>
                <a:latin typeface="Trebuchet MS" charset="0"/>
                <a:ea typeface="ＭＳ Ｐゴシック" charset="0"/>
                <a:cs typeface="ＭＳ Ｐゴシック" charset="0"/>
              </a:rPr>
            </a:br>
            <a:r>
              <a:rPr lang="en-US" sz="3200" dirty="0" smtClean="0">
                <a:solidFill>
                  <a:srgbClr val="11488B"/>
                </a:solidFill>
                <a:latin typeface="Trebuchet MS" charset="0"/>
                <a:ea typeface="ＭＳ Ｐゴシック" charset="0"/>
                <a:cs typeface="ＭＳ Ｐゴシック" charset="0"/>
              </a:rPr>
              <a:t>The </a:t>
            </a:r>
            <a:r>
              <a:rPr lang="en-US" sz="3200" dirty="0">
                <a:solidFill>
                  <a:srgbClr val="11488B"/>
                </a:solidFill>
                <a:latin typeface="Trebuchet MS" charset="0"/>
                <a:ea typeface="ＭＳ Ｐゴシック" charset="0"/>
                <a:cs typeface="ＭＳ Ｐゴシック" charset="0"/>
              </a:rPr>
              <a:t>Condition of War (State of Nature)</a:t>
            </a:r>
          </a:p>
        </p:txBody>
      </p:sp>
      <p:sp>
        <p:nvSpPr>
          <p:cNvPr id="21506" name="Content Placeholder 2"/>
          <p:cNvSpPr>
            <a:spLocks noGrp="1"/>
          </p:cNvSpPr>
          <p:nvPr>
            <p:ph idx="1"/>
          </p:nvPr>
        </p:nvSpPr>
        <p:spPr>
          <a:xfrm>
            <a:off x="457200" y="4038600"/>
            <a:ext cx="4498748" cy="2667000"/>
          </a:xfrm>
        </p:spPr>
        <p:txBody>
          <a:bodyPr>
            <a:normAutofit/>
          </a:bodyPr>
          <a:lstStyle/>
          <a:p>
            <a:pPr marL="365125" indent="-282575" eaLnBrk="1" hangingPunct="1">
              <a:buFont typeface="Wingdings 2" charset="0"/>
              <a:buNone/>
            </a:pPr>
            <a:r>
              <a:rPr lang="el-GR" sz="2800" dirty="0" smtClean="0">
                <a:latin typeface="Georgia" charset="0"/>
                <a:ea typeface="ＭＳ Ｐゴシック" charset="0"/>
                <a:cs typeface="ＭＳ Ｐゴシック" charset="0"/>
              </a:rPr>
              <a:t>Κατ’ αναλογ</a:t>
            </a:r>
            <a:r>
              <a:rPr lang="el-GR" sz="2800" dirty="0" smtClean="0">
                <a:latin typeface="Georgia" charset="0"/>
                <a:ea typeface="ＭＳ Ｐゴシック" charset="0"/>
                <a:cs typeface="ＭＳ Ｐゴシック" charset="0"/>
              </a:rPr>
              <a:t>ίαν,</a:t>
            </a:r>
            <a:endParaRPr lang="en-US" sz="2800" dirty="0">
              <a:latin typeface="Georgia" charset="0"/>
              <a:ea typeface="ＭＳ Ｐゴシック" charset="0"/>
              <a:cs typeface="ＭＳ Ｐゴシック" charset="0"/>
            </a:endParaRPr>
          </a:p>
          <a:p>
            <a:pPr marL="885825" lvl="2" eaLnBrk="1" hangingPunct="1">
              <a:buFont typeface="Wingdings 2" charset="0"/>
              <a:buNone/>
            </a:pPr>
            <a:r>
              <a:rPr lang="ja-JP" altLang="en-US" dirty="0" smtClean="0">
                <a:solidFill>
                  <a:srgbClr val="C00000"/>
                </a:solidFill>
                <a:latin typeface="Arial" charset="0"/>
                <a:ea typeface="ＭＳ Ｐゴシック" charset="0"/>
                <a:cs typeface="Arial" charset="0"/>
              </a:rPr>
              <a:t>“</a:t>
            </a:r>
            <a:r>
              <a:rPr lang="el-GR" altLang="ja-JP" dirty="0" smtClean="0">
                <a:solidFill>
                  <a:srgbClr val="C00000"/>
                </a:solidFill>
                <a:latin typeface="Arial" charset="0"/>
                <a:ea typeface="ＭＳ Ｐゴシック" charset="0"/>
                <a:cs typeface="Arial" charset="0"/>
              </a:rPr>
              <a:t>ο </a:t>
            </a:r>
            <a:r>
              <a:rPr lang="el-GR" altLang="ja-JP" dirty="0" smtClean="0">
                <a:solidFill>
                  <a:srgbClr val="C00000"/>
                </a:solidFill>
                <a:latin typeface="Arial" charset="0"/>
                <a:ea typeface="ＭＳ Ｐゴシック" charset="0"/>
                <a:cs typeface="Arial" charset="0"/>
              </a:rPr>
              <a:t>άσχημος καιρός δεν είναι στο ψιλόβροχο ή σε δύο μέρες βροχής αλλά στην γνώση του χειμώνα</a:t>
            </a:r>
            <a:r>
              <a:rPr lang="ja-JP" altLang="en-US" dirty="0" smtClean="0">
                <a:solidFill>
                  <a:srgbClr val="C00000"/>
                </a:solidFill>
                <a:latin typeface="Arial" charset="0"/>
                <a:ea typeface="ＭＳ Ｐゴシック" charset="0"/>
                <a:cs typeface="Arial" charset="0"/>
              </a:rPr>
              <a:t>”</a:t>
            </a:r>
            <a:endParaRPr lang="en-US" dirty="0">
              <a:solidFill>
                <a:srgbClr val="C00000"/>
              </a:solidFill>
              <a:latin typeface="Arial" charset="0"/>
              <a:ea typeface="ＭＳ Ｐゴシック" charset="0"/>
              <a:cs typeface="Arial" charset="0"/>
            </a:endParaRPr>
          </a:p>
        </p:txBody>
      </p:sp>
      <p:pic>
        <p:nvPicPr>
          <p:cNvPr id="4" name="Picture 3" descr="150 Foul Weather.jpg"/>
          <p:cNvPicPr>
            <a:picLocks noChangeAspect="1"/>
          </p:cNvPicPr>
          <p:nvPr/>
        </p:nvPicPr>
        <p:blipFill>
          <a:blip r:embed="rId2"/>
          <a:stretch>
            <a:fillRect/>
          </a:stretch>
        </p:blipFill>
        <p:spPr>
          <a:xfrm>
            <a:off x="5105400" y="4114800"/>
            <a:ext cx="3759200" cy="2503627"/>
          </a:xfrm>
          <a:prstGeom prst="rect">
            <a:avLst/>
          </a:prstGeom>
          <a:effectLst>
            <a:glow rad="228600">
              <a:schemeClr val="accent2">
                <a:satMod val="175000"/>
                <a:alpha val="40000"/>
              </a:schemeClr>
            </a:glow>
          </a:effectLst>
        </p:spPr>
      </p:pic>
      <p:sp>
        <p:nvSpPr>
          <p:cNvPr id="21508" name="TextBox 4"/>
          <p:cNvSpPr txBox="1">
            <a:spLocks/>
          </p:cNvSpPr>
          <p:nvPr/>
        </p:nvSpPr>
        <p:spPr bwMode="auto">
          <a:xfrm>
            <a:off x="457200" y="1449602"/>
            <a:ext cx="8215313" cy="201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885825"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buFont typeface="Wingdings 2" charset="0"/>
              <a:buNone/>
            </a:pPr>
            <a:r>
              <a:rPr lang="el-GR" sz="2600" dirty="0" smtClean="0"/>
              <a:t>Η ισ</a:t>
            </a:r>
            <a:r>
              <a:rPr lang="el-GR" sz="2600" dirty="0" smtClean="0"/>
              <a:t>ότητα συνδυασμένη με περιορισμένα αγαθά παράγει σύγκρουση: </a:t>
            </a:r>
            <a:r>
              <a:rPr lang="el-GR" sz="2600" b="1" dirty="0" smtClean="0"/>
              <a:t>Πόλεμος</a:t>
            </a:r>
            <a:endParaRPr lang="en-US" altLang="ja-JP" sz="2600" b="1" dirty="0"/>
          </a:p>
          <a:p>
            <a:pPr eaLnBrk="1" hangingPunct="1">
              <a:lnSpc>
                <a:spcPct val="90000"/>
              </a:lnSpc>
              <a:buFont typeface="Wingdings 2" charset="0"/>
              <a:buNone/>
            </a:pPr>
            <a:endParaRPr lang="en-US" sz="2600" b="1" dirty="0"/>
          </a:p>
          <a:p>
            <a:pPr lvl="2" eaLnBrk="1" hangingPunct="1">
              <a:lnSpc>
                <a:spcPct val="90000"/>
              </a:lnSpc>
              <a:buFont typeface="Wingdings 2" charset="0"/>
              <a:buNone/>
            </a:pPr>
            <a:r>
              <a:rPr lang="ja-JP" altLang="en-US" sz="2600" dirty="0" smtClean="0">
                <a:solidFill>
                  <a:srgbClr val="C00000"/>
                </a:solidFill>
              </a:rPr>
              <a:t>“</a:t>
            </a:r>
            <a:r>
              <a:rPr lang="el-GR" altLang="ja-JP" sz="2600" dirty="0" smtClean="0">
                <a:solidFill>
                  <a:srgbClr val="C00000"/>
                </a:solidFill>
              </a:rPr>
              <a:t>Ο π</a:t>
            </a:r>
            <a:r>
              <a:rPr lang="el-GR" altLang="ja-JP" sz="2600" dirty="0" smtClean="0">
                <a:solidFill>
                  <a:srgbClr val="C00000"/>
                </a:solidFill>
              </a:rPr>
              <a:t>όλεμος δεν υπάρχει μόνο στη μάχη</a:t>
            </a:r>
            <a:r>
              <a:rPr lang="en-US" altLang="ja-JP" sz="2600" dirty="0" smtClean="0">
                <a:solidFill>
                  <a:srgbClr val="C00000"/>
                </a:solidFill>
              </a:rPr>
              <a:t>, </a:t>
            </a:r>
            <a:r>
              <a:rPr lang="el-GR" altLang="ja-JP" sz="2600" dirty="0" smtClean="0">
                <a:solidFill>
                  <a:srgbClr val="C00000"/>
                </a:solidFill>
              </a:rPr>
              <a:t>αλλ</a:t>
            </a:r>
            <a:r>
              <a:rPr lang="el-GR" altLang="ja-JP" sz="2600" dirty="0" smtClean="0">
                <a:solidFill>
                  <a:srgbClr val="C00000"/>
                </a:solidFill>
              </a:rPr>
              <a:t>ά όπου και όταν η διάθεση για μάχη είναι γνωστή</a:t>
            </a:r>
            <a:r>
              <a:rPr lang="ja-JP" altLang="en-US" sz="2600" dirty="0" smtClean="0">
                <a:solidFill>
                  <a:srgbClr val="C00000"/>
                </a:solidFill>
              </a:rPr>
              <a:t>”</a:t>
            </a:r>
            <a:endParaRPr lang="en-US" altLang="ja-JP" sz="2600" dirty="0">
              <a:solidFill>
                <a:srgbClr val="C00000"/>
              </a:solidFill>
            </a:endParaRPr>
          </a:p>
          <a:p>
            <a:pPr eaLnBrk="1" hangingPunct="1">
              <a:lnSpc>
                <a:spcPct val="90000"/>
              </a:lnSpc>
            </a:pPr>
            <a:endParaRPr lang="en-US" sz="1700" dirty="0"/>
          </a:p>
        </p:txBody>
      </p:sp>
    </p:spTree>
    <p:extLst>
      <p:ext uri="{BB962C8B-B14F-4D97-AF65-F5344CB8AC3E}">
        <p14:creationId xmlns:p14="http://schemas.microsoft.com/office/powerpoint/2010/main" val="103956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200">
                <a:solidFill>
                  <a:srgbClr val="11488B"/>
                </a:solidFill>
                <a:latin typeface="Trebuchet MS" charset="0"/>
                <a:ea typeface="ＭＳ Ｐゴシック" charset="0"/>
                <a:cs typeface="ＭＳ Ｐゴシック" charset="0"/>
              </a:rPr>
              <a:t>The Condition of War (State of Nature)</a:t>
            </a:r>
          </a:p>
        </p:txBody>
      </p:sp>
      <p:sp>
        <p:nvSpPr>
          <p:cNvPr id="22530" name="Content Placeholder 2"/>
          <p:cNvSpPr>
            <a:spLocks noGrp="1"/>
          </p:cNvSpPr>
          <p:nvPr>
            <p:ph idx="1"/>
          </p:nvPr>
        </p:nvSpPr>
        <p:spPr/>
        <p:txBody>
          <a:bodyPr>
            <a:normAutofit/>
          </a:bodyPr>
          <a:lstStyle/>
          <a:p>
            <a:pPr lvl="1" eaLnBrk="1" hangingPunct="1">
              <a:buFont typeface="Verdana" charset="0"/>
              <a:buNone/>
            </a:pPr>
            <a:r>
              <a:rPr lang="ja-JP" altLang="en-US" sz="3800" dirty="0" smtClean="0">
                <a:solidFill>
                  <a:srgbClr val="C00000"/>
                </a:solidFill>
                <a:latin typeface="Georgia" charset="0"/>
                <a:ea typeface="ＭＳ Ｐゴシック" charset="0"/>
              </a:rPr>
              <a:t>“</a:t>
            </a:r>
            <a:r>
              <a:rPr lang="en-US" altLang="ja-JP" sz="3800" dirty="0" smtClean="0">
                <a:solidFill>
                  <a:srgbClr val="C00000"/>
                </a:solidFill>
                <a:latin typeface="Georgia" charset="0"/>
                <a:ea typeface="ＭＳ Ｐゴシック" charset="0"/>
              </a:rPr>
              <a:t> </a:t>
            </a:r>
            <a:r>
              <a:rPr lang="en-US" altLang="ja-JP" sz="3800" dirty="0">
                <a:solidFill>
                  <a:srgbClr val="C00000"/>
                </a:solidFill>
                <a:latin typeface="Georgia" charset="0"/>
                <a:ea typeface="ＭＳ Ｐゴシック" charset="0"/>
              </a:rPr>
              <a:t>… </a:t>
            </a:r>
            <a:r>
              <a:rPr lang="el-GR" altLang="ja-JP" sz="3800" dirty="0" smtClean="0">
                <a:solidFill>
                  <a:srgbClr val="C00000"/>
                </a:solidFill>
                <a:latin typeface="Georgia" charset="0"/>
                <a:ea typeface="ＭＳ Ｐゴシック" charset="0"/>
              </a:rPr>
              <a:t>έτσι η φύση του πολέμου υπάρχει όχι στη διεξαγωγή της μάχης αλλά στη γνώση μιας αιώνιας προδιάθεσης ότι δεν υπάρχει εγγύηση για το αντίθετο.</a:t>
            </a:r>
            <a:r>
              <a:rPr lang="ja-JP" altLang="en-US" sz="3800" dirty="0" smtClean="0">
                <a:solidFill>
                  <a:srgbClr val="C00000"/>
                </a:solidFill>
                <a:latin typeface="Georgia" charset="0"/>
                <a:ea typeface="ＭＳ Ｐゴシック" charset="0"/>
              </a:rPr>
              <a:t>”</a:t>
            </a:r>
            <a:endParaRPr lang="en-US" altLang="ja-JP" sz="3800" dirty="0">
              <a:solidFill>
                <a:srgbClr val="C00000"/>
              </a:solidFill>
              <a:latin typeface="Georgia" charset="0"/>
              <a:ea typeface="ＭＳ Ｐゴシック" charset="0"/>
            </a:endParaRPr>
          </a:p>
        </p:txBody>
      </p:sp>
    </p:spTree>
    <p:extLst>
      <p:ext uri="{BB962C8B-B14F-4D97-AF65-F5344CB8AC3E}">
        <p14:creationId xmlns:p14="http://schemas.microsoft.com/office/powerpoint/2010/main" val="2055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Peloponnesian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341438"/>
            <a:ext cx="3343275" cy="5184775"/>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457200" y="274638"/>
            <a:ext cx="8229600" cy="857432"/>
          </a:xfrm>
        </p:spPr>
        <p:txBody>
          <a:bodyPr/>
          <a:lstStyle/>
          <a:p>
            <a:r>
              <a:rPr lang="el-GR" dirty="0" smtClean="0"/>
              <a:t>Ο Πελοποννησιακός Πόλεμος</a:t>
            </a:r>
            <a:endParaRPr lang="en-GB" dirty="0"/>
          </a:p>
        </p:txBody>
      </p:sp>
      <p:sp>
        <p:nvSpPr>
          <p:cNvPr id="35843" name="Rectangle 3"/>
          <p:cNvSpPr>
            <a:spLocks noGrp="1" noChangeArrowheads="1"/>
          </p:cNvSpPr>
          <p:nvPr>
            <p:ph type="body" sz="half" idx="1"/>
          </p:nvPr>
        </p:nvSpPr>
        <p:spPr/>
        <p:txBody>
          <a:bodyPr>
            <a:normAutofit/>
          </a:bodyPr>
          <a:lstStyle/>
          <a:p>
            <a:pPr>
              <a:lnSpc>
                <a:spcPct val="90000"/>
              </a:lnSpc>
            </a:pPr>
            <a:r>
              <a:rPr lang="en-NZ" dirty="0" smtClean="0"/>
              <a:t>431</a:t>
            </a:r>
            <a:r>
              <a:rPr lang="el-GR" dirty="0" smtClean="0"/>
              <a:t> πΧ</a:t>
            </a:r>
            <a:r>
              <a:rPr lang="en-NZ" dirty="0" smtClean="0"/>
              <a:t> – 404</a:t>
            </a:r>
            <a:r>
              <a:rPr lang="el-GR" dirty="0" smtClean="0"/>
              <a:t> πΧ</a:t>
            </a:r>
            <a:endParaRPr lang="en-GB" dirty="0"/>
          </a:p>
          <a:p>
            <a:pPr>
              <a:lnSpc>
                <a:spcPct val="90000"/>
              </a:lnSpc>
            </a:pPr>
            <a:r>
              <a:rPr lang="el-GR" dirty="0" smtClean="0"/>
              <a:t>Η Αθήνα ηττήθηκε</a:t>
            </a:r>
            <a:endParaRPr lang="en-NZ" dirty="0"/>
          </a:p>
          <a:p>
            <a:pPr>
              <a:lnSpc>
                <a:spcPct val="90000"/>
              </a:lnSpc>
            </a:pPr>
            <a:r>
              <a:rPr lang="el-GR" dirty="0" smtClean="0"/>
              <a:t>Όμως ο κλασσικός κόσμος καταστράφηκε</a:t>
            </a:r>
            <a:endParaRPr lang="en-NZ" dirty="0"/>
          </a:p>
          <a:p>
            <a:pPr>
              <a:lnSpc>
                <a:spcPct val="90000"/>
              </a:lnSpc>
            </a:pPr>
            <a:r>
              <a:rPr lang="el-GR" dirty="0" smtClean="0"/>
              <a:t>Ο Θουκυδίδης θεωρεί ότι μπορεί να αντλήσει γενικά συμπεράσματα από τον πόλεμο</a:t>
            </a:r>
            <a:endParaRPr lang="en-GB" dirty="0"/>
          </a:p>
        </p:txBody>
      </p:sp>
      <p:sp>
        <p:nvSpPr>
          <p:cNvPr id="35845" name="Rectangle 5"/>
          <p:cNvSpPr>
            <a:spLocks noGrp="1" noChangeArrowheads="1"/>
          </p:cNvSpPr>
          <p:nvPr>
            <p:ph type="body" sz="half" idx="2"/>
          </p:nvPr>
        </p:nvSpPr>
        <p:spPr>
          <a:xfrm>
            <a:off x="4643438" y="1557338"/>
            <a:ext cx="4038600" cy="4525962"/>
          </a:xfrm>
        </p:spPr>
        <p:txBody>
          <a:bodyPr/>
          <a:lstStyle/>
          <a:p>
            <a:pPr>
              <a:lnSpc>
                <a:spcPct val="90000"/>
              </a:lnSpc>
            </a:pPr>
            <a:endParaRPr lang="en-US" dirty="0"/>
          </a:p>
        </p:txBody>
      </p:sp>
    </p:spTree>
    <p:extLst>
      <p:ext uri="{BB962C8B-B14F-4D97-AF65-F5344CB8AC3E}">
        <p14:creationId xmlns:p14="http://schemas.microsoft.com/office/powerpoint/2010/main" val="300747511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719375"/>
          </a:xfrm>
        </p:spPr>
        <p:txBody>
          <a:bodyPr/>
          <a:lstStyle/>
          <a:p>
            <a:pPr eaLnBrk="1" hangingPunct="1"/>
            <a:r>
              <a:rPr lang="en-US" sz="3200" dirty="0">
                <a:solidFill>
                  <a:srgbClr val="11488B"/>
                </a:solidFill>
                <a:latin typeface="Trebuchet MS" charset="0"/>
                <a:ea typeface="ＭＳ Ｐゴシック" charset="0"/>
                <a:cs typeface="ＭＳ Ｐゴシック" charset="0"/>
              </a:rPr>
              <a:t>The Condition of War (State of Nature)</a:t>
            </a:r>
          </a:p>
        </p:txBody>
      </p:sp>
      <p:sp>
        <p:nvSpPr>
          <p:cNvPr id="23554" name="Content Placeholder 2"/>
          <p:cNvSpPr>
            <a:spLocks noGrp="1"/>
          </p:cNvSpPr>
          <p:nvPr>
            <p:ph idx="1"/>
          </p:nvPr>
        </p:nvSpPr>
        <p:spPr>
          <a:xfrm>
            <a:off x="457200" y="1283934"/>
            <a:ext cx="8229600" cy="4842230"/>
          </a:xfrm>
        </p:spPr>
        <p:txBody>
          <a:bodyPr>
            <a:normAutofit/>
          </a:bodyPr>
          <a:lstStyle/>
          <a:p>
            <a:pPr eaLnBrk="1" hangingPunct="1">
              <a:buFont typeface="Wingdings 2" charset="0"/>
              <a:buNone/>
            </a:pPr>
            <a:r>
              <a:rPr lang="el-GR" dirty="0" smtClean="0">
                <a:latin typeface="Georgia" charset="0"/>
                <a:ea typeface="ＭＳ Ｐゴシック" charset="0"/>
                <a:cs typeface="ＭＳ Ｐゴシック" charset="0"/>
              </a:rPr>
              <a:t>Φυσικ</a:t>
            </a:r>
            <a:r>
              <a:rPr lang="el-GR" dirty="0" smtClean="0">
                <a:latin typeface="Georgia" charset="0"/>
                <a:ea typeface="ＭＳ Ｐゴシック" charset="0"/>
                <a:cs typeface="ＭＳ Ｐゴシック" charset="0"/>
              </a:rPr>
              <a:t>ή Κατάσταση</a:t>
            </a:r>
            <a:r>
              <a:rPr lang="en-US" dirty="0" smtClean="0">
                <a:latin typeface="Georgia" charset="0"/>
                <a:ea typeface="ＭＳ Ｐゴシック" charset="0"/>
                <a:cs typeface="ＭＳ Ｐゴシック" charset="0"/>
              </a:rPr>
              <a:t>:</a:t>
            </a:r>
            <a:endParaRPr lang="en-US" dirty="0">
              <a:latin typeface="Georgia" charset="0"/>
              <a:ea typeface="ＭＳ Ｐゴシック" charset="0"/>
              <a:cs typeface="ＭＳ Ｐゴシック" charset="0"/>
            </a:endParaRPr>
          </a:p>
          <a:p>
            <a:pPr lvl="2" eaLnBrk="1" hangingPunct="1">
              <a:buFont typeface="Wingdings 2" charset="0"/>
              <a:buNone/>
            </a:pPr>
            <a:r>
              <a:rPr lang="el-GR" dirty="0" smtClean="0">
                <a:solidFill>
                  <a:srgbClr val="C00000"/>
                </a:solidFill>
                <a:latin typeface="Georgia" charset="0"/>
                <a:ea typeface="ＭＳ Ｐゴシック" charset="0"/>
              </a:rPr>
              <a:t>δεν υπάρχει χώρος για πρόοδο</a:t>
            </a:r>
            <a:r>
              <a:rPr lang="en-US" dirty="0" smtClean="0">
                <a:solidFill>
                  <a:srgbClr val="C00000"/>
                </a:solidFill>
                <a:latin typeface="Georgia" charset="0"/>
                <a:ea typeface="ＭＳ Ｐゴシック" charset="0"/>
              </a:rPr>
              <a:t>, </a:t>
            </a:r>
            <a:r>
              <a:rPr lang="el-GR" dirty="0" smtClean="0">
                <a:solidFill>
                  <a:srgbClr val="C00000"/>
                </a:solidFill>
                <a:latin typeface="Georgia" charset="0"/>
                <a:ea typeface="ＭＳ Ｐゴシック" charset="0"/>
              </a:rPr>
              <a:t>λ</a:t>
            </a:r>
            <a:r>
              <a:rPr lang="el-GR" dirty="0" smtClean="0">
                <a:solidFill>
                  <a:srgbClr val="C00000"/>
                </a:solidFill>
                <a:latin typeface="Georgia" charset="0"/>
                <a:ea typeface="ＭＳ Ｐゴシック" charset="0"/>
              </a:rPr>
              <a:t>όγω της αβεβαιότητας</a:t>
            </a:r>
            <a:r>
              <a:rPr lang="en-US" dirty="0" smtClean="0">
                <a:solidFill>
                  <a:srgbClr val="C00000"/>
                </a:solidFill>
                <a:latin typeface="Georgia" charset="0"/>
                <a:ea typeface="ＭＳ Ｐゴシック" charset="0"/>
              </a:rPr>
              <a:t>, </a:t>
            </a:r>
            <a:r>
              <a:rPr lang="el-GR" dirty="0" smtClean="0">
                <a:solidFill>
                  <a:srgbClr val="C00000"/>
                </a:solidFill>
                <a:latin typeface="Georgia" charset="0"/>
                <a:ea typeface="ＭＳ Ｐゴシック" charset="0"/>
              </a:rPr>
              <a:t>και συνεπ</a:t>
            </a:r>
            <a:r>
              <a:rPr lang="el-GR" dirty="0" smtClean="0">
                <a:solidFill>
                  <a:srgbClr val="C00000"/>
                </a:solidFill>
                <a:latin typeface="Georgia" charset="0"/>
                <a:ea typeface="ＭＳ Ｐゴシック" charset="0"/>
              </a:rPr>
              <a:t>ώς καμία κουλτούρα</a:t>
            </a:r>
            <a:r>
              <a:rPr lang="en-US" dirty="0" smtClean="0">
                <a:solidFill>
                  <a:srgbClr val="C00000"/>
                </a:solidFill>
                <a:latin typeface="Georgia" charset="0"/>
                <a:ea typeface="ＭＳ Ｐゴシック" charset="0"/>
              </a:rPr>
              <a:t>, </a:t>
            </a:r>
            <a:r>
              <a:rPr lang="el-GR" dirty="0" smtClean="0">
                <a:solidFill>
                  <a:srgbClr val="C00000"/>
                </a:solidFill>
                <a:latin typeface="Georgia" charset="0"/>
                <a:ea typeface="ＭＳ Ｐゴシック" charset="0"/>
              </a:rPr>
              <a:t>καμ</a:t>
            </a:r>
            <a:r>
              <a:rPr lang="el-GR" dirty="0" smtClean="0">
                <a:solidFill>
                  <a:srgbClr val="C00000"/>
                </a:solidFill>
                <a:latin typeface="Georgia" charset="0"/>
                <a:ea typeface="ＭＳ Ｐゴシック" charset="0"/>
              </a:rPr>
              <a:t>ία γνώση στη γη, καμία τέχνη, καμία κοινωνία δεν ξεφεύγει από το συνεχή φόβο και τον κίνδυνο του βίαιο θανάτου... Έτσι...</a:t>
            </a:r>
            <a:endParaRPr lang="en-US" dirty="0" smtClean="0">
              <a:solidFill>
                <a:srgbClr val="C00000"/>
              </a:solidFill>
              <a:latin typeface="Georgia" charset="0"/>
              <a:ea typeface="ＭＳ Ｐゴシック" charset="0"/>
            </a:endParaRPr>
          </a:p>
          <a:p>
            <a:pPr lvl="2" eaLnBrk="1" hangingPunct="1">
              <a:buFont typeface="Wingdings 2" charset="0"/>
              <a:buNone/>
            </a:pPr>
            <a:endParaRPr lang="en-US" dirty="0" smtClean="0">
              <a:solidFill>
                <a:srgbClr val="C00000"/>
              </a:solidFill>
              <a:latin typeface="Georgia" charset="0"/>
              <a:ea typeface="ＭＳ Ｐゴシック" charset="0"/>
            </a:endParaRPr>
          </a:p>
          <a:p>
            <a:pPr lvl="2" eaLnBrk="1" hangingPunct="1">
              <a:buFont typeface="Wingdings 2" charset="0"/>
              <a:buNone/>
            </a:pPr>
            <a:r>
              <a:rPr lang="en-US" b="1" i="1" dirty="0" smtClean="0">
                <a:solidFill>
                  <a:srgbClr val="C00000"/>
                </a:solidFill>
                <a:latin typeface="Georgia" charset="0"/>
                <a:ea typeface="ＭＳ Ｐゴシック" charset="0"/>
              </a:rPr>
              <a:t>…</a:t>
            </a:r>
            <a:r>
              <a:rPr lang="el-GR" b="1" i="1" dirty="0" smtClean="0">
                <a:solidFill>
                  <a:srgbClr val="C00000"/>
                </a:solidFill>
                <a:latin typeface="Georgia" charset="0"/>
                <a:ea typeface="ＭＳ Ｐゴシック" charset="0"/>
              </a:rPr>
              <a:t>η ζω</a:t>
            </a:r>
            <a:r>
              <a:rPr lang="el-GR" b="1" i="1" dirty="0" smtClean="0">
                <a:solidFill>
                  <a:srgbClr val="C00000"/>
                </a:solidFill>
                <a:latin typeface="Georgia" charset="0"/>
                <a:ea typeface="ＭＳ Ｐゴシック" charset="0"/>
              </a:rPr>
              <a:t>ή του ανθρώπου είναι μοναχική, φτωχή, άσχημη, βίαιη και σύντομη</a:t>
            </a:r>
          </a:p>
          <a:p>
            <a:pPr lvl="2" eaLnBrk="1" hangingPunct="1">
              <a:buFont typeface="Wingdings 2" charset="0"/>
              <a:buNone/>
            </a:pPr>
            <a:r>
              <a:rPr lang="el-GR" b="1" i="1" dirty="0" smtClean="0">
                <a:solidFill>
                  <a:srgbClr val="C00000"/>
                </a:solidFill>
                <a:latin typeface="Georgia" charset="0"/>
                <a:ea typeface="ＭＳ Ｐゴシック" charset="0"/>
              </a:rPr>
              <a:t>(...</a:t>
            </a:r>
            <a:r>
              <a:rPr lang="en-US" b="1" i="1" dirty="0" smtClean="0">
                <a:solidFill>
                  <a:srgbClr val="C00000"/>
                </a:solidFill>
                <a:latin typeface="Georgia" charset="0"/>
                <a:ea typeface="ＭＳ Ｐゴシック" charset="0"/>
              </a:rPr>
              <a:t>the </a:t>
            </a:r>
            <a:r>
              <a:rPr lang="en-US" b="1" i="1" dirty="0">
                <a:solidFill>
                  <a:srgbClr val="C00000"/>
                </a:solidFill>
                <a:latin typeface="Georgia" charset="0"/>
                <a:ea typeface="ＭＳ Ｐゴシック" charset="0"/>
              </a:rPr>
              <a:t>life of man solitary, poor, nasty, brutish, and </a:t>
            </a:r>
            <a:r>
              <a:rPr lang="en-US" b="1" i="1" dirty="0" smtClean="0">
                <a:solidFill>
                  <a:srgbClr val="C00000"/>
                </a:solidFill>
                <a:latin typeface="Georgia" charset="0"/>
                <a:ea typeface="ＭＳ Ｐゴシック" charset="0"/>
              </a:rPr>
              <a:t>short</a:t>
            </a:r>
            <a:r>
              <a:rPr lang="el-GR" b="1" i="1" dirty="0" smtClean="0">
                <a:solidFill>
                  <a:srgbClr val="C00000"/>
                </a:solidFill>
                <a:latin typeface="Georgia" charset="0"/>
                <a:ea typeface="ＭＳ Ｐゴシック" charset="0"/>
              </a:rPr>
              <a:t>)</a:t>
            </a:r>
            <a:endParaRPr lang="en-US" b="1" i="1" dirty="0">
              <a:solidFill>
                <a:srgbClr val="C00000"/>
              </a:solidFill>
              <a:latin typeface="Georgia" charset="0"/>
              <a:ea typeface="ＭＳ Ｐゴシック" charset="0"/>
            </a:endParaRPr>
          </a:p>
        </p:txBody>
      </p:sp>
    </p:spTree>
    <p:extLst>
      <p:ext uri="{BB962C8B-B14F-4D97-AF65-F5344CB8AC3E}">
        <p14:creationId xmlns:p14="http://schemas.microsoft.com/office/powerpoint/2010/main" val="63411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a:solidFill>
                  <a:srgbClr val="11488B"/>
                </a:solidFill>
                <a:latin typeface="Trebuchet MS" charset="0"/>
                <a:ea typeface="ＭＳ Ｐゴシック" charset="0"/>
                <a:cs typeface="ＭＳ Ｐゴシック" charset="0"/>
              </a:rPr>
              <a:t>The Condition of War (State of Nature)</a:t>
            </a:r>
          </a:p>
        </p:txBody>
      </p:sp>
      <p:sp>
        <p:nvSpPr>
          <p:cNvPr id="26626" name="Content Placeholder 2"/>
          <p:cNvSpPr>
            <a:spLocks noGrp="1"/>
          </p:cNvSpPr>
          <p:nvPr>
            <p:ph idx="1"/>
          </p:nvPr>
        </p:nvSpPr>
        <p:spPr>
          <a:xfrm>
            <a:off x="457200" y="1201100"/>
            <a:ext cx="8229600" cy="4925064"/>
          </a:xfrm>
        </p:spPr>
        <p:txBody>
          <a:bodyPr>
            <a:normAutofit lnSpcReduction="10000"/>
          </a:bodyPr>
          <a:lstStyle/>
          <a:p>
            <a:pPr marL="365125" indent="-282575" eaLnBrk="1" hangingPunct="1">
              <a:lnSpc>
                <a:spcPct val="80000"/>
              </a:lnSpc>
              <a:buFont typeface="Wingdings 2" charset="0"/>
              <a:buNone/>
            </a:pPr>
            <a:endParaRPr lang="en-US" sz="25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ja-JP" altLang="en-US" sz="2800" dirty="0" smtClean="0">
                <a:solidFill>
                  <a:srgbClr val="0070C0"/>
                </a:solidFill>
                <a:latin typeface="Georgia" charset="0"/>
                <a:ea typeface="ＭＳ Ｐゴシック" charset="0"/>
                <a:cs typeface="ＭＳ Ｐゴシック" charset="0"/>
              </a:rPr>
              <a:t>“</a:t>
            </a:r>
            <a:r>
              <a:rPr lang="el-GR" altLang="ja-JP" sz="2800" dirty="0" smtClean="0">
                <a:solidFill>
                  <a:srgbClr val="0070C0"/>
                </a:solidFill>
                <a:latin typeface="Georgia" charset="0"/>
                <a:ea typeface="ＭＳ Ｐゴシック" charset="0"/>
                <a:cs typeface="ＭＳ Ｐゴシック" charset="0"/>
              </a:rPr>
              <a:t>Οι </a:t>
            </a:r>
            <a:r>
              <a:rPr lang="el-GR" altLang="ja-JP" sz="2800" dirty="0" smtClean="0">
                <a:solidFill>
                  <a:srgbClr val="0070C0"/>
                </a:solidFill>
                <a:latin typeface="Georgia" charset="0"/>
                <a:ea typeface="ＭＳ Ｐゴシック" charset="0"/>
                <a:cs typeface="ＭＳ Ｐゴシック" charset="0"/>
              </a:rPr>
              <a:t>έννοιες του καλού και του κακού, της δικαιοσύνης και της αδικίας δεν έχουν θέση</a:t>
            </a:r>
            <a:r>
              <a:rPr lang="en-US" altLang="ja-JP" sz="2800" dirty="0" smtClean="0">
                <a:solidFill>
                  <a:srgbClr val="0070C0"/>
                </a:solidFill>
                <a:latin typeface="Georgia" charset="0"/>
                <a:ea typeface="ＭＳ Ｐゴシック" charset="0"/>
                <a:cs typeface="ＭＳ Ｐゴシック" charset="0"/>
              </a:rPr>
              <a:t>. </a:t>
            </a:r>
            <a:r>
              <a:rPr lang="el-GR" altLang="ja-JP" sz="2800" dirty="0" smtClean="0">
                <a:solidFill>
                  <a:srgbClr val="0070C0"/>
                </a:solidFill>
                <a:latin typeface="Georgia" charset="0"/>
                <a:ea typeface="ＭＳ Ｐゴシック" charset="0"/>
                <a:cs typeface="ＭＳ Ｐゴシック" charset="0"/>
              </a:rPr>
              <a:t>Όπου δεν υπάρχει ισχύς/εξουσία, δεν υπάρχει νόμος και όπου δεν υπάρχει νόμος δεν υπάρχει δικαιοσύνη</a:t>
            </a:r>
            <a:r>
              <a:rPr lang="en-US" altLang="ja-JP" sz="2800" dirty="0" smtClean="0">
                <a:solidFill>
                  <a:srgbClr val="0070C0"/>
                </a:solidFill>
                <a:latin typeface="Georgia" charset="0"/>
                <a:ea typeface="ＭＳ Ｐゴシック" charset="0"/>
                <a:cs typeface="ＭＳ Ｐゴシック" charset="0"/>
              </a:rPr>
              <a:t>.</a:t>
            </a:r>
            <a:r>
              <a:rPr lang="ja-JP" altLang="en-US" sz="2800" dirty="0">
                <a:solidFill>
                  <a:srgbClr val="0070C0"/>
                </a:solidFill>
                <a:latin typeface="Georgia" charset="0"/>
                <a:ea typeface="ＭＳ Ｐゴシック" charset="0"/>
                <a:cs typeface="ＭＳ Ｐゴシック" charset="0"/>
              </a:rPr>
              <a:t>”</a:t>
            </a:r>
            <a:endParaRPr lang="en-US" altLang="ja-JP" sz="28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8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ja-JP" altLang="en-US" sz="2800" dirty="0" smtClean="0">
                <a:solidFill>
                  <a:srgbClr val="0070C0"/>
                </a:solidFill>
                <a:latin typeface="Georgia" charset="0"/>
                <a:ea typeface="ＭＳ Ｐゴシック" charset="0"/>
                <a:cs typeface="ＭＳ Ｐゴシック" charset="0"/>
              </a:rPr>
              <a:t>“</a:t>
            </a:r>
            <a:r>
              <a:rPr lang="el-GR" altLang="ja-JP" sz="2800" dirty="0" smtClean="0">
                <a:solidFill>
                  <a:srgbClr val="0070C0"/>
                </a:solidFill>
                <a:latin typeface="Georgia" charset="0"/>
                <a:ea typeface="ＭＳ Ｐゴシック" charset="0"/>
                <a:cs typeface="ＭＳ Ｐゴシック" charset="0"/>
              </a:rPr>
              <a:t>Συνεπ</a:t>
            </a:r>
            <a:r>
              <a:rPr lang="el-GR" altLang="ja-JP" sz="2800" dirty="0" smtClean="0">
                <a:solidFill>
                  <a:srgbClr val="0070C0"/>
                </a:solidFill>
                <a:latin typeface="Georgia" charset="0"/>
                <a:ea typeface="ＭＳ Ｐゴシック" charset="0"/>
                <a:cs typeface="ＭＳ Ｐゴシック" charset="0"/>
              </a:rPr>
              <a:t>ώς, δεν υπάρχει ιδιοκτησία, δεν υπάρχει κυριαρχία, δεν υπάρχει διάκριση μεταξύ δικό μου και δικό σου</a:t>
            </a:r>
            <a:r>
              <a:rPr lang="en-US" altLang="ja-JP" sz="2800" dirty="0" smtClean="0">
                <a:solidFill>
                  <a:srgbClr val="0070C0"/>
                </a:solidFill>
                <a:latin typeface="Georgia" charset="0"/>
                <a:ea typeface="ＭＳ Ｐゴシック" charset="0"/>
                <a:cs typeface="ＭＳ Ｐゴシック" charset="0"/>
              </a:rPr>
              <a:t>, </a:t>
            </a:r>
            <a:r>
              <a:rPr lang="el-GR" altLang="ja-JP" sz="2800" dirty="0" smtClean="0">
                <a:solidFill>
                  <a:srgbClr val="0070C0"/>
                </a:solidFill>
                <a:latin typeface="Georgia" charset="0"/>
                <a:ea typeface="ＭＳ Ｐゴシック" charset="0"/>
                <a:cs typeface="ＭＳ Ｐゴシック" charset="0"/>
              </a:rPr>
              <a:t>αλλ</a:t>
            </a:r>
            <a:r>
              <a:rPr lang="el-GR" altLang="ja-JP" sz="2800" dirty="0" smtClean="0">
                <a:solidFill>
                  <a:srgbClr val="0070C0"/>
                </a:solidFill>
                <a:latin typeface="Georgia" charset="0"/>
                <a:ea typeface="ＭＳ Ｐゴシック" charset="0"/>
                <a:cs typeface="ＭＳ Ｐゴシック" charset="0"/>
              </a:rPr>
              <a:t>ά μόνο αυτό που μπορεί κάποιος να αρπάξει και για όσο καιρό μπορεί να το κρατήσει</a:t>
            </a:r>
            <a:r>
              <a:rPr lang="en-US" altLang="ja-JP" sz="2800" dirty="0" smtClean="0">
                <a:solidFill>
                  <a:srgbClr val="0070C0"/>
                </a:solidFill>
                <a:latin typeface="Georgia" charset="0"/>
                <a:ea typeface="ＭＳ Ｐゴシック" charset="0"/>
                <a:cs typeface="ＭＳ Ｐゴシック" charset="0"/>
              </a:rPr>
              <a:t>.</a:t>
            </a:r>
            <a:r>
              <a:rPr lang="ja-JP" altLang="en-US" sz="2800" dirty="0">
                <a:solidFill>
                  <a:srgbClr val="0070C0"/>
                </a:solidFill>
                <a:latin typeface="Georgia" charset="0"/>
                <a:ea typeface="ＭＳ Ｐゴシック" charset="0"/>
                <a:cs typeface="ＭＳ Ｐゴシック" charset="0"/>
              </a:rPr>
              <a:t>”</a:t>
            </a:r>
            <a:endParaRPr lang="en-US" altLang="ja-JP" sz="28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8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n-US" sz="2500" dirty="0">
                <a:solidFill>
                  <a:srgbClr val="0070C0"/>
                </a:solidFill>
                <a:latin typeface="Georgia" charset="0"/>
                <a:ea typeface="ＭＳ Ｐゴシック" charset="0"/>
                <a:cs typeface="ＭＳ Ｐゴシック" charset="0"/>
              </a:rPr>
              <a:t>					</a:t>
            </a:r>
            <a:r>
              <a:rPr lang="en-US" sz="2500" dirty="0" smtClean="0">
                <a:latin typeface="Georgia" charset="0"/>
                <a:ea typeface="ＭＳ Ｐゴシック" charset="0"/>
                <a:cs typeface="ＭＳ Ｐゴシック" charset="0"/>
              </a:rPr>
              <a:t>-</a:t>
            </a:r>
            <a:r>
              <a:rPr lang="el-GR" sz="2500" dirty="0" smtClean="0">
                <a:latin typeface="Georgia" charset="0"/>
                <a:ea typeface="ＭＳ Ｐゴシック" charset="0"/>
                <a:cs typeface="ＭＳ Ｐゴシック" charset="0"/>
              </a:rPr>
              <a:t> </a:t>
            </a:r>
            <a:r>
              <a:rPr lang="en-US" sz="2500" dirty="0" smtClean="0">
                <a:latin typeface="Georgia" charset="0"/>
                <a:ea typeface="ＭＳ Ｐゴシック" charset="0"/>
                <a:cs typeface="ＭＳ Ｐゴシック" charset="0"/>
              </a:rPr>
              <a:t>Ch</a:t>
            </a:r>
            <a:r>
              <a:rPr lang="en-US" sz="2500" dirty="0">
                <a:latin typeface="Georgia" charset="0"/>
                <a:ea typeface="ＭＳ Ｐゴシック" charset="0"/>
                <a:cs typeface="ＭＳ Ｐゴシック" charset="0"/>
              </a:rPr>
              <a:t>. XIII</a:t>
            </a:r>
            <a:r>
              <a:rPr lang="en-US" sz="2500" dirty="0" smtClean="0">
                <a:latin typeface="Georgia" charset="0"/>
                <a:ea typeface="ＭＳ Ｐゴシック" charset="0"/>
                <a:cs typeface="ＭＳ Ｐゴシック" charset="0"/>
              </a:rPr>
              <a:t>, </a:t>
            </a:r>
            <a:r>
              <a:rPr lang="en-US" sz="2500" dirty="0">
                <a:latin typeface="Georgia" charset="0"/>
                <a:ea typeface="ＭＳ Ｐゴシック" charset="0"/>
                <a:cs typeface="ＭＳ Ｐゴシック" charset="0"/>
              </a:rPr>
              <a:t>13</a:t>
            </a:r>
          </a:p>
        </p:txBody>
      </p:sp>
    </p:spTree>
    <p:extLst>
      <p:ext uri="{BB962C8B-B14F-4D97-AF65-F5344CB8AC3E}">
        <p14:creationId xmlns:p14="http://schemas.microsoft.com/office/powerpoint/2010/main" val="411856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pPr eaLnBrk="1" hangingPunct="1"/>
            <a:r>
              <a:rPr lang="el-GR" dirty="0" smtClean="0">
                <a:solidFill>
                  <a:srgbClr val="11488B"/>
                </a:solidFill>
                <a:latin typeface="Trebuchet MS" charset="0"/>
                <a:ea typeface="ＭＳ Ｐゴシック" charset="0"/>
                <a:cs typeface="ＭＳ Ｐゴシック" charset="0"/>
              </a:rPr>
              <a:t>Πως εξασφαλ</a:t>
            </a:r>
            <a:r>
              <a:rPr lang="el-GR" dirty="0" smtClean="0">
                <a:solidFill>
                  <a:srgbClr val="11488B"/>
                </a:solidFill>
                <a:latin typeface="Trebuchet MS" charset="0"/>
                <a:ea typeface="ＭＳ Ｐゴシック" charset="0"/>
                <a:cs typeface="ＭＳ Ｐゴシック" charset="0"/>
              </a:rPr>
              <a:t>ίζεται η ειρήνη</a:t>
            </a:r>
            <a:r>
              <a:rPr lang="el-GR" dirty="0" smtClean="0">
                <a:solidFill>
                  <a:srgbClr val="11488B"/>
                </a:solidFill>
                <a:latin typeface="Trebuchet MS" charset="0"/>
                <a:ea typeface="ＭＳ Ｐゴシック" charset="0"/>
                <a:cs typeface="ＭＳ Ｐゴシック" charset="0"/>
              </a:rPr>
              <a:t>;</a:t>
            </a:r>
            <a:endParaRPr lang="en-US" dirty="0">
              <a:solidFill>
                <a:srgbClr val="11488B"/>
              </a:solidFill>
              <a:latin typeface="Trebuchet MS" charset="0"/>
              <a:ea typeface="ＭＳ Ｐゴシック" charset="0"/>
              <a:cs typeface="ＭＳ Ｐゴシック" charset="0"/>
            </a:endParaRPr>
          </a:p>
        </p:txBody>
      </p:sp>
      <p:sp>
        <p:nvSpPr>
          <p:cNvPr id="27650" name="Content Placeholder 2"/>
          <p:cNvSpPr>
            <a:spLocks noGrp="1"/>
          </p:cNvSpPr>
          <p:nvPr>
            <p:ph idx="1"/>
          </p:nvPr>
        </p:nvSpPr>
        <p:spPr/>
        <p:txBody>
          <a:bodyPr/>
          <a:lstStyle/>
          <a:p>
            <a:pPr eaLnBrk="1" hangingPunct="1">
              <a:buFont typeface="Wingdings 2" charset="0"/>
              <a:buNone/>
            </a:pPr>
            <a:endParaRPr lang="en-US" altLang="ja-JP" sz="2800" dirty="0" smtClean="0">
              <a:latin typeface="Georgia" charset="0"/>
              <a:ea typeface="ＭＳ Ｐゴシック" charset="0"/>
              <a:cs typeface="ＭＳ Ｐゴシック" charset="0"/>
            </a:endParaRPr>
          </a:p>
          <a:p>
            <a:pPr marL="1314450" lvl="2" indent="-514350" eaLnBrk="1" hangingPunct="1">
              <a:buFont typeface="Gill Sans MT" charset="0"/>
              <a:buAutoNum type="arabicParenR"/>
            </a:pPr>
            <a:r>
              <a:rPr lang="el-GR" sz="2800" dirty="0" smtClean="0">
                <a:solidFill>
                  <a:srgbClr val="0070C0"/>
                </a:solidFill>
                <a:latin typeface="Georgia" charset="0"/>
                <a:ea typeface="ＭＳ Ｐゴシック" charset="0"/>
              </a:rPr>
              <a:t>Ο φ</a:t>
            </a:r>
            <a:r>
              <a:rPr lang="el-GR" sz="2800" dirty="0" smtClean="0">
                <a:solidFill>
                  <a:srgbClr val="0070C0"/>
                </a:solidFill>
                <a:latin typeface="Georgia" charset="0"/>
                <a:ea typeface="ＭＳ Ｐゴシック" charset="0"/>
              </a:rPr>
              <a:t>όβος του θανάτου</a:t>
            </a:r>
            <a:endParaRPr lang="en-US" sz="2800" dirty="0" smtClean="0">
              <a:solidFill>
                <a:srgbClr val="0070C0"/>
              </a:solidFill>
              <a:latin typeface="Georgia" charset="0"/>
              <a:ea typeface="ＭＳ Ｐゴシック" charset="0"/>
            </a:endParaRPr>
          </a:p>
          <a:p>
            <a:pPr marL="1314450" lvl="2" indent="-514350" eaLnBrk="1" hangingPunct="1">
              <a:buFont typeface="Gill Sans MT" charset="0"/>
              <a:buAutoNum type="arabicParenR"/>
            </a:pPr>
            <a:r>
              <a:rPr lang="el-GR" sz="2800" dirty="0" smtClean="0">
                <a:solidFill>
                  <a:srgbClr val="0070C0"/>
                </a:solidFill>
                <a:latin typeface="Georgia" charset="0"/>
                <a:ea typeface="ＭＳ Ｐゴシック" charset="0"/>
              </a:rPr>
              <a:t>Η επιθυμ</a:t>
            </a:r>
            <a:r>
              <a:rPr lang="el-GR" sz="2800" dirty="0" smtClean="0">
                <a:solidFill>
                  <a:srgbClr val="0070C0"/>
                </a:solidFill>
                <a:latin typeface="Georgia" charset="0"/>
                <a:ea typeface="ＭＳ Ｐゴシック" charset="0"/>
              </a:rPr>
              <a:t>ία για πράγματα απαραίτητα για επιβίωση</a:t>
            </a:r>
            <a:endParaRPr lang="en-US" sz="2800" dirty="0">
              <a:solidFill>
                <a:srgbClr val="0070C0"/>
              </a:solidFill>
              <a:latin typeface="Georgia" charset="0"/>
              <a:ea typeface="ＭＳ Ｐゴシック" charset="0"/>
            </a:endParaRPr>
          </a:p>
          <a:p>
            <a:pPr marL="1314450" lvl="2" indent="-514350" eaLnBrk="1" hangingPunct="1">
              <a:buFont typeface="Gill Sans MT" charset="0"/>
              <a:buAutoNum type="arabicParenR"/>
            </a:pPr>
            <a:r>
              <a:rPr lang="el-GR" sz="2800" dirty="0" smtClean="0">
                <a:solidFill>
                  <a:srgbClr val="0070C0"/>
                </a:solidFill>
                <a:latin typeface="Georgia" charset="0"/>
                <a:ea typeface="ＭＳ Ｐゴシック" charset="0"/>
              </a:rPr>
              <a:t>Ελπ</a:t>
            </a:r>
            <a:r>
              <a:rPr lang="el-GR" sz="2800" dirty="0" smtClean="0">
                <a:solidFill>
                  <a:srgbClr val="0070C0"/>
                </a:solidFill>
                <a:latin typeface="Georgia" charset="0"/>
                <a:ea typeface="ＭＳ Ｐゴシック" charset="0"/>
              </a:rPr>
              <a:t>ίδα να τα αποκτήσουμε με ευφυία</a:t>
            </a:r>
          </a:p>
          <a:p>
            <a:pPr marL="800100" lvl="2" indent="0" eaLnBrk="1" hangingPunct="1">
              <a:buNone/>
            </a:pPr>
            <a:endParaRPr lang="en-US" sz="2800" dirty="0">
              <a:latin typeface="Georgia" charset="0"/>
              <a:ea typeface="ＭＳ Ｐゴシック" charset="0"/>
            </a:endParaRPr>
          </a:p>
          <a:p>
            <a:pPr eaLnBrk="1" hangingPunct="1">
              <a:buFont typeface="Arial" charset="0"/>
              <a:buNone/>
            </a:pPr>
            <a:r>
              <a:rPr lang="el-GR" sz="2800" dirty="0" smtClean="0">
                <a:latin typeface="Georgia" charset="0"/>
                <a:ea typeface="ＭＳ Ｐゴシック" charset="0"/>
                <a:cs typeface="ＭＳ Ｐゴシック" charset="0"/>
              </a:rPr>
              <a:t>Αυτ</a:t>
            </a:r>
            <a:r>
              <a:rPr lang="el-GR" sz="2800" dirty="0" smtClean="0">
                <a:latin typeface="Georgia" charset="0"/>
                <a:ea typeface="ＭＳ Ｐゴシック" charset="0"/>
                <a:cs typeface="ＭＳ Ｐゴシック" charset="0"/>
              </a:rPr>
              <a:t>ά μας οδηγούν να υιοθετήσουμε του νόμους της φύσης κατά τον Η</a:t>
            </a:r>
            <a:r>
              <a:rPr lang="en-US" sz="2800" dirty="0" err="1" smtClean="0">
                <a:latin typeface="Georgia" charset="0"/>
                <a:ea typeface="ＭＳ Ｐゴシック" charset="0"/>
                <a:cs typeface="ＭＳ Ｐゴシック" charset="0"/>
              </a:rPr>
              <a:t>obbes</a:t>
            </a:r>
            <a:r>
              <a:rPr lang="en-US" sz="2800" dirty="0" smtClean="0">
                <a:latin typeface="Georgia" charset="0"/>
                <a:ea typeface="ＭＳ Ｐゴシック" charset="0"/>
                <a:cs typeface="ＭＳ Ｐゴシック" charset="0"/>
              </a:rPr>
              <a:t> </a:t>
            </a:r>
            <a:r>
              <a:rPr lang="el-GR" sz="2800" dirty="0" smtClean="0">
                <a:latin typeface="Georgia" charset="0"/>
                <a:ea typeface="ＭＳ Ｐゴシック" charset="0"/>
                <a:cs typeface="ＭＳ Ｐゴシック" charset="0"/>
              </a:rPr>
              <a:t>(</a:t>
            </a:r>
            <a:r>
              <a:rPr lang="en-US" sz="2800" dirty="0" smtClean="0">
                <a:latin typeface="Georgia" charset="0"/>
                <a:ea typeface="ＭＳ Ｐゴシック" charset="0"/>
                <a:cs typeface="ＭＳ Ｐゴシック" charset="0"/>
              </a:rPr>
              <a:t>Laws </a:t>
            </a:r>
            <a:r>
              <a:rPr lang="en-US" sz="2800" dirty="0">
                <a:latin typeface="Georgia" charset="0"/>
                <a:ea typeface="ＭＳ Ｐゴシック" charset="0"/>
                <a:cs typeface="ＭＳ Ｐゴシック" charset="0"/>
              </a:rPr>
              <a:t>of </a:t>
            </a:r>
            <a:r>
              <a:rPr lang="en-US" sz="2800" dirty="0" smtClean="0">
                <a:latin typeface="Georgia" charset="0"/>
                <a:ea typeface="ＭＳ Ｐゴシック" charset="0"/>
                <a:cs typeface="ＭＳ Ｐゴシック" charset="0"/>
              </a:rPr>
              <a:t>Nature</a:t>
            </a:r>
            <a:r>
              <a:rPr lang="el-GR" sz="2800" dirty="0" smtClean="0">
                <a:latin typeface="Georgia" charset="0"/>
                <a:ea typeface="ＭＳ Ｐゴシック" charset="0"/>
                <a:cs typeface="ＭＳ Ｐゴシック" charset="0"/>
              </a:rPr>
              <a:t>)</a:t>
            </a:r>
            <a:r>
              <a:rPr lang="en-US" sz="2800" dirty="0" smtClean="0">
                <a:latin typeface="Georgia" charset="0"/>
                <a:ea typeface="ＭＳ Ｐゴシック" charset="0"/>
                <a:cs typeface="ＭＳ Ｐゴシック" charset="0"/>
              </a:rPr>
              <a:t>.</a:t>
            </a:r>
            <a:endParaRPr lang="en-US" sz="2800" dirty="0">
              <a:latin typeface="Georgia" charset="0"/>
              <a:ea typeface="ＭＳ Ｐゴシック" charset="0"/>
              <a:cs typeface="ＭＳ Ｐゴシック" charset="0"/>
            </a:endParaRPr>
          </a:p>
          <a:p>
            <a:pPr marL="1314450" lvl="2" indent="-514350" eaLnBrk="1" hangingPunct="1">
              <a:buFont typeface="Arial" charset="0"/>
              <a:buNone/>
            </a:pPr>
            <a:endParaRPr lang="en-US" dirty="0">
              <a:solidFill>
                <a:srgbClr val="0070C0"/>
              </a:solidFill>
              <a:latin typeface="Georgia" charset="0"/>
              <a:ea typeface="ＭＳ Ｐゴシック" charset="0"/>
            </a:endParaRPr>
          </a:p>
        </p:txBody>
      </p:sp>
    </p:spTree>
    <p:extLst>
      <p:ext uri="{BB962C8B-B14F-4D97-AF65-F5344CB8AC3E}">
        <p14:creationId xmlns:p14="http://schemas.microsoft.com/office/powerpoint/2010/main" val="172651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solidFill>
                  <a:srgbClr val="11488B"/>
                </a:solidFill>
                <a:latin typeface="Trebuchet MS" charset="0"/>
                <a:ea typeface="ＭＳ Ｐゴシック" charset="0"/>
                <a:cs typeface="ＭＳ Ｐゴシック" charset="0"/>
              </a:rPr>
              <a:t>Right of Nature, Laws of Nature</a:t>
            </a:r>
          </a:p>
        </p:txBody>
      </p:sp>
      <p:sp>
        <p:nvSpPr>
          <p:cNvPr id="28674" name="Content Placeholder 2"/>
          <p:cNvSpPr>
            <a:spLocks noGrp="1"/>
          </p:cNvSpPr>
          <p:nvPr>
            <p:ph idx="1"/>
          </p:nvPr>
        </p:nvSpPr>
        <p:spPr/>
        <p:txBody>
          <a:bodyPr/>
          <a:lstStyle/>
          <a:p>
            <a:pPr eaLnBrk="1" hangingPunct="1">
              <a:buFont typeface="Wingdings 2" charset="0"/>
              <a:buNone/>
            </a:pPr>
            <a:r>
              <a:rPr lang="el-GR" dirty="0" smtClean="0">
                <a:latin typeface="Georgia" charset="0"/>
                <a:ea typeface="ＭＳ Ｐゴシック" charset="0"/>
                <a:cs typeface="ＭＳ Ｐゴシック" charset="0"/>
              </a:rPr>
              <a:t>Στην φυσικ</a:t>
            </a:r>
            <a:r>
              <a:rPr lang="el-GR" dirty="0" smtClean="0">
                <a:latin typeface="Georgia" charset="0"/>
                <a:ea typeface="ＭＳ Ｐゴシック" charset="0"/>
                <a:cs typeface="ＭＳ Ｐゴシック" charset="0"/>
              </a:rPr>
              <a:t>ή κατάσταση </a:t>
            </a:r>
            <a:r>
              <a:rPr lang="el-GR" dirty="0" smtClean="0">
                <a:latin typeface="Georgia" charset="0"/>
                <a:ea typeface="ＭＳ Ｐゴシック" charset="0"/>
                <a:cs typeface="ＭＳ Ｐゴシック" charset="0"/>
              </a:rPr>
              <a:t>(</a:t>
            </a:r>
            <a:r>
              <a:rPr lang="en-US" dirty="0" smtClean="0">
                <a:latin typeface="Georgia" charset="0"/>
                <a:ea typeface="ＭＳ Ｐゴシック" charset="0"/>
                <a:cs typeface="ＭＳ Ｐゴシック" charset="0"/>
              </a:rPr>
              <a:t>State </a:t>
            </a:r>
            <a:r>
              <a:rPr lang="en-US" dirty="0">
                <a:latin typeface="Georgia" charset="0"/>
                <a:ea typeface="ＭＳ Ｐゴシック" charset="0"/>
                <a:cs typeface="ＭＳ Ｐゴシック" charset="0"/>
              </a:rPr>
              <a:t>of </a:t>
            </a:r>
            <a:r>
              <a:rPr lang="en-US" dirty="0" smtClean="0">
                <a:latin typeface="Georgia" charset="0"/>
                <a:ea typeface="ＭＳ Ｐゴシック" charset="0"/>
                <a:cs typeface="ＭＳ Ｐゴシック" charset="0"/>
              </a:rPr>
              <a:t>Nature</a:t>
            </a:r>
            <a:r>
              <a:rPr lang="el-GR" dirty="0" smtClean="0">
                <a:latin typeface="Georgia" charset="0"/>
                <a:ea typeface="ＭＳ Ｐゴシック" charset="0"/>
                <a:cs typeface="ＭＳ Ｐゴシック" charset="0"/>
              </a:rPr>
              <a:t>)</a:t>
            </a:r>
            <a:r>
              <a:rPr lang="en-US" dirty="0" smtClean="0">
                <a:latin typeface="Georgia" charset="0"/>
                <a:ea typeface="ＭＳ Ｐゴシック" charset="0"/>
                <a:cs typeface="ＭＳ Ｐゴシック" charset="0"/>
              </a:rPr>
              <a:t>, </a:t>
            </a:r>
            <a:r>
              <a:rPr lang="el-GR" dirty="0" smtClean="0">
                <a:latin typeface="Georgia" charset="0"/>
                <a:ea typeface="ＭＳ Ｐゴシック" charset="0"/>
                <a:cs typeface="ＭＳ Ｐゴシック" charset="0"/>
              </a:rPr>
              <a:t>η ζω</a:t>
            </a:r>
            <a:r>
              <a:rPr lang="el-GR" dirty="0" smtClean="0">
                <a:latin typeface="Georgia" charset="0"/>
                <a:ea typeface="ＭＳ Ｐゴシック" charset="0"/>
                <a:cs typeface="ＭＳ Ｐゴシック" charset="0"/>
              </a:rPr>
              <a:t>ή κυβερνάται από το φυσικό δικαίωμα </a:t>
            </a:r>
            <a:r>
              <a:rPr lang="el-GR" dirty="0" smtClean="0">
                <a:latin typeface="Georgia" charset="0"/>
                <a:ea typeface="ＭＳ Ｐゴシック" charset="0"/>
                <a:cs typeface="ＭＳ Ｐゴシック" charset="0"/>
              </a:rPr>
              <a:t>(</a:t>
            </a:r>
            <a:r>
              <a:rPr lang="en-US" altLang="ja-JP" dirty="0" smtClean="0">
                <a:latin typeface="Georgia" charset="0"/>
                <a:ea typeface="ＭＳ Ｐゴシック" charset="0"/>
                <a:cs typeface="ＭＳ Ｐゴシック" charset="0"/>
              </a:rPr>
              <a:t>The </a:t>
            </a:r>
            <a:r>
              <a:rPr lang="en-US" altLang="ja-JP" dirty="0">
                <a:latin typeface="Georgia" charset="0"/>
                <a:ea typeface="ＭＳ Ｐゴシック" charset="0"/>
                <a:cs typeface="ＭＳ Ｐゴシック" charset="0"/>
              </a:rPr>
              <a:t>Right of </a:t>
            </a:r>
            <a:r>
              <a:rPr lang="en-US" altLang="ja-JP" dirty="0" smtClean="0">
                <a:latin typeface="Georgia" charset="0"/>
                <a:ea typeface="ＭＳ Ｐゴシック" charset="0"/>
                <a:cs typeface="ＭＳ Ｐゴシック" charset="0"/>
              </a:rPr>
              <a:t>Nature</a:t>
            </a:r>
            <a:r>
              <a:rPr lang="el-GR" altLang="ja-JP" dirty="0" smtClean="0">
                <a:latin typeface="Georgia" charset="0"/>
                <a:ea typeface="ＭＳ Ｐゴシック" charset="0"/>
                <a:cs typeface="ＭＳ Ｐゴシック" charset="0"/>
              </a:rPr>
              <a:t>)</a:t>
            </a:r>
            <a:r>
              <a:rPr lang="el-GR" altLang="ja-JP" dirty="0">
                <a:latin typeface="Georgia" charset="0"/>
                <a:ea typeface="ＭＳ Ｐゴシック" charset="0"/>
                <a:cs typeface="ＭＳ Ｐゴシック" charset="0"/>
              </a:rPr>
              <a:t>:</a:t>
            </a:r>
            <a:endParaRPr lang="en-US" altLang="ja-JP" dirty="0">
              <a:latin typeface="Georgia" charset="0"/>
              <a:ea typeface="ＭＳ Ｐゴシック" charset="0"/>
              <a:cs typeface="ＭＳ Ｐゴシック" charset="0"/>
            </a:endParaRPr>
          </a:p>
          <a:p>
            <a:pPr eaLnBrk="1" hangingPunct="1">
              <a:buFont typeface="Wingdings 2" charset="0"/>
              <a:buNone/>
            </a:pPr>
            <a:r>
              <a:rPr lang="en-US" dirty="0">
                <a:latin typeface="Georgia" charset="0"/>
                <a:ea typeface="ＭＳ Ｐゴシック" charset="0"/>
                <a:cs typeface="ＭＳ Ｐゴシック" charset="0"/>
              </a:rPr>
              <a:t> </a:t>
            </a:r>
          </a:p>
          <a:p>
            <a:pPr lvl="2" eaLnBrk="1" hangingPunct="1">
              <a:buFont typeface="Wingdings 2" charset="0"/>
              <a:buNone/>
            </a:pPr>
            <a:r>
              <a:rPr lang="el-GR" sz="2800" dirty="0" smtClean="0">
                <a:solidFill>
                  <a:srgbClr val="0070C0"/>
                </a:solidFill>
                <a:latin typeface="Georgia" charset="0"/>
                <a:ea typeface="ＭＳ Ｐゴシック" charset="0"/>
              </a:rPr>
              <a:t>Η ελευθερ</a:t>
            </a:r>
            <a:r>
              <a:rPr lang="el-GR" sz="2800" dirty="0" smtClean="0">
                <a:solidFill>
                  <a:srgbClr val="0070C0"/>
                </a:solidFill>
                <a:latin typeface="Georgia" charset="0"/>
                <a:ea typeface="ＭＳ Ｐゴシック" charset="0"/>
              </a:rPr>
              <a:t>ία του καθενός να κάνει οτιδήποτε το οποίο, κατά την κρίση του, θα του εξασφαλίσει τη ζωή</a:t>
            </a:r>
            <a:endParaRPr lang="en-US"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162122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solidFill>
                  <a:srgbClr val="11488B"/>
                </a:solidFill>
                <a:latin typeface="Trebuchet MS" charset="0"/>
                <a:ea typeface="ＭＳ Ｐゴシック" charset="0"/>
                <a:cs typeface="ＭＳ Ｐゴシック" charset="0"/>
              </a:rPr>
              <a:t>Right of Nature, Laws of Nature</a:t>
            </a:r>
          </a:p>
        </p:txBody>
      </p:sp>
      <p:sp>
        <p:nvSpPr>
          <p:cNvPr id="29698" name="Content Placeholder 2"/>
          <p:cNvSpPr>
            <a:spLocks noGrp="1"/>
          </p:cNvSpPr>
          <p:nvPr>
            <p:ph idx="1"/>
          </p:nvPr>
        </p:nvSpPr>
        <p:spPr/>
        <p:txBody>
          <a:bodyPr>
            <a:normAutofit/>
          </a:bodyPr>
          <a:lstStyle/>
          <a:p>
            <a:pPr eaLnBrk="1" hangingPunct="1">
              <a:buFont typeface="Wingdings 2" charset="0"/>
              <a:buNone/>
            </a:pPr>
            <a:r>
              <a:rPr lang="el-GR" dirty="0" smtClean="0">
                <a:latin typeface="Georgia" charset="0"/>
                <a:ea typeface="ＭＳ Ｐゴシック" charset="0"/>
                <a:cs typeface="ＭＳ Ｐゴシック" charset="0"/>
              </a:rPr>
              <a:t>Στη φυσικ</a:t>
            </a:r>
            <a:r>
              <a:rPr lang="el-GR" dirty="0" smtClean="0">
                <a:latin typeface="Georgia" charset="0"/>
                <a:ea typeface="ＭＳ Ｐゴシック" charset="0"/>
                <a:cs typeface="ＭＳ Ｐゴシック" charset="0"/>
              </a:rPr>
              <a:t>ή κατάσταση, το φυσικό διακαίωμα επιτρέπει στον καθένα να κάνει τα πάντα</a:t>
            </a:r>
            <a:endParaRPr lang="en-US" dirty="0">
              <a:latin typeface="Georgia" charset="0"/>
              <a:ea typeface="ＭＳ Ｐゴシック" charset="0"/>
              <a:cs typeface="ＭＳ Ｐゴシック" charset="0"/>
            </a:endParaRPr>
          </a:p>
          <a:p>
            <a:pPr eaLnBrk="1" hangingPunct="1">
              <a:buFont typeface="Wingdings 2" charset="0"/>
              <a:buNone/>
            </a:pPr>
            <a:endParaRPr lang="en-US" dirty="0">
              <a:solidFill>
                <a:srgbClr val="0070C0"/>
              </a:solidFill>
              <a:latin typeface="Georgia" charset="0"/>
              <a:ea typeface="ＭＳ Ｐゴシック" charset="0"/>
              <a:cs typeface="ＭＳ Ｐゴシック" charset="0"/>
            </a:endParaRPr>
          </a:p>
          <a:p>
            <a:pPr eaLnBrk="1" hangingPunct="1">
              <a:buFont typeface="Wingdings 2" charset="0"/>
              <a:buNone/>
            </a:pPr>
            <a:r>
              <a:rPr lang="ja-JP" altLang="en-US" dirty="0" smtClean="0">
                <a:solidFill>
                  <a:srgbClr val="0070C0"/>
                </a:solidFill>
                <a:latin typeface="Georgia" charset="0"/>
                <a:ea typeface="ＭＳ Ｐゴシック" charset="0"/>
                <a:cs typeface="ＭＳ Ｐゴシック" charset="0"/>
              </a:rPr>
              <a:t>“</a:t>
            </a:r>
            <a:r>
              <a:rPr lang="el-GR" altLang="ja-JP" dirty="0" smtClean="0">
                <a:solidFill>
                  <a:srgbClr val="0070C0"/>
                </a:solidFill>
                <a:latin typeface="Georgia" charset="0"/>
                <a:ea typeface="ＭＳ Ｐゴシック" charset="0"/>
                <a:cs typeface="ＭＳ Ｐゴシック" charset="0"/>
              </a:rPr>
              <a:t>ακ</a:t>
            </a:r>
            <a:r>
              <a:rPr lang="el-GR" altLang="ja-JP" dirty="0" smtClean="0">
                <a:solidFill>
                  <a:srgbClr val="0070C0"/>
                </a:solidFill>
                <a:latin typeface="Georgia" charset="0"/>
                <a:ea typeface="ＭＳ Ｐゴシック" charset="0"/>
                <a:cs typeface="ＭＳ Ｐゴシック" charset="0"/>
              </a:rPr>
              <a:t>όμα και στο σώμα του άλλου</a:t>
            </a:r>
            <a:r>
              <a:rPr lang="ja-JP" altLang="en-US" dirty="0" smtClean="0">
                <a:solidFill>
                  <a:srgbClr val="0070C0"/>
                </a:solidFill>
                <a:latin typeface="Georgia" charset="0"/>
                <a:ea typeface="ＭＳ Ｐゴシック" charset="0"/>
                <a:cs typeface="ＭＳ Ｐゴシック" charset="0"/>
              </a:rPr>
              <a:t>”</a:t>
            </a:r>
            <a:endParaRPr lang="en-US" altLang="ja-JP" dirty="0">
              <a:solidFill>
                <a:srgbClr val="0070C0"/>
              </a:solidFill>
              <a:latin typeface="Georgia" charset="0"/>
              <a:ea typeface="ＭＳ Ｐゴシック" charset="0"/>
              <a:cs typeface="ＭＳ Ｐゴシック" charset="0"/>
            </a:endParaRPr>
          </a:p>
          <a:p>
            <a:pPr eaLnBrk="1" hangingPunct="1">
              <a:buFont typeface="Wingdings 2" charset="0"/>
              <a:buNone/>
            </a:pPr>
            <a:endParaRPr lang="en-US" sz="2800" dirty="0">
              <a:solidFill>
                <a:srgbClr val="0070C0"/>
              </a:solidFill>
              <a:latin typeface="Georgia" charset="0"/>
              <a:ea typeface="ＭＳ Ｐゴシック" charset="0"/>
              <a:cs typeface="ＭＳ Ｐゴシック" charset="0"/>
            </a:endParaRPr>
          </a:p>
          <a:p>
            <a:pPr eaLnBrk="1" hangingPunct="1">
              <a:buFont typeface="Wingdings 2" charset="0"/>
              <a:buNone/>
            </a:pPr>
            <a:r>
              <a:rPr lang="ja-JP" altLang="en-US" sz="2800" dirty="0">
                <a:solidFill>
                  <a:srgbClr val="0070C0"/>
                </a:solidFill>
                <a:latin typeface="Georgia" charset="0"/>
                <a:ea typeface="ＭＳ Ｐゴシック" charset="0"/>
                <a:cs typeface="ＭＳ Ｐゴシック" charset="0"/>
              </a:rPr>
              <a:t>“</a:t>
            </a:r>
            <a:r>
              <a:rPr lang="en-US" altLang="ja-JP" sz="2800" dirty="0">
                <a:solidFill>
                  <a:srgbClr val="0070C0"/>
                </a:solidFill>
                <a:latin typeface="Georgia" charset="0"/>
                <a:ea typeface="ＭＳ Ｐゴシック" charset="0"/>
                <a:cs typeface="ＭＳ Ｐゴシック" charset="0"/>
              </a:rPr>
              <a:t>… </a:t>
            </a:r>
            <a:r>
              <a:rPr lang="el-GR" altLang="ja-JP" sz="2800" dirty="0" smtClean="0">
                <a:solidFill>
                  <a:srgbClr val="0070C0"/>
                </a:solidFill>
                <a:latin typeface="Georgia" charset="0"/>
                <a:ea typeface="ＭＳ Ｐゴシック" charset="0"/>
                <a:cs typeface="ＭＳ Ｐゴシック" charset="0"/>
              </a:rPr>
              <a:t>και </a:t>
            </a:r>
            <a:r>
              <a:rPr lang="el-GR" altLang="ja-JP" sz="2800" dirty="0" smtClean="0">
                <a:solidFill>
                  <a:srgbClr val="0070C0"/>
                </a:solidFill>
                <a:latin typeface="Georgia" charset="0"/>
                <a:ea typeface="ＭＳ Ｐゴシック" charset="0"/>
                <a:cs typeface="ＭＳ Ｐゴシック" charset="0"/>
              </a:rPr>
              <a:t>όσο αυτό το δικαίωμα υπάρχει, δεν μπορεί να υπάρξει ασφάλεια για κανέναν</a:t>
            </a:r>
            <a:r>
              <a:rPr lang="en-US" altLang="ja-JP" sz="2800" dirty="0" smtClean="0">
                <a:solidFill>
                  <a:srgbClr val="0070C0"/>
                </a:solidFill>
                <a:latin typeface="Georgia" charset="0"/>
                <a:ea typeface="ＭＳ Ｐゴシック" charset="0"/>
                <a:cs typeface="ＭＳ Ｐゴシック" charset="0"/>
              </a:rPr>
              <a:t>…</a:t>
            </a:r>
            <a:r>
              <a:rPr lang="ja-JP" altLang="en-US" sz="2800" dirty="0">
                <a:solidFill>
                  <a:srgbClr val="0070C0"/>
                </a:solidFill>
                <a:latin typeface="Georgia" charset="0"/>
                <a:ea typeface="ＭＳ Ｐゴシック" charset="0"/>
                <a:cs typeface="ＭＳ Ｐゴシック" charset="0"/>
              </a:rPr>
              <a:t>”</a:t>
            </a:r>
            <a:endParaRPr lang="en-US" altLang="ja-JP" sz="2800" dirty="0">
              <a:solidFill>
                <a:srgbClr val="0070C0"/>
              </a:solidFill>
              <a:latin typeface="Georgia" charset="0"/>
              <a:ea typeface="ＭＳ Ｐゴシック" charset="0"/>
              <a:cs typeface="ＭＳ Ｐゴシック" charset="0"/>
            </a:endParaRPr>
          </a:p>
          <a:p>
            <a:pPr eaLnBrk="1" hangingPunct="1">
              <a:buFont typeface="Wingdings 2" charset="0"/>
              <a:buNone/>
            </a:pPr>
            <a:endParaRPr lang="en-US"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108527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229600" cy="788404"/>
          </a:xfrm>
        </p:spPr>
        <p:txBody>
          <a:bodyPr/>
          <a:lstStyle/>
          <a:p>
            <a:pPr eaLnBrk="1" hangingPunct="1"/>
            <a:r>
              <a:rPr lang="en-US" dirty="0">
                <a:solidFill>
                  <a:srgbClr val="11488B"/>
                </a:solidFill>
                <a:latin typeface="Trebuchet MS" charset="0"/>
                <a:ea typeface="ＭＳ Ｐゴシック" charset="0"/>
                <a:cs typeface="ＭＳ Ｐゴシック" charset="0"/>
              </a:rPr>
              <a:t>Right of Nature, Laws of Nature</a:t>
            </a:r>
          </a:p>
        </p:txBody>
      </p:sp>
      <p:sp>
        <p:nvSpPr>
          <p:cNvPr id="30722" name="Content Placeholder 2"/>
          <p:cNvSpPr>
            <a:spLocks noGrp="1"/>
          </p:cNvSpPr>
          <p:nvPr>
            <p:ph idx="1"/>
          </p:nvPr>
        </p:nvSpPr>
        <p:spPr>
          <a:xfrm>
            <a:off x="457200" y="1366768"/>
            <a:ext cx="8229600" cy="4759395"/>
          </a:xfrm>
        </p:spPr>
        <p:txBody>
          <a:bodyPr>
            <a:normAutofit/>
          </a:bodyPr>
          <a:lstStyle/>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Για τον </a:t>
            </a:r>
            <a:r>
              <a:rPr lang="en-US" sz="3000" dirty="0" smtClean="0">
                <a:latin typeface="Georgia" charset="0"/>
                <a:ea typeface="ＭＳ Ｐゴシック" charset="0"/>
                <a:cs typeface="ＭＳ Ｐゴシック" charset="0"/>
              </a:rPr>
              <a:t>Hobbes </a:t>
            </a:r>
            <a:r>
              <a:rPr lang="el-GR" sz="3000" dirty="0" smtClean="0">
                <a:latin typeface="Georgia" charset="0"/>
                <a:ea typeface="ＭＳ Ｐゴシック" charset="0"/>
                <a:cs typeface="ＭＳ Ｐゴシック" charset="0"/>
              </a:rPr>
              <a:t>ο ‘Φυσικ</a:t>
            </a:r>
            <a:r>
              <a:rPr lang="el-GR" sz="3000" dirty="0" smtClean="0">
                <a:latin typeface="Georgia" charset="0"/>
                <a:ea typeface="ＭＳ Ｐゴシック" charset="0"/>
                <a:cs typeface="ＭＳ Ｐゴシック" charset="0"/>
              </a:rPr>
              <a:t>ός Νόμος</a:t>
            </a:r>
            <a:r>
              <a:rPr lang="ja-JP" altLang="en-US" sz="3000" dirty="0" smtClean="0">
                <a:latin typeface="Georgia" charset="0"/>
                <a:ea typeface="ＭＳ Ｐゴシック" charset="0"/>
                <a:cs typeface="ＭＳ Ｐゴシック" charset="0"/>
              </a:rPr>
              <a:t>’</a:t>
            </a:r>
            <a:r>
              <a:rPr lang="el-GR" altLang="ja-JP" sz="3000" dirty="0" smtClean="0">
                <a:latin typeface="Georgia" charset="0"/>
                <a:ea typeface="ＭＳ Ｐゴシック" charset="0"/>
                <a:cs typeface="ＭＳ Ｐゴシック" charset="0"/>
              </a:rPr>
              <a:t>ε</a:t>
            </a:r>
            <a:r>
              <a:rPr lang="el-GR" altLang="ja-JP" sz="3000" dirty="0" smtClean="0">
                <a:latin typeface="Georgia" charset="0"/>
                <a:ea typeface="ＭＳ Ｐゴシック" charset="0"/>
                <a:cs typeface="ＭＳ Ｐゴシック" charset="0"/>
              </a:rPr>
              <a:t>ίναι</a:t>
            </a:r>
            <a:r>
              <a:rPr lang="en-US" altLang="ja-JP" sz="3000" dirty="0" smtClean="0">
                <a:latin typeface="Georgia" charset="0"/>
                <a:ea typeface="ＭＳ Ｐゴシック" charset="0"/>
                <a:cs typeface="ＭＳ Ｐゴシック" charset="0"/>
              </a:rPr>
              <a:t> </a:t>
            </a:r>
            <a:endParaRPr lang="en-US" altLang="ja-JP"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a:p>
            <a:pPr marL="639763" lvl="1" indent="-236538" eaLnBrk="1" hangingPunct="1">
              <a:lnSpc>
                <a:spcPct val="80000"/>
              </a:lnSpc>
              <a:buFont typeface="Verdana" charset="0"/>
              <a:buNone/>
            </a:pPr>
            <a:r>
              <a:rPr lang="ja-JP" altLang="en-US" sz="3000" dirty="0" smtClean="0">
                <a:solidFill>
                  <a:srgbClr val="0070C0"/>
                </a:solidFill>
                <a:latin typeface="Georgia" charset="0"/>
                <a:ea typeface="ＭＳ Ｐゴシック" charset="0"/>
              </a:rPr>
              <a:t>“</a:t>
            </a:r>
            <a:r>
              <a:rPr lang="el-GR" altLang="ja-JP" sz="3000" dirty="0" smtClean="0">
                <a:solidFill>
                  <a:srgbClr val="0070C0"/>
                </a:solidFill>
                <a:latin typeface="Georgia" charset="0"/>
                <a:ea typeface="ＭＳ Ｐゴシック" charset="0"/>
              </a:rPr>
              <a:t>ένας γενικός κανόνας</a:t>
            </a:r>
            <a:r>
              <a:rPr lang="en-US" altLang="ja-JP" sz="3000" dirty="0" smtClean="0">
                <a:solidFill>
                  <a:srgbClr val="0070C0"/>
                </a:solidFill>
                <a:latin typeface="Georgia" charset="0"/>
                <a:ea typeface="ＭＳ Ｐゴシック" charset="0"/>
              </a:rPr>
              <a:t>… </a:t>
            </a:r>
            <a:r>
              <a:rPr lang="el-GR" altLang="ja-JP" sz="3000" dirty="0" smtClean="0">
                <a:solidFill>
                  <a:srgbClr val="0070C0"/>
                </a:solidFill>
                <a:latin typeface="Georgia" charset="0"/>
                <a:ea typeface="ＭＳ Ｐゴシック" charset="0"/>
              </a:rPr>
              <a:t>σ</a:t>
            </a:r>
            <a:r>
              <a:rPr lang="el-GR" altLang="ja-JP" sz="3000" dirty="0" smtClean="0">
                <a:solidFill>
                  <a:srgbClr val="0070C0"/>
                </a:solidFill>
                <a:latin typeface="Georgia" charset="0"/>
                <a:ea typeface="ＭＳ Ｐゴシック" charset="0"/>
              </a:rPr>
              <a:t>ύμφωνα με τον οποίο ο άνθρωπος απαγορεύεται να κάνει κάτι κακό για τη ζωή του</a:t>
            </a:r>
            <a:r>
              <a:rPr lang="ja-JP" altLang="en-US" sz="3000" dirty="0" smtClean="0">
                <a:solidFill>
                  <a:srgbClr val="0070C0"/>
                </a:solidFill>
                <a:latin typeface="Georgia" charset="0"/>
                <a:ea typeface="ＭＳ Ｐゴシック" charset="0"/>
              </a:rPr>
              <a:t>”</a:t>
            </a:r>
            <a:endParaRPr lang="en-US" altLang="ja-JP" sz="3000" dirty="0">
              <a:solidFill>
                <a:srgbClr val="0070C0"/>
              </a:solidFill>
              <a:latin typeface="Georgia" charset="0"/>
              <a:ea typeface="ＭＳ Ｐゴシック" charset="0"/>
            </a:endParaRPr>
          </a:p>
          <a:p>
            <a:pPr marL="365125" indent="-282575" eaLnBrk="1" hangingPunct="1">
              <a:lnSpc>
                <a:spcPct val="80000"/>
              </a:lnSpc>
              <a:buFont typeface="Wingdings 2" charset="0"/>
              <a:buNone/>
            </a:pPr>
            <a:endParaRPr lang="en-US" sz="30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Συνδυασμ</a:t>
            </a:r>
            <a:r>
              <a:rPr lang="el-GR" sz="3000" dirty="0" smtClean="0">
                <a:latin typeface="Georgia" charset="0"/>
                <a:ea typeface="ＭＳ Ｐゴシック" charset="0"/>
                <a:cs typeface="ＭＳ Ｐゴシック" charset="0"/>
              </a:rPr>
              <a:t>ένος με το Φυσικό δικαίωμα, όχι μόνο είμαστε ελεύθεροι να κάνουμε οτιδήποτε αναγκαίο για να υπερασπιστούμε τη ζωή μας, αλλά άχουμε ΚΑΘΗΚΟΝ να το κάνουμε</a:t>
            </a:r>
            <a:r>
              <a:rPr lang="en-US" sz="3000" dirty="0" smtClean="0">
                <a:latin typeface="Georgia" charset="0"/>
                <a:ea typeface="ＭＳ Ｐゴシック" charset="0"/>
                <a:cs typeface="ＭＳ Ｐゴシック" charset="0"/>
              </a:rPr>
              <a:t>.</a:t>
            </a: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9898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229600" cy="705569"/>
          </a:xfrm>
        </p:spPr>
        <p:txBody>
          <a:bodyPr>
            <a:normAutofit/>
          </a:bodyPr>
          <a:lstStyle/>
          <a:p>
            <a:pPr eaLnBrk="1" hangingPunct="1"/>
            <a:r>
              <a:rPr lang="en-US" sz="3400" dirty="0">
                <a:solidFill>
                  <a:srgbClr val="11488B"/>
                </a:solidFill>
                <a:latin typeface="Trebuchet MS" charset="0"/>
                <a:ea typeface="ＭＳ Ｐゴシック" charset="0"/>
                <a:cs typeface="ＭＳ Ｐゴシック" charset="0"/>
              </a:rPr>
              <a:t>Laws of Nature</a:t>
            </a:r>
          </a:p>
        </p:txBody>
      </p:sp>
      <p:sp>
        <p:nvSpPr>
          <p:cNvPr id="31746" name="Content Placeholder 2"/>
          <p:cNvSpPr>
            <a:spLocks noGrp="1"/>
          </p:cNvSpPr>
          <p:nvPr>
            <p:ph idx="1"/>
          </p:nvPr>
        </p:nvSpPr>
        <p:spPr>
          <a:xfrm>
            <a:off x="457200" y="1173488"/>
            <a:ext cx="8534400" cy="4952675"/>
          </a:xfrm>
        </p:spPr>
        <p:txBody>
          <a:bodyPr>
            <a:normAutofit/>
          </a:bodyPr>
          <a:lstStyle/>
          <a:p>
            <a:pPr eaLnBrk="1" hangingPunct="1">
              <a:lnSpc>
                <a:spcPct val="90000"/>
              </a:lnSpc>
              <a:buFont typeface="Wingdings 2" charset="0"/>
              <a:buNone/>
            </a:pPr>
            <a:r>
              <a:rPr lang="el-GR" sz="2600" dirty="0" smtClean="0">
                <a:latin typeface="Georgia" charset="0"/>
                <a:ea typeface="ＭＳ Ｐゴシック" charset="0"/>
                <a:cs typeface="ＭＳ Ｐゴシック" charset="0"/>
              </a:rPr>
              <a:t>1</a:t>
            </a:r>
            <a:r>
              <a:rPr lang="el-GR" sz="2600" baseline="30000" dirty="0" smtClean="0">
                <a:latin typeface="Georgia" charset="0"/>
                <a:ea typeface="ＭＳ Ｐゴシック" charset="0"/>
                <a:cs typeface="ＭＳ Ｐゴシック" charset="0"/>
              </a:rPr>
              <a:t>ος</a:t>
            </a:r>
            <a:r>
              <a:rPr lang="el-GR" sz="2600" dirty="0">
                <a:latin typeface="Georgia" charset="0"/>
                <a:ea typeface="ＭＳ Ｐゴシック" charset="0"/>
                <a:cs typeface="ＭＳ Ｐゴシック" charset="0"/>
              </a:rPr>
              <a:t> </a:t>
            </a:r>
            <a:r>
              <a:rPr lang="el-GR" sz="2600" dirty="0" smtClean="0">
                <a:latin typeface="Georgia" charset="0"/>
                <a:ea typeface="ＭＳ Ｐゴシック" charset="0"/>
                <a:cs typeface="ＭＳ Ｐゴシック" charset="0"/>
              </a:rPr>
              <a:t>φυσικ</a:t>
            </a:r>
            <a:r>
              <a:rPr lang="el-GR" sz="2600" dirty="0" smtClean="0">
                <a:latin typeface="Georgia" charset="0"/>
                <a:ea typeface="ＭＳ Ｐゴシック" charset="0"/>
                <a:cs typeface="ＭＳ Ｐゴシック" charset="0"/>
              </a:rPr>
              <a:t>ός νόμος</a:t>
            </a:r>
            <a:r>
              <a:rPr lang="en-US" sz="2600" dirty="0" smtClean="0">
                <a:latin typeface="Georgia" charset="0"/>
                <a:ea typeface="ＭＳ Ｐゴシック" charset="0"/>
                <a:cs typeface="ＭＳ Ｐゴシック" charset="0"/>
              </a:rPr>
              <a:t>:</a:t>
            </a:r>
            <a:endParaRPr lang="en-US" sz="2600" dirty="0">
              <a:latin typeface="Georgia" charset="0"/>
              <a:ea typeface="ＭＳ Ｐゴシック" charset="0"/>
              <a:cs typeface="ＭＳ Ｐゴシック" charset="0"/>
            </a:endParaRPr>
          </a:p>
          <a:p>
            <a:pPr eaLnBrk="1" hangingPunct="1">
              <a:lnSpc>
                <a:spcPct val="90000"/>
              </a:lnSpc>
              <a:buFont typeface="Wingdings 2" charset="0"/>
              <a:buNone/>
            </a:pPr>
            <a:r>
              <a:rPr lang="el-GR" sz="2600" dirty="0" smtClean="0">
                <a:solidFill>
                  <a:srgbClr val="0070C0"/>
                </a:solidFill>
                <a:latin typeface="Georgia" charset="0"/>
                <a:ea typeface="ＭＳ Ｐゴシック" charset="0"/>
                <a:cs typeface="ＭＳ Ｐゴシック" charset="0"/>
              </a:rPr>
              <a:t>Επεδ</a:t>
            </a:r>
            <a:r>
              <a:rPr lang="el-GR" sz="2600" dirty="0" smtClean="0">
                <a:solidFill>
                  <a:srgbClr val="0070C0"/>
                </a:solidFill>
                <a:latin typeface="Georgia" charset="0"/>
                <a:ea typeface="ＭＳ Ｐゴシック" charset="0"/>
                <a:cs typeface="ＭＳ Ｐゴシック" charset="0"/>
              </a:rPr>
              <a:t>ίωξε ειρήνη</a:t>
            </a:r>
            <a:endParaRPr lang="en-US" sz="2600" dirty="0">
              <a:solidFill>
                <a:srgbClr val="0070C0"/>
              </a:solidFill>
              <a:latin typeface="Georgia" charset="0"/>
              <a:ea typeface="ＭＳ Ｐゴシック" charset="0"/>
              <a:cs typeface="ＭＳ Ｐゴシック" charset="0"/>
            </a:endParaRPr>
          </a:p>
          <a:p>
            <a:pPr eaLnBrk="1" hangingPunct="1">
              <a:lnSpc>
                <a:spcPct val="90000"/>
              </a:lnSpc>
              <a:buFont typeface="Wingdings 2" charset="0"/>
              <a:buNone/>
            </a:pPr>
            <a:r>
              <a:rPr lang="el-GR" sz="2600" dirty="0" smtClean="0">
                <a:solidFill>
                  <a:srgbClr val="0070C0"/>
                </a:solidFill>
                <a:latin typeface="Georgia" charset="0"/>
                <a:ea typeface="ＭＳ Ｐゴシック" charset="0"/>
                <a:cs typeface="ＭＳ Ｐゴシック" charset="0"/>
              </a:rPr>
              <a:t>Υπερασπ</a:t>
            </a:r>
            <a:r>
              <a:rPr lang="el-GR" sz="2600" dirty="0" smtClean="0">
                <a:solidFill>
                  <a:srgbClr val="0070C0"/>
                </a:solidFill>
                <a:latin typeface="Georgia" charset="0"/>
                <a:ea typeface="ＭＳ Ｐゴシック" charset="0"/>
                <a:cs typeface="ＭＳ Ｐゴシック" charset="0"/>
              </a:rPr>
              <a:t>ίσου τον εαυτό σου με όλα τα μέσα</a:t>
            </a:r>
            <a:endParaRPr lang="en-US" sz="2600" dirty="0">
              <a:solidFill>
                <a:srgbClr val="0070C0"/>
              </a:solidFill>
              <a:latin typeface="Georgia" charset="0"/>
              <a:ea typeface="ＭＳ Ｐゴシック" charset="0"/>
              <a:cs typeface="ＭＳ Ｐゴシック" charset="0"/>
            </a:endParaRPr>
          </a:p>
          <a:p>
            <a:pPr eaLnBrk="1" hangingPunct="1">
              <a:lnSpc>
                <a:spcPct val="90000"/>
              </a:lnSpc>
              <a:buFont typeface="Wingdings 2" charset="0"/>
              <a:buNone/>
            </a:pPr>
            <a:endParaRPr lang="el-GR" sz="2600" dirty="0" smtClean="0">
              <a:latin typeface="Georgia" charset="0"/>
              <a:ea typeface="ＭＳ Ｐゴシック" charset="0"/>
              <a:cs typeface="ＭＳ Ｐゴシック" charset="0"/>
            </a:endParaRPr>
          </a:p>
          <a:p>
            <a:pPr eaLnBrk="1" hangingPunct="1">
              <a:lnSpc>
                <a:spcPct val="90000"/>
              </a:lnSpc>
              <a:buFont typeface="Wingdings 2" charset="0"/>
              <a:buNone/>
            </a:pPr>
            <a:r>
              <a:rPr lang="el-GR" sz="2600" dirty="0" smtClean="0">
                <a:latin typeface="Georgia" charset="0"/>
                <a:ea typeface="ＭＳ Ｐゴシック" charset="0"/>
                <a:cs typeface="ＭＳ Ｐゴシック" charset="0"/>
              </a:rPr>
              <a:t>2</a:t>
            </a:r>
            <a:r>
              <a:rPr lang="el-GR" sz="2600" baseline="30000" dirty="0" smtClean="0">
                <a:latin typeface="Georgia" charset="0"/>
                <a:ea typeface="ＭＳ Ｐゴシック" charset="0"/>
                <a:cs typeface="ＭＳ Ｐゴシック" charset="0"/>
              </a:rPr>
              <a:t>ος</a:t>
            </a:r>
            <a:r>
              <a:rPr lang="el-GR" sz="2600" dirty="0" smtClean="0">
                <a:latin typeface="Georgia" charset="0"/>
                <a:ea typeface="ＭＳ Ｐゴシック" charset="0"/>
                <a:cs typeface="ＭＳ Ｐゴシック" charset="0"/>
              </a:rPr>
              <a:t> φυσικ</a:t>
            </a:r>
            <a:r>
              <a:rPr lang="el-GR" sz="2600" dirty="0" smtClean="0">
                <a:latin typeface="Georgia" charset="0"/>
                <a:ea typeface="ＭＳ Ｐゴシック" charset="0"/>
                <a:cs typeface="ＭＳ Ｐゴシック" charset="0"/>
              </a:rPr>
              <a:t>ός νόμος</a:t>
            </a:r>
            <a:r>
              <a:rPr lang="en-US" sz="2600" dirty="0" smtClean="0">
                <a:latin typeface="Georgia" charset="0"/>
                <a:ea typeface="ＭＳ Ｐゴシック" charset="0"/>
                <a:cs typeface="ＭＳ Ｐゴシック" charset="0"/>
              </a:rPr>
              <a:t>:</a:t>
            </a:r>
            <a:endParaRPr lang="en-US" sz="2600" dirty="0">
              <a:latin typeface="Georgia" charset="0"/>
              <a:ea typeface="ＭＳ Ｐゴシック" charset="0"/>
              <a:cs typeface="ＭＳ Ｐゴシック" charset="0"/>
            </a:endParaRPr>
          </a:p>
          <a:p>
            <a:pPr eaLnBrk="1" hangingPunct="1">
              <a:lnSpc>
                <a:spcPct val="90000"/>
              </a:lnSpc>
              <a:buFont typeface="Wingdings 2" charset="0"/>
              <a:buNone/>
            </a:pPr>
            <a:r>
              <a:rPr lang="el-GR" sz="2600" dirty="0" smtClean="0">
                <a:solidFill>
                  <a:srgbClr val="0070C0"/>
                </a:solidFill>
                <a:latin typeface="Georgia" charset="0"/>
                <a:ea typeface="ＭＳ Ｐゴシック" charset="0"/>
                <a:cs typeface="ＭＳ Ｐゴシック" charset="0"/>
              </a:rPr>
              <a:t>Να ε</a:t>
            </a:r>
            <a:r>
              <a:rPr lang="el-GR" sz="2600" dirty="0" smtClean="0">
                <a:solidFill>
                  <a:srgbClr val="0070C0"/>
                </a:solidFill>
                <a:latin typeface="Georgia" charset="0"/>
                <a:ea typeface="ＭＳ Ｐゴシック" charset="0"/>
                <a:cs typeface="ＭＳ Ｐゴシック" charset="0"/>
              </a:rPr>
              <a:t>ίσαι έτοιμος να ανταλλάξεις την </a:t>
            </a:r>
          </a:p>
          <a:p>
            <a:pPr eaLnBrk="1" hangingPunct="1">
              <a:lnSpc>
                <a:spcPct val="90000"/>
              </a:lnSpc>
              <a:buFont typeface="Wingdings 2" charset="0"/>
              <a:buNone/>
            </a:pPr>
            <a:r>
              <a:rPr lang="el-GR" sz="2600" dirty="0" smtClean="0">
                <a:solidFill>
                  <a:srgbClr val="0070C0"/>
                </a:solidFill>
                <a:latin typeface="Georgia" charset="0"/>
                <a:ea typeface="ＭＳ Ｐゴシック" charset="0"/>
                <a:cs typeface="ＭＳ Ｐゴシック" charset="0"/>
              </a:rPr>
              <a:t>ελευθερία με την ασφάλεια</a:t>
            </a:r>
            <a:endParaRPr lang="en-US" sz="2600" dirty="0">
              <a:solidFill>
                <a:srgbClr val="0070C0"/>
              </a:solidFill>
              <a:latin typeface="Georgia" charset="0"/>
              <a:ea typeface="ＭＳ Ｐゴシック" charset="0"/>
              <a:cs typeface="ＭＳ Ｐゴシック" charset="0"/>
            </a:endParaRPr>
          </a:p>
          <a:p>
            <a:pPr eaLnBrk="1" hangingPunct="1">
              <a:lnSpc>
                <a:spcPct val="90000"/>
              </a:lnSpc>
              <a:buFont typeface="Wingdings 2" charset="0"/>
              <a:buNone/>
            </a:pPr>
            <a:endParaRPr lang="el-GR" sz="2800" dirty="0" smtClean="0">
              <a:solidFill>
                <a:srgbClr val="0070C0"/>
              </a:solidFill>
              <a:latin typeface="Georgia" charset="0"/>
              <a:ea typeface="ＭＳ Ｐゴシック" charset="0"/>
              <a:cs typeface="ＭＳ Ｐゴシック" charset="0"/>
            </a:endParaRPr>
          </a:p>
          <a:p>
            <a:pPr eaLnBrk="1" hangingPunct="1">
              <a:lnSpc>
                <a:spcPct val="90000"/>
              </a:lnSpc>
              <a:buFont typeface="Wingdings 2" charset="0"/>
              <a:buNone/>
            </a:pPr>
            <a:endParaRPr lang="en-US" sz="2800" dirty="0">
              <a:solidFill>
                <a:srgbClr val="0070C0"/>
              </a:solidFill>
              <a:latin typeface="Georgia" charset="0"/>
              <a:ea typeface="ＭＳ Ｐゴシック" charset="0"/>
              <a:cs typeface="ＭＳ Ｐゴシック" charset="0"/>
            </a:endParaRPr>
          </a:p>
          <a:p>
            <a:pPr eaLnBrk="1" hangingPunct="1">
              <a:lnSpc>
                <a:spcPct val="90000"/>
              </a:lnSpc>
              <a:buFont typeface="Wingdings 2" charset="0"/>
              <a:buNone/>
            </a:pPr>
            <a:r>
              <a:rPr lang="el-GR" sz="2800" dirty="0" smtClean="0">
                <a:latin typeface="Georgia" charset="0"/>
                <a:ea typeface="ＭＳ Ｐゴシック" charset="0"/>
                <a:cs typeface="ＭＳ Ｐゴシック" charset="0"/>
              </a:rPr>
              <a:t>Ακολουθ</a:t>
            </a:r>
            <a:r>
              <a:rPr lang="el-GR" sz="2800" dirty="0" smtClean="0">
                <a:latin typeface="Georgia" charset="0"/>
                <a:ea typeface="ＭＳ Ｐゴシック" charset="0"/>
                <a:cs typeface="ＭＳ Ｐゴシック" charset="0"/>
              </a:rPr>
              <a:t>ώντας αυτούς τους νόμους, ειδικά τον 2</a:t>
            </a:r>
            <a:r>
              <a:rPr lang="el-GR" sz="2800" baseline="30000" dirty="0" smtClean="0">
                <a:latin typeface="Georgia" charset="0"/>
                <a:ea typeface="ＭＳ Ｐゴシック" charset="0"/>
                <a:cs typeface="ＭＳ Ｐゴシック" charset="0"/>
              </a:rPr>
              <a:t>ο</a:t>
            </a:r>
            <a:r>
              <a:rPr lang="el-GR" sz="2800" dirty="0" smtClean="0">
                <a:latin typeface="Georgia" charset="0"/>
                <a:ea typeface="ＭＳ Ｐゴシック" charset="0"/>
                <a:cs typeface="ＭＳ Ｐゴシック" charset="0"/>
              </a:rPr>
              <a:t>, πρέπει να συνάπτουμε συμβόλαια</a:t>
            </a:r>
            <a:endParaRPr lang="en-US" sz="2800" dirty="0">
              <a:latin typeface="Georgia" charset="0"/>
              <a:ea typeface="ＭＳ Ｐゴシック" charset="0"/>
              <a:cs typeface="ＭＳ Ｐゴシック" charset="0"/>
            </a:endParaRPr>
          </a:p>
          <a:p>
            <a:pPr eaLnBrk="1" hangingPunct="1">
              <a:lnSpc>
                <a:spcPct val="90000"/>
              </a:lnSpc>
              <a:buFont typeface="Wingdings 2" charset="0"/>
              <a:buNone/>
            </a:pPr>
            <a:endParaRPr lang="en-US" sz="2800" dirty="0">
              <a:latin typeface="Georgia" charset="0"/>
              <a:ea typeface="ＭＳ Ｐゴシック" charset="0"/>
              <a:cs typeface="ＭＳ Ｐゴシック" charset="0"/>
            </a:endParaRPr>
          </a:p>
          <a:p>
            <a:pPr eaLnBrk="1" hangingPunct="1">
              <a:lnSpc>
                <a:spcPct val="90000"/>
              </a:lnSpc>
              <a:buFont typeface="Wingdings 2" charset="0"/>
              <a:buNone/>
            </a:pPr>
            <a:endParaRPr lang="en-US" dirty="0">
              <a:latin typeface="Georgia" charset="0"/>
              <a:ea typeface="ＭＳ Ｐゴシック" charset="0"/>
              <a:cs typeface="ＭＳ Ｐゴシック" charset="0"/>
            </a:endParaRPr>
          </a:p>
        </p:txBody>
      </p:sp>
      <p:pic>
        <p:nvPicPr>
          <p:cNvPr id="5" name="Picture 4" descr="images-1.jpg"/>
          <p:cNvPicPr>
            <a:picLocks noChangeAspect="1"/>
          </p:cNvPicPr>
          <p:nvPr/>
        </p:nvPicPr>
        <p:blipFill>
          <a:blip r:embed="rId2"/>
          <a:stretch>
            <a:fillRect/>
          </a:stretch>
        </p:blipFill>
        <p:spPr>
          <a:xfrm>
            <a:off x="7162800" y="2609284"/>
            <a:ext cx="1524000" cy="1284512"/>
          </a:xfrm>
          <a:prstGeom prst="rect">
            <a:avLst/>
          </a:prstGeom>
          <a:ln>
            <a:noFill/>
          </a:ln>
          <a:effectLst>
            <a:outerShdw blurRad="292100" dist="139700" dir="2700000" algn="tl" rotWithShape="0">
              <a:srgbClr val="333333">
                <a:alpha val="65000"/>
              </a:srgbClr>
            </a:outerShdw>
          </a:effectLst>
        </p:spPr>
      </p:pic>
      <p:grpSp>
        <p:nvGrpSpPr>
          <p:cNvPr id="3" name="Group 23"/>
          <p:cNvGrpSpPr>
            <a:grpSpLocks/>
          </p:cNvGrpSpPr>
          <p:nvPr/>
        </p:nvGrpSpPr>
        <p:grpSpPr bwMode="auto">
          <a:xfrm>
            <a:off x="7010400" y="2609286"/>
            <a:ext cx="1981200" cy="2008657"/>
            <a:chOff x="7010400" y="2947741"/>
            <a:chExt cx="1981200" cy="2009105"/>
          </a:xfrm>
        </p:grpSpPr>
        <p:grpSp>
          <p:nvGrpSpPr>
            <p:cNvPr id="31750" name="Group 21"/>
            <p:cNvGrpSpPr>
              <a:grpSpLocks/>
            </p:cNvGrpSpPr>
            <p:nvPr/>
          </p:nvGrpSpPr>
          <p:grpSpPr bwMode="auto">
            <a:xfrm>
              <a:off x="7162803" y="2947741"/>
              <a:ext cx="1524002" cy="1284795"/>
              <a:chOff x="7924800" y="2297327"/>
              <a:chExt cx="952501" cy="831339"/>
            </a:xfrm>
          </p:grpSpPr>
          <p:cxnSp>
            <p:nvCxnSpPr>
              <p:cNvPr id="8" name="Straight Connector 7"/>
              <p:cNvCxnSpPr/>
              <p:nvPr/>
            </p:nvCxnSpPr>
            <p:spPr>
              <a:xfrm>
                <a:off x="7924800" y="2297327"/>
                <a:ext cx="952501" cy="8313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924800" y="2297327"/>
                <a:ext cx="952500" cy="8313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751" name="TextBox 22"/>
            <p:cNvSpPr txBox="1">
              <a:spLocks noChangeArrowheads="1"/>
            </p:cNvSpPr>
            <p:nvPr/>
          </p:nvSpPr>
          <p:spPr bwMode="auto">
            <a:xfrm>
              <a:off x="7010400" y="4402724"/>
              <a:ext cx="1981200" cy="55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He who sacrifices freedom for security deserves neither. –Ben Franklin</a:t>
              </a:r>
            </a:p>
          </p:txBody>
        </p:sp>
      </p:grpSp>
    </p:spTree>
    <p:extLst>
      <p:ext uri="{BB962C8B-B14F-4D97-AF65-F5344CB8AC3E}">
        <p14:creationId xmlns:p14="http://schemas.microsoft.com/office/powerpoint/2010/main" val="52513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74638"/>
            <a:ext cx="8229600" cy="816015"/>
          </a:xfrm>
        </p:spPr>
        <p:txBody>
          <a:bodyPr>
            <a:normAutofit/>
          </a:bodyPr>
          <a:lstStyle/>
          <a:p>
            <a:pPr eaLnBrk="1" hangingPunct="1"/>
            <a:r>
              <a:rPr lang="el-GR" sz="3600" dirty="0" smtClean="0">
                <a:solidFill>
                  <a:srgbClr val="11488B"/>
                </a:solidFill>
                <a:latin typeface="Trebuchet MS" charset="0"/>
                <a:ea typeface="ＭＳ Ｐゴシック" charset="0"/>
                <a:cs typeface="ＭＳ Ｐゴシック" charset="0"/>
              </a:rPr>
              <a:t>Συμβ</a:t>
            </a:r>
            <a:r>
              <a:rPr lang="el-GR" sz="3600" dirty="0" smtClean="0">
                <a:solidFill>
                  <a:srgbClr val="11488B"/>
                </a:solidFill>
                <a:latin typeface="Trebuchet MS" charset="0"/>
                <a:ea typeface="ＭＳ Ｐゴシック" charset="0"/>
                <a:cs typeface="ＭＳ Ｐゴシック" charset="0"/>
              </a:rPr>
              <a:t>όλαια</a:t>
            </a:r>
            <a:endParaRPr lang="en-US" sz="3600" dirty="0">
              <a:solidFill>
                <a:srgbClr val="11488B"/>
              </a:solidFill>
              <a:latin typeface="Trebuchet MS" charset="0"/>
              <a:ea typeface="ＭＳ Ｐゴシック" charset="0"/>
              <a:cs typeface="ＭＳ Ｐゴシック" charset="0"/>
            </a:endParaRPr>
          </a:p>
        </p:txBody>
      </p:sp>
      <p:sp>
        <p:nvSpPr>
          <p:cNvPr id="32770" name="Content Placeholder 2"/>
          <p:cNvSpPr>
            <a:spLocks noGrp="1"/>
          </p:cNvSpPr>
          <p:nvPr>
            <p:ph idx="1"/>
          </p:nvPr>
        </p:nvSpPr>
        <p:spPr>
          <a:xfrm>
            <a:off x="457200" y="1352962"/>
            <a:ext cx="8229600" cy="4773201"/>
          </a:xfrm>
        </p:spPr>
        <p:txBody>
          <a:bodyPr>
            <a:normAutofit/>
          </a:bodyPr>
          <a:lstStyle/>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Συν</a:t>
            </a:r>
            <a:r>
              <a:rPr lang="el-GR" sz="3000" dirty="0" smtClean="0">
                <a:latin typeface="Georgia" charset="0"/>
                <a:ea typeface="ＭＳ Ｐゴシック" charset="0"/>
                <a:cs typeface="ＭＳ Ｐゴシック" charset="0"/>
              </a:rPr>
              <a:t>άπτονται όταν αποποιούμαστε ή μεταφέρουμε το δικαίωμα της ελευθερίας να κάνουμε ότι θέλουμε με σκοπό να έχουμε ασφάλεια ή να ξεφύγουμε από τη φυσική κατάσταση </a:t>
            </a:r>
            <a:r>
              <a:rPr lang="el-GR" sz="3000" dirty="0" smtClean="0">
                <a:latin typeface="Georgia" charset="0"/>
                <a:ea typeface="ＭＳ Ｐゴシック" charset="0"/>
                <a:cs typeface="ＭＳ Ｐゴシック" charset="0"/>
              </a:rPr>
              <a:t>(</a:t>
            </a:r>
            <a:r>
              <a:rPr lang="en-US" sz="3000" dirty="0" smtClean="0">
                <a:latin typeface="Georgia" charset="0"/>
                <a:ea typeface="ＭＳ Ｐゴシック" charset="0"/>
                <a:cs typeface="ＭＳ Ｐゴシック" charset="0"/>
              </a:rPr>
              <a:t>State </a:t>
            </a:r>
            <a:r>
              <a:rPr lang="en-US" sz="3000" dirty="0">
                <a:latin typeface="Georgia" charset="0"/>
                <a:ea typeface="ＭＳ Ｐゴシック" charset="0"/>
                <a:cs typeface="ＭＳ Ｐゴシック" charset="0"/>
              </a:rPr>
              <a:t>of Nature).</a:t>
            </a: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Η σ</a:t>
            </a:r>
            <a:r>
              <a:rPr lang="el-GR" sz="3000" dirty="0" smtClean="0">
                <a:latin typeface="Georgia" charset="0"/>
                <a:ea typeface="ＭＳ Ｐゴシック" charset="0"/>
                <a:cs typeface="ＭＳ Ｐゴシック" charset="0"/>
              </a:rPr>
              <a:t>ύναψη συμβολαίων είναι μια εθελοντική πράξη</a:t>
            </a:r>
            <a:r>
              <a:rPr lang="en-US" sz="3000" dirty="0" smtClean="0">
                <a:latin typeface="Georgia" charset="0"/>
                <a:ea typeface="ＭＳ Ｐゴシック" charset="0"/>
                <a:cs typeface="ＭＳ Ｐゴシック" charset="0"/>
              </a:rPr>
              <a:t>,</a:t>
            </a: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ja-JP" altLang="en-US" sz="3000" dirty="0" smtClean="0">
                <a:solidFill>
                  <a:srgbClr val="0070C0"/>
                </a:solidFill>
                <a:latin typeface="Georgia" charset="0"/>
                <a:ea typeface="ＭＳ Ｐゴシック" charset="0"/>
                <a:cs typeface="ＭＳ Ｐゴシック" charset="0"/>
              </a:rPr>
              <a:t>“</a:t>
            </a:r>
            <a:r>
              <a:rPr lang="el-GR" altLang="ja-JP" sz="3000" dirty="0" smtClean="0">
                <a:solidFill>
                  <a:srgbClr val="0070C0"/>
                </a:solidFill>
                <a:latin typeface="Georgia" charset="0"/>
                <a:ea typeface="ＭＳ Ｐゴシック" charset="0"/>
                <a:cs typeface="ＭＳ Ｐゴシック" charset="0"/>
              </a:rPr>
              <a:t>και απ</a:t>
            </a:r>
            <a:r>
              <a:rPr lang="el-GR" altLang="ja-JP" sz="3000" dirty="0" smtClean="0">
                <a:solidFill>
                  <a:srgbClr val="0070C0"/>
                </a:solidFill>
                <a:latin typeface="Georgia" charset="0"/>
                <a:ea typeface="ＭＳ Ｐゴシック" charset="0"/>
                <a:cs typeface="ＭＳ Ｐゴシック" charset="0"/>
              </a:rPr>
              <a:t>ό τη εθελοντική πράξη κάθε ανθρώπου το στόχος είναι το προσωπικό «καλό»</a:t>
            </a:r>
            <a:r>
              <a:rPr lang="ja-JP" altLang="en-US" sz="3000" dirty="0" smtClean="0">
                <a:solidFill>
                  <a:srgbClr val="0070C0"/>
                </a:solidFill>
                <a:latin typeface="Georgia" charset="0"/>
                <a:ea typeface="ＭＳ Ｐゴシック" charset="0"/>
                <a:cs typeface="ＭＳ Ｐゴシック" charset="0"/>
              </a:rPr>
              <a:t>”</a:t>
            </a:r>
            <a:endParaRPr lang="en-US" altLang="ja-JP" sz="30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5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2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500"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38836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l-GR" dirty="0" smtClean="0">
                <a:solidFill>
                  <a:srgbClr val="11488B"/>
                </a:solidFill>
                <a:latin typeface="Trebuchet MS" charset="0"/>
                <a:ea typeface="ＭＳ Ｐゴシック" charset="0"/>
                <a:cs typeface="ＭＳ Ｐゴシック" charset="0"/>
              </a:rPr>
              <a:t>Συμβ</a:t>
            </a:r>
            <a:r>
              <a:rPr lang="el-GR" dirty="0" smtClean="0">
                <a:solidFill>
                  <a:srgbClr val="11488B"/>
                </a:solidFill>
                <a:latin typeface="Trebuchet MS" charset="0"/>
                <a:ea typeface="ＭＳ Ｐゴシック" charset="0"/>
                <a:cs typeface="ＭＳ Ｐゴシック" charset="0"/>
              </a:rPr>
              <a:t>όλαια</a:t>
            </a:r>
            <a:endParaRPr lang="en-US" dirty="0">
              <a:solidFill>
                <a:srgbClr val="11488B"/>
              </a:solidFill>
              <a:latin typeface="Trebuchet MS" charset="0"/>
              <a:ea typeface="ＭＳ Ｐゴシック" charset="0"/>
              <a:cs typeface="ＭＳ Ｐゴシック" charset="0"/>
            </a:endParaRPr>
          </a:p>
        </p:txBody>
      </p:sp>
      <p:sp>
        <p:nvSpPr>
          <p:cNvPr id="33794" name="Content Placeholder 2"/>
          <p:cNvSpPr>
            <a:spLocks noGrp="1"/>
          </p:cNvSpPr>
          <p:nvPr>
            <p:ph idx="1"/>
          </p:nvPr>
        </p:nvSpPr>
        <p:spPr>
          <a:xfrm>
            <a:off x="457200" y="1600200"/>
            <a:ext cx="8229600" cy="3657600"/>
          </a:xfrm>
        </p:spPr>
        <p:txBody>
          <a:bodyPr>
            <a:normAutofit/>
          </a:bodyPr>
          <a:lstStyle/>
          <a:p>
            <a:pPr marL="365125" indent="-282575" eaLnBrk="1" hangingPunct="1">
              <a:lnSpc>
                <a:spcPct val="80000"/>
              </a:lnSpc>
              <a:buFont typeface="Wingdings 2" charset="0"/>
              <a:buNone/>
            </a:pPr>
            <a:r>
              <a:rPr lang="el-GR" sz="3000" dirty="0" smtClean="0">
                <a:latin typeface="Georgia" charset="0"/>
                <a:ea typeface="ＭＳ Ｐゴシック" charset="0"/>
                <a:cs typeface="ＭＳ Ｐゴシック" charset="0"/>
              </a:rPr>
              <a:t>Το</a:t>
            </a:r>
            <a:r>
              <a:rPr lang="el-GR" sz="3000" dirty="0" smtClean="0">
                <a:latin typeface="Georgia" charset="0"/>
                <a:ea typeface="ＭＳ Ｐゴシック" charset="0"/>
                <a:cs typeface="ＭＳ Ｐゴシック" charset="0"/>
              </a:rPr>
              <a:t> δικαίωμα που δεν μπορεί να καταργηθεί  είναι το Φυσικό Δικαίωμα </a:t>
            </a:r>
            <a:r>
              <a:rPr lang="el-GR" sz="3000" dirty="0" smtClean="0">
                <a:latin typeface="Georgia" charset="0"/>
                <a:ea typeface="ＭＳ Ｐゴシック" charset="0"/>
                <a:cs typeface="ＭＳ Ｐゴシック" charset="0"/>
              </a:rPr>
              <a:t>(</a:t>
            </a:r>
            <a:r>
              <a:rPr lang="en-US" sz="3000" dirty="0" smtClean="0">
                <a:latin typeface="Georgia" charset="0"/>
                <a:ea typeface="ＭＳ Ｐゴシック" charset="0"/>
                <a:cs typeface="ＭＳ Ｐゴシック" charset="0"/>
              </a:rPr>
              <a:t>Right </a:t>
            </a:r>
            <a:r>
              <a:rPr lang="en-US" sz="3000" dirty="0">
                <a:latin typeface="Georgia" charset="0"/>
                <a:ea typeface="ＭＳ Ｐゴシック" charset="0"/>
                <a:cs typeface="ＭＳ Ｐゴシック" charset="0"/>
              </a:rPr>
              <a:t>of </a:t>
            </a:r>
            <a:r>
              <a:rPr lang="en-US" sz="3000" dirty="0" smtClean="0">
                <a:latin typeface="Georgia" charset="0"/>
                <a:ea typeface="ＭＳ Ｐゴシック" charset="0"/>
                <a:cs typeface="ＭＳ Ｐゴシック" charset="0"/>
              </a:rPr>
              <a:t>Nature</a:t>
            </a:r>
            <a:r>
              <a:rPr lang="el-GR" sz="3000" dirty="0" smtClean="0">
                <a:latin typeface="Georgia" charset="0"/>
                <a:ea typeface="ＭＳ Ｐゴシック" charset="0"/>
                <a:cs typeface="ＭＳ Ｐゴシック" charset="0"/>
              </a:rPr>
              <a:t>)</a:t>
            </a:r>
            <a:r>
              <a:rPr lang="en-US" sz="3000" dirty="0" smtClean="0">
                <a:latin typeface="Georgia" charset="0"/>
                <a:ea typeface="ＭＳ Ｐゴシック" charset="0"/>
                <a:cs typeface="ＭＳ Ｐゴシック" charset="0"/>
              </a:rPr>
              <a:t>. </a:t>
            </a:r>
            <a:r>
              <a:rPr lang="el-GR" sz="3000" dirty="0" smtClean="0">
                <a:latin typeface="Georgia" charset="0"/>
                <a:ea typeface="ＭＳ Ｐゴシック" charset="0"/>
                <a:cs typeface="ＭＳ Ｐゴシック" charset="0"/>
              </a:rPr>
              <a:t>της αυτο-</a:t>
            </a:r>
            <a:r>
              <a:rPr lang="el-GR" sz="3000" dirty="0" smtClean="0">
                <a:latin typeface="Georgia" charset="0"/>
                <a:ea typeface="ＭＳ Ｐゴシック" charset="0"/>
                <a:cs typeface="ＭＳ Ｐゴシック" charset="0"/>
              </a:rPr>
              <a:t>άμυνας</a:t>
            </a:r>
            <a:r>
              <a:rPr lang="en-US" sz="3000" dirty="0" smtClean="0">
                <a:latin typeface="Georgia" charset="0"/>
                <a:ea typeface="ＭＳ Ｐゴシック" charset="0"/>
                <a:cs typeface="ＭＳ Ｐゴシック" charset="0"/>
              </a:rPr>
              <a:t>:</a:t>
            </a:r>
            <a:endParaRPr lang="en-US" sz="30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a:p>
            <a:pPr marL="639763" lvl="1" indent="-236538" eaLnBrk="1" hangingPunct="1">
              <a:lnSpc>
                <a:spcPct val="80000"/>
              </a:lnSpc>
              <a:buFont typeface="Verdana" charset="0"/>
              <a:buNone/>
            </a:pPr>
            <a:r>
              <a:rPr lang="ja-JP" altLang="en-US" sz="2600" dirty="0">
                <a:solidFill>
                  <a:srgbClr val="0070C0"/>
                </a:solidFill>
                <a:latin typeface="Georgia" charset="0"/>
                <a:ea typeface="ＭＳ Ｐゴシック" charset="0"/>
              </a:rPr>
              <a:t>“</a:t>
            </a:r>
            <a:r>
              <a:rPr lang="en-US" altLang="ja-JP" sz="2600" dirty="0" smtClean="0">
                <a:solidFill>
                  <a:srgbClr val="0070C0"/>
                </a:solidFill>
                <a:latin typeface="Georgia" charset="0"/>
                <a:ea typeface="ＭＳ Ｐゴシック" charset="0"/>
              </a:rPr>
              <a:t>…</a:t>
            </a:r>
            <a:r>
              <a:rPr lang="el-GR" altLang="ja-JP" sz="2600" dirty="0" smtClean="0">
                <a:solidFill>
                  <a:srgbClr val="0070C0"/>
                </a:solidFill>
                <a:latin typeface="Georgia" charset="0"/>
                <a:ea typeface="ＭＳ Ｐゴシック" charset="0"/>
              </a:rPr>
              <a:t>Ο </a:t>
            </a:r>
            <a:r>
              <a:rPr lang="el-GR" altLang="ja-JP" sz="2600" dirty="0" smtClean="0">
                <a:solidFill>
                  <a:srgbClr val="0070C0"/>
                </a:solidFill>
                <a:latin typeface="Georgia" charset="0"/>
                <a:ea typeface="ＭＳ Ｐゴシック" charset="0"/>
              </a:rPr>
              <a:t>άνθρωπος δεν μπορεί ν παραδώσει το δικαίωμα να αμυνθεί εναντίον επίθεσης κατά της ζωής του γιατί τότε δεν μπορεί να περιμένει τίποτε καλό για τον εαυτό του</a:t>
            </a:r>
            <a:r>
              <a:rPr lang="en-US" altLang="ja-JP" sz="2600" dirty="0" smtClean="0">
                <a:solidFill>
                  <a:srgbClr val="0070C0"/>
                </a:solidFill>
                <a:latin typeface="Georgia" charset="0"/>
                <a:ea typeface="ＭＳ Ｐゴシック" charset="0"/>
              </a:rPr>
              <a:t>.</a:t>
            </a:r>
            <a:r>
              <a:rPr lang="ja-JP" altLang="en-US" sz="2600" dirty="0">
                <a:solidFill>
                  <a:srgbClr val="0070C0"/>
                </a:solidFill>
                <a:latin typeface="Georgia" charset="0"/>
                <a:ea typeface="ＭＳ Ｐゴシック" charset="0"/>
              </a:rPr>
              <a:t>”</a:t>
            </a:r>
            <a:endParaRPr lang="en-US" altLang="ja-JP" sz="2600" dirty="0">
              <a:solidFill>
                <a:srgbClr val="0070C0"/>
              </a:solidFill>
              <a:latin typeface="Georgia" charset="0"/>
              <a:ea typeface="ＭＳ Ｐゴシック" charset="0"/>
            </a:endParaRPr>
          </a:p>
          <a:p>
            <a:pPr marL="365125" indent="-282575" eaLnBrk="1" hangingPunct="1">
              <a:lnSpc>
                <a:spcPct val="80000"/>
              </a:lnSpc>
              <a:buFont typeface="Wingdings 2" charset="0"/>
              <a:buNone/>
            </a:pPr>
            <a:endParaRPr lang="en-US" sz="26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6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3000"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146307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solidFill>
                  <a:srgbClr val="11488B"/>
                </a:solidFill>
                <a:latin typeface="Trebuchet MS" charset="0"/>
                <a:ea typeface="ＭＳ Ｐゴシック" charset="0"/>
                <a:cs typeface="ＭＳ Ｐゴシック" charset="0"/>
              </a:rPr>
              <a:t>Laws of Nature</a:t>
            </a:r>
          </a:p>
        </p:txBody>
      </p:sp>
      <p:sp>
        <p:nvSpPr>
          <p:cNvPr id="34818" name="Content Placeholder 2"/>
          <p:cNvSpPr>
            <a:spLocks noGrp="1"/>
          </p:cNvSpPr>
          <p:nvPr>
            <p:ph idx="1"/>
          </p:nvPr>
        </p:nvSpPr>
        <p:spPr/>
        <p:txBody>
          <a:bodyPr>
            <a:normAutofit/>
          </a:bodyPr>
          <a:lstStyle/>
          <a:p>
            <a:pPr marL="365125" indent="-282575" eaLnBrk="1" hangingPunct="1">
              <a:lnSpc>
                <a:spcPct val="80000"/>
              </a:lnSpc>
              <a:buFont typeface="Wingdings 2" charset="0"/>
              <a:buNone/>
            </a:pPr>
            <a:r>
              <a:rPr lang="el-GR" dirty="0" smtClean="0">
                <a:latin typeface="Georgia" charset="0"/>
                <a:ea typeface="ＭＳ Ｐゴシック" charset="0"/>
                <a:cs typeface="ＭＳ Ｐゴシック" charset="0"/>
              </a:rPr>
              <a:t>3</a:t>
            </a:r>
            <a:r>
              <a:rPr lang="el-GR" baseline="30000" dirty="0" smtClean="0">
                <a:latin typeface="Georgia" charset="0"/>
                <a:ea typeface="ＭＳ Ｐゴシック" charset="0"/>
                <a:cs typeface="ＭＳ Ｐゴシック" charset="0"/>
              </a:rPr>
              <a:t>ος</a:t>
            </a:r>
            <a:r>
              <a:rPr lang="el-GR" dirty="0" smtClean="0">
                <a:latin typeface="Georgia" charset="0"/>
                <a:ea typeface="ＭＳ Ｐゴシック" charset="0"/>
                <a:cs typeface="ＭＳ Ｐゴシック" charset="0"/>
              </a:rPr>
              <a:t> </a:t>
            </a:r>
            <a:r>
              <a:rPr lang="el-GR" dirty="0" smtClean="0">
                <a:latin typeface="Georgia" charset="0"/>
                <a:ea typeface="ＭＳ Ｐゴシック" charset="0"/>
                <a:cs typeface="ＭＳ Ｐゴシック" charset="0"/>
              </a:rPr>
              <a:t>Φυσικ</a:t>
            </a:r>
            <a:r>
              <a:rPr lang="el-GR" dirty="0" smtClean="0">
                <a:latin typeface="Georgia" charset="0"/>
                <a:ea typeface="ＭＳ Ｐゴシック" charset="0"/>
                <a:cs typeface="ＭＳ Ｐゴシック" charset="0"/>
              </a:rPr>
              <a:t>ός Νόμος</a:t>
            </a:r>
            <a:r>
              <a:rPr lang="en-US" dirty="0" smtClean="0">
                <a:latin typeface="Georgia" charset="0"/>
                <a:ea typeface="ＭＳ Ｐゴシック" charset="0"/>
                <a:cs typeface="ＭＳ Ｐゴシック" charset="0"/>
              </a:rPr>
              <a:t>:</a:t>
            </a:r>
            <a:endParaRPr lang="en-US"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dirty="0" smtClean="0">
                <a:solidFill>
                  <a:srgbClr val="0070C0"/>
                </a:solidFill>
                <a:latin typeface="Georgia" charset="0"/>
                <a:ea typeface="ＭＳ Ｐゴシック" charset="0"/>
                <a:cs typeface="ＭＳ Ｐゴシック" charset="0"/>
              </a:rPr>
              <a:t>Τ</a:t>
            </a:r>
            <a:r>
              <a:rPr lang="el-GR" dirty="0" smtClean="0">
                <a:solidFill>
                  <a:srgbClr val="0070C0"/>
                </a:solidFill>
                <a:latin typeface="Georgia" charset="0"/>
                <a:ea typeface="ＭＳ Ｐゴシック" charset="0"/>
                <a:cs typeface="ＭＳ Ｐゴシック" charset="0"/>
              </a:rPr>
              <a:t>ήρηση υπεσχημένων</a:t>
            </a:r>
          </a:p>
          <a:p>
            <a:pPr marL="365125" indent="-282575" eaLnBrk="1" hangingPunct="1">
              <a:lnSpc>
                <a:spcPct val="80000"/>
              </a:lnSpc>
              <a:buFont typeface="Wingdings 2" charset="0"/>
              <a:buNone/>
            </a:pPr>
            <a:endParaRPr lang="en-US"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dirty="0" smtClean="0">
                <a:latin typeface="Georgia" charset="0"/>
                <a:ea typeface="ＭＳ Ｐゴシック" charset="0"/>
                <a:cs typeface="ＭＳ Ｐゴシック" charset="0"/>
              </a:rPr>
              <a:t>Μ</a:t>
            </a:r>
            <a:r>
              <a:rPr lang="el-GR" dirty="0" smtClean="0">
                <a:latin typeface="Georgia" charset="0"/>
                <a:ea typeface="ＭＳ Ｐゴシック" charset="0"/>
                <a:cs typeface="ＭＳ Ｐゴシック" charset="0"/>
              </a:rPr>
              <a:t>όνο με αυτό το νόμο </a:t>
            </a:r>
            <a:r>
              <a:rPr lang="el-GR" dirty="0" smtClean="0">
                <a:latin typeface="Georgia" charset="0"/>
                <a:ea typeface="ＭＳ Ｐゴシック" charset="0"/>
                <a:cs typeface="ＭＳ Ｐゴシック" charset="0"/>
              </a:rPr>
              <a:t>μπορο</a:t>
            </a:r>
            <a:r>
              <a:rPr lang="el-GR" dirty="0" smtClean="0">
                <a:latin typeface="Georgia" charset="0"/>
                <a:ea typeface="ＭＳ Ｐゴシック" charset="0"/>
                <a:cs typeface="ＭＳ Ｐゴシック" charset="0"/>
              </a:rPr>
              <a:t>ύμε να προσδοκούμε δικαιοσύνη</a:t>
            </a:r>
            <a:endParaRPr lang="en-US"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el-GR" dirty="0" smtClean="0">
                <a:latin typeface="Georgia" charset="0"/>
                <a:ea typeface="ＭＳ Ｐゴシック" charset="0"/>
                <a:cs typeface="ＭＳ Ｐゴシック" charset="0"/>
              </a:rPr>
              <a:t>Αλλ</a:t>
            </a:r>
            <a:r>
              <a:rPr lang="el-GR" dirty="0" smtClean="0">
                <a:latin typeface="Georgia" charset="0"/>
                <a:ea typeface="ＭＳ Ｐゴシック" charset="0"/>
                <a:cs typeface="ＭＳ Ｐゴシック" charset="0"/>
              </a:rPr>
              <a:t>ά πως εμπιστευόμαστε ο ένας τον άλλο ότι θα σεβαστούμε αυτόν το νόμο;</a:t>
            </a:r>
            <a:endParaRPr lang="en-US" dirty="0">
              <a:latin typeface="Georgia" charset="0"/>
              <a:ea typeface="ＭＳ Ｐゴシック" charset="0"/>
              <a:cs typeface="ＭＳ Ｐゴシック" charset="0"/>
            </a:endParaRPr>
          </a:p>
        </p:txBody>
      </p:sp>
      <p:pic>
        <p:nvPicPr>
          <p:cNvPr id="34819" name="Picture 3" descr="imag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5385" y="1600200"/>
            <a:ext cx="311308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10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dirty="0" smtClean="0"/>
              <a:t>«Ρεαλισμός»</a:t>
            </a:r>
            <a:endParaRPr lang="en-GB" dirty="0"/>
          </a:p>
        </p:txBody>
      </p:sp>
      <p:sp>
        <p:nvSpPr>
          <p:cNvPr id="33795" name="Rectangle 3"/>
          <p:cNvSpPr>
            <a:spLocks noGrp="1" noChangeArrowheads="1"/>
          </p:cNvSpPr>
          <p:nvPr>
            <p:ph type="body" idx="1"/>
          </p:nvPr>
        </p:nvSpPr>
        <p:spPr/>
        <p:txBody>
          <a:bodyPr/>
          <a:lstStyle/>
          <a:p>
            <a:r>
              <a:rPr lang="el-GR" dirty="0" smtClean="0"/>
              <a:t>Ο Θουκυδίδης θεωρείται ο «πατέρας» του πολιτικού ρεαλισμού:</a:t>
            </a:r>
          </a:p>
          <a:p>
            <a:pPr marL="0" indent="0">
              <a:buNone/>
            </a:pPr>
            <a:endParaRPr lang="el-GR" dirty="0"/>
          </a:p>
          <a:p>
            <a:r>
              <a:rPr lang="el-GR" dirty="0" smtClean="0"/>
              <a:t>Στις ΔΣ δεν υφίσταται ηθική άλλη από αυτή που πηγάζει από τη δύναμη και το συμφέρον</a:t>
            </a:r>
            <a:endParaRPr lang="en-NZ" dirty="0"/>
          </a:p>
        </p:txBody>
      </p:sp>
    </p:spTree>
    <p:extLst>
      <p:ext uri="{BB962C8B-B14F-4D97-AF65-F5344CB8AC3E}">
        <p14:creationId xmlns:p14="http://schemas.microsoft.com/office/powerpoint/2010/main" val="1412069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650346"/>
          </a:xfrm>
        </p:spPr>
        <p:txBody>
          <a:bodyPr>
            <a:normAutofit/>
          </a:bodyPr>
          <a:lstStyle/>
          <a:p>
            <a:pPr eaLnBrk="1" hangingPunct="1"/>
            <a:r>
              <a:rPr lang="en-US" sz="3200" dirty="0">
                <a:solidFill>
                  <a:srgbClr val="11488B"/>
                </a:solidFill>
                <a:latin typeface="Trebuchet MS" charset="0"/>
                <a:ea typeface="ＭＳ Ｐゴシック" charset="0"/>
                <a:cs typeface="ＭＳ Ｐゴシック" charset="0"/>
              </a:rPr>
              <a:t>The Sovereign</a:t>
            </a:r>
          </a:p>
        </p:txBody>
      </p:sp>
      <p:sp>
        <p:nvSpPr>
          <p:cNvPr id="35842" name="Content Placeholder 2"/>
          <p:cNvSpPr>
            <a:spLocks noGrp="1"/>
          </p:cNvSpPr>
          <p:nvPr>
            <p:ph idx="1"/>
          </p:nvPr>
        </p:nvSpPr>
        <p:spPr>
          <a:xfrm>
            <a:off x="443395" y="1173488"/>
            <a:ext cx="5181600" cy="5342820"/>
          </a:xfrm>
        </p:spPr>
        <p:txBody>
          <a:bodyPr>
            <a:noAutofit/>
          </a:bodyPr>
          <a:lstStyle/>
          <a:p>
            <a:pPr marL="365125" indent="-282575" eaLnBrk="1" hangingPunct="1">
              <a:lnSpc>
                <a:spcPct val="80000"/>
              </a:lnSpc>
              <a:buFont typeface="Wingdings 2" charset="0"/>
              <a:buNone/>
            </a:pPr>
            <a:r>
              <a:rPr lang="el-GR" sz="2600" dirty="0" smtClean="0">
                <a:latin typeface="Georgia" charset="0"/>
                <a:ea typeface="ＭＳ Ｐゴシック" charset="0"/>
                <a:cs typeface="ＭＳ Ｐゴシック" charset="0"/>
              </a:rPr>
              <a:t>Δεν μπορούμε γιατί...</a:t>
            </a:r>
            <a:endParaRPr lang="en-US" altLang="ja-JP" sz="26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600" dirty="0">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ja-JP" altLang="en-US" sz="2600" dirty="0">
                <a:solidFill>
                  <a:srgbClr val="0070C0"/>
                </a:solidFill>
                <a:latin typeface="Georgia" charset="0"/>
                <a:ea typeface="ＭＳ Ｐゴシック" charset="0"/>
                <a:cs typeface="ＭＳ Ｐゴシック" charset="0"/>
              </a:rPr>
              <a:t>“</a:t>
            </a:r>
            <a:r>
              <a:rPr lang="en-US" altLang="ja-JP" sz="2600" dirty="0" smtClean="0">
                <a:solidFill>
                  <a:srgbClr val="0070C0"/>
                </a:solidFill>
                <a:latin typeface="Georgia" charset="0"/>
                <a:ea typeface="ＭＳ Ｐゴシック" charset="0"/>
                <a:cs typeface="ＭＳ Ｐゴシック" charset="0"/>
              </a:rPr>
              <a:t>…</a:t>
            </a:r>
            <a:r>
              <a:rPr lang="el-GR" altLang="ja-JP" sz="2600" dirty="0" smtClean="0">
                <a:solidFill>
                  <a:srgbClr val="0070C0"/>
                </a:solidFill>
                <a:latin typeface="Georgia" charset="0"/>
                <a:ea typeface="ＭＳ Ｐゴシック" charset="0"/>
                <a:cs typeface="ＭＳ Ｐゴシック" charset="0"/>
              </a:rPr>
              <a:t>συμφωνίες αμοιβαίας εμπιστοσύνης είναι χωρίς αξία</a:t>
            </a:r>
            <a:r>
              <a:rPr lang="en-US" altLang="ja-JP" sz="2600" dirty="0" smtClean="0">
                <a:solidFill>
                  <a:srgbClr val="0070C0"/>
                </a:solidFill>
                <a:latin typeface="Georgia" charset="0"/>
                <a:ea typeface="ＭＳ Ｐゴシック" charset="0"/>
                <a:cs typeface="ＭＳ Ｐゴシック" charset="0"/>
              </a:rPr>
              <a:t>.</a:t>
            </a:r>
            <a:r>
              <a:rPr lang="ja-JP" altLang="en-US" sz="2600" dirty="0">
                <a:solidFill>
                  <a:srgbClr val="0070C0"/>
                </a:solidFill>
                <a:latin typeface="Georgia" charset="0"/>
                <a:ea typeface="ＭＳ Ｐゴシック" charset="0"/>
                <a:cs typeface="ＭＳ Ｐゴシック" charset="0"/>
              </a:rPr>
              <a:t>”</a:t>
            </a:r>
            <a:endParaRPr lang="en-US" altLang="ja-JP" sz="26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6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r>
              <a:rPr lang="ja-JP" altLang="en-US" sz="2600" dirty="0">
                <a:solidFill>
                  <a:srgbClr val="0070C0"/>
                </a:solidFill>
                <a:latin typeface="Georgia" charset="0"/>
                <a:ea typeface="ＭＳ Ｐゴシック" charset="0"/>
                <a:cs typeface="ＭＳ Ｐゴシック" charset="0"/>
              </a:rPr>
              <a:t>“</a:t>
            </a:r>
            <a:r>
              <a:rPr lang="en-US" altLang="ja-JP" sz="2600" dirty="0" smtClean="0">
                <a:solidFill>
                  <a:srgbClr val="0070C0"/>
                </a:solidFill>
                <a:latin typeface="Georgia" charset="0"/>
                <a:ea typeface="ＭＳ Ｐゴシック" charset="0"/>
                <a:cs typeface="ＭＳ Ｐゴシック" charset="0"/>
              </a:rPr>
              <a:t>… </a:t>
            </a:r>
            <a:r>
              <a:rPr lang="el-GR" altLang="ja-JP" sz="2600" dirty="0" smtClean="0">
                <a:solidFill>
                  <a:srgbClr val="0070C0"/>
                </a:solidFill>
                <a:latin typeface="Georgia" charset="0"/>
                <a:ea typeface="ＭＳ Ｐゴシック" charset="0"/>
                <a:cs typeface="ＭＳ Ｐゴシック" charset="0"/>
              </a:rPr>
              <a:t>πρέπει να υπάρχει μια δύναμη που θα αναγκάζει τους ανθρώπους να τηρούν τις συμφωνίες</a:t>
            </a:r>
            <a:r>
              <a:rPr lang="en-US" altLang="ja-JP" sz="2600" dirty="0" smtClean="0">
                <a:solidFill>
                  <a:srgbClr val="0070C0"/>
                </a:solidFill>
                <a:latin typeface="Georgia" charset="0"/>
                <a:ea typeface="ＭＳ Ｐゴシック" charset="0"/>
                <a:cs typeface="ＭＳ Ｐゴシック" charset="0"/>
              </a:rPr>
              <a:t>, </a:t>
            </a:r>
            <a:r>
              <a:rPr lang="el-GR" altLang="ja-JP" sz="2600" dirty="0" smtClean="0">
                <a:solidFill>
                  <a:srgbClr val="0070C0"/>
                </a:solidFill>
                <a:latin typeface="Georgia" charset="0"/>
                <a:ea typeface="ＭＳ Ｐゴシック" charset="0"/>
                <a:cs typeface="ＭＳ Ｐゴシック" charset="0"/>
              </a:rPr>
              <a:t>με τον φόβο τιμωρίας μεγαλύτερης από το όφελος της παραβίασης... Τέτοια δύναμη υπάρχει μόνο μετά την δημιουργία του κράτους (</a:t>
            </a:r>
            <a:r>
              <a:rPr lang="en-US" altLang="ja-JP" sz="2600" dirty="0" smtClean="0">
                <a:solidFill>
                  <a:srgbClr val="0070C0"/>
                </a:solidFill>
                <a:latin typeface="Georgia" charset="0"/>
                <a:ea typeface="ＭＳ Ｐゴシック" charset="0"/>
                <a:cs typeface="ＭＳ Ｐゴシック" charset="0"/>
              </a:rPr>
              <a:t>commonwealth</a:t>
            </a:r>
            <a:r>
              <a:rPr lang="el-GR" altLang="ja-JP" sz="2600" dirty="0" smtClean="0">
                <a:solidFill>
                  <a:srgbClr val="0070C0"/>
                </a:solidFill>
                <a:latin typeface="Georgia" charset="0"/>
                <a:ea typeface="ＭＳ Ｐゴシック" charset="0"/>
                <a:cs typeface="ＭＳ Ｐゴシック" charset="0"/>
              </a:rPr>
              <a:t>)</a:t>
            </a:r>
            <a:r>
              <a:rPr lang="en-US" altLang="ja-JP" sz="2600" dirty="0" smtClean="0">
                <a:solidFill>
                  <a:srgbClr val="0070C0"/>
                </a:solidFill>
                <a:latin typeface="Georgia" charset="0"/>
                <a:ea typeface="ＭＳ Ｐゴシック" charset="0"/>
                <a:cs typeface="ＭＳ Ｐゴシック" charset="0"/>
              </a:rPr>
              <a:t>.</a:t>
            </a:r>
            <a:r>
              <a:rPr lang="ja-JP" altLang="en-US" sz="2600" dirty="0">
                <a:solidFill>
                  <a:srgbClr val="0070C0"/>
                </a:solidFill>
                <a:latin typeface="Georgia" charset="0"/>
                <a:ea typeface="ＭＳ Ｐゴシック" charset="0"/>
                <a:cs typeface="ＭＳ Ｐゴシック" charset="0"/>
              </a:rPr>
              <a:t>”</a:t>
            </a:r>
            <a:endParaRPr lang="en-US" altLang="ja-JP" sz="2600" dirty="0">
              <a:solidFill>
                <a:srgbClr val="0070C0"/>
              </a:solidFill>
              <a:latin typeface="Georgia" charset="0"/>
              <a:ea typeface="ＭＳ Ｐゴシック" charset="0"/>
              <a:cs typeface="ＭＳ Ｐゴシック" charset="0"/>
            </a:endParaRPr>
          </a:p>
          <a:p>
            <a:pPr marL="365125" indent="-282575" eaLnBrk="1" hangingPunct="1">
              <a:lnSpc>
                <a:spcPct val="80000"/>
              </a:lnSpc>
              <a:buFont typeface="Wingdings 2" charset="0"/>
              <a:buNone/>
            </a:pPr>
            <a:endParaRPr lang="en-US" sz="2600" dirty="0">
              <a:latin typeface="Georgia" charset="0"/>
              <a:ea typeface="ＭＳ Ｐゴシック" charset="0"/>
              <a:cs typeface="ＭＳ Ｐゴシック" charset="0"/>
            </a:endParaRPr>
          </a:p>
        </p:txBody>
      </p:sp>
      <p:pic>
        <p:nvPicPr>
          <p:cNvPr id="4" name="Picture 2"/>
          <p:cNvPicPr>
            <a:picLocks noChangeAspect="1" noChangeArrowheads="1"/>
          </p:cNvPicPr>
          <p:nvPr/>
        </p:nvPicPr>
        <p:blipFill>
          <a:blip r:embed="rId2"/>
          <a:srcRect/>
          <a:stretch>
            <a:fillRect/>
          </a:stretch>
        </p:blipFill>
        <p:spPr bwMode="auto">
          <a:xfrm>
            <a:off x="5715000" y="1524000"/>
            <a:ext cx="3200400" cy="4697413"/>
          </a:xfrm>
          <a:prstGeom prst="rect">
            <a:avLst/>
          </a:prstGeom>
          <a:noFill/>
          <a:ln w="9525">
            <a:noFill/>
            <a:miter lim="800000"/>
            <a:headEnd/>
            <a:tailEnd/>
          </a:ln>
          <a:effectLst>
            <a:outerShdw blurRad="63500" sy="23000" kx="1199993" algn="br" rotWithShape="0">
              <a:srgbClr val="000000">
                <a:alpha val="20000"/>
              </a:srgbClr>
            </a:outerShdw>
          </a:effectLst>
        </p:spPr>
      </p:pic>
    </p:spTree>
    <p:extLst>
      <p:ext uri="{BB962C8B-B14F-4D97-AF65-F5344CB8AC3E}">
        <p14:creationId xmlns:p14="http://schemas.microsoft.com/office/powerpoint/2010/main" val="385410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latin typeface="Trebuchet MS" charset="0"/>
                <a:ea typeface="ＭＳ Ｐゴシック" charset="0"/>
                <a:cs typeface="ＭＳ Ｐゴシック" charset="0"/>
              </a:rPr>
              <a:t>Come back, King!</a:t>
            </a:r>
          </a:p>
        </p:txBody>
      </p:sp>
      <p:sp>
        <p:nvSpPr>
          <p:cNvPr id="36866" name="Content Placeholder 2"/>
          <p:cNvSpPr>
            <a:spLocks noGrp="1"/>
          </p:cNvSpPr>
          <p:nvPr>
            <p:ph idx="1"/>
          </p:nvPr>
        </p:nvSpPr>
        <p:spPr>
          <a:xfrm>
            <a:off x="457200" y="1600200"/>
            <a:ext cx="4953000" cy="4525963"/>
          </a:xfrm>
        </p:spPr>
        <p:txBody>
          <a:bodyPr>
            <a:normAutofit lnSpcReduction="10000"/>
          </a:bodyPr>
          <a:lstStyle/>
          <a:p>
            <a:pPr>
              <a:buFont typeface="Arial" charset="0"/>
              <a:buNone/>
            </a:pPr>
            <a:r>
              <a:rPr lang="el-GR" dirty="0" smtClean="0">
                <a:latin typeface="Georgia" charset="0"/>
                <a:ea typeface="ＭＳ Ｐゴシック" charset="0"/>
                <a:cs typeface="ＭＳ Ｐゴシック" charset="0"/>
              </a:rPr>
              <a:t>Αν και απορρίπτει το ελέω θεού δικαίωμα του Βασιλιά, ως ορθολογική βάση διακυβέρνησης, προτιμά την μοναρχία από τον κοινοβουλευτισμό</a:t>
            </a:r>
            <a:endParaRPr lang="en-US" dirty="0">
              <a:latin typeface="Georgia" charset="0"/>
              <a:ea typeface="ＭＳ Ｐゴシック" charset="0"/>
              <a:cs typeface="ＭＳ Ｐゴシック" charset="0"/>
            </a:endParaRPr>
          </a:p>
          <a:p>
            <a:pPr>
              <a:buFont typeface="Arial" charset="0"/>
              <a:buNone/>
            </a:pPr>
            <a:endParaRPr lang="en-US" dirty="0">
              <a:latin typeface="Georgia" charset="0"/>
              <a:ea typeface="ＭＳ Ｐゴシック" charset="0"/>
              <a:cs typeface="ＭＳ Ｐゴシック" charset="0"/>
            </a:endParaRPr>
          </a:p>
          <a:p>
            <a:pPr>
              <a:buFont typeface="Arial" charset="0"/>
              <a:buNone/>
            </a:pPr>
            <a:r>
              <a:rPr lang="en-US" dirty="0">
                <a:latin typeface="Georgia" charset="0"/>
                <a:ea typeface="ＭＳ Ｐゴシック" charset="0"/>
                <a:cs typeface="ＭＳ Ｐゴシック" charset="0"/>
              </a:rPr>
              <a:t>Long live the king!</a:t>
            </a:r>
          </a:p>
        </p:txBody>
      </p:sp>
      <p:pic>
        <p:nvPicPr>
          <p:cNvPr id="4" name="Picture 3" descr="Screen shot 2012-11-11 at 1.56.29 PM.png">
            <a:hlinkClick r:id="rId2"/>
          </p:cNvPr>
          <p:cNvPicPr>
            <a:picLocks noChangeAspect="1"/>
          </p:cNvPicPr>
          <p:nvPr/>
        </p:nvPicPr>
        <p:blipFill>
          <a:blip r:embed="rId3"/>
          <a:stretch>
            <a:fillRect/>
          </a:stretch>
        </p:blipFill>
        <p:spPr>
          <a:xfrm>
            <a:off x="5638800" y="1676400"/>
            <a:ext cx="3251200" cy="1976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300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Ξυπνήστε!!!</a:t>
            </a:r>
            <a:endParaRPr lang="en-US" dirty="0"/>
          </a:p>
        </p:txBody>
      </p:sp>
      <p:pic>
        <p:nvPicPr>
          <p:cNvPr id="4" name="Content Placeholder 3" descr="bored-class-average-teacher.jpg"/>
          <p:cNvPicPr>
            <a:picLocks noGrp="1" noChangeAspect="1"/>
          </p:cNvPicPr>
          <p:nvPr>
            <p:ph idx="1"/>
          </p:nvPr>
        </p:nvPicPr>
        <p:blipFill>
          <a:blip r:embed="rId2">
            <a:extLst>
              <a:ext uri="{28A0092B-C50C-407E-A947-70E740481C1C}">
                <a14:useLocalDpi xmlns:a14="http://schemas.microsoft.com/office/drawing/2010/main" val="0"/>
              </a:ext>
            </a:extLst>
          </a:blip>
          <a:srcRect l="-6254" r="-6254"/>
          <a:stretch>
            <a:fillRect/>
          </a:stretch>
        </p:blipFill>
        <p:spPr/>
      </p:pic>
    </p:spTree>
    <p:extLst>
      <p:ext uri="{BB962C8B-B14F-4D97-AF65-F5344CB8AC3E}">
        <p14:creationId xmlns:p14="http://schemas.microsoft.com/office/powerpoint/2010/main" val="214842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dirty="0" smtClean="0"/>
              <a:t>Είναι ο Θουκυδίδης ρεαλιστής;</a:t>
            </a:r>
            <a:endParaRPr lang="en-GB" dirty="0"/>
          </a:p>
        </p:txBody>
      </p:sp>
      <p:sp>
        <p:nvSpPr>
          <p:cNvPr id="5123" name="Rectangle 3"/>
          <p:cNvSpPr>
            <a:spLocks noGrp="1" noChangeArrowheads="1"/>
          </p:cNvSpPr>
          <p:nvPr>
            <p:ph type="body" idx="4294967295"/>
          </p:nvPr>
        </p:nvSpPr>
        <p:spPr>
          <a:xfrm>
            <a:off x="457200" y="1600200"/>
            <a:ext cx="7772400" cy="4525963"/>
          </a:xfrm>
        </p:spPr>
        <p:txBody>
          <a:bodyPr>
            <a:normAutofit/>
          </a:bodyPr>
          <a:lstStyle/>
          <a:p>
            <a:pPr marL="457200" lvl="1" indent="0">
              <a:buNone/>
            </a:pPr>
            <a:r>
              <a:rPr lang="el-GR" sz="3200" dirty="0" smtClean="0"/>
              <a:t>Η πραγματική, βέβαια, αλλά ανομολόγητη αιτία ήταν, καθώς νομίζω, το ότι η μεγαλύτερη ανάπτυξη της Αθήνας φόβισε τους Λακεδαιμόνιους και τους ανάγκασε να πολεμήσουν. </a:t>
            </a:r>
            <a:r>
              <a:rPr lang="en-GB" sz="3200" dirty="0" smtClean="0"/>
              <a:t>(</a:t>
            </a:r>
            <a:r>
              <a:rPr lang="el-GR" sz="3200" dirty="0" smtClean="0"/>
              <a:t>Α’ 23</a:t>
            </a:r>
            <a:r>
              <a:rPr lang="en-GB" sz="3200" dirty="0" smtClean="0"/>
              <a:t>)</a:t>
            </a:r>
            <a:endParaRPr lang="en-GB" sz="3200" dirty="0"/>
          </a:p>
        </p:txBody>
      </p:sp>
    </p:spTree>
    <p:extLst>
      <p:ext uri="{BB962C8B-B14F-4D97-AF65-F5344CB8AC3E}">
        <p14:creationId xmlns:p14="http://schemas.microsoft.com/office/powerpoint/2010/main" val="769423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25538"/>
            <a:ext cx="63357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0" name="Rectangle 2"/>
          <p:cNvSpPr>
            <a:spLocks noGrp="1" noChangeArrowheads="1"/>
          </p:cNvSpPr>
          <p:nvPr>
            <p:ph type="title"/>
          </p:nvPr>
        </p:nvSpPr>
        <p:spPr>
          <a:xfrm>
            <a:off x="457200" y="274638"/>
            <a:ext cx="8229600" cy="733181"/>
          </a:xfrm>
        </p:spPr>
        <p:txBody>
          <a:bodyPr>
            <a:normAutofit fontScale="90000"/>
          </a:bodyPr>
          <a:lstStyle/>
          <a:p>
            <a:r>
              <a:rPr lang="el-GR" dirty="0" smtClean="0"/>
              <a:t>Η Αθηναϊκή ηγεμονία</a:t>
            </a:r>
            <a:endParaRPr lang="en-GB" dirty="0"/>
          </a:p>
        </p:txBody>
      </p:sp>
    </p:spTree>
    <p:extLst>
      <p:ext uri="{BB962C8B-B14F-4D97-AF65-F5344CB8AC3E}">
        <p14:creationId xmlns:p14="http://schemas.microsoft.com/office/powerpoint/2010/main" val="1191610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857432"/>
          </a:xfrm>
        </p:spPr>
        <p:txBody>
          <a:bodyPr>
            <a:normAutofit/>
          </a:bodyPr>
          <a:lstStyle/>
          <a:p>
            <a:r>
              <a:rPr lang="el-GR" dirty="0" smtClean="0"/>
              <a:t>Ο Επιτάφιος Λόγος</a:t>
            </a:r>
            <a:endParaRPr lang="en-GB" dirty="0"/>
          </a:p>
        </p:txBody>
      </p:sp>
      <p:pic>
        <p:nvPicPr>
          <p:cNvPr id="65540" name="Picture 4" descr="Athenian Mar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322388"/>
            <a:ext cx="5761038"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02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TotalTime>
  <Words>2306</Words>
  <Application>Microsoft Macintosh PowerPoint</Application>
  <PresentationFormat>On-screen Show (4:3)</PresentationFormat>
  <Paragraphs>293</Paragraphs>
  <Slides>62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Chart</vt:lpstr>
      <vt:lpstr>Οι Πατριάρχες</vt:lpstr>
      <vt:lpstr>Θουκυδίδης</vt:lpstr>
      <vt:lpstr>Αθήνα – Ναυτική Δύναμη</vt:lpstr>
      <vt:lpstr>Σπάρτη – Χερσαία Δύναμη</vt:lpstr>
      <vt:lpstr>Ο Πελοποννησιακός Πόλεμος</vt:lpstr>
      <vt:lpstr>«Ρεαλισμός»</vt:lpstr>
      <vt:lpstr>Είναι ο Θουκυδίδης ρεαλιστής;</vt:lpstr>
      <vt:lpstr>Η Αθηναϊκή ηγεμονία</vt:lpstr>
      <vt:lpstr>Ο Επιτάφιος Λόγος</vt:lpstr>
      <vt:lpstr>Η αλαζονεία της Αθήνας</vt:lpstr>
      <vt:lpstr>Η ηγεμονία ως τυραννία</vt:lpstr>
      <vt:lpstr>Δικαιοσύνη και Συμφέρον: Ο Διάλογος Αθηναίων και Μηλίων</vt:lpstr>
      <vt:lpstr>Η σημασία της δύναμης</vt:lpstr>
      <vt:lpstr>Το αποτέλεσμα</vt:lpstr>
      <vt:lpstr>Μακιαβέλλι</vt:lpstr>
      <vt:lpstr>I. Επισκόπηση</vt:lpstr>
      <vt:lpstr>Ιταλικές πόλεις-κράτη</vt:lpstr>
      <vt:lpstr>PowerPoint Presentation</vt:lpstr>
      <vt:lpstr>Η ζωή του Μακιαβέλλι</vt:lpstr>
      <vt:lpstr>Συνέχεια...</vt:lpstr>
      <vt:lpstr>Ο Ηγεμόνας</vt:lpstr>
      <vt:lpstr>Θέματα στον Ηγεμόνα</vt:lpstr>
      <vt:lpstr>II.  Ανθρώπινη φύση και Εξουσία/Ισχύς</vt:lpstr>
      <vt:lpstr>Ισχύς και Εξουσία</vt:lpstr>
      <vt:lpstr>II.  Συνέχεια...</vt:lpstr>
      <vt:lpstr>Συνέχεια...</vt:lpstr>
      <vt:lpstr>Συνέχεια...</vt:lpstr>
      <vt:lpstr>Τι σημαίνει;</vt:lpstr>
      <vt:lpstr>Αλλά...</vt:lpstr>
      <vt:lpstr>II.  Ανθρώπινη φύση και εξουσία</vt:lpstr>
      <vt:lpstr>II.  Ανθρώπινη φύση και ισχύς</vt:lpstr>
      <vt:lpstr>Έτσι...</vt:lpstr>
      <vt:lpstr>III. Τύχη και ικανότητα</vt:lpstr>
      <vt:lpstr>III.  Τύχη και ικανότητα</vt:lpstr>
      <vt:lpstr>III.  Τύχη και ικανότητα</vt:lpstr>
      <vt:lpstr>IV.  Είδη Διακυβέρνησης</vt:lpstr>
      <vt:lpstr>Δημοκρατίες</vt:lpstr>
      <vt:lpstr>Δημοκρατίες</vt:lpstr>
      <vt:lpstr>Τυραννίες</vt:lpstr>
      <vt:lpstr>‘Ετσι...</vt:lpstr>
      <vt:lpstr>Διάλειμμα;;;</vt:lpstr>
      <vt:lpstr>Thomas Hobbes 1588-1679 Leviathan</vt:lpstr>
      <vt:lpstr>PowerPoint Presentation</vt:lpstr>
      <vt:lpstr>Thomas Hobbes</vt:lpstr>
      <vt:lpstr>Leviathan</vt:lpstr>
      <vt:lpstr>Ανθρώπινη Φύση</vt:lpstr>
      <vt:lpstr>Ισότητα</vt:lpstr>
      <vt:lpstr>Η συνθήκη του πολέμου (φυσική κατάσταση) The Condition of War (State of Nature)</vt:lpstr>
      <vt:lpstr>The Condition of War (State of Nature)</vt:lpstr>
      <vt:lpstr>The Condition of War (State of Nature)</vt:lpstr>
      <vt:lpstr>The Condition of War (State of Nature)</vt:lpstr>
      <vt:lpstr>Πως εξασφαλίζεται η ειρήνη;</vt:lpstr>
      <vt:lpstr>Right of Nature, Laws of Nature</vt:lpstr>
      <vt:lpstr>Right of Nature, Laws of Nature</vt:lpstr>
      <vt:lpstr>Right of Nature, Laws of Nature</vt:lpstr>
      <vt:lpstr>Laws of Nature</vt:lpstr>
      <vt:lpstr>Συμβόλαια</vt:lpstr>
      <vt:lpstr>Συμβόλαια</vt:lpstr>
      <vt:lpstr>Laws of Nature</vt:lpstr>
      <vt:lpstr>The Sovereign</vt:lpstr>
      <vt:lpstr>Come back, King!</vt:lpstr>
      <vt:lpstr>Ξυπνήστε!!!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“Founding Fathers” of IR</dc:title>
  <dc:creator>KI</dc:creator>
  <cp:lastModifiedBy>KI</cp:lastModifiedBy>
  <cp:revision>46</cp:revision>
  <dcterms:created xsi:type="dcterms:W3CDTF">2014-01-12T15:50:43Z</dcterms:created>
  <dcterms:modified xsi:type="dcterms:W3CDTF">2014-01-20T12:52:51Z</dcterms:modified>
</cp:coreProperties>
</file>