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56" r:id="rId3"/>
    <p:sldId id="257" r:id="rId4"/>
    <p:sldId id="258" r:id="rId5"/>
    <p:sldId id="259" r:id="rId6"/>
    <p:sldId id="260" r:id="rId7"/>
    <p:sldId id="268" r:id="rId8"/>
    <p:sldId id="269" r:id="rId9"/>
    <p:sldId id="262" r:id="rId10"/>
    <p:sldId id="263" r:id="rId11"/>
    <p:sldId id="264" r:id="rId12"/>
    <p:sldId id="265" r:id="rId13"/>
    <p:sldId id="271" r:id="rId14"/>
    <p:sldId id="274" r:id="rId15"/>
    <p:sldId id="273" r:id="rId16"/>
    <p:sldId id="277" r:id="rId17"/>
    <p:sldId id="270" r:id="rId18"/>
    <p:sldId id="267" r:id="rId19"/>
    <p:sldId id="276" r:id="rId20"/>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Προεπιλεγμένη ενότητα" id="{813718F6-4F72-4219-8E79-338F80E20CD5}">
          <p14:sldIdLst>
            <p14:sldId id="266"/>
            <p14:sldId id="256"/>
            <p14:sldId id="257"/>
            <p14:sldId id="258"/>
            <p14:sldId id="259"/>
            <p14:sldId id="260"/>
            <p14:sldId id="268"/>
            <p14:sldId id="269"/>
            <p14:sldId id="262"/>
            <p14:sldId id="263"/>
            <p14:sldId id="264"/>
            <p14:sldId id="265"/>
            <p14:sldId id="271"/>
            <p14:sldId id="274"/>
            <p14:sldId id="273"/>
            <p14:sldId id="277"/>
            <p14:sldId id="270"/>
            <p14:sldId id="267"/>
          </p14:sldIdLst>
        </p14:section>
        <p14:section name="Ενότητα χωρίς τίτλο" id="{BF422672-3265-4913-93FB-2124AF88746C}">
          <p14:sldIdLst>
            <p14:sldId id="27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2561D5-D2AF-40D7-825F-6D6A2FF6B4DC}" v="3" dt="2023-11-03T16:07:45.323"/>
    <p1510:client id="{166ED072-0DE5-4C7A-B4AB-77E151468B1F}" v="899" dt="2023-11-15T17:29:09.047"/>
    <p1510:client id="{26513A4C-F5A6-4E26-BB16-0957E3ACBE01}" v="123" dt="2023-11-09T19:11:44.133"/>
    <p1510:client id="{34492748-D596-44FD-B6B0-310AC1C2C5BA}" v="1505" dt="2023-11-16T16:10:08.495"/>
    <p1510:client id="{4D4FAC60-2177-4389-815C-9FCF39061598}" v="961" dt="2023-11-18T12:10:34.471"/>
    <p1510:client id="{5627A303-6A54-4C16-8FF0-B017D7A2C546}" v="31" dt="2023-11-19T16:50:23.285"/>
    <p1510:client id="{6C0D4BDC-E100-4CED-BB61-5BC903FCD66B}" v="916" dt="2023-10-28T09:22:04.968"/>
    <p1510:client id="{704BB1A9-7274-4F0A-B538-B2346864DEE7}" v="294" dt="2023-11-17T17:21:53.843"/>
    <p1510:client id="{7820E1D9-9CC5-4DD0-BB5C-5710F86A3BFC}" v="769" dt="2023-11-19T17:50:56.076"/>
    <p1510:client id="{84C46D89-3593-428B-9D29-7BA4AACA281E}" v="1" dt="2023-11-01T11:32:31.706"/>
    <p1510:client id="{C67AA978-4A3F-4CDD-9C8D-CC67051823F1}" v="46" dt="2023-10-25T09:04:01.253"/>
    <p1510:client id="{C8A3E808-EE21-4785-9D82-CC33581E8ADA}" v="945" dt="2023-10-27T12:12:46.035"/>
    <p1510:client id="{D7423095-AA50-4785-B933-47224781056A}" v="359" dt="2023-11-17T15:25:19.525"/>
    <p1510:client id="{FB698D8A-82E4-4E58-AE56-57FFC5D6F37C}" v="1604" dt="2023-11-19T11:55:34.020"/>
  </p1510:revLst>
</p1510:revInfo>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59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EB7C4835-B1A6-7DC6-26F6-CF5D9D64B2C3}"/>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xmlns="" id="{19C50CC9-B3D4-C320-9198-55290262B9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xmlns="" id="{C7F905FF-D897-46B8-982B-FE36D1B1B50E}"/>
              </a:ext>
            </a:extLst>
          </p:cNvPr>
          <p:cNvSpPr>
            <a:spLocks noGrp="1"/>
          </p:cNvSpPr>
          <p:nvPr>
            <p:ph type="dt" sz="half" idx="10"/>
          </p:nvPr>
        </p:nvSpPr>
        <p:spPr/>
        <p:txBody>
          <a:bodyPr/>
          <a:lstStyle/>
          <a:p>
            <a:fld id="{7D8C4D82-87F5-4844-AE48-F54A314F6A52}" type="datetimeFigureOut">
              <a:rPr lang="el-GR" smtClean="0"/>
              <a:t>19/11/2023</a:t>
            </a:fld>
            <a:endParaRPr lang="el-GR"/>
          </a:p>
        </p:txBody>
      </p:sp>
      <p:sp>
        <p:nvSpPr>
          <p:cNvPr id="5" name="Θέση υποσέλιδου 4">
            <a:extLst>
              <a:ext uri="{FF2B5EF4-FFF2-40B4-BE49-F238E27FC236}">
                <a16:creationId xmlns:a16="http://schemas.microsoft.com/office/drawing/2014/main" xmlns="" id="{D8B16860-4A1D-7084-FCCC-8F0AEB9F6766}"/>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xmlns="" id="{DC0AAD99-01E5-AC62-2C63-5618C33A9576}"/>
              </a:ext>
            </a:extLst>
          </p:cNvPr>
          <p:cNvSpPr>
            <a:spLocks noGrp="1"/>
          </p:cNvSpPr>
          <p:nvPr>
            <p:ph type="sldNum" sz="quarter" idx="12"/>
          </p:nvPr>
        </p:nvSpPr>
        <p:spPr/>
        <p:txBody>
          <a:bodyPr/>
          <a:lstStyle/>
          <a:p>
            <a:fld id="{88FB4A88-CADE-4881-A906-84A0BFBE2106}" type="slidenum">
              <a:rPr lang="el-GR" smtClean="0"/>
              <a:t>‹#›</a:t>
            </a:fld>
            <a:endParaRPr lang="el-GR"/>
          </a:p>
        </p:txBody>
      </p:sp>
    </p:spTree>
    <p:extLst>
      <p:ext uri="{BB962C8B-B14F-4D97-AF65-F5344CB8AC3E}">
        <p14:creationId xmlns:p14="http://schemas.microsoft.com/office/powerpoint/2010/main" val="2960591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B4406A41-717B-1344-B1E6-812E439C9A99}"/>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xmlns="" id="{10A6EA46-1260-B2E7-2EFC-80380ED8DC11}"/>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xmlns="" id="{D15C20EE-6098-49AF-1FD6-D16FA3DA0204}"/>
              </a:ext>
            </a:extLst>
          </p:cNvPr>
          <p:cNvSpPr>
            <a:spLocks noGrp="1"/>
          </p:cNvSpPr>
          <p:nvPr>
            <p:ph type="dt" sz="half" idx="10"/>
          </p:nvPr>
        </p:nvSpPr>
        <p:spPr/>
        <p:txBody>
          <a:bodyPr/>
          <a:lstStyle/>
          <a:p>
            <a:fld id="{7D8C4D82-87F5-4844-AE48-F54A314F6A52}" type="datetimeFigureOut">
              <a:rPr lang="el-GR" smtClean="0"/>
              <a:t>19/11/2023</a:t>
            </a:fld>
            <a:endParaRPr lang="el-GR"/>
          </a:p>
        </p:txBody>
      </p:sp>
      <p:sp>
        <p:nvSpPr>
          <p:cNvPr id="5" name="Θέση υποσέλιδου 4">
            <a:extLst>
              <a:ext uri="{FF2B5EF4-FFF2-40B4-BE49-F238E27FC236}">
                <a16:creationId xmlns:a16="http://schemas.microsoft.com/office/drawing/2014/main" xmlns="" id="{CF88FAA0-A039-621C-9DCA-E1F9EF22E288}"/>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xmlns="" id="{4939616D-2D47-03A7-BECA-6137195F3558}"/>
              </a:ext>
            </a:extLst>
          </p:cNvPr>
          <p:cNvSpPr>
            <a:spLocks noGrp="1"/>
          </p:cNvSpPr>
          <p:nvPr>
            <p:ph type="sldNum" sz="quarter" idx="12"/>
          </p:nvPr>
        </p:nvSpPr>
        <p:spPr/>
        <p:txBody>
          <a:bodyPr/>
          <a:lstStyle/>
          <a:p>
            <a:fld id="{88FB4A88-CADE-4881-A906-84A0BFBE2106}" type="slidenum">
              <a:rPr lang="el-GR" smtClean="0"/>
              <a:t>‹#›</a:t>
            </a:fld>
            <a:endParaRPr lang="el-GR"/>
          </a:p>
        </p:txBody>
      </p:sp>
    </p:spTree>
    <p:extLst>
      <p:ext uri="{BB962C8B-B14F-4D97-AF65-F5344CB8AC3E}">
        <p14:creationId xmlns:p14="http://schemas.microsoft.com/office/powerpoint/2010/main" val="2517937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xmlns="" id="{92281958-D9B1-CA9B-1955-40FE8AA07932}"/>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xmlns="" id="{E46267F6-82ED-2BF0-44CA-C45C6434CC19}"/>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xmlns="" id="{F5C990C9-6B5C-A0FD-3A28-BA8EE6C46450}"/>
              </a:ext>
            </a:extLst>
          </p:cNvPr>
          <p:cNvSpPr>
            <a:spLocks noGrp="1"/>
          </p:cNvSpPr>
          <p:nvPr>
            <p:ph type="dt" sz="half" idx="10"/>
          </p:nvPr>
        </p:nvSpPr>
        <p:spPr/>
        <p:txBody>
          <a:bodyPr/>
          <a:lstStyle/>
          <a:p>
            <a:fld id="{7D8C4D82-87F5-4844-AE48-F54A314F6A52}" type="datetimeFigureOut">
              <a:rPr lang="el-GR" smtClean="0"/>
              <a:t>19/11/2023</a:t>
            </a:fld>
            <a:endParaRPr lang="el-GR"/>
          </a:p>
        </p:txBody>
      </p:sp>
      <p:sp>
        <p:nvSpPr>
          <p:cNvPr id="5" name="Θέση υποσέλιδου 4">
            <a:extLst>
              <a:ext uri="{FF2B5EF4-FFF2-40B4-BE49-F238E27FC236}">
                <a16:creationId xmlns:a16="http://schemas.microsoft.com/office/drawing/2014/main" xmlns="" id="{B81FB05A-7A92-6FAB-C6EF-FB3996664078}"/>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xmlns="" id="{7EC73B7E-C170-16C7-0691-72EB7939B311}"/>
              </a:ext>
            </a:extLst>
          </p:cNvPr>
          <p:cNvSpPr>
            <a:spLocks noGrp="1"/>
          </p:cNvSpPr>
          <p:nvPr>
            <p:ph type="sldNum" sz="quarter" idx="12"/>
          </p:nvPr>
        </p:nvSpPr>
        <p:spPr/>
        <p:txBody>
          <a:bodyPr/>
          <a:lstStyle/>
          <a:p>
            <a:fld id="{88FB4A88-CADE-4881-A906-84A0BFBE2106}" type="slidenum">
              <a:rPr lang="el-GR" smtClean="0"/>
              <a:t>‹#›</a:t>
            </a:fld>
            <a:endParaRPr lang="el-GR"/>
          </a:p>
        </p:txBody>
      </p:sp>
    </p:spTree>
    <p:extLst>
      <p:ext uri="{BB962C8B-B14F-4D97-AF65-F5344CB8AC3E}">
        <p14:creationId xmlns:p14="http://schemas.microsoft.com/office/powerpoint/2010/main" val="3681502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E48C01F6-7717-0ACF-4B7C-85B76E0CC796}"/>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xmlns="" id="{47417719-CD39-8316-2195-9F095FE37787}"/>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xmlns="" id="{CA07DF96-6C68-1A9B-65F3-4612BABD5454}"/>
              </a:ext>
            </a:extLst>
          </p:cNvPr>
          <p:cNvSpPr>
            <a:spLocks noGrp="1"/>
          </p:cNvSpPr>
          <p:nvPr>
            <p:ph type="dt" sz="half" idx="10"/>
          </p:nvPr>
        </p:nvSpPr>
        <p:spPr/>
        <p:txBody>
          <a:bodyPr/>
          <a:lstStyle/>
          <a:p>
            <a:fld id="{7D8C4D82-87F5-4844-AE48-F54A314F6A52}" type="datetimeFigureOut">
              <a:rPr lang="el-GR" smtClean="0"/>
              <a:t>19/11/2023</a:t>
            </a:fld>
            <a:endParaRPr lang="el-GR"/>
          </a:p>
        </p:txBody>
      </p:sp>
      <p:sp>
        <p:nvSpPr>
          <p:cNvPr id="5" name="Θέση υποσέλιδου 4">
            <a:extLst>
              <a:ext uri="{FF2B5EF4-FFF2-40B4-BE49-F238E27FC236}">
                <a16:creationId xmlns:a16="http://schemas.microsoft.com/office/drawing/2014/main" xmlns="" id="{F096E7E3-AF34-9558-0314-C9CCC2AAF149}"/>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xmlns="" id="{10CA8B65-EB11-7254-ED5D-A151E38C9EE6}"/>
              </a:ext>
            </a:extLst>
          </p:cNvPr>
          <p:cNvSpPr>
            <a:spLocks noGrp="1"/>
          </p:cNvSpPr>
          <p:nvPr>
            <p:ph type="sldNum" sz="quarter" idx="12"/>
          </p:nvPr>
        </p:nvSpPr>
        <p:spPr/>
        <p:txBody>
          <a:bodyPr/>
          <a:lstStyle/>
          <a:p>
            <a:fld id="{88FB4A88-CADE-4881-A906-84A0BFBE2106}" type="slidenum">
              <a:rPr lang="el-GR" smtClean="0"/>
              <a:t>‹#›</a:t>
            </a:fld>
            <a:endParaRPr lang="el-GR"/>
          </a:p>
        </p:txBody>
      </p:sp>
    </p:spTree>
    <p:extLst>
      <p:ext uri="{BB962C8B-B14F-4D97-AF65-F5344CB8AC3E}">
        <p14:creationId xmlns:p14="http://schemas.microsoft.com/office/powerpoint/2010/main" val="957687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D89FA885-BA95-9FF6-0A95-B4EAEF39AC71}"/>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xmlns="" id="{91BB86B3-4399-4246-21AB-60490AD0A4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xmlns="" id="{F3B51078-7E5C-497D-3D1A-BF90DF996FCB}"/>
              </a:ext>
            </a:extLst>
          </p:cNvPr>
          <p:cNvSpPr>
            <a:spLocks noGrp="1"/>
          </p:cNvSpPr>
          <p:nvPr>
            <p:ph type="dt" sz="half" idx="10"/>
          </p:nvPr>
        </p:nvSpPr>
        <p:spPr/>
        <p:txBody>
          <a:bodyPr/>
          <a:lstStyle/>
          <a:p>
            <a:fld id="{7D8C4D82-87F5-4844-AE48-F54A314F6A52}" type="datetimeFigureOut">
              <a:rPr lang="el-GR" smtClean="0"/>
              <a:t>19/11/2023</a:t>
            </a:fld>
            <a:endParaRPr lang="el-GR"/>
          </a:p>
        </p:txBody>
      </p:sp>
      <p:sp>
        <p:nvSpPr>
          <p:cNvPr id="5" name="Θέση υποσέλιδου 4">
            <a:extLst>
              <a:ext uri="{FF2B5EF4-FFF2-40B4-BE49-F238E27FC236}">
                <a16:creationId xmlns:a16="http://schemas.microsoft.com/office/drawing/2014/main" xmlns="" id="{C80061B3-BE25-2BE1-F2B4-946C04B89B1E}"/>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xmlns="" id="{78410EC6-D880-FC2D-E356-D86938D867E0}"/>
              </a:ext>
            </a:extLst>
          </p:cNvPr>
          <p:cNvSpPr>
            <a:spLocks noGrp="1"/>
          </p:cNvSpPr>
          <p:nvPr>
            <p:ph type="sldNum" sz="quarter" idx="12"/>
          </p:nvPr>
        </p:nvSpPr>
        <p:spPr/>
        <p:txBody>
          <a:bodyPr/>
          <a:lstStyle/>
          <a:p>
            <a:fld id="{88FB4A88-CADE-4881-A906-84A0BFBE2106}" type="slidenum">
              <a:rPr lang="el-GR" smtClean="0"/>
              <a:t>‹#›</a:t>
            </a:fld>
            <a:endParaRPr lang="el-GR"/>
          </a:p>
        </p:txBody>
      </p:sp>
    </p:spTree>
    <p:extLst>
      <p:ext uri="{BB962C8B-B14F-4D97-AF65-F5344CB8AC3E}">
        <p14:creationId xmlns:p14="http://schemas.microsoft.com/office/powerpoint/2010/main" val="317733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63C442E0-26E2-491F-E269-8652C835D6F7}"/>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xmlns="" id="{8D63A878-C6D6-EAA0-A6D6-8AEF26D6BDE6}"/>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xmlns="" id="{F37D3AE4-5EFE-517E-7C32-8696D5ED1359}"/>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xmlns="" id="{2D8737DF-88A8-6D36-9292-72A5889A28F2}"/>
              </a:ext>
            </a:extLst>
          </p:cNvPr>
          <p:cNvSpPr>
            <a:spLocks noGrp="1"/>
          </p:cNvSpPr>
          <p:nvPr>
            <p:ph type="dt" sz="half" idx="10"/>
          </p:nvPr>
        </p:nvSpPr>
        <p:spPr/>
        <p:txBody>
          <a:bodyPr/>
          <a:lstStyle/>
          <a:p>
            <a:fld id="{7D8C4D82-87F5-4844-AE48-F54A314F6A52}" type="datetimeFigureOut">
              <a:rPr lang="el-GR" smtClean="0"/>
              <a:t>19/11/2023</a:t>
            </a:fld>
            <a:endParaRPr lang="el-GR"/>
          </a:p>
        </p:txBody>
      </p:sp>
      <p:sp>
        <p:nvSpPr>
          <p:cNvPr id="6" name="Θέση υποσέλιδου 5">
            <a:extLst>
              <a:ext uri="{FF2B5EF4-FFF2-40B4-BE49-F238E27FC236}">
                <a16:creationId xmlns:a16="http://schemas.microsoft.com/office/drawing/2014/main" xmlns="" id="{EEC7F7CD-8D7A-A343-655C-66F1B0FDD2BD}"/>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xmlns="" id="{EEDE7806-68D0-F701-46BB-3FEA9A5041C4}"/>
              </a:ext>
            </a:extLst>
          </p:cNvPr>
          <p:cNvSpPr>
            <a:spLocks noGrp="1"/>
          </p:cNvSpPr>
          <p:nvPr>
            <p:ph type="sldNum" sz="quarter" idx="12"/>
          </p:nvPr>
        </p:nvSpPr>
        <p:spPr/>
        <p:txBody>
          <a:bodyPr/>
          <a:lstStyle/>
          <a:p>
            <a:fld id="{88FB4A88-CADE-4881-A906-84A0BFBE2106}" type="slidenum">
              <a:rPr lang="el-GR" smtClean="0"/>
              <a:t>‹#›</a:t>
            </a:fld>
            <a:endParaRPr lang="el-GR"/>
          </a:p>
        </p:txBody>
      </p:sp>
    </p:spTree>
    <p:extLst>
      <p:ext uri="{BB962C8B-B14F-4D97-AF65-F5344CB8AC3E}">
        <p14:creationId xmlns:p14="http://schemas.microsoft.com/office/powerpoint/2010/main" val="203631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EC5DBB4-1225-A867-6F40-FF913256B7CD}"/>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xmlns="" id="{5C9FD429-DAB7-9E21-7DF4-BDA75524E0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xmlns="" id="{BF7B31B5-A712-DE2C-EB4B-3D31B38C652E}"/>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xmlns="" id="{89926848-6C81-A41B-5F27-33ABC8FB48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xmlns="" id="{98D64703-5D12-789C-049C-634043D7FE5E}"/>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xmlns="" id="{CC8EE4FB-0C32-FF17-2FC0-D71D2095A585}"/>
              </a:ext>
            </a:extLst>
          </p:cNvPr>
          <p:cNvSpPr>
            <a:spLocks noGrp="1"/>
          </p:cNvSpPr>
          <p:nvPr>
            <p:ph type="dt" sz="half" idx="10"/>
          </p:nvPr>
        </p:nvSpPr>
        <p:spPr/>
        <p:txBody>
          <a:bodyPr/>
          <a:lstStyle/>
          <a:p>
            <a:fld id="{7D8C4D82-87F5-4844-AE48-F54A314F6A52}" type="datetimeFigureOut">
              <a:rPr lang="el-GR" smtClean="0"/>
              <a:t>19/11/2023</a:t>
            </a:fld>
            <a:endParaRPr lang="el-GR"/>
          </a:p>
        </p:txBody>
      </p:sp>
      <p:sp>
        <p:nvSpPr>
          <p:cNvPr id="8" name="Θέση υποσέλιδου 7">
            <a:extLst>
              <a:ext uri="{FF2B5EF4-FFF2-40B4-BE49-F238E27FC236}">
                <a16:creationId xmlns:a16="http://schemas.microsoft.com/office/drawing/2014/main" xmlns="" id="{E45668C3-8753-AE7D-3A94-B4EA1137C092}"/>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xmlns="" id="{5C288909-714F-2FC6-31AC-8C4E58C6A741}"/>
              </a:ext>
            </a:extLst>
          </p:cNvPr>
          <p:cNvSpPr>
            <a:spLocks noGrp="1"/>
          </p:cNvSpPr>
          <p:nvPr>
            <p:ph type="sldNum" sz="quarter" idx="12"/>
          </p:nvPr>
        </p:nvSpPr>
        <p:spPr/>
        <p:txBody>
          <a:bodyPr/>
          <a:lstStyle/>
          <a:p>
            <a:fld id="{88FB4A88-CADE-4881-A906-84A0BFBE2106}" type="slidenum">
              <a:rPr lang="el-GR" smtClean="0"/>
              <a:t>‹#›</a:t>
            </a:fld>
            <a:endParaRPr lang="el-GR"/>
          </a:p>
        </p:txBody>
      </p:sp>
    </p:spTree>
    <p:extLst>
      <p:ext uri="{BB962C8B-B14F-4D97-AF65-F5344CB8AC3E}">
        <p14:creationId xmlns:p14="http://schemas.microsoft.com/office/powerpoint/2010/main" val="3191475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A4DE74BB-F0A5-DF38-CC43-764A553010D9}"/>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xmlns="" id="{31B0C2D7-B780-FD13-B6CE-AD0CB468DEEF}"/>
              </a:ext>
            </a:extLst>
          </p:cNvPr>
          <p:cNvSpPr>
            <a:spLocks noGrp="1"/>
          </p:cNvSpPr>
          <p:nvPr>
            <p:ph type="dt" sz="half" idx="10"/>
          </p:nvPr>
        </p:nvSpPr>
        <p:spPr/>
        <p:txBody>
          <a:bodyPr/>
          <a:lstStyle/>
          <a:p>
            <a:fld id="{7D8C4D82-87F5-4844-AE48-F54A314F6A52}" type="datetimeFigureOut">
              <a:rPr lang="el-GR" smtClean="0"/>
              <a:t>19/11/2023</a:t>
            </a:fld>
            <a:endParaRPr lang="el-GR"/>
          </a:p>
        </p:txBody>
      </p:sp>
      <p:sp>
        <p:nvSpPr>
          <p:cNvPr id="4" name="Θέση υποσέλιδου 3">
            <a:extLst>
              <a:ext uri="{FF2B5EF4-FFF2-40B4-BE49-F238E27FC236}">
                <a16:creationId xmlns:a16="http://schemas.microsoft.com/office/drawing/2014/main" xmlns="" id="{BE925C01-25B8-BD6E-1829-F3D08D2D13E6}"/>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xmlns="" id="{2D6A0491-B860-2E21-A88E-4EE618427D38}"/>
              </a:ext>
            </a:extLst>
          </p:cNvPr>
          <p:cNvSpPr>
            <a:spLocks noGrp="1"/>
          </p:cNvSpPr>
          <p:nvPr>
            <p:ph type="sldNum" sz="quarter" idx="12"/>
          </p:nvPr>
        </p:nvSpPr>
        <p:spPr/>
        <p:txBody>
          <a:bodyPr/>
          <a:lstStyle/>
          <a:p>
            <a:fld id="{88FB4A88-CADE-4881-A906-84A0BFBE2106}" type="slidenum">
              <a:rPr lang="el-GR" smtClean="0"/>
              <a:t>‹#›</a:t>
            </a:fld>
            <a:endParaRPr lang="el-GR"/>
          </a:p>
        </p:txBody>
      </p:sp>
    </p:spTree>
    <p:extLst>
      <p:ext uri="{BB962C8B-B14F-4D97-AF65-F5344CB8AC3E}">
        <p14:creationId xmlns:p14="http://schemas.microsoft.com/office/powerpoint/2010/main" val="2657515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xmlns="" id="{F356FD7A-0E86-175A-12D1-02AFB81AFDBC}"/>
              </a:ext>
            </a:extLst>
          </p:cNvPr>
          <p:cNvSpPr>
            <a:spLocks noGrp="1"/>
          </p:cNvSpPr>
          <p:nvPr>
            <p:ph type="dt" sz="half" idx="10"/>
          </p:nvPr>
        </p:nvSpPr>
        <p:spPr/>
        <p:txBody>
          <a:bodyPr/>
          <a:lstStyle/>
          <a:p>
            <a:fld id="{7D8C4D82-87F5-4844-AE48-F54A314F6A52}" type="datetimeFigureOut">
              <a:rPr lang="el-GR" smtClean="0"/>
              <a:t>19/11/2023</a:t>
            </a:fld>
            <a:endParaRPr lang="el-GR"/>
          </a:p>
        </p:txBody>
      </p:sp>
      <p:sp>
        <p:nvSpPr>
          <p:cNvPr id="3" name="Θέση υποσέλιδου 2">
            <a:extLst>
              <a:ext uri="{FF2B5EF4-FFF2-40B4-BE49-F238E27FC236}">
                <a16:creationId xmlns:a16="http://schemas.microsoft.com/office/drawing/2014/main" xmlns="" id="{E350EDB0-1130-95E4-0735-C40A2085DFCA}"/>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xmlns="" id="{027D4E15-11D3-17F6-2E99-7803E55363A7}"/>
              </a:ext>
            </a:extLst>
          </p:cNvPr>
          <p:cNvSpPr>
            <a:spLocks noGrp="1"/>
          </p:cNvSpPr>
          <p:nvPr>
            <p:ph type="sldNum" sz="quarter" idx="12"/>
          </p:nvPr>
        </p:nvSpPr>
        <p:spPr/>
        <p:txBody>
          <a:bodyPr/>
          <a:lstStyle/>
          <a:p>
            <a:fld id="{88FB4A88-CADE-4881-A906-84A0BFBE2106}" type="slidenum">
              <a:rPr lang="el-GR" smtClean="0"/>
              <a:t>‹#›</a:t>
            </a:fld>
            <a:endParaRPr lang="el-GR"/>
          </a:p>
        </p:txBody>
      </p:sp>
    </p:spTree>
    <p:extLst>
      <p:ext uri="{BB962C8B-B14F-4D97-AF65-F5344CB8AC3E}">
        <p14:creationId xmlns:p14="http://schemas.microsoft.com/office/powerpoint/2010/main" val="3289751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2F12D347-BBBA-168C-FCF1-BDE5EE95559C}"/>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xmlns="" id="{D5343DA1-DD7B-B65D-8023-D680484D94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xmlns="" id="{2BEDC20C-F45C-64E3-B334-77C3DA1AA9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xmlns="" id="{8A0B7F73-3E6D-9048-252A-7D48801C9A3E}"/>
              </a:ext>
            </a:extLst>
          </p:cNvPr>
          <p:cNvSpPr>
            <a:spLocks noGrp="1"/>
          </p:cNvSpPr>
          <p:nvPr>
            <p:ph type="dt" sz="half" idx="10"/>
          </p:nvPr>
        </p:nvSpPr>
        <p:spPr/>
        <p:txBody>
          <a:bodyPr/>
          <a:lstStyle/>
          <a:p>
            <a:fld id="{7D8C4D82-87F5-4844-AE48-F54A314F6A52}" type="datetimeFigureOut">
              <a:rPr lang="el-GR" smtClean="0"/>
              <a:t>19/11/2023</a:t>
            </a:fld>
            <a:endParaRPr lang="el-GR"/>
          </a:p>
        </p:txBody>
      </p:sp>
      <p:sp>
        <p:nvSpPr>
          <p:cNvPr id="6" name="Θέση υποσέλιδου 5">
            <a:extLst>
              <a:ext uri="{FF2B5EF4-FFF2-40B4-BE49-F238E27FC236}">
                <a16:creationId xmlns:a16="http://schemas.microsoft.com/office/drawing/2014/main" xmlns="" id="{84333625-8B36-DB68-A429-1E07A857DA7B}"/>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xmlns="" id="{9D158BB5-939C-B013-B5C1-FDE14204765B}"/>
              </a:ext>
            </a:extLst>
          </p:cNvPr>
          <p:cNvSpPr>
            <a:spLocks noGrp="1"/>
          </p:cNvSpPr>
          <p:nvPr>
            <p:ph type="sldNum" sz="quarter" idx="12"/>
          </p:nvPr>
        </p:nvSpPr>
        <p:spPr/>
        <p:txBody>
          <a:bodyPr/>
          <a:lstStyle/>
          <a:p>
            <a:fld id="{88FB4A88-CADE-4881-A906-84A0BFBE2106}" type="slidenum">
              <a:rPr lang="el-GR" smtClean="0"/>
              <a:t>‹#›</a:t>
            </a:fld>
            <a:endParaRPr lang="el-GR"/>
          </a:p>
        </p:txBody>
      </p:sp>
    </p:spTree>
    <p:extLst>
      <p:ext uri="{BB962C8B-B14F-4D97-AF65-F5344CB8AC3E}">
        <p14:creationId xmlns:p14="http://schemas.microsoft.com/office/powerpoint/2010/main" val="3106148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080070DF-6252-5E76-C056-9DE6290EBEF6}"/>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xmlns="" id="{2F0F4D26-3E88-05DE-F4CD-B07EDF5F98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xmlns="" id="{84DC33CE-C914-AF14-0CF8-47620682B0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xmlns="" id="{BC2BCE1A-870D-1A2A-77D2-753EB08FA054}"/>
              </a:ext>
            </a:extLst>
          </p:cNvPr>
          <p:cNvSpPr>
            <a:spLocks noGrp="1"/>
          </p:cNvSpPr>
          <p:nvPr>
            <p:ph type="dt" sz="half" idx="10"/>
          </p:nvPr>
        </p:nvSpPr>
        <p:spPr/>
        <p:txBody>
          <a:bodyPr/>
          <a:lstStyle/>
          <a:p>
            <a:fld id="{7D8C4D82-87F5-4844-AE48-F54A314F6A52}" type="datetimeFigureOut">
              <a:rPr lang="el-GR" smtClean="0"/>
              <a:t>19/11/2023</a:t>
            </a:fld>
            <a:endParaRPr lang="el-GR"/>
          </a:p>
        </p:txBody>
      </p:sp>
      <p:sp>
        <p:nvSpPr>
          <p:cNvPr id="6" name="Θέση υποσέλιδου 5">
            <a:extLst>
              <a:ext uri="{FF2B5EF4-FFF2-40B4-BE49-F238E27FC236}">
                <a16:creationId xmlns:a16="http://schemas.microsoft.com/office/drawing/2014/main" xmlns="" id="{0B7397C3-A204-8545-E253-9EED6279D301}"/>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xmlns="" id="{E2EE174F-E58B-FCE0-FE54-95435C0B0CE1}"/>
              </a:ext>
            </a:extLst>
          </p:cNvPr>
          <p:cNvSpPr>
            <a:spLocks noGrp="1"/>
          </p:cNvSpPr>
          <p:nvPr>
            <p:ph type="sldNum" sz="quarter" idx="12"/>
          </p:nvPr>
        </p:nvSpPr>
        <p:spPr/>
        <p:txBody>
          <a:bodyPr/>
          <a:lstStyle/>
          <a:p>
            <a:fld id="{88FB4A88-CADE-4881-A906-84A0BFBE2106}" type="slidenum">
              <a:rPr lang="el-GR" smtClean="0"/>
              <a:t>‹#›</a:t>
            </a:fld>
            <a:endParaRPr lang="el-GR"/>
          </a:p>
        </p:txBody>
      </p:sp>
    </p:spTree>
    <p:extLst>
      <p:ext uri="{BB962C8B-B14F-4D97-AF65-F5344CB8AC3E}">
        <p14:creationId xmlns:p14="http://schemas.microsoft.com/office/powerpoint/2010/main" val="3992598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xmlns="" id="{61EAD881-4803-A9EB-DDF1-BCD91BA938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xmlns="" id="{BEE33157-D80D-4BDB-8755-E1699383A8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xmlns="" id="{C8AD0FD3-B934-6432-8575-D4DFDD1D10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8C4D82-87F5-4844-AE48-F54A314F6A52}" type="datetimeFigureOut">
              <a:rPr lang="el-GR" smtClean="0"/>
              <a:t>19/11/2023</a:t>
            </a:fld>
            <a:endParaRPr lang="el-GR"/>
          </a:p>
        </p:txBody>
      </p:sp>
      <p:sp>
        <p:nvSpPr>
          <p:cNvPr id="5" name="Θέση υποσέλιδου 4">
            <a:extLst>
              <a:ext uri="{FF2B5EF4-FFF2-40B4-BE49-F238E27FC236}">
                <a16:creationId xmlns:a16="http://schemas.microsoft.com/office/drawing/2014/main" xmlns="" id="{C14A99CA-C7C8-8CF6-8AEB-5F37682F3B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xmlns="" id="{89DDC0AB-31C9-7712-927B-498335CD22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FB4A88-CADE-4881-A906-84A0BFBE2106}" type="slidenum">
              <a:rPr lang="el-GR" smtClean="0"/>
              <a:t>‹#›</a:t>
            </a:fld>
            <a:endParaRPr lang="el-GR"/>
          </a:p>
        </p:txBody>
      </p:sp>
    </p:spTree>
    <p:extLst>
      <p:ext uri="{BB962C8B-B14F-4D97-AF65-F5344CB8AC3E}">
        <p14:creationId xmlns:p14="http://schemas.microsoft.com/office/powerpoint/2010/main" val="36944840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s://www.realinstitutoelcano.org/en/" TargetMode="External"/><Relationship Id="rId3" Type="http://schemas.openxmlformats.org/officeDocument/2006/relationships/hyperlink" Target="https://www.lamoncloa.gob.es/lang/en/presidente/biografia/Paginas/index.aspx" TargetMode="External"/><Relationship Id="rId7" Type="http://schemas.openxmlformats.org/officeDocument/2006/relationships/hyperlink" Target="https://www.ncbi.nlm.nih.gov/pmc/articles/PMC7753436/" TargetMode="External"/><Relationship Id="rId12" Type="http://schemas.openxmlformats.org/officeDocument/2006/relationships/hyperlink" Target="https://www.politico.eu/" TargetMode="External"/><Relationship Id="rId2" Type="http://schemas.openxmlformats.org/officeDocument/2006/relationships/hyperlink" Target="https://www.bbc.com/news/world-europe-17941641" TargetMode="External"/><Relationship Id="rId1" Type="http://schemas.openxmlformats.org/officeDocument/2006/relationships/slideLayout" Target="../slideLayouts/slideLayout2.xml"/><Relationship Id="rId6" Type="http://schemas.openxmlformats.org/officeDocument/2006/relationships/hyperlink" Target="https://www.realinstitutoelcano.org/en/analyses/spanish-responses-to-russias-invasion-of-ukraine/" TargetMode="External"/><Relationship Id="rId11" Type="http://schemas.openxmlformats.org/officeDocument/2006/relationships/hyperlink" Target="https://www.ine.es/" TargetMode="External"/><Relationship Id="rId5" Type="http://schemas.openxmlformats.org/officeDocument/2006/relationships/hyperlink" Target="https://europa.eu/eurobarometer/surveys/detail/3052" TargetMode="External"/><Relationship Id="rId10" Type="http://schemas.openxmlformats.org/officeDocument/2006/relationships/hyperlink" Target="https://www.caixabankresearch.com/sites/default/files/content/file/2021/11/15/34455/im11_21-07-ee-focus-5-en.pdf" TargetMode="External"/><Relationship Id="rId4" Type="http://schemas.openxmlformats.org/officeDocument/2006/relationships/hyperlink" Target="https://www.academia.edu/7773468/Spain_Euroscepticism_in_a_Pro_European_Country" TargetMode="External"/><Relationship Id="rId9" Type="http://schemas.openxmlformats.org/officeDocument/2006/relationships/hyperlink" Target="https://www.europarl.europa.eu/thinktank/en/document/EPRS_BRI(2022)698878"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8">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xmlns="" id="{DC9C07E6-D620-A34C-22F9-D60DE281F58F}"/>
              </a:ext>
            </a:extLst>
          </p:cNvPr>
          <p:cNvSpPr>
            <a:spLocks noGrp="1"/>
          </p:cNvSpPr>
          <p:nvPr>
            <p:ph type="title"/>
          </p:nvPr>
        </p:nvSpPr>
        <p:spPr>
          <a:xfrm>
            <a:off x="640080" y="325369"/>
            <a:ext cx="4368602" cy="1956841"/>
          </a:xfrm>
        </p:spPr>
        <p:txBody>
          <a:bodyPr anchor="b">
            <a:normAutofit/>
          </a:bodyPr>
          <a:lstStyle/>
          <a:p>
            <a:r>
              <a:rPr lang="el-GR" sz="5400" b="1">
                <a:latin typeface="Times New Roman"/>
                <a:ea typeface="Calibri Light"/>
                <a:cs typeface="Calibri Light"/>
              </a:rPr>
              <a:t>SPAIN</a:t>
            </a:r>
            <a:endParaRPr lang="el-GR" sz="5400">
              <a:ea typeface="Calibri Light" panose="020F0302020204030204"/>
              <a:cs typeface="Calibri Light" panose="020F0302020204030204"/>
            </a:endParaRPr>
          </a:p>
        </p:txBody>
      </p:sp>
      <p:sp>
        <p:nvSpPr>
          <p:cNvPr id="26" name="sketchy line">
            <a:extLst>
              <a:ext uri="{FF2B5EF4-FFF2-40B4-BE49-F238E27FC236}">
                <a16:creationId xmlns:a16="http://schemas.microsoft.com/office/drawing/2014/main" xmlns="" id="{D4974D33-8DC5-464E-8C6D-BE58F0669C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xmlns="" id="{077AD22C-9D73-CD17-D6B8-F9672F614265}"/>
              </a:ext>
            </a:extLst>
          </p:cNvPr>
          <p:cNvSpPr>
            <a:spLocks noGrp="1"/>
          </p:cNvSpPr>
          <p:nvPr>
            <p:ph idx="1"/>
          </p:nvPr>
        </p:nvSpPr>
        <p:spPr>
          <a:xfrm>
            <a:off x="489686" y="2872899"/>
            <a:ext cx="4393983" cy="3611431"/>
          </a:xfrm>
        </p:spPr>
        <p:txBody>
          <a:bodyPr vert="horz" lIns="91440" tIns="45720" rIns="91440" bIns="45720" rtlCol="0" anchor="t">
            <a:normAutofit fontScale="85000" lnSpcReduction="20000"/>
          </a:bodyPr>
          <a:lstStyle/>
          <a:p>
            <a:pPr marL="0" indent="0">
              <a:buNone/>
            </a:pPr>
            <a:r>
              <a:rPr lang="el-GR" sz="2200" b="1" u="sng" dirty="0">
                <a:ea typeface="Calibri"/>
                <a:cs typeface="Calibri"/>
              </a:rPr>
              <a:t>STRUCTURE</a:t>
            </a:r>
          </a:p>
          <a:p>
            <a:pPr marL="457200" indent="-457200">
              <a:buFont typeface="Wingdings" panose="020B0604020202020204" pitchFamily="34" charset="0"/>
              <a:buChar char="ü"/>
            </a:pPr>
            <a:r>
              <a:rPr lang="en-US" sz="2200" b="1" u="sng" dirty="0">
                <a:latin typeface="Times New Roman"/>
                <a:ea typeface="Calibri"/>
                <a:cs typeface="Calibri"/>
              </a:rPr>
              <a:t>Spain's entry to EU,NATO,Schengen area</a:t>
            </a:r>
          </a:p>
          <a:p>
            <a:pPr marL="457200" indent="-457200">
              <a:buFont typeface="Wingdings" panose="020B0604020202020204" pitchFamily="34" charset="0"/>
              <a:buChar char="ü"/>
            </a:pPr>
            <a:r>
              <a:rPr lang="en-US" sz="2200" b="1" u="sng" dirty="0">
                <a:latin typeface="Times New Roman"/>
                <a:ea typeface="Calibri"/>
                <a:cs typeface="Calibri"/>
              </a:rPr>
              <a:t>Spain's profile and basic characteristic</a:t>
            </a:r>
          </a:p>
          <a:p>
            <a:pPr marL="457200" indent="-457200">
              <a:buFont typeface="Wingdings" panose="020B0604020202020204" pitchFamily="34" charset="0"/>
              <a:buChar char="ü"/>
            </a:pPr>
            <a:r>
              <a:rPr lang="en-US" sz="2200" b="1" u="sng" dirty="0">
                <a:latin typeface="Times New Roman"/>
                <a:ea typeface="Calibri"/>
                <a:cs typeface="Calibri"/>
              </a:rPr>
              <a:t>Spain's priorities/policy</a:t>
            </a:r>
          </a:p>
          <a:p>
            <a:pPr marL="457200" indent="-457200">
              <a:buFont typeface="Wingdings" panose="020B0604020202020204" pitchFamily="34" charset="0"/>
              <a:buChar char="ü"/>
            </a:pPr>
            <a:r>
              <a:rPr lang="en-US" sz="2200" b="1" u="sng" dirty="0">
                <a:latin typeface="Times New Roman"/>
                <a:ea typeface="Calibri"/>
                <a:cs typeface="Calibri"/>
              </a:rPr>
              <a:t>Euroscepticism in Spain</a:t>
            </a:r>
          </a:p>
          <a:p>
            <a:pPr marL="457200" indent="-457200">
              <a:buFont typeface="Wingdings" panose="020B0604020202020204" pitchFamily="34" charset="0"/>
              <a:buChar char="ü"/>
            </a:pPr>
            <a:r>
              <a:rPr lang="en-US" sz="2200" b="1" u="sng" dirty="0">
                <a:latin typeface="Times New Roman"/>
                <a:ea typeface="Calibri"/>
                <a:cs typeface="Calibri"/>
              </a:rPr>
              <a:t>Current challenges(Ukraine and Russian War, COVID-19 pandemic and Eurozone crisis</a:t>
            </a:r>
          </a:p>
          <a:p>
            <a:pPr marL="457200" indent="-457200">
              <a:buFont typeface="Wingdings" panose="020B0604020202020204" pitchFamily="34" charset="0"/>
              <a:buChar char="ü"/>
            </a:pPr>
            <a:endParaRPr lang="el-GR" sz="2200">
              <a:latin typeface="Times New Roman"/>
              <a:ea typeface="Calibri"/>
              <a:cs typeface="Calibri"/>
            </a:endParaRPr>
          </a:p>
          <a:p>
            <a:pPr marL="0" indent="0">
              <a:buNone/>
            </a:pPr>
            <a:r>
              <a:rPr lang="en-US" sz="2200" dirty="0">
                <a:latin typeface="Times New Roman"/>
                <a:ea typeface="Calibri"/>
                <a:cs typeface="Calibri"/>
              </a:rPr>
              <a:t>Joanna Karageorgopoulou</a:t>
            </a:r>
          </a:p>
          <a:p>
            <a:pPr marL="457200" indent="-457200">
              <a:buFont typeface="Wingdings" panose="020B0604020202020204" pitchFamily="34" charset="0"/>
              <a:buChar char="ü"/>
            </a:pPr>
            <a:endParaRPr lang="el-GR" sz="2200">
              <a:latin typeface="Times New Roman"/>
              <a:ea typeface="Calibri"/>
              <a:cs typeface="Calibri"/>
            </a:endParaRPr>
          </a:p>
          <a:p>
            <a:pPr marL="457200" indent="-457200">
              <a:buFont typeface="Wingdings" panose="020B0604020202020204" pitchFamily="34" charset="0"/>
              <a:buChar char="ü"/>
            </a:pPr>
            <a:endParaRPr lang="el-GR" sz="2200">
              <a:latin typeface="Times New Roman"/>
              <a:ea typeface="Calibri"/>
              <a:cs typeface="Calibri"/>
            </a:endParaRPr>
          </a:p>
          <a:p>
            <a:pPr marL="457200" indent="-457200">
              <a:buFont typeface="Wingdings" panose="020B0604020202020204" pitchFamily="34" charset="0"/>
              <a:buChar char="ü"/>
            </a:pPr>
            <a:endParaRPr lang="el-GR" sz="2200">
              <a:latin typeface="Times New Roman"/>
              <a:ea typeface="Calibri"/>
              <a:cs typeface="Calibri"/>
            </a:endParaRPr>
          </a:p>
        </p:txBody>
      </p:sp>
      <p:pic>
        <p:nvPicPr>
          <p:cNvPr id="4" name="Εικόνα 3" descr="Spain travel guide - Lonely Planet | Europe">
            <a:extLst>
              <a:ext uri="{FF2B5EF4-FFF2-40B4-BE49-F238E27FC236}">
                <a16:creationId xmlns:a16="http://schemas.microsoft.com/office/drawing/2014/main" xmlns="" id="{38D7D372-8BD0-F579-6270-66F0C5A6FC1D}"/>
              </a:ext>
            </a:extLst>
          </p:cNvPr>
          <p:cNvPicPr>
            <a:picLocks noChangeAspect="1"/>
          </p:cNvPicPr>
          <p:nvPr/>
        </p:nvPicPr>
        <p:blipFill rotWithShape="1">
          <a:blip r:embed="rId2"/>
          <a:srcRect l="12349" r="20698"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6836786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06" name="Rectangle 2061">
            <a:extLst>
              <a:ext uri="{FF2B5EF4-FFF2-40B4-BE49-F238E27FC236}">
                <a16:creationId xmlns:a16="http://schemas.microsoft.com/office/drawing/2014/main" xmlns="" id="{231BF440-39FA-4087-84CC-2EEC0BBDAF2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Spanish police press conference">
            <a:extLst>
              <a:ext uri="{FF2B5EF4-FFF2-40B4-BE49-F238E27FC236}">
                <a16:creationId xmlns:a16="http://schemas.microsoft.com/office/drawing/2014/main" xmlns="" id="{A08B5109-F96E-4F31-449B-122152636A4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002" r="-2" b="13149"/>
          <a:stretch/>
        </p:blipFill>
        <p:spPr bwMode="auto">
          <a:xfrm>
            <a:off x="5153891" y="-124117"/>
            <a:ext cx="7038109" cy="3489109"/>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2050" name="Picture 2" descr="International cooperation for development">
            <a:extLst>
              <a:ext uri="{FF2B5EF4-FFF2-40B4-BE49-F238E27FC236}">
                <a16:creationId xmlns:a16="http://schemas.microsoft.com/office/drawing/2014/main" xmlns="" id="{1493BA6E-820F-2AB9-55F5-28463F883A7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215" r="-2" b="8936"/>
          <a:stretch/>
        </p:blipFill>
        <p:spPr bwMode="auto">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2107" name="Freeform: Shape 2063">
            <a:extLst>
              <a:ext uri="{FF2B5EF4-FFF2-40B4-BE49-F238E27FC236}">
                <a16:creationId xmlns:a16="http://schemas.microsoft.com/office/drawing/2014/main" xmlns="" id="{F04E4CBA-303B-48BD-8451-C2701CB0EEB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108" name="Freeform: Shape 2065">
            <a:extLst>
              <a:ext uri="{FF2B5EF4-FFF2-40B4-BE49-F238E27FC236}">
                <a16:creationId xmlns:a16="http://schemas.microsoft.com/office/drawing/2014/main" xmlns="" id="{F6CA58B3-AFCC-4A40-9882-50D5080879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09" name="Rectangle 2067">
            <a:extLst>
              <a:ext uri="{FF2B5EF4-FFF2-40B4-BE49-F238E27FC236}">
                <a16:creationId xmlns:a16="http://schemas.microsoft.com/office/drawing/2014/main" xmlns="" id="{75C56826-D4E5-42ED-8529-079651CB30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110" name="Rectangle 2069">
            <a:extLst>
              <a:ext uri="{FF2B5EF4-FFF2-40B4-BE49-F238E27FC236}">
                <a16:creationId xmlns:a16="http://schemas.microsoft.com/office/drawing/2014/main" xmlns="" id="{82095FCE-EF05-4443-B97A-85DEE3A5CA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9544" y="2194560"/>
            <a:ext cx="489204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11" name="Rectangle 2071">
            <a:extLst>
              <a:ext uri="{FF2B5EF4-FFF2-40B4-BE49-F238E27FC236}">
                <a16:creationId xmlns:a16="http://schemas.microsoft.com/office/drawing/2014/main" xmlns="" id="{CA00AE6B-AA30-4CF8-BA6F-339B780AD7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9544" y="2194560"/>
            <a:ext cx="4892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Θέση περιεχομένου 2">
            <a:extLst>
              <a:ext uri="{FF2B5EF4-FFF2-40B4-BE49-F238E27FC236}">
                <a16:creationId xmlns:a16="http://schemas.microsoft.com/office/drawing/2014/main" xmlns="" id="{DC82EA28-D0B1-F68C-CEE4-B9FC7C18B808}"/>
              </a:ext>
            </a:extLst>
          </p:cNvPr>
          <p:cNvSpPr>
            <a:spLocks noGrp="1"/>
          </p:cNvSpPr>
          <p:nvPr>
            <p:ph idx="1"/>
          </p:nvPr>
        </p:nvSpPr>
        <p:spPr>
          <a:xfrm>
            <a:off x="75925" y="2296377"/>
            <a:ext cx="5075233" cy="4472350"/>
          </a:xfrm>
        </p:spPr>
        <p:txBody>
          <a:bodyPr vert="horz" lIns="91440" tIns="45720" rIns="91440" bIns="45720" rtlCol="0" anchor="t">
            <a:normAutofit/>
          </a:bodyPr>
          <a:lstStyle/>
          <a:p>
            <a:r>
              <a:rPr lang="en-US" sz="1400" dirty="0">
                <a:latin typeface="Times New Roman"/>
                <a:cs typeface="Times New Roman"/>
              </a:rPr>
              <a:t>3)	Another Spain’s priority is the </a:t>
            </a:r>
            <a:r>
              <a:rPr lang="en-US" sz="1400" b="1" dirty="0">
                <a:latin typeface="Times New Roman"/>
                <a:cs typeface="Times New Roman"/>
              </a:rPr>
              <a:t>fight against disinformation </a:t>
            </a:r>
            <a:r>
              <a:rPr lang="en-US" sz="1400" dirty="0">
                <a:latin typeface="Times New Roman"/>
                <a:cs typeface="Times New Roman"/>
              </a:rPr>
              <a:t>. Nowadays we are all becoming aware of the fact that more and more people use the internet and social media but sometimes this can have a negative impact on </a:t>
            </a:r>
            <a:r>
              <a:rPr lang="en-US" sz="1400" b="1" dirty="0">
                <a:latin typeface="Times New Roman"/>
                <a:cs typeface="Times New Roman"/>
              </a:rPr>
              <a:t>public communication </a:t>
            </a:r>
            <a:r>
              <a:rPr lang="en-US" sz="1400" dirty="0">
                <a:latin typeface="Times New Roman"/>
                <a:cs typeface="Times New Roman"/>
              </a:rPr>
              <a:t>and general on social network .</a:t>
            </a:r>
            <a:r>
              <a:rPr lang="en-US" sz="1400" b="1" dirty="0">
                <a:latin typeface="Times New Roman"/>
                <a:cs typeface="Times New Roman"/>
              </a:rPr>
              <a:t> Fake and false news </a:t>
            </a:r>
            <a:r>
              <a:rPr lang="en-US" sz="1400" dirty="0">
                <a:latin typeface="Times New Roman"/>
                <a:cs typeface="Times New Roman"/>
              </a:rPr>
              <a:t>can be a dangerous threat to freedom and democracy.</a:t>
            </a:r>
          </a:p>
          <a:p>
            <a:r>
              <a:rPr lang="en-US" sz="1400" dirty="0">
                <a:latin typeface="Times New Roman"/>
                <a:cs typeface="Times New Roman"/>
              </a:rPr>
              <a:t>4)	Spain supports the most the EU to </a:t>
            </a:r>
            <a:r>
              <a:rPr lang="en-US" sz="1400" b="1" dirty="0">
                <a:latin typeface="Times New Roman"/>
                <a:cs typeface="Times New Roman"/>
              </a:rPr>
              <a:t>ensure and promote greater social and economic justice </a:t>
            </a:r>
            <a:r>
              <a:rPr lang="en-US" sz="1400" dirty="0">
                <a:latin typeface="Times New Roman"/>
                <a:cs typeface="Times New Roman"/>
              </a:rPr>
              <a:t>in order to become a more competitive economy . Spain wants Europe to develop more and be more capable of finding solutions to the problems which appear every day . </a:t>
            </a:r>
            <a:r>
              <a:rPr lang="en-US" sz="1400" b="1" dirty="0">
                <a:latin typeface="Times New Roman"/>
                <a:cs typeface="Times New Roman"/>
              </a:rPr>
              <a:t>Spain plays a significant role to EU’s progress .</a:t>
            </a:r>
          </a:p>
          <a:p>
            <a:r>
              <a:rPr lang="en-US" sz="1400" dirty="0">
                <a:latin typeface="Times New Roman"/>
                <a:cs typeface="Times New Roman"/>
              </a:rPr>
              <a:t>5)	Moreover Spain is devoted to </a:t>
            </a:r>
            <a:r>
              <a:rPr lang="en-US" sz="1400" b="1" dirty="0">
                <a:latin typeface="Times New Roman"/>
                <a:cs typeface="Times New Roman"/>
              </a:rPr>
              <a:t>green transition and environmental adaptation</a:t>
            </a:r>
            <a:r>
              <a:rPr lang="en-US" sz="1400" dirty="0">
                <a:latin typeface="Times New Roman"/>
                <a:cs typeface="Times New Roman"/>
              </a:rPr>
              <a:t> . More specifically , Spain’s climate is a factor that can also influence it’s foreign policy and it can explain why Spain in order to contribute to Europe’s future is making important efforts to reduce people’s demand for electricity about the concerns of </a:t>
            </a:r>
            <a:r>
              <a:rPr lang="en-US" sz="1400" b="1" dirty="0">
                <a:latin typeface="Times New Roman"/>
                <a:cs typeface="Times New Roman"/>
              </a:rPr>
              <a:t>global warming </a:t>
            </a:r>
            <a:r>
              <a:rPr lang="en-US" sz="1400" dirty="0">
                <a:latin typeface="Times New Roman"/>
                <a:cs typeface="Times New Roman"/>
              </a:rPr>
              <a:t>. We need to take care of our planet and to protect the environment from climate change which can cause crucial impacts such as natural disasters.</a:t>
            </a:r>
          </a:p>
          <a:p>
            <a:endParaRPr lang="el-GR" sz="1100"/>
          </a:p>
        </p:txBody>
      </p:sp>
      <p:sp>
        <p:nvSpPr>
          <p:cNvPr id="2" name="Ορθογώνιο: Στρογγύλεμα γωνιών 1">
            <a:extLst>
              <a:ext uri="{FF2B5EF4-FFF2-40B4-BE49-F238E27FC236}">
                <a16:creationId xmlns:a16="http://schemas.microsoft.com/office/drawing/2014/main" xmlns="" id="{E112161A-7440-219C-5D12-B37E4B9AF23A}"/>
              </a:ext>
            </a:extLst>
          </p:cNvPr>
          <p:cNvSpPr/>
          <p:nvPr/>
        </p:nvSpPr>
        <p:spPr>
          <a:xfrm>
            <a:off x="648804" y="331303"/>
            <a:ext cx="4693478" cy="99391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0" i="0" u="none" strike="noStrike" baseline="0" dirty="0">
                <a:solidFill>
                  <a:srgbClr val="000000"/>
                </a:solidFill>
                <a:latin typeface="Times New Roman"/>
                <a:ea typeface="Arial"/>
                <a:cs typeface="Arial"/>
              </a:rPr>
              <a:t>Spain has been a net beneficiary member from 2007-2014 but also is a net contributor to EU's budget form 2014</a:t>
            </a:r>
            <a:r>
              <a:rPr lang="en-US" sz="2000" b="0" i="0" dirty="0">
                <a:solidFill>
                  <a:srgbClr val="000000"/>
                </a:solidFill>
                <a:latin typeface="Times New Roman"/>
                <a:ea typeface="Arial"/>
                <a:cs typeface="Arial"/>
              </a:rPr>
              <a:t>​</a:t>
            </a:r>
            <a:r>
              <a:rPr lang="en-US" sz="2000" dirty="0">
                <a:solidFill>
                  <a:srgbClr val="000000"/>
                </a:solidFill>
                <a:latin typeface="Times New Roman"/>
                <a:ea typeface="Arial"/>
                <a:cs typeface="Arial"/>
              </a:rPr>
              <a:t>.</a:t>
            </a:r>
            <a:endParaRPr lang="el-GR" dirty="0"/>
          </a:p>
        </p:txBody>
      </p:sp>
    </p:spTree>
    <p:extLst>
      <p:ext uri="{BB962C8B-B14F-4D97-AF65-F5344CB8AC3E}">
        <p14:creationId xmlns:p14="http://schemas.microsoft.com/office/powerpoint/2010/main" val="1824503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0C89B9CE-D970-5270-E71D-AD95E68D9144}"/>
              </a:ext>
            </a:extLst>
          </p:cNvPr>
          <p:cNvSpPr>
            <a:spLocks noGrp="1"/>
          </p:cNvSpPr>
          <p:nvPr>
            <p:ph type="title"/>
          </p:nvPr>
        </p:nvSpPr>
        <p:spPr/>
        <p:txBody>
          <a:bodyPr>
            <a:normAutofit/>
          </a:bodyPr>
          <a:lstStyle/>
          <a:p>
            <a:pPr algn="just"/>
            <a:r>
              <a:rPr lang="el-GR" sz="3600" u="sng">
                <a:latin typeface="Times New Roman"/>
                <a:ea typeface="Calibri Light"/>
                <a:cs typeface="Calibri Light"/>
              </a:rPr>
              <a:t>EUROSCEPTICISM IN SPAIN.CAN WE TALK ABOUT HARD OR SOFT EUROSCEPTICISM?</a:t>
            </a:r>
            <a:endParaRPr lang="el-GR" sz="3600" u="sng">
              <a:latin typeface="Times New Roman"/>
              <a:cs typeface="Times New Roman"/>
            </a:endParaRPr>
          </a:p>
        </p:txBody>
      </p:sp>
      <p:sp>
        <p:nvSpPr>
          <p:cNvPr id="3" name="Θέση περιεχομένου 2">
            <a:extLst>
              <a:ext uri="{FF2B5EF4-FFF2-40B4-BE49-F238E27FC236}">
                <a16:creationId xmlns:a16="http://schemas.microsoft.com/office/drawing/2014/main" xmlns="" id="{A7658972-18C8-FD2C-2E67-C4ED90711B25}"/>
              </a:ext>
            </a:extLst>
          </p:cNvPr>
          <p:cNvSpPr>
            <a:spLocks noGrp="1"/>
          </p:cNvSpPr>
          <p:nvPr>
            <p:ph idx="1"/>
          </p:nvPr>
        </p:nvSpPr>
        <p:spPr>
          <a:xfrm>
            <a:off x="838200" y="1825625"/>
            <a:ext cx="10515600" cy="4757078"/>
          </a:xfrm>
        </p:spPr>
        <p:txBody>
          <a:bodyPr vert="horz" lIns="91440" tIns="45720" rIns="91440" bIns="45720" rtlCol="0" anchor="t">
            <a:normAutofit/>
          </a:bodyPr>
          <a:lstStyle/>
          <a:p>
            <a:pPr algn="just"/>
            <a:r>
              <a:rPr lang="en-US" sz="2400" dirty="0">
                <a:latin typeface="Times New Roman"/>
                <a:ea typeface="Calibri"/>
                <a:cs typeface="Calibri"/>
              </a:rPr>
              <a:t>Spain presents </a:t>
            </a:r>
            <a:r>
              <a:rPr lang="en-US" sz="2400" b="1" dirty="0">
                <a:solidFill>
                  <a:srgbClr val="002060"/>
                </a:solidFill>
                <a:latin typeface="Times New Roman"/>
                <a:ea typeface="Calibri"/>
                <a:cs typeface="Calibri"/>
              </a:rPr>
              <a:t>soft Euroscepticism</a:t>
            </a:r>
            <a:r>
              <a:rPr lang="en-US" sz="2400" dirty="0">
                <a:latin typeface="Times New Roman"/>
                <a:ea typeface="Calibri"/>
                <a:cs typeface="Calibri"/>
              </a:rPr>
              <a:t> </a:t>
            </a:r>
            <a:endParaRPr lang="en-US" sz="2400" dirty="0">
              <a:ea typeface="Calibri"/>
              <a:cs typeface="Calibri"/>
            </a:endParaRPr>
          </a:p>
          <a:p>
            <a:pPr algn="just"/>
            <a:r>
              <a:rPr lang="en-US" sz="2400" dirty="0">
                <a:latin typeface="Times New Roman"/>
                <a:ea typeface="Calibri"/>
                <a:cs typeface="Calibri"/>
              </a:rPr>
              <a:t>Opinions have been changed after the entry of Spain in EU ,continue with Spain's transition to democracy until now</a:t>
            </a:r>
          </a:p>
          <a:p>
            <a:pPr algn="just"/>
            <a:r>
              <a:rPr lang="en-US" sz="2400" dirty="0">
                <a:latin typeface="Times New Roman"/>
                <a:ea typeface="Calibri"/>
                <a:cs typeface="Calibri"/>
              </a:rPr>
              <a:t>1992 '</a:t>
            </a:r>
            <a:r>
              <a:rPr lang="en-US" sz="2400" b="1" dirty="0">
                <a:solidFill>
                  <a:srgbClr val="002060"/>
                </a:solidFill>
                <a:latin typeface="Times New Roman"/>
                <a:ea typeface="Calibri"/>
                <a:cs typeface="Calibri"/>
              </a:rPr>
              <a:t>Maastricht Treaty'</a:t>
            </a:r>
            <a:r>
              <a:rPr lang="en-US" sz="2400" dirty="0">
                <a:latin typeface="Times New Roman"/>
                <a:ea typeface="Calibri"/>
                <a:cs typeface="Calibri"/>
              </a:rPr>
              <a:t> was a significant point for Spain's position to euroscepticism . First symptoms were presented among political parties.</a:t>
            </a:r>
          </a:p>
          <a:p>
            <a:pPr algn="just"/>
            <a:r>
              <a:rPr lang="en-US" sz="2400" dirty="0">
                <a:latin typeface="Times New Roman"/>
                <a:ea typeface="Calibri"/>
                <a:cs typeface="Calibri"/>
              </a:rPr>
              <a:t>Spain's parties supported the EU policy and until now believe that national Spanish policy and European policy can be combined in order to provide a more stable policy.</a:t>
            </a:r>
          </a:p>
          <a:p>
            <a:pPr algn="just"/>
            <a:r>
              <a:rPr lang="en-US" sz="2400" dirty="0">
                <a:latin typeface="Times New Roman"/>
                <a:ea typeface="Calibri"/>
                <a:cs typeface="Calibri"/>
              </a:rPr>
              <a:t>A complexity in the political parties</a:t>
            </a:r>
            <a:r>
              <a:rPr lang="en-US" sz="2400" b="1" dirty="0">
                <a:solidFill>
                  <a:srgbClr val="002060"/>
                </a:solidFill>
                <a:latin typeface="Times New Roman"/>
                <a:ea typeface="Calibri"/>
                <a:cs typeface="Calibri"/>
              </a:rPr>
              <a:t> does not mean that Spain want to face the future outside the EU</a:t>
            </a:r>
            <a:r>
              <a:rPr lang="en-US" b="1" dirty="0">
                <a:solidFill>
                  <a:srgbClr val="002060"/>
                </a:solidFill>
                <a:ea typeface="Calibri"/>
                <a:cs typeface="Calibri"/>
              </a:rPr>
              <a:t>.</a:t>
            </a:r>
          </a:p>
          <a:p>
            <a:endParaRPr lang="el-GR">
              <a:ea typeface="Calibri"/>
              <a:cs typeface="Calibri"/>
            </a:endParaRPr>
          </a:p>
          <a:p>
            <a:endParaRPr lang="el-GR">
              <a:ea typeface="Calibri"/>
              <a:cs typeface="Calibri"/>
            </a:endParaRPr>
          </a:p>
        </p:txBody>
      </p:sp>
    </p:spTree>
    <p:extLst>
      <p:ext uri="{BB962C8B-B14F-4D97-AF65-F5344CB8AC3E}">
        <p14:creationId xmlns:p14="http://schemas.microsoft.com/office/powerpoint/2010/main" val="282819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22C61EDD-185D-FFC7-8792-5F0E4AA87F12}"/>
              </a:ext>
            </a:extLst>
          </p:cNvPr>
          <p:cNvSpPr>
            <a:spLocks noGrp="1"/>
          </p:cNvSpPr>
          <p:nvPr>
            <p:ph type="title"/>
          </p:nvPr>
        </p:nvSpPr>
        <p:spPr/>
        <p:txBody>
          <a:bodyPr>
            <a:normAutofit/>
          </a:bodyPr>
          <a:lstStyle/>
          <a:p>
            <a:r>
              <a:rPr lang="en-US" sz="3600" b="1" u="sng" dirty="0">
                <a:latin typeface="Times New Roman"/>
                <a:ea typeface="Calibri Light"/>
                <a:cs typeface="Calibri Light"/>
              </a:rPr>
              <a:t>Spain's results from Eurobarometer in spring</a:t>
            </a:r>
          </a:p>
        </p:txBody>
      </p:sp>
      <p:sp>
        <p:nvSpPr>
          <p:cNvPr id="3" name="Θέση περιεχομένου 2">
            <a:extLst>
              <a:ext uri="{FF2B5EF4-FFF2-40B4-BE49-F238E27FC236}">
                <a16:creationId xmlns:a16="http://schemas.microsoft.com/office/drawing/2014/main" xmlns="" id="{8B785E11-A724-6A15-0170-064460B763F2}"/>
              </a:ext>
            </a:extLst>
          </p:cNvPr>
          <p:cNvSpPr>
            <a:spLocks noGrp="1"/>
          </p:cNvSpPr>
          <p:nvPr>
            <p:ph idx="1"/>
          </p:nvPr>
        </p:nvSpPr>
        <p:spPr/>
        <p:txBody>
          <a:bodyPr vert="horz" lIns="91440" tIns="45720" rIns="91440" bIns="45720" rtlCol="0" anchor="t">
            <a:normAutofit/>
          </a:bodyPr>
          <a:lstStyle/>
          <a:p>
            <a:pPr marL="0" indent="0" algn="just">
              <a:buNone/>
            </a:pPr>
            <a:r>
              <a:rPr lang="en-US" b="1" dirty="0">
                <a:solidFill>
                  <a:srgbClr val="002060"/>
                </a:solidFill>
                <a:latin typeface="Times New Roman"/>
                <a:ea typeface="Calibri"/>
                <a:cs typeface="Calibri"/>
              </a:rPr>
              <a:t>May-June 2023 Eurobarometer results on public opinion</a:t>
            </a:r>
            <a:endParaRPr lang="el-GR" b="1" dirty="0">
              <a:solidFill>
                <a:srgbClr val="002060"/>
              </a:solidFill>
              <a:latin typeface="Times New Roman"/>
              <a:cs typeface="Times New Roman"/>
            </a:endParaRPr>
          </a:p>
          <a:p>
            <a:pPr algn="just"/>
            <a:r>
              <a:rPr lang="en-US" dirty="0">
                <a:latin typeface="Times New Roman"/>
                <a:ea typeface="Calibri"/>
                <a:cs typeface="Calibri"/>
              </a:rPr>
              <a:t>44% believe that things are going to wrong direction in EU</a:t>
            </a:r>
          </a:p>
          <a:p>
            <a:pPr algn="just"/>
            <a:r>
              <a:rPr lang="en-US" dirty="0">
                <a:latin typeface="Times New Roman"/>
                <a:ea typeface="Calibri"/>
                <a:cs typeface="Calibri"/>
              </a:rPr>
              <a:t>38% believe that things are going to right direction in EU</a:t>
            </a:r>
          </a:p>
          <a:p>
            <a:pPr algn="just"/>
            <a:r>
              <a:rPr lang="en-US" dirty="0">
                <a:latin typeface="Times New Roman"/>
                <a:ea typeface="Calibri"/>
                <a:cs typeface="Calibri"/>
              </a:rPr>
              <a:t>6% neither of these two directions and </a:t>
            </a:r>
          </a:p>
          <a:p>
            <a:pPr algn="just"/>
            <a:r>
              <a:rPr lang="en-US" dirty="0">
                <a:latin typeface="Times New Roman"/>
                <a:ea typeface="Calibri"/>
                <a:cs typeface="Calibri"/>
              </a:rPr>
              <a:t>12% no opinion about EU's direction.</a:t>
            </a:r>
          </a:p>
        </p:txBody>
      </p:sp>
    </p:spTree>
    <p:extLst>
      <p:ext uri="{BB962C8B-B14F-4D97-AF65-F5344CB8AC3E}">
        <p14:creationId xmlns:p14="http://schemas.microsoft.com/office/powerpoint/2010/main" val="18584897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38">
            <a:extLst>
              <a:ext uri="{FF2B5EF4-FFF2-40B4-BE49-F238E27FC236}">
                <a16:creationId xmlns:a16="http://schemas.microsoft.com/office/drawing/2014/main" xmlns="" id="{61293230-B0F6-45B1-96D1-13D18E24299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xmlns="" id="{0A1E0707-4985-454B-ACE0-4855BB5587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565343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xmlns="" id="{864AF09E-F4D1-9708-BD55-61C3E2F90E27}"/>
              </a:ext>
            </a:extLst>
          </p:cNvPr>
          <p:cNvSpPr>
            <a:spLocks noGrp="1"/>
          </p:cNvSpPr>
          <p:nvPr>
            <p:ph type="title"/>
          </p:nvPr>
        </p:nvSpPr>
        <p:spPr>
          <a:xfrm>
            <a:off x="733427" y="609599"/>
            <a:ext cx="3686174" cy="1322888"/>
          </a:xfrm>
        </p:spPr>
        <p:txBody>
          <a:bodyPr>
            <a:normAutofit/>
          </a:bodyPr>
          <a:lstStyle/>
          <a:p>
            <a:r>
              <a:rPr lang="en-US" sz="3100">
                <a:latin typeface="Times New Roman"/>
                <a:cs typeface="Calibri Light"/>
              </a:rPr>
              <a:t>VOX(political party) and euroscepticism</a:t>
            </a:r>
            <a:endParaRPr lang="en-US" sz="3100">
              <a:latin typeface="Times New Roman"/>
            </a:endParaRPr>
          </a:p>
        </p:txBody>
      </p:sp>
      <p:sp>
        <p:nvSpPr>
          <p:cNvPr id="3" name="Θέση περιεχομένου 2">
            <a:extLst>
              <a:ext uri="{FF2B5EF4-FFF2-40B4-BE49-F238E27FC236}">
                <a16:creationId xmlns:a16="http://schemas.microsoft.com/office/drawing/2014/main" xmlns="" id="{2034D9BE-93E5-F7B8-8CFC-02A9953B1DE6}"/>
              </a:ext>
            </a:extLst>
          </p:cNvPr>
          <p:cNvSpPr>
            <a:spLocks noGrp="1"/>
          </p:cNvSpPr>
          <p:nvPr>
            <p:ph idx="1"/>
          </p:nvPr>
        </p:nvSpPr>
        <p:spPr>
          <a:xfrm>
            <a:off x="292270" y="1772996"/>
            <a:ext cx="3984455" cy="4785468"/>
          </a:xfrm>
        </p:spPr>
        <p:txBody>
          <a:bodyPr vert="horz" lIns="91440" tIns="45720" rIns="91440" bIns="45720" rtlCol="0" anchor="t">
            <a:normAutofit lnSpcReduction="10000"/>
          </a:bodyPr>
          <a:lstStyle/>
          <a:p>
            <a:pPr marL="0" indent="0">
              <a:buNone/>
            </a:pPr>
            <a:r>
              <a:rPr lang="en-US" sz="2000" dirty="0">
                <a:latin typeface="Times New Roman"/>
                <a:ea typeface="Calibri"/>
                <a:cs typeface="Calibri"/>
              </a:rPr>
              <a:t>Vox holds a Eurosceptic view of the EU, arguing that Sapin should make no sovereignty concessions to the EU, because  according to the Constitution of Spain national sovereignty is vested  in the Spanish people, from whom emanate the powers of the state.</a:t>
            </a:r>
          </a:p>
          <a:p>
            <a:r>
              <a:rPr lang="en-US" sz="2000" b="1" dirty="0">
                <a:latin typeface="Times New Roman"/>
                <a:ea typeface="Calibri"/>
                <a:cs typeface="Calibri"/>
              </a:rPr>
              <a:t>Spain's view about EU</a:t>
            </a:r>
          </a:p>
          <a:p>
            <a:pPr marL="0" indent="0">
              <a:buNone/>
            </a:pPr>
            <a:r>
              <a:rPr lang="en-US" sz="2000" dirty="0">
                <a:latin typeface="Times New Roman"/>
                <a:ea typeface="Calibri"/>
                <a:cs typeface="Calibri"/>
              </a:rPr>
              <a:t>Unfavorable:</a:t>
            </a:r>
            <a:r>
              <a:rPr lang="en-US" sz="2000" b="1" dirty="0">
                <a:solidFill>
                  <a:srgbClr val="002060"/>
                </a:solidFill>
                <a:latin typeface="Times New Roman"/>
                <a:ea typeface="Calibri"/>
                <a:cs typeface="Calibri"/>
              </a:rPr>
              <a:t>33%</a:t>
            </a:r>
          </a:p>
          <a:p>
            <a:pPr marL="0" indent="0">
              <a:buNone/>
            </a:pPr>
            <a:r>
              <a:rPr lang="en-US" sz="2000" dirty="0">
                <a:latin typeface="Times New Roman"/>
                <a:ea typeface="Calibri"/>
                <a:cs typeface="Calibri"/>
              </a:rPr>
              <a:t>Favorable:</a:t>
            </a:r>
            <a:r>
              <a:rPr lang="en-US" sz="2000" b="1" dirty="0">
                <a:solidFill>
                  <a:schemeClr val="accent6">
                    <a:lumMod val="50000"/>
                  </a:schemeClr>
                </a:solidFill>
                <a:latin typeface="Times New Roman"/>
                <a:ea typeface="Calibri"/>
                <a:cs typeface="Calibri"/>
              </a:rPr>
              <a:t>66%</a:t>
            </a:r>
          </a:p>
          <a:p>
            <a:pPr marL="342900" indent="-342900"/>
            <a:r>
              <a:rPr lang="en-US" sz="2000" b="1" dirty="0">
                <a:latin typeface="Times New Roman"/>
                <a:ea typeface="Calibri"/>
                <a:cs typeface="Calibri"/>
              </a:rPr>
              <a:t>Spain's public opinion on membership in EU(is a good thing or bad)</a:t>
            </a:r>
            <a:endParaRPr lang="en-US" sz="2000" b="1" dirty="0">
              <a:solidFill>
                <a:srgbClr val="000000"/>
              </a:solidFill>
              <a:latin typeface="Times New Roman"/>
              <a:ea typeface="Calibri"/>
              <a:cs typeface="Calibri"/>
            </a:endParaRPr>
          </a:p>
          <a:p>
            <a:pPr marL="0" indent="0">
              <a:buNone/>
            </a:pPr>
            <a:r>
              <a:rPr lang="en-US" sz="2000" dirty="0">
                <a:solidFill>
                  <a:srgbClr val="000000"/>
                </a:solidFill>
                <a:latin typeface="Times New Roman"/>
                <a:ea typeface="Calibri"/>
                <a:cs typeface="Calibri"/>
              </a:rPr>
              <a:t>Good thing</a:t>
            </a:r>
            <a:r>
              <a:rPr lang="en-US" sz="2000" b="1" dirty="0">
                <a:solidFill>
                  <a:srgbClr val="000000"/>
                </a:solidFill>
                <a:latin typeface="Times New Roman"/>
                <a:ea typeface="Calibri"/>
                <a:cs typeface="Calibri"/>
              </a:rPr>
              <a:t>:</a:t>
            </a:r>
            <a:r>
              <a:rPr lang="en-US" sz="2000" b="1" dirty="0">
                <a:solidFill>
                  <a:schemeClr val="accent6">
                    <a:lumMod val="50000"/>
                  </a:schemeClr>
                </a:solidFill>
                <a:latin typeface="Times New Roman"/>
                <a:ea typeface="Calibri"/>
                <a:cs typeface="Calibri"/>
              </a:rPr>
              <a:t>67%</a:t>
            </a:r>
            <a:endParaRPr lang="en-US" b="1" dirty="0">
              <a:solidFill>
                <a:schemeClr val="accent6">
                  <a:lumMod val="50000"/>
                </a:schemeClr>
              </a:solidFill>
              <a:ea typeface="Calibri" panose="020F0502020204030204"/>
              <a:cs typeface="Calibri" panose="020F0502020204030204"/>
            </a:endParaRPr>
          </a:p>
          <a:p>
            <a:pPr marL="0" indent="0">
              <a:buNone/>
            </a:pPr>
            <a:r>
              <a:rPr lang="en-US" sz="2000" dirty="0">
                <a:solidFill>
                  <a:srgbClr val="000000"/>
                </a:solidFill>
                <a:latin typeface="Times New Roman"/>
                <a:ea typeface="Calibri"/>
                <a:cs typeface="Calibri"/>
              </a:rPr>
              <a:t>Bad thing:</a:t>
            </a:r>
            <a:r>
              <a:rPr lang="en-US" sz="2000" b="1" dirty="0">
                <a:solidFill>
                  <a:srgbClr val="002060"/>
                </a:solidFill>
                <a:latin typeface="Times New Roman"/>
                <a:ea typeface="Calibri"/>
                <a:cs typeface="Calibri"/>
              </a:rPr>
              <a:t>7%</a:t>
            </a:r>
          </a:p>
          <a:p>
            <a:pPr marL="342900" indent="-342900"/>
            <a:endParaRPr lang="en-US" sz="2000" b="1" dirty="0">
              <a:solidFill>
                <a:srgbClr val="000000"/>
              </a:solidFill>
              <a:latin typeface="Times New Roman"/>
              <a:ea typeface="Calibri"/>
              <a:cs typeface="Calibri"/>
            </a:endParaRPr>
          </a:p>
          <a:p>
            <a:pPr marL="0" indent="0">
              <a:buNone/>
            </a:pPr>
            <a:endParaRPr lang="en-US" sz="2000" b="1" dirty="0">
              <a:solidFill>
                <a:schemeClr val="accent6">
                  <a:lumMod val="50000"/>
                </a:schemeClr>
              </a:solidFill>
              <a:latin typeface="Times New Roman"/>
              <a:ea typeface="Calibri"/>
              <a:cs typeface="Calibri"/>
            </a:endParaRPr>
          </a:p>
        </p:txBody>
      </p:sp>
      <p:pic>
        <p:nvPicPr>
          <p:cNvPr id="5" name="Εικόνα 4" descr="Most in member nations hold favorable views of EU">
            <a:extLst>
              <a:ext uri="{FF2B5EF4-FFF2-40B4-BE49-F238E27FC236}">
                <a16:creationId xmlns:a16="http://schemas.microsoft.com/office/drawing/2014/main" xmlns="" id="{2F5D5A3A-BD78-20F8-7027-988B2FE5EBB6}"/>
              </a:ext>
            </a:extLst>
          </p:cNvPr>
          <p:cNvPicPr>
            <a:picLocks noChangeAspect="1"/>
          </p:cNvPicPr>
          <p:nvPr/>
        </p:nvPicPr>
        <p:blipFill>
          <a:blip r:embed="rId2"/>
          <a:stretch>
            <a:fillRect/>
          </a:stretch>
        </p:blipFill>
        <p:spPr>
          <a:xfrm>
            <a:off x="5013251" y="813035"/>
            <a:ext cx="3268953" cy="5446577"/>
          </a:xfrm>
          <a:prstGeom prst="rect">
            <a:avLst/>
          </a:prstGeom>
        </p:spPr>
      </p:pic>
      <p:pic>
        <p:nvPicPr>
          <p:cNvPr id="4" name="Εικόνα 3" descr="Most believe EU membership has generally benefited their country">
            <a:extLst>
              <a:ext uri="{FF2B5EF4-FFF2-40B4-BE49-F238E27FC236}">
                <a16:creationId xmlns:a16="http://schemas.microsoft.com/office/drawing/2014/main" xmlns="" id="{D70A6611-EE2C-316C-B0F7-C657088BD59D}"/>
              </a:ext>
            </a:extLst>
          </p:cNvPr>
          <p:cNvPicPr>
            <a:picLocks noChangeAspect="1"/>
          </p:cNvPicPr>
          <p:nvPr/>
        </p:nvPicPr>
        <p:blipFill>
          <a:blip r:embed="rId3"/>
          <a:stretch>
            <a:fillRect/>
          </a:stretch>
        </p:blipFill>
        <p:spPr>
          <a:xfrm>
            <a:off x="8200987" y="1133927"/>
            <a:ext cx="3880698" cy="4321836"/>
          </a:xfrm>
          <a:prstGeom prst="rect">
            <a:avLst/>
          </a:prstGeom>
        </p:spPr>
      </p:pic>
    </p:spTree>
    <p:extLst>
      <p:ext uri="{BB962C8B-B14F-4D97-AF65-F5344CB8AC3E}">
        <p14:creationId xmlns:p14="http://schemas.microsoft.com/office/powerpoint/2010/main" val="18772620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1D914C48-CFBA-1544-573C-D4E93C3D4D48}"/>
              </a:ext>
            </a:extLst>
          </p:cNvPr>
          <p:cNvSpPr>
            <a:spLocks noGrp="1"/>
          </p:cNvSpPr>
          <p:nvPr>
            <p:ph type="title"/>
          </p:nvPr>
        </p:nvSpPr>
        <p:spPr>
          <a:xfrm>
            <a:off x="39274" y="3752849"/>
            <a:ext cx="3224626" cy="2452687"/>
          </a:xfrm>
        </p:spPr>
        <p:txBody>
          <a:bodyPr anchor="ctr">
            <a:normAutofit/>
          </a:bodyPr>
          <a:lstStyle/>
          <a:p>
            <a:r>
              <a:rPr lang="el-GR" sz="3600">
                <a:latin typeface="Times New Roman"/>
                <a:cs typeface="Calibri Light"/>
              </a:rPr>
              <a:t>CHALLENGES AND SPAIN</a:t>
            </a:r>
            <a:endParaRPr lang="el-GR" sz="3600">
              <a:cs typeface="Calibri Light"/>
            </a:endParaRPr>
          </a:p>
        </p:txBody>
      </p:sp>
      <p:pic>
        <p:nvPicPr>
          <p:cNvPr id="4" name="Εικόνα 3" descr="Spain becomes first nation in Western Europe to exceed 1 million COVID-19  cases">
            <a:extLst>
              <a:ext uri="{FF2B5EF4-FFF2-40B4-BE49-F238E27FC236}">
                <a16:creationId xmlns:a16="http://schemas.microsoft.com/office/drawing/2014/main" xmlns="" id="{C9D0F020-A780-06B5-F41F-87B6409FF9DD}"/>
              </a:ext>
            </a:extLst>
          </p:cNvPr>
          <p:cNvPicPr>
            <a:picLocks noChangeAspect="1"/>
          </p:cNvPicPr>
          <p:nvPr/>
        </p:nvPicPr>
        <p:blipFill rotWithShape="1">
          <a:blip r:embed="rId2"/>
          <a:srcRect t="32861" b="13033"/>
          <a:stretch/>
        </p:blipFill>
        <p:spPr>
          <a:xfrm>
            <a:off x="20" y="10"/>
            <a:ext cx="12191980" cy="3279907"/>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Θέση περιεχομένου 2">
            <a:extLst>
              <a:ext uri="{FF2B5EF4-FFF2-40B4-BE49-F238E27FC236}">
                <a16:creationId xmlns:a16="http://schemas.microsoft.com/office/drawing/2014/main" xmlns="" id="{FB7C0F93-34DA-5830-1F38-DB510705E2F8}"/>
              </a:ext>
            </a:extLst>
          </p:cNvPr>
          <p:cNvSpPr>
            <a:spLocks noGrp="1"/>
          </p:cNvSpPr>
          <p:nvPr>
            <p:ph idx="1"/>
          </p:nvPr>
        </p:nvSpPr>
        <p:spPr>
          <a:xfrm>
            <a:off x="3417809" y="3233808"/>
            <a:ext cx="8611846" cy="3623294"/>
          </a:xfrm>
        </p:spPr>
        <p:txBody>
          <a:bodyPr vert="horz" lIns="91440" tIns="45720" rIns="91440" bIns="45720" rtlCol="0" anchor="ctr">
            <a:normAutofit fontScale="92500" lnSpcReduction="20000"/>
          </a:bodyPr>
          <a:lstStyle/>
          <a:p>
            <a:pPr marL="0" indent="0">
              <a:buNone/>
            </a:pPr>
            <a:r>
              <a:rPr lang="el-GR" sz="1800" dirty="0">
                <a:latin typeface="Times New Roman"/>
                <a:cs typeface="Calibri"/>
              </a:rPr>
              <a:t>1)</a:t>
            </a:r>
            <a:r>
              <a:rPr lang="el-GR" sz="1800" b="1" u="sng" dirty="0">
                <a:latin typeface="Times New Roman"/>
                <a:cs typeface="Calibri"/>
              </a:rPr>
              <a:t>CORONAVIRUS PANDEMIC</a:t>
            </a:r>
          </a:p>
          <a:p>
            <a:pPr marL="0" indent="0">
              <a:buNone/>
            </a:pPr>
            <a:r>
              <a:rPr lang="en-US" sz="2000" dirty="0">
                <a:latin typeface="Times New Roman"/>
                <a:cs typeface="Calibri"/>
              </a:rPr>
              <a:t>Coronavirus pandemic was a disaster for some of EU's countries but especially for Spain , which was the most affected country form CIVID-19.This fact can be proved by the results which International Health Organization presented during this crucial pandemic and showed that Spain presented the highest infection rate and death rate. In addition, Spain was a country which responded too late to coronavirus pandemic. Why this happened? The reason that can explain this was the lack of preparation and the lack of dialogue among the political parties which had different opinions about the solution .Also it was an even harder case for Spanish government to decide for how they will deal with this pandemic because of the fact that Spain is a well-known country for its socialization and big population(two factors which had a major impact on Spanish government response to COVID-19.The consequences from this pandemic were devastating for the economy, and to combat with COVID-19 Spanish government implement mobility restrictions measures and social distance. The first confirmed case was reported on 31 January  2020.</a:t>
            </a:r>
          </a:p>
          <a:p>
            <a:pPr marL="0" indent="0">
              <a:buNone/>
            </a:pPr>
            <a:endParaRPr lang="el-GR" sz="1300" u="sng">
              <a:latin typeface="Times New Roman"/>
              <a:cs typeface="Calibri"/>
            </a:endParaRPr>
          </a:p>
        </p:txBody>
      </p:sp>
    </p:spTree>
    <p:extLst>
      <p:ext uri="{BB962C8B-B14F-4D97-AF65-F5344CB8AC3E}">
        <p14:creationId xmlns:p14="http://schemas.microsoft.com/office/powerpoint/2010/main" val="29234548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8">
            <a:extLst>
              <a:ext uri="{FF2B5EF4-FFF2-40B4-BE49-F238E27FC236}">
                <a16:creationId xmlns:a16="http://schemas.microsoft.com/office/drawing/2014/main" xmlns="" id="{201CC55D-ED54-4C5C-95E6-10947BD110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xmlns="" id="{0AD2FAC9-013C-FF6A-3DD8-20EB4A8AA045}"/>
              </a:ext>
            </a:extLst>
          </p:cNvPr>
          <p:cNvSpPr>
            <a:spLocks noGrp="1"/>
          </p:cNvSpPr>
          <p:nvPr>
            <p:ph type="title"/>
          </p:nvPr>
        </p:nvSpPr>
        <p:spPr>
          <a:xfrm>
            <a:off x="589560" y="856180"/>
            <a:ext cx="4560584" cy="1128068"/>
          </a:xfrm>
        </p:spPr>
        <p:txBody>
          <a:bodyPr anchor="ctr">
            <a:normAutofit/>
          </a:bodyPr>
          <a:lstStyle/>
          <a:p>
            <a:r>
              <a:rPr lang="el-GR" sz="1900" b="1">
                <a:latin typeface="Times New Roman"/>
                <a:ea typeface="Calibri Light"/>
                <a:cs typeface="Calibri Light"/>
              </a:rPr>
              <a:t>HOW SPAIN DEAL WITH THE SERIOUS SOCIAL AND ECONOMICAL IMPACTS FROM COVID-19</a:t>
            </a:r>
            <a:endParaRPr lang="el-GR" sz="1900" b="1">
              <a:latin typeface="Times New Roman"/>
              <a:cs typeface="Times New Roman"/>
            </a:endParaRPr>
          </a:p>
        </p:txBody>
      </p:sp>
      <p:grpSp>
        <p:nvGrpSpPr>
          <p:cNvPr id="23" name="Group 10">
            <a:extLst>
              <a:ext uri="{FF2B5EF4-FFF2-40B4-BE49-F238E27FC236}">
                <a16:creationId xmlns:a16="http://schemas.microsoft.com/office/drawing/2014/main" xmlns="" id="{1DE889C7-FAD6-4397-98E2-05D50348445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1083484"/>
            <a:ext cx="355196" cy="673460"/>
            <a:chOff x="0" y="823811"/>
            <a:chExt cx="355196" cy="673460"/>
          </a:xfrm>
        </p:grpSpPr>
        <p:sp>
          <p:nvSpPr>
            <p:cNvPr id="12" name="Rectangle 11">
              <a:extLst>
                <a:ext uri="{FF2B5EF4-FFF2-40B4-BE49-F238E27FC236}">
                  <a16:creationId xmlns:a16="http://schemas.microsoft.com/office/drawing/2014/main" xmlns="" id="{F399A70F-F8CD-4992-9EF5-6CF15472E73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2">
              <a:extLst>
                <a:ext uri="{FF2B5EF4-FFF2-40B4-BE49-F238E27FC236}">
                  <a16:creationId xmlns:a16="http://schemas.microsoft.com/office/drawing/2014/main" xmlns="" id="{48F4FEDC-6D80-458C-A665-075D9B9500F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xmlns="" id="{3873B707-463F-40B0-8227-E8CC6C67EB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xmlns="" id="{7B1B5BF5-D40B-B6E9-2FE8-9939CE9F5B5F}"/>
              </a:ext>
            </a:extLst>
          </p:cNvPr>
          <p:cNvSpPr>
            <a:spLocks noGrp="1"/>
          </p:cNvSpPr>
          <p:nvPr>
            <p:ph idx="1"/>
          </p:nvPr>
        </p:nvSpPr>
        <p:spPr>
          <a:xfrm>
            <a:off x="590719" y="2330505"/>
            <a:ext cx="4559425" cy="3979585"/>
          </a:xfrm>
        </p:spPr>
        <p:txBody>
          <a:bodyPr vert="horz" lIns="91440" tIns="45720" rIns="91440" bIns="45720" rtlCol="0" anchor="ctr">
            <a:normAutofit/>
          </a:bodyPr>
          <a:lstStyle/>
          <a:p>
            <a:r>
              <a:rPr lang="en-US" sz="2000" dirty="0">
                <a:latin typeface="Times New Roman"/>
                <a:ea typeface="Calibri"/>
                <a:cs typeface="Calibri"/>
              </a:rPr>
              <a:t>With the </a:t>
            </a:r>
            <a:r>
              <a:rPr lang="en-US" sz="2000" b="1" dirty="0">
                <a:latin typeface="Times New Roman"/>
                <a:ea typeface="Calibri"/>
                <a:cs typeface="Calibri"/>
              </a:rPr>
              <a:t>Next Generation</a:t>
            </a:r>
            <a:r>
              <a:rPr lang="en-US" sz="2000" dirty="0">
                <a:latin typeface="Times New Roman"/>
                <a:ea typeface="Calibri"/>
                <a:cs typeface="Calibri"/>
              </a:rPr>
              <a:t> recovery plan which helps Spain to overcome the devasting impacts on energy, services, industries and general economy</a:t>
            </a:r>
            <a:endParaRPr lang="en-US" sz="2000" dirty="0">
              <a:ea typeface="Calibri"/>
              <a:cs typeface="Calibri"/>
            </a:endParaRPr>
          </a:p>
          <a:p>
            <a:r>
              <a:rPr lang="en-US" sz="2000" dirty="0">
                <a:latin typeface="Times New Roman"/>
                <a:ea typeface="Calibri"/>
                <a:cs typeface="Calibri"/>
              </a:rPr>
              <a:t>One of the main recipients with 160€ billion </a:t>
            </a:r>
          </a:p>
          <a:p>
            <a:r>
              <a:rPr lang="en-US" sz="2000" dirty="0">
                <a:latin typeface="Times New Roman"/>
                <a:ea typeface="Calibri"/>
                <a:cs typeface="Calibri"/>
              </a:rPr>
              <a:t>This plan offers a golden opportunity for an effective economy and between 2021 and 2026 Next Generation Plan offers 140 billion euros</a:t>
            </a:r>
            <a:r>
              <a:rPr lang="el-GR" sz="2000" dirty="0">
                <a:ea typeface="Calibri"/>
                <a:cs typeface="Calibri"/>
              </a:rPr>
              <a:t>.</a:t>
            </a:r>
            <a:endParaRPr lang="el-GR" sz="2000">
              <a:ea typeface="Calibri"/>
              <a:cs typeface="Calibri"/>
            </a:endParaRPr>
          </a:p>
        </p:txBody>
      </p:sp>
      <p:sp>
        <p:nvSpPr>
          <p:cNvPr id="25" name="Rectangle 16">
            <a:extLst>
              <a:ext uri="{FF2B5EF4-FFF2-40B4-BE49-F238E27FC236}">
                <a16:creationId xmlns:a16="http://schemas.microsoft.com/office/drawing/2014/main" xmlns="" id="{C13237C8-E62C-4F0D-A318-BD6FB6C2D1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xmlns="" id="{19C9EAEA-39D0-4B0E-A0EB-51E7B2674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Εικόνα 3" descr="Spain: main NGEU expenditure headings budgeted for in 2021">
            <a:extLst>
              <a:ext uri="{FF2B5EF4-FFF2-40B4-BE49-F238E27FC236}">
                <a16:creationId xmlns:a16="http://schemas.microsoft.com/office/drawing/2014/main" xmlns="" id="{2F1E5FA3-8149-5B2F-6877-202C5796884E}"/>
              </a:ext>
            </a:extLst>
          </p:cNvPr>
          <p:cNvPicPr>
            <a:picLocks noChangeAspect="1"/>
          </p:cNvPicPr>
          <p:nvPr/>
        </p:nvPicPr>
        <p:blipFill rotWithShape="1">
          <a:blip r:embed="rId2"/>
          <a:srcRect r="451" b="-1"/>
          <a:stretch/>
        </p:blipFill>
        <p:spPr>
          <a:xfrm>
            <a:off x="5151396" y="380789"/>
            <a:ext cx="6283999" cy="5860309"/>
          </a:xfrm>
          <a:prstGeom prst="rect">
            <a:avLst/>
          </a:prstGeom>
        </p:spPr>
      </p:pic>
    </p:spTree>
    <p:extLst>
      <p:ext uri="{BB962C8B-B14F-4D97-AF65-F5344CB8AC3E}">
        <p14:creationId xmlns:p14="http://schemas.microsoft.com/office/powerpoint/2010/main" val="41116981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xmlns="" id="{D1D34770-47A8-402C-AF23-2B653F2D88C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xmlns="" id="{4EC362D4-C2ED-10AA-EDE0-B03FE4BDF229}"/>
              </a:ext>
            </a:extLst>
          </p:cNvPr>
          <p:cNvSpPr>
            <a:spLocks noGrp="1"/>
          </p:cNvSpPr>
          <p:nvPr>
            <p:ph type="title"/>
          </p:nvPr>
        </p:nvSpPr>
        <p:spPr>
          <a:xfrm>
            <a:off x="732296" y="45405"/>
            <a:ext cx="3799617" cy="785617"/>
          </a:xfrm>
        </p:spPr>
        <p:txBody>
          <a:bodyPr>
            <a:normAutofit/>
          </a:bodyPr>
          <a:lstStyle/>
          <a:p>
            <a:r>
              <a:rPr lang="el-GR" sz="2000" dirty="0">
                <a:latin typeface="Times New Roman"/>
                <a:cs typeface="Calibri Light"/>
              </a:rPr>
              <a:t>CHALLENGES AND SPAIN</a:t>
            </a:r>
            <a:endParaRPr lang="el-GR" sz="2000" dirty="0">
              <a:latin typeface="Times New Roman"/>
              <a:cs typeface="Times New Roman"/>
            </a:endParaRPr>
          </a:p>
        </p:txBody>
      </p:sp>
      <p:sp>
        <p:nvSpPr>
          <p:cNvPr id="3" name="Θέση περιεχομένου 2">
            <a:extLst>
              <a:ext uri="{FF2B5EF4-FFF2-40B4-BE49-F238E27FC236}">
                <a16:creationId xmlns:a16="http://schemas.microsoft.com/office/drawing/2014/main" xmlns="" id="{4D6DA044-E93C-E7F8-7556-ED3109F8FE7E}"/>
              </a:ext>
            </a:extLst>
          </p:cNvPr>
          <p:cNvSpPr>
            <a:spLocks noGrp="1"/>
          </p:cNvSpPr>
          <p:nvPr>
            <p:ph idx="1"/>
          </p:nvPr>
        </p:nvSpPr>
        <p:spPr>
          <a:xfrm>
            <a:off x="158188" y="828876"/>
            <a:ext cx="6680602" cy="5681005"/>
          </a:xfrm>
        </p:spPr>
        <p:txBody>
          <a:bodyPr vert="horz" lIns="91440" tIns="45720" rIns="91440" bIns="45720" rtlCol="0" anchor="t">
            <a:noAutofit/>
          </a:bodyPr>
          <a:lstStyle/>
          <a:p>
            <a:pPr marL="0" indent="0">
              <a:buNone/>
            </a:pPr>
            <a:r>
              <a:rPr lang="el-GR" sz="2000" dirty="0">
                <a:latin typeface="Times New Roman"/>
                <a:cs typeface="Calibri"/>
              </a:rPr>
              <a:t>2)</a:t>
            </a:r>
            <a:r>
              <a:rPr lang="en-US" sz="2000" dirty="0">
                <a:latin typeface="Times New Roman"/>
                <a:cs typeface="Calibri"/>
              </a:rPr>
              <a:t>Ukraine and Russian War</a:t>
            </a:r>
            <a:endParaRPr lang="en-US" sz="2000" dirty="0">
              <a:latin typeface="Times New Roman"/>
              <a:cs typeface="Times New Roman"/>
            </a:endParaRPr>
          </a:p>
          <a:p>
            <a:pPr marL="342900" indent="-342900"/>
            <a:r>
              <a:rPr lang="en-US" sz="2000" dirty="0">
                <a:latin typeface="Times New Roman"/>
                <a:cs typeface="Calibri"/>
              </a:rPr>
              <a:t>Spain is a member state of EU which fully support Ukraine as these two countries have a very strong relation and that's why Spain keeps a favorable position on Ukraine decision to apply for accession to the EU on February of 2022 .A current action that captured the relation between Ukraine and Spain is that on 5/10/2023 Spanish Prime Minister Pedro Sanchez meet Ukraine's head of government Zelensky and for one more time how much financial and military support Ukraine.</a:t>
            </a:r>
          </a:p>
          <a:p>
            <a:pPr marL="342900" indent="-342900"/>
            <a:r>
              <a:rPr lang="en-US" sz="2000" dirty="0">
                <a:latin typeface="Times New Roman"/>
                <a:cs typeface="Calibri"/>
              </a:rPr>
              <a:t>Spain guarantees the first aid package from the World Bank to Ukraine with 100 millions euros, in order to improve access in health services and help Ukraine to start recovery form the Russian's damages.</a:t>
            </a:r>
          </a:p>
          <a:p>
            <a:pPr marL="342900" indent="-342900"/>
            <a:r>
              <a:rPr lang="en-US" sz="2000" dirty="0">
                <a:latin typeface="Times New Roman"/>
                <a:cs typeface="Calibri"/>
              </a:rPr>
              <a:t>About energy crisis Spanish government has made efforts to reduce the national demand for electricity. In order to help more the vulnerable people as the energy Prises have been increased, Spanish government implement the measure of the reduction of tax on</a:t>
            </a:r>
            <a:r>
              <a:rPr lang="el-GR" sz="2000" dirty="0">
                <a:latin typeface="Times New Roman"/>
                <a:cs typeface="Calibri"/>
              </a:rPr>
              <a:t> electrisity.</a:t>
            </a:r>
          </a:p>
          <a:p>
            <a:pPr marL="342900" indent="-342900"/>
            <a:endParaRPr lang="el-GR" sz="1400">
              <a:latin typeface="Times New Roman"/>
              <a:cs typeface="Calibri"/>
            </a:endParaRPr>
          </a:p>
          <a:p>
            <a:pPr marL="342900" indent="-342900"/>
            <a:endParaRPr lang="el-GR" sz="1400">
              <a:latin typeface="Times New Roman"/>
              <a:cs typeface="Calibri"/>
            </a:endParaRPr>
          </a:p>
          <a:p>
            <a:pPr marL="0" indent="0">
              <a:buNone/>
            </a:pPr>
            <a:endParaRPr lang="el-GR" sz="1400">
              <a:cs typeface="Calibri"/>
            </a:endParaRPr>
          </a:p>
        </p:txBody>
      </p:sp>
      <p:pic>
        <p:nvPicPr>
          <p:cNvPr id="4" name="Εικόνα 3" descr="Spain highlights European support for Ukraine as Russian ...">
            <a:extLst>
              <a:ext uri="{FF2B5EF4-FFF2-40B4-BE49-F238E27FC236}">
                <a16:creationId xmlns:a16="http://schemas.microsoft.com/office/drawing/2014/main" xmlns="" id="{58587E73-6CB0-BC6D-99D5-E1881F2D5C4F}"/>
              </a:ext>
            </a:extLst>
          </p:cNvPr>
          <p:cNvPicPr>
            <a:picLocks noChangeAspect="1"/>
          </p:cNvPicPr>
          <p:nvPr/>
        </p:nvPicPr>
        <p:blipFill rotWithShape="1">
          <a:blip r:embed="rId2"/>
          <a:srcRect l="25179" r="26227" b="-1"/>
          <a:stretch/>
        </p:blipFill>
        <p:spPr>
          <a:xfrm>
            <a:off x="7199440" y="10"/>
            <a:ext cx="4992560" cy="6857990"/>
          </a:xfrm>
          <a:prstGeom prst="rect">
            <a:avLst/>
          </a:prstGeom>
          <a:effectLst/>
        </p:spPr>
      </p:pic>
    </p:spTree>
    <p:extLst>
      <p:ext uri="{BB962C8B-B14F-4D97-AF65-F5344CB8AC3E}">
        <p14:creationId xmlns:p14="http://schemas.microsoft.com/office/powerpoint/2010/main" val="1613742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Slide Background">
            <a:extLst>
              <a:ext uri="{FF2B5EF4-FFF2-40B4-BE49-F238E27FC236}">
                <a16:creationId xmlns:a16="http://schemas.microsoft.com/office/drawing/2014/main" xmlns="" id="{AF6CB648-9554-488A-B457-99CAAD1DA5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5" name="Rectangle 10">
            <a:extLst>
              <a:ext uri="{FF2B5EF4-FFF2-40B4-BE49-F238E27FC236}">
                <a16:creationId xmlns:a16="http://schemas.microsoft.com/office/drawing/2014/main" xmlns="" id="{E3ADCBE7-9330-1CDA-00EB-CDD12DB722F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4290"/>
            <a:ext cx="12192000" cy="1733407"/>
          </a:xfrm>
          <a:prstGeom prst="rect">
            <a:avLst/>
          </a:prstGeom>
          <a:ln>
            <a:noFill/>
          </a:ln>
          <a:effectLst>
            <a:outerShdw blurRad="254000" dist="38100" dir="5460000" sx="94000" sy="94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xmlns="" id="{C814CB39-8A00-E6E5-420D-A9CDB4AAFDE5}"/>
              </a:ext>
            </a:extLst>
          </p:cNvPr>
          <p:cNvSpPr>
            <a:spLocks noGrp="1"/>
          </p:cNvSpPr>
          <p:nvPr>
            <p:ph type="title"/>
          </p:nvPr>
        </p:nvSpPr>
        <p:spPr>
          <a:xfrm>
            <a:off x="761802" y="240241"/>
            <a:ext cx="10760054" cy="1228299"/>
          </a:xfrm>
        </p:spPr>
        <p:txBody>
          <a:bodyPr>
            <a:normAutofit/>
          </a:bodyPr>
          <a:lstStyle/>
          <a:p>
            <a:r>
              <a:rPr lang="el-GR" sz="4000" dirty="0">
                <a:latin typeface="Times New Roman"/>
                <a:ea typeface="Calibri Light"/>
                <a:cs typeface="Calibri Light"/>
              </a:rPr>
              <a:t>EUROZONE CRISIS(</a:t>
            </a:r>
            <a:r>
              <a:rPr lang="en-US" sz="2400" dirty="0">
                <a:latin typeface="Times New Roman"/>
                <a:ea typeface="Calibri Light"/>
                <a:cs typeface="Calibri Light"/>
              </a:rPr>
              <a:t>3rd challenge</a:t>
            </a:r>
            <a:r>
              <a:rPr lang="el-GR" sz="4000" dirty="0">
                <a:latin typeface="Times New Roman"/>
                <a:ea typeface="Calibri Light"/>
                <a:cs typeface="Calibri Light"/>
              </a:rPr>
              <a:t>)</a:t>
            </a:r>
            <a:endParaRPr lang="el-GR" sz="4000" dirty="0">
              <a:latin typeface="Times New Roman"/>
              <a:cs typeface="Times New Roman"/>
            </a:endParaRPr>
          </a:p>
        </p:txBody>
      </p:sp>
      <p:sp>
        <p:nvSpPr>
          <p:cNvPr id="3" name="Θέση περιεχομένου 2">
            <a:extLst>
              <a:ext uri="{FF2B5EF4-FFF2-40B4-BE49-F238E27FC236}">
                <a16:creationId xmlns:a16="http://schemas.microsoft.com/office/drawing/2014/main" xmlns="" id="{566E6B2F-97F5-CC55-889D-1CE60EAC7010}"/>
              </a:ext>
            </a:extLst>
          </p:cNvPr>
          <p:cNvSpPr>
            <a:spLocks noGrp="1"/>
          </p:cNvSpPr>
          <p:nvPr>
            <p:ph idx="1"/>
          </p:nvPr>
        </p:nvSpPr>
        <p:spPr>
          <a:xfrm>
            <a:off x="761802" y="1839198"/>
            <a:ext cx="4864875" cy="4333002"/>
          </a:xfrm>
        </p:spPr>
        <p:txBody>
          <a:bodyPr vert="horz" lIns="91440" tIns="45720" rIns="91440" bIns="45720" rtlCol="0" anchor="ctr">
            <a:noAutofit/>
          </a:bodyPr>
          <a:lstStyle/>
          <a:p>
            <a:r>
              <a:rPr lang="en-US" sz="1600" dirty="0">
                <a:latin typeface="Times New Roman"/>
                <a:ea typeface="+mn-lt"/>
                <a:cs typeface="+mn-lt"/>
              </a:rPr>
              <a:t>Crucial impacts on Spain's strong economy, increased national debt and unemployment rate and bankruptcies of major companies.</a:t>
            </a:r>
            <a:endParaRPr lang="en-US" sz="1600" dirty="0">
              <a:latin typeface="Times New Roman"/>
              <a:ea typeface="Calibri" panose="020F0502020204030204"/>
              <a:cs typeface="Calibri" panose="020F0502020204030204"/>
            </a:endParaRPr>
          </a:p>
          <a:p>
            <a:r>
              <a:rPr lang="en-US" sz="1600" b="1" dirty="0">
                <a:latin typeface="Times New Roman"/>
                <a:ea typeface="+mn-lt"/>
                <a:cs typeface="+mn-lt"/>
              </a:rPr>
              <a:t>Three scenarios </a:t>
            </a:r>
            <a:r>
              <a:rPr lang="en-US" sz="1600" dirty="0">
                <a:latin typeface="Times New Roman"/>
                <a:ea typeface="+mn-lt"/>
                <a:cs typeface="+mn-lt"/>
              </a:rPr>
              <a:t>for Spain:1)exit from eurozone 2)intervention(European loan) 3)muddling through</a:t>
            </a:r>
          </a:p>
          <a:p>
            <a:r>
              <a:rPr lang="en-US" sz="1600" dirty="0">
                <a:latin typeface="Times New Roman"/>
                <a:ea typeface="+mn-lt"/>
                <a:cs typeface="+mn-lt"/>
              </a:rPr>
              <a:t>Despite of its strong economy, Spain needed the cooperation with Europe in order to come out of the crisis.</a:t>
            </a:r>
          </a:p>
          <a:p>
            <a:r>
              <a:rPr lang="en-US" sz="1600" dirty="0">
                <a:solidFill>
                  <a:srgbClr val="222222"/>
                </a:solidFill>
                <a:latin typeface="Times New Roman"/>
                <a:ea typeface="+mn-lt"/>
                <a:cs typeface="Arial"/>
              </a:rPr>
              <a:t>Spain received a bank bailout (not a sovereign</a:t>
            </a:r>
            <a:r>
              <a:rPr lang="en-US" sz="1600" dirty="0">
                <a:latin typeface="Times New Roman"/>
                <a:ea typeface="+mn-lt"/>
                <a:cs typeface="Arial"/>
              </a:rPr>
              <a:t/>
            </a:r>
            <a:br>
              <a:rPr lang="en-US" sz="1600" dirty="0">
                <a:latin typeface="Times New Roman"/>
                <a:ea typeface="+mn-lt"/>
                <a:cs typeface="Arial"/>
              </a:rPr>
            </a:br>
            <a:r>
              <a:rPr lang="en-US" sz="1600" dirty="0">
                <a:solidFill>
                  <a:srgbClr val="222222"/>
                </a:solidFill>
                <a:latin typeface="Times New Roman"/>
                <a:ea typeface="+mn-lt"/>
                <a:cs typeface="Arial"/>
              </a:rPr>
              <a:t>bailout like Greece) from the EU/IMF during the crisis</a:t>
            </a:r>
            <a:r>
              <a:rPr lang="en-US" sz="1600" dirty="0">
                <a:solidFill>
                  <a:srgbClr val="222222"/>
                </a:solidFill>
                <a:latin typeface="Arial"/>
                <a:ea typeface="+mn-lt"/>
                <a:cs typeface="Arial"/>
              </a:rPr>
              <a:t>.</a:t>
            </a:r>
            <a:endParaRPr lang="en-US" sz="1600" dirty="0">
              <a:latin typeface="Times New Roman"/>
              <a:ea typeface="+mn-lt"/>
              <a:cs typeface="+mn-lt"/>
            </a:endParaRPr>
          </a:p>
          <a:p>
            <a:r>
              <a:rPr lang="en-US" sz="1600" b="1" dirty="0">
                <a:latin typeface="Times New Roman"/>
                <a:ea typeface="+mn-lt"/>
                <a:cs typeface="+mn-lt"/>
              </a:rPr>
              <a:t>Should Spain leave or stay in Eurozone?</a:t>
            </a:r>
          </a:p>
          <a:p>
            <a:pPr marL="0" indent="0">
              <a:buNone/>
            </a:pPr>
            <a:r>
              <a:rPr lang="en-US" sz="1600" dirty="0">
                <a:latin typeface="Times New Roman"/>
                <a:ea typeface="+mn-lt"/>
                <a:cs typeface="+mn-lt"/>
              </a:rPr>
              <a:t>   30% of public opinion said that euro has been bad for the economy ,but want to continue using it.</a:t>
            </a:r>
            <a:endParaRPr lang="en-US" sz="1600">
              <a:latin typeface="Times New Roman"/>
              <a:ea typeface="Calibri"/>
              <a:cs typeface="Calibri"/>
            </a:endParaRPr>
          </a:p>
          <a:p>
            <a:pPr marL="342900" indent="-342900"/>
            <a:r>
              <a:rPr lang="en-US" sz="1600" dirty="0">
                <a:latin typeface="Times New Roman"/>
                <a:ea typeface="+mn-lt"/>
                <a:cs typeface="+mn-lt"/>
              </a:rPr>
              <a:t>UNEMPLOYMENT RATE DURING THE EUROZONE CRISIS</a:t>
            </a:r>
          </a:p>
          <a:p>
            <a:pPr marL="342900" indent="-342900"/>
            <a:r>
              <a:rPr lang="en-US" sz="1600" b="1" dirty="0">
                <a:solidFill>
                  <a:srgbClr val="002060"/>
                </a:solidFill>
                <a:latin typeface="Times New Roman"/>
                <a:ea typeface="+mn-lt"/>
                <a:cs typeface="+mn-lt"/>
              </a:rPr>
              <a:t>2008</a:t>
            </a:r>
            <a:r>
              <a:rPr lang="en-US" sz="1600" dirty="0">
                <a:latin typeface="Times New Roman"/>
                <a:ea typeface="+mn-lt"/>
                <a:cs typeface="+mn-lt"/>
              </a:rPr>
              <a:t>-</a:t>
            </a:r>
            <a:r>
              <a:rPr lang="en-US" sz="1600" b="1" dirty="0">
                <a:latin typeface="Times New Roman"/>
                <a:ea typeface="+mn-lt"/>
                <a:cs typeface="+mn-lt"/>
              </a:rPr>
              <a:t>9.60%</a:t>
            </a:r>
            <a:r>
              <a:rPr lang="en-US" sz="1600" dirty="0">
                <a:latin typeface="Times New Roman"/>
                <a:ea typeface="+mn-lt"/>
                <a:cs typeface="+mn-lt"/>
              </a:rPr>
              <a:t>           </a:t>
            </a:r>
            <a:r>
              <a:rPr lang="en-US" sz="1600" b="1" dirty="0">
                <a:solidFill>
                  <a:srgbClr val="002060"/>
                </a:solidFill>
                <a:latin typeface="Times New Roman"/>
                <a:ea typeface="+mn-lt"/>
                <a:cs typeface="+mn-lt"/>
              </a:rPr>
              <a:t> 2010-</a:t>
            </a:r>
            <a:r>
              <a:rPr lang="en-US" sz="1600" dirty="0">
                <a:latin typeface="Times New Roman"/>
                <a:ea typeface="+mn-lt"/>
                <a:cs typeface="+mn-lt"/>
              </a:rPr>
              <a:t>19.84%      </a:t>
            </a:r>
            <a:r>
              <a:rPr lang="en-US" sz="1600" b="1" dirty="0">
                <a:solidFill>
                  <a:srgbClr val="002060"/>
                </a:solidFill>
                <a:latin typeface="Times New Roman"/>
                <a:ea typeface="+mn-lt"/>
                <a:cs typeface="+mn-lt"/>
              </a:rPr>
              <a:t>  2013</a:t>
            </a:r>
            <a:r>
              <a:rPr lang="en-US" sz="1600" dirty="0">
                <a:latin typeface="Times New Roman"/>
                <a:ea typeface="+mn-lt"/>
                <a:cs typeface="+mn-lt"/>
              </a:rPr>
              <a:t>-</a:t>
            </a:r>
            <a:r>
              <a:rPr lang="en-US" sz="1600" b="1" dirty="0">
                <a:latin typeface="Times New Roman"/>
                <a:ea typeface="+mn-lt"/>
                <a:cs typeface="+mn-lt"/>
              </a:rPr>
              <a:t>26.94%</a:t>
            </a:r>
            <a:r>
              <a:rPr lang="en-US" sz="1600" dirty="0">
                <a:latin typeface="Times New Roman"/>
                <a:ea typeface="+mn-lt"/>
                <a:cs typeface="+mn-lt"/>
              </a:rPr>
              <a:t>  </a:t>
            </a:r>
            <a:r>
              <a:rPr lang="en-US" sz="1600" b="1" dirty="0">
                <a:solidFill>
                  <a:srgbClr val="002060"/>
                </a:solidFill>
                <a:latin typeface="Times New Roman"/>
                <a:ea typeface="+mn-lt"/>
                <a:cs typeface="+mn-lt"/>
              </a:rPr>
              <a:t> 2016</a:t>
            </a:r>
            <a:r>
              <a:rPr lang="en-US" sz="1600" dirty="0">
                <a:latin typeface="Times New Roman"/>
                <a:ea typeface="+mn-lt"/>
                <a:cs typeface="+mn-lt"/>
              </a:rPr>
              <a:t>-21%        </a:t>
            </a:r>
            <a:r>
              <a:rPr lang="en-US" sz="1600" b="1" dirty="0">
                <a:solidFill>
                  <a:srgbClr val="002060"/>
                </a:solidFill>
                <a:latin typeface="Times New Roman"/>
                <a:ea typeface="+mn-lt"/>
                <a:cs typeface="+mn-lt"/>
              </a:rPr>
              <a:t>2020</a:t>
            </a:r>
            <a:r>
              <a:rPr lang="en-US" sz="1600" dirty="0">
                <a:latin typeface="Times New Roman"/>
                <a:ea typeface="+mn-lt"/>
                <a:cs typeface="+mn-lt"/>
              </a:rPr>
              <a:t>-14.71%</a:t>
            </a:r>
          </a:p>
          <a:p>
            <a:pPr marL="342900" indent="-342900"/>
            <a:r>
              <a:rPr lang="en-US" sz="1600" b="1" dirty="0">
                <a:solidFill>
                  <a:srgbClr val="002060"/>
                </a:solidFill>
                <a:latin typeface="Times New Roman"/>
                <a:ea typeface="+mn-lt"/>
                <a:cs typeface="+mn-lt"/>
              </a:rPr>
              <a:t>2009</a:t>
            </a:r>
            <a:r>
              <a:rPr lang="en-US" sz="1600" dirty="0">
                <a:latin typeface="Times New Roman"/>
                <a:ea typeface="+mn-lt"/>
                <a:cs typeface="+mn-lt"/>
              </a:rPr>
              <a:t>-</a:t>
            </a:r>
            <a:r>
              <a:rPr lang="en-US" sz="1600" b="1" dirty="0">
                <a:latin typeface="Times New Roman"/>
                <a:ea typeface="+mn-lt"/>
                <a:cs typeface="+mn-lt"/>
              </a:rPr>
              <a:t>17.24%</a:t>
            </a:r>
            <a:r>
              <a:rPr lang="en-US" sz="1600" dirty="0">
                <a:latin typeface="Times New Roman"/>
                <a:ea typeface="+mn-lt"/>
                <a:cs typeface="+mn-lt"/>
              </a:rPr>
              <a:t>         </a:t>
            </a:r>
            <a:r>
              <a:rPr lang="en-US" sz="1600" b="1" dirty="0">
                <a:solidFill>
                  <a:srgbClr val="002060"/>
                </a:solidFill>
                <a:latin typeface="Times New Roman"/>
                <a:ea typeface="+mn-lt"/>
                <a:cs typeface="+mn-lt"/>
              </a:rPr>
              <a:t> 2011</a:t>
            </a:r>
            <a:r>
              <a:rPr lang="en-US" sz="1600" dirty="0">
                <a:latin typeface="Times New Roman"/>
                <a:ea typeface="+mn-lt"/>
                <a:cs typeface="+mn-lt"/>
              </a:rPr>
              <a:t>-21.08%      </a:t>
            </a:r>
            <a:r>
              <a:rPr lang="en-US" sz="1600" b="1" dirty="0">
                <a:solidFill>
                  <a:srgbClr val="002060"/>
                </a:solidFill>
                <a:latin typeface="Times New Roman"/>
                <a:ea typeface="+mn-lt"/>
                <a:cs typeface="+mn-lt"/>
              </a:rPr>
              <a:t> 2014-</a:t>
            </a:r>
            <a:r>
              <a:rPr lang="en-US" sz="1600" b="1" dirty="0">
                <a:latin typeface="Times New Roman"/>
                <a:ea typeface="+mn-lt"/>
                <a:cs typeface="+mn-lt"/>
              </a:rPr>
              <a:t>25.93% </a:t>
            </a:r>
            <a:r>
              <a:rPr lang="en-US" sz="1600" dirty="0">
                <a:latin typeface="Times New Roman"/>
                <a:ea typeface="+mn-lt"/>
                <a:cs typeface="+mn-lt"/>
              </a:rPr>
              <a:t>   </a:t>
            </a:r>
            <a:r>
              <a:rPr lang="en-US" sz="1600" b="1" dirty="0">
                <a:solidFill>
                  <a:srgbClr val="002060"/>
                </a:solidFill>
                <a:latin typeface="Times New Roman"/>
                <a:ea typeface="+mn-lt"/>
                <a:cs typeface="+mn-lt"/>
              </a:rPr>
              <a:t> 2018</a:t>
            </a:r>
            <a:r>
              <a:rPr lang="en-US" sz="1600" dirty="0">
                <a:latin typeface="Times New Roman"/>
                <a:ea typeface="+mn-lt"/>
                <a:cs typeface="+mn-lt"/>
              </a:rPr>
              <a:t>-16.74%              </a:t>
            </a:r>
            <a:r>
              <a:rPr lang="en-US" sz="1600" b="1" dirty="0">
                <a:solidFill>
                  <a:srgbClr val="002060"/>
                </a:solidFill>
                <a:latin typeface="Times New Roman"/>
                <a:ea typeface="+mn-lt"/>
                <a:cs typeface="+mn-lt"/>
              </a:rPr>
              <a:t>2023</a:t>
            </a:r>
            <a:r>
              <a:rPr lang="en-US" sz="1600" dirty="0">
                <a:latin typeface="Times New Roman"/>
                <a:ea typeface="+mn-lt"/>
                <a:cs typeface="+mn-lt"/>
              </a:rPr>
              <a:t>-11.84%</a:t>
            </a:r>
          </a:p>
          <a:p>
            <a:pPr marL="0" indent="0">
              <a:buNone/>
            </a:pPr>
            <a:endParaRPr lang="el-GR" sz="1300">
              <a:ea typeface="+mn-lt"/>
              <a:cs typeface="+mn-lt"/>
            </a:endParaRPr>
          </a:p>
        </p:txBody>
      </p:sp>
      <p:pic>
        <p:nvPicPr>
          <p:cNvPr id="4" name="Εικόνα 3" descr="Euro breakup is inevitable - Dec. 9, 2011">
            <a:extLst>
              <a:ext uri="{FF2B5EF4-FFF2-40B4-BE49-F238E27FC236}">
                <a16:creationId xmlns:a16="http://schemas.microsoft.com/office/drawing/2014/main" xmlns="" id="{77F39A72-EA3D-9628-160C-E0393EC53409}"/>
              </a:ext>
            </a:extLst>
          </p:cNvPr>
          <p:cNvPicPr>
            <a:picLocks noChangeAspect="1"/>
          </p:cNvPicPr>
          <p:nvPr/>
        </p:nvPicPr>
        <p:blipFill>
          <a:blip r:embed="rId2"/>
          <a:stretch>
            <a:fillRect/>
          </a:stretch>
        </p:blipFill>
        <p:spPr>
          <a:xfrm>
            <a:off x="6343650" y="2548737"/>
            <a:ext cx="5178206" cy="3352888"/>
          </a:xfrm>
          <a:prstGeom prst="rect">
            <a:avLst/>
          </a:prstGeom>
        </p:spPr>
      </p:pic>
    </p:spTree>
    <p:extLst>
      <p:ext uri="{BB962C8B-B14F-4D97-AF65-F5344CB8AC3E}">
        <p14:creationId xmlns:p14="http://schemas.microsoft.com/office/powerpoint/2010/main" val="32231415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7">
            <a:extLst>
              <a:ext uri="{FF2B5EF4-FFF2-40B4-BE49-F238E27FC236}">
                <a16:creationId xmlns:a16="http://schemas.microsoft.com/office/drawing/2014/main" xmlns="" id="{09588DA8-065E-4F6F-8EFD-43104AB2E0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endParaRPr lang="en-US">
              <a:ea typeface="Calibri"/>
              <a:cs typeface="Calibri"/>
            </a:endParaRPr>
          </a:p>
          <a:p>
            <a:pPr algn="ctr"/>
            <a:endParaRPr lang="en-US">
              <a:ea typeface="Calibri"/>
              <a:cs typeface="Calibri"/>
            </a:endParaRPr>
          </a:p>
        </p:txBody>
      </p:sp>
      <p:sp useBgFill="1">
        <p:nvSpPr>
          <p:cNvPr id="34" name="Rectangle 9">
            <a:extLst>
              <a:ext uri="{FF2B5EF4-FFF2-40B4-BE49-F238E27FC236}">
                <a16:creationId xmlns:a16="http://schemas.microsoft.com/office/drawing/2014/main" xmlns="" id="{C4285719-470E-454C-AF62-8323075F1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11">
            <a:extLst>
              <a:ext uri="{FF2B5EF4-FFF2-40B4-BE49-F238E27FC236}">
                <a16:creationId xmlns:a16="http://schemas.microsoft.com/office/drawing/2014/main" xmlns=""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13">
            <a:extLst>
              <a:ext uri="{FF2B5EF4-FFF2-40B4-BE49-F238E27FC236}">
                <a16:creationId xmlns:a16="http://schemas.microsoft.com/office/drawing/2014/main" xmlns=""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15">
            <a:extLst>
              <a:ext uri="{FF2B5EF4-FFF2-40B4-BE49-F238E27FC236}">
                <a16:creationId xmlns:a16="http://schemas.microsoft.com/office/drawing/2014/main" xmlns=""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17">
            <a:extLst>
              <a:ext uri="{FF2B5EF4-FFF2-40B4-BE49-F238E27FC236}">
                <a16:creationId xmlns:a16="http://schemas.microsoft.com/office/drawing/2014/main" xmlns=""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Rectangle 19">
            <a:extLst>
              <a:ext uri="{FF2B5EF4-FFF2-40B4-BE49-F238E27FC236}">
                <a16:creationId xmlns:a16="http://schemas.microsoft.com/office/drawing/2014/main" xmlns=""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xmlns="" id="{E4F84B98-27CB-E7CF-01E0-ECE6843B3ACF}"/>
              </a:ext>
            </a:extLst>
          </p:cNvPr>
          <p:cNvSpPr>
            <a:spLocks noGrp="1"/>
          </p:cNvSpPr>
          <p:nvPr>
            <p:ph type="title"/>
          </p:nvPr>
        </p:nvSpPr>
        <p:spPr>
          <a:xfrm>
            <a:off x="466722" y="586855"/>
            <a:ext cx="3201366" cy="3387497"/>
          </a:xfrm>
        </p:spPr>
        <p:txBody>
          <a:bodyPr anchor="b">
            <a:normAutofit/>
          </a:bodyPr>
          <a:lstStyle/>
          <a:p>
            <a:pPr algn="r"/>
            <a:r>
              <a:rPr lang="en-US" sz="4000" b="1" dirty="0">
                <a:solidFill>
                  <a:srgbClr val="FFFFFF"/>
                </a:solidFill>
                <a:latin typeface="Times New Roman"/>
                <a:ea typeface="Calibri Light"/>
                <a:cs typeface="Calibri Light"/>
              </a:rPr>
              <a:t>Sources Used</a:t>
            </a:r>
          </a:p>
        </p:txBody>
      </p:sp>
      <p:sp>
        <p:nvSpPr>
          <p:cNvPr id="3" name="Θέση περιεχομένου 2">
            <a:extLst>
              <a:ext uri="{FF2B5EF4-FFF2-40B4-BE49-F238E27FC236}">
                <a16:creationId xmlns:a16="http://schemas.microsoft.com/office/drawing/2014/main" xmlns="" id="{24BDB344-65B9-AA1F-4547-A8ECAEF49F81}"/>
              </a:ext>
            </a:extLst>
          </p:cNvPr>
          <p:cNvSpPr>
            <a:spLocks noGrp="1"/>
          </p:cNvSpPr>
          <p:nvPr>
            <p:ph idx="1"/>
          </p:nvPr>
        </p:nvSpPr>
        <p:spPr>
          <a:xfrm>
            <a:off x="4890470" y="3178977"/>
            <a:ext cx="6475136" cy="3628155"/>
          </a:xfrm>
        </p:spPr>
        <p:txBody>
          <a:bodyPr vert="horz" lIns="91440" tIns="45720" rIns="91440" bIns="45720" rtlCol="0" anchor="ctr">
            <a:normAutofit fontScale="25000" lnSpcReduction="20000"/>
          </a:bodyPr>
          <a:lstStyle/>
          <a:p>
            <a:r>
              <a:rPr lang="en-US" sz="5400" dirty="0">
                <a:ea typeface="Calibri"/>
                <a:cs typeface="Calibri"/>
              </a:rPr>
              <a:t>BBC news for Spain/information about Spain's profile</a:t>
            </a:r>
          </a:p>
          <a:p>
            <a:pPr marL="0" indent="0">
              <a:buNone/>
            </a:pPr>
            <a:r>
              <a:rPr lang="en-US" sz="5400" dirty="0">
                <a:ea typeface="+mn-lt"/>
                <a:cs typeface="+mn-lt"/>
                <a:hlinkClick r:id="rId2"/>
              </a:rPr>
              <a:t>https://www.bbc.com/news/world-europe-17941641</a:t>
            </a:r>
            <a:endParaRPr lang="en-US" sz="5400" dirty="0">
              <a:ea typeface="+mn-lt"/>
              <a:cs typeface="+mn-lt"/>
            </a:endParaRPr>
          </a:p>
          <a:p>
            <a:r>
              <a:rPr lang="en-US" sz="5400" dirty="0">
                <a:latin typeface="Times New Roman"/>
                <a:ea typeface="Calibri" panose="020F0502020204030204"/>
                <a:cs typeface="Calibri" panose="020F0502020204030204"/>
              </a:rPr>
              <a:t>Spain's </a:t>
            </a:r>
            <a:r>
              <a:rPr lang="en-US" sz="5400" dirty="0" err="1">
                <a:latin typeface="Times New Roman"/>
                <a:ea typeface="Calibri" panose="020F0502020204030204"/>
                <a:cs typeface="Calibri" panose="020F0502020204030204"/>
              </a:rPr>
              <a:t>priorites,foreign</a:t>
            </a:r>
            <a:r>
              <a:rPr lang="en-US" sz="5400" dirty="0">
                <a:latin typeface="Times New Roman"/>
                <a:ea typeface="Calibri" panose="020F0502020204030204"/>
                <a:cs typeface="Calibri" panose="020F0502020204030204"/>
              </a:rPr>
              <a:t> </a:t>
            </a:r>
            <a:r>
              <a:rPr lang="en-US" sz="5400" dirty="0" err="1">
                <a:latin typeface="Times New Roman"/>
                <a:ea typeface="Calibri" panose="020F0502020204030204"/>
                <a:cs typeface="Calibri" panose="020F0502020204030204"/>
              </a:rPr>
              <a:t>policy,Prime</a:t>
            </a:r>
            <a:r>
              <a:rPr lang="en-US" sz="5400" dirty="0">
                <a:latin typeface="Times New Roman"/>
                <a:ea typeface="Calibri" panose="020F0502020204030204"/>
                <a:cs typeface="Calibri" panose="020F0502020204030204"/>
              </a:rPr>
              <a:t> Minister's actions</a:t>
            </a:r>
          </a:p>
          <a:p>
            <a:pPr marL="0" indent="0">
              <a:buNone/>
            </a:pPr>
            <a:r>
              <a:rPr lang="en-US" sz="5400" dirty="0">
                <a:ea typeface="+mn-lt"/>
                <a:cs typeface="+mn-lt"/>
                <a:hlinkClick r:id="rId3"/>
              </a:rPr>
              <a:t>https://www.lamoncloa.gob.es/lang/en/presidente/biografia/Paginas/index.aspx</a:t>
            </a:r>
            <a:endParaRPr lang="en-US" sz="5400" dirty="0">
              <a:latin typeface="Times New Roman"/>
              <a:ea typeface="+mn-lt"/>
              <a:cs typeface="+mn-lt"/>
            </a:endParaRPr>
          </a:p>
          <a:p>
            <a:pPr marL="457200" indent="-457200"/>
            <a:r>
              <a:rPr lang="en-US" sz="5400" dirty="0">
                <a:latin typeface="Times New Roman"/>
                <a:ea typeface="+mn-lt"/>
                <a:cs typeface="+mn-lt"/>
              </a:rPr>
              <a:t>Euroscepticism</a:t>
            </a:r>
          </a:p>
          <a:p>
            <a:pPr marL="0" indent="0">
              <a:buNone/>
            </a:pPr>
            <a:r>
              <a:rPr lang="en-US" sz="5400" dirty="0">
                <a:latin typeface="Times New Roman"/>
                <a:ea typeface="+mn-lt"/>
                <a:cs typeface="+mn-lt"/>
              </a:rPr>
              <a:t>An article by Antonia Maria Ruiz Jimenez</a:t>
            </a:r>
            <a:endParaRPr lang="en-US" sz="5400" dirty="0">
              <a:latin typeface="Calibri"/>
              <a:ea typeface="+mn-lt"/>
              <a:cs typeface="+mn-lt"/>
            </a:endParaRPr>
          </a:p>
          <a:p>
            <a:pPr marL="0" indent="0">
              <a:buNone/>
            </a:pPr>
            <a:r>
              <a:rPr lang="en-US" sz="5400" dirty="0">
                <a:ea typeface="+mn-lt"/>
                <a:cs typeface="+mn-lt"/>
                <a:hlinkClick r:id="rId4"/>
              </a:rPr>
              <a:t>https://www.academia.edu/7773468/Spain_Euroscepticism_in_a_Pro_European_Country</a:t>
            </a:r>
            <a:endParaRPr lang="en-US" sz="5400" dirty="0">
              <a:ea typeface="+mn-lt"/>
              <a:cs typeface="+mn-lt"/>
            </a:endParaRPr>
          </a:p>
          <a:p>
            <a:pPr marL="0" indent="0">
              <a:buNone/>
            </a:pPr>
            <a:r>
              <a:rPr lang="en-US" sz="5400" dirty="0">
                <a:ea typeface="+mn-lt"/>
                <a:cs typeface="+mn-lt"/>
                <a:hlinkClick r:id="rId5"/>
              </a:rPr>
              <a:t>https://europa.eu/eurobarometer/surveys/detail/3052</a:t>
            </a:r>
            <a:endParaRPr lang="en-US" sz="5400" dirty="0">
              <a:ea typeface="+mn-lt"/>
              <a:cs typeface="+mn-lt"/>
            </a:endParaRPr>
          </a:p>
          <a:p>
            <a:pPr marL="285750" indent="-285750"/>
            <a:r>
              <a:rPr lang="en-US" sz="5400" dirty="0">
                <a:ea typeface="Calibri"/>
                <a:cs typeface="Calibri"/>
              </a:rPr>
              <a:t>Challenges for Spain</a:t>
            </a:r>
          </a:p>
          <a:p>
            <a:pPr marL="0" indent="0">
              <a:buNone/>
            </a:pPr>
            <a:r>
              <a:rPr lang="en-US" sz="5400" dirty="0" err="1">
                <a:ea typeface="Calibri"/>
                <a:cs typeface="Calibri"/>
              </a:rPr>
              <a:t>Artcile</a:t>
            </a:r>
            <a:r>
              <a:rPr lang="en-US" sz="5400" dirty="0">
                <a:ea typeface="Calibri"/>
                <a:cs typeface="Calibri"/>
              </a:rPr>
              <a:t> by Charlles Powell and </a:t>
            </a:r>
            <a:r>
              <a:rPr lang="en-US" sz="5400" dirty="0" err="1">
                <a:ea typeface="Calibri"/>
                <a:cs typeface="Calibri"/>
              </a:rPr>
              <a:t>Garlota</a:t>
            </a:r>
            <a:r>
              <a:rPr lang="en-US" sz="5400" dirty="0">
                <a:ea typeface="Calibri"/>
                <a:cs typeface="Calibri"/>
              </a:rPr>
              <a:t> Garcia Encina</a:t>
            </a:r>
          </a:p>
          <a:p>
            <a:pPr marL="0" indent="0">
              <a:buNone/>
            </a:pPr>
            <a:r>
              <a:rPr lang="en-US" sz="5400" dirty="0">
                <a:ea typeface="+mn-lt"/>
                <a:cs typeface="+mn-lt"/>
                <a:hlinkClick r:id="rId6"/>
              </a:rPr>
              <a:t>https://www.realinstitutoelcano.org/en/analyses/spanish-responses-to-russias-invasion-of-ukraine/</a:t>
            </a:r>
            <a:endParaRPr lang="en-US" sz="5400" dirty="0">
              <a:ea typeface="+mn-lt"/>
              <a:cs typeface="+mn-lt"/>
            </a:endParaRPr>
          </a:p>
          <a:p>
            <a:pPr marL="0" indent="0">
              <a:buNone/>
            </a:pPr>
            <a:r>
              <a:rPr lang="en-US" sz="5400" dirty="0" err="1">
                <a:ea typeface="+mn-lt"/>
                <a:cs typeface="+mn-lt"/>
              </a:rPr>
              <a:t>Researchs</a:t>
            </a:r>
            <a:r>
              <a:rPr lang="en-US" sz="5400" dirty="0">
                <a:ea typeface="+mn-lt"/>
                <a:cs typeface="+mn-lt"/>
              </a:rPr>
              <a:t> for the consequences of coronavirus pandemic in Spain from National Institutes of Health (.gov)</a:t>
            </a:r>
          </a:p>
          <a:p>
            <a:pPr marL="0" indent="0">
              <a:buNone/>
            </a:pPr>
            <a:r>
              <a:rPr lang="en-US" sz="5400" dirty="0">
                <a:ea typeface="+mn-lt"/>
                <a:cs typeface="+mn-lt"/>
              </a:rPr>
              <a:t> </a:t>
            </a:r>
            <a:r>
              <a:rPr lang="en-US" sz="5400" dirty="0">
                <a:ea typeface="+mn-lt"/>
                <a:cs typeface="+mn-lt"/>
                <a:hlinkClick r:id="rId7"/>
              </a:rPr>
              <a:t>https://www.ncbi.nlm.nih.gov/pmc/articles/PMC7753436/</a:t>
            </a:r>
            <a:endParaRPr lang="en-US" sz="5400" dirty="0">
              <a:ea typeface="+mn-lt"/>
              <a:cs typeface="+mn-lt"/>
            </a:endParaRPr>
          </a:p>
          <a:p>
            <a:pPr marL="0" indent="0">
              <a:buNone/>
            </a:pPr>
            <a:r>
              <a:rPr lang="en-US" sz="5400" dirty="0">
                <a:ea typeface="+mn-lt"/>
                <a:cs typeface="+mn-lt"/>
              </a:rPr>
              <a:t> </a:t>
            </a:r>
            <a:r>
              <a:rPr lang="en-US" sz="5400" dirty="0">
                <a:ea typeface="+mn-lt"/>
                <a:cs typeface="+mn-lt"/>
                <a:hlinkClick r:id="rId8"/>
              </a:rPr>
              <a:t>https://www.realinstitutoelcano.org/en/</a:t>
            </a:r>
            <a:endParaRPr lang="en-US">
              <a:ea typeface="Calibri"/>
              <a:cs typeface="Calibri"/>
            </a:endParaRPr>
          </a:p>
          <a:p>
            <a:pPr marL="0" indent="0">
              <a:buNone/>
            </a:pPr>
            <a:r>
              <a:rPr lang="en-US" sz="5400" dirty="0">
                <a:ea typeface="+mn-lt"/>
                <a:cs typeface="+mn-lt"/>
              </a:rPr>
              <a:t> </a:t>
            </a:r>
            <a:r>
              <a:rPr lang="en-US" sz="5400" dirty="0">
                <a:ea typeface="+mn-lt"/>
                <a:cs typeface="+mn-lt"/>
                <a:hlinkClick r:id="rId9"/>
              </a:rPr>
              <a:t>https://www.europarl.europa.eu/thinktank/en/document/EPRS_BRI(2022)698878</a:t>
            </a:r>
            <a:endParaRPr lang="en-US"/>
          </a:p>
          <a:p>
            <a:pPr marL="0" indent="0">
              <a:buNone/>
            </a:pPr>
            <a:r>
              <a:rPr lang="en-US" sz="5400" dirty="0">
                <a:ea typeface="+mn-lt"/>
                <a:cs typeface="+mn-lt"/>
              </a:rPr>
              <a:t> </a:t>
            </a:r>
            <a:r>
              <a:rPr lang="en-US" sz="5400" dirty="0">
                <a:ea typeface="+mn-lt"/>
                <a:cs typeface="+mn-lt"/>
                <a:hlinkClick r:id="rId10"/>
              </a:rPr>
              <a:t>https://www.caixabankresearch.com/sites/default/files/content/file/2021/11/15/34455/im11_21-07-ee-focus-5-en.pdf</a:t>
            </a:r>
            <a:endParaRPr lang="en-US" dirty="0"/>
          </a:p>
          <a:p>
            <a:pPr marL="0" indent="0">
              <a:buNone/>
            </a:pPr>
            <a:r>
              <a:rPr lang="en-US" sz="5400" dirty="0">
                <a:ea typeface="+mn-lt"/>
                <a:cs typeface="+mn-lt"/>
              </a:rPr>
              <a:t> </a:t>
            </a:r>
            <a:r>
              <a:rPr lang="en-US" sz="5400" dirty="0">
                <a:ea typeface="+mn-lt"/>
                <a:cs typeface="+mn-lt"/>
                <a:hlinkClick r:id="rId11"/>
              </a:rPr>
              <a:t>https://www.ine.es/</a:t>
            </a:r>
            <a:endParaRPr lang="en-US"/>
          </a:p>
          <a:p>
            <a:pPr marL="0" indent="0">
              <a:buNone/>
            </a:pPr>
            <a:r>
              <a:rPr lang="en-US" sz="5400" dirty="0">
                <a:ea typeface="+mn-lt"/>
                <a:cs typeface="+mn-lt"/>
              </a:rPr>
              <a:t> </a:t>
            </a:r>
            <a:r>
              <a:rPr lang="en-US" sz="5400" dirty="0">
                <a:ea typeface="+mn-lt"/>
                <a:cs typeface="+mn-lt"/>
                <a:hlinkClick r:id="rId12"/>
              </a:rPr>
              <a:t>https://www.politico.eu/</a:t>
            </a:r>
            <a:endParaRPr lang="en-US"/>
          </a:p>
          <a:p>
            <a:pPr marL="0" indent="0">
              <a:buNone/>
            </a:pPr>
            <a:endParaRPr lang="en-US" sz="5400" dirty="0">
              <a:ea typeface="+mn-lt"/>
              <a:cs typeface="+mn-lt"/>
            </a:endParaRPr>
          </a:p>
          <a:p>
            <a:pPr marL="0" indent="0">
              <a:buNone/>
            </a:pPr>
            <a:endParaRPr lang="en-US" sz="5400" dirty="0">
              <a:ea typeface="+mn-lt"/>
              <a:cs typeface="+mn-lt"/>
            </a:endParaRPr>
          </a:p>
          <a:p>
            <a:pPr marL="0" indent="0">
              <a:buNone/>
            </a:pPr>
            <a:endParaRPr lang="en-US" sz="5400" dirty="0">
              <a:ea typeface="+mn-lt"/>
              <a:cs typeface="+mn-lt"/>
            </a:endParaRPr>
          </a:p>
          <a:p>
            <a:pPr marL="0" indent="0">
              <a:buNone/>
            </a:pPr>
            <a:endParaRPr lang="en-US" sz="5400">
              <a:ea typeface="+mn-lt"/>
              <a:cs typeface="+mn-lt"/>
            </a:endParaRPr>
          </a:p>
          <a:p>
            <a:pPr marL="0" indent="0">
              <a:buNone/>
            </a:pPr>
            <a:r>
              <a:rPr lang="en-US" sz="5400" dirty="0">
                <a:ea typeface="+mn-lt"/>
                <a:cs typeface="+mn-lt"/>
              </a:rPr>
              <a:t>   </a:t>
            </a:r>
          </a:p>
          <a:p>
            <a:pPr marL="0" indent="0">
              <a:buNone/>
            </a:pPr>
            <a:r>
              <a:rPr lang="en-US" sz="2000" dirty="0">
                <a:ea typeface="+mn-lt"/>
                <a:cs typeface="+mn-lt"/>
              </a:rPr>
              <a:t>  </a:t>
            </a:r>
          </a:p>
          <a:p>
            <a:pPr marL="0" indent="0">
              <a:buNone/>
            </a:pPr>
            <a:endParaRPr lang="en-US" sz="2000">
              <a:ea typeface="+mn-lt"/>
              <a:cs typeface="+mn-lt"/>
            </a:endParaRPr>
          </a:p>
          <a:p>
            <a:pPr marL="0" indent="0">
              <a:buNone/>
            </a:pPr>
            <a:endParaRPr lang="en-US" sz="2000">
              <a:ea typeface="+mn-lt"/>
              <a:cs typeface="+mn-lt"/>
            </a:endParaRPr>
          </a:p>
          <a:p>
            <a:pPr marL="0" indent="0">
              <a:buNone/>
            </a:pPr>
            <a:endParaRPr lang="en-US" sz="2000">
              <a:ea typeface="+mn-lt"/>
              <a:cs typeface="+mn-lt"/>
            </a:endParaRPr>
          </a:p>
          <a:p>
            <a:pPr marL="0" indent="0">
              <a:buNone/>
            </a:pPr>
            <a:endParaRPr lang="en-US" sz="2000">
              <a:ea typeface="+mn-lt"/>
              <a:cs typeface="+mn-lt"/>
            </a:endParaRPr>
          </a:p>
          <a:p>
            <a:pPr marL="0" indent="0">
              <a:buNone/>
            </a:pPr>
            <a:endParaRPr lang="en-US" sz="2000">
              <a:ea typeface="+mn-lt"/>
              <a:cs typeface="+mn-lt"/>
            </a:endParaRPr>
          </a:p>
          <a:p>
            <a:pPr marL="0" indent="0">
              <a:buNone/>
            </a:pPr>
            <a:endParaRPr lang="en-US" sz="2000">
              <a:ea typeface="+mn-lt"/>
              <a:cs typeface="+mn-lt"/>
            </a:endParaRPr>
          </a:p>
          <a:p>
            <a:pPr marL="285750" indent="-285750"/>
            <a:endParaRPr lang="en-US" sz="2000">
              <a:ea typeface="+mn-lt"/>
              <a:cs typeface="+mn-lt"/>
            </a:endParaRPr>
          </a:p>
        </p:txBody>
      </p:sp>
    </p:spTree>
    <p:extLst>
      <p:ext uri="{BB962C8B-B14F-4D97-AF65-F5344CB8AC3E}">
        <p14:creationId xmlns:p14="http://schemas.microsoft.com/office/powerpoint/2010/main" val="13972403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Θέση περιεχομένου 3" descr="eDominations - Free Online Multiplayer Strategy Game">
            <a:extLst>
              <a:ext uri="{FF2B5EF4-FFF2-40B4-BE49-F238E27FC236}">
                <a16:creationId xmlns:a16="http://schemas.microsoft.com/office/drawing/2014/main" xmlns="" id="{20F6608E-60BF-DFBA-73FD-4316C1B9E17C}"/>
              </a:ext>
            </a:extLst>
          </p:cNvPr>
          <p:cNvPicPr>
            <a:picLocks noGrp="1" noChangeAspect="1"/>
          </p:cNvPicPr>
          <p:nvPr>
            <p:ph idx="1"/>
          </p:nvPr>
        </p:nvPicPr>
        <p:blipFill rotWithShape="1">
          <a:blip r:embed="rId2"/>
          <a:srcRect t="56"/>
          <a:stretch/>
        </p:blipFill>
        <p:spPr>
          <a:xfrm>
            <a:off x="20" y="10"/>
            <a:ext cx="12191980" cy="6857990"/>
          </a:xfrm>
          <a:prstGeom prst="rect">
            <a:avLst/>
          </a:prstGeom>
        </p:spPr>
      </p:pic>
    </p:spTree>
    <p:extLst>
      <p:ext uri="{BB962C8B-B14F-4D97-AF65-F5344CB8AC3E}">
        <p14:creationId xmlns:p14="http://schemas.microsoft.com/office/powerpoint/2010/main" val="16900753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71B2258F-86CA-4D4D-8270-BC05FCDEBF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Εικόνα 3" descr="Traveling to Spain during Covid-19: What you need to know before you go |  CNN">
            <a:extLst>
              <a:ext uri="{FF2B5EF4-FFF2-40B4-BE49-F238E27FC236}">
                <a16:creationId xmlns:a16="http://schemas.microsoft.com/office/drawing/2014/main" xmlns="" id="{ECED3EB1-7B0F-52B5-34FA-4370BE8D9E2A}"/>
              </a:ext>
            </a:extLst>
          </p:cNvPr>
          <p:cNvPicPr>
            <a:picLocks noChangeAspect="1"/>
          </p:cNvPicPr>
          <p:nvPr/>
        </p:nvPicPr>
        <p:blipFill rotWithShape="1">
          <a:blip r:embed="rId2">
            <a:alphaModFix amt="50000"/>
          </a:blip>
          <a:srcRect/>
          <a:stretch/>
        </p:blipFill>
        <p:spPr>
          <a:xfrm>
            <a:off x="20" y="1"/>
            <a:ext cx="12191980" cy="6857999"/>
          </a:xfrm>
          <a:prstGeom prst="rect">
            <a:avLst/>
          </a:prstGeom>
        </p:spPr>
      </p:pic>
      <p:sp>
        <p:nvSpPr>
          <p:cNvPr id="2" name="Τίτλος 1">
            <a:extLst>
              <a:ext uri="{FF2B5EF4-FFF2-40B4-BE49-F238E27FC236}">
                <a16:creationId xmlns:a16="http://schemas.microsoft.com/office/drawing/2014/main" xmlns="" id="{9E4BB8BA-DB65-BB87-50E2-AD160DCA4CF0}"/>
              </a:ext>
            </a:extLst>
          </p:cNvPr>
          <p:cNvSpPr>
            <a:spLocks noGrp="1"/>
          </p:cNvSpPr>
          <p:nvPr>
            <p:ph type="ctrTitle"/>
          </p:nvPr>
        </p:nvSpPr>
        <p:spPr>
          <a:xfrm>
            <a:off x="1524000" y="1133095"/>
            <a:ext cx="9144000" cy="1752151"/>
          </a:xfrm>
        </p:spPr>
        <p:txBody>
          <a:bodyPr>
            <a:normAutofit/>
          </a:bodyPr>
          <a:lstStyle/>
          <a:p>
            <a:r>
              <a:rPr lang="en-US" b="1">
                <a:solidFill>
                  <a:srgbClr val="FFFFFF"/>
                </a:solidFill>
                <a:latin typeface="Times New Roman" panose="02020603050405020304" pitchFamily="18" charset="0"/>
                <a:cs typeface="Times New Roman" panose="02020603050405020304" pitchFamily="18" charset="0"/>
              </a:rPr>
              <a:t>SPAIN</a:t>
            </a:r>
            <a:endParaRPr lang="el-GR" b="1">
              <a:solidFill>
                <a:srgbClr val="FFFFFF"/>
              </a:solidFill>
              <a:latin typeface="Times New Roman" panose="02020603050405020304" pitchFamily="18" charset="0"/>
              <a:cs typeface="Times New Roman" panose="02020603050405020304" pitchFamily="18" charset="0"/>
            </a:endParaRPr>
          </a:p>
        </p:txBody>
      </p:sp>
      <p:sp>
        <p:nvSpPr>
          <p:cNvPr id="3" name="Υπότιτλος 2">
            <a:extLst>
              <a:ext uri="{FF2B5EF4-FFF2-40B4-BE49-F238E27FC236}">
                <a16:creationId xmlns:a16="http://schemas.microsoft.com/office/drawing/2014/main" xmlns="" id="{65C5A4C5-9991-1E06-70F7-CC98B291DD87}"/>
              </a:ext>
            </a:extLst>
          </p:cNvPr>
          <p:cNvSpPr>
            <a:spLocks noGrp="1"/>
          </p:cNvSpPr>
          <p:nvPr>
            <p:ph type="subTitle" idx="1"/>
          </p:nvPr>
        </p:nvSpPr>
        <p:spPr>
          <a:xfrm>
            <a:off x="1373746" y="3182756"/>
            <a:ext cx="9144000" cy="3040957"/>
          </a:xfrm>
        </p:spPr>
        <p:txBody>
          <a:bodyPr vert="horz" lIns="91440" tIns="45720" rIns="91440" bIns="45720" rtlCol="0" anchor="t">
            <a:normAutofit/>
          </a:bodyPr>
          <a:lstStyle/>
          <a:p>
            <a:pPr>
              <a:spcAft>
                <a:spcPts val="800"/>
              </a:spcAft>
            </a:pPr>
            <a:r>
              <a:rPr lang="en-US" sz="1000" b="1" u="sng" kern="100">
                <a:solidFill>
                  <a:srgbClr val="FFFFFF"/>
                </a:solidFill>
                <a:effectLst/>
                <a:latin typeface="Times New Roman"/>
                <a:ea typeface="Calibri"/>
                <a:cs typeface="Times New Roman"/>
              </a:rPr>
              <a:t>SPAIN’S REQUEST FOR JOIN THE EUROPEAN UNION</a:t>
            </a:r>
            <a:endParaRPr lang="el-GR" sz="1000" kern="100">
              <a:solidFill>
                <a:srgbClr val="FFFFFF"/>
              </a:solidFill>
              <a:effectLst/>
              <a:latin typeface="Times New Roman"/>
              <a:ea typeface="Calibri"/>
              <a:cs typeface="Times New Roman"/>
            </a:endParaRPr>
          </a:p>
          <a:p>
            <a:r>
              <a:rPr lang="en-US" sz="2000">
                <a:solidFill>
                  <a:srgbClr val="FFFFFF"/>
                </a:solidFill>
                <a:effectLst/>
                <a:latin typeface="Times New Roman"/>
                <a:ea typeface="Calibri"/>
                <a:cs typeface="Times New Roman"/>
              </a:rPr>
              <a:t>First of all, Spain requested accession was on 26.7.1977 after the arrival of democracy but </a:t>
            </a:r>
            <a:r>
              <a:rPr lang="en-US" sz="2000" b="1">
                <a:solidFill>
                  <a:srgbClr val="FFFFFF"/>
                </a:solidFill>
                <a:effectLst/>
                <a:latin typeface="Times New Roman"/>
                <a:ea typeface="Calibri"/>
                <a:cs typeface="Times New Roman"/>
              </a:rPr>
              <a:t>Spain is a member state of European Union since 1.1.1986</a:t>
            </a:r>
            <a:r>
              <a:rPr lang="en-US" sz="2000">
                <a:solidFill>
                  <a:srgbClr val="FFFFFF"/>
                </a:solidFill>
                <a:effectLst/>
                <a:latin typeface="Times New Roman"/>
                <a:ea typeface="Calibri"/>
                <a:cs typeface="Times New Roman"/>
              </a:rPr>
              <a:t>.The main reason why Spain wanted to join the European Union was the fact that democracy had just been set up and it needed to be recognized by </a:t>
            </a:r>
            <a:r>
              <a:rPr lang="en-US" sz="2000">
                <a:solidFill>
                  <a:srgbClr val="FFFFFF"/>
                </a:solidFill>
                <a:latin typeface="Times New Roman"/>
                <a:ea typeface="Calibri"/>
                <a:cs typeface="Times New Roman"/>
              </a:rPr>
              <a:t>E</a:t>
            </a:r>
            <a:r>
              <a:rPr lang="en-US" sz="2000">
                <a:solidFill>
                  <a:srgbClr val="FFFFFF"/>
                </a:solidFill>
                <a:effectLst/>
                <a:latin typeface="Times New Roman"/>
                <a:ea typeface="Calibri"/>
                <a:cs typeface="Times New Roman"/>
              </a:rPr>
              <a:t>urope. Spain was aware of how much support it needed in order to establish democracy and be polit</a:t>
            </a:r>
            <a:r>
              <a:rPr lang="en-US" sz="2000">
                <a:solidFill>
                  <a:srgbClr val="FFFFFF"/>
                </a:solidFill>
                <a:latin typeface="Times New Roman"/>
                <a:ea typeface="Calibri"/>
                <a:cs typeface="Times New Roman"/>
              </a:rPr>
              <a:t>i</a:t>
            </a:r>
            <a:r>
              <a:rPr lang="en-US" sz="2000">
                <a:solidFill>
                  <a:srgbClr val="FFFFFF"/>
                </a:solidFill>
                <a:effectLst/>
                <a:latin typeface="Times New Roman"/>
                <a:ea typeface="Calibri"/>
                <a:cs typeface="Times New Roman"/>
              </a:rPr>
              <a:t>cal, </a:t>
            </a:r>
            <a:r>
              <a:rPr lang="en-US" sz="2000">
                <a:solidFill>
                  <a:srgbClr val="FFFFFF"/>
                </a:solidFill>
                <a:latin typeface="Times New Roman"/>
                <a:ea typeface="Calibri"/>
                <a:cs typeface="Times New Roman"/>
              </a:rPr>
              <a:t>economic</a:t>
            </a:r>
            <a:r>
              <a:rPr lang="en-US" sz="2000">
                <a:solidFill>
                  <a:srgbClr val="FFFFFF"/>
                </a:solidFill>
                <a:effectLst/>
                <a:latin typeface="Times New Roman"/>
                <a:ea typeface="Calibri"/>
                <a:cs typeface="Times New Roman"/>
              </a:rPr>
              <a:t> and social </a:t>
            </a:r>
            <a:r>
              <a:rPr lang="en-US" sz="2000">
                <a:solidFill>
                  <a:srgbClr val="FFFFFF"/>
                </a:solidFill>
                <a:latin typeface="Times New Roman"/>
                <a:ea typeface="Calibri"/>
                <a:cs typeface="Times New Roman"/>
              </a:rPr>
              <a:t>s</a:t>
            </a:r>
            <a:r>
              <a:rPr lang="en-US" sz="2000">
                <a:solidFill>
                  <a:srgbClr val="FFFFFF"/>
                </a:solidFill>
                <a:effectLst/>
                <a:latin typeface="Times New Roman"/>
                <a:ea typeface="Calibri"/>
                <a:cs typeface="Times New Roman"/>
              </a:rPr>
              <a:t>table</a:t>
            </a:r>
            <a:r>
              <a:rPr lang="en-US" sz="2000">
                <a:solidFill>
                  <a:srgbClr val="FFFFFF"/>
                </a:solidFill>
                <a:latin typeface="Times New Roman"/>
                <a:ea typeface="Calibri"/>
                <a:cs typeface="Times New Roman"/>
              </a:rPr>
              <a:t>. Another reason is the desire of Spain to connect with the Single Market Project (3rd Enlargement) and provide its citizens with international services and enjoy products from all over the world.  </a:t>
            </a:r>
            <a:r>
              <a:rPr lang="en-US" sz="2000">
                <a:solidFill>
                  <a:srgbClr val="FFFFFF"/>
                </a:solidFill>
                <a:effectLst/>
                <a:latin typeface="Times New Roman"/>
                <a:ea typeface="Calibri"/>
                <a:cs typeface="Times New Roman"/>
              </a:rPr>
              <a:t>In addition </a:t>
            </a:r>
            <a:r>
              <a:rPr lang="en-US" sz="2000">
                <a:solidFill>
                  <a:srgbClr val="FFFFFF"/>
                </a:solidFill>
                <a:latin typeface="Times New Roman"/>
                <a:ea typeface="Calibri"/>
                <a:cs typeface="Times New Roman"/>
              </a:rPr>
              <a:t>S</a:t>
            </a:r>
            <a:r>
              <a:rPr lang="en-US" sz="2000">
                <a:solidFill>
                  <a:srgbClr val="FFFFFF"/>
                </a:solidFill>
                <a:effectLst/>
                <a:latin typeface="Times New Roman"/>
                <a:ea typeface="Calibri"/>
                <a:cs typeface="Times New Roman"/>
              </a:rPr>
              <a:t>pain is a member of NATO from 1982 and </a:t>
            </a:r>
            <a:r>
              <a:rPr lang="en-US" sz="2000">
                <a:solidFill>
                  <a:srgbClr val="FFFFFF"/>
                </a:solidFill>
                <a:latin typeface="Times New Roman"/>
                <a:ea typeface="Calibri"/>
                <a:cs typeface="Times New Roman"/>
              </a:rPr>
              <a:t>S</a:t>
            </a:r>
            <a:r>
              <a:rPr lang="en-US" sz="2000">
                <a:solidFill>
                  <a:srgbClr val="FFFFFF"/>
                </a:solidFill>
                <a:effectLst/>
                <a:latin typeface="Times New Roman"/>
                <a:ea typeface="Calibri"/>
                <a:cs typeface="Times New Roman"/>
              </a:rPr>
              <a:t>pain’s participation in Schengen was achieved on 1995 and joined eurozone in 1999</a:t>
            </a:r>
            <a:r>
              <a:rPr lang="el-GR" sz="1000">
                <a:solidFill>
                  <a:srgbClr val="FFFFFF"/>
                </a:solidFill>
                <a:effectLst/>
                <a:latin typeface="Times New Roman"/>
                <a:ea typeface="Calibri"/>
                <a:cs typeface="Times New Roman"/>
              </a:rPr>
              <a:t>.</a:t>
            </a:r>
          </a:p>
        </p:txBody>
      </p:sp>
    </p:spTree>
    <p:extLst>
      <p:ext uri="{BB962C8B-B14F-4D97-AF65-F5344CB8AC3E}">
        <p14:creationId xmlns:p14="http://schemas.microsoft.com/office/powerpoint/2010/main" val="336288219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000"/>
                                  </p:stCondLst>
                                  <p:iterate type="lt">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400"/>
                                        <p:tgtEl>
                                          <p:spTgt spid="3">
                                            <p:txEl>
                                              <p:pRg st="1" end="1"/>
                                            </p:txEl>
                                          </p:spTgt>
                                        </p:tgtEl>
                                      </p:cBhvr>
                                    </p:animEffect>
                                  </p:childTnLst>
                                </p:cTn>
                              </p:par>
                              <p:par>
                                <p:cTn id="13" presetID="10" presetClass="entr" presetSubtype="0" fill="hold" grpId="0" nodeType="withEffect">
                                  <p:stCondLst>
                                    <p:cond delay="1000"/>
                                  </p:stCondLst>
                                  <p:iterate type="lt">
                                    <p:tmPct val="10000"/>
                                  </p:iterate>
                                  <p:childTnLst>
                                    <p:set>
                                      <p:cBhvr>
                                        <p:cTn id="14" dur="1" fill="hold">
                                          <p:stCondLst>
                                            <p:cond delay="0"/>
                                          </p:stCondLst>
                                        </p:cTn>
                                        <p:tgtEl>
                                          <p:spTgt spid="2"/>
                                        </p:tgtEl>
                                        <p:attrNameLst>
                                          <p:attrName>style.visibility</p:attrName>
                                        </p:attrNameLst>
                                      </p:cBhvr>
                                      <p:to>
                                        <p:strVal val="visible"/>
                                      </p:to>
                                    </p:set>
                                    <p:animEffect transition="in" filter="fade">
                                      <p:cBhvr>
                                        <p:cTn id="15"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8C278432-8CC6-52B3-2B0A-CCF749BC2193}"/>
              </a:ext>
            </a:extLst>
          </p:cNvPr>
          <p:cNvSpPr>
            <a:spLocks noGrp="1"/>
          </p:cNvSpPr>
          <p:nvPr>
            <p:ph type="title"/>
          </p:nvPr>
        </p:nvSpPr>
        <p:spPr>
          <a:xfrm>
            <a:off x="838200" y="432953"/>
            <a:ext cx="10515600" cy="1541319"/>
          </a:xfrm>
        </p:spPr>
        <p:txBody>
          <a:bodyPr>
            <a:normAutofit fontScale="90000"/>
          </a:bodyPr>
          <a:lstStyle/>
          <a:p>
            <a:pPr algn="just"/>
            <a:r>
              <a:rPr lang="en-US" sz="3600" b="1" kern="100">
                <a:effectLst/>
                <a:latin typeface="Times New Roman" panose="02020603050405020304" pitchFamily="18" charset="0"/>
                <a:ea typeface="Calibri" panose="020F0502020204030204" pitchFamily="34" charset="0"/>
                <a:cs typeface="Times New Roman" panose="02020603050405020304" pitchFamily="18" charset="0"/>
              </a:rPr>
              <a:t>MY COUNTRY’S PROFILE AND BASIC CHARACTERISTICS</a:t>
            </a:r>
            <a:r>
              <a:rPr lang="el-GR" sz="1800" kern="100">
                <a:effectLst/>
                <a:latin typeface="Calibri" panose="020F0502020204030204" pitchFamily="34" charset="0"/>
                <a:ea typeface="Calibri" panose="020F0502020204030204" pitchFamily="34" charset="0"/>
                <a:cs typeface="Times New Roman" panose="02020603050405020304" pitchFamily="18" charset="0"/>
              </a:rPr>
              <a:t/>
            </a:r>
            <a:br>
              <a:rPr lang="el-GR" sz="1800" kern="100">
                <a:effectLst/>
                <a:latin typeface="Calibri" panose="020F0502020204030204" pitchFamily="34" charset="0"/>
                <a:ea typeface="Calibri" panose="020F0502020204030204" pitchFamily="34" charset="0"/>
                <a:cs typeface="Times New Roman" panose="02020603050405020304" pitchFamily="18" charset="0"/>
              </a:rPr>
            </a:br>
            <a:endParaRPr lang="el-GR"/>
          </a:p>
        </p:txBody>
      </p:sp>
      <p:sp>
        <p:nvSpPr>
          <p:cNvPr id="3" name="Θέση περιεχομένου 2">
            <a:extLst>
              <a:ext uri="{FF2B5EF4-FFF2-40B4-BE49-F238E27FC236}">
                <a16:creationId xmlns:a16="http://schemas.microsoft.com/office/drawing/2014/main" xmlns="" id="{47FF01BE-BB16-2503-FFCC-C3BE3D8FAEA5}"/>
              </a:ext>
            </a:extLst>
          </p:cNvPr>
          <p:cNvSpPr>
            <a:spLocks noGrp="1"/>
          </p:cNvSpPr>
          <p:nvPr>
            <p:ph idx="1"/>
          </p:nvPr>
        </p:nvSpPr>
        <p:spPr>
          <a:xfrm>
            <a:off x="623455" y="1825625"/>
            <a:ext cx="10730345" cy="4351338"/>
          </a:xfrm>
        </p:spPr>
        <p:txBody>
          <a:bodyPr vert="horz" lIns="91440" tIns="45720" rIns="91440" bIns="45720" rtlCol="0" anchor="t">
            <a:normAutofit/>
          </a:bodyPr>
          <a:lstStyle/>
          <a:p>
            <a:pPr marL="0" indent="0" algn="just">
              <a:lnSpc>
                <a:spcPct val="150000"/>
              </a:lnSpc>
              <a:spcAft>
                <a:spcPts val="800"/>
              </a:spcAft>
              <a:buNone/>
            </a:pPr>
            <a:r>
              <a:rPr lang="en-US" sz="1800" b="1" u="sng" kern="100" dirty="0">
                <a:effectLst/>
                <a:latin typeface="Times New Roman"/>
                <a:ea typeface="Calibri" panose="020F0502020204030204" pitchFamily="34" charset="0"/>
                <a:cs typeface="Times New Roman"/>
              </a:rPr>
              <a:t>1)SIZE</a:t>
            </a:r>
            <a:endParaRPr lang="el-GR" sz="1800" kern="100" dirty="0">
              <a:effectLst/>
              <a:latin typeface="Times New Roman"/>
              <a:ea typeface="Calibri" panose="020F0502020204030204" pitchFamily="34" charset="0"/>
              <a:cs typeface="Times New Roman"/>
            </a:endParaRPr>
          </a:p>
          <a:p>
            <a:pPr algn="just">
              <a:lnSpc>
                <a:spcPct val="150000"/>
              </a:lnSpc>
              <a:spcAft>
                <a:spcPts val="800"/>
              </a:spcAft>
            </a:pPr>
            <a:r>
              <a:rPr lang="en-US" sz="1800" kern="100" dirty="0">
                <a:effectLst/>
                <a:latin typeface="Times New Roman"/>
                <a:ea typeface="Calibri" panose="020F0502020204030204" pitchFamily="34" charset="0"/>
                <a:cs typeface="Times New Roman"/>
              </a:rPr>
              <a:t>Spain is the biggest country in South Europe and the fourth-most populous European Union member-state.</a:t>
            </a:r>
            <a:r>
              <a:rPr lang="en-US" sz="1800" kern="100" dirty="0">
                <a:latin typeface="Times New Roman"/>
                <a:ea typeface="Calibri" panose="020F0502020204030204" pitchFamily="34" charset="0"/>
                <a:cs typeface="Times New Roman"/>
              </a:rPr>
              <a:t> Spain</a:t>
            </a:r>
            <a:r>
              <a:rPr lang="en-US" sz="1800" kern="100" dirty="0">
                <a:effectLst/>
                <a:latin typeface="Times New Roman"/>
                <a:ea typeface="Calibri" panose="020F0502020204030204" pitchFamily="34" charset="0"/>
                <a:cs typeface="Times New Roman"/>
              </a:rPr>
              <a:t> plays an important role in EU due to </a:t>
            </a:r>
            <a:r>
              <a:rPr lang="en-US" sz="1800" kern="100" dirty="0">
                <a:latin typeface="Times New Roman"/>
                <a:ea typeface="Calibri" panose="020F0502020204030204" pitchFamily="34" charset="0"/>
                <a:cs typeface="Times New Roman"/>
              </a:rPr>
              <a:t>its</a:t>
            </a:r>
            <a:r>
              <a:rPr lang="en-US" sz="1800" kern="100" dirty="0">
                <a:effectLst/>
                <a:latin typeface="Times New Roman"/>
                <a:ea typeface="Calibri" panose="020F0502020204030204" pitchFamily="34" charset="0"/>
                <a:cs typeface="Times New Roman"/>
              </a:rPr>
              <a:t> population(47.1 million).Size is a factor with essential impact on country’s</a:t>
            </a:r>
            <a:r>
              <a:rPr lang="en-US" sz="1800" kern="100" dirty="0">
                <a:latin typeface="Times New Roman"/>
                <a:ea typeface="Calibri" panose="020F0502020204030204" pitchFamily="34" charset="0"/>
                <a:cs typeface="Times New Roman"/>
              </a:rPr>
              <a:t> EU</a:t>
            </a:r>
            <a:r>
              <a:rPr lang="en-US" sz="1800" kern="100" dirty="0">
                <a:effectLst/>
                <a:latin typeface="Times New Roman"/>
                <a:ea typeface="Calibri" panose="020F0502020204030204" pitchFamily="34" charset="0"/>
                <a:cs typeface="Times New Roman"/>
              </a:rPr>
              <a:t> policy as when bigger countries disagree this can have more impact on decisions and have more power on Eu’s achievements.</a:t>
            </a:r>
            <a:endParaRPr lang="el-GR" sz="1800" kern="100" dirty="0">
              <a:effectLst/>
              <a:latin typeface="Times New Roman"/>
              <a:ea typeface="Calibri" panose="020F0502020204030204" pitchFamily="34" charset="0"/>
              <a:cs typeface="Times New Roman"/>
            </a:endParaRPr>
          </a:p>
          <a:p>
            <a:pPr marL="0" indent="0" algn="just">
              <a:lnSpc>
                <a:spcPct val="150000"/>
              </a:lnSpc>
              <a:spcAft>
                <a:spcPts val="800"/>
              </a:spcAft>
              <a:buNone/>
            </a:pPr>
            <a:r>
              <a:rPr lang="en-US" sz="1800" b="1" u="sng" kern="100" dirty="0">
                <a:effectLst/>
                <a:latin typeface="Times New Roman"/>
                <a:ea typeface="Calibri" panose="020F0502020204030204" pitchFamily="34" charset="0"/>
                <a:cs typeface="Times New Roman"/>
              </a:rPr>
              <a:t>2)PLACE ON THE MAP/GEOGRAPHY</a:t>
            </a:r>
            <a:endParaRPr lang="el-GR" sz="1800" kern="100" dirty="0">
              <a:effectLst/>
              <a:latin typeface="Times New Roman"/>
              <a:ea typeface="Calibri" panose="020F0502020204030204" pitchFamily="34" charset="0"/>
              <a:cs typeface="Times New Roman"/>
            </a:endParaRPr>
          </a:p>
          <a:p>
            <a:pPr algn="just"/>
            <a:r>
              <a:rPr lang="en-US" sz="1800" dirty="0">
                <a:effectLst/>
                <a:latin typeface="Times New Roman"/>
                <a:ea typeface="Calibri"/>
                <a:cs typeface="Times New Roman"/>
              </a:rPr>
              <a:t>One more factor which can shape </a:t>
            </a:r>
            <a:r>
              <a:rPr lang="en-US" sz="1800" dirty="0">
                <a:latin typeface="Times New Roman"/>
                <a:ea typeface="Calibri"/>
                <a:cs typeface="Times New Roman"/>
              </a:rPr>
              <a:t>S</a:t>
            </a:r>
            <a:r>
              <a:rPr lang="en-US" sz="1800" dirty="0">
                <a:effectLst/>
                <a:latin typeface="Times New Roman"/>
                <a:ea typeface="Calibri"/>
                <a:cs typeface="Times New Roman"/>
              </a:rPr>
              <a:t>pain’s foreign policy is </a:t>
            </a:r>
            <a:r>
              <a:rPr lang="en-US" sz="1800" dirty="0">
                <a:latin typeface="Times New Roman"/>
                <a:ea typeface="Calibri"/>
                <a:cs typeface="Times New Roman"/>
              </a:rPr>
              <a:t>its</a:t>
            </a:r>
            <a:r>
              <a:rPr lang="en-US" sz="1800" dirty="0">
                <a:effectLst/>
                <a:latin typeface="Times New Roman"/>
                <a:ea typeface="Calibri"/>
                <a:cs typeface="Times New Roman"/>
              </a:rPr>
              <a:t> borders and place on the map. More precisely, Spain’s boundaries are the </a:t>
            </a:r>
            <a:r>
              <a:rPr lang="en-US" sz="1800" b="1" dirty="0">
                <a:solidFill>
                  <a:srgbClr val="002060"/>
                </a:solidFill>
                <a:latin typeface="Times New Roman"/>
                <a:ea typeface="Calibri"/>
                <a:cs typeface="Times New Roman"/>
              </a:rPr>
              <a:t>Mediterranea</a:t>
            </a:r>
            <a:r>
              <a:rPr lang="en-US" sz="1800" b="1" dirty="0">
                <a:solidFill>
                  <a:srgbClr val="002060"/>
                </a:solidFill>
                <a:effectLst/>
                <a:latin typeface="Times New Roman"/>
                <a:ea typeface="Calibri"/>
                <a:cs typeface="Times New Roman"/>
              </a:rPr>
              <a:t> sea and the </a:t>
            </a:r>
            <a:r>
              <a:rPr lang="en-US" sz="1800" b="1" dirty="0">
                <a:solidFill>
                  <a:srgbClr val="002060"/>
                </a:solidFill>
                <a:latin typeface="Times New Roman"/>
                <a:ea typeface="Calibri"/>
                <a:cs typeface="Times New Roman"/>
              </a:rPr>
              <a:t>Atlantic</a:t>
            </a:r>
            <a:r>
              <a:rPr lang="en-US" sz="1800" b="1" dirty="0">
                <a:solidFill>
                  <a:srgbClr val="002060"/>
                </a:solidFill>
                <a:effectLst/>
                <a:latin typeface="Times New Roman"/>
                <a:ea typeface="Calibri"/>
                <a:cs typeface="Times New Roman"/>
              </a:rPr>
              <a:t> ocean </a:t>
            </a:r>
            <a:r>
              <a:rPr lang="en-US" sz="1800" dirty="0">
                <a:effectLst/>
                <a:latin typeface="Times New Roman"/>
                <a:ea typeface="Calibri"/>
                <a:cs typeface="Times New Roman"/>
              </a:rPr>
              <a:t>important in order to </a:t>
            </a:r>
            <a:r>
              <a:rPr lang="en-US" sz="1800" dirty="0">
                <a:latin typeface="Times New Roman"/>
                <a:ea typeface="Calibri"/>
                <a:cs typeface="Times New Roman"/>
              </a:rPr>
              <a:t>build</a:t>
            </a:r>
            <a:r>
              <a:rPr lang="en-US" sz="1800" dirty="0">
                <a:effectLst/>
                <a:latin typeface="Times New Roman"/>
                <a:ea typeface="Calibri"/>
                <a:cs typeface="Times New Roman"/>
              </a:rPr>
              <a:t> a strong economy due to </a:t>
            </a:r>
            <a:r>
              <a:rPr lang="en-US" sz="1800" dirty="0" err="1">
                <a:effectLst/>
                <a:latin typeface="Times New Roman"/>
                <a:ea typeface="Calibri"/>
                <a:cs typeface="Times New Roman"/>
              </a:rPr>
              <a:t>it’s</a:t>
            </a:r>
            <a:r>
              <a:rPr lang="en-US" sz="1800" dirty="0">
                <a:effectLst/>
                <a:latin typeface="Times New Roman"/>
                <a:ea typeface="Calibri"/>
                <a:cs typeface="Times New Roman"/>
              </a:rPr>
              <a:t> trade flows</a:t>
            </a:r>
            <a:r>
              <a:rPr lang="el-GR" sz="1800" dirty="0">
                <a:effectLst/>
                <a:latin typeface="Times New Roman"/>
                <a:ea typeface="Calibri"/>
                <a:cs typeface="Times New Roman"/>
              </a:rPr>
              <a:t>.</a:t>
            </a:r>
            <a:endParaRPr lang="el-GR" dirty="0">
              <a:latin typeface="Times New Roman"/>
              <a:ea typeface="Calibri"/>
              <a:cs typeface="Times New Roman"/>
            </a:endParaRPr>
          </a:p>
        </p:txBody>
      </p:sp>
    </p:spTree>
    <p:extLst>
      <p:ext uri="{BB962C8B-B14F-4D97-AF65-F5344CB8AC3E}">
        <p14:creationId xmlns:p14="http://schemas.microsoft.com/office/powerpoint/2010/main" val="439181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60" name="Slide Background">
            <a:extLst>
              <a:ext uri="{FF2B5EF4-FFF2-40B4-BE49-F238E27FC236}">
                <a16:creationId xmlns:a16="http://schemas.microsoft.com/office/drawing/2014/main" xmlns="" id="{9F7D5CDA-D291-4307-BF55-1381FED296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xmlns="" id="{528D336F-78DB-EFFD-8B40-0EA37926F056}"/>
              </a:ext>
            </a:extLst>
          </p:cNvPr>
          <p:cNvSpPr>
            <a:spLocks noGrp="1"/>
          </p:cNvSpPr>
          <p:nvPr>
            <p:ph idx="1"/>
          </p:nvPr>
        </p:nvSpPr>
        <p:spPr>
          <a:xfrm>
            <a:off x="761800" y="623456"/>
            <a:ext cx="5334197" cy="5616624"/>
          </a:xfrm>
        </p:spPr>
        <p:txBody>
          <a:bodyPr anchor="ctr">
            <a:normAutofit lnSpcReduction="10000"/>
          </a:bodyPr>
          <a:lstStyle/>
          <a:p>
            <a:pPr>
              <a:spcAft>
                <a:spcPts val="800"/>
              </a:spcAft>
            </a:pPr>
            <a:r>
              <a:rPr lang="en-US" sz="1300" b="1" u="sng" kern="100" dirty="0">
                <a:effectLst/>
                <a:latin typeface="Times New Roman"/>
                <a:ea typeface="Calibri"/>
                <a:cs typeface="Times New Roman"/>
              </a:rPr>
              <a:t>3)HISTORY</a:t>
            </a:r>
            <a:endParaRPr lang="el-GR" sz="1300" kern="100" dirty="0">
              <a:effectLst/>
              <a:latin typeface="Times New Roman"/>
              <a:ea typeface="Calibri"/>
              <a:cs typeface="Times New Roman"/>
            </a:endParaRPr>
          </a:p>
          <a:p>
            <a:pPr>
              <a:spcAft>
                <a:spcPts val="800"/>
              </a:spcAft>
            </a:pPr>
            <a:r>
              <a:rPr lang="en-US" sz="1300" kern="100" dirty="0">
                <a:effectLst/>
                <a:latin typeface="Times New Roman"/>
                <a:ea typeface="Calibri"/>
                <a:cs typeface="Times New Roman"/>
              </a:rPr>
              <a:t>Important historical key that characterizes </a:t>
            </a:r>
            <a:r>
              <a:rPr lang="en-US" sz="1300" kern="100" dirty="0">
                <a:latin typeface="Times New Roman"/>
                <a:ea typeface="Calibri"/>
                <a:cs typeface="Times New Roman"/>
              </a:rPr>
              <a:t>S</a:t>
            </a:r>
            <a:r>
              <a:rPr lang="en-US" sz="1300" kern="100" dirty="0">
                <a:effectLst/>
                <a:latin typeface="Times New Roman"/>
                <a:ea typeface="Calibri"/>
                <a:cs typeface="Times New Roman"/>
              </a:rPr>
              <a:t>pain’s historical traumas are the following.</a:t>
            </a:r>
            <a:endParaRPr lang="el-GR" sz="1300" kern="100" dirty="0">
              <a:effectLst/>
              <a:latin typeface="Times New Roman"/>
              <a:ea typeface="Calibri"/>
              <a:cs typeface="Times New Roman"/>
            </a:endParaRPr>
          </a:p>
          <a:p>
            <a:r>
              <a:rPr lang="en-US" sz="1600" dirty="0">
                <a:effectLst/>
                <a:latin typeface="Times New Roman"/>
                <a:ea typeface="Calibri"/>
                <a:cs typeface="Times New Roman"/>
              </a:rPr>
              <a:t>Spain’s modern history was marked by the </a:t>
            </a:r>
            <a:r>
              <a:rPr lang="en-US" sz="1600" b="1" dirty="0">
                <a:solidFill>
                  <a:srgbClr val="002060"/>
                </a:solidFill>
                <a:effectLst/>
                <a:latin typeface="Times New Roman"/>
                <a:ea typeface="Calibri"/>
                <a:cs typeface="Times New Roman"/>
              </a:rPr>
              <a:t>bitter civil war </a:t>
            </a:r>
            <a:r>
              <a:rPr lang="en-US" sz="1600" b="1" dirty="0">
                <a:solidFill>
                  <a:srgbClr val="002060"/>
                </a:solidFill>
                <a:latin typeface="Times New Roman"/>
                <a:ea typeface="Calibri"/>
                <a:cs typeface="Times New Roman"/>
              </a:rPr>
              <a:t>1936-1939.</a:t>
            </a:r>
            <a:endParaRPr lang="el-GR" sz="1600" b="1" dirty="0">
              <a:solidFill>
                <a:srgbClr val="002060"/>
              </a:solidFill>
              <a:latin typeface="Calibri" panose="020F0502020204030204"/>
              <a:ea typeface="Calibri" panose="020F0502020204030204"/>
              <a:cs typeface="Calibri" panose="020F0502020204030204"/>
            </a:endParaRPr>
          </a:p>
          <a:p>
            <a:r>
              <a:rPr lang="en-US" sz="1600" b="1" dirty="0">
                <a:solidFill>
                  <a:srgbClr val="002060"/>
                </a:solidFill>
                <a:latin typeface="Times New Roman"/>
                <a:ea typeface="Calibri"/>
                <a:cs typeface="Times New Roman"/>
              </a:rPr>
              <a:t>20th </a:t>
            </a:r>
            <a:r>
              <a:rPr lang="en-US" sz="1600" b="1" dirty="0">
                <a:solidFill>
                  <a:srgbClr val="002060"/>
                </a:solidFill>
                <a:effectLst/>
                <a:latin typeface="Times New Roman"/>
                <a:ea typeface="Calibri"/>
                <a:cs typeface="Times New Roman"/>
              </a:rPr>
              <a:t>century was a turbulent time for Spain </a:t>
            </a:r>
            <a:r>
              <a:rPr lang="en-US" sz="1600" dirty="0">
                <a:effectLst/>
                <a:latin typeface="Times New Roman"/>
                <a:ea typeface="Calibri"/>
                <a:cs typeface="Times New Roman"/>
              </a:rPr>
              <a:t>as Spanish civil war was a war between the Republicans and Nationalists with the dictator Francisco Franco who had the support from nazi Germany and Italy. So the results from this struggle </a:t>
            </a:r>
            <a:r>
              <a:rPr lang="en-US" sz="1600" b="1" dirty="0">
                <a:solidFill>
                  <a:srgbClr val="002060"/>
                </a:solidFill>
                <a:effectLst/>
                <a:latin typeface="Times New Roman"/>
                <a:ea typeface="Calibri"/>
                <a:cs typeface="Times New Roman"/>
              </a:rPr>
              <a:t>between dictatorship and republican democracy was the victory of Nationalists. </a:t>
            </a:r>
            <a:r>
              <a:rPr lang="en-US" sz="1600" dirty="0">
                <a:effectLst/>
                <a:latin typeface="Times New Roman"/>
                <a:ea typeface="Calibri"/>
                <a:cs typeface="Times New Roman"/>
              </a:rPr>
              <a:t>In addition franco’s dictatorship lasted for 36 years and franco’s ideologies were the following three: </a:t>
            </a:r>
            <a:r>
              <a:rPr lang="en-US" sz="1600" dirty="0">
                <a:latin typeface="Times New Roman"/>
                <a:ea typeface="Calibri"/>
                <a:cs typeface="Times New Roman"/>
              </a:rPr>
              <a:t>traditionalism</a:t>
            </a:r>
            <a:r>
              <a:rPr lang="en-US" sz="1600" dirty="0">
                <a:effectLst/>
                <a:latin typeface="Times New Roman"/>
                <a:ea typeface="Calibri"/>
                <a:cs typeface="Times New Roman"/>
              </a:rPr>
              <a:t>, anti-communism and catholic </a:t>
            </a:r>
            <a:r>
              <a:rPr lang="en-US" sz="1600" dirty="0">
                <a:latin typeface="Times New Roman"/>
                <a:ea typeface="Calibri"/>
                <a:cs typeface="Times New Roman"/>
              </a:rPr>
              <a:t>r</a:t>
            </a:r>
            <a:r>
              <a:rPr lang="en-US" sz="1600" dirty="0">
                <a:effectLst/>
                <a:latin typeface="Times New Roman"/>
                <a:ea typeface="Calibri"/>
                <a:cs typeface="Times New Roman"/>
              </a:rPr>
              <a:t>eligion.</a:t>
            </a:r>
            <a:r>
              <a:rPr lang="en-US" sz="1600" dirty="0">
                <a:latin typeface="Times New Roman"/>
                <a:ea typeface="Calibri"/>
                <a:cs typeface="Times New Roman"/>
              </a:rPr>
              <a:t> </a:t>
            </a:r>
            <a:endParaRPr lang="el-GR" sz="1600" b="1" dirty="0">
              <a:latin typeface="Times New Roman"/>
              <a:ea typeface="Calibri"/>
              <a:cs typeface="Times New Roman"/>
            </a:endParaRPr>
          </a:p>
          <a:p>
            <a:r>
              <a:rPr lang="en-US" sz="1600" dirty="0">
                <a:effectLst/>
                <a:latin typeface="Times New Roman"/>
                <a:ea typeface="Calibri"/>
                <a:cs typeface="Times New Roman"/>
              </a:rPr>
              <a:t>Another significant highlight of Spain’s history </a:t>
            </a:r>
            <a:r>
              <a:rPr lang="en-US" sz="1600" b="1" dirty="0">
                <a:solidFill>
                  <a:srgbClr val="002060"/>
                </a:solidFill>
                <a:effectLst/>
                <a:latin typeface="Times New Roman"/>
                <a:ea typeface="Calibri"/>
                <a:cs typeface="Times New Roman"/>
              </a:rPr>
              <a:t>is the transition to democracy</a:t>
            </a:r>
            <a:r>
              <a:rPr lang="en-US" sz="1600" b="1" dirty="0">
                <a:solidFill>
                  <a:srgbClr val="002060"/>
                </a:solidFill>
                <a:latin typeface="Times New Roman"/>
                <a:ea typeface="Calibri"/>
                <a:cs typeface="Times New Roman"/>
              </a:rPr>
              <a:t> </a:t>
            </a:r>
            <a:r>
              <a:rPr lang="en-US" sz="1600" b="1" dirty="0">
                <a:solidFill>
                  <a:srgbClr val="002060"/>
                </a:solidFill>
                <a:effectLst/>
                <a:latin typeface="Times New Roman"/>
                <a:ea typeface="Calibri"/>
                <a:cs typeface="Times New Roman"/>
              </a:rPr>
              <a:t> </a:t>
            </a:r>
            <a:r>
              <a:rPr lang="en-US" sz="1600" dirty="0">
                <a:effectLst/>
                <a:latin typeface="Times New Roman"/>
                <a:ea typeface="Calibri"/>
                <a:cs typeface="Times New Roman"/>
              </a:rPr>
              <a:t>.Spain’s transition to democracy began after the death of dictator Francisco Franco in 1975 but there are some opposite opinions about the exactly date of transition. At </a:t>
            </a:r>
            <a:r>
              <a:rPr lang="en-US" sz="1600" dirty="0" err="1">
                <a:effectLst/>
                <a:latin typeface="Times New Roman"/>
                <a:ea typeface="Calibri"/>
                <a:cs typeface="Times New Roman"/>
              </a:rPr>
              <a:t>it’s</a:t>
            </a:r>
            <a:r>
              <a:rPr lang="en-US" sz="1600" dirty="0">
                <a:effectLst/>
                <a:latin typeface="Times New Roman"/>
                <a:ea typeface="Calibri"/>
                <a:cs typeface="Times New Roman"/>
              </a:rPr>
              <a:t> latest we all accept the fact that </a:t>
            </a:r>
            <a:r>
              <a:rPr lang="en-US" sz="1600" dirty="0">
                <a:latin typeface="Times New Roman"/>
                <a:ea typeface="Calibri"/>
                <a:cs typeface="Times New Roman"/>
              </a:rPr>
              <a:t>S</a:t>
            </a:r>
            <a:r>
              <a:rPr lang="en-US" sz="1600" dirty="0">
                <a:effectLst/>
                <a:latin typeface="Times New Roman"/>
                <a:ea typeface="Calibri"/>
                <a:cs typeface="Times New Roman"/>
              </a:rPr>
              <a:t>pain’s transition to democracy was completed after the victory of the Spanish socialist worker’s party in </a:t>
            </a:r>
            <a:r>
              <a:rPr lang="en-US" sz="1600" b="1" dirty="0">
                <a:solidFill>
                  <a:srgbClr val="002060"/>
                </a:solidFill>
                <a:effectLst/>
                <a:latin typeface="Times New Roman"/>
                <a:ea typeface="Calibri"/>
                <a:cs typeface="Times New Roman"/>
              </a:rPr>
              <a:t>1982 general elections</a:t>
            </a:r>
            <a:r>
              <a:rPr lang="en-US" sz="1600" dirty="0">
                <a:effectLst/>
                <a:latin typeface="Times New Roman"/>
                <a:ea typeface="Calibri"/>
                <a:cs typeface="Times New Roman"/>
              </a:rPr>
              <a:t>.</a:t>
            </a:r>
            <a:r>
              <a:rPr lang="en-US" sz="1600" dirty="0">
                <a:latin typeface="Times New Roman"/>
                <a:ea typeface="Calibri"/>
                <a:cs typeface="Times New Roman"/>
              </a:rPr>
              <a:t> </a:t>
            </a:r>
            <a:endParaRPr lang="en-US" sz="1600" dirty="0">
              <a:effectLst/>
              <a:latin typeface="Times New Roman"/>
              <a:ea typeface="Calibri"/>
              <a:cs typeface="Times New Roman"/>
            </a:endParaRPr>
          </a:p>
          <a:p>
            <a:r>
              <a:rPr lang="en-US" sz="1600" dirty="0">
                <a:latin typeface="Times New Roman"/>
                <a:ea typeface="Calibri"/>
                <a:cs typeface="Times New Roman"/>
              </a:rPr>
              <a:t>Spain adopt euro in 2002</a:t>
            </a:r>
          </a:p>
        </p:txBody>
      </p:sp>
      <p:pic>
        <p:nvPicPr>
          <p:cNvPr id="1026" name="Picture 2" descr="undefined">
            <a:extLst>
              <a:ext uri="{FF2B5EF4-FFF2-40B4-BE49-F238E27FC236}">
                <a16:creationId xmlns:a16="http://schemas.microsoft.com/office/drawing/2014/main" xmlns="" id="{43B4246F-7476-BF4C-7BC8-AD5F973FAC1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81" r="6555" b="-1"/>
          <a:stretch/>
        </p:blipFill>
        <p:spPr bwMode="auto">
          <a:xfrm>
            <a:off x="6857797" y="-10886"/>
            <a:ext cx="5334204" cy="6868886"/>
          </a:xfrm>
          <a:prstGeom prst="rect">
            <a:avLst/>
          </a:prstGeom>
          <a:noFill/>
          <a:effectLst>
            <a:outerShdw blurRad="127000" dist="50800" dir="10800000" sx="99000" sy="99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14411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9CC3E4F1-B66E-3010-5BDC-6EFB687765CC}"/>
              </a:ext>
            </a:extLst>
          </p:cNvPr>
          <p:cNvSpPr>
            <a:spLocks noGrp="1"/>
          </p:cNvSpPr>
          <p:nvPr>
            <p:ph idx="1"/>
          </p:nvPr>
        </p:nvSpPr>
        <p:spPr>
          <a:xfrm>
            <a:off x="477982" y="488373"/>
            <a:ext cx="10875818" cy="5688590"/>
          </a:xfrm>
        </p:spPr>
        <p:txBody>
          <a:bodyPr vert="horz" lIns="91440" tIns="45720" rIns="91440" bIns="45720" rtlCol="0" anchor="t">
            <a:normAutofit/>
          </a:bodyPr>
          <a:lstStyle/>
          <a:p>
            <a:pPr algn="ctr">
              <a:lnSpc>
                <a:spcPct val="150000"/>
              </a:lnSpc>
              <a:spcAft>
                <a:spcPts val="800"/>
              </a:spcAft>
            </a:pPr>
            <a:r>
              <a:rPr lang="en-US" sz="1800" b="1" u="sng" kern="100" dirty="0">
                <a:effectLst/>
                <a:latin typeface="Times New Roman"/>
                <a:ea typeface="Calibri"/>
                <a:cs typeface="Times New Roman"/>
              </a:rPr>
              <a:t>SPAIN’S ECONOMY</a:t>
            </a:r>
            <a:endParaRPr lang="el-GR" sz="1800" kern="100" dirty="0">
              <a:effectLst/>
              <a:latin typeface="Times New Roman"/>
              <a:ea typeface="Calibri"/>
              <a:cs typeface="Times New Roman"/>
            </a:endParaRPr>
          </a:p>
          <a:p>
            <a:r>
              <a:rPr lang="en-US" sz="1800" b="1" u="sng" dirty="0">
                <a:solidFill>
                  <a:srgbClr val="002060"/>
                </a:solidFill>
                <a:effectLst/>
                <a:latin typeface="Times New Roman"/>
                <a:ea typeface="Calibri"/>
                <a:cs typeface="Times New Roman"/>
              </a:rPr>
              <a:t>Spain is an advanced capitalism economy and the world’s sixteenth-largest economy by nominal </a:t>
            </a:r>
            <a:r>
              <a:rPr lang="en-US" sz="1800" b="1" u="sng" dirty="0" err="1">
                <a:solidFill>
                  <a:srgbClr val="002060"/>
                </a:solidFill>
                <a:effectLst/>
                <a:latin typeface="Times New Roman"/>
                <a:ea typeface="Calibri"/>
                <a:cs typeface="Times New Roman"/>
              </a:rPr>
              <a:t>GDP</a:t>
            </a:r>
            <a:r>
              <a:rPr lang="en-US" sz="1800" dirty="0" err="1">
                <a:effectLst/>
                <a:latin typeface="Times New Roman"/>
                <a:ea typeface="Calibri"/>
                <a:cs typeface="Times New Roman"/>
              </a:rPr>
              <a:t>.The</a:t>
            </a:r>
            <a:r>
              <a:rPr lang="en-US" sz="1800" dirty="0">
                <a:effectLst/>
                <a:latin typeface="Times New Roman"/>
                <a:ea typeface="Calibri"/>
                <a:cs typeface="Times New Roman"/>
              </a:rPr>
              <a:t> most important sectors of Spain’s economy in 2020 by </a:t>
            </a:r>
            <a:r>
              <a:rPr lang="en-US" sz="1800" dirty="0">
                <a:latin typeface="Times New Roman"/>
                <a:ea typeface="Calibri"/>
                <a:cs typeface="Times New Roman"/>
              </a:rPr>
              <a:t>researches</a:t>
            </a:r>
            <a:r>
              <a:rPr lang="en-US" sz="1800" dirty="0">
                <a:effectLst/>
                <a:latin typeface="Times New Roman"/>
                <a:ea typeface="Calibri"/>
                <a:cs typeface="Times New Roman"/>
              </a:rPr>
              <a:t> are public administration-human health and social work activities(20.5%), transportation and food services(19.7%) and industrial production growth rate is 4.03%.Spain is a very strong and progressive economy but unemployment rate still exist and it has been increased so </a:t>
            </a:r>
            <a:r>
              <a:rPr lang="en-US" sz="1800" dirty="0">
                <a:latin typeface="Times New Roman"/>
                <a:ea typeface="Calibri"/>
                <a:cs typeface="Times New Roman"/>
              </a:rPr>
              <a:t>S</a:t>
            </a:r>
            <a:r>
              <a:rPr lang="en-US" sz="1800" dirty="0">
                <a:effectLst/>
                <a:latin typeface="Times New Roman"/>
                <a:ea typeface="Calibri"/>
                <a:cs typeface="Times New Roman"/>
              </a:rPr>
              <a:t>pain suffers from unemployment rates being at record lev</a:t>
            </a:r>
            <a:r>
              <a:rPr lang="en-US" sz="1800" dirty="0">
                <a:latin typeface="Times New Roman"/>
                <a:ea typeface="Calibri"/>
                <a:cs typeface="Times New Roman"/>
              </a:rPr>
              <a:t>e</a:t>
            </a:r>
            <a:r>
              <a:rPr lang="en-US" sz="1800" dirty="0">
                <a:effectLst/>
                <a:latin typeface="Times New Roman"/>
                <a:ea typeface="Calibri"/>
                <a:cs typeface="Times New Roman"/>
              </a:rPr>
              <a:t>ls.</a:t>
            </a:r>
            <a:r>
              <a:rPr lang="en-US" sz="1800" dirty="0">
                <a:latin typeface="Times New Roman"/>
                <a:ea typeface="Calibri"/>
                <a:cs typeface="Times New Roman"/>
              </a:rPr>
              <a:t> </a:t>
            </a:r>
            <a:endParaRPr lang="el-GR" dirty="0">
              <a:latin typeface="Times New Roman"/>
              <a:ea typeface="Calibri"/>
              <a:cs typeface="Times New Roman"/>
            </a:endParaRPr>
          </a:p>
          <a:p>
            <a:r>
              <a:rPr lang="en-US" sz="1800" b="1" dirty="0">
                <a:solidFill>
                  <a:srgbClr val="002060"/>
                </a:solidFill>
                <a:latin typeface="Times New Roman"/>
                <a:ea typeface="Calibri"/>
                <a:cs typeface="Times New Roman"/>
              </a:rPr>
              <a:t> Unemployment</a:t>
            </a:r>
            <a:r>
              <a:rPr lang="en-US" sz="1800" b="1" dirty="0">
                <a:solidFill>
                  <a:srgbClr val="002060"/>
                </a:solidFill>
                <a:effectLst/>
                <a:latin typeface="Times New Roman"/>
                <a:ea typeface="Calibri"/>
                <a:cs typeface="Times New Roman"/>
              </a:rPr>
              <a:t> rate in 2022</a:t>
            </a:r>
            <a:r>
              <a:rPr lang="en-US" sz="1800" dirty="0">
                <a:effectLst/>
                <a:latin typeface="Times New Roman"/>
                <a:ea typeface="Calibri"/>
                <a:cs typeface="Times New Roman"/>
              </a:rPr>
              <a:t> was 12.9% and especially during coronavirus pandemic many youth people lost their job</a:t>
            </a:r>
            <a:r>
              <a:rPr lang="en-US" sz="1800" dirty="0">
                <a:latin typeface="Times New Roman"/>
                <a:ea typeface="Calibri"/>
                <a:cs typeface="Times New Roman"/>
              </a:rPr>
              <a:t>s</a:t>
            </a:r>
            <a:r>
              <a:rPr lang="en-US" sz="1800" dirty="0">
                <a:effectLst/>
                <a:latin typeface="Times New Roman"/>
                <a:ea typeface="Calibri"/>
                <a:cs typeface="Times New Roman"/>
              </a:rPr>
              <a:t> or they weren’t able to </a:t>
            </a:r>
            <a:r>
              <a:rPr lang="en-US" sz="1800" dirty="0">
                <a:latin typeface="Times New Roman"/>
                <a:ea typeface="Calibri"/>
                <a:cs typeface="Times New Roman"/>
              </a:rPr>
              <a:t>f</a:t>
            </a:r>
            <a:r>
              <a:rPr lang="en-US" sz="1800" dirty="0">
                <a:effectLst/>
                <a:latin typeface="Times New Roman"/>
                <a:ea typeface="Calibri"/>
                <a:cs typeface="Times New Roman"/>
              </a:rPr>
              <a:t>ind.</a:t>
            </a:r>
            <a:r>
              <a:rPr lang="en-US" sz="1800" dirty="0">
                <a:latin typeface="Times New Roman"/>
                <a:ea typeface="Calibri"/>
                <a:cs typeface="Times New Roman"/>
              </a:rPr>
              <a:t> </a:t>
            </a:r>
            <a:endParaRPr lang="el-GR" dirty="0">
              <a:latin typeface="Times New Roman"/>
              <a:ea typeface="Calibri"/>
              <a:cs typeface="Times New Roman"/>
            </a:endParaRPr>
          </a:p>
          <a:p>
            <a:r>
              <a:rPr lang="en-US" sz="1800" dirty="0">
                <a:latin typeface="Times New Roman"/>
                <a:ea typeface="Calibri"/>
                <a:cs typeface="Times New Roman"/>
              </a:rPr>
              <a:t> Before</a:t>
            </a:r>
            <a:r>
              <a:rPr lang="en-US" sz="1800" dirty="0">
                <a:effectLst/>
                <a:latin typeface="Times New Roman"/>
                <a:ea typeface="Calibri"/>
                <a:cs typeface="Times New Roman"/>
              </a:rPr>
              <a:t> pandemic </a:t>
            </a:r>
            <a:r>
              <a:rPr lang="en-US" sz="1800" dirty="0">
                <a:latin typeface="Times New Roman"/>
                <a:ea typeface="Calibri"/>
                <a:cs typeface="Times New Roman"/>
              </a:rPr>
              <a:t>S</a:t>
            </a:r>
            <a:r>
              <a:rPr lang="en-US" sz="1800" dirty="0">
                <a:effectLst/>
                <a:latin typeface="Times New Roman"/>
                <a:ea typeface="Calibri"/>
                <a:cs typeface="Times New Roman"/>
              </a:rPr>
              <a:t>pain had more than 120 million tourists but after the previous number was dropped to 100million.</a:t>
            </a:r>
            <a:endParaRPr lang="el-GR" dirty="0">
              <a:latin typeface="Times New Roman"/>
              <a:ea typeface="Calibri"/>
              <a:cs typeface="Times New Roman"/>
            </a:endParaRPr>
          </a:p>
          <a:p>
            <a:r>
              <a:rPr lang="en-US" sz="1800" dirty="0">
                <a:latin typeface="Times New Roman"/>
                <a:ea typeface="Calibri"/>
                <a:cs typeface="Times New Roman"/>
              </a:rPr>
              <a:t> </a:t>
            </a:r>
            <a:r>
              <a:rPr lang="en-US" sz="1800" b="1" dirty="0">
                <a:solidFill>
                  <a:srgbClr val="002060"/>
                </a:solidFill>
                <a:latin typeface="Times New Roman"/>
                <a:ea typeface="Calibri"/>
                <a:cs typeface="Times New Roman"/>
              </a:rPr>
              <a:t>International</a:t>
            </a:r>
            <a:r>
              <a:rPr lang="en-US" sz="1800" b="1" dirty="0">
                <a:solidFill>
                  <a:srgbClr val="002060"/>
                </a:solidFill>
                <a:effectLst/>
                <a:latin typeface="Times New Roman"/>
                <a:ea typeface="Calibri"/>
                <a:cs typeface="Times New Roman"/>
              </a:rPr>
              <a:t> financial crisis of 2007-2008 had a crucial impact on Spain </a:t>
            </a:r>
            <a:r>
              <a:rPr lang="en-US" sz="1800" dirty="0">
                <a:effectLst/>
                <a:latin typeface="Times New Roman"/>
                <a:ea typeface="Calibri"/>
                <a:cs typeface="Times New Roman"/>
              </a:rPr>
              <a:t>especially after </a:t>
            </a:r>
            <a:r>
              <a:rPr lang="en-US" sz="1800" dirty="0">
                <a:latin typeface="Times New Roman"/>
                <a:ea typeface="Calibri"/>
                <a:cs typeface="Times New Roman"/>
              </a:rPr>
              <a:t>S</a:t>
            </a:r>
            <a:r>
              <a:rPr lang="en-US" sz="1800" dirty="0">
                <a:effectLst/>
                <a:latin typeface="Times New Roman"/>
                <a:ea typeface="Calibri"/>
                <a:cs typeface="Times New Roman"/>
              </a:rPr>
              <a:t>pain’s entry to EU which is connected also with the development of single market in EU that improve </a:t>
            </a:r>
            <a:r>
              <a:rPr lang="en-US" sz="1800" dirty="0">
                <a:latin typeface="Times New Roman"/>
                <a:ea typeface="Calibri"/>
                <a:cs typeface="Times New Roman"/>
              </a:rPr>
              <a:t>S</a:t>
            </a:r>
            <a:r>
              <a:rPr lang="en-US" sz="1800" dirty="0">
                <a:effectLst/>
                <a:latin typeface="Times New Roman"/>
                <a:ea typeface="Calibri"/>
                <a:cs typeface="Times New Roman"/>
              </a:rPr>
              <a:t>pain’s economy by offering to all the member states of EU the opportunity to transfer their products ,to enhance most good services to make more easy and effective the communication between EU’s countries and the transport in order for Spanish citizens be able to st</a:t>
            </a:r>
            <a:r>
              <a:rPr lang="en-US" sz="1800" dirty="0">
                <a:latin typeface="Times New Roman"/>
                <a:ea typeface="Calibri"/>
                <a:cs typeface="Times New Roman"/>
              </a:rPr>
              <a:t>u</a:t>
            </a:r>
            <a:r>
              <a:rPr lang="en-US" sz="1800" dirty="0">
                <a:effectLst/>
                <a:latin typeface="Times New Roman"/>
                <a:ea typeface="Calibri"/>
                <a:cs typeface="Times New Roman"/>
              </a:rPr>
              <a:t>dy, work and live to another EU’s member state. About 2008-2014 </a:t>
            </a:r>
            <a:r>
              <a:rPr lang="en-US" sz="1800" dirty="0">
                <a:latin typeface="Times New Roman"/>
                <a:ea typeface="Calibri"/>
                <a:cs typeface="Times New Roman"/>
              </a:rPr>
              <a:t>started</a:t>
            </a:r>
            <a:r>
              <a:rPr lang="en-US" sz="1800" dirty="0">
                <a:effectLst/>
                <a:latin typeface="Times New Roman"/>
                <a:ea typeface="Calibri"/>
                <a:cs typeface="Times New Roman"/>
              </a:rPr>
              <a:t> in </a:t>
            </a:r>
            <a:r>
              <a:rPr lang="en-US" sz="1800" dirty="0">
                <a:latin typeface="Times New Roman"/>
                <a:ea typeface="Calibri"/>
                <a:cs typeface="Times New Roman"/>
              </a:rPr>
              <a:t>S</a:t>
            </a:r>
            <a:r>
              <a:rPr lang="en-US" sz="1800" dirty="0">
                <a:effectLst/>
                <a:latin typeface="Times New Roman"/>
                <a:ea typeface="Calibri"/>
                <a:cs typeface="Times New Roman"/>
              </a:rPr>
              <a:t>pain a financial crisis known as </a:t>
            </a:r>
            <a:r>
              <a:rPr lang="en-US" sz="1800" b="1" dirty="0">
                <a:solidFill>
                  <a:srgbClr val="002060"/>
                </a:solidFill>
                <a:effectLst/>
                <a:latin typeface="Times New Roman"/>
                <a:ea typeface="Calibri"/>
                <a:cs typeface="Times New Roman"/>
              </a:rPr>
              <a:t>The Great Recession in </a:t>
            </a:r>
            <a:r>
              <a:rPr lang="en-US" sz="1800" b="1" dirty="0">
                <a:solidFill>
                  <a:srgbClr val="002060"/>
                </a:solidFill>
                <a:latin typeface="Times New Roman"/>
                <a:ea typeface="Calibri"/>
                <a:cs typeface="Times New Roman"/>
              </a:rPr>
              <a:t>S</a:t>
            </a:r>
            <a:r>
              <a:rPr lang="en-US" sz="1800" b="1" dirty="0">
                <a:solidFill>
                  <a:srgbClr val="002060"/>
                </a:solidFill>
                <a:effectLst/>
                <a:latin typeface="Times New Roman"/>
                <a:ea typeface="Calibri"/>
                <a:cs typeface="Times New Roman"/>
              </a:rPr>
              <a:t>pain</a:t>
            </a:r>
            <a:r>
              <a:rPr lang="en-US" sz="1800" dirty="0">
                <a:effectLst/>
                <a:latin typeface="Times New Roman"/>
                <a:ea typeface="Calibri"/>
                <a:cs typeface="Times New Roman"/>
              </a:rPr>
              <a:t>. The main cause of this crisis was housing bubble. </a:t>
            </a:r>
            <a:r>
              <a:rPr lang="en-US" sz="1800" b="1" dirty="0">
                <a:solidFill>
                  <a:srgbClr val="002060"/>
                </a:solidFill>
                <a:latin typeface="Times New Roman"/>
                <a:ea typeface="Calibri"/>
                <a:cs typeface="Times New Roman"/>
              </a:rPr>
              <a:t>During</a:t>
            </a:r>
            <a:r>
              <a:rPr lang="en-US" sz="1800" b="1" dirty="0">
                <a:solidFill>
                  <a:srgbClr val="002060"/>
                </a:solidFill>
                <a:effectLst/>
                <a:latin typeface="Times New Roman"/>
                <a:ea typeface="Calibri"/>
                <a:cs typeface="Times New Roman"/>
              </a:rPr>
              <a:t> the economic downtown </a:t>
            </a:r>
            <a:r>
              <a:rPr lang="en-US" sz="1800" b="1" dirty="0">
                <a:solidFill>
                  <a:srgbClr val="002060"/>
                </a:solidFill>
                <a:latin typeface="Times New Roman"/>
                <a:ea typeface="Calibri"/>
                <a:cs typeface="Times New Roman"/>
              </a:rPr>
              <a:t>S</a:t>
            </a:r>
            <a:r>
              <a:rPr lang="en-US" sz="1800" b="1" dirty="0">
                <a:solidFill>
                  <a:srgbClr val="002060"/>
                </a:solidFill>
                <a:effectLst/>
                <a:latin typeface="Times New Roman"/>
                <a:ea typeface="Calibri"/>
                <a:cs typeface="Times New Roman"/>
              </a:rPr>
              <a:t>pain reduced imports and increased exports</a:t>
            </a:r>
            <a:r>
              <a:rPr lang="en-US" sz="1800" b="1" dirty="0">
                <a:solidFill>
                  <a:srgbClr val="002060"/>
                </a:solidFill>
                <a:latin typeface="Times New Roman"/>
                <a:ea typeface="Calibri"/>
                <a:cs typeface="Times New Roman"/>
              </a:rPr>
              <a:t> but also</a:t>
            </a:r>
            <a:r>
              <a:rPr lang="en-US" sz="1800" b="1" dirty="0">
                <a:solidFill>
                  <a:srgbClr val="002060"/>
                </a:solidFill>
                <a:latin typeface="Times New Roman"/>
                <a:ea typeface="Calibri"/>
                <a:cs typeface="Arial"/>
              </a:rPr>
              <a:t> unemployment rate at</a:t>
            </a:r>
            <a:br>
              <a:rPr lang="en-US" sz="1800" b="1" dirty="0">
                <a:solidFill>
                  <a:srgbClr val="002060"/>
                </a:solidFill>
                <a:latin typeface="Times New Roman"/>
                <a:ea typeface="Calibri"/>
                <a:cs typeface="Arial"/>
              </a:rPr>
            </a:br>
            <a:r>
              <a:rPr lang="en-US" sz="1800" b="1" dirty="0">
                <a:solidFill>
                  <a:srgbClr val="002060"/>
                </a:solidFill>
                <a:latin typeface="Times New Roman"/>
                <a:ea typeface="Calibri"/>
                <a:cs typeface="Arial"/>
              </a:rPr>
              <a:t>the height of this crisis was around 25%</a:t>
            </a:r>
            <a:r>
              <a:rPr lang="en-US" sz="1800" dirty="0">
                <a:solidFill>
                  <a:srgbClr val="222222"/>
                </a:solidFill>
                <a:latin typeface="Arial"/>
                <a:ea typeface="Calibri"/>
                <a:cs typeface="Arial"/>
              </a:rPr>
              <a:t>.</a:t>
            </a:r>
            <a:endParaRPr lang="en-US" sz="1800" dirty="0">
              <a:latin typeface="Times New Roman"/>
              <a:ea typeface="Calibri"/>
              <a:cs typeface="Times New Roman"/>
            </a:endParaRPr>
          </a:p>
          <a:p>
            <a:r>
              <a:rPr lang="en-US" sz="1800" dirty="0">
                <a:effectLst/>
                <a:latin typeface="Times New Roman"/>
                <a:ea typeface="Calibri"/>
                <a:cs typeface="Times New Roman"/>
              </a:rPr>
              <a:t>After general financial crisis Spain from 2014-2015 </a:t>
            </a:r>
            <a:r>
              <a:rPr lang="en-US" sz="1800" dirty="0">
                <a:latin typeface="Times New Roman"/>
                <a:ea typeface="Calibri"/>
                <a:cs typeface="Times New Roman"/>
              </a:rPr>
              <a:t>started</a:t>
            </a:r>
            <a:r>
              <a:rPr lang="en-US" sz="1800" dirty="0">
                <a:effectLst/>
                <a:latin typeface="Times New Roman"/>
                <a:ea typeface="Calibri"/>
                <a:cs typeface="Times New Roman"/>
              </a:rPr>
              <a:t> to recovery</a:t>
            </a:r>
            <a:r>
              <a:rPr lang="en-US" sz="1800" dirty="0">
                <a:latin typeface="Times New Roman"/>
                <a:ea typeface="Calibri"/>
                <a:cs typeface="Times New Roman"/>
              </a:rPr>
              <a:t>.</a:t>
            </a:r>
          </a:p>
        </p:txBody>
      </p:sp>
    </p:spTree>
    <p:extLst>
      <p:ext uri="{BB962C8B-B14F-4D97-AF65-F5344CB8AC3E}">
        <p14:creationId xmlns:p14="http://schemas.microsoft.com/office/powerpoint/2010/main" val="2484026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76" name="Rectangle 2058">
            <a:extLst>
              <a:ext uri="{FF2B5EF4-FFF2-40B4-BE49-F238E27FC236}">
                <a16:creationId xmlns:a16="http://schemas.microsoft.com/office/drawing/2014/main" xmlns="" id="{D2B783EE-0239-4717-BBEA-8C9EAC61C8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Τίτλος 1">
            <a:extLst>
              <a:ext uri="{FF2B5EF4-FFF2-40B4-BE49-F238E27FC236}">
                <a16:creationId xmlns:a16="http://schemas.microsoft.com/office/drawing/2014/main" xmlns="" id="{C338D4DF-3FBD-9A7D-5050-33029395DBA3}"/>
              </a:ext>
            </a:extLst>
          </p:cNvPr>
          <p:cNvSpPr>
            <a:spLocks noGrp="1"/>
          </p:cNvSpPr>
          <p:nvPr>
            <p:ph idx="1"/>
          </p:nvPr>
        </p:nvSpPr>
        <p:spPr>
          <a:xfrm>
            <a:off x="294158" y="914400"/>
            <a:ext cx="5636237" cy="5847867"/>
          </a:xfrm>
        </p:spPr>
        <p:txBody>
          <a:bodyPr vert="horz" lIns="91440" tIns="45720" rIns="91440" bIns="45720" rtlCol="0" anchor="t">
            <a:normAutofit fontScale="92500" lnSpcReduction="20000"/>
          </a:bodyPr>
          <a:lstStyle/>
          <a:p>
            <a:pPr>
              <a:spcAft>
                <a:spcPts val="800"/>
              </a:spcAft>
            </a:pPr>
            <a:r>
              <a:rPr lang="en-US" sz="1800" b="1" u="sng" kern="100" dirty="0">
                <a:effectLst/>
                <a:latin typeface="Times New Roman"/>
                <a:ea typeface="Calibri"/>
                <a:cs typeface="Times New Roman"/>
              </a:rPr>
              <a:t>SPAIN’S GOVERNMENT AND CURRENT POLITICAL SITUATION</a:t>
            </a:r>
            <a:endParaRPr lang="el-GR" sz="1800" b="1" kern="100" dirty="0">
              <a:effectLst/>
              <a:latin typeface="Times New Roman"/>
              <a:ea typeface="Calibri"/>
              <a:cs typeface="Times New Roman"/>
            </a:endParaRPr>
          </a:p>
          <a:p>
            <a:pPr>
              <a:spcAft>
                <a:spcPts val="800"/>
              </a:spcAft>
            </a:pPr>
            <a:r>
              <a:rPr lang="en-US" sz="1800" kern="100" dirty="0">
                <a:latin typeface="Times New Roman"/>
                <a:ea typeface="Calibri"/>
                <a:cs typeface="Times New Roman"/>
              </a:rPr>
              <a:t>Spain’s </a:t>
            </a:r>
            <a:r>
              <a:rPr lang="en-US" sz="1800" kern="100" dirty="0">
                <a:effectLst/>
                <a:latin typeface="Times New Roman"/>
                <a:ea typeface="Calibri"/>
                <a:cs typeface="Times New Roman"/>
              </a:rPr>
              <a:t>2023 general election was held on 23 of July and the results are the following</a:t>
            </a:r>
            <a:r>
              <a:rPr lang="en-US" sz="1800" b="1" kern="100" dirty="0">
                <a:effectLst/>
                <a:latin typeface="Times New Roman"/>
                <a:ea typeface="Calibri"/>
                <a:cs typeface="Times New Roman"/>
              </a:rPr>
              <a:t>: </a:t>
            </a:r>
            <a:r>
              <a:rPr lang="en-US" sz="1800" b="1" kern="100" dirty="0">
                <a:solidFill>
                  <a:srgbClr val="002060"/>
                </a:solidFill>
                <a:latin typeface="Times New Roman"/>
                <a:ea typeface="Calibri"/>
                <a:cs typeface="Times New Roman"/>
              </a:rPr>
              <a:t>People's</a:t>
            </a:r>
            <a:r>
              <a:rPr lang="en-US" sz="1800" b="1" kern="100" dirty="0">
                <a:solidFill>
                  <a:srgbClr val="002060"/>
                </a:solidFill>
                <a:effectLst/>
                <a:latin typeface="Times New Roman"/>
                <a:ea typeface="Calibri"/>
                <a:cs typeface="Times New Roman"/>
              </a:rPr>
              <a:t> Party made big gains and secured the most votes</a:t>
            </a:r>
            <a:r>
              <a:rPr lang="en-US" sz="1800" b="1" kern="100" dirty="0">
                <a:effectLst/>
                <a:latin typeface="Times New Roman"/>
                <a:ea typeface="Calibri"/>
                <a:cs typeface="Times New Roman"/>
              </a:rPr>
              <a:t> </a:t>
            </a:r>
            <a:r>
              <a:rPr lang="en-US" sz="1800" kern="100" dirty="0">
                <a:effectLst/>
                <a:latin typeface="Times New Roman"/>
                <a:ea typeface="Calibri"/>
                <a:cs typeface="Times New Roman"/>
              </a:rPr>
              <a:t>so is on the top in comparison to 2019 general election’s results in which Socialist Worker’s Party had win .</a:t>
            </a:r>
            <a:endParaRPr lang="el-GR" sz="1300" kern="100" dirty="0">
              <a:latin typeface="Times New Roman"/>
              <a:ea typeface="Calibri"/>
              <a:cs typeface="Times New Roman"/>
            </a:endParaRPr>
          </a:p>
          <a:p>
            <a:pPr>
              <a:spcAft>
                <a:spcPts val="800"/>
              </a:spcAft>
            </a:pPr>
            <a:r>
              <a:rPr lang="en-US" sz="1800" kern="100" dirty="0">
                <a:effectLst/>
                <a:latin typeface="Times New Roman"/>
                <a:ea typeface="Calibri"/>
                <a:cs typeface="Times New Roman"/>
              </a:rPr>
              <a:t>Spain is a </a:t>
            </a:r>
            <a:r>
              <a:rPr lang="en-US" sz="1800" kern="100" err="1">
                <a:latin typeface="Times New Roman"/>
                <a:ea typeface="Calibri"/>
                <a:cs typeface="Times New Roman"/>
              </a:rPr>
              <a:t>m</a:t>
            </a:r>
            <a:r>
              <a:rPr lang="en-US" sz="1800" kern="100" err="1">
                <a:effectLst/>
                <a:latin typeface="Times New Roman"/>
                <a:ea typeface="Calibri"/>
                <a:cs typeface="Times New Roman"/>
              </a:rPr>
              <a:t>ulty</a:t>
            </a:r>
            <a:r>
              <a:rPr lang="en-US" sz="1800" kern="100" dirty="0">
                <a:effectLst/>
                <a:latin typeface="Times New Roman"/>
                <a:ea typeface="Calibri"/>
                <a:cs typeface="Times New Roman"/>
              </a:rPr>
              <a:t>-party country and </a:t>
            </a:r>
            <a:r>
              <a:rPr lang="en-US" sz="1800" b="1" kern="100" dirty="0">
                <a:solidFill>
                  <a:srgbClr val="002060"/>
                </a:solidFill>
                <a:effectLst/>
                <a:latin typeface="Times New Roman"/>
                <a:ea typeface="Calibri"/>
                <a:cs typeface="Times New Roman"/>
              </a:rPr>
              <a:t>the next election will be held</a:t>
            </a:r>
            <a:r>
              <a:rPr lang="en-US" sz="1800" b="1" kern="100" dirty="0">
                <a:solidFill>
                  <a:srgbClr val="002060"/>
                </a:solidFill>
                <a:latin typeface="Times New Roman"/>
                <a:ea typeface="Calibri"/>
                <a:cs typeface="Times New Roman"/>
              </a:rPr>
              <a:t> </a:t>
            </a:r>
            <a:r>
              <a:rPr lang="en-US" sz="1800" b="1" kern="100" dirty="0">
                <a:solidFill>
                  <a:srgbClr val="002060"/>
                </a:solidFill>
                <a:effectLst/>
                <a:latin typeface="Times New Roman"/>
                <a:ea typeface="Calibri"/>
                <a:cs typeface="Times New Roman"/>
              </a:rPr>
              <a:t> on Sunday 22 </a:t>
            </a:r>
            <a:r>
              <a:rPr lang="en-US" sz="1800" b="1" kern="100" dirty="0">
                <a:solidFill>
                  <a:srgbClr val="002060"/>
                </a:solidFill>
                <a:latin typeface="Times New Roman"/>
                <a:ea typeface="Calibri"/>
                <a:cs typeface="Times New Roman"/>
              </a:rPr>
              <a:t>August</a:t>
            </a:r>
            <a:r>
              <a:rPr lang="en-US" sz="1800" b="1" kern="100" dirty="0">
                <a:solidFill>
                  <a:srgbClr val="002060"/>
                </a:solidFill>
                <a:effectLst/>
                <a:latin typeface="Times New Roman"/>
                <a:ea typeface="Calibri"/>
                <a:cs typeface="Times New Roman"/>
              </a:rPr>
              <a:t> 2027</a:t>
            </a:r>
            <a:endParaRPr lang="el-GR" sz="1300" kern="100" dirty="0">
              <a:latin typeface="Times New Roman"/>
              <a:ea typeface="Calibri"/>
              <a:cs typeface="Times New Roman"/>
            </a:endParaRPr>
          </a:p>
          <a:p>
            <a:pPr>
              <a:spcAft>
                <a:spcPts val="800"/>
              </a:spcAft>
            </a:pPr>
            <a:r>
              <a:rPr lang="en-US" sz="1800" kern="100" dirty="0">
                <a:effectLst/>
                <a:latin typeface="Times New Roman"/>
                <a:ea typeface="Calibri"/>
                <a:cs typeface="Times New Roman"/>
              </a:rPr>
              <a:t>Spain has </a:t>
            </a:r>
            <a:r>
              <a:rPr lang="en-US" sz="1800" kern="100" dirty="0">
                <a:latin typeface="Times New Roman"/>
                <a:ea typeface="Calibri"/>
                <a:cs typeface="Times New Roman"/>
              </a:rPr>
              <a:t>its</a:t>
            </a:r>
            <a:r>
              <a:rPr lang="en-US" sz="1800" kern="100" dirty="0">
                <a:effectLst/>
                <a:latin typeface="Times New Roman"/>
                <a:ea typeface="Calibri"/>
                <a:cs typeface="Times New Roman"/>
              </a:rPr>
              <a:t> own monarch as the head of state. </a:t>
            </a:r>
            <a:r>
              <a:rPr lang="en-US" sz="1800" kern="100" dirty="0">
                <a:solidFill>
                  <a:srgbClr val="002060"/>
                </a:solidFill>
                <a:effectLst/>
                <a:latin typeface="Times New Roman"/>
                <a:ea typeface="Calibri"/>
                <a:cs typeface="Times New Roman"/>
              </a:rPr>
              <a:t>Spain’s </a:t>
            </a:r>
            <a:r>
              <a:rPr lang="en-US" sz="1800" b="1" kern="100" dirty="0">
                <a:solidFill>
                  <a:srgbClr val="002060"/>
                </a:solidFill>
                <a:effectLst/>
                <a:latin typeface="Times New Roman"/>
                <a:ea typeface="Calibri"/>
                <a:cs typeface="Times New Roman"/>
              </a:rPr>
              <a:t>form of government is </a:t>
            </a:r>
            <a:r>
              <a:rPr lang="en-US" sz="1800" b="1" kern="100" dirty="0">
                <a:solidFill>
                  <a:srgbClr val="002060"/>
                </a:solidFill>
                <a:latin typeface="Times New Roman"/>
                <a:ea typeface="Calibri"/>
                <a:cs typeface="Times New Roman"/>
              </a:rPr>
              <a:t>a </a:t>
            </a:r>
            <a:r>
              <a:rPr lang="en-US" sz="1800" b="1" kern="100" dirty="0">
                <a:solidFill>
                  <a:srgbClr val="002060"/>
                </a:solidFill>
                <a:latin typeface="Times New Roman"/>
                <a:ea typeface="Calibri"/>
                <a:cs typeface="Arial"/>
              </a:rPr>
              <a:t>constitutional monarchy</a:t>
            </a:r>
            <a:r>
              <a:rPr lang="en-US" sz="1800" b="1" kern="100" dirty="0">
                <a:solidFill>
                  <a:srgbClr val="002060"/>
                </a:solidFill>
                <a:latin typeface="Times New Roman"/>
                <a:ea typeface="Calibri"/>
                <a:cs typeface="Times New Roman"/>
              </a:rPr>
              <a:t> </a:t>
            </a:r>
            <a:r>
              <a:rPr lang="en-US" sz="1800" b="1" kern="100" dirty="0">
                <a:solidFill>
                  <a:srgbClr val="002060"/>
                </a:solidFill>
                <a:effectLst/>
                <a:latin typeface="Times New Roman"/>
                <a:ea typeface="Calibri"/>
                <a:cs typeface="Times New Roman"/>
              </a:rPr>
              <a:t> </a:t>
            </a:r>
            <a:r>
              <a:rPr lang="en-US" sz="1800" kern="100" dirty="0">
                <a:effectLst/>
                <a:latin typeface="Times New Roman"/>
                <a:ea typeface="Calibri"/>
                <a:cs typeface="Times New Roman"/>
              </a:rPr>
              <a:t>with </a:t>
            </a:r>
            <a:r>
              <a:rPr lang="en-US" sz="1800" b="1" kern="100" dirty="0">
                <a:solidFill>
                  <a:srgbClr val="002060"/>
                </a:solidFill>
                <a:effectLst/>
                <a:latin typeface="Times New Roman"/>
                <a:ea typeface="Calibri"/>
                <a:cs typeface="Times New Roman"/>
              </a:rPr>
              <a:t>head of state the King Filipe Vi </a:t>
            </a:r>
            <a:r>
              <a:rPr lang="en-US" sz="1800" kern="100" dirty="0">
                <a:effectLst/>
                <a:latin typeface="Times New Roman"/>
                <a:ea typeface="Calibri"/>
                <a:cs typeface="Times New Roman"/>
              </a:rPr>
              <a:t>with power and a symbolic role who also express his opinions about issues to prime minister </a:t>
            </a:r>
            <a:r>
              <a:rPr lang="en-US" sz="1800" b="1" kern="100" dirty="0">
                <a:solidFill>
                  <a:srgbClr val="002060"/>
                </a:solidFill>
                <a:effectLst/>
                <a:latin typeface="Times New Roman"/>
                <a:ea typeface="Calibri"/>
                <a:cs typeface="Times New Roman"/>
              </a:rPr>
              <a:t>,head of government Pedro Sanc</a:t>
            </a:r>
            <a:r>
              <a:rPr lang="en-US" sz="1800" b="1" kern="100" dirty="0">
                <a:solidFill>
                  <a:srgbClr val="002060"/>
                </a:solidFill>
                <a:latin typeface="Times New Roman"/>
                <a:ea typeface="Calibri"/>
                <a:cs typeface="Times New Roman"/>
              </a:rPr>
              <a:t>hez</a:t>
            </a:r>
            <a:r>
              <a:rPr lang="en-US" sz="1800" kern="100" dirty="0">
                <a:solidFill>
                  <a:srgbClr val="002060"/>
                </a:solidFill>
                <a:effectLst/>
                <a:latin typeface="Times New Roman"/>
                <a:ea typeface="Calibri"/>
                <a:cs typeface="Times New Roman"/>
              </a:rPr>
              <a:t> </a:t>
            </a:r>
            <a:r>
              <a:rPr lang="en-US" sz="1800" kern="100" dirty="0">
                <a:effectLst/>
                <a:latin typeface="Times New Roman"/>
                <a:ea typeface="Calibri"/>
                <a:cs typeface="Times New Roman"/>
              </a:rPr>
              <a:t>that discuss on their weekly meetings .</a:t>
            </a:r>
            <a:endParaRPr lang="el-GR" sz="1300" kern="100" dirty="0">
              <a:latin typeface="Times New Roman"/>
              <a:ea typeface="Calibri"/>
              <a:cs typeface="Times New Roman"/>
            </a:endParaRPr>
          </a:p>
          <a:p>
            <a:pPr>
              <a:spcAft>
                <a:spcPts val="800"/>
              </a:spcAft>
            </a:pPr>
            <a:r>
              <a:rPr lang="en-US" sz="1800" kern="100" dirty="0">
                <a:latin typeface="Times New Roman"/>
                <a:ea typeface="+mn-lt"/>
                <a:cs typeface="Arial"/>
              </a:rPr>
              <a:t>A new government has been formed in Spain, led by the Socialist Worker's Party and Pedro Sanchez in alliance with Sumar. According to current news the Socialist Leader will form a minority administration with the far-left Sumar coalition. Some days ago Pedro Sanchez on Friday 17 of November </a:t>
            </a:r>
            <a:r>
              <a:rPr lang="en-US" sz="1500" kern="100" dirty="0">
                <a:solidFill>
                  <a:srgbClr val="222222"/>
                </a:solidFill>
                <a:ea typeface="+mn-lt"/>
                <a:cs typeface="+mn-lt"/>
              </a:rPr>
              <a:t> </a:t>
            </a:r>
            <a:r>
              <a:rPr lang="en-US" sz="1800" kern="100" dirty="0">
                <a:solidFill>
                  <a:srgbClr val="222222"/>
                </a:solidFill>
                <a:latin typeface="Times New Roman"/>
                <a:ea typeface="+mn-lt"/>
                <a:cs typeface="+mn-lt"/>
              </a:rPr>
              <a:t>is expected to be  sworn in by Spain’s King Felipe VI and mention to him the names of the minister he would like to have.</a:t>
            </a:r>
            <a:r>
              <a:rPr lang="en-US" sz="1800" kern="100" dirty="0">
                <a:latin typeface="Times New Roman"/>
                <a:ea typeface="+mn-lt"/>
                <a:cs typeface="Arial"/>
              </a:rPr>
              <a:t/>
            </a:r>
            <a:br>
              <a:rPr lang="en-US" sz="1800" kern="100" dirty="0">
                <a:latin typeface="Times New Roman"/>
                <a:ea typeface="+mn-lt"/>
                <a:cs typeface="Arial"/>
              </a:rPr>
            </a:br>
            <a:r>
              <a:rPr lang="en-US" sz="1800" kern="100" dirty="0">
                <a:solidFill>
                  <a:srgbClr val="222222"/>
                </a:solidFill>
                <a:latin typeface="Times New Roman"/>
                <a:ea typeface="+mn-lt"/>
                <a:cs typeface="Arial"/>
              </a:rPr>
              <a:t> </a:t>
            </a:r>
            <a:endParaRPr lang="en-US" sz="1800" kern="100" dirty="0">
              <a:latin typeface="Times New Roman"/>
              <a:ea typeface="Calibri"/>
              <a:cs typeface="Times New Roman"/>
            </a:endParaRPr>
          </a:p>
          <a:p>
            <a:endParaRPr lang="el-GR" sz="1300">
              <a:ea typeface="Calibri" panose="020F0502020204030204"/>
              <a:cs typeface="Calibri" panose="020F0502020204030204"/>
            </a:endParaRPr>
          </a:p>
        </p:txBody>
      </p:sp>
      <p:sp>
        <p:nvSpPr>
          <p:cNvPr id="2077" name="Oval 2060">
            <a:extLst>
              <a:ext uri="{FF2B5EF4-FFF2-40B4-BE49-F238E27FC236}">
                <a16:creationId xmlns:a16="http://schemas.microsoft.com/office/drawing/2014/main" xmlns="" id="{A7B99495-F43F-4D80-A44F-2CB4764EB9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050" name="Picture 2" descr="His Majesty King Felipe VI - SUM Congress Bilbao 21">
            <a:extLst>
              <a:ext uri="{FF2B5EF4-FFF2-40B4-BE49-F238E27FC236}">
                <a16:creationId xmlns:a16="http://schemas.microsoft.com/office/drawing/2014/main" xmlns="" id="{309A819F-0BF0-A773-96EA-209A74FE248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3740"/>
          <a:stretch/>
        </p:blipFill>
        <p:spPr bwMode="auto">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a:noFill/>
          <a:extLst>
            <a:ext uri="{909E8E84-426E-40DD-AFC4-6F175D3DCCD1}">
              <a14:hiddenFill xmlns:a14="http://schemas.microsoft.com/office/drawing/2010/main">
                <a:solidFill>
                  <a:srgbClr val="FFFFFF"/>
                </a:solidFill>
              </a14:hiddenFill>
            </a:ext>
          </a:extLst>
        </p:spPr>
      </p:pic>
      <p:sp>
        <p:nvSpPr>
          <p:cNvPr id="2078" name="Arc 2062">
            <a:extLst>
              <a:ext uri="{FF2B5EF4-FFF2-40B4-BE49-F238E27FC236}">
                <a16:creationId xmlns:a16="http://schemas.microsoft.com/office/drawing/2014/main" xmlns="" id="{70BEB1E7-2F88-40BC-B73D-42E5B6F80B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054" name="Picture 6" descr="Spanish prime minister calls early general election after battering in  regional vote | The Independent">
            <a:extLst>
              <a:ext uri="{FF2B5EF4-FFF2-40B4-BE49-F238E27FC236}">
                <a16:creationId xmlns:a16="http://schemas.microsoft.com/office/drawing/2014/main" xmlns="" id="{A5DD3212-F5A3-8862-2681-8E845212465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615" r="10527" b="2"/>
          <a:stretch/>
        </p:blipFill>
        <p:spPr bwMode="auto">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7814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B744EAAA-9C98-D7AC-9E84-57963D324F26}"/>
              </a:ext>
            </a:extLst>
          </p:cNvPr>
          <p:cNvSpPr>
            <a:spLocks noGrp="1"/>
          </p:cNvSpPr>
          <p:nvPr>
            <p:ph type="title"/>
          </p:nvPr>
        </p:nvSpPr>
        <p:spPr/>
        <p:txBody>
          <a:bodyPr>
            <a:normAutofit/>
          </a:bodyPr>
          <a:lstStyle/>
          <a:p>
            <a:r>
              <a:rPr lang="el-GR" sz="2800" b="1" dirty="0">
                <a:latin typeface="Times New Roman"/>
                <a:cs typeface="Calibri Light"/>
              </a:rPr>
              <a:t>SPAIN'S POLITICAL PARTIES</a:t>
            </a:r>
            <a:endParaRPr lang="el-GR" sz="2800" b="1" dirty="0">
              <a:latin typeface="Times New Roman"/>
            </a:endParaRPr>
          </a:p>
        </p:txBody>
      </p:sp>
      <p:sp>
        <p:nvSpPr>
          <p:cNvPr id="3" name="Θέση περιεχομένου 2">
            <a:extLst>
              <a:ext uri="{FF2B5EF4-FFF2-40B4-BE49-F238E27FC236}">
                <a16:creationId xmlns:a16="http://schemas.microsoft.com/office/drawing/2014/main" xmlns="" id="{ED52C673-6D8C-8DA4-376B-75FCEE1DF5A8}"/>
              </a:ext>
            </a:extLst>
          </p:cNvPr>
          <p:cNvSpPr>
            <a:spLocks noGrp="1"/>
          </p:cNvSpPr>
          <p:nvPr>
            <p:ph idx="1"/>
          </p:nvPr>
        </p:nvSpPr>
        <p:spPr/>
        <p:txBody>
          <a:bodyPr vert="horz" lIns="91440" tIns="45720" rIns="91440" bIns="45720" rtlCol="0" anchor="t">
            <a:normAutofit/>
          </a:bodyPr>
          <a:lstStyle/>
          <a:p>
            <a:r>
              <a:rPr lang="en-US" sz="1600" dirty="0">
                <a:solidFill>
                  <a:srgbClr val="202122"/>
                </a:solidFill>
                <a:latin typeface="Times New Roman"/>
                <a:ea typeface="+mn-lt"/>
                <a:cs typeface="+mn-lt"/>
              </a:rPr>
              <a:t>Spain has a multy-party system at both the national and regional level, the major parties nationwide being the People's Party(PP), the Spanish Socialist </a:t>
            </a:r>
            <a:r>
              <a:rPr lang="en-BZ" sz="1600" dirty="0">
                <a:solidFill>
                  <a:srgbClr val="202122"/>
                </a:solidFill>
                <a:latin typeface="Times New Roman"/>
                <a:ea typeface="+mn-lt"/>
                <a:cs typeface="+mn-lt"/>
              </a:rPr>
              <a:t>Worker's</a:t>
            </a:r>
            <a:r>
              <a:rPr lang="en-US" sz="1600" dirty="0">
                <a:solidFill>
                  <a:srgbClr val="202122"/>
                </a:solidFill>
                <a:latin typeface="Times New Roman"/>
                <a:ea typeface="+mn-lt"/>
                <a:cs typeface="+mn-lt"/>
              </a:rPr>
              <a:t> Party(PSOE), Vox(VOX) , Sumar(SMR) and Podemos which is a left-wing populist political party and </a:t>
            </a:r>
            <a:r>
              <a:rPr lang="en-US" sz="1600" dirty="0">
                <a:solidFill>
                  <a:srgbClr val="222222"/>
                </a:solidFill>
                <a:latin typeface="Times New Roman"/>
                <a:ea typeface="+mn-lt"/>
                <a:cs typeface="Arial"/>
              </a:rPr>
              <a:t>in the last election, Podemos joined Sumar(which is the 4th significant political force)</a:t>
            </a:r>
            <a:endParaRPr lang="en-US" sz="1100" dirty="0">
              <a:solidFill>
                <a:srgbClr val="202122"/>
              </a:solidFill>
              <a:latin typeface="Times New Roman"/>
              <a:ea typeface="+mn-lt"/>
              <a:cs typeface="+mn-lt"/>
            </a:endParaRPr>
          </a:p>
          <a:p>
            <a:pPr marL="0" indent="0">
              <a:buNone/>
            </a:pPr>
            <a:endParaRPr lang="en-US" sz="1600">
              <a:solidFill>
                <a:srgbClr val="202122"/>
              </a:solidFill>
              <a:latin typeface="Times New Roman"/>
              <a:cs typeface="Calibri"/>
            </a:endParaRPr>
          </a:p>
          <a:p>
            <a:endParaRPr lang="en-US" sz="1600">
              <a:solidFill>
                <a:srgbClr val="202122"/>
              </a:solidFill>
              <a:latin typeface="Times New Roman"/>
              <a:cs typeface="Calibri"/>
            </a:endParaRPr>
          </a:p>
        </p:txBody>
      </p:sp>
      <p:sp>
        <p:nvSpPr>
          <p:cNvPr id="10" name="Ορθογώνιο: Στρογγύλεμα γωνιών 9">
            <a:extLst>
              <a:ext uri="{FF2B5EF4-FFF2-40B4-BE49-F238E27FC236}">
                <a16:creationId xmlns:a16="http://schemas.microsoft.com/office/drawing/2014/main" xmlns="" id="{0ED790D9-86A8-0521-FAA2-B4A9B09FC125}"/>
              </a:ext>
            </a:extLst>
          </p:cNvPr>
          <p:cNvSpPr/>
          <p:nvPr/>
        </p:nvSpPr>
        <p:spPr>
          <a:xfrm>
            <a:off x="125330" y="2895099"/>
            <a:ext cx="3519234" cy="327860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b="1" dirty="0">
                <a:solidFill>
                  <a:schemeClr val="tx1"/>
                </a:solidFill>
                <a:latin typeface="Times New Roman"/>
                <a:cs typeface="Calibri"/>
              </a:rPr>
              <a:t>People's</a:t>
            </a:r>
            <a:r>
              <a:rPr lang="el-GR" sz="2000" b="1" dirty="0">
                <a:solidFill>
                  <a:schemeClr val="tx1"/>
                </a:solidFill>
                <a:latin typeface="Times New Roman"/>
                <a:cs typeface="Calibri"/>
              </a:rPr>
              <a:t> </a:t>
            </a:r>
            <a:r>
              <a:rPr lang="en-US" sz="2000" b="1" dirty="0">
                <a:solidFill>
                  <a:schemeClr val="tx1"/>
                </a:solidFill>
                <a:latin typeface="Times New Roman"/>
                <a:cs typeface="Calibri"/>
              </a:rPr>
              <a:t>Party</a:t>
            </a:r>
            <a:r>
              <a:rPr lang="en-US" sz="2000" dirty="0">
                <a:latin typeface="Times New Roman"/>
                <a:cs typeface="Calibri"/>
              </a:rPr>
              <a:t>: Centre-right party ,conservatism and Christian democracy(ideology).</a:t>
            </a:r>
          </a:p>
          <a:p>
            <a:pPr algn="ctr"/>
            <a:r>
              <a:rPr lang="en-US" sz="2000" dirty="0">
                <a:latin typeface="Times New Roman"/>
                <a:cs typeface="Calibri"/>
              </a:rPr>
              <a:t>Leader: Alberto Nunez Feijoo</a:t>
            </a:r>
          </a:p>
        </p:txBody>
      </p:sp>
      <p:sp>
        <p:nvSpPr>
          <p:cNvPr id="11" name="Ορθογώνιο: Στρογγύλεμα γωνιών 10">
            <a:extLst>
              <a:ext uri="{FF2B5EF4-FFF2-40B4-BE49-F238E27FC236}">
                <a16:creationId xmlns:a16="http://schemas.microsoft.com/office/drawing/2014/main" xmlns="" id="{655466FA-193C-8E3C-CF02-D3D08F0AEC70}"/>
              </a:ext>
            </a:extLst>
          </p:cNvPr>
          <p:cNvSpPr/>
          <p:nvPr/>
        </p:nvSpPr>
        <p:spPr>
          <a:xfrm>
            <a:off x="3927810" y="2895100"/>
            <a:ext cx="3719761" cy="327860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l-GR" sz="2000" b="1" dirty="0">
                <a:solidFill>
                  <a:schemeClr val="tx1"/>
                </a:solidFill>
                <a:latin typeface="Times New Roman"/>
                <a:cs typeface="Calibri"/>
              </a:rPr>
              <a:t>Spanish </a:t>
            </a:r>
            <a:r>
              <a:rPr lang="en-US" sz="2000" b="1" dirty="0">
                <a:solidFill>
                  <a:schemeClr val="tx1"/>
                </a:solidFill>
                <a:latin typeface="Times New Roman"/>
                <a:cs typeface="Calibri"/>
              </a:rPr>
              <a:t>Socialist</a:t>
            </a:r>
            <a:r>
              <a:rPr lang="el-GR" sz="2000" b="1" dirty="0">
                <a:solidFill>
                  <a:schemeClr val="tx1"/>
                </a:solidFill>
                <a:latin typeface="Times New Roman"/>
                <a:cs typeface="Calibri"/>
              </a:rPr>
              <a:t> </a:t>
            </a:r>
            <a:r>
              <a:rPr lang="en-US" sz="2000" b="1" dirty="0">
                <a:solidFill>
                  <a:schemeClr val="tx1"/>
                </a:solidFill>
                <a:latin typeface="Times New Roman"/>
                <a:cs typeface="Calibri"/>
              </a:rPr>
              <a:t>Worker's</a:t>
            </a:r>
            <a:r>
              <a:rPr lang="el-GR" sz="2000" b="1" dirty="0">
                <a:solidFill>
                  <a:schemeClr val="tx1"/>
                </a:solidFill>
                <a:latin typeface="Times New Roman"/>
                <a:cs typeface="Calibri"/>
              </a:rPr>
              <a:t> </a:t>
            </a:r>
            <a:r>
              <a:rPr lang="en-US" sz="2000" b="1" dirty="0">
                <a:solidFill>
                  <a:schemeClr val="tx1"/>
                </a:solidFill>
                <a:latin typeface="Times New Roman"/>
                <a:cs typeface="Calibri"/>
              </a:rPr>
              <a:t>Party</a:t>
            </a:r>
            <a:r>
              <a:rPr lang="en-US" sz="2000" dirty="0">
                <a:latin typeface="Times New Roman"/>
                <a:cs typeface="Calibri"/>
              </a:rPr>
              <a:t>: Centre-left social democratic ,social democracy(ideology).Leader: Pedro Sanchez</a:t>
            </a:r>
          </a:p>
        </p:txBody>
      </p:sp>
      <p:sp>
        <p:nvSpPr>
          <p:cNvPr id="12" name="Ορθογώνιο: Στρογγύλεμα γωνιών 11">
            <a:extLst>
              <a:ext uri="{FF2B5EF4-FFF2-40B4-BE49-F238E27FC236}">
                <a16:creationId xmlns:a16="http://schemas.microsoft.com/office/drawing/2014/main" xmlns="" id="{6A674F07-EC02-308C-80F1-9F48387FC889}"/>
              </a:ext>
            </a:extLst>
          </p:cNvPr>
          <p:cNvSpPr/>
          <p:nvPr/>
        </p:nvSpPr>
        <p:spPr>
          <a:xfrm>
            <a:off x="8121316" y="2895099"/>
            <a:ext cx="3709736" cy="323849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l-GR" sz="2000" b="1" dirty="0">
                <a:solidFill>
                  <a:schemeClr val="tx1"/>
                </a:solidFill>
                <a:latin typeface="Times New Roman"/>
                <a:cs typeface="Calibri"/>
              </a:rPr>
              <a:t>VOX</a:t>
            </a:r>
            <a:r>
              <a:rPr lang="el-GR" sz="2000" dirty="0">
                <a:latin typeface="Times New Roman"/>
                <a:cs typeface="Calibri"/>
              </a:rPr>
              <a:t>: a</a:t>
            </a:r>
            <a:r>
              <a:rPr lang="en-US" sz="2000" dirty="0">
                <a:latin typeface="Times New Roman"/>
                <a:cs typeface="Calibri"/>
              </a:rPr>
              <a:t> right-wing and to far-right. Ideologies: social and national conservatism, economic liberalism and centralism. Leader: Sandiago Abascal. Founded in 2013</a:t>
            </a:r>
          </a:p>
        </p:txBody>
      </p:sp>
    </p:spTree>
    <p:extLst>
      <p:ext uri="{BB962C8B-B14F-4D97-AF65-F5344CB8AC3E}">
        <p14:creationId xmlns:p14="http://schemas.microsoft.com/office/powerpoint/2010/main" val="29479636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8">
            <a:extLst>
              <a:ext uri="{FF2B5EF4-FFF2-40B4-BE49-F238E27FC236}">
                <a16:creationId xmlns:a16="http://schemas.microsoft.com/office/drawing/2014/main" xmlns="" id="{04812C46-200A-4DEB-A05E-3ED6C68C23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Εικόνα 3" descr="The Spanish Radical Right under the shadow of the invasion of Ukraine - ECPS">
            <a:extLst>
              <a:ext uri="{FF2B5EF4-FFF2-40B4-BE49-F238E27FC236}">
                <a16:creationId xmlns:a16="http://schemas.microsoft.com/office/drawing/2014/main" xmlns="" id="{D245EE1A-3F27-30A7-9F08-F9F6D4EAC83C}"/>
              </a:ext>
            </a:extLst>
          </p:cNvPr>
          <p:cNvPicPr>
            <a:picLocks noChangeAspect="1"/>
          </p:cNvPicPr>
          <p:nvPr/>
        </p:nvPicPr>
        <p:blipFill rotWithShape="1">
          <a:blip r:embed="rId2"/>
          <a:srcRect l="11339" r="18162"/>
          <a:stretch/>
        </p:blipFill>
        <p:spPr>
          <a:xfrm>
            <a:off x="2522356" y="10"/>
            <a:ext cx="9669642" cy="6857990"/>
          </a:xfrm>
          <a:prstGeom prst="rect">
            <a:avLst/>
          </a:prstGeom>
        </p:spPr>
      </p:pic>
      <p:sp>
        <p:nvSpPr>
          <p:cNvPr id="34" name="Rectangle 10">
            <a:extLst>
              <a:ext uri="{FF2B5EF4-FFF2-40B4-BE49-F238E27FC236}">
                <a16:creationId xmlns:a16="http://schemas.microsoft.com/office/drawing/2014/main" xmlns="" id="{D1EA859B-E555-4109-94F3-6700E046E0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xmlns="" id="{182AD28C-78A6-8C9C-0CF1-6320AE3AC793}"/>
              </a:ext>
            </a:extLst>
          </p:cNvPr>
          <p:cNvSpPr>
            <a:spLocks noGrp="1"/>
          </p:cNvSpPr>
          <p:nvPr>
            <p:ph type="title"/>
          </p:nvPr>
        </p:nvSpPr>
        <p:spPr>
          <a:xfrm>
            <a:off x="838200" y="365125"/>
            <a:ext cx="3822189" cy="1899912"/>
          </a:xfrm>
        </p:spPr>
        <p:txBody>
          <a:bodyPr>
            <a:normAutofit/>
          </a:bodyPr>
          <a:lstStyle/>
          <a:p>
            <a:r>
              <a:rPr lang="el-GR" sz="4000" b="1">
                <a:latin typeface="Times New Roman"/>
                <a:cs typeface="Calibri Light"/>
              </a:rPr>
              <a:t>MORE DETAILS ABOUT VOX</a:t>
            </a:r>
            <a:endParaRPr lang="el-GR" sz="4000" b="1">
              <a:latin typeface="Times New Roman"/>
            </a:endParaRPr>
          </a:p>
        </p:txBody>
      </p:sp>
      <p:sp>
        <p:nvSpPr>
          <p:cNvPr id="3" name="Θέση περιεχομένου 2">
            <a:extLst>
              <a:ext uri="{FF2B5EF4-FFF2-40B4-BE49-F238E27FC236}">
                <a16:creationId xmlns:a16="http://schemas.microsoft.com/office/drawing/2014/main" xmlns="" id="{10857747-27EB-FBD3-8173-C54E73123212}"/>
              </a:ext>
            </a:extLst>
          </p:cNvPr>
          <p:cNvSpPr>
            <a:spLocks noGrp="1"/>
          </p:cNvSpPr>
          <p:nvPr>
            <p:ph idx="1"/>
          </p:nvPr>
        </p:nvSpPr>
        <p:spPr>
          <a:xfrm>
            <a:off x="838200" y="2434201"/>
            <a:ext cx="3822189" cy="3742762"/>
          </a:xfrm>
        </p:spPr>
        <p:txBody>
          <a:bodyPr vert="horz" lIns="91440" tIns="45720" rIns="91440" bIns="45720" rtlCol="0">
            <a:normAutofit/>
          </a:bodyPr>
          <a:lstStyle/>
          <a:p>
            <a:r>
              <a:rPr lang="en-US" sz="1700">
                <a:latin typeface="Times New Roman"/>
                <a:ea typeface="Calibri"/>
                <a:cs typeface="Calibri"/>
              </a:rPr>
              <a:t>Vox(from the Latin:</a:t>
            </a:r>
            <a:r>
              <a:rPr lang="en-US" sz="1700" b="1">
                <a:latin typeface="Times New Roman"/>
                <a:ea typeface="Calibri"/>
                <a:cs typeface="Calibri"/>
              </a:rPr>
              <a:t> voice</a:t>
            </a:r>
            <a:r>
              <a:rPr lang="en-US" sz="1700">
                <a:latin typeface="Times New Roman"/>
                <a:ea typeface="Calibri"/>
                <a:cs typeface="Calibri"/>
              </a:rPr>
              <a:t>)</a:t>
            </a:r>
          </a:p>
          <a:p>
            <a:r>
              <a:rPr lang="en-US" sz="1700">
                <a:latin typeface="Times New Roman"/>
                <a:ea typeface="Calibri"/>
                <a:cs typeface="Calibri"/>
              </a:rPr>
              <a:t>A national conservative political party in Spain</a:t>
            </a:r>
          </a:p>
          <a:p>
            <a:r>
              <a:rPr lang="en-US" sz="1700">
                <a:latin typeface="Times New Roman"/>
                <a:ea typeface="Calibri"/>
                <a:cs typeface="Calibri"/>
              </a:rPr>
              <a:t>Entered the Spanish parliament for the first time after winning seats in </a:t>
            </a:r>
            <a:r>
              <a:rPr lang="en-US" sz="1700" b="1">
                <a:latin typeface="Times New Roman"/>
                <a:ea typeface="Calibri"/>
                <a:cs typeface="Calibri"/>
              </a:rPr>
              <a:t>April 2019</a:t>
            </a:r>
            <a:r>
              <a:rPr lang="en-US" sz="1700">
                <a:latin typeface="Times New Roman"/>
                <a:ea typeface="Calibri"/>
                <a:cs typeface="Calibri"/>
              </a:rPr>
              <a:t> general election.</a:t>
            </a:r>
          </a:p>
          <a:p>
            <a:r>
              <a:rPr lang="en-US" sz="1700" b="1" dirty="0">
                <a:latin typeface="Times New Roman"/>
                <a:ea typeface="Calibri"/>
                <a:cs typeface="Calibri"/>
              </a:rPr>
              <a:t>Opposition to COVID-19 measures</a:t>
            </a:r>
            <a:r>
              <a:rPr lang="en-US" sz="1700" dirty="0">
                <a:latin typeface="Times New Roman"/>
                <a:ea typeface="Calibri"/>
                <a:cs typeface="Calibri"/>
              </a:rPr>
              <a:t>. At the begging of 2020,during the global COVID-19 pandemic, Vox called for travel restrictions between China and Spain and then Italy and Spain .That position found no support among other parties and it was criticized  as xenophobic policy.   </a:t>
            </a:r>
          </a:p>
        </p:txBody>
      </p:sp>
    </p:spTree>
    <p:extLst>
      <p:ext uri="{BB962C8B-B14F-4D97-AF65-F5344CB8AC3E}">
        <p14:creationId xmlns:p14="http://schemas.microsoft.com/office/powerpoint/2010/main" val="2536404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0" name="Rectangle 1030">
            <a:extLst>
              <a:ext uri="{FF2B5EF4-FFF2-40B4-BE49-F238E27FC236}">
                <a16:creationId xmlns:a16="http://schemas.microsoft.com/office/drawing/2014/main" xmlns=""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xmlns="" id="{0B8231E5-B173-718A-1682-B433B588D2FC}"/>
              </a:ext>
            </a:extLst>
          </p:cNvPr>
          <p:cNvSpPr>
            <a:spLocks noGrp="1"/>
          </p:cNvSpPr>
          <p:nvPr>
            <p:ph type="title"/>
          </p:nvPr>
        </p:nvSpPr>
        <p:spPr>
          <a:xfrm>
            <a:off x="572493" y="238539"/>
            <a:ext cx="11018520" cy="1434415"/>
          </a:xfrm>
        </p:spPr>
        <p:txBody>
          <a:bodyPr anchor="b">
            <a:normAutofit/>
          </a:bodyPr>
          <a:lstStyle/>
          <a:p>
            <a:r>
              <a:rPr lang="en-US" sz="3400" b="1" u="sng" kern="100">
                <a:effectLst/>
                <a:latin typeface="Times New Roman" panose="02020603050405020304" pitchFamily="18" charset="0"/>
                <a:ea typeface="Calibri" panose="020F0502020204030204" pitchFamily="34" charset="0"/>
                <a:cs typeface="Times New Roman" panose="02020603050405020304" pitchFamily="18" charset="0"/>
              </a:rPr>
              <a:t>SPAIN’S PRIORITIES AND CONTRIBUTION TO EU</a:t>
            </a:r>
            <a:r>
              <a:rPr lang="el-GR" sz="3400" kern="100">
                <a:effectLst/>
                <a:latin typeface="Calibri" panose="020F0502020204030204" pitchFamily="34" charset="0"/>
                <a:ea typeface="Calibri" panose="020F0502020204030204" pitchFamily="34" charset="0"/>
                <a:cs typeface="Times New Roman" panose="02020603050405020304" pitchFamily="18" charset="0"/>
              </a:rPr>
              <a:t/>
            </a:r>
            <a:br>
              <a:rPr lang="el-GR" sz="3400" kern="100">
                <a:effectLst/>
                <a:latin typeface="Calibri" panose="020F0502020204030204" pitchFamily="34" charset="0"/>
                <a:ea typeface="Calibri" panose="020F0502020204030204" pitchFamily="34" charset="0"/>
                <a:cs typeface="Times New Roman" panose="02020603050405020304" pitchFamily="18" charset="0"/>
              </a:rPr>
            </a:br>
            <a:endParaRPr lang="el-GR" sz="3400"/>
          </a:p>
        </p:txBody>
      </p:sp>
      <p:sp>
        <p:nvSpPr>
          <p:cNvPr id="1051" name="sketchy line">
            <a:extLst>
              <a:ext uri="{FF2B5EF4-FFF2-40B4-BE49-F238E27FC236}">
                <a16:creationId xmlns:a16="http://schemas.microsoft.com/office/drawing/2014/main" xmlns=""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xmlns="" id="{A2FEBE13-D723-D25A-5FD6-BE3AF236C8F0}"/>
              </a:ext>
            </a:extLst>
          </p:cNvPr>
          <p:cNvSpPr>
            <a:spLocks noGrp="1"/>
          </p:cNvSpPr>
          <p:nvPr>
            <p:ph idx="1"/>
          </p:nvPr>
        </p:nvSpPr>
        <p:spPr>
          <a:xfrm>
            <a:off x="572493" y="2071316"/>
            <a:ext cx="6713552" cy="4119172"/>
          </a:xfrm>
        </p:spPr>
        <p:txBody>
          <a:bodyPr anchor="t">
            <a:normAutofit/>
          </a:bodyPr>
          <a:lstStyle/>
          <a:p>
            <a:pPr marL="0" indent="0">
              <a:spcAft>
                <a:spcPts val="800"/>
              </a:spcAft>
              <a:buNone/>
            </a:pPr>
            <a:r>
              <a:rPr lang="en-US" sz="1700" kern="100" dirty="0">
                <a:effectLst/>
                <a:latin typeface="Times New Roman"/>
                <a:ea typeface="Calibri" panose="020F0502020204030204" pitchFamily="34" charset="0"/>
                <a:cs typeface="Times New Roman"/>
              </a:rPr>
              <a:t>Spain focus a lot to </a:t>
            </a:r>
            <a:r>
              <a:rPr lang="en-US" sz="1700" kern="100" dirty="0" err="1">
                <a:effectLst/>
                <a:latin typeface="Times New Roman"/>
                <a:ea typeface="Calibri" panose="020F0502020204030204" pitchFamily="34" charset="0"/>
                <a:cs typeface="Times New Roman"/>
              </a:rPr>
              <a:t>it’s</a:t>
            </a:r>
            <a:r>
              <a:rPr lang="en-US" sz="1700" kern="100" dirty="0">
                <a:effectLst/>
                <a:latin typeface="Times New Roman"/>
                <a:ea typeface="Calibri" panose="020F0502020204030204" pitchFamily="34" charset="0"/>
                <a:cs typeface="Times New Roman"/>
              </a:rPr>
              <a:t> European policy in order to deal with foreign affairs. So some of the examples that characterize </a:t>
            </a:r>
            <a:r>
              <a:rPr lang="en-US" sz="1700" kern="100" dirty="0">
                <a:latin typeface="Times New Roman"/>
                <a:ea typeface="Calibri" panose="020F0502020204030204" pitchFamily="34" charset="0"/>
                <a:cs typeface="Times New Roman"/>
              </a:rPr>
              <a:t>S</a:t>
            </a:r>
            <a:r>
              <a:rPr lang="en-US" sz="1700" kern="100" dirty="0">
                <a:effectLst/>
                <a:latin typeface="Times New Roman"/>
                <a:ea typeface="Calibri" panose="020F0502020204030204" pitchFamily="34" charset="0"/>
                <a:cs typeface="Times New Roman"/>
              </a:rPr>
              <a:t>pain’s European policy are the following:</a:t>
            </a:r>
          </a:p>
          <a:p>
            <a:pPr marL="0" indent="0">
              <a:spcAft>
                <a:spcPts val="800"/>
              </a:spcAft>
              <a:buNone/>
            </a:pPr>
            <a:r>
              <a:rPr lang="en-US" sz="1700" kern="100" dirty="0">
                <a:effectLst/>
                <a:latin typeface="Times New Roman"/>
                <a:ea typeface="Calibri" panose="020F0502020204030204" pitchFamily="34" charset="0"/>
                <a:cs typeface="Times New Roman"/>
              </a:rPr>
              <a:t>1)	</a:t>
            </a:r>
            <a:r>
              <a:rPr lang="en-US" sz="1700" b="1" kern="100" dirty="0">
                <a:effectLst/>
                <a:latin typeface="Times New Roman"/>
                <a:ea typeface="Calibri" panose="020F0502020204030204" pitchFamily="34" charset="0"/>
                <a:cs typeface="Times New Roman"/>
              </a:rPr>
              <a:t>Spain is a country full committed to human rights </a:t>
            </a:r>
            <a:r>
              <a:rPr lang="en-US" sz="1700" kern="100" dirty="0">
                <a:effectLst/>
                <a:latin typeface="Times New Roman"/>
                <a:ea typeface="Calibri" panose="020F0502020204030204" pitchFamily="34" charset="0"/>
                <a:cs typeface="Times New Roman"/>
              </a:rPr>
              <a:t>. Spain works to defend women and girl rights, to promote </a:t>
            </a:r>
            <a:r>
              <a:rPr lang="en-US" sz="1700" b="1" kern="100" dirty="0">
                <a:effectLst/>
                <a:latin typeface="Times New Roman"/>
                <a:ea typeface="Calibri" panose="020F0502020204030204" pitchFamily="34" charset="0"/>
                <a:cs typeface="Times New Roman"/>
              </a:rPr>
              <a:t>gender equality </a:t>
            </a:r>
            <a:r>
              <a:rPr lang="en-US" sz="1700" kern="100" dirty="0">
                <a:effectLst/>
                <a:latin typeface="Times New Roman"/>
                <a:ea typeface="Calibri" panose="020F0502020204030204" pitchFamily="34" charset="0"/>
                <a:cs typeface="Times New Roman"/>
              </a:rPr>
              <a:t>and the rights to people with disabilities . Spain wants not only for </a:t>
            </a:r>
            <a:r>
              <a:rPr lang="en-US" sz="1700" kern="100" dirty="0" err="1">
                <a:effectLst/>
                <a:latin typeface="Times New Roman"/>
                <a:ea typeface="Calibri" panose="020F0502020204030204" pitchFamily="34" charset="0"/>
                <a:cs typeface="Times New Roman"/>
              </a:rPr>
              <a:t>it’s</a:t>
            </a:r>
            <a:r>
              <a:rPr lang="en-US" sz="1700" kern="100" dirty="0">
                <a:effectLst/>
                <a:latin typeface="Times New Roman"/>
                <a:ea typeface="Calibri" panose="020F0502020204030204" pitchFamily="34" charset="0"/>
                <a:cs typeface="Times New Roman"/>
              </a:rPr>
              <a:t> country but also for the EU to provide both men and women</a:t>
            </a:r>
            <a:r>
              <a:rPr lang="en-US" sz="1700" kern="100" dirty="0">
                <a:latin typeface="Times New Roman"/>
                <a:ea typeface="Calibri" panose="020F0502020204030204" pitchFamily="34" charset="0"/>
                <a:cs typeface="Times New Roman"/>
              </a:rPr>
              <a:t> </a:t>
            </a:r>
            <a:r>
              <a:rPr lang="en-US" sz="1700" kern="100" dirty="0">
                <a:effectLst/>
                <a:latin typeface="Times New Roman"/>
                <a:ea typeface="Calibri" panose="020F0502020204030204" pitchFamily="34" charset="0"/>
                <a:cs typeface="Times New Roman"/>
              </a:rPr>
              <a:t> </a:t>
            </a:r>
            <a:r>
              <a:rPr lang="en-US" sz="1700" b="1" kern="100" dirty="0">
                <a:effectLst/>
                <a:latin typeface="Times New Roman"/>
                <a:ea typeface="Calibri" panose="020F0502020204030204" pitchFamily="34" charset="0"/>
                <a:cs typeface="Times New Roman"/>
              </a:rPr>
              <a:t>same opportunities </a:t>
            </a:r>
            <a:r>
              <a:rPr lang="en-US" sz="1700" kern="100" dirty="0">
                <a:effectLst/>
                <a:latin typeface="Times New Roman"/>
                <a:ea typeface="Calibri" panose="020F0502020204030204" pitchFamily="34" charset="0"/>
                <a:cs typeface="Times New Roman"/>
              </a:rPr>
              <a:t>and rights and to promote </a:t>
            </a:r>
            <a:r>
              <a:rPr lang="en-US" sz="1700" b="1" kern="100" dirty="0">
                <a:effectLst/>
                <a:latin typeface="Times New Roman"/>
                <a:ea typeface="Calibri" panose="020F0502020204030204" pitchFamily="34" charset="0"/>
                <a:cs typeface="Times New Roman"/>
              </a:rPr>
              <a:t>justice ,peace ,liberty and balance to international relations among EU’s member states.</a:t>
            </a:r>
          </a:p>
          <a:p>
            <a:pPr marL="0" indent="0">
              <a:spcAft>
                <a:spcPts val="800"/>
              </a:spcAft>
              <a:buNone/>
            </a:pPr>
            <a:r>
              <a:rPr lang="en-US" sz="1700" kern="100" dirty="0">
                <a:effectLst/>
                <a:latin typeface="Times New Roman"/>
                <a:ea typeface="Calibri" panose="020F0502020204030204" pitchFamily="34" charset="0"/>
                <a:cs typeface="Times New Roman"/>
              </a:rPr>
              <a:t>2)	Spain thinks that </a:t>
            </a:r>
            <a:r>
              <a:rPr lang="en-US" sz="1700" b="1" kern="100" dirty="0">
                <a:effectLst/>
                <a:latin typeface="Times New Roman"/>
                <a:ea typeface="Calibri" panose="020F0502020204030204" pitchFamily="34" charset="0"/>
                <a:cs typeface="Times New Roman"/>
              </a:rPr>
              <a:t>cooperation with the other countries </a:t>
            </a:r>
            <a:r>
              <a:rPr lang="en-US" sz="1700" kern="100" dirty="0">
                <a:effectLst/>
                <a:latin typeface="Times New Roman"/>
                <a:ea typeface="Calibri" panose="020F0502020204030204" pitchFamily="34" charset="0"/>
                <a:cs typeface="Times New Roman"/>
              </a:rPr>
              <a:t>is the key to prevent poverty , reduce the number of crimes and negotiate to avoid unlawful migration flows.</a:t>
            </a:r>
            <a:r>
              <a:rPr lang="en-US" sz="1700" kern="100" dirty="0">
                <a:latin typeface="Times New Roman"/>
                <a:ea typeface="Calibri" panose="020F0502020204030204" pitchFamily="34" charset="0"/>
                <a:cs typeface="Times New Roman"/>
              </a:rPr>
              <a:t> S</a:t>
            </a:r>
            <a:r>
              <a:rPr lang="en-US" sz="1700" kern="100" dirty="0">
                <a:effectLst/>
                <a:latin typeface="Times New Roman"/>
                <a:ea typeface="Calibri" panose="020F0502020204030204" pitchFamily="34" charset="0"/>
                <a:cs typeface="Times New Roman"/>
              </a:rPr>
              <a:t>o as a result Spain invest in international cooperation for development.</a:t>
            </a:r>
          </a:p>
          <a:p>
            <a:pPr marL="0" indent="0">
              <a:spcAft>
                <a:spcPts val="800"/>
              </a:spcAft>
              <a:buNone/>
            </a:pPr>
            <a:endParaRPr lang="el-GR" sz="1700" kern="100">
              <a:effectLst/>
              <a:latin typeface="Calibri" panose="020F0502020204030204" pitchFamily="34" charset="0"/>
              <a:ea typeface="Calibri" panose="020F0502020204030204" pitchFamily="34" charset="0"/>
              <a:cs typeface="Times New Roman" panose="02020603050405020304" pitchFamily="18" charset="0"/>
            </a:endParaRPr>
          </a:p>
          <a:p>
            <a:endParaRPr lang="el-GR" sz="1700"/>
          </a:p>
        </p:txBody>
      </p:sp>
      <p:pic>
        <p:nvPicPr>
          <p:cNvPr id="1026" name="Picture 2" descr="A crowd holding a transgender flag and cheering">
            <a:extLst>
              <a:ext uri="{FF2B5EF4-FFF2-40B4-BE49-F238E27FC236}">
                <a16:creationId xmlns:a16="http://schemas.microsoft.com/office/drawing/2014/main" xmlns="" id="{4D04EE9D-5A8E-6F90-E46B-6EE241997D1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767" r="23118" b="2"/>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0858783"/>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835</Words>
  <Application>Microsoft Office PowerPoint</Application>
  <PresentationFormat>Widescreen</PresentationFormat>
  <Paragraphs>128</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Times New Roman</vt:lpstr>
      <vt:lpstr>Wingdings</vt:lpstr>
      <vt:lpstr>Θέμα του Office</vt:lpstr>
      <vt:lpstr>SPAIN</vt:lpstr>
      <vt:lpstr>SPAIN</vt:lpstr>
      <vt:lpstr>MY COUNTRY’S PROFILE AND BASIC CHARACTERISTICS </vt:lpstr>
      <vt:lpstr>PowerPoint Presentation</vt:lpstr>
      <vt:lpstr>PowerPoint Presentation</vt:lpstr>
      <vt:lpstr>PowerPoint Presentation</vt:lpstr>
      <vt:lpstr>SPAIN'S POLITICAL PARTIES</vt:lpstr>
      <vt:lpstr>MORE DETAILS ABOUT VOX</vt:lpstr>
      <vt:lpstr>SPAIN’S PRIORITIES AND CONTRIBUTION TO EU </vt:lpstr>
      <vt:lpstr>PowerPoint Presentation</vt:lpstr>
      <vt:lpstr>EUROSCEPTICISM IN SPAIN.CAN WE TALK ABOUT HARD OR SOFT EUROSCEPTICISM?</vt:lpstr>
      <vt:lpstr>Spain's results from Eurobarometer in spring</vt:lpstr>
      <vt:lpstr>VOX(political party) and euroscepticism</vt:lpstr>
      <vt:lpstr>CHALLENGES AND SPAIN</vt:lpstr>
      <vt:lpstr>HOW SPAIN DEAL WITH THE SERIOUS SOCIAL AND ECONOMICAL IMPACTS FROM COVID-19</vt:lpstr>
      <vt:lpstr>CHALLENGES AND SPAIN</vt:lpstr>
      <vt:lpstr>EUROZONE CRISIS(3rd challenge)</vt:lpstr>
      <vt:lpstr>Sources Used</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SPAIN</dc:title>
  <dc:creator>Ιωαννα Καραγεωργοπουλου</dc:creator>
  <cp:lastModifiedBy>Susa</cp:lastModifiedBy>
  <cp:revision>1281</cp:revision>
  <dcterms:created xsi:type="dcterms:W3CDTF">2023-10-24T19:21:33Z</dcterms:created>
  <dcterms:modified xsi:type="dcterms:W3CDTF">2023-11-19T18:06:13Z</dcterms:modified>
</cp:coreProperties>
</file>