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ocomat Pro" panose="020B0604020202020204" charset="0"/>
      <p:regular r:id="rId16"/>
    </p:embeddedFont>
    <p:embeddedFont>
      <p:font typeface="Cocomat Pro Bold" panose="020B0604020202020204" charset="0"/>
      <p:regular r:id="rId17"/>
    </p:embeddedFont>
    <p:embeddedFont>
      <p:font typeface="Cocomat Pro Heavy" panose="020B0604020202020204" charset="0"/>
      <p:regular r:id="rId18"/>
    </p:embeddedFont>
    <p:embeddedFont>
      <p:font typeface="DM Sans" pitchFamily="2" charset="0"/>
      <p:regular r:id="rId19"/>
    </p:embeddedFont>
    <p:embeddedFont>
      <p:font typeface="DM Sans Bold" charset="0"/>
      <p:regular r:id="rId20"/>
    </p:embeddedFont>
    <p:embeddedFont>
      <p:font typeface="March Rough" panose="020B0604020202020204" charset="0"/>
      <p:regular r:id="rId21"/>
    </p:embeddedFont>
    <p:embeddedFont>
      <p:font typeface="Open Sans" panose="020B0606030504020204" pitchFamily="34" charset="0"/>
      <p:regular r:id="rId22"/>
    </p:embeddedFont>
    <p:embeddedFont>
      <p:font typeface="Open Sans Bold" panose="020B0806030504020204" charset="0"/>
      <p:regular r:id="rId23"/>
    </p:embeddedFont>
    <p:embeddedFont>
      <p:font typeface="Open Sans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1533" y="3341050"/>
            <a:ext cx="18469533" cy="4511846"/>
            <a:chOff x="0" y="0"/>
            <a:chExt cx="4864404" cy="1188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4404" cy="1188305"/>
            </a:xfrm>
            <a:custGeom>
              <a:avLst/>
              <a:gdLst/>
              <a:ahLst/>
              <a:cxnLst/>
              <a:rect l="l" t="t" r="r" b="b"/>
              <a:pathLst>
                <a:path w="4864404" h="1188305">
                  <a:moveTo>
                    <a:pt x="0" y="0"/>
                  </a:moveTo>
                  <a:lnTo>
                    <a:pt x="4864404" y="0"/>
                  </a:lnTo>
                  <a:lnTo>
                    <a:pt x="4864404" y="1188305"/>
                  </a:lnTo>
                  <a:lnTo>
                    <a:pt x="0" y="1188305"/>
                  </a:lnTo>
                  <a:close/>
                </a:path>
              </a:pathLst>
            </a:custGeom>
            <a:solidFill>
              <a:srgbClr val="0029D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4404" cy="1226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60414" y="7605559"/>
            <a:ext cx="12767172" cy="44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9"/>
              </a:lnSpc>
              <a:spcBef>
                <a:spcPct val="0"/>
              </a:spcBef>
            </a:pPr>
            <a:r>
              <a:rPr lang="en-US" sz="2649" spc="-52">
                <a:solidFill>
                  <a:srgbClr val="FFFFFF"/>
                </a:solidFill>
                <a:latin typeface="DM Sans"/>
              </a:rPr>
              <a:t>Presentación realizada por Patricia Pérez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81533" y="6973622"/>
            <a:ext cx="18469533" cy="4569355"/>
            <a:chOff x="0" y="0"/>
            <a:chExt cx="4864404" cy="12034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64404" cy="1203452"/>
            </a:xfrm>
            <a:custGeom>
              <a:avLst/>
              <a:gdLst/>
              <a:ahLst/>
              <a:cxnLst/>
              <a:rect l="l" t="t" r="r" b="b"/>
              <a:pathLst>
                <a:path w="4864404" h="1203452">
                  <a:moveTo>
                    <a:pt x="0" y="0"/>
                  </a:moveTo>
                  <a:lnTo>
                    <a:pt x="4864404" y="0"/>
                  </a:lnTo>
                  <a:lnTo>
                    <a:pt x="4864404" y="1203452"/>
                  </a:lnTo>
                  <a:lnTo>
                    <a:pt x="0" y="1203452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64404" cy="1241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351340" y="1968082"/>
            <a:ext cx="2152592" cy="2745935"/>
          </a:xfrm>
          <a:custGeom>
            <a:avLst/>
            <a:gdLst/>
            <a:ahLst/>
            <a:cxnLst/>
            <a:rect l="l" t="t" r="r" b="b"/>
            <a:pathLst>
              <a:path w="2152592" h="2745935">
                <a:moveTo>
                  <a:pt x="0" y="0"/>
                </a:moveTo>
                <a:lnTo>
                  <a:pt x="2152592" y="0"/>
                </a:lnTo>
                <a:lnTo>
                  <a:pt x="2152592" y="2745936"/>
                </a:lnTo>
                <a:lnTo>
                  <a:pt x="0" y="2745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51340" y="3786066"/>
            <a:ext cx="13585320" cy="2554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878"/>
              </a:lnSpc>
              <a:spcBef>
                <a:spcPct val="0"/>
              </a:spcBef>
            </a:pPr>
            <a:r>
              <a:rPr lang="en-US" sz="14913">
                <a:solidFill>
                  <a:srgbClr val="65B8ED"/>
                </a:solidFill>
                <a:latin typeface="Cocomat Pro Heavy"/>
              </a:rPr>
              <a:t>SLOVENIA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15916" y="6084973"/>
            <a:ext cx="12767172" cy="496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9"/>
              </a:lnSpc>
              <a:spcBef>
                <a:spcPct val="0"/>
              </a:spcBef>
            </a:pPr>
            <a:r>
              <a:rPr lang="en-US" sz="2949" spc="94">
                <a:solidFill>
                  <a:srgbClr val="65B8ED"/>
                </a:solidFill>
                <a:latin typeface="DM Sans Bold"/>
              </a:rPr>
              <a:t>AND THE EU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17432" y="2884170"/>
            <a:ext cx="15053136" cy="579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An </a:t>
            </a:r>
            <a:r>
              <a:rPr lang="en-US" sz="3299">
                <a:solidFill>
                  <a:srgbClr val="FFFFFF"/>
                </a:solidFill>
                <a:latin typeface="Open Sans Bold"/>
              </a:rPr>
              <a:t>ideal</a:t>
            </a:r>
            <a:r>
              <a:rPr lang="en-US" sz="3299">
                <a:solidFill>
                  <a:srgbClr val="FFFFFF"/>
                </a:solidFill>
                <a:latin typeface="Open Sans"/>
              </a:rPr>
              <a:t> state for refugees (being a </a:t>
            </a:r>
            <a:r>
              <a:rPr lang="en-US" sz="3299">
                <a:solidFill>
                  <a:srgbClr val="FFFFFF"/>
                </a:solidFill>
                <a:latin typeface="Open Sans Bold"/>
              </a:rPr>
              <a:t>member of the EU and Schengen Area</a:t>
            </a:r>
            <a:r>
              <a:rPr lang="en-US" sz="3299">
                <a:solidFill>
                  <a:srgbClr val="FFFFFF"/>
                </a:solidFill>
                <a:latin typeface="Open Sans"/>
              </a:rPr>
              <a:t>)</a:t>
            </a:r>
          </a:p>
          <a:p>
            <a:pPr algn="just">
              <a:lnSpc>
                <a:spcPts val="4619"/>
              </a:lnSpc>
            </a:pPr>
            <a:endParaRPr lang="en-US" sz="3299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Open Sans Bold"/>
              </a:rPr>
              <a:t>2015</a:t>
            </a:r>
            <a:r>
              <a:rPr lang="en-US" sz="3299">
                <a:solidFill>
                  <a:srgbClr val="FFFFFF"/>
                </a:solidFill>
                <a:latin typeface="Open Sans"/>
              </a:rPr>
              <a:t> and 2016: sizable increase in refugees (mostly from the Syrian War)</a:t>
            </a:r>
          </a:p>
          <a:p>
            <a:pPr algn="just">
              <a:lnSpc>
                <a:spcPts val="4619"/>
              </a:lnSpc>
            </a:pPr>
            <a:endParaRPr lang="en-US" sz="3299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2021: “No more “Refugees welcome””, Slovenian minister. The EU must seal borders.</a:t>
            </a:r>
          </a:p>
          <a:p>
            <a:pPr algn="just">
              <a:lnSpc>
                <a:spcPts val="4619"/>
              </a:lnSpc>
            </a:pPr>
            <a:endParaRPr lang="en-US" sz="3299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June 2022, new government would remove a fence built in 2015 on its border with Croatia.</a:t>
            </a:r>
          </a:p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Temporary protection for Ukraine refugees.</a:t>
            </a:r>
          </a:p>
        </p:txBody>
      </p:sp>
      <p:sp>
        <p:nvSpPr>
          <p:cNvPr id="3" name="Freeform 3"/>
          <p:cNvSpPr/>
          <p:nvPr/>
        </p:nvSpPr>
        <p:spPr>
          <a:xfrm>
            <a:off x="3222649" y="544775"/>
            <a:ext cx="1768134" cy="1784355"/>
          </a:xfrm>
          <a:custGeom>
            <a:avLst/>
            <a:gdLst/>
            <a:ahLst/>
            <a:cxnLst/>
            <a:rect l="l" t="t" r="r" b="b"/>
            <a:pathLst>
              <a:path w="1768134" h="1784355">
                <a:moveTo>
                  <a:pt x="0" y="0"/>
                </a:moveTo>
                <a:lnTo>
                  <a:pt x="1768133" y="0"/>
                </a:lnTo>
                <a:lnTo>
                  <a:pt x="1768133" y="1784355"/>
                </a:lnTo>
                <a:lnTo>
                  <a:pt x="0" y="1784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57908" y="1019175"/>
            <a:ext cx="9172183" cy="82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47"/>
              </a:lnSpc>
            </a:pPr>
            <a:r>
              <a:rPr lang="en-US" sz="5417">
                <a:solidFill>
                  <a:srgbClr val="FFFFFF"/>
                </a:solidFill>
                <a:latin typeface="Cocomat Pro Bold"/>
              </a:rPr>
              <a:t>REFUGEE CRISIS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17432" y="1759481"/>
            <a:ext cx="15053136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2E1BB"/>
                </a:solidFill>
                <a:latin typeface="March Rough"/>
                <a:ea typeface="March Rough"/>
              </a:rPr>
              <a:t>Sloven﻿ia = TRANSIT COUNTRY for asylum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73828" y="3400802"/>
            <a:ext cx="13140345" cy="3485396"/>
          </a:xfrm>
          <a:custGeom>
            <a:avLst/>
            <a:gdLst/>
            <a:ahLst/>
            <a:cxnLst/>
            <a:rect l="l" t="t" r="r" b="b"/>
            <a:pathLst>
              <a:path w="13140345" h="3485396">
                <a:moveTo>
                  <a:pt x="0" y="0"/>
                </a:moveTo>
                <a:lnTo>
                  <a:pt x="13140344" y="0"/>
                </a:lnTo>
                <a:lnTo>
                  <a:pt x="13140344" y="3485396"/>
                </a:lnTo>
                <a:lnTo>
                  <a:pt x="0" y="3485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33792" y="1668561"/>
            <a:ext cx="13820417" cy="82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47"/>
              </a:lnSpc>
            </a:pPr>
            <a:r>
              <a:rPr lang="en-US" sz="5417">
                <a:solidFill>
                  <a:srgbClr val="FFFFFF"/>
                </a:solidFill>
                <a:latin typeface="Cocomat Pro Bold"/>
              </a:rPr>
              <a:t>THE RUSSIAN-UKRAINE WAR CRISIS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33792" y="1668561"/>
            <a:ext cx="13820417" cy="82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47"/>
              </a:lnSpc>
            </a:pPr>
            <a:r>
              <a:rPr lang="en-US" sz="5417">
                <a:solidFill>
                  <a:srgbClr val="FFFFFF"/>
                </a:solidFill>
                <a:latin typeface="Cocomat Pro Bold"/>
              </a:rPr>
              <a:t> HARD EUROSCEPTICISM </a:t>
            </a:r>
          </a:p>
        </p:txBody>
      </p:sp>
      <p:sp>
        <p:nvSpPr>
          <p:cNvPr id="3" name="Freeform 3"/>
          <p:cNvSpPr/>
          <p:nvPr/>
        </p:nvSpPr>
        <p:spPr>
          <a:xfrm>
            <a:off x="2573828" y="3581304"/>
            <a:ext cx="13140345" cy="4518997"/>
          </a:xfrm>
          <a:custGeom>
            <a:avLst/>
            <a:gdLst/>
            <a:ahLst/>
            <a:cxnLst/>
            <a:rect l="l" t="t" r="r" b="b"/>
            <a:pathLst>
              <a:path w="13140345" h="4518997">
                <a:moveTo>
                  <a:pt x="0" y="0"/>
                </a:moveTo>
                <a:lnTo>
                  <a:pt x="13140344" y="0"/>
                </a:lnTo>
                <a:lnTo>
                  <a:pt x="13140344" y="4518996"/>
                </a:lnTo>
                <a:lnTo>
                  <a:pt x="0" y="45189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33792" y="1292600"/>
            <a:ext cx="13820417" cy="82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47"/>
              </a:lnSpc>
            </a:pPr>
            <a:r>
              <a:rPr lang="en-US" sz="5417">
                <a:solidFill>
                  <a:srgbClr val="FFFFFF"/>
                </a:solidFill>
                <a:latin typeface="Cocomat Pro Bold"/>
              </a:rPr>
              <a:t> SOFT EUROSCEPTICISM </a:t>
            </a:r>
          </a:p>
        </p:txBody>
      </p:sp>
      <p:sp>
        <p:nvSpPr>
          <p:cNvPr id="3" name="Freeform 3"/>
          <p:cNvSpPr/>
          <p:nvPr/>
        </p:nvSpPr>
        <p:spPr>
          <a:xfrm>
            <a:off x="4493067" y="2380037"/>
            <a:ext cx="9301867" cy="6993416"/>
          </a:xfrm>
          <a:custGeom>
            <a:avLst/>
            <a:gdLst/>
            <a:ahLst/>
            <a:cxnLst/>
            <a:rect l="l" t="t" r="r" b="b"/>
            <a:pathLst>
              <a:path w="9301867" h="6993416">
                <a:moveTo>
                  <a:pt x="0" y="0"/>
                </a:moveTo>
                <a:lnTo>
                  <a:pt x="9301866" y="0"/>
                </a:lnTo>
                <a:lnTo>
                  <a:pt x="9301866" y="6993416"/>
                </a:lnTo>
                <a:lnTo>
                  <a:pt x="0" y="6993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66400" y="-1060107"/>
            <a:ext cx="13363746" cy="13363746"/>
          </a:xfrm>
          <a:custGeom>
            <a:avLst/>
            <a:gdLst/>
            <a:ahLst/>
            <a:cxnLst/>
            <a:rect l="l" t="t" r="r" b="b"/>
            <a:pathLst>
              <a:path w="13363746" h="13363746">
                <a:moveTo>
                  <a:pt x="0" y="0"/>
                </a:moveTo>
                <a:lnTo>
                  <a:pt x="13363746" y="0"/>
                </a:lnTo>
                <a:lnTo>
                  <a:pt x="13363746" y="13363746"/>
                </a:lnTo>
                <a:lnTo>
                  <a:pt x="0" y="13363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874598" y="3408956"/>
            <a:ext cx="7150100" cy="4425620"/>
            <a:chOff x="0" y="0"/>
            <a:chExt cx="1883154" cy="11655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83154" cy="1165595"/>
            </a:xfrm>
            <a:custGeom>
              <a:avLst/>
              <a:gdLst/>
              <a:ahLst/>
              <a:cxnLst/>
              <a:rect l="l" t="t" r="r" b="b"/>
              <a:pathLst>
                <a:path w="1883154" h="1165595">
                  <a:moveTo>
                    <a:pt x="23821" y="0"/>
                  </a:moveTo>
                  <a:lnTo>
                    <a:pt x="1859333" y="0"/>
                  </a:lnTo>
                  <a:cubicBezTo>
                    <a:pt x="1865651" y="0"/>
                    <a:pt x="1871710" y="2510"/>
                    <a:pt x="1876177" y="6977"/>
                  </a:cubicBezTo>
                  <a:cubicBezTo>
                    <a:pt x="1880644" y="11444"/>
                    <a:pt x="1883154" y="17503"/>
                    <a:pt x="1883154" y="23821"/>
                  </a:cubicBezTo>
                  <a:lnTo>
                    <a:pt x="1883154" y="1141774"/>
                  </a:lnTo>
                  <a:cubicBezTo>
                    <a:pt x="1883154" y="1148092"/>
                    <a:pt x="1880644" y="1154151"/>
                    <a:pt x="1876177" y="1158618"/>
                  </a:cubicBezTo>
                  <a:cubicBezTo>
                    <a:pt x="1871710" y="1163086"/>
                    <a:pt x="1865651" y="1165595"/>
                    <a:pt x="1859333" y="1165595"/>
                  </a:cubicBezTo>
                  <a:lnTo>
                    <a:pt x="23821" y="1165595"/>
                  </a:lnTo>
                  <a:cubicBezTo>
                    <a:pt x="17503" y="1165595"/>
                    <a:pt x="11444" y="1163086"/>
                    <a:pt x="6977" y="1158618"/>
                  </a:cubicBezTo>
                  <a:cubicBezTo>
                    <a:pt x="2510" y="1154151"/>
                    <a:pt x="0" y="1148092"/>
                    <a:pt x="0" y="1141774"/>
                  </a:cubicBezTo>
                  <a:lnTo>
                    <a:pt x="0" y="23821"/>
                  </a:lnTo>
                  <a:cubicBezTo>
                    <a:pt x="0" y="17503"/>
                    <a:pt x="2510" y="11444"/>
                    <a:pt x="6977" y="6977"/>
                  </a:cubicBezTo>
                  <a:cubicBezTo>
                    <a:pt x="11444" y="2510"/>
                    <a:pt x="17503" y="0"/>
                    <a:pt x="23821" y="0"/>
                  </a:cubicBezTo>
                  <a:close/>
                </a:path>
              </a:pathLst>
            </a:custGeom>
            <a:solidFill>
              <a:srgbClr val="3C93D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83154" cy="1203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967305">
            <a:off x="3162179" y="1149752"/>
            <a:ext cx="3970551" cy="4518408"/>
          </a:xfrm>
          <a:custGeom>
            <a:avLst/>
            <a:gdLst/>
            <a:ahLst/>
            <a:cxnLst/>
            <a:rect l="l" t="t" r="r" b="b"/>
            <a:pathLst>
              <a:path w="3970551" h="4518408">
                <a:moveTo>
                  <a:pt x="0" y="0"/>
                </a:moveTo>
                <a:lnTo>
                  <a:pt x="3970551" y="0"/>
                </a:lnTo>
                <a:lnTo>
                  <a:pt x="3970551" y="4518408"/>
                </a:lnTo>
                <a:lnTo>
                  <a:pt x="0" y="451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134439" y="3805382"/>
            <a:ext cx="6630417" cy="326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934"/>
              </a:lnSpc>
              <a:spcBef>
                <a:spcPct val="0"/>
              </a:spcBef>
            </a:pPr>
            <a:r>
              <a:rPr lang="en-US" sz="9238">
                <a:solidFill>
                  <a:srgbClr val="FFFFFF"/>
                </a:solidFill>
                <a:latin typeface="Cocomat Pro Heavy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34439" y="6947843"/>
            <a:ext cx="6630417" cy="498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40"/>
              </a:lnSpc>
              <a:spcBef>
                <a:spcPct val="0"/>
              </a:spcBef>
            </a:pPr>
            <a:r>
              <a:rPr lang="en-US" sz="2885">
                <a:solidFill>
                  <a:srgbClr val="FFFFFF"/>
                </a:solidFill>
                <a:latin typeface="Cocomat Pro Heavy"/>
              </a:rPr>
              <a:t>DO YOU HAVE 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64872" y="857250"/>
            <a:ext cx="2958257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March Rough"/>
              </a:rPr>
              <a:t>INDEX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736945"/>
            <a:ext cx="16230600" cy="6305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44" lvl="1" indent="-485772" algn="ctr">
              <a:lnSpc>
                <a:spcPts val="6299"/>
              </a:lnSpc>
              <a:buFont typeface="Arial"/>
              <a:buChar char="•"/>
            </a:pPr>
            <a:r>
              <a:rPr lang="en-US" sz="4499" u="sng">
                <a:solidFill>
                  <a:srgbClr val="F2E1BB"/>
                </a:solidFill>
                <a:latin typeface="March Rough"/>
              </a:rPr>
              <a:t>Profile</a:t>
            </a:r>
            <a:r>
              <a:rPr lang="en-US" sz="4499">
                <a:solidFill>
                  <a:srgbClr val="F2E1BB"/>
                </a:solidFill>
                <a:latin typeface="March Rough"/>
              </a:rPr>
              <a:t> of the country</a:t>
            </a:r>
          </a:p>
          <a:p>
            <a:pPr marL="971544" lvl="1" indent="-485772" algn="ctr">
              <a:lnSpc>
                <a:spcPts val="6299"/>
              </a:lnSpc>
              <a:buFont typeface="Arial"/>
              <a:buChar char="•"/>
            </a:pPr>
            <a:r>
              <a:rPr lang="en-US" sz="4499" u="sng">
                <a:solidFill>
                  <a:srgbClr val="F2E1BB"/>
                </a:solidFill>
                <a:latin typeface="March Rough"/>
              </a:rPr>
              <a:t>Brief History</a:t>
            </a:r>
          </a:p>
          <a:p>
            <a:pPr marL="971544" lvl="1" indent="-485772" algn="ctr">
              <a:lnSpc>
                <a:spcPts val="6299"/>
              </a:lnSpc>
              <a:buFont typeface="Arial"/>
              <a:buChar char="•"/>
            </a:pPr>
            <a:r>
              <a:rPr lang="en-US" sz="4499" u="sng">
                <a:solidFill>
                  <a:srgbClr val="F2E1BB"/>
                </a:solidFill>
                <a:latin typeface="March Rough"/>
              </a:rPr>
              <a:t>When and Why</a:t>
            </a:r>
            <a:r>
              <a:rPr lang="en-US" sz="4499">
                <a:solidFill>
                  <a:srgbClr val="F2E1BB"/>
                </a:solidFill>
                <a:latin typeface="March Rough"/>
              </a:rPr>
              <a:t> did Slovenia join the EU?</a:t>
            </a:r>
          </a:p>
          <a:p>
            <a:pPr marL="971544" lvl="1" indent="-485772" algn="ctr">
              <a:lnSpc>
                <a:spcPts val="6299"/>
              </a:lnSpc>
              <a:buFont typeface="Arial"/>
              <a:buChar char="•"/>
            </a:pPr>
            <a:r>
              <a:rPr lang="en-US" sz="4499" u="sng">
                <a:solidFill>
                  <a:srgbClr val="F2E1BB"/>
                </a:solidFill>
                <a:latin typeface="March Rough"/>
              </a:rPr>
              <a:t>What kind of Europe</a:t>
            </a:r>
            <a:r>
              <a:rPr lang="en-US" sz="4499">
                <a:solidFill>
                  <a:srgbClr val="F2E1BB"/>
                </a:solidFill>
                <a:latin typeface="March Rough"/>
              </a:rPr>
              <a:t> does Slovenia seek?</a:t>
            </a:r>
          </a:p>
          <a:p>
            <a:pPr marL="971544" lvl="1" indent="-485772" algn="ctr">
              <a:lnSpc>
                <a:spcPts val="6299"/>
              </a:lnSpc>
              <a:buFont typeface="Arial"/>
              <a:buChar char="•"/>
            </a:pPr>
            <a:r>
              <a:rPr lang="en-US" sz="4499" u="sng">
                <a:solidFill>
                  <a:srgbClr val="F2E1BB"/>
                </a:solidFill>
                <a:latin typeface="March Rough Bold"/>
              </a:rPr>
              <a:t>Croatian-Slovenian border issue</a:t>
            </a:r>
            <a:r>
              <a:rPr lang="en-US" sz="4499">
                <a:solidFill>
                  <a:srgbClr val="F2E1BB"/>
                </a:solidFill>
                <a:latin typeface="March Rough Bold"/>
              </a:rPr>
              <a:t> &amp; Croatian accession negotiation to the EU</a:t>
            </a:r>
          </a:p>
          <a:p>
            <a:pPr marL="971544" lvl="1" indent="-485772" algn="ctr">
              <a:lnSpc>
                <a:spcPts val="6299"/>
              </a:lnSpc>
              <a:buFont typeface="Arial"/>
              <a:buChar char="•"/>
            </a:pPr>
            <a:r>
              <a:rPr lang="en-US" sz="4499" u="sng">
                <a:solidFill>
                  <a:srgbClr val="F2E1BB"/>
                </a:solidFill>
                <a:latin typeface="March Rough"/>
              </a:rPr>
              <a:t>Crisis</a:t>
            </a:r>
            <a:r>
              <a:rPr lang="en-US" sz="4499">
                <a:solidFill>
                  <a:srgbClr val="F2E1BB"/>
                </a:solidFill>
                <a:latin typeface="March Rough"/>
              </a:rPr>
              <a:t>: Refugee Crisis &amp; The Russian-Ukraine War</a:t>
            </a:r>
          </a:p>
          <a:p>
            <a:pPr marL="971544" lvl="1" indent="-485772" algn="ctr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F2E1BB"/>
                </a:solidFill>
                <a:latin typeface="March Rough"/>
              </a:rPr>
              <a:t> </a:t>
            </a:r>
            <a:r>
              <a:rPr lang="en-US" sz="4499" u="sng">
                <a:solidFill>
                  <a:srgbClr val="F2E1BB"/>
                </a:solidFill>
                <a:latin typeface="March Rough"/>
              </a:rPr>
              <a:t>Euroscepticism</a:t>
            </a:r>
          </a:p>
        </p:txBody>
      </p:sp>
      <p:sp>
        <p:nvSpPr>
          <p:cNvPr id="4" name="Freeform 4"/>
          <p:cNvSpPr/>
          <p:nvPr/>
        </p:nvSpPr>
        <p:spPr>
          <a:xfrm>
            <a:off x="14654861" y="1126310"/>
            <a:ext cx="2604439" cy="2594968"/>
          </a:xfrm>
          <a:custGeom>
            <a:avLst/>
            <a:gdLst/>
            <a:ahLst/>
            <a:cxnLst/>
            <a:rect l="l" t="t" r="r" b="b"/>
            <a:pathLst>
              <a:path w="2604439" h="2594968">
                <a:moveTo>
                  <a:pt x="0" y="0"/>
                </a:moveTo>
                <a:lnTo>
                  <a:pt x="2604439" y="0"/>
                </a:lnTo>
                <a:lnTo>
                  <a:pt x="2604439" y="2594968"/>
                </a:lnTo>
                <a:lnTo>
                  <a:pt x="0" y="2594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42355" y="1730690"/>
            <a:ext cx="5627458" cy="5652140"/>
          </a:xfrm>
          <a:custGeom>
            <a:avLst/>
            <a:gdLst/>
            <a:ahLst/>
            <a:cxnLst/>
            <a:rect l="l" t="t" r="r" b="b"/>
            <a:pathLst>
              <a:path w="5627458" h="5652140">
                <a:moveTo>
                  <a:pt x="0" y="0"/>
                </a:moveTo>
                <a:lnTo>
                  <a:pt x="5627458" y="0"/>
                </a:lnTo>
                <a:lnTo>
                  <a:pt x="5627458" y="5652140"/>
                </a:lnTo>
                <a:lnTo>
                  <a:pt x="0" y="56521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94347" y="923925"/>
            <a:ext cx="7321014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March Rough"/>
              </a:rPr>
              <a:t>PROFILE OF SLOVENIA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42355" y="942975"/>
            <a:ext cx="1818382" cy="672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899" u="sng">
                <a:solidFill>
                  <a:srgbClr val="F2E1BB"/>
                </a:solidFill>
                <a:latin typeface="March Rough"/>
              </a:rPr>
              <a:t>Location: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0208" y="2022367"/>
            <a:ext cx="16230600" cy="753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899" u="sng">
                <a:solidFill>
                  <a:srgbClr val="F2E1BB"/>
                </a:solidFill>
                <a:latin typeface="March Rough"/>
              </a:rPr>
              <a:t>Size</a:t>
            </a:r>
            <a:r>
              <a:rPr lang="en-US" sz="3899">
                <a:solidFill>
                  <a:srgbClr val="F2E1BB"/>
                </a:solidFill>
                <a:latin typeface="March Rough"/>
              </a:rPr>
              <a:t>: </a:t>
            </a:r>
          </a:p>
          <a:p>
            <a:pPr>
              <a:lnSpc>
                <a:spcPts val="5459"/>
              </a:lnSpc>
            </a:pPr>
            <a:r>
              <a:rPr lang="en-US" sz="3899" u="sng">
                <a:solidFill>
                  <a:srgbClr val="F2E1BB"/>
                </a:solidFill>
                <a:latin typeface="March Rough"/>
              </a:rPr>
              <a:t>Inhabitants</a:t>
            </a:r>
            <a:r>
              <a:rPr lang="en-US" sz="3899">
                <a:solidFill>
                  <a:srgbClr val="F2E1BB"/>
                </a:solidFill>
                <a:latin typeface="March Rough"/>
              </a:rPr>
              <a:t>: </a:t>
            </a:r>
          </a:p>
          <a:p>
            <a:pPr>
              <a:lnSpc>
                <a:spcPts val="5459"/>
              </a:lnSpc>
            </a:pPr>
            <a:endParaRPr lang="en-US" sz="3899">
              <a:solidFill>
                <a:srgbClr val="F2E1BB"/>
              </a:solidFill>
              <a:latin typeface="March Rough"/>
            </a:endParaRPr>
          </a:p>
          <a:p>
            <a:pPr>
              <a:lnSpc>
                <a:spcPts val="5459"/>
              </a:lnSpc>
            </a:pPr>
            <a:r>
              <a:rPr lang="en-US" sz="3899" u="sng">
                <a:solidFill>
                  <a:srgbClr val="F2E1BB"/>
                </a:solidFill>
                <a:latin typeface="March Rough"/>
              </a:rPr>
              <a:t>Capital city</a:t>
            </a:r>
            <a:r>
              <a:rPr lang="en-US" sz="3899">
                <a:solidFill>
                  <a:srgbClr val="F2E1BB"/>
                </a:solidFill>
                <a:latin typeface="March Rough"/>
              </a:rPr>
              <a:t>: </a:t>
            </a:r>
          </a:p>
          <a:p>
            <a:pPr>
              <a:lnSpc>
                <a:spcPts val="5459"/>
              </a:lnSpc>
            </a:pPr>
            <a:r>
              <a:rPr lang="en-US" sz="3899">
                <a:solidFill>
                  <a:srgbClr val="F2E1BB"/>
                </a:solidFill>
                <a:latin typeface="March Rough"/>
              </a:rPr>
              <a:t> </a:t>
            </a:r>
          </a:p>
          <a:p>
            <a:pPr>
              <a:lnSpc>
                <a:spcPts val="5459"/>
              </a:lnSpc>
            </a:pPr>
            <a:r>
              <a:rPr lang="en-US" sz="3899" u="sng">
                <a:solidFill>
                  <a:srgbClr val="F2E1BB"/>
                </a:solidFill>
                <a:latin typeface="March Rough"/>
              </a:rPr>
              <a:t>Language</a:t>
            </a:r>
            <a:r>
              <a:rPr lang="en-US" sz="3899">
                <a:solidFill>
                  <a:srgbClr val="F2E1BB"/>
                </a:solidFill>
                <a:latin typeface="March Rough"/>
              </a:rPr>
              <a:t>: </a:t>
            </a:r>
          </a:p>
          <a:p>
            <a:pPr>
              <a:lnSpc>
                <a:spcPts val="5459"/>
              </a:lnSpc>
            </a:pPr>
            <a:r>
              <a:rPr lang="en-US" sz="3899" u="sng">
                <a:solidFill>
                  <a:srgbClr val="F2E1BB"/>
                </a:solidFill>
                <a:latin typeface="March Rough"/>
              </a:rPr>
              <a:t>Religion</a:t>
            </a:r>
            <a:r>
              <a:rPr lang="en-US" sz="3899">
                <a:solidFill>
                  <a:srgbClr val="F2E1BB"/>
                </a:solidFill>
                <a:latin typeface="March Rough"/>
              </a:rPr>
              <a:t>: </a:t>
            </a:r>
          </a:p>
          <a:p>
            <a:pPr>
              <a:lnSpc>
                <a:spcPts val="5459"/>
              </a:lnSpc>
            </a:pPr>
            <a:endParaRPr lang="en-US" sz="3899">
              <a:solidFill>
                <a:srgbClr val="F2E1BB"/>
              </a:solidFill>
              <a:latin typeface="March Rough"/>
            </a:endParaRPr>
          </a:p>
          <a:p>
            <a:pPr>
              <a:lnSpc>
                <a:spcPts val="5459"/>
              </a:lnSpc>
            </a:pPr>
            <a:r>
              <a:rPr lang="en-US" sz="3899" u="sng">
                <a:solidFill>
                  <a:srgbClr val="F2E1BB"/>
                </a:solidFill>
                <a:latin typeface="March Rough"/>
              </a:rPr>
              <a:t>Currency</a:t>
            </a:r>
            <a:r>
              <a:rPr lang="en-US" sz="3899">
                <a:solidFill>
                  <a:srgbClr val="F2E1BB"/>
                </a:solidFill>
                <a:latin typeface="March Rough"/>
              </a:rPr>
              <a:t>: </a:t>
            </a:r>
          </a:p>
          <a:p>
            <a:pPr>
              <a:lnSpc>
                <a:spcPts val="5459"/>
              </a:lnSpc>
            </a:pPr>
            <a:endParaRPr lang="en-US" sz="3899">
              <a:solidFill>
                <a:srgbClr val="F2E1BB"/>
              </a:solidFill>
              <a:latin typeface="March Rough"/>
            </a:endParaRPr>
          </a:p>
          <a:p>
            <a:pPr>
              <a:lnSpc>
                <a:spcPts val="5459"/>
              </a:lnSpc>
            </a:pPr>
            <a:r>
              <a:rPr lang="en-US" sz="3899" u="sng">
                <a:solidFill>
                  <a:srgbClr val="F2E1BB"/>
                </a:solidFill>
                <a:latin typeface="March Rough"/>
              </a:rPr>
              <a:t>Political system</a:t>
            </a:r>
            <a:r>
              <a:rPr lang="en-US" sz="3899">
                <a:solidFill>
                  <a:srgbClr val="F2E1BB"/>
                </a:solidFill>
                <a:latin typeface="March Rough"/>
              </a:rPr>
              <a:t>: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51716" y="2050942"/>
            <a:ext cx="3059477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Open Sans"/>
              </a:rPr>
              <a:t>20.273km2</a:t>
            </a:r>
          </a:p>
          <a:p>
            <a:pPr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Open Sans"/>
              </a:rPr>
              <a:t>             2.1M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60351" y="4094586"/>
            <a:ext cx="305947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Cocomat Pro Bold"/>
              </a:rPr>
              <a:t>Ljubljana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10285" y="5557205"/>
            <a:ext cx="9086903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Open Sans"/>
              </a:rPr>
              <a:t>   </a:t>
            </a:r>
            <a:r>
              <a:rPr lang="en-US" sz="3499">
                <a:solidFill>
                  <a:srgbClr val="FFFFFF"/>
                </a:solidFill>
                <a:latin typeface="Open Sans Bold"/>
              </a:rPr>
              <a:t>Slovenian</a:t>
            </a:r>
            <a:r>
              <a:rPr lang="en-US" sz="3499">
                <a:solidFill>
                  <a:srgbClr val="FFFFFF"/>
                </a:solidFill>
                <a:latin typeface="Open Sans"/>
              </a:rPr>
              <a:t> ( + Hungarian &amp; Italian)</a:t>
            </a:r>
          </a:p>
          <a:p>
            <a:pPr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Open Sans"/>
              </a:rPr>
              <a:t> Catholics,…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83175" y="7586865"/>
            <a:ext cx="6577344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Open Sans Bold"/>
              </a:rPr>
              <a:t>€</a:t>
            </a:r>
            <a:r>
              <a:rPr lang="en-US" sz="3499">
                <a:solidFill>
                  <a:srgbClr val="FFFFFF"/>
                </a:solidFill>
                <a:latin typeface="Open Sans"/>
              </a:rPr>
              <a:t>, 2007 (previously, tolar)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54854" y="8936037"/>
            <a:ext cx="8419565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Open Sans Bold"/>
              </a:rPr>
              <a:t>Parliamentary Democratic Republic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54854" y="9371724"/>
            <a:ext cx="6612561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Open Sans"/>
              </a:rPr>
              <a:t>with a proportional electoral system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94935" y="1826676"/>
            <a:ext cx="6636424" cy="4424283"/>
          </a:xfrm>
          <a:custGeom>
            <a:avLst/>
            <a:gdLst/>
            <a:ahLst/>
            <a:cxnLst/>
            <a:rect l="l" t="t" r="r" b="b"/>
            <a:pathLst>
              <a:path w="6636424" h="4424283">
                <a:moveTo>
                  <a:pt x="0" y="0"/>
                </a:moveTo>
                <a:lnTo>
                  <a:pt x="6636424" y="0"/>
                </a:lnTo>
                <a:lnTo>
                  <a:pt x="6636424" y="4424283"/>
                </a:lnTo>
                <a:lnTo>
                  <a:pt x="0" y="44242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56641" y="1826676"/>
            <a:ext cx="6666727" cy="4424283"/>
          </a:xfrm>
          <a:custGeom>
            <a:avLst/>
            <a:gdLst/>
            <a:ahLst/>
            <a:cxnLst/>
            <a:rect l="l" t="t" r="r" b="b"/>
            <a:pathLst>
              <a:path w="6666727" h="4424283">
                <a:moveTo>
                  <a:pt x="0" y="0"/>
                </a:moveTo>
                <a:lnTo>
                  <a:pt x="6666727" y="0"/>
                </a:lnTo>
                <a:lnTo>
                  <a:pt x="6666727" y="4424283"/>
                </a:lnTo>
                <a:lnTo>
                  <a:pt x="0" y="44242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56641" y="7387485"/>
            <a:ext cx="5612444" cy="1870815"/>
          </a:xfrm>
          <a:custGeom>
            <a:avLst/>
            <a:gdLst/>
            <a:ahLst/>
            <a:cxnLst/>
            <a:rect l="l" t="t" r="r" b="b"/>
            <a:pathLst>
              <a:path w="5612444" h="1870815">
                <a:moveTo>
                  <a:pt x="0" y="0"/>
                </a:moveTo>
                <a:lnTo>
                  <a:pt x="5612443" y="0"/>
                </a:lnTo>
                <a:lnTo>
                  <a:pt x="5612443" y="1870815"/>
                </a:lnTo>
                <a:lnTo>
                  <a:pt x="0" y="18708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63949" y="6412884"/>
            <a:ext cx="14574719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Open Sans"/>
              </a:rPr>
              <a:t>Robert Golob                                          Nataša Pirc Musar</a:t>
            </a:r>
          </a:p>
        </p:txBody>
      </p:sp>
      <p:sp>
        <p:nvSpPr>
          <p:cNvPr id="6" name="Freeform 6"/>
          <p:cNvSpPr/>
          <p:nvPr/>
        </p:nvSpPr>
        <p:spPr>
          <a:xfrm>
            <a:off x="2235864" y="6250959"/>
            <a:ext cx="452058" cy="1167286"/>
          </a:xfrm>
          <a:custGeom>
            <a:avLst/>
            <a:gdLst/>
            <a:ahLst/>
            <a:cxnLst/>
            <a:rect l="l" t="t" r="r" b="b"/>
            <a:pathLst>
              <a:path w="452058" h="1167286">
                <a:moveTo>
                  <a:pt x="0" y="0"/>
                </a:moveTo>
                <a:lnTo>
                  <a:pt x="452058" y="0"/>
                </a:lnTo>
                <a:lnTo>
                  <a:pt x="452058" y="1167286"/>
                </a:lnTo>
                <a:lnTo>
                  <a:pt x="0" y="11672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98662" y="8102807"/>
            <a:ext cx="1607935" cy="440172"/>
          </a:xfrm>
          <a:custGeom>
            <a:avLst/>
            <a:gdLst/>
            <a:ahLst/>
            <a:cxnLst/>
            <a:rect l="l" t="t" r="r" b="b"/>
            <a:pathLst>
              <a:path w="1607935" h="440172">
                <a:moveTo>
                  <a:pt x="0" y="0"/>
                </a:moveTo>
                <a:lnTo>
                  <a:pt x="1607935" y="0"/>
                </a:lnTo>
                <a:lnTo>
                  <a:pt x="1607935" y="440172"/>
                </a:lnTo>
                <a:lnTo>
                  <a:pt x="0" y="4401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56641" y="952500"/>
            <a:ext cx="14574719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B09382"/>
                </a:solidFill>
                <a:latin typeface="Open Sans Bold"/>
              </a:rPr>
              <a:t>Prime Minister:                              President of the Republic: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8007615"/>
            <a:ext cx="6931777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Open Sans"/>
              </a:rPr>
              <a:t> Green social liberal political party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5864" y="9191625"/>
            <a:ext cx="4853997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Open Sans"/>
              </a:rPr>
              <a:t>(“Freedom Movement”)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97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33425" cap="sq">
              <a:solidFill>
                <a:srgbClr val="035798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779648" y="6617904"/>
            <a:ext cx="14298603" cy="0"/>
          </a:xfrm>
          <a:prstGeom prst="line">
            <a:avLst/>
          </a:prstGeom>
          <a:ln w="85725" cap="rnd">
            <a:solidFill>
              <a:srgbClr val="035798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4002197" y="6873289"/>
            <a:ext cx="1440341" cy="1711023"/>
            <a:chOff x="0" y="0"/>
            <a:chExt cx="2685383" cy="31900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85288" cy="3189986"/>
            </a:xfrm>
            <a:custGeom>
              <a:avLst/>
              <a:gdLst/>
              <a:ahLst/>
              <a:cxnLst/>
              <a:rect l="l" t="t" r="r" b="b"/>
              <a:pathLst>
                <a:path w="2685288" h="3189986">
                  <a:moveTo>
                    <a:pt x="1650365" y="559689"/>
                  </a:moveTo>
                  <a:cubicBezTo>
                    <a:pt x="1342644" y="0"/>
                    <a:pt x="1342644" y="0"/>
                    <a:pt x="1342644" y="0"/>
                  </a:cubicBezTo>
                  <a:cubicBezTo>
                    <a:pt x="1035050" y="559689"/>
                    <a:pt x="1035050" y="559689"/>
                    <a:pt x="1035050" y="559689"/>
                  </a:cubicBezTo>
                  <a:cubicBezTo>
                    <a:pt x="447548" y="699516"/>
                    <a:pt x="0" y="1231265"/>
                    <a:pt x="0" y="1846834"/>
                  </a:cubicBezTo>
                  <a:cubicBezTo>
                    <a:pt x="0" y="2602357"/>
                    <a:pt x="615442" y="3189986"/>
                    <a:pt x="1342644" y="3189986"/>
                  </a:cubicBezTo>
                  <a:cubicBezTo>
                    <a:pt x="2069846" y="3189986"/>
                    <a:pt x="2685288" y="2602357"/>
                    <a:pt x="2685288" y="1846834"/>
                  </a:cubicBezTo>
                  <a:cubicBezTo>
                    <a:pt x="2685288" y="1231265"/>
                    <a:pt x="2237740" y="699516"/>
                    <a:pt x="1650238" y="559562"/>
                  </a:cubicBezTo>
                  <a:close/>
                  <a:moveTo>
                    <a:pt x="1342644" y="2966212"/>
                  </a:moveTo>
                  <a:cubicBezTo>
                    <a:pt x="727202" y="2966212"/>
                    <a:pt x="223774" y="2462530"/>
                    <a:pt x="223774" y="1846961"/>
                  </a:cubicBezTo>
                  <a:cubicBezTo>
                    <a:pt x="223774" y="1231392"/>
                    <a:pt x="727329" y="755650"/>
                    <a:pt x="1342644" y="755650"/>
                  </a:cubicBezTo>
                  <a:cubicBezTo>
                    <a:pt x="1957959" y="755650"/>
                    <a:pt x="2461514" y="1231392"/>
                    <a:pt x="2461514" y="1846961"/>
                  </a:cubicBezTo>
                  <a:cubicBezTo>
                    <a:pt x="2461514" y="2462530"/>
                    <a:pt x="1957959" y="2966212"/>
                    <a:pt x="1342644" y="2966212"/>
                  </a:cubicBezTo>
                  <a:close/>
                </a:path>
              </a:pathLst>
            </a:custGeom>
            <a:solidFill>
              <a:srgbClr val="03579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572602" y="6467654"/>
            <a:ext cx="299531" cy="300499"/>
            <a:chOff x="0" y="0"/>
            <a:chExt cx="558447" cy="5602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8419" cy="560197"/>
            </a:xfrm>
            <a:custGeom>
              <a:avLst/>
              <a:gdLst/>
              <a:ahLst/>
              <a:cxnLst/>
              <a:rect l="l" t="t" r="r" b="b"/>
              <a:pathLst>
                <a:path w="558419" h="560197">
                  <a:moveTo>
                    <a:pt x="0" y="280162"/>
                  </a:moveTo>
                  <a:cubicBezTo>
                    <a:pt x="0" y="125476"/>
                    <a:pt x="124968" y="0"/>
                    <a:pt x="279273" y="0"/>
                  </a:cubicBezTo>
                  <a:cubicBezTo>
                    <a:pt x="433578" y="0"/>
                    <a:pt x="558419" y="125476"/>
                    <a:pt x="558419" y="280162"/>
                  </a:cubicBezTo>
                  <a:cubicBezTo>
                    <a:pt x="558419" y="434848"/>
                    <a:pt x="433451" y="560197"/>
                    <a:pt x="279273" y="560197"/>
                  </a:cubicBezTo>
                  <a:cubicBezTo>
                    <a:pt x="12509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03579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898830" y="6439158"/>
            <a:ext cx="299531" cy="300499"/>
            <a:chOff x="0" y="0"/>
            <a:chExt cx="558447" cy="5602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8419" cy="560197"/>
            </a:xfrm>
            <a:custGeom>
              <a:avLst/>
              <a:gdLst/>
              <a:ahLst/>
              <a:cxnLst/>
              <a:rect l="l" t="t" r="r" b="b"/>
              <a:pathLst>
                <a:path w="558419" h="560197">
                  <a:moveTo>
                    <a:pt x="0" y="280162"/>
                  </a:moveTo>
                  <a:cubicBezTo>
                    <a:pt x="0" y="125476"/>
                    <a:pt x="124968" y="0"/>
                    <a:pt x="279273" y="0"/>
                  </a:cubicBezTo>
                  <a:cubicBezTo>
                    <a:pt x="433578" y="0"/>
                    <a:pt x="558419" y="125476"/>
                    <a:pt x="558419" y="280162"/>
                  </a:cubicBezTo>
                  <a:cubicBezTo>
                    <a:pt x="558419" y="434848"/>
                    <a:pt x="433451" y="560197"/>
                    <a:pt x="279273" y="560197"/>
                  </a:cubicBezTo>
                  <a:cubicBezTo>
                    <a:pt x="12509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03579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336169" y="4567100"/>
            <a:ext cx="1424852" cy="1710055"/>
            <a:chOff x="0" y="0"/>
            <a:chExt cx="2656504" cy="31882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03579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2654652" y="6863685"/>
            <a:ext cx="1440341" cy="1711023"/>
            <a:chOff x="0" y="0"/>
            <a:chExt cx="2685383" cy="31900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85288" cy="3189986"/>
            </a:xfrm>
            <a:custGeom>
              <a:avLst/>
              <a:gdLst/>
              <a:ahLst/>
              <a:cxnLst/>
              <a:rect l="l" t="t" r="r" b="b"/>
              <a:pathLst>
                <a:path w="2685288" h="3189986">
                  <a:moveTo>
                    <a:pt x="1650365" y="559689"/>
                  </a:moveTo>
                  <a:cubicBezTo>
                    <a:pt x="1342644" y="0"/>
                    <a:pt x="1342644" y="0"/>
                    <a:pt x="1342644" y="0"/>
                  </a:cubicBezTo>
                  <a:cubicBezTo>
                    <a:pt x="1035050" y="559689"/>
                    <a:pt x="1035050" y="559689"/>
                    <a:pt x="1035050" y="559689"/>
                  </a:cubicBezTo>
                  <a:cubicBezTo>
                    <a:pt x="447548" y="699516"/>
                    <a:pt x="0" y="1231265"/>
                    <a:pt x="0" y="1846834"/>
                  </a:cubicBezTo>
                  <a:cubicBezTo>
                    <a:pt x="0" y="2602357"/>
                    <a:pt x="615442" y="3189986"/>
                    <a:pt x="1342644" y="3189986"/>
                  </a:cubicBezTo>
                  <a:cubicBezTo>
                    <a:pt x="2069846" y="3189986"/>
                    <a:pt x="2685288" y="2602357"/>
                    <a:pt x="2685288" y="1846834"/>
                  </a:cubicBezTo>
                  <a:cubicBezTo>
                    <a:pt x="2685288" y="1231265"/>
                    <a:pt x="2237740" y="699516"/>
                    <a:pt x="1650238" y="559562"/>
                  </a:cubicBezTo>
                  <a:close/>
                  <a:moveTo>
                    <a:pt x="1342644" y="2966212"/>
                  </a:moveTo>
                  <a:cubicBezTo>
                    <a:pt x="727202" y="2966212"/>
                    <a:pt x="223774" y="2462530"/>
                    <a:pt x="223774" y="1846961"/>
                  </a:cubicBezTo>
                  <a:cubicBezTo>
                    <a:pt x="223774" y="1231392"/>
                    <a:pt x="727329" y="755650"/>
                    <a:pt x="1342644" y="755650"/>
                  </a:cubicBezTo>
                  <a:cubicBezTo>
                    <a:pt x="1957959" y="755650"/>
                    <a:pt x="2461514" y="1231392"/>
                    <a:pt x="2461514" y="1846961"/>
                  </a:cubicBezTo>
                  <a:cubicBezTo>
                    <a:pt x="2461514" y="2462530"/>
                    <a:pt x="1957959" y="2966212"/>
                    <a:pt x="1342644" y="2966212"/>
                  </a:cubicBezTo>
                  <a:close/>
                </a:path>
              </a:pathLst>
            </a:custGeom>
            <a:solidFill>
              <a:srgbClr val="035798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225058" y="6458051"/>
            <a:ext cx="299531" cy="300499"/>
            <a:chOff x="0" y="0"/>
            <a:chExt cx="558447" cy="5602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58419" cy="560197"/>
            </a:xfrm>
            <a:custGeom>
              <a:avLst/>
              <a:gdLst/>
              <a:ahLst/>
              <a:cxnLst/>
              <a:rect l="l" t="t" r="r" b="b"/>
              <a:pathLst>
                <a:path w="558419" h="560197">
                  <a:moveTo>
                    <a:pt x="0" y="280162"/>
                  </a:moveTo>
                  <a:cubicBezTo>
                    <a:pt x="0" y="125476"/>
                    <a:pt x="124968" y="0"/>
                    <a:pt x="279273" y="0"/>
                  </a:cubicBezTo>
                  <a:cubicBezTo>
                    <a:pt x="433578" y="0"/>
                    <a:pt x="558419" y="125476"/>
                    <a:pt x="558419" y="280162"/>
                  </a:cubicBezTo>
                  <a:cubicBezTo>
                    <a:pt x="558419" y="434848"/>
                    <a:pt x="433451" y="560197"/>
                    <a:pt x="279273" y="560197"/>
                  </a:cubicBezTo>
                  <a:cubicBezTo>
                    <a:pt x="12509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035798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9554239" y="1569369"/>
            <a:ext cx="2428262" cy="2057400"/>
          </a:xfrm>
          <a:custGeom>
            <a:avLst/>
            <a:gdLst/>
            <a:ahLst/>
            <a:cxnLst/>
            <a:rect l="l" t="t" r="r" b="b"/>
            <a:pathLst>
              <a:path w="2428262" h="2057400">
                <a:moveTo>
                  <a:pt x="0" y="0"/>
                </a:moveTo>
                <a:lnTo>
                  <a:pt x="2428262" y="0"/>
                </a:lnTo>
                <a:lnTo>
                  <a:pt x="242826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827232" y="6879084"/>
            <a:ext cx="442725" cy="442725"/>
          </a:xfrm>
          <a:custGeom>
            <a:avLst/>
            <a:gdLst/>
            <a:ahLst/>
            <a:cxnLst/>
            <a:rect l="l" t="t" r="r" b="b"/>
            <a:pathLst>
              <a:path w="442725" h="442725">
                <a:moveTo>
                  <a:pt x="0" y="0"/>
                </a:moveTo>
                <a:lnTo>
                  <a:pt x="442726" y="0"/>
                </a:lnTo>
                <a:lnTo>
                  <a:pt x="442726" y="442726"/>
                </a:lnTo>
                <a:lnTo>
                  <a:pt x="0" y="442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216723" y="7611645"/>
            <a:ext cx="1011288" cy="468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2844">
                <a:solidFill>
                  <a:srgbClr val="035798"/>
                </a:solidFill>
                <a:latin typeface="DM Sans"/>
              </a:rPr>
              <a:t>1918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869179" y="7602042"/>
            <a:ext cx="1011288" cy="468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2844">
                <a:solidFill>
                  <a:srgbClr val="035798"/>
                </a:solidFill>
                <a:latin typeface="DM Sans"/>
              </a:rPr>
              <a:t>1991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28011" y="1775479"/>
            <a:ext cx="5146523" cy="163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47"/>
              </a:lnSpc>
            </a:pPr>
            <a:r>
              <a:rPr lang="en-US" sz="5417">
                <a:solidFill>
                  <a:srgbClr val="035798"/>
                </a:solidFill>
                <a:latin typeface="Cocomat Pro Heavy"/>
              </a:rPr>
              <a:t>BRIEF HISTORY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42951" y="5027486"/>
            <a:ext cx="1011288" cy="468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2844">
                <a:solidFill>
                  <a:srgbClr val="035798"/>
                </a:solidFill>
                <a:latin typeface="DM Sans"/>
              </a:rPr>
              <a:t>1929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41003" y="6774785"/>
            <a:ext cx="2892475" cy="86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35798"/>
                </a:solidFill>
                <a:latin typeface="Open Sans Bold"/>
              </a:rPr>
              <a:t>Austro-Hungarian 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35798"/>
                </a:solidFill>
                <a:latin typeface="Open Sans Bold"/>
              </a:rPr>
              <a:t>Empire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566" y="5569208"/>
            <a:ext cx="3155603" cy="86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35798"/>
                </a:solidFill>
                <a:latin typeface="Open Sans Bold"/>
              </a:rPr>
              <a:t>Kingdom of Serbs, 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35798"/>
                </a:solidFill>
                <a:latin typeface="Open Sans Bold"/>
              </a:rPr>
              <a:t>Croats and Slovenes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48566" y="6806535"/>
            <a:ext cx="1681609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35798"/>
                </a:solidFill>
                <a:latin typeface="Open Sans Bold"/>
              </a:rPr>
              <a:t>Yugoslavia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103465" y="5653103"/>
            <a:ext cx="4025205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35798"/>
                </a:solidFill>
                <a:latin typeface="Open Sans Bold"/>
              </a:rPr>
              <a:t>Independence of Slovenia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094994" y="6025767"/>
            <a:ext cx="1770906" cy="34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35798"/>
                </a:solidFill>
                <a:latin typeface="Open Sans"/>
              </a:rPr>
              <a:t>(+Constitution)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225058" y="9012858"/>
            <a:ext cx="4199592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035798"/>
                </a:solidFill>
                <a:latin typeface="Open Sans Bold"/>
              </a:rPr>
              <a:t>1992: Recognized by the EU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698923" y="7358824"/>
            <a:ext cx="699343" cy="24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35798"/>
                </a:solidFill>
                <a:latin typeface="Open Sans"/>
              </a:rPr>
              <a:t>of name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553882" y="7293235"/>
            <a:ext cx="4428976" cy="1461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35798"/>
                </a:solidFill>
                <a:latin typeface="Open Sans"/>
              </a:rPr>
              <a:t>WWII: occupied</a:t>
            </a:r>
          </a:p>
          <a:p>
            <a:pPr algn="ctr">
              <a:lnSpc>
                <a:spcPts val="2380"/>
              </a:lnSpc>
            </a:pPr>
            <a:endParaRPr lang="en-US" sz="1700">
              <a:solidFill>
                <a:srgbClr val="035798"/>
              </a:solidFill>
              <a:latin typeface="Open Sans"/>
            </a:endParaRP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35798"/>
                </a:solidFill>
                <a:latin typeface="Open Sans"/>
              </a:rPr>
              <a:t>After the War: 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35798"/>
                </a:solidFill>
                <a:latin typeface="Open Sans"/>
              </a:rPr>
              <a:t>Yugoslavia = federal communist state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35798"/>
                </a:solidFill>
                <a:latin typeface="Open Sans"/>
              </a:rPr>
              <a:t> (Slovenia = one of its constituent republics)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72348" y="1028700"/>
            <a:ext cx="2786952" cy="4381183"/>
          </a:xfrm>
          <a:custGeom>
            <a:avLst/>
            <a:gdLst/>
            <a:ahLst/>
            <a:cxnLst/>
            <a:rect l="l" t="t" r="r" b="b"/>
            <a:pathLst>
              <a:path w="2786952" h="4381183">
                <a:moveTo>
                  <a:pt x="0" y="0"/>
                </a:moveTo>
                <a:lnTo>
                  <a:pt x="2786952" y="0"/>
                </a:lnTo>
                <a:lnTo>
                  <a:pt x="2786952" y="4381183"/>
                </a:lnTo>
                <a:lnTo>
                  <a:pt x="0" y="43811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57908" y="1019175"/>
            <a:ext cx="9172183" cy="163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47"/>
              </a:lnSpc>
            </a:pPr>
            <a:r>
              <a:rPr lang="en-US" sz="5417">
                <a:solidFill>
                  <a:srgbClr val="FFFFFF"/>
                </a:solidFill>
                <a:latin typeface="Cocomat Pro Bold"/>
              </a:rPr>
              <a:t>WHEN </a:t>
            </a:r>
            <a:r>
              <a:rPr lang="en-US" sz="5417">
                <a:solidFill>
                  <a:srgbClr val="FFFFFF"/>
                </a:solidFill>
                <a:latin typeface="Cocomat Pro"/>
              </a:rPr>
              <a:t>DID SLOVENIA JOINED THE EU?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03118" y="3291840"/>
            <a:ext cx="11281764" cy="531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endParaRPr/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pen Sans"/>
              </a:rPr>
              <a:t>Formal application: June 10, 1996</a:t>
            </a:r>
          </a:p>
          <a:p>
            <a:pPr algn="ctr">
              <a:lnSpc>
                <a:spcPts val="4479"/>
              </a:lnSpc>
            </a:pPr>
            <a:endParaRPr lang="en-US" sz="3199">
              <a:solidFill>
                <a:srgbClr val="FFFFFF"/>
              </a:solidFill>
              <a:latin typeface="Open Sans"/>
            </a:endParaRP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pen Sans"/>
              </a:rPr>
              <a:t>Europe Agreement: June 10, 1996</a:t>
            </a:r>
          </a:p>
          <a:p>
            <a:pPr algn="ctr">
              <a:lnSpc>
                <a:spcPts val="4479"/>
              </a:lnSpc>
            </a:pPr>
            <a:endParaRPr lang="en-US" sz="3199">
              <a:solidFill>
                <a:srgbClr val="FFFFFF"/>
              </a:solidFill>
              <a:latin typeface="Open Sans"/>
            </a:endParaRPr>
          </a:p>
          <a:p>
            <a:pPr algn="ctr">
              <a:lnSpc>
                <a:spcPts val="4479"/>
              </a:lnSpc>
            </a:pPr>
            <a:endParaRPr lang="en-US" sz="3199">
              <a:solidFill>
                <a:srgbClr val="FFFFFF"/>
              </a:solidFill>
              <a:latin typeface="Open Sans"/>
            </a:endParaRP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pen Sans"/>
              </a:rPr>
              <a:t>Member since: </a:t>
            </a:r>
            <a:r>
              <a:rPr lang="en-US" sz="3199">
                <a:solidFill>
                  <a:srgbClr val="FFFFFF"/>
                </a:solidFill>
                <a:latin typeface="Open Sans Bold"/>
              </a:rPr>
              <a:t>May 1 2004</a:t>
            </a:r>
          </a:p>
          <a:p>
            <a:pPr algn="ctr">
              <a:lnSpc>
                <a:spcPts val="4479"/>
              </a:lnSpc>
            </a:pPr>
            <a:endParaRPr lang="en-US" sz="3199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pen Sans Bold"/>
              </a:rPr>
              <a:t>Fifth and largest Enlargement </a:t>
            </a:r>
            <a:r>
              <a:rPr lang="en-US" sz="3199">
                <a:solidFill>
                  <a:srgbClr val="FFFFFF"/>
                </a:solidFill>
                <a:latin typeface="Open Sans"/>
              </a:rPr>
              <a:t>—&gt; “Fast track” group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051138" y="5390833"/>
            <a:ext cx="3852936" cy="1530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"/>
              </a:lnSpc>
            </a:pPr>
            <a:endParaRPr/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 Italics"/>
              </a:rPr>
              <a:t>Referendum: March 23, 2003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 Italics"/>
              </a:rPr>
              <a:t>(89.61% voting for EU membership) 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Open Sans Italics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57908" y="1019175"/>
            <a:ext cx="9172183" cy="163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47"/>
              </a:lnSpc>
            </a:pPr>
            <a:r>
              <a:rPr lang="en-US" sz="5417">
                <a:solidFill>
                  <a:srgbClr val="FFFFFF"/>
                </a:solidFill>
                <a:latin typeface="Cocomat Pro Bold"/>
              </a:rPr>
              <a:t>WHY </a:t>
            </a:r>
            <a:r>
              <a:rPr lang="en-US" sz="5417">
                <a:solidFill>
                  <a:srgbClr val="FFFFFF"/>
                </a:solidFill>
                <a:latin typeface="Cocomat Pro"/>
              </a:rPr>
              <a:t>DID SLOVENIA JOINED THE EU?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17432" y="3017520"/>
            <a:ext cx="15053136" cy="624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endParaRPr/>
          </a:p>
          <a:p>
            <a:pPr marL="712467" lvl="1" indent="-356233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Open Sans Bold"/>
              </a:rPr>
              <a:t>Economic strategy </a:t>
            </a:r>
          </a:p>
          <a:p>
            <a:pPr>
              <a:lnSpc>
                <a:spcPts val="4619"/>
              </a:lnSpc>
            </a:pPr>
            <a:endParaRPr lang="en-US" sz="3299">
              <a:solidFill>
                <a:srgbClr val="FFFFFF"/>
              </a:solidFill>
              <a:latin typeface="Open Sans Bold"/>
            </a:endParaRPr>
          </a:p>
          <a:p>
            <a:pPr marL="712467" lvl="1" indent="-356233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Open Sans Bold"/>
              </a:rPr>
              <a:t>IDENTITY</a:t>
            </a:r>
            <a:r>
              <a:rPr lang="en-US" sz="3299">
                <a:solidFill>
                  <a:srgbClr val="FFFFFF"/>
                </a:solidFill>
                <a:latin typeface="Open Sans"/>
              </a:rPr>
              <a:t>: Slovenia identified with Europe</a:t>
            </a:r>
          </a:p>
          <a:p>
            <a:pPr>
              <a:lnSpc>
                <a:spcPts val="4619"/>
              </a:lnSpc>
            </a:pPr>
            <a:endParaRPr lang="en-US" sz="3299">
              <a:solidFill>
                <a:srgbClr val="FFFFFF"/>
              </a:solidFill>
              <a:latin typeface="Open Sans"/>
            </a:endParaRPr>
          </a:p>
          <a:p>
            <a:pPr marL="712467" lvl="1" indent="-356233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Crucial step —&gt; </a:t>
            </a:r>
            <a:r>
              <a:rPr lang="en-US" sz="3299">
                <a:solidFill>
                  <a:srgbClr val="FFFFFF"/>
                </a:solidFill>
                <a:latin typeface="Open Sans Bold"/>
              </a:rPr>
              <a:t>INDEPENDENCE</a:t>
            </a:r>
            <a:r>
              <a:rPr lang="en-US" sz="3299">
                <a:solidFill>
                  <a:srgbClr val="FFFFFF"/>
                </a:solidFill>
                <a:latin typeface="Open Sans"/>
              </a:rPr>
              <a:t> : affirmation in the international arena</a:t>
            </a:r>
          </a:p>
          <a:p>
            <a:pPr>
              <a:lnSpc>
                <a:spcPts val="4619"/>
              </a:lnSpc>
            </a:pPr>
            <a:endParaRPr lang="en-US" sz="3299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4619"/>
              </a:lnSpc>
            </a:pPr>
            <a:endParaRPr lang="en-US" sz="3299">
              <a:solidFill>
                <a:srgbClr val="FFFFFF"/>
              </a:solidFill>
              <a:latin typeface="Open Sans"/>
            </a:endParaRP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2E1BB"/>
                </a:solidFill>
                <a:latin typeface="March Rough"/>
              </a:rPr>
              <a:t>Triple transition</a:t>
            </a:r>
          </a:p>
          <a:p>
            <a:pPr algn="ctr">
              <a:lnSpc>
                <a:spcPts val="4619"/>
              </a:lnSpc>
            </a:pPr>
            <a:endParaRPr lang="en-US" sz="3999">
              <a:solidFill>
                <a:srgbClr val="F2E1BB"/>
              </a:solidFill>
              <a:latin typeface="March Rough"/>
            </a:endParaRPr>
          </a:p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Democracy — Free market — Independence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4644261" y="6757372"/>
            <a:ext cx="2615039" cy="2500928"/>
          </a:xfrm>
          <a:custGeom>
            <a:avLst/>
            <a:gdLst/>
            <a:ahLst/>
            <a:cxnLst/>
            <a:rect l="l" t="t" r="r" b="b"/>
            <a:pathLst>
              <a:path w="2615039" h="2500928">
                <a:moveTo>
                  <a:pt x="0" y="0"/>
                </a:moveTo>
                <a:lnTo>
                  <a:pt x="2615039" y="0"/>
                </a:lnTo>
                <a:lnTo>
                  <a:pt x="2615039" y="2500928"/>
                </a:lnTo>
                <a:lnTo>
                  <a:pt x="0" y="25009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32474" y="2870468"/>
            <a:ext cx="12823053" cy="752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endParaRPr/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2E1BB"/>
                </a:solidFill>
                <a:latin typeface="March Rough"/>
              </a:rPr>
              <a:t>EUROZONE</a:t>
            </a:r>
            <a:r>
              <a:rPr lang="en-US" sz="3200">
                <a:solidFill>
                  <a:srgbClr val="FFFFFF"/>
                </a:solidFill>
                <a:latin typeface="March Rough"/>
              </a:rPr>
              <a:t>: January 1, 2007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March Rough"/>
            </a:endParaRP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2E1BB"/>
                </a:solidFill>
                <a:latin typeface="March Rough"/>
              </a:rPr>
              <a:t>SCHENGEN ZONE:</a:t>
            </a:r>
            <a:r>
              <a:rPr lang="en-US" sz="3200">
                <a:solidFill>
                  <a:srgbClr val="FFFFFF"/>
                </a:solidFill>
                <a:latin typeface="March Rough"/>
              </a:rPr>
              <a:t> December 21, 2007 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March Rough"/>
            </a:endParaRP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2E1BB"/>
                </a:solidFill>
                <a:latin typeface="March Rough"/>
              </a:rPr>
              <a:t>EU ENLARGEMENT</a:t>
            </a:r>
            <a:r>
              <a:rPr lang="en-US" sz="3200">
                <a:solidFill>
                  <a:srgbClr val="FFFFFF"/>
                </a:solidFill>
                <a:latin typeface="March Rough"/>
              </a:rPr>
              <a:t>: extending the EU to the Western Balkans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March Rough"/>
            </a:endParaRP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2E1BB"/>
                </a:solidFill>
                <a:latin typeface="March Rough"/>
              </a:rPr>
              <a:t>EU BUDGET</a:t>
            </a:r>
            <a:r>
              <a:rPr lang="en-US" sz="3200">
                <a:solidFill>
                  <a:srgbClr val="FFFFFF"/>
                </a:solidFill>
                <a:latin typeface="March Rough"/>
              </a:rPr>
              <a:t>: Net beneficiary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March Rough"/>
            </a:endParaRP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2E1BB"/>
                </a:solidFill>
                <a:latin typeface="March Rough"/>
              </a:rPr>
              <a:t>SECURITY &amp; DEFENSE</a:t>
            </a:r>
            <a:r>
              <a:rPr lang="en-US" sz="3200">
                <a:solidFill>
                  <a:srgbClr val="FFFFFF"/>
                </a:solidFill>
                <a:latin typeface="March Rough"/>
              </a:rPr>
              <a:t>: NATO and EU frameworks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March Rough"/>
            </a:endParaRP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5B8ED"/>
                </a:solidFill>
                <a:latin typeface="March Rough"/>
              </a:rPr>
              <a:t>“MORE” EUROPE</a:t>
            </a:r>
          </a:p>
          <a:p>
            <a:pPr>
              <a:lnSpc>
                <a:spcPts val="4480"/>
              </a:lnSpc>
            </a:pPr>
            <a:endParaRPr lang="en-US" sz="4399">
              <a:solidFill>
                <a:srgbClr val="65B8ED"/>
              </a:solidFill>
              <a:latin typeface="March Rough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859093" y="3300758"/>
            <a:ext cx="1849468" cy="1842742"/>
          </a:xfrm>
          <a:custGeom>
            <a:avLst/>
            <a:gdLst/>
            <a:ahLst/>
            <a:cxnLst/>
            <a:rect l="l" t="t" r="r" b="b"/>
            <a:pathLst>
              <a:path w="1849468" h="1842742">
                <a:moveTo>
                  <a:pt x="0" y="0"/>
                </a:moveTo>
                <a:lnTo>
                  <a:pt x="1849468" y="0"/>
                </a:lnTo>
                <a:lnTo>
                  <a:pt x="1849468" y="1842742"/>
                </a:lnTo>
                <a:lnTo>
                  <a:pt x="0" y="1842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57908" y="1019175"/>
            <a:ext cx="9172183" cy="163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47"/>
              </a:lnSpc>
            </a:pPr>
            <a:r>
              <a:rPr lang="en-US" sz="5417">
                <a:solidFill>
                  <a:srgbClr val="FFFFFF"/>
                </a:solidFill>
                <a:latin typeface="Cocomat Pro Bold"/>
              </a:rPr>
              <a:t>WHAT EUROPE</a:t>
            </a:r>
            <a:r>
              <a:rPr lang="en-US" sz="5417">
                <a:solidFill>
                  <a:srgbClr val="FFFFFF"/>
                </a:solidFill>
                <a:latin typeface="Cocomat Pro"/>
              </a:rPr>
              <a:t> DOES SLOVENIA SEEK?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71192" y="3979311"/>
            <a:ext cx="12745616" cy="521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Since: the dissolution of Yugoslavia </a:t>
            </a:r>
          </a:p>
          <a:p>
            <a:pPr algn="just">
              <a:lnSpc>
                <a:spcPts val="4619"/>
              </a:lnSpc>
            </a:pPr>
            <a:endParaRPr lang="en-US" sz="3299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Slovenia attempted to use the accession negotiation as a </a:t>
            </a:r>
            <a:r>
              <a:rPr lang="en-US" sz="3299">
                <a:solidFill>
                  <a:srgbClr val="FFFFFF"/>
                </a:solidFill>
                <a:latin typeface="Open Sans Bold"/>
              </a:rPr>
              <a:t>lever to settle the border issue</a:t>
            </a:r>
            <a:r>
              <a:rPr lang="en-US" sz="3299" u="sng">
                <a:solidFill>
                  <a:srgbClr val="FFFFFF"/>
                </a:solidFill>
                <a:latin typeface="Open Sans"/>
              </a:rPr>
              <a:t> —&gt; blocked of Croatia’s membership negotiations.</a:t>
            </a:r>
          </a:p>
          <a:p>
            <a:pPr algn="just">
              <a:lnSpc>
                <a:spcPts val="4619"/>
              </a:lnSpc>
            </a:pPr>
            <a:endParaRPr lang="en-US" sz="3299" u="sng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Solution: </a:t>
            </a:r>
          </a:p>
          <a:p>
            <a:pPr marL="712467" lvl="1" indent="-356233" algn="just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separate one issue from the other</a:t>
            </a:r>
          </a:p>
          <a:p>
            <a:pPr marL="712467" lvl="1" indent="-356233" algn="just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present the case to the ICJ: Arbitration</a:t>
            </a:r>
          </a:p>
        </p:txBody>
      </p:sp>
      <p:sp>
        <p:nvSpPr>
          <p:cNvPr id="3" name="Freeform 3"/>
          <p:cNvSpPr/>
          <p:nvPr/>
        </p:nvSpPr>
        <p:spPr>
          <a:xfrm>
            <a:off x="14523073" y="6727552"/>
            <a:ext cx="2424217" cy="2649602"/>
          </a:xfrm>
          <a:custGeom>
            <a:avLst/>
            <a:gdLst/>
            <a:ahLst/>
            <a:cxnLst/>
            <a:rect l="l" t="t" r="r" b="b"/>
            <a:pathLst>
              <a:path w="2424217" h="2649602">
                <a:moveTo>
                  <a:pt x="0" y="0"/>
                </a:moveTo>
                <a:lnTo>
                  <a:pt x="2424218" y="0"/>
                </a:lnTo>
                <a:lnTo>
                  <a:pt x="2424218" y="2649602"/>
                </a:lnTo>
                <a:lnTo>
                  <a:pt x="0" y="2649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48088" y="6524032"/>
            <a:ext cx="1287094" cy="898991"/>
          </a:xfrm>
          <a:custGeom>
            <a:avLst/>
            <a:gdLst/>
            <a:ahLst/>
            <a:cxnLst/>
            <a:rect l="l" t="t" r="r" b="b"/>
            <a:pathLst>
              <a:path w="1287094" h="898991">
                <a:moveTo>
                  <a:pt x="0" y="0"/>
                </a:moveTo>
                <a:lnTo>
                  <a:pt x="1287094" y="0"/>
                </a:lnTo>
                <a:lnTo>
                  <a:pt x="1287094" y="898991"/>
                </a:lnTo>
                <a:lnTo>
                  <a:pt x="0" y="89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88884" y="1019175"/>
            <a:ext cx="14710232" cy="24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47"/>
              </a:lnSpc>
            </a:pPr>
            <a:r>
              <a:rPr lang="en-US" sz="5417">
                <a:solidFill>
                  <a:srgbClr val="65B8ED"/>
                </a:solidFill>
                <a:latin typeface="Cocomat Pro Bold"/>
              </a:rPr>
              <a:t>CROATIAN-SLOVENIAN BORDER ISSUE</a:t>
            </a:r>
            <a:r>
              <a:rPr lang="en-US" sz="5417">
                <a:solidFill>
                  <a:srgbClr val="FFFFFF"/>
                </a:solidFill>
                <a:latin typeface="Cocomat Pro Bold"/>
              </a:rPr>
              <a:t> &amp; </a:t>
            </a:r>
            <a:r>
              <a:rPr lang="en-US" sz="5417">
                <a:solidFill>
                  <a:srgbClr val="B2BDBE"/>
                </a:solidFill>
                <a:latin typeface="Cocomat Pro Bold"/>
              </a:rPr>
              <a:t>CROATIAN ACCESSION NEGOTIATION TO THE EU</a:t>
            </a:r>
            <a:r>
              <a:rPr lang="en-US" sz="5417">
                <a:solidFill>
                  <a:srgbClr val="FFFFFF"/>
                </a:solidFill>
                <a:latin typeface="Cocomat Pro Bold"/>
              </a:rPr>
              <a:t>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518957" y="6684645"/>
            <a:ext cx="1305877" cy="901065"/>
            <a:chOff x="0" y="0"/>
            <a:chExt cx="1741170" cy="1201420"/>
          </a:xfrm>
        </p:grpSpPr>
        <p:sp>
          <p:nvSpPr>
            <p:cNvPr id="7" name="Freeform 7"/>
            <p:cNvSpPr/>
            <p:nvPr/>
          </p:nvSpPr>
          <p:spPr>
            <a:xfrm>
              <a:off x="50800" y="48260"/>
              <a:ext cx="1642110" cy="1104900"/>
            </a:xfrm>
            <a:custGeom>
              <a:avLst/>
              <a:gdLst/>
              <a:ahLst/>
              <a:cxnLst/>
              <a:rect l="l" t="t" r="r" b="b"/>
              <a:pathLst>
                <a:path w="1642110" h="1104900">
                  <a:moveTo>
                    <a:pt x="0" y="1070610"/>
                  </a:moveTo>
                  <a:cubicBezTo>
                    <a:pt x="130810" y="760730"/>
                    <a:pt x="135890" y="748030"/>
                    <a:pt x="152400" y="730250"/>
                  </a:cubicBezTo>
                  <a:cubicBezTo>
                    <a:pt x="171450" y="709930"/>
                    <a:pt x="208280" y="683260"/>
                    <a:pt x="232410" y="678180"/>
                  </a:cubicBezTo>
                  <a:cubicBezTo>
                    <a:pt x="247650" y="673100"/>
                    <a:pt x="261620" y="675640"/>
                    <a:pt x="275590" y="681990"/>
                  </a:cubicBezTo>
                  <a:cubicBezTo>
                    <a:pt x="289560" y="687070"/>
                    <a:pt x="299720" y="695960"/>
                    <a:pt x="314960" y="713740"/>
                  </a:cubicBezTo>
                  <a:cubicBezTo>
                    <a:pt x="353060" y="760730"/>
                    <a:pt x="452120" y="1005840"/>
                    <a:pt x="471170" y="1002030"/>
                  </a:cubicBezTo>
                  <a:cubicBezTo>
                    <a:pt x="478790" y="1000760"/>
                    <a:pt x="468630" y="962660"/>
                    <a:pt x="474980" y="932180"/>
                  </a:cubicBezTo>
                  <a:cubicBezTo>
                    <a:pt x="485140" y="872490"/>
                    <a:pt x="537210" y="723900"/>
                    <a:pt x="561340" y="673100"/>
                  </a:cubicBezTo>
                  <a:cubicBezTo>
                    <a:pt x="572770" y="648970"/>
                    <a:pt x="576580" y="637540"/>
                    <a:pt x="591820" y="623570"/>
                  </a:cubicBezTo>
                  <a:cubicBezTo>
                    <a:pt x="609600" y="607060"/>
                    <a:pt x="645160" y="590550"/>
                    <a:pt x="668020" y="586740"/>
                  </a:cubicBezTo>
                  <a:cubicBezTo>
                    <a:pt x="685800" y="584200"/>
                    <a:pt x="701040" y="586740"/>
                    <a:pt x="716280" y="593090"/>
                  </a:cubicBezTo>
                  <a:cubicBezTo>
                    <a:pt x="734060" y="600710"/>
                    <a:pt x="748030" y="613410"/>
                    <a:pt x="764540" y="636270"/>
                  </a:cubicBezTo>
                  <a:cubicBezTo>
                    <a:pt x="798830" y="680720"/>
                    <a:pt x="839470" y="815340"/>
                    <a:pt x="875030" y="863600"/>
                  </a:cubicBezTo>
                  <a:cubicBezTo>
                    <a:pt x="894080" y="891540"/>
                    <a:pt x="919480" y="923290"/>
                    <a:pt x="933450" y="920750"/>
                  </a:cubicBezTo>
                  <a:cubicBezTo>
                    <a:pt x="946150" y="919480"/>
                    <a:pt x="949960" y="895350"/>
                    <a:pt x="958850" y="872490"/>
                  </a:cubicBezTo>
                  <a:cubicBezTo>
                    <a:pt x="976630" y="826770"/>
                    <a:pt x="999490" y="739140"/>
                    <a:pt x="1014730" y="654050"/>
                  </a:cubicBezTo>
                  <a:cubicBezTo>
                    <a:pt x="1037590" y="535940"/>
                    <a:pt x="1045210" y="313690"/>
                    <a:pt x="1068070" y="227330"/>
                  </a:cubicBezTo>
                  <a:cubicBezTo>
                    <a:pt x="1078230" y="187960"/>
                    <a:pt x="1087120" y="158750"/>
                    <a:pt x="1102360" y="143510"/>
                  </a:cubicBezTo>
                  <a:cubicBezTo>
                    <a:pt x="1112520" y="132080"/>
                    <a:pt x="1125220" y="128270"/>
                    <a:pt x="1137920" y="127000"/>
                  </a:cubicBezTo>
                  <a:cubicBezTo>
                    <a:pt x="1151890" y="124460"/>
                    <a:pt x="1168400" y="128270"/>
                    <a:pt x="1183640" y="134620"/>
                  </a:cubicBezTo>
                  <a:cubicBezTo>
                    <a:pt x="1198880" y="142240"/>
                    <a:pt x="1210310" y="151130"/>
                    <a:pt x="1228090" y="171450"/>
                  </a:cubicBezTo>
                  <a:cubicBezTo>
                    <a:pt x="1267460" y="218440"/>
                    <a:pt x="1339850" y="382270"/>
                    <a:pt x="1384300" y="434340"/>
                  </a:cubicBezTo>
                  <a:cubicBezTo>
                    <a:pt x="1407160" y="461010"/>
                    <a:pt x="1432560" y="486410"/>
                    <a:pt x="1447800" y="486410"/>
                  </a:cubicBezTo>
                  <a:cubicBezTo>
                    <a:pt x="1456690" y="485140"/>
                    <a:pt x="1461770" y="477520"/>
                    <a:pt x="1468120" y="463550"/>
                  </a:cubicBezTo>
                  <a:cubicBezTo>
                    <a:pt x="1494790" y="416560"/>
                    <a:pt x="1529080" y="173990"/>
                    <a:pt x="1555750" y="95250"/>
                  </a:cubicBezTo>
                  <a:cubicBezTo>
                    <a:pt x="1569720" y="55880"/>
                    <a:pt x="1577340" y="20320"/>
                    <a:pt x="1595120" y="8890"/>
                  </a:cubicBezTo>
                  <a:cubicBezTo>
                    <a:pt x="1605280" y="2540"/>
                    <a:pt x="1624330" y="2540"/>
                    <a:pt x="1631950" y="8890"/>
                  </a:cubicBezTo>
                  <a:cubicBezTo>
                    <a:pt x="1637030" y="12700"/>
                    <a:pt x="1639570" y="24130"/>
                    <a:pt x="1638300" y="30480"/>
                  </a:cubicBezTo>
                  <a:cubicBezTo>
                    <a:pt x="1637030" y="38100"/>
                    <a:pt x="1630680" y="46990"/>
                    <a:pt x="1623060" y="49530"/>
                  </a:cubicBezTo>
                  <a:cubicBezTo>
                    <a:pt x="1615440" y="52070"/>
                    <a:pt x="1598930" y="48260"/>
                    <a:pt x="1593850" y="41910"/>
                  </a:cubicBezTo>
                  <a:cubicBezTo>
                    <a:pt x="1588770" y="36830"/>
                    <a:pt x="1586230" y="25400"/>
                    <a:pt x="1590040" y="19050"/>
                  </a:cubicBezTo>
                  <a:cubicBezTo>
                    <a:pt x="1593850" y="10160"/>
                    <a:pt x="1614170" y="0"/>
                    <a:pt x="1623060" y="2540"/>
                  </a:cubicBezTo>
                  <a:cubicBezTo>
                    <a:pt x="1630680" y="5080"/>
                    <a:pt x="1637030" y="15240"/>
                    <a:pt x="1639570" y="27940"/>
                  </a:cubicBezTo>
                  <a:cubicBezTo>
                    <a:pt x="1642110" y="59690"/>
                    <a:pt x="1596390" y="129540"/>
                    <a:pt x="1578610" y="193040"/>
                  </a:cubicBezTo>
                  <a:cubicBezTo>
                    <a:pt x="1554480" y="275590"/>
                    <a:pt x="1535430" y="429260"/>
                    <a:pt x="1516380" y="482600"/>
                  </a:cubicBezTo>
                  <a:cubicBezTo>
                    <a:pt x="1507490" y="505460"/>
                    <a:pt x="1503680" y="518160"/>
                    <a:pt x="1492250" y="527050"/>
                  </a:cubicBezTo>
                  <a:cubicBezTo>
                    <a:pt x="1483360" y="535940"/>
                    <a:pt x="1471930" y="541020"/>
                    <a:pt x="1457960" y="539750"/>
                  </a:cubicBezTo>
                  <a:cubicBezTo>
                    <a:pt x="1437640" y="539750"/>
                    <a:pt x="1402080" y="518160"/>
                    <a:pt x="1381760" y="502920"/>
                  </a:cubicBezTo>
                  <a:cubicBezTo>
                    <a:pt x="1363980" y="490220"/>
                    <a:pt x="1356360" y="481330"/>
                    <a:pt x="1341120" y="461010"/>
                  </a:cubicBezTo>
                  <a:cubicBezTo>
                    <a:pt x="1304290" y="412750"/>
                    <a:pt x="1224280" y="248920"/>
                    <a:pt x="1192530" y="209550"/>
                  </a:cubicBezTo>
                  <a:cubicBezTo>
                    <a:pt x="1182370" y="194310"/>
                    <a:pt x="1177290" y="186690"/>
                    <a:pt x="1167130" y="182880"/>
                  </a:cubicBezTo>
                  <a:cubicBezTo>
                    <a:pt x="1156970" y="179070"/>
                    <a:pt x="1141730" y="176530"/>
                    <a:pt x="1131570" y="187960"/>
                  </a:cubicBezTo>
                  <a:cubicBezTo>
                    <a:pt x="1092200" y="227330"/>
                    <a:pt x="1094740" y="527050"/>
                    <a:pt x="1064260" y="665480"/>
                  </a:cubicBezTo>
                  <a:cubicBezTo>
                    <a:pt x="1041400" y="773430"/>
                    <a:pt x="1009650" y="910590"/>
                    <a:pt x="980440" y="949960"/>
                  </a:cubicBezTo>
                  <a:cubicBezTo>
                    <a:pt x="970280" y="963930"/>
                    <a:pt x="961390" y="967740"/>
                    <a:pt x="949960" y="970280"/>
                  </a:cubicBezTo>
                  <a:cubicBezTo>
                    <a:pt x="937260" y="972820"/>
                    <a:pt x="919480" y="969010"/>
                    <a:pt x="905510" y="962660"/>
                  </a:cubicBezTo>
                  <a:cubicBezTo>
                    <a:pt x="891540" y="957580"/>
                    <a:pt x="881380" y="947420"/>
                    <a:pt x="868680" y="935990"/>
                  </a:cubicBezTo>
                  <a:cubicBezTo>
                    <a:pt x="854710" y="923290"/>
                    <a:pt x="843280" y="909320"/>
                    <a:pt x="829310" y="886460"/>
                  </a:cubicBezTo>
                  <a:cubicBezTo>
                    <a:pt x="800100" y="840740"/>
                    <a:pt x="762000" y="711200"/>
                    <a:pt x="728980" y="671830"/>
                  </a:cubicBezTo>
                  <a:cubicBezTo>
                    <a:pt x="712470" y="651510"/>
                    <a:pt x="695960" y="638810"/>
                    <a:pt x="678180" y="636270"/>
                  </a:cubicBezTo>
                  <a:cubicBezTo>
                    <a:pt x="664210" y="633730"/>
                    <a:pt x="645160" y="642620"/>
                    <a:pt x="633730" y="651510"/>
                  </a:cubicBezTo>
                  <a:cubicBezTo>
                    <a:pt x="622300" y="661670"/>
                    <a:pt x="618490" y="670560"/>
                    <a:pt x="608330" y="690880"/>
                  </a:cubicBezTo>
                  <a:cubicBezTo>
                    <a:pt x="582930" y="745490"/>
                    <a:pt x="525780" y="960120"/>
                    <a:pt x="500380" y="1009650"/>
                  </a:cubicBezTo>
                  <a:cubicBezTo>
                    <a:pt x="491490" y="1026160"/>
                    <a:pt x="488950" y="1036320"/>
                    <a:pt x="477520" y="1040130"/>
                  </a:cubicBezTo>
                  <a:cubicBezTo>
                    <a:pt x="466090" y="1045210"/>
                    <a:pt x="439420" y="1037590"/>
                    <a:pt x="427990" y="1029970"/>
                  </a:cubicBezTo>
                  <a:cubicBezTo>
                    <a:pt x="417830" y="1024890"/>
                    <a:pt x="416560" y="1018540"/>
                    <a:pt x="407670" y="1005840"/>
                  </a:cubicBezTo>
                  <a:cubicBezTo>
                    <a:pt x="381000" y="963930"/>
                    <a:pt x="303530" y="750570"/>
                    <a:pt x="262890" y="728980"/>
                  </a:cubicBezTo>
                  <a:cubicBezTo>
                    <a:pt x="248920" y="721360"/>
                    <a:pt x="236220" y="726440"/>
                    <a:pt x="223520" y="732790"/>
                  </a:cubicBezTo>
                  <a:cubicBezTo>
                    <a:pt x="201930" y="744220"/>
                    <a:pt x="182880" y="774700"/>
                    <a:pt x="162560" y="811530"/>
                  </a:cubicBezTo>
                  <a:cubicBezTo>
                    <a:pt x="125730" y="873760"/>
                    <a:pt x="80010" y="1060450"/>
                    <a:pt x="46990" y="1090930"/>
                  </a:cubicBezTo>
                  <a:cubicBezTo>
                    <a:pt x="35560" y="1101090"/>
                    <a:pt x="21590" y="1104900"/>
                    <a:pt x="13970" y="1101090"/>
                  </a:cubicBezTo>
                  <a:cubicBezTo>
                    <a:pt x="6350" y="1097280"/>
                    <a:pt x="0" y="1070610"/>
                    <a:pt x="0" y="1070610"/>
                  </a:cubicBezTo>
                </a:path>
              </a:pathLst>
            </a:custGeom>
            <a:solidFill>
              <a:srgbClr val="FF0000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466</Words>
  <Application>Microsoft Office PowerPoint</Application>
  <PresentationFormat>Custom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DM Sans</vt:lpstr>
      <vt:lpstr>March Rough</vt:lpstr>
      <vt:lpstr>Cocomat Pro Bold</vt:lpstr>
      <vt:lpstr>Cocomat Pro</vt:lpstr>
      <vt:lpstr>Cocomat Pro Heavy</vt:lpstr>
      <vt:lpstr>Open Sans Bold</vt:lpstr>
      <vt:lpstr>Calibri</vt:lpstr>
      <vt:lpstr>DM Sans Bold</vt:lpstr>
      <vt:lpstr>Open Sans</vt:lpstr>
      <vt:lpstr>March Rough Bold</vt:lpstr>
      <vt:lpstr>Open Sans Italics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SLOVENIA AND THE EU - CLAUDIA SANCHEZ MORENO</dc:title>
  <dc:creator>HP</dc:creator>
  <cp:lastModifiedBy>HP</cp:lastModifiedBy>
  <cp:revision>1</cp:revision>
  <dcterms:created xsi:type="dcterms:W3CDTF">2006-08-16T00:00:00Z</dcterms:created>
  <dcterms:modified xsi:type="dcterms:W3CDTF">2024-01-16T19:04:21Z</dcterms:modified>
  <dc:identifier>DAF4RkkVAg0</dc:identifier>
</cp:coreProperties>
</file>