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29"/>
  </p:notesMasterIdLst>
  <p:sldIdLst>
    <p:sldId id="256" r:id="rId2"/>
    <p:sldId id="283" r:id="rId3"/>
    <p:sldId id="260" r:id="rId4"/>
    <p:sldId id="277" r:id="rId5"/>
    <p:sldId id="278" r:id="rId6"/>
    <p:sldId id="259" r:id="rId7"/>
    <p:sldId id="261" r:id="rId8"/>
    <p:sldId id="262" r:id="rId9"/>
    <p:sldId id="263" r:id="rId10"/>
    <p:sldId id="264" r:id="rId11"/>
    <p:sldId id="285" r:id="rId12"/>
    <p:sldId id="270" r:id="rId13"/>
    <p:sldId id="271" r:id="rId14"/>
    <p:sldId id="257" r:id="rId15"/>
    <p:sldId id="273" r:id="rId16"/>
    <p:sldId id="266" r:id="rId17"/>
    <p:sldId id="267" r:id="rId18"/>
    <p:sldId id="268" r:id="rId19"/>
    <p:sldId id="269" r:id="rId20"/>
    <p:sldId id="279" r:id="rId21"/>
    <p:sldId id="274" r:id="rId22"/>
    <p:sldId id="275" r:id="rId23"/>
    <p:sldId id="276" r:id="rId24"/>
    <p:sldId id="280" r:id="rId25"/>
    <p:sldId id="281" r:id="rId26"/>
    <p:sldId id="282"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70BC0-9A46-8D44-A5D1-7AB7763E46A7}" v="213" dt="2023-10-28T09:53:59.12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1"/>
    <p:restoredTop sz="96296"/>
  </p:normalViewPr>
  <p:slideViewPr>
    <p:cSldViewPr snapToGrid="0">
      <p:cViewPr varScale="1">
        <p:scale>
          <a:sx n="72" d="100"/>
          <a:sy n="72"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2E2FD-D541-40DC-9029-F9BDE908E4CF}"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29DB99D7-55F2-44ED-A3E6-C13AAC722C89}">
      <dgm:prSet/>
      <dgm:spPr/>
      <dgm:t>
        <a:bodyPr/>
        <a:lstStyle/>
        <a:p>
          <a:r>
            <a:rPr lang="en-US" b="1" dirty="0"/>
            <a:t>1. BASIC INFORMATION</a:t>
          </a:r>
          <a:endParaRPr lang="en-US" dirty="0"/>
        </a:p>
      </dgm:t>
    </dgm:pt>
    <dgm:pt modelId="{365C2FD2-1494-4F74-AC88-DCDEDA0B3299}" type="parTrans" cxnId="{58EAB398-994F-4009-A3FC-0B5887835125}">
      <dgm:prSet/>
      <dgm:spPr/>
      <dgm:t>
        <a:bodyPr/>
        <a:lstStyle/>
        <a:p>
          <a:endParaRPr lang="en-US"/>
        </a:p>
      </dgm:t>
    </dgm:pt>
    <dgm:pt modelId="{0260D485-8FB0-46FA-BEB0-84A13664CFE1}" type="sibTrans" cxnId="{58EAB398-994F-4009-A3FC-0B5887835125}">
      <dgm:prSet/>
      <dgm:spPr/>
      <dgm:t>
        <a:bodyPr/>
        <a:lstStyle/>
        <a:p>
          <a:endParaRPr lang="en-US"/>
        </a:p>
      </dgm:t>
    </dgm:pt>
    <dgm:pt modelId="{7DC51018-6EDE-4CAD-9D45-44EEDF2946D6}">
      <dgm:prSet/>
      <dgm:spPr/>
      <dgm:t>
        <a:bodyPr/>
        <a:lstStyle/>
        <a:p>
          <a:r>
            <a:rPr lang="en-US" b="1" dirty="0"/>
            <a:t>2. HISTORY</a:t>
          </a:r>
          <a:endParaRPr lang="en-US" dirty="0"/>
        </a:p>
      </dgm:t>
    </dgm:pt>
    <dgm:pt modelId="{95DCDAAA-CAEB-45AB-8152-C382469CE1BA}" type="parTrans" cxnId="{7C7BC51F-6097-471A-BB3B-157F4F55469F}">
      <dgm:prSet/>
      <dgm:spPr/>
      <dgm:t>
        <a:bodyPr/>
        <a:lstStyle/>
        <a:p>
          <a:endParaRPr lang="en-US"/>
        </a:p>
      </dgm:t>
    </dgm:pt>
    <dgm:pt modelId="{F5E5D630-1631-42DA-B5C9-E05DBA1E8066}" type="sibTrans" cxnId="{7C7BC51F-6097-471A-BB3B-157F4F55469F}">
      <dgm:prSet/>
      <dgm:spPr/>
      <dgm:t>
        <a:bodyPr/>
        <a:lstStyle/>
        <a:p>
          <a:endParaRPr lang="en-US"/>
        </a:p>
      </dgm:t>
    </dgm:pt>
    <dgm:pt modelId="{270DEB74-03E9-4006-95DA-A5379484FECC}">
      <dgm:prSet/>
      <dgm:spPr/>
      <dgm:t>
        <a:bodyPr/>
        <a:lstStyle/>
        <a:p>
          <a:r>
            <a:rPr lang="en-US" b="1" dirty="0"/>
            <a:t>3. POLITICAL SYSTEM</a:t>
          </a:r>
          <a:endParaRPr lang="en-US" dirty="0"/>
        </a:p>
      </dgm:t>
    </dgm:pt>
    <dgm:pt modelId="{92EF91A2-3090-43CE-A063-D6643A4C40FF}" type="parTrans" cxnId="{8A37170F-8931-4EF4-9693-116817CA4DD3}">
      <dgm:prSet/>
      <dgm:spPr/>
      <dgm:t>
        <a:bodyPr/>
        <a:lstStyle/>
        <a:p>
          <a:endParaRPr lang="en-US"/>
        </a:p>
      </dgm:t>
    </dgm:pt>
    <dgm:pt modelId="{E727F547-9165-4A65-A82B-40D247F63A01}" type="sibTrans" cxnId="{8A37170F-8931-4EF4-9693-116817CA4DD3}">
      <dgm:prSet/>
      <dgm:spPr/>
      <dgm:t>
        <a:bodyPr/>
        <a:lstStyle/>
        <a:p>
          <a:endParaRPr lang="en-US"/>
        </a:p>
      </dgm:t>
    </dgm:pt>
    <dgm:pt modelId="{3675A634-22FA-43EB-AF37-269FB2D6C31D}">
      <dgm:prSet/>
      <dgm:spPr/>
      <dgm:t>
        <a:bodyPr/>
        <a:lstStyle/>
        <a:p>
          <a:r>
            <a:rPr lang="en-US" b="1" dirty="0"/>
            <a:t>4. POLITICAL PARTIES-ELECTIONS</a:t>
          </a:r>
          <a:endParaRPr lang="en-US" dirty="0"/>
        </a:p>
      </dgm:t>
    </dgm:pt>
    <dgm:pt modelId="{43D20B7F-C57A-4232-81AD-9DE7C9E23516}" type="parTrans" cxnId="{2F771840-55DF-46B3-BA03-38F5380D7503}">
      <dgm:prSet/>
      <dgm:spPr/>
      <dgm:t>
        <a:bodyPr/>
        <a:lstStyle/>
        <a:p>
          <a:endParaRPr lang="en-US"/>
        </a:p>
      </dgm:t>
    </dgm:pt>
    <dgm:pt modelId="{4BB5B5A5-1D11-4626-B0FF-892FB5746BFB}" type="sibTrans" cxnId="{2F771840-55DF-46B3-BA03-38F5380D7503}">
      <dgm:prSet/>
      <dgm:spPr/>
      <dgm:t>
        <a:bodyPr/>
        <a:lstStyle/>
        <a:p>
          <a:endParaRPr lang="en-US"/>
        </a:p>
      </dgm:t>
    </dgm:pt>
    <dgm:pt modelId="{11A58E93-248C-4835-8A44-6B9B48FA0B4F}">
      <dgm:prSet/>
      <dgm:spPr/>
      <dgm:t>
        <a:bodyPr/>
        <a:lstStyle/>
        <a:p>
          <a:r>
            <a:rPr lang="en-US" b="1" dirty="0"/>
            <a:t>5. THE NETHERLANDS AND THE EU i)place on map ii) economy iii)Euroscepticism</a:t>
          </a:r>
          <a:endParaRPr lang="en-US" dirty="0"/>
        </a:p>
      </dgm:t>
    </dgm:pt>
    <dgm:pt modelId="{531CE20D-3084-4A0B-AC16-8677FF7F3470}" type="parTrans" cxnId="{173F6A2E-CF43-43E9-9EE9-333D4C5E0ACC}">
      <dgm:prSet/>
      <dgm:spPr/>
      <dgm:t>
        <a:bodyPr/>
        <a:lstStyle/>
        <a:p>
          <a:endParaRPr lang="en-US"/>
        </a:p>
      </dgm:t>
    </dgm:pt>
    <dgm:pt modelId="{1244BDB9-BDB0-4A92-9274-3C080BD8CEBB}" type="sibTrans" cxnId="{173F6A2E-CF43-43E9-9EE9-333D4C5E0ACC}">
      <dgm:prSet/>
      <dgm:spPr/>
      <dgm:t>
        <a:bodyPr/>
        <a:lstStyle/>
        <a:p>
          <a:endParaRPr lang="en-US"/>
        </a:p>
      </dgm:t>
    </dgm:pt>
    <dgm:pt modelId="{15C41A5A-216F-41D2-B0D2-DB42C9066D45}">
      <dgm:prSet/>
      <dgm:spPr/>
      <dgm:t>
        <a:bodyPr/>
        <a:lstStyle/>
        <a:p>
          <a:r>
            <a:rPr lang="en-US" b="1" dirty="0"/>
            <a:t>6. FRUGAL FOUR</a:t>
          </a:r>
          <a:endParaRPr lang="en-US" dirty="0"/>
        </a:p>
      </dgm:t>
    </dgm:pt>
    <dgm:pt modelId="{1F246AE1-2491-4A5E-81FB-8F594446DFBF}" type="parTrans" cxnId="{2CD5F76A-FCD8-47D1-9F83-659557641314}">
      <dgm:prSet/>
      <dgm:spPr/>
      <dgm:t>
        <a:bodyPr/>
        <a:lstStyle/>
        <a:p>
          <a:endParaRPr lang="en-US"/>
        </a:p>
      </dgm:t>
    </dgm:pt>
    <dgm:pt modelId="{C6017937-0FC1-4737-B8D1-06B932C5D91B}" type="sibTrans" cxnId="{2CD5F76A-FCD8-47D1-9F83-659557641314}">
      <dgm:prSet/>
      <dgm:spPr/>
      <dgm:t>
        <a:bodyPr/>
        <a:lstStyle/>
        <a:p>
          <a:endParaRPr lang="en-US"/>
        </a:p>
      </dgm:t>
    </dgm:pt>
    <dgm:pt modelId="{2F306A6A-5CBD-422F-A273-8648ABB98B40}">
      <dgm:prSet/>
      <dgm:spPr/>
      <dgm:t>
        <a:bodyPr/>
        <a:lstStyle/>
        <a:p>
          <a:r>
            <a:rPr lang="en-US" b="1" dirty="0"/>
            <a:t>7. BREXIT</a:t>
          </a:r>
          <a:endParaRPr lang="en-US" dirty="0"/>
        </a:p>
      </dgm:t>
    </dgm:pt>
    <dgm:pt modelId="{1521BB56-10A6-4414-A254-A4561AD70591}" type="parTrans" cxnId="{FF6DEBB4-2942-45C4-ABAC-BFDF1A90FB50}">
      <dgm:prSet/>
      <dgm:spPr/>
      <dgm:t>
        <a:bodyPr/>
        <a:lstStyle/>
        <a:p>
          <a:endParaRPr lang="en-US"/>
        </a:p>
      </dgm:t>
    </dgm:pt>
    <dgm:pt modelId="{FB735E82-AD34-4E53-9DC6-26435BB579FA}" type="sibTrans" cxnId="{FF6DEBB4-2942-45C4-ABAC-BFDF1A90FB50}">
      <dgm:prSet/>
      <dgm:spPr/>
      <dgm:t>
        <a:bodyPr/>
        <a:lstStyle/>
        <a:p>
          <a:endParaRPr lang="en-US"/>
        </a:p>
      </dgm:t>
    </dgm:pt>
    <dgm:pt modelId="{E2D40710-7223-4D73-9FEA-01C3022DA127}">
      <dgm:prSet/>
      <dgm:spPr/>
      <dgm:t>
        <a:bodyPr/>
        <a:lstStyle/>
        <a:p>
          <a:r>
            <a:rPr lang="en-US" b="1" dirty="0"/>
            <a:t>8. UKRAINE-RUSSIA WAR</a:t>
          </a:r>
          <a:endParaRPr lang="en-US" dirty="0"/>
        </a:p>
      </dgm:t>
    </dgm:pt>
    <dgm:pt modelId="{AF8D9D47-FE07-4F58-B9AE-433F7EE610F9}" type="parTrans" cxnId="{64817055-7758-4081-B4C9-67E52DD1F285}">
      <dgm:prSet/>
      <dgm:spPr/>
      <dgm:t>
        <a:bodyPr/>
        <a:lstStyle/>
        <a:p>
          <a:endParaRPr lang="en-US"/>
        </a:p>
      </dgm:t>
    </dgm:pt>
    <dgm:pt modelId="{F3237697-E578-4B4B-B92B-59E3BC7B4F37}" type="sibTrans" cxnId="{64817055-7758-4081-B4C9-67E52DD1F285}">
      <dgm:prSet/>
      <dgm:spPr/>
      <dgm:t>
        <a:bodyPr/>
        <a:lstStyle/>
        <a:p>
          <a:endParaRPr lang="en-US"/>
        </a:p>
      </dgm:t>
    </dgm:pt>
    <dgm:pt modelId="{B0AAF659-1B76-8649-AE5F-A3E4D33768A8}" type="pres">
      <dgm:prSet presAssocID="{89D2E2FD-D541-40DC-9029-F9BDE908E4CF}" presName="vert0" presStyleCnt="0">
        <dgm:presLayoutVars>
          <dgm:dir/>
          <dgm:animOne val="branch"/>
          <dgm:animLvl val="lvl"/>
        </dgm:presLayoutVars>
      </dgm:prSet>
      <dgm:spPr/>
    </dgm:pt>
    <dgm:pt modelId="{B38804BB-C4FA-BD40-B16D-59F4A3DA2A72}" type="pres">
      <dgm:prSet presAssocID="{29DB99D7-55F2-44ED-A3E6-C13AAC722C89}" presName="thickLine" presStyleLbl="alignNode1" presStyleIdx="0" presStyleCnt="8"/>
      <dgm:spPr/>
    </dgm:pt>
    <dgm:pt modelId="{02100F18-4FE2-194B-8E36-A98771C871D0}" type="pres">
      <dgm:prSet presAssocID="{29DB99D7-55F2-44ED-A3E6-C13AAC722C89}" presName="horz1" presStyleCnt="0"/>
      <dgm:spPr/>
    </dgm:pt>
    <dgm:pt modelId="{30893358-C56F-344F-A11B-8E141441D776}" type="pres">
      <dgm:prSet presAssocID="{29DB99D7-55F2-44ED-A3E6-C13AAC722C89}" presName="tx1" presStyleLbl="revTx" presStyleIdx="0" presStyleCnt="8"/>
      <dgm:spPr/>
    </dgm:pt>
    <dgm:pt modelId="{3F86D74E-1D3F-074C-B971-C9F7806BC469}" type="pres">
      <dgm:prSet presAssocID="{29DB99D7-55F2-44ED-A3E6-C13AAC722C89}" presName="vert1" presStyleCnt="0"/>
      <dgm:spPr/>
    </dgm:pt>
    <dgm:pt modelId="{79EB33E5-9C31-0D4C-A7D6-FBD84402058A}" type="pres">
      <dgm:prSet presAssocID="{7DC51018-6EDE-4CAD-9D45-44EEDF2946D6}" presName="thickLine" presStyleLbl="alignNode1" presStyleIdx="1" presStyleCnt="8"/>
      <dgm:spPr/>
    </dgm:pt>
    <dgm:pt modelId="{6695B4E8-1440-2343-90A1-C57C81820E2D}" type="pres">
      <dgm:prSet presAssocID="{7DC51018-6EDE-4CAD-9D45-44EEDF2946D6}" presName="horz1" presStyleCnt="0"/>
      <dgm:spPr/>
    </dgm:pt>
    <dgm:pt modelId="{E317934D-EEE4-5744-AC77-41ADE6943CBF}" type="pres">
      <dgm:prSet presAssocID="{7DC51018-6EDE-4CAD-9D45-44EEDF2946D6}" presName="tx1" presStyleLbl="revTx" presStyleIdx="1" presStyleCnt="8"/>
      <dgm:spPr/>
    </dgm:pt>
    <dgm:pt modelId="{16DD219A-BDE2-FC40-9B6E-45E94C9EC7EA}" type="pres">
      <dgm:prSet presAssocID="{7DC51018-6EDE-4CAD-9D45-44EEDF2946D6}" presName="vert1" presStyleCnt="0"/>
      <dgm:spPr/>
    </dgm:pt>
    <dgm:pt modelId="{B34A555A-9D48-BC4F-81EB-30060EB5BA42}" type="pres">
      <dgm:prSet presAssocID="{270DEB74-03E9-4006-95DA-A5379484FECC}" presName="thickLine" presStyleLbl="alignNode1" presStyleIdx="2" presStyleCnt="8"/>
      <dgm:spPr/>
    </dgm:pt>
    <dgm:pt modelId="{004607ED-F6A8-D042-A53A-BA611756724B}" type="pres">
      <dgm:prSet presAssocID="{270DEB74-03E9-4006-95DA-A5379484FECC}" presName="horz1" presStyleCnt="0"/>
      <dgm:spPr/>
    </dgm:pt>
    <dgm:pt modelId="{CDAFDBF2-7A94-864D-AD41-86C659F19548}" type="pres">
      <dgm:prSet presAssocID="{270DEB74-03E9-4006-95DA-A5379484FECC}" presName="tx1" presStyleLbl="revTx" presStyleIdx="2" presStyleCnt="8"/>
      <dgm:spPr/>
    </dgm:pt>
    <dgm:pt modelId="{B5526F6B-A910-D240-8BC4-334857A619B5}" type="pres">
      <dgm:prSet presAssocID="{270DEB74-03E9-4006-95DA-A5379484FECC}" presName="vert1" presStyleCnt="0"/>
      <dgm:spPr/>
    </dgm:pt>
    <dgm:pt modelId="{2E1AA70B-701C-1B48-B028-30B91475B8AE}" type="pres">
      <dgm:prSet presAssocID="{3675A634-22FA-43EB-AF37-269FB2D6C31D}" presName="thickLine" presStyleLbl="alignNode1" presStyleIdx="3" presStyleCnt="8"/>
      <dgm:spPr/>
    </dgm:pt>
    <dgm:pt modelId="{0637DB2E-09AE-2A4F-8103-096F9CE97FB5}" type="pres">
      <dgm:prSet presAssocID="{3675A634-22FA-43EB-AF37-269FB2D6C31D}" presName="horz1" presStyleCnt="0"/>
      <dgm:spPr/>
    </dgm:pt>
    <dgm:pt modelId="{96FE4C94-C5EF-754D-84E1-5C3686A40CC3}" type="pres">
      <dgm:prSet presAssocID="{3675A634-22FA-43EB-AF37-269FB2D6C31D}" presName="tx1" presStyleLbl="revTx" presStyleIdx="3" presStyleCnt="8"/>
      <dgm:spPr/>
    </dgm:pt>
    <dgm:pt modelId="{8788BE84-5355-C74A-812A-B4A2DEBE2149}" type="pres">
      <dgm:prSet presAssocID="{3675A634-22FA-43EB-AF37-269FB2D6C31D}" presName="vert1" presStyleCnt="0"/>
      <dgm:spPr/>
    </dgm:pt>
    <dgm:pt modelId="{67E607B5-3254-2F43-AEFD-F58CA826E002}" type="pres">
      <dgm:prSet presAssocID="{11A58E93-248C-4835-8A44-6B9B48FA0B4F}" presName="thickLine" presStyleLbl="alignNode1" presStyleIdx="4" presStyleCnt="8"/>
      <dgm:spPr/>
    </dgm:pt>
    <dgm:pt modelId="{12EC3E41-3D53-3540-A971-8E3827538A79}" type="pres">
      <dgm:prSet presAssocID="{11A58E93-248C-4835-8A44-6B9B48FA0B4F}" presName="horz1" presStyleCnt="0"/>
      <dgm:spPr/>
    </dgm:pt>
    <dgm:pt modelId="{FAEA3DE9-EEF5-1845-ADBC-2BFC58B4EB76}" type="pres">
      <dgm:prSet presAssocID="{11A58E93-248C-4835-8A44-6B9B48FA0B4F}" presName="tx1" presStyleLbl="revTx" presStyleIdx="4" presStyleCnt="8"/>
      <dgm:spPr/>
    </dgm:pt>
    <dgm:pt modelId="{C444B313-8FE2-3446-AA82-5328F1028AC0}" type="pres">
      <dgm:prSet presAssocID="{11A58E93-248C-4835-8A44-6B9B48FA0B4F}" presName="vert1" presStyleCnt="0"/>
      <dgm:spPr/>
    </dgm:pt>
    <dgm:pt modelId="{6D601A51-4787-EB4A-93F7-CD616880759E}" type="pres">
      <dgm:prSet presAssocID="{15C41A5A-216F-41D2-B0D2-DB42C9066D45}" presName="thickLine" presStyleLbl="alignNode1" presStyleIdx="5" presStyleCnt="8"/>
      <dgm:spPr/>
    </dgm:pt>
    <dgm:pt modelId="{E34724A1-67ED-244D-A606-1B7F313471F4}" type="pres">
      <dgm:prSet presAssocID="{15C41A5A-216F-41D2-B0D2-DB42C9066D45}" presName="horz1" presStyleCnt="0"/>
      <dgm:spPr/>
    </dgm:pt>
    <dgm:pt modelId="{6998A60B-3EE0-774A-88EA-7D2D22ECB913}" type="pres">
      <dgm:prSet presAssocID="{15C41A5A-216F-41D2-B0D2-DB42C9066D45}" presName="tx1" presStyleLbl="revTx" presStyleIdx="5" presStyleCnt="8"/>
      <dgm:spPr/>
    </dgm:pt>
    <dgm:pt modelId="{5ABE83B9-D892-474F-B02C-E4AA1A6936C2}" type="pres">
      <dgm:prSet presAssocID="{15C41A5A-216F-41D2-B0D2-DB42C9066D45}" presName="vert1" presStyleCnt="0"/>
      <dgm:spPr/>
    </dgm:pt>
    <dgm:pt modelId="{E502E59F-0592-DA40-88E8-25C41723C671}" type="pres">
      <dgm:prSet presAssocID="{2F306A6A-5CBD-422F-A273-8648ABB98B40}" presName="thickLine" presStyleLbl="alignNode1" presStyleIdx="6" presStyleCnt="8"/>
      <dgm:spPr/>
    </dgm:pt>
    <dgm:pt modelId="{0AE0CEFC-6BA8-644C-AF9A-81C8EADE84E0}" type="pres">
      <dgm:prSet presAssocID="{2F306A6A-5CBD-422F-A273-8648ABB98B40}" presName="horz1" presStyleCnt="0"/>
      <dgm:spPr/>
    </dgm:pt>
    <dgm:pt modelId="{A7C1270F-B48F-F848-818D-09F61EEFF793}" type="pres">
      <dgm:prSet presAssocID="{2F306A6A-5CBD-422F-A273-8648ABB98B40}" presName="tx1" presStyleLbl="revTx" presStyleIdx="6" presStyleCnt="8"/>
      <dgm:spPr/>
    </dgm:pt>
    <dgm:pt modelId="{133F99F5-E201-774C-A25F-167D20F4F267}" type="pres">
      <dgm:prSet presAssocID="{2F306A6A-5CBD-422F-A273-8648ABB98B40}" presName="vert1" presStyleCnt="0"/>
      <dgm:spPr/>
    </dgm:pt>
    <dgm:pt modelId="{94786809-5675-2743-BC5D-9AFBE20BFC28}" type="pres">
      <dgm:prSet presAssocID="{E2D40710-7223-4D73-9FEA-01C3022DA127}" presName="thickLine" presStyleLbl="alignNode1" presStyleIdx="7" presStyleCnt="8"/>
      <dgm:spPr/>
    </dgm:pt>
    <dgm:pt modelId="{229C34AE-262E-E24C-948E-38F13A708317}" type="pres">
      <dgm:prSet presAssocID="{E2D40710-7223-4D73-9FEA-01C3022DA127}" presName="horz1" presStyleCnt="0"/>
      <dgm:spPr/>
    </dgm:pt>
    <dgm:pt modelId="{46032E37-203C-DB4F-9BCE-5773C96F6EA6}" type="pres">
      <dgm:prSet presAssocID="{E2D40710-7223-4D73-9FEA-01C3022DA127}" presName="tx1" presStyleLbl="revTx" presStyleIdx="7" presStyleCnt="8"/>
      <dgm:spPr/>
    </dgm:pt>
    <dgm:pt modelId="{78F12FA0-B536-2C43-80A3-CF066625F5AB}" type="pres">
      <dgm:prSet presAssocID="{E2D40710-7223-4D73-9FEA-01C3022DA127}" presName="vert1" presStyleCnt="0"/>
      <dgm:spPr/>
    </dgm:pt>
  </dgm:ptLst>
  <dgm:cxnLst>
    <dgm:cxn modelId="{516C7A06-0FA6-F449-95E8-78ADDF8FAF56}" type="presOf" srcId="{7DC51018-6EDE-4CAD-9D45-44EEDF2946D6}" destId="{E317934D-EEE4-5744-AC77-41ADE6943CBF}" srcOrd="0" destOrd="0" presId="urn:microsoft.com/office/officeart/2008/layout/LinedList"/>
    <dgm:cxn modelId="{8A37170F-8931-4EF4-9693-116817CA4DD3}" srcId="{89D2E2FD-D541-40DC-9029-F9BDE908E4CF}" destId="{270DEB74-03E9-4006-95DA-A5379484FECC}" srcOrd="2" destOrd="0" parTransId="{92EF91A2-3090-43CE-A063-D6643A4C40FF}" sibTransId="{E727F547-9165-4A65-A82B-40D247F63A01}"/>
    <dgm:cxn modelId="{7C7BC51F-6097-471A-BB3B-157F4F55469F}" srcId="{89D2E2FD-D541-40DC-9029-F9BDE908E4CF}" destId="{7DC51018-6EDE-4CAD-9D45-44EEDF2946D6}" srcOrd="1" destOrd="0" parTransId="{95DCDAAA-CAEB-45AB-8152-C382469CE1BA}" sibTransId="{F5E5D630-1631-42DA-B5C9-E05DBA1E8066}"/>
    <dgm:cxn modelId="{CCDEC725-8389-B34A-B4D7-D0C3E8D55C1E}" type="presOf" srcId="{29DB99D7-55F2-44ED-A3E6-C13AAC722C89}" destId="{30893358-C56F-344F-A11B-8E141441D776}" srcOrd="0" destOrd="0" presId="urn:microsoft.com/office/officeart/2008/layout/LinedList"/>
    <dgm:cxn modelId="{173F6A2E-CF43-43E9-9EE9-333D4C5E0ACC}" srcId="{89D2E2FD-D541-40DC-9029-F9BDE908E4CF}" destId="{11A58E93-248C-4835-8A44-6B9B48FA0B4F}" srcOrd="4" destOrd="0" parTransId="{531CE20D-3084-4A0B-AC16-8677FF7F3470}" sibTransId="{1244BDB9-BDB0-4A92-9274-3C080BD8CEBB}"/>
    <dgm:cxn modelId="{BF350333-DAD2-5143-835A-E6ABB44132FD}" type="presOf" srcId="{89D2E2FD-D541-40DC-9029-F9BDE908E4CF}" destId="{B0AAF659-1B76-8649-AE5F-A3E4D33768A8}" srcOrd="0" destOrd="0" presId="urn:microsoft.com/office/officeart/2008/layout/LinedList"/>
    <dgm:cxn modelId="{2F771840-55DF-46B3-BA03-38F5380D7503}" srcId="{89D2E2FD-D541-40DC-9029-F9BDE908E4CF}" destId="{3675A634-22FA-43EB-AF37-269FB2D6C31D}" srcOrd="3" destOrd="0" parTransId="{43D20B7F-C57A-4232-81AD-9DE7C9E23516}" sibTransId="{4BB5B5A5-1D11-4626-B0FF-892FB5746BFB}"/>
    <dgm:cxn modelId="{CA969967-C7E7-944E-84AD-021E42E9EBF5}" type="presOf" srcId="{E2D40710-7223-4D73-9FEA-01C3022DA127}" destId="{46032E37-203C-DB4F-9BCE-5773C96F6EA6}" srcOrd="0" destOrd="0" presId="urn:microsoft.com/office/officeart/2008/layout/LinedList"/>
    <dgm:cxn modelId="{2CD5F76A-FCD8-47D1-9F83-659557641314}" srcId="{89D2E2FD-D541-40DC-9029-F9BDE908E4CF}" destId="{15C41A5A-216F-41D2-B0D2-DB42C9066D45}" srcOrd="5" destOrd="0" parTransId="{1F246AE1-2491-4A5E-81FB-8F594446DFBF}" sibTransId="{C6017937-0FC1-4737-B8D1-06B932C5D91B}"/>
    <dgm:cxn modelId="{64817055-7758-4081-B4C9-67E52DD1F285}" srcId="{89D2E2FD-D541-40DC-9029-F9BDE908E4CF}" destId="{E2D40710-7223-4D73-9FEA-01C3022DA127}" srcOrd="7" destOrd="0" parTransId="{AF8D9D47-FE07-4F58-B9AE-433F7EE610F9}" sibTransId="{F3237697-E578-4B4B-B92B-59E3BC7B4F37}"/>
    <dgm:cxn modelId="{531DE557-05AE-6647-81EC-8C93E8416067}" type="presOf" srcId="{3675A634-22FA-43EB-AF37-269FB2D6C31D}" destId="{96FE4C94-C5EF-754D-84E1-5C3686A40CC3}" srcOrd="0" destOrd="0" presId="urn:microsoft.com/office/officeart/2008/layout/LinedList"/>
    <dgm:cxn modelId="{58EAB398-994F-4009-A3FC-0B5887835125}" srcId="{89D2E2FD-D541-40DC-9029-F9BDE908E4CF}" destId="{29DB99D7-55F2-44ED-A3E6-C13AAC722C89}" srcOrd="0" destOrd="0" parTransId="{365C2FD2-1494-4F74-AC88-DCDEDA0B3299}" sibTransId="{0260D485-8FB0-46FA-BEB0-84A13664CFE1}"/>
    <dgm:cxn modelId="{7D1200A0-65D6-FA4D-913C-BF8A9F08516B}" type="presOf" srcId="{11A58E93-248C-4835-8A44-6B9B48FA0B4F}" destId="{FAEA3DE9-EEF5-1845-ADBC-2BFC58B4EB76}" srcOrd="0" destOrd="0" presId="urn:microsoft.com/office/officeart/2008/layout/LinedList"/>
    <dgm:cxn modelId="{CA4568AF-35CE-A542-9C1F-FAA5D0595BC1}" type="presOf" srcId="{15C41A5A-216F-41D2-B0D2-DB42C9066D45}" destId="{6998A60B-3EE0-774A-88EA-7D2D22ECB913}" srcOrd="0" destOrd="0" presId="urn:microsoft.com/office/officeart/2008/layout/LinedList"/>
    <dgm:cxn modelId="{FF6DEBB4-2942-45C4-ABAC-BFDF1A90FB50}" srcId="{89D2E2FD-D541-40DC-9029-F9BDE908E4CF}" destId="{2F306A6A-5CBD-422F-A273-8648ABB98B40}" srcOrd="6" destOrd="0" parTransId="{1521BB56-10A6-4414-A254-A4561AD70591}" sibTransId="{FB735E82-AD34-4E53-9DC6-26435BB579FA}"/>
    <dgm:cxn modelId="{9AF8A6CF-A5A3-B94A-B05C-A4D0809F8040}" type="presOf" srcId="{270DEB74-03E9-4006-95DA-A5379484FECC}" destId="{CDAFDBF2-7A94-864D-AD41-86C659F19548}" srcOrd="0" destOrd="0" presId="urn:microsoft.com/office/officeart/2008/layout/LinedList"/>
    <dgm:cxn modelId="{0115FCD1-3035-F64D-9468-F849D90E3F90}" type="presOf" srcId="{2F306A6A-5CBD-422F-A273-8648ABB98B40}" destId="{A7C1270F-B48F-F848-818D-09F61EEFF793}" srcOrd="0" destOrd="0" presId="urn:microsoft.com/office/officeart/2008/layout/LinedList"/>
    <dgm:cxn modelId="{34BDCAE2-EE85-E64F-AEF8-E2F07B1B96D6}" type="presParOf" srcId="{B0AAF659-1B76-8649-AE5F-A3E4D33768A8}" destId="{B38804BB-C4FA-BD40-B16D-59F4A3DA2A72}" srcOrd="0" destOrd="0" presId="urn:microsoft.com/office/officeart/2008/layout/LinedList"/>
    <dgm:cxn modelId="{2C6BF511-0315-B34E-AB2A-2007B3329F03}" type="presParOf" srcId="{B0AAF659-1B76-8649-AE5F-A3E4D33768A8}" destId="{02100F18-4FE2-194B-8E36-A98771C871D0}" srcOrd="1" destOrd="0" presId="urn:microsoft.com/office/officeart/2008/layout/LinedList"/>
    <dgm:cxn modelId="{02A3A808-28EE-9A4A-8128-8557233D8B15}" type="presParOf" srcId="{02100F18-4FE2-194B-8E36-A98771C871D0}" destId="{30893358-C56F-344F-A11B-8E141441D776}" srcOrd="0" destOrd="0" presId="urn:microsoft.com/office/officeart/2008/layout/LinedList"/>
    <dgm:cxn modelId="{1401B575-1A89-4141-8EF6-20217751D02C}" type="presParOf" srcId="{02100F18-4FE2-194B-8E36-A98771C871D0}" destId="{3F86D74E-1D3F-074C-B971-C9F7806BC469}" srcOrd="1" destOrd="0" presId="urn:microsoft.com/office/officeart/2008/layout/LinedList"/>
    <dgm:cxn modelId="{023EA209-735D-CD4B-96A3-29116076B3BD}" type="presParOf" srcId="{B0AAF659-1B76-8649-AE5F-A3E4D33768A8}" destId="{79EB33E5-9C31-0D4C-A7D6-FBD84402058A}" srcOrd="2" destOrd="0" presId="urn:microsoft.com/office/officeart/2008/layout/LinedList"/>
    <dgm:cxn modelId="{996F2D48-538D-2344-90D7-D96C95BF95BB}" type="presParOf" srcId="{B0AAF659-1B76-8649-AE5F-A3E4D33768A8}" destId="{6695B4E8-1440-2343-90A1-C57C81820E2D}" srcOrd="3" destOrd="0" presId="urn:microsoft.com/office/officeart/2008/layout/LinedList"/>
    <dgm:cxn modelId="{168EA607-7FCE-5049-B860-15BD34777A9E}" type="presParOf" srcId="{6695B4E8-1440-2343-90A1-C57C81820E2D}" destId="{E317934D-EEE4-5744-AC77-41ADE6943CBF}" srcOrd="0" destOrd="0" presId="urn:microsoft.com/office/officeart/2008/layout/LinedList"/>
    <dgm:cxn modelId="{DE762ED3-A20E-6D42-91B3-344C343DB438}" type="presParOf" srcId="{6695B4E8-1440-2343-90A1-C57C81820E2D}" destId="{16DD219A-BDE2-FC40-9B6E-45E94C9EC7EA}" srcOrd="1" destOrd="0" presId="urn:microsoft.com/office/officeart/2008/layout/LinedList"/>
    <dgm:cxn modelId="{6AD06D45-B281-4B49-BCED-ADC04C0D2867}" type="presParOf" srcId="{B0AAF659-1B76-8649-AE5F-A3E4D33768A8}" destId="{B34A555A-9D48-BC4F-81EB-30060EB5BA42}" srcOrd="4" destOrd="0" presId="urn:microsoft.com/office/officeart/2008/layout/LinedList"/>
    <dgm:cxn modelId="{BE58414C-390B-F340-A0AA-64DBE1E1F694}" type="presParOf" srcId="{B0AAF659-1B76-8649-AE5F-A3E4D33768A8}" destId="{004607ED-F6A8-D042-A53A-BA611756724B}" srcOrd="5" destOrd="0" presId="urn:microsoft.com/office/officeart/2008/layout/LinedList"/>
    <dgm:cxn modelId="{23AFAB35-C327-324E-B1FC-8390DC22C9D9}" type="presParOf" srcId="{004607ED-F6A8-D042-A53A-BA611756724B}" destId="{CDAFDBF2-7A94-864D-AD41-86C659F19548}" srcOrd="0" destOrd="0" presId="urn:microsoft.com/office/officeart/2008/layout/LinedList"/>
    <dgm:cxn modelId="{04026732-D492-0448-A385-E248FF7E6EFF}" type="presParOf" srcId="{004607ED-F6A8-D042-A53A-BA611756724B}" destId="{B5526F6B-A910-D240-8BC4-334857A619B5}" srcOrd="1" destOrd="0" presId="urn:microsoft.com/office/officeart/2008/layout/LinedList"/>
    <dgm:cxn modelId="{F598F18A-AE27-8F44-BE9B-8C6979087981}" type="presParOf" srcId="{B0AAF659-1B76-8649-AE5F-A3E4D33768A8}" destId="{2E1AA70B-701C-1B48-B028-30B91475B8AE}" srcOrd="6" destOrd="0" presId="urn:microsoft.com/office/officeart/2008/layout/LinedList"/>
    <dgm:cxn modelId="{79A8DC8D-C203-B64D-8AD2-B163CD0FF2EF}" type="presParOf" srcId="{B0AAF659-1B76-8649-AE5F-A3E4D33768A8}" destId="{0637DB2E-09AE-2A4F-8103-096F9CE97FB5}" srcOrd="7" destOrd="0" presId="urn:microsoft.com/office/officeart/2008/layout/LinedList"/>
    <dgm:cxn modelId="{21AA1FB1-4884-5840-BBCA-EAF5785922F0}" type="presParOf" srcId="{0637DB2E-09AE-2A4F-8103-096F9CE97FB5}" destId="{96FE4C94-C5EF-754D-84E1-5C3686A40CC3}" srcOrd="0" destOrd="0" presId="urn:microsoft.com/office/officeart/2008/layout/LinedList"/>
    <dgm:cxn modelId="{D30DCA9E-6137-6F4F-AD4F-54225EB74AC9}" type="presParOf" srcId="{0637DB2E-09AE-2A4F-8103-096F9CE97FB5}" destId="{8788BE84-5355-C74A-812A-B4A2DEBE2149}" srcOrd="1" destOrd="0" presId="urn:microsoft.com/office/officeart/2008/layout/LinedList"/>
    <dgm:cxn modelId="{CE5639E5-716E-B347-BFEC-53C7E2B52746}" type="presParOf" srcId="{B0AAF659-1B76-8649-AE5F-A3E4D33768A8}" destId="{67E607B5-3254-2F43-AEFD-F58CA826E002}" srcOrd="8" destOrd="0" presId="urn:microsoft.com/office/officeart/2008/layout/LinedList"/>
    <dgm:cxn modelId="{963186FA-5643-DA48-982F-944930142FA7}" type="presParOf" srcId="{B0AAF659-1B76-8649-AE5F-A3E4D33768A8}" destId="{12EC3E41-3D53-3540-A971-8E3827538A79}" srcOrd="9" destOrd="0" presId="urn:microsoft.com/office/officeart/2008/layout/LinedList"/>
    <dgm:cxn modelId="{F50BC351-FEBC-3143-B197-599DCB0AE6ED}" type="presParOf" srcId="{12EC3E41-3D53-3540-A971-8E3827538A79}" destId="{FAEA3DE9-EEF5-1845-ADBC-2BFC58B4EB76}" srcOrd="0" destOrd="0" presId="urn:microsoft.com/office/officeart/2008/layout/LinedList"/>
    <dgm:cxn modelId="{57496BE6-D5EE-8247-BACE-CDF85AD2FC07}" type="presParOf" srcId="{12EC3E41-3D53-3540-A971-8E3827538A79}" destId="{C444B313-8FE2-3446-AA82-5328F1028AC0}" srcOrd="1" destOrd="0" presId="urn:microsoft.com/office/officeart/2008/layout/LinedList"/>
    <dgm:cxn modelId="{8D1D70EE-D919-C745-9FC4-DC4B18030679}" type="presParOf" srcId="{B0AAF659-1B76-8649-AE5F-A3E4D33768A8}" destId="{6D601A51-4787-EB4A-93F7-CD616880759E}" srcOrd="10" destOrd="0" presId="urn:microsoft.com/office/officeart/2008/layout/LinedList"/>
    <dgm:cxn modelId="{84128BF7-66BA-2D4F-94A3-9EDFC7C39317}" type="presParOf" srcId="{B0AAF659-1B76-8649-AE5F-A3E4D33768A8}" destId="{E34724A1-67ED-244D-A606-1B7F313471F4}" srcOrd="11" destOrd="0" presId="urn:microsoft.com/office/officeart/2008/layout/LinedList"/>
    <dgm:cxn modelId="{922593A1-B014-BC49-97ED-DE8AA05BB50F}" type="presParOf" srcId="{E34724A1-67ED-244D-A606-1B7F313471F4}" destId="{6998A60B-3EE0-774A-88EA-7D2D22ECB913}" srcOrd="0" destOrd="0" presId="urn:microsoft.com/office/officeart/2008/layout/LinedList"/>
    <dgm:cxn modelId="{FF79798E-6481-3648-BD12-EA504C6A9A8B}" type="presParOf" srcId="{E34724A1-67ED-244D-A606-1B7F313471F4}" destId="{5ABE83B9-D892-474F-B02C-E4AA1A6936C2}" srcOrd="1" destOrd="0" presId="urn:microsoft.com/office/officeart/2008/layout/LinedList"/>
    <dgm:cxn modelId="{A6DF303F-124F-FF4A-87AC-7531F04F1AC5}" type="presParOf" srcId="{B0AAF659-1B76-8649-AE5F-A3E4D33768A8}" destId="{E502E59F-0592-DA40-88E8-25C41723C671}" srcOrd="12" destOrd="0" presId="urn:microsoft.com/office/officeart/2008/layout/LinedList"/>
    <dgm:cxn modelId="{B67F0FC1-59EC-2A47-BD05-2DCE9BF1F15D}" type="presParOf" srcId="{B0AAF659-1B76-8649-AE5F-A3E4D33768A8}" destId="{0AE0CEFC-6BA8-644C-AF9A-81C8EADE84E0}" srcOrd="13" destOrd="0" presId="urn:microsoft.com/office/officeart/2008/layout/LinedList"/>
    <dgm:cxn modelId="{7DE9F42E-939F-FA4E-8952-51B26053A3D4}" type="presParOf" srcId="{0AE0CEFC-6BA8-644C-AF9A-81C8EADE84E0}" destId="{A7C1270F-B48F-F848-818D-09F61EEFF793}" srcOrd="0" destOrd="0" presId="urn:microsoft.com/office/officeart/2008/layout/LinedList"/>
    <dgm:cxn modelId="{1289C3D9-7A03-644E-BCC5-6A02FE062D85}" type="presParOf" srcId="{0AE0CEFC-6BA8-644C-AF9A-81C8EADE84E0}" destId="{133F99F5-E201-774C-A25F-167D20F4F267}" srcOrd="1" destOrd="0" presId="urn:microsoft.com/office/officeart/2008/layout/LinedList"/>
    <dgm:cxn modelId="{DF3FAD06-F149-F84C-B4F9-D0D6191E9167}" type="presParOf" srcId="{B0AAF659-1B76-8649-AE5F-A3E4D33768A8}" destId="{94786809-5675-2743-BC5D-9AFBE20BFC28}" srcOrd="14" destOrd="0" presId="urn:microsoft.com/office/officeart/2008/layout/LinedList"/>
    <dgm:cxn modelId="{40165EF3-368E-314D-91B6-7095F626F5A8}" type="presParOf" srcId="{B0AAF659-1B76-8649-AE5F-A3E4D33768A8}" destId="{229C34AE-262E-E24C-948E-38F13A708317}" srcOrd="15" destOrd="0" presId="urn:microsoft.com/office/officeart/2008/layout/LinedList"/>
    <dgm:cxn modelId="{C86BFABA-0CA3-AC42-A136-6ED2F2323817}" type="presParOf" srcId="{229C34AE-262E-E24C-948E-38F13A708317}" destId="{46032E37-203C-DB4F-9BCE-5773C96F6EA6}" srcOrd="0" destOrd="0" presId="urn:microsoft.com/office/officeart/2008/layout/LinedList"/>
    <dgm:cxn modelId="{8A9FC4F6-CDD3-034C-A0F7-23017E7C38B4}" type="presParOf" srcId="{229C34AE-262E-E24C-948E-38F13A708317}" destId="{78F12FA0-B536-2C43-80A3-CF066625F5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9A550-FFF2-4960-827F-D40A0A4F7A1F}"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7215A5B3-B21E-46E3-A9C5-360D27D2C210}">
      <dgm:prSet/>
      <dgm:spPr/>
      <dgm:t>
        <a:bodyPr/>
        <a:lstStyle/>
        <a:p>
          <a:r>
            <a:rPr lang="en-US" dirty="0"/>
            <a:t>Public administration, defense, education, human health, social work activities </a:t>
          </a:r>
          <a:r>
            <a:rPr lang="en-US" b="1" dirty="0"/>
            <a:t>(21.7%)</a:t>
          </a:r>
          <a:endParaRPr lang="en-US" dirty="0"/>
        </a:p>
      </dgm:t>
    </dgm:pt>
    <dgm:pt modelId="{2CFA8071-D185-40F1-A852-BF0F28026690}" type="parTrans" cxnId="{A034D04D-F71A-4CB5-B10D-E9B986A58ABD}">
      <dgm:prSet/>
      <dgm:spPr/>
      <dgm:t>
        <a:bodyPr/>
        <a:lstStyle/>
        <a:p>
          <a:endParaRPr lang="en-US"/>
        </a:p>
      </dgm:t>
    </dgm:pt>
    <dgm:pt modelId="{EAF8552A-FC6F-4355-B7D0-F800A786E95C}" type="sibTrans" cxnId="{A034D04D-F71A-4CB5-B10D-E9B986A58ABD}">
      <dgm:prSet phldrT="1"/>
      <dgm:spPr/>
      <dgm:t>
        <a:bodyPr/>
        <a:lstStyle/>
        <a:p>
          <a:r>
            <a:rPr lang="en-US" dirty="0"/>
            <a:t>1</a:t>
          </a:r>
        </a:p>
      </dgm:t>
    </dgm:pt>
    <dgm:pt modelId="{C2D684CE-5464-4365-A891-EC31517A0A86}">
      <dgm:prSet/>
      <dgm:spPr/>
      <dgm:t>
        <a:bodyPr/>
        <a:lstStyle/>
        <a:p>
          <a:r>
            <a:rPr lang="en-US" dirty="0"/>
            <a:t>Wholesale &amp; retail trade, transport, accommodation, food services </a:t>
          </a:r>
          <a:r>
            <a:rPr lang="en-US" b="1" dirty="0"/>
            <a:t>(20.4%)</a:t>
          </a:r>
          <a:endParaRPr lang="en-US" dirty="0"/>
        </a:p>
      </dgm:t>
    </dgm:pt>
    <dgm:pt modelId="{8078623E-290A-4291-8656-587C09EC878E}" type="parTrans" cxnId="{67BC49B7-13CA-4890-AC76-7EB05B371ACD}">
      <dgm:prSet/>
      <dgm:spPr/>
      <dgm:t>
        <a:bodyPr/>
        <a:lstStyle/>
        <a:p>
          <a:endParaRPr lang="en-US"/>
        </a:p>
      </dgm:t>
    </dgm:pt>
    <dgm:pt modelId="{90839FD2-736B-4DBB-ACEC-6358C65E10CE}" type="sibTrans" cxnId="{67BC49B7-13CA-4890-AC76-7EB05B371ACD}">
      <dgm:prSet phldrT="2"/>
      <dgm:spPr/>
      <dgm:t>
        <a:bodyPr/>
        <a:lstStyle/>
        <a:p>
          <a:r>
            <a:rPr lang="en-US" dirty="0"/>
            <a:t>2</a:t>
          </a:r>
        </a:p>
      </dgm:t>
    </dgm:pt>
    <dgm:pt modelId="{52711566-8F9D-46CA-98D0-40D578ACEBD6}">
      <dgm:prSet/>
      <dgm:spPr/>
      <dgm:t>
        <a:bodyPr/>
        <a:lstStyle/>
        <a:p>
          <a:r>
            <a:rPr lang="en-US" dirty="0"/>
            <a:t>Professional, scientific, technical activities; administrative and support service activities </a:t>
          </a:r>
          <a:r>
            <a:rPr lang="en-US" b="1" dirty="0"/>
            <a:t>(14.7%)</a:t>
          </a:r>
          <a:endParaRPr lang="en-US" dirty="0"/>
        </a:p>
      </dgm:t>
    </dgm:pt>
    <dgm:pt modelId="{28324372-D9E6-4DCA-8FEC-334C9DB99B3F}" type="parTrans" cxnId="{DB31AA03-6C61-4A14-8467-4F1E5D9D6A98}">
      <dgm:prSet/>
      <dgm:spPr/>
      <dgm:t>
        <a:bodyPr/>
        <a:lstStyle/>
        <a:p>
          <a:endParaRPr lang="en-US"/>
        </a:p>
      </dgm:t>
    </dgm:pt>
    <dgm:pt modelId="{A061FA36-5660-4182-965E-DD0BF4A75E6D}" type="sibTrans" cxnId="{DB31AA03-6C61-4A14-8467-4F1E5D9D6A98}">
      <dgm:prSet phldrT="3"/>
      <dgm:spPr/>
      <dgm:t>
        <a:bodyPr/>
        <a:lstStyle/>
        <a:p>
          <a:r>
            <a:rPr lang="en-US" dirty="0"/>
            <a:t>3</a:t>
          </a:r>
        </a:p>
      </dgm:t>
    </dgm:pt>
    <dgm:pt modelId="{0DFD4159-9CEF-C845-9323-992CFD002B50}" type="pres">
      <dgm:prSet presAssocID="{A819A550-FFF2-4960-827F-D40A0A4F7A1F}" presName="Name0" presStyleCnt="0">
        <dgm:presLayoutVars>
          <dgm:animLvl val="lvl"/>
          <dgm:resizeHandles val="exact"/>
        </dgm:presLayoutVars>
      </dgm:prSet>
      <dgm:spPr/>
    </dgm:pt>
    <dgm:pt modelId="{FD35F93D-2B0E-264B-B6A4-B489D83CBAB5}" type="pres">
      <dgm:prSet presAssocID="{7215A5B3-B21E-46E3-A9C5-360D27D2C210}" presName="compositeNode" presStyleCnt="0">
        <dgm:presLayoutVars>
          <dgm:bulletEnabled val="1"/>
        </dgm:presLayoutVars>
      </dgm:prSet>
      <dgm:spPr/>
    </dgm:pt>
    <dgm:pt modelId="{566D4DCE-D91C-F546-BAAF-B2BD897E2517}" type="pres">
      <dgm:prSet presAssocID="{7215A5B3-B21E-46E3-A9C5-360D27D2C210}" presName="bgRect" presStyleLbl="bgAccFollowNode1" presStyleIdx="0" presStyleCnt="3"/>
      <dgm:spPr/>
    </dgm:pt>
    <dgm:pt modelId="{111D086B-F0CE-6A4B-BA65-0C5CD886E952}" type="pres">
      <dgm:prSet presAssocID="{EAF8552A-FC6F-4355-B7D0-F800A786E95C}" presName="sibTransNodeCircle" presStyleLbl="alignNode1" presStyleIdx="0" presStyleCnt="6">
        <dgm:presLayoutVars>
          <dgm:chMax val="0"/>
          <dgm:bulletEnabled/>
        </dgm:presLayoutVars>
      </dgm:prSet>
      <dgm:spPr/>
    </dgm:pt>
    <dgm:pt modelId="{0169DA71-46B3-564F-AD4B-3CC2FFAE2DBE}" type="pres">
      <dgm:prSet presAssocID="{7215A5B3-B21E-46E3-A9C5-360D27D2C210}" presName="bottomLine" presStyleLbl="alignNode1" presStyleIdx="1" presStyleCnt="6">
        <dgm:presLayoutVars/>
      </dgm:prSet>
      <dgm:spPr/>
    </dgm:pt>
    <dgm:pt modelId="{8EA99F8C-8448-D241-A61E-7E68C3AEBF51}" type="pres">
      <dgm:prSet presAssocID="{7215A5B3-B21E-46E3-A9C5-360D27D2C210}" presName="nodeText" presStyleLbl="bgAccFollowNode1" presStyleIdx="0" presStyleCnt="3">
        <dgm:presLayoutVars>
          <dgm:bulletEnabled val="1"/>
        </dgm:presLayoutVars>
      </dgm:prSet>
      <dgm:spPr/>
    </dgm:pt>
    <dgm:pt modelId="{10F3CF54-11F5-EB4B-8F7D-C341EC69F288}" type="pres">
      <dgm:prSet presAssocID="{EAF8552A-FC6F-4355-B7D0-F800A786E95C}" presName="sibTrans" presStyleCnt="0"/>
      <dgm:spPr/>
    </dgm:pt>
    <dgm:pt modelId="{3D651332-EAF4-5C40-8C5A-6B7BC905553A}" type="pres">
      <dgm:prSet presAssocID="{C2D684CE-5464-4365-A891-EC31517A0A86}" presName="compositeNode" presStyleCnt="0">
        <dgm:presLayoutVars>
          <dgm:bulletEnabled val="1"/>
        </dgm:presLayoutVars>
      </dgm:prSet>
      <dgm:spPr/>
    </dgm:pt>
    <dgm:pt modelId="{5768F399-F764-E141-A2B2-9282961C914D}" type="pres">
      <dgm:prSet presAssocID="{C2D684CE-5464-4365-A891-EC31517A0A86}" presName="bgRect" presStyleLbl="bgAccFollowNode1" presStyleIdx="1" presStyleCnt="3"/>
      <dgm:spPr/>
    </dgm:pt>
    <dgm:pt modelId="{F2D96B15-BA87-6745-9923-E087EF6439DB}" type="pres">
      <dgm:prSet presAssocID="{90839FD2-736B-4DBB-ACEC-6358C65E10CE}" presName="sibTransNodeCircle" presStyleLbl="alignNode1" presStyleIdx="2" presStyleCnt="6">
        <dgm:presLayoutVars>
          <dgm:chMax val="0"/>
          <dgm:bulletEnabled/>
        </dgm:presLayoutVars>
      </dgm:prSet>
      <dgm:spPr/>
    </dgm:pt>
    <dgm:pt modelId="{B3266ACD-5C55-DE4B-B68A-78DCD9F1982D}" type="pres">
      <dgm:prSet presAssocID="{C2D684CE-5464-4365-A891-EC31517A0A86}" presName="bottomLine" presStyleLbl="alignNode1" presStyleIdx="3" presStyleCnt="6">
        <dgm:presLayoutVars/>
      </dgm:prSet>
      <dgm:spPr/>
    </dgm:pt>
    <dgm:pt modelId="{A79875D5-E15A-2E43-9562-70FB22693A09}" type="pres">
      <dgm:prSet presAssocID="{C2D684CE-5464-4365-A891-EC31517A0A86}" presName="nodeText" presStyleLbl="bgAccFollowNode1" presStyleIdx="1" presStyleCnt="3">
        <dgm:presLayoutVars>
          <dgm:bulletEnabled val="1"/>
        </dgm:presLayoutVars>
      </dgm:prSet>
      <dgm:spPr/>
    </dgm:pt>
    <dgm:pt modelId="{35AD334E-F5D0-004D-B917-4B535793F7D3}" type="pres">
      <dgm:prSet presAssocID="{90839FD2-736B-4DBB-ACEC-6358C65E10CE}" presName="sibTrans" presStyleCnt="0"/>
      <dgm:spPr/>
    </dgm:pt>
    <dgm:pt modelId="{14B693E0-B7EB-EB48-BD31-F22764CE776A}" type="pres">
      <dgm:prSet presAssocID="{52711566-8F9D-46CA-98D0-40D578ACEBD6}" presName="compositeNode" presStyleCnt="0">
        <dgm:presLayoutVars>
          <dgm:bulletEnabled val="1"/>
        </dgm:presLayoutVars>
      </dgm:prSet>
      <dgm:spPr/>
    </dgm:pt>
    <dgm:pt modelId="{D78DE35E-B26C-0B4B-A1DB-D839C6CB2633}" type="pres">
      <dgm:prSet presAssocID="{52711566-8F9D-46CA-98D0-40D578ACEBD6}" presName="bgRect" presStyleLbl="bgAccFollowNode1" presStyleIdx="2" presStyleCnt="3"/>
      <dgm:spPr/>
    </dgm:pt>
    <dgm:pt modelId="{16525741-2BA5-9A46-8E05-227138ACB032}" type="pres">
      <dgm:prSet presAssocID="{A061FA36-5660-4182-965E-DD0BF4A75E6D}" presName="sibTransNodeCircle" presStyleLbl="alignNode1" presStyleIdx="4" presStyleCnt="6">
        <dgm:presLayoutVars>
          <dgm:chMax val="0"/>
          <dgm:bulletEnabled/>
        </dgm:presLayoutVars>
      </dgm:prSet>
      <dgm:spPr/>
    </dgm:pt>
    <dgm:pt modelId="{DFEC5EDB-0C5A-AE40-AC58-099C62FCD078}" type="pres">
      <dgm:prSet presAssocID="{52711566-8F9D-46CA-98D0-40D578ACEBD6}" presName="bottomLine" presStyleLbl="alignNode1" presStyleIdx="5" presStyleCnt="6">
        <dgm:presLayoutVars/>
      </dgm:prSet>
      <dgm:spPr/>
    </dgm:pt>
    <dgm:pt modelId="{BC13F851-5504-DC43-B55C-1780487C26E6}" type="pres">
      <dgm:prSet presAssocID="{52711566-8F9D-46CA-98D0-40D578ACEBD6}" presName="nodeText" presStyleLbl="bgAccFollowNode1" presStyleIdx="2" presStyleCnt="3">
        <dgm:presLayoutVars>
          <dgm:bulletEnabled val="1"/>
        </dgm:presLayoutVars>
      </dgm:prSet>
      <dgm:spPr/>
    </dgm:pt>
  </dgm:ptLst>
  <dgm:cxnLst>
    <dgm:cxn modelId="{DB31AA03-6C61-4A14-8467-4F1E5D9D6A98}" srcId="{A819A550-FFF2-4960-827F-D40A0A4F7A1F}" destId="{52711566-8F9D-46CA-98D0-40D578ACEBD6}" srcOrd="2" destOrd="0" parTransId="{28324372-D9E6-4DCA-8FEC-334C9DB99B3F}" sibTransId="{A061FA36-5660-4182-965E-DD0BF4A75E6D}"/>
    <dgm:cxn modelId="{E2C05B24-231F-264F-98EE-DA7F124C80C3}" type="presOf" srcId="{7215A5B3-B21E-46E3-A9C5-360D27D2C210}" destId="{566D4DCE-D91C-F546-BAAF-B2BD897E2517}" srcOrd="0" destOrd="0" presId="urn:microsoft.com/office/officeart/2016/7/layout/BasicLinearProcessNumbered"/>
    <dgm:cxn modelId="{BA5A343B-F353-504D-A4E0-BC3B7B9D08E9}" type="presOf" srcId="{52711566-8F9D-46CA-98D0-40D578ACEBD6}" destId="{BC13F851-5504-DC43-B55C-1780487C26E6}" srcOrd="1" destOrd="0" presId="urn:microsoft.com/office/officeart/2016/7/layout/BasicLinearProcessNumbered"/>
    <dgm:cxn modelId="{8D289361-C974-924A-AF75-0EA0D43B57C0}" type="presOf" srcId="{52711566-8F9D-46CA-98D0-40D578ACEBD6}" destId="{D78DE35E-B26C-0B4B-A1DB-D839C6CB2633}" srcOrd="0" destOrd="0" presId="urn:microsoft.com/office/officeart/2016/7/layout/BasicLinearProcessNumbered"/>
    <dgm:cxn modelId="{19B1D86B-ECCB-154B-A38D-86159C8214F3}" type="presOf" srcId="{A061FA36-5660-4182-965E-DD0BF4A75E6D}" destId="{16525741-2BA5-9A46-8E05-227138ACB032}" srcOrd="0" destOrd="0" presId="urn:microsoft.com/office/officeart/2016/7/layout/BasicLinearProcessNumbered"/>
    <dgm:cxn modelId="{A034D04D-F71A-4CB5-B10D-E9B986A58ABD}" srcId="{A819A550-FFF2-4960-827F-D40A0A4F7A1F}" destId="{7215A5B3-B21E-46E3-A9C5-360D27D2C210}" srcOrd="0" destOrd="0" parTransId="{2CFA8071-D185-40F1-A852-BF0F28026690}" sibTransId="{EAF8552A-FC6F-4355-B7D0-F800A786E95C}"/>
    <dgm:cxn modelId="{9770C070-6E42-7C4D-9A01-AAC8A38ED4B4}" type="presOf" srcId="{C2D684CE-5464-4365-A891-EC31517A0A86}" destId="{A79875D5-E15A-2E43-9562-70FB22693A09}" srcOrd="1" destOrd="0" presId="urn:microsoft.com/office/officeart/2016/7/layout/BasicLinearProcessNumbered"/>
    <dgm:cxn modelId="{654CC476-612F-1843-9403-840FE7015F31}" type="presOf" srcId="{EAF8552A-FC6F-4355-B7D0-F800A786E95C}" destId="{111D086B-F0CE-6A4B-BA65-0C5CD886E952}" srcOrd="0" destOrd="0" presId="urn:microsoft.com/office/officeart/2016/7/layout/BasicLinearProcessNumbered"/>
    <dgm:cxn modelId="{BA56BB7C-C1BE-EA4D-8840-2EE77C8994FB}" type="presOf" srcId="{90839FD2-736B-4DBB-ACEC-6358C65E10CE}" destId="{F2D96B15-BA87-6745-9923-E087EF6439DB}" srcOrd="0" destOrd="0" presId="urn:microsoft.com/office/officeart/2016/7/layout/BasicLinearProcessNumbered"/>
    <dgm:cxn modelId="{20DA4CA3-562B-604D-9C65-492F22951F64}" type="presOf" srcId="{C2D684CE-5464-4365-A891-EC31517A0A86}" destId="{5768F399-F764-E141-A2B2-9282961C914D}" srcOrd="0" destOrd="0" presId="urn:microsoft.com/office/officeart/2016/7/layout/BasicLinearProcessNumbered"/>
    <dgm:cxn modelId="{67BC49B7-13CA-4890-AC76-7EB05B371ACD}" srcId="{A819A550-FFF2-4960-827F-D40A0A4F7A1F}" destId="{C2D684CE-5464-4365-A891-EC31517A0A86}" srcOrd="1" destOrd="0" parTransId="{8078623E-290A-4291-8656-587C09EC878E}" sibTransId="{90839FD2-736B-4DBB-ACEC-6358C65E10CE}"/>
    <dgm:cxn modelId="{C1F7E2C4-24AE-EE49-9383-88AE636D15B0}" type="presOf" srcId="{7215A5B3-B21E-46E3-A9C5-360D27D2C210}" destId="{8EA99F8C-8448-D241-A61E-7E68C3AEBF51}" srcOrd="1" destOrd="0" presId="urn:microsoft.com/office/officeart/2016/7/layout/BasicLinearProcessNumbered"/>
    <dgm:cxn modelId="{4E0FC2D6-ECA3-5A41-89BB-A216A00846C4}" type="presOf" srcId="{A819A550-FFF2-4960-827F-D40A0A4F7A1F}" destId="{0DFD4159-9CEF-C845-9323-992CFD002B50}" srcOrd="0" destOrd="0" presId="urn:microsoft.com/office/officeart/2016/7/layout/BasicLinearProcessNumbered"/>
    <dgm:cxn modelId="{A79B2A9D-1FA6-5844-AB9B-B6F60B79A65F}" type="presParOf" srcId="{0DFD4159-9CEF-C845-9323-992CFD002B50}" destId="{FD35F93D-2B0E-264B-B6A4-B489D83CBAB5}" srcOrd="0" destOrd="0" presId="urn:microsoft.com/office/officeart/2016/7/layout/BasicLinearProcessNumbered"/>
    <dgm:cxn modelId="{D5B07FFE-7906-654D-93B7-66A50C676E81}" type="presParOf" srcId="{FD35F93D-2B0E-264B-B6A4-B489D83CBAB5}" destId="{566D4DCE-D91C-F546-BAAF-B2BD897E2517}" srcOrd="0" destOrd="0" presId="urn:microsoft.com/office/officeart/2016/7/layout/BasicLinearProcessNumbered"/>
    <dgm:cxn modelId="{CC4C342A-1417-7C4F-9666-037EA716887C}" type="presParOf" srcId="{FD35F93D-2B0E-264B-B6A4-B489D83CBAB5}" destId="{111D086B-F0CE-6A4B-BA65-0C5CD886E952}" srcOrd="1" destOrd="0" presId="urn:microsoft.com/office/officeart/2016/7/layout/BasicLinearProcessNumbered"/>
    <dgm:cxn modelId="{F1BBB652-F388-4E45-AFF5-C5F743FDDAD8}" type="presParOf" srcId="{FD35F93D-2B0E-264B-B6A4-B489D83CBAB5}" destId="{0169DA71-46B3-564F-AD4B-3CC2FFAE2DBE}" srcOrd="2" destOrd="0" presId="urn:microsoft.com/office/officeart/2016/7/layout/BasicLinearProcessNumbered"/>
    <dgm:cxn modelId="{39A7C316-98B6-5043-980E-56F2AAE7CEA4}" type="presParOf" srcId="{FD35F93D-2B0E-264B-B6A4-B489D83CBAB5}" destId="{8EA99F8C-8448-D241-A61E-7E68C3AEBF51}" srcOrd="3" destOrd="0" presId="urn:microsoft.com/office/officeart/2016/7/layout/BasicLinearProcessNumbered"/>
    <dgm:cxn modelId="{1922A561-10B8-C84E-BEFF-F3BC839071B5}" type="presParOf" srcId="{0DFD4159-9CEF-C845-9323-992CFD002B50}" destId="{10F3CF54-11F5-EB4B-8F7D-C341EC69F288}" srcOrd="1" destOrd="0" presId="urn:microsoft.com/office/officeart/2016/7/layout/BasicLinearProcessNumbered"/>
    <dgm:cxn modelId="{6B60D920-09A3-7C4B-A7CA-ACC1932F4617}" type="presParOf" srcId="{0DFD4159-9CEF-C845-9323-992CFD002B50}" destId="{3D651332-EAF4-5C40-8C5A-6B7BC905553A}" srcOrd="2" destOrd="0" presId="urn:microsoft.com/office/officeart/2016/7/layout/BasicLinearProcessNumbered"/>
    <dgm:cxn modelId="{9D082211-9E71-914D-8A56-A085EC9F022F}" type="presParOf" srcId="{3D651332-EAF4-5C40-8C5A-6B7BC905553A}" destId="{5768F399-F764-E141-A2B2-9282961C914D}" srcOrd="0" destOrd="0" presId="urn:microsoft.com/office/officeart/2016/7/layout/BasicLinearProcessNumbered"/>
    <dgm:cxn modelId="{BB528769-C560-4348-B9DB-C9A21BFC69C2}" type="presParOf" srcId="{3D651332-EAF4-5C40-8C5A-6B7BC905553A}" destId="{F2D96B15-BA87-6745-9923-E087EF6439DB}" srcOrd="1" destOrd="0" presId="urn:microsoft.com/office/officeart/2016/7/layout/BasicLinearProcessNumbered"/>
    <dgm:cxn modelId="{F47EA56B-999C-7F4D-97DC-F4CE9C32FAAE}" type="presParOf" srcId="{3D651332-EAF4-5C40-8C5A-6B7BC905553A}" destId="{B3266ACD-5C55-DE4B-B68A-78DCD9F1982D}" srcOrd="2" destOrd="0" presId="urn:microsoft.com/office/officeart/2016/7/layout/BasicLinearProcessNumbered"/>
    <dgm:cxn modelId="{136193B2-69F8-FF4A-B5E3-752BC70D3731}" type="presParOf" srcId="{3D651332-EAF4-5C40-8C5A-6B7BC905553A}" destId="{A79875D5-E15A-2E43-9562-70FB22693A09}" srcOrd="3" destOrd="0" presId="urn:microsoft.com/office/officeart/2016/7/layout/BasicLinearProcessNumbered"/>
    <dgm:cxn modelId="{EF687B51-C383-9D48-8DD6-E8FF5CD3535F}" type="presParOf" srcId="{0DFD4159-9CEF-C845-9323-992CFD002B50}" destId="{35AD334E-F5D0-004D-B917-4B535793F7D3}" srcOrd="3" destOrd="0" presId="urn:microsoft.com/office/officeart/2016/7/layout/BasicLinearProcessNumbered"/>
    <dgm:cxn modelId="{EEB178C1-DCF7-074E-815F-9512E5791D13}" type="presParOf" srcId="{0DFD4159-9CEF-C845-9323-992CFD002B50}" destId="{14B693E0-B7EB-EB48-BD31-F22764CE776A}" srcOrd="4" destOrd="0" presId="urn:microsoft.com/office/officeart/2016/7/layout/BasicLinearProcessNumbered"/>
    <dgm:cxn modelId="{DC463917-FB5B-0044-B2AE-288C473F919D}" type="presParOf" srcId="{14B693E0-B7EB-EB48-BD31-F22764CE776A}" destId="{D78DE35E-B26C-0B4B-A1DB-D839C6CB2633}" srcOrd="0" destOrd="0" presId="urn:microsoft.com/office/officeart/2016/7/layout/BasicLinearProcessNumbered"/>
    <dgm:cxn modelId="{F56A75C9-9C6B-BA47-932D-3955307E75D4}" type="presParOf" srcId="{14B693E0-B7EB-EB48-BD31-F22764CE776A}" destId="{16525741-2BA5-9A46-8E05-227138ACB032}" srcOrd="1" destOrd="0" presId="urn:microsoft.com/office/officeart/2016/7/layout/BasicLinearProcessNumbered"/>
    <dgm:cxn modelId="{511EF369-C6F6-464F-BBA0-635EF1C67450}" type="presParOf" srcId="{14B693E0-B7EB-EB48-BD31-F22764CE776A}" destId="{DFEC5EDB-0C5A-AE40-AC58-099C62FCD078}" srcOrd="2" destOrd="0" presId="urn:microsoft.com/office/officeart/2016/7/layout/BasicLinearProcessNumbered"/>
    <dgm:cxn modelId="{EAFA786D-E82F-AC46-BE00-ED1958935000}" type="presParOf" srcId="{14B693E0-B7EB-EB48-BD31-F22764CE776A}" destId="{BC13F851-5504-DC43-B55C-1780487C26E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EAD8DA-6118-FE42-9BE6-179C9A5A3F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A80D383C-99CF-1844-BBCD-CB68E8A471F5}">
      <dgm:prSet/>
      <dgm:spPr/>
      <dgm:t>
        <a:bodyPr/>
        <a:lstStyle/>
        <a:p>
          <a:r>
            <a:rPr lang="en-US" b="1" dirty="0"/>
            <a:t>    EXPORTS</a:t>
          </a:r>
          <a:endParaRPr lang="el-GR" dirty="0"/>
        </a:p>
      </dgm:t>
    </dgm:pt>
    <dgm:pt modelId="{5F5D00EC-D804-3A48-9AD3-BBE630235B34}" type="parTrans" cxnId="{9477E1B2-4BEA-384C-94D6-AF183D3AE38B}">
      <dgm:prSet/>
      <dgm:spPr/>
      <dgm:t>
        <a:bodyPr/>
        <a:lstStyle/>
        <a:p>
          <a:endParaRPr lang="el-GR"/>
        </a:p>
      </dgm:t>
    </dgm:pt>
    <dgm:pt modelId="{D6F3A2DB-708E-2F4A-A5BF-11E854524405}" type="sibTrans" cxnId="{9477E1B2-4BEA-384C-94D6-AF183D3AE38B}">
      <dgm:prSet/>
      <dgm:spPr/>
      <dgm:t>
        <a:bodyPr/>
        <a:lstStyle/>
        <a:p>
          <a:endParaRPr lang="el-GR"/>
        </a:p>
      </dgm:t>
    </dgm:pt>
    <dgm:pt modelId="{9EA84B20-C211-6244-B2F5-E78B67D17306}" type="pres">
      <dgm:prSet presAssocID="{ACEAD8DA-6118-FE42-9BE6-179C9A5A3F45}" presName="linear" presStyleCnt="0">
        <dgm:presLayoutVars>
          <dgm:animLvl val="lvl"/>
          <dgm:resizeHandles val="exact"/>
        </dgm:presLayoutVars>
      </dgm:prSet>
      <dgm:spPr/>
    </dgm:pt>
    <dgm:pt modelId="{707D331D-3B71-9B43-977B-BB9BD350F490}" type="pres">
      <dgm:prSet presAssocID="{A80D383C-99CF-1844-BBCD-CB68E8A471F5}" presName="parentText" presStyleLbl="node1" presStyleIdx="0" presStyleCnt="1" custLinFactNeighborX="19022" custLinFactNeighborY="653">
        <dgm:presLayoutVars>
          <dgm:chMax val="0"/>
          <dgm:bulletEnabled val="1"/>
        </dgm:presLayoutVars>
      </dgm:prSet>
      <dgm:spPr/>
    </dgm:pt>
  </dgm:ptLst>
  <dgm:cxnLst>
    <dgm:cxn modelId="{9477E1B2-4BEA-384C-94D6-AF183D3AE38B}" srcId="{ACEAD8DA-6118-FE42-9BE6-179C9A5A3F45}" destId="{A80D383C-99CF-1844-BBCD-CB68E8A471F5}" srcOrd="0" destOrd="0" parTransId="{5F5D00EC-D804-3A48-9AD3-BBE630235B34}" sibTransId="{D6F3A2DB-708E-2F4A-A5BF-11E854524405}"/>
    <dgm:cxn modelId="{CDB475D6-B912-B745-B8A5-0546AE4A394D}" type="presOf" srcId="{ACEAD8DA-6118-FE42-9BE6-179C9A5A3F45}" destId="{9EA84B20-C211-6244-B2F5-E78B67D17306}" srcOrd="0" destOrd="0" presId="urn:microsoft.com/office/officeart/2005/8/layout/vList2"/>
    <dgm:cxn modelId="{CEA163F1-2BD9-1A46-9061-36B7CC092163}" type="presOf" srcId="{A80D383C-99CF-1844-BBCD-CB68E8A471F5}" destId="{707D331D-3B71-9B43-977B-BB9BD350F490}" srcOrd="0" destOrd="0" presId="urn:microsoft.com/office/officeart/2005/8/layout/vList2"/>
    <dgm:cxn modelId="{B97AFF35-879B-9446-B153-2236B739FFD6}" type="presParOf" srcId="{9EA84B20-C211-6244-B2F5-E78B67D17306}" destId="{707D331D-3B71-9B43-977B-BB9BD350F49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087E2B-42BF-7F45-8A9C-8391C1A044F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l-GR"/>
        </a:p>
      </dgm:t>
    </dgm:pt>
    <dgm:pt modelId="{E4F0494A-290D-9340-87F5-6105900DE52A}">
      <dgm:prSet custT="1"/>
      <dgm:spPr/>
      <dgm:t>
        <a:bodyPr/>
        <a:lstStyle/>
        <a:p>
          <a:r>
            <a:rPr lang="en-US" sz="2000" b="1" dirty="0"/>
            <a:t>      IN THE EU</a:t>
          </a:r>
          <a:endParaRPr lang="el-GR" sz="2000" dirty="0"/>
        </a:p>
      </dgm:t>
    </dgm:pt>
    <dgm:pt modelId="{65226E43-8EEA-7A48-8477-A8407CBA4357}" type="parTrans" cxnId="{155C4ACF-1D6C-D849-BDA3-A7CEF73F5806}">
      <dgm:prSet/>
      <dgm:spPr/>
      <dgm:t>
        <a:bodyPr/>
        <a:lstStyle/>
        <a:p>
          <a:endParaRPr lang="el-GR"/>
        </a:p>
      </dgm:t>
    </dgm:pt>
    <dgm:pt modelId="{D9E814B9-0DF4-084A-A8C2-026738B4A5DA}" type="sibTrans" cxnId="{155C4ACF-1D6C-D849-BDA3-A7CEF73F5806}">
      <dgm:prSet/>
      <dgm:spPr/>
      <dgm:t>
        <a:bodyPr/>
        <a:lstStyle/>
        <a:p>
          <a:endParaRPr lang="el-GR"/>
        </a:p>
      </dgm:t>
    </dgm:pt>
    <dgm:pt modelId="{C1AB2A2B-47FC-F148-BD0F-0A87013AEACD}">
      <dgm:prSet custT="1"/>
      <dgm:spPr/>
      <dgm:t>
        <a:bodyPr/>
        <a:lstStyle/>
        <a:p>
          <a:r>
            <a:rPr lang="en-US" sz="1800" dirty="0"/>
            <a:t>GERMANY </a:t>
          </a:r>
          <a:r>
            <a:rPr lang="en-US" sz="1800" b="1" dirty="0"/>
            <a:t>23%</a:t>
          </a:r>
          <a:endParaRPr lang="el-GR" sz="1800" dirty="0"/>
        </a:p>
      </dgm:t>
    </dgm:pt>
    <dgm:pt modelId="{6211DCFC-D49C-474C-8328-C1C27A357BE0}" type="parTrans" cxnId="{F13E4910-EFAC-604E-8C53-B3FFA594193A}">
      <dgm:prSet/>
      <dgm:spPr/>
      <dgm:t>
        <a:bodyPr/>
        <a:lstStyle/>
        <a:p>
          <a:endParaRPr lang="el-GR"/>
        </a:p>
      </dgm:t>
    </dgm:pt>
    <dgm:pt modelId="{AC61D1A2-D7DB-1748-BBB8-222B875FDE2A}" type="sibTrans" cxnId="{F13E4910-EFAC-604E-8C53-B3FFA594193A}">
      <dgm:prSet/>
      <dgm:spPr/>
      <dgm:t>
        <a:bodyPr/>
        <a:lstStyle/>
        <a:p>
          <a:endParaRPr lang="el-GR"/>
        </a:p>
      </dgm:t>
    </dgm:pt>
    <dgm:pt modelId="{28DBD4E0-58DF-3549-BF20-9584545CA2EF}">
      <dgm:prSet custT="1"/>
      <dgm:spPr/>
      <dgm:t>
        <a:bodyPr/>
        <a:lstStyle/>
        <a:p>
          <a:r>
            <a:rPr lang="en-US" sz="1800" dirty="0"/>
            <a:t>BELGIUM </a:t>
          </a:r>
          <a:r>
            <a:rPr lang="en-US" sz="1800" b="1" dirty="0"/>
            <a:t>10%</a:t>
          </a:r>
          <a:endParaRPr lang="el-GR" sz="1800" dirty="0"/>
        </a:p>
      </dgm:t>
    </dgm:pt>
    <dgm:pt modelId="{7E0A092A-2C82-514C-95EF-50C6AFD18802}" type="parTrans" cxnId="{7B9F9038-1549-9241-BB31-5ED85384FA62}">
      <dgm:prSet/>
      <dgm:spPr/>
      <dgm:t>
        <a:bodyPr/>
        <a:lstStyle/>
        <a:p>
          <a:endParaRPr lang="el-GR"/>
        </a:p>
      </dgm:t>
    </dgm:pt>
    <dgm:pt modelId="{52D330EE-5C00-D941-9293-266A624E35F0}" type="sibTrans" cxnId="{7B9F9038-1549-9241-BB31-5ED85384FA62}">
      <dgm:prSet/>
      <dgm:spPr/>
      <dgm:t>
        <a:bodyPr/>
        <a:lstStyle/>
        <a:p>
          <a:endParaRPr lang="el-GR"/>
        </a:p>
      </dgm:t>
    </dgm:pt>
    <dgm:pt modelId="{CAA3B400-D6DF-AD44-8703-F3B775ED797F}">
      <dgm:prSet custT="1"/>
      <dgm:spPr/>
      <dgm:t>
        <a:bodyPr/>
        <a:lstStyle/>
        <a:p>
          <a:r>
            <a:rPr lang="en-US" sz="1800" dirty="0"/>
            <a:t>FRANCE </a:t>
          </a:r>
          <a:r>
            <a:rPr lang="en-US" sz="1800" b="1" dirty="0"/>
            <a:t>9%</a:t>
          </a:r>
          <a:endParaRPr lang="el-GR" sz="1800" dirty="0"/>
        </a:p>
      </dgm:t>
    </dgm:pt>
    <dgm:pt modelId="{376D380D-90CC-CD4F-B6B0-E2E7763459B7}" type="parTrans" cxnId="{08FBF620-EBCF-8C40-8929-F3E37CFA3D9B}">
      <dgm:prSet/>
      <dgm:spPr/>
      <dgm:t>
        <a:bodyPr/>
        <a:lstStyle/>
        <a:p>
          <a:endParaRPr lang="el-GR"/>
        </a:p>
      </dgm:t>
    </dgm:pt>
    <dgm:pt modelId="{4271344B-6B9F-8F44-BD73-8E38AB66667D}" type="sibTrans" cxnId="{08FBF620-EBCF-8C40-8929-F3E37CFA3D9B}">
      <dgm:prSet/>
      <dgm:spPr/>
      <dgm:t>
        <a:bodyPr/>
        <a:lstStyle/>
        <a:p>
          <a:endParaRPr lang="el-GR"/>
        </a:p>
      </dgm:t>
    </dgm:pt>
    <dgm:pt modelId="{2C2AE3AA-5118-6D47-978D-B0EFC9318E77}" type="pres">
      <dgm:prSet presAssocID="{7D087E2B-42BF-7F45-8A9C-8391C1A044F1}" presName="linear" presStyleCnt="0">
        <dgm:presLayoutVars>
          <dgm:animLvl val="lvl"/>
          <dgm:resizeHandles val="exact"/>
        </dgm:presLayoutVars>
      </dgm:prSet>
      <dgm:spPr/>
    </dgm:pt>
    <dgm:pt modelId="{3D1109A7-D40A-8E40-91F0-832F7CC00840}" type="pres">
      <dgm:prSet presAssocID="{E4F0494A-290D-9340-87F5-6105900DE52A}" presName="parentText" presStyleLbl="node1" presStyleIdx="0" presStyleCnt="1">
        <dgm:presLayoutVars>
          <dgm:chMax val="0"/>
          <dgm:bulletEnabled val="1"/>
        </dgm:presLayoutVars>
      </dgm:prSet>
      <dgm:spPr/>
    </dgm:pt>
    <dgm:pt modelId="{E4A20345-D8D3-7E4C-B756-C06CAE246F00}" type="pres">
      <dgm:prSet presAssocID="{E4F0494A-290D-9340-87F5-6105900DE52A}" presName="childText" presStyleLbl="revTx" presStyleIdx="0" presStyleCnt="1">
        <dgm:presLayoutVars>
          <dgm:bulletEnabled val="1"/>
        </dgm:presLayoutVars>
      </dgm:prSet>
      <dgm:spPr/>
    </dgm:pt>
  </dgm:ptLst>
  <dgm:cxnLst>
    <dgm:cxn modelId="{F13E4910-EFAC-604E-8C53-B3FFA594193A}" srcId="{E4F0494A-290D-9340-87F5-6105900DE52A}" destId="{C1AB2A2B-47FC-F148-BD0F-0A87013AEACD}" srcOrd="0" destOrd="0" parTransId="{6211DCFC-D49C-474C-8328-C1C27A357BE0}" sibTransId="{AC61D1A2-D7DB-1748-BBB8-222B875FDE2A}"/>
    <dgm:cxn modelId="{08FBF620-EBCF-8C40-8929-F3E37CFA3D9B}" srcId="{E4F0494A-290D-9340-87F5-6105900DE52A}" destId="{CAA3B400-D6DF-AD44-8703-F3B775ED797F}" srcOrd="2" destOrd="0" parTransId="{376D380D-90CC-CD4F-B6B0-E2E7763459B7}" sibTransId="{4271344B-6B9F-8F44-BD73-8E38AB66667D}"/>
    <dgm:cxn modelId="{7B9F9038-1549-9241-BB31-5ED85384FA62}" srcId="{E4F0494A-290D-9340-87F5-6105900DE52A}" destId="{28DBD4E0-58DF-3549-BF20-9584545CA2EF}" srcOrd="1" destOrd="0" parTransId="{7E0A092A-2C82-514C-95EF-50C6AFD18802}" sibTransId="{52D330EE-5C00-D941-9293-266A624E35F0}"/>
    <dgm:cxn modelId="{212B6DBD-CD78-964B-B980-9767B76EE463}" type="presOf" srcId="{E4F0494A-290D-9340-87F5-6105900DE52A}" destId="{3D1109A7-D40A-8E40-91F0-832F7CC00840}" srcOrd="0" destOrd="0" presId="urn:microsoft.com/office/officeart/2005/8/layout/vList2"/>
    <dgm:cxn modelId="{155C4ACF-1D6C-D849-BDA3-A7CEF73F5806}" srcId="{7D087E2B-42BF-7F45-8A9C-8391C1A044F1}" destId="{E4F0494A-290D-9340-87F5-6105900DE52A}" srcOrd="0" destOrd="0" parTransId="{65226E43-8EEA-7A48-8477-A8407CBA4357}" sibTransId="{D9E814B9-0DF4-084A-A8C2-026738B4A5DA}"/>
    <dgm:cxn modelId="{0DA1D5DE-5CDF-5C4B-B23E-CA913740CFBF}" type="presOf" srcId="{CAA3B400-D6DF-AD44-8703-F3B775ED797F}" destId="{E4A20345-D8D3-7E4C-B756-C06CAE246F00}" srcOrd="0" destOrd="2" presId="urn:microsoft.com/office/officeart/2005/8/layout/vList2"/>
    <dgm:cxn modelId="{170AD5F1-6BDD-6B4C-93A2-808A25B1EA83}" type="presOf" srcId="{C1AB2A2B-47FC-F148-BD0F-0A87013AEACD}" destId="{E4A20345-D8D3-7E4C-B756-C06CAE246F00}" srcOrd="0" destOrd="0" presId="urn:microsoft.com/office/officeart/2005/8/layout/vList2"/>
    <dgm:cxn modelId="{FBF6D9FF-8BD0-A749-908A-B71F50C916B5}" type="presOf" srcId="{28DBD4E0-58DF-3549-BF20-9584545CA2EF}" destId="{E4A20345-D8D3-7E4C-B756-C06CAE246F00}" srcOrd="0" destOrd="1" presId="urn:microsoft.com/office/officeart/2005/8/layout/vList2"/>
    <dgm:cxn modelId="{DC38F7FF-191A-1E43-8B15-9D7DC75339F3}" type="presOf" srcId="{7D087E2B-42BF-7F45-8A9C-8391C1A044F1}" destId="{2C2AE3AA-5118-6D47-978D-B0EFC9318E77}" srcOrd="0" destOrd="0" presId="urn:microsoft.com/office/officeart/2005/8/layout/vList2"/>
    <dgm:cxn modelId="{6BCA9A73-1543-0F41-BB52-C7BF43937D56}" type="presParOf" srcId="{2C2AE3AA-5118-6D47-978D-B0EFC9318E77}" destId="{3D1109A7-D40A-8E40-91F0-832F7CC00840}" srcOrd="0" destOrd="0" presId="urn:microsoft.com/office/officeart/2005/8/layout/vList2"/>
    <dgm:cxn modelId="{9715A8A1-18F6-B04A-8A47-D28F0A326578}" type="presParOf" srcId="{2C2AE3AA-5118-6D47-978D-B0EFC9318E77}" destId="{E4A20345-D8D3-7E4C-B756-C06CAE246F0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FA029E-D221-A248-A820-8EE76C21583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l-GR"/>
        </a:p>
      </dgm:t>
    </dgm:pt>
    <dgm:pt modelId="{0F56B647-219D-4A47-9612-A3E22902EED4}">
      <dgm:prSet custT="1"/>
      <dgm:spPr/>
      <dgm:t>
        <a:bodyPr/>
        <a:lstStyle/>
        <a:p>
          <a:r>
            <a:rPr lang="en-US" sz="2000" b="1" dirty="0"/>
            <a:t> OUTSIDE THE EU </a:t>
          </a:r>
          <a:endParaRPr lang="el-GR" sz="2000" dirty="0"/>
        </a:p>
      </dgm:t>
    </dgm:pt>
    <dgm:pt modelId="{405A1418-2A06-7E40-B91B-D0B057D5B7CD}" type="parTrans" cxnId="{A94EB29D-8A1B-4145-B2FC-3A2A610FCF80}">
      <dgm:prSet/>
      <dgm:spPr/>
      <dgm:t>
        <a:bodyPr/>
        <a:lstStyle/>
        <a:p>
          <a:endParaRPr lang="el-GR"/>
        </a:p>
      </dgm:t>
    </dgm:pt>
    <dgm:pt modelId="{930177BC-F249-F74A-B1DC-ECE8563E690B}" type="sibTrans" cxnId="{A94EB29D-8A1B-4145-B2FC-3A2A610FCF80}">
      <dgm:prSet/>
      <dgm:spPr/>
      <dgm:t>
        <a:bodyPr/>
        <a:lstStyle/>
        <a:p>
          <a:endParaRPr lang="el-GR"/>
        </a:p>
      </dgm:t>
    </dgm:pt>
    <dgm:pt modelId="{E6CEF0F5-431A-4346-9DDC-5B58D0756EE8}">
      <dgm:prSet custT="1"/>
      <dgm:spPr/>
      <dgm:t>
        <a:bodyPr/>
        <a:lstStyle/>
        <a:p>
          <a:r>
            <a:rPr lang="en-US" sz="1800" dirty="0"/>
            <a:t>UNITED STATES </a:t>
          </a:r>
          <a:r>
            <a:rPr lang="en-US" sz="1800" b="1" dirty="0"/>
            <a:t>8%</a:t>
          </a:r>
          <a:endParaRPr lang="el-GR" sz="1800" dirty="0"/>
        </a:p>
      </dgm:t>
    </dgm:pt>
    <dgm:pt modelId="{C3D8FF3D-DC43-0F4C-992D-A8CAFD248EEE}" type="parTrans" cxnId="{32650FF6-4ED5-2A44-B744-4362C8C4ED1D}">
      <dgm:prSet/>
      <dgm:spPr/>
      <dgm:t>
        <a:bodyPr/>
        <a:lstStyle/>
        <a:p>
          <a:endParaRPr lang="el-GR"/>
        </a:p>
      </dgm:t>
    </dgm:pt>
    <dgm:pt modelId="{D8EEB434-3E0A-0947-9565-2DE369C29C72}" type="sibTrans" cxnId="{32650FF6-4ED5-2A44-B744-4362C8C4ED1D}">
      <dgm:prSet/>
      <dgm:spPr/>
      <dgm:t>
        <a:bodyPr/>
        <a:lstStyle/>
        <a:p>
          <a:endParaRPr lang="el-GR"/>
        </a:p>
      </dgm:t>
    </dgm:pt>
    <dgm:pt modelId="{B4EB239A-47E0-3C45-B8D8-29145C0F4833}">
      <dgm:prSet custT="1"/>
      <dgm:spPr/>
      <dgm:t>
        <a:bodyPr/>
        <a:lstStyle/>
        <a:p>
          <a:r>
            <a:rPr lang="en-US" sz="1800" dirty="0"/>
            <a:t>UNITED KINGDOM </a:t>
          </a:r>
          <a:r>
            <a:rPr lang="en-US" sz="1800" b="1" dirty="0"/>
            <a:t>4%</a:t>
          </a:r>
          <a:endParaRPr lang="el-GR" sz="1800" dirty="0"/>
        </a:p>
      </dgm:t>
    </dgm:pt>
    <dgm:pt modelId="{1CCB2615-3763-1A4E-9BE0-9421BE060D1E}" type="parTrans" cxnId="{5CEDD4FE-1D91-2A4D-A2A5-782C8ED4B341}">
      <dgm:prSet/>
      <dgm:spPr/>
      <dgm:t>
        <a:bodyPr/>
        <a:lstStyle/>
        <a:p>
          <a:endParaRPr lang="el-GR"/>
        </a:p>
      </dgm:t>
    </dgm:pt>
    <dgm:pt modelId="{0ABFD29C-F7FF-684B-A87F-EB8EBB3D3422}" type="sibTrans" cxnId="{5CEDD4FE-1D91-2A4D-A2A5-782C8ED4B341}">
      <dgm:prSet/>
      <dgm:spPr/>
      <dgm:t>
        <a:bodyPr/>
        <a:lstStyle/>
        <a:p>
          <a:endParaRPr lang="el-GR"/>
        </a:p>
      </dgm:t>
    </dgm:pt>
    <dgm:pt modelId="{A37E404E-DBDE-6F4B-AC93-A999C6F9D6C1}" type="pres">
      <dgm:prSet presAssocID="{D4FA029E-D221-A248-A820-8EE76C215837}" presName="linear" presStyleCnt="0">
        <dgm:presLayoutVars>
          <dgm:animLvl val="lvl"/>
          <dgm:resizeHandles val="exact"/>
        </dgm:presLayoutVars>
      </dgm:prSet>
      <dgm:spPr/>
    </dgm:pt>
    <dgm:pt modelId="{A3C2A1D7-5133-A447-842F-166EFA646882}" type="pres">
      <dgm:prSet presAssocID="{0F56B647-219D-4A47-9612-A3E22902EED4}" presName="parentText" presStyleLbl="node1" presStyleIdx="0" presStyleCnt="1">
        <dgm:presLayoutVars>
          <dgm:chMax val="0"/>
          <dgm:bulletEnabled val="1"/>
        </dgm:presLayoutVars>
      </dgm:prSet>
      <dgm:spPr/>
    </dgm:pt>
    <dgm:pt modelId="{0B47E242-E55E-1943-A76A-12F4B8A1BEE0}" type="pres">
      <dgm:prSet presAssocID="{0F56B647-219D-4A47-9612-A3E22902EED4}" presName="childText" presStyleLbl="revTx" presStyleIdx="0" presStyleCnt="1" custScaleY="77974">
        <dgm:presLayoutVars>
          <dgm:bulletEnabled val="1"/>
        </dgm:presLayoutVars>
      </dgm:prSet>
      <dgm:spPr/>
    </dgm:pt>
  </dgm:ptLst>
  <dgm:cxnLst>
    <dgm:cxn modelId="{F17E3917-1FEE-AE49-A7BB-7AE10CB56C4E}" type="presOf" srcId="{0F56B647-219D-4A47-9612-A3E22902EED4}" destId="{A3C2A1D7-5133-A447-842F-166EFA646882}" srcOrd="0" destOrd="0" presId="urn:microsoft.com/office/officeart/2005/8/layout/vList2"/>
    <dgm:cxn modelId="{77FB852B-6624-FB4C-86FC-4CDF84AADB07}" type="presOf" srcId="{D4FA029E-D221-A248-A820-8EE76C215837}" destId="{A37E404E-DBDE-6F4B-AC93-A999C6F9D6C1}" srcOrd="0" destOrd="0" presId="urn:microsoft.com/office/officeart/2005/8/layout/vList2"/>
    <dgm:cxn modelId="{D5A48962-8275-314B-A812-8314C278E915}" type="presOf" srcId="{B4EB239A-47E0-3C45-B8D8-29145C0F4833}" destId="{0B47E242-E55E-1943-A76A-12F4B8A1BEE0}" srcOrd="0" destOrd="1" presId="urn:microsoft.com/office/officeart/2005/8/layout/vList2"/>
    <dgm:cxn modelId="{A94EB29D-8A1B-4145-B2FC-3A2A610FCF80}" srcId="{D4FA029E-D221-A248-A820-8EE76C215837}" destId="{0F56B647-219D-4A47-9612-A3E22902EED4}" srcOrd="0" destOrd="0" parTransId="{405A1418-2A06-7E40-B91B-D0B057D5B7CD}" sibTransId="{930177BC-F249-F74A-B1DC-ECE8563E690B}"/>
    <dgm:cxn modelId="{6C43D0C8-2C6D-704E-A242-F3BCE537964E}" type="presOf" srcId="{E6CEF0F5-431A-4346-9DDC-5B58D0756EE8}" destId="{0B47E242-E55E-1943-A76A-12F4B8A1BEE0}" srcOrd="0" destOrd="0" presId="urn:microsoft.com/office/officeart/2005/8/layout/vList2"/>
    <dgm:cxn modelId="{32650FF6-4ED5-2A44-B744-4362C8C4ED1D}" srcId="{0F56B647-219D-4A47-9612-A3E22902EED4}" destId="{E6CEF0F5-431A-4346-9DDC-5B58D0756EE8}" srcOrd="0" destOrd="0" parTransId="{C3D8FF3D-DC43-0F4C-992D-A8CAFD248EEE}" sibTransId="{D8EEB434-3E0A-0947-9565-2DE369C29C72}"/>
    <dgm:cxn modelId="{5CEDD4FE-1D91-2A4D-A2A5-782C8ED4B341}" srcId="{0F56B647-219D-4A47-9612-A3E22902EED4}" destId="{B4EB239A-47E0-3C45-B8D8-29145C0F4833}" srcOrd="1" destOrd="0" parTransId="{1CCB2615-3763-1A4E-9BE0-9421BE060D1E}" sibTransId="{0ABFD29C-F7FF-684B-A87F-EB8EBB3D3422}"/>
    <dgm:cxn modelId="{054143E6-97D9-694E-B727-6C1D2EB55FB0}" type="presParOf" srcId="{A37E404E-DBDE-6F4B-AC93-A999C6F9D6C1}" destId="{A3C2A1D7-5133-A447-842F-166EFA646882}" srcOrd="0" destOrd="0" presId="urn:microsoft.com/office/officeart/2005/8/layout/vList2"/>
    <dgm:cxn modelId="{A74F9B09-D2EC-174E-A943-2C2336E18244}" type="presParOf" srcId="{A37E404E-DBDE-6F4B-AC93-A999C6F9D6C1}" destId="{0B47E242-E55E-1943-A76A-12F4B8A1BEE0}"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62E063-C329-894C-97D0-FCAA3D0A41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80FF255-8A95-354D-9639-0CC80AE344BC}">
      <dgm:prSet/>
      <dgm:spPr/>
      <dgm:t>
        <a:bodyPr/>
        <a:lstStyle/>
        <a:p>
          <a:r>
            <a:rPr lang="en-US" b="1" dirty="0"/>
            <a:t>     IMPORTS</a:t>
          </a:r>
          <a:endParaRPr lang="el-GR" dirty="0"/>
        </a:p>
      </dgm:t>
    </dgm:pt>
    <dgm:pt modelId="{C6FA6108-E590-B448-9158-423320249CAE}" type="parTrans" cxnId="{84E7DEA1-5C9F-0944-A673-6F924E776559}">
      <dgm:prSet/>
      <dgm:spPr/>
      <dgm:t>
        <a:bodyPr/>
        <a:lstStyle/>
        <a:p>
          <a:endParaRPr lang="el-GR"/>
        </a:p>
      </dgm:t>
    </dgm:pt>
    <dgm:pt modelId="{81406D4D-67AD-C54A-ACA9-2CA8E74D1ADD}" type="sibTrans" cxnId="{84E7DEA1-5C9F-0944-A673-6F924E776559}">
      <dgm:prSet/>
      <dgm:spPr/>
      <dgm:t>
        <a:bodyPr/>
        <a:lstStyle/>
        <a:p>
          <a:endParaRPr lang="el-GR"/>
        </a:p>
      </dgm:t>
    </dgm:pt>
    <dgm:pt modelId="{D978C8DC-E873-FA4A-A2E6-DAAC99320581}" type="pres">
      <dgm:prSet presAssocID="{8162E063-C329-894C-97D0-FCAA3D0A41C7}" presName="linear" presStyleCnt="0">
        <dgm:presLayoutVars>
          <dgm:animLvl val="lvl"/>
          <dgm:resizeHandles val="exact"/>
        </dgm:presLayoutVars>
      </dgm:prSet>
      <dgm:spPr/>
    </dgm:pt>
    <dgm:pt modelId="{2A4C4840-C490-7849-B128-C0901CCADF4D}" type="pres">
      <dgm:prSet presAssocID="{D80FF255-8A95-354D-9639-0CC80AE344BC}" presName="parentText" presStyleLbl="node1" presStyleIdx="0" presStyleCnt="1" custLinFactNeighborX="0" custLinFactNeighborY="9557">
        <dgm:presLayoutVars>
          <dgm:chMax val="0"/>
          <dgm:bulletEnabled val="1"/>
        </dgm:presLayoutVars>
      </dgm:prSet>
      <dgm:spPr/>
    </dgm:pt>
  </dgm:ptLst>
  <dgm:cxnLst>
    <dgm:cxn modelId="{F89B364B-6123-B24B-8761-8106B90551A8}" type="presOf" srcId="{D80FF255-8A95-354D-9639-0CC80AE344BC}" destId="{2A4C4840-C490-7849-B128-C0901CCADF4D}" srcOrd="0" destOrd="0" presId="urn:microsoft.com/office/officeart/2005/8/layout/vList2"/>
    <dgm:cxn modelId="{84E7DEA1-5C9F-0944-A673-6F924E776559}" srcId="{8162E063-C329-894C-97D0-FCAA3D0A41C7}" destId="{D80FF255-8A95-354D-9639-0CC80AE344BC}" srcOrd="0" destOrd="0" parTransId="{C6FA6108-E590-B448-9158-423320249CAE}" sibTransId="{81406D4D-67AD-C54A-ACA9-2CA8E74D1ADD}"/>
    <dgm:cxn modelId="{FE16AFF6-28D0-1F4C-BC30-B0959F247390}" type="presOf" srcId="{8162E063-C329-894C-97D0-FCAA3D0A41C7}" destId="{D978C8DC-E873-FA4A-A2E6-DAAC99320581}" srcOrd="0" destOrd="0" presId="urn:microsoft.com/office/officeart/2005/8/layout/vList2"/>
    <dgm:cxn modelId="{0AA5C251-FC31-A64A-9062-7C9A772764A5}" type="presParOf" srcId="{D978C8DC-E873-FA4A-A2E6-DAAC99320581}" destId="{2A4C4840-C490-7849-B128-C0901CCADF4D}"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9A0A8B-FEB8-964A-8317-74A7CDB7C68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l-GR"/>
        </a:p>
      </dgm:t>
    </dgm:pt>
    <dgm:pt modelId="{48C1E4EC-1754-F649-8C2B-D6C522309D86}">
      <dgm:prSet custT="1"/>
      <dgm:spPr/>
      <dgm:t>
        <a:bodyPr/>
        <a:lstStyle/>
        <a:p>
          <a:r>
            <a:rPr lang="en-US" sz="2000" b="1" dirty="0"/>
            <a:t>FROM THE EU</a:t>
          </a:r>
          <a:endParaRPr lang="el-GR" sz="2000" dirty="0"/>
        </a:p>
      </dgm:t>
    </dgm:pt>
    <dgm:pt modelId="{6D4C34FB-8582-6345-8FA9-BCD16826B12C}" type="parTrans" cxnId="{F4C50D57-DD99-A442-8C90-32B52E1A624B}">
      <dgm:prSet/>
      <dgm:spPr/>
      <dgm:t>
        <a:bodyPr/>
        <a:lstStyle/>
        <a:p>
          <a:endParaRPr lang="el-GR"/>
        </a:p>
      </dgm:t>
    </dgm:pt>
    <dgm:pt modelId="{B11AB5F9-EF66-9943-A7B3-8F52CCB6681B}" type="sibTrans" cxnId="{F4C50D57-DD99-A442-8C90-32B52E1A624B}">
      <dgm:prSet/>
      <dgm:spPr/>
      <dgm:t>
        <a:bodyPr/>
        <a:lstStyle/>
        <a:p>
          <a:endParaRPr lang="el-GR"/>
        </a:p>
      </dgm:t>
    </dgm:pt>
    <dgm:pt modelId="{FB180214-C985-E04C-98DB-DCB118A438AF}">
      <dgm:prSet custT="1"/>
      <dgm:spPr/>
      <dgm:t>
        <a:bodyPr/>
        <a:lstStyle/>
        <a:p>
          <a:r>
            <a:rPr lang="en-US" sz="1800" dirty="0"/>
            <a:t>GERMANY </a:t>
          </a:r>
          <a:r>
            <a:rPr lang="en-US" sz="1800" b="1" dirty="0"/>
            <a:t>15%</a:t>
          </a:r>
          <a:endParaRPr lang="el-GR" sz="1800" dirty="0"/>
        </a:p>
      </dgm:t>
    </dgm:pt>
    <dgm:pt modelId="{2ED936D0-B820-D346-A156-B76BACD39637}" type="parTrans" cxnId="{B812E868-A16C-E547-A403-3C3D28B823AB}">
      <dgm:prSet/>
      <dgm:spPr/>
      <dgm:t>
        <a:bodyPr/>
        <a:lstStyle/>
        <a:p>
          <a:endParaRPr lang="el-GR"/>
        </a:p>
      </dgm:t>
    </dgm:pt>
    <dgm:pt modelId="{6C99F211-6E8C-D34C-9A60-0BB537F7EC9B}" type="sibTrans" cxnId="{B812E868-A16C-E547-A403-3C3D28B823AB}">
      <dgm:prSet/>
      <dgm:spPr/>
      <dgm:t>
        <a:bodyPr/>
        <a:lstStyle/>
        <a:p>
          <a:endParaRPr lang="el-GR"/>
        </a:p>
      </dgm:t>
    </dgm:pt>
    <dgm:pt modelId="{D412B390-F0E2-8C43-8977-773D6CC35196}">
      <dgm:prSet custT="1"/>
      <dgm:spPr/>
      <dgm:t>
        <a:bodyPr/>
        <a:lstStyle/>
        <a:p>
          <a:r>
            <a:rPr lang="en-US" sz="1800" dirty="0"/>
            <a:t>BELGIUM </a:t>
          </a:r>
          <a:r>
            <a:rPr lang="en-US" sz="1800" b="1" dirty="0"/>
            <a:t>8%</a:t>
          </a:r>
          <a:endParaRPr lang="el-GR" sz="1800" dirty="0"/>
        </a:p>
      </dgm:t>
    </dgm:pt>
    <dgm:pt modelId="{11A858C7-A5D1-084A-8B15-6909F2D4A804}" type="parTrans" cxnId="{1EBE45FD-70C0-944B-A006-E436E6BA2784}">
      <dgm:prSet/>
      <dgm:spPr/>
      <dgm:t>
        <a:bodyPr/>
        <a:lstStyle/>
        <a:p>
          <a:endParaRPr lang="el-GR"/>
        </a:p>
      </dgm:t>
    </dgm:pt>
    <dgm:pt modelId="{11922985-1A79-644F-AF8E-1EF4C65853C1}" type="sibTrans" cxnId="{1EBE45FD-70C0-944B-A006-E436E6BA2784}">
      <dgm:prSet/>
      <dgm:spPr/>
      <dgm:t>
        <a:bodyPr/>
        <a:lstStyle/>
        <a:p>
          <a:endParaRPr lang="el-GR"/>
        </a:p>
      </dgm:t>
    </dgm:pt>
    <dgm:pt modelId="{22C9016A-EAA6-0A4A-BE83-16B3150A2D09}" type="pres">
      <dgm:prSet presAssocID="{EE9A0A8B-FEB8-964A-8317-74A7CDB7C689}" presName="linear" presStyleCnt="0">
        <dgm:presLayoutVars>
          <dgm:animLvl val="lvl"/>
          <dgm:resizeHandles val="exact"/>
        </dgm:presLayoutVars>
      </dgm:prSet>
      <dgm:spPr/>
    </dgm:pt>
    <dgm:pt modelId="{A371EE99-83C7-204B-86E4-AAA8696BD73D}" type="pres">
      <dgm:prSet presAssocID="{48C1E4EC-1754-F649-8C2B-D6C522309D86}" presName="parentText" presStyleLbl="node1" presStyleIdx="0" presStyleCnt="1">
        <dgm:presLayoutVars>
          <dgm:chMax val="0"/>
          <dgm:bulletEnabled val="1"/>
        </dgm:presLayoutVars>
      </dgm:prSet>
      <dgm:spPr/>
    </dgm:pt>
    <dgm:pt modelId="{856CDD20-ED01-D94B-B0A8-B6FFA4859BEB}" type="pres">
      <dgm:prSet presAssocID="{48C1E4EC-1754-F649-8C2B-D6C522309D86}" presName="childText" presStyleLbl="revTx" presStyleIdx="0" presStyleCnt="1">
        <dgm:presLayoutVars>
          <dgm:bulletEnabled val="1"/>
        </dgm:presLayoutVars>
      </dgm:prSet>
      <dgm:spPr/>
    </dgm:pt>
  </dgm:ptLst>
  <dgm:cxnLst>
    <dgm:cxn modelId="{B812E868-A16C-E547-A403-3C3D28B823AB}" srcId="{48C1E4EC-1754-F649-8C2B-D6C522309D86}" destId="{FB180214-C985-E04C-98DB-DCB118A438AF}" srcOrd="0" destOrd="0" parTransId="{2ED936D0-B820-D346-A156-B76BACD39637}" sibTransId="{6C99F211-6E8C-D34C-9A60-0BB537F7EC9B}"/>
    <dgm:cxn modelId="{F4C50D57-DD99-A442-8C90-32B52E1A624B}" srcId="{EE9A0A8B-FEB8-964A-8317-74A7CDB7C689}" destId="{48C1E4EC-1754-F649-8C2B-D6C522309D86}" srcOrd="0" destOrd="0" parTransId="{6D4C34FB-8582-6345-8FA9-BCD16826B12C}" sibTransId="{B11AB5F9-EF66-9943-A7B3-8F52CCB6681B}"/>
    <dgm:cxn modelId="{4AA31D99-555C-6B4D-A32F-4500C665A9EC}" type="presOf" srcId="{D412B390-F0E2-8C43-8977-773D6CC35196}" destId="{856CDD20-ED01-D94B-B0A8-B6FFA4859BEB}" srcOrd="0" destOrd="1" presId="urn:microsoft.com/office/officeart/2005/8/layout/vList2"/>
    <dgm:cxn modelId="{B10961AF-8A21-C945-A891-630C236B3896}" type="presOf" srcId="{EE9A0A8B-FEB8-964A-8317-74A7CDB7C689}" destId="{22C9016A-EAA6-0A4A-BE83-16B3150A2D09}" srcOrd="0" destOrd="0" presId="urn:microsoft.com/office/officeart/2005/8/layout/vList2"/>
    <dgm:cxn modelId="{C670CEAF-3C18-2D43-9FA2-45F7626ED668}" type="presOf" srcId="{FB180214-C985-E04C-98DB-DCB118A438AF}" destId="{856CDD20-ED01-D94B-B0A8-B6FFA4859BEB}" srcOrd="0" destOrd="0" presId="urn:microsoft.com/office/officeart/2005/8/layout/vList2"/>
    <dgm:cxn modelId="{54F0A0CF-4D34-774F-8C09-DD3AE6509469}" type="presOf" srcId="{48C1E4EC-1754-F649-8C2B-D6C522309D86}" destId="{A371EE99-83C7-204B-86E4-AAA8696BD73D}" srcOrd="0" destOrd="0" presId="urn:microsoft.com/office/officeart/2005/8/layout/vList2"/>
    <dgm:cxn modelId="{1EBE45FD-70C0-944B-A006-E436E6BA2784}" srcId="{48C1E4EC-1754-F649-8C2B-D6C522309D86}" destId="{D412B390-F0E2-8C43-8977-773D6CC35196}" srcOrd="1" destOrd="0" parTransId="{11A858C7-A5D1-084A-8B15-6909F2D4A804}" sibTransId="{11922985-1A79-644F-AF8E-1EF4C65853C1}"/>
    <dgm:cxn modelId="{677E02AB-AF84-3249-B1E3-DFCB6788A190}" type="presParOf" srcId="{22C9016A-EAA6-0A4A-BE83-16B3150A2D09}" destId="{A371EE99-83C7-204B-86E4-AAA8696BD73D}" srcOrd="0" destOrd="0" presId="urn:microsoft.com/office/officeart/2005/8/layout/vList2"/>
    <dgm:cxn modelId="{3380510D-FF1E-AE48-BDF1-0F01FABCAF59}" type="presParOf" srcId="{22C9016A-EAA6-0A4A-BE83-16B3150A2D09}" destId="{856CDD20-ED01-D94B-B0A8-B6FFA4859BEB}" srcOrd="1"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75F6DF-08E3-854A-A312-79E4E6712D9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l-GR"/>
        </a:p>
      </dgm:t>
    </dgm:pt>
    <dgm:pt modelId="{F45F66E6-2E37-EF49-B641-5868A4517D43}">
      <dgm:prSet custT="1"/>
      <dgm:spPr/>
      <dgm:t>
        <a:bodyPr/>
        <a:lstStyle/>
        <a:p>
          <a:r>
            <a:rPr lang="en-US" sz="2000" b="1" dirty="0"/>
            <a:t>OUTSIDE THE EU </a:t>
          </a:r>
          <a:endParaRPr lang="el-GR" sz="2000" dirty="0"/>
        </a:p>
      </dgm:t>
    </dgm:pt>
    <dgm:pt modelId="{7117B2F7-D23F-3C45-BAED-970EB9274D5F}" type="parTrans" cxnId="{60C9510E-C0B4-334D-8694-BA7E3DD8E5AD}">
      <dgm:prSet/>
      <dgm:spPr/>
      <dgm:t>
        <a:bodyPr/>
        <a:lstStyle/>
        <a:p>
          <a:endParaRPr lang="el-GR"/>
        </a:p>
      </dgm:t>
    </dgm:pt>
    <dgm:pt modelId="{9DBA1017-4D75-BC4A-85E4-3D416E9AA516}" type="sibTrans" cxnId="{60C9510E-C0B4-334D-8694-BA7E3DD8E5AD}">
      <dgm:prSet/>
      <dgm:spPr/>
      <dgm:t>
        <a:bodyPr/>
        <a:lstStyle/>
        <a:p>
          <a:endParaRPr lang="el-GR"/>
        </a:p>
      </dgm:t>
    </dgm:pt>
    <dgm:pt modelId="{1B4909CA-D5E5-AF47-87C7-91441D2F9CB9}">
      <dgm:prSet custT="1"/>
      <dgm:spPr/>
      <dgm:t>
        <a:bodyPr/>
        <a:lstStyle/>
        <a:p>
          <a:r>
            <a:rPr lang="en-US" sz="1800" dirty="0"/>
            <a:t>CHINA </a:t>
          </a:r>
          <a:r>
            <a:rPr lang="en-US" sz="1800" b="1" dirty="0"/>
            <a:t>17%</a:t>
          </a:r>
          <a:endParaRPr lang="el-GR" sz="1800" dirty="0"/>
        </a:p>
      </dgm:t>
    </dgm:pt>
    <dgm:pt modelId="{B7B7571B-F946-BF4A-8535-3EBF3ABC7241}" type="parTrans" cxnId="{AC0458A6-4A57-4E45-9F94-6466066D4464}">
      <dgm:prSet/>
      <dgm:spPr/>
      <dgm:t>
        <a:bodyPr/>
        <a:lstStyle/>
        <a:p>
          <a:endParaRPr lang="el-GR"/>
        </a:p>
      </dgm:t>
    </dgm:pt>
    <dgm:pt modelId="{46D60556-76BD-7F46-AD53-0A68FACABAF3}" type="sibTrans" cxnId="{AC0458A6-4A57-4E45-9F94-6466066D4464}">
      <dgm:prSet/>
      <dgm:spPr/>
      <dgm:t>
        <a:bodyPr/>
        <a:lstStyle/>
        <a:p>
          <a:endParaRPr lang="el-GR"/>
        </a:p>
      </dgm:t>
    </dgm:pt>
    <dgm:pt modelId="{BB8E14D0-3DED-8B49-BFD8-81ED98F15AB6}">
      <dgm:prSet custT="1"/>
      <dgm:spPr/>
      <dgm:t>
        <a:bodyPr/>
        <a:lstStyle/>
        <a:p>
          <a:r>
            <a:rPr lang="en-US" sz="1800" dirty="0"/>
            <a:t>UNITED STATES </a:t>
          </a:r>
          <a:r>
            <a:rPr lang="en-US" sz="1800" b="1" dirty="0"/>
            <a:t>8%</a:t>
          </a:r>
          <a:endParaRPr lang="el-GR" sz="1800" dirty="0"/>
        </a:p>
      </dgm:t>
    </dgm:pt>
    <dgm:pt modelId="{513E342A-0EDD-7148-AD2D-AFAA0C2A3D77}" type="parTrans" cxnId="{EF330FCF-418A-CE4F-B1CB-45826C1906B8}">
      <dgm:prSet/>
      <dgm:spPr/>
      <dgm:t>
        <a:bodyPr/>
        <a:lstStyle/>
        <a:p>
          <a:endParaRPr lang="el-GR"/>
        </a:p>
      </dgm:t>
    </dgm:pt>
    <dgm:pt modelId="{8A233FC2-3BB7-D646-893C-B6F7CF12839A}" type="sibTrans" cxnId="{EF330FCF-418A-CE4F-B1CB-45826C1906B8}">
      <dgm:prSet/>
      <dgm:spPr/>
      <dgm:t>
        <a:bodyPr/>
        <a:lstStyle/>
        <a:p>
          <a:endParaRPr lang="el-GR"/>
        </a:p>
      </dgm:t>
    </dgm:pt>
    <dgm:pt modelId="{F2ED2A11-2680-BB46-B994-4BD256A0CD8B}" type="pres">
      <dgm:prSet presAssocID="{5575F6DF-08E3-854A-A312-79E4E6712D94}" presName="linear" presStyleCnt="0">
        <dgm:presLayoutVars>
          <dgm:animLvl val="lvl"/>
          <dgm:resizeHandles val="exact"/>
        </dgm:presLayoutVars>
      </dgm:prSet>
      <dgm:spPr/>
    </dgm:pt>
    <dgm:pt modelId="{AC82776A-ADDB-8846-89F9-9776696CF118}" type="pres">
      <dgm:prSet presAssocID="{F45F66E6-2E37-EF49-B641-5868A4517D43}" presName="parentText" presStyleLbl="node1" presStyleIdx="0" presStyleCnt="1" custLinFactNeighborY="-31168">
        <dgm:presLayoutVars>
          <dgm:chMax val="0"/>
          <dgm:bulletEnabled val="1"/>
        </dgm:presLayoutVars>
      </dgm:prSet>
      <dgm:spPr/>
    </dgm:pt>
    <dgm:pt modelId="{5DE9EFCB-59C6-664C-B382-616E78B10184}" type="pres">
      <dgm:prSet presAssocID="{F45F66E6-2E37-EF49-B641-5868A4517D43}" presName="childText" presStyleLbl="revTx" presStyleIdx="0" presStyleCnt="1">
        <dgm:presLayoutVars>
          <dgm:bulletEnabled val="1"/>
        </dgm:presLayoutVars>
      </dgm:prSet>
      <dgm:spPr/>
    </dgm:pt>
  </dgm:ptLst>
  <dgm:cxnLst>
    <dgm:cxn modelId="{60C9510E-C0B4-334D-8694-BA7E3DD8E5AD}" srcId="{5575F6DF-08E3-854A-A312-79E4E6712D94}" destId="{F45F66E6-2E37-EF49-B641-5868A4517D43}" srcOrd="0" destOrd="0" parTransId="{7117B2F7-D23F-3C45-BAED-970EB9274D5F}" sibTransId="{9DBA1017-4D75-BC4A-85E4-3D416E9AA516}"/>
    <dgm:cxn modelId="{5CCC7612-3A2C-234F-B45F-CA8E2E965C9D}" type="presOf" srcId="{BB8E14D0-3DED-8B49-BFD8-81ED98F15AB6}" destId="{5DE9EFCB-59C6-664C-B382-616E78B10184}" srcOrd="0" destOrd="1" presId="urn:microsoft.com/office/officeart/2005/8/layout/vList2"/>
    <dgm:cxn modelId="{AC0458A6-4A57-4E45-9F94-6466066D4464}" srcId="{F45F66E6-2E37-EF49-B641-5868A4517D43}" destId="{1B4909CA-D5E5-AF47-87C7-91441D2F9CB9}" srcOrd="0" destOrd="0" parTransId="{B7B7571B-F946-BF4A-8535-3EBF3ABC7241}" sibTransId="{46D60556-76BD-7F46-AD53-0A68FACABAF3}"/>
    <dgm:cxn modelId="{B7C28DC3-CF69-B841-92FB-69F0C1EB6CD4}" type="presOf" srcId="{F45F66E6-2E37-EF49-B641-5868A4517D43}" destId="{AC82776A-ADDB-8846-89F9-9776696CF118}" srcOrd="0" destOrd="0" presId="urn:microsoft.com/office/officeart/2005/8/layout/vList2"/>
    <dgm:cxn modelId="{3EAE9BC3-9E6F-5B47-B522-33720240B38A}" type="presOf" srcId="{1B4909CA-D5E5-AF47-87C7-91441D2F9CB9}" destId="{5DE9EFCB-59C6-664C-B382-616E78B10184}" srcOrd="0" destOrd="0" presId="urn:microsoft.com/office/officeart/2005/8/layout/vList2"/>
    <dgm:cxn modelId="{2734B5C9-FCDD-4F4A-AE10-C5AA7FDACB98}" type="presOf" srcId="{5575F6DF-08E3-854A-A312-79E4E6712D94}" destId="{F2ED2A11-2680-BB46-B994-4BD256A0CD8B}" srcOrd="0" destOrd="0" presId="urn:microsoft.com/office/officeart/2005/8/layout/vList2"/>
    <dgm:cxn modelId="{EF330FCF-418A-CE4F-B1CB-45826C1906B8}" srcId="{F45F66E6-2E37-EF49-B641-5868A4517D43}" destId="{BB8E14D0-3DED-8B49-BFD8-81ED98F15AB6}" srcOrd="1" destOrd="0" parTransId="{513E342A-0EDD-7148-AD2D-AFAA0C2A3D77}" sibTransId="{8A233FC2-3BB7-D646-893C-B6F7CF12839A}"/>
    <dgm:cxn modelId="{F813E964-7570-CC46-A86B-0E8D6F197372}" type="presParOf" srcId="{F2ED2A11-2680-BB46-B994-4BD256A0CD8B}" destId="{AC82776A-ADDB-8846-89F9-9776696CF118}" srcOrd="0" destOrd="0" presId="urn:microsoft.com/office/officeart/2005/8/layout/vList2"/>
    <dgm:cxn modelId="{FD22A158-12F3-DD4A-80C5-715FE68E247B}" type="presParOf" srcId="{F2ED2A11-2680-BB46-B994-4BD256A0CD8B}" destId="{5DE9EFCB-59C6-664C-B382-616E78B10184}" srcOrd="1"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9438FD-F4C9-4416-99E9-31313C9FA65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E0B585D-B607-43C2-9782-5FBB4EF9BD7C}">
      <dgm:prSet custT="1"/>
      <dgm:spPr/>
      <dgm:t>
        <a:bodyPr/>
        <a:lstStyle/>
        <a:p>
          <a:r>
            <a:rPr lang="en-US" sz="1800" b="0" i="0" dirty="0"/>
            <a:t>As a member of NATO, the EU and the Organization for Security and Co operation in Europe (OSCE), the Netherlands made clear the importance of </a:t>
          </a:r>
          <a:r>
            <a:rPr lang="en-US" sz="1800" b="1" i="0" dirty="0"/>
            <a:t>diplomacy and dialogue.</a:t>
          </a:r>
          <a:endParaRPr lang="en-US" sz="1800" dirty="0"/>
        </a:p>
      </dgm:t>
    </dgm:pt>
    <dgm:pt modelId="{B7076F53-FE90-4452-850F-C3C8AD9006CD}" type="parTrans" cxnId="{336180DF-95B2-42B6-86C2-6F429E684C70}">
      <dgm:prSet/>
      <dgm:spPr/>
      <dgm:t>
        <a:bodyPr/>
        <a:lstStyle/>
        <a:p>
          <a:endParaRPr lang="en-US"/>
        </a:p>
      </dgm:t>
    </dgm:pt>
    <dgm:pt modelId="{AD6FADCF-5194-4EAB-A928-3B1E9F15EBCB}" type="sibTrans" cxnId="{336180DF-95B2-42B6-86C2-6F429E684C70}">
      <dgm:prSet/>
      <dgm:spPr/>
      <dgm:t>
        <a:bodyPr/>
        <a:lstStyle/>
        <a:p>
          <a:endParaRPr lang="en-US"/>
        </a:p>
      </dgm:t>
    </dgm:pt>
    <dgm:pt modelId="{0B11EE8A-1D2D-4528-8B98-690EE470B621}">
      <dgm:prSet/>
      <dgm:spPr/>
      <dgm:t>
        <a:bodyPr/>
        <a:lstStyle/>
        <a:p>
          <a:r>
            <a:rPr lang="en-US" b="0" i="0" dirty="0"/>
            <a:t>The Netherlands supports </a:t>
          </a:r>
          <a:r>
            <a:rPr lang="en-US" b="1" i="0" dirty="0"/>
            <a:t>EU sanctions against Russia</a:t>
          </a:r>
          <a:r>
            <a:rPr lang="en-US" b="0" i="0" dirty="0"/>
            <a:t> following Russia’s attack on Ukraine. The Netherlands is also providing </a:t>
          </a:r>
          <a:r>
            <a:rPr lang="en-US" b="1" i="0" dirty="0"/>
            <a:t>military goods to Ukraine</a:t>
          </a:r>
          <a:r>
            <a:rPr lang="en-US" b="0" i="0" dirty="0"/>
            <a:t>.</a:t>
          </a:r>
          <a:br>
            <a:rPr lang="en-US" b="0" i="0" dirty="0"/>
          </a:br>
          <a:endParaRPr lang="en-US" dirty="0"/>
        </a:p>
      </dgm:t>
    </dgm:pt>
    <dgm:pt modelId="{BC1EE49A-0C7C-421A-A9BF-E5FD18CE5B8E}" type="parTrans" cxnId="{B3101EE0-F0AA-45BE-BFBC-48BD1FDC6171}">
      <dgm:prSet/>
      <dgm:spPr/>
      <dgm:t>
        <a:bodyPr/>
        <a:lstStyle/>
        <a:p>
          <a:endParaRPr lang="en-US"/>
        </a:p>
      </dgm:t>
    </dgm:pt>
    <dgm:pt modelId="{A0BE380F-D8D5-4E88-B847-4EB9C5B29A52}" type="sibTrans" cxnId="{B3101EE0-F0AA-45BE-BFBC-48BD1FDC6171}">
      <dgm:prSet/>
      <dgm:spPr/>
      <dgm:t>
        <a:bodyPr/>
        <a:lstStyle/>
        <a:p>
          <a:endParaRPr lang="en-US"/>
        </a:p>
      </dgm:t>
    </dgm:pt>
    <dgm:pt modelId="{2591AA36-1F36-E04A-AD77-B6B012857859}" type="pres">
      <dgm:prSet presAssocID="{699438FD-F4C9-4416-99E9-31313C9FA659}" presName="hierChild1" presStyleCnt="0">
        <dgm:presLayoutVars>
          <dgm:chPref val="1"/>
          <dgm:dir/>
          <dgm:animOne val="branch"/>
          <dgm:animLvl val="lvl"/>
          <dgm:resizeHandles/>
        </dgm:presLayoutVars>
      </dgm:prSet>
      <dgm:spPr/>
    </dgm:pt>
    <dgm:pt modelId="{FE23C640-D0C3-3844-A6FA-EB959B902030}" type="pres">
      <dgm:prSet presAssocID="{4E0B585D-B607-43C2-9782-5FBB4EF9BD7C}" presName="hierRoot1" presStyleCnt="0"/>
      <dgm:spPr/>
    </dgm:pt>
    <dgm:pt modelId="{B35CE498-5A2B-2C40-8D88-442012B0357D}" type="pres">
      <dgm:prSet presAssocID="{4E0B585D-B607-43C2-9782-5FBB4EF9BD7C}" presName="composite" presStyleCnt="0"/>
      <dgm:spPr/>
    </dgm:pt>
    <dgm:pt modelId="{7506B9F5-236D-2642-9529-911AF9DF9E7A}" type="pres">
      <dgm:prSet presAssocID="{4E0B585D-B607-43C2-9782-5FBB4EF9BD7C}" presName="background" presStyleLbl="node0" presStyleIdx="0" presStyleCnt="2"/>
      <dgm:spPr/>
    </dgm:pt>
    <dgm:pt modelId="{6E96B452-51C8-BE44-8266-0477252EC5FC}" type="pres">
      <dgm:prSet presAssocID="{4E0B585D-B607-43C2-9782-5FBB4EF9BD7C}" presName="text" presStyleLbl="fgAcc0" presStyleIdx="0" presStyleCnt="2" custScaleX="114085" custScaleY="116723" custLinFactNeighborX="-4672" custLinFactNeighborY="-27692">
        <dgm:presLayoutVars>
          <dgm:chPref val="3"/>
        </dgm:presLayoutVars>
      </dgm:prSet>
      <dgm:spPr/>
    </dgm:pt>
    <dgm:pt modelId="{59366B67-110D-FC44-9B44-34085BDEA988}" type="pres">
      <dgm:prSet presAssocID="{4E0B585D-B607-43C2-9782-5FBB4EF9BD7C}" presName="hierChild2" presStyleCnt="0"/>
      <dgm:spPr/>
    </dgm:pt>
    <dgm:pt modelId="{03A0FAD6-E61F-BA45-8C6D-FA18E474D976}" type="pres">
      <dgm:prSet presAssocID="{0B11EE8A-1D2D-4528-8B98-690EE470B621}" presName="hierRoot1" presStyleCnt="0"/>
      <dgm:spPr/>
    </dgm:pt>
    <dgm:pt modelId="{E3C26175-1C06-814A-B562-5BCE1E01BDE6}" type="pres">
      <dgm:prSet presAssocID="{0B11EE8A-1D2D-4528-8B98-690EE470B621}" presName="composite" presStyleCnt="0"/>
      <dgm:spPr/>
    </dgm:pt>
    <dgm:pt modelId="{4D84A04E-2114-464D-A06F-55A03EBABAB5}" type="pres">
      <dgm:prSet presAssocID="{0B11EE8A-1D2D-4528-8B98-690EE470B621}" presName="background" presStyleLbl="node0" presStyleIdx="1" presStyleCnt="2"/>
      <dgm:spPr/>
    </dgm:pt>
    <dgm:pt modelId="{65A88AC2-A70E-8845-9DF6-516EBAA04239}" type="pres">
      <dgm:prSet presAssocID="{0B11EE8A-1D2D-4528-8B98-690EE470B621}" presName="text" presStyleLbl="fgAcc0" presStyleIdx="1" presStyleCnt="2" custScaleX="110240" custScaleY="124304">
        <dgm:presLayoutVars>
          <dgm:chPref val="3"/>
        </dgm:presLayoutVars>
      </dgm:prSet>
      <dgm:spPr/>
    </dgm:pt>
    <dgm:pt modelId="{72E39F5D-C390-AE4D-911B-C37BA8175B6D}" type="pres">
      <dgm:prSet presAssocID="{0B11EE8A-1D2D-4528-8B98-690EE470B621}" presName="hierChild2" presStyleCnt="0"/>
      <dgm:spPr/>
    </dgm:pt>
  </dgm:ptLst>
  <dgm:cxnLst>
    <dgm:cxn modelId="{8FCA9A67-17D5-2C47-9CE6-0AEE1EF3BD9F}" type="presOf" srcId="{4E0B585D-B607-43C2-9782-5FBB4EF9BD7C}" destId="{6E96B452-51C8-BE44-8266-0477252EC5FC}" srcOrd="0" destOrd="0" presId="urn:microsoft.com/office/officeart/2005/8/layout/hierarchy1"/>
    <dgm:cxn modelId="{336180DF-95B2-42B6-86C2-6F429E684C70}" srcId="{699438FD-F4C9-4416-99E9-31313C9FA659}" destId="{4E0B585D-B607-43C2-9782-5FBB4EF9BD7C}" srcOrd="0" destOrd="0" parTransId="{B7076F53-FE90-4452-850F-C3C8AD9006CD}" sibTransId="{AD6FADCF-5194-4EAB-A928-3B1E9F15EBCB}"/>
    <dgm:cxn modelId="{B3101EE0-F0AA-45BE-BFBC-48BD1FDC6171}" srcId="{699438FD-F4C9-4416-99E9-31313C9FA659}" destId="{0B11EE8A-1D2D-4528-8B98-690EE470B621}" srcOrd="1" destOrd="0" parTransId="{BC1EE49A-0C7C-421A-A9BF-E5FD18CE5B8E}" sibTransId="{A0BE380F-D8D5-4E88-B847-4EB9C5B29A52}"/>
    <dgm:cxn modelId="{AF5EF7F7-4BDF-5D49-82E1-86C834F3A207}" type="presOf" srcId="{0B11EE8A-1D2D-4528-8B98-690EE470B621}" destId="{65A88AC2-A70E-8845-9DF6-516EBAA04239}" srcOrd="0" destOrd="0" presId="urn:microsoft.com/office/officeart/2005/8/layout/hierarchy1"/>
    <dgm:cxn modelId="{BB8A68FA-D1F1-004D-9B54-CF7C1B7AAE07}" type="presOf" srcId="{699438FD-F4C9-4416-99E9-31313C9FA659}" destId="{2591AA36-1F36-E04A-AD77-B6B012857859}" srcOrd="0" destOrd="0" presId="urn:microsoft.com/office/officeart/2005/8/layout/hierarchy1"/>
    <dgm:cxn modelId="{591BEB12-3DDE-C84A-9DFB-948D36E5CE6D}" type="presParOf" srcId="{2591AA36-1F36-E04A-AD77-B6B012857859}" destId="{FE23C640-D0C3-3844-A6FA-EB959B902030}" srcOrd="0" destOrd="0" presId="urn:microsoft.com/office/officeart/2005/8/layout/hierarchy1"/>
    <dgm:cxn modelId="{29E5A1F7-C4F7-B042-9A82-9A8B3CB8AF85}" type="presParOf" srcId="{FE23C640-D0C3-3844-A6FA-EB959B902030}" destId="{B35CE498-5A2B-2C40-8D88-442012B0357D}" srcOrd="0" destOrd="0" presId="urn:microsoft.com/office/officeart/2005/8/layout/hierarchy1"/>
    <dgm:cxn modelId="{BC3AC52F-7894-8742-A4D5-A9F857ED4E33}" type="presParOf" srcId="{B35CE498-5A2B-2C40-8D88-442012B0357D}" destId="{7506B9F5-236D-2642-9529-911AF9DF9E7A}" srcOrd="0" destOrd="0" presId="urn:microsoft.com/office/officeart/2005/8/layout/hierarchy1"/>
    <dgm:cxn modelId="{F1642448-D1A1-5B4A-9218-C5B81A9FA0EA}" type="presParOf" srcId="{B35CE498-5A2B-2C40-8D88-442012B0357D}" destId="{6E96B452-51C8-BE44-8266-0477252EC5FC}" srcOrd="1" destOrd="0" presId="urn:microsoft.com/office/officeart/2005/8/layout/hierarchy1"/>
    <dgm:cxn modelId="{9AF73385-93AD-5846-93AA-71BE3126E877}" type="presParOf" srcId="{FE23C640-D0C3-3844-A6FA-EB959B902030}" destId="{59366B67-110D-FC44-9B44-34085BDEA988}" srcOrd="1" destOrd="0" presId="urn:microsoft.com/office/officeart/2005/8/layout/hierarchy1"/>
    <dgm:cxn modelId="{B354D498-E922-A644-ABD5-15996C94FF31}" type="presParOf" srcId="{2591AA36-1F36-E04A-AD77-B6B012857859}" destId="{03A0FAD6-E61F-BA45-8C6D-FA18E474D976}" srcOrd="1" destOrd="0" presId="urn:microsoft.com/office/officeart/2005/8/layout/hierarchy1"/>
    <dgm:cxn modelId="{023A621F-70F4-DC4D-A2EF-A9FA230562F7}" type="presParOf" srcId="{03A0FAD6-E61F-BA45-8C6D-FA18E474D976}" destId="{E3C26175-1C06-814A-B562-5BCE1E01BDE6}" srcOrd="0" destOrd="0" presId="urn:microsoft.com/office/officeart/2005/8/layout/hierarchy1"/>
    <dgm:cxn modelId="{C0F74673-A87C-BB4E-B082-E75E30D1647F}" type="presParOf" srcId="{E3C26175-1C06-814A-B562-5BCE1E01BDE6}" destId="{4D84A04E-2114-464D-A06F-55A03EBABAB5}" srcOrd="0" destOrd="0" presId="urn:microsoft.com/office/officeart/2005/8/layout/hierarchy1"/>
    <dgm:cxn modelId="{D7F25669-B8D7-2149-8075-DEF9EADFA0ED}" type="presParOf" srcId="{E3C26175-1C06-814A-B562-5BCE1E01BDE6}" destId="{65A88AC2-A70E-8845-9DF6-516EBAA04239}" srcOrd="1" destOrd="0" presId="urn:microsoft.com/office/officeart/2005/8/layout/hierarchy1"/>
    <dgm:cxn modelId="{85D34343-5ADF-1E48-9142-9CB96CFB314B}" type="presParOf" srcId="{03A0FAD6-E61F-BA45-8C6D-FA18E474D976}" destId="{72E39F5D-C390-AE4D-911B-C37BA8175B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04BB-C4FA-BD40-B16D-59F4A3DA2A72}">
      <dsp:nvSpPr>
        <dsp:cNvPr id="0" name=""/>
        <dsp:cNvSpPr/>
      </dsp:nvSpPr>
      <dsp:spPr>
        <a:xfrm>
          <a:off x="0" y="0"/>
          <a:ext cx="1118152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93358-C56F-344F-A11B-8E141441D776}">
      <dsp:nvSpPr>
        <dsp:cNvPr id="0" name=""/>
        <dsp:cNvSpPr/>
      </dsp:nvSpPr>
      <dsp:spPr>
        <a:xfrm>
          <a:off x="0" y="0"/>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1. BASIC INFORMATION</a:t>
          </a:r>
          <a:endParaRPr lang="en-US" sz="2600" kern="1200" dirty="0"/>
        </a:p>
      </dsp:txBody>
      <dsp:txXfrm>
        <a:off x="0" y="0"/>
        <a:ext cx="11181521" cy="729050"/>
      </dsp:txXfrm>
    </dsp:sp>
    <dsp:sp modelId="{79EB33E5-9C31-0D4C-A7D6-FBD84402058A}">
      <dsp:nvSpPr>
        <dsp:cNvPr id="0" name=""/>
        <dsp:cNvSpPr/>
      </dsp:nvSpPr>
      <dsp:spPr>
        <a:xfrm>
          <a:off x="0" y="729050"/>
          <a:ext cx="11181521" cy="0"/>
        </a:xfrm>
        <a:prstGeom prst="line">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7934D-EEE4-5744-AC77-41ADE6943CBF}">
      <dsp:nvSpPr>
        <dsp:cNvPr id="0" name=""/>
        <dsp:cNvSpPr/>
      </dsp:nvSpPr>
      <dsp:spPr>
        <a:xfrm>
          <a:off x="0" y="729050"/>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2. HISTORY</a:t>
          </a:r>
          <a:endParaRPr lang="en-US" sz="2600" kern="1200" dirty="0"/>
        </a:p>
      </dsp:txBody>
      <dsp:txXfrm>
        <a:off x="0" y="729050"/>
        <a:ext cx="11181521" cy="729050"/>
      </dsp:txXfrm>
    </dsp:sp>
    <dsp:sp modelId="{B34A555A-9D48-BC4F-81EB-30060EB5BA42}">
      <dsp:nvSpPr>
        <dsp:cNvPr id="0" name=""/>
        <dsp:cNvSpPr/>
      </dsp:nvSpPr>
      <dsp:spPr>
        <a:xfrm>
          <a:off x="0" y="1458101"/>
          <a:ext cx="11181521" cy="0"/>
        </a:xfrm>
        <a:prstGeom prst="lin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FDBF2-7A94-864D-AD41-86C659F19548}">
      <dsp:nvSpPr>
        <dsp:cNvPr id="0" name=""/>
        <dsp:cNvSpPr/>
      </dsp:nvSpPr>
      <dsp:spPr>
        <a:xfrm>
          <a:off x="0" y="1458101"/>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3. POLITICAL SYSTEM</a:t>
          </a:r>
          <a:endParaRPr lang="en-US" sz="2600" kern="1200" dirty="0"/>
        </a:p>
      </dsp:txBody>
      <dsp:txXfrm>
        <a:off x="0" y="1458101"/>
        <a:ext cx="11181521" cy="729050"/>
      </dsp:txXfrm>
    </dsp:sp>
    <dsp:sp modelId="{2E1AA70B-701C-1B48-B028-30B91475B8AE}">
      <dsp:nvSpPr>
        <dsp:cNvPr id="0" name=""/>
        <dsp:cNvSpPr/>
      </dsp:nvSpPr>
      <dsp:spPr>
        <a:xfrm>
          <a:off x="0" y="2187152"/>
          <a:ext cx="11181521" cy="0"/>
        </a:xfrm>
        <a:prstGeom prst="line">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E4C94-C5EF-754D-84E1-5C3686A40CC3}">
      <dsp:nvSpPr>
        <dsp:cNvPr id="0" name=""/>
        <dsp:cNvSpPr/>
      </dsp:nvSpPr>
      <dsp:spPr>
        <a:xfrm>
          <a:off x="0" y="2187152"/>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4. POLITICAL PARTIES-ELECTIONS</a:t>
          </a:r>
          <a:endParaRPr lang="en-US" sz="2600" kern="1200" dirty="0"/>
        </a:p>
      </dsp:txBody>
      <dsp:txXfrm>
        <a:off x="0" y="2187152"/>
        <a:ext cx="11181521" cy="729050"/>
      </dsp:txXfrm>
    </dsp:sp>
    <dsp:sp modelId="{67E607B5-3254-2F43-AEFD-F58CA826E002}">
      <dsp:nvSpPr>
        <dsp:cNvPr id="0" name=""/>
        <dsp:cNvSpPr/>
      </dsp:nvSpPr>
      <dsp:spPr>
        <a:xfrm>
          <a:off x="0" y="2916202"/>
          <a:ext cx="11181521" cy="0"/>
        </a:xfrm>
        <a:prstGeom prst="lin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A3DE9-EEF5-1845-ADBC-2BFC58B4EB76}">
      <dsp:nvSpPr>
        <dsp:cNvPr id="0" name=""/>
        <dsp:cNvSpPr/>
      </dsp:nvSpPr>
      <dsp:spPr>
        <a:xfrm>
          <a:off x="0" y="2916202"/>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5. THE NETHERLANDS AND THE EU i)place on map ii) economy iii)Euroscepticism</a:t>
          </a:r>
          <a:endParaRPr lang="en-US" sz="2600" kern="1200" dirty="0"/>
        </a:p>
      </dsp:txBody>
      <dsp:txXfrm>
        <a:off x="0" y="2916202"/>
        <a:ext cx="11181521" cy="729050"/>
      </dsp:txXfrm>
    </dsp:sp>
    <dsp:sp modelId="{6D601A51-4787-EB4A-93F7-CD616880759E}">
      <dsp:nvSpPr>
        <dsp:cNvPr id="0" name=""/>
        <dsp:cNvSpPr/>
      </dsp:nvSpPr>
      <dsp:spPr>
        <a:xfrm>
          <a:off x="0" y="3645253"/>
          <a:ext cx="11181521" cy="0"/>
        </a:xfrm>
        <a:prstGeom prst="line">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8A60B-3EE0-774A-88EA-7D2D22ECB913}">
      <dsp:nvSpPr>
        <dsp:cNvPr id="0" name=""/>
        <dsp:cNvSpPr/>
      </dsp:nvSpPr>
      <dsp:spPr>
        <a:xfrm>
          <a:off x="0" y="3645253"/>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6. FRUGAL FOUR</a:t>
          </a:r>
          <a:endParaRPr lang="en-US" sz="2600" kern="1200" dirty="0"/>
        </a:p>
      </dsp:txBody>
      <dsp:txXfrm>
        <a:off x="0" y="3645253"/>
        <a:ext cx="11181521" cy="729050"/>
      </dsp:txXfrm>
    </dsp:sp>
    <dsp:sp modelId="{E502E59F-0592-DA40-88E8-25C41723C671}">
      <dsp:nvSpPr>
        <dsp:cNvPr id="0" name=""/>
        <dsp:cNvSpPr/>
      </dsp:nvSpPr>
      <dsp:spPr>
        <a:xfrm>
          <a:off x="0" y="4374304"/>
          <a:ext cx="11181521" cy="0"/>
        </a:xfrm>
        <a:prstGeom prst="lin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1270F-B48F-F848-818D-09F61EEFF793}">
      <dsp:nvSpPr>
        <dsp:cNvPr id="0" name=""/>
        <dsp:cNvSpPr/>
      </dsp:nvSpPr>
      <dsp:spPr>
        <a:xfrm>
          <a:off x="0" y="4374304"/>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7. BREXIT</a:t>
          </a:r>
          <a:endParaRPr lang="en-US" sz="2600" kern="1200" dirty="0"/>
        </a:p>
      </dsp:txBody>
      <dsp:txXfrm>
        <a:off x="0" y="4374304"/>
        <a:ext cx="11181521" cy="729050"/>
      </dsp:txXfrm>
    </dsp:sp>
    <dsp:sp modelId="{94786809-5675-2743-BC5D-9AFBE20BFC28}">
      <dsp:nvSpPr>
        <dsp:cNvPr id="0" name=""/>
        <dsp:cNvSpPr/>
      </dsp:nvSpPr>
      <dsp:spPr>
        <a:xfrm>
          <a:off x="0" y="5103355"/>
          <a:ext cx="11181521"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32E37-203C-DB4F-9BCE-5773C96F6EA6}">
      <dsp:nvSpPr>
        <dsp:cNvPr id="0" name=""/>
        <dsp:cNvSpPr/>
      </dsp:nvSpPr>
      <dsp:spPr>
        <a:xfrm>
          <a:off x="0" y="5103355"/>
          <a:ext cx="11181521" cy="72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8. UKRAINE-RUSSIA WAR</a:t>
          </a:r>
          <a:endParaRPr lang="en-US" sz="2600" kern="1200" dirty="0"/>
        </a:p>
      </dsp:txBody>
      <dsp:txXfrm>
        <a:off x="0" y="5103355"/>
        <a:ext cx="11181521" cy="72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D4DCE-D91C-F546-BAAF-B2BD897E2517}">
      <dsp:nvSpPr>
        <dsp:cNvPr id="0" name=""/>
        <dsp:cNvSpPr/>
      </dsp:nvSpPr>
      <dsp:spPr>
        <a:xfrm>
          <a:off x="0" y="0"/>
          <a:ext cx="3414946" cy="419280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066800">
            <a:lnSpc>
              <a:spcPct val="90000"/>
            </a:lnSpc>
            <a:spcBef>
              <a:spcPct val="0"/>
            </a:spcBef>
            <a:spcAft>
              <a:spcPct val="35000"/>
            </a:spcAft>
            <a:buNone/>
          </a:pPr>
          <a:r>
            <a:rPr lang="en-US" sz="2400" kern="1200" dirty="0"/>
            <a:t>Public administration, defense, education, human health, social work activities </a:t>
          </a:r>
          <a:r>
            <a:rPr lang="en-US" sz="2400" b="1" kern="1200" dirty="0"/>
            <a:t>(21.7%)</a:t>
          </a:r>
          <a:endParaRPr lang="en-US" sz="2400" kern="1200" dirty="0"/>
        </a:p>
      </dsp:txBody>
      <dsp:txXfrm>
        <a:off x="0" y="1593265"/>
        <a:ext cx="3414946" cy="2515683"/>
      </dsp:txXfrm>
    </dsp:sp>
    <dsp:sp modelId="{111D086B-F0CE-6A4B-BA65-0C5CD886E952}">
      <dsp:nvSpPr>
        <dsp:cNvPr id="0" name=""/>
        <dsp:cNvSpPr/>
      </dsp:nvSpPr>
      <dsp:spPr>
        <a:xfrm>
          <a:off x="1078552" y="419280"/>
          <a:ext cx="1257841" cy="125784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262759" y="603487"/>
        <a:ext cx="889427" cy="889427"/>
      </dsp:txXfrm>
    </dsp:sp>
    <dsp:sp modelId="{0169DA71-46B3-564F-AD4B-3CC2FFAE2DBE}">
      <dsp:nvSpPr>
        <dsp:cNvPr id="0" name=""/>
        <dsp:cNvSpPr/>
      </dsp:nvSpPr>
      <dsp:spPr>
        <a:xfrm>
          <a:off x="0" y="4192733"/>
          <a:ext cx="3414946"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8F399-F764-E141-A2B2-9282961C914D}">
      <dsp:nvSpPr>
        <dsp:cNvPr id="0" name=""/>
        <dsp:cNvSpPr/>
      </dsp:nvSpPr>
      <dsp:spPr>
        <a:xfrm>
          <a:off x="3756441" y="0"/>
          <a:ext cx="3414946" cy="419280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066800">
            <a:lnSpc>
              <a:spcPct val="90000"/>
            </a:lnSpc>
            <a:spcBef>
              <a:spcPct val="0"/>
            </a:spcBef>
            <a:spcAft>
              <a:spcPct val="35000"/>
            </a:spcAft>
            <a:buNone/>
          </a:pPr>
          <a:r>
            <a:rPr lang="en-US" sz="2400" kern="1200" dirty="0"/>
            <a:t>Wholesale &amp; retail trade, transport, accommodation, food services </a:t>
          </a:r>
          <a:r>
            <a:rPr lang="en-US" sz="2400" b="1" kern="1200" dirty="0"/>
            <a:t>(20.4%)</a:t>
          </a:r>
          <a:endParaRPr lang="en-US" sz="2400" kern="1200" dirty="0"/>
        </a:p>
      </dsp:txBody>
      <dsp:txXfrm>
        <a:off x="3756441" y="1593265"/>
        <a:ext cx="3414946" cy="2515683"/>
      </dsp:txXfrm>
    </dsp:sp>
    <dsp:sp modelId="{F2D96B15-BA87-6745-9923-E087EF6439DB}">
      <dsp:nvSpPr>
        <dsp:cNvPr id="0" name=""/>
        <dsp:cNvSpPr/>
      </dsp:nvSpPr>
      <dsp:spPr>
        <a:xfrm>
          <a:off x="4834993" y="419280"/>
          <a:ext cx="1257841" cy="1257841"/>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5019200" y="603487"/>
        <a:ext cx="889427" cy="889427"/>
      </dsp:txXfrm>
    </dsp:sp>
    <dsp:sp modelId="{B3266ACD-5C55-DE4B-B68A-78DCD9F1982D}">
      <dsp:nvSpPr>
        <dsp:cNvPr id="0" name=""/>
        <dsp:cNvSpPr/>
      </dsp:nvSpPr>
      <dsp:spPr>
        <a:xfrm>
          <a:off x="3756441" y="4192733"/>
          <a:ext cx="3414946"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DE35E-B26C-0B4B-A1DB-D839C6CB2633}">
      <dsp:nvSpPr>
        <dsp:cNvPr id="0" name=""/>
        <dsp:cNvSpPr/>
      </dsp:nvSpPr>
      <dsp:spPr>
        <a:xfrm>
          <a:off x="7512882" y="0"/>
          <a:ext cx="3414946" cy="419280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066800">
            <a:lnSpc>
              <a:spcPct val="90000"/>
            </a:lnSpc>
            <a:spcBef>
              <a:spcPct val="0"/>
            </a:spcBef>
            <a:spcAft>
              <a:spcPct val="35000"/>
            </a:spcAft>
            <a:buNone/>
          </a:pPr>
          <a:r>
            <a:rPr lang="en-US" sz="2400" kern="1200" dirty="0"/>
            <a:t>Professional, scientific, technical activities; administrative and support service activities </a:t>
          </a:r>
          <a:r>
            <a:rPr lang="en-US" sz="2400" b="1" kern="1200" dirty="0"/>
            <a:t>(14.7%)</a:t>
          </a:r>
          <a:endParaRPr lang="en-US" sz="2400" kern="1200" dirty="0"/>
        </a:p>
      </dsp:txBody>
      <dsp:txXfrm>
        <a:off x="7512882" y="1593265"/>
        <a:ext cx="3414946" cy="2515683"/>
      </dsp:txXfrm>
    </dsp:sp>
    <dsp:sp modelId="{16525741-2BA5-9A46-8E05-227138ACB032}">
      <dsp:nvSpPr>
        <dsp:cNvPr id="0" name=""/>
        <dsp:cNvSpPr/>
      </dsp:nvSpPr>
      <dsp:spPr>
        <a:xfrm>
          <a:off x="8591434" y="419280"/>
          <a:ext cx="1257841" cy="1257841"/>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775641" y="603487"/>
        <a:ext cx="889427" cy="889427"/>
      </dsp:txXfrm>
    </dsp:sp>
    <dsp:sp modelId="{DFEC5EDB-0C5A-AE40-AC58-099C62FCD078}">
      <dsp:nvSpPr>
        <dsp:cNvPr id="0" name=""/>
        <dsp:cNvSpPr/>
      </dsp:nvSpPr>
      <dsp:spPr>
        <a:xfrm>
          <a:off x="7512882" y="4192733"/>
          <a:ext cx="3414946"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D331D-3B71-9B43-977B-BB9BD350F490}">
      <dsp:nvSpPr>
        <dsp:cNvPr id="0" name=""/>
        <dsp:cNvSpPr/>
      </dsp:nvSpPr>
      <dsp:spPr>
        <a:xfrm>
          <a:off x="0" y="11900"/>
          <a:ext cx="3064497"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    EXPORTS</a:t>
          </a:r>
          <a:endParaRPr lang="el-GR" sz="3800" kern="1200" dirty="0"/>
        </a:p>
      </dsp:txBody>
      <dsp:txXfrm>
        <a:off x="44492" y="56392"/>
        <a:ext cx="2975513"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09A7-D40A-8E40-91F0-832F7CC00840}">
      <dsp:nvSpPr>
        <dsp:cNvPr id="0" name=""/>
        <dsp:cNvSpPr/>
      </dsp:nvSpPr>
      <dsp:spPr>
        <a:xfrm>
          <a:off x="0" y="1089"/>
          <a:ext cx="2634747" cy="37887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      IN THE EU</a:t>
          </a:r>
          <a:endParaRPr lang="el-GR" sz="2000" kern="1200" dirty="0"/>
        </a:p>
      </dsp:txBody>
      <dsp:txXfrm>
        <a:off x="18495" y="19584"/>
        <a:ext cx="2597757" cy="341884"/>
      </dsp:txXfrm>
    </dsp:sp>
    <dsp:sp modelId="{E4A20345-D8D3-7E4C-B756-C06CAE246F00}">
      <dsp:nvSpPr>
        <dsp:cNvPr id="0" name=""/>
        <dsp:cNvSpPr/>
      </dsp:nvSpPr>
      <dsp:spPr>
        <a:xfrm>
          <a:off x="0" y="379964"/>
          <a:ext cx="2634747" cy="819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GERMANY </a:t>
          </a:r>
          <a:r>
            <a:rPr lang="en-US" sz="1800" b="1" kern="1200" dirty="0"/>
            <a:t>23%</a:t>
          </a:r>
          <a:endParaRPr lang="el-GR" sz="1800" kern="1200" dirty="0"/>
        </a:p>
        <a:p>
          <a:pPr marL="171450" lvl="1" indent="-171450" algn="l" defTabSz="800100">
            <a:lnSpc>
              <a:spcPct val="90000"/>
            </a:lnSpc>
            <a:spcBef>
              <a:spcPct val="0"/>
            </a:spcBef>
            <a:spcAft>
              <a:spcPct val="20000"/>
            </a:spcAft>
            <a:buChar char="•"/>
          </a:pPr>
          <a:r>
            <a:rPr lang="en-US" sz="1800" kern="1200" dirty="0"/>
            <a:t>BELGIUM </a:t>
          </a:r>
          <a:r>
            <a:rPr lang="en-US" sz="1800" b="1" kern="1200" dirty="0"/>
            <a:t>10%</a:t>
          </a:r>
          <a:endParaRPr lang="el-GR" sz="1800" kern="1200" dirty="0"/>
        </a:p>
        <a:p>
          <a:pPr marL="171450" lvl="1" indent="-171450" algn="l" defTabSz="800100">
            <a:lnSpc>
              <a:spcPct val="90000"/>
            </a:lnSpc>
            <a:spcBef>
              <a:spcPct val="0"/>
            </a:spcBef>
            <a:spcAft>
              <a:spcPct val="20000"/>
            </a:spcAft>
            <a:buChar char="•"/>
          </a:pPr>
          <a:r>
            <a:rPr lang="en-US" sz="1800" kern="1200" dirty="0"/>
            <a:t>FRANCE </a:t>
          </a:r>
          <a:r>
            <a:rPr lang="en-US" sz="1800" b="1" kern="1200" dirty="0"/>
            <a:t>9%</a:t>
          </a:r>
          <a:endParaRPr lang="el-GR" sz="1800" kern="1200" dirty="0"/>
        </a:p>
      </dsp:txBody>
      <dsp:txXfrm>
        <a:off x="0" y="379964"/>
        <a:ext cx="2634747" cy="819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A1D7-5133-A447-842F-166EFA646882}">
      <dsp:nvSpPr>
        <dsp:cNvPr id="0" name=""/>
        <dsp:cNvSpPr/>
      </dsp:nvSpPr>
      <dsp:spPr>
        <a:xfrm>
          <a:off x="0" y="1225"/>
          <a:ext cx="2769175" cy="5610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 OUTSIDE THE EU </a:t>
          </a:r>
          <a:endParaRPr lang="el-GR" sz="2000" kern="1200" dirty="0"/>
        </a:p>
      </dsp:txBody>
      <dsp:txXfrm>
        <a:off x="27388" y="28613"/>
        <a:ext cx="2714399" cy="506275"/>
      </dsp:txXfrm>
    </dsp:sp>
    <dsp:sp modelId="{0B47E242-E55E-1943-A76A-12F4B8A1BEE0}">
      <dsp:nvSpPr>
        <dsp:cNvPr id="0" name=""/>
        <dsp:cNvSpPr/>
      </dsp:nvSpPr>
      <dsp:spPr>
        <a:xfrm>
          <a:off x="0" y="562276"/>
          <a:ext cx="2769175" cy="4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2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UNITED STATES </a:t>
          </a:r>
          <a:r>
            <a:rPr lang="en-US" sz="1800" b="1" kern="1200" dirty="0"/>
            <a:t>8%</a:t>
          </a:r>
          <a:endParaRPr lang="el-GR" sz="1800" kern="1200" dirty="0"/>
        </a:p>
        <a:p>
          <a:pPr marL="171450" lvl="1" indent="-171450" algn="l" defTabSz="800100">
            <a:lnSpc>
              <a:spcPct val="90000"/>
            </a:lnSpc>
            <a:spcBef>
              <a:spcPct val="0"/>
            </a:spcBef>
            <a:spcAft>
              <a:spcPct val="20000"/>
            </a:spcAft>
            <a:buChar char="•"/>
          </a:pPr>
          <a:r>
            <a:rPr lang="en-US" sz="1800" kern="1200" dirty="0"/>
            <a:t>UNITED KINGDOM </a:t>
          </a:r>
          <a:r>
            <a:rPr lang="en-US" sz="1800" b="1" kern="1200" dirty="0"/>
            <a:t>4%</a:t>
          </a:r>
          <a:endParaRPr lang="el-GR" sz="1800" kern="1200" dirty="0"/>
        </a:p>
      </dsp:txBody>
      <dsp:txXfrm>
        <a:off x="0" y="562276"/>
        <a:ext cx="2769175" cy="4716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C4840-C490-7849-B128-C0901CCADF4D}">
      <dsp:nvSpPr>
        <dsp:cNvPr id="0" name=""/>
        <dsp:cNvSpPr/>
      </dsp:nvSpPr>
      <dsp:spPr>
        <a:xfrm>
          <a:off x="0" y="7250"/>
          <a:ext cx="3235948"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     IMPORTS</a:t>
          </a:r>
          <a:endParaRPr lang="el-GR" sz="3500" kern="1200" dirty="0"/>
        </a:p>
      </dsp:txBody>
      <dsp:txXfrm>
        <a:off x="40980" y="48230"/>
        <a:ext cx="3153988" cy="757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EE99-83C7-204B-86E4-AAA8696BD73D}">
      <dsp:nvSpPr>
        <dsp:cNvPr id="0" name=""/>
        <dsp:cNvSpPr/>
      </dsp:nvSpPr>
      <dsp:spPr>
        <a:xfrm>
          <a:off x="0" y="725"/>
          <a:ext cx="2634747" cy="37705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FROM THE EU</a:t>
          </a:r>
          <a:endParaRPr lang="el-GR" sz="2000" kern="1200" dirty="0"/>
        </a:p>
      </dsp:txBody>
      <dsp:txXfrm>
        <a:off x="18407" y="19132"/>
        <a:ext cx="2597933" cy="340245"/>
      </dsp:txXfrm>
    </dsp:sp>
    <dsp:sp modelId="{856CDD20-ED01-D94B-B0A8-B6FFA4859BEB}">
      <dsp:nvSpPr>
        <dsp:cNvPr id="0" name=""/>
        <dsp:cNvSpPr/>
      </dsp:nvSpPr>
      <dsp:spPr>
        <a:xfrm>
          <a:off x="0" y="377784"/>
          <a:ext cx="2634747" cy="596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GERMANY </a:t>
          </a:r>
          <a:r>
            <a:rPr lang="en-US" sz="1800" b="1" kern="1200" dirty="0"/>
            <a:t>15%</a:t>
          </a:r>
          <a:endParaRPr lang="el-GR" sz="1800" kern="1200" dirty="0"/>
        </a:p>
        <a:p>
          <a:pPr marL="171450" lvl="1" indent="-171450" algn="l" defTabSz="800100">
            <a:lnSpc>
              <a:spcPct val="90000"/>
            </a:lnSpc>
            <a:spcBef>
              <a:spcPct val="0"/>
            </a:spcBef>
            <a:spcAft>
              <a:spcPct val="20000"/>
            </a:spcAft>
            <a:buChar char="•"/>
          </a:pPr>
          <a:r>
            <a:rPr lang="en-US" sz="1800" kern="1200" dirty="0"/>
            <a:t>BELGIUM </a:t>
          </a:r>
          <a:r>
            <a:rPr lang="en-US" sz="1800" b="1" kern="1200" dirty="0"/>
            <a:t>8%</a:t>
          </a:r>
          <a:endParaRPr lang="el-GR" sz="1800" kern="1200" dirty="0"/>
        </a:p>
      </dsp:txBody>
      <dsp:txXfrm>
        <a:off x="0" y="377784"/>
        <a:ext cx="2634747" cy="5963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2776A-ADDB-8846-89F9-9776696CF118}">
      <dsp:nvSpPr>
        <dsp:cNvPr id="0" name=""/>
        <dsp:cNvSpPr/>
      </dsp:nvSpPr>
      <dsp:spPr>
        <a:xfrm>
          <a:off x="0" y="0"/>
          <a:ext cx="2512605" cy="561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OUTSIDE THE EU </a:t>
          </a:r>
          <a:endParaRPr lang="el-GR" sz="2000" kern="1200" dirty="0"/>
        </a:p>
      </dsp:txBody>
      <dsp:txXfrm>
        <a:off x="27415" y="27415"/>
        <a:ext cx="2457775" cy="506770"/>
      </dsp:txXfrm>
    </dsp:sp>
    <dsp:sp modelId="{5DE9EFCB-59C6-664C-B382-616E78B10184}">
      <dsp:nvSpPr>
        <dsp:cNvPr id="0" name=""/>
        <dsp:cNvSpPr/>
      </dsp:nvSpPr>
      <dsp:spPr>
        <a:xfrm>
          <a:off x="0" y="565527"/>
          <a:ext cx="2512605" cy="6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7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CHINA </a:t>
          </a:r>
          <a:r>
            <a:rPr lang="en-US" sz="1800" b="1" kern="1200" dirty="0"/>
            <a:t>17%</a:t>
          </a:r>
          <a:endParaRPr lang="el-GR" sz="1800" kern="1200" dirty="0"/>
        </a:p>
        <a:p>
          <a:pPr marL="171450" lvl="1" indent="-171450" algn="l" defTabSz="800100">
            <a:lnSpc>
              <a:spcPct val="90000"/>
            </a:lnSpc>
            <a:spcBef>
              <a:spcPct val="0"/>
            </a:spcBef>
            <a:spcAft>
              <a:spcPct val="20000"/>
            </a:spcAft>
            <a:buChar char="•"/>
          </a:pPr>
          <a:r>
            <a:rPr lang="en-US" sz="1800" kern="1200" dirty="0"/>
            <a:t>UNITED STATES </a:t>
          </a:r>
          <a:r>
            <a:rPr lang="en-US" sz="1800" b="1" kern="1200" dirty="0"/>
            <a:t>8%</a:t>
          </a:r>
          <a:endParaRPr lang="el-GR" sz="1800" kern="1200" dirty="0"/>
        </a:p>
      </dsp:txBody>
      <dsp:txXfrm>
        <a:off x="0" y="565527"/>
        <a:ext cx="2512605" cy="6054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6B9F5-236D-2642-9529-911AF9DF9E7A}">
      <dsp:nvSpPr>
        <dsp:cNvPr id="0" name=""/>
        <dsp:cNvSpPr/>
      </dsp:nvSpPr>
      <dsp:spPr>
        <a:xfrm>
          <a:off x="2108220" y="-321065"/>
          <a:ext cx="3470090" cy="225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6B452-51C8-BE44-8266-0477252EC5FC}">
      <dsp:nvSpPr>
        <dsp:cNvPr id="0" name=""/>
        <dsp:cNvSpPr/>
      </dsp:nvSpPr>
      <dsp:spPr>
        <a:xfrm>
          <a:off x="2446184" y="0"/>
          <a:ext cx="3470090" cy="22544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As a member of NATO, the EU and the Organization for Security and Co operation in Europe (OSCE), the Netherlands made clear the importance of </a:t>
          </a:r>
          <a:r>
            <a:rPr lang="en-US" sz="1800" b="1" i="0" kern="1200" dirty="0"/>
            <a:t>diplomacy and dialogue.</a:t>
          </a:r>
          <a:endParaRPr lang="en-US" sz="1800" kern="1200" dirty="0"/>
        </a:p>
      </dsp:txBody>
      <dsp:txXfrm>
        <a:off x="2512215" y="66031"/>
        <a:ext cx="3338028" cy="2122397"/>
      </dsp:txXfrm>
    </dsp:sp>
    <dsp:sp modelId="{4D84A04E-2114-464D-A06F-55A03EBABAB5}">
      <dsp:nvSpPr>
        <dsp:cNvPr id="0" name=""/>
        <dsp:cNvSpPr/>
      </dsp:nvSpPr>
      <dsp:spPr>
        <a:xfrm>
          <a:off x="6396344" y="407"/>
          <a:ext cx="3353138" cy="240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88AC2-A70E-8845-9DF6-516EBAA04239}">
      <dsp:nvSpPr>
        <dsp:cNvPr id="0" name=""/>
        <dsp:cNvSpPr/>
      </dsp:nvSpPr>
      <dsp:spPr>
        <a:xfrm>
          <a:off x="6734308" y="321472"/>
          <a:ext cx="3353138" cy="24008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The Netherlands supports </a:t>
          </a:r>
          <a:r>
            <a:rPr lang="en-US" sz="2100" b="1" i="0" kern="1200" dirty="0"/>
            <a:t>EU sanctions against Russia</a:t>
          </a:r>
          <a:r>
            <a:rPr lang="en-US" sz="2100" b="0" i="0" kern="1200" dirty="0"/>
            <a:t> following Russia’s attack on Ukraine. The Netherlands is also providing </a:t>
          </a:r>
          <a:r>
            <a:rPr lang="en-US" sz="2100" b="1" i="0" kern="1200" dirty="0"/>
            <a:t>military goods to Ukraine</a:t>
          </a:r>
          <a:r>
            <a:rPr lang="en-US" sz="2100" b="0" i="0" kern="1200" dirty="0"/>
            <a:t>.</a:t>
          </a:r>
          <a:br>
            <a:rPr lang="en-US" sz="2100" b="0" i="0" kern="1200" dirty="0"/>
          </a:br>
          <a:endParaRPr lang="en-US" sz="2100" kern="1200" dirty="0"/>
        </a:p>
      </dsp:txBody>
      <dsp:txXfrm>
        <a:off x="6804627" y="391791"/>
        <a:ext cx="3212500" cy="2260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CF1E4-1D80-CB4B-9D48-99952DF76879}" type="datetimeFigureOut">
              <a:rPr lang="el-GR" smtClean="0"/>
              <a:t>8/11/2023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7045B-0B12-5946-9F84-F641326846C3}" type="slidenum">
              <a:rPr lang="el-GR" smtClean="0"/>
              <a:t>‹#›</a:t>
            </a:fld>
            <a:endParaRPr lang="el-GR" dirty="0"/>
          </a:p>
        </p:txBody>
      </p:sp>
    </p:spTree>
    <p:extLst>
      <p:ext uri="{BB962C8B-B14F-4D97-AF65-F5344CB8AC3E}">
        <p14:creationId xmlns:p14="http://schemas.microsoft.com/office/powerpoint/2010/main" val="17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207045B-0B12-5946-9F84-F641326846C3}" type="slidenum">
              <a:rPr lang="el-GR" smtClean="0"/>
              <a:t>14</a:t>
            </a:fld>
            <a:endParaRPr lang="el-GR" dirty="0"/>
          </a:p>
        </p:txBody>
      </p:sp>
    </p:spTree>
    <p:extLst>
      <p:ext uri="{BB962C8B-B14F-4D97-AF65-F5344CB8AC3E}">
        <p14:creationId xmlns:p14="http://schemas.microsoft.com/office/powerpoint/2010/main" val="340384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292311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343019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217416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13948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337615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292708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150073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38786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199142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87684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51DE8C-C24C-A64C-9608-040EFF8792A9}" type="datetimeFigureOut">
              <a:rPr lang="el-GR" smtClean="0"/>
              <a:t>8/11/2023</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E9A49A6-6999-634C-B415-032C0DAF3A9C}" type="slidenum">
              <a:rPr lang="el-GR" smtClean="0"/>
              <a:t>‹#›</a:t>
            </a:fld>
            <a:endParaRPr lang="el-GR" dirty="0"/>
          </a:p>
        </p:txBody>
      </p:sp>
    </p:spTree>
    <p:extLst>
      <p:ext uri="{BB962C8B-B14F-4D97-AF65-F5344CB8AC3E}">
        <p14:creationId xmlns:p14="http://schemas.microsoft.com/office/powerpoint/2010/main" val="279132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1DE8C-C24C-A64C-9608-040EFF8792A9}" type="datetimeFigureOut">
              <a:rPr lang="el-GR" smtClean="0"/>
              <a:t>8/11/2023</a:t>
            </a:fld>
            <a:endParaRPr lang="el-G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49A6-6999-634C-B415-032C0DAF3A9C}" type="slidenum">
              <a:rPr lang="el-GR" smtClean="0"/>
              <a:t>‹#›</a:t>
            </a:fld>
            <a:endParaRPr lang="el-GR" dirty="0"/>
          </a:p>
        </p:txBody>
      </p:sp>
    </p:spTree>
    <p:extLst>
      <p:ext uri="{BB962C8B-B14F-4D97-AF65-F5344CB8AC3E}">
        <p14:creationId xmlns:p14="http://schemas.microsoft.com/office/powerpoint/2010/main" val="41776333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European_Coal_and_Steel_Community"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hyperlink" Target="https://en.wikipedia.org/wiki/Sweden" TargetMode="External"/><Relationship Id="rId4" Type="http://schemas.openxmlformats.org/officeDocument/2006/relationships/image" Target="../media/image18.jpe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Amsterdam_Airport_Schiphol" TargetMode="External"/><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hyperlink" Target="https://en.wikipedia.org/wiki/Eastern_Ukraine" TargetMode="External"/><Relationship Id="rId4" Type="http://schemas.openxmlformats.org/officeDocument/2006/relationships/hyperlink" Target="https://en.wikipedia.org/wiki/Kuala_Lumpur_International_Airpo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Εικόνα που περιέχει κείμενο, χάρτης, Άτλας&#10;&#10;Περιγραφή που δημιουργήθηκε αυτόματα">
            <a:extLst>
              <a:ext uri="{FF2B5EF4-FFF2-40B4-BE49-F238E27FC236}">
                <a16:creationId xmlns:a16="http://schemas.microsoft.com/office/drawing/2014/main" id="{2FE860AE-A0A8-2AE8-5101-922BB378E30A}"/>
              </a:ext>
            </a:extLst>
          </p:cNvPr>
          <p:cNvPicPr>
            <a:picLocks noChangeAspect="1"/>
          </p:cNvPicPr>
          <p:nvPr/>
        </p:nvPicPr>
        <p:blipFill rotWithShape="1">
          <a:blip r:embed="rId2"/>
          <a:src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Τίτλος 1">
            <a:extLst>
              <a:ext uri="{FF2B5EF4-FFF2-40B4-BE49-F238E27FC236}">
                <a16:creationId xmlns:a16="http://schemas.microsoft.com/office/drawing/2014/main" id="{4F910544-71C6-6C1E-FB10-939C6F85D745}"/>
              </a:ext>
            </a:extLst>
          </p:cNvPr>
          <p:cNvSpPr>
            <a:spLocks noGrp="1"/>
          </p:cNvSpPr>
          <p:nvPr>
            <p:ph type="ctrTitle"/>
          </p:nvPr>
        </p:nvSpPr>
        <p:spPr>
          <a:xfrm>
            <a:off x="0" y="7214997"/>
            <a:ext cx="6931319" cy="752217"/>
          </a:xfrm>
        </p:spPr>
        <p:txBody>
          <a:bodyPr anchor="b">
            <a:normAutofit/>
          </a:bodyPr>
          <a:lstStyle/>
          <a:p>
            <a:pPr algn="l"/>
            <a:r>
              <a:rPr lang="en-US" sz="3600" b="1" dirty="0">
                <a:solidFill>
                  <a:schemeClr val="tx1">
                    <a:lumMod val="85000"/>
                    <a:lumOff val="15000"/>
                  </a:schemeClr>
                </a:solidFill>
              </a:rPr>
              <a:t>THE NETHERLANDS</a:t>
            </a:r>
            <a:endParaRPr lang="el-GR" sz="3600" b="1" dirty="0">
              <a:solidFill>
                <a:schemeClr val="tx1">
                  <a:lumMod val="85000"/>
                  <a:lumOff val="15000"/>
                </a:schemeClr>
              </a:solidFill>
            </a:endParaRPr>
          </a:p>
        </p:txBody>
      </p:sp>
      <p:sp>
        <p:nvSpPr>
          <p:cNvPr id="3" name="Υπότιτλος 2">
            <a:extLst>
              <a:ext uri="{FF2B5EF4-FFF2-40B4-BE49-F238E27FC236}">
                <a16:creationId xmlns:a16="http://schemas.microsoft.com/office/drawing/2014/main" id="{AF979D6A-50A3-E31B-2342-615C93D4A663}"/>
              </a:ext>
            </a:extLst>
          </p:cNvPr>
          <p:cNvSpPr>
            <a:spLocks noGrp="1"/>
          </p:cNvSpPr>
          <p:nvPr>
            <p:ph type="subTitle" idx="1"/>
          </p:nvPr>
        </p:nvSpPr>
        <p:spPr>
          <a:xfrm>
            <a:off x="2726679" y="5499716"/>
            <a:ext cx="6931319" cy="349725"/>
          </a:xfrm>
        </p:spPr>
        <p:txBody>
          <a:bodyPr anchor="t">
            <a:normAutofit/>
          </a:bodyPr>
          <a:lstStyle/>
          <a:p>
            <a:pPr algn="l"/>
            <a:r>
              <a:rPr lang="en-US" sz="1600" dirty="0">
                <a:solidFill>
                  <a:schemeClr val="tx1">
                    <a:lumMod val="85000"/>
                    <a:lumOff val="15000"/>
                  </a:schemeClr>
                </a:solidFill>
              </a:rPr>
              <a:t>THE EUROPEAN POLITICY IN THE EU</a:t>
            </a:r>
            <a:endParaRPr lang="el-GR" sz="1600" dirty="0">
              <a:solidFill>
                <a:schemeClr val="tx1">
                  <a:lumMod val="85000"/>
                  <a:lumOff val="15000"/>
                </a:schemeClr>
              </a:solidFill>
            </a:endParaRPr>
          </a:p>
        </p:txBody>
      </p:sp>
      <p:sp>
        <p:nvSpPr>
          <p:cNvPr id="8" name="TextBox 7">
            <a:extLst>
              <a:ext uri="{FF2B5EF4-FFF2-40B4-BE49-F238E27FC236}">
                <a16:creationId xmlns:a16="http://schemas.microsoft.com/office/drawing/2014/main" id="{4E60EA69-7A08-F257-09BD-3AFCD9428345}"/>
              </a:ext>
            </a:extLst>
          </p:cNvPr>
          <p:cNvSpPr txBox="1"/>
          <p:nvPr/>
        </p:nvSpPr>
        <p:spPr>
          <a:xfrm>
            <a:off x="114043" y="5857684"/>
            <a:ext cx="8893284" cy="923330"/>
          </a:xfrm>
          <a:prstGeom prst="rect">
            <a:avLst/>
          </a:prstGeom>
          <a:noFill/>
        </p:spPr>
        <p:txBody>
          <a:bodyPr wrap="square" rtlCol="0">
            <a:spAutoFit/>
          </a:bodyPr>
          <a:lstStyle/>
          <a:p>
            <a:r>
              <a:rPr lang="en-US" dirty="0"/>
              <a:t>COURSE:THE EUROPEAN POLICIES OF THE EU MEMBER-STATES</a:t>
            </a:r>
          </a:p>
          <a:p>
            <a:r>
              <a:rPr lang="en-US" dirty="0"/>
              <a:t>MARKELA LILE </a:t>
            </a:r>
          </a:p>
          <a:p>
            <a:r>
              <a:rPr lang="en-US" dirty="0"/>
              <a:t>DEPARTMENT OF POLITICAL SCIENCE AND PUBLIC ADMINISTRATION, UNIVERSITY OF ATHENS </a:t>
            </a:r>
            <a:endParaRPr lang="el-GR" dirty="0"/>
          </a:p>
        </p:txBody>
      </p:sp>
      <p:pic>
        <p:nvPicPr>
          <p:cNvPr id="12" name="Εικόνα 11">
            <a:extLst>
              <a:ext uri="{FF2B5EF4-FFF2-40B4-BE49-F238E27FC236}">
                <a16:creationId xmlns:a16="http://schemas.microsoft.com/office/drawing/2014/main" id="{4D419734-E5C6-EF1E-8068-677F98EAA306}"/>
              </a:ext>
            </a:extLst>
          </p:cNvPr>
          <p:cNvPicPr>
            <a:picLocks noChangeAspect="1"/>
          </p:cNvPicPr>
          <p:nvPr/>
        </p:nvPicPr>
        <p:blipFill>
          <a:blip r:embed="rId3"/>
          <a:stretch>
            <a:fillRect/>
          </a:stretch>
        </p:blipFill>
        <p:spPr>
          <a:xfrm>
            <a:off x="10086584" y="-1"/>
            <a:ext cx="2149563" cy="1779303"/>
          </a:xfrm>
          <a:prstGeom prst="rect">
            <a:avLst/>
          </a:prstGeom>
        </p:spPr>
      </p:pic>
      <p:sp>
        <p:nvSpPr>
          <p:cNvPr id="7" name="TextBox 6">
            <a:extLst>
              <a:ext uri="{FF2B5EF4-FFF2-40B4-BE49-F238E27FC236}">
                <a16:creationId xmlns:a16="http://schemas.microsoft.com/office/drawing/2014/main" id="{BEA67A1E-21CA-56AE-A838-15C9093040CC}"/>
              </a:ext>
            </a:extLst>
          </p:cNvPr>
          <p:cNvSpPr txBox="1"/>
          <p:nvPr/>
        </p:nvSpPr>
        <p:spPr>
          <a:xfrm>
            <a:off x="95831" y="5448354"/>
            <a:ext cx="2630848" cy="461665"/>
          </a:xfrm>
          <a:prstGeom prst="rect">
            <a:avLst/>
          </a:prstGeom>
          <a:noFill/>
        </p:spPr>
        <p:txBody>
          <a:bodyPr wrap="none" rtlCol="0">
            <a:spAutoFit/>
          </a:bodyPr>
          <a:lstStyle/>
          <a:p>
            <a:r>
              <a:rPr lang="en-US" sz="2400" b="1" dirty="0"/>
              <a:t>THE NETHERLANDS</a:t>
            </a:r>
            <a:endParaRPr lang="el-GR" sz="2400" b="1" dirty="0"/>
          </a:p>
        </p:txBody>
      </p:sp>
    </p:spTree>
    <p:extLst>
      <p:ext uri="{BB962C8B-B14F-4D97-AF65-F5344CB8AC3E}">
        <p14:creationId xmlns:p14="http://schemas.microsoft.com/office/powerpoint/2010/main" val="51816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C52D8E6-106E-A835-70C5-C475110E521C}"/>
              </a:ext>
            </a:extLst>
          </p:cNvPr>
          <p:cNvSpPr txBox="1"/>
          <p:nvPr/>
        </p:nvSpPr>
        <p:spPr>
          <a:xfrm>
            <a:off x="1940256" y="3833199"/>
            <a:ext cx="8332826" cy="1119982"/>
          </a:xfrm>
          <a:prstGeom prst="rect">
            <a:avLst/>
          </a:prstGeom>
        </p:spPr>
        <p:txBody>
          <a:bodyPr vert="horz" lIns="91440" tIns="45720" rIns="91440" bIns="45720" rtlCol="0" anchor="ctr">
            <a:normAutofit/>
          </a:bodyPr>
          <a:lstStyle/>
          <a:p>
            <a:pPr marL="228600" defTabSz="914400">
              <a:lnSpc>
                <a:spcPct val="90000"/>
              </a:lnSpc>
              <a:spcAft>
                <a:spcPts val="600"/>
              </a:spcAft>
            </a:pPr>
            <a:endParaRPr lang="en-US" sz="2000" dirty="0"/>
          </a:p>
        </p:txBody>
      </p:sp>
      <p:sp>
        <p:nvSpPr>
          <p:cNvPr id="7" name="TextBox 6">
            <a:extLst>
              <a:ext uri="{FF2B5EF4-FFF2-40B4-BE49-F238E27FC236}">
                <a16:creationId xmlns:a16="http://schemas.microsoft.com/office/drawing/2014/main" id="{7EA8808A-2170-E641-58BB-FD78346F003F}"/>
              </a:ext>
            </a:extLst>
          </p:cNvPr>
          <p:cNvSpPr txBox="1"/>
          <p:nvPr/>
        </p:nvSpPr>
        <p:spPr>
          <a:xfrm>
            <a:off x="763197" y="786468"/>
            <a:ext cx="10638935" cy="3785652"/>
          </a:xfrm>
          <a:prstGeom prst="rect">
            <a:avLst/>
          </a:prstGeom>
          <a:noFill/>
        </p:spPr>
        <p:txBody>
          <a:bodyPr wrap="square" rtlCol="0">
            <a:spAutoFit/>
          </a:bodyPr>
          <a:lstStyle/>
          <a:p>
            <a:pPr marL="457200" indent="-457200">
              <a:buFont typeface="+mj-lt"/>
              <a:buAutoNum type="arabicPeriod"/>
            </a:pPr>
            <a:r>
              <a:rPr lang="en-US" sz="2400" b="1" dirty="0"/>
              <a:t>VVD </a:t>
            </a:r>
            <a:r>
              <a:rPr lang="en-US" sz="2400" dirty="0"/>
              <a:t>(The people’s party for freedom and democracy): liberal, center-right 34 SEATS</a:t>
            </a:r>
          </a:p>
          <a:p>
            <a:pPr marL="457200" indent="-457200">
              <a:buFont typeface="+mj-lt"/>
              <a:buAutoNum type="arabicPeriod"/>
            </a:pPr>
            <a:r>
              <a:rPr lang="en-US" sz="2400" b="1" dirty="0"/>
              <a:t>LABOUR PARTY : </a:t>
            </a:r>
            <a:r>
              <a:rPr lang="en-US" sz="2400" dirty="0"/>
              <a:t>social-democratic, center-left 9 SEATS</a:t>
            </a:r>
          </a:p>
          <a:p>
            <a:pPr marL="457200" indent="-457200">
              <a:buFont typeface="+mj-lt"/>
              <a:buAutoNum type="arabicPeriod"/>
            </a:pPr>
            <a:r>
              <a:rPr lang="en-US" sz="2400" b="1" dirty="0"/>
              <a:t>DEMOCRATS 66 </a:t>
            </a:r>
            <a:r>
              <a:rPr lang="en-US" sz="2400" dirty="0"/>
              <a:t>(D66) :</a:t>
            </a:r>
            <a:r>
              <a:rPr lang="en-US" sz="2400" b="1" dirty="0"/>
              <a:t> </a:t>
            </a:r>
            <a:r>
              <a:rPr lang="en-US" sz="2400" dirty="0"/>
              <a:t>Centre, Centre-left, social liberal 24 SEATS</a:t>
            </a:r>
          </a:p>
          <a:p>
            <a:pPr marL="457200" indent="-457200">
              <a:buFont typeface="+mj-lt"/>
              <a:buAutoNum type="arabicPeriod"/>
            </a:pPr>
            <a:r>
              <a:rPr lang="en-US" sz="2400" b="1" dirty="0"/>
              <a:t>CDA</a:t>
            </a:r>
            <a:r>
              <a:rPr lang="en-US" sz="2400" dirty="0"/>
              <a:t>(CHRISTIAN DEMOCRATIC APPEAL):</a:t>
            </a:r>
            <a:r>
              <a:rPr lang="en-US" sz="2400" b="1" dirty="0"/>
              <a:t> </a:t>
            </a:r>
            <a:r>
              <a:rPr lang="en-US" sz="2400" dirty="0"/>
              <a:t>Centre-right 14 SEATS</a:t>
            </a:r>
          </a:p>
          <a:p>
            <a:pPr marL="457200" indent="-457200">
              <a:buFont typeface="+mj-lt"/>
              <a:buAutoNum type="arabicPeriod"/>
            </a:pPr>
            <a:r>
              <a:rPr lang="en-US" sz="2400" b="1" dirty="0"/>
              <a:t>PVV</a:t>
            </a:r>
            <a:r>
              <a:rPr lang="en-US" sz="2400" dirty="0"/>
              <a:t>(THE PARTY FOR FREEDOM:</a:t>
            </a:r>
            <a:r>
              <a:rPr lang="en-US" sz="2400" b="1" dirty="0"/>
              <a:t> </a:t>
            </a:r>
            <a:r>
              <a:rPr lang="en-US" sz="2400" dirty="0"/>
              <a:t>nationalist conservative, right populistic, anti-Islam- far-right 17 SEATS</a:t>
            </a:r>
          </a:p>
          <a:p>
            <a:pPr marL="457200" indent="-457200">
              <a:buFont typeface="+mj-lt"/>
              <a:buAutoNum type="arabicPeriod"/>
            </a:pPr>
            <a:r>
              <a:rPr lang="en-US" sz="2400" b="1" dirty="0"/>
              <a:t>SOCIALIST PARTY: </a:t>
            </a:r>
            <a:r>
              <a:rPr lang="en-US" sz="2400" dirty="0"/>
              <a:t>from communism to democratic socialism, left-wing 9 SEATS</a:t>
            </a:r>
          </a:p>
          <a:p>
            <a:pPr marL="457200" indent="-457200">
              <a:buFont typeface="+mj-lt"/>
              <a:buAutoNum type="arabicPeriod"/>
            </a:pPr>
            <a:r>
              <a:rPr lang="en-US" sz="2400" b="1" dirty="0"/>
              <a:t>CHRISTIAN UNION: </a:t>
            </a:r>
            <a:r>
              <a:rPr lang="en-US" sz="2400" dirty="0"/>
              <a:t>anti- abortion, euthanasia and gay marriage. 5 SEATS</a:t>
            </a:r>
          </a:p>
          <a:p>
            <a:pPr marL="457200" indent="-457200">
              <a:buFont typeface="+mj-lt"/>
              <a:buAutoNum type="arabicPeriod"/>
            </a:pPr>
            <a:endParaRPr lang="el-GR" sz="2400" b="1" dirty="0"/>
          </a:p>
        </p:txBody>
      </p:sp>
    </p:spTree>
    <p:extLst>
      <p:ext uri="{BB962C8B-B14F-4D97-AF65-F5344CB8AC3E}">
        <p14:creationId xmlns:p14="http://schemas.microsoft.com/office/powerpoint/2010/main" val="114041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B3C9524-D906-69DF-0557-14D74FF969F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MARK RUTTE: THE PRIME MINISTER</a:t>
            </a:r>
            <a:endParaRPr lang="en-US" sz="5400" b="1"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4C5D44-F19B-3BBD-B830-925F5226569E}"/>
              </a:ext>
            </a:extLst>
          </p:cNvPr>
          <p:cNvSpPr txBox="1"/>
          <p:nvPr/>
        </p:nvSpPr>
        <p:spPr>
          <a:xfrm>
            <a:off x="572493" y="2071316"/>
            <a:ext cx="6713552" cy="4119172"/>
          </a:xfrm>
          <a:prstGeom prst="rect">
            <a:avLst/>
          </a:prstGeom>
        </p:spPr>
        <p:txBody>
          <a:bodyPr vert="horz" lIns="91440" tIns="45720" rIns="91440" bIns="45720" rtlCol="0" anchor="t">
            <a:normAutofit fontScale="92500" lnSpcReduction="10000"/>
          </a:bodyPr>
          <a:lstStyle/>
          <a:p>
            <a:pPr marL="285750" indent="-228600" defTabSz="914400">
              <a:lnSpc>
                <a:spcPct val="90000"/>
              </a:lnSpc>
              <a:spcAft>
                <a:spcPts val="600"/>
              </a:spcAft>
              <a:buFont typeface="Arial" panose="020B0604020202020204" pitchFamily="34" charset="0"/>
              <a:buChar char="•"/>
            </a:pPr>
            <a:r>
              <a:rPr lang="en-US" sz="2000" b="1" dirty="0"/>
              <a:t>2010: </a:t>
            </a:r>
            <a:r>
              <a:rPr lang="en-US" sz="2000" dirty="0"/>
              <a:t>VVD won 31 seats in the house of Representative. Rutte became the first liberal prime minister to serve since Pieter </a:t>
            </a:r>
            <a:r>
              <a:rPr lang="en-US" sz="2000" dirty="0" err="1"/>
              <a:t>Cort</a:t>
            </a:r>
            <a:r>
              <a:rPr lang="en-US" sz="2000" dirty="0"/>
              <a:t> van der Linder in 1918 and also the youngest PM in Dutch history</a:t>
            </a:r>
          </a:p>
          <a:p>
            <a:pPr marL="285750" indent="-228600" defTabSz="914400">
              <a:lnSpc>
                <a:spcPct val="90000"/>
              </a:lnSpc>
              <a:spcAft>
                <a:spcPts val="600"/>
              </a:spcAft>
              <a:buFont typeface="Arial" panose="020B0604020202020204" pitchFamily="34" charset="0"/>
              <a:buChar char="•"/>
            </a:pPr>
            <a:r>
              <a:rPr lang="en-US" sz="2000" b="1" dirty="0"/>
              <a:t>2011: </a:t>
            </a:r>
            <a:r>
              <a:rPr lang="en-US" sz="2000" dirty="0"/>
              <a:t>early collapse of the government </a:t>
            </a:r>
          </a:p>
          <a:p>
            <a:pPr marL="285750" indent="-228600" defTabSz="914400">
              <a:lnSpc>
                <a:spcPct val="90000"/>
              </a:lnSpc>
              <a:spcAft>
                <a:spcPts val="600"/>
              </a:spcAft>
              <a:buFont typeface="Arial" panose="020B0604020202020204" pitchFamily="34" charset="0"/>
              <a:buChar char="•"/>
            </a:pPr>
            <a:r>
              <a:rPr lang="en-US" sz="2000" b="1" dirty="0"/>
              <a:t>2012: </a:t>
            </a:r>
            <a:r>
              <a:rPr lang="en-US" sz="2000" dirty="0"/>
              <a:t>+10 seats for VVD. Coalition agreement with the </a:t>
            </a:r>
            <a:r>
              <a:rPr lang="en-US" sz="2000" dirty="0" err="1"/>
              <a:t>labour</a:t>
            </a:r>
            <a:r>
              <a:rPr lang="en-US" sz="2000" dirty="0"/>
              <a:t> party.</a:t>
            </a:r>
          </a:p>
          <a:p>
            <a:pPr marL="285750" indent="-228600" defTabSz="914400">
              <a:lnSpc>
                <a:spcPct val="90000"/>
              </a:lnSpc>
              <a:spcAft>
                <a:spcPts val="600"/>
              </a:spcAft>
              <a:buFont typeface="Arial" panose="020B0604020202020204" pitchFamily="34" charset="0"/>
              <a:buChar char="•"/>
            </a:pPr>
            <a:r>
              <a:rPr lang="en-US" sz="2000" b="1" dirty="0"/>
              <a:t>2017: </a:t>
            </a:r>
            <a:r>
              <a:rPr lang="en-US" sz="2000" dirty="0"/>
              <a:t>-8 seats. Big coalition with CDA, D66 and CU. Judgments about Rutte’s management to the 2017 Dutch-Turkish diplomatic incident.</a:t>
            </a:r>
          </a:p>
          <a:p>
            <a:pPr marL="285750" indent="-228600" defTabSz="914400">
              <a:lnSpc>
                <a:spcPct val="90000"/>
              </a:lnSpc>
              <a:spcAft>
                <a:spcPts val="600"/>
              </a:spcAft>
              <a:buFont typeface="Arial" panose="020B0604020202020204" pitchFamily="34" charset="0"/>
              <a:buChar char="•"/>
            </a:pPr>
            <a:r>
              <a:rPr lang="en-US" sz="2000" b="1" dirty="0"/>
              <a:t>2021: </a:t>
            </a:r>
            <a:r>
              <a:rPr lang="en-US" sz="2000" dirty="0"/>
              <a:t>34 seats. Government with D66, CDA, CU. Scandal about violating the archival law.</a:t>
            </a:r>
          </a:p>
          <a:p>
            <a:pPr marL="285750" indent="-228600" defTabSz="914400">
              <a:lnSpc>
                <a:spcPct val="90000"/>
              </a:lnSpc>
              <a:spcAft>
                <a:spcPts val="600"/>
              </a:spcAft>
              <a:buFont typeface="Arial" panose="020B0604020202020204" pitchFamily="34" charset="0"/>
              <a:buChar char="•"/>
            </a:pPr>
            <a:r>
              <a:rPr lang="en-US" sz="2000" b="1" dirty="0"/>
              <a:t>2 AUGUST 2022: </a:t>
            </a:r>
            <a:r>
              <a:rPr lang="en-US" sz="2000" dirty="0"/>
              <a:t>the longest-serving Dutch prime minister.</a:t>
            </a:r>
          </a:p>
          <a:p>
            <a:pPr marL="285750" indent="-228600" defTabSz="914400">
              <a:lnSpc>
                <a:spcPct val="90000"/>
              </a:lnSpc>
              <a:spcAft>
                <a:spcPts val="600"/>
              </a:spcAft>
              <a:buFont typeface="Arial" panose="020B0604020202020204" pitchFamily="34" charset="0"/>
              <a:buChar char="•"/>
            </a:pPr>
            <a:r>
              <a:rPr lang="en-US" sz="2000" b="1" dirty="0"/>
              <a:t>JULY 2023: Announcement about the departure of Mark Rutte as a political leader of VVD.</a:t>
            </a:r>
          </a:p>
          <a:p>
            <a:pPr marL="285750" indent="-228600" defTabSz="914400">
              <a:lnSpc>
                <a:spcPct val="90000"/>
              </a:lnSpc>
              <a:spcAft>
                <a:spcPts val="600"/>
              </a:spcAft>
              <a:buFont typeface="Arial" panose="020B0604020202020204" pitchFamily="34" charset="0"/>
              <a:buChar char="•"/>
            </a:pPr>
            <a:endParaRPr lang="en-US" sz="1700" b="1" dirty="0"/>
          </a:p>
        </p:txBody>
      </p:sp>
      <p:pic>
        <p:nvPicPr>
          <p:cNvPr id="3" name="Εικόνα 2" descr="Εικόνα που περιέχει ανθρώπινο πρόσωπο, άτομο, χαμόγελο, γραβάτα&#10;&#10;Περιγραφή που δημιουργήθηκε αυτόματα">
            <a:extLst>
              <a:ext uri="{FF2B5EF4-FFF2-40B4-BE49-F238E27FC236}">
                <a16:creationId xmlns:a16="http://schemas.microsoft.com/office/drawing/2014/main" id="{9FB2EDD9-D4B8-3C89-7D1B-45FCE88F7EC0}"/>
              </a:ext>
            </a:extLst>
          </p:cNvPr>
          <p:cNvPicPr>
            <a:picLocks noChangeAspect="1"/>
          </p:cNvPicPr>
          <p:nvPr/>
        </p:nvPicPr>
        <p:blipFill rotWithShape="1">
          <a:blip r:embed="rId2"/>
          <a:srcRect t="1170" b="25771"/>
          <a:stretch/>
        </p:blipFill>
        <p:spPr>
          <a:xfrm>
            <a:off x="7675658" y="2093976"/>
            <a:ext cx="3941064" cy="4096512"/>
          </a:xfrm>
          <a:prstGeom prst="rect">
            <a:avLst/>
          </a:prstGeom>
        </p:spPr>
      </p:pic>
    </p:spTree>
    <p:extLst>
      <p:ext uri="{BB962C8B-B14F-4D97-AF65-F5344CB8AC3E}">
        <p14:creationId xmlns:p14="http://schemas.microsoft.com/office/powerpoint/2010/main" val="333398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Ορθογώνιο 2">
            <a:extLst>
              <a:ext uri="{FF2B5EF4-FFF2-40B4-BE49-F238E27FC236}">
                <a16:creationId xmlns:a16="http://schemas.microsoft.com/office/drawing/2014/main" id="{FECE4A12-21D3-78F4-36B0-7BBE87DDBCCC}"/>
              </a:ext>
            </a:extLst>
          </p:cNvPr>
          <p:cNvSpPr/>
          <p:nvPr/>
        </p:nvSpPr>
        <p:spPr>
          <a:xfrm>
            <a:off x="699713" y="248038"/>
            <a:ext cx="7063721" cy="1159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cap="none" spc="0" dirty="0">
                <a:ln w="12700" cmpd="sng">
                  <a:solidFill>
                    <a:schemeClr val="accent4"/>
                  </a:solidFill>
                  <a:prstDash val="solid"/>
                </a:ln>
                <a:solidFill>
                  <a:srgbClr val="FFFFFF"/>
                </a:solidFill>
                <a:effectLst/>
                <a:latin typeface="+mj-lt"/>
                <a:ea typeface="+mj-ea"/>
                <a:cs typeface="+mj-cs"/>
              </a:rPr>
              <a:t>THE 2021 ELECTIONS</a:t>
            </a:r>
          </a:p>
        </p:txBody>
      </p:sp>
      <p:pic>
        <p:nvPicPr>
          <p:cNvPr id="12" name="Εικόνα 11" descr="Εικόνα που περιέχει κείμενο, λογισμικό, ιστοσελίδα, τοποθεσία web&#10;&#10;Περιγραφή που δημιουργήθηκε αυτόματα">
            <a:extLst>
              <a:ext uri="{FF2B5EF4-FFF2-40B4-BE49-F238E27FC236}">
                <a16:creationId xmlns:a16="http://schemas.microsoft.com/office/drawing/2014/main" id="{C895555B-3F55-5308-89AD-FD1C83ECAFAA}"/>
              </a:ext>
            </a:extLst>
          </p:cNvPr>
          <p:cNvPicPr>
            <a:picLocks noChangeAspect="1"/>
          </p:cNvPicPr>
          <p:nvPr/>
        </p:nvPicPr>
        <p:blipFill>
          <a:blip r:embed="rId2"/>
          <a:stretch>
            <a:fillRect/>
          </a:stretch>
        </p:blipFill>
        <p:spPr>
          <a:xfrm>
            <a:off x="1506144" y="1966293"/>
            <a:ext cx="9179711" cy="4452160"/>
          </a:xfrm>
          <a:prstGeom prst="rect">
            <a:avLst/>
          </a:prstGeom>
        </p:spPr>
      </p:pic>
    </p:spTree>
    <p:extLst>
      <p:ext uri="{BB962C8B-B14F-4D97-AF65-F5344CB8AC3E}">
        <p14:creationId xmlns:p14="http://schemas.microsoft.com/office/powerpoint/2010/main" val="269551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Εικόνα 1">
            <a:extLst>
              <a:ext uri="{FF2B5EF4-FFF2-40B4-BE49-F238E27FC236}">
                <a16:creationId xmlns:a16="http://schemas.microsoft.com/office/drawing/2014/main" id="{F676B865-A64E-E26C-3F77-1907E35319CC}"/>
              </a:ext>
            </a:extLst>
          </p:cNvPr>
          <p:cNvPicPr>
            <a:picLocks noChangeAspect="1"/>
          </p:cNvPicPr>
          <p:nvPr/>
        </p:nvPicPr>
        <p:blipFill>
          <a:blip r:embed="rId2"/>
          <a:stretch>
            <a:fillRect/>
          </a:stretch>
        </p:blipFill>
        <p:spPr>
          <a:xfrm>
            <a:off x="637376" y="1003354"/>
            <a:ext cx="3343202" cy="3954200"/>
          </a:xfrm>
          <a:prstGeom prst="rect">
            <a:avLst/>
          </a:prstGeom>
        </p:spPr>
      </p:pic>
      <p:sp>
        <p:nvSpPr>
          <p:cNvPr id="16" name="Freeform: Shape 15">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Εικόνα 2">
            <a:extLst>
              <a:ext uri="{FF2B5EF4-FFF2-40B4-BE49-F238E27FC236}">
                <a16:creationId xmlns:a16="http://schemas.microsoft.com/office/drawing/2014/main" id="{DD8C2ED1-A0F2-5A6C-07A7-539BC0229D9B}"/>
              </a:ext>
            </a:extLst>
          </p:cNvPr>
          <p:cNvPicPr>
            <a:picLocks noChangeAspect="1"/>
          </p:cNvPicPr>
          <p:nvPr/>
        </p:nvPicPr>
        <p:blipFill>
          <a:blip r:embed="rId3"/>
          <a:stretch>
            <a:fillRect/>
          </a:stretch>
        </p:blipFill>
        <p:spPr>
          <a:xfrm>
            <a:off x="5545244" y="2027833"/>
            <a:ext cx="6020730" cy="3341505"/>
          </a:xfrm>
          <a:prstGeom prst="rect">
            <a:avLst/>
          </a:prstGeom>
        </p:spPr>
      </p:pic>
      <p:sp>
        <p:nvSpPr>
          <p:cNvPr id="4" name="TextBox 3">
            <a:extLst>
              <a:ext uri="{FF2B5EF4-FFF2-40B4-BE49-F238E27FC236}">
                <a16:creationId xmlns:a16="http://schemas.microsoft.com/office/drawing/2014/main" id="{C0019645-9F6A-BFE2-06FC-F387006AFF45}"/>
              </a:ext>
            </a:extLst>
          </p:cNvPr>
          <p:cNvSpPr txBox="1"/>
          <p:nvPr/>
        </p:nvSpPr>
        <p:spPr>
          <a:xfrm>
            <a:off x="6003815" y="1428084"/>
            <a:ext cx="5585183" cy="369332"/>
          </a:xfrm>
          <a:prstGeom prst="rect">
            <a:avLst/>
          </a:prstGeom>
          <a:noFill/>
        </p:spPr>
        <p:txBody>
          <a:bodyPr wrap="none" rtlCol="0">
            <a:spAutoFit/>
          </a:bodyPr>
          <a:lstStyle/>
          <a:p>
            <a:r>
              <a:rPr lang="en-US" dirty="0"/>
              <a:t>PREDICTIONS ABOUT THE 2023 ELECTION ON NOVEMBER</a:t>
            </a:r>
            <a:endParaRPr lang="el-GR" dirty="0"/>
          </a:p>
        </p:txBody>
      </p:sp>
      <p:sp>
        <p:nvSpPr>
          <p:cNvPr id="5" name="TextBox 4">
            <a:extLst>
              <a:ext uri="{FF2B5EF4-FFF2-40B4-BE49-F238E27FC236}">
                <a16:creationId xmlns:a16="http://schemas.microsoft.com/office/drawing/2014/main" id="{5D349E85-B618-2185-3BD5-3B313E90B37B}"/>
              </a:ext>
            </a:extLst>
          </p:cNvPr>
          <p:cNvSpPr txBox="1"/>
          <p:nvPr/>
        </p:nvSpPr>
        <p:spPr>
          <a:xfrm>
            <a:off x="579868" y="513324"/>
            <a:ext cx="3942105" cy="369332"/>
          </a:xfrm>
          <a:prstGeom prst="rect">
            <a:avLst/>
          </a:prstGeom>
          <a:noFill/>
        </p:spPr>
        <p:txBody>
          <a:bodyPr wrap="none" rtlCol="0">
            <a:spAutoFit/>
          </a:bodyPr>
          <a:lstStyle/>
          <a:p>
            <a:r>
              <a:rPr lang="en" b="0" i="0" u="none" strike="noStrike" dirty="0">
                <a:solidFill>
                  <a:srgbClr val="000000"/>
                </a:solidFill>
                <a:effectLst/>
                <a:latin typeface="Arial" panose="020B0604020202020204" pitchFamily="34" charset="0"/>
              </a:rPr>
              <a:t>Largest political party by municipality</a:t>
            </a:r>
            <a:endParaRPr lang="el-GR" dirty="0"/>
          </a:p>
        </p:txBody>
      </p:sp>
    </p:spTree>
    <p:extLst>
      <p:ext uri="{BB962C8B-B14F-4D97-AF65-F5344CB8AC3E}">
        <p14:creationId xmlns:p14="http://schemas.microsoft.com/office/powerpoint/2010/main" val="372964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3" descr="Εικόνα που περιέχει αστέρι, σημαία, Μπελ ηλεκτρίκ, Μπλε Majorelle&#10;&#10;Περιγραφή που δημιουργήθηκε αυτόματα">
            <a:extLst>
              <a:ext uri="{FF2B5EF4-FFF2-40B4-BE49-F238E27FC236}">
                <a16:creationId xmlns:a16="http://schemas.microsoft.com/office/drawing/2014/main" id="{1C516A3E-4F55-470E-FAA3-B112E46B092D}"/>
              </a:ext>
            </a:extLst>
          </p:cNvPr>
          <p:cNvPicPr>
            <a:picLocks noChangeAspect="1"/>
          </p:cNvPicPr>
          <p:nvPr/>
        </p:nvPicPr>
        <p:blipFill rotWithShape="1">
          <a:blip r:embed="rId3"/>
          <a:srcRect l="23298" t="9091"/>
          <a:stretch/>
        </p:blipFill>
        <p:spPr>
          <a:xfrm>
            <a:off x="20" y="10"/>
            <a:ext cx="8668492" cy="6857990"/>
          </a:xfrm>
          <a:prstGeom prst="rect">
            <a:avLst/>
          </a:prstGeom>
        </p:spPr>
      </p:pic>
      <p:sp>
        <p:nvSpPr>
          <p:cNvPr id="14"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1FA31F-A69C-3211-7B50-E6E5BB4A6B2C}"/>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b="1" dirty="0"/>
              <a:t>THE NETHERLANDS AND THE EU            </a:t>
            </a:r>
          </a:p>
        </p:txBody>
      </p:sp>
      <p:sp>
        <p:nvSpPr>
          <p:cNvPr id="16"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8" name="Rectangle 17">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Ορθογώνιο 1">
            <a:extLst>
              <a:ext uri="{FF2B5EF4-FFF2-40B4-BE49-F238E27FC236}">
                <a16:creationId xmlns:a16="http://schemas.microsoft.com/office/drawing/2014/main" id="{0245FBDA-F841-44D2-6D5D-801521C7A4AE}"/>
              </a:ext>
            </a:extLst>
          </p:cNvPr>
          <p:cNvSpPr/>
          <p:nvPr/>
        </p:nvSpPr>
        <p:spPr>
          <a:xfrm>
            <a:off x="761995" y="307447"/>
            <a:ext cx="10693884" cy="110993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cap="none" spc="0">
                <a:ln w="12700" cmpd="sng">
                  <a:solidFill>
                    <a:schemeClr val="accent4"/>
                  </a:solidFill>
                  <a:prstDash val="solid"/>
                </a:ln>
                <a:solidFill>
                  <a:schemeClr val="tx1"/>
                </a:solidFill>
                <a:effectLst/>
                <a:latin typeface="+mj-lt"/>
                <a:ea typeface="+mj-ea"/>
                <a:cs typeface="+mj-cs"/>
              </a:rPr>
              <a:t>BASIC EU INFORMATION</a:t>
            </a:r>
            <a:endParaRPr lang="en-US" sz="4000" b="1" kern="1200" cap="none" spc="0" dirty="0">
              <a:ln w="12700" cmpd="sng">
                <a:solidFill>
                  <a:schemeClr val="accent4"/>
                </a:solidFill>
                <a:prstDash val="solid"/>
              </a:ln>
              <a:solidFill>
                <a:schemeClr val="tx1"/>
              </a:solidFill>
              <a:effectLst/>
              <a:latin typeface="+mj-lt"/>
              <a:ea typeface="+mj-ea"/>
              <a:cs typeface="+mj-cs"/>
            </a:endParaRPr>
          </a:p>
        </p:txBody>
      </p:sp>
      <p:sp>
        <p:nvSpPr>
          <p:cNvPr id="29" name="TextBox 28">
            <a:extLst>
              <a:ext uri="{FF2B5EF4-FFF2-40B4-BE49-F238E27FC236}">
                <a16:creationId xmlns:a16="http://schemas.microsoft.com/office/drawing/2014/main" id="{78B4E182-FF10-F346-3AC1-EDF0AF1A81CE}"/>
              </a:ext>
            </a:extLst>
          </p:cNvPr>
          <p:cNvSpPr txBox="1"/>
          <p:nvPr/>
        </p:nvSpPr>
        <p:spPr>
          <a:xfrm>
            <a:off x="319809" y="1947664"/>
            <a:ext cx="11136070" cy="3902635"/>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000" b="1"/>
              <a:t>ENTRY: </a:t>
            </a:r>
            <a:r>
              <a:rPr lang="en-US" sz="2000"/>
              <a:t>1 JANUARY 1958</a:t>
            </a:r>
          </a:p>
          <a:p>
            <a:pPr marL="285750" indent="-228600" defTabSz="914400">
              <a:lnSpc>
                <a:spcPct val="90000"/>
              </a:lnSpc>
              <a:spcAft>
                <a:spcPts val="600"/>
              </a:spcAft>
              <a:buFont typeface="Arial" panose="020B0604020202020204" pitchFamily="34" charset="0"/>
              <a:buChar char="•"/>
            </a:pPr>
            <a:r>
              <a:rPr lang="en-US" sz="2000" b="1"/>
              <a:t>CURRENCY: </a:t>
            </a:r>
            <a:r>
              <a:rPr lang="en-US" sz="2000"/>
              <a:t>EURO (euro-area member since 1 January 1999)</a:t>
            </a:r>
          </a:p>
          <a:p>
            <a:pPr marL="285750" indent="-228600" defTabSz="914400">
              <a:lnSpc>
                <a:spcPct val="90000"/>
              </a:lnSpc>
              <a:spcAft>
                <a:spcPts val="600"/>
              </a:spcAft>
              <a:buFont typeface="Arial" panose="020B0604020202020204" pitchFamily="34" charset="0"/>
              <a:buChar char="•"/>
            </a:pPr>
            <a:r>
              <a:rPr lang="en-US" sz="2000" b="1"/>
              <a:t>SCHENGEN AREA: </a:t>
            </a:r>
            <a:r>
              <a:rPr lang="en-US" sz="2000"/>
              <a:t>26 MARCH 1995</a:t>
            </a:r>
          </a:p>
          <a:p>
            <a:pPr marL="285750" indent="-228600" defTabSz="914400">
              <a:lnSpc>
                <a:spcPct val="90000"/>
              </a:lnSpc>
              <a:spcAft>
                <a:spcPts val="600"/>
              </a:spcAft>
              <a:buFont typeface="Arial" panose="020B0604020202020204" pitchFamily="34" charset="0"/>
              <a:buChar char="•"/>
            </a:pPr>
            <a:r>
              <a:rPr lang="en-US" sz="2000" b="1"/>
              <a:t>EUROPEAN PARLIAMENT: </a:t>
            </a:r>
            <a:r>
              <a:rPr lang="en-US" sz="2000" u="sng"/>
              <a:t>29</a:t>
            </a:r>
            <a:r>
              <a:rPr lang="en-US" sz="2000"/>
              <a:t> members </a:t>
            </a:r>
          </a:p>
          <a:p>
            <a:pPr marL="285750" indent="-228600" defTabSz="914400">
              <a:lnSpc>
                <a:spcPct val="90000"/>
              </a:lnSpc>
              <a:spcAft>
                <a:spcPts val="600"/>
              </a:spcAft>
              <a:buFont typeface="Arial" panose="020B0604020202020204" pitchFamily="34" charset="0"/>
              <a:buChar char="•"/>
            </a:pPr>
            <a:r>
              <a:rPr lang="en-US" sz="2000" b="1"/>
              <a:t>LAST PRESIDENCY OF THE COUNCIL OF THE EU: </a:t>
            </a:r>
            <a:r>
              <a:rPr lang="en-US" sz="2000"/>
              <a:t>JAN-JUN 2016</a:t>
            </a:r>
          </a:p>
          <a:p>
            <a:pPr marL="285750" indent="-228600" defTabSz="914400">
              <a:lnSpc>
                <a:spcPct val="90000"/>
              </a:lnSpc>
              <a:spcAft>
                <a:spcPts val="600"/>
              </a:spcAft>
              <a:buFont typeface="Arial" panose="020B0604020202020204" pitchFamily="34" charset="0"/>
              <a:buChar char="•"/>
            </a:pPr>
            <a:r>
              <a:rPr lang="en-US" sz="2000" b="1"/>
              <a:t>EU BUDGET: </a:t>
            </a:r>
            <a:r>
              <a:rPr lang="en" sz="2000">
                <a:solidFill>
                  <a:srgbClr val="000000"/>
                </a:solidFill>
              </a:rPr>
              <a:t>In 2022 the Netherlands remitted </a:t>
            </a:r>
            <a:r>
              <a:rPr lang="en" sz="2000" b="1">
                <a:solidFill>
                  <a:srgbClr val="000000"/>
                </a:solidFill>
              </a:rPr>
              <a:t>€10 billion to the EU</a:t>
            </a:r>
            <a:r>
              <a:rPr lang="en" sz="2000">
                <a:solidFill>
                  <a:srgbClr val="000000"/>
                </a:solidFill>
              </a:rPr>
              <a:t> (after deduction of the compensation for collection of import duties). </a:t>
            </a:r>
            <a:r>
              <a:rPr lang="en" sz="2000" b="1">
                <a:solidFill>
                  <a:srgbClr val="000000"/>
                </a:solidFill>
              </a:rPr>
              <a:t>The Netherlands has been a ‘net contributor’ since the mid-1990s. It pays more to the EU than it receives from it.</a:t>
            </a:r>
            <a:endParaRPr lang="en-US" sz="2000" b="1"/>
          </a:p>
          <a:p>
            <a:pPr marL="285750" indent="-228600" defTabSz="9144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364383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Ορθογώνιο 2">
            <a:extLst>
              <a:ext uri="{FF2B5EF4-FFF2-40B4-BE49-F238E27FC236}">
                <a16:creationId xmlns:a16="http://schemas.microsoft.com/office/drawing/2014/main" id="{F3112E83-3458-8DF0-6DD0-D593B8E03FF8}"/>
              </a:ext>
            </a:extLst>
          </p:cNvPr>
          <p:cNvSpPr/>
          <p:nvPr/>
        </p:nvSpPr>
        <p:spPr>
          <a:xfrm>
            <a:off x="643468" y="643467"/>
            <a:ext cx="4620584" cy="456713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4400" b="1" kern="1200" cap="none" spc="0" dirty="0">
              <a:ln w="12700" cmpd="sng">
                <a:solidFill>
                  <a:schemeClr val="accent4"/>
                </a:solidFill>
                <a:prstDash val="solid"/>
              </a:ln>
              <a:solidFill>
                <a:schemeClr val="tx1"/>
              </a:solidFill>
              <a:effectLst/>
              <a:latin typeface="+mj-lt"/>
              <a:ea typeface="+mj-ea"/>
              <a:cs typeface="+mj-cs"/>
            </a:endParaRPr>
          </a:p>
        </p:txBody>
      </p:sp>
      <p:pic>
        <p:nvPicPr>
          <p:cNvPr id="4" name="Εικόνα 3">
            <a:extLst>
              <a:ext uri="{FF2B5EF4-FFF2-40B4-BE49-F238E27FC236}">
                <a16:creationId xmlns:a16="http://schemas.microsoft.com/office/drawing/2014/main" id="{BAFB03BF-4EAD-C816-A2FF-31550B7301C5}"/>
              </a:ext>
            </a:extLst>
          </p:cNvPr>
          <p:cNvPicPr>
            <a:picLocks noChangeAspect="1"/>
          </p:cNvPicPr>
          <p:nvPr/>
        </p:nvPicPr>
        <p:blipFill>
          <a:blip r:embed="rId2"/>
          <a:stretch>
            <a:fillRect/>
          </a:stretch>
        </p:blipFill>
        <p:spPr>
          <a:xfrm>
            <a:off x="6439639" y="0"/>
            <a:ext cx="5752361" cy="6858000"/>
          </a:xfrm>
          <a:prstGeom prst="rect">
            <a:avLst/>
          </a:prstGeom>
        </p:spPr>
      </p:pic>
      <p:sp>
        <p:nvSpPr>
          <p:cNvPr id="5" name="Ορθογώνιο 4">
            <a:extLst>
              <a:ext uri="{FF2B5EF4-FFF2-40B4-BE49-F238E27FC236}">
                <a16:creationId xmlns:a16="http://schemas.microsoft.com/office/drawing/2014/main" id="{8B42A42E-1A1E-5D8B-A6E9-D6CA42521D6D}"/>
              </a:ext>
            </a:extLst>
          </p:cNvPr>
          <p:cNvSpPr/>
          <p:nvPr/>
        </p:nvSpPr>
        <p:spPr>
          <a:xfrm>
            <a:off x="331640" y="2652715"/>
            <a:ext cx="5897577" cy="923330"/>
          </a:xfrm>
          <a:prstGeom prst="rect">
            <a:avLst/>
          </a:prstGeom>
          <a:noFill/>
        </p:spPr>
        <p:txBody>
          <a:bodyPr wrap="none" lIns="91440" tIns="45720" rIns="91440" bIns="45720">
            <a:spAutoFit/>
          </a:bodyPr>
          <a:lstStyle/>
          <a:p>
            <a:pPr algn="ctr"/>
            <a:r>
              <a:rPr lang="en-US" sz="5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j-lt"/>
                <a:ea typeface="+mj-ea"/>
                <a:cs typeface="+mj-cs"/>
              </a:rPr>
              <a:t>PLACE ON THE MAP</a:t>
            </a:r>
            <a:endPar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539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Ορθογώνιο 2">
            <a:extLst>
              <a:ext uri="{FF2B5EF4-FFF2-40B4-BE49-F238E27FC236}">
                <a16:creationId xmlns:a16="http://schemas.microsoft.com/office/drawing/2014/main" id="{2B3348ED-E0D1-9177-C118-5D50EDC3793A}"/>
              </a:ext>
            </a:extLst>
          </p:cNvPr>
          <p:cNvSpPr/>
          <p:nvPr/>
        </p:nvSpPr>
        <p:spPr>
          <a:xfrm>
            <a:off x="1371597" y="348865"/>
            <a:ext cx="10044023" cy="87772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cap="none" spc="0" dirty="0">
                <a:ln w="12700" cmpd="sng">
                  <a:solidFill>
                    <a:schemeClr val="accent4"/>
                  </a:solidFill>
                  <a:prstDash val="solid"/>
                </a:ln>
                <a:solidFill>
                  <a:srgbClr val="FFFFFF"/>
                </a:solidFill>
                <a:effectLst/>
                <a:latin typeface="+mj-lt"/>
                <a:ea typeface="+mj-ea"/>
                <a:cs typeface="+mj-cs"/>
              </a:rPr>
              <a:t>TRADE AND ECONOMY</a:t>
            </a:r>
          </a:p>
        </p:txBody>
      </p:sp>
      <p:graphicFrame>
        <p:nvGraphicFramePr>
          <p:cNvPr id="26" name="TextBox 3">
            <a:extLst>
              <a:ext uri="{FF2B5EF4-FFF2-40B4-BE49-F238E27FC236}">
                <a16:creationId xmlns:a16="http://schemas.microsoft.com/office/drawing/2014/main" id="{0F32621B-8979-708D-A767-35A4D0DE2863}"/>
              </a:ext>
            </a:extLst>
          </p:cNvPr>
          <p:cNvGraphicFramePr/>
          <p:nvPr>
            <p:extLst>
              <p:ext uri="{D42A27DB-BD31-4B8C-83A1-F6EECF244321}">
                <p14:modId xmlns:p14="http://schemas.microsoft.com/office/powerpoint/2010/main" val="144733976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1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Διάγραμμα 13">
            <a:extLst>
              <a:ext uri="{FF2B5EF4-FFF2-40B4-BE49-F238E27FC236}">
                <a16:creationId xmlns:a16="http://schemas.microsoft.com/office/drawing/2014/main" id="{659D519A-D993-53D8-74EA-F2B0E00843F2}"/>
              </a:ext>
            </a:extLst>
          </p:cNvPr>
          <p:cNvGraphicFramePr/>
          <p:nvPr>
            <p:extLst>
              <p:ext uri="{D42A27DB-BD31-4B8C-83A1-F6EECF244321}">
                <p14:modId xmlns:p14="http://schemas.microsoft.com/office/powerpoint/2010/main" val="1337595010"/>
              </p:ext>
            </p:extLst>
          </p:nvPr>
        </p:nvGraphicFramePr>
        <p:xfrm>
          <a:off x="4159262" y="456098"/>
          <a:ext cx="3064498"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Διάγραμμα 14">
            <a:extLst>
              <a:ext uri="{FF2B5EF4-FFF2-40B4-BE49-F238E27FC236}">
                <a16:creationId xmlns:a16="http://schemas.microsoft.com/office/drawing/2014/main" id="{09D9062D-1209-5E26-C263-06542F03D992}"/>
              </a:ext>
            </a:extLst>
          </p:cNvPr>
          <p:cNvGraphicFramePr/>
          <p:nvPr>
            <p:extLst>
              <p:ext uri="{D42A27DB-BD31-4B8C-83A1-F6EECF244321}">
                <p14:modId xmlns:p14="http://schemas.microsoft.com/office/powerpoint/2010/main" val="3309686814"/>
              </p:ext>
            </p:extLst>
          </p:nvPr>
        </p:nvGraphicFramePr>
        <p:xfrm>
          <a:off x="1011652" y="1466836"/>
          <a:ext cx="2634747"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Διάγραμμα 15">
            <a:extLst>
              <a:ext uri="{FF2B5EF4-FFF2-40B4-BE49-F238E27FC236}">
                <a16:creationId xmlns:a16="http://schemas.microsoft.com/office/drawing/2014/main" id="{19577681-E426-EBED-0A57-5060D69135F2}"/>
              </a:ext>
            </a:extLst>
          </p:cNvPr>
          <p:cNvGraphicFramePr/>
          <p:nvPr>
            <p:extLst>
              <p:ext uri="{D42A27DB-BD31-4B8C-83A1-F6EECF244321}">
                <p14:modId xmlns:p14="http://schemas.microsoft.com/office/powerpoint/2010/main" val="3063141324"/>
              </p:ext>
            </p:extLst>
          </p:nvPr>
        </p:nvGraphicFramePr>
        <p:xfrm>
          <a:off x="8411173" y="1470653"/>
          <a:ext cx="2769175" cy="10351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Διάγραμμα 10">
            <a:extLst>
              <a:ext uri="{FF2B5EF4-FFF2-40B4-BE49-F238E27FC236}">
                <a16:creationId xmlns:a16="http://schemas.microsoft.com/office/drawing/2014/main" id="{808CB4AA-2C64-B79B-A7C0-1B25A385C322}"/>
              </a:ext>
            </a:extLst>
          </p:cNvPr>
          <p:cNvGraphicFramePr/>
          <p:nvPr>
            <p:extLst>
              <p:ext uri="{D42A27DB-BD31-4B8C-83A1-F6EECF244321}">
                <p14:modId xmlns:p14="http://schemas.microsoft.com/office/powerpoint/2010/main" val="2829814799"/>
              </p:ext>
            </p:extLst>
          </p:nvPr>
        </p:nvGraphicFramePr>
        <p:xfrm>
          <a:off x="4159263" y="3081654"/>
          <a:ext cx="3235948" cy="8467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2" name="Διάγραμμα 11">
            <a:extLst>
              <a:ext uri="{FF2B5EF4-FFF2-40B4-BE49-F238E27FC236}">
                <a16:creationId xmlns:a16="http://schemas.microsoft.com/office/drawing/2014/main" id="{C6DBFC5D-55D7-AE04-7F71-145E0C443BBD}"/>
              </a:ext>
            </a:extLst>
          </p:cNvPr>
          <p:cNvGraphicFramePr/>
          <p:nvPr>
            <p:extLst>
              <p:ext uri="{D42A27DB-BD31-4B8C-83A1-F6EECF244321}">
                <p14:modId xmlns:p14="http://schemas.microsoft.com/office/powerpoint/2010/main" val="3772218200"/>
              </p:ext>
            </p:extLst>
          </p:nvPr>
        </p:nvGraphicFramePr>
        <p:xfrm>
          <a:off x="1011652" y="4004984"/>
          <a:ext cx="2634747" cy="97486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3" name="Διάγραμμα 12">
            <a:extLst>
              <a:ext uri="{FF2B5EF4-FFF2-40B4-BE49-F238E27FC236}">
                <a16:creationId xmlns:a16="http://schemas.microsoft.com/office/drawing/2014/main" id="{0F36B5A6-28BC-01C3-5240-E75B9FE9DA12}"/>
              </a:ext>
            </a:extLst>
          </p:cNvPr>
          <p:cNvGraphicFramePr/>
          <p:nvPr>
            <p:extLst>
              <p:ext uri="{D42A27DB-BD31-4B8C-83A1-F6EECF244321}">
                <p14:modId xmlns:p14="http://schemas.microsoft.com/office/powerpoint/2010/main" val="2372039242"/>
              </p:ext>
            </p:extLst>
          </p:nvPr>
        </p:nvGraphicFramePr>
        <p:xfrm>
          <a:off x="8411173" y="3928379"/>
          <a:ext cx="2512605" cy="117493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328004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Εικόνα 2" descr="Εικόνα που περιέχει κείμενο, στιγμιότυπο οθόνης, γραμμή, γραμματοσειρά&#10;&#10;Περιγραφή που δημιουργήθηκε αυτόματα">
            <a:extLst>
              <a:ext uri="{FF2B5EF4-FFF2-40B4-BE49-F238E27FC236}">
                <a16:creationId xmlns:a16="http://schemas.microsoft.com/office/drawing/2014/main" id="{F5D01A4A-BB80-CF1F-4586-1E9CD38CD504}"/>
              </a:ext>
            </a:extLst>
          </p:cNvPr>
          <p:cNvPicPr>
            <a:picLocks noChangeAspect="1"/>
          </p:cNvPicPr>
          <p:nvPr/>
        </p:nvPicPr>
        <p:blipFill>
          <a:blip r:embed="rId2"/>
          <a:stretch>
            <a:fillRect/>
          </a:stretch>
        </p:blipFill>
        <p:spPr>
          <a:xfrm>
            <a:off x="-102826" y="-856"/>
            <a:ext cx="6114241" cy="6857573"/>
          </a:xfrm>
          <a:prstGeom prst="rect">
            <a:avLst/>
          </a:prstGeom>
        </p:spPr>
      </p:pic>
      <p:sp>
        <p:nvSpPr>
          <p:cNvPr id="4" name="TextBox 3">
            <a:extLst>
              <a:ext uri="{FF2B5EF4-FFF2-40B4-BE49-F238E27FC236}">
                <a16:creationId xmlns:a16="http://schemas.microsoft.com/office/drawing/2014/main" id="{C7858DF6-0699-46F9-6BDD-8962AFA05130}"/>
              </a:ext>
            </a:extLst>
          </p:cNvPr>
          <p:cNvSpPr txBox="1"/>
          <p:nvPr/>
        </p:nvSpPr>
        <p:spPr>
          <a:xfrm>
            <a:off x="7150100" y="1168400"/>
            <a:ext cx="3658246" cy="1200329"/>
          </a:xfrm>
          <a:prstGeom prst="rect">
            <a:avLst/>
          </a:prstGeom>
          <a:noFill/>
        </p:spPr>
        <p:txBody>
          <a:bodyPr wrap="none" rtlCol="0">
            <a:spAutoFit/>
          </a:bodyPr>
          <a:lstStyle/>
          <a:p>
            <a:pPr marL="285750" indent="-285750">
              <a:buFont typeface="Arial" panose="020B0604020202020204" pitchFamily="34" charset="0"/>
              <a:buChar char="•"/>
            </a:pPr>
            <a:r>
              <a:rPr lang="en-US" sz="2400" b="1" dirty="0"/>
              <a:t>GDP: 1.3trillion</a:t>
            </a:r>
          </a:p>
          <a:p>
            <a:pPr marL="285750" indent="-285750">
              <a:buFont typeface="Arial" panose="020B0604020202020204" pitchFamily="34" charset="0"/>
              <a:buChar char="•"/>
            </a:pPr>
            <a:r>
              <a:rPr lang="en-US" sz="2400" b="1" dirty="0"/>
              <a:t>GDP RANK: 18</a:t>
            </a:r>
            <a:r>
              <a:rPr lang="en-US" sz="2400" b="1" baseline="30000" dirty="0"/>
              <a:t>th</a:t>
            </a:r>
            <a:endParaRPr lang="en-US" sz="2400" b="1" dirty="0"/>
          </a:p>
          <a:p>
            <a:pPr marL="285750" indent="-285750">
              <a:buFont typeface="Arial" panose="020B0604020202020204" pitchFamily="34" charset="0"/>
              <a:buChar char="•"/>
            </a:pPr>
            <a:r>
              <a:rPr lang="en-US" sz="2400" b="1" dirty="0"/>
              <a:t>GDP PER CAPITA:72,973$</a:t>
            </a:r>
            <a:endParaRPr lang="el-GR" sz="2400" b="1" dirty="0"/>
          </a:p>
        </p:txBody>
      </p:sp>
      <p:sp>
        <p:nvSpPr>
          <p:cNvPr id="5" name="TextBox 4">
            <a:extLst>
              <a:ext uri="{FF2B5EF4-FFF2-40B4-BE49-F238E27FC236}">
                <a16:creationId xmlns:a16="http://schemas.microsoft.com/office/drawing/2014/main" id="{A4C1A792-6BA3-3E36-C281-2DF66D74EA0D}"/>
              </a:ext>
            </a:extLst>
          </p:cNvPr>
          <p:cNvSpPr txBox="1"/>
          <p:nvPr/>
        </p:nvSpPr>
        <p:spPr>
          <a:xfrm>
            <a:off x="7110101" y="4331951"/>
            <a:ext cx="3677160" cy="1200329"/>
          </a:xfrm>
          <a:prstGeom prst="rect">
            <a:avLst/>
          </a:prstGeom>
          <a:noFill/>
        </p:spPr>
        <p:txBody>
          <a:bodyPr wrap="none" rtlCol="0">
            <a:spAutoFit/>
          </a:bodyPr>
          <a:lstStyle/>
          <a:p>
            <a:pPr marL="342900" indent="-342900">
              <a:buFont typeface="Arial" panose="020B0604020202020204" pitchFamily="34" charset="0"/>
              <a:buChar char="•"/>
            </a:pPr>
            <a:r>
              <a:rPr lang="en-US" sz="2400" b="1" dirty="0"/>
              <a:t>GRONINGEN GAS FIELD </a:t>
            </a:r>
          </a:p>
          <a:p>
            <a:pPr marL="342900" indent="-342900">
              <a:buFont typeface="Arial" panose="020B0604020202020204" pitchFamily="34" charset="0"/>
              <a:buChar char="•"/>
            </a:pPr>
            <a:r>
              <a:rPr lang="en-US" sz="2400" b="1" dirty="0"/>
              <a:t>ROTTERDAM’S PORT</a:t>
            </a:r>
          </a:p>
          <a:p>
            <a:pPr marL="342900" indent="-342900">
              <a:buFont typeface="Arial" panose="020B0604020202020204" pitchFamily="34" charset="0"/>
              <a:buChar char="•"/>
            </a:pPr>
            <a:r>
              <a:rPr lang="en-US" sz="2400" b="1" dirty="0"/>
              <a:t>AMSTERDAM’S AIRPORT</a:t>
            </a:r>
          </a:p>
        </p:txBody>
      </p:sp>
      <p:sp>
        <p:nvSpPr>
          <p:cNvPr id="6" name="TextBox 5">
            <a:extLst>
              <a:ext uri="{FF2B5EF4-FFF2-40B4-BE49-F238E27FC236}">
                <a16:creationId xmlns:a16="http://schemas.microsoft.com/office/drawing/2014/main" id="{EA2882A7-FB2C-7A0C-2D10-1E78AF8B4D7B}"/>
              </a:ext>
            </a:extLst>
          </p:cNvPr>
          <p:cNvSpPr txBox="1"/>
          <p:nvPr/>
        </p:nvSpPr>
        <p:spPr>
          <a:xfrm>
            <a:off x="7110101" y="3839124"/>
            <a:ext cx="3897285" cy="461665"/>
          </a:xfrm>
          <a:prstGeom prst="rect">
            <a:avLst/>
          </a:prstGeom>
          <a:noFill/>
        </p:spPr>
        <p:txBody>
          <a:bodyPr wrap="none" rtlCol="0">
            <a:spAutoFit/>
          </a:bodyPr>
          <a:lstStyle/>
          <a:p>
            <a:r>
              <a:rPr lang="en-US" sz="2400" b="1" dirty="0"/>
              <a:t>BIG ECONOMY VALUE FROM:</a:t>
            </a:r>
            <a:endParaRPr lang="el-GR" sz="2400" b="1" dirty="0"/>
          </a:p>
        </p:txBody>
      </p:sp>
    </p:spTree>
    <p:extLst>
      <p:ext uri="{BB962C8B-B14F-4D97-AF65-F5344CB8AC3E}">
        <p14:creationId xmlns:p14="http://schemas.microsoft.com/office/powerpoint/2010/main" val="367215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extBox 1">
            <a:extLst>
              <a:ext uri="{FF2B5EF4-FFF2-40B4-BE49-F238E27FC236}">
                <a16:creationId xmlns:a16="http://schemas.microsoft.com/office/drawing/2014/main" id="{EFA52576-DABB-25E0-885A-3A0A0C686E4C}"/>
              </a:ext>
            </a:extLst>
          </p:cNvPr>
          <p:cNvGraphicFramePr/>
          <p:nvPr>
            <p:extLst>
              <p:ext uri="{D42A27DB-BD31-4B8C-83A1-F6EECF244321}">
                <p14:modId xmlns:p14="http://schemas.microsoft.com/office/powerpoint/2010/main" val="1043424510"/>
              </p:ext>
            </p:extLst>
          </p:nvPr>
        </p:nvGraphicFramePr>
        <p:xfrm>
          <a:off x="505239" y="410818"/>
          <a:ext cx="11181522" cy="5832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26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142D6167-623F-0CDD-968E-61BFEE9FAE5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dirty="0">
                <a:solidFill>
                  <a:schemeClr val="tx1"/>
                </a:solidFill>
                <a:latin typeface="+mj-lt"/>
                <a:ea typeface="+mj-ea"/>
                <a:cs typeface="+mj-cs"/>
              </a:rPr>
              <a:t>EUROSCEPTISISM </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C4AFB01-9C8A-9DC3-6575-CFC5775DF6C6}"/>
              </a:ext>
            </a:extLst>
          </p:cNvPr>
          <p:cNvSpPr txBox="1"/>
          <p:nvPr/>
        </p:nvSpPr>
        <p:spPr>
          <a:xfrm>
            <a:off x="838200" y="1929384"/>
            <a:ext cx="10764520" cy="4251960"/>
          </a:xfrm>
          <a:prstGeom prst="rect">
            <a:avLst/>
          </a:prstGeom>
        </p:spPr>
        <p:txBody>
          <a:bodyPr vert="horz" lIns="91440" tIns="45720" rIns="91440" bIns="45720" rtlCol="0">
            <a:normAutofit fontScale="92500" lnSpcReduction="20000"/>
          </a:bodyPr>
          <a:lstStyle/>
          <a:p>
            <a:pPr marL="342900" indent="-228600" defTabSz="914400">
              <a:lnSpc>
                <a:spcPct val="90000"/>
              </a:lnSpc>
              <a:spcAft>
                <a:spcPts val="600"/>
              </a:spcAft>
              <a:buFont typeface="Arial" panose="020B0604020202020204" pitchFamily="34" charset="0"/>
              <a:buChar char="•"/>
            </a:pPr>
            <a:r>
              <a:rPr lang="en-US" sz="2200" dirty="0"/>
              <a:t>T</a:t>
            </a:r>
            <a:r>
              <a:rPr lang="en-US" sz="2200" b="0" i="0" u="none" strike="noStrike" dirty="0">
                <a:effectLst/>
              </a:rPr>
              <a:t>he Netherlands have been a very pro-European country, being one of the six founding members of the </a:t>
            </a:r>
            <a:r>
              <a:rPr lang="en-US" sz="2200" b="0" i="0" u="none" strike="noStrike" dirty="0">
                <a:effectLst/>
                <a:hlinkClick r:id="rId2" tooltip="European Coal and Steel Community">
                  <a:extLst>
                    <a:ext uri="{A12FA001-AC4F-418D-AE19-62706E023703}">
                      <ahyp:hlinkClr xmlns:ahyp="http://schemas.microsoft.com/office/drawing/2018/hyperlinkcolor" val="tx"/>
                    </a:ext>
                  </a:extLst>
                </a:hlinkClick>
              </a:rPr>
              <a:t>European Coal and Steel Community</a:t>
            </a:r>
            <a:r>
              <a:rPr lang="en-US" sz="2200" b="0" i="0" u="none" strike="noStrike" dirty="0">
                <a:effectLst/>
              </a:rPr>
              <a:t> in 1952.</a:t>
            </a:r>
          </a:p>
          <a:p>
            <a:pPr marL="342900" indent="-228600" defTabSz="914400">
              <a:lnSpc>
                <a:spcPct val="90000"/>
              </a:lnSpc>
              <a:spcAft>
                <a:spcPts val="600"/>
              </a:spcAft>
              <a:buFont typeface="Arial" panose="020B0604020202020204" pitchFamily="34" charset="0"/>
              <a:buChar char="•"/>
            </a:pPr>
            <a:r>
              <a:rPr lang="en-US" sz="2200" dirty="0"/>
              <a:t>2000’s: First time it became slightly Eurosceptic by rejecting the European Constitution in 2005.</a:t>
            </a:r>
          </a:p>
          <a:p>
            <a:pPr marL="342900" indent="-228600" defTabSz="914400">
              <a:lnSpc>
                <a:spcPct val="90000"/>
              </a:lnSpc>
              <a:spcAft>
                <a:spcPts val="600"/>
              </a:spcAft>
              <a:buFont typeface="Arial" panose="020B0604020202020204" pitchFamily="34" charset="0"/>
              <a:buChar char="•"/>
            </a:pPr>
            <a:r>
              <a:rPr lang="en-US" sz="2200" b="1" dirty="0"/>
              <a:t>PUBLIC OPINION:EUROBAROMETER-&gt; </a:t>
            </a:r>
            <a:r>
              <a:rPr lang="en-US" sz="2200" u="sng" dirty="0"/>
              <a:t>WRONG DIRECTION</a:t>
            </a:r>
            <a:r>
              <a:rPr lang="en-US" sz="2200" b="1" dirty="0"/>
              <a:t>:47 </a:t>
            </a:r>
          </a:p>
          <a:p>
            <a:pPr marL="114300" defTabSz="914400">
              <a:lnSpc>
                <a:spcPct val="90000"/>
              </a:lnSpc>
              <a:spcAft>
                <a:spcPts val="600"/>
              </a:spcAft>
            </a:pPr>
            <a:r>
              <a:rPr lang="en-US" sz="2200" u="sng" dirty="0"/>
              <a:t>RIGHT DIRECTION:</a:t>
            </a:r>
            <a:r>
              <a:rPr lang="en-US" sz="2200" b="1" dirty="0"/>
              <a:t>39 </a:t>
            </a:r>
            <a:r>
              <a:rPr lang="en-US" sz="2200" dirty="0"/>
              <a:t>(soft Euroscepticism)</a:t>
            </a:r>
          </a:p>
          <a:p>
            <a:pPr marL="114300" defTabSz="914400">
              <a:lnSpc>
                <a:spcPct val="90000"/>
              </a:lnSpc>
              <a:spcAft>
                <a:spcPts val="600"/>
              </a:spcAft>
            </a:pPr>
            <a:r>
              <a:rPr lang="en-US" sz="2200" b="1" dirty="0"/>
              <a:t>‘Our country could better face the future outside the EU?’: 14 </a:t>
            </a:r>
            <a:r>
              <a:rPr lang="en-US" sz="2200" dirty="0"/>
              <a:t>AGREE</a:t>
            </a:r>
          </a:p>
          <a:p>
            <a:pPr marL="114300" defTabSz="914400">
              <a:lnSpc>
                <a:spcPct val="90000"/>
              </a:lnSpc>
              <a:spcAft>
                <a:spcPts val="600"/>
              </a:spcAft>
            </a:pPr>
            <a:r>
              <a:rPr lang="en-US" sz="2200" b="1" dirty="0"/>
              <a:t>- 83 </a:t>
            </a:r>
            <a:r>
              <a:rPr lang="en-US" sz="2200" dirty="0"/>
              <a:t>DISAGREE</a:t>
            </a:r>
          </a:p>
          <a:p>
            <a:pPr marL="342900" indent="-228600" defTabSz="914400">
              <a:lnSpc>
                <a:spcPct val="90000"/>
              </a:lnSpc>
              <a:spcAft>
                <a:spcPts val="600"/>
              </a:spcAft>
              <a:buFont typeface="Arial" panose="020B0604020202020204" pitchFamily="34" charset="0"/>
              <a:buChar char="•"/>
            </a:pPr>
            <a:endParaRPr lang="en-US" sz="2200" dirty="0"/>
          </a:p>
          <a:p>
            <a:pPr indent="-228600" defTabSz="914400">
              <a:lnSpc>
                <a:spcPct val="90000"/>
              </a:lnSpc>
              <a:spcAft>
                <a:spcPts val="600"/>
              </a:spcAft>
              <a:buFont typeface="Arial" panose="020B0604020202020204" pitchFamily="34" charset="0"/>
              <a:buChar char="•"/>
            </a:pPr>
            <a:r>
              <a:rPr lang="en-US" sz="2200" b="1" dirty="0"/>
              <a:t>SOME DUTCH EUROSCEPTIC PARTIES: i) Party of freedom</a:t>
            </a:r>
            <a:r>
              <a:rPr lang="en-US" sz="2200" dirty="0"/>
              <a:t>(Eurosceptic, anti-Islamic) -&gt;   hard Eurosceptic party. It wants the Netherlands to leave the EU(</a:t>
            </a:r>
            <a:r>
              <a:rPr lang="en-US" sz="2200" b="1" dirty="0"/>
              <a:t>WHY? </a:t>
            </a:r>
            <a:r>
              <a:rPr lang="en-US" sz="2200" dirty="0"/>
              <a:t>money costing, cannot close the borders for immigrants)</a:t>
            </a:r>
          </a:p>
          <a:p>
            <a:pPr indent="-228600" defTabSz="914400">
              <a:lnSpc>
                <a:spcPct val="90000"/>
              </a:lnSpc>
              <a:spcAft>
                <a:spcPts val="600"/>
              </a:spcAft>
              <a:buFont typeface="Arial" panose="020B0604020202020204" pitchFamily="34" charset="0"/>
              <a:buChar char="•"/>
            </a:pPr>
            <a:r>
              <a:rPr lang="en-US" sz="2200" b="1" dirty="0"/>
              <a:t>ii) Forum for Democracy</a:t>
            </a:r>
            <a:r>
              <a:rPr lang="en-US" sz="2200" b="1" dirty="0">
                <a:sym typeface="Wingdings" pitchFamily="2" charset="2"/>
              </a:rPr>
              <a:t> </a:t>
            </a:r>
            <a:r>
              <a:rPr lang="en-US" sz="2200" dirty="0">
                <a:sym typeface="Wingdings" pitchFamily="2" charset="2"/>
              </a:rPr>
              <a:t>against the Association Agreement between the EU and Ukraine.</a:t>
            </a:r>
          </a:p>
          <a:p>
            <a:pPr indent="-228600" defTabSz="914400">
              <a:lnSpc>
                <a:spcPct val="90000"/>
              </a:lnSpc>
              <a:spcAft>
                <a:spcPts val="600"/>
              </a:spcAft>
              <a:buFont typeface="Arial" panose="020B0604020202020204" pitchFamily="34" charset="0"/>
              <a:buChar char="•"/>
            </a:pPr>
            <a:r>
              <a:rPr lang="en-US" sz="2200" b="1" dirty="0">
                <a:sym typeface="Wingdings" pitchFamily="2" charset="2"/>
              </a:rPr>
              <a:t>iii) The Socialist Party -&gt; </a:t>
            </a:r>
            <a:r>
              <a:rPr lang="en-US" sz="2200" dirty="0">
                <a:sym typeface="Wingdings" pitchFamily="2" charset="2"/>
              </a:rPr>
              <a:t>European co-operation is essential for climate change and international crime </a:t>
            </a:r>
            <a:endParaRPr lang="en-US" sz="2200" b="1" dirty="0"/>
          </a:p>
          <a:p>
            <a:pPr indent="-228600" defTabSz="9144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236920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4EAE446-92A2-E868-FFF5-C5FFFCA7BCD5}"/>
              </a:ext>
            </a:extLst>
          </p:cNvPr>
          <p:cNvPicPr>
            <a:picLocks noChangeAspect="1"/>
          </p:cNvPicPr>
          <p:nvPr/>
        </p:nvPicPr>
        <p:blipFill>
          <a:blip r:embed="rId2"/>
          <a:stretch>
            <a:fillRect/>
          </a:stretch>
        </p:blipFill>
        <p:spPr>
          <a:xfrm>
            <a:off x="304800" y="822533"/>
            <a:ext cx="4635500" cy="4635500"/>
          </a:xfrm>
          <a:prstGeom prst="rect">
            <a:avLst/>
          </a:prstGeom>
        </p:spPr>
      </p:pic>
      <p:sp>
        <p:nvSpPr>
          <p:cNvPr id="7" name="TextBox 6">
            <a:extLst>
              <a:ext uri="{FF2B5EF4-FFF2-40B4-BE49-F238E27FC236}">
                <a16:creationId xmlns:a16="http://schemas.microsoft.com/office/drawing/2014/main" id="{230BBFA1-0348-93CD-0A96-5061863F5967}"/>
              </a:ext>
            </a:extLst>
          </p:cNvPr>
          <p:cNvSpPr txBox="1"/>
          <p:nvPr/>
        </p:nvSpPr>
        <p:spPr>
          <a:xfrm>
            <a:off x="5448300" y="585738"/>
            <a:ext cx="6096000" cy="2246769"/>
          </a:xfrm>
          <a:prstGeom prst="rect">
            <a:avLst/>
          </a:prstGeom>
          <a:noFill/>
        </p:spPr>
        <p:txBody>
          <a:bodyPr wrap="square">
            <a:spAutoFit/>
          </a:bodyPr>
          <a:lstStyle/>
          <a:p>
            <a:pPr marL="285750" indent="-285750">
              <a:buFont typeface="Arial" panose="020B0604020202020204" pitchFamily="34" charset="0"/>
              <a:buChar char="•"/>
            </a:pPr>
            <a:r>
              <a:rPr lang="en" sz="2000" b="0" i="0" u="none" strike="noStrike" dirty="0">
                <a:solidFill>
                  <a:srgbClr val="202122"/>
                </a:solidFill>
                <a:effectLst/>
              </a:rPr>
              <a:t>The </a:t>
            </a:r>
            <a:r>
              <a:rPr lang="en" sz="2000" b="1" i="0" u="none" strike="noStrike" dirty="0">
                <a:solidFill>
                  <a:srgbClr val="202122"/>
                </a:solidFill>
                <a:effectLst/>
              </a:rPr>
              <a:t>Frugal Four</a:t>
            </a:r>
            <a:r>
              <a:rPr lang="en" sz="2000" b="0" i="0" u="none" strike="noStrike" dirty="0">
                <a:solidFill>
                  <a:srgbClr val="202122"/>
                </a:solidFill>
                <a:effectLst/>
              </a:rPr>
              <a:t> is the nickname of an informal cooperation among some European countries, including </a:t>
            </a:r>
            <a:r>
              <a:rPr lang="en" sz="2000" b="1" i="0" u="none" strike="noStrike" dirty="0">
                <a:solidFill>
                  <a:srgbClr val="202122"/>
                </a:solidFill>
                <a:effectLst/>
              </a:rPr>
              <a:t>Austria, Denmark, the Netherlands and </a:t>
            </a:r>
            <a:r>
              <a:rPr lang="en" sz="2000" b="1" i="0" u="none" strike="noStrike" dirty="0">
                <a:effectLst/>
              </a:rPr>
              <a:t>Sweden</a:t>
            </a:r>
            <a:r>
              <a:rPr lang="en" sz="2000" b="0" i="0" u="none" strike="noStrike" dirty="0">
                <a:solidFill>
                  <a:srgbClr val="202122"/>
                </a:solidFill>
                <a:effectLst/>
              </a:rPr>
              <a:t>. It partly evolved as a successor of the</a:t>
            </a:r>
            <a:r>
              <a:rPr lang="en" sz="2000" b="1" i="0" u="none" strike="noStrike" dirty="0">
                <a:solidFill>
                  <a:srgbClr val="202122"/>
                </a:solidFill>
                <a:effectLst/>
              </a:rPr>
              <a:t> New Hanseatic League </a:t>
            </a:r>
            <a:r>
              <a:rPr lang="en" sz="2000" b="0" i="0" u="none" strike="noStrike" dirty="0">
                <a:solidFill>
                  <a:srgbClr val="202122"/>
                </a:solidFill>
                <a:effectLst/>
              </a:rPr>
              <a:t>that was set up to make up for the loss of the </a:t>
            </a:r>
            <a:r>
              <a:rPr lang="en" sz="2000" b="1" i="0" u="none" strike="noStrike" dirty="0">
                <a:solidFill>
                  <a:srgbClr val="202122"/>
                </a:solidFill>
                <a:effectLst/>
              </a:rPr>
              <a:t>United Kingdom </a:t>
            </a:r>
            <a:r>
              <a:rPr lang="en" sz="2000" b="0" i="0" u="none" strike="noStrike" dirty="0">
                <a:solidFill>
                  <a:srgbClr val="202122"/>
                </a:solidFill>
                <a:effectLst/>
              </a:rPr>
              <a:t>in the European political arena after </a:t>
            </a:r>
            <a:r>
              <a:rPr lang="en" sz="2000" b="1" dirty="0"/>
              <a:t>Brexit</a:t>
            </a:r>
            <a:r>
              <a:rPr lang="en" sz="2000" b="0" i="0" u="none" strike="noStrike" dirty="0">
                <a:solidFill>
                  <a:srgbClr val="202122"/>
                </a:solidFill>
                <a:effectLst/>
              </a:rPr>
              <a:t>.</a:t>
            </a:r>
            <a:endParaRPr lang="el-GR" sz="2000" dirty="0"/>
          </a:p>
        </p:txBody>
      </p:sp>
      <p:sp>
        <p:nvSpPr>
          <p:cNvPr id="8" name="TextBox 7">
            <a:extLst>
              <a:ext uri="{FF2B5EF4-FFF2-40B4-BE49-F238E27FC236}">
                <a16:creationId xmlns:a16="http://schemas.microsoft.com/office/drawing/2014/main" id="{2F62912B-BDA0-3994-CE5A-D6A990D175BE}"/>
              </a:ext>
            </a:extLst>
          </p:cNvPr>
          <p:cNvSpPr txBox="1"/>
          <p:nvPr/>
        </p:nvSpPr>
        <p:spPr>
          <a:xfrm>
            <a:off x="5448300" y="3400623"/>
            <a:ext cx="5588000"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MAIN GOAL: </a:t>
            </a:r>
            <a:r>
              <a:rPr lang="en-US" sz="2000" dirty="0"/>
              <a:t>Budget contribution-maximum </a:t>
            </a:r>
            <a:r>
              <a:rPr lang="en-US" sz="2000" b="1" dirty="0"/>
              <a:t>1% of the EU’s gross national income.</a:t>
            </a:r>
            <a:endParaRPr lang="en-US" sz="2000" dirty="0"/>
          </a:p>
          <a:p>
            <a:endParaRPr lang="en" sz="2000" b="1" dirty="0"/>
          </a:p>
          <a:p>
            <a:pPr marL="342900" indent="-342900">
              <a:buFont typeface="Arial" panose="020B0604020202020204" pitchFamily="34" charset="0"/>
              <a:buChar char="•"/>
            </a:pPr>
            <a:r>
              <a:rPr lang="en-US" sz="2000" dirty="0"/>
              <a:t>Initially opposed the European Recovery</a:t>
            </a:r>
            <a:r>
              <a:rPr lang="el-GR" sz="2000" dirty="0"/>
              <a:t> Ι</a:t>
            </a:r>
            <a:r>
              <a:rPr lang="en-US" sz="2000" dirty="0" err="1"/>
              <a:t>nitiative</a:t>
            </a:r>
            <a:r>
              <a:rPr lang="en-US" sz="2000" dirty="0"/>
              <a:t> after the pandemic.</a:t>
            </a:r>
          </a:p>
          <a:p>
            <a:endParaRPr lang="el-GR" sz="2000" b="1" dirty="0"/>
          </a:p>
        </p:txBody>
      </p:sp>
    </p:spTree>
    <p:extLst>
      <p:ext uri="{BB962C8B-B14F-4D97-AF65-F5344CB8AC3E}">
        <p14:creationId xmlns:p14="http://schemas.microsoft.com/office/powerpoint/2010/main" val="318590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2">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4">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 name="Rectangle 16">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0">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12191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2">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4">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 y="446494"/>
            <a:ext cx="4026023"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Ορθογώνιο 1">
            <a:extLst>
              <a:ext uri="{FF2B5EF4-FFF2-40B4-BE49-F238E27FC236}">
                <a16:creationId xmlns:a16="http://schemas.microsoft.com/office/drawing/2014/main" id="{B535862E-A16B-1538-3B1D-D18729501233}"/>
              </a:ext>
            </a:extLst>
          </p:cNvPr>
          <p:cNvSpPr/>
          <p:nvPr/>
        </p:nvSpPr>
        <p:spPr>
          <a:xfrm>
            <a:off x="1131740" y="548640"/>
            <a:ext cx="9928520" cy="1185332"/>
          </a:xfrm>
          <a:prstGeom prst="rect">
            <a:avLst/>
          </a:prstGeom>
        </p:spPr>
        <p:txBody>
          <a:bodyPr vert="horz" lIns="91440" tIns="45720" rIns="91440" bIns="45720" rtlCol="0" anchor="b">
            <a:normAutofit lnSpcReduction="10000"/>
          </a:bodyPr>
          <a:lstStyle/>
          <a:p>
            <a:pPr algn="ctr" defTabSz="914400">
              <a:lnSpc>
                <a:spcPct val="90000"/>
              </a:lnSpc>
              <a:spcBef>
                <a:spcPct val="0"/>
              </a:spcBef>
              <a:spcAft>
                <a:spcPts val="600"/>
              </a:spcAft>
            </a:pPr>
            <a:r>
              <a:rPr lang="en-US" sz="4100" b="1" cap="none" spc="0" dirty="0">
                <a:ln w="12700" cmpd="sng">
                  <a:solidFill>
                    <a:schemeClr val="accent4"/>
                  </a:solidFill>
                  <a:prstDash val="solid"/>
                </a:ln>
                <a:solidFill>
                  <a:srgbClr val="FFFFFF"/>
                </a:solidFill>
                <a:effectLst/>
                <a:latin typeface="+mj-lt"/>
                <a:ea typeface="+mj-ea"/>
                <a:cs typeface="+mj-cs"/>
              </a:rPr>
              <a:t>FRUGAL FOUR HEADS OF GOVERNMENT 2023</a:t>
            </a:r>
          </a:p>
        </p:txBody>
      </p:sp>
      <p:pic>
        <p:nvPicPr>
          <p:cNvPr id="5" name="Εικόνα 4">
            <a:extLst>
              <a:ext uri="{FF2B5EF4-FFF2-40B4-BE49-F238E27FC236}">
                <a16:creationId xmlns:a16="http://schemas.microsoft.com/office/drawing/2014/main" id="{C21B89D6-3911-4F49-F12C-41B96A1B2F43}"/>
              </a:ext>
            </a:extLst>
          </p:cNvPr>
          <p:cNvPicPr>
            <a:picLocks noChangeAspect="1"/>
          </p:cNvPicPr>
          <p:nvPr/>
        </p:nvPicPr>
        <p:blipFill>
          <a:blip r:embed="rId2"/>
          <a:stretch>
            <a:fillRect/>
          </a:stretch>
        </p:blipFill>
        <p:spPr>
          <a:xfrm>
            <a:off x="1135117" y="2181370"/>
            <a:ext cx="2216688" cy="3140308"/>
          </a:xfrm>
          <a:prstGeom prst="rect">
            <a:avLst/>
          </a:prstGeom>
        </p:spPr>
      </p:pic>
      <p:pic>
        <p:nvPicPr>
          <p:cNvPr id="4" name="Εικόνα 3">
            <a:extLst>
              <a:ext uri="{FF2B5EF4-FFF2-40B4-BE49-F238E27FC236}">
                <a16:creationId xmlns:a16="http://schemas.microsoft.com/office/drawing/2014/main" id="{E91A97C4-FDE2-9790-EDC0-EC4E92FB9B5D}"/>
              </a:ext>
            </a:extLst>
          </p:cNvPr>
          <p:cNvPicPr>
            <a:picLocks noChangeAspect="1"/>
          </p:cNvPicPr>
          <p:nvPr/>
        </p:nvPicPr>
        <p:blipFill>
          <a:blip r:embed="rId3"/>
          <a:stretch>
            <a:fillRect/>
          </a:stretch>
        </p:blipFill>
        <p:spPr>
          <a:xfrm>
            <a:off x="3690680" y="2186803"/>
            <a:ext cx="2216688" cy="3129441"/>
          </a:xfrm>
          <a:prstGeom prst="rect">
            <a:avLst/>
          </a:prstGeom>
        </p:spPr>
      </p:pic>
      <p:pic>
        <p:nvPicPr>
          <p:cNvPr id="3" name="Εικόνα 2">
            <a:extLst>
              <a:ext uri="{FF2B5EF4-FFF2-40B4-BE49-F238E27FC236}">
                <a16:creationId xmlns:a16="http://schemas.microsoft.com/office/drawing/2014/main" id="{C13CB648-97A5-24E1-E050-7873D818A661}"/>
              </a:ext>
            </a:extLst>
          </p:cNvPr>
          <p:cNvPicPr>
            <a:picLocks noChangeAspect="1"/>
          </p:cNvPicPr>
          <p:nvPr/>
        </p:nvPicPr>
        <p:blipFill>
          <a:blip r:embed="rId4"/>
          <a:stretch>
            <a:fillRect/>
          </a:stretch>
        </p:blipFill>
        <p:spPr>
          <a:xfrm>
            <a:off x="6246243" y="2273732"/>
            <a:ext cx="2216688" cy="2955584"/>
          </a:xfrm>
          <a:prstGeom prst="rect">
            <a:avLst/>
          </a:prstGeom>
        </p:spPr>
      </p:pic>
      <p:pic>
        <p:nvPicPr>
          <p:cNvPr id="6" name="Εικόνα 5">
            <a:extLst>
              <a:ext uri="{FF2B5EF4-FFF2-40B4-BE49-F238E27FC236}">
                <a16:creationId xmlns:a16="http://schemas.microsoft.com/office/drawing/2014/main" id="{AE5DEA90-EC6E-FC13-689F-9709A80365B8}"/>
              </a:ext>
            </a:extLst>
          </p:cNvPr>
          <p:cNvPicPr>
            <a:picLocks noChangeAspect="1"/>
          </p:cNvPicPr>
          <p:nvPr/>
        </p:nvPicPr>
        <p:blipFill>
          <a:blip r:embed="rId5"/>
          <a:stretch>
            <a:fillRect/>
          </a:stretch>
        </p:blipFill>
        <p:spPr>
          <a:xfrm>
            <a:off x="8784025" y="2289971"/>
            <a:ext cx="2216688" cy="2923105"/>
          </a:xfrm>
          <a:prstGeom prst="rect">
            <a:avLst/>
          </a:prstGeom>
        </p:spPr>
      </p:pic>
      <p:sp>
        <p:nvSpPr>
          <p:cNvPr id="7" name="TextBox 6">
            <a:extLst>
              <a:ext uri="{FF2B5EF4-FFF2-40B4-BE49-F238E27FC236}">
                <a16:creationId xmlns:a16="http://schemas.microsoft.com/office/drawing/2014/main" id="{EEFB3BCC-DC87-EE91-6F09-DAA2651E4A04}"/>
              </a:ext>
            </a:extLst>
          </p:cNvPr>
          <p:cNvSpPr txBox="1"/>
          <p:nvPr/>
        </p:nvSpPr>
        <p:spPr>
          <a:xfrm>
            <a:off x="1009396" y="5762113"/>
            <a:ext cx="2342409" cy="661830"/>
          </a:xfrm>
          <a:prstGeom prst="rect">
            <a:avLst/>
          </a:prstGeom>
          <a:noFill/>
        </p:spPr>
        <p:txBody>
          <a:bodyPr wrap="square" rtlCol="0">
            <a:spAutoFit/>
          </a:bodyPr>
          <a:lstStyle/>
          <a:p>
            <a:pPr algn="ctr"/>
            <a:r>
              <a:rPr lang="en-US" b="1" dirty="0">
                <a:solidFill>
                  <a:schemeClr val="bg1"/>
                </a:solidFill>
              </a:rPr>
              <a:t>MARK RUTTE,PRIME MINISTER</a:t>
            </a:r>
            <a:endParaRPr lang="el-GR" b="1" dirty="0">
              <a:solidFill>
                <a:schemeClr val="bg1"/>
              </a:solidFill>
            </a:endParaRPr>
          </a:p>
        </p:txBody>
      </p:sp>
      <p:pic>
        <p:nvPicPr>
          <p:cNvPr id="41" name="Εικόνα 40">
            <a:extLst>
              <a:ext uri="{FF2B5EF4-FFF2-40B4-BE49-F238E27FC236}">
                <a16:creationId xmlns:a16="http://schemas.microsoft.com/office/drawing/2014/main" id="{B620AA4B-526A-B5C3-6AE2-685BE869314C}"/>
              </a:ext>
            </a:extLst>
          </p:cNvPr>
          <p:cNvPicPr>
            <a:picLocks noChangeAspect="1"/>
          </p:cNvPicPr>
          <p:nvPr/>
        </p:nvPicPr>
        <p:blipFill>
          <a:blip r:embed="rId6"/>
          <a:stretch>
            <a:fillRect/>
          </a:stretch>
        </p:blipFill>
        <p:spPr>
          <a:xfrm>
            <a:off x="1131740" y="5518339"/>
            <a:ext cx="292100" cy="190500"/>
          </a:xfrm>
          <a:prstGeom prst="rect">
            <a:avLst/>
          </a:prstGeom>
        </p:spPr>
      </p:pic>
      <p:sp>
        <p:nvSpPr>
          <p:cNvPr id="45" name="TextBox 44">
            <a:extLst>
              <a:ext uri="{FF2B5EF4-FFF2-40B4-BE49-F238E27FC236}">
                <a16:creationId xmlns:a16="http://schemas.microsoft.com/office/drawing/2014/main" id="{6E47C8B7-49BF-BE01-3C8B-055E2035A092}"/>
              </a:ext>
            </a:extLst>
          </p:cNvPr>
          <p:cNvSpPr txBox="1"/>
          <p:nvPr/>
        </p:nvSpPr>
        <p:spPr>
          <a:xfrm>
            <a:off x="1448849" y="5428923"/>
            <a:ext cx="1595309" cy="369332"/>
          </a:xfrm>
          <a:prstGeom prst="rect">
            <a:avLst/>
          </a:prstGeom>
          <a:noFill/>
        </p:spPr>
        <p:txBody>
          <a:bodyPr wrap="none" rtlCol="0">
            <a:spAutoFit/>
          </a:bodyPr>
          <a:lstStyle/>
          <a:p>
            <a:r>
              <a:rPr lang="en-US" b="1" dirty="0">
                <a:solidFill>
                  <a:schemeClr val="bg1"/>
                </a:solidFill>
              </a:rPr>
              <a:t>NETHERLANDS</a:t>
            </a:r>
            <a:endParaRPr lang="el-GR" b="1" dirty="0">
              <a:solidFill>
                <a:schemeClr val="bg1"/>
              </a:solidFill>
            </a:endParaRPr>
          </a:p>
        </p:txBody>
      </p:sp>
      <p:pic>
        <p:nvPicPr>
          <p:cNvPr id="46" name="Εικόνα 45">
            <a:extLst>
              <a:ext uri="{FF2B5EF4-FFF2-40B4-BE49-F238E27FC236}">
                <a16:creationId xmlns:a16="http://schemas.microsoft.com/office/drawing/2014/main" id="{AFF99318-BCF3-92FE-F9B8-408790A4719A}"/>
              </a:ext>
            </a:extLst>
          </p:cNvPr>
          <p:cNvPicPr>
            <a:picLocks noChangeAspect="1"/>
          </p:cNvPicPr>
          <p:nvPr/>
        </p:nvPicPr>
        <p:blipFill>
          <a:blip r:embed="rId7"/>
          <a:stretch>
            <a:fillRect/>
          </a:stretch>
        </p:blipFill>
        <p:spPr>
          <a:xfrm>
            <a:off x="3670219" y="5518339"/>
            <a:ext cx="254000" cy="190500"/>
          </a:xfrm>
          <a:prstGeom prst="rect">
            <a:avLst/>
          </a:prstGeom>
        </p:spPr>
      </p:pic>
      <p:sp>
        <p:nvSpPr>
          <p:cNvPr id="47" name="TextBox 46">
            <a:extLst>
              <a:ext uri="{FF2B5EF4-FFF2-40B4-BE49-F238E27FC236}">
                <a16:creationId xmlns:a16="http://schemas.microsoft.com/office/drawing/2014/main" id="{A4D929B9-3D4B-B7E3-C012-174298C1047A}"/>
              </a:ext>
            </a:extLst>
          </p:cNvPr>
          <p:cNvSpPr txBox="1"/>
          <p:nvPr/>
        </p:nvSpPr>
        <p:spPr>
          <a:xfrm>
            <a:off x="3931854" y="5424861"/>
            <a:ext cx="2938845" cy="923330"/>
          </a:xfrm>
          <a:prstGeom prst="rect">
            <a:avLst/>
          </a:prstGeom>
          <a:noFill/>
        </p:spPr>
        <p:txBody>
          <a:bodyPr wrap="square" rtlCol="0">
            <a:spAutoFit/>
          </a:bodyPr>
          <a:lstStyle/>
          <a:p>
            <a:r>
              <a:rPr lang="en-US" b="1" dirty="0">
                <a:solidFill>
                  <a:schemeClr val="bg1"/>
                </a:solidFill>
              </a:rPr>
              <a:t>DENMARK</a:t>
            </a:r>
          </a:p>
          <a:p>
            <a:r>
              <a:rPr lang="en-US" b="1" dirty="0">
                <a:solidFill>
                  <a:schemeClr val="bg1"/>
                </a:solidFill>
              </a:rPr>
              <a:t>METTE FREDERIKSEN,  PRIME MINISTER</a:t>
            </a:r>
            <a:endParaRPr lang="el-GR" b="1" dirty="0">
              <a:solidFill>
                <a:schemeClr val="bg1"/>
              </a:solidFill>
            </a:endParaRPr>
          </a:p>
        </p:txBody>
      </p:sp>
      <p:pic>
        <p:nvPicPr>
          <p:cNvPr id="48" name="Εικόνα 47">
            <a:extLst>
              <a:ext uri="{FF2B5EF4-FFF2-40B4-BE49-F238E27FC236}">
                <a16:creationId xmlns:a16="http://schemas.microsoft.com/office/drawing/2014/main" id="{54F09A4E-D137-68C5-2048-054BCDC709DF}"/>
              </a:ext>
            </a:extLst>
          </p:cNvPr>
          <p:cNvPicPr>
            <a:picLocks noChangeAspect="1"/>
          </p:cNvPicPr>
          <p:nvPr/>
        </p:nvPicPr>
        <p:blipFill>
          <a:blip r:embed="rId8"/>
          <a:stretch>
            <a:fillRect/>
          </a:stretch>
        </p:blipFill>
        <p:spPr>
          <a:xfrm>
            <a:off x="6265685" y="5521559"/>
            <a:ext cx="292100" cy="190500"/>
          </a:xfrm>
          <a:prstGeom prst="rect">
            <a:avLst/>
          </a:prstGeom>
        </p:spPr>
      </p:pic>
      <p:sp>
        <p:nvSpPr>
          <p:cNvPr id="49" name="TextBox 48">
            <a:extLst>
              <a:ext uri="{FF2B5EF4-FFF2-40B4-BE49-F238E27FC236}">
                <a16:creationId xmlns:a16="http://schemas.microsoft.com/office/drawing/2014/main" id="{91527BDE-B16A-D78D-12C0-765B00FB2142}"/>
              </a:ext>
            </a:extLst>
          </p:cNvPr>
          <p:cNvSpPr txBox="1"/>
          <p:nvPr/>
        </p:nvSpPr>
        <p:spPr>
          <a:xfrm>
            <a:off x="6557785" y="5358746"/>
            <a:ext cx="1986441" cy="923330"/>
          </a:xfrm>
          <a:prstGeom prst="rect">
            <a:avLst/>
          </a:prstGeom>
          <a:noFill/>
        </p:spPr>
        <p:txBody>
          <a:bodyPr wrap="none" rtlCol="0">
            <a:spAutoFit/>
          </a:bodyPr>
          <a:lstStyle/>
          <a:p>
            <a:r>
              <a:rPr lang="en-US" b="1" dirty="0">
                <a:solidFill>
                  <a:schemeClr val="bg1"/>
                </a:solidFill>
              </a:rPr>
              <a:t>AUSTRIA</a:t>
            </a:r>
          </a:p>
          <a:p>
            <a:r>
              <a:rPr lang="en-US" b="1" dirty="0">
                <a:solidFill>
                  <a:schemeClr val="bg1"/>
                </a:solidFill>
              </a:rPr>
              <a:t>KARL NEHAMMER,</a:t>
            </a:r>
          </a:p>
          <a:p>
            <a:r>
              <a:rPr lang="en-US" b="1" dirty="0">
                <a:solidFill>
                  <a:schemeClr val="bg1"/>
                </a:solidFill>
              </a:rPr>
              <a:t>CHANCELLOR </a:t>
            </a:r>
            <a:endParaRPr lang="el-GR" b="1" dirty="0">
              <a:solidFill>
                <a:schemeClr val="bg1"/>
              </a:solidFill>
            </a:endParaRPr>
          </a:p>
        </p:txBody>
      </p:sp>
      <p:pic>
        <p:nvPicPr>
          <p:cNvPr id="50" name="Εικόνα 49">
            <a:extLst>
              <a:ext uri="{FF2B5EF4-FFF2-40B4-BE49-F238E27FC236}">
                <a16:creationId xmlns:a16="http://schemas.microsoft.com/office/drawing/2014/main" id="{D8F79ADF-C3F2-39DB-DF61-797B7282D143}"/>
              </a:ext>
            </a:extLst>
          </p:cNvPr>
          <p:cNvPicPr>
            <a:picLocks noChangeAspect="1"/>
          </p:cNvPicPr>
          <p:nvPr/>
        </p:nvPicPr>
        <p:blipFill>
          <a:blip r:embed="rId9"/>
          <a:stretch>
            <a:fillRect/>
          </a:stretch>
        </p:blipFill>
        <p:spPr>
          <a:xfrm>
            <a:off x="8849971" y="5518339"/>
            <a:ext cx="292100" cy="177800"/>
          </a:xfrm>
          <a:prstGeom prst="rect">
            <a:avLst/>
          </a:prstGeom>
        </p:spPr>
      </p:pic>
      <p:pic>
        <p:nvPicPr>
          <p:cNvPr id="1027" name="Picture 3" descr="Sweden">
            <a:hlinkClick r:id="rId10" tooltip="Sweden"/>
            <a:extLst>
              <a:ext uri="{FF2B5EF4-FFF2-40B4-BE49-F238E27FC236}">
                <a16:creationId xmlns:a16="http://schemas.microsoft.com/office/drawing/2014/main" id="{1CF0B3F6-7831-6ED2-6549-03EC0D7890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25" y="-220663"/>
            <a:ext cx="292100" cy="1778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43E03CC3-5A5C-B072-78BD-088CE012724B}"/>
              </a:ext>
            </a:extLst>
          </p:cNvPr>
          <p:cNvSpPr txBox="1"/>
          <p:nvPr/>
        </p:nvSpPr>
        <p:spPr>
          <a:xfrm>
            <a:off x="9289167" y="5382742"/>
            <a:ext cx="1954702" cy="923330"/>
          </a:xfrm>
          <a:prstGeom prst="rect">
            <a:avLst/>
          </a:prstGeom>
          <a:noFill/>
        </p:spPr>
        <p:txBody>
          <a:bodyPr wrap="none" rtlCol="0">
            <a:spAutoFit/>
          </a:bodyPr>
          <a:lstStyle/>
          <a:p>
            <a:r>
              <a:rPr lang="en-US" b="1" dirty="0">
                <a:solidFill>
                  <a:schemeClr val="bg1"/>
                </a:solidFill>
              </a:rPr>
              <a:t>SWEDEN</a:t>
            </a:r>
          </a:p>
          <a:p>
            <a:r>
              <a:rPr lang="en-US" b="1" dirty="0">
                <a:solidFill>
                  <a:schemeClr val="bg1"/>
                </a:solidFill>
              </a:rPr>
              <a:t>ULF KRISTERSSON,</a:t>
            </a:r>
          </a:p>
          <a:p>
            <a:r>
              <a:rPr lang="en-US" b="1" dirty="0">
                <a:solidFill>
                  <a:schemeClr val="bg1"/>
                </a:solidFill>
              </a:rPr>
              <a:t>PRIME MINISTER</a:t>
            </a:r>
            <a:endParaRPr lang="el-GR" b="1" dirty="0">
              <a:solidFill>
                <a:schemeClr val="bg1"/>
              </a:solidFill>
            </a:endParaRPr>
          </a:p>
        </p:txBody>
      </p:sp>
    </p:spTree>
    <p:extLst>
      <p:ext uri="{BB962C8B-B14F-4D97-AF65-F5344CB8AC3E}">
        <p14:creationId xmlns:p14="http://schemas.microsoft.com/office/powerpoint/2010/main" val="44824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31F916-EE1F-0B56-A8EC-86D913BECFD2}"/>
              </a:ext>
            </a:extLst>
          </p:cNvPr>
          <p:cNvSpPr txBox="1"/>
          <p:nvPr/>
        </p:nvSpPr>
        <p:spPr>
          <a:xfrm>
            <a:off x="6096000" y="639763"/>
            <a:ext cx="5459413" cy="3584575"/>
          </a:xfrm>
          <a:prstGeom prst="rect">
            <a:avLst/>
          </a:prstGeom>
          <a:noFill/>
        </p:spPr>
        <p:txBody>
          <a:bodyPr wrap="square" anchor="t">
            <a:normAutofit/>
          </a:bodyPr>
          <a:lstStyle/>
          <a:p>
            <a:pPr marL="342900" indent="-342900">
              <a:lnSpc>
                <a:spcPct val="90000"/>
              </a:lnSpc>
              <a:spcAft>
                <a:spcPts val="600"/>
              </a:spcAft>
              <a:buFont typeface="Arial" panose="020B0604020202020204" pitchFamily="34" charset="0"/>
              <a:buChar char="•"/>
            </a:pPr>
            <a:r>
              <a:rPr lang="en" sz="2000" b="0" i="0" u="none" strike="noStrike" dirty="0">
                <a:effectLst/>
              </a:rPr>
              <a:t>The UK was one of its main trading partners and tens of thousands of Dutch citizens </a:t>
            </a:r>
            <a:r>
              <a:rPr lang="en" sz="2000" b="1" i="0" u="none" strike="noStrike" dirty="0">
                <a:effectLst/>
              </a:rPr>
              <a:t>resided, studied, or lived in the UK </a:t>
            </a:r>
            <a:r>
              <a:rPr lang="en" sz="2000" b="0" i="0" u="none" strike="noStrike" dirty="0">
                <a:effectLst/>
              </a:rPr>
              <a:t>on the basis of their EU citizenship, and vice versa.</a:t>
            </a:r>
          </a:p>
          <a:p>
            <a:pPr marL="342900" indent="-342900">
              <a:lnSpc>
                <a:spcPct val="90000"/>
              </a:lnSpc>
              <a:spcAft>
                <a:spcPts val="600"/>
              </a:spcAft>
              <a:buFont typeface="Arial" panose="020B0604020202020204" pitchFamily="34" charset="0"/>
              <a:buChar char="•"/>
            </a:pPr>
            <a:endParaRPr lang="en" sz="2000" b="0" i="0" u="none" strike="noStrike" dirty="0">
              <a:effectLst/>
            </a:endParaRPr>
          </a:p>
          <a:p>
            <a:pPr marL="342900" indent="-342900">
              <a:lnSpc>
                <a:spcPct val="90000"/>
              </a:lnSpc>
              <a:spcAft>
                <a:spcPts val="600"/>
              </a:spcAft>
              <a:buFont typeface="Arial" panose="020B0604020202020204" pitchFamily="34" charset="0"/>
              <a:buChar char="•"/>
            </a:pPr>
            <a:r>
              <a:rPr lang="en" sz="2000" dirty="0"/>
              <a:t>GOAL: </a:t>
            </a:r>
            <a:r>
              <a:rPr lang="en" sz="2000" b="1" dirty="0"/>
              <a:t>EU unity-&gt; </a:t>
            </a:r>
            <a:r>
              <a:rPr lang="en" sz="2000" dirty="0"/>
              <a:t>the Netherlands mainly focused on </a:t>
            </a:r>
            <a:r>
              <a:rPr lang="en" sz="2000" dirty="0" err="1"/>
              <a:t>i</a:t>
            </a:r>
            <a:r>
              <a:rPr lang="en" sz="2000" dirty="0"/>
              <a:t>) citizens' rights, ii) the settlement of financial obligations, and iii) border issues, especially those between Ireland and Northern Ireland.</a:t>
            </a:r>
            <a:endParaRPr lang="el-GR" sz="2000" b="1" dirty="0"/>
          </a:p>
        </p:txBody>
      </p:sp>
      <p:sp>
        <p:nvSpPr>
          <p:cNvPr id="6" name="TextBox 5">
            <a:extLst>
              <a:ext uri="{FF2B5EF4-FFF2-40B4-BE49-F238E27FC236}">
                <a16:creationId xmlns:a16="http://schemas.microsoft.com/office/drawing/2014/main" id="{A2A201D8-460E-CEF6-A0C4-6B688FCD364B}"/>
              </a:ext>
            </a:extLst>
          </p:cNvPr>
          <p:cNvSpPr txBox="1"/>
          <p:nvPr/>
        </p:nvSpPr>
        <p:spPr>
          <a:xfrm>
            <a:off x="6090177" y="4042728"/>
            <a:ext cx="5459413" cy="1925638"/>
          </a:xfrm>
          <a:prstGeom prst="rect">
            <a:avLst/>
          </a:prstGeom>
          <a:noFill/>
        </p:spPr>
        <p:txBody>
          <a:bodyPr wrap="square" rtlCol="0" anchor="t">
            <a:normAutofit fontScale="77500" lnSpcReduction="20000"/>
          </a:bodyPr>
          <a:lstStyle/>
          <a:p>
            <a:pPr marL="342900" indent="-342900">
              <a:lnSpc>
                <a:spcPct val="90000"/>
              </a:lnSpc>
              <a:spcAft>
                <a:spcPts val="600"/>
              </a:spcAft>
              <a:buFont typeface="Arial" panose="020B0604020202020204" pitchFamily="34" charset="0"/>
              <a:buChar char="•"/>
            </a:pPr>
            <a:r>
              <a:rPr lang="en" sz="2600" dirty="0">
                <a:effectLst/>
              </a:rPr>
              <a:t>Total UK </a:t>
            </a:r>
            <a:r>
              <a:rPr lang="en" sz="2600" b="1" dirty="0">
                <a:effectLst/>
              </a:rPr>
              <a:t>exports </a:t>
            </a:r>
            <a:r>
              <a:rPr lang="en" sz="2600" dirty="0">
                <a:effectLst/>
              </a:rPr>
              <a:t>to Netherlands</a:t>
            </a:r>
            <a:r>
              <a:rPr lang="en" sz="2600" b="1" dirty="0">
                <a:effectLst/>
              </a:rPr>
              <a:t>-&gt;</a:t>
            </a:r>
            <a:r>
              <a:rPr lang="en" sz="2600" dirty="0">
                <a:effectLst/>
              </a:rPr>
              <a:t>£56.5 billion in the end of 2023 (an increase of 20.5% from 2022); </a:t>
            </a:r>
          </a:p>
          <a:p>
            <a:pPr>
              <a:lnSpc>
                <a:spcPct val="90000"/>
              </a:lnSpc>
              <a:spcAft>
                <a:spcPts val="600"/>
              </a:spcAft>
            </a:pPr>
            <a:endParaRPr lang="en" sz="2600" dirty="0">
              <a:effectLst/>
            </a:endParaRPr>
          </a:p>
          <a:p>
            <a:pPr>
              <a:lnSpc>
                <a:spcPct val="90000"/>
              </a:lnSpc>
              <a:spcAft>
                <a:spcPts val="600"/>
              </a:spcAft>
              <a:buFont typeface="Arial" panose="020B0604020202020204" pitchFamily="34" charset="0"/>
              <a:buChar char="•"/>
            </a:pPr>
            <a:r>
              <a:rPr lang="en" sz="2600" dirty="0">
                <a:effectLst/>
              </a:rPr>
              <a:t>    Total UK </a:t>
            </a:r>
            <a:r>
              <a:rPr lang="en" sz="2600" b="1" dirty="0">
                <a:effectLst/>
              </a:rPr>
              <a:t>imports </a:t>
            </a:r>
            <a:r>
              <a:rPr lang="en" sz="2600" dirty="0">
                <a:effectLst/>
              </a:rPr>
              <a:t>from Netherlands </a:t>
            </a:r>
            <a:r>
              <a:rPr lang="en" sz="2600" b="1" dirty="0">
                <a:effectLst/>
              </a:rPr>
              <a:t>-&gt;</a:t>
            </a:r>
            <a:r>
              <a:rPr lang="en" sz="2600" dirty="0">
                <a:effectLst/>
              </a:rPr>
              <a:t>£65.7 billion in the end of 2023 (an increase of 43.9% from 2022). </a:t>
            </a:r>
          </a:p>
          <a:p>
            <a:pPr>
              <a:lnSpc>
                <a:spcPct val="90000"/>
              </a:lnSpc>
              <a:spcAft>
                <a:spcPts val="600"/>
              </a:spcAft>
            </a:pPr>
            <a:endParaRPr lang="el-GR" dirty="0"/>
          </a:p>
        </p:txBody>
      </p:sp>
      <p:sp>
        <p:nvSpPr>
          <p:cNvPr id="2" name="Τίτλος 1">
            <a:extLst>
              <a:ext uri="{FF2B5EF4-FFF2-40B4-BE49-F238E27FC236}">
                <a16:creationId xmlns:a16="http://schemas.microsoft.com/office/drawing/2014/main" id="{43610655-C7D5-2313-5E7D-5E7E356AA08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dirty="0">
                <a:solidFill>
                  <a:srgbClr val="FFFFFF"/>
                </a:solidFill>
                <a:latin typeface="+mj-lt"/>
                <a:ea typeface="+mj-ea"/>
                <a:cs typeface="+mj-cs"/>
              </a:rPr>
              <a:t>BREXIT AND THE NETHERLANDS: UK</a:t>
            </a:r>
          </a:p>
        </p:txBody>
      </p:sp>
    </p:spTree>
    <p:extLst>
      <p:ext uri="{BB962C8B-B14F-4D97-AF65-F5344CB8AC3E}">
        <p14:creationId xmlns:p14="http://schemas.microsoft.com/office/powerpoint/2010/main" val="286646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Εικόνα 1">
            <a:extLst>
              <a:ext uri="{FF2B5EF4-FFF2-40B4-BE49-F238E27FC236}">
                <a16:creationId xmlns:a16="http://schemas.microsoft.com/office/drawing/2014/main" id="{E58F2B9F-03E4-6A2F-C06C-3C71E2613E3C}"/>
              </a:ext>
            </a:extLst>
          </p:cNvPr>
          <p:cNvPicPr>
            <a:picLocks noChangeAspect="1"/>
          </p:cNvPicPr>
          <p:nvPr/>
        </p:nvPicPr>
        <p:blipFill rotWithShape="1">
          <a:blip r:embed="rId2"/>
          <a:srcRect l="9091" t="9091"/>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Ορθογώνιο 2">
            <a:extLst>
              <a:ext uri="{FF2B5EF4-FFF2-40B4-BE49-F238E27FC236}">
                <a16:creationId xmlns:a16="http://schemas.microsoft.com/office/drawing/2014/main" id="{3A3373A8-98A9-D09F-A38F-246B785A8712}"/>
              </a:ext>
            </a:extLst>
          </p:cNvPr>
          <p:cNvSpPr/>
          <p:nvPr/>
        </p:nvSpPr>
        <p:spPr>
          <a:xfrm>
            <a:off x="404553" y="3091928"/>
            <a:ext cx="9078562"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600" b="1" cap="none" spc="0" dirty="0">
                <a:ln w="12700" cmpd="sng">
                  <a:solidFill>
                    <a:schemeClr val="accent4"/>
                  </a:solidFill>
                  <a:prstDash val="solid"/>
                </a:ln>
                <a:solidFill>
                  <a:schemeClr val="bg1"/>
                </a:solidFill>
                <a:effectLst/>
                <a:latin typeface="+mj-lt"/>
                <a:ea typeface="+mj-ea"/>
                <a:cs typeface="+mj-cs"/>
              </a:rPr>
              <a:t>THE RUSSIAN-UKRAINIAN WAR: THE DUTCH VIEW</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92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9D495F5-C910-13F9-EE07-0B6DFD85B565}"/>
              </a:ext>
            </a:extLst>
          </p:cNvPr>
          <p:cNvSpPr txBox="1"/>
          <p:nvPr/>
        </p:nvSpPr>
        <p:spPr>
          <a:xfrm>
            <a:off x="33130" y="3429000"/>
            <a:ext cx="12231757" cy="3170099"/>
          </a:xfrm>
          <a:prstGeom prst="rect">
            <a:avLst/>
          </a:prstGeom>
          <a:noFill/>
        </p:spPr>
        <p:txBody>
          <a:bodyPr wrap="square" rtlCol="0">
            <a:spAutoFit/>
          </a:bodyPr>
          <a:lstStyle/>
          <a:p>
            <a:r>
              <a:rPr lang="en" sz="2000" b="1" dirty="0">
                <a:effectLst/>
              </a:rPr>
              <a:t>It is providing humanitarian, economic, and military support. In fact, since the war started, the Dutch government has: </a:t>
            </a:r>
          </a:p>
          <a:p>
            <a:pPr marL="342900" indent="-342900">
              <a:buFont typeface="Arial" panose="020B0604020202020204" pitchFamily="34" charset="0"/>
              <a:buChar char="•"/>
            </a:pPr>
            <a:r>
              <a:rPr lang="en" sz="2000" dirty="0">
                <a:effectLst/>
              </a:rPr>
              <a:t>Made at least </a:t>
            </a:r>
            <a:r>
              <a:rPr lang="en" sz="2000" b="1" dirty="0">
                <a:effectLst/>
              </a:rPr>
              <a:t>€40 million </a:t>
            </a:r>
            <a:r>
              <a:rPr lang="en" sz="2000" dirty="0">
                <a:effectLst/>
              </a:rPr>
              <a:t>available for emergency aid for victims of the war and financially supported international humanitarian organizations; </a:t>
            </a:r>
          </a:p>
          <a:p>
            <a:endParaRPr lang="en" sz="2000" dirty="0">
              <a:effectLst/>
            </a:endParaRPr>
          </a:p>
          <a:p>
            <a:pPr marL="342900" indent="-342900">
              <a:buFont typeface="Arial" panose="020B0604020202020204" pitchFamily="34" charset="0"/>
              <a:buChar char="•"/>
            </a:pPr>
            <a:r>
              <a:rPr lang="en" sz="2000" dirty="0">
                <a:effectLst/>
              </a:rPr>
              <a:t>Sent (and continues to send) </a:t>
            </a:r>
            <a:r>
              <a:rPr lang="en" sz="2000" b="1" dirty="0">
                <a:effectLst/>
              </a:rPr>
              <a:t>medicine and aid supplies</a:t>
            </a:r>
            <a:r>
              <a:rPr lang="en" sz="2000" dirty="0">
                <a:effectLst/>
              </a:rPr>
              <a:t>; </a:t>
            </a:r>
          </a:p>
          <a:p>
            <a:endParaRPr lang="en" sz="2000" dirty="0">
              <a:effectLst/>
            </a:endParaRPr>
          </a:p>
          <a:p>
            <a:pPr marL="342900" indent="-342900">
              <a:buFont typeface="Arial" panose="020B0604020202020204" pitchFamily="34" charset="0"/>
              <a:buChar char="•"/>
            </a:pPr>
            <a:r>
              <a:rPr lang="en" sz="2000" dirty="0">
                <a:effectLst/>
              </a:rPr>
              <a:t>Supplied more than </a:t>
            </a:r>
            <a:r>
              <a:rPr lang="en" sz="2000" b="1" dirty="0">
                <a:effectLst/>
              </a:rPr>
              <a:t>€65 million</a:t>
            </a:r>
            <a:r>
              <a:rPr lang="en" sz="2000" dirty="0">
                <a:effectLst/>
              </a:rPr>
              <a:t> in military goods to Ukraine</a:t>
            </a:r>
            <a:r>
              <a:rPr lang="en" sz="2000" dirty="0"/>
              <a:t>(</a:t>
            </a:r>
            <a:r>
              <a:rPr lang="en" sz="2000" dirty="0">
                <a:effectLst/>
              </a:rPr>
              <a:t>heavy weaponry, armored vehicles </a:t>
            </a:r>
            <a:r>
              <a:rPr lang="en" sz="2000" dirty="0" err="1">
                <a:effectLst/>
              </a:rPr>
              <a:t>etc</a:t>
            </a:r>
            <a:r>
              <a:rPr lang="en" sz="2000" dirty="0">
                <a:effectLst/>
              </a:rPr>
              <a:t>)</a:t>
            </a:r>
          </a:p>
          <a:p>
            <a:endParaRPr lang="en" sz="2000" dirty="0">
              <a:effectLst/>
            </a:endParaRPr>
          </a:p>
          <a:p>
            <a:pPr marL="342900" indent="-342900">
              <a:buFont typeface="Arial" panose="020B0604020202020204" pitchFamily="34" charset="0"/>
              <a:buChar char="•"/>
            </a:pPr>
            <a:r>
              <a:rPr lang="en" sz="2000" dirty="0">
                <a:effectLst/>
              </a:rPr>
              <a:t>Supported the EU-imposed sanctions against Russia.</a:t>
            </a:r>
            <a:endParaRPr lang="el-GR" dirty="0"/>
          </a:p>
        </p:txBody>
      </p:sp>
      <p:graphicFrame>
        <p:nvGraphicFramePr>
          <p:cNvPr id="14" name="TextBox 8">
            <a:extLst>
              <a:ext uri="{FF2B5EF4-FFF2-40B4-BE49-F238E27FC236}">
                <a16:creationId xmlns:a16="http://schemas.microsoft.com/office/drawing/2014/main" id="{3C944AFC-AC68-DDC1-890E-F6BFB8B5F912}"/>
              </a:ext>
            </a:extLst>
          </p:cNvPr>
          <p:cNvGraphicFramePr/>
          <p:nvPr>
            <p:extLst>
              <p:ext uri="{D42A27DB-BD31-4B8C-83A1-F6EECF244321}">
                <p14:modId xmlns:p14="http://schemas.microsoft.com/office/powerpoint/2010/main" val="570285300"/>
              </p:ext>
            </p:extLst>
          </p:nvPr>
        </p:nvGraphicFramePr>
        <p:xfrm>
          <a:off x="-72887" y="706237"/>
          <a:ext cx="12337774" cy="27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39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D3CC0B4-60A8-4604-0747-BE6BEC1357A6}"/>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b="1" i="0" u="none" strike="noStrike" dirty="0">
                <a:effectLst/>
              </a:rPr>
              <a:t>Malaysia Airlines Flight 17</a:t>
            </a:r>
            <a:endParaRPr lang="en-US" sz="3600" dirty="0"/>
          </a:p>
        </p:txBody>
      </p:sp>
      <p:sp>
        <p:nvSpPr>
          <p:cNvPr id="19"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Εικόνα 2">
            <a:extLst>
              <a:ext uri="{FF2B5EF4-FFF2-40B4-BE49-F238E27FC236}">
                <a16:creationId xmlns:a16="http://schemas.microsoft.com/office/drawing/2014/main" id="{91CB8777-94B1-8597-C7B3-CE991ED414AD}"/>
              </a:ext>
            </a:extLst>
          </p:cNvPr>
          <p:cNvPicPr>
            <a:picLocks noChangeAspect="1"/>
          </p:cNvPicPr>
          <p:nvPr/>
        </p:nvPicPr>
        <p:blipFill rotWithShape="1">
          <a:blip r:embed="rId2"/>
          <a:srcRect r="928" b="-2"/>
          <a:stretch/>
        </p:blipFill>
        <p:spPr>
          <a:xfrm>
            <a:off x="429768" y="1721922"/>
            <a:ext cx="6704891" cy="4520559"/>
          </a:xfrm>
          <a:prstGeom prst="rect">
            <a:avLst/>
          </a:prstGeom>
        </p:spPr>
      </p:pic>
      <p:sp useBgFill="1">
        <p:nvSpPr>
          <p:cNvPr id="20"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7F8DCB-E2C3-0B27-4503-E39E75FBACEB}"/>
              </a:ext>
            </a:extLst>
          </p:cNvPr>
          <p:cNvSpPr txBox="1"/>
          <p:nvPr/>
        </p:nvSpPr>
        <p:spPr>
          <a:xfrm>
            <a:off x="7938752" y="2020824"/>
            <a:ext cx="3455097" cy="3959352"/>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b="1" i="0" u="none" strike="noStrike" dirty="0">
                <a:effectLst/>
              </a:rPr>
              <a:t>Malaysia Airlines Flight 17</a:t>
            </a:r>
            <a:r>
              <a:rPr lang="en-US" b="0" i="0" u="none" strike="noStrike" dirty="0">
                <a:effectLst/>
              </a:rPr>
              <a:t> (</a:t>
            </a:r>
            <a:r>
              <a:rPr lang="en-US" b="1" i="0" u="none" strike="noStrike" dirty="0">
                <a:effectLst/>
              </a:rPr>
              <a:t>MH17/MAS17</a:t>
            </a:r>
            <a:r>
              <a:rPr lang="en-US" b="0" i="0" u="none" strike="noStrike" dirty="0">
                <a:effectLst/>
              </a:rPr>
              <a:t>)</a:t>
            </a:r>
            <a:r>
              <a:rPr lang="en-US" baseline="30000" dirty="0"/>
              <a:t> </a:t>
            </a:r>
            <a:r>
              <a:rPr lang="en-US" b="0" i="0" u="none" strike="noStrike" dirty="0">
                <a:effectLst/>
              </a:rPr>
              <a:t>was a scheduled passenger flight from </a:t>
            </a:r>
            <a:r>
              <a:rPr lang="en-US" b="0" i="0" u="none" strike="noStrike" dirty="0">
                <a:effectLst/>
                <a:hlinkClick r:id="rId3" tooltip="Amsterdam Airport Schiphol">
                  <a:extLst>
                    <a:ext uri="{A12FA001-AC4F-418D-AE19-62706E023703}">
                      <ahyp:hlinkClr xmlns:ahyp="http://schemas.microsoft.com/office/drawing/2018/hyperlinkcolor" val="tx"/>
                    </a:ext>
                  </a:extLst>
                </a:hlinkClick>
              </a:rPr>
              <a:t>Amsterdam</a:t>
            </a:r>
            <a:r>
              <a:rPr lang="en-US" b="0" i="0" u="none" strike="noStrike" dirty="0">
                <a:effectLst/>
              </a:rPr>
              <a:t> to </a:t>
            </a:r>
            <a:r>
              <a:rPr lang="en-US" b="0" i="0" u="none" strike="noStrike" dirty="0">
                <a:effectLst/>
                <a:hlinkClick r:id="rId4" tooltip="Kuala Lumpur International Airport">
                  <a:extLst>
                    <a:ext uri="{A12FA001-AC4F-418D-AE19-62706E023703}">
                      <ahyp:hlinkClr xmlns:ahyp="http://schemas.microsoft.com/office/drawing/2018/hyperlinkcolor" val="tx"/>
                    </a:ext>
                  </a:extLst>
                </a:hlinkClick>
              </a:rPr>
              <a:t>Kuala Lumpur</a:t>
            </a:r>
            <a:r>
              <a:rPr lang="en-US" b="0" i="0" u="none" strike="noStrike" dirty="0">
                <a:effectLst/>
              </a:rPr>
              <a:t> that was shot down by Russian-controlled forces</a:t>
            </a:r>
            <a:r>
              <a:rPr lang="en-US" baseline="30000" dirty="0"/>
              <a:t> </a:t>
            </a:r>
            <a:r>
              <a:rPr lang="en-US" b="0" i="0" u="none" strike="noStrike" dirty="0">
                <a:effectLst/>
              </a:rPr>
              <a:t>on 17 July 2014, while flying over </a:t>
            </a:r>
            <a:r>
              <a:rPr lang="en-US" b="0" i="0" u="none" strike="noStrike" dirty="0">
                <a:effectLst/>
                <a:hlinkClick r:id="rId5" tooltip="Eastern Ukraine">
                  <a:extLst>
                    <a:ext uri="{A12FA001-AC4F-418D-AE19-62706E023703}">
                      <ahyp:hlinkClr xmlns:ahyp="http://schemas.microsoft.com/office/drawing/2018/hyperlinkcolor" val="tx"/>
                    </a:ext>
                  </a:extLst>
                </a:hlinkClick>
              </a:rPr>
              <a:t>eastern Ukraine</a:t>
            </a:r>
            <a:r>
              <a:rPr lang="en-US" b="0" i="0" u="none" strike="noStrike" dirty="0">
                <a:effectLst/>
              </a:rPr>
              <a:t>. All 283 passengers and 15 crew were killed.</a:t>
            </a:r>
            <a:endParaRPr lang="en-US" dirty="0"/>
          </a:p>
        </p:txBody>
      </p:sp>
    </p:spTree>
    <p:extLst>
      <p:ext uri="{BB962C8B-B14F-4D97-AF65-F5344CB8AC3E}">
        <p14:creationId xmlns:p14="http://schemas.microsoft.com/office/powerpoint/2010/main" val="204130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Ορθογώνιο 2">
            <a:extLst>
              <a:ext uri="{FF2B5EF4-FFF2-40B4-BE49-F238E27FC236}">
                <a16:creationId xmlns:a16="http://schemas.microsoft.com/office/drawing/2014/main" id="{3A393084-E0B9-B60B-DE73-31A6B79181E8}"/>
              </a:ext>
            </a:extLst>
          </p:cNvPr>
          <p:cNvSpPr/>
          <p:nvPr/>
        </p:nvSpPr>
        <p:spPr>
          <a:xfrm>
            <a:off x="2399234" y="2073715"/>
            <a:ext cx="6935759" cy="29930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8800" b="1" kern="1200" cap="none" spc="0" dirty="0">
                <a:ln w="12700" cmpd="sng">
                  <a:solidFill>
                    <a:schemeClr val="accent4"/>
                  </a:solidFill>
                  <a:prstDash val="solid"/>
                </a:ln>
                <a:solidFill>
                  <a:srgbClr val="FFC000"/>
                </a:solidFill>
                <a:effectLst/>
                <a:latin typeface="+mj-lt"/>
                <a:ea typeface="+mj-ea"/>
                <a:cs typeface="+mj-cs"/>
              </a:rPr>
              <a:t>-THE END-</a:t>
            </a:r>
          </a:p>
        </p:txBody>
      </p:sp>
      <p:sp>
        <p:nvSpPr>
          <p:cNvPr id="27" name="Rectangle 26">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1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6" name="Group 12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3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49"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3" name="Graphic 6" descr="Πληροφορίες">
            <a:extLst>
              <a:ext uri="{FF2B5EF4-FFF2-40B4-BE49-F238E27FC236}">
                <a16:creationId xmlns:a16="http://schemas.microsoft.com/office/drawing/2014/main" id="{2EB2E81F-795D-F0B9-D10E-B02B7ADB2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7026" y="1131373"/>
            <a:ext cx="4571936" cy="4571936"/>
          </a:xfrm>
          <a:prstGeom prst="rect">
            <a:avLst/>
          </a:prstGeom>
        </p:spPr>
      </p:pic>
      <p:grpSp>
        <p:nvGrpSpPr>
          <p:cNvPr id="151" name="Group 13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39" name="Freeform: Shape 13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52" name="Freeform: Shape 13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41" name="Freeform: Shape 14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53" name="Freeform: Shape 14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43" name="Freeform: Shape 14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44" name="Freeform: Shape 14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45" name="Freeform: Shape 14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Τίτλος 1">
            <a:extLst>
              <a:ext uri="{FF2B5EF4-FFF2-40B4-BE49-F238E27FC236}">
                <a16:creationId xmlns:a16="http://schemas.microsoft.com/office/drawing/2014/main" id="{204ED961-9187-8E1F-836E-90AACC8414EE}"/>
              </a:ext>
            </a:extLst>
          </p:cNvPr>
          <p:cNvSpPr>
            <a:spLocks noGrp="1"/>
          </p:cNvSpPr>
          <p:nvPr>
            <p:ph type="ctrTitle"/>
          </p:nvPr>
        </p:nvSpPr>
        <p:spPr>
          <a:xfrm>
            <a:off x="1014985" y="819015"/>
            <a:ext cx="5501548" cy="2353362"/>
          </a:xfrm>
        </p:spPr>
        <p:txBody>
          <a:bodyPr vert="horz" lIns="91440" tIns="45720" rIns="91440" bIns="45720" rtlCol="0" anchor="b">
            <a:normAutofit/>
          </a:bodyPr>
          <a:lstStyle/>
          <a:p>
            <a:pPr algn="l"/>
            <a:r>
              <a:rPr lang="en-US" sz="4800" kern="1200" dirty="0">
                <a:solidFill>
                  <a:schemeClr val="bg1"/>
                </a:solidFill>
                <a:latin typeface="+mj-lt"/>
                <a:ea typeface="+mj-ea"/>
                <a:cs typeface="+mj-cs"/>
              </a:rPr>
              <a:t>BASIC INFORMATION</a:t>
            </a:r>
          </a:p>
        </p:txBody>
      </p:sp>
      <p:sp>
        <p:nvSpPr>
          <p:cNvPr id="3" name="Υπότιτλος 2">
            <a:extLst>
              <a:ext uri="{FF2B5EF4-FFF2-40B4-BE49-F238E27FC236}">
                <a16:creationId xmlns:a16="http://schemas.microsoft.com/office/drawing/2014/main" id="{A3D8F6D4-D960-22FF-809D-EA2E205C81FA}"/>
              </a:ext>
            </a:extLst>
          </p:cNvPr>
          <p:cNvSpPr>
            <a:spLocks noGrp="1"/>
          </p:cNvSpPr>
          <p:nvPr>
            <p:ph type="subTitle" idx="1"/>
          </p:nvPr>
        </p:nvSpPr>
        <p:spPr>
          <a:xfrm>
            <a:off x="1014985" y="3442089"/>
            <a:ext cx="5501548" cy="2573579"/>
          </a:xfrm>
        </p:spPr>
        <p:txBody>
          <a:bodyPr vert="horz" lIns="91440" tIns="45720" rIns="91440" bIns="45720" rtlCol="0" anchor="t">
            <a:normAutofit/>
          </a:bodyPr>
          <a:lstStyle/>
          <a:p>
            <a:pPr indent="-228600" algn="l">
              <a:buFont typeface="Arial" panose="020B0604020202020204" pitchFamily="34" charset="0"/>
              <a:buChar char="•"/>
            </a:pPr>
            <a:r>
              <a:rPr lang="en-US" sz="1800" b="1" dirty="0">
                <a:solidFill>
                  <a:schemeClr val="bg1"/>
                </a:solidFill>
              </a:rPr>
              <a:t>CAPITAL CITY: </a:t>
            </a:r>
            <a:r>
              <a:rPr lang="en-US" sz="1800" dirty="0">
                <a:solidFill>
                  <a:schemeClr val="bg1"/>
                </a:solidFill>
              </a:rPr>
              <a:t>Amsterdam</a:t>
            </a:r>
          </a:p>
          <a:p>
            <a:pPr indent="-228600" algn="l">
              <a:buFont typeface="Arial" panose="020B0604020202020204" pitchFamily="34" charset="0"/>
              <a:buChar char="•"/>
            </a:pPr>
            <a:r>
              <a:rPr lang="en-US" sz="1800" b="1" dirty="0">
                <a:solidFill>
                  <a:schemeClr val="bg1"/>
                </a:solidFill>
              </a:rPr>
              <a:t>SEAT OF THE GOVERNMENT: </a:t>
            </a:r>
            <a:r>
              <a:rPr lang="en-US" sz="1800" dirty="0">
                <a:solidFill>
                  <a:schemeClr val="bg1"/>
                </a:solidFill>
              </a:rPr>
              <a:t>The Hague</a:t>
            </a:r>
          </a:p>
          <a:p>
            <a:pPr indent="-228600" algn="l">
              <a:buFont typeface="Arial" panose="020B0604020202020204" pitchFamily="34" charset="0"/>
              <a:buChar char="•"/>
            </a:pPr>
            <a:r>
              <a:rPr lang="en-US" sz="1800" b="1" dirty="0">
                <a:solidFill>
                  <a:schemeClr val="bg1"/>
                </a:solidFill>
              </a:rPr>
              <a:t>POPULATION: </a:t>
            </a:r>
            <a:r>
              <a:rPr lang="en-US" sz="1800" dirty="0">
                <a:solidFill>
                  <a:schemeClr val="bg1"/>
                </a:solidFill>
              </a:rPr>
              <a:t>17.9M</a:t>
            </a:r>
          </a:p>
          <a:p>
            <a:pPr indent="-228600" algn="l">
              <a:buFont typeface="Arial" panose="020B0604020202020204" pitchFamily="34" charset="0"/>
              <a:buChar char="•"/>
            </a:pPr>
            <a:r>
              <a:rPr lang="en-US" sz="1800" b="1" dirty="0">
                <a:solidFill>
                  <a:schemeClr val="bg1"/>
                </a:solidFill>
              </a:rPr>
              <a:t>POLITICAL SYSTEM: </a:t>
            </a:r>
            <a:r>
              <a:rPr lang="en-US" sz="1800" dirty="0">
                <a:solidFill>
                  <a:schemeClr val="bg1"/>
                </a:solidFill>
              </a:rPr>
              <a:t>Constitutional monarchy</a:t>
            </a:r>
          </a:p>
          <a:p>
            <a:pPr indent="-228600" algn="l">
              <a:buFont typeface="Arial" panose="020B0604020202020204" pitchFamily="34" charset="0"/>
              <a:buChar char="•"/>
            </a:pPr>
            <a:r>
              <a:rPr lang="en-US" sz="1800" b="1" dirty="0">
                <a:solidFill>
                  <a:schemeClr val="bg1"/>
                </a:solidFill>
              </a:rPr>
              <a:t>PRIME MINISTER: </a:t>
            </a:r>
            <a:r>
              <a:rPr lang="en-US" sz="1800" dirty="0">
                <a:solidFill>
                  <a:schemeClr val="bg1"/>
                </a:solidFill>
              </a:rPr>
              <a:t>Mark Rutte(since 2010)</a:t>
            </a:r>
          </a:p>
          <a:p>
            <a:pPr indent="-228600" algn="l">
              <a:buFont typeface="Arial" panose="020B0604020202020204" pitchFamily="34" charset="0"/>
              <a:buChar char="•"/>
            </a:pPr>
            <a:r>
              <a:rPr lang="en-US" sz="1800" b="1" dirty="0">
                <a:solidFill>
                  <a:schemeClr val="bg1"/>
                </a:solidFill>
              </a:rPr>
              <a:t>THE KING: </a:t>
            </a:r>
            <a:r>
              <a:rPr lang="en-US" sz="1800" dirty="0">
                <a:solidFill>
                  <a:schemeClr val="bg1"/>
                </a:solidFill>
              </a:rPr>
              <a:t>Willem-Alexander of the Netherlands </a:t>
            </a:r>
          </a:p>
          <a:p>
            <a:pPr indent="-228600" algn="l">
              <a:buFont typeface="Arial" panose="020B0604020202020204" pitchFamily="34" charset="0"/>
              <a:buChar char="•"/>
            </a:pPr>
            <a:endParaRPr lang="en-US" sz="1800" b="1" dirty="0">
              <a:solidFill>
                <a:schemeClr val="bg1"/>
              </a:solidFill>
            </a:endParaRPr>
          </a:p>
        </p:txBody>
      </p:sp>
    </p:spTree>
    <p:extLst>
      <p:ext uri="{BB962C8B-B14F-4D97-AF65-F5344CB8AC3E}">
        <p14:creationId xmlns:p14="http://schemas.microsoft.com/office/powerpoint/2010/main" val="62297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a:extLst>
              <a:ext uri="{FF2B5EF4-FFF2-40B4-BE49-F238E27FC236}">
                <a16:creationId xmlns:a16="http://schemas.microsoft.com/office/drawing/2014/main" id="{CE9FB602-857D-EFC0-DA5C-C3CA7488AC2A}"/>
              </a:ext>
            </a:extLst>
          </p:cNvPr>
          <p:cNvPicPr>
            <a:picLocks noChangeAspect="1"/>
          </p:cNvPicPr>
          <p:nvPr/>
        </p:nvPicPr>
        <p:blipFill>
          <a:blip r:embed="rId2"/>
          <a:stretch>
            <a:fillRect/>
          </a:stretch>
        </p:blipFill>
        <p:spPr>
          <a:xfrm>
            <a:off x="642938" y="1122363"/>
            <a:ext cx="7650163" cy="3497263"/>
          </a:xfrm>
          <a:prstGeom prst="rect">
            <a:avLst/>
          </a:prstGeom>
        </p:spPr>
      </p:pic>
      <p:pic>
        <p:nvPicPr>
          <p:cNvPr id="3" name="Εικόνα 2">
            <a:extLst>
              <a:ext uri="{FF2B5EF4-FFF2-40B4-BE49-F238E27FC236}">
                <a16:creationId xmlns:a16="http://schemas.microsoft.com/office/drawing/2014/main" id="{BCF8A695-A0C7-A544-3AE5-DD88ACF3148B}"/>
              </a:ext>
            </a:extLst>
          </p:cNvPr>
          <p:cNvPicPr>
            <a:picLocks noChangeAspect="1"/>
          </p:cNvPicPr>
          <p:nvPr/>
        </p:nvPicPr>
        <p:blipFill>
          <a:blip r:embed="rId3"/>
          <a:stretch>
            <a:fillRect/>
          </a:stretch>
        </p:blipFill>
        <p:spPr>
          <a:xfrm>
            <a:off x="8647597" y="1493701"/>
            <a:ext cx="2389418" cy="2628002"/>
          </a:xfrm>
          <a:prstGeom prst="rect">
            <a:avLst/>
          </a:prstGeom>
        </p:spPr>
      </p:pic>
      <p:sp>
        <p:nvSpPr>
          <p:cNvPr id="2" name="Τίτλος 1">
            <a:extLst>
              <a:ext uri="{FF2B5EF4-FFF2-40B4-BE49-F238E27FC236}">
                <a16:creationId xmlns:a16="http://schemas.microsoft.com/office/drawing/2014/main" id="{A800C336-51CC-05A0-44AA-1CC0807ED1B0}"/>
              </a:ext>
            </a:extLst>
          </p:cNvPr>
          <p:cNvSpPr>
            <a:spLocks noGrp="1"/>
          </p:cNvSpPr>
          <p:nvPr>
            <p:ph type="title"/>
          </p:nvPr>
        </p:nvSpPr>
        <p:spPr>
          <a:xfrm>
            <a:off x="838200" y="5358141"/>
            <a:ext cx="10515600" cy="942664"/>
          </a:xfrm>
        </p:spPr>
        <p:txBody>
          <a:bodyPr>
            <a:normAutofit/>
          </a:bodyPr>
          <a:lstStyle/>
          <a:p>
            <a:pPr algn="ctr"/>
            <a:r>
              <a:rPr lang="en-US" sz="5200" b="1" dirty="0"/>
              <a:t>HISTORY: THE DUTCH EMPIRE </a:t>
            </a:r>
            <a:endParaRPr lang="el-GR" sz="5200" b="1" dirty="0"/>
          </a:p>
        </p:txBody>
      </p:sp>
    </p:spTree>
    <p:extLst>
      <p:ext uri="{BB962C8B-B14F-4D97-AF65-F5344CB8AC3E}">
        <p14:creationId xmlns:p14="http://schemas.microsoft.com/office/powerpoint/2010/main" val="391035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1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2E70C2D1-D140-6670-D198-2BC8DB32C30C}"/>
              </a:ext>
            </a:extLst>
          </p:cNvPr>
          <p:cNvSpPr txBox="1"/>
          <p:nvPr/>
        </p:nvSpPr>
        <p:spPr>
          <a:xfrm>
            <a:off x="5568696" y="643467"/>
            <a:ext cx="5788152" cy="5571066"/>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200" b="0" i="0" u="none" strike="noStrike" dirty="0">
                <a:solidFill>
                  <a:srgbClr val="FFFFFF"/>
                </a:solidFill>
                <a:effectLst/>
              </a:rPr>
              <a:t>The Dutch Empire was a colonial empire controlled by the Netherlands. </a:t>
            </a:r>
          </a:p>
          <a:p>
            <a:pPr marL="342900" indent="-228600" defTabSz="914400">
              <a:lnSpc>
                <a:spcPct val="90000"/>
              </a:lnSpc>
              <a:spcAft>
                <a:spcPts val="600"/>
              </a:spcAft>
              <a:buFont typeface="Arial" panose="020B0604020202020204" pitchFamily="34" charset="0"/>
              <a:buChar char="•"/>
            </a:pPr>
            <a:r>
              <a:rPr lang="en-US" sz="2200" b="0" i="0" u="none" strike="noStrike" dirty="0">
                <a:solidFill>
                  <a:srgbClr val="FFFFFF"/>
                </a:solidFill>
                <a:effectLst/>
              </a:rPr>
              <a:t>The Dutch Empire consisted of both settler colonies, in which Dutch people moved overseas and began new lives (while also suppressing indigenous people), as well as commercial colonies that consisted of trading posts in distant regions.</a:t>
            </a:r>
          </a:p>
          <a:p>
            <a:pPr marL="342900" indent="-228600" defTabSz="914400">
              <a:lnSpc>
                <a:spcPct val="90000"/>
              </a:lnSpc>
              <a:spcAft>
                <a:spcPts val="600"/>
              </a:spcAft>
              <a:buFont typeface="Arial" panose="020B0604020202020204" pitchFamily="34" charset="0"/>
              <a:buChar char="•"/>
            </a:pPr>
            <a:r>
              <a:rPr lang="en-US" sz="2200" b="0" i="0" u="none" strike="noStrike" dirty="0">
                <a:solidFill>
                  <a:srgbClr val="FFFFFF"/>
                </a:solidFill>
                <a:effectLst/>
              </a:rPr>
              <a:t> The </a:t>
            </a:r>
            <a:r>
              <a:rPr lang="en-US" sz="2200" b="1" i="0" u="none" strike="noStrike" dirty="0">
                <a:solidFill>
                  <a:srgbClr val="FFFFFF"/>
                </a:solidFill>
                <a:effectLst/>
              </a:rPr>
              <a:t>Dutch East India Company</a:t>
            </a:r>
            <a:r>
              <a:rPr lang="en-US" sz="2200" b="0" i="0" u="none" strike="noStrike" dirty="0">
                <a:solidFill>
                  <a:srgbClr val="FFFFFF"/>
                </a:solidFill>
                <a:effectLst/>
              </a:rPr>
              <a:t> was a major institution in the Dutch colonial empire; it controlled Dutch colonies in the Indian and Pacific Oceans.</a:t>
            </a:r>
            <a:endParaRPr lang="en-US" sz="2200" dirty="0">
              <a:solidFill>
                <a:srgbClr val="FFFFFF"/>
              </a:solidFill>
            </a:endParaRPr>
          </a:p>
        </p:txBody>
      </p:sp>
      <p:sp>
        <p:nvSpPr>
          <p:cNvPr id="5" name="TextBox 4">
            <a:extLst>
              <a:ext uri="{FF2B5EF4-FFF2-40B4-BE49-F238E27FC236}">
                <a16:creationId xmlns:a16="http://schemas.microsoft.com/office/drawing/2014/main" id="{0D4A0FBE-5777-D735-301D-F85BB821265E}"/>
              </a:ext>
            </a:extLst>
          </p:cNvPr>
          <p:cNvSpPr txBox="1"/>
          <p:nvPr/>
        </p:nvSpPr>
        <p:spPr>
          <a:xfrm>
            <a:off x="1350901" y="381857"/>
            <a:ext cx="2337884" cy="523220"/>
          </a:xfrm>
          <a:prstGeom prst="rect">
            <a:avLst/>
          </a:prstGeom>
          <a:noFill/>
        </p:spPr>
        <p:txBody>
          <a:bodyPr wrap="none" rtlCol="0">
            <a:spAutoFit/>
          </a:bodyPr>
          <a:lstStyle/>
          <a:p>
            <a:r>
              <a:rPr lang="en-US" sz="2800" b="1" dirty="0"/>
              <a:t>THE COLONIES</a:t>
            </a:r>
            <a:endParaRPr lang="el-GR" sz="2800" b="1" dirty="0"/>
          </a:p>
        </p:txBody>
      </p:sp>
      <p:sp>
        <p:nvSpPr>
          <p:cNvPr id="7" name="TextBox 6">
            <a:extLst>
              <a:ext uri="{FF2B5EF4-FFF2-40B4-BE49-F238E27FC236}">
                <a16:creationId xmlns:a16="http://schemas.microsoft.com/office/drawing/2014/main" id="{836081D7-B44F-C5BC-3DFF-4BDF37E2CF7C}"/>
              </a:ext>
            </a:extLst>
          </p:cNvPr>
          <p:cNvSpPr txBox="1"/>
          <p:nvPr/>
        </p:nvSpPr>
        <p:spPr>
          <a:xfrm>
            <a:off x="808383" y="1286934"/>
            <a:ext cx="3928209"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ASIA</a:t>
            </a:r>
          </a:p>
          <a:p>
            <a:pPr marL="285750" indent="-285750">
              <a:buFont typeface="Arial" panose="020B0604020202020204" pitchFamily="34" charset="0"/>
              <a:buChar char="•"/>
            </a:pPr>
            <a:r>
              <a:rPr lang="en-US" sz="2000" dirty="0"/>
              <a:t>INDONESIA( DUTCH EAST AND WEST INDIA COMPANY)</a:t>
            </a:r>
          </a:p>
          <a:p>
            <a:pPr marL="285750" indent="-285750">
              <a:buFont typeface="Arial" panose="020B0604020202020204" pitchFamily="34" charset="0"/>
              <a:buChar char="•"/>
            </a:pPr>
            <a:r>
              <a:rPr lang="en-US" sz="2000" dirty="0"/>
              <a:t>DUTCH CEYLON(SRI LANKA)</a:t>
            </a:r>
          </a:p>
          <a:p>
            <a:pPr marL="285750" indent="-285750">
              <a:buFont typeface="Arial" panose="020B0604020202020204" pitchFamily="34" charset="0"/>
              <a:buChar char="•"/>
            </a:pPr>
            <a:r>
              <a:rPr lang="en-US" sz="2000" dirty="0"/>
              <a:t>FORMOSA(TAIWAN)</a:t>
            </a:r>
          </a:p>
          <a:p>
            <a:pPr marL="285750" indent="-285750">
              <a:buFont typeface="Arial" panose="020B0604020202020204" pitchFamily="34" charset="0"/>
              <a:buChar char="•"/>
            </a:pPr>
            <a:r>
              <a:rPr lang="en-US" sz="2000" dirty="0"/>
              <a:t>DESHIMA</a:t>
            </a:r>
          </a:p>
          <a:p>
            <a:pPr marL="285750" indent="-285750">
              <a:buFont typeface="Arial" panose="020B0604020202020204" pitchFamily="34" charset="0"/>
              <a:buChar char="•"/>
            </a:pPr>
            <a:r>
              <a:rPr lang="en-US" sz="2000" dirty="0"/>
              <a:t>NEW HOLLAND</a:t>
            </a:r>
          </a:p>
          <a:p>
            <a:pPr marL="285750" indent="-285750">
              <a:buFont typeface="Arial" panose="020B0604020202020204" pitchFamily="34" charset="0"/>
              <a:buChar char="•"/>
            </a:pPr>
            <a:r>
              <a:rPr lang="en-US" sz="2000" dirty="0"/>
              <a:t>IRAN</a:t>
            </a:r>
          </a:p>
          <a:p>
            <a:pPr marL="285750" indent="-285750">
              <a:buFont typeface="Arial" panose="020B0604020202020204" pitchFamily="34" charset="0"/>
              <a:buChar char="•"/>
            </a:pPr>
            <a:r>
              <a:rPr lang="en-US" sz="2000" dirty="0"/>
              <a:t>PAKISTAN</a:t>
            </a:r>
          </a:p>
          <a:p>
            <a:pPr marL="285750" indent="-285750">
              <a:buFont typeface="Arial" panose="020B0604020202020204" pitchFamily="34" charset="0"/>
              <a:buChar char="•"/>
            </a:pPr>
            <a:r>
              <a:rPr lang="en-US" sz="2000" dirty="0"/>
              <a:t>SOUTH AFRICA</a:t>
            </a:r>
          </a:p>
          <a:p>
            <a:pPr marL="285750" indent="-285750">
              <a:buFont typeface="Arial" panose="020B0604020202020204" pitchFamily="34" charset="0"/>
              <a:buChar char="•"/>
            </a:pPr>
            <a:r>
              <a:rPr lang="en-US" sz="2000" dirty="0"/>
              <a:t>THE AMERICAS-&gt; NEW NETHERLANDS, DUTCH WEST INDIES ETC</a:t>
            </a:r>
          </a:p>
          <a:p>
            <a:pPr marL="285750" indent="-285750">
              <a:buFont typeface="Arial" panose="020B0604020202020204" pitchFamily="34" charset="0"/>
              <a:buChar char="•"/>
            </a:pPr>
            <a:r>
              <a:rPr lang="en-US" sz="2000" dirty="0"/>
              <a:t>EUROPE</a:t>
            </a:r>
            <a:endParaRPr lang="el-GR" sz="2000" dirty="0"/>
          </a:p>
        </p:txBody>
      </p:sp>
    </p:spTree>
    <p:extLst>
      <p:ext uri="{BB962C8B-B14F-4D97-AF65-F5344CB8AC3E}">
        <p14:creationId xmlns:p14="http://schemas.microsoft.com/office/powerpoint/2010/main" val="399207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62F28D7-900E-5164-DEFC-0C3C3FCD5CF8}"/>
              </a:ext>
            </a:extLst>
          </p:cNvPr>
          <p:cNvSpPr txBox="1"/>
          <p:nvPr/>
        </p:nvSpPr>
        <p:spPr>
          <a:xfrm>
            <a:off x="986147" y="2216457"/>
            <a:ext cx="6540470" cy="396934"/>
          </a:xfrm>
          <a:prstGeom prst="rect">
            <a:avLst/>
          </a:prstGeom>
          <a:noFill/>
        </p:spPr>
        <p:txBody>
          <a:bodyPr wrap="square" rtlCol="0">
            <a:spAutoFit/>
          </a:bodyPr>
          <a:lstStyle/>
          <a:p>
            <a:pPr defTabSz="489204">
              <a:spcAft>
                <a:spcPts val="600"/>
              </a:spcAft>
            </a:pPr>
            <a:r>
              <a:rPr lang="en-US" sz="1926" kern="1200" dirty="0">
                <a:solidFill>
                  <a:schemeClr val="tx1"/>
                </a:solidFill>
                <a:latin typeface="+mn-lt"/>
                <a:ea typeface="+mn-ea"/>
                <a:cs typeface="+mn-cs"/>
              </a:rPr>
              <a:t>. </a:t>
            </a:r>
            <a:endParaRPr lang="en-US" dirty="0"/>
          </a:p>
        </p:txBody>
      </p:sp>
      <p:sp>
        <p:nvSpPr>
          <p:cNvPr id="7" name="Ορθογώνιο 6">
            <a:extLst>
              <a:ext uri="{FF2B5EF4-FFF2-40B4-BE49-F238E27FC236}">
                <a16:creationId xmlns:a16="http://schemas.microsoft.com/office/drawing/2014/main" id="{2833B15A-13B8-BD9D-5020-75AB4D350474}"/>
              </a:ext>
            </a:extLst>
          </p:cNvPr>
          <p:cNvSpPr/>
          <p:nvPr/>
        </p:nvSpPr>
        <p:spPr>
          <a:xfrm>
            <a:off x="457200" y="2756107"/>
            <a:ext cx="11277600" cy="1885435"/>
          </a:xfrm>
          <a:prstGeom prst="rect">
            <a:avLst/>
          </a:prstGeom>
          <a:noFill/>
        </p:spPr>
        <p:txBody>
          <a:bodyPr wrap="square" lIns="91440" tIns="45720" rIns="91440" bIns="45720">
            <a:spAutoFit/>
          </a:bodyPr>
          <a:lstStyle/>
          <a:p>
            <a:pPr algn="ctr" defTabSz="489204">
              <a:spcAft>
                <a:spcPts val="600"/>
              </a:spcAft>
            </a:pPr>
            <a:r>
              <a:rPr lang="en-US" sz="5778"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cs typeface="+mn-cs"/>
              </a:rPr>
              <a:t>THE DUTCH POLITICAL SYSTEM IN AN NUTSHELL</a:t>
            </a:r>
            <a:endPar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04249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FDB20AF2-2561-1AB1-EF34-836E9FBB118F}"/>
              </a:ext>
            </a:extLst>
          </p:cNvPr>
          <p:cNvSpPr/>
          <p:nvPr/>
        </p:nvSpPr>
        <p:spPr>
          <a:xfrm>
            <a:off x="213360" y="221795"/>
            <a:ext cx="11765280" cy="6475369"/>
          </a:xfrm>
          <a:prstGeom prst="rect">
            <a:avLst/>
          </a:prstGeom>
          <a:solidFill>
            <a:schemeClr val="accent2"/>
          </a:solidFill>
          <a:effectLst>
            <a:glow rad="153814">
              <a:schemeClr val="accent1"/>
            </a:glow>
            <a:reflection stA="0" endPos="0" dist="1270000" dir="5400000" sy="-100000" algn="bl" rotWithShape="0"/>
            <a:softEdge rad="202760"/>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l-GR" dirty="0"/>
          </a:p>
        </p:txBody>
      </p:sp>
      <p:sp>
        <p:nvSpPr>
          <p:cNvPr id="3" name="Ορθογώνιο 2">
            <a:extLst>
              <a:ext uri="{FF2B5EF4-FFF2-40B4-BE49-F238E27FC236}">
                <a16:creationId xmlns:a16="http://schemas.microsoft.com/office/drawing/2014/main" id="{5F91DD2D-84E3-BB8A-8415-62FB54EF2893}"/>
              </a:ext>
            </a:extLst>
          </p:cNvPr>
          <p:cNvSpPr/>
          <p:nvPr/>
        </p:nvSpPr>
        <p:spPr>
          <a:xfrm>
            <a:off x="1481589" y="382631"/>
            <a:ext cx="8936229"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CONSTITUTIONAL MONARCHY</a:t>
            </a:r>
            <a:endPar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Στρογγύλεμα διαγώνιων γωνιών του ορθογωνίου 5">
            <a:extLst>
              <a:ext uri="{FF2B5EF4-FFF2-40B4-BE49-F238E27FC236}">
                <a16:creationId xmlns:a16="http://schemas.microsoft.com/office/drawing/2014/main" id="{C604BA1B-1156-D515-A459-03AA8076AE37}"/>
              </a:ext>
            </a:extLst>
          </p:cNvPr>
          <p:cNvSpPr/>
          <p:nvPr/>
        </p:nvSpPr>
        <p:spPr>
          <a:xfrm>
            <a:off x="2194560" y="1536192"/>
            <a:ext cx="6961632" cy="4474464"/>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F262F1DA-3A02-EABA-1158-1B381E16E7AE}"/>
              </a:ext>
            </a:extLst>
          </p:cNvPr>
          <p:cNvSpPr txBox="1"/>
          <p:nvPr/>
        </p:nvSpPr>
        <p:spPr>
          <a:xfrm>
            <a:off x="3355848" y="2363754"/>
            <a:ext cx="5480304" cy="2554545"/>
          </a:xfrm>
          <a:prstGeom prst="rect">
            <a:avLst/>
          </a:prstGeom>
          <a:noFill/>
        </p:spPr>
        <p:txBody>
          <a:bodyPr wrap="square" rtlCol="0">
            <a:spAutoFit/>
          </a:bodyPr>
          <a:lstStyle/>
          <a:p>
            <a:r>
              <a:rPr lang="en-US" sz="3200" dirty="0"/>
              <a:t>The Netherlands is a </a:t>
            </a:r>
            <a:r>
              <a:rPr lang="en-US" sz="3200" b="1" dirty="0"/>
              <a:t>Constitutional Monarchy. </a:t>
            </a:r>
            <a:r>
              <a:rPr lang="el-GR" sz="3200" dirty="0"/>
              <a:t>Τ</a:t>
            </a:r>
            <a:r>
              <a:rPr lang="en-US" sz="3200" dirty="0"/>
              <a:t>his means that the Dutch monarch’s powers are regulated by the Constitution.  </a:t>
            </a:r>
            <a:endParaRPr lang="el-GR" sz="3200" dirty="0"/>
          </a:p>
        </p:txBody>
      </p:sp>
    </p:spTree>
    <p:extLst>
      <p:ext uri="{BB962C8B-B14F-4D97-AF65-F5344CB8AC3E}">
        <p14:creationId xmlns:p14="http://schemas.microsoft.com/office/powerpoint/2010/main" val="80518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Ορθογώνιο 2">
            <a:extLst>
              <a:ext uri="{FF2B5EF4-FFF2-40B4-BE49-F238E27FC236}">
                <a16:creationId xmlns:a16="http://schemas.microsoft.com/office/drawing/2014/main" id="{F8B296AB-83B6-FE31-9059-A948D375A3BA}"/>
              </a:ext>
            </a:extLst>
          </p:cNvPr>
          <p:cNvSpPr/>
          <p:nvPr/>
        </p:nvSpPr>
        <p:spPr>
          <a:xfrm>
            <a:off x="1069788" y="2654490"/>
            <a:ext cx="4567686" cy="32203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800" b="1" cap="none" spc="0" dirty="0">
                <a:ln w="12700" cmpd="sng">
                  <a:solidFill>
                    <a:schemeClr val="accent4"/>
                  </a:solidFill>
                  <a:prstDash val="solid"/>
                </a:ln>
                <a:solidFill>
                  <a:srgbClr val="FFFFFF"/>
                </a:solidFill>
                <a:effectLst/>
                <a:latin typeface="+mj-lt"/>
                <a:ea typeface="+mj-ea"/>
                <a:cs typeface="+mj-cs"/>
              </a:rPr>
              <a:t>THE KING OF THE NETHERLANDS</a:t>
            </a:r>
          </a:p>
        </p:txBody>
      </p:sp>
      <p:pic>
        <p:nvPicPr>
          <p:cNvPr id="2" name="Εικόνα 1" descr="Εικόνα που περιέχει ρουχισμός, άτομο, παλτό, ρούχα για υπαίθριες δραστηριότητες&#10;&#10;Περιγραφή που δημιουργήθηκε αυτόματα">
            <a:extLst>
              <a:ext uri="{FF2B5EF4-FFF2-40B4-BE49-F238E27FC236}">
                <a16:creationId xmlns:a16="http://schemas.microsoft.com/office/drawing/2014/main" id="{4A654E8F-CE6C-2E37-B9E1-0B05919D86FA}"/>
              </a:ext>
            </a:extLst>
          </p:cNvPr>
          <p:cNvPicPr>
            <a:picLocks noChangeAspect="1"/>
          </p:cNvPicPr>
          <p:nvPr/>
        </p:nvPicPr>
        <p:blipFill rotWithShape="1">
          <a:blip r:embed="rId2"/>
          <a:srcRect r="3" b="8238"/>
          <a:stretch/>
        </p:blipFill>
        <p:spPr>
          <a:xfrm>
            <a:off x="6553199" y="201942"/>
            <a:ext cx="5181602" cy="5943600"/>
          </a:xfrm>
          <a:prstGeom prst="rect">
            <a:avLst/>
          </a:prstGeom>
        </p:spPr>
      </p:pic>
      <p:sp>
        <p:nvSpPr>
          <p:cNvPr id="4" name="TextBox 3">
            <a:extLst>
              <a:ext uri="{FF2B5EF4-FFF2-40B4-BE49-F238E27FC236}">
                <a16:creationId xmlns:a16="http://schemas.microsoft.com/office/drawing/2014/main" id="{4FF4CA54-4784-762A-FE0B-C9C1EBC71BA9}"/>
              </a:ext>
            </a:extLst>
          </p:cNvPr>
          <p:cNvSpPr txBox="1"/>
          <p:nvPr/>
        </p:nvSpPr>
        <p:spPr>
          <a:xfrm>
            <a:off x="7171914" y="6217322"/>
            <a:ext cx="3944172" cy="523220"/>
          </a:xfrm>
          <a:prstGeom prst="rect">
            <a:avLst/>
          </a:prstGeom>
          <a:noFill/>
        </p:spPr>
        <p:txBody>
          <a:bodyPr wrap="square" rtlCol="0">
            <a:spAutoFit/>
          </a:bodyPr>
          <a:lstStyle/>
          <a:p>
            <a:r>
              <a:rPr lang="en-US" sz="2800" b="1" dirty="0"/>
              <a:t>King Willem-Alexander</a:t>
            </a:r>
            <a:endParaRPr lang="el-GR" sz="2800" b="1" dirty="0"/>
          </a:p>
        </p:txBody>
      </p:sp>
    </p:spTree>
    <p:extLst>
      <p:ext uri="{BB962C8B-B14F-4D97-AF65-F5344CB8AC3E}">
        <p14:creationId xmlns:p14="http://schemas.microsoft.com/office/powerpoint/2010/main" val="228762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E6AC8FAF-BB25-F1D3-485E-BAC20CDDD6A0}"/>
              </a:ext>
            </a:extLst>
          </p:cNvPr>
          <p:cNvSpPr/>
          <p:nvPr/>
        </p:nvSpPr>
        <p:spPr>
          <a:xfrm>
            <a:off x="4038600" y="1939159"/>
            <a:ext cx="7644627" cy="275108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endParaRPr lang="en-US" sz="6000" b="1" kern="1200" cap="none" spc="0" dirty="0">
              <a:ln w="12700" cmpd="sng">
                <a:solidFill>
                  <a:schemeClr val="accent4"/>
                </a:solidFill>
                <a:prstDash val="solid"/>
              </a:ln>
              <a:solidFill>
                <a:schemeClr val="tx1"/>
              </a:solidFill>
              <a:effectLst/>
              <a:latin typeface="+mj-lt"/>
              <a:ea typeface="+mj-ea"/>
              <a:cs typeface="+mj-cs"/>
            </a:endParaRPr>
          </a:p>
        </p:txBody>
      </p:sp>
      <p:sp>
        <p:nvSpPr>
          <p:cNvPr id="3" name="Ορθογώνιο 2">
            <a:extLst>
              <a:ext uri="{FF2B5EF4-FFF2-40B4-BE49-F238E27FC236}">
                <a16:creationId xmlns:a16="http://schemas.microsoft.com/office/drawing/2014/main" id="{25903A16-457B-5370-CDD1-2F987A0D6141}"/>
              </a:ext>
            </a:extLst>
          </p:cNvPr>
          <p:cNvSpPr/>
          <p:nvPr/>
        </p:nvSpPr>
        <p:spPr>
          <a:xfrm>
            <a:off x="4200662" y="3539099"/>
            <a:ext cx="7786748" cy="923330"/>
          </a:xfrm>
          <a:prstGeom prst="rect">
            <a:avLst/>
          </a:prstGeom>
          <a:noFill/>
        </p:spPr>
        <p:txBody>
          <a:bodyPr wrap="none" lIns="91440" tIns="45720" rIns="91440" bIns="45720">
            <a:spAutoFit/>
          </a:bodyPr>
          <a:lstStyle/>
          <a:p>
            <a:pPr algn="ctr"/>
            <a:r>
              <a:rPr lang="en-US" sz="5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j-lt"/>
                <a:ea typeface="+mj-ea"/>
                <a:cs typeface="+mj-cs"/>
              </a:rPr>
              <a:t>DUTCH POLITICAL PARTIES</a:t>
            </a:r>
            <a:endPar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05681872"/>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33686</TotalTime>
  <Words>1333</Words>
  <Application>Microsoft Office PowerPoint</Application>
  <PresentationFormat>Widescreen</PresentationFormat>
  <Paragraphs>148</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Θέμα του Office</vt:lpstr>
      <vt:lpstr>THE NETHERLANDS</vt:lpstr>
      <vt:lpstr>PowerPoint Presentation</vt:lpstr>
      <vt:lpstr>BASIC INFORMATION</vt:lpstr>
      <vt:lpstr>HISTORY: THE DUTCH EMPIRE </vt:lpstr>
      <vt:lpstr>PowerPoint Presentation</vt:lpstr>
      <vt:lpstr>PowerPoint Presentation</vt:lpstr>
      <vt:lpstr>PowerPoint Presentation</vt:lpstr>
      <vt:lpstr>PowerPoint Presentation</vt:lpstr>
      <vt:lpstr>PowerPoint Presentation</vt:lpstr>
      <vt:lpstr>PowerPoint Presentation</vt:lpstr>
      <vt:lpstr>MARK RUTTE: THE PRIME MINISTER</vt:lpstr>
      <vt:lpstr>PowerPoint Presentation</vt:lpstr>
      <vt:lpstr>PowerPoint Presentation</vt:lpstr>
      <vt:lpstr>THE NETHERLANDS AND THE EU            </vt:lpstr>
      <vt:lpstr>PowerPoint Presentation</vt:lpstr>
      <vt:lpstr>PowerPoint Presentation</vt:lpstr>
      <vt:lpstr>PowerPoint Presentation</vt:lpstr>
      <vt:lpstr>PowerPoint Presentation</vt:lpstr>
      <vt:lpstr>PowerPoint Presentation</vt:lpstr>
      <vt:lpstr>EUROSCEPTISISM </vt:lpstr>
      <vt:lpstr>PowerPoint Presentation</vt:lpstr>
      <vt:lpstr>PowerPoint Presentation</vt:lpstr>
      <vt:lpstr>BREXIT AND THE NETHERLANDS: UK</vt:lpstr>
      <vt:lpstr>PowerPoint Presentation</vt:lpstr>
      <vt:lpstr>PowerPoint Presentation</vt:lpstr>
      <vt:lpstr>Malaysia Airlines Flight 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NETHERLANDS</dc:title>
  <dc:creator>Mαρκέλλα Λίλε</dc:creator>
  <cp:lastModifiedBy>HP</cp:lastModifiedBy>
  <cp:revision>10</cp:revision>
  <cp:lastPrinted>2023-10-19T17:05:46Z</cp:lastPrinted>
  <dcterms:created xsi:type="dcterms:W3CDTF">2023-10-14T07:46:46Z</dcterms:created>
  <dcterms:modified xsi:type="dcterms:W3CDTF">2023-11-08T03:39:08Z</dcterms:modified>
</cp:coreProperties>
</file>