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8" r:id="rId9"/>
    <p:sldId id="269" r:id="rId10"/>
    <p:sldId id="270" r:id="rId11"/>
    <p:sldId id="265" r:id="rId12"/>
    <p:sldId id="274" r:id="rId13"/>
    <p:sldId id="280" r:id="rId14"/>
    <p:sldId id="267" r:id="rId15"/>
    <p:sldId id="277" r:id="rId16"/>
    <p:sldId id="279" r:id="rId17"/>
    <p:sldId id="260" r:id="rId18"/>
    <p:sldId id="272" r:id="rId19"/>
    <p:sldId id="264" r:id="rId20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FDE71D-ED30-2E23-E3C1-68D4B4F1F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8BD814B-B51D-A7FF-26A0-246612273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B75283-7073-E453-AB34-056B04373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0327-D260-47D4-A797-4DEBE0018F35}" type="datetimeFigureOut">
              <a:rPr lang="en-DE" smtClean="0"/>
              <a:t>10/26/2023</a:t>
            </a:fld>
            <a:endParaRPr lang="en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2B543C-09DE-0005-8252-7354F05B2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F41071-0304-6650-AFAF-19869A984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4D45-BA79-442B-807F-1E44494F193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34865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9289C7-F089-AFA5-85FE-404220E10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DC2507D-B0C8-D876-AFCD-FE76C7186C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3905E5-3748-FF9F-5CA9-A615BAA9F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0327-D260-47D4-A797-4DEBE0018F35}" type="datetimeFigureOut">
              <a:rPr lang="en-DE" smtClean="0"/>
              <a:t>10/26/2023</a:t>
            </a:fld>
            <a:endParaRPr lang="en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2774EC-4A0D-B3E7-3757-BFE013AF0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EF1E9C-60D6-8EA7-47D0-18B004043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4D45-BA79-442B-807F-1E44494F193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69060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E4BD239-5D81-792A-9944-6FCE80637C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C1338E4-E17C-1CC7-9F6B-4644A967D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9F3246-8634-FD9C-F990-FB79E183A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0327-D260-47D4-A797-4DEBE0018F35}" type="datetimeFigureOut">
              <a:rPr lang="en-DE" smtClean="0"/>
              <a:t>10/26/2023</a:t>
            </a:fld>
            <a:endParaRPr lang="en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C2B834-06D0-3409-ECD4-7F9484C9E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E6EAA3-EE61-A878-78DA-CD105763D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4D45-BA79-442B-807F-1E44494F193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62526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01836B-87C3-1092-9FDD-AD48F02B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CF33FE-7D55-3E80-7BD5-D07DA3F2E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300283-237D-D0D1-330F-330014E0A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0327-D260-47D4-A797-4DEBE0018F35}" type="datetimeFigureOut">
              <a:rPr lang="en-DE" smtClean="0"/>
              <a:t>10/26/2023</a:t>
            </a:fld>
            <a:endParaRPr lang="en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6BED0D-A3CD-7C31-5BE7-02D63965B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91F9E7-95BE-01E4-787F-63AC218AD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4D45-BA79-442B-807F-1E44494F193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66363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FC7F0E-CE10-E793-8BA2-8A9A7E60D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7E238A6-22C7-C883-844C-C4811C0A5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B56E6A-8BDA-25FC-9D9D-16E020E3D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0327-D260-47D4-A797-4DEBE0018F35}" type="datetimeFigureOut">
              <a:rPr lang="en-DE" smtClean="0"/>
              <a:t>10/26/2023</a:t>
            </a:fld>
            <a:endParaRPr lang="en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726F74-F1E3-FAAD-5012-A49C46AA0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F8BB07-F638-D159-EA84-36EF3E62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4D45-BA79-442B-807F-1E44494F193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73231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9A887A-1AA4-8205-3629-A40B228EB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2E4F25-FE02-4517-55E4-1E6A4750F7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3EBBD5F-BEE8-AC54-3382-BF3C457C8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AC895EB-A6B2-5F06-E537-DA310DE79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0327-D260-47D4-A797-4DEBE0018F35}" type="datetimeFigureOut">
              <a:rPr lang="en-DE" smtClean="0"/>
              <a:t>10/26/2023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1D2B64C-E09D-1D19-A243-3D839867E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70630D8-FFBB-A289-B816-0C4548642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4D45-BA79-442B-807F-1E44494F193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16504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F15367-E9AE-7DA1-2FA3-7B3206B61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44D9BE-90EF-FF14-3872-C5C3CC434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152AC07-CCD7-7822-22E2-CB1D15549F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BD2669D-5B38-5477-DD9D-9835D512FB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C6D422-ABD8-2B2B-244C-B28334D198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87800EA-5A86-9420-8BFD-B99C06FD2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0327-D260-47D4-A797-4DEBE0018F35}" type="datetimeFigureOut">
              <a:rPr lang="en-DE" smtClean="0"/>
              <a:t>10/26/2023</a:t>
            </a:fld>
            <a:endParaRPr lang="en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F794D62-21EC-6634-A349-E7B4AC98B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35CE8AC-145E-C677-1534-B4E45FA88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4D45-BA79-442B-807F-1E44494F193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77734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C10F8F-DC11-1DB8-E5E2-E4D630C8C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CB58B0D-A83B-7B5A-050E-CAEAC4DEC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0327-D260-47D4-A797-4DEBE0018F35}" type="datetimeFigureOut">
              <a:rPr lang="en-DE" smtClean="0"/>
              <a:t>10/26/2023</a:t>
            </a:fld>
            <a:endParaRPr lang="en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3007422-624B-B183-5AE9-F038A37BA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764DB36-D10C-F916-91D9-3A09D5446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4D45-BA79-442B-807F-1E44494F193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57286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A3DC9C9-3295-2438-8CC8-E42D5753B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0327-D260-47D4-A797-4DEBE0018F35}" type="datetimeFigureOut">
              <a:rPr lang="en-DE" smtClean="0"/>
              <a:t>10/26/2023</a:t>
            </a:fld>
            <a:endParaRPr lang="en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8A50B48-B5A1-B3C3-DA09-25B4F6D35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793AE2-929C-2561-4CB3-6F1DC5934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4D45-BA79-442B-807F-1E44494F193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25154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B225D7-AEA2-03C5-70E7-C46306210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60B62A-9FEF-0EC2-9449-31F642E6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8D60E40-0915-1716-D3C6-EDBF4A154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2298A3E-567C-18EA-780A-28647EBB0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0327-D260-47D4-A797-4DEBE0018F35}" type="datetimeFigureOut">
              <a:rPr lang="en-DE" smtClean="0"/>
              <a:t>10/26/2023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638EC1E-1FF8-9917-9C84-35CD7AE8A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C57D317-E06F-4D97-35E3-B115B444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4D45-BA79-442B-807F-1E44494F193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0148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6BE7BA-9439-EE60-335C-46B4BC90E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65078A5-B483-CD47-BBC3-E024E21882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3934D5C-6ADD-3DDC-5CB5-317E1CD58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C248721-7971-A896-15E5-0685A5756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0327-D260-47D4-A797-4DEBE0018F35}" type="datetimeFigureOut">
              <a:rPr lang="en-DE" smtClean="0"/>
              <a:t>10/26/2023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D5F81A-823F-552C-32E8-BDF1B98E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87A818-FF4C-33B3-69C8-6CC5218A0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4D45-BA79-442B-807F-1E44494F193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80564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30F04BD-AC8A-74F2-6FE6-437F023BF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1F4B6D-DB7E-94CD-C0AE-D112FCF51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03C711-1F51-8F4E-5296-E2359D031E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90327-D260-47D4-A797-4DEBE0018F35}" type="datetimeFigureOut">
              <a:rPr lang="en-DE" smtClean="0"/>
              <a:t>10/26/2023</a:t>
            </a:fld>
            <a:endParaRPr lang="en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110B70-02D8-CA9D-AC45-EEBEF43F2D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B43E2D-8C1B-9071-7C2B-BEE871EA1D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94D45-BA79-442B-807F-1E44494F193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4148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s.law.ox.ac.uk/business-law-blog/blog/2021/07/luxleaks-scandal-and-corporate-whistleblowing-reflecting-halet-v" TargetMode="External"/><Relationship Id="rId3" Type="http://schemas.openxmlformats.org/officeDocument/2006/relationships/hyperlink" Target="https://european-union.europa.eu/principles-countries-history/country-profiles/luxembourg_en" TargetMode="External"/><Relationship Id="rId7" Type="http://schemas.openxmlformats.org/officeDocument/2006/relationships/hyperlink" Target="https://en.wikipedia.org/wiki/LuxLeaks" TargetMode="External"/><Relationship Id="rId2" Type="http://schemas.openxmlformats.org/officeDocument/2006/relationships/hyperlink" Target="https://www.solosophie.com/fun-cool-weird-interesting-facts-about-luxembou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loydsbanktrade.com/en/market-potential/luxembourg/trade-profile" TargetMode="External"/><Relationship Id="rId5" Type="http://schemas.openxmlformats.org/officeDocument/2006/relationships/hyperlink" Target="https://europa.eu/eurobarometer/surveys/detail/3052" TargetMode="External"/><Relationship Id="rId10" Type="http://schemas.openxmlformats.org/officeDocument/2006/relationships/hyperlink" Target="https://european-union.europa.eu/principles-countries-history/history-eu/1945-59/schuman-declaration-may-1950_en" TargetMode="External"/><Relationship Id="rId4" Type="http://schemas.openxmlformats.org/officeDocument/2006/relationships/hyperlink" Target="https://capital.com/gross-domestic-product-definition" TargetMode="External"/><Relationship Id="rId9" Type="http://schemas.openxmlformats.org/officeDocument/2006/relationships/hyperlink" Target="https://www.theguardian.com/world/2016/apr/24/luxleaks-antoine-deltour-luxembourg-tax-avoidance-pricewaterhousecoopers-tria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ean-union.europa.eu/principles-countries-history/history-eu/eu-pioneers/robert-schuman_en" TargetMode="External"/><Relationship Id="rId7" Type="http://schemas.openxmlformats.org/officeDocument/2006/relationships/hyperlink" Target="https://en.wikipedia.org/wiki/European_Conservatives_and_Reformists" TargetMode="External"/><Relationship Id="rId2" Type="http://schemas.openxmlformats.org/officeDocument/2006/relationships/hyperlink" Target="https://european-union.europa.eu/principles-countries-history/history-eu/1945-59/schuman-declaration-may-1950_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uxtoday.lu/en/knowledge/alternative-democratic-reform-party-in-luxembourg" TargetMode="External"/><Relationship Id="rId5" Type="http://schemas.openxmlformats.org/officeDocument/2006/relationships/hyperlink" Target="https://www.euractiv.com/section/eu-elections-2019/news/eu-country-briefing-luxembourg/" TargetMode="External"/><Relationship Id="rId4" Type="http://schemas.openxmlformats.org/officeDocument/2006/relationships/hyperlink" Target="https://www.europarl.europa.eu/election-results-2019/en/luxembourg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uractiv.com/section/eu-elections-2019/news/eu-country-briefing-luxembourg/" TargetMode="External"/><Relationship Id="rId3" Type="http://schemas.openxmlformats.org/officeDocument/2006/relationships/hyperlink" Target="https://commons.wikimedia.org/wiki/File:Luxembourg_in_Europe.svg" TargetMode="External"/><Relationship Id="rId7" Type="http://schemas.openxmlformats.org/officeDocument/2006/relationships/hyperlink" Target="https://en.wikipedia.org/wiki/Gaston_Thorn#/media/File:Gaston_Thorn_(1984).jpg" TargetMode="External"/><Relationship Id="rId2" Type="http://schemas.openxmlformats.org/officeDocument/2006/relationships/hyperlink" Target="https://www.expatica.com/lu/moving/about/facts-about-luxembourg-508539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European_Coal_and_Steel_Community" TargetMode="External"/><Relationship Id="rId5" Type="http://schemas.openxmlformats.org/officeDocument/2006/relationships/hyperlink" Target="https://www.raekoeln.de/steuerhinterziehung-und-verjahrung/" TargetMode="External"/><Relationship Id="rId4" Type="http://schemas.openxmlformats.org/officeDocument/2006/relationships/hyperlink" Target="https://european-union.europa.eu/principles-countries-history/key-facts-and-figures/life-eu_en" TargetMode="External"/><Relationship Id="rId9" Type="http://schemas.openxmlformats.org/officeDocument/2006/relationships/hyperlink" Target="https://en.wikipedia.org/wiki/Alternative_Democratic_Reform_Party#/media/File:Logo_of_the_Alternative_Democratic_Reform_Party_(2022).sv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39CB0D-DE6D-498E-76A1-E44CC41E2F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90CADB3-DB6C-D0D5-79A7-EDBCCE32C3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F220709-FB9A-CBA6-039F-B6D2B39267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3" b="12563"/>
          <a:stretch/>
        </p:blipFill>
        <p:spPr>
          <a:xfrm>
            <a:off x="0" y="-638054"/>
            <a:ext cx="13326319" cy="749605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C330A49-DC5C-6F48-C58C-0989E64BE7CD}"/>
              </a:ext>
            </a:extLst>
          </p:cNvPr>
          <p:cNvSpPr txBox="1"/>
          <p:nvPr/>
        </p:nvSpPr>
        <p:spPr>
          <a:xfrm>
            <a:off x="902827" y="2001838"/>
            <a:ext cx="114705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800" dirty="0">
                <a:solidFill>
                  <a:schemeClr val="bg1"/>
                </a:solidFill>
                <a:latin typeface="Expo M"/>
              </a:rPr>
              <a:t>LUXEMBOURG</a:t>
            </a:r>
            <a:endParaRPr lang="en-DE" sz="13800" dirty="0">
              <a:solidFill>
                <a:schemeClr val="bg1"/>
              </a:solidFill>
              <a:latin typeface="Expo M"/>
            </a:endParaRPr>
          </a:p>
        </p:txBody>
      </p:sp>
      <p:pic>
        <p:nvPicPr>
          <p:cNvPr id="11" name="Grafik 10" descr="Ein Bild, das Frucht, Weinblätter, Samenlose Frucht, Vitis enthält.&#10;&#10;Automatisch generierte Beschreibung">
            <a:extLst>
              <a:ext uri="{FF2B5EF4-FFF2-40B4-BE49-F238E27FC236}">
                <a16:creationId xmlns:a16="http://schemas.microsoft.com/office/drawing/2014/main" id="{E8B28D9F-0F96-5325-D0BB-C09F20001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2667" y="2517805"/>
            <a:ext cx="7438667" cy="5024459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0DE84E84-315D-7C66-0E1A-75339BAF8F2E}"/>
              </a:ext>
            </a:extLst>
          </p:cNvPr>
          <p:cNvSpPr/>
          <p:nvPr/>
        </p:nvSpPr>
        <p:spPr>
          <a:xfrm>
            <a:off x="13405413" y="-638054"/>
            <a:ext cx="408972" cy="7496054"/>
          </a:xfrm>
          <a:prstGeom prst="rect">
            <a:avLst/>
          </a:prstGeom>
          <a:solidFill>
            <a:schemeClr val="tx1">
              <a:lumMod val="95000"/>
              <a:lumOff val="5000"/>
              <a:alpha val="51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pic>
        <p:nvPicPr>
          <p:cNvPr id="12" name="Grafik 11" descr="Ein Bild, das Frucht, Weinblätter, Samenlose Frucht, Vitis enthält.&#10;&#10;Automatisch generierte Beschreibung">
            <a:extLst>
              <a:ext uri="{FF2B5EF4-FFF2-40B4-BE49-F238E27FC236}">
                <a16:creationId xmlns:a16="http://schemas.microsoft.com/office/drawing/2014/main" id="{AF87DCAF-5602-822E-A128-D30BC27BD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512" y="-736345"/>
            <a:ext cx="5771911" cy="3898646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3D4C4ABB-4D4D-B1DD-4AEB-65B3F332CA74}"/>
              </a:ext>
            </a:extLst>
          </p:cNvPr>
          <p:cNvSpPr txBox="1"/>
          <p:nvPr/>
        </p:nvSpPr>
        <p:spPr>
          <a:xfrm>
            <a:off x="13893479" y="26111"/>
            <a:ext cx="5151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bg1"/>
                </a:solidFill>
                <a:latin typeface="Expo M"/>
              </a:rPr>
              <a:t>Structure</a:t>
            </a:r>
            <a:endParaRPr lang="en-DE" sz="6000" dirty="0">
              <a:solidFill>
                <a:schemeClr val="bg1"/>
              </a:solidFill>
              <a:latin typeface="Expo M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A5765FD-0102-90B7-A873-513B5289443D}"/>
              </a:ext>
            </a:extLst>
          </p:cNvPr>
          <p:cNvSpPr txBox="1"/>
          <p:nvPr/>
        </p:nvSpPr>
        <p:spPr>
          <a:xfrm>
            <a:off x="13893479" y="1212978"/>
            <a:ext cx="5586041" cy="5131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Expo M"/>
                <a:cs typeface="Times New Roman" panose="02020603050405020304" pitchFamily="18" charset="0"/>
              </a:rPr>
              <a:t>Fun facts about Luxembourg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Expo M"/>
                <a:cs typeface="Times New Roman" panose="02020603050405020304" pitchFamily="18" charset="0"/>
              </a:rPr>
              <a:t>About Luxembourg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chemeClr val="bg1"/>
                </a:solidFill>
                <a:latin typeface="Expo M"/>
                <a:cs typeface="Times New Roman" panose="02020603050405020304" pitchFamily="18" charset="0"/>
              </a:rPr>
              <a:t>LuxLeaks</a:t>
            </a:r>
            <a:endParaRPr lang="en-GB" sz="2800" dirty="0">
              <a:solidFill>
                <a:schemeClr val="bg1"/>
              </a:solidFill>
              <a:latin typeface="Expo M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Expo M"/>
                <a:cs typeface="Times New Roman" panose="02020603050405020304" pitchFamily="18" charset="0"/>
              </a:rPr>
              <a:t>Luxembourg in the EU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Expo M"/>
                <a:cs typeface="Times New Roman" panose="02020603050405020304" pitchFamily="18" charset="0"/>
              </a:rPr>
              <a:t>Personalities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Expo M"/>
                <a:cs typeface="Times New Roman" panose="02020603050405020304" pitchFamily="18" charset="0"/>
              </a:rPr>
              <a:t>Euroscepticism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87C03DF-0586-EE39-C362-27104C72E184}"/>
              </a:ext>
            </a:extLst>
          </p:cNvPr>
          <p:cNvSpPr txBox="1"/>
          <p:nvPr/>
        </p:nvSpPr>
        <p:spPr>
          <a:xfrm>
            <a:off x="9057560" y="6432507"/>
            <a:ext cx="247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Expo M"/>
              </a:rPr>
              <a:t>David Schneider</a:t>
            </a:r>
            <a:endParaRPr lang="en-DE" dirty="0">
              <a:solidFill>
                <a:schemeClr val="bg1"/>
              </a:solidFill>
              <a:latin typeface="Expo M"/>
            </a:endParaRPr>
          </a:p>
        </p:txBody>
      </p:sp>
    </p:spTree>
    <p:extLst>
      <p:ext uri="{BB962C8B-B14F-4D97-AF65-F5344CB8AC3E}">
        <p14:creationId xmlns:p14="http://schemas.microsoft.com/office/powerpoint/2010/main" val="31391929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44272E-F903-AC15-A450-6B16D023A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of </a:t>
            </a:r>
            <a:r>
              <a:rPr lang="en-GB" dirty="0" err="1"/>
              <a:t>LuxLeaks</a:t>
            </a:r>
            <a:endParaRPr lang="en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5F4F52-66C5-592F-3AF6-0255F0F63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Pierre </a:t>
            </a:r>
            <a:r>
              <a:rPr lang="en-GB" dirty="0" err="1"/>
              <a:t>Gramegna</a:t>
            </a:r>
            <a:r>
              <a:rPr lang="en-GB" dirty="0"/>
              <a:t> describes </a:t>
            </a:r>
            <a:r>
              <a:rPr lang="en-GB" dirty="0" err="1"/>
              <a:t>LuxLeaks</a:t>
            </a:r>
            <a:r>
              <a:rPr lang="en-GB" dirty="0"/>
              <a:t> as the worst attack the country ever experienced </a:t>
            </a:r>
          </a:p>
          <a:p>
            <a:pPr>
              <a:lnSpc>
                <a:spcPct val="150000"/>
              </a:lnSpc>
            </a:pPr>
            <a:r>
              <a:rPr lang="en-GB" dirty="0"/>
              <a:t>Scandal lead to countless investigations around the world </a:t>
            </a:r>
          </a:p>
          <a:p>
            <a:pPr>
              <a:lnSpc>
                <a:spcPct val="150000"/>
              </a:lnSpc>
            </a:pPr>
            <a:r>
              <a:rPr lang="en-GB" dirty="0"/>
              <a:t>Raised discussion about tax avoidance in Luxembourg and other countries</a:t>
            </a:r>
          </a:p>
          <a:p>
            <a:pPr>
              <a:lnSpc>
                <a:spcPct val="150000"/>
              </a:lnSpc>
            </a:pPr>
            <a:endParaRPr lang="en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03E5D29-D72D-7769-7428-D859211506E4}"/>
              </a:ext>
            </a:extLst>
          </p:cNvPr>
          <p:cNvSpPr/>
          <p:nvPr/>
        </p:nvSpPr>
        <p:spPr>
          <a:xfrm>
            <a:off x="670560" y="619760"/>
            <a:ext cx="4655584" cy="822960"/>
          </a:xfrm>
          <a:prstGeom prst="rect">
            <a:avLst/>
          </a:prstGeom>
          <a:solidFill>
            <a:schemeClr val="accent1">
              <a:lumMod val="60000"/>
              <a:lumOff val="40000"/>
              <a:alpha val="37000"/>
            </a:schemeClr>
          </a:solidFill>
          <a:ln>
            <a:solidFill>
              <a:schemeClr val="accent1">
                <a:shade val="15000"/>
                <a:alpha val="44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175926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317194-662B-FBA0-A23F-4334E7F98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Luxembourg and the EU</a:t>
            </a:r>
            <a:endParaRPr lang="en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397CD2-186A-6CB3-30D4-61A43BDFF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7355"/>
            <a:ext cx="10515600" cy="5071229"/>
          </a:xfrm>
        </p:spPr>
        <p:txBody>
          <a:bodyPr>
            <a:normAutofit fontScale="92500"/>
          </a:bodyPr>
          <a:lstStyle/>
          <a:p>
            <a:pPr>
              <a:lnSpc>
                <a:spcPct val="160000"/>
              </a:lnSpc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Nations came together after WW II to prevent such terrible wars in the future</a:t>
            </a:r>
          </a:p>
          <a:p>
            <a:pPr>
              <a:lnSpc>
                <a:spcPct val="160000"/>
              </a:lnSpc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Schuman declaration in 1950</a:t>
            </a:r>
          </a:p>
          <a:p>
            <a:pPr>
              <a:lnSpc>
                <a:spcPct val="160000"/>
              </a:lnSpc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Pooling coal and steel production </a:t>
            </a:r>
          </a:p>
          <a:p>
            <a:pPr>
              <a:lnSpc>
                <a:spcPct val="160000"/>
              </a:lnSpc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European Coal and Steel Community (ESCS) later became the European Union</a:t>
            </a:r>
          </a:p>
          <a:p>
            <a:pPr>
              <a:lnSpc>
                <a:spcPct val="160000"/>
              </a:lnSpc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Necessity of an alliance for Luxembourg</a:t>
            </a:r>
          </a:p>
          <a:p>
            <a:pPr>
              <a:lnSpc>
                <a:spcPct val="160000"/>
              </a:lnSpc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60000"/>
              </a:lnSpc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60000"/>
              </a:lnSpc>
            </a:pPr>
            <a:endParaRPr lang="en-D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E8490CF-8274-8BAA-9CBE-564E51440D0D}"/>
              </a:ext>
            </a:extLst>
          </p:cNvPr>
          <p:cNvSpPr/>
          <p:nvPr/>
        </p:nvSpPr>
        <p:spPr>
          <a:xfrm>
            <a:off x="670560" y="619760"/>
            <a:ext cx="6013044" cy="822960"/>
          </a:xfrm>
          <a:prstGeom prst="rect">
            <a:avLst/>
          </a:prstGeom>
          <a:solidFill>
            <a:schemeClr val="accent2">
              <a:lumMod val="60000"/>
              <a:lumOff val="40000"/>
              <a:alpha val="37000"/>
            </a:schemeClr>
          </a:solidFill>
          <a:ln>
            <a:solidFill>
              <a:schemeClr val="accent1">
                <a:shade val="15000"/>
                <a:alpha val="44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pic>
        <p:nvPicPr>
          <p:cNvPr id="6" name="Grafik 5" descr="Ein Bild, das Flagge, Symbol, Stern enthält.&#10;&#10;Automatisch generierte Beschreibung">
            <a:extLst>
              <a:ext uri="{FF2B5EF4-FFF2-40B4-BE49-F238E27FC236}">
                <a16:creationId xmlns:a16="http://schemas.microsoft.com/office/drawing/2014/main" id="{CCF2BA16-E62C-F548-0C35-954C16EC4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632" y="269042"/>
            <a:ext cx="2476243" cy="165018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0BFE53C-411B-5EEE-DA23-36F4BA093E06}"/>
              </a:ext>
            </a:extLst>
          </p:cNvPr>
          <p:cNvSpPr txBox="1"/>
          <p:nvPr/>
        </p:nvSpPr>
        <p:spPr>
          <a:xfrm>
            <a:off x="11032425" y="1960776"/>
            <a:ext cx="117259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Pic. 4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628608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C1707E-3038-2CF8-C411-97CAF076F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Luxembourg in the EU</a:t>
            </a:r>
            <a:endParaRPr lang="en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81F6842-CA2C-980E-AF58-87C1C3610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6 members of the European Parliament from Luxembourg</a:t>
            </a:r>
          </a:p>
          <a:p>
            <a:pPr>
              <a:lnSpc>
                <a:spcPct val="150000"/>
              </a:lnSpc>
            </a:pPr>
            <a:r>
              <a:rPr lang="en-GB" dirty="0"/>
              <a:t>Permanent representation in Brussels to ensure the countries interests and policies are pursued </a:t>
            </a:r>
          </a:p>
          <a:p>
            <a:pPr>
              <a:lnSpc>
                <a:spcPct val="150000"/>
              </a:lnSpc>
            </a:pPr>
            <a:r>
              <a:rPr lang="en-GB" dirty="0"/>
              <a:t>Home of one of three official headquarters to the EU´s institutions</a:t>
            </a:r>
          </a:p>
          <a:p>
            <a:pPr>
              <a:lnSpc>
                <a:spcPct val="150000"/>
              </a:lnSpc>
            </a:pPr>
            <a:r>
              <a:rPr lang="en-GB" dirty="0"/>
              <a:t>Three Presidents of the European Commission were from Luxembourg</a:t>
            </a:r>
          </a:p>
          <a:p>
            <a:pPr>
              <a:lnSpc>
                <a:spcPct val="150000"/>
              </a:lnSpc>
            </a:pPr>
            <a:endParaRPr lang="en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FA2E1FC-6907-FB47-A0E8-6FFBB1101B7F}"/>
              </a:ext>
            </a:extLst>
          </p:cNvPr>
          <p:cNvSpPr/>
          <p:nvPr/>
        </p:nvSpPr>
        <p:spPr>
          <a:xfrm>
            <a:off x="670559" y="619760"/>
            <a:ext cx="5633987" cy="822960"/>
          </a:xfrm>
          <a:prstGeom prst="rect">
            <a:avLst/>
          </a:prstGeom>
          <a:solidFill>
            <a:schemeClr val="accent1">
              <a:lumMod val="60000"/>
              <a:lumOff val="40000"/>
              <a:alpha val="37000"/>
            </a:schemeClr>
          </a:solidFill>
          <a:ln>
            <a:solidFill>
              <a:schemeClr val="accent1">
                <a:shade val="15000"/>
                <a:alpha val="44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129671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FE65C-B831-F427-8CDA-9C16F363C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Luxembourg important personalities</a:t>
            </a:r>
            <a:endParaRPr lang="en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3B2D6C-72D3-0906-2410-38CCF51F4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5323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Gaston Thorne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Imprisoned for several month during WW II 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Engaged in resistance activities during the German occupation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Became president of the commission 1981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Accomplishments like Iberian enlargement, Single European Act</a:t>
            </a:r>
            <a:endParaRPr lang="en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6A7F1FD-1B70-38D9-C591-5D2330365BF5}"/>
              </a:ext>
            </a:extLst>
          </p:cNvPr>
          <p:cNvSpPr/>
          <p:nvPr/>
        </p:nvSpPr>
        <p:spPr>
          <a:xfrm>
            <a:off x="670559" y="619760"/>
            <a:ext cx="8586563" cy="822960"/>
          </a:xfrm>
          <a:prstGeom prst="rect">
            <a:avLst/>
          </a:prstGeom>
          <a:solidFill>
            <a:schemeClr val="accent1">
              <a:lumMod val="60000"/>
              <a:lumOff val="40000"/>
              <a:alpha val="37000"/>
            </a:schemeClr>
          </a:solidFill>
          <a:ln>
            <a:solidFill>
              <a:schemeClr val="accent1">
                <a:shade val="15000"/>
                <a:alpha val="44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pic>
        <p:nvPicPr>
          <p:cNvPr id="6" name="Grafik 5" descr="Ein Bild, das Menschliches Gesicht, Lächeln, Person, Kleidung enthält.&#10;&#10;Automatisch generierte Beschreibung">
            <a:extLst>
              <a:ext uri="{FF2B5EF4-FFF2-40B4-BE49-F238E27FC236}">
                <a16:creationId xmlns:a16="http://schemas.microsoft.com/office/drawing/2014/main" id="{6E574040-ED5D-2CF9-516E-0476AB228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328" y="172614"/>
            <a:ext cx="2277111" cy="303614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7DB1933-743B-A299-C025-5B1820B20725}"/>
              </a:ext>
            </a:extLst>
          </p:cNvPr>
          <p:cNvSpPr txBox="1"/>
          <p:nvPr/>
        </p:nvSpPr>
        <p:spPr>
          <a:xfrm>
            <a:off x="11255996" y="3208762"/>
            <a:ext cx="1062165" cy="3693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Pic. 5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57620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E25846-8BCD-F7F2-632D-656C20FC8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Euroscepticism in Luxembourg </a:t>
            </a:r>
            <a:endParaRPr lang="en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F52EE77-1A99-F84B-D2EC-45A7CF177FB8}"/>
              </a:ext>
            </a:extLst>
          </p:cNvPr>
          <p:cNvSpPr/>
          <p:nvPr/>
        </p:nvSpPr>
        <p:spPr>
          <a:xfrm>
            <a:off x="670559" y="619760"/>
            <a:ext cx="7575083" cy="822960"/>
          </a:xfrm>
          <a:prstGeom prst="rect">
            <a:avLst/>
          </a:prstGeom>
          <a:solidFill>
            <a:schemeClr val="accent2">
              <a:lumMod val="60000"/>
              <a:lumOff val="40000"/>
              <a:alpha val="37000"/>
            </a:schemeClr>
          </a:solidFill>
          <a:ln>
            <a:solidFill>
              <a:schemeClr val="accent1">
                <a:shade val="15000"/>
                <a:alpha val="44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BA28B9B-0B19-3CC2-20B5-C75D5C596A1E}"/>
              </a:ext>
            </a:extLst>
          </p:cNvPr>
          <p:cNvSpPr txBox="1"/>
          <p:nvPr/>
        </p:nvSpPr>
        <p:spPr>
          <a:xfrm>
            <a:off x="10118076" y="6468045"/>
            <a:ext cx="1062165" cy="3693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Pic. 6</a:t>
            </a:r>
            <a:endParaRPr lang="en-DE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8F89754E-61D2-278F-C791-D211493781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1215" y="1602557"/>
            <a:ext cx="9979026" cy="4890318"/>
          </a:xfrm>
        </p:spPr>
      </p:pic>
    </p:spTree>
    <p:extLst>
      <p:ext uri="{BB962C8B-B14F-4D97-AF65-F5344CB8AC3E}">
        <p14:creationId xmlns:p14="http://schemas.microsoft.com/office/powerpoint/2010/main" val="2994218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74BAAA-FF52-5D2B-AABB-91F10962E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 Democratic Reform Party (ADR)</a:t>
            </a:r>
            <a:endParaRPr lang="en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961AF8-890C-9A65-BBC2-65518512A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902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One of the few Eurosceptic parties in Luxembourg 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 seats in the national parliament 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</a:t>
            </a:r>
            <a:r>
              <a:rPr lang="en-GB" baseline="30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</a:t>
            </a:r>
            <a:r>
              <a:rPr lang="en-GB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largest party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Critical stance towards the EU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Soft Euroscepticism </a:t>
            </a:r>
          </a:p>
          <a:p>
            <a:pPr>
              <a:lnSpc>
                <a:spcPct val="150000"/>
              </a:lnSpc>
            </a:pPr>
            <a:endParaRPr lang="en-DE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660FD5E-9202-63E7-1F83-BB95D90E353C}"/>
              </a:ext>
            </a:extLst>
          </p:cNvPr>
          <p:cNvSpPr/>
          <p:nvPr/>
        </p:nvSpPr>
        <p:spPr>
          <a:xfrm>
            <a:off x="670559" y="619760"/>
            <a:ext cx="10515600" cy="822960"/>
          </a:xfrm>
          <a:prstGeom prst="rect">
            <a:avLst/>
          </a:prstGeom>
          <a:solidFill>
            <a:schemeClr val="accent1">
              <a:lumMod val="60000"/>
              <a:lumOff val="40000"/>
              <a:alpha val="37000"/>
            </a:schemeClr>
          </a:solidFill>
          <a:ln>
            <a:solidFill>
              <a:schemeClr val="accent1">
                <a:shade val="15000"/>
                <a:alpha val="44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pic>
        <p:nvPicPr>
          <p:cNvPr id="6" name="Grafik 5" descr="Ein Bild, das Grafiken, Schrift, Grafikdesign, Logo enthält.&#10;&#10;Automatisch generierte Beschreibung">
            <a:extLst>
              <a:ext uri="{FF2B5EF4-FFF2-40B4-BE49-F238E27FC236}">
                <a16:creationId xmlns:a16="http://schemas.microsoft.com/office/drawing/2014/main" id="{05030866-34EA-76F4-68C0-FC548A51D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501" y="4176729"/>
            <a:ext cx="3300747" cy="213517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5581BB5-9E81-9FC4-FE01-AC6A5F83BFE7}"/>
              </a:ext>
            </a:extLst>
          </p:cNvPr>
          <p:cNvSpPr txBox="1"/>
          <p:nvPr/>
        </p:nvSpPr>
        <p:spPr>
          <a:xfrm>
            <a:off x="10728375" y="6311900"/>
            <a:ext cx="1062165" cy="3693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Pic. 7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358519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CCB4CF-366B-5168-98DE-F3BD7D786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 on the European Union </a:t>
            </a:r>
            <a:endParaRPr lang="en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84DF17-1495-D1FF-CF5E-57146B5CC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311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No seats in the European Parliament</a:t>
            </a:r>
          </a:p>
          <a:p>
            <a:pPr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Member of the European Conservatives and Reformists (ESC)</a:t>
            </a:r>
          </a:p>
          <a:p>
            <a:pPr lvl="1"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Anti EU-enlargement</a:t>
            </a:r>
          </a:p>
          <a:p>
            <a:pPr lvl="1"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</a:t>
            </a:r>
            <a:r>
              <a:rPr lang="en-GB" baseline="30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</a:t>
            </a:r>
            <a:r>
              <a:rPr lang="en-GB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largest party in the European parliament </a:t>
            </a:r>
          </a:p>
          <a:p>
            <a:pPr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Concerns about democratic deficit in the EU and transparency issues </a:t>
            </a:r>
          </a:p>
          <a:p>
            <a:pPr>
              <a:lnSpc>
                <a:spcPct val="200000"/>
              </a:lnSpc>
            </a:pPr>
            <a:endParaRPr lang="en-GB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AD0CD6D-2652-1590-BC73-E921AB943A16}"/>
              </a:ext>
            </a:extLst>
          </p:cNvPr>
          <p:cNvSpPr/>
          <p:nvPr/>
        </p:nvSpPr>
        <p:spPr>
          <a:xfrm>
            <a:off x="670560" y="619760"/>
            <a:ext cx="8040304" cy="822960"/>
          </a:xfrm>
          <a:prstGeom prst="rect">
            <a:avLst/>
          </a:prstGeom>
          <a:solidFill>
            <a:schemeClr val="accent1">
              <a:lumMod val="60000"/>
              <a:lumOff val="40000"/>
              <a:alpha val="37000"/>
            </a:schemeClr>
          </a:solidFill>
          <a:ln>
            <a:solidFill>
              <a:schemeClr val="accent1">
                <a:shade val="15000"/>
                <a:alpha val="44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135717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A94EF5-F9D5-4175-E084-F37AD933B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 used</a:t>
            </a:r>
            <a:endParaRPr lang="en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45774D-BE94-4BFC-C4C2-F378DADC7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7354"/>
            <a:ext cx="10515600" cy="4910835"/>
          </a:xfrm>
        </p:spPr>
        <p:txBody>
          <a:bodyPr>
            <a:normAutofit lnSpcReduction="10000"/>
          </a:bodyPr>
          <a:lstStyle/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Facts: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https://www.solosophie.com/fun-cool-weird-interesting-facts-about-luxembourg/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Geographics and Political system: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https://european-union.europa.eu/principles-countries-history/country-profiles/luxembourg_en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GDP: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https://capital.com/gross-domestic-product-definition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Statistics: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https://europa.eu/eurobarometer/surveys/detail/3052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Economy: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https://www.lloydsbanktrade.com/en/market-potential/luxembourg/trade-profile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LuxLeaks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https://en.wikipedia.org/wiki/LuxLeaks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LuxLeaks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https://blogs.law.ox.ac.uk/business-law-blog/blog/2021/07/luxleaks-scandal-and-corporate-whistleblowing-reflecting-halet-v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LuxLeaks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https://www.theguardian.com/world/2016/apr/24/luxleaks-antoine-deltour-luxembourg-tax-avoidance-pricewaterhousecoopers-trial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Luxembourg EU: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https://european-union.europa.eu/principles-countries-history/history-eu/1945-59/schuman-declaration-may-1950_en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Luxembourg EU: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https://european-union.europa.eu/principles-countries-history/country-profiles/luxembourg_en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D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6F849CC-8706-72CF-FEAF-6C3E2F30652C}"/>
              </a:ext>
            </a:extLst>
          </p:cNvPr>
          <p:cNvSpPr/>
          <p:nvPr/>
        </p:nvSpPr>
        <p:spPr>
          <a:xfrm>
            <a:off x="670560" y="619760"/>
            <a:ext cx="3444240" cy="822960"/>
          </a:xfrm>
          <a:prstGeom prst="rect">
            <a:avLst/>
          </a:prstGeom>
          <a:solidFill>
            <a:schemeClr val="accent1">
              <a:lumMod val="60000"/>
              <a:lumOff val="40000"/>
              <a:alpha val="37000"/>
            </a:schemeClr>
          </a:solidFill>
          <a:ln>
            <a:solidFill>
              <a:schemeClr val="accent1">
                <a:shade val="15000"/>
                <a:alpha val="44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338472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49C088-D20A-89E9-9716-FFAD0E32B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 used</a:t>
            </a:r>
            <a:endParaRPr lang="en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A67CC2-9D7A-6644-C033-61EFA8ADA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Robert Schuman: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https://european-union.europa.eu/principles-countries-history/history-eu/1945-59/schuman-declaration-may-1950_en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Robert Schuman: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https://european-union.europa.eu/principles-countries-history/history-eu/eu-pioneers/robert-schuman_en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Statistics Luxembourg in the EU: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https://www.europarl.europa.eu/election-results-2019/en/luxembourg/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Euroscepticism: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https://www.euractiv.com/section/eu-elections-2019/news/eu-country-briefing-luxembourg/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Euroscepticism: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https://luxtoday.lu/en/knowledge/alternative-democratic-reform-party-in-luxembourg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Euroscepticism: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https://en.wikipedia.org/wiki/European_Conservatives_and_Reformists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DE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76D5F62-806B-568A-C53C-65BA8E091DC5}"/>
              </a:ext>
            </a:extLst>
          </p:cNvPr>
          <p:cNvSpPr/>
          <p:nvPr/>
        </p:nvSpPr>
        <p:spPr>
          <a:xfrm>
            <a:off x="670560" y="619760"/>
            <a:ext cx="3316978" cy="822960"/>
          </a:xfrm>
          <a:prstGeom prst="rect">
            <a:avLst/>
          </a:prstGeom>
          <a:solidFill>
            <a:schemeClr val="accent1">
              <a:lumMod val="60000"/>
              <a:lumOff val="40000"/>
              <a:alpha val="37000"/>
            </a:schemeClr>
          </a:solidFill>
          <a:ln>
            <a:solidFill>
              <a:schemeClr val="accent1">
                <a:shade val="15000"/>
                <a:alpha val="44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918061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20C17F-FDA9-7539-BF01-6D6A427DF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Images used</a:t>
            </a:r>
            <a:endParaRPr lang="en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311872-227D-07E7-2024-E3E3698F5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Background: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https://www.expatica.com/lu/moving/about/facts-about-luxembourg-508539/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Picture 1: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https://commons.wikimedia.org/wiki/File:Luxembourg_in_Europe.svg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Picture 2: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https://european-union.europa.eu/principles-countries-history/key-facts-and-figures/life-eu_en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Picture 3: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https://www.raekoeln.de/steuerhinterziehung-und-verjahrung/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Picture 4: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https://en.wikipedia.org/wiki/European_Coal_and_Steel_Community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Picture 5: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https://en.wikipedia.org/wiki/Gaston_Thorn#/media/File:Gaston_Thorn_(1984).jpg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Picture 6: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/>
              </a:rPr>
              <a:t>https://www.euractiv.com/section/eu-elections-2019/news/eu-country-briefing-luxembourg/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Picture 7: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"/>
              </a:rPr>
              <a:t>https://en.wikipedia.org/wiki/Alternative_Democratic_Reform_Party#/media/File:Logo_of_the_Alternative_Democratic_Reform_Party_(2022).svg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DE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256DA40-29CC-D4C0-6AED-1D96062DBED4}"/>
              </a:ext>
            </a:extLst>
          </p:cNvPr>
          <p:cNvSpPr/>
          <p:nvPr/>
        </p:nvSpPr>
        <p:spPr>
          <a:xfrm>
            <a:off x="670560" y="619760"/>
            <a:ext cx="3232137" cy="822960"/>
          </a:xfrm>
          <a:prstGeom prst="rect">
            <a:avLst/>
          </a:prstGeom>
          <a:solidFill>
            <a:schemeClr val="accent1">
              <a:lumMod val="60000"/>
              <a:lumOff val="40000"/>
              <a:alpha val="37000"/>
            </a:schemeClr>
          </a:solidFill>
          <a:ln>
            <a:solidFill>
              <a:schemeClr val="accent1">
                <a:shade val="15000"/>
                <a:alpha val="44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851492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39CB0D-DE6D-498E-76A1-E44CC41E2F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90CADB3-DB6C-D0D5-79A7-EDBCCE32C3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F220709-FB9A-CBA6-039F-B6D2B39267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3" b="12563"/>
          <a:stretch/>
        </p:blipFill>
        <p:spPr>
          <a:xfrm>
            <a:off x="-1134319" y="-638054"/>
            <a:ext cx="13326319" cy="7496054"/>
          </a:xfrm>
          <a:prstGeom prst="rect">
            <a:avLst/>
          </a:prstGeom>
        </p:spPr>
      </p:pic>
      <p:pic>
        <p:nvPicPr>
          <p:cNvPr id="11" name="Grafik 10" descr="Ein Bild, das Frucht, Weinblätter, Samenlose Frucht, Vitis enthält.&#10;&#10;Automatisch generierte Beschreibung">
            <a:extLst>
              <a:ext uri="{FF2B5EF4-FFF2-40B4-BE49-F238E27FC236}">
                <a16:creationId xmlns:a16="http://schemas.microsoft.com/office/drawing/2014/main" id="{E8B28D9F-0F96-5325-D0BB-C09F20001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4587" y="2745570"/>
            <a:ext cx="7438667" cy="5024459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06EA442E-F99C-CC2D-BCF2-720F18D8A084}"/>
              </a:ext>
            </a:extLst>
          </p:cNvPr>
          <p:cNvSpPr/>
          <p:nvPr/>
        </p:nvSpPr>
        <p:spPr>
          <a:xfrm>
            <a:off x="5544080" y="-638054"/>
            <a:ext cx="6647920" cy="7496054"/>
          </a:xfrm>
          <a:prstGeom prst="rect">
            <a:avLst/>
          </a:prstGeom>
          <a:solidFill>
            <a:schemeClr val="tx1">
              <a:lumMod val="95000"/>
              <a:lumOff val="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pic>
        <p:nvPicPr>
          <p:cNvPr id="12" name="Grafik 11" descr="Ein Bild, das Frucht, Weinblätter, Samenlose Frucht, Vitis enthält.&#10;&#10;Automatisch generierte Beschreibung">
            <a:extLst>
              <a:ext uri="{FF2B5EF4-FFF2-40B4-BE49-F238E27FC236}">
                <a16:creationId xmlns:a16="http://schemas.microsoft.com/office/drawing/2014/main" id="{AF87DCAF-5602-822E-A128-D30BC27BD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392" y="-788673"/>
            <a:ext cx="5771911" cy="389864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6C50CDD-AEE3-31FE-38EF-4C5A154CC4B7}"/>
              </a:ext>
            </a:extLst>
          </p:cNvPr>
          <p:cNvSpPr txBox="1"/>
          <p:nvPr/>
        </p:nvSpPr>
        <p:spPr>
          <a:xfrm>
            <a:off x="5544080" y="210334"/>
            <a:ext cx="5151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bg1"/>
                </a:solidFill>
                <a:latin typeface="Expo M"/>
              </a:rPr>
              <a:t>Structure</a:t>
            </a:r>
            <a:endParaRPr lang="en-DE" sz="6000" dirty="0">
              <a:solidFill>
                <a:schemeClr val="bg1"/>
              </a:solidFill>
              <a:latin typeface="Expo M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624E420-355A-9BFE-FD91-9F602B1DBF4E}"/>
              </a:ext>
            </a:extLst>
          </p:cNvPr>
          <p:cNvSpPr txBox="1"/>
          <p:nvPr/>
        </p:nvSpPr>
        <p:spPr>
          <a:xfrm>
            <a:off x="5869427" y="1036207"/>
            <a:ext cx="5586041" cy="5131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Expo M"/>
                <a:cs typeface="Times New Roman" panose="02020603050405020304" pitchFamily="18" charset="0"/>
              </a:rPr>
              <a:t>Fun facts about Luxembourg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Expo M"/>
                <a:cs typeface="Times New Roman" panose="02020603050405020304" pitchFamily="18" charset="0"/>
              </a:rPr>
              <a:t>About Luxembourg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chemeClr val="bg1"/>
                </a:solidFill>
                <a:latin typeface="Expo M"/>
                <a:cs typeface="Times New Roman" panose="02020603050405020304" pitchFamily="18" charset="0"/>
              </a:rPr>
              <a:t>LuxLeaks</a:t>
            </a:r>
            <a:endParaRPr lang="en-GB" sz="2800" dirty="0">
              <a:solidFill>
                <a:schemeClr val="bg1"/>
              </a:solidFill>
              <a:latin typeface="Expo M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Expo M"/>
                <a:cs typeface="Times New Roman" panose="02020603050405020304" pitchFamily="18" charset="0"/>
              </a:rPr>
              <a:t>Luxembourg in the EU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Expo M"/>
                <a:cs typeface="Times New Roman" panose="02020603050405020304" pitchFamily="18" charset="0"/>
              </a:rPr>
              <a:t>Personalities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Expo M"/>
                <a:cs typeface="Times New Roman" panose="02020603050405020304" pitchFamily="18" charset="0"/>
              </a:rPr>
              <a:t>Euroscepticism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A9F1899-1CDA-E260-189A-E6384F63E18F}"/>
              </a:ext>
            </a:extLst>
          </p:cNvPr>
          <p:cNvSpPr txBox="1"/>
          <p:nvPr/>
        </p:nvSpPr>
        <p:spPr>
          <a:xfrm>
            <a:off x="8016700" y="6413970"/>
            <a:ext cx="247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Expo M"/>
              </a:rPr>
              <a:t>David Schneider</a:t>
            </a:r>
            <a:endParaRPr lang="en-DE" dirty="0">
              <a:solidFill>
                <a:schemeClr val="bg1"/>
              </a:solidFill>
              <a:latin typeface="Expo M"/>
            </a:endParaRPr>
          </a:p>
        </p:txBody>
      </p:sp>
    </p:spTree>
    <p:extLst>
      <p:ext uri="{BB962C8B-B14F-4D97-AF65-F5344CB8AC3E}">
        <p14:creationId xmlns:p14="http://schemas.microsoft.com/office/powerpoint/2010/main" val="9255473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ECB718-5DAD-F265-DCF6-AF9C065C5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 fact time</a:t>
            </a:r>
            <a:endParaRPr lang="en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AF5BF2-9266-2BDD-35CE-10546CA62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8185"/>
            <a:ext cx="10515600" cy="4351338"/>
          </a:xfrm>
        </p:spPr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Universities does Luxembourg have?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Chiggeri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holds the record for the most varieties of wine commercially available – How many?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much is the minimum wage in Luxembourg?</a:t>
            </a:r>
          </a:p>
          <a:p>
            <a:endParaRPr lang="en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247D740-C856-121A-E727-7F7494C4D092}"/>
              </a:ext>
            </a:extLst>
          </p:cNvPr>
          <p:cNvSpPr/>
          <p:nvPr/>
        </p:nvSpPr>
        <p:spPr>
          <a:xfrm>
            <a:off x="670560" y="619760"/>
            <a:ext cx="3708400" cy="822960"/>
          </a:xfrm>
          <a:prstGeom prst="rect">
            <a:avLst/>
          </a:prstGeom>
          <a:solidFill>
            <a:schemeClr val="accent2">
              <a:lumMod val="60000"/>
              <a:lumOff val="40000"/>
              <a:alpha val="37000"/>
            </a:schemeClr>
          </a:solidFill>
          <a:ln>
            <a:solidFill>
              <a:schemeClr val="accent1">
                <a:shade val="15000"/>
                <a:alpha val="44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06598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69CCC8-680A-43F3-D752-4A8EFD2B8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Luxembourg</a:t>
            </a:r>
            <a:endParaRPr lang="en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A96CEC-1CDD-925A-3D0A-23E3E9E6A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Capital: Luxembourg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Official Languages: German; French, Luxembourgish 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of Government: Democracy 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member country since: 1958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member/founder of the “Schengen Area”</a:t>
            </a:r>
          </a:p>
          <a:p>
            <a:pPr>
              <a:lnSpc>
                <a:spcPct val="150000"/>
              </a:lnSpc>
            </a:pPr>
            <a:endParaRPr lang="en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338A10F-5F49-29A6-C6D5-57AE491ABD92}"/>
              </a:ext>
            </a:extLst>
          </p:cNvPr>
          <p:cNvSpPr/>
          <p:nvPr/>
        </p:nvSpPr>
        <p:spPr>
          <a:xfrm>
            <a:off x="670560" y="619760"/>
            <a:ext cx="4805680" cy="822960"/>
          </a:xfrm>
          <a:prstGeom prst="rect">
            <a:avLst/>
          </a:prstGeom>
          <a:solidFill>
            <a:schemeClr val="accent2">
              <a:lumMod val="60000"/>
              <a:lumOff val="40000"/>
              <a:alpha val="37000"/>
            </a:schemeClr>
          </a:solidFill>
          <a:ln>
            <a:solidFill>
              <a:schemeClr val="accent1">
                <a:shade val="15000"/>
                <a:alpha val="44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360971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22F9E9-8514-2AB8-6A17-5024076F7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Geographic stats</a:t>
            </a:r>
            <a:endParaRPr lang="en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77784A-596C-5EE4-8DAF-53078708B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2141537"/>
            <a:ext cx="4312920" cy="4351338"/>
          </a:xfrm>
        </p:spPr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smallest country in the EU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2.586 km² surface area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660.809 inhabitants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851856A-9C8E-0CD5-8913-07A7A88F8C78}"/>
              </a:ext>
            </a:extLst>
          </p:cNvPr>
          <p:cNvSpPr/>
          <p:nvPr/>
        </p:nvSpPr>
        <p:spPr>
          <a:xfrm>
            <a:off x="670560" y="619760"/>
            <a:ext cx="4937760" cy="822960"/>
          </a:xfrm>
          <a:prstGeom prst="rect">
            <a:avLst/>
          </a:prstGeom>
          <a:solidFill>
            <a:schemeClr val="accent1">
              <a:lumMod val="60000"/>
              <a:lumOff val="40000"/>
              <a:alpha val="37000"/>
            </a:schemeClr>
          </a:solidFill>
          <a:ln>
            <a:solidFill>
              <a:schemeClr val="accent1">
                <a:shade val="15000"/>
                <a:alpha val="44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pic>
        <p:nvPicPr>
          <p:cNvPr id="6" name="Grafik 5" descr="Ein Bild, das Karte, Text, Atlas enthält.&#10;&#10;Automatisch generierte Beschreibung">
            <a:extLst>
              <a:ext uri="{FF2B5EF4-FFF2-40B4-BE49-F238E27FC236}">
                <a16:creationId xmlns:a16="http://schemas.microsoft.com/office/drawing/2014/main" id="{B7399B60-0933-1E3D-3B62-825DDC1D6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440" y="1960563"/>
            <a:ext cx="6766560" cy="338328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2021FA6-B447-340A-8E64-A47A133EB66A}"/>
              </a:ext>
            </a:extLst>
          </p:cNvPr>
          <p:cNvSpPr txBox="1"/>
          <p:nvPr/>
        </p:nvSpPr>
        <p:spPr>
          <a:xfrm>
            <a:off x="10765410" y="5343843"/>
            <a:ext cx="117259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Pic. 1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194294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nhaltsplatzhalter 16">
            <a:extLst>
              <a:ext uri="{FF2B5EF4-FFF2-40B4-BE49-F238E27FC236}">
                <a16:creationId xmlns:a16="http://schemas.microsoft.com/office/drawing/2014/main" id="{97239C10-71C4-398E-8B9D-A848FEEC6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4537" y="1127760"/>
            <a:ext cx="10162925" cy="5730240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A73C47-D31E-F4EB-ECCA-AE3BFBCE3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Living standards</a:t>
            </a:r>
            <a:endParaRPr lang="en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E37BC92-71F1-0D8E-35D9-6F3EAE0DEC69}"/>
              </a:ext>
            </a:extLst>
          </p:cNvPr>
          <p:cNvSpPr/>
          <p:nvPr/>
        </p:nvSpPr>
        <p:spPr>
          <a:xfrm>
            <a:off x="670560" y="619760"/>
            <a:ext cx="4236720" cy="822960"/>
          </a:xfrm>
          <a:prstGeom prst="rect">
            <a:avLst/>
          </a:prstGeom>
          <a:solidFill>
            <a:schemeClr val="accent1">
              <a:lumMod val="60000"/>
              <a:lumOff val="40000"/>
              <a:alpha val="37000"/>
            </a:schemeClr>
          </a:solidFill>
          <a:ln>
            <a:solidFill>
              <a:schemeClr val="accent1">
                <a:shade val="15000"/>
                <a:alpha val="44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BE7AC10-1DDE-7282-CCDA-F1DE4BF0728B}"/>
              </a:ext>
            </a:extLst>
          </p:cNvPr>
          <p:cNvSpPr txBox="1"/>
          <p:nvPr/>
        </p:nvSpPr>
        <p:spPr>
          <a:xfrm>
            <a:off x="10463753" y="6492875"/>
            <a:ext cx="117259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Pic. 2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310873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5B0E0C-F9F8-4E6F-A407-DFBF531DE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Economy </a:t>
            </a:r>
            <a:endParaRPr lang="en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19A12F-463D-91F4-CB01-471F4E5D2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Exports ~ 16billion$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Mostly to: Germany (25%), France (16%), Belgium (12,7%), Netherlands (6%) and Italy (4,2%)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Imports ~ 25,5billion$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Mostly from Germany (23,6%), Belgium (23,5%), France (12,2% and  Netherlands (4,22%)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0AD352B-EB0E-6C3F-F9F5-9380F9906339}"/>
              </a:ext>
            </a:extLst>
          </p:cNvPr>
          <p:cNvSpPr/>
          <p:nvPr/>
        </p:nvSpPr>
        <p:spPr>
          <a:xfrm>
            <a:off x="670560" y="619760"/>
            <a:ext cx="2609968" cy="822960"/>
          </a:xfrm>
          <a:prstGeom prst="rect">
            <a:avLst/>
          </a:prstGeom>
          <a:solidFill>
            <a:schemeClr val="accent1">
              <a:lumMod val="60000"/>
              <a:lumOff val="40000"/>
              <a:alpha val="37000"/>
            </a:schemeClr>
          </a:solidFill>
          <a:ln>
            <a:solidFill>
              <a:schemeClr val="accent1">
                <a:shade val="15000"/>
                <a:alpha val="44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876524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57B28A-4B73-E9DE-1A5B-2673FF7F7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LuxLeaks</a:t>
            </a:r>
            <a:endParaRPr lang="en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5B01B3-87C9-253B-6575-2FEECCDE7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Finance scandal 2014</a:t>
            </a:r>
          </a:p>
          <a:p>
            <a:pPr>
              <a:lnSpc>
                <a:spcPct val="150000"/>
              </a:lnSpc>
            </a:pPr>
            <a:r>
              <a:rPr lang="en-GB" dirty="0"/>
              <a:t>Investigation by the ICIJ</a:t>
            </a:r>
          </a:p>
          <a:p>
            <a:pPr>
              <a:lnSpc>
                <a:spcPct val="150000"/>
              </a:lnSpc>
            </a:pPr>
            <a:r>
              <a:rPr lang="en-GB" dirty="0"/>
              <a:t>Public making of confidential information about Luxembourg tax rulings </a:t>
            </a:r>
          </a:p>
          <a:p>
            <a:pPr>
              <a:lnSpc>
                <a:spcPct val="150000"/>
              </a:lnSpc>
            </a:pPr>
            <a:r>
              <a:rPr lang="en-GB" dirty="0"/>
              <a:t>300+ multinational companies involved</a:t>
            </a:r>
            <a:endParaRPr lang="en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FA42362-9600-D399-05AD-8E7D4EF3B1AB}"/>
              </a:ext>
            </a:extLst>
          </p:cNvPr>
          <p:cNvSpPr/>
          <p:nvPr/>
        </p:nvSpPr>
        <p:spPr>
          <a:xfrm>
            <a:off x="670560" y="619760"/>
            <a:ext cx="2807931" cy="822960"/>
          </a:xfrm>
          <a:prstGeom prst="rect">
            <a:avLst/>
          </a:prstGeom>
          <a:solidFill>
            <a:schemeClr val="accent2">
              <a:lumMod val="60000"/>
              <a:lumOff val="40000"/>
              <a:alpha val="37000"/>
            </a:schemeClr>
          </a:solidFill>
          <a:ln>
            <a:solidFill>
              <a:schemeClr val="accent1">
                <a:shade val="15000"/>
                <a:alpha val="44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pic>
        <p:nvPicPr>
          <p:cNvPr id="6" name="Grafik 5" descr="Ein Bild, das Werkzeug, Metallwaren, Hartwaren, Metall enthält.&#10;&#10;Automatisch generierte Beschreibung">
            <a:extLst>
              <a:ext uri="{FF2B5EF4-FFF2-40B4-BE49-F238E27FC236}">
                <a16:creationId xmlns:a16="http://schemas.microsoft.com/office/drawing/2014/main" id="{AE9FB142-B471-669D-6600-533AEAC77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74" y="350944"/>
            <a:ext cx="4021602" cy="267948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5772D85-970C-24F4-9E68-C49BE0D00665}"/>
              </a:ext>
            </a:extLst>
          </p:cNvPr>
          <p:cNvSpPr txBox="1"/>
          <p:nvPr/>
        </p:nvSpPr>
        <p:spPr>
          <a:xfrm>
            <a:off x="10682686" y="3059668"/>
            <a:ext cx="117259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Pic. 3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953205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9481B3-036A-5E57-50CD-422DF7DEE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 Destinies</a:t>
            </a:r>
            <a:endParaRPr lang="en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86C5AF-33BB-22DE-1ED8-622B2ABD4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GB" dirty="0"/>
              <a:t>No multinational company was charged</a:t>
            </a:r>
          </a:p>
          <a:p>
            <a:pPr>
              <a:lnSpc>
                <a:spcPct val="200000"/>
              </a:lnSpc>
            </a:pPr>
            <a:r>
              <a:rPr lang="en-GB" dirty="0"/>
              <a:t>Two whistleblowers got condemned in the trials</a:t>
            </a:r>
          </a:p>
          <a:p>
            <a:pPr>
              <a:lnSpc>
                <a:spcPct val="200000"/>
              </a:lnSpc>
            </a:pPr>
            <a:r>
              <a:rPr lang="en-GB" dirty="0"/>
              <a:t>ICIJ got rewarded with the United States top journalism award</a:t>
            </a:r>
          </a:p>
          <a:p>
            <a:pPr>
              <a:lnSpc>
                <a:spcPct val="200000"/>
              </a:lnSpc>
            </a:pPr>
            <a:r>
              <a:rPr lang="en-GB" dirty="0"/>
              <a:t>Heavy critics for Jean-Claude Juncker</a:t>
            </a:r>
            <a:endParaRPr lang="en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865DE17-76D3-0C23-1501-03627C4BD3A8}"/>
              </a:ext>
            </a:extLst>
          </p:cNvPr>
          <p:cNvSpPr/>
          <p:nvPr/>
        </p:nvSpPr>
        <p:spPr>
          <a:xfrm>
            <a:off x="670559" y="619760"/>
            <a:ext cx="4523609" cy="822960"/>
          </a:xfrm>
          <a:prstGeom prst="rect">
            <a:avLst/>
          </a:prstGeom>
          <a:solidFill>
            <a:schemeClr val="accent1">
              <a:lumMod val="60000"/>
              <a:lumOff val="40000"/>
              <a:alpha val="37000"/>
            </a:schemeClr>
          </a:solidFill>
          <a:ln>
            <a:solidFill>
              <a:schemeClr val="accent1">
                <a:shade val="15000"/>
                <a:alpha val="44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233350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942</Words>
  <Application>Microsoft Office PowerPoint</Application>
  <PresentationFormat>Widescreen</PresentationFormat>
  <Paragraphs>127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Expo M</vt:lpstr>
      <vt:lpstr>Tahoma</vt:lpstr>
      <vt:lpstr>Times New Roman</vt:lpstr>
      <vt:lpstr>Office</vt:lpstr>
      <vt:lpstr>PowerPoint Presentation</vt:lpstr>
      <vt:lpstr>PowerPoint Presentation</vt:lpstr>
      <vt:lpstr>Fun fact time</vt:lpstr>
      <vt:lpstr>About Luxembourg</vt:lpstr>
      <vt:lpstr>Geographic stats</vt:lpstr>
      <vt:lpstr>Living standards</vt:lpstr>
      <vt:lpstr>Economy </vt:lpstr>
      <vt:lpstr>LuxLeaks</vt:lpstr>
      <vt:lpstr>Different Destinies</vt:lpstr>
      <vt:lpstr>Impact of LuxLeaks</vt:lpstr>
      <vt:lpstr>Luxembourg and the EU</vt:lpstr>
      <vt:lpstr>Luxembourg in the EU</vt:lpstr>
      <vt:lpstr>Luxembourg important personalities</vt:lpstr>
      <vt:lpstr>Euroscepticism in Luxembourg </vt:lpstr>
      <vt:lpstr>Alternative Democratic Reform Party (ADR)</vt:lpstr>
      <vt:lpstr>Influence on the European Union </vt:lpstr>
      <vt:lpstr>Sources used</vt:lpstr>
      <vt:lpstr>Sources used</vt:lpstr>
      <vt:lpstr>Images used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David S.</dc:creator>
  <cp:lastModifiedBy>Susannah</cp:lastModifiedBy>
  <cp:revision>60</cp:revision>
  <dcterms:created xsi:type="dcterms:W3CDTF">2023-10-18T15:03:09Z</dcterms:created>
  <dcterms:modified xsi:type="dcterms:W3CDTF">2023-10-26T14:19:48Z</dcterms:modified>
</cp:coreProperties>
</file>