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8"/>
  </p:notesMasterIdLst>
  <p:sldIdLst>
    <p:sldId id="261" r:id="rId2"/>
    <p:sldId id="258" r:id="rId3"/>
    <p:sldId id="259" r:id="rId4"/>
    <p:sldId id="262" r:id="rId5"/>
    <p:sldId id="263" r:id="rId6"/>
    <p:sldId id="275" r:id="rId7"/>
    <p:sldId id="264" r:id="rId8"/>
    <p:sldId id="266" r:id="rId9"/>
    <p:sldId id="269" r:id="rId10"/>
    <p:sldId id="267" r:id="rId11"/>
    <p:sldId id="270" r:id="rId12"/>
    <p:sldId id="272" r:id="rId13"/>
    <p:sldId id="271" r:id="rId14"/>
    <p:sldId id="274" r:id="rId15"/>
    <p:sldId id="265"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472"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5FE29-CBEF-42C6-A51D-677451CFBBD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19127E0-0B98-4173-BF68-F68E0F368629}">
      <dgm:prSet/>
      <dgm:spPr/>
      <dgm:t>
        <a:bodyPr/>
        <a:lstStyle/>
        <a:p>
          <a:r>
            <a:rPr lang="en-US" dirty="0">
              <a:latin typeface="Arial" panose="020B0604020202020204" pitchFamily="34" charset="0"/>
              <a:cs typeface="Arial" panose="020B0604020202020204" pitchFamily="34" charset="0"/>
            </a:rPr>
            <a:t>After gaining its independence in 1990  Lithuania became one of the fastest growing economies within the European Union.</a:t>
          </a:r>
        </a:p>
      </dgm:t>
    </dgm:pt>
    <dgm:pt modelId="{9485478C-6870-4639-A5DA-0B2ACCDDAFB0}" type="parTrans" cxnId="{2D728119-4C7A-4695-A0B8-C566D232A7A5}">
      <dgm:prSet/>
      <dgm:spPr/>
      <dgm:t>
        <a:bodyPr/>
        <a:lstStyle/>
        <a:p>
          <a:endParaRPr lang="en-US"/>
        </a:p>
      </dgm:t>
    </dgm:pt>
    <dgm:pt modelId="{786C98BB-6E76-46C6-AF28-4FB34383A109}" type="sibTrans" cxnId="{2D728119-4C7A-4695-A0B8-C566D232A7A5}">
      <dgm:prSet/>
      <dgm:spPr/>
      <dgm:t>
        <a:bodyPr/>
        <a:lstStyle/>
        <a:p>
          <a:endParaRPr lang="en-US"/>
        </a:p>
      </dgm:t>
    </dgm:pt>
    <dgm:pt modelId="{0ADE232A-9FEB-498E-AB0D-7085B2B4F5FA}">
      <dgm:prSet/>
      <dgm:spPr/>
      <dgm:t>
        <a:bodyPr/>
        <a:lstStyle/>
        <a:p>
          <a:r>
            <a:rPr lang="en-US" dirty="0">
              <a:latin typeface="Arial" panose="020B0604020202020204" pitchFamily="34" charset="0"/>
              <a:cs typeface="Arial" panose="020B0604020202020204" pitchFamily="34" charset="0"/>
            </a:rPr>
            <a:t>It ranks 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in the Economic Freedom of the World </a:t>
          </a:r>
        </a:p>
      </dgm:t>
    </dgm:pt>
    <dgm:pt modelId="{E02B2342-627D-42CE-A920-8396D3D80A5B}" type="parTrans" cxnId="{C2DCAE9B-2E96-4DF1-8F15-03A574DCAB0E}">
      <dgm:prSet/>
      <dgm:spPr/>
      <dgm:t>
        <a:bodyPr/>
        <a:lstStyle/>
        <a:p>
          <a:endParaRPr lang="en-US"/>
        </a:p>
      </dgm:t>
    </dgm:pt>
    <dgm:pt modelId="{CD0E8D8D-052A-4586-BC49-C87A7ACD0489}" type="sibTrans" cxnId="{C2DCAE9B-2E96-4DF1-8F15-03A574DCAB0E}">
      <dgm:prSet/>
      <dgm:spPr/>
      <dgm:t>
        <a:bodyPr/>
        <a:lstStyle/>
        <a:p>
          <a:endParaRPr lang="en-US"/>
        </a:p>
      </dgm:t>
    </dgm:pt>
    <dgm:pt modelId="{6531E2FD-7B13-4712-880F-6236CD1CE2FC}">
      <dgm:prSet/>
      <dgm:spPr/>
      <dgm:t>
        <a:bodyPr/>
        <a:lstStyle/>
        <a:p>
          <a:r>
            <a:rPr lang="en-US" dirty="0">
              <a:latin typeface="Arial" panose="020B0604020202020204" pitchFamily="34" charset="0"/>
              <a:cs typeface="Arial" panose="020B0604020202020204" pitchFamily="34" charset="0"/>
            </a:rPr>
            <a:t>The majority of the country’s incoming investments is coming from the European Union members </a:t>
          </a:r>
        </a:p>
      </dgm:t>
    </dgm:pt>
    <dgm:pt modelId="{302E0CE2-3B65-4D4C-9836-8BBCF6F12BEC}" type="parTrans" cxnId="{9FDECF45-7A0A-4359-A59D-522474308E29}">
      <dgm:prSet/>
      <dgm:spPr/>
      <dgm:t>
        <a:bodyPr/>
        <a:lstStyle/>
        <a:p>
          <a:endParaRPr lang="en-US"/>
        </a:p>
      </dgm:t>
    </dgm:pt>
    <dgm:pt modelId="{EE6B7975-47DE-4DB7-80F3-19DAF7EBB425}" type="sibTrans" cxnId="{9FDECF45-7A0A-4359-A59D-522474308E29}">
      <dgm:prSet/>
      <dgm:spPr/>
      <dgm:t>
        <a:bodyPr/>
        <a:lstStyle/>
        <a:p>
          <a:endParaRPr lang="en-US"/>
        </a:p>
      </dgm:t>
    </dgm:pt>
    <dgm:pt modelId="{2400D643-976D-4958-B16B-9EDE6358D4BC}" type="pres">
      <dgm:prSet presAssocID="{5605FE29-CBEF-42C6-A51D-677451CFBBD2}" presName="hierChild1" presStyleCnt="0">
        <dgm:presLayoutVars>
          <dgm:chPref val="1"/>
          <dgm:dir/>
          <dgm:animOne val="branch"/>
          <dgm:animLvl val="lvl"/>
          <dgm:resizeHandles/>
        </dgm:presLayoutVars>
      </dgm:prSet>
      <dgm:spPr/>
    </dgm:pt>
    <dgm:pt modelId="{157BA78E-1630-4C41-87D2-BAC0E84B7DC2}" type="pres">
      <dgm:prSet presAssocID="{719127E0-0B98-4173-BF68-F68E0F368629}" presName="hierRoot1" presStyleCnt="0"/>
      <dgm:spPr/>
    </dgm:pt>
    <dgm:pt modelId="{B656CA55-108A-4734-A917-204687338E89}" type="pres">
      <dgm:prSet presAssocID="{719127E0-0B98-4173-BF68-F68E0F368629}" presName="composite" presStyleCnt="0"/>
      <dgm:spPr/>
    </dgm:pt>
    <dgm:pt modelId="{C68E705F-977D-49B4-BD1E-1E6B65B4C32B}" type="pres">
      <dgm:prSet presAssocID="{719127E0-0B98-4173-BF68-F68E0F368629}" presName="background" presStyleLbl="node0" presStyleIdx="0" presStyleCnt="3"/>
      <dgm:spPr/>
    </dgm:pt>
    <dgm:pt modelId="{6C91DA7C-9EA0-4C40-82C0-6D46257D0EC7}" type="pres">
      <dgm:prSet presAssocID="{719127E0-0B98-4173-BF68-F68E0F368629}" presName="text" presStyleLbl="fgAcc0" presStyleIdx="0" presStyleCnt="3">
        <dgm:presLayoutVars>
          <dgm:chPref val="3"/>
        </dgm:presLayoutVars>
      </dgm:prSet>
      <dgm:spPr/>
    </dgm:pt>
    <dgm:pt modelId="{FEB14447-7712-447E-B97A-A3934CB27F72}" type="pres">
      <dgm:prSet presAssocID="{719127E0-0B98-4173-BF68-F68E0F368629}" presName="hierChild2" presStyleCnt="0"/>
      <dgm:spPr/>
    </dgm:pt>
    <dgm:pt modelId="{00639B73-5D49-437F-BCE0-83DA1A75C5B5}" type="pres">
      <dgm:prSet presAssocID="{0ADE232A-9FEB-498E-AB0D-7085B2B4F5FA}" presName="hierRoot1" presStyleCnt="0"/>
      <dgm:spPr/>
    </dgm:pt>
    <dgm:pt modelId="{D4FD0E69-CBB3-44F9-95C3-B23FB37A92B1}" type="pres">
      <dgm:prSet presAssocID="{0ADE232A-9FEB-498E-AB0D-7085B2B4F5FA}" presName="composite" presStyleCnt="0"/>
      <dgm:spPr/>
    </dgm:pt>
    <dgm:pt modelId="{A51C436A-4C2E-40F6-BEED-66E1A314F5F0}" type="pres">
      <dgm:prSet presAssocID="{0ADE232A-9FEB-498E-AB0D-7085B2B4F5FA}" presName="background" presStyleLbl="node0" presStyleIdx="1" presStyleCnt="3"/>
      <dgm:spPr/>
    </dgm:pt>
    <dgm:pt modelId="{8F8C6D6F-E1BA-47B6-9B4A-B191660A35C1}" type="pres">
      <dgm:prSet presAssocID="{0ADE232A-9FEB-498E-AB0D-7085B2B4F5FA}" presName="text" presStyleLbl="fgAcc0" presStyleIdx="1" presStyleCnt="3">
        <dgm:presLayoutVars>
          <dgm:chPref val="3"/>
        </dgm:presLayoutVars>
      </dgm:prSet>
      <dgm:spPr/>
    </dgm:pt>
    <dgm:pt modelId="{F14D6AFD-86A2-4971-98F9-9B507AA33E1B}" type="pres">
      <dgm:prSet presAssocID="{0ADE232A-9FEB-498E-AB0D-7085B2B4F5FA}" presName="hierChild2" presStyleCnt="0"/>
      <dgm:spPr/>
    </dgm:pt>
    <dgm:pt modelId="{D0C9F3B8-5D35-41FE-86A4-DE7884302B3A}" type="pres">
      <dgm:prSet presAssocID="{6531E2FD-7B13-4712-880F-6236CD1CE2FC}" presName="hierRoot1" presStyleCnt="0"/>
      <dgm:spPr/>
    </dgm:pt>
    <dgm:pt modelId="{828B6251-953D-49B1-8ABF-779B4E392081}" type="pres">
      <dgm:prSet presAssocID="{6531E2FD-7B13-4712-880F-6236CD1CE2FC}" presName="composite" presStyleCnt="0"/>
      <dgm:spPr/>
    </dgm:pt>
    <dgm:pt modelId="{899B2B20-951C-451F-A9C8-A819EDB73051}" type="pres">
      <dgm:prSet presAssocID="{6531E2FD-7B13-4712-880F-6236CD1CE2FC}" presName="background" presStyleLbl="node0" presStyleIdx="2" presStyleCnt="3"/>
      <dgm:spPr/>
    </dgm:pt>
    <dgm:pt modelId="{751374F3-2990-42E3-9976-880931FC4889}" type="pres">
      <dgm:prSet presAssocID="{6531E2FD-7B13-4712-880F-6236CD1CE2FC}" presName="text" presStyleLbl="fgAcc0" presStyleIdx="2" presStyleCnt="3">
        <dgm:presLayoutVars>
          <dgm:chPref val="3"/>
        </dgm:presLayoutVars>
      </dgm:prSet>
      <dgm:spPr/>
    </dgm:pt>
    <dgm:pt modelId="{EFBB6E4B-B9A7-458E-B7F0-928AAA211556}" type="pres">
      <dgm:prSet presAssocID="{6531E2FD-7B13-4712-880F-6236CD1CE2FC}" presName="hierChild2" presStyleCnt="0"/>
      <dgm:spPr/>
    </dgm:pt>
  </dgm:ptLst>
  <dgm:cxnLst>
    <dgm:cxn modelId="{2D728119-4C7A-4695-A0B8-C566D232A7A5}" srcId="{5605FE29-CBEF-42C6-A51D-677451CFBBD2}" destId="{719127E0-0B98-4173-BF68-F68E0F368629}" srcOrd="0" destOrd="0" parTransId="{9485478C-6870-4639-A5DA-0B2ACCDDAFB0}" sibTransId="{786C98BB-6E76-46C6-AF28-4FB34383A109}"/>
    <dgm:cxn modelId="{9F43C72E-3EAB-4DB2-AB22-E3C9D6E48247}" type="presOf" srcId="{719127E0-0B98-4173-BF68-F68E0F368629}" destId="{6C91DA7C-9EA0-4C40-82C0-6D46257D0EC7}" srcOrd="0" destOrd="0" presId="urn:microsoft.com/office/officeart/2005/8/layout/hierarchy1"/>
    <dgm:cxn modelId="{DC741A44-28EF-4973-ADC3-3A6A5A1967E9}" type="presOf" srcId="{5605FE29-CBEF-42C6-A51D-677451CFBBD2}" destId="{2400D643-976D-4958-B16B-9EDE6358D4BC}" srcOrd="0" destOrd="0" presId="urn:microsoft.com/office/officeart/2005/8/layout/hierarchy1"/>
    <dgm:cxn modelId="{9FDECF45-7A0A-4359-A59D-522474308E29}" srcId="{5605FE29-CBEF-42C6-A51D-677451CFBBD2}" destId="{6531E2FD-7B13-4712-880F-6236CD1CE2FC}" srcOrd="2" destOrd="0" parTransId="{302E0CE2-3B65-4D4C-9836-8BBCF6F12BEC}" sibTransId="{EE6B7975-47DE-4DB7-80F3-19DAF7EBB425}"/>
    <dgm:cxn modelId="{95D83852-4383-4FB1-859E-6A4CCAC06257}" type="presOf" srcId="{0ADE232A-9FEB-498E-AB0D-7085B2B4F5FA}" destId="{8F8C6D6F-E1BA-47B6-9B4A-B191660A35C1}" srcOrd="0" destOrd="0" presId="urn:microsoft.com/office/officeart/2005/8/layout/hierarchy1"/>
    <dgm:cxn modelId="{C2DCAE9B-2E96-4DF1-8F15-03A574DCAB0E}" srcId="{5605FE29-CBEF-42C6-A51D-677451CFBBD2}" destId="{0ADE232A-9FEB-498E-AB0D-7085B2B4F5FA}" srcOrd="1" destOrd="0" parTransId="{E02B2342-627D-42CE-A920-8396D3D80A5B}" sibTransId="{CD0E8D8D-052A-4586-BC49-C87A7ACD0489}"/>
    <dgm:cxn modelId="{644B07C5-ACFA-4E4B-950B-677FE6829F89}" type="presOf" srcId="{6531E2FD-7B13-4712-880F-6236CD1CE2FC}" destId="{751374F3-2990-42E3-9976-880931FC4889}" srcOrd="0" destOrd="0" presId="urn:microsoft.com/office/officeart/2005/8/layout/hierarchy1"/>
    <dgm:cxn modelId="{7C2112FE-F2EB-4690-AA97-623E0438BECF}" type="presParOf" srcId="{2400D643-976D-4958-B16B-9EDE6358D4BC}" destId="{157BA78E-1630-4C41-87D2-BAC0E84B7DC2}" srcOrd="0" destOrd="0" presId="urn:microsoft.com/office/officeart/2005/8/layout/hierarchy1"/>
    <dgm:cxn modelId="{4038E2D5-FF4D-4B2F-95DA-D692F9474FD1}" type="presParOf" srcId="{157BA78E-1630-4C41-87D2-BAC0E84B7DC2}" destId="{B656CA55-108A-4734-A917-204687338E89}" srcOrd="0" destOrd="0" presId="urn:microsoft.com/office/officeart/2005/8/layout/hierarchy1"/>
    <dgm:cxn modelId="{A4B60310-A345-4769-9FCF-E38F6CF6F4E4}" type="presParOf" srcId="{B656CA55-108A-4734-A917-204687338E89}" destId="{C68E705F-977D-49B4-BD1E-1E6B65B4C32B}" srcOrd="0" destOrd="0" presId="urn:microsoft.com/office/officeart/2005/8/layout/hierarchy1"/>
    <dgm:cxn modelId="{A23B881F-802B-4D6B-99A0-B571709CB6FD}" type="presParOf" srcId="{B656CA55-108A-4734-A917-204687338E89}" destId="{6C91DA7C-9EA0-4C40-82C0-6D46257D0EC7}" srcOrd="1" destOrd="0" presId="urn:microsoft.com/office/officeart/2005/8/layout/hierarchy1"/>
    <dgm:cxn modelId="{05AB030A-ABF7-4BD9-BFD2-E871B91B6750}" type="presParOf" srcId="{157BA78E-1630-4C41-87D2-BAC0E84B7DC2}" destId="{FEB14447-7712-447E-B97A-A3934CB27F72}" srcOrd="1" destOrd="0" presId="urn:microsoft.com/office/officeart/2005/8/layout/hierarchy1"/>
    <dgm:cxn modelId="{B333FF79-7104-4051-A3A4-E1E966435A92}" type="presParOf" srcId="{2400D643-976D-4958-B16B-9EDE6358D4BC}" destId="{00639B73-5D49-437F-BCE0-83DA1A75C5B5}" srcOrd="1" destOrd="0" presId="urn:microsoft.com/office/officeart/2005/8/layout/hierarchy1"/>
    <dgm:cxn modelId="{EC40672C-CD53-4CAA-AB86-921AC26F4FA8}" type="presParOf" srcId="{00639B73-5D49-437F-BCE0-83DA1A75C5B5}" destId="{D4FD0E69-CBB3-44F9-95C3-B23FB37A92B1}" srcOrd="0" destOrd="0" presId="urn:microsoft.com/office/officeart/2005/8/layout/hierarchy1"/>
    <dgm:cxn modelId="{99AF7AC0-FA0C-4894-BE5E-156697E77CF7}" type="presParOf" srcId="{D4FD0E69-CBB3-44F9-95C3-B23FB37A92B1}" destId="{A51C436A-4C2E-40F6-BEED-66E1A314F5F0}" srcOrd="0" destOrd="0" presId="urn:microsoft.com/office/officeart/2005/8/layout/hierarchy1"/>
    <dgm:cxn modelId="{67153D97-112B-414A-8B7B-DBCECB1E6E3C}" type="presParOf" srcId="{D4FD0E69-CBB3-44F9-95C3-B23FB37A92B1}" destId="{8F8C6D6F-E1BA-47B6-9B4A-B191660A35C1}" srcOrd="1" destOrd="0" presId="urn:microsoft.com/office/officeart/2005/8/layout/hierarchy1"/>
    <dgm:cxn modelId="{D8A94575-DD89-466E-A905-4F6FAE065D22}" type="presParOf" srcId="{00639B73-5D49-437F-BCE0-83DA1A75C5B5}" destId="{F14D6AFD-86A2-4971-98F9-9B507AA33E1B}" srcOrd="1" destOrd="0" presId="urn:microsoft.com/office/officeart/2005/8/layout/hierarchy1"/>
    <dgm:cxn modelId="{396B9C86-B820-458C-8BF3-B8BBD0BFA9A3}" type="presParOf" srcId="{2400D643-976D-4958-B16B-9EDE6358D4BC}" destId="{D0C9F3B8-5D35-41FE-86A4-DE7884302B3A}" srcOrd="2" destOrd="0" presId="urn:microsoft.com/office/officeart/2005/8/layout/hierarchy1"/>
    <dgm:cxn modelId="{8A4481D4-60D7-479B-B5D6-B44F371DC730}" type="presParOf" srcId="{D0C9F3B8-5D35-41FE-86A4-DE7884302B3A}" destId="{828B6251-953D-49B1-8ABF-779B4E392081}" srcOrd="0" destOrd="0" presId="urn:microsoft.com/office/officeart/2005/8/layout/hierarchy1"/>
    <dgm:cxn modelId="{1F7E4179-B167-4265-A94F-0B6CF693A95A}" type="presParOf" srcId="{828B6251-953D-49B1-8ABF-779B4E392081}" destId="{899B2B20-951C-451F-A9C8-A819EDB73051}" srcOrd="0" destOrd="0" presId="urn:microsoft.com/office/officeart/2005/8/layout/hierarchy1"/>
    <dgm:cxn modelId="{04AA4F5E-EFD0-40D1-B5F5-288A8CECD115}" type="presParOf" srcId="{828B6251-953D-49B1-8ABF-779B4E392081}" destId="{751374F3-2990-42E3-9976-880931FC4889}" srcOrd="1" destOrd="0" presId="urn:microsoft.com/office/officeart/2005/8/layout/hierarchy1"/>
    <dgm:cxn modelId="{521CAC3A-CC4E-4AF3-8C39-319A354881B0}" type="presParOf" srcId="{D0C9F3B8-5D35-41FE-86A4-DE7884302B3A}" destId="{EFBB6E4B-B9A7-458E-B7F0-928AAA2115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611B2-6AF0-49DB-BDD2-63BEFC91FFDA}"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FC00DF78-DD4B-428C-BD6D-7296617674F0}">
      <dgm:prSet/>
      <dgm:spPr/>
      <dgm:t>
        <a:bodyPr/>
        <a:lstStyle/>
        <a:p>
          <a:r>
            <a:rPr lang="en-US"/>
            <a:t>The country’s integration in the European Union</a:t>
          </a:r>
          <a:r>
            <a:rPr lang="el-GR"/>
            <a:t> </a:t>
          </a:r>
          <a:r>
            <a:rPr lang="en-US"/>
            <a:t>turned out to be quite beneficial for the economy, the culture, the establishment of the democratic values </a:t>
          </a:r>
        </a:p>
      </dgm:t>
    </dgm:pt>
    <dgm:pt modelId="{FEAE01FA-FB81-42A4-AC7B-6FF9F3665B93}" type="parTrans" cxnId="{448450A2-D028-4F90-B5A8-8CB19E0C4893}">
      <dgm:prSet/>
      <dgm:spPr/>
      <dgm:t>
        <a:bodyPr/>
        <a:lstStyle/>
        <a:p>
          <a:endParaRPr lang="en-US"/>
        </a:p>
      </dgm:t>
    </dgm:pt>
    <dgm:pt modelId="{80830EB1-3310-46C8-AE89-186C1A6425DF}" type="sibTrans" cxnId="{448450A2-D028-4F90-B5A8-8CB19E0C4893}">
      <dgm:prSet/>
      <dgm:spPr/>
      <dgm:t>
        <a:bodyPr/>
        <a:lstStyle/>
        <a:p>
          <a:endParaRPr lang="en-US"/>
        </a:p>
      </dgm:t>
    </dgm:pt>
    <dgm:pt modelId="{C4308CE2-DCDA-4F66-B885-0641C54C777E}">
      <dgm:prSet/>
      <dgm:spPr/>
      <dgm:t>
        <a:bodyPr/>
        <a:lstStyle/>
        <a:p>
          <a:r>
            <a:rPr lang="en-US" dirty="0"/>
            <a:t>The participation in the union has promoted safety and security through intergovernmental cooperation </a:t>
          </a:r>
        </a:p>
      </dgm:t>
    </dgm:pt>
    <dgm:pt modelId="{5793F67C-8047-44EF-ABFA-E99FF47764C6}" type="parTrans" cxnId="{5693F999-F985-4BA6-8DFB-7B01118CE658}">
      <dgm:prSet/>
      <dgm:spPr/>
      <dgm:t>
        <a:bodyPr/>
        <a:lstStyle/>
        <a:p>
          <a:endParaRPr lang="en-US"/>
        </a:p>
      </dgm:t>
    </dgm:pt>
    <dgm:pt modelId="{58420C06-4CB0-424E-9BAC-7502A7C4E091}" type="sibTrans" cxnId="{5693F999-F985-4BA6-8DFB-7B01118CE658}">
      <dgm:prSet/>
      <dgm:spPr/>
      <dgm:t>
        <a:bodyPr/>
        <a:lstStyle/>
        <a:p>
          <a:endParaRPr lang="en-US"/>
        </a:p>
      </dgm:t>
    </dgm:pt>
    <dgm:pt modelId="{AB8A6097-FF31-4849-980D-7F15DB040693}" type="pres">
      <dgm:prSet presAssocID="{ABD611B2-6AF0-49DB-BDD2-63BEFC91FFDA}" presName="linear" presStyleCnt="0">
        <dgm:presLayoutVars>
          <dgm:animLvl val="lvl"/>
          <dgm:resizeHandles val="exact"/>
        </dgm:presLayoutVars>
      </dgm:prSet>
      <dgm:spPr/>
    </dgm:pt>
    <dgm:pt modelId="{C428A068-F19B-47E8-85B6-371A6A5F9DA9}" type="pres">
      <dgm:prSet presAssocID="{FC00DF78-DD4B-428C-BD6D-7296617674F0}" presName="parentText" presStyleLbl="node1" presStyleIdx="0" presStyleCnt="2">
        <dgm:presLayoutVars>
          <dgm:chMax val="0"/>
          <dgm:bulletEnabled val="1"/>
        </dgm:presLayoutVars>
      </dgm:prSet>
      <dgm:spPr/>
    </dgm:pt>
    <dgm:pt modelId="{7CEB731A-155B-4EF8-80E6-510E39AE07F0}" type="pres">
      <dgm:prSet presAssocID="{80830EB1-3310-46C8-AE89-186C1A6425DF}" presName="spacer" presStyleCnt="0"/>
      <dgm:spPr/>
    </dgm:pt>
    <dgm:pt modelId="{65AE44AD-AEB2-4299-80CE-C2CEC0363910}" type="pres">
      <dgm:prSet presAssocID="{C4308CE2-DCDA-4F66-B885-0641C54C777E}" presName="parentText" presStyleLbl="node1" presStyleIdx="1" presStyleCnt="2">
        <dgm:presLayoutVars>
          <dgm:chMax val="0"/>
          <dgm:bulletEnabled val="1"/>
        </dgm:presLayoutVars>
      </dgm:prSet>
      <dgm:spPr/>
    </dgm:pt>
  </dgm:ptLst>
  <dgm:cxnLst>
    <dgm:cxn modelId="{6953476A-37DC-4E14-B83B-1479905996B0}" type="presOf" srcId="{FC00DF78-DD4B-428C-BD6D-7296617674F0}" destId="{C428A068-F19B-47E8-85B6-371A6A5F9DA9}" srcOrd="0" destOrd="0" presId="urn:microsoft.com/office/officeart/2005/8/layout/vList2"/>
    <dgm:cxn modelId="{5693F999-F985-4BA6-8DFB-7B01118CE658}" srcId="{ABD611B2-6AF0-49DB-BDD2-63BEFC91FFDA}" destId="{C4308CE2-DCDA-4F66-B885-0641C54C777E}" srcOrd="1" destOrd="0" parTransId="{5793F67C-8047-44EF-ABFA-E99FF47764C6}" sibTransId="{58420C06-4CB0-424E-9BAC-7502A7C4E091}"/>
    <dgm:cxn modelId="{448450A2-D028-4F90-B5A8-8CB19E0C4893}" srcId="{ABD611B2-6AF0-49DB-BDD2-63BEFC91FFDA}" destId="{FC00DF78-DD4B-428C-BD6D-7296617674F0}" srcOrd="0" destOrd="0" parTransId="{FEAE01FA-FB81-42A4-AC7B-6FF9F3665B93}" sibTransId="{80830EB1-3310-46C8-AE89-186C1A6425DF}"/>
    <dgm:cxn modelId="{6274A8B0-48DC-45A4-9D3F-E934142AD7A7}" type="presOf" srcId="{C4308CE2-DCDA-4F66-B885-0641C54C777E}" destId="{65AE44AD-AEB2-4299-80CE-C2CEC0363910}" srcOrd="0" destOrd="0" presId="urn:microsoft.com/office/officeart/2005/8/layout/vList2"/>
    <dgm:cxn modelId="{A38B4CB3-0C8E-4B66-B7C1-3F6A7016EAAF}" type="presOf" srcId="{ABD611B2-6AF0-49DB-BDD2-63BEFC91FFDA}" destId="{AB8A6097-FF31-4849-980D-7F15DB040693}" srcOrd="0" destOrd="0" presId="urn:microsoft.com/office/officeart/2005/8/layout/vList2"/>
    <dgm:cxn modelId="{5A976591-9943-4352-A8BE-8D75171849E7}" type="presParOf" srcId="{AB8A6097-FF31-4849-980D-7F15DB040693}" destId="{C428A068-F19B-47E8-85B6-371A6A5F9DA9}" srcOrd="0" destOrd="0" presId="urn:microsoft.com/office/officeart/2005/8/layout/vList2"/>
    <dgm:cxn modelId="{66CF64F5-BBFE-4B33-9396-93CD9439F272}" type="presParOf" srcId="{AB8A6097-FF31-4849-980D-7F15DB040693}" destId="{7CEB731A-155B-4EF8-80E6-510E39AE07F0}" srcOrd="1" destOrd="0" presId="urn:microsoft.com/office/officeart/2005/8/layout/vList2"/>
    <dgm:cxn modelId="{55BF11E2-5DCC-46C2-BA86-18EC5A9B9CF7}" type="presParOf" srcId="{AB8A6097-FF31-4849-980D-7F15DB040693}" destId="{65AE44AD-AEB2-4299-80CE-C2CEC036391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E705F-977D-49B4-BD1E-1E6B65B4C32B}">
      <dsp:nvSpPr>
        <dsp:cNvPr id="0" name=""/>
        <dsp:cNvSpPr/>
      </dsp:nvSpPr>
      <dsp:spPr>
        <a:xfrm>
          <a:off x="0" y="1045124"/>
          <a:ext cx="2417812" cy="1535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1DA7C-9EA0-4C40-82C0-6D46257D0EC7}">
      <dsp:nvSpPr>
        <dsp:cNvPr id="0" name=""/>
        <dsp:cNvSpPr/>
      </dsp:nvSpPr>
      <dsp:spPr>
        <a:xfrm>
          <a:off x="268645" y="1300337"/>
          <a:ext cx="2417812" cy="15353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After gaining its independence in 1990  Lithuania became one of the fastest growing economies within the European Union.</a:t>
          </a:r>
        </a:p>
      </dsp:txBody>
      <dsp:txXfrm>
        <a:off x="313613" y="1345305"/>
        <a:ext cx="2327876" cy="1445375"/>
      </dsp:txXfrm>
    </dsp:sp>
    <dsp:sp modelId="{A51C436A-4C2E-40F6-BEED-66E1A314F5F0}">
      <dsp:nvSpPr>
        <dsp:cNvPr id="0" name=""/>
        <dsp:cNvSpPr/>
      </dsp:nvSpPr>
      <dsp:spPr>
        <a:xfrm>
          <a:off x="2955104" y="1045124"/>
          <a:ext cx="2417812" cy="1535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C6D6F-E1BA-47B6-9B4A-B191660A35C1}">
      <dsp:nvSpPr>
        <dsp:cNvPr id="0" name=""/>
        <dsp:cNvSpPr/>
      </dsp:nvSpPr>
      <dsp:spPr>
        <a:xfrm>
          <a:off x="3223750" y="1300337"/>
          <a:ext cx="2417812" cy="15353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It ranks 8</a:t>
          </a:r>
          <a:r>
            <a:rPr lang="en-US" sz="1600" kern="1200" baseline="30000" dirty="0">
              <a:latin typeface="Arial" panose="020B0604020202020204" pitchFamily="34" charset="0"/>
              <a:cs typeface="Arial" panose="020B0604020202020204" pitchFamily="34" charset="0"/>
            </a:rPr>
            <a:t>th</a:t>
          </a:r>
          <a:r>
            <a:rPr lang="en-US" sz="1600" kern="1200" dirty="0">
              <a:latin typeface="Arial" panose="020B0604020202020204" pitchFamily="34" charset="0"/>
              <a:cs typeface="Arial" panose="020B0604020202020204" pitchFamily="34" charset="0"/>
            </a:rPr>
            <a:t> in the Economic Freedom of the World </a:t>
          </a:r>
        </a:p>
      </dsp:txBody>
      <dsp:txXfrm>
        <a:off x="3268718" y="1345305"/>
        <a:ext cx="2327876" cy="1445375"/>
      </dsp:txXfrm>
    </dsp:sp>
    <dsp:sp modelId="{899B2B20-951C-451F-A9C8-A819EDB73051}">
      <dsp:nvSpPr>
        <dsp:cNvPr id="0" name=""/>
        <dsp:cNvSpPr/>
      </dsp:nvSpPr>
      <dsp:spPr>
        <a:xfrm>
          <a:off x="5910209" y="1045124"/>
          <a:ext cx="2417812" cy="153531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374F3-2990-42E3-9976-880931FC4889}">
      <dsp:nvSpPr>
        <dsp:cNvPr id="0" name=""/>
        <dsp:cNvSpPr/>
      </dsp:nvSpPr>
      <dsp:spPr>
        <a:xfrm>
          <a:off x="6178855" y="1300337"/>
          <a:ext cx="2417812" cy="153531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majority of the country’s incoming investments is coming from the European Union members </a:t>
          </a:r>
        </a:p>
      </dsp:txBody>
      <dsp:txXfrm>
        <a:off x="6223823" y="1345305"/>
        <a:ext cx="2327876" cy="144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8A068-F19B-47E8-85B6-371A6A5F9DA9}">
      <dsp:nvSpPr>
        <dsp:cNvPr id="0" name=""/>
        <dsp:cNvSpPr/>
      </dsp:nvSpPr>
      <dsp:spPr>
        <a:xfrm>
          <a:off x="0" y="5070"/>
          <a:ext cx="6628804" cy="244296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country’s integration in the European Union</a:t>
          </a:r>
          <a:r>
            <a:rPr lang="el-GR" sz="2900" kern="1200"/>
            <a:t> </a:t>
          </a:r>
          <a:r>
            <a:rPr lang="en-US" sz="2900" kern="1200"/>
            <a:t>turned out to be quite beneficial for the economy, the culture, the establishment of the democratic values </a:t>
          </a:r>
        </a:p>
      </dsp:txBody>
      <dsp:txXfrm>
        <a:off x="119255" y="124325"/>
        <a:ext cx="6390294" cy="2204450"/>
      </dsp:txXfrm>
    </dsp:sp>
    <dsp:sp modelId="{65AE44AD-AEB2-4299-80CE-C2CEC0363910}">
      <dsp:nvSpPr>
        <dsp:cNvPr id="0" name=""/>
        <dsp:cNvSpPr/>
      </dsp:nvSpPr>
      <dsp:spPr>
        <a:xfrm>
          <a:off x="0" y="2531550"/>
          <a:ext cx="6628804" cy="244296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participation in the union has promoted safety and security through intergovernmental cooperation </a:t>
          </a:r>
        </a:p>
      </dsp:txBody>
      <dsp:txXfrm>
        <a:off x="119255" y="2650805"/>
        <a:ext cx="6390294" cy="2204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4B2BC-3F93-4BFC-93F0-FBA6CF4D8F79}" type="datetimeFigureOut">
              <a:rPr lang="en-US" smtClean="0"/>
              <a:t>1/9/2024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38A7D-74FB-44AE-9EC7-37F8222707DB}" type="slidenum">
              <a:rPr lang="en-US" smtClean="0"/>
              <a:t>‹#›</a:t>
            </a:fld>
            <a:endParaRPr lang="en-US"/>
          </a:p>
        </p:txBody>
      </p:sp>
    </p:spTree>
    <p:extLst>
      <p:ext uri="{BB962C8B-B14F-4D97-AF65-F5344CB8AC3E}">
        <p14:creationId xmlns:p14="http://schemas.microsoft.com/office/powerpoint/2010/main" val="284170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29138A7D-74FB-44AE-9EC7-37F8222707DB}" type="slidenum">
              <a:rPr lang="en-US" smtClean="0"/>
              <a:t>5</a:t>
            </a:fld>
            <a:endParaRPr lang="en-US"/>
          </a:p>
        </p:txBody>
      </p:sp>
    </p:spTree>
    <p:extLst>
      <p:ext uri="{BB962C8B-B14F-4D97-AF65-F5344CB8AC3E}">
        <p14:creationId xmlns:p14="http://schemas.microsoft.com/office/powerpoint/2010/main" val="402128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454644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8975128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112592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81068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57502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0775957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048204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8435307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432000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7E0CF6C-748E-4B7A-BC8B-3011EF78ED13}" type="datetime1">
              <a:rPr lang="en-US" smtClean="0"/>
              <a:pPr/>
              <a:t>1/9/2024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956079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298032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1/9/2024</a:t>
            </a:fld>
            <a:endParaRPr lang="en-US" dirty="0"/>
          </a:p>
        </p:txBody>
      </p:sp>
      <p:sp>
        <p:nvSpPr>
          <p:cNvPr id="8" name="Footer Placeholder 7"/>
          <p:cNvSpPr>
            <a:spLocks noGrp="1"/>
          </p:cNvSpPr>
          <p:nvPr>
            <p:ph type="ftr" sz="quarter" idx="11"/>
          </p:nvPr>
        </p:nvSpPr>
        <p:spPr/>
        <p:txBody>
          <a:bodyPr/>
          <a:lstStyle/>
          <a:p>
            <a:endParaRPr lang="en-US" dirty="0">
              <a:solidFill>
                <a:schemeClr val="tx1">
                  <a:alpha val="60000"/>
                </a:schemeClr>
              </a:solidFill>
            </a:endParaRP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125848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7E0CF6C-748E-4B7A-BC8B-3011EF78ED13}" type="datetime1">
              <a:rPr lang="en-US" smtClean="0"/>
              <a:pPr/>
              <a:t>1/9/2024</a:t>
            </a:fld>
            <a:endParaRPr lang="en-US" dirty="0"/>
          </a:p>
        </p:txBody>
      </p:sp>
      <p:sp>
        <p:nvSpPr>
          <p:cNvPr id="4" name="Footer Placeholder 3"/>
          <p:cNvSpPr>
            <a:spLocks noGrp="1"/>
          </p:cNvSpPr>
          <p:nvPr>
            <p:ph type="ftr" sz="quarter" idx="11"/>
          </p:nvPr>
        </p:nvSpPr>
        <p:spPr/>
        <p:txBody>
          <a:bodyPr/>
          <a:lstStyle/>
          <a:p>
            <a:endParaRPr lang="en-US" dirty="0">
              <a:solidFill>
                <a:schemeClr val="tx1">
                  <a:alpha val="60000"/>
                </a:schemeClr>
              </a:solidFill>
            </a:endParaRPr>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99367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CF6C-748E-4B7A-BC8B-3011EF78ED13}" type="datetime1">
              <a:rPr lang="en-US" smtClean="0"/>
              <a:pPr/>
              <a:t>1/9/2024</a:t>
            </a:fld>
            <a:endParaRPr lang="en-US" dirty="0"/>
          </a:p>
        </p:txBody>
      </p:sp>
      <p:sp>
        <p:nvSpPr>
          <p:cNvPr id="3" name="Footer Placeholder 2"/>
          <p:cNvSpPr>
            <a:spLocks noGrp="1"/>
          </p:cNvSpPr>
          <p:nvPr>
            <p:ph type="ftr" sz="quarter" idx="11"/>
          </p:nvPr>
        </p:nvSpPr>
        <p:spPr/>
        <p:txBody>
          <a:bodyPr/>
          <a:lstStyle/>
          <a:p>
            <a:endParaRPr lang="en-US" dirty="0">
              <a:solidFill>
                <a:schemeClr val="tx1">
                  <a:alpha val="60000"/>
                </a:schemeClr>
              </a:solidFill>
            </a:endParaRPr>
          </a:p>
        </p:txBody>
      </p:sp>
      <p:sp>
        <p:nvSpPr>
          <p:cNvPr id="4" name="Slide Number Placeholder 3"/>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135193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7E0CF6C-748E-4B7A-BC8B-3011EF78ED13}" type="datetime1">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752967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7E0CF6C-748E-4B7A-BC8B-3011EF78ED13}" type="datetime1">
              <a:rPr lang="en-US" smtClean="0"/>
              <a:pPr/>
              <a:t>1/9/2024</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773256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432787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olitico.eu/europe-poll-of-polls/lithuania/" TargetMode="External"/><Relationship Id="rId3" Type="http://schemas.openxmlformats.org/officeDocument/2006/relationships/hyperlink" Target="https://lithuania.lt/key-facts-about-lithuania/" TargetMode="External"/><Relationship Id="rId7" Type="http://schemas.openxmlformats.org/officeDocument/2006/relationships/hyperlink" Target="https://portal.cor.europa.eu/divisionpowers/Pages/Lithuania-Introduction.aspx" TargetMode="External"/><Relationship Id="rId2" Type="http://schemas.openxmlformats.org/officeDocument/2006/relationships/hyperlink" Target="https://european-union.europa.eu/principles-countries-history/country-profiles/lithuania_en" TargetMode="External"/><Relationship Id="rId1" Type="http://schemas.openxmlformats.org/officeDocument/2006/relationships/slideLayout" Target="../slideLayouts/slideLayout2.xml"/><Relationship Id="rId6" Type="http://schemas.openxmlformats.org/officeDocument/2006/relationships/hyperlink" Target="https://www.oecd.org/lithuania/RIT_HIA_Lithuania.pdf" TargetMode="External"/><Relationship Id="rId5" Type="http://schemas.openxmlformats.org/officeDocument/2006/relationships/hyperlink" Target="http://www.truelithuania.com/basketball-in-lithuania-33" TargetMode="External"/><Relationship Id="rId4" Type="http://schemas.openxmlformats.org/officeDocument/2006/relationships/hyperlink" Target="https://www.cia.gov/the-world-factbook/countries/lithuania/#introduc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fri.org/sites/default/files/atoms/files/andrijauskas_sino_lithuanian_crisis_2022.pdf" TargetMode="External"/><Relationship Id="rId2" Type="http://schemas.openxmlformats.org/officeDocument/2006/relationships/hyperlink" Target="https://theconversation.com/eu-election-presidential-poll-adds-intrigue-to-lithuanian-vote-26601" TargetMode="External"/><Relationship Id="rId1" Type="http://schemas.openxmlformats.org/officeDocument/2006/relationships/slideLayout" Target="../slideLayouts/slideLayout2.xml"/><Relationship Id="rId5" Type="http://schemas.openxmlformats.org/officeDocument/2006/relationships/hyperlink" Target="https://en.wikipedia.org/wiki/Seimas" TargetMode="External"/><Relationship Id="rId4" Type="http://schemas.openxmlformats.org/officeDocument/2006/relationships/hyperlink" Target="https://academic.oup.com/chinesejil/article-abstract/21/3/631/6847134?redirectedFrom=full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7A320E65-64BA-1F75-DDBC-43BB670ACE22}"/>
              </a:ext>
            </a:extLst>
          </p:cNvPr>
          <p:cNvPicPr>
            <a:picLocks noChangeAspect="1"/>
          </p:cNvPicPr>
          <p:nvPr/>
        </p:nvPicPr>
        <p:blipFill rotWithShape="1">
          <a:blip r:embed="rId2"/>
          <a:srcRect l="26671" r="28138" b="425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Τίτλος 1">
            <a:extLst>
              <a:ext uri="{FF2B5EF4-FFF2-40B4-BE49-F238E27FC236}">
                <a16:creationId xmlns:a16="http://schemas.microsoft.com/office/drawing/2014/main" id="{6DAA64C5-F7E8-19E3-AD92-47B29D023E7C}"/>
              </a:ext>
            </a:extLst>
          </p:cNvPr>
          <p:cNvSpPr>
            <a:spLocks noGrp="1"/>
          </p:cNvSpPr>
          <p:nvPr>
            <p:ph type="ctrTitle"/>
          </p:nvPr>
        </p:nvSpPr>
        <p:spPr>
          <a:xfrm>
            <a:off x="5380563" y="1678665"/>
            <a:ext cx="3887839" cy="2372168"/>
          </a:xfrm>
        </p:spPr>
        <p:txBody>
          <a:bodyPr>
            <a:normAutofit fontScale="90000"/>
          </a:bodyPr>
          <a:lstStyle/>
          <a:p>
            <a:pPr>
              <a:lnSpc>
                <a:spcPct val="90000"/>
              </a:lnSpc>
            </a:pPr>
            <a:r>
              <a:rPr lang="en-US" sz="4200" dirty="0">
                <a:latin typeface="Arial" panose="020B0604020202020204" pitchFamily="34" charset="0"/>
                <a:cs typeface="Arial" panose="020B0604020202020204" pitchFamily="34" charset="0"/>
              </a:rPr>
              <a:t>LITHUANIA IN THE EUROPEAN UNION </a:t>
            </a:r>
          </a:p>
        </p:txBody>
      </p:sp>
      <p:sp>
        <p:nvSpPr>
          <p:cNvPr id="3" name="Υπότιτλος 2">
            <a:extLst>
              <a:ext uri="{FF2B5EF4-FFF2-40B4-BE49-F238E27FC236}">
                <a16:creationId xmlns:a16="http://schemas.microsoft.com/office/drawing/2014/main" id="{F053C249-8BF7-57AD-DF2D-59C0C080E4BD}"/>
              </a:ext>
            </a:extLst>
          </p:cNvPr>
          <p:cNvSpPr>
            <a:spLocks noGrp="1"/>
          </p:cNvSpPr>
          <p:nvPr>
            <p:ph type="subTitle" idx="1"/>
          </p:nvPr>
        </p:nvSpPr>
        <p:spPr>
          <a:xfrm>
            <a:off x="5380563" y="4050833"/>
            <a:ext cx="3893440" cy="1096899"/>
          </a:xfrm>
        </p:spPr>
        <p:txBody>
          <a:bodyPr>
            <a:normAutofit/>
          </a:bodyPr>
          <a:lstStyle/>
          <a:p>
            <a:r>
              <a:rPr lang="en-US" dirty="0">
                <a:latin typeface="Arial" panose="020B0604020202020204" pitchFamily="34" charset="0"/>
                <a:cs typeface="Arial" panose="020B0604020202020204" pitchFamily="34" charset="0"/>
              </a:rPr>
              <a:t>MARIA IOANNIDI </a:t>
            </a:r>
          </a:p>
          <a:p>
            <a:r>
              <a:rPr lang="en-US" dirty="0">
                <a:latin typeface="Arial" panose="020B0604020202020204" pitchFamily="34" charset="0"/>
                <a:cs typeface="Arial" panose="020B0604020202020204" pitchFamily="34" charset="0"/>
              </a:rPr>
              <a:t>NKUA POLITICAL SCIENCE AND PUBLIC ADMINISTRATION </a:t>
            </a:r>
          </a:p>
        </p:txBody>
      </p:sp>
    </p:spTree>
    <p:extLst>
      <p:ext uri="{BB962C8B-B14F-4D97-AF65-F5344CB8AC3E}">
        <p14:creationId xmlns:p14="http://schemas.microsoft.com/office/powerpoint/2010/main" val="37442840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Τίτλος 1">
            <a:extLst>
              <a:ext uri="{FF2B5EF4-FFF2-40B4-BE49-F238E27FC236}">
                <a16:creationId xmlns:a16="http://schemas.microsoft.com/office/drawing/2014/main" id="{C4471B28-619C-E2DD-53D1-AB6160FB1D0B}"/>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Voting intention since the Russian invasion in Ukraine</a:t>
            </a:r>
          </a:p>
        </p:txBody>
      </p:sp>
      <p:pic>
        <p:nvPicPr>
          <p:cNvPr id="5" name="Θέση περιεχομένου 4" descr="Εικόνα που περιέχει γραμμή, διάγραμμα, κείμενο, γράφημα&#10;&#10;Περιγραφή που δημιουργήθηκε αυτόματα">
            <a:extLst>
              <a:ext uri="{FF2B5EF4-FFF2-40B4-BE49-F238E27FC236}">
                <a16:creationId xmlns:a16="http://schemas.microsoft.com/office/drawing/2014/main" id="{0E4E7A06-082D-744D-F552-FC54B6E8C086}"/>
              </a:ext>
            </a:extLst>
          </p:cNvPr>
          <p:cNvPicPr>
            <a:picLocks noGrp="1" noChangeAspect="1"/>
          </p:cNvPicPr>
          <p:nvPr>
            <p:ph idx="1"/>
          </p:nvPr>
        </p:nvPicPr>
        <p:blipFill>
          <a:blip r:embed="rId2"/>
          <a:stretch>
            <a:fillRect/>
          </a:stretch>
        </p:blipFill>
        <p:spPr>
          <a:xfrm>
            <a:off x="1330100" y="1111312"/>
            <a:ext cx="8288033" cy="3170171"/>
          </a:xfrm>
          <a:prstGeom prst="rect">
            <a:avLst/>
          </a:prstGeom>
        </p:spPr>
      </p:pic>
    </p:spTree>
    <p:extLst>
      <p:ext uri="{BB962C8B-B14F-4D97-AF65-F5344CB8AC3E}">
        <p14:creationId xmlns:p14="http://schemas.microsoft.com/office/powerpoint/2010/main" val="141416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1B1705-DF0A-052C-0208-4890D4B0C75D}"/>
              </a:ext>
            </a:extLst>
          </p:cNvPr>
          <p:cNvSpPr>
            <a:spLocks noGrp="1"/>
          </p:cNvSpPr>
          <p:nvPr>
            <p:ph type="title"/>
          </p:nvPr>
        </p:nvSpPr>
        <p:spPr>
          <a:xfrm>
            <a:off x="5536734" y="609600"/>
            <a:ext cx="3737268" cy="1320800"/>
          </a:xfrm>
        </p:spPr>
        <p:txBody>
          <a:bodyPr>
            <a:normAutofit/>
          </a:bodyPr>
          <a:lstStyle/>
          <a:p>
            <a:r>
              <a:rPr lang="en-US" sz="3100">
                <a:latin typeface="Arial" panose="020B0604020202020204" pitchFamily="34" charset="0"/>
                <a:cs typeface="Arial" panose="020B0604020202020204" pitchFamily="34" charset="0"/>
              </a:rPr>
              <a:t>EUROSCEPTICISM IN LITHUANIA </a:t>
            </a:r>
          </a:p>
        </p:txBody>
      </p:sp>
      <p:sp>
        <p:nvSpPr>
          <p:cNvPr id="3" name="Θέση περιεχομένου 2">
            <a:extLst>
              <a:ext uri="{FF2B5EF4-FFF2-40B4-BE49-F238E27FC236}">
                <a16:creationId xmlns:a16="http://schemas.microsoft.com/office/drawing/2014/main" id="{E72B0149-5150-E02B-C6CB-38585ED3AC53}"/>
              </a:ext>
            </a:extLst>
          </p:cNvPr>
          <p:cNvSpPr>
            <a:spLocks noGrp="1"/>
          </p:cNvSpPr>
          <p:nvPr>
            <p:ph idx="1"/>
          </p:nvPr>
        </p:nvSpPr>
        <p:spPr>
          <a:xfrm>
            <a:off x="5209563" y="2160589"/>
            <a:ext cx="4064439" cy="3880773"/>
          </a:xfrm>
        </p:spPr>
        <p:txBody>
          <a:bodyPr>
            <a:normAutofit lnSpcReduction="10000"/>
          </a:bodyPr>
          <a:lstStyle/>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Referendum in 2003 according to the country’s integration in the European Union </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Result- was voted one of the most euro-enthusiastic countries with a 91% of YES answers, along with Slovakia with a 93.7% of euro-positive votes.</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In the 2020 elections only one party supported the country’s exit from the European Union:  The Lithuanian People’s Party </a:t>
            </a:r>
          </a:p>
          <a:p>
            <a:pPr>
              <a:lnSpc>
                <a:spcPct val="90000"/>
              </a:lnSpc>
              <a:buFont typeface="Wingdings" panose="05000000000000000000" pitchFamily="2" charset="2"/>
              <a:buChar char="Ø"/>
            </a:pPr>
            <a:r>
              <a:rPr lang="en-US" sz="1500" dirty="0">
                <a:latin typeface="Arial" panose="020B0604020202020204" pitchFamily="34" charset="0"/>
                <a:cs typeface="Arial" panose="020B0604020202020204" pitchFamily="34" charset="0"/>
              </a:rPr>
              <a:t>It’s a </a:t>
            </a:r>
            <a:r>
              <a:rPr lang="en-US" sz="1500" dirty="0" err="1">
                <a:latin typeface="Arial" panose="020B0604020202020204" pitchFamily="34" charset="0"/>
                <a:cs typeface="Arial" panose="020B0604020202020204" pitchFamily="34" charset="0"/>
              </a:rPr>
              <a:t>russophilic</a:t>
            </a:r>
            <a:r>
              <a:rPr lang="en-US" sz="1500" dirty="0">
                <a:latin typeface="Arial" panose="020B0604020202020204" pitchFamily="34" charset="0"/>
                <a:cs typeface="Arial" panose="020B0604020202020204" pitchFamily="34" charset="0"/>
              </a:rPr>
              <a:t> party, known for its hard </a:t>
            </a:r>
            <a:r>
              <a:rPr lang="en-US" sz="1500" dirty="0" err="1">
                <a:latin typeface="Arial" panose="020B0604020202020204" pitchFamily="34" charset="0"/>
                <a:cs typeface="Arial" panose="020B0604020202020204" pitchFamily="34" charset="0"/>
              </a:rPr>
              <a:t>eurosceptic</a:t>
            </a:r>
            <a:r>
              <a:rPr lang="en-US" sz="1500" dirty="0">
                <a:latin typeface="Arial" panose="020B0604020202020204" pitchFamily="34" charset="0"/>
                <a:cs typeface="Arial" panose="020B0604020202020204" pitchFamily="34" charset="0"/>
              </a:rPr>
              <a:t> policies</a:t>
            </a:r>
          </a:p>
          <a:p>
            <a:pPr>
              <a:lnSpc>
                <a:spcPct val="90000"/>
              </a:lnSpc>
              <a:buFont typeface="Wingdings" panose="05000000000000000000" pitchFamily="2" charset="2"/>
              <a:buChar char="Ø"/>
            </a:pPr>
            <a:r>
              <a:rPr lang="en-US" sz="1500" dirty="0">
                <a:latin typeface="Arial" panose="020B0604020202020204" pitchFamily="34" charset="0"/>
                <a:cs typeface="Arial" panose="020B0604020202020204" pitchFamily="34" charset="0"/>
              </a:rPr>
              <a:t>It has 0 seats in the Lithuanian parliament, showing the euro-friendly direction of the government. </a:t>
            </a:r>
          </a:p>
        </p:txBody>
      </p:sp>
      <p:pic>
        <p:nvPicPr>
          <p:cNvPr id="5" name="Picture 4" descr="Colourful carved figures of humans">
            <a:extLst>
              <a:ext uri="{FF2B5EF4-FFF2-40B4-BE49-F238E27FC236}">
                <a16:creationId xmlns:a16="http://schemas.microsoft.com/office/drawing/2014/main" id="{6F13FDB2-A522-08A4-6F31-33513393160B}"/>
              </a:ext>
            </a:extLst>
          </p:cNvPr>
          <p:cNvPicPr>
            <a:picLocks noChangeAspect="1"/>
          </p:cNvPicPr>
          <p:nvPr/>
        </p:nvPicPr>
        <p:blipFill rotWithShape="1">
          <a:blip r:embed="rId2"/>
          <a:srcRect l="22091" r="2185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93849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74A5B39C-C776-BEAB-D364-0873CF404C65}"/>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err="1">
                <a:solidFill>
                  <a:srgbClr val="FFFFFF"/>
                </a:solidFill>
              </a:rPr>
              <a:t>Euroscepticicm</a:t>
            </a:r>
            <a:r>
              <a:rPr lang="en-US" dirty="0">
                <a:solidFill>
                  <a:srgbClr val="FFFFFF"/>
                </a:solidFill>
              </a:rPr>
              <a:t> </a:t>
            </a:r>
            <a:br>
              <a:rPr lang="en-US" dirty="0">
                <a:solidFill>
                  <a:srgbClr val="FFFFFF"/>
                </a:solidFill>
              </a:rPr>
            </a:br>
            <a:endParaRPr lang="en-US" dirty="0">
              <a:solidFill>
                <a:srgbClr val="FFFFFF"/>
              </a:solidFill>
            </a:endParaRPr>
          </a:p>
        </p:txBody>
      </p:sp>
      <p:pic>
        <p:nvPicPr>
          <p:cNvPr id="5" name="Θέση περιεχομένου 4">
            <a:extLst>
              <a:ext uri="{FF2B5EF4-FFF2-40B4-BE49-F238E27FC236}">
                <a16:creationId xmlns:a16="http://schemas.microsoft.com/office/drawing/2014/main" id="{72A4EB30-A9E7-74E8-95D3-BC33CD213CAE}"/>
              </a:ext>
            </a:extLst>
          </p:cNvPr>
          <p:cNvPicPr>
            <a:picLocks noGrp="1" noChangeAspect="1"/>
          </p:cNvPicPr>
          <p:nvPr>
            <p:ph idx="1"/>
          </p:nvPr>
        </p:nvPicPr>
        <p:blipFill rotWithShape="1">
          <a:blip r:embed="rId2"/>
          <a:srcRect l="15812" r="19231"/>
          <a:stretch/>
        </p:blipFill>
        <p:spPr>
          <a:xfrm>
            <a:off x="757251" y="2092997"/>
            <a:ext cx="3856774" cy="2760904"/>
          </a:xfrm>
          <a:prstGeom prst="rect">
            <a:avLst/>
          </a:prstGeom>
        </p:spPr>
      </p:pic>
      <p:sp>
        <p:nvSpPr>
          <p:cNvPr id="7" name="TextBox 6">
            <a:extLst>
              <a:ext uri="{FF2B5EF4-FFF2-40B4-BE49-F238E27FC236}">
                <a16:creationId xmlns:a16="http://schemas.microsoft.com/office/drawing/2014/main" id="{CCEF20A9-5A68-E717-2B86-4A8D748C3408}"/>
              </a:ext>
            </a:extLst>
          </p:cNvPr>
          <p:cNvSpPr txBox="1"/>
          <p:nvPr/>
        </p:nvSpPr>
        <p:spPr>
          <a:xfrm>
            <a:off x="7181725" y="2837329"/>
            <a:ext cx="4512988" cy="3317938"/>
          </a:xfrm>
          <a:prstGeom prst="rect">
            <a:avLst/>
          </a:prstGeom>
        </p:spPr>
        <p:txBody>
          <a:bodyPr vert="horz" lIns="91440" tIns="45720" rIns="91440" bIns="45720" rtlCol="0" anchor="t">
            <a:normAutofit/>
          </a:bodyPr>
          <a:lstStyle/>
          <a:p>
            <a:pPr algn="just">
              <a:spcBef>
                <a:spcPts val="1000"/>
              </a:spcBef>
              <a:buClr>
                <a:schemeClr val="accent1"/>
              </a:buClr>
              <a:buSzPct val="80000"/>
            </a:pPr>
            <a:r>
              <a:rPr lang="en-US" dirty="0">
                <a:solidFill>
                  <a:srgbClr val="FFFFFF"/>
                </a:solidFill>
              </a:rPr>
              <a:t>Euroscepticism hardly exists in Lithuania, because people saw the European Union as their  benefactor, in hopes of becoming, after continuous decades of occupation by the Soviets, part of the Western modern world. </a:t>
            </a:r>
          </a:p>
        </p:txBody>
      </p:sp>
    </p:spTree>
    <p:extLst>
      <p:ext uri="{BB962C8B-B14F-4D97-AF65-F5344CB8AC3E}">
        <p14:creationId xmlns:p14="http://schemas.microsoft.com/office/powerpoint/2010/main" val="2603950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w angle view of modern skyscrapers rising straight up against a dramatic sky">
            <a:extLst>
              <a:ext uri="{FF2B5EF4-FFF2-40B4-BE49-F238E27FC236}">
                <a16:creationId xmlns:a16="http://schemas.microsoft.com/office/drawing/2014/main" id="{1F9C84F8-5A3F-D2D7-AAB8-D685C4223C6E}"/>
              </a:ext>
            </a:extLst>
          </p:cNvPr>
          <p:cNvPicPr>
            <a:picLocks noChangeAspect="1"/>
          </p:cNvPicPr>
          <p:nvPr/>
        </p:nvPicPr>
        <p:blipFill rotWithShape="1">
          <a:blip r:embed="rId2"/>
          <a:srcRect l="3089" r="1980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2B3790A2-8F9D-B0C3-9725-11648543D9B0}"/>
              </a:ext>
            </a:extLst>
          </p:cNvPr>
          <p:cNvSpPr>
            <a:spLocks noGrp="1"/>
          </p:cNvSpPr>
          <p:nvPr>
            <p:ph type="title"/>
          </p:nvPr>
        </p:nvSpPr>
        <p:spPr>
          <a:xfrm>
            <a:off x="553737" y="629659"/>
            <a:ext cx="3851123" cy="1320800"/>
          </a:xfrm>
        </p:spPr>
        <p:txBody>
          <a:bodyPr>
            <a:normAutofit/>
          </a:bodyPr>
          <a:lstStyle/>
          <a:p>
            <a:pPr>
              <a:lnSpc>
                <a:spcPct val="90000"/>
              </a:lnSpc>
            </a:pPr>
            <a:r>
              <a:rPr lang="en-US" sz="2400" dirty="0">
                <a:latin typeface="Arial" panose="020B0604020202020204" pitchFamily="34" charset="0"/>
                <a:cs typeface="Arial" panose="020B0604020202020204" pitchFamily="34" charset="0"/>
              </a:rPr>
              <a:t>SINO-LITHUANIAN  DIPLOMATIC CRISIS </a:t>
            </a:r>
          </a:p>
        </p:txBody>
      </p:sp>
      <p:sp>
        <p:nvSpPr>
          <p:cNvPr id="3" name="Θέση περιεχομένου 2">
            <a:extLst>
              <a:ext uri="{FF2B5EF4-FFF2-40B4-BE49-F238E27FC236}">
                <a16:creationId xmlns:a16="http://schemas.microsoft.com/office/drawing/2014/main" id="{E5B78487-31BD-30F6-29F0-4DAFD20430A9}"/>
              </a:ext>
            </a:extLst>
          </p:cNvPr>
          <p:cNvSpPr>
            <a:spLocks noGrp="1"/>
          </p:cNvSpPr>
          <p:nvPr>
            <p:ph idx="1"/>
          </p:nvPr>
        </p:nvSpPr>
        <p:spPr>
          <a:xfrm>
            <a:off x="317382" y="1950460"/>
            <a:ext cx="4965818" cy="5389418"/>
          </a:xfrm>
        </p:spPr>
        <p:txBody>
          <a:bodyPr>
            <a:normAutofit fontScale="25000" lnSpcReduction="20000"/>
          </a:bodyPr>
          <a:lstStyle/>
          <a:p>
            <a:pPr>
              <a:lnSpc>
                <a:spcPct val="90000"/>
              </a:lnSpc>
            </a:pPr>
            <a:r>
              <a:rPr lang="en-US" sz="5600" dirty="0">
                <a:latin typeface="Arial" panose="020B0604020202020204" pitchFamily="34" charset="0"/>
                <a:cs typeface="Arial" panose="020B0604020202020204" pitchFamily="34" charset="0"/>
              </a:rPr>
              <a:t>2021 marked 30 years since the beginning of diplomatic relations between China and Lithuania. </a:t>
            </a:r>
          </a:p>
          <a:p>
            <a:pPr>
              <a:lnSpc>
                <a:spcPct val="90000"/>
              </a:lnSpc>
            </a:pPr>
            <a:r>
              <a:rPr lang="en-US" sz="5600" dirty="0">
                <a:latin typeface="Arial" panose="020B0604020202020204" pitchFamily="34" charset="0"/>
                <a:cs typeface="Arial" panose="020B0604020202020204" pitchFamily="34" charset="0"/>
              </a:rPr>
              <a:t>On the same year Taiwan opened its representative office in </a:t>
            </a:r>
            <a:r>
              <a:rPr lang="en-US" sz="5600" dirty="0" err="1">
                <a:latin typeface="Arial" panose="020B0604020202020204" pitchFamily="34" charset="0"/>
                <a:cs typeface="Arial" panose="020B0604020202020204" pitchFamily="34" charset="0"/>
              </a:rPr>
              <a:t>Vilnious</a:t>
            </a:r>
            <a:r>
              <a:rPr lang="en-US" sz="5600" dirty="0">
                <a:latin typeface="Arial" panose="020B0604020202020204" pitchFamily="34" charset="0"/>
                <a:cs typeface="Arial" panose="020B0604020202020204" pitchFamily="34" charset="0"/>
              </a:rPr>
              <a:t> , breaching, according to China, the agreement that had been made 30 years ago in 1991 when Lithuania recognized The One China principle.</a:t>
            </a:r>
            <a:endParaRPr lang="el-GR" sz="5600" dirty="0">
              <a:latin typeface="Arial" panose="020B0604020202020204" pitchFamily="34" charset="0"/>
              <a:cs typeface="Arial" panose="020B0604020202020204" pitchFamily="34" charset="0"/>
            </a:endParaRPr>
          </a:p>
          <a:p>
            <a:pPr>
              <a:lnSpc>
                <a:spcPct val="90000"/>
              </a:lnSpc>
            </a:pPr>
            <a:r>
              <a:rPr lang="en-US" sz="5600" dirty="0">
                <a:latin typeface="Arial" panose="020B0604020202020204" pitchFamily="34" charset="0"/>
                <a:cs typeface="Arial" panose="020B0604020202020204" pitchFamily="34" charset="0"/>
              </a:rPr>
              <a:t>As a result, China downgraded the diplomatic relations between the two countries, asking diplomatic pressure to Lithuania. </a:t>
            </a:r>
          </a:p>
          <a:p>
            <a:pPr>
              <a:lnSpc>
                <a:spcPct val="90000"/>
              </a:lnSpc>
            </a:pPr>
            <a:r>
              <a:rPr lang="en-US" sz="5600" dirty="0">
                <a:latin typeface="Arial" panose="020B0604020202020204" pitchFamily="34" charset="0"/>
                <a:cs typeface="Arial" panose="020B0604020202020204" pitchFamily="34" charset="0"/>
              </a:rPr>
              <a:t>The Lithuanian embassy in Beijing shut down </a:t>
            </a:r>
          </a:p>
          <a:p>
            <a:pPr>
              <a:lnSpc>
                <a:spcPct val="90000"/>
              </a:lnSpc>
            </a:pPr>
            <a:r>
              <a:rPr lang="en-US" sz="5600" dirty="0">
                <a:latin typeface="Arial" panose="020B0604020202020204" pitchFamily="34" charset="0"/>
                <a:cs typeface="Arial" panose="020B0604020202020204" pitchFamily="34" charset="0"/>
              </a:rPr>
              <a:t>China imposed economic penalties through the ‘freezing of the bilateral trade’ </a:t>
            </a:r>
          </a:p>
          <a:p>
            <a:pPr>
              <a:lnSpc>
                <a:spcPct val="90000"/>
              </a:lnSpc>
            </a:pPr>
            <a:r>
              <a:rPr lang="en-US" sz="5600" dirty="0">
                <a:latin typeface="Arial" panose="020B0604020202020204" pitchFamily="34" charset="0"/>
                <a:cs typeface="Arial" panose="020B0604020202020204" pitchFamily="34" charset="0"/>
              </a:rPr>
              <a:t>Beijing blocked the Lithuanian exports to other European countries due to their Lithuanian components. </a:t>
            </a:r>
          </a:p>
          <a:p>
            <a:pPr>
              <a:lnSpc>
                <a:spcPct val="90000"/>
              </a:lnSpc>
            </a:pPr>
            <a:r>
              <a:rPr lang="en-US" sz="5600" dirty="0">
                <a:latin typeface="Arial" panose="020B0604020202020204" pitchFamily="34" charset="0"/>
                <a:cs typeface="Arial" panose="020B0604020202020204" pitchFamily="34" charset="0"/>
              </a:rPr>
              <a:t>The whole crisis created serious damage to the Lithuanian economy and led to a case being formed against China by the European Union, concerning its cruel actions against Lithuania. </a:t>
            </a:r>
          </a:p>
          <a:p>
            <a:pPr>
              <a:lnSpc>
                <a:spcPct val="90000"/>
              </a:lnSpc>
            </a:pPr>
            <a:endParaRPr lang="en-US" sz="11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76924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2243B1-708E-56CE-D569-78B0FF9C7879}"/>
              </a:ext>
            </a:extLst>
          </p:cNvPr>
          <p:cNvSpPr>
            <a:spLocks noGrp="1"/>
          </p:cNvSpPr>
          <p:nvPr>
            <p:ph type="title"/>
          </p:nvPr>
        </p:nvSpPr>
        <p:spPr>
          <a:xfrm>
            <a:off x="652481" y="1382486"/>
            <a:ext cx="3547581" cy="4093028"/>
          </a:xfrm>
        </p:spPr>
        <p:txBody>
          <a:bodyPr anchor="ctr">
            <a:normAutofit/>
          </a:bodyPr>
          <a:lstStyle/>
          <a:p>
            <a:r>
              <a:rPr lang="en-US" sz="3700">
                <a:latin typeface="Arial" panose="020B0604020202020204" pitchFamily="34" charset="0"/>
                <a:cs typeface="Arial" panose="020B0604020202020204" pitchFamily="34" charset="0"/>
              </a:rPr>
              <a:t>CONCLUSION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40F15193-0888-1469-3E6A-67B44184C0B1}"/>
              </a:ext>
            </a:extLst>
          </p:cNvPr>
          <p:cNvGraphicFramePr>
            <a:graphicFrameLocks noGrp="1"/>
          </p:cNvGraphicFramePr>
          <p:nvPr>
            <p:ph idx="1"/>
            <p:extLst>
              <p:ext uri="{D42A27DB-BD31-4B8C-83A1-F6EECF244321}">
                <p14:modId xmlns:p14="http://schemas.microsoft.com/office/powerpoint/2010/main" val="108665064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93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27DDD1-508A-DADB-1908-12A63CE8D9D2}"/>
              </a:ext>
            </a:extLst>
          </p:cNvPr>
          <p:cNvSpPr>
            <a:spLocks noGrp="1"/>
          </p:cNvSpPr>
          <p:nvPr>
            <p:ph type="title"/>
          </p:nvPr>
        </p:nvSpPr>
        <p:spPr>
          <a:xfrm>
            <a:off x="677334" y="386427"/>
            <a:ext cx="8596668" cy="1320800"/>
          </a:xfrm>
        </p:spPr>
        <p:txBody>
          <a:bodyPr/>
          <a:lstStyle/>
          <a:p>
            <a:r>
              <a:rPr lang="en-US" sz="3200" dirty="0">
                <a:latin typeface="Arial" panose="020B0604020202020204" pitchFamily="34" charset="0"/>
                <a:cs typeface="Arial" panose="020B0604020202020204" pitchFamily="34" charset="0"/>
              </a:rPr>
              <a:t>BIBLIOGRAPHY</a:t>
            </a:r>
            <a:r>
              <a:rPr lang="en-US" dirty="0"/>
              <a:t> </a:t>
            </a:r>
          </a:p>
        </p:txBody>
      </p:sp>
      <p:sp>
        <p:nvSpPr>
          <p:cNvPr id="3" name="Θέση περιεχομένου 2">
            <a:extLst>
              <a:ext uri="{FF2B5EF4-FFF2-40B4-BE49-F238E27FC236}">
                <a16:creationId xmlns:a16="http://schemas.microsoft.com/office/drawing/2014/main" id="{05CFFF41-0B46-5673-5DA5-2B0B925BEFAF}"/>
              </a:ext>
            </a:extLst>
          </p:cNvPr>
          <p:cNvSpPr>
            <a:spLocks noGrp="1"/>
          </p:cNvSpPr>
          <p:nvPr>
            <p:ph idx="1"/>
          </p:nvPr>
        </p:nvSpPr>
        <p:spPr>
          <a:xfrm>
            <a:off x="677334" y="1270000"/>
            <a:ext cx="8596668" cy="5448515"/>
          </a:xfrm>
        </p:spPr>
        <p:txBody>
          <a:bodyPr>
            <a:normAutofit fontScale="92500"/>
          </a:bodyPr>
          <a:lstStyle/>
          <a:p>
            <a:pPr marL="0" indent="0">
              <a:lnSpc>
                <a:spcPct val="107000"/>
              </a:lnSpc>
              <a:spcAft>
                <a:spcPts val="800"/>
              </a:spcAft>
              <a:buNone/>
            </a:pPr>
            <a:r>
              <a:rPr lang="en-US" dirty="0">
                <a:latin typeface="Arial" panose="020B0604020202020204" pitchFamily="34" charset="0"/>
                <a:cs typeface="Arial" panose="020B0604020202020204" pitchFamily="34" charset="0"/>
              </a:rPr>
              <a:t>European Union country profiles:</a:t>
            </a:r>
          </a:p>
          <a:p>
            <a:pPr marL="0" indent="0">
              <a:lnSpc>
                <a:spcPct val="107000"/>
              </a:lnSpc>
              <a:spcAft>
                <a:spcPts val="800"/>
              </a:spcAft>
              <a:buNone/>
            </a:pPr>
            <a:r>
              <a:rPr lang="en-US" dirty="0"/>
              <a:t> </a:t>
            </a:r>
            <a:r>
              <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https://european-union.europa.eu/principles-countries-history/country-profiles/lithuania_en</a:t>
            </a:r>
            <a:endPar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https://lithuania.lt/key-facts-about-lithuania/</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u="sng" kern="1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https://www.cia.gov/the-world-factbook/countries/lithuania/#introduction</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Arial" panose="020B0604020202020204" pitchFamily="34" charset="0"/>
                <a:cs typeface="Arial" panose="020B0604020202020204" pitchFamily="34" charset="0"/>
              </a:rPr>
              <a:t>History of basketball , Article written by Augustinas </a:t>
            </a:r>
            <a:r>
              <a:rPr lang="en-US" dirty="0" err="1">
                <a:latin typeface="Arial" panose="020B0604020202020204" pitchFamily="34" charset="0"/>
                <a:cs typeface="Arial" panose="020B0604020202020204" pitchFamily="34" charset="0"/>
              </a:rPr>
              <a:t>Zemaitis</a:t>
            </a:r>
            <a:r>
              <a:rPr lang="en-US" dirty="0">
                <a:latin typeface="Arial" panose="020B0604020202020204" pitchFamily="34" charset="0"/>
                <a:cs typeface="Arial" panose="020B0604020202020204" pitchFamily="34" charset="0"/>
              </a:rPr>
              <a:t>: </a:t>
            </a:r>
            <a:r>
              <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http://www.truelithuania.com/basketball-in-lithuania-33</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Arial" panose="020B0604020202020204" pitchFamily="34" charset="0"/>
                <a:cs typeface="Arial" panose="020B0604020202020204" pitchFamily="34" charset="0"/>
              </a:rPr>
              <a:t>Lithuania in the EU: </a:t>
            </a:r>
            <a:r>
              <a:rPr lang="en-US" dirty="0">
                <a:solidFill>
                  <a:srgbClr val="0070C0"/>
                </a:solidFill>
                <a:hlinkClick r:id="rId6">
                  <a:extLst>
                    <a:ext uri="{A12FA001-AC4F-418D-AE19-62706E023703}">
                      <ahyp:hlinkClr xmlns:ahyp="http://schemas.microsoft.com/office/drawing/2018/hyperlinkcolor" val="tx"/>
                    </a:ext>
                  </a:extLst>
                </a:hlinkClick>
              </a:rPr>
              <a:t>https://www.oecd.org/lithuania/RIT_HIA_Lithuania.pdf</a:t>
            </a:r>
            <a:endParaRPr lang="en-US" dirty="0">
              <a:solidFill>
                <a:srgbClr val="0070C0"/>
              </a:solidFill>
            </a:endParaRPr>
          </a:p>
          <a:p>
            <a:pPr marL="0" indent="0">
              <a:lnSpc>
                <a:spcPct val="107000"/>
              </a:lnSpc>
              <a:spcAft>
                <a:spcPts val="800"/>
              </a:spcAft>
              <a:buNone/>
            </a:pP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European Committee of the Regions </a:t>
            </a:r>
            <a:r>
              <a:rPr lang="en-US" u="sng"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https://portal.cor.europa.eu/divisionpowers/Pages/Lithuania-Introduction.aspx</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Lithuanian and </a:t>
            </a: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Russian relations </a:t>
            </a:r>
            <a:r>
              <a:rPr lang="en-US" u="sng"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https://time.com/5754581/visaginas-nuclear-town-chernobyl/</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Arial" panose="020B0604020202020204" pitchFamily="34" charset="0"/>
                <a:cs typeface="Arial" panose="020B0604020202020204" pitchFamily="34" charset="0"/>
              </a:rPr>
              <a:t>2020 elections: </a:t>
            </a:r>
            <a:r>
              <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https://www.politico.eu/europe-poll-of-polls/lithuania/</a:t>
            </a:r>
            <a:endParaRPr lang="en-US"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1670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5B379-83C0-3196-F4BF-4058657FFF42}"/>
              </a:ext>
            </a:extLst>
          </p:cNvPr>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BIBLIOGRAPHY </a:t>
            </a:r>
          </a:p>
        </p:txBody>
      </p:sp>
      <p:sp>
        <p:nvSpPr>
          <p:cNvPr id="3" name="Θέση περιεχομένου 2">
            <a:extLst>
              <a:ext uri="{FF2B5EF4-FFF2-40B4-BE49-F238E27FC236}">
                <a16:creationId xmlns:a16="http://schemas.microsoft.com/office/drawing/2014/main" id="{24044105-C6B3-4951-5C49-B4F29CDFAFB0}"/>
              </a:ext>
            </a:extLst>
          </p:cNvPr>
          <p:cNvSpPr>
            <a:spLocks noGrp="1"/>
          </p:cNvSpPr>
          <p:nvPr>
            <p:ph idx="1"/>
          </p:nvPr>
        </p:nvSpPr>
        <p:spPr>
          <a:xfrm>
            <a:off x="677333" y="1571653"/>
            <a:ext cx="8675893" cy="4676747"/>
          </a:xfrm>
        </p:spPr>
        <p:txBody>
          <a:bodyPr>
            <a:normAutofit fontScale="92500" lnSpcReduction="2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Euroscepticism: Article: </a:t>
            </a:r>
            <a:r>
              <a:rPr lang="en-US" dirty="0" err="1">
                <a:latin typeface="Arial" panose="020B0604020202020204" pitchFamily="34" charset="0"/>
                <a:cs typeface="Arial" panose="020B0604020202020204" pitchFamily="34" charset="0"/>
              </a:rPr>
              <a:t>Unikaite-Jakuntaviciene</a:t>
            </a:r>
            <a:r>
              <a:rPr lang="en-US" dirty="0">
                <a:latin typeface="Arial" panose="020B0604020202020204" pitchFamily="34" charset="0"/>
                <a:cs typeface="Arial" panose="020B0604020202020204" pitchFamily="34" charset="0"/>
              </a:rPr>
              <a:t>, I.(2014). Eurosceptics in Lithuania: On the Margins of Politics? </a:t>
            </a:r>
            <a:r>
              <a:rPr lang="en-US" u="sng"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https://www.ssoar.info/ssoar/bitstream/handle/document/40307/ssoar-eqpam-2014-4-unikaite-jakuntaviciene-Eurosceptics_in_Lithuania_On_the.pdf?sequence=1&amp;isAllowed=y&amp;lnkname=ssoar-eqpam-2014-4-unikaite-jakuntaviciene-Eurosceptics_in_Lithuania_On_the.pdf</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Poll on euroscepticism: </a:t>
            </a:r>
          </a:p>
          <a:p>
            <a:pPr marL="0" indent="0">
              <a:buNone/>
            </a:pPr>
            <a:r>
              <a:rPr lang="en-US" dirty="0">
                <a:solidFill>
                  <a:srgbClr val="0070C0"/>
                </a:solidFill>
                <a:hlinkClick r:id="rId2">
                  <a:extLst>
                    <a:ext uri="{A12FA001-AC4F-418D-AE19-62706E023703}">
                      <ahyp:hlinkClr xmlns:ahyp="http://schemas.microsoft.com/office/drawing/2018/hyperlinkcolor" val="tx"/>
                    </a:ext>
                  </a:extLst>
                </a:hlinkClick>
              </a:rPr>
              <a:t>https://theconversation.com/eu-election-presidential-poll-adds-intrigue-to-lithuanian-vote-26601</a:t>
            </a:r>
            <a:endParaRPr lang="en-US" dirty="0">
              <a:solidFill>
                <a:srgbClr val="0070C0"/>
              </a:solidFill>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Article on the Sino- Lithuanian crisis by </a:t>
            </a:r>
            <a:r>
              <a:rPr lang="en-US" dirty="0" err="1">
                <a:latin typeface="Arial" panose="020B0604020202020204" pitchFamily="34" charset="0"/>
                <a:cs typeface="Arial" panose="020B0604020202020204" pitchFamily="34" charset="0"/>
              </a:rPr>
              <a:t>Konstantinas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Andrijauskas</a:t>
            </a:r>
            <a:r>
              <a:rPr lang="en-US" dirty="0">
                <a:latin typeface="Arial" panose="020B0604020202020204" pitchFamily="34" charset="0"/>
                <a:cs typeface="Arial" panose="020B0604020202020204" pitchFamily="34" charset="0"/>
              </a:rPr>
              <a:t> </a:t>
            </a:r>
            <a:r>
              <a:rPr lang="en-US" dirty="0">
                <a:solidFill>
                  <a:srgbClr val="0070C0"/>
                </a:solidFill>
                <a:hlinkClick r:id="rId3">
                  <a:extLst>
                    <a:ext uri="{A12FA001-AC4F-418D-AE19-62706E023703}">
                      <ahyp:hlinkClr xmlns:ahyp="http://schemas.microsoft.com/office/drawing/2018/hyperlinkcolor" val="tx"/>
                    </a:ext>
                  </a:extLst>
                </a:hlinkClick>
              </a:rPr>
              <a:t>https://www.ifri.org/sites/default/files/atoms/files/andrijauskas_sino_lithuanian_crisis_2022.pdf</a:t>
            </a:r>
            <a:endParaRPr lang="en-US" dirty="0">
              <a:solidFill>
                <a:srgbClr val="0070C0"/>
              </a:solidFill>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Sino-Lithuanian crisis- Chinese Journal of International Law, Volume 21, Issue 3, September 2022 </a:t>
            </a:r>
            <a:r>
              <a:rPr lang="en-US" dirty="0">
                <a:solidFill>
                  <a:srgbClr val="0070C0"/>
                </a:solidFill>
                <a:hlinkClick r:id="rId4">
                  <a:extLst>
                    <a:ext uri="{A12FA001-AC4F-418D-AE19-62706E023703}">
                      <ahyp:hlinkClr xmlns:ahyp="http://schemas.microsoft.com/office/drawing/2018/hyperlinkcolor" val="tx"/>
                    </a:ext>
                  </a:extLst>
                </a:hlinkClick>
              </a:rPr>
              <a:t>https://academic.oup.com/chinesejil/article-abstract/21/3/631/6847134?redirectedFrom=fulltext</a:t>
            </a:r>
            <a:endParaRPr lang="en-US" dirty="0">
              <a:solidFill>
                <a:srgbClr val="0070C0"/>
              </a:solidFill>
            </a:endParaRPr>
          </a:p>
          <a:p>
            <a:pPr>
              <a:buFont typeface="Wingdings" panose="05000000000000000000" pitchFamily="2" charset="2"/>
              <a:buChar char="Ø"/>
            </a:pPr>
            <a:r>
              <a:rPr lang="en-US" dirty="0"/>
              <a:t>Picture of the Seimas: </a:t>
            </a:r>
            <a:r>
              <a:rPr lang="en-US" dirty="0">
                <a:solidFill>
                  <a:srgbClr val="0070C0"/>
                </a:solidFill>
                <a:hlinkClick r:id="rId5">
                  <a:extLst>
                    <a:ext uri="{A12FA001-AC4F-418D-AE19-62706E023703}">
                      <ahyp:hlinkClr xmlns:ahyp="http://schemas.microsoft.com/office/drawing/2018/hyperlinkcolor" val="tx"/>
                    </a:ext>
                  </a:extLst>
                </a:hlinkClick>
              </a:rPr>
              <a:t>https://en.wikipedia.org/wiki/Seimas</a:t>
            </a:r>
            <a:endParaRPr lang="en-US" dirty="0">
              <a:solidFill>
                <a:srgbClr val="0070C0"/>
              </a:solidFill>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solidFill>
                <a:srgbClr val="0070C0"/>
              </a:solidFill>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472690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A955E-56EE-A610-FBE4-4C6E4EE8A1D7}"/>
              </a:ext>
            </a:extLst>
          </p:cNvPr>
          <p:cNvSpPr>
            <a:spLocks noGrp="1"/>
          </p:cNvSpPr>
          <p:nvPr>
            <p:ph type="title"/>
          </p:nvPr>
        </p:nvSpPr>
        <p:spPr>
          <a:xfrm>
            <a:off x="5536734" y="609600"/>
            <a:ext cx="3737268" cy="1320800"/>
          </a:xfrm>
        </p:spPr>
        <p:txBody>
          <a:bodyPr>
            <a:normAutofit/>
          </a:bodyPr>
          <a:lstStyle/>
          <a:p>
            <a:r>
              <a:rPr lang="en-US" dirty="0">
                <a:latin typeface="Arial" panose="020B0604020202020204" pitchFamily="34" charset="0"/>
                <a:cs typeface="Arial" panose="020B0604020202020204" pitchFamily="34" charset="0"/>
              </a:rPr>
              <a:t>TABLE OF CONTENTS </a:t>
            </a:r>
          </a:p>
        </p:txBody>
      </p:sp>
      <p:sp>
        <p:nvSpPr>
          <p:cNvPr id="3" name="Θέση περιεχομένου 2">
            <a:extLst>
              <a:ext uri="{FF2B5EF4-FFF2-40B4-BE49-F238E27FC236}">
                <a16:creationId xmlns:a16="http://schemas.microsoft.com/office/drawing/2014/main" id="{E3B677A5-25D1-D6BF-F3BC-E3403AD82FBF}"/>
              </a:ext>
            </a:extLst>
          </p:cNvPr>
          <p:cNvSpPr>
            <a:spLocks noGrp="1"/>
          </p:cNvSpPr>
          <p:nvPr>
            <p:ph idx="1"/>
          </p:nvPr>
        </p:nvSpPr>
        <p:spPr>
          <a:xfrm>
            <a:off x="5209563" y="2160589"/>
            <a:ext cx="4064439" cy="3880773"/>
          </a:xfrm>
        </p:spPr>
        <p:txBody>
          <a:bodyPr>
            <a:normAutofit/>
          </a:bodyPr>
          <a:lstStyle/>
          <a:p>
            <a:pPr marL="0" indent="0">
              <a:buClr>
                <a:schemeClr val="tx1"/>
              </a:buClr>
              <a:buNone/>
            </a:pPr>
            <a:r>
              <a:rPr lang="en-US" dirty="0"/>
              <a:t> </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SMALL BUT IMPORTANT FACTS ABOUT THE COUNTRY </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LITHUANIA IN THE EU </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THE GOVERNMENT </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EUROSCEPTICISM </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SINO-LITHUANIAN CRISIS</a:t>
            </a:r>
          </a:p>
          <a:p>
            <a:pPr>
              <a:buClr>
                <a:schemeClr val="tx1"/>
              </a:buClr>
              <a:buFont typeface="Wingdings" panose="05000000000000000000" pitchFamily="2" charset="2"/>
              <a:buChar char="Ø"/>
            </a:pPr>
            <a:r>
              <a:rPr lang="en-US" dirty="0">
                <a:latin typeface="Arial" panose="020B0604020202020204" pitchFamily="34" charset="0"/>
                <a:cs typeface="Arial" panose="020B0604020202020204" pitchFamily="34" charset="0"/>
              </a:rPr>
              <a:t>CONCLUSION </a:t>
            </a:r>
          </a:p>
          <a:p>
            <a:pPr>
              <a:buClr>
                <a:schemeClr val="bg1"/>
              </a:buCl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Clr>
                <a:schemeClr val="bg1"/>
              </a:buClr>
              <a:buFont typeface="Wingdings" panose="05000000000000000000" pitchFamily="2" charset="2"/>
              <a:buChar char="Ø"/>
            </a:pPr>
            <a:endParaRPr lang="en-US" dirty="0"/>
          </a:p>
          <a:p>
            <a:pPr marL="0" indent="0">
              <a:buClr>
                <a:schemeClr val="bg1"/>
              </a:buClr>
              <a:buNone/>
            </a:pPr>
            <a:endParaRPr lang="en-US" dirty="0"/>
          </a:p>
          <a:p>
            <a:pPr>
              <a:buClr>
                <a:schemeClr val="bg1"/>
              </a:buClr>
            </a:pPr>
            <a:endParaRPr lang="en-US" dirty="0"/>
          </a:p>
        </p:txBody>
      </p:sp>
      <p:pic>
        <p:nvPicPr>
          <p:cNvPr id="22" name="Picture 21" descr="Illuminated San Francisco City Hall">
            <a:extLst>
              <a:ext uri="{FF2B5EF4-FFF2-40B4-BE49-F238E27FC236}">
                <a16:creationId xmlns:a16="http://schemas.microsoft.com/office/drawing/2014/main" id="{0C9A2CA0-672E-6F06-1D80-B27F531ACD39}"/>
              </a:ext>
            </a:extLst>
          </p:cNvPr>
          <p:cNvPicPr>
            <a:picLocks noChangeAspect="1"/>
          </p:cNvPicPr>
          <p:nvPr/>
        </p:nvPicPr>
        <p:blipFill rotWithShape="1">
          <a:blip r:embed="rId2"/>
          <a:srcRect l="19458" r="2803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4" name="Isosceles Triangle 5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1801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atue on top of building">
            <a:extLst>
              <a:ext uri="{FF2B5EF4-FFF2-40B4-BE49-F238E27FC236}">
                <a16:creationId xmlns:a16="http://schemas.microsoft.com/office/drawing/2014/main" id="{8D43D12D-76A0-53FF-5106-6ED722672284}"/>
              </a:ext>
            </a:extLst>
          </p:cNvPr>
          <p:cNvPicPr>
            <a:picLocks noChangeAspect="1"/>
          </p:cNvPicPr>
          <p:nvPr/>
        </p:nvPicPr>
        <p:blipFill rotWithShape="1">
          <a:blip r:embed="rId2"/>
          <a:srcRect l="19888" r="300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a16="http://schemas.microsoft.com/office/drawing/2014/main" id="{96D7D637-E6BC-4D87-2D01-C70A104F90C0}"/>
              </a:ext>
            </a:extLst>
          </p:cNvPr>
          <p:cNvSpPr>
            <a:spLocks noGrp="1"/>
          </p:cNvSpPr>
          <p:nvPr>
            <p:ph type="title"/>
          </p:nvPr>
        </p:nvSpPr>
        <p:spPr>
          <a:xfrm>
            <a:off x="868814" y="462885"/>
            <a:ext cx="3851123" cy="1320800"/>
          </a:xfrm>
        </p:spPr>
        <p:txBody>
          <a:bodyPr>
            <a:normAutofit/>
          </a:bodyPr>
          <a:lstStyle/>
          <a:p>
            <a:r>
              <a:rPr lang="en-US" sz="3200" dirty="0">
                <a:latin typeface="Arial" panose="020B0604020202020204" pitchFamily="34" charset="0"/>
                <a:cs typeface="Arial" panose="020B0604020202020204" pitchFamily="34" charset="0"/>
              </a:rPr>
              <a:t>FACTS </a:t>
            </a:r>
          </a:p>
        </p:txBody>
      </p:sp>
      <p:sp>
        <p:nvSpPr>
          <p:cNvPr id="3" name="Θέση περιεχομένου 2">
            <a:extLst>
              <a:ext uri="{FF2B5EF4-FFF2-40B4-BE49-F238E27FC236}">
                <a16:creationId xmlns:a16="http://schemas.microsoft.com/office/drawing/2014/main" id="{4D206E9B-BD29-2B1B-A3CB-1B848A15B124}"/>
              </a:ext>
            </a:extLst>
          </p:cNvPr>
          <p:cNvSpPr>
            <a:spLocks noGrp="1"/>
          </p:cNvSpPr>
          <p:nvPr>
            <p:ph idx="1"/>
          </p:nvPr>
        </p:nvSpPr>
        <p:spPr>
          <a:xfrm>
            <a:off x="560296" y="1339179"/>
            <a:ext cx="3851122" cy="4968631"/>
          </a:xfrm>
        </p:spPr>
        <p:txBody>
          <a:bodyPr>
            <a:normAutofit fontScale="92500" lnSpcReduction="20000"/>
          </a:bodyPr>
          <a:lstStyle/>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Capital: Vilnius </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Considered to be the geographical center of Europe </a:t>
            </a:r>
            <a:endParaRPr lang="el-GR"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Population : </a:t>
            </a:r>
            <a:r>
              <a:rPr lang="en-US" b="0" i="0" dirty="0">
                <a:effectLst/>
                <a:latin typeface="Arial" panose="020B0604020202020204" pitchFamily="34" charset="0"/>
                <a:cs typeface="Arial" panose="020B0604020202020204" pitchFamily="34" charset="0"/>
              </a:rPr>
              <a:t>2,655,755 (2023 est.)</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Language: Lithuanian </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The largest Baltic country </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Basketball tradition </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Also known as Amber Capital of the world </a:t>
            </a:r>
            <a:endParaRPr lang="el-GR"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Occupied by the Soviets and the Nazis </a:t>
            </a:r>
          </a:p>
          <a:p>
            <a:pPr>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Gained its independence after the fall of the Soviet Union in 1990</a:t>
            </a:r>
          </a:p>
          <a:p>
            <a:pPr>
              <a:lnSpc>
                <a:spcPct val="90000"/>
              </a:lnSpc>
              <a:buFont typeface="Wingdings" panose="05000000000000000000" pitchFamily="2" charset="2"/>
              <a:buChar char="§"/>
            </a:pPr>
            <a:r>
              <a:rPr lang="en-US" dirty="0"/>
              <a:t>Sensitivity about sovereignty </a:t>
            </a:r>
          </a:p>
          <a:p>
            <a:pPr>
              <a:lnSpc>
                <a:spcPct val="90000"/>
              </a:lnSpc>
              <a:buFont typeface="Wingdings" panose="05000000000000000000" pitchFamily="2" charset="2"/>
              <a:buChar char="§"/>
            </a:pPr>
            <a:r>
              <a:rPr lang="en-US" dirty="0"/>
              <a:t>Migration crisis: 2021: huge wave of immigrants arrived in Lithuania, it was unprepared to face such a challenge </a:t>
            </a:r>
          </a:p>
          <a:p>
            <a:pPr>
              <a:lnSpc>
                <a:spcPct val="90000"/>
              </a:lnSpc>
              <a:buFont typeface="Wingdings" panose="05000000000000000000" pitchFamily="2" charset="2"/>
              <a:buChar char="§"/>
            </a:pPr>
            <a:r>
              <a:rPr lang="en-US" dirty="0"/>
              <a:t>Many human rights were violated</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65461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06C697-AED5-F0A4-2378-C4E1820B11F7}"/>
              </a:ext>
            </a:extLst>
          </p:cNvPr>
          <p:cNvSpPr>
            <a:spLocks noGrp="1"/>
          </p:cNvSpPr>
          <p:nvPr>
            <p:ph type="title"/>
          </p:nvPr>
        </p:nvSpPr>
        <p:spPr>
          <a:xfrm>
            <a:off x="5536734" y="609600"/>
            <a:ext cx="3737268" cy="1320800"/>
          </a:xfrm>
        </p:spPr>
        <p:txBody>
          <a:bodyPr>
            <a:normAutofit/>
          </a:bodyPr>
          <a:lstStyle/>
          <a:p>
            <a:r>
              <a:rPr lang="en-US" dirty="0">
                <a:latin typeface="Arial" panose="020B0604020202020204" pitchFamily="34" charset="0"/>
                <a:cs typeface="Arial" panose="020B0604020202020204" pitchFamily="34" charset="0"/>
              </a:rPr>
              <a:t>LITHUANIA IN THE E.U. </a:t>
            </a:r>
          </a:p>
        </p:txBody>
      </p:sp>
      <p:sp>
        <p:nvSpPr>
          <p:cNvPr id="3" name="Θέση περιεχομένου 2">
            <a:extLst>
              <a:ext uri="{FF2B5EF4-FFF2-40B4-BE49-F238E27FC236}">
                <a16:creationId xmlns:a16="http://schemas.microsoft.com/office/drawing/2014/main" id="{187878C4-397F-B49D-93B5-2C9C0C7E685B}"/>
              </a:ext>
            </a:extLst>
          </p:cNvPr>
          <p:cNvSpPr>
            <a:spLocks noGrp="1"/>
          </p:cNvSpPr>
          <p:nvPr>
            <p:ph idx="1"/>
          </p:nvPr>
        </p:nvSpPr>
        <p:spPr>
          <a:xfrm>
            <a:off x="5209563" y="2160589"/>
            <a:ext cx="4064439" cy="3880773"/>
          </a:xfrm>
        </p:spPr>
        <p:txBody>
          <a:bodyPr>
            <a:normAutofit fontScale="92500" lnSpcReduction="20000"/>
          </a:bodyPr>
          <a:lstStyle/>
          <a:p>
            <a:r>
              <a:rPr lang="en-US" dirty="0">
                <a:latin typeface="Arial" panose="020B0604020202020204" pitchFamily="34" charset="0"/>
                <a:cs typeface="Arial" panose="020B0604020202020204" pitchFamily="34" charset="0"/>
              </a:rPr>
              <a:t>History in the EU</a:t>
            </a:r>
          </a:p>
          <a:p>
            <a:pPr marL="0" indent="0">
              <a:buNone/>
            </a:pPr>
            <a:r>
              <a:rPr lang="en-US" dirty="0">
                <a:latin typeface="Arial" panose="020B0604020202020204" pitchFamily="34" charset="0"/>
                <a:cs typeface="Arial" panose="020B0604020202020204" pitchFamily="34" charset="0"/>
              </a:rPr>
              <a:t>-  Member of the EU and NATO since May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2004 </a:t>
            </a:r>
          </a:p>
          <a:p>
            <a:pPr marL="0" indent="0">
              <a:buNone/>
            </a:pPr>
            <a:r>
              <a:rPr lang="en-US" dirty="0">
                <a:latin typeface="Arial" panose="020B0604020202020204" pitchFamily="34" charset="0"/>
                <a:cs typeface="Arial" panose="020B0604020202020204" pitchFamily="34" charset="0"/>
              </a:rPr>
              <a:t>- joined during the largest enlargement of the Union ( the countries were named A10) </a:t>
            </a:r>
          </a:p>
          <a:p>
            <a:pPr marL="0" indent="0">
              <a:buNone/>
            </a:pPr>
            <a:r>
              <a:rPr lang="en-US" dirty="0">
                <a:latin typeface="Arial" panose="020B0604020202020204" pitchFamily="34" charset="0"/>
                <a:cs typeface="Arial" panose="020B0604020202020204" pitchFamily="34" charset="0"/>
              </a:rPr>
              <a:t>- the negotiation process started in 1998 but the accession was delayed </a:t>
            </a:r>
          </a:p>
          <a:p>
            <a:pPr marL="0" indent="0">
              <a:buNone/>
            </a:pPr>
            <a:r>
              <a:rPr lang="en-US" dirty="0">
                <a:latin typeface="Arial" panose="020B0604020202020204" pitchFamily="34" charset="0"/>
                <a:cs typeface="Arial" panose="020B0604020202020204" pitchFamily="34" charset="0"/>
              </a:rPr>
              <a:t>- the treaty of Amsterdam and Nice were already in operation</a:t>
            </a:r>
          </a:p>
          <a:p>
            <a:pPr marL="0" indent="0">
              <a:buNone/>
            </a:pPr>
            <a:r>
              <a:rPr lang="en-US" dirty="0">
                <a:latin typeface="Arial" panose="020B0604020202020204" pitchFamily="34" charset="0"/>
                <a:cs typeface="Arial" panose="020B0604020202020204" pitchFamily="34" charset="0"/>
              </a:rPr>
              <a:t>- member of the Schengen agreement since 2007 </a:t>
            </a:r>
          </a:p>
          <a:p>
            <a:pPr marL="0" indent="0">
              <a:buNone/>
            </a:pPr>
            <a:r>
              <a:rPr lang="en-US" dirty="0">
                <a:latin typeface="Arial" panose="020B0604020202020204" pitchFamily="34" charset="0"/>
                <a:cs typeface="Arial" panose="020B0604020202020204" pitchFamily="34" charset="0"/>
              </a:rPr>
              <a:t>- 19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member of Eurozone in 2015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5" name="Picture 4" descr="Gold coloured compass">
            <a:extLst>
              <a:ext uri="{FF2B5EF4-FFF2-40B4-BE49-F238E27FC236}">
                <a16:creationId xmlns:a16="http://schemas.microsoft.com/office/drawing/2014/main" id="{D0311683-6473-606D-2287-CFCB8F83F8EC}"/>
              </a:ext>
            </a:extLst>
          </p:cNvPr>
          <p:cNvPicPr>
            <a:picLocks noChangeAspect="1"/>
          </p:cNvPicPr>
          <p:nvPr/>
        </p:nvPicPr>
        <p:blipFill rotWithShape="1">
          <a:blip r:embed="rId2"/>
          <a:srcRect l="42455" r="503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0409794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2F3F87-0CAE-D018-39F0-5B6C63835EEC}"/>
              </a:ext>
            </a:extLst>
          </p:cNvPr>
          <p:cNvSpPr>
            <a:spLocks noGrp="1"/>
          </p:cNvSpPr>
          <p:nvPr>
            <p:ph type="title"/>
          </p:nvPr>
        </p:nvSpPr>
        <p:spPr>
          <a:xfrm>
            <a:off x="2786047" y="609600"/>
            <a:ext cx="6487955" cy="1320800"/>
          </a:xfrm>
        </p:spPr>
        <p:txBody>
          <a:bodyPr>
            <a:normAutofit/>
          </a:bodyPr>
          <a:lstStyle/>
          <a:p>
            <a:r>
              <a:rPr lang="en-US" dirty="0">
                <a:latin typeface="Arial" panose="020B0604020202020204" pitchFamily="34" charset="0"/>
                <a:cs typeface="Arial" panose="020B0604020202020204" pitchFamily="34" charset="0"/>
              </a:rPr>
              <a:t>LITHUANIA IN THE E.U. </a:t>
            </a:r>
            <a:endParaRPr lang="en-US" dirty="0"/>
          </a:p>
        </p:txBody>
      </p:sp>
      <p:pic>
        <p:nvPicPr>
          <p:cNvPr id="11" name="Picture 4" descr="Graphs on a display with reflection of office">
            <a:extLst>
              <a:ext uri="{FF2B5EF4-FFF2-40B4-BE49-F238E27FC236}">
                <a16:creationId xmlns:a16="http://schemas.microsoft.com/office/drawing/2014/main" id="{3AD92030-E8A3-9701-D5EE-E8F5F62BBD6A}"/>
              </a:ext>
            </a:extLst>
          </p:cNvPr>
          <p:cNvPicPr>
            <a:picLocks noChangeAspect="1"/>
          </p:cNvPicPr>
          <p:nvPr/>
        </p:nvPicPr>
        <p:blipFill rotWithShape="1">
          <a:blip r:embed="rId3">
            <a:duotone>
              <a:prstClr val="black"/>
              <a:schemeClr val="tx2">
                <a:tint val="45000"/>
                <a:satMod val="400000"/>
              </a:schemeClr>
            </a:duotone>
          </a:blip>
          <a:srcRect l="29343" r="44117"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2"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Θέση περιεχομένου 2">
            <a:extLst>
              <a:ext uri="{FF2B5EF4-FFF2-40B4-BE49-F238E27FC236}">
                <a16:creationId xmlns:a16="http://schemas.microsoft.com/office/drawing/2014/main" id="{E8CAD22A-BB5F-0370-DF74-EF8735D1F310}"/>
              </a:ext>
            </a:extLst>
          </p:cNvPr>
          <p:cNvSpPr>
            <a:spLocks noGrp="1"/>
          </p:cNvSpPr>
          <p:nvPr>
            <p:ph idx="1"/>
          </p:nvPr>
        </p:nvSpPr>
        <p:spPr>
          <a:xfrm>
            <a:off x="2589057" y="1930400"/>
            <a:ext cx="7313954" cy="3880773"/>
          </a:xfrm>
        </p:spPr>
        <p:txBody>
          <a:bodyPr>
            <a:normAutofit/>
          </a:bodyPr>
          <a:lstStyle/>
          <a:p>
            <a:pPr>
              <a:lnSpc>
                <a:spcPct val="90000"/>
              </a:lnSpc>
              <a:buFont typeface="Wingdings" panose="05000000000000000000" pitchFamily="2" charset="2"/>
              <a:buChar char="Ø"/>
            </a:pPr>
            <a:r>
              <a:rPr lang="en-US" sz="1500" dirty="0">
                <a:latin typeface="Arial" panose="020B0604020202020204" pitchFamily="34" charset="0"/>
                <a:cs typeface="Arial" panose="020B0604020202020204" pitchFamily="34" charset="0"/>
              </a:rPr>
              <a:t>ECONOMY </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Transition from a centrally planned economy to a market economy through reforms such as privatization, currency reform, establishment of modern banking system and new tax system and</a:t>
            </a:r>
            <a:r>
              <a:rPr lang="el-GR"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hyperinflation policies </a:t>
            </a:r>
            <a:endParaRPr lang="el-GR" sz="15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Relationship to the EU budget: is one of the net beneficiaries – receiver 1,7 billion </a:t>
            </a:r>
            <a:endParaRPr lang="el-GR" sz="15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Real  GDP growth rate: 5.98% (2021) </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Belongs to the middle 11 countries with GDP 89% in comparison to the EU average </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Exports - 53.400 dollars (2021) </a:t>
            </a:r>
          </a:p>
          <a:p>
            <a:pPr marL="0" indent="0" algn="just">
              <a:lnSpc>
                <a:spcPct val="90000"/>
              </a:lnSpc>
              <a:buNone/>
            </a:pPr>
            <a:r>
              <a:rPr lang="en-US" sz="1500" dirty="0">
                <a:latin typeface="Arial" panose="020B0604020202020204" pitchFamily="34" charset="0"/>
                <a:cs typeface="Arial" panose="020B0604020202020204" pitchFamily="34" charset="0"/>
              </a:rPr>
              <a:t>       Main export partners: Russia, Latvia, Germany, Poland and the United states</a:t>
            </a:r>
          </a:p>
          <a:p>
            <a:pPr>
              <a:lnSpc>
                <a:spcPct val="90000"/>
              </a:lnSpc>
              <a:buFont typeface="Wingdings" panose="05000000000000000000" pitchFamily="2" charset="2"/>
              <a:buChar char="§"/>
            </a:pPr>
            <a:r>
              <a:rPr lang="en-US" sz="1500" dirty="0">
                <a:latin typeface="Arial" panose="020B0604020202020204" pitchFamily="34" charset="0"/>
                <a:cs typeface="Arial" panose="020B0604020202020204" pitchFamily="34" charset="0"/>
              </a:rPr>
              <a:t>Imports – 50.400 dollars (2021)</a:t>
            </a:r>
          </a:p>
          <a:p>
            <a:pPr marL="0" indent="0">
              <a:lnSpc>
                <a:spcPct val="90000"/>
              </a:lnSpc>
              <a:buNone/>
            </a:pPr>
            <a:r>
              <a:rPr lang="en-US" sz="1500" dirty="0">
                <a:latin typeface="Arial" panose="020B0604020202020204" pitchFamily="34" charset="0"/>
                <a:cs typeface="Arial" panose="020B0604020202020204" pitchFamily="34" charset="0"/>
              </a:rPr>
              <a:t>     Main import partners: Poland, Germany, Russia, Latvia, Netherlands</a:t>
            </a:r>
          </a:p>
          <a:p>
            <a:pPr>
              <a:lnSpc>
                <a:spcPct val="90000"/>
              </a:lnSpc>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sz="1500" dirty="0"/>
          </a:p>
        </p:txBody>
      </p:sp>
    </p:spTree>
    <p:extLst>
      <p:ext uri="{BB962C8B-B14F-4D97-AF65-F5344CB8AC3E}">
        <p14:creationId xmlns:p14="http://schemas.microsoft.com/office/powerpoint/2010/main" val="774760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44B6D1-A2D0-7C69-9529-7DA02B476099}"/>
              </a:ext>
            </a:extLst>
          </p:cNvPr>
          <p:cNvSpPr>
            <a:spLocks noGrp="1"/>
          </p:cNvSpPr>
          <p:nvPr>
            <p:ph type="title"/>
          </p:nvPr>
        </p:nvSpPr>
        <p:spPr>
          <a:xfrm>
            <a:off x="2849562" y="609600"/>
            <a:ext cx="6424440" cy="1320800"/>
          </a:xfrm>
        </p:spPr>
        <p:txBody>
          <a:bodyPr>
            <a:normAutofit/>
          </a:bodyPr>
          <a:lstStyle/>
          <a:p>
            <a:r>
              <a:rPr lang="en-US">
                <a:latin typeface="Arial" panose="020B0604020202020204" pitchFamily="34" charset="0"/>
                <a:cs typeface="Arial" panose="020B0604020202020204" pitchFamily="34" charset="0"/>
              </a:rPr>
              <a:t>LITHUANIA AND RUSSIA </a:t>
            </a:r>
          </a:p>
        </p:txBody>
      </p:sp>
      <p:pic>
        <p:nvPicPr>
          <p:cNvPr id="5" name="Picture 4" descr="Offshore production platform">
            <a:extLst>
              <a:ext uri="{FF2B5EF4-FFF2-40B4-BE49-F238E27FC236}">
                <a16:creationId xmlns:a16="http://schemas.microsoft.com/office/drawing/2014/main" id="{502046EB-9536-32DB-9E66-485D30278763}"/>
              </a:ext>
            </a:extLst>
          </p:cNvPr>
          <p:cNvPicPr>
            <a:picLocks noChangeAspect="1"/>
          </p:cNvPicPr>
          <p:nvPr/>
        </p:nvPicPr>
        <p:blipFill rotWithShape="1">
          <a:blip r:embed="rId2"/>
          <a:srcRect l="35739" r="36096"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Θέση περιεχομένου 2">
            <a:extLst>
              <a:ext uri="{FF2B5EF4-FFF2-40B4-BE49-F238E27FC236}">
                <a16:creationId xmlns:a16="http://schemas.microsoft.com/office/drawing/2014/main" id="{D5DF4EA3-2AAA-506B-25C7-2569CAA95137}"/>
              </a:ext>
            </a:extLst>
          </p:cNvPr>
          <p:cNvSpPr>
            <a:spLocks noGrp="1"/>
          </p:cNvSpPr>
          <p:nvPr>
            <p:ph idx="1"/>
          </p:nvPr>
        </p:nvSpPr>
        <p:spPr>
          <a:xfrm>
            <a:off x="2734056" y="1751309"/>
            <a:ext cx="6539946" cy="4290054"/>
          </a:xfrm>
        </p:spPr>
        <p:txBody>
          <a:bodyPr>
            <a:normAutofit fontScale="92500" lnSpcReduction="10000"/>
          </a:bodyPr>
          <a:lstStyle/>
          <a:p>
            <a:pPr>
              <a:lnSpc>
                <a:spcPct val="90000"/>
              </a:lnSpc>
            </a:pPr>
            <a:r>
              <a:rPr lang="en-US" dirty="0">
                <a:latin typeface="Arial" panose="020B0604020202020204" pitchFamily="34" charset="0"/>
                <a:cs typeface="Arial" panose="020B0604020202020204" pitchFamily="34" charset="0"/>
              </a:rPr>
              <a:t>After the Chernobyl disaster and during the Soviet rule there was a factory built in Lithuania to provide electricity in the country economically supported by Moscow but after 1990 several million dollars were given by the EU to shut down the plant due to lack of trust in the Russians </a:t>
            </a:r>
          </a:p>
          <a:p>
            <a:pPr>
              <a:lnSpc>
                <a:spcPct val="90000"/>
              </a:lnSpc>
            </a:pPr>
            <a:r>
              <a:rPr lang="en-US" dirty="0">
                <a:latin typeface="Arial" panose="020B0604020202020204" pitchFamily="34" charset="0"/>
                <a:cs typeface="Arial" panose="020B0604020202020204" pitchFamily="34" charset="0"/>
              </a:rPr>
              <a:t>Russia was Lithuania’s main energy source </a:t>
            </a:r>
          </a:p>
          <a:p>
            <a:pPr>
              <a:lnSpc>
                <a:spcPct val="90000"/>
              </a:lnSpc>
            </a:pPr>
            <a:r>
              <a:rPr lang="en-US" dirty="0">
                <a:latin typeface="Arial" panose="020B0604020202020204" pitchFamily="34" charset="0"/>
                <a:cs typeface="Arial" panose="020B0604020202020204" pitchFamily="34" charset="0"/>
              </a:rPr>
              <a:t>In the last decade Lithuania promoted its energy independence from Russia, in fear of political and diplomatic pressures and potential supply disruptions</a:t>
            </a:r>
          </a:p>
          <a:p>
            <a:pPr>
              <a:lnSpc>
                <a:spcPct val="90000"/>
              </a:lnSpc>
            </a:pPr>
            <a:r>
              <a:rPr lang="en-US" dirty="0">
                <a:latin typeface="Arial" panose="020B0604020202020204" pitchFamily="34" charset="0"/>
                <a:cs typeface="Arial" panose="020B0604020202020204" pitchFamily="34" charset="0"/>
              </a:rPr>
              <a:t>Was among many European countries that were always dependent on Russian gas imports </a:t>
            </a:r>
          </a:p>
          <a:p>
            <a:pPr>
              <a:lnSpc>
                <a:spcPct val="90000"/>
              </a:lnSpc>
            </a:pPr>
            <a:r>
              <a:rPr lang="en-US" dirty="0">
                <a:latin typeface="Arial" panose="020B0604020202020204" pitchFamily="34" charset="0"/>
                <a:cs typeface="Arial" panose="020B0604020202020204" pitchFamily="34" charset="0"/>
              </a:rPr>
              <a:t>Lithuania tried to diversify itself by creating a terminal to import gas from other countries all around the world apart from Russia </a:t>
            </a:r>
          </a:p>
          <a:p>
            <a:pPr>
              <a:lnSpc>
                <a:spcPct val="90000"/>
              </a:lnSpc>
            </a:pPr>
            <a:r>
              <a:rPr lang="en-US" dirty="0">
                <a:latin typeface="Arial" panose="020B0604020202020204" pitchFamily="34" charset="0"/>
                <a:cs typeface="Arial" panose="020B0604020202020204" pitchFamily="34" charset="0"/>
              </a:rPr>
              <a:t>Aims to reduce dependence on fossil fuels and develop gas import relations with neighboring countries such as Sweden and Poland. </a:t>
            </a:r>
          </a:p>
        </p:txBody>
      </p:sp>
    </p:spTree>
    <p:extLst>
      <p:ext uri="{BB962C8B-B14F-4D97-AF65-F5344CB8AC3E}">
        <p14:creationId xmlns:p14="http://schemas.microsoft.com/office/powerpoint/2010/main" val="1352647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31DD67-314D-FE88-3BCB-4BDD7FDDA90C}"/>
              </a:ext>
            </a:extLst>
          </p:cNvPr>
          <p:cNvSpPr>
            <a:spLocks noGrp="1"/>
          </p:cNvSpPr>
          <p:nvPr>
            <p:ph type="title"/>
          </p:nvPr>
        </p:nvSpPr>
        <p:spPr/>
        <p:txBody>
          <a:bodyPr>
            <a:normAutofit/>
          </a:bodyPr>
          <a:lstStyle/>
          <a:p>
            <a:r>
              <a:rPr lang="en-US" sz="3200" dirty="0"/>
              <a:t>LITHUANIA IN THE EU </a:t>
            </a:r>
          </a:p>
        </p:txBody>
      </p:sp>
      <p:graphicFrame>
        <p:nvGraphicFramePr>
          <p:cNvPr id="5" name="Θέση περιεχομένου 2">
            <a:extLst>
              <a:ext uri="{FF2B5EF4-FFF2-40B4-BE49-F238E27FC236}">
                <a16:creationId xmlns:a16="http://schemas.microsoft.com/office/drawing/2014/main" id="{04958082-F3D1-7E1E-874E-015C1B639303}"/>
              </a:ext>
            </a:extLst>
          </p:cNvPr>
          <p:cNvGraphicFramePr>
            <a:graphicFrameLocks noGrp="1"/>
          </p:cNvGraphicFramePr>
          <p:nvPr>
            <p:ph idx="1"/>
            <p:extLst>
              <p:ext uri="{D42A27DB-BD31-4B8C-83A1-F6EECF244321}">
                <p14:modId xmlns:p14="http://schemas.microsoft.com/office/powerpoint/2010/main" val="2699545132"/>
              </p:ext>
            </p:extLst>
          </p:nvPr>
        </p:nvGraphicFramePr>
        <p:xfrm>
          <a:off x="677334" y="1633647"/>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891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Τίτλος 1">
            <a:extLst>
              <a:ext uri="{FF2B5EF4-FFF2-40B4-BE49-F238E27FC236}">
                <a16:creationId xmlns:a16="http://schemas.microsoft.com/office/drawing/2014/main" id="{9EECA85F-8658-6145-17BB-2017BE52BB29}"/>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THE GOVERNMENT </a:t>
            </a:r>
          </a:p>
        </p:txBody>
      </p:sp>
      <p:sp>
        <p:nvSpPr>
          <p:cNvPr id="3" name="Θέση περιεχομένου 2">
            <a:extLst>
              <a:ext uri="{FF2B5EF4-FFF2-40B4-BE49-F238E27FC236}">
                <a16:creationId xmlns:a16="http://schemas.microsoft.com/office/drawing/2014/main" id="{8BDD23EE-1BF8-698F-611D-CFC0D66903D6}"/>
              </a:ext>
            </a:extLst>
          </p:cNvPr>
          <p:cNvSpPr>
            <a:spLocks noGrp="1"/>
          </p:cNvSpPr>
          <p:nvPr>
            <p:ph idx="1"/>
          </p:nvPr>
        </p:nvSpPr>
        <p:spPr>
          <a:xfrm>
            <a:off x="673754" y="2160590"/>
            <a:ext cx="3973943" cy="3440110"/>
          </a:xfrm>
        </p:spPr>
        <p:txBody>
          <a:bodyPr>
            <a:normAutofit fontScale="92500" lnSpcReduction="10000"/>
          </a:bodyPr>
          <a:lstStyle/>
          <a:p>
            <a:pPr>
              <a:lnSpc>
                <a:spcPct val="90000"/>
              </a:lnSpc>
            </a:pPr>
            <a:r>
              <a:rPr lang="en-US" sz="1400" dirty="0">
                <a:solidFill>
                  <a:schemeClr val="bg1"/>
                </a:solidFill>
                <a:latin typeface="Arial" panose="020B0604020202020204" pitchFamily="34" charset="0"/>
                <a:cs typeface="Arial" panose="020B0604020202020204" pitchFamily="34" charset="0"/>
              </a:rPr>
              <a:t>Current Constitution : applies from 1992 </a:t>
            </a:r>
          </a:p>
          <a:p>
            <a:pPr>
              <a:lnSpc>
                <a:spcPct val="9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The Constitution aligns with the guidelines and commitments that arise from the participation in the European Union </a:t>
            </a:r>
          </a:p>
          <a:p>
            <a:pPr>
              <a:lnSpc>
                <a:spcPct val="90000"/>
              </a:lnSpc>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Separation of powers: the legislative, the judicial and the executive </a:t>
            </a:r>
          </a:p>
          <a:p>
            <a:pPr>
              <a:lnSpc>
                <a:spcPct val="90000"/>
              </a:lnSpc>
            </a:pPr>
            <a:r>
              <a:rPr lang="en-US" sz="1400" dirty="0">
                <a:solidFill>
                  <a:schemeClr val="bg1"/>
                </a:solidFill>
                <a:latin typeface="Arial" panose="020B0604020202020204" pitchFamily="34" charset="0"/>
                <a:cs typeface="Arial" panose="020B0604020202020204" pitchFamily="34" charset="0"/>
              </a:rPr>
              <a:t>Parliamentary democracy </a:t>
            </a:r>
          </a:p>
          <a:p>
            <a:pPr>
              <a:lnSpc>
                <a:spcPct val="90000"/>
              </a:lnSpc>
            </a:pPr>
            <a:r>
              <a:rPr lang="en-US" sz="1400" dirty="0">
                <a:solidFill>
                  <a:schemeClr val="bg1"/>
                </a:solidFill>
                <a:latin typeface="Arial" panose="020B0604020202020204" pitchFamily="34" charset="0"/>
                <a:cs typeface="Arial" panose="020B0604020202020204" pitchFamily="34" charset="0"/>
              </a:rPr>
              <a:t>Semi- presidential system </a:t>
            </a:r>
          </a:p>
          <a:p>
            <a:pPr>
              <a:lnSpc>
                <a:spcPct val="90000"/>
              </a:lnSpc>
            </a:pPr>
            <a:r>
              <a:rPr lang="en-US" sz="1400" dirty="0">
                <a:solidFill>
                  <a:schemeClr val="bg1"/>
                </a:solidFill>
                <a:latin typeface="Arial" panose="020B0604020202020204" pitchFamily="34" charset="0"/>
                <a:cs typeface="Arial" panose="020B0604020202020204" pitchFamily="34" charset="0"/>
              </a:rPr>
              <a:t>Parliament name: Seimas- needs 2/3 majority to make decisions (except for  situations concerning matters of national integrity and independence) </a:t>
            </a:r>
          </a:p>
          <a:p>
            <a:pPr>
              <a:lnSpc>
                <a:spcPct val="90000"/>
              </a:lnSpc>
            </a:pPr>
            <a:r>
              <a:rPr lang="en-US" sz="1400" dirty="0">
                <a:solidFill>
                  <a:schemeClr val="bg1"/>
                </a:solidFill>
                <a:latin typeface="Arial" panose="020B0604020202020204" pitchFamily="34" charset="0"/>
                <a:cs typeface="Arial" panose="020B0604020202020204" pitchFamily="34" charset="0"/>
              </a:rPr>
              <a:t>As of 2022 president of the Lithuanian government is Ingrida </a:t>
            </a:r>
            <a:r>
              <a:rPr lang="en-US" sz="1400" dirty="0" err="1">
                <a:solidFill>
                  <a:schemeClr val="bg1"/>
                </a:solidFill>
                <a:latin typeface="Arial" panose="020B0604020202020204" pitchFamily="34" charset="0"/>
                <a:cs typeface="Arial" panose="020B0604020202020204" pitchFamily="34" charset="0"/>
              </a:rPr>
              <a:t>Simonyte</a:t>
            </a:r>
            <a:r>
              <a:rPr lang="en-US" sz="1400" dirty="0">
                <a:solidFill>
                  <a:schemeClr val="bg1"/>
                </a:solidFill>
                <a:latin typeface="Arial" panose="020B0604020202020204" pitchFamily="34" charset="0"/>
                <a:cs typeface="Arial" panose="020B0604020202020204" pitchFamily="34" charset="0"/>
              </a:rPr>
              <a:t> who is also the Prime Minister </a:t>
            </a:r>
            <a:br>
              <a:rPr lang="en-US" sz="1400" dirty="0">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a:p>
            <a:pPr>
              <a:lnSpc>
                <a:spcPct val="90000"/>
              </a:lnSpc>
            </a:pPr>
            <a:endParaRPr lang="en-US" sz="1400" dirty="0">
              <a:solidFill>
                <a:schemeClr val="bg1"/>
              </a:solidFill>
              <a:latin typeface="Arial" panose="020B0604020202020204" pitchFamily="34" charset="0"/>
              <a:cs typeface="Arial" panose="020B0604020202020204" pitchFamily="34" charset="0"/>
            </a:endParaRPr>
          </a:p>
          <a:p>
            <a:pPr>
              <a:lnSpc>
                <a:spcPct val="90000"/>
              </a:lnSpc>
            </a:pPr>
            <a:endParaRPr lang="en-US" sz="1400" dirty="0">
              <a:solidFill>
                <a:schemeClr val="bg1"/>
              </a:solidFill>
            </a:endParaRPr>
          </a:p>
        </p:txBody>
      </p:sp>
      <p:pic>
        <p:nvPicPr>
          <p:cNvPr id="4" name="Εικόνα 3">
            <a:extLst>
              <a:ext uri="{FF2B5EF4-FFF2-40B4-BE49-F238E27FC236}">
                <a16:creationId xmlns:a16="http://schemas.microsoft.com/office/drawing/2014/main" id="{757F33B2-E998-4B14-0B00-CBEA808487FE}"/>
              </a:ext>
            </a:extLst>
          </p:cNvPr>
          <p:cNvPicPr>
            <a:picLocks noChangeAspect="1"/>
          </p:cNvPicPr>
          <p:nvPr/>
        </p:nvPicPr>
        <p:blipFill>
          <a:blip r:embed="rId2"/>
          <a:stretch>
            <a:fillRect/>
          </a:stretch>
        </p:blipFill>
        <p:spPr>
          <a:xfrm>
            <a:off x="6096001" y="1536792"/>
            <a:ext cx="5143500" cy="3771900"/>
          </a:xfrm>
          <a:prstGeom prst="rect">
            <a:avLst/>
          </a:prstGeom>
        </p:spPr>
      </p:pic>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629918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AB6589-5CB9-4100-696D-0AE60079DC81}"/>
              </a:ext>
            </a:extLst>
          </p:cNvPr>
          <p:cNvSpPr>
            <a:spLocks noGrp="1"/>
          </p:cNvSpPr>
          <p:nvPr>
            <p:ph type="title"/>
          </p:nvPr>
        </p:nvSpPr>
        <p:spPr>
          <a:xfrm>
            <a:off x="728577" y="320514"/>
            <a:ext cx="8596668" cy="1320800"/>
          </a:xfrm>
        </p:spPr>
        <p:txBody>
          <a:bodyPr anchor="t">
            <a:normAutofit/>
          </a:bodyPr>
          <a:lstStyle/>
          <a:p>
            <a:r>
              <a:rPr lang="en-US" sz="2800" dirty="0">
                <a:latin typeface="Arial" panose="020B0604020202020204" pitchFamily="34" charset="0"/>
                <a:cs typeface="Arial" panose="020B0604020202020204" pitchFamily="34" charset="0"/>
              </a:rPr>
              <a:t>BIGGEST PARTIES IN THE GOVERNMENT IN THE 2020 ELECTIONS  </a:t>
            </a:r>
          </a:p>
        </p:txBody>
      </p:sp>
      <p:sp>
        <p:nvSpPr>
          <p:cNvPr id="3" name="Θέση περιεχομένου 2">
            <a:extLst>
              <a:ext uri="{FF2B5EF4-FFF2-40B4-BE49-F238E27FC236}">
                <a16:creationId xmlns:a16="http://schemas.microsoft.com/office/drawing/2014/main" id="{CBD6F64A-2FB8-7956-85C2-3C662CB47ED0}"/>
              </a:ext>
            </a:extLst>
          </p:cNvPr>
          <p:cNvSpPr>
            <a:spLocks noGrp="1"/>
          </p:cNvSpPr>
          <p:nvPr>
            <p:ph idx="1"/>
          </p:nvPr>
        </p:nvSpPr>
        <p:spPr>
          <a:xfrm>
            <a:off x="6336287" y="2160589"/>
            <a:ext cx="2934714" cy="3880773"/>
          </a:xfrm>
        </p:spPr>
        <p:txBody>
          <a:bodyPr>
            <a:normAutofit/>
          </a:bodyPr>
          <a:lstStyle/>
          <a:p>
            <a:pPr marL="0" indent="0">
              <a:lnSpc>
                <a:spcPct val="90000"/>
              </a:lnSpc>
              <a:buNone/>
            </a:pPr>
            <a:br>
              <a:rPr lang="en-US" sz="1400" b="0" i="0" dirty="0">
                <a:effectLst/>
                <a:latin typeface="GT America Extended"/>
              </a:rPr>
            </a:br>
            <a:endParaRPr lang="en-US" sz="1400" dirty="0"/>
          </a:p>
        </p:txBody>
      </p:sp>
      <p:sp>
        <p:nvSpPr>
          <p:cNvPr id="9" name="TextBox 8">
            <a:extLst>
              <a:ext uri="{FF2B5EF4-FFF2-40B4-BE49-F238E27FC236}">
                <a16:creationId xmlns:a16="http://schemas.microsoft.com/office/drawing/2014/main" id="{F49C15CA-AE74-4867-4E09-70F111C67063}"/>
              </a:ext>
            </a:extLst>
          </p:cNvPr>
          <p:cNvSpPr txBox="1"/>
          <p:nvPr/>
        </p:nvSpPr>
        <p:spPr>
          <a:xfrm>
            <a:off x="728577" y="1717748"/>
            <a:ext cx="7552267"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TS-LKD: Homeland Union – Lithuanian Christian Democrats :light blue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Lithuanian Farmers and Greens Union : green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LSDP- Social Democratic Party of Lithuania : red</a:t>
            </a: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Party:  dark blue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Liberals' Movement: orange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Freedom party</a:t>
            </a:r>
            <a:r>
              <a:rPr lang="en-US">
                <a:latin typeface="Arial" panose="020B0604020202020204" pitchFamily="34" charset="0"/>
                <a:cs typeface="Arial" panose="020B0604020202020204" pitchFamily="34" charset="0"/>
              </a:rPr>
              <a:t>: purple</a:t>
            </a:r>
            <a:endParaRPr lang="en-US" dirty="0">
              <a:latin typeface="Arial" panose="020B0604020202020204" pitchFamily="34" charset="0"/>
              <a:cs typeface="Arial" panose="020B0604020202020204" pitchFamily="34" charset="0"/>
            </a:endParaRPr>
          </a:p>
        </p:txBody>
      </p:sp>
      <p:pic>
        <p:nvPicPr>
          <p:cNvPr id="13" name="Εικόνα 12">
            <a:extLst>
              <a:ext uri="{FF2B5EF4-FFF2-40B4-BE49-F238E27FC236}">
                <a16:creationId xmlns:a16="http://schemas.microsoft.com/office/drawing/2014/main" id="{1ECC020B-A76C-ED46-FF0E-A917F6ECAC7D}"/>
              </a:ext>
            </a:extLst>
          </p:cNvPr>
          <p:cNvPicPr>
            <a:picLocks noChangeAspect="1"/>
          </p:cNvPicPr>
          <p:nvPr/>
        </p:nvPicPr>
        <p:blipFill rotWithShape="1">
          <a:blip r:embed="rId2"/>
          <a:srcRect r="-11240" b="-11240"/>
          <a:stretch/>
        </p:blipFill>
        <p:spPr>
          <a:xfrm>
            <a:off x="5113213" y="3017392"/>
            <a:ext cx="4822887" cy="2501912"/>
          </a:xfrm>
          <a:prstGeom prst="rect">
            <a:avLst/>
          </a:prstGeom>
        </p:spPr>
      </p:pic>
      <p:sp>
        <p:nvSpPr>
          <p:cNvPr id="15" name="TextBox 14">
            <a:extLst>
              <a:ext uri="{FF2B5EF4-FFF2-40B4-BE49-F238E27FC236}">
                <a16:creationId xmlns:a16="http://schemas.microsoft.com/office/drawing/2014/main" id="{EEF1F5BA-DC0A-32C7-B33C-EC4EED24FFA2}"/>
              </a:ext>
            </a:extLst>
          </p:cNvPr>
          <p:cNvSpPr txBox="1"/>
          <p:nvPr/>
        </p:nvSpPr>
        <p:spPr>
          <a:xfrm>
            <a:off x="728577" y="3848327"/>
            <a:ext cx="3938768" cy="2308324"/>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2020 the Homeland Union- Lithuanian Christian Democrats won the elections, led by the former Finance Minister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the second place was a coalition between the Prime Minister at the time and The Farmers and Greens Union. </a:t>
            </a:r>
          </a:p>
        </p:txBody>
      </p:sp>
    </p:spTree>
    <p:extLst>
      <p:ext uri="{BB962C8B-B14F-4D97-AF65-F5344CB8AC3E}">
        <p14:creationId xmlns:p14="http://schemas.microsoft.com/office/powerpoint/2010/main" val="3708245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1000"/>
                                        <p:tgtEl>
                                          <p:spTgt spid="15">
                                            <p:txEl>
                                              <p:pRg st="0" end="0"/>
                                            </p:txEl>
                                          </p:spTgt>
                                        </p:tgtEl>
                                      </p:cBhvr>
                                    </p:animEffect>
                                    <p:anim calcmode="lin" valueType="num">
                                      <p:cBhvr>
                                        <p:cTn id="4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Effect transition="in" filter="fade">
                                      <p:cBhvr>
                                        <p:cTn id="53" dur="1000"/>
                                        <p:tgtEl>
                                          <p:spTgt spid="15">
                                            <p:txEl>
                                              <p:pRg st="1" end="1"/>
                                            </p:txEl>
                                          </p:spTgt>
                                        </p:tgtEl>
                                      </p:cBhvr>
                                    </p:animEffect>
                                    <p:anim calcmode="lin" valueType="num">
                                      <p:cBhvr>
                                        <p:cTn id="54"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Όψη">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7201</TotalTime>
  <Words>1304</Words>
  <Application>Microsoft Office PowerPoint</Application>
  <PresentationFormat>Widescreen</PresentationFormat>
  <Paragraphs>117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GT America Extended</vt:lpstr>
      <vt:lpstr>Trebuchet MS</vt:lpstr>
      <vt:lpstr>Wingdings</vt:lpstr>
      <vt:lpstr>Wingdings 3</vt:lpstr>
      <vt:lpstr>Όψη</vt:lpstr>
      <vt:lpstr>LITHUANIA IN THE EUROPEAN UNION </vt:lpstr>
      <vt:lpstr>TABLE OF CONTENTS </vt:lpstr>
      <vt:lpstr>FACTS </vt:lpstr>
      <vt:lpstr>LITHUANIA IN THE E.U. </vt:lpstr>
      <vt:lpstr>LITHUANIA IN THE E.U. </vt:lpstr>
      <vt:lpstr>LITHUANIA AND RUSSIA </vt:lpstr>
      <vt:lpstr>LITHUANIA IN THE EU </vt:lpstr>
      <vt:lpstr>THE GOVERNMENT </vt:lpstr>
      <vt:lpstr>BIGGEST PARTIES IN THE GOVERNMENT IN THE 2020 ELECTIONS  </vt:lpstr>
      <vt:lpstr>Voting intention since the Russian invasion in Ukraine</vt:lpstr>
      <vt:lpstr>EUROSCEPTICISM IN LITHUANIA </vt:lpstr>
      <vt:lpstr>Euroscepticicm  </vt:lpstr>
      <vt:lpstr>SINO-LITHUANIAN  DIPLOMATIC CRISIS </vt:lpstr>
      <vt:lpstr>CONCLUSION </vt:lpstr>
      <vt:lpstr>BIBLIOGRAPHY </vt:lpstr>
      <vt:lpstr>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user01</dc:creator>
  <cp:lastModifiedBy>HP</cp:lastModifiedBy>
  <cp:revision>99</cp:revision>
  <dcterms:created xsi:type="dcterms:W3CDTF">2023-12-27T06:12:24Z</dcterms:created>
  <dcterms:modified xsi:type="dcterms:W3CDTF">2024-01-09T21:06:25Z</dcterms:modified>
</cp:coreProperties>
</file>