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Lst>
  <p:sldSz cy="5143500" cx="9144000"/>
  <p:notesSz cx="6858000" cy="9144000"/>
  <p:embeddedFontLst>
    <p:embeddedFont>
      <p:font typeface="Nuni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11" Type="http://schemas.openxmlformats.org/officeDocument/2006/relationships/slide" Target="slides/slide6.xml"/><Relationship Id="rId22" Type="http://schemas.openxmlformats.org/officeDocument/2006/relationships/font" Target="fonts/Nunito-bold.fntdata"/><Relationship Id="rId10" Type="http://schemas.openxmlformats.org/officeDocument/2006/relationships/slide" Target="slides/slide5.xml"/><Relationship Id="rId21" Type="http://schemas.openxmlformats.org/officeDocument/2006/relationships/font" Target="fonts/Nunito-regular.fntdata"/><Relationship Id="rId13" Type="http://schemas.openxmlformats.org/officeDocument/2006/relationships/slide" Target="slides/slide8.xml"/><Relationship Id="rId24" Type="http://schemas.openxmlformats.org/officeDocument/2006/relationships/font" Target="fonts/Nunito-boldItalic.fntdata"/><Relationship Id="rId12" Type="http://schemas.openxmlformats.org/officeDocument/2006/relationships/slide" Target="slides/slide7.xml"/><Relationship Id="rId23" Type="http://schemas.openxmlformats.org/officeDocument/2006/relationships/font" Target="fonts/Nunito-italic.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5" Type="http://schemas.openxmlformats.org/officeDocument/2006/relationships/notesMaster" Target="notesMasters/notesMaster1.xml"/><Relationship Id="rId19" Type="http://schemas.openxmlformats.org/officeDocument/2006/relationships/slide" Target="slides/slide14.xml"/><Relationship Id="rId6" Type="http://schemas.openxmlformats.org/officeDocument/2006/relationships/slide" Target="slides/slide1.xml"/><Relationship Id="rId18" Type="http://schemas.openxmlformats.org/officeDocument/2006/relationships/slide" Target="slides/slide13.xml"/><Relationship Id="rId7" Type="http://schemas.openxmlformats.org/officeDocument/2006/relationships/slide" Target="slides/slide2.xml"/><Relationship Id="rId8"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4" name="Shape 124"/>
        <p:cNvGrpSpPr/>
        <p:nvPr/>
      </p:nvGrpSpPr>
      <p:grpSpPr>
        <a:xfrm>
          <a:off x="0" y="0"/>
          <a:ext cx="0" cy="0"/>
          <a:chOff x="0" y="0"/>
          <a:chExt cx="0" cy="0"/>
        </a:xfrm>
      </p:grpSpPr>
      <p:sp>
        <p:nvSpPr>
          <p:cNvPr id="125" name="Google Shape;125;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126" name="Google Shape;126;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4" name="Shape 204"/>
        <p:cNvGrpSpPr/>
        <p:nvPr/>
      </p:nvGrpSpPr>
      <p:grpSpPr>
        <a:xfrm>
          <a:off x="0" y="0"/>
          <a:ext cx="0" cy="0"/>
          <a:chOff x="0" y="0"/>
          <a:chExt cx="0" cy="0"/>
        </a:xfrm>
      </p:grpSpPr>
      <p:sp>
        <p:nvSpPr>
          <p:cNvPr id="205" name="Google Shape;205;g28a65fd4386_0_15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6" name="Google Shape;206;g28a65fd4386_0_15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2" name="Shape 212"/>
        <p:cNvGrpSpPr/>
        <p:nvPr/>
      </p:nvGrpSpPr>
      <p:grpSpPr>
        <a:xfrm>
          <a:off x="0" y="0"/>
          <a:ext cx="0" cy="0"/>
          <a:chOff x="0" y="0"/>
          <a:chExt cx="0" cy="0"/>
        </a:xfrm>
      </p:grpSpPr>
      <p:sp>
        <p:nvSpPr>
          <p:cNvPr id="213" name="Google Shape;213;g28a65fd4386_0_15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14" name="Google Shape;214;g28a65fd4386_0_15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g28a65fd4386_0_16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23" name="Google Shape;223;g28a65fd4386_0_16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g28a65fd4386_0_1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1" name="Google Shape;231;g28a65fd4386_0_1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g28a65fd4386_0_1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39" name="Google Shape;239;g28a65fd4386_0_1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g28a65fd4386_0_20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46" name="Google Shape;246;g28a65fd4386_0_20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28a65fd4386_0_1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28a65fd4386_0_1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g28a65fd4386_0_1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0" name="Google Shape;150;g28a65fd4386_0_1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8a65fd4386_0_1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8a65fd4386_0_1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8a65fd4386_0_1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8a65fd4386_0_1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8a65fd4386_0_1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4" name="Google Shape;174;g28a65fd4386_0_13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3" name="Shape 183"/>
        <p:cNvGrpSpPr/>
        <p:nvPr/>
      </p:nvGrpSpPr>
      <p:grpSpPr>
        <a:xfrm>
          <a:off x="0" y="0"/>
          <a:ext cx="0" cy="0"/>
          <a:chOff x="0" y="0"/>
          <a:chExt cx="0" cy="0"/>
        </a:xfrm>
      </p:grpSpPr>
      <p:sp>
        <p:nvSpPr>
          <p:cNvPr id="184" name="Google Shape;184;g2972a53ffd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5" name="Google Shape;185;g2972a53ffd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9" name="Shape 189"/>
        <p:cNvGrpSpPr/>
        <p:nvPr/>
      </p:nvGrpSpPr>
      <p:grpSpPr>
        <a:xfrm>
          <a:off x="0" y="0"/>
          <a:ext cx="0" cy="0"/>
          <a:chOff x="0" y="0"/>
          <a:chExt cx="0" cy="0"/>
        </a:xfrm>
      </p:grpSpPr>
      <p:sp>
        <p:nvSpPr>
          <p:cNvPr id="190" name="Google Shape;190;g28a65fd4386_0_1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1" name="Google Shape;191;g28a65fd4386_0_14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6" name="Shape 196"/>
        <p:cNvGrpSpPr/>
        <p:nvPr/>
      </p:nvGrpSpPr>
      <p:grpSpPr>
        <a:xfrm>
          <a:off x="0" y="0"/>
          <a:ext cx="0" cy="0"/>
          <a:chOff x="0" y="0"/>
          <a:chExt cx="0" cy="0"/>
        </a:xfrm>
      </p:grpSpPr>
      <p:sp>
        <p:nvSpPr>
          <p:cNvPr id="197" name="Google Shape;197;g28a65fd4386_0_1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28a65fd4386_0_1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GB"/>
              <a:t>yrski75dktfpg89gt07tg</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accent6"/>
        </a:solidFill>
      </p:bgPr>
    </p:bg>
    <p:spTree>
      <p:nvGrpSpPr>
        <p:cNvPr id="9" name="Shape 9"/>
        <p:cNvGrpSpPr/>
        <p:nvPr/>
      </p:nvGrpSpPr>
      <p:grpSpPr>
        <a:xfrm>
          <a:off x="0" y="0"/>
          <a:ext cx="0" cy="0"/>
          <a:chOff x="0" y="0"/>
          <a:chExt cx="0" cy="0"/>
        </a:xfrm>
      </p:grpSpPr>
      <p:sp>
        <p:nvSpPr>
          <p:cNvPr id="10" name="Google Shape;10;p2"/>
          <p:cNvSpPr/>
          <p:nvPr/>
        </p:nvSpPr>
        <p:spPr>
          <a:xfrm>
            <a:off x="31" y="2824500"/>
            <a:ext cx="7370400" cy="2319000"/>
          </a:xfrm>
          <a:prstGeom prst="rtTriangle">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 name="Google Shape;11;p2"/>
          <p:cNvSpPr/>
          <p:nvPr/>
        </p:nvSpPr>
        <p:spPr>
          <a:xfrm flipH="1">
            <a:off x="3582600" y="1550700"/>
            <a:ext cx="5561400" cy="35928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2" name="Google Shape;12;p2"/>
          <p:cNvSpPr/>
          <p:nvPr/>
        </p:nvSpPr>
        <p:spPr>
          <a:xfrm rot="10800000">
            <a:off x="5058905" y="0"/>
            <a:ext cx="4085100" cy="20526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 name="Google Shape;13;p2"/>
          <p:cNvSpPr/>
          <p:nvPr/>
        </p:nvSpPr>
        <p:spPr>
          <a:xfrm>
            <a:off x="20327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4" name="Google Shape;14;p2"/>
          <p:cNvGrpSpPr/>
          <p:nvPr/>
        </p:nvGrpSpPr>
        <p:grpSpPr>
          <a:xfrm>
            <a:off x="255200" y="592"/>
            <a:ext cx="2250363" cy="1044300"/>
            <a:chOff x="255200" y="592"/>
            <a:chExt cx="2250363" cy="1044300"/>
          </a:xfrm>
        </p:grpSpPr>
        <p:sp>
          <p:nvSpPr>
            <p:cNvPr id="15" name="Google Shape;15;p2"/>
            <p:cNvSpPr/>
            <p:nvPr/>
          </p:nvSpPr>
          <p:spPr>
            <a:xfrm>
              <a:off x="764063"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 name="Google Shape;16;p2"/>
            <p:cNvSpPr/>
            <p:nvPr/>
          </p:nvSpPr>
          <p:spPr>
            <a:xfrm>
              <a:off x="509632"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 name="Google Shape;17;p2"/>
            <p:cNvSpPr/>
            <p:nvPr/>
          </p:nvSpPr>
          <p:spPr>
            <a:xfrm>
              <a:off x="255200" y="592"/>
              <a:ext cx="1741500" cy="10443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8" name="Google Shape;18;p2"/>
          <p:cNvGrpSpPr/>
          <p:nvPr/>
        </p:nvGrpSpPr>
        <p:grpSpPr>
          <a:xfrm>
            <a:off x="905395" y="592"/>
            <a:ext cx="2250363" cy="1044300"/>
            <a:chOff x="905395" y="592"/>
            <a:chExt cx="2250363" cy="1044300"/>
          </a:xfrm>
        </p:grpSpPr>
        <p:sp>
          <p:nvSpPr>
            <p:cNvPr id="19" name="Google Shape;19;p2"/>
            <p:cNvSpPr/>
            <p:nvPr/>
          </p:nvSpPr>
          <p:spPr>
            <a:xfrm>
              <a:off x="1414258"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0" name="Google Shape;20;p2"/>
            <p:cNvSpPr/>
            <p:nvPr/>
          </p:nvSpPr>
          <p:spPr>
            <a:xfrm>
              <a:off x="1159826"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2"/>
            <p:cNvSpPr/>
            <p:nvPr/>
          </p:nvSpPr>
          <p:spPr>
            <a:xfrm>
              <a:off x="905395" y="592"/>
              <a:ext cx="1741500" cy="1044300"/>
            </a:xfrm>
            <a:prstGeom prst="parallelogram">
              <a:avLst>
                <a:gd fmla="val 153193"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2" name="Google Shape;22;p2"/>
          <p:cNvGrpSpPr/>
          <p:nvPr/>
        </p:nvGrpSpPr>
        <p:grpSpPr>
          <a:xfrm>
            <a:off x="7057468" y="5088"/>
            <a:ext cx="1851282" cy="752108"/>
            <a:chOff x="6917201" y="0"/>
            <a:chExt cx="2227777" cy="863400"/>
          </a:xfrm>
        </p:grpSpPr>
        <p:sp>
          <p:nvSpPr>
            <p:cNvPr id="23" name="Google Shape;23;p2"/>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 name="Google Shape;24;p2"/>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5" name="Google Shape;25;p2"/>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26" name="Google Shape;26;p2"/>
          <p:cNvGrpSpPr/>
          <p:nvPr/>
        </p:nvGrpSpPr>
        <p:grpSpPr>
          <a:xfrm>
            <a:off x="6553032" y="4217852"/>
            <a:ext cx="2389068" cy="925737"/>
            <a:chOff x="6917201" y="0"/>
            <a:chExt cx="2227777" cy="863400"/>
          </a:xfrm>
        </p:grpSpPr>
        <p:sp>
          <p:nvSpPr>
            <p:cNvPr id="27" name="Google Shape;27;p2"/>
            <p:cNvSpPr/>
            <p:nvPr/>
          </p:nvSpPr>
          <p:spPr>
            <a:xfrm>
              <a:off x="7641677"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
            <p:cNvSpPr/>
            <p:nvPr/>
          </p:nvSpPr>
          <p:spPr>
            <a:xfrm>
              <a:off x="7279439"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9" name="Google Shape;29;p2"/>
            <p:cNvSpPr/>
            <p:nvPr/>
          </p:nvSpPr>
          <p:spPr>
            <a:xfrm>
              <a:off x="6917201" y="0"/>
              <a:ext cx="1503300" cy="863400"/>
            </a:xfrm>
            <a:prstGeom prst="parallelogram">
              <a:avLst>
                <a:gd fmla="val 158024"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30" name="Google Shape;30;p2"/>
          <p:cNvGrpSpPr/>
          <p:nvPr/>
        </p:nvGrpSpPr>
        <p:grpSpPr>
          <a:xfrm>
            <a:off x="199149" y="4055652"/>
            <a:ext cx="2795414" cy="1083308"/>
            <a:chOff x="6917201" y="0"/>
            <a:chExt cx="2227777" cy="863400"/>
          </a:xfrm>
        </p:grpSpPr>
        <p:sp>
          <p:nvSpPr>
            <p:cNvPr id="31" name="Google Shape;31;p2"/>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2" name="Google Shape;32;p2"/>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3" name="Google Shape;33;p2"/>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34" name="Google Shape;34;p2"/>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800"/>
              <a:buNone/>
              <a:defRPr sz="3800"/>
            </a:lvl1pPr>
            <a:lvl2pPr lvl="1" algn="ctr">
              <a:spcBef>
                <a:spcPts val="0"/>
              </a:spcBef>
              <a:spcAft>
                <a:spcPts val="0"/>
              </a:spcAft>
              <a:buSzPts val="3800"/>
              <a:buNone/>
              <a:defRPr sz="3800"/>
            </a:lvl2pPr>
            <a:lvl3pPr lvl="2" algn="ctr">
              <a:spcBef>
                <a:spcPts val="0"/>
              </a:spcBef>
              <a:spcAft>
                <a:spcPts val="0"/>
              </a:spcAft>
              <a:buSzPts val="3800"/>
              <a:buNone/>
              <a:defRPr sz="3800"/>
            </a:lvl3pPr>
            <a:lvl4pPr lvl="3" algn="ctr">
              <a:spcBef>
                <a:spcPts val="0"/>
              </a:spcBef>
              <a:spcAft>
                <a:spcPts val="0"/>
              </a:spcAft>
              <a:buSzPts val="3800"/>
              <a:buNone/>
              <a:defRPr sz="3800"/>
            </a:lvl4pPr>
            <a:lvl5pPr lvl="4" algn="ctr">
              <a:spcBef>
                <a:spcPts val="0"/>
              </a:spcBef>
              <a:spcAft>
                <a:spcPts val="0"/>
              </a:spcAft>
              <a:buSzPts val="3800"/>
              <a:buNone/>
              <a:defRPr sz="3800"/>
            </a:lvl5pPr>
            <a:lvl6pPr lvl="5" algn="ctr">
              <a:spcBef>
                <a:spcPts val="0"/>
              </a:spcBef>
              <a:spcAft>
                <a:spcPts val="0"/>
              </a:spcAft>
              <a:buSzPts val="3800"/>
              <a:buNone/>
              <a:defRPr sz="3800"/>
            </a:lvl6pPr>
            <a:lvl7pPr lvl="6" algn="ctr">
              <a:spcBef>
                <a:spcPts val="0"/>
              </a:spcBef>
              <a:spcAft>
                <a:spcPts val="0"/>
              </a:spcAft>
              <a:buSzPts val="3800"/>
              <a:buNone/>
              <a:defRPr sz="3800"/>
            </a:lvl7pPr>
            <a:lvl8pPr lvl="7" algn="ctr">
              <a:spcBef>
                <a:spcPts val="0"/>
              </a:spcBef>
              <a:spcAft>
                <a:spcPts val="0"/>
              </a:spcAft>
              <a:buSzPts val="3800"/>
              <a:buNone/>
              <a:defRPr sz="3800"/>
            </a:lvl8pPr>
            <a:lvl9pPr lvl="8" algn="ctr">
              <a:spcBef>
                <a:spcPts val="0"/>
              </a:spcBef>
              <a:spcAft>
                <a:spcPts val="0"/>
              </a:spcAft>
              <a:buSzPts val="3800"/>
              <a:buNone/>
              <a:defRPr sz="3800"/>
            </a:lvl9pPr>
          </a:lstStyle>
          <a:p/>
        </p:txBody>
      </p:sp>
      <p:sp>
        <p:nvSpPr>
          <p:cNvPr id="35" name="Google Shape;35;p2"/>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Clr>
                <a:schemeClr val="lt1"/>
              </a:buClr>
              <a:buSzPts val="1600"/>
              <a:buNone/>
              <a:defRPr sz="1600">
                <a:solidFill>
                  <a:schemeClr val="lt1"/>
                </a:solidFill>
              </a:defRPr>
            </a:lvl1pPr>
            <a:lvl2pPr lvl="1" algn="ctr">
              <a:lnSpc>
                <a:spcPct val="100000"/>
              </a:lnSpc>
              <a:spcBef>
                <a:spcPts val="0"/>
              </a:spcBef>
              <a:spcAft>
                <a:spcPts val="0"/>
              </a:spcAft>
              <a:buClr>
                <a:schemeClr val="lt1"/>
              </a:buClr>
              <a:buSzPts val="1600"/>
              <a:buNone/>
              <a:defRPr sz="1600">
                <a:solidFill>
                  <a:schemeClr val="lt1"/>
                </a:solidFill>
              </a:defRPr>
            </a:lvl2pPr>
            <a:lvl3pPr lvl="2" algn="ctr">
              <a:lnSpc>
                <a:spcPct val="100000"/>
              </a:lnSpc>
              <a:spcBef>
                <a:spcPts val="0"/>
              </a:spcBef>
              <a:spcAft>
                <a:spcPts val="0"/>
              </a:spcAft>
              <a:buClr>
                <a:schemeClr val="lt1"/>
              </a:buClr>
              <a:buSzPts val="1600"/>
              <a:buNone/>
              <a:defRPr sz="1600">
                <a:solidFill>
                  <a:schemeClr val="lt1"/>
                </a:solidFill>
              </a:defRPr>
            </a:lvl3pPr>
            <a:lvl4pPr lvl="3" algn="ctr">
              <a:lnSpc>
                <a:spcPct val="100000"/>
              </a:lnSpc>
              <a:spcBef>
                <a:spcPts val="0"/>
              </a:spcBef>
              <a:spcAft>
                <a:spcPts val="0"/>
              </a:spcAft>
              <a:buClr>
                <a:schemeClr val="lt1"/>
              </a:buClr>
              <a:buSzPts val="1600"/>
              <a:buNone/>
              <a:defRPr sz="1600">
                <a:solidFill>
                  <a:schemeClr val="lt1"/>
                </a:solidFill>
              </a:defRPr>
            </a:lvl4pPr>
            <a:lvl5pPr lvl="4" algn="ctr">
              <a:lnSpc>
                <a:spcPct val="100000"/>
              </a:lnSpc>
              <a:spcBef>
                <a:spcPts val="0"/>
              </a:spcBef>
              <a:spcAft>
                <a:spcPts val="0"/>
              </a:spcAft>
              <a:buClr>
                <a:schemeClr val="lt1"/>
              </a:buClr>
              <a:buSzPts val="1600"/>
              <a:buNone/>
              <a:defRPr sz="1600">
                <a:solidFill>
                  <a:schemeClr val="lt1"/>
                </a:solidFill>
              </a:defRPr>
            </a:lvl5pPr>
            <a:lvl6pPr lvl="5" algn="ctr">
              <a:lnSpc>
                <a:spcPct val="100000"/>
              </a:lnSpc>
              <a:spcBef>
                <a:spcPts val="0"/>
              </a:spcBef>
              <a:spcAft>
                <a:spcPts val="0"/>
              </a:spcAft>
              <a:buClr>
                <a:schemeClr val="lt1"/>
              </a:buClr>
              <a:buSzPts val="1600"/>
              <a:buNone/>
              <a:defRPr sz="1600">
                <a:solidFill>
                  <a:schemeClr val="lt1"/>
                </a:solidFill>
              </a:defRPr>
            </a:lvl6pPr>
            <a:lvl7pPr lvl="6" algn="ctr">
              <a:lnSpc>
                <a:spcPct val="100000"/>
              </a:lnSpc>
              <a:spcBef>
                <a:spcPts val="0"/>
              </a:spcBef>
              <a:spcAft>
                <a:spcPts val="0"/>
              </a:spcAft>
              <a:buClr>
                <a:schemeClr val="lt1"/>
              </a:buClr>
              <a:buSzPts val="1600"/>
              <a:buNone/>
              <a:defRPr sz="1600">
                <a:solidFill>
                  <a:schemeClr val="lt1"/>
                </a:solidFill>
              </a:defRPr>
            </a:lvl7pPr>
            <a:lvl8pPr lvl="7" algn="ctr">
              <a:lnSpc>
                <a:spcPct val="100000"/>
              </a:lnSpc>
              <a:spcBef>
                <a:spcPts val="0"/>
              </a:spcBef>
              <a:spcAft>
                <a:spcPts val="0"/>
              </a:spcAft>
              <a:buClr>
                <a:schemeClr val="lt1"/>
              </a:buClr>
              <a:buSzPts val="1600"/>
              <a:buNone/>
              <a:defRPr sz="1600">
                <a:solidFill>
                  <a:schemeClr val="lt1"/>
                </a:solidFill>
              </a:defRPr>
            </a:lvl8pPr>
            <a:lvl9pPr lvl="8" algn="ctr">
              <a:lnSpc>
                <a:spcPct val="100000"/>
              </a:lnSpc>
              <a:spcBef>
                <a:spcPts val="0"/>
              </a:spcBef>
              <a:spcAft>
                <a:spcPts val="0"/>
              </a:spcAft>
              <a:buClr>
                <a:schemeClr val="lt1"/>
              </a:buClr>
              <a:buSzPts val="1600"/>
              <a:buNone/>
              <a:defRPr sz="1600">
                <a:solidFill>
                  <a:schemeClr val="lt1"/>
                </a:solidFill>
              </a:defRPr>
            </a:lvl9pPr>
          </a:lstStyle>
          <a:p/>
        </p:txBody>
      </p:sp>
      <p:sp>
        <p:nvSpPr>
          <p:cNvPr id="36" name="Google Shape;36;p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accent3"/>
        </a:solidFill>
      </p:bgPr>
    </p:bg>
    <p:spTree>
      <p:nvGrpSpPr>
        <p:cNvPr id="109" name="Shape 109"/>
        <p:cNvGrpSpPr/>
        <p:nvPr/>
      </p:nvGrpSpPr>
      <p:grpSpPr>
        <a:xfrm>
          <a:off x="0" y="0"/>
          <a:ext cx="0" cy="0"/>
          <a:chOff x="0" y="0"/>
          <a:chExt cx="0" cy="0"/>
        </a:xfrm>
      </p:grpSpPr>
      <p:sp>
        <p:nvSpPr>
          <p:cNvPr id="110" name="Google Shape;110;p11"/>
          <p:cNvSpPr/>
          <p:nvPr/>
        </p:nvSpPr>
        <p:spPr>
          <a:xfrm flipH="1">
            <a:off x="5569200" y="2834075"/>
            <a:ext cx="3574800" cy="23094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111" name="Google Shape;111;p11"/>
          <p:cNvGrpSpPr/>
          <p:nvPr/>
        </p:nvGrpSpPr>
        <p:grpSpPr>
          <a:xfrm>
            <a:off x="5959222" y="4119576"/>
            <a:ext cx="2520952" cy="1024165"/>
            <a:chOff x="6917201" y="0"/>
            <a:chExt cx="2227777" cy="863400"/>
          </a:xfrm>
        </p:grpSpPr>
        <p:sp>
          <p:nvSpPr>
            <p:cNvPr id="112" name="Google Shape;112;p11"/>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1"/>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4" name="Google Shape;114;p11"/>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115" name="Google Shape;115;p11"/>
          <p:cNvGrpSpPr/>
          <p:nvPr/>
        </p:nvGrpSpPr>
        <p:grpSpPr>
          <a:xfrm>
            <a:off x="199149" y="2"/>
            <a:ext cx="2795414" cy="1083308"/>
            <a:chOff x="6917201" y="0"/>
            <a:chExt cx="2227777" cy="863400"/>
          </a:xfrm>
        </p:grpSpPr>
        <p:sp>
          <p:nvSpPr>
            <p:cNvPr id="116" name="Google Shape;116;p11"/>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7" name="Google Shape;117;p11"/>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1"/>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119" name="Google Shape;119;p11"/>
          <p:cNvSpPr txBox="1"/>
          <p:nvPr>
            <p:ph hasCustomPrompt="1" type="title"/>
          </p:nvPr>
        </p:nvSpPr>
        <p:spPr>
          <a:xfrm>
            <a:off x="1385850" y="1383850"/>
            <a:ext cx="6372300" cy="13797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8600"/>
              <a:buNone/>
              <a:defRPr sz="8600">
                <a:solidFill>
                  <a:schemeClr val="dk2"/>
                </a:solidFill>
              </a:defRPr>
            </a:lvl1pPr>
            <a:lvl2pPr lvl="1" algn="ctr">
              <a:spcBef>
                <a:spcPts val="0"/>
              </a:spcBef>
              <a:spcAft>
                <a:spcPts val="0"/>
              </a:spcAft>
              <a:buClr>
                <a:schemeClr val="dk2"/>
              </a:buClr>
              <a:buSzPts val="8600"/>
              <a:buNone/>
              <a:defRPr sz="8600">
                <a:solidFill>
                  <a:schemeClr val="dk2"/>
                </a:solidFill>
              </a:defRPr>
            </a:lvl2pPr>
            <a:lvl3pPr lvl="2" algn="ctr">
              <a:spcBef>
                <a:spcPts val="0"/>
              </a:spcBef>
              <a:spcAft>
                <a:spcPts val="0"/>
              </a:spcAft>
              <a:buClr>
                <a:schemeClr val="dk2"/>
              </a:buClr>
              <a:buSzPts val="8600"/>
              <a:buNone/>
              <a:defRPr sz="8600">
                <a:solidFill>
                  <a:schemeClr val="dk2"/>
                </a:solidFill>
              </a:defRPr>
            </a:lvl3pPr>
            <a:lvl4pPr lvl="3" algn="ctr">
              <a:spcBef>
                <a:spcPts val="0"/>
              </a:spcBef>
              <a:spcAft>
                <a:spcPts val="0"/>
              </a:spcAft>
              <a:buClr>
                <a:schemeClr val="dk2"/>
              </a:buClr>
              <a:buSzPts val="8600"/>
              <a:buNone/>
              <a:defRPr sz="8600">
                <a:solidFill>
                  <a:schemeClr val="dk2"/>
                </a:solidFill>
              </a:defRPr>
            </a:lvl4pPr>
            <a:lvl5pPr lvl="4" algn="ctr">
              <a:spcBef>
                <a:spcPts val="0"/>
              </a:spcBef>
              <a:spcAft>
                <a:spcPts val="0"/>
              </a:spcAft>
              <a:buClr>
                <a:schemeClr val="dk2"/>
              </a:buClr>
              <a:buSzPts val="8600"/>
              <a:buNone/>
              <a:defRPr sz="8600">
                <a:solidFill>
                  <a:schemeClr val="dk2"/>
                </a:solidFill>
              </a:defRPr>
            </a:lvl5pPr>
            <a:lvl6pPr lvl="5" algn="ctr">
              <a:spcBef>
                <a:spcPts val="0"/>
              </a:spcBef>
              <a:spcAft>
                <a:spcPts val="0"/>
              </a:spcAft>
              <a:buClr>
                <a:schemeClr val="dk2"/>
              </a:buClr>
              <a:buSzPts val="8600"/>
              <a:buNone/>
              <a:defRPr sz="8600">
                <a:solidFill>
                  <a:schemeClr val="dk2"/>
                </a:solidFill>
              </a:defRPr>
            </a:lvl6pPr>
            <a:lvl7pPr lvl="6" algn="ctr">
              <a:spcBef>
                <a:spcPts val="0"/>
              </a:spcBef>
              <a:spcAft>
                <a:spcPts val="0"/>
              </a:spcAft>
              <a:buClr>
                <a:schemeClr val="dk2"/>
              </a:buClr>
              <a:buSzPts val="8600"/>
              <a:buNone/>
              <a:defRPr sz="8600">
                <a:solidFill>
                  <a:schemeClr val="dk2"/>
                </a:solidFill>
              </a:defRPr>
            </a:lvl7pPr>
            <a:lvl8pPr lvl="7" algn="ctr">
              <a:spcBef>
                <a:spcPts val="0"/>
              </a:spcBef>
              <a:spcAft>
                <a:spcPts val="0"/>
              </a:spcAft>
              <a:buClr>
                <a:schemeClr val="dk2"/>
              </a:buClr>
              <a:buSzPts val="8600"/>
              <a:buNone/>
              <a:defRPr sz="8600">
                <a:solidFill>
                  <a:schemeClr val="dk2"/>
                </a:solidFill>
              </a:defRPr>
            </a:lvl8pPr>
            <a:lvl9pPr lvl="8" algn="ctr">
              <a:spcBef>
                <a:spcPts val="0"/>
              </a:spcBef>
              <a:spcAft>
                <a:spcPts val="0"/>
              </a:spcAft>
              <a:buClr>
                <a:schemeClr val="dk2"/>
              </a:buClr>
              <a:buSzPts val="8600"/>
              <a:buNone/>
              <a:defRPr sz="8600">
                <a:solidFill>
                  <a:schemeClr val="dk2"/>
                </a:solidFill>
              </a:defRPr>
            </a:lvl9pPr>
          </a:lstStyle>
          <a:p>
            <a:r>
              <a:t>xx%</a:t>
            </a:r>
          </a:p>
        </p:txBody>
      </p:sp>
      <p:sp>
        <p:nvSpPr>
          <p:cNvPr id="120" name="Google Shape;120;p11"/>
          <p:cNvSpPr txBox="1"/>
          <p:nvPr>
            <p:ph idx="1" type="body"/>
          </p:nvPr>
        </p:nvSpPr>
        <p:spPr>
          <a:xfrm>
            <a:off x="1385850" y="2863850"/>
            <a:ext cx="6372300" cy="641100"/>
          </a:xfrm>
          <a:prstGeom prst="rect">
            <a:avLst/>
          </a:prstGeom>
        </p:spPr>
        <p:txBody>
          <a:bodyPr anchorCtr="0" anchor="t" bIns="91425" lIns="91425" spcFirstLastPara="1" rIns="91425" wrap="square" tIns="91425">
            <a:normAutofit/>
          </a:bodyPr>
          <a:lstStyle>
            <a:lvl1pPr indent="-311150" lvl="0" marL="457200" algn="ctr">
              <a:spcBef>
                <a:spcPts val="0"/>
              </a:spcBef>
              <a:spcAft>
                <a:spcPts val="0"/>
              </a:spcAft>
              <a:buSzPts val="1300"/>
              <a:buChar char="●"/>
              <a:defRPr/>
            </a:lvl1pPr>
            <a:lvl2pPr indent="-298450" lvl="1" marL="914400" algn="ctr">
              <a:spcBef>
                <a:spcPts val="0"/>
              </a:spcBef>
              <a:spcAft>
                <a:spcPts val="0"/>
              </a:spcAft>
              <a:buSzPts val="1100"/>
              <a:buChar char="○"/>
              <a:defRPr/>
            </a:lvl2pPr>
            <a:lvl3pPr indent="-298450" lvl="2" marL="1371600" algn="ctr">
              <a:spcBef>
                <a:spcPts val="0"/>
              </a:spcBef>
              <a:spcAft>
                <a:spcPts val="0"/>
              </a:spcAft>
              <a:buSzPts val="1100"/>
              <a:buChar char="■"/>
              <a:defRPr/>
            </a:lvl3pPr>
            <a:lvl4pPr indent="-298450" lvl="3" marL="1828800" algn="ctr">
              <a:spcBef>
                <a:spcPts val="0"/>
              </a:spcBef>
              <a:spcAft>
                <a:spcPts val="0"/>
              </a:spcAft>
              <a:buSzPts val="1100"/>
              <a:buChar char="●"/>
              <a:defRPr/>
            </a:lvl4pPr>
            <a:lvl5pPr indent="-298450" lvl="4" marL="2286000" algn="ctr">
              <a:spcBef>
                <a:spcPts val="0"/>
              </a:spcBef>
              <a:spcAft>
                <a:spcPts val="0"/>
              </a:spcAft>
              <a:buSzPts val="1100"/>
              <a:buChar char="○"/>
              <a:defRPr/>
            </a:lvl5pPr>
            <a:lvl6pPr indent="-298450" lvl="5" marL="2743200" algn="ctr">
              <a:spcBef>
                <a:spcPts val="0"/>
              </a:spcBef>
              <a:spcAft>
                <a:spcPts val="0"/>
              </a:spcAft>
              <a:buSzPts val="1100"/>
              <a:buChar char="■"/>
              <a:defRPr/>
            </a:lvl6pPr>
            <a:lvl7pPr indent="-298450" lvl="6" marL="3200400" algn="ctr">
              <a:spcBef>
                <a:spcPts val="0"/>
              </a:spcBef>
              <a:spcAft>
                <a:spcPts val="0"/>
              </a:spcAft>
              <a:buSzPts val="1100"/>
              <a:buChar char="●"/>
              <a:defRPr/>
            </a:lvl7pPr>
            <a:lvl8pPr indent="-298450" lvl="7" marL="3657600" algn="ctr">
              <a:spcBef>
                <a:spcPts val="0"/>
              </a:spcBef>
              <a:spcAft>
                <a:spcPts val="0"/>
              </a:spcAft>
              <a:buSzPts val="1100"/>
              <a:buChar char="○"/>
              <a:defRPr/>
            </a:lvl8pPr>
            <a:lvl9pPr indent="-298450" lvl="8" marL="4114800" algn="ctr">
              <a:spcBef>
                <a:spcPts val="0"/>
              </a:spcBef>
              <a:spcAft>
                <a:spcPts val="0"/>
              </a:spcAft>
              <a:buSzPts val="1100"/>
              <a:buChar char="■"/>
              <a:defRPr/>
            </a:lvl9pPr>
          </a:lstStyle>
          <a:p/>
        </p:txBody>
      </p:sp>
      <p:sp>
        <p:nvSpPr>
          <p:cNvPr id="121" name="Google Shape;121;p11"/>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22" name="Shape 122"/>
        <p:cNvGrpSpPr/>
        <p:nvPr/>
      </p:nvGrpSpPr>
      <p:grpSpPr>
        <a:xfrm>
          <a:off x="0" y="0"/>
          <a:ext cx="0" cy="0"/>
          <a:chOff x="0" y="0"/>
          <a:chExt cx="0" cy="0"/>
        </a:xfrm>
      </p:grpSpPr>
      <p:sp>
        <p:nvSpPr>
          <p:cNvPr id="123" name="Google Shape;123;p12"/>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37" name="Shape 37"/>
        <p:cNvGrpSpPr/>
        <p:nvPr/>
      </p:nvGrpSpPr>
      <p:grpSpPr>
        <a:xfrm>
          <a:off x="0" y="0"/>
          <a:ext cx="0" cy="0"/>
          <a:chOff x="0" y="0"/>
          <a:chExt cx="0" cy="0"/>
        </a:xfrm>
      </p:grpSpPr>
      <p:sp>
        <p:nvSpPr>
          <p:cNvPr id="38" name="Google Shape;38;p3"/>
          <p:cNvSpPr/>
          <p:nvPr/>
        </p:nvSpPr>
        <p:spPr>
          <a:xfrm flipH="1">
            <a:off x="4757100" y="2309400"/>
            <a:ext cx="4386900" cy="2834100"/>
          </a:xfrm>
          <a:prstGeom prst="rtTriangle">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39" name="Google Shape;39;p3"/>
          <p:cNvGrpSpPr/>
          <p:nvPr/>
        </p:nvGrpSpPr>
        <p:grpSpPr>
          <a:xfrm>
            <a:off x="5594191" y="3961115"/>
            <a:ext cx="2910145" cy="1182340"/>
            <a:chOff x="6917201" y="0"/>
            <a:chExt cx="2227777" cy="863400"/>
          </a:xfrm>
        </p:grpSpPr>
        <p:sp>
          <p:nvSpPr>
            <p:cNvPr id="40" name="Google Shape;40;p3"/>
            <p:cNvSpPr/>
            <p:nvPr/>
          </p:nvSpPr>
          <p:spPr>
            <a:xfrm>
              <a:off x="7641677"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3"/>
            <p:cNvSpPr/>
            <p:nvPr/>
          </p:nvSpPr>
          <p:spPr>
            <a:xfrm>
              <a:off x="7279439"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2" name="Google Shape;42;p3"/>
            <p:cNvSpPr/>
            <p:nvPr/>
          </p:nvSpPr>
          <p:spPr>
            <a:xfrm>
              <a:off x="6917201" y="0"/>
              <a:ext cx="1503300" cy="863400"/>
            </a:xfrm>
            <a:prstGeom prst="parallelogram">
              <a:avLst>
                <a:gd fmla="val 158024" name="adj"/>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43" name="Google Shape;43;p3"/>
          <p:cNvGrpSpPr/>
          <p:nvPr/>
        </p:nvGrpSpPr>
        <p:grpSpPr>
          <a:xfrm>
            <a:off x="199149" y="2"/>
            <a:ext cx="2795414" cy="1083308"/>
            <a:chOff x="6917201" y="0"/>
            <a:chExt cx="2227777" cy="863400"/>
          </a:xfrm>
        </p:grpSpPr>
        <p:sp>
          <p:nvSpPr>
            <p:cNvPr id="44" name="Google Shape;44;p3"/>
            <p:cNvSpPr/>
            <p:nvPr/>
          </p:nvSpPr>
          <p:spPr>
            <a:xfrm>
              <a:off x="7641677"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5" name="Google Shape;45;p3"/>
            <p:cNvSpPr/>
            <p:nvPr/>
          </p:nvSpPr>
          <p:spPr>
            <a:xfrm>
              <a:off x="7279439"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3"/>
            <p:cNvSpPr/>
            <p:nvPr/>
          </p:nvSpPr>
          <p:spPr>
            <a:xfrm>
              <a:off x="6917201" y="0"/>
              <a:ext cx="1503300" cy="863400"/>
            </a:xfrm>
            <a:prstGeom prst="parallelogram">
              <a:avLst>
                <a:gd fmla="val 158024" name="adj"/>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47" name="Google Shape;47;p3"/>
          <p:cNvSpPr txBox="1"/>
          <p:nvPr>
            <p:ph type="title"/>
          </p:nvPr>
        </p:nvSpPr>
        <p:spPr>
          <a:xfrm>
            <a:off x="1888684" y="1746100"/>
            <a:ext cx="5377500" cy="16461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dk2"/>
              </a:buClr>
              <a:buSzPts val="3200"/>
              <a:buNone/>
              <a:defRPr sz="3200">
                <a:solidFill>
                  <a:schemeClr val="dk2"/>
                </a:solidFill>
              </a:defRPr>
            </a:lvl1pPr>
            <a:lvl2pPr lvl="1" algn="ctr">
              <a:spcBef>
                <a:spcPts val="0"/>
              </a:spcBef>
              <a:spcAft>
                <a:spcPts val="0"/>
              </a:spcAft>
              <a:buClr>
                <a:schemeClr val="dk2"/>
              </a:buClr>
              <a:buSzPts val="3200"/>
              <a:buNone/>
              <a:defRPr sz="3200">
                <a:solidFill>
                  <a:schemeClr val="dk2"/>
                </a:solidFill>
              </a:defRPr>
            </a:lvl2pPr>
            <a:lvl3pPr lvl="2" algn="ctr">
              <a:spcBef>
                <a:spcPts val="0"/>
              </a:spcBef>
              <a:spcAft>
                <a:spcPts val="0"/>
              </a:spcAft>
              <a:buClr>
                <a:schemeClr val="dk2"/>
              </a:buClr>
              <a:buSzPts val="3200"/>
              <a:buNone/>
              <a:defRPr sz="3200">
                <a:solidFill>
                  <a:schemeClr val="dk2"/>
                </a:solidFill>
              </a:defRPr>
            </a:lvl3pPr>
            <a:lvl4pPr lvl="3" algn="ctr">
              <a:spcBef>
                <a:spcPts val="0"/>
              </a:spcBef>
              <a:spcAft>
                <a:spcPts val="0"/>
              </a:spcAft>
              <a:buClr>
                <a:schemeClr val="dk2"/>
              </a:buClr>
              <a:buSzPts val="3200"/>
              <a:buNone/>
              <a:defRPr sz="3200">
                <a:solidFill>
                  <a:schemeClr val="dk2"/>
                </a:solidFill>
              </a:defRPr>
            </a:lvl4pPr>
            <a:lvl5pPr lvl="4" algn="ctr">
              <a:spcBef>
                <a:spcPts val="0"/>
              </a:spcBef>
              <a:spcAft>
                <a:spcPts val="0"/>
              </a:spcAft>
              <a:buClr>
                <a:schemeClr val="dk2"/>
              </a:buClr>
              <a:buSzPts val="3200"/>
              <a:buNone/>
              <a:defRPr sz="3200">
                <a:solidFill>
                  <a:schemeClr val="dk2"/>
                </a:solidFill>
              </a:defRPr>
            </a:lvl5pPr>
            <a:lvl6pPr lvl="5" algn="ctr">
              <a:spcBef>
                <a:spcPts val="0"/>
              </a:spcBef>
              <a:spcAft>
                <a:spcPts val="0"/>
              </a:spcAft>
              <a:buClr>
                <a:schemeClr val="dk2"/>
              </a:buClr>
              <a:buSzPts val="3200"/>
              <a:buNone/>
              <a:defRPr sz="3200">
                <a:solidFill>
                  <a:schemeClr val="dk2"/>
                </a:solidFill>
              </a:defRPr>
            </a:lvl6pPr>
            <a:lvl7pPr lvl="6" algn="ctr">
              <a:spcBef>
                <a:spcPts val="0"/>
              </a:spcBef>
              <a:spcAft>
                <a:spcPts val="0"/>
              </a:spcAft>
              <a:buClr>
                <a:schemeClr val="dk2"/>
              </a:buClr>
              <a:buSzPts val="3200"/>
              <a:buNone/>
              <a:defRPr sz="3200">
                <a:solidFill>
                  <a:schemeClr val="dk2"/>
                </a:solidFill>
              </a:defRPr>
            </a:lvl7pPr>
            <a:lvl8pPr lvl="7" algn="ctr">
              <a:spcBef>
                <a:spcPts val="0"/>
              </a:spcBef>
              <a:spcAft>
                <a:spcPts val="0"/>
              </a:spcAft>
              <a:buClr>
                <a:schemeClr val="dk2"/>
              </a:buClr>
              <a:buSzPts val="3200"/>
              <a:buNone/>
              <a:defRPr sz="3200">
                <a:solidFill>
                  <a:schemeClr val="dk2"/>
                </a:solidFill>
              </a:defRPr>
            </a:lvl8pPr>
            <a:lvl9pPr lvl="8" algn="ctr">
              <a:spcBef>
                <a:spcPts val="0"/>
              </a:spcBef>
              <a:spcAft>
                <a:spcPts val="0"/>
              </a:spcAft>
              <a:buClr>
                <a:schemeClr val="dk2"/>
              </a:buClr>
              <a:buSzPts val="3200"/>
              <a:buNone/>
              <a:defRPr sz="3200">
                <a:solidFill>
                  <a:schemeClr val="dk2"/>
                </a:solidFill>
              </a:defRPr>
            </a:lvl9pPr>
          </a:lstStyle>
          <a:p/>
        </p:txBody>
      </p:sp>
      <p:sp>
        <p:nvSpPr>
          <p:cNvPr id="48" name="Google Shape;48;p3"/>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bg>
      <p:bgPr>
        <a:solidFill>
          <a:schemeClr val="dk2"/>
        </a:solidFill>
      </p:bgPr>
    </p:bg>
    <p:spTree>
      <p:nvGrpSpPr>
        <p:cNvPr id="49" name="Shape 49"/>
        <p:cNvGrpSpPr/>
        <p:nvPr/>
      </p:nvGrpSpPr>
      <p:grpSpPr>
        <a:xfrm>
          <a:off x="0" y="0"/>
          <a:ext cx="0" cy="0"/>
          <a:chOff x="0" y="0"/>
          <a:chExt cx="0" cy="0"/>
        </a:xfrm>
      </p:grpSpPr>
      <p:sp>
        <p:nvSpPr>
          <p:cNvPr id="50" name="Google Shape;50;p4"/>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1" name="Google Shape;51;p4"/>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4"/>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3" name="Google Shape;53;p4"/>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54" name="Google Shape;54;p4"/>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55" name="Google Shape;55;p4"/>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bg>
      <p:bgPr>
        <a:solidFill>
          <a:schemeClr val="dk2"/>
        </a:solidFill>
      </p:bgPr>
    </p:bg>
    <p:spTree>
      <p:nvGrpSpPr>
        <p:cNvPr id="56" name="Shape 56"/>
        <p:cNvGrpSpPr/>
        <p:nvPr/>
      </p:nvGrpSpPr>
      <p:grpSpPr>
        <a:xfrm>
          <a:off x="0" y="0"/>
          <a:ext cx="0" cy="0"/>
          <a:chOff x="0" y="0"/>
          <a:chExt cx="0" cy="0"/>
        </a:xfrm>
      </p:grpSpPr>
      <p:sp>
        <p:nvSpPr>
          <p:cNvPr id="57" name="Google Shape;57;p5"/>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8" name="Google Shape;58;p5"/>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9" name="Google Shape;59;p5"/>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0" name="Google Shape;60;p5"/>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1" name="Google Shape;61;p5"/>
          <p:cNvSpPr txBox="1"/>
          <p:nvPr>
            <p:ph idx="1" type="body"/>
          </p:nvPr>
        </p:nvSpPr>
        <p:spPr>
          <a:xfrm>
            <a:off x="819150"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2" name="Google Shape;62;p5"/>
          <p:cNvSpPr txBox="1"/>
          <p:nvPr>
            <p:ph idx="2" type="body"/>
          </p:nvPr>
        </p:nvSpPr>
        <p:spPr>
          <a:xfrm>
            <a:off x="4638675" y="1990725"/>
            <a:ext cx="3686100" cy="244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63" name="Google Shape;63;p5"/>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bg>
      <p:bgPr>
        <a:solidFill>
          <a:schemeClr val="dk2"/>
        </a:solidFill>
      </p:bgPr>
    </p:bg>
    <p:spTree>
      <p:nvGrpSpPr>
        <p:cNvPr id="64" name="Shape 64"/>
        <p:cNvGrpSpPr/>
        <p:nvPr/>
      </p:nvGrpSpPr>
      <p:grpSpPr>
        <a:xfrm>
          <a:off x="0" y="0"/>
          <a:ext cx="0" cy="0"/>
          <a:chOff x="0" y="0"/>
          <a:chExt cx="0" cy="0"/>
        </a:xfrm>
      </p:grpSpPr>
      <p:sp>
        <p:nvSpPr>
          <p:cNvPr id="65" name="Google Shape;65;p6"/>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6"/>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7" name="Google Shape;67;p6"/>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8" name="Google Shape;68;p6"/>
          <p:cNvSpPr txBox="1"/>
          <p:nvPr>
            <p:ph type="title"/>
          </p:nvPr>
        </p:nvSpPr>
        <p:spPr>
          <a:xfrm>
            <a:off x="819150" y="845600"/>
            <a:ext cx="7505700" cy="9546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69" name="Google Shape;69;p6"/>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bg>
      <p:bgPr>
        <a:solidFill>
          <a:schemeClr val="accent3"/>
        </a:solidFill>
      </p:bgPr>
    </p:bg>
    <p:spTree>
      <p:nvGrpSpPr>
        <p:cNvPr id="70" name="Shape 70"/>
        <p:cNvGrpSpPr/>
        <p:nvPr/>
      </p:nvGrpSpPr>
      <p:grpSpPr>
        <a:xfrm>
          <a:off x="0" y="0"/>
          <a:ext cx="0" cy="0"/>
          <a:chOff x="0" y="0"/>
          <a:chExt cx="0" cy="0"/>
        </a:xfrm>
      </p:grpSpPr>
      <p:sp>
        <p:nvSpPr>
          <p:cNvPr id="71" name="Google Shape;71;p7"/>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2" name="Google Shape;72;p7"/>
          <p:cNvSpPr/>
          <p:nvPr/>
        </p:nvSpPr>
        <p:spPr>
          <a:xfrm>
            <a:off x="31" y="2824500"/>
            <a:ext cx="7370400" cy="23190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3" name="Google Shape;73;p7"/>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7"/>
          <p:cNvSpPr txBox="1"/>
          <p:nvPr>
            <p:ph type="title"/>
          </p:nvPr>
        </p:nvSpPr>
        <p:spPr>
          <a:xfrm>
            <a:off x="819150" y="845600"/>
            <a:ext cx="3709200" cy="1383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75" name="Google Shape;75;p7"/>
          <p:cNvSpPr txBox="1"/>
          <p:nvPr>
            <p:ph idx="1" type="body"/>
          </p:nvPr>
        </p:nvSpPr>
        <p:spPr>
          <a:xfrm>
            <a:off x="830700" y="2319050"/>
            <a:ext cx="3709200" cy="21198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76" name="Google Shape;76;p7"/>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1"/>
        </a:solidFill>
      </p:bgPr>
    </p:bg>
    <p:spTree>
      <p:nvGrpSpPr>
        <p:cNvPr id="77" name="Shape 77"/>
        <p:cNvGrpSpPr/>
        <p:nvPr/>
      </p:nvGrpSpPr>
      <p:grpSpPr>
        <a:xfrm>
          <a:off x="0" y="0"/>
          <a:ext cx="0" cy="0"/>
          <a:chOff x="0" y="0"/>
          <a:chExt cx="0" cy="0"/>
        </a:xfrm>
      </p:grpSpPr>
      <p:sp>
        <p:nvSpPr>
          <p:cNvPr id="78" name="Google Shape;78;p8"/>
          <p:cNvSpPr/>
          <p:nvPr/>
        </p:nvSpPr>
        <p:spPr>
          <a:xfrm>
            <a:off x="0" y="2823144"/>
            <a:ext cx="7369200" cy="2316900"/>
          </a:xfrm>
          <a:prstGeom prst="rtTriangle">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9" name="Google Shape;79;p8"/>
          <p:cNvSpPr/>
          <p:nvPr/>
        </p:nvSpPr>
        <p:spPr>
          <a:xfrm flipH="1">
            <a:off x="3583210" y="1554113"/>
            <a:ext cx="5560500" cy="35895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0" name="Google Shape;80;p8"/>
          <p:cNvGrpSpPr/>
          <p:nvPr/>
        </p:nvGrpSpPr>
        <p:grpSpPr>
          <a:xfrm>
            <a:off x="255991" y="-118"/>
            <a:ext cx="2251347" cy="1043408"/>
            <a:chOff x="3961956" y="4383950"/>
            <a:chExt cx="1160548" cy="548700"/>
          </a:xfrm>
        </p:grpSpPr>
        <p:sp>
          <p:nvSpPr>
            <p:cNvPr id="81" name="Google Shape;81;p8"/>
            <p:cNvSpPr/>
            <p:nvPr/>
          </p:nvSpPr>
          <p:spPr>
            <a:xfrm>
              <a:off x="4224904"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8"/>
            <p:cNvSpPr/>
            <p:nvPr/>
          </p:nvSpPr>
          <p:spPr>
            <a:xfrm>
              <a:off x="4093430"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8"/>
            <p:cNvSpPr/>
            <p:nvPr/>
          </p:nvSpPr>
          <p:spPr>
            <a:xfrm>
              <a:off x="3961956" y="4383950"/>
              <a:ext cx="897600" cy="548700"/>
            </a:xfrm>
            <a:prstGeom prst="parallelogram">
              <a:avLst>
                <a:gd fmla="val 153193"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84" name="Google Shape;84;p8"/>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nvGrpSpPr>
          <p:cNvPr id="85" name="Google Shape;85;p8"/>
          <p:cNvGrpSpPr/>
          <p:nvPr/>
        </p:nvGrpSpPr>
        <p:grpSpPr>
          <a:xfrm>
            <a:off x="34934" y="4522125"/>
            <a:ext cx="1593306" cy="617072"/>
            <a:chOff x="6917201" y="0"/>
            <a:chExt cx="2227777" cy="863400"/>
          </a:xfrm>
        </p:grpSpPr>
        <p:sp>
          <p:nvSpPr>
            <p:cNvPr id="86" name="Google Shape;86;p8"/>
            <p:cNvSpPr/>
            <p:nvPr/>
          </p:nvSpPr>
          <p:spPr>
            <a:xfrm>
              <a:off x="7641677"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8"/>
            <p:cNvSpPr/>
            <p:nvPr/>
          </p:nvSpPr>
          <p:spPr>
            <a:xfrm>
              <a:off x="7279439"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8"/>
            <p:cNvSpPr/>
            <p:nvPr/>
          </p:nvSpPr>
          <p:spPr>
            <a:xfrm>
              <a:off x="6917201" y="0"/>
              <a:ext cx="1503300" cy="863400"/>
            </a:xfrm>
            <a:prstGeom prst="parallelogram">
              <a:avLst>
                <a:gd fmla="val 158024" name="adj"/>
              </a:avLst>
            </a:prstGeom>
            <a:solidFill>
              <a:schemeClr val="accent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grpSp>
        <p:nvGrpSpPr>
          <p:cNvPr id="89" name="Google Shape;89;p8"/>
          <p:cNvGrpSpPr/>
          <p:nvPr/>
        </p:nvGrpSpPr>
        <p:grpSpPr>
          <a:xfrm>
            <a:off x="5886353" y="1243"/>
            <a:ext cx="3257455" cy="1261514"/>
            <a:chOff x="6917201" y="0"/>
            <a:chExt cx="2227777" cy="863400"/>
          </a:xfrm>
        </p:grpSpPr>
        <p:sp>
          <p:nvSpPr>
            <p:cNvPr id="90" name="Google Shape;90;p8"/>
            <p:cNvSpPr/>
            <p:nvPr/>
          </p:nvSpPr>
          <p:spPr>
            <a:xfrm>
              <a:off x="7641677"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8"/>
            <p:cNvSpPr/>
            <p:nvPr/>
          </p:nvSpPr>
          <p:spPr>
            <a:xfrm>
              <a:off x="7279439"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2" name="Google Shape;92;p8"/>
            <p:cNvSpPr/>
            <p:nvPr/>
          </p:nvSpPr>
          <p:spPr>
            <a:xfrm>
              <a:off x="6917201" y="0"/>
              <a:ext cx="1503300" cy="863400"/>
            </a:xfrm>
            <a:prstGeom prst="parallelogram">
              <a:avLst>
                <a:gd fmla="val 158024" name="adj"/>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grpSp>
      <p:sp>
        <p:nvSpPr>
          <p:cNvPr id="93" name="Google Shape;93;p8"/>
          <p:cNvSpPr txBox="1"/>
          <p:nvPr>
            <p:ph type="title"/>
          </p:nvPr>
        </p:nvSpPr>
        <p:spPr>
          <a:xfrm>
            <a:off x="1393929" y="1301146"/>
            <a:ext cx="6366900" cy="25392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200"/>
              <a:buNone/>
              <a:defRPr sz="3200"/>
            </a:lvl1pPr>
            <a:lvl2pPr lvl="1" algn="ctr">
              <a:spcBef>
                <a:spcPts val="0"/>
              </a:spcBef>
              <a:spcAft>
                <a:spcPts val="0"/>
              </a:spcAft>
              <a:buSzPts val="3200"/>
              <a:buNone/>
              <a:defRPr sz="3200"/>
            </a:lvl2pPr>
            <a:lvl3pPr lvl="2" algn="ctr">
              <a:spcBef>
                <a:spcPts val="0"/>
              </a:spcBef>
              <a:spcAft>
                <a:spcPts val="0"/>
              </a:spcAft>
              <a:buSzPts val="3200"/>
              <a:buNone/>
              <a:defRPr sz="3200"/>
            </a:lvl3pPr>
            <a:lvl4pPr lvl="3" algn="ctr">
              <a:spcBef>
                <a:spcPts val="0"/>
              </a:spcBef>
              <a:spcAft>
                <a:spcPts val="0"/>
              </a:spcAft>
              <a:buSzPts val="3200"/>
              <a:buNone/>
              <a:defRPr sz="3200"/>
            </a:lvl4pPr>
            <a:lvl5pPr lvl="4" algn="ctr">
              <a:spcBef>
                <a:spcPts val="0"/>
              </a:spcBef>
              <a:spcAft>
                <a:spcPts val="0"/>
              </a:spcAft>
              <a:buSzPts val="3200"/>
              <a:buNone/>
              <a:defRPr sz="3200"/>
            </a:lvl5pPr>
            <a:lvl6pPr lvl="5" algn="ctr">
              <a:spcBef>
                <a:spcPts val="0"/>
              </a:spcBef>
              <a:spcAft>
                <a:spcPts val="0"/>
              </a:spcAft>
              <a:buSzPts val="3200"/>
              <a:buNone/>
              <a:defRPr sz="3200"/>
            </a:lvl6pPr>
            <a:lvl7pPr lvl="6" algn="ctr">
              <a:spcBef>
                <a:spcPts val="0"/>
              </a:spcBef>
              <a:spcAft>
                <a:spcPts val="0"/>
              </a:spcAft>
              <a:buSzPts val="3200"/>
              <a:buNone/>
              <a:defRPr sz="3200"/>
            </a:lvl7pPr>
            <a:lvl8pPr lvl="7" algn="ctr">
              <a:spcBef>
                <a:spcPts val="0"/>
              </a:spcBef>
              <a:spcAft>
                <a:spcPts val="0"/>
              </a:spcAft>
              <a:buSzPts val="3200"/>
              <a:buNone/>
              <a:defRPr sz="3200"/>
            </a:lvl8pPr>
            <a:lvl9pPr lvl="8" algn="ctr">
              <a:spcBef>
                <a:spcPts val="0"/>
              </a:spcBef>
              <a:spcAft>
                <a:spcPts val="0"/>
              </a:spcAft>
              <a:buSzPts val="3200"/>
              <a:buNone/>
              <a:defRPr sz="3200"/>
            </a:lvl9pPr>
          </a:lstStyle>
          <a:p/>
        </p:txBody>
      </p:sp>
      <p:sp>
        <p:nvSpPr>
          <p:cNvPr id="94" name="Google Shape;94;p8"/>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bg>
      <p:bgPr>
        <a:solidFill>
          <a:schemeClr val="dk2"/>
        </a:solidFill>
      </p:bgPr>
    </p:bg>
    <p:spTree>
      <p:nvGrpSpPr>
        <p:cNvPr id="95" name="Shape 95"/>
        <p:cNvGrpSpPr/>
        <p:nvPr/>
      </p:nvGrpSpPr>
      <p:grpSpPr>
        <a:xfrm>
          <a:off x="0" y="0"/>
          <a:ext cx="0" cy="0"/>
          <a:chOff x="0" y="0"/>
          <a:chExt cx="0" cy="0"/>
        </a:xfrm>
      </p:grpSpPr>
      <p:sp>
        <p:nvSpPr>
          <p:cNvPr id="96" name="Google Shape;96;p9"/>
          <p:cNvSpPr/>
          <p:nvPr/>
        </p:nvSpPr>
        <p:spPr>
          <a:xfrm flipH="1">
            <a:off x="3582600" y="1550700"/>
            <a:ext cx="5561400" cy="35928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7" name="Google Shape;97;p9"/>
          <p:cNvSpPr/>
          <p:nvPr/>
        </p:nvSpPr>
        <p:spPr>
          <a:xfrm>
            <a:off x="31" y="2824500"/>
            <a:ext cx="7370400" cy="2319000"/>
          </a:xfrm>
          <a:prstGeom prst="rtTriangle">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9"/>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9"/>
          <p:cNvSpPr txBox="1"/>
          <p:nvPr>
            <p:ph type="title"/>
          </p:nvPr>
        </p:nvSpPr>
        <p:spPr>
          <a:xfrm>
            <a:off x="819150" y="845600"/>
            <a:ext cx="6424200" cy="705000"/>
          </a:xfrm>
          <a:prstGeom prst="rect">
            <a:avLst/>
          </a:prstGeom>
        </p:spPr>
        <p:txBody>
          <a:bodyPr anchorCtr="0" anchor="t" bIns="91425" lIns="91425" spcFirstLastPara="1" rIns="91425" wrap="square" tIns="91425">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p:txBody>
      </p:sp>
      <p:sp>
        <p:nvSpPr>
          <p:cNvPr id="100" name="Google Shape;100;p9"/>
          <p:cNvSpPr txBox="1"/>
          <p:nvPr>
            <p:ph idx="1" type="subTitle"/>
          </p:nvPr>
        </p:nvSpPr>
        <p:spPr>
          <a:xfrm>
            <a:off x="819150" y="1550700"/>
            <a:ext cx="5859900" cy="3936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1"/>
              </a:buClr>
              <a:buSzPts val="1600"/>
              <a:buNone/>
              <a:defRPr sz="1600">
                <a:solidFill>
                  <a:schemeClr val="lt1"/>
                </a:solidFill>
              </a:defRPr>
            </a:lvl1pPr>
            <a:lvl2pPr lvl="1">
              <a:lnSpc>
                <a:spcPct val="100000"/>
              </a:lnSpc>
              <a:spcBef>
                <a:spcPts val="0"/>
              </a:spcBef>
              <a:spcAft>
                <a:spcPts val="0"/>
              </a:spcAft>
              <a:buClr>
                <a:schemeClr val="lt1"/>
              </a:buClr>
              <a:buSzPts val="1600"/>
              <a:buNone/>
              <a:defRPr sz="1600">
                <a:solidFill>
                  <a:schemeClr val="lt1"/>
                </a:solidFill>
              </a:defRPr>
            </a:lvl2pPr>
            <a:lvl3pPr lvl="2">
              <a:lnSpc>
                <a:spcPct val="100000"/>
              </a:lnSpc>
              <a:spcBef>
                <a:spcPts val="0"/>
              </a:spcBef>
              <a:spcAft>
                <a:spcPts val="0"/>
              </a:spcAft>
              <a:buClr>
                <a:schemeClr val="lt1"/>
              </a:buClr>
              <a:buSzPts val="1600"/>
              <a:buNone/>
              <a:defRPr sz="1600">
                <a:solidFill>
                  <a:schemeClr val="lt1"/>
                </a:solidFill>
              </a:defRPr>
            </a:lvl3pPr>
            <a:lvl4pPr lvl="3">
              <a:lnSpc>
                <a:spcPct val="100000"/>
              </a:lnSpc>
              <a:spcBef>
                <a:spcPts val="0"/>
              </a:spcBef>
              <a:spcAft>
                <a:spcPts val="0"/>
              </a:spcAft>
              <a:buClr>
                <a:schemeClr val="lt1"/>
              </a:buClr>
              <a:buSzPts val="1600"/>
              <a:buNone/>
              <a:defRPr sz="1600">
                <a:solidFill>
                  <a:schemeClr val="lt1"/>
                </a:solidFill>
              </a:defRPr>
            </a:lvl4pPr>
            <a:lvl5pPr lvl="4">
              <a:lnSpc>
                <a:spcPct val="100000"/>
              </a:lnSpc>
              <a:spcBef>
                <a:spcPts val="0"/>
              </a:spcBef>
              <a:spcAft>
                <a:spcPts val="0"/>
              </a:spcAft>
              <a:buClr>
                <a:schemeClr val="lt1"/>
              </a:buClr>
              <a:buSzPts val="1600"/>
              <a:buNone/>
              <a:defRPr sz="1600">
                <a:solidFill>
                  <a:schemeClr val="lt1"/>
                </a:solidFill>
              </a:defRPr>
            </a:lvl5pPr>
            <a:lvl6pPr lvl="5">
              <a:lnSpc>
                <a:spcPct val="100000"/>
              </a:lnSpc>
              <a:spcBef>
                <a:spcPts val="0"/>
              </a:spcBef>
              <a:spcAft>
                <a:spcPts val="0"/>
              </a:spcAft>
              <a:buClr>
                <a:schemeClr val="lt1"/>
              </a:buClr>
              <a:buSzPts val="1600"/>
              <a:buNone/>
              <a:defRPr sz="1600">
                <a:solidFill>
                  <a:schemeClr val="lt1"/>
                </a:solidFill>
              </a:defRPr>
            </a:lvl6pPr>
            <a:lvl7pPr lvl="6">
              <a:lnSpc>
                <a:spcPct val="100000"/>
              </a:lnSpc>
              <a:spcBef>
                <a:spcPts val="0"/>
              </a:spcBef>
              <a:spcAft>
                <a:spcPts val="0"/>
              </a:spcAft>
              <a:buClr>
                <a:schemeClr val="lt1"/>
              </a:buClr>
              <a:buSzPts val="1600"/>
              <a:buNone/>
              <a:defRPr sz="1600">
                <a:solidFill>
                  <a:schemeClr val="lt1"/>
                </a:solidFill>
              </a:defRPr>
            </a:lvl7pPr>
            <a:lvl8pPr lvl="7">
              <a:lnSpc>
                <a:spcPct val="100000"/>
              </a:lnSpc>
              <a:spcBef>
                <a:spcPts val="0"/>
              </a:spcBef>
              <a:spcAft>
                <a:spcPts val="0"/>
              </a:spcAft>
              <a:buClr>
                <a:schemeClr val="lt1"/>
              </a:buClr>
              <a:buSzPts val="1600"/>
              <a:buNone/>
              <a:defRPr sz="1600">
                <a:solidFill>
                  <a:schemeClr val="lt1"/>
                </a:solidFill>
              </a:defRPr>
            </a:lvl8pPr>
            <a:lvl9pPr lvl="8">
              <a:lnSpc>
                <a:spcPct val="100000"/>
              </a:lnSpc>
              <a:spcBef>
                <a:spcPts val="0"/>
              </a:spcBef>
              <a:spcAft>
                <a:spcPts val="0"/>
              </a:spcAft>
              <a:buClr>
                <a:schemeClr val="lt1"/>
              </a:buClr>
              <a:buSzPts val="1600"/>
              <a:buNone/>
              <a:defRPr sz="1600">
                <a:solidFill>
                  <a:schemeClr val="lt1"/>
                </a:solidFill>
              </a:defRPr>
            </a:lvl9pPr>
          </a:lstStyle>
          <a:p/>
        </p:txBody>
      </p:sp>
      <p:sp>
        <p:nvSpPr>
          <p:cNvPr id="101" name="Google Shape;101;p9"/>
          <p:cNvSpPr txBox="1"/>
          <p:nvPr>
            <p:ph idx="2" type="body"/>
          </p:nvPr>
        </p:nvSpPr>
        <p:spPr>
          <a:xfrm>
            <a:off x="819150" y="2467050"/>
            <a:ext cx="5859900" cy="2095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102" name="Google Shape;102;p9"/>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bg>
      <p:bgPr>
        <a:solidFill>
          <a:schemeClr val="accent1"/>
        </a:solidFill>
      </p:bgPr>
    </p:bg>
    <p:spTree>
      <p:nvGrpSpPr>
        <p:cNvPr id="103" name="Shape 103"/>
        <p:cNvGrpSpPr/>
        <p:nvPr/>
      </p:nvGrpSpPr>
      <p:grpSpPr>
        <a:xfrm>
          <a:off x="0" y="0"/>
          <a:ext cx="0" cy="0"/>
          <a:chOff x="0" y="0"/>
          <a:chExt cx="0" cy="0"/>
        </a:xfrm>
      </p:grpSpPr>
      <p:sp>
        <p:nvSpPr>
          <p:cNvPr id="104" name="Google Shape;104;p10"/>
          <p:cNvSpPr/>
          <p:nvPr/>
        </p:nvSpPr>
        <p:spPr>
          <a:xfrm>
            <a:off x="31" y="2824500"/>
            <a:ext cx="7370400" cy="2319000"/>
          </a:xfrm>
          <a:prstGeom prst="rtTriangle">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0"/>
          <p:cNvSpPr/>
          <p:nvPr/>
        </p:nvSpPr>
        <p:spPr>
          <a:xfrm flipH="1">
            <a:off x="3582600" y="1550700"/>
            <a:ext cx="5561400" cy="3592800"/>
          </a:xfrm>
          <a:prstGeom prst="rtTriangle">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0"/>
          <p:cNvSpPr/>
          <p:nvPr/>
        </p:nvSpPr>
        <p:spPr>
          <a:xfrm>
            <a:off x="203225" y="206250"/>
            <a:ext cx="8737500" cy="4731000"/>
          </a:xfrm>
          <a:prstGeom prst="rect">
            <a:avLst/>
          </a:prstGeom>
          <a:solidFill>
            <a:schemeClr val="dk1"/>
          </a:solidFill>
          <a:ln>
            <a:noFill/>
          </a:ln>
          <a:effectLst>
            <a:outerShdw blurRad="228600" sx="101000" rotWithShape="0" algn="ctr" sy="101000">
              <a:srgbClr val="000000">
                <a:alpha val="40000"/>
              </a:srgbClr>
            </a:outerShdw>
          </a:effectLst>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7" name="Google Shape;107;p10"/>
          <p:cNvSpPr txBox="1"/>
          <p:nvPr>
            <p:ph idx="1" type="body"/>
          </p:nvPr>
        </p:nvSpPr>
        <p:spPr>
          <a:xfrm>
            <a:off x="328025" y="4163500"/>
            <a:ext cx="7415100" cy="605100"/>
          </a:xfrm>
          <a:prstGeom prst="rect">
            <a:avLst/>
          </a:prstGeom>
        </p:spPr>
        <p:txBody>
          <a:bodyPr anchorCtr="0" anchor="b" bIns="91425" lIns="91425" spcFirstLastPara="1" rIns="91425" wrap="square" tIns="91425">
            <a:normAutofit/>
          </a:bodyPr>
          <a:lstStyle>
            <a:lvl1pPr indent="-228600" lvl="0" marL="457200">
              <a:lnSpc>
                <a:spcPct val="100000"/>
              </a:lnSpc>
              <a:spcBef>
                <a:spcPts val="0"/>
              </a:spcBef>
              <a:spcAft>
                <a:spcPts val="0"/>
              </a:spcAft>
              <a:buSzPts val="1300"/>
              <a:buNone/>
              <a:defRPr/>
            </a:lvl1pPr>
          </a:lstStyle>
          <a:p/>
        </p:txBody>
      </p:sp>
      <p:sp>
        <p:nvSpPr>
          <p:cNvPr id="108" name="Google Shape;108;p10"/>
          <p:cNvSpPr txBox="1"/>
          <p:nvPr>
            <p:ph idx="12" type="sldNum"/>
          </p:nvPr>
        </p:nvSpPr>
        <p:spPr>
          <a:xfrm>
            <a:off x="8390734" y="4543668"/>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hift">
    <p:bg>
      <p:bgPr>
        <a:solidFill>
          <a:schemeClr val="dk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1pPr>
            <a:lvl2pPr lvl="1">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2pPr>
            <a:lvl3pPr lvl="2">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3pPr>
            <a:lvl4pPr lvl="3">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4pPr>
            <a:lvl5pPr lvl="4">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5pPr>
            <a:lvl6pPr lvl="5">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6pPr>
            <a:lvl7pPr lvl="6">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7pPr>
            <a:lvl8pPr lvl="7">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8pPr>
            <a:lvl9pPr lvl="8">
              <a:spcBef>
                <a:spcPts val="0"/>
              </a:spcBef>
              <a:spcAft>
                <a:spcPts val="0"/>
              </a:spcAft>
              <a:buClr>
                <a:schemeClr val="lt1"/>
              </a:buClr>
              <a:buSzPts val="2800"/>
              <a:buFont typeface="Nunito"/>
              <a:buNone/>
              <a:defRPr sz="2800">
                <a:solidFill>
                  <a:schemeClr val="lt1"/>
                </a:solidFill>
                <a:latin typeface="Nunito"/>
                <a:ea typeface="Nunito"/>
                <a:cs typeface="Nunito"/>
                <a:sym typeface="Nunito"/>
              </a:defRPr>
            </a:lvl9pPr>
          </a:lstStyle>
          <a:p/>
        </p:txBody>
      </p:sp>
      <p:sp>
        <p:nvSpPr>
          <p:cNvPr id="7" name="Google Shape;7;p1"/>
          <p:cNvSpPr txBox="1"/>
          <p:nvPr>
            <p:ph idx="1" type="body"/>
          </p:nvPr>
        </p:nvSpPr>
        <p:spPr>
          <a:xfrm>
            <a:off x="311700" y="1152475"/>
            <a:ext cx="8520600" cy="33912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Calibri"/>
              <a:buChar char="●"/>
              <a:defRPr sz="1300">
                <a:solidFill>
                  <a:schemeClr val="dk2"/>
                </a:solidFill>
                <a:latin typeface="Calibri"/>
                <a:ea typeface="Calibri"/>
                <a:cs typeface="Calibri"/>
                <a:sym typeface="Calibri"/>
              </a:defRPr>
            </a:lvl1pPr>
            <a:lvl2pPr indent="-298450" lvl="1" marL="914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2pPr>
            <a:lvl3pPr indent="-298450" lvl="2" marL="1371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3pPr>
            <a:lvl4pPr indent="-298450" lvl="3" marL="1828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4pPr>
            <a:lvl5pPr indent="-298450" lvl="4" marL="22860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5pPr>
            <a:lvl6pPr indent="-298450" lvl="5" marL="27432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6pPr>
            <a:lvl7pPr indent="-298450" lvl="6" marL="32004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7pPr>
            <a:lvl8pPr indent="-298450" lvl="7" marL="36576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8pPr>
            <a:lvl9pPr indent="-298450" lvl="8" marL="4114800">
              <a:lnSpc>
                <a:spcPct val="115000"/>
              </a:lnSpc>
              <a:spcBef>
                <a:spcPts val="0"/>
              </a:spcBef>
              <a:spcAft>
                <a:spcPts val="0"/>
              </a:spcAft>
              <a:buClr>
                <a:schemeClr val="dk2"/>
              </a:buClr>
              <a:buSzPts val="1100"/>
              <a:buFont typeface="Calibri"/>
              <a:buChar char="■"/>
              <a:defRPr sz="1100">
                <a:solidFill>
                  <a:schemeClr val="dk2"/>
                </a:solidFill>
                <a:latin typeface="Calibri"/>
                <a:ea typeface="Calibri"/>
                <a:cs typeface="Calibri"/>
                <a:sym typeface="Calibri"/>
              </a:defRPr>
            </a:lvl9pPr>
          </a:lstStyle>
          <a:p/>
        </p:txBody>
      </p:sp>
      <p:sp>
        <p:nvSpPr>
          <p:cNvPr id="8" name="Google Shape;8;p1"/>
          <p:cNvSpPr txBox="1"/>
          <p:nvPr>
            <p:ph idx="12" type="sldNum"/>
          </p:nvPr>
        </p:nvSpPr>
        <p:spPr>
          <a:xfrm>
            <a:off x="8390734" y="4543668"/>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Nunito"/>
                <a:ea typeface="Nunito"/>
                <a:cs typeface="Nunito"/>
                <a:sym typeface="Nunito"/>
              </a:defRPr>
            </a:lvl1pPr>
            <a:lvl2pPr lvl="1" algn="r">
              <a:buNone/>
              <a:defRPr sz="1000">
                <a:solidFill>
                  <a:schemeClr val="dk2"/>
                </a:solidFill>
                <a:latin typeface="Nunito"/>
                <a:ea typeface="Nunito"/>
                <a:cs typeface="Nunito"/>
                <a:sym typeface="Nunito"/>
              </a:defRPr>
            </a:lvl2pPr>
            <a:lvl3pPr lvl="2" algn="r">
              <a:buNone/>
              <a:defRPr sz="1000">
                <a:solidFill>
                  <a:schemeClr val="dk2"/>
                </a:solidFill>
                <a:latin typeface="Nunito"/>
                <a:ea typeface="Nunito"/>
                <a:cs typeface="Nunito"/>
                <a:sym typeface="Nunito"/>
              </a:defRPr>
            </a:lvl3pPr>
            <a:lvl4pPr lvl="3" algn="r">
              <a:buNone/>
              <a:defRPr sz="1000">
                <a:solidFill>
                  <a:schemeClr val="dk2"/>
                </a:solidFill>
                <a:latin typeface="Nunito"/>
                <a:ea typeface="Nunito"/>
                <a:cs typeface="Nunito"/>
                <a:sym typeface="Nunito"/>
              </a:defRPr>
            </a:lvl4pPr>
            <a:lvl5pPr lvl="4" algn="r">
              <a:buNone/>
              <a:defRPr sz="1000">
                <a:solidFill>
                  <a:schemeClr val="dk2"/>
                </a:solidFill>
                <a:latin typeface="Nunito"/>
                <a:ea typeface="Nunito"/>
                <a:cs typeface="Nunito"/>
                <a:sym typeface="Nunito"/>
              </a:defRPr>
            </a:lvl5pPr>
            <a:lvl6pPr lvl="5" algn="r">
              <a:buNone/>
              <a:defRPr sz="1000">
                <a:solidFill>
                  <a:schemeClr val="dk2"/>
                </a:solidFill>
                <a:latin typeface="Nunito"/>
                <a:ea typeface="Nunito"/>
                <a:cs typeface="Nunito"/>
                <a:sym typeface="Nunito"/>
              </a:defRPr>
            </a:lvl6pPr>
            <a:lvl7pPr lvl="6" algn="r">
              <a:buNone/>
              <a:defRPr sz="1000">
                <a:solidFill>
                  <a:schemeClr val="dk2"/>
                </a:solidFill>
                <a:latin typeface="Nunito"/>
                <a:ea typeface="Nunito"/>
                <a:cs typeface="Nunito"/>
                <a:sym typeface="Nunito"/>
              </a:defRPr>
            </a:lvl7pPr>
            <a:lvl8pPr lvl="7" algn="r">
              <a:buNone/>
              <a:defRPr sz="1000">
                <a:solidFill>
                  <a:schemeClr val="dk2"/>
                </a:solidFill>
                <a:latin typeface="Nunito"/>
                <a:ea typeface="Nunito"/>
                <a:cs typeface="Nunito"/>
                <a:sym typeface="Nunito"/>
              </a:defRPr>
            </a:lvl8pPr>
            <a:lvl9pPr lvl="8" algn="r">
              <a:buNone/>
              <a:defRPr sz="1000">
                <a:solidFill>
                  <a:schemeClr val="dk2"/>
                </a:solidFill>
                <a:latin typeface="Nunito"/>
                <a:ea typeface="Nunito"/>
                <a:cs typeface="Nunito"/>
                <a:sym typeface="Nunito"/>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3.png"/><Relationship Id="rId4" Type="http://schemas.openxmlformats.org/officeDocument/2006/relationships/image" Target="../media/image1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3.png"/><Relationship Id="rId4" Type="http://schemas.openxmlformats.org/officeDocument/2006/relationships/image" Target="../media/image9.jpg"/><Relationship Id="rId5" Type="http://schemas.openxmlformats.org/officeDocument/2006/relationships/hyperlink" Target="https://www.sciencedirect.com/science/article/pii/S2211883720300952"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3.png"/><Relationship Id="rId4" Type="http://schemas.openxmlformats.org/officeDocument/2006/relationships/image" Target="../media/image4.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3.png"/><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hyperlink" Target="https://www.sciencedirect.com/science/article/pii/S2211883720300952" TargetMode="External"/><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3.pn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3.png"/><Relationship Id="rId4" Type="http://schemas.openxmlformats.org/officeDocument/2006/relationships/image" Target="../media/image5.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3.png"/><Relationship Id="rId4" Type="http://schemas.openxmlformats.org/officeDocument/2006/relationships/image" Target="../media/image8.gif"/><Relationship Id="rId5"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3.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image" Target="../media/image3.png"/><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3"/>
          <p:cNvSpPr txBox="1"/>
          <p:nvPr>
            <p:ph type="ctrTitle"/>
          </p:nvPr>
        </p:nvSpPr>
        <p:spPr>
          <a:xfrm>
            <a:off x="1858703" y="1822833"/>
            <a:ext cx="5361300" cy="14481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t/>
            </a:r>
            <a:endParaRPr/>
          </a:p>
        </p:txBody>
      </p:sp>
      <p:sp>
        <p:nvSpPr>
          <p:cNvPr id="129" name="Google Shape;129;p13"/>
          <p:cNvSpPr txBox="1"/>
          <p:nvPr>
            <p:ph idx="1" type="subTitle"/>
          </p:nvPr>
        </p:nvSpPr>
        <p:spPr>
          <a:xfrm>
            <a:off x="1858700" y="3413158"/>
            <a:ext cx="5361300" cy="52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t/>
            </a:r>
            <a:endParaRPr/>
          </a:p>
        </p:txBody>
      </p:sp>
      <p:pic>
        <p:nvPicPr>
          <p:cNvPr id="130" name="Google Shape;130;p13"/>
          <p:cNvPicPr preferRelativeResize="0"/>
          <p:nvPr/>
        </p:nvPicPr>
        <p:blipFill>
          <a:blip r:embed="rId3">
            <a:alphaModFix/>
          </a:blip>
          <a:stretch>
            <a:fillRect/>
          </a:stretch>
        </p:blipFill>
        <p:spPr>
          <a:xfrm>
            <a:off x="0" y="0"/>
            <a:ext cx="9144000" cy="5143500"/>
          </a:xfrm>
          <a:prstGeom prst="rect">
            <a:avLst/>
          </a:prstGeom>
          <a:noFill/>
          <a:ln>
            <a:noFill/>
          </a:ln>
        </p:spPr>
      </p:pic>
      <p:sp>
        <p:nvSpPr>
          <p:cNvPr id="131" name="Google Shape;131;p13"/>
          <p:cNvSpPr txBox="1"/>
          <p:nvPr/>
        </p:nvSpPr>
        <p:spPr>
          <a:xfrm>
            <a:off x="6686550" y="1509550"/>
            <a:ext cx="2457300" cy="12576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GB">
                <a:latin typeface="Calibri"/>
                <a:ea typeface="Calibri"/>
                <a:cs typeface="Calibri"/>
                <a:sym typeface="Calibri"/>
              </a:rPr>
              <a:t> “He who only tries to understand Ireland will not even understand Ireland.”</a:t>
            </a:r>
            <a:endParaRPr>
              <a:latin typeface="Calibri"/>
              <a:ea typeface="Calibri"/>
              <a:cs typeface="Calibri"/>
              <a:sym typeface="Calibri"/>
            </a:endParaRPr>
          </a:p>
          <a:p>
            <a:pPr indent="0" lvl="0" marL="0" rtl="0" algn="r">
              <a:lnSpc>
                <a:spcPct val="115000"/>
              </a:lnSpc>
              <a:spcBef>
                <a:spcPts val="200"/>
              </a:spcBef>
              <a:spcAft>
                <a:spcPts val="200"/>
              </a:spcAft>
              <a:buNone/>
            </a:pPr>
            <a:r>
              <a:rPr lang="en-GB">
                <a:latin typeface="Calibri"/>
                <a:ea typeface="Calibri"/>
                <a:cs typeface="Calibri"/>
                <a:sym typeface="Calibri"/>
              </a:rPr>
              <a:t>Anonymous</a:t>
            </a:r>
            <a:endParaRPr>
              <a:latin typeface="Calibri"/>
              <a:ea typeface="Calibri"/>
              <a:cs typeface="Calibri"/>
              <a:sym typeface="Calibri"/>
            </a:endParaRPr>
          </a:p>
        </p:txBody>
      </p:sp>
      <p:sp>
        <p:nvSpPr>
          <p:cNvPr id="132" name="Google Shape;132;p13"/>
          <p:cNvSpPr txBox="1"/>
          <p:nvPr/>
        </p:nvSpPr>
        <p:spPr>
          <a:xfrm>
            <a:off x="-219750" y="278450"/>
            <a:ext cx="3244200" cy="1139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3100">
                <a:latin typeface="Calibri"/>
                <a:ea typeface="Calibri"/>
                <a:cs typeface="Calibri"/>
                <a:sym typeface="Calibri"/>
              </a:rPr>
              <a:t>The Polarity of Ireland</a:t>
            </a:r>
            <a:endParaRPr sz="3100">
              <a:latin typeface="Calibri"/>
              <a:ea typeface="Calibri"/>
              <a:cs typeface="Calibri"/>
              <a:sym typeface="Calibri"/>
            </a:endParaRPr>
          </a:p>
        </p:txBody>
      </p:sp>
      <p:sp>
        <p:nvSpPr>
          <p:cNvPr id="133" name="Google Shape;133;p13"/>
          <p:cNvSpPr txBox="1"/>
          <p:nvPr/>
        </p:nvSpPr>
        <p:spPr>
          <a:xfrm>
            <a:off x="2727375" y="69800"/>
            <a:ext cx="3785100" cy="6771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600">
                <a:solidFill>
                  <a:srgbClr val="202124"/>
                </a:solidFill>
                <a:latin typeface="Calibri"/>
                <a:ea typeface="Calibri"/>
                <a:cs typeface="Calibri"/>
                <a:sym typeface="Calibri"/>
              </a:rPr>
              <a:t>705 European Policies </a:t>
            </a:r>
            <a:endParaRPr sz="1600">
              <a:solidFill>
                <a:srgbClr val="202124"/>
              </a:solidFill>
              <a:latin typeface="Calibri"/>
              <a:ea typeface="Calibri"/>
              <a:cs typeface="Calibri"/>
              <a:sym typeface="Calibri"/>
            </a:endParaRPr>
          </a:p>
          <a:p>
            <a:pPr indent="0" lvl="0" marL="0" rtl="0" algn="ctr">
              <a:spcBef>
                <a:spcPts val="0"/>
              </a:spcBef>
              <a:spcAft>
                <a:spcPts val="0"/>
              </a:spcAft>
              <a:buNone/>
            </a:pPr>
            <a:r>
              <a:rPr lang="en-GB" sz="1600">
                <a:solidFill>
                  <a:srgbClr val="202124"/>
                </a:solidFill>
                <a:latin typeface="Calibri"/>
                <a:ea typeface="Calibri"/>
                <a:cs typeface="Calibri"/>
                <a:sym typeface="Calibri"/>
              </a:rPr>
              <a:t>Associate</a:t>
            </a:r>
            <a:r>
              <a:rPr lang="en-GB" sz="1600">
                <a:solidFill>
                  <a:srgbClr val="202124"/>
                </a:solidFill>
                <a:latin typeface="Calibri"/>
                <a:ea typeface="Calibri"/>
                <a:cs typeface="Calibri"/>
                <a:sym typeface="Calibri"/>
              </a:rPr>
              <a:t> Professor Susannah Verney</a:t>
            </a:r>
            <a:endParaRPr sz="1600">
              <a:solidFill>
                <a:srgbClr val="202124"/>
              </a:solidFill>
              <a:latin typeface="Calibri"/>
              <a:ea typeface="Calibri"/>
              <a:cs typeface="Calibri"/>
              <a:sym typeface="Calibri"/>
            </a:endParaRPr>
          </a:p>
        </p:txBody>
      </p:sp>
      <p:sp>
        <p:nvSpPr>
          <p:cNvPr id="134" name="Google Shape;134;p13"/>
          <p:cNvSpPr txBox="1"/>
          <p:nvPr/>
        </p:nvSpPr>
        <p:spPr>
          <a:xfrm>
            <a:off x="591300" y="1257525"/>
            <a:ext cx="1622100" cy="7389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en-GB" sz="1800">
                <a:latin typeface="Calibri"/>
                <a:ea typeface="Calibri"/>
                <a:cs typeface="Calibri"/>
                <a:sym typeface="Calibri"/>
              </a:rPr>
              <a:t>by Eleni Exarchou</a:t>
            </a:r>
            <a:endParaRPr sz="1800">
              <a:latin typeface="Calibri"/>
              <a:ea typeface="Calibri"/>
              <a:cs typeface="Calibri"/>
              <a:sym typeface="Calibri"/>
            </a:endParaRPr>
          </a:p>
        </p:txBody>
      </p:sp>
      <p:pic>
        <p:nvPicPr>
          <p:cNvPr id="135" name="Google Shape;135;p13"/>
          <p:cNvPicPr preferRelativeResize="0"/>
          <p:nvPr/>
        </p:nvPicPr>
        <p:blipFill>
          <a:blip r:embed="rId4">
            <a:alphaModFix/>
          </a:blip>
          <a:stretch>
            <a:fillRect/>
          </a:stretch>
        </p:blipFill>
        <p:spPr>
          <a:xfrm>
            <a:off x="7624791" y="0"/>
            <a:ext cx="1519206" cy="12575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7" name="Shape 207"/>
        <p:cNvGrpSpPr/>
        <p:nvPr/>
      </p:nvGrpSpPr>
      <p:grpSpPr>
        <a:xfrm>
          <a:off x="0" y="0"/>
          <a:ext cx="0" cy="0"/>
          <a:chOff x="0" y="0"/>
          <a:chExt cx="0" cy="0"/>
        </a:xfrm>
      </p:grpSpPr>
      <p:sp>
        <p:nvSpPr>
          <p:cNvPr id="208" name="Google Shape;208;p22"/>
          <p:cNvSpPr txBox="1"/>
          <p:nvPr>
            <p:ph type="title"/>
          </p:nvPr>
        </p:nvSpPr>
        <p:spPr>
          <a:xfrm>
            <a:off x="3510025" y="211050"/>
            <a:ext cx="1145400" cy="578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Brexit</a:t>
            </a:r>
            <a:endParaRPr/>
          </a:p>
        </p:txBody>
      </p:sp>
      <p:sp>
        <p:nvSpPr>
          <p:cNvPr id="209" name="Google Shape;209;p22"/>
          <p:cNvSpPr txBox="1"/>
          <p:nvPr>
            <p:ph idx="1" type="body"/>
          </p:nvPr>
        </p:nvSpPr>
        <p:spPr>
          <a:xfrm>
            <a:off x="65950" y="789450"/>
            <a:ext cx="8875200" cy="4182600"/>
          </a:xfrm>
          <a:prstGeom prst="rect">
            <a:avLst/>
          </a:prstGeom>
        </p:spPr>
        <p:txBody>
          <a:bodyPr anchorCtr="0" anchor="t" bIns="91425" lIns="91425" spcFirstLastPara="1" rIns="91425" wrap="square" tIns="91425">
            <a:noAutofit/>
          </a:bodyPr>
          <a:lstStyle/>
          <a:p>
            <a:pPr indent="-336550" lvl="0" marL="457200" rtl="0" algn="just">
              <a:spcBef>
                <a:spcPts val="0"/>
              </a:spcBef>
              <a:spcAft>
                <a:spcPts val="0"/>
              </a:spcAft>
              <a:buClr>
                <a:srgbClr val="000000"/>
              </a:buClr>
              <a:buSzPts val="1700"/>
              <a:buChar char="❏"/>
            </a:pPr>
            <a:r>
              <a:rPr lang="en-GB" sz="1700" u="sng">
                <a:solidFill>
                  <a:srgbClr val="000000"/>
                </a:solidFill>
              </a:rPr>
              <a:t>Protocol on Ireland/Northern Ireland:</a:t>
            </a:r>
            <a:r>
              <a:rPr lang="en-GB" sz="1700">
                <a:solidFill>
                  <a:srgbClr val="000000"/>
                </a:solidFill>
              </a:rPr>
              <a:t>  a </a:t>
            </a:r>
            <a:r>
              <a:rPr lang="en-GB" sz="1700">
                <a:solidFill>
                  <a:srgbClr val="000000"/>
                </a:solidFill>
              </a:rPr>
              <a:t>binding</a:t>
            </a:r>
            <a:r>
              <a:rPr lang="en-GB" sz="1700">
                <a:solidFill>
                  <a:srgbClr val="000000"/>
                </a:solidFill>
              </a:rPr>
              <a:t> part of the Withdrawal Agreement, a complex system created to ensure that Northern Ireland could still benefit from access to the single market through the exchange of goods while remaining part of the UK customs territory.</a:t>
            </a:r>
            <a:endParaRPr sz="1700">
              <a:solidFill>
                <a:srgbClr val="000000"/>
              </a:solidFill>
            </a:endParaRPr>
          </a:p>
          <a:p>
            <a:pPr indent="-336550" lvl="0" marL="457200" rtl="0" algn="just">
              <a:spcBef>
                <a:spcPts val="0"/>
              </a:spcBef>
              <a:spcAft>
                <a:spcPts val="0"/>
              </a:spcAft>
              <a:buClr>
                <a:srgbClr val="000000"/>
              </a:buClr>
              <a:buSzPts val="1700"/>
              <a:buChar char="❏"/>
            </a:pPr>
            <a:r>
              <a:rPr lang="en-GB" sz="1700" u="sng">
                <a:solidFill>
                  <a:srgbClr val="000000"/>
                </a:solidFill>
              </a:rPr>
              <a:t>Windsor Framework:</a:t>
            </a:r>
            <a:r>
              <a:rPr lang="en-GB" sz="1700">
                <a:solidFill>
                  <a:srgbClr val="000000"/>
                </a:solidFill>
              </a:rPr>
              <a:t> </a:t>
            </a:r>
            <a:r>
              <a:rPr lang="en-GB" sz="1700">
                <a:solidFill>
                  <a:srgbClr val="000000"/>
                </a:solidFill>
              </a:rPr>
              <a:t>formally</a:t>
            </a:r>
            <a:r>
              <a:rPr lang="en-GB" sz="1700">
                <a:solidFill>
                  <a:srgbClr val="000000"/>
                </a:solidFill>
              </a:rPr>
              <a:t> </a:t>
            </a:r>
            <a:r>
              <a:rPr lang="en-GB" sz="1700">
                <a:solidFill>
                  <a:srgbClr val="000000"/>
                </a:solidFill>
              </a:rPr>
              <a:t>addresses</a:t>
            </a:r>
            <a:r>
              <a:rPr lang="en-GB" sz="1700">
                <a:solidFill>
                  <a:srgbClr val="000000"/>
                </a:solidFill>
              </a:rPr>
              <a:t> the practical difficulties faced from the implementation of the protocol, creating friction between EU &amp; UK trade a by product of Brexit itself.</a:t>
            </a:r>
            <a:endParaRPr sz="1700">
              <a:solidFill>
                <a:srgbClr val="000000"/>
              </a:solidFill>
            </a:endParaRPr>
          </a:p>
          <a:p>
            <a:pPr indent="-336550" lvl="0" marL="457200" rtl="0" algn="just">
              <a:spcBef>
                <a:spcPts val="0"/>
              </a:spcBef>
              <a:spcAft>
                <a:spcPts val="0"/>
              </a:spcAft>
              <a:buClr>
                <a:srgbClr val="000000"/>
              </a:buClr>
              <a:buSzPts val="1700"/>
              <a:buChar char="❏"/>
            </a:pPr>
            <a:r>
              <a:rPr lang="en-GB" sz="1700" u="sng">
                <a:solidFill>
                  <a:srgbClr val="000000"/>
                </a:solidFill>
              </a:rPr>
              <a:t>Brexit Adjustment Reserve:</a:t>
            </a:r>
            <a:r>
              <a:rPr lang="en-GB" sz="1700">
                <a:solidFill>
                  <a:srgbClr val="000000"/>
                </a:solidFill>
              </a:rPr>
              <a:t> 5.37 billion in </a:t>
            </a:r>
            <a:r>
              <a:rPr lang="en-GB" sz="1700">
                <a:solidFill>
                  <a:srgbClr val="000000"/>
                </a:solidFill>
              </a:rPr>
              <a:t>funding</a:t>
            </a:r>
            <a:r>
              <a:rPr lang="en-GB" sz="1700">
                <a:solidFill>
                  <a:srgbClr val="000000"/>
                </a:solidFill>
              </a:rPr>
              <a:t> designated to assist member-states worst affected by the exit of the UK from the union.</a:t>
            </a:r>
            <a:endParaRPr sz="1700">
              <a:solidFill>
                <a:srgbClr val="000000"/>
              </a:solidFill>
            </a:endParaRPr>
          </a:p>
          <a:p>
            <a:pPr indent="-336550" lvl="0" marL="457200" rtl="0" algn="just">
              <a:spcBef>
                <a:spcPts val="0"/>
              </a:spcBef>
              <a:spcAft>
                <a:spcPts val="0"/>
              </a:spcAft>
              <a:buClr>
                <a:srgbClr val="000000"/>
              </a:buClr>
              <a:buSzPts val="1700"/>
              <a:buChar char="❏"/>
            </a:pPr>
            <a:r>
              <a:rPr lang="en-GB" sz="1700" u="sng">
                <a:solidFill>
                  <a:srgbClr val="000000"/>
                </a:solidFill>
              </a:rPr>
              <a:t>UK-EU Trade and Cooperation Agreement: </a:t>
            </a:r>
            <a:r>
              <a:rPr lang="en-GB" sz="1700">
                <a:solidFill>
                  <a:srgbClr val="000000"/>
                </a:solidFill>
              </a:rPr>
              <a:t>one of four similar treaties that outline any relations between both parties EU &amp; UK. Includes a new Free Trade Agreement, Commitments on climate change, social and labor rights and tax </a:t>
            </a:r>
            <a:r>
              <a:rPr lang="en-GB" sz="1700">
                <a:solidFill>
                  <a:srgbClr val="000000"/>
                </a:solidFill>
              </a:rPr>
              <a:t>transparency and Framework for judicial cooperation and joint management of fish stock in EU &amp;  UK waters.</a:t>
            </a:r>
            <a:endParaRPr sz="1700">
              <a:solidFill>
                <a:srgbClr val="000000"/>
              </a:solidFill>
            </a:endParaRPr>
          </a:p>
        </p:txBody>
      </p:sp>
      <p:pic>
        <p:nvPicPr>
          <p:cNvPr id="210" name="Google Shape;210;p22"/>
          <p:cNvPicPr preferRelativeResize="0"/>
          <p:nvPr/>
        </p:nvPicPr>
        <p:blipFill>
          <a:blip r:embed="rId3">
            <a:alphaModFix/>
          </a:blip>
          <a:stretch>
            <a:fillRect/>
          </a:stretch>
        </p:blipFill>
        <p:spPr>
          <a:xfrm>
            <a:off x="8144549" y="211050"/>
            <a:ext cx="796600" cy="659400"/>
          </a:xfrm>
          <a:prstGeom prst="rect">
            <a:avLst/>
          </a:prstGeom>
          <a:noFill/>
          <a:ln>
            <a:noFill/>
          </a:ln>
        </p:spPr>
      </p:pic>
      <p:pic>
        <p:nvPicPr>
          <p:cNvPr id="211" name="Google Shape;211;p22"/>
          <p:cNvPicPr preferRelativeResize="0"/>
          <p:nvPr/>
        </p:nvPicPr>
        <p:blipFill>
          <a:blip r:embed="rId4">
            <a:alphaModFix/>
          </a:blip>
          <a:stretch>
            <a:fillRect/>
          </a:stretch>
        </p:blipFill>
        <p:spPr>
          <a:xfrm>
            <a:off x="204600" y="211050"/>
            <a:ext cx="942216" cy="659401"/>
          </a:xfrm>
          <a:prstGeom prst="rect">
            <a:avLst/>
          </a:prstGeom>
          <a:noFill/>
          <a:ln>
            <a:noFill/>
          </a:ln>
        </p:spPr>
      </p:pic>
    </p:spTree>
  </p:cSld>
  <p:clrMapOvr>
    <a:masterClrMapping/>
  </p:clrMapOvr>
  <mc:AlternateContent>
    <mc:Choice Requires="p14">
      <p:transition spd="slow" p14:dur="15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1">
                                  <p:stCondLst>
                                    <p:cond delay="0"/>
                                  </p:stCondLst>
                                  <p:childTnLst>
                                    <p:set>
                                      <p:cBhvr>
                                        <p:cTn dur="1" fill="hold">
                                          <p:stCondLst>
                                            <p:cond delay="0"/>
                                          </p:stCondLst>
                                        </p:cTn>
                                        <p:tgtEl>
                                          <p:spTgt spid="209"/>
                                        </p:tgtEl>
                                        <p:attrNameLst>
                                          <p:attrName>style.visibility</p:attrName>
                                        </p:attrNameLst>
                                      </p:cBhvr>
                                      <p:to>
                                        <p:strVal val="visible"/>
                                      </p:to>
                                    </p:set>
                                    <p:anim calcmode="lin" valueType="num">
                                      <p:cBhvr additive="base">
                                        <p:cTn dur="1000"/>
                                        <p:tgtEl>
                                          <p:spTgt spid="20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5" name="Shape 215"/>
        <p:cNvGrpSpPr/>
        <p:nvPr/>
      </p:nvGrpSpPr>
      <p:grpSpPr>
        <a:xfrm>
          <a:off x="0" y="0"/>
          <a:ext cx="0" cy="0"/>
          <a:chOff x="0" y="0"/>
          <a:chExt cx="0" cy="0"/>
        </a:xfrm>
      </p:grpSpPr>
      <p:sp>
        <p:nvSpPr>
          <p:cNvPr id="216" name="Google Shape;216;p23"/>
          <p:cNvSpPr txBox="1"/>
          <p:nvPr>
            <p:ph type="title"/>
          </p:nvPr>
        </p:nvSpPr>
        <p:spPr>
          <a:xfrm>
            <a:off x="3178425" y="174175"/>
            <a:ext cx="1991400" cy="565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a:t>Covid-19</a:t>
            </a:r>
            <a:endParaRPr/>
          </a:p>
        </p:txBody>
      </p:sp>
      <p:sp>
        <p:nvSpPr>
          <p:cNvPr id="217" name="Google Shape;217;p23"/>
          <p:cNvSpPr txBox="1"/>
          <p:nvPr>
            <p:ph idx="1" type="body"/>
          </p:nvPr>
        </p:nvSpPr>
        <p:spPr>
          <a:xfrm>
            <a:off x="278425" y="739375"/>
            <a:ext cx="4224900" cy="3876600"/>
          </a:xfrm>
          <a:prstGeom prst="rect">
            <a:avLst/>
          </a:prstGeom>
        </p:spPr>
        <p:txBody>
          <a:bodyPr anchorCtr="0" anchor="t" bIns="91425" lIns="91425" spcFirstLastPara="1" rIns="91425" wrap="square" tIns="91425">
            <a:normAutofit fontScale="25000" lnSpcReduction="20000"/>
          </a:bodyPr>
          <a:lstStyle/>
          <a:p>
            <a:pPr indent="-351538" lvl="0" marL="457200" rtl="0" algn="l">
              <a:spcBef>
                <a:spcPts val="0"/>
              </a:spcBef>
              <a:spcAft>
                <a:spcPts val="0"/>
              </a:spcAft>
              <a:buClr>
                <a:srgbClr val="000000"/>
              </a:buClr>
              <a:buSzPct val="100000"/>
              <a:buChar char="❏"/>
            </a:pPr>
            <a:r>
              <a:rPr lang="en-GB" sz="7744">
                <a:solidFill>
                  <a:srgbClr val="000000"/>
                </a:solidFill>
              </a:rPr>
              <a:t>NPHET( National Public Health Emergency Team): a team of 30 medical, science and health professionals invoked January 2020 with the </a:t>
            </a:r>
            <a:r>
              <a:rPr lang="en-GB" sz="7744">
                <a:solidFill>
                  <a:srgbClr val="000000"/>
                </a:solidFill>
              </a:rPr>
              <a:t>purpose</a:t>
            </a:r>
            <a:r>
              <a:rPr lang="en-GB" sz="7744">
                <a:solidFill>
                  <a:srgbClr val="000000"/>
                </a:solidFill>
              </a:rPr>
              <a:t> of actively dealing with the covid-19 virus.</a:t>
            </a:r>
            <a:endParaRPr sz="7744">
              <a:solidFill>
                <a:srgbClr val="000000"/>
              </a:solidFill>
            </a:endParaRPr>
          </a:p>
          <a:p>
            <a:pPr indent="-351538" lvl="0" marL="457200" rtl="0" algn="l">
              <a:spcBef>
                <a:spcPts val="0"/>
              </a:spcBef>
              <a:spcAft>
                <a:spcPts val="0"/>
              </a:spcAft>
              <a:buClr>
                <a:srgbClr val="000000"/>
              </a:buClr>
              <a:buSzPct val="100000"/>
              <a:buChar char="❏"/>
            </a:pPr>
            <a:r>
              <a:rPr lang="en-GB" sz="7744">
                <a:solidFill>
                  <a:srgbClr val="000000"/>
                </a:solidFill>
              </a:rPr>
              <a:t>9.249 deaths in  1.7 million cases reported to the WHO(as of 12/10/23).</a:t>
            </a:r>
            <a:endParaRPr sz="7744">
              <a:solidFill>
                <a:srgbClr val="000000"/>
              </a:solidFill>
            </a:endParaRPr>
          </a:p>
          <a:p>
            <a:pPr indent="-351538" lvl="0" marL="457200" rtl="0" algn="l">
              <a:spcBef>
                <a:spcPts val="0"/>
              </a:spcBef>
              <a:spcAft>
                <a:spcPts val="0"/>
              </a:spcAft>
              <a:buClr>
                <a:srgbClr val="000000"/>
              </a:buClr>
              <a:buSzPct val="100000"/>
              <a:buChar char="❏"/>
            </a:pPr>
            <a:r>
              <a:rPr lang="en-GB" sz="7744">
                <a:solidFill>
                  <a:srgbClr val="000000"/>
                </a:solidFill>
              </a:rPr>
              <a:t>In the early stages the response focused on Hospital-related issues.</a:t>
            </a:r>
            <a:endParaRPr sz="7744">
              <a:solidFill>
                <a:srgbClr val="000000"/>
              </a:solidFill>
            </a:endParaRPr>
          </a:p>
          <a:p>
            <a:pPr indent="-351538" lvl="0" marL="457200" rtl="0" algn="l">
              <a:spcBef>
                <a:spcPts val="0"/>
              </a:spcBef>
              <a:spcAft>
                <a:spcPts val="0"/>
              </a:spcAft>
              <a:buClr>
                <a:srgbClr val="000000"/>
              </a:buClr>
              <a:buSzPct val="100000"/>
              <a:buChar char="❏"/>
            </a:pPr>
            <a:r>
              <a:rPr lang="en-GB" sz="7744">
                <a:solidFill>
                  <a:srgbClr val="000000"/>
                </a:solidFill>
              </a:rPr>
              <a:t>Public Health Advice was the most productive preventative measure. </a:t>
            </a:r>
            <a:endParaRPr sz="7744">
              <a:solidFill>
                <a:srgbClr val="000000"/>
              </a:solidFill>
            </a:endParaRPr>
          </a:p>
          <a:p>
            <a:pPr indent="0" lvl="0" marL="0" rtl="0" algn="l">
              <a:spcBef>
                <a:spcPts val="1200"/>
              </a:spcBef>
              <a:spcAft>
                <a:spcPts val="0"/>
              </a:spcAft>
              <a:buNone/>
            </a:pPr>
            <a:r>
              <a:t/>
            </a:r>
            <a:endParaRPr sz="1400">
              <a:solidFill>
                <a:srgbClr val="000000"/>
              </a:solidFill>
            </a:endParaRPr>
          </a:p>
          <a:p>
            <a:pPr indent="0" lvl="0" marL="0" rtl="0" algn="l">
              <a:spcBef>
                <a:spcPts val="1200"/>
              </a:spcBef>
              <a:spcAft>
                <a:spcPts val="1200"/>
              </a:spcAft>
              <a:buNone/>
            </a:pPr>
            <a:r>
              <a:t/>
            </a:r>
            <a:endParaRPr sz="1400">
              <a:solidFill>
                <a:srgbClr val="000000"/>
              </a:solidFill>
            </a:endParaRPr>
          </a:p>
        </p:txBody>
      </p:sp>
      <p:pic>
        <p:nvPicPr>
          <p:cNvPr id="218" name="Google Shape;218;p23"/>
          <p:cNvPicPr preferRelativeResize="0"/>
          <p:nvPr/>
        </p:nvPicPr>
        <p:blipFill>
          <a:blip r:embed="rId3">
            <a:alphaModFix/>
          </a:blip>
          <a:stretch>
            <a:fillRect/>
          </a:stretch>
        </p:blipFill>
        <p:spPr>
          <a:xfrm>
            <a:off x="8250780" y="174175"/>
            <a:ext cx="682820" cy="565200"/>
          </a:xfrm>
          <a:prstGeom prst="rect">
            <a:avLst/>
          </a:prstGeom>
          <a:noFill/>
          <a:ln>
            <a:noFill/>
          </a:ln>
        </p:spPr>
      </p:pic>
      <p:pic>
        <p:nvPicPr>
          <p:cNvPr id="219" name="Google Shape;219;p23"/>
          <p:cNvPicPr preferRelativeResize="0"/>
          <p:nvPr/>
        </p:nvPicPr>
        <p:blipFill>
          <a:blip r:embed="rId4">
            <a:alphaModFix/>
          </a:blip>
          <a:stretch>
            <a:fillRect/>
          </a:stretch>
        </p:blipFill>
        <p:spPr>
          <a:xfrm>
            <a:off x="4872650" y="739375"/>
            <a:ext cx="3699850" cy="3343250"/>
          </a:xfrm>
          <a:prstGeom prst="rect">
            <a:avLst/>
          </a:prstGeom>
          <a:noFill/>
          <a:ln>
            <a:noFill/>
          </a:ln>
        </p:spPr>
      </p:pic>
      <p:sp>
        <p:nvSpPr>
          <p:cNvPr id="220" name="Google Shape;220;p23"/>
          <p:cNvSpPr txBox="1"/>
          <p:nvPr/>
        </p:nvSpPr>
        <p:spPr>
          <a:xfrm>
            <a:off x="4610125" y="3928625"/>
            <a:ext cx="4224900" cy="872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a:latin typeface="Calibri"/>
                <a:ea typeface="Calibri"/>
                <a:cs typeface="Calibri"/>
                <a:sym typeface="Calibri"/>
              </a:rPr>
              <a:t>A phenomenon was made </a:t>
            </a:r>
            <a:r>
              <a:rPr lang="en-GB">
                <a:latin typeface="Calibri"/>
                <a:ea typeface="Calibri"/>
                <a:cs typeface="Calibri"/>
                <a:sym typeface="Calibri"/>
              </a:rPr>
              <a:t>apparent</a:t>
            </a:r>
            <a:r>
              <a:rPr lang="en-GB">
                <a:latin typeface="Calibri"/>
                <a:ea typeface="Calibri"/>
                <a:cs typeface="Calibri"/>
                <a:sym typeface="Calibri"/>
              </a:rPr>
              <a:t> that the number of cases dropped significantly in rural and less residencial less urban areas.</a:t>
            </a:r>
            <a:endParaRPr>
              <a:latin typeface="Calibri"/>
              <a:ea typeface="Calibri"/>
              <a:cs typeface="Calibri"/>
              <a:sym typeface="Calibri"/>
            </a:endParaRPr>
          </a:p>
          <a:p>
            <a:pPr indent="0" lvl="0" marL="0" rtl="0" algn="ctr">
              <a:lnSpc>
                <a:spcPct val="115000"/>
              </a:lnSpc>
              <a:spcBef>
                <a:spcPts val="0"/>
              </a:spcBef>
              <a:spcAft>
                <a:spcPts val="0"/>
              </a:spcAft>
              <a:buNone/>
            </a:pPr>
            <a:r>
              <a:rPr lang="en-GB" sz="900" u="sng">
                <a:solidFill>
                  <a:schemeClr val="hlink"/>
                </a:solidFill>
                <a:hlinkClick r:id="rId5"/>
              </a:rPr>
              <a:t>https://www.sciencedirect.com/science/article/pii/S2211883720300952</a:t>
            </a:r>
            <a:r>
              <a:rPr lang="en-GB" sz="900"/>
              <a:t> </a:t>
            </a:r>
            <a:endParaRPr sz="900"/>
          </a:p>
          <a:p>
            <a:pPr indent="0" lvl="0" marL="0" rtl="0" algn="ctr">
              <a:spcBef>
                <a:spcPts val="0"/>
              </a:spcBef>
              <a:spcAft>
                <a:spcPts val="0"/>
              </a:spcAft>
              <a:buNone/>
            </a:pPr>
            <a:r>
              <a:t/>
            </a:r>
            <a:endParaRPr>
              <a:latin typeface="Calibri"/>
              <a:ea typeface="Calibri"/>
              <a:cs typeface="Calibri"/>
              <a:sym typeface="Calibri"/>
            </a:endParaRPr>
          </a:p>
        </p:txBody>
      </p:sp>
    </p:spTree>
  </p:cSld>
  <p:clrMapOvr>
    <a:masterClrMapping/>
  </p:clrMapOvr>
  <mc:AlternateContent>
    <mc:Choice Requires="p14">
      <p:transition spd="slow" p14:dur="1600">
        <p:push/>
      </p:transition>
    </mc:Choice>
    <mc:Fallback>
      <p:transition spd="slow">
        <p:fade/>
      </p:transition>
    </mc:Fallback>
  </mc:AlternateContent>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24"/>
          <p:cNvSpPr txBox="1"/>
          <p:nvPr>
            <p:ph type="title"/>
          </p:nvPr>
        </p:nvSpPr>
        <p:spPr>
          <a:xfrm>
            <a:off x="2402300" y="96900"/>
            <a:ext cx="3334800" cy="604800"/>
          </a:xfrm>
          <a:prstGeom prst="rect">
            <a:avLst/>
          </a:prstGeom>
        </p:spPr>
        <p:txBody>
          <a:bodyPr anchorCtr="0" anchor="t" bIns="91425" lIns="91425" spcFirstLastPara="1" rIns="91425" wrap="square" tIns="91425">
            <a:normAutofit fontScale="90000"/>
          </a:bodyPr>
          <a:lstStyle/>
          <a:p>
            <a:pPr indent="0" lvl="0" marL="0" rtl="0" algn="ctr">
              <a:spcBef>
                <a:spcPts val="0"/>
              </a:spcBef>
              <a:spcAft>
                <a:spcPts val="0"/>
              </a:spcAft>
              <a:buNone/>
            </a:pPr>
            <a:r>
              <a:rPr lang="en-GB"/>
              <a:t>Russia-Ukraine War</a:t>
            </a:r>
            <a:endParaRPr/>
          </a:p>
        </p:txBody>
      </p:sp>
      <p:sp>
        <p:nvSpPr>
          <p:cNvPr id="226" name="Google Shape;226;p24"/>
          <p:cNvSpPr txBox="1"/>
          <p:nvPr>
            <p:ph idx="1" type="body"/>
          </p:nvPr>
        </p:nvSpPr>
        <p:spPr>
          <a:xfrm>
            <a:off x="260550" y="461575"/>
            <a:ext cx="8622900" cy="4418100"/>
          </a:xfrm>
          <a:prstGeom prst="rect">
            <a:avLst/>
          </a:prstGeom>
        </p:spPr>
        <p:txBody>
          <a:bodyPr anchorCtr="0" anchor="t" bIns="91425" lIns="91425" spcFirstLastPara="1" rIns="91425" wrap="square" tIns="91425">
            <a:noAutofit/>
          </a:bodyPr>
          <a:lstStyle/>
          <a:p>
            <a:pPr indent="-330200" lvl="0" marL="457200" rtl="0" algn="l">
              <a:lnSpc>
                <a:spcPct val="105000"/>
              </a:lnSpc>
              <a:spcBef>
                <a:spcPts val="0"/>
              </a:spcBef>
              <a:spcAft>
                <a:spcPts val="0"/>
              </a:spcAft>
              <a:buClr>
                <a:srgbClr val="000000"/>
              </a:buClr>
              <a:buSzPts val="1600"/>
              <a:buChar char="❏"/>
            </a:pPr>
            <a:r>
              <a:rPr lang="en-GB" sz="1600">
                <a:solidFill>
                  <a:srgbClr val="000000"/>
                </a:solidFill>
              </a:rPr>
              <a:t>Ireland is a military neutral country. </a:t>
            </a:r>
            <a:endParaRPr sz="1600">
              <a:solidFill>
                <a:srgbClr val="000000"/>
              </a:solidFill>
            </a:endParaRPr>
          </a:p>
          <a:p>
            <a:pPr indent="-330200" lvl="0" marL="457200" rtl="0" algn="l">
              <a:lnSpc>
                <a:spcPct val="100000"/>
              </a:lnSpc>
              <a:spcBef>
                <a:spcPts val="0"/>
              </a:spcBef>
              <a:spcAft>
                <a:spcPts val="0"/>
              </a:spcAft>
              <a:buClr>
                <a:srgbClr val="000000"/>
              </a:buClr>
              <a:buSzPts val="1600"/>
              <a:buChar char="❏"/>
            </a:pPr>
            <a:r>
              <a:rPr lang="en-GB" sz="1600">
                <a:solidFill>
                  <a:srgbClr val="000000"/>
                </a:solidFill>
              </a:rPr>
              <a:t>One of 5 EU members that are not NATO members </a:t>
            </a:r>
            <a:endParaRPr sz="1600">
              <a:solidFill>
                <a:srgbClr val="000000"/>
              </a:solidFill>
            </a:endParaRPr>
          </a:p>
          <a:p>
            <a:pPr indent="0" lvl="0" marL="457200" rtl="0" algn="l">
              <a:lnSpc>
                <a:spcPct val="100000"/>
              </a:lnSpc>
              <a:spcBef>
                <a:spcPts val="0"/>
              </a:spcBef>
              <a:spcAft>
                <a:spcPts val="0"/>
              </a:spcAft>
              <a:buNone/>
            </a:pPr>
            <a:r>
              <a:rPr lang="en-GB" sz="1600">
                <a:solidFill>
                  <a:srgbClr val="000000"/>
                </a:solidFill>
              </a:rPr>
              <a:t>(Partnership for peace)</a:t>
            </a:r>
            <a:endParaRPr sz="1700">
              <a:solidFill>
                <a:srgbClr val="000000"/>
              </a:solidFill>
            </a:endParaRPr>
          </a:p>
          <a:p>
            <a:pPr indent="-330200" lvl="0" marL="457200" rtl="0" algn="l">
              <a:lnSpc>
                <a:spcPct val="105000"/>
              </a:lnSpc>
              <a:spcBef>
                <a:spcPts val="0"/>
              </a:spcBef>
              <a:spcAft>
                <a:spcPts val="0"/>
              </a:spcAft>
              <a:buClr>
                <a:srgbClr val="000000"/>
              </a:buClr>
              <a:buSzPts val="1600"/>
              <a:buChar char="❏"/>
            </a:pPr>
            <a:r>
              <a:rPr lang="en-GB" sz="1600">
                <a:solidFill>
                  <a:srgbClr val="000000"/>
                </a:solidFill>
              </a:rPr>
              <a:t>China, France, Russia, the US and the UK need to convene and issue an </a:t>
            </a:r>
            <a:r>
              <a:rPr lang="en-GB" sz="1600">
                <a:solidFill>
                  <a:srgbClr val="000000"/>
                </a:solidFill>
              </a:rPr>
              <a:t>approval</a:t>
            </a:r>
            <a:r>
              <a:rPr lang="en-GB" sz="1600">
                <a:solidFill>
                  <a:srgbClr val="000000"/>
                </a:solidFill>
              </a:rPr>
              <a:t> if the country wants to deploy a number of soldiers larger that 12.</a:t>
            </a:r>
            <a:endParaRPr sz="1600">
              <a:solidFill>
                <a:srgbClr val="000000"/>
              </a:solidFill>
            </a:endParaRPr>
          </a:p>
          <a:p>
            <a:pPr indent="-330200" lvl="0" marL="457200" rtl="0" algn="l">
              <a:lnSpc>
                <a:spcPct val="105000"/>
              </a:lnSpc>
              <a:spcBef>
                <a:spcPts val="0"/>
              </a:spcBef>
              <a:spcAft>
                <a:spcPts val="0"/>
              </a:spcAft>
              <a:buClr>
                <a:srgbClr val="000000"/>
              </a:buClr>
              <a:buSzPts val="1600"/>
              <a:buChar char="❏"/>
            </a:pPr>
            <a:r>
              <a:rPr lang="en-GB" sz="1600">
                <a:solidFill>
                  <a:srgbClr val="000000"/>
                </a:solidFill>
              </a:rPr>
              <a:t>“Triple lock” system which includes a resolution from the UN security council.</a:t>
            </a:r>
            <a:endParaRPr sz="1600">
              <a:solidFill>
                <a:srgbClr val="000000"/>
              </a:solidFill>
            </a:endParaRPr>
          </a:p>
          <a:p>
            <a:pPr indent="-330200" lvl="0" marL="457200" rtl="0" algn="l">
              <a:lnSpc>
                <a:spcPct val="105000"/>
              </a:lnSpc>
              <a:spcBef>
                <a:spcPts val="0"/>
              </a:spcBef>
              <a:spcAft>
                <a:spcPts val="0"/>
              </a:spcAft>
              <a:buClr>
                <a:srgbClr val="000000"/>
              </a:buClr>
              <a:buSzPts val="1600"/>
              <a:buChar char="❏"/>
            </a:pPr>
            <a:r>
              <a:rPr lang="en-GB" sz="1600">
                <a:solidFill>
                  <a:srgbClr val="000000"/>
                </a:solidFill>
              </a:rPr>
              <a:t>Ireland is against Russia’s full- scale </a:t>
            </a:r>
            <a:r>
              <a:rPr lang="en-GB" sz="1600">
                <a:solidFill>
                  <a:srgbClr val="000000"/>
                </a:solidFill>
              </a:rPr>
              <a:t>invasion</a:t>
            </a:r>
            <a:r>
              <a:rPr lang="en-GB" sz="1600">
                <a:solidFill>
                  <a:srgbClr val="000000"/>
                </a:solidFill>
              </a:rPr>
              <a:t> of Ukraine politically and in active measures along with most of </a:t>
            </a:r>
            <a:r>
              <a:rPr lang="en-GB" sz="1600">
                <a:solidFill>
                  <a:srgbClr val="000000"/>
                </a:solidFill>
              </a:rPr>
              <a:t>its</a:t>
            </a:r>
            <a:r>
              <a:rPr lang="en-GB" sz="1600">
                <a:solidFill>
                  <a:srgbClr val="000000"/>
                </a:solidFill>
              </a:rPr>
              <a:t> fellow EU members.</a:t>
            </a:r>
            <a:endParaRPr sz="1600">
              <a:solidFill>
                <a:srgbClr val="000000"/>
              </a:solidFill>
            </a:endParaRPr>
          </a:p>
          <a:p>
            <a:pPr indent="-330200" lvl="0" marL="457200" rtl="0" algn="l">
              <a:lnSpc>
                <a:spcPct val="105000"/>
              </a:lnSpc>
              <a:spcBef>
                <a:spcPts val="0"/>
              </a:spcBef>
              <a:spcAft>
                <a:spcPts val="0"/>
              </a:spcAft>
              <a:buClr>
                <a:srgbClr val="000000"/>
              </a:buClr>
              <a:buSzPts val="1600"/>
              <a:buChar char="❏"/>
            </a:pPr>
            <a:r>
              <a:rPr lang="en-GB" sz="1600">
                <a:solidFill>
                  <a:srgbClr val="000000"/>
                </a:solidFill>
              </a:rPr>
              <a:t>In non </a:t>
            </a:r>
            <a:r>
              <a:rPr lang="en-GB" sz="1600">
                <a:solidFill>
                  <a:srgbClr val="000000"/>
                </a:solidFill>
              </a:rPr>
              <a:t>lethal</a:t>
            </a:r>
            <a:r>
              <a:rPr lang="en-GB" sz="1600">
                <a:solidFill>
                  <a:srgbClr val="000000"/>
                </a:solidFill>
              </a:rPr>
              <a:t> military assistance Ireland has provided €122 million in fuel,food, medical equipment and protective gear. </a:t>
            </a:r>
            <a:endParaRPr sz="1600">
              <a:solidFill>
                <a:srgbClr val="000000"/>
              </a:solidFill>
            </a:endParaRPr>
          </a:p>
          <a:p>
            <a:pPr indent="-330200" lvl="0" marL="457200" rtl="0" algn="l">
              <a:lnSpc>
                <a:spcPct val="105000"/>
              </a:lnSpc>
              <a:spcBef>
                <a:spcPts val="0"/>
              </a:spcBef>
              <a:spcAft>
                <a:spcPts val="0"/>
              </a:spcAft>
              <a:buClr>
                <a:srgbClr val="000000"/>
              </a:buClr>
              <a:buSzPts val="1600"/>
              <a:buChar char="❏"/>
            </a:pPr>
            <a:r>
              <a:rPr lang="en-GB" sz="1600">
                <a:solidFill>
                  <a:srgbClr val="000000"/>
                </a:solidFill>
              </a:rPr>
              <a:t>Mission of the European Union: specialized training of Ukrainian soldiers, 30 members of the IDF (Irish Defence Forces) were authorized.</a:t>
            </a:r>
            <a:endParaRPr sz="1600">
              <a:solidFill>
                <a:srgbClr val="000000"/>
              </a:solidFill>
            </a:endParaRPr>
          </a:p>
          <a:p>
            <a:pPr indent="-330200" lvl="0" marL="457200" rtl="0" algn="l">
              <a:lnSpc>
                <a:spcPct val="105000"/>
              </a:lnSpc>
              <a:spcBef>
                <a:spcPts val="0"/>
              </a:spcBef>
              <a:spcAft>
                <a:spcPts val="0"/>
              </a:spcAft>
              <a:buClr>
                <a:srgbClr val="000000"/>
              </a:buClr>
              <a:buSzPts val="1600"/>
              <a:buChar char="❏"/>
            </a:pPr>
            <a:r>
              <a:rPr lang="en-GB" sz="1600">
                <a:solidFill>
                  <a:srgbClr val="000000"/>
                </a:solidFill>
              </a:rPr>
              <a:t>Regardless of the high eurobarometer statistics about financial measures (75%) and welcoming the people fleeing the war (86%), </a:t>
            </a:r>
            <a:r>
              <a:rPr lang="en-GB" sz="1600">
                <a:solidFill>
                  <a:srgbClr val="000000"/>
                </a:solidFill>
              </a:rPr>
              <a:t>public</a:t>
            </a:r>
            <a:r>
              <a:rPr lang="en-GB" sz="1600">
                <a:solidFill>
                  <a:srgbClr val="000000"/>
                </a:solidFill>
              </a:rPr>
              <a:t> debate over the </a:t>
            </a:r>
            <a:r>
              <a:rPr lang="en-GB" sz="1600">
                <a:solidFill>
                  <a:srgbClr val="000000"/>
                </a:solidFill>
              </a:rPr>
              <a:t>country’s continued neutrality and it’s military responsiveness.</a:t>
            </a:r>
            <a:endParaRPr sz="1600">
              <a:solidFill>
                <a:srgbClr val="000000"/>
              </a:solidFill>
            </a:endParaRPr>
          </a:p>
          <a:p>
            <a:pPr indent="-330200" lvl="0" marL="457200" rtl="0" algn="l">
              <a:lnSpc>
                <a:spcPct val="105000"/>
              </a:lnSpc>
              <a:spcBef>
                <a:spcPts val="0"/>
              </a:spcBef>
              <a:spcAft>
                <a:spcPts val="0"/>
              </a:spcAft>
              <a:buClr>
                <a:srgbClr val="000000"/>
              </a:buClr>
              <a:buSzPts val="1600"/>
              <a:buChar char="❏"/>
            </a:pPr>
            <a:r>
              <a:rPr lang="en-GB" sz="1600">
                <a:solidFill>
                  <a:srgbClr val="000000"/>
                </a:solidFill>
              </a:rPr>
              <a:t>June 22nd 2023: The Government called for a Consultative Forum to promote understanding and to discuss a wide rage of issues. </a:t>
            </a:r>
            <a:endParaRPr sz="1600">
              <a:solidFill>
                <a:srgbClr val="000000"/>
              </a:solidFill>
            </a:endParaRPr>
          </a:p>
        </p:txBody>
      </p:sp>
      <p:pic>
        <p:nvPicPr>
          <p:cNvPr id="227" name="Google Shape;227;p24"/>
          <p:cNvPicPr preferRelativeResize="0"/>
          <p:nvPr/>
        </p:nvPicPr>
        <p:blipFill>
          <a:blip r:embed="rId3">
            <a:alphaModFix/>
          </a:blip>
          <a:stretch>
            <a:fillRect/>
          </a:stretch>
        </p:blipFill>
        <p:spPr>
          <a:xfrm>
            <a:off x="8060557" y="189225"/>
            <a:ext cx="854843" cy="707600"/>
          </a:xfrm>
          <a:prstGeom prst="rect">
            <a:avLst/>
          </a:prstGeom>
          <a:noFill/>
          <a:ln>
            <a:noFill/>
          </a:ln>
        </p:spPr>
      </p:pic>
      <p:pic>
        <p:nvPicPr>
          <p:cNvPr id="228" name="Google Shape;228;p24"/>
          <p:cNvPicPr preferRelativeResize="0"/>
          <p:nvPr/>
        </p:nvPicPr>
        <p:blipFill>
          <a:blip r:embed="rId4">
            <a:alphaModFix/>
          </a:blip>
          <a:stretch>
            <a:fillRect/>
          </a:stretch>
        </p:blipFill>
        <p:spPr>
          <a:xfrm>
            <a:off x="5998912" y="294750"/>
            <a:ext cx="1799826" cy="1010924"/>
          </a:xfrm>
          <a:prstGeom prst="rect">
            <a:avLst/>
          </a:prstGeom>
          <a:noFill/>
          <a:ln>
            <a:noFill/>
          </a:ln>
        </p:spPr>
      </p:pic>
    </p:spTree>
  </p:cSld>
  <p:clrMapOvr>
    <a:masterClrMapping/>
  </p:clrMapOvr>
  <mc:AlternateContent>
    <mc:Choice Requires="p14">
      <p:transition spd="slow" p14:dur="1600">
        <p14:prism dir="l"/>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3" presetSubtype="16">
                                  <p:stCondLst>
                                    <p:cond delay="0"/>
                                  </p:stCondLst>
                                  <p:childTnLst>
                                    <p:set>
                                      <p:cBhvr>
                                        <p:cTn dur="1" fill="hold">
                                          <p:stCondLst>
                                            <p:cond delay="0"/>
                                          </p:stCondLst>
                                        </p:cTn>
                                        <p:tgtEl>
                                          <p:spTgt spid="226"/>
                                        </p:tgtEl>
                                        <p:attrNameLst>
                                          <p:attrName>style.visibility</p:attrName>
                                        </p:attrNameLst>
                                      </p:cBhvr>
                                      <p:to>
                                        <p:strVal val="visible"/>
                                      </p:to>
                                    </p:set>
                                    <p:anim calcmode="lin" valueType="num">
                                      <p:cBhvr additive="base">
                                        <p:cTn dur="1000"/>
                                        <p:tgtEl>
                                          <p:spTgt spid="226"/>
                                        </p:tgtEl>
                                        <p:attrNameLst>
                                          <p:attrName>ppt_w</p:attrName>
                                        </p:attrNameLst>
                                      </p:cBhvr>
                                      <p:tavLst>
                                        <p:tav fmla="" tm="0">
                                          <p:val>
                                            <p:strVal val="0"/>
                                          </p:val>
                                        </p:tav>
                                        <p:tav fmla="" tm="100000">
                                          <p:val>
                                            <p:strVal val="#ppt_w"/>
                                          </p:val>
                                        </p:tav>
                                      </p:tavLst>
                                    </p:anim>
                                    <p:anim calcmode="lin" valueType="num">
                                      <p:cBhvr additive="base">
                                        <p:cTn dur="1000"/>
                                        <p:tgtEl>
                                          <p:spTgt spid="226"/>
                                        </p:tgtEl>
                                        <p:attrNameLst>
                                          <p:attrName>ppt_h</p:attrName>
                                        </p:attrNameLst>
                                      </p:cBhvr>
                                      <p:tavLst>
                                        <p:tav fmla="" tm="0">
                                          <p:val>
                                            <p:strVal val="0"/>
                                          </p:val>
                                        </p:tav>
                                        <p:tav fmla="" tm="100000">
                                          <p:val>
                                            <p:strVal val="#ppt_h"/>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25"/>
          <p:cNvSpPr txBox="1"/>
          <p:nvPr>
            <p:ph type="title"/>
          </p:nvPr>
        </p:nvSpPr>
        <p:spPr>
          <a:xfrm>
            <a:off x="3430875" y="189225"/>
            <a:ext cx="2121300" cy="6180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sz="2800"/>
              <a:t>Conclusion</a:t>
            </a:r>
            <a:endParaRPr sz="2800"/>
          </a:p>
        </p:txBody>
      </p:sp>
      <p:sp>
        <p:nvSpPr>
          <p:cNvPr id="234" name="Google Shape;234;p25"/>
          <p:cNvSpPr txBox="1"/>
          <p:nvPr>
            <p:ph idx="1" type="body"/>
          </p:nvPr>
        </p:nvSpPr>
        <p:spPr>
          <a:xfrm>
            <a:off x="250475" y="610325"/>
            <a:ext cx="5939400" cy="44541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Clr>
                <a:srgbClr val="000000"/>
              </a:buClr>
              <a:buSzPts val="1700"/>
              <a:buChar char="❏"/>
            </a:pPr>
            <a:r>
              <a:rPr lang="en-GB" sz="1700">
                <a:solidFill>
                  <a:srgbClr val="000000"/>
                </a:solidFill>
              </a:rPr>
              <a:t>Ireland’s European Union policy is influenced by its economic standards and entrepreneurial efforts.</a:t>
            </a:r>
            <a:endParaRPr sz="1700">
              <a:solidFill>
                <a:srgbClr val="000000"/>
              </a:solidFill>
            </a:endParaRPr>
          </a:p>
          <a:p>
            <a:pPr indent="-336550" lvl="0" marL="457200" rtl="0" algn="l">
              <a:spcBef>
                <a:spcPts val="0"/>
              </a:spcBef>
              <a:spcAft>
                <a:spcPts val="0"/>
              </a:spcAft>
              <a:buClr>
                <a:srgbClr val="000000"/>
              </a:buClr>
              <a:buSzPts val="1700"/>
              <a:buChar char="❏"/>
            </a:pPr>
            <a:r>
              <a:rPr lang="en-GB" sz="1700">
                <a:solidFill>
                  <a:srgbClr val="000000"/>
                </a:solidFill>
              </a:rPr>
              <a:t>The country is  no longer bound by it’s small size and close border with the UK.</a:t>
            </a:r>
            <a:endParaRPr sz="1700">
              <a:solidFill>
                <a:srgbClr val="000000"/>
              </a:solidFill>
            </a:endParaRPr>
          </a:p>
          <a:p>
            <a:pPr indent="-336550" lvl="0" marL="457200" rtl="0" algn="l">
              <a:spcBef>
                <a:spcPts val="0"/>
              </a:spcBef>
              <a:spcAft>
                <a:spcPts val="0"/>
              </a:spcAft>
              <a:buClr>
                <a:srgbClr val="000000"/>
              </a:buClr>
              <a:buSzPts val="1700"/>
              <a:buChar char="❏"/>
            </a:pPr>
            <a:r>
              <a:rPr lang="en-GB" sz="1700">
                <a:solidFill>
                  <a:srgbClr val="000000"/>
                </a:solidFill>
              </a:rPr>
              <a:t>It has faced some controversy over it’s support of Ukraine in the conflict. </a:t>
            </a:r>
            <a:endParaRPr sz="1700">
              <a:solidFill>
                <a:srgbClr val="000000"/>
              </a:solidFill>
            </a:endParaRPr>
          </a:p>
          <a:p>
            <a:pPr indent="-336550" lvl="0" marL="457200" rtl="0" algn="l">
              <a:spcBef>
                <a:spcPts val="0"/>
              </a:spcBef>
              <a:spcAft>
                <a:spcPts val="0"/>
              </a:spcAft>
              <a:buClr>
                <a:srgbClr val="000000"/>
              </a:buClr>
              <a:buSzPts val="1700"/>
              <a:buChar char="❏"/>
            </a:pPr>
            <a:r>
              <a:rPr lang="en-GB" sz="1700">
                <a:solidFill>
                  <a:srgbClr val="000000"/>
                </a:solidFill>
              </a:rPr>
              <a:t>Ireland is generally thought to be a economically crippled nation that relies on the help of it’s EU allies and faces many challenges.</a:t>
            </a:r>
            <a:endParaRPr sz="1700">
              <a:solidFill>
                <a:srgbClr val="000000"/>
              </a:solidFill>
            </a:endParaRPr>
          </a:p>
          <a:p>
            <a:pPr indent="-336550" lvl="0" marL="457200" rtl="0" algn="l">
              <a:spcBef>
                <a:spcPts val="0"/>
              </a:spcBef>
              <a:spcAft>
                <a:spcPts val="0"/>
              </a:spcAft>
              <a:buClr>
                <a:srgbClr val="000000"/>
              </a:buClr>
              <a:buSzPts val="1700"/>
              <a:buChar char="❏"/>
            </a:pPr>
            <a:r>
              <a:rPr lang="en-GB" sz="1700">
                <a:solidFill>
                  <a:srgbClr val="000000"/>
                </a:solidFill>
              </a:rPr>
              <a:t>In  more recent times this EU member state has flourished and became not only financially stable but a shining example of the contributions and the benefits of EU membership.</a:t>
            </a:r>
            <a:endParaRPr sz="1700">
              <a:solidFill>
                <a:srgbClr val="000000"/>
              </a:solidFill>
            </a:endParaRPr>
          </a:p>
          <a:p>
            <a:pPr indent="-336550" lvl="0" marL="457200" rtl="0" algn="l">
              <a:spcBef>
                <a:spcPts val="0"/>
              </a:spcBef>
              <a:spcAft>
                <a:spcPts val="0"/>
              </a:spcAft>
              <a:buClr>
                <a:srgbClr val="000000"/>
              </a:buClr>
              <a:buSzPts val="1700"/>
              <a:buChar char="❏"/>
            </a:pPr>
            <a:r>
              <a:rPr lang="en-GB" sz="1700">
                <a:solidFill>
                  <a:srgbClr val="000000"/>
                </a:solidFill>
              </a:rPr>
              <a:t>Thus,showcasing its polarity.</a:t>
            </a:r>
            <a:endParaRPr sz="1700">
              <a:solidFill>
                <a:srgbClr val="000000"/>
              </a:solidFill>
            </a:endParaRPr>
          </a:p>
        </p:txBody>
      </p:sp>
      <p:pic>
        <p:nvPicPr>
          <p:cNvPr id="235" name="Google Shape;235;p25"/>
          <p:cNvPicPr preferRelativeResize="0"/>
          <p:nvPr/>
        </p:nvPicPr>
        <p:blipFill>
          <a:blip r:embed="rId3">
            <a:alphaModFix/>
          </a:blip>
          <a:stretch>
            <a:fillRect/>
          </a:stretch>
        </p:blipFill>
        <p:spPr>
          <a:xfrm>
            <a:off x="8168808" y="189225"/>
            <a:ext cx="746592" cy="618000"/>
          </a:xfrm>
          <a:prstGeom prst="rect">
            <a:avLst/>
          </a:prstGeom>
          <a:noFill/>
          <a:ln>
            <a:noFill/>
          </a:ln>
        </p:spPr>
      </p:pic>
      <p:pic>
        <p:nvPicPr>
          <p:cNvPr id="236" name="Google Shape;236;p25"/>
          <p:cNvPicPr preferRelativeResize="0"/>
          <p:nvPr/>
        </p:nvPicPr>
        <p:blipFill>
          <a:blip r:embed="rId4">
            <a:alphaModFix/>
          </a:blip>
          <a:stretch>
            <a:fillRect/>
          </a:stretch>
        </p:blipFill>
        <p:spPr>
          <a:xfrm>
            <a:off x="6057050" y="987850"/>
            <a:ext cx="2779203" cy="3311601"/>
          </a:xfrm>
          <a:prstGeom prst="rect">
            <a:avLst/>
          </a:prstGeom>
          <a:noFill/>
          <a:ln>
            <a:noFill/>
          </a:ln>
        </p:spPr>
      </p:pic>
    </p:spTree>
  </p:cSld>
  <p:clrMapOvr>
    <a:masterClrMapping/>
  </p:clrMapOvr>
  <mc:AlternateContent>
    <mc:Choice Requires="p14">
      <p:transition spd="slow" p14:dur="2000">
        <p14:gallery dir="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6"/>
          <p:cNvSpPr txBox="1"/>
          <p:nvPr>
            <p:ph type="title"/>
          </p:nvPr>
        </p:nvSpPr>
        <p:spPr>
          <a:xfrm>
            <a:off x="3359350" y="83700"/>
            <a:ext cx="2187900" cy="4332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GB"/>
              <a:t>Bibliography</a:t>
            </a:r>
            <a:endParaRPr/>
          </a:p>
        </p:txBody>
      </p:sp>
      <p:sp>
        <p:nvSpPr>
          <p:cNvPr id="242" name="Google Shape;242;p26"/>
          <p:cNvSpPr txBox="1"/>
          <p:nvPr>
            <p:ph idx="1" type="body"/>
          </p:nvPr>
        </p:nvSpPr>
        <p:spPr>
          <a:xfrm>
            <a:off x="220650" y="516900"/>
            <a:ext cx="8702700" cy="4271100"/>
          </a:xfrm>
          <a:prstGeom prst="rect">
            <a:avLst/>
          </a:prstGeom>
        </p:spPr>
        <p:txBody>
          <a:bodyPr anchorCtr="0" anchor="t" bIns="91425" lIns="91425" spcFirstLastPara="1" rIns="91425" wrap="square" tIns="91425">
            <a:noAutofit/>
          </a:bodyPr>
          <a:lstStyle/>
          <a:p>
            <a:pPr indent="-304800" lvl="0" marL="457200" rtl="0" algn="l">
              <a:lnSpc>
                <a:spcPct val="95000"/>
              </a:lnSpc>
              <a:spcBef>
                <a:spcPts val="1200"/>
              </a:spcBef>
              <a:spcAft>
                <a:spcPts val="0"/>
              </a:spcAft>
              <a:buClr>
                <a:srgbClr val="000000"/>
              </a:buClr>
              <a:buSzPts val="1200"/>
              <a:buChar char="●"/>
            </a:pPr>
            <a:r>
              <a:rPr lang="en-GB" sz="1200">
                <a:solidFill>
                  <a:srgbClr val="000000"/>
                </a:solidFill>
              </a:rPr>
              <a:t>“Ireland – EU Member Country Profile.” </a:t>
            </a:r>
            <a:r>
              <a:rPr i="1" lang="en-GB" sz="1200">
                <a:solidFill>
                  <a:srgbClr val="000000"/>
                </a:solidFill>
              </a:rPr>
              <a:t>European Union</a:t>
            </a:r>
            <a:r>
              <a:rPr lang="en-GB" sz="1200">
                <a:solidFill>
                  <a:srgbClr val="000000"/>
                </a:solidFill>
              </a:rPr>
              <a:t>,european-union.europa.eu/principles-countries-history/country-profiles/ireland_en. Accessed 7 Oct. 2023. </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lang="en-GB" sz="1200">
                <a:solidFill>
                  <a:srgbClr val="000000"/>
                </a:solidFill>
              </a:rPr>
              <a:t>“Ireland – EU Member Country Profile.” </a:t>
            </a:r>
            <a:r>
              <a:rPr i="1" lang="en-GB" sz="1200">
                <a:solidFill>
                  <a:srgbClr val="000000"/>
                </a:solidFill>
              </a:rPr>
              <a:t>European Union</a:t>
            </a:r>
            <a:r>
              <a:rPr lang="en-GB" sz="1200">
                <a:solidFill>
                  <a:srgbClr val="000000"/>
                </a:solidFill>
              </a:rPr>
              <a:t>, european-union.europa.eu/principles-countries-history/country-profiles/ireland_en. Accessed 7 Oct. 2023. </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lang="en-GB" sz="1200">
                <a:solidFill>
                  <a:srgbClr val="000000"/>
                </a:solidFill>
              </a:rPr>
              <a:t>“Explore All Countries- Ireland .” </a:t>
            </a:r>
            <a:r>
              <a:rPr i="1" lang="en-GB" sz="1200">
                <a:solidFill>
                  <a:srgbClr val="000000"/>
                </a:solidFill>
              </a:rPr>
              <a:t>Central Intelligence Agency</a:t>
            </a:r>
            <a:r>
              <a:rPr lang="en-GB" sz="1200">
                <a:solidFill>
                  <a:srgbClr val="000000"/>
                </a:solidFill>
              </a:rPr>
              <a:t>, Central Intelligence Agency, 3 Oct. 2023, www.cia.gov/the-world-factbook/countries/ireland/#government. </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lang="en-GB" sz="1200">
                <a:solidFill>
                  <a:srgbClr val="000000"/>
                </a:solidFill>
              </a:rPr>
              <a:t>“The Impact of Brexit on Ireland.” </a:t>
            </a:r>
            <a:r>
              <a:rPr i="1" lang="en-GB" sz="1200">
                <a:solidFill>
                  <a:srgbClr val="000000"/>
                </a:solidFill>
              </a:rPr>
              <a:t>Representation in Ireland</a:t>
            </a:r>
            <a:r>
              <a:rPr lang="en-GB" sz="1200">
                <a:solidFill>
                  <a:srgbClr val="000000"/>
                </a:solidFill>
              </a:rPr>
              <a:t>, ireland.representation.ec.europa.eu/strategy-and-priorities/key-eu-policies-ireland/impact-brexit-ireland_en. Accessed 7 Oct. 2023.</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lang="en-GB" sz="1200">
                <a:solidFill>
                  <a:srgbClr val="000000"/>
                </a:solidFill>
              </a:rPr>
              <a:t>Brendan Kennelly, Mike O'Callaghan, Diarmuid Coughlan, John Cullinan, Edel Doherty, Liam Glynn, Eoin Moloney, Michelle Queally,The COVID-19 pandemic in Ireland: An overview of the health service and economic policy response,Health Policy and Technology,Volume 9, Issue 4,2020,Pages 419-429,ISSN 2211-8837 (</a:t>
            </a:r>
            <a:r>
              <a:rPr lang="en-GB" sz="1200" u="sng">
                <a:solidFill>
                  <a:schemeClr val="hlink"/>
                </a:solidFill>
                <a:hlinkClick r:id="rId3"/>
              </a:rPr>
              <a:t>https://www.sciencedirect.com/science/article/pii/S2211883720300952</a:t>
            </a:r>
            <a:r>
              <a:rPr lang="en-GB" sz="1200">
                <a:solidFill>
                  <a:srgbClr val="000000"/>
                </a:solidFill>
              </a:rPr>
              <a:t>).</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lang="en-GB" sz="1200">
                <a:solidFill>
                  <a:srgbClr val="000000"/>
                </a:solidFill>
              </a:rPr>
              <a:t>Dinan, Professor of European Public Policy at George Mason University, Desmond, et al. “Ireland and the Art of Small-State-Ism.” </a:t>
            </a:r>
            <a:r>
              <a:rPr i="1" lang="en-GB" sz="1200">
                <a:solidFill>
                  <a:srgbClr val="000000"/>
                </a:solidFill>
              </a:rPr>
              <a:t>EUROPP</a:t>
            </a:r>
            <a:r>
              <a:rPr lang="en-GB" sz="1200">
                <a:solidFill>
                  <a:srgbClr val="000000"/>
                </a:solidFill>
              </a:rPr>
              <a:t>, 30 May 2023,</a:t>
            </a:r>
            <a:r>
              <a:rPr lang="en-GB" sz="1200">
                <a:solidFill>
                  <a:srgbClr val="000000"/>
                </a:solidFill>
              </a:rPr>
              <a:t> </a:t>
            </a:r>
            <a:r>
              <a:rPr lang="en-GB" sz="1200">
                <a:solidFill>
                  <a:srgbClr val="000000"/>
                </a:solidFill>
              </a:rPr>
              <a:t>blogs.lse.ac.uk/europpblog/2023/05/30/ireland-and-the-art-of-small-state-ism/. </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lang="en-GB" sz="1200">
                <a:solidFill>
                  <a:srgbClr val="000000"/>
                </a:solidFill>
              </a:rPr>
              <a:t>DUFFY, MUIREANN. “Irish GDP Increases by over 9% with Strong Post-Pandemic Rebound.” </a:t>
            </a:r>
            <a:r>
              <a:rPr i="1" lang="en-GB" sz="1200">
                <a:solidFill>
                  <a:srgbClr val="000000"/>
                </a:solidFill>
              </a:rPr>
              <a:t>BreakingNews.Ie</a:t>
            </a:r>
            <a:r>
              <a:rPr lang="en-GB" sz="1200">
                <a:solidFill>
                  <a:srgbClr val="000000"/>
                </a:solidFill>
              </a:rPr>
              <a:t>, 14 July 2023, www.breakingnews.ie/ireland/irish-gdp-increases-by-over-9-with-strong-post-pandemic-rebound-1502239.html</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i="1" lang="en-GB" sz="1200">
                <a:solidFill>
                  <a:srgbClr val="000000"/>
                </a:solidFill>
              </a:rPr>
              <a:t>European Economic Forecast - Economy and Finance</a:t>
            </a:r>
            <a:r>
              <a:rPr lang="en-GB" sz="1200">
                <a:solidFill>
                  <a:srgbClr val="000000"/>
                </a:solidFill>
              </a:rPr>
              <a:t>, economy-finance.ec.europa.eu/system/files/2023-05/ip200_en_1.pdf. Accessed 16 Oct. 2023. </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lang="en-GB" sz="1200">
                <a:solidFill>
                  <a:srgbClr val="000000"/>
                </a:solidFill>
              </a:rPr>
              <a:t>Birchard, Rosie. “Ireland Rethinks Neutrality in Wake of Ukraine War – DW – 04/15/2023.” </a:t>
            </a:r>
            <a:r>
              <a:rPr i="1" lang="en-GB" sz="1200">
                <a:solidFill>
                  <a:srgbClr val="000000"/>
                </a:solidFill>
              </a:rPr>
              <a:t>Dw.Com</a:t>
            </a:r>
            <a:r>
              <a:rPr lang="en-GB" sz="1200">
                <a:solidFill>
                  <a:srgbClr val="000000"/>
                </a:solidFill>
              </a:rPr>
              <a:t>, Deutsche Welle, 15 Apr. 2023, www.dw.com/en/ireland-rethinks-neutrality-in-wake-of-ukraine-war/a-65330418. </a:t>
            </a:r>
            <a:endParaRPr sz="1200">
              <a:solidFill>
                <a:srgbClr val="000000"/>
              </a:solidFill>
            </a:endParaRPr>
          </a:p>
          <a:p>
            <a:pPr indent="-304800" lvl="0" marL="457200" rtl="0" algn="l">
              <a:lnSpc>
                <a:spcPct val="95000"/>
              </a:lnSpc>
              <a:spcBef>
                <a:spcPts val="0"/>
              </a:spcBef>
              <a:spcAft>
                <a:spcPts val="0"/>
              </a:spcAft>
              <a:buClr>
                <a:srgbClr val="000000"/>
              </a:buClr>
              <a:buSzPts val="1200"/>
              <a:buChar char="●"/>
            </a:pPr>
            <a:r>
              <a:rPr lang="en-GB" sz="1200">
                <a:solidFill>
                  <a:srgbClr val="000000"/>
                </a:solidFill>
              </a:rPr>
              <a:t>Commission, European. “Standard Eurobarometer 99 - Spring 2023.” </a:t>
            </a:r>
            <a:r>
              <a:rPr i="1" lang="en-GB" sz="1200">
                <a:solidFill>
                  <a:srgbClr val="000000"/>
                </a:solidFill>
              </a:rPr>
              <a:t>Eurobarometer</a:t>
            </a:r>
            <a:r>
              <a:rPr lang="en-GB" sz="1200">
                <a:solidFill>
                  <a:srgbClr val="000000"/>
                </a:solidFill>
              </a:rPr>
              <a:t>, europa.eu/eurobarometer/surveys/detail/3052. Accessed 7 Oct. 2023. </a:t>
            </a:r>
            <a:endParaRPr sz="1200">
              <a:solidFill>
                <a:srgbClr val="000000"/>
              </a:solidFill>
            </a:endParaRPr>
          </a:p>
          <a:p>
            <a:pPr indent="0" lvl="0" marL="457200" rtl="0" algn="l">
              <a:lnSpc>
                <a:spcPct val="95000"/>
              </a:lnSpc>
              <a:spcBef>
                <a:spcPts val="1200"/>
              </a:spcBef>
              <a:spcAft>
                <a:spcPts val="0"/>
              </a:spcAft>
              <a:buSzPts val="275"/>
              <a:buNone/>
            </a:pPr>
            <a:r>
              <a:t/>
            </a:r>
            <a:endParaRPr sz="1200">
              <a:solidFill>
                <a:srgbClr val="000000"/>
              </a:solidFill>
              <a:latin typeface="Arial"/>
              <a:ea typeface="Arial"/>
              <a:cs typeface="Arial"/>
              <a:sym typeface="Arial"/>
            </a:endParaRPr>
          </a:p>
          <a:p>
            <a:pPr indent="0" lvl="0" marL="457200" rtl="0" algn="l">
              <a:lnSpc>
                <a:spcPct val="95000"/>
              </a:lnSpc>
              <a:spcBef>
                <a:spcPts val="1200"/>
              </a:spcBef>
              <a:spcAft>
                <a:spcPts val="1200"/>
              </a:spcAft>
              <a:buSzPts val="275"/>
              <a:buNone/>
            </a:pPr>
            <a:r>
              <a:t/>
            </a:r>
            <a:endParaRPr sz="1200">
              <a:solidFill>
                <a:srgbClr val="000000"/>
              </a:solidFill>
            </a:endParaRPr>
          </a:p>
        </p:txBody>
      </p:sp>
      <p:pic>
        <p:nvPicPr>
          <p:cNvPr id="243" name="Google Shape;243;p26"/>
          <p:cNvPicPr preferRelativeResize="0"/>
          <p:nvPr/>
        </p:nvPicPr>
        <p:blipFill>
          <a:blip r:embed="rId4">
            <a:alphaModFix/>
          </a:blip>
          <a:stretch>
            <a:fillRect/>
          </a:stretch>
        </p:blipFill>
        <p:spPr>
          <a:xfrm>
            <a:off x="7992200" y="189225"/>
            <a:ext cx="923200" cy="764175"/>
          </a:xfrm>
          <a:prstGeom prst="rect">
            <a:avLst/>
          </a:prstGeom>
          <a:noFill/>
          <a:ln>
            <a:noFill/>
          </a:ln>
        </p:spPr>
      </p:pic>
    </p:spTree>
  </p:cSld>
  <p:clrMapOvr>
    <a:masterClrMapping/>
  </p:clrMapOvr>
  <mc:AlternateContent>
    <mc:Choice Requires="p14">
      <p:transition spd="slow" p14:dur="1600">
        <p:push/>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7" name="Shape 247"/>
        <p:cNvGrpSpPr/>
        <p:nvPr/>
      </p:nvGrpSpPr>
      <p:grpSpPr>
        <a:xfrm>
          <a:off x="0" y="0"/>
          <a:ext cx="0" cy="0"/>
          <a:chOff x="0" y="0"/>
          <a:chExt cx="0" cy="0"/>
        </a:xfrm>
      </p:grpSpPr>
      <p:sp>
        <p:nvSpPr>
          <p:cNvPr id="248" name="Google Shape;248;p27"/>
          <p:cNvSpPr txBox="1"/>
          <p:nvPr>
            <p:ph type="title"/>
          </p:nvPr>
        </p:nvSpPr>
        <p:spPr>
          <a:xfrm>
            <a:off x="819150" y="845600"/>
            <a:ext cx="7505700" cy="954600"/>
          </a:xfrm>
          <a:prstGeom prst="rect">
            <a:avLst/>
          </a:prstGeom>
        </p:spPr>
        <p:txBody>
          <a:bodyPr anchorCtr="0" anchor="t" bIns="91425" lIns="91425" spcFirstLastPara="1" rIns="91425" wrap="square" tIns="91425">
            <a:normAutofit fontScale="90000"/>
          </a:bodyPr>
          <a:lstStyle/>
          <a:p>
            <a:pPr indent="0" lvl="0" marL="0" marR="38100" rtl="0" algn="l">
              <a:lnSpc>
                <a:spcPct val="128571"/>
              </a:lnSpc>
              <a:spcBef>
                <a:spcPts val="0"/>
              </a:spcBef>
              <a:spcAft>
                <a:spcPts val="0"/>
              </a:spcAft>
              <a:buNone/>
            </a:pPr>
            <a:r>
              <a:rPr lang="en-GB" sz="3766">
                <a:solidFill>
                  <a:schemeClr val="accent2"/>
                </a:solidFill>
                <a:latin typeface="Calibri"/>
                <a:ea typeface="Calibri"/>
                <a:cs typeface="Calibri"/>
                <a:sym typeface="Calibri"/>
              </a:rPr>
              <a:t>Go raibh maith agat! </a:t>
            </a:r>
            <a:endParaRPr sz="3766">
              <a:solidFill>
                <a:schemeClr val="accent2"/>
              </a:solidFill>
              <a:latin typeface="Calibri"/>
              <a:ea typeface="Calibri"/>
              <a:cs typeface="Calibri"/>
              <a:sym typeface="Calibri"/>
            </a:endParaRPr>
          </a:p>
          <a:p>
            <a:pPr indent="0" lvl="0" marL="0" marR="38100" rtl="0" algn="l">
              <a:lnSpc>
                <a:spcPct val="128571"/>
              </a:lnSpc>
              <a:spcBef>
                <a:spcPts val="0"/>
              </a:spcBef>
              <a:spcAft>
                <a:spcPts val="0"/>
              </a:spcAft>
              <a:buNone/>
            </a:pPr>
            <a:r>
              <a:rPr lang="en-GB" sz="1322">
                <a:solidFill>
                  <a:schemeClr val="accent2"/>
                </a:solidFill>
                <a:latin typeface="Calibri"/>
                <a:ea typeface="Calibri"/>
                <a:cs typeface="Calibri"/>
                <a:sym typeface="Calibri"/>
              </a:rPr>
              <a:t>								(in Irish Gaelic)</a:t>
            </a:r>
            <a:endParaRPr sz="1322">
              <a:solidFill>
                <a:schemeClr val="accent2"/>
              </a:solidFill>
              <a:latin typeface="Calibri"/>
              <a:ea typeface="Calibri"/>
              <a:cs typeface="Calibri"/>
              <a:sym typeface="Calibri"/>
            </a:endParaRPr>
          </a:p>
          <a:p>
            <a:pPr indent="0" lvl="0" marL="0" rtl="0" algn="l">
              <a:spcBef>
                <a:spcPts val="0"/>
              </a:spcBef>
              <a:spcAft>
                <a:spcPts val="0"/>
              </a:spcAft>
              <a:buNone/>
            </a:pPr>
            <a:r>
              <a:t/>
            </a:r>
            <a:endParaRPr/>
          </a:p>
        </p:txBody>
      </p:sp>
      <p:sp>
        <p:nvSpPr>
          <p:cNvPr id="249" name="Google Shape;249;p27"/>
          <p:cNvSpPr txBox="1"/>
          <p:nvPr>
            <p:ph idx="1" type="body"/>
          </p:nvPr>
        </p:nvSpPr>
        <p:spPr>
          <a:xfrm>
            <a:off x="819150" y="1990725"/>
            <a:ext cx="7505700" cy="24480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250" name="Google Shape;250;p27"/>
          <p:cNvPicPr preferRelativeResize="0"/>
          <p:nvPr/>
        </p:nvPicPr>
        <p:blipFill>
          <a:blip r:embed="rId3">
            <a:alphaModFix/>
          </a:blip>
          <a:stretch>
            <a:fillRect/>
          </a:stretch>
        </p:blipFill>
        <p:spPr>
          <a:xfrm>
            <a:off x="7624799" y="189225"/>
            <a:ext cx="1290600" cy="1068300"/>
          </a:xfrm>
          <a:prstGeom prst="rect">
            <a:avLst/>
          </a:prstGeom>
          <a:noFill/>
          <a:ln>
            <a:noFill/>
          </a:ln>
        </p:spPr>
      </p:pic>
      <p:pic>
        <p:nvPicPr>
          <p:cNvPr id="251" name="Google Shape;251;p27"/>
          <p:cNvPicPr preferRelativeResize="0"/>
          <p:nvPr/>
        </p:nvPicPr>
        <p:blipFill>
          <a:blip r:embed="rId4">
            <a:alphaModFix/>
          </a:blip>
          <a:stretch>
            <a:fillRect/>
          </a:stretch>
        </p:blipFill>
        <p:spPr>
          <a:xfrm>
            <a:off x="-79125" y="0"/>
            <a:ext cx="9223124" cy="5143500"/>
          </a:xfrm>
          <a:prstGeom prst="rect">
            <a:avLst/>
          </a:prstGeom>
          <a:noFill/>
          <a:ln>
            <a:noFill/>
          </a:ln>
        </p:spPr>
      </p:pic>
    </p:spTree>
  </p:cSld>
  <p:clrMapOvr>
    <a:masterClrMapping/>
  </p:clrMapOvr>
  <mc:AlternateContent>
    <mc:Choice Requires="p14">
      <p:transition spd="slow" p14:dur="2700">
        <p:fade thruBlk="1"/>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8">
                                  <p:stCondLst>
                                    <p:cond delay="0"/>
                                  </p:stCondLst>
                                  <p:childTnLst>
                                    <p:set>
                                      <p:cBhvr>
                                        <p:cTn dur="1" fill="hold">
                                          <p:stCondLst>
                                            <p:cond delay="0"/>
                                          </p:stCondLst>
                                        </p:cTn>
                                        <p:tgtEl>
                                          <p:spTgt spid="251"/>
                                        </p:tgtEl>
                                        <p:attrNameLst>
                                          <p:attrName>style.visibility</p:attrName>
                                        </p:attrNameLst>
                                      </p:cBhvr>
                                      <p:to>
                                        <p:strVal val="visible"/>
                                      </p:to>
                                    </p:set>
                                    <p:anim calcmode="lin" valueType="num">
                                      <p:cBhvr additive="base">
                                        <p:cTn dur="2300"/>
                                        <p:tgtEl>
                                          <p:spTgt spid="25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14"/>
          <p:cNvSpPr txBox="1"/>
          <p:nvPr>
            <p:ph type="title"/>
          </p:nvPr>
        </p:nvSpPr>
        <p:spPr>
          <a:xfrm>
            <a:off x="584225" y="301638"/>
            <a:ext cx="7505700" cy="954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sz="4000"/>
              <a:t>Ireland</a:t>
            </a:r>
            <a:r>
              <a:rPr lang="en-GB"/>
              <a:t> </a:t>
            </a:r>
            <a:endParaRPr/>
          </a:p>
        </p:txBody>
      </p:sp>
      <p:sp>
        <p:nvSpPr>
          <p:cNvPr id="141" name="Google Shape;141;p14"/>
          <p:cNvSpPr txBox="1"/>
          <p:nvPr>
            <p:ph idx="1" type="body"/>
          </p:nvPr>
        </p:nvSpPr>
        <p:spPr>
          <a:xfrm>
            <a:off x="285200" y="1806176"/>
            <a:ext cx="2768100" cy="2816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Clr>
                <a:srgbClr val="000000"/>
              </a:buClr>
              <a:buSzPts val="1500"/>
              <a:buChar char="❏"/>
            </a:pPr>
            <a:r>
              <a:rPr lang="en-GB" sz="1500">
                <a:solidFill>
                  <a:srgbClr val="000000"/>
                </a:solidFill>
              </a:rPr>
              <a:t>Introduction to Ireland</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ID of Ireland</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Irish history of the 20th and 21st century </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Economy of Ireland </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Brexit </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Covid-19</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Russia-Ukraine War </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Conclusion </a:t>
            </a:r>
            <a:endParaRPr sz="1500">
              <a:solidFill>
                <a:srgbClr val="000000"/>
              </a:solidFill>
            </a:endParaRPr>
          </a:p>
          <a:p>
            <a:pPr indent="-323850" lvl="0" marL="457200" rtl="0" algn="l">
              <a:spcBef>
                <a:spcPts val="0"/>
              </a:spcBef>
              <a:spcAft>
                <a:spcPts val="0"/>
              </a:spcAft>
              <a:buClr>
                <a:srgbClr val="000000"/>
              </a:buClr>
              <a:buSzPts val="1500"/>
              <a:buChar char="❏"/>
            </a:pPr>
            <a:r>
              <a:rPr lang="en-GB" sz="1500">
                <a:solidFill>
                  <a:srgbClr val="000000"/>
                </a:solidFill>
              </a:rPr>
              <a:t>Bibliography</a:t>
            </a:r>
            <a:endParaRPr sz="1500">
              <a:solidFill>
                <a:srgbClr val="000000"/>
              </a:solidFill>
            </a:endParaRPr>
          </a:p>
        </p:txBody>
      </p:sp>
      <p:pic>
        <p:nvPicPr>
          <p:cNvPr id="142" name="Google Shape;142;p14"/>
          <p:cNvPicPr preferRelativeResize="0"/>
          <p:nvPr/>
        </p:nvPicPr>
        <p:blipFill>
          <a:blip r:embed="rId3">
            <a:alphaModFix/>
          </a:blip>
          <a:stretch>
            <a:fillRect/>
          </a:stretch>
        </p:blipFill>
        <p:spPr>
          <a:xfrm>
            <a:off x="7624799" y="222550"/>
            <a:ext cx="1344325" cy="1112775"/>
          </a:xfrm>
          <a:prstGeom prst="rect">
            <a:avLst/>
          </a:prstGeom>
          <a:noFill/>
          <a:ln>
            <a:noFill/>
          </a:ln>
        </p:spPr>
      </p:pic>
      <p:sp>
        <p:nvSpPr>
          <p:cNvPr id="143" name="Google Shape;143;p14"/>
          <p:cNvSpPr txBox="1"/>
          <p:nvPr/>
        </p:nvSpPr>
        <p:spPr>
          <a:xfrm>
            <a:off x="408050" y="1040038"/>
            <a:ext cx="2522400" cy="4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latin typeface="Calibri"/>
                <a:ea typeface="Calibri"/>
                <a:cs typeface="Calibri"/>
                <a:sym typeface="Calibri"/>
              </a:rPr>
              <a:t>Table of Contents </a:t>
            </a:r>
            <a:endParaRPr sz="2500" u="sng">
              <a:latin typeface="Calibri"/>
              <a:ea typeface="Calibri"/>
              <a:cs typeface="Calibri"/>
              <a:sym typeface="Calibri"/>
            </a:endParaRPr>
          </a:p>
        </p:txBody>
      </p:sp>
      <p:sp>
        <p:nvSpPr>
          <p:cNvPr id="144" name="Google Shape;144;p14"/>
          <p:cNvSpPr txBox="1"/>
          <p:nvPr/>
        </p:nvSpPr>
        <p:spPr>
          <a:xfrm>
            <a:off x="4661300" y="1538350"/>
            <a:ext cx="4039800" cy="3248400"/>
          </a:xfrm>
          <a:prstGeom prst="rect">
            <a:avLst/>
          </a:prstGeom>
          <a:noFill/>
          <a:ln>
            <a:noFill/>
          </a:ln>
        </p:spPr>
        <p:txBody>
          <a:bodyPr anchorCtr="0" anchor="t" bIns="91425" lIns="91425" spcFirstLastPara="1" rIns="91425" wrap="square" tIns="91425">
            <a:noAutofit/>
          </a:bodyPr>
          <a:lstStyle/>
          <a:p>
            <a:pPr indent="0" lvl="0" marL="0" rtl="0" algn="just">
              <a:spcBef>
                <a:spcPts val="0"/>
              </a:spcBef>
              <a:spcAft>
                <a:spcPts val="0"/>
              </a:spcAft>
              <a:buNone/>
            </a:pPr>
            <a:r>
              <a:rPr lang="en-GB" sz="1500">
                <a:latin typeface="Calibri"/>
                <a:ea typeface="Calibri"/>
                <a:cs typeface="Calibri"/>
                <a:sym typeface="Calibri"/>
              </a:rPr>
              <a:t>Ireland is a small island/country located in the far northwestern corner of Europe and of the European Union.</a:t>
            </a:r>
            <a:endParaRPr sz="1500">
              <a:latin typeface="Calibri"/>
              <a:ea typeface="Calibri"/>
              <a:cs typeface="Calibri"/>
              <a:sym typeface="Calibri"/>
            </a:endParaRPr>
          </a:p>
          <a:p>
            <a:pPr indent="0" lvl="0" marL="0" rtl="0" algn="just">
              <a:spcBef>
                <a:spcPts val="0"/>
              </a:spcBef>
              <a:spcAft>
                <a:spcPts val="0"/>
              </a:spcAft>
              <a:buNone/>
            </a:pPr>
            <a:r>
              <a:t/>
            </a:r>
            <a:endParaRPr sz="1500">
              <a:latin typeface="Calibri"/>
              <a:ea typeface="Calibri"/>
              <a:cs typeface="Calibri"/>
              <a:sym typeface="Calibri"/>
            </a:endParaRPr>
          </a:p>
          <a:p>
            <a:pPr indent="0" lvl="0" marL="0" rtl="0" algn="just">
              <a:spcBef>
                <a:spcPts val="0"/>
              </a:spcBef>
              <a:spcAft>
                <a:spcPts val="0"/>
              </a:spcAft>
              <a:buNone/>
            </a:pPr>
            <a:r>
              <a:rPr lang="en-GB" sz="1500">
                <a:latin typeface="Calibri"/>
                <a:ea typeface="Calibri"/>
                <a:cs typeface="Calibri"/>
                <a:sym typeface="Calibri"/>
              </a:rPr>
              <a:t>Originally dependant of the UK, the country earned </a:t>
            </a:r>
            <a:r>
              <a:rPr lang="en-GB" sz="1500">
                <a:latin typeface="Calibri"/>
                <a:ea typeface="Calibri"/>
                <a:cs typeface="Calibri"/>
                <a:sym typeface="Calibri"/>
              </a:rPr>
              <a:t>its</a:t>
            </a:r>
            <a:r>
              <a:rPr lang="en-GB" sz="1500">
                <a:latin typeface="Calibri"/>
                <a:ea typeface="Calibri"/>
                <a:cs typeface="Calibri"/>
                <a:sym typeface="Calibri"/>
              </a:rPr>
              <a:t> </a:t>
            </a:r>
            <a:r>
              <a:rPr lang="en-GB" sz="1500">
                <a:latin typeface="Calibri"/>
                <a:ea typeface="Calibri"/>
                <a:cs typeface="Calibri"/>
                <a:sym typeface="Calibri"/>
              </a:rPr>
              <a:t>independence</a:t>
            </a:r>
            <a:r>
              <a:rPr lang="en-GB" sz="1500">
                <a:latin typeface="Calibri"/>
                <a:ea typeface="Calibri"/>
                <a:cs typeface="Calibri"/>
                <a:sym typeface="Calibri"/>
              </a:rPr>
              <a:t> on December 1921 and for the past century has faced challenge after challenge triumphantly, proving </a:t>
            </a:r>
            <a:r>
              <a:rPr lang="en-GB" sz="1500">
                <a:latin typeface="Calibri"/>
                <a:ea typeface="Calibri"/>
                <a:cs typeface="Calibri"/>
                <a:sym typeface="Calibri"/>
              </a:rPr>
              <a:t>itself</a:t>
            </a:r>
            <a:r>
              <a:rPr lang="en-GB" sz="1500">
                <a:latin typeface="Calibri"/>
                <a:ea typeface="Calibri"/>
                <a:cs typeface="Calibri"/>
                <a:sym typeface="Calibri"/>
              </a:rPr>
              <a:t> a formidable force on the world stage. </a:t>
            </a:r>
            <a:endParaRPr sz="1500">
              <a:latin typeface="Calibri"/>
              <a:ea typeface="Calibri"/>
              <a:cs typeface="Calibri"/>
              <a:sym typeface="Calibri"/>
            </a:endParaRPr>
          </a:p>
          <a:p>
            <a:pPr indent="0" lvl="0" marL="0" rtl="0" algn="just">
              <a:spcBef>
                <a:spcPts val="0"/>
              </a:spcBef>
              <a:spcAft>
                <a:spcPts val="0"/>
              </a:spcAft>
              <a:buNone/>
            </a:pPr>
            <a:r>
              <a:t/>
            </a:r>
            <a:endParaRPr sz="1500">
              <a:latin typeface="Calibri"/>
              <a:ea typeface="Calibri"/>
              <a:cs typeface="Calibri"/>
              <a:sym typeface="Calibri"/>
            </a:endParaRPr>
          </a:p>
          <a:p>
            <a:pPr indent="0" lvl="0" marL="0" rtl="0" algn="just">
              <a:spcBef>
                <a:spcPts val="0"/>
              </a:spcBef>
              <a:spcAft>
                <a:spcPts val="0"/>
              </a:spcAft>
              <a:buNone/>
            </a:pPr>
            <a:r>
              <a:rPr lang="en-GB" sz="1500">
                <a:latin typeface="Calibri"/>
                <a:ea typeface="Calibri"/>
                <a:cs typeface="Calibri"/>
                <a:sym typeface="Calibri"/>
              </a:rPr>
              <a:t>After just 50 years of being an EU member-state (1st Enlargement,1973) Ireland is commonly </a:t>
            </a:r>
            <a:r>
              <a:rPr lang="en-GB" sz="1500">
                <a:latin typeface="Calibri"/>
                <a:ea typeface="Calibri"/>
                <a:cs typeface="Calibri"/>
                <a:sym typeface="Calibri"/>
              </a:rPr>
              <a:t>referred</a:t>
            </a:r>
            <a:r>
              <a:rPr lang="en-GB" sz="1500">
                <a:latin typeface="Calibri"/>
                <a:ea typeface="Calibri"/>
                <a:cs typeface="Calibri"/>
                <a:sym typeface="Calibri"/>
              </a:rPr>
              <a:t> to as “An example of how to succeed through the EU”.</a:t>
            </a:r>
            <a:endParaRPr sz="1500">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a:p>
            <a:pPr indent="0" lvl="0" marL="0" rtl="0" algn="l">
              <a:spcBef>
                <a:spcPts val="0"/>
              </a:spcBef>
              <a:spcAft>
                <a:spcPts val="0"/>
              </a:spcAft>
              <a:buNone/>
            </a:pPr>
            <a:r>
              <a:t/>
            </a:r>
            <a:endParaRPr>
              <a:latin typeface="Calibri"/>
              <a:ea typeface="Calibri"/>
              <a:cs typeface="Calibri"/>
              <a:sym typeface="Calibri"/>
            </a:endParaRPr>
          </a:p>
        </p:txBody>
      </p:sp>
      <p:sp>
        <p:nvSpPr>
          <p:cNvPr id="145" name="Google Shape;145;p14"/>
          <p:cNvSpPr txBox="1"/>
          <p:nvPr/>
        </p:nvSpPr>
        <p:spPr>
          <a:xfrm>
            <a:off x="4714425" y="1040038"/>
            <a:ext cx="3462000" cy="4983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GB" sz="2500" u="sng">
                <a:latin typeface="Calibri"/>
                <a:ea typeface="Calibri"/>
                <a:cs typeface="Calibri"/>
                <a:sym typeface="Calibri"/>
              </a:rPr>
              <a:t>Introduction to Ireland </a:t>
            </a:r>
            <a:endParaRPr sz="2500" u="sng">
              <a:latin typeface="Calibri"/>
              <a:ea typeface="Calibri"/>
              <a:cs typeface="Calibri"/>
              <a:sym typeface="Calibri"/>
            </a:endParaRPr>
          </a:p>
        </p:txBody>
      </p:sp>
      <p:pic>
        <p:nvPicPr>
          <p:cNvPr id="146" name="Google Shape;146;p14"/>
          <p:cNvPicPr preferRelativeResize="0"/>
          <p:nvPr/>
        </p:nvPicPr>
        <p:blipFill>
          <a:blip r:embed="rId4">
            <a:alphaModFix/>
          </a:blip>
          <a:stretch>
            <a:fillRect/>
          </a:stretch>
        </p:blipFill>
        <p:spPr>
          <a:xfrm>
            <a:off x="3070850" y="1256250"/>
            <a:ext cx="1450050" cy="3451463"/>
          </a:xfrm>
          <a:prstGeom prst="rect">
            <a:avLst/>
          </a:prstGeom>
          <a:noFill/>
          <a:ln>
            <a:noFill/>
          </a:ln>
        </p:spPr>
      </p:pic>
      <p:sp>
        <p:nvSpPr>
          <p:cNvPr id="147" name="Google Shape;147;p14"/>
          <p:cNvSpPr txBox="1"/>
          <p:nvPr/>
        </p:nvSpPr>
        <p:spPr>
          <a:xfrm>
            <a:off x="3033275" y="4622575"/>
            <a:ext cx="1525200" cy="369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GB" sz="1200">
                <a:latin typeface="Calibri"/>
                <a:ea typeface="Calibri"/>
                <a:cs typeface="Calibri"/>
                <a:sym typeface="Calibri"/>
              </a:rPr>
              <a:t>O'Connell Monument</a:t>
            </a:r>
            <a:endParaRPr sz="1200">
              <a:latin typeface="Calibri"/>
              <a:ea typeface="Calibri"/>
              <a:cs typeface="Calibri"/>
              <a:sym typeface="Calibri"/>
            </a:endParaRPr>
          </a:p>
        </p:txBody>
      </p:sp>
    </p:spTree>
  </p:cSld>
  <p:clrMapOvr>
    <a:masterClrMapping/>
  </p:clrMapOvr>
  <mc:AlternateContent>
    <mc:Choice Requires="p14">
      <p:transition spd="slow" p14:dur="1600">
        <p:push/>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15"/>
          <p:cNvSpPr txBox="1"/>
          <p:nvPr>
            <p:ph type="title"/>
          </p:nvPr>
        </p:nvSpPr>
        <p:spPr>
          <a:xfrm>
            <a:off x="1549525" y="155325"/>
            <a:ext cx="5576400" cy="6216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GB"/>
              <a:t>ID of Ireland: </a:t>
            </a:r>
            <a:r>
              <a:rPr lang="en-GB" sz="2100"/>
              <a:t>Factors </a:t>
            </a:r>
            <a:r>
              <a:rPr lang="en-GB" sz="2100"/>
              <a:t>shaping</a:t>
            </a:r>
            <a:r>
              <a:rPr lang="en-GB" sz="2100"/>
              <a:t> it’s policy</a:t>
            </a:r>
            <a:endParaRPr sz="2100"/>
          </a:p>
        </p:txBody>
      </p:sp>
      <p:sp>
        <p:nvSpPr>
          <p:cNvPr id="153" name="Google Shape;153;p15"/>
          <p:cNvSpPr txBox="1"/>
          <p:nvPr>
            <p:ph idx="1" type="body"/>
          </p:nvPr>
        </p:nvSpPr>
        <p:spPr>
          <a:xfrm>
            <a:off x="262600" y="723350"/>
            <a:ext cx="8256300" cy="4152300"/>
          </a:xfrm>
          <a:prstGeom prst="rect">
            <a:avLst/>
          </a:prstGeom>
        </p:spPr>
        <p:txBody>
          <a:bodyPr anchorCtr="0" anchor="t" bIns="91425" lIns="91425" spcFirstLastPara="1" rIns="91425" wrap="square" tIns="91425">
            <a:noAutofit/>
          </a:bodyPr>
          <a:lstStyle/>
          <a:p>
            <a:pPr indent="0" lvl="0" marL="0" rtl="0" algn="l">
              <a:lnSpc>
                <a:spcPct val="80000"/>
              </a:lnSpc>
              <a:spcBef>
                <a:spcPts val="0"/>
              </a:spcBef>
              <a:spcAft>
                <a:spcPts val="0"/>
              </a:spcAft>
              <a:buSzPts val="275"/>
              <a:buNone/>
            </a:pPr>
            <a:r>
              <a:rPr b="1" lang="en-GB" sz="1700">
                <a:solidFill>
                  <a:srgbClr val="000000"/>
                </a:solidFill>
              </a:rPr>
              <a:t>Population: </a:t>
            </a:r>
            <a:r>
              <a:rPr lang="en-GB" sz="1700">
                <a:solidFill>
                  <a:srgbClr val="000000"/>
                </a:solidFill>
              </a:rPr>
              <a:t>5.2 million, 1.2% of the total EU population.</a:t>
            </a:r>
            <a:endParaRPr sz="1700">
              <a:solidFill>
                <a:srgbClr val="000000"/>
              </a:solidFill>
            </a:endParaRPr>
          </a:p>
          <a:p>
            <a:pPr indent="0" lvl="0" marL="0" rtl="0" algn="l">
              <a:lnSpc>
                <a:spcPct val="80000"/>
              </a:lnSpc>
              <a:spcBef>
                <a:spcPts val="1200"/>
              </a:spcBef>
              <a:spcAft>
                <a:spcPts val="0"/>
              </a:spcAft>
              <a:buSzPts val="275"/>
              <a:buNone/>
            </a:pPr>
            <a:r>
              <a:rPr b="1" lang="en-GB" sz="1700">
                <a:solidFill>
                  <a:srgbClr val="000000"/>
                </a:solidFill>
              </a:rPr>
              <a:t>Capital:</a:t>
            </a:r>
            <a:r>
              <a:rPr lang="en-GB" sz="1700">
                <a:solidFill>
                  <a:srgbClr val="000000"/>
                </a:solidFill>
              </a:rPr>
              <a:t> Dublin, </a:t>
            </a:r>
            <a:r>
              <a:rPr b="1" lang="en-GB" sz="1700">
                <a:solidFill>
                  <a:srgbClr val="000000"/>
                </a:solidFill>
              </a:rPr>
              <a:t>Official language: </a:t>
            </a:r>
            <a:r>
              <a:rPr lang="en-GB" sz="1700">
                <a:solidFill>
                  <a:srgbClr val="000000"/>
                </a:solidFill>
              </a:rPr>
              <a:t>English, Irish.</a:t>
            </a:r>
            <a:endParaRPr sz="1700">
              <a:solidFill>
                <a:srgbClr val="000000"/>
              </a:solidFill>
            </a:endParaRPr>
          </a:p>
          <a:p>
            <a:pPr indent="0" lvl="0" marL="0" rtl="0" algn="l">
              <a:lnSpc>
                <a:spcPct val="80000"/>
              </a:lnSpc>
              <a:spcBef>
                <a:spcPts val="1200"/>
              </a:spcBef>
              <a:spcAft>
                <a:spcPts val="0"/>
              </a:spcAft>
              <a:buSzPts val="275"/>
              <a:buNone/>
            </a:pPr>
            <a:r>
              <a:rPr b="1" lang="en-GB" sz="1700">
                <a:solidFill>
                  <a:srgbClr val="000000"/>
                </a:solidFill>
              </a:rPr>
              <a:t>Currency:</a:t>
            </a:r>
            <a:r>
              <a:rPr lang="en-GB" sz="1700">
                <a:solidFill>
                  <a:srgbClr val="000000"/>
                </a:solidFill>
              </a:rPr>
              <a:t> Euro (Euro-area member since 1 January 1999).</a:t>
            </a:r>
            <a:endParaRPr sz="1700">
              <a:solidFill>
                <a:srgbClr val="000000"/>
              </a:solidFill>
            </a:endParaRPr>
          </a:p>
          <a:p>
            <a:pPr indent="0" lvl="0" marL="0" rtl="0" algn="l">
              <a:lnSpc>
                <a:spcPct val="80000"/>
              </a:lnSpc>
              <a:spcBef>
                <a:spcPts val="1200"/>
              </a:spcBef>
              <a:spcAft>
                <a:spcPts val="0"/>
              </a:spcAft>
              <a:buSzPts val="275"/>
              <a:buNone/>
            </a:pPr>
            <a:r>
              <a:rPr b="1" lang="en-GB" sz="1700">
                <a:solidFill>
                  <a:srgbClr val="000000"/>
                </a:solidFill>
              </a:rPr>
              <a:t>Schengen: </a:t>
            </a:r>
            <a:r>
              <a:rPr lang="en-GB" sz="1700">
                <a:solidFill>
                  <a:srgbClr val="000000"/>
                </a:solidFill>
              </a:rPr>
              <a:t>Ireland has negotiated an opt-out from Schengen area.</a:t>
            </a:r>
            <a:endParaRPr sz="1700">
              <a:solidFill>
                <a:srgbClr val="000000"/>
              </a:solidFill>
            </a:endParaRPr>
          </a:p>
          <a:p>
            <a:pPr indent="0" lvl="0" marL="0" rtl="0" algn="l">
              <a:lnSpc>
                <a:spcPct val="80000"/>
              </a:lnSpc>
              <a:spcBef>
                <a:spcPts val="1200"/>
              </a:spcBef>
              <a:spcAft>
                <a:spcPts val="0"/>
              </a:spcAft>
              <a:buSzPts val="275"/>
              <a:buNone/>
            </a:pPr>
            <a:r>
              <a:rPr b="1" lang="en-GB" sz="1700">
                <a:solidFill>
                  <a:srgbClr val="000000"/>
                </a:solidFill>
              </a:rPr>
              <a:t>NATO:</a:t>
            </a:r>
            <a:r>
              <a:rPr lang="en-GB" sz="1700">
                <a:solidFill>
                  <a:srgbClr val="000000"/>
                </a:solidFill>
              </a:rPr>
              <a:t> One of the five EU member-states that are not full time NATO members.</a:t>
            </a:r>
            <a:endParaRPr sz="1700">
              <a:solidFill>
                <a:srgbClr val="000000"/>
              </a:solidFill>
            </a:endParaRPr>
          </a:p>
          <a:p>
            <a:pPr indent="0" lvl="0" marL="0" rtl="0" algn="l">
              <a:lnSpc>
                <a:spcPct val="80000"/>
              </a:lnSpc>
              <a:spcBef>
                <a:spcPts val="0"/>
              </a:spcBef>
              <a:spcAft>
                <a:spcPts val="0"/>
              </a:spcAft>
              <a:buSzPts val="275"/>
              <a:buNone/>
            </a:pPr>
            <a:r>
              <a:t/>
            </a:r>
            <a:endParaRPr sz="1700">
              <a:solidFill>
                <a:srgbClr val="000000"/>
              </a:solidFill>
            </a:endParaRPr>
          </a:p>
          <a:p>
            <a:pPr indent="0" lvl="0" marL="0" rtl="0" algn="l">
              <a:lnSpc>
                <a:spcPct val="80000"/>
              </a:lnSpc>
              <a:spcBef>
                <a:spcPts val="0"/>
              </a:spcBef>
              <a:spcAft>
                <a:spcPts val="0"/>
              </a:spcAft>
              <a:buSzPts val="275"/>
              <a:buNone/>
            </a:pPr>
            <a:r>
              <a:rPr b="1" i="1" lang="en-GB" sz="1700">
                <a:solidFill>
                  <a:srgbClr val="000000"/>
                </a:solidFill>
              </a:rPr>
              <a:t>The Republic of Ireland follows a parliamentary and representative democratic system.</a:t>
            </a:r>
            <a:endParaRPr b="1" i="1" sz="1700">
              <a:solidFill>
                <a:srgbClr val="000000"/>
              </a:solidFill>
            </a:endParaRPr>
          </a:p>
          <a:p>
            <a:pPr indent="0" lvl="0" marL="0" rtl="0" algn="l">
              <a:lnSpc>
                <a:spcPct val="80000"/>
              </a:lnSpc>
              <a:spcBef>
                <a:spcPts val="0"/>
              </a:spcBef>
              <a:spcAft>
                <a:spcPts val="0"/>
              </a:spcAft>
              <a:buSzPts val="275"/>
              <a:buNone/>
            </a:pPr>
            <a:r>
              <a:t/>
            </a:r>
            <a:endParaRPr b="1" i="1" sz="1700">
              <a:solidFill>
                <a:srgbClr val="000000"/>
              </a:solidFill>
            </a:endParaRPr>
          </a:p>
          <a:p>
            <a:pPr indent="0" lvl="0" marL="0" rtl="0" algn="l">
              <a:lnSpc>
                <a:spcPct val="80000"/>
              </a:lnSpc>
              <a:spcBef>
                <a:spcPts val="0"/>
              </a:spcBef>
              <a:spcAft>
                <a:spcPts val="0"/>
              </a:spcAft>
              <a:buSzPts val="275"/>
              <a:buNone/>
            </a:pPr>
            <a:r>
              <a:rPr b="1" lang="en-GB" sz="1700">
                <a:solidFill>
                  <a:srgbClr val="000000"/>
                </a:solidFill>
              </a:rPr>
              <a:t>President:</a:t>
            </a:r>
            <a:r>
              <a:rPr lang="en-GB" sz="1700">
                <a:solidFill>
                  <a:srgbClr val="000000"/>
                </a:solidFill>
              </a:rPr>
              <a:t> Michael D Higgins</a:t>
            </a:r>
            <a:endParaRPr sz="1700">
              <a:solidFill>
                <a:srgbClr val="000000"/>
              </a:solidFill>
            </a:endParaRPr>
          </a:p>
          <a:p>
            <a:pPr indent="0" lvl="0" marL="0" rtl="0" algn="l">
              <a:lnSpc>
                <a:spcPct val="80000"/>
              </a:lnSpc>
              <a:spcBef>
                <a:spcPts val="1200"/>
              </a:spcBef>
              <a:spcAft>
                <a:spcPts val="0"/>
              </a:spcAft>
              <a:buSzPts val="275"/>
              <a:buNone/>
            </a:pPr>
            <a:r>
              <a:rPr b="1" lang="en-GB" sz="1700">
                <a:solidFill>
                  <a:srgbClr val="000000"/>
                </a:solidFill>
              </a:rPr>
              <a:t>Prime Minister:</a:t>
            </a:r>
            <a:r>
              <a:rPr lang="en-GB" sz="1700">
                <a:solidFill>
                  <a:srgbClr val="000000"/>
                </a:solidFill>
              </a:rPr>
              <a:t> Leo Varadkar</a:t>
            </a:r>
            <a:endParaRPr sz="1700">
              <a:solidFill>
                <a:srgbClr val="000000"/>
              </a:solidFill>
            </a:endParaRPr>
          </a:p>
          <a:p>
            <a:pPr indent="0" lvl="0" marL="0" rtl="0" algn="l">
              <a:lnSpc>
                <a:spcPct val="80000"/>
              </a:lnSpc>
              <a:spcBef>
                <a:spcPts val="1200"/>
              </a:spcBef>
              <a:spcAft>
                <a:spcPts val="0"/>
              </a:spcAft>
              <a:buSzPts val="275"/>
              <a:buNone/>
            </a:pPr>
            <a:r>
              <a:rPr lang="en-GB" sz="1700">
                <a:solidFill>
                  <a:srgbClr val="000000"/>
                </a:solidFill>
              </a:rPr>
              <a:t>I</a:t>
            </a:r>
            <a:r>
              <a:rPr b="1" lang="en-GB" sz="1700">
                <a:solidFill>
                  <a:srgbClr val="000000"/>
                </a:solidFill>
              </a:rPr>
              <a:t>nternational Law:</a:t>
            </a:r>
            <a:r>
              <a:rPr lang="en-GB" sz="1700">
                <a:solidFill>
                  <a:srgbClr val="000000"/>
                </a:solidFill>
              </a:rPr>
              <a:t> it accepts ICJ jurisdiction and EU law takes precedence over its own Constitution.</a:t>
            </a:r>
            <a:endParaRPr sz="1700">
              <a:solidFill>
                <a:srgbClr val="000000"/>
              </a:solidFill>
            </a:endParaRPr>
          </a:p>
          <a:p>
            <a:pPr indent="0" lvl="0" marL="0" rtl="0" algn="l">
              <a:lnSpc>
                <a:spcPct val="80000"/>
              </a:lnSpc>
              <a:spcBef>
                <a:spcPts val="1200"/>
              </a:spcBef>
              <a:spcAft>
                <a:spcPts val="0"/>
              </a:spcAft>
              <a:buSzPts val="275"/>
              <a:buNone/>
            </a:pPr>
            <a:r>
              <a:rPr i="1" lang="en-GB" sz="1700">
                <a:solidFill>
                  <a:srgbClr val="000000"/>
                </a:solidFill>
              </a:rPr>
              <a:t>Any amendment to the constitution must be done by way of referendum, </a:t>
            </a:r>
            <a:r>
              <a:rPr i="1" lang="en-GB" sz="1700">
                <a:solidFill>
                  <a:srgbClr val="000000"/>
                </a:solidFill>
                <a:highlight>
                  <a:srgbClr val="FFFFFF"/>
                </a:highlight>
              </a:rPr>
              <a:t>approved by both Houses of the Oireachtas (parliament).</a:t>
            </a:r>
            <a:endParaRPr i="1" sz="1700">
              <a:solidFill>
                <a:srgbClr val="000000"/>
              </a:solidFill>
            </a:endParaRPr>
          </a:p>
          <a:p>
            <a:pPr indent="0" lvl="0" marL="0" rtl="0" algn="l">
              <a:lnSpc>
                <a:spcPct val="95000"/>
              </a:lnSpc>
              <a:spcBef>
                <a:spcPts val="1200"/>
              </a:spcBef>
              <a:spcAft>
                <a:spcPts val="0"/>
              </a:spcAft>
              <a:buSzPts val="275"/>
              <a:buNone/>
            </a:pPr>
            <a:r>
              <a:t/>
            </a:r>
            <a:endParaRPr sz="500">
              <a:solidFill>
                <a:srgbClr val="000000"/>
              </a:solidFill>
            </a:endParaRPr>
          </a:p>
          <a:p>
            <a:pPr indent="0" lvl="0" marL="0" rtl="0" algn="l">
              <a:lnSpc>
                <a:spcPct val="95000"/>
              </a:lnSpc>
              <a:spcBef>
                <a:spcPts val="1200"/>
              </a:spcBef>
              <a:spcAft>
                <a:spcPts val="0"/>
              </a:spcAft>
              <a:buSzPts val="275"/>
              <a:buNone/>
            </a:pPr>
            <a:r>
              <a:t/>
            </a:r>
            <a:endParaRPr sz="500">
              <a:solidFill>
                <a:srgbClr val="000000"/>
              </a:solidFill>
            </a:endParaRPr>
          </a:p>
          <a:p>
            <a:pPr indent="0" lvl="0" marL="0" rtl="0" algn="l">
              <a:lnSpc>
                <a:spcPct val="80000"/>
              </a:lnSpc>
              <a:spcBef>
                <a:spcPts val="1200"/>
              </a:spcBef>
              <a:spcAft>
                <a:spcPts val="0"/>
              </a:spcAft>
              <a:buSzPts val="275"/>
              <a:buNone/>
            </a:pPr>
            <a:r>
              <a:t/>
            </a:r>
            <a:endParaRPr sz="500">
              <a:solidFill>
                <a:srgbClr val="000000"/>
              </a:solidFill>
            </a:endParaRPr>
          </a:p>
          <a:p>
            <a:pPr indent="0" lvl="0" marL="0" rtl="0" algn="l">
              <a:lnSpc>
                <a:spcPct val="95000"/>
              </a:lnSpc>
              <a:spcBef>
                <a:spcPts val="1200"/>
              </a:spcBef>
              <a:spcAft>
                <a:spcPts val="1200"/>
              </a:spcAft>
              <a:buSzPts val="275"/>
              <a:buNone/>
            </a:pPr>
            <a:r>
              <a:t/>
            </a:r>
            <a:endParaRPr sz="500">
              <a:solidFill>
                <a:srgbClr val="000000"/>
              </a:solidFill>
            </a:endParaRPr>
          </a:p>
        </p:txBody>
      </p:sp>
      <p:pic>
        <p:nvPicPr>
          <p:cNvPr id="154" name="Google Shape;154;p15"/>
          <p:cNvPicPr preferRelativeResize="0"/>
          <p:nvPr/>
        </p:nvPicPr>
        <p:blipFill>
          <a:blip r:embed="rId3">
            <a:alphaModFix/>
          </a:blip>
          <a:stretch>
            <a:fillRect/>
          </a:stretch>
        </p:blipFill>
        <p:spPr>
          <a:xfrm>
            <a:off x="7653650" y="214375"/>
            <a:ext cx="1326875" cy="1098325"/>
          </a:xfrm>
          <a:prstGeom prst="rect">
            <a:avLst/>
          </a:prstGeom>
          <a:noFill/>
          <a:ln>
            <a:noFill/>
          </a:ln>
        </p:spPr>
      </p:pic>
      <p:pic>
        <p:nvPicPr>
          <p:cNvPr id="155" name="Google Shape;155;p15"/>
          <p:cNvPicPr preferRelativeResize="0"/>
          <p:nvPr/>
        </p:nvPicPr>
        <p:blipFill>
          <a:blip r:embed="rId4">
            <a:alphaModFix/>
          </a:blip>
          <a:stretch>
            <a:fillRect/>
          </a:stretch>
        </p:blipFill>
        <p:spPr>
          <a:xfrm rot="1086602">
            <a:off x="6017814" y="820062"/>
            <a:ext cx="1922947" cy="1272951"/>
          </a:xfrm>
          <a:prstGeom prst="rect">
            <a:avLst/>
          </a:prstGeom>
          <a:noFill/>
          <a:ln>
            <a:noFill/>
          </a:ln>
        </p:spPr>
      </p:pic>
    </p:spTree>
  </p:cSld>
  <p:clrMapOvr>
    <a:masterClrMapping/>
  </p:clrMapOvr>
  <mc:AlternateContent>
    <mc:Choice Requires="p14">
      <p:transition spd="slow" p14:dur="2000">
        <p:push/>
      </p:transition>
    </mc:Choice>
    <mc:Fallback>
      <p:transition spd="slow">
        <p:fade/>
      </p:transition>
    </mc:Fallback>
  </mc:AlternateContent>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1">
                                  <p:stCondLst>
                                    <p:cond delay="0"/>
                                  </p:stCondLst>
                                  <p:childTnLst>
                                    <p:set>
                                      <p:cBhvr>
                                        <p:cTn dur="1" fill="hold">
                                          <p:stCondLst>
                                            <p:cond delay="0"/>
                                          </p:stCondLst>
                                        </p:cTn>
                                        <p:tgtEl>
                                          <p:spTgt spid="155"/>
                                        </p:tgtEl>
                                        <p:attrNameLst>
                                          <p:attrName>style.visibility</p:attrName>
                                        </p:attrNameLst>
                                      </p:cBhvr>
                                      <p:to>
                                        <p:strVal val="visible"/>
                                      </p:to>
                                    </p:set>
                                    <p:anim calcmode="lin" valueType="num">
                                      <p:cBhvr additive="base">
                                        <p:cTn dur="1000"/>
                                        <p:tgtEl>
                                          <p:spTgt spid="155"/>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16"/>
          <p:cNvSpPr txBox="1"/>
          <p:nvPr>
            <p:ph type="title"/>
          </p:nvPr>
        </p:nvSpPr>
        <p:spPr>
          <a:xfrm>
            <a:off x="1544500" y="166875"/>
            <a:ext cx="5340000" cy="6051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00"/>
              <a:t>Irish History in the 20th Century </a:t>
            </a:r>
            <a:endParaRPr sz="2800"/>
          </a:p>
        </p:txBody>
      </p:sp>
      <p:sp>
        <p:nvSpPr>
          <p:cNvPr id="161" name="Google Shape;161;p16"/>
          <p:cNvSpPr txBox="1"/>
          <p:nvPr>
            <p:ph idx="1" type="body"/>
          </p:nvPr>
        </p:nvSpPr>
        <p:spPr>
          <a:xfrm>
            <a:off x="319400" y="850700"/>
            <a:ext cx="8373300" cy="36795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800">
                <a:solidFill>
                  <a:srgbClr val="000000"/>
                </a:solidFill>
                <a:latin typeface="Arial"/>
                <a:ea typeface="Arial"/>
                <a:cs typeface="Arial"/>
                <a:sym typeface="Arial"/>
              </a:rPr>
              <a:t>1921 </a:t>
            </a:r>
            <a:r>
              <a:rPr lang="en-GB" sz="1800">
                <a:solidFill>
                  <a:srgbClr val="000000"/>
                </a:solidFill>
                <a:latin typeface="Arial"/>
                <a:ea typeface="Arial"/>
                <a:cs typeface="Arial"/>
                <a:sym typeface="Arial"/>
              </a:rPr>
              <a:t>- Post-ceasefire negotiations lead to the </a:t>
            </a:r>
            <a:r>
              <a:rPr lang="en-GB" sz="1800">
                <a:solidFill>
                  <a:srgbClr val="000000"/>
                </a:solidFill>
                <a:latin typeface="Arial"/>
                <a:ea typeface="Arial"/>
                <a:cs typeface="Arial"/>
                <a:sym typeface="Arial"/>
              </a:rPr>
              <a:t>signing</a:t>
            </a:r>
            <a:r>
              <a:rPr lang="en-GB" sz="1800">
                <a:solidFill>
                  <a:srgbClr val="000000"/>
                </a:solidFill>
                <a:latin typeface="Arial"/>
                <a:ea typeface="Arial"/>
                <a:cs typeface="Arial"/>
                <a:sym typeface="Arial"/>
              </a:rPr>
              <a:t> of Anglo-Irish Treaty on the 6th of December.</a:t>
            </a:r>
            <a:endParaRPr sz="1800">
              <a:solidFill>
                <a:srgbClr val="000000"/>
              </a:solidFill>
              <a:latin typeface="Arial"/>
              <a:ea typeface="Arial"/>
              <a:cs typeface="Arial"/>
              <a:sym typeface="Arial"/>
            </a:endParaRPr>
          </a:p>
          <a:p>
            <a:pPr indent="0" lvl="0" marL="0" rtl="0" algn="l">
              <a:spcBef>
                <a:spcPts val="0"/>
              </a:spcBef>
              <a:spcAft>
                <a:spcPts val="0"/>
              </a:spcAft>
              <a:buNone/>
            </a:pPr>
            <a:r>
              <a:rPr b="1" lang="en-GB" sz="1800">
                <a:solidFill>
                  <a:srgbClr val="000000"/>
                </a:solidFill>
                <a:latin typeface="Arial"/>
                <a:ea typeface="Arial"/>
                <a:cs typeface="Arial"/>
                <a:sym typeface="Arial"/>
              </a:rPr>
              <a:t>1922</a:t>
            </a:r>
            <a:r>
              <a:rPr lang="en-GB" sz="1800">
                <a:solidFill>
                  <a:srgbClr val="000000"/>
                </a:solidFill>
                <a:latin typeface="Arial"/>
                <a:ea typeface="Arial"/>
                <a:cs typeface="Arial"/>
                <a:sym typeface="Arial"/>
              </a:rPr>
              <a:t> - The Irish Free State comes </a:t>
            </a:r>
            <a:r>
              <a:rPr lang="en-GB" sz="1800">
                <a:solidFill>
                  <a:srgbClr val="000000"/>
                </a:solidFill>
                <a:latin typeface="Arial"/>
                <a:ea typeface="Arial"/>
                <a:cs typeface="Arial"/>
                <a:sym typeface="Arial"/>
              </a:rPr>
              <a:t>officially</a:t>
            </a:r>
            <a:r>
              <a:rPr lang="en-GB" sz="1800">
                <a:solidFill>
                  <a:srgbClr val="000000"/>
                </a:solidFill>
                <a:latin typeface="Arial"/>
                <a:ea typeface="Arial"/>
                <a:cs typeface="Arial"/>
                <a:sym typeface="Arial"/>
              </a:rPr>
              <a:t> into </a:t>
            </a:r>
            <a:r>
              <a:rPr lang="en-GB" sz="1800">
                <a:solidFill>
                  <a:srgbClr val="000000"/>
                </a:solidFill>
                <a:latin typeface="Arial"/>
                <a:ea typeface="Arial"/>
                <a:cs typeface="Arial"/>
                <a:sym typeface="Arial"/>
              </a:rPr>
              <a:t>existence after exactly one year of Civil war that raged on in response to the parliament's decisions.</a:t>
            </a:r>
            <a:endParaRPr b="1" sz="1800">
              <a:solidFill>
                <a:srgbClr val="000000"/>
              </a:solidFill>
              <a:latin typeface="Arial"/>
              <a:ea typeface="Arial"/>
              <a:cs typeface="Arial"/>
              <a:sym typeface="Arial"/>
            </a:endParaRPr>
          </a:p>
          <a:p>
            <a:pPr indent="0" lvl="0" marL="0" rtl="0" algn="l">
              <a:spcBef>
                <a:spcPts val="0"/>
              </a:spcBef>
              <a:spcAft>
                <a:spcPts val="0"/>
              </a:spcAft>
              <a:buNone/>
            </a:pPr>
            <a:r>
              <a:rPr b="1" lang="en-GB" sz="1800">
                <a:solidFill>
                  <a:srgbClr val="000000"/>
                </a:solidFill>
                <a:latin typeface="Arial"/>
                <a:ea typeface="Arial"/>
                <a:cs typeface="Arial"/>
                <a:sym typeface="Arial"/>
              </a:rPr>
              <a:t>1939 </a:t>
            </a:r>
            <a:r>
              <a:rPr lang="en-GB" sz="1800">
                <a:solidFill>
                  <a:srgbClr val="000000"/>
                </a:solidFill>
                <a:latin typeface="Arial"/>
                <a:ea typeface="Arial"/>
                <a:cs typeface="Arial"/>
                <a:sym typeface="Arial"/>
              </a:rPr>
              <a:t>- Outbreak of WWII. Country remains neutral, but many Irish citizens join the Allied forces.</a:t>
            </a:r>
            <a:endParaRPr sz="1800">
              <a:solidFill>
                <a:srgbClr val="000000"/>
              </a:solidFill>
              <a:latin typeface="Arial"/>
              <a:ea typeface="Arial"/>
              <a:cs typeface="Arial"/>
              <a:sym typeface="Arial"/>
            </a:endParaRPr>
          </a:p>
          <a:p>
            <a:pPr indent="0" lvl="0" marL="0" rtl="0" algn="l">
              <a:spcBef>
                <a:spcPts val="0"/>
              </a:spcBef>
              <a:spcAft>
                <a:spcPts val="0"/>
              </a:spcAft>
              <a:buNone/>
            </a:pPr>
            <a:r>
              <a:rPr b="1" lang="en-GB" sz="1800">
                <a:solidFill>
                  <a:srgbClr val="000000"/>
                </a:solidFill>
                <a:latin typeface="Arial"/>
                <a:ea typeface="Arial"/>
                <a:cs typeface="Arial"/>
                <a:sym typeface="Arial"/>
              </a:rPr>
              <a:t>1949 </a:t>
            </a:r>
            <a:r>
              <a:rPr lang="en-GB" sz="1800">
                <a:solidFill>
                  <a:srgbClr val="000000"/>
                </a:solidFill>
                <a:latin typeface="Arial"/>
                <a:ea typeface="Arial"/>
                <a:cs typeface="Arial"/>
                <a:sym typeface="Arial"/>
              </a:rPr>
              <a:t>- The Republic of Ireland leaves the British Commonwealth.</a:t>
            </a:r>
            <a:endParaRPr sz="1800">
              <a:solidFill>
                <a:srgbClr val="000000"/>
              </a:solidFill>
              <a:latin typeface="Arial"/>
              <a:ea typeface="Arial"/>
              <a:cs typeface="Arial"/>
              <a:sym typeface="Arial"/>
            </a:endParaRPr>
          </a:p>
          <a:p>
            <a:pPr indent="0" lvl="0" marL="0" rtl="0" algn="l">
              <a:spcBef>
                <a:spcPts val="0"/>
              </a:spcBef>
              <a:spcAft>
                <a:spcPts val="0"/>
              </a:spcAft>
              <a:buNone/>
            </a:pPr>
            <a:r>
              <a:rPr b="1" lang="en-GB" sz="1800">
                <a:solidFill>
                  <a:srgbClr val="000000"/>
                </a:solidFill>
                <a:latin typeface="Arial"/>
                <a:ea typeface="Arial"/>
                <a:cs typeface="Arial"/>
                <a:sym typeface="Arial"/>
              </a:rPr>
              <a:t>1973 </a:t>
            </a:r>
            <a:r>
              <a:rPr lang="en-GB" sz="1800">
                <a:solidFill>
                  <a:srgbClr val="000000"/>
                </a:solidFill>
                <a:latin typeface="Arial"/>
                <a:ea typeface="Arial"/>
                <a:cs typeface="Arial"/>
                <a:sym typeface="Arial"/>
              </a:rPr>
              <a:t>- Ireland </a:t>
            </a:r>
            <a:r>
              <a:rPr lang="en-GB" sz="1800">
                <a:solidFill>
                  <a:srgbClr val="000000"/>
                </a:solidFill>
                <a:latin typeface="Arial"/>
                <a:ea typeface="Arial"/>
                <a:cs typeface="Arial"/>
                <a:sym typeface="Arial"/>
              </a:rPr>
              <a:t>joined</a:t>
            </a:r>
            <a:r>
              <a:rPr lang="en-GB" sz="1800">
                <a:solidFill>
                  <a:srgbClr val="000000"/>
                </a:solidFill>
                <a:latin typeface="Arial"/>
                <a:ea typeface="Arial"/>
                <a:cs typeface="Arial"/>
                <a:sym typeface="Arial"/>
              </a:rPr>
              <a:t> the EEC. Violence in Northern Ireland intensifies. Relations between Ireland and Britain are strained.</a:t>
            </a:r>
            <a:endParaRPr sz="1800">
              <a:solidFill>
                <a:srgbClr val="000000"/>
              </a:solidFill>
              <a:latin typeface="Arial"/>
              <a:ea typeface="Arial"/>
              <a:cs typeface="Arial"/>
              <a:sym typeface="Arial"/>
            </a:endParaRPr>
          </a:p>
          <a:p>
            <a:pPr indent="0" lvl="0" marL="0" rtl="0" algn="l">
              <a:spcBef>
                <a:spcPts val="0"/>
              </a:spcBef>
              <a:spcAft>
                <a:spcPts val="0"/>
              </a:spcAft>
              <a:buNone/>
            </a:pPr>
            <a:r>
              <a:rPr b="1" lang="en-GB" sz="1800">
                <a:solidFill>
                  <a:srgbClr val="000000"/>
                </a:solidFill>
                <a:latin typeface="Arial"/>
                <a:ea typeface="Arial"/>
                <a:cs typeface="Arial"/>
                <a:sym typeface="Arial"/>
              </a:rPr>
              <a:t>Early 1980s</a:t>
            </a:r>
            <a:r>
              <a:rPr lang="en-GB" sz="1800">
                <a:solidFill>
                  <a:srgbClr val="000000"/>
                </a:solidFill>
                <a:latin typeface="Arial"/>
                <a:ea typeface="Arial"/>
                <a:cs typeface="Arial"/>
                <a:sym typeface="Arial"/>
              </a:rPr>
              <a:t> - Ireland faces severe economic problems, with rising debt and unemployment. Three elections are held in the space of less than two years.</a:t>
            </a:r>
            <a:endParaRPr sz="1800">
              <a:solidFill>
                <a:srgbClr val="000000"/>
              </a:solidFill>
              <a:latin typeface="Arial"/>
              <a:ea typeface="Arial"/>
              <a:cs typeface="Arial"/>
              <a:sym typeface="Arial"/>
            </a:endParaRPr>
          </a:p>
          <a:p>
            <a:pPr indent="0" lvl="0" marL="0" rtl="0" algn="l">
              <a:spcBef>
                <a:spcPts val="0"/>
              </a:spcBef>
              <a:spcAft>
                <a:spcPts val="0"/>
              </a:spcAft>
              <a:buNone/>
            </a:pPr>
            <a:r>
              <a:t/>
            </a:r>
            <a:endParaRPr sz="1800"/>
          </a:p>
        </p:txBody>
      </p:sp>
      <p:sp>
        <p:nvSpPr>
          <p:cNvPr id="162" name="Google Shape;162;p16"/>
          <p:cNvSpPr txBox="1"/>
          <p:nvPr/>
        </p:nvSpPr>
        <p:spPr>
          <a:xfrm>
            <a:off x="385350" y="4411500"/>
            <a:ext cx="8571000" cy="527700"/>
          </a:xfrm>
          <a:prstGeom prst="rect">
            <a:avLst/>
          </a:prstGeom>
          <a:noFill/>
          <a:ln>
            <a:noFill/>
          </a:ln>
        </p:spPr>
        <p:txBody>
          <a:bodyPr anchorCtr="0" anchor="t" bIns="91425" lIns="91425" spcFirstLastPara="1" rIns="91425" wrap="square" tIns="91425">
            <a:noAutofit/>
          </a:bodyPr>
          <a:lstStyle/>
          <a:p>
            <a:pPr indent="0" lvl="0" marL="0" rtl="0" algn="r">
              <a:lnSpc>
                <a:spcPct val="115000"/>
              </a:lnSpc>
              <a:spcBef>
                <a:spcPts val="1200"/>
              </a:spcBef>
              <a:spcAft>
                <a:spcPts val="1200"/>
              </a:spcAft>
              <a:buNone/>
            </a:pPr>
            <a:r>
              <a:rPr lang="en-GB" sz="1300"/>
              <a:t>“Ireland – EU Member Country Profile.” </a:t>
            </a:r>
            <a:r>
              <a:rPr i="1" lang="en-GB" sz="1300"/>
              <a:t>European Union</a:t>
            </a:r>
            <a:r>
              <a:rPr lang="en-GB" sz="1300"/>
              <a:t>, european-union.europa.eu/principles-countries-history/country-profiles/ireland_en. Accessed 7 Oct. 2023.</a:t>
            </a:r>
            <a:endParaRPr sz="1300">
              <a:latin typeface="Calibri"/>
              <a:ea typeface="Calibri"/>
              <a:cs typeface="Calibri"/>
              <a:sym typeface="Calibri"/>
            </a:endParaRPr>
          </a:p>
        </p:txBody>
      </p:sp>
      <p:pic>
        <p:nvPicPr>
          <p:cNvPr id="163" name="Google Shape;163;p16"/>
          <p:cNvPicPr preferRelativeResize="0"/>
          <p:nvPr/>
        </p:nvPicPr>
        <p:blipFill>
          <a:blip r:embed="rId3">
            <a:alphaModFix/>
          </a:blip>
          <a:stretch>
            <a:fillRect/>
          </a:stretch>
        </p:blipFill>
        <p:spPr>
          <a:xfrm>
            <a:off x="7940000" y="166875"/>
            <a:ext cx="1028100" cy="851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61"/>
                                        </p:tgtEl>
                                        <p:attrNameLst>
                                          <p:attrName>style.visibility</p:attrName>
                                        </p:attrNameLst>
                                      </p:cBhvr>
                                      <p:to>
                                        <p:strVal val="visible"/>
                                      </p:to>
                                    </p:set>
                                    <p:anim calcmode="lin" valueType="num">
                                      <p:cBhvr additive="base">
                                        <p:cTn dur="2000"/>
                                        <p:tgtEl>
                                          <p:spTgt spid="161"/>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17"/>
          <p:cNvSpPr txBox="1"/>
          <p:nvPr>
            <p:ph type="title"/>
          </p:nvPr>
        </p:nvSpPr>
        <p:spPr>
          <a:xfrm>
            <a:off x="1386250" y="220638"/>
            <a:ext cx="5511300" cy="5292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00"/>
              <a:t>Irish History in the 21st Century </a:t>
            </a:r>
            <a:endParaRPr sz="2800"/>
          </a:p>
        </p:txBody>
      </p:sp>
      <p:sp>
        <p:nvSpPr>
          <p:cNvPr id="169" name="Google Shape;169;p17"/>
          <p:cNvSpPr txBox="1"/>
          <p:nvPr>
            <p:ph idx="1" type="body"/>
          </p:nvPr>
        </p:nvSpPr>
        <p:spPr>
          <a:xfrm>
            <a:off x="398550" y="934500"/>
            <a:ext cx="8346900" cy="3668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GB" sz="1700">
                <a:solidFill>
                  <a:srgbClr val="000000"/>
                </a:solidFill>
                <a:latin typeface="Arial"/>
                <a:ea typeface="Arial"/>
                <a:cs typeface="Arial"/>
                <a:sym typeface="Arial"/>
              </a:rPr>
              <a:t>1991 </a:t>
            </a:r>
            <a:r>
              <a:rPr lang="en-GB" sz="1700">
                <a:solidFill>
                  <a:srgbClr val="000000"/>
                </a:solidFill>
                <a:latin typeface="Arial"/>
                <a:ea typeface="Arial"/>
                <a:cs typeface="Arial"/>
                <a:sym typeface="Arial"/>
              </a:rPr>
              <a:t>- Ireland signs the Treaty on European Union at Maastricht and receives a guarantee that its anti-abortion law will not be affected.</a:t>
            </a:r>
            <a:endParaRPr sz="1700"/>
          </a:p>
          <a:p>
            <a:pPr indent="0" lvl="0" marL="0" rtl="0" algn="l">
              <a:lnSpc>
                <a:spcPct val="105000"/>
              </a:lnSpc>
              <a:spcBef>
                <a:spcPts val="0"/>
              </a:spcBef>
              <a:spcAft>
                <a:spcPts val="0"/>
              </a:spcAft>
              <a:buNone/>
            </a:pPr>
            <a:r>
              <a:rPr b="1" lang="en-GB" sz="1700">
                <a:solidFill>
                  <a:srgbClr val="000000"/>
                </a:solidFill>
                <a:latin typeface="Arial"/>
                <a:ea typeface="Arial"/>
                <a:cs typeface="Arial"/>
                <a:sym typeface="Arial"/>
              </a:rPr>
              <a:t>1998 </a:t>
            </a:r>
            <a:r>
              <a:rPr lang="en-GB" sz="1700">
                <a:solidFill>
                  <a:srgbClr val="000000"/>
                </a:solidFill>
                <a:latin typeface="Arial"/>
                <a:ea typeface="Arial"/>
                <a:cs typeface="Arial"/>
                <a:sym typeface="Arial"/>
              </a:rPr>
              <a:t>- Good Friday Agreement. It was the acknowledgement that the people wanted a united Ireland while maintaining their respective borders by way of referandum. </a:t>
            </a:r>
            <a:endParaRPr b="1" sz="17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GB" sz="1700">
                <a:solidFill>
                  <a:srgbClr val="000000"/>
                </a:solidFill>
                <a:latin typeface="Arial"/>
                <a:ea typeface="Arial"/>
                <a:cs typeface="Arial"/>
                <a:sym typeface="Arial"/>
              </a:rPr>
              <a:t>1990s-2000s </a:t>
            </a:r>
            <a:r>
              <a:rPr lang="en-GB" sz="1700">
                <a:solidFill>
                  <a:srgbClr val="000000"/>
                </a:solidFill>
                <a:latin typeface="Arial"/>
                <a:ea typeface="Arial"/>
                <a:cs typeface="Arial"/>
                <a:sym typeface="Arial"/>
              </a:rPr>
              <a:t>- Rapid economic growth earns Ireland reputation of </a:t>
            </a:r>
            <a:r>
              <a:rPr i="1" lang="en-GB" sz="1700">
                <a:solidFill>
                  <a:srgbClr val="000000"/>
                </a:solidFill>
                <a:latin typeface="Arial"/>
                <a:ea typeface="Arial"/>
                <a:cs typeface="Arial"/>
                <a:sym typeface="Arial"/>
              </a:rPr>
              <a:t>"the Celtic Tiger".</a:t>
            </a:r>
            <a:endParaRPr b="1" i="1" sz="17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GB" sz="1700">
                <a:solidFill>
                  <a:srgbClr val="000000"/>
                </a:solidFill>
                <a:latin typeface="Arial"/>
                <a:ea typeface="Arial"/>
                <a:cs typeface="Arial"/>
                <a:sym typeface="Arial"/>
              </a:rPr>
              <a:t>2002 </a:t>
            </a:r>
            <a:r>
              <a:rPr lang="en-GB" sz="1700">
                <a:solidFill>
                  <a:srgbClr val="000000"/>
                </a:solidFill>
                <a:latin typeface="Arial"/>
                <a:ea typeface="Arial"/>
                <a:cs typeface="Arial"/>
                <a:sym typeface="Arial"/>
              </a:rPr>
              <a:t>January - Euro replaces punt as national currency.</a:t>
            </a:r>
            <a:endParaRPr sz="17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GB" sz="1700">
                <a:solidFill>
                  <a:srgbClr val="000000"/>
                </a:solidFill>
                <a:latin typeface="Arial"/>
                <a:ea typeface="Arial"/>
                <a:cs typeface="Arial"/>
                <a:sym typeface="Arial"/>
              </a:rPr>
              <a:t>2006 </a:t>
            </a:r>
            <a:r>
              <a:rPr lang="en-GB" sz="1700">
                <a:solidFill>
                  <a:srgbClr val="000000"/>
                </a:solidFill>
                <a:latin typeface="Arial"/>
                <a:ea typeface="Arial"/>
                <a:cs typeface="Arial"/>
                <a:sym typeface="Arial"/>
              </a:rPr>
              <a:t>- Government launches a 20-year strategy to create a bilingual, Irish- and English-speaking society.</a:t>
            </a:r>
            <a:endParaRPr sz="17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rPr b="1" lang="en-GB" sz="1700">
                <a:solidFill>
                  <a:srgbClr val="000000"/>
                </a:solidFill>
                <a:latin typeface="Arial"/>
                <a:ea typeface="Arial"/>
                <a:cs typeface="Arial"/>
                <a:sym typeface="Arial"/>
              </a:rPr>
              <a:t>2008 </a:t>
            </a:r>
            <a:r>
              <a:rPr lang="en-GB" sz="1700">
                <a:solidFill>
                  <a:srgbClr val="000000"/>
                </a:solidFill>
                <a:latin typeface="Arial"/>
                <a:ea typeface="Arial"/>
                <a:cs typeface="Arial"/>
                <a:sym typeface="Arial"/>
              </a:rPr>
              <a:t>- Global financial crisis hits Ireland hard. Unemployment reaches 11% in 2009 and 100,000 people protest in Dublin at the handling of the crisis. In 2010 Ireland agrees a bailout with the EU and IMF.</a:t>
            </a:r>
            <a:endParaRPr sz="1700">
              <a:solidFill>
                <a:srgbClr val="000000"/>
              </a:solidFill>
              <a:latin typeface="Arial"/>
              <a:ea typeface="Arial"/>
              <a:cs typeface="Arial"/>
              <a:sym typeface="Arial"/>
            </a:endParaRPr>
          </a:p>
          <a:p>
            <a:pPr indent="0" lvl="0" marL="0" rtl="0" algn="l">
              <a:lnSpc>
                <a:spcPct val="105000"/>
              </a:lnSpc>
              <a:spcBef>
                <a:spcPts val="0"/>
              </a:spcBef>
              <a:spcAft>
                <a:spcPts val="0"/>
              </a:spcAft>
              <a:buNone/>
            </a:pPr>
            <a:r>
              <a:t/>
            </a:r>
            <a:endParaRPr sz="1600"/>
          </a:p>
        </p:txBody>
      </p:sp>
      <p:pic>
        <p:nvPicPr>
          <p:cNvPr id="170" name="Google Shape;170;p17"/>
          <p:cNvPicPr preferRelativeResize="0"/>
          <p:nvPr/>
        </p:nvPicPr>
        <p:blipFill>
          <a:blip r:embed="rId3">
            <a:alphaModFix/>
          </a:blip>
          <a:stretch>
            <a:fillRect/>
          </a:stretch>
        </p:blipFill>
        <p:spPr>
          <a:xfrm>
            <a:off x="7814399" y="0"/>
            <a:ext cx="1210900" cy="1002325"/>
          </a:xfrm>
          <a:prstGeom prst="rect">
            <a:avLst/>
          </a:prstGeom>
          <a:noFill/>
          <a:ln>
            <a:noFill/>
          </a:ln>
        </p:spPr>
      </p:pic>
      <p:sp>
        <p:nvSpPr>
          <p:cNvPr id="171" name="Google Shape;171;p17"/>
          <p:cNvSpPr txBox="1"/>
          <p:nvPr/>
        </p:nvSpPr>
        <p:spPr>
          <a:xfrm>
            <a:off x="602250" y="4286375"/>
            <a:ext cx="7939500" cy="615000"/>
          </a:xfrm>
          <a:prstGeom prst="rect">
            <a:avLst/>
          </a:prstGeom>
          <a:noFill/>
          <a:ln>
            <a:noFill/>
          </a:ln>
        </p:spPr>
        <p:txBody>
          <a:bodyPr anchorCtr="0" anchor="t" bIns="91425" lIns="91425" spcFirstLastPara="1" rIns="91425" wrap="square" tIns="91425">
            <a:spAutoFit/>
          </a:bodyPr>
          <a:lstStyle/>
          <a:p>
            <a:pPr indent="0" lvl="0" marL="0" rtl="0" algn="r">
              <a:lnSpc>
                <a:spcPct val="115000"/>
              </a:lnSpc>
              <a:spcBef>
                <a:spcPts val="1200"/>
              </a:spcBef>
              <a:spcAft>
                <a:spcPts val="1200"/>
              </a:spcAft>
              <a:buNone/>
            </a:pPr>
            <a:r>
              <a:rPr lang="en-GB" sz="1300"/>
              <a:t>“Ireland – EU Member Country Profile.” </a:t>
            </a:r>
            <a:r>
              <a:rPr i="1" lang="en-GB" sz="1300"/>
              <a:t>European Union</a:t>
            </a:r>
            <a:r>
              <a:rPr lang="en-GB" sz="1300"/>
              <a:t>, european-union.europa.eu/principles-countries-history/country-profiles/ireland_en. Accessed 7 Oct. 2023.</a:t>
            </a:r>
            <a:endParaRPr sz="13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afterEffect" presetClass="entr" presetID="2" presetSubtype="8">
                                  <p:stCondLst>
                                    <p:cond delay="0"/>
                                  </p:stCondLst>
                                  <p:childTnLst>
                                    <p:set>
                                      <p:cBhvr>
                                        <p:cTn dur="1" fill="hold">
                                          <p:stCondLst>
                                            <p:cond delay="0"/>
                                          </p:stCondLst>
                                        </p:cTn>
                                        <p:tgtEl>
                                          <p:spTgt spid="169"/>
                                        </p:tgtEl>
                                        <p:attrNameLst>
                                          <p:attrName>style.visibility</p:attrName>
                                        </p:attrNameLst>
                                      </p:cBhvr>
                                      <p:to>
                                        <p:strVal val="visible"/>
                                      </p:to>
                                    </p:set>
                                    <p:anim calcmode="lin" valueType="num">
                                      <p:cBhvr additive="base">
                                        <p:cTn dur="2000"/>
                                        <p:tgtEl>
                                          <p:spTgt spid="169"/>
                                        </p:tgtEl>
                                        <p:attrNameLst>
                                          <p:attrName>ppt_x</p:attrName>
                                        </p:attrNameLst>
                                      </p:cBhvr>
                                      <p:tavLst>
                                        <p:tav fmla="" tm="0">
                                          <p:val>
                                            <p:strVal val="#ppt_x-1"/>
                                          </p:val>
                                        </p:tav>
                                        <p:tav fmla="" tm="100000">
                                          <p:val>
                                            <p:strVal val="#ppt_x"/>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18"/>
          <p:cNvSpPr txBox="1"/>
          <p:nvPr>
            <p:ph type="title"/>
          </p:nvPr>
        </p:nvSpPr>
        <p:spPr>
          <a:xfrm>
            <a:off x="2639550" y="189225"/>
            <a:ext cx="3624900" cy="594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800"/>
              <a:t>Economy - Statistics</a:t>
            </a:r>
            <a:endParaRPr sz="2800"/>
          </a:p>
        </p:txBody>
      </p:sp>
      <p:sp>
        <p:nvSpPr>
          <p:cNvPr id="177" name="Google Shape;177;p18"/>
          <p:cNvSpPr txBox="1"/>
          <p:nvPr>
            <p:ph idx="1" type="body"/>
          </p:nvPr>
        </p:nvSpPr>
        <p:spPr>
          <a:xfrm>
            <a:off x="318375" y="712725"/>
            <a:ext cx="4389900" cy="4145100"/>
          </a:xfrm>
          <a:prstGeom prst="rect">
            <a:avLst/>
          </a:prstGeom>
        </p:spPr>
        <p:txBody>
          <a:bodyPr anchorCtr="0" anchor="t" bIns="91425" lIns="91425" spcFirstLastPara="1" rIns="91425" wrap="square" tIns="91425">
            <a:noAutofit/>
          </a:bodyPr>
          <a:lstStyle/>
          <a:p>
            <a:pPr indent="-330200" lvl="0" marL="457200" rtl="0" algn="l">
              <a:spcBef>
                <a:spcPts val="0"/>
              </a:spcBef>
              <a:spcAft>
                <a:spcPts val="0"/>
              </a:spcAft>
              <a:buClr>
                <a:srgbClr val="000000"/>
              </a:buClr>
              <a:buSzPts val="1600"/>
              <a:buChar char="❏"/>
            </a:pPr>
            <a:r>
              <a:rPr b="1" lang="en-GB" sz="1600">
                <a:solidFill>
                  <a:srgbClr val="000000"/>
                </a:solidFill>
              </a:rPr>
              <a:t>Budget</a:t>
            </a:r>
            <a:endParaRPr b="1" sz="1600">
              <a:solidFill>
                <a:srgbClr val="000000"/>
              </a:solidFill>
            </a:endParaRPr>
          </a:p>
          <a:p>
            <a:pPr indent="0" lvl="0" marL="0" rtl="0" algn="l">
              <a:spcBef>
                <a:spcPts val="200"/>
              </a:spcBef>
              <a:spcAft>
                <a:spcPts val="0"/>
              </a:spcAft>
              <a:buNone/>
            </a:pPr>
            <a:r>
              <a:rPr b="1" lang="en-GB" sz="1600">
                <a:solidFill>
                  <a:srgbClr val="000000"/>
                </a:solidFill>
              </a:rPr>
              <a:t>               revenues:</a:t>
            </a:r>
            <a:r>
              <a:rPr lang="en-GB" sz="1600">
                <a:solidFill>
                  <a:srgbClr val="000000"/>
                </a:solidFill>
              </a:rPr>
              <a:t> $99.784 billion (2019 est.)</a:t>
            </a:r>
            <a:endParaRPr sz="1600">
              <a:solidFill>
                <a:srgbClr val="000000"/>
              </a:solidFill>
            </a:endParaRPr>
          </a:p>
          <a:p>
            <a:pPr indent="0" lvl="0" marL="0" rtl="0" algn="l">
              <a:spcBef>
                <a:spcPts val="0"/>
              </a:spcBef>
              <a:spcAft>
                <a:spcPts val="0"/>
              </a:spcAft>
              <a:buNone/>
            </a:pPr>
            <a:r>
              <a:rPr b="1" lang="en-GB" sz="1600">
                <a:solidFill>
                  <a:srgbClr val="000000"/>
                </a:solidFill>
              </a:rPr>
              <a:t>                expenditures:</a:t>
            </a:r>
            <a:r>
              <a:rPr lang="en-GB" sz="1600">
                <a:solidFill>
                  <a:srgbClr val="000000"/>
                </a:solidFill>
              </a:rPr>
              <a:t> $97.713 billion (2019 est.)</a:t>
            </a:r>
            <a:endParaRPr sz="1600">
              <a:solidFill>
                <a:srgbClr val="000000"/>
              </a:solidFill>
            </a:endParaRPr>
          </a:p>
          <a:p>
            <a:pPr indent="0" lvl="0" marL="0" rtl="0" algn="l">
              <a:spcBef>
                <a:spcPts val="0"/>
              </a:spcBef>
              <a:spcAft>
                <a:spcPts val="0"/>
              </a:spcAft>
              <a:buNone/>
            </a:pPr>
            <a:r>
              <a:t/>
            </a:r>
            <a:endParaRPr sz="800">
              <a:solidFill>
                <a:srgbClr val="000000"/>
              </a:solidFill>
            </a:endParaRPr>
          </a:p>
          <a:p>
            <a:pPr indent="-330200" lvl="0" marL="457200" rtl="0" algn="l">
              <a:spcBef>
                <a:spcPts val="0"/>
              </a:spcBef>
              <a:spcAft>
                <a:spcPts val="0"/>
              </a:spcAft>
              <a:buClr>
                <a:srgbClr val="000000"/>
              </a:buClr>
              <a:buSzPts val="1600"/>
              <a:buChar char="❏"/>
            </a:pPr>
            <a:r>
              <a:rPr b="1" lang="en-GB" sz="1600">
                <a:solidFill>
                  <a:srgbClr val="000000"/>
                </a:solidFill>
              </a:rPr>
              <a:t>Budget surplus (+) or deficit (-)</a:t>
            </a:r>
            <a:endParaRPr b="1" sz="1600">
              <a:solidFill>
                <a:srgbClr val="000000"/>
              </a:solidFill>
            </a:endParaRPr>
          </a:p>
          <a:p>
            <a:pPr indent="0" lvl="0" marL="0" rtl="0" algn="l">
              <a:spcBef>
                <a:spcPts val="0"/>
              </a:spcBef>
              <a:spcAft>
                <a:spcPts val="0"/>
              </a:spcAft>
              <a:buNone/>
            </a:pPr>
            <a:r>
              <a:rPr lang="en-GB" sz="1600">
                <a:solidFill>
                  <a:srgbClr val="000000"/>
                </a:solidFill>
              </a:rPr>
              <a:t>                     -0.3% (of GDP) (2017 est.)</a:t>
            </a:r>
            <a:endParaRPr sz="1600">
              <a:solidFill>
                <a:srgbClr val="000000"/>
              </a:solidFill>
            </a:endParaRPr>
          </a:p>
          <a:p>
            <a:pPr indent="0" lvl="0" marL="0" rtl="0" algn="l">
              <a:spcBef>
                <a:spcPts val="0"/>
              </a:spcBef>
              <a:spcAft>
                <a:spcPts val="0"/>
              </a:spcAft>
              <a:buNone/>
            </a:pPr>
            <a:r>
              <a:t/>
            </a:r>
            <a:endParaRPr sz="1100">
              <a:solidFill>
                <a:srgbClr val="000000"/>
              </a:solidFill>
            </a:endParaRPr>
          </a:p>
          <a:p>
            <a:pPr indent="-330200" lvl="0" marL="457200" rtl="0" algn="l">
              <a:spcBef>
                <a:spcPts val="0"/>
              </a:spcBef>
              <a:spcAft>
                <a:spcPts val="0"/>
              </a:spcAft>
              <a:buClr>
                <a:srgbClr val="000000"/>
              </a:buClr>
              <a:buSzPts val="1600"/>
              <a:buChar char="❏"/>
            </a:pPr>
            <a:r>
              <a:rPr b="1" lang="en-GB" sz="1600">
                <a:solidFill>
                  <a:srgbClr val="000000"/>
                </a:solidFill>
              </a:rPr>
              <a:t>Debt - external</a:t>
            </a:r>
            <a:endParaRPr b="1" sz="1600">
              <a:solidFill>
                <a:srgbClr val="000000"/>
              </a:solidFill>
            </a:endParaRPr>
          </a:p>
          <a:p>
            <a:pPr indent="0" lvl="0" marL="0" rtl="0" algn="l">
              <a:spcBef>
                <a:spcPts val="200"/>
              </a:spcBef>
              <a:spcAft>
                <a:spcPts val="0"/>
              </a:spcAft>
              <a:buNone/>
            </a:pPr>
            <a:r>
              <a:rPr lang="en-GB" sz="1600">
                <a:solidFill>
                  <a:srgbClr val="000000"/>
                </a:solidFill>
              </a:rPr>
              <a:t>                 $2.829 trillion (2019 est.)</a:t>
            </a:r>
            <a:endParaRPr sz="1600">
              <a:solidFill>
                <a:srgbClr val="000000"/>
              </a:solidFill>
            </a:endParaRPr>
          </a:p>
          <a:p>
            <a:pPr indent="0" lvl="0" marL="0" rtl="0" algn="l">
              <a:spcBef>
                <a:spcPts val="0"/>
              </a:spcBef>
              <a:spcAft>
                <a:spcPts val="0"/>
              </a:spcAft>
              <a:buNone/>
            </a:pPr>
            <a:r>
              <a:rPr lang="en-GB" sz="1600">
                <a:solidFill>
                  <a:srgbClr val="000000"/>
                </a:solidFill>
              </a:rPr>
              <a:t>                 $2.759 trillion (2018 est.)</a:t>
            </a:r>
            <a:endParaRPr sz="1600">
              <a:solidFill>
                <a:srgbClr val="000000"/>
              </a:solidFill>
            </a:endParaRPr>
          </a:p>
          <a:p>
            <a:pPr indent="0" lvl="0" marL="0" rtl="0" algn="l">
              <a:spcBef>
                <a:spcPts val="0"/>
              </a:spcBef>
              <a:spcAft>
                <a:spcPts val="0"/>
              </a:spcAft>
              <a:buNone/>
            </a:pPr>
            <a:r>
              <a:rPr lang="en-GB" sz="1600">
                <a:solidFill>
                  <a:srgbClr val="000000"/>
                </a:solidFill>
              </a:rPr>
              <a:t>                 44.7 million </a:t>
            </a:r>
            <a:r>
              <a:rPr lang="en-GB" sz="1500">
                <a:solidFill>
                  <a:srgbClr val="000000"/>
                </a:solidFill>
                <a:highlight>
                  <a:srgbClr val="FFFFFF"/>
                </a:highlight>
              </a:rPr>
              <a:t>€ of National GDP(2022 est.)</a:t>
            </a:r>
            <a:endParaRPr sz="1500">
              <a:solidFill>
                <a:srgbClr val="000000"/>
              </a:solidFill>
              <a:highlight>
                <a:srgbClr val="FFFFFF"/>
              </a:highlight>
            </a:endParaRPr>
          </a:p>
          <a:p>
            <a:pPr indent="-323850" lvl="0" marL="457200" rtl="0" algn="l">
              <a:spcBef>
                <a:spcPts val="0"/>
              </a:spcBef>
              <a:spcAft>
                <a:spcPts val="0"/>
              </a:spcAft>
              <a:buClr>
                <a:srgbClr val="000000"/>
              </a:buClr>
              <a:buSzPts val="1500"/>
              <a:buChar char="❏"/>
            </a:pPr>
            <a:r>
              <a:rPr b="1" lang="en-GB" sz="1500">
                <a:solidFill>
                  <a:srgbClr val="000000"/>
                </a:solidFill>
                <a:highlight>
                  <a:srgbClr val="FFFFFF"/>
                </a:highlight>
              </a:rPr>
              <a:t>Unemployment</a:t>
            </a:r>
            <a:endParaRPr b="1" sz="1500">
              <a:solidFill>
                <a:srgbClr val="000000"/>
              </a:solidFill>
              <a:highlight>
                <a:srgbClr val="FFFFFF"/>
              </a:highlight>
            </a:endParaRPr>
          </a:p>
          <a:p>
            <a:pPr indent="0" lvl="0" marL="0" rtl="0" algn="l">
              <a:spcBef>
                <a:spcPts val="0"/>
              </a:spcBef>
              <a:spcAft>
                <a:spcPts val="0"/>
              </a:spcAft>
              <a:buNone/>
            </a:pPr>
            <a:r>
              <a:rPr lang="en-GB" sz="1600">
                <a:solidFill>
                  <a:srgbClr val="000000"/>
                </a:solidFill>
              </a:rPr>
              <a:t>                    4.5% of EU-27 average(2022) </a:t>
            </a:r>
            <a:endParaRPr sz="1600">
              <a:solidFill>
                <a:srgbClr val="000000"/>
              </a:solidFill>
            </a:endParaRPr>
          </a:p>
          <a:p>
            <a:pPr indent="0" lvl="0" marL="0" rtl="0" algn="l">
              <a:spcBef>
                <a:spcPts val="0"/>
              </a:spcBef>
              <a:spcAft>
                <a:spcPts val="0"/>
              </a:spcAft>
              <a:buNone/>
            </a:pPr>
            <a:r>
              <a:rPr lang="en-GB" sz="1600">
                <a:solidFill>
                  <a:srgbClr val="000000"/>
                </a:solidFill>
              </a:rPr>
              <a:t>                    4.3% (2023)</a:t>
            </a:r>
            <a:endParaRPr sz="1600">
              <a:solidFill>
                <a:srgbClr val="000000"/>
              </a:solidFill>
            </a:endParaRPr>
          </a:p>
          <a:p>
            <a:pPr indent="0" lvl="0" marL="0" rtl="0" algn="l">
              <a:spcBef>
                <a:spcPts val="0"/>
              </a:spcBef>
              <a:spcAft>
                <a:spcPts val="0"/>
              </a:spcAft>
              <a:buNone/>
            </a:pPr>
            <a:r>
              <a:rPr lang="en-GB" sz="1600">
                <a:solidFill>
                  <a:srgbClr val="000000"/>
                </a:solidFill>
              </a:rPr>
              <a:t>                    8.5% 5 year average(2014-2018)</a:t>
            </a:r>
            <a:endParaRPr sz="1600">
              <a:solidFill>
                <a:srgbClr val="000000"/>
              </a:solidFill>
            </a:endParaRPr>
          </a:p>
          <a:p>
            <a:pPr indent="0" lvl="0" marL="0" rtl="0" algn="l">
              <a:spcBef>
                <a:spcPts val="1200"/>
              </a:spcBef>
              <a:spcAft>
                <a:spcPts val="1200"/>
              </a:spcAft>
              <a:buNone/>
            </a:pPr>
            <a:r>
              <a:rPr lang="en-GB" sz="1500">
                <a:solidFill>
                  <a:srgbClr val="000000"/>
                </a:solidFill>
              </a:rPr>
              <a:t>                   </a:t>
            </a:r>
            <a:endParaRPr sz="1500">
              <a:solidFill>
                <a:srgbClr val="000000"/>
              </a:solidFill>
            </a:endParaRPr>
          </a:p>
        </p:txBody>
      </p:sp>
      <p:pic>
        <p:nvPicPr>
          <p:cNvPr id="178" name="Google Shape;178;p18"/>
          <p:cNvPicPr preferRelativeResize="0"/>
          <p:nvPr/>
        </p:nvPicPr>
        <p:blipFill>
          <a:blip r:embed="rId3">
            <a:alphaModFix/>
          </a:blip>
          <a:stretch>
            <a:fillRect/>
          </a:stretch>
        </p:blipFill>
        <p:spPr>
          <a:xfrm>
            <a:off x="7624799" y="189225"/>
            <a:ext cx="1290600" cy="1068300"/>
          </a:xfrm>
          <a:prstGeom prst="rect">
            <a:avLst/>
          </a:prstGeom>
          <a:noFill/>
          <a:ln>
            <a:noFill/>
          </a:ln>
        </p:spPr>
      </p:pic>
      <p:sp>
        <p:nvSpPr>
          <p:cNvPr id="179" name="Google Shape;179;p18"/>
          <p:cNvSpPr txBox="1"/>
          <p:nvPr/>
        </p:nvSpPr>
        <p:spPr>
          <a:xfrm>
            <a:off x="4708275" y="783225"/>
            <a:ext cx="4035600" cy="4004100"/>
          </a:xfrm>
          <a:prstGeom prst="rect">
            <a:avLst/>
          </a:prstGeom>
          <a:noFill/>
          <a:ln>
            <a:noFill/>
          </a:ln>
        </p:spPr>
        <p:txBody>
          <a:bodyPr anchorCtr="0" anchor="t" bIns="91425" lIns="91425" spcFirstLastPara="1" rIns="91425" wrap="square" tIns="91425">
            <a:noAutofit/>
          </a:bodyPr>
          <a:lstStyle/>
          <a:p>
            <a:pPr indent="-330200" lvl="0" marL="457200" rtl="0" algn="l">
              <a:spcBef>
                <a:spcPts val="0"/>
              </a:spcBef>
              <a:spcAft>
                <a:spcPts val="0"/>
              </a:spcAft>
              <a:buSzPts val="1600"/>
              <a:buFont typeface="Calibri"/>
              <a:buChar char="❏"/>
            </a:pPr>
            <a:r>
              <a:rPr b="1" lang="en-GB" sz="1600">
                <a:latin typeface="Calibri"/>
                <a:ea typeface="Calibri"/>
                <a:cs typeface="Calibri"/>
                <a:sym typeface="Calibri"/>
              </a:rPr>
              <a:t>Military Expenditures </a:t>
            </a:r>
            <a:endParaRPr b="1" sz="1600">
              <a:latin typeface="Calibri"/>
              <a:ea typeface="Calibri"/>
              <a:cs typeface="Calibri"/>
              <a:sym typeface="Calibri"/>
            </a:endParaRPr>
          </a:p>
          <a:p>
            <a:pPr indent="0" lvl="0" marL="457200" rtl="0" algn="l">
              <a:spcBef>
                <a:spcPts val="0"/>
              </a:spcBef>
              <a:spcAft>
                <a:spcPts val="0"/>
              </a:spcAft>
              <a:buNone/>
            </a:pPr>
            <a:r>
              <a:rPr b="1" lang="en-GB" sz="1700">
                <a:latin typeface="Calibri"/>
                <a:ea typeface="Calibri"/>
                <a:cs typeface="Calibri"/>
                <a:sym typeface="Calibri"/>
              </a:rPr>
              <a:t>        </a:t>
            </a:r>
            <a:r>
              <a:rPr lang="en-GB" sz="1700">
                <a:latin typeface="Calibri"/>
                <a:ea typeface="Calibri"/>
                <a:cs typeface="Calibri"/>
                <a:sym typeface="Calibri"/>
              </a:rPr>
              <a:t> 0.3% of GDP (2022)</a:t>
            </a:r>
            <a:endParaRPr sz="1700">
              <a:latin typeface="Calibri"/>
              <a:ea typeface="Calibri"/>
              <a:cs typeface="Calibri"/>
              <a:sym typeface="Calibri"/>
            </a:endParaRPr>
          </a:p>
          <a:p>
            <a:pPr indent="0" lvl="0" marL="457200" rtl="0" algn="l">
              <a:spcBef>
                <a:spcPts val="0"/>
              </a:spcBef>
              <a:spcAft>
                <a:spcPts val="0"/>
              </a:spcAft>
              <a:buNone/>
            </a:pPr>
            <a:r>
              <a:t/>
            </a:r>
            <a:endParaRPr sz="17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GB" sz="1600">
                <a:latin typeface="Calibri"/>
                <a:ea typeface="Calibri"/>
                <a:cs typeface="Calibri"/>
                <a:sym typeface="Calibri"/>
              </a:rPr>
              <a:t>Tax Minimisation</a:t>
            </a:r>
            <a:endParaRPr b="1" sz="1600">
              <a:latin typeface="Calibri"/>
              <a:ea typeface="Calibri"/>
              <a:cs typeface="Calibri"/>
              <a:sym typeface="Calibri"/>
            </a:endParaRPr>
          </a:p>
          <a:p>
            <a:pPr indent="0" lvl="0" marL="457200" rtl="0" algn="l">
              <a:spcBef>
                <a:spcPts val="0"/>
              </a:spcBef>
              <a:spcAft>
                <a:spcPts val="0"/>
              </a:spcAft>
              <a:buNone/>
            </a:pPr>
            <a:r>
              <a:rPr b="1" lang="en-GB" sz="1700">
                <a:latin typeface="Calibri"/>
                <a:ea typeface="Calibri"/>
                <a:cs typeface="Calibri"/>
                <a:sym typeface="Calibri"/>
              </a:rPr>
              <a:t>        </a:t>
            </a:r>
            <a:r>
              <a:rPr lang="en-GB" sz="1700">
                <a:latin typeface="Calibri"/>
                <a:ea typeface="Calibri"/>
                <a:cs typeface="Calibri"/>
                <a:sym typeface="Calibri"/>
              </a:rPr>
              <a:t>   12.5% (corporate tax haven)</a:t>
            </a:r>
            <a:endParaRPr sz="1700">
              <a:latin typeface="Calibri"/>
              <a:ea typeface="Calibri"/>
              <a:cs typeface="Calibri"/>
              <a:sym typeface="Calibri"/>
            </a:endParaRPr>
          </a:p>
          <a:p>
            <a:pPr indent="0" lvl="0" marL="457200" rtl="0" algn="l">
              <a:spcBef>
                <a:spcPts val="0"/>
              </a:spcBef>
              <a:spcAft>
                <a:spcPts val="0"/>
              </a:spcAft>
              <a:buNone/>
            </a:pPr>
            <a:r>
              <a:t/>
            </a:r>
            <a:endParaRPr sz="17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GB" sz="1600">
                <a:latin typeface="Calibri"/>
                <a:ea typeface="Calibri"/>
                <a:cs typeface="Calibri"/>
                <a:sym typeface="Calibri"/>
              </a:rPr>
              <a:t>National GDP</a:t>
            </a:r>
            <a:endParaRPr sz="1700">
              <a:latin typeface="Calibri"/>
              <a:ea typeface="Calibri"/>
              <a:cs typeface="Calibri"/>
              <a:sym typeface="Calibri"/>
            </a:endParaRPr>
          </a:p>
          <a:p>
            <a:pPr indent="0" lvl="0" marL="457200" rtl="0" algn="l">
              <a:spcBef>
                <a:spcPts val="0"/>
              </a:spcBef>
              <a:spcAft>
                <a:spcPts val="0"/>
              </a:spcAft>
              <a:buNone/>
            </a:pPr>
            <a:r>
              <a:rPr lang="en-GB" sz="1700">
                <a:latin typeface="Calibri"/>
                <a:ea typeface="Calibri"/>
                <a:cs typeface="Calibri"/>
                <a:sym typeface="Calibri"/>
              </a:rPr>
              <a:t>           426.3 million</a:t>
            </a:r>
            <a:r>
              <a:rPr lang="en-GB" sz="1500">
                <a:highlight>
                  <a:srgbClr val="FFFFFF"/>
                </a:highlight>
                <a:latin typeface="Calibri"/>
                <a:ea typeface="Calibri"/>
                <a:cs typeface="Calibri"/>
                <a:sym typeface="Calibri"/>
              </a:rPr>
              <a:t>€ (2021)</a:t>
            </a:r>
            <a:endParaRPr sz="1700">
              <a:latin typeface="Calibri"/>
              <a:ea typeface="Calibri"/>
              <a:cs typeface="Calibri"/>
              <a:sym typeface="Calibri"/>
            </a:endParaRPr>
          </a:p>
          <a:p>
            <a:pPr indent="0" lvl="0" marL="457200" rtl="0" algn="l">
              <a:spcBef>
                <a:spcPts val="0"/>
              </a:spcBef>
              <a:spcAft>
                <a:spcPts val="0"/>
              </a:spcAft>
              <a:buNone/>
            </a:pPr>
            <a:r>
              <a:rPr lang="en-GB" sz="1700">
                <a:latin typeface="Calibri"/>
                <a:ea typeface="Calibri"/>
                <a:cs typeface="Calibri"/>
                <a:sym typeface="Calibri"/>
              </a:rPr>
              <a:t>         5.0% annual growth rate</a:t>
            </a:r>
            <a:endParaRPr sz="17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GB" sz="1600">
                <a:latin typeface="Calibri"/>
                <a:ea typeface="Calibri"/>
                <a:cs typeface="Calibri"/>
                <a:sym typeface="Calibri"/>
              </a:rPr>
              <a:t>Purchasing power </a:t>
            </a:r>
            <a:endParaRPr b="1" sz="1600">
              <a:latin typeface="Calibri"/>
              <a:ea typeface="Calibri"/>
              <a:cs typeface="Calibri"/>
              <a:sym typeface="Calibri"/>
            </a:endParaRPr>
          </a:p>
          <a:p>
            <a:pPr indent="0" lvl="0" marL="914400" rtl="0" algn="l">
              <a:spcBef>
                <a:spcPts val="0"/>
              </a:spcBef>
              <a:spcAft>
                <a:spcPts val="0"/>
              </a:spcAft>
              <a:buNone/>
            </a:pPr>
            <a:r>
              <a:rPr lang="en-GB" sz="1600">
                <a:latin typeface="Calibri"/>
                <a:ea typeface="Calibri"/>
                <a:cs typeface="Calibri"/>
                <a:sym typeface="Calibri"/>
              </a:rPr>
              <a:t>233% avg. GDP per capita </a:t>
            </a:r>
            <a:endParaRPr sz="1600">
              <a:latin typeface="Calibri"/>
              <a:ea typeface="Calibri"/>
              <a:cs typeface="Calibri"/>
              <a:sym typeface="Calibri"/>
            </a:endParaRPr>
          </a:p>
          <a:p>
            <a:pPr indent="-330200" lvl="0" marL="457200" rtl="0" algn="l">
              <a:spcBef>
                <a:spcPts val="0"/>
              </a:spcBef>
              <a:spcAft>
                <a:spcPts val="0"/>
              </a:spcAft>
              <a:buSzPts val="1600"/>
              <a:buFont typeface="Calibri"/>
              <a:buChar char="❏"/>
            </a:pPr>
            <a:r>
              <a:rPr b="1" lang="en-GB" sz="1600">
                <a:latin typeface="Calibri"/>
                <a:ea typeface="Calibri"/>
                <a:cs typeface="Calibri"/>
                <a:sym typeface="Calibri"/>
              </a:rPr>
              <a:t>Debt-to-GDP ratio</a:t>
            </a:r>
            <a:endParaRPr sz="1600">
              <a:latin typeface="Calibri"/>
              <a:ea typeface="Calibri"/>
              <a:cs typeface="Calibri"/>
              <a:sym typeface="Calibri"/>
            </a:endParaRPr>
          </a:p>
          <a:p>
            <a:pPr indent="0" lvl="0" marL="457200" rtl="0" algn="l">
              <a:spcBef>
                <a:spcPts val="0"/>
              </a:spcBef>
              <a:spcAft>
                <a:spcPts val="0"/>
              </a:spcAft>
              <a:buNone/>
            </a:pPr>
            <a:r>
              <a:rPr lang="en-GB" sz="1600">
                <a:latin typeface="Calibri"/>
                <a:ea typeface="Calibri"/>
                <a:cs typeface="Calibri"/>
                <a:sym typeface="Calibri"/>
              </a:rPr>
              <a:t>   Decreased: 44.7%(2022)</a:t>
            </a:r>
            <a:endParaRPr sz="1600">
              <a:latin typeface="Calibri"/>
              <a:ea typeface="Calibri"/>
              <a:cs typeface="Calibri"/>
              <a:sym typeface="Calibri"/>
            </a:endParaRPr>
          </a:p>
          <a:p>
            <a:pPr indent="0" lvl="0" marL="457200" rtl="0" algn="l">
              <a:spcBef>
                <a:spcPts val="0"/>
              </a:spcBef>
              <a:spcAft>
                <a:spcPts val="0"/>
              </a:spcAft>
              <a:buNone/>
            </a:pPr>
            <a:r>
              <a:rPr lang="en-GB" sz="1600">
                <a:latin typeface="Calibri"/>
                <a:ea typeface="Calibri"/>
                <a:cs typeface="Calibri"/>
                <a:sym typeface="Calibri"/>
              </a:rPr>
              <a:t>                       40.4%(2023)</a:t>
            </a:r>
            <a:endParaRPr sz="1600">
              <a:latin typeface="Calibri"/>
              <a:ea typeface="Calibri"/>
              <a:cs typeface="Calibri"/>
              <a:sym typeface="Calibri"/>
            </a:endParaRPr>
          </a:p>
          <a:p>
            <a:pPr indent="0" lvl="0" marL="457200" rtl="0" algn="l">
              <a:spcBef>
                <a:spcPts val="0"/>
              </a:spcBef>
              <a:spcAft>
                <a:spcPts val="0"/>
              </a:spcAft>
              <a:buNone/>
            </a:pPr>
            <a:r>
              <a:rPr lang="en-GB" sz="1600">
                <a:latin typeface="Calibri"/>
                <a:ea typeface="Calibri"/>
                <a:cs typeface="Calibri"/>
                <a:sym typeface="Calibri"/>
              </a:rPr>
              <a:t>     Projected 38.3%(2024)</a:t>
            </a:r>
            <a:endParaRPr sz="1600">
              <a:latin typeface="Calibri"/>
              <a:ea typeface="Calibri"/>
              <a:cs typeface="Calibri"/>
              <a:sym typeface="Calibri"/>
            </a:endParaRPr>
          </a:p>
        </p:txBody>
      </p:sp>
      <p:sp>
        <p:nvSpPr>
          <p:cNvPr id="180" name="Google Shape;180;p18"/>
          <p:cNvSpPr txBox="1"/>
          <p:nvPr/>
        </p:nvSpPr>
        <p:spPr>
          <a:xfrm>
            <a:off x="3600438" y="2950450"/>
            <a:ext cx="1107900" cy="317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i="1" lang="en-GB" sz="1200">
                <a:latin typeface="Calibri"/>
                <a:ea typeface="Calibri"/>
                <a:cs typeface="Calibri"/>
                <a:sym typeface="Calibri"/>
              </a:rPr>
              <a:t>Irish Euro Coin</a:t>
            </a:r>
            <a:r>
              <a:rPr lang="en-GB">
                <a:latin typeface="Calibri"/>
                <a:ea typeface="Calibri"/>
                <a:cs typeface="Calibri"/>
                <a:sym typeface="Calibri"/>
              </a:rPr>
              <a:t> </a:t>
            </a:r>
            <a:endParaRPr>
              <a:latin typeface="Calibri"/>
              <a:ea typeface="Calibri"/>
              <a:cs typeface="Calibri"/>
              <a:sym typeface="Calibri"/>
            </a:endParaRPr>
          </a:p>
        </p:txBody>
      </p:sp>
      <p:pic>
        <p:nvPicPr>
          <p:cNvPr id="181" name="Google Shape;181;p18"/>
          <p:cNvPicPr preferRelativeResize="0"/>
          <p:nvPr/>
        </p:nvPicPr>
        <p:blipFill>
          <a:blip r:embed="rId4">
            <a:alphaModFix/>
          </a:blip>
          <a:stretch>
            <a:fillRect/>
          </a:stretch>
        </p:blipFill>
        <p:spPr>
          <a:xfrm>
            <a:off x="3662073" y="2069558"/>
            <a:ext cx="984675" cy="1004392"/>
          </a:xfrm>
          <a:prstGeom prst="rect">
            <a:avLst/>
          </a:prstGeom>
          <a:noFill/>
          <a:ln>
            <a:noFill/>
          </a:ln>
        </p:spPr>
      </p:pic>
      <p:pic>
        <p:nvPicPr>
          <p:cNvPr id="182" name="Google Shape;182;p18"/>
          <p:cNvPicPr preferRelativeResize="0"/>
          <p:nvPr/>
        </p:nvPicPr>
        <p:blipFill>
          <a:blip r:embed="rId5">
            <a:alphaModFix/>
          </a:blip>
          <a:stretch>
            <a:fillRect/>
          </a:stretch>
        </p:blipFill>
        <p:spPr>
          <a:xfrm>
            <a:off x="7506127" y="3836313"/>
            <a:ext cx="1290600" cy="871888"/>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2" presetSubtype="4">
                                  <p:stCondLst>
                                    <p:cond delay="0"/>
                                  </p:stCondLst>
                                  <p:childTnLst>
                                    <p:set>
                                      <p:cBhvr>
                                        <p:cTn dur="1" fill="hold">
                                          <p:stCondLst>
                                            <p:cond delay="0"/>
                                          </p:stCondLst>
                                        </p:cTn>
                                        <p:tgtEl>
                                          <p:spTgt spid="177"/>
                                        </p:tgtEl>
                                        <p:attrNameLst>
                                          <p:attrName>style.visibility</p:attrName>
                                        </p:attrNameLst>
                                      </p:cBhvr>
                                      <p:to>
                                        <p:strVal val="visible"/>
                                      </p:to>
                                    </p:set>
                                    <p:anim calcmode="lin" valueType="num">
                                      <p:cBhvr additive="base">
                                        <p:cTn dur="1500"/>
                                        <p:tgtEl>
                                          <p:spTgt spid="177"/>
                                        </p:tgtEl>
                                        <p:attrNameLst>
                                          <p:attrName>ppt_y</p:attrName>
                                        </p:attrNameLst>
                                      </p:cBhvr>
                                      <p:tavLst>
                                        <p:tav fmla="" tm="0">
                                          <p:val>
                                            <p:strVal val="#ppt_y+1"/>
                                          </p:val>
                                        </p:tav>
                                        <p:tav fmla="" tm="100000">
                                          <p:val>
                                            <p:strVal val="#ppt_y"/>
                                          </p:val>
                                        </p:tav>
                                      </p:tavLst>
                                    </p:anim>
                                  </p:childTnLst>
                                </p:cTn>
                              </p:par>
                            </p:childTnLst>
                          </p:cTn>
                        </p:par>
                        <p:par>
                          <p:cTn fill="hold">
                            <p:stCondLst>
                              <p:cond delay="1500"/>
                            </p:stCondLst>
                            <p:childTnLst>
                              <p:par>
                                <p:cTn fill="hold" nodeType="afterEffect" presetClass="entr" presetID="2" presetSubtype="4">
                                  <p:stCondLst>
                                    <p:cond delay="0"/>
                                  </p:stCondLst>
                                  <p:childTnLst>
                                    <p:set>
                                      <p:cBhvr>
                                        <p:cTn dur="1" fill="hold">
                                          <p:stCondLst>
                                            <p:cond delay="0"/>
                                          </p:stCondLst>
                                        </p:cTn>
                                        <p:tgtEl>
                                          <p:spTgt spid="179"/>
                                        </p:tgtEl>
                                        <p:attrNameLst>
                                          <p:attrName>style.visibility</p:attrName>
                                        </p:attrNameLst>
                                      </p:cBhvr>
                                      <p:to>
                                        <p:strVal val="visible"/>
                                      </p:to>
                                    </p:set>
                                    <p:anim calcmode="lin" valueType="num">
                                      <p:cBhvr additive="base">
                                        <p:cTn dur="1000"/>
                                        <p:tgtEl>
                                          <p:spTgt spid="179"/>
                                        </p:tgtEl>
                                        <p:attrNameLst>
                                          <p:attrName>ppt_y</p:attrName>
                                        </p:attrNameLst>
                                      </p:cBhvr>
                                      <p:tavLst>
                                        <p:tav fmla="" tm="0">
                                          <p:val>
                                            <p:strVal val="#ppt_y+1"/>
                                          </p:val>
                                        </p:tav>
                                        <p:tav fmla=""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6" name="Shape 186"/>
        <p:cNvGrpSpPr/>
        <p:nvPr/>
      </p:nvGrpSpPr>
      <p:grpSpPr>
        <a:xfrm>
          <a:off x="0" y="0"/>
          <a:ext cx="0" cy="0"/>
          <a:chOff x="0" y="0"/>
          <a:chExt cx="0" cy="0"/>
        </a:xfrm>
      </p:grpSpPr>
      <p:sp>
        <p:nvSpPr>
          <p:cNvPr id="187" name="Google Shape;187;p19"/>
          <p:cNvSpPr txBox="1"/>
          <p:nvPr>
            <p:ph type="title"/>
          </p:nvPr>
        </p:nvSpPr>
        <p:spPr>
          <a:xfrm>
            <a:off x="819150" y="291675"/>
            <a:ext cx="7505700" cy="6183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SzPts val="990"/>
              <a:buNone/>
            </a:pPr>
            <a:r>
              <a:rPr lang="en-GB" sz="2900"/>
              <a:t>Ireland and the EEC: Early steps</a:t>
            </a:r>
            <a:endParaRPr sz="2900"/>
          </a:p>
        </p:txBody>
      </p:sp>
      <p:sp>
        <p:nvSpPr>
          <p:cNvPr id="188" name="Google Shape;188;p19"/>
          <p:cNvSpPr txBox="1"/>
          <p:nvPr>
            <p:ph idx="1" type="body"/>
          </p:nvPr>
        </p:nvSpPr>
        <p:spPr>
          <a:xfrm>
            <a:off x="118700" y="764925"/>
            <a:ext cx="8770200" cy="4180800"/>
          </a:xfrm>
          <a:prstGeom prst="rect">
            <a:avLst/>
          </a:prstGeom>
        </p:spPr>
        <p:txBody>
          <a:bodyPr anchorCtr="0" anchor="t" bIns="91425" lIns="91425" spcFirstLastPara="1" rIns="91425" wrap="square" tIns="91425">
            <a:normAutofit/>
          </a:bodyPr>
          <a:lstStyle/>
          <a:p>
            <a:pPr indent="-336550" lvl="0" marL="457200" rtl="0" algn="l">
              <a:spcBef>
                <a:spcPts val="0"/>
              </a:spcBef>
              <a:spcAft>
                <a:spcPts val="0"/>
              </a:spcAft>
              <a:buClr>
                <a:srgbClr val="202124"/>
              </a:buClr>
              <a:buSzPts val="1700"/>
              <a:buChar char="❏"/>
            </a:pPr>
            <a:r>
              <a:rPr lang="en-GB" sz="1700">
                <a:solidFill>
                  <a:srgbClr val="202124"/>
                </a:solidFill>
              </a:rPr>
              <a:t>During the first two chapters of European </a:t>
            </a:r>
            <a:r>
              <a:rPr lang="en-GB" sz="1700">
                <a:solidFill>
                  <a:srgbClr val="202124"/>
                </a:solidFill>
              </a:rPr>
              <a:t>Integration</a:t>
            </a:r>
            <a:r>
              <a:rPr lang="en-GB" sz="1700">
                <a:solidFill>
                  <a:srgbClr val="202124"/>
                </a:solidFill>
              </a:rPr>
              <a:t> (May 1950 and 1957) Ireland was both </a:t>
            </a:r>
            <a:r>
              <a:rPr lang="en-GB" sz="1700">
                <a:solidFill>
                  <a:srgbClr val="202124"/>
                </a:solidFill>
              </a:rPr>
              <a:t>preoccupied</a:t>
            </a:r>
            <a:r>
              <a:rPr lang="en-GB" sz="1700">
                <a:solidFill>
                  <a:srgbClr val="202124"/>
                </a:solidFill>
              </a:rPr>
              <a:t> and not invited by the six founding members.</a:t>
            </a:r>
            <a:endParaRPr sz="1700">
              <a:solidFill>
                <a:srgbClr val="202124"/>
              </a:solidFill>
            </a:endParaRPr>
          </a:p>
          <a:p>
            <a:pPr indent="-336550" lvl="0" marL="457200" rtl="0" algn="l">
              <a:spcBef>
                <a:spcPts val="0"/>
              </a:spcBef>
              <a:spcAft>
                <a:spcPts val="0"/>
              </a:spcAft>
              <a:buClr>
                <a:srgbClr val="202124"/>
              </a:buClr>
              <a:buSzPts val="1700"/>
              <a:buChar char="❏"/>
            </a:pPr>
            <a:r>
              <a:rPr lang="en-GB" sz="1700">
                <a:solidFill>
                  <a:srgbClr val="202124"/>
                </a:solidFill>
              </a:rPr>
              <a:t>1959 -  Prime Minister </a:t>
            </a:r>
            <a:r>
              <a:rPr lang="en-GB" sz="1700">
                <a:solidFill>
                  <a:srgbClr val="000000"/>
                </a:solidFill>
              </a:rPr>
              <a:t>Seán Lemass of Fianna Fáil took office and made membership to the ECC a key </a:t>
            </a:r>
            <a:r>
              <a:rPr lang="en-GB" sz="1700">
                <a:solidFill>
                  <a:srgbClr val="000000"/>
                </a:solidFill>
              </a:rPr>
              <a:t>foreign</a:t>
            </a:r>
            <a:r>
              <a:rPr lang="en-GB" sz="1700">
                <a:solidFill>
                  <a:srgbClr val="000000"/>
                </a:solidFill>
              </a:rPr>
              <a:t> policy consideration, believing it would benefit irish economy </a:t>
            </a:r>
            <a:r>
              <a:rPr lang="en-GB" sz="1700">
                <a:solidFill>
                  <a:srgbClr val="000000"/>
                </a:solidFill>
              </a:rPr>
              <a:t>tremendously.</a:t>
            </a:r>
            <a:endParaRPr sz="1700">
              <a:solidFill>
                <a:srgbClr val="000000"/>
              </a:solidFill>
            </a:endParaRPr>
          </a:p>
          <a:p>
            <a:pPr indent="-336550" lvl="0" marL="457200" rtl="0" algn="l">
              <a:spcBef>
                <a:spcPts val="0"/>
              </a:spcBef>
              <a:spcAft>
                <a:spcPts val="0"/>
              </a:spcAft>
              <a:buClr>
                <a:srgbClr val="202124"/>
              </a:buClr>
              <a:buSzPts val="1700"/>
              <a:buChar char="❏"/>
            </a:pPr>
            <a:r>
              <a:rPr lang="en-GB" sz="1700">
                <a:solidFill>
                  <a:srgbClr val="000000"/>
                </a:solidFill>
              </a:rPr>
              <a:t>Ireland applied for full membership of the EEC on 31 July 1961. </a:t>
            </a:r>
            <a:endParaRPr sz="1700">
              <a:solidFill>
                <a:srgbClr val="000000"/>
              </a:solidFill>
            </a:endParaRPr>
          </a:p>
          <a:p>
            <a:pPr indent="-387350" lvl="0" marL="457200" rtl="0" algn="l">
              <a:spcBef>
                <a:spcPts val="0"/>
              </a:spcBef>
              <a:spcAft>
                <a:spcPts val="0"/>
              </a:spcAft>
              <a:buClr>
                <a:srgbClr val="000000"/>
              </a:buClr>
              <a:buSzPts val="2500"/>
              <a:buChar char="❏"/>
            </a:pPr>
            <a:r>
              <a:rPr lang="en-GB" sz="1700">
                <a:solidFill>
                  <a:srgbClr val="000000"/>
                </a:solidFill>
              </a:rPr>
              <a:t>On 14 January 1963 French President General de Gaulle casted doubts over Britain’s suitability for EEC membership and vetoed London’s application. Ireland’s EEC application was within the collateral damage of de Gaulle’s ‘Non’.</a:t>
            </a:r>
            <a:endParaRPr sz="1700">
              <a:solidFill>
                <a:srgbClr val="000000"/>
              </a:solidFill>
            </a:endParaRPr>
          </a:p>
          <a:p>
            <a:pPr indent="-336550" lvl="0" marL="457200" rtl="0" algn="l">
              <a:spcBef>
                <a:spcPts val="0"/>
              </a:spcBef>
              <a:spcAft>
                <a:spcPts val="0"/>
              </a:spcAft>
              <a:buClr>
                <a:srgbClr val="000000"/>
              </a:buClr>
              <a:buSzPts val="1700"/>
              <a:buChar char="❏"/>
            </a:pPr>
            <a:r>
              <a:rPr lang="en-GB" sz="1700">
                <a:solidFill>
                  <a:srgbClr val="000000"/>
                </a:solidFill>
              </a:rPr>
              <a:t>Following General de Gaulle’s resignation of office (28 April 1969) the notion of community </a:t>
            </a:r>
            <a:r>
              <a:rPr lang="en-GB" sz="1700">
                <a:solidFill>
                  <a:srgbClr val="000000"/>
                </a:solidFill>
              </a:rPr>
              <a:t>enlargement became a possibility.</a:t>
            </a:r>
            <a:endParaRPr sz="1700">
              <a:solidFill>
                <a:srgbClr val="000000"/>
              </a:solidFill>
            </a:endParaRPr>
          </a:p>
          <a:p>
            <a:pPr indent="-336550" lvl="0" marL="457200" rtl="0" algn="l">
              <a:spcBef>
                <a:spcPts val="0"/>
              </a:spcBef>
              <a:spcAft>
                <a:spcPts val="0"/>
              </a:spcAft>
              <a:buClr>
                <a:srgbClr val="000000"/>
              </a:buClr>
              <a:buSzPts val="1700"/>
              <a:buChar char="❏"/>
            </a:pPr>
            <a:r>
              <a:rPr lang="en-GB" sz="1700">
                <a:solidFill>
                  <a:srgbClr val="000000"/>
                </a:solidFill>
              </a:rPr>
              <a:t>Minister of External Affairs Hillary in April 1970 published  a White Paper,Membership of the European Communities – Implications for Ireland.</a:t>
            </a:r>
            <a:endParaRPr sz="1700">
              <a:solidFill>
                <a:srgbClr val="000000"/>
              </a:solidFill>
            </a:endParaRPr>
          </a:p>
        </p:txBody>
      </p:sp>
    </p:spTree>
  </p:cSld>
  <p:clrMapOvr>
    <a:masterClrMapping/>
  </p:clrMapOvr>
  <mc:AlternateContent>
    <mc:Choice Requires="p14">
      <p:transition spd="slow" p14:dur="2000">
        <p:push/>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2" name="Shape 192"/>
        <p:cNvGrpSpPr/>
        <p:nvPr/>
      </p:nvGrpSpPr>
      <p:grpSpPr>
        <a:xfrm>
          <a:off x="0" y="0"/>
          <a:ext cx="0" cy="0"/>
          <a:chOff x="0" y="0"/>
          <a:chExt cx="0" cy="0"/>
        </a:xfrm>
      </p:grpSpPr>
      <p:sp>
        <p:nvSpPr>
          <p:cNvPr id="193" name="Google Shape;193;p20"/>
          <p:cNvSpPr txBox="1"/>
          <p:nvPr>
            <p:ph type="title"/>
          </p:nvPr>
        </p:nvSpPr>
        <p:spPr>
          <a:xfrm>
            <a:off x="819150" y="116775"/>
            <a:ext cx="6526500" cy="644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Economy - Becoming the Celtic Tiger</a:t>
            </a:r>
            <a:endParaRPr/>
          </a:p>
        </p:txBody>
      </p:sp>
      <p:sp>
        <p:nvSpPr>
          <p:cNvPr id="194" name="Google Shape;194;p20"/>
          <p:cNvSpPr txBox="1"/>
          <p:nvPr>
            <p:ph idx="1" type="body"/>
          </p:nvPr>
        </p:nvSpPr>
        <p:spPr>
          <a:xfrm>
            <a:off x="211000" y="761175"/>
            <a:ext cx="8604600" cy="3933900"/>
          </a:xfrm>
          <a:prstGeom prst="rect">
            <a:avLst/>
          </a:prstGeom>
        </p:spPr>
        <p:txBody>
          <a:bodyPr anchorCtr="0" anchor="t" bIns="91425" lIns="91425" spcFirstLastPara="1" rIns="91425" wrap="square" tIns="91425">
            <a:noAutofit/>
          </a:bodyPr>
          <a:lstStyle/>
          <a:p>
            <a:pPr indent="-336550" lvl="0" marL="457200" rtl="0" algn="just">
              <a:lnSpc>
                <a:spcPct val="105000"/>
              </a:lnSpc>
              <a:spcBef>
                <a:spcPts val="0"/>
              </a:spcBef>
              <a:spcAft>
                <a:spcPts val="0"/>
              </a:spcAft>
              <a:buClr>
                <a:srgbClr val="000000"/>
              </a:buClr>
              <a:buSzPts val="1700"/>
              <a:buChar char="❏"/>
            </a:pPr>
            <a:r>
              <a:rPr lang="en-GB" sz="1700">
                <a:solidFill>
                  <a:srgbClr val="000000"/>
                </a:solidFill>
              </a:rPr>
              <a:t>Ireland has a long history of economic hardships from the Potato Famine (1845-1852) to more recently an economic downfall (1950s-1973), 2008 economic collapse (international bailout)etc.</a:t>
            </a:r>
            <a:endParaRPr sz="1700">
              <a:solidFill>
                <a:srgbClr val="000000"/>
              </a:solidFill>
            </a:endParaRPr>
          </a:p>
          <a:p>
            <a:pPr indent="-336550" lvl="0" marL="457200" rtl="0" algn="l">
              <a:lnSpc>
                <a:spcPct val="105000"/>
              </a:lnSpc>
              <a:spcBef>
                <a:spcPts val="0"/>
              </a:spcBef>
              <a:spcAft>
                <a:spcPts val="0"/>
              </a:spcAft>
              <a:buClr>
                <a:srgbClr val="000000"/>
              </a:buClr>
              <a:buSzPts val="1700"/>
              <a:buChar char="❏"/>
            </a:pPr>
            <a:r>
              <a:rPr lang="en-GB" sz="1700">
                <a:solidFill>
                  <a:srgbClr val="000000"/>
                </a:solidFill>
              </a:rPr>
              <a:t>Important weakness of the irish economy was it’s “over-dependance” on the economy of </a:t>
            </a:r>
            <a:r>
              <a:rPr lang="en-GB" sz="1700">
                <a:solidFill>
                  <a:srgbClr val="000000"/>
                </a:solidFill>
              </a:rPr>
              <a:t>the</a:t>
            </a:r>
            <a:r>
              <a:rPr lang="en-GB" sz="1700">
                <a:solidFill>
                  <a:srgbClr val="000000"/>
                </a:solidFill>
              </a:rPr>
              <a:t> UK which at the time was performing equally slow in growth.</a:t>
            </a:r>
            <a:endParaRPr sz="1700">
              <a:solidFill>
                <a:srgbClr val="000000"/>
              </a:solidFill>
            </a:endParaRPr>
          </a:p>
          <a:p>
            <a:pPr indent="-336550" lvl="0" marL="457200" rtl="0" algn="l">
              <a:lnSpc>
                <a:spcPct val="105000"/>
              </a:lnSpc>
              <a:spcBef>
                <a:spcPts val="0"/>
              </a:spcBef>
              <a:spcAft>
                <a:spcPts val="0"/>
              </a:spcAft>
              <a:buClr>
                <a:srgbClr val="000000"/>
              </a:buClr>
              <a:buSzPts val="1700"/>
              <a:buChar char="❏"/>
            </a:pPr>
            <a:r>
              <a:rPr lang="en-GB" sz="1700">
                <a:solidFill>
                  <a:srgbClr val="000000"/>
                </a:solidFill>
              </a:rPr>
              <a:t>As well as </a:t>
            </a:r>
            <a:r>
              <a:rPr lang="en-GB" sz="1700">
                <a:solidFill>
                  <a:srgbClr val="000000"/>
                </a:solidFill>
              </a:rPr>
              <a:t>recurring</a:t>
            </a:r>
            <a:r>
              <a:rPr lang="en-GB" sz="1700">
                <a:solidFill>
                  <a:srgbClr val="000000"/>
                </a:solidFill>
              </a:rPr>
              <a:t> payment crises and the rise of the phenomenon of “delayed liberalisation”.</a:t>
            </a:r>
            <a:endParaRPr sz="1700">
              <a:solidFill>
                <a:srgbClr val="000000"/>
              </a:solidFill>
            </a:endParaRPr>
          </a:p>
          <a:p>
            <a:pPr indent="-336550" lvl="0" marL="457200" rtl="0" algn="l">
              <a:lnSpc>
                <a:spcPct val="105000"/>
              </a:lnSpc>
              <a:spcBef>
                <a:spcPts val="0"/>
              </a:spcBef>
              <a:spcAft>
                <a:spcPts val="0"/>
              </a:spcAft>
              <a:buClr>
                <a:srgbClr val="000000"/>
              </a:buClr>
              <a:buSzPts val="1700"/>
              <a:buChar char="❏"/>
            </a:pPr>
            <a:r>
              <a:rPr lang="en-GB" sz="1700">
                <a:solidFill>
                  <a:srgbClr val="000000"/>
                </a:solidFill>
              </a:rPr>
              <a:t>Post-war and the “Golden Age” of Europe was met by an </a:t>
            </a:r>
            <a:r>
              <a:rPr lang="en-GB" sz="1700">
                <a:solidFill>
                  <a:srgbClr val="000000"/>
                </a:solidFill>
              </a:rPr>
              <a:t>underperforming</a:t>
            </a:r>
            <a:r>
              <a:rPr lang="en-GB" sz="1700">
                <a:solidFill>
                  <a:srgbClr val="000000"/>
                </a:solidFill>
              </a:rPr>
              <a:t> and set in it’s  ways, Ireland.</a:t>
            </a:r>
            <a:endParaRPr sz="1700">
              <a:solidFill>
                <a:srgbClr val="000000"/>
              </a:solidFill>
            </a:endParaRPr>
          </a:p>
          <a:p>
            <a:pPr indent="-336550" lvl="0" marL="457200" rtl="0" algn="l">
              <a:lnSpc>
                <a:spcPct val="105000"/>
              </a:lnSpc>
              <a:spcBef>
                <a:spcPts val="0"/>
              </a:spcBef>
              <a:spcAft>
                <a:spcPts val="0"/>
              </a:spcAft>
              <a:buClr>
                <a:srgbClr val="000000"/>
              </a:buClr>
              <a:buSzPts val="1700"/>
              <a:buChar char="❏"/>
            </a:pPr>
            <a:r>
              <a:rPr lang="en-GB" sz="1700">
                <a:solidFill>
                  <a:srgbClr val="000000"/>
                </a:solidFill>
              </a:rPr>
              <a:t>1960s Ireland starts selling goods as a whole to the then EEC and to EFTA (through UK).</a:t>
            </a:r>
            <a:endParaRPr sz="1700">
              <a:solidFill>
                <a:srgbClr val="000000"/>
              </a:solidFill>
            </a:endParaRPr>
          </a:p>
          <a:p>
            <a:pPr indent="-336550" lvl="0" marL="457200" rtl="0" algn="l">
              <a:lnSpc>
                <a:spcPct val="105000"/>
              </a:lnSpc>
              <a:spcBef>
                <a:spcPts val="0"/>
              </a:spcBef>
              <a:spcAft>
                <a:spcPts val="0"/>
              </a:spcAft>
              <a:buClr>
                <a:srgbClr val="000000"/>
              </a:buClr>
              <a:buSzPts val="1700"/>
              <a:buChar char="❏"/>
            </a:pPr>
            <a:r>
              <a:rPr lang="en-GB" sz="1700">
                <a:solidFill>
                  <a:srgbClr val="000000"/>
                </a:solidFill>
              </a:rPr>
              <a:t> Lemass’s export-led policy that catapulted irish economy to an </a:t>
            </a:r>
            <a:r>
              <a:rPr lang="en-GB" sz="1700">
                <a:solidFill>
                  <a:srgbClr val="000000"/>
                </a:solidFill>
              </a:rPr>
              <a:t>extraordinary</a:t>
            </a:r>
            <a:r>
              <a:rPr lang="en-GB" sz="1700">
                <a:solidFill>
                  <a:srgbClr val="000000"/>
                </a:solidFill>
              </a:rPr>
              <a:t> “over-performance” and it’s important consequences.</a:t>
            </a:r>
            <a:endParaRPr sz="1700">
              <a:solidFill>
                <a:srgbClr val="000000"/>
              </a:solidFill>
            </a:endParaRPr>
          </a:p>
          <a:p>
            <a:pPr indent="-336550" lvl="0" marL="457200" rtl="0" algn="l">
              <a:lnSpc>
                <a:spcPct val="105000"/>
              </a:lnSpc>
              <a:spcBef>
                <a:spcPts val="0"/>
              </a:spcBef>
              <a:spcAft>
                <a:spcPts val="0"/>
              </a:spcAft>
              <a:buClr>
                <a:srgbClr val="000000"/>
              </a:buClr>
              <a:buSzPts val="1700"/>
              <a:buChar char="❏"/>
            </a:pPr>
            <a:r>
              <a:rPr lang="en-GB" sz="1700">
                <a:solidFill>
                  <a:srgbClr val="000000"/>
                </a:solidFill>
              </a:rPr>
              <a:t>Through the EU membership and Single market programme in the 1980s by the 1990s Ireland could finally </a:t>
            </a:r>
            <a:r>
              <a:rPr lang="en-GB" sz="1700">
                <a:solidFill>
                  <a:srgbClr val="000000"/>
                </a:solidFill>
              </a:rPr>
              <a:t>experience</a:t>
            </a:r>
            <a:r>
              <a:rPr lang="en-GB" sz="1700">
                <a:solidFill>
                  <a:srgbClr val="000000"/>
                </a:solidFill>
              </a:rPr>
              <a:t> the full spectrum of it’s hard </a:t>
            </a:r>
            <a:r>
              <a:rPr lang="en-GB" sz="1700">
                <a:solidFill>
                  <a:srgbClr val="000000"/>
                </a:solidFill>
              </a:rPr>
              <a:t>fought</a:t>
            </a:r>
            <a:r>
              <a:rPr lang="en-GB" sz="1700">
                <a:solidFill>
                  <a:srgbClr val="000000"/>
                </a:solidFill>
              </a:rPr>
              <a:t> </a:t>
            </a:r>
            <a:r>
              <a:rPr lang="en-GB" sz="1700">
                <a:solidFill>
                  <a:srgbClr val="000000"/>
                </a:solidFill>
              </a:rPr>
              <a:t>independence.</a:t>
            </a:r>
            <a:endParaRPr sz="1700">
              <a:solidFill>
                <a:srgbClr val="000000"/>
              </a:solidFill>
            </a:endParaRPr>
          </a:p>
        </p:txBody>
      </p:sp>
      <p:pic>
        <p:nvPicPr>
          <p:cNvPr id="195" name="Google Shape;195;p20"/>
          <p:cNvPicPr preferRelativeResize="0"/>
          <p:nvPr/>
        </p:nvPicPr>
        <p:blipFill rotWithShape="1">
          <a:blip r:embed="rId3">
            <a:alphaModFix/>
          </a:blip>
          <a:srcRect b="5669" l="0" r="4625" t="-5670"/>
          <a:stretch/>
        </p:blipFill>
        <p:spPr>
          <a:xfrm>
            <a:off x="8024475" y="0"/>
            <a:ext cx="883500" cy="766850"/>
          </a:xfrm>
          <a:prstGeom prst="rect">
            <a:avLst/>
          </a:prstGeom>
          <a:noFill/>
          <a:ln>
            <a:noFill/>
          </a:ln>
        </p:spPr>
      </p:pic>
    </p:spTree>
  </p:cSld>
  <p:clrMapOvr>
    <a:masterClrMapping/>
  </p:clrMapOvr>
  <mc:AlternateContent>
    <mc:Choice Requires="p14">
      <p:transition spd="slow" p14:dur="2200">
        <p14:gallery dir="l"/>
      </p:transition>
    </mc:Choice>
    <mc:Fallback>
      <p:transition spd="slow">
        <p:fade/>
      </p:transition>
    </mc:Fallback>
  </mc:AlternateContent>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9" name="Shape 199"/>
        <p:cNvGrpSpPr/>
        <p:nvPr/>
      </p:nvGrpSpPr>
      <p:grpSpPr>
        <a:xfrm>
          <a:off x="0" y="0"/>
          <a:ext cx="0" cy="0"/>
          <a:chOff x="0" y="0"/>
          <a:chExt cx="0" cy="0"/>
        </a:xfrm>
      </p:grpSpPr>
      <p:sp>
        <p:nvSpPr>
          <p:cNvPr id="200" name="Google Shape;200;p21"/>
          <p:cNvSpPr txBox="1"/>
          <p:nvPr>
            <p:ph type="title"/>
          </p:nvPr>
        </p:nvSpPr>
        <p:spPr>
          <a:xfrm>
            <a:off x="1045500" y="200150"/>
            <a:ext cx="6579300" cy="6597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GB"/>
              <a:t>Economy - EU/Eurozone Dependance</a:t>
            </a:r>
            <a:endParaRPr/>
          </a:p>
        </p:txBody>
      </p:sp>
      <p:sp>
        <p:nvSpPr>
          <p:cNvPr id="201" name="Google Shape;201;p21"/>
          <p:cNvSpPr txBox="1"/>
          <p:nvPr>
            <p:ph idx="1" type="body"/>
          </p:nvPr>
        </p:nvSpPr>
        <p:spPr>
          <a:xfrm>
            <a:off x="344375" y="756350"/>
            <a:ext cx="8557800" cy="4163100"/>
          </a:xfrm>
          <a:prstGeom prst="rect">
            <a:avLst/>
          </a:prstGeom>
        </p:spPr>
        <p:txBody>
          <a:bodyPr anchorCtr="0" anchor="t" bIns="91425" lIns="91425" spcFirstLastPara="1" rIns="91425" wrap="square" tIns="91425">
            <a:noAutofit/>
          </a:bodyPr>
          <a:lstStyle/>
          <a:p>
            <a:pPr indent="-342900" lvl="0" marL="457200" rtl="0" algn="l">
              <a:spcBef>
                <a:spcPts val="0"/>
              </a:spcBef>
              <a:spcAft>
                <a:spcPts val="0"/>
              </a:spcAft>
              <a:buClr>
                <a:srgbClr val="000000"/>
              </a:buClr>
              <a:buSzPts val="1800"/>
              <a:buChar char="❏"/>
            </a:pPr>
            <a:r>
              <a:rPr lang="en-GB" sz="1800">
                <a:solidFill>
                  <a:srgbClr val="000000"/>
                </a:solidFill>
              </a:rPr>
              <a:t>38.7% EU share in total exports (2021).</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38.1% EU share in total imports (2021).</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Exports (Goods and Services): 134.4% of GDP(2021).</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Imports: 95% of GDP(2021).</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Ireland became a net contributor in 2014.</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From 1973-2018 Ireland has received over 40 billion€ in funds.</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European Social Fund(ESF): </a:t>
            </a:r>
            <a:r>
              <a:rPr lang="en-GB" sz="1800">
                <a:solidFill>
                  <a:srgbClr val="000000"/>
                </a:solidFill>
              </a:rPr>
              <a:t>funding</a:t>
            </a:r>
            <a:r>
              <a:rPr lang="en-GB" sz="1800">
                <a:solidFill>
                  <a:srgbClr val="000000"/>
                </a:solidFill>
              </a:rPr>
              <a:t> from the European C</a:t>
            </a:r>
            <a:r>
              <a:rPr lang="en-GB" sz="1800">
                <a:solidFill>
                  <a:srgbClr val="000000"/>
                </a:solidFill>
              </a:rPr>
              <a:t>ommission</a:t>
            </a:r>
            <a:r>
              <a:rPr lang="en-GB" sz="1800">
                <a:solidFill>
                  <a:srgbClr val="000000"/>
                </a:solidFill>
              </a:rPr>
              <a:t> to eliminate unemployment, to further </a:t>
            </a:r>
            <a:r>
              <a:rPr lang="en-GB" sz="1800">
                <a:solidFill>
                  <a:srgbClr val="000000"/>
                </a:solidFill>
              </a:rPr>
              <a:t>competitiveness</a:t>
            </a:r>
            <a:r>
              <a:rPr lang="en-GB" sz="1800">
                <a:solidFill>
                  <a:srgbClr val="000000"/>
                </a:solidFill>
              </a:rPr>
              <a:t> in the </a:t>
            </a:r>
            <a:r>
              <a:rPr lang="en-GB" sz="1800">
                <a:solidFill>
                  <a:srgbClr val="000000"/>
                </a:solidFill>
              </a:rPr>
              <a:t>entrepreneurship</a:t>
            </a:r>
            <a:r>
              <a:rPr lang="en-GB" sz="1800">
                <a:solidFill>
                  <a:srgbClr val="000000"/>
                </a:solidFill>
              </a:rPr>
              <a:t> market and to promote economic growth.</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18 November 2014:  400 million€ for seven years.</a:t>
            </a:r>
            <a:endParaRPr sz="1800">
              <a:solidFill>
                <a:srgbClr val="000000"/>
              </a:solidFill>
            </a:endParaRPr>
          </a:p>
          <a:p>
            <a:pPr indent="-342900" lvl="0" marL="457200" rtl="0" algn="l">
              <a:spcBef>
                <a:spcPts val="0"/>
              </a:spcBef>
              <a:spcAft>
                <a:spcPts val="0"/>
              </a:spcAft>
              <a:buClr>
                <a:srgbClr val="000000"/>
              </a:buClr>
              <a:buSzPts val="1800"/>
              <a:buChar char="❏"/>
            </a:pPr>
            <a:r>
              <a:rPr lang="en-GB" sz="1800">
                <a:solidFill>
                  <a:srgbClr val="000000"/>
                </a:solidFill>
              </a:rPr>
              <a:t>2021: European Commision Fund designated for the mitigation of the impending impact of Brexit: 920 million € in funds.</a:t>
            </a:r>
            <a:endParaRPr sz="1800">
              <a:solidFill>
                <a:srgbClr val="000000"/>
              </a:solidFill>
            </a:endParaRPr>
          </a:p>
        </p:txBody>
      </p:sp>
      <p:pic>
        <p:nvPicPr>
          <p:cNvPr id="202" name="Google Shape;202;p21"/>
          <p:cNvPicPr preferRelativeResize="0"/>
          <p:nvPr/>
        </p:nvPicPr>
        <p:blipFill>
          <a:blip r:embed="rId3">
            <a:alphaModFix/>
          </a:blip>
          <a:stretch>
            <a:fillRect/>
          </a:stretch>
        </p:blipFill>
        <p:spPr>
          <a:xfrm>
            <a:off x="7933100" y="200150"/>
            <a:ext cx="969100" cy="802175"/>
          </a:xfrm>
          <a:prstGeom prst="rect">
            <a:avLst/>
          </a:prstGeom>
          <a:noFill/>
          <a:ln>
            <a:noFill/>
          </a:ln>
        </p:spPr>
      </p:pic>
      <p:pic>
        <p:nvPicPr>
          <p:cNvPr id="203" name="Google Shape;203;p21"/>
          <p:cNvPicPr preferRelativeResize="0"/>
          <p:nvPr/>
        </p:nvPicPr>
        <p:blipFill>
          <a:blip r:embed="rId4">
            <a:alphaModFix/>
          </a:blip>
          <a:stretch>
            <a:fillRect/>
          </a:stretch>
        </p:blipFill>
        <p:spPr>
          <a:xfrm>
            <a:off x="6020800" y="859850"/>
            <a:ext cx="1912300" cy="1434225"/>
          </a:xfrm>
          <a:prstGeom prst="rect">
            <a:avLst/>
          </a:prstGeom>
          <a:noFill/>
          <a:ln>
            <a:noFill/>
          </a:ln>
        </p:spPr>
      </p:pic>
    </p:spTree>
  </p:cSld>
  <p:clrMapOvr>
    <a:masterClrMapping/>
  </p:clrMapOvr>
  <mc:AlternateContent>
    <mc:Choice Requires="p14">
      <p:transition spd="slow" p14:dur="2200">
        <p14:gallery dir="l"/>
      </p:transition>
    </mc:Choice>
    <mc:Fallback>
      <p:transition spd="slow">
        <p:fade/>
      </p:transition>
    </mc:Fallback>
  </mc:AlternateContent>
</p:sld>
</file>

<file path=ppt/theme/theme1.xml><?xml version="1.0" encoding="utf-8"?>
<a:theme xmlns:a="http://schemas.openxmlformats.org/drawingml/2006/main" xmlns:r="http://schemas.openxmlformats.org/officeDocument/2006/relationships" name="Shift">
  <a:themeElements>
    <a:clrScheme name="Shift">
      <a:dk1>
        <a:srgbClr val="FFFFFF"/>
      </a:dk1>
      <a:lt1>
        <a:srgbClr val="B86311"/>
      </a:lt1>
      <a:dk2>
        <a:srgbClr val="0FA749"/>
      </a:dk2>
      <a:lt2>
        <a:srgbClr val="E0940E"/>
      </a:lt2>
      <a:accent1>
        <a:srgbClr val="0DC57B"/>
      </a:accent1>
      <a:accent2>
        <a:srgbClr val="F0940C"/>
      </a:accent2>
      <a:accent3>
        <a:srgbClr val="FCFCFC"/>
      </a:accent3>
      <a:accent4>
        <a:srgbClr val="14F597"/>
      </a:accent4>
      <a:accent5>
        <a:srgbClr val="3D4594"/>
      </a:accent5>
      <a:accent6>
        <a:srgbClr val="163EF5"/>
      </a:accent6>
      <a:hlink>
        <a:srgbClr val="3D4594"/>
      </a:hlink>
      <a:folHlink>
        <a:srgbClr val="3D459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