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61" r:id="rId5"/>
    <p:sldId id="259" r:id="rId6"/>
    <p:sldId id="264" r:id="rId7"/>
    <p:sldId id="265" r:id="rId8"/>
    <p:sldId id="262" r:id="rId9"/>
    <p:sldId id="263" r:id="rId10"/>
    <p:sldId id="266" r:id="rId11"/>
    <p:sldId id="267" r:id="rId12"/>
    <p:sldId id="268" r:id="rId13"/>
    <p:sldId id="273" r:id="rId14"/>
    <p:sldId id="269" r:id="rId15"/>
    <p:sldId id="270" r:id="rId16"/>
    <p:sldId id="280" r:id="rId17"/>
    <p:sldId id="276" r:id="rId18"/>
    <p:sldId id="277" r:id="rId19"/>
    <p:sldId id="278" r:id="rId20"/>
    <p:sldId id="279" r:id="rId21"/>
    <p:sldId id="271"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6177B-BDC5-4C76-BD54-FA6701B9F8CD}" v="1193" dt="2023-11-26T22:15:37.310"/>
    <p1510:client id="{2E2C2986-E79C-4303-B6E2-8861747891C3}" v="2956" dt="2023-11-24T00:09:36.511"/>
    <p1510:client id="{307BD19D-D3A1-4859-B9D6-91C9B28D29E3}" v="334" dt="2024-01-08T21:40:57.676"/>
    <p1510:client id="{3A505311-0792-4641-8100-068C9DDC074A}" v="7" dt="2024-01-09T21:11:27.700"/>
    <p1510:client id="{4D837BE8-DC04-40E1-9C14-56FCBFF8AE76}" v="149" dt="2023-11-24T00:51:33.117"/>
    <p1510:client id="{5E6DE5F7-C911-40E3-A4FC-31C869E42274}" v="3" dt="2023-11-24T20:09:59.828"/>
    <p1510:client id="{6B6B955A-126E-436D-85D6-FCCF9A023D6D}" v="558" dt="2023-11-22T17:36:52.123"/>
    <p1510:client id="{B81F9F28-E3E1-4ADA-BCDD-87471A1BB10D}" v="205" dt="2023-11-24T00:26:39.568"/>
    <p1510:client id="{B8973F53-024E-4179-B2EE-0C1244859138}" v="463" dt="2024-01-05T23:51:01.594"/>
    <p1510:client id="{F897E700-F571-42EC-B1D3-59F850A6698E}" v="1397" dt="2023-11-24T23:09:10.642"/>
    <p1510:client id="{F957106A-B0E9-4136-8782-8F2D876301FB}" v="101" dt="2023-11-22T21:46:53.191"/>
    <p1510:client id="{FE305CC6-F995-48D4-B620-1F093A2D8AE1}" v="1546" dt="2023-11-22T21:27:52.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006"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25925-FE61-4EB0-8B55-B7096642140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205F0919-4987-45E2-AF35-1C313C47BC5A}">
      <dgm:prSet/>
      <dgm:spPr/>
      <dgm:t>
        <a:bodyPr/>
        <a:lstStyle/>
        <a:p>
          <a:r>
            <a:rPr lang="en-US"/>
            <a:t>Capital: Tallinn</a:t>
          </a:r>
        </a:p>
      </dgm:t>
    </dgm:pt>
    <dgm:pt modelId="{4A4091F7-56E0-45E6-96B7-76EB2DB5ED6E}" type="parTrans" cxnId="{AE9FB7C7-C0B2-4B63-AACA-26A05A7713F5}">
      <dgm:prSet/>
      <dgm:spPr/>
      <dgm:t>
        <a:bodyPr/>
        <a:lstStyle/>
        <a:p>
          <a:endParaRPr lang="en-US"/>
        </a:p>
      </dgm:t>
    </dgm:pt>
    <dgm:pt modelId="{947B53BB-128D-4B9A-B98F-3A632FD802AD}" type="sibTrans" cxnId="{AE9FB7C7-C0B2-4B63-AACA-26A05A7713F5}">
      <dgm:prSet/>
      <dgm:spPr/>
      <dgm:t>
        <a:bodyPr/>
        <a:lstStyle/>
        <a:p>
          <a:endParaRPr lang="en-US"/>
        </a:p>
      </dgm:t>
    </dgm:pt>
    <dgm:pt modelId="{3BA58035-4816-48C6-9185-73738C3F4D9F}">
      <dgm:prSet/>
      <dgm:spPr/>
      <dgm:t>
        <a:bodyPr/>
        <a:lstStyle/>
        <a:p>
          <a:r>
            <a:rPr lang="en-US"/>
            <a:t>Official Language: Estonian</a:t>
          </a:r>
        </a:p>
      </dgm:t>
    </dgm:pt>
    <dgm:pt modelId="{EC12A052-CC7B-4B9F-BCC5-3DB7A6268656}" type="parTrans" cxnId="{16FE5260-2C59-4AF7-BA52-DC20C029F429}">
      <dgm:prSet/>
      <dgm:spPr/>
      <dgm:t>
        <a:bodyPr/>
        <a:lstStyle/>
        <a:p>
          <a:endParaRPr lang="en-US"/>
        </a:p>
      </dgm:t>
    </dgm:pt>
    <dgm:pt modelId="{6FDB2057-C774-4D81-A0AC-698E5F218191}" type="sibTrans" cxnId="{16FE5260-2C59-4AF7-BA52-DC20C029F429}">
      <dgm:prSet/>
      <dgm:spPr/>
      <dgm:t>
        <a:bodyPr/>
        <a:lstStyle/>
        <a:p>
          <a:endParaRPr lang="en-US"/>
        </a:p>
      </dgm:t>
    </dgm:pt>
    <dgm:pt modelId="{C5411F66-FE21-4D40-AC04-03117F7D577A}">
      <dgm:prSet/>
      <dgm:spPr/>
      <dgm:t>
        <a:bodyPr/>
        <a:lstStyle/>
        <a:p>
          <a:r>
            <a:rPr lang="en-US"/>
            <a:t>EU member country since 1 May 2004</a:t>
          </a:r>
        </a:p>
      </dgm:t>
    </dgm:pt>
    <dgm:pt modelId="{66066792-950E-4F79-94CD-2FE8E20179CD}" type="parTrans" cxnId="{9668AC64-E665-4E16-8618-D270F626E1F6}">
      <dgm:prSet/>
      <dgm:spPr/>
      <dgm:t>
        <a:bodyPr/>
        <a:lstStyle/>
        <a:p>
          <a:endParaRPr lang="en-US"/>
        </a:p>
      </dgm:t>
    </dgm:pt>
    <dgm:pt modelId="{568396B8-1062-40CE-8FBB-03FD43CF852A}" type="sibTrans" cxnId="{9668AC64-E665-4E16-8618-D270F626E1F6}">
      <dgm:prSet/>
      <dgm:spPr/>
      <dgm:t>
        <a:bodyPr/>
        <a:lstStyle/>
        <a:p>
          <a:endParaRPr lang="en-US"/>
        </a:p>
      </dgm:t>
    </dgm:pt>
    <dgm:pt modelId="{A902BB58-0D7F-4C17-9C0B-13B1B60DD3A5}">
      <dgm:prSet/>
      <dgm:spPr/>
      <dgm:t>
        <a:bodyPr/>
        <a:lstStyle/>
        <a:p>
          <a:r>
            <a:rPr lang="en-US"/>
            <a:t>Schengen Area member since 21 December 2007</a:t>
          </a:r>
        </a:p>
      </dgm:t>
    </dgm:pt>
    <dgm:pt modelId="{FD4C781F-1FB8-4E3D-B8D1-C65753F4A9EB}" type="parTrans" cxnId="{66FE1EDE-F245-4EA2-A426-936182A9AE1D}">
      <dgm:prSet/>
      <dgm:spPr/>
      <dgm:t>
        <a:bodyPr/>
        <a:lstStyle/>
        <a:p>
          <a:endParaRPr lang="en-US"/>
        </a:p>
      </dgm:t>
    </dgm:pt>
    <dgm:pt modelId="{64E5C439-8C57-40F5-AE4D-9FA16CAFEF7C}" type="sibTrans" cxnId="{66FE1EDE-F245-4EA2-A426-936182A9AE1D}">
      <dgm:prSet/>
      <dgm:spPr/>
      <dgm:t>
        <a:bodyPr/>
        <a:lstStyle/>
        <a:p>
          <a:endParaRPr lang="en-US"/>
        </a:p>
      </dgm:t>
    </dgm:pt>
    <dgm:pt modelId="{57D87388-D7B7-43C7-B5D4-29FC49A99619}">
      <dgm:prSet/>
      <dgm:spPr/>
      <dgm:t>
        <a:bodyPr/>
        <a:lstStyle/>
        <a:p>
          <a:r>
            <a:rPr lang="en-US"/>
            <a:t>Currency: euro. Euro area member since 1 January 2011</a:t>
          </a:r>
        </a:p>
      </dgm:t>
    </dgm:pt>
    <dgm:pt modelId="{CE44445D-353F-4064-831C-FCB422547C34}" type="parTrans" cxnId="{9D761B0D-50CF-4417-8145-2374690A9E08}">
      <dgm:prSet/>
      <dgm:spPr/>
      <dgm:t>
        <a:bodyPr/>
        <a:lstStyle/>
        <a:p>
          <a:endParaRPr lang="en-US"/>
        </a:p>
      </dgm:t>
    </dgm:pt>
    <dgm:pt modelId="{14F7EF5D-0310-4442-B631-1F7B35F2B176}" type="sibTrans" cxnId="{9D761B0D-50CF-4417-8145-2374690A9E08}">
      <dgm:prSet/>
      <dgm:spPr/>
      <dgm:t>
        <a:bodyPr/>
        <a:lstStyle/>
        <a:p>
          <a:endParaRPr lang="en-US"/>
        </a:p>
      </dgm:t>
    </dgm:pt>
    <dgm:pt modelId="{224F14B3-BCD6-48F5-A80D-5442323F742C}">
      <dgm:prSet/>
      <dgm:spPr/>
      <dgm:t>
        <a:bodyPr/>
        <a:lstStyle/>
        <a:p>
          <a:pPr rtl="0"/>
          <a:r>
            <a:rPr lang="en-US"/>
            <a:t>Surface area: 43.110</a:t>
          </a:r>
          <a:r>
            <a:rPr lang="en-US">
              <a:latin typeface="Rockwell Condensed" panose="02060603050405020104"/>
            </a:rPr>
            <a:t> </a:t>
          </a:r>
          <a:r>
            <a:rPr lang="en-US"/>
            <a:t>square kilometers</a:t>
          </a:r>
          <a:endParaRPr lang="en-US">
            <a:latin typeface="Rockwell Condensed" panose="02060603050405020104"/>
          </a:endParaRPr>
        </a:p>
      </dgm:t>
    </dgm:pt>
    <dgm:pt modelId="{7CD0A77C-8E5E-4349-880B-2E774ABB68C6}" type="parTrans" cxnId="{C879F489-738D-47DD-95EE-CDB56FCDD536}">
      <dgm:prSet/>
      <dgm:spPr/>
      <dgm:t>
        <a:bodyPr/>
        <a:lstStyle/>
        <a:p>
          <a:endParaRPr lang="en-US"/>
        </a:p>
      </dgm:t>
    </dgm:pt>
    <dgm:pt modelId="{66F61EA9-082A-4135-821E-B613AEA2C085}" type="sibTrans" cxnId="{C879F489-738D-47DD-95EE-CDB56FCDD536}">
      <dgm:prSet/>
      <dgm:spPr/>
      <dgm:t>
        <a:bodyPr/>
        <a:lstStyle/>
        <a:p>
          <a:endParaRPr lang="en-US"/>
        </a:p>
      </dgm:t>
    </dgm:pt>
    <dgm:pt modelId="{90743F24-44D3-4FD0-9275-D91C4D538DCE}">
      <dgm:prSet/>
      <dgm:spPr/>
      <dgm:t>
        <a:bodyPr/>
        <a:lstStyle/>
        <a:p>
          <a:pPr rtl="0"/>
          <a:r>
            <a:rPr lang="en-US"/>
            <a:t>Population: </a:t>
          </a:r>
          <a:r>
            <a:rPr lang="en-US">
              <a:latin typeface="Rockwell Condensed" panose="02060603050405020104"/>
            </a:rPr>
            <a:t>1.3 million </a:t>
          </a:r>
          <a:r>
            <a:rPr lang="en-US"/>
            <a:t>( over 1/3 of the population lives in Tallinn )</a:t>
          </a:r>
        </a:p>
      </dgm:t>
    </dgm:pt>
    <dgm:pt modelId="{F08E8D91-E24E-42DD-8303-7A3D882C4425}" type="parTrans" cxnId="{BDF3B16D-61C5-4CC4-A54B-259FC96BAB50}">
      <dgm:prSet/>
      <dgm:spPr/>
      <dgm:t>
        <a:bodyPr/>
        <a:lstStyle/>
        <a:p>
          <a:endParaRPr lang="en-US"/>
        </a:p>
      </dgm:t>
    </dgm:pt>
    <dgm:pt modelId="{6783E4E0-1D0A-4878-9AB6-D5AA93C8AF18}" type="sibTrans" cxnId="{BDF3B16D-61C5-4CC4-A54B-259FC96BAB50}">
      <dgm:prSet/>
      <dgm:spPr/>
      <dgm:t>
        <a:bodyPr/>
        <a:lstStyle/>
        <a:p>
          <a:endParaRPr lang="en-US"/>
        </a:p>
      </dgm:t>
    </dgm:pt>
    <dgm:pt modelId="{DBC6312D-9DB0-4B33-A981-95D9D4D78E63}" type="pres">
      <dgm:prSet presAssocID="{2C125925-FE61-4EB0-8B55-B70966421407}" presName="diagram" presStyleCnt="0">
        <dgm:presLayoutVars>
          <dgm:dir/>
          <dgm:resizeHandles val="exact"/>
        </dgm:presLayoutVars>
      </dgm:prSet>
      <dgm:spPr/>
    </dgm:pt>
    <dgm:pt modelId="{98785946-305A-46F2-B4A2-28B19AFDC10D}" type="pres">
      <dgm:prSet presAssocID="{205F0919-4987-45E2-AF35-1C313C47BC5A}" presName="arrow" presStyleLbl="node1" presStyleIdx="0" presStyleCnt="7">
        <dgm:presLayoutVars>
          <dgm:bulletEnabled val="1"/>
        </dgm:presLayoutVars>
      </dgm:prSet>
      <dgm:spPr/>
    </dgm:pt>
    <dgm:pt modelId="{9518572C-1C7B-4492-AE16-5B36268EA9EC}" type="pres">
      <dgm:prSet presAssocID="{3BA58035-4816-48C6-9185-73738C3F4D9F}" presName="arrow" presStyleLbl="node1" presStyleIdx="1" presStyleCnt="7">
        <dgm:presLayoutVars>
          <dgm:bulletEnabled val="1"/>
        </dgm:presLayoutVars>
      </dgm:prSet>
      <dgm:spPr/>
    </dgm:pt>
    <dgm:pt modelId="{5EA6CA94-D1F6-4BCA-8EB2-C49BC43A2457}" type="pres">
      <dgm:prSet presAssocID="{C5411F66-FE21-4D40-AC04-03117F7D577A}" presName="arrow" presStyleLbl="node1" presStyleIdx="2" presStyleCnt="7">
        <dgm:presLayoutVars>
          <dgm:bulletEnabled val="1"/>
        </dgm:presLayoutVars>
      </dgm:prSet>
      <dgm:spPr/>
    </dgm:pt>
    <dgm:pt modelId="{17B13810-4AC0-452E-A1E4-016DFE88D658}" type="pres">
      <dgm:prSet presAssocID="{A902BB58-0D7F-4C17-9C0B-13B1B60DD3A5}" presName="arrow" presStyleLbl="node1" presStyleIdx="3" presStyleCnt="7">
        <dgm:presLayoutVars>
          <dgm:bulletEnabled val="1"/>
        </dgm:presLayoutVars>
      </dgm:prSet>
      <dgm:spPr/>
    </dgm:pt>
    <dgm:pt modelId="{F4A14144-03FC-473C-BAF9-04A13EB8ACA5}" type="pres">
      <dgm:prSet presAssocID="{57D87388-D7B7-43C7-B5D4-29FC49A99619}" presName="arrow" presStyleLbl="node1" presStyleIdx="4" presStyleCnt="7">
        <dgm:presLayoutVars>
          <dgm:bulletEnabled val="1"/>
        </dgm:presLayoutVars>
      </dgm:prSet>
      <dgm:spPr/>
    </dgm:pt>
    <dgm:pt modelId="{CBE2ABC7-9E82-4B25-9B2E-23EA8AAE31AD}" type="pres">
      <dgm:prSet presAssocID="{224F14B3-BCD6-48F5-A80D-5442323F742C}" presName="arrow" presStyleLbl="node1" presStyleIdx="5" presStyleCnt="7">
        <dgm:presLayoutVars>
          <dgm:bulletEnabled val="1"/>
        </dgm:presLayoutVars>
      </dgm:prSet>
      <dgm:spPr/>
    </dgm:pt>
    <dgm:pt modelId="{079408E1-5A9C-42D0-86C7-590AB485CFC3}" type="pres">
      <dgm:prSet presAssocID="{90743F24-44D3-4FD0-9275-D91C4D538DCE}" presName="arrow" presStyleLbl="node1" presStyleIdx="6" presStyleCnt="7">
        <dgm:presLayoutVars>
          <dgm:bulletEnabled val="1"/>
        </dgm:presLayoutVars>
      </dgm:prSet>
      <dgm:spPr/>
    </dgm:pt>
  </dgm:ptLst>
  <dgm:cxnLst>
    <dgm:cxn modelId="{9D761B0D-50CF-4417-8145-2374690A9E08}" srcId="{2C125925-FE61-4EB0-8B55-B70966421407}" destId="{57D87388-D7B7-43C7-B5D4-29FC49A99619}" srcOrd="4" destOrd="0" parTransId="{CE44445D-353F-4064-831C-FCB422547C34}" sibTransId="{14F7EF5D-0310-4442-B631-1F7B35F2B176}"/>
    <dgm:cxn modelId="{2AB7CA2A-4B07-4EA6-858C-B626403D4A8C}" type="presOf" srcId="{205F0919-4987-45E2-AF35-1C313C47BC5A}" destId="{98785946-305A-46F2-B4A2-28B19AFDC10D}" srcOrd="0" destOrd="0" presId="urn:microsoft.com/office/officeart/2005/8/layout/arrow5"/>
    <dgm:cxn modelId="{1248D82E-407B-495D-A93B-2733433492E0}" type="presOf" srcId="{3BA58035-4816-48C6-9185-73738C3F4D9F}" destId="{9518572C-1C7B-4492-AE16-5B36268EA9EC}" srcOrd="0" destOrd="0" presId="urn:microsoft.com/office/officeart/2005/8/layout/arrow5"/>
    <dgm:cxn modelId="{E088FE3B-7C4E-450A-9493-DFEC9D355FFC}" type="presOf" srcId="{2C125925-FE61-4EB0-8B55-B70966421407}" destId="{DBC6312D-9DB0-4B33-A981-95D9D4D78E63}" srcOrd="0" destOrd="0" presId="urn:microsoft.com/office/officeart/2005/8/layout/arrow5"/>
    <dgm:cxn modelId="{16FE5260-2C59-4AF7-BA52-DC20C029F429}" srcId="{2C125925-FE61-4EB0-8B55-B70966421407}" destId="{3BA58035-4816-48C6-9185-73738C3F4D9F}" srcOrd="1" destOrd="0" parTransId="{EC12A052-CC7B-4B9F-BCC5-3DB7A6268656}" sibTransId="{6FDB2057-C774-4D81-A0AC-698E5F218191}"/>
    <dgm:cxn modelId="{9668AC64-E665-4E16-8618-D270F626E1F6}" srcId="{2C125925-FE61-4EB0-8B55-B70966421407}" destId="{C5411F66-FE21-4D40-AC04-03117F7D577A}" srcOrd="2" destOrd="0" parTransId="{66066792-950E-4F79-94CD-2FE8E20179CD}" sibTransId="{568396B8-1062-40CE-8FBB-03FD43CF852A}"/>
    <dgm:cxn modelId="{C21EEC48-FD09-477E-B3A5-DD7D8AABA1FF}" type="presOf" srcId="{A902BB58-0D7F-4C17-9C0B-13B1B60DD3A5}" destId="{17B13810-4AC0-452E-A1E4-016DFE88D658}" srcOrd="0" destOrd="0" presId="urn:microsoft.com/office/officeart/2005/8/layout/arrow5"/>
    <dgm:cxn modelId="{BDF3B16D-61C5-4CC4-A54B-259FC96BAB50}" srcId="{2C125925-FE61-4EB0-8B55-B70966421407}" destId="{90743F24-44D3-4FD0-9275-D91C4D538DCE}" srcOrd="6" destOrd="0" parTransId="{F08E8D91-E24E-42DD-8303-7A3D882C4425}" sibTransId="{6783E4E0-1D0A-4878-9AB6-D5AA93C8AF18}"/>
    <dgm:cxn modelId="{21E50A72-D997-40DC-B806-2221A2562489}" type="presOf" srcId="{C5411F66-FE21-4D40-AC04-03117F7D577A}" destId="{5EA6CA94-D1F6-4BCA-8EB2-C49BC43A2457}" srcOrd="0" destOrd="0" presId="urn:microsoft.com/office/officeart/2005/8/layout/arrow5"/>
    <dgm:cxn modelId="{B596E95A-A7A0-4BA5-9529-1C9DB655D5B1}" type="presOf" srcId="{90743F24-44D3-4FD0-9275-D91C4D538DCE}" destId="{079408E1-5A9C-42D0-86C7-590AB485CFC3}" srcOrd="0" destOrd="0" presId="urn:microsoft.com/office/officeart/2005/8/layout/arrow5"/>
    <dgm:cxn modelId="{C879F489-738D-47DD-95EE-CDB56FCDD536}" srcId="{2C125925-FE61-4EB0-8B55-B70966421407}" destId="{224F14B3-BCD6-48F5-A80D-5442323F742C}" srcOrd="5" destOrd="0" parTransId="{7CD0A77C-8E5E-4349-880B-2E774ABB68C6}" sibTransId="{66F61EA9-082A-4135-821E-B613AEA2C085}"/>
    <dgm:cxn modelId="{AE9FB7C7-C0B2-4B63-AACA-26A05A7713F5}" srcId="{2C125925-FE61-4EB0-8B55-B70966421407}" destId="{205F0919-4987-45E2-AF35-1C313C47BC5A}" srcOrd="0" destOrd="0" parTransId="{4A4091F7-56E0-45E6-96B7-76EB2DB5ED6E}" sibTransId="{947B53BB-128D-4B9A-B98F-3A632FD802AD}"/>
    <dgm:cxn modelId="{4AF405D8-CCDB-4EF4-96BE-6997C83D40FE}" type="presOf" srcId="{224F14B3-BCD6-48F5-A80D-5442323F742C}" destId="{CBE2ABC7-9E82-4B25-9B2E-23EA8AAE31AD}" srcOrd="0" destOrd="0" presId="urn:microsoft.com/office/officeart/2005/8/layout/arrow5"/>
    <dgm:cxn modelId="{66FE1EDE-F245-4EA2-A426-936182A9AE1D}" srcId="{2C125925-FE61-4EB0-8B55-B70966421407}" destId="{A902BB58-0D7F-4C17-9C0B-13B1B60DD3A5}" srcOrd="3" destOrd="0" parTransId="{FD4C781F-1FB8-4E3D-B8D1-C65753F4A9EB}" sibTransId="{64E5C439-8C57-40F5-AE4D-9FA16CAFEF7C}"/>
    <dgm:cxn modelId="{642E4AEC-F4D0-4E20-AEDD-9FE642F47CD6}" type="presOf" srcId="{57D87388-D7B7-43C7-B5D4-29FC49A99619}" destId="{F4A14144-03FC-473C-BAF9-04A13EB8ACA5}" srcOrd="0" destOrd="0" presId="urn:microsoft.com/office/officeart/2005/8/layout/arrow5"/>
    <dgm:cxn modelId="{5C6AC652-5791-4850-AB71-E02FAEEAFB78}" type="presParOf" srcId="{DBC6312D-9DB0-4B33-A981-95D9D4D78E63}" destId="{98785946-305A-46F2-B4A2-28B19AFDC10D}" srcOrd="0" destOrd="0" presId="urn:microsoft.com/office/officeart/2005/8/layout/arrow5"/>
    <dgm:cxn modelId="{2D005412-FA70-4883-82C6-7CDCDF9B4203}" type="presParOf" srcId="{DBC6312D-9DB0-4B33-A981-95D9D4D78E63}" destId="{9518572C-1C7B-4492-AE16-5B36268EA9EC}" srcOrd="1" destOrd="0" presId="urn:microsoft.com/office/officeart/2005/8/layout/arrow5"/>
    <dgm:cxn modelId="{927972CD-A696-4FCE-BF78-5E1E70769904}" type="presParOf" srcId="{DBC6312D-9DB0-4B33-A981-95D9D4D78E63}" destId="{5EA6CA94-D1F6-4BCA-8EB2-C49BC43A2457}" srcOrd="2" destOrd="0" presId="urn:microsoft.com/office/officeart/2005/8/layout/arrow5"/>
    <dgm:cxn modelId="{FCACED7B-3644-44F9-8D63-0142E7BF6ED4}" type="presParOf" srcId="{DBC6312D-9DB0-4B33-A981-95D9D4D78E63}" destId="{17B13810-4AC0-452E-A1E4-016DFE88D658}" srcOrd="3" destOrd="0" presId="urn:microsoft.com/office/officeart/2005/8/layout/arrow5"/>
    <dgm:cxn modelId="{1CD6C614-DC2A-438B-8931-94C5E633B31A}" type="presParOf" srcId="{DBC6312D-9DB0-4B33-A981-95D9D4D78E63}" destId="{F4A14144-03FC-473C-BAF9-04A13EB8ACA5}" srcOrd="4" destOrd="0" presId="urn:microsoft.com/office/officeart/2005/8/layout/arrow5"/>
    <dgm:cxn modelId="{D89A0005-A88F-424F-A631-A1BD17A09EC5}" type="presParOf" srcId="{DBC6312D-9DB0-4B33-A981-95D9D4D78E63}" destId="{CBE2ABC7-9E82-4B25-9B2E-23EA8AAE31AD}" srcOrd="5" destOrd="0" presId="urn:microsoft.com/office/officeart/2005/8/layout/arrow5"/>
    <dgm:cxn modelId="{B13C65DA-6ADC-4053-924D-70CE54743087}" type="presParOf" srcId="{DBC6312D-9DB0-4B33-A981-95D9D4D78E63}" destId="{079408E1-5A9C-42D0-86C7-590AB485CFC3}" srcOrd="6"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C48E0-3A4E-42F0-9529-2EEB09EAB76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CBF018C-9378-4232-9619-0939A6D0F379}">
      <dgm:prSet phldr="0"/>
      <dgm:spPr/>
      <dgm:t>
        <a:bodyPr/>
        <a:lstStyle/>
        <a:p>
          <a:pPr rtl="0"/>
          <a:r>
            <a:rPr lang="en-US" dirty="0">
              <a:latin typeface="Rockwell Condensed" panose="02060603050405020104"/>
            </a:rPr>
            <a:t>Parliamentary democracy</a:t>
          </a:r>
          <a:endParaRPr lang="en-US" dirty="0"/>
        </a:p>
      </dgm:t>
    </dgm:pt>
    <dgm:pt modelId="{A81C3DEA-2715-44AF-AE43-86A74C616F29}" type="parTrans" cxnId="{27E87A7F-4F88-45A6-9D04-FE854866EE97}">
      <dgm:prSet/>
      <dgm:spPr/>
      <dgm:t>
        <a:bodyPr/>
        <a:lstStyle/>
        <a:p>
          <a:endParaRPr lang="en-US"/>
        </a:p>
      </dgm:t>
    </dgm:pt>
    <dgm:pt modelId="{B8836517-4477-4A05-8CAE-30303A2D97E3}" type="sibTrans" cxnId="{27E87A7F-4F88-45A6-9D04-FE854866EE97}">
      <dgm:prSet/>
      <dgm:spPr/>
      <dgm:t>
        <a:bodyPr/>
        <a:lstStyle/>
        <a:p>
          <a:endParaRPr lang="en-US"/>
        </a:p>
      </dgm:t>
    </dgm:pt>
    <dgm:pt modelId="{0DF5D844-17BE-4B6A-ACE7-C8159E63B937}">
      <dgm:prSet/>
      <dgm:spPr/>
      <dgm:t>
        <a:bodyPr/>
        <a:lstStyle/>
        <a:p>
          <a:r>
            <a:rPr lang="en-US" dirty="0"/>
            <a:t>Head of state: President Alar Karis since 31st August 2021(elected every 5 years) </a:t>
          </a:r>
        </a:p>
      </dgm:t>
    </dgm:pt>
    <dgm:pt modelId="{9FD2C8EF-2115-4FCA-9A6C-0DA167E75B8C}" type="parTrans" cxnId="{49E3960C-CF3D-4295-B269-63F5C9E36EA0}">
      <dgm:prSet/>
      <dgm:spPr/>
      <dgm:t>
        <a:bodyPr/>
        <a:lstStyle/>
        <a:p>
          <a:endParaRPr lang="en-US"/>
        </a:p>
      </dgm:t>
    </dgm:pt>
    <dgm:pt modelId="{E35A0F9F-53F8-45D7-AAAC-649F4919062B}" type="sibTrans" cxnId="{49E3960C-CF3D-4295-B269-63F5C9E36EA0}">
      <dgm:prSet/>
      <dgm:spPr/>
      <dgm:t>
        <a:bodyPr/>
        <a:lstStyle/>
        <a:p>
          <a:endParaRPr lang="en-US"/>
        </a:p>
      </dgm:t>
    </dgm:pt>
    <dgm:pt modelId="{71FA6A01-B6C4-4FA0-93B8-2C8BF690027A}">
      <dgm:prSet/>
      <dgm:spPr/>
      <dgm:t>
        <a:bodyPr/>
        <a:lstStyle/>
        <a:p>
          <a:r>
            <a:rPr lang="en-US" dirty="0"/>
            <a:t>Head of government: Prime </a:t>
          </a:r>
          <a:r>
            <a:rPr lang="en-US" dirty="0">
              <a:latin typeface="Rockwell Condensed" panose="02060603050405020104"/>
            </a:rPr>
            <a:t>Minister</a:t>
          </a:r>
          <a:r>
            <a:rPr lang="en-US" dirty="0"/>
            <a:t> Kaja Kallas since January 26th, 2021.</a:t>
          </a:r>
        </a:p>
      </dgm:t>
    </dgm:pt>
    <dgm:pt modelId="{5D553DC3-00FE-4CF8-8777-B64EB1975BC1}" type="parTrans" cxnId="{34C78A11-E93F-45C6-AC56-8559356A1C1A}">
      <dgm:prSet/>
      <dgm:spPr/>
      <dgm:t>
        <a:bodyPr/>
        <a:lstStyle/>
        <a:p>
          <a:endParaRPr lang="en-US"/>
        </a:p>
      </dgm:t>
    </dgm:pt>
    <dgm:pt modelId="{68AEA993-1CC7-4F7F-9F97-05D0B6C9050F}" type="sibTrans" cxnId="{34C78A11-E93F-45C6-AC56-8559356A1C1A}">
      <dgm:prSet/>
      <dgm:spPr/>
      <dgm:t>
        <a:bodyPr/>
        <a:lstStyle/>
        <a:p>
          <a:endParaRPr lang="en-US"/>
        </a:p>
      </dgm:t>
    </dgm:pt>
    <dgm:pt modelId="{48FE348A-C4CE-4635-BD64-399E739A40F1}">
      <dgm:prSet/>
      <dgm:spPr/>
      <dgm:t>
        <a:bodyPr/>
        <a:lstStyle/>
        <a:p>
          <a:r>
            <a:rPr lang="en-US" dirty="0"/>
            <a:t>Parliament : 101 members, elections every 4 years</a:t>
          </a:r>
        </a:p>
      </dgm:t>
    </dgm:pt>
    <dgm:pt modelId="{72F06E29-43C0-4043-AA07-D16327B622B3}" type="parTrans" cxnId="{67F64A73-E049-4BFC-9E5E-63BC036354A8}">
      <dgm:prSet/>
      <dgm:spPr/>
      <dgm:t>
        <a:bodyPr/>
        <a:lstStyle/>
        <a:p>
          <a:endParaRPr lang="en-US"/>
        </a:p>
      </dgm:t>
    </dgm:pt>
    <dgm:pt modelId="{27E47ADA-FC58-4EE2-B099-82D1BEBE4B6A}" type="sibTrans" cxnId="{67F64A73-E049-4BFC-9E5E-63BC036354A8}">
      <dgm:prSet/>
      <dgm:spPr/>
      <dgm:t>
        <a:bodyPr/>
        <a:lstStyle/>
        <a:p>
          <a:endParaRPr lang="en-US"/>
        </a:p>
      </dgm:t>
    </dgm:pt>
    <dgm:pt modelId="{733C87B7-B443-46EF-9B0C-EC6745579A45}">
      <dgm:prSet/>
      <dgm:spPr/>
      <dgm:t>
        <a:bodyPr/>
        <a:lstStyle/>
        <a:p>
          <a:r>
            <a:rPr lang="en-US" dirty="0"/>
            <a:t>The country is divided into 15 counties and 79 municipalities.</a:t>
          </a:r>
        </a:p>
      </dgm:t>
    </dgm:pt>
    <dgm:pt modelId="{67B92076-8F6D-4C0E-B90D-8C2DF71A1E41}" type="parTrans" cxnId="{6EDC1AF9-AA99-4ECB-8C65-DAC10436D5A6}">
      <dgm:prSet/>
      <dgm:spPr/>
      <dgm:t>
        <a:bodyPr/>
        <a:lstStyle/>
        <a:p>
          <a:endParaRPr lang="en-US"/>
        </a:p>
      </dgm:t>
    </dgm:pt>
    <dgm:pt modelId="{77279724-E7C6-4943-B1B6-790C021592F1}" type="sibTrans" cxnId="{6EDC1AF9-AA99-4ECB-8C65-DAC10436D5A6}">
      <dgm:prSet/>
      <dgm:spPr/>
      <dgm:t>
        <a:bodyPr/>
        <a:lstStyle/>
        <a:p>
          <a:endParaRPr lang="en-US"/>
        </a:p>
      </dgm:t>
    </dgm:pt>
    <dgm:pt modelId="{5103BCAA-D7E6-44DF-AF1E-D43074F047F9}" type="pres">
      <dgm:prSet presAssocID="{86CC48E0-3A4E-42F0-9529-2EEB09EAB766}" presName="outerComposite" presStyleCnt="0">
        <dgm:presLayoutVars>
          <dgm:chMax val="5"/>
          <dgm:dir/>
          <dgm:resizeHandles val="exact"/>
        </dgm:presLayoutVars>
      </dgm:prSet>
      <dgm:spPr/>
    </dgm:pt>
    <dgm:pt modelId="{93AFE900-6860-4F13-B0AA-0340F7949C5B}" type="pres">
      <dgm:prSet presAssocID="{86CC48E0-3A4E-42F0-9529-2EEB09EAB766}" presName="dummyMaxCanvas" presStyleCnt="0">
        <dgm:presLayoutVars/>
      </dgm:prSet>
      <dgm:spPr/>
    </dgm:pt>
    <dgm:pt modelId="{4384FE4E-4AA3-444F-8D68-B8F3F7EB3A0D}" type="pres">
      <dgm:prSet presAssocID="{86CC48E0-3A4E-42F0-9529-2EEB09EAB766}" presName="FiveNodes_1" presStyleLbl="node1" presStyleIdx="0" presStyleCnt="5">
        <dgm:presLayoutVars>
          <dgm:bulletEnabled val="1"/>
        </dgm:presLayoutVars>
      </dgm:prSet>
      <dgm:spPr/>
    </dgm:pt>
    <dgm:pt modelId="{D27BB91E-341D-47DC-9F37-84E327FAF730}" type="pres">
      <dgm:prSet presAssocID="{86CC48E0-3A4E-42F0-9529-2EEB09EAB766}" presName="FiveNodes_2" presStyleLbl="node1" presStyleIdx="1" presStyleCnt="5">
        <dgm:presLayoutVars>
          <dgm:bulletEnabled val="1"/>
        </dgm:presLayoutVars>
      </dgm:prSet>
      <dgm:spPr/>
    </dgm:pt>
    <dgm:pt modelId="{25F1D334-2724-48AB-97DF-D86364564D7B}" type="pres">
      <dgm:prSet presAssocID="{86CC48E0-3A4E-42F0-9529-2EEB09EAB766}" presName="FiveNodes_3" presStyleLbl="node1" presStyleIdx="2" presStyleCnt="5">
        <dgm:presLayoutVars>
          <dgm:bulletEnabled val="1"/>
        </dgm:presLayoutVars>
      </dgm:prSet>
      <dgm:spPr/>
    </dgm:pt>
    <dgm:pt modelId="{3CEAE878-E4BC-4C8E-B316-3042E6AE451D}" type="pres">
      <dgm:prSet presAssocID="{86CC48E0-3A4E-42F0-9529-2EEB09EAB766}" presName="FiveNodes_4" presStyleLbl="node1" presStyleIdx="3" presStyleCnt="5">
        <dgm:presLayoutVars>
          <dgm:bulletEnabled val="1"/>
        </dgm:presLayoutVars>
      </dgm:prSet>
      <dgm:spPr/>
    </dgm:pt>
    <dgm:pt modelId="{B619DE3B-77DD-464C-A3D4-A36F6B83791C}" type="pres">
      <dgm:prSet presAssocID="{86CC48E0-3A4E-42F0-9529-2EEB09EAB766}" presName="FiveNodes_5" presStyleLbl="node1" presStyleIdx="4" presStyleCnt="5">
        <dgm:presLayoutVars>
          <dgm:bulletEnabled val="1"/>
        </dgm:presLayoutVars>
      </dgm:prSet>
      <dgm:spPr/>
    </dgm:pt>
    <dgm:pt modelId="{DA101AE9-B87E-4D27-A3FD-0A0A8E79B74F}" type="pres">
      <dgm:prSet presAssocID="{86CC48E0-3A4E-42F0-9529-2EEB09EAB766}" presName="FiveConn_1-2" presStyleLbl="fgAccFollowNode1" presStyleIdx="0" presStyleCnt="4">
        <dgm:presLayoutVars>
          <dgm:bulletEnabled val="1"/>
        </dgm:presLayoutVars>
      </dgm:prSet>
      <dgm:spPr/>
    </dgm:pt>
    <dgm:pt modelId="{E0FF87B7-3B5D-4EC9-8E94-FE441D687625}" type="pres">
      <dgm:prSet presAssocID="{86CC48E0-3A4E-42F0-9529-2EEB09EAB766}" presName="FiveConn_2-3" presStyleLbl="fgAccFollowNode1" presStyleIdx="1" presStyleCnt="4">
        <dgm:presLayoutVars>
          <dgm:bulletEnabled val="1"/>
        </dgm:presLayoutVars>
      </dgm:prSet>
      <dgm:spPr/>
    </dgm:pt>
    <dgm:pt modelId="{BA2DDA32-1BFD-4184-86F8-B593F1E74F6B}" type="pres">
      <dgm:prSet presAssocID="{86CC48E0-3A4E-42F0-9529-2EEB09EAB766}" presName="FiveConn_3-4" presStyleLbl="fgAccFollowNode1" presStyleIdx="2" presStyleCnt="4">
        <dgm:presLayoutVars>
          <dgm:bulletEnabled val="1"/>
        </dgm:presLayoutVars>
      </dgm:prSet>
      <dgm:spPr/>
    </dgm:pt>
    <dgm:pt modelId="{2421832B-619F-4D7E-96E1-6661962F491C}" type="pres">
      <dgm:prSet presAssocID="{86CC48E0-3A4E-42F0-9529-2EEB09EAB766}" presName="FiveConn_4-5" presStyleLbl="fgAccFollowNode1" presStyleIdx="3" presStyleCnt="4">
        <dgm:presLayoutVars>
          <dgm:bulletEnabled val="1"/>
        </dgm:presLayoutVars>
      </dgm:prSet>
      <dgm:spPr/>
    </dgm:pt>
    <dgm:pt modelId="{9A8C2DBC-8169-4EAE-AD47-A9F5AA77D3EB}" type="pres">
      <dgm:prSet presAssocID="{86CC48E0-3A4E-42F0-9529-2EEB09EAB766}" presName="FiveNodes_1_text" presStyleLbl="node1" presStyleIdx="4" presStyleCnt="5">
        <dgm:presLayoutVars>
          <dgm:bulletEnabled val="1"/>
        </dgm:presLayoutVars>
      </dgm:prSet>
      <dgm:spPr/>
    </dgm:pt>
    <dgm:pt modelId="{A3671D4E-7F98-416B-A200-04665F80D3CD}" type="pres">
      <dgm:prSet presAssocID="{86CC48E0-3A4E-42F0-9529-2EEB09EAB766}" presName="FiveNodes_2_text" presStyleLbl="node1" presStyleIdx="4" presStyleCnt="5">
        <dgm:presLayoutVars>
          <dgm:bulletEnabled val="1"/>
        </dgm:presLayoutVars>
      </dgm:prSet>
      <dgm:spPr/>
    </dgm:pt>
    <dgm:pt modelId="{E19EF866-D646-4D73-A496-D8445B829375}" type="pres">
      <dgm:prSet presAssocID="{86CC48E0-3A4E-42F0-9529-2EEB09EAB766}" presName="FiveNodes_3_text" presStyleLbl="node1" presStyleIdx="4" presStyleCnt="5">
        <dgm:presLayoutVars>
          <dgm:bulletEnabled val="1"/>
        </dgm:presLayoutVars>
      </dgm:prSet>
      <dgm:spPr/>
    </dgm:pt>
    <dgm:pt modelId="{B11A494D-A30C-4002-B2C7-AB78A6623891}" type="pres">
      <dgm:prSet presAssocID="{86CC48E0-3A4E-42F0-9529-2EEB09EAB766}" presName="FiveNodes_4_text" presStyleLbl="node1" presStyleIdx="4" presStyleCnt="5">
        <dgm:presLayoutVars>
          <dgm:bulletEnabled val="1"/>
        </dgm:presLayoutVars>
      </dgm:prSet>
      <dgm:spPr/>
    </dgm:pt>
    <dgm:pt modelId="{34332B5C-5E8A-4B38-B839-D05A91111340}" type="pres">
      <dgm:prSet presAssocID="{86CC48E0-3A4E-42F0-9529-2EEB09EAB766}" presName="FiveNodes_5_text" presStyleLbl="node1" presStyleIdx="4" presStyleCnt="5">
        <dgm:presLayoutVars>
          <dgm:bulletEnabled val="1"/>
        </dgm:presLayoutVars>
      </dgm:prSet>
      <dgm:spPr/>
    </dgm:pt>
  </dgm:ptLst>
  <dgm:cxnLst>
    <dgm:cxn modelId="{49E3960C-CF3D-4295-B269-63F5C9E36EA0}" srcId="{86CC48E0-3A4E-42F0-9529-2EEB09EAB766}" destId="{0DF5D844-17BE-4B6A-ACE7-C8159E63B937}" srcOrd="1" destOrd="0" parTransId="{9FD2C8EF-2115-4FCA-9A6C-0DA167E75B8C}" sibTransId="{E35A0F9F-53F8-45D7-AAAC-649F4919062B}"/>
    <dgm:cxn modelId="{34C78A11-E93F-45C6-AC56-8559356A1C1A}" srcId="{86CC48E0-3A4E-42F0-9529-2EEB09EAB766}" destId="{71FA6A01-B6C4-4FA0-93B8-2C8BF690027A}" srcOrd="2" destOrd="0" parTransId="{5D553DC3-00FE-4CF8-8777-B64EB1975BC1}" sibTransId="{68AEA993-1CC7-4F7F-9F97-05D0B6C9050F}"/>
    <dgm:cxn modelId="{A782D811-E42C-46E8-A774-8E35DCCDEEE8}" type="presOf" srcId="{86CC48E0-3A4E-42F0-9529-2EEB09EAB766}" destId="{5103BCAA-D7E6-44DF-AF1E-D43074F047F9}" srcOrd="0" destOrd="0" presId="urn:microsoft.com/office/officeart/2005/8/layout/vProcess5"/>
    <dgm:cxn modelId="{78EB181A-710F-4A64-B989-9AB997D7C2E5}" type="presOf" srcId="{0DF5D844-17BE-4B6A-ACE7-C8159E63B937}" destId="{A3671D4E-7F98-416B-A200-04665F80D3CD}" srcOrd="1" destOrd="0" presId="urn:microsoft.com/office/officeart/2005/8/layout/vProcess5"/>
    <dgm:cxn modelId="{C3F84722-C16B-42D3-9F47-982AF81B585A}" type="presOf" srcId="{733C87B7-B443-46EF-9B0C-EC6745579A45}" destId="{B619DE3B-77DD-464C-A3D4-A36F6B83791C}" srcOrd="0" destOrd="0" presId="urn:microsoft.com/office/officeart/2005/8/layout/vProcess5"/>
    <dgm:cxn modelId="{DD56622A-2AFC-47D8-A162-1BC6007B58AC}" type="presOf" srcId="{71FA6A01-B6C4-4FA0-93B8-2C8BF690027A}" destId="{E19EF866-D646-4D73-A496-D8445B829375}" srcOrd="1" destOrd="0" presId="urn:microsoft.com/office/officeart/2005/8/layout/vProcess5"/>
    <dgm:cxn modelId="{0573A85E-BA2F-4DF9-B5D8-99E6E27BAFA9}" type="presOf" srcId="{1CBF018C-9378-4232-9619-0939A6D0F379}" destId="{4384FE4E-4AA3-444F-8D68-B8F3F7EB3A0D}" srcOrd="0" destOrd="0" presId="urn:microsoft.com/office/officeart/2005/8/layout/vProcess5"/>
    <dgm:cxn modelId="{AB4E0242-E482-474F-8EE9-FFAE14FEC643}" type="presOf" srcId="{48FE348A-C4CE-4635-BD64-399E739A40F1}" destId="{3CEAE878-E4BC-4C8E-B316-3042E6AE451D}" srcOrd="0" destOrd="0" presId="urn:microsoft.com/office/officeart/2005/8/layout/vProcess5"/>
    <dgm:cxn modelId="{A31B636F-4214-4CCA-978C-775696387948}" type="presOf" srcId="{0DF5D844-17BE-4B6A-ACE7-C8159E63B937}" destId="{D27BB91E-341D-47DC-9F37-84E327FAF730}" srcOrd="0" destOrd="0" presId="urn:microsoft.com/office/officeart/2005/8/layout/vProcess5"/>
    <dgm:cxn modelId="{67F64A73-E049-4BFC-9E5E-63BC036354A8}" srcId="{86CC48E0-3A4E-42F0-9529-2EEB09EAB766}" destId="{48FE348A-C4CE-4635-BD64-399E739A40F1}" srcOrd="3" destOrd="0" parTransId="{72F06E29-43C0-4043-AA07-D16327B622B3}" sibTransId="{27E47ADA-FC58-4EE2-B099-82D1BEBE4B6A}"/>
    <dgm:cxn modelId="{F1A35F76-E42A-4C32-8826-CC6E9639B0C6}" type="presOf" srcId="{27E47ADA-FC58-4EE2-B099-82D1BEBE4B6A}" destId="{2421832B-619F-4D7E-96E1-6661962F491C}" srcOrd="0" destOrd="0" presId="urn:microsoft.com/office/officeart/2005/8/layout/vProcess5"/>
    <dgm:cxn modelId="{AEFCF076-2E66-4C91-B34F-0BC675504AD5}" type="presOf" srcId="{48FE348A-C4CE-4635-BD64-399E739A40F1}" destId="{B11A494D-A30C-4002-B2C7-AB78A6623891}" srcOrd="1" destOrd="0" presId="urn:microsoft.com/office/officeart/2005/8/layout/vProcess5"/>
    <dgm:cxn modelId="{27E87A7F-4F88-45A6-9D04-FE854866EE97}" srcId="{86CC48E0-3A4E-42F0-9529-2EEB09EAB766}" destId="{1CBF018C-9378-4232-9619-0939A6D0F379}" srcOrd="0" destOrd="0" parTransId="{A81C3DEA-2715-44AF-AE43-86A74C616F29}" sibTransId="{B8836517-4477-4A05-8CAE-30303A2D97E3}"/>
    <dgm:cxn modelId="{2B3DB884-8D71-49A5-AB00-B66CD09A9169}" type="presOf" srcId="{1CBF018C-9378-4232-9619-0939A6D0F379}" destId="{9A8C2DBC-8169-4EAE-AD47-A9F5AA77D3EB}" srcOrd="1" destOrd="0" presId="urn:microsoft.com/office/officeart/2005/8/layout/vProcess5"/>
    <dgm:cxn modelId="{9DEF34A8-CBAA-448E-9484-94E0DE96E1FA}" type="presOf" srcId="{68AEA993-1CC7-4F7F-9F97-05D0B6C9050F}" destId="{BA2DDA32-1BFD-4184-86F8-B593F1E74F6B}" srcOrd="0" destOrd="0" presId="urn:microsoft.com/office/officeart/2005/8/layout/vProcess5"/>
    <dgm:cxn modelId="{E44297BA-67D4-4FAE-A981-171B030825AB}" type="presOf" srcId="{71FA6A01-B6C4-4FA0-93B8-2C8BF690027A}" destId="{25F1D334-2724-48AB-97DF-D86364564D7B}" srcOrd="0" destOrd="0" presId="urn:microsoft.com/office/officeart/2005/8/layout/vProcess5"/>
    <dgm:cxn modelId="{41FFC3C6-CDD1-4275-BED4-9CBC32A18201}" type="presOf" srcId="{733C87B7-B443-46EF-9B0C-EC6745579A45}" destId="{34332B5C-5E8A-4B38-B839-D05A91111340}" srcOrd="1" destOrd="0" presId="urn:microsoft.com/office/officeart/2005/8/layout/vProcess5"/>
    <dgm:cxn modelId="{5CCB75F1-95AA-42DA-9279-37E3D664DA17}" type="presOf" srcId="{B8836517-4477-4A05-8CAE-30303A2D97E3}" destId="{DA101AE9-B87E-4D27-A3FD-0A0A8E79B74F}" srcOrd="0" destOrd="0" presId="urn:microsoft.com/office/officeart/2005/8/layout/vProcess5"/>
    <dgm:cxn modelId="{8291D4F8-7EFB-41C2-A2F7-06051AC75F9A}" type="presOf" srcId="{E35A0F9F-53F8-45D7-AAAC-649F4919062B}" destId="{E0FF87B7-3B5D-4EC9-8E94-FE441D687625}" srcOrd="0" destOrd="0" presId="urn:microsoft.com/office/officeart/2005/8/layout/vProcess5"/>
    <dgm:cxn modelId="{6EDC1AF9-AA99-4ECB-8C65-DAC10436D5A6}" srcId="{86CC48E0-3A4E-42F0-9529-2EEB09EAB766}" destId="{733C87B7-B443-46EF-9B0C-EC6745579A45}" srcOrd="4" destOrd="0" parTransId="{67B92076-8F6D-4C0E-B90D-8C2DF71A1E41}" sibTransId="{77279724-E7C6-4943-B1B6-790C021592F1}"/>
    <dgm:cxn modelId="{FE658805-2598-4CBF-9BE1-8E2A9EA379E5}" type="presParOf" srcId="{5103BCAA-D7E6-44DF-AF1E-D43074F047F9}" destId="{93AFE900-6860-4F13-B0AA-0340F7949C5B}" srcOrd="0" destOrd="0" presId="urn:microsoft.com/office/officeart/2005/8/layout/vProcess5"/>
    <dgm:cxn modelId="{5C5F0538-618A-4084-81FB-F8B6C7D2ECBB}" type="presParOf" srcId="{5103BCAA-D7E6-44DF-AF1E-D43074F047F9}" destId="{4384FE4E-4AA3-444F-8D68-B8F3F7EB3A0D}" srcOrd="1" destOrd="0" presId="urn:microsoft.com/office/officeart/2005/8/layout/vProcess5"/>
    <dgm:cxn modelId="{EFEFBCB4-76BA-4013-AF4D-E914BB91E367}" type="presParOf" srcId="{5103BCAA-D7E6-44DF-AF1E-D43074F047F9}" destId="{D27BB91E-341D-47DC-9F37-84E327FAF730}" srcOrd="2" destOrd="0" presId="urn:microsoft.com/office/officeart/2005/8/layout/vProcess5"/>
    <dgm:cxn modelId="{387206AF-6EFA-47DC-AF3B-A792BF0101F1}" type="presParOf" srcId="{5103BCAA-D7E6-44DF-AF1E-D43074F047F9}" destId="{25F1D334-2724-48AB-97DF-D86364564D7B}" srcOrd="3" destOrd="0" presId="urn:microsoft.com/office/officeart/2005/8/layout/vProcess5"/>
    <dgm:cxn modelId="{3D3799F9-E329-4EF3-BD93-0DA5DBE7F8EB}" type="presParOf" srcId="{5103BCAA-D7E6-44DF-AF1E-D43074F047F9}" destId="{3CEAE878-E4BC-4C8E-B316-3042E6AE451D}" srcOrd="4" destOrd="0" presId="urn:microsoft.com/office/officeart/2005/8/layout/vProcess5"/>
    <dgm:cxn modelId="{9A008E14-5A27-470F-BBDD-F74F2604DDD3}" type="presParOf" srcId="{5103BCAA-D7E6-44DF-AF1E-D43074F047F9}" destId="{B619DE3B-77DD-464C-A3D4-A36F6B83791C}" srcOrd="5" destOrd="0" presId="urn:microsoft.com/office/officeart/2005/8/layout/vProcess5"/>
    <dgm:cxn modelId="{20238E97-56E6-4187-9612-99E2BAE0FEED}" type="presParOf" srcId="{5103BCAA-D7E6-44DF-AF1E-D43074F047F9}" destId="{DA101AE9-B87E-4D27-A3FD-0A0A8E79B74F}" srcOrd="6" destOrd="0" presId="urn:microsoft.com/office/officeart/2005/8/layout/vProcess5"/>
    <dgm:cxn modelId="{93566604-3382-4848-9016-14C3A3DD37C4}" type="presParOf" srcId="{5103BCAA-D7E6-44DF-AF1E-D43074F047F9}" destId="{E0FF87B7-3B5D-4EC9-8E94-FE441D687625}" srcOrd="7" destOrd="0" presId="urn:microsoft.com/office/officeart/2005/8/layout/vProcess5"/>
    <dgm:cxn modelId="{81AF0A04-8D23-4D6B-AA20-68B94D91462E}" type="presParOf" srcId="{5103BCAA-D7E6-44DF-AF1E-D43074F047F9}" destId="{BA2DDA32-1BFD-4184-86F8-B593F1E74F6B}" srcOrd="8" destOrd="0" presId="urn:microsoft.com/office/officeart/2005/8/layout/vProcess5"/>
    <dgm:cxn modelId="{9628BA22-2384-4A1D-BA5E-EC8F8D70B760}" type="presParOf" srcId="{5103BCAA-D7E6-44DF-AF1E-D43074F047F9}" destId="{2421832B-619F-4D7E-96E1-6661962F491C}" srcOrd="9" destOrd="0" presId="urn:microsoft.com/office/officeart/2005/8/layout/vProcess5"/>
    <dgm:cxn modelId="{FB08C956-0666-4AB6-9AE8-D652909A76B9}" type="presParOf" srcId="{5103BCAA-D7E6-44DF-AF1E-D43074F047F9}" destId="{9A8C2DBC-8169-4EAE-AD47-A9F5AA77D3EB}" srcOrd="10" destOrd="0" presId="urn:microsoft.com/office/officeart/2005/8/layout/vProcess5"/>
    <dgm:cxn modelId="{CB1597FD-EE65-4535-BD10-309CFFF54750}" type="presParOf" srcId="{5103BCAA-D7E6-44DF-AF1E-D43074F047F9}" destId="{A3671D4E-7F98-416B-A200-04665F80D3CD}" srcOrd="11" destOrd="0" presId="urn:microsoft.com/office/officeart/2005/8/layout/vProcess5"/>
    <dgm:cxn modelId="{4C873375-BC69-4AA3-BDEF-DE7690E2B727}" type="presParOf" srcId="{5103BCAA-D7E6-44DF-AF1E-D43074F047F9}" destId="{E19EF866-D646-4D73-A496-D8445B829375}" srcOrd="12" destOrd="0" presId="urn:microsoft.com/office/officeart/2005/8/layout/vProcess5"/>
    <dgm:cxn modelId="{A1E1BF2F-5784-43A9-941A-1AA524271DCD}" type="presParOf" srcId="{5103BCAA-D7E6-44DF-AF1E-D43074F047F9}" destId="{B11A494D-A30C-4002-B2C7-AB78A6623891}" srcOrd="13" destOrd="0" presId="urn:microsoft.com/office/officeart/2005/8/layout/vProcess5"/>
    <dgm:cxn modelId="{A677376C-D422-4FA8-A498-C79971C3C4FB}" type="presParOf" srcId="{5103BCAA-D7E6-44DF-AF1E-D43074F047F9}" destId="{34332B5C-5E8A-4B38-B839-D05A91111340}"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EBAD0-30EC-4616-8C65-DA68FB2B270F}" type="doc">
      <dgm:prSet loTypeId="urn:microsoft.com/office/officeart/2005/8/layout/process2" loCatId="process" qsTypeId="urn:microsoft.com/office/officeart/2005/8/quickstyle/simple1" qsCatId="simple" csTypeId="urn:microsoft.com/office/officeart/2005/8/colors/accent2_2" csCatId="accent2"/>
      <dgm:spPr/>
      <dgm:t>
        <a:bodyPr/>
        <a:lstStyle/>
        <a:p>
          <a:endParaRPr lang="en-US"/>
        </a:p>
      </dgm:t>
    </dgm:pt>
    <dgm:pt modelId="{CB5091F2-B5E8-4EC2-9396-0C6C09F4008A}">
      <dgm:prSet/>
      <dgm:spPr/>
      <dgm:t>
        <a:bodyPr/>
        <a:lstStyle/>
        <a:p>
          <a:r>
            <a:rPr lang="en-US" dirty="0"/>
            <a:t>Location: Eastern Europe, bordering the Baltic Sea and the Gulf of Finland, between Latvia and Russia</a:t>
          </a:r>
        </a:p>
      </dgm:t>
    </dgm:pt>
    <dgm:pt modelId="{AC59CAEF-6CBD-489D-9441-8A8F99D51FD0}" type="parTrans" cxnId="{60074E00-6EBA-4905-8E3C-26A76C0762A6}">
      <dgm:prSet/>
      <dgm:spPr/>
      <dgm:t>
        <a:bodyPr/>
        <a:lstStyle/>
        <a:p>
          <a:endParaRPr lang="en-US"/>
        </a:p>
      </dgm:t>
    </dgm:pt>
    <dgm:pt modelId="{B043E18D-4432-42B3-9687-0338121272F7}" type="sibTrans" cxnId="{60074E00-6EBA-4905-8E3C-26A76C0762A6}">
      <dgm:prSet/>
      <dgm:spPr/>
      <dgm:t>
        <a:bodyPr/>
        <a:lstStyle/>
        <a:p>
          <a:endParaRPr lang="en-US"/>
        </a:p>
      </dgm:t>
    </dgm:pt>
    <dgm:pt modelId="{749E49A9-B7A7-40D3-8662-5DEC20642722}">
      <dgm:prSet/>
      <dgm:spPr/>
      <dgm:t>
        <a:bodyPr/>
        <a:lstStyle/>
        <a:p>
          <a:r>
            <a:rPr lang="en-US" dirty="0"/>
            <a:t>Coastline: 3.794 km</a:t>
          </a:r>
        </a:p>
      </dgm:t>
    </dgm:pt>
    <dgm:pt modelId="{7CEB991B-9FFA-43DB-8AFE-9A9C20650BF8}" type="parTrans" cxnId="{6EDF16FD-EA01-4C48-A941-E5D8A112619B}">
      <dgm:prSet/>
      <dgm:spPr/>
      <dgm:t>
        <a:bodyPr/>
        <a:lstStyle/>
        <a:p>
          <a:endParaRPr lang="en-US"/>
        </a:p>
      </dgm:t>
    </dgm:pt>
    <dgm:pt modelId="{72F41680-9D4D-4D81-A7F7-987AC24A9FF6}" type="sibTrans" cxnId="{6EDF16FD-EA01-4C48-A941-E5D8A112619B}">
      <dgm:prSet/>
      <dgm:spPr/>
      <dgm:t>
        <a:bodyPr/>
        <a:lstStyle/>
        <a:p>
          <a:endParaRPr lang="en-US"/>
        </a:p>
      </dgm:t>
    </dgm:pt>
    <dgm:pt modelId="{6AD69521-556E-4950-A4BC-CFD54129E008}">
      <dgm:prSet/>
      <dgm:spPr/>
      <dgm:t>
        <a:bodyPr/>
        <a:lstStyle/>
        <a:p>
          <a:r>
            <a:rPr lang="en-US" dirty="0"/>
            <a:t>It has 1.524 islands</a:t>
          </a:r>
        </a:p>
      </dgm:t>
    </dgm:pt>
    <dgm:pt modelId="{0E74423B-6BFE-4CFF-A317-0B0A31A1F6FF}" type="parTrans" cxnId="{65BC9540-4243-4BA1-875D-871648AF7693}">
      <dgm:prSet/>
      <dgm:spPr/>
      <dgm:t>
        <a:bodyPr/>
        <a:lstStyle/>
        <a:p>
          <a:endParaRPr lang="en-US"/>
        </a:p>
      </dgm:t>
    </dgm:pt>
    <dgm:pt modelId="{E21E5E32-05C2-45E2-8B14-112EE7831FAF}" type="sibTrans" cxnId="{65BC9540-4243-4BA1-875D-871648AF7693}">
      <dgm:prSet/>
      <dgm:spPr/>
      <dgm:t>
        <a:bodyPr/>
        <a:lstStyle/>
        <a:p>
          <a:endParaRPr lang="en-US"/>
        </a:p>
      </dgm:t>
    </dgm:pt>
    <dgm:pt modelId="{BE5610E0-979A-4407-B3AA-D28AE1B638AA}">
      <dgm:prSet/>
      <dgm:spPr/>
      <dgm:t>
        <a:bodyPr/>
        <a:lstStyle/>
        <a:p>
          <a:r>
            <a:rPr lang="en-US" dirty="0"/>
            <a:t>Natural resources: oil shale, peat, rare earth elements, phosphorite, clay, limestone, sand, dolomite, arable land, sea mud</a:t>
          </a:r>
          <a:br>
            <a:rPr lang="en-US" dirty="0"/>
          </a:br>
          <a:endParaRPr lang="en-US" dirty="0"/>
        </a:p>
      </dgm:t>
    </dgm:pt>
    <dgm:pt modelId="{85A7C3F9-7154-435A-865F-A5F4EB2D7BD8}" type="parTrans" cxnId="{CADD071D-C3CC-4CBA-92F9-E95DDDBE3638}">
      <dgm:prSet/>
      <dgm:spPr/>
      <dgm:t>
        <a:bodyPr/>
        <a:lstStyle/>
        <a:p>
          <a:endParaRPr lang="en-US"/>
        </a:p>
      </dgm:t>
    </dgm:pt>
    <dgm:pt modelId="{44461501-8039-4C80-A26E-A102529F0403}" type="sibTrans" cxnId="{CADD071D-C3CC-4CBA-92F9-E95DDDBE3638}">
      <dgm:prSet/>
      <dgm:spPr/>
      <dgm:t>
        <a:bodyPr/>
        <a:lstStyle/>
        <a:p>
          <a:endParaRPr lang="en-US"/>
        </a:p>
      </dgm:t>
    </dgm:pt>
    <dgm:pt modelId="{FE847B91-E289-4A14-8055-764134322ABB}" type="pres">
      <dgm:prSet presAssocID="{145EBAD0-30EC-4616-8C65-DA68FB2B270F}" presName="linearFlow" presStyleCnt="0">
        <dgm:presLayoutVars>
          <dgm:resizeHandles val="exact"/>
        </dgm:presLayoutVars>
      </dgm:prSet>
      <dgm:spPr/>
    </dgm:pt>
    <dgm:pt modelId="{44BA8537-96AE-4474-A51F-F22A7C78D91E}" type="pres">
      <dgm:prSet presAssocID="{CB5091F2-B5E8-4EC2-9396-0C6C09F4008A}" presName="node" presStyleLbl="node1" presStyleIdx="0" presStyleCnt="4">
        <dgm:presLayoutVars>
          <dgm:bulletEnabled val="1"/>
        </dgm:presLayoutVars>
      </dgm:prSet>
      <dgm:spPr/>
    </dgm:pt>
    <dgm:pt modelId="{70752E58-C291-4315-9BBA-D9D6B9FAB283}" type="pres">
      <dgm:prSet presAssocID="{B043E18D-4432-42B3-9687-0338121272F7}" presName="sibTrans" presStyleLbl="sibTrans2D1" presStyleIdx="0" presStyleCnt="3"/>
      <dgm:spPr/>
    </dgm:pt>
    <dgm:pt modelId="{90E24C4B-5292-4D2C-A45B-50A5EC686C18}" type="pres">
      <dgm:prSet presAssocID="{B043E18D-4432-42B3-9687-0338121272F7}" presName="connectorText" presStyleLbl="sibTrans2D1" presStyleIdx="0" presStyleCnt="3"/>
      <dgm:spPr/>
    </dgm:pt>
    <dgm:pt modelId="{0BACEB81-F52A-4212-846D-6A39F3A1D7BA}" type="pres">
      <dgm:prSet presAssocID="{749E49A9-B7A7-40D3-8662-5DEC20642722}" presName="node" presStyleLbl="node1" presStyleIdx="1" presStyleCnt="4">
        <dgm:presLayoutVars>
          <dgm:bulletEnabled val="1"/>
        </dgm:presLayoutVars>
      </dgm:prSet>
      <dgm:spPr/>
    </dgm:pt>
    <dgm:pt modelId="{D4352E8E-3B89-4D1A-94E5-2DB87C25547A}" type="pres">
      <dgm:prSet presAssocID="{72F41680-9D4D-4D81-A7F7-987AC24A9FF6}" presName="sibTrans" presStyleLbl="sibTrans2D1" presStyleIdx="1" presStyleCnt="3"/>
      <dgm:spPr/>
    </dgm:pt>
    <dgm:pt modelId="{71DE23C2-50A8-4E78-A857-57F8A32591A1}" type="pres">
      <dgm:prSet presAssocID="{72F41680-9D4D-4D81-A7F7-987AC24A9FF6}" presName="connectorText" presStyleLbl="sibTrans2D1" presStyleIdx="1" presStyleCnt="3"/>
      <dgm:spPr/>
    </dgm:pt>
    <dgm:pt modelId="{33C27D0B-DBED-40B2-A7CE-6B3AF210DB2F}" type="pres">
      <dgm:prSet presAssocID="{6AD69521-556E-4950-A4BC-CFD54129E008}" presName="node" presStyleLbl="node1" presStyleIdx="2" presStyleCnt="4">
        <dgm:presLayoutVars>
          <dgm:bulletEnabled val="1"/>
        </dgm:presLayoutVars>
      </dgm:prSet>
      <dgm:spPr/>
    </dgm:pt>
    <dgm:pt modelId="{DEFD04CA-C477-4E8F-856E-3F07740943D3}" type="pres">
      <dgm:prSet presAssocID="{E21E5E32-05C2-45E2-8B14-112EE7831FAF}" presName="sibTrans" presStyleLbl="sibTrans2D1" presStyleIdx="2" presStyleCnt="3"/>
      <dgm:spPr/>
    </dgm:pt>
    <dgm:pt modelId="{888BA129-EF0F-408D-840C-80579EAA5D98}" type="pres">
      <dgm:prSet presAssocID="{E21E5E32-05C2-45E2-8B14-112EE7831FAF}" presName="connectorText" presStyleLbl="sibTrans2D1" presStyleIdx="2" presStyleCnt="3"/>
      <dgm:spPr/>
    </dgm:pt>
    <dgm:pt modelId="{CEDF5A85-8B6A-4631-8970-1CEA7EB0621D}" type="pres">
      <dgm:prSet presAssocID="{BE5610E0-979A-4407-B3AA-D28AE1B638AA}" presName="node" presStyleLbl="node1" presStyleIdx="3" presStyleCnt="4">
        <dgm:presLayoutVars>
          <dgm:bulletEnabled val="1"/>
        </dgm:presLayoutVars>
      </dgm:prSet>
      <dgm:spPr/>
    </dgm:pt>
  </dgm:ptLst>
  <dgm:cxnLst>
    <dgm:cxn modelId="{60074E00-6EBA-4905-8E3C-26A76C0762A6}" srcId="{145EBAD0-30EC-4616-8C65-DA68FB2B270F}" destId="{CB5091F2-B5E8-4EC2-9396-0C6C09F4008A}" srcOrd="0" destOrd="0" parTransId="{AC59CAEF-6CBD-489D-9441-8A8F99D51FD0}" sibTransId="{B043E18D-4432-42B3-9687-0338121272F7}"/>
    <dgm:cxn modelId="{CADD071D-C3CC-4CBA-92F9-E95DDDBE3638}" srcId="{145EBAD0-30EC-4616-8C65-DA68FB2B270F}" destId="{BE5610E0-979A-4407-B3AA-D28AE1B638AA}" srcOrd="3" destOrd="0" parTransId="{85A7C3F9-7154-435A-865F-A5F4EB2D7BD8}" sibTransId="{44461501-8039-4C80-A26E-A102529F0403}"/>
    <dgm:cxn modelId="{E1280728-9020-4132-9D7D-8A48BBCB1DA7}" type="presOf" srcId="{BE5610E0-979A-4407-B3AA-D28AE1B638AA}" destId="{CEDF5A85-8B6A-4631-8970-1CEA7EB0621D}" srcOrd="0" destOrd="0" presId="urn:microsoft.com/office/officeart/2005/8/layout/process2"/>
    <dgm:cxn modelId="{65BC9540-4243-4BA1-875D-871648AF7693}" srcId="{145EBAD0-30EC-4616-8C65-DA68FB2B270F}" destId="{6AD69521-556E-4950-A4BC-CFD54129E008}" srcOrd="2" destOrd="0" parTransId="{0E74423B-6BFE-4CFF-A317-0B0A31A1F6FF}" sibTransId="{E21E5E32-05C2-45E2-8B14-112EE7831FAF}"/>
    <dgm:cxn modelId="{FF44C450-07CF-4211-A900-652C4A3DB455}" type="presOf" srcId="{B043E18D-4432-42B3-9687-0338121272F7}" destId="{90E24C4B-5292-4D2C-A45B-50A5EC686C18}" srcOrd="1" destOrd="0" presId="urn:microsoft.com/office/officeart/2005/8/layout/process2"/>
    <dgm:cxn modelId="{FFCC4D73-EEBF-4A53-8FB3-DD4F8F419521}" type="presOf" srcId="{72F41680-9D4D-4D81-A7F7-987AC24A9FF6}" destId="{D4352E8E-3B89-4D1A-94E5-2DB87C25547A}" srcOrd="0" destOrd="0" presId="urn:microsoft.com/office/officeart/2005/8/layout/process2"/>
    <dgm:cxn modelId="{AF85CDA5-EB45-40BC-A383-E04316EA9F80}" type="presOf" srcId="{E21E5E32-05C2-45E2-8B14-112EE7831FAF}" destId="{888BA129-EF0F-408D-840C-80579EAA5D98}" srcOrd="1" destOrd="0" presId="urn:microsoft.com/office/officeart/2005/8/layout/process2"/>
    <dgm:cxn modelId="{2F9BA9A7-C549-43A2-88ED-D28C07ECADCF}" type="presOf" srcId="{72F41680-9D4D-4D81-A7F7-987AC24A9FF6}" destId="{71DE23C2-50A8-4E78-A857-57F8A32591A1}" srcOrd="1" destOrd="0" presId="urn:microsoft.com/office/officeart/2005/8/layout/process2"/>
    <dgm:cxn modelId="{F085ECB5-F5C2-48A7-A820-EA7011A1C0BF}" type="presOf" srcId="{6AD69521-556E-4950-A4BC-CFD54129E008}" destId="{33C27D0B-DBED-40B2-A7CE-6B3AF210DB2F}" srcOrd="0" destOrd="0" presId="urn:microsoft.com/office/officeart/2005/8/layout/process2"/>
    <dgm:cxn modelId="{1C72B9BA-8078-4799-808A-AB792D3E0AF5}" type="presOf" srcId="{749E49A9-B7A7-40D3-8662-5DEC20642722}" destId="{0BACEB81-F52A-4212-846D-6A39F3A1D7BA}" srcOrd="0" destOrd="0" presId="urn:microsoft.com/office/officeart/2005/8/layout/process2"/>
    <dgm:cxn modelId="{699BF1C2-3B52-4DF7-9FD8-D49150DAF19B}" type="presOf" srcId="{B043E18D-4432-42B3-9687-0338121272F7}" destId="{70752E58-C291-4315-9BBA-D9D6B9FAB283}" srcOrd="0" destOrd="0" presId="urn:microsoft.com/office/officeart/2005/8/layout/process2"/>
    <dgm:cxn modelId="{E269C6C9-8706-4752-BF9E-C468DA70C8B2}" type="presOf" srcId="{145EBAD0-30EC-4616-8C65-DA68FB2B270F}" destId="{FE847B91-E289-4A14-8055-764134322ABB}" srcOrd="0" destOrd="0" presId="urn:microsoft.com/office/officeart/2005/8/layout/process2"/>
    <dgm:cxn modelId="{F2A7D9C9-E039-4282-91C4-6D038A1FB08A}" type="presOf" srcId="{E21E5E32-05C2-45E2-8B14-112EE7831FAF}" destId="{DEFD04CA-C477-4E8F-856E-3F07740943D3}" srcOrd="0" destOrd="0" presId="urn:microsoft.com/office/officeart/2005/8/layout/process2"/>
    <dgm:cxn modelId="{A6B65EE9-206A-469D-BC4A-4A6E4D753A48}" type="presOf" srcId="{CB5091F2-B5E8-4EC2-9396-0C6C09F4008A}" destId="{44BA8537-96AE-4474-A51F-F22A7C78D91E}" srcOrd="0" destOrd="0" presId="urn:microsoft.com/office/officeart/2005/8/layout/process2"/>
    <dgm:cxn modelId="{6EDF16FD-EA01-4C48-A941-E5D8A112619B}" srcId="{145EBAD0-30EC-4616-8C65-DA68FB2B270F}" destId="{749E49A9-B7A7-40D3-8662-5DEC20642722}" srcOrd="1" destOrd="0" parTransId="{7CEB991B-9FFA-43DB-8AFE-9A9C20650BF8}" sibTransId="{72F41680-9D4D-4D81-A7F7-987AC24A9FF6}"/>
    <dgm:cxn modelId="{6573D064-0611-4C4F-A2C8-F3BBCD3D63D1}" type="presParOf" srcId="{FE847B91-E289-4A14-8055-764134322ABB}" destId="{44BA8537-96AE-4474-A51F-F22A7C78D91E}" srcOrd="0" destOrd="0" presId="urn:microsoft.com/office/officeart/2005/8/layout/process2"/>
    <dgm:cxn modelId="{8233F128-DA59-4D3C-9A9A-F681E79AC9FD}" type="presParOf" srcId="{FE847B91-E289-4A14-8055-764134322ABB}" destId="{70752E58-C291-4315-9BBA-D9D6B9FAB283}" srcOrd="1" destOrd="0" presId="urn:microsoft.com/office/officeart/2005/8/layout/process2"/>
    <dgm:cxn modelId="{C2BD6C8D-4941-47A7-91BB-471CF1B50718}" type="presParOf" srcId="{70752E58-C291-4315-9BBA-D9D6B9FAB283}" destId="{90E24C4B-5292-4D2C-A45B-50A5EC686C18}" srcOrd="0" destOrd="0" presId="urn:microsoft.com/office/officeart/2005/8/layout/process2"/>
    <dgm:cxn modelId="{8A728836-211A-4EBD-A722-BCB9FCCBACFA}" type="presParOf" srcId="{FE847B91-E289-4A14-8055-764134322ABB}" destId="{0BACEB81-F52A-4212-846D-6A39F3A1D7BA}" srcOrd="2" destOrd="0" presId="urn:microsoft.com/office/officeart/2005/8/layout/process2"/>
    <dgm:cxn modelId="{F0DE1FE4-1D52-4EEC-9638-B49F1879ECF3}" type="presParOf" srcId="{FE847B91-E289-4A14-8055-764134322ABB}" destId="{D4352E8E-3B89-4D1A-94E5-2DB87C25547A}" srcOrd="3" destOrd="0" presId="urn:microsoft.com/office/officeart/2005/8/layout/process2"/>
    <dgm:cxn modelId="{3A559E71-A284-41E7-ADAB-0787536F3E4B}" type="presParOf" srcId="{D4352E8E-3B89-4D1A-94E5-2DB87C25547A}" destId="{71DE23C2-50A8-4E78-A857-57F8A32591A1}" srcOrd="0" destOrd="0" presId="urn:microsoft.com/office/officeart/2005/8/layout/process2"/>
    <dgm:cxn modelId="{B1D2076E-26E2-406D-9733-AFE3007A276A}" type="presParOf" srcId="{FE847B91-E289-4A14-8055-764134322ABB}" destId="{33C27D0B-DBED-40B2-A7CE-6B3AF210DB2F}" srcOrd="4" destOrd="0" presId="urn:microsoft.com/office/officeart/2005/8/layout/process2"/>
    <dgm:cxn modelId="{1E733ADE-C921-4FEB-833C-7B75D7D51161}" type="presParOf" srcId="{FE847B91-E289-4A14-8055-764134322ABB}" destId="{DEFD04CA-C477-4E8F-856E-3F07740943D3}" srcOrd="5" destOrd="0" presId="urn:microsoft.com/office/officeart/2005/8/layout/process2"/>
    <dgm:cxn modelId="{6E477DF6-BA51-47A1-98E6-152551ADA568}" type="presParOf" srcId="{DEFD04CA-C477-4E8F-856E-3F07740943D3}" destId="{888BA129-EF0F-408D-840C-80579EAA5D98}" srcOrd="0" destOrd="0" presId="urn:microsoft.com/office/officeart/2005/8/layout/process2"/>
    <dgm:cxn modelId="{7D48D522-ED27-49BF-ABD2-14499F4196D9}" type="presParOf" srcId="{FE847B91-E289-4A14-8055-764134322ABB}" destId="{CEDF5A85-8B6A-4631-8970-1CEA7EB0621D}"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5D19EB-503C-497B-BBC2-A14962E57BDC}"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6C28A535-39ED-40D4-819F-D832A4F56676}">
      <dgm:prSet/>
      <dgm:spPr/>
      <dgm:t>
        <a:bodyPr/>
        <a:lstStyle/>
        <a:p>
          <a:pPr>
            <a:defRPr b="1"/>
          </a:pPr>
          <a:r>
            <a:rPr lang="en-US" dirty="0">
              <a:latin typeface="Rockwell Condensed" panose="02060603050405020104"/>
            </a:rPr>
            <a:t>1710</a:t>
          </a:r>
          <a:endParaRPr lang="en-US" dirty="0"/>
        </a:p>
      </dgm:t>
    </dgm:pt>
    <dgm:pt modelId="{EE489945-ACE7-4B6B-8CEA-4A72B18B2779}" type="parTrans" cxnId="{F3BA9E37-7761-436A-89FE-09541E2C88E2}">
      <dgm:prSet/>
      <dgm:spPr/>
      <dgm:t>
        <a:bodyPr/>
        <a:lstStyle/>
        <a:p>
          <a:endParaRPr lang="en-US"/>
        </a:p>
      </dgm:t>
    </dgm:pt>
    <dgm:pt modelId="{99495C58-8886-4530-9199-0E2A59F55385}" type="sibTrans" cxnId="{F3BA9E37-7761-436A-89FE-09541E2C88E2}">
      <dgm:prSet/>
      <dgm:spPr/>
      <dgm:t>
        <a:bodyPr/>
        <a:lstStyle/>
        <a:p>
          <a:endParaRPr lang="en-US"/>
        </a:p>
      </dgm:t>
    </dgm:pt>
    <dgm:pt modelId="{DB296544-F558-436B-ADA4-7B63EB9C309A}">
      <dgm:prSet/>
      <dgm:spPr/>
      <dgm:t>
        <a:bodyPr/>
        <a:lstStyle/>
        <a:p>
          <a:r>
            <a:rPr lang="en-US" dirty="0"/>
            <a:t>Estonia </a:t>
          </a:r>
          <a:r>
            <a:rPr lang="en-US" dirty="0">
              <a:latin typeface="Rockwell Condensed" panose="02060603050405020104"/>
            </a:rPr>
            <a:t>is occupied by Russia</a:t>
          </a:r>
          <a:endParaRPr lang="en-US" dirty="0"/>
        </a:p>
      </dgm:t>
    </dgm:pt>
    <dgm:pt modelId="{F969121B-99DD-4C7D-8CBE-0BA932E51CAB}" type="parTrans" cxnId="{A71782EB-004A-4734-B15D-B55EEBC39FB1}">
      <dgm:prSet/>
      <dgm:spPr/>
      <dgm:t>
        <a:bodyPr/>
        <a:lstStyle/>
        <a:p>
          <a:endParaRPr lang="en-US"/>
        </a:p>
      </dgm:t>
    </dgm:pt>
    <dgm:pt modelId="{DBB2FE6B-8CC2-45B4-B1C2-3E2C81C492AE}" type="sibTrans" cxnId="{A71782EB-004A-4734-B15D-B55EEBC39FB1}">
      <dgm:prSet/>
      <dgm:spPr/>
      <dgm:t>
        <a:bodyPr/>
        <a:lstStyle/>
        <a:p>
          <a:endParaRPr lang="en-US"/>
        </a:p>
      </dgm:t>
    </dgm:pt>
    <dgm:pt modelId="{52CBDF7E-2130-42B2-A753-9B93F5CCEB90}">
      <dgm:prSet/>
      <dgm:spPr/>
      <dgm:t>
        <a:bodyPr/>
        <a:lstStyle/>
        <a:p>
          <a:pPr>
            <a:defRPr b="1"/>
          </a:pPr>
          <a:r>
            <a:rPr lang="en-US" dirty="0">
              <a:latin typeface="Rockwell Condensed" panose="02060603050405020104"/>
            </a:rPr>
            <a:t>1918</a:t>
          </a:r>
          <a:endParaRPr lang="en-US" dirty="0"/>
        </a:p>
      </dgm:t>
    </dgm:pt>
    <dgm:pt modelId="{8C0020C3-B837-43BD-9D19-4D1B22D520C0}" type="parTrans" cxnId="{18309E60-30F8-4E05-A932-7CCC21725349}">
      <dgm:prSet/>
      <dgm:spPr/>
      <dgm:t>
        <a:bodyPr/>
        <a:lstStyle/>
        <a:p>
          <a:endParaRPr lang="en-US"/>
        </a:p>
      </dgm:t>
    </dgm:pt>
    <dgm:pt modelId="{3E586904-DDD7-4E59-93D7-233364D5F7A0}" type="sibTrans" cxnId="{18309E60-30F8-4E05-A932-7CCC21725349}">
      <dgm:prSet/>
      <dgm:spPr/>
      <dgm:t>
        <a:bodyPr/>
        <a:lstStyle/>
        <a:p>
          <a:endParaRPr lang="en-US"/>
        </a:p>
      </dgm:t>
    </dgm:pt>
    <dgm:pt modelId="{204013DB-7169-4DF9-881A-E9AE4C4D236F}">
      <dgm:prSet/>
      <dgm:spPr/>
      <dgm:t>
        <a:bodyPr/>
        <a:lstStyle/>
        <a:p>
          <a:r>
            <a:rPr lang="en-US" dirty="0">
              <a:latin typeface="Rockwell Condensed" panose="02060603050405020104"/>
            </a:rPr>
            <a:t> Estonia becomes an independent state</a:t>
          </a:r>
          <a:endParaRPr lang="en-US" dirty="0"/>
        </a:p>
      </dgm:t>
    </dgm:pt>
    <dgm:pt modelId="{D1604564-9BB0-4628-8417-776123BD6741}" type="parTrans" cxnId="{057A9994-9E75-4FC4-8749-ABE35C6CC378}">
      <dgm:prSet/>
      <dgm:spPr/>
      <dgm:t>
        <a:bodyPr/>
        <a:lstStyle/>
        <a:p>
          <a:endParaRPr lang="en-US"/>
        </a:p>
      </dgm:t>
    </dgm:pt>
    <dgm:pt modelId="{81697ACE-0633-4E2F-98C7-7904CBE98EB7}" type="sibTrans" cxnId="{057A9994-9E75-4FC4-8749-ABE35C6CC378}">
      <dgm:prSet/>
      <dgm:spPr/>
      <dgm:t>
        <a:bodyPr/>
        <a:lstStyle/>
        <a:p>
          <a:endParaRPr lang="en-US"/>
        </a:p>
      </dgm:t>
    </dgm:pt>
    <dgm:pt modelId="{3C3A0563-16A2-4CB1-A134-8D1E636A9D03}">
      <dgm:prSet/>
      <dgm:spPr/>
      <dgm:t>
        <a:bodyPr/>
        <a:lstStyle/>
        <a:p>
          <a:pPr>
            <a:defRPr b="1"/>
          </a:pPr>
          <a:r>
            <a:rPr lang="en-US" dirty="0">
              <a:latin typeface="Rockwell Condensed" panose="02060603050405020104"/>
            </a:rPr>
            <a:t>1920</a:t>
          </a:r>
          <a:endParaRPr lang="en-US" dirty="0"/>
        </a:p>
      </dgm:t>
    </dgm:pt>
    <dgm:pt modelId="{358ECB48-A2E5-4CDC-BCE6-9F0C3F01EA91}" type="parTrans" cxnId="{704BB791-550B-462C-8489-58FD34B4D78B}">
      <dgm:prSet/>
      <dgm:spPr/>
      <dgm:t>
        <a:bodyPr/>
        <a:lstStyle/>
        <a:p>
          <a:endParaRPr lang="en-US"/>
        </a:p>
      </dgm:t>
    </dgm:pt>
    <dgm:pt modelId="{E4928BB8-9EA8-4BAE-BA4C-A6B3224F340A}" type="sibTrans" cxnId="{704BB791-550B-462C-8489-58FD34B4D78B}">
      <dgm:prSet/>
      <dgm:spPr/>
      <dgm:t>
        <a:bodyPr/>
        <a:lstStyle/>
        <a:p>
          <a:endParaRPr lang="en-US"/>
        </a:p>
      </dgm:t>
    </dgm:pt>
    <dgm:pt modelId="{286EB4BD-483F-4752-A29A-CF64C51A753D}">
      <dgm:prSet/>
      <dgm:spPr/>
      <dgm:t>
        <a:bodyPr/>
        <a:lstStyle/>
        <a:p>
          <a:pPr>
            <a:defRPr b="1"/>
          </a:pPr>
          <a:r>
            <a:rPr lang="en-US" b="1" dirty="0">
              <a:latin typeface="Rockwell Condensed" panose="02060603050405020104"/>
              <a:cs typeface="Helvetica"/>
            </a:rPr>
            <a:t>1940</a:t>
          </a:r>
          <a:endParaRPr lang="en-US" dirty="0"/>
        </a:p>
      </dgm:t>
    </dgm:pt>
    <dgm:pt modelId="{1657EB6E-5A42-42AA-8DF8-93E0B5C5099E}" type="parTrans" cxnId="{447F61CB-7419-4E89-80A4-1D6924710ECC}">
      <dgm:prSet/>
      <dgm:spPr/>
      <dgm:t>
        <a:bodyPr/>
        <a:lstStyle/>
        <a:p>
          <a:endParaRPr lang="en-US"/>
        </a:p>
      </dgm:t>
    </dgm:pt>
    <dgm:pt modelId="{B6B3413E-B3D2-4645-AE3A-390B54880E9E}" type="sibTrans" cxnId="{447F61CB-7419-4E89-80A4-1D6924710ECC}">
      <dgm:prSet/>
      <dgm:spPr/>
      <dgm:t>
        <a:bodyPr/>
        <a:lstStyle/>
        <a:p>
          <a:endParaRPr lang="en-US"/>
        </a:p>
      </dgm:t>
    </dgm:pt>
    <dgm:pt modelId="{924CB4F6-214B-47CA-9C45-13960A810CA5}">
      <dgm:prSet/>
      <dgm:spPr/>
      <dgm:t>
        <a:bodyPr/>
        <a:lstStyle/>
        <a:p>
          <a:r>
            <a:rPr lang="en-US" dirty="0"/>
            <a:t>Estonia is annexed by the Soviet Union. “Sovietization” and repression of political dissidents, interrupted only by the German occupation of 1941 to 1944. The Communist Party of Estonia rules the country until the 1980s</a:t>
          </a:r>
        </a:p>
      </dgm:t>
    </dgm:pt>
    <dgm:pt modelId="{C196F588-C78F-4662-BCCE-76579407DF05}" type="parTrans" cxnId="{3979B459-9E0D-42FC-8081-6CB30542C212}">
      <dgm:prSet/>
      <dgm:spPr/>
      <dgm:t>
        <a:bodyPr/>
        <a:lstStyle/>
        <a:p>
          <a:endParaRPr lang="en-US"/>
        </a:p>
      </dgm:t>
    </dgm:pt>
    <dgm:pt modelId="{DA3D1973-6A6C-4A5C-AB43-C3CCAB21F50D}" type="sibTrans" cxnId="{3979B459-9E0D-42FC-8081-6CB30542C212}">
      <dgm:prSet/>
      <dgm:spPr/>
      <dgm:t>
        <a:bodyPr/>
        <a:lstStyle/>
        <a:p>
          <a:endParaRPr lang="en-US"/>
        </a:p>
      </dgm:t>
    </dgm:pt>
    <dgm:pt modelId="{339C2699-FF14-441F-867E-7DBE2BB56904}">
      <dgm:prSet/>
      <dgm:spPr/>
      <dgm:t>
        <a:bodyPr/>
        <a:lstStyle/>
        <a:p>
          <a:pPr>
            <a:defRPr b="1"/>
          </a:pPr>
          <a:r>
            <a:rPr lang="en-US" dirty="0"/>
            <a:t>1988</a:t>
          </a:r>
        </a:p>
      </dgm:t>
    </dgm:pt>
    <dgm:pt modelId="{0DBB75A6-C906-415B-8221-334434E1ADEB}" type="parTrans" cxnId="{C16C83B8-D269-48AA-A63F-D9C54F77A080}">
      <dgm:prSet/>
      <dgm:spPr/>
      <dgm:t>
        <a:bodyPr/>
        <a:lstStyle/>
        <a:p>
          <a:endParaRPr lang="en-US"/>
        </a:p>
      </dgm:t>
    </dgm:pt>
    <dgm:pt modelId="{102A94EE-C76F-4BDD-9122-4E7A714AB62B}" type="sibTrans" cxnId="{C16C83B8-D269-48AA-A63F-D9C54F77A080}">
      <dgm:prSet/>
      <dgm:spPr/>
      <dgm:t>
        <a:bodyPr/>
        <a:lstStyle/>
        <a:p>
          <a:endParaRPr lang="en-US"/>
        </a:p>
      </dgm:t>
    </dgm:pt>
    <dgm:pt modelId="{80535AE5-6D54-4A39-82AA-7AF7F6CD7F01}">
      <dgm:prSet/>
      <dgm:spPr/>
      <dgm:t>
        <a:bodyPr/>
        <a:lstStyle/>
        <a:p>
          <a:r>
            <a:rPr lang="en-US" dirty="0"/>
            <a:t>Resurgence of Estonian national feeling (policy of relaxation being carried out in the USSR by Gorbachev). New political groups come into being</a:t>
          </a:r>
        </a:p>
      </dgm:t>
    </dgm:pt>
    <dgm:pt modelId="{A64AD431-0C7A-4519-9237-CA5E871B2D57}" type="parTrans" cxnId="{777633CB-3745-4BEC-959F-EC13E7A62348}">
      <dgm:prSet/>
      <dgm:spPr/>
      <dgm:t>
        <a:bodyPr/>
        <a:lstStyle/>
        <a:p>
          <a:endParaRPr lang="en-US"/>
        </a:p>
      </dgm:t>
    </dgm:pt>
    <dgm:pt modelId="{BE4B4702-F4D5-4AC4-9C9F-A111E4549692}" type="sibTrans" cxnId="{777633CB-3745-4BEC-959F-EC13E7A62348}">
      <dgm:prSet/>
      <dgm:spPr/>
      <dgm:t>
        <a:bodyPr/>
        <a:lstStyle/>
        <a:p>
          <a:endParaRPr lang="en-US"/>
        </a:p>
      </dgm:t>
    </dgm:pt>
    <dgm:pt modelId="{703973CC-0A7C-4757-B501-B63634298099}">
      <dgm:prSet/>
      <dgm:spPr/>
      <dgm:t>
        <a:bodyPr/>
        <a:lstStyle/>
        <a:p>
          <a:pPr>
            <a:defRPr b="1"/>
          </a:pPr>
          <a:r>
            <a:rPr lang="en-US" dirty="0"/>
            <a:t>1990</a:t>
          </a:r>
        </a:p>
      </dgm:t>
    </dgm:pt>
    <dgm:pt modelId="{40352887-6345-41F7-8AEE-3BBD9E696897}" type="parTrans" cxnId="{183ED316-F8D1-4159-B8FD-DB537EFC066A}">
      <dgm:prSet/>
      <dgm:spPr/>
      <dgm:t>
        <a:bodyPr/>
        <a:lstStyle/>
        <a:p>
          <a:endParaRPr lang="en-US"/>
        </a:p>
      </dgm:t>
    </dgm:pt>
    <dgm:pt modelId="{4146BE5F-074F-4A00-8F1F-05B6F3275D19}" type="sibTrans" cxnId="{183ED316-F8D1-4159-B8FD-DB537EFC066A}">
      <dgm:prSet/>
      <dgm:spPr/>
      <dgm:t>
        <a:bodyPr/>
        <a:lstStyle/>
        <a:p>
          <a:endParaRPr lang="en-US"/>
        </a:p>
      </dgm:t>
    </dgm:pt>
    <dgm:pt modelId="{87B916B3-0017-43BF-9468-C57B490FD1DE}">
      <dgm:prSet/>
      <dgm:spPr/>
      <dgm:t>
        <a:bodyPr/>
        <a:lstStyle/>
        <a:p>
          <a:r>
            <a:rPr lang="en-US" dirty="0"/>
            <a:t>As leaders of the anti-Soviet movement, these parties come into power</a:t>
          </a:r>
        </a:p>
      </dgm:t>
    </dgm:pt>
    <dgm:pt modelId="{59E635C5-767B-4312-B246-5C0E8499EB59}" type="parTrans" cxnId="{BB5A9F4B-B967-4FB3-8FC6-7992317D11DF}">
      <dgm:prSet/>
      <dgm:spPr/>
      <dgm:t>
        <a:bodyPr/>
        <a:lstStyle/>
        <a:p>
          <a:endParaRPr lang="en-US"/>
        </a:p>
      </dgm:t>
    </dgm:pt>
    <dgm:pt modelId="{D9CB2C80-C902-4514-AADB-8FE321323267}" type="sibTrans" cxnId="{BB5A9F4B-B967-4FB3-8FC6-7992317D11DF}">
      <dgm:prSet/>
      <dgm:spPr/>
      <dgm:t>
        <a:bodyPr/>
        <a:lstStyle/>
        <a:p>
          <a:endParaRPr lang="en-US"/>
        </a:p>
      </dgm:t>
    </dgm:pt>
    <dgm:pt modelId="{AB8C3A3F-CD9E-4761-9C06-C9FB955A74E0}">
      <dgm:prSet phldr="0"/>
      <dgm:spPr/>
      <dgm:t>
        <a:bodyPr/>
        <a:lstStyle/>
        <a:p>
          <a:pPr rtl="0">
            <a:defRPr b="1"/>
          </a:pPr>
          <a:r>
            <a:rPr lang="en-US" b="0" dirty="0">
              <a:solidFill>
                <a:srgbClr val="000000"/>
              </a:solidFill>
              <a:latin typeface="Helvetica"/>
              <a:cs typeface="Helvetica"/>
            </a:rPr>
            <a:t>Estonia becomes internationally recognised</a:t>
          </a:r>
          <a:r>
            <a:rPr lang="en-US" b="0" dirty="0">
              <a:latin typeface="Helvetica"/>
              <a:cs typeface="Helvetica"/>
            </a:rPr>
            <a:t> </a:t>
          </a:r>
          <a:endParaRPr lang="en-US" b="0" dirty="0" err="1">
            <a:latin typeface="Rockwell Condensed" panose="02060603050405020104"/>
            <a:cs typeface="Helvetica"/>
          </a:endParaRPr>
        </a:p>
      </dgm:t>
    </dgm:pt>
    <dgm:pt modelId="{67A8D07D-EED1-45B6-BA1A-B3AFD9304E4C}" type="parTrans" cxnId="{3F779BD2-1F7D-4EC2-94F2-BCFFB152FE1E}">
      <dgm:prSet/>
      <dgm:spPr/>
    </dgm:pt>
    <dgm:pt modelId="{7E81A67E-4E36-43C7-8031-3FE049190747}" type="sibTrans" cxnId="{3F779BD2-1F7D-4EC2-94F2-BCFFB152FE1E}">
      <dgm:prSet/>
      <dgm:spPr/>
    </dgm:pt>
    <dgm:pt modelId="{14B7E00C-1D23-4CA8-95F4-4EAE7C04C3CE}" type="pres">
      <dgm:prSet presAssocID="{005D19EB-503C-497B-BBC2-A14962E57BDC}" presName="root" presStyleCnt="0">
        <dgm:presLayoutVars>
          <dgm:chMax/>
          <dgm:chPref/>
          <dgm:animLvl val="lvl"/>
        </dgm:presLayoutVars>
      </dgm:prSet>
      <dgm:spPr/>
    </dgm:pt>
    <dgm:pt modelId="{7E62DA84-1188-4664-9AA8-3D0599D2A7B9}" type="pres">
      <dgm:prSet presAssocID="{005D19EB-503C-497B-BBC2-A14962E57BDC}" presName="divider" presStyleLbl="fgAcc1" presStyleIdx="0" presStyleCnt="1"/>
      <dgm:spPr/>
    </dgm:pt>
    <dgm:pt modelId="{FCE67BF6-A8F4-4117-A7E1-9E2FAD37463F}" type="pres">
      <dgm:prSet presAssocID="{005D19EB-503C-497B-BBC2-A14962E57BDC}" presName="nodes" presStyleCnt="0">
        <dgm:presLayoutVars>
          <dgm:chMax/>
          <dgm:chPref/>
          <dgm:animLvl val="lvl"/>
        </dgm:presLayoutVars>
      </dgm:prSet>
      <dgm:spPr/>
    </dgm:pt>
    <dgm:pt modelId="{A6BFDADE-AA90-4A44-866F-1F0166A0C090}" type="pres">
      <dgm:prSet presAssocID="{6C28A535-39ED-40D4-819F-D832A4F56676}" presName="composite" presStyleCnt="0"/>
      <dgm:spPr/>
    </dgm:pt>
    <dgm:pt modelId="{3AC1B88A-FA20-4D61-81E0-7EE2E0C114DB}" type="pres">
      <dgm:prSet presAssocID="{6C28A535-39ED-40D4-819F-D832A4F56676}" presName="L1TextContainer" presStyleLbl="alignNode1" presStyleIdx="0" presStyleCnt="6">
        <dgm:presLayoutVars>
          <dgm:chMax val="1"/>
          <dgm:chPref val="1"/>
          <dgm:bulletEnabled val="1"/>
        </dgm:presLayoutVars>
      </dgm:prSet>
      <dgm:spPr/>
    </dgm:pt>
    <dgm:pt modelId="{131436BC-3945-4B91-BFF8-B78E0FCD985F}" type="pres">
      <dgm:prSet presAssocID="{6C28A535-39ED-40D4-819F-D832A4F56676}" presName="L2TextContainerWrapper" presStyleCnt="0">
        <dgm:presLayoutVars>
          <dgm:bulletEnabled val="1"/>
        </dgm:presLayoutVars>
      </dgm:prSet>
      <dgm:spPr/>
    </dgm:pt>
    <dgm:pt modelId="{04F220A0-38E1-42BD-ADBE-5A4B347E4A14}" type="pres">
      <dgm:prSet presAssocID="{6C28A535-39ED-40D4-819F-D832A4F56676}" presName="L2TextContainer" presStyleLbl="bgAccFollowNode1" presStyleIdx="0" presStyleCnt="6"/>
      <dgm:spPr/>
    </dgm:pt>
    <dgm:pt modelId="{71E97BB4-4CC5-4F94-80A4-9FCA93367FFE}" type="pres">
      <dgm:prSet presAssocID="{6C28A535-39ED-40D4-819F-D832A4F56676}" presName="FlexibleEmptyPlaceHolder" presStyleCnt="0"/>
      <dgm:spPr/>
    </dgm:pt>
    <dgm:pt modelId="{EBC67AC9-F407-43E4-8080-323244B185D3}" type="pres">
      <dgm:prSet presAssocID="{6C28A535-39ED-40D4-819F-D832A4F56676}" presName="ConnectLine" presStyleLbl="sibTrans1D1" presStyleIdx="0" presStyleCnt="6"/>
      <dgm:spPr/>
    </dgm:pt>
    <dgm:pt modelId="{8BA21805-1AB4-4EAC-95A3-61991B6BC526}" type="pres">
      <dgm:prSet presAssocID="{6C28A535-39ED-40D4-819F-D832A4F56676}" presName="ConnectorPoint" presStyleLbl="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F5BB9428-70CE-42FC-B802-4E65F21F6165}" type="pres">
      <dgm:prSet presAssocID="{6C28A535-39ED-40D4-819F-D832A4F56676}" presName="EmptyPlaceHolder" presStyleCnt="0"/>
      <dgm:spPr/>
    </dgm:pt>
    <dgm:pt modelId="{5B0F81CE-6299-4F34-AF97-73A23157367E}" type="pres">
      <dgm:prSet presAssocID="{99495C58-8886-4530-9199-0E2A59F55385}" presName="spaceBetweenRectangles" presStyleCnt="0"/>
      <dgm:spPr/>
    </dgm:pt>
    <dgm:pt modelId="{84BDAE6F-7069-4C60-9711-6DE7F07C3E03}" type="pres">
      <dgm:prSet presAssocID="{52CBDF7E-2130-42B2-A753-9B93F5CCEB90}" presName="composite" presStyleCnt="0"/>
      <dgm:spPr/>
    </dgm:pt>
    <dgm:pt modelId="{5635B479-6575-4E30-936A-968ADFC9E2F3}" type="pres">
      <dgm:prSet presAssocID="{52CBDF7E-2130-42B2-A753-9B93F5CCEB90}" presName="L1TextContainer" presStyleLbl="alignNode1" presStyleIdx="1" presStyleCnt="6">
        <dgm:presLayoutVars>
          <dgm:chMax val="1"/>
          <dgm:chPref val="1"/>
          <dgm:bulletEnabled val="1"/>
        </dgm:presLayoutVars>
      </dgm:prSet>
      <dgm:spPr/>
    </dgm:pt>
    <dgm:pt modelId="{73AC3D69-5951-42DA-B5BD-D97AB05D0C7F}" type="pres">
      <dgm:prSet presAssocID="{52CBDF7E-2130-42B2-A753-9B93F5CCEB90}" presName="L2TextContainerWrapper" presStyleCnt="0">
        <dgm:presLayoutVars>
          <dgm:bulletEnabled val="1"/>
        </dgm:presLayoutVars>
      </dgm:prSet>
      <dgm:spPr/>
    </dgm:pt>
    <dgm:pt modelId="{CE188816-5109-4043-ACCD-3D4BD300CDF2}" type="pres">
      <dgm:prSet presAssocID="{52CBDF7E-2130-42B2-A753-9B93F5CCEB90}" presName="L2TextContainer" presStyleLbl="bgAccFollowNode1" presStyleIdx="1" presStyleCnt="6"/>
      <dgm:spPr/>
    </dgm:pt>
    <dgm:pt modelId="{5BE63EF3-0ACF-4AE0-9FD3-8DDFA454CFB4}" type="pres">
      <dgm:prSet presAssocID="{52CBDF7E-2130-42B2-A753-9B93F5CCEB90}" presName="FlexibleEmptyPlaceHolder" presStyleCnt="0"/>
      <dgm:spPr/>
    </dgm:pt>
    <dgm:pt modelId="{E2335720-18E5-425C-8AEE-28CA2CB78B76}" type="pres">
      <dgm:prSet presAssocID="{52CBDF7E-2130-42B2-A753-9B93F5CCEB90}" presName="ConnectLine" presStyleLbl="sibTrans1D1" presStyleIdx="1" presStyleCnt="6"/>
      <dgm:spPr/>
    </dgm:pt>
    <dgm:pt modelId="{5115D057-A8BD-4BBB-A5A4-180E09649715}" type="pres">
      <dgm:prSet presAssocID="{52CBDF7E-2130-42B2-A753-9B93F5CCEB90}" presName="ConnectorPoint" presStyleLbl="node1" presStyleIdx="1" presStyleCnt="6"/>
      <dgm:spPr>
        <a:solidFill>
          <a:schemeClr val="accent2">
            <a:hueOff val="381558"/>
            <a:satOff val="-8706"/>
            <a:lumOff val="3216"/>
            <a:alphaOff val="0"/>
          </a:schemeClr>
        </a:solidFill>
        <a:ln w="6350" cap="flat" cmpd="sng" algn="ctr">
          <a:solidFill>
            <a:schemeClr val="lt1">
              <a:hueOff val="0"/>
              <a:satOff val="0"/>
              <a:lumOff val="0"/>
              <a:alphaOff val="0"/>
            </a:schemeClr>
          </a:solidFill>
          <a:prstDash val="solid"/>
        </a:ln>
        <a:effectLst/>
      </dgm:spPr>
    </dgm:pt>
    <dgm:pt modelId="{8D4ED0E9-9FE1-43F8-99F5-6F4350A84436}" type="pres">
      <dgm:prSet presAssocID="{52CBDF7E-2130-42B2-A753-9B93F5CCEB90}" presName="EmptyPlaceHolder" presStyleCnt="0"/>
      <dgm:spPr/>
    </dgm:pt>
    <dgm:pt modelId="{A27484DD-9050-4677-9459-6768E23776C4}" type="pres">
      <dgm:prSet presAssocID="{3E586904-DDD7-4E59-93D7-233364D5F7A0}" presName="spaceBetweenRectangles" presStyleCnt="0"/>
      <dgm:spPr/>
    </dgm:pt>
    <dgm:pt modelId="{7D75B5F5-FC33-4FEE-A5CA-60F13EF09F39}" type="pres">
      <dgm:prSet presAssocID="{3C3A0563-16A2-4CB1-A134-8D1E636A9D03}" presName="composite" presStyleCnt="0"/>
      <dgm:spPr/>
    </dgm:pt>
    <dgm:pt modelId="{4F8B0380-7B45-4C1A-9D40-BD7A2E3E9FFF}" type="pres">
      <dgm:prSet presAssocID="{3C3A0563-16A2-4CB1-A134-8D1E636A9D03}" presName="L1TextContainer" presStyleLbl="alignNode1" presStyleIdx="2" presStyleCnt="6">
        <dgm:presLayoutVars>
          <dgm:chMax val="1"/>
          <dgm:chPref val="1"/>
          <dgm:bulletEnabled val="1"/>
        </dgm:presLayoutVars>
      </dgm:prSet>
      <dgm:spPr/>
    </dgm:pt>
    <dgm:pt modelId="{B4E274A4-E646-4AEA-8605-2B6F79CD84D1}" type="pres">
      <dgm:prSet presAssocID="{3C3A0563-16A2-4CB1-A134-8D1E636A9D03}" presName="L2TextContainerWrapper" presStyleCnt="0">
        <dgm:presLayoutVars>
          <dgm:bulletEnabled val="1"/>
        </dgm:presLayoutVars>
      </dgm:prSet>
      <dgm:spPr/>
    </dgm:pt>
    <dgm:pt modelId="{748711EE-8E78-4B3F-90F1-040F30DFF657}" type="pres">
      <dgm:prSet presAssocID="{3C3A0563-16A2-4CB1-A134-8D1E636A9D03}" presName="L2TextContainer" presStyleLbl="bgAccFollowNode1" presStyleIdx="2" presStyleCnt="6"/>
      <dgm:spPr/>
    </dgm:pt>
    <dgm:pt modelId="{361398FA-DD55-48E6-BA62-C76B112C6A71}" type="pres">
      <dgm:prSet presAssocID="{3C3A0563-16A2-4CB1-A134-8D1E636A9D03}" presName="FlexibleEmptyPlaceHolder" presStyleCnt="0"/>
      <dgm:spPr/>
    </dgm:pt>
    <dgm:pt modelId="{A274204F-3690-4400-B131-FED5D04D247C}" type="pres">
      <dgm:prSet presAssocID="{3C3A0563-16A2-4CB1-A134-8D1E636A9D03}" presName="ConnectLine" presStyleLbl="sibTrans1D1" presStyleIdx="2" presStyleCnt="6"/>
      <dgm:spPr/>
    </dgm:pt>
    <dgm:pt modelId="{9F8E30BD-6DB9-4E53-93CA-192A614A2554}" type="pres">
      <dgm:prSet presAssocID="{3C3A0563-16A2-4CB1-A134-8D1E636A9D03}" presName="ConnectorPoint" presStyleLbl="node1" presStyleIdx="2" presStyleCnt="6"/>
      <dgm:spPr>
        <a:solidFill>
          <a:schemeClr val="accent2">
            <a:hueOff val="763116"/>
            <a:satOff val="-17411"/>
            <a:lumOff val="6432"/>
            <a:alphaOff val="0"/>
          </a:schemeClr>
        </a:solidFill>
        <a:ln w="6350" cap="flat" cmpd="sng" algn="ctr">
          <a:solidFill>
            <a:schemeClr val="lt1">
              <a:hueOff val="0"/>
              <a:satOff val="0"/>
              <a:lumOff val="0"/>
              <a:alphaOff val="0"/>
            </a:schemeClr>
          </a:solidFill>
          <a:prstDash val="solid"/>
        </a:ln>
        <a:effectLst/>
      </dgm:spPr>
    </dgm:pt>
    <dgm:pt modelId="{8C22A636-316C-47ED-9084-8ED634D3A544}" type="pres">
      <dgm:prSet presAssocID="{3C3A0563-16A2-4CB1-A134-8D1E636A9D03}" presName="EmptyPlaceHolder" presStyleCnt="0"/>
      <dgm:spPr/>
    </dgm:pt>
    <dgm:pt modelId="{576D59BE-476F-43F4-AF31-8749A5E79DE4}" type="pres">
      <dgm:prSet presAssocID="{E4928BB8-9EA8-4BAE-BA4C-A6B3224F340A}" presName="spaceBetweenRectangles" presStyleCnt="0"/>
      <dgm:spPr/>
    </dgm:pt>
    <dgm:pt modelId="{3A30751F-22CF-471D-92B9-B1DB022A076B}" type="pres">
      <dgm:prSet presAssocID="{286EB4BD-483F-4752-A29A-CF64C51A753D}" presName="composite" presStyleCnt="0"/>
      <dgm:spPr/>
    </dgm:pt>
    <dgm:pt modelId="{35F18D41-756B-46F7-8794-D2D78B79805F}" type="pres">
      <dgm:prSet presAssocID="{286EB4BD-483F-4752-A29A-CF64C51A753D}" presName="L1TextContainer" presStyleLbl="alignNode1" presStyleIdx="3" presStyleCnt="6">
        <dgm:presLayoutVars>
          <dgm:chMax val="1"/>
          <dgm:chPref val="1"/>
          <dgm:bulletEnabled val="1"/>
        </dgm:presLayoutVars>
      </dgm:prSet>
      <dgm:spPr/>
    </dgm:pt>
    <dgm:pt modelId="{F5B3E55A-8571-4A0D-97B1-CFCD40A84E11}" type="pres">
      <dgm:prSet presAssocID="{286EB4BD-483F-4752-A29A-CF64C51A753D}" presName="L2TextContainerWrapper" presStyleCnt="0">
        <dgm:presLayoutVars>
          <dgm:bulletEnabled val="1"/>
        </dgm:presLayoutVars>
      </dgm:prSet>
      <dgm:spPr/>
    </dgm:pt>
    <dgm:pt modelId="{59FB08F1-BC75-4DCE-A6B4-57E27B266BD0}" type="pres">
      <dgm:prSet presAssocID="{286EB4BD-483F-4752-A29A-CF64C51A753D}" presName="L2TextContainer" presStyleLbl="bgAccFollowNode1" presStyleIdx="3" presStyleCnt="6"/>
      <dgm:spPr/>
    </dgm:pt>
    <dgm:pt modelId="{76956F36-BCFD-46B6-A67C-6DDDE1019EF3}" type="pres">
      <dgm:prSet presAssocID="{286EB4BD-483F-4752-A29A-CF64C51A753D}" presName="FlexibleEmptyPlaceHolder" presStyleCnt="0"/>
      <dgm:spPr/>
    </dgm:pt>
    <dgm:pt modelId="{A0867639-D39B-458D-B2D1-8049582D49CB}" type="pres">
      <dgm:prSet presAssocID="{286EB4BD-483F-4752-A29A-CF64C51A753D}" presName="ConnectLine" presStyleLbl="sibTrans1D1" presStyleIdx="3" presStyleCnt="6"/>
      <dgm:spPr/>
    </dgm:pt>
    <dgm:pt modelId="{8B90B71F-7F4D-4D72-B50B-0977D94A0AF7}" type="pres">
      <dgm:prSet presAssocID="{286EB4BD-483F-4752-A29A-CF64C51A753D}" presName="ConnectorPoint" presStyleLbl="node1" presStyleIdx="3" presStyleCnt="6"/>
      <dgm:spPr>
        <a:solidFill>
          <a:schemeClr val="accent2">
            <a:hueOff val="1144674"/>
            <a:satOff val="-26117"/>
            <a:lumOff val="9647"/>
            <a:alphaOff val="0"/>
          </a:schemeClr>
        </a:solidFill>
        <a:ln w="6350" cap="flat" cmpd="sng" algn="ctr">
          <a:solidFill>
            <a:schemeClr val="lt1">
              <a:hueOff val="0"/>
              <a:satOff val="0"/>
              <a:lumOff val="0"/>
              <a:alphaOff val="0"/>
            </a:schemeClr>
          </a:solidFill>
          <a:prstDash val="solid"/>
        </a:ln>
        <a:effectLst/>
      </dgm:spPr>
    </dgm:pt>
    <dgm:pt modelId="{2BD1DE20-9831-41AC-9B81-314EF42DF63E}" type="pres">
      <dgm:prSet presAssocID="{286EB4BD-483F-4752-A29A-CF64C51A753D}" presName="EmptyPlaceHolder" presStyleCnt="0"/>
      <dgm:spPr/>
    </dgm:pt>
    <dgm:pt modelId="{A5803015-D70A-42B8-8DC5-7F28B9390907}" type="pres">
      <dgm:prSet presAssocID="{B6B3413E-B3D2-4645-AE3A-390B54880E9E}" presName="spaceBetweenRectangles" presStyleCnt="0"/>
      <dgm:spPr/>
    </dgm:pt>
    <dgm:pt modelId="{2DE69D45-DFA8-4F72-B62B-728233605A4E}" type="pres">
      <dgm:prSet presAssocID="{339C2699-FF14-441F-867E-7DBE2BB56904}" presName="composite" presStyleCnt="0"/>
      <dgm:spPr/>
    </dgm:pt>
    <dgm:pt modelId="{8BA74905-4C55-47CA-9332-760894BDA536}" type="pres">
      <dgm:prSet presAssocID="{339C2699-FF14-441F-867E-7DBE2BB56904}" presName="L1TextContainer" presStyleLbl="alignNode1" presStyleIdx="4" presStyleCnt="6">
        <dgm:presLayoutVars>
          <dgm:chMax val="1"/>
          <dgm:chPref val="1"/>
          <dgm:bulletEnabled val="1"/>
        </dgm:presLayoutVars>
      </dgm:prSet>
      <dgm:spPr/>
    </dgm:pt>
    <dgm:pt modelId="{5CC782EE-4AB9-455B-B7B1-4D6ACDA08723}" type="pres">
      <dgm:prSet presAssocID="{339C2699-FF14-441F-867E-7DBE2BB56904}" presName="L2TextContainerWrapper" presStyleCnt="0">
        <dgm:presLayoutVars>
          <dgm:bulletEnabled val="1"/>
        </dgm:presLayoutVars>
      </dgm:prSet>
      <dgm:spPr/>
    </dgm:pt>
    <dgm:pt modelId="{F742A1D6-B986-499F-A457-FF64A486572A}" type="pres">
      <dgm:prSet presAssocID="{339C2699-FF14-441F-867E-7DBE2BB56904}" presName="L2TextContainer" presStyleLbl="bgAccFollowNode1" presStyleIdx="4" presStyleCnt="6"/>
      <dgm:spPr/>
    </dgm:pt>
    <dgm:pt modelId="{12839408-563C-4506-88E4-97F6F0DAF007}" type="pres">
      <dgm:prSet presAssocID="{339C2699-FF14-441F-867E-7DBE2BB56904}" presName="FlexibleEmptyPlaceHolder" presStyleCnt="0"/>
      <dgm:spPr/>
    </dgm:pt>
    <dgm:pt modelId="{7DFB0E31-524D-4761-81EB-B195EC6C8782}" type="pres">
      <dgm:prSet presAssocID="{339C2699-FF14-441F-867E-7DBE2BB56904}" presName="ConnectLine" presStyleLbl="sibTrans1D1" presStyleIdx="4" presStyleCnt="6"/>
      <dgm:spPr/>
    </dgm:pt>
    <dgm:pt modelId="{F74DFC85-770A-453F-A36E-59DDBD3E2149}" type="pres">
      <dgm:prSet presAssocID="{339C2699-FF14-441F-867E-7DBE2BB56904}" presName="ConnectorPoint" presStyleLbl="node1" presStyleIdx="4" presStyleCnt="6"/>
      <dgm:spPr>
        <a:solidFill>
          <a:schemeClr val="accent2">
            <a:hueOff val="1526231"/>
            <a:satOff val="-34822"/>
            <a:lumOff val="12863"/>
            <a:alphaOff val="0"/>
          </a:schemeClr>
        </a:solidFill>
        <a:ln w="6350" cap="flat" cmpd="sng" algn="ctr">
          <a:solidFill>
            <a:schemeClr val="lt1">
              <a:hueOff val="0"/>
              <a:satOff val="0"/>
              <a:lumOff val="0"/>
              <a:alphaOff val="0"/>
            </a:schemeClr>
          </a:solidFill>
          <a:prstDash val="solid"/>
        </a:ln>
        <a:effectLst/>
      </dgm:spPr>
    </dgm:pt>
    <dgm:pt modelId="{14CF2AEA-FCAB-4F64-AAFE-0584DC4B4572}" type="pres">
      <dgm:prSet presAssocID="{339C2699-FF14-441F-867E-7DBE2BB56904}" presName="EmptyPlaceHolder" presStyleCnt="0"/>
      <dgm:spPr/>
    </dgm:pt>
    <dgm:pt modelId="{3A7F4927-CC2E-4BBD-9DCE-921F7A9C88A1}" type="pres">
      <dgm:prSet presAssocID="{102A94EE-C76F-4BDD-9122-4E7A714AB62B}" presName="spaceBetweenRectangles" presStyleCnt="0"/>
      <dgm:spPr/>
    </dgm:pt>
    <dgm:pt modelId="{60F40B65-4BE3-4D68-BBE1-126F5641DC4A}" type="pres">
      <dgm:prSet presAssocID="{703973CC-0A7C-4757-B501-B63634298099}" presName="composite" presStyleCnt="0"/>
      <dgm:spPr/>
    </dgm:pt>
    <dgm:pt modelId="{47A7D3B7-66B8-460A-A8FD-82867D97E5B1}" type="pres">
      <dgm:prSet presAssocID="{703973CC-0A7C-4757-B501-B63634298099}" presName="L1TextContainer" presStyleLbl="alignNode1" presStyleIdx="5" presStyleCnt="6">
        <dgm:presLayoutVars>
          <dgm:chMax val="1"/>
          <dgm:chPref val="1"/>
          <dgm:bulletEnabled val="1"/>
        </dgm:presLayoutVars>
      </dgm:prSet>
      <dgm:spPr/>
    </dgm:pt>
    <dgm:pt modelId="{E63D25AB-6D9D-43AD-BC8F-48E93FA2EB7B}" type="pres">
      <dgm:prSet presAssocID="{703973CC-0A7C-4757-B501-B63634298099}" presName="L2TextContainerWrapper" presStyleCnt="0">
        <dgm:presLayoutVars>
          <dgm:bulletEnabled val="1"/>
        </dgm:presLayoutVars>
      </dgm:prSet>
      <dgm:spPr/>
    </dgm:pt>
    <dgm:pt modelId="{D198A87E-B531-42A9-AFA5-D7B1C7F96EDC}" type="pres">
      <dgm:prSet presAssocID="{703973CC-0A7C-4757-B501-B63634298099}" presName="L2TextContainer" presStyleLbl="bgAccFollowNode1" presStyleIdx="5" presStyleCnt="6"/>
      <dgm:spPr/>
    </dgm:pt>
    <dgm:pt modelId="{D8480091-2495-4722-9BF0-0200F50B599B}" type="pres">
      <dgm:prSet presAssocID="{703973CC-0A7C-4757-B501-B63634298099}" presName="FlexibleEmptyPlaceHolder" presStyleCnt="0"/>
      <dgm:spPr/>
    </dgm:pt>
    <dgm:pt modelId="{E54C5EFF-A41F-4229-A9DA-5857F9DC4057}" type="pres">
      <dgm:prSet presAssocID="{703973CC-0A7C-4757-B501-B63634298099}" presName="ConnectLine" presStyleLbl="sibTrans1D1" presStyleIdx="5" presStyleCnt="6"/>
      <dgm:spPr/>
    </dgm:pt>
    <dgm:pt modelId="{61C751C1-CE48-4EEB-BF99-801BAF5AB179}" type="pres">
      <dgm:prSet presAssocID="{703973CC-0A7C-4757-B501-B63634298099}" presName="ConnectorPoint" presStyleLbl="node1" presStyleIdx="5" presStyleCnt="6"/>
      <dgm:spPr>
        <a:solidFill>
          <a:schemeClr val="accent2">
            <a:hueOff val="1907789"/>
            <a:satOff val="-43528"/>
            <a:lumOff val="16079"/>
            <a:alphaOff val="0"/>
          </a:schemeClr>
        </a:solidFill>
        <a:ln w="6350" cap="flat" cmpd="sng" algn="ctr">
          <a:solidFill>
            <a:schemeClr val="lt1">
              <a:hueOff val="0"/>
              <a:satOff val="0"/>
              <a:lumOff val="0"/>
              <a:alphaOff val="0"/>
            </a:schemeClr>
          </a:solidFill>
          <a:prstDash val="solid"/>
        </a:ln>
        <a:effectLst/>
      </dgm:spPr>
    </dgm:pt>
    <dgm:pt modelId="{A03E7E13-5D27-4BB9-97B8-1365AC207932}" type="pres">
      <dgm:prSet presAssocID="{703973CC-0A7C-4757-B501-B63634298099}" presName="EmptyPlaceHolder" presStyleCnt="0"/>
      <dgm:spPr/>
    </dgm:pt>
  </dgm:ptLst>
  <dgm:cxnLst>
    <dgm:cxn modelId="{BD0CEB0B-3582-455B-86A3-D9E353F41B70}" type="presOf" srcId="{AB8C3A3F-CD9E-4761-9C06-C9FB955A74E0}" destId="{748711EE-8E78-4B3F-90F1-040F30DFF657}" srcOrd="0" destOrd="0" presId="urn:microsoft.com/office/officeart/2017/3/layout/HorizontalLabelsTimeline"/>
    <dgm:cxn modelId="{183ED316-F8D1-4159-B8FD-DB537EFC066A}" srcId="{005D19EB-503C-497B-BBC2-A14962E57BDC}" destId="{703973CC-0A7C-4757-B501-B63634298099}" srcOrd="5" destOrd="0" parTransId="{40352887-6345-41F7-8AEE-3BBD9E696897}" sibTransId="{4146BE5F-074F-4A00-8F1F-05B6F3275D19}"/>
    <dgm:cxn modelId="{9EA3DC28-66C4-4CD9-8B55-A157743C67B4}" type="presOf" srcId="{286EB4BD-483F-4752-A29A-CF64C51A753D}" destId="{35F18D41-756B-46F7-8794-D2D78B79805F}" srcOrd="0" destOrd="0" presId="urn:microsoft.com/office/officeart/2017/3/layout/HorizontalLabelsTimeline"/>
    <dgm:cxn modelId="{F3BA9E37-7761-436A-89FE-09541E2C88E2}" srcId="{005D19EB-503C-497B-BBC2-A14962E57BDC}" destId="{6C28A535-39ED-40D4-819F-D832A4F56676}" srcOrd="0" destOrd="0" parTransId="{EE489945-ACE7-4B6B-8CEA-4A72B18B2779}" sibTransId="{99495C58-8886-4530-9199-0E2A59F55385}"/>
    <dgm:cxn modelId="{864CDA5E-FDE9-4EA5-B4B9-2A49EDC2A6B9}" type="presOf" srcId="{DB296544-F558-436B-ADA4-7B63EB9C309A}" destId="{04F220A0-38E1-42BD-ADBE-5A4B347E4A14}" srcOrd="0" destOrd="0" presId="urn:microsoft.com/office/officeart/2017/3/layout/HorizontalLabelsTimeline"/>
    <dgm:cxn modelId="{18309E60-30F8-4E05-A932-7CCC21725349}" srcId="{005D19EB-503C-497B-BBC2-A14962E57BDC}" destId="{52CBDF7E-2130-42B2-A753-9B93F5CCEB90}" srcOrd="1" destOrd="0" parTransId="{8C0020C3-B837-43BD-9D19-4D1B22D520C0}" sibTransId="{3E586904-DDD7-4E59-93D7-233364D5F7A0}"/>
    <dgm:cxn modelId="{730F3F66-9A73-40EA-80DE-379B106804A0}" type="presOf" srcId="{80535AE5-6D54-4A39-82AA-7AF7F6CD7F01}" destId="{F742A1D6-B986-499F-A457-FF64A486572A}" srcOrd="0" destOrd="0" presId="urn:microsoft.com/office/officeart/2017/3/layout/HorizontalLabelsTimeline"/>
    <dgm:cxn modelId="{BB5A9F4B-B967-4FB3-8FC6-7992317D11DF}" srcId="{703973CC-0A7C-4757-B501-B63634298099}" destId="{87B916B3-0017-43BF-9468-C57B490FD1DE}" srcOrd="0" destOrd="0" parTransId="{59E635C5-767B-4312-B246-5C0E8499EB59}" sibTransId="{D9CB2C80-C902-4514-AADB-8FE321323267}"/>
    <dgm:cxn modelId="{3979B459-9E0D-42FC-8081-6CB30542C212}" srcId="{286EB4BD-483F-4752-A29A-CF64C51A753D}" destId="{924CB4F6-214B-47CA-9C45-13960A810CA5}" srcOrd="0" destOrd="0" parTransId="{C196F588-C78F-4662-BCCE-76579407DF05}" sibTransId="{DA3D1973-6A6C-4A5C-AB43-C3CCAB21F50D}"/>
    <dgm:cxn modelId="{EBF11D88-DE7D-4C21-9343-0A1B26254CB1}" type="presOf" srcId="{703973CC-0A7C-4757-B501-B63634298099}" destId="{47A7D3B7-66B8-460A-A8FD-82867D97E5B1}" srcOrd="0" destOrd="0" presId="urn:microsoft.com/office/officeart/2017/3/layout/HorizontalLabelsTimeline"/>
    <dgm:cxn modelId="{704BB791-550B-462C-8489-58FD34B4D78B}" srcId="{005D19EB-503C-497B-BBC2-A14962E57BDC}" destId="{3C3A0563-16A2-4CB1-A134-8D1E636A9D03}" srcOrd="2" destOrd="0" parTransId="{358ECB48-A2E5-4CDC-BCE6-9F0C3F01EA91}" sibTransId="{E4928BB8-9EA8-4BAE-BA4C-A6B3224F340A}"/>
    <dgm:cxn modelId="{057A9994-9E75-4FC4-8749-ABE35C6CC378}" srcId="{52CBDF7E-2130-42B2-A753-9B93F5CCEB90}" destId="{204013DB-7169-4DF9-881A-E9AE4C4D236F}" srcOrd="0" destOrd="0" parTransId="{D1604564-9BB0-4628-8417-776123BD6741}" sibTransId="{81697ACE-0633-4E2F-98C7-7904CBE98EB7}"/>
    <dgm:cxn modelId="{BB730AB0-C3DF-451E-A883-AFE5EDEB8658}" type="presOf" srcId="{87B916B3-0017-43BF-9468-C57B490FD1DE}" destId="{D198A87E-B531-42A9-AFA5-D7B1C7F96EDC}" srcOrd="0" destOrd="0" presId="urn:microsoft.com/office/officeart/2017/3/layout/HorizontalLabelsTimeline"/>
    <dgm:cxn modelId="{CEE711B6-A3A4-47BC-BB93-BD9152A81521}" type="presOf" srcId="{204013DB-7169-4DF9-881A-E9AE4C4D236F}" destId="{CE188816-5109-4043-ACCD-3D4BD300CDF2}" srcOrd="0" destOrd="0" presId="urn:microsoft.com/office/officeart/2017/3/layout/HorizontalLabelsTimeline"/>
    <dgm:cxn modelId="{C16C83B8-D269-48AA-A63F-D9C54F77A080}" srcId="{005D19EB-503C-497B-BBC2-A14962E57BDC}" destId="{339C2699-FF14-441F-867E-7DBE2BB56904}" srcOrd="4" destOrd="0" parTransId="{0DBB75A6-C906-415B-8221-334434E1ADEB}" sibTransId="{102A94EE-C76F-4BDD-9122-4E7A714AB62B}"/>
    <dgm:cxn modelId="{A4A3E1C6-BE04-4A8E-ACEF-C371B883C217}" type="presOf" srcId="{6C28A535-39ED-40D4-819F-D832A4F56676}" destId="{3AC1B88A-FA20-4D61-81E0-7EE2E0C114DB}" srcOrd="0" destOrd="0" presId="urn:microsoft.com/office/officeart/2017/3/layout/HorizontalLabelsTimeline"/>
    <dgm:cxn modelId="{777633CB-3745-4BEC-959F-EC13E7A62348}" srcId="{339C2699-FF14-441F-867E-7DBE2BB56904}" destId="{80535AE5-6D54-4A39-82AA-7AF7F6CD7F01}" srcOrd="0" destOrd="0" parTransId="{A64AD431-0C7A-4519-9237-CA5E871B2D57}" sibTransId="{BE4B4702-F4D5-4AC4-9C9F-A111E4549692}"/>
    <dgm:cxn modelId="{447F61CB-7419-4E89-80A4-1D6924710ECC}" srcId="{005D19EB-503C-497B-BBC2-A14962E57BDC}" destId="{286EB4BD-483F-4752-A29A-CF64C51A753D}" srcOrd="3" destOrd="0" parTransId="{1657EB6E-5A42-42AA-8DF8-93E0B5C5099E}" sibTransId="{B6B3413E-B3D2-4645-AE3A-390B54880E9E}"/>
    <dgm:cxn modelId="{3F779BD2-1F7D-4EC2-94F2-BCFFB152FE1E}" srcId="{3C3A0563-16A2-4CB1-A134-8D1E636A9D03}" destId="{AB8C3A3F-CD9E-4761-9C06-C9FB955A74E0}" srcOrd="0" destOrd="0" parTransId="{67A8D07D-EED1-45B6-BA1A-B3AFD9304E4C}" sibTransId="{7E81A67E-4E36-43C7-8031-3FE049190747}"/>
    <dgm:cxn modelId="{CE116DD5-5BDA-4E87-A312-397EA83ED2A3}" type="presOf" srcId="{924CB4F6-214B-47CA-9C45-13960A810CA5}" destId="{59FB08F1-BC75-4DCE-A6B4-57E27B266BD0}" srcOrd="0" destOrd="0" presId="urn:microsoft.com/office/officeart/2017/3/layout/HorizontalLabelsTimeline"/>
    <dgm:cxn modelId="{D08A3CD7-40D7-4B3B-A8C1-1F314456540C}" type="presOf" srcId="{3C3A0563-16A2-4CB1-A134-8D1E636A9D03}" destId="{4F8B0380-7B45-4C1A-9D40-BD7A2E3E9FFF}" srcOrd="0" destOrd="0" presId="urn:microsoft.com/office/officeart/2017/3/layout/HorizontalLabelsTimeline"/>
    <dgm:cxn modelId="{A71782EB-004A-4734-B15D-B55EEBC39FB1}" srcId="{6C28A535-39ED-40D4-819F-D832A4F56676}" destId="{DB296544-F558-436B-ADA4-7B63EB9C309A}" srcOrd="0" destOrd="0" parTransId="{F969121B-99DD-4C7D-8CBE-0BA932E51CAB}" sibTransId="{DBB2FE6B-8CC2-45B4-B1C2-3E2C81C492AE}"/>
    <dgm:cxn modelId="{D9FFDAEB-0F38-4650-98F6-565B275F5B4A}" type="presOf" srcId="{005D19EB-503C-497B-BBC2-A14962E57BDC}" destId="{14B7E00C-1D23-4CA8-95F4-4EAE7C04C3CE}" srcOrd="0" destOrd="0" presId="urn:microsoft.com/office/officeart/2017/3/layout/HorizontalLabelsTimeline"/>
    <dgm:cxn modelId="{BA9575EE-A957-42A5-A213-C908CCD23382}" type="presOf" srcId="{52CBDF7E-2130-42B2-A753-9B93F5CCEB90}" destId="{5635B479-6575-4E30-936A-968ADFC9E2F3}" srcOrd="0" destOrd="0" presId="urn:microsoft.com/office/officeart/2017/3/layout/HorizontalLabelsTimeline"/>
    <dgm:cxn modelId="{FDA9F4F6-B15A-4F19-B132-8B71C1A99C79}" type="presOf" srcId="{339C2699-FF14-441F-867E-7DBE2BB56904}" destId="{8BA74905-4C55-47CA-9332-760894BDA536}" srcOrd="0" destOrd="0" presId="urn:microsoft.com/office/officeart/2017/3/layout/HorizontalLabelsTimeline"/>
    <dgm:cxn modelId="{36D9FE1A-FD34-4714-BDE1-4F302C063971}" type="presParOf" srcId="{14B7E00C-1D23-4CA8-95F4-4EAE7C04C3CE}" destId="{7E62DA84-1188-4664-9AA8-3D0599D2A7B9}" srcOrd="0" destOrd="0" presId="urn:microsoft.com/office/officeart/2017/3/layout/HorizontalLabelsTimeline"/>
    <dgm:cxn modelId="{A624009D-D683-4D7E-892C-53850E30CFA5}" type="presParOf" srcId="{14B7E00C-1D23-4CA8-95F4-4EAE7C04C3CE}" destId="{FCE67BF6-A8F4-4117-A7E1-9E2FAD37463F}" srcOrd="1" destOrd="0" presId="urn:microsoft.com/office/officeart/2017/3/layout/HorizontalLabelsTimeline"/>
    <dgm:cxn modelId="{3AF05504-15B8-4793-8142-D46F72C73179}" type="presParOf" srcId="{FCE67BF6-A8F4-4117-A7E1-9E2FAD37463F}" destId="{A6BFDADE-AA90-4A44-866F-1F0166A0C090}" srcOrd="0" destOrd="0" presId="urn:microsoft.com/office/officeart/2017/3/layout/HorizontalLabelsTimeline"/>
    <dgm:cxn modelId="{717166E8-9918-4B60-BC69-30454E9B3797}" type="presParOf" srcId="{A6BFDADE-AA90-4A44-866F-1F0166A0C090}" destId="{3AC1B88A-FA20-4D61-81E0-7EE2E0C114DB}" srcOrd="0" destOrd="0" presId="urn:microsoft.com/office/officeart/2017/3/layout/HorizontalLabelsTimeline"/>
    <dgm:cxn modelId="{4709422A-C202-4CBA-A0CB-E2547F24C962}" type="presParOf" srcId="{A6BFDADE-AA90-4A44-866F-1F0166A0C090}" destId="{131436BC-3945-4B91-BFF8-B78E0FCD985F}" srcOrd="1" destOrd="0" presId="urn:microsoft.com/office/officeart/2017/3/layout/HorizontalLabelsTimeline"/>
    <dgm:cxn modelId="{F5B2731C-B5FD-4376-9E8E-71224B88C52D}" type="presParOf" srcId="{131436BC-3945-4B91-BFF8-B78E0FCD985F}" destId="{04F220A0-38E1-42BD-ADBE-5A4B347E4A14}" srcOrd="0" destOrd="0" presId="urn:microsoft.com/office/officeart/2017/3/layout/HorizontalLabelsTimeline"/>
    <dgm:cxn modelId="{168B6BF7-6DCD-4F03-8420-74BC28AAC3B1}" type="presParOf" srcId="{131436BC-3945-4B91-BFF8-B78E0FCD985F}" destId="{71E97BB4-4CC5-4F94-80A4-9FCA93367FFE}" srcOrd="1" destOrd="0" presId="urn:microsoft.com/office/officeart/2017/3/layout/HorizontalLabelsTimeline"/>
    <dgm:cxn modelId="{AAD10CB6-22E3-4B2C-8AE1-B8DE5AEE980E}" type="presParOf" srcId="{A6BFDADE-AA90-4A44-866F-1F0166A0C090}" destId="{EBC67AC9-F407-43E4-8080-323244B185D3}" srcOrd="2" destOrd="0" presId="urn:microsoft.com/office/officeart/2017/3/layout/HorizontalLabelsTimeline"/>
    <dgm:cxn modelId="{3105BD73-872C-415A-8422-76ABADFE7374}" type="presParOf" srcId="{A6BFDADE-AA90-4A44-866F-1F0166A0C090}" destId="{8BA21805-1AB4-4EAC-95A3-61991B6BC526}" srcOrd="3" destOrd="0" presId="urn:microsoft.com/office/officeart/2017/3/layout/HorizontalLabelsTimeline"/>
    <dgm:cxn modelId="{8A446206-2F9E-497D-A67B-9703205A8CF4}" type="presParOf" srcId="{A6BFDADE-AA90-4A44-866F-1F0166A0C090}" destId="{F5BB9428-70CE-42FC-B802-4E65F21F6165}" srcOrd="4" destOrd="0" presId="urn:microsoft.com/office/officeart/2017/3/layout/HorizontalLabelsTimeline"/>
    <dgm:cxn modelId="{6A4273A8-5F42-47B7-91A9-6155759A3A67}" type="presParOf" srcId="{FCE67BF6-A8F4-4117-A7E1-9E2FAD37463F}" destId="{5B0F81CE-6299-4F34-AF97-73A23157367E}" srcOrd="1" destOrd="0" presId="urn:microsoft.com/office/officeart/2017/3/layout/HorizontalLabelsTimeline"/>
    <dgm:cxn modelId="{246BEDD0-3BAC-492C-946C-36D7A5FEADFC}" type="presParOf" srcId="{FCE67BF6-A8F4-4117-A7E1-9E2FAD37463F}" destId="{84BDAE6F-7069-4C60-9711-6DE7F07C3E03}" srcOrd="2" destOrd="0" presId="urn:microsoft.com/office/officeart/2017/3/layout/HorizontalLabelsTimeline"/>
    <dgm:cxn modelId="{4D114563-5589-46E8-9153-F9F247DC829E}" type="presParOf" srcId="{84BDAE6F-7069-4C60-9711-6DE7F07C3E03}" destId="{5635B479-6575-4E30-936A-968ADFC9E2F3}" srcOrd="0" destOrd="0" presId="urn:microsoft.com/office/officeart/2017/3/layout/HorizontalLabelsTimeline"/>
    <dgm:cxn modelId="{941815ED-C599-4D02-BE32-C5AF799D46F2}" type="presParOf" srcId="{84BDAE6F-7069-4C60-9711-6DE7F07C3E03}" destId="{73AC3D69-5951-42DA-B5BD-D97AB05D0C7F}" srcOrd="1" destOrd="0" presId="urn:microsoft.com/office/officeart/2017/3/layout/HorizontalLabelsTimeline"/>
    <dgm:cxn modelId="{0A02212F-23C0-41F6-8307-F9DEB24D1FD2}" type="presParOf" srcId="{73AC3D69-5951-42DA-B5BD-D97AB05D0C7F}" destId="{CE188816-5109-4043-ACCD-3D4BD300CDF2}" srcOrd="0" destOrd="0" presId="urn:microsoft.com/office/officeart/2017/3/layout/HorizontalLabelsTimeline"/>
    <dgm:cxn modelId="{0D52FDDF-6DB7-420E-81AB-D10D2DD370F1}" type="presParOf" srcId="{73AC3D69-5951-42DA-B5BD-D97AB05D0C7F}" destId="{5BE63EF3-0ACF-4AE0-9FD3-8DDFA454CFB4}" srcOrd="1" destOrd="0" presId="urn:microsoft.com/office/officeart/2017/3/layout/HorizontalLabelsTimeline"/>
    <dgm:cxn modelId="{2FC3525B-F397-4BA2-AC06-AC37FE6799B4}" type="presParOf" srcId="{84BDAE6F-7069-4C60-9711-6DE7F07C3E03}" destId="{E2335720-18E5-425C-8AEE-28CA2CB78B76}" srcOrd="2" destOrd="0" presId="urn:microsoft.com/office/officeart/2017/3/layout/HorizontalLabelsTimeline"/>
    <dgm:cxn modelId="{484386E5-DDC0-487A-944E-E48D1F43FB6B}" type="presParOf" srcId="{84BDAE6F-7069-4C60-9711-6DE7F07C3E03}" destId="{5115D057-A8BD-4BBB-A5A4-180E09649715}" srcOrd="3" destOrd="0" presId="urn:microsoft.com/office/officeart/2017/3/layout/HorizontalLabelsTimeline"/>
    <dgm:cxn modelId="{32D3173B-59A9-4EEC-B780-41F7220052C0}" type="presParOf" srcId="{84BDAE6F-7069-4C60-9711-6DE7F07C3E03}" destId="{8D4ED0E9-9FE1-43F8-99F5-6F4350A84436}" srcOrd="4" destOrd="0" presId="urn:microsoft.com/office/officeart/2017/3/layout/HorizontalLabelsTimeline"/>
    <dgm:cxn modelId="{8475E753-0F25-4C06-ABFE-3422909564BF}" type="presParOf" srcId="{FCE67BF6-A8F4-4117-A7E1-9E2FAD37463F}" destId="{A27484DD-9050-4677-9459-6768E23776C4}" srcOrd="3" destOrd="0" presId="urn:microsoft.com/office/officeart/2017/3/layout/HorizontalLabelsTimeline"/>
    <dgm:cxn modelId="{BEF6DB03-C94C-4BE6-B871-55802F3E72D4}" type="presParOf" srcId="{FCE67BF6-A8F4-4117-A7E1-9E2FAD37463F}" destId="{7D75B5F5-FC33-4FEE-A5CA-60F13EF09F39}" srcOrd="4" destOrd="0" presId="urn:microsoft.com/office/officeart/2017/3/layout/HorizontalLabelsTimeline"/>
    <dgm:cxn modelId="{57966AEA-782E-4071-B010-312ECF941D9B}" type="presParOf" srcId="{7D75B5F5-FC33-4FEE-A5CA-60F13EF09F39}" destId="{4F8B0380-7B45-4C1A-9D40-BD7A2E3E9FFF}" srcOrd="0" destOrd="0" presId="urn:microsoft.com/office/officeart/2017/3/layout/HorizontalLabelsTimeline"/>
    <dgm:cxn modelId="{94386CB3-98D8-459F-BC7B-36EA3EC11C9A}" type="presParOf" srcId="{7D75B5F5-FC33-4FEE-A5CA-60F13EF09F39}" destId="{B4E274A4-E646-4AEA-8605-2B6F79CD84D1}" srcOrd="1" destOrd="0" presId="urn:microsoft.com/office/officeart/2017/3/layout/HorizontalLabelsTimeline"/>
    <dgm:cxn modelId="{FB660F3B-A1AB-4CB1-BA99-005BB440DFC2}" type="presParOf" srcId="{B4E274A4-E646-4AEA-8605-2B6F79CD84D1}" destId="{748711EE-8E78-4B3F-90F1-040F30DFF657}" srcOrd="0" destOrd="0" presId="urn:microsoft.com/office/officeart/2017/3/layout/HorizontalLabelsTimeline"/>
    <dgm:cxn modelId="{B9C9EC77-365D-4E2C-A438-01EC85CE727B}" type="presParOf" srcId="{B4E274A4-E646-4AEA-8605-2B6F79CD84D1}" destId="{361398FA-DD55-48E6-BA62-C76B112C6A71}" srcOrd="1" destOrd="0" presId="urn:microsoft.com/office/officeart/2017/3/layout/HorizontalLabelsTimeline"/>
    <dgm:cxn modelId="{2063CE74-B106-47F8-B30B-53650CD09A26}" type="presParOf" srcId="{7D75B5F5-FC33-4FEE-A5CA-60F13EF09F39}" destId="{A274204F-3690-4400-B131-FED5D04D247C}" srcOrd="2" destOrd="0" presId="urn:microsoft.com/office/officeart/2017/3/layout/HorizontalLabelsTimeline"/>
    <dgm:cxn modelId="{0DF13338-21EF-4A21-A233-060B6ABACB25}" type="presParOf" srcId="{7D75B5F5-FC33-4FEE-A5CA-60F13EF09F39}" destId="{9F8E30BD-6DB9-4E53-93CA-192A614A2554}" srcOrd="3" destOrd="0" presId="urn:microsoft.com/office/officeart/2017/3/layout/HorizontalLabelsTimeline"/>
    <dgm:cxn modelId="{1D577228-CE4D-49A3-85D6-D1B20B91F608}" type="presParOf" srcId="{7D75B5F5-FC33-4FEE-A5CA-60F13EF09F39}" destId="{8C22A636-316C-47ED-9084-8ED634D3A544}" srcOrd="4" destOrd="0" presId="urn:microsoft.com/office/officeart/2017/3/layout/HorizontalLabelsTimeline"/>
    <dgm:cxn modelId="{B3F18FCB-B17E-49AE-A45A-59AFF49A27C7}" type="presParOf" srcId="{FCE67BF6-A8F4-4117-A7E1-9E2FAD37463F}" destId="{576D59BE-476F-43F4-AF31-8749A5E79DE4}" srcOrd="5" destOrd="0" presId="urn:microsoft.com/office/officeart/2017/3/layout/HorizontalLabelsTimeline"/>
    <dgm:cxn modelId="{8B022D78-F257-423E-B787-D7AE4CF28E3F}" type="presParOf" srcId="{FCE67BF6-A8F4-4117-A7E1-9E2FAD37463F}" destId="{3A30751F-22CF-471D-92B9-B1DB022A076B}" srcOrd="6" destOrd="0" presId="urn:microsoft.com/office/officeart/2017/3/layout/HorizontalLabelsTimeline"/>
    <dgm:cxn modelId="{9AF7DC7B-C906-493D-B0F5-203CA42402D6}" type="presParOf" srcId="{3A30751F-22CF-471D-92B9-B1DB022A076B}" destId="{35F18D41-756B-46F7-8794-D2D78B79805F}" srcOrd="0" destOrd="0" presId="urn:microsoft.com/office/officeart/2017/3/layout/HorizontalLabelsTimeline"/>
    <dgm:cxn modelId="{3EF617E4-E11E-433F-BA83-8700DC68E8E3}" type="presParOf" srcId="{3A30751F-22CF-471D-92B9-B1DB022A076B}" destId="{F5B3E55A-8571-4A0D-97B1-CFCD40A84E11}" srcOrd="1" destOrd="0" presId="urn:microsoft.com/office/officeart/2017/3/layout/HorizontalLabelsTimeline"/>
    <dgm:cxn modelId="{B1DDBEC2-A902-486C-BD5E-5BADEC504533}" type="presParOf" srcId="{F5B3E55A-8571-4A0D-97B1-CFCD40A84E11}" destId="{59FB08F1-BC75-4DCE-A6B4-57E27B266BD0}" srcOrd="0" destOrd="0" presId="urn:microsoft.com/office/officeart/2017/3/layout/HorizontalLabelsTimeline"/>
    <dgm:cxn modelId="{D9E2AAD7-E0BD-40D2-BF69-7D6E787807E3}" type="presParOf" srcId="{F5B3E55A-8571-4A0D-97B1-CFCD40A84E11}" destId="{76956F36-BCFD-46B6-A67C-6DDDE1019EF3}" srcOrd="1" destOrd="0" presId="urn:microsoft.com/office/officeart/2017/3/layout/HorizontalLabelsTimeline"/>
    <dgm:cxn modelId="{AA821E93-1D5F-4BE4-9467-AD191A22618D}" type="presParOf" srcId="{3A30751F-22CF-471D-92B9-B1DB022A076B}" destId="{A0867639-D39B-458D-B2D1-8049582D49CB}" srcOrd="2" destOrd="0" presId="urn:microsoft.com/office/officeart/2017/3/layout/HorizontalLabelsTimeline"/>
    <dgm:cxn modelId="{B2DA9D3C-F2A2-491F-BDC2-3DCFD7CD63E6}" type="presParOf" srcId="{3A30751F-22CF-471D-92B9-B1DB022A076B}" destId="{8B90B71F-7F4D-4D72-B50B-0977D94A0AF7}" srcOrd="3" destOrd="0" presId="urn:microsoft.com/office/officeart/2017/3/layout/HorizontalLabelsTimeline"/>
    <dgm:cxn modelId="{41D1E3F6-1118-4337-91F7-B18CDBBD7312}" type="presParOf" srcId="{3A30751F-22CF-471D-92B9-B1DB022A076B}" destId="{2BD1DE20-9831-41AC-9B81-314EF42DF63E}" srcOrd="4" destOrd="0" presId="urn:microsoft.com/office/officeart/2017/3/layout/HorizontalLabelsTimeline"/>
    <dgm:cxn modelId="{A54E28CC-B1CE-403C-9BE1-0F04A91DF075}" type="presParOf" srcId="{FCE67BF6-A8F4-4117-A7E1-9E2FAD37463F}" destId="{A5803015-D70A-42B8-8DC5-7F28B9390907}" srcOrd="7" destOrd="0" presId="urn:microsoft.com/office/officeart/2017/3/layout/HorizontalLabelsTimeline"/>
    <dgm:cxn modelId="{59D16E53-657C-4D1E-BA6B-B644B5490C7A}" type="presParOf" srcId="{FCE67BF6-A8F4-4117-A7E1-9E2FAD37463F}" destId="{2DE69D45-DFA8-4F72-B62B-728233605A4E}" srcOrd="8" destOrd="0" presId="urn:microsoft.com/office/officeart/2017/3/layout/HorizontalLabelsTimeline"/>
    <dgm:cxn modelId="{EB590FD4-CEC8-4785-B12D-052B98DD0978}" type="presParOf" srcId="{2DE69D45-DFA8-4F72-B62B-728233605A4E}" destId="{8BA74905-4C55-47CA-9332-760894BDA536}" srcOrd="0" destOrd="0" presId="urn:microsoft.com/office/officeart/2017/3/layout/HorizontalLabelsTimeline"/>
    <dgm:cxn modelId="{903FC9A1-E0EA-4F2C-ADF1-0B66F9DE887E}" type="presParOf" srcId="{2DE69D45-DFA8-4F72-B62B-728233605A4E}" destId="{5CC782EE-4AB9-455B-B7B1-4D6ACDA08723}" srcOrd="1" destOrd="0" presId="urn:microsoft.com/office/officeart/2017/3/layout/HorizontalLabelsTimeline"/>
    <dgm:cxn modelId="{2D831175-6456-4681-9B09-08CE14FBF12F}" type="presParOf" srcId="{5CC782EE-4AB9-455B-B7B1-4D6ACDA08723}" destId="{F742A1D6-B986-499F-A457-FF64A486572A}" srcOrd="0" destOrd="0" presId="urn:microsoft.com/office/officeart/2017/3/layout/HorizontalLabelsTimeline"/>
    <dgm:cxn modelId="{67E22A6B-E24E-42F4-8F25-182D96CB12A1}" type="presParOf" srcId="{5CC782EE-4AB9-455B-B7B1-4D6ACDA08723}" destId="{12839408-563C-4506-88E4-97F6F0DAF007}" srcOrd="1" destOrd="0" presId="urn:microsoft.com/office/officeart/2017/3/layout/HorizontalLabelsTimeline"/>
    <dgm:cxn modelId="{77858C95-1131-47D9-B12A-6BD55056CDE3}" type="presParOf" srcId="{2DE69D45-DFA8-4F72-B62B-728233605A4E}" destId="{7DFB0E31-524D-4761-81EB-B195EC6C8782}" srcOrd="2" destOrd="0" presId="urn:microsoft.com/office/officeart/2017/3/layout/HorizontalLabelsTimeline"/>
    <dgm:cxn modelId="{8D1E425B-A065-4476-8039-776D2EF3D1BA}" type="presParOf" srcId="{2DE69D45-DFA8-4F72-B62B-728233605A4E}" destId="{F74DFC85-770A-453F-A36E-59DDBD3E2149}" srcOrd="3" destOrd="0" presId="urn:microsoft.com/office/officeart/2017/3/layout/HorizontalLabelsTimeline"/>
    <dgm:cxn modelId="{12B4D80A-06FD-4A3A-B3A2-5D4043DDABB3}" type="presParOf" srcId="{2DE69D45-DFA8-4F72-B62B-728233605A4E}" destId="{14CF2AEA-FCAB-4F64-AAFE-0584DC4B4572}" srcOrd="4" destOrd="0" presId="urn:microsoft.com/office/officeart/2017/3/layout/HorizontalLabelsTimeline"/>
    <dgm:cxn modelId="{6D24B7B7-0960-462C-8C22-CBC3ED765FFE}" type="presParOf" srcId="{FCE67BF6-A8F4-4117-A7E1-9E2FAD37463F}" destId="{3A7F4927-CC2E-4BBD-9DCE-921F7A9C88A1}" srcOrd="9" destOrd="0" presId="urn:microsoft.com/office/officeart/2017/3/layout/HorizontalLabelsTimeline"/>
    <dgm:cxn modelId="{32A22DCF-5CBF-4EF7-A32E-DB01F6A7CA2A}" type="presParOf" srcId="{FCE67BF6-A8F4-4117-A7E1-9E2FAD37463F}" destId="{60F40B65-4BE3-4D68-BBE1-126F5641DC4A}" srcOrd="10" destOrd="0" presId="urn:microsoft.com/office/officeart/2017/3/layout/HorizontalLabelsTimeline"/>
    <dgm:cxn modelId="{642DF7FE-0020-4C9D-A81A-01DB697AAE46}" type="presParOf" srcId="{60F40B65-4BE3-4D68-BBE1-126F5641DC4A}" destId="{47A7D3B7-66B8-460A-A8FD-82867D97E5B1}" srcOrd="0" destOrd="0" presId="urn:microsoft.com/office/officeart/2017/3/layout/HorizontalLabelsTimeline"/>
    <dgm:cxn modelId="{01E19D43-6B9A-4C7A-B3DD-3F69BBAE59E0}" type="presParOf" srcId="{60F40B65-4BE3-4D68-BBE1-126F5641DC4A}" destId="{E63D25AB-6D9D-43AD-BC8F-48E93FA2EB7B}" srcOrd="1" destOrd="0" presId="urn:microsoft.com/office/officeart/2017/3/layout/HorizontalLabelsTimeline"/>
    <dgm:cxn modelId="{8D8F81B3-92D0-449C-967B-883E1F500173}" type="presParOf" srcId="{E63D25AB-6D9D-43AD-BC8F-48E93FA2EB7B}" destId="{D198A87E-B531-42A9-AFA5-D7B1C7F96EDC}" srcOrd="0" destOrd="0" presId="urn:microsoft.com/office/officeart/2017/3/layout/HorizontalLabelsTimeline"/>
    <dgm:cxn modelId="{D1EFCA85-CC9A-45E9-AF64-6E2414B025CB}" type="presParOf" srcId="{E63D25AB-6D9D-43AD-BC8F-48E93FA2EB7B}" destId="{D8480091-2495-4722-9BF0-0200F50B599B}" srcOrd="1" destOrd="0" presId="urn:microsoft.com/office/officeart/2017/3/layout/HorizontalLabelsTimeline"/>
    <dgm:cxn modelId="{ED22CD91-1B3E-4D08-95DE-561C968CE760}" type="presParOf" srcId="{60F40B65-4BE3-4D68-BBE1-126F5641DC4A}" destId="{E54C5EFF-A41F-4229-A9DA-5857F9DC4057}" srcOrd="2" destOrd="0" presId="urn:microsoft.com/office/officeart/2017/3/layout/HorizontalLabelsTimeline"/>
    <dgm:cxn modelId="{8A9D430D-E364-455C-9D50-3A1FFFA08989}" type="presParOf" srcId="{60F40B65-4BE3-4D68-BBE1-126F5641DC4A}" destId="{61C751C1-CE48-4EEB-BF99-801BAF5AB179}" srcOrd="3" destOrd="0" presId="urn:microsoft.com/office/officeart/2017/3/layout/HorizontalLabelsTimeline"/>
    <dgm:cxn modelId="{21A06D4D-077C-4FD0-9DD3-CBF5704F8E7D}" type="presParOf" srcId="{60F40B65-4BE3-4D68-BBE1-126F5641DC4A}" destId="{A03E7E13-5D27-4BB9-97B8-1365AC207932}" srcOrd="4" destOrd="0" presId="urn:microsoft.com/office/officeart/2017/3/layout/HorizontalLabels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B46989-D8FC-4414-9EEE-9633F0A5CEF0}"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A8DBF75C-855E-4958-BAC0-C7742A54E165}">
      <dgm:prSet/>
      <dgm:spPr/>
      <dgm:t>
        <a:bodyPr/>
        <a:lstStyle/>
        <a:p>
          <a:pPr>
            <a:defRPr b="1"/>
          </a:pPr>
          <a:r>
            <a:rPr lang="en-US"/>
            <a:t>1991</a:t>
          </a:r>
        </a:p>
      </dgm:t>
    </dgm:pt>
    <dgm:pt modelId="{AE4374A7-32F2-4421-9CAC-6E1CCC35D5FC}" type="parTrans" cxnId="{008F183A-EAC7-440D-9C11-283F1A9FAA9D}">
      <dgm:prSet/>
      <dgm:spPr/>
      <dgm:t>
        <a:bodyPr/>
        <a:lstStyle/>
        <a:p>
          <a:endParaRPr lang="en-US"/>
        </a:p>
      </dgm:t>
    </dgm:pt>
    <dgm:pt modelId="{52CCE427-8244-433E-AC94-672DC0CFB28B}" type="sibTrans" cxnId="{008F183A-EAC7-440D-9C11-283F1A9FAA9D}">
      <dgm:prSet/>
      <dgm:spPr/>
      <dgm:t>
        <a:bodyPr/>
        <a:lstStyle/>
        <a:p>
          <a:endParaRPr lang="en-US"/>
        </a:p>
      </dgm:t>
    </dgm:pt>
    <dgm:pt modelId="{54E4F51C-447A-45DC-AF34-EE41A4F8B317}">
      <dgm:prSet/>
      <dgm:spPr/>
      <dgm:t>
        <a:bodyPr/>
        <a:lstStyle/>
        <a:p>
          <a:r>
            <a:rPr lang="en-US"/>
            <a:t>Estonia declares its independence (recognition by the Soviet authorities a few months later)</a:t>
          </a:r>
        </a:p>
      </dgm:t>
    </dgm:pt>
    <dgm:pt modelId="{ECF5F740-9C4E-4200-8CE6-832A43C7A3C8}" type="parTrans" cxnId="{D37EE953-805E-4C74-A8FD-8AED89F11541}">
      <dgm:prSet/>
      <dgm:spPr/>
      <dgm:t>
        <a:bodyPr/>
        <a:lstStyle/>
        <a:p>
          <a:endParaRPr lang="en-US"/>
        </a:p>
      </dgm:t>
    </dgm:pt>
    <dgm:pt modelId="{89DB1208-3200-4AD3-973E-68114CAAFB51}" type="sibTrans" cxnId="{D37EE953-805E-4C74-A8FD-8AED89F11541}">
      <dgm:prSet/>
      <dgm:spPr/>
      <dgm:t>
        <a:bodyPr/>
        <a:lstStyle/>
        <a:p>
          <a:endParaRPr lang="en-US"/>
        </a:p>
      </dgm:t>
    </dgm:pt>
    <dgm:pt modelId="{A9064AC3-43A4-4797-8527-2A84577DC72E}">
      <dgm:prSet/>
      <dgm:spPr/>
      <dgm:t>
        <a:bodyPr/>
        <a:lstStyle/>
        <a:p>
          <a:pPr>
            <a:defRPr b="1"/>
          </a:pPr>
          <a:r>
            <a:rPr lang="en-US"/>
            <a:t>1994</a:t>
          </a:r>
        </a:p>
      </dgm:t>
    </dgm:pt>
    <dgm:pt modelId="{710C6107-D6A1-4250-A5BF-D46F45C8CB5B}" type="parTrans" cxnId="{D08E8D37-8EF2-4304-A337-F975482FEC0D}">
      <dgm:prSet/>
      <dgm:spPr/>
      <dgm:t>
        <a:bodyPr/>
        <a:lstStyle/>
        <a:p>
          <a:endParaRPr lang="en-US"/>
        </a:p>
      </dgm:t>
    </dgm:pt>
    <dgm:pt modelId="{4A289177-C66E-4A45-82E3-C5F4AC2868F9}" type="sibTrans" cxnId="{D08E8D37-8EF2-4304-A337-F975482FEC0D}">
      <dgm:prSet/>
      <dgm:spPr/>
      <dgm:t>
        <a:bodyPr/>
        <a:lstStyle/>
        <a:p>
          <a:endParaRPr lang="en-US"/>
        </a:p>
      </dgm:t>
    </dgm:pt>
    <dgm:pt modelId="{25512757-EB67-446C-84D8-44E166D341C8}">
      <dgm:prSet/>
      <dgm:spPr/>
      <dgm:t>
        <a:bodyPr/>
        <a:lstStyle/>
        <a:p>
          <a:r>
            <a:rPr lang="en-US"/>
            <a:t>The last Russian troops leave the country</a:t>
          </a:r>
        </a:p>
      </dgm:t>
    </dgm:pt>
    <dgm:pt modelId="{9A8695FF-4BE1-435B-9E98-CDAF1E3670C5}" type="parTrans" cxnId="{F739AB50-5B81-4DF8-885B-38AB0308C383}">
      <dgm:prSet/>
      <dgm:spPr/>
      <dgm:t>
        <a:bodyPr/>
        <a:lstStyle/>
        <a:p>
          <a:endParaRPr lang="en-US"/>
        </a:p>
      </dgm:t>
    </dgm:pt>
    <dgm:pt modelId="{25FC3B67-2005-409C-8D95-8FE81048D936}" type="sibTrans" cxnId="{F739AB50-5B81-4DF8-885B-38AB0308C383}">
      <dgm:prSet/>
      <dgm:spPr/>
      <dgm:t>
        <a:bodyPr/>
        <a:lstStyle/>
        <a:p>
          <a:endParaRPr lang="en-US"/>
        </a:p>
      </dgm:t>
    </dgm:pt>
    <dgm:pt modelId="{8A540ED6-2F60-40B1-A6F8-62365BC5A49C}">
      <dgm:prSet/>
      <dgm:spPr/>
      <dgm:t>
        <a:bodyPr/>
        <a:lstStyle/>
        <a:p>
          <a:pPr>
            <a:defRPr b="1"/>
          </a:pPr>
          <a:r>
            <a:rPr lang="en-US"/>
            <a:t>1997</a:t>
          </a:r>
        </a:p>
      </dgm:t>
    </dgm:pt>
    <dgm:pt modelId="{E8B303DA-BF15-4DDE-9721-E13A48C9420B}" type="parTrans" cxnId="{4D9B078A-B4AA-4E4D-A471-8B3C92CFCB57}">
      <dgm:prSet/>
      <dgm:spPr/>
      <dgm:t>
        <a:bodyPr/>
        <a:lstStyle/>
        <a:p>
          <a:endParaRPr lang="en-US"/>
        </a:p>
      </dgm:t>
    </dgm:pt>
    <dgm:pt modelId="{FADB6DC2-4A7B-402A-B62A-A911C171B621}" type="sibTrans" cxnId="{4D9B078A-B4AA-4E4D-A471-8B3C92CFCB57}">
      <dgm:prSet/>
      <dgm:spPr/>
      <dgm:t>
        <a:bodyPr/>
        <a:lstStyle/>
        <a:p>
          <a:endParaRPr lang="en-US"/>
        </a:p>
      </dgm:t>
    </dgm:pt>
    <dgm:pt modelId="{4D36251F-5720-48D3-B32D-D75BD7DC8CD4}">
      <dgm:prSet/>
      <dgm:spPr/>
      <dgm:t>
        <a:bodyPr/>
        <a:lstStyle/>
        <a:p>
          <a:r>
            <a:rPr lang="en-US"/>
            <a:t> </a:t>
          </a:r>
          <a:r>
            <a:rPr lang="en-US">
              <a:latin typeface="Rockwell Condensed" panose="02060603050405020104"/>
            </a:rPr>
            <a:t>Estonia</a:t>
          </a:r>
          <a:r>
            <a:rPr lang="en-US"/>
            <a:t> rejects the Russian proposal guaranteeing the country’s security. Preferring a close relationship with the West since its independence, Estonia seeks to join NATO and the European Union</a:t>
          </a:r>
        </a:p>
      </dgm:t>
    </dgm:pt>
    <dgm:pt modelId="{C5B85DB3-7386-4176-8B14-98654A3B574A}" type="parTrans" cxnId="{F8F817C2-6F76-4187-A2B6-F0CFCA01B97A}">
      <dgm:prSet/>
      <dgm:spPr/>
      <dgm:t>
        <a:bodyPr/>
        <a:lstStyle/>
        <a:p>
          <a:endParaRPr lang="en-US"/>
        </a:p>
      </dgm:t>
    </dgm:pt>
    <dgm:pt modelId="{9D9A4C5A-D8D3-4DE2-9A12-15D8BB18F9DA}" type="sibTrans" cxnId="{F8F817C2-6F76-4187-A2B6-F0CFCA01B97A}">
      <dgm:prSet/>
      <dgm:spPr/>
      <dgm:t>
        <a:bodyPr/>
        <a:lstStyle/>
        <a:p>
          <a:endParaRPr lang="en-US"/>
        </a:p>
      </dgm:t>
    </dgm:pt>
    <dgm:pt modelId="{955EEE1C-043B-46E2-AEDA-8F4F11B6EAA2}">
      <dgm:prSet/>
      <dgm:spPr/>
      <dgm:t>
        <a:bodyPr/>
        <a:lstStyle/>
        <a:p>
          <a:pPr>
            <a:defRPr b="1"/>
          </a:pPr>
          <a:r>
            <a:rPr lang="en-US"/>
            <a:t>2004</a:t>
          </a:r>
        </a:p>
      </dgm:t>
    </dgm:pt>
    <dgm:pt modelId="{A2A11959-A39F-4B90-A6C3-79DF5766E936}" type="parTrans" cxnId="{D7D0C38D-2DB6-4C0F-911E-9067EAEF7308}">
      <dgm:prSet/>
      <dgm:spPr/>
      <dgm:t>
        <a:bodyPr/>
        <a:lstStyle/>
        <a:p>
          <a:endParaRPr lang="en-US"/>
        </a:p>
      </dgm:t>
    </dgm:pt>
    <dgm:pt modelId="{59F5D43C-B531-4454-A62D-3B11C4F42BA4}" type="sibTrans" cxnId="{D7D0C38D-2DB6-4C0F-911E-9067EAEF7308}">
      <dgm:prSet/>
      <dgm:spPr/>
      <dgm:t>
        <a:bodyPr/>
        <a:lstStyle/>
        <a:p>
          <a:endParaRPr lang="en-US"/>
        </a:p>
      </dgm:t>
    </dgm:pt>
    <dgm:pt modelId="{CB856CED-082D-4766-9209-7379618A7D71}">
      <dgm:prSet/>
      <dgm:spPr/>
      <dgm:t>
        <a:bodyPr/>
        <a:lstStyle/>
        <a:p>
          <a:r>
            <a:rPr lang="en-US"/>
            <a:t>Estonia joins NATO and the European Union</a:t>
          </a:r>
        </a:p>
      </dgm:t>
    </dgm:pt>
    <dgm:pt modelId="{95AB00A9-5B20-4A2E-B38F-34772F7EDD58}" type="parTrans" cxnId="{8E7C8FCF-23F9-435D-87A1-95E92CF06996}">
      <dgm:prSet/>
      <dgm:spPr/>
      <dgm:t>
        <a:bodyPr/>
        <a:lstStyle/>
        <a:p>
          <a:endParaRPr lang="en-US"/>
        </a:p>
      </dgm:t>
    </dgm:pt>
    <dgm:pt modelId="{1C116D7F-2F1A-4942-838A-38F3174C3466}" type="sibTrans" cxnId="{8E7C8FCF-23F9-435D-87A1-95E92CF06996}">
      <dgm:prSet/>
      <dgm:spPr/>
      <dgm:t>
        <a:bodyPr/>
        <a:lstStyle/>
        <a:p>
          <a:endParaRPr lang="en-US"/>
        </a:p>
      </dgm:t>
    </dgm:pt>
    <dgm:pt modelId="{969A89CA-F1B3-430F-AB13-0BB2113DADC8}">
      <dgm:prSet/>
      <dgm:spPr/>
      <dgm:t>
        <a:bodyPr/>
        <a:lstStyle/>
        <a:p>
          <a:pPr>
            <a:defRPr b="1"/>
          </a:pPr>
          <a:r>
            <a:rPr lang="en-US"/>
            <a:t>2006</a:t>
          </a:r>
        </a:p>
      </dgm:t>
    </dgm:pt>
    <dgm:pt modelId="{087271AC-7A9E-485C-A434-EEBF63FFD6A8}" type="parTrans" cxnId="{5775AAF4-D208-4CCC-BE31-FA43E2E1337D}">
      <dgm:prSet/>
      <dgm:spPr/>
      <dgm:t>
        <a:bodyPr/>
        <a:lstStyle/>
        <a:p>
          <a:endParaRPr lang="en-US"/>
        </a:p>
      </dgm:t>
    </dgm:pt>
    <dgm:pt modelId="{85D03F69-354F-47DB-9F9E-8DED1C62D054}" type="sibTrans" cxnId="{5775AAF4-D208-4CCC-BE31-FA43E2E1337D}">
      <dgm:prSet/>
      <dgm:spPr/>
      <dgm:t>
        <a:bodyPr/>
        <a:lstStyle/>
        <a:p>
          <a:endParaRPr lang="en-US"/>
        </a:p>
      </dgm:t>
    </dgm:pt>
    <dgm:pt modelId="{B5B50372-D29E-4FE1-BD77-FD9303A46A63}">
      <dgm:prSet/>
      <dgm:spPr/>
      <dgm:t>
        <a:bodyPr/>
        <a:lstStyle/>
        <a:p>
          <a:r>
            <a:rPr lang="en-US"/>
            <a:t>Toomas Hendrik Ilves, Social Democrat, becomes Head of State</a:t>
          </a:r>
        </a:p>
      </dgm:t>
    </dgm:pt>
    <dgm:pt modelId="{D074A4D0-18DA-4612-8DF4-431F84110E36}" type="parTrans" cxnId="{747A0027-8440-4F4C-B3C0-E12FBBE629CF}">
      <dgm:prSet/>
      <dgm:spPr/>
      <dgm:t>
        <a:bodyPr/>
        <a:lstStyle/>
        <a:p>
          <a:endParaRPr lang="en-US"/>
        </a:p>
      </dgm:t>
    </dgm:pt>
    <dgm:pt modelId="{4644E7A9-0F8C-460F-A36C-688317A7D567}" type="sibTrans" cxnId="{747A0027-8440-4F4C-B3C0-E12FBBE629CF}">
      <dgm:prSet/>
      <dgm:spPr/>
      <dgm:t>
        <a:bodyPr/>
        <a:lstStyle/>
        <a:p>
          <a:endParaRPr lang="en-US"/>
        </a:p>
      </dgm:t>
    </dgm:pt>
    <dgm:pt modelId="{0F3D9FEF-3A65-44FD-992A-E6A82A925C25}">
      <dgm:prSet/>
      <dgm:spPr/>
      <dgm:t>
        <a:bodyPr/>
        <a:lstStyle/>
        <a:p>
          <a:pPr>
            <a:defRPr b="1"/>
          </a:pPr>
          <a:r>
            <a:rPr lang="en-US"/>
            <a:t>2007</a:t>
          </a:r>
        </a:p>
      </dgm:t>
    </dgm:pt>
    <dgm:pt modelId="{5F934BF6-0E1F-4E76-B935-F79E09AE0D79}" type="parTrans" cxnId="{4B2B55FA-B03A-4F81-ABA2-35864A9989F5}">
      <dgm:prSet/>
      <dgm:spPr/>
      <dgm:t>
        <a:bodyPr/>
        <a:lstStyle/>
        <a:p>
          <a:endParaRPr lang="en-US"/>
        </a:p>
      </dgm:t>
    </dgm:pt>
    <dgm:pt modelId="{570431B1-4277-48E3-8082-27443EA0D238}" type="sibTrans" cxnId="{4B2B55FA-B03A-4F81-ABA2-35864A9989F5}">
      <dgm:prSet/>
      <dgm:spPr/>
      <dgm:t>
        <a:bodyPr/>
        <a:lstStyle/>
        <a:p>
          <a:endParaRPr lang="en-US"/>
        </a:p>
      </dgm:t>
    </dgm:pt>
    <dgm:pt modelId="{556F73BA-322C-4265-AE5B-C8AB4F55DB0E}">
      <dgm:prSet/>
      <dgm:spPr/>
      <dgm:t>
        <a:bodyPr/>
        <a:lstStyle/>
        <a:p>
          <a:r>
            <a:rPr lang="en-US"/>
            <a:t>Estonia joined the Schengen area</a:t>
          </a:r>
        </a:p>
      </dgm:t>
    </dgm:pt>
    <dgm:pt modelId="{5852E205-96F4-4E59-9897-66F079A9E56F}" type="parTrans" cxnId="{C0EE2354-48E0-49A5-B8AF-99C0FE05FC0C}">
      <dgm:prSet/>
      <dgm:spPr/>
      <dgm:t>
        <a:bodyPr/>
        <a:lstStyle/>
        <a:p>
          <a:endParaRPr lang="en-US"/>
        </a:p>
      </dgm:t>
    </dgm:pt>
    <dgm:pt modelId="{70EA8F44-DFB1-492A-BD31-88F43FD582AE}" type="sibTrans" cxnId="{C0EE2354-48E0-49A5-B8AF-99C0FE05FC0C}">
      <dgm:prSet/>
      <dgm:spPr/>
      <dgm:t>
        <a:bodyPr/>
        <a:lstStyle/>
        <a:p>
          <a:endParaRPr lang="en-US"/>
        </a:p>
      </dgm:t>
    </dgm:pt>
    <dgm:pt modelId="{833731C0-7852-4C5A-AB40-CFD72442A8F0}" type="pres">
      <dgm:prSet presAssocID="{16B46989-D8FC-4414-9EEE-9633F0A5CEF0}" presName="root" presStyleCnt="0">
        <dgm:presLayoutVars>
          <dgm:chMax/>
          <dgm:chPref/>
          <dgm:animLvl val="lvl"/>
        </dgm:presLayoutVars>
      </dgm:prSet>
      <dgm:spPr/>
    </dgm:pt>
    <dgm:pt modelId="{A23CE0F5-1762-49D3-9B26-D6433715767A}" type="pres">
      <dgm:prSet presAssocID="{16B46989-D8FC-4414-9EEE-9633F0A5CEF0}"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EA9A0D71-A63B-4CB5-AD35-89287E7E3EE1}" type="pres">
      <dgm:prSet presAssocID="{16B46989-D8FC-4414-9EEE-9633F0A5CEF0}" presName="nodes" presStyleCnt="0">
        <dgm:presLayoutVars>
          <dgm:chMax/>
          <dgm:chPref/>
          <dgm:animLvl val="lvl"/>
        </dgm:presLayoutVars>
      </dgm:prSet>
      <dgm:spPr/>
    </dgm:pt>
    <dgm:pt modelId="{727A0D11-39CA-403A-9AD9-BC0B5B234DD9}" type="pres">
      <dgm:prSet presAssocID="{A8DBF75C-855E-4958-BAC0-C7742A54E165}" presName="composite" presStyleCnt="0"/>
      <dgm:spPr/>
    </dgm:pt>
    <dgm:pt modelId="{0E01A033-63A3-4113-BC42-3C342E2EDC6D}" type="pres">
      <dgm:prSet presAssocID="{A8DBF75C-855E-4958-BAC0-C7742A54E165}"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0BABA388-6E84-4FE6-979D-BDAFE2F02E8A}" type="pres">
      <dgm:prSet presAssocID="{A8DBF75C-855E-4958-BAC0-C7742A54E165}" presName="DropPinPlaceHolder" presStyleCnt="0"/>
      <dgm:spPr/>
    </dgm:pt>
    <dgm:pt modelId="{8D389A10-0C4A-4E81-A88C-8ECA1ED7BA8F}" type="pres">
      <dgm:prSet presAssocID="{A8DBF75C-855E-4958-BAC0-C7742A54E165}" presName="DropPin" presStyleLbl="alignNode1" presStyleIdx="0" presStyleCnt="6"/>
      <dgm:spPr/>
    </dgm:pt>
    <dgm:pt modelId="{8201346D-D7CD-4EE6-AB91-2838359EDF27}" type="pres">
      <dgm:prSet presAssocID="{A8DBF75C-855E-4958-BAC0-C7742A54E165}" presName="Ellipse" presStyleLbl="fgAcc1" presStyleIdx="1" presStyleCnt="7"/>
      <dgm:spPr>
        <a:solidFill>
          <a:schemeClr val="lt1">
            <a:alpha val="90000"/>
            <a:hueOff val="0"/>
            <a:satOff val="0"/>
            <a:lumOff val="0"/>
            <a:alphaOff val="0"/>
          </a:schemeClr>
        </a:solidFill>
        <a:ln w="12700" cap="flat" cmpd="sng" algn="ctr">
          <a:noFill/>
          <a:prstDash val="solid"/>
        </a:ln>
        <a:effectLst/>
      </dgm:spPr>
    </dgm:pt>
    <dgm:pt modelId="{4D3E125A-C162-46A0-B14A-7DDB261E802F}" type="pres">
      <dgm:prSet presAssocID="{A8DBF75C-855E-4958-BAC0-C7742A54E165}" presName="L2TextContainer" presStyleLbl="revTx" presStyleIdx="0" presStyleCnt="12">
        <dgm:presLayoutVars>
          <dgm:bulletEnabled val="1"/>
        </dgm:presLayoutVars>
      </dgm:prSet>
      <dgm:spPr/>
    </dgm:pt>
    <dgm:pt modelId="{B66B916F-B510-4156-BD87-2C9390A1E820}" type="pres">
      <dgm:prSet presAssocID="{A8DBF75C-855E-4958-BAC0-C7742A54E165}" presName="L1TextContainer" presStyleLbl="revTx" presStyleIdx="1" presStyleCnt="12">
        <dgm:presLayoutVars>
          <dgm:chMax val="1"/>
          <dgm:chPref val="1"/>
          <dgm:bulletEnabled val="1"/>
        </dgm:presLayoutVars>
      </dgm:prSet>
      <dgm:spPr/>
    </dgm:pt>
    <dgm:pt modelId="{D3266522-3A69-4179-93FA-4F7AC26754F3}" type="pres">
      <dgm:prSet presAssocID="{A8DBF75C-855E-4958-BAC0-C7742A54E165}" presName="ConnectLine" presStyleLbl="sibTrans1D1" presStyleIdx="0" presStyleCnt="6"/>
      <dgm:spPr>
        <a:noFill/>
        <a:ln w="12700" cap="flat" cmpd="sng" algn="ctr">
          <a:solidFill>
            <a:schemeClr val="accent2">
              <a:hueOff val="0"/>
              <a:satOff val="0"/>
              <a:lumOff val="0"/>
              <a:alphaOff val="0"/>
            </a:schemeClr>
          </a:solidFill>
          <a:prstDash val="dash"/>
        </a:ln>
        <a:effectLst/>
      </dgm:spPr>
    </dgm:pt>
    <dgm:pt modelId="{3DC4843E-D031-46DC-AFCD-76C9D7669D17}" type="pres">
      <dgm:prSet presAssocID="{A8DBF75C-855E-4958-BAC0-C7742A54E165}" presName="EmptyPlaceHolder" presStyleCnt="0"/>
      <dgm:spPr/>
    </dgm:pt>
    <dgm:pt modelId="{3BACB417-ED13-4C96-99E9-D01AC4AE7F0A}" type="pres">
      <dgm:prSet presAssocID="{52CCE427-8244-433E-AC94-672DC0CFB28B}" presName="spaceBetweenRectangles" presStyleCnt="0"/>
      <dgm:spPr/>
    </dgm:pt>
    <dgm:pt modelId="{C60E07BD-860B-4B55-AE16-97657E9EF65A}" type="pres">
      <dgm:prSet presAssocID="{A9064AC3-43A4-4797-8527-2A84577DC72E}" presName="composite" presStyleCnt="0"/>
      <dgm:spPr/>
    </dgm:pt>
    <dgm:pt modelId="{4EC50C6B-0F31-4E5D-A0AA-3CBAFD5291E1}" type="pres">
      <dgm:prSet presAssocID="{A9064AC3-43A4-4797-8527-2A84577DC72E}" presName="ConnectorPoint" presStyleLbl="lnNode1" presStyleIdx="1" presStyleCnt="6"/>
      <dgm:spPr>
        <a:solidFill>
          <a:schemeClr val="accent2">
            <a:hueOff val="381558"/>
            <a:satOff val="-8706"/>
            <a:lumOff val="3216"/>
            <a:alphaOff val="0"/>
          </a:schemeClr>
        </a:solidFill>
        <a:ln w="6350" cap="flat" cmpd="sng" algn="ctr">
          <a:solidFill>
            <a:schemeClr val="lt1">
              <a:hueOff val="0"/>
              <a:satOff val="0"/>
              <a:lumOff val="0"/>
              <a:alphaOff val="0"/>
            </a:schemeClr>
          </a:solidFill>
          <a:prstDash val="solid"/>
        </a:ln>
        <a:effectLst/>
      </dgm:spPr>
    </dgm:pt>
    <dgm:pt modelId="{8D39197D-860F-4992-AE9A-3E9DA536F66A}" type="pres">
      <dgm:prSet presAssocID="{A9064AC3-43A4-4797-8527-2A84577DC72E}" presName="DropPinPlaceHolder" presStyleCnt="0"/>
      <dgm:spPr/>
    </dgm:pt>
    <dgm:pt modelId="{E3BC955A-089C-49D5-90A0-864CC0E917BB}" type="pres">
      <dgm:prSet presAssocID="{A9064AC3-43A4-4797-8527-2A84577DC72E}" presName="DropPin" presStyleLbl="alignNode1" presStyleIdx="1" presStyleCnt="6"/>
      <dgm:spPr/>
    </dgm:pt>
    <dgm:pt modelId="{38B46B25-4DA1-4B7F-BB15-ECF6566BBCD3}" type="pres">
      <dgm:prSet presAssocID="{A9064AC3-43A4-4797-8527-2A84577DC72E}" presName="Ellipse" presStyleLbl="fgAcc1" presStyleIdx="2" presStyleCnt="7"/>
      <dgm:spPr>
        <a:solidFill>
          <a:schemeClr val="lt1">
            <a:alpha val="90000"/>
            <a:hueOff val="0"/>
            <a:satOff val="0"/>
            <a:lumOff val="0"/>
            <a:alphaOff val="0"/>
          </a:schemeClr>
        </a:solidFill>
        <a:ln w="12700" cap="flat" cmpd="sng" algn="ctr">
          <a:noFill/>
          <a:prstDash val="solid"/>
        </a:ln>
        <a:effectLst/>
      </dgm:spPr>
    </dgm:pt>
    <dgm:pt modelId="{878AFF46-19D0-4435-9AB2-DFF891E4D5E2}" type="pres">
      <dgm:prSet presAssocID="{A9064AC3-43A4-4797-8527-2A84577DC72E}" presName="L2TextContainer" presStyleLbl="revTx" presStyleIdx="2" presStyleCnt="12">
        <dgm:presLayoutVars>
          <dgm:bulletEnabled val="1"/>
        </dgm:presLayoutVars>
      </dgm:prSet>
      <dgm:spPr/>
    </dgm:pt>
    <dgm:pt modelId="{22B1D7B5-412B-4785-90B4-D391FCD1BC0D}" type="pres">
      <dgm:prSet presAssocID="{A9064AC3-43A4-4797-8527-2A84577DC72E}" presName="L1TextContainer" presStyleLbl="revTx" presStyleIdx="3" presStyleCnt="12">
        <dgm:presLayoutVars>
          <dgm:chMax val="1"/>
          <dgm:chPref val="1"/>
          <dgm:bulletEnabled val="1"/>
        </dgm:presLayoutVars>
      </dgm:prSet>
      <dgm:spPr/>
    </dgm:pt>
    <dgm:pt modelId="{84587A20-54FA-42F0-A0C8-17BF190A2622}" type="pres">
      <dgm:prSet presAssocID="{A9064AC3-43A4-4797-8527-2A84577DC72E}" presName="ConnectLine" presStyleLbl="sibTrans1D1" presStyleIdx="1" presStyleCnt="6"/>
      <dgm:spPr>
        <a:noFill/>
        <a:ln w="12700" cap="flat" cmpd="sng" algn="ctr">
          <a:solidFill>
            <a:schemeClr val="accent2">
              <a:hueOff val="381558"/>
              <a:satOff val="-8706"/>
              <a:lumOff val="3216"/>
              <a:alphaOff val="0"/>
            </a:schemeClr>
          </a:solidFill>
          <a:prstDash val="dash"/>
        </a:ln>
        <a:effectLst/>
      </dgm:spPr>
    </dgm:pt>
    <dgm:pt modelId="{196308FF-16F8-40F8-80E1-85F5FAEACD5C}" type="pres">
      <dgm:prSet presAssocID="{A9064AC3-43A4-4797-8527-2A84577DC72E}" presName="EmptyPlaceHolder" presStyleCnt="0"/>
      <dgm:spPr/>
    </dgm:pt>
    <dgm:pt modelId="{F11794C9-EE77-4637-B21F-21D8581C09DD}" type="pres">
      <dgm:prSet presAssocID="{4A289177-C66E-4A45-82E3-C5F4AC2868F9}" presName="spaceBetweenRectangles" presStyleCnt="0"/>
      <dgm:spPr/>
    </dgm:pt>
    <dgm:pt modelId="{11B7E583-2BF6-491C-A1A9-F715FEF149FC}" type="pres">
      <dgm:prSet presAssocID="{8A540ED6-2F60-40B1-A6F8-62365BC5A49C}" presName="composite" presStyleCnt="0"/>
      <dgm:spPr/>
    </dgm:pt>
    <dgm:pt modelId="{18C66164-8B59-451D-AF61-A9F08430D1DF}" type="pres">
      <dgm:prSet presAssocID="{8A540ED6-2F60-40B1-A6F8-62365BC5A49C}" presName="ConnectorPoint" presStyleLbl="lnNode1" presStyleIdx="2" presStyleCnt="6"/>
      <dgm:spPr>
        <a:solidFill>
          <a:schemeClr val="accent2">
            <a:hueOff val="763116"/>
            <a:satOff val="-17411"/>
            <a:lumOff val="6432"/>
            <a:alphaOff val="0"/>
          </a:schemeClr>
        </a:solidFill>
        <a:ln w="6350" cap="flat" cmpd="sng" algn="ctr">
          <a:solidFill>
            <a:schemeClr val="lt1">
              <a:hueOff val="0"/>
              <a:satOff val="0"/>
              <a:lumOff val="0"/>
              <a:alphaOff val="0"/>
            </a:schemeClr>
          </a:solidFill>
          <a:prstDash val="solid"/>
        </a:ln>
        <a:effectLst/>
      </dgm:spPr>
    </dgm:pt>
    <dgm:pt modelId="{4F9257AA-D8CD-4C41-9783-9E35D8F30BF6}" type="pres">
      <dgm:prSet presAssocID="{8A540ED6-2F60-40B1-A6F8-62365BC5A49C}" presName="DropPinPlaceHolder" presStyleCnt="0"/>
      <dgm:spPr/>
    </dgm:pt>
    <dgm:pt modelId="{257E92AF-E4A5-4CB2-9C8D-51F369878853}" type="pres">
      <dgm:prSet presAssocID="{8A540ED6-2F60-40B1-A6F8-62365BC5A49C}" presName="DropPin" presStyleLbl="alignNode1" presStyleIdx="2" presStyleCnt="6"/>
      <dgm:spPr/>
    </dgm:pt>
    <dgm:pt modelId="{E93625C3-3DF5-4B79-9DE2-4662C240A288}" type="pres">
      <dgm:prSet presAssocID="{8A540ED6-2F60-40B1-A6F8-62365BC5A49C}" presName="Ellipse" presStyleLbl="fgAcc1" presStyleIdx="3" presStyleCnt="7"/>
      <dgm:spPr>
        <a:solidFill>
          <a:schemeClr val="lt1">
            <a:alpha val="90000"/>
            <a:hueOff val="0"/>
            <a:satOff val="0"/>
            <a:lumOff val="0"/>
            <a:alphaOff val="0"/>
          </a:schemeClr>
        </a:solidFill>
        <a:ln w="12700" cap="flat" cmpd="sng" algn="ctr">
          <a:noFill/>
          <a:prstDash val="solid"/>
        </a:ln>
        <a:effectLst/>
      </dgm:spPr>
    </dgm:pt>
    <dgm:pt modelId="{2E8DDF86-E2F1-4936-9D19-278FDC210381}" type="pres">
      <dgm:prSet presAssocID="{8A540ED6-2F60-40B1-A6F8-62365BC5A49C}" presName="L2TextContainer" presStyleLbl="revTx" presStyleIdx="4" presStyleCnt="12">
        <dgm:presLayoutVars>
          <dgm:bulletEnabled val="1"/>
        </dgm:presLayoutVars>
      </dgm:prSet>
      <dgm:spPr/>
    </dgm:pt>
    <dgm:pt modelId="{F7F7DFE7-81BD-4285-A371-B38F42E2B086}" type="pres">
      <dgm:prSet presAssocID="{8A540ED6-2F60-40B1-A6F8-62365BC5A49C}" presName="L1TextContainer" presStyleLbl="revTx" presStyleIdx="5" presStyleCnt="12">
        <dgm:presLayoutVars>
          <dgm:chMax val="1"/>
          <dgm:chPref val="1"/>
          <dgm:bulletEnabled val="1"/>
        </dgm:presLayoutVars>
      </dgm:prSet>
      <dgm:spPr/>
    </dgm:pt>
    <dgm:pt modelId="{2DDD2938-97A2-46CE-95AA-B02900766781}" type="pres">
      <dgm:prSet presAssocID="{8A540ED6-2F60-40B1-A6F8-62365BC5A49C}" presName="ConnectLine" presStyleLbl="sibTrans1D1" presStyleIdx="2" presStyleCnt="6"/>
      <dgm:spPr>
        <a:noFill/>
        <a:ln w="12700" cap="flat" cmpd="sng" algn="ctr">
          <a:solidFill>
            <a:schemeClr val="accent2">
              <a:hueOff val="763116"/>
              <a:satOff val="-17411"/>
              <a:lumOff val="6432"/>
              <a:alphaOff val="0"/>
            </a:schemeClr>
          </a:solidFill>
          <a:prstDash val="dash"/>
        </a:ln>
        <a:effectLst/>
      </dgm:spPr>
    </dgm:pt>
    <dgm:pt modelId="{70A39596-9F12-4485-BECC-6A996958DCEB}" type="pres">
      <dgm:prSet presAssocID="{8A540ED6-2F60-40B1-A6F8-62365BC5A49C}" presName="EmptyPlaceHolder" presStyleCnt="0"/>
      <dgm:spPr/>
    </dgm:pt>
    <dgm:pt modelId="{79224244-8856-4625-A24C-EDC8F4C4916E}" type="pres">
      <dgm:prSet presAssocID="{FADB6DC2-4A7B-402A-B62A-A911C171B621}" presName="spaceBetweenRectangles" presStyleCnt="0"/>
      <dgm:spPr/>
    </dgm:pt>
    <dgm:pt modelId="{F59F03B6-5C27-42D3-AEF0-2091C26C6ECC}" type="pres">
      <dgm:prSet presAssocID="{955EEE1C-043B-46E2-AEDA-8F4F11B6EAA2}" presName="composite" presStyleCnt="0"/>
      <dgm:spPr/>
    </dgm:pt>
    <dgm:pt modelId="{99201442-F205-42F8-A69E-089E0967E753}" type="pres">
      <dgm:prSet presAssocID="{955EEE1C-043B-46E2-AEDA-8F4F11B6EAA2}" presName="ConnectorPoint" presStyleLbl="lnNode1" presStyleIdx="3" presStyleCnt="6"/>
      <dgm:spPr>
        <a:solidFill>
          <a:schemeClr val="accent2">
            <a:hueOff val="1144674"/>
            <a:satOff val="-26117"/>
            <a:lumOff val="9647"/>
            <a:alphaOff val="0"/>
          </a:schemeClr>
        </a:solidFill>
        <a:ln w="6350" cap="flat" cmpd="sng" algn="ctr">
          <a:solidFill>
            <a:schemeClr val="lt1">
              <a:hueOff val="0"/>
              <a:satOff val="0"/>
              <a:lumOff val="0"/>
              <a:alphaOff val="0"/>
            </a:schemeClr>
          </a:solidFill>
          <a:prstDash val="solid"/>
        </a:ln>
        <a:effectLst/>
      </dgm:spPr>
    </dgm:pt>
    <dgm:pt modelId="{8D611955-462A-4B28-8273-1F7358C3FB3E}" type="pres">
      <dgm:prSet presAssocID="{955EEE1C-043B-46E2-AEDA-8F4F11B6EAA2}" presName="DropPinPlaceHolder" presStyleCnt="0"/>
      <dgm:spPr/>
    </dgm:pt>
    <dgm:pt modelId="{A0AD4E64-D547-4536-8C5B-FDA3A5AD2A59}" type="pres">
      <dgm:prSet presAssocID="{955EEE1C-043B-46E2-AEDA-8F4F11B6EAA2}" presName="DropPin" presStyleLbl="alignNode1" presStyleIdx="3" presStyleCnt="6"/>
      <dgm:spPr/>
    </dgm:pt>
    <dgm:pt modelId="{193DD666-137B-4F37-966D-FBF40F441DFB}" type="pres">
      <dgm:prSet presAssocID="{955EEE1C-043B-46E2-AEDA-8F4F11B6EAA2}" presName="Ellipse" presStyleLbl="fgAcc1" presStyleIdx="4" presStyleCnt="7"/>
      <dgm:spPr>
        <a:solidFill>
          <a:schemeClr val="lt1">
            <a:alpha val="90000"/>
            <a:hueOff val="0"/>
            <a:satOff val="0"/>
            <a:lumOff val="0"/>
            <a:alphaOff val="0"/>
          </a:schemeClr>
        </a:solidFill>
        <a:ln w="12700" cap="flat" cmpd="sng" algn="ctr">
          <a:noFill/>
          <a:prstDash val="solid"/>
        </a:ln>
        <a:effectLst/>
      </dgm:spPr>
    </dgm:pt>
    <dgm:pt modelId="{CA972F52-6DCF-423B-939F-20C30ED7054C}" type="pres">
      <dgm:prSet presAssocID="{955EEE1C-043B-46E2-AEDA-8F4F11B6EAA2}" presName="L2TextContainer" presStyleLbl="revTx" presStyleIdx="6" presStyleCnt="12">
        <dgm:presLayoutVars>
          <dgm:bulletEnabled val="1"/>
        </dgm:presLayoutVars>
      </dgm:prSet>
      <dgm:spPr/>
    </dgm:pt>
    <dgm:pt modelId="{30DBDB32-49AB-449D-805A-DB4314B277E6}" type="pres">
      <dgm:prSet presAssocID="{955EEE1C-043B-46E2-AEDA-8F4F11B6EAA2}" presName="L1TextContainer" presStyleLbl="revTx" presStyleIdx="7" presStyleCnt="12">
        <dgm:presLayoutVars>
          <dgm:chMax val="1"/>
          <dgm:chPref val="1"/>
          <dgm:bulletEnabled val="1"/>
        </dgm:presLayoutVars>
      </dgm:prSet>
      <dgm:spPr/>
    </dgm:pt>
    <dgm:pt modelId="{EB90BA80-402D-4BE9-8C8B-9FB8C263E48F}" type="pres">
      <dgm:prSet presAssocID="{955EEE1C-043B-46E2-AEDA-8F4F11B6EAA2}" presName="ConnectLine" presStyleLbl="sibTrans1D1" presStyleIdx="3" presStyleCnt="6"/>
      <dgm:spPr>
        <a:noFill/>
        <a:ln w="12700" cap="flat" cmpd="sng" algn="ctr">
          <a:solidFill>
            <a:schemeClr val="accent2">
              <a:hueOff val="1144674"/>
              <a:satOff val="-26117"/>
              <a:lumOff val="9647"/>
              <a:alphaOff val="0"/>
            </a:schemeClr>
          </a:solidFill>
          <a:prstDash val="dash"/>
        </a:ln>
        <a:effectLst/>
      </dgm:spPr>
    </dgm:pt>
    <dgm:pt modelId="{0FE54CCA-79C6-4EC8-BBF3-356EE5C415D7}" type="pres">
      <dgm:prSet presAssocID="{955EEE1C-043B-46E2-AEDA-8F4F11B6EAA2}" presName="EmptyPlaceHolder" presStyleCnt="0"/>
      <dgm:spPr/>
    </dgm:pt>
    <dgm:pt modelId="{6E345727-62C3-461E-B877-21FDA8DF049D}" type="pres">
      <dgm:prSet presAssocID="{59F5D43C-B531-4454-A62D-3B11C4F42BA4}" presName="spaceBetweenRectangles" presStyleCnt="0"/>
      <dgm:spPr/>
    </dgm:pt>
    <dgm:pt modelId="{8ABB1C50-95EA-4E08-8BC0-68970BC9FC30}" type="pres">
      <dgm:prSet presAssocID="{969A89CA-F1B3-430F-AB13-0BB2113DADC8}" presName="composite" presStyleCnt="0"/>
      <dgm:spPr/>
    </dgm:pt>
    <dgm:pt modelId="{C5250226-D5DB-41AC-9094-F1AACD072831}" type="pres">
      <dgm:prSet presAssocID="{969A89CA-F1B3-430F-AB13-0BB2113DADC8}" presName="ConnectorPoint" presStyleLbl="lnNode1" presStyleIdx="4" presStyleCnt="6"/>
      <dgm:spPr>
        <a:solidFill>
          <a:schemeClr val="accent2">
            <a:hueOff val="1526231"/>
            <a:satOff val="-34822"/>
            <a:lumOff val="12863"/>
            <a:alphaOff val="0"/>
          </a:schemeClr>
        </a:solidFill>
        <a:ln w="6350" cap="flat" cmpd="sng" algn="ctr">
          <a:solidFill>
            <a:schemeClr val="lt1">
              <a:hueOff val="0"/>
              <a:satOff val="0"/>
              <a:lumOff val="0"/>
              <a:alphaOff val="0"/>
            </a:schemeClr>
          </a:solidFill>
          <a:prstDash val="solid"/>
        </a:ln>
        <a:effectLst/>
      </dgm:spPr>
    </dgm:pt>
    <dgm:pt modelId="{61B75D70-A418-4BD9-89AD-1205254A9DEE}" type="pres">
      <dgm:prSet presAssocID="{969A89CA-F1B3-430F-AB13-0BB2113DADC8}" presName="DropPinPlaceHolder" presStyleCnt="0"/>
      <dgm:spPr/>
    </dgm:pt>
    <dgm:pt modelId="{58BE9073-9C7E-4AE7-A030-4FBDBA1C5763}" type="pres">
      <dgm:prSet presAssocID="{969A89CA-F1B3-430F-AB13-0BB2113DADC8}" presName="DropPin" presStyleLbl="alignNode1" presStyleIdx="4" presStyleCnt="6"/>
      <dgm:spPr/>
    </dgm:pt>
    <dgm:pt modelId="{AC58ED16-D5BC-41C8-B0D6-19F285950E75}" type="pres">
      <dgm:prSet presAssocID="{969A89CA-F1B3-430F-AB13-0BB2113DADC8}" presName="Ellipse" presStyleLbl="fgAcc1" presStyleIdx="5" presStyleCnt="7"/>
      <dgm:spPr>
        <a:solidFill>
          <a:schemeClr val="lt1">
            <a:alpha val="90000"/>
            <a:hueOff val="0"/>
            <a:satOff val="0"/>
            <a:lumOff val="0"/>
            <a:alphaOff val="0"/>
          </a:schemeClr>
        </a:solidFill>
        <a:ln w="12700" cap="flat" cmpd="sng" algn="ctr">
          <a:noFill/>
          <a:prstDash val="solid"/>
        </a:ln>
        <a:effectLst/>
      </dgm:spPr>
    </dgm:pt>
    <dgm:pt modelId="{4CACB32C-42BA-4C62-85E6-B97A080D702A}" type="pres">
      <dgm:prSet presAssocID="{969A89CA-F1B3-430F-AB13-0BB2113DADC8}" presName="L2TextContainer" presStyleLbl="revTx" presStyleIdx="8" presStyleCnt="12">
        <dgm:presLayoutVars>
          <dgm:bulletEnabled val="1"/>
        </dgm:presLayoutVars>
      </dgm:prSet>
      <dgm:spPr/>
    </dgm:pt>
    <dgm:pt modelId="{11357B51-0648-4046-96EF-EEF35A73616B}" type="pres">
      <dgm:prSet presAssocID="{969A89CA-F1B3-430F-AB13-0BB2113DADC8}" presName="L1TextContainer" presStyleLbl="revTx" presStyleIdx="9" presStyleCnt="12">
        <dgm:presLayoutVars>
          <dgm:chMax val="1"/>
          <dgm:chPref val="1"/>
          <dgm:bulletEnabled val="1"/>
        </dgm:presLayoutVars>
      </dgm:prSet>
      <dgm:spPr/>
    </dgm:pt>
    <dgm:pt modelId="{787A47E9-1B79-4340-80C3-F0D0A9C127C3}" type="pres">
      <dgm:prSet presAssocID="{969A89CA-F1B3-430F-AB13-0BB2113DADC8}" presName="ConnectLine" presStyleLbl="sibTrans1D1" presStyleIdx="4" presStyleCnt="6"/>
      <dgm:spPr>
        <a:noFill/>
        <a:ln w="12700" cap="flat" cmpd="sng" algn="ctr">
          <a:solidFill>
            <a:schemeClr val="accent2">
              <a:hueOff val="1526231"/>
              <a:satOff val="-34822"/>
              <a:lumOff val="12863"/>
              <a:alphaOff val="0"/>
            </a:schemeClr>
          </a:solidFill>
          <a:prstDash val="dash"/>
        </a:ln>
        <a:effectLst/>
      </dgm:spPr>
    </dgm:pt>
    <dgm:pt modelId="{1095CE4D-E888-4F2C-A46D-CE34C1A36F0F}" type="pres">
      <dgm:prSet presAssocID="{969A89CA-F1B3-430F-AB13-0BB2113DADC8}" presName="EmptyPlaceHolder" presStyleCnt="0"/>
      <dgm:spPr/>
    </dgm:pt>
    <dgm:pt modelId="{8C4BF00B-04ED-4936-BD00-10840046CC69}" type="pres">
      <dgm:prSet presAssocID="{85D03F69-354F-47DB-9F9E-8DED1C62D054}" presName="spaceBetweenRectangles" presStyleCnt="0"/>
      <dgm:spPr/>
    </dgm:pt>
    <dgm:pt modelId="{09DDAA07-C547-4997-8D4E-C39A3BC8BE44}" type="pres">
      <dgm:prSet presAssocID="{0F3D9FEF-3A65-44FD-992A-E6A82A925C25}" presName="composite" presStyleCnt="0"/>
      <dgm:spPr/>
    </dgm:pt>
    <dgm:pt modelId="{18D72CB6-6CA4-4E6B-AD2B-5EECAEB8C257}" type="pres">
      <dgm:prSet presAssocID="{0F3D9FEF-3A65-44FD-992A-E6A82A925C25}" presName="ConnectorPoint" presStyleLbl="lnNode1" presStyleIdx="5" presStyleCnt="6"/>
      <dgm:spPr>
        <a:solidFill>
          <a:schemeClr val="accent2">
            <a:hueOff val="1907789"/>
            <a:satOff val="-43528"/>
            <a:lumOff val="16079"/>
            <a:alphaOff val="0"/>
          </a:schemeClr>
        </a:solidFill>
        <a:ln w="6350" cap="flat" cmpd="sng" algn="ctr">
          <a:solidFill>
            <a:schemeClr val="lt1">
              <a:hueOff val="0"/>
              <a:satOff val="0"/>
              <a:lumOff val="0"/>
              <a:alphaOff val="0"/>
            </a:schemeClr>
          </a:solidFill>
          <a:prstDash val="solid"/>
        </a:ln>
        <a:effectLst/>
      </dgm:spPr>
    </dgm:pt>
    <dgm:pt modelId="{A94CC29B-1688-4B47-8CC9-23E4E7D33FE2}" type="pres">
      <dgm:prSet presAssocID="{0F3D9FEF-3A65-44FD-992A-E6A82A925C25}" presName="DropPinPlaceHolder" presStyleCnt="0"/>
      <dgm:spPr/>
    </dgm:pt>
    <dgm:pt modelId="{A31DAD7F-2D3F-4B4F-BA6E-88A6BCBDB353}" type="pres">
      <dgm:prSet presAssocID="{0F3D9FEF-3A65-44FD-992A-E6A82A925C25}" presName="DropPin" presStyleLbl="alignNode1" presStyleIdx="5" presStyleCnt="6"/>
      <dgm:spPr/>
    </dgm:pt>
    <dgm:pt modelId="{F18E98F6-6E3D-4904-B33A-EAE6E40DAA74}" type="pres">
      <dgm:prSet presAssocID="{0F3D9FEF-3A65-44FD-992A-E6A82A925C25}" presName="Ellipse" presStyleLbl="fgAcc1" presStyleIdx="6" presStyleCnt="7"/>
      <dgm:spPr>
        <a:solidFill>
          <a:schemeClr val="lt1">
            <a:alpha val="90000"/>
            <a:hueOff val="0"/>
            <a:satOff val="0"/>
            <a:lumOff val="0"/>
            <a:alphaOff val="0"/>
          </a:schemeClr>
        </a:solidFill>
        <a:ln w="12700" cap="flat" cmpd="sng" algn="ctr">
          <a:noFill/>
          <a:prstDash val="solid"/>
        </a:ln>
        <a:effectLst/>
      </dgm:spPr>
    </dgm:pt>
    <dgm:pt modelId="{682C78DC-DC29-4030-B16A-4961C839D77A}" type="pres">
      <dgm:prSet presAssocID="{0F3D9FEF-3A65-44FD-992A-E6A82A925C25}" presName="L2TextContainer" presStyleLbl="revTx" presStyleIdx="10" presStyleCnt="12">
        <dgm:presLayoutVars>
          <dgm:bulletEnabled val="1"/>
        </dgm:presLayoutVars>
      </dgm:prSet>
      <dgm:spPr/>
    </dgm:pt>
    <dgm:pt modelId="{57C3A7B6-40A9-4B61-8801-ABCE53E40775}" type="pres">
      <dgm:prSet presAssocID="{0F3D9FEF-3A65-44FD-992A-E6A82A925C25}" presName="L1TextContainer" presStyleLbl="revTx" presStyleIdx="11" presStyleCnt="12">
        <dgm:presLayoutVars>
          <dgm:chMax val="1"/>
          <dgm:chPref val="1"/>
          <dgm:bulletEnabled val="1"/>
        </dgm:presLayoutVars>
      </dgm:prSet>
      <dgm:spPr/>
    </dgm:pt>
    <dgm:pt modelId="{37BB9087-A685-4D16-8C39-8117545BBE88}" type="pres">
      <dgm:prSet presAssocID="{0F3D9FEF-3A65-44FD-992A-E6A82A925C25}" presName="ConnectLine" presStyleLbl="sibTrans1D1" presStyleIdx="5" presStyleCnt="6"/>
      <dgm:spPr>
        <a:noFill/>
        <a:ln w="12700" cap="flat" cmpd="sng" algn="ctr">
          <a:solidFill>
            <a:schemeClr val="accent2">
              <a:hueOff val="1907789"/>
              <a:satOff val="-43528"/>
              <a:lumOff val="16079"/>
              <a:alphaOff val="0"/>
            </a:schemeClr>
          </a:solidFill>
          <a:prstDash val="dash"/>
        </a:ln>
        <a:effectLst/>
      </dgm:spPr>
    </dgm:pt>
    <dgm:pt modelId="{D7D2172F-5287-49CA-933E-EA0BFCA144D7}" type="pres">
      <dgm:prSet presAssocID="{0F3D9FEF-3A65-44FD-992A-E6A82A925C25}" presName="EmptyPlaceHolder" presStyleCnt="0"/>
      <dgm:spPr/>
    </dgm:pt>
  </dgm:ptLst>
  <dgm:cxnLst>
    <dgm:cxn modelId="{747A0027-8440-4F4C-B3C0-E12FBBE629CF}" srcId="{969A89CA-F1B3-430F-AB13-0BB2113DADC8}" destId="{B5B50372-D29E-4FE1-BD77-FD9303A46A63}" srcOrd="0" destOrd="0" parTransId="{D074A4D0-18DA-4612-8DF4-431F84110E36}" sibTransId="{4644E7A9-0F8C-460F-A36C-688317A7D567}"/>
    <dgm:cxn modelId="{4A524A2F-8D22-4A0B-A330-19639190C704}" type="presOf" srcId="{4D36251F-5720-48D3-B32D-D75BD7DC8CD4}" destId="{2E8DDF86-E2F1-4936-9D19-278FDC210381}" srcOrd="0" destOrd="0" presId="urn:microsoft.com/office/officeart/2017/3/layout/DropPinTimeline"/>
    <dgm:cxn modelId="{B68EBF36-7981-490F-94DB-990053B7B7F6}" type="presOf" srcId="{556F73BA-322C-4265-AE5B-C8AB4F55DB0E}" destId="{682C78DC-DC29-4030-B16A-4961C839D77A}" srcOrd="0" destOrd="0" presId="urn:microsoft.com/office/officeart/2017/3/layout/DropPinTimeline"/>
    <dgm:cxn modelId="{D08E8D37-8EF2-4304-A337-F975482FEC0D}" srcId="{16B46989-D8FC-4414-9EEE-9633F0A5CEF0}" destId="{A9064AC3-43A4-4797-8527-2A84577DC72E}" srcOrd="1" destOrd="0" parTransId="{710C6107-D6A1-4250-A5BF-D46F45C8CB5B}" sibTransId="{4A289177-C66E-4A45-82E3-C5F4AC2868F9}"/>
    <dgm:cxn modelId="{008F183A-EAC7-440D-9C11-283F1A9FAA9D}" srcId="{16B46989-D8FC-4414-9EEE-9633F0A5CEF0}" destId="{A8DBF75C-855E-4958-BAC0-C7742A54E165}" srcOrd="0" destOrd="0" parTransId="{AE4374A7-32F2-4421-9CAC-6E1CCC35D5FC}" sibTransId="{52CCE427-8244-433E-AC94-672DC0CFB28B}"/>
    <dgm:cxn modelId="{E85E2D65-65EA-4A9F-9BE5-5243312B4E5A}" type="presOf" srcId="{B5B50372-D29E-4FE1-BD77-FD9303A46A63}" destId="{4CACB32C-42BA-4C62-85E6-B97A080D702A}" srcOrd="0" destOrd="0" presId="urn:microsoft.com/office/officeart/2017/3/layout/DropPinTimeline"/>
    <dgm:cxn modelId="{8533D948-BD8F-4B9F-B734-801455F1BDF9}" type="presOf" srcId="{A8DBF75C-855E-4958-BAC0-C7742A54E165}" destId="{B66B916F-B510-4156-BD87-2C9390A1E820}" srcOrd="0" destOrd="0" presId="urn:microsoft.com/office/officeart/2017/3/layout/DropPinTimeline"/>
    <dgm:cxn modelId="{F739AB50-5B81-4DF8-885B-38AB0308C383}" srcId="{A9064AC3-43A4-4797-8527-2A84577DC72E}" destId="{25512757-EB67-446C-84D8-44E166D341C8}" srcOrd="0" destOrd="0" parTransId="{9A8695FF-4BE1-435B-9E98-CDAF1E3670C5}" sibTransId="{25FC3B67-2005-409C-8D95-8FE81048D936}"/>
    <dgm:cxn modelId="{74717171-E9B2-4B4E-938A-1BE4D4B3C334}" type="presOf" srcId="{CB856CED-082D-4766-9209-7379618A7D71}" destId="{CA972F52-6DCF-423B-939F-20C30ED7054C}" srcOrd="0" destOrd="0" presId="urn:microsoft.com/office/officeart/2017/3/layout/DropPinTimeline"/>
    <dgm:cxn modelId="{D37EE953-805E-4C74-A8FD-8AED89F11541}" srcId="{A8DBF75C-855E-4958-BAC0-C7742A54E165}" destId="{54E4F51C-447A-45DC-AF34-EE41A4F8B317}" srcOrd="0" destOrd="0" parTransId="{ECF5F740-9C4E-4200-8CE6-832A43C7A3C8}" sibTransId="{89DB1208-3200-4AD3-973E-68114CAAFB51}"/>
    <dgm:cxn modelId="{C0EE2354-48E0-49A5-B8AF-99C0FE05FC0C}" srcId="{0F3D9FEF-3A65-44FD-992A-E6A82A925C25}" destId="{556F73BA-322C-4265-AE5B-C8AB4F55DB0E}" srcOrd="0" destOrd="0" parTransId="{5852E205-96F4-4E59-9897-66F079A9E56F}" sibTransId="{70EA8F44-DFB1-492A-BD31-88F43FD582AE}"/>
    <dgm:cxn modelId="{4D9B078A-B4AA-4E4D-A471-8B3C92CFCB57}" srcId="{16B46989-D8FC-4414-9EEE-9633F0A5CEF0}" destId="{8A540ED6-2F60-40B1-A6F8-62365BC5A49C}" srcOrd="2" destOrd="0" parTransId="{E8B303DA-BF15-4DDE-9721-E13A48C9420B}" sibTransId="{FADB6DC2-4A7B-402A-B62A-A911C171B621}"/>
    <dgm:cxn modelId="{D7D0C38D-2DB6-4C0F-911E-9067EAEF7308}" srcId="{16B46989-D8FC-4414-9EEE-9633F0A5CEF0}" destId="{955EEE1C-043B-46E2-AEDA-8F4F11B6EAA2}" srcOrd="3" destOrd="0" parTransId="{A2A11959-A39F-4B90-A6C3-79DF5766E936}" sibTransId="{59F5D43C-B531-4454-A62D-3B11C4F42BA4}"/>
    <dgm:cxn modelId="{DC5A119E-CB66-4869-8026-74D26216B325}" type="presOf" srcId="{969A89CA-F1B3-430F-AB13-0BB2113DADC8}" destId="{11357B51-0648-4046-96EF-EEF35A73616B}" srcOrd="0" destOrd="0" presId="urn:microsoft.com/office/officeart/2017/3/layout/DropPinTimeline"/>
    <dgm:cxn modelId="{2B4C23B5-9BC9-4F60-BB83-656B5856E3D5}" type="presOf" srcId="{54E4F51C-447A-45DC-AF34-EE41A4F8B317}" destId="{4D3E125A-C162-46A0-B14A-7DDB261E802F}" srcOrd="0" destOrd="0" presId="urn:microsoft.com/office/officeart/2017/3/layout/DropPinTimeline"/>
    <dgm:cxn modelId="{F8F817C2-6F76-4187-A2B6-F0CFCA01B97A}" srcId="{8A540ED6-2F60-40B1-A6F8-62365BC5A49C}" destId="{4D36251F-5720-48D3-B32D-D75BD7DC8CD4}" srcOrd="0" destOrd="0" parTransId="{C5B85DB3-7386-4176-8B14-98654A3B574A}" sibTransId="{9D9A4C5A-D8D3-4DE2-9A12-15D8BB18F9DA}"/>
    <dgm:cxn modelId="{8E7C8FCF-23F9-435D-87A1-95E92CF06996}" srcId="{955EEE1C-043B-46E2-AEDA-8F4F11B6EAA2}" destId="{CB856CED-082D-4766-9209-7379618A7D71}" srcOrd="0" destOrd="0" parTransId="{95AB00A9-5B20-4A2E-B38F-34772F7EDD58}" sibTransId="{1C116D7F-2F1A-4942-838A-38F3174C3466}"/>
    <dgm:cxn modelId="{628B39D1-ACD4-4B4A-BE4C-99908B3BF182}" type="presOf" srcId="{16B46989-D8FC-4414-9EEE-9633F0A5CEF0}" destId="{833731C0-7852-4C5A-AB40-CFD72442A8F0}" srcOrd="0" destOrd="0" presId="urn:microsoft.com/office/officeart/2017/3/layout/DropPinTimeline"/>
    <dgm:cxn modelId="{724161D5-07E0-43F3-88FB-2B14ED5309D9}" type="presOf" srcId="{0F3D9FEF-3A65-44FD-992A-E6A82A925C25}" destId="{57C3A7B6-40A9-4B61-8801-ABCE53E40775}" srcOrd="0" destOrd="0" presId="urn:microsoft.com/office/officeart/2017/3/layout/DropPinTimeline"/>
    <dgm:cxn modelId="{EEA17CD9-B900-463E-A9CA-5845151E48C1}" type="presOf" srcId="{955EEE1C-043B-46E2-AEDA-8F4F11B6EAA2}" destId="{30DBDB32-49AB-449D-805A-DB4314B277E6}" srcOrd="0" destOrd="0" presId="urn:microsoft.com/office/officeart/2017/3/layout/DropPinTimeline"/>
    <dgm:cxn modelId="{F8421BDE-6831-4E22-98E4-9E77F89ED2E2}" type="presOf" srcId="{25512757-EB67-446C-84D8-44E166D341C8}" destId="{878AFF46-19D0-4435-9AB2-DFF891E4D5E2}" srcOrd="0" destOrd="0" presId="urn:microsoft.com/office/officeart/2017/3/layout/DropPinTimeline"/>
    <dgm:cxn modelId="{8CF739F0-32C2-479D-8409-EBD5D726D621}" type="presOf" srcId="{A9064AC3-43A4-4797-8527-2A84577DC72E}" destId="{22B1D7B5-412B-4785-90B4-D391FCD1BC0D}" srcOrd="0" destOrd="0" presId="urn:microsoft.com/office/officeart/2017/3/layout/DropPinTimeline"/>
    <dgm:cxn modelId="{5FBE71F2-E119-41CB-9073-2EA446371F04}" type="presOf" srcId="{8A540ED6-2F60-40B1-A6F8-62365BC5A49C}" destId="{F7F7DFE7-81BD-4285-A371-B38F42E2B086}" srcOrd="0" destOrd="0" presId="urn:microsoft.com/office/officeart/2017/3/layout/DropPinTimeline"/>
    <dgm:cxn modelId="{5775AAF4-D208-4CCC-BE31-FA43E2E1337D}" srcId="{16B46989-D8FC-4414-9EEE-9633F0A5CEF0}" destId="{969A89CA-F1B3-430F-AB13-0BB2113DADC8}" srcOrd="4" destOrd="0" parTransId="{087271AC-7A9E-485C-A434-EEBF63FFD6A8}" sibTransId="{85D03F69-354F-47DB-9F9E-8DED1C62D054}"/>
    <dgm:cxn modelId="{4B2B55FA-B03A-4F81-ABA2-35864A9989F5}" srcId="{16B46989-D8FC-4414-9EEE-9633F0A5CEF0}" destId="{0F3D9FEF-3A65-44FD-992A-E6A82A925C25}" srcOrd="5" destOrd="0" parTransId="{5F934BF6-0E1F-4E76-B935-F79E09AE0D79}" sibTransId="{570431B1-4277-48E3-8082-27443EA0D238}"/>
    <dgm:cxn modelId="{FE5B87A6-E5AC-4B13-B8FA-D2C7A5DC1672}" type="presParOf" srcId="{833731C0-7852-4C5A-AB40-CFD72442A8F0}" destId="{A23CE0F5-1762-49D3-9B26-D6433715767A}" srcOrd="0" destOrd="0" presId="urn:microsoft.com/office/officeart/2017/3/layout/DropPinTimeline"/>
    <dgm:cxn modelId="{1C87CE0A-54C4-4513-8C78-57B71F74FBA7}" type="presParOf" srcId="{833731C0-7852-4C5A-AB40-CFD72442A8F0}" destId="{EA9A0D71-A63B-4CB5-AD35-89287E7E3EE1}" srcOrd="1" destOrd="0" presId="urn:microsoft.com/office/officeart/2017/3/layout/DropPinTimeline"/>
    <dgm:cxn modelId="{121DD83E-242A-4A8C-8028-42C6174C35A2}" type="presParOf" srcId="{EA9A0D71-A63B-4CB5-AD35-89287E7E3EE1}" destId="{727A0D11-39CA-403A-9AD9-BC0B5B234DD9}" srcOrd="0" destOrd="0" presId="urn:microsoft.com/office/officeart/2017/3/layout/DropPinTimeline"/>
    <dgm:cxn modelId="{BB91239E-F157-47A6-84ED-791A077B7F07}" type="presParOf" srcId="{727A0D11-39CA-403A-9AD9-BC0B5B234DD9}" destId="{0E01A033-63A3-4113-BC42-3C342E2EDC6D}" srcOrd="0" destOrd="0" presId="urn:microsoft.com/office/officeart/2017/3/layout/DropPinTimeline"/>
    <dgm:cxn modelId="{451F124A-E12D-4830-8183-C5059AB74BD0}" type="presParOf" srcId="{727A0D11-39CA-403A-9AD9-BC0B5B234DD9}" destId="{0BABA388-6E84-4FE6-979D-BDAFE2F02E8A}" srcOrd="1" destOrd="0" presId="urn:microsoft.com/office/officeart/2017/3/layout/DropPinTimeline"/>
    <dgm:cxn modelId="{4E089B18-29CF-4426-AAFD-1D3260ED876D}" type="presParOf" srcId="{0BABA388-6E84-4FE6-979D-BDAFE2F02E8A}" destId="{8D389A10-0C4A-4E81-A88C-8ECA1ED7BA8F}" srcOrd="0" destOrd="0" presId="urn:microsoft.com/office/officeart/2017/3/layout/DropPinTimeline"/>
    <dgm:cxn modelId="{32BF37D5-03AB-4764-9B63-47D26E08C634}" type="presParOf" srcId="{0BABA388-6E84-4FE6-979D-BDAFE2F02E8A}" destId="{8201346D-D7CD-4EE6-AB91-2838359EDF27}" srcOrd="1" destOrd="0" presId="urn:microsoft.com/office/officeart/2017/3/layout/DropPinTimeline"/>
    <dgm:cxn modelId="{E83DA58E-976B-4784-8C71-E3F6CFC1BE1E}" type="presParOf" srcId="{727A0D11-39CA-403A-9AD9-BC0B5B234DD9}" destId="{4D3E125A-C162-46A0-B14A-7DDB261E802F}" srcOrd="2" destOrd="0" presId="urn:microsoft.com/office/officeart/2017/3/layout/DropPinTimeline"/>
    <dgm:cxn modelId="{7C1B7CF4-F33F-46BC-A183-4F7C72702F84}" type="presParOf" srcId="{727A0D11-39CA-403A-9AD9-BC0B5B234DD9}" destId="{B66B916F-B510-4156-BD87-2C9390A1E820}" srcOrd="3" destOrd="0" presId="urn:microsoft.com/office/officeart/2017/3/layout/DropPinTimeline"/>
    <dgm:cxn modelId="{419082BB-A162-4098-8F2D-62E9A98BE025}" type="presParOf" srcId="{727A0D11-39CA-403A-9AD9-BC0B5B234DD9}" destId="{D3266522-3A69-4179-93FA-4F7AC26754F3}" srcOrd="4" destOrd="0" presId="urn:microsoft.com/office/officeart/2017/3/layout/DropPinTimeline"/>
    <dgm:cxn modelId="{EB9F5EF4-DDE2-43C7-BD87-8E8425DB5E94}" type="presParOf" srcId="{727A0D11-39CA-403A-9AD9-BC0B5B234DD9}" destId="{3DC4843E-D031-46DC-AFCD-76C9D7669D17}" srcOrd="5" destOrd="0" presId="urn:microsoft.com/office/officeart/2017/3/layout/DropPinTimeline"/>
    <dgm:cxn modelId="{84AAAAA2-DD03-46C6-814D-28135AD66089}" type="presParOf" srcId="{EA9A0D71-A63B-4CB5-AD35-89287E7E3EE1}" destId="{3BACB417-ED13-4C96-99E9-D01AC4AE7F0A}" srcOrd="1" destOrd="0" presId="urn:microsoft.com/office/officeart/2017/3/layout/DropPinTimeline"/>
    <dgm:cxn modelId="{CE894A5E-D1D9-4658-9E13-86A32F919F51}" type="presParOf" srcId="{EA9A0D71-A63B-4CB5-AD35-89287E7E3EE1}" destId="{C60E07BD-860B-4B55-AE16-97657E9EF65A}" srcOrd="2" destOrd="0" presId="urn:microsoft.com/office/officeart/2017/3/layout/DropPinTimeline"/>
    <dgm:cxn modelId="{38A90601-81C1-4587-B242-88CB389B870E}" type="presParOf" srcId="{C60E07BD-860B-4B55-AE16-97657E9EF65A}" destId="{4EC50C6B-0F31-4E5D-A0AA-3CBAFD5291E1}" srcOrd="0" destOrd="0" presId="urn:microsoft.com/office/officeart/2017/3/layout/DropPinTimeline"/>
    <dgm:cxn modelId="{83076CEF-58B0-4341-ABCF-152A174BB810}" type="presParOf" srcId="{C60E07BD-860B-4B55-AE16-97657E9EF65A}" destId="{8D39197D-860F-4992-AE9A-3E9DA536F66A}" srcOrd="1" destOrd="0" presId="urn:microsoft.com/office/officeart/2017/3/layout/DropPinTimeline"/>
    <dgm:cxn modelId="{FA790EA8-FF44-4EE1-A730-759ADA16C263}" type="presParOf" srcId="{8D39197D-860F-4992-AE9A-3E9DA536F66A}" destId="{E3BC955A-089C-49D5-90A0-864CC0E917BB}" srcOrd="0" destOrd="0" presId="urn:microsoft.com/office/officeart/2017/3/layout/DropPinTimeline"/>
    <dgm:cxn modelId="{21EA9073-4DEA-4A1F-A758-EC2343F9FD9B}" type="presParOf" srcId="{8D39197D-860F-4992-AE9A-3E9DA536F66A}" destId="{38B46B25-4DA1-4B7F-BB15-ECF6566BBCD3}" srcOrd="1" destOrd="0" presId="urn:microsoft.com/office/officeart/2017/3/layout/DropPinTimeline"/>
    <dgm:cxn modelId="{A01DAC9E-50B9-4D24-AE9B-13B0B73C848D}" type="presParOf" srcId="{C60E07BD-860B-4B55-AE16-97657E9EF65A}" destId="{878AFF46-19D0-4435-9AB2-DFF891E4D5E2}" srcOrd="2" destOrd="0" presId="urn:microsoft.com/office/officeart/2017/3/layout/DropPinTimeline"/>
    <dgm:cxn modelId="{855B579F-3FC5-441C-9E4D-2C9946391D72}" type="presParOf" srcId="{C60E07BD-860B-4B55-AE16-97657E9EF65A}" destId="{22B1D7B5-412B-4785-90B4-D391FCD1BC0D}" srcOrd="3" destOrd="0" presId="urn:microsoft.com/office/officeart/2017/3/layout/DropPinTimeline"/>
    <dgm:cxn modelId="{020D66C0-92EB-4175-B6B0-FC316466B991}" type="presParOf" srcId="{C60E07BD-860B-4B55-AE16-97657E9EF65A}" destId="{84587A20-54FA-42F0-A0C8-17BF190A2622}" srcOrd="4" destOrd="0" presId="urn:microsoft.com/office/officeart/2017/3/layout/DropPinTimeline"/>
    <dgm:cxn modelId="{0720E2AA-82A1-4339-BF78-89D60DE3360B}" type="presParOf" srcId="{C60E07BD-860B-4B55-AE16-97657E9EF65A}" destId="{196308FF-16F8-40F8-80E1-85F5FAEACD5C}" srcOrd="5" destOrd="0" presId="urn:microsoft.com/office/officeart/2017/3/layout/DropPinTimeline"/>
    <dgm:cxn modelId="{C5260C4B-A8CF-4EF3-8F20-622FFC1EA877}" type="presParOf" srcId="{EA9A0D71-A63B-4CB5-AD35-89287E7E3EE1}" destId="{F11794C9-EE77-4637-B21F-21D8581C09DD}" srcOrd="3" destOrd="0" presId="urn:microsoft.com/office/officeart/2017/3/layout/DropPinTimeline"/>
    <dgm:cxn modelId="{7E88415D-D72B-491C-BAAD-5F20CAB13A33}" type="presParOf" srcId="{EA9A0D71-A63B-4CB5-AD35-89287E7E3EE1}" destId="{11B7E583-2BF6-491C-A1A9-F715FEF149FC}" srcOrd="4" destOrd="0" presId="urn:microsoft.com/office/officeart/2017/3/layout/DropPinTimeline"/>
    <dgm:cxn modelId="{9B78DC91-CD43-406E-A346-5DE899737FAB}" type="presParOf" srcId="{11B7E583-2BF6-491C-A1A9-F715FEF149FC}" destId="{18C66164-8B59-451D-AF61-A9F08430D1DF}" srcOrd="0" destOrd="0" presId="urn:microsoft.com/office/officeart/2017/3/layout/DropPinTimeline"/>
    <dgm:cxn modelId="{4C7DECF2-80E1-4082-9F5D-7D1F2F3F51A5}" type="presParOf" srcId="{11B7E583-2BF6-491C-A1A9-F715FEF149FC}" destId="{4F9257AA-D8CD-4C41-9783-9E35D8F30BF6}" srcOrd="1" destOrd="0" presId="urn:microsoft.com/office/officeart/2017/3/layout/DropPinTimeline"/>
    <dgm:cxn modelId="{993F4578-B788-4ABF-85B1-21606EFE9BA6}" type="presParOf" srcId="{4F9257AA-D8CD-4C41-9783-9E35D8F30BF6}" destId="{257E92AF-E4A5-4CB2-9C8D-51F369878853}" srcOrd="0" destOrd="0" presId="urn:microsoft.com/office/officeart/2017/3/layout/DropPinTimeline"/>
    <dgm:cxn modelId="{D2F3BA85-84BA-49AE-84A3-03D65A27B9FD}" type="presParOf" srcId="{4F9257AA-D8CD-4C41-9783-9E35D8F30BF6}" destId="{E93625C3-3DF5-4B79-9DE2-4662C240A288}" srcOrd="1" destOrd="0" presId="urn:microsoft.com/office/officeart/2017/3/layout/DropPinTimeline"/>
    <dgm:cxn modelId="{0AE0531C-6662-4AEC-BA72-2A1E896C1691}" type="presParOf" srcId="{11B7E583-2BF6-491C-A1A9-F715FEF149FC}" destId="{2E8DDF86-E2F1-4936-9D19-278FDC210381}" srcOrd="2" destOrd="0" presId="urn:microsoft.com/office/officeart/2017/3/layout/DropPinTimeline"/>
    <dgm:cxn modelId="{35C8D956-1A45-4D5E-A670-9A287059DC3F}" type="presParOf" srcId="{11B7E583-2BF6-491C-A1A9-F715FEF149FC}" destId="{F7F7DFE7-81BD-4285-A371-B38F42E2B086}" srcOrd="3" destOrd="0" presId="urn:microsoft.com/office/officeart/2017/3/layout/DropPinTimeline"/>
    <dgm:cxn modelId="{8FDC0A55-378F-4FF8-9494-6C386B7150CF}" type="presParOf" srcId="{11B7E583-2BF6-491C-A1A9-F715FEF149FC}" destId="{2DDD2938-97A2-46CE-95AA-B02900766781}" srcOrd="4" destOrd="0" presId="urn:microsoft.com/office/officeart/2017/3/layout/DropPinTimeline"/>
    <dgm:cxn modelId="{D8D43ABF-A594-4712-817D-4FEEF22CA269}" type="presParOf" srcId="{11B7E583-2BF6-491C-A1A9-F715FEF149FC}" destId="{70A39596-9F12-4485-BECC-6A996958DCEB}" srcOrd="5" destOrd="0" presId="urn:microsoft.com/office/officeart/2017/3/layout/DropPinTimeline"/>
    <dgm:cxn modelId="{EE1D5B89-11D5-427D-93C5-D6A8D48A0A9A}" type="presParOf" srcId="{EA9A0D71-A63B-4CB5-AD35-89287E7E3EE1}" destId="{79224244-8856-4625-A24C-EDC8F4C4916E}" srcOrd="5" destOrd="0" presId="urn:microsoft.com/office/officeart/2017/3/layout/DropPinTimeline"/>
    <dgm:cxn modelId="{1CD6AC57-2867-4619-821E-4C7BA52A863B}" type="presParOf" srcId="{EA9A0D71-A63B-4CB5-AD35-89287E7E3EE1}" destId="{F59F03B6-5C27-42D3-AEF0-2091C26C6ECC}" srcOrd="6" destOrd="0" presId="urn:microsoft.com/office/officeart/2017/3/layout/DropPinTimeline"/>
    <dgm:cxn modelId="{3ABC4569-92AE-48AB-964A-A764BCA75A60}" type="presParOf" srcId="{F59F03B6-5C27-42D3-AEF0-2091C26C6ECC}" destId="{99201442-F205-42F8-A69E-089E0967E753}" srcOrd="0" destOrd="0" presId="urn:microsoft.com/office/officeart/2017/3/layout/DropPinTimeline"/>
    <dgm:cxn modelId="{2022E61F-042C-4487-A3F2-9058831B98E5}" type="presParOf" srcId="{F59F03B6-5C27-42D3-AEF0-2091C26C6ECC}" destId="{8D611955-462A-4B28-8273-1F7358C3FB3E}" srcOrd="1" destOrd="0" presId="urn:microsoft.com/office/officeart/2017/3/layout/DropPinTimeline"/>
    <dgm:cxn modelId="{B0D827EE-DFDF-4B80-9DD8-D9383F290206}" type="presParOf" srcId="{8D611955-462A-4B28-8273-1F7358C3FB3E}" destId="{A0AD4E64-D547-4536-8C5B-FDA3A5AD2A59}" srcOrd="0" destOrd="0" presId="urn:microsoft.com/office/officeart/2017/3/layout/DropPinTimeline"/>
    <dgm:cxn modelId="{585206DE-8CD4-4DAA-A16F-BB854A903DF7}" type="presParOf" srcId="{8D611955-462A-4B28-8273-1F7358C3FB3E}" destId="{193DD666-137B-4F37-966D-FBF40F441DFB}" srcOrd="1" destOrd="0" presId="urn:microsoft.com/office/officeart/2017/3/layout/DropPinTimeline"/>
    <dgm:cxn modelId="{47570178-CD2F-43BC-AA7A-0B1AF74ABBF9}" type="presParOf" srcId="{F59F03B6-5C27-42D3-AEF0-2091C26C6ECC}" destId="{CA972F52-6DCF-423B-939F-20C30ED7054C}" srcOrd="2" destOrd="0" presId="urn:microsoft.com/office/officeart/2017/3/layout/DropPinTimeline"/>
    <dgm:cxn modelId="{0AEF42E1-1AA9-4A8A-BA8C-32819C490E50}" type="presParOf" srcId="{F59F03B6-5C27-42D3-AEF0-2091C26C6ECC}" destId="{30DBDB32-49AB-449D-805A-DB4314B277E6}" srcOrd="3" destOrd="0" presId="urn:microsoft.com/office/officeart/2017/3/layout/DropPinTimeline"/>
    <dgm:cxn modelId="{744BB7A4-D92F-419C-A7E0-7C248DBB6F99}" type="presParOf" srcId="{F59F03B6-5C27-42D3-AEF0-2091C26C6ECC}" destId="{EB90BA80-402D-4BE9-8C8B-9FB8C263E48F}" srcOrd="4" destOrd="0" presId="urn:microsoft.com/office/officeart/2017/3/layout/DropPinTimeline"/>
    <dgm:cxn modelId="{5226F830-55CB-42E1-A81B-B81A35FF86B4}" type="presParOf" srcId="{F59F03B6-5C27-42D3-AEF0-2091C26C6ECC}" destId="{0FE54CCA-79C6-4EC8-BBF3-356EE5C415D7}" srcOrd="5" destOrd="0" presId="urn:microsoft.com/office/officeart/2017/3/layout/DropPinTimeline"/>
    <dgm:cxn modelId="{3B21ADDE-C671-4D2F-B721-77020F8195B6}" type="presParOf" srcId="{EA9A0D71-A63B-4CB5-AD35-89287E7E3EE1}" destId="{6E345727-62C3-461E-B877-21FDA8DF049D}" srcOrd="7" destOrd="0" presId="urn:microsoft.com/office/officeart/2017/3/layout/DropPinTimeline"/>
    <dgm:cxn modelId="{8343A5FF-031C-4CBA-9318-D5678FDEAFF6}" type="presParOf" srcId="{EA9A0D71-A63B-4CB5-AD35-89287E7E3EE1}" destId="{8ABB1C50-95EA-4E08-8BC0-68970BC9FC30}" srcOrd="8" destOrd="0" presId="urn:microsoft.com/office/officeart/2017/3/layout/DropPinTimeline"/>
    <dgm:cxn modelId="{50357D90-E7D5-4B72-B623-CBC953264286}" type="presParOf" srcId="{8ABB1C50-95EA-4E08-8BC0-68970BC9FC30}" destId="{C5250226-D5DB-41AC-9094-F1AACD072831}" srcOrd="0" destOrd="0" presId="urn:microsoft.com/office/officeart/2017/3/layout/DropPinTimeline"/>
    <dgm:cxn modelId="{B9251E9D-9E93-4B03-84C9-0E47D0EFB369}" type="presParOf" srcId="{8ABB1C50-95EA-4E08-8BC0-68970BC9FC30}" destId="{61B75D70-A418-4BD9-89AD-1205254A9DEE}" srcOrd="1" destOrd="0" presId="urn:microsoft.com/office/officeart/2017/3/layout/DropPinTimeline"/>
    <dgm:cxn modelId="{5D961DA2-A1FC-4E72-B907-DD9CBDDBAB27}" type="presParOf" srcId="{61B75D70-A418-4BD9-89AD-1205254A9DEE}" destId="{58BE9073-9C7E-4AE7-A030-4FBDBA1C5763}" srcOrd="0" destOrd="0" presId="urn:microsoft.com/office/officeart/2017/3/layout/DropPinTimeline"/>
    <dgm:cxn modelId="{9F80DAF1-264F-4344-9AAB-F9CF1A1EDB2D}" type="presParOf" srcId="{61B75D70-A418-4BD9-89AD-1205254A9DEE}" destId="{AC58ED16-D5BC-41C8-B0D6-19F285950E75}" srcOrd="1" destOrd="0" presId="urn:microsoft.com/office/officeart/2017/3/layout/DropPinTimeline"/>
    <dgm:cxn modelId="{2D3E5EDB-C5C2-467F-8794-CB9944138DA4}" type="presParOf" srcId="{8ABB1C50-95EA-4E08-8BC0-68970BC9FC30}" destId="{4CACB32C-42BA-4C62-85E6-B97A080D702A}" srcOrd="2" destOrd="0" presId="urn:microsoft.com/office/officeart/2017/3/layout/DropPinTimeline"/>
    <dgm:cxn modelId="{5A53FF43-36C2-4A9B-A50E-9ACD8E199FE4}" type="presParOf" srcId="{8ABB1C50-95EA-4E08-8BC0-68970BC9FC30}" destId="{11357B51-0648-4046-96EF-EEF35A73616B}" srcOrd="3" destOrd="0" presId="urn:microsoft.com/office/officeart/2017/3/layout/DropPinTimeline"/>
    <dgm:cxn modelId="{ABA21932-06B4-45E0-B346-65A08A23BF5B}" type="presParOf" srcId="{8ABB1C50-95EA-4E08-8BC0-68970BC9FC30}" destId="{787A47E9-1B79-4340-80C3-F0D0A9C127C3}" srcOrd="4" destOrd="0" presId="urn:microsoft.com/office/officeart/2017/3/layout/DropPinTimeline"/>
    <dgm:cxn modelId="{B59E0EBA-0ECA-481A-B27C-5CD7DFDD0705}" type="presParOf" srcId="{8ABB1C50-95EA-4E08-8BC0-68970BC9FC30}" destId="{1095CE4D-E888-4F2C-A46D-CE34C1A36F0F}" srcOrd="5" destOrd="0" presId="urn:microsoft.com/office/officeart/2017/3/layout/DropPinTimeline"/>
    <dgm:cxn modelId="{3F8980A6-BF47-4D1B-BB91-E2565B648E9F}" type="presParOf" srcId="{EA9A0D71-A63B-4CB5-AD35-89287E7E3EE1}" destId="{8C4BF00B-04ED-4936-BD00-10840046CC69}" srcOrd="9" destOrd="0" presId="urn:microsoft.com/office/officeart/2017/3/layout/DropPinTimeline"/>
    <dgm:cxn modelId="{7E2D3C61-7FB3-4853-9562-40BF5F6C661F}" type="presParOf" srcId="{EA9A0D71-A63B-4CB5-AD35-89287E7E3EE1}" destId="{09DDAA07-C547-4997-8D4E-C39A3BC8BE44}" srcOrd="10" destOrd="0" presId="urn:microsoft.com/office/officeart/2017/3/layout/DropPinTimeline"/>
    <dgm:cxn modelId="{2EDE9DE5-F9BA-4301-A191-AD8159EDAF99}" type="presParOf" srcId="{09DDAA07-C547-4997-8D4E-C39A3BC8BE44}" destId="{18D72CB6-6CA4-4E6B-AD2B-5EECAEB8C257}" srcOrd="0" destOrd="0" presId="urn:microsoft.com/office/officeart/2017/3/layout/DropPinTimeline"/>
    <dgm:cxn modelId="{0FEE0470-DFAF-47ED-9091-DB5351A984AD}" type="presParOf" srcId="{09DDAA07-C547-4997-8D4E-C39A3BC8BE44}" destId="{A94CC29B-1688-4B47-8CC9-23E4E7D33FE2}" srcOrd="1" destOrd="0" presId="urn:microsoft.com/office/officeart/2017/3/layout/DropPinTimeline"/>
    <dgm:cxn modelId="{4AA50B5A-ED91-4E58-81CC-FDD9818D5C93}" type="presParOf" srcId="{A94CC29B-1688-4B47-8CC9-23E4E7D33FE2}" destId="{A31DAD7F-2D3F-4B4F-BA6E-88A6BCBDB353}" srcOrd="0" destOrd="0" presId="urn:microsoft.com/office/officeart/2017/3/layout/DropPinTimeline"/>
    <dgm:cxn modelId="{BC6B52D2-5A7A-492D-A281-B3ED5A67125C}" type="presParOf" srcId="{A94CC29B-1688-4B47-8CC9-23E4E7D33FE2}" destId="{F18E98F6-6E3D-4904-B33A-EAE6E40DAA74}" srcOrd="1" destOrd="0" presId="urn:microsoft.com/office/officeart/2017/3/layout/DropPinTimeline"/>
    <dgm:cxn modelId="{641A8E97-1BA4-4FDA-8B88-7A441C6FF335}" type="presParOf" srcId="{09DDAA07-C547-4997-8D4E-C39A3BC8BE44}" destId="{682C78DC-DC29-4030-B16A-4961C839D77A}" srcOrd="2" destOrd="0" presId="urn:microsoft.com/office/officeart/2017/3/layout/DropPinTimeline"/>
    <dgm:cxn modelId="{D97B62CB-463D-4B62-9859-4FF49C5AE15E}" type="presParOf" srcId="{09DDAA07-C547-4997-8D4E-C39A3BC8BE44}" destId="{57C3A7B6-40A9-4B61-8801-ABCE53E40775}" srcOrd="3" destOrd="0" presId="urn:microsoft.com/office/officeart/2017/3/layout/DropPinTimeline"/>
    <dgm:cxn modelId="{8FE86A83-4842-4C13-87CC-4CF611743901}" type="presParOf" srcId="{09DDAA07-C547-4997-8D4E-C39A3BC8BE44}" destId="{37BB9087-A685-4D16-8C39-8117545BBE88}" srcOrd="4" destOrd="0" presId="urn:microsoft.com/office/officeart/2017/3/layout/DropPinTimeline"/>
    <dgm:cxn modelId="{CC7C3D17-31A9-42B6-9E61-534FBD6A63D5}" type="presParOf" srcId="{09DDAA07-C547-4997-8D4E-C39A3BC8BE44}" destId="{D7D2172F-5287-49CA-933E-EA0BFCA144D7}"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D769AD-2460-4745-8178-91D4FA90D87B}"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B3BFAD6A-409D-40F8-9EFF-1CEE8B1174E4}">
      <dgm:prSet/>
      <dgm:spPr/>
      <dgm:t>
        <a:bodyPr/>
        <a:lstStyle/>
        <a:p>
          <a:r>
            <a:rPr lang="en-US" b="1" dirty="0"/>
            <a:t>Exports: 66% to EU Member States (Finland 16%, Sweden 10% and Latvia 9%)</a:t>
          </a:r>
          <a:endParaRPr lang="en-US" dirty="0"/>
        </a:p>
      </dgm:t>
    </dgm:pt>
    <dgm:pt modelId="{F32BF9EB-237E-438D-BE41-1957E8DABFED}" type="parTrans" cxnId="{1D73BDB9-016E-4D3B-88B1-BFDEE4DF2AA7}">
      <dgm:prSet/>
      <dgm:spPr/>
      <dgm:t>
        <a:bodyPr/>
        <a:lstStyle/>
        <a:p>
          <a:endParaRPr lang="en-US"/>
        </a:p>
      </dgm:t>
    </dgm:pt>
    <dgm:pt modelId="{EDB1E742-D3C2-4449-B01E-C7D7FF135CDA}" type="sibTrans" cxnId="{1D73BDB9-016E-4D3B-88B1-BFDEE4DF2AA7}">
      <dgm:prSet/>
      <dgm:spPr/>
      <dgm:t>
        <a:bodyPr/>
        <a:lstStyle/>
        <a:p>
          <a:endParaRPr lang="en-US"/>
        </a:p>
      </dgm:t>
    </dgm:pt>
    <dgm:pt modelId="{6A44A343-77A6-483B-9B45-CFBFAC4AAB48}">
      <dgm:prSet/>
      <dgm:spPr/>
      <dgm:t>
        <a:bodyPr/>
        <a:lstStyle/>
        <a:p>
          <a:r>
            <a:rPr lang="en-US" b="1" dirty="0"/>
            <a:t>Imports: 75% come from EU Member States (Finland 13%, Germany 10% and Latvia and Lithuania 9%)</a:t>
          </a:r>
          <a:endParaRPr lang="en-US" dirty="0"/>
        </a:p>
      </dgm:t>
    </dgm:pt>
    <dgm:pt modelId="{E14587E2-B529-4C08-A3EB-3A0F8B555953}" type="parTrans" cxnId="{001ED230-C739-4C0D-A96E-38BFDF5BFAD5}">
      <dgm:prSet/>
      <dgm:spPr/>
      <dgm:t>
        <a:bodyPr/>
        <a:lstStyle/>
        <a:p>
          <a:endParaRPr lang="en-US"/>
        </a:p>
      </dgm:t>
    </dgm:pt>
    <dgm:pt modelId="{85F1D68F-6EA0-45C1-8006-44A852767EE3}" type="sibTrans" cxnId="{001ED230-C739-4C0D-A96E-38BFDF5BFAD5}">
      <dgm:prSet/>
      <dgm:spPr/>
      <dgm:t>
        <a:bodyPr/>
        <a:lstStyle/>
        <a:p>
          <a:endParaRPr lang="en-US"/>
        </a:p>
      </dgm:t>
    </dgm:pt>
    <dgm:pt modelId="{89D857CC-B761-4DB5-B560-FA41B9E46158}">
      <dgm:prSet/>
      <dgm:spPr/>
      <dgm:t>
        <a:bodyPr/>
        <a:lstStyle/>
        <a:p>
          <a:pPr rtl="0"/>
          <a:r>
            <a:rPr lang="en-US" b="1" dirty="0"/>
            <a:t>At the end of 2022, the government debt-to-GDP ratio ranged from </a:t>
          </a:r>
          <a:r>
            <a:rPr lang="en-US" b="1" dirty="0">
              <a:latin typeface="Rockwell Condensed" panose="02060603050405020104"/>
            </a:rPr>
            <a:t>18.4 </a:t>
          </a:r>
          <a:r>
            <a:rPr lang="en-US" b="1" dirty="0"/>
            <a:t>% in Estonia</a:t>
          </a:r>
          <a:r>
            <a:rPr lang="en-US" b="1" dirty="0">
              <a:latin typeface="Rockwell Condensed" panose="02060603050405020104"/>
            </a:rPr>
            <a:t> ( lowest ratio in the EU ) </a:t>
          </a:r>
          <a:r>
            <a:rPr lang="en-US" b="1" dirty="0"/>
            <a:t>to 172.6 % in Greece</a:t>
          </a:r>
          <a:endParaRPr lang="en-US" dirty="0"/>
        </a:p>
      </dgm:t>
    </dgm:pt>
    <dgm:pt modelId="{2AA55CC0-DC86-4AEF-9284-BA18F4D716D2}" type="parTrans" cxnId="{FD60F476-7536-4870-90BE-842C5F44E397}">
      <dgm:prSet/>
      <dgm:spPr/>
      <dgm:t>
        <a:bodyPr/>
        <a:lstStyle/>
        <a:p>
          <a:endParaRPr lang="en-US"/>
        </a:p>
      </dgm:t>
    </dgm:pt>
    <dgm:pt modelId="{84BBD6C6-9A84-42D7-B131-6D06A13A1F5D}" type="sibTrans" cxnId="{FD60F476-7536-4870-90BE-842C5F44E397}">
      <dgm:prSet/>
      <dgm:spPr/>
      <dgm:t>
        <a:bodyPr/>
        <a:lstStyle/>
        <a:p>
          <a:endParaRPr lang="en-US"/>
        </a:p>
      </dgm:t>
    </dgm:pt>
    <dgm:pt modelId="{6106EDE1-91CE-450F-B5F0-96875EDD2414}" type="pres">
      <dgm:prSet presAssocID="{9CD769AD-2460-4745-8178-91D4FA90D87B}" presName="diagram" presStyleCnt="0">
        <dgm:presLayoutVars>
          <dgm:dir/>
          <dgm:resizeHandles val="exact"/>
        </dgm:presLayoutVars>
      </dgm:prSet>
      <dgm:spPr/>
    </dgm:pt>
    <dgm:pt modelId="{F66DEED9-9A9B-4B35-8DD1-C1AB0F9C4D83}" type="pres">
      <dgm:prSet presAssocID="{B3BFAD6A-409D-40F8-9EFF-1CEE8B1174E4}" presName="arrow" presStyleLbl="node1" presStyleIdx="0" presStyleCnt="3">
        <dgm:presLayoutVars>
          <dgm:bulletEnabled val="1"/>
        </dgm:presLayoutVars>
      </dgm:prSet>
      <dgm:spPr/>
    </dgm:pt>
    <dgm:pt modelId="{B801C3AE-65B2-485B-91D3-1C6C11F49FA1}" type="pres">
      <dgm:prSet presAssocID="{6A44A343-77A6-483B-9B45-CFBFAC4AAB48}" presName="arrow" presStyleLbl="node1" presStyleIdx="1" presStyleCnt="3">
        <dgm:presLayoutVars>
          <dgm:bulletEnabled val="1"/>
        </dgm:presLayoutVars>
      </dgm:prSet>
      <dgm:spPr/>
    </dgm:pt>
    <dgm:pt modelId="{56413ABB-7E02-499A-B09C-C504F1B7DB4A}" type="pres">
      <dgm:prSet presAssocID="{89D857CC-B761-4DB5-B560-FA41B9E46158}" presName="arrow" presStyleLbl="node1" presStyleIdx="2" presStyleCnt="3">
        <dgm:presLayoutVars>
          <dgm:bulletEnabled val="1"/>
        </dgm:presLayoutVars>
      </dgm:prSet>
      <dgm:spPr/>
    </dgm:pt>
  </dgm:ptLst>
  <dgm:cxnLst>
    <dgm:cxn modelId="{001ED230-C739-4C0D-A96E-38BFDF5BFAD5}" srcId="{9CD769AD-2460-4745-8178-91D4FA90D87B}" destId="{6A44A343-77A6-483B-9B45-CFBFAC4AAB48}" srcOrd="1" destOrd="0" parTransId="{E14587E2-B529-4C08-A3EB-3A0F8B555953}" sibTransId="{85F1D68F-6EA0-45C1-8006-44A852767EE3}"/>
    <dgm:cxn modelId="{FD60F476-7536-4870-90BE-842C5F44E397}" srcId="{9CD769AD-2460-4745-8178-91D4FA90D87B}" destId="{89D857CC-B761-4DB5-B560-FA41B9E46158}" srcOrd="2" destOrd="0" parTransId="{2AA55CC0-DC86-4AEF-9284-BA18F4D716D2}" sibTransId="{84BBD6C6-9A84-42D7-B131-6D06A13A1F5D}"/>
    <dgm:cxn modelId="{EA5E137F-7700-4D07-88D7-4E47EB890B0F}" type="presOf" srcId="{9CD769AD-2460-4745-8178-91D4FA90D87B}" destId="{6106EDE1-91CE-450F-B5F0-96875EDD2414}" srcOrd="0" destOrd="0" presId="urn:microsoft.com/office/officeart/2005/8/layout/arrow5"/>
    <dgm:cxn modelId="{D535BA83-F9F7-4A3D-ACF1-9A7EF984D145}" type="presOf" srcId="{89D857CC-B761-4DB5-B560-FA41B9E46158}" destId="{56413ABB-7E02-499A-B09C-C504F1B7DB4A}" srcOrd="0" destOrd="0" presId="urn:microsoft.com/office/officeart/2005/8/layout/arrow5"/>
    <dgm:cxn modelId="{5F925F9C-3908-4C6A-B4C7-FF3848F202D2}" type="presOf" srcId="{B3BFAD6A-409D-40F8-9EFF-1CEE8B1174E4}" destId="{F66DEED9-9A9B-4B35-8DD1-C1AB0F9C4D83}" srcOrd="0" destOrd="0" presId="urn:microsoft.com/office/officeart/2005/8/layout/arrow5"/>
    <dgm:cxn modelId="{1D73BDB9-016E-4D3B-88B1-BFDEE4DF2AA7}" srcId="{9CD769AD-2460-4745-8178-91D4FA90D87B}" destId="{B3BFAD6A-409D-40F8-9EFF-1CEE8B1174E4}" srcOrd="0" destOrd="0" parTransId="{F32BF9EB-237E-438D-BE41-1957E8DABFED}" sibTransId="{EDB1E742-D3C2-4449-B01E-C7D7FF135CDA}"/>
    <dgm:cxn modelId="{1F7DCFF1-B1E3-44E0-820D-1016C087C57A}" type="presOf" srcId="{6A44A343-77A6-483B-9B45-CFBFAC4AAB48}" destId="{B801C3AE-65B2-485B-91D3-1C6C11F49FA1}" srcOrd="0" destOrd="0" presId="urn:microsoft.com/office/officeart/2005/8/layout/arrow5"/>
    <dgm:cxn modelId="{BB809460-E09E-4819-B958-BECEFC70B3A5}" type="presParOf" srcId="{6106EDE1-91CE-450F-B5F0-96875EDD2414}" destId="{F66DEED9-9A9B-4B35-8DD1-C1AB0F9C4D83}" srcOrd="0" destOrd="0" presId="urn:microsoft.com/office/officeart/2005/8/layout/arrow5"/>
    <dgm:cxn modelId="{7FC3494B-C301-4ED9-9334-11EE88999EF3}" type="presParOf" srcId="{6106EDE1-91CE-450F-B5F0-96875EDD2414}" destId="{B801C3AE-65B2-485B-91D3-1C6C11F49FA1}" srcOrd="1" destOrd="0" presId="urn:microsoft.com/office/officeart/2005/8/layout/arrow5"/>
    <dgm:cxn modelId="{FFFE2B1F-D0A1-4D16-A7DA-2EB98BC72B97}" type="presParOf" srcId="{6106EDE1-91CE-450F-B5F0-96875EDD2414}" destId="{56413ABB-7E02-499A-B09C-C504F1B7DB4A}"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85946-305A-46F2-B4A2-28B19AFDC10D}">
      <dsp:nvSpPr>
        <dsp:cNvPr id="0" name=""/>
        <dsp:cNvSpPr/>
      </dsp:nvSpPr>
      <dsp:spPr>
        <a:xfrm>
          <a:off x="2760380" y="941577"/>
          <a:ext cx="2077705" cy="20777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Capital: Tallinn</a:t>
          </a:r>
        </a:p>
      </dsp:txBody>
      <dsp:txXfrm>
        <a:off x="3279806" y="941577"/>
        <a:ext cx="1038853" cy="1714107"/>
      </dsp:txXfrm>
    </dsp:sp>
    <dsp:sp modelId="{9518572C-1C7B-4492-AE16-5B36268EA9EC}">
      <dsp:nvSpPr>
        <dsp:cNvPr id="0" name=""/>
        <dsp:cNvSpPr/>
      </dsp:nvSpPr>
      <dsp:spPr>
        <a:xfrm rot="3085714">
          <a:off x="4972427" y="2006843"/>
          <a:ext cx="2077705" cy="20777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Official Language: Estonian</a:t>
          </a:r>
        </a:p>
      </dsp:txBody>
      <dsp:txXfrm rot="-5400000">
        <a:off x="5296362" y="2412919"/>
        <a:ext cx="1714107" cy="1038853"/>
      </dsp:txXfrm>
    </dsp:sp>
    <dsp:sp modelId="{5EA6CA94-D1F6-4BCA-8EB2-C49BC43A2457}">
      <dsp:nvSpPr>
        <dsp:cNvPr id="0" name=""/>
        <dsp:cNvSpPr/>
      </dsp:nvSpPr>
      <dsp:spPr>
        <a:xfrm rot="6171429">
          <a:off x="5518757" y="4400473"/>
          <a:ext cx="2077705" cy="20777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EU member country since 1 May 2004</a:t>
          </a:r>
        </a:p>
      </dsp:txBody>
      <dsp:txXfrm rot="-5400000">
        <a:off x="5877797" y="4960353"/>
        <a:ext cx="1714107" cy="1038853"/>
      </dsp:txXfrm>
    </dsp:sp>
    <dsp:sp modelId="{17B13810-4AC0-452E-A1E4-016DFE88D658}">
      <dsp:nvSpPr>
        <dsp:cNvPr id="0" name=""/>
        <dsp:cNvSpPr/>
      </dsp:nvSpPr>
      <dsp:spPr>
        <a:xfrm rot="9257143">
          <a:off x="3987973" y="6320015"/>
          <a:ext cx="2077705" cy="20777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Schengen Area member since 21 December 2007</a:t>
          </a:r>
        </a:p>
      </dsp:txBody>
      <dsp:txXfrm rot="10800000">
        <a:off x="4586279" y="6665609"/>
        <a:ext cx="1038853" cy="1714107"/>
      </dsp:txXfrm>
    </dsp:sp>
    <dsp:sp modelId="{F4A14144-03FC-473C-BAF9-04A13EB8ACA5}">
      <dsp:nvSpPr>
        <dsp:cNvPr id="0" name=""/>
        <dsp:cNvSpPr/>
      </dsp:nvSpPr>
      <dsp:spPr>
        <a:xfrm rot="12342857">
          <a:off x="1532786" y="6320015"/>
          <a:ext cx="2077705" cy="20777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Currency: euro. Euro area member since 1 January 2011</a:t>
          </a:r>
        </a:p>
      </dsp:txBody>
      <dsp:txXfrm rot="10800000">
        <a:off x="1973332" y="6665609"/>
        <a:ext cx="1038853" cy="1714107"/>
      </dsp:txXfrm>
    </dsp:sp>
    <dsp:sp modelId="{CBE2ABC7-9E82-4B25-9B2E-23EA8AAE31AD}">
      <dsp:nvSpPr>
        <dsp:cNvPr id="0" name=""/>
        <dsp:cNvSpPr/>
      </dsp:nvSpPr>
      <dsp:spPr>
        <a:xfrm rot="15428571">
          <a:off x="2002" y="4400473"/>
          <a:ext cx="2077705" cy="20777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Surface area: 43.110</a:t>
          </a:r>
          <a:r>
            <a:rPr lang="en-US" sz="1300" kern="1200">
              <a:latin typeface="Rockwell Condensed" panose="02060603050405020104"/>
            </a:rPr>
            <a:t> </a:t>
          </a:r>
          <a:r>
            <a:rPr lang="en-US" sz="1300" kern="1200"/>
            <a:t>square kilometers</a:t>
          </a:r>
          <a:endParaRPr lang="en-US" sz="1300" kern="1200">
            <a:latin typeface="Rockwell Condensed" panose="02060603050405020104"/>
          </a:endParaRPr>
        </a:p>
      </dsp:txBody>
      <dsp:txXfrm rot="5400000">
        <a:off x="6560" y="4960353"/>
        <a:ext cx="1714107" cy="1038853"/>
      </dsp:txXfrm>
    </dsp:sp>
    <dsp:sp modelId="{079408E1-5A9C-42D0-86C7-590AB485CFC3}">
      <dsp:nvSpPr>
        <dsp:cNvPr id="0" name=""/>
        <dsp:cNvSpPr/>
      </dsp:nvSpPr>
      <dsp:spPr>
        <a:xfrm rot="18514286">
          <a:off x="548333" y="2006843"/>
          <a:ext cx="2077705" cy="20777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Population: </a:t>
          </a:r>
          <a:r>
            <a:rPr lang="en-US" sz="1300" kern="1200">
              <a:latin typeface="Rockwell Condensed" panose="02060603050405020104"/>
            </a:rPr>
            <a:t>1.3 million </a:t>
          </a:r>
          <a:r>
            <a:rPr lang="en-US" sz="1300" kern="1200"/>
            <a:t>( over 1/3 of the population lives in Tallinn )</a:t>
          </a:r>
        </a:p>
      </dsp:txBody>
      <dsp:txXfrm rot="5400000">
        <a:off x="587996" y="2412919"/>
        <a:ext cx="1714107" cy="1038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4FE4E-4AA3-444F-8D68-B8F3F7EB3A0D}">
      <dsp:nvSpPr>
        <dsp:cNvPr id="0" name=""/>
        <dsp:cNvSpPr/>
      </dsp:nvSpPr>
      <dsp:spPr>
        <a:xfrm>
          <a:off x="0" y="0"/>
          <a:ext cx="5060632" cy="10058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Rockwell Condensed" panose="02060603050405020104"/>
            </a:rPr>
            <a:t>Parliamentary democracy</a:t>
          </a:r>
          <a:endParaRPr lang="en-US" sz="1900" kern="1200" dirty="0"/>
        </a:p>
      </dsp:txBody>
      <dsp:txXfrm>
        <a:off x="29460" y="29460"/>
        <a:ext cx="3857569" cy="946920"/>
      </dsp:txXfrm>
    </dsp:sp>
    <dsp:sp modelId="{D27BB91E-341D-47DC-9F37-84E327FAF730}">
      <dsp:nvSpPr>
        <dsp:cNvPr id="0" name=""/>
        <dsp:cNvSpPr/>
      </dsp:nvSpPr>
      <dsp:spPr>
        <a:xfrm>
          <a:off x="377904" y="1145540"/>
          <a:ext cx="5060632" cy="100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Head of state: President Alar Karis since 31st August 2021(elected every 5 years) </a:t>
          </a:r>
        </a:p>
      </dsp:txBody>
      <dsp:txXfrm>
        <a:off x="407364" y="1175000"/>
        <a:ext cx="3970012" cy="946920"/>
      </dsp:txXfrm>
    </dsp:sp>
    <dsp:sp modelId="{25F1D334-2724-48AB-97DF-D86364564D7B}">
      <dsp:nvSpPr>
        <dsp:cNvPr id="0" name=""/>
        <dsp:cNvSpPr/>
      </dsp:nvSpPr>
      <dsp:spPr>
        <a:xfrm>
          <a:off x="755808" y="2291080"/>
          <a:ext cx="5060632" cy="10058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Head of government: Prime </a:t>
          </a:r>
          <a:r>
            <a:rPr lang="en-US" sz="1900" kern="1200" dirty="0">
              <a:latin typeface="Rockwell Condensed" panose="02060603050405020104"/>
            </a:rPr>
            <a:t>Minister</a:t>
          </a:r>
          <a:r>
            <a:rPr lang="en-US" sz="1900" kern="1200" dirty="0"/>
            <a:t> Kaja Kallas since January 26th, 2021.</a:t>
          </a:r>
        </a:p>
      </dsp:txBody>
      <dsp:txXfrm>
        <a:off x="785268" y="2320540"/>
        <a:ext cx="3970012" cy="946920"/>
      </dsp:txXfrm>
    </dsp:sp>
    <dsp:sp modelId="{3CEAE878-E4BC-4C8E-B316-3042E6AE451D}">
      <dsp:nvSpPr>
        <dsp:cNvPr id="0" name=""/>
        <dsp:cNvSpPr/>
      </dsp:nvSpPr>
      <dsp:spPr>
        <a:xfrm>
          <a:off x="1133713" y="3436620"/>
          <a:ext cx="5060632" cy="10058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Parliament : 101 members, elections every 4 years</a:t>
          </a:r>
        </a:p>
      </dsp:txBody>
      <dsp:txXfrm>
        <a:off x="1163173" y="3466080"/>
        <a:ext cx="3970012" cy="946920"/>
      </dsp:txXfrm>
    </dsp:sp>
    <dsp:sp modelId="{B619DE3B-77DD-464C-A3D4-A36F6B83791C}">
      <dsp:nvSpPr>
        <dsp:cNvPr id="0" name=""/>
        <dsp:cNvSpPr/>
      </dsp:nvSpPr>
      <dsp:spPr>
        <a:xfrm>
          <a:off x="1511617" y="4582160"/>
          <a:ext cx="5060632" cy="10058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country is divided into 15 counties and 79 municipalities.</a:t>
          </a:r>
        </a:p>
      </dsp:txBody>
      <dsp:txXfrm>
        <a:off x="1541077" y="4611620"/>
        <a:ext cx="3970012" cy="946920"/>
      </dsp:txXfrm>
    </dsp:sp>
    <dsp:sp modelId="{DA101AE9-B87E-4D27-A3FD-0A0A8E79B74F}">
      <dsp:nvSpPr>
        <dsp:cNvPr id="0" name=""/>
        <dsp:cNvSpPr/>
      </dsp:nvSpPr>
      <dsp:spPr>
        <a:xfrm>
          <a:off x="4406836" y="734822"/>
          <a:ext cx="653796" cy="6537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553940" y="734822"/>
        <a:ext cx="359588" cy="491981"/>
      </dsp:txXfrm>
    </dsp:sp>
    <dsp:sp modelId="{E0FF87B7-3B5D-4EC9-8E94-FE441D687625}">
      <dsp:nvSpPr>
        <dsp:cNvPr id="0" name=""/>
        <dsp:cNvSpPr/>
      </dsp:nvSpPr>
      <dsp:spPr>
        <a:xfrm>
          <a:off x="4784740" y="1880362"/>
          <a:ext cx="653796" cy="65379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931844" y="1880362"/>
        <a:ext cx="359588" cy="491981"/>
      </dsp:txXfrm>
    </dsp:sp>
    <dsp:sp modelId="{BA2DDA32-1BFD-4184-86F8-B593F1E74F6B}">
      <dsp:nvSpPr>
        <dsp:cNvPr id="0" name=""/>
        <dsp:cNvSpPr/>
      </dsp:nvSpPr>
      <dsp:spPr>
        <a:xfrm>
          <a:off x="5162645" y="3009138"/>
          <a:ext cx="653796" cy="65379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309749" y="3009138"/>
        <a:ext cx="359588" cy="491981"/>
      </dsp:txXfrm>
    </dsp:sp>
    <dsp:sp modelId="{2421832B-619F-4D7E-96E1-6661962F491C}">
      <dsp:nvSpPr>
        <dsp:cNvPr id="0" name=""/>
        <dsp:cNvSpPr/>
      </dsp:nvSpPr>
      <dsp:spPr>
        <a:xfrm>
          <a:off x="5540549" y="4165854"/>
          <a:ext cx="653796" cy="6537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687653" y="4165854"/>
        <a:ext cx="359588" cy="491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A8537-96AE-4474-A51F-F22A7C78D91E}">
      <dsp:nvSpPr>
        <dsp:cNvPr id="0" name=""/>
        <dsp:cNvSpPr/>
      </dsp:nvSpPr>
      <dsp:spPr>
        <a:xfrm>
          <a:off x="1426911" y="3262"/>
          <a:ext cx="4739218" cy="12134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Location: Eastern Europe, bordering the Baltic Sea and the Gulf of Finland, between Latvia and Russia</a:t>
          </a:r>
        </a:p>
      </dsp:txBody>
      <dsp:txXfrm>
        <a:off x="1462453" y="38804"/>
        <a:ext cx="4668134" cy="1142398"/>
      </dsp:txXfrm>
    </dsp:sp>
    <dsp:sp modelId="{70752E58-C291-4315-9BBA-D9D6B9FAB283}">
      <dsp:nvSpPr>
        <dsp:cNvPr id="0" name=""/>
        <dsp:cNvSpPr/>
      </dsp:nvSpPr>
      <dsp:spPr>
        <a:xfrm rot="5400000">
          <a:off x="3568993" y="1247081"/>
          <a:ext cx="455055" cy="5460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32700" y="1292587"/>
        <a:ext cx="327641" cy="318539"/>
      </dsp:txXfrm>
    </dsp:sp>
    <dsp:sp modelId="{0BACEB81-F52A-4212-846D-6A39F3A1D7BA}">
      <dsp:nvSpPr>
        <dsp:cNvPr id="0" name=""/>
        <dsp:cNvSpPr/>
      </dsp:nvSpPr>
      <dsp:spPr>
        <a:xfrm>
          <a:off x="1426911" y="1823485"/>
          <a:ext cx="4739218" cy="12134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Coastline: 3.794 km</a:t>
          </a:r>
        </a:p>
      </dsp:txBody>
      <dsp:txXfrm>
        <a:off x="1462453" y="1859027"/>
        <a:ext cx="4668134" cy="1142398"/>
      </dsp:txXfrm>
    </dsp:sp>
    <dsp:sp modelId="{D4352E8E-3B89-4D1A-94E5-2DB87C25547A}">
      <dsp:nvSpPr>
        <dsp:cNvPr id="0" name=""/>
        <dsp:cNvSpPr/>
      </dsp:nvSpPr>
      <dsp:spPr>
        <a:xfrm rot="5400000">
          <a:off x="3568993" y="3067305"/>
          <a:ext cx="455055" cy="5460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32700" y="3112811"/>
        <a:ext cx="327641" cy="318539"/>
      </dsp:txXfrm>
    </dsp:sp>
    <dsp:sp modelId="{33C27D0B-DBED-40B2-A7CE-6B3AF210DB2F}">
      <dsp:nvSpPr>
        <dsp:cNvPr id="0" name=""/>
        <dsp:cNvSpPr/>
      </dsp:nvSpPr>
      <dsp:spPr>
        <a:xfrm>
          <a:off x="1426911" y="3643709"/>
          <a:ext cx="4739218" cy="12134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has 1.524 islands</a:t>
          </a:r>
        </a:p>
      </dsp:txBody>
      <dsp:txXfrm>
        <a:off x="1462453" y="3679251"/>
        <a:ext cx="4668134" cy="1142398"/>
      </dsp:txXfrm>
    </dsp:sp>
    <dsp:sp modelId="{DEFD04CA-C477-4E8F-856E-3F07740943D3}">
      <dsp:nvSpPr>
        <dsp:cNvPr id="0" name=""/>
        <dsp:cNvSpPr/>
      </dsp:nvSpPr>
      <dsp:spPr>
        <a:xfrm rot="5400000">
          <a:off x="3568993" y="4887529"/>
          <a:ext cx="455055" cy="5460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32700" y="4933035"/>
        <a:ext cx="327641" cy="318539"/>
      </dsp:txXfrm>
    </dsp:sp>
    <dsp:sp modelId="{CEDF5A85-8B6A-4631-8970-1CEA7EB0621D}">
      <dsp:nvSpPr>
        <dsp:cNvPr id="0" name=""/>
        <dsp:cNvSpPr/>
      </dsp:nvSpPr>
      <dsp:spPr>
        <a:xfrm>
          <a:off x="1426911" y="5463933"/>
          <a:ext cx="4739218" cy="12134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Natural resources: oil shale, peat, rare earth elements, phosphorite, clay, limestone, sand, dolomite, arable land, sea mud</a:t>
          </a:r>
          <a:br>
            <a:rPr lang="en-US" sz="1800" kern="1200" dirty="0"/>
          </a:br>
          <a:endParaRPr lang="en-US" sz="1800" kern="1200" dirty="0"/>
        </a:p>
      </dsp:txBody>
      <dsp:txXfrm>
        <a:off x="1462453" y="5499475"/>
        <a:ext cx="4668134" cy="1142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2DA84-1188-4664-9AA8-3D0599D2A7B9}">
      <dsp:nvSpPr>
        <dsp:cNvPr id="0" name=""/>
        <dsp:cNvSpPr/>
      </dsp:nvSpPr>
      <dsp:spPr>
        <a:xfrm>
          <a:off x="0" y="2491846"/>
          <a:ext cx="11438624"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1B88A-FA20-4D61-81E0-7EE2E0C114DB}">
      <dsp:nvSpPr>
        <dsp:cNvPr id="0" name=""/>
        <dsp:cNvSpPr/>
      </dsp:nvSpPr>
      <dsp:spPr>
        <a:xfrm>
          <a:off x="197439" y="1544944"/>
          <a:ext cx="2875294" cy="5980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Rockwell Condensed" panose="02060603050405020104"/>
            </a:rPr>
            <a:t>1710</a:t>
          </a:r>
          <a:endParaRPr lang="en-US" sz="1600" kern="1200" dirty="0"/>
        </a:p>
      </dsp:txBody>
      <dsp:txXfrm>
        <a:off x="197439" y="1544944"/>
        <a:ext cx="2875294" cy="598043"/>
      </dsp:txXfrm>
    </dsp:sp>
    <dsp:sp modelId="{04F220A0-38E1-42BD-ADBE-5A4B347E4A14}">
      <dsp:nvSpPr>
        <dsp:cNvPr id="0" name=""/>
        <dsp:cNvSpPr/>
      </dsp:nvSpPr>
      <dsp:spPr>
        <a:xfrm>
          <a:off x="197439" y="942416"/>
          <a:ext cx="2875294" cy="6025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Estonia </a:t>
          </a:r>
          <a:r>
            <a:rPr lang="en-US" sz="1300" kern="1200" dirty="0">
              <a:latin typeface="Rockwell Condensed" panose="02060603050405020104"/>
            </a:rPr>
            <a:t>is occupied by Russia</a:t>
          </a:r>
          <a:endParaRPr lang="en-US" sz="1300" kern="1200" dirty="0"/>
        </a:p>
      </dsp:txBody>
      <dsp:txXfrm>
        <a:off x="197439" y="942416"/>
        <a:ext cx="2875294" cy="602528"/>
      </dsp:txXfrm>
    </dsp:sp>
    <dsp:sp modelId="{EBC67AC9-F407-43E4-8080-323244B185D3}">
      <dsp:nvSpPr>
        <dsp:cNvPr id="0" name=""/>
        <dsp:cNvSpPr/>
      </dsp:nvSpPr>
      <dsp:spPr>
        <a:xfrm>
          <a:off x="1635086" y="2142987"/>
          <a:ext cx="0" cy="348858"/>
        </a:xfrm>
        <a:prstGeom prst="line">
          <a:avLst/>
        </a:pr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35B479-6575-4E30-936A-968ADFC9E2F3}">
      <dsp:nvSpPr>
        <dsp:cNvPr id="0" name=""/>
        <dsp:cNvSpPr/>
      </dsp:nvSpPr>
      <dsp:spPr>
        <a:xfrm>
          <a:off x="1831129" y="2840705"/>
          <a:ext cx="2875294" cy="598043"/>
        </a:xfrm>
        <a:prstGeom prst="rect">
          <a:avLst/>
        </a:prstGeom>
        <a:solidFill>
          <a:schemeClr val="accent2">
            <a:hueOff val="381558"/>
            <a:satOff val="-8706"/>
            <a:lumOff val="3216"/>
            <a:alphaOff val="0"/>
          </a:schemeClr>
        </a:solidFill>
        <a:ln w="12700" cap="flat" cmpd="sng" algn="ctr">
          <a:solidFill>
            <a:schemeClr val="accent2">
              <a:hueOff val="381558"/>
              <a:satOff val="-8706"/>
              <a:lumOff val="3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Rockwell Condensed" panose="02060603050405020104"/>
            </a:rPr>
            <a:t>1918</a:t>
          </a:r>
          <a:endParaRPr lang="en-US" sz="1600" kern="1200" dirty="0"/>
        </a:p>
      </dsp:txBody>
      <dsp:txXfrm>
        <a:off x="1831129" y="2840705"/>
        <a:ext cx="2875294" cy="598043"/>
      </dsp:txXfrm>
    </dsp:sp>
    <dsp:sp modelId="{CE188816-5109-4043-ACCD-3D4BD300CDF2}">
      <dsp:nvSpPr>
        <dsp:cNvPr id="0" name=""/>
        <dsp:cNvSpPr/>
      </dsp:nvSpPr>
      <dsp:spPr>
        <a:xfrm>
          <a:off x="1831129" y="3438748"/>
          <a:ext cx="2875294" cy="602528"/>
        </a:xfrm>
        <a:prstGeom prst="rect">
          <a:avLst/>
        </a:prstGeom>
        <a:solidFill>
          <a:schemeClr val="accent2">
            <a:tint val="40000"/>
            <a:alpha val="90000"/>
            <a:hueOff val="394913"/>
            <a:satOff val="-1035"/>
            <a:lumOff val="370"/>
            <a:alphaOff val="0"/>
          </a:schemeClr>
        </a:solidFill>
        <a:ln w="12700" cap="flat" cmpd="sng" algn="ctr">
          <a:solidFill>
            <a:schemeClr val="accent2">
              <a:tint val="40000"/>
              <a:alpha val="90000"/>
              <a:hueOff val="394913"/>
              <a:satOff val="-1035"/>
              <a:lumOff val="3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latin typeface="Rockwell Condensed" panose="02060603050405020104"/>
            </a:rPr>
            <a:t> Estonia becomes an independent state</a:t>
          </a:r>
          <a:endParaRPr lang="en-US" sz="1300" kern="1200" dirty="0"/>
        </a:p>
      </dsp:txBody>
      <dsp:txXfrm>
        <a:off x="1831129" y="3438748"/>
        <a:ext cx="2875294" cy="602528"/>
      </dsp:txXfrm>
    </dsp:sp>
    <dsp:sp modelId="{E2335720-18E5-425C-8AEE-28CA2CB78B76}">
      <dsp:nvSpPr>
        <dsp:cNvPr id="0" name=""/>
        <dsp:cNvSpPr/>
      </dsp:nvSpPr>
      <dsp:spPr>
        <a:xfrm>
          <a:off x="3268776" y="2491846"/>
          <a:ext cx="0" cy="348858"/>
        </a:xfrm>
        <a:prstGeom prst="line">
          <a:avLst/>
        </a:prstGeom>
        <a:noFill/>
        <a:ln w="6350" cap="flat" cmpd="sng" algn="ctr">
          <a:solidFill>
            <a:schemeClr val="accent2">
              <a:hueOff val="381558"/>
              <a:satOff val="-8706"/>
              <a:lumOff val="3216"/>
              <a:alphaOff val="0"/>
            </a:schemeClr>
          </a:solidFill>
          <a:prstDash val="solid"/>
        </a:ln>
        <a:effectLst/>
      </dsp:spPr>
      <dsp:style>
        <a:lnRef idx="1">
          <a:scrgbClr r="0" g="0" b="0"/>
        </a:lnRef>
        <a:fillRef idx="0">
          <a:scrgbClr r="0" g="0" b="0"/>
        </a:fillRef>
        <a:effectRef idx="0">
          <a:scrgbClr r="0" g="0" b="0"/>
        </a:effectRef>
        <a:fontRef idx="minor"/>
      </dsp:style>
    </dsp:sp>
    <dsp:sp modelId="{8BA21805-1AB4-4EAC-95A3-61991B6BC526}">
      <dsp:nvSpPr>
        <dsp:cNvPr id="0" name=""/>
        <dsp:cNvSpPr/>
      </dsp:nvSpPr>
      <dsp:spPr>
        <a:xfrm rot="2700000">
          <a:off x="1596322" y="2453082"/>
          <a:ext cx="77528" cy="77528"/>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5D057-A8BD-4BBB-A5A4-180E09649715}">
      <dsp:nvSpPr>
        <dsp:cNvPr id="0" name=""/>
        <dsp:cNvSpPr/>
      </dsp:nvSpPr>
      <dsp:spPr>
        <a:xfrm rot="2700000">
          <a:off x="3230012" y="2453082"/>
          <a:ext cx="77528" cy="77528"/>
        </a:xfrm>
        <a:prstGeom prst="rect">
          <a:avLst/>
        </a:prstGeom>
        <a:solidFill>
          <a:schemeClr val="accent2">
            <a:hueOff val="381558"/>
            <a:satOff val="-8706"/>
            <a:lumOff val="321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B0380-7B45-4C1A-9D40-BD7A2E3E9FFF}">
      <dsp:nvSpPr>
        <dsp:cNvPr id="0" name=""/>
        <dsp:cNvSpPr/>
      </dsp:nvSpPr>
      <dsp:spPr>
        <a:xfrm>
          <a:off x="3464819" y="1544944"/>
          <a:ext cx="2875294" cy="598043"/>
        </a:xfrm>
        <a:prstGeom prst="rect">
          <a:avLst/>
        </a:prstGeom>
        <a:solidFill>
          <a:schemeClr val="accent2">
            <a:hueOff val="763116"/>
            <a:satOff val="-17411"/>
            <a:lumOff val="6432"/>
            <a:alphaOff val="0"/>
          </a:schemeClr>
        </a:solidFill>
        <a:ln w="12700" cap="flat" cmpd="sng" algn="ctr">
          <a:solidFill>
            <a:schemeClr val="accent2">
              <a:hueOff val="763116"/>
              <a:satOff val="-17411"/>
              <a:lumOff val="6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Rockwell Condensed" panose="02060603050405020104"/>
            </a:rPr>
            <a:t>1920</a:t>
          </a:r>
          <a:endParaRPr lang="en-US" sz="1600" kern="1200" dirty="0"/>
        </a:p>
      </dsp:txBody>
      <dsp:txXfrm>
        <a:off x="3464819" y="1544944"/>
        <a:ext cx="2875294" cy="598043"/>
      </dsp:txXfrm>
    </dsp:sp>
    <dsp:sp modelId="{748711EE-8E78-4B3F-90F1-040F30DFF657}">
      <dsp:nvSpPr>
        <dsp:cNvPr id="0" name=""/>
        <dsp:cNvSpPr/>
      </dsp:nvSpPr>
      <dsp:spPr>
        <a:xfrm>
          <a:off x="3464819" y="942416"/>
          <a:ext cx="2875294" cy="602528"/>
        </a:xfrm>
        <a:prstGeom prst="rect">
          <a:avLst/>
        </a:prstGeom>
        <a:solidFill>
          <a:schemeClr val="accent2">
            <a:tint val="40000"/>
            <a:alpha val="90000"/>
            <a:hueOff val="789826"/>
            <a:satOff val="-2069"/>
            <a:lumOff val="741"/>
            <a:alphaOff val="0"/>
          </a:schemeClr>
        </a:solidFill>
        <a:ln w="12700" cap="flat" cmpd="sng" algn="ctr">
          <a:solidFill>
            <a:schemeClr val="accent2">
              <a:tint val="40000"/>
              <a:alpha val="90000"/>
              <a:hueOff val="789826"/>
              <a:satOff val="-2069"/>
              <a:lumOff val="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rtl="0">
            <a:lnSpc>
              <a:spcPct val="90000"/>
            </a:lnSpc>
            <a:spcBef>
              <a:spcPct val="0"/>
            </a:spcBef>
            <a:spcAft>
              <a:spcPct val="35000"/>
            </a:spcAft>
            <a:buNone/>
            <a:defRPr b="1"/>
          </a:pPr>
          <a:r>
            <a:rPr lang="en-US" sz="1300" b="0" kern="1200" dirty="0">
              <a:solidFill>
                <a:srgbClr val="000000"/>
              </a:solidFill>
              <a:latin typeface="Helvetica"/>
              <a:cs typeface="Helvetica"/>
            </a:rPr>
            <a:t>Estonia becomes internationally recognised</a:t>
          </a:r>
          <a:r>
            <a:rPr lang="en-US" sz="1300" b="0" kern="1200" dirty="0">
              <a:latin typeface="Helvetica"/>
              <a:cs typeface="Helvetica"/>
            </a:rPr>
            <a:t> </a:t>
          </a:r>
          <a:endParaRPr lang="en-US" sz="1300" b="0" kern="1200" dirty="0" err="1">
            <a:latin typeface="Rockwell Condensed" panose="02060603050405020104"/>
            <a:cs typeface="Helvetica"/>
          </a:endParaRPr>
        </a:p>
      </dsp:txBody>
      <dsp:txXfrm>
        <a:off x="3464819" y="942416"/>
        <a:ext cx="2875294" cy="602528"/>
      </dsp:txXfrm>
    </dsp:sp>
    <dsp:sp modelId="{A274204F-3690-4400-B131-FED5D04D247C}">
      <dsp:nvSpPr>
        <dsp:cNvPr id="0" name=""/>
        <dsp:cNvSpPr/>
      </dsp:nvSpPr>
      <dsp:spPr>
        <a:xfrm>
          <a:off x="4902466" y="2142987"/>
          <a:ext cx="0" cy="348858"/>
        </a:xfrm>
        <a:prstGeom prst="line">
          <a:avLst/>
        </a:prstGeom>
        <a:noFill/>
        <a:ln w="6350" cap="flat" cmpd="sng" algn="ctr">
          <a:solidFill>
            <a:schemeClr val="accent2">
              <a:hueOff val="763116"/>
              <a:satOff val="-17411"/>
              <a:lumOff val="6432"/>
              <a:alphaOff val="0"/>
            </a:schemeClr>
          </a:solidFill>
          <a:prstDash val="solid"/>
        </a:ln>
        <a:effectLst/>
      </dsp:spPr>
      <dsp:style>
        <a:lnRef idx="1">
          <a:scrgbClr r="0" g="0" b="0"/>
        </a:lnRef>
        <a:fillRef idx="0">
          <a:scrgbClr r="0" g="0" b="0"/>
        </a:fillRef>
        <a:effectRef idx="0">
          <a:scrgbClr r="0" g="0" b="0"/>
        </a:effectRef>
        <a:fontRef idx="minor"/>
      </dsp:style>
    </dsp:sp>
    <dsp:sp modelId="{35F18D41-756B-46F7-8794-D2D78B79805F}">
      <dsp:nvSpPr>
        <dsp:cNvPr id="0" name=""/>
        <dsp:cNvSpPr/>
      </dsp:nvSpPr>
      <dsp:spPr>
        <a:xfrm>
          <a:off x="5098509" y="2840705"/>
          <a:ext cx="2875294" cy="598043"/>
        </a:xfrm>
        <a:prstGeom prst="rect">
          <a:avLst/>
        </a:prstGeom>
        <a:solidFill>
          <a:schemeClr val="accent2">
            <a:hueOff val="1144674"/>
            <a:satOff val="-26117"/>
            <a:lumOff val="9647"/>
            <a:alphaOff val="0"/>
          </a:schemeClr>
        </a:solidFill>
        <a:ln w="12700" cap="flat" cmpd="sng" algn="ctr">
          <a:solidFill>
            <a:schemeClr val="accent2">
              <a:hueOff val="1144674"/>
              <a:satOff val="-26117"/>
              <a:lumOff val="9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b="1" kern="1200" dirty="0">
              <a:latin typeface="Rockwell Condensed" panose="02060603050405020104"/>
              <a:cs typeface="Helvetica"/>
            </a:rPr>
            <a:t>1940</a:t>
          </a:r>
          <a:endParaRPr lang="en-US" sz="1600" kern="1200" dirty="0"/>
        </a:p>
      </dsp:txBody>
      <dsp:txXfrm>
        <a:off x="5098509" y="2840705"/>
        <a:ext cx="2875294" cy="598043"/>
      </dsp:txXfrm>
    </dsp:sp>
    <dsp:sp modelId="{59FB08F1-BC75-4DCE-A6B4-57E27B266BD0}">
      <dsp:nvSpPr>
        <dsp:cNvPr id="0" name=""/>
        <dsp:cNvSpPr/>
      </dsp:nvSpPr>
      <dsp:spPr>
        <a:xfrm>
          <a:off x="5098509" y="3438748"/>
          <a:ext cx="2875294" cy="1506321"/>
        </a:xfrm>
        <a:prstGeom prst="rect">
          <a:avLst/>
        </a:prstGeom>
        <a:solidFill>
          <a:schemeClr val="accent2">
            <a:tint val="40000"/>
            <a:alpha val="90000"/>
            <a:hueOff val="1184739"/>
            <a:satOff val="-3104"/>
            <a:lumOff val="1111"/>
            <a:alphaOff val="0"/>
          </a:schemeClr>
        </a:solidFill>
        <a:ln w="12700" cap="flat" cmpd="sng" algn="ctr">
          <a:solidFill>
            <a:schemeClr val="accent2">
              <a:tint val="40000"/>
              <a:alpha val="90000"/>
              <a:hueOff val="1184739"/>
              <a:satOff val="-3104"/>
              <a:lumOff val="1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Estonia is annexed by the Soviet Union. “Sovietization” and repression of political dissidents, interrupted only by the German occupation of 1941 to 1944. The Communist Party of Estonia rules the country until the 1980s</a:t>
          </a:r>
        </a:p>
      </dsp:txBody>
      <dsp:txXfrm>
        <a:off x="5098509" y="3438748"/>
        <a:ext cx="2875294" cy="1506321"/>
      </dsp:txXfrm>
    </dsp:sp>
    <dsp:sp modelId="{A0867639-D39B-458D-B2D1-8049582D49CB}">
      <dsp:nvSpPr>
        <dsp:cNvPr id="0" name=""/>
        <dsp:cNvSpPr/>
      </dsp:nvSpPr>
      <dsp:spPr>
        <a:xfrm>
          <a:off x="6536157" y="2491846"/>
          <a:ext cx="0" cy="348858"/>
        </a:xfrm>
        <a:prstGeom prst="line">
          <a:avLst/>
        </a:prstGeom>
        <a:noFill/>
        <a:ln w="6350" cap="flat" cmpd="sng" algn="ctr">
          <a:solidFill>
            <a:schemeClr val="accent2">
              <a:hueOff val="1144674"/>
              <a:satOff val="-26117"/>
              <a:lumOff val="9647"/>
              <a:alphaOff val="0"/>
            </a:schemeClr>
          </a:solidFill>
          <a:prstDash val="solid"/>
        </a:ln>
        <a:effectLst/>
      </dsp:spPr>
      <dsp:style>
        <a:lnRef idx="1">
          <a:scrgbClr r="0" g="0" b="0"/>
        </a:lnRef>
        <a:fillRef idx="0">
          <a:scrgbClr r="0" g="0" b="0"/>
        </a:fillRef>
        <a:effectRef idx="0">
          <a:scrgbClr r="0" g="0" b="0"/>
        </a:effectRef>
        <a:fontRef idx="minor"/>
      </dsp:style>
    </dsp:sp>
    <dsp:sp modelId="{9F8E30BD-6DB9-4E53-93CA-192A614A2554}">
      <dsp:nvSpPr>
        <dsp:cNvPr id="0" name=""/>
        <dsp:cNvSpPr/>
      </dsp:nvSpPr>
      <dsp:spPr>
        <a:xfrm rot="2700000">
          <a:off x="4863702" y="2453082"/>
          <a:ext cx="77528" cy="77528"/>
        </a:xfrm>
        <a:prstGeom prst="rect">
          <a:avLst/>
        </a:prstGeom>
        <a:solidFill>
          <a:schemeClr val="accent2">
            <a:hueOff val="763116"/>
            <a:satOff val="-17411"/>
            <a:lumOff val="643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0B71F-7F4D-4D72-B50B-0977D94A0AF7}">
      <dsp:nvSpPr>
        <dsp:cNvPr id="0" name=""/>
        <dsp:cNvSpPr/>
      </dsp:nvSpPr>
      <dsp:spPr>
        <a:xfrm rot="2700000">
          <a:off x="6497393" y="2453082"/>
          <a:ext cx="77528" cy="77528"/>
        </a:xfrm>
        <a:prstGeom prst="rect">
          <a:avLst/>
        </a:prstGeom>
        <a:solidFill>
          <a:schemeClr val="accent2">
            <a:hueOff val="1144674"/>
            <a:satOff val="-26117"/>
            <a:lumOff val="9647"/>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A74905-4C55-47CA-9332-760894BDA536}">
      <dsp:nvSpPr>
        <dsp:cNvPr id="0" name=""/>
        <dsp:cNvSpPr/>
      </dsp:nvSpPr>
      <dsp:spPr>
        <a:xfrm>
          <a:off x="6732199" y="1544944"/>
          <a:ext cx="2875294" cy="598043"/>
        </a:xfrm>
        <a:prstGeom prst="rect">
          <a:avLst/>
        </a:prstGeom>
        <a:solidFill>
          <a:schemeClr val="accent2">
            <a:hueOff val="1526231"/>
            <a:satOff val="-34822"/>
            <a:lumOff val="12863"/>
            <a:alphaOff val="0"/>
          </a:schemeClr>
        </a:solidFill>
        <a:ln w="12700" cap="flat" cmpd="sng" algn="ctr">
          <a:solidFill>
            <a:schemeClr val="accent2">
              <a:hueOff val="1526231"/>
              <a:satOff val="-34822"/>
              <a:lumOff val="12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1988</a:t>
          </a:r>
        </a:p>
      </dsp:txBody>
      <dsp:txXfrm>
        <a:off x="6732199" y="1544944"/>
        <a:ext cx="2875294" cy="598043"/>
      </dsp:txXfrm>
    </dsp:sp>
    <dsp:sp modelId="{F742A1D6-B986-499F-A457-FF64A486572A}">
      <dsp:nvSpPr>
        <dsp:cNvPr id="0" name=""/>
        <dsp:cNvSpPr/>
      </dsp:nvSpPr>
      <dsp:spPr>
        <a:xfrm>
          <a:off x="6732199" y="415203"/>
          <a:ext cx="2875294" cy="1129740"/>
        </a:xfrm>
        <a:prstGeom prst="rect">
          <a:avLst/>
        </a:prstGeom>
        <a:solidFill>
          <a:schemeClr val="accent2">
            <a:tint val="40000"/>
            <a:alpha val="90000"/>
            <a:hueOff val="1579651"/>
            <a:satOff val="-4138"/>
            <a:lumOff val="1482"/>
            <a:alphaOff val="0"/>
          </a:schemeClr>
        </a:solidFill>
        <a:ln w="12700" cap="flat" cmpd="sng" algn="ctr">
          <a:solidFill>
            <a:schemeClr val="accent2">
              <a:tint val="40000"/>
              <a:alpha val="90000"/>
              <a:hueOff val="1579651"/>
              <a:satOff val="-4138"/>
              <a:lumOff val="1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Resurgence of Estonian national feeling (policy of relaxation being carried out in the USSR by Gorbachev). New political groups come into being</a:t>
          </a:r>
        </a:p>
      </dsp:txBody>
      <dsp:txXfrm>
        <a:off x="6732199" y="415203"/>
        <a:ext cx="2875294" cy="1129740"/>
      </dsp:txXfrm>
    </dsp:sp>
    <dsp:sp modelId="{7DFB0E31-524D-4761-81EB-B195EC6C8782}">
      <dsp:nvSpPr>
        <dsp:cNvPr id="0" name=""/>
        <dsp:cNvSpPr/>
      </dsp:nvSpPr>
      <dsp:spPr>
        <a:xfrm>
          <a:off x="8169847" y="2142987"/>
          <a:ext cx="0" cy="348858"/>
        </a:xfrm>
        <a:prstGeom prst="line">
          <a:avLst/>
        </a:prstGeom>
        <a:noFill/>
        <a:ln w="6350" cap="flat" cmpd="sng" algn="ctr">
          <a:solidFill>
            <a:schemeClr val="accent2">
              <a:hueOff val="1526231"/>
              <a:satOff val="-34822"/>
              <a:lumOff val="12863"/>
              <a:alphaOff val="0"/>
            </a:schemeClr>
          </a:solidFill>
          <a:prstDash val="solid"/>
        </a:ln>
        <a:effectLst/>
      </dsp:spPr>
      <dsp:style>
        <a:lnRef idx="1">
          <a:scrgbClr r="0" g="0" b="0"/>
        </a:lnRef>
        <a:fillRef idx="0">
          <a:scrgbClr r="0" g="0" b="0"/>
        </a:fillRef>
        <a:effectRef idx="0">
          <a:scrgbClr r="0" g="0" b="0"/>
        </a:effectRef>
        <a:fontRef idx="minor"/>
      </dsp:style>
    </dsp:sp>
    <dsp:sp modelId="{47A7D3B7-66B8-460A-A8FD-82867D97E5B1}">
      <dsp:nvSpPr>
        <dsp:cNvPr id="0" name=""/>
        <dsp:cNvSpPr/>
      </dsp:nvSpPr>
      <dsp:spPr>
        <a:xfrm>
          <a:off x="8365890" y="2840705"/>
          <a:ext cx="2875294" cy="598043"/>
        </a:xfrm>
        <a:prstGeom prst="rect">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1990</a:t>
          </a:r>
        </a:p>
      </dsp:txBody>
      <dsp:txXfrm>
        <a:off x="8365890" y="2840705"/>
        <a:ext cx="2875294" cy="598043"/>
      </dsp:txXfrm>
    </dsp:sp>
    <dsp:sp modelId="{D198A87E-B531-42A9-AFA5-D7B1C7F96EDC}">
      <dsp:nvSpPr>
        <dsp:cNvPr id="0" name=""/>
        <dsp:cNvSpPr/>
      </dsp:nvSpPr>
      <dsp:spPr>
        <a:xfrm>
          <a:off x="8365890" y="3438748"/>
          <a:ext cx="2875294" cy="771989"/>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As leaders of the anti-Soviet movement, these parties come into power</a:t>
          </a:r>
        </a:p>
      </dsp:txBody>
      <dsp:txXfrm>
        <a:off x="8365890" y="3438748"/>
        <a:ext cx="2875294" cy="771989"/>
      </dsp:txXfrm>
    </dsp:sp>
    <dsp:sp modelId="{E54C5EFF-A41F-4229-A9DA-5857F9DC4057}">
      <dsp:nvSpPr>
        <dsp:cNvPr id="0" name=""/>
        <dsp:cNvSpPr/>
      </dsp:nvSpPr>
      <dsp:spPr>
        <a:xfrm>
          <a:off x="9803537" y="2491846"/>
          <a:ext cx="0" cy="348858"/>
        </a:xfrm>
        <a:prstGeom prst="line">
          <a:avLst/>
        </a:prstGeom>
        <a:noFill/>
        <a:ln w="6350" cap="flat" cmpd="sng" algn="ctr">
          <a:solidFill>
            <a:schemeClr val="accent2">
              <a:hueOff val="1907789"/>
              <a:satOff val="-43528"/>
              <a:lumOff val="16079"/>
              <a:alphaOff val="0"/>
            </a:schemeClr>
          </a:solidFill>
          <a:prstDash val="solid"/>
        </a:ln>
        <a:effectLst/>
      </dsp:spPr>
      <dsp:style>
        <a:lnRef idx="1">
          <a:scrgbClr r="0" g="0" b="0"/>
        </a:lnRef>
        <a:fillRef idx="0">
          <a:scrgbClr r="0" g="0" b="0"/>
        </a:fillRef>
        <a:effectRef idx="0">
          <a:scrgbClr r="0" g="0" b="0"/>
        </a:effectRef>
        <a:fontRef idx="minor"/>
      </dsp:style>
    </dsp:sp>
    <dsp:sp modelId="{F74DFC85-770A-453F-A36E-59DDBD3E2149}">
      <dsp:nvSpPr>
        <dsp:cNvPr id="0" name=""/>
        <dsp:cNvSpPr/>
      </dsp:nvSpPr>
      <dsp:spPr>
        <a:xfrm rot="2700000">
          <a:off x="8131083" y="2453082"/>
          <a:ext cx="77528" cy="77528"/>
        </a:xfrm>
        <a:prstGeom prst="rect">
          <a:avLst/>
        </a:prstGeom>
        <a:solidFill>
          <a:schemeClr val="accent2">
            <a:hueOff val="1526231"/>
            <a:satOff val="-34822"/>
            <a:lumOff val="1286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751C1-CE48-4EEB-BF99-801BAF5AB179}">
      <dsp:nvSpPr>
        <dsp:cNvPr id="0" name=""/>
        <dsp:cNvSpPr/>
      </dsp:nvSpPr>
      <dsp:spPr>
        <a:xfrm rot="2700000">
          <a:off x="9764773" y="2453082"/>
          <a:ext cx="77528" cy="77528"/>
        </a:xfrm>
        <a:prstGeom prst="rect">
          <a:avLst/>
        </a:prstGeom>
        <a:solidFill>
          <a:schemeClr val="accent2">
            <a:hueOff val="1907789"/>
            <a:satOff val="-43528"/>
            <a:lumOff val="1607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CE0F5-1762-49D3-9B26-D6433715767A}">
      <dsp:nvSpPr>
        <dsp:cNvPr id="0" name=""/>
        <dsp:cNvSpPr/>
      </dsp:nvSpPr>
      <dsp:spPr>
        <a:xfrm>
          <a:off x="0" y="2894412"/>
          <a:ext cx="11510511"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8D389A10-0C4A-4E81-A88C-8ECA1ED7BA8F}">
      <dsp:nvSpPr>
        <dsp:cNvPr id="0" name=""/>
        <dsp:cNvSpPr/>
      </dsp:nvSpPr>
      <dsp:spPr>
        <a:xfrm rot="8100000">
          <a:off x="95651" y="669722"/>
          <a:ext cx="420358" cy="42035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1346D-D7CD-4EE6-AB91-2838359EDF27}">
      <dsp:nvSpPr>
        <dsp:cNvPr id="0" name=""/>
        <dsp:cNvSpPr/>
      </dsp:nvSpPr>
      <dsp:spPr>
        <a:xfrm>
          <a:off x="142349" y="716420"/>
          <a:ext cx="326962" cy="326962"/>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D3E125A-C162-46A0-B14A-7DDB261E802F}">
      <dsp:nvSpPr>
        <dsp:cNvPr id="0" name=""/>
        <dsp:cNvSpPr/>
      </dsp:nvSpPr>
      <dsp:spPr>
        <a:xfrm>
          <a:off x="603069" y="1180920"/>
          <a:ext cx="2700409" cy="171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Estonia declares its independence (recognition by the Soviet authorities a few months later)</a:t>
          </a:r>
        </a:p>
      </dsp:txBody>
      <dsp:txXfrm>
        <a:off x="603069" y="1180920"/>
        <a:ext cx="2700409" cy="1713491"/>
      </dsp:txXfrm>
    </dsp:sp>
    <dsp:sp modelId="{B66B916F-B510-4156-BD87-2C9390A1E820}">
      <dsp:nvSpPr>
        <dsp:cNvPr id="0" name=""/>
        <dsp:cNvSpPr/>
      </dsp:nvSpPr>
      <dsp:spPr>
        <a:xfrm>
          <a:off x="603069" y="578882"/>
          <a:ext cx="2700409" cy="60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1991</a:t>
          </a:r>
        </a:p>
      </dsp:txBody>
      <dsp:txXfrm>
        <a:off x="603069" y="578882"/>
        <a:ext cx="2700409" cy="602037"/>
      </dsp:txXfrm>
    </dsp:sp>
    <dsp:sp modelId="{D3266522-3A69-4179-93FA-4F7AC26754F3}">
      <dsp:nvSpPr>
        <dsp:cNvPr id="0" name=""/>
        <dsp:cNvSpPr/>
      </dsp:nvSpPr>
      <dsp:spPr>
        <a:xfrm>
          <a:off x="305830" y="1180920"/>
          <a:ext cx="0" cy="1713491"/>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E01A033-63A3-4113-BC42-3C342E2EDC6D}">
      <dsp:nvSpPr>
        <dsp:cNvPr id="0" name=""/>
        <dsp:cNvSpPr/>
      </dsp:nvSpPr>
      <dsp:spPr>
        <a:xfrm>
          <a:off x="256108" y="2840228"/>
          <a:ext cx="107005" cy="10836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C955A-089C-49D5-90A0-864CC0E917BB}">
      <dsp:nvSpPr>
        <dsp:cNvPr id="0" name=""/>
        <dsp:cNvSpPr/>
      </dsp:nvSpPr>
      <dsp:spPr>
        <a:xfrm rot="18900000">
          <a:off x="1735339" y="4698743"/>
          <a:ext cx="420358" cy="420358"/>
        </a:xfrm>
        <a:prstGeom prst="teardrop">
          <a:avLst>
            <a:gd name="adj" fmla="val 115000"/>
          </a:avLst>
        </a:prstGeom>
        <a:solidFill>
          <a:schemeClr val="accent2">
            <a:hueOff val="381558"/>
            <a:satOff val="-8706"/>
            <a:lumOff val="3216"/>
            <a:alphaOff val="0"/>
          </a:schemeClr>
        </a:solidFill>
        <a:ln w="12700" cap="flat" cmpd="sng" algn="ctr">
          <a:solidFill>
            <a:schemeClr val="accent2">
              <a:hueOff val="381558"/>
              <a:satOff val="-8706"/>
              <a:lumOff val="3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46B25-4DA1-4B7F-BB15-ECF6566BBCD3}">
      <dsp:nvSpPr>
        <dsp:cNvPr id="0" name=""/>
        <dsp:cNvSpPr/>
      </dsp:nvSpPr>
      <dsp:spPr>
        <a:xfrm>
          <a:off x="1782037" y="4745441"/>
          <a:ext cx="326962" cy="326962"/>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878AFF46-19D0-4435-9AB2-DFF891E4D5E2}">
      <dsp:nvSpPr>
        <dsp:cNvPr id="0" name=""/>
        <dsp:cNvSpPr/>
      </dsp:nvSpPr>
      <dsp:spPr>
        <a:xfrm>
          <a:off x="2242757" y="2894412"/>
          <a:ext cx="2700409" cy="171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The last Russian troops leave the country</a:t>
          </a:r>
        </a:p>
      </dsp:txBody>
      <dsp:txXfrm>
        <a:off x="2242757" y="2894412"/>
        <a:ext cx="2700409" cy="1713491"/>
      </dsp:txXfrm>
    </dsp:sp>
    <dsp:sp modelId="{22B1D7B5-412B-4785-90B4-D391FCD1BC0D}">
      <dsp:nvSpPr>
        <dsp:cNvPr id="0" name=""/>
        <dsp:cNvSpPr/>
      </dsp:nvSpPr>
      <dsp:spPr>
        <a:xfrm>
          <a:off x="2242757" y="4607903"/>
          <a:ext cx="2700409" cy="60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1994</a:t>
          </a:r>
        </a:p>
      </dsp:txBody>
      <dsp:txXfrm>
        <a:off x="2242757" y="4607903"/>
        <a:ext cx="2700409" cy="602037"/>
      </dsp:txXfrm>
    </dsp:sp>
    <dsp:sp modelId="{84587A20-54FA-42F0-A0C8-17BF190A2622}">
      <dsp:nvSpPr>
        <dsp:cNvPr id="0" name=""/>
        <dsp:cNvSpPr/>
      </dsp:nvSpPr>
      <dsp:spPr>
        <a:xfrm>
          <a:off x="1945518" y="2894412"/>
          <a:ext cx="0" cy="1713491"/>
        </a:xfrm>
        <a:prstGeom prst="line">
          <a:avLst/>
        </a:prstGeom>
        <a:noFill/>
        <a:ln w="12700" cap="flat" cmpd="sng" algn="ctr">
          <a:solidFill>
            <a:schemeClr val="accent2">
              <a:hueOff val="381558"/>
              <a:satOff val="-8706"/>
              <a:lumOff val="3216"/>
              <a:alphaOff val="0"/>
            </a:schemeClr>
          </a:solidFill>
          <a:prstDash val="dash"/>
        </a:ln>
        <a:effectLst/>
      </dsp:spPr>
      <dsp:style>
        <a:lnRef idx="1">
          <a:scrgbClr r="0" g="0" b="0"/>
        </a:lnRef>
        <a:fillRef idx="0">
          <a:scrgbClr r="0" g="0" b="0"/>
        </a:fillRef>
        <a:effectRef idx="0">
          <a:scrgbClr r="0" g="0" b="0"/>
        </a:effectRef>
        <a:fontRef idx="minor"/>
      </dsp:style>
    </dsp:sp>
    <dsp:sp modelId="{4EC50C6B-0F31-4E5D-A0AA-3CBAFD5291E1}">
      <dsp:nvSpPr>
        <dsp:cNvPr id="0" name=""/>
        <dsp:cNvSpPr/>
      </dsp:nvSpPr>
      <dsp:spPr>
        <a:xfrm>
          <a:off x="1895796" y="2840228"/>
          <a:ext cx="107005" cy="108366"/>
        </a:xfrm>
        <a:prstGeom prst="ellipse">
          <a:avLst/>
        </a:prstGeom>
        <a:solidFill>
          <a:schemeClr val="accent2">
            <a:hueOff val="381558"/>
            <a:satOff val="-8706"/>
            <a:lumOff val="321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E92AF-E4A5-4CB2-9C8D-51F369878853}">
      <dsp:nvSpPr>
        <dsp:cNvPr id="0" name=""/>
        <dsp:cNvSpPr/>
      </dsp:nvSpPr>
      <dsp:spPr>
        <a:xfrm rot="8100000">
          <a:off x="3375027" y="669722"/>
          <a:ext cx="420358" cy="420358"/>
        </a:xfrm>
        <a:prstGeom prst="teardrop">
          <a:avLst>
            <a:gd name="adj" fmla="val 115000"/>
          </a:avLst>
        </a:prstGeom>
        <a:solidFill>
          <a:schemeClr val="accent2">
            <a:hueOff val="763116"/>
            <a:satOff val="-17411"/>
            <a:lumOff val="6432"/>
            <a:alphaOff val="0"/>
          </a:schemeClr>
        </a:solidFill>
        <a:ln w="12700" cap="flat" cmpd="sng" algn="ctr">
          <a:solidFill>
            <a:schemeClr val="accent2">
              <a:hueOff val="763116"/>
              <a:satOff val="-17411"/>
              <a:lumOff val="6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625C3-3DF5-4B79-9DE2-4662C240A288}">
      <dsp:nvSpPr>
        <dsp:cNvPr id="0" name=""/>
        <dsp:cNvSpPr/>
      </dsp:nvSpPr>
      <dsp:spPr>
        <a:xfrm>
          <a:off x="3421725" y="716420"/>
          <a:ext cx="326962" cy="326962"/>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E8DDF86-E2F1-4936-9D19-278FDC210381}">
      <dsp:nvSpPr>
        <dsp:cNvPr id="0" name=""/>
        <dsp:cNvSpPr/>
      </dsp:nvSpPr>
      <dsp:spPr>
        <a:xfrm>
          <a:off x="3882445" y="1180920"/>
          <a:ext cx="2700409" cy="171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 </a:t>
          </a:r>
          <a:r>
            <a:rPr lang="en-US" sz="1400" kern="1200">
              <a:latin typeface="Rockwell Condensed" panose="02060603050405020104"/>
            </a:rPr>
            <a:t>Estonia</a:t>
          </a:r>
          <a:r>
            <a:rPr lang="en-US" sz="1400" kern="1200"/>
            <a:t> rejects the Russian proposal guaranteeing the country’s security. Preferring a close relationship with the West since its independence, Estonia seeks to join NATO and the European Union</a:t>
          </a:r>
        </a:p>
      </dsp:txBody>
      <dsp:txXfrm>
        <a:off x="3882445" y="1180920"/>
        <a:ext cx="2700409" cy="1713491"/>
      </dsp:txXfrm>
    </dsp:sp>
    <dsp:sp modelId="{F7F7DFE7-81BD-4285-A371-B38F42E2B086}">
      <dsp:nvSpPr>
        <dsp:cNvPr id="0" name=""/>
        <dsp:cNvSpPr/>
      </dsp:nvSpPr>
      <dsp:spPr>
        <a:xfrm>
          <a:off x="3882445" y="578882"/>
          <a:ext cx="2700409" cy="60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1997</a:t>
          </a:r>
        </a:p>
      </dsp:txBody>
      <dsp:txXfrm>
        <a:off x="3882445" y="578882"/>
        <a:ext cx="2700409" cy="602037"/>
      </dsp:txXfrm>
    </dsp:sp>
    <dsp:sp modelId="{2DDD2938-97A2-46CE-95AA-B02900766781}">
      <dsp:nvSpPr>
        <dsp:cNvPr id="0" name=""/>
        <dsp:cNvSpPr/>
      </dsp:nvSpPr>
      <dsp:spPr>
        <a:xfrm>
          <a:off x="3585206" y="1180920"/>
          <a:ext cx="0" cy="1713491"/>
        </a:xfrm>
        <a:prstGeom prst="line">
          <a:avLst/>
        </a:prstGeom>
        <a:noFill/>
        <a:ln w="12700" cap="flat" cmpd="sng" algn="ctr">
          <a:solidFill>
            <a:schemeClr val="accent2">
              <a:hueOff val="763116"/>
              <a:satOff val="-17411"/>
              <a:lumOff val="6432"/>
              <a:alphaOff val="0"/>
            </a:schemeClr>
          </a:solidFill>
          <a:prstDash val="dash"/>
        </a:ln>
        <a:effectLst/>
      </dsp:spPr>
      <dsp:style>
        <a:lnRef idx="1">
          <a:scrgbClr r="0" g="0" b="0"/>
        </a:lnRef>
        <a:fillRef idx="0">
          <a:scrgbClr r="0" g="0" b="0"/>
        </a:fillRef>
        <a:effectRef idx="0">
          <a:scrgbClr r="0" g="0" b="0"/>
        </a:effectRef>
        <a:fontRef idx="minor"/>
      </dsp:style>
    </dsp:sp>
    <dsp:sp modelId="{18C66164-8B59-451D-AF61-A9F08430D1DF}">
      <dsp:nvSpPr>
        <dsp:cNvPr id="0" name=""/>
        <dsp:cNvSpPr/>
      </dsp:nvSpPr>
      <dsp:spPr>
        <a:xfrm>
          <a:off x="3535484" y="2840228"/>
          <a:ext cx="107005" cy="108366"/>
        </a:xfrm>
        <a:prstGeom prst="ellipse">
          <a:avLst/>
        </a:prstGeom>
        <a:solidFill>
          <a:schemeClr val="accent2">
            <a:hueOff val="763116"/>
            <a:satOff val="-17411"/>
            <a:lumOff val="643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D4E64-D547-4536-8C5B-FDA3A5AD2A59}">
      <dsp:nvSpPr>
        <dsp:cNvPr id="0" name=""/>
        <dsp:cNvSpPr/>
      </dsp:nvSpPr>
      <dsp:spPr>
        <a:xfrm rot="18900000">
          <a:off x="5014715" y="4698743"/>
          <a:ext cx="420358" cy="420358"/>
        </a:xfrm>
        <a:prstGeom prst="teardrop">
          <a:avLst>
            <a:gd name="adj" fmla="val 115000"/>
          </a:avLst>
        </a:prstGeom>
        <a:solidFill>
          <a:schemeClr val="accent2">
            <a:hueOff val="1144674"/>
            <a:satOff val="-26117"/>
            <a:lumOff val="9647"/>
            <a:alphaOff val="0"/>
          </a:schemeClr>
        </a:solidFill>
        <a:ln w="12700" cap="flat" cmpd="sng" algn="ctr">
          <a:solidFill>
            <a:schemeClr val="accent2">
              <a:hueOff val="1144674"/>
              <a:satOff val="-26117"/>
              <a:lumOff val="9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DD666-137B-4F37-966D-FBF40F441DFB}">
      <dsp:nvSpPr>
        <dsp:cNvPr id="0" name=""/>
        <dsp:cNvSpPr/>
      </dsp:nvSpPr>
      <dsp:spPr>
        <a:xfrm>
          <a:off x="5061413" y="4745441"/>
          <a:ext cx="326962" cy="326962"/>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CA972F52-6DCF-423B-939F-20C30ED7054C}">
      <dsp:nvSpPr>
        <dsp:cNvPr id="0" name=""/>
        <dsp:cNvSpPr/>
      </dsp:nvSpPr>
      <dsp:spPr>
        <a:xfrm>
          <a:off x="5522133" y="2894412"/>
          <a:ext cx="2700409" cy="171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Estonia joins NATO and the European Union</a:t>
          </a:r>
        </a:p>
      </dsp:txBody>
      <dsp:txXfrm>
        <a:off x="5522133" y="2894412"/>
        <a:ext cx="2700409" cy="1713491"/>
      </dsp:txXfrm>
    </dsp:sp>
    <dsp:sp modelId="{30DBDB32-49AB-449D-805A-DB4314B277E6}">
      <dsp:nvSpPr>
        <dsp:cNvPr id="0" name=""/>
        <dsp:cNvSpPr/>
      </dsp:nvSpPr>
      <dsp:spPr>
        <a:xfrm>
          <a:off x="5522133" y="4607903"/>
          <a:ext cx="2700409" cy="60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2004</a:t>
          </a:r>
        </a:p>
      </dsp:txBody>
      <dsp:txXfrm>
        <a:off x="5522133" y="4607903"/>
        <a:ext cx="2700409" cy="602037"/>
      </dsp:txXfrm>
    </dsp:sp>
    <dsp:sp modelId="{EB90BA80-402D-4BE9-8C8B-9FB8C263E48F}">
      <dsp:nvSpPr>
        <dsp:cNvPr id="0" name=""/>
        <dsp:cNvSpPr/>
      </dsp:nvSpPr>
      <dsp:spPr>
        <a:xfrm>
          <a:off x="5224894" y="2894412"/>
          <a:ext cx="0" cy="1713491"/>
        </a:xfrm>
        <a:prstGeom prst="line">
          <a:avLst/>
        </a:prstGeom>
        <a:noFill/>
        <a:ln w="12700" cap="flat" cmpd="sng" algn="ctr">
          <a:solidFill>
            <a:schemeClr val="accent2">
              <a:hueOff val="1144674"/>
              <a:satOff val="-26117"/>
              <a:lumOff val="9647"/>
              <a:alphaOff val="0"/>
            </a:schemeClr>
          </a:solidFill>
          <a:prstDash val="dash"/>
        </a:ln>
        <a:effectLst/>
      </dsp:spPr>
      <dsp:style>
        <a:lnRef idx="1">
          <a:scrgbClr r="0" g="0" b="0"/>
        </a:lnRef>
        <a:fillRef idx="0">
          <a:scrgbClr r="0" g="0" b="0"/>
        </a:fillRef>
        <a:effectRef idx="0">
          <a:scrgbClr r="0" g="0" b="0"/>
        </a:effectRef>
        <a:fontRef idx="minor"/>
      </dsp:style>
    </dsp:sp>
    <dsp:sp modelId="{99201442-F205-42F8-A69E-089E0967E753}">
      <dsp:nvSpPr>
        <dsp:cNvPr id="0" name=""/>
        <dsp:cNvSpPr/>
      </dsp:nvSpPr>
      <dsp:spPr>
        <a:xfrm>
          <a:off x="5175172" y="2840228"/>
          <a:ext cx="107005" cy="108366"/>
        </a:xfrm>
        <a:prstGeom prst="ellipse">
          <a:avLst/>
        </a:prstGeom>
        <a:solidFill>
          <a:schemeClr val="accent2">
            <a:hueOff val="1144674"/>
            <a:satOff val="-26117"/>
            <a:lumOff val="9647"/>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BE9073-9C7E-4AE7-A030-4FBDBA1C5763}">
      <dsp:nvSpPr>
        <dsp:cNvPr id="0" name=""/>
        <dsp:cNvSpPr/>
      </dsp:nvSpPr>
      <dsp:spPr>
        <a:xfrm rot="8100000">
          <a:off x="6654403" y="669722"/>
          <a:ext cx="420358" cy="420358"/>
        </a:xfrm>
        <a:prstGeom prst="teardrop">
          <a:avLst>
            <a:gd name="adj" fmla="val 115000"/>
          </a:avLst>
        </a:prstGeom>
        <a:solidFill>
          <a:schemeClr val="accent2">
            <a:hueOff val="1526231"/>
            <a:satOff val="-34822"/>
            <a:lumOff val="12863"/>
            <a:alphaOff val="0"/>
          </a:schemeClr>
        </a:solidFill>
        <a:ln w="12700" cap="flat" cmpd="sng" algn="ctr">
          <a:solidFill>
            <a:schemeClr val="accent2">
              <a:hueOff val="1526231"/>
              <a:satOff val="-34822"/>
              <a:lumOff val="12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8ED16-D5BC-41C8-B0D6-19F285950E75}">
      <dsp:nvSpPr>
        <dsp:cNvPr id="0" name=""/>
        <dsp:cNvSpPr/>
      </dsp:nvSpPr>
      <dsp:spPr>
        <a:xfrm>
          <a:off x="6701101" y="716420"/>
          <a:ext cx="326962" cy="326962"/>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CACB32C-42BA-4C62-85E6-B97A080D702A}">
      <dsp:nvSpPr>
        <dsp:cNvPr id="0" name=""/>
        <dsp:cNvSpPr/>
      </dsp:nvSpPr>
      <dsp:spPr>
        <a:xfrm>
          <a:off x="7161821" y="1180920"/>
          <a:ext cx="2700409" cy="171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Toomas Hendrik Ilves, Social Democrat, becomes Head of State</a:t>
          </a:r>
        </a:p>
      </dsp:txBody>
      <dsp:txXfrm>
        <a:off x="7161821" y="1180920"/>
        <a:ext cx="2700409" cy="1713491"/>
      </dsp:txXfrm>
    </dsp:sp>
    <dsp:sp modelId="{11357B51-0648-4046-96EF-EEF35A73616B}">
      <dsp:nvSpPr>
        <dsp:cNvPr id="0" name=""/>
        <dsp:cNvSpPr/>
      </dsp:nvSpPr>
      <dsp:spPr>
        <a:xfrm>
          <a:off x="7161821" y="578882"/>
          <a:ext cx="2700409" cy="60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2006</a:t>
          </a:r>
        </a:p>
      </dsp:txBody>
      <dsp:txXfrm>
        <a:off x="7161821" y="578882"/>
        <a:ext cx="2700409" cy="602037"/>
      </dsp:txXfrm>
    </dsp:sp>
    <dsp:sp modelId="{787A47E9-1B79-4340-80C3-F0D0A9C127C3}">
      <dsp:nvSpPr>
        <dsp:cNvPr id="0" name=""/>
        <dsp:cNvSpPr/>
      </dsp:nvSpPr>
      <dsp:spPr>
        <a:xfrm>
          <a:off x="6864582" y="1180920"/>
          <a:ext cx="0" cy="1713491"/>
        </a:xfrm>
        <a:prstGeom prst="line">
          <a:avLst/>
        </a:prstGeom>
        <a:noFill/>
        <a:ln w="12700" cap="flat" cmpd="sng" algn="ctr">
          <a:solidFill>
            <a:schemeClr val="accent2">
              <a:hueOff val="1526231"/>
              <a:satOff val="-34822"/>
              <a:lumOff val="12863"/>
              <a:alphaOff val="0"/>
            </a:schemeClr>
          </a:solidFill>
          <a:prstDash val="dash"/>
        </a:ln>
        <a:effectLst/>
      </dsp:spPr>
      <dsp:style>
        <a:lnRef idx="1">
          <a:scrgbClr r="0" g="0" b="0"/>
        </a:lnRef>
        <a:fillRef idx="0">
          <a:scrgbClr r="0" g="0" b="0"/>
        </a:fillRef>
        <a:effectRef idx="0">
          <a:scrgbClr r="0" g="0" b="0"/>
        </a:effectRef>
        <a:fontRef idx="minor"/>
      </dsp:style>
    </dsp:sp>
    <dsp:sp modelId="{C5250226-D5DB-41AC-9094-F1AACD072831}">
      <dsp:nvSpPr>
        <dsp:cNvPr id="0" name=""/>
        <dsp:cNvSpPr/>
      </dsp:nvSpPr>
      <dsp:spPr>
        <a:xfrm>
          <a:off x="6814860" y="2840228"/>
          <a:ext cx="107005" cy="108366"/>
        </a:xfrm>
        <a:prstGeom prst="ellipse">
          <a:avLst/>
        </a:prstGeom>
        <a:solidFill>
          <a:schemeClr val="accent2">
            <a:hueOff val="1526231"/>
            <a:satOff val="-34822"/>
            <a:lumOff val="1286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DAD7F-2D3F-4B4F-BA6E-88A6BCBDB353}">
      <dsp:nvSpPr>
        <dsp:cNvPr id="0" name=""/>
        <dsp:cNvSpPr/>
      </dsp:nvSpPr>
      <dsp:spPr>
        <a:xfrm rot="18900000">
          <a:off x="8294091" y="4698743"/>
          <a:ext cx="420358" cy="420358"/>
        </a:xfrm>
        <a:prstGeom prst="teardrop">
          <a:avLst>
            <a:gd name="adj" fmla="val 115000"/>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E98F6-6E3D-4904-B33A-EAE6E40DAA74}">
      <dsp:nvSpPr>
        <dsp:cNvPr id="0" name=""/>
        <dsp:cNvSpPr/>
      </dsp:nvSpPr>
      <dsp:spPr>
        <a:xfrm>
          <a:off x="8340789" y="4745441"/>
          <a:ext cx="326962" cy="326962"/>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682C78DC-DC29-4030-B16A-4961C839D77A}">
      <dsp:nvSpPr>
        <dsp:cNvPr id="0" name=""/>
        <dsp:cNvSpPr/>
      </dsp:nvSpPr>
      <dsp:spPr>
        <a:xfrm>
          <a:off x="8801509" y="2894412"/>
          <a:ext cx="2700409" cy="171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Estonia joined the Schengen area</a:t>
          </a:r>
        </a:p>
      </dsp:txBody>
      <dsp:txXfrm>
        <a:off x="8801509" y="2894412"/>
        <a:ext cx="2700409" cy="1713491"/>
      </dsp:txXfrm>
    </dsp:sp>
    <dsp:sp modelId="{57C3A7B6-40A9-4B61-8801-ABCE53E40775}">
      <dsp:nvSpPr>
        <dsp:cNvPr id="0" name=""/>
        <dsp:cNvSpPr/>
      </dsp:nvSpPr>
      <dsp:spPr>
        <a:xfrm>
          <a:off x="8801509" y="4607903"/>
          <a:ext cx="2700409" cy="60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2007</a:t>
          </a:r>
        </a:p>
      </dsp:txBody>
      <dsp:txXfrm>
        <a:off x="8801509" y="4607903"/>
        <a:ext cx="2700409" cy="602037"/>
      </dsp:txXfrm>
    </dsp:sp>
    <dsp:sp modelId="{37BB9087-A685-4D16-8C39-8117545BBE88}">
      <dsp:nvSpPr>
        <dsp:cNvPr id="0" name=""/>
        <dsp:cNvSpPr/>
      </dsp:nvSpPr>
      <dsp:spPr>
        <a:xfrm>
          <a:off x="8504270" y="2894412"/>
          <a:ext cx="0" cy="1713491"/>
        </a:xfrm>
        <a:prstGeom prst="line">
          <a:avLst/>
        </a:prstGeom>
        <a:noFill/>
        <a:ln w="12700" cap="flat" cmpd="sng" algn="ctr">
          <a:solidFill>
            <a:schemeClr val="accent2">
              <a:hueOff val="1907789"/>
              <a:satOff val="-43528"/>
              <a:lumOff val="16079"/>
              <a:alphaOff val="0"/>
            </a:schemeClr>
          </a:solidFill>
          <a:prstDash val="dash"/>
        </a:ln>
        <a:effectLst/>
      </dsp:spPr>
      <dsp:style>
        <a:lnRef idx="1">
          <a:scrgbClr r="0" g="0" b="0"/>
        </a:lnRef>
        <a:fillRef idx="0">
          <a:scrgbClr r="0" g="0" b="0"/>
        </a:fillRef>
        <a:effectRef idx="0">
          <a:scrgbClr r="0" g="0" b="0"/>
        </a:effectRef>
        <a:fontRef idx="minor"/>
      </dsp:style>
    </dsp:sp>
    <dsp:sp modelId="{18D72CB6-6CA4-4E6B-AD2B-5EECAEB8C257}">
      <dsp:nvSpPr>
        <dsp:cNvPr id="0" name=""/>
        <dsp:cNvSpPr/>
      </dsp:nvSpPr>
      <dsp:spPr>
        <a:xfrm>
          <a:off x="8454548" y="2840228"/>
          <a:ext cx="107005" cy="108366"/>
        </a:xfrm>
        <a:prstGeom prst="ellipse">
          <a:avLst/>
        </a:prstGeom>
        <a:solidFill>
          <a:schemeClr val="accent2">
            <a:hueOff val="1907789"/>
            <a:satOff val="-43528"/>
            <a:lumOff val="1607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DEED9-9A9B-4B35-8DD1-C1AB0F9C4D83}">
      <dsp:nvSpPr>
        <dsp:cNvPr id="0" name=""/>
        <dsp:cNvSpPr/>
      </dsp:nvSpPr>
      <dsp:spPr>
        <a:xfrm>
          <a:off x="1527163" y="1917154"/>
          <a:ext cx="2642632" cy="26426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Exports: 66% to EU Member States (Finland 16%, Sweden 10% and Latvia 9%)</a:t>
          </a:r>
          <a:endParaRPr lang="en-US" sz="1300" kern="1200" dirty="0"/>
        </a:p>
      </dsp:txBody>
      <dsp:txXfrm>
        <a:off x="2187821" y="1917154"/>
        <a:ext cx="1321316" cy="2180171"/>
      </dsp:txXfrm>
    </dsp:sp>
    <dsp:sp modelId="{B801C3AE-65B2-485B-91D3-1C6C11F49FA1}">
      <dsp:nvSpPr>
        <dsp:cNvPr id="0" name=""/>
        <dsp:cNvSpPr/>
      </dsp:nvSpPr>
      <dsp:spPr>
        <a:xfrm rot="7200000">
          <a:off x="3054105" y="4561895"/>
          <a:ext cx="2642632" cy="26426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Imports: 75% come from EU Member States (Finland 13%, Germany 10% and Latvia and Lithuania 9%)</a:t>
          </a:r>
          <a:endParaRPr lang="en-US" sz="1300" kern="1200" dirty="0"/>
        </a:p>
      </dsp:txBody>
      <dsp:txXfrm rot="-5400000">
        <a:off x="3485587" y="5338168"/>
        <a:ext cx="2180171" cy="1321316"/>
      </dsp:txXfrm>
    </dsp:sp>
    <dsp:sp modelId="{56413ABB-7E02-499A-B09C-C504F1B7DB4A}">
      <dsp:nvSpPr>
        <dsp:cNvPr id="0" name=""/>
        <dsp:cNvSpPr/>
      </dsp:nvSpPr>
      <dsp:spPr>
        <a:xfrm rot="14400000">
          <a:off x="221" y="4561895"/>
          <a:ext cx="2642632" cy="26426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b="1" kern="1200" dirty="0"/>
            <a:t>At the end of 2022, the government debt-to-GDP ratio ranged from </a:t>
          </a:r>
          <a:r>
            <a:rPr lang="en-US" sz="1300" b="1" kern="1200" dirty="0">
              <a:latin typeface="Rockwell Condensed" panose="02060603050405020104"/>
            </a:rPr>
            <a:t>18.4 </a:t>
          </a:r>
          <a:r>
            <a:rPr lang="en-US" sz="1300" b="1" kern="1200" dirty="0"/>
            <a:t>% in Estonia</a:t>
          </a:r>
          <a:r>
            <a:rPr lang="en-US" sz="1300" b="1" kern="1200" dirty="0">
              <a:latin typeface="Rockwell Condensed" panose="02060603050405020104"/>
            </a:rPr>
            <a:t> ( lowest ratio in the EU ) </a:t>
          </a:r>
          <a:r>
            <a:rPr lang="en-US" sz="1300" b="1" kern="1200" dirty="0"/>
            <a:t>to 172.6 % in Greece</a:t>
          </a:r>
          <a:endParaRPr lang="en-US" sz="1300" kern="1200" dirty="0"/>
        </a:p>
      </dsp:txBody>
      <dsp:txXfrm rot="5400000">
        <a:off x="31201" y="5338168"/>
        <a:ext cx="2180171" cy="132131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5200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4536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7055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873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67991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9095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2009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9453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3390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1/11/2024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5135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1/11/2024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8282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94612796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Coronavirus" TargetMode="External"/><Relationship Id="rId7"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ommons.wikimedia.org/wiki/File:Flag_of_Ukraine.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jpeg"/><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2.wdp"/><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2342" y="1763527"/>
            <a:ext cx="8166874" cy="2384243"/>
          </a:xfrm>
        </p:spPr>
        <p:txBody>
          <a:bodyPr/>
          <a:lstStyle/>
          <a:p>
            <a:pPr algn="ctr"/>
            <a:r>
              <a:rPr lang="en-US" b="1"/>
              <a:t>Estonia</a:t>
            </a:r>
          </a:p>
        </p:txBody>
      </p:sp>
      <p:sp>
        <p:nvSpPr>
          <p:cNvPr id="5" name="TextBox 4">
            <a:extLst>
              <a:ext uri="{FF2B5EF4-FFF2-40B4-BE49-F238E27FC236}">
                <a16:creationId xmlns:a16="http://schemas.microsoft.com/office/drawing/2014/main" id="{715255C7-E660-1496-6BC9-1906CD4BE1CB}"/>
              </a:ext>
            </a:extLst>
          </p:cNvPr>
          <p:cNvSpPr txBox="1"/>
          <p:nvPr/>
        </p:nvSpPr>
        <p:spPr>
          <a:xfrm>
            <a:off x="10259392" y="6471478"/>
            <a:ext cx="18045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STELLA SPANOU</a:t>
            </a:r>
          </a:p>
        </p:txBody>
      </p:sp>
      <p:pic>
        <p:nvPicPr>
          <p:cNvPr id="6" name="Picture 5" descr="A drawing of a city&#10;&#10;Description automatically generated">
            <a:extLst>
              <a:ext uri="{FF2B5EF4-FFF2-40B4-BE49-F238E27FC236}">
                <a16:creationId xmlns:a16="http://schemas.microsoft.com/office/drawing/2014/main" id="{DEB9C6BE-378C-EE6F-FE85-72683C2BB329}"/>
              </a:ext>
            </a:extLst>
          </p:cNvPr>
          <p:cNvPicPr>
            <a:picLocks noChangeAspect="1"/>
          </p:cNvPicPr>
          <p:nvPr/>
        </p:nvPicPr>
        <p:blipFill>
          <a:blip r:embed="rId2"/>
          <a:stretch>
            <a:fillRect/>
          </a:stretch>
        </p:blipFill>
        <p:spPr>
          <a:xfrm>
            <a:off x="36614" y="477078"/>
            <a:ext cx="3515903" cy="4943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029E6484-CAEE-68D4-6F46-A988B71D56A8}"/>
              </a:ext>
            </a:extLst>
          </p:cNvPr>
          <p:cNvSpPr txBox="1"/>
          <p:nvPr/>
        </p:nvSpPr>
        <p:spPr>
          <a:xfrm>
            <a:off x="3555999" y="4649304"/>
            <a:ext cx="38585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EUROPEAN POLICIES OF THE EU MEMBER-STATES</a:t>
            </a:r>
          </a:p>
        </p:txBody>
      </p:sp>
      <p:sp>
        <p:nvSpPr>
          <p:cNvPr id="9" name="Subtitle 8">
            <a:extLst>
              <a:ext uri="{FF2B5EF4-FFF2-40B4-BE49-F238E27FC236}">
                <a16:creationId xmlns:a16="http://schemas.microsoft.com/office/drawing/2014/main" id="{B87827B2-CF2E-9A3F-16A9-9B55414868BF}"/>
              </a:ext>
            </a:extLst>
          </p:cNvPr>
          <p:cNvSpPr>
            <a:spLocks noGrp="1"/>
          </p:cNvSpPr>
          <p:nvPr>
            <p:ph type="subTitle" idx="1"/>
          </p:nvPr>
        </p:nvSpPr>
        <p:spPr>
          <a:xfrm>
            <a:off x="10258023" y="6045642"/>
            <a:ext cx="1938839" cy="429325"/>
          </a:xfrm>
        </p:spPr>
        <p:txBody>
          <a:bodyPr vert="horz" lIns="91440" tIns="45720" rIns="91440" bIns="45720" rtlCol="0" anchor="t">
            <a:normAutofit fontScale="70000" lnSpcReduction="20000"/>
          </a:bodyPr>
          <a:lstStyle/>
          <a:p>
            <a:r>
              <a:rPr lang="en-US"/>
              <a:t>UNIVERSITY OF ATHENS</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15EA0D63-3CD3-C199-6358-525B9D4CFCB0}"/>
              </a:ext>
            </a:extLst>
          </p:cNvPr>
          <p:cNvSpPr>
            <a:spLocks noGrp="1"/>
          </p:cNvSpPr>
          <p:nvPr>
            <p:ph idx="1"/>
          </p:nvPr>
        </p:nvSpPr>
        <p:spPr>
          <a:xfrm>
            <a:off x="1069850" y="844902"/>
            <a:ext cx="5818858" cy="5168196"/>
          </a:xfrm>
        </p:spPr>
        <p:txBody>
          <a:bodyPr vert="horz" lIns="91440" tIns="45720" rIns="91440" bIns="45720" rtlCol="0" anchor="ctr">
            <a:normAutofit lnSpcReduction="10000"/>
          </a:bodyPr>
          <a:lstStyle/>
          <a:p>
            <a:endParaRPr lang="en-GB"/>
          </a:p>
          <a:p>
            <a:pPr>
              <a:buClr>
                <a:srgbClr val="9E3611"/>
              </a:buClr>
              <a:buChar char="ü"/>
            </a:pPr>
            <a:r>
              <a:rPr lang="en-GB" dirty="0">
                <a:solidFill>
                  <a:srgbClr val="2A2A2A"/>
                </a:solidFill>
                <a:ea typeface="+mn-lt"/>
                <a:cs typeface="+mn-lt"/>
              </a:rPr>
              <a:t>Estonia had been occupied by the Soviet Union for a long time</a:t>
            </a:r>
          </a:p>
          <a:p>
            <a:pPr>
              <a:buClr>
                <a:srgbClr val="9E3611"/>
              </a:buClr>
              <a:buChar char="ü"/>
            </a:pPr>
            <a:r>
              <a:rPr lang="en-US" dirty="0"/>
              <a:t>EU member in 2004 after 6 years of accession negotiations (along with Latvia, Lithuania, Poland, Hungary, Czech Republic, Slovakia, Slovenia, Malta, Cyprus)</a:t>
            </a:r>
          </a:p>
          <a:p>
            <a:pPr>
              <a:buClr>
                <a:srgbClr val="9E3611"/>
              </a:buClr>
              <a:buChar char="ü"/>
            </a:pPr>
            <a:r>
              <a:rPr lang="en-US" dirty="0"/>
              <a:t>2011: euro</a:t>
            </a:r>
          </a:p>
          <a:p>
            <a:pPr>
              <a:buClr>
                <a:srgbClr val="9E3611"/>
              </a:buClr>
              <a:buChar char="ü"/>
            </a:pPr>
            <a:r>
              <a:rPr lang="en-US" dirty="0">
                <a:ea typeface="+mn-lt"/>
                <a:cs typeface="+mn-lt"/>
              </a:rPr>
              <a:t>2007:  Schengen visa area</a:t>
            </a:r>
          </a:p>
          <a:p>
            <a:pPr>
              <a:buClr>
                <a:srgbClr val="9E3611"/>
              </a:buClr>
              <a:buChar char="ü"/>
            </a:pPr>
            <a:r>
              <a:rPr lang="en-US" dirty="0">
                <a:ea typeface="+mn-lt"/>
                <a:cs typeface="+mn-lt"/>
              </a:rPr>
              <a:t>In the  second half of 2017 Estonia held the presidency of the Council of the European Union.</a:t>
            </a:r>
            <a:br>
              <a:rPr lang="en-US" dirty="0"/>
            </a:br>
            <a:endParaRPr lang="en-US"/>
          </a:p>
          <a:p>
            <a:pPr>
              <a:buClr>
                <a:srgbClr val="9E3611"/>
              </a:buClr>
              <a:buChar char="ü"/>
            </a:pPr>
            <a:r>
              <a:rPr lang="en-US" b="1" u="sng" dirty="0"/>
              <a:t>EU COHESION POLICY: 3.5B€ for Estonia's economic and social development and green transition (2021-2027)</a:t>
            </a:r>
          </a:p>
          <a:p>
            <a:pPr>
              <a:buClr>
                <a:srgbClr val="9E3611"/>
              </a:buClr>
              <a:buChar char="ü"/>
            </a:pPr>
            <a:endParaRPr lang="en-US" b="1" u="sng" dirty="0"/>
          </a:p>
        </p:txBody>
      </p:sp>
      <p:sp>
        <p:nvSpPr>
          <p:cNvPr id="27" name="Rectangle 2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9" name="Group 28">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0" name="Oval 29">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0F3371F-17A9-8075-6EED-7D7BF1CBFAE4}"/>
              </a:ext>
            </a:extLst>
          </p:cNvPr>
          <p:cNvSpPr>
            <a:spLocks noGrp="1"/>
          </p:cNvSpPr>
          <p:nvPr>
            <p:ph type="title"/>
          </p:nvPr>
        </p:nvSpPr>
        <p:spPr>
          <a:xfrm>
            <a:off x="8371968" y="2376862"/>
            <a:ext cx="2640646" cy="2104273"/>
          </a:xfrm>
          <a:noFill/>
        </p:spPr>
        <p:txBody>
          <a:bodyPr vert="horz" lIns="91440" tIns="45720" rIns="91440" bIns="45720" rtlCol="0">
            <a:normAutofit/>
          </a:bodyPr>
          <a:lstStyle/>
          <a:p>
            <a:pPr algn="ctr"/>
            <a:r>
              <a:rPr lang="en-US" sz="3000" dirty="0">
                <a:solidFill>
                  <a:schemeClr val="bg1">
                    <a:shade val="97000"/>
                    <a:satMod val="150000"/>
                  </a:schemeClr>
                </a:solidFill>
              </a:rPr>
              <a:t>Estonia AND the </a:t>
            </a:r>
            <a:r>
              <a:rPr lang="en-US" sz="3000" dirty="0" err="1">
                <a:solidFill>
                  <a:schemeClr val="bg1">
                    <a:shade val="97000"/>
                    <a:satMod val="150000"/>
                  </a:schemeClr>
                </a:solidFill>
              </a:rPr>
              <a:t>eu</a:t>
            </a:r>
            <a:r>
              <a:rPr lang="en-US" sz="3000" dirty="0">
                <a:solidFill>
                  <a:schemeClr val="bg1">
                    <a:shade val="97000"/>
                    <a:satMod val="150000"/>
                  </a:schemeClr>
                </a:solidFill>
              </a:rPr>
              <a:t> </a:t>
            </a:r>
          </a:p>
        </p:txBody>
      </p:sp>
    </p:spTree>
    <p:extLst>
      <p:ext uri="{BB962C8B-B14F-4D97-AF65-F5344CB8AC3E}">
        <p14:creationId xmlns:p14="http://schemas.microsoft.com/office/powerpoint/2010/main" val="119304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ailroad extending through the desert">
            <a:extLst>
              <a:ext uri="{FF2B5EF4-FFF2-40B4-BE49-F238E27FC236}">
                <a16:creationId xmlns:a16="http://schemas.microsoft.com/office/drawing/2014/main" id="{5DAFBE5C-CBF1-A821-A2B9-F78297D3EB89}"/>
              </a:ext>
            </a:extLst>
          </p:cNvPr>
          <p:cNvPicPr>
            <a:picLocks noChangeAspect="1"/>
          </p:cNvPicPr>
          <p:nvPr/>
        </p:nvPicPr>
        <p:blipFill rotWithShape="1">
          <a:blip r:embed="rId2">
            <a:duotone>
              <a:schemeClr val="accent5">
                <a:shade val="45000"/>
                <a:satMod val="135000"/>
              </a:schemeClr>
              <a:prstClr val="white"/>
            </a:duotone>
          </a:blip>
          <a:srcRect t="46108" r="-2" b="8891"/>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96CD7-8CBE-19D7-CBE2-D23A848CD241}"/>
              </a:ext>
            </a:extLst>
          </p:cNvPr>
          <p:cNvSpPr>
            <a:spLocks noGrp="1"/>
          </p:cNvSpPr>
          <p:nvPr>
            <p:ph type="title"/>
          </p:nvPr>
        </p:nvSpPr>
        <p:spPr>
          <a:xfrm>
            <a:off x="1069848" y="484632"/>
            <a:ext cx="10058400" cy="1609344"/>
          </a:xfrm>
        </p:spPr>
        <p:txBody>
          <a:bodyPr>
            <a:normAutofit/>
          </a:bodyPr>
          <a:lstStyle/>
          <a:p>
            <a:r>
              <a:rPr lang="en-US" dirty="0"/>
              <a:t>Estonia and </a:t>
            </a:r>
            <a:r>
              <a:rPr lang="en-US" dirty="0" err="1"/>
              <a:t>europe</a:t>
            </a:r>
            <a:r>
              <a:rPr lang="en-US" dirty="0"/>
              <a:t>: </a:t>
            </a:r>
            <a:r>
              <a:rPr lang="en-US" dirty="0" err="1"/>
              <a:t>enlargment</a:t>
            </a: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AA0F3D35-5884-E80B-DA30-F7102EA2859C}"/>
              </a:ext>
            </a:extLst>
          </p:cNvPr>
          <p:cNvSpPr>
            <a:spLocks noGrp="1"/>
          </p:cNvSpPr>
          <p:nvPr>
            <p:ph idx="1"/>
          </p:nvPr>
        </p:nvSpPr>
        <p:spPr>
          <a:xfrm>
            <a:off x="1069848" y="2121408"/>
            <a:ext cx="10058400" cy="4050792"/>
          </a:xfrm>
        </p:spPr>
        <p:txBody>
          <a:bodyPr vert="horz" lIns="91440" tIns="45720" rIns="91440" bIns="45720" rtlCol="0">
            <a:normAutofit/>
          </a:bodyPr>
          <a:lstStyle/>
          <a:p>
            <a:r>
              <a:rPr lang="en-US" dirty="0">
                <a:ea typeface="+mn-lt"/>
                <a:cs typeface="+mn-lt"/>
              </a:rPr>
              <a:t>Supports enlargement policy , strict but fair conditions for enlargement, and for countries that have made progress to have the opportunity to move forward in the enlargement process</a:t>
            </a:r>
          </a:p>
          <a:p>
            <a:pPr>
              <a:buClr>
                <a:srgbClr val="9E3611"/>
              </a:buClr>
            </a:pPr>
            <a:r>
              <a:rPr lang="en-US" dirty="0">
                <a:ea typeface="+mn-lt"/>
                <a:cs typeface="+mn-lt"/>
              </a:rPr>
              <a:t>Estonia’s European Union policy priorities 2023–2025: ''enlargement is now more </a:t>
            </a:r>
            <a:r>
              <a:rPr lang="en-US" dirty="0" err="1">
                <a:ea typeface="+mn-lt"/>
                <a:cs typeface="+mn-lt"/>
              </a:rPr>
              <a:t>geostrategically</a:t>
            </a:r>
            <a:r>
              <a:rPr lang="en-US" dirty="0">
                <a:ea typeface="+mn-lt"/>
                <a:cs typeface="+mn-lt"/>
              </a:rPr>
              <a:t> important than ever"</a:t>
            </a:r>
            <a:endParaRPr lang="en-US" dirty="0"/>
          </a:p>
          <a:p>
            <a:pPr>
              <a:buClr>
                <a:srgbClr val="9E3611"/>
              </a:buClr>
            </a:pPr>
            <a:r>
              <a:rPr lang="en-US" dirty="0">
                <a:ea typeface="+mn-lt"/>
                <a:cs typeface="+mn-lt"/>
              </a:rPr>
              <a:t>Supports</a:t>
            </a:r>
          </a:p>
          <a:p>
            <a:pPr>
              <a:buClr>
                <a:srgbClr val="9E3611"/>
              </a:buClr>
              <a:buChar char="ü"/>
            </a:pPr>
            <a:r>
              <a:rPr lang="en-US" dirty="0">
                <a:ea typeface="+mn-lt"/>
                <a:cs typeface="+mn-lt"/>
              </a:rPr>
              <a:t> Ukraine,</a:t>
            </a:r>
          </a:p>
          <a:p>
            <a:pPr>
              <a:buClr>
                <a:srgbClr val="9E3611"/>
              </a:buClr>
              <a:buChar char="ü"/>
            </a:pPr>
            <a:r>
              <a:rPr lang="en-US" dirty="0">
                <a:ea typeface="+mn-lt"/>
                <a:cs typeface="+mn-lt"/>
              </a:rPr>
              <a:t> Georgia </a:t>
            </a:r>
          </a:p>
          <a:p>
            <a:pPr>
              <a:buClr>
                <a:srgbClr val="9E3611"/>
              </a:buClr>
              <a:buChar char="ü"/>
            </a:pPr>
            <a:r>
              <a:rPr lang="en-US" dirty="0">
                <a:ea typeface="+mn-lt"/>
                <a:cs typeface="+mn-lt"/>
              </a:rPr>
              <a:t> Moldova  </a:t>
            </a:r>
          </a:p>
          <a:p>
            <a:pPr>
              <a:buClr>
                <a:srgbClr val="9E3611"/>
              </a:buClr>
              <a:buChar char="ü"/>
            </a:pPr>
            <a:r>
              <a:rPr lang="en-US" dirty="0">
                <a:ea typeface="+mn-lt"/>
                <a:cs typeface="+mn-lt"/>
              </a:rPr>
              <a:t>Western Balkan countries'  EU perspective</a:t>
            </a:r>
            <a:endParaRPr lang="en-US" dirty="0"/>
          </a:p>
          <a:p>
            <a:pPr>
              <a:buClr>
                <a:srgbClr val="9E3611"/>
              </a:buClr>
            </a:pPr>
            <a:endParaRPr lang="en-US" dirty="0"/>
          </a:p>
        </p:txBody>
      </p:sp>
      <p:grpSp>
        <p:nvGrpSpPr>
          <p:cNvPr id="13" name="Group 12">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00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76E46E-C4FC-EC90-732B-F53941180D71}"/>
              </a:ext>
            </a:extLst>
          </p:cNvPr>
          <p:cNvSpPr>
            <a:spLocks noGrp="1"/>
          </p:cNvSpPr>
          <p:nvPr>
            <p:ph type="title"/>
          </p:nvPr>
        </p:nvSpPr>
        <p:spPr>
          <a:xfrm>
            <a:off x="1069848" y="484632"/>
            <a:ext cx="10058400" cy="1609344"/>
          </a:xfrm>
        </p:spPr>
        <p:txBody>
          <a:bodyPr>
            <a:normAutofit/>
          </a:bodyPr>
          <a:lstStyle/>
          <a:p>
            <a:r>
              <a:rPr lang="en-US" dirty="0"/>
              <a:t>Estonia and </a:t>
            </a:r>
            <a:r>
              <a:rPr lang="en-US" dirty="0" err="1"/>
              <a:t>europe</a:t>
            </a:r>
            <a:r>
              <a:rPr lang="en-US" dirty="0"/>
              <a:t>: euroscepticism</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croll: Horizontal 3">
            <a:extLst>
              <a:ext uri="{FF2B5EF4-FFF2-40B4-BE49-F238E27FC236}">
                <a16:creationId xmlns:a16="http://schemas.microsoft.com/office/drawing/2014/main" id="{A031DBBF-4BCC-792E-A9AA-537AE1A08963}"/>
              </a:ext>
            </a:extLst>
          </p:cNvPr>
          <p:cNvSpPr/>
          <p:nvPr/>
        </p:nvSpPr>
        <p:spPr>
          <a:xfrm>
            <a:off x="985786" y="2178359"/>
            <a:ext cx="2602302" cy="245852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European Union membership seen as an alternative to the influence of Russian Federation</a:t>
            </a:r>
            <a:endParaRPr lang="en-US" dirty="0"/>
          </a:p>
        </p:txBody>
      </p:sp>
      <p:sp>
        <p:nvSpPr>
          <p:cNvPr id="5" name="Scroll: Horizontal 4">
            <a:extLst>
              <a:ext uri="{FF2B5EF4-FFF2-40B4-BE49-F238E27FC236}">
                <a16:creationId xmlns:a16="http://schemas.microsoft.com/office/drawing/2014/main" id="{C5E9202D-8FED-1626-0186-37029DD2FF6F}"/>
              </a:ext>
            </a:extLst>
          </p:cNvPr>
          <p:cNvSpPr/>
          <p:nvPr/>
        </p:nvSpPr>
        <p:spPr>
          <a:xfrm>
            <a:off x="4678619" y="2090245"/>
            <a:ext cx="2669811" cy="247571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r>
              <a:rPr lang="en-US" sz="1600" dirty="0">
                <a:solidFill>
                  <a:schemeClr val="tx1"/>
                </a:solidFill>
                <a:ea typeface="+mn-lt"/>
                <a:cs typeface="+mn-lt"/>
              </a:rPr>
              <a:t>        </a:t>
            </a:r>
            <a:endParaRPr lang="en-US" sz="1600">
              <a:solidFill>
                <a:schemeClr val="tx1"/>
              </a:solidFill>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r>
              <a:rPr lang="en-US" sz="1600" dirty="0">
                <a:solidFill>
                  <a:schemeClr val="tx1"/>
                </a:solidFill>
                <a:ea typeface="+mn-lt"/>
                <a:cs typeface="+mn-lt"/>
              </a:rPr>
              <a:t>            </a:t>
            </a:r>
            <a:endParaRPr lang="en-US">
              <a:solidFill>
                <a:schemeClr val="tx1"/>
              </a:solidFill>
              <a:ea typeface="+mn-lt"/>
              <a:cs typeface="+mn-lt"/>
            </a:endParaRPr>
          </a:p>
          <a:p>
            <a:pPr algn="ctr"/>
            <a:endParaRPr lang="en-US" dirty="0">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r>
              <a:rPr lang="en-US" sz="1600" dirty="0">
                <a:solidFill>
                  <a:schemeClr val="tx1"/>
                </a:solidFill>
                <a:ea typeface="+mn-lt"/>
                <a:cs typeface="+mn-lt"/>
              </a:rPr>
              <a:t>          </a:t>
            </a:r>
            <a:endParaRPr lang="en-US">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endParaRPr lang="en-US" sz="1600" dirty="0">
              <a:solidFill>
                <a:schemeClr val="tx1"/>
              </a:solidFill>
              <a:ea typeface="+mn-lt"/>
              <a:cs typeface="+mn-lt"/>
            </a:endParaRPr>
          </a:p>
          <a:p>
            <a:pPr algn="ctr"/>
            <a:r>
              <a:rPr lang="en-US" sz="1600" dirty="0">
                <a:solidFill>
                  <a:schemeClr val="tx1"/>
                </a:solidFill>
              </a:rPr>
              <a:t>                     </a:t>
            </a:r>
          </a:p>
          <a:p>
            <a:pPr algn="ctr"/>
            <a:r>
              <a:rPr lang="en-US" sz="1600" dirty="0">
                <a:solidFill>
                  <a:schemeClr val="tx1"/>
                </a:solidFill>
              </a:rPr>
              <a:t>  </a:t>
            </a:r>
            <a:endParaRPr lang="en-US" dirty="0">
              <a:solidFill>
                <a:schemeClr val="tx1"/>
              </a:solidFill>
            </a:endParaRPr>
          </a:p>
          <a:p>
            <a:pPr algn="ctr"/>
            <a:r>
              <a:rPr lang="en-US" sz="1600" dirty="0">
                <a:solidFill>
                  <a:schemeClr val="tx1"/>
                </a:solidFill>
                <a:ea typeface="+mn-lt"/>
                <a:cs typeface="+mn-lt"/>
              </a:rPr>
              <a:t>  </a:t>
            </a:r>
          </a:p>
          <a:p>
            <a:pPr algn="ctr"/>
            <a:endParaRPr lang="en-US" sz="1600" dirty="0">
              <a:solidFill>
                <a:schemeClr val="tx1"/>
              </a:solidFill>
            </a:endParaRPr>
          </a:p>
        </p:txBody>
      </p:sp>
      <p:sp>
        <p:nvSpPr>
          <p:cNvPr id="6" name="Scroll: Horizontal 5">
            <a:extLst>
              <a:ext uri="{FF2B5EF4-FFF2-40B4-BE49-F238E27FC236}">
                <a16:creationId xmlns:a16="http://schemas.microsoft.com/office/drawing/2014/main" id="{5F359B19-396C-88E2-DABB-DD1F52CED378}"/>
              </a:ext>
            </a:extLst>
          </p:cNvPr>
          <p:cNvSpPr/>
          <p:nvPr/>
        </p:nvSpPr>
        <p:spPr>
          <a:xfrm>
            <a:off x="8401910" y="4322044"/>
            <a:ext cx="2716694" cy="248540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dirty="0">
              <a:solidFill>
                <a:schemeClr val="tx1"/>
              </a:solidFill>
            </a:endParaRPr>
          </a:p>
          <a:p>
            <a:pPr algn="ctr"/>
            <a:endParaRPr lang="en-US"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600" dirty="0">
              <a:solidFill>
                <a:schemeClr val="tx1"/>
              </a:solidFill>
            </a:endParaRPr>
          </a:p>
        </p:txBody>
      </p:sp>
      <p:sp>
        <p:nvSpPr>
          <p:cNvPr id="7" name="Scroll: Horizontal 6">
            <a:extLst>
              <a:ext uri="{FF2B5EF4-FFF2-40B4-BE49-F238E27FC236}">
                <a16:creationId xmlns:a16="http://schemas.microsoft.com/office/drawing/2014/main" id="{8887F51A-690D-0809-E985-6CEC97048F91}"/>
              </a:ext>
            </a:extLst>
          </p:cNvPr>
          <p:cNvSpPr/>
          <p:nvPr/>
        </p:nvSpPr>
        <p:spPr>
          <a:xfrm>
            <a:off x="918475" y="4499986"/>
            <a:ext cx="2606259" cy="225006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rPr>
              <a:t>May-June 2023 Eurobarometer survey: 68% disagree that the country could better face the future outside of the EU</a:t>
            </a:r>
          </a:p>
        </p:txBody>
      </p:sp>
      <p:sp>
        <p:nvSpPr>
          <p:cNvPr id="9" name="Scroll: Horizontal 8">
            <a:extLst>
              <a:ext uri="{FF2B5EF4-FFF2-40B4-BE49-F238E27FC236}">
                <a16:creationId xmlns:a16="http://schemas.microsoft.com/office/drawing/2014/main" id="{E4C05A6B-7536-9968-52B2-E9A299CC11A4}"/>
              </a:ext>
            </a:extLst>
          </p:cNvPr>
          <p:cNvSpPr/>
          <p:nvPr/>
        </p:nvSpPr>
        <p:spPr>
          <a:xfrm>
            <a:off x="8404709" y="2073843"/>
            <a:ext cx="2726182" cy="2422406"/>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2023 elections: EKRE in 2nd place but not included in coalition</a:t>
            </a:r>
            <a:endParaRPr lang="en-US" dirty="0">
              <a:solidFill>
                <a:schemeClr val="tx1"/>
              </a:solidFill>
            </a:endParaRPr>
          </a:p>
          <a:p>
            <a:pPr algn="ctr"/>
            <a:r>
              <a:rPr lang="en-US" sz="1600" dirty="0">
                <a:solidFill>
                  <a:schemeClr val="tx1"/>
                </a:solidFill>
              </a:rPr>
              <a:t> government. </a:t>
            </a:r>
            <a:endParaRPr lang="en-US" dirty="0">
              <a:solidFill>
                <a:schemeClr val="tx1"/>
              </a:solidFill>
            </a:endParaRPr>
          </a:p>
        </p:txBody>
      </p:sp>
      <p:sp>
        <p:nvSpPr>
          <p:cNvPr id="11" name="Scroll: Horizontal 10">
            <a:extLst>
              <a:ext uri="{FF2B5EF4-FFF2-40B4-BE49-F238E27FC236}">
                <a16:creationId xmlns:a16="http://schemas.microsoft.com/office/drawing/2014/main" id="{3C8CCC62-7864-5259-A3C7-15264C496F3E}"/>
              </a:ext>
            </a:extLst>
          </p:cNvPr>
          <p:cNvSpPr/>
          <p:nvPr/>
        </p:nvSpPr>
        <p:spPr>
          <a:xfrm>
            <a:off x="4634839" y="4596576"/>
            <a:ext cx="2760867" cy="215347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Same survey: 39% think that at the present time, things are going in wrong direction in the European Union.</a:t>
            </a:r>
          </a:p>
        </p:txBody>
      </p:sp>
      <p:cxnSp>
        <p:nvCxnSpPr>
          <p:cNvPr id="13" name="Connector: Curved 12">
            <a:extLst>
              <a:ext uri="{FF2B5EF4-FFF2-40B4-BE49-F238E27FC236}">
                <a16:creationId xmlns:a16="http://schemas.microsoft.com/office/drawing/2014/main" id="{EE19CA73-DC89-5CBE-1096-D6199813CC74}"/>
              </a:ext>
            </a:extLst>
          </p:cNvPr>
          <p:cNvCxnSpPr/>
          <p:nvPr/>
        </p:nvCxnSpPr>
        <p:spPr>
          <a:xfrm>
            <a:off x="3650974" y="3115364"/>
            <a:ext cx="914399" cy="9143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C7D1F61E-441B-E201-FBE2-5EA646480FDF}"/>
              </a:ext>
            </a:extLst>
          </p:cNvPr>
          <p:cNvCxnSpPr/>
          <p:nvPr/>
        </p:nvCxnSpPr>
        <p:spPr>
          <a:xfrm>
            <a:off x="3618087" y="5215734"/>
            <a:ext cx="914399" cy="9143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8355DE1-73BB-3E34-7B4E-B161BE4DFBD6}"/>
              </a:ext>
            </a:extLst>
          </p:cNvPr>
          <p:cNvCxnSpPr/>
          <p:nvPr/>
        </p:nvCxnSpPr>
        <p:spPr>
          <a:xfrm>
            <a:off x="7360202" y="3113984"/>
            <a:ext cx="914399" cy="9143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62177FB3-D687-7FEB-89AB-BEFF896DBEEF}"/>
              </a:ext>
            </a:extLst>
          </p:cNvPr>
          <p:cNvCxnSpPr/>
          <p:nvPr/>
        </p:nvCxnSpPr>
        <p:spPr>
          <a:xfrm>
            <a:off x="7445371" y="5343143"/>
            <a:ext cx="914399" cy="9143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23D17A7-0A27-A2C8-8992-6AB72E869D91}"/>
              </a:ext>
            </a:extLst>
          </p:cNvPr>
          <p:cNvSpPr txBox="1"/>
          <p:nvPr/>
        </p:nvSpPr>
        <p:spPr>
          <a:xfrm>
            <a:off x="4969098" y="2865549"/>
            <a:ext cx="23461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2022 annual population survey: </a:t>
            </a:r>
            <a:endParaRPr lang="en-US" dirty="0"/>
          </a:p>
          <a:p>
            <a:r>
              <a:rPr lang="en-US" sz="1600"/>
              <a:t>86% supported the</a:t>
            </a:r>
            <a:endParaRPr lang="en-US"/>
          </a:p>
          <a:p>
            <a:r>
              <a:rPr lang="en-US" sz="1600" dirty="0"/>
              <a:t> EU membership</a:t>
            </a:r>
            <a:endParaRPr lang="en-US" dirty="0"/>
          </a:p>
        </p:txBody>
      </p:sp>
      <p:sp>
        <p:nvSpPr>
          <p:cNvPr id="20" name="TextBox 19">
            <a:extLst>
              <a:ext uri="{FF2B5EF4-FFF2-40B4-BE49-F238E27FC236}">
                <a16:creationId xmlns:a16="http://schemas.microsoft.com/office/drawing/2014/main" id="{8FD7C496-7570-9199-E208-9F7E1E42822F}"/>
              </a:ext>
            </a:extLst>
          </p:cNvPr>
          <p:cNvSpPr txBox="1"/>
          <p:nvPr/>
        </p:nvSpPr>
        <p:spPr>
          <a:xfrm>
            <a:off x="8768366" y="4861775"/>
            <a:ext cx="243196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 Eurobarometer Survey</a:t>
            </a:r>
            <a:endParaRPr lang="en-US" dirty="0"/>
          </a:p>
          <a:p>
            <a:r>
              <a:rPr lang="en-US" sz="1400" dirty="0"/>
              <a:t> June 2023: ' the EU has the tools to defend economic interests in the global economy?' 26th place </a:t>
            </a:r>
            <a:endParaRPr lang="en-US"/>
          </a:p>
        </p:txBody>
      </p:sp>
    </p:spTree>
    <p:extLst>
      <p:ext uri="{BB962C8B-B14F-4D97-AF65-F5344CB8AC3E}">
        <p14:creationId xmlns:p14="http://schemas.microsoft.com/office/powerpoint/2010/main" val="47854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aph of the country&amp;#39;s flag&#10;&#10;Description automatically generated">
            <a:extLst>
              <a:ext uri="{FF2B5EF4-FFF2-40B4-BE49-F238E27FC236}">
                <a16:creationId xmlns:a16="http://schemas.microsoft.com/office/drawing/2014/main" id="{5658A809-96A4-8E51-A07A-58D91B828EBA}"/>
              </a:ext>
            </a:extLst>
          </p:cNvPr>
          <p:cNvPicPr>
            <a:picLocks noGrp="1" noChangeAspect="1"/>
          </p:cNvPicPr>
          <p:nvPr>
            <p:ph idx="1"/>
          </p:nvPr>
        </p:nvPicPr>
        <p:blipFill>
          <a:blip r:embed="rId2"/>
          <a:stretch>
            <a:fillRect/>
          </a:stretch>
        </p:blipFill>
        <p:spPr>
          <a:xfrm>
            <a:off x="-2474" y="527019"/>
            <a:ext cx="9652000" cy="5340092"/>
          </a:xfrm>
        </p:spPr>
      </p:pic>
      <p:sp>
        <p:nvSpPr>
          <p:cNvPr id="5" name="Arrow: Up 4">
            <a:extLst>
              <a:ext uri="{FF2B5EF4-FFF2-40B4-BE49-F238E27FC236}">
                <a16:creationId xmlns:a16="http://schemas.microsoft.com/office/drawing/2014/main" id="{849E239C-1C31-8BE5-3579-CEBE920F7034}"/>
              </a:ext>
            </a:extLst>
          </p:cNvPr>
          <p:cNvSpPr/>
          <p:nvPr/>
        </p:nvSpPr>
        <p:spPr>
          <a:xfrm>
            <a:off x="8746434" y="5676348"/>
            <a:ext cx="485913" cy="98286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3057B1-976C-0F87-00B1-920B839954D5}"/>
              </a:ext>
            </a:extLst>
          </p:cNvPr>
          <p:cNvSpPr txBox="1"/>
          <p:nvPr/>
        </p:nvSpPr>
        <p:spPr>
          <a:xfrm>
            <a:off x="9618868" y="1866347"/>
            <a:ext cx="245607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60% of Estonians that participated in this Standard Eurobarometer survey conducted in June 2023 , totally agree that the EU has the tools to defend its economic interests in the global economy. </a:t>
            </a:r>
            <a:endParaRPr lang="en-US" dirty="0"/>
          </a:p>
          <a:p>
            <a:pPr algn="l"/>
            <a:endParaRPr lang="en-US" dirty="0"/>
          </a:p>
        </p:txBody>
      </p:sp>
      <p:sp>
        <p:nvSpPr>
          <p:cNvPr id="7" name="TextBox 6">
            <a:extLst>
              <a:ext uri="{FF2B5EF4-FFF2-40B4-BE49-F238E27FC236}">
                <a16:creationId xmlns:a16="http://schemas.microsoft.com/office/drawing/2014/main" id="{1E078B65-67B5-CAF7-3299-2E7553A8C709}"/>
              </a:ext>
            </a:extLst>
          </p:cNvPr>
          <p:cNvSpPr txBox="1"/>
          <p:nvPr/>
        </p:nvSpPr>
        <p:spPr>
          <a:xfrm>
            <a:off x="227153" y="5878749"/>
            <a:ext cx="52721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ESTONIA AND THE EU: EUROSCEPTICISM</a:t>
            </a:r>
          </a:p>
        </p:txBody>
      </p:sp>
    </p:spTree>
    <p:extLst>
      <p:ext uri="{BB962C8B-B14F-4D97-AF65-F5344CB8AC3E}">
        <p14:creationId xmlns:p14="http://schemas.microsoft.com/office/powerpoint/2010/main" val="427107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2BA596-29F5-D2A4-7664-C5D9D8AA365C}"/>
              </a:ext>
            </a:extLst>
          </p:cNvPr>
          <p:cNvSpPr>
            <a:spLocks noGrp="1"/>
          </p:cNvSpPr>
          <p:nvPr>
            <p:ph type="title"/>
          </p:nvPr>
        </p:nvSpPr>
        <p:spPr>
          <a:xfrm>
            <a:off x="8826425" y="-6148"/>
            <a:ext cx="2796469" cy="3081682"/>
          </a:xfrm>
          <a:ln>
            <a:noFill/>
          </a:ln>
        </p:spPr>
        <p:txBody>
          <a:bodyPr>
            <a:normAutofit/>
          </a:bodyPr>
          <a:lstStyle/>
          <a:p>
            <a:r>
              <a:rPr lang="en-US" sz="2800" b="1" dirty="0">
                <a:latin typeface="Rockwell Condensed"/>
              </a:rPr>
              <a:t>Estonia and the </a:t>
            </a:r>
            <a:r>
              <a:rPr lang="en-US" sz="2800" b="1" dirty="0" err="1">
                <a:latin typeface="Rockwell Condensed"/>
              </a:rPr>
              <a:t>eu</a:t>
            </a:r>
            <a:r>
              <a:rPr lang="en-US" sz="2800" b="1" dirty="0">
                <a:latin typeface="Rockwell Condensed"/>
              </a:rPr>
              <a:t>- 2023 elections</a:t>
            </a:r>
            <a:br>
              <a:rPr lang="en-US" sz="2000" b="1" dirty="0">
                <a:latin typeface="Rockwell Condensed"/>
              </a:rPr>
            </a:br>
            <a:br>
              <a:rPr lang="en-US" sz="2000" b="1" dirty="0">
                <a:latin typeface="Rockwell Condensed"/>
              </a:rPr>
            </a:br>
            <a:br>
              <a:rPr lang="en-US" sz="2000" b="1" dirty="0">
                <a:latin typeface="Rockwell Condensed"/>
              </a:rPr>
            </a:br>
            <a:r>
              <a:rPr lang="en-US" sz="2000" b="1" dirty="0">
                <a:latin typeface="Rockwell Condensed"/>
              </a:rPr>
              <a:t> </a:t>
            </a:r>
          </a:p>
        </p:txBody>
      </p:sp>
      <p:pic>
        <p:nvPicPr>
          <p:cNvPr id="4" name="Picture 3" descr="BELGIUM-EU-UKRAINE-SUMMIT-POLITICS-DIPLOMACY-CONFLICT-WAR">
            <a:extLst>
              <a:ext uri="{FF2B5EF4-FFF2-40B4-BE49-F238E27FC236}">
                <a16:creationId xmlns:a16="http://schemas.microsoft.com/office/drawing/2014/main" id="{3B8A1F66-906E-89C9-2780-D90CB9D1D0DE}"/>
              </a:ext>
            </a:extLst>
          </p:cNvPr>
          <p:cNvPicPr>
            <a:picLocks noChangeAspect="1"/>
          </p:cNvPicPr>
          <p:nvPr/>
        </p:nvPicPr>
        <p:blipFill rotWithShape="1">
          <a:blip r:embed="rId4"/>
          <a:srcRect l="18816" r="7708" b="-1"/>
          <a:stretch/>
        </p:blipFill>
        <p:spPr>
          <a:xfrm>
            <a:off x="3344" y="9"/>
            <a:ext cx="7678075" cy="6857990"/>
          </a:xfrm>
          <a:prstGeom prst="rect">
            <a:avLst/>
          </a:prstGeom>
        </p:spPr>
      </p:pic>
      <p:sp>
        <p:nvSpPr>
          <p:cNvPr id="3" name="Content Placeholder 2">
            <a:extLst>
              <a:ext uri="{FF2B5EF4-FFF2-40B4-BE49-F238E27FC236}">
                <a16:creationId xmlns:a16="http://schemas.microsoft.com/office/drawing/2014/main" id="{A0153781-2D36-8F2C-80BD-E3FFBC4B7F9F}"/>
              </a:ext>
            </a:extLst>
          </p:cNvPr>
          <p:cNvSpPr>
            <a:spLocks noGrp="1"/>
          </p:cNvSpPr>
          <p:nvPr>
            <p:ph idx="1"/>
          </p:nvPr>
        </p:nvSpPr>
        <p:spPr>
          <a:xfrm>
            <a:off x="7883611" y="2121408"/>
            <a:ext cx="3816774" cy="4050792"/>
          </a:xfrm>
        </p:spPr>
        <p:txBody>
          <a:bodyPr vert="horz" lIns="91440" tIns="45720" rIns="91440" bIns="45720" rtlCol="0">
            <a:normAutofit/>
          </a:bodyPr>
          <a:lstStyle/>
          <a:p>
            <a:pPr marL="0" indent="0">
              <a:buNone/>
            </a:pPr>
            <a:endParaRPr lang="en-US" sz="1600"/>
          </a:p>
          <a:p>
            <a:pPr marL="285750" indent="-285750">
              <a:buClr>
                <a:srgbClr val="9E3611"/>
              </a:buClr>
              <a:buChar char="Ø"/>
            </a:pPr>
            <a:endParaRPr lang="en-US" sz="1600"/>
          </a:p>
        </p:txBody>
      </p:sp>
      <p:grpSp>
        <p:nvGrpSpPr>
          <p:cNvPr id="22" name="Group 21">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C64D1A24-9A3A-3DC9-3993-7DB483F208D7}"/>
              </a:ext>
            </a:extLst>
          </p:cNvPr>
          <p:cNvSpPr txBox="1"/>
          <p:nvPr/>
        </p:nvSpPr>
        <p:spPr>
          <a:xfrm>
            <a:off x="8666134" y="2118102"/>
            <a:ext cx="2743199"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cap="all" dirty="0"/>
          </a:p>
          <a:p>
            <a:pPr marL="342900" indent="-342900">
              <a:buFont typeface="Wingdings"/>
              <a:buChar char="§"/>
            </a:pPr>
            <a:r>
              <a:rPr lang="en-US" sz="2000" b="1" cap="all" dirty="0"/>
              <a:t>VICTORY OF THE REFORM PARTY: 31,2%</a:t>
            </a:r>
          </a:p>
          <a:p>
            <a:pPr marL="342900" indent="-342900">
              <a:buFont typeface="Wingdings"/>
              <a:buChar char="§"/>
            </a:pPr>
            <a:endParaRPr lang="en-US" sz="2000" b="1" cap="all" dirty="0"/>
          </a:p>
          <a:p>
            <a:pPr marL="342900" indent="-342900">
              <a:buFont typeface="Wingdings"/>
              <a:buChar char="§"/>
            </a:pPr>
            <a:r>
              <a:rPr lang="en-US" sz="2000" b="1" cap="all" dirty="0"/>
              <a:t> A center-right PARTY</a:t>
            </a:r>
            <a:endParaRPr lang="en-US" dirty="0"/>
          </a:p>
          <a:p>
            <a:pPr marL="342900" indent="-342900">
              <a:buFont typeface="Wingdings"/>
              <a:buChar char="§"/>
            </a:pPr>
            <a:endParaRPr lang="en-US" sz="2000" b="1" cap="all" dirty="0"/>
          </a:p>
          <a:p>
            <a:pPr marL="342900" indent="-342900">
              <a:buFont typeface="Wingdings"/>
              <a:buChar char="§"/>
            </a:pPr>
            <a:r>
              <a:rPr lang="en-US" b="1" cap="all" dirty="0"/>
              <a:t>PRO- EU</a:t>
            </a:r>
            <a:endParaRPr lang="en-US" sz="2000" b="1" cap="all" dirty="0"/>
          </a:p>
          <a:p>
            <a:pPr marL="342900" indent="-342900">
              <a:buFont typeface="Wingdings"/>
              <a:buChar char="§"/>
            </a:pPr>
            <a:endParaRPr lang="en-US" sz="2000" b="1" cap="all" dirty="0"/>
          </a:p>
          <a:p>
            <a:pPr marL="342900" indent="-342900">
              <a:buFont typeface="Wingdings"/>
              <a:buChar char="§"/>
            </a:pPr>
            <a:r>
              <a:rPr lang="en-US" b="1" cap="all" dirty="0"/>
              <a:t>Kaja Kallas:</a:t>
            </a:r>
            <a:r>
              <a:rPr lang="en-US" b="1" cap="all" dirty="0">
                <a:solidFill>
                  <a:srgbClr val="000000"/>
                </a:solidFill>
              </a:rPr>
              <a:t> </a:t>
            </a:r>
            <a:r>
              <a:rPr lang="en-US" sz="1200" cap="all" dirty="0">
                <a:solidFill>
                  <a:srgbClr val="212529"/>
                </a:solidFill>
              </a:rPr>
              <a:t>most</a:t>
            </a:r>
            <a:r>
              <a:rPr lang="en-US" sz="1200" cap="all" dirty="0">
                <a:solidFill>
                  <a:srgbClr val="212529"/>
                </a:solidFill>
                <a:ea typeface="+mn-lt"/>
                <a:cs typeface="+mn-lt"/>
              </a:rPr>
              <a:t> voted individual candidate in an Estonian parliamentary election.</a:t>
            </a:r>
          </a:p>
          <a:p>
            <a:pPr marL="342900" indent="-342900">
              <a:buFont typeface="Wingdings"/>
              <a:buChar char="§"/>
            </a:pPr>
            <a:endParaRPr lang="en-US" b="1" cap="all" dirty="0"/>
          </a:p>
          <a:p>
            <a:pPr marL="342900" indent="-342900">
              <a:buFont typeface="Wingdings"/>
              <a:buChar char="§"/>
            </a:pPr>
            <a:endParaRPr lang="en-US" b="1" cap="all" dirty="0"/>
          </a:p>
        </p:txBody>
      </p:sp>
    </p:spTree>
    <p:extLst>
      <p:ext uri="{BB962C8B-B14F-4D97-AF65-F5344CB8AC3E}">
        <p14:creationId xmlns:p14="http://schemas.microsoft.com/office/powerpoint/2010/main" val="403202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2352F-BAF6-F1CA-EABC-A7C4F132818E}"/>
              </a:ext>
            </a:extLst>
          </p:cNvPr>
          <p:cNvSpPr>
            <a:spLocks noGrp="1"/>
          </p:cNvSpPr>
          <p:nvPr>
            <p:ph type="title"/>
          </p:nvPr>
        </p:nvSpPr>
        <p:spPr>
          <a:xfrm>
            <a:off x="2082119" y="643466"/>
            <a:ext cx="3348017" cy="5571067"/>
          </a:xfrm>
        </p:spPr>
        <p:txBody>
          <a:bodyPr>
            <a:normAutofit/>
          </a:bodyPr>
          <a:lstStyle/>
          <a:p>
            <a:r>
              <a:rPr lang="en-US" sz="4800" dirty="0">
                <a:solidFill>
                  <a:schemeClr val="tx1"/>
                </a:solidFill>
              </a:rPr>
              <a:t>Estonia and the </a:t>
            </a:r>
            <a:r>
              <a:rPr lang="en-US" sz="4800" dirty="0" err="1">
                <a:solidFill>
                  <a:schemeClr val="tx1"/>
                </a:solidFill>
              </a:rPr>
              <a:t>eu</a:t>
            </a:r>
            <a:r>
              <a:rPr lang="en-US" sz="4800" dirty="0">
                <a:solidFill>
                  <a:schemeClr val="tx1"/>
                </a:solidFill>
              </a:rPr>
              <a:t> - 2023 elections </a:t>
            </a:r>
            <a:endParaRPr lang="en-US" sz="4800" dirty="0">
              <a:solidFill>
                <a:schemeClr val="tx1"/>
              </a:solidFill>
              <a:latin typeface="Rockwell Condensed"/>
            </a:endParaRPr>
          </a:p>
        </p:txBody>
      </p:sp>
      <p:sp>
        <p:nvSpPr>
          <p:cNvPr id="3" name="Content Placeholder 2">
            <a:extLst>
              <a:ext uri="{FF2B5EF4-FFF2-40B4-BE49-F238E27FC236}">
                <a16:creationId xmlns:a16="http://schemas.microsoft.com/office/drawing/2014/main" id="{6BE4429C-4A04-2072-D1B1-D1FD96F52A38}"/>
              </a:ext>
            </a:extLst>
          </p:cNvPr>
          <p:cNvSpPr>
            <a:spLocks noGrp="1"/>
          </p:cNvSpPr>
          <p:nvPr>
            <p:ph idx="1"/>
          </p:nvPr>
        </p:nvSpPr>
        <p:spPr>
          <a:xfrm>
            <a:off x="6772315" y="643467"/>
            <a:ext cx="4534781" cy="5571066"/>
          </a:xfrm>
        </p:spPr>
        <p:txBody>
          <a:bodyPr vert="horz" lIns="91440" tIns="45720" rIns="91440" bIns="45720" rtlCol="0" anchor="ctr">
            <a:normAutofit/>
          </a:bodyPr>
          <a:lstStyle/>
          <a:p>
            <a:endParaRPr lang="en-US" sz="1800" dirty="0"/>
          </a:p>
          <a:p>
            <a:pPr>
              <a:buClr>
                <a:srgbClr val="9E3611"/>
              </a:buClr>
            </a:pPr>
            <a:endParaRPr lang="en-US" sz="1800"/>
          </a:p>
          <a:p>
            <a:pPr>
              <a:buClr>
                <a:srgbClr val="9E3611"/>
              </a:buClr>
            </a:pPr>
            <a:endParaRPr lang="en-US" sz="1800"/>
          </a:p>
          <a:p>
            <a:pPr marL="0" indent="0">
              <a:buClr>
                <a:srgbClr val="9E3611"/>
              </a:buClr>
              <a:buNone/>
            </a:pPr>
            <a:endParaRPr lang="en-US" sz="1800"/>
          </a:p>
          <a:p>
            <a:pPr>
              <a:buClr>
                <a:srgbClr val="9E3611"/>
              </a:buClr>
            </a:pPr>
            <a:endParaRPr lang="en-US" sz="1800"/>
          </a:p>
          <a:p>
            <a:pPr>
              <a:buClr>
                <a:srgbClr val="9E3611"/>
              </a:buClr>
            </a:pPr>
            <a:endParaRPr lang="en-US" sz="1800"/>
          </a:p>
        </p:txBody>
      </p:sp>
      <p:grpSp>
        <p:nvGrpSpPr>
          <p:cNvPr id="24" name="Group 23">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5" name="Oval 24">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9D2271AC-D408-820F-3AFF-991922C11F25}"/>
              </a:ext>
            </a:extLst>
          </p:cNvPr>
          <p:cNvSpPr/>
          <p:nvPr/>
        </p:nvSpPr>
        <p:spPr>
          <a:xfrm>
            <a:off x="6199321" y="232473"/>
            <a:ext cx="2673457" cy="1885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200"/>
              </a:spcBef>
              <a:buFont typeface="Arial"/>
              <a:buChar char="•"/>
            </a:pPr>
            <a:endParaRPr lang="en-US" dirty="0">
              <a:solidFill>
                <a:srgbClr val="000000"/>
              </a:solidFill>
            </a:endParaRPr>
          </a:p>
          <a:p>
            <a:pPr marL="285750" indent="-285750">
              <a:lnSpc>
                <a:spcPct val="90000"/>
              </a:lnSpc>
              <a:spcBef>
                <a:spcPts val="1200"/>
              </a:spcBef>
              <a:buFont typeface="Arial"/>
              <a:buChar char="•"/>
            </a:pPr>
            <a:endParaRPr lang="en-US" dirty="0">
              <a:solidFill>
                <a:srgbClr val="000000"/>
              </a:solidFill>
            </a:endParaRPr>
          </a:p>
          <a:p>
            <a:pPr>
              <a:lnSpc>
                <a:spcPct val="90000"/>
              </a:lnSpc>
              <a:spcBef>
                <a:spcPts val="1200"/>
              </a:spcBef>
            </a:pPr>
            <a:r>
              <a:rPr lang="en-US" dirty="0">
                <a:solidFill>
                  <a:srgbClr val="000000"/>
                </a:solidFill>
              </a:rPr>
              <a:t>2nd.EKRE: 16,1%</a:t>
            </a:r>
            <a:endParaRPr lang="en-US" dirty="0"/>
          </a:p>
          <a:p>
            <a:pPr>
              <a:lnSpc>
                <a:spcPct val="90000"/>
              </a:lnSpc>
              <a:spcBef>
                <a:spcPts val="1200"/>
              </a:spcBef>
            </a:pPr>
            <a:r>
              <a:rPr lang="en-US" dirty="0">
                <a:solidFill>
                  <a:srgbClr val="000000"/>
                </a:solidFill>
              </a:rPr>
              <a:t>3rd.Center: 15,3%</a:t>
            </a:r>
          </a:p>
          <a:p>
            <a:pPr>
              <a:lnSpc>
                <a:spcPct val="90000"/>
              </a:lnSpc>
              <a:spcBef>
                <a:spcPts val="1200"/>
              </a:spcBef>
            </a:pPr>
            <a:r>
              <a:rPr lang="en-US" dirty="0">
                <a:solidFill>
                  <a:srgbClr val="000000"/>
                </a:solidFill>
              </a:rPr>
              <a:t>4th.Eesti 200: 13,3%</a:t>
            </a:r>
          </a:p>
          <a:p>
            <a:pPr>
              <a:lnSpc>
                <a:spcPct val="90000"/>
              </a:lnSpc>
              <a:spcBef>
                <a:spcPts val="1200"/>
              </a:spcBef>
            </a:pPr>
            <a:r>
              <a:rPr lang="en-US" dirty="0">
                <a:solidFill>
                  <a:srgbClr val="000000"/>
                </a:solidFill>
              </a:rPr>
              <a:t>5th.SDE: 9,3%</a:t>
            </a:r>
          </a:p>
          <a:p>
            <a:pPr>
              <a:lnSpc>
                <a:spcPct val="90000"/>
              </a:lnSpc>
              <a:spcBef>
                <a:spcPts val="1200"/>
              </a:spcBef>
            </a:pPr>
            <a:r>
              <a:rPr lang="en-US" dirty="0">
                <a:solidFill>
                  <a:srgbClr val="000000"/>
                </a:solidFill>
              </a:rPr>
              <a:t>6th.Isamaa: 8,2%</a:t>
            </a:r>
          </a:p>
          <a:p>
            <a:pPr marL="285750" indent="-285750">
              <a:lnSpc>
                <a:spcPct val="90000"/>
              </a:lnSpc>
              <a:spcBef>
                <a:spcPts val="1200"/>
              </a:spcBef>
              <a:buFont typeface="Arial"/>
              <a:buChar char="•"/>
            </a:pPr>
            <a:endParaRPr lang="en-US" dirty="0">
              <a:solidFill>
                <a:srgbClr val="000000"/>
              </a:solidFill>
            </a:endParaRPr>
          </a:p>
          <a:p>
            <a:pPr algn="ctr"/>
            <a:endParaRPr lang="en-US" dirty="0"/>
          </a:p>
        </p:txBody>
      </p:sp>
      <p:sp>
        <p:nvSpPr>
          <p:cNvPr id="6" name="Rectangle 5">
            <a:extLst>
              <a:ext uri="{FF2B5EF4-FFF2-40B4-BE49-F238E27FC236}">
                <a16:creationId xmlns:a16="http://schemas.microsoft.com/office/drawing/2014/main" id="{1828D5DE-1706-C03F-A92B-4F6F01F0B640}"/>
              </a:ext>
            </a:extLst>
          </p:cNvPr>
          <p:cNvSpPr/>
          <p:nvPr/>
        </p:nvSpPr>
        <p:spPr>
          <a:xfrm>
            <a:off x="9466881" y="232474"/>
            <a:ext cx="2686372" cy="1885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a typeface="+mn-lt"/>
                <a:cs typeface="+mn-lt"/>
              </a:rPr>
              <a:t>Reform Party, Estonia 200 and SDE: COALITION GOVERNMENT</a:t>
            </a:r>
            <a:endParaRPr lang="en-US" dirty="0">
              <a:solidFill>
                <a:schemeClr val="tx1"/>
              </a:solidFill>
            </a:endParaRPr>
          </a:p>
        </p:txBody>
      </p:sp>
      <p:cxnSp>
        <p:nvCxnSpPr>
          <p:cNvPr id="7" name="Straight Arrow Connector 6">
            <a:extLst>
              <a:ext uri="{FF2B5EF4-FFF2-40B4-BE49-F238E27FC236}">
                <a16:creationId xmlns:a16="http://schemas.microsoft.com/office/drawing/2014/main" id="{46C954F5-0B35-61B1-A066-FF3B2066B458}"/>
              </a:ext>
            </a:extLst>
          </p:cNvPr>
          <p:cNvCxnSpPr/>
          <p:nvPr/>
        </p:nvCxnSpPr>
        <p:spPr>
          <a:xfrm>
            <a:off x="6775343" y="1241154"/>
            <a:ext cx="2645042" cy="10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hand putting a piece of paper into a box&#10;&#10;Description automatically generated">
            <a:extLst>
              <a:ext uri="{FF2B5EF4-FFF2-40B4-BE49-F238E27FC236}">
                <a16:creationId xmlns:a16="http://schemas.microsoft.com/office/drawing/2014/main" id="{4AA70A78-A7ED-64A6-A5B5-A68A7FD2A741}"/>
              </a:ext>
            </a:extLst>
          </p:cNvPr>
          <p:cNvPicPr>
            <a:picLocks noChangeAspect="1"/>
          </p:cNvPicPr>
          <p:nvPr/>
        </p:nvPicPr>
        <p:blipFill>
          <a:blip r:embed="rId5"/>
          <a:stretch>
            <a:fillRect/>
          </a:stretch>
        </p:blipFill>
        <p:spPr>
          <a:xfrm>
            <a:off x="6918702" y="2650210"/>
            <a:ext cx="4114800" cy="4114800"/>
          </a:xfrm>
          <a:prstGeom prst="rect">
            <a:avLst/>
          </a:prstGeom>
        </p:spPr>
      </p:pic>
    </p:spTree>
    <p:extLst>
      <p:ext uri="{BB962C8B-B14F-4D97-AF65-F5344CB8AC3E}">
        <p14:creationId xmlns:p14="http://schemas.microsoft.com/office/powerpoint/2010/main" val="137459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0377-BBB8-4692-6AFA-C688B1DE84EB}"/>
              </a:ext>
            </a:extLst>
          </p:cNvPr>
          <p:cNvSpPr>
            <a:spLocks noGrp="1"/>
          </p:cNvSpPr>
          <p:nvPr>
            <p:ph type="title"/>
          </p:nvPr>
        </p:nvSpPr>
        <p:spPr>
          <a:xfrm>
            <a:off x="-39731" y="3369"/>
            <a:ext cx="10058400" cy="1609344"/>
          </a:xfrm>
        </p:spPr>
        <p:txBody>
          <a:bodyPr/>
          <a:lstStyle/>
          <a:p>
            <a:r>
              <a:rPr lang="en-US" dirty="0"/>
              <a:t>Estonia and the </a:t>
            </a:r>
            <a:r>
              <a:rPr lang="en-US" dirty="0" err="1"/>
              <a:t>eu</a:t>
            </a:r>
            <a:r>
              <a:rPr lang="en-US" dirty="0"/>
              <a:t>:</a:t>
            </a:r>
            <a:br>
              <a:rPr lang="en-US" dirty="0">
                <a:latin typeface="Rockwell Condensed"/>
              </a:rPr>
            </a:br>
            <a:r>
              <a:rPr lang="en-US" dirty="0" err="1">
                <a:latin typeface="Rockwell Condensed"/>
              </a:rPr>
              <a:t>brexit</a:t>
            </a:r>
          </a:p>
        </p:txBody>
      </p:sp>
      <p:sp>
        <p:nvSpPr>
          <p:cNvPr id="3" name="Content Placeholder 2">
            <a:extLst>
              <a:ext uri="{FF2B5EF4-FFF2-40B4-BE49-F238E27FC236}">
                <a16:creationId xmlns:a16="http://schemas.microsoft.com/office/drawing/2014/main" id="{52A1555F-14D9-26AE-71B9-27F07B6507D7}"/>
              </a:ext>
            </a:extLst>
          </p:cNvPr>
          <p:cNvSpPr>
            <a:spLocks noGrp="1"/>
          </p:cNvSpPr>
          <p:nvPr>
            <p:ph idx="1"/>
          </p:nvPr>
        </p:nvSpPr>
        <p:spPr>
          <a:xfrm>
            <a:off x="1016374" y="1544548"/>
            <a:ext cx="5989608" cy="4079546"/>
          </a:xfrm>
        </p:spPr>
        <p:txBody>
          <a:bodyPr vert="horz" lIns="91440" tIns="45720" rIns="91440" bIns="45720" rtlCol="0" anchor="t">
            <a:normAutofit/>
          </a:bodyPr>
          <a:lstStyle/>
          <a:p>
            <a:r>
              <a:rPr lang="en-US" dirty="0"/>
              <a:t>Brexit affected directly Estonia's presidency of the Council of the EU </a:t>
            </a:r>
          </a:p>
          <a:p>
            <a:pPr marL="457200" indent="-457200">
              <a:buClr>
                <a:srgbClr val="9E3611"/>
              </a:buClr>
              <a:buAutoNum type="romanUcPeriod"/>
            </a:pPr>
            <a:endParaRPr lang="en-US" dirty="0"/>
          </a:p>
          <a:p>
            <a:pPr marL="457200" indent="-457200">
              <a:buAutoNum type="romanUcPeriod"/>
            </a:pPr>
            <a:r>
              <a:rPr lang="en-US" dirty="0"/>
              <a:t>It took place in the 2nd SEMESTER OF 2017 RATHER THAN IN 2018 </a:t>
            </a:r>
          </a:p>
          <a:p>
            <a:pPr marL="457200" indent="-457200">
              <a:buAutoNum type="romanUcPeriod"/>
            </a:pPr>
            <a:endParaRPr lang="en-US" dirty="0"/>
          </a:p>
          <a:p>
            <a:pPr marL="457200" indent="-457200">
              <a:buAutoNum type="romanUcPeriod"/>
            </a:pPr>
            <a:r>
              <a:rPr lang="en-US" dirty="0"/>
              <a:t>It affected Estonia's presidency priorities as it played a more relevant role in the initial stages of the Brexit negotiations</a:t>
            </a:r>
          </a:p>
          <a:p>
            <a:pPr marL="0" indent="0">
              <a:buNone/>
            </a:pPr>
            <a:endParaRPr lang="en-US" sz="1100" dirty="0">
              <a:solidFill>
                <a:srgbClr val="4D4845"/>
              </a:solidFill>
            </a:endParaRPr>
          </a:p>
          <a:p>
            <a:pPr marL="0" indent="0">
              <a:buNone/>
            </a:pPr>
            <a:endParaRPr lang="en-US" dirty="0"/>
          </a:p>
          <a:p>
            <a:pPr marL="0" indent="0">
              <a:buNone/>
            </a:pPr>
            <a:endParaRPr lang="en-US" dirty="0"/>
          </a:p>
        </p:txBody>
      </p:sp>
      <p:pic>
        <p:nvPicPr>
          <p:cNvPr id="4" name="Picture 3" descr="20210903PHT11251_original.jpg (1201×1744)">
            <a:extLst>
              <a:ext uri="{FF2B5EF4-FFF2-40B4-BE49-F238E27FC236}">
                <a16:creationId xmlns:a16="http://schemas.microsoft.com/office/drawing/2014/main" id="{8DBFAD0E-8C5C-DFC5-2B78-7B066AD6DA66}"/>
              </a:ext>
            </a:extLst>
          </p:cNvPr>
          <p:cNvPicPr>
            <a:picLocks noChangeAspect="1"/>
          </p:cNvPicPr>
          <p:nvPr/>
        </p:nvPicPr>
        <p:blipFill>
          <a:blip r:embed="rId2"/>
          <a:stretch>
            <a:fillRect/>
          </a:stretch>
        </p:blipFill>
        <p:spPr>
          <a:xfrm>
            <a:off x="7444749" y="85040"/>
            <a:ext cx="4597878" cy="6672029"/>
          </a:xfrm>
          <a:prstGeom prst="rect">
            <a:avLst/>
          </a:prstGeom>
        </p:spPr>
      </p:pic>
      <p:sp>
        <p:nvSpPr>
          <p:cNvPr id="5" name="Arrow: Right 4">
            <a:extLst>
              <a:ext uri="{FF2B5EF4-FFF2-40B4-BE49-F238E27FC236}">
                <a16:creationId xmlns:a16="http://schemas.microsoft.com/office/drawing/2014/main" id="{4C95E05C-93DE-512A-B7E3-B43B4CC2D072}"/>
              </a:ext>
            </a:extLst>
          </p:cNvPr>
          <p:cNvSpPr/>
          <p:nvPr/>
        </p:nvSpPr>
        <p:spPr>
          <a:xfrm>
            <a:off x="6954413" y="5624084"/>
            <a:ext cx="977660" cy="4888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99A146-9173-B37C-A058-D2B3700C720D}"/>
              </a:ext>
            </a:extLst>
          </p:cNvPr>
          <p:cNvSpPr txBox="1"/>
          <p:nvPr/>
        </p:nvSpPr>
        <p:spPr>
          <a:xfrm>
            <a:off x="56664" y="5071365"/>
            <a:ext cx="486322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6M € to Estonia as part of the 5B€ fund of the Brexit Adjustment reserve ( aimed to help the EU countries adapt to the changes)</a:t>
            </a:r>
          </a:p>
        </p:txBody>
      </p:sp>
    </p:spTree>
    <p:extLst>
      <p:ext uri="{BB962C8B-B14F-4D97-AF65-F5344CB8AC3E}">
        <p14:creationId xmlns:p14="http://schemas.microsoft.com/office/powerpoint/2010/main" val="170767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up of several white round objects&#10;&#10;Description automatically generated">
            <a:extLst>
              <a:ext uri="{FF2B5EF4-FFF2-40B4-BE49-F238E27FC236}">
                <a16:creationId xmlns:a16="http://schemas.microsoft.com/office/drawing/2014/main" id="{07ABEAEE-24CB-3A90-7C18-35FB4C7B9DC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827" r="13936"/>
          <a:stretch/>
        </p:blipFill>
        <p:spPr>
          <a:xfrm rot="5400000">
            <a:off x="-384047" y="384051"/>
            <a:ext cx="6857999" cy="6089904"/>
          </a:xfrm>
          <a:prstGeom prst="rect">
            <a:avLst/>
          </a:prstGeom>
        </p:spPr>
      </p:pic>
      <p:pic>
        <p:nvPicPr>
          <p:cNvPr id="5" name="Picture 4" descr="Exclamation mark on a yellow background">
            <a:extLst>
              <a:ext uri="{FF2B5EF4-FFF2-40B4-BE49-F238E27FC236}">
                <a16:creationId xmlns:a16="http://schemas.microsoft.com/office/drawing/2014/main" id="{78FAA38B-94F5-DAAE-992F-12C48E3D049C}"/>
              </a:ext>
            </a:extLst>
          </p:cNvPr>
          <p:cNvPicPr>
            <a:picLocks noChangeAspect="1"/>
          </p:cNvPicPr>
          <p:nvPr/>
        </p:nvPicPr>
        <p:blipFill rotWithShape="1">
          <a:blip r:embed="rId4"/>
          <a:srcRect l="23146" r="10254"/>
          <a:stretch/>
        </p:blipFill>
        <p:spPr>
          <a:xfrm>
            <a:off x="6089904" y="-5"/>
            <a:ext cx="6089904" cy="6858000"/>
          </a:xfrm>
          <a:prstGeom prst="rect">
            <a:avLst/>
          </a:prstGeom>
        </p:spPr>
      </p:pic>
      <p:sp>
        <p:nvSpPr>
          <p:cNvPr id="16" name="Rectangle 15">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8" name="Rectangle 17">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0C5C77F3-57F1-858A-1D79-2074C0AB854A}"/>
              </a:ext>
            </a:extLst>
          </p:cNvPr>
          <p:cNvSpPr>
            <a:spLocks noGrp="1"/>
          </p:cNvSpPr>
          <p:nvPr>
            <p:ph type="title"/>
          </p:nvPr>
        </p:nvSpPr>
        <p:spPr>
          <a:xfrm rot="-5400000">
            <a:off x="-1532341" y="3400613"/>
            <a:ext cx="4321834" cy="1529241"/>
          </a:xfrm>
        </p:spPr>
        <p:txBody>
          <a:bodyPr anchor="ctr">
            <a:normAutofit fontScale="90000"/>
          </a:bodyPr>
          <a:lstStyle/>
          <a:p>
            <a:r>
              <a:rPr lang="en-US">
                <a:solidFill>
                  <a:schemeClr val="tx1"/>
                </a:solidFill>
              </a:rPr>
              <a:t>ESTONIA: RECENT CHALLENGES</a:t>
            </a:r>
          </a:p>
        </p:txBody>
      </p:sp>
      <p:grpSp>
        <p:nvGrpSpPr>
          <p:cNvPr id="20" name="Group 19">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Content Placeholder 22">
            <a:extLst>
              <a:ext uri="{FF2B5EF4-FFF2-40B4-BE49-F238E27FC236}">
                <a16:creationId xmlns:a16="http://schemas.microsoft.com/office/drawing/2014/main" id="{6A0D7F7D-A014-0805-EECD-64B9E820C0BB}"/>
              </a:ext>
            </a:extLst>
          </p:cNvPr>
          <p:cNvSpPr>
            <a:spLocks noGrp="1"/>
          </p:cNvSpPr>
          <p:nvPr>
            <p:ph idx="1"/>
          </p:nvPr>
        </p:nvSpPr>
        <p:spPr>
          <a:xfrm>
            <a:off x="6709565" y="354670"/>
            <a:ext cx="2031124" cy="818862"/>
          </a:xfrm>
        </p:spPr>
        <p:txBody>
          <a:bodyPr vert="horz" lIns="91440" tIns="45720" rIns="91440" bIns="45720" rtlCol="0" anchor="t">
            <a:noAutofit/>
          </a:bodyPr>
          <a:lstStyle/>
          <a:p>
            <a:pPr marL="0" indent="0">
              <a:buNone/>
            </a:pPr>
            <a:r>
              <a:rPr lang="en-US" sz="3600" dirty="0"/>
              <a:t>COVID 19</a:t>
            </a:r>
          </a:p>
        </p:txBody>
      </p:sp>
      <p:sp>
        <p:nvSpPr>
          <p:cNvPr id="24" name="TextBox 23">
            <a:extLst>
              <a:ext uri="{FF2B5EF4-FFF2-40B4-BE49-F238E27FC236}">
                <a16:creationId xmlns:a16="http://schemas.microsoft.com/office/drawing/2014/main" id="{0C9647B4-F0D0-27A5-DF33-32DC193291C3}"/>
              </a:ext>
            </a:extLst>
          </p:cNvPr>
          <p:cNvSpPr txBox="1"/>
          <p:nvPr/>
        </p:nvSpPr>
        <p:spPr>
          <a:xfrm>
            <a:off x="6350000" y="2057400"/>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dirty="0"/>
              <a:t>In march 2020 Estonia's level of panic was ranked 3/10 ( France: 7/10)</a:t>
            </a:r>
          </a:p>
          <a:p>
            <a:pPr marL="285750" indent="-285750">
              <a:buFont typeface="Wingdings"/>
              <a:buChar char="§"/>
            </a:pPr>
            <a:r>
              <a:rPr lang="en-US" dirty="0"/>
              <a:t>Might have been the best prepared nation </a:t>
            </a:r>
          </a:p>
          <a:p>
            <a:pPr marL="285750" indent="-285750">
              <a:buFont typeface="Wingdings"/>
              <a:buChar char="§"/>
            </a:pPr>
            <a:r>
              <a:rPr lang="en-US" dirty="0"/>
              <a:t>Economy , government , services were ALL BOUND TO TECHNOLOGY</a:t>
            </a:r>
          </a:p>
        </p:txBody>
      </p:sp>
      <p:sp>
        <p:nvSpPr>
          <p:cNvPr id="25" name="TextBox 24">
            <a:extLst>
              <a:ext uri="{FF2B5EF4-FFF2-40B4-BE49-F238E27FC236}">
                <a16:creationId xmlns:a16="http://schemas.microsoft.com/office/drawing/2014/main" id="{88FD210B-9833-C642-8686-7FE21BED2C00}"/>
              </a:ext>
            </a:extLst>
          </p:cNvPr>
          <p:cNvSpPr txBox="1"/>
          <p:nvPr/>
        </p:nvSpPr>
        <p:spPr>
          <a:xfrm>
            <a:off x="9452429" y="762000"/>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
            </a:pPr>
            <a:r>
              <a:rPr lang="en-US" dirty="0"/>
              <a:t>Excellent education and health care policy response</a:t>
            </a:r>
          </a:p>
          <a:p>
            <a:pPr marL="285750" indent="-285750">
              <a:buFont typeface="Wingdings,Sans-Serif"/>
              <a:buChar char="§"/>
            </a:pPr>
            <a:r>
              <a:rPr lang="en-US" dirty="0"/>
              <a:t>Less effective social welfare policy response and international </a:t>
            </a:r>
          </a:p>
          <a:p>
            <a:r>
              <a:rPr lang="en-US" dirty="0"/>
              <a:t>     cooperation</a:t>
            </a:r>
          </a:p>
          <a:p>
            <a:pPr algn="l"/>
            <a:endParaRPr lang="en-US" dirty="0"/>
          </a:p>
        </p:txBody>
      </p:sp>
    </p:spTree>
    <p:extLst>
      <p:ext uri="{BB962C8B-B14F-4D97-AF65-F5344CB8AC3E}">
        <p14:creationId xmlns:p14="http://schemas.microsoft.com/office/powerpoint/2010/main" val="13358961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A548D01-86BC-4A04-9A19-23363A0A5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53C06F-02C4-42B7-AAB4-056E8ECC6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B66CC-74AE-C8A7-D635-CB7CC4D80E5F}"/>
              </a:ext>
            </a:extLst>
          </p:cNvPr>
          <p:cNvSpPr>
            <a:spLocks noGrp="1"/>
          </p:cNvSpPr>
          <p:nvPr>
            <p:ph type="title"/>
          </p:nvPr>
        </p:nvSpPr>
        <p:spPr>
          <a:xfrm>
            <a:off x="1069848" y="4846002"/>
            <a:ext cx="10058400" cy="1522993"/>
          </a:xfrm>
        </p:spPr>
        <p:txBody>
          <a:bodyPr>
            <a:normAutofit fontScale="90000"/>
          </a:bodyPr>
          <a:lstStyle/>
          <a:p>
            <a:r>
              <a:rPr lang="en-US" sz="5100" b="1" u="sng" dirty="0">
                <a:latin typeface="Arial"/>
                <a:cs typeface="Arial"/>
              </a:rPr>
              <a:t>RECOVERY AND RESILIANCE PLAN 2021-2027 FUNDED BY THE EU</a:t>
            </a:r>
          </a:p>
        </p:txBody>
      </p:sp>
      <p:pic>
        <p:nvPicPr>
          <p:cNvPr id="4" name="Content Placeholder 3" descr="A pie chart with different colored circles&#10;&#10;Description automatically generated">
            <a:extLst>
              <a:ext uri="{FF2B5EF4-FFF2-40B4-BE49-F238E27FC236}">
                <a16:creationId xmlns:a16="http://schemas.microsoft.com/office/drawing/2014/main" id="{9B7DE772-6123-14B1-2F4D-973F06C39DCE}"/>
              </a:ext>
            </a:extLst>
          </p:cNvPr>
          <p:cNvPicPr>
            <a:picLocks noChangeAspect="1"/>
          </p:cNvPicPr>
          <p:nvPr/>
        </p:nvPicPr>
        <p:blipFill>
          <a:blip r:embed="rId4"/>
          <a:stretch>
            <a:fillRect/>
          </a:stretch>
        </p:blipFill>
        <p:spPr>
          <a:xfrm>
            <a:off x="6173317" y="159639"/>
            <a:ext cx="6012154" cy="4021499"/>
          </a:xfrm>
          <a:prstGeom prst="rect">
            <a:avLst/>
          </a:prstGeom>
        </p:spPr>
      </p:pic>
      <p:grpSp>
        <p:nvGrpSpPr>
          <p:cNvPr id="15" name="Group 14">
            <a:extLst>
              <a:ext uri="{FF2B5EF4-FFF2-40B4-BE49-F238E27FC236}">
                <a16:creationId xmlns:a16="http://schemas.microsoft.com/office/drawing/2014/main" id="{F0B2D325-F52B-42D3-B95B-0B567E1B21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64412BC-E554-4709-B783-CCD157054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4111AF4E-4C22-4675-8450-1A2447ECB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3" name="Content Placeholder 22">
            <a:extLst>
              <a:ext uri="{FF2B5EF4-FFF2-40B4-BE49-F238E27FC236}">
                <a16:creationId xmlns:a16="http://schemas.microsoft.com/office/drawing/2014/main" id="{F4FA5B05-B7B9-AC6E-EF32-208F7FD2241F}"/>
              </a:ext>
            </a:extLst>
          </p:cNvPr>
          <p:cNvSpPr>
            <a:spLocks noGrp="1"/>
          </p:cNvSpPr>
          <p:nvPr>
            <p:ph idx="1"/>
          </p:nvPr>
        </p:nvSpPr>
        <p:spPr>
          <a:xfrm>
            <a:off x="307164" y="32869"/>
            <a:ext cx="10058400" cy="4050792"/>
          </a:xfrm>
        </p:spPr>
        <p:txBody>
          <a:bodyPr vert="horz" lIns="91440" tIns="45720" rIns="91440" bIns="45720" rtlCol="0" anchor="t">
            <a:normAutofit lnSpcReduction="10000"/>
          </a:bodyPr>
          <a:lstStyle/>
          <a:p>
            <a:pPr>
              <a:buChar char="ü"/>
            </a:pPr>
            <a:r>
              <a:rPr lang="en-US" dirty="0"/>
              <a:t>STRONG </a:t>
            </a:r>
            <a:r>
              <a:rPr lang="en-US" sz="3200" dirty="0"/>
              <a:t>RECOVERY</a:t>
            </a:r>
            <a:r>
              <a:rPr lang="en-US" dirty="0"/>
              <a:t> FROM THE COVID-19 PANDEMIC</a:t>
            </a:r>
          </a:p>
          <a:p>
            <a:pPr>
              <a:buClr>
                <a:srgbClr val="9E3611"/>
              </a:buClr>
              <a:buChar char="ü"/>
            </a:pPr>
            <a:r>
              <a:rPr lang="en-US" dirty="0">
                <a:latin typeface="Rockwell"/>
                <a:cs typeface="Arial"/>
              </a:rPr>
              <a:t>updated in June 2023:</a:t>
            </a:r>
            <a:endParaRPr lang="en-US">
              <a:latin typeface="Rockwell"/>
              <a:cs typeface="Arial"/>
            </a:endParaRPr>
          </a:p>
          <a:p>
            <a:pPr marL="0" indent="0">
              <a:buClr>
                <a:srgbClr val="9E3611"/>
              </a:buClr>
              <a:buNone/>
            </a:pPr>
            <a:r>
              <a:rPr lang="en-US" dirty="0">
                <a:latin typeface="Rockwell"/>
                <a:cs typeface="Arial"/>
              </a:rPr>
              <a:t> reform and investments that address</a:t>
            </a:r>
            <a:endParaRPr lang="en-US">
              <a:latin typeface="Rockwell"/>
              <a:cs typeface="Arial"/>
            </a:endParaRPr>
          </a:p>
          <a:p>
            <a:pPr marL="0" indent="0">
              <a:buNone/>
            </a:pPr>
            <a:r>
              <a:rPr lang="en-US" dirty="0">
                <a:latin typeface="Rockwell"/>
                <a:cs typeface="Arial"/>
              </a:rPr>
              <a:t> </a:t>
            </a:r>
            <a:r>
              <a:rPr lang="en-US" sz="4000" dirty="0" err="1">
                <a:latin typeface="Rockwell"/>
                <a:cs typeface="Arial"/>
              </a:rPr>
              <a:t>REPowerEU</a:t>
            </a:r>
            <a:r>
              <a:rPr lang="en-US" dirty="0">
                <a:latin typeface="Rockwell" panose="02060603020205020403"/>
                <a:cs typeface="Arial"/>
              </a:rPr>
              <a:t> objectives</a:t>
            </a:r>
          </a:p>
          <a:p>
            <a:pPr marL="0" indent="0">
              <a:buNone/>
            </a:pPr>
            <a:r>
              <a:rPr lang="en-US" dirty="0">
                <a:latin typeface="Rockwell" panose="02060603020205020403"/>
                <a:cs typeface="Arial"/>
              </a:rPr>
              <a:t> ( which was launched</a:t>
            </a:r>
            <a:endParaRPr lang="en-US"/>
          </a:p>
          <a:p>
            <a:pPr marL="0" indent="0">
              <a:buNone/>
            </a:pPr>
            <a:r>
              <a:rPr lang="en-US" dirty="0">
                <a:latin typeface="Rockwell" panose="02060603020205020403"/>
                <a:cs typeface="Arial"/>
              </a:rPr>
              <a:t>to save energy and diversify the EU’s energy </a:t>
            </a:r>
          </a:p>
          <a:p>
            <a:pPr marL="0" indent="0">
              <a:buNone/>
            </a:pPr>
            <a:r>
              <a:rPr lang="en-US" dirty="0">
                <a:latin typeface="Rockwell" panose="02060603020205020403"/>
                <a:cs typeface="Arial"/>
              </a:rPr>
              <a:t>Supplies after Russia's invasion of Ukraine)</a:t>
            </a:r>
          </a:p>
          <a:p>
            <a:pPr marL="342900" indent="-342900">
              <a:buChar char="ü"/>
            </a:pPr>
            <a:r>
              <a:rPr lang="en-US" sz="4000" b="1" dirty="0">
                <a:latin typeface="Rockwell"/>
                <a:cs typeface="Arial"/>
              </a:rPr>
              <a:t>982.5 M</a:t>
            </a:r>
            <a:r>
              <a:rPr lang="en-US" sz="4000" dirty="0">
                <a:latin typeface="Rockwell"/>
                <a:cs typeface="Arial"/>
              </a:rPr>
              <a:t>€</a:t>
            </a:r>
          </a:p>
        </p:txBody>
      </p:sp>
    </p:spTree>
    <p:extLst>
      <p:ext uri="{BB962C8B-B14F-4D97-AF65-F5344CB8AC3E}">
        <p14:creationId xmlns:p14="http://schemas.microsoft.com/office/powerpoint/2010/main" val="3588271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27CA-B593-3805-9F5F-DBD37BB667DA}"/>
              </a:ext>
            </a:extLst>
          </p:cNvPr>
          <p:cNvSpPr>
            <a:spLocks noGrp="1"/>
          </p:cNvSpPr>
          <p:nvPr>
            <p:ph type="title"/>
          </p:nvPr>
        </p:nvSpPr>
        <p:spPr>
          <a:xfrm>
            <a:off x="7865806" y="484632"/>
            <a:ext cx="3677264" cy="1609344"/>
          </a:xfrm>
        </p:spPr>
        <p:txBody>
          <a:bodyPr>
            <a:normAutofit/>
          </a:bodyPr>
          <a:lstStyle/>
          <a:p>
            <a:r>
              <a:rPr lang="en-US" sz="3300"/>
              <a:t>Estonia: recent challenges</a:t>
            </a:r>
            <a:br>
              <a:rPr lang="en-US" sz="3300"/>
            </a:br>
            <a:r>
              <a:rPr lang="en-US" sz="3300"/>
              <a:t>RUSSIA-UKRAINE WAR </a:t>
            </a:r>
          </a:p>
        </p:txBody>
      </p:sp>
      <p:pic>
        <p:nvPicPr>
          <p:cNvPr id="5" name="Picture 4" descr="Simple concrete texture">
            <a:extLst>
              <a:ext uri="{FF2B5EF4-FFF2-40B4-BE49-F238E27FC236}">
                <a16:creationId xmlns:a16="http://schemas.microsoft.com/office/drawing/2014/main" id="{68B225FD-B673-7305-B12B-CAAFE178DB02}"/>
              </a:ext>
            </a:extLst>
          </p:cNvPr>
          <p:cNvPicPr>
            <a:picLocks noChangeAspect="1"/>
          </p:cNvPicPr>
          <p:nvPr/>
        </p:nvPicPr>
        <p:blipFill rotWithShape="1">
          <a:blip r:embed="rId2"/>
          <a:srcRect l="15818" r="10840" b="-3"/>
          <a:stretch/>
        </p:blipFill>
        <p:spPr>
          <a:xfrm>
            <a:off x="1" y="10"/>
            <a:ext cx="7546216" cy="6857990"/>
          </a:xfrm>
          <a:prstGeom prst="rect">
            <a:avLst/>
          </a:prstGeom>
        </p:spPr>
      </p:pic>
      <p:sp>
        <p:nvSpPr>
          <p:cNvPr id="3" name="Content Placeholder 2">
            <a:extLst>
              <a:ext uri="{FF2B5EF4-FFF2-40B4-BE49-F238E27FC236}">
                <a16:creationId xmlns:a16="http://schemas.microsoft.com/office/drawing/2014/main" id="{C0932F86-B347-1BCB-1F7A-6F1792BBA372}"/>
              </a:ext>
            </a:extLst>
          </p:cNvPr>
          <p:cNvSpPr>
            <a:spLocks noGrp="1"/>
          </p:cNvSpPr>
          <p:nvPr>
            <p:ph idx="1"/>
          </p:nvPr>
        </p:nvSpPr>
        <p:spPr>
          <a:xfrm>
            <a:off x="3473179" y="4784415"/>
            <a:ext cx="4463453" cy="3717627"/>
          </a:xfrm>
        </p:spPr>
        <p:txBody>
          <a:bodyPr vert="horz" lIns="91440" tIns="45720" rIns="91440" bIns="45720" rtlCol="0" anchor="t">
            <a:normAutofit/>
          </a:bodyPr>
          <a:lstStyle/>
          <a:p>
            <a:r>
              <a:rPr lang="en-US" sz="2400" dirty="0">
                <a:solidFill>
                  <a:schemeClr val="bg1"/>
                </a:solidFill>
                <a:highlight>
                  <a:srgbClr val="000000"/>
                </a:highlight>
              </a:rPr>
              <a:t>DEFENCE ASSISTANCE TO UKRAINE: 400MIL€</a:t>
            </a:r>
          </a:p>
        </p:txBody>
      </p:sp>
      <p:sp>
        <p:nvSpPr>
          <p:cNvPr id="4" name="TextBox 3">
            <a:extLst>
              <a:ext uri="{FF2B5EF4-FFF2-40B4-BE49-F238E27FC236}">
                <a16:creationId xmlns:a16="http://schemas.microsoft.com/office/drawing/2014/main" id="{70B3CBD1-B93A-5DEC-2C00-4EF6B0A64DF1}"/>
              </a:ext>
            </a:extLst>
          </p:cNvPr>
          <p:cNvSpPr txBox="1"/>
          <p:nvPr/>
        </p:nvSpPr>
        <p:spPr>
          <a:xfrm>
            <a:off x="261530" y="232548"/>
            <a:ext cx="3771295"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dirty="0">
                <a:solidFill>
                  <a:schemeClr val="bg1"/>
                </a:solidFill>
                <a:highlight>
                  <a:srgbClr val="000000"/>
                </a:highlight>
              </a:rPr>
              <a:t>One of the first countries to aid Ukraine </a:t>
            </a:r>
          </a:p>
          <a:p>
            <a:pPr marL="285750" indent="-285750">
              <a:buFont typeface="Wingdings"/>
              <a:buChar char="§"/>
            </a:pPr>
            <a:endParaRPr lang="en-US" dirty="0">
              <a:solidFill>
                <a:schemeClr val="bg1"/>
              </a:solidFill>
              <a:highlight>
                <a:srgbClr val="000000"/>
              </a:highlight>
            </a:endParaRPr>
          </a:p>
          <a:p>
            <a:pPr marL="285750" indent="-285750">
              <a:buFont typeface="Wingdings"/>
              <a:buChar char="ü"/>
            </a:pPr>
            <a:r>
              <a:rPr lang="en-US" sz="2000" dirty="0"/>
              <a:t>semi-automatic rifles</a:t>
            </a:r>
          </a:p>
          <a:p>
            <a:pPr marL="285750" indent="-285750">
              <a:buFont typeface="Wingdings"/>
              <a:buChar char="ü"/>
            </a:pPr>
            <a:r>
              <a:rPr lang="en-US" sz="2000" dirty="0"/>
              <a:t>sniper rifles</a:t>
            </a:r>
          </a:p>
          <a:p>
            <a:pPr marL="285750" indent="-285750">
              <a:buFont typeface="Wingdings"/>
              <a:buChar char="ü"/>
            </a:pPr>
            <a:r>
              <a:rPr lang="en-US" sz="2000" dirty="0"/>
              <a:t>sights</a:t>
            </a:r>
          </a:p>
          <a:p>
            <a:pPr marL="285750" indent="-285750">
              <a:buFont typeface="Wingdings"/>
              <a:buChar char="ü"/>
            </a:pPr>
            <a:r>
              <a:rPr lang="en-US" sz="2000" dirty="0"/>
              <a:t>binoculars</a:t>
            </a:r>
          </a:p>
          <a:p>
            <a:pPr marL="285750" indent="-285750">
              <a:buFont typeface="Wingdings"/>
              <a:buChar char="ü"/>
            </a:pPr>
            <a:r>
              <a:rPr lang="en-US" sz="2000" dirty="0"/>
              <a:t>ammunition</a:t>
            </a:r>
          </a:p>
          <a:p>
            <a:pPr marL="285750" indent="-285750">
              <a:buFont typeface="Wingdings"/>
              <a:buChar char="ü"/>
            </a:pPr>
            <a:r>
              <a:rPr lang="en-US" sz="2000" dirty="0"/>
              <a:t>individual and special equipment</a:t>
            </a:r>
          </a:p>
          <a:p>
            <a:pPr marL="285750" indent="-285750">
              <a:buFont typeface="Wingdings"/>
              <a:buChar char="ü"/>
            </a:pPr>
            <a:r>
              <a:rPr lang="en-US" sz="2000" dirty="0"/>
              <a:t>patrol boats</a:t>
            </a:r>
          </a:p>
          <a:p>
            <a:pPr marL="285750" indent="-285750">
              <a:buFont typeface="Wingdings"/>
              <a:buChar char="ü"/>
            </a:pPr>
            <a:r>
              <a:rPr lang="en-US" sz="2000" dirty="0"/>
              <a:t>thermal cameras</a:t>
            </a:r>
          </a:p>
          <a:p>
            <a:pPr marL="285750" indent="-285750">
              <a:buFont typeface="Wingdings"/>
              <a:buChar char="ü"/>
            </a:pPr>
            <a:r>
              <a:rPr lang="en-US" sz="2000" dirty="0"/>
              <a:t>medical equipment </a:t>
            </a:r>
          </a:p>
        </p:txBody>
      </p:sp>
      <p:sp>
        <p:nvSpPr>
          <p:cNvPr id="6" name="TextBox 5">
            <a:extLst>
              <a:ext uri="{FF2B5EF4-FFF2-40B4-BE49-F238E27FC236}">
                <a16:creationId xmlns:a16="http://schemas.microsoft.com/office/drawing/2014/main" id="{9360C2C0-3276-F2A5-D5A1-A99E6B7BE1D6}"/>
              </a:ext>
            </a:extLst>
          </p:cNvPr>
          <p:cNvSpPr txBox="1"/>
          <p:nvPr/>
        </p:nvSpPr>
        <p:spPr>
          <a:xfrm>
            <a:off x="7563891" y="2940863"/>
            <a:ext cx="428244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Helvetica Neue"/>
              </a:rPr>
              <a:t>ESTONIA READY TO BECOME NET CONTRIBUTOR AND LOSE FUNDING IF UKRAINE JOINS THE EU</a:t>
            </a:r>
            <a:endParaRPr lang="en-US" sz="2800"/>
          </a:p>
        </p:txBody>
      </p:sp>
      <p:sp>
        <p:nvSpPr>
          <p:cNvPr id="7" name="Rectangle 6">
            <a:extLst>
              <a:ext uri="{FF2B5EF4-FFF2-40B4-BE49-F238E27FC236}">
                <a16:creationId xmlns:a16="http://schemas.microsoft.com/office/drawing/2014/main" id="{5D75B561-3D93-C919-532B-9DD1C5A8E014}"/>
              </a:ext>
            </a:extLst>
          </p:cNvPr>
          <p:cNvSpPr/>
          <p:nvPr/>
        </p:nvSpPr>
        <p:spPr>
          <a:xfrm>
            <a:off x="4251159" y="1002632"/>
            <a:ext cx="2473156" cy="3114841"/>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BDC1C6"/>
                </a:solidFill>
                <a:latin typeface="Arial"/>
                <a:cs typeface="Arial"/>
              </a:rPr>
              <a:t>Prime Minister </a:t>
            </a:r>
            <a:r>
              <a:rPr lang="en-US" sz="2400" b="1" dirty="0">
                <a:solidFill>
                  <a:srgbClr val="BCC0C3"/>
                </a:solidFill>
                <a:latin typeface="Arial"/>
                <a:cs typeface="Arial"/>
              </a:rPr>
              <a:t>Kaja Kallas</a:t>
            </a:r>
            <a:r>
              <a:rPr lang="en-US" sz="2400" dirty="0">
                <a:solidFill>
                  <a:srgbClr val="BDC1C6"/>
                </a:solidFill>
                <a:latin typeface="Arial"/>
                <a:cs typeface="Arial"/>
              </a:rPr>
              <a:t> is one of Europe's most outspoken supporters of </a:t>
            </a:r>
            <a:r>
              <a:rPr lang="en-US" sz="2400" b="1" dirty="0">
                <a:solidFill>
                  <a:srgbClr val="BCC0C3"/>
                </a:solidFill>
                <a:latin typeface="Arial"/>
                <a:cs typeface="Arial"/>
              </a:rPr>
              <a:t>Ukraine</a:t>
            </a:r>
            <a:endParaRPr lang="en-US" sz="2400" dirty="0">
              <a:solidFill>
                <a:srgbClr val="BDC1C6"/>
              </a:solidFill>
              <a:latin typeface="Arial"/>
              <a:cs typeface="Arial"/>
            </a:endParaRPr>
          </a:p>
        </p:txBody>
      </p:sp>
      <p:pic>
        <p:nvPicPr>
          <p:cNvPr id="9" name="Picture 8" descr="A flag with a blue and yellow stripe&#10;&#10;Description automatically generated">
            <a:extLst>
              <a:ext uri="{FF2B5EF4-FFF2-40B4-BE49-F238E27FC236}">
                <a16:creationId xmlns:a16="http://schemas.microsoft.com/office/drawing/2014/main" id="{6DF56401-2DF6-1993-9D61-1A1B82F0CA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8151" y="4338369"/>
            <a:ext cx="3321170" cy="20775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2129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830760-26BB-4DF9-938D-77E5D34C8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3280A-3D60-0AA2-C31F-B7CAADCF3EBB}"/>
              </a:ext>
            </a:extLst>
          </p:cNvPr>
          <p:cNvSpPr>
            <a:spLocks noGrp="1"/>
          </p:cNvSpPr>
          <p:nvPr>
            <p:ph type="title"/>
          </p:nvPr>
        </p:nvSpPr>
        <p:spPr>
          <a:xfrm>
            <a:off x="801098" y="804335"/>
            <a:ext cx="5712824" cy="1917518"/>
          </a:xfrm>
        </p:spPr>
        <p:txBody>
          <a:bodyPr>
            <a:normAutofit/>
          </a:bodyPr>
          <a:lstStyle/>
          <a:p>
            <a:r>
              <a:rPr lang="en-US"/>
              <a:t>STRUCTURE</a:t>
            </a:r>
            <a:br>
              <a:rPr lang="en-US">
                <a:latin typeface="Rockwell Condensed"/>
              </a:rPr>
            </a:br>
            <a:r>
              <a:rPr lang="en-US">
                <a:latin typeface="Rockwell Condensed"/>
              </a:rPr>
              <a:t>ESTONIA PRESENTATION</a:t>
            </a:r>
            <a:endParaRPr lang="en-US"/>
          </a:p>
        </p:txBody>
      </p:sp>
      <p:sp>
        <p:nvSpPr>
          <p:cNvPr id="3" name="Content Placeholder 2">
            <a:extLst>
              <a:ext uri="{FF2B5EF4-FFF2-40B4-BE49-F238E27FC236}">
                <a16:creationId xmlns:a16="http://schemas.microsoft.com/office/drawing/2014/main" id="{EBD58256-A4BB-E8B4-D24A-7E5C2775236A}"/>
              </a:ext>
            </a:extLst>
          </p:cNvPr>
          <p:cNvSpPr>
            <a:spLocks noGrp="1"/>
          </p:cNvSpPr>
          <p:nvPr>
            <p:ph idx="1"/>
          </p:nvPr>
        </p:nvSpPr>
        <p:spPr>
          <a:xfrm>
            <a:off x="805543" y="2871982"/>
            <a:ext cx="4558309" cy="3181684"/>
          </a:xfrm>
        </p:spPr>
        <p:txBody>
          <a:bodyPr vert="horz" lIns="91440" tIns="45720" rIns="91440" bIns="45720" rtlCol="0" anchor="t">
            <a:normAutofit/>
          </a:bodyPr>
          <a:lstStyle/>
          <a:p>
            <a:r>
              <a:rPr lang="en-US" sz="1800" u="sng" dirty="0"/>
              <a:t>PROFILE OF ESTONIA</a:t>
            </a:r>
          </a:p>
          <a:p>
            <a:pPr>
              <a:buClr>
                <a:srgbClr val="9E3611"/>
              </a:buClr>
            </a:pPr>
            <a:r>
              <a:rPr lang="en-US" sz="1800" u="sng" dirty="0"/>
              <a:t>ECONOMY</a:t>
            </a:r>
          </a:p>
          <a:p>
            <a:pPr>
              <a:buClr>
                <a:srgbClr val="9E3611"/>
              </a:buClr>
            </a:pPr>
            <a:r>
              <a:rPr lang="en-US" sz="1800" u="sng" dirty="0"/>
              <a:t>ESTONIA AND EUROPE</a:t>
            </a:r>
          </a:p>
          <a:p>
            <a:pPr>
              <a:buClr>
                <a:srgbClr val="9E3611"/>
              </a:buClr>
            </a:pPr>
            <a:r>
              <a:rPr lang="en-US" sz="1800" u="sng" dirty="0"/>
              <a:t>EUROSCEPTICISM</a:t>
            </a:r>
          </a:p>
          <a:p>
            <a:pPr>
              <a:buClr>
                <a:srgbClr val="9E3611"/>
              </a:buClr>
            </a:pPr>
            <a:r>
              <a:rPr lang="en-US" sz="1800" u="sng" dirty="0"/>
              <a:t>RECENT CHALLENGES</a:t>
            </a:r>
          </a:p>
          <a:p>
            <a:pPr>
              <a:buClr>
                <a:srgbClr val="9E3611"/>
              </a:buClr>
            </a:pPr>
            <a:endParaRPr lang="en-US" sz="1800"/>
          </a:p>
          <a:p>
            <a:pPr>
              <a:buClr>
                <a:srgbClr val="9E3611"/>
              </a:buClr>
            </a:pPr>
            <a:endParaRPr lang="en-US" sz="1800"/>
          </a:p>
          <a:p>
            <a:pPr>
              <a:buClr>
                <a:srgbClr val="9E3611"/>
              </a:buClr>
            </a:pPr>
            <a:endParaRPr lang="en-US" sz="1800"/>
          </a:p>
        </p:txBody>
      </p:sp>
      <p:pic>
        <p:nvPicPr>
          <p:cNvPr id="9" name="Picture 8" descr="A map of estonia with a flag&#10;&#10;Description automatically generated">
            <a:extLst>
              <a:ext uri="{FF2B5EF4-FFF2-40B4-BE49-F238E27FC236}">
                <a16:creationId xmlns:a16="http://schemas.microsoft.com/office/drawing/2014/main" id="{3B66D404-0C40-9E6B-FF79-D3193DCA2F0C}"/>
              </a:ext>
            </a:extLst>
          </p:cNvPr>
          <p:cNvPicPr>
            <a:picLocks noChangeAspect="1"/>
          </p:cNvPicPr>
          <p:nvPr/>
        </p:nvPicPr>
        <p:blipFill rotWithShape="1">
          <a:blip r:embed="rId2"/>
          <a:srcRect l="12754" r="11340" b="2"/>
          <a:stretch/>
        </p:blipFill>
        <p:spPr>
          <a:xfrm>
            <a:off x="8213417" y="-359436"/>
            <a:ext cx="4329965" cy="3793338"/>
          </a:xfrm>
          <a:custGeom>
            <a:avLst/>
            <a:gdLst/>
            <a:ahLst/>
            <a:cxnLst/>
            <a:rect l="l" t="t" r="r" b="b"/>
            <a:pathLst>
              <a:path w="4329965" h="3793338">
                <a:moveTo>
                  <a:pt x="620085" y="0"/>
                </a:moveTo>
                <a:lnTo>
                  <a:pt x="4329965" y="0"/>
                </a:lnTo>
                <a:lnTo>
                  <a:pt x="4329965" y="2733720"/>
                </a:lnTo>
                <a:lnTo>
                  <a:pt x="4251051" y="2820548"/>
                </a:lnTo>
                <a:cubicBezTo>
                  <a:pt x="3831561" y="3240037"/>
                  <a:pt x="3252041" y="3499497"/>
                  <a:pt x="2611921" y="3499497"/>
                </a:cubicBezTo>
                <a:cubicBezTo>
                  <a:pt x="1331680" y="3499497"/>
                  <a:pt x="293841" y="2461658"/>
                  <a:pt x="293841" y="1181418"/>
                </a:cubicBezTo>
                <a:cubicBezTo>
                  <a:pt x="293841" y="781342"/>
                  <a:pt x="395193" y="404939"/>
                  <a:pt x="573621" y="76483"/>
                </a:cubicBezTo>
                <a:close/>
                <a:moveTo>
                  <a:pt x="284617" y="0"/>
                </a:moveTo>
                <a:lnTo>
                  <a:pt x="543760" y="0"/>
                </a:lnTo>
                <a:lnTo>
                  <a:pt x="516204" y="45359"/>
                </a:lnTo>
                <a:cubicBezTo>
                  <a:pt x="332750" y="383067"/>
                  <a:pt x="228543" y="770073"/>
                  <a:pt x="228543" y="1181418"/>
                </a:cubicBezTo>
                <a:cubicBezTo>
                  <a:pt x="228543" y="2497720"/>
                  <a:pt x="1295618" y="3564795"/>
                  <a:pt x="2611921" y="3564795"/>
                </a:cubicBezTo>
                <a:cubicBezTo>
                  <a:pt x="3270072" y="3564795"/>
                  <a:pt x="3865916" y="3298026"/>
                  <a:pt x="4297223" y="2866720"/>
                </a:cubicBezTo>
                <a:lnTo>
                  <a:pt x="4329965" y="2830694"/>
                </a:lnTo>
                <a:lnTo>
                  <a:pt x="4329965" y="3145443"/>
                </a:lnTo>
                <a:lnTo>
                  <a:pt x="4273345" y="3196903"/>
                </a:lnTo>
                <a:cubicBezTo>
                  <a:pt x="3821851" y="3569508"/>
                  <a:pt x="3243025" y="3793338"/>
                  <a:pt x="2611921" y="3793338"/>
                </a:cubicBezTo>
                <a:cubicBezTo>
                  <a:pt x="1169396" y="3793338"/>
                  <a:pt x="0" y="2623942"/>
                  <a:pt x="0" y="1181418"/>
                </a:cubicBezTo>
                <a:cubicBezTo>
                  <a:pt x="0" y="820786"/>
                  <a:pt x="73088" y="477226"/>
                  <a:pt x="205258" y="164740"/>
                </a:cubicBezTo>
                <a:close/>
              </a:path>
            </a:pathLst>
          </a:custGeom>
        </p:spPr>
      </p:pic>
      <p:sp>
        <p:nvSpPr>
          <p:cNvPr id="18" name="Freeform: Shape 17">
            <a:extLst>
              <a:ext uri="{FF2B5EF4-FFF2-40B4-BE49-F238E27FC236}">
                <a16:creationId xmlns:a16="http://schemas.microsoft.com/office/drawing/2014/main" id="{F12B191D-14E0-48C6-9541-2DC3B7D19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2035" y="0"/>
            <a:ext cx="4329965" cy="3793338"/>
          </a:xfrm>
          <a:custGeom>
            <a:avLst/>
            <a:gdLst>
              <a:gd name="connsiteX0" fmla="*/ 620085 w 4329965"/>
              <a:gd name="connsiteY0" fmla="*/ 0 h 3793338"/>
              <a:gd name="connsiteX1" fmla="*/ 4329965 w 4329965"/>
              <a:gd name="connsiteY1" fmla="*/ 0 h 3793338"/>
              <a:gd name="connsiteX2" fmla="*/ 4329965 w 4329965"/>
              <a:gd name="connsiteY2" fmla="*/ 2733720 h 3793338"/>
              <a:gd name="connsiteX3" fmla="*/ 4251051 w 4329965"/>
              <a:gd name="connsiteY3" fmla="*/ 2820548 h 3793338"/>
              <a:gd name="connsiteX4" fmla="*/ 2611921 w 4329965"/>
              <a:gd name="connsiteY4" fmla="*/ 3499497 h 3793338"/>
              <a:gd name="connsiteX5" fmla="*/ 293841 w 4329965"/>
              <a:gd name="connsiteY5" fmla="*/ 1181418 h 3793338"/>
              <a:gd name="connsiteX6" fmla="*/ 573621 w 4329965"/>
              <a:gd name="connsiteY6" fmla="*/ 76483 h 3793338"/>
              <a:gd name="connsiteX7" fmla="*/ 284617 w 4329965"/>
              <a:gd name="connsiteY7" fmla="*/ 0 h 3793338"/>
              <a:gd name="connsiteX8" fmla="*/ 543760 w 4329965"/>
              <a:gd name="connsiteY8" fmla="*/ 0 h 3793338"/>
              <a:gd name="connsiteX9" fmla="*/ 516204 w 4329965"/>
              <a:gd name="connsiteY9" fmla="*/ 45359 h 3793338"/>
              <a:gd name="connsiteX10" fmla="*/ 228543 w 4329965"/>
              <a:gd name="connsiteY10" fmla="*/ 1181418 h 3793338"/>
              <a:gd name="connsiteX11" fmla="*/ 2611921 w 4329965"/>
              <a:gd name="connsiteY11" fmla="*/ 3564795 h 3793338"/>
              <a:gd name="connsiteX12" fmla="*/ 4297223 w 4329965"/>
              <a:gd name="connsiteY12" fmla="*/ 2866720 h 3793338"/>
              <a:gd name="connsiteX13" fmla="*/ 4329965 w 4329965"/>
              <a:gd name="connsiteY13" fmla="*/ 2830694 h 3793338"/>
              <a:gd name="connsiteX14" fmla="*/ 4329965 w 4329965"/>
              <a:gd name="connsiteY14" fmla="*/ 3145443 h 3793338"/>
              <a:gd name="connsiteX15" fmla="*/ 4273345 w 4329965"/>
              <a:gd name="connsiteY15" fmla="*/ 3196903 h 3793338"/>
              <a:gd name="connsiteX16" fmla="*/ 2611921 w 4329965"/>
              <a:gd name="connsiteY16" fmla="*/ 3793338 h 3793338"/>
              <a:gd name="connsiteX17" fmla="*/ 0 w 4329965"/>
              <a:gd name="connsiteY17" fmla="*/ 1181418 h 3793338"/>
              <a:gd name="connsiteX18" fmla="*/ 205258 w 4329965"/>
              <a:gd name="connsiteY18" fmla="*/ 164740 h 379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9965" h="3793338">
                <a:moveTo>
                  <a:pt x="620085" y="0"/>
                </a:moveTo>
                <a:lnTo>
                  <a:pt x="4329965" y="0"/>
                </a:lnTo>
                <a:lnTo>
                  <a:pt x="4329965" y="2733720"/>
                </a:lnTo>
                <a:lnTo>
                  <a:pt x="4251051" y="2820548"/>
                </a:lnTo>
                <a:cubicBezTo>
                  <a:pt x="3831561" y="3240037"/>
                  <a:pt x="3252041" y="3499497"/>
                  <a:pt x="2611921" y="3499497"/>
                </a:cubicBezTo>
                <a:cubicBezTo>
                  <a:pt x="1331680" y="3499497"/>
                  <a:pt x="293841" y="2461658"/>
                  <a:pt x="293841" y="1181418"/>
                </a:cubicBezTo>
                <a:cubicBezTo>
                  <a:pt x="293841" y="781342"/>
                  <a:pt x="395193" y="404939"/>
                  <a:pt x="573621" y="76483"/>
                </a:cubicBezTo>
                <a:close/>
                <a:moveTo>
                  <a:pt x="284617" y="0"/>
                </a:moveTo>
                <a:lnTo>
                  <a:pt x="543760" y="0"/>
                </a:lnTo>
                <a:lnTo>
                  <a:pt x="516204" y="45359"/>
                </a:lnTo>
                <a:cubicBezTo>
                  <a:pt x="332750" y="383067"/>
                  <a:pt x="228543" y="770073"/>
                  <a:pt x="228543" y="1181418"/>
                </a:cubicBezTo>
                <a:cubicBezTo>
                  <a:pt x="228543" y="2497720"/>
                  <a:pt x="1295618" y="3564795"/>
                  <a:pt x="2611921" y="3564795"/>
                </a:cubicBezTo>
                <a:cubicBezTo>
                  <a:pt x="3270072" y="3564795"/>
                  <a:pt x="3865916" y="3298026"/>
                  <a:pt x="4297223" y="2866720"/>
                </a:cubicBezTo>
                <a:lnTo>
                  <a:pt x="4329965" y="2830694"/>
                </a:lnTo>
                <a:lnTo>
                  <a:pt x="4329965" y="3145443"/>
                </a:lnTo>
                <a:lnTo>
                  <a:pt x="4273345" y="3196903"/>
                </a:lnTo>
                <a:cubicBezTo>
                  <a:pt x="3821851" y="3569508"/>
                  <a:pt x="3243025" y="3793338"/>
                  <a:pt x="2611921" y="3793338"/>
                </a:cubicBezTo>
                <a:cubicBezTo>
                  <a:pt x="1169396" y="3793338"/>
                  <a:pt x="0" y="2623942"/>
                  <a:pt x="0" y="1181418"/>
                </a:cubicBezTo>
                <a:cubicBezTo>
                  <a:pt x="0" y="820786"/>
                  <a:pt x="73088" y="477226"/>
                  <a:pt x="205258" y="16474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10" name="Picture 9" descr="A yellow and blue emblem with blue lions and leaves&#10;&#10;Description automatically generated">
            <a:extLst>
              <a:ext uri="{FF2B5EF4-FFF2-40B4-BE49-F238E27FC236}">
                <a16:creationId xmlns:a16="http://schemas.microsoft.com/office/drawing/2014/main" id="{75A12E5C-1A4E-31EF-1ABD-AD51F8669B7F}"/>
              </a:ext>
            </a:extLst>
          </p:cNvPr>
          <p:cNvPicPr>
            <a:picLocks noChangeAspect="1"/>
          </p:cNvPicPr>
          <p:nvPr/>
        </p:nvPicPr>
        <p:blipFill rotWithShape="1">
          <a:blip r:embed="rId5"/>
          <a:srcRect r="4" b="4"/>
          <a:stretch/>
        </p:blipFill>
        <p:spPr>
          <a:xfrm>
            <a:off x="5679762" y="2646306"/>
            <a:ext cx="3197072" cy="3197072"/>
          </a:xfrm>
          <a:custGeom>
            <a:avLst/>
            <a:gdLst/>
            <a:ahLst/>
            <a:cxnLst/>
            <a:rect l="l" t="t" r="r" b="b"/>
            <a:pathLst>
              <a:path w="3197072" h="3197072">
                <a:moveTo>
                  <a:pt x="1598536" y="179835"/>
                </a:moveTo>
                <a:cubicBezTo>
                  <a:pt x="2382063" y="179835"/>
                  <a:pt x="3017237" y="815009"/>
                  <a:pt x="3017237" y="1598536"/>
                </a:cubicBezTo>
                <a:cubicBezTo>
                  <a:pt x="3017237" y="2382063"/>
                  <a:pt x="2382063" y="3017237"/>
                  <a:pt x="1598536" y="3017237"/>
                </a:cubicBezTo>
                <a:cubicBezTo>
                  <a:pt x="815009" y="3017237"/>
                  <a:pt x="179836" y="2382063"/>
                  <a:pt x="179836" y="1598536"/>
                </a:cubicBezTo>
                <a:cubicBezTo>
                  <a:pt x="179836" y="815009"/>
                  <a:pt x="815009" y="179835"/>
                  <a:pt x="1598536" y="179835"/>
                </a:cubicBezTo>
                <a:close/>
                <a:moveTo>
                  <a:pt x="1598536" y="139872"/>
                </a:moveTo>
                <a:cubicBezTo>
                  <a:pt x="792938" y="139872"/>
                  <a:pt x="139872" y="792939"/>
                  <a:pt x="139872" y="1598536"/>
                </a:cubicBezTo>
                <a:cubicBezTo>
                  <a:pt x="139872" y="2404134"/>
                  <a:pt x="792938" y="3057200"/>
                  <a:pt x="1598536" y="3057200"/>
                </a:cubicBezTo>
                <a:cubicBezTo>
                  <a:pt x="2404134" y="3057200"/>
                  <a:pt x="3057200" y="2404134"/>
                  <a:pt x="3057200" y="1598536"/>
                </a:cubicBezTo>
                <a:cubicBezTo>
                  <a:pt x="3057200" y="792939"/>
                  <a:pt x="2404134" y="139872"/>
                  <a:pt x="1598536" y="139872"/>
                </a:cubicBezTo>
                <a:close/>
                <a:moveTo>
                  <a:pt x="1598536" y="0"/>
                </a:moveTo>
                <a:cubicBezTo>
                  <a:pt x="2481383" y="0"/>
                  <a:pt x="3197072" y="715689"/>
                  <a:pt x="3197072" y="1598536"/>
                </a:cubicBezTo>
                <a:cubicBezTo>
                  <a:pt x="3197072" y="2481383"/>
                  <a:pt x="2481383" y="3197072"/>
                  <a:pt x="1598536" y="3197072"/>
                </a:cubicBezTo>
                <a:cubicBezTo>
                  <a:pt x="715689" y="3197072"/>
                  <a:pt x="0" y="2481383"/>
                  <a:pt x="0" y="1598536"/>
                </a:cubicBezTo>
                <a:cubicBezTo>
                  <a:pt x="0" y="715689"/>
                  <a:pt x="715689" y="0"/>
                  <a:pt x="1598536" y="0"/>
                </a:cubicBezTo>
                <a:close/>
              </a:path>
            </a:pathLst>
          </a:custGeom>
        </p:spPr>
      </p:pic>
      <p:sp>
        <p:nvSpPr>
          <p:cNvPr id="20" name="Freeform: Shape 19">
            <a:extLst>
              <a:ext uri="{FF2B5EF4-FFF2-40B4-BE49-F238E27FC236}">
                <a16:creationId xmlns:a16="http://schemas.microsoft.com/office/drawing/2014/main" id="{575806C2-AB07-4F56-936F-6EA1070F7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762" y="2646306"/>
            <a:ext cx="3197072" cy="319707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nvGrpSpPr>
          <p:cNvPr id="22" name="Group 21">
            <a:extLst>
              <a:ext uri="{FF2B5EF4-FFF2-40B4-BE49-F238E27FC236}">
                <a16:creationId xmlns:a16="http://schemas.microsoft.com/office/drawing/2014/main" id="{C69923DF-00DF-45A6-86A0-5AD7FE49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42428" y="6229681"/>
            <a:ext cx="457200" cy="457200"/>
            <a:chOff x="11361456" y="6195813"/>
            <a:chExt cx="548640" cy="548640"/>
          </a:xfrm>
        </p:grpSpPr>
        <p:sp>
          <p:nvSpPr>
            <p:cNvPr id="23" name="Oval 22">
              <a:extLst>
                <a:ext uri="{FF2B5EF4-FFF2-40B4-BE49-F238E27FC236}">
                  <a16:creationId xmlns:a16="http://schemas.microsoft.com/office/drawing/2014/main" id="{32CF2C9B-5727-4B1C-9BEF-9E7BB40FB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4" name="Oval 23">
              <a:extLst>
                <a:ext uri="{FF2B5EF4-FFF2-40B4-BE49-F238E27FC236}">
                  <a16:creationId xmlns:a16="http://schemas.microsoft.com/office/drawing/2014/main" id="{7E8D297F-5AA5-452D-BA3A-F410FA845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11" name="Picture 10" descr="A blue and black stripe on a cracked ground&#10;&#10;Description automatically generated">
            <a:extLst>
              <a:ext uri="{FF2B5EF4-FFF2-40B4-BE49-F238E27FC236}">
                <a16:creationId xmlns:a16="http://schemas.microsoft.com/office/drawing/2014/main" id="{8A7599A5-74CE-AE44-86C9-AB9BC6E43EFD}"/>
              </a:ext>
            </a:extLst>
          </p:cNvPr>
          <p:cNvPicPr>
            <a:picLocks noChangeAspect="1"/>
          </p:cNvPicPr>
          <p:nvPr/>
        </p:nvPicPr>
        <p:blipFill rotWithShape="1">
          <a:blip r:embed="rId8"/>
          <a:srcRect l="7503" r="22460" b="1"/>
          <a:stretch/>
        </p:blipFill>
        <p:spPr>
          <a:xfrm>
            <a:off x="8775850" y="3931477"/>
            <a:ext cx="3416150" cy="2926525"/>
          </a:xfrm>
          <a:custGeom>
            <a:avLst/>
            <a:gdLst/>
            <a:ahLst/>
            <a:cxnLst/>
            <a:rect l="l" t="t" r="r" b="b"/>
            <a:pathLst>
              <a:path w="3416150" h="2926525">
                <a:moveTo>
                  <a:pt x="2001856" y="225209"/>
                </a:moveTo>
                <a:cubicBezTo>
                  <a:pt x="2553790" y="225209"/>
                  <a:pt x="3046941" y="476889"/>
                  <a:pt x="3372804" y="871744"/>
                </a:cubicBezTo>
                <a:lnTo>
                  <a:pt x="3416150" y="929710"/>
                </a:lnTo>
                <a:lnTo>
                  <a:pt x="3416150" y="2926525"/>
                </a:lnTo>
                <a:lnTo>
                  <a:pt x="486913" y="2926525"/>
                </a:lnTo>
                <a:lnTo>
                  <a:pt x="439641" y="2848713"/>
                </a:lnTo>
                <a:cubicBezTo>
                  <a:pt x="302888" y="2596974"/>
                  <a:pt x="225209" y="2308487"/>
                  <a:pt x="225209" y="2001857"/>
                </a:cubicBezTo>
                <a:cubicBezTo>
                  <a:pt x="225209" y="1020641"/>
                  <a:pt x="1020641" y="225209"/>
                  <a:pt x="2001856" y="225209"/>
                </a:cubicBezTo>
                <a:close/>
                <a:moveTo>
                  <a:pt x="2001856" y="0"/>
                </a:moveTo>
                <a:cubicBezTo>
                  <a:pt x="2485554" y="0"/>
                  <a:pt x="2929185" y="171550"/>
                  <a:pt x="3275223" y="457127"/>
                </a:cubicBezTo>
                <a:lnTo>
                  <a:pt x="3416150" y="585210"/>
                </a:lnTo>
                <a:lnTo>
                  <a:pt x="3416150" y="846232"/>
                </a:lnTo>
                <a:lnTo>
                  <a:pt x="3411422" y="839910"/>
                </a:lnTo>
                <a:cubicBezTo>
                  <a:pt x="3076380" y="433932"/>
                  <a:pt x="2569338" y="175163"/>
                  <a:pt x="2001856" y="175163"/>
                </a:cubicBezTo>
                <a:cubicBezTo>
                  <a:pt x="993002" y="175163"/>
                  <a:pt x="175162" y="993002"/>
                  <a:pt x="175162" y="2001857"/>
                </a:cubicBezTo>
                <a:cubicBezTo>
                  <a:pt x="175162" y="2317124"/>
                  <a:pt x="255029" y="2613738"/>
                  <a:pt x="395634" y="2872568"/>
                </a:cubicBezTo>
                <a:lnTo>
                  <a:pt x="428414" y="2926525"/>
                </a:lnTo>
                <a:lnTo>
                  <a:pt x="227385" y="2926525"/>
                </a:lnTo>
                <a:lnTo>
                  <a:pt x="157316" y="2781070"/>
                </a:lnTo>
                <a:cubicBezTo>
                  <a:pt x="56016" y="2541571"/>
                  <a:pt x="0" y="2278256"/>
                  <a:pt x="0" y="2001857"/>
                </a:cubicBezTo>
                <a:cubicBezTo>
                  <a:pt x="0" y="896262"/>
                  <a:pt x="896262" y="0"/>
                  <a:pt x="2001856" y="0"/>
                </a:cubicBezTo>
                <a:close/>
              </a:path>
            </a:pathLst>
          </a:custGeom>
        </p:spPr>
      </p:pic>
      <p:sp>
        <p:nvSpPr>
          <p:cNvPr id="26" name="Freeform: Shape 25">
            <a:extLst>
              <a:ext uri="{FF2B5EF4-FFF2-40B4-BE49-F238E27FC236}">
                <a16:creationId xmlns:a16="http://schemas.microsoft.com/office/drawing/2014/main" id="{D55F217F-C24D-4846-B638-491EF6D27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5850" y="3931475"/>
            <a:ext cx="3416150" cy="2926525"/>
          </a:xfrm>
          <a:custGeom>
            <a:avLst/>
            <a:gdLst>
              <a:gd name="connsiteX0" fmla="*/ 2001856 w 3416150"/>
              <a:gd name="connsiteY0" fmla="*/ 225209 h 2926525"/>
              <a:gd name="connsiteX1" fmla="*/ 3372804 w 3416150"/>
              <a:gd name="connsiteY1" fmla="*/ 871744 h 2926525"/>
              <a:gd name="connsiteX2" fmla="*/ 3416150 w 3416150"/>
              <a:gd name="connsiteY2" fmla="*/ 929710 h 2926525"/>
              <a:gd name="connsiteX3" fmla="*/ 3416150 w 3416150"/>
              <a:gd name="connsiteY3" fmla="*/ 2926525 h 2926525"/>
              <a:gd name="connsiteX4" fmla="*/ 486913 w 3416150"/>
              <a:gd name="connsiteY4" fmla="*/ 2926525 h 2926525"/>
              <a:gd name="connsiteX5" fmla="*/ 439641 w 3416150"/>
              <a:gd name="connsiteY5" fmla="*/ 2848713 h 2926525"/>
              <a:gd name="connsiteX6" fmla="*/ 225209 w 3416150"/>
              <a:gd name="connsiteY6" fmla="*/ 2001857 h 2926525"/>
              <a:gd name="connsiteX7" fmla="*/ 2001856 w 3416150"/>
              <a:gd name="connsiteY7" fmla="*/ 225209 h 2926525"/>
              <a:gd name="connsiteX8" fmla="*/ 2001856 w 3416150"/>
              <a:gd name="connsiteY8" fmla="*/ 0 h 2926525"/>
              <a:gd name="connsiteX9" fmla="*/ 3275223 w 3416150"/>
              <a:gd name="connsiteY9" fmla="*/ 457127 h 2926525"/>
              <a:gd name="connsiteX10" fmla="*/ 3416150 w 3416150"/>
              <a:gd name="connsiteY10" fmla="*/ 585210 h 2926525"/>
              <a:gd name="connsiteX11" fmla="*/ 3416150 w 3416150"/>
              <a:gd name="connsiteY11" fmla="*/ 846232 h 2926525"/>
              <a:gd name="connsiteX12" fmla="*/ 3411422 w 3416150"/>
              <a:gd name="connsiteY12" fmla="*/ 839910 h 2926525"/>
              <a:gd name="connsiteX13" fmla="*/ 2001856 w 3416150"/>
              <a:gd name="connsiteY13" fmla="*/ 175163 h 2926525"/>
              <a:gd name="connsiteX14" fmla="*/ 175162 w 3416150"/>
              <a:gd name="connsiteY14" fmla="*/ 2001857 h 2926525"/>
              <a:gd name="connsiteX15" fmla="*/ 395634 w 3416150"/>
              <a:gd name="connsiteY15" fmla="*/ 2872568 h 2926525"/>
              <a:gd name="connsiteX16" fmla="*/ 428414 w 3416150"/>
              <a:gd name="connsiteY16" fmla="*/ 2926525 h 2926525"/>
              <a:gd name="connsiteX17" fmla="*/ 227385 w 3416150"/>
              <a:gd name="connsiteY17" fmla="*/ 2926525 h 2926525"/>
              <a:gd name="connsiteX18" fmla="*/ 157316 w 3416150"/>
              <a:gd name="connsiteY18" fmla="*/ 2781070 h 2926525"/>
              <a:gd name="connsiteX19" fmla="*/ 0 w 3416150"/>
              <a:gd name="connsiteY19" fmla="*/ 2001857 h 2926525"/>
              <a:gd name="connsiteX20" fmla="*/ 2001856 w 3416150"/>
              <a:gd name="connsiteY20" fmla="*/ 0 h 29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6150" h="2926525">
                <a:moveTo>
                  <a:pt x="2001856" y="225209"/>
                </a:moveTo>
                <a:cubicBezTo>
                  <a:pt x="2553790" y="225209"/>
                  <a:pt x="3046941" y="476889"/>
                  <a:pt x="3372804" y="871744"/>
                </a:cubicBezTo>
                <a:lnTo>
                  <a:pt x="3416150" y="929710"/>
                </a:lnTo>
                <a:lnTo>
                  <a:pt x="3416150" y="2926525"/>
                </a:lnTo>
                <a:lnTo>
                  <a:pt x="486913" y="2926525"/>
                </a:lnTo>
                <a:lnTo>
                  <a:pt x="439641" y="2848713"/>
                </a:lnTo>
                <a:cubicBezTo>
                  <a:pt x="302888" y="2596974"/>
                  <a:pt x="225209" y="2308487"/>
                  <a:pt x="225209" y="2001857"/>
                </a:cubicBezTo>
                <a:cubicBezTo>
                  <a:pt x="225209" y="1020641"/>
                  <a:pt x="1020641" y="225209"/>
                  <a:pt x="2001856" y="225209"/>
                </a:cubicBezTo>
                <a:close/>
                <a:moveTo>
                  <a:pt x="2001856" y="0"/>
                </a:moveTo>
                <a:cubicBezTo>
                  <a:pt x="2485554" y="0"/>
                  <a:pt x="2929185" y="171550"/>
                  <a:pt x="3275223" y="457127"/>
                </a:cubicBezTo>
                <a:lnTo>
                  <a:pt x="3416150" y="585210"/>
                </a:lnTo>
                <a:lnTo>
                  <a:pt x="3416150" y="846232"/>
                </a:lnTo>
                <a:lnTo>
                  <a:pt x="3411422" y="839910"/>
                </a:lnTo>
                <a:cubicBezTo>
                  <a:pt x="3076380" y="433932"/>
                  <a:pt x="2569338" y="175163"/>
                  <a:pt x="2001856" y="175163"/>
                </a:cubicBezTo>
                <a:cubicBezTo>
                  <a:pt x="993002" y="175163"/>
                  <a:pt x="175162" y="993002"/>
                  <a:pt x="175162" y="2001857"/>
                </a:cubicBezTo>
                <a:cubicBezTo>
                  <a:pt x="175162" y="2317124"/>
                  <a:pt x="255029" y="2613738"/>
                  <a:pt x="395634" y="2872568"/>
                </a:cubicBezTo>
                <a:lnTo>
                  <a:pt x="428414" y="2926525"/>
                </a:lnTo>
                <a:lnTo>
                  <a:pt x="227385" y="2926525"/>
                </a:lnTo>
                <a:lnTo>
                  <a:pt x="157316" y="2781070"/>
                </a:lnTo>
                <a:cubicBezTo>
                  <a:pt x="56016" y="2541571"/>
                  <a:pt x="0" y="2278256"/>
                  <a:pt x="0" y="2001857"/>
                </a:cubicBezTo>
                <a:cubicBezTo>
                  <a:pt x="0" y="896262"/>
                  <a:pt x="896262" y="0"/>
                  <a:pt x="2001856"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4" name="TextBox 3">
            <a:extLst>
              <a:ext uri="{FF2B5EF4-FFF2-40B4-BE49-F238E27FC236}">
                <a16:creationId xmlns:a16="http://schemas.microsoft.com/office/drawing/2014/main" id="{EB6D4883-87EE-8FAD-9DF9-21227E037212}"/>
              </a:ext>
            </a:extLst>
          </p:cNvPr>
          <p:cNvSpPr txBox="1"/>
          <p:nvPr/>
        </p:nvSpPr>
        <p:spPr>
          <a:xfrm>
            <a:off x="1523999" y="1678608"/>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0F123255-A808-1219-545B-508D2594A9A5}"/>
              </a:ext>
            </a:extLst>
          </p:cNvPr>
          <p:cNvSpPr txBox="1"/>
          <p:nvPr/>
        </p:nvSpPr>
        <p:spPr>
          <a:xfrm>
            <a:off x="1236869" y="1844260"/>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02985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7E99-B8DF-1BAE-47BB-70CFE1E6DAC6}"/>
              </a:ext>
            </a:extLst>
          </p:cNvPr>
          <p:cNvSpPr>
            <a:spLocks noGrp="1"/>
          </p:cNvSpPr>
          <p:nvPr>
            <p:ph type="title"/>
          </p:nvPr>
        </p:nvSpPr>
        <p:spPr>
          <a:xfrm>
            <a:off x="374" y="-183789"/>
            <a:ext cx="10058400" cy="1609344"/>
          </a:xfrm>
        </p:spPr>
        <p:txBody>
          <a:bodyPr/>
          <a:lstStyle/>
          <a:p>
            <a:r>
              <a:rPr lang="en-US" sz="3300" dirty="0">
                <a:solidFill>
                  <a:srgbClr val="000000"/>
                </a:solidFill>
                <a:ea typeface="+mj-lt"/>
                <a:cs typeface="+mj-lt"/>
              </a:rPr>
              <a:t>ESTONIA: RECENT CHALLENGES</a:t>
            </a:r>
            <a:br>
              <a:rPr lang="en-US" sz="3300" dirty="0">
                <a:solidFill>
                  <a:srgbClr val="000000"/>
                </a:solidFill>
                <a:ea typeface="+mj-lt"/>
                <a:cs typeface="+mj-lt"/>
              </a:rPr>
            </a:br>
            <a:r>
              <a:rPr lang="en-US" sz="3300" dirty="0" err="1">
                <a:solidFill>
                  <a:srgbClr val="000000"/>
                </a:solidFill>
                <a:ea typeface="+mj-lt"/>
                <a:cs typeface="+mj-lt"/>
              </a:rPr>
              <a:t>russian</a:t>
            </a:r>
            <a:r>
              <a:rPr lang="en-US" sz="3300" dirty="0">
                <a:solidFill>
                  <a:srgbClr val="000000"/>
                </a:solidFill>
                <a:ea typeface="+mj-lt"/>
                <a:cs typeface="+mj-lt"/>
              </a:rPr>
              <a:t>-ties scandal</a:t>
            </a:r>
            <a:endParaRPr lang="en-US" dirty="0"/>
          </a:p>
        </p:txBody>
      </p:sp>
      <p:sp>
        <p:nvSpPr>
          <p:cNvPr id="3" name="Content Placeholder 2">
            <a:extLst>
              <a:ext uri="{FF2B5EF4-FFF2-40B4-BE49-F238E27FC236}">
                <a16:creationId xmlns:a16="http://schemas.microsoft.com/office/drawing/2014/main" id="{72C0A493-5338-68C2-01DD-C76A0214AE88}"/>
              </a:ext>
            </a:extLst>
          </p:cNvPr>
          <p:cNvSpPr>
            <a:spLocks noGrp="1"/>
          </p:cNvSpPr>
          <p:nvPr>
            <p:ph idx="1"/>
          </p:nvPr>
        </p:nvSpPr>
        <p:spPr>
          <a:xfrm>
            <a:off x="-28999" y="1107480"/>
            <a:ext cx="6769769" cy="5454475"/>
          </a:xfrm>
        </p:spPr>
        <p:txBody>
          <a:bodyPr vert="horz" lIns="91440" tIns="45720" rIns="91440" bIns="45720" rtlCol="0" anchor="t">
            <a:normAutofit/>
          </a:bodyPr>
          <a:lstStyle/>
          <a:p>
            <a:r>
              <a:rPr lang="en-US">
                <a:ea typeface="+mn-lt"/>
                <a:cs typeface="+mn-lt"/>
              </a:rPr>
              <a:t>Kallas’ husband Arvo Hallik owns</a:t>
            </a:r>
          </a:p>
          <a:p>
            <a:pPr marL="0" indent="0">
              <a:buClr>
                <a:srgbClr val="9E3611"/>
              </a:buClr>
              <a:buNone/>
            </a:pPr>
            <a:r>
              <a:rPr lang="en-US" dirty="0">
                <a:ea typeface="+mn-lt"/>
                <a:cs typeface="+mn-lt"/>
              </a:rPr>
              <a:t> a quarter of the shares of a logistics company Stark Logistics </a:t>
            </a:r>
            <a:endParaRPr lang="en-US" dirty="0"/>
          </a:p>
          <a:p>
            <a:pPr>
              <a:buClr>
                <a:srgbClr val="9E3611"/>
              </a:buClr>
            </a:pPr>
            <a:r>
              <a:rPr lang="en-US" dirty="0">
                <a:ea typeface="+mn-lt"/>
                <a:cs typeface="+mn-lt"/>
              </a:rPr>
              <a:t>Star Logistics transports goods to and from Russia </a:t>
            </a:r>
          </a:p>
          <a:p>
            <a:pPr>
              <a:buClr>
                <a:srgbClr val="9E3611"/>
              </a:buClr>
            </a:pPr>
            <a:r>
              <a:rPr lang="en-US" dirty="0">
                <a:ea typeface="+mn-lt"/>
                <a:cs typeface="+mn-lt"/>
              </a:rPr>
              <a:t>Kallas lent 350,000 euros to her husband's business </a:t>
            </a:r>
            <a:endParaRPr lang="en-US" dirty="0"/>
          </a:p>
          <a:p>
            <a:pPr>
              <a:buClr>
                <a:srgbClr val="9E3611"/>
              </a:buClr>
            </a:pPr>
            <a:r>
              <a:rPr lang="en-US" dirty="0">
                <a:ea typeface="+mn-lt"/>
                <a:cs typeface="+mn-lt"/>
              </a:rPr>
              <a:t>According to her, the money has since been repaid </a:t>
            </a:r>
          </a:p>
          <a:p>
            <a:pPr marL="0" indent="0">
              <a:buClr>
                <a:srgbClr val="9E3611"/>
              </a:buClr>
              <a:buNone/>
            </a:pPr>
            <a:r>
              <a:rPr lang="en-US" dirty="0">
                <a:ea typeface="+mn-lt"/>
                <a:cs typeface="+mn-lt"/>
              </a:rPr>
              <a:t>and her husband is now letting go of his share in the company </a:t>
            </a:r>
            <a:endParaRPr lang="en-US"/>
          </a:p>
          <a:p>
            <a:pPr>
              <a:buClr>
                <a:srgbClr val="9E3611"/>
              </a:buClr>
            </a:pPr>
            <a:r>
              <a:rPr lang="en-US" dirty="0">
                <a:solidFill>
                  <a:srgbClr val="202122"/>
                </a:solidFill>
                <a:ea typeface="+mn-lt"/>
                <a:cs typeface="+mn-lt"/>
              </a:rPr>
              <a:t>Kallas denied wrongdoing on the part of herself or her husband </a:t>
            </a:r>
          </a:p>
          <a:p>
            <a:pPr>
              <a:buClr>
                <a:srgbClr val="9E3611"/>
              </a:buClr>
            </a:pPr>
            <a:r>
              <a:rPr lang="en-US" dirty="0">
                <a:solidFill>
                  <a:srgbClr val="202122"/>
                </a:solidFill>
                <a:ea typeface="+mn-lt"/>
                <a:cs typeface="+mn-lt"/>
              </a:rPr>
              <a:t>Kallas refused to resign in September 2023, </a:t>
            </a:r>
            <a:endParaRPr lang="en-US" dirty="0">
              <a:solidFill>
                <a:srgbClr val="000000"/>
              </a:solidFill>
              <a:ea typeface="+mn-lt"/>
              <a:cs typeface="+mn-lt"/>
            </a:endParaRPr>
          </a:p>
          <a:p>
            <a:pPr marL="0" indent="0">
              <a:buClr>
                <a:srgbClr val="9E3611"/>
              </a:buClr>
              <a:buNone/>
            </a:pPr>
            <a:r>
              <a:rPr lang="en-US" dirty="0">
                <a:solidFill>
                  <a:srgbClr val="202122"/>
                </a:solidFill>
                <a:ea typeface="+mn-lt"/>
                <a:cs typeface="+mn-lt"/>
              </a:rPr>
              <a:t>calling the controversy a "witch-hunt" by political opponents</a:t>
            </a:r>
            <a:br>
              <a:rPr lang="en-US" dirty="0"/>
            </a:br>
            <a:endParaRPr lang="en-US"/>
          </a:p>
        </p:txBody>
      </p:sp>
      <p:pic>
        <p:nvPicPr>
          <p:cNvPr id="4" name="Picture 3" descr="Kaja Kallas and her husband, Arvo Hallik, pose for a picture">
            <a:extLst>
              <a:ext uri="{FF2B5EF4-FFF2-40B4-BE49-F238E27FC236}">
                <a16:creationId xmlns:a16="http://schemas.microsoft.com/office/drawing/2014/main" id="{33427519-F3E9-98D3-3A9F-2D1D4DE5EDB4}"/>
              </a:ext>
            </a:extLst>
          </p:cNvPr>
          <p:cNvPicPr>
            <a:picLocks noChangeAspect="1"/>
          </p:cNvPicPr>
          <p:nvPr/>
        </p:nvPicPr>
        <p:blipFill>
          <a:blip r:embed="rId2"/>
          <a:stretch>
            <a:fillRect/>
          </a:stretch>
        </p:blipFill>
        <p:spPr>
          <a:xfrm>
            <a:off x="7193022" y="266993"/>
            <a:ext cx="4429125" cy="2647950"/>
          </a:xfrm>
          <a:prstGeom prst="rect">
            <a:avLst/>
          </a:prstGeom>
        </p:spPr>
      </p:pic>
      <p:sp>
        <p:nvSpPr>
          <p:cNvPr id="5" name="TextBox 4">
            <a:extLst>
              <a:ext uri="{FF2B5EF4-FFF2-40B4-BE49-F238E27FC236}">
                <a16:creationId xmlns:a16="http://schemas.microsoft.com/office/drawing/2014/main" id="{9B861556-D808-4304-CCDA-5553105ECAEF}"/>
              </a:ext>
            </a:extLst>
          </p:cNvPr>
          <p:cNvSpPr txBox="1"/>
          <p:nvPr/>
        </p:nvSpPr>
        <p:spPr>
          <a:xfrm>
            <a:off x="7098631" y="3275263"/>
            <a:ext cx="458804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Reform Party reelected Prime Minister Kaja Kallas as its chairperson on Saturday, November 18</a:t>
            </a:r>
            <a:endParaRPr lang="en-US" sz="2800" dirty="0"/>
          </a:p>
        </p:txBody>
      </p:sp>
    </p:spTree>
    <p:extLst>
      <p:ext uri="{BB962C8B-B14F-4D97-AF65-F5344CB8AC3E}">
        <p14:creationId xmlns:p14="http://schemas.microsoft.com/office/powerpoint/2010/main" val="88624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D1940-DE26-C421-DA11-FA3BCDC41FB5}"/>
              </a:ext>
            </a:extLst>
          </p:cNvPr>
          <p:cNvSpPr>
            <a:spLocks noGrp="1"/>
          </p:cNvSpPr>
          <p:nvPr>
            <p:ph type="title"/>
          </p:nvPr>
        </p:nvSpPr>
        <p:spPr>
          <a:xfrm>
            <a:off x="4011551" y="-265413"/>
            <a:ext cx="4869179" cy="1517984"/>
          </a:xfrm>
        </p:spPr>
        <p:txBody>
          <a:bodyPr>
            <a:normAutofit/>
          </a:bodyPr>
          <a:lstStyle/>
          <a:p>
            <a:r>
              <a:rPr lang="en-US" sz="4800">
                <a:solidFill>
                  <a:srgbClr val="000000"/>
                </a:solidFill>
              </a:rPr>
              <a:t>sources</a:t>
            </a:r>
          </a:p>
        </p:txBody>
      </p:sp>
      <p:pic>
        <p:nvPicPr>
          <p:cNvPr id="5" name="Picture 4">
            <a:extLst>
              <a:ext uri="{FF2B5EF4-FFF2-40B4-BE49-F238E27FC236}">
                <a16:creationId xmlns:a16="http://schemas.microsoft.com/office/drawing/2014/main" id="{9C6865F8-D5DF-50C9-19B8-02962A0306DD}"/>
              </a:ext>
            </a:extLst>
          </p:cNvPr>
          <p:cNvPicPr>
            <a:picLocks noChangeAspect="1"/>
          </p:cNvPicPr>
          <p:nvPr/>
        </p:nvPicPr>
        <p:blipFill rotWithShape="1">
          <a:blip r:embed="rId2"/>
          <a:srcRect l="21516" r="15350" b="7"/>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1" name="Freeform: Shape 1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272B1C8B-79AB-5F08-0A5E-AF9004BCFF56}"/>
              </a:ext>
            </a:extLst>
          </p:cNvPr>
          <p:cNvSpPr>
            <a:spLocks noGrp="1"/>
          </p:cNvSpPr>
          <p:nvPr>
            <p:ph idx="1"/>
          </p:nvPr>
        </p:nvSpPr>
        <p:spPr>
          <a:xfrm>
            <a:off x="6447901" y="850869"/>
            <a:ext cx="4856264" cy="5261458"/>
          </a:xfrm>
        </p:spPr>
        <p:txBody>
          <a:bodyPr vert="horz" lIns="91440" tIns="45720" rIns="91440" bIns="45720" rtlCol="0" anchor="t">
            <a:noAutofit/>
          </a:bodyPr>
          <a:lstStyle/>
          <a:p>
            <a:endParaRPr lang="en-US" sz="1000" dirty="0">
              <a:solidFill>
                <a:srgbClr val="000000"/>
              </a:solidFill>
              <a:latin typeface="Rockwell"/>
              <a:cs typeface="Arial"/>
            </a:endParaRPr>
          </a:p>
          <a:p>
            <a:pPr marL="228600" indent="-228600">
              <a:buClr>
                <a:srgbClr val="9E3611"/>
              </a:buClr>
              <a:buAutoNum type="arabicPeriod"/>
            </a:pPr>
            <a:endParaRPr lang="en-US" sz="1000" dirty="0"/>
          </a:p>
          <a:p>
            <a:pPr marL="228600" indent="-228600">
              <a:buClr>
                <a:srgbClr val="9E3611"/>
              </a:buClr>
              <a:buAutoNum type="arabicPeriod"/>
            </a:pPr>
            <a:endParaRPr lang="en-US" sz="1000" dirty="0"/>
          </a:p>
          <a:p>
            <a:pPr>
              <a:buClr>
                <a:srgbClr val="9E3611"/>
              </a:buClr>
            </a:pPr>
            <a:endParaRPr lang="en-US" sz="1000" dirty="0"/>
          </a:p>
        </p:txBody>
      </p:sp>
      <p:grpSp>
        <p:nvGrpSpPr>
          <p:cNvPr id="13" name="Group 1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TextBox 3">
            <a:extLst>
              <a:ext uri="{FF2B5EF4-FFF2-40B4-BE49-F238E27FC236}">
                <a16:creationId xmlns:a16="http://schemas.microsoft.com/office/drawing/2014/main" id="{6A372B28-7B97-B55C-B279-06D4DDED5FC5}"/>
              </a:ext>
            </a:extLst>
          </p:cNvPr>
          <p:cNvSpPr txBox="1"/>
          <p:nvPr/>
        </p:nvSpPr>
        <p:spPr>
          <a:xfrm>
            <a:off x="6443579" y="334211"/>
            <a:ext cx="4962357"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ea typeface="+mn-lt"/>
                <a:cs typeface="+mn-lt"/>
              </a:rPr>
              <a:t>Facts and figures on life in the European Union | european-union.europa.eu</a:t>
            </a:r>
            <a:endParaRPr lang="en-US" sz="1400"/>
          </a:p>
          <a:p>
            <a:pPr marL="285750" indent="-285750">
              <a:buFont typeface="Arial"/>
              <a:buChar char="•"/>
            </a:pPr>
            <a:r>
              <a:rPr lang="en-US" sz="1400" dirty="0">
                <a:ea typeface="+mn-lt"/>
                <a:cs typeface="+mn-lt"/>
              </a:rPr>
              <a:t>Tallinn, Estonia | earth.esa.int</a:t>
            </a:r>
            <a:endParaRPr lang="en-US" sz="1400"/>
          </a:p>
          <a:p>
            <a:pPr marL="285750" indent="-285750">
              <a:buFont typeface="Arial"/>
              <a:buChar char="•"/>
            </a:pPr>
            <a:r>
              <a:rPr lang="en-US" sz="1400" dirty="0">
                <a:ea typeface="+mn-lt"/>
                <a:cs typeface="+mn-lt"/>
              </a:rPr>
              <a:t>Google Earth Tallinn Map : Map Index | nationsonline.org</a:t>
            </a:r>
            <a:endParaRPr lang="en-US" sz="1400"/>
          </a:p>
          <a:p>
            <a:pPr marL="285750" indent="-285750">
              <a:buFont typeface="Arial"/>
              <a:buChar char="•"/>
            </a:pPr>
            <a:r>
              <a:rPr lang="en-US" sz="1400" dirty="0">
                <a:ea typeface="+mn-lt"/>
                <a:cs typeface="+mn-lt"/>
              </a:rPr>
              <a:t>The world factbook : </a:t>
            </a:r>
            <a:r>
              <a:rPr lang="en-US" sz="1400" err="1">
                <a:ea typeface="+mn-lt"/>
                <a:cs typeface="+mn-lt"/>
              </a:rPr>
              <a:t>estonia</a:t>
            </a:r>
            <a:r>
              <a:rPr lang="en-US" sz="1400" dirty="0">
                <a:ea typeface="+mn-lt"/>
                <a:cs typeface="+mn-lt"/>
              </a:rPr>
              <a:t> | cia.gov</a:t>
            </a:r>
            <a:endParaRPr lang="en-US" sz="1400"/>
          </a:p>
          <a:p>
            <a:pPr marL="285750" indent="-285750">
              <a:buFont typeface="Arial"/>
              <a:buChar char="•"/>
            </a:pPr>
            <a:r>
              <a:rPr lang="en-US" sz="1400" dirty="0">
                <a:ea typeface="+mn-lt"/>
                <a:cs typeface="+mn-lt"/>
              </a:rPr>
              <a:t>Estonia | strasbourg-europe.eu</a:t>
            </a:r>
            <a:endParaRPr lang="en-US" sz="1400"/>
          </a:p>
          <a:p>
            <a:pPr marL="285750" indent="-285750">
              <a:buFont typeface="Arial"/>
              <a:buChar char="•"/>
            </a:pPr>
            <a:r>
              <a:rPr lang="en-US" sz="1400" dirty="0">
                <a:ea typeface="+mn-lt"/>
                <a:cs typeface="+mn-lt"/>
              </a:rPr>
              <a:t>Country Profiles: Estonia | european-union.europa.eu</a:t>
            </a:r>
            <a:endParaRPr lang="en-US" sz="1400"/>
          </a:p>
          <a:p>
            <a:pPr marL="285750" indent="-285750">
              <a:buFont typeface="Arial"/>
              <a:buChar char="•"/>
            </a:pPr>
            <a:r>
              <a:rPr lang="en-US" sz="1400" dirty="0">
                <a:ea typeface="+mn-lt"/>
                <a:cs typeface="+mn-lt"/>
              </a:rPr>
              <a:t>Economic </a:t>
            </a:r>
            <a:r>
              <a:rPr lang="en-US" sz="1400" err="1">
                <a:ea typeface="+mn-lt"/>
                <a:cs typeface="+mn-lt"/>
              </a:rPr>
              <a:t>forecast,Estonia</a:t>
            </a:r>
            <a:r>
              <a:rPr lang="en-US" sz="1400" dirty="0">
                <a:ea typeface="+mn-lt"/>
                <a:cs typeface="+mn-lt"/>
              </a:rPr>
              <a:t> | economy-finance.ec.europa.eu</a:t>
            </a:r>
            <a:endParaRPr lang="en-US" sz="1400"/>
          </a:p>
          <a:p>
            <a:pPr marL="285750" indent="-285750">
              <a:buFont typeface="Arial"/>
              <a:buChar char="•"/>
            </a:pPr>
            <a:r>
              <a:rPr lang="en-US" sz="1400" dirty="0">
                <a:ea typeface="+mn-lt"/>
                <a:cs typeface="+mn-lt"/>
              </a:rPr>
              <a:t>Government finance statistics | </a:t>
            </a:r>
            <a:r>
              <a:rPr lang="en-US" sz="1400" err="1">
                <a:ea typeface="+mn-lt"/>
                <a:cs typeface="+mn-lt"/>
              </a:rPr>
              <a:t>eurostat</a:t>
            </a:r>
            <a:endParaRPr lang="en-US" sz="1400"/>
          </a:p>
          <a:p>
            <a:pPr marL="285750" indent="-285750">
              <a:buFont typeface="Arial"/>
              <a:buChar char="•"/>
            </a:pPr>
            <a:r>
              <a:rPr lang="en-US" sz="1400" dirty="0">
                <a:ea typeface="+mn-lt"/>
                <a:cs typeface="+mn-lt"/>
              </a:rPr>
              <a:t>Press corner: Eu Cohesion Policy: €3.5 billion PA with Estonia | ec.europa.eu</a:t>
            </a:r>
            <a:endParaRPr lang="en-US" sz="1400"/>
          </a:p>
          <a:p>
            <a:pPr marL="285750" indent="-285750">
              <a:buFont typeface="Arial"/>
              <a:buChar char="•"/>
            </a:pPr>
            <a:r>
              <a:rPr lang="en-US" sz="1400" dirty="0">
                <a:ea typeface="+mn-lt"/>
                <a:cs typeface="+mn-lt"/>
              </a:rPr>
              <a:t>Estonia in the European Union |  Republic of Estonia - Ministry of Foreign Affairs </a:t>
            </a:r>
            <a:endParaRPr lang="en-US" sz="1400"/>
          </a:p>
          <a:p>
            <a:pPr marL="285750" indent="-285750">
              <a:buFont typeface="Arial"/>
              <a:buChar char="•"/>
            </a:pPr>
            <a:r>
              <a:rPr lang="en-US" sz="1400" dirty="0">
                <a:ea typeface="+mn-lt"/>
                <a:cs typeface="+mn-lt"/>
              </a:rPr>
              <a:t>Estonia’s EU policy priorities for 2023-2025 | Republic of Estonia - Government </a:t>
            </a:r>
            <a:endParaRPr lang="en-US" sz="1400"/>
          </a:p>
          <a:p>
            <a:pPr marL="285750" indent="-285750">
              <a:buFont typeface="Arial"/>
              <a:buChar char="•"/>
            </a:pPr>
            <a:r>
              <a:rPr lang="en-US" sz="1400" dirty="0">
                <a:ea typeface="+mn-lt"/>
                <a:cs typeface="+mn-lt"/>
              </a:rPr>
              <a:t>Estonia and the European Union | Oxford University Press | research gate.net</a:t>
            </a:r>
            <a:endParaRPr lang="en-US" sz="1400"/>
          </a:p>
          <a:p>
            <a:pPr marL="285750" indent="-285750">
              <a:buFont typeface="Arial"/>
              <a:buChar char="•"/>
            </a:pPr>
            <a:r>
              <a:rPr lang="en-US" sz="1400" dirty="0">
                <a:ea typeface="+mn-lt"/>
                <a:cs typeface="+mn-lt"/>
              </a:rPr>
              <a:t>EUROSCEPTICISM IN THE BALTIC STATES: Uncovering Issues, People and Stereotypes | Latvian Institute of International Affairs </a:t>
            </a:r>
            <a:endParaRPr lang="en-US" sz="1400"/>
          </a:p>
          <a:p>
            <a:pPr marL="285750" indent="-285750">
              <a:buFont typeface="Arial"/>
              <a:buChar char="•"/>
            </a:pPr>
            <a:r>
              <a:rPr lang="en-US" sz="1400" dirty="0">
                <a:ea typeface="+mn-lt"/>
                <a:cs typeface="+mn-lt"/>
              </a:rPr>
              <a:t>Balancing Between Solidarity and Responsibility: Estonia in the EU, Refugee Crisis | Journal on Baltic Security 1(2):28-61 | research gate</a:t>
            </a:r>
            <a:endParaRPr lang="en-US" sz="1400"/>
          </a:p>
          <a:p>
            <a:pPr marL="285750" indent="-285750">
              <a:buFont typeface="Arial"/>
              <a:buChar char="•"/>
            </a:pPr>
            <a:r>
              <a:rPr lang="en-US" sz="1400" dirty="0">
                <a:ea typeface="+mn-lt"/>
                <a:cs typeface="+mn-lt"/>
              </a:rPr>
              <a:t>Report: EU crisis response in tackling Covid-19 Views from the member states | European Policy Institutes Network | clingedael.org</a:t>
            </a:r>
            <a:endParaRPr lang="en-US" sz="1400"/>
          </a:p>
          <a:p>
            <a:pPr marL="285750" indent="-285750">
              <a:buFont typeface="Arial"/>
              <a:buChar char="•"/>
            </a:pPr>
            <a:r>
              <a:rPr lang="en-US" sz="1400" dirty="0">
                <a:ea typeface="+mn-lt"/>
                <a:cs typeface="+mn-lt"/>
              </a:rPr>
              <a:t>Coalition Agreement 2023-2027 | valitsus.ee</a:t>
            </a:r>
            <a:endParaRPr lang="en-US" sz="1400" dirty="0"/>
          </a:p>
          <a:p>
            <a:pPr algn="l"/>
            <a:endParaRPr lang="en-US" dirty="0"/>
          </a:p>
        </p:txBody>
      </p:sp>
    </p:spTree>
    <p:extLst>
      <p:ext uri="{BB962C8B-B14F-4D97-AF65-F5344CB8AC3E}">
        <p14:creationId xmlns:p14="http://schemas.microsoft.com/office/powerpoint/2010/main" val="336401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1D462-A316-E6CB-1C09-3503C08A7D31}"/>
              </a:ext>
            </a:extLst>
          </p:cNvPr>
          <p:cNvSpPr>
            <a:spLocks noGrp="1"/>
          </p:cNvSpPr>
          <p:nvPr>
            <p:ph type="title"/>
          </p:nvPr>
        </p:nvSpPr>
        <p:spPr>
          <a:xfrm>
            <a:off x="10194701" y="70211"/>
            <a:ext cx="6743844" cy="1609344"/>
          </a:xfrm>
        </p:spPr>
        <p:txBody>
          <a:bodyPr>
            <a:normAutofit/>
          </a:bodyPr>
          <a:lstStyle/>
          <a:p>
            <a:r>
              <a:rPr lang="en-US" sz="4800"/>
              <a:t>Sources</a:t>
            </a:r>
            <a:br>
              <a:rPr lang="en-US" sz="4800"/>
            </a:br>
            <a:endParaRPr lang="en-US" sz="4800"/>
          </a:p>
        </p:txBody>
      </p:sp>
      <p:sp>
        <p:nvSpPr>
          <p:cNvPr id="3" name="Content Placeholder 2">
            <a:extLst>
              <a:ext uri="{FF2B5EF4-FFF2-40B4-BE49-F238E27FC236}">
                <a16:creationId xmlns:a16="http://schemas.microsoft.com/office/drawing/2014/main" id="{27A16B7E-72F6-91B6-F74A-8434260D270F}"/>
              </a:ext>
            </a:extLst>
          </p:cNvPr>
          <p:cNvSpPr>
            <a:spLocks noGrp="1"/>
          </p:cNvSpPr>
          <p:nvPr>
            <p:ph idx="1"/>
          </p:nvPr>
        </p:nvSpPr>
        <p:spPr>
          <a:xfrm>
            <a:off x="166379" y="1245108"/>
            <a:ext cx="8586681" cy="5616903"/>
          </a:xfrm>
        </p:spPr>
        <p:txBody>
          <a:bodyPr vert="horz" lIns="91440" tIns="45720" rIns="91440" bIns="45720" rtlCol="0" anchor="t">
            <a:noAutofit/>
          </a:bodyPr>
          <a:lstStyle/>
          <a:p>
            <a:pPr>
              <a:buClr>
                <a:srgbClr val="9E3611"/>
              </a:buClr>
            </a:pPr>
            <a:endParaRPr lang="en-US" sz="700">
              <a:hlinkClick r:id="rId4" invalidUrl="http://">
                <a:extLst>
                  <a:ext uri="{A12FA001-AC4F-418D-AE19-62706E023703}">
                    <ahyp:hlinkClr xmlns:ahyp="http://schemas.microsoft.com/office/drawing/2018/hyperlinkcolor" val="tx"/>
                  </a:ext>
                </a:extLst>
              </a:hlinkClick>
            </a:endParaRPr>
          </a:p>
          <a:p>
            <a:pPr>
              <a:buClr>
                <a:srgbClr val="9E3611"/>
              </a:buClr>
            </a:pPr>
            <a:endParaRPr lang="en-US" sz="700">
              <a:hlinkClick r:id="rId5" invalidUrl="http://">
                <a:extLst>
                  <a:ext uri="{A12FA001-AC4F-418D-AE19-62706E023703}">
                    <ahyp:hlinkClr xmlns:ahyp="http://schemas.microsoft.com/office/drawing/2018/hyperlinkcolor" val="tx"/>
                  </a:ext>
                </a:extLst>
              </a:hlinkClick>
            </a:endParaRPr>
          </a:p>
        </p:txBody>
      </p:sp>
      <p:pic>
        <p:nvPicPr>
          <p:cNvPr id="33" name="Picture 32">
            <a:extLst>
              <a:ext uri="{FF2B5EF4-FFF2-40B4-BE49-F238E27FC236}">
                <a16:creationId xmlns:a16="http://schemas.microsoft.com/office/drawing/2014/main" id="{FE7BD13B-A926-185F-4466-DF978FA6FCA2}"/>
              </a:ext>
            </a:extLst>
          </p:cNvPr>
          <p:cNvPicPr>
            <a:picLocks noChangeAspect="1"/>
          </p:cNvPicPr>
          <p:nvPr/>
        </p:nvPicPr>
        <p:blipFill rotWithShape="1">
          <a:blip r:embed="rId6"/>
          <a:srcRect l="30620" r="24152" b="-1"/>
          <a:stretch/>
        </p:blipFill>
        <p:spPr>
          <a:xfrm>
            <a:off x="7545274" y="882325"/>
            <a:ext cx="4646726" cy="5975675"/>
          </a:xfrm>
          <a:prstGeom prst="rect">
            <a:avLst/>
          </a:prstGeom>
        </p:spPr>
      </p:pic>
      <p:grpSp>
        <p:nvGrpSpPr>
          <p:cNvPr id="41" name="Group 40">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2" name="Oval 41">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89FD015F-1AB0-C01E-67AC-E9BD9E142FCD}"/>
              </a:ext>
            </a:extLst>
          </p:cNvPr>
          <p:cNvSpPr txBox="1"/>
          <p:nvPr/>
        </p:nvSpPr>
        <p:spPr>
          <a:xfrm>
            <a:off x="102912" y="-1261"/>
            <a:ext cx="7034462"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Reform party takes landslide win in 2023: </a:t>
            </a:r>
            <a:r>
              <a:rPr lang="en-US" err="1">
                <a:ea typeface="+mn-lt"/>
                <a:cs typeface="+mn-lt"/>
              </a:rPr>
              <a:t>riigikogu</a:t>
            </a:r>
            <a:r>
              <a:rPr lang="en-US" dirty="0">
                <a:ea typeface="+mn-lt"/>
                <a:cs typeface="+mn-lt"/>
              </a:rPr>
              <a:t> elections | news.err.ee</a:t>
            </a:r>
            <a:endParaRPr lang="en-US"/>
          </a:p>
          <a:p>
            <a:pPr marL="285750" indent="-285750">
              <a:buFont typeface="Arial"/>
              <a:buChar char="•"/>
            </a:pPr>
            <a:r>
              <a:rPr lang="en-US" dirty="0">
                <a:ea typeface="+mn-lt"/>
                <a:cs typeface="+mn-lt"/>
              </a:rPr>
              <a:t>The rise of the right wind populists in Estonia | fpri.org</a:t>
            </a:r>
            <a:endParaRPr lang="en-US"/>
          </a:p>
          <a:p>
            <a:pPr marL="285750" indent="-285750">
              <a:buFont typeface="Arial"/>
              <a:buChar char="•"/>
            </a:pPr>
            <a:r>
              <a:rPr lang="en-US" dirty="0">
                <a:ea typeface="+mn-lt"/>
                <a:cs typeface="+mn-lt"/>
              </a:rPr>
              <a:t>Estonian Center Party | wikipedia.org</a:t>
            </a:r>
            <a:endParaRPr lang="en-US"/>
          </a:p>
          <a:p>
            <a:pPr marL="285750" indent="-285750">
              <a:buFont typeface="Arial"/>
              <a:buChar char="•"/>
            </a:pPr>
            <a:r>
              <a:rPr lang="en-US" dirty="0">
                <a:ea typeface="+mn-lt"/>
                <a:cs typeface="+mn-lt"/>
              </a:rPr>
              <a:t>Standard Eurobarometer Survey - Spring 2023 | europa.eu</a:t>
            </a:r>
            <a:endParaRPr lang="en-US"/>
          </a:p>
          <a:p>
            <a:pPr marL="285750" indent="-285750">
              <a:buFont typeface="Arial"/>
              <a:buChar char="•"/>
            </a:pPr>
            <a:r>
              <a:rPr lang="en-US" dirty="0">
                <a:ea typeface="+mn-lt"/>
                <a:cs typeface="+mn-lt"/>
              </a:rPr>
              <a:t>Advanced Search: Estonia | europarl.europa.eu</a:t>
            </a:r>
            <a:endParaRPr lang="en-US"/>
          </a:p>
          <a:p>
            <a:pPr marL="285750" indent="-285750">
              <a:buFont typeface="Arial"/>
              <a:buChar char="•"/>
            </a:pPr>
            <a:r>
              <a:rPr lang="en-US" dirty="0">
                <a:ea typeface="+mn-lt"/>
                <a:cs typeface="+mn-lt"/>
              </a:rPr>
              <a:t>Republic of Estonia: 2021 Article IV Consultation | elibrary.imf.org</a:t>
            </a:r>
            <a:endParaRPr lang="en-US"/>
          </a:p>
          <a:p>
            <a:pPr marL="285750" indent="-285750">
              <a:buFont typeface="Arial"/>
              <a:buChar char="•"/>
            </a:pPr>
            <a:r>
              <a:rPr lang="en-US" dirty="0">
                <a:ea typeface="+mn-lt"/>
                <a:cs typeface="+mn-lt"/>
              </a:rPr>
              <a:t>Estonia sent first nearly 240M in recovery and resilience facility funds | news.rr.ee</a:t>
            </a:r>
            <a:endParaRPr lang="en-US"/>
          </a:p>
          <a:p>
            <a:pPr marL="285750" indent="-285750">
              <a:buFont typeface="Arial"/>
              <a:buChar char="•"/>
            </a:pPr>
            <a:r>
              <a:rPr lang="en-US" dirty="0">
                <a:ea typeface="+mn-lt"/>
                <a:cs typeface="+mn-lt"/>
              </a:rPr>
              <a:t>Estonia’s recovery and resilience plan | comission.europa.eu</a:t>
            </a:r>
            <a:endParaRPr lang="en-US"/>
          </a:p>
          <a:p>
            <a:pPr marL="285750" indent="-285750">
              <a:buFont typeface="Arial"/>
              <a:buChar char="•"/>
            </a:pPr>
            <a:r>
              <a:rPr lang="en-US" dirty="0">
                <a:ea typeface="+mn-lt"/>
                <a:cs typeface="+mn-lt"/>
              </a:rPr>
              <a:t>Why Estonia was poised to handle how a pandemic would change everything | newyorker.com</a:t>
            </a:r>
            <a:endParaRPr lang="en-US"/>
          </a:p>
          <a:p>
            <a:pPr marL="285750" indent="-285750">
              <a:buFont typeface="Arial"/>
              <a:buChar char="•"/>
            </a:pPr>
            <a:r>
              <a:rPr lang="en-US" dirty="0">
                <a:ea typeface="+mn-lt"/>
                <a:cs typeface="+mn-lt"/>
              </a:rPr>
              <a:t>Sustainable Governance in the context of the COVID-19 Crisis : Estonia report | sgi-network.org</a:t>
            </a:r>
            <a:endParaRPr lang="en-US"/>
          </a:p>
          <a:p>
            <a:pPr marL="285750" indent="-285750">
              <a:buFont typeface="Arial"/>
              <a:buChar char="•"/>
            </a:pPr>
            <a:r>
              <a:rPr lang="en-US" dirty="0">
                <a:ea typeface="+mn-lt"/>
                <a:cs typeface="+mn-lt"/>
              </a:rPr>
              <a:t>Estonia’s aid: Ukraine | Ministry of Foreign Affairs of the Republic of Estonia</a:t>
            </a:r>
            <a:endParaRPr lang="en-US"/>
          </a:p>
          <a:p>
            <a:pPr marL="285750" indent="-285750">
              <a:buFont typeface="Arial"/>
              <a:buChar char="•"/>
            </a:pPr>
            <a:r>
              <a:rPr lang="en-US" dirty="0">
                <a:ea typeface="+mn-lt"/>
                <a:cs typeface="+mn-lt"/>
              </a:rPr>
              <a:t>Comment: Why Estonia is worried about the war in Ukraine | press office of Newcastle University </a:t>
            </a:r>
            <a:endParaRPr lang="en-US"/>
          </a:p>
          <a:p>
            <a:pPr marL="285750" indent="-285750">
              <a:buFont typeface="Arial"/>
              <a:buChar char="•"/>
            </a:pPr>
            <a:r>
              <a:rPr lang="en-US" dirty="0">
                <a:ea typeface="+mn-lt"/>
                <a:cs typeface="+mn-lt"/>
              </a:rPr>
              <a:t>Russia- ties scandal rocks Estonia | lrt.it</a:t>
            </a:r>
            <a:endParaRPr lang="en-US"/>
          </a:p>
          <a:p>
            <a:pPr marL="285750" indent="-285750">
              <a:buFont typeface="Arial"/>
              <a:buChar char="•"/>
            </a:pPr>
            <a:r>
              <a:rPr lang="en-US" dirty="0">
                <a:ea typeface="+mn-lt"/>
                <a:cs typeface="+mn-lt"/>
              </a:rPr>
              <a:t>Country report- Estonia | 2020 | bridgenetwork.eu</a:t>
            </a:r>
            <a:endParaRPr lang="en-US"/>
          </a:p>
          <a:p>
            <a:pPr marL="285750" indent="-285750">
              <a:buFont typeface="Arial"/>
              <a:buChar char="•"/>
            </a:pPr>
            <a:r>
              <a:rPr lang="en-US" dirty="0">
                <a:ea typeface="+mn-lt"/>
                <a:cs typeface="+mn-lt"/>
              </a:rPr>
              <a:t>How the </a:t>
            </a:r>
            <a:r>
              <a:rPr lang="en-US" err="1">
                <a:ea typeface="+mn-lt"/>
                <a:cs typeface="+mn-lt"/>
              </a:rPr>
              <a:t>eu</a:t>
            </a:r>
            <a:r>
              <a:rPr lang="en-US" dirty="0">
                <a:ea typeface="+mn-lt"/>
                <a:cs typeface="+mn-lt"/>
              </a:rPr>
              <a:t> will help mitigate the impact of </a:t>
            </a:r>
            <a:r>
              <a:rPr lang="en-US" err="1">
                <a:ea typeface="+mn-lt"/>
                <a:cs typeface="+mn-lt"/>
              </a:rPr>
              <a:t>brexit</a:t>
            </a:r>
            <a:r>
              <a:rPr lang="en-US" dirty="0">
                <a:ea typeface="+mn-lt"/>
                <a:cs typeface="+mn-lt"/>
              </a:rPr>
              <a:t> | europarl.europa.eu</a:t>
            </a:r>
            <a:endParaRPr lang="en-US"/>
          </a:p>
          <a:p>
            <a:pPr algn="l"/>
            <a:endParaRPr lang="en-US" dirty="0"/>
          </a:p>
        </p:txBody>
      </p:sp>
    </p:spTree>
    <p:extLst>
      <p:ext uri="{BB962C8B-B14F-4D97-AF65-F5344CB8AC3E}">
        <p14:creationId xmlns:p14="http://schemas.microsoft.com/office/powerpoint/2010/main" val="54641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F6F75E06-5FD2-DD45-B2D3-273AFB023192}"/>
              </a:ext>
            </a:extLst>
          </p:cNvPr>
          <p:cNvSpPr>
            <a:spLocks noGrp="1"/>
          </p:cNvSpPr>
          <p:nvPr>
            <p:ph type="title"/>
          </p:nvPr>
        </p:nvSpPr>
        <p:spPr>
          <a:xfrm>
            <a:off x="140261" y="643466"/>
            <a:ext cx="3973859" cy="5600620"/>
          </a:xfrm>
        </p:spPr>
        <p:txBody>
          <a:bodyPr>
            <a:normAutofit/>
          </a:bodyPr>
          <a:lstStyle/>
          <a:p>
            <a:pPr algn="r"/>
            <a:r>
              <a:rPr lang="en-US" sz="4800">
                <a:solidFill>
                  <a:srgbClr val="FFFFFF"/>
                </a:solidFill>
              </a:rPr>
              <a:t>PROFILE OF ESTONIA</a:t>
            </a:r>
            <a:br>
              <a:rPr lang="en-US" sz="4800">
                <a:solidFill>
                  <a:srgbClr val="FFFFFF"/>
                </a:solidFill>
              </a:rPr>
            </a:br>
            <a:br>
              <a:rPr lang="en-US" sz="4800"/>
            </a:br>
            <a:br>
              <a:rPr lang="en-US" sz="4800"/>
            </a:br>
            <a:r>
              <a:rPr lang="en-US" sz="4800">
                <a:solidFill>
                  <a:srgbClr val="FFFFFF"/>
                </a:solidFill>
                <a:latin typeface="Rockwell Condensed"/>
              </a:rPr>
              <a:t>basic facts</a:t>
            </a:r>
            <a:br>
              <a:rPr lang="en-US" sz="4800"/>
            </a:br>
            <a:endParaRPr lang="en-US" sz="4800">
              <a:solidFill>
                <a:srgbClr val="FFFFFF"/>
              </a:solidFill>
            </a:endParaRPr>
          </a:p>
        </p:txBody>
      </p:sp>
      <p:graphicFrame>
        <p:nvGraphicFramePr>
          <p:cNvPr id="25" name="Content Placeholder 2">
            <a:extLst>
              <a:ext uri="{FF2B5EF4-FFF2-40B4-BE49-F238E27FC236}">
                <a16:creationId xmlns:a16="http://schemas.microsoft.com/office/drawing/2014/main" id="{A58E2C00-47CE-5F72-17E1-7B2B024E3212}"/>
              </a:ext>
            </a:extLst>
          </p:cNvPr>
          <p:cNvGraphicFramePr>
            <a:graphicFrameLocks noGrp="1"/>
          </p:cNvGraphicFramePr>
          <p:nvPr>
            <p:ph idx="1"/>
            <p:extLst>
              <p:ext uri="{D42A27DB-BD31-4B8C-83A1-F6EECF244321}">
                <p14:modId xmlns:p14="http://schemas.microsoft.com/office/powerpoint/2010/main" val="2282220028"/>
              </p:ext>
            </p:extLst>
          </p:nvPr>
        </p:nvGraphicFramePr>
        <p:xfrm>
          <a:off x="4464309" y="-1341175"/>
          <a:ext cx="7598466" cy="9339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Oval 2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4" descr="A yellow and blue emblem with blue lions and leaves&#10;&#10;Description automatically generated">
            <a:extLst>
              <a:ext uri="{FF2B5EF4-FFF2-40B4-BE49-F238E27FC236}">
                <a16:creationId xmlns:a16="http://schemas.microsoft.com/office/drawing/2014/main" id="{E9BB08D2-732D-67F3-B772-1677B902C307}"/>
              </a:ext>
            </a:extLst>
          </p:cNvPr>
          <p:cNvPicPr>
            <a:picLocks noChangeAspect="1"/>
          </p:cNvPicPr>
          <p:nvPr/>
        </p:nvPicPr>
        <p:blipFill>
          <a:blip r:embed="rId10"/>
          <a:stretch>
            <a:fillRect/>
          </a:stretch>
        </p:blipFill>
        <p:spPr>
          <a:xfrm>
            <a:off x="6813430" y="1788543"/>
            <a:ext cx="3266537" cy="3266537"/>
          </a:xfrm>
          <a:prstGeom prst="ellipse">
            <a:avLst/>
          </a:prstGeom>
          <a:ln>
            <a:noFill/>
          </a:ln>
          <a:effectLst>
            <a:softEdge rad="112500"/>
          </a:effectLst>
        </p:spPr>
      </p:pic>
    </p:spTree>
    <p:extLst>
      <p:ext uri="{BB962C8B-B14F-4D97-AF65-F5344CB8AC3E}">
        <p14:creationId xmlns:p14="http://schemas.microsoft.com/office/powerpoint/2010/main" val="72115773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439E6-11A1-2F4F-E15E-49E593078827}"/>
              </a:ext>
            </a:extLst>
          </p:cNvPr>
          <p:cNvSpPr>
            <a:spLocks noGrp="1"/>
          </p:cNvSpPr>
          <p:nvPr>
            <p:ph type="title"/>
          </p:nvPr>
        </p:nvSpPr>
        <p:spPr>
          <a:xfrm>
            <a:off x="8479777" y="639763"/>
            <a:ext cx="3046073" cy="5177377"/>
          </a:xfrm>
          <a:ln>
            <a:noFill/>
          </a:ln>
        </p:spPr>
        <p:txBody>
          <a:bodyPr>
            <a:normAutofit/>
          </a:bodyPr>
          <a:lstStyle/>
          <a:p>
            <a:r>
              <a:rPr lang="en-US" sz="4000" dirty="0">
                <a:latin typeface="Rockwell Condensed"/>
              </a:rPr>
              <a:t>Republic of </a:t>
            </a:r>
            <a:r>
              <a:rPr lang="en-US" sz="4000" dirty="0" err="1">
                <a:latin typeface="Rockwell Condensed"/>
              </a:rPr>
              <a:t>estonia</a:t>
            </a:r>
            <a:br>
              <a:rPr lang="en-US" sz="4000" dirty="0">
                <a:latin typeface="Rockwell Condensed"/>
              </a:rPr>
            </a:br>
            <a:br>
              <a:rPr lang="en-US" sz="4000" dirty="0">
                <a:latin typeface="Rockwell Condensed"/>
              </a:rPr>
            </a:br>
            <a:r>
              <a:rPr lang="en-US" sz="4000" dirty="0">
                <a:latin typeface="Rockwell Condensed"/>
              </a:rPr>
              <a:t>profile</a:t>
            </a:r>
          </a:p>
        </p:txBody>
      </p:sp>
      <p:grpSp>
        <p:nvGrpSpPr>
          <p:cNvPr id="22" name="Group 2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16" name="Content Placeholder 2">
            <a:extLst>
              <a:ext uri="{FF2B5EF4-FFF2-40B4-BE49-F238E27FC236}">
                <a16:creationId xmlns:a16="http://schemas.microsoft.com/office/drawing/2014/main" id="{A5C25203-B6CB-67BF-66BE-6A82211B4E27}"/>
              </a:ext>
            </a:extLst>
          </p:cNvPr>
          <p:cNvGraphicFramePr>
            <a:graphicFrameLocks noGrp="1"/>
          </p:cNvGraphicFramePr>
          <p:nvPr>
            <p:ph idx="1"/>
            <p:extLst>
              <p:ext uri="{D42A27DB-BD31-4B8C-83A1-F6EECF244321}">
                <p14:modId xmlns:p14="http://schemas.microsoft.com/office/powerpoint/2010/main" val="3947209447"/>
              </p:ext>
            </p:extLst>
          </p:nvPr>
        </p:nvGraphicFramePr>
        <p:xfrm>
          <a:off x="489778"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742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D8AE0-F583-03FC-FA41-BAF206D501DB}"/>
              </a:ext>
            </a:extLst>
          </p:cNvPr>
          <p:cNvSpPr>
            <a:spLocks noGrp="1"/>
          </p:cNvSpPr>
          <p:nvPr>
            <p:ph type="title"/>
          </p:nvPr>
        </p:nvSpPr>
        <p:spPr>
          <a:xfrm>
            <a:off x="8479777" y="639763"/>
            <a:ext cx="3046073" cy="5177377"/>
          </a:xfrm>
          <a:ln>
            <a:noFill/>
          </a:ln>
        </p:spPr>
        <p:txBody>
          <a:bodyPr vert="horz" lIns="91440" tIns="45720" rIns="91440" bIns="45720" rtlCol="0" anchor="ctr">
            <a:noAutofit/>
          </a:bodyPr>
          <a:lstStyle/>
          <a:p>
            <a:r>
              <a:rPr lang="en-US" sz="4000"/>
              <a:t>Profile of </a:t>
            </a:r>
            <a:r>
              <a:rPr lang="en-US" sz="4000" err="1"/>
              <a:t>estonia</a:t>
            </a:r>
            <a:br>
              <a:rPr lang="en-US" sz="4000"/>
            </a:br>
            <a:br>
              <a:rPr lang="en-US" sz="4000"/>
            </a:br>
            <a:br>
              <a:rPr lang="en-US" sz="4000"/>
            </a:br>
            <a:r>
              <a:rPr lang="en-US" sz="4000"/>
              <a:t>geography and terrain</a:t>
            </a:r>
            <a:br>
              <a:rPr lang="en-US" sz="4000"/>
            </a:br>
            <a:endParaRPr lang="en-US" sz="4000"/>
          </a:p>
        </p:txBody>
      </p:sp>
      <p:grpSp>
        <p:nvGrpSpPr>
          <p:cNvPr id="38" name="Group 37">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9" name="Oval 38">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32" name="Content Placeholder 2">
            <a:extLst>
              <a:ext uri="{FF2B5EF4-FFF2-40B4-BE49-F238E27FC236}">
                <a16:creationId xmlns:a16="http://schemas.microsoft.com/office/drawing/2014/main" id="{8ABE8A49-D5BE-DA59-8296-E1728A82D620}"/>
              </a:ext>
            </a:extLst>
          </p:cNvPr>
          <p:cNvGraphicFramePr>
            <a:graphicFrameLocks noGrp="1"/>
          </p:cNvGraphicFramePr>
          <p:nvPr>
            <p:ph idx="1"/>
            <p:extLst>
              <p:ext uri="{D42A27DB-BD31-4B8C-83A1-F6EECF244321}">
                <p14:modId xmlns:p14="http://schemas.microsoft.com/office/powerpoint/2010/main" val="568708877"/>
              </p:ext>
            </p:extLst>
          </p:nvPr>
        </p:nvGraphicFramePr>
        <p:xfrm>
          <a:off x="-125322" y="93424"/>
          <a:ext cx="7593042" cy="66806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4264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A6D5-6EA9-FF17-A531-99B6E0491997}"/>
              </a:ext>
            </a:extLst>
          </p:cNvPr>
          <p:cNvSpPr>
            <a:spLocks noGrp="1"/>
          </p:cNvSpPr>
          <p:nvPr>
            <p:ph type="title"/>
          </p:nvPr>
        </p:nvSpPr>
        <p:spPr>
          <a:xfrm>
            <a:off x="1069848" y="858443"/>
            <a:ext cx="10058400" cy="1609344"/>
          </a:xfrm>
        </p:spPr>
        <p:txBody>
          <a:bodyPr>
            <a:normAutofit/>
          </a:bodyPr>
          <a:lstStyle/>
          <a:p>
            <a:r>
              <a:rPr lang="en-US"/>
              <a:t>Estonia: history</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CC6B029-5B03-2AC2-D7EF-A41BF87F4795}"/>
              </a:ext>
            </a:extLst>
          </p:cNvPr>
          <p:cNvGraphicFramePr>
            <a:graphicFrameLocks noGrp="1"/>
          </p:cNvGraphicFramePr>
          <p:nvPr>
            <p:ph idx="1"/>
            <p:extLst>
              <p:ext uri="{D42A27DB-BD31-4B8C-83A1-F6EECF244321}">
                <p14:modId xmlns:p14="http://schemas.microsoft.com/office/powerpoint/2010/main" val="2735013343"/>
              </p:ext>
            </p:extLst>
          </p:nvPr>
        </p:nvGraphicFramePr>
        <p:xfrm>
          <a:off x="192957" y="1795919"/>
          <a:ext cx="11438624" cy="4983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334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3B1A-8D55-7237-C604-FD0085DF037E}"/>
              </a:ext>
            </a:extLst>
          </p:cNvPr>
          <p:cNvSpPr>
            <a:spLocks noGrp="1"/>
          </p:cNvSpPr>
          <p:nvPr>
            <p:ph type="title"/>
          </p:nvPr>
        </p:nvSpPr>
        <p:spPr>
          <a:xfrm>
            <a:off x="911697" y="786557"/>
            <a:ext cx="10058400" cy="1609344"/>
          </a:xfrm>
        </p:spPr>
        <p:txBody>
          <a:bodyPr>
            <a:normAutofit/>
          </a:bodyPr>
          <a:lstStyle/>
          <a:p>
            <a:r>
              <a:rPr lang="en-US"/>
              <a:t>Estonia: History</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D9A0699-4189-8625-B985-4C4501335C20}"/>
              </a:ext>
            </a:extLst>
          </p:cNvPr>
          <p:cNvGraphicFramePr>
            <a:graphicFrameLocks noGrp="1"/>
          </p:cNvGraphicFramePr>
          <p:nvPr>
            <p:ph idx="1"/>
            <p:extLst>
              <p:ext uri="{D42A27DB-BD31-4B8C-83A1-F6EECF244321}">
                <p14:modId xmlns:p14="http://schemas.microsoft.com/office/powerpoint/2010/main" val="2995577004"/>
              </p:ext>
            </p:extLst>
          </p:nvPr>
        </p:nvGraphicFramePr>
        <p:xfrm>
          <a:off x="135448" y="1594638"/>
          <a:ext cx="11510511" cy="578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804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fc40e710-9ccd-9f56-e8b8-618c597336bd (1921×1080)">
            <a:extLst>
              <a:ext uri="{FF2B5EF4-FFF2-40B4-BE49-F238E27FC236}">
                <a16:creationId xmlns:a16="http://schemas.microsoft.com/office/drawing/2014/main" id="{3A7B804A-0DB9-9D6F-93D3-BFEC502EFEF1}"/>
              </a:ext>
            </a:extLst>
          </p:cNvPr>
          <p:cNvPicPr>
            <a:picLocks noChangeAspect="1"/>
          </p:cNvPicPr>
          <p:nvPr/>
        </p:nvPicPr>
        <p:blipFill rotWithShape="1">
          <a:blip r:embed="rId2"/>
          <a:srcRect/>
          <a:stretch/>
        </p:blipFill>
        <p:spPr>
          <a:xfrm>
            <a:off x="20" y="10"/>
            <a:ext cx="12191980" cy="6857989"/>
          </a:xfrm>
          <a:prstGeom prst="rect">
            <a:avLst/>
          </a:prstGeom>
        </p:spPr>
      </p:pic>
      <p:sp>
        <p:nvSpPr>
          <p:cNvPr id="19" name="Rectangle 1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96BD1-69ED-4559-E2A3-3D92F59596E2}"/>
              </a:ext>
            </a:extLst>
          </p:cNvPr>
          <p:cNvSpPr>
            <a:spLocks noGrp="1"/>
          </p:cNvSpPr>
          <p:nvPr>
            <p:ph type="title"/>
          </p:nvPr>
        </p:nvSpPr>
        <p:spPr>
          <a:xfrm>
            <a:off x="4865471" y="513387"/>
            <a:ext cx="10058400" cy="1609344"/>
          </a:xfrm>
        </p:spPr>
        <p:txBody>
          <a:bodyPr anchor="ctr">
            <a:normAutofit/>
          </a:bodyPr>
          <a:lstStyle/>
          <a:p>
            <a:r>
              <a:rPr lang="en-US">
                <a:solidFill>
                  <a:schemeClr val="tx1"/>
                </a:solidFill>
              </a:rPr>
              <a:t>Estonia: ECONOMY</a:t>
            </a:r>
            <a:br>
              <a:rPr lang="en-US">
                <a:solidFill>
                  <a:schemeClr val="tx1"/>
                </a:solidFill>
              </a:rPr>
            </a:br>
            <a:endParaRPr lang="en-US">
              <a:solidFill>
                <a:schemeClr val="tx1"/>
              </a:solidFill>
            </a:endParaRPr>
          </a:p>
        </p:txBody>
      </p:sp>
      <p:sp>
        <p:nvSpPr>
          <p:cNvPr id="14" name="Content Placeholder 13">
            <a:extLst>
              <a:ext uri="{FF2B5EF4-FFF2-40B4-BE49-F238E27FC236}">
                <a16:creationId xmlns:a16="http://schemas.microsoft.com/office/drawing/2014/main" id="{D2BF695B-7A64-8F34-1A98-2D0928A5C77F}"/>
              </a:ext>
            </a:extLst>
          </p:cNvPr>
          <p:cNvSpPr>
            <a:spLocks noGrp="1"/>
          </p:cNvSpPr>
          <p:nvPr>
            <p:ph idx="1"/>
          </p:nvPr>
        </p:nvSpPr>
        <p:spPr>
          <a:xfrm>
            <a:off x="7122715" y="1718841"/>
            <a:ext cx="7441722" cy="2066718"/>
          </a:xfrm>
        </p:spPr>
        <p:txBody>
          <a:bodyPr vert="horz" lIns="91440" tIns="45720" rIns="91440" bIns="45720" rtlCol="0" anchor="t">
            <a:normAutofit/>
          </a:bodyPr>
          <a:lstStyle/>
          <a:p>
            <a:r>
              <a:rPr lang="en-US" b="1" u="sng" dirty="0"/>
              <a:t>GDP growth in 2023: -2,6%</a:t>
            </a:r>
          </a:p>
          <a:p>
            <a:pPr>
              <a:buClr>
                <a:srgbClr val="9E3611"/>
              </a:buClr>
            </a:pPr>
            <a:r>
              <a:rPr lang="en-US" b="1" u="sng" dirty="0"/>
              <a:t>Expected to reach 1,9% in 2024</a:t>
            </a:r>
          </a:p>
          <a:p>
            <a:pPr>
              <a:buClr>
                <a:srgbClr val="9E3611"/>
              </a:buClr>
            </a:pPr>
            <a:r>
              <a:rPr lang="en-US" b="1" u="sng" dirty="0"/>
              <a:t>Inflation: 9,4% ( 2023 )</a:t>
            </a:r>
          </a:p>
          <a:p>
            <a:pPr>
              <a:buClr>
                <a:srgbClr val="9E3611"/>
              </a:buClr>
            </a:pPr>
            <a:r>
              <a:rPr lang="en-US" b="1" u="sng" dirty="0"/>
              <a:t>Unemployment: 5,6% (2022)</a:t>
            </a:r>
          </a:p>
        </p:txBody>
      </p:sp>
      <p:grpSp>
        <p:nvGrpSpPr>
          <p:cNvPr id="23" name="Group 2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6A05A886-B27C-74F6-8F64-06BB6677546C}"/>
              </a:ext>
            </a:extLst>
          </p:cNvPr>
          <p:cNvSpPr txBox="1"/>
          <p:nvPr/>
        </p:nvSpPr>
        <p:spPr>
          <a:xfrm>
            <a:off x="3705411" y="1942352"/>
            <a:ext cx="26856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dirty="0"/>
              <a:t>GDP: 36B€ </a:t>
            </a:r>
          </a:p>
          <a:p>
            <a:pPr marL="285750" indent="-285750">
              <a:buFont typeface="Wingdings"/>
              <a:buChar char="q"/>
            </a:pPr>
            <a:r>
              <a:rPr lang="en-US" dirty="0"/>
              <a:t>GDP per capita in PPS 87 (17th in the EU)</a:t>
            </a:r>
          </a:p>
        </p:txBody>
      </p:sp>
    </p:spTree>
    <p:extLst>
      <p:ext uri="{BB962C8B-B14F-4D97-AF65-F5344CB8AC3E}">
        <p14:creationId xmlns:p14="http://schemas.microsoft.com/office/powerpoint/2010/main" val="359763193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AEDCB-3859-4EAD-AA65-4BDD2802A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5AE92180-A748-1578-888D-48488E4AAB90}"/>
              </a:ext>
            </a:extLst>
          </p:cNvPr>
          <p:cNvSpPr>
            <a:spLocks noGrp="1"/>
          </p:cNvSpPr>
          <p:nvPr>
            <p:ph type="title"/>
          </p:nvPr>
        </p:nvSpPr>
        <p:spPr>
          <a:xfrm>
            <a:off x="1947672" y="1060704"/>
            <a:ext cx="3630168" cy="4736592"/>
          </a:xfrm>
        </p:spPr>
        <p:txBody>
          <a:bodyPr>
            <a:normAutofit/>
          </a:bodyPr>
          <a:lstStyle/>
          <a:p>
            <a:r>
              <a:rPr lang="en-US" sz="3600" dirty="0">
                <a:solidFill>
                  <a:schemeClr val="bg1"/>
                </a:solidFill>
              </a:rPr>
              <a:t>Estonia: economy</a:t>
            </a:r>
            <a:br>
              <a:rPr lang="en-US" sz="3600" dirty="0">
                <a:solidFill>
                  <a:schemeClr val="bg1"/>
                </a:solidFill>
              </a:rPr>
            </a:br>
            <a:endParaRPr lang="en-US" sz="3600" dirty="0">
              <a:solidFill>
                <a:schemeClr val="bg1"/>
              </a:solidFill>
            </a:endParaRPr>
          </a:p>
        </p:txBody>
      </p:sp>
      <p:graphicFrame>
        <p:nvGraphicFramePr>
          <p:cNvPr id="16" name="Content Placeholder 2">
            <a:extLst>
              <a:ext uri="{FF2B5EF4-FFF2-40B4-BE49-F238E27FC236}">
                <a16:creationId xmlns:a16="http://schemas.microsoft.com/office/drawing/2014/main" id="{2D2B351F-413E-1651-D085-0B1B6F408C85}"/>
              </a:ext>
            </a:extLst>
          </p:cNvPr>
          <p:cNvGraphicFramePr>
            <a:graphicFrameLocks noGrp="1"/>
          </p:cNvGraphicFramePr>
          <p:nvPr>
            <p:ph idx="1"/>
            <p:extLst>
              <p:ext uri="{D42A27DB-BD31-4B8C-83A1-F6EECF244321}">
                <p14:modId xmlns:p14="http://schemas.microsoft.com/office/powerpoint/2010/main" val="2367683055"/>
              </p:ext>
            </p:extLst>
          </p:nvPr>
        </p:nvGraphicFramePr>
        <p:xfrm>
          <a:off x="6318246" y="-1599105"/>
          <a:ext cx="5696960" cy="912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a:extLst>
              <a:ext uri="{FF2B5EF4-FFF2-40B4-BE49-F238E27FC236}">
                <a16:creationId xmlns:a16="http://schemas.microsoft.com/office/drawing/2014/main" id="{4A8673E8-250A-46DB-9A53-00144B5AB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8" name="Callout: Bent Line 147">
            <a:extLst>
              <a:ext uri="{FF2B5EF4-FFF2-40B4-BE49-F238E27FC236}">
                <a16:creationId xmlns:a16="http://schemas.microsoft.com/office/drawing/2014/main" id="{A845891B-6ACE-BB2E-1CB4-DB35D79CDE0B}"/>
              </a:ext>
            </a:extLst>
          </p:cNvPr>
          <p:cNvSpPr/>
          <p:nvPr/>
        </p:nvSpPr>
        <p:spPr>
          <a:xfrm>
            <a:off x="10513390" y="143565"/>
            <a:ext cx="1468781" cy="1700694"/>
          </a:xfrm>
          <a:prstGeom prst="borderCallout2">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a:buChar char="§"/>
            </a:pPr>
            <a:endParaRPr lang="en-US" sz="1200" dirty="0"/>
          </a:p>
          <a:p>
            <a:pPr marL="285750" indent="-285750">
              <a:buFont typeface="Wingdings"/>
              <a:buChar char="§"/>
            </a:pPr>
            <a:r>
              <a:rPr lang="en-US" sz="1200" dirty="0"/>
              <a:t>Broadcasting equipment</a:t>
            </a:r>
            <a:endParaRPr lang="en-US"/>
          </a:p>
          <a:p>
            <a:pPr marL="285750" indent="-285750">
              <a:buFont typeface="Wingdings"/>
              <a:buChar char="§"/>
            </a:pPr>
            <a:r>
              <a:rPr lang="en-US" sz="1200" dirty="0"/>
              <a:t>Car tar oil</a:t>
            </a:r>
          </a:p>
          <a:p>
            <a:pPr marL="285750" indent="-285750">
              <a:buFont typeface="Wingdings"/>
              <a:buChar char="§"/>
            </a:pPr>
            <a:r>
              <a:rPr lang="en-US" sz="1200" dirty="0"/>
              <a:t>Refined petroleum</a:t>
            </a:r>
          </a:p>
          <a:p>
            <a:pPr marL="285750" indent="-285750">
              <a:buFont typeface="Wingdings"/>
              <a:buChar char="§"/>
            </a:pPr>
            <a:r>
              <a:rPr lang="en-US" sz="1200" dirty="0"/>
              <a:t>Cars</a:t>
            </a:r>
          </a:p>
          <a:p>
            <a:pPr marL="285750" indent="-285750">
              <a:buFont typeface="Wingdings"/>
              <a:buChar char="§"/>
            </a:pPr>
            <a:r>
              <a:rPr lang="en-US" sz="1200" dirty="0"/>
              <a:t>Prefabricated buildings</a:t>
            </a:r>
          </a:p>
          <a:p>
            <a:pPr marL="285750" indent="-285750">
              <a:buFont typeface="Wingdings"/>
              <a:buChar char="§"/>
            </a:pPr>
            <a:endParaRPr lang="en-US" dirty="0"/>
          </a:p>
        </p:txBody>
      </p:sp>
      <p:sp>
        <p:nvSpPr>
          <p:cNvPr id="254" name="Flowchart: Process 253">
            <a:extLst>
              <a:ext uri="{FF2B5EF4-FFF2-40B4-BE49-F238E27FC236}">
                <a16:creationId xmlns:a16="http://schemas.microsoft.com/office/drawing/2014/main" id="{8DDD0994-DE4E-67CC-1A5C-ECBC576865DA}"/>
              </a:ext>
            </a:extLst>
          </p:cNvPr>
          <p:cNvSpPr/>
          <p:nvPr/>
        </p:nvSpPr>
        <p:spPr>
          <a:xfrm>
            <a:off x="8680174" y="5455478"/>
            <a:ext cx="2429564" cy="1170608"/>
          </a:xfrm>
          <a:prstGeom prst="flowChartProcess">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a:buChar char="§"/>
            </a:pPr>
            <a:endParaRPr lang="en-US" sz="1200" dirty="0"/>
          </a:p>
          <a:p>
            <a:pPr marL="285750" indent="-285750">
              <a:buFont typeface="Wingdings"/>
              <a:buChar char="§"/>
            </a:pPr>
            <a:r>
              <a:rPr lang="en-US" sz="1200" dirty="0"/>
              <a:t>Refined petroleum</a:t>
            </a:r>
            <a:endParaRPr lang="en-US" dirty="0"/>
          </a:p>
          <a:p>
            <a:pPr marL="285750" indent="-285750">
              <a:buFont typeface="Wingdings"/>
              <a:buChar char="§"/>
            </a:pPr>
            <a:r>
              <a:rPr lang="en-US" sz="1200" dirty="0"/>
              <a:t>Cars</a:t>
            </a:r>
          </a:p>
          <a:p>
            <a:pPr marL="285750" indent="-285750">
              <a:buFont typeface="Wingdings"/>
              <a:buChar char="§"/>
            </a:pPr>
            <a:r>
              <a:rPr lang="en-US" sz="1200" dirty="0"/>
              <a:t>Coal tar oil</a:t>
            </a:r>
          </a:p>
          <a:p>
            <a:pPr marL="285750" indent="-285750">
              <a:buFont typeface="Wingdings"/>
              <a:buChar char="§"/>
            </a:pPr>
            <a:r>
              <a:rPr lang="en-US" sz="1200" dirty="0"/>
              <a:t>Electricity</a:t>
            </a:r>
          </a:p>
          <a:p>
            <a:pPr marL="285750" indent="-285750">
              <a:buFont typeface="Wingdings"/>
              <a:buChar char="§"/>
            </a:pPr>
            <a:r>
              <a:rPr lang="en-US" sz="1200" dirty="0"/>
              <a:t>Sawn wood</a:t>
            </a:r>
          </a:p>
          <a:p>
            <a:pPr marL="285750" indent="-285750">
              <a:buFont typeface="Wingdings"/>
              <a:buChar char="§"/>
            </a:pPr>
            <a:endParaRPr lang="en-US" sz="1100" dirty="0"/>
          </a:p>
        </p:txBody>
      </p:sp>
      <p:cxnSp>
        <p:nvCxnSpPr>
          <p:cNvPr id="267" name="Straight Arrow Connector 266">
            <a:extLst>
              <a:ext uri="{FF2B5EF4-FFF2-40B4-BE49-F238E27FC236}">
                <a16:creationId xmlns:a16="http://schemas.microsoft.com/office/drawing/2014/main" id="{D0ED0432-BD9F-7D79-B91A-7F478C833B87}"/>
              </a:ext>
            </a:extLst>
          </p:cNvPr>
          <p:cNvCxnSpPr/>
          <p:nvPr/>
        </p:nvCxnSpPr>
        <p:spPr>
          <a:xfrm flipH="1">
            <a:off x="10064334" y="4837456"/>
            <a:ext cx="300384" cy="627268"/>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701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1704</Words>
  <Application>Microsoft Office PowerPoint</Application>
  <PresentationFormat>Widescreen</PresentationFormat>
  <Paragraphs>245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Helvetica</vt:lpstr>
      <vt:lpstr>Helvetica Neue</vt:lpstr>
      <vt:lpstr>Rockwell</vt:lpstr>
      <vt:lpstr>Rockwell Condensed</vt:lpstr>
      <vt:lpstr>Rockwell Extra Bold</vt:lpstr>
      <vt:lpstr>Wingdings</vt:lpstr>
      <vt:lpstr>Wingdings,Sans-Serif</vt:lpstr>
      <vt:lpstr>Wood Type</vt:lpstr>
      <vt:lpstr>Estonia</vt:lpstr>
      <vt:lpstr>STRUCTURE ESTONIA PRESENTATION</vt:lpstr>
      <vt:lpstr>PROFILE OF ESTONIA   basic facts </vt:lpstr>
      <vt:lpstr>Republic of estonia  profile</vt:lpstr>
      <vt:lpstr>Profile of estonia   geography and terrain </vt:lpstr>
      <vt:lpstr>Estonia: history</vt:lpstr>
      <vt:lpstr>Estonia: History</vt:lpstr>
      <vt:lpstr>Estonia: ECONOMY </vt:lpstr>
      <vt:lpstr>Estonia: economy </vt:lpstr>
      <vt:lpstr>Estonia AND the eu </vt:lpstr>
      <vt:lpstr>Estonia and europe: enlargment </vt:lpstr>
      <vt:lpstr>Estonia and europe: euroscepticism</vt:lpstr>
      <vt:lpstr>PowerPoint Presentation</vt:lpstr>
      <vt:lpstr>Estonia and the eu- 2023 elections    </vt:lpstr>
      <vt:lpstr>Estonia and the eu - 2023 elections </vt:lpstr>
      <vt:lpstr>Estonia and the eu: brexit</vt:lpstr>
      <vt:lpstr>ESTONIA: RECENT CHALLENGES</vt:lpstr>
      <vt:lpstr>RECOVERY AND RESILIANCE PLAN 2021-2027 FUNDED BY THE EU</vt:lpstr>
      <vt:lpstr>Estonia: recent challenges RUSSIA-UKRAINE WAR </vt:lpstr>
      <vt:lpstr>ESTONIA: RECENT CHALLENGES russian-ties scandal</vt:lpstr>
      <vt:lpstr>sources</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1729</cp:revision>
  <dcterms:created xsi:type="dcterms:W3CDTF">2023-11-22T16:40:13Z</dcterms:created>
  <dcterms:modified xsi:type="dcterms:W3CDTF">2024-01-11T16:38:34Z</dcterms:modified>
</cp:coreProperties>
</file>