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Bebas Neue Bold" panose="020B0604020202020204" charset="0"/>
      <p:regular r:id="rId13"/>
    </p:embeddedFont>
    <p:embeddedFont>
      <p:font typeface="Open Sans" panose="020B0604020202020204" charset="0"/>
      <p:regular r:id="rId14"/>
    </p:embeddedFont>
    <p:embeddedFont>
      <p:font typeface="Bebas Neue" panose="020B0604020202020204" charset="0"/>
      <p:regular r:id="rId15"/>
    </p:embeddedFont>
    <p:embeddedFont>
      <p:font typeface="Times New Roman Bold" panose="02020803070505020304" pitchFamily="18" charset="0"/>
      <p:bold r:id="rId16"/>
    </p:embeddedFont>
    <p:embeddedFont>
      <p:font typeface="Calibri (MS) Bold" panose="020B0604020202020204" charset="0"/>
      <p:regular r:id="rId17"/>
    </p:embeddedFont>
    <p:embeddedFont>
      <p:font typeface="Calibri (MS) Italics" panose="020B0604020202020204" charset="0"/>
      <p:regular r:id="rId18"/>
    </p:embeddedFont>
    <p:embeddedFont>
      <p:font typeface="Calibri" panose="020F0502020204030204" pitchFamily="34" charset="0"/>
      <p:regular r:id="rId19"/>
      <p:bold r:id="rId20"/>
      <p:italic r:id="rId21"/>
      <p:boldItalic r:id="rId22"/>
    </p:embeddedFont>
    <p:embeddedFont>
      <p:font typeface="Montserrat Ultra-Bold Italics" panose="020B0604020202020204" charset="0"/>
      <p:regular r:id="rId23"/>
    </p:embeddedFont>
    <p:embeddedFont>
      <p:font typeface="Calibri (MS)" panose="020B0604020202020204" charset="0"/>
      <p:regular r:id="rId24"/>
    </p:embeddedFont>
    <p:embeddedFont>
      <p:font typeface="Open Sans Bold" panose="020B0604020202020204" charset="0"/>
      <p:regular r:id="rId25"/>
    </p:embeddedFont>
    <p:embeddedFont>
      <p:font typeface="Sanchez" panose="020B0604020202020204" charset="0"/>
      <p:regular r:id="rId26"/>
    </p:embeddedFont>
    <p:embeddedFont>
      <p:font typeface="Open Sans Bold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4" d="100"/>
          <a:sy n="74" d="100"/>
        </p:scale>
        <p:origin x="5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69264"/>
            <a:ext cx="18691897" cy="12461264"/>
          </a:xfrm>
          <a:custGeom>
            <a:avLst/>
            <a:gdLst/>
            <a:ahLst/>
            <a:cxnLst/>
            <a:rect l="l" t="t" r="r" b="b"/>
            <a:pathLst>
              <a:path w="18691897" h="12461264">
                <a:moveTo>
                  <a:pt x="0" y="0"/>
                </a:moveTo>
                <a:lnTo>
                  <a:pt x="18691897" y="0"/>
                </a:lnTo>
                <a:lnTo>
                  <a:pt x="18691897" y="12461264"/>
                </a:lnTo>
                <a:lnTo>
                  <a:pt x="0" y="12461264"/>
                </a:lnTo>
                <a:lnTo>
                  <a:pt x="0" y="0"/>
                </a:lnTo>
                <a:close/>
              </a:path>
            </a:pathLst>
          </a:custGeom>
          <a:blipFill>
            <a:blip r:embed="rId2"/>
            <a:stretch>
              <a:fillRect/>
            </a:stretch>
          </a:blipFill>
        </p:spPr>
      </p:sp>
      <p:grpSp>
        <p:nvGrpSpPr>
          <p:cNvPr id="3" name="Group 3"/>
          <p:cNvGrpSpPr/>
          <p:nvPr/>
        </p:nvGrpSpPr>
        <p:grpSpPr>
          <a:xfrm>
            <a:off x="5862236" y="3396714"/>
            <a:ext cx="6530661" cy="2564654"/>
            <a:chOff x="0" y="0"/>
            <a:chExt cx="1720010" cy="675464"/>
          </a:xfrm>
        </p:grpSpPr>
        <p:sp>
          <p:nvSpPr>
            <p:cNvPr id="4" name="Freeform 4"/>
            <p:cNvSpPr/>
            <p:nvPr/>
          </p:nvSpPr>
          <p:spPr>
            <a:xfrm>
              <a:off x="0" y="0"/>
              <a:ext cx="1720010" cy="675464"/>
            </a:xfrm>
            <a:custGeom>
              <a:avLst/>
              <a:gdLst/>
              <a:ahLst/>
              <a:cxnLst/>
              <a:rect l="l" t="t" r="r" b="b"/>
              <a:pathLst>
                <a:path w="1720010" h="675464">
                  <a:moveTo>
                    <a:pt x="0" y="0"/>
                  </a:moveTo>
                  <a:lnTo>
                    <a:pt x="1720010" y="0"/>
                  </a:lnTo>
                  <a:lnTo>
                    <a:pt x="1720010" y="675464"/>
                  </a:lnTo>
                  <a:lnTo>
                    <a:pt x="0" y="675464"/>
                  </a:lnTo>
                  <a:close/>
                </a:path>
              </a:pathLst>
            </a:custGeom>
            <a:solidFill>
              <a:srgbClr val="D5B58E"/>
            </a:solidFill>
          </p:spPr>
        </p:sp>
        <p:sp>
          <p:nvSpPr>
            <p:cNvPr id="5" name="TextBox 5"/>
            <p:cNvSpPr txBox="1"/>
            <p:nvPr/>
          </p:nvSpPr>
          <p:spPr>
            <a:xfrm>
              <a:off x="0" y="-38100"/>
              <a:ext cx="1720010" cy="713564"/>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6462117" y="3405096"/>
            <a:ext cx="5363766" cy="2607588"/>
          </a:xfrm>
          <a:prstGeom prst="rect">
            <a:avLst/>
          </a:prstGeom>
        </p:spPr>
        <p:txBody>
          <a:bodyPr lIns="0" tIns="0" rIns="0" bIns="0" rtlCol="0" anchor="t">
            <a:spAutoFit/>
          </a:bodyPr>
          <a:lstStyle/>
          <a:p>
            <a:pPr algn="ctr">
              <a:lnSpc>
                <a:spcPts val="21299"/>
              </a:lnSpc>
            </a:pPr>
            <a:r>
              <a:rPr lang="en-US" sz="15214" spc="1110">
                <a:solidFill>
                  <a:srgbClr val="FFFFFF"/>
                </a:solidFill>
                <a:latin typeface="Bebas Neue Bold"/>
              </a:rPr>
              <a:t>CYPRUS</a:t>
            </a:r>
          </a:p>
        </p:txBody>
      </p:sp>
      <p:sp>
        <p:nvSpPr>
          <p:cNvPr id="7" name="TextBox 7"/>
          <p:cNvSpPr txBox="1"/>
          <p:nvPr/>
        </p:nvSpPr>
        <p:spPr>
          <a:xfrm>
            <a:off x="10451147" y="5560145"/>
            <a:ext cx="1658230" cy="401223"/>
          </a:xfrm>
          <a:prstGeom prst="rect">
            <a:avLst/>
          </a:prstGeom>
        </p:spPr>
        <p:txBody>
          <a:bodyPr lIns="0" tIns="0" rIns="0" bIns="0" rtlCol="0" anchor="t">
            <a:spAutoFit/>
          </a:bodyPr>
          <a:lstStyle/>
          <a:p>
            <a:pPr algn="r">
              <a:lnSpc>
                <a:spcPts val="2923"/>
              </a:lnSpc>
            </a:pPr>
            <a:r>
              <a:rPr lang="en-US" sz="2088">
                <a:solidFill>
                  <a:srgbClr val="FFFFFF"/>
                </a:solidFill>
                <a:latin typeface="Calibri (MS)"/>
              </a:rPr>
              <a:t>PRESENTATION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grpSp>
        <p:nvGrpSpPr>
          <p:cNvPr id="3" name="Group 3"/>
          <p:cNvGrpSpPr>
            <a:grpSpLocks noChangeAspect="1"/>
          </p:cNvGrpSpPr>
          <p:nvPr/>
        </p:nvGrpSpPr>
        <p:grpSpPr>
          <a:xfrm>
            <a:off x="11781066" y="0"/>
            <a:ext cx="6746036" cy="11965301"/>
            <a:chOff x="0" y="0"/>
            <a:chExt cx="3580130" cy="6350000"/>
          </a:xfrm>
        </p:grpSpPr>
        <p:sp>
          <p:nvSpPr>
            <p:cNvPr id="4" name="Freeform 4"/>
            <p:cNvSpPr/>
            <p:nvPr/>
          </p:nvSpPr>
          <p:spPr>
            <a:xfrm>
              <a:off x="0" y="0"/>
              <a:ext cx="3581400" cy="6350000"/>
            </a:xfrm>
            <a:custGeom>
              <a:avLst/>
              <a:gdLst/>
              <a:ahLst/>
              <a:cxnLst/>
              <a:rect l="l" t="t" r="r" b="b"/>
              <a:pathLst>
                <a:path w="3581400" h="6350000">
                  <a:moveTo>
                    <a:pt x="3581400" y="6350000"/>
                  </a:moveTo>
                  <a:lnTo>
                    <a:pt x="0" y="6350000"/>
                  </a:lnTo>
                  <a:lnTo>
                    <a:pt x="0" y="0"/>
                  </a:lnTo>
                  <a:lnTo>
                    <a:pt x="3581400" y="0"/>
                  </a:lnTo>
                  <a:lnTo>
                    <a:pt x="3581400" y="6350000"/>
                  </a:lnTo>
                  <a:close/>
                </a:path>
              </a:pathLst>
            </a:custGeom>
            <a:blipFill>
              <a:blip r:embed="rId3"/>
              <a:stretch>
                <a:fillRect l="-68317" r="-68317"/>
              </a:stretch>
            </a:blipFill>
          </p:spPr>
        </p:sp>
        <p:sp>
          <p:nvSpPr>
            <p:cNvPr id="5" name="Freeform 5"/>
            <p:cNvSpPr/>
            <p:nvPr/>
          </p:nvSpPr>
          <p:spPr>
            <a:xfrm>
              <a:off x="0" y="0"/>
              <a:ext cx="3581400" cy="6350000"/>
            </a:xfrm>
            <a:custGeom>
              <a:avLst/>
              <a:gdLst/>
              <a:ahLst/>
              <a:cxnLst/>
              <a:rect l="l" t="t" r="r" b="b"/>
              <a:pathLst>
                <a:path w="3581400" h="6350000">
                  <a:moveTo>
                    <a:pt x="3581400" y="6350000"/>
                  </a:moveTo>
                  <a:lnTo>
                    <a:pt x="0" y="6350000"/>
                  </a:lnTo>
                  <a:lnTo>
                    <a:pt x="0" y="0"/>
                  </a:lnTo>
                  <a:lnTo>
                    <a:pt x="3581400" y="0"/>
                  </a:lnTo>
                  <a:lnTo>
                    <a:pt x="3581400" y="6350000"/>
                  </a:lnTo>
                  <a:close/>
                </a:path>
              </a:pathLst>
            </a:custGeom>
            <a:blipFill>
              <a:blip r:embed="rId4"/>
              <a:stretch>
                <a:fillRect t="-133" b="-133"/>
              </a:stretch>
            </a:blipFill>
          </p:spPr>
        </p:sp>
      </p:grpSp>
      <p:sp>
        <p:nvSpPr>
          <p:cNvPr id="6" name="Freeform 6"/>
          <p:cNvSpPr/>
          <p:nvPr/>
        </p:nvSpPr>
        <p:spPr>
          <a:xfrm>
            <a:off x="635663" y="2782712"/>
            <a:ext cx="4636168" cy="4221381"/>
          </a:xfrm>
          <a:custGeom>
            <a:avLst/>
            <a:gdLst/>
            <a:ahLst/>
            <a:cxnLst/>
            <a:rect l="l" t="t" r="r" b="b"/>
            <a:pathLst>
              <a:path w="4636168" h="4221381">
                <a:moveTo>
                  <a:pt x="0" y="0"/>
                </a:moveTo>
                <a:lnTo>
                  <a:pt x="4636168" y="0"/>
                </a:lnTo>
                <a:lnTo>
                  <a:pt x="4636168" y="4221381"/>
                </a:lnTo>
                <a:lnTo>
                  <a:pt x="0" y="4221381"/>
                </a:lnTo>
                <a:lnTo>
                  <a:pt x="0" y="0"/>
                </a:lnTo>
                <a:close/>
              </a:path>
            </a:pathLst>
          </a:custGeom>
          <a:blipFill>
            <a:blip r:embed="rId5"/>
            <a:stretch>
              <a:fillRect/>
            </a:stretch>
          </a:blipFill>
        </p:spPr>
      </p:sp>
      <p:sp>
        <p:nvSpPr>
          <p:cNvPr id="7" name="Freeform 7"/>
          <p:cNvSpPr/>
          <p:nvPr/>
        </p:nvSpPr>
        <p:spPr>
          <a:xfrm>
            <a:off x="5365941" y="2782712"/>
            <a:ext cx="4804318" cy="4193242"/>
          </a:xfrm>
          <a:custGeom>
            <a:avLst/>
            <a:gdLst/>
            <a:ahLst/>
            <a:cxnLst/>
            <a:rect l="l" t="t" r="r" b="b"/>
            <a:pathLst>
              <a:path w="4804318" h="4193242">
                <a:moveTo>
                  <a:pt x="0" y="0"/>
                </a:moveTo>
                <a:lnTo>
                  <a:pt x="4804318" y="0"/>
                </a:lnTo>
                <a:lnTo>
                  <a:pt x="4804318" y="4193242"/>
                </a:lnTo>
                <a:lnTo>
                  <a:pt x="0" y="4193242"/>
                </a:lnTo>
                <a:lnTo>
                  <a:pt x="0" y="0"/>
                </a:lnTo>
                <a:close/>
              </a:path>
            </a:pathLst>
          </a:custGeom>
          <a:blipFill>
            <a:blip r:embed="rId6"/>
            <a:stretch>
              <a:fillRect/>
            </a:stretch>
          </a:blipFill>
        </p:spPr>
      </p:sp>
      <p:sp>
        <p:nvSpPr>
          <p:cNvPr id="8" name="Freeform 8"/>
          <p:cNvSpPr/>
          <p:nvPr/>
        </p:nvSpPr>
        <p:spPr>
          <a:xfrm>
            <a:off x="5365941" y="7004093"/>
            <a:ext cx="4173559" cy="970489"/>
          </a:xfrm>
          <a:custGeom>
            <a:avLst/>
            <a:gdLst/>
            <a:ahLst/>
            <a:cxnLst/>
            <a:rect l="l" t="t" r="r" b="b"/>
            <a:pathLst>
              <a:path w="4173559" h="970489">
                <a:moveTo>
                  <a:pt x="0" y="0"/>
                </a:moveTo>
                <a:lnTo>
                  <a:pt x="4173559" y="0"/>
                </a:lnTo>
                <a:lnTo>
                  <a:pt x="4173559" y="970489"/>
                </a:lnTo>
                <a:lnTo>
                  <a:pt x="0" y="970489"/>
                </a:lnTo>
                <a:lnTo>
                  <a:pt x="0" y="0"/>
                </a:lnTo>
                <a:close/>
              </a:path>
            </a:pathLst>
          </a:custGeom>
          <a:blipFill>
            <a:blip r:embed="rId7"/>
            <a:stretch>
              <a:fillRect/>
            </a:stretch>
          </a:blipFill>
        </p:spPr>
      </p:sp>
      <p:sp>
        <p:nvSpPr>
          <p:cNvPr id="9" name="TextBox 9"/>
          <p:cNvSpPr txBox="1"/>
          <p:nvPr/>
        </p:nvSpPr>
        <p:spPr>
          <a:xfrm>
            <a:off x="635663" y="295592"/>
            <a:ext cx="12562466" cy="1218565"/>
          </a:xfrm>
          <a:prstGeom prst="rect">
            <a:avLst/>
          </a:prstGeom>
        </p:spPr>
        <p:txBody>
          <a:bodyPr lIns="0" tIns="0" rIns="0" bIns="0" rtlCol="0" anchor="t">
            <a:spAutoFit/>
          </a:bodyPr>
          <a:lstStyle/>
          <a:p>
            <a:pPr algn="ctr">
              <a:lnSpc>
                <a:spcPts val="8959"/>
              </a:lnSpc>
              <a:spcBef>
                <a:spcPct val="0"/>
              </a:spcBef>
            </a:pPr>
            <a:r>
              <a:rPr lang="en-US" sz="6399" u="sng">
                <a:solidFill>
                  <a:srgbClr val="000000"/>
                </a:solidFill>
                <a:latin typeface="Times New Roman Bold"/>
              </a:rPr>
              <a:t>V. CYPRUS THROUGH CRISIS</a:t>
            </a:r>
          </a:p>
        </p:txBody>
      </p:sp>
      <p:sp>
        <p:nvSpPr>
          <p:cNvPr id="10" name="TextBox 10"/>
          <p:cNvSpPr txBox="1"/>
          <p:nvPr/>
        </p:nvSpPr>
        <p:spPr>
          <a:xfrm>
            <a:off x="635663" y="1786719"/>
            <a:ext cx="7132437" cy="497840"/>
          </a:xfrm>
          <a:prstGeom prst="rect">
            <a:avLst/>
          </a:prstGeom>
        </p:spPr>
        <p:txBody>
          <a:bodyPr lIns="0" tIns="0" rIns="0" bIns="0" rtlCol="0" anchor="t">
            <a:spAutoFit/>
          </a:bodyPr>
          <a:lstStyle/>
          <a:p>
            <a:pPr>
              <a:lnSpc>
                <a:spcPts val="4060"/>
              </a:lnSpc>
            </a:pPr>
            <a:r>
              <a:rPr lang="en-US" sz="2900">
                <a:solidFill>
                  <a:srgbClr val="000000"/>
                </a:solidFill>
                <a:latin typeface="Open Sans"/>
              </a:rPr>
              <a:t>Zoom :  Russia-Ukraine war </a:t>
            </a:r>
          </a:p>
        </p:txBody>
      </p:sp>
      <p:sp>
        <p:nvSpPr>
          <p:cNvPr id="11" name="TextBox 11"/>
          <p:cNvSpPr txBox="1"/>
          <p:nvPr/>
        </p:nvSpPr>
        <p:spPr>
          <a:xfrm>
            <a:off x="635663" y="7308893"/>
            <a:ext cx="4636168" cy="2347595"/>
          </a:xfrm>
          <a:prstGeom prst="rect">
            <a:avLst/>
          </a:prstGeom>
        </p:spPr>
        <p:txBody>
          <a:bodyPr lIns="0" tIns="0" rIns="0" bIns="0" rtlCol="0" anchor="t">
            <a:spAutoFit/>
          </a:bodyPr>
          <a:lstStyle/>
          <a:p>
            <a:pPr marL="367027" lvl="1" indent="-183514">
              <a:lnSpc>
                <a:spcPts val="2379"/>
              </a:lnSpc>
              <a:buFont typeface="Arial"/>
              <a:buChar char="•"/>
            </a:pPr>
            <a:r>
              <a:rPr lang="en-US" sz="1699">
                <a:solidFill>
                  <a:srgbClr val="000000"/>
                </a:solidFill>
                <a:latin typeface="Open Sans"/>
              </a:rPr>
              <a:t>In 2020 the island has delivered passeports to Russian oligarchs </a:t>
            </a:r>
          </a:p>
          <a:p>
            <a:pPr marL="367027" lvl="1" indent="-183514">
              <a:lnSpc>
                <a:spcPts val="2379"/>
              </a:lnSpc>
              <a:buFont typeface="Arial"/>
              <a:buChar char="•"/>
            </a:pPr>
            <a:r>
              <a:rPr lang="en-US" sz="1699">
                <a:solidFill>
                  <a:srgbClr val="000000"/>
                </a:solidFill>
                <a:latin typeface="Open Sans"/>
              </a:rPr>
              <a:t>Limassol, the financial capital :</a:t>
            </a:r>
          </a:p>
          <a:p>
            <a:pPr marL="734055" lvl="2" indent="-244685">
              <a:lnSpc>
                <a:spcPts val="2379"/>
              </a:lnSpc>
              <a:buFont typeface="Arial"/>
              <a:buChar char="⚬"/>
            </a:pPr>
            <a:r>
              <a:rPr lang="en-US" sz="1699">
                <a:solidFill>
                  <a:srgbClr val="000000"/>
                </a:solidFill>
                <a:latin typeface="Open Sans"/>
              </a:rPr>
              <a:t> Nicknamed “the little Moscow” </a:t>
            </a:r>
          </a:p>
          <a:p>
            <a:pPr marL="734055" lvl="2" indent="-244685">
              <a:lnSpc>
                <a:spcPts val="2379"/>
              </a:lnSpc>
              <a:buFont typeface="Arial"/>
              <a:buChar char="⚬"/>
            </a:pPr>
            <a:r>
              <a:rPr lang="en-US" sz="1699">
                <a:solidFill>
                  <a:srgbClr val="000000"/>
                </a:solidFill>
                <a:latin typeface="Open Sans"/>
              </a:rPr>
              <a:t>17% of the population is Russian speaking. </a:t>
            </a:r>
          </a:p>
          <a:p>
            <a:pPr marL="367027" lvl="1" indent="-183514" algn="l">
              <a:lnSpc>
                <a:spcPts val="2379"/>
              </a:lnSpc>
              <a:buFont typeface="Arial"/>
              <a:buChar char="•"/>
            </a:pPr>
            <a:r>
              <a:rPr lang="en-US" sz="1699">
                <a:solidFill>
                  <a:srgbClr val="000000"/>
                </a:solidFill>
                <a:latin typeface="Open Sans"/>
              </a:rPr>
              <a:t>Financial sanctions imposed by the EU to these billionairs </a:t>
            </a:r>
          </a:p>
        </p:txBody>
      </p:sp>
      <p:grpSp>
        <p:nvGrpSpPr>
          <p:cNvPr id="12" name="Group 12"/>
          <p:cNvGrpSpPr/>
          <p:nvPr/>
        </p:nvGrpSpPr>
        <p:grpSpPr>
          <a:xfrm>
            <a:off x="320284" y="1770807"/>
            <a:ext cx="5532170" cy="586814"/>
            <a:chOff x="0" y="0"/>
            <a:chExt cx="1457032" cy="154552"/>
          </a:xfrm>
        </p:grpSpPr>
        <p:sp>
          <p:nvSpPr>
            <p:cNvPr id="13" name="Freeform 13"/>
            <p:cNvSpPr/>
            <p:nvPr/>
          </p:nvSpPr>
          <p:spPr>
            <a:xfrm>
              <a:off x="0" y="0"/>
              <a:ext cx="1457032" cy="154552"/>
            </a:xfrm>
            <a:custGeom>
              <a:avLst/>
              <a:gdLst/>
              <a:ahLst/>
              <a:cxnLst/>
              <a:rect l="l" t="t" r="r" b="b"/>
              <a:pathLst>
                <a:path w="1457032" h="154552">
                  <a:moveTo>
                    <a:pt x="26589" y="0"/>
                  </a:moveTo>
                  <a:lnTo>
                    <a:pt x="1430443" y="0"/>
                  </a:lnTo>
                  <a:cubicBezTo>
                    <a:pt x="1437495" y="0"/>
                    <a:pt x="1444258" y="2801"/>
                    <a:pt x="1449245" y="7788"/>
                  </a:cubicBezTo>
                  <a:cubicBezTo>
                    <a:pt x="1454231" y="12774"/>
                    <a:pt x="1457032" y="19537"/>
                    <a:pt x="1457032" y="26589"/>
                  </a:cubicBezTo>
                  <a:lnTo>
                    <a:pt x="1457032" y="127963"/>
                  </a:lnTo>
                  <a:cubicBezTo>
                    <a:pt x="1457032" y="142647"/>
                    <a:pt x="1445128" y="154552"/>
                    <a:pt x="1430443" y="154552"/>
                  </a:cubicBezTo>
                  <a:lnTo>
                    <a:pt x="26589" y="154552"/>
                  </a:lnTo>
                  <a:cubicBezTo>
                    <a:pt x="19537" y="154552"/>
                    <a:pt x="12774" y="151751"/>
                    <a:pt x="7788" y="146764"/>
                  </a:cubicBezTo>
                  <a:cubicBezTo>
                    <a:pt x="2801" y="141778"/>
                    <a:pt x="0" y="135015"/>
                    <a:pt x="0" y="127963"/>
                  </a:cubicBezTo>
                  <a:lnTo>
                    <a:pt x="0" y="26589"/>
                  </a:lnTo>
                  <a:cubicBezTo>
                    <a:pt x="0" y="11904"/>
                    <a:pt x="11904" y="0"/>
                    <a:pt x="26589" y="0"/>
                  </a:cubicBezTo>
                  <a:close/>
                </a:path>
              </a:pathLst>
            </a:custGeom>
            <a:solidFill>
              <a:srgbClr val="000000">
                <a:alpha val="0"/>
              </a:srgbClr>
            </a:solidFill>
            <a:ln w="76200" cap="sq">
              <a:solidFill>
                <a:srgbClr val="213559"/>
              </a:solidFill>
              <a:prstDash val="solid"/>
              <a:miter/>
            </a:ln>
          </p:spPr>
        </p:sp>
        <p:sp>
          <p:nvSpPr>
            <p:cNvPr id="14" name="TextBox 14"/>
            <p:cNvSpPr txBox="1"/>
            <p:nvPr/>
          </p:nvSpPr>
          <p:spPr>
            <a:xfrm>
              <a:off x="0" y="-85725"/>
              <a:ext cx="1457032" cy="240277"/>
            </a:xfrm>
            <a:prstGeom prst="rect">
              <a:avLst/>
            </a:prstGeom>
          </p:spPr>
          <p:txBody>
            <a:bodyPr lIns="50800" tIns="50800" rIns="50800" bIns="50800" rtlCol="0" anchor="ctr"/>
            <a:lstStyle/>
            <a:p>
              <a:pPr algn="ctr">
                <a:lnSpc>
                  <a:spcPts val="2923"/>
                </a:lnSpc>
              </a:pPr>
              <a:endParaRPr/>
            </a:p>
          </p:txBody>
        </p:sp>
      </p:grpSp>
    </p:spTree>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034069"/>
            <a:ext cx="18288000" cy="252931"/>
            <a:chOff x="0" y="0"/>
            <a:chExt cx="4816593" cy="66616"/>
          </a:xfrm>
        </p:grpSpPr>
        <p:sp>
          <p:nvSpPr>
            <p:cNvPr id="3" name="Freeform 3"/>
            <p:cNvSpPr/>
            <p:nvPr/>
          </p:nvSpPr>
          <p:spPr>
            <a:xfrm>
              <a:off x="0" y="0"/>
              <a:ext cx="4816592" cy="66616"/>
            </a:xfrm>
            <a:custGeom>
              <a:avLst/>
              <a:gdLst/>
              <a:ahLst/>
              <a:cxnLst/>
              <a:rect l="l" t="t" r="r" b="b"/>
              <a:pathLst>
                <a:path w="4816592" h="66616">
                  <a:moveTo>
                    <a:pt x="0" y="0"/>
                  </a:moveTo>
                  <a:lnTo>
                    <a:pt x="4816592" y="0"/>
                  </a:lnTo>
                  <a:lnTo>
                    <a:pt x="4816592" y="66616"/>
                  </a:lnTo>
                  <a:lnTo>
                    <a:pt x="0" y="66616"/>
                  </a:lnTo>
                  <a:close/>
                </a:path>
              </a:pathLst>
            </a:custGeom>
            <a:solidFill>
              <a:srgbClr val="5F97A1"/>
            </a:solidFill>
          </p:spPr>
        </p:sp>
        <p:sp>
          <p:nvSpPr>
            <p:cNvPr id="4" name="TextBox 4"/>
            <p:cNvSpPr txBox="1"/>
            <p:nvPr/>
          </p:nvSpPr>
          <p:spPr>
            <a:xfrm>
              <a:off x="0" y="-85725"/>
              <a:ext cx="4816593" cy="152341"/>
            </a:xfrm>
            <a:prstGeom prst="rect">
              <a:avLst/>
            </a:prstGeom>
          </p:spPr>
          <p:txBody>
            <a:bodyPr lIns="50800" tIns="50800" rIns="50800" bIns="50800" rtlCol="0" anchor="ctr"/>
            <a:lstStyle/>
            <a:p>
              <a:pPr algn="ctr">
                <a:lnSpc>
                  <a:spcPts val="2923"/>
                </a:lnSpc>
              </a:pPr>
              <a:endParaRPr/>
            </a:p>
          </p:txBody>
        </p:sp>
      </p:grpSp>
      <p:sp>
        <p:nvSpPr>
          <p:cNvPr id="5" name="Freeform 5"/>
          <p:cNvSpPr/>
          <p:nvPr/>
        </p:nvSpPr>
        <p:spPr>
          <a:xfrm>
            <a:off x="-126034" y="0"/>
            <a:ext cx="18725691" cy="10389993"/>
          </a:xfrm>
          <a:custGeom>
            <a:avLst/>
            <a:gdLst/>
            <a:ahLst/>
            <a:cxnLst/>
            <a:rect l="l" t="t" r="r" b="b"/>
            <a:pathLst>
              <a:path w="18725691" h="10389993">
                <a:moveTo>
                  <a:pt x="0" y="0"/>
                </a:moveTo>
                <a:lnTo>
                  <a:pt x="18725691" y="0"/>
                </a:lnTo>
                <a:lnTo>
                  <a:pt x="18725691" y="10389993"/>
                </a:lnTo>
                <a:lnTo>
                  <a:pt x="0" y="10389993"/>
                </a:lnTo>
                <a:lnTo>
                  <a:pt x="0" y="0"/>
                </a:lnTo>
                <a:close/>
              </a:path>
            </a:pathLst>
          </a:custGeom>
          <a:blipFill>
            <a:blip r:embed="rId2"/>
            <a:stretch>
              <a:fillRect/>
            </a:stretch>
          </a:blipFill>
        </p:spPr>
      </p:sp>
      <p:sp>
        <p:nvSpPr>
          <p:cNvPr id="6" name="TextBox 6"/>
          <p:cNvSpPr txBox="1"/>
          <p:nvPr/>
        </p:nvSpPr>
        <p:spPr>
          <a:xfrm>
            <a:off x="3115373" y="8682950"/>
            <a:ext cx="12242876" cy="1707043"/>
          </a:xfrm>
          <a:prstGeom prst="rect">
            <a:avLst/>
          </a:prstGeom>
        </p:spPr>
        <p:txBody>
          <a:bodyPr lIns="0" tIns="0" rIns="0" bIns="0" rtlCol="0" anchor="t">
            <a:spAutoFit/>
          </a:bodyPr>
          <a:lstStyle/>
          <a:p>
            <a:pPr>
              <a:lnSpc>
                <a:spcPts val="13777"/>
              </a:lnSpc>
            </a:pPr>
            <a:r>
              <a:rPr lang="en-US" sz="9840" spc="718">
                <a:solidFill>
                  <a:srgbClr val="000000"/>
                </a:solidFill>
                <a:latin typeface="Bebas Neue Bold"/>
              </a:rPr>
              <a:t>thank you for listening </a:t>
            </a:r>
          </a:p>
        </p:txBody>
      </p:sp>
    </p:spTree>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0E3"/>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AutoShape 4"/>
          <p:cNvSpPr/>
          <p:nvPr/>
        </p:nvSpPr>
        <p:spPr>
          <a:xfrm>
            <a:off x="1028700" y="3703457"/>
            <a:ext cx="16230600" cy="5554843"/>
          </a:xfrm>
          <a:prstGeom prst="rect">
            <a:avLst/>
          </a:prstGeom>
          <a:solidFill>
            <a:srgbClr val="D5B58E"/>
          </a:solidFill>
        </p:spPr>
      </p:sp>
      <p:grpSp>
        <p:nvGrpSpPr>
          <p:cNvPr id="5" name="Group 5"/>
          <p:cNvGrpSpPr/>
          <p:nvPr/>
        </p:nvGrpSpPr>
        <p:grpSpPr>
          <a:xfrm>
            <a:off x="9639230" y="-203728"/>
            <a:ext cx="8944351" cy="10694456"/>
            <a:chOff x="0" y="0"/>
            <a:chExt cx="8603361" cy="10286746"/>
          </a:xfrm>
        </p:grpSpPr>
        <p:sp>
          <p:nvSpPr>
            <p:cNvPr id="6" name="Freeform 6"/>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l="-66035" r="-66035"/>
              </a:stretch>
            </a:blipFill>
          </p:spPr>
        </p:sp>
      </p:grpSp>
      <p:sp>
        <p:nvSpPr>
          <p:cNvPr id="7" name="Freeform 7"/>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1028700" y="1200150"/>
            <a:ext cx="5935366" cy="2097024"/>
          </a:xfrm>
          <a:prstGeom prst="rect">
            <a:avLst/>
          </a:prstGeom>
        </p:spPr>
        <p:txBody>
          <a:bodyPr lIns="0" tIns="0" rIns="0" bIns="0" rtlCol="0" anchor="t">
            <a:spAutoFit/>
          </a:bodyPr>
          <a:lstStyle/>
          <a:p>
            <a:pPr>
              <a:lnSpc>
                <a:spcPts val="8071"/>
              </a:lnSpc>
            </a:pPr>
            <a:r>
              <a:rPr lang="en-US" sz="8236" spc="-485">
                <a:solidFill>
                  <a:srgbClr val="D5B58E"/>
                </a:solidFill>
                <a:latin typeface="Montserrat Ultra-Bold Italics"/>
              </a:rPr>
              <a:t>TABLE OF CONTENTS</a:t>
            </a:r>
          </a:p>
        </p:txBody>
      </p:sp>
      <p:sp>
        <p:nvSpPr>
          <p:cNvPr id="9" name="TextBox 9"/>
          <p:cNvSpPr txBox="1"/>
          <p:nvPr/>
        </p:nvSpPr>
        <p:spPr>
          <a:xfrm>
            <a:off x="1512057" y="4212341"/>
            <a:ext cx="6123635" cy="4356100"/>
          </a:xfrm>
          <a:prstGeom prst="rect">
            <a:avLst/>
          </a:prstGeom>
        </p:spPr>
        <p:txBody>
          <a:bodyPr lIns="0" tIns="0" rIns="0" bIns="0" rtlCol="0" anchor="t">
            <a:spAutoFit/>
          </a:bodyPr>
          <a:lstStyle/>
          <a:p>
            <a:pPr marL="539749" lvl="1" indent="-269875" algn="just">
              <a:lnSpc>
                <a:spcPts val="4324"/>
              </a:lnSpc>
              <a:buFont typeface="Arial"/>
              <a:buChar char="•"/>
            </a:pPr>
            <a:r>
              <a:rPr lang="en-US" sz="2499" spc="49">
                <a:solidFill>
                  <a:srgbClr val="000000"/>
                </a:solidFill>
                <a:latin typeface="Times New Roman Bold"/>
              </a:rPr>
              <a:t>KEY DATAS </a:t>
            </a:r>
          </a:p>
          <a:p>
            <a:pPr marL="539749" lvl="1" indent="-269875" algn="just">
              <a:lnSpc>
                <a:spcPts val="4324"/>
              </a:lnSpc>
              <a:buFont typeface="Arial"/>
              <a:buChar char="•"/>
            </a:pPr>
            <a:r>
              <a:rPr lang="en-US" sz="2499" spc="49">
                <a:solidFill>
                  <a:srgbClr val="000000"/>
                </a:solidFill>
                <a:latin typeface="Times New Roman Bold"/>
              </a:rPr>
              <a:t>HISTORY </a:t>
            </a:r>
          </a:p>
          <a:p>
            <a:pPr marL="539749" lvl="1" indent="-269875" algn="just">
              <a:lnSpc>
                <a:spcPts val="4324"/>
              </a:lnSpc>
              <a:buFont typeface="Arial"/>
              <a:buChar char="•"/>
            </a:pPr>
            <a:r>
              <a:rPr lang="en-US" sz="2499" spc="49">
                <a:solidFill>
                  <a:srgbClr val="000000"/>
                </a:solidFill>
                <a:latin typeface="Times New Roman Bold"/>
              </a:rPr>
              <a:t>ECONOMY </a:t>
            </a:r>
          </a:p>
          <a:p>
            <a:pPr marL="539749" lvl="1" indent="-269875" algn="just">
              <a:lnSpc>
                <a:spcPts val="4324"/>
              </a:lnSpc>
              <a:buFont typeface="Arial"/>
              <a:buChar char="•"/>
            </a:pPr>
            <a:r>
              <a:rPr lang="en-US" sz="2499" spc="49">
                <a:solidFill>
                  <a:srgbClr val="000000"/>
                </a:solidFill>
                <a:latin typeface="Times New Roman Bold"/>
              </a:rPr>
              <a:t>POLITICS </a:t>
            </a:r>
          </a:p>
          <a:p>
            <a:pPr marL="539749" lvl="1" indent="-269875" algn="just">
              <a:lnSpc>
                <a:spcPts val="4324"/>
              </a:lnSpc>
              <a:buFont typeface="Arial"/>
              <a:buChar char="•"/>
            </a:pPr>
            <a:r>
              <a:rPr lang="en-US" sz="2499" spc="49">
                <a:solidFill>
                  <a:srgbClr val="000000"/>
                </a:solidFill>
                <a:latin typeface="Times New Roman Bold"/>
              </a:rPr>
              <a:t>RELATIONS WITH EU </a:t>
            </a:r>
          </a:p>
          <a:p>
            <a:pPr marL="539749" lvl="1" indent="-269875" algn="just">
              <a:lnSpc>
                <a:spcPts val="4324"/>
              </a:lnSpc>
              <a:buFont typeface="Arial"/>
              <a:buChar char="•"/>
            </a:pPr>
            <a:r>
              <a:rPr lang="en-US" sz="2499" spc="49">
                <a:solidFill>
                  <a:srgbClr val="000000"/>
                </a:solidFill>
                <a:latin typeface="Times New Roman Bold"/>
              </a:rPr>
              <a:t>CRISIS </a:t>
            </a:r>
          </a:p>
          <a:p>
            <a:pPr marL="1079499" lvl="2" indent="-359833" algn="just">
              <a:lnSpc>
                <a:spcPts val="4324"/>
              </a:lnSpc>
              <a:buFont typeface="Arial"/>
              <a:buChar char="⚬"/>
            </a:pPr>
            <a:r>
              <a:rPr lang="en-US" sz="2499" spc="49">
                <a:solidFill>
                  <a:srgbClr val="000000"/>
                </a:solidFill>
                <a:latin typeface="Times New Roman Bold"/>
              </a:rPr>
              <a:t>Economic </a:t>
            </a:r>
          </a:p>
          <a:p>
            <a:pPr marL="1079499" lvl="2" indent="-359833" algn="just">
              <a:lnSpc>
                <a:spcPts val="4324"/>
              </a:lnSpc>
              <a:buFont typeface="Arial"/>
              <a:buChar char="⚬"/>
            </a:pPr>
            <a:r>
              <a:rPr lang="en-US" sz="2499" spc="49">
                <a:solidFill>
                  <a:srgbClr val="000000"/>
                </a:solidFill>
                <a:latin typeface="Times New Roman Bold"/>
              </a:rPr>
              <a:t>Russia/Ukraine war </a:t>
            </a:r>
          </a:p>
        </p:txBody>
      </p:sp>
    </p:spTree>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302910" y="2001418"/>
            <a:ext cx="10754018" cy="6771653"/>
            <a:chOff x="0" y="0"/>
            <a:chExt cx="2832334" cy="1783481"/>
          </a:xfrm>
        </p:grpSpPr>
        <p:sp>
          <p:nvSpPr>
            <p:cNvPr id="3" name="Freeform 3"/>
            <p:cNvSpPr/>
            <p:nvPr/>
          </p:nvSpPr>
          <p:spPr>
            <a:xfrm>
              <a:off x="0" y="0"/>
              <a:ext cx="2832334" cy="1783480"/>
            </a:xfrm>
            <a:custGeom>
              <a:avLst/>
              <a:gdLst/>
              <a:ahLst/>
              <a:cxnLst/>
              <a:rect l="l" t="t" r="r" b="b"/>
              <a:pathLst>
                <a:path w="2832334" h="1783480">
                  <a:moveTo>
                    <a:pt x="0" y="0"/>
                  </a:moveTo>
                  <a:lnTo>
                    <a:pt x="2832334" y="0"/>
                  </a:lnTo>
                  <a:lnTo>
                    <a:pt x="2832334" y="1783480"/>
                  </a:lnTo>
                  <a:lnTo>
                    <a:pt x="0" y="1783480"/>
                  </a:lnTo>
                  <a:close/>
                </a:path>
              </a:pathLst>
            </a:custGeom>
            <a:solidFill>
              <a:srgbClr val="D5B58E"/>
            </a:solidFill>
          </p:spPr>
        </p:sp>
        <p:sp>
          <p:nvSpPr>
            <p:cNvPr id="4" name="TextBox 4"/>
            <p:cNvSpPr txBox="1"/>
            <p:nvPr/>
          </p:nvSpPr>
          <p:spPr>
            <a:xfrm>
              <a:off x="0" y="-85725"/>
              <a:ext cx="2832334" cy="1869206"/>
            </a:xfrm>
            <a:prstGeom prst="rect">
              <a:avLst/>
            </a:prstGeom>
          </p:spPr>
          <p:txBody>
            <a:bodyPr lIns="50800" tIns="50800" rIns="50800" bIns="50800" rtlCol="0" anchor="ctr"/>
            <a:lstStyle/>
            <a:p>
              <a:pPr algn="ctr">
                <a:lnSpc>
                  <a:spcPts val="2923"/>
                </a:lnSpc>
              </a:pPr>
              <a:endParaRPr/>
            </a:p>
          </p:txBody>
        </p:sp>
      </p:grpSp>
      <p:grpSp>
        <p:nvGrpSpPr>
          <p:cNvPr id="5" name="Group 5"/>
          <p:cNvGrpSpPr/>
          <p:nvPr/>
        </p:nvGrpSpPr>
        <p:grpSpPr>
          <a:xfrm>
            <a:off x="6459925" y="0"/>
            <a:ext cx="11828075" cy="6566868"/>
            <a:chOff x="0" y="0"/>
            <a:chExt cx="3115213" cy="1729545"/>
          </a:xfrm>
        </p:grpSpPr>
        <p:sp>
          <p:nvSpPr>
            <p:cNvPr id="6" name="Freeform 6"/>
            <p:cNvSpPr/>
            <p:nvPr/>
          </p:nvSpPr>
          <p:spPr>
            <a:xfrm>
              <a:off x="0" y="0"/>
              <a:ext cx="3115213" cy="1729545"/>
            </a:xfrm>
            <a:custGeom>
              <a:avLst/>
              <a:gdLst/>
              <a:ahLst/>
              <a:cxnLst/>
              <a:rect l="l" t="t" r="r" b="b"/>
              <a:pathLst>
                <a:path w="3115213" h="1729545">
                  <a:moveTo>
                    <a:pt x="0" y="0"/>
                  </a:moveTo>
                  <a:lnTo>
                    <a:pt x="3115213" y="0"/>
                  </a:lnTo>
                  <a:lnTo>
                    <a:pt x="3115213" y="1729545"/>
                  </a:lnTo>
                  <a:lnTo>
                    <a:pt x="0" y="1729545"/>
                  </a:lnTo>
                  <a:close/>
                </a:path>
              </a:pathLst>
            </a:custGeom>
            <a:solidFill>
              <a:srgbClr val="C0C8E1"/>
            </a:solidFill>
          </p:spPr>
        </p:sp>
        <p:sp>
          <p:nvSpPr>
            <p:cNvPr id="7" name="TextBox 7"/>
            <p:cNvSpPr txBox="1"/>
            <p:nvPr/>
          </p:nvSpPr>
          <p:spPr>
            <a:xfrm>
              <a:off x="0" y="-85725"/>
              <a:ext cx="3115213" cy="1815270"/>
            </a:xfrm>
            <a:prstGeom prst="rect">
              <a:avLst/>
            </a:prstGeom>
          </p:spPr>
          <p:txBody>
            <a:bodyPr lIns="50800" tIns="50800" rIns="50800" bIns="50800" rtlCol="0" anchor="ctr"/>
            <a:lstStyle/>
            <a:p>
              <a:pPr algn="ctr">
                <a:lnSpc>
                  <a:spcPts val="2923"/>
                </a:lnSpc>
              </a:pPr>
              <a:endParaRPr/>
            </a:p>
          </p:txBody>
        </p:sp>
      </p:grpSp>
      <p:sp>
        <p:nvSpPr>
          <p:cNvPr id="8" name="Freeform 8"/>
          <p:cNvSpPr/>
          <p:nvPr/>
        </p:nvSpPr>
        <p:spPr>
          <a:xfrm>
            <a:off x="8303876" y="662356"/>
            <a:ext cx="8140173" cy="5242155"/>
          </a:xfrm>
          <a:custGeom>
            <a:avLst/>
            <a:gdLst/>
            <a:ahLst/>
            <a:cxnLst/>
            <a:rect l="l" t="t" r="r" b="b"/>
            <a:pathLst>
              <a:path w="8140173" h="5242155">
                <a:moveTo>
                  <a:pt x="0" y="0"/>
                </a:moveTo>
                <a:lnTo>
                  <a:pt x="8140173" y="0"/>
                </a:lnTo>
                <a:lnTo>
                  <a:pt x="8140173" y="5242156"/>
                </a:lnTo>
                <a:lnTo>
                  <a:pt x="0" y="5242156"/>
                </a:lnTo>
                <a:lnTo>
                  <a:pt x="0" y="0"/>
                </a:lnTo>
                <a:close/>
              </a:path>
            </a:pathLst>
          </a:custGeom>
          <a:blipFill>
            <a:blip r:embed="rId2"/>
            <a:stretch>
              <a:fillRect l="-3873" t="-527" r="-3873"/>
            </a:stretch>
          </a:blipFill>
        </p:spPr>
      </p:sp>
      <p:sp>
        <p:nvSpPr>
          <p:cNvPr id="9" name="TextBox 9"/>
          <p:cNvSpPr txBox="1"/>
          <p:nvPr/>
        </p:nvSpPr>
        <p:spPr>
          <a:xfrm>
            <a:off x="175558" y="1886108"/>
            <a:ext cx="6107932" cy="8989640"/>
          </a:xfrm>
          <a:prstGeom prst="rect">
            <a:avLst/>
          </a:prstGeom>
        </p:spPr>
        <p:txBody>
          <a:bodyPr lIns="0" tIns="0" rIns="0" bIns="0" rtlCol="0" anchor="t">
            <a:spAutoFit/>
          </a:bodyPr>
          <a:lstStyle/>
          <a:p>
            <a:pPr marL="684496" lvl="1" indent="-342248">
              <a:lnSpc>
                <a:spcPts val="4438"/>
              </a:lnSpc>
              <a:spcBef>
                <a:spcPct val="0"/>
              </a:spcBef>
              <a:buFont typeface="Arial"/>
              <a:buChar char="•"/>
            </a:pPr>
            <a:r>
              <a:rPr lang="en-US" sz="2800" dirty="0">
                <a:solidFill>
                  <a:srgbClr val="4B261F"/>
                </a:solidFill>
                <a:latin typeface="Times New Roman Bold"/>
              </a:rPr>
              <a:t>Capital </a:t>
            </a:r>
            <a:r>
              <a:rPr lang="en-US" sz="2800" dirty="0">
                <a:solidFill>
                  <a:srgbClr val="4B261F"/>
                </a:solidFill>
                <a:latin typeface="Times New Roman"/>
              </a:rPr>
              <a:t>: Nicosia </a:t>
            </a:r>
          </a:p>
          <a:p>
            <a:pPr marL="684496" lvl="1" indent="-342248">
              <a:lnSpc>
                <a:spcPts val="4438"/>
              </a:lnSpc>
              <a:spcBef>
                <a:spcPct val="0"/>
              </a:spcBef>
              <a:buFont typeface="Arial"/>
              <a:buChar char="•"/>
            </a:pPr>
            <a:r>
              <a:rPr lang="en-US" sz="2800" dirty="0">
                <a:solidFill>
                  <a:srgbClr val="4B261F"/>
                </a:solidFill>
                <a:latin typeface="Times New Roman Bold"/>
              </a:rPr>
              <a:t>Area</a:t>
            </a:r>
            <a:r>
              <a:rPr lang="en-US" sz="2800" dirty="0">
                <a:solidFill>
                  <a:srgbClr val="4B261F"/>
                </a:solidFill>
                <a:latin typeface="Times New Roman"/>
              </a:rPr>
              <a:t> : 9 253 Km2 </a:t>
            </a:r>
          </a:p>
          <a:p>
            <a:pPr>
              <a:lnSpc>
                <a:spcPts val="4438"/>
              </a:lnSpc>
              <a:spcBef>
                <a:spcPct val="0"/>
              </a:spcBef>
            </a:pPr>
            <a:endParaRPr lang="en-US" sz="3170" dirty="0">
              <a:solidFill>
                <a:srgbClr val="4B261F"/>
              </a:solidFill>
              <a:latin typeface="Times New Roman"/>
            </a:endParaRPr>
          </a:p>
          <a:p>
            <a:pPr>
              <a:lnSpc>
                <a:spcPts val="4438"/>
              </a:lnSpc>
              <a:spcBef>
                <a:spcPct val="0"/>
              </a:spcBef>
            </a:pPr>
            <a:endParaRPr lang="en-US" sz="2800" dirty="0">
              <a:solidFill>
                <a:srgbClr val="4B261F"/>
              </a:solidFill>
              <a:latin typeface="Times New Roman"/>
            </a:endParaRPr>
          </a:p>
          <a:p>
            <a:pPr marL="684496" lvl="1" indent="-342248">
              <a:lnSpc>
                <a:spcPts val="4438"/>
              </a:lnSpc>
              <a:spcBef>
                <a:spcPct val="0"/>
              </a:spcBef>
              <a:buFont typeface="Arial"/>
              <a:buChar char="•"/>
            </a:pPr>
            <a:r>
              <a:rPr lang="en-US" sz="2800" dirty="0">
                <a:solidFill>
                  <a:srgbClr val="4B261F"/>
                </a:solidFill>
                <a:latin typeface="Times New Roman Bold"/>
              </a:rPr>
              <a:t>Population </a:t>
            </a:r>
            <a:r>
              <a:rPr lang="en-US" sz="2800" dirty="0">
                <a:solidFill>
                  <a:srgbClr val="4B261F"/>
                </a:solidFill>
                <a:latin typeface="Times New Roman"/>
              </a:rPr>
              <a:t>: 900 000 </a:t>
            </a:r>
            <a:r>
              <a:rPr lang="en-US" sz="2800" dirty="0" err="1">
                <a:solidFill>
                  <a:srgbClr val="4B261F"/>
                </a:solidFill>
                <a:latin typeface="Times New Roman"/>
              </a:rPr>
              <a:t>hab</a:t>
            </a:r>
            <a:endParaRPr lang="en-US" sz="2800" dirty="0">
              <a:solidFill>
                <a:srgbClr val="4B261F"/>
              </a:solidFill>
              <a:latin typeface="Times New Roman"/>
            </a:endParaRPr>
          </a:p>
          <a:p>
            <a:pPr marL="684496" lvl="1" indent="-342248">
              <a:lnSpc>
                <a:spcPts val="4438"/>
              </a:lnSpc>
              <a:spcBef>
                <a:spcPct val="0"/>
              </a:spcBef>
              <a:buFont typeface="Arial"/>
              <a:buChar char="•"/>
            </a:pPr>
            <a:r>
              <a:rPr lang="en-US" sz="2800" dirty="0">
                <a:solidFill>
                  <a:srgbClr val="4B261F"/>
                </a:solidFill>
                <a:latin typeface="Times New Roman Bold"/>
              </a:rPr>
              <a:t>Languages spoken </a:t>
            </a:r>
            <a:r>
              <a:rPr lang="en-US" sz="2800" dirty="0">
                <a:solidFill>
                  <a:srgbClr val="4B261F"/>
                </a:solidFill>
                <a:latin typeface="Times New Roman"/>
              </a:rPr>
              <a:t>: Greek Turkish</a:t>
            </a:r>
          </a:p>
          <a:p>
            <a:pPr marL="684496" lvl="1" indent="-342248">
              <a:lnSpc>
                <a:spcPts val="4438"/>
              </a:lnSpc>
              <a:spcBef>
                <a:spcPct val="0"/>
              </a:spcBef>
              <a:buFont typeface="Arial"/>
              <a:buChar char="•"/>
            </a:pPr>
            <a:r>
              <a:rPr lang="en-US" sz="2800" dirty="0">
                <a:solidFill>
                  <a:srgbClr val="4B261F"/>
                </a:solidFill>
                <a:latin typeface="Times New Roman Bold"/>
              </a:rPr>
              <a:t>Administrative division :</a:t>
            </a:r>
            <a:r>
              <a:rPr lang="en-US" sz="2800" dirty="0">
                <a:solidFill>
                  <a:srgbClr val="4B261F"/>
                </a:solidFill>
                <a:latin typeface="Times New Roman"/>
              </a:rPr>
              <a:t> </a:t>
            </a:r>
          </a:p>
          <a:p>
            <a:pPr marL="1368991" lvl="2" indent="-456330">
              <a:lnSpc>
                <a:spcPts val="4438"/>
              </a:lnSpc>
              <a:spcBef>
                <a:spcPct val="0"/>
              </a:spcBef>
              <a:buFont typeface="Arial"/>
              <a:buChar char="⚬"/>
            </a:pPr>
            <a:r>
              <a:rPr lang="en-US" sz="2800" dirty="0">
                <a:solidFill>
                  <a:srgbClr val="4B261F"/>
                </a:solidFill>
                <a:latin typeface="Times New Roman"/>
              </a:rPr>
              <a:t>6 districts</a:t>
            </a:r>
          </a:p>
          <a:p>
            <a:pPr marL="1368991" lvl="2" indent="-456330">
              <a:lnSpc>
                <a:spcPts val="4438"/>
              </a:lnSpc>
              <a:spcBef>
                <a:spcPct val="0"/>
              </a:spcBef>
              <a:buFont typeface="Arial"/>
              <a:buChar char="⚬"/>
            </a:pPr>
            <a:r>
              <a:rPr lang="en-US" sz="2800" dirty="0">
                <a:solidFill>
                  <a:srgbClr val="4B261F"/>
                </a:solidFill>
                <a:latin typeface="Times New Roman"/>
              </a:rPr>
              <a:t>33 towns</a:t>
            </a:r>
          </a:p>
          <a:p>
            <a:pPr marL="1368991" lvl="2" indent="-456330">
              <a:lnSpc>
                <a:spcPts val="4438"/>
              </a:lnSpc>
              <a:spcBef>
                <a:spcPct val="0"/>
              </a:spcBef>
              <a:buFont typeface="Arial"/>
              <a:buChar char="⚬"/>
            </a:pPr>
            <a:r>
              <a:rPr lang="en-US" sz="2800" dirty="0">
                <a:solidFill>
                  <a:srgbClr val="4B261F"/>
                </a:solidFill>
                <a:latin typeface="Times New Roman"/>
              </a:rPr>
              <a:t>85 municipalities </a:t>
            </a:r>
          </a:p>
          <a:p>
            <a:pPr>
              <a:lnSpc>
                <a:spcPts val="4438"/>
              </a:lnSpc>
              <a:spcBef>
                <a:spcPct val="0"/>
              </a:spcBef>
            </a:pPr>
            <a:endParaRPr lang="en-US" sz="2800" dirty="0">
              <a:solidFill>
                <a:srgbClr val="4B261F"/>
              </a:solidFill>
              <a:latin typeface="Times New Roman"/>
            </a:endParaRPr>
          </a:p>
          <a:p>
            <a:pPr>
              <a:lnSpc>
                <a:spcPts val="4438"/>
              </a:lnSpc>
              <a:spcBef>
                <a:spcPct val="0"/>
              </a:spcBef>
            </a:pPr>
            <a:endParaRPr lang="en-US" sz="2800" dirty="0">
              <a:solidFill>
                <a:srgbClr val="4B261F"/>
              </a:solidFill>
              <a:latin typeface="Times New Roman"/>
            </a:endParaRPr>
          </a:p>
          <a:p>
            <a:pPr marL="684496" lvl="1" indent="-342248">
              <a:lnSpc>
                <a:spcPts val="4438"/>
              </a:lnSpc>
              <a:spcBef>
                <a:spcPct val="0"/>
              </a:spcBef>
              <a:buFont typeface="Arial"/>
              <a:buChar char="•"/>
            </a:pPr>
            <a:r>
              <a:rPr lang="en-US" sz="2800" dirty="0">
                <a:solidFill>
                  <a:srgbClr val="4B261F"/>
                </a:solidFill>
                <a:latin typeface="Times New Roman Bold"/>
              </a:rPr>
              <a:t>HDI </a:t>
            </a:r>
            <a:r>
              <a:rPr lang="en-US" sz="2800" dirty="0">
                <a:solidFill>
                  <a:srgbClr val="4B261F"/>
                </a:solidFill>
                <a:latin typeface="Times New Roman"/>
              </a:rPr>
              <a:t>: 0,896 (2021) </a:t>
            </a:r>
          </a:p>
          <a:p>
            <a:pPr marL="684496" lvl="1" indent="-342248">
              <a:lnSpc>
                <a:spcPts val="4438"/>
              </a:lnSpc>
              <a:spcBef>
                <a:spcPct val="0"/>
              </a:spcBef>
              <a:buFont typeface="Arial"/>
              <a:buChar char="•"/>
            </a:pPr>
            <a:r>
              <a:rPr lang="en-US" sz="2800" dirty="0">
                <a:solidFill>
                  <a:srgbClr val="4B261F"/>
                </a:solidFill>
                <a:latin typeface="Times New Roman Bold"/>
              </a:rPr>
              <a:t>GDP </a:t>
            </a:r>
            <a:r>
              <a:rPr lang="en-US" sz="2800" dirty="0">
                <a:solidFill>
                  <a:srgbClr val="4B261F"/>
                </a:solidFill>
                <a:latin typeface="Times New Roman"/>
              </a:rPr>
              <a:t>: 21, 55 billions </a:t>
            </a:r>
            <a:r>
              <a:rPr lang="en-US" sz="2800" dirty="0" smtClean="0">
                <a:solidFill>
                  <a:srgbClr val="4B261F"/>
                </a:solidFill>
                <a:latin typeface="Times New Roman"/>
              </a:rPr>
              <a:t>euros </a:t>
            </a:r>
            <a:endParaRPr lang="en-US" sz="2800" dirty="0">
              <a:solidFill>
                <a:srgbClr val="4B261F"/>
              </a:solidFill>
              <a:latin typeface="Times New Roman"/>
            </a:endParaRPr>
          </a:p>
          <a:p>
            <a:pPr>
              <a:lnSpc>
                <a:spcPts val="4438"/>
              </a:lnSpc>
              <a:spcBef>
                <a:spcPct val="0"/>
              </a:spcBef>
            </a:pPr>
            <a:endParaRPr lang="en-US" sz="3170" dirty="0">
              <a:solidFill>
                <a:srgbClr val="4B261F"/>
              </a:solidFill>
              <a:latin typeface="Times New Roman"/>
            </a:endParaRPr>
          </a:p>
          <a:p>
            <a:pPr>
              <a:lnSpc>
                <a:spcPts val="4106"/>
              </a:lnSpc>
              <a:spcBef>
                <a:spcPct val="0"/>
              </a:spcBef>
            </a:pPr>
            <a:endParaRPr lang="en-US" sz="3170" dirty="0">
              <a:solidFill>
                <a:srgbClr val="4B261F"/>
              </a:solidFill>
              <a:latin typeface="Times New Roman"/>
            </a:endParaRPr>
          </a:p>
        </p:txBody>
      </p:sp>
      <p:sp>
        <p:nvSpPr>
          <p:cNvPr id="10" name="TextBox 10"/>
          <p:cNvSpPr txBox="1"/>
          <p:nvPr/>
        </p:nvSpPr>
        <p:spPr>
          <a:xfrm>
            <a:off x="10415076" y="959710"/>
            <a:ext cx="1706285" cy="589915"/>
          </a:xfrm>
          <a:prstGeom prst="rect">
            <a:avLst/>
          </a:prstGeom>
        </p:spPr>
        <p:txBody>
          <a:bodyPr lIns="0" tIns="0" rIns="0" bIns="0" rtlCol="0" anchor="t">
            <a:spAutoFit/>
          </a:bodyPr>
          <a:lstStyle/>
          <a:p>
            <a:pPr>
              <a:lnSpc>
                <a:spcPts val="4759"/>
              </a:lnSpc>
            </a:pPr>
            <a:r>
              <a:rPr lang="en-US" sz="3399">
                <a:solidFill>
                  <a:srgbClr val="FFFFFF"/>
                </a:solidFill>
                <a:latin typeface="Bebas Neue"/>
              </a:rPr>
              <a:t>stagflation</a:t>
            </a:r>
          </a:p>
        </p:txBody>
      </p:sp>
      <p:sp>
        <p:nvSpPr>
          <p:cNvPr id="11" name="TextBox 11"/>
          <p:cNvSpPr txBox="1"/>
          <p:nvPr/>
        </p:nvSpPr>
        <p:spPr>
          <a:xfrm>
            <a:off x="258815" y="359409"/>
            <a:ext cx="2970709" cy="1186182"/>
          </a:xfrm>
          <a:prstGeom prst="rect">
            <a:avLst/>
          </a:prstGeom>
        </p:spPr>
        <p:txBody>
          <a:bodyPr lIns="0" tIns="0" rIns="0" bIns="0" rtlCol="0" anchor="t">
            <a:spAutoFit/>
          </a:bodyPr>
          <a:lstStyle/>
          <a:p>
            <a:pPr>
              <a:lnSpc>
                <a:spcPts val="9519"/>
              </a:lnSpc>
            </a:pPr>
            <a:r>
              <a:rPr lang="en-US" sz="6799" u="sng">
                <a:solidFill>
                  <a:srgbClr val="4B261F"/>
                </a:solidFill>
                <a:latin typeface="Bebas Neue Bold"/>
              </a:rPr>
              <a:t>KEY DATAS </a:t>
            </a:r>
          </a:p>
        </p:txBody>
      </p:sp>
      <p:sp>
        <p:nvSpPr>
          <p:cNvPr id="12" name="TextBox 12"/>
          <p:cNvSpPr txBox="1"/>
          <p:nvPr/>
        </p:nvSpPr>
        <p:spPr>
          <a:xfrm rot="-2615">
            <a:off x="6460615" y="7271488"/>
            <a:ext cx="11616234" cy="1986841"/>
          </a:xfrm>
          <a:prstGeom prst="rect">
            <a:avLst/>
          </a:prstGeom>
        </p:spPr>
        <p:txBody>
          <a:bodyPr lIns="0" tIns="0" rIns="0" bIns="0" rtlCol="0" anchor="t">
            <a:spAutoFit/>
          </a:bodyPr>
          <a:lstStyle/>
          <a:p>
            <a:pPr marL="599754" lvl="1" indent="-299877">
              <a:lnSpc>
                <a:spcPts val="3889"/>
              </a:lnSpc>
              <a:spcBef>
                <a:spcPct val="0"/>
              </a:spcBef>
              <a:buFont typeface="Arial"/>
              <a:buChar char="•"/>
            </a:pPr>
            <a:r>
              <a:rPr lang="en-US" sz="2777">
                <a:solidFill>
                  <a:srgbClr val="4B261F"/>
                </a:solidFill>
                <a:latin typeface="Times New Roman Bold"/>
              </a:rPr>
              <a:t>Political system</a:t>
            </a:r>
            <a:r>
              <a:rPr lang="en-US" sz="2777">
                <a:solidFill>
                  <a:srgbClr val="4B261F"/>
                </a:solidFill>
                <a:latin typeface="Times New Roman"/>
              </a:rPr>
              <a:t> : presidential republic </a:t>
            </a:r>
          </a:p>
          <a:p>
            <a:pPr marL="599754" lvl="1" indent="-299877">
              <a:lnSpc>
                <a:spcPts val="3889"/>
              </a:lnSpc>
              <a:spcBef>
                <a:spcPct val="0"/>
              </a:spcBef>
              <a:buFont typeface="Arial"/>
              <a:buChar char="•"/>
            </a:pPr>
            <a:r>
              <a:rPr lang="en-US" sz="2777">
                <a:solidFill>
                  <a:srgbClr val="4B261F"/>
                </a:solidFill>
                <a:latin typeface="Times New Roman Bold"/>
              </a:rPr>
              <a:t>Head of government </a:t>
            </a:r>
            <a:r>
              <a:rPr lang="en-US" sz="2777">
                <a:solidFill>
                  <a:srgbClr val="4B261F"/>
                </a:solidFill>
                <a:latin typeface="Times New Roman"/>
              </a:rPr>
              <a:t>: Níkos Christodoulídes since february of 2023</a:t>
            </a:r>
          </a:p>
          <a:p>
            <a:pPr marL="599754" lvl="1" indent="-299877">
              <a:lnSpc>
                <a:spcPts val="3889"/>
              </a:lnSpc>
              <a:spcBef>
                <a:spcPct val="0"/>
              </a:spcBef>
              <a:buFont typeface="Arial"/>
              <a:buChar char="•"/>
            </a:pPr>
            <a:r>
              <a:rPr lang="en-US" sz="2777">
                <a:solidFill>
                  <a:srgbClr val="4B261F"/>
                </a:solidFill>
                <a:latin typeface="Times New Roman Bold"/>
              </a:rPr>
              <a:t>Next elections</a:t>
            </a:r>
            <a:r>
              <a:rPr lang="en-US" sz="2777">
                <a:solidFill>
                  <a:srgbClr val="4B261F"/>
                </a:solidFill>
                <a:latin typeface="Times New Roman"/>
              </a:rPr>
              <a:t> : parliamentary elections in 2026 and presidentials in 2028. </a:t>
            </a:r>
          </a:p>
          <a:p>
            <a:pPr marL="599754" lvl="1" indent="-299877">
              <a:lnSpc>
                <a:spcPts val="3889"/>
              </a:lnSpc>
              <a:spcBef>
                <a:spcPct val="0"/>
              </a:spcBef>
              <a:buFont typeface="Arial"/>
              <a:buChar char="•"/>
            </a:pPr>
            <a:r>
              <a:rPr lang="en-US" sz="2777">
                <a:solidFill>
                  <a:srgbClr val="4B261F"/>
                </a:solidFill>
                <a:latin typeface="Times New Roman Bold"/>
              </a:rPr>
              <a:t>Date of entry in the EU </a:t>
            </a:r>
            <a:r>
              <a:rPr lang="en-US" sz="2777">
                <a:solidFill>
                  <a:srgbClr val="4B261F"/>
                </a:solidFill>
                <a:latin typeface="Times New Roman"/>
              </a:rPr>
              <a:t>: 2004 </a:t>
            </a:r>
          </a:p>
        </p:txBody>
      </p:sp>
      <p:sp>
        <p:nvSpPr>
          <p:cNvPr id="13" name="AutoShape 13"/>
          <p:cNvSpPr/>
          <p:nvPr/>
        </p:nvSpPr>
        <p:spPr>
          <a:xfrm flipV="1">
            <a:off x="6478975" y="74628"/>
            <a:ext cx="0" cy="6492240"/>
          </a:xfrm>
          <a:prstGeom prst="line">
            <a:avLst/>
          </a:prstGeom>
          <a:ln w="114300" cap="flat">
            <a:solidFill>
              <a:srgbClr val="944343"/>
            </a:solidFill>
            <a:prstDash val="solid"/>
            <a:headEnd type="none" w="sm" len="sm"/>
            <a:tailEnd type="none" w="sm" len="sm"/>
          </a:ln>
        </p:spPr>
      </p:sp>
      <p:sp>
        <p:nvSpPr>
          <p:cNvPr id="14" name="AutoShape 14"/>
          <p:cNvSpPr/>
          <p:nvPr/>
        </p:nvSpPr>
        <p:spPr>
          <a:xfrm flipH="1" flipV="1">
            <a:off x="6535437" y="6514108"/>
            <a:ext cx="11752563" cy="52760"/>
          </a:xfrm>
          <a:prstGeom prst="line">
            <a:avLst/>
          </a:prstGeom>
          <a:ln w="114300" cap="flat">
            <a:solidFill>
              <a:srgbClr val="944343"/>
            </a:solidFill>
            <a:prstDash val="solid"/>
            <a:headEnd type="none" w="sm" len="sm"/>
            <a:tailEnd type="none" w="sm" len="sm"/>
          </a:ln>
        </p:spPr>
      </p:sp>
      <p:sp>
        <p:nvSpPr>
          <p:cNvPr id="15" name="AutoShape 15"/>
          <p:cNvSpPr/>
          <p:nvPr/>
        </p:nvSpPr>
        <p:spPr>
          <a:xfrm flipH="1" flipV="1">
            <a:off x="6422082" y="57149"/>
            <a:ext cx="11866175" cy="17478"/>
          </a:xfrm>
          <a:prstGeom prst="line">
            <a:avLst/>
          </a:prstGeom>
          <a:ln w="114300" cap="flat">
            <a:solidFill>
              <a:srgbClr val="944343"/>
            </a:solidFill>
            <a:prstDash val="solid"/>
            <a:headEnd type="none" w="sm" len="sm"/>
            <a:tailEnd type="none" w="sm" len="sm"/>
          </a:ln>
        </p:spPr>
      </p:sp>
    </p:spTree>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2717981" y="5359133"/>
            <a:ext cx="11992286" cy="1233900"/>
          </a:xfrm>
          <a:custGeom>
            <a:avLst/>
            <a:gdLst/>
            <a:ahLst/>
            <a:cxnLst/>
            <a:rect l="l" t="t" r="r" b="b"/>
            <a:pathLst>
              <a:path w="11992286" h="1233900">
                <a:moveTo>
                  <a:pt x="0" y="0"/>
                </a:moveTo>
                <a:lnTo>
                  <a:pt x="11992286" y="0"/>
                </a:lnTo>
                <a:lnTo>
                  <a:pt x="11992286" y="1233900"/>
                </a:lnTo>
                <a:lnTo>
                  <a:pt x="0" y="12339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sp>
      <p:grpSp>
        <p:nvGrpSpPr>
          <p:cNvPr id="4" name="Group 4"/>
          <p:cNvGrpSpPr/>
          <p:nvPr/>
        </p:nvGrpSpPr>
        <p:grpSpPr>
          <a:xfrm>
            <a:off x="7171074" y="3816083"/>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p:spPr>
        </p:sp>
        <p:sp>
          <p:nvSpPr>
            <p:cNvPr id="6" name="TextBox 6"/>
            <p:cNvSpPr txBox="1"/>
            <p:nvPr/>
          </p:nvSpPr>
          <p:spPr>
            <a:xfrm>
              <a:off x="0" y="-85725"/>
              <a:ext cx="812800" cy="898525"/>
            </a:xfrm>
            <a:prstGeom prst="rect">
              <a:avLst/>
            </a:prstGeom>
          </p:spPr>
          <p:txBody>
            <a:bodyPr lIns="50800" tIns="50800" rIns="50800" bIns="50800" rtlCol="0" anchor="ctr"/>
            <a:lstStyle/>
            <a:p>
              <a:pPr algn="ctr">
                <a:lnSpc>
                  <a:spcPts val="2923"/>
                </a:lnSpc>
              </a:pPr>
              <a:endParaRPr/>
            </a:p>
          </p:txBody>
        </p:sp>
      </p:grpSp>
      <p:grpSp>
        <p:nvGrpSpPr>
          <p:cNvPr id="7" name="Group 7"/>
          <p:cNvGrpSpPr/>
          <p:nvPr/>
        </p:nvGrpSpPr>
        <p:grpSpPr>
          <a:xfrm>
            <a:off x="357369" y="3654358"/>
            <a:ext cx="3147857" cy="1329925"/>
            <a:chOff x="0" y="0"/>
            <a:chExt cx="829065" cy="350268"/>
          </a:xfrm>
        </p:grpSpPr>
        <p:sp>
          <p:nvSpPr>
            <p:cNvPr id="8" name="Freeform 8"/>
            <p:cNvSpPr/>
            <p:nvPr/>
          </p:nvSpPr>
          <p:spPr>
            <a:xfrm>
              <a:off x="0" y="0"/>
              <a:ext cx="829065" cy="350268"/>
            </a:xfrm>
            <a:custGeom>
              <a:avLst/>
              <a:gdLst/>
              <a:ahLst/>
              <a:cxnLst/>
              <a:rect l="l" t="t" r="r" b="b"/>
              <a:pathLst>
                <a:path w="829065" h="350268">
                  <a:moveTo>
                    <a:pt x="0" y="0"/>
                  </a:moveTo>
                  <a:lnTo>
                    <a:pt x="829065" y="0"/>
                  </a:lnTo>
                  <a:lnTo>
                    <a:pt x="829065" y="350268"/>
                  </a:lnTo>
                  <a:lnTo>
                    <a:pt x="0" y="350268"/>
                  </a:lnTo>
                  <a:close/>
                </a:path>
              </a:pathLst>
            </a:custGeom>
            <a:solidFill>
              <a:srgbClr val="000000">
                <a:alpha val="0"/>
              </a:srgbClr>
            </a:solidFill>
            <a:ln w="38100" cap="sq">
              <a:solidFill>
                <a:srgbClr val="D1A095"/>
              </a:solidFill>
              <a:prstDash val="solid"/>
              <a:miter/>
            </a:ln>
          </p:spPr>
        </p:sp>
        <p:sp>
          <p:nvSpPr>
            <p:cNvPr id="9" name="TextBox 9"/>
            <p:cNvSpPr txBox="1"/>
            <p:nvPr/>
          </p:nvSpPr>
          <p:spPr>
            <a:xfrm>
              <a:off x="0" y="-85725"/>
              <a:ext cx="829065" cy="435993"/>
            </a:xfrm>
            <a:prstGeom prst="rect">
              <a:avLst/>
            </a:prstGeom>
          </p:spPr>
          <p:txBody>
            <a:bodyPr lIns="50800" tIns="50800" rIns="50800" bIns="50800" rtlCol="0" anchor="ctr"/>
            <a:lstStyle/>
            <a:p>
              <a:pPr algn="ctr">
                <a:lnSpc>
                  <a:spcPts val="2923"/>
                </a:lnSpc>
              </a:pPr>
              <a:endParaRPr/>
            </a:p>
          </p:txBody>
        </p:sp>
      </p:grpSp>
      <p:sp>
        <p:nvSpPr>
          <p:cNvPr id="10" name="TextBox 10"/>
          <p:cNvSpPr txBox="1"/>
          <p:nvPr/>
        </p:nvSpPr>
        <p:spPr>
          <a:xfrm>
            <a:off x="1279823" y="242576"/>
            <a:ext cx="4588768" cy="1218565"/>
          </a:xfrm>
          <a:prstGeom prst="rect">
            <a:avLst/>
          </a:prstGeom>
        </p:spPr>
        <p:txBody>
          <a:bodyPr lIns="0" tIns="0" rIns="0" bIns="0" rtlCol="0" anchor="t">
            <a:spAutoFit/>
          </a:bodyPr>
          <a:lstStyle/>
          <a:p>
            <a:pPr algn="ctr">
              <a:lnSpc>
                <a:spcPts val="8959"/>
              </a:lnSpc>
            </a:pPr>
            <a:r>
              <a:rPr lang="en-US" sz="6399" u="sng">
                <a:solidFill>
                  <a:srgbClr val="000000"/>
                </a:solidFill>
                <a:latin typeface="Times New Roman Bold"/>
              </a:rPr>
              <a:t>I. HISTORY</a:t>
            </a:r>
          </a:p>
        </p:txBody>
      </p:sp>
      <p:sp>
        <p:nvSpPr>
          <p:cNvPr id="11" name="TextBox 11"/>
          <p:cNvSpPr txBox="1"/>
          <p:nvPr/>
        </p:nvSpPr>
        <p:spPr>
          <a:xfrm>
            <a:off x="3075350" y="5706842"/>
            <a:ext cx="1665585" cy="481331"/>
          </a:xfrm>
          <a:prstGeom prst="rect">
            <a:avLst/>
          </a:prstGeom>
        </p:spPr>
        <p:txBody>
          <a:bodyPr lIns="0" tIns="0" rIns="0" bIns="0" rtlCol="0" anchor="t">
            <a:spAutoFit/>
          </a:bodyPr>
          <a:lstStyle/>
          <a:p>
            <a:pPr algn="ctr">
              <a:lnSpc>
                <a:spcPts val="3919"/>
              </a:lnSpc>
            </a:pPr>
            <a:r>
              <a:rPr lang="en-US" sz="2799">
                <a:solidFill>
                  <a:srgbClr val="000000"/>
                </a:solidFill>
                <a:latin typeface="Open Sans Bold"/>
              </a:rPr>
              <a:t>Antiquity</a:t>
            </a:r>
          </a:p>
        </p:txBody>
      </p:sp>
      <p:sp>
        <p:nvSpPr>
          <p:cNvPr id="12" name="TextBox 12"/>
          <p:cNvSpPr txBox="1"/>
          <p:nvPr/>
        </p:nvSpPr>
        <p:spPr>
          <a:xfrm>
            <a:off x="5789020" y="5706842"/>
            <a:ext cx="1172865" cy="481331"/>
          </a:xfrm>
          <a:prstGeom prst="rect">
            <a:avLst/>
          </a:prstGeom>
        </p:spPr>
        <p:txBody>
          <a:bodyPr lIns="0" tIns="0" rIns="0" bIns="0" rtlCol="0" anchor="t">
            <a:spAutoFit/>
          </a:bodyPr>
          <a:lstStyle/>
          <a:p>
            <a:pPr algn="ctr">
              <a:lnSpc>
                <a:spcPts val="3919"/>
              </a:lnSpc>
            </a:pPr>
            <a:r>
              <a:rPr lang="en-US" sz="2799">
                <a:solidFill>
                  <a:srgbClr val="000000"/>
                </a:solidFill>
                <a:latin typeface="Open Sans Bold"/>
              </a:rPr>
              <a:t>XII-XVI</a:t>
            </a:r>
          </a:p>
        </p:txBody>
      </p:sp>
      <p:sp>
        <p:nvSpPr>
          <p:cNvPr id="13" name="TextBox 13"/>
          <p:cNvSpPr txBox="1"/>
          <p:nvPr/>
        </p:nvSpPr>
        <p:spPr>
          <a:xfrm>
            <a:off x="8009126" y="5706842"/>
            <a:ext cx="1409998" cy="481331"/>
          </a:xfrm>
          <a:prstGeom prst="rect">
            <a:avLst/>
          </a:prstGeom>
        </p:spPr>
        <p:txBody>
          <a:bodyPr lIns="0" tIns="0" rIns="0" bIns="0" rtlCol="0" anchor="t">
            <a:spAutoFit/>
          </a:bodyPr>
          <a:lstStyle/>
          <a:p>
            <a:pPr algn="ctr">
              <a:lnSpc>
                <a:spcPts val="3919"/>
              </a:lnSpc>
            </a:pPr>
            <a:r>
              <a:rPr lang="en-US" sz="2799">
                <a:solidFill>
                  <a:srgbClr val="000000"/>
                </a:solidFill>
                <a:latin typeface="Open Sans Bold"/>
              </a:rPr>
              <a:t>XVII-XIX</a:t>
            </a:r>
          </a:p>
        </p:txBody>
      </p:sp>
      <p:sp>
        <p:nvSpPr>
          <p:cNvPr id="14" name="TextBox 14"/>
          <p:cNvSpPr txBox="1"/>
          <p:nvPr/>
        </p:nvSpPr>
        <p:spPr>
          <a:xfrm>
            <a:off x="10934690" y="5706842"/>
            <a:ext cx="474365" cy="481331"/>
          </a:xfrm>
          <a:prstGeom prst="rect">
            <a:avLst/>
          </a:prstGeom>
        </p:spPr>
        <p:txBody>
          <a:bodyPr lIns="0" tIns="0" rIns="0" bIns="0" rtlCol="0" anchor="t">
            <a:spAutoFit/>
          </a:bodyPr>
          <a:lstStyle/>
          <a:p>
            <a:pPr algn="ctr">
              <a:lnSpc>
                <a:spcPts val="3919"/>
              </a:lnSpc>
            </a:pPr>
            <a:r>
              <a:rPr lang="en-US" sz="2799">
                <a:solidFill>
                  <a:srgbClr val="000000"/>
                </a:solidFill>
                <a:latin typeface="Open Sans Bold"/>
              </a:rPr>
              <a:t>XX</a:t>
            </a:r>
          </a:p>
        </p:txBody>
      </p:sp>
      <p:sp>
        <p:nvSpPr>
          <p:cNvPr id="15" name="TextBox 15"/>
          <p:cNvSpPr txBox="1"/>
          <p:nvPr/>
        </p:nvSpPr>
        <p:spPr>
          <a:xfrm>
            <a:off x="13254958" y="5706842"/>
            <a:ext cx="592038" cy="481331"/>
          </a:xfrm>
          <a:prstGeom prst="rect">
            <a:avLst/>
          </a:prstGeom>
        </p:spPr>
        <p:txBody>
          <a:bodyPr lIns="0" tIns="0" rIns="0" bIns="0" rtlCol="0" anchor="t">
            <a:spAutoFit/>
          </a:bodyPr>
          <a:lstStyle/>
          <a:p>
            <a:pPr algn="ctr">
              <a:lnSpc>
                <a:spcPts val="3919"/>
              </a:lnSpc>
            </a:pPr>
            <a:r>
              <a:rPr lang="en-US" sz="2799">
                <a:solidFill>
                  <a:srgbClr val="000000"/>
                </a:solidFill>
                <a:latin typeface="Open Sans Bold"/>
              </a:rPr>
              <a:t>XXI</a:t>
            </a:r>
          </a:p>
        </p:txBody>
      </p:sp>
      <p:sp>
        <p:nvSpPr>
          <p:cNvPr id="16" name="TextBox 16"/>
          <p:cNvSpPr txBox="1"/>
          <p:nvPr/>
        </p:nvSpPr>
        <p:spPr>
          <a:xfrm>
            <a:off x="1357114" y="1723711"/>
            <a:ext cx="15573773" cy="403860"/>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Times New Roman"/>
              </a:rPr>
              <a:t>“For centuries, the island's geographical location gave rise to constant rivalry between the powers that wanted to secure possession of it.” </a:t>
            </a:r>
          </a:p>
        </p:txBody>
      </p:sp>
      <p:sp>
        <p:nvSpPr>
          <p:cNvPr id="17" name="TextBox 17"/>
          <p:cNvSpPr txBox="1"/>
          <p:nvPr/>
        </p:nvSpPr>
        <p:spPr>
          <a:xfrm>
            <a:off x="357369" y="3739883"/>
            <a:ext cx="3147857" cy="1082676"/>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Known for its copper, Cyprus is at the crossroads of important trade routes. </a:t>
            </a:r>
          </a:p>
        </p:txBody>
      </p:sp>
      <p:sp>
        <p:nvSpPr>
          <p:cNvPr id="18" name="TextBox 18"/>
          <p:cNvSpPr txBox="1"/>
          <p:nvPr/>
        </p:nvSpPr>
        <p:spPr>
          <a:xfrm>
            <a:off x="426350" y="7101300"/>
            <a:ext cx="3147857" cy="1435101"/>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Over the centuries, it assimilated different cultures : Mycenaean, Phoenician, Greek, Roman, Byzantine... </a:t>
            </a:r>
          </a:p>
        </p:txBody>
      </p:sp>
      <p:grpSp>
        <p:nvGrpSpPr>
          <p:cNvPr id="19" name="Group 19"/>
          <p:cNvGrpSpPr/>
          <p:nvPr/>
        </p:nvGrpSpPr>
        <p:grpSpPr>
          <a:xfrm>
            <a:off x="275532" y="7020908"/>
            <a:ext cx="3449492" cy="1672084"/>
            <a:chOff x="0" y="0"/>
            <a:chExt cx="908508" cy="440384"/>
          </a:xfrm>
        </p:grpSpPr>
        <p:sp>
          <p:nvSpPr>
            <p:cNvPr id="20" name="Freeform 20"/>
            <p:cNvSpPr/>
            <p:nvPr/>
          </p:nvSpPr>
          <p:spPr>
            <a:xfrm>
              <a:off x="0" y="0"/>
              <a:ext cx="908508" cy="440384"/>
            </a:xfrm>
            <a:custGeom>
              <a:avLst/>
              <a:gdLst/>
              <a:ahLst/>
              <a:cxnLst/>
              <a:rect l="l" t="t" r="r" b="b"/>
              <a:pathLst>
                <a:path w="908508" h="440384">
                  <a:moveTo>
                    <a:pt x="0" y="0"/>
                  </a:moveTo>
                  <a:lnTo>
                    <a:pt x="908508" y="0"/>
                  </a:lnTo>
                  <a:lnTo>
                    <a:pt x="908508" y="440384"/>
                  </a:lnTo>
                  <a:lnTo>
                    <a:pt x="0" y="440384"/>
                  </a:lnTo>
                  <a:close/>
                </a:path>
              </a:pathLst>
            </a:custGeom>
            <a:solidFill>
              <a:srgbClr val="000000">
                <a:alpha val="0"/>
              </a:srgbClr>
            </a:solidFill>
            <a:ln w="38100" cap="sq">
              <a:solidFill>
                <a:srgbClr val="D1A095"/>
              </a:solidFill>
              <a:prstDash val="solid"/>
              <a:miter/>
            </a:ln>
          </p:spPr>
        </p:sp>
        <p:sp>
          <p:nvSpPr>
            <p:cNvPr id="21" name="TextBox 21"/>
            <p:cNvSpPr txBox="1"/>
            <p:nvPr/>
          </p:nvSpPr>
          <p:spPr>
            <a:xfrm>
              <a:off x="0" y="-85725"/>
              <a:ext cx="908508" cy="526109"/>
            </a:xfrm>
            <a:prstGeom prst="rect">
              <a:avLst/>
            </a:prstGeom>
          </p:spPr>
          <p:txBody>
            <a:bodyPr lIns="50800" tIns="50800" rIns="50800" bIns="50800" rtlCol="0" anchor="ctr"/>
            <a:lstStyle/>
            <a:p>
              <a:pPr algn="ctr">
                <a:lnSpc>
                  <a:spcPts val="2923"/>
                </a:lnSpc>
              </a:pPr>
              <a:endParaRPr/>
            </a:p>
          </p:txBody>
        </p:sp>
      </p:grpSp>
      <p:sp>
        <p:nvSpPr>
          <p:cNvPr id="22" name="TextBox 22"/>
          <p:cNvSpPr txBox="1"/>
          <p:nvPr/>
        </p:nvSpPr>
        <p:spPr>
          <a:xfrm>
            <a:off x="4465812" y="3387458"/>
            <a:ext cx="3973189" cy="1435101"/>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Conquered by the Franks in 1192, it then fell to the Venetians in 1489, the Ottoman Turks in 1571 and the British in 1878 (until 1960).</a:t>
            </a:r>
          </a:p>
        </p:txBody>
      </p:sp>
      <p:sp>
        <p:nvSpPr>
          <p:cNvPr id="23" name="TextBox 23"/>
          <p:cNvSpPr txBox="1"/>
          <p:nvPr/>
        </p:nvSpPr>
        <p:spPr>
          <a:xfrm>
            <a:off x="6509626" y="7004071"/>
            <a:ext cx="3973189" cy="730251"/>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Proclamation of Cyprus's independence on 16 August 1960</a:t>
            </a:r>
          </a:p>
        </p:txBody>
      </p:sp>
      <p:grpSp>
        <p:nvGrpSpPr>
          <p:cNvPr id="24" name="Group 24"/>
          <p:cNvGrpSpPr/>
          <p:nvPr/>
        </p:nvGrpSpPr>
        <p:grpSpPr>
          <a:xfrm>
            <a:off x="4338019" y="3307066"/>
            <a:ext cx="4341334" cy="1672084"/>
            <a:chOff x="0" y="0"/>
            <a:chExt cx="1143397" cy="440384"/>
          </a:xfrm>
        </p:grpSpPr>
        <p:sp>
          <p:nvSpPr>
            <p:cNvPr id="25" name="Freeform 25"/>
            <p:cNvSpPr/>
            <p:nvPr/>
          </p:nvSpPr>
          <p:spPr>
            <a:xfrm>
              <a:off x="0" y="0"/>
              <a:ext cx="1143396" cy="440384"/>
            </a:xfrm>
            <a:custGeom>
              <a:avLst/>
              <a:gdLst/>
              <a:ahLst/>
              <a:cxnLst/>
              <a:rect l="l" t="t" r="r" b="b"/>
              <a:pathLst>
                <a:path w="1143396" h="440384">
                  <a:moveTo>
                    <a:pt x="0" y="0"/>
                  </a:moveTo>
                  <a:lnTo>
                    <a:pt x="1143396" y="0"/>
                  </a:lnTo>
                  <a:lnTo>
                    <a:pt x="1143396" y="440384"/>
                  </a:lnTo>
                  <a:lnTo>
                    <a:pt x="0" y="440384"/>
                  </a:lnTo>
                  <a:close/>
                </a:path>
              </a:pathLst>
            </a:custGeom>
            <a:solidFill>
              <a:srgbClr val="000000">
                <a:alpha val="0"/>
              </a:srgbClr>
            </a:solidFill>
            <a:ln w="38100" cap="sq">
              <a:solidFill>
                <a:srgbClr val="D5B58E"/>
              </a:solidFill>
              <a:prstDash val="solid"/>
              <a:miter/>
            </a:ln>
          </p:spPr>
        </p:sp>
        <p:sp>
          <p:nvSpPr>
            <p:cNvPr id="26" name="TextBox 26"/>
            <p:cNvSpPr txBox="1"/>
            <p:nvPr/>
          </p:nvSpPr>
          <p:spPr>
            <a:xfrm>
              <a:off x="0" y="-85725"/>
              <a:ext cx="1143397" cy="526109"/>
            </a:xfrm>
            <a:prstGeom prst="rect">
              <a:avLst/>
            </a:prstGeom>
          </p:spPr>
          <p:txBody>
            <a:bodyPr lIns="50800" tIns="50800" rIns="50800" bIns="50800" rtlCol="0" anchor="ctr"/>
            <a:lstStyle/>
            <a:p>
              <a:pPr algn="ctr">
                <a:lnSpc>
                  <a:spcPts val="2923"/>
                </a:lnSpc>
              </a:pPr>
              <a:endParaRPr/>
            </a:p>
          </p:txBody>
        </p:sp>
      </p:grpSp>
      <p:sp>
        <p:nvSpPr>
          <p:cNvPr id="27" name="TextBox 27"/>
          <p:cNvSpPr txBox="1"/>
          <p:nvPr/>
        </p:nvSpPr>
        <p:spPr>
          <a:xfrm>
            <a:off x="6509626" y="8086747"/>
            <a:ext cx="3973189" cy="1435101"/>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Christmas 1963 : Intervention by UN forces following an increase in tensions between Greek and Turks Cypriots. </a:t>
            </a:r>
          </a:p>
        </p:txBody>
      </p:sp>
      <p:grpSp>
        <p:nvGrpSpPr>
          <p:cNvPr id="28" name="Group 28"/>
          <p:cNvGrpSpPr/>
          <p:nvPr/>
        </p:nvGrpSpPr>
        <p:grpSpPr>
          <a:xfrm>
            <a:off x="6375452" y="8006355"/>
            <a:ext cx="4341334" cy="1672084"/>
            <a:chOff x="0" y="0"/>
            <a:chExt cx="1143397" cy="440384"/>
          </a:xfrm>
        </p:grpSpPr>
        <p:sp>
          <p:nvSpPr>
            <p:cNvPr id="29" name="Freeform 29"/>
            <p:cNvSpPr/>
            <p:nvPr/>
          </p:nvSpPr>
          <p:spPr>
            <a:xfrm>
              <a:off x="0" y="0"/>
              <a:ext cx="1143396" cy="440384"/>
            </a:xfrm>
            <a:custGeom>
              <a:avLst/>
              <a:gdLst/>
              <a:ahLst/>
              <a:cxnLst/>
              <a:rect l="l" t="t" r="r" b="b"/>
              <a:pathLst>
                <a:path w="1143396" h="440384">
                  <a:moveTo>
                    <a:pt x="0" y="0"/>
                  </a:moveTo>
                  <a:lnTo>
                    <a:pt x="1143396" y="0"/>
                  </a:lnTo>
                  <a:lnTo>
                    <a:pt x="1143396" y="440384"/>
                  </a:lnTo>
                  <a:lnTo>
                    <a:pt x="0" y="440384"/>
                  </a:lnTo>
                  <a:close/>
                </a:path>
              </a:pathLst>
            </a:custGeom>
            <a:solidFill>
              <a:srgbClr val="000000">
                <a:alpha val="0"/>
              </a:srgbClr>
            </a:solidFill>
            <a:ln w="38100" cap="sq">
              <a:solidFill>
                <a:srgbClr val="D6B656"/>
              </a:solidFill>
              <a:prstDash val="solid"/>
              <a:miter/>
            </a:ln>
          </p:spPr>
        </p:sp>
        <p:sp>
          <p:nvSpPr>
            <p:cNvPr id="30" name="TextBox 30"/>
            <p:cNvSpPr txBox="1"/>
            <p:nvPr/>
          </p:nvSpPr>
          <p:spPr>
            <a:xfrm>
              <a:off x="0" y="-85725"/>
              <a:ext cx="1143397" cy="526109"/>
            </a:xfrm>
            <a:prstGeom prst="rect">
              <a:avLst/>
            </a:prstGeom>
          </p:spPr>
          <p:txBody>
            <a:bodyPr lIns="50800" tIns="50800" rIns="50800" bIns="50800" rtlCol="0" anchor="ctr"/>
            <a:lstStyle/>
            <a:p>
              <a:pPr algn="ctr">
                <a:lnSpc>
                  <a:spcPts val="2923"/>
                </a:lnSpc>
              </a:pPr>
              <a:endParaRPr/>
            </a:p>
          </p:txBody>
        </p:sp>
      </p:grpSp>
      <p:grpSp>
        <p:nvGrpSpPr>
          <p:cNvPr id="31" name="Group 31"/>
          <p:cNvGrpSpPr/>
          <p:nvPr/>
        </p:nvGrpSpPr>
        <p:grpSpPr>
          <a:xfrm>
            <a:off x="6523295" y="7020908"/>
            <a:ext cx="3972805" cy="772776"/>
            <a:chOff x="0" y="0"/>
            <a:chExt cx="1046335" cy="203530"/>
          </a:xfrm>
        </p:grpSpPr>
        <p:sp>
          <p:nvSpPr>
            <p:cNvPr id="32" name="Freeform 32"/>
            <p:cNvSpPr/>
            <p:nvPr/>
          </p:nvSpPr>
          <p:spPr>
            <a:xfrm>
              <a:off x="0" y="0"/>
              <a:ext cx="1046335" cy="203530"/>
            </a:xfrm>
            <a:custGeom>
              <a:avLst/>
              <a:gdLst/>
              <a:ahLst/>
              <a:cxnLst/>
              <a:rect l="l" t="t" r="r" b="b"/>
              <a:pathLst>
                <a:path w="1046335" h="203530">
                  <a:moveTo>
                    <a:pt x="0" y="0"/>
                  </a:moveTo>
                  <a:lnTo>
                    <a:pt x="1046335" y="0"/>
                  </a:lnTo>
                  <a:lnTo>
                    <a:pt x="1046335" y="203530"/>
                  </a:lnTo>
                  <a:lnTo>
                    <a:pt x="0" y="203530"/>
                  </a:lnTo>
                  <a:close/>
                </a:path>
              </a:pathLst>
            </a:custGeom>
            <a:solidFill>
              <a:srgbClr val="000000">
                <a:alpha val="0"/>
              </a:srgbClr>
            </a:solidFill>
            <a:ln w="38100" cap="sq">
              <a:solidFill>
                <a:srgbClr val="D6B656"/>
              </a:solidFill>
              <a:prstDash val="solid"/>
              <a:miter/>
            </a:ln>
          </p:spPr>
        </p:sp>
        <p:sp>
          <p:nvSpPr>
            <p:cNvPr id="33" name="TextBox 33"/>
            <p:cNvSpPr txBox="1"/>
            <p:nvPr/>
          </p:nvSpPr>
          <p:spPr>
            <a:xfrm>
              <a:off x="0" y="-85725"/>
              <a:ext cx="1046335" cy="289255"/>
            </a:xfrm>
            <a:prstGeom prst="rect">
              <a:avLst/>
            </a:prstGeom>
          </p:spPr>
          <p:txBody>
            <a:bodyPr lIns="50800" tIns="50800" rIns="50800" bIns="50800" rtlCol="0" anchor="ctr"/>
            <a:lstStyle/>
            <a:p>
              <a:pPr algn="ctr">
                <a:lnSpc>
                  <a:spcPts val="2923"/>
                </a:lnSpc>
              </a:pPr>
              <a:endParaRPr/>
            </a:p>
          </p:txBody>
        </p:sp>
      </p:grpSp>
      <p:sp>
        <p:nvSpPr>
          <p:cNvPr id="34" name="TextBox 34"/>
          <p:cNvSpPr txBox="1"/>
          <p:nvPr/>
        </p:nvSpPr>
        <p:spPr>
          <a:xfrm>
            <a:off x="9508027" y="2714357"/>
            <a:ext cx="5327826" cy="2139951"/>
          </a:xfrm>
          <a:prstGeom prst="rect">
            <a:avLst/>
          </a:prstGeom>
        </p:spPr>
        <p:txBody>
          <a:bodyPr lIns="0" tIns="0" rIns="0" bIns="0" rtlCol="0" anchor="t">
            <a:spAutoFit/>
          </a:bodyPr>
          <a:lstStyle/>
          <a:p>
            <a:pPr>
              <a:lnSpc>
                <a:spcPts val="2799"/>
              </a:lnSpc>
            </a:pPr>
            <a:r>
              <a:rPr lang="en-US" sz="1999">
                <a:solidFill>
                  <a:srgbClr val="000000"/>
                </a:solidFill>
                <a:latin typeface="Times New Roman"/>
              </a:rPr>
              <a:t>1974 : Island division </a:t>
            </a:r>
          </a:p>
          <a:p>
            <a:pPr>
              <a:lnSpc>
                <a:spcPts val="2799"/>
              </a:lnSpc>
            </a:pPr>
            <a:r>
              <a:rPr lang="en-US" sz="1999">
                <a:solidFill>
                  <a:srgbClr val="000000"/>
                </a:solidFill>
                <a:latin typeface="Times New Roman"/>
              </a:rPr>
              <a:t>The military in power in Greece organised a coup d'état against Cypriot President Makarios. Turkish troops landed in the north of the island to protect the interests of the Turkish community.</a:t>
            </a:r>
          </a:p>
        </p:txBody>
      </p:sp>
      <p:sp>
        <p:nvSpPr>
          <p:cNvPr id="35" name="TextBox 35"/>
          <p:cNvSpPr txBox="1"/>
          <p:nvPr/>
        </p:nvSpPr>
        <p:spPr>
          <a:xfrm>
            <a:off x="12055164" y="7160663"/>
            <a:ext cx="3147857" cy="1787526"/>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2004 : Rejection of the United Nations plan for the reunification of the island. Cyprus enters the European Union divided.</a:t>
            </a:r>
          </a:p>
        </p:txBody>
      </p:sp>
      <p:sp>
        <p:nvSpPr>
          <p:cNvPr id="36" name="TextBox 36"/>
          <p:cNvSpPr txBox="1"/>
          <p:nvPr/>
        </p:nvSpPr>
        <p:spPr>
          <a:xfrm>
            <a:off x="14921578" y="4746358"/>
            <a:ext cx="3147857" cy="2139951"/>
          </a:xfrm>
          <a:prstGeom prst="rect">
            <a:avLst/>
          </a:prstGeom>
        </p:spPr>
        <p:txBody>
          <a:bodyPr lIns="0" tIns="0" rIns="0" bIns="0" rtlCol="0" anchor="t">
            <a:spAutoFit/>
          </a:bodyPr>
          <a:lstStyle/>
          <a:p>
            <a:pPr algn="ctr">
              <a:lnSpc>
                <a:spcPts val="2799"/>
              </a:lnSpc>
            </a:pPr>
            <a:r>
              <a:rPr lang="en-US" sz="1999">
                <a:solidFill>
                  <a:srgbClr val="000000"/>
                </a:solidFill>
                <a:latin typeface="Times New Roman"/>
              </a:rPr>
              <a:t>2008 : Ledra street, a pedestrian and shopping street in Old Nicosia that had been cut in two by a wall, was reopened after 40 years.</a:t>
            </a:r>
          </a:p>
        </p:txBody>
      </p:sp>
      <p:grpSp>
        <p:nvGrpSpPr>
          <p:cNvPr id="37" name="Group 37"/>
          <p:cNvGrpSpPr/>
          <p:nvPr/>
        </p:nvGrpSpPr>
        <p:grpSpPr>
          <a:xfrm>
            <a:off x="11788019" y="7003511"/>
            <a:ext cx="3682147" cy="2178029"/>
            <a:chOff x="0" y="0"/>
            <a:chExt cx="969783" cy="573637"/>
          </a:xfrm>
        </p:grpSpPr>
        <p:sp>
          <p:nvSpPr>
            <p:cNvPr id="38" name="Freeform 38"/>
            <p:cNvSpPr/>
            <p:nvPr/>
          </p:nvSpPr>
          <p:spPr>
            <a:xfrm>
              <a:off x="0" y="0"/>
              <a:ext cx="969783" cy="573637"/>
            </a:xfrm>
            <a:custGeom>
              <a:avLst/>
              <a:gdLst/>
              <a:ahLst/>
              <a:cxnLst/>
              <a:rect l="l" t="t" r="r" b="b"/>
              <a:pathLst>
                <a:path w="969783" h="573637">
                  <a:moveTo>
                    <a:pt x="0" y="0"/>
                  </a:moveTo>
                  <a:lnTo>
                    <a:pt x="969783" y="0"/>
                  </a:lnTo>
                  <a:lnTo>
                    <a:pt x="969783" y="573637"/>
                  </a:lnTo>
                  <a:lnTo>
                    <a:pt x="0" y="573637"/>
                  </a:lnTo>
                  <a:close/>
                </a:path>
              </a:pathLst>
            </a:custGeom>
            <a:solidFill>
              <a:srgbClr val="000000">
                <a:alpha val="0"/>
              </a:srgbClr>
            </a:solidFill>
            <a:ln w="38100" cap="sq">
              <a:solidFill>
                <a:srgbClr val="A9BFB5"/>
              </a:solidFill>
              <a:prstDash val="solid"/>
              <a:miter/>
            </a:ln>
          </p:spPr>
        </p:sp>
        <p:sp>
          <p:nvSpPr>
            <p:cNvPr id="39" name="TextBox 39"/>
            <p:cNvSpPr txBox="1"/>
            <p:nvPr/>
          </p:nvSpPr>
          <p:spPr>
            <a:xfrm>
              <a:off x="0" y="-85725"/>
              <a:ext cx="969783" cy="659362"/>
            </a:xfrm>
            <a:prstGeom prst="rect">
              <a:avLst/>
            </a:prstGeom>
          </p:spPr>
          <p:txBody>
            <a:bodyPr lIns="50800" tIns="50800" rIns="50800" bIns="50800" rtlCol="0" anchor="ctr"/>
            <a:lstStyle/>
            <a:p>
              <a:pPr algn="ctr">
                <a:lnSpc>
                  <a:spcPts val="2923"/>
                </a:lnSpc>
              </a:pPr>
              <a:endParaRPr/>
            </a:p>
          </p:txBody>
        </p:sp>
      </p:grpSp>
      <p:grpSp>
        <p:nvGrpSpPr>
          <p:cNvPr id="40" name="Group 40"/>
          <p:cNvGrpSpPr/>
          <p:nvPr/>
        </p:nvGrpSpPr>
        <p:grpSpPr>
          <a:xfrm>
            <a:off x="14921578" y="4765419"/>
            <a:ext cx="3309347" cy="2178029"/>
            <a:chOff x="0" y="0"/>
            <a:chExt cx="871597" cy="573637"/>
          </a:xfrm>
        </p:grpSpPr>
        <p:sp>
          <p:nvSpPr>
            <p:cNvPr id="41" name="Freeform 41"/>
            <p:cNvSpPr/>
            <p:nvPr/>
          </p:nvSpPr>
          <p:spPr>
            <a:xfrm>
              <a:off x="0" y="0"/>
              <a:ext cx="871597" cy="573637"/>
            </a:xfrm>
            <a:custGeom>
              <a:avLst/>
              <a:gdLst/>
              <a:ahLst/>
              <a:cxnLst/>
              <a:rect l="l" t="t" r="r" b="b"/>
              <a:pathLst>
                <a:path w="871597" h="573637">
                  <a:moveTo>
                    <a:pt x="0" y="0"/>
                  </a:moveTo>
                  <a:lnTo>
                    <a:pt x="871597" y="0"/>
                  </a:lnTo>
                  <a:lnTo>
                    <a:pt x="871597" y="573637"/>
                  </a:lnTo>
                  <a:lnTo>
                    <a:pt x="0" y="573637"/>
                  </a:lnTo>
                  <a:close/>
                </a:path>
              </a:pathLst>
            </a:custGeom>
            <a:solidFill>
              <a:srgbClr val="000000">
                <a:alpha val="0"/>
              </a:srgbClr>
            </a:solidFill>
            <a:ln w="38100" cap="sq">
              <a:solidFill>
                <a:srgbClr val="A9BFB5"/>
              </a:solidFill>
              <a:prstDash val="solid"/>
              <a:miter/>
            </a:ln>
          </p:spPr>
        </p:sp>
        <p:sp>
          <p:nvSpPr>
            <p:cNvPr id="42" name="TextBox 42"/>
            <p:cNvSpPr txBox="1"/>
            <p:nvPr/>
          </p:nvSpPr>
          <p:spPr>
            <a:xfrm>
              <a:off x="0" y="-85725"/>
              <a:ext cx="871597" cy="659362"/>
            </a:xfrm>
            <a:prstGeom prst="rect">
              <a:avLst/>
            </a:prstGeom>
          </p:spPr>
          <p:txBody>
            <a:bodyPr lIns="50800" tIns="50800" rIns="50800" bIns="50800" rtlCol="0" anchor="ctr"/>
            <a:lstStyle/>
            <a:p>
              <a:pPr algn="ctr">
                <a:lnSpc>
                  <a:spcPts val="2923"/>
                </a:lnSpc>
              </a:pPr>
              <a:endParaRPr/>
            </a:p>
          </p:txBody>
        </p:sp>
      </p:grpSp>
      <p:grpSp>
        <p:nvGrpSpPr>
          <p:cNvPr id="43" name="Group 43"/>
          <p:cNvGrpSpPr/>
          <p:nvPr/>
        </p:nvGrpSpPr>
        <p:grpSpPr>
          <a:xfrm>
            <a:off x="9330799" y="2654337"/>
            <a:ext cx="5505054" cy="2178029"/>
            <a:chOff x="0" y="0"/>
            <a:chExt cx="1449891" cy="573637"/>
          </a:xfrm>
        </p:grpSpPr>
        <p:sp>
          <p:nvSpPr>
            <p:cNvPr id="44" name="Freeform 44"/>
            <p:cNvSpPr/>
            <p:nvPr/>
          </p:nvSpPr>
          <p:spPr>
            <a:xfrm>
              <a:off x="0" y="0"/>
              <a:ext cx="1449891" cy="573637"/>
            </a:xfrm>
            <a:custGeom>
              <a:avLst/>
              <a:gdLst/>
              <a:ahLst/>
              <a:cxnLst/>
              <a:rect l="l" t="t" r="r" b="b"/>
              <a:pathLst>
                <a:path w="1449891" h="573637">
                  <a:moveTo>
                    <a:pt x="0" y="0"/>
                  </a:moveTo>
                  <a:lnTo>
                    <a:pt x="1449891" y="0"/>
                  </a:lnTo>
                  <a:lnTo>
                    <a:pt x="1449891" y="573637"/>
                  </a:lnTo>
                  <a:lnTo>
                    <a:pt x="0" y="573637"/>
                  </a:lnTo>
                  <a:close/>
                </a:path>
              </a:pathLst>
            </a:custGeom>
            <a:solidFill>
              <a:srgbClr val="000000">
                <a:alpha val="0"/>
              </a:srgbClr>
            </a:solidFill>
            <a:ln w="38100" cap="sq">
              <a:solidFill>
                <a:srgbClr val="C0C8E1"/>
              </a:solidFill>
              <a:prstDash val="solid"/>
              <a:miter/>
            </a:ln>
          </p:spPr>
        </p:sp>
        <p:sp>
          <p:nvSpPr>
            <p:cNvPr id="45" name="TextBox 45"/>
            <p:cNvSpPr txBox="1"/>
            <p:nvPr/>
          </p:nvSpPr>
          <p:spPr>
            <a:xfrm>
              <a:off x="0" y="-85725"/>
              <a:ext cx="1449891" cy="659362"/>
            </a:xfrm>
            <a:prstGeom prst="rect">
              <a:avLst/>
            </a:prstGeom>
          </p:spPr>
          <p:txBody>
            <a:bodyPr lIns="50800" tIns="50800" rIns="50800" bIns="50800" rtlCol="0" anchor="ctr"/>
            <a:lstStyle/>
            <a:p>
              <a:pPr algn="ctr">
                <a:lnSpc>
                  <a:spcPts val="2923"/>
                </a:lnSpc>
              </a:pPr>
              <a:endParaRPr/>
            </a:p>
          </p:txBody>
        </p:sp>
      </p:grpSp>
    </p:spTree>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510306"/>
            <a:ext cx="18288000" cy="199951"/>
            <a:chOff x="0" y="0"/>
            <a:chExt cx="4816593" cy="52662"/>
          </a:xfrm>
        </p:grpSpPr>
        <p:sp>
          <p:nvSpPr>
            <p:cNvPr id="3" name="Freeform 3"/>
            <p:cNvSpPr/>
            <p:nvPr/>
          </p:nvSpPr>
          <p:spPr>
            <a:xfrm>
              <a:off x="0" y="0"/>
              <a:ext cx="4816592" cy="52662"/>
            </a:xfrm>
            <a:custGeom>
              <a:avLst/>
              <a:gdLst/>
              <a:ahLst/>
              <a:cxnLst/>
              <a:rect l="l" t="t" r="r" b="b"/>
              <a:pathLst>
                <a:path w="4816592" h="52662">
                  <a:moveTo>
                    <a:pt x="0" y="0"/>
                  </a:moveTo>
                  <a:lnTo>
                    <a:pt x="4816592" y="0"/>
                  </a:lnTo>
                  <a:lnTo>
                    <a:pt x="4816592" y="52662"/>
                  </a:lnTo>
                  <a:lnTo>
                    <a:pt x="0" y="52662"/>
                  </a:lnTo>
                  <a:close/>
                </a:path>
              </a:pathLst>
            </a:custGeom>
            <a:solidFill>
              <a:srgbClr val="5F97A1"/>
            </a:solidFill>
          </p:spPr>
        </p:sp>
        <p:sp>
          <p:nvSpPr>
            <p:cNvPr id="4" name="TextBox 4"/>
            <p:cNvSpPr txBox="1"/>
            <p:nvPr/>
          </p:nvSpPr>
          <p:spPr>
            <a:xfrm>
              <a:off x="0" y="-85725"/>
              <a:ext cx="4816593" cy="138387"/>
            </a:xfrm>
            <a:prstGeom prst="rect">
              <a:avLst/>
            </a:prstGeom>
          </p:spPr>
          <p:txBody>
            <a:bodyPr lIns="50800" tIns="50800" rIns="50800" bIns="50800" rtlCol="0" anchor="ctr"/>
            <a:lstStyle/>
            <a:p>
              <a:pPr algn="ctr">
                <a:lnSpc>
                  <a:spcPts val="2923"/>
                </a:lnSpc>
              </a:pPr>
              <a:endParaRPr/>
            </a:p>
          </p:txBody>
        </p:sp>
      </p:grpSp>
      <p:grpSp>
        <p:nvGrpSpPr>
          <p:cNvPr id="5" name="Group 5"/>
          <p:cNvGrpSpPr>
            <a:grpSpLocks noChangeAspect="1"/>
          </p:cNvGrpSpPr>
          <p:nvPr/>
        </p:nvGrpSpPr>
        <p:grpSpPr>
          <a:xfrm>
            <a:off x="5633309" y="5155479"/>
            <a:ext cx="2755679" cy="2755668"/>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237" r="-25237"/>
              </a:stretch>
            </a:blipFill>
          </p:spPr>
        </p:sp>
      </p:grpSp>
      <p:grpSp>
        <p:nvGrpSpPr>
          <p:cNvPr id="7" name="Group 7"/>
          <p:cNvGrpSpPr>
            <a:grpSpLocks noChangeAspect="1"/>
          </p:cNvGrpSpPr>
          <p:nvPr/>
        </p:nvGrpSpPr>
        <p:grpSpPr>
          <a:xfrm>
            <a:off x="10440304" y="5143500"/>
            <a:ext cx="2755679" cy="275566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1817" r="-31817"/>
              </a:stretch>
            </a:blipFill>
          </p:spPr>
        </p:sp>
      </p:grpSp>
      <p:grpSp>
        <p:nvGrpSpPr>
          <p:cNvPr id="9" name="Group 9"/>
          <p:cNvGrpSpPr>
            <a:grpSpLocks noChangeAspect="1"/>
          </p:cNvGrpSpPr>
          <p:nvPr/>
        </p:nvGrpSpPr>
        <p:grpSpPr>
          <a:xfrm>
            <a:off x="755355" y="5155479"/>
            <a:ext cx="2755679" cy="275566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26" r="-25026"/>
              </a:stretch>
            </a:blipFill>
          </p:spPr>
        </p:sp>
      </p:grpSp>
      <p:grpSp>
        <p:nvGrpSpPr>
          <p:cNvPr id="11" name="Group 11"/>
          <p:cNvGrpSpPr/>
          <p:nvPr/>
        </p:nvGrpSpPr>
        <p:grpSpPr>
          <a:xfrm>
            <a:off x="0" y="0"/>
            <a:ext cx="18676060" cy="4510306"/>
            <a:chOff x="0" y="0"/>
            <a:chExt cx="4918798" cy="1187899"/>
          </a:xfrm>
        </p:grpSpPr>
        <p:sp>
          <p:nvSpPr>
            <p:cNvPr id="12" name="Freeform 12"/>
            <p:cNvSpPr/>
            <p:nvPr/>
          </p:nvSpPr>
          <p:spPr>
            <a:xfrm>
              <a:off x="0" y="0"/>
              <a:ext cx="4918798" cy="1187899"/>
            </a:xfrm>
            <a:custGeom>
              <a:avLst/>
              <a:gdLst/>
              <a:ahLst/>
              <a:cxnLst/>
              <a:rect l="l" t="t" r="r" b="b"/>
              <a:pathLst>
                <a:path w="4918798" h="1187899">
                  <a:moveTo>
                    <a:pt x="0" y="0"/>
                  </a:moveTo>
                  <a:lnTo>
                    <a:pt x="4918798" y="0"/>
                  </a:lnTo>
                  <a:lnTo>
                    <a:pt x="4918798" y="1187899"/>
                  </a:lnTo>
                  <a:lnTo>
                    <a:pt x="0" y="1187899"/>
                  </a:lnTo>
                  <a:close/>
                </a:path>
              </a:pathLst>
            </a:custGeom>
            <a:solidFill>
              <a:srgbClr val="D5B58E"/>
            </a:solidFill>
          </p:spPr>
        </p:sp>
        <p:sp>
          <p:nvSpPr>
            <p:cNvPr id="13" name="TextBox 13"/>
            <p:cNvSpPr txBox="1"/>
            <p:nvPr/>
          </p:nvSpPr>
          <p:spPr>
            <a:xfrm>
              <a:off x="0" y="-85725"/>
              <a:ext cx="4918798" cy="1273624"/>
            </a:xfrm>
            <a:prstGeom prst="rect">
              <a:avLst/>
            </a:prstGeom>
          </p:spPr>
          <p:txBody>
            <a:bodyPr lIns="50800" tIns="50800" rIns="50800" bIns="50800" rtlCol="0" anchor="ctr"/>
            <a:lstStyle/>
            <a:p>
              <a:pPr algn="ctr">
                <a:lnSpc>
                  <a:spcPts val="2923"/>
                </a:lnSpc>
              </a:pPr>
              <a:endParaRPr/>
            </a:p>
          </p:txBody>
        </p:sp>
      </p:grpSp>
      <p:grpSp>
        <p:nvGrpSpPr>
          <p:cNvPr id="14" name="Group 14"/>
          <p:cNvGrpSpPr>
            <a:grpSpLocks noChangeAspect="1"/>
          </p:cNvGrpSpPr>
          <p:nvPr/>
        </p:nvGrpSpPr>
        <p:grpSpPr>
          <a:xfrm>
            <a:off x="14815627" y="5161468"/>
            <a:ext cx="2755679" cy="2755668"/>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06" r="-24906"/>
              </a:stretch>
            </a:blipFill>
          </p:spPr>
        </p:sp>
      </p:grpSp>
      <p:sp>
        <p:nvSpPr>
          <p:cNvPr id="16" name="TextBox 16"/>
          <p:cNvSpPr txBox="1"/>
          <p:nvPr/>
        </p:nvSpPr>
        <p:spPr>
          <a:xfrm>
            <a:off x="6530067" y="8292147"/>
            <a:ext cx="962164" cy="518900"/>
          </a:xfrm>
          <a:prstGeom prst="rect">
            <a:avLst/>
          </a:prstGeom>
        </p:spPr>
        <p:txBody>
          <a:bodyPr lIns="0" tIns="0" rIns="0" bIns="0" rtlCol="0" anchor="t">
            <a:spAutoFit/>
          </a:bodyPr>
          <a:lstStyle/>
          <a:p>
            <a:pPr algn="ctr">
              <a:lnSpc>
                <a:spcPts val="4101"/>
              </a:lnSpc>
            </a:pPr>
            <a:r>
              <a:rPr lang="en-US" sz="2929">
                <a:solidFill>
                  <a:srgbClr val="5F97A1"/>
                </a:solidFill>
                <a:latin typeface="Bebas Neue"/>
              </a:rPr>
              <a:t>TOURISM</a:t>
            </a:r>
          </a:p>
        </p:txBody>
      </p:sp>
      <p:sp>
        <p:nvSpPr>
          <p:cNvPr id="17" name="TextBox 17"/>
          <p:cNvSpPr txBox="1"/>
          <p:nvPr/>
        </p:nvSpPr>
        <p:spPr>
          <a:xfrm>
            <a:off x="10919633" y="8292147"/>
            <a:ext cx="1942541" cy="518900"/>
          </a:xfrm>
          <a:prstGeom prst="rect">
            <a:avLst/>
          </a:prstGeom>
        </p:spPr>
        <p:txBody>
          <a:bodyPr lIns="0" tIns="0" rIns="0" bIns="0" rtlCol="0" anchor="t">
            <a:spAutoFit/>
          </a:bodyPr>
          <a:lstStyle/>
          <a:p>
            <a:pPr algn="ctr">
              <a:lnSpc>
                <a:spcPts val="4101"/>
              </a:lnSpc>
            </a:pPr>
            <a:r>
              <a:rPr lang="en-US" sz="2929">
                <a:solidFill>
                  <a:srgbClr val="5F97A1"/>
                </a:solidFill>
                <a:latin typeface="Bebas Neue"/>
              </a:rPr>
              <a:t>Merchant navy </a:t>
            </a:r>
          </a:p>
        </p:txBody>
      </p:sp>
      <p:sp>
        <p:nvSpPr>
          <p:cNvPr id="18" name="TextBox 18"/>
          <p:cNvSpPr txBox="1"/>
          <p:nvPr/>
        </p:nvSpPr>
        <p:spPr>
          <a:xfrm>
            <a:off x="1609703" y="8292147"/>
            <a:ext cx="1046983" cy="518900"/>
          </a:xfrm>
          <a:prstGeom prst="rect">
            <a:avLst/>
          </a:prstGeom>
        </p:spPr>
        <p:txBody>
          <a:bodyPr lIns="0" tIns="0" rIns="0" bIns="0" rtlCol="0" anchor="t">
            <a:spAutoFit/>
          </a:bodyPr>
          <a:lstStyle/>
          <a:p>
            <a:pPr algn="ctr">
              <a:lnSpc>
                <a:spcPts val="4101"/>
              </a:lnSpc>
            </a:pPr>
            <a:r>
              <a:rPr lang="en-US" sz="2929">
                <a:solidFill>
                  <a:srgbClr val="5F97A1"/>
                </a:solidFill>
                <a:latin typeface="Bebas Neue"/>
              </a:rPr>
              <a:t>SERVICES</a:t>
            </a:r>
          </a:p>
        </p:txBody>
      </p:sp>
      <p:sp>
        <p:nvSpPr>
          <p:cNvPr id="19" name="TextBox 19"/>
          <p:cNvSpPr txBox="1"/>
          <p:nvPr/>
        </p:nvSpPr>
        <p:spPr>
          <a:xfrm>
            <a:off x="5954992" y="8880222"/>
            <a:ext cx="2112314" cy="1006899"/>
          </a:xfrm>
          <a:prstGeom prst="rect">
            <a:avLst/>
          </a:prstGeom>
        </p:spPr>
        <p:txBody>
          <a:bodyPr lIns="0" tIns="0" rIns="0" bIns="0" rtlCol="0" anchor="t">
            <a:spAutoFit/>
          </a:bodyPr>
          <a:lstStyle/>
          <a:p>
            <a:pPr algn="ctr">
              <a:lnSpc>
                <a:spcPts val="1942"/>
              </a:lnSpc>
            </a:pPr>
            <a:r>
              <a:rPr lang="en-US" sz="1387">
                <a:solidFill>
                  <a:srgbClr val="9D9D9D"/>
                </a:solidFill>
                <a:latin typeface="Calibri (MS)"/>
              </a:rPr>
              <a:t>Although still a tourist destination, the country has lost much of its competitiveness. </a:t>
            </a:r>
          </a:p>
        </p:txBody>
      </p:sp>
      <p:sp>
        <p:nvSpPr>
          <p:cNvPr id="20" name="TextBox 20"/>
          <p:cNvSpPr txBox="1"/>
          <p:nvPr/>
        </p:nvSpPr>
        <p:spPr>
          <a:xfrm>
            <a:off x="10834747" y="8880222"/>
            <a:ext cx="2112314" cy="1006899"/>
          </a:xfrm>
          <a:prstGeom prst="rect">
            <a:avLst/>
          </a:prstGeom>
        </p:spPr>
        <p:txBody>
          <a:bodyPr lIns="0" tIns="0" rIns="0" bIns="0" rtlCol="0" anchor="t">
            <a:spAutoFit/>
          </a:bodyPr>
          <a:lstStyle/>
          <a:p>
            <a:pPr algn="ctr">
              <a:lnSpc>
                <a:spcPts val="1942"/>
              </a:lnSpc>
            </a:pPr>
            <a:r>
              <a:rPr lang="en-US" sz="1387">
                <a:solidFill>
                  <a:srgbClr val="9D9D9D"/>
                </a:solidFill>
                <a:latin typeface="Calibri (MS)"/>
              </a:rPr>
              <a:t>Dynamic sector, accounting for almost 5% of GDP and 60% of trade with European Union countries.</a:t>
            </a:r>
          </a:p>
        </p:txBody>
      </p:sp>
      <p:sp>
        <p:nvSpPr>
          <p:cNvPr id="21" name="TextBox 21"/>
          <p:cNvSpPr txBox="1"/>
          <p:nvPr/>
        </p:nvSpPr>
        <p:spPr>
          <a:xfrm>
            <a:off x="755355" y="8880222"/>
            <a:ext cx="2839190" cy="1006899"/>
          </a:xfrm>
          <a:prstGeom prst="rect">
            <a:avLst/>
          </a:prstGeom>
        </p:spPr>
        <p:txBody>
          <a:bodyPr lIns="0" tIns="0" rIns="0" bIns="0" rtlCol="0" anchor="t">
            <a:spAutoFit/>
          </a:bodyPr>
          <a:lstStyle/>
          <a:p>
            <a:pPr algn="ctr">
              <a:lnSpc>
                <a:spcPts val="1942"/>
              </a:lnSpc>
            </a:pPr>
            <a:r>
              <a:rPr lang="en-US" sz="1387">
                <a:solidFill>
                  <a:srgbClr val="9D9D9D"/>
                </a:solidFill>
                <a:latin typeface="Calibri (MS)"/>
              </a:rPr>
              <a:t>Finally, it can be said that the country's economy is largely based on the tertiary sector, which employs around 80% of the population.</a:t>
            </a:r>
          </a:p>
        </p:txBody>
      </p:sp>
      <p:sp>
        <p:nvSpPr>
          <p:cNvPr id="22" name="TextBox 22"/>
          <p:cNvSpPr txBox="1"/>
          <p:nvPr/>
        </p:nvSpPr>
        <p:spPr>
          <a:xfrm>
            <a:off x="445357" y="48176"/>
            <a:ext cx="5529064" cy="1218565"/>
          </a:xfrm>
          <a:prstGeom prst="rect">
            <a:avLst/>
          </a:prstGeom>
        </p:spPr>
        <p:txBody>
          <a:bodyPr lIns="0" tIns="0" rIns="0" bIns="0" rtlCol="0" anchor="t">
            <a:spAutoFit/>
          </a:bodyPr>
          <a:lstStyle/>
          <a:p>
            <a:pPr algn="ctr">
              <a:lnSpc>
                <a:spcPts val="8959"/>
              </a:lnSpc>
            </a:pPr>
            <a:r>
              <a:rPr lang="en-US" sz="6399" u="sng">
                <a:solidFill>
                  <a:srgbClr val="000000"/>
                </a:solidFill>
                <a:latin typeface="Times New Roman Bold"/>
              </a:rPr>
              <a:t>II. ECONOMY</a:t>
            </a:r>
          </a:p>
        </p:txBody>
      </p:sp>
      <p:sp>
        <p:nvSpPr>
          <p:cNvPr id="23" name="TextBox 23"/>
          <p:cNvSpPr txBox="1"/>
          <p:nvPr/>
        </p:nvSpPr>
        <p:spPr>
          <a:xfrm>
            <a:off x="4998952" y="1386156"/>
            <a:ext cx="9525" cy="1566544"/>
          </a:xfrm>
          <a:prstGeom prst="rect">
            <a:avLst/>
          </a:prstGeom>
        </p:spPr>
        <p:txBody>
          <a:bodyPr lIns="0" tIns="0" rIns="0" bIns="0" rtlCol="0" anchor="t">
            <a:spAutoFit/>
          </a:bodyPr>
          <a:lstStyle/>
          <a:p>
            <a:pPr algn="ctr">
              <a:lnSpc>
                <a:spcPts val="12880"/>
              </a:lnSpc>
            </a:pPr>
            <a:endParaRPr/>
          </a:p>
        </p:txBody>
      </p:sp>
      <p:sp>
        <p:nvSpPr>
          <p:cNvPr id="24" name="TextBox 24"/>
          <p:cNvSpPr txBox="1"/>
          <p:nvPr/>
        </p:nvSpPr>
        <p:spPr>
          <a:xfrm>
            <a:off x="707229" y="1663650"/>
            <a:ext cx="7360077" cy="2444750"/>
          </a:xfrm>
          <a:prstGeom prst="rect">
            <a:avLst/>
          </a:prstGeom>
        </p:spPr>
        <p:txBody>
          <a:bodyPr lIns="0" tIns="0" rIns="0" bIns="0" rtlCol="0" anchor="t">
            <a:spAutoFit/>
          </a:bodyPr>
          <a:lstStyle/>
          <a:p>
            <a:pPr>
              <a:lnSpc>
                <a:spcPts val="4620"/>
              </a:lnSpc>
            </a:pPr>
            <a:r>
              <a:rPr lang="en-US" sz="3300" u="sng" dirty="0">
                <a:solidFill>
                  <a:srgbClr val="000000"/>
                </a:solidFill>
                <a:latin typeface="Times New Roman"/>
              </a:rPr>
              <a:t>GDP </a:t>
            </a:r>
            <a:r>
              <a:rPr lang="en-US" sz="3300" dirty="0">
                <a:solidFill>
                  <a:srgbClr val="000000"/>
                </a:solidFill>
                <a:latin typeface="Times New Roman"/>
              </a:rPr>
              <a:t>: 21,55 billions euros (2020)</a:t>
            </a:r>
          </a:p>
          <a:p>
            <a:pPr>
              <a:lnSpc>
                <a:spcPts val="4620"/>
              </a:lnSpc>
            </a:pPr>
            <a:r>
              <a:rPr lang="en-US" sz="3300" u="sng" dirty="0" smtClean="0">
                <a:latin typeface="Times New Roman"/>
              </a:rPr>
              <a:t>Inflation </a:t>
            </a:r>
            <a:r>
              <a:rPr lang="en-US" sz="3300" dirty="0" smtClean="0">
                <a:solidFill>
                  <a:srgbClr val="000000"/>
                </a:solidFill>
                <a:latin typeface="Times New Roman"/>
              </a:rPr>
              <a:t>: </a:t>
            </a:r>
            <a:r>
              <a:rPr lang="en-US" sz="3300" dirty="0">
                <a:solidFill>
                  <a:srgbClr val="000000"/>
                </a:solidFill>
                <a:latin typeface="Times New Roman"/>
              </a:rPr>
              <a:t>6,8 % (2023)</a:t>
            </a:r>
          </a:p>
          <a:p>
            <a:pPr>
              <a:lnSpc>
                <a:spcPts val="4620"/>
              </a:lnSpc>
            </a:pPr>
            <a:r>
              <a:rPr lang="en-US" sz="3300" u="sng" dirty="0">
                <a:solidFill>
                  <a:srgbClr val="000000"/>
                </a:solidFill>
                <a:latin typeface="Times New Roman"/>
              </a:rPr>
              <a:t>Growth </a:t>
            </a:r>
            <a:r>
              <a:rPr lang="en-US" sz="3300" dirty="0">
                <a:solidFill>
                  <a:srgbClr val="000000"/>
                </a:solidFill>
                <a:latin typeface="Times New Roman"/>
              </a:rPr>
              <a:t>: 1,3 % (T3 2022)</a:t>
            </a:r>
          </a:p>
          <a:p>
            <a:pPr algn="l">
              <a:lnSpc>
                <a:spcPts val="5179"/>
              </a:lnSpc>
            </a:pPr>
            <a:endParaRPr lang="en-US" sz="3300" dirty="0">
              <a:solidFill>
                <a:srgbClr val="000000"/>
              </a:solidFill>
              <a:latin typeface="Times New Roman"/>
            </a:endParaRPr>
          </a:p>
        </p:txBody>
      </p:sp>
      <p:sp>
        <p:nvSpPr>
          <p:cNvPr id="25" name="TextBox 25"/>
          <p:cNvSpPr txBox="1"/>
          <p:nvPr/>
        </p:nvSpPr>
        <p:spPr>
          <a:xfrm>
            <a:off x="15128955" y="8292147"/>
            <a:ext cx="2129023" cy="518900"/>
          </a:xfrm>
          <a:prstGeom prst="rect">
            <a:avLst/>
          </a:prstGeom>
        </p:spPr>
        <p:txBody>
          <a:bodyPr lIns="0" tIns="0" rIns="0" bIns="0" rtlCol="0" anchor="t">
            <a:spAutoFit/>
          </a:bodyPr>
          <a:lstStyle/>
          <a:p>
            <a:pPr algn="ctr">
              <a:lnSpc>
                <a:spcPts val="4101"/>
              </a:lnSpc>
            </a:pPr>
            <a:r>
              <a:rPr lang="en-US" sz="2929">
                <a:solidFill>
                  <a:srgbClr val="5F97A1"/>
                </a:solidFill>
                <a:latin typeface="Bebas Neue"/>
              </a:rPr>
              <a:t>TAX ENVIRONMENT </a:t>
            </a:r>
          </a:p>
        </p:txBody>
      </p:sp>
      <p:sp>
        <p:nvSpPr>
          <p:cNvPr id="26" name="TextBox 26"/>
          <p:cNvSpPr txBox="1"/>
          <p:nvPr/>
        </p:nvSpPr>
        <p:spPr>
          <a:xfrm>
            <a:off x="15222196" y="8880222"/>
            <a:ext cx="2112314" cy="514402"/>
          </a:xfrm>
          <a:prstGeom prst="rect">
            <a:avLst/>
          </a:prstGeom>
        </p:spPr>
        <p:txBody>
          <a:bodyPr lIns="0" tIns="0" rIns="0" bIns="0" rtlCol="0" anchor="t">
            <a:spAutoFit/>
          </a:bodyPr>
          <a:lstStyle/>
          <a:p>
            <a:pPr algn="ctr">
              <a:lnSpc>
                <a:spcPts val="1942"/>
              </a:lnSpc>
            </a:pPr>
            <a:r>
              <a:rPr lang="en-US" sz="1387">
                <a:solidFill>
                  <a:srgbClr val="9D9D9D"/>
                </a:solidFill>
                <a:latin typeface="Calibri (MS)"/>
              </a:rPr>
              <a:t>The country offers a favourable tax environment.</a:t>
            </a:r>
          </a:p>
        </p:txBody>
      </p:sp>
      <p:sp>
        <p:nvSpPr>
          <p:cNvPr id="27" name="TextBox 27"/>
          <p:cNvSpPr txBox="1"/>
          <p:nvPr/>
        </p:nvSpPr>
        <p:spPr>
          <a:xfrm>
            <a:off x="9144000" y="1689001"/>
            <a:ext cx="5348288" cy="1792605"/>
          </a:xfrm>
          <a:prstGeom prst="rect">
            <a:avLst/>
          </a:prstGeom>
        </p:spPr>
        <p:txBody>
          <a:bodyPr lIns="0" tIns="0" rIns="0" bIns="0" rtlCol="0" anchor="t">
            <a:spAutoFit/>
          </a:bodyPr>
          <a:lstStyle/>
          <a:p>
            <a:pPr>
              <a:lnSpc>
                <a:spcPts val="4620"/>
              </a:lnSpc>
              <a:spcBef>
                <a:spcPct val="0"/>
              </a:spcBef>
            </a:pPr>
            <a:r>
              <a:rPr lang="en-US" sz="3300" u="sng">
                <a:solidFill>
                  <a:srgbClr val="000000"/>
                </a:solidFill>
                <a:latin typeface="Times New Roman"/>
              </a:rPr>
              <a:t>Unemployment </a:t>
            </a:r>
            <a:r>
              <a:rPr lang="en-US" sz="3300">
                <a:solidFill>
                  <a:srgbClr val="000000"/>
                </a:solidFill>
                <a:latin typeface="Times New Roman"/>
              </a:rPr>
              <a:t>: 7,7  (2022)</a:t>
            </a:r>
          </a:p>
          <a:p>
            <a:pPr>
              <a:lnSpc>
                <a:spcPts val="4620"/>
              </a:lnSpc>
              <a:spcBef>
                <a:spcPct val="0"/>
              </a:spcBef>
            </a:pPr>
            <a:r>
              <a:rPr lang="en-US" sz="3300" u="sng">
                <a:solidFill>
                  <a:srgbClr val="000000"/>
                </a:solidFill>
                <a:latin typeface="Times New Roman"/>
              </a:rPr>
              <a:t>Public debt</a:t>
            </a:r>
            <a:r>
              <a:rPr lang="en-US" sz="3300">
                <a:solidFill>
                  <a:srgbClr val="000000"/>
                </a:solidFill>
                <a:latin typeface="Times New Roman"/>
              </a:rPr>
              <a:t> : 91,6 % (T3 2022)</a:t>
            </a:r>
          </a:p>
          <a:p>
            <a:pPr>
              <a:lnSpc>
                <a:spcPts val="4620"/>
              </a:lnSpc>
              <a:spcBef>
                <a:spcPct val="0"/>
              </a:spcBef>
            </a:pPr>
            <a:endParaRPr lang="en-US" sz="3300">
              <a:solidFill>
                <a:srgbClr val="000000"/>
              </a:solidFill>
              <a:latin typeface="Times New Roman"/>
            </a:endParaRPr>
          </a:p>
        </p:txBody>
      </p:sp>
    </p:spTree>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grpSp>
        <p:nvGrpSpPr>
          <p:cNvPr id="3" name="Group 3"/>
          <p:cNvGrpSpPr/>
          <p:nvPr/>
        </p:nvGrpSpPr>
        <p:grpSpPr>
          <a:xfrm>
            <a:off x="9784783" y="1365020"/>
            <a:ext cx="7097287" cy="2434044"/>
            <a:chOff x="0" y="0"/>
            <a:chExt cx="2213460" cy="759115"/>
          </a:xfrm>
        </p:grpSpPr>
        <p:sp>
          <p:nvSpPr>
            <p:cNvPr id="4" name="Freeform 4"/>
            <p:cNvSpPr/>
            <p:nvPr/>
          </p:nvSpPr>
          <p:spPr>
            <a:xfrm>
              <a:off x="0" y="0"/>
              <a:ext cx="2213460" cy="759115"/>
            </a:xfrm>
            <a:custGeom>
              <a:avLst/>
              <a:gdLst/>
              <a:ahLst/>
              <a:cxnLst/>
              <a:rect l="l" t="t" r="r" b="b"/>
              <a:pathLst>
                <a:path w="2213460" h="759115">
                  <a:moveTo>
                    <a:pt x="16362" y="0"/>
                  </a:moveTo>
                  <a:lnTo>
                    <a:pt x="2197097" y="0"/>
                  </a:lnTo>
                  <a:cubicBezTo>
                    <a:pt x="2201437" y="0"/>
                    <a:pt x="2205599" y="1724"/>
                    <a:pt x="2208667" y="4792"/>
                  </a:cubicBezTo>
                  <a:cubicBezTo>
                    <a:pt x="2211736" y="7861"/>
                    <a:pt x="2213460" y="12023"/>
                    <a:pt x="2213460" y="16362"/>
                  </a:cubicBezTo>
                  <a:lnTo>
                    <a:pt x="2213460" y="742753"/>
                  </a:lnTo>
                  <a:cubicBezTo>
                    <a:pt x="2213460" y="747092"/>
                    <a:pt x="2211736" y="751254"/>
                    <a:pt x="2208667" y="754323"/>
                  </a:cubicBezTo>
                  <a:cubicBezTo>
                    <a:pt x="2205599" y="757391"/>
                    <a:pt x="2201437" y="759115"/>
                    <a:pt x="2197097" y="759115"/>
                  </a:cubicBezTo>
                  <a:lnTo>
                    <a:pt x="16362" y="759115"/>
                  </a:lnTo>
                  <a:cubicBezTo>
                    <a:pt x="12023" y="759115"/>
                    <a:pt x="7861" y="757391"/>
                    <a:pt x="4792" y="754323"/>
                  </a:cubicBezTo>
                  <a:cubicBezTo>
                    <a:pt x="1724" y="751254"/>
                    <a:pt x="0" y="747092"/>
                    <a:pt x="0" y="742753"/>
                  </a:cubicBezTo>
                  <a:lnTo>
                    <a:pt x="0" y="16362"/>
                  </a:lnTo>
                  <a:cubicBezTo>
                    <a:pt x="0" y="12023"/>
                    <a:pt x="1724" y="7861"/>
                    <a:pt x="4792" y="4792"/>
                  </a:cubicBezTo>
                  <a:cubicBezTo>
                    <a:pt x="7861" y="1724"/>
                    <a:pt x="12023" y="0"/>
                    <a:pt x="16362" y="0"/>
                  </a:cubicBezTo>
                  <a:close/>
                </a:path>
              </a:pathLst>
            </a:custGeom>
            <a:solidFill>
              <a:srgbClr val="9B9B87"/>
            </a:solidFill>
            <a:ln w="9525" cap="sq">
              <a:solidFill>
                <a:srgbClr val="FFFFFF"/>
              </a:solidFill>
              <a:prstDash val="solid"/>
              <a:miter/>
            </a:ln>
          </p:spPr>
        </p:sp>
        <p:sp>
          <p:nvSpPr>
            <p:cNvPr id="5" name="TextBox 5"/>
            <p:cNvSpPr txBox="1"/>
            <p:nvPr/>
          </p:nvSpPr>
          <p:spPr>
            <a:xfrm>
              <a:off x="0" y="-38100"/>
              <a:ext cx="2213460" cy="79721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784783" y="3925191"/>
            <a:ext cx="7097287" cy="2434044"/>
            <a:chOff x="0" y="0"/>
            <a:chExt cx="2213460" cy="759115"/>
          </a:xfrm>
        </p:grpSpPr>
        <p:sp>
          <p:nvSpPr>
            <p:cNvPr id="7" name="Freeform 7"/>
            <p:cNvSpPr/>
            <p:nvPr/>
          </p:nvSpPr>
          <p:spPr>
            <a:xfrm>
              <a:off x="0" y="0"/>
              <a:ext cx="2213460" cy="759115"/>
            </a:xfrm>
            <a:custGeom>
              <a:avLst/>
              <a:gdLst/>
              <a:ahLst/>
              <a:cxnLst/>
              <a:rect l="l" t="t" r="r" b="b"/>
              <a:pathLst>
                <a:path w="2213460" h="759115">
                  <a:moveTo>
                    <a:pt x="16362" y="0"/>
                  </a:moveTo>
                  <a:lnTo>
                    <a:pt x="2197097" y="0"/>
                  </a:lnTo>
                  <a:cubicBezTo>
                    <a:pt x="2201437" y="0"/>
                    <a:pt x="2205599" y="1724"/>
                    <a:pt x="2208667" y="4792"/>
                  </a:cubicBezTo>
                  <a:cubicBezTo>
                    <a:pt x="2211736" y="7861"/>
                    <a:pt x="2213460" y="12023"/>
                    <a:pt x="2213460" y="16362"/>
                  </a:cubicBezTo>
                  <a:lnTo>
                    <a:pt x="2213460" y="742753"/>
                  </a:lnTo>
                  <a:cubicBezTo>
                    <a:pt x="2213460" y="747092"/>
                    <a:pt x="2211736" y="751254"/>
                    <a:pt x="2208667" y="754323"/>
                  </a:cubicBezTo>
                  <a:cubicBezTo>
                    <a:pt x="2205599" y="757391"/>
                    <a:pt x="2201437" y="759115"/>
                    <a:pt x="2197097" y="759115"/>
                  </a:cubicBezTo>
                  <a:lnTo>
                    <a:pt x="16362" y="759115"/>
                  </a:lnTo>
                  <a:cubicBezTo>
                    <a:pt x="12023" y="759115"/>
                    <a:pt x="7861" y="757391"/>
                    <a:pt x="4792" y="754323"/>
                  </a:cubicBezTo>
                  <a:cubicBezTo>
                    <a:pt x="1724" y="751254"/>
                    <a:pt x="0" y="747092"/>
                    <a:pt x="0" y="742753"/>
                  </a:cubicBezTo>
                  <a:lnTo>
                    <a:pt x="0" y="16362"/>
                  </a:lnTo>
                  <a:cubicBezTo>
                    <a:pt x="0" y="12023"/>
                    <a:pt x="1724" y="7861"/>
                    <a:pt x="4792" y="4792"/>
                  </a:cubicBezTo>
                  <a:cubicBezTo>
                    <a:pt x="7861" y="1724"/>
                    <a:pt x="12023" y="0"/>
                    <a:pt x="16362" y="0"/>
                  </a:cubicBezTo>
                  <a:close/>
                </a:path>
              </a:pathLst>
            </a:custGeom>
            <a:solidFill>
              <a:srgbClr val="9B9B87"/>
            </a:solidFill>
            <a:ln w="9525" cap="sq">
              <a:solidFill>
                <a:srgbClr val="FFFFFF"/>
              </a:solidFill>
              <a:prstDash val="solid"/>
              <a:miter/>
            </a:ln>
          </p:spPr>
        </p:sp>
        <p:sp>
          <p:nvSpPr>
            <p:cNvPr id="8" name="TextBox 8"/>
            <p:cNvSpPr txBox="1"/>
            <p:nvPr/>
          </p:nvSpPr>
          <p:spPr>
            <a:xfrm>
              <a:off x="0" y="-38100"/>
              <a:ext cx="2213460" cy="79721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784783" y="6487936"/>
            <a:ext cx="7097287" cy="2434044"/>
            <a:chOff x="0" y="0"/>
            <a:chExt cx="2213460" cy="759115"/>
          </a:xfrm>
        </p:grpSpPr>
        <p:sp>
          <p:nvSpPr>
            <p:cNvPr id="10" name="Freeform 10"/>
            <p:cNvSpPr/>
            <p:nvPr/>
          </p:nvSpPr>
          <p:spPr>
            <a:xfrm>
              <a:off x="0" y="0"/>
              <a:ext cx="2213460" cy="759115"/>
            </a:xfrm>
            <a:custGeom>
              <a:avLst/>
              <a:gdLst/>
              <a:ahLst/>
              <a:cxnLst/>
              <a:rect l="l" t="t" r="r" b="b"/>
              <a:pathLst>
                <a:path w="2213460" h="759115">
                  <a:moveTo>
                    <a:pt x="16362" y="0"/>
                  </a:moveTo>
                  <a:lnTo>
                    <a:pt x="2197097" y="0"/>
                  </a:lnTo>
                  <a:cubicBezTo>
                    <a:pt x="2201437" y="0"/>
                    <a:pt x="2205599" y="1724"/>
                    <a:pt x="2208667" y="4792"/>
                  </a:cubicBezTo>
                  <a:cubicBezTo>
                    <a:pt x="2211736" y="7861"/>
                    <a:pt x="2213460" y="12023"/>
                    <a:pt x="2213460" y="16362"/>
                  </a:cubicBezTo>
                  <a:lnTo>
                    <a:pt x="2213460" y="742753"/>
                  </a:lnTo>
                  <a:cubicBezTo>
                    <a:pt x="2213460" y="747092"/>
                    <a:pt x="2211736" y="751254"/>
                    <a:pt x="2208667" y="754323"/>
                  </a:cubicBezTo>
                  <a:cubicBezTo>
                    <a:pt x="2205599" y="757391"/>
                    <a:pt x="2201437" y="759115"/>
                    <a:pt x="2197097" y="759115"/>
                  </a:cubicBezTo>
                  <a:lnTo>
                    <a:pt x="16362" y="759115"/>
                  </a:lnTo>
                  <a:cubicBezTo>
                    <a:pt x="12023" y="759115"/>
                    <a:pt x="7861" y="757391"/>
                    <a:pt x="4792" y="754323"/>
                  </a:cubicBezTo>
                  <a:cubicBezTo>
                    <a:pt x="1724" y="751254"/>
                    <a:pt x="0" y="747092"/>
                    <a:pt x="0" y="742753"/>
                  </a:cubicBezTo>
                  <a:lnTo>
                    <a:pt x="0" y="16362"/>
                  </a:lnTo>
                  <a:cubicBezTo>
                    <a:pt x="0" y="12023"/>
                    <a:pt x="1724" y="7861"/>
                    <a:pt x="4792" y="4792"/>
                  </a:cubicBezTo>
                  <a:cubicBezTo>
                    <a:pt x="7861" y="1724"/>
                    <a:pt x="12023" y="0"/>
                    <a:pt x="16362" y="0"/>
                  </a:cubicBezTo>
                  <a:close/>
                </a:path>
              </a:pathLst>
            </a:custGeom>
            <a:solidFill>
              <a:srgbClr val="9B9B87"/>
            </a:solidFill>
            <a:ln w="9525" cap="sq">
              <a:solidFill>
                <a:srgbClr val="FFFFFF"/>
              </a:solidFill>
              <a:prstDash val="solid"/>
              <a:miter/>
            </a:ln>
          </p:spPr>
        </p:sp>
        <p:sp>
          <p:nvSpPr>
            <p:cNvPr id="11" name="TextBox 11"/>
            <p:cNvSpPr txBox="1"/>
            <p:nvPr/>
          </p:nvSpPr>
          <p:spPr>
            <a:xfrm>
              <a:off x="0" y="-38100"/>
              <a:ext cx="2213460" cy="79721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a:grpSpLocks noChangeAspect="1"/>
          </p:cNvGrpSpPr>
          <p:nvPr/>
        </p:nvGrpSpPr>
        <p:grpSpPr>
          <a:xfrm>
            <a:off x="10129720" y="1561371"/>
            <a:ext cx="1839927" cy="183991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5194" b="-44806"/>
              </a:stretch>
            </a:blipFill>
          </p:spPr>
        </p:sp>
      </p:grpSp>
      <p:grpSp>
        <p:nvGrpSpPr>
          <p:cNvPr id="14" name="Group 14"/>
          <p:cNvGrpSpPr>
            <a:grpSpLocks noChangeAspect="1"/>
          </p:cNvGrpSpPr>
          <p:nvPr/>
        </p:nvGrpSpPr>
        <p:grpSpPr>
          <a:xfrm>
            <a:off x="10129720" y="4223540"/>
            <a:ext cx="1839927" cy="183991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3268" b="-28852"/>
              </a:stretch>
            </a:blipFill>
          </p:spPr>
        </p:sp>
      </p:grpSp>
      <p:grpSp>
        <p:nvGrpSpPr>
          <p:cNvPr id="16" name="Group 16"/>
          <p:cNvGrpSpPr>
            <a:grpSpLocks noChangeAspect="1"/>
          </p:cNvGrpSpPr>
          <p:nvPr/>
        </p:nvGrpSpPr>
        <p:grpSpPr>
          <a:xfrm>
            <a:off x="10129720" y="6883110"/>
            <a:ext cx="1839927" cy="183991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5657" b="-41615"/>
              </a:stretch>
            </a:blipFill>
          </p:spPr>
        </p:sp>
      </p:grpSp>
      <p:sp>
        <p:nvSpPr>
          <p:cNvPr id="18" name="Freeform 18"/>
          <p:cNvSpPr/>
          <p:nvPr/>
        </p:nvSpPr>
        <p:spPr>
          <a:xfrm>
            <a:off x="1728872" y="4329960"/>
            <a:ext cx="5627596" cy="2899065"/>
          </a:xfrm>
          <a:custGeom>
            <a:avLst/>
            <a:gdLst/>
            <a:ahLst/>
            <a:cxnLst/>
            <a:rect l="l" t="t" r="r" b="b"/>
            <a:pathLst>
              <a:path w="5627596" h="2899065">
                <a:moveTo>
                  <a:pt x="0" y="0"/>
                </a:moveTo>
                <a:lnTo>
                  <a:pt x="5627597" y="0"/>
                </a:lnTo>
                <a:lnTo>
                  <a:pt x="5627597" y="2899065"/>
                </a:lnTo>
                <a:lnTo>
                  <a:pt x="0" y="2899065"/>
                </a:lnTo>
                <a:lnTo>
                  <a:pt x="0" y="0"/>
                </a:lnTo>
                <a:close/>
              </a:path>
            </a:pathLst>
          </a:custGeom>
          <a:blipFill>
            <a:blip r:embed="rId6"/>
            <a:stretch>
              <a:fillRect/>
            </a:stretch>
          </a:blipFill>
        </p:spPr>
      </p:sp>
      <p:sp>
        <p:nvSpPr>
          <p:cNvPr id="19" name="Freeform 19"/>
          <p:cNvSpPr/>
          <p:nvPr/>
        </p:nvSpPr>
        <p:spPr>
          <a:xfrm>
            <a:off x="1028700" y="8180897"/>
            <a:ext cx="2566352" cy="1642465"/>
          </a:xfrm>
          <a:custGeom>
            <a:avLst/>
            <a:gdLst/>
            <a:ahLst/>
            <a:cxnLst/>
            <a:rect l="l" t="t" r="r" b="b"/>
            <a:pathLst>
              <a:path w="2566352" h="1642465">
                <a:moveTo>
                  <a:pt x="0" y="0"/>
                </a:moveTo>
                <a:lnTo>
                  <a:pt x="2566352" y="0"/>
                </a:lnTo>
                <a:lnTo>
                  <a:pt x="2566352" y="1642465"/>
                </a:lnTo>
                <a:lnTo>
                  <a:pt x="0" y="1642465"/>
                </a:lnTo>
                <a:lnTo>
                  <a:pt x="0" y="0"/>
                </a:lnTo>
                <a:close/>
              </a:path>
            </a:pathLst>
          </a:custGeom>
          <a:blipFill>
            <a:blip r:embed="rId7"/>
            <a:stretch>
              <a:fillRect/>
            </a:stretch>
          </a:blipFill>
        </p:spPr>
      </p:sp>
      <p:sp>
        <p:nvSpPr>
          <p:cNvPr id="20" name="Freeform 20"/>
          <p:cNvSpPr/>
          <p:nvPr/>
        </p:nvSpPr>
        <p:spPr>
          <a:xfrm>
            <a:off x="5475274" y="8180897"/>
            <a:ext cx="2350684" cy="1642465"/>
          </a:xfrm>
          <a:custGeom>
            <a:avLst/>
            <a:gdLst/>
            <a:ahLst/>
            <a:cxnLst/>
            <a:rect l="l" t="t" r="r" b="b"/>
            <a:pathLst>
              <a:path w="2350684" h="1642465">
                <a:moveTo>
                  <a:pt x="0" y="0"/>
                </a:moveTo>
                <a:lnTo>
                  <a:pt x="2350684" y="0"/>
                </a:lnTo>
                <a:lnTo>
                  <a:pt x="2350684" y="1642465"/>
                </a:lnTo>
                <a:lnTo>
                  <a:pt x="0" y="1642465"/>
                </a:lnTo>
                <a:lnTo>
                  <a:pt x="0" y="0"/>
                </a:lnTo>
                <a:close/>
              </a:path>
            </a:pathLst>
          </a:custGeom>
          <a:blipFill>
            <a:blip r:embed="rId8"/>
            <a:stretch>
              <a:fillRect/>
            </a:stretch>
          </a:blipFill>
        </p:spPr>
      </p:sp>
      <p:sp>
        <p:nvSpPr>
          <p:cNvPr id="21" name="TextBox 21"/>
          <p:cNvSpPr txBox="1"/>
          <p:nvPr/>
        </p:nvSpPr>
        <p:spPr>
          <a:xfrm>
            <a:off x="12407330" y="6683085"/>
            <a:ext cx="4474739" cy="2496628"/>
          </a:xfrm>
          <a:prstGeom prst="rect">
            <a:avLst/>
          </a:prstGeom>
        </p:spPr>
        <p:txBody>
          <a:bodyPr lIns="0" tIns="0" rIns="0" bIns="0" rtlCol="0" anchor="t">
            <a:spAutoFit/>
          </a:bodyPr>
          <a:lstStyle/>
          <a:p>
            <a:pPr>
              <a:lnSpc>
                <a:spcPts val="2934"/>
              </a:lnSpc>
            </a:pPr>
            <a:r>
              <a:rPr lang="en-US" sz="1800">
                <a:solidFill>
                  <a:srgbClr val="FFFFFF"/>
                </a:solidFill>
                <a:latin typeface="Sanchez"/>
              </a:rPr>
              <a:t>Dimítris Christofias : </a:t>
            </a:r>
          </a:p>
          <a:p>
            <a:pPr marL="280676" lvl="1" indent="-140338">
              <a:lnSpc>
                <a:spcPts val="2119"/>
              </a:lnSpc>
              <a:buFont typeface="Arial"/>
              <a:buChar char="•"/>
            </a:pPr>
            <a:r>
              <a:rPr lang="en-US" sz="1300">
                <a:solidFill>
                  <a:srgbClr val="FFFFFF"/>
                </a:solidFill>
                <a:latin typeface="Sanchez"/>
              </a:rPr>
              <a:t>President from 2008 to 2013 </a:t>
            </a:r>
          </a:p>
          <a:p>
            <a:pPr marL="280676" lvl="1" indent="-140338">
              <a:lnSpc>
                <a:spcPts val="2119"/>
              </a:lnSpc>
              <a:buFont typeface="Arial"/>
              <a:buChar char="•"/>
            </a:pPr>
            <a:r>
              <a:rPr lang="en-US" sz="1300">
                <a:solidFill>
                  <a:srgbClr val="FFFFFF"/>
                </a:solidFill>
                <a:latin typeface="Sanchez"/>
              </a:rPr>
              <a:t>Member of the communist AKEL party</a:t>
            </a:r>
          </a:p>
          <a:p>
            <a:pPr marL="280676" lvl="1" indent="-140338">
              <a:lnSpc>
                <a:spcPts val="2119"/>
              </a:lnSpc>
              <a:buFont typeface="Arial"/>
              <a:buChar char="•"/>
            </a:pPr>
            <a:r>
              <a:rPr lang="en-US" sz="1300">
                <a:solidFill>
                  <a:srgbClr val="FFFFFF"/>
                </a:solidFill>
                <a:latin typeface="Sanchez"/>
              </a:rPr>
              <a:t>First and only head of state to be a member of a communist party within the European Union.</a:t>
            </a:r>
          </a:p>
          <a:p>
            <a:pPr marL="280676" lvl="1" indent="-140338">
              <a:lnSpc>
                <a:spcPts val="2119"/>
              </a:lnSpc>
              <a:buFont typeface="Arial"/>
              <a:buChar char="•"/>
            </a:pPr>
            <a:r>
              <a:rPr lang="en-US" sz="1300">
                <a:solidFill>
                  <a:srgbClr val="FFFFFF"/>
                </a:solidFill>
                <a:latin typeface="Sanchez"/>
              </a:rPr>
              <a:t>The end of his mandate was marked by a serious crisis in the Cypriot financial sector.</a:t>
            </a:r>
          </a:p>
          <a:p>
            <a:pPr>
              <a:lnSpc>
                <a:spcPts val="2119"/>
              </a:lnSpc>
            </a:pPr>
            <a:endParaRPr lang="en-US" sz="1300">
              <a:solidFill>
                <a:srgbClr val="FFFFFF"/>
              </a:solidFill>
              <a:latin typeface="Sanchez"/>
            </a:endParaRPr>
          </a:p>
          <a:p>
            <a:pPr marL="0" lvl="0" indent="0" algn="l">
              <a:lnSpc>
                <a:spcPts val="2119"/>
              </a:lnSpc>
              <a:spcBef>
                <a:spcPct val="0"/>
              </a:spcBef>
            </a:pPr>
            <a:endParaRPr lang="en-US" sz="1300">
              <a:solidFill>
                <a:srgbClr val="FFFFFF"/>
              </a:solidFill>
              <a:latin typeface="Sanchez"/>
            </a:endParaRPr>
          </a:p>
        </p:txBody>
      </p:sp>
      <p:sp>
        <p:nvSpPr>
          <p:cNvPr id="22" name="TextBox 22"/>
          <p:cNvSpPr txBox="1"/>
          <p:nvPr/>
        </p:nvSpPr>
        <p:spPr>
          <a:xfrm>
            <a:off x="12407330" y="4434760"/>
            <a:ext cx="3945453" cy="1163129"/>
          </a:xfrm>
          <a:prstGeom prst="rect">
            <a:avLst/>
          </a:prstGeom>
        </p:spPr>
        <p:txBody>
          <a:bodyPr lIns="0" tIns="0" rIns="0" bIns="0" rtlCol="0" anchor="t">
            <a:spAutoFit/>
          </a:bodyPr>
          <a:lstStyle/>
          <a:p>
            <a:pPr>
              <a:lnSpc>
                <a:spcPts val="2933"/>
              </a:lnSpc>
            </a:pPr>
            <a:r>
              <a:rPr lang="en-US" sz="1800">
                <a:solidFill>
                  <a:srgbClr val="FFFFFF"/>
                </a:solidFill>
                <a:latin typeface="Sanchez"/>
              </a:rPr>
              <a:t>Níkos Anastasiádis : </a:t>
            </a:r>
          </a:p>
          <a:p>
            <a:pPr marL="280676" lvl="1" indent="-140338">
              <a:lnSpc>
                <a:spcPts val="2119"/>
              </a:lnSpc>
              <a:buFont typeface="Arial"/>
              <a:buChar char="•"/>
            </a:pPr>
            <a:r>
              <a:rPr lang="en-US" sz="1300">
                <a:solidFill>
                  <a:srgbClr val="FFFFFF"/>
                </a:solidFill>
                <a:latin typeface="Sanchez"/>
              </a:rPr>
              <a:t>Had served 2 presidential terms 2013-2023</a:t>
            </a:r>
          </a:p>
          <a:p>
            <a:pPr marL="280676" lvl="1" indent="-140338" algn="l">
              <a:lnSpc>
                <a:spcPts val="2119"/>
              </a:lnSpc>
              <a:spcBef>
                <a:spcPct val="0"/>
              </a:spcBef>
              <a:buFont typeface="Arial"/>
              <a:buChar char="•"/>
            </a:pPr>
            <a:r>
              <a:rPr lang="en-US" sz="1300">
                <a:solidFill>
                  <a:srgbClr val="FFFFFF"/>
                </a:solidFill>
                <a:latin typeface="Sanchez"/>
              </a:rPr>
              <a:t> member of the conservative Democratic Rally (DISY)</a:t>
            </a:r>
          </a:p>
        </p:txBody>
      </p:sp>
      <p:sp>
        <p:nvSpPr>
          <p:cNvPr id="23" name="TextBox 23"/>
          <p:cNvSpPr txBox="1"/>
          <p:nvPr/>
        </p:nvSpPr>
        <p:spPr>
          <a:xfrm>
            <a:off x="12407330" y="1562328"/>
            <a:ext cx="3945453" cy="1963228"/>
          </a:xfrm>
          <a:prstGeom prst="rect">
            <a:avLst/>
          </a:prstGeom>
        </p:spPr>
        <p:txBody>
          <a:bodyPr lIns="0" tIns="0" rIns="0" bIns="0" rtlCol="0" anchor="t">
            <a:spAutoFit/>
          </a:bodyPr>
          <a:lstStyle/>
          <a:p>
            <a:pPr>
              <a:lnSpc>
                <a:spcPts val="2934"/>
              </a:lnSpc>
            </a:pPr>
            <a:r>
              <a:rPr lang="en-US" sz="1800">
                <a:solidFill>
                  <a:srgbClr val="FFFFFF"/>
                </a:solidFill>
                <a:latin typeface="Sanchez"/>
              </a:rPr>
              <a:t>Níkos Christodoulídes : </a:t>
            </a:r>
          </a:p>
          <a:p>
            <a:pPr marL="280676" lvl="1" indent="-140338">
              <a:lnSpc>
                <a:spcPts val="2119"/>
              </a:lnSpc>
              <a:buFont typeface="Arial"/>
              <a:buChar char="•"/>
            </a:pPr>
            <a:r>
              <a:rPr lang="en-US" sz="1300">
                <a:solidFill>
                  <a:srgbClr val="FFFFFF"/>
                </a:solidFill>
                <a:latin typeface="Sanchez"/>
              </a:rPr>
              <a:t>elected on 12 February 2023 with almost 52% of the vote, ahead of his rival Andréas Mavroyiánnis. </a:t>
            </a:r>
          </a:p>
          <a:p>
            <a:pPr marL="280676" lvl="1" indent="-140338">
              <a:lnSpc>
                <a:spcPts val="2119"/>
              </a:lnSpc>
              <a:buFont typeface="Arial"/>
              <a:buChar char="•"/>
            </a:pPr>
            <a:r>
              <a:rPr lang="en-US" sz="1300">
                <a:solidFill>
                  <a:srgbClr val="FFFFFF"/>
                </a:solidFill>
                <a:latin typeface="Sanchez"/>
              </a:rPr>
              <a:t>"Independent"</a:t>
            </a:r>
          </a:p>
          <a:p>
            <a:pPr marL="280676" lvl="1" indent="-140338" algn="l">
              <a:lnSpc>
                <a:spcPts val="2119"/>
              </a:lnSpc>
              <a:spcBef>
                <a:spcPct val="0"/>
              </a:spcBef>
              <a:buFont typeface="Arial"/>
              <a:buChar char="•"/>
            </a:pPr>
            <a:r>
              <a:rPr lang="en-US" sz="1300">
                <a:solidFill>
                  <a:srgbClr val="FFFFFF"/>
                </a:solidFill>
                <a:latin typeface="Sanchez"/>
              </a:rPr>
              <a:t> He had received the support of former president Níkos Anastasiádis</a:t>
            </a:r>
          </a:p>
        </p:txBody>
      </p:sp>
      <p:sp>
        <p:nvSpPr>
          <p:cNvPr id="24" name="TextBox 24"/>
          <p:cNvSpPr txBox="1"/>
          <p:nvPr/>
        </p:nvSpPr>
        <p:spPr>
          <a:xfrm>
            <a:off x="1028700" y="1912690"/>
            <a:ext cx="7666755" cy="1099183"/>
          </a:xfrm>
          <a:prstGeom prst="rect">
            <a:avLst/>
          </a:prstGeom>
        </p:spPr>
        <p:txBody>
          <a:bodyPr lIns="0" tIns="0" rIns="0" bIns="0" rtlCol="0" anchor="t">
            <a:spAutoFit/>
          </a:bodyPr>
          <a:lstStyle/>
          <a:p>
            <a:pPr>
              <a:lnSpc>
                <a:spcPts val="2940"/>
              </a:lnSpc>
              <a:spcBef>
                <a:spcPct val="0"/>
              </a:spcBef>
            </a:pPr>
            <a:r>
              <a:rPr lang="en-US" sz="2100">
                <a:solidFill>
                  <a:srgbClr val="4B261F"/>
                </a:solidFill>
                <a:latin typeface="Sanchez"/>
              </a:rPr>
              <a:t>Cyprus is a presidential republic in which the president is both head of state and head of government. Its unicameral parliament is elected every five years. </a:t>
            </a:r>
          </a:p>
        </p:txBody>
      </p:sp>
      <p:sp>
        <p:nvSpPr>
          <p:cNvPr id="25" name="TextBox 25"/>
          <p:cNvSpPr txBox="1"/>
          <p:nvPr/>
        </p:nvSpPr>
        <p:spPr>
          <a:xfrm>
            <a:off x="-435899" y="146455"/>
            <a:ext cx="8061903" cy="1218565"/>
          </a:xfrm>
          <a:prstGeom prst="rect">
            <a:avLst/>
          </a:prstGeom>
        </p:spPr>
        <p:txBody>
          <a:bodyPr lIns="0" tIns="0" rIns="0" bIns="0" rtlCol="0" anchor="t">
            <a:spAutoFit/>
          </a:bodyPr>
          <a:lstStyle/>
          <a:p>
            <a:pPr algn="ctr">
              <a:lnSpc>
                <a:spcPts val="8959"/>
              </a:lnSpc>
              <a:spcBef>
                <a:spcPct val="0"/>
              </a:spcBef>
            </a:pPr>
            <a:r>
              <a:rPr lang="en-US" sz="6399" u="sng">
                <a:solidFill>
                  <a:srgbClr val="000000"/>
                </a:solidFill>
                <a:latin typeface="Times New Roman Bold"/>
              </a:rPr>
              <a:t>III. POLITICS </a:t>
            </a:r>
          </a:p>
        </p:txBody>
      </p:sp>
      <p:sp>
        <p:nvSpPr>
          <p:cNvPr id="26" name="TextBox 26"/>
          <p:cNvSpPr txBox="1"/>
          <p:nvPr/>
        </p:nvSpPr>
        <p:spPr>
          <a:xfrm>
            <a:off x="12701761" y="463116"/>
            <a:ext cx="1942937" cy="61555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Bebas Neue"/>
              </a:rPr>
              <a:t>Presidents</a:t>
            </a:r>
          </a:p>
        </p:txBody>
      </p:sp>
      <p:sp>
        <p:nvSpPr>
          <p:cNvPr id="27" name="TextBox 27"/>
          <p:cNvSpPr txBox="1"/>
          <p:nvPr/>
        </p:nvSpPr>
        <p:spPr>
          <a:xfrm>
            <a:off x="1184275" y="7390950"/>
            <a:ext cx="2337098" cy="514350"/>
          </a:xfrm>
          <a:prstGeom prst="rect">
            <a:avLst/>
          </a:prstGeom>
        </p:spPr>
        <p:txBody>
          <a:bodyPr lIns="0" tIns="0" rIns="0" bIns="0" rtlCol="0" anchor="t">
            <a:spAutoFit/>
          </a:bodyPr>
          <a:lstStyle/>
          <a:p>
            <a:pPr algn="ctr">
              <a:lnSpc>
                <a:spcPts val="4200"/>
              </a:lnSpc>
            </a:pPr>
            <a:r>
              <a:rPr lang="en-US" sz="3000">
                <a:solidFill>
                  <a:srgbClr val="000000"/>
                </a:solidFill>
                <a:latin typeface="Open Sans"/>
              </a:rPr>
              <a:t>Government </a:t>
            </a:r>
          </a:p>
        </p:txBody>
      </p:sp>
      <p:sp>
        <p:nvSpPr>
          <p:cNvPr id="28" name="TextBox 28"/>
          <p:cNvSpPr txBox="1"/>
          <p:nvPr/>
        </p:nvSpPr>
        <p:spPr>
          <a:xfrm>
            <a:off x="5606243" y="7390950"/>
            <a:ext cx="2470957" cy="538609"/>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Open Sans"/>
              </a:rPr>
              <a:t>Opposition</a:t>
            </a:r>
          </a:p>
        </p:txBody>
      </p:sp>
      <p:sp>
        <p:nvSpPr>
          <p:cNvPr id="29" name="TextBox 29"/>
          <p:cNvSpPr txBox="1"/>
          <p:nvPr/>
        </p:nvSpPr>
        <p:spPr>
          <a:xfrm>
            <a:off x="3731210" y="3592134"/>
            <a:ext cx="2136190" cy="615553"/>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Bebas Neue"/>
              </a:rPr>
              <a:t>Parliament</a:t>
            </a:r>
          </a:p>
        </p:txBody>
      </p:sp>
    </p:spTree>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326324"/>
            <a:ext cx="8316778" cy="6960676"/>
            <a:chOff x="0" y="0"/>
            <a:chExt cx="2190427" cy="1833264"/>
          </a:xfrm>
        </p:grpSpPr>
        <p:sp>
          <p:nvSpPr>
            <p:cNvPr id="3" name="Freeform 3"/>
            <p:cNvSpPr/>
            <p:nvPr/>
          </p:nvSpPr>
          <p:spPr>
            <a:xfrm>
              <a:off x="0" y="0"/>
              <a:ext cx="2190427" cy="1833264"/>
            </a:xfrm>
            <a:custGeom>
              <a:avLst/>
              <a:gdLst/>
              <a:ahLst/>
              <a:cxnLst/>
              <a:rect l="l" t="t" r="r" b="b"/>
              <a:pathLst>
                <a:path w="2190427" h="1833264">
                  <a:moveTo>
                    <a:pt x="0" y="0"/>
                  </a:moveTo>
                  <a:lnTo>
                    <a:pt x="2190427" y="0"/>
                  </a:lnTo>
                  <a:lnTo>
                    <a:pt x="2190427" y="1833264"/>
                  </a:lnTo>
                  <a:lnTo>
                    <a:pt x="0" y="1833264"/>
                  </a:lnTo>
                  <a:close/>
                </a:path>
              </a:pathLst>
            </a:custGeom>
            <a:solidFill>
              <a:srgbClr val="EBEBEB"/>
            </a:solidFill>
          </p:spPr>
        </p:sp>
        <p:sp>
          <p:nvSpPr>
            <p:cNvPr id="4" name="TextBox 4"/>
            <p:cNvSpPr txBox="1"/>
            <p:nvPr/>
          </p:nvSpPr>
          <p:spPr>
            <a:xfrm>
              <a:off x="0" y="-85725"/>
              <a:ext cx="2190427" cy="1918989"/>
            </a:xfrm>
            <a:prstGeom prst="rect">
              <a:avLst/>
            </a:prstGeom>
          </p:spPr>
          <p:txBody>
            <a:bodyPr lIns="50800" tIns="50800" rIns="50800" bIns="50800" rtlCol="0" anchor="ctr"/>
            <a:lstStyle/>
            <a:p>
              <a:pPr algn="ctr">
                <a:lnSpc>
                  <a:spcPts val="2923"/>
                </a:lnSpc>
              </a:pPr>
              <a:endParaRPr/>
            </a:p>
          </p:txBody>
        </p:sp>
      </p:grpSp>
      <p:grpSp>
        <p:nvGrpSpPr>
          <p:cNvPr id="5" name="Group 5"/>
          <p:cNvGrpSpPr/>
          <p:nvPr/>
        </p:nvGrpSpPr>
        <p:grpSpPr>
          <a:xfrm>
            <a:off x="0" y="3326324"/>
            <a:ext cx="8316778" cy="212456"/>
            <a:chOff x="0" y="0"/>
            <a:chExt cx="2190427" cy="55956"/>
          </a:xfrm>
        </p:grpSpPr>
        <p:sp>
          <p:nvSpPr>
            <p:cNvPr id="6" name="Freeform 6"/>
            <p:cNvSpPr/>
            <p:nvPr/>
          </p:nvSpPr>
          <p:spPr>
            <a:xfrm>
              <a:off x="0" y="0"/>
              <a:ext cx="2190427" cy="55956"/>
            </a:xfrm>
            <a:custGeom>
              <a:avLst/>
              <a:gdLst/>
              <a:ahLst/>
              <a:cxnLst/>
              <a:rect l="l" t="t" r="r" b="b"/>
              <a:pathLst>
                <a:path w="2190427" h="55956">
                  <a:moveTo>
                    <a:pt x="0" y="0"/>
                  </a:moveTo>
                  <a:lnTo>
                    <a:pt x="2190427" y="0"/>
                  </a:lnTo>
                  <a:lnTo>
                    <a:pt x="2190427" y="55956"/>
                  </a:lnTo>
                  <a:lnTo>
                    <a:pt x="0" y="55956"/>
                  </a:lnTo>
                  <a:close/>
                </a:path>
              </a:pathLst>
            </a:custGeom>
            <a:solidFill>
              <a:srgbClr val="D5B58E"/>
            </a:solidFill>
          </p:spPr>
        </p:sp>
        <p:sp>
          <p:nvSpPr>
            <p:cNvPr id="7" name="TextBox 7"/>
            <p:cNvSpPr txBox="1"/>
            <p:nvPr/>
          </p:nvSpPr>
          <p:spPr>
            <a:xfrm>
              <a:off x="0" y="-85725"/>
              <a:ext cx="2190427" cy="141681"/>
            </a:xfrm>
            <a:prstGeom prst="rect">
              <a:avLst/>
            </a:prstGeom>
          </p:spPr>
          <p:txBody>
            <a:bodyPr lIns="50800" tIns="50800" rIns="50800" bIns="50800" rtlCol="0" anchor="ctr"/>
            <a:lstStyle/>
            <a:p>
              <a:pPr algn="ctr">
                <a:lnSpc>
                  <a:spcPts val="2923"/>
                </a:lnSpc>
              </a:pPr>
              <a:endParaRPr/>
            </a:p>
          </p:txBody>
        </p:sp>
      </p:grpSp>
      <p:sp>
        <p:nvSpPr>
          <p:cNvPr id="8" name="Freeform 8"/>
          <p:cNvSpPr/>
          <p:nvPr/>
        </p:nvSpPr>
        <p:spPr>
          <a:xfrm>
            <a:off x="-36871" y="-288348"/>
            <a:ext cx="18881679" cy="3614672"/>
          </a:xfrm>
          <a:custGeom>
            <a:avLst/>
            <a:gdLst/>
            <a:ahLst/>
            <a:cxnLst/>
            <a:rect l="l" t="t" r="r" b="b"/>
            <a:pathLst>
              <a:path w="18881679" h="3614672">
                <a:moveTo>
                  <a:pt x="0" y="0"/>
                </a:moveTo>
                <a:lnTo>
                  <a:pt x="18881678" y="0"/>
                </a:lnTo>
                <a:lnTo>
                  <a:pt x="18881678" y="3614672"/>
                </a:lnTo>
                <a:lnTo>
                  <a:pt x="0" y="3614672"/>
                </a:lnTo>
                <a:lnTo>
                  <a:pt x="0" y="0"/>
                </a:lnTo>
                <a:close/>
              </a:path>
            </a:pathLst>
          </a:custGeom>
          <a:blipFill>
            <a:blip r:embed="rId2"/>
            <a:stretch>
              <a:fillRect t="-53475" b="-140353"/>
            </a:stretch>
          </a:blipFill>
        </p:spPr>
      </p:sp>
      <p:sp>
        <p:nvSpPr>
          <p:cNvPr id="9" name="AutoShape 9"/>
          <p:cNvSpPr/>
          <p:nvPr/>
        </p:nvSpPr>
        <p:spPr>
          <a:xfrm flipH="1" flipV="1">
            <a:off x="423031" y="4462459"/>
            <a:ext cx="0" cy="5514267"/>
          </a:xfrm>
          <a:prstGeom prst="line">
            <a:avLst/>
          </a:prstGeom>
          <a:ln w="38100" cap="flat">
            <a:solidFill>
              <a:srgbClr val="000000"/>
            </a:solidFill>
            <a:prstDash val="solid"/>
            <a:headEnd type="none" w="sm" len="sm"/>
            <a:tailEnd type="triangle" w="lg" len="med"/>
          </a:ln>
        </p:spPr>
      </p:sp>
      <p:sp>
        <p:nvSpPr>
          <p:cNvPr id="10" name="Freeform 10"/>
          <p:cNvSpPr/>
          <p:nvPr/>
        </p:nvSpPr>
        <p:spPr>
          <a:xfrm>
            <a:off x="346582" y="6466682"/>
            <a:ext cx="152897" cy="152897"/>
          </a:xfrm>
          <a:custGeom>
            <a:avLst/>
            <a:gdLst/>
            <a:ahLst/>
            <a:cxnLst/>
            <a:rect l="l" t="t" r="r" b="b"/>
            <a:pathLst>
              <a:path w="152897" h="152897">
                <a:moveTo>
                  <a:pt x="0" y="0"/>
                </a:moveTo>
                <a:lnTo>
                  <a:pt x="152897" y="0"/>
                </a:lnTo>
                <a:lnTo>
                  <a:pt x="152897" y="152897"/>
                </a:lnTo>
                <a:lnTo>
                  <a:pt x="0" y="1528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a:off x="365632" y="7873148"/>
            <a:ext cx="152897" cy="152897"/>
          </a:xfrm>
          <a:custGeom>
            <a:avLst/>
            <a:gdLst/>
            <a:ahLst/>
            <a:cxnLst/>
            <a:rect l="l" t="t" r="r" b="b"/>
            <a:pathLst>
              <a:path w="152897" h="152897">
                <a:moveTo>
                  <a:pt x="0" y="0"/>
                </a:moveTo>
                <a:lnTo>
                  <a:pt x="152897" y="0"/>
                </a:lnTo>
                <a:lnTo>
                  <a:pt x="152897" y="152897"/>
                </a:lnTo>
                <a:lnTo>
                  <a:pt x="0" y="1528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346582" y="9258300"/>
            <a:ext cx="152897" cy="152897"/>
          </a:xfrm>
          <a:custGeom>
            <a:avLst/>
            <a:gdLst/>
            <a:ahLst/>
            <a:cxnLst/>
            <a:rect l="l" t="t" r="r" b="b"/>
            <a:pathLst>
              <a:path w="152897" h="152897">
                <a:moveTo>
                  <a:pt x="0" y="0"/>
                </a:moveTo>
                <a:lnTo>
                  <a:pt x="152897" y="0"/>
                </a:lnTo>
                <a:lnTo>
                  <a:pt x="152897" y="152897"/>
                </a:lnTo>
                <a:lnTo>
                  <a:pt x="0" y="1528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Freeform 13"/>
          <p:cNvSpPr/>
          <p:nvPr/>
        </p:nvSpPr>
        <p:spPr>
          <a:xfrm>
            <a:off x="365632" y="4990603"/>
            <a:ext cx="152897" cy="152897"/>
          </a:xfrm>
          <a:custGeom>
            <a:avLst/>
            <a:gdLst/>
            <a:ahLst/>
            <a:cxnLst/>
            <a:rect l="l" t="t" r="r" b="b"/>
            <a:pathLst>
              <a:path w="152897" h="152897">
                <a:moveTo>
                  <a:pt x="0" y="0"/>
                </a:moveTo>
                <a:lnTo>
                  <a:pt x="152897" y="0"/>
                </a:lnTo>
                <a:lnTo>
                  <a:pt x="152897" y="152897"/>
                </a:lnTo>
                <a:lnTo>
                  <a:pt x="0" y="1528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4" name="Group 14"/>
          <p:cNvGrpSpPr/>
          <p:nvPr/>
        </p:nvGrpSpPr>
        <p:grpSpPr>
          <a:xfrm>
            <a:off x="8488228" y="4605760"/>
            <a:ext cx="9324207" cy="632942"/>
            <a:chOff x="0" y="0"/>
            <a:chExt cx="2455758" cy="166701"/>
          </a:xfrm>
        </p:grpSpPr>
        <p:sp>
          <p:nvSpPr>
            <p:cNvPr id="15" name="Freeform 15"/>
            <p:cNvSpPr/>
            <p:nvPr/>
          </p:nvSpPr>
          <p:spPr>
            <a:xfrm>
              <a:off x="0" y="0"/>
              <a:ext cx="2455758" cy="166701"/>
            </a:xfrm>
            <a:custGeom>
              <a:avLst/>
              <a:gdLst/>
              <a:ahLst/>
              <a:cxnLst/>
              <a:rect l="l" t="t" r="r" b="b"/>
              <a:pathLst>
                <a:path w="2455758" h="166701">
                  <a:moveTo>
                    <a:pt x="0" y="0"/>
                  </a:moveTo>
                  <a:lnTo>
                    <a:pt x="2455758" y="0"/>
                  </a:lnTo>
                  <a:lnTo>
                    <a:pt x="2455758" y="166701"/>
                  </a:lnTo>
                  <a:lnTo>
                    <a:pt x="0" y="166701"/>
                  </a:lnTo>
                  <a:close/>
                </a:path>
              </a:pathLst>
            </a:custGeom>
            <a:solidFill>
              <a:srgbClr val="FAF0E3"/>
            </a:solidFill>
          </p:spPr>
        </p:sp>
        <p:sp>
          <p:nvSpPr>
            <p:cNvPr id="16" name="TextBox 16"/>
            <p:cNvSpPr txBox="1"/>
            <p:nvPr/>
          </p:nvSpPr>
          <p:spPr>
            <a:xfrm>
              <a:off x="0" y="-85725"/>
              <a:ext cx="2455758" cy="252426"/>
            </a:xfrm>
            <a:prstGeom prst="rect">
              <a:avLst/>
            </a:prstGeom>
          </p:spPr>
          <p:txBody>
            <a:bodyPr lIns="50800" tIns="50800" rIns="50800" bIns="50800" rtlCol="0" anchor="ctr"/>
            <a:lstStyle/>
            <a:p>
              <a:pPr algn="ctr">
                <a:lnSpc>
                  <a:spcPts val="2923"/>
                </a:lnSpc>
              </a:pPr>
              <a:endParaRPr/>
            </a:p>
          </p:txBody>
        </p:sp>
      </p:grpSp>
      <p:grpSp>
        <p:nvGrpSpPr>
          <p:cNvPr id="17" name="Group 17"/>
          <p:cNvGrpSpPr/>
          <p:nvPr/>
        </p:nvGrpSpPr>
        <p:grpSpPr>
          <a:xfrm>
            <a:off x="8488228" y="5525846"/>
            <a:ext cx="9324207" cy="632942"/>
            <a:chOff x="0" y="0"/>
            <a:chExt cx="2455758" cy="166701"/>
          </a:xfrm>
        </p:grpSpPr>
        <p:sp>
          <p:nvSpPr>
            <p:cNvPr id="18" name="Freeform 18"/>
            <p:cNvSpPr/>
            <p:nvPr/>
          </p:nvSpPr>
          <p:spPr>
            <a:xfrm>
              <a:off x="0" y="0"/>
              <a:ext cx="2455758" cy="166701"/>
            </a:xfrm>
            <a:custGeom>
              <a:avLst/>
              <a:gdLst/>
              <a:ahLst/>
              <a:cxnLst/>
              <a:rect l="l" t="t" r="r" b="b"/>
              <a:pathLst>
                <a:path w="2455758" h="166701">
                  <a:moveTo>
                    <a:pt x="0" y="0"/>
                  </a:moveTo>
                  <a:lnTo>
                    <a:pt x="2455758" y="0"/>
                  </a:lnTo>
                  <a:lnTo>
                    <a:pt x="2455758" y="166701"/>
                  </a:lnTo>
                  <a:lnTo>
                    <a:pt x="0" y="166701"/>
                  </a:lnTo>
                  <a:close/>
                </a:path>
              </a:pathLst>
            </a:custGeom>
            <a:solidFill>
              <a:srgbClr val="FAF0E3"/>
            </a:solidFill>
          </p:spPr>
        </p:sp>
        <p:sp>
          <p:nvSpPr>
            <p:cNvPr id="19" name="TextBox 19"/>
            <p:cNvSpPr txBox="1"/>
            <p:nvPr/>
          </p:nvSpPr>
          <p:spPr>
            <a:xfrm>
              <a:off x="0" y="-85725"/>
              <a:ext cx="2455758" cy="252426"/>
            </a:xfrm>
            <a:prstGeom prst="rect">
              <a:avLst/>
            </a:prstGeom>
          </p:spPr>
          <p:txBody>
            <a:bodyPr lIns="50800" tIns="50800" rIns="50800" bIns="50800" rtlCol="0" anchor="ctr"/>
            <a:lstStyle/>
            <a:p>
              <a:pPr algn="ctr">
                <a:lnSpc>
                  <a:spcPts val="2923"/>
                </a:lnSpc>
              </a:pPr>
              <a:endParaRPr/>
            </a:p>
          </p:txBody>
        </p:sp>
      </p:grpSp>
      <p:grpSp>
        <p:nvGrpSpPr>
          <p:cNvPr id="20" name="Group 20"/>
          <p:cNvGrpSpPr/>
          <p:nvPr/>
        </p:nvGrpSpPr>
        <p:grpSpPr>
          <a:xfrm>
            <a:off x="8507278" y="6463589"/>
            <a:ext cx="9324207" cy="943422"/>
            <a:chOff x="0" y="0"/>
            <a:chExt cx="2455758" cy="248473"/>
          </a:xfrm>
        </p:grpSpPr>
        <p:sp>
          <p:nvSpPr>
            <p:cNvPr id="21" name="Freeform 21"/>
            <p:cNvSpPr/>
            <p:nvPr/>
          </p:nvSpPr>
          <p:spPr>
            <a:xfrm>
              <a:off x="0" y="0"/>
              <a:ext cx="2455758" cy="248473"/>
            </a:xfrm>
            <a:custGeom>
              <a:avLst/>
              <a:gdLst/>
              <a:ahLst/>
              <a:cxnLst/>
              <a:rect l="l" t="t" r="r" b="b"/>
              <a:pathLst>
                <a:path w="2455758" h="248473">
                  <a:moveTo>
                    <a:pt x="0" y="0"/>
                  </a:moveTo>
                  <a:lnTo>
                    <a:pt x="2455758" y="0"/>
                  </a:lnTo>
                  <a:lnTo>
                    <a:pt x="2455758" y="248473"/>
                  </a:lnTo>
                  <a:lnTo>
                    <a:pt x="0" y="248473"/>
                  </a:lnTo>
                  <a:close/>
                </a:path>
              </a:pathLst>
            </a:custGeom>
            <a:solidFill>
              <a:srgbClr val="FAF0E3"/>
            </a:solidFill>
          </p:spPr>
        </p:sp>
        <p:sp>
          <p:nvSpPr>
            <p:cNvPr id="22" name="TextBox 22"/>
            <p:cNvSpPr txBox="1"/>
            <p:nvPr/>
          </p:nvSpPr>
          <p:spPr>
            <a:xfrm>
              <a:off x="0" y="-85725"/>
              <a:ext cx="2455758" cy="334198"/>
            </a:xfrm>
            <a:prstGeom prst="rect">
              <a:avLst/>
            </a:prstGeom>
          </p:spPr>
          <p:txBody>
            <a:bodyPr lIns="50800" tIns="50800" rIns="50800" bIns="50800" rtlCol="0" anchor="ctr"/>
            <a:lstStyle/>
            <a:p>
              <a:pPr algn="ctr">
                <a:lnSpc>
                  <a:spcPts val="2923"/>
                </a:lnSpc>
              </a:pPr>
              <a:endParaRPr/>
            </a:p>
          </p:txBody>
        </p:sp>
      </p:grpSp>
      <p:grpSp>
        <p:nvGrpSpPr>
          <p:cNvPr id="23" name="Group 23"/>
          <p:cNvGrpSpPr/>
          <p:nvPr/>
        </p:nvGrpSpPr>
        <p:grpSpPr>
          <a:xfrm>
            <a:off x="8573953" y="7795781"/>
            <a:ext cx="9324207" cy="1150198"/>
            <a:chOff x="0" y="0"/>
            <a:chExt cx="2455758" cy="302933"/>
          </a:xfrm>
        </p:grpSpPr>
        <p:sp>
          <p:nvSpPr>
            <p:cNvPr id="24" name="Freeform 24"/>
            <p:cNvSpPr/>
            <p:nvPr/>
          </p:nvSpPr>
          <p:spPr>
            <a:xfrm>
              <a:off x="0" y="0"/>
              <a:ext cx="2455758" cy="302933"/>
            </a:xfrm>
            <a:custGeom>
              <a:avLst/>
              <a:gdLst/>
              <a:ahLst/>
              <a:cxnLst/>
              <a:rect l="l" t="t" r="r" b="b"/>
              <a:pathLst>
                <a:path w="2455758" h="302933">
                  <a:moveTo>
                    <a:pt x="0" y="0"/>
                  </a:moveTo>
                  <a:lnTo>
                    <a:pt x="2455758" y="0"/>
                  </a:lnTo>
                  <a:lnTo>
                    <a:pt x="2455758" y="302933"/>
                  </a:lnTo>
                  <a:lnTo>
                    <a:pt x="0" y="302933"/>
                  </a:lnTo>
                  <a:close/>
                </a:path>
              </a:pathLst>
            </a:custGeom>
            <a:solidFill>
              <a:srgbClr val="FAF0E3"/>
            </a:solidFill>
          </p:spPr>
        </p:sp>
        <p:sp>
          <p:nvSpPr>
            <p:cNvPr id="25" name="TextBox 25"/>
            <p:cNvSpPr txBox="1"/>
            <p:nvPr/>
          </p:nvSpPr>
          <p:spPr>
            <a:xfrm>
              <a:off x="0" y="-85725"/>
              <a:ext cx="2455758" cy="388658"/>
            </a:xfrm>
            <a:prstGeom prst="rect">
              <a:avLst/>
            </a:prstGeom>
          </p:spPr>
          <p:txBody>
            <a:bodyPr lIns="50800" tIns="50800" rIns="50800" bIns="50800" rtlCol="0" anchor="ctr"/>
            <a:lstStyle/>
            <a:p>
              <a:pPr algn="ctr">
                <a:lnSpc>
                  <a:spcPts val="2923"/>
                </a:lnSpc>
              </a:pPr>
              <a:endParaRPr/>
            </a:p>
          </p:txBody>
        </p:sp>
      </p:grpSp>
      <p:grpSp>
        <p:nvGrpSpPr>
          <p:cNvPr id="26" name="Group 26"/>
          <p:cNvGrpSpPr/>
          <p:nvPr/>
        </p:nvGrpSpPr>
        <p:grpSpPr>
          <a:xfrm>
            <a:off x="8573953" y="9231728"/>
            <a:ext cx="9324207" cy="735962"/>
            <a:chOff x="0" y="0"/>
            <a:chExt cx="2455758" cy="193834"/>
          </a:xfrm>
        </p:grpSpPr>
        <p:sp>
          <p:nvSpPr>
            <p:cNvPr id="27" name="Freeform 27"/>
            <p:cNvSpPr/>
            <p:nvPr/>
          </p:nvSpPr>
          <p:spPr>
            <a:xfrm>
              <a:off x="0" y="0"/>
              <a:ext cx="2455758" cy="193834"/>
            </a:xfrm>
            <a:custGeom>
              <a:avLst/>
              <a:gdLst/>
              <a:ahLst/>
              <a:cxnLst/>
              <a:rect l="l" t="t" r="r" b="b"/>
              <a:pathLst>
                <a:path w="2455758" h="193834">
                  <a:moveTo>
                    <a:pt x="0" y="0"/>
                  </a:moveTo>
                  <a:lnTo>
                    <a:pt x="2455758" y="0"/>
                  </a:lnTo>
                  <a:lnTo>
                    <a:pt x="2455758" y="193834"/>
                  </a:lnTo>
                  <a:lnTo>
                    <a:pt x="0" y="193834"/>
                  </a:lnTo>
                  <a:close/>
                </a:path>
              </a:pathLst>
            </a:custGeom>
            <a:solidFill>
              <a:srgbClr val="FAF0E3"/>
            </a:solidFill>
          </p:spPr>
        </p:sp>
        <p:sp>
          <p:nvSpPr>
            <p:cNvPr id="28" name="TextBox 28"/>
            <p:cNvSpPr txBox="1"/>
            <p:nvPr/>
          </p:nvSpPr>
          <p:spPr>
            <a:xfrm>
              <a:off x="0" y="-85725"/>
              <a:ext cx="2455758" cy="279559"/>
            </a:xfrm>
            <a:prstGeom prst="rect">
              <a:avLst/>
            </a:prstGeom>
          </p:spPr>
          <p:txBody>
            <a:bodyPr lIns="50800" tIns="50800" rIns="50800" bIns="50800" rtlCol="0" anchor="ctr"/>
            <a:lstStyle/>
            <a:p>
              <a:pPr>
                <a:lnSpc>
                  <a:spcPts val="2923"/>
                </a:lnSpc>
              </a:pPr>
              <a:endParaRPr/>
            </a:p>
          </p:txBody>
        </p:sp>
      </p:grpSp>
      <p:sp>
        <p:nvSpPr>
          <p:cNvPr id="29" name="Freeform 29"/>
          <p:cNvSpPr/>
          <p:nvPr/>
        </p:nvSpPr>
        <p:spPr>
          <a:xfrm>
            <a:off x="15955930" y="4402242"/>
            <a:ext cx="1685407" cy="1123605"/>
          </a:xfrm>
          <a:custGeom>
            <a:avLst/>
            <a:gdLst/>
            <a:ahLst/>
            <a:cxnLst/>
            <a:rect l="l" t="t" r="r" b="b"/>
            <a:pathLst>
              <a:path w="1685407" h="1123605">
                <a:moveTo>
                  <a:pt x="0" y="0"/>
                </a:moveTo>
                <a:lnTo>
                  <a:pt x="1685407" y="0"/>
                </a:lnTo>
                <a:lnTo>
                  <a:pt x="1685407" y="1123604"/>
                </a:lnTo>
                <a:lnTo>
                  <a:pt x="0" y="1123604"/>
                </a:lnTo>
                <a:lnTo>
                  <a:pt x="0" y="0"/>
                </a:lnTo>
                <a:close/>
              </a:path>
            </a:pathLst>
          </a:custGeom>
          <a:blipFill>
            <a:blip r:embed="rId5"/>
            <a:stretch>
              <a:fillRect/>
            </a:stretch>
          </a:blipFill>
        </p:spPr>
      </p:sp>
      <p:sp>
        <p:nvSpPr>
          <p:cNvPr id="30" name="Freeform 30"/>
          <p:cNvSpPr/>
          <p:nvPr/>
        </p:nvSpPr>
        <p:spPr>
          <a:xfrm>
            <a:off x="9712345" y="5143500"/>
            <a:ext cx="2552596" cy="1193422"/>
          </a:xfrm>
          <a:custGeom>
            <a:avLst/>
            <a:gdLst/>
            <a:ahLst/>
            <a:cxnLst/>
            <a:rect l="l" t="t" r="r" b="b"/>
            <a:pathLst>
              <a:path w="2552596" h="1193422">
                <a:moveTo>
                  <a:pt x="0" y="0"/>
                </a:moveTo>
                <a:lnTo>
                  <a:pt x="2552597" y="0"/>
                </a:lnTo>
                <a:lnTo>
                  <a:pt x="2552597" y="1193422"/>
                </a:lnTo>
                <a:lnTo>
                  <a:pt x="0" y="1193422"/>
                </a:lnTo>
                <a:lnTo>
                  <a:pt x="0" y="0"/>
                </a:lnTo>
                <a:close/>
              </a:path>
            </a:pathLst>
          </a:custGeom>
          <a:blipFill>
            <a:blip r:embed="rId6"/>
            <a:stretch>
              <a:fillRect/>
            </a:stretch>
          </a:blipFill>
        </p:spPr>
      </p:sp>
      <p:sp>
        <p:nvSpPr>
          <p:cNvPr id="31" name="Freeform 31"/>
          <p:cNvSpPr/>
          <p:nvPr/>
        </p:nvSpPr>
        <p:spPr>
          <a:xfrm>
            <a:off x="16337968" y="6282728"/>
            <a:ext cx="1303370" cy="1305143"/>
          </a:xfrm>
          <a:custGeom>
            <a:avLst/>
            <a:gdLst/>
            <a:ahLst/>
            <a:cxnLst/>
            <a:rect l="l" t="t" r="r" b="b"/>
            <a:pathLst>
              <a:path w="1303370" h="1305143">
                <a:moveTo>
                  <a:pt x="0" y="0"/>
                </a:moveTo>
                <a:lnTo>
                  <a:pt x="1303369" y="0"/>
                </a:lnTo>
                <a:lnTo>
                  <a:pt x="1303369" y="1305143"/>
                </a:lnTo>
                <a:lnTo>
                  <a:pt x="0" y="1305143"/>
                </a:lnTo>
                <a:lnTo>
                  <a:pt x="0" y="0"/>
                </a:lnTo>
                <a:close/>
              </a:path>
            </a:pathLst>
          </a:custGeom>
          <a:blipFill>
            <a:blip r:embed="rId7"/>
            <a:stretch>
              <a:fillRect/>
            </a:stretch>
          </a:blipFill>
        </p:spPr>
      </p:sp>
      <p:sp>
        <p:nvSpPr>
          <p:cNvPr id="32" name="Freeform 32"/>
          <p:cNvSpPr/>
          <p:nvPr/>
        </p:nvSpPr>
        <p:spPr>
          <a:xfrm>
            <a:off x="9218081" y="7825105"/>
            <a:ext cx="988530" cy="988530"/>
          </a:xfrm>
          <a:custGeom>
            <a:avLst/>
            <a:gdLst/>
            <a:ahLst/>
            <a:cxnLst/>
            <a:rect l="l" t="t" r="r" b="b"/>
            <a:pathLst>
              <a:path w="988530" h="988530">
                <a:moveTo>
                  <a:pt x="0" y="0"/>
                </a:moveTo>
                <a:lnTo>
                  <a:pt x="988529" y="0"/>
                </a:lnTo>
                <a:lnTo>
                  <a:pt x="988529" y="988529"/>
                </a:lnTo>
                <a:lnTo>
                  <a:pt x="0" y="988529"/>
                </a:lnTo>
                <a:lnTo>
                  <a:pt x="0" y="0"/>
                </a:lnTo>
                <a:close/>
              </a:path>
            </a:pathLst>
          </a:custGeom>
          <a:blipFill>
            <a:blip r:embed="rId8"/>
            <a:stretch>
              <a:fillRect/>
            </a:stretch>
          </a:blipFill>
        </p:spPr>
      </p:sp>
      <p:sp>
        <p:nvSpPr>
          <p:cNvPr id="33" name="Freeform 33"/>
          <p:cNvSpPr/>
          <p:nvPr/>
        </p:nvSpPr>
        <p:spPr>
          <a:xfrm>
            <a:off x="15877301" y="8912535"/>
            <a:ext cx="921332" cy="1249623"/>
          </a:xfrm>
          <a:custGeom>
            <a:avLst/>
            <a:gdLst/>
            <a:ahLst/>
            <a:cxnLst/>
            <a:rect l="l" t="t" r="r" b="b"/>
            <a:pathLst>
              <a:path w="921332" h="1249623">
                <a:moveTo>
                  <a:pt x="0" y="0"/>
                </a:moveTo>
                <a:lnTo>
                  <a:pt x="921333" y="0"/>
                </a:lnTo>
                <a:lnTo>
                  <a:pt x="921333" y="1249623"/>
                </a:lnTo>
                <a:lnTo>
                  <a:pt x="0" y="1249623"/>
                </a:lnTo>
                <a:lnTo>
                  <a:pt x="0" y="0"/>
                </a:lnTo>
                <a:close/>
              </a:path>
            </a:pathLst>
          </a:custGeom>
          <a:blipFill>
            <a:blip r:embed="rId9"/>
            <a:stretch>
              <a:fillRect/>
            </a:stretch>
          </a:blipFill>
        </p:spPr>
      </p:sp>
      <p:sp>
        <p:nvSpPr>
          <p:cNvPr id="34" name="TextBox 34"/>
          <p:cNvSpPr txBox="1"/>
          <p:nvPr/>
        </p:nvSpPr>
        <p:spPr>
          <a:xfrm>
            <a:off x="518529" y="3862175"/>
            <a:ext cx="6843812" cy="372110"/>
          </a:xfrm>
          <a:prstGeom prst="rect">
            <a:avLst/>
          </a:prstGeom>
        </p:spPr>
        <p:txBody>
          <a:bodyPr lIns="0" tIns="0" rIns="0" bIns="0" rtlCol="0" anchor="t">
            <a:spAutoFit/>
          </a:bodyPr>
          <a:lstStyle/>
          <a:p>
            <a:pPr>
              <a:lnSpc>
                <a:spcPts val="2940"/>
              </a:lnSpc>
            </a:pPr>
            <a:r>
              <a:rPr lang="en-US" sz="2100" u="sng" spc="281">
                <a:solidFill>
                  <a:srgbClr val="000000"/>
                </a:solidFill>
                <a:latin typeface="Bebas Neue Bold"/>
              </a:rPr>
              <a:t>Cyprus' process of integration into the European Union</a:t>
            </a:r>
          </a:p>
        </p:txBody>
      </p:sp>
      <p:sp>
        <p:nvSpPr>
          <p:cNvPr id="35" name="TextBox 35"/>
          <p:cNvSpPr txBox="1"/>
          <p:nvPr/>
        </p:nvSpPr>
        <p:spPr>
          <a:xfrm>
            <a:off x="694737" y="4529560"/>
            <a:ext cx="7158518" cy="5321528"/>
          </a:xfrm>
          <a:prstGeom prst="rect">
            <a:avLst/>
          </a:prstGeom>
        </p:spPr>
        <p:txBody>
          <a:bodyPr lIns="0" tIns="0" rIns="0" bIns="0" rtlCol="0" anchor="t">
            <a:spAutoFit/>
          </a:bodyPr>
          <a:lstStyle/>
          <a:p>
            <a:pPr>
              <a:lnSpc>
                <a:spcPts val="2852"/>
              </a:lnSpc>
              <a:spcBef>
                <a:spcPct val="0"/>
              </a:spcBef>
            </a:pPr>
            <a:endParaRPr/>
          </a:p>
          <a:p>
            <a:pPr>
              <a:lnSpc>
                <a:spcPts val="2852"/>
              </a:lnSpc>
              <a:spcBef>
                <a:spcPct val="0"/>
              </a:spcBef>
            </a:pPr>
            <a:r>
              <a:rPr lang="en-US" sz="2037" u="sng">
                <a:solidFill>
                  <a:srgbClr val="000000"/>
                </a:solidFill>
                <a:latin typeface="Calibri (MS) Bold"/>
              </a:rPr>
              <a:t>2008 </a:t>
            </a:r>
            <a:r>
              <a:rPr lang="en-US" sz="2037">
                <a:solidFill>
                  <a:srgbClr val="000000"/>
                </a:solidFill>
                <a:latin typeface="Calibri (MS) Bold"/>
              </a:rPr>
              <a:t>:</a:t>
            </a:r>
            <a:r>
              <a:rPr lang="en-US" sz="2037">
                <a:solidFill>
                  <a:srgbClr val="000000"/>
                </a:solidFill>
                <a:latin typeface="Calibri (MS)"/>
              </a:rPr>
              <a:t> Adoption of the euro, but no entry into the Schengen area due to the presence of Turkish armed forces in the northern part of the island.</a:t>
            </a:r>
          </a:p>
          <a:p>
            <a:pPr>
              <a:lnSpc>
                <a:spcPts val="2852"/>
              </a:lnSpc>
              <a:spcBef>
                <a:spcPct val="0"/>
              </a:spcBef>
            </a:pPr>
            <a:endParaRPr lang="en-US" sz="2037">
              <a:solidFill>
                <a:srgbClr val="000000"/>
              </a:solidFill>
              <a:latin typeface="Calibri (MS)"/>
            </a:endParaRPr>
          </a:p>
          <a:p>
            <a:pPr>
              <a:lnSpc>
                <a:spcPts val="2852"/>
              </a:lnSpc>
              <a:spcBef>
                <a:spcPct val="0"/>
              </a:spcBef>
            </a:pPr>
            <a:r>
              <a:rPr lang="en-US" sz="2037" u="sng">
                <a:solidFill>
                  <a:srgbClr val="000000"/>
                </a:solidFill>
                <a:latin typeface="Calibri (MS) Bold"/>
              </a:rPr>
              <a:t>2004</a:t>
            </a:r>
            <a:r>
              <a:rPr lang="en-US" sz="2037">
                <a:solidFill>
                  <a:srgbClr val="000000"/>
                </a:solidFill>
                <a:latin typeface="Calibri (MS) Bold"/>
              </a:rPr>
              <a:t> : </a:t>
            </a:r>
            <a:r>
              <a:rPr lang="en-US" sz="2037">
                <a:solidFill>
                  <a:srgbClr val="000000"/>
                </a:solidFill>
                <a:latin typeface="Calibri (MS)"/>
              </a:rPr>
              <a:t>Cyprus joins the EU. Even though the island is divided, the entire population has the title of European citizen. However, European legislation only applies to the southern part of the island.</a:t>
            </a:r>
          </a:p>
          <a:p>
            <a:pPr>
              <a:lnSpc>
                <a:spcPts val="2852"/>
              </a:lnSpc>
              <a:spcBef>
                <a:spcPct val="0"/>
              </a:spcBef>
            </a:pPr>
            <a:endParaRPr lang="en-US" sz="2037">
              <a:solidFill>
                <a:srgbClr val="000000"/>
              </a:solidFill>
              <a:latin typeface="Calibri (MS)"/>
            </a:endParaRPr>
          </a:p>
          <a:p>
            <a:pPr>
              <a:lnSpc>
                <a:spcPts val="2852"/>
              </a:lnSpc>
              <a:spcBef>
                <a:spcPct val="0"/>
              </a:spcBef>
            </a:pPr>
            <a:r>
              <a:rPr lang="en-US" sz="2037" u="sng">
                <a:solidFill>
                  <a:srgbClr val="000000"/>
                </a:solidFill>
                <a:latin typeface="Calibri (MS) Bold"/>
              </a:rPr>
              <a:t>1990</a:t>
            </a:r>
            <a:r>
              <a:rPr lang="en-US" sz="2037">
                <a:solidFill>
                  <a:srgbClr val="000000"/>
                </a:solidFill>
                <a:latin typeface="Calibri (MS) Bold"/>
              </a:rPr>
              <a:t> : </a:t>
            </a:r>
            <a:r>
              <a:rPr lang="en-US" sz="2037">
                <a:solidFill>
                  <a:srgbClr val="000000"/>
                </a:solidFill>
                <a:latin typeface="Calibri (MS)"/>
              </a:rPr>
              <a:t>Application for membership with an obligation of reconciliation. But the Turkish Cypriots refuse to take part in the negotiations. </a:t>
            </a:r>
          </a:p>
          <a:p>
            <a:pPr>
              <a:lnSpc>
                <a:spcPts val="2852"/>
              </a:lnSpc>
              <a:spcBef>
                <a:spcPct val="0"/>
              </a:spcBef>
            </a:pPr>
            <a:endParaRPr lang="en-US" sz="2037">
              <a:solidFill>
                <a:srgbClr val="000000"/>
              </a:solidFill>
              <a:latin typeface="Calibri (MS)"/>
            </a:endParaRPr>
          </a:p>
          <a:p>
            <a:pPr>
              <a:lnSpc>
                <a:spcPts val="2852"/>
              </a:lnSpc>
              <a:spcBef>
                <a:spcPct val="0"/>
              </a:spcBef>
            </a:pPr>
            <a:r>
              <a:rPr lang="en-US" sz="2037" u="sng">
                <a:solidFill>
                  <a:srgbClr val="000000"/>
                </a:solidFill>
                <a:latin typeface="Calibri (MS) Bold"/>
              </a:rPr>
              <a:t>1972 </a:t>
            </a:r>
            <a:r>
              <a:rPr lang="en-US" sz="2037">
                <a:solidFill>
                  <a:srgbClr val="000000"/>
                </a:solidFill>
                <a:latin typeface="Calibri (MS)"/>
              </a:rPr>
              <a:t>: Association agreement between the bicommunal government and the European Economic Community.</a:t>
            </a:r>
          </a:p>
        </p:txBody>
      </p:sp>
      <p:sp>
        <p:nvSpPr>
          <p:cNvPr id="36" name="TextBox 36"/>
          <p:cNvSpPr txBox="1"/>
          <p:nvPr/>
        </p:nvSpPr>
        <p:spPr>
          <a:xfrm>
            <a:off x="-435899" y="146455"/>
            <a:ext cx="11935131" cy="1218565"/>
          </a:xfrm>
          <a:prstGeom prst="rect">
            <a:avLst/>
          </a:prstGeom>
        </p:spPr>
        <p:txBody>
          <a:bodyPr lIns="0" tIns="0" rIns="0" bIns="0" rtlCol="0" anchor="t">
            <a:spAutoFit/>
          </a:bodyPr>
          <a:lstStyle/>
          <a:p>
            <a:pPr algn="ctr">
              <a:lnSpc>
                <a:spcPts val="8959"/>
              </a:lnSpc>
              <a:spcBef>
                <a:spcPct val="0"/>
              </a:spcBef>
            </a:pPr>
            <a:r>
              <a:rPr lang="en-US" sz="6399" u="sng">
                <a:solidFill>
                  <a:srgbClr val="FFFFFF"/>
                </a:solidFill>
                <a:latin typeface="Times New Roman Bold"/>
              </a:rPr>
              <a:t>IV. RELATIONS WITH EU</a:t>
            </a:r>
          </a:p>
        </p:txBody>
      </p:sp>
      <p:sp>
        <p:nvSpPr>
          <p:cNvPr id="37" name="TextBox 37"/>
          <p:cNvSpPr txBox="1"/>
          <p:nvPr/>
        </p:nvSpPr>
        <p:spPr>
          <a:xfrm>
            <a:off x="9144000" y="3862175"/>
            <a:ext cx="8172054" cy="743585"/>
          </a:xfrm>
          <a:prstGeom prst="rect">
            <a:avLst/>
          </a:prstGeom>
        </p:spPr>
        <p:txBody>
          <a:bodyPr lIns="0" tIns="0" rIns="0" bIns="0" rtlCol="0" anchor="t">
            <a:spAutoFit/>
          </a:bodyPr>
          <a:lstStyle/>
          <a:p>
            <a:pPr>
              <a:lnSpc>
                <a:spcPts val="2940"/>
              </a:lnSpc>
            </a:pPr>
            <a:r>
              <a:rPr lang="en-US" sz="2100" u="sng" spc="281">
                <a:solidFill>
                  <a:srgbClr val="000000"/>
                </a:solidFill>
                <a:latin typeface="Bebas Neue Bold"/>
              </a:rPr>
              <a:t>Representation of Cyprus in the European political institutions : </a:t>
            </a:r>
          </a:p>
          <a:p>
            <a:pPr>
              <a:lnSpc>
                <a:spcPts val="2940"/>
              </a:lnSpc>
            </a:pPr>
            <a:endParaRPr lang="en-US" sz="2100" u="sng" spc="281">
              <a:solidFill>
                <a:srgbClr val="000000"/>
              </a:solidFill>
              <a:latin typeface="Bebas Neue Bold"/>
            </a:endParaRPr>
          </a:p>
        </p:txBody>
      </p:sp>
      <p:sp>
        <p:nvSpPr>
          <p:cNvPr id="38" name="TextBox 38"/>
          <p:cNvSpPr txBox="1"/>
          <p:nvPr/>
        </p:nvSpPr>
        <p:spPr>
          <a:xfrm>
            <a:off x="8488228" y="4726443"/>
            <a:ext cx="7018310"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rPr>
              <a:t>Cyprus held the Presidency of the Council of the European Union in 2012</a:t>
            </a:r>
          </a:p>
        </p:txBody>
      </p:sp>
      <p:sp>
        <p:nvSpPr>
          <p:cNvPr id="39" name="TextBox 39"/>
          <p:cNvSpPr txBox="1"/>
          <p:nvPr/>
        </p:nvSpPr>
        <p:spPr>
          <a:xfrm>
            <a:off x="11826497" y="5695950"/>
            <a:ext cx="7018310"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rPr>
              <a:t>Cyprus has 6 Members of the European Parliament </a:t>
            </a:r>
          </a:p>
        </p:txBody>
      </p:sp>
      <p:sp>
        <p:nvSpPr>
          <p:cNvPr id="40" name="TextBox 40"/>
          <p:cNvSpPr txBox="1"/>
          <p:nvPr/>
        </p:nvSpPr>
        <p:spPr>
          <a:xfrm>
            <a:off x="8573953" y="6615989"/>
            <a:ext cx="7381978" cy="540385"/>
          </a:xfrm>
          <a:prstGeom prst="rect">
            <a:avLst/>
          </a:prstGeom>
        </p:spPr>
        <p:txBody>
          <a:bodyPr lIns="0" tIns="0" rIns="0" bIns="0" rtlCol="0" anchor="t">
            <a:spAutoFit/>
          </a:bodyPr>
          <a:lstStyle/>
          <a:p>
            <a:pPr algn="ctr">
              <a:lnSpc>
                <a:spcPts val="2239"/>
              </a:lnSpc>
            </a:pPr>
            <a:r>
              <a:rPr lang="en-US" sz="1599">
                <a:solidFill>
                  <a:srgbClr val="000000"/>
                </a:solidFill>
                <a:latin typeface="Open Sans"/>
              </a:rPr>
              <a:t>The European Commissioner appointed by Cyprus is Stélla Kyriakides and she is responsible for Health within the von der Leyen Commission (2019-2024).</a:t>
            </a:r>
          </a:p>
        </p:txBody>
      </p:sp>
      <p:sp>
        <p:nvSpPr>
          <p:cNvPr id="41" name="TextBox 41"/>
          <p:cNvSpPr txBox="1"/>
          <p:nvPr/>
        </p:nvSpPr>
        <p:spPr>
          <a:xfrm>
            <a:off x="10794125" y="8086399"/>
            <a:ext cx="7018310" cy="540385"/>
          </a:xfrm>
          <a:prstGeom prst="rect">
            <a:avLst/>
          </a:prstGeom>
        </p:spPr>
        <p:txBody>
          <a:bodyPr lIns="0" tIns="0" rIns="0" bIns="0" rtlCol="0" anchor="t">
            <a:spAutoFit/>
          </a:bodyPr>
          <a:lstStyle/>
          <a:p>
            <a:pPr algn="r">
              <a:lnSpc>
                <a:spcPts val="2239"/>
              </a:lnSpc>
            </a:pPr>
            <a:r>
              <a:rPr lang="en-US" sz="1599">
                <a:solidFill>
                  <a:srgbClr val="000000"/>
                </a:solidFill>
                <a:latin typeface="Open Sans"/>
              </a:rPr>
              <a:t>Cyprus also has 5 representatives on the European Economic and Social Committee and the European Committee of the Regions.</a:t>
            </a:r>
          </a:p>
        </p:txBody>
      </p:sp>
      <p:sp>
        <p:nvSpPr>
          <p:cNvPr id="42" name="TextBox 42"/>
          <p:cNvSpPr txBox="1"/>
          <p:nvPr/>
        </p:nvSpPr>
        <p:spPr>
          <a:xfrm>
            <a:off x="8573953" y="9306174"/>
            <a:ext cx="7018310" cy="540385"/>
          </a:xfrm>
          <a:prstGeom prst="rect">
            <a:avLst/>
          </a:prstGeom>
        </p:spPr>
        <p:txBody>
          <a:bodyPr lIns="0" tIns="0" rIns="0" bIns="0" rtlCol="0" anchor="t">
            <a:spAutoFit/>
          </a:bodyPr>
          <a:lstStyle/>
          <a:p>
            <a:pPr>
              <a:lnSpc>
                <a:spcPts val="2239"/>
              </a:lnSpc>
            </a:pPr>
            <a:r>
              <a:rPr lang="en-US" sz="1599">
                <a:solidFill>
                  <a:srgbClr val="000000"/>
                </a:solidFill>
                <a:latin typeface="Open Sans"/>
              </a:rPr>
              <a:t>Cyprus also communicates with the European institutions through its permanent representation in Brussels : Ambassador Christina Rafti</a:t>
            </a:r>
          </a:p>
        </p:txBody>
      </p:sp>
    </p:spTree>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326324"/>
            <a:ext cx="8316778" cy="6960676"/>
            <a:chOff x="0" y="0"/>
            <a:chExt cx="2190427" cy="1833264"/>
          </a:xfrm>
        </p:grpSpPr>
        <p:sp>
          <p:nvSpPr>
            <p:cNvPr id="3" name="Freeform 3"/>
            <p:cNvSpPr/>
            <p:nvPr/>
          </p:nvSpPr>
          <p:spPr>
            <a:xfrm>
              <a:off x="0" y="0"/>
              <a:ext cx="2190427" cy="1833264"/>
            </a:xfrm>
            <a:custGeom>
              <a:avLst/>
              <a:gdLst/>
              <a:ahLst/>
              <a:cxnLst/>
              <a:rect l="l" t="t" r="r" b="b"/>
              <a:pathLst>
                <a:path w="2190427" h="1833264">
                  <a:moveTo>
                    <a:pt x="0" y="0"/>
                  </a:moveTo>
                  <a:lnTo>
                    <a:pt x="2190427" y="0"/>
                  </a:lnTo>
                  <a:lnTo>
                    <a:pt x="2190427" y="1833264"/>
                  </a:lnTo>
                  <a:lnTo>
                    <a:pt x="0" y="1833264"/>
                  </a:lnTo>
                  <a:close/>
                </a:path>
              </a:pathLst>
            </a:custGeom>
            <a:solidFill>
              <a:srgbClr val="EBEBEB"/>
            </a:solidFill>
          </p:spPr>
        </p:sp>
        <p:sp>
          <p:nvSpPr>
            <p:cNvPr id="4" name="TextBox 4"/>
            <p:cNvSpPr txBox="1"/>
            <p:nvPr/>
          </p:nvSpPr>
          <p:spPr>
            <a:xfrm>
              <a:off x="0" y="-85725"/>
              <a:ext cx="2190427" cy="1918989"/>
            </a:xfrm>
            <a:prstGeom prst="rect">
              <a:avLst/>
            </a:prstGeom>
          </p:spPr>
          <p:txBody>
            <a:bodyPr lIns="50800" tIns="50800" rIns="50800" bIns="50800" rtlCol="0" anchor="ctr"/>
            <a:lstStyle/>
            <a:p>
              <a:pPr algn="ctr">
                <a:lnSpc>
                  <a:spcPts val="2923"/>
                </a:lnSpc>
              </a:pPr>
              <a:endParaRPr/>
            </a:p>
          </p:txBody>
        </p:sp>
      </p:grpSp>
      <p:grpSp>
        <p:nvGrpSpPr>
          <p:cNvPr id="5" name="Group 5"/>
          <p:cNvGrpSpPr/>
          <p:nvPr/>
        </p:nvGrpSpPr>
        <p:grpSpPr>
          <a:xfrm>
            <a:off x="0" y="3326324"/>
            <a:ext cx="8316778" cy="212456"/>
            <a:chOff x="0" y="0"/>
            <a:chExt cx="2190427" cy="55956"/>
          </a:xfrm>
        </p:grpSpPr>
        <p:sp>
          <p:nvSpPr>
            <p:cNvPr id="6" name="Freeform 6"/>
            <p:cNvSpPr/>
            <p:nvPr/>
          </p:nvSpPr>
          <p:spPr>
            <a:xfrm>
              <a:off x="0" y="0"/>
              <a:ext cx="2190427" cy="55956"/>
            </a:xfrm>
            <a:custGeom>
              <a:avLst/>
              <a:gdLst/>
              <a:ahLst/>
              <a:cxnLst/>
              <a:rect l="l" t="t" r="r" b="b"/>
              <a:pathLst>
                <a:path w="2190427" h="55956">
                  <a:moveTo>
                    <a:pt x="0" y="0"/>
                  </a:moveTo>
                  <a:lnTo>
                    <a:pt x="2190427" y="0"/>
                  </a:lnTo>
                  <a:lnTo>
                    <a:pt x="2190427" y="55956"/>
                  </a:lnTo>
                  <a:lnTo>
                    <a:pt x="0" y="55956"/>
                  </a:lnTo>
                  <a:close/>
                </a:path>
              </a:pathLst>
            </a:custGeom>
            <a:solidFill>
              <a:srgbClr val="D5B58E"/>
            </a:solidFill>
          </p:spPr>
        </p:sp>
        <p:sp>
          <p:nvSpPr>
            <p:cNvPr id="7" name="TextBox 7"/>
            <p:cNvSpPr txBox="1"/>
            <p:nvPr/>
          </p:nvSpPr>
          <p:spPr>
            <a:xfrm>
              <a:off x="0" y="-85725"/>
              <a:ext cx="2190427" cy="141681"/>
            </a:xfrm>
            <a:prstGeom prst="rect">
              <a:avLst/>
            </a:prstGeom>
          </p:spPr>
          <p:txBody>
            <a:bodyPr lIns="50800" tIns="50800" rIns="50800" bIns="50800" rtlCol="0" anchor="ctr"/>
            <a:lstStyle/>
            <a:p>
              <a:pPr algn="ctr">
                <a:lnSpc>
                  <a:spcPts val="2923"/>
                </a:lnSpc>
              </a:pPr>
              <a:endParaRPr/>
            </a:p>
          </p:txBody>
        </p:sp>
      </p:grpSp>
      <p:sp>
        <p:nvSpPr>
          <p:cNvPr id="8" name="Freeform 8"/>
          <p:cNvSpPr/>
          <p:nvPr/>
        </p:nvSpPr>
        <p:spPr>
          <a:xfrm>
            <a:off x="-36871" y="-288348"/>
            <a:ext cx="18881679" cy="3614672"/>
          </a:xfrm>
          <a:custGeom>
            <a:avLst/>
            <a:gdLst/>
            <a:ahLst/>
            <a:cxnLst/>
            <a:rect l="l" t="t" r="r" b="b"/>
            <a:pathLst>
              <a:path w="18881679" h="3614672">
                <a:moveTo>
                  <a:pt x="0" y="0"/>
                </a:moveTo>
                <a:lnTo>
                  <a:pt x="18881678" y="0"/>
                </a:lnTo>
                <a:lnTo>
                  <a:pt x="18881678" y="3614672"/>
                </a:lnTo>
                <a:lnTo>
                  <a:pt x="0" y="3614672"/>
                </a:lnTo>
                <a:lnTo>
                  <a:pt x="0" y="0"/>
                </a:lnTo>
                <a:close/>
              </a:path>
            </a:pathLst>
          </a:custGeom>
          <a:blipFill>
            <a:blip r:embed="rId2"/>
            <a:stretch>
              <a:fillRect t="-53475" b="-140353"/>
            </a:stretch>
          </a:blipFill>
        </p:spPr>
      </p:sp>
      <p:sp>
        <p:nvSpPr>
          <p:cNvPr id="9" name="Freeform 9"/>
          <p:cNvSpPr/>
          <p:nvPr/>
        </p:nvSpPr>
        <p:spPr>
          <a:xfrm>
            <a:off x="9403968" y="1806927"/>
            <a:ext cx="7443726" cy="8094481"/>
          </a:xfrm>
          <a:custGeom>
            <a:avLst/>
            <a:gdLst/>
            <a:ahLst/>
            <a:cxnLst/>
            <a:rect l="l" t="t" r="r" b="b"/>
            <a:pathLst>
              <a:path w="7443726" h="8094481">
                <a:moveTo>
                  <a:pt x="0" y="0"/>
                </a:moveTo>
                <a:lnTo>
                  <a:pt x="7443726" y="0"/>
                </a:lnTo>
                <a:lnTo>
                  <a:pt x="7443726" y="8094481"/>
                </a:lnTo>
                <a:lnTo>
                  <a:pt x="0" y="8094481"/>
                </a:lnTo>
                <a:lnTo>
                  <a:pt x="0" y="0"/>
                </a:lnTo>
                <a:close/>
              </a:path>
            </a:pathLst>
          </a:custGeom>
          <a:blipFill>
            <a:blip r:embed="rId3"/>
            <a:stretch>
              <a:fillRect/>
            </a:stretch>
          </a:blipFill>
        </p:spPr>
      </p:sp>
      <p:sp>
        <p:nvSpPr>
          <p:cNvPr id="10" name="Freeform 10"/>
          <p:cNvSpPr/>
          <p:nvPr/>
        </p:nvSpPr>
        <p:spPr>
          <a:xfrm>
            <a:off x="400197" y="1806927"/>
            <a:ext cx="7916581" cy="7656564"/>
          </a:xfrm>
          <a:custGeom>
            <a:avLst/>
            <a:gdLst/>
            <a:ahLst/>
            <a:cxnLst/>
            <a:rect l="l" t="t" r="r" b="b"/>
            <a:pathLst>
              <a:path w="7916581" h="7656564">
                <a:moveTo>
                  <a:pt x="0" y="0"/>
                </a:moveTo>
                <a:lnTo>
                  <a:pt x="7916581" y="0"/>
                </a:lnTo>
                <a:lnTo>
                  <a:pt x="7916581" y="7656564"/>
                </a:lnTo>
                <a:lnTo>
                  <a:pt x="0" y="7656564"/>
                </a:lnTo>
                <a:lnTo>
                  <a:pt x="0" y="0"/>
                </a:lnTo>
                <a:close/>
              </a:path>
            </a:pathLst>
          </a:custGeom>
          <a:blipFill>
            <a:blip r:embed="rId4"/>
            <a:stretch>
              <a:fillRect l="-567" r="-567"/>
            </a:stretch>
          </a:blipFill>
        </p:spPr>
      </p:sp>
      <p:sp>
        <p:nvSpPr>
          <p:cNvPr id="11" name="TextBox 11"/>
          <p:cNvSpPr txBox="1"/>
          <p:nvPr/>
        </p:nvSpPr>
        <p:spPr>
          <a:xfrm>
            <a:off x="-435899" y="146455"/>
            <a:ext cx="11935131" cy="1218565"/>
          </a:xfrm>
          <a:prstGeom prst="rect">
            <a:avLst/>
          </a:prstGeom>
        </p:spPr>
        <p:txBody>
          <a:bodyPr lIns="0" tIns="0" rIns="0" bIns="0" rtlCol="0" anchor="t">
            <a:spAutoFit/>
          </a:bodyPr>
          <a:lstStyle/>
          <a:p>
            <a:pPr algn="ctr">
              <a:lnSpc>
                <a:spcPts val="8959"/>
              </a:lnSpc>
              <a:spcBef>
                <a:spcPct val="0"/>
              </a:spcBef>
            </a:pPr>
            <a:r>
              <a:rPr lang="en-US" sz="6399" u="sng">
                <a:solidFill>
                  <a:srgbClr val="FFFFFF"/>
                </a:solidFill>
                <a:latin typeface="Times New Roman Bold"/>
              </a:rPr>
              <a:t>IV. RELATIONS WITH EU</a:t>
            </a:r>
          </a:p>
        </p:txBody>
      </p:sp>
    </p:spTree>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grpSp>
        <p:nvGrpSpPr>
          <p:cNvPr id="3" name="Group 3"/>
          <p:cNvGrpSpPr/>
          <p:nvPr/>
        </p:nvGrpSpPr>
        <p:grpSpPr>
          <a:xfrm>
            <a:off x="13513112" y="631150"/>
            <a:ext cx="4774888" cy="4664370"/>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l="-23339" r="-23339"/>
              </a:stretch>
            </a:blipFill>
          </p:spPr>
        </p:sp>
      </p:grpSp>
      <p:grpSp>
        <p:nvGrpSpPr>
          <p:cNvPr id="5" name="Group 5"/>
          <p:cNvGrpSpPr/>
          <p:nvPr/>
        </p:nvGrpSpPr>
        <p:grpSpPr>
          <a:xfrm>
            <a:off x="635662" y="4153936"/>
            <a:ext cx="8889338" cy="684384"/>
            <a:chOff x="0" y="0"/>
            <a:chExt cx="2393244" cy="180249"/>
          </a:xfrm>
        </p:grpSpPr>
        <p:sp>
          <p:nvSpPr>
            <p:cNvPr id="6" name="Freeform 6"/>
            <p:cNvSpPr/>
            <p:nvPr/>
          </p:nvSpPr>
          <p:spPr>
            <a:xfrm>
              <a:off x="0" y="0"/>
              <a:ext cx="2393244" cy="180249"/>
            </a:xfrm>
            <a:custGeom>
              <a:avLst/>
              <a:gdLst/>
              <a:ahLst/>
              <a:cxnLst/>
              <a:rect l="l" t="t" r="r" b="b"/>
              <a:pathLst>
                <a:path w="2393244" h="180249">
                  <a:moveTo>
                    <a:pt x="39192" y="0"/>
                  </a:moveTo>
                  <a:lnTo>
                    <a:pt x="2354053" y="0"/>
                  </a:lnTo>
                  <a:cubicBezTo>
                    <a:pt x="2375698" y="0"/>
                    <a:pt x="2393244" y="17547"/>
                    <a:pt x="2393244" y="39192"/>
                  </a:cubicBezTo>
                  <a:lnTo>
                    <a:pt x="2393244" y="141058"/>
                  </a:lnTo>
                  <a:cubicBezTo>
                    <a:pt x="2393244" y="151452"/>
                    <a:pt x="2389115" y="161421"/>
                    <a:pt x="2381765" y="168770"/>
                  </a:cubicBezTo>
                  <a:cubicBezTo>
                    <a:pt x="2374416" y="176120"/>
                    <a:pt x="2364447" y="180249"/>
                    <a:pt x="2354053" y="180249"/>
                  </a:cubicBezTo>
                  <a:lnTo>
                    <a:pt x="39192" y="180249"/>
                  </a:lnTo>
                  <a:cubicBezTo>
                    <a:pt x="17547" y="180249"/>
                    <a:pt x="0" y="162703"/>
                    <a:pt x="0" y="141058"/>
                  </a:cubicBezTo>
                  <a:lnTo>
                    <a:pt x="0" y="39192"/>
                  </a:lnTo>
                  <a:cubicBezTo>
                    <a:pt x="0" y="17547"/>
                    <a:pt x="17547" y="0"/>
                    <a:pt x="39192" y="0"/>
                  </a:cubicBezTo>
                  <a:close/>
                </a:path>
              </a:pathLst>
            </a:custGeom>
            <a:solidFill>
              <a:srgbClr val="C0C8E1"/>
            </a:solidFill>
            <a:ln w="47625" cap="rnd">
              <a:solidFill>
                <a:srgbClr val="213559"/>
              </a:solidFill>
              <a:prstDash val="solid"/>
              <a:round/>
            </a:ln>
          </p:spPr>
        </p:sp>
        <p:sp>
          <p:nvSpPr>
            <p:cNvPr id="7" name="TextBox 7"/>
            <p:cNvSpPr txBox="1"/>
            <p:nvPr/>
          </p:nvSpPr>
          <p:spPr>
            <a:xfrm>
              <a:off x="0" y="-85725"/>
              <a:ext cx="2393244" cy="265974"/>
            </a:xfrm>
            <a:prstGeom prst="rect">
              <a:avLst/>
            </a:prstGeom>
          </p:spPr>
          <p:txBody>
            <a:bodyPr lIns="50800" tIns="50800" rIns="50800" bIns="50800" rtlCol="0" anchor="ctr"/>
            <a:lstStyle/>
            <a:p>
              <a:pPr algn="ctr">
                <a:lnSpc>
                  <a:spcPts val="2923"/>
                </a:lnSpc>
              </a:pPr>
              <a:endParaRPr/>
            </a:p>
          </p:txBody>
        </p:sp>
      </p:grpSp>
      <p:grpSp>
        <p:nvGrpSpPr>
          <p:cNvPr id="8" name="Group 8"/>
          <p:cNvGrpSpPr/>
          <p:nvPr/>
        </p:nvGrpSpPr>
        <p:grpSpPr>
          <a:xfrm>
            <a:off x="774009" y="5241454"/>
            <a:ext cx="4500588" cy="3377637"/>
            <a:chOff x="0" y="0"/>
            <a:chExt cx="1185340" cy="889583"/>
          </a:xfrm>
        </p:grpSpPr>
        <p:sp>
          <p:nvSpPr>
            <p:cNvPr id="9" name="Freeform 9"/>
            <p:cNvSpPr/>
            <p:nvPr/>
          </p:nvSpPr>
          <p:spPr>
            <a:xfrm>
              <a:off x="0" y="0"/>
              <a:ext cx="1185340" cy="889583"/>
            </a:xfrm>
            <a:custGeom>
              <a:avLst/>
              <a:gdLst/>
              <a:ahLst/>
              <a:cxnLst/>
              <a:rect l="l" t="t" r="r" b="b"/>
              <a:pathLst>
                <a:path w="1185340" h="889583">
                  <a:moveTo>
                    <a:pt x="79129" y="0"/>
                  </a:moveTo>
                  <a:lnTo>
                    <a:pt x="1106211" y="0"/>
                  </a:lnTo>
                  <a:cubicBezTo>
                    <a:pt x="1149913" y="0"/>
                    <a:pt x="1185340" y="35427"/>
                    <a:pt x="1185340" y="79129"/>
                  </a:cubicBezTo>
                  <a:lnTo>
                    <a:pt x="1185340" y="810454"/>
                  </a:lnTo>
                  <a:cubicBezTo>
                    <a:pt x="1185340" y="854156"/>
                    <a:pt x="1149913" y="889583"/>
                    <a:pt x="1106211" y="889583"/>
                  </a:cubicBezTo>
                  <a:lnTo>
                    <a:pt x="79129" y="889583"/>
                  </a:lnTo>
                  <a:cubicBezTo>
                    <a:pt x="35427" y="889583"/>
                    <a:pt x="0" y="854156"/>
                    <a:pt x="0" y="810454"/>
                  </a:cubicBezTo>
                  <a:lnTo>
                    <a:pt x="0" y="79129"/>
                  </a:lnTo>
                  <a:cubicBezTo>
                    <a:pt x="0" y="35427"/>
                    <a:pt x="35427" y="0"/>
                    <a:pt x="79129" y="0"/>
                  </a:cubicBezTo>
                  <a:close/>
                </a:path>
              </a:pathLst>
            </a:custGeom>
            <a:solidFill>
              <a:srgbClr val="C0C8E1"/>
            </a:solidFill>
            <a:ln w="47625" cap="rnd">
              <a:solidFill>
                <a:srgbClr val="213559"/>
              </a:solidFill>
              <a:prstDash val="solid"/>
              <a:round/>
            </a:ln>
          </p:spPr>
        </p:sp>
        <p:sp>
          <p:nvSpPr>
            <p:cNvPr id="10" name="TextBox 10"/>
            <p:cNvSpPr txBox="1"/>
            <p:nvPr/>
          </p:nvSpPr>
          <p:spPr>
            <a:xfrm>
              <a:off x="0" y="-85725"/>
              <a:ext cx="1185340" cy="975308"/>
            </a:xfrm>
            <a:prstGeom prst="rect">
              <a:avLst/>
            </a:prstGeom>
          </p:spPr>
          <p:txBody>
            <a:bodyPr lIns="50800" tIns="50800" rIns="50800" bIns="50800" rtlCol="0" anchor="ctr"/>
            <a:lstStyle/>
            <a:p>
              <a:pPr algn="ctr">
                <a:lnSpc>
                  <a:spcPts val="2923"/>
                </a:lnSpc>
              </a:pPr>
              <a:endParaRPr/>
            </a:p>
          </p:txBody>
        </p:sp>
      </p:grpSp>
      <p:grpSp>
        <p:nvGrpSpPr>
          <p:cNvPr id="11" name="Group 11"/>
          <p:cNvGrpSpPr/>
          <p:nvPr/>
        </p:nvGrpSpPr>
        <p:grpSpPr>
          <a:xfrm>
            <a:off x="5964531" y="5295520"/>
            <a:ext cx="6469504" cy="4552234"/>
            <a:chOff x="0" y="0"/>
            <a:chExt cx="1703902" cy="1198942"/>
          </a:xfrm>
        </p:grpSpPr>
        <p:sp>
          <p:nvSpPr>
            <p:cNvPr id="12" name="Freeform 12"/>
            <p:cNvSpPr/>
            <p:nvPr/>
          </p:nvSpPr>
          <p:spPr>
            <a:xfrm>
              <a:off x="0" y="0"/>
              <a:ext cx="1703902" cy="1198942"/>
            </a:xfrm>
            <a:custGeom>
              <a:avLst/>
              <a:gdLst/>
              <a:ahLst/>
              <a:cxnLst/>
              <a:rect l="l" t="t" r="r" b="b"/>
              <a:pathLst>
                <a:path w="1703902" h="1198942">
                  <a:moveTo>
                    <a:pt x="55047" y="0"/>
                  </a:moveTo>
                  <a:lnTo>
                    <a:pt x="1648855" y="0"/>
                  </a:lnTo>
                  <a:cubicBezTo>
                    <a:pt x="1679257" y="0"/>
                    <a:pt x="1703902" y="24645"/>
                    <a:pt x="1703902" y="55047"/>
                  </a:cubicBezTo>
                  <a:lnTo>
                    <a:pt x="1703902" y="1143895"/>
                  </a:lnTo>
                  <a:cubicBezTo>
                    <a:pt x="1703902" y="1158494"/>
                    <a:pt x="1698103" y="1172496"/>
                    <a:pt x="1687779" y="1182819"/>
                  </a:cubicBezTo>
                  <a:cubicBezTo>
                    <a:pt x="1677456" y="1193143"/>
                    <a:pt x="1663454" y="1198942"/>
                    <a:pt x="1648855" y="1198942"/>
                  </a:cubicBezTo>
                  <a:lnTo>
                    <a:pt x="55047" y="1198942"/>
                  </a:lnTo>
                  <a:cubicBezTo>
                    <a:pt x="40448" y="1198942"/>
                    <a:pt x="26446" y="1193143"/>
                    <a:pt x="16123" y="1182819"/>
                  </a:cubicBezTo>
                  <a:cubicBezTo>
                    <a:pt x="5800" y="1172496"/>
                    <a:pt x="0" y="1158494"/>
                    <a:pt x="0" y="1143895"/>
                  </a:cubicBezTo>
                  <a:lnTo>
                    <a:pt x="0" y="55047"/>
                  </a:lnTo>
                  <a:cubicBezTo>
                    <a:pt x="0" y="40448"/>
                    <a:pt x="5800" y="26446"/>
                    <a:pt x="16123" y="16123"/>
                  </a:cubicBezTo>
                  <a:cubicBezTo>
                    <a:pt x="26446" y="5800"/>
                    <a:pt x="40448" y="0"/>
                    <a:pt x="55047" y="0"/>
                  </a:cubicBezTo>
                  <a:close/>
                </a:path>
              </a:pathLst>
            </a:custGeom>
            <a:solidFill>
              <a:srgbClr val="C0C8E1"/>
            </a:solidFill>
            <a:ln w="47625" cap="rnd">
              <a:solidFill>
                <a:srgbClr val="213559"/>
              </a:solidFill>
              <a:prstDash val="solid"/>
              <a:round/>
            </a:ln>
          </p:spPr>
        </p:sp>
        <p:sp>
          <p:nvSpPr>
            <p:cNvPr id="13" name="TextBox 13"/>
            <p:cNvSpPr txBox="1"/>
            <p:nvPr/>
          </p:nvSpPr>
          <p:spPr>
            <a:xfrm>
              <a:off x="0" y="-85725"/>
              <a:ext cx="1703902" cy="1284667"/>
            </a:xfrm>
            <a:prstGeom prst="rect">
              <a:avLst/>
            </a:prstGeom>
          </p:spPr>
          <p:txBody>
            <a:bodyPr lIns="50800" tIns="50800" rIns="50800" bIns="50800" rtlCol="0" anchor="ctr"/>
            <a:lstStyle/>
            <a:p>
              <a:pPr algn="ctr">
                <a:lnSpc>
                  <a:spcPts val="2923"/>
                </a:lnSpc>
              </a:pPr>
              <a:endParaRPr/>
            </a:p>
          </p:txBody>
        </p:sp>
      </p:grpSp>
      <p:grpSp>
        <p:nvGrpSpPr>
          <p:cNvPr id="14" name="Group 14"/>
          <p:cNvGrpSpPr/>
          <p:nvPr/>
        </p:nvGrpSpPr>
        <p:grpSpPr>
          <a:xfrm>
            <a:off x="635663" y="1720521"/>
            <a:ext cx="7132437" cy="586814"/>
            <a:chOff x="0" y="0"/>
            <a:chExt cx="1878502" cy="154552"/>
          </a:xfrm>
        </p:grpSpPr>
        <p:sp>
          <p:nvSpPr>
            <p:cNvPr id="15" name="Freeform 15"/>
            <p:cNvSpPr/>
            <p:nvPr/>
          </p:nvSpPr>
          <p:spPr>
            <a:xfrm>
              <a:off x="0" y="0"/>
              <a:ext cx="1878502" cy="154552"/>
            </a:xfrm>
            <a:custGeom>
              <a:avLst/>
              <a:gdLst/>
              <a:ahLst/>
              <a:cxnLst/>
              <a:rect l="l" t="t" r="r" b="b"/>
              <a:pathLst>
                <a:path w="1878502" h="154552">
                  <a:moveTo>
                    <a:pt x="20624" y="0"/>
                  </a:moveTo>
                  <a:lnTo>
                    <a:pt x="1857878" y="0"/>
                  </a:lnTo>
                  <a:cubicBezTo>
                    <a:pt x="1869268" y="0"/>
                    <a:pt x="1878502" y="9233"/>
                    <a:pt x="1878502" y="20624"/>
                  </a:cubicBezTo>
                  <a:lnTo>
                    <a:pt x="1878502" y="133928"/>
                  </a:lnTo>
                  <a:cubicBezTo>
                    <a:pt x="1878502" y="145318"/>
                    <a:pt x="1869268" y="154552"/>
                    <a:pt x="1857878" y="154552"/>
                  </a:cubicBezTo>
                  <a:lnTo>
                    <a:pt x="20624" y="154552"/>
                  </a:lnTo>
                  <a:cubicBezTo>
                    <a:pt x="15154" y="154552"/>
                    <a:pt x="9908" y="152379"/>
                    <a:pt x="6041" y="148511"/>
                  </a:cubicBezTo>
                  <a:cubicBezTo>
                    <a:pt x="2173" y="144644"/>
                    <a:pt x="0" y="139398"/>
                    <a:pt x="0" y="133928"/>
                  </a:cubicBezTo>
                  <a:lnTo>
                    <a:pt x="0" y="20624"/>
                  </a:lnTo>
                  <a:cubicBezTo>
                    <a:pt x="0" y="15154"/>
                    <a:pt x="2173" y="9908"/>
                    <a:pt x="6041" y="6041"/>
                  </a:cubicBezTo>
                  <a:cubicBezTo>
                    <a:pt x="9908" y="2173"/>
                    <a:pt x="15154" y="0"/>
                    <a:pt x="20624" y="0"/>
                  </a:cubicBezTo>
                  <a:close/>
                </a:path>
              </a:pathLst>
            </a:custGeom>
            <a:solidFill>
              <a:srgbClr val="000000">
                <a:alpha val="0"/>
              </a:srgbClr>
            </a:solidFill>
            <a:ln w="76200" cap="sq">
              <a:solidFill>
                <a:srgbClr val="213559"/>
              </a:solidFill>
              <a:prstDash val="solid"/>
              <a:miter/>
            </a:ln>
          </p:spPr>
        </p:sp>
        <p:sp>
          <p:nvSpPr>
            <p:cNvPr id="16" name="TextBox 16"/>
            <p:cNvSpPr txBox="1"/>
            <p:nvPr/>
          </p:nvSpPr>
          <p:spPr>
            <a:xfrm>
              <a:off x="0" y="-85725"/>
              <a:ext cx="1878502" cy="240277"/>
            </a:xfrm>
            <a:prstGeom prst="rect">
              <a:avLst/>
            </a:prstGeom>
          </p:spPr>
          <p:txBody>
            <a:bodyPr lIns="50800" tIns="50800" rIns="50800" bIns="50800" rtlCol="0" anchor="ctr"/>
            <a:lstStyle/>
            <a:p>
              <a:pPr algn="ctr">
                <a:lnSpc>
                  <a:spcPts val="2923"/>
                </a:lnSpc>
              </a:pPr>
              <a:endParaRPr/>
            </a:p>
          </p:txBody>
        </p:sp>
      </p:grpSp>
      <p:grpSp>
        <p:nvGrpSpPr>
          <p:cNvPr id="17" name="Group 17"/>
          <p:cNvGrpSpPr/>
          <p:nvPr/>
        </p:nvGrpSpPr>
        <p:grpSpPr>
          <a:xfrm>
            <a:off x="12917322" y="5040630"/>
            <a:ext cx="5370678" cy="5246370"/>
            <a:chOff x="0" y="0"/>
            <a:chExt cx="4828540" cy="4716780"/>
          </a:xfrm>
        </p:grpSpPr>
        <p:sp>
          <p:nvSpPr>
            <p:cNvPr id="18" name="Freeform 1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l="-23691" r="-23691"/>
              </a:stretch>
            </a:blipFill>
          </p:spPr>
        </p:sp>
      </p:grpSp>
      <p:sp>
        <p:nvSpPr>
          <p:cNvPr id="19" name="TextBox 19"/>
          <p:cNvSpPr txBox="1"/>
          <p:nvPr/>
        </p:nvSpPr>
        <p:spPr>
          <a:xfrm>
            <a:off x="635663" y="299819"/>
            <a:ext cx="12562466" cy="1218565"/>
          </a:xfrm>
          <a:prstGeom prst="rect">
            <a:avLst/>
          </a:prstGeom>
        </p:spPr>
        <p:txBody>
          <a:bodyPr lIns="0" tIns="0" rIns="0" bIns="0" rtlCol="0" anchor="t">
            <a:spAutoFit/>
          </a:bodyPr>
          <a:lstStyle/>
          <a:p>
            <a:pPr algn="ctr">
              <a:lnSpc>
                <a:spcPts val="8959"/>
              </a:lnSpc>
              <a:spcBef>
                <a:spcPct val="0"/>
              </a:spcBef>
            </a:pPr>
            <a:r>
              <a:rPr lang="en-US" sz="6399" u="sng">
                <a:solidFill>
                  <a:srgbClr val="000000"/>
                </a:solidFill>
                <a:latin typeface="Times New Roman Bold"/>
              </a:rPr>
              <a:t>V. CYPRUS THROUGH CRISIS</a:t>
            </a:r>
          </a:p>
        </p:txBody>
      </p:sp>
      <p:sp>
        <p:nvSpPr>
          <p:cNvPr id="20" name="TextBox 20"/>
          <p:cNvSpPr txBox="1"/>
          <p:nvPr/>
        </p:nvSpPr>
        <p:spPr>
          <a:xfrm>
            <a:off x="897499" y="1727934"/>
            <a:ext cx="6876054" cy="497840"/>
          </a:xfrm>
          <a:prstGeom prst="rect">
            <a:avLst/>
          </a:prstGeom>
        </p:spPr>
        <p:txBody>
          <a:bodyPr lIns="0" tIns="0" rIns="0" bIns="0" rtlCol="0" anchor="t">
            <a:spAutoFit/>
          </a:bodyPr>
          <a:lstStyle/>
          <a:p>
            <a:pPr>
              <a:lnSpc>
                <a:spcPts val="4060"/>
              </a:lnSpc>
            </a:pPr>
            <a:r>
              <a:rPr lang="en-US" sz="2900">
                <a:solidFill>
                  <a:srgbClr val="000000"/>
                </a:solidFill>
                <a:latin typeface="Open Sans"/>
              </a:rPr>
              <a:t>Zoom :  Economic Crisis of 2012-2023</a:t>
            </a:r>
          </a:p>
        </p:txBody>
      </p:sp>
      <p:sp>
        <p:nvSpPr>
          <p:cNvPr id="21" name="TextBox 21"/>
          <p:cNvSpPr txBox="1"/>
          <p:nvPr/>
        </p:nvSpPr>
        <p:spPr>
          <a:xfrm>
            <a:off x="635663" y="2628505"/>
            <a:ext cx="12562466" cy="1118537"/>
          </a:xfrm>
          <a:prstGeom prst="rect">
            <a:avLst/>
          </a:prstGeom>
        </p:spPr>
        <p:txBody>
          <a:bodyPr lIns="0" tIns="0" rIns="0" bIns="0" rtlCol="0" anchor="t">
            <a:spAutoFit/>
          </a:bodyPr>
          <a:lstStyle/>
          <a:p>
            <a:pPr>
              <a:lnSpc>
                <a:spcPts val="2923"/>
              </a:lnSpc>
              <a:spcBef>
                <a:spcPct val="0"/>
              </a:spcBef>
            </a:pPr>
            <a:r>
              <a:rPr lang="en-US" sz="2088">
                <a:solidFill>
                  <a:srgbClr val="000000"/>
                </a:solidFill>
                <a:latin typeface="Calibri (MS) Italics"/>
              </a:rPr>
              <a:t>=&gt; The Cypriot financial crisis of 2012-2013 was an economic crisis that affected Cyprus' financial sector after partial defaults on Greek public debt in 2011 and 2012, along with a high deficit rate for the state, which saw its financial rating plummet.</a:t>
            </a:r>
          </a:p>
        </p:txBody>
      </p:sp>
      <p:sp>
        <p:nvSpPr>
          <p:cNvPr id="22" name="TextBox 22"/>
          <p:cNvSpPr txBox="1"/>
          <p:nvPr/>
        </p:nvSpPr>
        <p:spPr>
          <a:xfrm>
            <a:off x="897498" y="4297691"/>
            <a:ext cx="9160901" cy="410369"/>
          </a:xfrm>
          <a:prstGeom prst="rect">
            <a:avLst/>
          </a:prstGeom>
        </p:spPr>
        <p:txBody>
          <a:bodyPr wrap="square" lIns="0" tIns="0" rIns="0" bIns="0" rtlCol="0" anchor="t">
            <a:spAutoFit/>
          </a:bodyPr>
          <a:lstStyle/>
          <a:p>
            <a:pPr marL="496575" lvl="1" indent="-248288">
              <a:lnSpc>
                <a:spcPts val="3220"/>
              </a:lnSpc>
              <a:buFont typeface="Arial"/>
              <a:buChar char="•"/>
            </a:pPr>
            <a:r>
              <a:rPr lang="en-US" sz="2300" dirty="0">
                <a:solidFill>
                  <a:srgbClr val="000000"/>
                </a:solidFill>
                <a:latin typeface="Open Sans Bold"/>
              </a:rPr>
              <a:t>Beginning of the year 2012</a:t>
            </a:r>
            <a:r>
              <a:rPr lang="en-US" sz="2300" dirty="0">
                <a:solidFill>
                  <a:srgbClr val="000000"/>
                </a:solidFill>
                <a:latin typeface="Open Sans"/>
              </a:rPr>
              <a:t> :  </a:t>
            </a:r>
            <a:r>
              <a:rPr lang="en-US" sz="2300" dirty="0">
                <a:solidFill>
                  <a:srgbClr val="944343"/>
                </a:solidFill>
                <a:latin typeface="Open Sans Bold Italics"/>
              </a:rPr>
              <a:t>Russian loan of 2 millions</a:t>
            </a:r>
          </a:p>
        </p:txBody>
      </p:sp>
      <p:sp>
        <p:nvSpPr>
          <p:cNvPr id="23" name="TextBox 23"/>
          <p:cNvSpPr txBox="1"/>
          <p:nvPr/>
        </p:nvSpPr>
        <p:spPr>
          <a:xfrm>
            <a:off x="892046" y="5404153"/>
            <a:ext cx="4167386" cy="2955289"/>
          </a:xfrm>
          <a:prstGeom prst="rect">
            <a:avLst/>
          </a:prstGeom>
        </p:spPr>
        <p:txBody>
          <a:bodyPr lIns="0" tIns="0" rIns="0" bIns="0" rtlCol="0" anchor="t">
            <a:spAutoFit/>
          </a:bodyPr>
          <a:lstStyle/>
          <a:p>
            <a:pPr marL="496575" lvl="1" indent="-248288">
              <a:lnSpc>
                <a:spcPts val="3220"/>
              </a:lnSpc>
              <a:buFont typeface="Arial"/>
              <a:buChar char="•"/>
            </a:pPr>
            <a:r>
              <a:rPr lang="en-US" sz="2300">
                <a:solidFill>
                  <a:srgbClr val="000000"/>
                </a:solidFill>
                <a:latin typeface="Open Sans Bold"/>
              </a:rPr>
              <a:t>15 march of 2013 : </a:t>
            </a:r>
          </a:p>
          <a:p>
            <a:pPr>
              <a:lnSpc>
                <a:spcPts val="2800"/>
              </a:lnSpc>
            </a:pPr>
            <a:endParaRPr lang="en-US" sz="2300">
              <a:solidFill>
                <a:srgbClr val="000000"/>
              </a:solidFill>
              <a:latin typeface="Open Sans Bold"/>
            </a:endParaRPr>
          </a:p>
          <a:p>
            <a:pPr>
              <a:lnSpc>
                <a:spcPts val="3220"/>
              </a:lnSpc>
            </a:pPr>
            <a:r>
              <a:rPr lang="en-US" sz="2300">
                <a:solidFill>
                  <a:srgbClr val="944343"/>
                </a:solidFill>
                <a:latin typeface="Open Sans Bold Italics"/>
              </a:rPr>
              <a:t>1st EU financial rescue plan </a:t>
            </a:r>
          </a:p>
          <a:p>
            <a:pPr>
              <a:lnSpc>
                <a:spcPts val="3220"/>
              </a:lnSpc>
            </a:pPr>
            <a:endParaRPr lang="en-US" sz="2300">
              <a:solidFill>
                <a:srgbClr val="944343"/>
              </a:solidFill>
              <a:latin typeface="Open Sans Bold Italics"/>
            </a:endParaRPr>
          </a:p>
          <a:p>
            <a:pPr marL="863614" lvl="2" indent="-287871">
              <a:lnSpc>
                <a:spcPts val="2800"/>
              </a:lnSpc>
              <a:buFont typeface="Arial"/>
              <a:buChar char="⚬"/>
            </a:pPr>
            <a:r>
              <a:rPr lang="en-US" sz="2000">
                <a:solidFill>
                  <a:srgbClr val="000000"/>
                </a:solidFill>
                <a:latin typeface="Open Sans"/>
              </a:rPr>
              <a:t>10 millions</a:t>
            </a:r>
          </a:p>
          <a:p>
            <a:pPr marL="863614" lvl="2" indent="-287871">
              <a:lnSpc>
                <a:spcPts val="2800"/>
              </a:lnSpc>
              <a:buFont typeface="Arial"/>
              <a:buChar char="⚬"/>
            </a:pPr>
            <a:r>
              <a:rPr lang="en-US" sz="2000">
                <a:solidFill>
                  <a:srgbClr val="000000"/>
                </a:solidFill>
                <a:latin typeface="Open Sans"/>
              </a:rPr>
              <a:t>Taxation of bank deposits</a:t>
            </a:r>
          </a:p>
          <a:p>
            <a:pPr>
              <a:lnSpc>
                <a:spcPts val="2800"/>
              </a:lnSpc>
            </a:pPr>
            <a:endParaRPr lang="en-US" sz="2000">
              <a:solidFill>
                <a:srgbClr val="000000"/>
              </a:solidFill>
              <a:latin typeface="Open Sans"/>
            </a:endParaRPr>
          </a:p>
          <a:p>
            <a:pPr>
              <a:lnSpc>
                <a:spcPts val="2800"/>
              </a:lnSpc>
            </a:pPr>
            <a:r>
              <a:rPr lang="en-US" sz="2000">
                <a:solidFill>
                  <a:srgbClr val="000000"/>
                </a:solidFill>
                <a:latin typeface="Open Sans"/>
              </a:rPr>
              <a:t>=&gt; rejected by Cypriot parliament </a:t>
            </a:r>
          </a:p>
        </p:txBody>
      </p:sp>
      <p:sp>
        <p:nvSpPr>
          <p:cNvPr id="24" name="TextBox 24"/>
          <p:cNvSpPr txBox="1"/>
          <p:nvPr/>
        </p:nvSpPr>
        <p:spPr>
          <a:xfrm>
            <a:off x="6082568" y="5458219"/>
            <a:ext cx="6351467" cy="4012564"/>
          </a:xfrm>
          <a:prstGeom prst="rect">
            <a:avLst/>
          </a:prstGeom>
        </p:spPr>
        <p:txBody>
          <a:bodyPr lIns="0" tIns="0" rIns="0" bIns="0" rtlCol="0" anchor="t">
            <a:spAutoFit/>
          </a:bodyPr>
          <a:lstStyle/>
          <a:p>
            <a:pPr marL="496575" lvl="1" indent="-248288">
              <a:lnSpc>
                <a:spcPts val="3220"/>
              </a:lnSpc>
              <a:buFont typeface="Arial"/>
              <a:buChar char="•"/>
            </a:pPr>
            <a:r>
              <a:rPr lang="en-US" sz="2300">
                <a:solidFill>
                  <a:srgbClr val="000000"/>
                </a:solidFill>
                <a:latin typeface="Open Sans Bold"/>
              </a:rPr>
              <a:t>25 march of 2013 : </a:t>
            </a:r>
          </a:p>
          <a:p>
            <a:pPr>
              <a:lnSpc>
                <a:spcPts val="2800"/>
              </a:lnSpc>
            </a:pPr>
            <a:endParaRPr lang="en-US" sz="2300">
              <a:solidFill>
                <a:srgbClr val="000000"/>
              </a:solidFill>
              <a:latin typeface="Open Sans Bold"/>
            </a:endParaRPr>
          </a:p>
          <a:p>
            <a:pPr>
              <a:lnSpc>
                <a:spcPts val="3220"/>
              </a:lnSpc>
            </a:pPr>
            <a:r>
              <a:rPr lang="en-US" sz="2300">
                <a:solidFill>
                  <a:srgbClr val="944343"/>
                </a:solidFill>
                <a:latin typeface="Open Sans Bold Italics"/>
              </a:rPr>
              <a:t>2nd EU financial rescue plan </a:t>
            </a:r>
          </a:p>
          <a:p>
            <a:pPr>
              <a:lnSpc>
                <a:spcPts val="3220"/>
              </a:lnSpc>
            </a:pPr>
            <a:endParaRPr lang="en-US" sz="2300">
              <a:solidFill>
                <a:srgbClr val="944343"/>
              </a:solidFill>
              <a:latin typeface="Open Sans Bold Italics"/>
            </a:endParaRPr>
          </a:p>
          <a:p>
            <a:pPr marL="863614" lvl="2" indent="-287871">
              <a:lnSpc>
                <a:spcPts val="2800"/>
              </a:lnSpc>
              <a:buFont typeface="Arial"/>
              <a:buChar char="⚬"/>
            </a:pPr>
            <a:r>
              <a:rPr lang="en-US" sz="2000">
                <a:solidFill>
                  <a:srgbClr val="000000"/>
                </a:solidFill>
                <a:latin typeface="Open Sans"/>
              </a:rPr>
              <a:t>23 millions </a:t>
            </a:r>
          </a:p>
          <a:p>
            <a:pPr marL="863614" lvl="2" indent="-287871">
              <a:lnSpc>
                <a:spcPts val="2800"/>
              </a:lnSpc>
              <a:buFont typeface="Arial"/>
              <a:buChar char="⚬"/>
            </a:pPr>
            <a:r>
              <a:rPr lang="en-US" sz="2000">
                <a:solidFill>
                  <a:srgbClr val="000000"/>
                </a:solidFill>
                <a:latin typeface="Open Sans"/>
              </a:rPr>
              <a:t>draconian conditions </a:t>
            </a:r>
          </a:p>
          <a:p>
            <a:pPr marL="1295421" lvl="3" indent="-323855">
              <a:lnSpc>
                <a:spcPts val="2800"/>
              </a:lnSpc>
              <a:buFont typeface="Arial"/>
              <a:buChar char="￭"/>
            </a:pPr>
            <a:r>
              <a:rPr lang="en-US" sz="2000">
                <a:solidFill>
                  <a:srgbClr val="000000"/>
                </a:solidFill>
                <a:latin typeface="Open Sans"/>
              </a:rPr>
              <a:t>Dismantling Laiki bank</a:t>
            </a:r>
          </a:p>
          <a:p>
            <a:pPr marL="1295421" lvl="3" indent="-323855">
              <a:lnSpc>
                <a:spcPts val="2800"/>
              </a:lnSpc>
              <a:buFont typeface="Arial"/>
              <a:buChar char="￭"/>
            </a:pPr>
            <a:r>
              <a:rPr lang="en-US" sz="2000">
                <a:solidFill>
                  <a:srgbClr val="000000"/>
                </a:solidFill>
                <a:latin typeface="Open Sans"/>
              </a:rPr>
              <a:t>taxation of 30/40% of the bank accounts of individuals over 100, 000 euros</a:t>
            </a:r>
          </a:p>
          <a:p>
            <a:pPr>
              <a:lnSpc>
                <a:spcPts val="2800"/>
              </a:lnSpc>
            </a:pPr>
            <a:endParaRPr lang="en-US" sz="2000">
              <a:solidFill>
                <a:srgbClr val="000000"/>
              </a:solidFill>
              <a:latin typeface="Open Sans"/>
            </a:endParaRPr>
          </a:p>
          <a:p>
            <a:pPr>
              <a:lnSpc>
                <a:spcPts val="2800"/>
              </a:lnSpc>
            </a:pPr>
            <a:r>
              <a:rPr lang="en-US" sz="2000">
                <a:solidFill>
                  <a:srgbClr val="000000"/>
                </a:solidFill>
                <a:latin typeface="Open Sans"/>
              </a:rPr>
              <a:t>=&gt; imposed on Nicosia </a:t>
            </a:r>
          </a:p>
        </p:txBody>
      </p:sp>
    </p:spTree>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957</Words>
  <Application>Microsoft Office PowerPoint</Application>
  <PresentationFormat>Custom</PresentationFormat>
  <Paragraphs>126</Paragraphs>
  <Slides>11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Bebas Neue Bold</vt:lpstr>
      <vt:lpstr>Open Sans</vt:lpstr>
      <vt:lpstr>Bebas Neue</vt:lpstr>
      <vt:lpstr>Times New Roman Bold</vt:lpstr>
      <vt:lpstr>Calibri (MS) Bold</vt:lpstr>
      <vt:lpstr>Calibri (MS) Italics</vt:lpstr>
      <vt:lpstr>Calibri</vt:lpstr>
      <vt:lpstr>Montserrat Ultra-Bold Italics</vt:lpstr>
      <vt:lpstr>Calibri (MS)</vt:lpstr>
      <vt:lpstr>Open Sans Bold</vt:lpstr>
      <vt:lpstr>Times New Roman</vt:lpstr>
      <vt:lpstr>Arial</vt:lpstr>
      <vt:lpstr>Sanchez</vt:lpstr>
      <vt:lpstr>Open Sans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Modern Stagflation Presentation</dc:title>
  <dc:creator>Susa</dc:creator>
  <cp:lastModifiedBy>Susa</cp:lastModifiedBy>
  <cp:revision>5</cp:revision>
  <dcterms:created xsi:type="dcterms:W3CDTF">2006-08-16T00:00:00Z</dcterms:created>
  <dcterms:modified xsi:type="dcterms:W3CDTF">2024-01-04T17:20:46Z</dcterms:modified>
  <dc:identifier>DAF0sx0ZP6I</dc:identifier>
</cp:coreProperties>
</file>