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262" r:id="rId4"/>
    <p:sldId id="259" r:id="rId5"/>
    <p:sldId id="257" r:id="rId6"/>
    <p:sldId id="260" r:id="rId7"/>
    <p:sldId id="263" r:id="rId8"/>
    <p:sldId id="264" r:id="rId9"/>
    <p:sldId id="267" r:id="rId10"/>
    <p:sldId id="265" r:id="rId11"/>
    <p:sldId id="266" r:id="rId12"/>
    <p:sldId id="268" r:id="rId13"/>
    <p:sldId id="271" r:id="rId14"/>
    <p:sldId id="270" r:id="rId15"/>
    <p:sldId id="269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8" r:id="rId26"/>
    <p:sldId id="282" r:id="rId27"/>
    <p:sldId id="283" r:id="rId28"/>
    <p:sldId id="284" r:id="rId29"/>
    <p:sldId id="287" r:id="rId30"/>
    <p:sldId id="285" r:id="rId31"/>
    <p:sldId id="286" r:id="rId3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0737E877-D760-4118-BF4E-E1D6F137D103}">
          <p14:sldIdLst>
            <p14:sldId id="256"/>
            <p14:sldId id="261"/>
            <p14:sldId id="262"/>
            <p14:sldId id="259"/>
            <p14:sldId id="257"/>
            <p14:sldId id="260"/>
          </p14:sldIdLst>
        </p14:section>
        <p14:section name="General Facts" id="{844A9BC3-4B50-49A5-A5BF-C05792EF1869}">
          <p14:sldIdLst>
            <p14:sldId id="263"/>
            <p14:sldId id="264"/>
            <p14:sldId id="267"/>
            <p14:sldId id="265"/>
            <p14:sldId id="266"/>
          </p14:sldIdLst>
        </p14:section>
        <p14:section name="Bulgaria &amp; the EU" id="{E8B1B2CC-35D3-4C8A-9DCA-9C925CB5F0E3}">
          <p14:sldIdLst>
            <p14:sldId id="268"/>
            <p14:sldId id="271"/>
            <p14:sldId id="270"/>
            <p14:sldId id="269"/>
            <p14:sldId id="272"/>
            <p14:sldId id="273"/>
            <p14:sldId id="274"/>
          </p14:sldIdLst>
        </p14:section>
        <p14:section name="Crisis" id="{A5A98909-CB1C-43DC-9075-D347B85D26BB}">
          <p14:sldIdLst>
            <p14:sldId id="276"/>
            <p14:sldId id="277"/>
            <p14:sldId id="278"/>
            <p14:sldId id="279"/>
            <p14:sldId id="280"/>
            <p14:sldId id="281"/>
            <p14:sldId id="288"/>
            <p14:sldId id="282"/>
            <p14:sldId id="283"/>
          </p14:sldIdLst>
        </p14:section>
        <p14:section name="Eurosceptisicm" id="{60FCAFB3-45EE-4E24-865F-57DC7D06E211}">
          <p14:sldIdLst>
            <p14:sldId id="284"/>
            <p14:sldId id="287"/>
            <p14:sldId id="285"/>
            <p14:sldId id="286"/>
          </p14:sldIdLst>
        </p14:section>
        <p14:section name="Ενότητα χωρίς τίτλο" id="{6AA297EE-5521-4B1B-B4E1-BBCE7BF436B7}">
          <p14:sldIdLst/>
        </p14:section>
        <p14:section name="Ενότητα χωρίς τίτλο" id="{17CBB86E-9B53-4752-BCB8-4A70F7630F1D}">
          <p14:sldIdLst/>
        </p14:section>
        <p14:section name="Ενότητα χωρίς τίτλο" id="{C2E90DCB-54D8-4D2C-B5D0-3393116CA09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CDE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C3FD08-7171-4667-9865-88893B70F735}" v="8645" dt="2024-01-13T22:56:13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5033" autoAdjust="0"/>
  </p:normalViewPr>
  <p:slideViewPr>
    <p:cSldViewPr snapToGrid="0">
      <p:cViewPr varScale="1">
        <p:scale>
          <a:sx n="111" d="100"/>
          <a:sy n="111" d="100"/>
        </p:scale>
        <p:origin x="66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97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Πωλήσεις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9E1-410A-9B26-AC8FB2AAED2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9E1-410A-9B26-AC8FB2AAED2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9E1-410A-9B26-AC8FB2AAED2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9E1-410A-9B26-AC8FB2AAED24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9E1-410A-9B26-AC8FB2AAED24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9E1-410A-9B26-AC8FB2AAED24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9E1-410A-9B26-AC8FB2AAED24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9E1-410A-9B26-AC8FB2AAED24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79E1-410A-9B26-AC8FB2AAED24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79E1-410A-9B26-AC8FB2AAED2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79E1-410A-9B26-AC8FB2AAED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Φύλλο1!$A$2:$A$12</c:f>
              <c:strCache>
                <c:ptCount val="11"/>
                <c:pt idx="0">
                  <c:v>GERMANY</c:v>
                </c:pt>
                <c:pt idx="1">
                  <c:v>RUSSIA</c:v>
                </c:pt>
                <c:pt idx="2">
                  <c:v>ITALY</c:v>
                </c:pt>
                <c:pt idx="3">
                  <c:v>ROMANIA</c:v>
                </c:pt>
                <c:pt idx="4">
                  <c:v>TURKEY</c:v>
                </c:pt>
                <c:pt idx="5">
                  <c:v>GREECE</c:v>
                </c:pt>
                <c:pt idx="6">
                  <c:v>CHINA</c:v>
                </c:pt>
                <c:pt idx="7">
                  <c:v>SPAIN</c:v>
                </c:pt>
                <c:pt idx="8">
                  <c:v>NETHERLANDS</c:v>
                </c:pt>
                <c:pt idx="9">
                  <c:v>HUNGARY</c:v>
                </c:pt>
                <c:pt idx="10">
                  <c:v>OTHER</c:v>
                </c:pt>
              </c:strCache>
            </c:strRef>
          </c:cat>
          <c:val>
            <c:numRef>
              <c:f>Φύλλο1!$B$2:$B$12</c:f>
              <c:numCache>
                <c:formatCode>0.00%</c:formatCode>
                <c:ptCount val="11"/>
                <c:pt idx="0" formatCode="0%">
                  <c:v>0.12</c:v>
                </c:pt>
                <c:pt idx="1">
                  <c:v>9.8699999999999996E-2</c:v>
                </c:pt>
                <c:pt idx="2">
                  <c:v>7.4300000000000005E-2</c:v>
                </c:pt>
                <c:pt idx="3">
                  <c:v>7.1400000000000005E-2</c:v>
                </c:pt>
                <c:pt idx="4">
                  <c:v>6.5100000000000005E-2</c:v>
                </c:pt>
                <c:pt idx="5">
                  <c:v>5.8000000000000003E-2</c:v>
                </c:pt>
                <c:pt idx="6">
                  <c:v>4.5100000000000001E-2</c:v>
                </c:pt>
                <c:pt idx="7">
                  <c:v>3.7499999999999999E-2</c:v>
                </c:pt>
                <c:pt idx="8">
                  <c:v>3.5700000000000003E-2</c:v>
                </c:pt>
                <c:pt idx="9">
                  <c:v>3.5299999999999998E-2</c:v>
                </c:pt>
                <c:pt idx="10">
                  <c:v>0.3589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C7-4E0F-886F-24413149C174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79E1-410A-9B26-AC8FB2AAED2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79E1-410A-9B26-AC8FB2AAED2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79E1-410A-9B26-AC8FB2AAED2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79E1-410A-9B26-AC8FB2AAED24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79E1-410A-9B26-AC8FB2AAED24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79E1-410A-9B26-AC8FB2AAED24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79E1-410A-9B26-AC8FB2AAED24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79E1-410A-9B26-AC8FB2AAED24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79E1-410A-9B26-AC8FB2AAED24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79E1-410A-9B26-AC8FB2AAED2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79E1-410A-9B26-AC8FB2AAED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Φύλλο1!$A$2:$A$12</c:f>
              <c:strCache>
                <c:ptCount val="11"/>
                <c:pt idx="0">
                  <c:v>GERMANY</c:v>
                </c:pt>
                <c:pt idx="1">
                  <c:v>RUSSIA</c:v>
                </c:pt>
                <c:pt idx="2">
                  <c:v>ITALY</c:v>
                </c:pt>
                <c:pt idx="3">
                  <c:v>ROMANIA</c:v>
                </c:pt>
                <c:pt idx="4">
                  <c:v>TURKEY</c:v>
                </c:pt>
                <c:pt idx="5">
                  <c:v>GREECE</c:v>
                </c:pt>
                <c:pt idx="6">
                  <c:v>CHINA</c:v>
                </c:pt>
                <c:pt idx="7">
                  <c:v>SPAIN</c:v>
                </c:pt>
                <c:pt idx="8">
                  <c:v>NETHERLANDS</c:v>
                </c:pt>
                <c:pt idx="9">
                  <c:v>HUNGARY</c:v>
                </c:pt>
                <c:pt idx="10">
                  <c:v>OTHER</c:v>
                </c:pt>
              </c:strCache>
            </c:strRef>
          </c:cat>
          <c:val>
            <c:numRef>
              <c:f>Φύλλο1!$C$2:$C$12</c:f>
              <c:numCache>
                <c:formatCode>General</c:formatCode>
                <c:ptCount val="1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3C7-4E0F-886F-24413149C17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Πωλήσεις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F25-4576-9C31-397EC2922C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F25-4576-9C31-397EC2922C8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22C-4AFD-B0DC-C2785DBD6305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F25-4576-9C31-397EC2922C8B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F25-4576-9C31-397EC2922C8B}"/>
              </c:ext>
            </c:extLst>
          </c:dPt>
          <c:dPt>
            <c:idx val="5"/>
            <c:bubble3D val="0"/>
            <c:explosion val="1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F25-4576-9C31-397EC2922C8B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22C-4AFD-B0DC-C2785DBD63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Φύλλο1!$A$2:$A$8</c:f>
              <c:strCache>
                <c:ptCount val="7"/>
                <c:pt idx="0">
                  <c:v>GERB </c:v>
                </c:pt>
                <c:pt idx="1">
                  <c:v>BSP</c:v>
                </c:pt>
                <c:pt idx="3">
                  <c:v>DPS</c:v>
                </c:pt>
                <c:pt idx="4">
                  <c:v>VMRO</c:v>
                </c:pt>
                <c:pt idx="5">
                  <c:v>DSB </c:v>
                </c:pt>
                <c:pt idx="6">
                  <c:v>SDS</c:v>
                </c:pt>
              </c:strCache>
            </c:strRef>
          </c:cat>
          <c:val>
            <c:numRef>
              <c:f>Φύλλο1!$B$2:$B$8</c:f>
              <c:numCache>
                <c:formatCode>General</c:formatCode>
                <c:ptCount val="7"/>
                <c:pt idx="0">
                  <c:v>5</c:v>
                </c:pt>
                <c:pt idx="1">
                  <c:v>5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F25-4576-9C31-397EC2922C8B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dirty="0">
                <a:latin typeface="Amasis MT Pro Black" panose="02040A04050005020304" pitchFamily="18" charset="0"/>
              </a:rPr>
              <a:t>IS</a:t>
            </a:r>
            <a:r>
              <a:rPr lang="en-GB" baseline="0" dirty="0">
                <a:latin typeface="Amasis MT Pro Black" panose="02040A04050005020304" pitchFamily="18" charset="0"/>
              </a:rPr>
              <a:t> EU GOING IN THE RIGHT DIRECTION?</a:t>
            </a:r>
            <a:endParaRPr lang="el-GR" dirty="0">
              <a:latin typeface="Amasis MT Pro Black" panose="02040A04050005020304" pitchFamily="18" charset="0"/>
            </a:endParaRPr>
          </a:p>
        </c:rich>
      </c:tx>
      <c:layout>
        <c:manualLayout>
          <c:xMode val="edge"/>
          <c:yMode val="edge"/>
          <c:x val="0.17979765701671943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Agree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Φύλλο1!$A$2:$A$5</c:f>
              <c:strCache>
                <c:ptCount val="3"/>
                <c:pt idx="0">
                  <c:v>BULGARIA</c:v>
                </c:pt>
                <c:pt idx="2">
                  <c:v>EU-27</c:v>
                </c:pt>
              </c:strCache>
            </c:strRef>
          </c:cat>
          <c:val>
            <c:numRef>
              <c:f>Φύλλο1!$B$2:$B$5</c:f>
              <c:numCache>
                <c:formatCode>General</c:formatCode>
                <c:ptCount val="4"/>
                <c:pt idx="0">
                  <c:v>41</c:v>
                </c:pt>
                <c:pt idx="2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90-499F-966E-1253636A6114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Disagree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Φύλλο1!$A$2:$A$5</c:f>
              <c:strCache>
                <c:ptCount val="3"/>
                <c:pt idx="0">
                  <c:v>BULGARIA</c:v>
                </c:pt>
                <c:pt idx="2">
                  <c:v>EU-27</c:v>
                </c:pt>
              </c:strCache>
            </c:strRef>
          </c:cat>
          <c:val>
            <c:numRef>
              <c:f>Φύλλο1!$C$2:$C$5</c:f>
              <c:numCache>
                <c:formatCode>General</c:formatCode>
                <c:ptCount val="4"/>
                <c:pt idx="0">
                  <c:v>30</c:v>
                </c:pt>
                <c:pt idx="2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90-499F-966E-1253636A6114}"/>
            </c:ext>
          </c:extLst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Neither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Φύλλο1!$A$2:$A$5</c:f>
              <c:strCache>
                <c:ptCount val="3"/>
                <c:pt idx="0">
                  <c:v>BULGARIA</c:v>
                </c:pt>
                <c:pt idx="2">
                  <c:v>EU-27</c:v>
                </c:pt>
              </c:strCache>
            </c:strRef>
          </c:cat>
          <c:val>
            <c:numRef>
              <c:f>Φύλλο1!$D$2:$D$5</c:f>
              <c:numCache>
                <c:formatCode>General</c:formatCode>
                <c:ptCount val="4"/>
                <c:pt idx="0">
                  <c:v>8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90-499F-966E-1253636A6114}"/>
            </c:ext>
          </c:extLst>
        </c:ser>
        <c:ser>
          <c:idx val="3"/>
          <c:order val="3"/>
          <c:tx>
            <c:strRef>
              <c:f>Φύλλο1!$E$1</c:f>
              <c:strCache>
                <c:ptCount val="1"/>
                <c:pt idx="0">
                  <c:v>Don’t Know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Φύλλο1!$A$2:$A$5</c:f>
              <c:strCache>
                <c:ptCount val="3"/>
                <c:pt idx="0">
                  <c:v>BULGARIA</c:v>
                </c:pt>
                <c:pt idx="2">
                  <c:v>EU-27</c:v>
                </c:pt>
              </c:strCache>
            </c:strRef>
          </c:cat>
          <c:val>
            <c:numRef>
              <c:f>Φύλλο1!$E$2:$E$5</c:f>
              <c:numCache>
                <c:formatCode>General</c:formatCode>
                <c:ptCount val="4"/>
                <c:pt idx="0">
                  <c:v>21</c:v>
                </c:pt>
                <c:pt idx="2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90-499F-966E-1253636A61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3009552"/>
        <c:axId val="363009944"/>
        <c:axId val="0"/>
      </c:bar3DChart>
      <c:catAx>
        <c:axId val="36300955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BULGARIA</a:t>
                </a:r>
                <a:r>
                  <a:rPr lang="en-US" baseline="0" dirty="0"/>
                  <a:t>                                                 EU-27</a:t>
                </a:r>
                <a:endParaRPr lang="el-GR" dirty="0"/>
              </a:p>
            </c:rich>
          </c:tx>
          <c:layout>
            <c:manualLayout>
              <c:xMode val="edge"/>
              <c:yMode val="edge"/>
              <c:x val="8.173682322526378E-2"/>
              <c:y val="0.755816178472131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63009944"/>
        <c:crosses val="autoZero"/>
        <c:auto val="1"/>
        <c:lblAlgn val="ctr"/>
        <c:lblOffset val="100"/>
        <c:noMultiLvlLbl val="0"/>
      </c:catAx>
      <c:valAx>
        <c:axId val="363009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300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masis MT Pro Black" panose="02040A04050005020304" pitchFamily="18" charset="0"/>
                <a:ea typeface="+mn-ea"/>
                <a:cs typeface="+mn-cs"/>
              </a:defRPr>
            </a:pPr>
            <a:r>
              <a:rPr lang="en-US" dirty="0">
                <a:latin typeface="Amasis MT Pro Black" panose="02040A04050005020304" pitchFamily="18" charset="0"/>
              </a:rPr>
              <a:t>BETTER FUTURE</a:t>
            </a:r>
            <a:r>
              <a:rPr lang="en-US" baseline="0" dirty="0">
                <a:latin typeface="Amasis MT Pro Black" panose="02040A04050005020304" pitchFamily="18" charset="0"/>
              </a:rPr>
              <a:t> OUTSIDE THE EU?</a:t>
            </a:r>
            <a:endParaRPr lang="el-GR" dirty="0">
              <a:latin typeface="Amasis MT Pro Black" panose="02040A04050005020304" pitchFamily="18" charset="0"/>
            </a:endParaRPr>
          </a:p>
        </c:rich>
      </c:tx>
      <c:layout>
        <c:manualLayout>
          <c:xMode val="edge"/>
          <c:yMode val="edge"/>
          <c:x val="0.12714511265635042"/>
          <c:y val="1.955609679446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masis MT Pro Black" panose="02040A040500050203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784150269467704"/>
          <c:y val="0"/>
          <c:w val="0.86093750000000002"/>
          <c:h val="0.886412654625205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Agree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Φύλλο1!$A$2:$A$5</c:f>
              <c:strCache>
                <c:ptCount val="3"/>
                <c:pt idx="0">
                  <c:v>BULGARIA</c:v>
                </c:pt>
                <c:pt idx="2">
                  <c:v>EU-27</c:v>
                </c:pt>
              </c:strCache>
            </c:strRef>
          </c:cat>
          <c:val>
            <c:numRef>
              <c:f>Φύλλο1!$B$2:$B$5</c:f>
              <c:numCache>
                <c:formatCode>General</c:formatCode>
                <c:ptCount val="4"/>
                <c:pt idx="0">
                  <c:v>32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C3-4A4D-ABC8-B3BB2FBDC34C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Disagree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Φύλλο1!$A$2:$A$5</c:f>
              <c:strCache>
                <c:ptCount val="3"/>
                <c:pt idx="0">
                  <c:v>BULGARIA</c:v>
                </c:pt>
                <c:pt idx="2">
                  <c:v>EU-27</c:v>
                </c:pt>
              </c:strCache>
            </c:strRef>
          </c:cat>
          <c:val>
            <c:numRef>
              <c:f>Φύλλο1!$C$2:$C$5</c:f>
              <c:numCache>
                <c:formatCode>General</c:formatCode>
                <c:ptCount val="4"/>
                <c:pt idx="0">
                  <c:v>51</c:v>
                </c:pt>
                <c:pt idx="2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5C3-4A4D-ABC8-B3BB2FBDC34C}"/>
            </c:ext>
          </c:extLst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Don't Know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Φύλλο1!$A$2:$A$5</c:f>
              <c:strCache>
                <c:ptCount val="3"/>
                <c:pt idx="0">
                  <c:v>BULGARIA</c:v>
                </c:pt>
                <c:pt idx="2">
                  <c:v>EU-27</c:v>
                </c:pt>
              </c:strCache>
            </c:strRef>
          </c:cat>
          <c:val>
            <c:numRef>
              <c:f>Φύλλο1!$D$2:$D$5</c:f>
              <c:numCache>
                <c:formatCode>General</c:formatCode>
                <c:ptCount val="4"/>
                <c:pt idx="0">
                  <c:v>17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C3-4A4D-ABC8-B3BB2FBDC3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3011120"/>
        <c:axId val="363007984"/>
        <c:axId val="0"/>
      </c:bar3DChart>
      <c:catAx>
        <c:axId val="36301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007984"/>
        <c:crosses val="autoZero"/>
        <c:auto val="1"/>
        <c:lblAlgn val="ctr"/>
        <c:lblOffset val="100"/>
        <c:noMultiLvlLbl val="0"/>
      </c:catAx>
      <c:valAx>
        <c:axId val="363007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301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89099035579252"/>
          <c:y val="0.92293708014760711"/>
          <c:w val="0.46122463252653384"/>
          <c:h val="5.1047297297297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C0C190-66A2-4FE0-94A8-848C14F300CC}" type="doc">
      <dgm:prSet loTypeId="urn:microsoft.com/office/officeart/2005/8/layout/gear1" loCatId="cycle" qsTypeId="urn:microsoft.com/office/officeart/2009/2/quickstyle/3d8" qsCatId="3D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7F68DE01-8051-4987-BE4E-7FB7853B391E}">
      <dgm:prSet/>
      <dgm:spPr/>
      <dgm:t>
        <a:bodyPr/>
        <a:lstStyle/>
        <a:p>
          <a:r>
            <a:rPr lang="en-GB" b="1" dirty="0"/>
            <a:t>Joined NATO in 2004</a:t>
          </a:r>
          <a:endParaRPr lang="el-GR" dirty="0"/>
        </a:p>
      </dgm:t>
    </dgm:pt>
    <dgm:pt modelId="{02A65BFE-4024-47DA-9499-DA1A3BD6DF59}" type="parTrans" cxnId="{4073AA40-8019-4210-BC12-A8A27F5B235B}">
      <dgm:prSet/>
      <dgm:spPr/>
      <dgm:t>
        <a:bodyPr/>
        <a:lstStyle/>
        <a:p>
          <a:endParaRPr lang="el-GR"/>
        </a:p>
      </dgm:t>
    </dgm:pt>
    <dgm:pt modelId="{A9B7CBCF-4950-41F7-B5A8-9B893E87921C}" type="sibTrans" cxnId="{4073AA40-8019-4210-BC12-A8A27F5B235B}">
      <dgm:prSet/>
      <dgm:spPr/>
      <dgm:t>
        <a:bodyPr/>
        <a:lstStyle/>
        <a:p>
          <a:endParaRPr lang="el-GR"/>
        </a:p>
      </dgm:t>
    </dgm:pt>
    <dgm:pt modelId="{D8DDFBFF-1F97-41CB-B93C-0205A9C5DA39}">
      <dgm:prSet/>
      <dgm:spPr/>
      <dgm:t>
        <a:bodyPr/>
        <a:lstStyle/>
        <a:p>
          <a:r>
            <a:rPr lang="en-GB" b="1" dirty="0"/>
            <a:t>Joined EU in 2007 </a:t>
          </a:r>
          <a:endParaRPr lang="el-GR" dirty="0"/>
        </a:p>
      </dgm:t>
    </dgm:pt>
    <dgm:pt modelId="{59514598-8F75-4624-9E1A-299DDFA29B7A}" type="sibTrans" cxnId="{BAC1AA9A-36B7-473D-90E5-DFF1CB9BA237}">
      <dgm:prSet/>
      <dgm:spPr/>
      <dgm:t>
        <a:bodyPr/>
        <a:lstStyle/>
        <a:p>
          <a:endParaRPr lang="el-GR"/>
        </a:p>
      </dgm:t>
    </dgm:pt>
    <dgm:pt modelId="{39D55E08-A72B-49EC-890F-F1ABEB25EECC}" type="parTrans" cxnId="{BAC1AA9A-36B7-473D-90E5-DFF1CB9BA237}">
      <dgm:prSet/>
      <dgm:spPr/>
      <dgm:t>
        <a:bodyPr/>
        <a:lstStyle/>
        <a:p>
          <a:endParaRPr lang="el-GR"/>
        </a:p>
      </dgm:t>
    </dgm:pt>
    <dgm:pt modelId="{952ABCBE-4B95-46CD-A915-29655D896025}">
      <dgm:prSet/>
      <dgm:spPr/>
      <dgm:t>
        <a:bodyPr/>
        <a:lstStyle/>
        <a:p>
          <a:r>
            <a:rPr lang="en-GB" b="1" dirty="0"/>
            <a:t>? </a:t>
          </a:r>
          <a:endParaRPr lang="el-GR" dirty="0"/>
        </a:p>
      </dgm:t>
    </dgm:pt>
    <dgm:pt modelId="{3426D986-47BB-4E8C-AC83-C98A056C49A6}" type="sibTrans" cxnId="{35517EA9-8F03-4A35-B01B-C9080AF18239}">
      <dgm:prSet/>
      <dgm:spPr/>
      <dgm:t>
        <a:bodyPr/>
        <a:lstStyle/>
        <a:p>
          <a:endParaRPr lang="el-GR"/>
        </a:p>
      </dgm:t>
    </dgm:pt>
    <dgm:pt modelId="{A8BE1E0F-C49B-4FE7-A26E-8EE0A7D5AC32}" type="parTrans" cxnId="{35517EA9-8F03-4A35-B01B-C9080AF18239}">
      <dgm:prSet/>
      <dgm:spPr/>
      <dgm:t>
        <a:bodyPr/>
        <a:lstStyle/>
        <a:p>
          <a:endParaRPr lang="el-GR"/>
        </a:p>
      </dgm:t>
    </dgm:pt>
    <dgm:pt modelId="{849E50D9-49C1-43A4-A633-130E185D58DC}">
      <dgm:prSet/>
      <dgm:spPr/>
      <dgm:t>
        <a:bodyPr/>
        <a:lstStyle/>
        <a:p>
          <a:endParaRPr lang="en-US"/>
        </a:p>
      </dgm:t>
    </dgm:pt>
    <dgm:pt modelId="{3C721C9D-55B9-4139-8FCB-088EEFEB6144}" type="parTrans" cxnId="{374B846A-C091-4E10-9A65-875C3E142ACC}">
      <dgm:prSet/>
      <dgm:spPr/>
      <dgm:t>
        <a:bodyPr/>
        <a:lstStyle/>
        <a:p>
          <a:endParaRPr lang="el-GR"/>
        </a:p>
      </dgm:t>
    </dgm:pt>
    <dgm:pt modelId="{0942EB19-4D40-49EA-83E5-941D71CD8ACE}" type="sibTrans" cxnId="{374B846A-C091-4E10-9A65-875C3E142ACC}">
      <dgm:prSet/>
      <dgm:spPr/>
      <dgm:t>
        <a:bodyPr/>
        <a:lstStyle/>
        <a:p>
          <a:endParaRPr lang="el-GR"/>
        </a:p>
      </dgm:t>
    </dgm:pt>
    <dgm:pt modelId="{0A5C9761-A25F-4CB0-9EF1-391107CDAE94}">
      <dgm:prSet/>
      <dgm:spPr/>
      <dgm:t>
        <a:bodyPr/>
        <a:lstStyle/>
        <a:p>
          <a:endParaRPr lang="en-US"/>
        </a:p>
      </dgm:t>
    </dgm:pt>
    <dgm:pt modelId="{33BFA106-1442-4A08-9A03-41CBFF8CF200}" type="parTrans" cxnId="{287BA584-18A9-49BF-88C2-2919C6C959FD}">
      <dgm:prSet/>
      <dgm:spPr/>
      <dgm:t>
        <a:bodyPr/>
        <a:lstStyle/>
        <a:p>
          <a:endParaRPr lang="el-GR"/>
        </a:p>
      </dgm:t>
    </dgm:pt>
    <dgm:pt modelId="{B9BC61F6-9F54-454E-A658-3054F79E460E}" type="sibTrans" cxnId="{287BA584-18A9-49BF-88C2-2919C6C959FD}">
      <dgm:prSet/>
      <dgm:spPr/>
      <dgm:t>
        <a:bodyPr/>
        <a:lstStyle/>
        <a:p>
          <a:endParaRPr lang="el-GR"/>
        </a:p>
      </dgm:t>
    </dgm:pt>
    <dgm:pt modelId="{F512CF04-FE42-459B-BCE0-B81C6D162FBC}">
      <dgm:prSet/>
      <dgm:spPr/>
      <dgm:t>
        <a:bodyPr/>
        <a:lstStyle/>
        <a:p>
          <a:endParaRPr lang="en-US"/>
        </a:p>
      </dgm:t>
    </dgm:pt>
    <dgm:pt modelId="{DCDD1AF9-80FD-4FA4-8867-E705AA53DAAA}" type="parTrans" cxnId="{7BEE33C2-073C-4A36-8F91-E673125D8A37}">
      <dgm:prSet/>
      <dgm:spPr/>
      <dgm:t>
        <a:bodyPr/>
        <a:lstStyle/>
        <a:p>
          <a:endParaRPr lang="el-GR"/>
        </a:p>
      </dgm:t>
    </dgm:pt>
    <dgm:pt modelId="{CA375F55-0755-4422-99B0-853A39357412}" type="sibTrans" cxnId="{7BEE33C2-073C-4A36-8F91-E673125D8A37}">
      <dgm:prSet/>
      <dgm:spPr/>
      <dgm:t>
        <a:bodyPr/>
        <a:lstStyle/>
        <a:p>
          <a:endParaRPr lang="el-GR"/>
        </a:p>
      </dgm:t>
    </dgm:pt>
    <dgm:pt modelId="{64195367-CB64-44DE-B113-A3F090658758}" type="pres">
      <dgm:prSet presAssocID="{91C0C190-66A2-4FE0-94A8-848C14F300CC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835BFF2-0FD9-4522-A718-41C8650527F5}" type="pres">
      <dgm:prSet presAssocID="{952ABCBE-4B95-46CD-A915-29655D89602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389584F-D85B-4D36-8AC6-5221D8888895}" type="pres">
      <dgm:prSet presAssocID="{952ABCBE-4B95-46CD-A915-29655D896025}" presName="gear1srcNode" presStyleLbl="node1" presStyleIdx="0" presStyleCnt="3"/>
      <dgm:spPr/>
      <dgm:t>
        <a:bodyPr/>
        <a:lstStyle/>
        <a:p>
          <a:endParaRPr lang="en-GB"/>
        </a:p>
      </dgm:t>
    </dgm:pt>
    <dgm:pt modelId="{A27EDDBD-8669-4D31-A370-3925AC0D8BD5}" type="pres">
      <dgm:prSet presAssocID="{952ABCBE-4B95-46CD-A915-29655D896025}" presName="gear1dstNode" presStyleLbl="node1" presStyleIdx="0" presStyleCnt="3"/>
      <dgm:spPr/>
      <dgm:t>
        <a:bodyPr/>
        <a:lstStyle/>
        <a:p>
          <a:endParaRPr lang="en-GB"/>
        </a:p>
      </dgm:t>
    </dgm:pt>
    <dgm:pt modelId="{32E61520-892E-4CBD-9CE4-838E15C142B7}" type="pres">
      <dgm:prSet presAssocID="{D8DDFBFF-1F97-41CB-B93C-0205A9C5DA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5A7B66-C370-4FEE-A840-2823B25D4660}" type="pres">
      <dgm:prSet presAssocID="{D8DDFBFF-1F97-41CB-B93C-0205A9C5DA39}" presName="gear2srcNode" presStyleLbl="node1" presStyleIdx="1" presStyleCnt="3"/>
      <dgm:spPr/>
      <dgm:t>
        <a:bodyPr/>
        <a:lstStyle/>
        <a:p>
          <a:endParaRPr lang="en-GB"/>
        </a:p>
      </dgm:t>
    </dgm:pt>
    <dgm:pt modelId="{81B5CAAB-3A7E-437B-A736-06940DA27583}" type="pres">
      <dgm:prSet presAssocID="{D8DDFBFF-1F97-41CB-B93C-0205A9C5DA39}" presName="gear2dstNode" presStyleLbl="node1" presStyleIdx="1" presStyleCnt="3"/>
      <dgm:spPr/>
      <dgm:t>
        <a:bodyPr/>
        <a:lstStyle/>
        <a:p>
          <a:endParaRPr lang="en-GB"/>
        </a:p>
      </dgm:t>
    </dgm:pt>
    <dgm:pt modelId="{D7F368A6-8A59-49E9-AD44-30B5A8F99BB1}" type="pres">
      <dgm:prSet presAssocID="{7F68DE01-8051-4987-BE4E-7FB7853B391E}" presName="gear3" presStyleLbl="node1" presStyleIdx="2" presStyleCnt="3"/>
      <dgm:spPr/>
      <dgm:t>
        <a:bodyPr/>
        <a:lstStyle/>
        <a:p>
          <a:endParaRPr lang="en-GB"/>
        </a:p>
      </dgm:t>
    </dgm:pt>
    <dgm:pt modelId="{DF6949D4-370B-4A66-B686-53D39DC3CCCD}" type="pres">
      <dgm:prSet presAssocID="{7F68DE01-8051-4987-BE4E-7FB7853B391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41F2BB-3067-4A76-BF71-3DEFAA6F6AF5}" type="pres">
      <dgm:prSet presAssocID="{7F68DE01-8051-4987-BE4E-7FB7853B391E}" presName="gear3srcNode" presStyleLbl="node1" presStyleIdx="2" presStyleCnt="3"/>
      <dgm:spPr/>
      <dgm:t>
        <a:bodyPr/>
        <a:lstStyle/>
        <a:p>
          <a:endParaRPr lang="en-GB"/>
        </a:p>
      </dgm:t>
    </dgm:pt>
    <dgm:pt modelId="{97F6B630-250F-48CD-A056-91008BAEABE6}" type="pres">
      <dgm:prSet presAssocID="{7F68DE01-8051-4987-BE4E-7FB7853B391E}" presName="gear3dstNode" presStyleLbl="node1" presStyleIdx="2" presStyleCnt="3"/>
      <dgm:spPr/>
      <dgm:t>
        <a:bodyPr/>
        <a:lstStyle/>
        <a:p>
          <a:endParaRPr lang="en-GB"/>
        </a:p>
      </dgm:t>
    </dgm:pt>
    <dgm:pt modelId="{AA46001C-716B-4F96-9C91-FBF09AD5BB9B}" type="pres">
      <dgm:prSet presAssocID="{3426D986-47BB-4E8C-AC83-C98A056C49A6}" presName="connector1" presStyleLbl="sibTrans2D1" presStyleIdx="0" presStyleCnt="3"/>
      <dgm:spPr/>
      <dgm:t>
        <a:bodyPr/>
        <a:lstStyle/>
        <a:p>
          <a:endParaRPr lang="en-GB"/>
        </a:p>
      </dgm:t>
    </dgm:pt>
    <dgm:pt modelId="{08CF6729-E091-4E6B-8F2B-E6B6F6E7148F}" type="pres">
      <dgm:prSet presAssocID="{59514598-8F75-4624-9E1A-299DDFA29B7A}" presName="connector2" presStyleLbl="sibTrans2D1" presStyleIdx="1" presStyleCnt="3"/>
      <dgm:spPr/>
      <dgm:t>
        <a:bodyPr/>
        <a:lstStyle/>
        <a:p>
          <a:endParaRPr lang="en-GB"/>
        </a:p>
      </dgm:t>
    </dgm:pt>
    <dgm:pt modelId="{EFC3CD4A-8762-4973-81D6-B4AF6235B598}" type="pres">
      <dgm:prSet presAssocID="{A9B7CBCF-4950-41F7-B5A8-9B893E87921C}" presName="connector3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BAC1AA9A-36B7-473D-90E5-DFF1CB9BA237}" srcId="{91C0C190-66A2-4FE0-94A8-848C14F300CC}" destId="{D8DDFBFF-1F97-41CB-B93C-0205A9C5DA39}" srcOrd="1" destOrd="0" parTransId="{39D55E08-A72B-49EC-890F-F1ABEB25EECC}" sibTransId="{59514598-8F75-4624-9E1A-299DDFA29B7A}"/>
    <dgm:cxn modelId="{1BE9EBE5-E74B-48A4-89F4-2A5113874222}" type="presOf" srcId="{7F68DE01-8051-4987-BE4E-7FB7853B391E}" destId="{7E41F2BB-3067-4A76-BF71-3DEFAA6F6AF5}" srcOrd="2" destOrd="0" presId="urn:microsoft.com/office/officeart/2005/8/layout/gear1"/>
    <dgm:cxn modelId="{374B846A-C091-4E10-9A65-875C3E142ACC}" srcId="{91C0C190-66A2-4FE0-94A8-848C14F300CC}" destId="{849E50D9-49C1-43A4-A633-130E185D58DC}" srcOrd="3" destOrd="0" parTransId="{3C721C9D-55B9-4139-8FCB-088EEFEB6144}" sibTransId="{0942EB19-4D40-49EA-83E5-941D71CD8ACE}"/>
    <dgm:cxn modelId="{88E181EA-B300-4CB0-B87C-929F304CFE67}" type="presOf" srcId="{7F68DE01-8051-4987-BE4E-7FB7853B391E}" destId="{D7F368A6-8A59-49E9-AD44-30B5A8F99BB1}" srcOrd="0" destOrd="0" presId="urn:microsoft.com/office/officeart/2005/8/layout/gear1"/>
    <dgm:cxn modelId="{A6CC229A-5BD1-4C3A-B4F0-20ECAED4DA08}" type="presOf" srcId="{59514598-8F75-4624-9E1A-299DDFA29B7A}" destId="{08CF6729-E091-4E6B-8F2B-E6B6F6E7148F}" srcOrd="0" destOrd="0" presId="urn:microsoft.com/office/officeart/2005/8/layout/gear1"/>
    <dgm:cxn modelId="{AC4BB294-DC86-4D7B-88FB-284150E00D51}" type="presOf" srcId="{952ABCBE-4B95-46CD-A915-29655D896025}" destId="{A27EDDBD-8669-4D31-A370-3925AC0D8BD5}" srcOrd="2" destOrd="0" presId="urn:microsoft.com/office/officeart/2005/8/layout/gear1"/>
    <dgm:cxn modelId="{389CD9BA-D2A9-49A2-B748-989A7F28379D}" type="presOf" srcId="{7F68DE01-8051-4987-BE4E-7FB7853B391E}" destId="{97F6B630-250F-48CD-A056-91008BAEABE6}" srcOrd="3" destOrd="0" presId="urn:microsoft.com/office/officeart/2005/8/layout/gear1"/>
    <dgm:cxn modelId="{4073AA40-8019-4210-BC12-A8A27F5B235B}" srcId="{91C0C190-66A2-4FE0-94A8-848C14F300CC}" destId="{7F68DE01-8051-4987-BE4E-7FB7853B391E}" srcOrd="2" destOrd="0" parTransId="{02A65BFE-4024-47DA-9499-DA1A3BD6DF59}" sibTransId="{A9B7CBCF-4950-41F7-B5A8-9B893E87921C}"/>
    <dgm:cxn modelId="{F363C7C8-CC45-4036-B61D-DC5481F839AD}" type="presOf" srcId="{3426D986-47BB-4E8C-AC83-C98A056C49A6}" destId="{AA46001C-716B-4F96-9C91-FBF09AD5BB9B}" srcOrd="0" destOrd="0" presId="urn:microsoft.com/office/officeart/2005/8/layout/gear1"/>
    <dgm:cxn modelId="{7BEE33C2-073C-4A36-8F91-E673125D8A37}" srcId="{91C0C190-66A2-4FE0-94A8-848C14F300CC}" destId="{F512CF04-FE42-459B-BCE0-B81C6D162FBC}" srcOrd="5" destOrd="0" parTransId="{DCDD1AF9-80FD-4FA4-8867-E705AA53DAAA}" sibTransId="{CA375F55-0755-4422-99B0-853A39357412}"/>
    <dgm:cxn modelId="{287BA584-18A9-49BF-88C2-2919C6C959FD}" srcId="{91C0C190-66A2-4FE0-94A8-848C14F300CC}" destId="{0A5C9761-A25F-4CB0-9EF1-391107CDAE94}" srcOrd="4" destOrd="0" parTransId="{33BFA106-1442-4A08-9A03-41CBFF8CF200}" sibTransId="{B9BC61F6-9F54-454E-A658-3054F79E460E}"/>
    <dgm:cxn modelId="{4FBB8425-BD2B-482E-BB09-1D0B166CBB34}" type="presOf" srcId="{D8DDFBFF-1F97-41CB-B93C-0205A9C5DA39}" destId="{32E61520-892E-4CBD-9CE4-838E15C142B7}" srcOrd="0" destOrd="0" presId="urn:microsoft.com/office/officeart/2005/8/layout/gear1"/>
    <dgm:cxn modelId="{1AFF444E-562B-4D2D-B509-2DB740610213}" type="presOf" srcId="{952ABCBE-4B95-46CD-A915-29655D896025}" destId="{0389584F-D85B-4D36-8AC6-5221D8888895}" srcOrd="1" destOrd="0" presId="urn:microsoft.com/office/officeart/2005/8/layout/gear1"/>
    <dgm:cxn modelId="{EC18EA86-7AF8-4DAE-BBC8-9CB925E9A68E}" type="presOf" srcId="{91C0C190-66A2-4FE0-94A8-848C14F300CC}" destId="{64195367-CB64-44DE-B113-A3F090658758}" srcOrd="0" destOrd="0" presId="urn:microsoft.com/office/officeart/2005/8/layout/gear1"/>
    <dgm:cxn modelId="{5F4AE6DB-E43E-47A2-B7BA-D511EF403697}" type="presOf" srcId="{D8DDFBFF-1F97-41CB-B93C-0205A9C5DA39}" destId="{235A7B66-C370-4FEE-A840-2823B25D4660}" srcOrd="1" destOrd="0" presId="urn:microsoft.com/office/officeart/2005/8/layout/gear1"/>
    <dgm:cxn modelId="{41024449-71BB-4C3F-856B-ED6B6A468DD5}" type="presOf" srcId="{7F68DE01-8051-4987-BE4E-7FB7853B391E}" destId="{DF6949D4-370B-4A66-B686-53D39DC3CCCD}" srcOrd="1" destOrd="0" presId="urn:microsoft.com/office/officeart/2005/8/layout/gear1"/>
    <dgm:cxn modelId="{EFDC7A12-894D-43B6-B6BE-CB0DFD1A817F}" type="presOf" srcId="{A9B7CBCF-4950-41F7-B5A8-9B893E87921C}" destId="{EFC3CD4A-8762-4973-81D6-B4AF6235B598}" srcOrd="0" destOrd="0" presId="urn:microsoft.com/office/officeart/2005/8/layout/gear1"/>
    <dgm:cxn modelId="{35517EA9-8F03-4A35-B01B-C9080AF18239}" srcId="{91C0C190-66A2-4FE0-94A8-848C14F300CC}" destId="{952ABCBE-4B95-46CD-A915-29655D896025}" srcOrd="0" destOrd="0" parTransId="{A8BE1E0F-C49B-4FE7-A26E-8EE0A7D5AC32}" sibTransId="{3426D986-47BB-4E8C-AC83-C98A056C49A6}"/>
    <dgm:cxn modelId="{BFC9939C-5F2C-4DD7-9A52-9E4CD31374CF}" type="presOf" srcId="{D8DDFBFF-1F97-41CB-B93C-0205A9C5DA39}" destId="{81B5CAAB-3A7E-437B-A736-06940DA27583}" srcOrd="2" destOrd="0" presId="urn:microsoft.com/office/officeart/2005/8/layout/gear1"/>
    <dgm:cxn modelId="{5B0047B5-76F8-4774-87F9-834159D20E19}" type="presOf" srcId="{952ABCBE-4B95-46CD-A915-29655D896025}" destId="{6835BFF2-0FD9-4522-A718-41C8650527F5}" srcOrd="0" destOrd="0" presId="urn:microsoft.com/office/officeart/2005/8/layout/gear1"/>
    <dgm:cxn modelId="{10792C52-DED8-4B4E-BC90-EF104EF9A8AF}" type="presParOf" srcId="{64195367-CB64-44DE-B113-A3F090658758}" destId="{6835BFF2-0FD9-4522-A718-41C8650527F5}" srcOrd="0" destOrd="0" presId="urn:microsoft.com/office/officeart/2005/8/layout/gear1"/>
    <dgm:cxn modelId="{D5FA2D40-B1C3-459F-B13A-F85B9EFCD936}" type="presParOf" srcId="{64195367-CB64-44DE-B113-A3F090658758}" destId="{0389584F-D85B-4D36-8AC6-5221D8888895}" srcOrd="1" destOrd="0" presId="urn:microsoft.com/office/officeart/2005/8/layout/gear1"/>
    <dgm:cxn modelId="{D291AAF2-F19A-408A-8913-AFF935BCA282}" type="presParOf" srcId="{64195367-CB64-44DE-B113-A3F090658758}" destId="{A27EDDBD-8669-4D31-A370-3925AC0D8BD5}" srcOrd="2" destOrd="0" presId="urn:microsoft.com/office/officeart/2005/8/layout/gear1"/>
    <dgm:cxn modelId="{F99A8670-2EF2-46BC-A7C1-D446BB196AF6}" type="presParOf" srcId="{64195367-CB64-44DE-B113-A3F090658758}" destId="{32E61520-892E-4CBD-9CE4-838E15C142B7}" srcOrd="3" destOrd="0" presId="urn:microsoft.com/office/officeart/2005/8/layout/gear1"/>
    <dgm:cxn modelId="{E65FECEE-A477-450F-B907-AD4156AE5566}" type="presParOf" srcId="{64195367-CB64-44DE-B113-A3F090658758}" destId="{235A7B66-C370-4FEE-A840-2823B25D4660}" srcOrd="4" destOrd="0" presId="urn:microsoft.com/office/officeart/2005/8/layout/gear1"/>
    <dgm:cxn modelId="{0DDA4F8A-396A-45DA-909D-C0E601E44538}" type="presParOf" srcId="{64195367-CB64-44DE-B113-A3F090658758}" destId="{81B5CAAB-3A7E-437B-A736-06940DA27583}" srcOrd="5" destOrd="0" presId="urn:microsoft.com/office/officeart/2005/8/layout/gear1"/>
    <dgm:cxn modelId="{63E7E573-06E8-463B-A528-FC8CB9D0F8E4}" type="presParOf" srcId="{64195367-CB64-44DE-B113-A3F090658758}" destId="{D7F368A6-8A59-49E9-AD44-30B5A8F99BB1}" srcOrd="6" destOrd="0" presId="urn:microsoft.com/office/officeart/2005/8/layout/gear1"/>
    <dgm:cxn modelId="{66E69F48-437E-4B27-AD1F-39178E94AA6F}" type="presParOf" srcId="{64195367-CB64-44DE-B113-A3F090658758}" destId="{DF6949D4-370B-4A66-B686-53D39DC3CCCD}" srcOrd="7" destOrd="0" presId="urn:microsoft.com/office/officeart/2005/8/layout/gear1"/>
    <dgm:cxn modelId="{921BA630-69DD-465E-A7B2-66465CA5A264}" type="presParOf" srcId="{64195367-CB64-44DE-B113-A3F090658758}" destId="{7E41F2BB-3067-4A76-BF71-3DEFAA6F6AF5}" srcOrd="8" destOrd="0" presId="urn:microsoft.com/office/officeart/2005/8/layout/gear1"/>
    <dgm:cxn modelId="{10DB7D25-7199-498B-926C-EF9F3162E14C}" type="presParOf" srcId="{64195367-CB64-44DE-B113-A3F090658758}" destId="{97F6B630-250F-48CD-A056-91008BAEABE6}" srcOrd="9" destOrd="0" presId="urn:microsoft.com/office/officeart/2005/8/layout/gear1"/>
    <dgm:cxn modelId="{7ABE9878-F69F-4B7C-93DD-B3A273943F40}" type="presParOf" srcId="{64195367-CB64-44DE-B113-A3F090658758}" destId="{AA46001C-716B-4F96-9C91-FBF09AD5BB9B}" srcOrd="10" destOrd="0" presId="urn:microsoft.com/office/officeart/2005/8/layout/gear1"/>
    <dgm:cxn modelId="{28834AF3-78D3-495B-92A7-57E8DB000A91}" type="presParOf" srcId="{64195367-CB64-44DE-B113-A3F090658758}" destId="{08CF6729-E091-4E6B-8F2B-E6B6F6E7148F}" srcOrd="11" destOrd="0" presId="urn:microsoft.com/office/officeart/2005/8/layout/gear1"/>
    <dgm:cxn modelId="{5D4A0697-FFB2-4BB4-AE1D-CAD4F62CAEDA}" type="presParOf" srcId="{64195367-CB64-44DE-B113-A3F090658758}" destId="{EFC3CD4A-8762-4973-81D6-B4AF6235B59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260A60-4D97-490C-8F24-27105CD1BAEF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0ACA1AD-3282-45B8-9882-65E99E7251DD}">
      <dgm:prSet phldrT="[Κείμενο]"/>
      <dgm:spPr/>
      <dgm:t>
        <a:bodyPr/>
        <a:lstStyle/>
        <a:p>
          <a:r>
            <a:rPr lang="en-GB" dirty="0">
              <a:latin typeface="Amasis MT Pro Black" panose="02040A04050005020304" pitchFamily="18" charset="0"/>
            </a:rPr>
            <a:t>2022         80%    2023         72%</a:t>
          </a:r>
          <a:endParaRPr lang="el-GR" dirty="0">
            <a:latin typeface="Amasis MT Pro Black" panose="02040A04050005020304" pitchFamily="18" charset="0"/>
          </a:endParaRPr>
        </a:p>
      </dgm:t>
    </dgm:pt>
    <dgm:pt modelId="{D8890C8F-1745-49A1-8BA5-190EE7C0E7EA}" type="parTrans" cxnId="{2D4603CC-9E69-4622-A165-3C018EE6509C}">
      <dgm:prSet/>
      <dgm:spPr/>
      <dgm:t>
        <a:bodyPr/>
        <a:lstStyle/>
        <a:p>
          <a:endParaRPr lang="el-GR"/>
        </a:p>
      </dgm:t>
    </dgm:pt>
    <dgm:pt modelId="{EA737665-9CF5-405F-A81C-4788D68C0099}" type="sibTrans" cxnId="{2D4603CC-9E69-4622-A165-3C018EE6509C}">
      <dgm:prSet/>
      <dgm:spPr/>
      <dgm:t>
        <a:bodyPr/>
        <a:lstStyle/>
        <a:p>
          <a:endParaRPr lang="el-GR"/>
        </a:p>
      </dgm:t>
    </dgm:pt>
    <dgm:pt modelId="{405996E0-447B-452F-A1F6-4F205D3F7428}">
      <dgm:prSet phldrT="[Κείμενο]" phldr="1"/>
      <dgm:spPr/>
      <dgm:t>
        <a:bodyPr/>
        <a:lstStyle/>
        <a:p>
          <a:endParaRPr lang="el-GR" dirty="0"/>
        </a:p>
      </dgm:t>
    </dgm:pt>
    <dgm:pt modelId="{42CCF797-7838-4A49-9824-C3567DDED503}" type="parTrans" cxnId="{DB777C57-61AE-4C33-9EB6-FCC380AB2213}">
      <dgm:prSet/>
      <dgm:spPr/>
      <dgm:t>
        <a:bodyPr/>
        <a:lstStyle/>
        <a:p>
          <a:endParaRPr lang="el-GR"/>
        </a:p>
      </dgm:t>
    </dgm:pt>
    <dgm:pt modelId="{A4A6F331-09CC-46D6-9878-66559E24AFDF}" type="sibTrans" cxnId="{DB777C57-61AE-4C33-9EB6-FCC380AB2213}">
      <dgm:prSet/>
      <dgm:spPr/>
      <dgm:t>
        <a:bodyPr/>
        <a:lstStyle/>
        <a:p>
          <a:endParaRPr lang="el-GR"/>
        </a:p>
      </dgm:t>
    </dgm:pt>
    <dgm:pt modelId="{D00CBB03-FE0C-49D1-8F3D-92B424F84000}">
      <dgm:prSet phldrT="[Κείμενο]"/>
      <dgm:spPr/>
      <dgm:t>
        <a:bodyPr/>
        <a:lstStyle/>
        <a:p>
          <a:endParaRPr lang="el-GR" dirty="0"/>
        </a:p>
      </dgm:t>
    </dgm:pt>
    <dgm:pt modelId="{3217F868-0254-4C19-9026-7881132EC403}" type="parTrans" cxnId="{46C5995A-39CA-4F53-B8F0-63454CF94FB6}">
      <dgm:prSet/>
      <dgm:spPr/>
      <dgm:t>
        <a:bodyPr/>
        <a:lstStyle/>
        <a:p>
          <a:endParaRPr lang="el-GR"/>
        </a:p>
      </dgm:t>
    </dgm:pt>
    <dgm:pt modelId="{1A0C0693-4B90-450C-8E58-E685A4B6966A}" type="sibTrans" cxnId="{46C5995A-39CA-4F53-B8F0-63454CF94FB6}">
      <dgm:prSet/>
      <dgm:spPr/>
      <dgm:t>
        <a:bodyPr/>
        <a:lstStyle/>
        <a:p>
          <a:endParaRPr lang="el-GR"/>
        </a:p>
      </dgm:t>
    </dgm:pt>
    <dgm:pt modelId="{17850F45-0CA9-4D5B-ABC0-9875E1A94119}">
      <dgm:prSet phldrT="[Κείμενο]"/>
      <dgm:spPr/>
      <dgm:t>
        <a:bodyPr/>
        <a:lstStyle/>
        <a:p>
          <a:r>
            <a:rPr lang="en-GB" dirty="0">
              <a:latin typeface="Amasis MT Pro Black" panose="02040A04050005020304" pitchFamily="18" charset="0"/>
            </a:rPr>
            <a:t>2022         44%        2023         46%</a:t>
          </a:r>
          <a:endParaRPr lang="el-GR" dirty="0">
            <a:latin typeface="Amasis MT Pro Black" panose="02040A04050005020304" pitchFamily="18" charset="0"/>
          </a:endParaRPr>
        </a:p>
      </dgm:t>
    </dgm:pt>
    <dgm:pt modelId="{EBD6942F-0619-4032-9AB9-0DF29960518F}" type="parTrans" cxnId="{9D91828C-5FD6-49B2-8783-446CC66184C2}">
      <dgm:prSet/>
      <dgm:spPr/>
      <dgm:t>
        <a:bodyPr/>
        <a:lstStyle/>
        <a:p>
          <a:endParaRPr lang="el-GR"/>
        </a:p>
      </dgm:t>
    </dgm:pt>
    <dgm:pt modelId="{E0AB9DA3-2061-4DAF-8960-88B16CD65244}" type="sibTrans" cxnId="{9D91828C-5FD6-49B2-8783-446CC66184C2}">
      <dgm:prSet/>
      <dgm:spPr/>
      <dgm:t>
        <a:bodyPr/>
        <a:lstStyle/>
        <a:p>
          <a:endParaRPr lang="el-GR"/>
        </a:p>
      </dgm:t>
    </dgm:pt>
    <dgm:pt modelId="{E87E6BAE-45A4-40C3-8F27-D27F2CF117DA}" type="pres">
      <dgm:prSet presAssocID="{5E260A60-4D97-490C-8F24-27105CD1BAE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BB584D1-E1AB-4B89-9080-7B0D5F349815}" type="pres">
      <dgm:prSet presAssocID="{D0ACA1AD-3282-45B8-9882-65E99E7251DD}" presName="upArrow" presStyleLbl="node1" presStyleIdx="0" presStyleCnt="2" custScaleX="109845" custLinFactNeighborX="-22103" custLinFactNeighborY="386"/>
      <dgm:spPr>
        <a:gradFill rotWithShape="0">
          <a:gsLst>
            <a:gs pos="75000">
              <a:schemeClr val="accent1">
                <a:lumMod val="75000"/>
              </a:schemeClr>
            </a:gs>
            <a:gs pos="48000">
              <a:srgbClr val="FFFF00"/>
            </a:gs>
          </a:gsLst>
          <a:lin ang="5400000" scaled="1"/>
        </a:gradFill>
      </dgm:spPr>
    </dgm:pt>
    <dgm:pt modelId="{C6BC58CE-B88F-47F9-991D-613B5681EF78}" type="pres">
      <dgm:prSet presAssocID="{D0ACA1AD-3282-45B8-9882-65E99E7251DD}" presName="upArrowText" presStyleLbl="revTx" presStyleIdx="0" presStyleCnt="2" custScaleX="121143" custLinFactNeighborX="1721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D76088-6185-44A2-8E9E-8B0957BB5312}" type="pres">
      <dgm:prSet presAssocID="{17850F45-0CA9-4D5B-ABC0-9875E1A94119}" presName="downArrow" presStyleLbl="node1" presStyleIdx="1" presStyleCnt="2" custLinFactNeighborX="-14985" custLinFactNeighborY="-1159"/>
      <dgm:spPr>
        <a:gradFill rotWithShape="0">
          <a:gsLst>
            <a:gs pos="72000">
              <a:srgbClr val="FF0000"/>
            </a:gs>
            <a:gs pos="32000">
              <a:schemeClr val="accent1">
                <a:lumMod val="75000"/>
              </a:schemeClr>
            </a:gs>
            <a:gs pos="12000">
              <a:schemeClr val="bg1"/>
            </a:gs>
          </a:gsLst>
          <a:lin ang="5400000" scaled="1"/>
        </a:gradFill>
      </dgm:spPr>
    </dgm:pt>
    <dgm:pt modelId="{8B8F3A6E-5E18-4D64-95B8-29A0624DFF20}" type="pres">
      <dgm:prSet presAssocID="{17850F45-0CA9-4D5B-ABC0-9875E1A94119}" presName="downArrowText" presStyleLbl="revTx" presStyleIdx="1" presStyleCnt="2" custScaleX="132611" custLinFactNeighborX="47684" custLinFactNeighborY="77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B0E5B27-54C0-4615-8F99-4A4182DF83CD}" type="presOf" srcId="{17850F45-0CA9-4D5B-ABC0-9875E1A94119}" destId="{8B8F3A6E-5E18-4D64-95B8-29A0624DFF20}" srcOrd="0" destOrd="0" presId="urn:microsoft.com/office/officeart/2005/8/layout/arrow4"/>
    <dgm:cxn modelId="{9D91828C-5FD6-49B2-8783-446CC66184C2}" srcId="{5E260A60-4D97-490C-8F24-27105CD1BAEF}" destId="{17850F45-0CA9-4D5B-ABC0-9875E1A94119}" srcOrd="1" destOrd="0" parTransId="{EBD6942F-0619-4032-9AB9-0DF29960518F}" sibTransId="{E0AB9DA3-2061-4DAF-8960-88B16CD65244}"/>
    <dgm:cxn modelId="{BAF8D467-75CB-49F0-87E3-E060031CDFB4}" type="presOf" srcId="{D0ACA1AD-3282-45B8-9882-65E99E7251DD}" destId="{C6BC58CE-B88F-47F9-991D-613B5681EF78}" srcOrd="0" destOrd="0" presId="urn:microsoft.com/office/officeart/2005/8/layout/arrow4"/>
    <dgm:cxn modelId="{2D4603CC-9E69-4622-A165-3C018EE6509C}" srcId="{5E260A60-4D97-490C-8F24-27105CD1BAEF}" destId="{D0ACA1AD-3282-45B8-9882-65E99E7251DD}" srcOrd="0" destOrd="0" parTransId="{D8890C8F-1745-49A1-8BA5-190EE7C0E7EA}" sibTransId="{EA737665-9CF5-405F-A81C-4788D68C0099}"/>
    <dgm:cxn modelId="{D86A9C94-E6D5-4AE0-BB4E-345114AC5D50}" type="presOf" srcId="{5E260A60-4D97-490C-8F24-27105CD1BAEF}" destId="{E87E6BAE-45A4-40C3-8F27-D27F2CF117DA}" srcOrd="0" destOrd="0" presId="urn:microsoft.com/office/officeart/2005/8/layout/arrow4"/>
    <dgm:cxn modelId="{DB777C57-61AE-4C33-9EB6-FCC380AB2213}" srcId="{5E260A60-4D97-490C-8F24-27105CD1BAEF}" destId="{405996E0-447B-452F-A1F6-4F205D3F7428}" srcOrd="3" destOrd="0" parTransId="{42CCF797-7838-4A49-9824-C3567DDED503}" sibTransId="{A4A6F331-09CC-46D6-9878-66559E24AFDF}"/>
    <dgm:cxn modelId="{46C5995A-39CA-4F53-B8F0-63454CF94FB6}" srcId="{5E260A60-4D97-490C-8F24-27105CD1BAEF}" destId="{D00CBB03-FE0C-49D1-8F3D-92B424F84000}" srcOrd="2" destOrd="0" parTransId="{3217F868-0254-4C19-9026-7881132EC403}" sibTransId="{1A0C0693-4B90-450C-8E58-E685A4B6966A}"/>
    <dgm:cxn modelId="{D5D164ED-2C5F-41BE-B9AA-9662C3FD3C6E}" type="presParOf" srcId="{E87E6BAE-45A4-40C3-8F27-D27F2CF117DA}" destId="{5BB584D1-E1AB-4B89-9080-7B0D5F349815}" srcOrd="0" destOrd="0" presId="urn:microsoft.com/office/officeart/2005/8/layout/arrow4"/>
    <dgm:cxn modelId="{6C07B8BA-CADA-431D-94ED-44AB6B354B82}" type="presParOf" srcId="{E87E6BAE-45A4-40C3-8F27-D27F2CF117DA}" destId="{C6BC58CE-B88F-47F9-991D-613B5681EF78}" srcOrd="1" destOrd="0" presId="urn:microsoft.com/office/officeart/2005/8/layout/arrow4"/>
    <dgm:cxn modelId="{35E960DF-7D31-4E6D-8FAA-243470605798}" type="presParOf" srcId="{E87E6BAE-45A4-40C3-8F27-D27F2CF117DA}" destId="{8AD76088-6185-44A2-8E9E-8B0957BB5312}" srcOrd="2" destOrd="0" presId="urn:microsoft.com/office/officeart/2005/8/layout/arrow4"/>
    <dgm:cxn modelId="{960B5F07-5105-4266-AA7A-22575988EE35}" type="presParOf" srcId="{E87E6BAE-45A4-40C3-8F27-D27F2CF117DA}" destId="{8B8F3A6E-5E18-4D64-95B8-29A0624DFF2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50CE6-52FB-4217-A82F-4C7189E0A145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D795A-AB72-4AF8-AA55-FDE160C848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7135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D795A-AB72-4AF8-AA55-FDE160C848E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977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D795A-AB72-4AF8-AA55-FDE160C848EB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4550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D795A-AB72-4AF8-AA55-FDE160C848EB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201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D795A-AB72-4AF8-AA55-FDE160C848EB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621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D795A-AB72-4AF8-AA55-FDE160C848EB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4406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D795A-AB72-4AF8-AA55-FDE160C848EB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4391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D795A-AB72-4AF8-AA55-FDE160C848EB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8765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D795A-AB72-4AF8-AA55-FDE160C848EB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414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DDC54A4-A8E1-A5A8-7F3C-E74F58731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10BEDB68-E13F-D8AD-E526-ABDAA58C4B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5513544E-FC04-F9FC-8BC5-7C598DF04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008F0F1-E398-B18F-6606-A2BF2A5A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9BE2A80B-5B45-38C0-1845-37B1C7369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559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C382873A-D4AF-CD31-9A3F-010DF6B9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A023A078-9573-08BD-324B-387263C10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75B56E0F-FB26-2542-E1F2-E3125FCA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E499245-D91C-ECD8-4F3B-A669A7E6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6F295ABF-BD46-3536-D1C5-63C96F7A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238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7DBC0DCF-F923-90A1-1174-AD151ED24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D14559E8-12DE-A3DF-C3A5-6660923D5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E76F7AA2-A87F-7DB9-FCD3-BF7FBC33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31284D9D-8D28-4F03-1845-E0789349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394E3DD-9A1C-ABA8-4F4D-A11254EE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51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5CFA276-8331-1B62-B7AB-481BFD009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241EFDF-AC41-91BF-1349-F991E8CDE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C5EF148-3764-FCA1-4606-CA410466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7045A8F-9010-7187-76EF-C59687065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61339AF-21FC-FCD0-FCD4-683D724BE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975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E2F9FED-73BD-86EE-C7FB-F091BAF6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990DE845-6A32-D2E3-E588-6AB471543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FBF7DE4-3D32-4313-BBFE-3AA573B5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370ECBC5-897A-4D52-C2AD-A2352D24A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E2A94E5F-ADA3-BDFC-B9E1-AF4C76FA2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9540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873F3D0-8F56-173E-85CB-A2CDE2F4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70300F9B-40F6-5A00-A1A5-B2CE377D9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5BE58E9F-4737-51CC-0D40-57820D458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043FDA4B-7679-0866-460B-76FBA0CD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67075038-DD42-3637-9131-FBE357F8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79A13CA-CEDB-5999-83A6-802AB63B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1222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200C1B4-BEC8-EACE-0F18-ED9176E6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9603FC4C-4322-FEFE-7717-6FCCD1F7B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13EB8826-51CB-A515-7EE6-CECF6FF63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33E9AF84-1926-61EB-7C90-E03EAAE7D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F83AA283-28EF-A2A1-BFD0-17B2FF55C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B3CE315F-4A55-C32E-E488-921A4AAFD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6EF185BF-AD86-834A-F85C-E9F084DB2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A0A8F676-4146-F4F8-3C1C-EE867A88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943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111CB14-6622-7D7E-4C73-EA67E8935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68100C10-A6F5-BB8D-1BCF-E66C75CC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2AC34C80-ECE8-5257-C50D-0AEFDAA89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69EE301F-231C-8780-C3E2-84209FCF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100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0F3BB47B-15E3-0C97-117C-EC80D73B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3D974EFB-4237-7C76-115C-C60B2C9B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9BBFB2E2-D28F-C9AC-12EB-0B305B79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980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07968D8-CCA1-F591-5553-8F9E494D1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A3A14B1D-7EB9-A7FC-2C7D-748671587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1BF7AB05-BF26-C0CF-3801-D44F149B8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8692CD91-3C50-424A-134D-D467D8AB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AB4170E7-001E-CBD5-B08D-B798B7C0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B2FB707-D8B3-0D9D-43D9-043E2165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260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252BC9E-F0F2-6E51-4C6E-F7D62DFA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6A2D8572-853F-F1B8-4081-C49FC271E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4904B7EA-ADC6-CD70-11AA-AF3BB95A2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9B1BE7C-3A67-56BF-7248-4B0104A92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62295E17-9C52-C83B-9B21-BF7B946B7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BB1FE45C-E89F-69AD-7191-16321508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672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966E6677-0BFD-5E94-A9BF-CB1F39215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9A786B1-FC2A-4D69-B4E3-29C09A44A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7017E201-1AF3-D5C9-F2D3-FF0C4B20A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68A88-0E26-4472-9A84-7BD5895CF224}" type="datetimeFigureOut">
              <a:rPr lang="el-GR" smtClean="0"/>
              <a:t>14/1/2024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84903CD9-D41A-ACEF-7F35-F2167B9A3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4F79EFA0-0585-65F5-EA23-234EBF326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FD28-0BFD-4694-906C-B1F436115D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65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60000"/>
                <a:lumOff val="40000"/>
              </a:schemeClr>
            </a:gs>
            <a:gs pos="61000">
              <a:schemeClr val="tx1">
                <a:lumMod val="85000"/>
                <a:lumOff val="15000"/>
              </a:schemeClr>
            </a:gs>
            <a:gs pos="6000">
              <a:schemeClr val="accent4"/>
            </a:gs>
            <a:gs pos="100000">
              <a:schemeClr val="tx1">
                <a:lumMod val="95000"/>
                <a:lumOff val="5000"/>
              </a:schemeClr>
            </a:gs>
            <a:gs pos="0">
              <a:schemeClr val="accent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Ελεύθερη σχεδίαση: Σχήμα 3">
            <a:extLst>
              <a:ext uri="{FF2B5EF4-FFF2-40B4-BE49-F238E27FC236}">
                <a16:creationId xmlns:a16="http://schemas.microsoft.com/office/drawing/2014/main" xmlns="" id="{5814B3C8-A0F1-D983-2AF8-165C2FEE626D}"/>
              </a:ext>
            </a:extLst>
          </p:cNvPr>
          <p:cNvSpPr/>
          <p:nvPr/>
        </p:nvSpPr>
        <p:spPr>
          <a:xfrm rot="2687305">
            <a:off x="4541640" y="-1003509"/>
            <a:ext cx="9468298" cy="8071351"/>
          </a:xfrm>
          <a:custGeom>
            <a:avLst/>
            <a:gdLst>
              <a:gd name="connsiteX0" fmla="*/ 4455698 w 6217731"/>
              <a:gd name="connsiteY0" fmla="*/ 5579547 h 7155210"/>
              <a:gd name="connsiteX1" fmla="*/ 5053601 w 6217731"/>
              <a:gd name="connsiteY1" fmla="*/ 5563540 h 7155210"/>
              <a:gd name="connsiteX2" fmla="*/ 5033179 w 6217731"/>
              <a:gd name="connsiteY2" fmla="*/ 6161309 h 7155210"/>
              <a:gd name="connsiteX3" fmla="*/ 4435275 w 6217731"/>
              <a:gd name="connsiteY3" fmla="*/ 6177316 h 7155210"/>
              <a:gd name="connsiteX4" fmla="*/ 4455698 w 6217731"/>
              <a:gd name="connsiteY4" fmla="*/ 5579547 h 7155210"/>
              <a:gd name="connsiteX5" fmla="*/ 5580861 w 6217731"/>
              <a:gd name="connsiteY5" fmla="*/ 2220085 h 7155210"/>
              <a:gd name="connsiteX6" fmla="*/ 6217731 w 6217731"/>
              <a:gd name="connsiteY6" fmla="*/ 2861676 h 7155210"/>
              <a:gd name="connsiteX7" fmla="*/ 6217730 w 6217731"/>
              <a:gd name="connsiteY7" fmla="*/ 5379869 h 7155210"/>
              <a:gd name="connsiteX8" fmla="*/ 5596985 w 6217731"/>
              <a:gd name="connsiteY8" fmla="*/ 5996046 h 7155210"/>
              <a:gd name="connsiteX9" fmla="*/ 5580861 w 6217731"/>
              <a:gd name="connsiteY9" fmla="*/ 5916179 h 7155210"/>
              <a:gd name="connsiteX10" fmla="*/ 122914 w 6217731"/>
              <a:gd name="connsiteY10" fmla="*/ 5606027 h 7155210"/>
              <a:gd name="connsiteX11" fmla="*/ 419657 w 6217731"/>
              <a:gd name="connsiteY11" fmla="*/ 5483113 h 7155210"/>
              <a:gd name="connsiteX12" fmla="*/ 839312 w 6217731"/>
              <a:gd name="connsiteY12" fmla="*/ 5902769 h 7155210"/>
              <a:gd name="connsiteX13" fmla="*/ 839311 w 6217731"/>
              <a:gd name="connsiteY13" fmla="*/ 6735554 h 7155210"/>
              <a:gd name="connsiteX14" fmla="*/ 419655 w 6217731"/>
              <a:gd name="connsiteY14" fmla="*/ 7155210 h 7155210"/>
              <a:gd name="connsiteX15" fmla="*/ 419656 w 6217731"/>
              <a:gd name="connsiteY15" fmla="*/ 7155209 h 7155210"/>
              <a:gd name="connsiteX16" fmla="*/ 0 w 6217731"/>
              <a:gd name="connsiteY16" fmla="*/ 6735553 h 7155210"/>
              <a:gd name="connsiteX17" fmla="*/ 0 w 6217731"/>
              <a:gd name="connsiteY17" fmla="*/ 5902769 h 7155210"/>
              <a:gd name="connsiteX18" fmla="*/ 122914 w 6217731"/>
              <a:gd name="connsiteY18" fmla="*/ 5606027 h 7155210"/>
              <a:gd name="connsiteX19" fmla="*/ 4059023 w 6217731"/>
              <a:gd name="connsiteY19" fmla="*/ 686966 h 7155210"/>
              <a:gd name="connsiteX20" fmla="*/ 5402926 w 6217731"/>
              <a:gd name="connsiteY20" fmla="*/ 2040831 h 7155210"/>
              <a:gd name="connsiteX21" fmla="*/ 5402925 w 6217731"/>
              <a:gd name="connsiteY21" fmla="*/ 4345500 h 7155210"/>
              <a:gd name="connsiteX22" fmla="*/ 4730973 w 6217731"/>
              <a:gd name="connsiteY22" fmla="*/ 5017452 h 7155210"/>
              <a:gd name="connsiteX23" fmla="*/ 4730974 w 6217731"/>
              <a:gd name="connsiteY23" fmla="*/ 5017451 h 7155210"/>
              <a:gd name="connsiteX24" fmla="*/ 4059022 w 6217731"/>
              <a:gd name="connsiteY24" fmla="*/ 4345499 h 7155210"/>
              <a:gd name="connsiteX25" fmla="*/ 2161365 w 6217731"/>
              <a:gd name="connsiteY25" fmla="*/ 851895 h 7155210"/>
              <a:gd name="connsiteX26" fmla="*/ 3017023 w 6217731"/>
              <a:gd name="connsiteY26" fmla="*/ 2534 h 7155210"/>
              <a:gd name="connsiteX27" fmla="*/ 3067193 w 6217731"/>
              <a:gd name="connsiteY27" fmla="*/ 0 h 7155210"/>
              <a:gd name="connsiteX28" fmla="*/ 3420899 w 6217731"/>
              <a:gd name="connsiteY28" fmla="*/ 71410 h 7155210"/>
              <a:gd name="connsiteX29" fmla="*/ 3479653 w 6217731"/>
              <a:gd name="connsiteY29" fmla="*/ 103301 h 7155210"/>
              <a:gd name="connsiteX30" fmla="*/ 3876077 w 6217731"/>
              <a:gd name="connsiteY30" fmla="*/ 502664 h 7155210"/>
              <a:gd name="connsiteX31" fmla="*/ 3904480 w 6217731"/>
              <a:gd name="connsiteY31" fmla="*/ 554990 h 7155210"/>
              <a:gd name="connsiteX32" fmla="*/ 3975889 w 6217731"/>
              <a:gd name="connsiteY32" fmla="*/ 908696 h 7155210"/>
              <a:gd name="connsiteX33" fmla="*/ 3975889 w 6217731"/>
              <a:gd name="connsiteY33" fmla="*/ 5962512 h 7155210"/>
              <a:gd name="connsiteX34" fmla="*/ 3067193 w 6217731"/>
              <a:gd name="connsiteY34" fmla="*/ 6871208 h 7155210"/>
              <a:gd name="connsiteX35" fmla="*/ 2158496 w 6217731"/>
              <a:gd name="connsiteY35" fmla="*/ 5962512 h 7155210"/>
              <a:gd name="connsiteX36" fmla="*/ 2158497 w 6217731"/>
              <a:gd name="connsiteY36" fmla="*/ 908696 h 7155210"/>
              <a:gd name="connsiteX37" fmla="*/ 922228 w 6217731"/>
              <a:gd name="connsiteY37" fmla="*/ 2081915 h 7155210"/>
              <a:gd name="connsiteX38" fmla="*/ 1668866 w 6217731"/>
              <a:gd name="connsiteY38" fmla="*/ 1340771 h 7155210"/>
              <a:gd name="connsiteX39" fmla="*/ 1703397 w 6217731"/>
              <a:gd name="connsiteY39" fmla="*/ 1351490 h 7155210"/>
              <a:gd name="connsiteX40" fmla="*/ 2046823 w 6217731"/>
              <a:gd name="connsiteY40" fmla="*/ 1869600 h 7155210"/>
              <a:gd name="connsiteX41" fmla="*/ 2046823 w 6217731"/>
              <a:gd name="connsiteY41" fmla="*/ 5508018 h 7155210"/>
              <a:gd name="connsiteX42" fmla="*/ 1484525 w 6217731"/>
              <a:gd name="connsiteY42" fmla="*/ 6070316 h 7155210"/>
              <a:gd name="connsiteX43" fmla="*/ 922227 w 6217731"/>
              <a:gd name="connsiteY43" fmla="*/ 5508018 h 7155210"/>
              <a:gd name="connsiteX44" fmla="*/ 39026 w 6217731"/>
              <a:gd name="connsiteY44" fmla="*/ 2958617 h 7155210"/>
              <a:gd name="connsiteX45" fmla="*/ 812246 w 6217731"/>
              <a:gd name="connsiteY45" fmla="*/ 2191087 h 7155210"/>
              <a:gd name="connsiteX46" fmla="*/ 812246 w 6217731"/>
              <a:gd name="connsiteY46" fmla="*/ 4917643 h 7155210"/>
              <a:gd name="connsiteX47" fmla="*/ 425636 w 6217731"/>
              <a:gd name="connsiteY47" fmla="*/ 5304253 h 7155210"/>
              <a:gd name="connsiteX48" fmla="*/ 39026 w 6217731"/>
              <a:gd name="connsiteY48" fmla="*/ 4917643 h 7155210"/>
              <a:gd name="connsiteX0" fmla="*/ 4455698 w 6217731"/>
              <a:gd name="connsiteY0" fmla="*/ 5579547 h 7155210"/>
              <a:gd name="connsiteX1" fmla="*/ 5053601 w 6217731"/>
              <a:gd name="connsiteY1" fmla="*/ 5563540 h 7155210"/>
              <a:gd name="connsiteX2" fmla="*/ 5033179 w 6217731"/>
              <a:gd name="connsiteY2" fmla="*/ 6161309 h 7155210"/>
              <a:gd name="connsiteX3" fmla="*/ 4435275 w 6217731"/>
              <a:gd name="connsiteY3" fmla="*/ 6177316 h 7155210"/>
              <a:gd name="connsiteX4" fmla="*/ 4455698 w 6217731"/>
              <a:gd name="connsiteY4" fmla="*/ 5579547 h 7155210"/>
              <a:gd name="connsiteX5" fmla="*/ 5580861 w 6217731"/>
              <a:gd name="connsiteY5" fmla="*/ 2220085 h 7155210"/>
              <a:gd name="connsiteX6" fmla="*/ 6217731 w 6217731"/>
              <a:gd name="connsiteY6" fmla="*/ 2861676 h 7155210"/>
              <a:gd name="connsiteX7" fmla="*/ 6217730 w 6217731"/>
              <a:gd name="connsiteY7" fmla="*/ 5379869 h 7155210"/>
              <a:gd name="connsiteX8" fmla="*/ 5596985 w 6217731"/>
              <a:gd name="connsiteY8" fmla="*/ 5996046 h 7155210"/>
              <a:gd name="connsiteX9" fmla="*/ 5580861 w 6217731"/>
              <a:gd name="connsiteY9" fmla="*/ 5916179 h 7155210"/>
              <a:gd name="connsiteX10" fmla="*/ 5580861 w 6217731"/>
              <a:gd name="connsiteY10" fmla="*/ 2220085 h 7155210"/>
              <a:gd name="connsiteX11" fmla="*/ 122914 w 6217731"/>
              <a:gd name="connsiteY11" fmla="*/ 5606027 h 7155210"/>
              <a:gd name="connsiteX12" fmla="*/ 419657 w 6217731"/>
              <a:gd name="connsiteY12" fmla="*/ 5483113 h 7155210"/>
              <a:gd name="connsiteX13" fmla="*/ 839312 w 6217731"/>
              <a:gd name="connsiteY13" fmla="*/ 5902769 h 7155210"/>
              <a:gd name="connsiteX14" fmla="*/ 839311 w 6217731"/>
              <a:gd name="connsiteY14" fmla="*/ 6735554 h 7155210"/>
              <a:gd name="connsiteX15" fmla="*/ 419655 w 6217731"/>
              <a:gd name="connsiteY15" fmla="*/ 7155210 h 7155210"/>
              <a:gd name="connsiteX16" fmla="*/ 419656 w 6217731"/>
              <a:gd name="connsiteY16" fmla="*/ 7155209 h 7155210"/>
              <a:gd name="connsiteX17" fmla="*/ 0 w 6217731"/>
              <a:gd name="connsiteY17" fmla="*/ 6735553 h 7155210"/>
              <a:gd name="connsiteX18" fmla="*/ 0 w 6217731"/>
              <a:gd name="connsiteY18" fmla="*/ 5902769 h 7155210"/>
              <a:gd name="connsiteX19" fmla="*/ 122914 w 6217731"/>
              <a:gd name="connsiteY19" fmla="*/ 5606027 h 7155210"/>
              <a:gd name="connsiteX20" fmla="*/ 4059023 w 6217731"/>
              <a:gd name="connsiteY20" fmla="*/ 686966 h 7155210"/>
              <a:gd name="connsiteX21" fmla="*/ 5402926 w 6217731"/>
              <a:gd name="connsiteY21" fmla="*/ 2040831 h 7155210"/>
              <a:gd name="connsiteX22" fmla="*/ 5402925 w 6217731"/>
              <a:gd name="connsiteY22" fmla="*/ 4345500 h 7155210"/>
              <a:gd name="connsiteX23" fmla="*/ 4730973 w 6217731"/>
              <a:gd name="connsiteY23" fmla="*/ 5017452 h 7155210"/>
              <a:gd name="connsiteX24" fmla="*/ 4730974 w 6217731"/>
              <a:gd name="connsiteY24" fmla="*/ 5017451 h 7155210"/>
              <a:gd name="connsiteX25" fmla="*/ 4059022 w 6217731"/>
              <a:gd name="connsiteY25" fmla="*/ 4345499 h 7155210"/>
              <a:gd name="connsiteX26" fmla="*/ 4059023 w 6217731"/>
              <a:gd name="connsiteY26" fmla="*/ 686966 h 7155210"/>
              <a:gd name="connsiteX27" fmla="*/ 2161365 w 6217731"/>
              <a:gd name="connsiteY27" fmla="*/ 851895 h 7155210"/>
              <a:gd name="connsiteX28" fmla="*/ 3017023 w 6217731"/>
              <a:gd name="connsiteY28" fmla="*/ 2534 h 7155210"/>
              <a:gd name="connsiteX29" fmla="*/ 3067193 w 6217731"/>
              <a:gd name="connsiteY29" fmla="*/ 0 h 7155210"/>
              <a:gd name="connsiteX30" fmla="*/ 3420899 w 6217731"/>
              <a:gd name="connsiteY30" fmla="*/ 71410 h 7155210"/>
              <a:gd name="connsiteX31" fmla="*/ 3479653 w 6217731"/>
              <a:gd name="connsiteY31" fmla="*/ 103301 h 7155210"/>
              <a:gd name="connsiteX32" fmla="*/ 3876077 w 6217731"/>
              <a:gd name="connsiteY32" fmla="*/ 502664 h 7155210"/>
              <a:gd name="connsiteX33" fmla="*/ 3904480 w 6217731"/>
              <a:gd name="connsiteY33" fmla="*/ 554990 h 7155210"/>
              <a:gd name="connsiteX34" fmla="*/ 3975889 w 6217731"/>
              <a:gd name="connsiteY34" fmla="*/ 908696 h 7155210"/>
              <a:gd name="connsiteX35" fmla="*/ 3975889 w 6217731"/>
              <a:gd name="connsiteY35" fmla="*/ 5962512 h 7155210"/>
              <a:gd name="connsiteX36" fmla="*/ 3067193 w 6217731"/>
              <a:gd name="connsiteY36" fmla="*/ 6871208 h 7155210"/>
              <a:gd name="connsiteX37" fmla="*/ 2158496 w 6217731"/>
              <a:gd name="connsiteY37" fmla="*/ 5962512 h 7155210"/>
              <a:gd name="connsiteX38" fmla="*/ 2158497 w 6217731"/>
              <a:gd name="connsiteY38" fmla="*/ 908696 h 7155210"/>
              <a:gd name="connsiteX39" fmla="*/ 2161365 w 6217731"/>
              <a:gd name="connsiteY39" fmla="*/ 851895 h 7155210"/>
              <a:gd name="connsiteX40" fmla="*/ 922228 w 6217731"/>
              <a:gd name="connsiteY40" fmla="*/ 2081915 h 7155210"/>
              <a:gd name="connsiteX41" fmla="*/ 1668866 w 6217731"/>
              <a:gd name="connsiteY41" fmla="*/ 1340771 h 7155210"/>
              <a:gd name="connsiteX42" fmla="*/ 1703397 w 6217731"/>
              <a:gd name="connsiteY42" fmla="*/ 1351490 h 7155210"/>
              <a:gd name="connsiteX43" fmla="*/ 2046823 w 6217731"/>
              <a:gd name="connsiteY43" fmla="*/ 1869600 h 7155210"/>
              <a:gd name="connsiteX44" fmla="*/ 2046823 w 6217731"/>
              <a:gd name="connsiteY44" fmla="*/ 5508018 h 7155210"/>
              <a:gd name="connsiteX45" fmla="*/ 1484525 w 6217731"/>
              <a:gd name="connsiteY45" fmla="*/ 6070316 h 7155210"/>
              <a:gd name="connsiteX46" fmla="*/ 922227 w 6217731"/>
              <a:gd name="connsiteY46" fmla="*/ 5508018 h 7155210"/>
              <a:gd name="connsiteX47" fmla="*/ 922228 w 6217731"/>
              <a:gd name="connsiteY47" fmla="*/ 2081915 h 7155210"/>
              <a:gd name="connsiteX48" fmla="*/ 39026 w 6217731"/>
              <a:gd name="connsiteY48" fmla="*/ 2958617 h 7155210"/>
              <a:gd name="connsiteX49" fmla="*/ 812246 w 6217731"/>
              <a:gd name="connsiteY49" fmla="*/ 2191087 h 7155210"/>
              <a:gd name="connsiteX50" fmla="*/ 812246 w 6217731"/>
              <a:gd name="connsiteY50" fmla="*/ 4917643 h 7155210"/>
              <a:gd name="connsiteX51" fmla="*/ 425636 w 6217731"/>
              <a:gd name="connsiteY51" fmla="*/ 5304253 h 7155210"/>
              <a:gd name="connsiteX52" fmla="*/ 39026 w 6217731"/>
              <a:gd name="connsiteY52" fmla="*/ 4917643 h 7155210"/>
              <a:gd name="connsiteX53" fmla="*/ 39026 w 6217731"/>
              <a:gd name="connsiteY53" fmla="*/ 2958617 h 7155210"/>
              <a:gd name="connsiteX0" fmla="*/ 4774544 w 6536577"/>
              <a:gd name="connsiteY0" fmla="*/ 5579547 h 7155210"/>
              <a:gd name="connsiteX1" fmla="*/ 5372447 w 6536577"/>
              <a:gd name="connsiteY1" fmla="*/ 5563540 h 7155210"/>
              <a:gd name="connsiteX2" fmla="*/ 5352025 w 6536577"/>
              <a:gd name="connsiteY2" fmla="*/ 6161309 h 7155210"/>
              <a:gd name="connsiteX3" fmla="*/ 4754121 w 6536577"/>
              <a:gd name="connsiteY3" fmla="*/ 6177316 h 7155210"/>
              <a:gd name="connsiteX4" fmla="*/ 4774544 w 6536577"/>
              <a:gd name="connsiteY4" fmla="*/ 5579547 h 7155210"/>
              <a:gd name="connsiteX5" fmla="*/ 5899707 w 6536577"/>
              <a:gd name="connsiteY5" fmla="*/ 2220085 h 7155210"/>
              <a:gd name="connsiteX6" fmla="*/ 6536577 w 6536577"/>
              <a:gd name="connsiteY6" fmla="*/ 2861676 h 7155210"/>
              <a:gd name="connsiteX7" fmla="*/ 6536576 w 6536577"/>
              <a:gd name="connsiteY7" fmla="*/ 5379869 h 7155210"/>
              <a:gd name="connsiteX8" fmla="*/ 5915831 w 6536577"/>
              <a:gd name="connsiteY8" fmla="*/ 5996046 h 7155210"/>
              <a:gd name="connsiteX9" fmla="*/ 5899707 w 6536577"/>
              <a:gd name="connsiteY9" fmla="*/ 5916179 h 7155210"/>
              <a:gd name="connsiteX10" fmla="*/ 5899707 w 6536577"/>
              <a:gd name="connsiteY10" fmla="*/ 2220085 h 7155210"/>
              <a:gd name="connsiteX11" fmla="*/ 441760 w 6536577"/>
              <a:gd name="connsiteY11" fmla="*/ 5606027 h 7155210"/>
              <a:gd name="connsiteX12" fmla="*/ 738503 w 6536577"/>
              <a:gd name="connsiteY12" fmla="*/ 5483113 h 7155210"/>
              <a:gd name="connsiteX13" fmla="*/ 1158158 w 6536577"/>
              <a:gd name="connsiteY13" fmla="*/ 5902769 h 7155210"/>
              <a:gd name="connsiteX14" fmla="*/ 1158157 w 6536577"/>
              <a:gd name="connsiteY14" fmla="*/ 6735554 h 7155210"/>
              <a:gd name="connsiteX15" fmla="*/ 738501 w 6536577"/>
              <a:gd name="connsiteY15" fmla="*/ 7155210 h 7155210"/>
              <a:gd name="connsiteX16" fmla="*/ 738502 w 6536577"/>
              <a:gd name="connsiteY16" fmla="*/ 7155209 h 7155210"/>
              <a:gd name="connsiteX17" fmla="*/ 318846 w 6536577"/>
              <a:gd name="connsiteY17" fmla="*/ 6735553 h 7155210"/>
              <a:gd name="connsiteX18" fmla="*/ 318846 w 6536577"/>
              <a:gd name="connsiteY18" fmla="*/ 5902769 h 7155210"/>
              <a:gd name="connsiteX19" fmla="*/ 441760 w 6536577"/>
              <a:gd name="connsiteY19" fmla="*/ 5606027 h 7155210"/>
              <a:gd name="connsiteX20" fmla="*/ 4377869 w 6536577"/>
              <a:gd name="connsiteY20" fmla="*/ 686966 h 7155210"/>
              <a:gd name="connsiteX21" fmla="*/ 5721772 w 6536577"/>
              <a:gd name="connsiteY21" fmla="*/ 2040831 h 7155210"/>
              <a:gd name="connsiteX22" fmla="*/ 5721771 w 6536577"/>
              <a:gd name="connsiteY22" fmla="*/ 4345500 h 7155210"/>
              <a:gd name="connsiteX23" fmla="*/ 5049819 w 6536577"/>
              <a:gd name="connsiteY23" fmla="*/ 5017452 h 7155210"/>
              <a:gd name="connsiteX24" fmla="*/ 5049820 w 6536577"/>
              <a:gd name="connsiteY24" fmla="*/ 5017451 h 7155210"/>
              <a:gd name="connsiteX25" fmla="*/ 4377868 w 6536577"/>
              <a:gd name="connsiteY25" fmla="*/ 4345499 h 7155210"/>
              <a:gd name="connsiteX26" fmla="*/ 4377869 w 6536577"/>
              <a:gd name="connsiteY26" fmla="*/ 686966 h 7155210"/>
              <a:gd name="connsiteX27" fmla="*/ 2480211 w 6536577"/>
              <a:gd name="connsiteY27" fmla="*/ 851895 h 7155210"/>
              <a:gd name="connsiteX28" fmla="*/ 3335869 w 6536577"/>
              <a:gd name="connsiteY28" fmla="*/ 2534 h 7155210"/>
              <a:gd name="connsiteX29" fmla="*/ 3386039 w 6536577"/>
              <a:gd name="connsiteY29" fmla="*/ 0 h 7155210"/>
              <a:gd name="connsiteX30" fmla="*/ 3739745 w 6536577"/>
              <a:gd name="connsiteY30" fmla="*/ 71410 h 7155210"/>
              <a:gd name="connsiteX31" fmla="*/ 3798499 w 6536577"/>
              <a:gd name="connsiteY31" fmla="*/ 103301 h 7155210"/>
              <a:gd name="connsiteX32" fmla="*/ 4194923 w 6536577"/>
              <a:gd name="connsiteY32" fmla="*/ 502664 h 7155210"/>
              <a:gd name="connsiteX33" fmla="*/ 4223326 w 6536577"/>
              <a:gd name="connsiteY33" fmla="*/ 554990 h 7155210"/>
              <a:gd name="connsiteX34" fmla="*/ 4294735 w 6536577"/>
              <a:gd name="connsiteY34" fmla="*/ 908696 h 7155210"/>
              <a:gd name="connsiteX35" fmla="*/ 4294735 w 6536577"/>
              <a:gd name="connsiteY35" fmla="*/ 5962512 h 7155210"/>
              <a:gd name="connsiteX36" fmla="*/ 3386039 w 6536577"/>
              <a:gd name="connsiteY36" fmla="*/ 6871208 h 7155210"/>
              <a:gd name="connsiteX37" fmla="*/ 2477342 w 6536577"/>
              <a:gd name="connsiteY37" fmla="*/ 5962512 h 7155210"/>
              <a:gd name="connsiteX38" fmla="*/ 2477343 w 6536577"/>
              <a:gd name="connsiteY38" fmla="*/ 908696 h 7155210"/>
              <a:gd name="connsiteX39" fmla="*/ 2480211 w 6536577"/>
              <a:gd name="connsiteY39" fmla="*/ 851895 h 7155210"/>
              <a:gd name="connsiteX40" fmla="*/ 1241074 w 6536577"/>
              <a:gd name="connsiteY40" fmla="*/ 2081915 h 7155210"/>
              <a:gd name="connsiteX41" fmla="*/ 1987712 w 6536577"/>
              <a:gd name="connsiteY41" fmla="*/ 1340771 h 7155210"/>
              <a:gd name="connsiteX42" fmla="*/ 2022243 w 6536577"/>
              <a:gd name="connsiteY42" fmla="*/ 1351490 h 7155210"/>
              <a:gd name="connsiteX43" fmla="*/ 2365669 w 6536577"/>
              <a:gd name="connsiteY43" fmla="*/ 1869600 h 7155210"/>
              <a:gd name="connsiteX44" fmla="*/ 2365669 w 6536577"/>
              <a:gd name="connsiteY44" fmla="*/ 5508018 h 7155210"/>
              <a:gd name="connsiteX45" fmla="*/ 1803371 w 6536577"/>
              <a:gd name="connsiteY45" fmla="*/ 6070316 h 7155210"/>
              <a:gd name="connsiteX46" fmla="*/ 1241073 w 6536577"/>
              <a:gd name="connsiteY46" fmla="*/ 5508018 h 7155210"/>
              <a:gd name="connsiteX47" fmla="*/ 1241074 w 6536577"/>
              <a:gd name="connsiteY47" fmla="*/ 2081915 h 7155210"/>
              <a:gd name="connsiteX48" fmla="*/ 0 w 6536577"/>
              <a:gd name="connsiteY48" fmla="*/ 3308626 h 7155210"/>
              <a:gd name="connsiteX49" fmla="*/ 1131092 w 6536577"/>
              <a:gd name="connsiteY49" fmla="*/ 2191087 h 7155210"/>
              <a:gd name="connsiteX50" fmla="*/ 1131092 w 6536577"/>
              <a:gd name="connsiteY50" fmla="*/ 4917643 h 7155210"/>
              <a:gd name="connsiteX51" fmla="*/ 744482 w 6536577"/>
              <a:gd name="connsiteY51" fmla="*/ 5304253 h 7155210"/>
              <a:gd name="connsiteX52" fmla="*/ 357872 w 6536577"/>
              <a:gd name="connsiteY52" fmla="*/ 4917643 h 7155210"/>
              <a:gd name="connsiteX53" fmla="*/ 0 w 6536577"/>
              <a:gd name="connsiteY53" fmla="*/ 3308626 h 7155210"/>
              <a:gd name="connsiteX0" fmla="*/ 4774544 w 6536577"/>
              <a:gd name="connsiteY0" fmla="*/ 5579547 h 7155210"/>
              <a:gd name="connsiteX1" fmla="*/ 5372447 w 6536577"/>
              <a:gd name="connsiteY1" fmla="*/ 5563540 h 7155210"/>
              <a:gd name="connsiteX2" fmla="*/ 5352025 w 6536577"/>
              <a:gd name="connsiteY2" fmla="*/ 6161309 h 7155210"/>
              <a:gd name="connsiteX3" fmla="*/ 4754121 w 6536577"/>
              <a:gd name="connsiteY3" fmla="*/ 6177316 h 7155210"/>
              <a:gd name="connsiteX4" fmla="*/ 4774544 w 6536577"/>
              <a:gd name="connsiteY4" fmla="*/ 5579547 h 7155210"/>
              <a:gd name="connsiteX5" fmla="*/ 5899707 w 6536577"/>
              <a:gd name="connsiteY5" fmla="*/ 2220085 h 7155210"/>
              <a:gd name="connsiteX6" fmla="*/ 6536577 w 6536577"/>
              <a:gd name="connsiteY6" fmla="*/ 2861676 h 7155210"/>
              <a:gd name="connsiteX7" fmla="*/ 6536576 w 6536577"/>
              <a:gd name="connsiteY7" fmla="*/ 5379869 h 7155210"/>
              <a:gd name="connsiteX8" fmla="*/ 5915831 w 6536577"/>
              <a:gd name="connsiteY8" fmla="*/ 5996046 h 7155210"/>
              <a:gd name="connsiteX9" fmla="*/ 5899707 w 6536577"/>
              <a:gd name="connsiteY9" fmla="*/ 5916179 h 7155210"/>
              <a:gd name="connsiteX10" fmla="*/ 5899707 w 6536577"/>
              <a:gd name="connsiteY10" fmla="*/ 2220085 h 7155210"/>
              <a:gd name="connsiteX11" fmla="*/ 441760 w 6536577"/>
              <a:gd name="connsiteY11" fmla="*/ 5606027 h 7155210"/>
              <a:gd name="connsiteX12" fmla="*/ 738503 w 6536577"/>
              <a:gd name="connsiteY12" fmla="*/ 5483113 h 7155210"/>
              <a:gd name="connsiteX13" fmla="*/ 1158158 w 6536577"/>
              <a:gd name="connsiteY13" fmla="*/ 5902769 h 7155210"/>
              <a:gd name="connsiteX14" fmla="*/ 1158157 w 6536577"/>
              <a:gd name="connsiteY14" fmla="*/ 6735554 h 7155210"/>
              <a:gd name="connsiteX15" fmla="*/ 738501 w 6536577"/>
              <a:gd name="connsiteY15" fmla="*/ 7155210 h 7155210"/>
              <a:gd name="connsiteX16" fmla="*/ 738502 w 6536577"/>
              <a:gd name="connsiteY16" fmla="*/ 7155209 h 7155210"/>
              <a:gd name="connsiteX17" fmla="*/ 318846 w 6536577"/>
              <a:gd name="connsiteY17" fmla="*/ 6735553 h 7155210"/>
              <a:gd name="connsiteX18" fmla="*/ 318846 w 6536577"/>
              <a:gd name="connsiteY18" fmla="*/ 5902769 h 7155210"/>
              <a:gd name="connsiteX19" fmla="*/ 441760 w 6536577"/>
              <a:gd name="connsiteY19" fmla="*/ 5606027 h 7155210"/>
              <a:gd name="connsiteX20" fmla="*/ 4377869 w 6536577"/>
              <a:gd name="connsiteY20" fmla="*/ 686966 h 7155210"/>
              <a:gd name="connsiteX21" fmla="*/ 5721772 w 6536577"/>
              <a:gd name="connsiteY21" fmla="*/ 2040831 h 7155210"/>
              <a:gd name="connsiteX22" fmla="*/ 5721771 w 6536577"/>
              <a:gd name="connsiteY22" fmla="*/ 4345500 h 7155210"/>
              <a:gd name="connsiteX23" fmla="*/ 5049819 w 6536577"/>
              <a:gd name="connsiteY23" fmla="*/ 5017452 h 7155210"/>
              <a:gd name="connsiteX24" fmla="*/ 5017318 w 6536577"/>
              <a:gd name="connsiteY24" fmla="*/ 5343991 h 7155210"/>
              <a:gd name="connsiteX25" fmla="*/ 4377868 w 6536577"/>
              <a:gd name="connsiteY25" fmla="*/ 4345499 h 7155210"/>
              <a:gd name="connsiteX26" fmla="*/ 4377869 w 6536577"/>
              <a:gd name="connsiteY26" fmla="*/ 686966 h 7155210"/>
              <a:gd name="connsiteX27" fmla="*/ 2480211 w 6536577"/>
              <a:gd name="connsiteY27" fmla="*/ 851895 h 7155210"/>
              <a:gd name="connsiteX28" fmla="*/ 3335869 w 6536577"/>
              <a:gd name="connsiteY28" fmla="*/ 2534 h 7155210"/>
              <a:gd name="connsiteX29" fmla="*/ 3386039 w 6536577"/>
              <a:gd name="connsiteY29" fmla="*/ 0 h 7155210"/>
              <a:gd name="connsiteX30" fmla="*/ 3739745 w 6536577"/>
              <a:gd name="connsiteY30" fmla="*/ 71410 h 7155210"/>
              <a:gd name="connsiteX31" fmla="*/ 3798499 w 6536577"/>
              <a:gd name="connsiteY31" fmla="*/ 103301 h 7155210"/>
              <a:gd name="connsiteX32" fmla="*/ 4194923 w 6536577"/>
              <a:gd name="connsiteY32" fmla="*/ 502664 h 7155210"/>
              <a:gd name="connsiteX33" fmla="*/ 4223326 w 6536577"/>
              <a:gd name="connsiteY33" fmla="*/ 554990 h 7155210"/>
              <a:gd name="connsiteX34" fmla="*/ 4294735 w 6536577"/>
              <a:gd name="connsiteY34" fmla="*/ 908696 h 7155210"/>
              <a:gd name="connsiteX35" fmla="*/ 4294735 w 6536577"/>
              <a:gd name="connsiteY35" fmla="*/ 5962512 h 7155210"/>
              <a:gd name="connsiteX36" fmla="*/ 3386039 w 6536577"/>
              <a:gd name="connsiteY36" fmla="*/ 6871208 h 7155210"/>
              <a:gd name="connsiteX37" fmla="*/ 2477342 w 6536577"/>
              <a:gd name="connsiteY37" fmla="*/ 5962512 h 7155210"/>
              <a:gd name="connsiteX38" fmla="*/ 2477343 w 6536577"/>
              <a:gd name="connsiteY38" fmla="*/ 908696 h 7155210"/>
              <a:gd name="connsiteX39" fmla="*/ 2480211 w 6536577"/>
              <a:gd name="connsiteY39" fmla="*/ 851895 h 7155210"/>
              <a:gd name="connsiteX40" fmla="*/ 1241074 w 6536577"/>
              <a:gd name="connsiteY40" fmla="*/ 2081915 h 7155210"/>
              <a:gd name="connsiteX41" fmla="*/ 1987712 w 6536577"/>
              <a:gd name="connsiteY41" fmla="*/ 1340771 h 7155210"/>
              <a:gd name="connsiteX42" fmla="*/ 2022243 w 6536577"/>
              <a:gd name="connsiteY42" fmla="*/ 1351490 h 7155210"/>
              <a:gd name="connsiteX43" fmla="*/ 2365669 w 6536577"/>
              <a:gd name="connsiteY43" fmla="*/ 1869600 h 7155210"/>
              <a:gd name="connsiteX44" fmla="*/ 2365669 w 6536577"/>
              <a:gd name="connsiteY44" fmla="*/ 5508018 h 7155210"/>
              <a:gd name="connsiteX45" fmla="*/ 1803371 w 6536577"/>
              <a:gd name="connsiteY45" fmla="*/ 6070316 h 7155210"/>
              <a:gd name="connsiteX46" fmla="*/ 1241073 w 6536577"/>
              <a:gd name="connsiteY46" fmla="*/ 5508018 h 7155210"/>
              <a:gd name="connsiteX47" fmla="*/ 1241074 w 6536577"/>
              <a:gd name="connsiteY47" fmla="*/ 2081915 h 7155210"/>
              <a:gd name="connsiteX48" fmla="*/ 0 w 6536577"/>
              <a:gd name="connsiteY48" fmla="*/ 3308626 h 7155210"/>
              <a:gd name="connsiteX49" fmla="*/ 1131092 w 6536577"/>
              <a:gd name="connsiteY49" fmla="*/ 2191087 h 7155210"/>
              <a:gd name="connsiteX50" fmla="*/ 1131092 w 6536577"/>
              <a:gd name="connsiteY50" fmla="*/ 4917643 h 7155210"/>
              <a:gd name="connsiteX51" fmla="*/ 744482 w 6536577"/>
              <a:gd name="connsiteY51" fmla="*/ 5304253 h 7155210"/>
              <a:gd name="connsiteX52" fmla="*/ 357872 w 6536577"/>
              <a:gd name="connsiteY52" fmla="*/ 4917643 h 7155210"/>
              <a:gd name="connsiteX53" fmla="*/ 0 w 6536577"/>
              <a:gd name="connsiteY53" fmla="*/ 3308626 h 7155210"/>
              <a:gd name="connsiteX0" fmla="*/ 4774544 w 6536577"/>
              <a:gd name="connsiteY0" fmla="*/ 5579547 h 7155210"/>
              <a:gd name="connsiteX1" fmla="*/ 5372447 w 6536577"/>
              <a:gd name="connsiteY1" fmla="*/ 5563540 h 7155210"/>
              <a:gd name="connsiteX2" fmla="*/ 5352025 w 6536577"/>
              <a:gd name="connsiteY2" fmla="*/ 6161309 h 7155210"/>
              <a:gd name="connsiteX3" fmla="*/ 4754121 w 6536577"/>
              <a:gd name="connsiteY3" fmla="*/ 6177316 h 7155210"/>
              <a:gd name="connsiteX4" fmla="*/ 4774544 w 6536577"/>
              <a:gd name="connsiteY4" fmla="*/ 5579547 h 7155210"/>
              <a:gd name="connsiteX5" fmla="*/ 5899707 w 6536577"/>
              <a:gd name="connsiteY5" fmla="*/ 2220085 h 7155210"/>
              <a:gd name="connsiteX6" fmla="*/ 6536577 w 6536577"/>
              <a:gd name="connsiteY6" fmla="*/ 2861676 h 7155210"/>
              <a:gd name="connsiteX7" fmla="*/ 6536576 w 6536577"/>
              <a:gd name="connsiteY7" fmla="*/ 5379869 h 7155210"/>
              <a:gd name="connsiteX8" fmla="*/ 5915831 w 6536577"/>
              <a:gd name="connsiteY8" fmla="*/ 5996046 h 7155210"/>
              <a:gd name="connsiteX9" fmla="*/ 5899707 w 6536577"/>
              <a:gd name="connsiteY9" fmla="*/ 5916179 h 7155210"/>
              <a:gd name="connsiteX10" fmla="*/ 5899707 w 6536577"/>
              <a:gd name="connsiteY10" fmla="*/ 2220085 h 7155210"/>
              <a:gd name="connsiteX11" fmla="*/ 441760 w 6536577"/>
              <a:gd name="connsiteY11" fmla="*/ 5606027 h 7155210"/>
              <a:gd name="connsiteX12" fmla="*/ 738503 w 6536577"/>
              <a:gd name="connsiteY12" fmla="*/ 5483113 h 7155210"/>
              <a:gd name="connsiteX13" fmla="*/ 1158158 w 6536577"/>
              <a:gd name="connsiteY13" fmla="*/ 5902769 h 7155210"/>
              <a:gd name="connsiteX14" fmla="*/ 1158157 w 6536577"/>
              <a:gd name="connsiteY14" fmla="*/ 6735554 h 7155210"/>
              <a:gd name="connsiteX15" fmla="*/ 738501 w 6536577"/>
              <a:gd name="connsiteY15" fmla="*/ 7155210 h 7155210"/>
              <a:gd name="connsiteX16" fmla="*/ 738502 w 6536577"/>
              <a:gd name="connsiteY16" fmla="*/ 7155209 h 7155210"/>
              <a:gd name="connsiteX17" fmla="*/ 318846 w 6536577"/>
              <a:gd name="connsiteY17" fmla="*/ 6735553 h 7155210"/>
              <a:gd name="connsiteX18" fmla="*/ 318846 w 6536577"/>
              <a:gd name="connsiteY18" fmla="*/ 5902769 h 7155210"/>
              <a:gd name="connsiteX19" fmla="*/ 441760 w 6536577"/>
              <a:gd name="connsiteY19" fmla="*/ 5606027 h 7155210"/>
              <a:gd name="connsiteX20" fmla="*/ 4377869 w 6536577"/>
              <a:gd name="connsiteY20" fmla="*/ 686966 h 7155210"/>
              <a:gd name="connsiteX21" fmla="*/ 5721772 w 6536577"/>
              <a:gd name="connsiteY21" fmla="*/ 2040831 h 7155210"/>
              <a:gd name="connsiteX22" fmla="*/ 5713460 w 6536577"/>
              <a:gd name="connsiteY22" fmla="*/ 4894009 h 7155210"/>
              <a:gd name="connsiteX23" fmla="*/ 5049819 w 6536577"/>
              <a:gd name="connsiteY23" fmla="*/ 5017452 h 7155210"/>
              <a:gd name="connsiteX24" fmla="*/ 5017318 w 6536577"/>
              <a:gd name="connsiteY24" fmla="*/ 5343991 h 7155210"/>
              <a:gd name="connsiteX25" fmla="*/ 4377868 w 6536577"/>
              <a:gd name="connsiteY25" fmla="*/ 4345499 h 7155210"/>
              <a:gd name="connsiteX26" fmla="*/ 4377869 w 6536577"/>
              <a:gd name="connsiteY26" fmla="*/ 686966 h 7155210"/>
              <a:gd name="connsiteX27" fmla="*/ 2480211 w 6536577"/>
              <a:gd name="connsiteY27" fmla="*/ 851895 h 7155210"/>
              <a:gd name="connsiteX28" fmla="*/ 3335869 w 6536577"/>
              <a:gd name="connsiteY28" fmla="*/ 2534 h 7155210"/>
              <a:gd name="connsiteX29" fmla="*/ 3386039 w 6536577"/>
              <a:gd name="connsiteY29" fmla="*/ 0 h 7155210"/>
              <a:gd name="connsiteX30" fmla="*/ 3739745 w 6536577"/>
              <a:gd name="connsiteY30" fmla="*/ 71410 h 7155210"/>
              <a:gd name="connsiteX31" fmla="*/ 3798499 w 6536577"/>
              <a:gd name="connsiteY31" fmla="*/ 103301 h 7155210"/>
              <a:gd name="connsiteX32" fmla="*/ 4194923 w 6536577"/>
              <a:gd name="connsiteY32" fmla="*/ 502664 h 7155210"/>
              <a:gd name="connsiteX33" fmla="*/ 4223326 w 6536577"/>
              <a:gd name="connsiteY33" fmla="*/ 554990 h 7155210"/>
              <a:gd name="connsiteX34" fmla="*/ 4294735 w 6536577"/>
              <a:gd name="connsiteY34" fmla="*/ 908696 h 7155210"/>
              <a:gd name="connsiteX35" fmla="*/ 4294735 w 6536577"/>
              <a:gd name="connsiteY35" fmla="*/ 5962512 h 7155210"/>
              <a:gd name="connsiteX36" fmla="*/ 3386039 w 6536577"/>
              <a:gd name="connsiteY36" fmla="*/ 6871208 h 7155210"/>
              <a:gd name="connsiteX37" fmla="*/ 2477342 w 6536577"/>
              <a:gd name="connsiteY37" fmla="*/ 5962512 h 7155210"/>
              <a:gd name="connsiteX38" fmla="*/ 2477343 w 6536577"/>
              <a:gd name="connsiteY38" fmla="*/ 908696 h 7155210"/>
              <a:gd name="connsiteX39" fmla="*/ 2480211 w 6536577"/>
              <a:gd name="connsiteY39" fmla="*/ 851895 h 7155210"/>
              <a:gd name="connsiteX40" fmla="*/ 1241074 w 6536577"/>
              <a:gd name="connsiteY40" fmla="*/ 2081915 h 7155210"/>
              <a:gd name="connsiteX41" fmla="*/ 1987712 w 6536577"/>
              <a:gd name="connsiteY41" fmla="*/ 1340771 h 7155210"/>
              <a:gd name="connsiteX42" fmla="*/ 2022243 w 6536577"/>
              <a:gd name="connsiteY42" fmla="*/ 1351490 h 7155210"/>
              <a:gd name="connsiteX43" fmla="*/ 2365669 w 6536577"/>
              <a:gd name="connsiteY43" fmla="*/ 1869600 h 7155210"/>
              <a:gd name="connsiteX44" fmla="*/ 2365669 w 6536577"/>
              <a:gd name="connsiteY44" fmla="*/ 5508018 h 7155210"/>
              <a:gd name="connsiteX45" fmla="*/ 1803371 w 6536577"/>
              <a:gd name="connsiteY45" fmla="*/ 6070316 h 7155210"/>
              <a:gd name="connsiteX46" fmla="*/ 1241073 w 6536577"/>
              <a:gd name="connsiteY46" fmla="*/ 5508018 h 7155210"/>
              <a:gd name="connsiteX47" fmla="*/ 1241074 w 6536577"/>
              <a:gd name="connsiteY47" fmla="*/ 2081915 h 7155210"/>
              <a:gd name="connsiteX48" fmla="*/ 0 w 6536577"/>
              <a:gd name="connsiteY48" fmla="*/ 3308626 h 7155210"/>
              <a:gd name="connsiteX49" fmla="*/ 1131092 w 6536577"/>
              <a:gd name="connsiteY49" fmla="*/ 2191087 h 7155210"/>
              <a:gd name="connsiteX50" fmla="*/ 1131092 w 6536577"/>
              <a:gd name="connsiteY50" fmla="*/ 4917643 h 7155210"/>
              <a:gd name="connsiteX51" fmla="*/ 744482 w 6536577"/>
              <a:gd name="connsiteY51" fmla="*/ 5304253 h 7155210"/>
              <a:gd name="connsiteX52" fmla="*/ 357872 w 6536577"/>
              <a:gd name="connsiteY52" fmla="*/ 4917643 h 7155210"/>
              <a:gd name="connsiteX53" fmla="*/ 0 w 6536577"/>
              <a:gd name="connsiteY53" fmla="*/ 3308626 h 7155210"/>
              <a:gd name="connsiteX0" fmla="*/ 4774544 w 6536577"/>
              <a:gd name="connsiteY0" fmla="*/ 5579547 h 7155210"/>
              <a:gd name="connsiteX1" fmla="*/ 5372447 w 6536577"/>
              <a:gd name="connsiteY1" fmla="*/ 5563540 h 7155210"/>
              <a:gd name="connsiteX2" fmla="*/ 5352025 w 6536577"/>
              <a:gd name="connsiteY2" fmla="*/ 6161309 h 7155210"/>
              <a:gd name="connsiteX3" fmla="*/ 4754121 w 6536577"/>
              <a:gd name="connsiteY3" fmla="*/ 6177316 h 7155210"/>
              <a:gd name="connsiteX4" fmla="*/ 4774544 w 6536577"/>
              <a:gd name="connsiteY4" fmla="*/ 5579547 h 7155210"/>
              <a:gd name="connsiteX5" fmla="*/ 5899707 w 6536577"/>
              <a:gd name="connsiteY5" fmla="*/ 2220085 h 7155210"/>
              <a:gd name="connsiteX6" fmla="*/ 6536577 w 6536577"/>
              <a:gd name="connsiteY6" fmla="*/ 2861676 h 7155210"/>
              <a:gd name="connsiteX7" fmla="*/ 6536576 w 6536577"/>
              <a:gd name="connsiteY7" fmla="*/ 5379869 h 7155210"/>
              <a:gd name="connsiteX8" fmla="*/ 5915831 w 6536577"/>
              <a:gd name="connsiteY8" fmla="*/ 5996046 h 7155210"/>
              <a:gd name="connsiteX9" fmla="*/ 5899707 w 6536577"/>
              <a:gd name="connsiteY9" fmla="*/ 5916179 h 7155210"/>
              <a:gd name="connsiteX10" fmla="*/ 5899707 w 6536577"/>
              <a:gd name="connsiteY10" fmla="*/ 2220085 h 7155210"/>
              <a:gd name="connsiteX11" fmla="*/ 441760 w 6536577"/>
              <a:gd name="connsiteY11" fmla="*/ 5606027 h 7155210"/>
              <a:gd name="connsiteX12" fmla="*/ 738503 w 6536577"/>
              <a:gd name="connsiteY12" fmla="*/ 5483113 h 7155210"/>
              <a:gd name="connsiteX13" fmla="*/ 1158158 w 6536577"/>
              <a:gd name="connsiteY13" fmla="*/ 5902769 h 7155210"/>
              <a:gd name="connsiteX14" fmla="*/ 1158157 w 6536577"/>
              <a:gd name="connsiteY14" fmla="*/ 6735554 h 7155210"/>
              <a:gd name="connsiteX15" fmla="*/ 738501 w 6536577"/>
              <a:gd name="connsiteY15" fmla="*/ 7155210 h 7155210"/>
              <a:gd name="connsiteX16" fmla="*/ 738502 w 6536577"/>
              <a:gd name="connsiteY16" fmla="*/ 7155209 h 7155210"/>
              <a:gd name="connsiteX17" fmla="*/ 318846 w 6536577"/>
              <a:gd name="connsiteY17" fmla="*/ 6735553 h 7155210"/>
              <a:gd name="connsiteX18" fmla="*/ 318846 w 6536577"/>
              <a:gd name="connsiteY18" fmla="*/ 5902769 h 7155210"/>
              <a:gd name="connsiteX19" fmla="*/ 441760 w 6536577"/>
              <a:gd name="connsiteY19" fmla="*/ 5606027 h 7155210"/>
              <a:gd name="connsiteX20" fmla="*/ 4377869 w 6536577"/>
              <a:gd name="connsiteY20" fmla="*/ 686966 h 7155210"/>
              <a:gd name="connsiteX21" fmla="*/ 5721772 w 6536577"/>
              <a:gd name="connsiteY21" fmla="*/ 2040831 h 7155210"/>
              <a:gd name="connsiteX22" fmla="*/ 5713460 w 6536577"/>
              <a:gd name="connsiteY22" fmla="*/ 4894009 h 7155210"/>
              <a:gd name="connsiteX23" fmla="*/ 5049819 w 6536577"/>
              <a:gd name="connsiteY23" fmla="*/ 5017452 h 7155210"/>
              <a:gd name="connsiteX24" fmla="*/ 5017318 w 6536577"/>
              <a:gd name="connsiteY24" fmla="*/ 5343991 h 7155210"/>
              <a:gd name="connsiteX25" fmla="*/ 4377868 w 6536577"/>
              <a:gd name="connsiteY25" fmla="*/ 4345499 h 7155210"/>
              <a:gd name="connsiteX26" fmla="*/ 4377869 w 6536577"/>
              <a:gd name="connsiteY26" fmla="*/ 686966 h 7155210"/>
              <a:gd name="connsiteX27" fmla="*/ 2480211 w 6536577"/>
              <a:gd name="connsiteY27" fmla="*/ 851895 h 7155210"/>
              <a:gd name="connsiteX28" fmla="*/ 3335869 w 6536577"/>
              <a:gd name="connsiteY28" fmla="*/ 2534 h 7155210"/>
              <a:gd name="connsiteX29" fmla="*/ 3386039 w 6536577"/>
              <a:gd name="connsiteY29" fmla="*/ 0 h 7155210"/>
              <a:gd name="connsiteX30" fmla="*/ 3739745 w 6536577"/>
              <a:gd name="connsiteY30" fmla="*/ 71410 h 7155210"/>
              <a:gd name="connsiteX31" fmla="*/ 3798499 w 6536577"/>
              <a:gd name="connsiteY31" fmla="*/ 103301 h 7155210"/>
              <a:gd name="connsiteX32" fmla="*/ 4194923 w 6536577"/>
              <a:gd name="connsiteY32" fmla="*/ 502664 h 7155210"/>
              <a:gd name="connsiteX33" fmla="*/ 4223326 w 6536577"/>
              <a:gd name="connsiteY33" fmla="*/ 554990 h 7155210"/>
              <a:gd name="connsiteX34" fmla="*/ 4294735 w 6536577"/>
              <a:gd name="connsiteY34" fmla="*/ 908696 h 7155210"/>
              <a:gd name="connsiteX35" fmla="*/ 4294735 w 6536577"/>
              <a:gd name="connsiteY35" fmla="*/ 5962512 h 7155210"/>
              <a:gd name="connsiteX36" fmla="*/ 3386039 w 6536577"/>
              <a:gd name="connsiteY36" fmla="*/ 6871208 h 7155210"/>
              <a:gd name="connsiteX37" fmla="*/ 2477342 w 6536577"/>
              <a:gd name="connsiteY37" fmla="*/ 5962512 h 7155210"/>
              <a:gd name="connsiteX38" fmla="*/ 2477343 w 6536577"/>
              <a:gd name="connsiteY38" fmla="*/ 908696 h 7155210"/>
              <a:gd name="connsiteX39" fmla="*/ 2480211 w 6536577"/>
              <a:gd name="connsiteY39" fmla="*/ 851895 h 7155210"/>
              <a:gd name="connsiteX40" fmla="*/ 1241074 w 6536577"/>
              <a:gd name="connsiteY40" fmla="*/ 2081915 h 7155210"/>
              <a:gd name="connsiteX41" fmla="*/ 1987712 w 6536577"/>
              <a:gd name="connsiteY41" fmla="*/ 1340771 h 7155210"/>
              <a:gd name="connsiteX42" fmla="*/ 2022243 w 6536577"/>
              <a:gd name="connsiteY42" fmla="*/ 1351490 h 7155210"/>
              <a:gd name="connsiteX43" fmla="*/ 2365669 w 6536577"/>
              <a:gd name="connsiteY43" fmla="*/ 1869600 h 7155210"/>
              <a:gd name="connsiteX44" fmla="*/ 2365669 w 6536577"/>
              <a:gd name="connsiteY44" fmla="*/ 5508018 h 7155210"/>
              <a:gd name="connsiteX45" fmla="*/ 1803371 w 6536577"/>
              <a:gd name="connsiteY45" fmla="*/ 6070316 h 7155210"/>
              <a:gd name="connsiteX46" fmla="*/ 1241073 w 6536577"/>
              <a:gd name="connsiteY46" fmla="*/ 5508018 h 7155210"/>
              <a:gd name="connsiteX47" fmla="*/ 1241074 w 6536577"/>
              <a:gd name="connsiteY47" fmla="*/ 2081915 h 7155210"/>
              <a:gd name="connsiteX48" fmla="*/ 0 w 6536577"/>
              <a:gd name="connsiteY48" fmla="*/ 3308626 h 7155210"/>
              <a:gd name="connsiteX49" fmla="*/ 1131092 w 6536577"/>
              <a:gd name="connsiteY49" fmla="*/ 2191087 h 7155210"/>
              <a:gd name="connsiteX50" fmla="*/ 1131092 w 6536577"/>
              <a:gd name="connsiteY50" fmla="*/ 4917643 h 7155210"/>
              <a:gd name="connsiteX51" fmla="*/ 744482 w 6536577"/>
              <a:gd name="connsiteY51" fmla="*/ 5304253 h 7155210"/>
              <a:gd name="connsiteX52" fmla="*/ 357872 w 6536577"/>
              <a:gd name="connsiteY52" fmla="*/ 4917643 h 7155210"/>
              <a:gd name="connsiteX53" fmla="*/ 0 w 6536577"/>
              <a:gd name="connsiteY53" fmla="*/ 3308626 h 7155210"/>
              <a:gd name="connsiteX0" fmla="*/ 4774544 w 6536577"/>
              <a:gd name="connsiteY0" fmla="*/ 5579547 h 7155210"/>
              <a:gd name="connsiteX1" fmla="*/ 5372447 w 6536577"/>
              <a:gd name="connsiteY1" fmla="*/ 5563540 h 7155210"/>
              <a:gd name="connsiteX2" fmla="*/ 5352025 w 6536577"/>
              <a:gd name="connsiteY2" fmla="*/ 6161309 h 7155210"/>
              <a:gd name="connsiteX3" fmla="*/ 4754121 w 6536577"/>
              <a:gd name="connsiteY3" fmla="*/ 6177316 h 7155210"/>
              <a:gd name="connsiteX4" fmla="*/ 4774544 w 6536577"/>
              <a:gd name="connsiteY4" fmla="*/ 5579547 h 7155210"/>
              <a:gd name="connsiteX5" fmla="*/ 5899707 w 6536577"/>
              <a:gd name="connsiteY5" fmla="*/ 2220085 h 7155210"/>
              <a:gd name="connsiteX6" fmla="*/ 6536577 w 6536577"/>
              <a:gd name="connsiteY6" fmla="*/ 2861676 h 7155210"/>
              <a:gd name="connsiteX7" fmla="*/ 6536576 w 6536577"/>
              <a:gd name="connsiteY7" fmla="*/ 5379869 h 7155210"/>
              <a:gd name="connsiteX8" fmla="*/ 5915831 w 6536577"/>
              <a:gd name="connsiteY8" fmla="*/ 5996046 h 7155210"/>
              <a:gd name="connsiteX9" fmla="*/ 5899707 w 6536577"/>
              <a:gd name="connsiteY9" fmla="*/ 5916179 h 7155210"/>
              <a:gd name="connsiteX10" fmla="*/ 5899707 w 6536577"/>
              <a:gd name="connsiteY10" fmla="*/ 2220085 h 7155210"/>
              <a:gd name="connsiteX11" fmla="*/ 441760 w 6536577"/>
              <a:gd name="connsiteY11" fmla="*/ 5606027 h 7155210"/>
              <a:gd name="connsiteX12" fmla="*/ 738503 w 6536577"/>
              <a:gd name="connsiteY12" fmla="*/ 5483113 h 7155210"/>
              <a:gd name="connsiteX13" fmla="*/ 1158158 w 6536577"/>
              <a:gd name="connsiteY13" fmla="*/ 5902769 h 7155210"/>
              <a:gd name="connsiteX14" fmla="*/ 1158157 w 6536577"/>
              <a:gd name="connsiteY14" fmla="*/ 6735554 h 7155210"/>
              <a:gd name="connsiteX15" fmla="*/ 738501 w 6536577"/>
              <a:gd name="connsiteY15" fmla="*/ 7155210 h 7155210"/>
              <a:gd name="connsiteX16" fmla="*/ 738502 w 6536577"/>
              <a:gd name="connsiteY16" fmla="*/ 7155209 h 7155210"/>
              <a:gd name="connsiteX17" fmla="*/ 318846 w 6536577"/>
              <a:gd name="connsiteY17" fmla="*/ 6735553 h 7155210"/>
              <a:gd name="connsiteX18" fmla="*/ 318846 w 6536577"/>
              <a:gd name="connsiteY18" fmla="*/ 5902769 h 7155210"/>
              <a:gd name="connsiteX19" fmla="*/ 441760 w 6536577"/>
              <a:gd name="connsiteY19" fmla="*/ 5606027 h 7155210"/>
              <a:gd name="connsiteX20" fmla="*/ 4377869 w 6536577"/>
              <a:gd name="connsiteY20" fmla="*/ 686966 h 7155210"/>
              <a:gd name="connsiteX21" fmla="*/ 5721772 w 6536577"/>
              <a:gd name="connsiteY21" fmla="*/ 2040831 h 7155210"/>
              <a:gd name="connsiteX22" fmla="*/ 5713460 w 6536577"/>
              <a:gd name="connsiteY22" fmla="*/ 4894009 h 7155210"/>
              <a:gd name="connsiteX23" fmla="*/ 4823286 w 6536577"/>
              <a:gd name="connsiteY23" fmla="*/ 5374102 h 7155210"/>
              <a:gd name="connsiteX24" fmla="*/ 5017318 w 6536577"/>
              <a:gd name="connsiteY24" fmla="*/ 5343991 h 7155210"/>
              <a:gd name="connsiteX25" fmla="*/ 4377868 w 6536577"/>
              <a:gd name="connsiteY25" fmla="*/ 4345499 h 7155210"/>
              <a:gd name="connsiteX26" fmla="*/ 4377869 w 6536577"/>
              <a:gd name="connsiteY26" fmla="*/ 686966 h 7155210"/>
              <a:gd name="connsiteX27" fmla="*/ 2480211 w 6536577"/>
              <a:gd name="connsiteY27" fmla="*/ 851895 h 7155210"/>
              <a:gd name="connsiteX28" fmla="*/ 3335869 w 6536577"/>
              <a:gd name="connsiteY28" fmla="*/ 2534 h 7155210"/>
              <a:gd name="connsiteX29" fmla="*/ 3386039 w 6536577"/>
              <a:gd name="connsiteY29" fmla="*/ 0 h 7155210"/>
              <a:gd name="connsiteX30" fmla="*/ 3739745 w 6536577"/>
              <a:gd name="connsiteY30" fmla="*/ 71410 h 7155210"/>
              <a:gd name="connsiteX31" fmla="*/ 3798499 w 6536577"/>
              <a:gd name="connsiteY31" fmla="*/ 103301 h 7155210"/>
              <a:gd name="connsiteX32" fmla="*/ 4194923 w 6536577"/>
              <a:gd name="connsiteY32" fmla="*/ 502664 h 7155210"/>
              <a:gd name="connsiteX33" fmla="*/ 4223326 w 6536577"/>
              <a:gd name="connsiteY33" fmla="*/ 554990 h 7155210"/>
              <a:gd name="connsiteX34" fmla="*/ 4294735 w 6536577"/>
              <a:gd name="connsiteY34" fmla="*/ 908696 h 7155210"/>
              <a:gd name="connsiteX35" fmla="*/ 4294735 w 6536577"/>
              <a:gd name="connsiteY35" fmla="*/ 5962512 h 7155210"/>
              <a:gd name="connsiteX36" fmla="*/ 3386039 w 6536577"/>
              <a:gd name="connsiteY36" fmla="*/ 6871208 h 7155210"/>
              <a:gd name="connsiteX37" fmla="*/ 2477342 w 6536577"/>
              <a:gd name="connsiteY37" fmla="*/ 5962512 h 7155210"/>
              <a:gd name="connsiteX38" fmla="*/ 2477343 w 6536577"/>
              <a:gd name="connsiteY38" fmla="*/ 908696 h 7155210"/>
              <a:gd name="connsiteX39" fmla="*/ 2480211 w 6536577"/>
              <a:gd name="connsiteY39" fmla="*/ 851895 h 7155210"/>
              <a:gd name="connsiteX40" fmla="*/ 1241074 w 6536577"/>
              <a:gd name="connsiteY40" fmla="*/ 2081915 h 7155210"/>
              <a:gd name="connsiteX41" fmla="*/ 1987712 w 6536577"/>
              <a:gd name="connsiteY41" fmla="*/ 1340771 h 7155210"/>
              <a:gd name="connsiteX42" fmla="*/ 2022243 w 6536577"/>
              <a:gd name="connsiteY42" fmla="*/ 1351490 h 7155210"/>
              <a:gd name="connsiteX43" fmla="*/ 2365669 w 6536577"/>
              <a:gd name="connsiteY43" fmla="*/ 1869600 h 7155210"/>
              <a:gd name="connsiteX44" fmla="*/ 2365669 w 6536577"/>
              <a:gd name="connsiteY44" fmla="*/ 5508018 h 7155210"/>
              <a:gd name="connsiteX45" fmla="*/ 1803371 w 6536577"/>
              <a:gd name="connsiteY45" fmla="*/ 6070316 h 7155210"/>
              <a:gd name="connsiteX46" fmla="*/ 1241073 w 6536577"/>
              <a:gd name="connsiteY46" fmla="*/ 5508018 h 7155210"/>
              <a:gd name="connsiteX47" fmla="*/ 1241074 w 6536577"/>
              <a:gd name="connsiteY47" fmla="*/ 2081915 h 7155210"/>
              <a:gd name="connsiteX48" fmla="*/ 0 w 6536577"/>
              <a:gd name="connsiteY48" fmla="*/ 3308626 h 7155210"/>
              <a:gd name="connsiteX49" fmla="*/ 1131092 w 6536577"/>
              <a:gd name="connsiteY49" fmla="*/ 2191087 h 7155210"/>
              <a:gd name="connsiteX50" fmla="*/ 1131092 w 6536577"/>
              <a:gd name="connsiteY50" fmla="*/ 4917643 h 7155210"/>
              <a:gd name="connsiteX51" fmla="*/ 744482 w 6536577"/>
              <a:gd name="connsiteY51" fmla="*/ 5304253 h 7155210"/>
              <a:gd name="connsiteX52" fmla="*/ 357872 w 6536577"/>
              <a:gd name="connsiteY52" fmla="*/ 4917643 h 7155210"/>
              <a:gd name="connsiteX53" fmla="*/ 0 w 6536577"/>
              <a:gd name="connsiteY53" fmla="*/ 3308626 h 7155210"/>
              <a:gd name="connsiteX0" fmla="*/ 4774544 w 7104343"/>
              <a:gd name="connsiteY0" fmla="*/ 5579547 h 7155210"/>
              <a:gd name="connsiteX1" fmla="*/ 5372447 w 7104343"/>
              <a:gd name="connsiteY1" fmla="*/ 5563540 h 7155210"/>
              <a:gd name="connsiteX2" fmla="*/ 5352025 w 7104343"/>
              <a:gd name="connsiteY2" fmla="*/ 6161309 h 7155210"/>
              <a:gd name="connsiteX3" fmla="*/ 4754121 w 7104343"/>
              <a:gd name="connsiteY3" fmla="*/ 6177316 h 7155210"/>
              <a:gd name="connsiteX4" fmla="*/ 4774544 w 7104343"/>
              <a:gd name="connsiteY4" fmla="*/ 5579547 h 7155210"/>
              <a:gd name="connsiteX5" fmla="*/ 5899707 w 7104343"/>
              <a:gd name="connsiteY5" fmla="*/ 2220085 h 7155210"/>
              <a:gd name="connsiteX6" fmla="*/ 6536577 w 7104343"/>
              <a:gd name="connsiteY6" fmla="*/ 2861676 h 7155210"/>
              <a:gd name="connsiteX7" fmla="*/ 6536576 w 7104343"/>
              <a:gd name="connsiteY7" fmla="*/ 5379869 h 7155210"/>
              <a:gd name="connsiteX8" fmla="*/ 5915831 w 7104343"/>
              <a:gd name="connsiteY8" fmla="*/ 5996046 h 7155210"/>
              <a:gd name="connsiteX9" fmla="*/ 5899707 w 7104343"/>
              <a:gd name="connsiteY9" fmla="*/ 5916179 h 7155210"/>
              <a:gd name="connsiteX10" fmla="*/ 5899707 w 7104343"/>
              <a:gd name="connsiteY10" fmla="*/ 2220085 h 7155210"/>
              <a:gd name="connsiteX11" fmla="*/ 441760 w 7104343"/>
              <a:gd name="connsiteY11" fmla="*/ 5606027 h 7155210"/>
              <a:gd name="connsiteX12" fmla="*/ 738503 w 7104343"/>
              <a:gd name="connsiteY12" fmla="*/ 5483113 h 7155210"/>
              <a:gd name="connsiteX13" fmla="*/ 1158158 w 7104343"/>
              <a:gd name="connsiteY13" fmla="*/ 5902769 h 7155210"/>
              <a:gd name="connsiteX14" fmla="*/ 1158157 w 7104343"/>
              <a:gd name="connsiteY14" fmla="*/ 6735554 h 7155210"/>
              <a:gd name="connsiteX15" fmla="*/ 738501 w 7104343"/>
              <a:gd name="connsiteY15" fmla="*/ 7155210 h 7155210"/>
              <a:gd name="connsiteX16" fmla="*/ 738502 w 7104343"/>
              <a:gd name="connsiteY16" fmla="*/ 7155209 h 7155210"/>
              <a:gd name="connsiteX17" fmla="*/ 318846 w 7104343"/>
              <a:gd name="connsiteY17" fmla="*/ 6735553 h 7155210"/>
              <a:gd name="connsiteX18" fmla="*/ 318846 w 7104343"/>
              <a:gd name="connsiteY18" fmla="*/ 5902769 h 7155210"/>
              <a:gd name="connsiteX19" fmla="*/ 441760 w 7104343"/>
              <a:gd name="connsiteY19" fmla="*/ 5606027 h 7155210"/>
              <a:gd name="connsiteX20" fmla="*/ 4377869 w 7104343"/>
              <a:gd name="connsiteY20" fmla="*/ 686966 h 7155210"/>
              <a:gd name="connsiteX21" fmla="*/ 5721772 w 7104343"/>
              <a:gd name="connsiteY21" fmla="*/ 2040831 h 7155210"/>
              <a:gd name="connsiteX22" fmla="*/ 5713460 w 7104343"/>
              <a:gd name="connsiteY22" fmla="*/ 4894009 h 7155210"/>
              <a:gd name="connsiteX23" fmla="*/ 4823286 w 7104343"/>
              <a:gd name="connsiteY23" fmla="*/ 5374102 h 7155210"/>
              <a:gd name="connsiteX24" fmla="*/ 5017318 w 7104343"/>
              <a:gd name="connsiteY24" fmla="*/ 5343991 h 7155210"/>
              <a:gd name="connsiteX25" fmla="*/ 4377868 w 7104343"/>
              <a:gd name="connsiteY25" fmla="*/ 4345499 h 7155210"/>
              <a:gd name="connsiteX26" fmla="*/ 4377869 w 7104343"/>
              <a:gd name="connsiteY26" fmla="*/ 686966 h 7155210"/>
              <a:gd name="connsiteX27" fmla="*/ 2480211 w 7104343"/>
              <a:gd name="connsiteY27" fmla="*/ 851895 h 7155210"/>
              <a:gd name="connsiteX28" fmla="*/ 3335869 w 7104343"/>
              <a:gd name="connsiteY28" fmla="*/ 2534 h 7155210"/>
              <a:gd name="connsiteX29" fmla="*/ 3386039 w 7104343"/>
              <a:gd name="connsiteY29" fmla="*/ 0 h 7155210"/>
              <a:gd name="connsiteX30" fmla="*/ 3739745 w 7104343"/>
              <a:gd name="connsiteY30" fmla="*/ 71410 h 7155210"/>
              <a:gd name="connsiteX31" fmla="*/ 3798499 w 7104343"/>
              <a:gd name="connsiteY31" fmla="*/ 103301 h 7155210"/>
              <a:gd name="connsiteX32" fmla="*/ 4194923 w 7104343"/>
              <a:gd name="connsiteY32" fmla="*/ 502664 h 7155210"/>
              <a:gd name="connsiteX33" fmla="*/ 4223326 w 7104343"/>
              <a:gd name="connsiteY33" fmla="*/ 554990 h 7155210"/>
              <a:gd name="connsiteX34" fmla="*/ 4294735 w 7104343"/>
              <a:gd name="connsiteY34" fmla="*/ 908696 h 7155210"/>
              <a:gd name="connsiteX35" fmla="*/ 4294735 w 7104343"/>
              <a:gd name="connsiteY35" fmla="*/ 5962512 h 7155210"/>
              <a:gd name="connsiteX36" fmla="*/ 3386039 w 7104343"/>
              <a:gd name="connsiteY36" fmla="*/ 6871208 h 7155210"/>
              <a:gd name="connsiteX37" fmla="*/ 2477342 w 7104343"/>
              <a:gd name="connsiteY37" fmla="*/ 5962512 h 7155210"/>
              <a:gd name="connsiteX38" fmla="*/ 2477343 w 7104343"/>
              <a:gd name="connsiteY38" fmla="*/ 908696 h 7155210"/>
              <a:gd name="connsiteX39" fmla="*/ 2480211 w 7104343"/>
              <a:gd name="connsiteY39" fmla="*/ 851895 h 7155210"/>
              <a:gd name="connsiteX40" fmla="*/ 1241074 w 7104343"/>
              <a:gd name="connsiteY40" fmla="*/ 2081915 h 7155210"/>
              <a:gd name="connsiteX41" fmla="*/ 1987712 w 7104343"/>
              <a:gd name="connsiteY41" fmla="*/ 1340771 h 7155210"/>
              <a:gd name="connsiteX42" fmla="*/ 2022243 w 7104343"/>
              <a:gd name="connsiteY42" fmla="*/ 1351490 h 7155210"/>
              <a:gd name="connsiteX43" fmla="*/ 2365669 w 7104343"/>
              <a:gd name="connsiteY43" fmla="*/ 1869600 h 7155210"/>
              <a:gd name="connsiteX44" fmla="*/ 2365669 w 7104343"/>
              <a:gd name="connsiteY44" fmla="*/ 5508018 h 7155210"/>
              <a:gd name="connsiteX45" fmla="*/ 1803371 w 7104343"/>
              <a:gd name="connsiteY45" fmla="*/ 6070316 h 7155210"/>
              <a:gd name="connsiteX46" fmla="*/ 1241073 w 7104343"/>
              <a:gd name="connsiteY46" fmla="*/ 5508018 h 7155210"/>
              <a:gd name="connsiteX47" fmla="*/ 1241074 w 7104343"/>
              <a:gd name="connsiteY47" fmla="*/ 2081915 h 7155210"/>
              <a:gd name="connsiteX48" fmla="*/ 0 w 7104343"/>
              <a:gd name="connsiteY48" fmla="*/ 3308626 h 7155210"/>
              <a:gd name="connsiteX49" fmla="*/ 1131092 w 7104343"/>
              <a:gd name="connsiteY49" fmla="*/ 2191087 h 7155210"/>
              <a:gd name="connsiteX50" fmla="*/ 1131092 w 7104343"/>
              <a:gd name="connsiteY50" fmla="*/ 4917643 h 7155210"/>
              <a:gd name="connsiteX51" fmla="*/ 744482 w 7104343"/>
              <a:gd name="connsiteY51" fmla="*/ 5304253 h 7155210"/>
              <a:gd name="connsiteX52" fmla="*/ 357872 w 7104343"/>
              <a:gd name="connsiteY52" fmla="*/ 4917643 h 7155210"/>
              <a:gd name="connsiteX53" fmla="*/ 0 w 7104343"/>
              <a:gd name="connsiteY53" fmla="*/ 3308626 h 7155210"/>
              <a:gd name="connsiteX0" fmla="*/ 4774544 w 7104343"/>
              <a:gd name="connsiteY0" fmla="*/ 5579547 h 7155210"/>
              <a:gd name="connsiteX1" fmla="*/ 5372447 w 7104343"/>
              <a:gd name="connsiteY1" fmla="*/ 5563540 h 7155210"/>
              <a:gd name="connsiteX2" fmla="*/ 5352025 w 7104343"/>
              <a:gd name="connsiteY2" fmla="*/ 6161309 h 7155210"/>
              <a:gd name="connsiteX3" fmla="*/ 4754121 w 7104343"/>
              <a:gd name="connsiteY3" fmla="*/ 6177316 h 7155210"/>
              <a:gd name="connsiteX4" fmla="*/ 4774544 w 7104343"/>
              <a:gd name="connsiteY4" fmla="*/ 5579547 h 7155210"/>
              <a:gd name="connsiteX5" fmla="*/ 5899707 w 7104343"/>
              <a:gd name="connsiteY5" fmla="*/ 2220085 h 7155210"/>
              <a:gd name="connsiteX6" fmla="*/ 6536577 w 7104343"/>
              <a:gd name="connsiteY6" fmla="*/ 2861676 h 7155210"/>
              <a:gd name="connsiteX7" fmla="*/ 6536576 w 7104343"/>
              <a:gd name="connsiteY7" fmla="*/ 5379869 h 7155210"/>
              <a:gd name="connsiteX8" fmla="*/ 5915831 w 7104343"/>
              <a:gd name="connsiteY8" fmla="*/ 5996046 h 7155210"/>
              <a:gd name="connsiteX9" fmla="*/ 5899707 w 7104343"/>
              <a:gd name="connsiteY9" fmla="*/ 5916179 h 7155210"/>
              <a:gd name="connsiteX10" fmla="*/ 5899707 w 7104343"/>
              <a:gd name="connsiteY10" fmla="*/ 2220085 h 7155210"/>
              <a:gd name="connsiteX11" fmla="*/ 441760 w 7104343"/>
              <a:gd name="connsiteY11" fmla="*/ 5606027 h 7155210"/>
              <a:gd name="connsiteX12" fmla="*/ 738503 w 7104343"/>
              <a:gd name="connsiteY12" fmla="*/ 5483113 h 7155210"/>
              <a:gd name="connsiteX13" fmla="*/ 1158158 w 7104343"/>
              <a:gd name="connsiteY13" fmla="*/ 5902769 h 7155210"/>
              <a:gd name="connsiteX14" fmla="*/ 1158157 w 7104343"/>
              <a:gd name="connsiteY14" fmla="*/ 6735554 h 7155210"/>
              <a:gd name="connsiteX15" fmla="*/ 738501 w 7104343"/>
              <a:gd name="connsiteY15" fmla="*/ 7155210 h 7155210"/>
              <a:gd name="connsiteX16" fmla="*/ 738502 w 7104343"/>
              <a:gd name="connsiteY16" fmla="*/ 7155209 h 7155210"/>
              <a:gd name="connsiteX17" fmla="*/ 318846 w 7104343"/>
              <a:gd name="connsiteY17" fmla="*/ 6735553 h 7155210"/>
              <a:gd name="connsiteX18" fmla="*/ 318846 w 7104343"/>
              <a:gd name="connsiteY18" fmla="*/ 5902769 h 7155210"/>
              <a:gd name="connsiteX19" fmla="*/ 441760 w 7104343"/>
              <a:gd name="connsiteY19" fmla="*/ 5606027 h 7155210"/>
              <a:gd name="connsiteX20" fmla="*/ 4377869 w 7104343"/>
              <a:gd name="connsiteY20" fmla="*/ 686966 h 7155210"/>
              <a:gd name="connsiteX21" fmla="*/ 5721772 w 7104343"/>
              <a:gd name="connsiteY21" fmla="*/ 2040831 h 7155210"/>
              <a:gd name="connsiteX22" fmla="*/ 5713460 w 7104343"/>
              <a:gd name="connsiteY22" fmla="*/ 4894009 h 7155210"/>
              <a:gd name="connsiteX23" fmla="*/ 4823286 w 7104343"/>
              <a:gd name="connsiteY23" fmla="*/ 5374102 h 7155210"/>
              <a:gd name="connsiteX24" fmla="*/ 5017318 w 7104343"/>
              <a:gd name="connsiteY24" fmla="*/ 5343991 h 7155210"/>
              <a:gd name="connsiteX25" fmla="*/ 4377868 w 7104343"/>
              <a:gd name="connsiteY25" fmla="*/ 4345499 h 7155210"/>
              <a:gd name="connsiteX26" fmla="*/ 4377869 w 7104343"/>
              <a:gd name="connsiteY26" fmla="*/ 686966 h 7155210"/>
              <a:gd name="connsiteX27" fmla="*/ 2480211 w 7104343"/>
              <a:gd name="connsiteY27" fmla="*/ 851895 h 7155210"/>
              <a:gd name="connsiteX28" fmla="*/ 3335869 w 7104343"/>
              <a:gd name="connsiteY28" fmla="*/ 2534 h 7155210"/>
              <a:gd name="connsiteX29" fmla="*/ 3386039 w 7104343"/>
              <a:gd name="connsiteY29" fmla="*/ 0 h 7155210"/>
              <a:gd name="connsiteX30" fmla="*/ 3739745 w 7104343"/>
              <a:gd name="connsiteY30" fmla="*/ 71410 h 7155210"/>
              <a:gd name="connsiteX31" fmla="*/ 3798499 w 7104343"/>
              <a:gd name="connsiteY31" fmla="*/ 103301 h 7155210"/>
              <a:gd name="connsiteX32" fmla="*/ 4194923 w 7104343"/>
              <a:gd name="connsiteY32" fmla="*/ 502664 h 7155210"/>
              <a:gd name="connsiteX33" fmla="*/ 4223326 w 7104343"/>
              <a:gd name="connsiteY33" fmla="*/ 554990 h 7155210"/>
              <a:gd name="connsiteX34" fmla="*/ 4294735 w 7104343"/>
              <a:gd name="connsiteY34" fmla="*/ 908696 h 7155210"/>
              <a:gd name="connsiteX35" fmla="*/ 4294735 w 7104343"/>
              <a:gd name="connsiteY35" fmla="*/ 5962512 h 7155210"/>
              <a:gd name="connsiteX36" fmla="*/ 3386039 w 7104343"/>
              <a:gd name="connsiteY36" fmla="*/ 6871208 h 7155210"/>
              <a:gd name="connsiteX37" fmla="*/ 2477342 w 7104343"/>
              <a:gd name="connsiteY37" fmla="*/ 5962512 h 7155210"/>
              <a:gd name="connsiteX38" fmla="*/ 2477343 w 7104343"/>
              <a:gd name="connsiteY38" fmla="*/ 908696 h 7155210"/>
              <a:gd name="connsiteX39" fmla="*/ 2480211 w 7104343"/>
              <a:gd name="connsiteY39" fmla="*/ 851895 h 7155210"/>
              <a:gd name="connsiteX40" fmla="*/ 1241074 w 7104343"/>
              <a:gd name="connsiteY40" fmla="*/ 2081915 h 7155210"/>
              <a:gd name="connsiteX41" fmla="*/ 1987712 w 7104343"/>
              <a:gd name="connsiteY41" fmla="*/ 1340771 h 7155210"/>
              <a:gd name="connsiteX42" fmla="*/ 2022243 w 7104343"/>
              <a:gd name="connsiteY42" fmla="*/ 1351490 h 7155210"/>
              <a:gd name="connsiteX43" fmla="*/ 2365669 w 7104343"/>
              <a:gd name="connsiteY43" fmla="*/ 1869600 h 7155210"/>
              <a:gd name="connsiteX44" fmla="*/ 2365669 w 7104343"/>
              <a:gd name="connsiteY44" fmla="*/ 5508018 h 7155210"/>
              <a:gd name="connsiteX45" fmla="*/ 1803371 w 7104343"/>
              <a:gd name="connsiteY45" fmla="*/ 6070316 h 7155210"/>
              <a:gd name="connsiteX46" fmla="*/ 1241073 w 7104343"/>
              <a:gd name="connsiteY46" fmla="*/ 5508018 h 7155210"/>
              <a:gd name="connsiteX47" fmla="*/ 1241074 w 7104343"/>
              <a:gd name="connsiteY47" fmla="*/ 2081915 h 7155210"/>
              <a:gd name="connsiteX48" fmla="*/ 0 w 7104343"/>
              <a:gd name="connsiteY48" fmla="*/ 3308626 h 7155210"/>
              <a:gd name="connsiteX49" fmla="*/ 1131092 w 7104343"/>
              <a:gd name="connsiteY49" fmla="*/ 2191087 h 7155210"/>
              <a:gd name="connsiteX50" fmla="*/ 1131092 w 7104343"/>
              <a:gd name="connsiteY50" fmla="*/ 4917643 h 7155210"/>
              <a:gd name="connsiteX51" fmla="*/ 744482 w 7104343"/>
              <a:gd name="connsiteY51" fmla="*/ 5304253 h 7155210"/>
              <a:gd name="connsiteX52" fmla="*/ 357872 w 7104343"/>
              <a:gd name="connsiteY52" fmla="*/ 4917643 h 7155210"/>
              <a:gd name="connsiteX53" fmla="*/ 0 w 7104343"/>
              <a:gd name="connsiteY53" fmla="*/ 3308626 h 7155210"/>
              <a:gd name="connsiteX0" fmla="*/ 4774544 w 7839162"/>
              <a:gd name="connsiteY0" fmla="*/ 5579547 h 7155210"/>
              <a:gd name="connsiteX1" fmla="*/ 5372447 w 7839162"/>
              <a:gd name="connsiteY1" fmla="*/ 5563540 h 7155210"/>
              <a:gd name="connsiteX2" fmla="*/ 5352025 w 7839162"/>
              <a:gd name="connsiteY2" fmla="*/ 6161309 h 7155210"/>
              <a:gd name="connsiteX3" fmla="*/ 4754121 w 7839162"/>
              <a:gd name="connsiteY3" fmla="*/ 6177316 h 7155210"/>
              <a:gd name="connsiteX4" fmla="*/ 4774544 w 7839162"/>
              <a:gd name="connsiteY4" fmla="*/ 5579547 h 7155210"/>
              <a:gd name="connsiteX5" fmla="*/ 5899707 w 7839162"/>
              <a:gd name="connsiteY5" fmla="*/ 2220085 h 7155210"/>
              <a:gd name="connsiteX6" fmla="*/ 7839162 w 7839162"/>
              <a:gd name="connsiteY6" fmla="*/ 4142231 h 7155210"/>
              <a:gd name="connsiteX7" fmla="*/ 6536576 w 7839162"/>
              <a:gd name="connsiteY7" fmla="*/ 5379869 h 7155210"/>
              <a:gd name="connsiteX8" fmla="*/ 5915831 w 7839162"/>
              <a:gd name="connsiteY8" fmla="*/ 5996046 h 7155210"/>
              <a:gd name="connsiteX9" fmla="*/ 5899707 w 7839162"/>
              <a:gd name="connsiteY9" fmla="*/ 5916179 h 7155210"/>
              <a:gd name="connsiteX10" fmla="*/ 5899707 w 7839162"/>
              <a:gd name="connsiteY10" fmla="*/ 2220085 h 7155210"/>
              <a:gd name="connsiteX11" fmla="*/ 441760 w 7839162"/>
              <a:gd name="connsiteY11" fmla="*/ 5606027 h 7155210"/>
              <a:gd name="connsiteX12" fmla="*/ 738503 w 7839162"/>
              <a:gd name="connsiteY12" fmla="*/ 5483113 h 7155210"/>
              <a:gd name="connsiteX13" fmla="*/ 1158158 w 7839162"/>
              <a:gd name="connsiteY13" fmla="*/ 5902769 h 7155210"/>
              <a:gd name="connsiteX14" fmla="*/ 1158157 w 7839162"/>
              <a:gd name="connsiteY14" fmla="*/ 6735554 h 7155210"/>
              <a:gd name="connsiteX15" fmla="*/ 738501 w 7839162"/>
              <a:gd name="connsiteY15" fmla="*/ 7155210 h 7155210"/>
              <a:gd name="connsiteX16" fmla="*/ 738502 w 7839162"/>
              <a:gd name="connsiteY16" fmla="*/ 7155209 h 7155210"/>
              <a:gd name="connsiteX17" fmla="*/ 318846 w 7839162"/>
              <a:gd name="connsiteY17" fmla="*/ 6735553 h 7155210"/>
              <a:gd name="connsiteX18" fmla="*/ 318846 w 7839162"/>
              <a:gd name="connsiteY18" fmla="*/ 5902769 h 7155210"/>
              <a:gd name="connsiteX19" fmla="*/ 441760 w 7839162"/>
              <a:gd name="connsiteY19" fmla="*/ 5606027 h 7155210"/>
              <a:gd name="connsiteX20" fmla="*/ 4377869 w 7839162"/>
              <a:gd name="connsiteY20" fmla="*/ 686966 h 7155210"/>
              <a:gd name="connsiteX21" fmla="*/ 5721772 w 7839162"/>
              <a:gd name="connsiteY21" fmla="*/ 2040831 h 7155210"/>
              <a:gd name="connsiteX22" fmla="*/ 5713460 w 7839162"/>
              <a:gd name="connsiteY22" fmla="*/ 4894009 h 7155210"/>
              <a:gd name="connsiteX23" fmla="*/ 4823286 w 7839162"/>
              <a:gd name="connsiteY23" fmla="*/ 5374102 h 7155210"/>
              <a:gd name="connsiteX24" fmla="*/ 5017318 w 7839162"/>
              <a:gd name="connsiteY24" fmla="*/ 5343991 h 7155210"/>
              <a:gd name="connsiteX25" fmla="*/ 4377868 w 7839162"/>
              <a:gd name="connsiteY25" fmla="*/ 4345499 h 7155210"/>
              <a:gd name="connsiteX26" fmla="*/ 4377869 w 7839162"/>
              <a:gd name="connsiteY26" fmla="*/ 686966 h 7155210"/>
              <a:gd name="connsiteX27" fmla="*/ 2480211 w 7839162"/>
              <a:gd name="connsiteY27" fmla="*/ 851895 h 7155210"/>
              <a:gd name="connsiteX28" fmla="*/ 3335869 w 7839162"/>
              <a:gd name="connsiteY28" fmla="*/ 2534 h 7155210"/>
              <a:gd name="connsiteX29" fmla="*/ 3386039 w 7839162"/>
              <a:gd name="connsiteY29" fmla="*/ 0 h 7155210"/>
              <a:gd name="connsiteX30" fmla="*/ 3739745 w 7839162"/>
              <a:gd name="connsiteY30" fmla="*/ 71410 h 7155210"/>
              <a:gd name="connsiteX31" fmla="*/ 3798499 w 7839162"/>
              <a:gd name="connsiteY31" fmla="*/ 103301 h 7155210"/>
              <a:gd name="connsiteX32" fmla="*/ 4194923 w 7839162"/>
              <a:gd name="connsiteY32" fmla="*/ 502664 h 7155210"/>
              <a:gd name="connsiteX33" fmla="*/ 4223326 w 7839162"/>
              <a:gd name="connsiteY33" fmla="*/ 554990 h 7155210"/>
              <a:gd name="connsiteX34" fmla="*/ 4294735 w 7839162"/>
              <a:gd name="connsiteY34" fmla="*/ 908696 h 7155210"/>
              <a:gd name="connsiteX35" fmla="*/ 4294735 w 7839162"/>
              <a:gd name="connsiteY35" fmla="*/ 5962512 h 7155210"/>
              <a:gd name="connsiteX36" fmla="*/ 3386039 w 7839162"/>
              <a:gd name="connsiteY36" fmla="*/ 6871208 h 7155210"/>
              <a:gd name="connsiteX37" fmla="*/ 2477342 w 7839162"/>
              <a:gd name="connsiteY37" fmla="*/ 5962512 h 7155210"/>
              <a:gd name="connsiteX38" fmla="*/ 2477343 w 7839162"/>
              <a:gd name="connsiteY38" fmla="*/ 908696 h 7155210"/>
              <a:gd name="connsiteX39" fmla="*/ 2480211 w 7839162"/>
              <a:gd name="connsiteY39" fmla="*/ 851895 h 7155210"/>
              <a:gd name="connsiteX40" fmla="*/ 1241074 w 7839162"/>
              <a:gd name="connsiteY40" fmla="*/ 2081915 h 7155210"/>
              <a:gd name="connsiteX41" fmla="*/ 1987712 w 7839162"/>
              <a:gd name="connsiteY41" fmla="*/ 1340771 h 7155210"/>
              <a:gd name="connsiteX42" fmla="*/ 2022243 w 7839162"/>
              <a:gd name="connsiteY42" fmla="*/ 1351490 h 7155210"/>
              <a:gd name="connsiteX43" fmla="*/ 2365669 w 7839162"/>
              <a:gd name="connsiteY43" fmla="*/ 1869600 h 7155210"/>
              <a:gd name="connsiteX44" fmla="*/ 2365669 w 7839162"/>
              <a:gd name="connsiteY44" fmla="*/ 5508018 h 7155210"/>
              <a:gd name="connsiteX45" fmla="*/ 1803371 w 7839162"/>
              <a:gd name="connsiteY45" fmla="*/ 6070316 h 7155210"/>
              <a:gd name="connsiteX46" fmla="*/ 1241073 w 7839162"/>
              <a:gd name="connsiteY46" fmla="*/ 5508018 h 7155210"/>
              <a:gd name="connsiteX47" fmla="*/ 1241074 w 7839162"/>
              <a:gd name="connsiteY47" fmla="*/ 2081915 h 7155210"/>
              <a:gd name="connsiteX48" fmla="*/ 0 w 7839162"/>
              <a:gd name="connsiteY48" fmla="*/ 3308626 h 7155210"/>
              <a:gd name="connsiteX49" fmla="*/ 1131092 w 7839162"/>
              <a:gd name="connsiteY49" fmla="*/ 2191087 h 7155210"/>
              <a:gd name="connsiteX50" fmla="*/ 1131092 w 7839162"/>
              <a:gd name="connsiteY50" fmla="*/ 4917643 h 7155210"/>
              <a:gd name="connsiteX51" fmla="*/ 744482 w 7839162"/>
              <a:gd name="connsiteY51" fmla="*/ 5304253 h 7155210"/>
              <a:gd name="connsiteX52" fmla="*/ 357872 w 7839162"/>
              <a:gd name="connsiteY52" fmla="*/ 4917643 h 7155210"/>
              <a:gd name="connsiteX53" fmla="*/ 0 w 7839162"/>
              <a:gd name="connsiteY53" fmla="*/ 3308626 h 7155210"/>
              <a:gd name="connsiteX0" fmla="*/ 4774544 w 7839162"/>
              <a:gd name="connsiteY0" fmla="*/ 5579547 h 7155210"/>
              <a:gd name="connsiteX1" fmla="*/ 5372447 w 7839162"/>
              <a:gd name="connsiteY1" fmla="*/ 5563540 h 7155210"/>
              <a:gd name="connsiteX2" fmla="*/ 5352025 w 7839162"/>
              <a:gd name="connsiteY2" fmla="*/ 6161309 h 7155210"/>
              <a:gd name="connsiteX3" fmla="*/ 4754121 w 7839162"/>
              <a:gd name="connsiteY3" fmla="*/ 6177316 h 7155210"/>
              <a:gd name="connsiteX4" fmla="*/ 4774544 w 7839162"/>
              <a:gd name="connsiteY4" fmla="*/ 5579547 h 7155210"/>
              <a:gd name="connsiteX5" fmla="*/ 5899707 w 7839162"/>
              <a:gd name="connsiteY5" fmla="*/ 2220085 h 7155210"/>
              <a:gd name="connsiteX6" fmla="*/ 7839162 w 7839162"/>
              <a:gd name="connsiteY6" fmla="*/ 4142231 h 7155210"/>
              <a:gd name="connsiteX7" fmla="*/ 6536576 w 7839162"/>
              <a:gd name="connsiteY7" fmla="*/ 5379869 h 7155210"/>
              <a:gd name="connsiteX8" fmla="*/ 5915831 w 7839162"/>
              <a:gd name="connsiteY8" fmla="*/ 5996046 h 7155210"/>
              <a:gd name="connsiteX9" fmla="*/ 5899707 w 7839162"/>
              <a:gd name="connsiteY9" fmla="*/ 5916179 h 7155210"/>
              <a:gd name="connsiteX10" fmla="*/ 5899707 w 7839162"/>
              <a:gd name="connsiteY10" fmla="*/ 2220085 h 7155210"/>
              <a:gd name="connsiteX11" fmla="*/ 441760 w 7839162"/>
              <a:gd name="connsiteY11" fmla="*/ 5606027 h 7155210"/>
              <a:gd name="connsiteX12" fmla="*/ 738503 w 7839162"/>
              <a:gd name="connsiteY12" fmla="*/ 5483113 h 7155210"/>
              <a:gd name="connsiteX13" fmla="*/ 1158158 w 7839162"/>
              <a:gd name="connsiteY13" fmla="*/ 5902769 h 7155210"/>
              <a:gd name="connsiteX14" fmla="*/ 1158157 w 7839162"/>
              <a:gd name="connsiteY14" fmla="*/ 6735554 h 7155210"/>
              <a:gd name="connsiteX15" fmla="*/ 738501 w 7839162"/>
              <a:gd name="connsiteY15" fmla="*/ 7155210 h 7155210"/>
              <a:gd name="connsiteX16" fmla="*/ 738502 w 7839162"/>
              <a:gd name="connsiteY16" fmla="*/ 7155209 h 7155210"/>
              <a:gd name="connsiteX17" fmla="*/ 318846 w 7839162"/>
              <a:gd name="connsiteY17" fmla="*/ 6735553 h 7155210"/>
              <a:gd name="connsiteX18" fmla="*/ 318846 w 7839162"/>
              <a:gd name="connsiteY18" fmla="*/ 5902769 h 7155210"/>
              <a:gd name="connsiteX19" fmla="*/ 441760 w 7839162"/>
              <a:gd name="connsiteY19" fmla="*/ 5606027 h 7155210"/>
              <a:gd name="connsiteX20" fmla="*/ 4377869 w 7839162"/>
              <a:gd name="connsiteY20" fmla="*/ 686966 h 7155210"/>
              <a:gd name="connsiteX21" fmla="*/ 5721772 w 7839162"/>
              <a:gd name="connsiteY21" fmla="*/ 2040831 h 7155210"/>
              <a:gd name="connsiteX22" fmla="*/ 5713460 w 7839162"/>
              <a:gd name="connsiteY22" fmla="*/ 4894009 h 7155210"/>
              <a:gd name="connsiteX23" fmla="*/ 4823286 w 7839162"/>
              <a:gd name="connsiteY23" fmla="*/ 5374102 h 7155210"/>
              <a:gd name="connsiteX24" fmla="*/ 5017318 w 7839162"/>
              <a:gd name="connsiteY24" fmla="*/ 5343991 h 7155210"/>
              <a:gd name="connsiteX25" fmla="*/ 4377868 w 7839162"/>
              <a:gd name="connsiteY25" fmla="*/ 4345499 h 7155210"/>
              <a:gd name="connsiteX26" fmla="*/ 4377869 w 7839162"/>
              <a:gd name="connsiteY26" fmla="*/ 686966 h 7155210"/>
              <a:gd name="connsiteX27" fmla="*/ 2480211 w 7839162"/>
              <a:gd name="connsiteY27" fmla="*/ 851895 h 7155210"/>
              <a:gd name="connsiteX28" fmla="*/ 3335869 w 7839162"/>
              <a:gd name="connsiteY28" fmla="*/ 2534 h 7155210"/>
              <a:gd name="connsiteX29" fmla="*/ 3386039 w 7839162"/>
              <a:gd name="connsiteY29" fmla="*/ 0 h 7155210"/>
              <a:gd name="connsiteX30" fmla="*/ 3739745 w 7839162"/>
              <a:gd name="connsiteY30" fmla="*/ 71410 h 7155210"/>
              <a:gd name="connsiteX31" fmla="*/ 3798499 w 7839162"/>
              <a:gd name="connsiteY31" fmla="*/ 103301 h 7155210"/>
              <a:gd name="connsiteX32" fmla="*/ 4194923 w 7839162"/>
              <a:gd name="connsiteY32" fmla="*/ 502664 h 7155210"/>
              <a:gd name="connsiteX33" fmla="*/ 4223326 w 7839162"/>
              <a:gd name="connsiteY33" fmla="*/ 554990 h 7155210"/>
              <a:gd name="connsiteX34" fmla="*/ 4294735 w 7839162"/>
              <a:gd name="connsiteY34" fmla="*/ 908696 h 7155210"/>
              <a:gd name="connsiteX35" fmla="*/ 4294735 w 7839162"/>
              <a:gd name="connsiteY35" fmla="*/ 5962512 h 7155210"/>
              <a:gd name="connsiteX36" fmla="*/ 3386039 w 7839162"/>
              <a:gd name="connsiteY36" fmla="*/ 6871208 h 7155210"/>
              <a:gd name="connsiteX37" fmla="*/ 2477342 w 7839162"/>
              <a:gd name="connsiteY37" fmla="*/ 5962512 h 7155210"/>
              <a:gd name="connsiteX38" fmla="*/ 2477343 w 7839162"/>
              <a:gd name="connsiteY38" fmla="*/ 908696 h 7155210"/>
              <a:gd name="connsiteX39" fmla="*/ 2480211 w 7839162"/>
              <a:gd name="connsiteY39" fmla="*/ 851895 h 7155210"/>
              <a:gd name="connsiteX40" fmla="*/ 1241074 w 7839162"/>
              <a:gd name="connsiteY40" fmla="*/ 2081915 h 7155210"/>
              <a:gd name="connsiteX41" fmla="*/ 1987712 w 7839162"/>
              <a:gd name="connsiteY41" fmla="*/ 1340771 h 7155210"/>
              <a:gd name="connsiteX42" fmla="*/ 2022243 w 7839162"/>
              <a:gd name="connsiteY42" fmla="*/ 1351490 h 7155210"/>
              <a:gd name="connsiteX43" fmla="*/ 2365669 w 7839162"/>
              <a:gd name="connsiteY43" fmla="*/ 1869600 h 7155210"/>
              <a:gd name="connsiteX44" fmla="*/ 2365669 w 7839162"/>
              <a:gd name="connsiteY44" fmla="*/ 5508018 h 7155210"/>
              <a:gd name="connsiteX45" fmla="*/ 1803371 w 7839162"/>
              <a:gd name="connsiteY45" fmla="*/ 6070316 h 7155210"/>
              <a:gd name="connsiteX46" fmla="*/ 1241073 w 7839162"/>
              <a:gd name="connsiteY46" fmla="*/ 5508018 h 7155210"/>
              <a:gd name="connsiteX47" fmla="*/ 1241074 w 7839162"/>
              <a:gd name="connsiteY47" fmla="*/ 2081915 h 7155210"/>
              <a:gd name="connsiteX48" fmla="*/ 0 w 7839162"/>
              <a:gd name="connsiteY48" fmla="*/ 3308626 h 7155210"/>
              <a:gd name="connsiteX49" fmla="*/ 1131092 w 7839162"/>
              <a:gd name="connsiteY49" fmla="*/ 2191087 h 7155210"/>
              <a:gd name="connsiteX50" fmla="*/ 1131092 w 7839162"/>
              <a:gd name="connsiteY50" fmla="*/ 4917643 h 7155210"/>
              <a:gd name="connsiteX51" fmla="*/ 744482 w 7839162"/>
              <a:gd name="connsiteY51" fmla="*/ 5304253 h 7155210"/>
              <a:gd name="connsiteX52" fmla="*/ 357872 w 7839162"/>
              <a:gd name="connsiteY52" fmla="*/ 4917643 h 7155210"/>
              <a:gd name="connsiteX53" fmla="*/ 0 w 7839162"/>
              <a:gd name="connsiteY53" fmla="*/ 3308626 h 7155210"/>
              <a:gd name="connsiteX0" fmla="*/ 4774544 w 7839162"/>
              <a:gd name="connsiteY0" fmla="*/ 5579547 h 7155210"/>
              <a:gd name="connsiteX1" fmla="*/ 5372447 w 7839162"/>
              <a:gd name="connsiteY1" fmla="*/ 5563540 h 7155210"/>
              <a:gd name="connsiteX2" fmla="*/ 5352025 w 7839162"/>
              <a:gd name="connsiteY2" fmla="*/ 6161309 h 7155210"/>
              <a:gd name="connsiteX3" fmla="*/ 4754121 w 7839162"/>
              <a:gd name="connsiteY3" fmla="*/ 6177316 h 7155210"/>
              <a:gd name="connsiteX4" fmla="*/ 4774544 w 7839162"/>
              <a:gd name="connsiteY4" fmla="*/ 5579547 h 7155210"/>
              <a:gd name="connsiteX5" fmla="*/ 5899707 w 7839162"/>
              <a:gd name="connsiteY5" fmla="*/ 2220085 h 7155210"/>
              <a:gd name="connsiteX6" fmla="*/ 7839162 w 7839162"/>
              <a:gd name="connsiteY6" fmla="*/ 4142231 h 7155210"/>
              <a:gd name="connsiteX7" fmla="*/ 6536576 w 7839162"/>
              <a:gd name="connsiteY7" fmla="*/ 5379869 h 7155210"/>
              <a:gd name="connsiteX8" fmla="*/ 5915831 w 7839162"/>
              <a:gd name="connsiteY8" fmla="*/ 5996046 h 7155210"/>
              <a:gd name="connsiteX9" fmla="*/ 5899707 w 7839162"/>
              <a:gd name="connsiteY9" fmla="*/ 5916179 h 7155210"/>
              <a:gd name="connsiteX10" fmla="*/ 5899707 w 7839162"/>
              <a:gd name="connsiteY10" fmla="*/ 2220085 h 7155210"/>
              <a:gd name="connsiteX11" fmla="*/ 441760 w 7839162"/>
              <a:gd name="connsiteY11" fmla="*/ 5606027 h 7155210"/>
              <a:gd name="connsiteX12" fmla="*/ 738503 w 7839162"/>
              <a:gd name="connsiteY12" fmla="*/ 5483113 h 7155210"/>
              <a:gd name="connsiteX13" fmla="*/ 1158158 w 7839162"/>
              <a:gd name="connsiteY13" fmla="*/ 5902769 h 7155210"/>
              <a:gd name="connsiteX14" fmla="*/ 1158157 w 7839162"/>
              <a:gd name="connsiteY14" fmla="*/ 6735554 h 7155210"/>
              <a:gd name="connsiteX15" fmla="*/ 738501 w 7839162"/>
              <a:gd name="connsiteY15" fmla="*/ 7155210 h 7155210"/>
              <a:gd name="connsiteX16" fmla="*/ 738502 w 7839162"/>
              <a:gd name="connsiteY16" fmla="*/ 7155209 h 7155210"/>
              <a:gd name="connsiteX17" fmla="*/ 318846 w 7839162"/>
              <a:gd name="connsiteY17" fmla="*/ 6735553 h 7155210"/>
              <a:gd name="connsiteX18" fmla="*/ 318846 w 7839162"/>
              <a:gd name="connsiteY18" fmla="*/ 5902769 h 7155210"/>
              <a:gd name="connsiteX19" fmla="*/ 441760 w 7839162"/>
              <a:gd name="connsiteY19" fmla="*/ 5606027 h 7155210"/>
              <a:gd name="connsiteX20" fmla="*/ 4377869 w 7839162"/>
              <a:gd name="connsiteY20" fmla="*/ 686966 h 7155210"/>
              <a:gd name="connsiteX21" fmla="*/ 5721772 w 7839162"/>
              <a:gd name="connsiteY21" fmla="*/ 2040831 h 7155210"/>
              <a:gd name="connsiteX22" fmla="*/ 5713460 w 7839162"/>
              <a:gd name="connsiteY22" fmla="*/ 4894009 h 7155210"/>
              <a:gd name="connsiteX23" fmla="*/ 4823286 w 7839162"/>
              <a:gd name="connsiteY23" fmla="*/ 5374102 h 7155210"/>
              <a:gd name="connsiteX24" fmla="*/ 5017318 w 7839162"/>
              <a:gd name="connsiteY24" fmla="*/ 5343991 h 7155210"/>
              <a:gd name="connsiteX25" fmla="*/ 4471722 w 7839162"/>
              <a:gd name="connsiteY25" fmla="*/ 4339677 h 7155210"/>
              <a:gd name="connsiteX26" fmla="*/ 4377869 w 7839162"/>
              <a:gd name="connsiteY26" fmla="*/ 686966 h 7155210"/>
              <a:gd name="connsiteX27" fmla="*/ 2480211 w 7839162"/>
              <a:gd name="connsiteY27" fmla="*/ 851895 h 7155210"/>
              <a:gd name="connsiteX28" fmla="*/ 3335869 w 7839162"/>
              <a:gd name="connsiteY28" fmla="*/ 2534 h 7155210"/>
              <a:gd name="connsiteX29" fmla="*/ 3386039 w 7839162"/>
              <a:gd name="connsiteY29" fmla="*/ 0 h 7155210"/>
              <a:gd name="connsiteX30" fmla="*/ 3739745 w 7839162"/>
              <a:gd name="connsiteY30" fmla="*/ 71410 h 7155210"/>
              <a:gd name="connsiteX31" fmla="*/ 3798499 w 7839162"/>
              <a:gd name="connsiteY31" fmla="*/ 103301 h 7155210"/>
              <a:gd name="connsiteX32" fmla="*/ 4194923 w 7839162"/>
              <a:gd name="connsiteY32" fmla="*/ 502664 h 7155210"/>
              <a:gd name="connsiteX33" fmla="*/ 4223326 w 7839162"/>
              <a:gd name="connsiteY33" fmla="*/ 554990 h 7155210"/>
              <a:gd name="connsiteX34" fmla="*/ 4294735 w 7839162"/>
              <a:gd name="connsiteY34" fmla="*/ 908696 h 7155210"/>
              <a:gd name="connsiteX35" fmla="*/ 4294735 w 7839162"/>
              <a:gd name="connsiteY35" fmla="*/ 5962512 h 7155210"/>
              <a:gd name="connsiteX36" fmla="*/ 3386039 w 7839162"/>
              <a:gd name="connsiteY36" fmla="*/ 6871208 h 7155210"/>
              <a:gd name="connsiteX37" fmla="*/ 2477342 w 7839162"/>
              <a:gd name="connsiteY37" fmla="*/ 5962512 h 7155210"/>
              <a:gd name="connsiteX38" fmla="*/ 2477343 w 7839162"/>
              <a:gd name="connsiteY38" fmla="*/ 908696 h 7155210"/>
              <a:gd name="connsiteX39" fmla="*/ 2480211 w 7839162"/>
              <a:gd name="connsiteY39" fmla="*/ 851895 h 7155210"/>
              <a:gd name="connsiteX40" fmla="*/ 1241074 w 7839162"/>
              <a:gd name="connsiteY40" fmla="*/ 2081915 h 7155210"/>
              <a:gd name="connsiteX41" fmla="*/ 1987712 w 7839162"/>
              <a:gd name="connsiteY41" fmla="*/ 1340771 h 7155210"/>
              <a:gd name="connsiteX42" fmla="*/ 2022243 w 7839162"/>
              <a:gd name="connsiteY42" fmla="*/ 1351490 h 7155210"/>
              <a:gd name="connsiteX43" fmla="*/ 2365669 w 7839162"/>
              <a:gd name="connsiteY43" fmla="*/ 1869600 h 7155210"/>
              <a:gd name="connsiteX44" fmla="*/ 2365669 w 7839162"/>
              <a:gd name="connsiteY44" fmla="*/ 5508018 h 7155210"/>
              <a:gd name="connsiteX45" fmla="*/ 1803371 w 7839162"/>
              <a:gd name="connsiteY45" fmla="*/ 6070316 h 7155210"/>
              <a:gd name="connsiteX46" fmla="*/ 1241073 w 7839162"/>
              <a:gd name="connsiteY46" fmla="*/ 5508018 h 7155210"/>
              <a:gd name="connsiteX47" fmla="*/ 1241074 w 7839162"/>
              <a:gd name="connsiteY47" fmla="*/ 2081915 h 7155210"/>
              <a:gd name="connsiteX48" fmla="*/ 0 w 7839162"/>
              <a:gd name="connsiteY48" fmla="*/ 3308626 h 7155210"/>
              <a:gd name="connsiteX49" fmla="*/ 1131092 w 7839162"/>
              <a:gd name="connsiteY49" fmla="*/ 2191087 h 7155210"/>
              <a:gd name="connsiteX50" fmla="*/ 1131092 w 7839162"/>
              <a:gd name="connsiteY50" fmla="*/ 4917643 h 7155210"/>
              <a:gd name="connsiteX51" fmla="*/ 744482 w 7839162"/>
              <a:gd name="connsiteY51" fmla="*/ 5304253 h 7155210"/>
              <a:gd name="connsiteX52" fmla="*/ 357872 w 7839162"/>
              <a:gd name="connsiteY52" fmla="*/ 4917643 h 7155210"/>
              <a:gd name="connsiteX53" fmla="*/ 0 w 7839162"/>
              <a:gd name="connsiteY53" fmla="*/ 3308626 h 7155210"/>
              <a:gd name="connsiteX0" fmla="*/ 4774544 w 7839162"/>
              <a:gd name="connsiteY0" fmla="*/ 5579547 h 7155210"/>
              <a:gd name="connsiteX1" fmla="*/ 5372447 w 7839162"/>
              <a:gd name="connsiteY1" fmla="*/ 5563540 h 7155210"/>
              <a:gd name="connsiteX2" fmla="*/ 5352025 w 7839162"/>
              <a:gd name="connsiteY2" fmla="*/ 6161309 h 7155210"/>
              <a:gd name="connsiteX3" fmla="*/ 4754121 w 7839162"/>
              <a:gd name="connsiteY3" fmla="*/ 6177316 h 7155210"/>
              <a:gd name="connsiteX4" fmla="*/ 4774544 w 7839162"/>
              <a:gd name="connsiteY4" fmla="*/ 5579547 h 7155210"/>
              <a:gd name="connsiteX5" fmla="*/ 5899707 w 7839162"/>
              <a:gd name="connsiteY5" fmla="*/ 2220085 h 7155210"/>
              <a:gd name="connsiteX6" fmla="*/ 7839162 w 7839162"/>
              <a:gd name="connsiteY6" fmla="*/ 4142231 h 7155210"/>
              <a:gd name="connsiteX7" fmla="*/ 6536576 w 7839162"/>
              <a:gd name="connsiteY7" fmla="*/ 5379869 h 7155210"/>
              <a:gd name="connsiteX8" fmla="*/ 5915831 w 7839162"/>
              <a:gd name="connsiteY8" fmla="*/ 5996046 h 7155210"/>
              <a:gd name="connsiteX9" fmla="*/ 5899707 w 7839162"/>
              <a:gd name="connsiteY9" fmla="*/ 5916179 h 7155210"/>
              <a:gd name="connsiteX10" fmla="*/ 5899707 w 7839162"/>
              <a:gd name="connsiteY10" fmla="*/ 2220085 h 7155210"/>
              <a:gd name="connsiteX11" fmla="*/ 441760 w 7839162"/>
              <a:gd name="connsiteY11" fmla="*/ 5606027 h 7155210"/>
              <a:gd name="connsiteX12" fmla="*/ 738503 w 7839162"/>
              <a:gd name="connsiteY12" fmla="*/ 5483113 h 7155210"/>
              <a:gd name="connsiteX13" fmla="*/ 1158158 w 7839162"/>
              <a:gd name="connsiteY13" fmla="*/ 5902769 h 7155210"/>
              <a:gd name="connsiteX14" fmla="*/ 1158157 w 7839162"/>
              <a:gd name="connsiteY14" fmla="*/ 6735554 h 7155210"/>
              <a:gd name="connsiteX15" fmla="*/ 738501 w 7839162"/>
              <a:gd name="connsiteY15" fmla="*/ 7155210 h 7155210"/>
              <a:gd name="connsiteX16" fmla="*/ 738502 w 7839162"/>
              <a:gd name="connsiteY16" fmla="*/ 7155209 h 7155210"/>
              <a:gd name="connsiteX17" fmla="*/ 318846 w 7839162"/>
              <a:gd name="connsiteY17" fmla="*/ 6735553 h 7155210"/>
              <a:gd name="connsiteX18" fmla="*/ 318846 w 7839162"/>
              <a:gd name="connsiteY18" fmla="*/ 5902769 h 7155210"/>
              <a:gd name="connsiteX19" fmla="*/ 441760 w 7839162"/>
              <a:gd name="connsiteY19" fmla="*/ 5606027 h 7155210"/>
              <a:gd name="connsiteX20" fmla="*/ 4377869 w 7839162"/>
              <a:gd name="connsiteY20" fmla="*/ 686966 h 7155210"/>
              <a:gd name="connsiteX21" fmla="*/ 5721772 w 7839162"/>
              <a:gd name="connsiteY21" fmla="*/ 2040831 h 7155210"/>
              <a:gd name="connsiteX22" fmla="*/ 5713460 w 7839162"/>
              <a:gd name="connsiteY22" fmla="*/ 4894009 h 7155210"/>
              <a:gd name="connsiteX23" fmla="*/ 4823286 w 7839162"/>
              <a:gd name="connsiteY23" fmla="*/ 5374102 h 7155210"/>
              <a:gd name="connsiteX24" fmla="*/ 5017318 w 7839162"/>
              <a:gd name="connsiteY24" fmla="*/ 5343991 h 7155210"/>
              <a:gd name="connsiteX25" fmla="*/ 4471722 w 7839162"/>
              <a:gd name="connsiteY25" fmla="*/ 4339677 h 7155210"/>
              <a:gd name="connsiteX26" fmla="*/ 4377869 w 7839162"/>
              <a:gd name="connsiteY26" fmla="*/ 686966 h 7155210"/>
              <a:gd name="connsiteX27" fmla="*/ 2480211 w 7839162"/>
              <a:gd name="connsiteY27" fmla="*/ 851895 h 7155210"/>
              <a:gd name="connsiteX28" fmla="*/ 3335869 w 7839162"/>
              <a:gd name="connsiteY28" fmla="*/ 2534 h 7155210"/>
              <a:gd name="connsiteX29" fmla="*/ 3386039 w 7839162"/>
              <a:gd name="connsiteY29" fmla="*/ 0 h 7155210"/>
              <a:gd name="connsiteX30" fmla="*/ 3739745 w 7839162"/>
              <a:gd name="connsiteY30" fmla="*/ 71410 h 7155210"/>
              <a:gd name="connsiteX31" fmla="*/ 3798499 w 7839162"/>
              <a:gd name="connsiteY31" fmla="*/ 103301 h 7155210"/>
              <a:gd name="connsiteX32" fmla="*/ 4194923 w 7839162"/>
              <a:gd name="connsiteY32" fmla="*/ 502664 h 7155210"/>
              <a:gd name="connsiteX33" fmla="*/ 4223326 w 7839162"/>
              <a:gd name="connsiteY33" fmla="*/ 554990 h 7155210"/>
              <a:gd name="connsiteX34" fmla="*/ 4294735 w 7839162"/>
              <a:gd name="connsiteY34" fmla="*/ 908696 h 7155210"/>
              <a:gd name="connsiteX35" fmla="*/ 4344370 w 7839162"/>
              <a:gd name="connsiteY35" fmla="*/ 3512677 h 7155210"/>
              <a:gd name="connsiteX36" fmla="*/ 4294735 w 7839162"/>
              <a:gd name="connsiteY36" fmla="*/ 5962512 h 7155210"/>
              <a:gd name="connsiteX37" fmla="*/ 3386039 w 7839162"/>
              <a:gd name="connsiteY37" fmla="*/ 6871208 h 7155210"/>
              <a:gd name="connsiteX38" fmla="*/ 2477342 w 7839162"/>
              <a:gd name="connsiteY38" fmla="*/ 5962512 h 7155210"/>
              <a:gd name="connsiteX39" fmla="*/ 2477343 w 7839162"/>
              <a:gd name="connsiteY39" fmla="*/ 908696 h 7155210"/>
              <a:gd name="connsiteX40" fmla="*/ 2480211 w 7839162"/>
              <a:gd name="connsiteY40" fmla="*/ 851895 h 7155210"/>
              <a:gd name="connsiteX41" fmla="*/ 1241074 w 7839162"/>
              <a:gd name="connsiteY41" fmla="*/ 2081915 h 7155210"/>
              <a:gd name="connsiteX42" fmla="*/ 1987712 w 7839162"/>
              <a:gd name="connsiteY42" fmla="*/ 1340771 h 7155210"/>
              <a:gd name="connsiteX43" fmla="*/ 2022243 w 7839162"/>
              <a:gd name="connsiteY43" fmla="*/ 1351490 h 7155210"/>
              <a:gd name="connsiteX44" fmla="*/ 2365669 w 7839162"/>
              <a:gd name="connsiteY44" fmla="*/ 1869600 h 7155210"/>
              <a:gd name="connsiteX45" fmla="*/ 2365669 w 7839162"/>
              <a:gd name="connsiteY45" fmla="*/ 5508018 h 7155210"/>
              <a:gd name="connsiteX46" fmla="*/ 1803371 w 7839162"/>
              <a:gd name="connsiteY46" fmla="*/ 6070316 h 7155210"/>
              <a:gd name="connsiteX47" fmla="*/ 1241073 w 7839162"/>
              <a:gd name="connsiteY47" fmla="*/ 5508018 h 7155210"/>
              <a:gd name="connsiteX48" fmla="*/ 1241074 w 7839162"/>
              <a:gd name="connsiteY48" fmla="*/ 2081915 h 7155210"/>
              <a:gd name="connsiteX49" fmla="*/ 0 w 7839162"/>
              <a:gd name="connsiteY49" fmla="*/ 3308626 h 7155210"/>
              <a:gd name="connsiteX50" fmla="*/ 1131092 w 7839162"/>
              <a:gd name="connsiteY50" fmla="*/ 2191087 h 7155210"/>
              <a:gd name="connsiteX51" fmla="*/ 1131092 w 7839162"/>
              <a:gd name="connsiteY51" fmla="*/ 4917643 h 7155210"/>
              <a:gd name="connsiteX52" fmla="*/ 744482 w 7839162"/>
              <a:gd name="connsiteY52" fmla="*/ 5304253 h 7155210"/>
              <a:gd name="connsiteX53" fmla="*/ 357872 w 7839162"/>
              <a:gd name="connsiteY53" fmla="*/ 4917643 h 7155210"/>
              <a:gd name="connsiteX54" fmla="*/ 0 w 7839162"/>
              <a:gd name="connsiteY54" fmla="*/ 3308626 h 7155210"/>
              <a:gd name="connsiteX0" fmla="*/ 5222404 w 8287022"/>
              <a:gd name="connsiteY0" fmla="*/ 5579547 h 7155210"/>
              <a:gd name="connsiteX1" fmla="*/ 5820307 w 8287022"/>
              <a:gd name="connsiteY1" fmla="*/ 5563540 h 7155210"/>
              <a:gd name="connsiteX2" fmla="*/ 5799885 w 8287022"/>
              <a:gd name="connsiteY2" fmla="*/ 6161309 h 7155210"/>
              <a:gd name="connsiteX3" fmla="*/ 5201981 w 8287022"/>
              <a:gd name="connsiteY3" fmla="*/ 6177316 h 7155210"/>
              <a:gd name="connsiteX4" fmla="*/ 5222404 w 8287022"/>
              <a:gd name="connsiteY4" fmla="*/ 5579547 h 7155210"/>
              <a:gd name="connsiteX5" fmla="*/ 6347567 w 8287022"/>
              <a:gd name="connsiteY5" fmla="*/ 2220085 h 7155210"/>
              <a:gd name="connsiteX6" fmla="*/ 8287022 w 8287022"/>
              <a:gd name="connsiteY6" fmla="*/ 4142231 h 7155210"/>
              <a:gd name="connsiteX7" fmla="*/ 6984436 w 8287022"/>
              <a:gd name="connsiteY7" fmla="*/ 5379869 h 7155210"/>
              <a:gd name="connsiteX8" fmla="*/ 6363691 w 8287022"/>
              <a:gd name="connsiteY8" fmla="*/ 5996046 h 7155210"/>
              <a:gd name="connsiteX9" fmla="*/ 6347567 w 8287022"/>
              <a:gd name="connsiteY9" fmla="*/ 5916179 h 7155210"/>
              <a:gd name="connsiteX10" fmla="*/ 6347567 w 8287022"/>
              <a:gd name="connsiteY10" fmla="*/ 2220085 h 7155210"/>
              <a:gd name="connsiteX11" fmla="*/ 889620 w 8287022"/>
              <a:gd name="connsiteY11" fmla="*/ 5606027 h 7155210"/>
              <a:gd name="connsiteX12" fmla="*/ 1186363 w 8287022"/>
              <a:gd name="connsiteY12" fmla="*/ 5483113 h 7155210"/>
              <a:gd name="connsiteX13" fmla="*/ 1606018 w 8287022"/>
              <a:gd name="connsiteY13" fmla="*/ 5902769 h 7155210"/>
              <a:gd name="connsiteX14" fmla="*/ 1606017 w 8287022"/>
              <a:gd name="connsiteY14" fmla="*/ 6735554 h 7155210"/>
              <a:gd name="connsiteX15" fmla="*/ 1186361 w 8287022"/>
              <a:gd name="connsiteY15" fmla="*/ 7155210 h 7155210"/>
              <a:gd name="connsiteX16" fmla="*/ 1186362 w 8287022"/>
              <a:gd name="connsiteY16" fmla="*/ 7155209 h 7155210"/>
              <a:gd name="connsiteX17" fmla="*/ 766706 w 8287022"/>
              <a:gd name="connsiteY17" fmla="*/ 6735553 h 7155210"/>
              <a:gd name="connsiteX18" fmla="*/ 766706 w 8287022"/>
              <a:gd name="connsiteY18" fmla="*/ 5902769 h 7155210"/>
              <a:gd name="connsiteX19" fmla="*/ 889620 w 8287022"/>
              <a:gd name="connsiteY19" fmla="*/ 5606027 h 7155210"/>
              <a:gd name="connsiteX20" fmla="*/ 4825729 w 8287022"/>
              <a:gd name="connsiteY20" fmla="*/ 686966 h 7155210"/>
              <a:gd name="connsiteX21" fmla="*/ 6169632 w 8287022"/>
              <a:gd name="connsiteY21" fmla="*/ 2040831 h 7155210"/>
              <a:gd name="connsiteX22" fmla="*/ 6161320 w 8287022"/>
              <a:gd name="connsiteY22" fmla="*/ 4894009 h 7155210"/>
              <a:gd name="connsiteX23" fmla="*/ 5271146 w 8287022"/>
              <a:gd name="connsiteY23" fmla="*/ 5374102 h 7155210"/>
              <a:gd name="connsiteX24" fmla="*/ 5465178 w 8287022"/>
              <a:gd name="connsiteY24" fmla="*/ 5343991 h 7155210"/>
              <a:gd name="connsiteX25" fmla="*/ 4919582 w 8287022"/>
              <a:gd name="connsiteY25" fmla="*/ 4339677 h 7155210"/>
              <a:gd name="connsiteX26" fmla="*/ 4825729 w 8287022"/>
              <a:gd name="connsiteY26" fmla="*/ 686966 h 7155210"/>
              <a:gd name="connsiteX27" fmla="*/ 2928071 w 8287022"/>
              <a:gd name="connsiteY27" fmla="*/ 851895 h 7155210"/>
              <a:gd name="connsiteX28" fmla="*/ 3783729 w 8287022"/>
              <a:gd name="connsiteY28" fmla="*/ 2534 h 7155210"/>
              <a:gd name="connsiteX29" fmla="*/ 3833899 w 8287022"/>
              <a:gd name="connsiteY29" fmla="*/ 0 h 7155210"/>
              <a:gd name="connsiteX30" fmla="*/ 4187605 w 8287022"/>
              <a:gd name="connsiteY30" fmla="*/ 71410 h 7155210"/>
              <a:gd name="connsiteX31" fmla="*/ 4246359 w 8287022"/>
              <a:gd name="connsiteY31" fmla="*/ 103301 h 7155210"/>
              <a:gd name="connsiteX32" fmla="*/ 4642783 w 8287022"/>
              <a:gd name="connsiteY32" fmla="*/ 502664 h 7155210"/>
              <a:gd name="connsiteX33" fmla="*/ 4671186 w 8287022"/>
              <a:gd name="connsiteY33" fmla="*/ 554990 h 7155210"/>
              <a:gd name="connsiteX34" fmla="*/ 4742595 w 8287022"/>
              <a:gd name="connsiteY34" fmla="*/ 908696 h 7155210"/>
              <a:gd name="connsiteX35" fmla="*/ 4792230 w 8287022"/>
              <a:gd name="connsiteY35" fmla="*/ 3512677 h 7155210"/>
              <a:gd name="connsiteX36" fmla="*/ 4742595 w 8287022"/>
              <a:gd name="connsiteY36" fmla="*/ 5962512 h 7155210"/>
              <a:gd name="connsiteX37" fmla="*/ 3833899 w 8287022"/>
              <a:gd name="connsiteY37" fmla="*/ 6871208 h 7155210"/>
              <a:gd name="connsiteX38" fmla="*/ 2925202 w 8287022"/>
              <a:gd name="connsiteY38" fmla="*/ 5962512 h 7155210"/>
              <a:gd name="connsiteX39" fmla="*/ 2925203 w 8287022"/>
              <a:gd name="connsiteY39" fmla="*/ 908696 h 7155210"/>
              <a:gd name="connsiteX40" fmla="*/ 2928071 w 8287022"/>
              <a:gd name="connsiteY40" fmla="*/ 851895 h 7155210"/>
              <a:gd name="connsiteX41" fmla="*/ 1688934 w 8287022"/>
              <a:gd name="connsiteY41" fmla="*/ 2081915 h 7155210"/>
              <a:gd name="connsiteX42" fmla="*/ 2435572 w 8287022"/>
              <a:gd name="connsiteY42" fmla="*/ 1340771 h 7155210"/>
              <a:gd name="connsiteX43" fmla="*/ 2470103 w 8287022"/>
              <a:gd name="connsiteY43" fmla="*/ 1351490 h 7155210"/>
              <a:gd name="connsiteX44" fmla="*/ 2813529 w 8287022"/>
              <a:gd name="connsiteY44" fmla="*/ 1869600 h 7155210"/>
              <a:gd name="connsiteX45" fmla="*/ 2813529 w 8287022"/>
              <a:gd name="connsiteY45" fmla="*/ 5508018 h 7155210"/>
              <a:gd name="connsiteX46" fmla="*/ 2251231 w 8287022"/>
              <a:gd name="connsiteY46" fmla="*/ 6070316 h 7155210"/>
              <a:gd name="connsiteX47" fmla="*/ 1688933 w 8287022"/>
              <a:gd name="connsiteY47" fmla="*/ 5508018 h 7155210"/>
              <a:gd name="connsiteX48" fmla="*/ 1688934 w 8287022"/>
              <a:gd name="connsiteY48" fmla="*/ 2081915 h 7155210"/>
              <a:gd name="connsiteX49" fmla="*/ 0 w 8287022"/>
              <a:gd name="connsiteY49" fmla="*/ 3731002 h 7155210"/>
              <a:gd name="connsiteX50" fmla="*/ 1578952 w 8287022"/>
              <a:gd name="connsiteY50" fmla="*/ 2191087 h 7155210"/>
              <a:gd name="connsiteX51" fmla="*/ 1578952 w 8287022"/>
              <a:gd name="connsiteY51" fmla="*/ 4917643 h 7155210"/>
              <a:gd name="connsiteX52" fmla="*/ 1192342 w 8287022"/>
              <a:gd name="connsiteY52" fmla="*/ 5304253 h 7155210"/>
              <a:gd name="connsiteX53" fmla="*/ 805732 w 8287022"/>
              <a:gd name="connsiteY53" fmla="*/ 4917643 h 7155210"/>
              <a:gd name="connsiteX54" fmla="*/ 0 w 8287022"/>
              <a:gd name="connsiteY54" fmla="*/ 3731002 h 7155210"/>
              <a:gd name="connsiteX0" fmla="*/ 5454362 w 8518980"/>
              <a:gd name="connsiteY0" fmla="*/ 5579547 h 7155210"/>
              <a:gd name="connsiteX1" fmla="*/ 6052265 w 8518980"/>
              <a:gd name="connsiteY1" fmla="*/ 5563540 h 7155210"/>
              <a:gd name="connsiteX2" fmla="*/ 6031843 w 8518980"/>
              <a:gd name="connsiteY2" fmla="*/ 6161309 h 7155210"/>
              <a:gd name="connsiteX3" fmla="*/ 5433939 w 8518980"/>
              <a:gd name="connsiteY3" fmla="*/ 6177316 h 7155210"/>
              <a:gd name="connsiteX4" fmla="*/ 5454362 w 8518980"/>
              <a:gd name="connsiteY4" fmla="*/ 5579547 h 7155210"/>
              <a:gd name="connsiteX5" fmla="*/ 6579525 w 8518980"/>
              <a:gd name="connsiteY5" fmla="*/ 2220085 h 7155210"/>
              <a:gd name="connsiteX6" fmla="*/ 8518980 w 8518980"/>
              <a:gd name="connsiteY6" fmla="*/ 4142231 h 7155210"/>
              <a:gd name="connsiteX7" fmla="*/ 7216394 w 8518980"/>
              <a:gd name="connsiteY7" fmla="*/ 5379869 h 7155210"/>
              <a:gd name="connsiteX8" fmla="*/ 6595649 w 8518980"/>
              <a:gd name="connsiteY8" fmla="*/ 5996046 h 7155210"/>
              <a:gd name="connsiteX9" fmla="*/ 6579525 w 8518980"/>
              <a:gd name="connsiteY9" fmla="*/ 5916179 h 7155210"/>
              <a:gd name="connsiteX10" fmla="*/ 6579525 w 8518980"/>
              <a:gd name="connsiteY10" fmla="*/ 2220085 h 7155210"/>
              <a:gd name="connsiteX11" fmla="*/ 1121578 w 8518980"/>
              <a:gd name="connsiteY11" fmla="*/ 5606027 h 7155210"/>
              <a:gd name="connsiteX12" fmla="*/ 1418321 w 8518980"/>
              <a:gd name="connsiteY12" fmla="*/ 5483113 h 7155210"/>
              <a:gd name="connsiteX13" fmla="*/ 1837976 w 8518980"/>
              <a:gd name="connsiteY13" fmla="*/ 5902769 h 7155210"/>
              <a:gd name="connsiteX14" fmla="*/ 1837975 w 8518980"/>
              <a:gd name="connsiteY14" fmla="*/ 6735554 h 7155210"/>
              <a:gd name="connsiteX15" fmla="*/ 1418319 w 8518980"/>
              <a:gd name="connsiteY15" fmla="*/ 7155210 h 7155210"/>
              <a:gd name="connsiteX16" fmla="*/ 1418320 w 8518980"/>
              <a:gd name="connsiteY16" fmla="*/ 7155209 h 7155210"/>
              <a:gd name="connsiteX17" fmla="*/ 998664 w 8518980"/>
              <a:gd name="connsiteY17" fmla="*/ 6735553 h 7155210"/>
              <a:gd name="connsiteX18" fmla="*/ 998664 w 8518980"/>
              <a:gd name="connsiteY18" fmla="*/ 5902769 h 7155210"/>
              <a:gd name="connsiteX19" fmla="*/ 1121578 w 8518980"/>
              <a:gd name="connsiteY19" fmla="*/ 5606027 h 7155210"/>
              <a:gd name="connsiteX20" fmla="*/ 5057687 w 8518980"/>
              <a:gd name="connsiteY20" fmla="*/ 686966 h 7155210"/>
              <a:gd name="connsiteX21" fmla="*/ 6401590 w 8518980"/>
              <a:gd name="connsiteY21" fmla="*/ 2040831 h 7155210"/>
              <a:gd name="connsiteX22" fmla="*/ 6393278 w 8518980"/>
              <a:gd name="connsiteY22" fmla="*/ 4894009 h 7155210"/>
              <a:gd name="connsiteX23" fmla="*/ 5503104 w 8518980"/>
              <a:gd name="connsiteY23" fmla="*/ 5374102 h 7155210"/>
              <a:gd name="connsiteX24" fmla="*/ 5697136 w 8518980"/>
              <a:gd name="connsiteY24" fmla="*/ 5343991 h 7155210"/>
              <a:gd name="connsiteX25" fmla="*/ 5151540 w 8518980"/>
              <a:gd name="connsiteY25" fmla="*/ 4339677 h 7155210"/>
              <a:gd name="connsiteX26" fmla="*/ 5057687 w 8518980"/>
              <a:gd name="connsiteY26" fmla="*/ 686966 h 7155210"/>
              <a:gd name="connsiteX27" fmla="*/ 3160029 w 8518980"/>
              <a:gd name="connsiteY27" fmla="*/ 851895 h 7155210"/>
              <a:gd name="connsiteX28" fmla="*/ 4015687 w 8518980"/>
              <a:gd name="connsiteY28" fmla="*/ 2534 h 7155210"/>
              <a:gd name="connsiteX29" fmla="*/ 4065857 w 8518980"/>
              <a:gd name="connsiteY29" fmla="*/ 0 h 7155210"/>
              <a:gd name="connsiteX30" fmla="*/ 4419563 w 8518980"/>
              <a:gd name="connsiteY30" fmla="*/ 71410 h 7155210"/>
              <a:gd name="connsiteX31" fmla="*/ 4478317 w 8518980"/>
              <a:gd name="connsiteY31" fmla="*/ 103301 h 7155210"/>
              <a:gd name="connsiteX32" fmla="*/ 4874741 w 8518980"/>
              <a:gd name="connsiteY32" fmla="*/ 502664 h 7155210"/>
              <a:gd name="connsiteX33" fmla="*/ 4903144 w 8518980"/>
              <a:gd name="connsiteY33" fmla="*/ 554990 h 7155210"/>
              <a:gd name="connsiteX34" fmla="*/ 4974553 w 8518980"/>
              <a:gd name="connsiteY34" fmla="*/ 908696 h 7155210"/>
              <a:gd name="connsiteX35" fmla="*/ 5024188 w 8518980"/>
              <a:gd name="connsiteY35" fmla="*/ 3512677 h 7155210"/>
              <a:gd name="connsiteX36" fmla="*/ 4974553 w 8518980"/>
              <a:gd name="connsiteY36" fmla="*/ 5962512 h 7155210"/>
              <a:gd name="connsiteX37" fmla="*/ 4065857 w 8518980"/>
              <a:gd name="connsiteY37" fmla="*/ 6871208 h 7155210"/>
              <a:gd name="connsiteX38" fmla="*/ 3157160 w 8518980"/>
              <a:gd name="connsiteY38" fmla="*/ 5962512 h 7155210"/>
              <a:gd name="connsiteX39" fmla="*/ 3157161 w 8518980"/>
              <a:gd name="connsiteY39" fmla="*/ 908696 h 7155210"/>
              <a:gd name="connsiteX40" fmla="*/ 3160029 w 8518980"/>
              <a:gd name="connsiteY40" fmla="*/ 851895 h 7155210"/>
              <a:gd name="connsiteX41" fmla="*/ 1920892 w 8518980"/>
              <a:gd name="connsiteY41" fmla="*/ 2081915 h 7155210"/>
              <a:gd name="connsiteX42" fmla="*/ 2667530 w 8518980"/>
              <a:gd name="connsiteY42" fmla="*/ 1340771 h 7155210"/>
              <a:gd name="connsiteX43" fmla="*/ 2702061 w 8518980"/>
              <a:gd name="connsiteY43" fmla="*/ 1351490 h 7155210"/>
              <a:gd name="connsiteX44" fmla="*/ 3045487 w 8518980"/>
              <a:gd name="connsiteY44" fmla="*/ 1869600 h 7155210"/>
              <a:gd name="connsiteX45" fmla="*/ 3045487 w 8518980"/>
              <a:gd name="connsiteY45" fmla="*/ 5508018 h 7155210"/>
              <a:gd name="connsiteX46" fmla="*/ 2483189 w 8518980"/>
              <a:gd name="connsiteY46" fmla="*/ 6070316 h 7155210"/>
              <a:gd name="connsiteX47" fmla="*/ 1920891 w 8518980"/>
              <a:gd name="connsiteY47" fmla="*/ 5508018 h 7155210"/>
              <a:gd name="connsiteX48" fmla="*/ 1920892 w 8518980"/>
              <a:gd name="connsiteY48" fmla="*/ 2081915 h 7155210"/>
              <a:gd name="connsiteX49" fmla="*/ 0 w 8518980"/>
              <a:gd name="connsiteY49" fmla="*/ 3957865 h 7155210"/>
              <a:gd name="connsiteX50" fmla="*/ 1810910 w 8518980"/>
              <a:gd name="connsiteY50" fmla="*/ 2191087 h 7155210"/>
              <a:gd name="connsiteX51" fmla="*/ 1810910 w 8518980"/>
              <a:gd name="connsiteY51" fmla="*/ 4917643 h 7155210"/>
              <a:gd name="connsiteX52" fmla="*/ 1424300 w 8518980"/>
              <a:gd name="connsiteY52" fmla="*/ 5304253 h 7155210"/>
              <a:gd name="connsiteX53" fmla="*/ 1037690 w 8518980"/>
              <a:gd name="connsiteY53" fmla="*/ 4917643 h 7155210"/>
              <a:gd name="connsiteX54" fmla="*/ 0 w 8518980"/>
              <a:gd name="connsiteY54" fmla="*/ 3957865 h 7155210"/>
              <a:gd name="connsiteX0" fmla="*/ 5454362 w 8518980"/>
              <a:gd name="connsiteY0" fmla="*/ 5579547 h 7155210"/>
              <a:gd name="connsiteX1" fmla="*/ 6052265 w 8518980"/>
              <a:gd name="connsiteY1" fmla="*/ 5563540 h 7155210"/>
              <a:gd name="connsiteX2" fmla="*/ 6031843 w 8518980"/>
              <a:gd name="connsiteY2" fmla="*/ 6161309 h 7155210"/>
              <a:gd name="connsiteX3" fmla="*/ 5433939 w 8518980"/>
              <a:gd name="connsiteY3" fmla="*/ 6177316 h 7155210"/>
              <a:gd name="connsiteX4" fmla="*/ 5454362 w 8518980"/>
              <a:gd name="connsiteY4" fmla="*/ 5579547 h 7155210"/>
              <a:gd name="connsiteX5" fmla="*/ 6579525 w 8518980"/>
              <a:gd name="connsiteY5" fmla="*/ 2220085 h 7155210"/>
              <a:gd name="connsiteX6" fmla="*/ 8518980 w 8518980"/>
              <a:gd name="connsiteY6" fmla="*/ 4142231 h 7155210"/>
              <a:gd name="connsiteX7" fmla="*/ 7216394 w 8518980"/>
              <a:gd name="connsiteY7" fmla="*/ 5379869 h 7155210"/>
              <a:gd name="connsiteX8" fmla="*/ 6595649 w 8518980"/>
              <a:gd name="connsiteY8" fmla="*/ 5996046 h 7155210"/>
              <a:gd name="connsiteX9" fmla="*/ 6579525 w 8518980"/>
              <a:gd name="connsiteY9" fmla="*/ 5916179 h 7155210"/>
              <a:gd name="connsiteX10" fmla="*/ 6579525 w 8518980"/>
              <a:gd name="connsiteY10" fmla="*/ 2220085 h 7155210"/>
              <a:gd name="connsiteX11" fmla="*/ 1121578 w 8518980"/>
              <a:gd name="connsiteY11" fmla="*/ 5606027 h 7155210"/>
              <a:gd name="connsiteX12" fmla="*/ 1418321 w 8518980"/>
              <a:gd name="connsiteY12" fmla="*/ 5483113 h 7155210"/>
              <a:gd name="connsiteX13" fmla="*/ 1837976 w 8518980"/>
              <a:gd name="connsiteY13" fmla="*/ 5902769 h 7155210"/>
              <a:gd name="connsiteX14" fmla="*/ 1837975 w 8518980"/>
              <a:gd name="connsiteY14" fmla="*/ 6735554 h 7155210"/>
              <a:gd name="connsiteX15" fmla="*/ 1418319 w 8518980"/>
              <a:gd name="connsiteY15" fmla="*/ 7155210 h 7155210"/>
              <a:gd name="connsiteX16" fmla="*/ 1418320 w 8518980"/>
              <a:gd name="connsiteY16" fmla="*/ 7155209 h 7155210"/>
              <a:gd name="connsiteX17" fmla="*/ 998664 w 8518980"/>
              <a:gd name="connsiteY17" fmla="*/ 6735553 h 7155210"/>
              <a:gd name="connsiteX18" fmla="*/ 998664 w 8518980"/>
              <a:gd name="connsiteY18" fmla="*/ 5902769 h 7155210"/>
              <a:gd name="connsiteX19" fmla="*/ 1121578 w 8518980"/>
              <a:gd name="connsiteY19" fmla="*/ 5606027 h 7155210"/>
              <a:gd name="connsiteX20" fmla="*/ 5057687 w 8518980"/>
              <a:gd name="connsiteY20" fmla="*/ 686966 h 7155210"/>
              <a:gd name="connsiteX21" fmla="*/ 6401590 w 8518980"/>
              <a:gd name="connsiteY21" fmla="*/ 2040831 h 7155210"/>
              <a:gd name="connsiteX22" fmla="*/ 6393278 w 8518980"/>
              <a:gd name="connsiteY22" fmla="*/ 4894009 h 7155210"/>
              <a:gd name="connsiteX23" fmla="*/ 5503104 w 8518980"/>
              <a:gd name="connsiteY23" fmla="*/ 5374102 h 7155210"/>
              <a:gd name="connsiteX24" fmla="*/ 5697136 w 8518980"/>
              <a:gd name="connsiteY24" fmla="*/ 5343991 h 7155210"/>
              <a:gd name="connsiteX25" fmla="*/ 5151540 w 8518980"/>
              <a:gd name="connsiteY25" fmla="*/ 4339677 h 7155210"/>
              <a:gd name="connsiteX26" fmla="*/ 5057687 w 8518980"/>
              <a:gd name="connsiteY26" fmla="*/ 686966 h 7155210"/>
              <a:gd name="connsiteX27" fmla="*/ 3160029 w 8518980"/>
              <a:gd name="connsiteY27" fmla="*/ 851895 h 7155210"/>
              <a:gd name="connsiteX28" fmla="*/ 4015687 w 8518980"/>
              <a:gd name="connsiteY28" fmla="*/ 2534 h 7155210"/>
              <a:gd name="connsiteX29" fmla="*/ 4065857 w 8518980"/>
              <a:gd name="connsiteY29" fmla="*/ 0 h 7155210"/>
              <a:gd name="connsiteX30" fmla="*/ 4419563 w 8518980"/>
              <a:gd name="connsiteY30" fmla="*/ 71410 h 7155210"/>
              <a:gd name="connsiteX31" fmla="*/ 4478317 w 8518980"/>
              <a:gd name="connsiteY31" fmla="*/ 103301 h 7155210"/>
              <a:gd name="connsiteX32" fmla="*/ 4874741 w 8518980"/>
              <a:gd name="connsiteY32" fmla="*/ 502664 h 7155210"/>
              <a:gd name="connsiteX33" fmla="*/ 4903144 w 8518980"/>
              <a:gd name="connsiteY33" fmla="*/ 554990 h 7155210"/>
              <a:gd name="connsiteX34" fmla="*/ 4974553 w 8518980"/>
              <a:gd name="connsiteY34" fmla="*/ 908696 h 7155210"/>
              <a:gd name="connsiteX35" fmla="*/ 5024188 w 8518980"/>
              <a:gd name="connsiteY35" fmla="*/ 3512677 h 7155210"/>
              <a:gd name="connsiteX36" fmla="*/ 4974553 w 8518980"/>
              <a:gd name="connsiteY36" fmla="*/ 5962512 h 7155210"/>
              <a:gd name="connsiteX37" fmla="*/ 4065857 w 8518980"/>
              <a:gd name="connsiteY37" fmla="*/ 6871208 h 7155210"/>
              <a:gd name="connsiteX38" fmla="*/ 3157160 w 8518980"/>
              <a:gd name="connsiteY38" fmla="*/ 5962512 h 7155210"/>
              <a:gd name="connsiteX39" fmla="*/ 3157161 w 8518980"/>
              <a:gd name="connsiteY39" fmla="*/ 908696 h 7155210"/>
              <a:gd name="connsiteX40" fmla="*/ 3160029 w 8518980"/>
              <a:gd name="connsiteY40" fmla="*/ 851895 h 7155210"/>
              <a:gd name="connsiteX41" fmla="*/ 1920892 w 8518980"/>
              <a:gd name="connsiteY41" fmla="*/ 2081915 h 7155210"/>
              <a:gd name="connsiteX42" fmla="*/ 2667530 w 8518980"/>
              <a:gd name="connsiteY42" fmla="*/ 1340771 h 7155210"/>
              <a:gd name="connsiteX43" fmla="*/ 2702061 w 8518980"/>
              <a:gd name="connsiteY43" fmla="*/ 1351490 h 7155210"/>
              <a:gd name="connsiteX44" fmla="*/ 3045487 w 8518980"/>
              <a:gd name="connsiteY44" fmla="*/ 1869600 h 7155210"/>
              <a:gd name="connsiteX45" fmla="*/ 3045487 w 8518980"/>
              <a:gd name="connsiteY45" fmla="*/ 5508018 h 7155210"/>
              <a:gd name="connsiteX46" fmla="*/ 2483189 w 8518980"/>
              <a:gd name="connsiteY46" fmla="*/ 6070316 h 7155210"/>
              <a:gd name="connsiteX47" fmla="*/ 1920891 w 8518980"/>
              <a:gd name="connsiteY47" fmla="*/ 5508018 h 7155210"/>
              <a:gd name="connsiteX48" fmla="*/ 1920892 w 8518980"/>
              <a:gd name="connsiteY48" fmla="*/ 2081915 h 7155210"/>
              <a:gd name="connsiteX49" fmla="*/ 0 w 8518980"/>
              <a:gd name="connsiteY49" fmla="*/ 3957865 h 7155210"/>
              <a:gd name="connsiteX50" fmla="*/ 1810910 w 8518980"/>
              <a:gd name="connsiteY50" fmla="*/ 2191087 h 7155210"/>
              <a:gd name="connsiteX51" fmla="*/ 1810910 w 8518980"/>
              <a:gd name="connsiteY51" fmla="*/ 4917643 h 7155210"/>
              <a:gd name="connsiteX52" fmla="*/ 1424300 w 8518980"/>
              <a:gd name="connsiteY52" fmla="*/ 5304253 h 7155210"/>
              <a:gd name="connsiteX53" fmla="*/ 1029575 w 8518980"/>
              <a:gd name="connsiteY53" fmla="*/ 4956873 h 7155210"/>
              <a:gd name="connsiteX54" fmla="*/ 0 w 8518980"/>
              <a:gd name="connsiteY54" fmla="*/ 3957865 h 7155210"/>
              <a:gd name="connsiteX0" fmla="*/ 5454362 w 8518980"/>
              <a:gd name="connsiteY0" fmla="*/ 5579547 h 7155210"/>
              <a:gd name="connsiteX1" fmla="*/ 6052265 w 8518980"/>
              <a:gd name="connsiteY1" fmla="*/ 5563540 h 7155210"/>
              <a:gd name="connsiteX2" fmla="*/ 6031843 w 8518980"/>
              <a:gd name="connsiteY2" fmla="*/ 6161309 h 7155210"/>
              <a:gd name="connsiteX3" fmla="*/ 5433939 w 8518980"/>
              <a:gd name="connsiteY3" fmla="*/ 6177316 h 7155210"/>
              <a:gd name="connsiteX4" fmla="*/ 5454362 w 8518980"/>
              <a:gd name="connsiteY4" fmla="*/ 5579547 h 7155210"/>
              <a:gd name="connsiteX5" fmla="*/ 6579525 w 8518980"/>
              <a:gd name="connsiteY5" fmla="*/ 2220085 h 7155210"/>
              <a:gd name="connsiteX6" fmla="*/ 8518980 w 8518980"/>
              <a:gd name="connsiteY6" fmla="*/ 4142231 h 7155210"/>
              <a:gd name="connsiteX7" fmla="*/ 7216394 w 8518980"/>
              <a:gd name="connsiteY7" fmla="*/ 5379869 h 7155210"/>
              <a:gd name="connsiteX8" fmla="*/ 6595649 w 8518980"/>
              <a:gd name="connsiteY8" fmla="*/ 5996046 h 7155210"/>
              <a:gd name="connsiteX9" fmla="*/ 6579525 w 8518980"/>
              <a:gd name="connsiteY9" fmla="*/ 5916179 h 7155210"/>
              <a:gd name="connsiteX10" fmla="*/ 6579525 w 8518980"/>
              <a:gd name="connsiteY10" fmla="*/ 2220085 h 7155210"/>
              <a:gd name="connsiteX11" fmla="*/ 1121578 w 8518980"/>
              <a:gd name="connsiteY11" fmla="*/ 5606027 h 7155210"/>
              <a:gd name="connsiteX12" fmla="*/ 1418321 w 8518980"/>
              <a:gd name="connsiteY12" fmla="*/ 5483113 h 7155210"/>
              <a:gd name="connsiteX13" fmla="*/ 1837976 w 8518980"/>
              <a:gd name="connsiteY13" fmla="*/ 5902769 h 7155210"/>
              <a:gd name="connsiteX14" fmla="*/ 1837975 w 8518980"/>
              <a:gd name="connsiteY14" fmla="*/ 6735554 h 7155210"/>
              <a:gd name="connsiteX15" fmla="*/ 1418319 w 8518980"/>
              <a:gd name="connsiteY15" fmla="*/ 7155210 h 7155210"/>
              <a:gd name="connsiteX16" fmla="*/ 1418320 w 8518980"/>
              <a:gd name="connsiteY16" fmla="*/ 7155209 h 7155210"/>
              <a:gd name="connsiteX17" fmla="*/ 998664 w 8518980"/>
              <a:gd name="connsiteY17" fmla="*/ 6735553 h 7155210"/>
              <a:gd name="connsiteX18" fmla="*/ 998664 w 8518980"/>
              <a:gd name="connsiteY18" fmla="*/ 5902769 h 7155210"/>
              <a:gd name="connsiteX19" fmla="*/ 1121578 w 8518980"/>
              <a:gd name="connsiteY19" fmla="*/ 5606027 h 7155210"/>
              <a:gd name="connsiteX20" fmla="*/ 5057687 w 8518980"/>
              <a:gd name="connsiteY20" fmla="*/ 686966 h 7155210"/>
              <a:gd name="connsiteX21" fmla="*/ 6401590 w 8518980"/>
              <a:gd name="connsiteY21" fmla="*/ 2040831 h 7155210"/>
              <a:gd name="connsiteX22" fmla="*/ 6393278 w 8518980"/>
              <a:gd name="connsiteY22" fmla="*/ 4894009 h 7155210"/>
              <a:gd name="connsiteX23" fmla="*/ 5503104 w 8518980"/>
              <a:gd name="connsiteY23" fmla="*/ 5374102 h 7155210"/>
              <a:gd name="connsiteX24" fmla="*/ 5697136 w 8518980"/>
              <a:gd name="connsiteY24" fmla="*/ 5343991 h 7155210"/>
              <a:gd name="connsiteX25" fmla="*/ 5151540 w 8518980"/>
              <a:gd name="connsiteY25" fmla="*/ 4339677 h 7155210"/>
              <a:gd name="connsiteX26" fmla="*/ 5057687 w 8518980"/>
              <a:gd name="connsiteY26" fmla="*/ 686966 h 7155210"/>
              <a:gd name="connsiteX27" fmla="*/ 3160029 w 8518980"/>
              <a:gd name="connsiteY27" fmla="*/ 851895 h 7155210"/>
              <a:gd name="connsiteX28" fmla="*/ 4015687 w 8518980"/>
              <a:gd name="connsiteY28" fmla="*/ 2534 h 7155210"/>
              <a:gd name="connsiteX29" fmla="*/ 4065857 w 8518980"/>
              <a:gd name="connsiteY29" fmla="*/ 0 h 7155210"/>
              <a:gd name="connsiteX30" fmla="*/ 4419563 w 8518980"/>
              <a:gd name="connsiteY30" fmla="*/ 71410 h 7155210"/>
              <a:gd name="connsiteX31" fmla="*/ 4478317 w 8518980"/>
              <a:gd name="connsiteY31" fmla="*/ 103301 h 7155210"/>
              <a:gd name="connsiteX32" fmla="*/ 4874741 w 8518980"/>
              <a:gd name="connsiteY32" fmla="*/ 502664 h 7155210"/>
              <a:gd name="connsiteX33" fmla="*/ 4903144 w 8518980"/>
              <a:gd name="connsiteY33" fmla="*/ 554990 h 7155210"/>
              <a:gd name="connsiteX34" fmla="*/ 4974553 w 8518980"/>
              <a:gd name="connsiteY34" fmla="*/ 908696 h 7155210"/>
              <a:gd name="connsiteX35" fmla="*/ 5024188 w 8518980"/>
              <a:gd name="connsiteY35" fmla="*/ 3512677 h 7155210"/>
              <a:gd name="connsiteX36" fmla="*/ 4974553 w 8518980"/>
              <a:gd name="connsiteY36" fmla="*/ 5962512 h 7155210"/>
              <a:gd name="connsiteX37" fmla="*/ 4065857 w 8518980"/>
              <a:gd name="connsiteY37" fmla="*/ 6871208 h 7155210"/>
              <a:gd name="connsiteX38" fmla="*/ 3157160 w 8518980"/>
              <a:gd name="connsiteY38" fmla="*/ 5962512 h 7155210"/>
              <a:gd name="connsiteX39" fmla="*/ 3157161 w 8518980"/>
              <a:gd name="connsiteY39" fmla="*/ 908696 h 7155210"/>
              <a:gd name="connsiteX40" fmla="*/ 3160029 w 8518980"/>
              <a:gd name="connsiteY40" fmla="*/ 851895 h 7155210"/>
              <a:gd name="connsiteX41" fmla="*/ 1920892 w 8518980"/>
              <a:gd name="connsiteY41" fmla="*/ 2081915 h 7155210"/>
              <a:gd name="connsiteX42" fmla="*/ 2667530 w 8518980"/>
              <a:gd name="connsiteY42" fmla="*/ 1340771 h 7155210"/>
              <a:gd name="connsiteX43" fmla="*/ 2702061 w 8518980"/>
              <a:gd name="connsiteY43" fmla="*/ 1351490 h 7155210"/>
              <a:gd name="connsiteX44" fmla="*/ 3045487 w 8518980"/>
              <a:gd name="connsiteY44" fmla="*/ 1869600 h 7155210"/>
              <a:gd name="connsiteX45" fmla="*/ 3045487 w 8518980"/>
              <a:gd name="connsiteY45" fmla="*/ 5508018 h 7155210"/>
              <a:gd name="connsiteX46" fmla="*/ 2483189 w 8518980"/>
              <a:gd name="connsiteY46" fmla="*/ 6070316 h 7155210"/>
              <a:gd name="connsiteX47" fmla="*/ 1920891 w 8518980"/>
              <a:gd name="connsiteY47" fmla="*/ 5508018 h 7155210"/>
              <a:gd name="connsiteX48" fmla="*/ 1920892 w 8518980"/>
              <a:gd name="connsiteY48" fmla="*/ 2081915 h 7155210"/>
              <a:gd name="connsiteX49" fmla="*/ 0 w 8518980"/>
              <a:gd name="connsiteY49" fmla="*/ 3957865 h 7155210"/>
              <a:gd name="connsiteX50" fmla="*/ 1810910 w 8518980"/>
              <a:gd name="connsiteY50" fmla="*/ 2191087 h 7155210"/>
              <a:gd name="connsiteX51" fmla="*/ 1810910 w 8518980"/>
              <a:gd name="connsiteY51" fmla="*/ 4917643 h 7155210"/>
              <a:gd name="connsiteX52" fmla="*/ 1424300 w 8518980"/>
              <a:gd name="connsiteY52" fmla="*/ 5304253 h 7155210"/>
              <a:gd name="connsiteX53" fmla="*/ 1029575 w 8518980"/>
              <a:gd name="connsiteY53" fmla="*/ 4956873 h 7155210"/>
              <a:gd name="connsiteX54" fmla="*/ 0 w 8518980"/>
              <a:gd name="connsiteY54" fmla="*/ 3957865 h 7155210"/>
              <a:gd name="connsiteX0" fmla="*/ 5454362 w 8518980"/>
              <a:gd name="connsiteY0" fmla="*/ 5579547 h 7155210"/>
              <a:gd name="connsiteX1" fmla="*/ 6052265 w 8518980"/>
              <a:gd name="connsiteY1" fmla="*/ 5563540 h 7155210"/>
              <a:gd name="connsiteX2" fmla="*/ 6031843 w 8518980"/>
              <a:gd name="connsiteY2" fmla="*/ 6161309 h 7155210"/>
              <a:gd name="connsiteX3" fmla="*/ 5433939 w 8518980"/>
              <a:gd name="connsiteY3" fmla="*/ 6177316 h 7155210"/>
              <a:gd name="connsiteX4" fmla="*/ 5454362 w 8518980"/>
              <a:gd name="connsiteY4" fmla="*/ 5579547 h 7155210"/>
              <a:gd name="connsiteX5" fmla="*/ 6579525 w 8518980"/>
              <a:gd name="connsiteY5" fmla="*/ 2220085 h 7155210"/>
              <a:gd name="connsiteX6" fmla="*/ 8518980 w 8518980"/>
              <a:gd name="connsiteY6" fmla="*/ 4142231 h 7155210"/>
              <a:gd name="connsiteX7" fmla="*/ 7216394 w 8518980"/>
              <a:gd name="connsiteY7" fmla="*/ 5379869 h 7155210"/>
              <a:gd name="connsiteX8" fmla="*/ 6595649 w 8518980"/>
              <a:gd name="connsiteY8" fmla="*/ 5996046 h 7155210"/>
              <a:gd name="connsiteX9" fmla="*/ 6579525 w 8518980"/>
              <a:gd name="connsiteY9" fmla="*/ 5916179 h 7155210"/>
              <a:gd name="connsiteX10" fmla="*/ 6579525 w 8518980"/>
              <a:gd name="connsiteY10" fmla="*/ 2220085 h 7155210"/>
              <a:gd name="connsiteX11" fmla="*/ 1121578 w 8518980"/>
              <a:gd name="connsiteY11" fmla="*/ 5606027 h 7155210"/>
              <a:gd name="connsiteX12" fmla="*/ 1418321 w 8518980"/>
              <a:gd name="connsiteY12" fmla="*/ 5483113 h 7155210"/>
              <a:gd name="connsiteX13" fmla="*/ 1837976 w 8518980"/>
              <a:gd name="connsiteY13" fmla="*/ 5902769 h 7155210"/>
              <a:gd name="connsiteX14" fmla="*/ 1837975 w 8518980"/>
              <a:gd name="connsiteY14" fmla="*/ 6735554 h 7155210"/>
              <a:gd name="connsiteX15" fmla="*/ 1418319 w 8518980"/>
              <a:gd name="connsiteY15" fmla="*/ 7155210 h 7155210"/>
              <a:gd name="connsiteX16" fmla="*/ 1418320 w 8518980"/>
              <a:gd name="connsiteY16" fmla="*/ 7155209 h 7155210"/>
              <a:gd name="connsiteX17" fmla="*/ 998664 w 8518980"/>
              <a:gd name="connsiteY17" fmla="*/ 6735553 h 7155210"/>
              <a:gd name="connsiteX18" fmla="*/ 998664 w 8518980"/>
              <a:gd name="connsiteY18" fmla="*/ 5902769 h 7155210"/>
              <a:gd name="connsiteX19" fmla="*/ 1121578 w 8518980"/>
              <a:gd name="connsiteY19" fmla="*/ 5606027 h 7155210"/>
              <a:gd name="connsiteX20" fmla="*/ 5057687 w 8518980"/>
              <a:gd name="connsiteY20" fmla="*/ 686966 h 7155210"/>
              <a:gd name="connsiteX21" fmla="*/ 6401590 w 8518980"/>
              <a:gd name="connsiteY21" fmla="*/ 2040831 h 7155210"/>
              <a:gd name="connsiteX22" fmla="*/ 6393278 w 8518980"/>
              <a:gd name="connsiteY22" fmla="*/ 4894009 h 7155210"/>
              <a:gd name="connsiteX23" fmla="*/ 5503104 w 8518980"/>
              <a:gd name="connsiteY23" fmla="*/ 5374102 h 7155210"/>
              <a:gd name="connsiteX24" fmla="*/ 5697136 w 8518980"/>
              <a:gd name="connsiteY24" fmla="*/ 5343991 h 7155210"/>
              <a:gd name="connsiteX25" fmla="*/ 5151540 w 8518980"/>
              <a:gd name="connsiteY25" fmla="*/ 4339677 h 7155210"/>
              <a:gd name="connsiteX26" fmla="*/ 5057687 w 8518980"/>
              <a:gd name="connsiteY26" fmla="*/ 686966 h 7155210"/>
              <a:gd name="connsiteX27" fmla="*/ 3160029 w 8518980"/>
              <a:gd name="connsiteY27" fmla="*/ 851895 h 7155210"/>
              <a:gd name="connsiteX28" fmla="*/ 4015687 w 8518980"/>
              <a:gd name="connsiteY28" fmla="*/ 2534 h 7155210"/>
              <a:gd name="connsiteX29" fmla="*/ 4065857 w 8518980"/>
              <a:gd name="connsiteY29" fmla="*/ 0 h 7155210"/>
              <a:gd name="connsiteX30" fmla="*/ 4419563 w 8518980"/>
              <a:gd name="connsiteY30" fmla="*/ 71410 h 7155210"/>
              <a:gd name="connsiteX31" fmla="*/ 4478317 w 8518980"/>
              <a:gd name="connsiteY31" fmla="*/ 103301 h 7155210"/>
              <a:gd name="connsiteX32" fmla="*/ 4874741 w 8518980"/>
              <a:gd name="connsiteY32" fmla="*/ 502664 h 7155210"/>
              <a:gd name="connsiteX33" fmla="*/ 4903144 w 8518980"/>
              <a:gd name="connsiteY33" fmla="*/ 554990 h 7155210"/>
              <a:gd name="connsiteX34" fmla="*/ 4974553 w 8518980"/>
              <a:gd name="connsiteY34" fmla="*/ 908696 h 7155210"/>
              <a:gd name="connsiteX35" fmla="*/ 5024188 w 8518980"/>
              <a:gd name="connsiteY35" fmla="*/ 3512677 h 7155210"/>
              <a:gd name="connsiteX36" fmla="*/ 4974553 w 8518980"/>
              <a:gd name="connsiteY36" fmla="*/ 5962512 h 7155210"/>
              <a:gd name="connsiteX37" fmla="*/ 4065857 w 8518980"/>
              <a:gd name="connsiteY37" fmla="*/ 6871208 h 7155210"/>
              <a:gd name="connsiteX38" fmla="*/ 3157160 w 8518980"/>
              <a:gd name="connsiteY38" fmla="*/ 5962512 h 7155210"/>
              <a:gd name="connsiteX39" fmla="*/ 3157161 w 8518980"/>
              <a:gd name="connsiteY39" fmla="*/ 908696 h 7155210"/>
              <a:gd name="connsiteX40" fmla="*/ 3160029 w 8518980"/>
              <a:gd name="connsiteY40" fmla="*/ 851895 h 7155210"/>
              <a:gd name="connsiteX41" fmla="*/ 1920892 w 8518980"/>
              <a:gd name="connsiteY41" fmla="*/ 2081915 h 7155210"/>
              <a:gd name="connsiteX42" fmla="*/ 2667530 w 8518980"/>
              <a:gd name="connsiteY42" fmla="*/ 1340771 h 7155210"/>
              <a:gd name="connsiteX43" fmla="*/ 2702061 w 8518980"/>
              <a:gd name="connsiteY43" fmla="*/ 1351490 h 7155210"/>
              <a:gd name="connsiteX44" fmla="*/ 3045487 w 8518980"/>
              <a:gd name="connsiteY44" fmla="*/ 1869600 h 7155210"/>
              <a:gd name="connsiteX45" fmla="*/ 3045487 w 8518980"/>
              <a:gd name="connsiteY45" fmla="*/ 5508018 h 7155210"/>
              <a:gd name="connsiteX46" fmla="*/ 2483189 w 8518980"/>
              <a:gd name="connsiteY46" fmla="*/ 6070316 h 7155210"/>
              <a:gd name="connsiteX47" fmla="*/ 1920891 w 8518980"/>
              <a:gd name="connsiteY47" fmla="*/ 5508018 h 7155210"/>
              <a:gd name="connsiteX48" fmla="*/ 1920892 w 8518980"/>
              <a:gd name="connsiteY48" fmla="*/ 2081915 h 7155210"/>
              <a:gd name="connsiteX49" fmla="*/ 0 w 8518980"/>
              <a:gd name="connsiteY49" fmla="*/ 3957865 h 7155210"/>
              <a:gd name="connsiteX50" fmla="*/ 1810910 w 8518980"/>
              <a:gd name="connsiteY50" fmla="*/ 2191087 h 7155210"/>
              <a:gd name="connsiteX51" fmla="*/ 1810910 w 8518980"/>
              <a:gd name="connsiteY51" fmla="*/ 4917643 h 7155210"/>
              <a:gd name="connsiteX52" fmla="*/ 1424300 w 8518980"/>
              <a:gd name="connsiteY52" fmla="*/ 5304253 h 7155210"/>
              <a:gd name="connsiteX53" fmla="*/ 1013578 w 8518980"/>
              <a:gd name="connsiteY53" fmla="*/ 4972519 h 7155210"/>
              <a:gd name="connsiteX54" fmla="*/ 0 w 8518980"/>
              <a:gd name="connsiteY54" fmla="*/ 3957865 h 7155210"/>
              <a:gd name="connsiteX0" fmla="*/ 5454362 w 8518980"/>
              <a:gd name="connsiteY0" fmla="*/ 5579547 h 7155210"/>
              <a:gd name="connsiteX1" fmla="*/ 6052265 w 8518980"/>
              <a:gd name="connsiteY1" fmla="*/ 5563540 h 7155210"/>
              <a:gd name="connsiteX2" fmla="*/ 6031843 w 8518980"/>
              <a:gd name="connsiteY2" fmla="*/ 6161309 h 7155210"/>
              <a:gd name="connsiteX3" fmla="*/ 5433939 w 8518980"/>
              <a:gd name="connsiteY3" fmla="*/ 6177316 h 7155210"/>
              <a:gd name="connsiteX4" fmla="*/ 5454362 w 8518980"/>
              <a:gd name="connsiteY4" fmla="*/ 5579547 h 7155210"/>
              <a:gd name="connsiteX5" fmla="*/ 6579525 w 8518980"/>
              <a:gd name="connsiteY5" fmla="*/ 2220085 h 7155210"/>
              <a:gd name="connsiteX6" fmla="*/ 8518980 w 8518980"/>
              <a:gd name="connsiteY6" fmla="*/ 4142231 h 7155210"/>
              <a:gd name="connsiteX7" fmla="*/ 7216394 w 8518980"/>
              <a:gd name="connsiteY7" fmla="*/ 5379869 h 7155210"/>
              <a:gd name="connsiteX8" fmla="*/ 6595649 w 8518980"/>
              <a:gd name="connsiteY8" fmla="*/ 5996046 h 7155210"/>
              <a:gd name="connsiteX9" fmla="*/ 6579525 w 8518980"/>
              <a:gd name="connsiteY9" fmla="*/ 5916179 h 7155210"/>
              <a:gd name="connsiteX10" fmla="*/ 6579525 w 8518980"/>
              <a:gd name="connsiteY10" fmla="*/ 2220085 h 7155210"/>
              <a:gd name="connsiteX11" fmla="*/ 1121578 w 8518980"/>
              <a:gd name="connsiteY11" fmla="*/ 5606027 h 7155210"/>
              <a:gd name="connsiteX12" fmla="*/ 1418321 w 8518980"/>
              <a:gd name="connsiteY12" fmla="*/ 5483113 h 7155210"/>
              <a:gd name="connsiteX13" fmla="*/ 1837976 w 8518980"/>
              <a:gd name="connsiteY13" fmla="*/ 5902769 h 7155210"/>
              <a:gd name="connsiteX14" fmla="*/ 1837975 w 8518980"/>
              <a:gd name="connsiteY14" fmla="*/ 6735554 h 7155210"/>
              <a:gd name="connsiteX15" fmla="*/ 1418319 w 8518980"/>
              <a:gd name="connsiteY15" fmla="*/ 7155210 h 7155210"/>
              <a:gd name="connsiteX16" fmla="*/ 1418320 w 8518980"/>
              <a:gd name="connsiteY16" fmla="*/ 7155209 h 7155210"/>
              <a:gd name="connsiteX17" fmla="*/ 998664 w 8518980"/>
              <a:gd name="connsiteY17" fmla="*/ 6735553 h 7155210"/>
              <a:gd name="connsiteX18" fmla="*/ 998664 w 8518980"/>
              <a:gd name="connsiteY18" fmla="*/ 5902769 h 7155210"/>
              <a:gd name="connsiteX19" fmla="*/ 1121578 w 8518980"/>
              <a:gd name="connsiteY19" fmla="*/ 5606027 h 7155210"/>
              <a:gd name="connsiteX20" fmla="*/ 5057687 w 8518980"/>
              <a:gd name="connsiteY20" fmla="*/ 686966 h 7155210"/>
              <a:gd name="connsiteX21" fmla="*/ 6401590 w 8518980"/>
              <a:gd name="connsiteY21" fmla="*/ 2040831 h 7155210"/>
              <a:gd name="connsiteX22" fmla="*/ 6393278 w 8518980"/>
              <a:gd name="connsiteY22" fmla="*/ 4894009 h 7155210"/>
              <a:gd name="connsiteX23" fmla="*/ 5503104 w 8518980"/>
              <a:gd name="connsiteY23" fmla="*/ 5374102 h 7155210"/>
              <a:gd name="connsiteX24" fmla="*/ 5697136 w 8518980"/>
              <a:gd name="connsiteY24" fmla="*/ 5343991 h 7155210"/>
              <a:gd name="connsiteX25" fmla="*/ 5151540 w 8518980"/>
              <a:gd name="connsiteY25" fmla="*/ 4339677 h 7155210"/>
              <a:gd name="connsiteX26" fmla="*/ 5057687 w 8518980"/>
              <a:gd name="connsiteY26" fmla="*/ 686966 h 7155210"/>
              <a:gd name="connsiteX27" fmla="*/ 3160029 w 8518980"/>
              <a:gd name="connsiteY27" fmla="*/ 851895 h 7155210"/>
              <a:gd name="connsiteX28" fmla="*/ 4015687 w 8518980"/>
              <a:gd name="connsiteY28" fmla="*/ 2534 h 7155210"/>
              <a:gd name="connsiteX29" fmla="*/ 4065857 w 8518980"/>
              <a:gd name="connsiteY29" fmla="*/ 0 h 7155210"/>
              <a:gd name="connsiteX30" fmla="*/ 4419563 w 8518980"/>
              <a:gd name="connsiteY30" fmla="*/ 71410 h 7155210"/>
              <a:gd name="connsiteX31" fmla="*/ 4478317 w 8518980"/>
              <a:gd name="connsiteY31" fmla="*/ 103301 h 7155210"/>
              <a:gd name="connsiteX32" fmla="*/ 4874741 w 8518980"/>
              <a:gd name="connsiteY32" fmla="*/ 502664 h 7155210"/>
              <a:gd name="connsiteX33" fmla="*/ 4903144 w 8518980"/>
              <a:gd name="connsiteY33" fmla="*/ 554990 h 7155210"/>
              <a:gd name="connsiteX34" fmla="*/ 4974553 w 8518980"/>
              <a:gd name="connsiteY34" fmla="*/ 908696 h 7155210"/>
              <a:gd name="connsiteX35" fmla="*/ 5024188 w 8518980"/>
              <a:gd name="connsiteY35" fmla="*/ 3512677 h 7155210"/>
              <a:gd name="connsiteX36" fmla="*/ 4974553 w 8518980"/>
              <a:gd name="connsiteY36" fmla="*/ 5962512 h 7155210"/>
              <a:gd name="connsiteX37" fmla="*/ 4065857 w 8518980"/>
              <a:gd name="connsiteY37" fmla="*/ 6871208 h 7155210"/>
              <a:gd name="connsiteX38" fmla="*/ 3157160 w 8518980"/>
              <a:gd name="connsiteY38" fmla="*/ 5962512 h 7155210"/>
              <a:gd name="connsiteX39" fmla="*/ 3157161 w 8518980"/>
              <a:gd name="connsiteY39" fmla="*/ 908696 h 7155210"/>
              <a:gd name="connsiteX40" fmla="*/ 3160029 w 8518980"/>
              <a:gd name="connsiteY40" fmla="*/ 851895 h 7155210"/>
              <a:gd name="connsiteX41" fmla="*/ 1920892 w 8518980"/>
              <a:gd name="connsiteY41" fmla="*/ 2081915 h 7155210"/>
              <a:gd name="connsiteX42" fmla="*/ 2667530 w 8518980"/>
              <a:gd name="connsiteY42" fmla="*/ 1340771 h 7155210"/>
              <a:gd name="connsiteX43" fmla="*/ 2702061 w 8518980"/>
              <a:gd name="connsiteY43" fmla="*/ 1351490 h 7155210"/>
              <a:gd name="connsiteX44" fmla="*/ 3045487 w 8518980"/>
              <a:gd name="connsiteY44" fmla="*/ 1869600 h 7155210"/>
              <a:gd name="connsiteX45" fmla="*/ 3045487 w 8518980"/>
              <a:gd name="connsiteY45" fmla="*/ 5508018 h 7155210"/>
              <a:gd name="connsiteX46" fmla="*/ 2483189 w 8518980"/>
              <a:gd name="connsiteY46" fmla="*/ 6070316 h 7155210"/>
              <a:gd name="connsiteX47" fmla="*/ 1920891 w 8518980"/>
              <a:gd name="connsiteY47" fmla="*/ 5508018 h 7155210"/>
              <a:gd name="connsiteX48" fmla="*/ 1920892 w 8518980"/>
              <a:gd name="connsiteY48" fmla="*/ 2081915 h 7155210"/>
              <a:gd name="connsiteX49" fmla="*/ 0 w 8518980"/>
              <a:gd name="connsiteY49" fmla="*/ 3957865 h 7155210"/>
              <a:gd name="connsiteX50" fmla="*/ 1810910 w 8518980"/>
              <a:gd name="connsiteY50" fmla="*/ 2191087 h 7155210"/>
              <a:gd name="connsiteX51" fmla="*/ 1810910 w 8518980"/>
              <a:gd name="connsiteY51" fmla="*/ 4917643 h 7155210"/>
              <a:gd name="connsiteX52" fmla="*/ 1424300 w 8518980"/>
              <a:gd name="connsiteY52" fmla="*/ 5304253 h 7155210"/>
              <a:gd name="connsiteX53" fmla="*/ 1013578 w 8518980"/>
              <a:gd name="connsiteY53" fmla="*/ 4972519 h 7155210"/>
              <a:gd name="connsiteX54" fmla="*/ 0 w 8518980"/>
              <a:gd name="connsiteY54" fmla="*/ 3957865 h 7155210"/>
              <a:gd name="connsiteX0" fmla="*/ 5454362 w 8518980"/>
              <a:gd name="connsiteY0" fmla="*/ 5579547 h 7155210"/>
              <a:gd name="connsiteX1" fmla="*/ 6052265 w 8518980"/>
              <a:gd name="connsiteY1" fmla="*/ 5563540 h 7155210"/>
              <a:gd name="connsiteX2" fmla="*/ 6031843 w 8518980"/>
              <a:gd name="connsiteY2" fmla="*/ 6161309 h 7155210"/>
              <a:gd name="connsiteX3" fmla="*/ 5433939 w 8518980"/>
              <a:gd name="connsiteY3" fmla="*/ 6177316 h 7155210"/>
              <a:gd name="connsiteX4" fmla="*/ 5454362 w 8518980"/>
              <a:gd name="connsiteY4" fmla="*/ 5579547 h 7155210"/>
              <a:gd name="connsiteX5" fmla="*/ 6579525 w 8518980"/>
              <a:gd name="connsiteY5" fmla="*/ 2220085 h 7155210"/>
              <a:gd name="connsiteX6" fmla="*/ 8518980 w 8518980"/>
              <a:gd name="connsiteY6" fmla="*/ 4142231 h 7155210"/>
              <a:gd name="connsiteX7" fmla="*/ 7216394 w 8518980"/>
              <a:gd name="connsiteY7" fmla="*/ 5379869 h 7155210"/>
              <a:gd name="connsiteX8" fmla="*/ 6595649 w 8518980"/>
              <a:gd name="connsiteY8" fmla="*/ 5996046 h 7155210"/>
              <a:gd name="connsiteX9" fmla="*/ 6579525 w 8518980"/>
              <a:gd name="connsiteY9" fmla="*/ 5916179 h 7155210"/>
              <a:gd name="connsiteX10" fmla="*/ 6579525 w 8518980"/>
              <a:gd name="connsiteY10" fmla="*/ 2220085 h 7155210"/>
              <a:gd name="connsiteX11" fmla="*/ 1121578 w 8518980"/>
              <a:gd name="connsiteY11" fmla="*/ 5606027 h 7155210"/>
              <a:gd name="connsiteX12" fmla="*/ 1418321 w 8518980"/>
              <a:gd name="connsiteY12" fmla="*/ 5483113 h 7155210"/>
              <a:gd name="connsiteX13" fmla="*/ 1837976 w 8518980"/>
              <a:gd name="connsiteY13" fmla="*/ 5902769 h 7155210"/>
              <a:gd name="connsiteX14" fmla="*/ 1837975 w 8518980"/>
              <a:gd name="connsiteY14" fmla="*/ 6735554 h 7155210"/>
              <a:gd name="connsiteX15" fmla="*/ 1418319 w 8518980"/>
              <a:gd name="connsiteY15" fmla="*/ 7155210 h 7155210"/>
              <a:gd name="connsiteX16" fmla="*/ 1418320 w 8518980"/>
              <a:gd name="connsiteY16" fmla="*/ 7155209 h 7155210"/>
              <a:gd name="connsiteX17" fmla="*/ 998664 w 8518980"/>
              <a:gd name="connsiteY17" fmla="*/ 6735553 h 7155210"/>
              <a:gd name="connsiteX18" fmla="*/ 998664 w 8518980"/>
              <a:gd name="connsiteY18" fmla="*/ 5902769 h 7155210"/>
              <a:gd name="connsiteX19" fmla="*/ 1121578 w 8518980"/>
              <a:gd name="connsiteY19" fmla="*/ 5606027 h 7155210"/>
              <a:gd name="connsiteX20" fmla="*/ 5057687 w 8518980"/>
              <a:gd name="connsiteY20" fmla="*/ 686966 h 7155210"/>
              <a:gd name="connsiteX21" fmla="*/ 6401590 w 8518980"/>
              <a:gd name="connsiteY21" fmla="*/ 2040831 h 7155210"/>
              <a:gd name="connsiteX22" fmla="*/ 6393278 w 8518980"/>
              <a:gd name="connsiteY22" fmla="*/ 4894009 h 7155210"/>
              <a:gd name="connsiteX23" fmla="*/ 5503104 w 8518980"/>
              <a:gd name="connsiteY23" fmla="*/ 5374102 h 7155210"/>
              <a:gd name="connsiteX24" fmla="*/ 5697136 w 8518980"/>
              <a:gd name="connsiteY24" fmla="*/ 5343991 h 7155210"/>
              <a:gd name="connsiteX25" fmla="*/ 5151540 w 8518980"/>
              <a:gd name="connsiteY25" fmla="*/ 4339677 h 7155210"/>
              <a:gd name="connsiteX26" fmla="*/ 5057687 w 8518980"/>
              <a:gd name="connsiteY26" fmla="*/ 686966 h 7155210"/>
              <a:gd name="connsiteX27" fmla="*/ 3160029 w 8518980"/>
              <a:gd name="connsiteY27" fmla="*/ 851895 h 7155210"/>
              <a:gd name="connsiteX28" fmla="*/ 4015687 w 8518980"/>
              <a:gd name="connsiteY28" fmla="*/ 2534 h 7155210"/>
              <a:gd name="connsiteX29" fmla="*/ 4065857 w 8518980"/>
              <a:gd name="connsiteY29" fmla="*/ 0 h 7155210"/>
              <a:gd name="connsiteX30" fmla="*/ 4419563 w 8518980"/>
              <a:gd name="connsiteY30" fmla="*/ 71410 h 7155210"/>
              <a:gd name="connsiteX31" fmla="*/ 4478317 w 8518980"/>
              <a:gd name="connsiteY31" fmla="*/ 103301 h 7155210"/>
              <a:gd name="connsiteX32" fmla="*/ 4874741 w 8518980"/>
              <a:gd name="connsiteY32" fmla="*/ 502664 h 7155210"/>
              <a:gd name="connsiteX33" fmla="*/ 4903144 w 8518980"/>
              <a:gd name="connsiteY33" fmla="*/ 554990 h 7155210"/>
              <a:gd name="connsiteX34" fmla="*/ 4974553 w 8518980"/>
              <a:gd name="connsiteY34" fmla="*/ 908696 h 7155210"/>
              <a:gd name="connsiteX35" fmla="*/ 5024188 w 8518980"/>
              <a:gd name="connsiteY35" fmla="*/ 3512677 h 7155210"/>
              <a:gd name="connsiteX36" fmla="*/ 4974553 w 8518980"/>
              <a:gd name="connsiteY36" fmla="*/ 5962512 h 7155210"/>
              <a:gd name="connsiteX37" fmla="*/ 4065857 w 8518980"/>
              <a:gd name="connsiteY37" fmla="*/ 6871208 h 7155210"/>
              <a:gd name="connsiteX38" fmla="*/ 3157160 w 8518980"/>
              <a:gd name="connsiteY38" fmla="*/ 5962512 h 7155210"/>
              <a:gd name="connsiteX39" fmla="*/ 3157161 w 8518980"/>
              <a:gd name="connsiteY39" fmla="*/ 908696 h 7155210"/>
              <a:gd name="connsiteX40" fmla="*/ 3160029 w 8518980"/>
              <a:gd name="connsiteY40" fmla="*/ 851895 h 7155210"/>
              <a:gd name="connsiteX41" fmla="*/ 1920892 w 8518980"/>
              <a:gd name="connsiteY41" fmla="*/ 2081915 h 7155210"/>
              <a:gd name="connsiteX42" fmla="*/ 2667530 w 8518980"/>
              <a:gd name="connsiteY42" fmla="*/ 1340771 h 7155210"/>
              <a:gd name="connsiteX43" fmla="*/ 2702061 w 8518980"/>
              <a:gd name="connsiteY43" fmla="*/ 1351490 h 7155210"/>
              <a:gd name="connsiteX44" fmla="*/ 3045487 w 8518980"/>
              <a:gd name="connsiteY44" fmla="*/ 1869600 h 7155210"/>
              <a:gd name="connsiteX45" fmla="*/ 3045487 w 8518980"/>
              <a:gd name="connsiteY45" fmla="*/ 5508018 h 7155210"/>
              <a:gd name="connsiteX46" fmla="*/ 2483189 w 8518980"/>
              <a:gd name="connsiteY46" fmla="*/ 6070316 h 7155210"/>
              <a:gd name="connsiteX47" fmla="*/ 1920891 w 8518980"/>
              <a:gd name="connsiteY47" fmla="*/ 5508018 h 7155210"/>
              <a:gd name="connsiteX48" fmla="*/ 1920892 w 8518980"/>
              <a:gd name="connsiteY48" fmla="*/ 2081915 h 7155210"/>
              <a:gd name="connsiteX49" fmla="*/ 0 w 8518980"/>
              <a:gd name="connsiteY49" fmla="*/ 3957865 h 7155210"/>
              <a:gd name="connsiteX50" fmla="*/ 1810910 w 8518980"/>
              <a:gd name="connsiteY50" fmla="*/ 2191087 h 7155210"/>
              <a:gd name="connsiteX51" fmla="*/ 1810910 w 8518980"/>
              <a:gd name="connsiteY51" fmla="*/ 4917643 h 7155210"/>
              <a:gd name="connsiteX52" fmla="*/ 1424300 w 8518980"/>
              <a:gd name="connsiteY52" fmla="*/ 5304253 h 7155210"/>
              <a:gd name="connsiteX53" fmla="*/ 994376 w 8518980"/>
              <a:gd name="connsiteY53" fmla="*/ 4978748 h 7155210"/>
              <a:gd name="connsiteX54" fmla="*/ 0 w 8518980"/>
              <a:gd name="connsiteY54" fmla="*/ 3957865 h 715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8518980" h="7155210">
                <a:moveTo>
                  <a:pt x="5454362" y="5579547"/>
                </a:moveTo>
                <a:cubicBezTo>
                  <a:pt x="5643758" y="5440942"/>
                  <a:pt x="5892798" y="5402891"/>
                  <a:pt x="6052265" y="5563540"/>
                </a:cubicBezTo>
                <a:cubicBezTo>
                  <a:pt x="6211732" y="5724189"/>
                  <a:pt x="6202589" y="5991819"/>
                  <a:pt x="6031843" y="6161309"/>
                </a:cubicBezTo>
                <a:cubicBezTo>
                  <a:pt x="5861096" y="6330799"/>
                  <a:pt x="5593406" y="6337966"/>
                  <a:pt x="5433939" y="6177316"/>
                </a:cubicBezTo>
                <a:cubicBezTo>
                  <a:pt x="5274472" y="6016667"/>
                  <a:pt x="5283615" y="5749037"/>
                  <a:pt x="5454362" y="5579547"/>
                </a:cubicBezTo>
                <a:close/>
                <a:moveTo>
                  <a:pt x="6579525" y="2220085"/>
                </a:moveTo>
                <a:lnTo>
                  <a:pt x="8518980" y="4142231"/>
                </a:lnTo>
                <a:cubicBezTo>
                  <a:pt x="8182993" y="4499665"/>
                  <a:pt x="8493870" y="4175318"/>
                  <a:pt x="7216394" y="5379869"/>
                </a:cubicBezTo>
                <a:cubicBezTo>
                  <a:pt x="8547189" y="4216428"/>
                  <a:pt x="6802564" y="5790654"/>
                  <a:pt x="6595649" y="5996046"/>
                </a:cubicBezTo>
                <a:lnTo>
                  <a:pt x="6579525" y="5916179"/>
                </a:lnTo>
                <a:lnTo>
                  <a:pt x="6579525" y="2220085"/>
                </a:lnTo>
                <a:close/>
                <a:moveTo>
                  <a:pt x="1121578" y="5606027"/>
                </a:moveTo>
                <a:cubicBezTo>
                  <a:pt x="1197521" y="5530085"/>
                  <a:pt x="1302435" y="5483113"/>
                  <a:pt x="1418321" y="5483113"/>
                </a:cubicBezTo>
                <a:cubicBezTo>
                  <a:pt x="1650090" y="5483113"/>
                  <a:pt x="1837976" y="5670999"/>
                  <a:pt x="1837976" y="5902769"/>
                </a:cubicBezTo>
                <a:cubicBezTo>
                  <a:pt x="1837977" y="6180364"/>
                  <a:pt x="1837975" y="6457959"/>
                  <a:pt x="1837975" y="6735554"/>
                </a:cubicBezTo>
                <a:cubicBezTo>
                  <a:pt x="1837975" y="6967324"/>
                  <a:pt x="1650089" y="7155210"/>
                  <a:pt x="1418319" y="7155210"/>
                </a:cubicBezTo>
                <a:lnTo>
                  <a:pt x="1418320" y="7155209"/>
                </a:lnTo>
                <a:cubicBezTo>
                  <a:pt x="1186550" y="7155209"/>
                  <a:pt x="998664" y="6967323"/>
                  <a:pt x="998664" y="6735553"/>
                </a:cubicBezTo>
                <a:lnTo>
                  <a:pt x="998664" y="5902769"/>
                </a:lnTo>
                <a:cubicBezTo>
                  <a:pt x="998664" y="5786884"/>
                  <a:pt x="1045635" y="5681970"/>
                  <a:pt x="1121578" y="5606027"/>
                </a:cubicBezTo>
                <a:close/>
                <a:moveTo>
                  <a:pt x="5057687" y="686966"/>
                </a:moveTo>
                <a:lnTo>
                  <a:pt x="6401590" y="2040831"/>
                </a:lnTo>
                <a:cubicBezTo>
                  <a:pt x="6401590" y="2809054"/>
                  <a:pt x="6393278" y="4125786"/>
                  <a:pt x="6393278" y="4894009"/>
                </a:cubicBezTo>
                <a:cubicBezTo>
                  <a:pt x="5673660" y="5330297"/>
                  <a:pt x="5874214" y="5374102"/>
                  <a:pt x="5503104" y="5374102"/>
                </a:cubicBezTo>
                <a:lnTo>
                  <a:pt x="5697136" y="5343991"/>
                </a:lnTo>
                <a:cubicBezTo>
                  <a:pt x="5326028" y="5343990"/>
                  <a:pt x="5151540" y="4710786"/>
                  <a:pt x="5151540" y="4339677"/>
                </a:cubicBezTo>
                <a:cubicBezTo>
                  <a:pt x="5151540" y="3120166"/>
                  <a:pt x="5057687" y="1906477"/>
                  <a:pt x="5057687" y="686966"/>
                </a:cubicBezTo>
                <a:close/>
                <a:moveTo>
                  <a:pt x="3160029" y="851895"/>
                </a:moveTo>
                <a:lnTo>
                  <a:pt x="4015687" y="2534"/>
                </a:lnTo>
                <a:lnTo>
                  <a:pt x="4065857" y="0"/>
                </a:lnTo>
                <a:cubicBezTo>
                  <a:pt x="4191322" y="0"/>
                  <a:pt x="4310848" y="25427"/>
                  <a:pt x="4419563" y="71410"/>
                </a:cubicBezTo>
                <a:lnTo>
                  <a:pt x="4478317" y="103301"/>
                </a:lnTo>
                <a:lnTo>
                  <a:pt x="4874741" y="502664"/>
                </a:lnTo>
                <a:lnTo>
                  <a:pt x="4903144" y="554990"/>
                </a:lnTo>
                <a:cubicBezTo>
                  <a:pt x="4949126" y="663706"/>
                  <a:pt x="4974553" y="783231"/>
                  <a:pt x="4974553" y="908696"/>
                </a:cubicBezTo>
                <a:cubicBezTo>
                  <a:pt x="4968108" y="1790987"/>
                  <a:pt x="5030633" y="2630386"/>
                  <a:pt x="5024188" y="3512677"/>
                </a:cubicBezTo>
                <a:lnTo>
                  <a:pt x="4974553" y="5962512"/>
                </a:lnTo>
                <a:cubicBezTo>
                  <a:pt x="4974553" y="6464371"/>
                  <a:pt x="4567715" y="6871208"/>
                  <a:pt x="4065857" y="6871208"/>
                </a:cubicBezTo>
                <a:cubicBezTo>
                  <a:pt x="3563998" y="6871208"/>
                  <a:pt x="3157160" y="6464371"/>
                  <a:pt x="3157160" y="5962512"/>
                </a:cubicBezTo>
                <a:cubicBezTo>
                  <a:pt x="3157160" y="4277907"/>
                  <a:pt x="3157161" y="2593301"/>
                  <a:pt x="3157161" y="908696"/>
                </a:cubicBezTo>
                <a:lnTo>
                  <a:pt x="3160029" y="851895"/>
                </a:lnTo>
                <a:close/>
                <a:moveTo>
                  <a:pt x="1920892" y="2081915"/>
                </a:moveTo>
                <a:lnTo>
                  <a:pt x="2667530" y="1340771"/>
                </a:lnTo>
                <a:lnTo>
                  <a:pt x="2702061" y="1351490"/>
                </a:lnTo>
                <a:cubicBezTo>
                  <a:pt x="2903878" y="1436851"/>
                  <a:pt x="3045487" y="1636689"/>
                  <a:pt x="3045487" y="1869600"/>
                </a:cubicBezTo>
                <a:lnTo>
                  <a:pt x="3045487" y="5508018"/>
                </a:lnTo>
                <a:cubicBezTo>
                  <a:pt x="3045486" y="5818567"/>
                  <a:pt x="2793737" y="6070316"/>
                  <a:pt x="2483189" y="6070316"/>
                </a:cubicBezTo>
                <a:cubicBezTo>
                  <a:pt x="2172639" y="6070316"/>
                  <a:pt x="1920891" y="5818567"/>
                  <a:pt x="1920891" y="5508018"/>
                </a:cubicBezTo>
                <a:cubicBezTo>
                  <a:pt x="1920891" y="4365984"/>
                  <a:pt x="1920892" y="3223949"/>
                  <a:pt x="1920892" y="2081915"/>
                </a:cubicBezTo>
                <a:close/>
                <a:moveTo>
                  <a:pt x="0" y="3957865"/>
                </a:moveTo>
                <a:lnTo>
                  <a:pt x="1810910" y="2191087"/>
                </a:lnTo>
                <a:lnTo>
                  <a:pt x="1810910" y="4917643"/>
                </a:lnTo>
                <a:cubicBezTo>
                  <a:pt x="1810910" y="5131162"/>
                  <a:pt x="1557189" y="5295107"/>
                  <a:pt x="1424300" y="5304253"/>
                </a:cubicBezTo>
                <a:cubicBezTo>
                  <a:pt x="1291411" y="5313399"/>
                  <a:pt x="1145935" y="5153559"/>
                  <a:pt x="994376" y="4978748"/>
                </a:cubicBezTo>
                <a:cubicBezTo>
                  <a:pt x="656517" y="4640530"/>
                  <a:pt x="337859" y="4296083"/>
                  <a:pt x="0" y="3957865"/>
                </a:cubicBezTo>
                <a:close/>
              </a:path>
            </a:pathLst>
          </a:custGeom>
          <a:blipFill dpi="0" rotWithShape="0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674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>
              <a:schemeClr val="accent1">
                <a:alpha val="43000"/>
              </a:schemeClr>
            </a:glow>
            <a:innerShdw blurRad="1244600" dist="50800" dir="5160000">
              <a:schemeClr val="tx1">
                <a:lumMod val="95000"/>
                <a:lumOff val="5000"/>
                <a:alpha val="44000"/>
              </a:scheme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 dirty="0">
              <a:ln w="0"/>
              <a:solidFill>
                <a:schemeClr val="tx1"/>
              </a:solidFill>
              <a:effectLst>
                <a:outerShdw blurRad="38100" dist="19050" dir="2700000" sx="43000" sy="43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4CC0F9-088B-8098-24DD-687FE9517B13}"/>
              </a:ext>
            </a:extLst>
          </p:cNvPr>
          <p:cNvSpPr txBox="1"/>
          <p:nvPr/>
        </p:nvSpPr>
        <p:spPr>
          <a:xfrm>
            <a:off x="520724" y="4902134"/>
            <a:ext cx="567028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masis MT Pro Black" panose="02040A04050005020304" pitchFamily="18" charset="0"/>
              </a:rPr>
              <a:t>BU</a:t>
            </a:r>
            <a:r>
              <a:rPr lang="en-US" sz="7200" b="1" dirty="0">
                <a:solidFill>
                  <a:schemeClr val="accent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masis MT Pro Black" panose="02040A04050005020304" pitchFamily="18" charset="0"/>
              </a:rPr>
              <a:t>LGA</a:t>
            </a:r>
            <a:r>
              <a:rPr lang="en-US" sz="7200" b="1" dirty="0">
                <a:solidFill>
                  <a:srgbClr val="FF00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masis MT Pro Black" panose="02040A04050005020304" pitchFamily="18" charset="0"/>
              </a:rPr>
              <a:t>RIA</a:t>
            </a:r>
            <a:endParaRPr lang="el-GR" sz="7200" b="1" dirty="0">
              <a:solidFill>
                <a:srgbClr val="FF0000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74CF6E-17E8-0297-B585-3A48057D05F4}"/>
              </a:ext>
            </a:extLst>
          </p:cNvPr>
          <p:cNvSpPr txBox="1"/>
          <p:nvPr/>
        </p:nvSpPr>
        <p:spPr>
          <a:xfrm>
            <a:off x="125381" y="6449961"/>
            <a:ext cx="3087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PowerPoint made by : Pantelis Kolias</a:t>
            </a:r>
            <a:endParaRPr lang="el-G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908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005891-D001-D027-F96E-6B40823ED366}"/>
              </a:ext>
            </a:extLst>
          </p:cNvPr>
          <p:cNvSpPr txBox="1"/>
          <p:nvPr/>
        </p:nvSpPr>
        <p:spPr>
          <a:xfrm>
            <a:off x="3937000" y="0"/>
            <a:ext cx="431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ECONOMY</a:t>
            </a:r>
            <a:endParaRPr lang="el-G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ADFAF6-97F5-470C-90A6-9C8486B139AA}"/>
              </a:ext>
            </a:extLst>
          </p:cNvPr>
          <p:cNvSpPr txBox="1"/>
          <p:nvPr/>
        </p:nvSpPr>
        <p:spPr>
          <a:xfrm>
            <a:off x="1422400" y="1828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BBC0EF-8A7F-1262-0217-EEAE847E845D}"/>
              </a:ext>
            </a:extLst>
          </p:cNvPr>
          <p:cNvSpPr txBox="1"/>
          <p:nvPr/>
        </p:nvSpPr>
        <p:spPr>
          <a:xfrm>
            <a:off x="-38269" y="5037030"/>
            <a:ext cx="59547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National Currency - Bulgarian Lev</a:t>
            </a:r>
          </a:p>
          <a:p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GPT per Capita  –  56% ( Lowest in the EU)</a:t>
            </a:r>
          </a:p>
          <a:p>
            <a:endParaRPr lang="en-GB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National Debt – 22.9 Million ( 2</a:t>
            </a:r>
            <a:r>
              <a:rPr lang="en-GB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nd</a:t>
            </a: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lowest in the EU 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pic>
        <p:nvPicPr>
          <p:cNvPr id="11" name="Εικόνα 10" descr="Εικόνα που περιέχει νόμισμα, χρήματα, μέντα/νομισματοκοπείο, νικέλιο/πεντάρ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AD9D0089-8D4B-A63B-3964-A57C4CE0D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111680"/>
            <a:ext cx="1468120" cy="976967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χαρτονόμισμα, μετρητά, χρήματ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2E66F92A-87F0-EB70-109C-4B8D5D8DE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111680"/>
            <a:ext cx="1500305" cy="1001454"/>
          </a:xfrm>
          <a:prstGeom prst="rect">
            <a:avLst/>
          </a:prstGeom>
        </p:spPr>
      </p:pic>
      <p:grpSp>
        <p:nvGrpSpPr>
          <p:cNvPr id="22" name="Ομάδα 21">
            <a:extLst>
              <a:ext uri="{FF2B5EF4-FFF2-40B4-BE49-F238E27FC236}">
                <a16:creationId xmlns:a16="http://schemas.microsoft.com/office/drawing/2014/main" xmlns="" id="{AAF6B4A7-A428-AE6F-E8BD-F79F14D4EBFB}"/>
              </a:ext>
            </a:extLst>
          </p:cNvPr>
          <p:cNvGrpSpPr/>
          <p:nvPr/>
        </p:nvGrpSpPr>
        <p:grpSpPr>
          <a:xfrm>
            <a:off x="392943" y="1828800"/>
            <a:ext cx="4301374" cy="2892190"/>
            <a:chOff x="7138786" y="2274400"/>
            <a:chExt cx="4301374" cy="2892190"/>
          </a:xfrm>
        </p:grpSpPr>
        <p:sp>
          <p:nvSpPr>
            <p:cNvPr id="16" name="Ορθογώνιο 15">
              <a:extLst>
                <a:ext uri="{FF2B5EF4-FFF2-40B4-BE49-F238E27FC236}">
                  <a16:creationId xmlns:a16="http://schemas.microsoft.com/office/drawing/2014/main" xmlns="" id="{14F1ACAF-8652-BB86-F913-4E716F36C775}"/>
                </a:ext>
              </a:extLst>
            </p:cNvPr>
            <p:cNvSpPr/>
            <p:nvPr/>
          </p:nvSpPr>
          <p:spPr>
            <a:xfrm>
              <a:off x="7138786" y="2274400"/>
              <a:ext cx="3942000" cy="2892190"/>
            </a:xfrm>
            <a:prstGeom prst="rect">
              <a:avLst/>
            </a:prstGeom>
            <a:gradFill>
              <a:gsLst>
                <a:gs pos="51000">
                  <a:srgbClr val="00B050"/>
                </a:gs>
                <a:gs pos="82000">
                  <a:srgbClr val="FF0000"/>
                </a:gs>
                <a:gs pos="24000">
                  <a:schemeClr val="bg1"/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D80C05E-6CE7-83AD-74B6-A873C9A572A5}"/>
                </a:ext>
              </a:extLst>
            </p:cNvPr>
            <p:cNvSpPr txBox="1"/>
            <p:nvPr/>
          </p:nvSpPr>
          <p:spPr>
            <a:xfrm>
              <a:off x="7138786" y="2536269"/>
              <a:ext cx="4301374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EU COMMISION STATISTICS 2023</a:t>
              </a:r>
            </a:p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                                      BULGARIA         EU </a:t>
              </a:r>
            </a:p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                     </a:t>
              </a: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GDP GROWTH               2.0%              3%</a:t>
              </a: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             </a:t>
              </a: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INFLATION                      8.8%            4.3%</a:t>
              </a:r>
            </a:p>
            <a:p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endParaRP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UNEMPLOYMENT         3.9%            6.5%</a:t>
              </a:r>
            </a:p>
            <a:p>
              <a:endPara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endParaRPr>
            </a:p>
          </p:txBody>
        </p:sp>
      </p:grpSp>
      <p:grpSp>
        <p:nvGrpSpPr>
          <p:cNvPr id="24" name="Ομάδα 23">
            <a:extLst>
              <a:ext uri="{FF2B5EF4-FFF2-40B4-BE49-F238E27FC236}">
                <a16:creationId xmlns:a16="http://schemas.microsoft.com/office/drawing/2014/main" xmlns="" id="{2A7BC6C9-5063-9D55-FD55-542C22B1C7D5}"/>
              </a:ext>
            </a:extLst>
          </p:cNvPr>
          <p:cNvGrpSpPr/>
          <p:nvPr/>
        </p:nvGrpSpPr>
        <p:grpSpPr>
          <a:xfrm>
            <a:off x="5294515" y="1767504"/>
            <a:ext cx="6663806" cy="4255928"/>
            <a:chOff x="5294515" y="1767504"/>
            <a:chExt cx="6663806" cy="4255928"/>
          </a:xfrm>
        </p:grpSpPr>
        <p:pic>
          <p:nvPicPr>
            <p:cNvPr id="21" name="Εικόνα 20" descr="Εικόνα που περιέχει κείμενο, στιγμιότυπο οθόνης, γραμματοσειρά, γράφημα">
              <a:extLst>
                <a:ext uri="{FF2B5EF4-FFF2-40B4-BE49-F238E27FC236}">
                  <a16:creationId xmlns:a16="http://schemas.microsoft.com/office/drawing/2014/main" xmlns="" id="{602BE076-129E-DCCC-29CF-E6996366B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4515" y="2326640"/>
              <a:ext cx="6663806" cy="369679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5A8A8A1-40F7-5F5D-C812-8AB4511D42AF}"/>
                </a:ext>
              </a:extLst>
            </p:cNvPr>
            <p:cNvSpPr txBox="1"/>
            <p:nvPr/>
          </p:nvSpPr>
          <p:spPr>
            <a:xfrm>
              <a:off x="6096000" y="1767504"/>
              <a:ext cx="51693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Top 3 Partner in Exports within EU – 50% in 2022 </a:t>
              </a:r>
            </a:p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32488748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48040E-9389-51FC-0E80-A5B874625130}"/>
              </a:ext>
            </a:extLst>
          </p:cNvPr>
          <p:cNvSpPr txBox="1"/>
          <p:nvPr/>
        </p:nvSpPr>
        <p:spPr>
          <a:xfrm>
            <a:off x="-355718" y="-95693"/>
            <a:ext cx="8148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INPORTS - EXPORTS</a:t>
            </a:r>
            <a:endParaRPr lang="el-G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12" name="Εικόνα 11" descr="Εικόνα που περιέχει κείμενο, στιγμιότυπο οθόνης, κύκλος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9E81C919-9D90-2E22-BDBA-A25972BFA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45" y="433805"/>
            <a:ext cx="4284094" cy="3579429"/>
          </a:xfrm>
          <a:prstGeom prst="rect">
            <a:avLst/>
          </a:prstGeom>
        </p:spPr>
      </p:pic>
      <p:graphicFrame>
        <p:nvGraphicFramePr>
          <p:cNvPr id="16" name="Γράφημα 15">
            <a:extLst>
              <a:ext uri="{FF2B5EF4-FFF2-40B4-BE49-F238E27FC236}">
                <a16:creationId xmlns:a16="http://schemas.microsoft.com/office/drawing/2014/main" xmlns="" id="{BD7C0F68-F61D-3404-6EBA-F95F86779C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826390"/>
              </p:ext>
            </p:extLst>
          </p:nvPr>
        </p:nvGraphicFramePr>
        <p:xfrm>
          <a:off x="-569196" y="1503706"/>
          <a:ext cx="6545439" cy="4142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CA2FEF5-DCF3-0F5E-7BDC-563AD40092E5}"/>
              </a:ext>
            </a:extLst>
          </p:cNvPr>
          <p:cNvSpPr txBox="1"/>
          <p:nvPr/>
        </p:nvSpPr>
        <p:spPr>
          <a:xfrm>
            <a:off x="5809401" y="4542732"/>
            <a:ext cx="584448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GERMANY LEADS BOTH IN EXPORTS AND IMPORTS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TOP 5 : ROMANIA , RUSSIA , ITALY , TURKEY , GERMANY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RUSSIA 5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TH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IN EXPORTS AND 2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ND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IN IMPORTS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EU COUNTRIES  - IMPORTS 61% / EXPORTS  66%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  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sp>
        <p:nvSpPr>
          <p:cNvPr id="3" name="Βέλος: Με γωνία προς τα επάνω 2">
            <a:extLst>
              <a:ext uri="{FF2B5EF4-FFF2-40B4-BE49-F238E27FC236}">
                <a16:creationId xmlns:a16="http://schemas.microsoft.com/office/drawing/2014/main" xmlns="" id="{E7956B22-9B91-6FB5-B978-E69E4478B6A4}"/>
              </a:ext>
            </a:extLst>
          </p:cNvPr>
          <p:cNvSpPr/>
          <p:nvPr/>
        </p:nvSpPr>
        <p:spPr>
          <a:xfrm rot="5400000">
            <a:off x="6423290" y="1057733"/>
            <a:ext cx="650701" cy="74450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Βέλος: Με γωνία προς τα επάνω 3">
            <a:extLst>
              <a:ext uri="{FF2B5EF4-FFF2-40B4-BE49-F238E27FC236}">
                <a16:creationId xmlns:a16="http://schemas.microsoft.com/office/drawing/2014/main" xmlns="" id="{1D39AA18-9247-E2D3-68BE-BE042C312721}"/>
              </a:ext>
            </a:extLst>
          </p:cNvPr>
          <p:cNvSpPr/>
          <p:nvPr/>
        </p:nvSpPr>
        <p:spPr>
          <a:xfrm rot="5400000">
            <a:off x="465095" y="1221946"/>
            <a:ext cx="658761" cy="727587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9002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Box 331">
            <a:extLst>
              <a:ext uri="{FF2B5EF4-FFF2-40B4-BE49-F238E27FC236}">
                <a16:creationId xmlns:a16="http://schemas.microsoft.com/office/drawing/2014/main" xmlns="" id="{6BB6B61B-E0DC-DB5D-EADC-7460D4608D96}"/>
              </a:ext>
            </a:extLst>
          </p:cNvPr>
          <p:cNvSpPr txBox="1"/>
          <p:nvPr/>
        </p:nvSpPr>
        <p:spPr>
          <a:xfrm>
            <a:off x="649685" y="2942761"/>
            <a:ext cx="11267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BULGARIA &amp; THE EU</a:t>
            </a:r>
            <a:endParaRPr lang="el-GR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2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40EF003-C37E-C63A-4D9D-5AC655B8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241" y="0"/>
            <a:ext cx="5886632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WHEN &amp; WHY</a:t>
            </a:r>
            <a:endParaRPr lang="el-G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0493A5-19BD-041F-2CF7-5B2295667F65}"/>
              </a:ext>
            </a:extLst>
          </p:cNvPr>
          <p:cNvSpPr txBox="1"/>
          <p:nvPr/>
        </p:nvSpPr>
        <p:spPr>
          <a:xfrm>
            <a:off x="609600" y="1273387"/>
            <a:ext cx="6173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Formal application for membership on 14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th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December 1995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Joined the EU on 1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st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of January 2007 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xmlns="" id="{13DCC7BE-49CF-67EF-0AF6-05B4FA63B345}"/>
              </a:ext>
            </a:extLst>
          </p:cNvPr>
          <p:cNvSpPr/>
          <p:nvPr/>
        </p:nvSpPr>
        <p:spPr>
          <a:xfrm>
            <a:off x="4286250" y="2238374"/>
            <a:ext cx="3200400" cy="1514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WHY?</a:t>
            </a:r>
            <a:endParaRPr lang="el-G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2008B9-3E28-1A04-368C-93258C5149CC}"/>
              </a:ext>
            </a:extLst>
          </p:cNvPr>
          <p:cNvSpPr txBox="1"/>
          <p:nvPr/>
        </p:nvSpPr>
        <p:spPr>
          <a:xfrm>
            <a:off x="532661" y="1060382"/>
            <a:ext cx="58063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ECONOMIC IMPROVEMENT</a:t>
            </a:r>
          </a:p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Access to the Single market 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Big opportunities to investments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</a:t>
            </a:r>
            <a:endParaRPr lang="el-G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F28DC5-9465-C3DA-DF8B-1F17B3D6E9B9}"/>
              </a:ext>
            </a:extLst>
          </p:cNvPr>
          <p:cNvSpPr txBox="1"/>
          <p:nvPr/>
        </p:nvSpPr>
        <p:spPr>
          <a:xfrm>
            <a:off x="532661" y="2718605"/>
            <a:ext cx="45651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EUROPEAN IDENTITY</a:t>
            </a:r>
          </a:p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Socialist - &gt; European 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83AC59-2E4B-7A28-49CE-1CB14C9925EA}"/>
              </a:ext>
            </a:extLst>
          </p:cNvPr>
          <p:cNvSpPr txBox="1"/>
          <p:nvPr/>
        </p:nvSpPr>
        <p:spPr>
          <a:xfrm>
            <a:off x="503988" y="3964621"/>
            <a:ext cx="4317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SAFETY &amp; SECURITY</a:t>
            </a:r>
          </a:p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Russia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</a:t>
            </a:r>
            <a:endParaRPr lang="el-GR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44B0E2-9529-957F-663E-3B117B22BD9C}"/>
              </a:ext>
            </a:extLst>
          </p:cNvPr>
          <p:cNvSpPr txBox="1"/>
          <p:nvPr/>
        </p:nvSpPr>
        <p:spPr>
          <a:xfrm>
            <a:off x="517672" y="5289246"/>
            <a:ext cx="9477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 OF LAW &amp; DEMOCRACY CONSOLIDATION</a:t>
            </a:r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EU = ‘Watch – Guard’ </a:t>
            </a:r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Anti – Corruption Support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8407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59C2EF-6566-469A-2664-17C7CBFD7EB1}"/>
              </a:ext>
            </a:extLst>
          </p:cNvPr>
          <p:cNvSpPr txBox="1"/>
          <p:nvPr/>
        </p:nvSpPr>
        <p:spPr>
          <a:xfrm>
            <a:off x="2365533" y="186813"/>
            <a:ext cx="7691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CHANGES AND REFORMS </a:t>
            </a:r>
            <a:endParaRPr lang="el-G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BF6FD8-EBF9-088C-8284-D577024A0335}"/>
              </a:ext>
            </a:extLst>
          </p:cNvPr>
          <p:cNvSpPr txBox="1"/>
          <p:nvPr/>
        </p:nvSpPr>
        <p:spPr>
          <a:xfrm>
            <a:off x="381000" y="1387734"/>
            <a:ext cx="711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In order to join, Bulgaria had to adapt to the Eu requirements :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xmlns="" id="{7BD847E3-01F6-8BE6-D750-6894C8AD657D}"/>
              </a:ext>
            </a:extLst>
          </p:cNvPr>
          <p:cNvSpPr/>
          <p:nvPr/>
        </p:nvSpPr>
        <p:spPr>
          <a:xfrm>
            <a:off x="521280" y="2219325"/>
            <a:ext cx="2419350" cy="1390650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STREGHTEN THE RULE OF LAW 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xmlns="" id="{F34E3070-82D2-71A4-8207-30D8D75F87F5}"/>
              </a:ext>
            </a:extLst>
          </p:cNvPr>
          <p:cNvSpPr/>
          <p:nvPr/>
        </p:nvSpPr>
        <p:spPr>
          <a:xfrm>
            <a:off x="6631139" y="2143125"/>
            <a:ext cx="2541435" cy="13906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RESPECT OF HUMAN RIGHTS 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xmlns="" id="{6A3E74ED-A3C9-CC85-1598-876A8F55BEBA}"/>
              </a:ext>
            </a:extLst>
          </p:cNvPr>
          <p:cNvSpPr/>
          <p:nvPr/>
        </p:nvSpPr>
        <p:spPr>
          <a:xfrm>
            <a:off x="3576210" y="2838450"/>
            <a:ext cx="2419350" cy="139065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masis MT Pro Black" panose="02040A04050005020304" pitchFamily="18" charset="0"/>
              </a:rPr>
              <a:t>REFORMS IN THE ROLE OF MARKET ECONOMY </a:t>
            </a:r>
            <a:endParaRPr lang="el-GR" dirty="0">
              <a:latin typeface="Amasis MT Pro Black" panose="02040A04050005020304" pitchFamily="18" charset="0"/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xmlns="" id="{A15163C2-C805-20C5-8BC4-7D2EFCF48373}"/>
              </a:ext>
            </a:extLst>
          </p:cNvPr>
          <p:cNvSpPr/>
          <p:nvPr/>
        </p:nvSpPr>
        <p:spPr>
          <a:xfrm>
            <a:off x="9686070" y="2838450"/>
            <a:ext cx="2419350" cy="139065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ENSURE DEMOCRATIC INSTITUTION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C0BCA7-48B8-38C8-3A8B-4F5DB994375B}"/>
              </a:ext>
            </a:extLst>
          </p:cNvPr>
          <p:cNvSpPr txBox="1"/>
          <p:nvPr/>
        </p:nvSpPr>
        <p:spPr>
          <a:xfrm>
            <a:off x="151955" y="4823935"/>
            <a:ext cx="3354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JUIDICIAL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FIGHT AGAINST CORRUPTION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latin typeface="BeBA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9D660D-D056-95FC-A2EA-6008BFB9DB5E}"/>
              </a:ext>
            </a:extLst>
          </p:cNvPr>
          <p:cNvSpPr txBox="1"/>
          <p:nvPr/>
        </p:nvSpPr>
        <p:spPr>
          <a:xfrm>
            <a:off x="3301317" y="5791200"/>
            <a:ext cx="339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LIBERALIZATION OF ECONOMY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ED9C739-02D1-3778-4367-81EDA6689B79}"/>
              </a:ext>
            </a:extLst>
          </p:cNvPr>
          <p:cNvSpPr txBox="1"/>
          <p:nvPr/>
        </p:nvSpPr>
        <p:spPr>
          <a:xfrm>
            <a:off x="6934200" y="4685435"/>
            <a:ext cx="2873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AUTHORITY TREATMENT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DOMESTIC VIOLENCE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DICRIMINATION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4AB1A0-452B-9994-6D21-B147272DA528}"/>
              </a:ext>
            </a:extLst>
          </p:cNvPr>
          <p:cNvSpPr txBox="1"/>
          <p:nvPr/>
        </p:nvSpPr>
        <p:spPr>
          <a:xfrm>
            <a:off x="9469314" y="5788130"/>
            <a:ext cx="2483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POLITICAL STABILITY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Βέλος: Κάτω 13">
            <a:extLst>
              <a:ext uri="{FF2B5EF4-FFF2-40B4-BE49-F238E27FC236}">
                <a16:creationId xmlns:a16="http://schemas.microsoft.com/office/drawing/2014/main" xmlns="" id="{9FB99FA7-6372-1AF8-06D9-372BC2D2ADD0}"/>
              </a:ext>
            </a:extLst>
          </p:cNvPr>
          <p:cNvSpPr/>
          <p:nvPr/>
        </p:nvSpPr>
        <p:spPr>
          <a:xfrm>
            <a:off x="1360697" y="3905934"/>
            <a:ext cx="695325" cy="646331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Βέλος: Κάτω 14">
            <a:extLst>
              <a:ext uri="{FF2B5EF4-FFF2-40B4-BE49-F238E27FC236}">
                <a16:creationId xmlns:a16="http://schemas.microsoft.com/office/drawing/2014/main" xmlns="" id="{3C1EAAC2-F1A9-9478-FCF8-5E37EFC78868}"/>
              </a:ext>
            </a:extLst>
          </p:cNvPr>
          <p:cNvSpPr/>
          <p:nvPr/>
        </p:nvSpPr>
        <p:spPr>
          <a:xfrm>
            <a:off x="4438222" y="4814660"/>
            <a:ext cx="695325" cy="64633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: Κάτω 15">
            <a:extLst>
              <a:ext uri="{FF2B5EF4-FFF2-40B4-BE49-F238E27FC236}">
                <a16:creationId xmlns:a16="http://schemas.microsoft.com/office/drawing/2014/main" xmlns="" id="{EC0D711E-7765-2C58-51D2-40086E044ADB}"/>
              </a:ext>
            </a:extLst>
          </p:cNvPr>
          <p:cNvSpPr/>
          <p:nvPr/>
        </p:nvSpPr>
        <p:spPr>
          <a:xfrm>
            <a:off x="7554193" y="3810936"/>
            <a:ext cx="695325" cy="646331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Βέλος: Κάτω 16">
            <a:extLst>
              <a:ext uri="{FF2B5EF4-FFF2-40B4-BE49-F238E27FC236}">
                <a16:creationId xmlns:a16="http://schemas.microsoft.com/office/drawing/2014/main" xmlns="" id="{435882F4-C9B4-0234-0C67-3A498FE58321}"/>
              </a:ext>
            </a:extLst>
          </p:cNvPr>
          <p:cNvSpPr/>
          <p:nvPr/>
        </p:nvSpPr>
        <p:spPr>
          <a:xfrm>
            <a:off x="10439704" y="4814661"/>
            <a:ext cx="695325" cy="646331"/>
          </a:xfrm>
          <a:prstGeom prst="down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8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46"/>
                    </a14:imgEffect>
                    <a14:imgEffect>
                      <a14:saturation sat="127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9BA3DE-FEA6-0283-2BFE-C3A56F676CB8}"/>
              </a:ext>
            </a:extLst>
          </p:cNvPr>
          <p:cNvSpPr txBox="1"/>
          <p:nvPr/>
        </p:nvSpPr>
        <p:spPr>
          <a:xfrm>
            <a:off x="1382459" y="30145"/>
            <a:ext cx="10113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ACCOMPLISHMENTS</a:t>
            </a:r>
          </a:p>
        </p:txBody>
      </p:sp>
      <p:graphicFrame>
        <p:nvGraphicFramePr>
          <p:cNvPr id="13" name="Διάγραμμα 12">
            <a:extLst>
              <a:ext uri="{FF2B5EF4-FFF2-40B4-BE49-F238E27FC236}">
                <a16:creationId xmlns:a16="http://schemas.microsoft.com/office/drawing/2014/main" xmlns="" id="{E4BA2A6A-57DF-FE7C-CC5B-3C538A7470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295534"/>
              </p:ext>
            </p:extLst>
          </p:nvPr>
        </p:nvGraphicFramePr>
        <p:xfrm>
          <a:off x="-3514331" y="849054"/>
          <a:ext cx="12608089" cy="5771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6" name="Ομάδα 15">
            <a:extLst>
              <a:ext uri="{FF2B5EF4-FFF2-40B4-BE49-F238E27FC236}">
                <a16:creationId xmlns:a16="http://schemas.microsoft.com/office/drawing/2014/main" xmlns="" id="{1D2EB9EC-ECF8-2456-9622-C33158AE22D1}"/>
              </a:ext>
            </a:extLst>
          </p:cNvPr>
          <p:cNvGrpSpPr/>
          <p:nvPr/>
        </p:nvGrpSpPr>
        <p:grpSpPr>
          <a:xfrm>
            <a:off x="6286919" y="3026995"/>
            <a:ext cx="4486588" cy="954107"/>
            <a:chOff x="6370656" y="2497258"/>
            <a:chExt cx="4486588" cy="954107"/>
          </a:xfrm>
          <a:solidFill>
            <a:schemeClr val="bg1">
              <a:lumMod val="65000"/>
            </a:schemeClr>
          </a:solidFill>
        </p:grpSpPr>
        <p:sp>
          <p:nvSpPr>
            <p:cNvPr id="14" name="Ορθογώνιο: Στρογγύλεμα γωνιών 13">
              <a:extLst>
                <a:ext uri="{FF2B5EF4-FFF2-40B4-BE49-F238E27FC236}">
                  <a16:creationId xmlns:a16="http://schemas.microsoft.com/office/drawing/2014/main" xmlns="" id="{C3C3AF41-300A-081B-6CE4-94E1C6DB05A0}"/>
                </a:ext>
              </a:extLst>
            </p:cNvPr>
            <p:cNvSpPr/>
            <p:nvPr/>
          </p:nvSpPr>
          <p:spPr>
            <a:xfrm>
              <a:off x="6370656" y="2672862"/>
              <a:ext cx="4486588" cy="60290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85AFDCF-09C1-B6DA-F442-02D03BFC2377}"/>
                </a:ext>
              </a:extLst>
            </p:cNvPr>
            <p:cNvSpPr txBox="1"/>
            <p:nvPr/>
          </p:nvSpPr>
          <p:spPr>
            <a:xfrm>
              <a:off x="6466114" y="2497258"/>
              <a:ext cx="42956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endPara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/>
              <a: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masis MT Pro Black" panose="020F0502020204030204" pitchFamily="18" charset="0"/>
                </a:rPr>
                <a:t>Eurozone and Schengen Treaty</a:t>
              </a:r>
              <a:endPara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F0502020204030204" pitchFamily="18" charset="0"/>
              </a:endParaRPr>
            </a:p>
            <a:p>
              <a:endPara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669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5375FEC-0ED5-528B-3A93-74AC1C88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812" y="-255638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POLITICAL PARTIES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DE40FF-2121-3BB6-C70E-4A61B55CACF7}"/>
              </a:ext>
            </a:extLst>
          </p:cNvPr>
          <p:cNvSpPr txBox="1"/>
          <p:nvPr/>
        </p:nvSpPr>
        <p:spPr>
          <a:xfrm>
            <a:off x="2050475" y="2448628"/>
            <a:ext cx="71870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GENERAL FACTS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National Assembly consists of 240 Legislators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4% Threshold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17 members in the European Parliament </a:t>
            </a:r>
            <a:endParaRPr lang="el-G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D6032B-A2CF-AC9B-3794-4F682092B31E}"/>
              </a:ext>
            </a:extLst>
          </p:cNvPr>
          <p:cNvSpPr txBox="1"/>
          <p:nvPr/>
        </p:nvSpPr>
        <p:spPr>
          <a:xfrm>
            <a:off x="69876" y="715962"/>
            <a:ext cx="1084393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Citizens For European Development of Bulgaria ( GERB )</a:t>
            </a:r>
          </a:p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BeBAS"/>
              </a:rPr>
              <a:t>Conservative Party , Boyko Borisov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Union Of Democratic Forces ( SDS ) </a:t>
            </a:r>
          </a:p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BeBAS"/>
              </a:rPr>
              <a:t>Conservative / Christian Democratic Party , Rumen  Hristov </a:t>
            </a:r>
          </a:p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BeBAS"/>
              </a:rPr>
              <a:t> Political Coalition with GERB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FF"/>
              </a:highligh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Democratic Bulgaria ( DB )</a:t>
            </a:r>
          </a:p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BAS"/>
              </a:rPr>
              <a:t>Liberal Party ,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BAS"/>
              </a:rPr>
              <a:t>Hristo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BAS"/>
              </a:rPr>
              <a:t> Ivanov &amp; Atanas Atanasov &amp; Vladislav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BAS"/>
              </a:rPr>
              <a:t>Panev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latin typeface="BeBAS"/>
            </a:endParaRPr>
          </a:p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Coalition of 3 parties :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BeBAS"/>
              </a:rPr>
              <a:t>Democrats For A Strong Bulgaria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BeBAS"/>
              </a:rPr>
              <a:t>, Yes Bulgaria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BeBAS"/>
              </a:rPr>
              <a:t>and Green Movement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We Continue The Change ( PP ) </a:t>
            </a:r>
          </a:p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BeBAS"/>
              </a:rPr>
              <a:t>Centrist / Anti – Corruption Party ,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BeBAS"/>
              </a:rPr>
              <a:t>Kiril Petkov &amp; Aser Vasilev </a:t>
            </a:r>
          </a:p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BeBAS"/>
              </a:rPr>
              <a:t>Political Coalition with DB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Revival </a:t>
            </a:r>
          </a:p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BeBAS"/>
              </a:rPr>
              <a:t>Far Right Party , Kostadin  Kostadinov</a:t>
            </a:r>
          </a:p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BeBAS"/>
              </a:rPr>
              <a:t>Split from the Bulgarian National Movement ( VMRO )  </a:t>
            </a:r>
          </a:p>
          <a:p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7B32F2-2244-933A-23BE-F5F668381E4C}"/>
              </a:ext>
            </a:extLst>
          </p:cNvPr>
          <p:cNvSpPr txBox="1"/>
          <p:nvPr/>
        </p:nvSpPr>
        <p:spPr>
          <a:xfrm>
            <a:off x="69876" y="694301"/>
            <a:ext cx="84734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Movements For Rights And Freedoms ( DPS )</a:t>
            </a:r>
          </a:p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99FF"/>
                </a:highlight>
                <a:latin typeface="BeBAS"/>
              </a:rPr>
              <a:t>Liberal Party  ,  Ahmed Dogan </a:t>
            </a:r>
          </a:p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99FF"/>
                </a:highlight>
                <a:latin typeface="BeBAS"/>
              </a:rPr>
              <a:t>Interest of Turkish and Romani minorities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99FF"/>
                </a:highlight>
                <a:latin typeface="BeBAS"/>
              </a:rPr>
              <a:t> </a:t>
            </a:r>
          </a:p>
          <a:p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9999FF"/>
              </a:highligh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Bulgarian Socialist Party For Bulgaria ( BSPzB)</a:t>
            </a:r>
          </a:p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BeBAS"/>
              </a:rPr>
              <a:t>Centre – Left / Social Democratic Party , Korneliya Ninova 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There is Such People ( ITN )</a:t>
            </a:r>
          </a:p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99FF"/>
                </a:highlight>
                <a:latin typeface="BeBAS"/>
              </a:rPr>
              <a:t>Populist  / Anti – Corruption  Party , Slavi Trifonov</a:t>
            </a:r>
          </a:p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BeBAS"/>
              </a:rPr>
              <a:t>Similarities to GERB </a:t>
            </a:r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4465604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0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3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6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2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1" dur="2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2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7" dur="2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0" dur="20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build="allAtOnce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49BA193-0B8B-B081-C5FB-430DCADE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APRIL 2023 BULGARIAN ELECTIONS 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7" name="Γραφικό 6">
            <a:extLst>
              <a:ext uri="{FF2B5EF4-FFF2-40B4-BE49-F238E27FC236}">
                <a16:creationId xmlns:a16="http://schemas.microsoft.com/office/drawing/2014/main" xmlns="" id="{31CFCC4F-25A0-822D-357F-E986A75D6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2512" y="1022556"/>
            <a:ext cx="11005452" cy="55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93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DBE18C4-77CF-EE22-2C76-1C2994A3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784" y="158648"/>
            <a:ext cx="10144432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EU PARLIAMENT ELECTIONS 2019 –17 SEATS 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graphicFrame>
        <p:nvGraphicFramePr>
          <p:cNvPr id="7" name="Γράφημα 6">
            <a:extLst>
              <a:ext uri="{FF2B5EF4-FFF2-40B4-BE49-F238E27FC236}">
                <a16:creationId xmlns:a16="http://schemas.microsoft.com/office/drawing/2014/main" xmlns="" id="{A917C3F5-AB05-E08C-23EE-0D6013197D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8426452"/>
              </p:ext>
            </p:extLst>
          </p:nvPr>
        </p:nvGraphicFramePr>
        <p:xfrm>
          <a:off x="-327742" y="14393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1D8EB4-8E94-2482-20A7-08EC3531D359}"/>
              </a:ext>
            </a:extLst>
          </p:cNvPr>
          <p:cNvSpPr txBox="1"/>
          <p:nvPr/>
        </p:nvSpPr>
        <p:spPr>
          <a:xfrm>
            <a:off x="7388758" y="3653430"/>
            <a:ext cx="36084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BeBAS"/>
              </a:rPr>
              <a:t>GERB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+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BeBAS"/>
              </a:rPr>
              <a:t>SDS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+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BeBAS"/>
              </a:rPr>
              <a:t>DSB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FF"/>
              </a:highligh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BeBAS"/>
              </a:rPr>
              <a:t>BSP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BeBAS"/>
              </a:rPr>
              <a:t>DPS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BeBAS"/>
              </a:rPr>
              <a:t>VMRO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 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80"/>
              </a:highlight>
              <a:latin typeface="BeBA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C308FA8-5A40-D65B-8B39-2D0D521362B3}"/>
              </a:ext>
            </a:extLst>
          </p:cNvPr>
          <p:cNvSpPr txBox="1"/>
          <p:nvPr/>
        </p:nvSpPr>
        <p:spPr>
          <a:xfrm>
            <a:off x="10997197" y="3610292"/>
            <a:ext cx="22896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BeBAS"/>
              </a:rPr>
              <a:t> EPP</a:t>
            </a: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latin typeface="BeBAS"/>
            </a:endParaRP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BeBAS"/>
              </a:rPr>
              <a:t> 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BeBAS"/>
              </a:rPr>
              <a:t> S&amp;D</a:t>
            </a: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BeBAS"/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BeBAS"/>
            </a:endParaRP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BeBAS"/>
              </a:rPr>
              <a:t>ALDE</a:t>
            </a: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BeBAS"/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BeBAS"/>
            </a:endParaRP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BeBAS"/>
              </a:rPr>
              <a:t>ERC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BeBAS"/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BeBAS"/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BeBAS"/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BeBAS"/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BeBAS"/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latin typeface="BeBAS"/>
            </a:endParaRPr>
          </a:p>
          <a:p>
            <a:endParaRPr lang="el-GR" dirty="0"/>
          </a:p>
        </p:txBody>
      </p:sp>
      <p:sp>
        <p:nvSpPr>
          <p:cNvPr id="12" name="Βέλος: Οδοντωτό δεξιό 11">
            <a:extLst>
              <a:ext uri="{FF2B5EF4-FFF2-40B4-BE49-F238E27FC236}">
                <a16:creationId xmlns:a16="http://schemas.microsoft.com/office/drawing/2014/main" xmlns="" id="{A160C4E8-0284-3702-BF33-4FF8A28E6189}"/>
              </a:ext>
            </a:extLst>
          </p:cNvPr>
          <p:cNvSpPr/>
          <p:nvPr/>
        </p:nvSpPr>
        <p:spPr>
          <a:xfrm>
            <a:off x="9877389" y="3705849"/>
            <a:ext cx="854110" cy="48232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Βέλος: Οδοντωτό δεξιό 12">
            <a:extLst>
              <a:ext uri="{FF2B5EF4-FFF2-40B4-BE49-F238E27FC236}">
                <a16:creationId xmlns:a16="http://schemas.microsoft.com/office/drawing/2014/main" xmlns="" id="{32A630B7-A082-3F79-D678-23361322887E}"/>
              </a:ext>
            </a:extLst>
          </p:cNvPr>
          <p:cNvSpPr/>
          <p:nvPr/>
        </p:nvSpPr>
        <p:spPr>
          <a:xfrm>
            <a:off x="9877389" y="4345391"/>
            <a:ext cx="854110" cy="48232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Βέλος: Οδοντωτό δεξιό 13">
            <a:extLst>
              <a:ext uri="{FF2B5EF4-FFF2-40B4-BE49-F238E27FC236}">
                <a16:creationId xmlns:a16="http://schemas.microsoft.com/office/drawing/2014/main" xmlns="" id="{3919B2AB-910D-5B8E-BAFE-2D69B98B4B83}"/>
              </a:ext>
            </a:extLst>
          </p:cNvPr>
          <p:cNvSpPr/>
          <p:nvPr/>
        </p:nvSpPr>
        <p:spPr>
          <a:xfrm>
            <a:off x="9877389" y="5176388"/>
            <a:ext cx="854110" cy="48232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Βέλος: Οδοντωτό δεξιό 14">
            <a:extLst>
              <a:ext uri="{FF2B5EF4-FFF2-40B4-BE49-F238E27FC236}">
                <a16:creationId xmlns:a16="http://schemas.microsoft.com/office/drawing/2014/main" xmlns="" id="{44BD5794-9C63-F992-62F6-EF485F16DD71}"/>
              </a:ext>
            </a:extLst>
          </p:cNvPr>
          <p:cNvSpPr/>
          <p:nvPr/>
        </p:nvSpPr>
        <p:spPr>
          <a:xfrm>
            <a:off x="9877389" y="5973153"/>
            <a:ext cx="854110" cy="48232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E248BB-9B95-A60F-17A2-F5E1233F35EB}"/>
              </a:ext>
            </a:extLst>
          </p:cNvPr>
          <p:cNvSpPr txBox="1"/>
          <p:nvPr/>
        </p:nvSpPr>
        <p:spPr>
          <a:xfrm>
            <a:off x="262308" y="1527349"/>
            <a:ext cx="857651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BeBAS"/>
              </a:rPr>
              <a:t> EPP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 = European People’s Party Group 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Centre - Right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BeBAS"/>
              </a:rPr>
              <a:t> S&amp;D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= Progressive Alliance of Socialists and Democrats 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Centre – Left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BeBAS"/>
              </a:rPr>
              <a:t> ALDE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= Group Of Alliance Of Liberals And Democrats Of Europe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Centre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BeBAS"/>
              </a:rPr>
              <a:t> ERC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= European Conservatives &amp; Reformists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Right </a:t>
            </a:r>
            <a:endParaRPr lang="el-G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4115530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P spid="9" grpId="0"/>
      <p:bldP spid="11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ουρανός, εξωτερικός χώρος/ύπαιθρος, κτίρι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946A3D46-205D-C42C-181F-274D8CABF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7497"/>
            <a:ext cx="12192000" cy="3811708"/>
          </a:xfrm>
          <a:prstGeom prst="rect">
            <a:avLst/>
          </a:prstGeom>
          <a:noFill/>
        </p:spPr>
      </p:pic>
      <p:pic>
        <p:nvPicPr>
          <p:cNvPr id="14" name="Εικόνα 13" descr="Εικόνα που περιέχει άτομο, ρουχισμός, γραβάτα, ανθρώπινο πρόσωπ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1C85A29-06AA-7487-C389-900FCB9B4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94" y="1081096"/>
            <a:ext cx="2864396" cy="19085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Εικόνα 7" descr="Εικόνα που περιέχει άτομο, ρουχισμός, ανθρώπινο πρόσωπο, γραβάτ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88EB7823-AC52-7C52-670D-EC4116C18948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37" y="1086314"/>
            <a:ext cx="2864396" cy="1889268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Εικόνα 9" descr="Εικόνα που περιέχει άτομο, ρουχισμός, κουστούμι, ανθρώπινο πρόσωπ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1D0F9521-1E98-B412-23CF-E28CBBE3E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83" y="68822"/>
            <a:ext cx="2776561" cy="19085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Εικόνα 15" descr="Εικόνα που περιέχει ρουχισμός, έπιπλα, άτομο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D6F6FC06-0816-F608-FFAA-C4A2B725A1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5" y="68821"/>
            <a:ext cx="2864396" cy="19085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3D2A74-720A-F8AE-6782-9CB9C5A757DE}"/>
              </a:ext>
            </a:extLst>
          </p:cNvPr>
          <p:cNvSpPr txBox="1"/>
          <p:nvPr/>
        </p:nvSpPr>
        <p:spPr>
          <a:xfrm rot="20133691">
            <a:off x="7135857" y="1039315"/>
            <a:ext cx="424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RUSSIAN – UKRAINE WAR</a:t>
            </a:r>
            <a:endParaRPr lang="el-G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69063E-5103-FB08-6681-B04188BBA356}"/>
              </a:ext>
            </a:extLst>
          </p:cNvPr>
          <p:cNvSpPr txBox="1"/>
          <p:nvPr/>
        </p:nvSpPr>
        <p:spPr>
          <a:xfrm rot="20108031">
            <a:off x="871332" y="948728"/>
            <a:ext cx="461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VETO TO AND VETO FROM</a:t>
            </a:r>
            <a:endParaRPr lang="el-G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0A00A7-37B2-6A91-CE37-11E0C23DAD5F}"/>
              </a:ext>
            </a:extLst>
          </p:cNvPr>
          <p:cNvSpPr txBox="1"/>
          <p:nvPr/>
        </p:nvSpPr>
        <p:spPr>
          <a:xfrm>
            <a:off x="2899319" y="1623427"/>
            <a:ext cx="5724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RULE OF LAW CRISIS</a:t>
            </a:r>
            <a:endParaRPr lang="el-G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80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73E0FB-7711-DBCA-A431-2210DF0FECF8}"/>
              </a:ext>
            </a:extLst>
          </p:cNvPr>
          <p:cNvSpPr txBox="1"/>
          <p:nvPr/>
        </p:nvSpPr>
        <p:spPr>
          <a:xfrm>
            <a:off x="1552014" y="3302247"/>
            <a:ext cx="8715596" cy="769441"/>
          </a:xfrm>
          <a:prstGeom prst="rect">
            <a:avLst/>
          </a:prstGeom>
          <a:noFill/>
          <a:effectLst>
            <a:outerShdw blurRad="63500" dist="2540000" dir="78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T O P I C S  T O  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B E  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D I S </a:t>
            </a:r>
            <a:r>
              <a:rPr lang="en-US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C U S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S E D</a:t>
            </a:r>
            <a:endParaRPr lang="el-G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3491032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DB4E2C4-F50F-DB3D-87C7-56DE3CCCF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116" y="-303735"/>
            <a:ext cx="5179142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RULE OF LAW CRISIS</a:t>
            </a:r>
            <a:endParaRPr lang="el-G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1315F4-2BFA-132B-F0BF-ADAEF75E8D70}"/>
              </a:ext>
            </a:extLst>
          </p:cNvPr>
          <p:cNvSpPr txBox="1"/>
          <p:nvPr/>
        </p:nvSpPr>
        <p:spPr>
          <a:xfrm>
            <a:off x="245807" y="744608"/>
            <a:ext cx="3961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IVAN KOSTOV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Prime  Minister from 1997 - 2001 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pic>
        <p:nvPicPr>
          <p:cNvPr id="6" name="Εικόνα 5" descr="Εικόνα που περιέχει ανθρώπινο πρόσωπο, κουστούμι, άτομο, ρουχισμ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B5677372-1BB7-5DAA-3EB4-336A8B006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0" y="1500274"/>
            <a:ext cx="2830862" cy="21089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36B377-C045-FB44-5186-F40747CE02C4}"/>
              </a:ext>
            </a:extLst>
          </p:cNvPr>
          <p:cNvSpPr txBox="1"/>
          <p:nvPr/>
        </p:nvSpPr>
        <p:spPr>
          <a:xfrm>
            <a:off x="4083303" y="1073662"/>
            <a:ext cx="327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GEORGI PARNANOV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President from 2002 - 2012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pic>
        <p:nvPicPr>
          <p:cNvPr id="9" name="Εικόνα 8" descr="Εικόνα που περιέχει άτομο, ρουχισμός, ανθρώπινο πρόσωπο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A785B90F-F12B-C555-2FB7-79999A48A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150" y="1932730"/>
            <a:ext cx="2399071" cy="2495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71292B-0276-D820-D49B-EE8BEC0F8004}"/>
              </a:ext>
            </a:extLst>
          </p:cNvPr>
          <p:cNvSpPr txBox="1"/>
          <p:nvPr/>
        </p:nvSpPr>
        <p:spPr>
          <a:xfrm>
            <a:off x="7718321" y="2231604"/>
            <a:ext cx="3846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BOYKO BORISHOV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Prime Minister from 2009 - 2021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pic>
        <p:nvPicPr>
          <p:cNvPr id="12" name="Εικόνα 11" descr="Εικόνα που περιέχει ανθρώπινο πρόσωπο, άτομο, ρουχισμός, εκπρόσωπο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EEECBFF0-867D-566D-8E68-4E5C4569B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606" y="3180287"/>
            <a:ext cx="3666961" cy="2061327"/>
          </a:xfrm>
          <a:prstGeom prst="rect">
            <a:avLst/>
          </a:prstGeom>
        </p:spPr>
      </p:pic>
      <p:pic>
        <p:nvPicPr>
          <p:cNvPr id="17" name="Εικόνα 16" descr="Εικόνα που περιέχει ανθρώπινο πρόσωπο, άτομο, ρουχισμός, γραβάτ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6DA53E15-E8E6-D427-3E0F-274155D50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97" y="2022345"/>
            <a:ext cx="5450961" cy="30117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474C69B-DE47-46D3-C4B8-44E051B6CEA0}"/>
              </a:ext>
            </a:extLst>
          </p:cNvPr>
          <p:cNvSpPr txBox="1"/>
          <p:nvPr/>
        </p:nvSpPr>
        <p:spPr>
          <a:xfrm>
            <a:off x="2087290" y="913885"/>
            <a:ext cx="7386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IVAN GESHEV</a:t>
            </a:r>
          </a:p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Chief Public Prosecutor from 2019 - 2023</a:t>
            </a:r>
            <a:endParaRPr lang="el-G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02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10" grpId="0"/>
      <p:bldP spid="10" grpId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A1111EC-2859-5E12-B6B5-68ED325A2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729" y="-9832"/>
            <a:ext cx="4225413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2021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grpSp>
        <p:nvGrpSpPr>
          <p:cNvPr id="10" name="Ομάδα 9">
            <a:extLst>
              <a:ext uri="{FF2B5EF4-FFF2-40B4-BE49-F238E27FC236}">
                <a16:creationId xmlns:a16="http://schemas.microsoft.com/office/drawing/2014/main" xmlns="" id="{E7774BCE-EA2F-D454-9415-BBEBA8F3B8D6}"/>
              </a:ext>
            </a:extLst>
          </p:cNvPr>
          <p:cNvGrpSpPr/>
          <p:nvPr/>
        </p:nvGrpSpPr>
        <p:grpSpPr>
          <a:xfrm>
            <a:off x="94864" y="1078107"/>
            <a:ext cx="4534049" cy="3139321"/>
            <a:chOff x="5490829" y="1068058"/>
            <a:chExt cx="4534049" cy="3139321"/>
          </a:xfrm>
        </p:grpSpPr>
        <p:sp>
          <p:nvSpPr>
            <p:cNvPr id="5" name="Ορθογώνιο 4">
              <a:extLst>
                <a:ext uri="{FF2B5EF4-FFF2-40B4-BE49-F238E27FC236}">
                  <a16:creationId xmlns:a16="http://schemas.microsoft.com/office/drawing/2014/main" xmlns="" id="{24188D88-BF6C-AAB1-AAD1-F6DBAD18BB06}"/>
                </a:ext>
              </a:extLst>
            </p:cNvPr>
            <p:cNvSpPr/>
            <p:nvPr/>
          </p:nvSpPr>
          <p:spPr>
            <a:xfrm>
              <a:off x="5490829" y="1497257"/>
              <a:ext cx="4534049" cy="164787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9CFA299-285D-CAF1-2B40-07496E0D0EEB}"/>
                </a:ext>
              </a:extLst>
            </p:cNvPr>
            <p:cNvSpPr txBox="1"/>
            <p:nvPr/>
          </p:nvSpPr>
          <p:spPr>
            <a:xfrm>
              <a:off x="5529333" y="1068058"/>
              <a:ext cx="4457039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APRIL 2021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0000FF"/>
                  </a:highlight>
                  <a:latin typeface="Avenir Next LT Pro" panose="020B0504020202020204" pitchFamily="34" charset="0"/>
                </a:rPr>
                <a:t>GERB</a:t>
              </a: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– 26% ( 75 SEATS)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COALITION REFUSAL   FROM THE ANTI - CORRUPTION PARTIES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 </a:t>
              </a:r>
              <a:endPara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1" name="Ομάδα 10">
            <a:extLst>
              <a:ext uri="{FF2B5EF4-FFF2-40B4-BE49-F238E27FC236}">
                <a16:creationId xmlns:a16="http://schemas.microsoft.com/office/drawing/2014/main" xmlns="" id="{229A8359-3F96-D262-D8C1-B71DCFEF57BC}"/>
              </a:ext>
            </a:extLst>
          </p:cNvPr>
          <p:cNvGrpSpPr/>
          <p:nvPr/>
        </p:nvGrpSpPr>
        <p:grpSpPr>
          <a:xfrm>
            <a:off x="6799454" y="1078107"/>
            <a:ext cx="4534049" cy="3416320"/>
            <a:chOff x="5490829" y="1068058"/>
            <a:chExt cx="4534049" cy="3416320"/>
          </a:xfrm>
          <a:solidFill>
            <a:schemeClr val="accent2">
              <a:lumMod val="75000"/>
            </a:schemeClr>
          </a:solidFill>
        </p:grpSpPr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xmlns="" id="{43480BC3-135D-F245-0B53-F7038022CBEC}"/>
                </a:ext>
              </a:extLst>
            </p:cNvPr>
            <p:cNvSpPr/>
            <p:nvPr/>
          </p:nvSpPr>
          <p:spPr>
            <a:xfrm>
              <a:off x="5490829" y="1497257"/>
              <a:ext cx="4534049" cy="164787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C4FBCCC-055F-A68D-84E0-973D2B253AD9}"/>
                </a:ext>
              </a:extLst>
            </p:cNvPr>
            <p:cNvSpPr txBox="1"/>
            <p:nvPr/>
          </p:nvSpPr>
          <p:spPr>
            <a:xfrm>
              <a:off x="5529333" y="1068058"/>
              <a:ext cx="4457039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JULY 2021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ITN -  1</a:t>
              </a:r>
              <a:r>
                <a:rPr lang="en-GB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st</a:t>
              </a: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 WITH 23.78% ( 65 SEATS 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COALITION REFUSAL FROM ITN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PROPOSAL FOR MINORITY GOVERNMENT </a:t>
              </a: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</a:t>
              </a:r>
            </a:p>
            <a:p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 </a:t>
              </a:r>
              <a:endPara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7" name="Ομάδα 16">
            <a:extLst>
              <a:ext uri="{FF2B5EF4-FFF2-40B4-BE49-F238E27FC236}">
                <a16:creationId xmlns:a16="http://schemas.microsoft.com/office/drawing/2014/main" xmlns="" id="{A38896E1-7276-538B-5BF1-3AC0487E39AF}"/>
              </a:ext>
            </a:extLst>
          </p:cNvPr>
          <p:cNvGrpSpPr/>
          <p:nvPr/>
        </p:nvGrpSpPr>
        <p:grpSpPr>
          <a:xfrm>
            <a:off x="3688177" y="3584383"/>
            <a:ext cx="4534049" cy="3970318"/>
            <a:chOff x="5490829" y="1156232"/>
            <a:chExt cx="4534049" cy="295589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8" name="Ορθογώνιο 17">
              <a:extLst>
                <a:ext uri="{FF2B5EF4-FFF2-40B4-BE49-F238E27FC236}">
                  <a16:creationId xmlns:a16="http://schemas.microsoft.com/office/drawing/2014/main" xmlns="" id="{EAE53B78-1BB8-F40E-2D04-455EAA4E9B1D}"/>
                </a:ext>
              </a:extLst>
            </p:cNvPr>
            <p:cNvSpPr/>
            <p:nvPr/>
          </p:nvSpPr>
          <p:spPr>
            <a:xfrm>
              <a:off x="5490829" y="1497257"/>
              <a:ext cx="4534049" cy="164787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D14981B-471F-8722-2287-619DF0688355}"/>
                </a:ext>
              </a:extLst>
            </p:cNvPr>
            <p:cNvSpPr txBox="1"/>
            <p:nvPr/>
          </p:nvSpPr>
          <p:spPr>
            <a:xfrm>
              <a:off x="5529333" y="1156232"/>
              <a:ext cx="4457039" cy="295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NOVEMBER  2021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PP – 1</a:t>
              </a:r>
              <a:r>
                <a:rPr lang="en-GB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st</a:t>
              </a: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WITH 25.32% ( 67 SEATS 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4 PARTY COALITION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ITN WITHRAWAL  DUE TO DISAGREEMENTS ON SPENDING AND NORTH MACEDONIA EU ACCESSION </a:t>
              </a: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</a:t>
              </a:r>
            </a:p>
            <a:p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 </a:t>
              </a:r>
              <a:endPara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</p:grpSp>
      <p:pic>
        <p:nvPicPr>
          <p:cNvPr id="6" name="Εικόνα 5" descr="Εικόνα που περιέχει άτομο, μουσική, ρουχισμός, ανθρώπινο πρόσωπ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9A73F9DD-22DC-4197-6D9D-580804A45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8" y="856629"/>
            <a:ext cx="3891212" cy="2595438"/>
          </a:xfrm>
          <a:prstGeom prst="rect">
            <a:avLst/>
          </a:prstGeom>
        </p:spPr>
      </p:pic>
      <p:pic>
        <p:nvPicPr>
          <p:cNvPr id="8" name="Εικόνα 7" descr="Εικόνα που περιέχει άτομο, ανθρώπινο πρόσωπο, ρουχισμός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EE17EDAD-9F0B-6AC9-B3F4-D3919C60E1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84" y="876918"/>
            <a:ext cx="4336939" cy="244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29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:a16="http://schemas.microsoft.com/office/drawing/2014/main" xmlns="" id="{66B05960-56D6-E93D-DC6F-C1D0E2BE5786}"/>
              </a:ext>
            </a:extLst>
          </p:cNvPr>
          <p:cNvGrpSpPr/>
          <p:nvPr/>
        </p:nvGrpSpPr>
        <p:grpSpPr>
          <a:xfrm>
            <a:off x="3453579" y="1751184"/>
            <a:ext cx="4559710" cy="3139321"/>
            <a:chOff x="5490829" y="1068058"/>
            <a:chExt cx="4534049" cy="342221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" name="Ορθογώνιο 5">
              <a:extLst>
                <a:ext uri="{FF2B5EF4-FFF2-40B4-BE49-F238E27FC236}">
                  <a16:creationId xmlns:a16="http://schemas.microsoft.com/office/drawing/2014/main" xmlns="" id="{CCD3B920-C9B4-40F0-ABF2-09D8F6CE284B}"/>
                </a:ext>
              </a:extLst>
            </p:cNvPr>
            <p:cNvSpPr/>
            <p:nvPr/>
          </p:nvSpPr>
          <p:spPr>
            <a:xfrm>
              <a:off x="5490829" y="1497257"/>
              <a:ext cx="4534049" cy="164787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4A2B64A-CFB5-6C41-7AE0-D3909DEF3A46}"/>
                </a:ext>
              </a:extLst>
            </p:cNvPr>
            <p:cNvSpPr txBox="1"/>
            <p:nvPr/>
          </p:nvSpPr>
          <p:spPr>
            <a:xfrm>
              <a:off x="5529333" y="1068058"/>
              <a:ext cx="4457039" cy="3422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OCTOBER 2022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0000FF"/>
                  </a:highlight>
                  <a:latin typeface="Avenir Next LT Pro" panose="020B0504020202020204" pitchFamily="34" charset="0"/>
                </a:rPr>
                <a:t>GERB</a:t>
              </a: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– 24.48% ( 67 SEATS)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COALITION REFUSAL   FROM THE ANTI - CORRUPTION PARTIES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 </a:t>
              </a:r>
              <a:endPara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</p:grpSp>
      <p:sp>
        <p:nvSpPr>
          <p:cNvPr id="11" name="Τίτλος 1">
            <a:extLst>
              <a:ext uri="{FF2B5EF4-FFF2-40B4-BE49-F238E27FC236}">
                <a16:creationId xmlns:a16="http://schemas.microsoft.com/office/drawing/2014/main" xmlns="" id="{1579BC44-8E05-48B3-0353-CE39C28F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729" y="-9832"/>
            <a:ext cx="4225413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2022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485E22B-FD20-B79B-136F-71FFCD9E3077}"/>
              </a:ext>
            </a:extLst>
          </p:cNvPr>
          <p:cNvSpPr txBox="1">
            <a:spLocks/>
          </p:cNvSpPr>
          <p:nvPr/>
        </p:nvSpPr>
        <p:spPr>
          <a:xfrm>
            <a:off x="3620728" y="-9833"/>
            <a:ext cx="42254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2023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grpSp>
        <p:nvGrpSpPr>
          <p:cNvPr id="10" name="Ομάδα 9">
            <a:extLst>
              <a:ext uri="{FF2B5EF4-FFF2-40B4-BE49-F238E27FC236}">
                <a16:creationId xmlns:a16="http://schemas.microsoft.com/office/drawing/2014/main" xmlns="" id="{243EFD5F-7751-E6D9-4A18-D08DFBB9B38B}"/>
              </a:ext>
            </a:extLst>
          </p:cNvPr>
          <p:cNvGrpSpPr/>
          <p:nvPr/>
        </p:nvGrpSpPr>
        <p:grpSpPr>
          <a:xfrm>
            <a:off x="3453578" y="1751183"/>
            <a:ext cx="4559710" cy="3139321"/>
            <a:chOff x="5490829" y="1068059"/>
            <a:chExt cx="4534049" cy="3422220"/>
          </a:xfrm>
          <a:solidFill>
            <a:schemeClr val="accent1"/>
          </a:solidFill>
        </p:grpSpPr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xmlns="" id="{B099A60D-7B4B-17DC-AB14-8B82F0B7F81F}"/>
                </a:ext>
              </a:extLst>
            </p:cNvPr>
            <p:cNvSpPr/>
            <p:nvPr/>
          </p:nvSpPr>
          <p:spPr>
            <a:xfrm>
              <a:off x="5490829" y="1497257"/>
              <a:ext cx="4534049" cy="164787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9FD847A-C00D-6EC3-33D9-D1B5381A0108}"/>
                </a:ext>
              </a:extLst>
            </p:cNvPr>
            <p:cNvSpPr txBox="1"/>
            <p:nvPr/>
          </p:nvSpPr>
          <p:spPr>
            <a:xfrm>
              <a:off x="5529333" y="1068059"/>
              <a:ext cx="4457039" cy="3422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APRIL 2023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0000FF"/>
                  </a:highlight>
                  <a:latin typeface="Avenir Next LT Pro" panose="020B0504020202020204" pitchFamily="34" charset="0"/>
                </a:rPr>
                <a:t>GERB </a:t>
              </a: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 - 25.39% ( 69 SEATS)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COALITION NEGOTIATIONS  THAT LED TO A ‘ GRAND COALITION’ 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</a:t>
              </a: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 </a:t>
              </a:r>
              <a:endPara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9" name="Ομάδα 18">
            <a:extLst>
              <a:ext uri="{FF2B5EF4-FFF2-40B4-BE49-F238E27FC236}">
                <a16:creationId xmlns:a16="http://schemas.microsoft.com/office/drawing/2014/main" xmlns="" id="{B5A97A4E-2108-1543-B66D-206598898D39}"/>
              </a:ext>
            </a:extLst>
          </p:cNvPr>
          <p:cNvGrpSpPr/>
          <p:nvPr/>
        </p:nvGrpSpPr>
        <p:grpSpPr>
          <a:xfrm>
            <a:off x="238430" y="4464162"/>
            <a:ext cx="4705950" cy="2308324"/>
            <a:chOff x="5490829" y="1116640"/>
            <a:chExt cx="4679466" cy="2516338"/>
          </a:xfrm>
          <a:solidFill>
            <a:schemeClr val="accent1"/>
          </a:solidFill>
        </p:grpSpPr>
        <p:sp>
          <p:nvSpPr>
            <p:cNvPr id="20" name="Ορθογώνιο 19">
              <a:extLst>
                <a:ext uri="{FF2B5EF4-FFF2-40B4-BE49-F238E27FC236}">
                  <a16:creationId xmlns:a16="http://schemas.microsoft.com/office/drawing/2014/main" xmlns="" id="{10989B89-E455-0F85-8407-791B152CB930}"/>
                </a:ext>
              </a:extLst>
            </p:cNvPr>
            <p:cNvSpPr/>
            <p:nvPr/>
          </p:nvSpPr>
          <p:spPr>
            <a:xfrm>
              <a:off x="5490829" y="1497257"/>
              <a:ext cx="4534049" cy="164787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6F5526C-7571-A957-925E-914A7978F417}"/>
                </a:ext>
              </a:extLst>
            </p:cNvPr>
            <p:cNvSpPr txBox="1"/>
            <p:nvPr/>
          </p:nvSpPr>
          <p:spPr>
            <a:xfrm>
              <a:off x="5713256" y="1116640"/>
              <a:ext cx="4457039" cy="2516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GRAND COALITION PROPOSAL</a:t>
              </a:r>
            </a:p>
            <a:p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GERB + PP / DB COALITION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132 SEAT MAJORITY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ROTATING  PRIME MINISTER </a:t>
              </a:r>
            </a:p>
            <a:p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pPr algn="ctr"/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 </a:t>
              </a:r>
              <a:endPara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</p:txBody>
        </p:sp>
      </p:grpSp>
      <p:sp>
        <p:nvSpPr>
          <p:cNvPr id="22" name="Βέλος: Καμπύλο προς τα αριστερά 21">
            <a:extLst>
              <a:ext uri="{FF2B5EF4-FFF2-40B4-BE49-F238E27FC236}">
                <a16:creationId xmlns:a16="http://schemas.microsoft.com/office/drawing/2014/main" xmlns="" id="{16228BE7-0E8C-0193-C78D-2DDCFED6EB3C}"/>
              </a:ext>
            </a:extLst>
          </p:cNvPr>
          <p:cNvSpPr/>
          <p:nvPr/>
        </p:nvSpPr>
        <p:spPr>
          <a:xfrm>
            <a:off x="5476567" y="4068295"/>
            <a:ext cx="1406013" cy="1511656"/>
          </a:xfrm>
          <a:prstGeom prst="curvedLeftArrow">
            <a:avLst/>
          </a:prstGeom>
          <a:solidFill>
            <a:srgbClr val="99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άτομο, ρουχισμός, ανθρώπινο πρόσωπο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E7B067F-D519-425C-5C37-147A7908E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47" y="192581"/>
            <a:ext cx="3284326" cy="245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43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D1B0AF5-B22B-3A8C-E5A6-406DBEA6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364" y="157317"/>
            <a:ext cx="4815348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6</a:t>
            </a:r>
            <a:r>
              <a:rPr lang="en-GB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TH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JUNE 2023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4" name="Εικόνα 3" descr="Εικόνα που περιέχει ρουχισμός, ανθρώπινο πρόσωπο, άτομο, γραβάτ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AF7827FC-12EC-4833-AF4E-653335F71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34" y="412319"/>
            <a:ext cx="4221813" cy="2655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1C2FF3-808C-26FF-5F88-87AF70E870E3}"/>
              </a:ext>
            </a:extLst>
          </p:cNvPr>
          <p:cNvSpPr txBox="1"/>
          <p:nvPr/>
        </p:nvSpPr>
        <p:spPr>
          <a:xfrm>
            <a:off x="419752" y="1482880"/>
            <a:ext cx="582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A Government was approved by the Parliament 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- &gt; Coalition of GERB – SDS &amp; PP / DB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6F0529-F023-2A69-9D3E-8384E0E2351B}"/>
              </a:ext>
            </a:extLst>
          </p:cNvPr>
          <p:cNvSpPr txBox="1"/>
          <p:nvPr/>
        </p:nvSpPr>
        <p:spPr>
          <a:xfrm>
            <a:off x="419752" y="2606636"/>
            <a:ext cx="3949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ROTATING PRIME MINISTERS 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PP – DB’S    Nikolay Denkov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GERB’S        Mariya Gabriel </a:t>
            </a:r>
          </a:p>
        </p:txBody>
      </p:sp>
      <p:pic>
        <p:nvPicPr>
          <p:cNvPr id="10" name="Εικόνα 9" descr="Εικόνα που περιέχει ανθρώπινο πρόσωπο, ρουχισμός, άτομο, σημαί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48338D63-12F8-97C1-13E8-7824C3D17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33" y="3663673"/>
            <a:ext cx="4221814" cy="24973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74244D-0A62-31ED-D5F2-35F3B71BCA1D}"/>
              </a:ext>
            </a:extLst>
          </p:cNvPr>
          <p:cNvSpPr txBox="1"/>
          <p:nvPr/>
        </p:nvSpPr>
        <p:spPr>
          <a:xfrm>
            <a:off x="3835809" y="4728789"/>
            <a:ext cx="2900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99FF"/>
                </a:highlight>
                <a:latin typeface="Amasis MT Pro Black" panose="02040A04050005020304" pitchFamily="18" charset="0"/>
              </a:rPr>
              <a:t>Priorities ?</a:t>
            </a:r>
            <a:endParaRPr lang="el-G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9999FF"/>
              </a:highligh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0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C036D4E-2A69-FBDD-AFFC-F9C272AA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26" y="1966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RU</a:t>
            </a:r>
            <a:r>
              <a:rPr lang="en-GB" sz="5400" b="1" spc="3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SSI</a:t>
            </a:r>
            <a:r>
              <a:rPr lang="en-GB" sz="54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AN</a:t>
            </a:r>
            <a:r>
              <a:rPr lang="en-GB" sz="5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– </a:t>
            </a:r>
            <a:r>
              <a:rPr lang="en-GB" sz="5400" b="1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UKR</a:t>
            </a:r>
            <a:r>
              <a:rPr lang="en-GB" sz="5400" b="1" spc="3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AINE</a:t>
            </a:r>
            <a:r>
              <a:rPr lang="en-GB" sz="5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W</a:t>
            </a:r>
            <a:r>
              <a:rPr lang="en-GB" sz="5400" b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</a:t>
            </a:r>
            <a:r>
              <a:rPr lang="en-GB" sz="54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R</a:t>
            </a:r>
            <a:endParaRPr lang="el-GR" sz="54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14577B-481B-825F-36F0-DD243586ABA3}"/>
              </a:ext>
            </a:extLst>
          </p:cNvPr>
          <p:cNvSpPr txBox="1"/>
          <p:nvPr/>
        </p:nvSpPr>
        <p:spPr>
          <a:xfrm>
            <a:off x="199011" y="1276402"/>
            <a:ext cx="731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Most of Bulgaria’s political Parties are pro – western but….</a:t>
            </a:r>
          </a:p>
        </p:txBody>
      </p:sp>
      <p:pic>
        <p:nvPicPr>
          <p:cNvPr id="6" name="Εικόνα 5" descr="Εικόνα που περιέχει ανθρώπινο πρόσωπο, ρουχισμός, άτομ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F69B1DA7-8E1E-F165-2493-BF256E9BA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70" y="1510260"/>
            <a:ext cx="4051786" cy="2279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6EAD7B-7344-76E9-7052-3F06EBC0C460}"/>
              </a:ext>
            </a:extLst>
          </p:cNvPr>
          <p:cNvSpPr txBox="1"/>
          <p:nvPr/>
        </p:nvSpPr>
        <p:spPr>
          <a:xfrm>
            <a:off x="216584" y="1845503"/>
            <a:ext cx="674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Rumen Radev , the President of Bulgaria, is pro - Russian 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8" name="Βέλος: Καμπύλο προς τα αριστερά 7">
            <a:extLst>
              <a:ext uri="{FF2B5EF4-FFF2-40B4-BE49-F238E27FC236}">
                <a16:creationId xmlns:a16="http://schemas.microsoft.com/office/drawing/2014/main" xmlns="" id="{E04CBA8C-E0EB-97DB-E124-9709C6D338DA}"/>
              </a:ext>
            </a:extLst>
          </p:cNvPr>
          <p:cNvSpPr/>
          <p:nvPr/>
        </p:nvSpPr>
        <p:spPr>
          <a:xfrm>
            <a:off x="7167716" y="2045110"/>
            <a:ext cx="727587" cy="857361"/>
          </a:xfrm>
          <a:prstGeom prst="curvedLef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AB020D-C445-495E-8869-9AA22ED16F89}"/>
              </a:ext>
            </a:extLst>
          </p:cNvPr>
          <p:cNvSpPr txBox="1"/>
          <p:nvPr/>
        </p:nvSpPr>
        <p:spPr>
          <a:xfrm>
            <a:off x="551288" y="2519368"/>
            <a:ext cx="6682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Denied the Eu efforts of providing aid and arming Ukraine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pic>
        <p:nvPicPr>
          <p:cNvPr id="12" name="Εικόνα 11" descr="Εικόνα που περιέχει κείμενο, γραμματοσειρά, λευκ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CA0E15F-E0D4-78E4-6383-F413F14B3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70" y="3789390"/>
            <a:ext cx="4051786" cy="706817"/>
          </a:xfrm>
          <a:prstGeom prst="rect">
            <a:avLst/>
          </a:prstGeom>
        </p:spPr>
      </p:pic>
      <p:sp>
        <p:nvSpPr>
          <p:cNvPr id="14" name="Βέλος: Καμπύλο προς τα αριστερά 13">
            <a:extLst>
              <a:ext uri="{FF2B5EF4-FFF2-40B4-BE49-F238E27FC236}">
                <a16:creationId xmlns:a16="http://schemas.microsoft.com/office/drawing/2014/main" xmlns="" id="{9991D5EC-D83F-C5F8-AAC3-2596844428F6}"/>
              </a:ext>
            </a:extLst>
          </p:cNvPr>
          <p:cNvSpPr/>
          <p:nvPr/>
        </p:nvSpPr>
        <p:spPr>
          <a:xfrm>
            <a:off x="7233695" y="3067503"/>
            <a:ext cx="727587" cy="857361"/>
          </a:xfrm>
          <a:prstGeom prst="curvedLef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697E2D-060D-D570-D891-A49C6971BB9F}"/>
              </a:ext>
            </a:extLst>
          </p:cNvPr>
          <p:cNvSpPr txBox="1"/>
          <p:nvPr/>
        </p:nvSpPr>
        <p:spPr>
          <a:xfrm>
            <a:off x="878479" y="3490299"/>
            <a:ext cx="735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Secret , ‘Indirect’ Bulgarian arms exports </a:t>
            </a:r>
            <a:endParaRPr lang="el-G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79EBB2-8378-02AE-16CF-B98611D3A698}"/>
              </a:ext>
            </a:extLst>
          </p:cNvPr>
          <p:cNvSpPr txBox="1"/>
          <p:nvPr/>
        </p:nvSpPr>
        <p:spPr>
          <a:xfrm>
            <a:off x="3764671" y="294091"/>
            <a:ext cx="5045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LATE MAY 2023</a:t>
            </a:r>
            <a:endParaRPr lang="el-G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1FAFEDB-FF77-0FDE-E795-9EA4F5187712}"/>
              </a:ext>
            </a:extLst>
          </p:cNvPr>
          <p:cNvSpPr txBox="1"/>
          <p:nvPr/>
        </p:nvSpPr>
        <p:spPr>
          <a:xfrm>
            <a:off x="199011" y="1257477"/>
            <a:ext cx="7441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LEAKED CONVERSATION BETWEEN THE ANTI – CORRUPTION LEADERS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- Taking back control of the Security Services from President Radev, that still had ties with Kremlin (despite joining the EU and the NATO )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- Critical comments about GERB leaders  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pic>
        <p:nvPicPr>
          <p:cNvPr id="19" name="Εικόνα 18" descr="Εικόνα που περιέχει ανθρώπινο πρόσωπο, άτομο, γραβάτα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3E11749E-2BB6-E412-FEA1-66824FD87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428" y="1254484"/>
            <a:ext cx="4038827" cy="2691879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20" name="Φυσαλίδα σκέψης: Σύννεφο 19">
            <a:extLst>
              <a:ext uri="{FF2B5EF4-FFF2-40B4-BE49-F238E27FC236}">
                <a16:creationId xmlns:a16="http://schemas.microsoft.com/office/drawing/2014/main" xmlns="" id="{C234A824-3BC1-734A-20F1-47694B25C067}"/>
              </a:ext>
            </a:extLst>
          </p:cNvPr>
          <p:cNvSpPr/>
          <p:nvPr/>
        </p:nvSpPr>
        <p:spPr>
          <a:xfrm>
            <a:off x="9732415" y="111072"/>
            <a:ext cx="2302581" cy="107076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TAKE BACK CONTROL!</a:t>
            </a:r>
            <a:endParaRPr lang="el-G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9B1494-5B16-1028-BDAF-AF6F26F82CB0}"/>
              </a:ext>
            </a:extLst>
          </p:cNvPr>
          <p:cNvSpPr txBox="1"/>
          <p:nvPr/>
        </p:nvSpPr>
        <p:spPr>
          <a:xfrm>
            <a:off x="725850" y="4821042"/>
            <a:ext cx="10543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NEARLY LED TO THE COLLAPSE OF THE  COALITION</a:t>
            </a:r>
            <a:endParaRPr lang="el-G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0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7" grpId="0"/>
      <p:bldP spid="7" grpId="1"/>
      <p:bldP spid="8" grpId="0" animBg="1"/>
      <p:bldP spid="8" grpId="1" animBg="1"/>
      <p:bldP spid="10" grpId="0"/>
      <p:bldP spid="10" grpId="1"/>
      <p:bldP spid="14" grpId="0" animBg="1"/>
      <p:bldP spid="14" grpId="1" animBg="1"/>
      <p:bldP spid="15" grpId="0"/>
      <p:bldP spid="15" grpId="1"/>
      <p:bldP spid="16" grpId="0"/>
      <p:bldP spid="17" grpId="0"/>
      <p:bldP spid="20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xmlns="" id="{91A0DC7A-EF2F-34ED-9190-03947BE8BD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4823396"/>
              </p:ext>
            </p:extLst>
          </p:nvPr>
        </p:nvGraphicFramePr>
        <p:xfrm>
          <a:off x="449871" y="117907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0950CF-D0F0-E275-1591-3729249380F4}"/>
              </a:ext>
            </a:extLst>
          </p:cNvPr>
          <p:cNvSpPr txBox="1"/>
          <p:nvPr/>
        </p:nvSpPr>
        <p:spPr>
          <a:xfrm>
            <a:off x="2130683" y="100684"/>
            <a:ext cx="837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IMPOSING ECONOMIC SACTIONS AGAINST RUSSIA 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xmlns="" id="{D7AF230E-DC61-F867-5704-FE206FDDA448}"/>
              </a:ext>
            </a:extLst>
          </p:cNvPr>
          <p:cNvSpPr/>
          <p:nvPr/>
        </p:nvSpPr>
        <p:spPr>
          <a:xfrm>
            <a:off x="5330833" y="4432082"/>
            <a:ext cx="1179851" cy="5225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xmlns="" id="{C6D8CE33-B143-CEF9-8BAE-F8813CF4251F}"/>
              </a:ext>
            </a:extLst>
          </p:cNvPr>
          <p:cNvSpPr/>
          <p:nvPr/>
        </p:nvSpPr>
        <p:spPr>
          <a:xfrm>
            <a:off x="5330833" y="5235344"/>
            <a:ext cx="1179851" cy="5225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xmlns="" id="{FB0FD757-B290-7D89-7753-3658ED996B83}"/>
              </a:ext>
            </a:extLst>
          </p:cNvPr>
          <p:cNvSpPr/>
          <p:nvPr/>
        </p:nvSpPr>
        <p:spPr>
          <a:xfrm>
            <a:off x="5330833" y="1601866"/>
            <a:ext cx="1179851" cy="5225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xmlns="" id="{B27D8F3F-A3CE-0EBC-D577-9AFD797210F5}"/>
              </a:ext>
            </a:extLst>
          </p:cNvPr>
          <p:cNvSpPr/>
          <p:nvPr/>
        </p:nvSpPr>
        <p:spPr>
          <a:xfrm>
            <a:off x="5330833" y="2405128"/>
            <a:ext cx="1179851" cy="5225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3DFB4E-B08D-6152-40E1-00EDEEB77417}"/>
              </a:ext>
            </a:extLst>
          </p:cNvPr>
          <p:cNvSpPr txBox="1"/>
          <p:nvPr/>
        </p:nvSpPr>
        <p:spPr>
          <a:xfrm>
            <a:off x="9242322" y="1831992"/>
            <a:ext cx="1654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EU - 27</a:t>
            </a:r>
            <a:endParaRPr lang="el-G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03ECEF-458E-5DF9-1128-3B0C3FE0130A}"/>
              </a:ext>
            </a:extLst>
          </p:cNvPr>
          <p:cNvSpPr txBox="1"/>
          <p:nvPr/>
        </p:nvSpPr>
        <p:spPr>
          <a:xfrm>
            <a:off x="9104670" y="4693339"/>
            <a:ext cx="2400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BU</a:t>
            </a:r>
            <a:r>
              <a:rPr lang="en-GB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LGA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RIA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87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ACAC7C8-4F70-CC35-3E38-F9834140E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518" y="-90435"/>
            <a:ext cx="12995787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VETO TO 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N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O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R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H</a:t>
            </a: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C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D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O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N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</a:t>
            </a:r>
            <a:endParaRPr lang="el-G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90397D-1169-B1D0-D5AC-A83BBA7E0B11}"/>
              </a:ext>
            </a:extLst>
          </p:cNvPr>
          <p:cNvSpPr txBox="1"/>
          <p:nvPr/>
        </p:nvSpPr>
        <p:spPr>
          <a:xfrm>
            <a:off x="0" y="1050462"/>
            <a:ext cx="7804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Bulgaria supported North – Macedonia ever since its independence 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 Providing military aid and artillery and support to its EU path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xmlns="" id="{08AECD3A-9B53-2477-9238-FAE748E8EA74}"/>
              </a:ext>
            </a:extLst>
          </p:cNvPr>
          <p:cNvSpPr/>
          <p:nvPr/>
        </p:nvSpPr>
        <p:spPr>
          <a:xfrm rot="1077593">
            <a:off x="8584881" y="1121885"/>
            <a:ext cx="976851" cy="595819"/>
          </a:xfrm>
          <a:prstGeom prst="rightArrow">
            <a:avLst>
              <a:gd name="adj1" fmla="val 39564"/>
              <a:gd name="adj2" fmla="val 5666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30DFC8-D128-7755-FC4C-0937175F00DC}"/>
              </a:ext>
            </a:extLst>
          </p:cNvPr>
          <p:cNvSpPr txBox="1"/>
          <p:nvPr/>
        </p:nvSpPr>
        <p:spPr>
          <a:xfrm>
            <a:off x="9507793" y="1853795"/>
            <a:ext cx="19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BEST FRIENDS?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62660C7-9874-C885-669E-71361E00FA3E}"/>
              </a:ext>
            </a:extLst>
          </p:cNvPr>
          <p:cNvSpPr txBox="1"/>
          <p:nvPr/>
        </p:nvSpPr>
        <p:spPr>
          <a:xfrm>
            <a:off x="190919" y="2038461"/>
            <a:ext cx="98792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2019                   Bulgaria Blocks North – Macedonia’s EU Accession</a:t>
            </a:r>
          </a:p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- Ethnic Macedonians - &gt; Subgroup of the Bulgarian Nation</a:t>
            </a:r>
          </a:p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- Macedonian Language - &gt; Not Separate but part of the Bulgarian Dialect          </a:t>
            </a:r>
            <a:endParaRPr lang="el-G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xmlns="" id="{E836C148-76D0-63E9-DE07-D26D25D74714}"/>
              </a:ext>
            </a:extLst>
          </p:cNvPr>
          <p:cNvSpPr/>
          <p:nvPr/>
        </p:nvSpPr>
        <p:spPr>
          <a:xfrm>
            <a:off x="1145512" y="2069734"/>
            <a:ext cx="798006" cy="337564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0C02C1-FBDF-C2A4-F9EC-8CB589210AA3}"/>
              </a:ext>
            </a:extLst>
          </p:cNvPr>
          <p:cNvSpPr txBox="1"/>
          <p:nvPr/>
        </p:nvSpPr>
        <p:spPr>
          <a:xfrm>
            <a:off x="943897" y="3235615"/>
            <a:ext cx="7859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French proposal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Lift VETO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sym typeface="Wingdings" panose="05000000000000000000" pitchFamily="2" charset="2"/>
              </a:rPr>
              <a:t> North Macedonia accepts Bulgarian’s Historical disputes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472166-7983-02E9-9422-FC61A1CA5C9E}"/>
              </a:ext>
            </a:extLst>
          </p:cNvPr>
          <p:cNvSpPr txBox="1"/>
          <p:nvPr/>
        </p:nvSpPr>
        <p:spPr>
          <a:xfrm>
            <a:off x="0" y="4371213"/>
            <a:ext cx="1203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24</a:t>
            </a:r>
            <a:r>
              <a:rPr lang="en-GB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th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 JUNE  2022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Bulgaria allows North Macedonia Pre-Negotiation Eu Accession Process but still doesn’t raise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     the Veto unless the constitution includes also the Bulgarian minorities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99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 animBg="1"/>
      <p:bldP spid="10" grpId="1" animBg="1"/>
      <p:bldP spid="11" grpId="0"/>
      <p:bldP spid="11" grpId="1"/>
      <p:bldP spid="12" grpId="0"/>
      <p:bldP spid="13" grpId="0" animBg="1"/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63B50C9-8DFF-E53B-A66F-B359B98F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933" y="99005"/>
            <a:ext cx="7156399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VETO FROM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AU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STR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IA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4" name="Εικόνα 3" descr="Εικόνα που περιέχει κείμενο, εξωτερικός χώρος/ύπαιθρος, πινακίδα/σήμα, σήμαν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21536038-28E3-51D3-9E5A-546D9E801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10" y="298483"/>
            <a:ext cx="2952750" cy="1552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9ECC1B-28E1-45D9-E9FB-9B70DF1D6743}"/>
              </a:ext>
            </a:extLst>
          </p:cNvPr>
          <p:cNvSpPr txBox="1"/>
          <p:nvPr/>
        </p:nvSpPr>
        <p:spPr>
          <a:xfrm>
            <a:off x="1" y="1181296"/>
            <a:ext cx="768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December 8</a:t>
            </a:r>
            <a:r>
              <a:rPr lang="en-GB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th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, 2020 - &gt; Vote between Schengen area members for Bulgaria / Romania / Croatia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9929AC-1AD6-2108-0323-CD80B788BE54}"/>
              </a:ext>
            </a:extLst>
          </p:cNvPr>
          <p:cNvSpPr txBox="1"/>
          <p:nvPr/>
        </p:nvSpPr>
        <p:spPr>
          <a:xfrm>
            <a:off x="0" y="1975885"/>
            <a:ext cx="8680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Netherlands &amp; Austria Block Bulgaria - &gt; Concerns about the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sym typeface="Symbol" panose="05050102010706020507" pitchFamily="18" charset="2"/>
              </a:rPr>
              <a:t> number of 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sym typeface="Symbol" panose="05050102010706020507" pitchFamily="18" charset="2"/>
              </a:rPr>
              <a:t>Refugees via the Balkan Route 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5037F0-C5EE-0ED9-A279-13B3803D3CF8}"/>
              </a:ext>
            </a:extLst>
          </p:cNvPr>
          <p:cNvSpPr txBox="1"/>
          <p:nvPr/>
        </p:nvSpPr>
        <p:spPr>
          <a:xfrm>
            <a:off x="495868" y="337591"/>
            <a:ext cx="8062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December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15</a:t>
            </a:r>
            <a:r>
              <a:rPr lang="en-GB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th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, 2023 - &gt; Netherlands lift their Veto </a:t>
            </a:r>
            <a:endParaRPr lang="el-G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pic>
        <p:nvPicPr>
          <p:cNvPr id="11" name="Εικόνα 10" descr="Εικόνα που περιέχει χάρτης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FEB4C1C-F00A-7522-9175-3803C7A9C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69" y="2622216"/>
            <a:ext cx="4517358" cy="3958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0B3199-6EDB-2707-A6A2-980037D14916}"/>
              </a:ext>
            </a:extLst>
          </p:cNvPr>
          <p:cNvSpPr txBox="1"/>
          <p:nvPr/>
        </p:nvSpPr>
        <p:spPr>
          <a:xfrm>
            <a:off x="10302148" y="5184162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RO</a:t>
            </a:r>
            <a:endParaRPr lang="el-G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A021D7B-CCA7-38C4-5D42-C4ABA5083174}"/>
              </a:ext>
            </a:extLst>
          </p:cNvPr>
          <p:cNvSpPr txBox="1"/>
          <p:nvPr/>
        </p:nvSpPr>
        <p:spPr>
          <a:xfrm>
            <a:off x="10423666" y="5491939"/>
            <a:ext cx="578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BU</a:t>
            </a:r>
            <a:endParaRPr lang="el-G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E64F47-4944-F7ED-A117-D6AC4C8DA48B}"/>
              </a:ext>
            </a:extLst>
          </p:cNvPr>
          <p:cNvSpPr txBox="1"/>
          <p:nvPr/>
        </p:nvSpPr>
        <p:spPr>
          <a:xfrm>
            <a:off x="495868" y="1304405"/>
            <a:ext cx="8809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December 28</a:t>
            </a:r>
            <a:r>
              <a:rPr lang="en-GB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th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, 2023 - &gt; Austria agreement with Bulgaria </a:t>
            </a:r>
          </a:p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to ‘Partially’ join by March 2024</a:t>
            </a:r>
            <a:endParaRPr lang="el-G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1A3F56C-061F-E92F-2C63-12CA3F13D79E}"/>
              </a:ext>
            </a:extLst>
          </p:cNvPr>
          <p:cNvSpPr txBox="1"/>
          <p:nvPr/>
        </p:nvSpPr>
        <p:spPr>
          <a:xfrm>
            <a:off x="495868" y="2793622"/>
            <a:ext cx="4068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Partially = By Air &amp; Sea</a:t>
            </a:r>
            <a:endParaRPr lang="el-G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pic>
        <p:nvPicPr>
          <p:cNvPr id="20" name="Εικόνα 19" descr="Εικόνα που περιέχει ανθρώπινο πρόσωπο, ρουχισμός, άτομο, γραβάτ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D1171BFE-03D7-E9E6-2539-5E40B3796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53" y="3750435"/>
            <a:ext cx="4517357" cy="3008560"/>
          </a:xfrm>
          <a:prstGeom prst="rect">
            <a:avLst/>
          </a:prstGeom>
        </p:spPr>
      </p:pic>
      <p:sp>
        <p:nvSpPr>
          <p:cNvPr id="21" name="Φυσαλίδα σκέψης: Σύννεφο 20">
            <a:extLst>
              <a:ext uri="{FF2B5EF4-FFF2-40B4-BE49-F238E27FC236}">
                <a16:creationId xmlns:a16="http://schemas.microsoft.com/office/drawing/2014/main" xmlns="" id="{3BE020B3-1BBF-1F7A-B062-1D0E4E11D554}"/>
              </a:ext>
            </a:extLst>
          </p:cNvPr>
          <p:cNvSpPr>
            <a:spLocks/>
          </p:cNvSpPr>
          <p:nvPr/>
        </p:nvSpPr>
        <p:spPr>
          <a:xfrm>
            <a:off x="4572702" y="2515913"/>
            <a:ext cx="4517357" cy="2206686"/>
          </a:xfrm>
          <a:prstGeom prst="cloudCallout">
            <a:avLst/>
          </a:prstGeom>
          <a:solidFill>
            <a:schemeClr val="bg1"/>
          </a:solidFill>
          <a:scene3d>
            <a:camera prst="orthographicFront">
              <a:rot lat="0" lon="1080000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12 Years without much progress on Schengen, today we congratulate ourselves on this indisputable success of Bulgaria!</a:t>
            </a:r>
            <a:endParaRPr lang="el-G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8760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6" grpId="1"/>
      <p:bldP spid="7" grpId="0"/>
      <p:bldP spid="12" grpId="0"/>
      <p:bldP spid="12" grpId="1"/>
      <p:bldP spid="13" grpId="0"/>
      <p:bldP spid="13" grpId="1"/>
      <p:bldP spid="15" grpId="0"/>
      <p:bldP spid="16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DC673A1-41BE-62A9-AD3E-99570CE3E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673" y="3000170"/>
            <a:ext cx="5660923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EUROSCEPTISICM</a:t>
            </a:r>
            <a:endParaRPr lang="el-G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7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γραμματοσειρά, γραφικά, σύμβολο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A0018EB-607A-2503-30F1-DF8304A64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941439"/>
            <a:ext cx="1976284" cy="2099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830F27-B7D7-E469-F728-E9CEFABC0E53}"/>
              </a:ext>
            </a:extLst>
          </p:cNvPr>
          <p:cNvSpPr txBox="1"/>
          <p:nvPr/>
        </p:nvSpPr>
        <p:spPr>
          <a:xfrm>
            <a:off x="3598608" y="1729729"/>
            <a:ext cx="3923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Hard Euroscepticism</a:t>
            </a:r>
            <a:endParaRPr lang="el-G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Εικόνα 8" descr="Εικόνα που περιέχει κείμενο, γραμματοσειρά, γραφικά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0C461974-1ED7-8C19-1423-47505A0F5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6" y="3723967"/>
            <a:ext cx="2332830" cy="2549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8EA1CE-56AA-6E72-AE00-1CB26CC6DE84}"/>
              </a:ext>
            </a:extLst>
          </p:cNvPr>
          <p:cNvSpPr txBox="1"/>
          <p:nvPr/>
        </p:nvSpPr>
        <p:spPr>
          <a:xfrm>
            <a:off x="3772576" y="4736916"/>
            <a:ext cx="3778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Soft Euroscepticism</a:t>
            </a:r>
            <a:endParaRPr lang="el-G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3DB35A-68AE-57AD-F42B-503191FD897D}"/>
              </a:ext>
            </a:extLst>
          </p:cNvPr>
          <p:cNvSpPr txBox="1"/>
          <p:nvPr/>
        </p:nvSpPr>
        <p:spPr>
          <a:xfrm>
            <a:off x="2802374" y="176981"/>
            <a:ext cx="5719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EUROSCEPTIC POLITICAL PARTIES</a:t>
            </a:r>
            <a:endParaRPr lang="el-G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74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xmlns="" id="{D8B75CB8-7F5C-F4C4-86D9-3C1710534AFE}"/>
              </a:ext>
            </a:extLst>
          </p:cNvPr>
          <p:cNvSpPr/>
          <p:nvPr/>
        </p:nvSpPr>
        <p:spPr>
          <a:xfrm>
            <a:off x="28983" y="1867545"/>
            <a:ext cx="2785337" cy="4594810"/>
          </a:xfrm>
          <a:prstGeom prst="roundRect">
            <a:avLst>
              <a:gd name="adj" fmla="val 9729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73E0FB-7711-DBCA-A431-2210DF0FECF8}"/>
              </a:ext>
            </a:extLst>
          </p:cNvPr>
          <p:cNvSpPr txBox="1"/>
          <p:nvPr/>
        </p:nvSpPr>
        <p:spPr>
          <a:xfrm>
            <a:off x="1463386" y="226018"/>
            <a:ext cx="8715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 O P I C S  T O  B E  D I S C U S S E D</a:t>
            </a:r>
            <a:endParaRPr lang="el-G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1D27D5-8E08-EC40-4AB4-7E9F4D5FD15C}"/>
              </a:ext>
            </a:extLst>
          </p:cNvPr>
          <p:cNvSpPr txBox="1"/>
          <p:nvPr/>
        </p:nvSpPr>
        <p:spPr>
          <a:xfrm>
            <a:off x="-265665" y="1867545"/>
            <a:ext cx="32539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BeBAS"/>
              </a:rPr>
              <a:t>01</a:t>
            </a:r>
          </a:p>
          <a:p>
            <a:pPr algn="ctr"/>
            <a:r>
              <a:rPr lang="en-US" sz="2800" b="1" dirty="0">
                <a:latin typeface="BeBAS"/>
              </a:rPr>
              <a:t>GENERAL FACTS</a:t>
            </a:r>
          </a:p>
          <a:p>
            <a:pPr algn="ctr"/>
            <a:endParaRPr lang="el-GR" sz="3600" b="1" dirty="0">
              <a:latin typeface="BeBA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9E87A2-9127-39B4-E60A-F39DD4D40D1A}"/>
              </a:ext>
            </a:extLst>
          </p:cNvPr>
          <p:cNvSpPr txBox="1"/>
          <p:nvPr/>
        </p:nvSpPr>
        <p:spPr>
          <a:xfrm>
            <a:off x="159798" y="2771264"/>
            <a:ext cx="25499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GEOGRAPHY &amp; SIZE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POLITICAL SYSTEM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PLACE ON THE MAP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HISTORY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ECONOMY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304601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Γράφημα 6">
            <a:extLst>
              <a:ext uri="{FF2B5EF4-FFF2-40B4-BE49-F238E27FC236}">
                <a16:creationId xmlns:a16="http://schemas.microsoft.com/office/drawing/2014/main" xmlns="" id="{445B7D1E-95D0-CD37-B148-23C0B02993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150028"/>
              </p:ext>
            </p:extLst>
          </p:nvPr>
        </p:nvGraphicFramePr>
        <p:xfrm>
          <a:off x="203201" y="883400"/>
          <a:ext cx="5175044" cy="50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Γράφημα 9">
            <a:extLst>
              <a:ext uri="{FF2B5EF4-FFF2-40B4-BE49-F238E27FC236}">
                <a16:creationId xmlns:a16="http://schemas.microsoft.com/office/drawing/2014/main" xmlns="" id="{40BEF939-0C08-613F-D2B0-A8DE5C246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12338"/>
              </p:ext>
            </p:extLst>
          </p:nvPr>
        </p:nvGraphicFramePr>
        <p:xfrm>
          <a:off x="6469625" y="883400"/>
          <a:ext cx="5519174" cy="50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7589A2-56EB-7C5F-AB3E-DFBECA9D68A1}"/>
              </a:ext>
            </a:extLst>
          </p:cNvPr>
          <p:cNvSpPr txBox="1"/>
          <p:nvPr/>
        </p:nvSpPr>
        <p:spPr>
          <a:xfrm>
            <a:off x="3334795" y="226142"/>
            <a:ext cx="552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EUROBAROMETER STATISTICS -  APRIL 2023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286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Εικόνα που περιέχει παιχνίδι, καρτούν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8E0E133F-8A49-9D4C-4F5A-34696DB17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2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14"/>
          <a:stretch/>
        </p:blipFill>
        <p:spPr>
          <a:xfrm>
            <a:off x="2790940" y="275303"/>
            <a:ext cx="6610120" cy="6582697"/>
          </a:xfrm>
          <a:prstGeom prst="rect">
            <a:avLst/>
          </a:prstGeom>
          <a:noFill/>
          <a:effectLst/>
        </p:spPr>
      </p:pic>
      <p:sp>
        <p:nvSpPr>
          <p:cNvPr id="8" name="Οβάλ 7">
            <a:extLst>
              <a:ext uri="{FF2B5EF4-FFF2-40B4-BE49-F238E27FC236}">
                <a16:creationId xmlns:a16="http://schemas.microsoft.com/office/drawing/2014/main" xmlns="" id="{FDD7AA50-5CE4-FD9E-9921-FA516D9C8325}"/>
              </a:ext>
            </a:extLst>
          </p:cNvPr>
          <p:cNvSpPr/>
          <p:nvPr/>
        </p:nvSpPr>
        <p:spPr>
          <a:xfrm>
            <a:off x="5319252" y="717755"/>
            <a:ext cx="2281084" cy="2222090"/>
          </a:xfrm>
          <a:prstGeom prst="ellipse">
            <a:avLst/>
          </a:prstGeom>
          <a:blipFill dpi="0" rotWithShape="1">
            <a:blip r:embed="rId4"/>
            <a:srcRect/>
            <a:stretch>
              <a:fillRect l="-28000" r="-31000" b="-12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6A1ECB-4C3D-5A2D-5594-5B3A801145DF}"/>
              </a:ext>
            </a:extLst>
          </p:cNvPr>
          <p:cNvSpPr txBox="1"/>
          <p:nvPr/>
        </p:nvSpPr>
        <p:spPr>
          <a:xfrm>
            <a:off x="2489476" y="2503974"/>
            <a:ext cx="7940635" cy="1200329"/>
          </a:xfrm>
          <a:prstGeom prst="rect">
            <a:avLst/>
          </a:prstGeom>
          <a:noFill/>
        </p:spPr>
        <p:txBody>
          <a:bodyPr vert="wordArtVert" wrap="square" rtlCol="0" anchor="ctr">
            <a:spAutoFit/>
          </a:bodyPr>
          <a:lstStyle/>
          <a:p>
            <a:r>
              <a:rPr lang="en-GB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FUTURE</a:t>
            </a:r>
            <a:endParaRPr lang="el-GR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348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73E0FB-7711-DBCA-A431-2210DF0FECF8}"/>
              </a:ext>
            </a:extLst>
          </p:cNvPr>
          <p:cNvSpPr txBox="1"/>
          <p:nvPr/>
        </p:nvSpPr>
        <p:spPr>
          <a:xfrm>
            <a:off x="1463386" y="226018"/>
            <a:ext cx="8715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 O P I C S  T O  B E  D I S C U S S E D</a:t>
            </a:r>
            <a:endParaRPr lang="el-G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grpSp>
        <p:nvGrpSpPr>
          <p:cNvPr id="4" name="Ομάδα 3">
            <a:extLst>
              <a:ext uri="{FF2B5EF4-FFF2-40B4-BE49-F238E27FC236}">
                <a16:creationId xmlns:a16="http://schemas.microsoft.com/office/drawing/2014/main" xmlns="" id="{BF5B6EA3-1483-CDF9-46F9-C44F86FD25BD}"/>
              </a:ext>
            </a:extLst>
          </p:cNvPr>
          <p:cNvGrpSpPr/>
          <p:nvPr/>
        </p:nvGrpSpPr>
        <p:grpSpPr>
          <a:xfrm>
            <a:off x="0" y="1867545"/>
            <a:ext cx="2988296" cy="4127729"/>
            <a:chOff x="0" y="1867545"/>
            <a:chExt cx="2988296" cy="41277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C1D27D5-8E08-EC40-4AB4-7E9F4D5FD15C}"/>
                </a:ext>
              </a:extLst>
            </p:cNvPr>
            <p:cNvSpPr txBox="1"/>
            <p:nvPr/>
          </p:nvSpPr>
          <p:spPr>
            <a:xfrm>
              <a:off x="0" y="1867545"/>
              <a:ext cx="2988296" cy="16312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01</a:t>
              </a:r>
            </a:p>
            <a:p>
              <a:pPr algn="ctr"/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GENERAL FACTS</a:t>
              </a:r>
            </a:p>
            <a:p>
              <a:pPr algn="ctr"/>
              <a:endParaRPr lang="el-GR" sz="3600" b="1" dirty="0">
                <a:solidFill>
                  <a:schemeClr val="bg1"/>
                </a:solidFill>
                <a:latin typeface="BeBA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89E87A2-9127-39B4-E60A-F39DD4D40D1A}"/>
                </a:ext>
              </a:extLst>
            </p:cNvPr>
            <p:cNvSpPr txBox="1"/>
            <p:nvPr/>
          </p:nvSpPr>
          <p:spPr>
            <a:xfrm>
              <a:off x="367983" y="2855953"/>
              <a:ext cx="2341744" cy="31393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GEOGRAPHY &amp; SIZE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POLITICAL SYSTEM</a:t>
              </a:r>
            </a:p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PLACE ON THE MAP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HISTORY</a:t>
              </a:r>
            </a:p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ECONOMY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</p:txBody>
        </p:sp>
      </p:grpSp>
      <p:grpSp>
        <p:nvGrpSpPr>
          <p:cNvPr id="2" name="Ομάδα 1">
            <a:extLst>
              <a:ext uri="{FF2B5EF4-FFF2-40B4-BE49-F238E27FC236}">
                <a16:creationId xmlns:a16="http://schemas.microsoft.com/office/drawing/2014/main" xmlns="" id="{0720768C-8809-3374-81B7-0CA891E9E0FD}"/>
              </a:ext>
            </a:extLst>
          </p:cNvPr>
          <p:cNvGrpSpPr/>
          <p:nvPr/>
        </p:nvGrpSpPr>
        <p:grpSpPr>
          <a:xfrm>
            <a:off x="2709727" y="1867545"/>
            <a:ext cx="4053996" cy="4287449"/>
            <a:chOff x="2256980" y="1781185"/>
            <a:chExt cx="4053996" cy="4594810"/>
          </a:xfrm>
        </p:grpSpPr>
        <p:sp>
          <p:nvSpPr>
            <p:cNvPr id="24" name="Ορθογώνιο: Στρογγύλεμα γωνιών 23">
              <a:extLst>
                <a:ext uri="{FF2B5EF4-FFF2-40B4-BE49-F238E27FC236}">
                  <a16:creationId xmlns:a16="http://schemas.microsoft.com/office/drawing/2014/main" xmlns="" id="{D8B75CB8-7F5C-F4C4-86D9-3C1710534AFE}"/>
                </a:ext>
              </a:extLst>
            </p:cNvPr>
            <p:cNvSpPr/>
            <p:nvPr/>
          </p:nvSpPr>
          <p:spPr>
            <a:xfrm>
              <a:off x="2709727" y="1781185"/>
              <a:ext cx="3152593" cy="4594810"/>
            </a:xfrm>
            <a:prstGeom prst="roundRect">
              <a:avLst>
                <a:gd name="adj" fmla="val 9729"/>
              </a:avLst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4264657-269E-CF6E-ABDD-0F09DFDC700D}"/>
                </a:ext>
              </a:extLst>
            </p:cNvPr>
            <p:cNvSpPr txBox="1"/>
            <p:nvPr/>
          </p:nvSpPr>
          <p:spPr>
            <a:xfrm>
              <a:off x="2256980" y="1797784"/>
              <a:ext cx="4053996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BeBAS"/>
                </a:rPr>
                <a:t>02</a:t>
              </a:r>
            </a:p>
            <a:p>
              <a:pPr algn="ctr"/>
              <a:r>
                <a:rPr lang="en-US" sz="2800" b="1" dirty="0">
                  <a:latin typeface="BeBAS"/>
                </a:rPr>
                <a:t>BULGARIA &amp; THE EU</a:t>
              </a:r>
            </a:p>
            <a:p>
              <a:pPr algn="ctr"/>
              <a:endParaRPr lang="el-GR" sz="3600" b="1" dirty="0">
                <a:latin typeface="BeBA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8386DEC-3DAA-E086-2B49-CBC268A90481}"/>
                </a:ext>
              </a:extLst>
            </p:cNvPr>
            <p:cNvSpPr txBox="1"/>
            <p:nvPr/>
          </p:nvSpPr>
          <p:spPr>
            <a:xfrm>
              <a:off x="3009013" y="3008448"/>
              <a:ext cx="2549929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latin typeface="BeBAS"/>
                </a:rPr>
                <a:t>WHEN &amp; WHY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b="1" dirty="0"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latin typeface="BeBAS"/>
                </a:rPr>
                <a:t>CHANGES &amp; REFORMS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b="1" dirty="0"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latin typeface="BeBAS"/>
                </a:rPr>
                <a:t>ACCOMPLISHMENTS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b="1" dirty="0"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latin typeface="BeBAS"/>
                </a:rPr>
                <a:t>POLITICAL PARTIES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b="1" dirty="0">
                <a:latin typeface="BeBAS"/>
              </a:endParaRPr>
            </a:p>
            <a:p>
              <a:endParaRPr lang="en-US" b="1" dirty="0">
                <a:latin typeface="BeBA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773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73E0FB-7711-DBCA-A431-2210DF0FECF8}"/>
              </a:ext>
            </a:extLst>
          </p:cNvPr>
          <p:cNvSpPr txBox="1"/>
          <p:nvPr/>
        </p:nvSpPr>
        <p:spPr>
          <a:xfrm>
            <a:off x="1463386" y="226018"/>
            <a:ext cx="8715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 O P I C S  T O  B E  D I S C U S S E D</a:t>
            </a:r>
            <a:endParaRPr lang="el-G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grpSp>
        <p:nvGrpSpPr>
          <p:cNvPr id="31" name="Ομάδα 30">
            <a:extLst>
              <a:ext uri="{FF2B5EF4-FFF2-40B4-BE49-F238E27FC236}">
                <a16:creationId xmlns:a16="http://schemas.microsoft.com/office/drawing/2014/main" xmlns="" id="{6D90C52A-B6FC-BA81-B940-3A5EEF801868}"/>
              </a:ext>
            </a:extLst>
          </p:cNvPr>
          <p:cNvGrpSpPr/>
          <p:nvPr/>
        </p:nvGrpSpPr>
        <p:grpSpPr>
          <a:xfrm>
            <a:off x="6703225" y="2072642"/>
            <a:ext cx="3334855" cy="4250432"/>
            <a:chOff x="5805553" y="1658307"/>
            <a:chExt cx="3441361" cy="3777293"/>
          </a:xfrm>
        </p:grpSpPr>
        <p:sp>
          <p:nvSpPr>
            <p:cNvPr id="24" name="Ορθογώνιο: Στρογγύλεμα γωνιών 23">
              <a:extLst>
                <a:ext uri="{FF2B5EF4-FFF2-40B4-BE49-F238E27FC236}">
                  <a16:creationId xmlns:a16="http://schemas.microsoft.com/office/drawing/2014/main" xmlns="" id="{D8B75CB8-7F5C-F4C4-86D9-3C1710534AFE}"/>
                </a:ext>
              </a:extLst>
            </p:cNvPr>
            <p:cNvSpPr/>
            <p:nvPr/>
          </p:nvSpPr>
          <p:spPr>
            <a:xfrm>
              <a:off x="5904778" y="1658307"/>
              <a:ext cx="3036021" cy="3777293"/>
            </a:xfrm>
            <a:prstGeom prst="roundRect">
              <a:avLst>
                <a:gd name="adj" fmla="val 9729"/>
              </a:avLst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CD622BF-48D2-C244-81C4-3287F9381158}"/>
                </a:ext>
              </a:extLst>
            </p:cNvPr>
            <p:cNvSpPr txBox="1"/>
            <p:nvPr/>
          </p:nvSpPr>
          <p:spPr>
            <a:xfrm>
              <a:off x="5805553" y="1712320"/>
              <a:ext cx="313524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BeBAS"/>
                </a:rPr>
                <a:t>03</a:t>
              </a:r>
            </a:p>
            <a:p>
              <a:pPr algn="ctr"/>
              <a:r>
                <a:rPr lang="en-US" sz="3600" b="1" dirty="0">
                  <a:latin typeface="BeBAS"/>
                </a:rPr>
                <a:t> </a:t>
              </a:r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CRISIS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5A281C-27F8-8728-3FD3-8BDE19D00259}"/>
                </a:ext>
              </a:extLst>
            </p:cNvPr>
            <p:cNvSpPr txBox="1"/>
            <p:nvPr/>
          </p:nvSpPr>
          <p:spPr>
            <a:xfrm>
              <a:off x="5951055" y="2827185"/>
              <a:ext cx="329585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RULE OF LAW &amp; CORRUPTION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RUSSIAN &amp; UKRAINE WAR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VETO TO AND FROM   </a:t>
              </a:r>
            </a:p>
            <a:p>
              <a:endParaRPr lang="el-GR" b="1" dirty="0">
                <a:latin typeface="BeBAS"/>
              </a:endParaRPr>
            </a:p>
          </p:txBody>
        </p:sp>
      </p:grpSp>
      <p:grpSp>
        <p:nvGrpSpPr>
          <p:cNvPr id="32" name="Ομάδα 31">
            <a:extLst>
              <a:ext uri="{FF2B5EF4-FFF2-40B4-BE49-F238E27FC236}">
                <a16:creationId xmlns:a16="http://schemas.microsoft.com/office/drawing/2014/main" xmlns="" id="{8DECD528-CF8C-95B0-6533-12D4A8D422C8}"/>
              </a:ext>
            </a:extLst>
          </p:cNvPr>
          <p:cNvGrpSpPr/>
          <p:nvPr/>
        </p:nvGrpSpPr>
        <p:grpSpPr>
          <a:xfrm>
            <a:off x="2785197" y="1934944"/>
            <a:ext cx="4053996" cy="3557132"/>
            <a:chOff x="2256980" y="1797784"/>
            <a:chExt cx="4053996" cy="35571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4264657-269E-CF6E-ABDD-0F09DFDC700D}"/>
                </a:ext>
              </a:extLst>
            </p:cNvPr>
            <p:cNvSpPr txBox="1"/>
            <p:nvPr/>
          </p:nvSpPr>
          <p:spPr>
            <a:xfrm>
              <a:off x="2256980" y="1797784"/>
              <a:ext cx="4053996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02</a:t>
              </a:r>
            </a:p>
            <a:p>
              <a:pPr algn="ctr"/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BULGARIA &amp; THE EU</a:t>
              </a:r>
            </a:p>
            <a:p>
              <a:pPr algn="ctr"/>
              <a:endParaRPr lang="el-G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8386DEC-3DAA-E086-2B49-CBC268A90481}"/>
                </a:ext>
              </a:extLst>
            </p:cNvPr>
            <p:cNvSpPr txBox="1"/>
            <p:nvPr/>
          </p:nvSpPr>
          <p:spPr>
            <a:xfrm>
              <a:off x="3042579" y="2769593"/>
              <a:ext cx="254992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WHEN &amp; WHY </a:t>
              </a:r>
            </a:p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CHANGES &amp; REFORMS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ACCOMPLISHMENTS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POLITICAL PARTIES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</p:txBody>
        </p:sp>
      </p:grpSp>
      <p:grpSp>
        <p:nvGrpSpPr>
          <p:cNvPr id="27" name="Ομάδα 26">
            <a:extLst>
              <a:ext uri="{FF2B5EF4-FFF2-40B4-BE49-F238E27FC236}">
                <a16:creationId xmlns:a16="http://schemas.microsoft.com/office/drawing/2014/main" xmlns="" id="{7B589C76-E246-3A91-667C-D841F1925F9A}"/>
              </a:ext>
            </a:extLst>
          </p:cNvPr>
          <p:cNvGrpSpPr/>
          <p:nvPr/>
        </p:nvGrpSpPr>
        <p:grpSpPr>
          <a:xfrm>
            <a:off x="0" y="1918345"/>
            <a:ext cx="2988296" cy="3850730"/>
            <a:chOff x="0" y="1867545"/>
            <a:chExt cx="2988296" cy="385073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8C8E98F5-17A2-9F55-3498-0E32B1834E43}"/>
                </a:ext>
              </a:extLst>
            </p:cNvPr>
            <p:cNvSpPr txBox="1"/>
            <p:nvPr/>
          </p:nvSpPr>
          <p:spPr>
            <a:xfrm>
              <a:off x="0" y="1867545"/>
              <a:ext cx="2988296" cy="16312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01</a:t>
              </a:r>
            </a:p>
            <a:p>
              <a:pPr algn="ctr"/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GENERAL FACTS</a:t>
              </a:r>
            </a:p>
            <a:p>
              <a:pPr algn="ctr"/>
              <a:endParaRPr lang="el-GR" sz="3600" b="1" dirty="0">
                <a:solidFill>
                  <a:schemeClr val="bg1"/>
                </a:solidFill>
                <a:latin typeface="BeBA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BF2639B-C5BE-4CF3-F933-74CA97E309A6}"/>
                </a:ext>
              </a:extLst>
            </p:cNvPr>
            <p:cNvSpPr txBox="1"/>
            <p:nvPr/>
          </p:nvSpPr>
          <p:spPr>
            <a:xfrm>
              <a:off x="367983" y="2855953"/>
              <a:ext cx="2341744" cy="28623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GEOGRAPHY &amp; SIZE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 POLITICAL SYSTEM</a:t>
              </a:r>
            </a:p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PLACE ON THE MAP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HISTORY</a:t>
              </a:r>
            </a:p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ECONOMY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9552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73E0FB-7711-DBCA-A431-2210DF0FECF8}"/>
              </a:ext>
            </a:extLst>
          </p:cNvPr>
          <p:cNvSpPr txBox="1"/>
          <p:nvPr/>
        </p:nvSpPr>
        <p:spPr>
          <a:xfrm>
            <a:off x="1463386" y="226018"/>
            <a:ext cx="8715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 O P I C S  T O  B E  D I S C U S S E D</a:t>
            </a:r>
            <a:endParaRPr lang="el-G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xmlns="" id="{973CB80C-0448-F8D0-F6EB-CC26CD475A76}"/>
              </a:ext>
            </a:extLst>
          </p:cNvPr>
          <p:cNvGrpSpPr/>
          <p:nvPr/>
        </p:nvGrpSpPr>
        <p:grpSpPr>
          <a:xfrm>
            <a:off x="5845371" y="2009971"/>
            <a:ext cx="3295859" cy="3023518"/>
            <a:chOff x="5951055" y="1834992"/>
            <a:chExt cx="3295859" cy="30235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CD622BF-48D2-C244-81C4-3287F9381158}"/>
                </a:ext>
              </a:extLst>
            </p:cNvPr>
            <p:cNvSpPr txBox="1"/>
            <p:nvPr/>
          </p:nvSpPr>
          <p:spPr>
            <a:xfrm>
              <a:off x="6431432" y="1834992"/>
              <a:ext cx="195584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03</a:t>
              </a:r>
            </a:p>
            <a:p>
              <a:pPr algn="ctr"/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 </a:t>
              </a:r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CRISIS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5A281C-27F8-8728-3FD3-8BDE19D00259}"/>
                </a:ext>
              </a:extLst>
            </p:cNvPr>
            <p:cNvSpPr txBox="1"/>
            <p:nvPr/>
          </p:nvSpPr>
          <p:spPr>
            <a:xfrm>
              <a:off x="5951055" y="2827185"/>
              <a:ext cx="329585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RULE OF LAW AND CORRUPTION</a:t>
              </a:r>
            </a:p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RUSSIAN &amp; UKRAINE WAR</a:t>
              </a:r>
            </a:p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VETO TO AND FROM   </a:t>
              </a:r>
            </a:p>
            <a:p>
              <a:endParaRPr lang="el-GR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</p:txBody>
        </p:sp>
      </p:grpSp>
      <p:grpSp>
        <p:nvGrpSpPr>
          <p:cNvPr id="18" name="Ομάδα 17">
            <a:extLst>
              <a:ext uri="{FF2B5EF4-FFF2-40B4-BE49-F238E27FC236}">
                <a16:creationId xmlns:a16="http://schemas.microsoft.com/office/drawing/2014/main" xmlns="" id="{69D5CB83-245A-EEB2-BEB0-56589064E887}"/>
              </a:ext>
            </a:extLst>
          </p:cNvPr>
          <p:cNvGrpSpPr/>
          <p:nvPr/>
        </p:nvGrpSpPr>
        <p:grpSpPr>
          <a:xfrm>
            <a:off x="8773247" y="2219238"/>
            <a:ext cx="3290576" cy="3937722"/>
            <a:chOff x="8901424" y="1797784"/>
            <a:chExt cx="3290576" cy="3597176"/>
          </a:xfrm>
        </p:grpSpPr>
        <p:grpSp>
          <p:nvGrpSpPr>
            <p:cNvPr id="17" name="Ομάδα 16">
              <a:extLst>
                <a:ext uri="{FF2B5EF4-FFF2-40B4-BE49-F238E27FC236}">
                  <a16:creationId xmlns:a16="http://schemas.microsoft.com/office/drawing/2014/main" xmlns="" id="{E09309D9-2E5D-B18C-42D4-60C911B898C4}"/>
                </a:ext>
              </a:extLst>
            </p:cNvPr>
            <p:cNvGrpSpPr/>
            <p:nvPr/>
          </p:nvGrpSpPr>
          <p:grpSpPr>
            <a:xfrm>
              <a:off x="8901424" y="1797784"/>
              <a:ext cx="3290576" cy="3597176"/>
              <a:chOff x="8901424" y="1797784"/>
              <a:chExt cx="3290576" cy="3597176"/>
            </a:xfrm>
          </p:grpSpPr>
          <p:sp>
            <p:nvSpPr>
              <p:cNvPr id="21" name="Ορθογώνιο: Στρογγύλεμα γωνιών 20">
                <a:extLst>
                  <a:ext uri="{FF2B5EF4-FFF2-40B4-BE49-F238E27FC236}">
                    <a16:creationId xmlns:a16="http://schemas.microsoft.com/office/drawing/2014/main" xmlns="" id="{D7CE4ED6-AA34-5823-25C7-BE438DEF4970}"/>
                  </a:ext>
                </a:extLst>
              </p:cNvPr>
              <p:cNvSpPr/>
              <p:nvPr/>
            </p:nvSpPr>
            <p:spPr>
              <a:xfrm>
                <a:off x="9103360" y="1867545"/>
                <a:ext cx="2928842" cy="3527415"/>
              </a:xfrm>
              <a:prstGeom prst="roundRect">
                <a:avLst>
                  <a:gd name="adj" fmla="val 9729"/>
                </a:avLst>
              </a:prstGeom>
              <a:blipFill>
                <a:blip r:embed="rId3"/>
                <a:tile tx="0" ty="0" sx="100000" sy="100000" flip="none" algn="tl"/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4F2B170E-B8F5-2113-460A-E995BA2A098F}"/>
                  </a:ext>
                </a:extLst>
              </p:cNvPr>
              <p:cNvSpPr txBox="1"/>
              <p:nvPr/>
            </p:nvSpPr>
            <p:spPr>
              <a:xfrm>
                <a:off x="8901424" y="1797784"/>
                <a:ext cx="3290576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>
                    <a:latin typeface="BeBAS"/>
                  </a:rPr>
                  <a:t>04</a:t>
                </a:r>
              </a:p>
              <a:p>
                <a:pPr algn="ctr"/>
                <a:r>
                  <a:rPr lang="en-GB" sz="2800" b="1" i="0" dirty="0">
                    <a:effectLst/>
                    <a:latin typeface="BeBAS"/>
                  </a:rPr>
                  <a:t>EUROSCEPTICISM</a:t>
                </a:r>
              </a:p>
              <a:p>
                <a:pPr algn="ctr"/>
                <a:endParaRPr lang="el-GR" sz="3600" b="1" dirty="0">
                  <a:solidFill>
                    <a:schemeClr val="bg1"/>
                  </a:solidFill>
                  <a:latin typeface="BeBA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B2352A2-4FD1-C66F-988D-442B2A1FA0AB}"/>
                </a:ext>
              </a:extLst>
            </p:cNvPr>
            <p:cNvSpPr txBox="1"/>
            <p:nvPr/>
          </p:nvSpPr>
          <p:spPr>
            <a:xfrm>
              <a:off x="9552304" y="2769593"/>
              <a:ext cx="212345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dirty="0">
                <a:solidFill>
                  <a:schemeClr val="bg1"/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POLITICAL PARTIES</a:t>
              </a:r>
            </a:p>
            <a:p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PEOPLE</a:t>
              </a:r>
            </a:p>
            <a:p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"/>
                </a:rPr>
                <a:t>FUTURE OF BULGARIA</a:t>
              </a:r>
            </a:p>
            <a:p>
              <a:endParaRPr lang="en-US" dirty="0">
                <a:solidFill>
                  <a:schemeClr val="bg1"/>
                </a:solidFill>
                <a:latin typeface="BeBAS"/>
              </a:endParaRPr>
            </a:p>
          </p:txBody>
        </p:sp>
      </p:grpSp>
      <p:grpSp>
        <p:nvGrpSpPr>
          <p:cNvPr id="2" name="Ομάδα 1">
            <a:extLst>
              <a:ext uri="{FF2B5EF4-FFF2-40B4-BE49-F238E27FC236}">
                <a16:creationId xmlns:a16="http://schemas.microsoft.com/office/drawing/2014/main" xmlns="" id="{6ED1848A-D79A-8557-A72F-F0017F8CEB89}"/>
              </a:ext>
            </a:extLst>
          </p:cNvPr>
          <p:cNvGrpSpPr/>
          <p:nvPr/>
        </p:nvGrpSpPr>
        <p:grpSpPr>
          <a:xfrm>
            <a:off x="2562311" y="2009971"/>
            <a:ext cx="4053996" cy="3834131"/>
            <a:chOff x="2256980" y="1797784"/>
            <a:chExt cx="4053996" cy="38341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15778E8-B469-25C4-3B7D-40BE0D5AB2A6}"/>
                </a:ext>
              </a:extLst>
            </p:cNvPr>
            <p:cNvSpPr txBox="1"/>
            <p:nvPr/>
          </p:nvSpPr>
          <p:spPr>
            <a:xfrm>
              <a:off x="2256980" y="1797784"/>
              <a:ext cx="4053996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02</a:t>
              </a:r>
            </a:p>
            <a:p>
              <a:pPr algn="ctr"/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BULGARIA &amp; THE EU</a:t>
              </a:r>
            </a:p>
            <a:p>
              <a:pPr algn="ctr"/>
              <a:endParaRPr lang="el-G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378C1E6-7A12-D1F9-5AE5-B7BF9FE972E4}"/>
                </a:ext>
              </a:extLst>
            </p:cNvPr>
            <p:cNvSpPr txBox="1"/>
            <p:nvPr/>
          </p:nvSpPr>
          <p:spPr>
            <a:xfrm>
              <a:off x="3042579" y="2769593"/>
              <a:ext cx="254992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WHEN &amp; WHY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CHANGES &amp; REFORMS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ACCOMPLISHMENTS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POLITICAL PARTIES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</p:txBody>
        </p:sp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xmlns="" id="{A21B3B62-11A4-7323-83E6-322CB1E14868}"/>
              </a:ext>
            </a:extLst>
          </p:cNvPr>
          <p:cNvGrpSpPr/>
          <p:nvPr/>
        </p:nvGrpSpPr>
        <p:grpSpPr>
          <a:xfrm>
            <a:off x="37388" y="2009971"/>
            <a:ext cx="2988296" cy="4127729"/>
            <a:chOff x="0" y="1867545"/>
            <a:chExt cx="2988296" cy="4127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DBBFBAF-EC0E-4B74-FEA0-BB670F58B50F}"/>
                </a:ext>
              </a:extLst>
            </p:cNvPr>
            <p:cNvSpPr txBox="1"/>
            <p:nvPr/>
          </p:nvSpPr>
          <p:spPr>
            <a:xfrm>
              <a:off x="0" y="1867545"/>
              <a:ext cx="2988296" cy="16312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01</a:t>
              </a:r>
            </a:p>
            <a:p>
              <a:pPr algn="ctr"/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GENERAL FACTS</a:t>
              </a:r>
            </a:p>
            <a:p>
              <a:pPr algn="ctr"/>
              <a:endParaRPr lang="el-GR" sz="3600" b="1" dirty="0">
                <a:solidFill>
                  <a:schemeClr val="bg1"/>
                </a:solidFill>
                <a:latin typeface="BeBA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D58DEA7-7518-F59C-07E5-8EFF96152B33}"/>
                </a:ext>
              </a:extLst>
            </p:cNvPr>
            <p:cNvSpPr txBox="1"/>
            <p:nvPr/>
          </p:nvSpPr>
          <p:spPr>
            <a:xfrm>
              <a:off x="367983" y="2855953"/>
              <a:ext cx="2341744" cy="31393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GEOGRAPHY &amp; SIZE</a:t>
              </a: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POLITICAL SYSTEM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PLACE ON THE MAP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HISTORY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"/>
                </a:rPr>
                <a:t>ECONOMY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087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xmlns="" id="{037E811B-5012-DADA-EA4A-19DAFBA5F6E5}"/>
              </a:ext>
            </a:extLst>
          </p:cNvPr>
          <p:cNvSpPr/>
          <p:nvPr/>
        </p:nvSpPr>
        <p:spPr>
          <a:xfrm>
            <a:off x="8050456" y="223862"/>
            <a:ext cx="3784370" cy="1944447"/>
          </a:xfrm>
          <a:prstGeom prst="roundRect">
            <a:avLst>
              <a:gd name="adj" fmla="val 10102"/>
            </a:avLst>
          </a:prstGeom>
          <a:blipFill dpi="0" rotWithShape="0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xmlns="" id="{2DDAC1E4-C00C-51AC-2E14-407F4977BB47}"/>
              </a:ext>
            </a:extLst>
          </p:cNvPr>
          <p:cNvSpPr/>
          <p:nvPr/>
        </p:nvSpPr>
        <p:spPr>
          <a:xfrm>
            <a:off x="120836" y="223862"/>
            <a:ext cx="3497281" cy="1944446"/>
          </a:xfrm>
          <a:prstGeom prst="roundRect">
            <a:avLst>
              <a:gd name="adj" fmla="val 10102"/>
            </a:avLst>
          </a:prstGeom>
          <a:blipFill dpi="0" rotWithShape="0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64B27E-ED41-C616-E711-6529D30D53BE}"/>
              </a:ext>
            </a:extLst>
          </p:cNvPr>
          <p:cNvSpPr txBox="1"/>
          <p:nvPr/>
        </p:nvSpPr>
        <p:spPr>
          <a:xfrm>
            <a:off x="250072" y="439416"/>
            <a:ext cx="2309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Capital                                                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Geographical Area               </a:t>
            </a:r>
          </a:p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Population                      </a:t>
            </a:r>
          </a:p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National Day</a:t>
            </a:r>
          </a:p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Official Language</a:t>
            </a:r>
          </a:p>
          <a:p>
            <a:r>
              <a:rPr lang="en-US" b="1" dirty="0">
                <a:latin typeface="Avenir Next LT Pro" panose="020B0504020202020204" pitchFamily="34" charset="0"/>
              </a:rPr>
              <a:t> </a:t>
            </a:r>
            <a:endParaRPr lang="el-GR" b="1" dirty="0">
              <a:latin typeface="Avenir Next LT Pro" panose="020B0504020202020204" pitchFamily="34" charset="0"/>
            </a:endParaRPr>
          </a:p>
          <a:p>
            <a:r>
              <a:rPr lang="en-US" b="1" dirty="0"/>
              <a:t> </a:t>
            </a:r>
            <a:endParaRPr lang="el-GR" b="1" dirty="0"/>
          </a:p>
        </p:txBody>
      </p:sp>
      <p:grpSp>
        <p:nvGrpSpPr>
          <p:cNvPr id="34" name="Ομάδα 33">
            <a:extLst>
              <a:ext uri="{FF2B5EF4-FFF2-40B4-BE49-F238E27FC236}">
                <a16:creationId xmlns:a16="http://schemas.microsoft.com/office/drawing/2014/main" xmlns="" id="{832153BA-C87E-31C9-C4BA-054B724C6754}"/>
              </a:ext>
            </a:extLst>
          </p:cNvPr>
          <p:cNvGrpSpPr/>
          <p:nvPr/>
        </p:nvGrpSpPr>
        <p:grpSpPr>
          <a:xfrm>
            <a:off x="117292" y="4484782"/>
            <a:ext cx="5121340" cy="1974532"/>
            <a:chOff x="117292" y="4484782"/>
            <a:chExt cx="5121340" cy="1974532"/>
          </a:xfrm>
        </p:grpSpPr>
        <p:sp>
          <p:nvSpPr>
            <p:cNvPr id="12" name="Ορθογώνιο: Στρογγύλεμα γωνιών 11">
              <a:extLst>
                <a:ext uri="{FF2B5EF4-FFF2-40B4-BE49-F238E27FC236}">
                  <a16:creationId xmlns:a16="http://schemas.microsoft.com/office/drawing/2014/main" xmlns="" id="{8D66A676-DCEC-153B-97DE-E9F8D4B47FAA}"/>
                </a:ext>
              </a:extLst>
            </p:cNvPr>
            <p:cNvSpPr/>
            <p:nvPr/>
          </p:nvSpPr>
          <p:spPr>
            <a:xfrm>
              <a:off x="117292" y="4484782"/>
              <a:ext cx="3497281" cy="1825272"/>
            </a:xfrm>
            <a:prstGeom prst="roundRect">
              <a:avLst>
                <a:gd name="adj" fmla="val 10102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7E6DB88-F48E-0B8D-9999-39C35625985C}"/>
                </a:ext>
              </a:extLst>
            </p:cNvPr>
            <p:cNvSpPr txBox="1"/>
            <p:nvPr/>
          </p:nvSpPr>
          <p:spPr>
            <a:xfrm>
              <a:off x="250072" y="4704988"/>
              <a:ext cx="498856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Size</a:t>
              </a:r>
              <a:endPara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US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Ranking</a:t>
              </a:r>
              <a:r>
                <a:rPr lang="en-US" b="1" baseline="30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        </a:t>
              </a:r>
              <a:endPara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EU Population </a:t>
              </a:r>
            </a:p>
            <a:p>
              <a:r>
                <a:rPr lang="en-GB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Political System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endParaRPr lang="el-GR" b="1" dirty="0">
                <a:latin typeface="Avenir Next LT Pro" panose="020B0504020202020204" pitchFamily="34" charset="0"/>
              </a:endParaRPr>
            </a:p>
            <a:p>
              <a:endParaRPr lang="el-GR" dirty="0"/>
            </a:p>
          </p:txBody>
        </p:sp>
      </p:grp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xmlns="" id="{704B5D2C-853F-7ABB-200B-A936D9EBC63F}"/>
              </a:ext>
            </a:extLst>
          </p:cNvPr>
          <p:cNvSpPr/>
          <p:nvPr/>
        </p:nvSpPr>
        <p:spPr>
          <a:xfrm>
            <a:off x="8050456" y="4484782"/>
            <a:ext cx="3784370" cy="1825272"/>
          </a:xfrm>
          <a:prstGeom prst="roundRect">
            <a:avLst>
              <a:gd name="adj" fmla="val 10102"/>
            </a:avLst>
          </a:prstGeom>
          <a:blipFill dpi="0" rotWithShape="0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dirty="0"/>
          </a:p>
        </p:txBody>
      </p:sp>
      <p:grpSp>
        <p:nvGrpSpPr>
          <p:cNvPr id="26" name="Ομάδα 25">
            <a:extLst>
              <a:ext uri="{FF2B5EF4-FFF2-40B4-BE49-F238E27FC236}">
                <a16:creationId xmlns:a16="http://schemas.microsoft.com/office/drawing/2014/main" xmlns="" id="{0F414E7B-7045-4B2F-B26E-F540F314736E}"/>
              </a:ext>
            </a:extLst>
          </p:cNvPr>
          <p:cNvGrpSpPr/>
          <p:nvPr/>
        </p:nvGrpSpPr>
        <p:grpSpPr>
          <a:xfrm>
            <a:off x="551258" y="-3339243"/>
            <a:ext cx="10046627" cy="5865165"/>
            <a:chOff x="551258" y="-3339243"/>
            <a:chExt cx="10046627" cy="58651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ECB17F7-7773-1E93-ED38-9EBFB74E7FA5}"/>
                </a:ext>
              </a:extLst>
            </p:cNvPr>
            <p:cNvSpPr txBox="1"/>
            <p:nvPr/>
          </p:nvSpPr>
          <p:spPr>
            <a:xfrm>
              <a:off x="551258" y="-3339243"/>
              <a:ext cx="3938573" cy="1324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Capital                                                 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Geographical Area               </a:t>
              </a:r>
            </a:p>
            <a:p>
              <a:r>
                <a:rPr lang="en-US" b="1" dirty="0">
                  <a:solidFill>
                    <a:srgbClr val="00B050"/>
                  </a:solidFill>
                  <a:latin typeface="Avenir Next LT Pro" panose="020B0504020202020204" pitchFamily="34" charset="0"/>
                </a:rPr>
                <a:t>Population                      </a:t>
              </a:r>
            </a:p>
            <a:p>
              <a:r>
                <a:rPr lang="en-US" b="1" dirty="0">
                  <a:solidFill>
                    <a:srgbClr val="00B050"/>
                  </a:solidFill>
                  <a:latin typeface="Avenir Next LT Pro" panose="020B0504020202020204" pitchFamily="34" charset="0"/>
                </a:rPr>
                <a:t>National Day</a:t>
              </a:r>
            </a:p>
            <a:p>
              <a:r>
                <a:rPr lang="en-US" b="1" dirty="0">
                  <a:solidFill>
                    <a:srgbClr val="FF0000"/>
                  </a:solidFill>
                  <a:latin typeface="Avenir Next LT Pro" panose="020B0504020202020204" pitchFamily="34" charset="0"/>
                </a:rPr>
                <a:t>Official Language</a:t>
              </a:r>
            </a:p>
            <a:p>
              <a:r>
                <a:rPr lang="en-US" b="1" dirty="0">
                  <a:latin typeface="Avenir Next LT Pro" panose="020B0504020202020204" pitchFamily="34" charset="0"/>
                </a:rPr>
                <a:t> </a:t>
              </a:r>
              <a:endParaRPr lang="el-GR" b="1" dirty="0">
                <a:latin typeface="Avenir Next LT Pro" panose="020B0504020202020204" pitchFamily="34" charset="0"/>
              </a:endParaRPr>
            </a:p>
            <a:p>
              <a:r>
                <a:rPr lang="en-US" b="1" dirty="0"/>
                <a:t> </a:t>
              </a:r>
              <a:endParaRPr lang="el-GR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1423AD3-46DC-82F1-14F4-B4DC245799F9}"/>
                </a:ext>
              </a:extLst>
            </p:cNvPr>
            <p:cNvSpPr txBox="1"/>
            <p:nvPr/>
          </p:nvSpPr>
          <p:spPr>
            <a:xfrm>
              <a:off x="8860456" y="494597"/>
              <a:ext cx="173742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 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Sofia</a:t>
              </a: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110.994 </a:t>
              </a:r>
              <a:r>
                <a:rPr lang="en-GB" b="0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km</a:t>
              </a:r>
              <a:r>
                <a:rPr lang="en-GB" b="0" i="0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2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endParaRPr>
            </a:p>
            <a:p>
              <a:r>
                <a:rPr lang="en-US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6.4 Million                   </a:t>
              </a:r>
            </a:p>
            <a:p>
              <a:r>
                <a:rPr lang="en-US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3</a:t>
              </a:r>
              <a:r>
                <a:rPr lang="en-US" b="1" baseline="30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rd</a:t>
              </a:r>
              <a:r>
                <a:rPr lang="en-US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 of March</a:t>
              </a:r>
            </a:p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" panose="020B0504020202020204" pitchFamily="34" charset="0"/>
                </a:rPr>
                <a:t>Bulgarian</a:t>
              </a:r>
            </a:p>
            <a:p>
              <a:r>
                <a:rPr lang="en-US" b="1" dirty="0">
                  <a:latin typeface="Avenir Next LT Pro" panose="020B0504020202020204" pitchFamily="34" charset="0"/>
                </a:rPr>
                <a:t> </a:t>
              </a:r>
              <a:endParaRPr lang="el-GR" b="1" dirty="0">
                <a:latin typeface="Avenir Next LT Pro" panose="020B0504020202020204" pitchFamily="34" charset="0"/>
              </a:endParaRPr>
            </a:p>
            <a:p>
              <a:r>
                <a:rPr lang="en-US" b="1" dirty="0"/>
                <a:t> </a:t>
              </a:r>
              <a:endParaRPr lang="el-GR" b="1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2726CF0-77B8-DB6E-2271-D04BC9A263A2}"/>
              </a:ext>
            </a:extLst>
          </p:cNvPr>
          <p:cNvSpPr txBox="1"/>
          <p:nvPr/>
        </p:nvSpPr>
        <p:spPr>
          <a:xfrm>
            <a:off x="8380578" y="4832726"/>
            <a:ext cx="3124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SMALL MEMBER STATE</a:t>
            </a:r>
          </a:p>
          <a:p>
            <a:r>
              <a:rPr lang="en-GB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15</a:t>
            </a:r>
            <a:r>
              <a:rPr lang="en-GB" b="1" baseline="30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TH</a:t>
            </a:r>
            <a:r>
              <a:rPr lang="en-GB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  amongst EU</a:t>
            </a:r>
          </a:p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1.4 %</a:t>
            </a:r>
          </a:p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Parliamentary Democracy</a:t>
            </a:r>
          </a:p>
          <a:p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14368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310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4ADD17-568F-556D-F024-FAC7A8CE3764}"/>
              </a:ext>
            </a:extLst>
          </p:cNvPr>
          <p:cNvSpPr txBox="1"/>
          <p:nvPr/>
        </p:nvSpPr>
        <p:spPr>
          <a:xfrm>
            <a:off x="4624059" y="-109071"/>
            <a:ext cx="530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HISTORY</a:t>
            </a:r>
            <a:endParaRPr lang="el-G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92C317-8F03-BEEC-2BDA-AD49D1F86342}"/>
              </a:ext>
            </a:extLst>
          </p:cNvPr>
          <p:cNvSpPr txBox="1"/>
          <p:nvPr/>
        </p:nvSpPr>
        <p:spPr>
          <a:xfrm>
            <a:off x="0" y="450833"/>
            <a:ext cx="46440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1396-1878 :  Part of the Ottoman Empire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- 1875 – 1876 : Uprising &amp; National Awakening 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- 1877-1878 : Russo – Turkish War 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- 1878 : Saint Stefano Treaty &amp; Treaty of Berlin </a:t>
            </a: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4DA66B-732D-FD2C-302A-11ED0B4C743B}"/>
              </a:ext>
            </a:extLst>
          </p:cNvPr>
          <p:cNvSpPr txBox="1"/>
          <p:nvPr/>
        </p:nvSpPr>
        <p:spPr>
          <a:xfrm>
            <a:off x="0" y="1650476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1908 : Independence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A37C77-0C52-A178-67FD-108F0E19DCFC}"/>
              </a:ext>
            </a:extLst>
          </p:cNvPr>
          <p:cNvSpPr txBox="1"/>
          <p:nvPr/>
        </p:nvSpPr>
        <p:spPr>
          <a:xfrm>
            <a:off x="-13572" y="4122442"/>
            <a:ext cx="6843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BeBAS"/>
              </a:rPr>
              <a:t>STALINIZATION 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- 1943 :  From Bulgarian Empire to People’s Republic of Bulgaria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   - 1946 – 1949 : Georgi Dimitrov 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   - 1950 – 1956 : Valko Velyov Chervenkov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3E9D70-0E84-2549-F85E-B517FD4DA189}"/>
              </a:ext>
            </a:extLst>
          </p:cNvPr>
          <p:cNvSpPr txBox="1"/>
          <p:nvPr/>
        </p:nvSpPr>
        <p:spPr>
          <a:xfrm>
            <a:off x="0" y="5126294"/>
            <a:ext cx="8278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BeBAS"/>
              </a:rPr>
              <a:t>DESTALINIZATION 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- 1954 – 1989 : Todor Zhivkov - Leader of the People’s Republic of Bulgaria 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   - 1955 Joined the Warsaw Pact 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    - Overthrow of the Regime led to the Bulgarian Republic of today 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933AC3-BEA4-949B-F345-FA17BA0F1ADB}"/>
              </a:ext>
            </a:extLst>
          </p:cNvPr>
          <p:cNvSpPr txBox="1"/>
          <p:nvPr/>
        </p:nvSpPr>
        <p:spPr>
          <a:xfrm>
            <a:off x="-13572" y="2049900"/>
            <a:ext cx="73863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FBCDE"/>
                </a:highlight>
                <a:latin typeface="BeBAS"/>
              </a:rPr>
              <a:t>4 BIG WARS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   1912 – 1914 : First &amp; Second Balkan War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1</a:t>
            </a:r>
            <a:r>
              <a:rPr lang="en-GB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st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- Balkan Union vs Ottoman Empire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2</a:t>
            </a:r>
            <a:r>
              <a:rPr lang="en-GB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nd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- Bulgaria vs Allies &amp; Romania 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   1914 – 1918 &amp; 1939 – 1945 :  WW1 &amp; WW2  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1</a:t>
            </a:r>
            <a:r>
              <a:rPr lang="en-GB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st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 - Sided with the Central Powers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2</a:t>
            </a:r>
            <a:r>
              <a:rPr lang="en-GB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nd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/>
              </a:rPr>
              <a:t> - Sided with Germany despite the efforts of keeping its neutrality </a:t>
            </a:r>
          </a:p>
          <a:p>
            <a:endParaRPr lang="en-GB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"/>
            </a:endParaRPr>
          </a:p>
        </p:txBody>
      </p:sp>
      <p:grpSp>
        <p:nvGrpSpPr>
          <p:cNvPr id="24" name="Ομάδα 23">
            <a:extLst>
              <a:ext uri="{FF2B5EF4-FFF2-40B4-BE49-F238E27FC236}">
                <a16:creationId xmlns:a16="http://schemas.microsoft.com/office/drawing/2014/main" xmlns="" id="{DE80F1D2-95D0-B851-F155-13D500FDA733}"/>
              </a:ext>
            </a:extLst>
          </p:cNvPr>
          <p:cNvGrpSpPr/>
          <p:nvPr/>
        </p:nvGrpSpPr>
        <p:grpSpPr>
          <a:xfrm>
            <a:off x="6342531" y="1930672"/>
            <a:ext cx="3093343" cy="2466257"/>
            <a:chOff x="8683929" y="250952"/>
            <a:chExt cx="3093343" cy="24662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98F7C76-92CC-22BF-F4B5-3F19B213FE4F}"/>
                </a:ext>
              </a:extLst>
            </p:cNvPr>
            <p:cNvSpPr txBox="1"/>
            <p:nvPr/>
          </p:nvSpPr>
          <p:spPr>
            <a:xfrm>
              <a:off x="8683929" y="1680568"/>
              <a:ext cx="1263683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" dirty="0"/>
                <a:t>F</a:t>
              </a:r>
              <a:endParaRPr lang="el-GR" sz="100" dirty="0"/>
            </a:p>
          </p:txBody>
        </p:sp>
        <p:pic>
          <p:nvPicPr>
            <p:cNvPr id="12" name="Εικόνα 11" descr="Εικόνα που περιέχει άτομο, ανθρώπινο πρόσωπο, ρουχισμός, πορτραίτο&#10;&#10;Περιγραφή που δημιουργήθηκε αυτόματα">
              <a:extLst>
                <a:ext uri="{FF2B5EF4-FFF2-40B4-BE49-F238E27FC236}">
                  <a16:creationId xmlns:a16="http://schemas.microsoft.com/office/drawing/2014/main" xmlns="" id="{94F38851-EAE3-A180-8DFE-00A43109E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579" y="250952"/>
              <a:ext cx="1849693" cy="2466257"/>
            </a:xfrm>
            <a:prstGeom prst="rect">
              <a:avLst/>
            </a:prstGeom>
          </p:spPr>
        </p:pic>
      </p:grpSp>
      <p:grpSp>
        <p:nvGrpSpPr>
          <p:cNvPr id="22" name="Ομάδα 21">
            <a:extLst>
              <a:ext uri="{FF2B5EF4-FFF2-40B4-BE49-F238E27FC236}">
                <a16:creationId xmlns:a16="http://schemas.microsoft.com/office/drawing/2014/main" xmlns="" id="{BF386DCC-549F-6002-5870-97D6E1C0AE11}"/>
              </a:ext>
            </a:extLst>
          </p:cNvPr>
          <p:cNvGrpSpPr/>
          <p:nvPr/>
        </p:nvGrpSpPr>
        <p:grpSpPr>
          <a:xfrm>
            <a:off x="9840122" y="-276607"/>
            <a:ext cx="1898081" cy="2904691"/>
            <a:chOff x="7547910" y="1865234"/>
            <a:chExt cx="1898081" cy="2904691"/>
          </a:xfrm>
        </p:grpSpPr>
        <p:pic>
          <p:nvPicPr>
            <p:cNvPr id="18" name="Εικόνα 17" descr="Εικόνα που περιέχει άνδρας, ανθρώπινο πρόσωπο, πορτραίτο, γραβάτα&#10;&#10;Περιγραφή που δημιουργήθηκε αυτόματα">
              <a:extLst>
                <a:ext uri="{FF2B5EF4-FFF2-40B4-BE49-F238E27FC236}">
                  <a16:creationId xmlns:a16="http://schemas.microsoft.com/office/drawing/2014/main" xmlns="" id="{1664E4A6-A20F-A065-E355-62F2D11BC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491" y="2369625"/>
              <a:ext cx="1714500" cy="24003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05A7884-3593-E1EB-B4F1-54E87AF52EA5}"/>
                </a:ext>
              </a:extLst>
            </p:cNvPr>
            <p:cNvSpPr txBox="1"/>
            <p:nvPr/>
          </p:nvSpPr>
          <p:spPr>
            <a:xfrm>
              <a:off x="7547910" y="1865234"/>
              <a:ext cx="191078" cy="107722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txBody>
            <a:bodyPr wrap="none" rtlCol="0">
              <a:spAutoFit/>
            </a:bodyPr>
            <a:lstStyle/>
            <a:p>
              <a:r>
                <a:rPr lang="en-GB" sz="100" dirty="0"/>
                <a:t>F</a:t>
              </a:r>
              <a:endParaRPr lang="el-GR" sz="100" dirty="0"/>
            </a:p>
          </p:txBody>
        </p:sp>
      </p:grpSp>
      <p:grpSp>
        <p:nvGrpSpPr>
          <p:cNvPr id="26" name="Ομάδα 25">
            <a:extLst>
              <a:ext uri="{FF2B5EF4-FFF2-40B4-BE49-F238E27FC236}">
                <a16:creationId xmlns:a16="http://schemas.microsoft.com/office/drawing/2014/main" xmlns="" id="{2EAF1AFE-685C-9BF9-5C8E-FF2850599D78}"/>
              </a:ext>
            </a:extLst>
          </p:cNvPr>
          <p:cNvGrpSpPr/>
          <p:nvPr/>
        </p:nvGrpSpPr>
        <p:grpSpPr>
          <a:xfrm>
            <a:off x="8292333" y="3816606"/>
            <a:ext cx="3544580" cy="2619375"/>
            <a:chOff x="8355595" y="3639625"/>
            <a:chExt cx="3544580" cy="2619375"/>
          </a:xfrm>
        </p:grpSpPr>
        <p:pic>
          <p:nvPicPr>
            <p:cNvPr id="16" name="Εικόνα 15" descr="Εικόνα που περιέχει ανθρώπινο πρόσωπο, άτομο, ρουχισμός, κύριος&#10;&#10;Περιγραφή που δημιουργήθηκε αυτόματα">
              <a:extLst>
                <a:ext uri="{FF2B5EF4-FFF2-40B4-BE49-F238E27FC236}">
                  <a16:creationId xmlns:a16="http://schemas.microsoft.com/office/drawing/2014/main" xmlns="" id="{B26A0006-B3CC-570D-5630-8602085A1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4675" y="3639625"/>
              <a:ext cx="2095500" cy="261937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4AAA8E6-2AE1-A8B5-8E7C-04CC680648FB}"/>
                </a:ext>
              </a:extLst>
            </p:cNvPr>
            <p:cNvSpPr txBox="1"/>
            <p:nvPr/>
          </p:nvSpPr>
          <p:spPr>
            <a:xfrm>
              <a:off x="8355595" y="4700379"/>
              <a:ext cx="973394" cy="10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" dirty="0"/>
                <a:t>F</a:t>
              </a:r>
              <a:endParaRPr lang="el-GR" sz="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2341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TM04033917[[fn=Βερολίνο]]</Template>
  <TotalTime>5635</TotalTime>
  <Words>1537</Words>
  <Application>Microsoft Office PowerPoint</Application>
  <PresentationFormat>Widescreen</PresentationFormat>
  <Paragraphs>431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Amasis MT Pro Black</vt:lpstr>
      <vt:lpstr>Arial</vt:lpstr>
      <vt:lpstr>Arial Black</vt:lpstr>
      <vt:lpstr>Avenir Next LT Pro</vt:lpstr>
      <vt:lpstr>BeBAS</vt:lpstr>
      <vt:lpstr>Calibri</vt:lpstr>
      <vt:lpstr>Calibri Light</vt:lpstr>
      <vt:lpstr>Symbol</vt:lpstr>
      <vt:lpstr>Wingdings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&amp; WHY</vt:lpstr>
      <vt:lpstr>PowerPoint Presentation</vt:lpstr>
      <vt:lpstr>PowerPoint Presentation</vt:lpstr>
      <vt:lpstr>POLITICAL PARTIES</vt:lpstr>
      <vt:lpstr>APRIL 2023 BULGARIAN ELECTIONS </vt:lpstr>
      <vt:lpstr>EU PARLIAMENT ELECTIONS 2019 –17 SEATS </vt:lpstr>
      <vt:lpstr>PowerPoint Presentation</vt:lpstr>
      <vt:lpstr>RULE OF LAW CRISIS</vt:lpstr>
      <vt:lpstr>2021</vt:lpstr>
      <vt:lpstr>2022</vt:lpstr>
      <vt:lpstr>6TH JUNE 2023</vt:lpstr>
      <vt:lpstr>RUSSIAN – UKRAINE WAR</vt:lpstr>
      <vt:lpstr>PowerPoint Presentation</vt:lpstr>
      <vt:lpstr>VETO TO NORTH MACEDONIA</vt:lpstr>
      <vt:lpstr>VETO FROM AUSTRIA</vt:lpstr>
      <vt:lpstr>EUROSCEPTISICM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Pantelis-Antonios Kolias</dc:creator>
  <cp:lastModifiedBy>Susa</cp:lastModifiedBy>
  <cp:revision>2</cp:revision>
  <dcterms:created xsi:type="dcterms:W3CDTF">2023-12-14T13:55:56Z</dcterms:created>
  <dcterms:modified xsi:type="dcterms:W3CDTF">2024-01-14T21:21:35Z</dcterms:modified>
</cp:coreProperties>
</file>