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7" r:id="rId13"/>
    <p:sldId id="266" r:id="rId14"/>
    <p:sldId id="269" r:id="rId15"/>
    <p:sldId id="270"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2" d="100"/>
          <a:sy n="72"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E2ECF49-96F2-6C03-2094-5848DD015F9D}"/>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650BC1F-3CC8-416A-75A7-19E42E3A66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67284B4-CB0C-DF8F-65B5-BF9F714DE2AF}"/>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5" name="Θέση υποσέλιδου 4">
            <a:extLst>
              <a:ext uri="{FF2B5EF4-FFF2-40B4-BE49-F238E27FC236}">
                <a16:creationId xmlns:a16="http://schemas.microsoft.com/office/drawing/2014/main" id="{824AED36-D5DD-441C-7397-C32C18CD72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C7DA1E6-7892-A602-D895-73A4B81923C6}"/>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95292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0FF879-23A8-2CE7-4ED1-B71D5B5B345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C7CAD8F-D693-4289-AFE8-CF8E5EF0B01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A8A2C1C-BCCA-F9CA-EC1F-D23EB00471B0}"/>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5" name="Θέση υποσέλιδου 4">
            <a:extLst>
              <a:ext uri="{FF2B5EF4-FFF2-40B4-BE49-F238E27FC236}">
                <a16:creationId xmlns:a16="http://schemas.microsoft.com/office/drawing/2014/main" id="{D91D33A4-87F3-6FB1-EAA6-563E5C84AD4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32B3AB9-6CB6-6949-8588-E84EA1B0A302}"/>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408025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08F3D97-930B-525A-27B6-575466F2316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266FB9-0EFD-DA3B-742F-A53F9E795B4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5AE90F0-7FE3-5DEC-22A3-00223239BE51}"/>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5" name="Θέση υποσέλιδου 4">
            <a:extLst>
              <a:ext uri="{FF2B5EF4-FFF2-40B4-BE49-F238E27FC236}">
                <a16:creationId xmlns:a16="http://schemas.microsoft.com/office/drawing/2014/main" id="{2AC09A68-27CD-814C-303A-11F783DE82F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ACCB8DB-0671-EF49-8405-66780A780FF6}"/>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121066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0BAC1E-730C-E375-6B88-C93E9FC5198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FD03197-9B7D-8392-9EEC-FE959B9FA13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EE1A961-46DD-393D-8A76-3776F5029027}"/>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5" name="Θέση υποσέλιδου 4">
            <a:extLst>
              <a:ext uri="{FF2B5EF4-FFF2-40B4-BE49-F238E27FC236}">
                <a16:creationId xmlns:a16="http://schemas.microsoft.com/office/drawing/2014/main" id="{C09A959F-54FC-C7CB-AD7C-256962F758D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1D5683-F060-F275-20B4-AAB4B25FE4BC}"/>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123677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692330-A3D2-6C0A-F5FD-07C43641852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D19CB73-EDE8-A8C9-5D44-B3895CD61A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17878B0-7405-8664-0ACC-EE528814BBCE}"/>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5" name="Θέση υποσέλιδου 4">
            <a:extLst>
              <a:ext uri="{FF2B5EF4-FFF2-40B4-BE49-F238E27FC236}">
                <a16:creationId xmlns:a16="http://schemas.microsoft.com/office/drawing/2014/main" id="{23E5D393-AA92-345D-1BCC-91BCD161CB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D92F3CC-C2BC-D152-7CF6-82EF9120DF11}"/>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166697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46A1A1-5191-5622-F888-3A2A24D62A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FA084C-5FA0-92D9-B20F-4F135D557428}"/>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73796F5-3714-1B16-CDAA-DCB1AF0BB2CB}"/>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0E382C8-4E2B-2971-F387-5CFD7CA0EB79}"/>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6" name="Θέση υποσέλιδου 5">
            <a:extLst>
              <a:ext uri="{FF2B5EF4-FFF2-40B4-BE49-F238E27FC236}">
                <a16:creationId xmlns:a16="http://schemas.microsoft.com/office/drawing/2014/main" id="{F79E0979-9C34-F9CE-F930-52867856E53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30AB2B9-51E9-A9C0-8EBF-AE9EAE739C39}"/>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286504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3D1721-8540-638F-FA29-F4603E935F7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447C963-E7FA-22C4-CFDB-9328BD26F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964D2B87-AF3E-AEC3-ED65-8BACC3D793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A272C572-C021-C3B7-A37D-36D0237C7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641C1AF2-4E3E-D0ED-ECA8-F6FEB39BECB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4A8172C-ED5A-A9D6-DA1A-AD859A21671D}"/>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8" name="Θέση υποσέλιδου 7">
            <a:extLst>
              <a:ext uri="{FF2B5EF4-FFF2-40B4-BE49-F238E27FC236}">
                <a16:creationId xmlns:a16="http://schemas.microsoft.com/office/drawing/2014/main" id="{FCC2CAD9-B066-8E77-57F5-FF8E2891C28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4FBB6D6-1AD7-DCBF-E789-1660647A87A6}"/>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4237735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47D97C-3634-A9B7-DAA3-7DC38777892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0980058-6659-F6E8-07EB-E266216358B2}"/>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4" name="Θέση υποσέλιδου 3">
            <a:extLst>
              <a:ext uri="{FF2B5EF4-FFF2-40B4-BE49-F238E27FC236}">
                <a16:creationId xmlns:a16="http://schemas.microsoft.com/office/drawing/2014/main" id="{2DCCF459-DA81-4194-D2D4-B874421A8BA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47E97FF0-D313-43B9-7148-674282B6A3E5}"/>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262659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F902CE4-BA50-D8A4-FA89-B2EDDCCA68D2}"/>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3" name="Θέση υποσέλιδου 2">
            <a:extLst>
              <a:ext uri="{FF2B5EF4-FFF2-40B4-BE49-F238E27FC236}">
                <a16:creationId xmlns:a16="http://schemas.microsoft.com/office/drawing/2014/main" id="{287B4D51-62BD-81AB-88C3-19BEA626B1E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128642F-A47E-424B-89BD-A98361A30826}"/>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172245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CF6EC-8308-333F-C99C-C5AE4F3EF3F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E4C15AA-DCF7-B9FB-C378-EB64F8C4F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C5CAD9E-5EA2-C912-FD2E-FE9D06613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7F9839D-4F3C-309C-9B5B-F5708FCBD58A}"/>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6" name="Θέση υποσέλιδου 5">
            <a:extLst>
              <a:ext uri="{FF2B5EF4-FFF2-40B4-BE49-F238E27FC236}">
                <a16:creationId xmlns:a16="http://schemas.microsoft.com/office/drawing/2014/main" id="{ED69B562-D50F-CDDB-2939-1C03A0CFA43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AEEF8C6-37FC-00B0-134F-D7897D53803D}"/>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62957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0B657F-61E3-86F9-D763-20260F67626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09935923-CD25-290E-33C6-4A5998A9E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A6655C8-8556-4DA0-9D7D-1C9B31BF5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7BA45C8-F4DF-E17E-8E48-B2E201458BDD}"/>
              </a:ext>
            </a:extLst>
          </p:cNvPr>
          <p:cNvSpPr>
            <a:spLocks noGrp="1"/>
          </p:cNvSpPr>
          <p:nvPr>
            <p:ph type="dt" sz="half" idx="10"/>
          </p:nvPr>
        </p:nvSpPr>
        <p:spPr/>
        <p:txBody>
          <a:bodyPr/>
          <a:lstStyle/>
          <a:p>
            <a:fld id="{2FDF46C9-A27C-4B7D-898F-6F3E0BFC5529}" type="datetimeFigureOut">
              <a:rPr lang="el-GR" smtClean="0"/>
              <a:t>8/11/2023</a:t>
            </a:fld>
            <a:endParaRPr lang="el-GR"/>
          </a:p>
        </p:txBody>
      </p:sp>
      <p:sp>
        <p:nvSpPr>
          <p:cNvPr id="6" name="Θέση υποσέλιδου 5">
            <a:extLst>
              <a:ext uri="{FF2B5EF4-FFF2-40B4-BE49-F238E27FC236}">
                <a16:creationId xmlns:a16="http://schemas.microsoft.com/office/drawing/2014/main" id="{3687838C-F056-43D2-8337-188AF0CFD1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085A5D2-2465-BA4F-653E-D585F7DDFD80}"/>
              </a:ext>
            </a:extLst>
          </p:cNvPr>
          <p:cNvSpPr>
            <a:spLocks noGrp="1"/>
          </p:cNvSpPr>
          <p:nvPr>
            <p:ph type="sldNum" sz="quarter" idx="12"/>
          </p:nvPr>
        </p:nvSpPr>
        <p:spPr/>
        <p:txBody>
          <a:bodyPr/>
          <a:lstStyle/>
          <a:p>
            <a:fld id="{A09AB2BD-D1DD-4597-B9B7-FE235ECA6703}" type="slidenum">
              <a:rPr lang="el-GR" smtClean="0"/>
              <a:t>‹#›</a:t>
            </a:fld>
            <a:endParaRPr lang="el-GR"/>
          </a:p>
        </p:txBody>
      </p:sp>
    </p:spTree>
    <p:extLst>
      <p:ext uri="{BB962C8B-B14F-4D97-AF65-F5344CB8AC3E}">
        <p14:creationId xmlns:p14="http://schemas.microsoft.com/office/powerpoint/2010/main" val="195861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4A5F90C-5C73-C736-EDA7-07D56A561F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469D6D1-4303-F414-D638-F99E6D816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9FBF227-9BA4-4012-FDC3-7C9A066F0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46C9-A27C-4B7D-898F-6F3E0BFC5529}" type="datetimeFigureOut">
              <a:rPr lang="el-GR" smtClean="0"/>
              <a:t>8/11/2023</a:t>
            </a:fld>
            <a:endParaRPr lang="el-GR"/>
          </a:p>
        </p:txBody>
      </p:sp>
      <p:sp>
        <p:nvSpPr>
          <p:cNvPr id="5" name="Θέση υποσέλιδου 4">
            <a:extLst>
              <a:ext uri="{FF2B5EF4-FFF2-40B4-BE49-F238E27FC236}">
                <a16:creationId xmlns:a16="http://schemas.microsoft.com/office/drawing/2014/main" id="{0B8B7866-B036-0397-7137-63867702A1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DF6D186-AF30-F8F1-0DB5-FF646E700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AB2BD-D1DD-4597-B9B7-FE235ECA6703}" type="slidenum">
              <a:rPr lang="el-GR" smtClean="0"/>
              <a:t>‹#›</a:t>
            </a:fld>
            <a:endParaRPr lang="el-GR"/>
          </a:p>
        </p:txBody>
      </p:sp>
    </p:spTree>
    <p:extLst>
      <p:ext uri="{BB962C8B-B14F-4D97-AF65-F5344CB8AC3E}">
        <p14:creationId xmlns:p14="http://schemas.microsoft.com/office/powerpoint/2010/main" val="124332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diplomatie.belgium.be/en/policy/policy-areas/highlighted/belgian-support-ukraine-overview" TargetMode="External"/><Relationship Id="rId3" Type="http://schemas.openxmlformats.org/officeDocument/2006/relationships/hyperlink" Target="https://www.cia.gov/the-world-factbook/countries/belgium/#economy" TargetMode="External"/><Relationship Id="rId7" Type="http://schemas.openxmlformats.org/officeDocument/2006/relationships/hyperlink" Target="https://www.taylorfrancis.com/chapters/oa-edit/10.4324/9781003251217-5/belgium-response-covid-19-peter-bursens-patricia-popelier-petra-meier" TargetMode="External"/><Relationship Id="rId2" Type="http://schemas.openxmlformats.org/officeDocument/2006/relationships/hyperlink" Target="https://european-union.europa.eu/principles-countries-history/country-profiles/belgium_en" TargetMode="External"/><Relationship Id="rId1" Type="http://schemas.openxmlformats.org/officeDocument/2006/relationships/slideLayout" Target="../slideLayouts/slideLayout2.xml"/><Relationship Id="rId6" Type="http://schemas.openxmlformats.org/officeDocument/2006/relationships/hyperlink" Target="https://www.bbc.com/news/world-europe-17205436" TargetMode="External"/><Relationship Id="rId5" Type="http://schemas.openxmlformats.org/officeDocument/2006/relationships/hyperlink" Target="https://www.politico.eu/europe-poll-of-polls/" TargetMode="External"/><Relationship Id="rId10" Type="http://schemas.openxmlformats.org/officeDocument/2006/relationships/hyperlink" Target="https://kanguro.com.pl/en/differences-between-flanders-and-wallonia/" TargetMode="External"/><Relationship Id="rId4" Type="http://schemas.openxmlformats.org/officeDocument/2006/relationships/hyperlink" Target="https://www.euractiv.com/section/politics/news/diamonds-are-not-forever-as-belgium-ready-to-ban-russian-stones/" TargetMode="External"/><Relationship Id="rId9" Type="http://schemas.openxmlformats.org/officeDocument/2006/relationships/hyperlink" Target="https://en.wikipedia.org/wiki/Communities,_regions,_and_language_areas_of_Belgiu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url=https%3A%2F%2Fwww.britannica.com%2Fplace%2FBelgian-Congo&amp;psig=AOvVaw3zNGR3G6ope2svZ1ZvfTt3&amp;ust=1698659463317000&amp;source=images&amp;cd=vfe&amp;opi=89978449&amp;ved=0CAUQjB1qFwoTCMD_i-H9moIDFQAAAAAdAAAAABAE" TargetMode="External"/><Relationship Id="rId2" Type="http://schemas.openxmlformats.org/officeDocument/2006/relationships/hyperlink" Target="https://www.google.com/url?sa=i&amp;url=https%3A%2F%2Fwww.bbc.com%2Fnews%2Fworld-europe-17205436&amp;psig=AOvVaw0NX7p51ZfeHCDVKZoAgyjx&amp;ust=1698659422746000&amp;source=images&amp;cd=vfe&amp;opi=89978449&amp;ved=0CAUQjB1qFwoTCJjo4c39moIDFQAAAAAdAAAAABA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κίτρινο, πορτοκαλί, πολυχρωμία, κόκκινο&#10;&#10;Περιγραφή που δημιουργήθηκε αυτόματα">
            <a:extLst>
              <a:ext uri="{FF2B5EF4-FFF2-40B4-BE49-F238E27FC236}">
                <a16:creationId xmlns:a16="http://schemas.microsoft.com/office/drawing/2014/main" id="{581D4C6C-8ADC-5B67-B896-37359E12341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6949" r="3" b="18124"/>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id="{684B9C7C-A410-5B06-0E4B-11DDC99BC01A}"/>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BELGIUM</a:t>
            </a:r>
            <a:r>
              <a:rPr lang="en-US" dirty="0">
                <a:solidFill>
                  <a:srgbClr val="FFFFFF"/>
                </a:solidFill>
              </a:rPr>
              <a:t> </a:t>
            </a:r>
            <a:endParaRPr lang="el-GR" dirty="0">
              <a:solidFill>
                <a:srgbClr val="FFFFFF"/>
              </a:solidFill>
            </a:endParaRPr>
          </a:p>
        </p:txBody>
      </p:sp>
      <p:sp>
        <p:nvSpPr>
          <p:cNvPr id="3" name="Υπότιτλος 2">
            <a:extLst>
              <a:ext uri="{FF2B5EF4-FFF2-40B4-BE49-F238E27FC236}">
                <a16:creationId xmlns:a16="http://schemas.microsoft.com/office/drawing/2014/main" id="{E0EF8D81-3BBE-9BDB-FBBB-757E90567AAE}"/>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latin typeface="Times New Roman" panose="02020603050405020304" pitchFamily="18" charset="0"/>
                <a:cs typeface="Times New Roman" panose="02020603050405020304" pitchFamily="18" charset="0"/>
              </a:rPr>
              <a:t>EU member </a:t>
            </a:r>
            <a:endParaRPr lang="el-GR"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7124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4F2635-085C-452A-FE03-7B2E9CF5E97A}"/>
              </a:ext>
            </a:extLst>
          </p:cNvPr>
          <p:cNvSpPr>
            <a:spLocks noGrp="1"/>
          </p:cNvSpPr>
          <p:nvPr>
            <p:ph type="title"/>
          </p:nvPr>
        </p:nvSpPr>
        <p:spPr>
          <a:xfrm>
            <a:off x="635001" y="-390769"/>
            <a:ext cx="3851030" cy="1539631"/>
          </a:xfrm>
        </p:spPr>
        <p:txBody>
          <a:bodyPr>
            <a:normAutofit/>
          </a:bodyPr>
          <a:lstStyle/>
          <a:p>
            <a:r>
              <a:rPr lang="en-US" dirty="0">
                <a:latin typeface="Times New Roman" panose="02020603050405020304" pitchFamily="18" charset="0"/>
                <a:cs typeface="Times New Roman" panose="02020603050405020304" pitchFamily="18" charset="0"/>
              </a:rPr>
              <a:t>Euroscepticism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CFA5F227-82EC-1165-5606-537EE90E4254}"/>
              </a:ext>
            </a:extLst>
          </p:cNvPr>
          <p:cNvSpPr>
            <a:spLocks noGrp="1"/>
          </p:cNvSpPr>
          <p:nvPr>
            <p:ph idx="1"/>
          </p:nvPr>
        </p:nvSpPr>
        <p:spPr>
          <a:xfrm>
            <a:off x="132862" y="672122"/>
            <a:ext cx="10853615" cy="5393227"/>
          </a:xfrm>
        </p:spPr>
        <p:txBody>
          <a:bodyPr/>
          <a:lstStyle/>
          <a:p>
            <a:pPr marL="0" indent="0">
              <a:buNone/>
            </a:pPr>
            <a:r>
              <a:rPr lang="en-US" dirty="0"/>
              <a:t> </a:t>
            </a:r>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p:txBody>
      </p:sp>
      <p:pic>
        <p:nvPicPr>
          <p:cNvPr id="5" name="Εικόνα 4" descr="Εικόνα που περιέχει κείμενο, στιγμιότυπο οθόνης, γραμματοσειρά, γραφιστική&#10;&#10;Περιγραφή που δημιουργήθηκε αυτόματα">
            <a:extLst>
              <a:ext uri="{FF2B5EF4-FFF2-40B4-BE49-F238E27FC236}">
                <a16:creationId xmlns:a16="http://schemas.microsoft.com/office/drawing/2014/main" id="{11D86565-02FA-F4B3-292B-36394F57D7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4277" y="661502"/>
            <a:ext cx="8887723" cy="6196498"/>
          </a:xfrm>
          <a:prstGeom prst="rect">
            <a:avLst/>
          </a:prstGeom>
        </p:spPr>
      </p:pic>
    </p:spTree>
    <p:extLst>
      <p:ext uri="{BB962C8B-B14F-4D97-AF65-F5344CB8AC3E}">
        <p14:creationId xmlns:p14="http://schemas.microsoft.com/office/powerpoint/2010/main" val="219333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F1AC0B-5532-E310-55E8-7F92B37C307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National Political Parties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983387D7-19EC-B459-1F9D-46B8F0A37297}"/>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Identity and democracy Group: VLAAMS BELANG  </a:t>
            </a:r>
          </a:p>
          <a:p>
            <a:r>
              <a:rPr lang="en-US" dirty="0">
                <a:latin typeface="Times New Roman" panose="02020603050405020304" pitchFamily="18" charset="0"/>
                <a:cs typeface="Times New Roman" panose="02020603050405020304" pitchFamily="18" charset="0"/>
              </a:rPr>
              <a:t>European conservatives and reformists Group: NVA Belgium </a:t>
            </a:r>
          </a:p>
          <a:p>
            <a:pPr marL="0" indent="0">
              <a:buNone/>
            </a:pPr>
            <a:r>
              <a:rPr lang="en-US" dirty="0">
                <a:latin typeface="Times New Roman" panose="02020603050405020304" pitchFamily="18" charset="0"/>
                <a:cs typeface="Times New Roman" panose="02020603050405020304" pitchFamily="18" charset="0"/>
              </a:rPr>
              <a:t>   (October 2023) </a:t>
            </a:r>
          </a:p>
          <a:p>
            <a:r>
              <a:rPr lang="en-US" dirty="0">
                <a:latin typeface="Times New Roman" panose="02020603050405020304" pitchFamily="18" charset="0"/>
                <a:cs typeface="Times New Roman" panose="02020603050405020304" pitchFamily="18" charset="0"/>
              </a:rPr>
              <a:t>European United Left Nordic Green left: Workers party of Belgium</a:t>
            </a:r>
          </a:p>
          <a:p>
            <a:pPr marL="0" indent="0">
              <a:buNone/>
            </a:pPr>
            <a:endParaRPr lang="el-GR" dirty="0"/>
          </a:p>
        </p:txBody>
      </p:sp>
    </p:spTree>
    <p:extLst>
      <p:ext uri="{BB962C8B-B14F-4D97-AF65-F5344CB8AC3E}">
        <p14:creationId xmlns:p14="http://schemas.microsoft.com/office/powerpoint/2010/main" val="175336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9" name="Rectangle 18">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3EA18A37-DE86-17FB-FC68-AF1EA9B9EE66}"/>
              </a:ext>
            </a:extLst>
          </p:cNvPr>
          <p:cNvSpPr>
            <a:spLocks noGrp="1"/>
          </p:cNvSpPr>
          <p:nvPr>
            <p:ph type="title"/>
          </p:nvPr>
        </p:nvSpPr>
        <p:spPr>
          <a:xfrm>
            <a:off x="761995" y="307447"/>
            <a:ext cx="10693884" cy="1109932"/>
          </a:xfrm>
        </p:spPr>
        <p:txBody>
          <a:bodyPr>
            <a:normAutofit/>
          </a:bodyPr>
          <a:lstStyle/>
          <a:p>
            <a:r>
              <a:rPr lang="en-US" sz="4000" dirty="0">
                <a:latin typeface="Times New Roman" panose="02020603050405020304" pitchFamily="18" charset="0"/>
                <a:cs typeface="Times New Roman" panose="02020603050405020304" pitchFamily="18" charset="0"/>
              </a:rPr>
              <a:t>Impact of covid-19</a:t>
            </a:r>
            <a:endParaRPr lang="el-GR" sz="4000" dirty="0">
              <a:latin typeface="Times New Roman" panose="02020603050405020304" pitchFamily="18" charset="0"/>
              <a:cs typeface="Times New Roman" panose="02020603050405020304" pitchFamily="18" charset="0"/>
            </a:endParaRPr>
          </a:p>
        </p:txBody>
      </p:sp>
      <p:pic>
        <p:nvPicPr>
          <p:cNvPr id="7" name="Εικόνα 6" descr="Εικόνα που περιέχει κείμενο, διάγραμμα, γράφημα, γραμμή&#10;&#10;Περιγραφή που δημιουργήθηκε αυτόματα">
            <a:extLst>
              <a:ext uri="{FF2B5EF4-FFF2-40B4-BE49-F238E27FC236}">
                <a16:creationId xmlns:a16="http://schemas.microsoft.com/office/drawing/2014/main" id="{69A270D8-664A-2339-6445-F90C3D1C1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72" y="1261077"/>
            <a:ext cx="6644965" cy="4623907"/>
          </a:xfrm>
          <a:prstGeom prst="rect">
            <a:avLst/>
          </a:prstGeom>
        </p:spPr>
      </p:pic>
      <p:sp>
        <p:nvSpPr>
          <p:cNvPr id="3" name="Θέση περιεχομένου 2">
            <a:extLst>
              <a:ext uri="{FF2B5EF4-FFF2-40B4-BE49-F238E27FC236}">
                <a16:creationId xmlns:a16="http://schemas.microsoft.com/office/drawing/2014/main" id="{57B5DFC2-96BC-59F5-8798-D160A3F5B933}"/>
              </a:ext>
            </a:extLst>
          </p:cNvPr>
          <p:cNvSpPr>
            <a:spLocks noGrp="1"/>
          </p:cNvSpPr>
          <p:nvPr>
            <p:ph idx="1"/>
          </p:nvPr>
        </p:nvSpPr>
        <p:spPr>
          <a:xfrm>
            <a:off x="7190510" y="586154"/>
            <a:ext cx="4265370" cy="5830677"/>
          </a:xfrm>
        </p:spPr>
        <p:txBody>
          <a:bodyPr anchor="ctr">
            <a:normAutofit/>
          </a:bodyPr>
          <a:lstStyle/>
          <a:p>
            <a:r>
              <a:rPr lang="en-US" dirty="0">
                <a:latin typeface="Times New Roman" panose="02020603050405020304" pitchFamily="18" charset="0"/>
                <a:cs typeface="Times New Roman" panose="02020603050405020304" pitchFamily="18" charset="0"/>
              </a:rPr>
              <a:t>Belgium was hit a lot by the virus. It is called the  ‘champion of coronavirus’</a:t>
            </a:r>
          </a:p>
          <a:p>
            <a:r>
              <a:rPr lang="en-US" dirty="0">
                <a:latin typeface="Times New Roman" panose="02020603050405020304" pitchFamily="18" charset="0"/>
                <a:cs typeface="Times New Roman" panose="02020603050405020304" pitchFamily="18" charset="0"/>
              </a:rPr>
              <a:t>COVID-19 struck Belgium not as hard as Spain and Italy, but, in many respects, a lot harder than its neighbors France, Germany, and the Netherlands</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8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6E210C-DD07-AAB8-3AB4-A79327FC330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Current crisis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Russia-Ukraine war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3D5C0A94-DBFC-3F3E-034C-008E18940B19}"/>
              </a:ext>
            </a:extLst>
          </p:cNvPr>
          <p:cNvSpPr>
            <a:spLocks noGrp="1"/>
          </p:cNvSpPr>
          <p:nvPr>
            <p:ph idx="1"/>
          </p:nvPr>
        </p:nvSpPr>
        <p:spPr>
          <a:xfrm>
            <a:off x="838200" y="1825625"/>
            <a:ext cx="10515600" cy="3981206"/>
          </a:xfrm>
        </p:spPr>
        <p:txBody>
          <a:bodyPr>
            <a:normAutofit/>
          </a:bodyPr>
          <a:lstStyle/>
          <a:p>
            <a:r>
              <a:rPr lang="en-US" dirty="0">
                <a:latin typeface="Times New Roman" panose="02020603050405020304" pitchFamily="18" charset="0"/>
                <a:cs typeface="Times New Roman" panose="02020603050405020304" pitchFamily="18" charset="0"/>
              </a:rPr>
              <a:t>Belgium support for Ukraine: has given up to 400 million$ for Humanitarian Aid, military support and rebuilding process</a:t>
            </a:r>
          </a:p>
          <a:p>
            <a:r>
              <a:rPr lang="en-US" dirty="0">
                <a:latin typeface="Times New Roman" panose="02020603050405020304" pitchFamily="18" charset="0"/>
                <a:cs typeface="Times New Roman" panose="02020603050405020304" pitchFamily="18" charset="0"/>
              </a:rPr>
              <a:t>The diamond sanctions: Belgium is well-known for its diamond trade. Before the war, 25% of the diamonds came from Russia through Antwerp. After the beginning of the war, the imports from Russian diamonds had sharply decrease, the Belgium government has started the process of banning Russian diamonds</a:t>
            </a:r>
          </a:p>
          <a:p>
            <a:pPr marL="0" indent="0">
              <a:buNone/>
            </a:pPr>
            <a:r>
              <a:rPr lang="en-US" dirty="0"/>
              <a:t> </a:t>
            </a:r>
            <a:endParaRPr lang="el-GR" dirty="0"/>
          </a:p>
        </p:txBody>
      </p:sp>
    </p:spTree>
    <p:extLst>
      <p:ext uri="{BB962C8B-B14F-4D97-AF65-F5344CB8AC3E}">
        <p14:creationId xmlns:p14="http://schemas.microsoft.com/office/powerpoint/2010/main" val="2053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D1BF64-F45B-7413-FAE7-C2FE5A035D5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Sources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33E4070-B3D5-3B6A-7219-8486993F6EAD}"/>
              </a:ext>
            </a:extLst>
          </p:cNvPr>
          <p:cNvSpPr>
            <a:spLocks noGrp="1"/>
          </p:cNvSpPr>
          <p:nvPr>
            <p:ph idx="1"/>
          </p:nvPr>
        </p:nvSpPr>
        <p:spPr>
          <a:xfrm>
            <a:off x="640862" y="1438031"/>
            <a:ext cx="10712938" cy="4738932"/>
          </a:xfrm>
        </p:spPr>
        <p:txBody>
          <a:bodyPr>
            <a:normAutofit fontScale="85000" lnSpcReduction="20000"/>
          </a:bodyPr>
          <a:lstStyle/>
          <a:p>
            <a:r>
              <a:rPr lang="en-US" dirty="0">
                <a:latin typeface="Times New Roman" panose="02020603050405020304" pitchFamily="18" charset="0"/>
                <a:cs typeface="Times New Roman" panose="02020603050405020304" pitchFamily="18" charset="0"/>
                <a:hlinkClick r:id="rId2"/>
              </a:rPr>
              <a:t>https://european-union.europa.eu/principles-countries-history/country-profiles/belgium_en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https://www.cia.gov/the-world-factbook/countries/belgium/#economy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4"/>
              </a:rPr>
              <a:t>https://www.euractiv.com/section/politics/news/diamonds-are-not-forever-as-belgium-ready-to-ban-russian-stones/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5"/>
              </a:rPr>
              <a:t>https://www.politico.eu/europe-poll-of-polls/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6"/>
              </a:rPr>
              <a:t>https://www.bbc.com/news/world-europe-17205436</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7"/>
              </a:rPr>
              <a:t>https://www.taylorfrancis.com/chapters/oa-edit/10.4324/9781003251217-5/belgium-response-covid-19-peter-bursens-patricia-popelier-petra-meier</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8"/>
              </a:rPr>
              <a:t>https://diplomatie.belgium.be/en/policy/policy-areas/highlighted/belgian-support-ukraine-overview</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9"/>
              </a:rPr>
              <a:t>https://en.wikipedia.org/wiki/Communities,_regions,_and_language_areas_of_Belgium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10"/>
              </a:rPr>
              <a:t>https://kanguro.com.pl/en/differences-between-flanders-and-wallonia/</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124791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EE48F3-2A0E-964F-6E50-8D6C941F0FA7}"/>
              </a:ext>
            </a:extLst>
          </p:cNvPr>
          <p:cNvSpPr>
            <a:spLocks noGrp="1"/>
          </p:cNvSpPr>
          <p:nvPr>
            <p:ph type="title"/>
          </p:nvPr>
        </p:nvSpPr>
        <p:spPr>
          <a:xfrm>
            <a:off x="734646" y="1"/>
            <a:ext cx="10619154" cy="1690688"/>
          </a:xfrm>
        </p:spPr>
        <p:txBody>
          <a:bodyPr/>
          <a:lstStyle/>
          <a:p>
            <a:r>
              <a:rPr lang="en-US" dirty="0"/>
              <a:t>Images </a:t>
            </a:r>
            <a:endParaRPr lang="el-GR" dirty="0"/>
          </a:p>
        </p:txBody>
      </p:sp>
      <p:sp>
        <p:nvSpPr>
          <p:cNvPr id="3" name="Θέση περιεχομένου 2">
            <a:extLst>
              <a:ext uri="{FF2B5EF4-FFF2-40B4-BE49-F238E27FC236}">
                <a16:creationId xmlns:a16="http://schemas.microsoft.com/office/drawing/2014/main" id="{17DA44E7-639E-7075-6D70-5796AF3E21BD}"/>
              </a:ext>
            </a:extLst>
          </p:cNvPr>
          <p:cNvSpPr>
            <a:spLocks noGrp="1"/>
          </p:cNvSpPr>
          <p:nvPr>
            <p:ph idx="1"/>
          </p:nvPr>
        </p:nvSpPr>
        <p:spPr>
          <a:xfrm>
            <a:off x="445477" y="1125415"/>
            <a:ext cx="10798908" cy="4848348"/>
          </a:xfrm>
        </p:spPr>
        <p:txBody>
          <a:bodyPr>
            <a:normAutofit fontScale="47500" lnSpcReduction="20000"/>
          </a:bodyPr>
          <a:lstStyle/>
          <a:p>
            <a:r>
              <a:rPr lang="en-US" sz="3300" dirty="0">
                <a:latin typeface="Times New Roman" panose="02020603050405020304" pitchFamily="18" charset="0"/>
                <a:cs typeface="Times New Roman" panose="02020603050405020304" pitchFamily="18" charset="0"/>
                <a:hlinkClick r:id="rId2"/>
              </a:rPr>
              <a:t>https://www.google.com/url?sa=i&amp;url=https%3A%2F%2Fwww.bbc.com%2Fnews%2Fworld-europe-17205436&amp;psig=AOvVaw0NX7p51ZfeHCDVKZoAgyjx&amp;ust=1698659422746000&amp;source=images&amp;cd=vfe&amp;opi=89978449&amp;ved=0CAUQjB1qFwoTCJjo4c39moIDFQAAAAAdAAAAABAE</a:t>
            </a:r>
            <a:r>
              <a:rPr lang="en-US" sz="3300" dirty="0">
                <a:latin typeface="Times New Roman" panose="02020603050405020304" pitchFamily="18" charset="0"/>
                <a:cs typeface="Times New Roman" panose="02020603050405020304" pitchFamily="18" charset="0"/>
              </a:rPr>
              <a:t> (Pic1)</a:t>
            </a:r>
          </a:p>
          <a:p>
            <a:r>
              <a:rPr lang="en-US" sz="3300" dirty="0">
                <a:latin typeface="Times New Roman" panose="02020603050405020304" pitchFamily="18" charset="0"/>
                <a:cs typeface="Times New Roman" panose="02020603050405020304" pitchFamily="18" charset="0"/>
                <a:hlinkClick r:id="rId3"/>
              </a:rPr>
              <a:t>https://www.google.com/url?sa=i&amp;url=https%3A%2F%2Fwww.britannica.com%2Fplace%2FBelgian-Congo&amp;psig=AOvVaw3zNGR3G6ope2svZ1ZvfTt3&amp;ust=1698659463317000&amp;source=images&amp;cd=vfe&amp;opi=89978449&amp;ved=0CAUQjB1qFwoTCMD_i-H9moIDFQAAAAAdAAAAABAE</a:t>
            </a:r>
            <a:r>
              <a:rPr lang="en-US" sz="3300" dirty="0">
                <a:latin typeface="Times New Roman" panose="02020603050405020304" pitchFamily="18" charset="0"/>
                <a:cs typeface="Times New Roman" panose="02020603050405020304" pitchFamily="18" charset="0"/>
              </a:rPr>
              <a:t> (Pic2)</a:t>
            </a:r>
          </a:p>
          <a:p>
            <a:r>
              <a:rPr lang="en-US" sz="3300" dirty="0">
                <a:latin typeface="Times New Roman" panose="02020603050405020304" pitchFamily="18" charset="0"/>
                <a:cs typeface="Times New Roman" panose="02020603050405020304" pitchFamily="18" charset="0"/>
              </a:rPr>
              <a:t>https://www.google.com/url?sa=i&amp;url=https%3A%2F%2Fwww.worldatlas.com%2Farticles%2Fwhat-are-flanders-and-wallonia.html&amp;psig=AOvVaw25ZAOWfD-j7oFZv5ZnedMy&amp;ust=1698659503446000&amp;source=images&amp;cd=vfe&amp;opi=89978449&amp;ved=0CAUQjB1qFwoTCIDpmPT9moIDFQAAAAAdAAAAABAE (pic3)</a:t>
            </a:r>
          </a:p>
          <a:p>
            <a:r>
              <a:rPr lang="en-US" sz="3300" dirty="0">
                <a:latin typeface="Times New Roman" panose="02020603050405020304" pitchFamily="18" charset="0"/>
                <a:cs typeface="Times New Roman" panose="02020603050405020304" pitchFamily="18" charset="0"/>
              </a:rPr>
              <a:t>https://www.google.com/url?sa=i&amp;url=https%3A%2F%2Fwww.thenewfederalist.eu%2Fprojection-for-2019-european-elections-projection&amp;psig=AOvVaw0Pgb7aNvuYbz10Ut_MPY1D&amp;ust=1698659558408000&amp;source=images&amp;cd=vfe&amp;opi=89978449&amp;ved=0CAUQjB1qFwoTCMjpv47-moIDFQAAAAAdAAAAABAK (pic4)</a:t>
            </a:r>
          </a:p>
          <a:p>
            <a:r>
              <a:rPr lang="en-US" sz="3300" dirty="0">
                <a:latin typeface="Times New Roman" panose="02020603050405020304" pitchFamily="18" charset="0"/>
                <a:cs typeface="Times New Roman" panose="02020603050405020304" pitchFamily="18" charset="0"/>
              </a:rPr>
              <a:t>https://www.google.com/url?sa=i&amp;url=https%3A%2F%2Fwww.statista.com%2Fstatistics%2F1360467%2Feuroscepticism-europeans-future-leave-eu%2F&amp;psig=AOvVaw1ufP_cMEa4nDUYt4_MGwLs&amp;ust=1698659630212000&amp;source=images&amp;cd=vfe&amp;opi=89978449&amp;ved=0CAUQjB1qFwoTCMj-z7D-moIDFQAAAAAdAAAAABAE (pic5)</a:t>
            </a:r>
          </a:p>
          <a:p>
            <a:r>
              <a:rPr lang="en-US" sz="3300" dirty="0">
                <a:latin typeface="Times New Roman" panose="02020603050405020304" pitchFamily="18" charset="0"/>
                <a:cs typeface="Times New Roman" panose="02020603050405020304" pitchFamily="18" charset="0"/>
              </a:rPr>
              <a:t>https://www.google.com/url?sa=i&amp;url=https%3A%2F%2Fwww.cambridge.org%2Fcore%2Fjournals%2Fhealth-economics-policy-and-law%2Farticle%2Fbelgiums-response-to-the-covid19-pandemic%2FB80558ADF3FBB8E5D9E3A42A878B4359&amp;psig=AOvVaw1leCJCB6IdmVVIFCW_yhZe&amp;ust=1698658829792000&amp;source=images&amp;cd=vfe&amp;opi=89978449&amp;ved=0CAUQjB1qFwoTCPD_-7L7moIDFQAAAAAdAAAAABAE (pic6)</a:t>
            </a:r>
          </a:p>
          <a:p>
            <a:endParaRPr lang="en-US" sz="33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l-GR" dirty="0"/>
          </a:p>
        </p:txBody>
      </p:sp>
    </p:spTree>
    <p:extLst>
      <p:ext uri="{BB962C8B-B14F-4D97-AF65-F5344CB8AC3E}">
        <p14:creationId xmlns:p14="http://schemas.microsoft.com/office/powerpoint/2010/main" val="386791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2D99AE-F75D-45B8-EC5E-55058647F10E}"/>
              </a:ext>
            </a:extLst>
          </p:cNvPr>
          <p:cNvSpPr>
            <a:spLocks noGrp="1"/>
          </p:cNvSpPr>
          <p:nvPr>
            <p:ph type="title"/>
          </p:nvPr>
        </p:nvSpPr>
        <p:spPr>
          <a:xfrm>
            <a:off x="914400" y="218831"/>
            <a:ext cx="10515600" cy="1325563"/>
          </a:xfrm>
        </p:spPr>
        <p:txBody>
          <a:bodyPr/>
          <a:lstStyle/>
          <a:p>
            <a:r>
              <a:rPr lang="en-US" dirty="0">
                <a:latin typeface="Times New Roman" panose="02020603050405020304" pitchFamily="18" charset="0"/>
                <a:cs typeface="Times New Roman" panose="02020603050405020304" pitchFamily="18" charset="0"/>
              </a:rPr>
              <a:t>Structure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9FBC7AA0-8773-DBB3-742F-1661C1EB6B42}"/>
              </a:ext>
            </a:extLst>
          </p:cNvPr>
          <p:cNvSpPr>
            <a:spLocks noGrp="1"/>
          </p:cNvSpPr>
          <p:nvPr>
            <p:ph idx="1"/>
          </p:nvPr>
        </p:nvSpPr>
        <p:spPr>
          <a:xfrm>
            <a:off x="593969" y="1359877"/>
            <a:ext cx="10759831" cy="4817086"/>
          </a:xfrm>
        </p:spPr>
        <p:txBody>
          <a:bodyPr/>
          <a:lstStyle/>
          <a:p>
            <a:r>
              <a:rPr lang="en-US" dirty="0">
                <a:latin typeface="Times New Roman" panose="02020603050405020304" pitchFamily="18" charset="0"/>
                <a:cs typeface="Times New Roman" panose="02020603050405020304" pitchFamily="18" charset="0"/>
              </a:rPr>
              <a:t>Fun Facts </a:t>
            </a:r>
          </a:p>
          <a:p>
            <a:r>
              <a:rPr lang="en-US" dirty="0">
                <a:latin typeface="Times New Roman" panose="02020603050405020304" pitchFamily="18" charset="0"/>
                <a:cs typeface="Times New Roman" panose="02020603050405020304" pitchFamily="18" charset="0"/>
              </a:rPr>
              <a:t>About Belgium </a:t>
            </a:r>
          </a:p>
          <a:p>
            <a:r>
              <a:rPr lang="en-US" dirty="0">
                <a:latin typeface="Times New Roman" panose="02020603050405020304" pitchFamily="18" charset="0"/>
                <a:cs typeface="Times New Roman" panose="02020603050405020304" pitchFamily="18" charset="0"/>
              </a:rPr>
              <a:t>History and security </a:t>
            </a:r>
          </a:p>
          <a:p>
            <a:r>
              <a:rPr lang="en-US" dirty="0">
                <a:latin typeface="Times New Roman" panose="02020603050405020304" pitchFamily="18" charset="0"/>
                <a:cs typeface="Times New Roman" panose="02020603050405020304" pitchFamily="18" charset="0"/>
              </a:rPr>
              <a:t>Economy </a:t>
            </a:r>
          </a:p>
          <a:p>
            <a:r>
              <a:rPr lang="en-US" dirty="0">
                <a:latin typeface="Times New Roman" panose="02020603050405020304" pitchFamily="18" charset="0"/>
                <a:cs typeface="Times New Roman" panose="02020603050405020304" pitchFamily="18" charset="0"/>
              </a:rPr>
              <a:t>Political system </a:t>
            </a:r>
          </a:p>
          <a:p>
            <a:r>
              <a:rPr lang="en-US" dirty="0">
                <a:latin typeface="Times New Roman" panose="02020603050405020304" pitchFamily="18" charset="0"/>
                <a:cs typeface="Times New Roman" panose="02020603050405020304" pitchFamily="18" charset="0"/>
              </a:rPr>
              <a:t>Euroscepticism and public opinion</a:t>
            </a:r>
          </a:p>
          <a:p>
            <a:r>
              <a:rPr lang="en-US" dirty="0">
                <a:latin typeface="Times New Roman" panose="02020603050405020304" pitchFamily="18" charset="0"/>
                <a:cs typeface="Times New Roman" panose="02020603050405020304" pitchFamily="18" charset="0"/>
              </a:rPr>
              <a:t>Impact of Covid-19 </a:t>
            </a:r>
          </a:p>
          <a:p>
            <a:r>
              <a:rPr lang="en-US" dirty="0">
                <a:latin typeface="Times New Roman" panose="02020603050405020304" pitchFamily="18" charset="0"/>
                <a:cs typeface="Times New Roman" panose="02020603050405020304" pitchFamily="18" charset="0"/>
              </a:rPr>
              <a:t>Current world crisis </a:t>
            </a:r>
          </a:p>
        </p:txBody>
      </p:sp>
    </p:spTree>
    <p:extLst>
      <p:ext uri="{BB962C8B-B14F-4D97-AF65-F5344CB8AC3E}">
        <p14:creationId xmlns:p14="http://schemas.microsoft.com/office/powerpoint/2010/main" val="247542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651E92-118C-0BC9-0F45-D232A9496F2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Fun Facts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1593DC20-0521-0373-5A21-C2B0B8F33E49}"/>
              </a:ext>
            </a:extLst>
          </p:cNvPr>
          <p:cNvSpPr>
            <a:spLocks noGrp="1"/>
          </p:cNvSpPr>
          <p:nvPr>
            <p:ph idx="1"/>
          </p:nvPr>
        </p:nvSpPr>
        <p:spPr>
          <a:xfrm>
            <a:off x="609600" y="1539631"/>
            <a:ext cx="10744200" cy="4637332"/>
          </a:xfrm>
        </p:spPr>
        <p:txBody>
          <a:bodyPr/>
          <a:lstStyle/>
          <a:p>
            <a:r>
              <a:rPr lang="en-US" dirty="0">
                <a:latin typeface="Times New Roman" panose="02020603050405020304" pitchFamily="18" charset="0"/>
                <a:cs typeface="Times New Roman" panose="02020603050405020304" pitchFamily="18" charset="0"/>
              </a:rPr>
              <a:t>Record of days without government </a:t>
            </a:r>
          </a:p>
          <a:p>
            <a:r>
              <a:rPr lang="en-US" dirty="0">
                <a:latin typeface="Times New Roman" panose="02020603050405020304" pitchFamily="18" charset="0"/>
                <a:cs typeface="Times New Roman" panose="02020603050405020304" pitchFamily="18" charset="0"/>
              </a:rPr>
              <a:t>Huge number of different kind of beers </a:t>
            </a:r>
          </a:p>
          <a:p>
            <a:r>
              <a:rPr lang="en-US" dirty="0">
                <a:latin typeface="Times New Roman" panose="02020603050405020304" pitchFamily="18" charset="0"/>
                <a:cs typeface="Times New Roman" panose="02020603050405020304" pitchFamily="18" charset="0"/>
              </a:rPr>
              <a:t>Biggest </a:t>
            </a:r>
            <a:r>
              <a:rPr lang="en-US">
                <a:latin typeface="Times New Roman" panose="02020603050405020304" pitchFamily="18" charset="0"/>
                <a:cs typeface="Times New Roman" panose="02020603050405020304" pitchFamily="18" charset="0"/>
              </a:rPr>
              <a:t>tram network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Super bright road network</a:t>
            </a:r>
          </a:p>
          <a:p>
            <a:r>
              <a:rPr lang="en-US" dirty="0">
                <a:latin typeface="Times New Roman" panose="02020603050405020304" pitchFamily="18" charset="0"/>
                <a:cs typeface="Times New Roman" panose="02020603050405020304" pitchFamily="18" charset="0"/>
              </a:rPr>
              <a:t>Birth place of fried potatoes </a:t>
            </a:r>
          </a:p>
        </p:txBody>
      </p:sp>
    </p:spTree>
    <p:extLst>
      <p:ext uri="{BB962C8B-B14F-4D97-AF65-F5344CB8AC3E}">
        <p14:creationId xmlns:p14="http://schemas.microsoft.com/office/powerpoint/2010/main" val="40029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724484-3699-E2C7-59C8-CC0E35360DB4}"/>
              </a:ext>
            </a:extLst>
          </p:cNvPr>
          <p:cNvSpPr>
            <a:spLocks noGrp="1"/>
          </p:cNvSpPr>
          <p:nvPr>
            <p:ph type="title"/>
          </p:nvPr>
        </p:nvSpPr>
        <p:spPr>
          <a:xfrm>
            <a:off x="695569" y="156309"/>
            <a:ext cx="10658231" cy="1534380"/>
          </a:xfrm>
        </p:spPr>
        <p:txBody>
          <a:bodyPr/>
          <a:lstStyle/>
          <a:p>
            <a:r>
              <a:rPr lang="en-US" dirty="0">
                <a:latin typeface="Times New Roman" panose="02020603050405020304" pitchFamily="18" charset="0"/>
                <a:cs typeface="Times New Roman" panose="02020603050405020304" pitchFamily="18" charset="0"/>
              </a:rPr>
              <a:t>About Belgium </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CD767C96-9C92-BAE6-866D-0F3D190CBA7C}"/>
              </a:ext>
            </a:extLst>
          </p:cNvPr>
          <p:cNvSpPr>
            <a:spLocks noGrp="1"/>
          </p:cNvSpPr>
          <p:nvPr>
            <p:ph idx="1"/>
          </p:nvPr>
        </p:nvSpPr>
        <p:spPr>
          <a:xfrm>
            <a:off x="367323" y="1281723"/>
            <a:ext cx="10986478" cy="4895241"/>
          </a:xfrm>
        </p:spPr>
        <p:txBody>
          <a:bodyPr/>
          <a:lstStyle/>
          <a:p>
            <a:r>
              <a:rPr lang="en-US" dirty="0">
                <a:latin typeface="Times New Roman" panose="02020603050405020304" pitchFamily="18" charset="0"/>
                <a:cs typeface="Times New Roman" panose="02020603050405020304" pitchFamily="18" charset="0"/>
              </a:rPr>
              <a:t>Capital: Brussels </a:t>
            </a:r>
          </a:p>
          <a:p>
            <a:r>
              <a:rPr lang="en-US" dirty="0">
                <a:latin typeface="Times New Roman" panose="02020603050405020304" pitchFamily="18" charset="0"/>
                <a:cs typeface="Times New Roman" panose="02020603050405020304" pitchFamily="18" charset="0"/>
              </a:rPr>
              <a:t>Founder member of the EU (1958), part of Euro (1999) and Schengen Area(1995)</a:t>
            </a:r>
          </a:p>
          <a:p>
            <a:r>
              <a:rPr lang="en-US" dirty="0">
                <a:latin typeface="Times New Roman" panose="02020603050405020304" pitchFamily="18" charset="0"/>
                <a:cs typeface="Times New Roman" panose="02020603050405020304" pitchFamily="18" charset="0"/>
              </a:rPr>
              <a:t>11,8 million people/2,63% of the EU population </a:t>
            </a:r>
          </a:p>
          <a:p>
            <a:r>
              <a:rPr lang="en-US" dirty="0">
                <a:latin typeface="Times New Roman" panose="02020603050405020304" pitchFamily="18" charset="0"/>
                <a:cs typeface="Times New Roman" panose="02020603050405020304" pitchFamily="18" charset="0"/>
              </a:rPr>
              <a:t>3 different national languages </a:t>
            </a:r>
          </a:p>
          <a:p>
            <a:r>
              <a:rPr lang="en-US" dirty="0">
                <a:latin typeface="Times New Roman" panose="02020603050405020304" pitchFamily="18" charset="0"/>
                <a:cs typeface="Times New Roman" panose="02020603050405020304" pitchFamily="18" charset="0"/>
              </a:rPr>
              <a:t>It is placed between Germany </a:t>
            </a:r>
          </a:p>
          <a:p>
            <a:pPr marL="0" indent="0">
              <a:buNone/>
            </a:pPr>
            <a:r>
              <a:rPr lang="en-US" dirty="0">
                <a:latin typeface="Times New Roman" panose="02020603050405020304" pitchFamily="18" charset="0"/>
                <a:cs typeface="Times New Roman" panose="02020603050405020304" pitchFamily="18" charset="0"/>
              </a:rPr>
              <a:t>   and France (role in war)</a:t>
            </a:r>
            <a:endParaRPr lang="el-GR" dirty="0">
              <a:latin typeface="Times New Roman" panose="02020603050405020304" pitchFamily="18" charset="0"/>
              <a:cs typeface="Times New Roman" panose="02020603050405020304" pitchFamily="18" charset="0"/>
            </a:endParaRPr>
          </a:p>
        </p:txBody>
      </p:sp>
      <p:pic>
        <p:nvPicPr>
          <p:cNvPr id="5" name="Εικόνα 4" descr="Εικόνα που περιέχει κείμενο, χάρτης, Άτλας, γραμματοσειρά&#10;&#10;Περιγραφή που δημιουργήθηκε αυτόματα">
            <a:extLst>
              <a:ext uri="{FF2B5EF4-FFF2-40B4-BE49-F238E27FC236}">
                <a16:creationId xmlns:a16="http://schemas.microsoft.com/office/drawing/2014/main" id="{C4AA3B10-4741-42EA-E3B3-4BDDC84E9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615" y="3256045"/>
            <a:ext cx="6432062" cy="3601955"/>
          </a:xfrm>
          <a:prstGeom prst="rect">
            <a:avLst/>
          </a:prstGeom>
        </p:spPr>
      </p:pic>
    </p:spTree>
    <p:extLst>
      <p:ext uri="{BB962C8B-B14F-4D97-AF65-F5344CB8AC3E}">
        <p14:creationId xmlns:p14="http://schemas.microsoft.com/office/powerpoint/2010/main" val="17780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9402A1-8377-1AB5-A278-BF60057B4543}"/>
              </a:ext>
            </a:extLst>
          </p:cNvPr>
          <p:cNvSpPr>
            <a:spLocks noGrp="1"/>
          </p:cNvSpPr>
          <p:nvPr>
            <p:ph type="title"/>
          </p:nvPr>
        </p:nvSpPr>
        <p:spPr>
          <a:xfrm>
            <a:off x="672123" y="145317"/>
            <a:ext cx="10681677" cy="1545371"/>
          </a:xfrm>
        </p:spPr>
        <p:txBody>
          <a:bodyPr/>
          <a:lstStyle/>
          <a:p>
            <a:r>
              <a:rPr lang="en-US" dirty="0">
                <a:latin typeface="Times New Roman" panose="02020603050405020304" pitchFamily="18" charset="0"/>
                <a:cs typeface="Times New Roman" panose="02020603050405020304" pitchFamily="18" charset="0"/>
              </a:rPr>
              <a:t>History</a:t>
            </a:r>
            <a:r>
              <a:rPr lang="en-US" dirty="0"/>
              <a:t> </a:t>
            </a:r>
            <a:endParaRPr lang="el-GR" dirty="0"/>
          </a:p>
        </p:txBody>
      </p:sp>
      <p:sp>
        <p:nvSpPr>
          <p:cNvPr id="3" name="Θέση περιεχομένου 2">
            <a:extLst>
              <a:ext uri="{FF2B5EF4-FFF2-40B4-BE49-F238E27FC236}">
                <a16:creationId xmlns:a16="http://schemas.microsoft.com/office/drawing/2014/main" id="{1C489AB1-1E1E-F787-93A8-F5AD13DB9D17}"/>
              </a:ext>
            </a:extLst>
          </p:cNvPr>
          <p:cNvSpPr>
            <a:spLocks noGrp="1"/>
          </p:cNvSpPr>
          <p:nvPr>
            <p:ph idx="1"/>
          </p:nvPr>
        </p:nvSpPr>
        <p:spPr>
          <a:xfrm>
            <a:off x="445477" y="1453662"/>
            <a:ext cx="10908323" cy="4723301"/>
          </a:xfrm>
        </p:spPr>
        <p:txBody>
          <a:bodyPr>
            <a:normAutofit/>
          </a:bodyPr>
          <a:lstStyle/>
          <a:p>
            <a:r>
              <a:rPr lang="en-US" dirty="0">
                <a:latin typeface="Times New Roman" panose="02020603050405020304" pitchFamily="18" charset="0"/>
                <a:cs typeface="Times New Roman" panose="02020603050405020304" pitchFamily="18" charset="0"/>
              </a:rPr>
              <a:t>Independence from Netherlands in 1830 </a:t>
            </a:r>
          </a:p>
          <a:p>
            <a:r>
              <a:rPr lang="en-US" dirty="0">
                <a:latin typeface="Times New Roman" panose="02020603050405020304" pitchFamily="18" charset="0"/>
                <a:cs typeface="Times New Roman" panose="02020603050405020304" pitchFamily="18" charset="0"/>
              </a:rPr>
              <a:t>German occupation (1914-1918/ 1940-1944)</a:t>
            </a:r>
          </a:p>
          <a:p>
            <a:r>
              <a:rPr lang="en-US" dirty="0">
                <a:latin typeface="Times New Roman" panose="02020603050405020304" pitchFamily="18" charset="0"/>
                <a:cs typeface="Times New Roman" panose="02020603050405020304" pitchFamily="18" charset="0"/>
              </a:rPr>
              <a:t>Part of Benelux </a:t>
            </a:r>
          </a:p>
          <a:p>
            <a:r>
              <a:rPr lang="en-US" dirty="0">
                <a:latin typeface="Times New Roman" panose="02020603050405020304" pitchFamily="18" charset="0"/>
                <a:cs typeface="Times New Roman" panose="02020603050405020304" pitchFamily="18" charset="0"/>
              </a:rPr>
              <a:t>1960 independence of Congo</a:t>
            </a:r>
          </a:p>
          <a:p>
            <a:r>
              <a:rPr lang="en-US" dirty="0">
                <a:latin typeface="Times New Roman" panose="02020603050405020304" pitchFamily="18" charset="0"/>
                <a:cs typeface="Times New Roman" panose="02020603050405020304" pitchFamily="18" charset="0"/>
              </a:rPr>
              <a:t>Wallonia and Flanders </a:t>
            </a:r>
          </a:p>
          <a:p>
            <a:r>
              <a:rPr lang="en-US" dirty="0">
                <a:latin typeface="Times New Roman" panose="02020603050405020304" pitchFamily="18" charset="0"/>
                <a:cs typeface="Times New Roman" panose="02020603050405020304" pitchFamily="18" charset="0"/>
              </a:rPr>
              <a:t>Now centre of the EU (parliament) </a:t>
            </a:r>
          </a:p>
          <a:p>
            <a:r>
              <a:rPr lang="en-US" dirty="0">
                <a:latin typeface="Times New Roman" panose="02020603050405020304" pitchFamily="18" charset="0"/>
                <a:cs typeface="Times New Roman" panose="02020603050405020304" pitchFamily="18" charset="0"/>
              </a:rPr>
              <a:t>Co founder of the NATO, very strong </a:t>
            </a:r>
          </a:p>
          <a:p>
            <a:pPr marL="0" indent="0">
              <a:buNone/>
            </a:pPr>
            <a:r>
              <a:rPr lang="en-US" dirty="0">
                <a:latin typeface="Times New Roman" panose="02020603050405020304" pitchFamily="18" charset="0"/>
                <a:cs typeface="Times New Roman" panose="02020603050405020304" pitchFamily="18" charset="0"/>
              </a:rPr>
              <a:t>   Allies</a:t>
            </a:r>
          </a:p>
        </p:txBody>
      </p:sp>
      <p:pic>
        <p:nvPicPr>
          <p:cNvPr id="5" name="Εικόνα 4" descr="Εικόνα που περιέχει κείμενο, χάρτης, Άτλας, διάγραμμα&#10;&#10;Περιγραφή που δημιουργήθηκε αυτόματα">
            <a:extLst>
              <a:ext uri="{FF2B5EF4-FFF2-40B4-BE49-F238E27FC236}">
                <a16:creationId xmlns:a16="http://schemas.microsoft.com/office/drawing/2014/main" id="{DA775846-9F0E-1882-8DF7-AA61A6BA8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723" y="42619"/>
            <a:ext cx="3731100" cy="3450858"/>
          </a:xfrm>
          <a:prstGeom prst="rect">
            <a:avLst/>
          </a:prstGeom>
        </p:spPr>
      </p:pic>
      <p:pic>
        <p:nvPicPr>
          <p:cNvPr id="7" name="Εικόνα 6" descr="Εικόνα που περιέχει κείμενο, χάρτης, γραμματοσειρά, Άτλας&#10;&#10;Περιγραφή που δημιουργήθηκε αυτόματα">
            <a:extLst>
              <a:ext uri="{FF2B5EF4-FFF2-40B4-BE49-F238E27FC236}">
                <a16:creationId xmlns:a16="http://schemas.microsoft.com/office/drawing/2014/main" id="{50E52880-E935-7618-4A79-165065E1B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92401"/>
            <a:ext cx="4165599" cy="4165599"/>
          </a:xfrm>
          <a:prstGeom prst="rect">
            <a:avLst/>
          </a:prstGeom>
        </p:spPr>
      </p:pic>
    </p:spTree>
    <p:extLst>
      <p:ext uri="{BB962C8B-B14F-4D97-AF65-F5344CB8AC3E}">
        <p14:creationId xmlns:p14="http://schemas.microsoft.com/office/powerpoint/2010/main" val="22452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5955AE-2F19-24A7-5887-1CAECFC78CCD}"/>
              </a:ext>
            </a:extLst>
          </p:cNvPr>
          <p:cNvSpPr>
            <a:spLocks noGrp="1"/>
          </p:cNvSpPr>
          <p:nvPr>
            <p:ph type="title"/>
          </p:nvPr>
        </p:nvSpPr>
        <p:spPr>
          <a:xfrm>
            <a:off x="711200" y="125047"/>
            <a:ext cx="10642600" cy="1565642"/>
          </a:xfrm>
        </p:spPr>
        <p:txBody>
          <a:bodyPr/>
          <a:lstStyle/>
          <a:p>
            <a:r>
              <a:rPr lang="en-US" dirty="0">
                <a:latin typeface="Times New Roman" panose="02020603050405020304" pitchFamily="18" charset="0"/>
                <a:cs typeface="Times New Roman" panose="02020603050405020304" pitchFamily="18" charset="0"/>
              </a:rPr>
              <a:t>Economy</a:t>
            </a:r>
            <a:r>
              <a:rPr lang="en-US" dirty="0"/>
              <a:t> </a:t>
            </a:r>
            <a:endParaRPr lang="el-GR" dirty="0"/>
          </a:p>
        </p:txBody>
      </p:sp>
      <p:sp>
        <p:nvSpPr>
          <p:cNvPr id="3" name="Θέση περιεχομένου 2">
            <a:extLst>
              <a:ext uri="{FF2B5EF4-FFF2-40B4-BE49-F238E27FC236}">
                <a16:creationId xmlns:a16="http://schemas.microsoft.com/office/drawing/2014/main" id="{6272120C-4CC5-B666-6FF6-6343114137A5}"/>
              </a:ext>
            </a:extLst>
          </p:cNvPr>
          <p:cNvSpPr>
            <a:spLocks noGrp="1"/>
          </p:cNvSpPr>
          <p:nvPr>
            <p:ph idx="1"/>
          </p:nvPr>
        </p:nvSpPr>
        <p:spPr>
          <a:xfrm>
            <a:off x="640862" y="1430216"/>
            <a:ext cx="10712938" cy="4746748"/>
          </a:xfrm>
        </p:spPr>
        <p:txBody>
          <a:bodyPr>
            <a:normAutofit fontScale="92500"/>
          </a:bodyPr>
          <a:lstStyle/>
          <a:p>
            <a:r>
              <a:rPr lang="en-US" dirty="0">
                <a:latin typeface="Times New Roman" panose="02020603050405020304" pitchFamily="18" charset="0"/>
                <a:cs typeface="Times New Roman" panose="02020603050405020304" pitchFamily="18" charset="0"/>
              </a:rPr>
              <a:t>High income economy and public debt, strong welfare system</a:t>
            </a:r>
          </a:p>
          <a:p>
            <a:r>
              <a:rPr lang="en-US" dirty="0">
                <a:latin typeface="Times New Roman" panose="02020603050405020304" pitchFamily="18" charset="0"/>
                <a:cs typeface="Times New Roman" panose="02020603050405020304" pitchFamily="18" charset="0"/>
              </a:rPr>
              <a:t>Above EU Average( top 11 richest countries</a:t>
            </a:r>
            <a:r>
              <a:rPr lang="en-US" dirty="0">
                <a:latin typeface="Times New Roman" panose="02020603050405020304" pitchFamily="18" charset="0"/>
                <a:cs typeface="Times New Roman" panose="02020603050405020304" pitchFamily="18" charset="0"/>
                <a:sym typeface="Wingdings" panose="05000000000000000000" pitchFamily="2" charset="2"/>
              </a:rPr>
              <a:t> 6</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th</a:t>
            </a:r>
            <a:r>
              <a:rPr lang="en-US" dirty="0">
                <a:latin typeface="Times New Roman" panose="02020603050405020304" pitchFamily="18" charset="0"/>
                <a:cs typeface="Times New Roman" panose="02020603050405020304" pitchFamily="18" charset="0"/>
                <a:sym typeface="Wingdings" panose="05000000000000000000" pitchFamily="2" charset="2"/>
              </a:rPr>
              <a:t>)</a:t>
            </a:r>
          </a:p>
          <a:p>
            <a:r>
              <a:rPr lang="en-US" dirty="0">
                <a:latin typeface="Times New Roman" panose="02020603050405020304" pitchFamily="18" charset="0"/>
                <a:cs typeface="Times New Roman" panose="02020603050405020304" pitchFamily="18" charset="0"/>
              </a:rPr>
              <a:t>National debt</a:t>
            </a:r>
            <a:r>
              <a:rPr lang="en-US" dirty="0">
                <a:latin typeface="Times New Roman" panose="02020603050405020304" pitchFamily="18" charset="0"/>
                <a:cs typeface="Times New Roman" panose="02020603050405020304" pitchFamily="18" charset="0"/>
                <a:sym typeface="Wingdings" panose="05000000000000000000" pitchFamily="2" charset="2"/>
              </a:rPr>
              <a:t> is ranked 6</a:t>
            </a:r>
            <a:r>
              <a:rPr lang="en-US" baseline="30000" dirty="0">
                <a:latin typeface="Times New Roman" panose="02020603050405020304" pitchFamily="18" charset="0"/>
                <a:cs typeface="Times New Roman" panose="02020603050405020304" pitchFamily="18" charset="0"/>
                <a:sym typeface="Wingdings" panose="05000000000000000000" pitchFamily="2" charset="2"/>
              </a:rPr>
              <a:t>th</a:t>
            </a:r>
            <a:r>
              <a:rPr lang="en-US" dirty="0">
                <a:latin typeface="Times New Roman" panose="02020603050405020304" pitchFamily="18" charset="0"/>
                <a:cs typeface="Times New Roman" panose="02020603050405020304" pitchFamily="18" charset="0"/>
                <a:sym typeface="Wingdings" panose="05000000000000000000" pitchFamily="2" charset="2"/>
              </a:rPr>
              <a:t> over 100% GDP, its mostly internal debt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65% of trade in EU is Belgian exports. 80% is with fellow EU members</a:t>
            </a:r>
          </a:p>
          <a:p>
            <a:r>
              <a:rPr lang="en-US" dirty="0">
                <a:latin typeface="Times New Roman" panose="02020603050405020304" pitchFamily="18" charset="0"/>
                <a:cs typeface="Times New Roman" panose="02020603050405020304" pitchFamily="18" charset="0"/>
              </a:rPr>
              <a:t>Imports: 509.018 billion $ </a:t>
            </a:r>
          </a:p>
          <a:p>
            <a:pPr marL="0" indent="0">
              <a:buNone/>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Netherlands 16%, Germany 13%, France 10%, USA 8%, Ireland 5%, China 5%)</a:t>
            </a:r>
          </a:p>
          <a:p>
            <a:r>
              <a:rPr lang="en-US" dirty="0">
                <a:latin typeface="Times New Roman" panose="02020603050405020304" pitchFamily="18" charset="0"/>
                <a:cs typeface="Times New Roman" panose="02020603050405020304" pitchFamily="18" charset="0"/>
              </a:rPr>
              <a:t>Exports: 515.625 billion $ </a:t>
            </a:r>
          </a:p>
          <a:p>
            <a:pPr marL="0" indent="0">
              <a:buNone/>
            </a:pPr>
            <a:r>
              <a:rPr lang="en-US"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(Germany 17%, France 14%, The Netherlands 13%, UK 8%, USA 6%, Italy5%)</a:t>
            </a:r>
          </a:p>
          <a:p>
            <a:r>
              <a:rPr lang="en-US" dirty="0">
                <a:latin typeface="Times New Roman" panose="02020603050405020304" pitchFamily="18" charset="0"/>
                <a:cs typeface="Times New Roman" panose="02020603050405020304" pitchFamily="18" charset="0"/>
              </a:rPr>
              <a:t>Unemployment 6.42% </a:t>
            </a:r>
          </a:p>
          <a:p>
            <a:endParaRPr lang="en-US" dirty="0"/>
          </a:p>
          <a:p>
            <a:pPr marL="0" indent="0">
              <a:buNone/>
            </a:pPr>
            <a:endParaRPr lang="en-US" dirty="0"/>
          </a:p>
        </p:txBody>
      </p:sp>
    </p:spTree>
    <p:extLst>
      <p:ext uri="{BB962C8B-B14F-4D97-AF65-F5344CB8AC3E}">
        <p14:creationId xmlns:p14="http://schemas.microsoft.com/office/powerpoint/2010/main" val="34710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6EFAE9-D7A0-3E9E-84FD-6D66C875202E}"/>
              </a:ext>
            </a:extLst>
          </p:cNvPr>
          <p:cNvSpPr>
            <a:spLocks noGrp="1"/>
          </p:cNvSpPr>
          <p:nvPr>
            <p:ph type="title"/>
          </p:nvPr>
        </p:nvSpPr>
        <p:spPr>
          <a:xfrm>
            <a:off x="328246" y="1"/>
            <a:ext cx="11025554" cy="1690688"/>
          </a:xfrm>
        </p:spPr>
        <p:txBody>
          <a:bodyPr/>
          <a:lstStyle/>
          <a:p>
            <a:r>
              <a:rPr lang="en-US" dirty="0">
                <a:latin typeface="Times New Roman" panose="02020603050405020304" pitchFamily="18" charset="0"/>
                <a:cs typeface="Times New Roman" panose="02020603050405020304" pitchFamily="18" charset="0"/>
              </a:rPr>
              <a:t>Economy </a:t>
            </a:r>
            <a:endParaRPr lang="el-GR" dirty="0">
              <a:latin typeface="Times New Roman" panose="02020603050405020304" pitchFamily="18" charset="0"/>
              <a:cs typeface="Times New Roman" panose="02020603050405020304" pitchFamily="18" charset="0"/>
            </a:endParaRPr>
          </a:p>
        </p:txBody>
      </p:sp>
      <p:pic>
        <p:nvPicPr>
          <p:cNvPr id="4" name="Inhaltsplatzhalter 16">
            <a:extLst>
              <a:ext uri="{FF2B5EF4-FFF2-40B4-BE49-F238E27FC236}">
                <a16:creationId xmlns:a16="http://schemas.microsoft.com/office/drawing/2014/main" id="{97239C10-71C4-398E-8B9D-A848FEEC6588}"/>
              </a:ext>
            </a:extLst>
          </p:cNvPr>
          <p:cNvPicPr>
            <a:picLocks noGrp="1" noChangeAspect="1"/>
          </p:cNvPicPr>
          <p:nvPr>
            <p:ph idx="1"/>
          </p:nvPr>
        </p:nvPicPr>
        <p:blipFill>
          <a:blip r:embed="rId2"/>
          <a:stretch>
            <a:fillRect/>
          </a:stretch>
        </p:blipFill>
        <p:spPr>
          <a:xfrm>
            <a:off x="922407" y="1031631"/>
            <a:ext cx="10194805" cy="5748215"/>
          </a:xfrm>
          <a:prstGeom prst="rect">
            <a:avLst/>
          </a:prstGeom>
        </p:spPr>
      </p:pic>
    </p:spTree>
    <p:extLst>
      <p:ext uri="{BB962C8B-B14F-4D97-AF65-F5344CB8AC3E}">
        <p14:creationId xmlns:p14="http://schemas.microsoft.com/office/powerpoint/2010/main" val="1037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E73ED2-3687-414D-F7B0-ADDBCA9A31DA}"/>
              </a:ext>
            </a:extLst>
          </p:cNvPr>
          <p:cNvSpPr>
            <a:spLocks noGrp="1"/>
          </p:cNvSpPr>
          <p:nvPr>
            <p:ph type="title"/>
          </p:nvPr>
        </p:nvSpPr>
        <p:spPr>
          <a:xfrm>
            <a:off x="296985" y="-281353"/>
            <a:ext cx="11056815" cy="1972042"/>
          </a:xfrm>
        </p:spPr>
        <p:txBody>
          <a:bodyPr/>
          <a:lstStyle/>
          <a:p>
            <a:r>
              <a:rPr lang="en-US" dirty="0"/>
              <a:t>Political system </a:t>
            </a:r>
            <a:endParaRPr lang="el-GR" dirty="0"/>
          </a:p>
        </p:txBody>
      </p:sp>
      <p:sp>
        <p:nvSpPr>
          <p:cNvPr id="3" name="Θέση περιεχομένου 2">
            <a:extLst>
              <a:ext uri="{FF2B5EF4-FFF2-40B4-BE49-F238E27FC236}">
                <a16:creationId xmlns:a16="http://schemas.microsoft.com/office/drawing/2014/main" id="{7597542E-1E2A-7BF2-F3AD-DAAB10043806}"/>
              </a:ext>
            </a:extLst>
          </p:cNvPr>
          <p:cNvSpPr>
            <a:spLocks noGrp="1"/>
          </p:cNvSpPr>
          <p:nvPr>
            <p:ph idx="1"/>
          </p:nvPr>
        </p:nvSpPr>
        <p:spPr>
          <a:xfrm>
            <a:off x="486507" y="1094154"/>
            <a:ext cx="10515600" cy="5689600"/>
          </a:xfrm>
        </p:spPr>
        <p:txBody>
          <a:bodyPr>
            <a:normAutofit/>
          </a:bodyPr>
          <a:lstStyle/>
          <a:p>
            <a:r>
              <a:rPr lang="en-US" dirty="0">
                <a:latin typeface="Times New Roman" panose="02020603050405020304" pitchFamily="18" charset="0"/>
                <a:cs typeface="Times New Roman" panose="02020603050405020304" pitchFamily="18" charset="0"/>
              </a:rPr>
              <a:t>Belgium is a federal constitutional monarchy-parliamentary democracy </a:t>
            </a:r>
          </a:p>
          <a:p>
            <a:r>
              <a:rPr lang="en-US" dirty="0">
                <a:latin typeface="Times New Roman" panose="02020603050405020304" pitchFamily="18" charset="0"/>
                <a:cs typeface="Times New Roman" panose="02020603050405020304" pitchFamily="18" charset="0"/>
              </a:rPr>
              <a:t>The king is the head of state(current king Philippe) and the prime minister(current Alexander de Croo) is the head of government</a:t>
            </a:r>
          </a:p>
          <a:p>
            <a:r>
              <a:rPr lang="en-US" dirty="0">
                <a:latin typeface="Times New Roman" panose="02020603050405020304" pitchFamily="18" charset="0"/>
                <a:cs typeface="Times New Roman" panose="02020603050405020304" pitchFamily="18" charset="0"/>
              </a:rPr>
              <a:t>Decision-making powers are divided between 3 levels of government:</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the federal government</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3 language-based communities (Flemish, French and German-speaking) and </a:t>
            </a:r>
          </a:p>
          <a:p>
            <a:pPr lvl="1">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3 regions (Flanders, Brussels Capital and Wallonia)</a:t>
            </a:r>
          </a:p>
          <a:p>
            <a:r>
              <a:rPr lang="en-US" dirty="0">
                <a:latin typeface="Times New Roman" panose="02020603050405020304" pitchFamily="18" charset="0"/>
                <a:cs typeface="Times New Roman" panose="02020603050405020304" pitchFamily="18" charset="0"/>
              </a:rPr>
              <a:t>The industrial revolution(in Belgium) happened first in Flanders</a:t>
            </a:r>
          </a:p>
          <a:p>
            <a:pPr marL="0" indent="0">
              <a:buNone/>
            </a:pPr>
            <a:endParaRPr lang="en-US" dirty="0">
              <a:latin typeface="Times New Roman" panose="02020603050405020304" pitchFamily="18" charset="0"/>
              <a:cs typeface="Times New Roman" panose="02020603050405020304" pitchFamily="18" charset="0"/>
            </a:endParaRPr>
          </a:p>
          <a:p>
            <a:endParaRPr lang="en-US" dirty="0"/>
          </a:p>
          <a:p>
            <a:pPr marL="0" indent="0">
              <a:buNone/>
            </a:pPr>
            <a:endParaRPr lang="el-GR" dirty="0"/>
          </a:p>
        </p:txBody>
      </p:sp>
    </p:spTree>
    <p:extLst>
      <p:ext uri="{BB962C8B-B14F-4D97-AF65-F5344CB8AC3E}">
        <p14:creationId xmlns:p14="http://schemas.microsoft.com/office/powerpoint/2010/main" val="37934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1307D3-2E08-7BE4-66D7-9C9FBA517FB9}"/>
              </a:ext>
            </a:extLst>
          </p:cNvPr>
          <p:cNvSpPr>
            <a:spLocks noGrp="1"/>
          </p:cNvSpPr>
          <p:nvPr>
            <p:ph type="title"/>
          </p:nvPr>
        </p:nvSpPr>
        <p:spPr>
          <a:xfrm>
            <a:off x="1" y="-101600"/>
            <a:ext cx="6729046" cy="6868971"/>
          </a:xfrm>
        </p:spPr>
        <p:txBody>
          <a:bodyPr>
            <a:normAutofit/>
          </a:bodyPr>
          <a:lstStyle/>
          <a:p>
            <a:r>
              <a:rPr lang="en-US" sz="2800" dirty="0">
                <a:latin typeface="Times New Roman" panose="02020603050405020304" pitchFamily="18" charset="0"/>
                <a:cs typeface="Times New Roman" panose="02020603050405020304" pitchFamily="18" charset="0"/>
              </a:rPr>
              <a:t>Last elections:2019</a:t>
            </a:r>
            <a:br>
              <a:rPr lang="en-US" sz="2800" dirty="0">
                <a:latin typeface="Times New Roman" panose="02020603050405020304" pitchFamily="18" charset="0"/>
                <a:cs typeface="Times New Roman" panose="02020603050405020304" pitchFamily="18" charset="0"/>
              </a:rPr>
            </a:br>
            <a:r>
              <a:rPr lang="en-US" sz="2800" dirty="0">
                <a:solidFill>
                  <a:srgbClr val="000000"/>
                </a:solidFill>
                <a:effectLst/>
                <a:latin typeface="Times New Roman" panose="02020603050405020304" pitchFamily="18" charset="0"/>
                <a:cs typeface="Times New Roman" panose="02020603050405020304" pitchFamily="18" charset="0"/>
              </a:rPr>
              <a:t>The far-right Vlaams Belang scored a huge win in Belgium's northern region of Flanders, where the right-wing New Flemish Alliance again had the highest vote share. The Greens triumphed in Brussels and the southern part of the country.</a:t>
            </a:r>
            <a:endParaRPr lang="el-GR" sz="2800" dirty="0">
              <a:latin typeface="Times New Roman" panose="02020603050405020304" pitchFamily="18" charset="0"/>
              <a:cs typeface="Times New Roman" panose="02020603050405020304" pitchFamily="18" charset="0"/>
            </a:endParaRPr>
          </a:p>
        </p:txBody>
      </p:sp>
      <p:pic>
        <p:nvPicPr>
          <p:cNvPr id="29" name="Θέση περιεχομένου 28" descr="Εικόνα που περιέχει κείμενο, στιγμιότυπο οθόνης, διάγραμμα, σχεδίαση&#10;&#10;Περιγραφή που δημιουργήθηκε αυτόματα">
            <a:extLst>
              <a:ext uri="{FF2B5EF4-FFF2-40B4-BE49-F238E27FC236}">
                <a16:creationId xmlns:a16="http://schemas.microsoft.com/office/drawing/2014/main" id="{6F3F5185-A5E3-23E9-895A-B560F562C3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94769" y="-10973"/>
            <a:ext cx="4880108" cy="6778344"/>
          </a:xfrm>
        </p:spPr>
      </p:pic>
    </p:spTree>
    <p:extLst>
      <p:ext uri="{BB962C8B-B14F-4D97-AF65-F5344CB8AC3E}">
        <p14:creationId xmlns:p14="http://schemas.microsoft.com/office/powerpoint/2010/main" val="6827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Διαβάθμιση του γκρι">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TM04033925[[fn=Σταγονίδιο]]</Template>
  <TotalTime>3445</TotalTime>
  <Words>1053</Words>
  <Application>Microsoft Office PowerPoint</Application>
  <PresentationFormat>Widescreen</PresentationFormat>
  <Paragraphs>93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Courier New</vt:lpstr>
      <vt:lpstr>Times New Roman</vt:lpstr>
      <vt:lpstr>Θέμα του Office</vt:lpstr>
      <vt:lpstr>BELGIUM </vt:lpstr>
      <vt:lpstr>Structure </vt:lpstr>
      <vt:lpstr>Fun Facts </vt:lpstr>
      <vt:lpstr>About Belgium </vt:lpstr>
      <vt:lpstr>History </vt:lpstr>
      <vt:lpstr>Economy </vt:lpstr>
      <vt:lpstr>Economy </vt:lpstr>
      <vt:lpstr>Political system </vt:lpstr>
      <vt:lpstr>Last elections:2019 The far-right Vlaams Belang scored a huge win in Belgium's northern region of Flanders, where the right-wing New Flemish Alliance again had the highest vote share. The Greens triumphed in Brussels and the southern part of the country.</vt:lpstr>
      <vt:lpstr>Euroscepticism </vt:lpstr>
      <vt:lpstr>National Political Parties </vt:lpstr>
      <vt:lpstr>Impact of covid-19</vt:lpstr>
      <vt:lpstr>Current crisis  Russia-Ukraine war </vt:lpstr>
      <vt:lpstr>Sources </vt:lpstr>
      <vt:lpstr>Images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BELGIUM</dc:title>
  <dc:creator>Παναγιώτης Παπαγεωργίου</dc:creator>
  <cp:lastModifiedBy>HP</cp:lastModifiedBy>
  <cp:revision>13</cp:revision>
  <dcterms:created xsi:type="dcterms:W3CDTF">2023-10-27T12:13:39Z</dcterms:created>
  <dcterms:modified xsi:type="dcterms:W3CDTF">2023-11-08T04:15:32Z</dcterms:modified>
</cp:coreProperties>
</file>