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handoutMasterIdLst>
    <p:handoutMasterId r:id="rId28"/>
  </p:handoutMasterIdLst>
  <p:sldIdLst>
    <p:sldId id="256" r:id="rId2"/>
    <p:sldId id="280" r:id="rId3"/>
    <p:sldId id="257" r:id="rId4"/>
    <p:sldId id="259" r:id="rId5"/>
    <p:sldId id="258" r:id="rId6"/>
    <p:sldId id="260" r:id="rId7"/>
    <p:sldId id="261" r:id="rId8"/>
    <p:sldId id="262" r:id="rId9"/>
    <p:sldId id="263" r:id="rId10"/>
    <p:sldId id="264" r:id="rId11"/>
    <p:sldId id="265" r:id="rId12"/>
    <p:sldId id="267" r:id="rId13"/>
    <p:sldId id="266" r:id="rId14"/>
    <p:sldId id="268" r:id="rId15"/>
    <p:sldId id="269" r:id="rId16"/>
    <p:sldId id="270" r:id="rId17"/>
    <p:sldId id="271" r:id="rId18"/>
    <p:sldId id="272" r:id="rId19"/>
    <p:sldId id="277" r:id="rId20"/>
    <p:sldId id="273" r:id="rId21"/>
    <p:sldId id="274" r:id="rId22"/>
    <p:sldId id="275" r:id="rId23"/>
    <p:sldId id="276" r:id="rId24"/>
    <p:sldId id="278" r:id="rId25"/>
    <p:sldId id="279" r:id="rId26"/>
    <p:sldId id="281" r:id="rId27"/>
  </p:sldIdLst>
  <p:sldSz cx="12192000" cy="6858000"/>
  <p:notesSz cx="7102475" cy="9388475"/>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71488"/>
          </a:xfrm>
          <a:prstGeom prst="rect">
            <a:avLst/>
          </a:prstGeom>
        </p:spPr>
        <p:txBody>
          <a:bodyPr vert="horz" lIns="94229" tIns="47114" rIns="94229" bIns="4711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4022725" y="0"/>
            <a:ext cx="3078163" cy="471488"/>
          </a:xfrm>
          <a:prstGeom prst="rect">
            <a:avLst/>
          </a:prstGeom>
        </p:spPr>
        <p:txBody>
          <a:bodyPr vert="horz" lIns="94229" tIns="47114" rIns="94229" bIns="47114" rtlCol="0"/>
          <a:lstStyle>
            <a:lvl1pPr algn="r" eaLnBrk="1" fontAlgn="auto" hangingPunct="1">
              <a:spcBef>
                <a:spcPts val="0"/>
              </a:spcBef>
              <a:spcAft>
                <a:spcPts val="0"/>
              </a:spcAft>
              <a:defRPr sz="1200" smtClean="0">
                <a:latin typeface="+mn-lt"/>
              </a:defRPr>
            </a:lvl1pPr>
          </a:lstStyle>
          <a:p>
            <a:pPr>
              <a:defRPr/>
            </a:pPr>
            <a:fld id="{2AB9702C-BE6F-4E07-B079-867FFE563512}" type="datetimeFigureOut">
              <a:rPr lang="en-US"/>
              <a:pPr>
                <a:defRPr/>
              </a:pPr>
              <a:t>1/9/2024</a:t>
            </a:fld>
            <a:endParaRPr lang="en-US"/>
          </a:p>
        </p:txBody>
      </p:sp>
      <p:sp>
        <p:nvSpPr>
          <p:cNvPr id="4" name="Footer Placeholder 3"/>
          <p:cNvSpPr>
            <a:spLocks noGrp="1"/>
          </p:cNvSpPr>
          <p:nvPr>
            <p:ph type="ftr" sz="quarter" idx="2"/>
          </p:nvPr>
        </p:nvSpPr>
        <p:spPr>
          <a:xfrm>
            <a:off x="0" y="8916988"/>
            <a:ext cx="3078163" cy="471487"/>
          </a:xfrm>
          <a:prstGeom prst="rect">
            <a:avLst/>
          </a:prstGeom>
        </p:spPr>
        <p:txBody>
          <a:bodyPr vert="horz" lIns="94229" tIns="47114" rIns="94229" bIns="47114"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4022725" y="8916988"/>
            <a:ext cx="3078163" cy="471487"/>
          </a:xfrm>
          <a:prstGeom prst="rect">
            <a:avLst/>
          </a:prstGeom>
        </p:spPr>
        <p:txBody>
          <a:bodyPr vert="horz" lIns="94229" tIns="47114" rIns="94229" bIns="47114" rtlCol="0" anchor="b"/>
          <a:lstStyle>
            <a:lvl1pPr algn="r" eaLnBrk="1" fontAlgn="auto" hangingPunct="1">
              <a:spcBef>
                <a:spcPts val="0"/>
              </a:spcBef>
              <a:spcAft>
                <a:spcPts val="0"/>
              </a:spcAft>
              <a:defRPr sz="1200" smtClean="0">
                <a:latin typeface="+mn-lt"/>
              </a:defRPr>
            </a:lvl1pPr>
          </a:lstStyle>
          <a:p>
            <a:pPr>
              <a:defRPr/>
            </a:pPr>
            <a:fld id="{E6A86CF2-3DDD-4AA1-BB28-D496A083DFFC}" type="slidenum">
              <a:rPr lang="en-US"/>
              <a:pPr>
                <a:defRPr/>
              </a:pPr>
              <a:t>‹#›</a:t>
            </a:fld>
            <a:endParaRPr lang="en-US"/>
          </a:p>
        </p:txBody>
      </p:sp>
    </p:spTree>
    <p:extLst>
      <p:ext uri="{BB962C8B-B14F-4D97-AF65-F5344CB8AC3E}">
        <p14:creationId xmlns:p14="http://schemas.microsoft.com/office/powerpoint/2010/main" val="36562498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ED8224A-008E-4719-A894-250C7A4E7ADD}" type="datetimeFigureOut">
              <a:rPr lang="en-US"/>
              <a:pPr>
                <a:defRPr/>
              </a:pPr>
              <a:t>1/9/2024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A53A01-6015-4E27-8B17-929B156ED7C4}" type="slidenum">
              <a:rPr lang="en-US"/>
              <a:pPr>
                <a:defRPr/>
              </a:pPr>
              <a:t>‹#›</a:t>
            </a:fld>
            <a:endParaRPr lang="en-US"/>
          </a:p>
        </p:txBody>
      </p:sp>
    </p:spTree>
    <p:extLst>
      <p:ext uri="{BB962C8B-B14F-4D97-AF65-F5344CB8AC3E}">
        <p14:creationId xmlns:p14="http://schemas.microsoft.com/office/powerpoint/2010/main" val="69452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4E55431-9658-42DD-84CF-E560258200CA}" type="datetimeFigureOut">
              <a:rPr lang="en-US"/>
              <a:pPr>
                <a:defRPr/>
              </a:pPr>
              <a:t>1/9/2024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44EFDF-FE27-4A37-99EC-91A3977E564E}" type="slidenum">
              <a:rPr lang="en-US"/>
              <a:pPr>
                <a:defRPr/>
              </a:pPr>
              <a:t>‹#›</a:t>
            </a:fld>
            <a:endParaRPr lang="en-US"/>
          </a:p>
        </p:txBody>
      </p:sp>
    </p:spTree>
    <p:extLst>
      <p:ext uri="{BB962C8B-B14F-4D97-AF65-F5344CB8AC3E}">
        <p14:creationId xmlns:p14="http://schemas.microsoft.com/office/powerpoint/2010/main" val="41220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A126D68-FDB2-4E12-BC9B-9828D89160F4}" type="datetimeFigureOut">
              <a:rPr lang="en-US"/>
              <a:pPr>
                <a:defRPr/>
              </a:pPr>
              <a:t>1/9/2024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E13CC3-77F3-41ED-95E3-996A4E4994E6}" type="slidenum">
              <a:rPr lang="en-US"/>
              <a:pPr>
                <a:defRPr/>
              </a:pPr>
              <a:t>‹#›</a:t>
            </a:fld>
            <a:endParaRPr lang="en-US"/>
          </a:p>
        </p:txBody>
      </p:sp>
    </p:spTree>
    <p:extLst>
      <p:ext uri="{BB962C8B-B14F-4D97-AF65-F5344CB8AC3E}">
        <p14:creationId xmlns:p14="http://schemas.microsoft.com/office/powerpoint/2010/main" val="3279834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6" name="TextBox 5"/>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5"/>
          </p:nvPr>
        </p:nvSpPr>
        <p:spPr/>
        <p:txBody>
          <a:bodyPr/>
          <a:lstStyle>
            <a:lvl1pPr>
              <a:defRPr/>
            </a:lvl1pPr>
          </a:lstStyle>
          <a:p>
            <a:pPr>
              <a:defRPr/>
            </a:pPr>
            <a:fld id="{34F58D74-D132-4560-93B6-07D0738472F1}" type="datetimeFigureOut">
              <a:rPr lang="en-US"/>
              <a:pPr>
                <a:defRPr/>
              </a:pPr>
              <a:t>1/9/2024</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CF2E1A87-7467-42E2-AB37-24B2ABCC9AD9}" type="slidenum">
              <a:rPr lang="en-US"/>
              <a:pPr>
                <a:defRPr/>
              </a:pPr>
              <a:t>‹#›</a:t>
            </a:fld>
            <a:endParaRPr lang="en-US"/>
          </a:p>
        </p:txBody>
      </p:sp>
    </p:spTree>
    <p:extLst>
      <p:ext uri="{BB962C8B-B14F-4D97-AF65-F5344CB8AC3E}">
        <p14:creationId xmlns:p14="http://schemas.microsoft.com/office/powerpoint/2010/main" val="1226577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B1226C7-E8EA-48E5-8BA2-46EA3E09FF89}" type="datetimeFigureOut">
              <a:rPr lang="en-US"/>
              <a:pPr>
                <a:defRPr/>
              </a:pPr>
              <a:t>1/9/2024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674E90-4B87-4B44-B232-B1F6B9F00D11}" type="slidenum">
              <a:rPr lang="en-US"/>
              <a:pPr>
                <a:defRPr/>
              </a:pPr>
              <a:t>‹#›</a:t>
            </a:fld>
            <a:endParaRPr lang="en-US"/>
          </a:p>
        </p:txBody>
      </p:sp>
    </p:spTree>
    <p:extLst>
      <p:ext uri="{BB962C8B-B14F-4D97-AF65-F5344CB8AC3E}">
        <p14:creationId xmlns:p14="http://schemas.microsoft.com/office/powerpoint/2010/main" val="897528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18"/>
          </p:nvPr>
        </p:nvSpPr>
        <p:spPr/>
        <p:txBody>
          <a:bodyPr/>
          <a:lstStyle>
            <a:lvl1pPr>
              <a:defRPr/>
            </a:lvl1pPr>
          </a:lstStyle>
          <a:p>
            <a:pPr>
              <a:defRPr/>
            </a:pPr>
            <a:fld id="{7B9F6B35-E4AB-423C-B4D2-A52B2D144791}" type="datetimeFigureOut">
              <a:rPr lang="en-US"/>
              <a:pPr>
                <a:defRPr/>
              </a:pPr>
              <a:t>1/9/2024</a:t>
            </a:fld>
            <a:endParaRPr lang="en-US"/>
          </a:p>
        </p:txBody>
      </p:sp>
      <p:sp>
        <p:nvSpPr>
          <p:cNvPr id="12" name="Footer Placeholder 4"/>
          <p:cNvSpPr>
            <a:spLocks noGrp="1"/>
          </p:cNvSpPr>
          <p:nvPr>
            <p:ph type="ftr" sz="quarter" idx="19"/>
          </p:nvPr>
        </p:nvSpPr>
        <p:spPr/>
        <p:txBody>
          <a:bodyPr/>
          <a:lstStyle>
            <a:lvl1pPr>
              <a:defRPr/>
            </a:lvl1pPr>
          </a:lstStyle>
          <a:p>
            <a:pPr>
              <a:defRPr/>
            </a:pPr>
            <a:endParaRPr lang="en-US"/>
          </a:p>
        </p:txBody>
      </p:sp>
      <p:sp>
        <p:nvSpPr>
          <p:cNvPr id="13" name="Slide Number Placeholder 5"/>
          <p:cNvSpPr>
            <a:spLocks noGrp="1"/>
          </p:cNvSpPr>
          <p:nvPr>
            <p:ph type="sldNum" sz="quarter" idx="20"/>
          </p:nvPr>
        </p:nvSpPr>
        <p:spPr/>
        <p:txBody>
          <a:bodyPr/>
          <a:lstStyle>
            <a:lvl1pPr>
              <a:defRPr/>
            </a:lvl1pPr>
          </a:lstStyle>
          <a:p>
            <a:pPr>
              <a:defRPr/>
            </a:pPr>
            <a:fld id="{D6E59E72-20ED-4F55-9861-8006B2C54A6C}" type="slidenum">
              <a:rPr lang="en-US"/>
              <a:pPr>
                <a:defRPr/>
              </a:pPr>
              <a:t>‹#›</a:t>
            </a:fld>
            <a:endParaRPr lang="en-US"/>
          </a:p>
        </p:txBody>
      </p:sp>
    </p:spTree>
    <p:extLst>
      <p:ext uri="{BB962C8B-B14F-4D97-AF65-F5344CB8AC3E}">
        <p14:creationId xmlns:p14="http://schemas.microsoft.com/office/powerpoint/2010/main" val="642937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3"/>
          <p:cNvSpPr>
            <a:spLocks noGrp="1"/>
          </p:cNvSpPr>
          <p:nvPr>
            <p:ph type="dt" sz="half" idx="23"/>
          </p:nvPr>
        </p:nvSpPr>
        <p:spPr/>
        <p:txBody>
          <a:bodyPr/>
          <a:lstStyle>
            <a:lvl1pPr>
              <a:defRPr/>
            </a:lvl1pPr>
          </a:lstStyle>
          <a:p>
            <a:pPr>
              <a:defRPr/>
            </a:pPr>
            <a:fld id="{17AF2FFA-F111-410B-81F8-C9A3214B9C80}" type="datetimeFigureOut">
              <a:rPr lang="en-US"/>
              <a:pPr>
                <a:defRPr/>
              </a:pPr>
              <a:t>1/9/2024</a:t>
            </a:fld>
            <a:endParaRPr lang="en-US"/>
          </a:p>
        </p:txBody>
      </p:sp>
      <p:sp>
        <p:nvSpPr>
          <p:cNvPr id="16" name="Footer Placeholder 4"/>
          <p:cNvSpPr>
            <a:spLocks noGrp="1"/>
          </p:cNvSpPr>
          <p:nvPr>
            <p:ph type="ftr" sz="quarter" idx="24"/>
          </p:nvPr>
        </p:nvSpPr>
        <p:spPr/>
        <p:txBody>
          <a:bodyPr/>
          <a:lstStyle>
            <a:lvl1pPr>
              <a:defRPr/>
            </a:lvl1pPr>
          </a:lstStyle>
          <a:p>
            <a:pPr>
              <a:defRPr/>
            </a:pPr>
            <a:endParaRPr lang="en-US"/>
          </a:p>
        </p:txBody>
      </p:sp>
      <p:sp>
        <p:nvSpPr>
          <p:cNvPr id="17" name="Slide Number Placeholder 5"/>
          <p:cNvSpPr>
            <a:spLocks noGrp="1"/>
          </p:cNvSpPr>
          <p:nvPr>
            <p:ph type="sldNum" sz="quarter" idx="25"/>
          </p:nvPr>
        </p:nvSpPr>
        <p:spPr/>
        <p:txBody>
          <a:bodyPr/>
          <a:lstStyle>
            <a:lvl1pPr>
              <a:defRPr/>
            </a:lvl1pPr>
          </a:lstStyle>
          <a:p>
            <a:pPr>
              <a:defRPr/>
            </a:pPr>
            <a:fld id="{A741B422-1D68-4ECC-B54C-474F37EE6F9C}" type="slidenum">
              <a:rPr lang="en-US"/>
              <a:pPr>
                <a:defRPr/>
              </a:pPr>
              <a:t>‹#›</a:t>
            </a:fld>
            <a:endParaRPr lang="en-US"/>
          </a:p>
        </p:txBody>
      </p:sp>
    </p:spTree>
    <p:extLst>
      <p:ext uri="{BB962C8B-B14F-4D97-AF65-F5344CB8AC3E}">
        <p14:creationId xmlns:p14="http://schemas.microsoft.com/office/powerpoint/2010/main" val="1587870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5C23B4B-C465-46D7-A7BC-7B2A5A606FD7}" type="datetimeFigureOut">
              <a:rPr lang="en-US"/>
              <a:pPr>
                <a:defRPr/>
              </a:pPr>
              <a:t>1/9/2024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9AE588-C95B-4550-A6A3-3AE6C9440356}" type="slidenum">
              <a:rPr lang="en-US"/>
              <a:pPr>
                <a:defRPr/>
              </a:pPr>
              <a:t>‹#›</a:t>
            </a:fld>
            <a:endParaRPr lang="en-US"/>
          </a:p>
        </p:txBody>
      </p:sp>
    </p:spTree>
    <p:extLst>
      <p:ext uri="{BB962C8B-B14F-4D97-AF65-F5344CB8AC3E}">
        <p14:creationId xmlns:p14="http://schemas.microsoft.com/office/powerpoint/2010/main" val="1791085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510E21C-1752-420B-A6D5-894C973201F7}" type="datetimeFigureOut">
              <a:rPr lang="en-US"/>
              <a:pPr>
                <a:defRPr/>
              </a:pPr>
              <a:t>1/9/2024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EDBE3E-F839-4E45-903A-15F694C3DEF2}" type="slidenum">
              <a:rPr lang="en-US"/>
              <a:pPr>
                <a:defRPr/>
              </a:pPr>
              <a:t>‹#›</a:t>
            </a:fld>
            <a:endParaRPr lang="en-US"/>
          </a:p>
        </p:txBody>
      </p:sp>
    </p:spTree>
    <p:extLst>
      <p:ext uri="{BB962C8B-B14F-4D97-AF65-F5344CB8AC3E}">
        <p14:creationId xmlns:p14="http://schemas.microsoft.com/office/powerpoint/2010/main" val="32823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B92D8BA-6092-4860-ACE1-A672C773D688}" type="datetimeFigureOut">
              <a:rPr lang="en-US"/>
              <a:pPr>
                <a:defRPr/>
              </a:pPr>
              <a:t>1/9/2024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0BDDE1-44B6-4C5B-8B74-ABD646995FB7}" type="slidenum">
              <a:rPr lang="en-US"/>
              <a:pPr>
                <a:defRPr/>
              </a:pPr>
              <a:t>‹#›</a:t>
            </a:fld>
            <a:endParaRPr lang="en-US"/>
          </a:p>
        </p:txBody>
      </p:sp>
    </p:spTree>
    <p:extLst>
      <p:ext uri="{BB962C8B-B14F-4D97-AF65-F5344CB8AC3E}">
        <p14:creationId xmlns:p14="http://schemas.microsoft.com/office/powerpoint/2010/main" val="310711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D3BFBBE-E8A6-4EF3-BBC5-4461D5793CFB}" type="datetimeFigureOut">
              <a:rPr lang="en-US"/>
              <a:pPr>
                <a:defRPr/>
              </a:pPr>
              <a:t>1/9/2024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4DD8B1-3CC1-4A1B-8FDF-438ED935BB96}" type="slidenum">
              <a:rPr lang="en-US"/>
              <a:pPr>
                <a:defRPr/>
              </a:pPr>
              <a:t>‹#›</a:t>
            </a:fld>
            <a:endParaRPr lang="en-US"/>
          </a:p>
        </p:txBody>
      </p:sp>
    </p:spTree>
    <p:extLst>
      <p:ext uri="{BB962C8B-B14F-4D97-AF65-F5344CB8AC3E}">
        <p14:creationId xmlns:p14="http://schemas.microsoft.com/office/powerpoint/2010/main" val="2279121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C4688DF-408A-4563-9642-5A170BF138FB}" type="datetimeFigureOut">
              <a:rPr lang="en-US"/>
              <a:pPr>
                <a:defRPr/>
              </a:pPr>
              <a:t>1/9/2024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355B36-CD0D-4572-AFE3-659CC3F8FAD8}" type="slidenum">
              <a:rPr lang="en-US"/>
              <a:pPr>
                <a:defRPr/>
              </a:pPr>
              <a:t>‹#›</a:t>
            </a:fld>
            <a:endParaRPr lang="en-US"/>
          </a:p>
        </p:txBody>
      </p:sp>
    </p:spTree>
    <p:extLst>
      <p:ext uri="{BB962C8B-B14F-4D97-AF65-F5344CB8AC3E}">
        <p14:creationId xmlns:p14="http://schemas.microsoft.com/office/powerpoint/2010/main" val="2686913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B165DCF-60F7-4D3D-9B12-B0A7B4629CA3}" type="datetimeFigureOut">
              <a:rPr lang="en-US"/>
              <a:pPr>
                <a:defRPr/>
              </a:pPr>
              <a:t>1/9/2024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510EF65-ABA6-444F-93A5-6CCC9F3DC75C}" type="slidenum">
              <a:rPr lang="en-US"/>
              <a:pPr>
                <a:defRPr/>
              </a:pPr>
              <a:t>‹#›</a:t>
            </a:fld>
            <a:endParaRPr lang="en-US"/>
          </a:p>
        </p:txBody>
      </p:sp>
    </p:spTree>
    <p:extLst>
      <p:ext uri="{BB962C8B-B14F-4D97-AF65-F5344CB8AC3E}">
        <p14:creationId xmlns:p14="http://schemas.microsoft.com/office/powerpoint/2010/main" val="293334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95F88AD-5FB9-4311-96D6-F8733282B6EA}" type="datetimeFigureOut">
              <a:rPr lang="en-US"/>
              <a:pPr>
                <a:defRPr/>
              </a:pPr>
              <a:t>1/9/2024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96E356A-9DB8-4D53-B591-548003FD6C69}" type="slidenum">
              <a:rPr lang="en-US"/>
              <a:pPr>
                <a:defRPr/>
              </a:pPr>
              <a:t>‹#›</a:t>
            </a:fld>
            <a:endParaRPr lang="en-US"/>
          </a:p>
        </p:txBody>
      </p:sp>
    </p:spTree>
    <p:extLst>
      <p:ext uri="{BB962C8B-B14F-4D97-AF65-F5344CB8AC3E}">
        <p14:creationId xmlns:p14="http://schemas.microsoft.com/office/powerpoint/2010/main" val="189730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BC735D-7C49-49E6-830B-4C8271C28F05}" type="datetimeFigureOut">
              <a:rPr lang="en-US"/>
              <a:pPr>
                <a:defRPr/>
              </a:pPr>
              <a:t>1/9/2024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89A0E39-1EFB-46CA-84BA-BE62754E9E4F}" type="slidenum">
              <a:rPr lang="en-US"/>
              <a:pPr>
                <a:defRPr/>
              </a:pPr>
              <a:t>‹#›</a:t>
            </a:fld>
            <a:endParaRPr lang="en-US"/>
          </a:p>
        </p:txBody>
      </p:sp>
    </p:spTree>
    <p:extLst>
      <p:ext uri="{BB962C8B-B14F-4D97-AF65-F5344CB8AC3E}">
        <p14:creationId xmlns:p14="http://schemas.microsoft.com/office/powerpoint/2010/main" val="1623672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ED6AD4A-75E5-4957-BC8C-14889ADA6429}" type="datetimeFigureOut">
              <a:rPr lang="en-US"/>
              <a:pPr>
                <a:defRPr/>
              </a:pPr>
              <a:t>1/9/2024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325C7D-F6F0-4D95-85FE-828B36D9CF64}" type="slidenum">
              <a:rPr lang="en-US"/>
              <a:pPr>
                <a:defRPr/>
              </a:pPr>
              <a:t>‹#›</a:t>
            </a:fld>
            <a:endParaRPr lang="en-US"/>
          </a:p>
        </p:txBody>
      </p:sp>
    </p:spTree>
    <p:extLst>
      <p:ext uri="{BB962C8B-B14F-4D97-AF65-F5344CB8AC3E}">
        <p14:creationId xmlns:p14="http://schemas.microsoft.com/office/powerpoint/2010/main" val="1676287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03F7637-9E7A-4295-A742-F1A81CA6144C}" type="datetimeFigureOut">
              <a:rPr lang="en-US"/>
              <a:pPr>
                <a:defRPr/>
              </a:pPr>
              <a:t>1/9/2024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CD52DE-27D1-4119-AD81-45553B6E1286}" type="slidenum">
              <a:rPr lang="en-US"/>
              <a:pPr>
                <a:defRPr/>
              </a:pPr>
              <a:t>‹#›</a:t>
            </a:fld>
            <a:endParaRPr lang="en-US"/>
          </a:p>
        </p:txBody>
      </p:sp>
    </p:spTree>
    <p:extLst>
      <p:ext uri="{BB962C8B-B14F-4D97-AF65-F5344CB8AC3E}">
        <p14:creationId xmlns:p14="http://schemas.microsoft.com/office/powerpoint/2010/main" val="57383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pic>
        <p:nvPicPr>
          <p:cNvPr id="1026" name="Picture 7"/>
          <p:cNvPicPr>
            <a:picLocks noChangeAspect="1"/>
          </p:cNvPicPr>
          <p:nvPr/>
        </p:nvPicPr>
        <p:blipFill>
          <a:blip r:embed="rId20">
            <a:extLst>
              <a:ext uri="{28A0092B-C50C-407E-A947-70E740481C1C}">
                <a14:useLocalDpi xmlns:a14="http://schemas.microsoft.com/office/drawing/2010/main" val="0"/>
              </a:ext>
            </a:extLst>
          </a:blip>
          <a:srcRect l="3613"/>
          <a:stretch>
            <a:fillRect/>
          </a:stretch>
        </p:blipFill>
        <p:spPr bwMode="auto">
          <a:xfrm>
            <a:off x="0" y="2670175"/>
            <a:ext cx="4037013"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p:cNvPicPr>
            <a:picLocks noChangeAspect="1"/>
          </p:cNvPicPr>
          <p:nvPr/>
        </p:nvPicPr>
        <p:blipFill>
          <a:blip r:embed="rId21">
            <a:extLst>
              <a:ext uri="{28A0092B-C50C-407E-A947-70E740481C1C}">
                <a14:useLocalDpi xmlns:a14="http://schemas.microsoft.com/office/drawing/2010/main" val="0"/>
              </a:ext>
            </a:extLst>
          </a:blip>
          <a:srcRect l="35640"/>
          <a:stretch>
            <a:fillRect/>
          </a:stretch>
        </p:blipFill>
        <p:spPr bwMode="auto">
          <a:xfrm>
            <a:off x="0" y="2892425"/>
            <a:ext cx="15224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p:cNvPicPr>
            <a:picLocks noChangeAspect="1"/>
          </p:cNvPicPr>
          <p:nvPr/>
        </p:nvPicPr>
        <p:blipFill>
          <a:blip r:embed="rId22">
            <a:extLst>
              <a:ext uri="{28A0092B-C50C-407E-A947-70E740481C1C}">
                <a14:useLocalDpi xmlns:a14="http://schemas.microsoft.com/office/drawing/2010/main" val="0"/>
              </a:ext>
            </a:extLst>
          </a:blip>
          <a:srcRect t="28813"/>
          <a:stretch>
            <a:fillRect/>
          </a:stretch>
        </p:blipFill>
        <p:spPr bwMode="auto">
          <a:xfrm>
            <a:off x="7999413" y="0"/>
            <a:ext cx="160337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p:cNvPicPr>
            <a:picLocks noChangeAspect="1"/>
          </p:cNvPicPr>
          <p:nvPr/>
        </p:nvPicPr>
        <p:blipFill>
          <a:blip r:embed="rId23">
            <a:extLst>
              <a:ext uri="{28A0092B-C50C-407E-A947-70E740481C1C}">
                <a14:useLocalDpi xmlns:a14="http://schemas.microsoft.com/office/drawing/2010/main" val="0"/>
              </a:ext>
            </a:extLst>
          </a:blip>
          <a:srcRect b="23320"/>
          <a:stretch>
            <a:fillRect/>
          </a:stretch>
        </p:blipFill>
        <p:spPr bwMode="auto">
          <a:xfrm>
            <a:off x="8605838" y="6096000"/>
            <a:ext cx="993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 name="Title Placeholder 1"/>
          <p:cNvSpPr>
            <a:spLocks noGrp="1"/>
          </p:cNvSpPr>
          <p:nvPr>
            <p:ph type="title"/>
          </p:nvPr>
        </p:nvSpPr>
        <p:spPr bwMode="auto">
          <a:xfrm>
            <a:off x="646113" y="452438"/>
            <a:ext cx="9404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35" name="Text Placeholder 2"/>
          <p:cNvSpPr>
            <a:spLocks noGrp="1"/>
          </p:cNvSpPr>
          <p:nvPr>
            <p:ph type="body" idx="1"/>
          </p:nvPr>
        </p:nvSpPr>
        <p:spPr bwMode="auto">
          <a:xfrm>
            <a:off x="1103313" y="2052638"/>
            <a:ext cx="89471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eaLnBrk="1" fontAlgn="auto" hangingPunct="1">
              <a:spcBef>
                <a:spcPts val="0"/>
              </a:spcBef>
              <a:spcAft>
                <a:spcPts val="0"/>
              </a:spcAft>
              <a:defRPr sz="1100" b="0" i="0" smtClean="0">
                <a:solidFill>
                  <a:schemeClr val="tx1">
                    <a:tint val="75000"/>
                    <a:alpha val="60000"/>
                  </a:schemeClr>
                </a:solidFill>
                <a:latin typeface="+mn-lt"/>
              </a:defRPr>
            </a:lvl1pPr>
          </a:lstStyle>
          <a:p>
            <a:pPr>
              <a:defRPr/>
            </a:pPr>
            <a:fld id="{6BA13762-29AF-495D-85DC-DA1F8C85194F}" type="datetimeFigureOut">
              <a:rPr lang="en-US"/>
              <a:pPr>
                <a:defRPr/>
              </a:pPr>
              <a:t>1/9/2024</a:t>
            </a:fld>
            <a:endParaRPr lang="en-US"/>
          </a:p>
        </p:txBody>
      </p:sp>
      <p:sp>
        <p:nvSpPr>
          <p:cNvPr id="5" name="Footer Placeholder 4"/>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n-US"/>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eaLnBrk="1" fontAlgn="auto" hangingPunct="1">
              <a:spcBef>
                <a:spcPts val="0"/>
              </a:spcBef>
              <a:spcAft>
                <a:spcPts val="0"/>
              </a:spcAft>
              <a:defRPr sz="2800" b="0" i="0" smtClean="0">
                <a:solidFill>
                  <a:schemeClr val="tx1">
                    <a:tint val="75000"/>
                  </a:schemeClr>
                </a:solidFill>
                <a:latin typeface="+mn-lt"/>
              </a:defRPr>
            </a:lvl1pPr>
          </a:lstStyle>
          <a:p>
            <a:pPr>
              <a:defRPr/>
            </a:pPr>
            <a:fld id="{21A38B27-A422-44FB-8A5C-702A112621C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3" r:id="rId12"/>
    <p:sldLayoutId id="2147483710" r:id="rId13"/>
    <p:sldLayoutId id="2147483714" r:id="rId14"/>
    <p:sldLayoutId id="2147483715" r:id="rId15"/>
    <p:sldLayoutId id="2147483711" r:id="rId16"/>
    <p:sldLayoutId id="2147483712" r:id="rId17"/>
  </p:sldLayoutIdLst>
  <p:txStyles>
    <p:title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Century Gothic" panose="020B0502020202020204" pitchFamily="34" charset="0"/>
        </a:defRPr>
      </a:lvl2pPr>
      <a:lvl3pPr algn="l" defTabSz="457200" rtl="0" fontAlgn="base">
        <a:spcBef>
          <a:spcPct val="0"/>
        </a:spcBef>
        <a:spcAft>
          <a:spcPct val="0"/>
        </a:spcAft>
        <a:defRPr sz="4200">
          <a:solidFill>
            <a:schemeClr val="tx2"/>
          </a:solidFill>
          <a:latin typeface="Century Gothic" panose="020B0502020202020204" pitchFamily="34" charset="0"/>
        </a:defRPr>
      </a:lvl3pPr>
      <a:lvl4pPr algn="l" defTabSz="457200" rtl="0" fontAlgn="base">
        <a:spcBef>
          <a:spcPct val="0"/>
        </a:spcBef>
        <a:spcAft>
          <a:spcPct val="0"/>
        </a:spcAft>
        <a:defRPr sz="4200">
          <a:solidFill>
            <a:schemeClr val="tx2"/>
          </a:solidFill>
          <a:latin typeface="Century Gothic" panose="020B0502020202020204" pitchFamily="34" charset="0"/>
        </a:defRPr>
      </a:lvl4pPr>
      <a:lvl5pPr algn="l" defTabSz="457200" rtl="0" fontAlgn="base">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c.europa.eu/regional_policy/en/projects/estonia/estonia-leads-the-way-with-advanced-e-services-for-citizens" TargetMode="External"/><Relationship Id="rId7" Type="http://schemas.openxmlformats.org/officeDocument/2006/relationships/hyperlink" Target="https://www.delorscentre.eu/fileadmin/2_Research/1_About_our_research/2_Research_centres/6_Jacques_Delors_Centre/Publications/20220307_Economic_Consequences_Ukraine_Redeker.pdf" TargetMode="External"/><Relationship Id="rId2" Type="http://schemas.openxmlformats.org/officeDocument/2006/relationships/hyperlink" Target="https://www.imf.org/external/datamapper/NGDPDPC@WEO/UVK/EURO/EU" TargetMode="External"/><Relationship Id="rId1" Type="http://schemas.openxmlformats.org/officeDocument/2006/relationships/slideLayout" Target="../slideLayouts/slideLayout2.xml"/><Relationship Id="rId6" Type="http://schemas.openxmlformats.org/officeDocument/2006/relationships/hyperlink" Target="https://cepr.org/voxeu/columns/how-ukrainian-migrants-affect-economies-european-countries" TargetMode="External"/><Relationship Id="rId5" Type="http://schemas.openxmlformats.org/officeDocument/2006/relationships/hyperlink" Target="https://www.lse.ac.uk/ideas/Assets/Documents/reports/2022-12-05-BalticRussia-FINALweb.pdf" TargetMode="External"/><Relationship Id="rId4" Type="http://schemas.openxmlformats.org/officeDocument/2006/relationships/hyperlink" Target="https://data.worldbank.org/indicator/FP.CPI.TOTL.Z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63D40"/>
        </a:solidFill>
        <a:effectLst/>
      </p:bgPr>
    </p:bg>
    <p:spTree>
      <p:nvGrpSpPr>
        <p:cNvPr id="1" name=""/>
        <p:cNvGrpSpPr/>
        <p:nvPr/>
      </p:nvGrpSpPr>
      <p:grpSpPr>
        <a:xfrm>
          <a:off x="0" y="0"/>
          <a:ext cx="0" cy="0"/>
          <a:chOff x="0" y="0"/>
          <a:chExt cx="0" cy="0"/>
        </a:xfrm>
      </p:grpSpPr>
      <p:pic>
        <p:nvPicPr>
          <p:cNvPr id="61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99413" y="366713"/>
            <a:ext cx="3835400" cy="598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p:cNvSpPr>
            <a:spLocks noGrp="1"/>
          </p:cNvSpPr>
          <p:nvPr>
            <p:ph type="ctrTitle"/>
          </p:nvPr>
        </p:nvSpPr>
        <p:spPr>
          <a:xfrm>
            <a:off x="1155700" y="1447800"/>
            <a:ext cx="6772275" cy="3227388"/>
          </a:xfrm>
        </p:spPr>
        <p:txBody>
          <a:bodyPr/>
          <a:lstStyle/>
          <a:p>
            <a:r>
              <a:rPr lang="en-US" altLang="en-US" sz="4000"/>
              <a:t>EU policies of the Baltic States in light of the fall-out of the Russian invasion in Ukraine</a:t>
            </a:r>
          </a:p>
        </p:txBody>
      </p:sp>
      <p:sp>
        <p:nvSpPr>
          <p:cNvPr id="3" name="Subtitle 2"/>
          <p:cNvSpPr>
            <a:spLocks noGrp="1"/>
          </p:cNvSpPr>
          <p:nvPr>
            <p:ph type="subTitle" idx="1"/>
          </p:nvPr>
        </p:nvSpPr>
        <p:spPr>
          <a:xfrm>
            <a:off x="1155700" y="4776788"/>
            <a:ext cx="8824913" cy="862012"/>
          </a:xfrm>
        </p:spPr>
        <p:txBody>
          <a:bodyPr rtlCol="0">
            <a:normAutofit/>
          </a:bodyPr>
          <a:lstStyle/>
          <a:p>
            <a:pPr fontAlgn="auto">
              <a:spcAft>
                <a:spcPts val="0"/>
              </a:spcAft>
              <a:buClr>
                <a:schemeClr val="bg2">
                  <a:lumMod val="40000"/>
                  <a:lumOff val="60000"/>
                </a:schemeClr>
              </a:buClr>
              <a:buFont typeface="Wingdings 3" charset="2"/>
              <a:buNone/>
              <a:defRPr/>
            </a:pPr>
            <a:endParaRPr lang="en-US" dirty="0"/>
          </a:p>
          <a:p>
            <a:pPr algn="ctr" fontAlgn="auto">
              <a:spcAft>
                <a:spcPts val="0"/>
              </a:spcAft>
              <a:buClr>
                <a:schemeClr val="bg2">
                  <a:lumMod val="40000"/>
                  <a:lumOff val="60000"/>
                </a:schemeClr>
              </a:buClr>
              <a:buFont typeface="Wingdings 3" charset="2"/>
              <a:buNone/>
              <a:defRPr/>
            </a:pPr>
            <a:r>
              <a:rPr lang="en-US" dirty="0"/>
              <a:t>Eleni potamiti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63D40"/>
        </a:soli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t>I. The Baltic “front”- Lithuania</a:t>
            </a:r>
          </a:p>
        </p:txBody>
      </p:sp>
      <p:sp>
        <p:nvSpPr>
          <p:cNvPr id="15363" name="Content Placeholder 2"/>
          <p:cNvSpPr>
            <a:spLocks noGrp="1"/>
          </p:cNvSpPr>
          <p:nvPr>
            <p:ph idx="1"/>
          </p:nvPr>
        </p:nvSpPr>
        <p:spPr>
          <a:xfrm>
            <a:off x="1103313" y="1604963"/>
            <a:ext cx="8947150" cy="4843462"/>
          </a:xfrm>
        </p:spPr>
        <p:txBody>
          <a:bodyPr/>
          <a:lstStyle/>
          <a:p>
            <a:r>
              <a:rPr lang="en-US" altLang="en-US"/>
              <a:t>Kaliningrad Oblast</a:t>
            </a:r>
          </a:p>
          <a:p>
            <a:r>
              <a:rPr lang="en-US" altLang="en-US"/>
              <a:t>Anti- Access/ Area Denial territories</a:t>
            </a:r>
          </a:p>
          <a:p>
            <a:endParaRPr lang="en-US" altLang="en-US"/>
          </a:p>
        </p:txBody>
      </p:sp>
      <p:pic>
        <p:nvPicPr>
          <p:cNvPr id="153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33700" y="2640013"/>
            <a:ext cx="5364163" cy="353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63D40"/>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4000"/>
              <a:t>II. The Annexation of Crimea and the beginning of the current crisis</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Clr>
                <a:schemeClr val="bg2">
                  <a:lumMod val="40000"/>
                  <a:lumOff val="60000"/>
                </a:schemeClr>
              </a:buClr>
              <a:buFont typeface="Wingdings 3" charset="2"/>
              <a:buChar char=""/>
              <a:defRPr/>
            </a:pPr>
            <a:r>
              <a:rPr lang="en-US" dirty="0"/>
              <a:t>The Baltic States/ EEP policy almost came to bare fruits with Ukraine, in 2013</a:t>
            </a:r>
          </a:p>
          <a:p>
            <a:pPr fontAlgn="auto">
              <a:spcAft>
                <a:spcPts val="0"/>
              </a:spcAft>
              <a:buClr>
                <a:schemeClr val="bg2">
                  <a:lumMod val="40000"/>
                  <a:lumOff val="60000"/>
                </a:schemeClr>
              </a:buClr>
              <a:buFont typeface="Wingdings 3" charset="2"/>
              <a:buChar char=""/>
              <a:defRPr/>
            </a:pPr>
            <a:r>
              <a:rPr lang="en-US" dirty="0" err="1"/>
              <a:t>Yanukovich</a:t>
            </a:r>
            <a:r>
              <a:rPr lang="en-US" dirty="0"/>
              <a:t> withdrew from the deal one week before the Association Agreement Summit, in Vilnius</a:t>
            </a:r>
          </a:p>
          <a:p>
            <a:pPr fontAlgn="auto">
              <a:spcAft>
                <a:spcPts val="0"/>
              </a:spcAft>
              <a:buClr>
                <a:schemeClr val="bg2">
                  <a:lumMod val="40000"/>
                  <a:lumOff val="60000"/>
                </a:schemeClr>
              </a:buClr>
              <a:buFont typeface="Wingdings 3" charset="2"/>
              <a:buChar char=""/>
              <a:defRPr/>
            </a:pPr>
            <a:r>
              <a:rPr lang="en-US" dirty="0"/>
              <a:t>Pro-EU protesters flooded the streets, pro- Russian citizens retaliated and the unrest soon reached the East of the country</a:t>
            </a:r>
          </a:p>
          <a:p>
            <a:pPr marL="0" indent="0" fontAlgn="auto">
              <a:spcAft>
                <a:spcPts val="0"/>
              </a:spcAft>
              <a:buClr>
                <a:schemeClr val="bg2">
                  <a:lumMod val="40000"/>
                  <a:lumOff val="60000"/>
                </a:schemeClr>
              </a:buClr>
              <a:buFont typeface="Wingdings 3" charset="2"/>
              <a:buNone/>
              <a:defRPr/>
            </a:pPr>
            <a:endParaRPr lang="en-US" dirty="0"/>
          </a:p>
          <a:p>
            <a:pPr marL="0" indent="0" fontAlgn="auto">
              <a:spcAft>
                <a:spcPts val="0"/>
              </a:spcAft>
              <a:buClr>
                <a:schemeClr val="bg2">
                  <a:lumMod val="40000"/>
                  <a:lumOff val="60000"/>
                </a:schemeClr>
              </a:buClr>
              <a:buFont typeface="Wingdings 3" charset="2"/>
              <a:buNone/>
              <a:defRPr/>
            </a:pPr>
            <a:endParaRPr lang="en-US" dirty="0"/>
          </a:p>
          <a:p>
            <a:pPr marL="0" indent="0" algn="ctr" fontAlgn="auto">
              <a:spcAft>
                <a:spcPts val="0"/>
              </a:spcAft>
              <a:buClr>
                <a:schemeClr val="bg2">
                  <a:lumMod val="40000"/>
                  <a:lumOff val="60000"/>
                </a:schemeClr>
              </a:buClr>
              <a:buFont typeface="Wingdings 3" charset="2"/>
              <a:buNone/>
              <a:defRPr/>
            </a:pPr>
            <a:r>
              <a:rPr lang="en-US" b="1" dirty="0">
                <a:solidFill>
                  <a:schemeClr val="accent1">
                    <a:lumMod val="60000"/>
                    <a:lumOff val="40000"/>
                  </a:schemeClr>
                </a:solidFill>
              </a:rPr>
              <a:t>Invasion and Annexation of Crimea and Donbas (February, 2014) </a:t>
            </a:r>
            <a:endParaRPr lang="en-US" dirty="0">
              <a:solidFill>
                <a:schemeClr val="accent1">
                  <a:lumMod val="60000"/>
                  <a:lumOff val="40000"/>
                </a:schemeClr>
              </a:solidFill>
            </a:endParaRPr>
          </a:p>
          <a:p>
            <a:pPr fontAlgn="auto">
              <a:spcAft>
                <a:spcPts val="0"/>
              </a:spcAft>
              <a:buClr>
                <a:schemeClr val="bg2">
                  <a:lumMod val="40000"/>
                  <a:lumOff val="60000"/>
                </a:schemeClr>
              </a:buClr>
              <a:buFont typeface="Wingdings 3" charset="2"/>
              <a:buChar char=""/>
              <a:defRPr/>
            </a:pPr>
            <a:r>
              <a:rPr lang="en-US" dirty="0"/>
              <a:t>Russia claimed they need to protect “Russians abroad”….</a:t>
            </a:r>
          </a:p>
          <a:p>
            <a:pPr marL="0" indent="0" fontAlgn="auto">
              <a:spcAft>
                <a:spcPts val="0"/>
              </a:spcAft>
              <a:buClr>
                <a:schemeClr val="bg2">
                  <a:lumMod val="40000"/>
                  <a:lumOff val="60000"/>
                </a:schemeClr>
              </a:buClr>
              <a:buFont typeface="Wingdings 3" charset="2"/>
              <a:buNone/>
              <a:defRPr/>
            </a:pPr>
            <a:r>
              <a:rPr lang="en-US" dirty="0"/>
              <a:t>     </a:t>
            </a:r>
          </a:p>
          <a:p>
            <a:pPr marL="0" indent="0" algn="ctr" fontAlgn="auto">
              <a:spcAft>
                <a:spcPts val="0"/>
              </a:spcAft>
              <a:buClr>
                <a:schemeClr val="bg2">
                  <a:lumMod val="40000"/>
                  <a:lumOff val="60000"/>
                </a:schemeClr>
              </a:buClr>
              <a:buFont typeface="Wingdings 3" charset="2"/>
              <a:buNone/>
              <a:defRPr/>
            </a:pPr>
            <a:r>
              <a:rPr lang="en-US" sz="2400" b="1" dirty="0">
                <a:solidFill>
                  <a:schemeClr val="accent1">
                    <a:lumMod val="75000"/>
                  </a:schemeClr>
                </a:solid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63D40"/>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4000">
                <a:solidFill>
                  <a:srgbClr val="EBEBEB"/>
                </a:solidFill>
              </a:rPr>
              <a:t>II. The Annexation of Crimea and the beginning of the current crisis</a:t>
            </a:r>
            <a:endParaRPr lang="en-US" altLang="en-US"/>
          </a:p>
        </p:txBody>
      </p:sp>
      <p:pic>
        <p:nvPicPr>
          <p:cNvPr id="17411"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51138" y="1987550"/>
            <a:ext cx="6246812" cy="419417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63D40"/>
        </a:soli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z="4000"/>
              <a:t>II. The Annexation of Crimea and the beginning of the current crisis</a:t>
            </a:r>
          </a:p>
        </p:txBody>
      </p:sp>
      <p:pic>
        <p:nvPicPr>
          <p:cNvPr id="1843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43175" y="2052638"/>
            <a:ext cx="6067425" cy="419576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63D40"/>
        </a:soli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a:xfrm>
            <a:off x="644525" y="495300"/>
            <a:ext cx="9405938" cy="1401763"/>
          </a:xfrm>
        </p:spPr>
        <p:txBody>
          <a:bodyPr/>
          <a:lstStyle/>
          <a:p>
            <a:r>
              <a:rPr lang="en-US" altLang="en-US" sz="4000"/>
              <a:t>II. Response to the aggression </a:t>
            </a:r>
          </a:p>
        </p:txBody>
      </p:sp>
      <p:sp>
        <p:nvSpPr>
          <p:cNvPr id="3" name="Content Placeholder 2"/>
          <p:cNvSpPr>
            <a:spLocks noGrp="1"/>
          </p:cNvSpPr>
          <p:nvPr>
            <p:ph idx="1"/>
          </p:nvPr>
        </p:nvSpPr>
        <p:spPr>
          <a:xfrm>
            <a:off x="1103313" y="1570038"/>
            <a:ext cx="8947150" cy="4678362"/>
          </a:xfrm>
        </p:spPr>
        <p:txBody>
          <a:bodyPr rtlCol="0">
            <a:normAutofit/>
          </a:bodyPr>
          <a:lstStyle/>
          <a:p>
            <a:pPr fontAlgn="auto">
              <a:spcAft>
                <a:spcPts val="0"/>
              </a:spcAft>
              <a:buClr>
                <a:schemeClr val="bg2">
                  <a:lumMod val="40000"/>
                  <a:lumOff val="60000"/>
                </a:schemeClr>
              </a:buClr>
              <a:buFont typeface="Wingdings 3" charset="2"/>
              <a:buChar char=""/>
              <a:defRPr/>
            </a:pPr>
            <a:r>
              <a:rPr lang="en-US" dirty="0"/>
              <a:t>The annexation awakened the fear of the Baltic States of Russian aggression- </a:t>
            </a:r>
            <a:r>
              <a:rPr lang="en-US" u="sng" dirty="0"/>
              <a:t>the security question was resumed</a:t>
            </a:r>
          </a:p>
          <a:p>
            <a:pPr fontAlgn="auto">
              <a:spcAft>
                <a:spcPts val="0"/>
              </a:spcAft>
              <a:buClr>
                <a:schemeClr val="bg2">
                  <a:lumMod val="40000"/>
                  <a:lumOff val="60000"/>
                </a:schemeClr>
              </a:buClr>
              <a:buFont typeface="Wingdings 3" charset="2"/>
              <a:buChar char=""/>
              <a:defRPr/>
            </a:pPr>
            <a:r>
              <a:rPr lang="en-US" dirty="0">
                <a:solidFill>
                  <a:schemeClr val="accent3">
                    <a:lumMod val="75000"/>
                  </a:schemeClr>
                </a:solidFill>
              </a:rPr>
              <a:t>“First Ukraine, then the Baltics”</a:t>
            </a:r>
          </a:p>
          <a:p>
            <a:pPr marL="0" indent="0" fontAlgn="auto">
              <a:spcAft>
                <a:spcPts val="0"/>
              </a:spcAft>
              <a:buClr>
                <a:schemeClr val="bg2">
                  <a:lumMod val="40000"/>
                  <a:lumOff val="60000"/>
                </a:schemeClr>
              </a:buClr>
              <a:buFont typeface="Wingdings 3" charset="2"/>
              <a:buNone/>
              <a:defRPr/>
            </a:pPr>
            <a:endParaRPr lang="en-US" dirty="0"/>
          </a:p>
          <a:p>
            <a:pPr fontAlgn="auto">
              <a:spcAft>
                <a:spcPts val="0"/>
              </a:spcAft>
              <a:buClr>
                <a:schemeClr val="bg2">
                  <a:lumMod val="40000"/>
                  <a:lumOff val="60000"/>
                </a:schemeClr>
              </a:buClr>
              <a:buFont typeface="Wingdings 3" charset="2"/>
              <a:buChar char=""/>
              <a:defRPr/>
            </a:pPr>
            <a:r>
              <a:rPr lang="en-US" dirty="0"/>
              <a:t>EU “soft” security was not enough </a:t>
            </a:r>
          </a:p>
          <a:p>
            <a:pPr marL="0" indent="0" fontAlgn="auto">
              <a:spcAft>
                <a:spcPts val="0"/>
              </a:spcAft>
              <a:buClr>
                <a:schemeClr val="bg2">
                  <a:lumMod val="40000"/>
                  <a:lumOff val="60000"/>
                </a:schemeClr>
              </a:buClr>
              <a:buFont typeface="Wingdings 3" charset="2"/>
              <a:buNone/>
              <a:defRPr/>
            </a:pPr>
            <a:r>
              <a:rPr lang="en-US" dirty="0"/>
              <a:t>     They turned to NATO:</a:t>
            </a:r>
          </a:p>
          <a:p>
            <a:pPr marL="0" indent="0" fontAlgn="auto">
              <a:spcAft>
                <a:spcPts val="0"/>
              </a:spcAft>
              <a:buClr>
                <a:schemeClr val="bg2">
                  <a:lumMod val="40000"/>
                  <a:lumOff val="60000"/>
                </a:schemeClr>
              </a:buClr>
              <a:buFont typeface="Wingdings 3" charset="2"/>
              <a:buNone/>
              <a:defRPr/>
            </a:pPr>
            <a:r>
              <a:rPr lang="en-US" dirty="0"/>
              <a:t>     </a:t>
            </a:r>
            <a:r>
              <a:rPr lang="en-US" sz="1800" dirty="0"/>
              <a:t>The alliance established  Centers of </a:t>
            </a:r>
          </a:p>
          <a:p>
            <a:pPr marL="0" indent="0" fontAlgn="auto">
              <a:spcAft>
                <a:spcPts val="0"/>
              </a:spcAft>
              <a:buClr>
                <a:schemeClr val="bg2">
                  <a:lumMod val="40000"/>
                  <a:lumOff val="60000"/>
                </a:schemeClr>
              </a:buClr>
              <a:buFont typeface="Wingdings 3" charset="2"/>
              <a:buNone/>
              <a:defRPr/>
            </a:pPr>
            <a:r>
              <a:rPr lang="en-US" sz="1800" dirty="0"/>
              <a:t>      Excellence in all three capitals and </a:t>
            </a:r>
          </a:p>
          <a:p>
            <a:pPr marL="0" indent="0" fontAlgn="auto">
              <a:spcAft>
                <a:spcPts val="0"/>
              </a:spcAft>
              <a:buClr>
                <a:schemeClr val="bg2">
                  <a:lumMod val="40000"/>
                  <a:lumOff val="60000"/>
                </a:schemeClr>
              </a:buClr>
              <a:buFont typeface="Wingdings 3" charset="2"/>
              <a:buNone/>
              <a:defRPr/>
            </a:pPr>
            <a:r>
              <a:rPr lang="en-US" sz="1800" dirty="0"/>
              <a:t>      reinforced its presence in the region            </a:t>
            </a:r>
          </a:p>
        </p:txBody>
      </p:sp>
      <p:pic>
        <p:nvPicPr>
          <p:cNvPr id="1946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53188" y="3313113"/>
            <a:ext cx="3360737"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63D40"/>
        </a:solid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z="4000"/>
              <a:t>II. Response to the aggression </a:t>
            </a:r>
          </a:p>
        </p:txBody>
      </p:sp>
      <p:sp>
        <p:nvSpPr>
          <p:cNvPr id="3" name="Content Placeholder 2"/>
          <p:cNvSpPr>
            <a:spLocks noGrp="1"/>
          </p:cNvSpPr>
          <p:nvPr>
            <p:ph idx="1"/>
          </p:nvPr>
        </p:nvSpPr>
        <p:spPr>
          <a:xfrm>
            <a:off x="1103313" y="1570038"/>
            <a:ext cx="8947150" cy="4678362"/>
          </a:xfrm>
        </p:spPr>
        <p:txBody>
          <a:bodyPr rtlCol="0">
            <a:normAutofit/>
          </a:bodyPr>
          <a:lstStyle/>
          <a:p>
            <a:pPr fontAlgn="auto">
              <a:spcAft>
                <a:spcPts val="0"/>
              </a:spcAft>
              <a:buClr>
                <a:schemeClr val="bg2">
                  <a:lumMod val="40000"/>
                  <a:lumOff val="60000"/>
                </a:schemeClr>
              </a:buClr>
              <a:buFont typeface="Wingdings 3" charset="2"/>
              <a:buChar char=""/>
              <a:defRPr/>
            </a:pPr>
            <a:r>
              <a:rPr lang="en-US" dirty="0"/>
              <a:t>The Baltics </a:t>
            </a:r>
            <a:r>
              <a:rPr lang="en-US" b="1" dirty="0">
                <a:solidFill>
                  <a:srgbClr val="FF0000"/>
                </a:solidFill>
              </a:rPr>
              <a:t>are</a:t>
            </a:r>
            <a:r>
              <a:rPr lang="en-US" dirty="0"/>
              <a:t> among the most outspoken supporters of Ukraine. </a:t>
            </a:r>
          </a:p>
          <a:p>
            <a:pPr marL="0" indent="0" fontAlgn="auto">
              <a:spcAft>
                <a:spcPts val="0"/>
              </a:spcAft>
              <a:buClr>
                <a:schemeClr val="bg2">
                  <a:lumMod val="40000"/>
                  <a:lumOff val="60000"/>
                </a:schemeClr>
              </a:buClr>
              <a:buFont typeface="Wingdings 3" charset="2"/>
              <a:buNone/>
              <a:defRPr/>
            </a:pPr>
            <a:endParaRPr lang="en-US" dirty="0"/>
          </a:p>
          <a:p>
            <a:pPr fontAlgn="auto">
              <a:spcAft>
                <a:spcPts val="0"/>
              </a:spcAft>
              <a:buClr>
                <a:schemeClr val="bg2">
                  <a:lumMod val="40000"/>
                  <a:lumOff val="60000"/>
                </a:schemeClr>
              </a:buClr>
              <a:buFont typeface="Wingdings 3" charset="2"/>
              <a:buChar char=""/>
              <a:defRPr/>
            </a:pPr>
            <a:r>
              <a:rPr lang="en-US" dirty="0"/>
              <a:t>They were in favor of all the sanctions the EU enforced, despite the impact they had on their economy</a:t>
            </a:r>
          </a:p>
          <a:p>
            <a:pPr marL="0" indent="0" fontAlgn="auto">
              <a:spcAft>
                <a:spcPts val="0"/>
              </a:spcAft>
              <a:buClr>
                <a:schemeClr val="bg2">
                  <a:lumMod val="40000"/>
                  <a:lumOff val="60000"/>
                </a:schemeClr>
              </a:buClr>
              <a:buFont typeface="Wingdings 3" charset="2"/>
              <a:buNone/>
              <a:defRPr/>
            </a:pPr>
            <a:endParaRPr lang="en-US" dirty="0"/>
          </a:p>
          <a:p>
            <a:pPr fontAlgn="auto">
              <a:spcAft>
                <a:spcPts val="0"/>
              </a:spcAft>
              <a:buClr>
                <a:schemeClr val="bg2">
                  <a:lumMod val="40000"/>
                  <a:lumOff val="60000"/>
                </a:schemeClr>
              </a:buClr>
              <a:buFont typeface="Wingdings 3" charset="2"/>
              <a:buChar char=""/>
              <a:defRPr/>
            </a:pPr>
            <a:r>
              <a:rPr lang="en-US" dirty="0"/>
              <a:t>Estonia and Lithuania co-signed with the UK and Denmark a non-paper addressed to the High Commissioner, requesting the EU to take action against disinformation. This led to </a:t>
            </a:r>
            <a:r>
              <a:rPr lang="en-US" dirty="0">
                <a:solidFill>
                  <a:schemeClr val="accent3">
                    <a:lumMod val="75000"/>
                  </a:schemeClr>
                </a:solidFill>
              </a:rPr>
              <a:t>East </a:t>
            </a:r>
            <a:r>
              <a:rPr lang="en-US" dirty="0" err="1">
                <a:solidFill>
                  <a:schemeClr val="accent3">
                    <a:lumMod val="75000"/>
                  </a:schemeClr>
                </a:solidFill>
              </a:rPr>
              <a:t>StratCom</a:t>
            </a:r>
            <a:r>
              <a:rPr lang="en-US" dirty="0">
                <a:solidFill>
                  <a:schemeClr val="accent3">
                    <a:lumMod val="75000"/>
                  </a:schemeClr>
                </a:solidFill>
              </a:rPr>
              <a:t> Task Force</a:t>
            </a:r>
            <a:r>
              <a:rPr lang="en-US" dirty="0"/>
              <a:t>, under the European External Action Service</a:t>
            </a:r>
          </a:p>
          <a:p>
            <a:pPr marL="0" indent="0" fontAlgn="auto">
              <a:spcAft>
                <a:spcPts val="0"/>
              </a:spcAft>
              <a:buClr>
                <a:schemeClr val="bg2">
                  <a:lumMod val="40000"/>
                  <a:lumOff val="60000"/>
                </a:schemeClr>
              </a:buClr>
              <a:buFont typeface="Wingdings 3" charset="2"/>
              <a:buNone/>
              <a:defRPr/>
            </a:pPr>
            <a:r>
              <a:rPr lang="en-US"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63D40"/>
        </a:solid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4000"/>
              <a:t>III. Russian invasion in Ukraine</a:t>
            </a:r>
          </a:p>
        </p:txBody>
      </p:sp>
      <p:sp>
        <p:nvSpPr>
          <p:cNvPr id="3" name="Content Placeholder 2"/>
          <p:cNvSpPr>
            <a:spLocks noGrp="1"/>
          </p:cNvSpPr>
          <p:nvPr>
            <p:ph idx="1"/>
          </p:nvPr>
        </p:nvSpPr>
        <p:spPr>
          <a:xfrm>
            <a:off x="1103313" y="1570038"/>
            <a:ext cx="8947150" cy="4678362"/>
          </a:xfrm>
        </p:spPr>
        <p:txBody>
          <a:bodyPr rtlCol="0">
            <a:normAutofit/>
          </a:bodyPr>
          <a:lstStyle/>
          <a:p>
            <a:pPr fontAlgn="auto">
              <a:spcAft>
                <a:spcPts val="0"/>
              </a:spcAft>
              <a:buClr>
                <a:schemeClr val="bg2">
                  <a:lumMod val="40000"/>
                  <a:lumOff val="60000"/>
                </a:schemeClr>
              </a:buClr>
              <a:buFont typeface="Wingdings 3" charset="2"/>
              <a:buChar char=""/>
              <a:defRPr/>
            </a:pPr>
            <a:r>
              <a:rPr lang="en-US" dirty="0"/>
              <a:t>“Specially military operation” launched Feb. 24</a:t>
            </a:r>
            <a:r>
              <a:rPr lang="en-US" baseline="30000" dirty="0"/>
              <a:t>th</a:t>
            </a:r>
            <a:r>
              <a:rPr lang="en-US" dirty="0"/>
              <a:t>, 2022</a:t>
            </a:r>
          </a:p>
          <a:p>
            <a:pPr fontAlgn="auto">
              <a:spcAft>
                <a:spcPts val="0"/>
              </a:spcAft>
              <a:buClr>
                <a:schemeClr val="bg2">
                  <a:lumMod val="40000"/>
                  <a:lumOff val="60000"/>
                </a:schemeClr>
              </a:buClr>
              <a:buFont typeface="Wingdings 3" charset="2"/>
              <a:buChar char=""/>
              <a:defRPr/>
            </a:pPr>
            <a:r>
              <a:rPr lang="en-US" dirty="0"/>
              <a:t>The Baltics and Poland were to the first to show moral support to Ukraine</a:t>
            </a:r>
          </a:p>
          <a:p>
            <a:pPr marL="0" indent="0" fontAlgn="auto">
              <a:spcAft>
                <a:spcPts val="0"/>
              </a:spcAft>
              <a:buClr>
                <a:schemeClr val="bg2">
                  <a:lumMod val="40000"/>
                  <a:lumOff val="60000"/>
                </a:schemeClr>
              </a:buClr>
              <a:buFont typeface="Wingdings 3" charset="2"/>
              <a:buNone/>
              <a:defRPr/>
            </a:pPr>
            <a:endParaRPr lang="en-US" dirty="0"/>
          </a:p>
        </p:txBody>
      </p:sp>
      <p:pic>
        <p:nvPicPr>
          <p:cNvPr id="215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4263" y="2693988"/>
            <a:ext cx="6211887"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63D40"/>
        </a:solid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646113" y="452438"/>
            <a:ext cx="9404350" cy="901700"/>
          </a:xfrm>
        </p:spPr>
        <p:txBody>
          <a:bodyPr/>
          <a:lstStyle/>
          <a:p>
            <a:r>
              <a:rPr lang="en-US" altLang="en-US"/>
              <a:t>III. Russian invasion in Ukraine</a:t>
            </a:r>
          </a:p>
        </p:txBody>
      </p:sp>
      <p:sp>
        <p:nvSpPr>
          <p:cNvPr id="3" name="Content Placeholder 2"/>
          <p:cNvSpPr>
            <a:spLocks noGrp="1"/>
          </p:cNvSpPr>
          <p:nvPr>
            <p:ph idx="1"/>
          </p:nvPr>
        </p:nvSpPr>
        <p:spPr>
          <a:xfrm>
            <a:off x="1103313" y="1354138"/>
            <a:ext cx="8947150" cy="5132387"/>
          </a:xfrm>
        </p:spPr>
        <p:txBody>
          <a:bodyPr rtlCol="0">
            <a:normAutofit/>
          </a:bodyPr>
          <a:lstStyle/>
          <a:p>
            <a:pPr fontAlgn="auto">
              <a:spcAft>
                <a:spcPts val="0"/>
              </a:spcAft>
              <a:buClr>
                <a:schemeClr val="bg2">
                  <a:lumMod val="40000"/>
                  <a:lumOff val="60000"/>
                </a:schemeClr>
              </a:buClr>
              <a:buFont typeface="Wingdings 3" charset="2"/>
              <a:buChar char=""/>
              <a:defRPr/>
            </a:pPr>
            <a:r>
              <a:rPr lang="en-US" dirty="0"/>
              <a:t>The EU imposed new sanctions. The Baltics were again in favor</a:t>
            </a:r>
          </a:p>
          <a:p>
            <a:pPr fontAlgn="auto">
              <a:spcAft>
                <a:spcPts val="0"/>
              </a:spcAft>
              <a:buClr>
                <a:schemeClr val="bg2">
                  <a:lumMod val="40000"/>
                  <a:lumOff val="60000"/>
                </a:schemeClr>
              </a:buClr>
              <a:buFont typeface="Wingdings 3" charset="2"/>
              <a:buChar char=""/>
              <a:defRPr/>
            </a:pPr>
            <a:r>
              <a:rPr lang="en-US" dirty="0"/>
              <a:t>Russia as trade partner, at the beginning of 2022:</a:t>
            </a:r>
          </a:p>
          <a:p>
            <a:pPr marL="0" indent="0" fontAlgn="auto">
              <a:spcAft>
                <a:spcPts val="0"/>
              </a:spcAft>
              <a:buClr>
                <a:schemeClr val="bg2">
                  <a:lumMod val="40000"/>
                  <a:lumOff val="60000"/>
                </a:schemeClr>
              </a:buClr>
              <a:buFont typeface="Wingdings 3" charset="2"/>
              <a:buNone/>
              <a:defRPr/>
            </a:pPr>
            <a:r>
              <a:rPr lang="en-US" dirty="0"/>
              <a:t>                       </a:t>
            </a:r>
            <a:r>
              <a:rPr lang="en-US" u="sng" dirty="0"/>
              <a:t>Estonia</a:t>
            </a:r>
            <a:r>
              <a:rPr lang="en-US" dirty="0"/>
              <a:t>: 6,4% of exports- 5</a:t>
            </a:r>
            <a:r>
              <a:rPr lang="en-US" baseline="30000" dirty="0"/>
              <a:t>th</a:t>
            </a:r>
            <a:r>
              <a:rPr lang="en-US" dirty="0"/>
              <a:t> largest partner </a:t>
            </a:r>
          </a:p>
          <a:p>
            <a:pPr marL="0" indent="0" fontAlgn="auto">
              <a:spcAft>
                <a:spcPts val="0"/>
              </a:spcAft>
              <a:buClr>
                <a:schemeClr val="bg2">
                  <a:lumMod val="40000"/>
                  <a:lumOff val="60000"/>
                </a:schemeClr>
              </a:buClr>
              <a:buFont typeface="Wingdings 3" charset="2"/>
              <a:buNone/>
              <a:defRPr/>
            </a:pPr>
            <a:r>
              <a:rPr lang="en-US" dirty="0"/>
              <a:t>                                     11,6% of imports- mainly natural gas              </a:t>
            </a:r>
          </a:p>
          <a:p>
            <a:pPr marL="0" indent="0" fontAlgn="auto">
              <a:spcAft>
                <a:spcPts val="0"/>
              </a:spcAft>
              <a:buClr>
                <a:schemeClr val="bg2">
                  <a:lumMod val="40000"/>
                  <a:lumOff val="60000"/>
                </a:schemeClr>
              </a:buClr>
              <a:buFont typeface="Wingdings 3" charset="2"/>
              <a:buNone/>
              <a:defRPr/>
            </a:pPr>
            <a:r>
              <a:rPr lang="en-US" dirty="0"/>
              <a:t>                       </a:t>
            </a:r>
            <a:r>
              <a:rPr lang="en-US" u="sng" dirty="0"/>
              <a:t>Latvia</a:t>
            </a:r>
            <a:r>
              <a:rPr lang="en-US" dirty="0"/>
              <a:t>: 9,4% of exports- 5</a:t>
            </a:r>
            <a:r>
              <a:rPr lang="en-US" baseline="30000" dirty="0"/>
              <a:t>th</a:t>
            </a:r>
            <a:r>
              <a:rPr lang="en-US" dirty="0"/>
              <a:t> largest partner</a:t>
            </a:r>
          </a:p>
          <a:p>
            <a:pPr marL="0" indent="0" fontAlgn="auto">
              <a:spcAft>
                <a:spcPts val="0"/>
              </a:spcAft>
              <a:buClr>
                <a:schemeClr val="bg2">
                  <a:lumMod val="40000"/>
                  <a:lumOff val="60000"/>
                </a:schemeClr>
              </a:buClr>
              <a:buFont typeface="Wingdings 3" charset="2"/>
              <a:buNone/>
              <a:defRPr/>
            </a:pPr>
            <a:r>
              <a:rPr lang="en-US" dirty="0"/>
              <a:t>                                    11,5% of imports- raw materials, natural gas</a:t>
            </a:r>
          </a:p>
          <a:p>
            <a:pPr marL="0" indent="0" fontAlgn="auto">
              <a:spcAft>
                <a:spcPts val="0"/>
              </a:spcAft>
              <a:buClr>
                <a:schemeClr val="bg2">
                  <a:lumMod val="40000"/>
                  <a:lumOff val="60000"/>
                </a:schemeClr>
              </a:buClr>
              <a:buFont typeface="Wingdings 3" charset="2"/>
              <a:buNone/>
              <a:defRPr/>
            </a:pPr>
            <a:r>
              <a:rPr lang="en-US" dirty="0"/>
              <a:t>                                     </a:t>
            </a:r>
            <a:r>
              <a:rPr lang="en-US" sz="1600" dirty="0"/>
              <a:t>(31% of natural gas in 2022)</a:t>
            </a:r>
          </a:p>
          <a:p>
            <a:pPr marL="0" indent="0" fontAlgn="auto">
              <a:spcAft>
                <a:spcPts val="0"/>
              </a:spcAft>
              <a:buClr>
                <a:schemeClr val="bg2">
                  <a:lumMod val="40000"/>
                  <a:lumOff val="60000"/>
                </a:schemeClr>
              </a:buClr>
              <a:buFont typeface="Wingdings 3" charset="2"/>
              <a:buNone/>
              <a:defRPr/>
            </a:pPr>
            <a:r>
              <a:rPr lang="en-US" dirty="0"/>
              <a:t>                       </a:t>
            </a:r>
            <a:r>
              <a:rPr lang="en-US" u="sng" dirty="0"/>
              <a:t>Lithuania</a:t>
            </a:r>
            <a:r>
              <a:rPr lang="en-US" dirty="0"/>
              <a:t>: 10,8% of exports- largest trading partner</a:t>
            </a:r>
          </a:p>
          <a:p>
            <a:pPr marL="0" indent="0" fontAlgn="auto">
              <a:spcAft>
                <a:spcPts val="0"/>
              </a:spcAft>
              <a:buClr>
                <a:schemeClr val="bg2">
                  <a:lumMod val="40000"/>
                  <a:lumOff val="60000"/>
                </a:schemeClr>
              </a:buClr>
              <a:buFont typeface="Wingdings 3" charset="2"/>
              <a:buNone/>
              <a:defRPr/>
            </a:pPr>
            <a:r>
              <a:rPr lang="en-US" dirty="0"/>
              <a:t>                                          12,1% of imports- 2</a:t>
            </a:r>
            <a:r>
              <a:rPr lang="en-US" baseline="30000" dirty="0"/>
              <a:t>nd</a:t>
            </a:r>
            <a:r>
              <a:rPr lang="en-US" dirty="0"/>
              <a:t> largest partner</a:t>
            </a:r>
          </a:p>
          <a:p>
            <a:pPr marL="0" indent="0" fontAlgn="auto">
              <a:spcAft>
                <a:spcPts val="0"/>
              </a:spcAft>
              <a:buClr>
                <a:schemeClr val="bg2">
                  <a:lumMod val="40000"/>
                  <a:lumOff val="60000"/>
                </a:schemeClr>
              </a:buClr>
              <a:buFont typeface="Wingdings 3" charset="2"/>
              <a:buNone/>
              <a:defRPr/>
            </a:pPr>
            <a:r>
              <a:rPr lang="en-US" dirty="0"/>
              <a:t>                                          </a:t>
            </a:r>
            <a:r>
              <a:rPr lang="en-US" sz="1600" dirty="0"/>
              <a:t>(40% of natural gas and 83% of oil and refined oil)</a:t>
            </a:r>
          </a:p>
          <a:p>
            <a:pPr marL="0" indent="0" fontAlgn="auto">
              <a:spcAft>
                <a:spcPts val="0"/>
              </a:spcAft>
              <a:buClr>
                <a:schemeClr val="bg2">
                  <a:lumMod val="40000"/>
                  <a:lumOff val="60000"/>
                </a:schemeClr>
              </a:buClr>
              <a:buFont typeface="Wingdings 3" charset="2"/>
              <a:buNone/>
              <a:defRPr/>
            </a:pPr>
            <a:r>
              <a:rPr lang="en-US" dirty="0"/>
              <a:t>Inflation soared in all three countries: Estonia 19,45%, Latvia 17,3%, Lithuania 19,7%                                                              (</a:t>
            </a:r>
            <a:r>
              <a:rPr lang="en-US" sz="1600" i="1" dirty="0"/>
              <a:t>World Bank,2022</a:t>
            </a:r>
            <a:r>
              <a:rPr lang="en-US"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63D40"/>
        </a:solid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a:xfrm>
            <a:off x="646113" y="452438"/>
            <a:ext cx="9404350" cy="944562"/>
          </a:xfrm>
        </p:spPr>
        <p:txBody>
          <a:bodyPr/>
          <a:lstStyle/>
          <a:p>
            <a:r>
              <a:rPr lang="en-US" altLang="en-US">
                <a:solidFill>
                  <a:srgbClr val="EBEBEB"/>
                </a:solidFill>
              </a:rPr>
              <a:t>III. Russian invasion in Ukraine</a:t>
            </a:r>
            <a:endParaRPr lang="en-US" altLang="en-US"/>
          </a:p>
        </p:txBody>
      </p:sp>
      <p:sp>
        <p:nvSpPr>
          <p:cNvPr id="5" name="Content Placeholder 4"/>
          <p:cNvSpPr>
            <a:spLocks noGrp="1"/>
          </p:cNvSpPr>
          <p:nvPr>
            <p:ph idx="1"/>
          </p:nvPr>
        </p:nvSpPr>
        <p:spPr>
          <a:xfrm>
            <a:off x="1103313" y="1397000"/>
            <a:ext cx="8947150" cy="4851400"/>
          </a:xfrm>
        </p:spPr>
        <p:txBody>
          <a:bodyPr rtlCol="0">
            <a:normAutofit/>
          </a:bodyPr>
          <a:lstStyle/>
          <a:p>
            <a:pPr fontAlgn="auto">
              <a:spcAft>
                <a:spcPts val="0"/>
              </a:spcAft>
              <a:buClr>
                <a:schemeClr val="bg2">
                  <a:lumMod val="40000"/>
                  <a:lumOff val="60000"/>
                </a:schemeClr>
              </a:buClr>
              <a:buFont typeface="Wingdings 3" charset="2"/>
              <a:buChar char=""/>
              <a:defRPr/>
            </a:pPr>
            <a:r>
              <a:rPr lang="en-US" dirty="0"/>
              <a:t>Exports to Russia, expressed as a percentage of GDP, 2020</a:t>
            </a:r>
          </a:p>
          <a:p>
            <a:pPr marL="0" indent="0" fontAlgn="auto">
              <a:spcAft>
                <a:spcPts val="0"/>
              </a:spcAft>
              <a:buClr>
                <a:schemeClr val="bg2">
                  <a:lumMod val="40000"/>
                  <a:lumOff val="60000"/>
                </a:schemeClr>
              </a:buClr>
              <a:buFont typeface="Wingdings 3" charset="2"/>
              <a:buNone/>
              <a:defRPr/>
            </a:pPr>
            <a:endParaRPr lang="en-US" dirty="0"/>
          </a:p>
        </p:txBody>
      </p:sp>
      <p:pic>
        <p:nvPicPr>
          <p:cNvPr id="2355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4613" y="1962150"/>
            <a:ext cx="9369425"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63D40"/>
        </a:soli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a:xfrm>
            <a:off x="646113" y="452438"/>
            <a:ext cx="9404350" cy="798512"/>
          </a:xfrm>
        </p:spPr>
        <p:txBody>
          <a:bodyPr/>
          <a:lstStyle/>
          <a:p>
            <a:r>
              <a:rPr lang="en-US" altLang="en-US"/>
              <a:t>III. Russian invasion in Ukraine</a:t>
            </a:r>
          </a:p>
        </p:txBody>
      </p:sp>
      <p:sp>
        <p:nvSpPr>
          <p:cNvPr id="3" name="Content Placeholder 2"/>
          <p:cNvSpPr>
            <a:spLocks noGrp="1"/>
          </p:cNvSpPr>
          <p:nvPr>
            <p:ph idx="1"/>
          </p:nvPr>
        </p:nvSpPr>
        <p:spPr>
          <a:xfrm>
            <a:off x="1103313" y="1354138"/>
            <a:ext cx="8947150" cy="5089525"/>
          </a:xfrm>
        </p:spPr>
        <p:txBody>
          <a:bodyPr rtlCol="0">
            <a:normAutofit fontScale="92500" lnSpcReduction="20000"/>
          </a:bodyPr>
          <a:lstStyle/>
          <a:p>
            <a:pPr fontAlgn="auto">
              <a:spcAft>
                <a:spcPts val="0"/>
              </a:spcAft>
              <a:buClr>
                <a:schemeClr val="bg2">
                  <a:lumMod val="40000"/>
                  <a:lumOff val="60000"/>
                </a:schemeClr>
              </a:buClr>
              <a:buFont typeface="Wingdings 3" charset="2"/>
              <a:buChar char=""/>
              <a:defRPr/>
            </a:pPr>
            <a:r>
              <a:rPr lang="en-US" dirty="0"/>
              <a:t>Military aid to Ukraine: the Baltics ranked in the top 4, as a percentage of their GDP spent on military aid, in 2022</a:t>
            </a:r>
          </a:p>
          <a:p>
            <a:pPr marL="0" indent="0" fontAlgn="auto">
              <a:spcAft>
                <a:spcPts val="0"/>
              </a:spcAft>
              <a:buClr>
                <a:schemeClr val="bg2">
                  <a:lumMod val="40000"/>
                  <a:lumOff val="60000"/>
                </a:schemeClr>
              </a:buClr>
              <a:buFont typeface="Wingdings 3" charset="2"/>
              <a:buNone/>
              <a:defRPr/>
            </a:pPr>
            <a:endParaRPr lang="en-US" dirty="0"/>
          </a:p>
          <a:p>
            <a:pPr marL="0" indent="0" fontAlgn="auto">
              <a:spcAft>
                <a:spcPts val="0"/>
              </a:spcAft>
              <a:buClr>
                <a:schemeClr val="bg2">
                  <a:lumMod val="40000"/>
                  <a:lumOff val="60000"/>
                </a:schemeClr>
              </a:buClr>
              <a:buFont typeface="Wingdings 3" charset="2"/>
              <a:buNone/>
              <a:defRPr/>
            </a:pPr>
            <a:endParaRPr lang="en-US" dirty="0"/>
          </a:p>
          <a:p>
            <a:pPr marL="0" indent="0" fontAlgn="auto">
              <a:spcAft>
                <a:spcPts val="0"/>
              </a:spcAft>
              <a:buClr>
                <a:schemeClr val="bg2">
                  <a:lumMod val="40000"/>
                  <a:lumOff val="60000"/>
                </a:schemeClr>
              </a:buClr>
              <a:buFont typeface="Wingdings 3" charset="2"/>
              <a:buNone/>
              <a:defRPr/>
            </a:pPr>
            <a:endParaRPr lang="en-US" dirty="0"/>
          </a:p>
          <a:p>
            <a:pPr marL="0" indent="0" fontAlgn="auto">
              <a:spcAft>
                <a:spcPts val="0"/>
              </a:spcAft>
              <a:buClr>
                <a:schemeClr val="bg2">
                  <a:lumMod val="40000"/>
                  <a:lumOff val="60000"/>
                </a:schemeClr>
              </a:buClr>
              <a:buFont typeface="Wingdings 3" charset="2"/>
              <a:buNone/>
              <a:defRPr/>
            </a:pPr>
            <a:endParaRPr lang="en-US" dirty="0"/>
          </a:p>
          <a:p>
            <a:pPr marL="0" indent="0" fontAlgn="auto">
              <a:spcAft>
                <a:spcPts val="0"/>
              </a:spcAft>
              <a:buClr>
                <a:schemeClr val="bg2">
                  <a:lumMod val="40000"/>
                  <a:lumOff val="60000"/>
                </a:schemeClr>
              </a:buClr>
              <a:buFont typeface="Wingdings 3" charset="2"/>
              <a:buNone/>
              <a:defRPr/>
            </a:pPr>
            <a:endParaRPr lang="en-US" dirty="0"/>
          </a:p>
          <a:p>
            <a:pPr marL="0" indent="0" fontAlgn="auto">
              <a:spcAft>
                <a:spcPts val="0"/>
              </a:spcAft>
              <a:buClr>
                <a:schemeClr val="bg2">
                  <a:lumMod val="40000"/>
                  <a:lumOff val="60000"/>
                </a:schemeClr>
              </a:buClr>
              <a:buFont typeface="Wingdings 3" charset="2"/>
              <a:buNone/>
              <a:defRPr/>
            </a:pPr>
            <a:endParaRPr lang="en-US" dirty="0"/>
          </a:p>
          <a:p>
            <a:pPr marL="0" indent="0" fontAlgn="auto">
              <a:spcAft>
                <a:spcPts val="0"/>
              </a:spcAft>
              <a:buClr>
                <a:schemeClr val="bg2">
                  <a:lumMod val="40000"/>
                  <a:lumOff val="60000"/>
                </a:schemeClr>
              </a:buClr>
              <a:buFont typeface="Wingdings 3" charset="2"/>
              <a:buNone/>
              <a:defRPr/>
            </a:pPr>
            <a:endParaRPr lang="en-US" dirty="0"/>
          </a:p>
          <a:p>
            <a:pPr marL="0" indent="0" fontAlgn="auto">
              <a:spcAft>
                <a:spcPts val="0"/>
              </a:spcAft>
              <a:buClr>
                <a:schemeClr val="bg2">
                  <a:lumMod val="40000"/>
                  <a:lumOff val="60000"/>
                </a:schemeClr>
              </a:buClr>
              <a:buFont typeface="Wingdings 3" charset="2"/>
              <a:buNone/>
              <a:defRPr/>
            </a:pPr>
            <a:endParaRPr lang="en-US" dirty="0"/>
          </a:p>
          <a:p>
            <a:pPr marL="0" indent="0" fontAlgn="auto">
              <a:spcAft>
                <a:spcPts val="0"/>
              </a:spcAft>
              <a:buClr>
                <a:schemeClr val="bg2">
                  <a:lumMod val="40000"/>
                  <a:lumOff val="60000"/>
                </a:schemeClr>
              </a:buClr>
              <a:buFont typeface="Wingdings 3" charset="2"/>
              <a:buNone/>
              <a:defRPr/>
            </a:pPr>
            <a:endParaRPr lang="en-US" dirty="0"/>
          </a:p>
          <a:p>
            <a:pPr marL="0" indent="0" fontAlgn="auto">
              <a:spcAft>
                <a:spcPts val="0"/>
              </a:spcAft>
              <a:buClr>
                <a:schemeClr val="bg2">
                  <a:lumMod val="40000"/>
                  <a:lumOff val="60000"/>
                </a:schemeClr>
              </a:buClr>
              <a:buFont typeface="Wingdings 3" charset="2"/>
              <a:buNone/>
              <a:defRPr/>
            </a:pPr>
            <a:endParaRPr lang="en-US" dirty="0"/>
          </a:p>
          <a:p>
            <a:pPr marL="0" indent="0" fontAlgn="auto">
              <a:spcAft>
                <a:spcPts val="0"/>
              </a:spcAft>
              <a:buClr>
                <a:schemeClr val="bg2">
                  <a:lumMod val="40000"/>
                  <a:lumOff val="60000"/>
                </a:schemeClr>
              </a:buClr>
              <a:buFont typeface="Wingdings 3" charset="2"/>
              <a:buNone/>
              <a:defRPr/>
            </a:pPr>
            <a:endParaRPr lang="en-US" dirty="0"/>
          </a:p>
          <a:p>
            <a:pPr marL="0" indent="0" algn="r" fontAlgn="auto">
              <a:spcAft>
                <a:spcPts val="0"/>
              </a:spcAft>
              <a:buClr>
                <a:schemeClr val="bg2">
                  <a:lumMod val="40000"/>
                  <a:lumOff val="60000"/>
                </a:schemeClr>
              </a:buClr>
              <a:buFont typeface="Wingdings 3" charset="2"/>
              <a:buNone/>
              <a:defRPr/>
            </a:pPr>
            <a:r>
              <a:rPr lang="en-US" sz="1700" i="1" dirty="0"/>
              <a:t>(Hartwell et al, 2023)</a:t>
            </a:r>
          </a:p>
        </p:txBody>
      </p:sp>
      <p:pic>
        <p:nvPicPr>
          <p:cNvPr id="2458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66975" y="2130425"/>
            <a:ext cx="6064250"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a:t>Points of discussion</a:t>
            </a:r>
          </a:p>
        </p:txBody>
      </p:sp>
      <p:sp>
        <p:nvSpPr>
          <p:cNvPr id="3" name="Content Placeholder 2"/>
          <p:cNvSpPr>
            <a:spLocks noGrp="1"/>
          </p:cNvSpPr>
          <p:nvPr>
            <p:ph idx="1"/>
          </p:nvPr>
        </p:nvSpPr>
        <p:spPr/>
        <p:txBody>
          <a:bodyPr rtlCol="0">
            <a:normAutofit/>
          </a:bodyPr>
          <a:lstStyle/>
          <a:p>
            <a:pPr fontAlgn="auto">
              <a:spcAft>
                <a:spcPts val="0"/>
              </a:spcAft>
              <a:buClr>
                <a:schemeClr val="bg2">
                  <a:lumMod val="40000"/>
                  <a:lumOff val="60000"/>
                </a:schemeClr>
              </a:buClr>
              <a:buFont typeface="Wingdings 3" charset="2"/>
              <a:buChar char=""/>
              <a:defRPr/>
            </a:pPr>
            <a:endParaRPr lang="en-US" dirty="0"/>
          </a:p>
          <a:p>
            <a:pPr fontAlgn="auto">
              <a:spcAft>
                <a:spcPts val="0"/>
              </a:spcAft>
              <a:buClr>
                <a:schemeClr val="bg2">
                  <a:lumMod val="40000"/>
                  <a:lumOff val="60000"/>
                </a:schemeClr>
              </a:buClr>
              <a:buFont typeface="Wingdings 3" charset="2"/>
              <a:buChar char=""/>
              <a:defRPr/>
            </a:pPr>
            <a:endParaRPr lang="en-US" dirty="0"/>
          </a:p>
          <a:p>
            <a:pPr fontAlgn="auto">
              <a:spcAft>
                <a:spcPts val="0"/>
              </a:spcAft>
              <a:buClr>
                <a:schemeClr val="bg2">
                  <a:lumMod val="40000"/>
                  <a:lumOff val="60000"/>
                </a:schemeClr>
              </a:buClr>
              <a:buFont typeface="Wingdings 3" charset="2"/>
              <a:buChar char=""/>
              <a:defRPr/>
            </a:pPr>
            <a:r>
              <a:rPr lang="en-US" sz="2400" dirty="0"/>
              <a:t>I.  Historical and geopolitical context of the current crisis</a:t>
            </a:r>
          </a:p>
          <a:p>
            <a:pPr marL="0" indent="0" fontAlgn="auto">
              <a:spcAft>
                <a:spcPts val="0"/>
              </a:spcAft>
              <a:buClr>
                <a:schemeClr val="bg2">
                  <a:lumMod val="40000"/>
                  <a:lumOff val="60000"/>
                </a:schemeClr>
              </a:buClr>
              <a:buFont typeface="Wingdings 3" charset="2"/>
              <a:buNone/>
              <a:defRPr/>
            </a:pPr>
            <a:endParaRPr lang="en-US" sz="2400" dirty="0"/>
          </a:p>
          <a:p>
            <a:pPr fontAlgn="auto">
              <a:spcAft>
                <a:spcPts val="0"/>
              </a:spcAft>
              <a:buClr>
                <a:schemeClr val="bg2">
                  <a:lumMod val="40000"/>
                  <a:lumOff val="60000"/>
                </a:schemeClr>
              </a:buClr>
              <a:buFont typeface="Wingdings 3" charset="2"/>
              <a:buChar char=""/>
              <a:defRPr/>
            </a:pPr>
            <a:r>
              <a:rPr lang="en-US" sz="2400" dirty="0"/>
              <a:t>II. The Annexation of Crimea and Donbas, as a turning point for the West</a:t>
            </a:r>
          </a:p>
          <a:p>
            <a:pPr marL="0" indent="0" fontAlgn="auto">
              <a:spcAft>
                <a:spcPts val="0"/>
              </a:spcAft>
              <a:buClr>
                <a:schemeClr val="bg2">
                  <a:lumMod val="40000"/>
                  <a:lumOff val="60000"/>
                </a:schemeClr>
              </a:buClr>
              <a:buFont typeface="Wingdings 3" charset="2"/>
              <a:buNone/>
              <a:defRPr/>
            </a:pPr>
            <a:endParaRPr lang="en-US" sz="2400" dirty="0"/>
          </a:p>
          <a:p>
            <a:pPr fontAlgn="auto">
              <a:spcAft>
                <a:spcPts val="0"/>
              </a:spcAft>
              <a:buClr>
                <a:schemeClr val="bg2">
                  <a:lumMod val="40000"/>
                  <a:lumOff val="60000"/>
                </a:schemeClr>
              </a:buClr>
              <a:buFont typeface="Wingdings 3" charset="2"/>
              <a:buChar char=""/>
              <a:defRPr/>
            </a:pPr>
            <a:r>
              <a:rPr lang="en-US" sz="2400" dirty="0"/>
              <a:t>III. The War in Ukraine, and the Baltics’ response to it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63D40"/>
        </a:solid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a:xfrm>
            <a:off x="646113" y="452438"/>
            <a:ext cx="9404350" cy="893762"/>
          </a:xfrm>
        </p:spPr>
        <p:txBody>
          <a:bodyPr/>
          <a:lstStyle/>
          <a:p>
            <a:r>
              <a:rPr lang="en-US" altLang="en-US">
                <a:solidFill>
                  <a:srgbClr val="EBEBEB"/>
                </a:solidFill>
              </a:rPr>
              <a:t>III. Russian invasion in Ukraine</a:t>
            </a:r>
            <a:endParaRPr lang="en-US" altLang="en-US"/>
          </a:p>
        </p:txBody>
      </p:sp>
      <p:sp>
        <p:nvSpPr>
          <p:cNvPr id="3" name="Content Placeholder 2"/>
          <p:cNvSpPr>
            <a:spLocks noGrp="1"/>
          </p:cNvSpPr>
          <p:nvPr>
            <p:ph idx="1"/>
          </p:nvPr>
        </p:nvSpPr>
        <p:spPr>
          <a:xfrm>
            <a:off x="1103313" y="1346200"/>
            <a:ext cx="8947150" cy="4902200"/>
          </a:xfrm>
        </p:spPr>
        <p:txBody>
          <a:bodyPr rtlCol="0">
            <a:normAutofit/>
          </a:bodyPr>
          <a:lstStyle/>
          <a:p>
            <a:pPr fontAlgn="auto">
              <a:spcAft>
                <a:spcPts val="0"/>
              </a:spcAft>
              <a:buClr>
                <a:schemeClr val="bg2">
                  <a:lumMod val="40000"/>
                  <a:lumOff val="60000"/>
                </a:schemeClr>
              </a:buClr>
              <a:buFont typeface="Wingdings 3" charset="2"/>
              <a:buChar char=""/>
              <a:defRPr/>
            </a:pPr>
            <a:r>
              <a:rPr lang="en-US" u="sng" dirty="0"/>
              <a:t>The response to the Ukrainian refugee crisis</a:t>
            </a:r>
            <a:endParaRPr lang="en-US" dirty="0"/>
          </a:p>
          <a:p>
            <a:pPr marL="0" indent="0" fontAlgn="auto">
              <a:spcAft>
                <a:spcPts val="0"/>
              </a:spcAft>
              <a:buClr>
                <a:schemeClr val="bg2">
                  <a:lumMod val="40000"/>
                  <a:lumOff val="60000"/>
                </a:schemeClr>
              </a:buClr>
              <a:buFont typeface="Wingdings 3" charset="2"/>
              <a:buNone/>
              <a:defRPr/>
            </a:pPr>
            <a:r>
              <a:rPr lang="en-US" dirty="0"/>
              <a:t>     Estonia accepted the most refugees per thousand residents</a:t>
            </a:r>
          </a:p>
          <a:p>
            <a:pPr marL="0" indent="0" fontAlgn="auto">
              <a:spcAft>
                <a:spcPts val="0"/>
              </a:spcAft>
              <a:buClr>
                <a:schemeClr val="bg2">
                  <a:lumMod val="40000"/>
                  <a:lumOff val="60000"/>
                </a:schemeClr>
              </a:buClr>
              <a:buFont typeface="Wingdings 3" charset="2"/>
              <a:buNone/>
              <a:defRPr/>
            </a:pPr>
            <a:r>
              <a:rPr lang="en-US" dirty="0"/>
              <a:t>                          </a:t>
            </a:r>
            <a:r>
              <a:rPr lang="en-US" dirty="0">
                <a:solidFill>
                  <a:schemeClr val="accent3">
                    <a:lumMod val="75000"/>
                  </a:schemeClr>
                </a:solidFill>
              </a:rPr>
              <a:t>67.243 people (5,049% of total residents)</a:t>
            </a:r>
          </a:p>
          <a:p>
            <a:pPr marL="0" indent="0" fontAlgn="auto">
              <a:spcAft>
                <a:spcPts val="0"/>
              </a:spcAft>
              <a:buClr>
                <a:schemeClr val="bg2">
                  <a:lumMod val="40000"/>
                  <a:lumOff val="60000"/>
                </a:schemeClr>
              </a:buClr>
              <a:buFont typeface="Wingdings 3" charset="2"/>
              <a:buNone/>
              <a:defRPr/>
            </a:pPr>
            <a:r>
              <a:rPr lang="en-US" dirty="0"/>
              <a:t>     Latvia accepted 35.332 (1,883% of total residents)</a:t>
            </a:r>
          </a:p>
          <a:p>
            <a:pPr marL="0" indent="0" fontAlgn="auto">
              <a:spcAft>
                <a:spcPts val="0"/>
              </a:spcAft>
              <a:buClr>
                <a:schemeClr val="bg2">
                  <a:lumMod val="40000"/>
                  <a:lumOff val="60000"/>
                </a:schemeClr>
              </a:buClr>
              <a:buFont typeface="Wingdings 3" charset="2"/>
              <a:buNone/>
              <a:defRPr/>
            </a:pPr>
            <a:r>
              <a:rPr lang="en-US" dirty="0"/>
              <a:t>     Lithuania accepted 74.611 (2,659% of total residents)</a:t>
            </a:r>
          </a:p>
        </p:txBody>
      </p:sp>
      <p:pic>
        <p:nvPicPr>
          <p:cNvPr id="2560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1550" y="3514725"/>
            <a:ext cx="471805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63D40"/>
        </a:soli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646113" y="452438"/>
            <a:ext cx="9404350" cy="954087"/>
          </a:xfrm>
        </p:spPr>
        <p:txBody>
          <a:bodyPr/>
          <a:lstStyle/>
          <a:p>
            <a:r>
              <a:rPr lang="en-US" altLang="en-US"/>
              <a:t>III. Russian invasion in Ukraine</a:t>
            </a:r>
          </a:p>
        </p:txBody>
      </p:sp>
      <p:sp>
        <p:nvSpPr>
          <p:cNvPr id="3" name="Content Placeholder 2"/>
          <p:cNvSpPr>
            <a:spLocks noGrp="1"/>
          </p:cNvSpPr>
          <p:nvPr>
            <p:ph idx="1"/>
          </p:nvPr>
        </p:nvSpPr>
        <p:spPr>
          <a:xfrm>
            <a:off x="1103313" y="1406525"/>
            <a:ext cx="8947150" cy="5114925"/>
          </a:xfrm>
        </p:spPr>
        <p:txBody>
          <a:bodyPr rtlCol="0">
            <a:normAutofit/>
          </a:bodyPr>
          <a:lstStyle/>
          <a:p>
            <a:pPr fontAlgn="auto">
              <a:spcAft>
                <a:spcPts val="0"/>
              </a:spcAft>
              <a:buClr>
                <a:schemeClr val="bg2">
                  <a:lumMod val="40000"/>
                  <a:lumOff val="60000"/>
                </a:schemeClr>
              </a:buClr>
              <a:buFont typeface="Wingdings 3" charset="2"/>
              <a:buChar char=""/>
              <a:defRPr/>
            </a:pPr>
            <a:r>
              <a:rPr lang="en-US" dirty="0"/>
              <a:t>Expected spending on hosting migrants in the EU in the first year of their stay, estimates by various expert organizations, % of GDP</a:t>
            </a:r>
          </a:p>
          <a:p>
            <a:pPr fontAlgn="auto">
              <a:spcAft>
                <a:spcPts val="0"/>
              </a:spcAft>
              <a:buClr>
                <a:schemeClr val="bg2">
                  <a:lumMod val="40000"/>
                  <a:lumOff val="60000"/>
                </a:schemeClr>
              </a:buClr>
              <a:buFont typeface="Wingdings 3" charset="2"/>
              <a:buChar char=""/>
              <a:defRPr/>
            </a:pPr>
            <a:endParaRPr lang="en-US" dirty="0"/>
          </a:p>
          <a:p>
            <a:pPr fontAlgn="auto">
              <a:spcAft>
                <a:spcPts val="0"/>
              </a:spcAft>
              <a:buClr>
                <a:schemeClr val="bg2">
                  <a:lumMod val="40000"/>
                  <a:lumOff val="60000"/>
                </a:schemeClr>
              </a:buClr>
              <a:buFont typeface="Wingdings 3" charset="2"/>
              <a:buChar char=""/>
              <a:defRPr/>
            </a:pPr>
            <a:endParaRPr lang="en-US" dirty="0"/>
          </a:p>
          <a:p>
            <a:pPr fontAlgn="auto">
              <a:spcAft>
                <a:spcPts val="0"/>
              </a:spcAft>
              <a:buClr>
                <a:schemeClr val="bg2">
                  <a:lumMod val="40000"/>
                  <a:lumOff val="60000"/>
                </a:schemeClr>
              </a:buClr>
              <a:buFont typeface="Wingdings 3" charset="2"/>
              <a:buChar char=""/>
              <a:defRPr/>
            </a:pPr>
            <a:endParaRPr lang="en-US" dirty="0"/>
          </a:p>
          <a:p>
            <a:pPr fontAlgn="auto">
              <a:spcAft>
                <a:spcPts val="0"/>
              </a:spcAft>
              <a:buClr>
                <a:schemeClr val="bg2">
                  <a:lumMod val="40000"/>
                  <a:lumOff val="60000"/>
                </a:schemeClr>
              </a:buClr>
              <a:buFont typeface="Wingdings 3" charset="2"/>
              <a:buChar char=""/>
              <a:defRPr/>
            </a:pPr>
            <a:endParaRPr lang="en-US" dirty="0"/>
          </a:p>
          <a:p>
            <a:pPr fontAlgn="auto">
              <a:spcAft>
                <a:spcPts val="0"/>
              </a:spcAft>
              <a:buClr>
                <a:schemeClr val="bg2">
                  <a:lumMod val="40000"/>
                  <a:lumOff val="60000"/>
                </a:schemeClr>
              </a:buClr>
              <a:buFont typeface="Wingdings 3" charset="2"/>
              <a:buChar char=""/>
              <a:defRPr/>
            </a:pPr>
            <a:endParaRPr lang="en-US" dirty="0"/>
          </a:p>
          <a:p>
            <a:pPr fontAlgn="auto">
              <a:spcAft>
                <a:spcPts val="0"/>
              </a:spcAft>
              <a:buClr>
                <a:schemeClr val="bg2">
                  <a:lumMod val="40000"/>
                  <a:lumOff val="60000"/>
                </a:schemeClr>
              </a:buClr>
              <a:buFont typeface="Wingdings 3" charset="2"/>
              <a:buChar char=""/>
              <a:defRPr/>
            </a:pPr>
            <a:endParaRPr lang="en-US" dirty="0"/>
          </a:p>
          <a:p>
            <a:pPr fontAlgn="auto">
              <a:spcAft>
                <a:spcPts val="0"/>
              </a:spcAft>
              <a:buClr>
                <a:schemeClr val="bg2">
                  <a:lumMod val="40000"/>
                  <a:lumOff val="60000"/>
                </a:schemeClr>
              </a:buClr>
              <a:buFont typeface="Wingdings 3" charset="2"/>
              <a:buChar char=""/>
              <a:defRPr/>
            </a:pPr>
            <a:endParaRPr lang="en-US" dirty="0"/>
          </a:p>
          <a:p>
            <a:pPr fontAlgn="auto">
              <a:spcAft>
                <a:spcPts val="0"/>
              </a:spcAft>
              <a:buClr>
                <a:schemeClr val="bg2">
                  <a:lumMod val="40000"/>
                  <a:lumOff val="60000"/>
                </a:schemeClr>
              </a:buClr>
              <a:buFont typeface="Wingdings 3" charset="2"/>
              <a:buChar char=""/>
              <a:defRPr/>
            </a:pPr>
            <a:endParaRPr lang="en-US" dirty="0"/>
          </a:p>
          <a:p>
            <a:pPr fontAlgn="auto">
              <a:spcAft>
                <a:spcPts val="0"/>
              </a:spcAft>
              <a:buClr>
                <a:schemeClr val="bg2">
                  <a:lumMod val="40000"/>
                  <a:lumOff val="60000"/>
                </a:schemeClr>
              </a:buClr>
              <a:buFont typeface="Wingdings 3" charset="2"/>
              <a:buChar char=""/>
              <a:defRPr/>
            </a:pPr>
            <a:endParaRPr lang="en-US" dirty="0"/>
          </a:p>
          <a:p>
            <a:pPr marL="0" indent="0" algn="r" fontAlgn="auto">
              <a:spcAft>
                <a:spcPts val="0"/>
              </a:spcAft>
              <a:buClr>
                <a:schemeClr val="bg2">
                  <a:lumMod val="40000"/>
                  <a:lumOff val="60000"/>
                </a:schemeClr>
              </a:buClr>
              <a:buFont typeface="Wingdings 3" charset="2"/>
              <a:buNone/>
              <a:defRPr/>
            </a:pPr>
            <a:r>
              <a:rPr lang="en-US" sz="1600" i="1" dirty="0"/>
              <a:t>(Estimates by the European Investment Bank; Source: Pogarska et al, 2023)</a:t>
            </a:r>
          </a:p>
          <a:p>
            <a:pPr marL="0" indent="0" fontAlgn="auto">
              <a:spcAft>
                <a:spcPts val="0"/>
              </a:spcAft>
              <a:buClr>
                <a:schemeClr val="bg2">
                  <a:lumMod val="40000"/>
                  <a:lumOff val="60000"/>
                </a:schemeClr>
              </a:buClr>
              <a:buFont typeface="Wingdings 3" charset="2"/>
              <a:buNone/>
              <a:defRPr/>
            </a:pPr>
            <a:endParaRPr lang="en-US" sz="1600" i="1" dirty="0"/>
          </a:p>
        </p:txBody>
      </p:sp>
      <p:pic>
        <p:nvPicPr>
          <p:cNvPr id="2662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3788" y="2359025"/>
            <a:ext cx="62992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63D40"/>
        </a:solid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a:xfrm>
            <a:off x="646113" y="452438"/>
            <a:ext cx="9404350" cy="755650"/>
          </a:xfrm>
        </p:spPr>
        <p:txBody>
          <a:bodyPr/>
          <a:lstStyle/>
          <a:p>
            <a:r>
              <a:rPr lang="en-US" altLang="en-US"/>
              <a:t>III. Russian invasion in Ukraine</a:t>
            </a:r>
          </a:p>
        </p:txBody>
      </p:sp>
      <p:sp>
        <p:nvSpPr>
          <p:cNvPr id="27651" name="Content Placeholder 2"/>
          <p:cNvSpPr>
            <a:spLocks noGrp="1"/>
          </p:cNvSpPr>
          <p:nvPr>
            <p:ph idx="1"/>
          </p:nvPr>
        </p:nvSpPr>
        <p:spPr>
          <a:xfrm>
            <a:off x="1103313" y="1319213"/>
            <a:ext cx="8947150" cy="4929187"/>
          </a:xfrm>
        </p:spPr>
        <p:txBody>
          <a:bodyPr/>
          <a:lstStyle/>
          <a:p>
            <a:pPr marL="0" indent="0" algn="ctr">
              <a:buFont typeface="Wingdings 3" panose="05040102010807070707" pitchFamily="18" charset="2"/>
              <a:buNone/>
            </a:pPr>
            <a:r>
              <a:rPr lang="en-US" altLang="en-US" i="1" u="sng"/>
              <a:t>The effects of the war in politics</a:t>
            </a:r>
          </a:p>
          <a:p>
            <a:pPr marL="0" indent="0" algn="ctr">
              <a:buFont typeface="Wingdings 3" panose="05040102010807070707" pitchFamily="18" charset="2"/>
              <a:buNone/>
            </a:pPr>
            <a:endParaRPr lang="en-US" altLang="en-US"/>
          </a:p>
          <a:p>
            <a:pPr marL="0" indent="0" algn="just">
              <a:buFont typeface="Wingdings 3" panose="05040102010807070707" pitchFamily="18" charset="2"/>
              <a:buNone/>
            </a:pPr>
            <a:r>
              <a:rPr lang="en-US" altLang="en-US" u="sng"/>
              <a:t>Estonia: </a:t>
            </a:r>
            <a:r>
              <a:rPr lang="en-US" altLang="en-US"/>
              <a:t>The ruling party claimed the national vote, in March 2023,      prioritizing national security</a:t>
            </a:r>
          </a:p>
          <a:p>
            <a:pPr marL="0" indent="0" algn="just">
              <a:buFont typeface="Wingdings 3" panose="05040102010807070707" pitchFamily="18" charset="2"/>
              <a:buNone/>
            </a:pPr>
            <a:endParaRPr lang="en-US" altLang="en-US" u="sng"/>
          </a:p>
          <a:p>
            <a:pPr marL="0" indent="0" algn="just">
              <a:buFont typeface="Wingdings 3" panose="05040102010807070707" pitchFamily="18" charset="2"/>
              <a:buNone/>
            </a:pPr>
            <a:r>
              <a:rPr lang="en-US" altLang="en-US" u="sng"/>
              <a:t>Latvia: </a:t>
            </a:r>
            <a:r>
              <a:rPr lang="en-US" altLang="en-US"/>
              <a:t>The Russian minority party, which won the election in 2018, was left out of Parliament in the 2022 elections</a:t>
            </a:r>
          </a:p>
          <a:p>
            <a:pPr marL="0" indent="0" algn="just">
              <a:buFont typeface="Wingdings 3" panose="05040102010807070707" pitchFamily="18" charset="2"/>
              <a:buNone/>
            </a:pPr>
            <a:endParaRPr lang="en-US" altLang="en-US" u="sng"/>
          </a:p>
          <a:p>
            <a:pPr marL="0" indent="0" algn="just">
              <a:buFont typeface="Wingdings 3" panose="05040102010807070707" pitchFamily="18" charset="2"/>
              <a:buNone/>
            </a:pPr>
            <a:r>
              <a:rPr lang="en-US" altLang="en-US" u="sng"/>
              <a:t>Lithuania: </a:t>
            </a:r>
            <a:r>
              <a:rPr lang="en-US" altLang="en-US"/>
              <a:t>The strong stance adopted by the government against Russia, gained it a momentum of protecting national dignity and identity- no radical changes are expected at the 2024 presidential elections</a:t>
            </a:r>
            <a:endParaRPr lang="en-US" altLang="en-US" u="sng"/>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63D40"/>
        </a:solid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646113" y="452438"/>
            <a:ext cx="9404350" cy="738187"/>
          </a:xfrm>
        </p:spPr>
        <p:txBody>
          <a:bodyPr/>
          <a:lstStyle/>
          <a:p>
            <a:r>
              <a:rPr lang="en-US" altLang="en-US"/>
              <a:t>III. Russian invasion in Ukraine</a:t>
            </a:r>
          </a:p>
        </p:txBody>
      </p:sp>
      <p:sp>
        <p:nvSpPr>
          <p:cNvPr id="28675" name="Content Placeholder 2"/>
          <p:cNvSpPr>
            <a:spLocks noGrp="1"/>
          </p:cNvSpPr>
          <p:nvPr>
            <p:ph idx="1"/>
          </p:nvPr>
        </p:nvSpPr>
        <p:spPr>
          <a:xfrm>
            <a:off x="1103313" y="1457325"/>
            <a:ext cx="8947150" cy="4791075"/>
          </a:xfrm>
        </p:spPr>
        <p:txBody>
          <a:bodyPr/>
          <a:lstStyle/>
          <a:p>
            <a:pPr marL="0" indent="0" algn="just">
              <a:buFont typeface="Wingdings 3" panose="05040102010807070707" pitchFamily="18" charset="2"/>
              <a:buNone/>
            </a:pPr>
            <a:r>
              <a:rPr lang="en-US" altLang="en-US"/>
              <a:t>The Ukraine war is still a </a:t>
            </a:r>
            <a:r>
              <a:rPr lang="en-US" altLang="en-US" u="sng"/>
              <a:t>top priority </a:t>
            </a:r>
            <a:r>
              <a:rPr lang="en-US" altLang="en-US"/>
              <a:t>in the agendas of the Baltic States. They continuously toughen up their stance against Russia, as the end of the conflict is not near</a:t>
            </a:r>
          </a:p>
          <a:p>
            <a:pPr marL="0" indent="0" algn="just">
              <a:buFont typeface="Wingdings 3" panose="05040102010807070707" pitchFamily="18" charset="2"/>
              <a:buNone/>
            </a:pPr>
            <a:endParaRPr lang="en-US" altLang="en-US"/>
          </a:p>
          <a:p>
            <a:pPr marL="0" indent="0" algn="just">
              <a:buFont typeface="Wingdings 3" panose="05040102010807070707" pitchFamily="18" charset="2"/>
              <a:buNone/>
            </a:pPr>
            <a:r>
              <a:rPr lang="en-US" altLang="en-US" u="sng"/>
              <a:t>Working in unison</a:t>
            </a:r>
            <a:r>
              <a:rPr lang="en-US" altLang="en-US"/>
              <a:t>, they advocate for more measures to be taken against Russia, </a:t>
            </a:r>
            <a:r>
              <a:rPr lang="en-US" altLang="en-US" u="sng"/>
              <a:t>in regional and international fora</a:t>
            </a:r>
          </a:p>
          <a:p>
            <a:pPr marL="0" indent="0" algn="just">
              <a:buFont typeface="Wingdings 3" panose="05040102010807070707" pitchFamily="18" charset="2"/>
              <a:buNone/>
            </a:pPr>
            <a:endParaRPr lang="en-US" altLang="en-US"/>
          </a:p>
          <a:p>
            <a:pPr marL="0" indent="0" algn="just">
              <a:buFont typeface="Wingdings 3" panose="05040102010807070707" pitchFamily="18" charset="2"/>
              <a:buNone/>
            </a:pPr>
            <a:r>
              <a:rPr lang="en-US" altLang="en-US"/>
              <a:t>On a national scale, all of them </a:t>
            </a:r>
            <a:r>
              <a:rPr lang="en-US" altLang="en-US" u="sng"/>
              <a:t>fight against disinformation </a:t>
            </a:r>
            <a:r>
              <a:rPr lang="en-US" altLang="en-US"/>
              <a:t>of Russian media outlets, and work on the </a:t>
            </a:r>
            <a:r>
              <a:rPr lang="en-US" altLang="en-US" u="sng"/>
              <a:t>social and political cohesion </a:t>
            </a:r>
            <a:r>
              <a:rPr lang="en-US" altLang="en-US"/>
              <a:t>of their societies, including drafting laws to strip more people of their citizenship if deemed necessary (Lithuania), or move for a complete ban of the use of the Russian language in schools (Latvia)</a:t>
            </a:r>
          </a:p>
          <a:p>
            <a:pPr marL="0" indent="0" algn="just">
              <a:buFont typeface="Wingdings 3" panose="05040102010807070707" pitchFamily="18" charset="2"/>
              <a:buNone/>
            </a:pPr>
            <a:endParaRPr lang="en-US" altLang="en-US"/>
          </a:p>
          <a:p>
            <a:pPr marL="0" indent="0" algn="just">
              <a:buFont typeface="Wingdings 3" panose="05040102010807070707" pitchFamily="18" charset="2"/>
              <a:buNone/>
            </a:pPr>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63D4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3" y="1457325"/>
            <a:ext cx="8947150" cy="4791075"/>
          </a:xfrm>
        </p:spPr>
        <p:txBody>
          <a:bodyPr rtlCol="0">
            <a:normAutofit/>
          </a:bodyPr>
          <a:lstStyle/>
          <a:p>
            <a:pPr marL="0" indent="0" algn="just" fontAlgn="auto">
              <a:spcAft>
                <a:spcPts val="0"/>
              </a:spcAft>
              <a:buClr>
                <a:schemeClr val="bg2">
                  <a:lumMod val="40000"/>
                  <a:lumOff val="60000"/>
                </a:schemeClr>
              </a:buClr>
              <a:buFont typeface="Wingdings 3" charset="2"/>
              <a:buNone/>
              <a:defRPr/>
            </a:pPr>
            <a:endParaRPr lang="en-US" dirty="0"/>
          </a:p>
          <a:p>
            <a:pPr marL="0" indent="0" algn="just" fontAlgn="auto">
              <a:spcAft>
                <a:spcPts val="0"/>
              </a:spcAft>
              <a:buClr>
                <a:schemeClr val="bg2">
                  <a:lumMod val="40000"/>
                  <a:lumOff val="60000"/>
                </a:schemeClr>
              </a:buClr>
              <a:buFont typeface="Wingdings 3" charset="2"/>
              <a:buNone/>
              <a:defRPr/>
            </a:pPr>
            <a:endParaRPr lang="en-US" dirty="0"/>
          </a:p>
          <a:p>
            <a:pPr marL="0" indent="0" algn="ctr" fontAlgn="auto">
              <a:spcAft>
                <a:spcPts val="0"/>
              </a:spcAft>
              <a:buClr>
                <a:schemeClr val="bg2">
                  <a:lumMod val="40000"/>
                  <a:lumOff val="60000"/>
                </a:schemeClr>
              </a:buClr>
              <a:buFont typeface="Wingdings 3" charset="2"/>
              <a:buNone/>
              <a:defRPr/>
            </a:pPr>
            <a:r>
              <a:rPr lang="en-US" b="1" u="sng" dirty="0"/>
              <a:t>In way of conclusion</a:t>
            </a:r>
          </a:p>
          <a:p>
            <a:pPr marL="0" indent="0" algn="ctr" fontAlgn="auto">
              <a:spcAft>
                <a:spcPts val="0"/>
              </a:spcAft>
              <a:buClr>
                <a:schemeClr val="bg2">
                  <a:lumMod val="40000"/>
                  <a:lumOff val="60000"/>
                </a:schemeClr>
              </a:buClr>
              <a:buFont typeface="Wingdings 3" charset="2"/>
              <a:buNone/>
              <a:defRPr/>
            </a:pPr>
            <a:endParaRPr lang="en-US" u="sng" dirty="0"/>
          </a:p>
          <a:p>
            <a:pPr marL="0" indent="0" algn="ctr" fontAlgn="auto">
              <a:spcAft>
                <a:spcPts val="0"/>
              </a:spcAft>
              <a:buClr>
                <a:schemeClr val="bg2">
                  <a:lumMod val="40000"/>
                  <a:lumOff val="60000"/>
                </a:schemeClr>
              </a:buClr>
              <a:buFont typeface="Wingdings 3" charset="2"/>
              <a:buNone/>
              <a:defRPr/>
            </a:pPr>
            <a:r>
              <a:rPr lang="en-US" b="1" dirty="0">
                <a:solidFill>
                  <a:schemeClr val="accent3">
                    <a:lumMod val="75000"/>
                  </a:schemeClr>
                </a:solidFill>
              </a:rPr>
              <a:t>National security </a:t>
            </a:r>
            <a:r>
              <a:rPr lang="en-US" dirty="0"/>
              <a:t>probably was the main reason the Baltic States pursued accession to the EU and NATO. </a:t>
            </a:r>
          </a:p>
          <a:p>
            <a:pPr marL="0" indent="0" algn="ctr" fontAlgn="auto">
              <a:spcAft>
                <a:spcPts val="0"/>
              </a:spcAft>
              <a:buClr>
                <a:schemeClr val="bg2">
                  <a:lumMod val="40000"/>
                  <a:lumOff val="60000"/>
                </a:schemeClr>
              </a:buClr>
              <a:buFont typeface="Wingdings 3" charset="2"/>
              <a:buNone/>
              <a:defRPr/>
            </a:pPr>
            <a:r>
              <a:rPr lang="en-US" dirty="0"/>
              <a:t>The ongoing war in Europe’s backyard, initiated by an aggressor, of whom the Baltic States have warned their European counterparts,  led the Baltics to rely more on NATO for military support and the EU for diplomatic and financial synergies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63D4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3" y="690563"/>
            <a:ext cx="8947150" cy="5557837"/>
          </a:xfrm>
        </p:spPr>
        <p:txBody>
          <a:bodyPr rtlCol="0">
            <a:normAutofit/>
          </a:bodyPr>
          <a:lstStyle/>
          <a:p>
            <a:pPr fontAlgn="auto">
              <a:spcAft>
                <a:spcPts val="0"/>
              </a:spcAft>
              <a:buClr>
                <a:schemeClr val="bg2">
                  <a:lumMod val="40000"/>
                  <a:lumOff val="60000"/>
                </a:schemeClr>
              </a:buClr>
              <a:buFont typeface="Wingdings 3" charset="2"/>
              <a:buChar char=""/>
              <a:defRPr/>
            </a:pPr>
            <a:endParaRPr lang="en-US" dirty="0"/>
          </a:p>
          <a:p>
            <a:pPr fontAlgn="auto">
              <a:spcAft>
                <a:spcPts val="0"/>
              </a:spcAft>
              <a:buClr>
                <a:schemeClr val="bg2">
                  <a:lumMod val="40000"/>
                  <a:lumOff val="60000"/>
                </a:schemeClr>
              </a:buClr>
              <a:buFont typeface="Wingdings 3" charset="2"/>
              <a:buChar char=""/>
              <a:defRPr/>
            </a:pPr>
            <a:endParaRPr lang="en-US" dirty="0"/>
          </a:p>
          <a:p>
            <a:pPr fontAlgn="auto">
              <a:spcAft>
                <a:spcPts val="0"/>
              </a:spcAft>
              <a:buClr>
                <a:schemeClr val="bg2">
                  <a:lumMod val="40000"/>
                  <a:lumOff val="60000"/>
                </a:schemeClr>
              </a:buClr>
              <a:buFont typeface="Wingdings 3" charset="2"/>
              <a:buChar char=""/>
              <a:defRPr/>
            </a:pPr>
            <a:endParaRPr lang="en-US" dirty="0"/>
          </a:p>
          <a:p>
            <a:pPr fontAlgn="auto">
              <a:spcAft>
                <a:spcPts val="0"/>
              </a:spcAft>
              <a:buClr>
                <a:schemeClr val="bg2">
                  <a:lumMod val="40000"/>
                  <a:lumOff val="60000"/>
                </a:schemeClr>
              </a:buClr>
              <a:buFont typeface="Wingdings 3" charset="2"/>
              <a:buChar char=""/>
              <a:defRPr/>
            </a:pPr>
            <a:endParaRPr lang="en-US" dirty="0"/>
          </a:p>
          <a:p>
            <a:pPr fontAlgn="auto">
              <a:spcAft>
                <a:spcPts val="0"/>
              </a:spcAft>
              <a:buClr>
                <a:schemeClr val="bg2">
                  <a:lumMod val="40000"/>
                  <a:lumOff val="60000"/>
                </a:schemeClr>
              </a:buClr>
              <a:buFont typeface="Wingdings 3" charset="2"/>
              <a:buChar char=""/>
              <a:defRPr/>
            </a:pPr>
            <a:endParaRPr lang="en-US" dirty="0"/>
          </a:p>
          <a:p>
            <a:pPr fontAlgn="auto">
              <a:spcAft>
                <a:spcPts val="0"/>
              </a:spcAft>
              <a:buClr>
                <a:schemeClr val="bg2">
                  <a:lumMod val="40000"/>
                  <a:lumOff val="60000"/>
                </a:schemeClr>
              </a:buClr>
              <a:buFont typeface="Wingdings 3" charset="2"/>
              <a:buChar char=""/>
              <a:defRPr/>
            </a:pPr>
            <a:endParaRPr lang="en-US" dirty="0"/>
          </a:p>
          <a:p>
            <a:pPr fontAlgn="auto">
              <a:spcAft>
                <a:spcPts val="0"/>
              </a:spcAft>
              <a:buClr>
                <a:schemeClr val="bg2">
                  <a:lumMod val="40000"/>
                  <a:lumOff val="60000"/>
                </a:schemeClr>
              </a:buClr>
              <a:buFont typeface="Wingdings 3" charset="2"/>
              <a:buChar char=""/>
              <a:defRPr/>
            </a:pPr>
            <a:endParaRPr lang="en-US" dirty="0"/>
          </a:p>
          <a:p>
            <a:pPr fontAlgn="auto">
              <a:spcAft>
                <a:spcPts val="0"/>
              </a:spcAft>
              <a:buClr>
                <a:schemeClr val="bg2">
                  <a:lumMod val="40000"/>
                  <a:lumOff val="60000"/>
                </a:schemeClr>
              </a:buClr>
              <a:buFont typeface="Wingdings 3" charset="2"/>
              <a:buChar char=""/>
              <a:defRPr/>
            </a:pPr>
            <a:endParaRPr lang="en-US" dirty="0"/>
          </a:p>
          <a:p>
            <a:pPr marL="0" indent="0" fontAlgn="auto">
              <a:spcAft>
                <a:spcPts val="0"/>
              </a:spcAft>
              <a:buClr>
                <a:schemeClr val="bg2">
                  <a:lumMod val="40000"/>
                  <a:lumOff val="60000"/>
                </a:schemeClr>
              </a:buClr>
              <a:buFont typeface="Wingdings 3" charset="2"/>
              <a:buNone/>
              <a:defRPr/>
            </a:pPr>
            <a:endParaRPr lang="en-US" dirty="0"/>
          </a:p>
          <a:p>
            <a:pPr marL="0" indent="0" fontAlgn="auto">
              <a:spcAft>
                <a:spcPts val="0"/>
              </a:spcAft>
              <a:buClr>
                <a:schemeClr val="bg2">
                  <a:lumMod val="40000"/>
                  <a:lumOff val="60000"/>
                </a:schemeClr>
              </a:buClr>
              <a:buFont typeface="Wingdings 3" charset="2"/>
              <a:buNone/>
              <a:defRPr/>
            </a:pPr>
            <a:endParaRPr lang="en-US" dirty="0"/>
          </a:p>
          <a:p>
            <a:pPr marL="0" indent="0" fontAlgn="auto">
              <a:spcAft>
                <a:spcPts val="0"/>
              </a:spcAft>
              <a:buClr>
                <a:schemeClr val="bg2">
                  <a:lumMod val="40000"/>
                  <a:lumOff val="60000"/>
                </a:schemeClr>
              </a:buClr>
              <a:buFont typeface="Wingdings 3" charset="2"/>
              <a:buNone/>
              <a:defRPr/>
            </a:pPr>
            <a:endParaRPr lang="en-US" dirty="0"/>
          </a:p>
          <a:p>
            <a:pPr marL="0" indent="0" algn="r" fontAlgn="auto">
              <a:spcAft>
                <a:spcPts val="0"/>
              </a:spcAft>
              <a:buClr>
                <a:schemeClr val="bg2">
                  <a:lumMod val="40000"/>
                  <a:lumOff val="60000"/>
                </a:schemeClr>
              </a:buClr>
              <a:buFont typeface="Wingdings 3" charset="2"/>
              <a:buNone/>
              <a:defRPr/>
            </a:pPr>
            <a:r>
              <a:rPr lang="en-US" b="1" i="1" dirty="0"/>
              <a:t>Thank you for your attention</a:t>
            </a:r>
          </a:p>
          <a:p>
            <a:pPr marL="0" indent="0" fontAlgn="auto">
              <a:spcAft>
                <a:spcPts val="0"/>
              </a:spcAft>
              <a:buClr>
                <a:schemeClr val="bg2">
                  <a:lumMod val="40000"/>
                  <a:lumOff val="60000"/>
                </a:schemeClr>
              </a:buClr>
              <a:buFont typeface="Wingdings 3" charset="2"/>
              <a:buNone/>
              <a:defRPr/>
            </a:pPr>
            <a:endParaRPr lang="en-US" dirty="0"/>
          </a:p>
        </p:txBody>
      </p:sp>
      <p:pic>
        <p:nvPicPr>
          <p:cNvPr id="307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1575" y="982663"/>
            <a:ext cx="6538913" cy="44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46113" y="452438"/>
            <a:ext cx="9404350" cy="746125"/>
          </a:xfrm>
        </p:spPr>
        <p:txBody>
          <a:bodyPr/>
          <a:lstStyle/>
          <a:p>
            <a:r>
              <a:rPr lang="en-US" altLang="en-US" sz="2800"/>
              <a:t>References</a:t>
            </a:r>
          </a:p>
        </p:txBody>
      </p:sp>
      <p:sp>
        <p:nvSpPr>
          <p:cNvPr id="3" name="Content Placeholder 2"/>
          <p:cNvSpPr>
            <a:spLocks noGrp="1"/>
          </p:cNvSpPr>
          <p:nvPr>
            <p:ph idx="1"/>
          </p:nvPr>
        </p:nvSpPr>
        <p:spPr>
          <a:xfrm>
            <a:off x="1103313" y="1060450"/>
            <a:ext cx="8947150" cy="5187950"/>
          </a:xfrm>
        </p:spPr>
        <p:txBody>
          <a:bodyPr rtlCol="0">
            <a:normAutofit fontScale="85000" lnSpcReduction="10000"/>
          </a:bodyPr>
          <a:lstStyle/>
          <a:p>
            <a:pPr fontAlgn="auto">
              <a:spcAft>
                <a:spcPts val="0"/>
              </a:spcAft>
              <a:buClr>
                <a:schemeClr val="bg2">
                  <a:lumMod val="40000"/>
                  <a:lumOff val="60000"/>
                </a:schemeClr>
              </a:buClr>
              <a:buFont typeface="Arial" panose="020B0604020202020204" pitchFamily="34" charset="0"/>
              <a:buChar char="•"/>
              <a:defRPr/>
            </a:pPr>
            <a:r>
              <a:rPr lang="en-US" dirty="0">
                <a:hlinkClick r:id="rId2"/>
              </a:rPr>
              <a:t>https://www.imf.org/external/datamapper/NGDPDPC@WEO/UVK/EURO/EU</a:t>
            </a:r>
            <a:endParaRPr lang="en-US" dirty="0"/>
          </a:p>
          <a:p>
            <a:pPr fontAlgn="auto">
              <a:spcAft>
                <a:spcPts val="0"/>
              </a:spcAft>
              <a:buClr>
                <a:schemeClr val="bg2">
                  <a:lumMod val="40000"/>
                  <a:lumOff val="60000"/>
                </a:schemeClr>
              </a:buClr>
              <a:buFont typeface="Arial" panose="020B0604020202020204" pitchFamily="34" charset="0"/>
              <a:buChar char="•"/>
              <a:defRPr/>
            </a:pPr>
            <a:r>
              <a:rPr lang="en-US" dirty="0">
                <a:hlinkClick r:id="rId3"/>
              </a:rPr>
              <a:t>https://ec.europa.eu/regional_policy/en/projects/estonia/estonia-leads-the-way-with-advanced-e-services-for-citizens</a:t>
            </a:r>
            <a:endParaRPr lang="en-US" dirty="0"/>
          </a:p>
          <a:p>
            <a:pPr fontAlgn="auto">
              <a:spcAft>
                <a:spcPts val="0"/>
              </a:spcAft>
              <a:buClr>
                <a:schemeClr val="bg2">
                  <a:lumMod val="40000"/>
                  <a:lumOff val="60000"/>
                </a:schemeClr>
              </a:buClr>
              <a:buFont typeface="Arial" panose="020B0604020202020204" pitchFamily="34" charset="0"/>
              <a:buChar char="•"/>
              <a:defRPr/>
            </a:pPr>
            <a:r>
              <a:rPr lang="en-US" dirty="0">
                <a:hlinkClick r:id="rId4"/>
              </a:rPr>
              <a:t>https://data.worldbank.org/indicator/FP.CPI.TOTL.ZG</a:t>
            </a:r>
            <a:endParaRPr lang="en-US" dirty="0"/>
          </a:p>
          <a:p>
            <a:pPr fontAlgn="auto">
              <a:spcAft>
                <a:spcPts val="0"/>
              </a:spcAft>
              <a:buClr>
                <a:schemeClr val="bg2">
                  <a:lumMod val="40000"/>
                  <a:lumOff val="60000"/>
                </a:schemeClr>
              </a:buClr>
              <a:buFont typeface="Arial" panose="020B0604020202020204" pitchFamily="34" charset="0"/>
              <a:buChar char="•"/>
              <a:defRPr/>
            </a:pPr>
            <a:r>
              <a:rPr lang="en-US" dirty="0"/>
              <a:t>Hartwell L, </a:t>
            </a:r>
            <a:r>
              <a:rPr lang="en-US" dirty="0" err="1"/>
              <a:t>Rakstyte</a:t>
            </a:r>
            <a:r>
              <a:rPr lang="en-US" dirty="0"/>
              <a:t> A., </a:t>
            </a:r>
            <a:r>
              <a:rPr lang="en-US" dirty="0" err="1"/>
              <a:t>Ryng</a:t>
            </a:r>
            <a:r>
              <a:rPr lang="en-US" dirty="0"/>
              <a:t>, J., &amp; </a:t>
            </a:r>
            <a:r>
              <a:rPr lang="en-US" dirty="0" err="1"/>
              <a:t>Selga</a:t>
            </a:r>
            <a:r>
              <a:rPr lang="en-US" dirty="0"/>
              <a:t> E.K. (2022). “Winter is coming: The Baltics and the Russia- Ukraine war. Ideas and Policy recommendations”, LSE Ideas [online] Available at: </a:t>
            </a:r>
            <a:r>
              <a:rPr lang="en-US" u="sng" dirty="0">
                <a:hlinkClick r:id="rId5"/>
              </a:rPr>
              <a:t>https://www.lse.ac.uk/ideas/Assets/Documents/reports/2022-12-05-BalticRussia-FINALweb.pdf</a:t>
            </a:r>
            <a:r>
              <a:rPr lang="en-US" dirty="0"/>
              <a:t> [retrieved 25/11/2023] </a:t>
            </a:r>
          </a:p>
          <a:p>
            <a:pPr fontAlgn="auto">
              <a:spcAft>
                <a:spcPts val="0"/>
              </a:spcAft>
              <a:buClr>
                <a:schemeClr val="bg2">
                  <a:lumMod val="40000"/>
                  <a:lumOff val="60000"/>
                </a:schemeClr>
              </a:buClr>
              <a:buFont typeface="Arial" panose="020B0604020202020204" pitchFamily="34" charset="0"/>
              <a:buChar char="•"/>
              <a:defRPr/>
            </a:pPr>
            <a:r>
              <a:rPr lang="en-US" dirty="0"/>
              <a:t>Pogarska et al (2023). How Ukrainian migrants affect the economies of European countries [online] </a:t>
            </a:r>
            <a:r>
              <a:rPr lang="en-US" dirty="0" err="1"/>
              <a:t>Avalailable</a:t>
            </a:r>
            <a:r>
              <a:rPr lang="en-US" dirty="0"/>
              <a:t> at: </a:t>
            </a:r>
            <a:r>
              <a:rPr lang="en-US" dirty="0">
                <a:hlinkClick r:id="rId6"/>
              </a:rPr>
              <a:t>https://cepr.org/voxeu/columns/how-ukrainian-migrants-affect-economies-european-countries</a:t>
            </a:r>
            <a:r>
              <a:rPr lang="en-US" dirty="0"/>
              <a:t> [retrieved 24/12/2023]</a:t>
            </a:r>
          </a:p>
          <a:p>
            <a:pPr fontAlgn="auto">
              <a:spcAft>
                <a:spcPts val="0"/>
              </a:spcAft>
              <a:buClr>
                <a:schemeClr val="bg2">
                  <a:lumMod val="40000"/>
                  <a:lumOff val="60000"/>
                </a:schemeClr>
              </a:buClr>
              <a:buFont typeface="Arial" panose="020B0604020202020204" pitchFamily="34" charset="0"/>
              <a:buChar char="•"/>
              <a:defRPr/>
            </a:pPr>
            <a:r>
              <a:rPr lang="en-US" dirty="0" err="1"/>
              <a:t>Redeker</a:t>
            </a:r>
            <a:r>
              <a:rPr lang="en-US" dirty="0"/>
              <a:t> N. (2022). “Same shock, different effects. EU member states’ exposure to the economic consequences of Putin’s war. Policy Brief”. </a:t>
            </a:r>
            <a:r>
              <a:rPr lang="en-US" dirty="0" err="1"/>
              <a:t>Hertie</a:t>
            </a:r>
            <a:r>
              <a:rPr lang="en-US" dirty="0"/>
              <a:t> School- Jacques </a:t>
            </a:r>
            <a:r>
              <a:rPr lang="en-US" dirty="0" err="1"/>
              <a:t>Delors</a:t>
            </a:r>
            <a:r>
              <a:rPr lang="en-US" dirty="0"/>
              <a:t> Centre [online] Available at: </a:t>
            </a:r>
            <a:r>
              <a:rPr lang="en-US" u="sng" dirty="0">
                <a:hlinkClick r:id="rId7"/>
              </a:rPr>
              <a:t>https://www.delorscentre.eu/fileadmin/2_Research/1_About_our_research/2_Research_centres/6_Jacques_Delors_Centre/Publications/20220307_Economic_Consequences_Ukraine_Redeker.pdf</a:t>
            </a:r>
            <a:r>
              <a:rPr lang="en-US" dirty="0"/>
              <a:t> [retrieved 3/12/2023</a:t>
            </a:r>
          </a:p>
          <a:p>
            <a:pPr fontAlgn="auto">
              <a:spcAft>
                <a:spcPts val="0"/>
              </a:spcAft>
              <a:buClr>
                <a:schemeClr val="bg2">
                  <a:lumMod val="40000"/>
                  <a:lumOff val="60000"/>
                </a:schemeClr>
              </a:buClr>
              <a:buFont typeface="Arial" panose="020B0604020202020204" pitchFamily="34" charset="0"/>
              <a:buChar char="•"/>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63D40"/>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a:t>I. The Baltic Nations in a nutshell</a:t>
            </a:r>
          </a:p>
        </p:txBody>
      </p:sp>
      <p:sp>
        <p:nvSpPr>
          <p:cNvPr id="3" name="Content Placeholder 2"/>
          <p:cNvSpPr>
            <a:spLocks noGrp="1"/>
          </p:cNvSpPr>
          <p:nvPr>
            <p:ph idx="1"/>
          </p:nvPr>
        </p:nvSpPr>
        <p:spPr>
          <a:xfrm>
            <a:off x="811213" y="1690688"/>
            <a:ext cx="9591675" cy="4557712"/>
          </a:xfrm>
        </p:spPr>
        <p:txBody>
          <a:bodyPr rtlCol="0">
            <a:normAutofit/>
          </a:bodyPr>
          <a:lstStyle/>
          <a:p>
            <a:pPr fontAlgn="auto">
              <a:spcAft>
                <a:spcPts val="0"/>
              </a:spcAft>
              <a:buClr>
                <a:schemeClr val="bg2">
                  <a:lumMod val="40000"/>
                  <a:lumOff val="60000"/>
                </a:schemeClr>
              </a:buClr>
              <a:buFont typeface="Wingdings 3" charset="2"/>
              <a:buChar char=""/>
              <a:defRPr/>
            </a:pPr>
            <a:r>
              <a:rPr lang="en-US" dirty="0"/>
              <a:t>Small- but ethnically diverse- populations</a:t>
            </a:r>
          </a:p>
          <a:p>
            <a:pPr marL="0" indent="0" fontAlgn="auto">
              <a:spcAft>
                <a:spcPts val="0"/>
              </a:spcAft>
              <a:buClr>
                <a:schemeClr val="bg2">
                  <a:lumMod val="40000"/>
                  <a:lumOff val="60000"/>
                </a:schemeClr>
              </a:buClr>
              <a:buFont typeface="Wingdings 3" charset="2"/>
              <a:buNone/>
              <a:defRPr/>
            </a:pPr>
            <a:endParaRPr lang="en-US" dirty="0"/>
          </a:p>
          <a:p>
            <a:pPr fontAlgn="auto">
              <a:spcAft>
                <a:spcPts val="0"/>
              </a:spcAft>
              <a:buClr>
                <a:schemeClr val="bg2">
                  <a:lumMod val="40000"/>
                  <a:lumOff val="60000"/>
                </a:schemeClr>
              </a:buClr>
              <a:buFont typeface="Wingdings 3" charset="2"/>
              <a:buChar char=""/>
              <a:defRPr/>
            </a:pPr>
            <a:r>
              <a:rPr lang="en-US" dirty="0"/>
              <a:t>Estonia: 1.202.762 (Estonian 68,7%- </a:t>
            </a:r>
            <a:r>
              <a:rPr lang="en-US" dirty="0">
                <a:solidFill>
                  <a:schemeClr val="accent3">
                    <a:lumMod val="75000"/>
                  </a:schemeClr>
                </a:solidFill>
              </a:rPr>
              <a:t>Russian 20,1%</a:t>
            </a:r>
            <a:r>
              <a:rPr lang="en-US" dirty="0"/>
              <a:t>-…)</a:t>
            </a:r>
          </a:p>
          <a:p>
            <a:pPr marL="0" indent="0" fontAlgn="auto">
              <a:spcAft>
                <a:spcPts val="0"/>
              </a:spcAft>
              <a:buClr>
                <a:schemeClr val="bg2">
                  <a:lumMod val="40000"/>
                  <a:lumOff val="60000"/>
                </a:schemeClr>
              </a:buClr>
              <a:buFont typeface="Wingdings 3" charset="2"/>
              <a:buNone/>
              <a:defRPr/>
            </a:pPr>
            <a:r>
              <a:rPr lang="en-US" dirty="0"/>
              <a:t>     Latvia: 1.821.750 residents (Latvian 62,7%- </a:t>
            </a:r>
            <a:r>
              <a:rPr lang="en-US" dirty="0">
                <a:solidFill>
                  <a:schemeClr val="accent3">
                    <a:lumMod val="75000"/>
                  </a:schemeClr>
                </a:solidFill>
              </a:rPr>
              <a:t>Russian 24,5%</a:t>
            </a:r>
            <a:r>
              <a:rPr lang="en-US" dirty="0"/>
              <a:t>-…)</a:t>
            </a:r>
          </a:p>
          <a:p>
            <a:pPr marL="0" indent="0" fontAlgn="auto">
              <a:spcAft>
                <a:spcPts val="0"/>
              </a:spcAft>
              <a:buClr>
                <a:schemeClr val="bg2">
                  <a:lumMod val="40000"/>
                  <a:lumOff val="60000"/>
                </a:schemeClr>
              </a:buClr>
              <a:buFont typeface="Wingdings 3" charset="2"/>
              <a:buNone/>
              <a:defRPr/>
            </a:pPr>
            <a:r>
              <a:rPr lang="en-US" dirty="0"/>
              <a:t>     Lithuania: 2.655.755 (Lithuanian 84,6%- Polish 6,5%- </a:t>
            </a:r>
            <a:r>
              <a:rPr lang="en-US" dirty="0">
                <a:solidFill>
                  <a:schemeClr val="accent3">
                    <a:lumMod val="75000"/>
                  </a:schemeClr>
                </a:solidFill>
              </a:rPr>
              <a:t>Russian 5%</a:t>
            </a:r>
            <a:r>
              <a:rPr lang="en-US" dirty="0"/>
              <a:t>-…)</a:t>
            </a:r>
          </a:p>
          <a:p>
            <a:pPr marL="0" indent="0" fontAlgn="auto">
              <a:spcAft>
                <a:spcPts val="0"/>
              </a:spcAft>
              <a:buClr>
                <a:schemeClr val="bg2">
                  <a:lumMod val="40000"/>
                  <a:lumOff val="60000"/>
                </a:schemeClr>
              </a:buClr>
              <a:buFont typeface="Wingdings 3" charset="2"/>
              <a:buNone/>
              <a:defRPr/>
            </a:pPr>
            <a:endParaRPr lang="en-US" dirty="0"/>
          </a:p>
          <a:p>
            <a:pPr fontAlgn="auto">
              <a:spcAft>
                <a:spcPts val="0"/>
              </a:spcAft>
              <a:buClr>
                <a:schemeClr val="bg2">
                  <a:lumMod val="40000"/>
                  <a:lumOff val="60000"/>
                </a:schemeClr>
              </a:buClr>
              <a:buFont typeface="Wingdings 3" charset="2"/>
              <a:buChar char=""/>
              <a:defRPr/>
            </a:pPr>
            <a:r>
              <a:rPr lang="en-US" dirty="0"/>
              <a:t>GDP per capita (current prices): Estonia 28.631 $</a:t>
            </a:r>
          </a:p>
          <a:p>
            <a:pPr marL="0" indent="0" fontAlgn="auto">
              <a:spcAft>
                <a:spcPts val="0"/>
              </a:spcAft>
              <a:buClr>
                <a:schemeClr val="bg2">
                  <a:lumMod val="40000"/>
                  <a:lumOff val="60000"/>
                </a:schemeClr>
              </a:buClr>
              <a:buFont typeface="Wingdings 3" charset="2"/>
              <a:buNone/>
              <a:defRPr/>
            </a:pPr>
            <a:r>
              <a:rPr lang="en-US" dirty="0"/>
              <a:t>                                                              Latvia 26.950 $</a:t>
            </a:r>
          </a:p>
          <a:p>
            <a:pPr marL="0" indent="0" fontAlgn="auto">
              <a:spcAft>
                <a:spcPts val="0"/>
              </a:spcAft>
              <a:buClr>
                <a:schemeClr val="bg2">
                  <a:lumMod val="40000"/>
                  <a:lumOff val="60000"/>
                </a:schemeClr>
              </a:buClr>
              <a:buFont typeface="Wingdings 3" charset="2"/>
              <a:buNone/>
              <a:defRPr/>
            </a:pPr>
            <a:r>
              <a:rPr lang="en-US" dirty="0"/>
              <a:t>                                                              Lithuania 31.120 $                                   </a:t>
            </a:r>
          </a:p>
          <a:p>
            <a:pPr marL="0" indent="0" algn="r" fontAlgn="auto">
              <a:spcAft>
                <a:spcPts val="0"/>
              </a:spcAft>
              <a:buClr>
                <a:schemeClr val="bg2">
                  <a:lumMod val="40000"/>
                  <a:lumOff val="60000"/>
                </a:schemeClr>
              </a:buClr>
              <a:buFont typeface="Wingdings 3" charset="2"/>
              <a:buNone/>
              <a:defRPr/>
            </a:pPr>
            <a:r>
              <a:rPr lang="en-US" dirty="0"/>
              <a:t>(</a:t>
            </a:r>
            <a:r>
              <a:rPr lang="en-US" i="1" dirty="0"/>
              <a:t>imf.org</a:t>
            </a:r>
            <a:r>
              <a:rPr lang="en-US" dirty="0"/>
              <a:t>)</a:t>
            </a:r>
          </a:p>
          <a:p>
            <a:pPr marL="0" indent="0" fontAlgn="auto">
              <a:spcAft>
                <a:spcPts val="0"/>
              </a:spcAft>
              <a:buClr>
                <a:schemeClr val="bg2">
                  <a:lumMod val="40000"/>
                  <a:lumOff val="60000"/>
                </a:schemeClr>
              </a:buClr>
              <a:buFont typeface="Wingdings 3" charset="2"/>
              <a:buNone/>
              <a:defRPr/>
            </a:pPr>
            <a:endParaRPr lang="en-US" dirty="0"/>
          </a:p>
          <a:p>
            <a:pPr marL="0" indent="0" fontAlgn="auto">
              <a:spcAft>
                <a:spcPts val="0"/>
              </a:spcAft>
              <a:buClr>
                <a:schemeClr val="bg2">
                  <a:lumMod val="40000"/>
                  <a:lumOff val="60000"/>
                </a:schemeClr>
              </a:buClr>
              <a:buFont typeface="Wingdings 3" charset="2"/>
              <a:buNone/>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63D40"/>
        </a:solid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a:t>I. Their Baltic Nations in a nutshell</a:t>
            </a:r>
          </a:p>
        </p:txBody>
      </p:sp>
      <p:sp>
        <p:nvSpPr>
          <p:cNvPr id="3" name="Content Placeholder 2"/>
          <p:cNvSpPr>
            <a:spLocks noGrp="1"/>
          </p:cNvSpPr>
          <p:nvPr>
            <p:ph idx="1"/>
          </p:nvPr>
        </p:nvSpPr>
        <p:spPr/>
        <p:txBody>
          <a:bodyPr rtlCol="0">
            <a:normAutofit/>
          </a:bodyPr>
          <a:lstStyle/>
          <a:p>
            <a:pPr fontAlgn="auto">
              <a:spcAft>
                <a:spcPts val="0"/>
              </a:spcAft>
              <a:buClr>
                <a:schemeClr val="bg2">
                  <a:lumMod val="40000"/>
                  <a:lumOff val="60000"/>
                </a:schemeClr>
              </a:buClr>
              <a:buFont typeface="Wingdings 3" charset="2"/>
              <a:buChar char=""/>
              <a:defRPr/>
            </a:pPr>
            <a:r>
              <a:rPr lang="en-US" dirty="0"/>
              <a:t>They gained their independence from the Soviet Union, in 1991</a:t>
            </a:r>
          </a:p>
          <a:p>
            <a:pPr fontAlgn="auto">
              <a:spcAft>
                <a:spcPts val="0"/>
              </a:spcAft>
              <a:buClr>
                <a:schemeClr val="bg2">
                  <a:lumMod val="40000"/>
                  <a:lumOff val="60000"/>
                </a:schemeClr>
              </a:buClr>
              <a:buFont typeface="Wingdings 3" charset="2"/>
              <a:buChar char=""/>
              <a:defRPr/>
            </a:pPr>
            <a:endParaRPr lang="en-US" dirty="0"/>
          </a:p>
          <a:p>
            <a:pPr fontAlgn="auto">
              <a:spcAft>
                <a:spcPts val="0"/>
              </a:spcAft>
              <a:buClr>
                <a:schemeClr val="bg2">
                  <a:lumMod val="40000"/>
                  <a:lumOff val="60000"/>
                </a:schemeClr>
              </a:buClr>
              <a:buFont typeface="Wingdings 3" charset="2"/>
              <a:buChar char=""/>
              <a:defRPr/>
            </a:pPr>
            <a:r>
              <a:rPr lang="en-US" dirty="0"/>
              <a:t>They joined the EU with the Fifth Enlargement, in 2004</a:t>
            </a:r>
          </a:p>
          <a:p>
            <a:pPr marL="0" indent="0" fontAlgn="auto">
              <a:spcAft>
                <a:spcPts val="0"/>
              </a:spcAft>
              <a:buClr>
                <a:schemeClr val="bg2">
                  <a:lumMod val="40000"/>
                  <a:lumOff val="60000"/>
                </a:schemeClr>
              </a:buClr>
              <a:buFont typeface="Wingdings 3" charset="2"/>
              <a:buNone/>
              <a:defRPr/>
            </a:pPr>
            <a:endParaRPr lang="en-US" dirty="0"/>
          </a:p>
          <a:p>
            <a:pPr fontAlgn="auto">
              <a:spcAft>
                <a:spcPts val="0"/>
              </a:spcAft>
              <a:buClr>
                <a:schemeClr val="bg2">
                  <a:lumMod val="40000"/>
                  <a:lumOff val="60000"/>
                </a:schemeClr>
              </a:buClr>
              <a:buFont typeface="Wingdings 3" charset="2"/>
              <a:buChar char=""/>
              <a:defRPr/>
            </a:pPr>
            <a:r>
              <a:rPr lang="en-US" dirty="0"/>
              <a:t>Their narrative?    </a:t>
            </a:r>
            <a:r>
              <a:rPr lang="en-US" sz="4400" dirty="0">
                <a:solidFill>
                  <a:schemeClr val="accent3">
                    <a:lumMod val="75000"/>
                  </a:schemeClr>
                </a:solidFill>
              </a:rPr>
              <a:t>Security</a:t>
            </a:r>
          </a:p>
          <a:p>
            <a:pPr fontAlgn="auto">
              <a:spcAft>
                <a:spcPts val="0"/>
              </a:spcAft>
              <a:buClr>
                <a:schemeClr val="bg2">
                  <a:lumMod val="40000"/>
                  <a:lumOff val="60000"/>
                </a:schemeClr>
              </a:buClr>
              <a:buFont typeface="Wingdings 3" charset="2"/>
              <a:buChar char=""/>
              <a:defRPr/>
            </a:pPr>
            <a:endParaRPr lang="en-US" dirty="0">
              <a:solidFill>
                <a:schemeClr val="accent3">
                  <a:lumMod val="75000"/>
                </a:schemeClr>
              </a:solidFill>
            </a:endParaRPr>
          </a:p>
          <a:p>
            <a:pPr marL="0" indent="0" fontAlgn="auto">
              <a:spcAft>
                <a:spcPts val="0"/>
              </a:spcAft>
              <a:buClr>
                <a:schemeClr val="bg2">
                  <a:lumMod val="40000"/>
                  <a:lumOff val="60000"/>
                </a:schemeClr>
              </a:buClr>
              <a:buFont typeface="Wingdings 3" charset="2"/>
              <a:buNone/>
              <a:defRPr/>
            </a:pPr>
            <a:endParaRPr lang="en-US" dirty="0">
              <a:solidFill>
                <a:schemeClr val="accent3">
                  <a:lumMod val="75000"/>
                </a:schemeClr>
              </a:solidFill>
            </a:endParaRPr>
          </a:p>
          <a:p>
            <a:pPr fontAlgn="auto">
              <a:spcAft>
                <a:spcPts val="0"/>
              </a:spcAft>
              <a:buClr>
                <a:schemeClr val="bg2">
                  <a:lumMod val="40000"/>
                  <a:lumOff val="60000"/>
                </a:schemeClr>
              </a:buClr>
              <a:buFont typeface="Wingdings 3" charset="2"/>
              <a:buChar char=""/>
              <a:defRPr/>
            </a:pPr>
            <a:endParaRPr lang="en-US" sz="4400" dirty="0">
              <a:solidFill>
                <a:schemeClr val="accent3">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63D40"/>
        </a:soli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1309688" y="587375"/>
            <a:ext cx="3402012" cy="5614988"/>
          </a:xfrm>
        </p:spPr>
        <p:txBody>
          <a:bodyPr/>
          <a:lstStyle/>
          <a:p>
            <a:r>
              <a:rPr lang="en-US" altLang="en-US" sz="2800"/>
              <a:t>The Baltic States share over 1.370 km of borders with Russia</a:t>
            </a:r>
            <a:br>
              <a:rPr lang="en-US" altLang="en-US" sz="2800"/>
            </a:br>
            <a:br>
              <a:rPr lang="en-US" altLang="en-US" sz="2800"/>
            </a:br>
            <a:br>
              <a:rPr lang="en-US" altLang="en-US" sz="2800"/>
            </a:br>
            <a:r>
              <a:rPr lang="en-US" altLang="en-US"/>
              <a:t>“Fun Fact”: Latvia and Estonia didn’t have ratified borders with Russia before their accession to the EU</a:t>
            </a:r>
          </a:p>
        </p:txBody>
      </p:sp>
      <p:pic>
        <p:nvPicPr>
          <p:cNvPr id="10243"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192713" y="819150"/>
            <a:ext cx="6254750" cy="515143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63D40"/>
        </a:soli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t>I. Tensions between the Baltic States and Russia</a:t>
            </a:r>
          </a:p>
        </p:txBody>
      </p:sp>
      <p:sp>
        <p:nvSpPr>
          <p:cNvPr id="3" name="Content Placeholder 2"/>
          <p:cNvSpPr>
            <a:spLocks noGrp="1"/>
          </p:cNvSpPr>
          <p:nvPr>
            <p:ph idx="1"/>
          </p:nvPr>
        </p:nvSpPr>
        <p:spPr/>
        <p:txBody>
          <a:bodyPr rtlCol="0">
            <a:normAutofit/>
          </a:bodyPr>
          <a:lstStyle/>
          <a:p>
            <a:pPr fontAlgn="auto">
              <a:spcAft>
                <a:spcPts val="0"/>
              </a:spcAft>
              <a:buClr>
                <a:schemeClr val="bg2">
                  <a:lumMod val="40000"/>
                  <a:lumOff val="60000"/>
                </a:schemeClr>
              </a:buClr>
              <a:buFont typeface="Wingdings 3" charset="2"/>
              <a:buChar char=""/>
              <a:defRPr/>
            </a:pPr>
            <a:r>
              <a:rPr lang="en-US" dirty="0"/>
              <a:t>EU and NATO memberships were accepted with discontent in Moscow: loss of territory that was perceived to be under the Russian sphere of influence</a:t>
            </a:r>
          </a:p>
          <a:p>
            <a:pPr fontAlgn="auto">
              <a:spcAft>
                <a:spcPts val="0"/>
              </a:spcAft>
              <a:buClr>
                <a:schemeClr val="bg2">
                  <a:lumMod val="40000"/>
                  <a:lumOff val="60000"/>
                </a:schemeClr>
              </a:buClr>
              <a:buFont typeface="Wingdings 3" charset="2"/>
              <a:buChar char=""/>
              <a:defRPr/>
            </a:pPr>
            <a:endParaRPr lang="en-US" dirty="0"/>
          </a:p>
          <a:p>
            <a:pPr fontAlgn="auto">
              <a:spcAft>
                <a:spcPts val="0"/>
              </a:spcAft>
              <a:buClr>
                <a:schemeClr val="bg2">
                  <a:lumMod val="40000"/>
                  <a:lumOff val="60000"/>
                </a:schemeClr>
              </a:buClr>
              <a:buFont typeface="Wingdings 3" charset="2"/>
              <a:buChar char=""/>
              <a:defRPr/>
            </a:pPr>
            <a:r>
              <a:rPr lang="en-US" dirty="0"/>
              <a:t>The three countries were extremely pro-active in offering assistance to the European trajectory of another 6 former Soviet Republics: Armenia, Azerbaijan, Belarus, </a:t>
            </a:r>
            <a:r>
              <a:rPr lang="en-US" dirty="0">
                <a:solidFill>
                  <a:schemeClr val="accent1">
                    <a:lumMod val="60000"/>
                    <a:lumOff val="40000"/>
                  </a:schemeClr>
                </a:solidFill>
              </a:rPr>
              <a:t>Georgia</a:t>
            </a:r>
            <a:r>
              <a:rPr lang="en-US" dirty="0"/>
              <a:t>, Moldova, and </a:t>
            </a:r>
            <a:r>
              <a:rPr lang="en-US" dirty="0">
                <a:solidFill>
                  <a:schemeClr val="accent3">
                    <a:lumMod val="75000"/>
                  </a:schemeClr>
                </a:solidFill>
              </a:rPr>
              <a:t>Ukraine</a:t>
            </a:r>
          </a:p>
          <a:p>
            <a:pPr marL="0" indent="0" fontAlgn="auto">
              <a:spcAft>
                <a:spcPts val="0"/>
              </a:spcAft>
              <a:buClr>
                <a:schemeClr val="bg2">
                  <a:lumMod val="40000"/>
                  <a:lumOff val="60000"/>
                </a:schemeClr>
              </a:buClr>
              <a:buFont typeface="Wingdings 3" charset="2"/>
              <a:buNone/>
              <a:defRPr/>
            </a:pPr>
            <a:r>
              <a:rPr lang="en-US" dirty="0"/>
              <a:t>     Important initiative in that direction: the Eastern Partnership Policy            </a:t>
            </a:r>
          </a:p>
          <a:p>
            <a:pPr marL="0" indent="0" fontAlgn="auto">
              <a:spcAft>
                <a:spcPts val="0"/>
              </a:spcAft>
              <a:buClr>
                <a:schemeClr val="bg2">
                  <a:lumMod val="40000"/>
                  <a:lumOff val="60000"/>
                </a:schemeClr>
              </a:buClr>
              <a:buFont typeface="Wingdings 3" charset="2"/>
              <a:buNone/>
              <a:defRPr/>
            </a:pPr>
            <a:r>
              <a:rPr lang="en-US" dirty="0"/>
              <a:t>     (2009)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63D40"/>
        </a:soli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a:t>I. The Baltic “battlefield”</a:t>
            </a:r>
          </a:p>
        </p:txBody>
      </p:sp>
      <p:sp>
        <p:nvSpPr>
          <p:cNvPr id="3" name="Content Placeholder 2"/>
          <p:cNvSpPr>
            <a:spLocks noGrp="1"/>
          </p:cNvSpPr>
          <p:nvPr>
            <p:ph idx="1"/>
          </p:nvPr>
        </p:nvSpPr>
        <p:spPr/>
        <p:txBody>
          <a:bodyPr rtlCol="0">
            <a:normAutofit/>
          </a:bodyPr>
          <a:lstStyle/>
          <a:p>
            <a:pPr fontAlgn="auto">
              <a:spcAft>
                <a:spcPts val="0"/>
              </a:spcAft>
              <a:buClr>
                <a:schemeClr val="bg2">
                  <a:lumMod val="40000"/>
                  <a:lumOff val="60000"/>
                </a:schemeClr>
              </a:buClr>
              <a:buFont typeface="Wingdings 3" charset="2"/>
              <a:buChar char=""/>
              <a:defRPr/>
            </a:pPr>
            <a:r>
              <a:rPr lang="en-US" dirty="0"/>
              <a:t>The westward orientation of the Baltics and their initiatives, coupled with the clear anti-Russian sentiment of the majority of the political elites, expressed in a number of occasions, put fuel to the fire</a:t>
            </a:r>
          </a:p>
          <a:p>
            <a:pPr marL="0" indent="0" fontAlgn="auto">
              <a:spcAft>
                <a:spcPts val="0"/>
              </a:spcAft>
              <a:buClr>
                <a:schemeClr val="bg2">
                  <a:lumMod val="40000"/>
                  <a:lumOff val="60000"/>
                </a:schemeClr>
              </a:buClr>
              <a:buFont typeface="Wingdings 3" charset="2"/>
              <a:buNone/>
              <a:defRPr/>
            </a:pPr>
            <a:endParaRPr lang="en-US" dirty="0"/>
          </a:p>
          <a:p>
            <a:pPr marL="0" indent="0" fontAlgn="auto">
              <a:spcAft>
                <a:spcPts val="0"/>
              </a:spcAft>
              <a:buClr>
                <a:schemeClr val="bg2">
                  <a:lumMod val="40000"/>
                  <a:lumOff val="60000"/>
                </a:schemeClr>
              </a:buClr>
              <a:buFont typeface="Wingdings 3" charset="2"/>
              <a:buNone/>
              <a:defRPr/>
            </a:pPr>
            <a:endParaRPr lang="en-US" dirty="0"/>
          </a:p>
          <a:p>
            <a:pPr marL="0" indent="0" algn="ctr" fontAlgn="auto">
              <a:spcAft>
                <a:spcPts val="0"/>
              </a:spcAft>
              <a:buClr>
                <a:schemeClr val="bg2">
                  <a:lumMod val="40000"/>
                  <a:lumOff val="60000"/>
                </a:schemeClr>
              </a:buClr>
              <a:buFont typeface="Wingdings 3" charset="2"/>
              <a:buNone/>
              <a:defRPr/>
            </a:pPr>
            <a:r>
              <a:rPr lang="en-US" sz="2800" b="1" i="1" dirty="0">
                <a:solidFill>
                  <a:srgbClr val="FF0000"/>
                </a:solidFill>
              </a:rPr>
              <a:t>Political Warfare</a:t>
            </a:r>
          </a:p>
          <a:p>
            <a:pPr marL="0" indent="0" algn="ctr" fontAlgn="auto">
              <a:spcAft>
                <a:spcPts val="0"/>
              </a:spcAft>
              <a:buClr>
                <a:schemeClr val="bg2">
                  <a:lumMod val="40000"/>
                  <a:lumOff val="60000"/>
                </a:schemeClr>
              </a:buClr>
              <a:buFont typeface="Wingdings 3" charset="2"/>
              <a:buNone/>
              <a:defRPr/>
            </a:pPr>
            <a:r>
              <a:rPr lang="en-US" i="1" dirty="0"/>
              <a:t>“The use of all means available by a nation, short of war, to achieve its national objectives, at the expense of other countries”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63D40"/>
        </a:soli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a:t>I. The Baltic “front”- Estonia</a:t>
            </a:r>
          </a:p>
        </p:txBody>
      </p:sp>
      <p:sp>
        <p:nvSpPr>
          <p:cNvPr id="3" name="Content Placeholder 2"/>
          <p:cNvSpPr>
            <a:spLocks noGrp="1"/>
          </p:cNvSpPr>
          <p:nvPr>
            <p:ph idx="1"/>
          </p:nvPr>
        </p:nvSpPr>
        <p:spPr/>
        <p:txBody>
          <a:bodyPr rtlCol="0">
            <a:normAutofit/>
          </a:bodyPr>
          <a:lstStyle/>
          <a:p>
            <a:pPr fontAlgn="auto">
              <a:spcAft>
                <a:spcPts val="0"/>
              </a:spcAft>
              <a:buClr>
                <a:schemeClr val="bg2">
                  <a:lumMod val="40000"/>
                  <a:lumOff val="60000"/>
                </a:schemeClr>
              </a:buClr>
              <a:buFont typeface="Wingdings 3" charset="2"/>
              <a:buChar char=""/>
              <a:defRPr/>
            </a:pPr>
            <a:r>
              <a:rPr lang="en-US" dirty="0"/>
              <a:t>In April 2007, Estonia fell under a serious cyberattack</a:t>
            </a:r>
          </a:p>
          <a:p>
            <a:pPr fontAlgn="auto">
              <a:spcAft>
                <a:spcPts val="0"/>
              </a:spcAft>
              <a:buClr>
                <a:schemeClr val="bg2">
                  <a:lumMod val="40000"/>
                  <a:lumOff val="60000"/>
                </a:schemeClr>
              </a:buClr>
              <a:buFont typeface="Wingdings 3" charset="2"/>
              <a:buChar char=""/>
              <a:defRPr/>
            </a:pPr>
            <a:r>
              <a:rPr lang="en-US" dirty="0"/>
              <a:t>It lasted 22 days and brought down critical sectors of the banking system and government platforms.</a:t>
            </a:r>
          </a:p>
          <a:p>
            <a:pPr fontAlgn="auto">
              <a:spcAft>
                <a:spcPts val="0"/>
              </a:spcAft>
              <a:buClr>
                <a:schemeClr val="bg2">
                  <a:lumMod val="40000"/>
                  <a:lumOff val="60000"/>
                </a:schemeClr>
              </a:buClr>
              <a:buFont typeface="Wingdings 3" charset="2"/>
              <a:buChar char=""/>
              <a:defRPr/>
            </a:pPr>
            <a:r>
              <a:rPr lang="en-US" dirty="0"/>
              <a:t>Cyber Defense Unit</a:t>
            </a:r>
          </a:p>
          <a:p>
            <a:pPr fontAlgn="auto">
              <a:spcAft>
                <a:spcPts val="0"/>
              </a:spcAft>
              <a:buClr>
                <a:schemeClr val="bg2">
                  <a:lumMod val="40000"/>
                  <a:lumOff val="60000"/>
                </a:schemeClr>
              </a:buClr>
              <a:buFont typeface="Wingdings 3" charset="2"/>
              <a:buChar char=""/>
              <a:defRPr/>
            </a:pPr>
            <a:endParaRPr lang="en-US" dirty="0"/>
          </a:p>
          <a:p>
            <a:pPr fontAlgn="auto">
              <a:spcAft>
                <a:spcPts val="0"/>
              </a:spcAft>
              <a:buClr>
                <a:schemeClr val="bg2">
                  <a:lumMod val="40000"/>
                  <a:lumOff val="60000"/>
                </a:schemeClr>
              </a:buClr>
              <a:buFont typeface="Wingdings 3" charset="2"/>
              <a:buChar char=""/>
              <a:defRPr/>
            </a:pPr>
            <a:endParaRPr lang="en-US" dirty="0"/>
          </a:p>
          <a:p>
            <a:pPr fontAlgn="auto">
              <a:spcAft>
                <a:spcPts val="0"/>
              </a:spcAft>
              <a:buClr>
                <a:schemeClr val="bg2">
                  <a:lumMod val="40000"/>
                  <a:lumOff val="60000"/>
                </a:schemeClr>
              </a:buClr>
              <a:buFont typeface="Wingdings 3" charset="2"/>
              <a:buChar char=""/>
              <a:defRPr/>
            </a:pPr>
            <a:endParaRPr lang="en-US" dirty="0"/>
          </a:p>
          <a:p>
            <a:pPr marL="0" indent="0" algn="r" fontAlgn="auto">
              <a:spcAft>
                <a:spcPts val="0"/>
              </a:spcAft>
              <a:buClr>
                <a:schemeClr val="bg2">
                  <a:lumMod val="40000"/>
                  <a:lumOff val="60000"/>
                </a:schemeClr>
              </a:buClr>
              <a:buFont typeface="Wingdings 3" charset="2"/>
              <a:buNone/>
              <a:defRPr/>
            </a:pPr>
            <a:r>
              <a:rPr lang="en-US" sz="1600" i="1" dirty="0"/>
              <a:t>ec.europa.eu (2016)</a:t>
            </a:r>
          </a:p>
        </p:txBody>
      </p:sp>
      <p:pic>
        <p:nvPicPr>
          <p:cNvPr id="133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2250" y="4071938"/>
            <a:ext cx="816927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63D40"/>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I. The Baltic “front”- Latvia</a:t>
            </a:r>
          </a:p>
        </p:txBody>
      </p:sp>
      <p:sp>
        <p:nvSpPr>
          <p:cNvPr id="3" name="Content Placeholder 2"/>
          <p:cNvSpPr>
            <a:spLocks noGrp="1"/>
          </p:cNvSpPr>
          <p:nvPr>
            <p:ph idx="1"/>
          </p:nvPr>
        </p:nvSpPr>
        <p:spPr>
          <a:xfrm>
            <a:off x="1103313" y="1708150"/>
            <a:ext cx="8947150" cy="4540250"/>
          </a:xfrm>
        </p:spPr>
        <p:txBody>
          <a:bodyPr rtlCol="0">
            <a:normAutofit/>
          </a:bodyPr>
          <a:lstStyle/>
          <a:p>
            <a:pPr marL="0" indent="0" fontAlgn="auto">
              <a:spcAft>
                <a:spcPts val="0"/>
              </a:spcAft>
              <a:buClr>
                <a:schemeClr val="bg2">
                  <a:lumMod val="40000"/>
                  <a:lumOff val="60000"/>
                </a:schemeClr>
              </a:buClr>
              <a:buFont typeface="Wingdings 3" charset="2"/>
              <a:buNone/>
              <a:defRPr/>
            </a:pPr>
            <a:endParaRPr lang="en-US" dirty="0"/>
          </a:p>
          <a:p>
            <a:pPr marL="0" indent="0" fontAlgn="auto">
              <a:spcAft>
                <a:spcPts val="0"/>
              </a:spcAft>
              <a:buClr>
                <a:schemeClr val="bg2">
                  <a:lumMod val="40000"/>
                  <a:lumOff val="60000"/>
                </a:schemeClr>
              </a:buClr>
              <a:buFont typeface="Wingdings 3" charset="2"/>
              <a:buNone/>
              <a:defRPr/>
            </a:pPr>
            <a:r>
              <a:rPr lang="en-US" dirty="0"/>
              <a:t>Russia tailored a policy targeting the Russian/ Russian speaking population in the Baltic States- </a:t>
            </a:r>
            <a:r>
              <a:rPr lang="en-US" dirty="0">
                <a:solidFill>
                  <a:schemeClr val="accent1">
                    <a:lumMod val="60000"/>
                    <a:lumOff val="40000"/>
                  </a:schemeClr>
                </a:solidFill>
              </a:rPr>
              <a:t>Russian Compatriot Policy</a:t>
            </a:r>
          </a:p>
          <a:p>
            <a:pPr marL="0" indent="0" fontAlgn="auto">
              <a:spcAft>
                <a:spcPts val="0"/>
              </a:spcAft>
              <a:buClr>
                <a:schemeClr val="bg2">
                  <a:lumMod val="40000"/>
                  <a:lumOff val="60000"/>
                </a:schemeClr>
              </a:buClr>
              <a:buFont typeface="Wingdings 3" charset="2"/>
              <a:buNone/>
              <a:defRPr/>
            </a:pPr>
            <a:r>
              <a:rPr lang="en-US" dirty="0"/>
              <a:t>It took advantage of social media and formal media platforms to spread propaganda, in order to strengthen ties of the local Russian population with the “motherland”</a:t>
            </a:r>
          </a:p>
          <a:p>
            <a:pPr marL="0" indent="0" fontAlgn="auto">
              <a:spcAft>
                <a:spcPts val="0"/>
              </a:spcAft>
              <a:buClr>
                <a:schemeClr val="bg2">
                  <a:lumMod val="40000"/>
                  <a:lumOff val="60000"/>
                </a:schemeClr>
              </a:buClr>
              <a:buFont typeface="Wingdings 3" charset="2"/>
              <a:buNone/>
              <a:defRPr/>
            </a:pPr>
            <a:endParaRPr lang="en-US" dirty="0"/>
          </a:p>
          <a:p>
            <a:pPr marL="0" indent="0" fontAlgn="auto">
              <a:spcAft>
                <a:spcPts val="0"/>
              </a:spcAft>
              <a:buClr>
                <a:schemeClr val="bg2">
                  <a:lumMod val="40000"/>
                  <a:lumOff val="60000"/>
                </a:schemeClr>
              </a:buClr>
              <a:buFont typeface="Wingdings 3" charset="2"/>
              <a:buNone/>
              <a:defRPr/>
            </a:pPr>
            <a:r>
              <a:rPr lang="en-US" dirty="0"/>
              <a:t>This scheme appeared to be effective in Latvia, where the Russian population reaches 24,5%</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1123</TotalTime>
  <Words>1599</Words>
  <Application>Microsoft Office PowerPoint</Application>
  <PresentationFormat>Widescreen</PresentationFormat>
  <Paragraphs>175</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Century Gothic</vt:lpstr>
      <vt:lpstr>Wingdings 3</vt:lpstr>
      <vt:lpstr>Ion</vt:lpstr>
      <vt:lpstr>EU policies of the Baltic States in light of the fall-out of the Russian invasion in Ukraine</vt:lpstr>
      <vt:lpstr>Points of discussion</vt:lpstr>
      <vt:lpstr>I. The Baltic Nations in a nutshell</vt:lpstr>
      <vt:lpstr>I. Their Baltic Nations in a nutshell</vt:lpstr>
      <vt:lpstr>The Baltic States share over 1.370 km of borders with Russia   “Fun Fact”: Latvia and Estonia didn’t have ratified borders with Russia before their accession to the EU</vt:lpstr>
      <vt:lpstr>I. Tensions between the Baltic States and Russia</vt:lpstr>
      <vt:lpstr>I. The Baltic “battlefield”</vt:lpstr>
      <vt:lpstr>I. The Baltic “front”- Estonia</vt:lpstr>
      <vt:lpstr>I. The Baltic “front”- Latvia</vt:lpstr>
      <vt:lpstr>I. The Baltic “front”- Lithuania</vt:lpstr>
      <vt:lpstr>II. The Annexation of Crimea and the beginning of the current crisis</vt:lpstr>
      <vt:lpstr>II. The Annexation of Crimea and the beginning of the current crisis</vt:lpstr>
      <vt:lpstr>II. The Annexation of Crimea and the beginning of the current crisis</vt:lpstr>
      <vt:lpstr>II. Response to the aggression </vt:lpstr>
      <vt:lpstr>II. Response to the aggression </vt:lpstr>
      <vt:lpstr>III. Russian invasion in Ukraine</vt:lpstr>
      <vt:lpstr>III. Russian invasion in Ukraine</vt:lpstr>
      <vt:lpstr>III. Russian invasion in Ukraine</vt:lpstr>
      <vt:lpstr>III. Russian invasion in Ukraine</vt:lpstr>
      <vt:lpstr>III. Russian invasion in Ukraine</vt:lpstr>
      <vt:lpstr>III. Russian invasion in Ukraine</vt:lpstr>
      <vt:lpstr>III. Russian invasion in Ukraine</vt:lpstr>
      <vt:lpstr>III. Russian invasion in Ukraine</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HP</cp:lastModifiedBy>
  <cp:revision>49</cp:revision>
  <cp:lastPrinted>2024-01-05T11:59:09Z</cp:lastPrinted>
  <dcterms:created xsi:type="dcterms:W3CDTF">2024-01-04T19:45:28Z</dcterms:created>
  <dcterms:modified xsi:type="dcterms:W3CDTF">2024-01-09T21:14:01Z</dcterms:modified>
</cp:coreProperties>
</file>