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89"/>
  </p:notesMasterIdLst>
  <p:sldIdLst>
    <p:sldId id="341" r:id="rId2"/>
    <p:sldId id="356" r:id="rId3"/>
    <p:sldId id="260" r:id="rId4"/>
    <p:sldId id="373" r:id="rId5"/>
    <p:sldId id="261" r:id="rId6"/>
    <p:sldId id="262" r:id="rId7"/>
    <p:sldId id="263" r:id="rId8"/>
    <p:sldId id="264" r:id="rId9"/>
    <p:sldId id="265" r:id="rId10"/>
    <p:sldId id="266" r:id="rId11"/>
    <p:sldId id="346" r:id="rId12"/>
    <p:sldId id="367" r:id="rId13"/>
    <p:sldId id="352" r:id="rId14"/>
    <p:sldId id="342" r:id="rId15"/>
    <p:sldId id="268" r:id="rId16"/>
    <p:sldId id="269" r:id="rId17"/>
    <p:sldId id="270" r:id="rId18"/>
    <p:sldId id="271" r:id="rId19"/>
    <p:sldId id="272" r:id="rId20"/>
    <p:sldId id="273" r:id="rId21"/>
    <p:sldId id="371" r:id="rId22"/>
    <p:sldId id="374" r:id="rId23"/>
    <p:sldId id="369" r:id="rId24"/>
    <p:sldId id="274" r:id="rId25"/>
    <p:sldId id="275" r:id="rId26"/>
    <p:sldId id="276" r:id="rId27"/>
    <p:sldId id="277" r:id="rId28"/>
    <p:sldId id="278" r:id="rId29"/>
    <p:sldId id="279" r:id="rId30"/>
    <p:sldId id="280" r:id="rId31"/>
    <p:sldId id="282" r:id="rId32"/>
    <p:sldId id="349" r:id="rId33"/>
    <p:sldId id="382" r:id="rId34"/>
    <p:sldId id="383"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59" r:id="rId52"/>
    <p:sldId id="299" r:id="rId53"/>
    <p:sldId id="357" r:id="rId54"/>
    <p:sldId id="300" r:id="rId55"/>
    <p:sldId id="301" r:id="rId56"/>
    <p:sldId id="364" r:id="rId57"/>
    <p:sldId id="365" r:id="rId58"/>
    <p:sldId id="304" r:id="rId59"/>
    <p:sldId id="305" r:id="rId60"/>
    <p:sldId id="312" r:id="rId61"/>
    <p:sldId id="313" r:id="rId62"/>
    <p:sldId id="315" r:id="rId63"/>
    <p:sldId id="316" r:id="rId64"/>
    <p:sldId id="317" r:id="rId65"/>
    <p:sldId id="358" r:id="rId66"/>
    <p:sldId id="354" r:id="rId67"/>
    <p:sldId id="355" r:id="rId68"/>
    <p:sldId id="322" r:id="rId69"/>
    <p:sldId id="323" r:id="rId70"/>
    <p:sldId id="324" r:id="rId71"/>
    <p:sldId id="325" r:id="rId72"/>
    <p:sldId id="326" r:id="rId73"/>
    <p:sldId id="327" r:id="rId74"/>
    <p:sldId id="328" r:id="rId75"/>
    <p:sldId id="329" r:id="rId76"/>
    <p:sldId id="330" r:id="rId77"/>
    <p:sldId id="331" r:id="rId78"/>
    <p:sldId id="366" r:id="rId79"/>
    <p:sldId id="333" r:id="rId80"/>
    <p:sldId id="334" r:id="rId81"/>
    <p:sldId id="335" r:id="rId82"/>
    <p:sldId id="336" r:id="rId83"/>
    <p:sldId id="337" r:id="rId84"/>
    <p:sldId id="338" r:id="rId85"/>
    <p:sldId id="339" r:id="rId86"/>
    <p:sldId id="381" r:id="rId87"/>
    <p:sldId id="340" r:id="rId88"/>
  </p:sldIdLst>
  <p:sldSz cx="9144000" cy="6858000" type="screen4x3"/>
  <p:notesSz cx="6858000" cy="9144000"/>
  <p:defaultTextStyle>
    <a:defPPr>
      <a:defRPr lang="el-GR"/>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60" d="100"/>
          <a:sy n="60" d="100"/>
        </p:scale>
        <p:origin x="-1560"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69913-5F12-4BEA-AF3F-15954AF3DAA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l-GR"/>
        </a:p>
      </dgm:t>
    </dgm:pt>
    <dgm:pt modelId="{C84C9C44-B2AD-466E-A129-D7507D7874F0}">
      <dgm:prSet phldrT="[Κείμενο]" custT="1"/>
      <dgm:spPr/>
      <dgm:t>
        <a:bodyPr/>
        <a:lstStyle/>
        <a:p>
          <a:r>
            <a:rPr lang="el-GR" sz="1900" dirty="0" smtClean="0"/>
            <a:t>Εκτίμηση αναγκών</a:t>
          </a:r>
          <a:endParaRPr lang="el-GR" sz="1900" dirty="0"/>
        </a:p>
      </dgm:t>
    </dgm:pt>
    <dgm:pt modelId="{A2D358FF-16A0-49E2-B451-346CB9E9B9C8}" type="parTrans" cxnId="{AD2E3795-D1D0-421C-84F5-28FB5448EE9A}">
      <dgm:prSet/>
      <dgm:spPr/>
      <dgm:t>
        <a:bodyPr/>
        <a:lstStyle/>
        <a:p>
          <a:endParaRPr lang="el-GR"/>
        </a:p>
      </dgm:t>
    </dgm:pt>
    <dgm:pt modelId="{34BEBA01-074C-4BEB-8D3B-CCF29622834B}" type="sibTrans" cxnId="{AD2E3795-D1D0-421C-84F5-28FB5448EE9A}">
      <dgm:prSet/>
      <dgm:spPr/>
      <dgm:t>
        <a:bodyPr/>
        <a:lstStyle/>
        <a:p>
          <a:endParaRPr lang="el-GR"/>
        </a:p>
      </dgm:t>
    </dgm:pt>
    <dgm:pt modelId="{0ECAA22D-BBBC-44A0-807B-8A90622598C0}">
      <dgm:prSet phldrT="[Κείμενο]" custT="1"/>
      <dgm:spPr/>
      <dgm:t>
        <a:bodyPr/>
        <a:lstStyle/>
        <a:p>
          <a:r>
            <a:rPr lang="el-GR" sz="1900" dirty="0" smtClean="0"/>
            <a:t>Σχεδιασμός  έργου </a:t>
          </a:r>
          <a:endParaRPr lang="el-GR" sz="1900" dirty="0"/>
        </a:p>
      </dgm:t>
    </dgm:pt>
    <dgm:pt modelId="{7195CBC2-5AD3-4486-950E-A4FDA6F7B300}" type="parTrans" cxnId="{D348DB3F-C6F4-48B6-8B12-FA830767C4E1}">
      <dgm:prSet/>
      <dgm:spPr/>
      <dgm:t>
        <a:bodyPr/>
        <a:lstStyle/>
        <a:p>
          <a:endParaRPr lang="el-GR"/>
        </a:p>
      </dgm:t>
    </dgm:pt>
    <dgm:pt modelId="{A8053C71-3A7C-4F93-A059-9C0E3C038B2B}" type="sibTrans" cxnId="{D348DB3F-C6F4-48B6-8B12-FA830767C4E1}">
      <dgm:prSet/>
      <dgm:spPr/>
      <dgm:t>
        <a:bodyPr/>
        <a:lstStyle/>
        <a:p>
          <a:endParaRPr lang="el-GR"/>
        </a:p>
      </dgm:t>
    </dgm:pt>
    <dgm:pt modelId="{F3895DBA-1426-43A3-833A-F8E912AED108}">
      <dgm:prSet phldrT="[Κείμενο]" custT="1"/>
      <dgm:spPr/>
      <dgm:t>
        <a:bodyPr/>
        <a:lstStyle/>
        <a:p>
          <a:r>
            <a:rPr lang="el-GR" sz="1900" dirty="0" smtClean="0"/>
            <a:t>Υλοποίηση και Παρακολούθηση έργου</a:t>
          </a:r>
          <a:endParaRPr lang="el-GR" sz="1900" dirty="0"/>
        </a:p>
      </dgm:t>
    </dgm:pt>
    <dgm:pt modelId="{8E55130C-CBF8-46E0-A7C8-B7144E27B8AD}" type="parTrans" cxnId="{22482E36-8265-4EEA-BD89-BB0EECADE311}">
      <dgm:prSet/>
      <dgm:spPr/>
      <dgm:t>
        <a:bodyPr/>
        <a:lstStyle/>
        <a:p>
          <a:endParaRPr lang="el-GR"/>
        </a:p>
      </dgm:t>
    </dgm:pt>
    <dgm:pt modelId="{666C8F3C-A8A9-4F87-A06D-30F841EE8D7F}" type="sibTrans" cxnId="{22482E36-8265-4EEA-BD89-BB0EECADE311}">
      <dgm:prSet/>
      <dgm:spPr/>
      <dgm:t>
        <a:bodyPr/>
        <a:lstStyle/>
        <a:p>
          <a:endParaRPr lang="el-GR"/>
        </a:p>
      </dgm:t>
    </dgm:pt>
    <dgm:pt modelId="{30A0FEF3-E040-42F0-8DF6-097516CBCFF6}">
      <dgm:prSet phldrT="[Κείμενο]" custT="1"/>
      <dgm:spPr/>
      <dgm:t>
        <a:bodyPr/>
        <a:lstStyle/>
        <a:p>
          <a:r>
            <a:rPr lang="el-GR" sz="1900" dirty="0" smtClean="0"/>
            <a:t>Αξιολόγηση</a:t>
          </a:r>
          <a:endParaRPr lang="el-GR" sz="1900" dirty="0"/>
        </a:p>
      </dgm:t>
    </dgm:pt>
    <dgm:pt modelId="{0EC90B1C-836B-43E1-9F1B-200EC678AC11}" type="parTrans" cxnId="{7F1224A0-6507-419A-985E-683D0FF20AAE}">
      <dgm:prSet/>
      <dgm:spPr/>
      <dgm:t>
        <a:bodyPr/>
        <a:lstStyle/>
        <a:p>
          <a:endParaRPr lang="el-GR"/>
        </a:p>
      </dgm:t>
    </dgm:pt>
    <dgm:pt modelId="{759485C5-438D-428B-8241-A69CF589B4D9}" type="sibTrans" cxnId="{7F1224A0-6507-419A-985E-683D0FF20AAE}">
      <dgm:prSet/>
      <dgm:spPr/>
      <dgm:t>
        <a:bodyPr/>
        <a:lstStyle/>
        <a:p>
          <a:endParaRPr lang="el-GR"/>
        </a:p>
      </dgm:t>
    </dgm:pt>
    <dgm:pt modelId="{4344BA05-401E-471D-994D-DA4E1A00BF66}">
      <dgm:prSet phldrT="[Κείμενο]" custT="1"/>
      <dgm:spPr/>
      <dgm:t>
        <a:bodyPr/>
        <a:lstStyle/>
        <a:p>
          <a:r>
            <a:rPr lang="el-GR" sz="1900" dirty="0" smtClean="0"/>
            <a:t>Συμπεράσματα   Κεφαλαιοποίηση</a:t>
          </a:r>
          <a:endParaRPr lang="el-GR" sz="1900" dirty="0"/>
        </a:p>
      </dgm:t>
    </dgm:pt>
    <dgm:pt modelId="{DDCA809D-B76A-441B-B71B-977C796CAF54}" type="parTrans" cxnId="{4C9EC694-1C88-40CF-90D0-51C84CBEE185}">
      <dgm:prSet/>
      <dgm:spPr/>
      <dgm:t>
        <a:bodyPr/>
        <a:lstStyle/>
        <a:p>
          <a:endParaRPr lang="el-GR"/>
        </a:p>
      </dgm:t>
    </dgm:pt>
    <dgm:pt modelId="{797A5C07-ACB8-4E9B-9666-2501F82E2B5B}" type="sibTrans" cxnId="{4C9EC694-1C88-40CF-90D0-51C84CBEE185}">
      <dgm:prSet/>
      <dgm:spPr/>
      <dgm:t>
        <a:bodyPr/>
        <a:lstStyle/>
        <a:p>
          <a:endParaRPr lang="el-GR"/>
        </a:p>
      </dgm:t>
    </dgm:pt>
    <dgm:pt modelId="{35744245-D266-4075-BAD2-AF71337BD0ED}" type="pres">
      <dgm:prSet presAssocID="{2EA69913-5F12-4BEA-AF3F-15954AF3DAA6}" presName="Name0" presStyleCnt="0">
        <dgm:presLayoutVars>
          <dgm:dir/>
          <dgm:resizeHandles val="exact"/>
        </dgm:presLayoutVars>
      </dgm:prSet>
      <dgm:spPr/>
      <dgm:t>
        <a:bodyPr/>
        <a:lstStyle/>
        <a:p>
          <a:endParaRPr lang="el-GR"/>
        </a:p>
      </dgm:t>
    </dgm:pt>
    <dgm:pt modelId="{B3407A15-D75E-45BD-8082-986C513DCF9E}" type="pres">
      <dgm:prSet presAssocID="{2EA69913-5F12-4BEA-AF3F-15954AF3DAA6}" presName="cycle" presStyleCnt="0"/>
      <dgm:spPr/>
    </dgm:pt>
    <dgm:pt modelId="{569A682D-5288-40D4-B461-AD15C83DCD5F}" type="pres">
      <dgm:prSet presAssocID="{C84C9C44-B2AD-466E-A129-D7507D7874F0}" presName="nodeFirstNode" presStyleLbl="node1" presStyleIdx="0" presStyleCnt="5">
        <dgm:presLayoutVars>
          <dgm:bulletEnabled val="1"/>
        </dgm:presLayoutVars>
      </dgm:prSet>
      <dgm:spPr/>
      <dgm:t>
        <a:bodyPr/>
        <a:lstStyle/>
        <a:p>
          <a:endParaRPr lang="el-GR"/>
        </a:p>
      </dgm:t>
    </dgm:pt>
    <dgm:pt modelId="{7D7E3B6A-5F86-460C-B2CE-C264C34AB9C5}" type="pres">
      <dgm:prSet presAssocID="{34BEBA01-074C-4BEB-8D3B-CCF29622834B}" presName="sibTransFirstNode" presStyleLbl="bgShp" presStyleIdx="0" presStyleCnt="1"/>
      <dgm:spPr/>
      <dgm:t>
        <a:bodyPr/>
        <a:lstStyle/>
        <a:p>
          <a:endParaRPr lang="el-GR"/>
        </a:p>
      </dgm:t>
    </dgm:pt>
    <dgm:pt modelId="{30F6A6D7-7BB5-4389-BD72-CC1642045A2B}" type="pres">
      <dgm:prSet presAssocID="{0ECAA22D-BBBC-44A0-807B-8A90622598C0}" presName="nodeFollowingNodes" presStyleLbl="node1" presStyleIdx="1" presStyleCnt="5">
        <dgm:presLayoutVars>
          <dgm:bulletEnabled val="1"/>
        </dgm:presLayoutVars>
      </dgm:prSet>
      <dgm:spPr/>
      <dgm:t>
        <a:bodyPr/>
        <a:lstStyle/>
        <a:p>
          <a:endParaRPr lang="el-GR"/>
        </a:p>
      </dgm:t>
    </dgm:pt>
    <dgm:pt modelId="{F75C4F4E-1BDC-4AEC-9534-47FC5F0B2C4B}" type="pres">
      <dgm:prSet presAssocID="{F3895DBA-1426-43A3-833A-F8E912AED108}" presName="nodeFollowingNodes" presStyleLbl="node1" presStyleIdx="2" presStyleCnt="5">
        <dgm:presLayoutVars>
          <dgm:bulletEnabled val="1"/>
        </dgm:presLayoutVars>
      </dgm:prSet>
      <dgm:spPr/>
      <dgm:t>
        <a:bodyPr/>
        <a:lstStyle/>
        <a:p>
          <a:endParaRPr lang="el-GR"/>
        </a:p>
      </dgm:t>
    </dgm:pt>
    <dgm:pt modelId="{556A1C47-3D15-4FDB-824C-0BFA0391BE81}" type="pres">
      <dgm:prSet presAssocID="{30A0FEF3-E040-42F0-8DF6-097516CBCFF6}" presName="nodeFollowingNodes" presStyleLbl="node1" presStyleIdx="3" presStyleCnt="5">
        <dgm:presLayoutVars>
          <dgm:bulletEnabled val="1"/>
        </dgm:presLayoutVars>
      </dgm:prSet>
      <dgm:spPr/>
      <dgm:t>
        <a:bodyPr/>
        <a:lstStyle/>
        <a:p>
          <a:endParaRPr lang="el-GR"/>
        </a:p>
      </dgm:t>
    </dgm:pt>
    <dgm:pt modelId="{C1BE0BC1-7A6D-4A46-A157-93868C3433B2}" type="pres">
      <dgm:prSet presAssocID="{4344BA05-401E-471D-994D-DA4E1A00BF66}" presName="nodeFollowingNodes" presStyleLbl="node1" presStyleIdx="4" presStyleCnt="5">
        <dgm:presLayoutVars>
          <dgm:bulletEnabled val="1"/>
        </dgm:presLayoutVars>
      </dgm:prSet>
      <dgm:spPr/>
      <dgm:t>
        <a:bodyPr/>
        <a:lstStyle/>
        <a:p>
          <a:endParaRPr lang="el-GR"/>
        </a:p>
      </dgm:t>
    </dgm:pt>
  </dgm:ptLst>
  <dgm:cxnLst>
    <dgm:cxn modelId="{AD2E3795-D1D0-421C-84F5-28FB5448EE9A}" srcId="{2EA69913-5F12-4BEA-AF3F-15954AF3DAA6}" destId="{C84C9C44-B2AD-466E-A129-D7507D7874F0}" srcOrd="0" destOrd="0" parTransId="{A2D358FF-16A0-49E2-B451-346CB9E9B9C8}" sibTransId="{34BEBA01-074C-4BEB-8D3B-CCF29622834B}"/>
    <dgm:cxn modelId="{7F1224A0-6507-419A-985E-683D0FF20AAE}" srcId="{2EA69913-5F12-4BEA-AF3F-15954AF3DAA6}" destId="{30A0FEF3-E040-42F0-8DF6-097516CBCFF6}" srcOrd="3" destOrd="0" parTransId="{0EC90B1C-836B-43E1-9F1B-200EC678AC11}" sibTransId="{759485C5-438D-428B-8241-A69CF589B4D9}"/>
    <dgm:cxn modelId="{9405548C-5C30-4232-B8FF-48B044DF1769}" type="presOf" srcId="{34BEBA01-074C-4BEB-8D3B-CCF29622834B}" destId="{7D7E3B6A-5F86-460C-B2CE-C264C34AB9C5}" srcOrd="0" destOrd="0" presId="urn:microsoft.com/office/officeart/2005/8/layout/cycle3"/>
    <dgm:cxn modelId="{B1BCF68E-E6D6-4E2B-88A6-A73B2272E986}" type="presOf" srcId="{F3895DBA-1426-43A3-833A-F8E912AED108}" destId="{F75C4F4E-1BDC-4AEC-9534-47FC5F0B2C4B}" srcOrd="0" destOrd="0" presId="urn:microsoft.com/office/officeart/2005/8/layout/cycle3"/>
    <dgm:cxn modelId="{43B6909D-CFFD-4E87-A854-1B7FE662BA50}" type="presOf" srcId="{30A0FEF3-E040-42F0-8DF6-097516CBCFF6}" destId="{556A1C47-3D15-4FDB-824C-0BFA0391BE81}" srcOrd="0" destOrd="0" presId="urn:microsoft.com/office/officeart/2005/8/layout/cycle3"/>
    <dgm:cxn modelId="{22482E36-8265-4EEA-BD89-BB0EECADE311}" srcId="{2EA69913-5F12-4BEA-AF3F-15954AF3DAA6}" destId="{F3895DBA-1426-43A3-833A-F8E912AED108}" srcOrd="2" destOrd="0" parTransId="{8E55130C-CBF8-46E0-A7C8-B7144E27B8AD}" sibTransId="{666C8F3C-A8A9-4F87-A06D-30F841EE8D7F}"/>
    <dgm:cxn modelId="{5DE46C1B-E72A-451A-8075-B363A67003A0}" type="presOf" srcId="{0ECAA22D-BBBC-44A0-807B-8A90622598C0}" destId="{30F6A6D7-7BB5-4389-BD72-CC1642045A2B}" srcOrd="0" destOrd="0" presId="urn:microsoft.com/office/officeart/2005/8/layout/cycle3"/>
    <dgm:cxn modelId="{5E1D2F16-DDD6-4031-B5BF-1C74008D18B2}" type="presOf" srcId="{2EA69913-5F12-4BEA-AF3F-15954AF3DAA6}" destId="{35744245-D266-4075-BAD2-AF71337BD0ED}" srcOrd="0" destOrd="0" presId="urn:microsoft.com/office/officeart/2005/8/layout/cycle3"/>
    <dgm:cxn modelId="{3895ADDF-0CCE-4D05-8BD4-0E13768F61FD}" type="presOf" srcId="{C84C9C44-B2AD-466E-A129-D7507D7874F0}" destId="{569A682D-5288-40D4-B461-AD15C83DCD5F}" srcOrd="0" destOrd="0" presId="urn:microsoft.com/office/officeart/2005/8/layout/cycle3"/>
    <dgm:cxn modelId="{2F14E053-72BE-4A8A-B582-DD0F97AB7E46}" type="presOf" srcId="{4344BA05-401E-471D-994D-DA4E1A00BF66}" destId="{C1BE0BC1-7A6D-4A46-A157-93868C3433B2}" srcOrd="0" destOrd="0" presId="urn:microsoft.com/office/officeart/2005/8/layout/cycle3"/>
    <dgm:cxn modelId="{D348DB3F-C6F4-48B6-8B12-FA830767C4E1}" srcId="{2EA69913-5F12-4BEA-AF3F-15954AF3DAA6}" destId="{0ECAA22D-BBBC-44A0-807B-8A90622598C0}" srcOrd="1" destOrd="0" parTransId="{7195CBC2-5AD3-4486-950E-A4FDA6F7B300}" sibTransId="{A8053C71-3A7C-4F93-A059-9C0E3C038B2B}"/>
    <dgm:cxn modelId="{4C9EC694-1C88-40CF-90D0-51C84CBEE185}" srcId="{2EA69913-5F12-4BEA-AF3F-15954AF3DAA6}" destId="{4344BA05-401E-471D-994D-DA4E1A00BF66}" srcOrd="4" destOrd="0" parTransId="{DDCA809D-B76A-441B-B71B-977C796CAF54}" sibTransId="{797A5C07-ACB8-4E9B-9666-2501F82E2B5B}"/>
    <dgm:cxn modelId="{04F21839-3BD5-4B93-A032-512F214114E5}" type="presParOf" srcId="{35744245-D266-4075-BAD2-AF71337BD0ED}" destId="{B3407A15-D75E-45BD-8082-986C513DCF9E}" srcOrd="0" destOrd="0" presId="urn:microsoft.com/office/officeart/2005/8/layout/cycle3"/>
    <dgm:cxn modelId="{A554095C-4C8E-409C-8BBC-5CF68353FFC0}" type="presParOf" srcId="{B3407A15-D75E-45BD-8082-986C513DCF9E}" destId="{569A682D-5288-40D4-B461-AD15C83DCD5F}" srcOrd="0" destOrd="0" presId="urn:microsoft.com/office/officeart/2005/8/layout/cycle3"/>
    <dgm:cxn modelId="{76804919-D2FE-4957-9EC2-D4FE120CC25F}" type="presParOf" srcId="{B3407A15-D75E-45BD-8082-986C513DCF9E}" destId="{7D7E3B6A-5F86-460C-B2CE-C264C34AB9C5}" srcOrd="1" destOrd="0" presId="urn:microsoft.com/office/officeart/2005/8/layout/cycle3"/>
    <dgm:cxn modelId="{FC62EC3A-1F76-4409-B5D9-EE5969E8E578}" type="presParOf" srcId="{B3407A15-D75E-45BD-8082-986C513DCF9E}" destId="{30F6A6D7-7BB5-4389-BD72-CC1642045A2B}" srcOrd="2" destOrd="0" presId="urn:microsoft.com/office/officeart/2005/8/layout/cycle3"/>
    <dgm:cxn modelId="{BD7D4282-4AC0-4634-A281-51EDA799D2D4}" type="presParOf" srcId="{B3407A15-D75E-45BD-8082-986C513DCF9E}" destId="{F75C4F4E-1BDC-4AEC-9534-47FC5F0B2C4B}" srcOrd="3" destOrd="0" presId="urn:microsoft.com/office/officeart/2005/8/layout/cycle3"/>
    <dgm:cxn modelId="{6AD835ED-266F-403F-BDE8-54881DDD61EB}" type="presParOf" srcId="{B3407A15-D75E-45BD-8082-986C513DCF9E}" destId="{556A1C47-3D15-4FDB-824C-0BFA0391BE81}" srcOrd="4" destOrd="0" presId="urn:microsoft.com/office/officeart/2005/8/layout/cycle3"/>
    <dgm:cxn modelId="{9AE46EFC-25D0-4C18-B109-99785C498944}" type="presParOf" srcId="{B3407A15-D75E-45BD-8082-986C513DCF9E}" destId="{C1BE0BC1-7A6D-4A46-A157-93868C3433B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5FE514-3954-43DA-B563-C67E365027F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l-GR"/>
        </a:p>
      </dgm:t>
    </dgm:pt>
    <dgm:pt modelId="{015C34D5-856A-4791-BCDE-EC3427BA981A}">
      <dgm:prSet phldrT="[Κείμενο]"/>
      <dgm:spPr/>
      <dgm:t>
        <a:bodyPr/>
        <a:lstStyle/>
        <a:p>
          <a:r>
            <a:rPr lang="el-GR" dirty="0" smtClean="0"/>
            <a:t>Σχεδιασμός</a:t>
          </a:r>
          <a:endParaRPr lang="el-GR" dirty="0"/>
        </a:p>
      </dgm:t>
    </dgm:pt>
    <dgm:pt modelId="{C78735B8-2E82-4E27-882F-36BE18D6F61D}" type="parTrans" cxnId="{6E6D30B4-922A-4E94-8A05-1A060B0ABEF5}">
      <dgm:prSet/>
      <dgm:spPr/>
      <dgm:t>
        <a:bodyPr/>
        <a:lstStyle/>
        <a:p>
          <a:endParaRPr lang="el-GR"/>
        </a:p>
      </dgm:t>
    </dgm:pt>
    <dgm:pt modelId="{41B25A1F-1FF9-40B1-8C29-414AD49659C1}" type="sibTrans" cxnId="{6E6D30B4-922A-4E94-8A05-1A060B0ABEF5}">
      <dgm:prSet/>
      <dgm:spPr/>
      <dgm:t>
        <a:bodyPr/>
        <a:lstStyle/>
        <a:p>
          <a:endParaRPr lang="el-GR"/>
        </a:p>
      </dgm:t>
    </dgm:pt>
    <dgm:pt modelId="{6D1BB426-968E-4A7E-A0D4-ADEB0FA1B1C1}">
      <dgm:prSet phldrT="[Κείμενο]"/>
      <dgm:spPr/>
      <dgm:t>
        <a:bodyPr/>
        <a:lstStyle/>
        <a:p>
          <a:r>
            <a:rPr lang="el-GR" dirty="0" smtClean="0"/>
            <a:t>Παρακολούθηση</a:t>
          </a:r>
          <a:endParaRPr lang="el-GR" dirty="0"/>
        </a:p>
      </dgm:t>
    </dgm:pt>
    <dgm:pt modelId="{C77FECF7-1CC1-4C77-AC61-9F3A07445FBB}" type="parTrans" cxnId="{784B6398-1BD7-47EE-AFBE-FCC6AA3483C1}">
      <dgm:prSet/>
      <dgm:spPr/>
      <dgm:t>
        <a:bodyPr/>
        <a:lstStyle/>
        <a:p>
          <a:endParaRPr lang="el-GR"/>
        </a:p>
      </dgm:t>
    </dgm:pt>
    <dgm:pt modelId="{0B17C252-08B1-4144-BC27-3B68458FB5E2}" type="sibTrans" cxnId="{784B6398-1BD7-47EE-AFBE-FCC6AA3483C1}">
      <dgm:prSet/>
      <dgm:spPr/>
      <dgm:t>
        <a:bodyPr/>
        <a:lstStyle/>
        <a:p>
          <a:endParaRPr lang="el-GR"/>
        </a:p>
      </dgm:t>
    </dgm:pt>
    <dgm:pt modelId="{3993BD6E-8560-43B3-91E9-1EBD2302DDF6}">
      <dgm:prSet phldrT="[Κείμενο]"/>
      <dgm:spPr/>
      <dgm:t>
        <a:bodyPr/>
        <a:lstStyle/>
        <a:p>
          <a:r>
            <a:rPr lang="el-GR" dirty="0" smtClean="0"/>
            <a:t>Έλεγχος </a:t>
          </a:r>
          <a:endParaRPr lang="el-GR" dirty="0"/>
        </a:p>
      </dgm:t>
    </dgm:pt>
    <dgm:pt modelId="{CF43329E-5040-4C70-9C6A-2CE02E361548}" type="parTrans" cxnId="{875B1E0E-F89D-422F-ABF5-84D87A87DE63}">
      <dgm:prSet/>
      <dgm:spPr/>
      <dgm:t>
        <a:bodyPr/>
        <a:lstStyle/>
        <a:p>
          <a:endParaRPr lang="el-GR"/>
        </a:p>
      </dgm:t>
    </dgm:pt>
    <dgm:pt modelId="{D272C4D9-1C29-44FF-974F-75C0CB3D3A2B}" type="sibTrans" cxnId="{875B1E0E-F89D-422F-ABF5-84D87A87DE63}">
      <dgm:prSet/>
      <dgm:spPr/>
      <dgm:t>
        <a:bodyPr/>
        <a:lstStyle/>
        <a:p>
          <a:endParaRPr lang="el-GR"/>
        </a:p>
      </dgm:t>
    </dgm:pt>
    <dgm:pt modelId="{BFD2D673-8956-47F3-ABAA-45B59DB62005}" type="pres">
      <dgm:prSet presAssocID="{135FE514-3954-43DA-B563-C67E365027F6}" presName="cycle" presStyleCnt="0">
        <dgm:presLayoutVars>
          <dgm:dir/>
          <dgm:resizeHandles val="exact"/>
        </dgm:presLayoutVars>
      </dgm:prSet>
      <dgm:spPr/>
      <dgm:t>
        <a:bodyPr/>
        <a:lstStyle/>
        <a:p>
          <a:endParaRPr lang="el-GR"/>
        </a:p>
      </dgm:t>
    </dgm:pt>
    <dgm:pt modelId="{BF48B159-56B8-4AC6-B6CF-5ABAC8FDB68F}" type="pres">
      <dgm:prSet presAssocID="{015C34D5-856A-4791-BCDE-EC3427BA981A}" presName="dummy" presStyleCnt="0"/>
      <dgm:spPr/>
    </dgm:pt>
    <dgm:pt modelId="{4E805CE5-6D52-4036-B357-F600D1366DBC}" type="pres">
      <dgm:prSet presAssocID="{015C34D5-856A-4791-BCDE-EC3427BA981A}" presName="node" presStyleLbl="revTx" presStyleIdx="0" presStyleCnt="3">
        <dgm:presLayoutVars>
          <dgm:bulletEnabled val="1"/>
        </dgm:presLayoutVars>
      </dgm:prSet>
      <dgm:spPr/>
      <dgm:t>
        <a:bodyPr/>
        <a:lstStyle/>
        <a:p>
          <a:endParaRPr lang="el-GR"/>
        </a:p>
      </dgm:t>
    </dgm:pt>
    <dgm:pt modelId="{0B8A41D6-38E4-4710-A6A6-10CBFE2C9C27}" type="pres">
      <dgm:prSet presAssocID="{41B25A1F-1FF9-40B1-8C29-414AD49659C1}" presName="sibTrans" presStyleLbl="node1" presStyleIdx="0" presStyleCnt="3"/>
      <dgm:spPr/>
      <dgm:t>
        <a:bodyPr/>
        <a:lstStyle/>
        <a:p>
          <a:endParaRPr lang="el-GR"/>
        </a:p>
      </dgm:t>
    </dgm:pt>
    <dgm:pt modelId="{3FB76185-7F2A-4715-9110-578E29C8EE5C}" type="pres">
      <dgm:prSet presAssocID="{3993BD6E-8560-43B3-91E9-1EBD2302DDF6}" presName="dummy" presStyleCnt="0"/>
      <dgm:spPr/>
    </dgm:pt>
    <dgm:pt modelId="{25C7BEB3-3FE7-430C-9F7C-786679B9BDF3}" type="pres">
      <dgm:prSet presAssocID="{3993BD6E-8560-43B3-91E9-1EBD2302DDF6}" presName="node" presStyleLbl="revTx" presStyleIdx="1" presStyleCnt="3">
        <dgm:presLayoutVars>
          <dgm:bulletEnabled val="1"/>
        </dgm:presLayoutVars>
      </dgm:prSet>
      <dgm:spPr/>
      <dgm:t>
        <a:bodyPr/>
        <a:lstStyle/>
        <a:p>
          <a:endParaRPr lang="el-GR"/>
        </a:p>
      </dgm:t>
    </dgm:pt>
    <dgm:pt modelId="{88B215C2-7118-4418-AED7-0BA8851B33A1}" type="pres">
      <dgm:prSet presAssocID="{D272C4D9-1C29-44FF-974F-75C0CB3D3A2B}" presName="sibTrans" presStyleLbl="node1" presStyleIdx="1" presStyleCnt="3"/>
      <dgm:spPr/>
      <dgm:t>
        <a:bodyPr/>
        <a:lstStyle/>
        <a:p>
          <a:endParaRPr lang="el-GR"/>
        </a:p>
      </dgm:t>
    </dgm:pt>
    <dgm:pt modelId="{DA1EB2E4-F58E-4C76-9864-F7A77F0768EF}" type="pres">
      <dgm:prSet presAssocID="{6D1BB426-968E-4A7E-A0D4-ADEB0FA1B1C1}" presName="dummy" presStyleCnt="0"/>
      <dgm:spPr/>
    </dgm:pt>
    <dgm:pt modelId="{5B72562A-2F6F-457E-A41A-E710253FC2E2}" type="pres">
      <dgm:prSet presAssocID="{6D1BB426-968E-4A7E-A0D4-ADEB0FA1B1C1}" presName="node" presStyleLbl="revTx" presStyleIdx="2" presStyleCnt="3">
        <dgm:presLayoutVars>
          <dgm:bulletEnabled val="1"/>
        </dgm:presLayoutVars>
      </dgm:prSet>
      <dgm:spPr/>
      <dgm:t>
        <a:bodyPr/>
        <a:lstStyle/>
        <a:p>
          <a:endParaRPr lang="el-GR"/>
        </a:p>
      </dgm:t>
    </dgm:pt>
    <dgm:pt modelId="{3C6BE584-36CB-45B7-ACA7-37DE752066AE}" type="pres">
      <dgm:prSet presAssocID="{0B17C252-08B1-4144-BC27-3B68458FB5E2}" presName="sibTrans" presStyleLbl="node1" presStyleIdx="2" presStyleCnt="3"/>
      <dgm:spPr/>
      <dgm:t>
        <a:bodyPr/>
        <a:lstStyle/>
        <a:p>
          <a:endParaRPr lang="el-GR"/>
        </a:p>
      </dgm:t>
    </dgm:pt>
  </dgm:ptLst>
  <dgm:cxnLst>
    <dgm:cxn modelId="{1CB4E90E-D93E-4750-920D-848FA30B4F6E}" type="presOf" srcId="{3993BD6E-8560-43B3-91E9-1EBD2302DDF6}" destId="{25C7BEB3-3FE7-430C-9F7C-786679B9BDF3}" srcOrd="0" destOrd="0" presId="urn:microsoft.com/office/officeart/2005/8/layout/cycle1"/>
    <dgm:cxn modelId="{875B1E0E-F89D-422F-ABF5-84D87A87DE63}" srcId="{135FE514-3954-43DA-B563-C67E365027F6}" destId="{3993BD6E-8560-43B3-91E9-1EBD2302DDF6}" srcOrd="1" destOrd="0" parTransId="{CF43329E-5040-4C70-9C6A-2CE02E361548}" sibTransId="{D272C4D9-1C29-44FF-974F-75C0CB3D3A2B}"/>
    <dgm:cxn modelId="{4338ED1A-69B5-45B6-B6FA-87BAE9993BB5}" type="presOf" srcId="{41B25A1F-1FF9-40B1-8C29-414AD49659C1}" destId="{0B8A41D6-38E4-4710-A6A6-10CBFE2C9C27}" srcOrd="0" destOrd="0" presId="urn:microsoft.com/office/officeart/2005/8/layout/cycle1"/>
    <dgm:cxn modelId="{EDAF6D5F-55CA-4BDD-A0E2-8BD97E122633}" type="presOf" srcId="{D272C4D9-1C29-44FF-974F-75C0CB3D3A2B}" destId="{88B215C2-7118-4418-AED7-0BA8851B33A1}" srcOrd="0" destOrd="0" presId="urn:microsoft.com/office/officeart/2005/8/layout/cycle1"/>
    <dgm:cxn modelId="{784B6398-1BD7-47EE-AFBE-FCC6AA3483C1}" srcId="{135FE514-3954-43DA-B563-C67E365027F6}" destId="{6D1BB426-968E-4A7E-A0D4-ADEB0FA1B1C1}" srcOrd="2" destOrd="0" parTransId="{C77FECF7-1CC1-4C77-AC61-9F3A07445FBB}" sibTransId="{0B17C252-08B1-4144-BC27-3B68458FB5E2}"/>
    <dgm:cxn modelId="{6E6D30B4-922A-4E94-8A05-1A060B0ABEF5}" srcId="{135FE514-3954-43DA-B563-C67E365027F6}" destId="{015C34D5-856A-4791-BCDE-EC3427BA981A}" srcOrd="0" destOrd="0" parTransId="{C78735B8-2E82-4E27-882F-36BE18D6F61D}" sibTransId="{41B25A1F-1FF9-40B1-8C29-414AD49659C1}"/>
    <dgm:cxn modelId="{FB7F772E-5CF5-491F-9347-327947D97F72}" type="presOf" srcId="{135FE514-3954-43DA-B563-C67E365027F6}" destId="{BFD2D673-8956-47F3-ABAA-45B59DB62005}" srcOrd="0" destOrd="0" presId="urn:microsoft.com/office/officeart/2005/8/layout/cycle1"/>
    <dgm:cxn modelId="{718F91B6-8259-4FD1-8F60-B562B7C05865}" type="presOf" srcId="{0B17C252-08B1-4144-BC27-3B68458FB5E2}" destId="{3C6BE584-36CB-45B7-ACA7-37DE752066AE}" srcOrd="0" destOrd="0" presId="urn:microsoft.com/office/officeart/2005/8/layout/cycle1"/>
    <dgm:cxn modelId="{B187B03A-C674-49D7-AE9F-D466B4A809AC}" type="presOf" srcId="{6D1BB426-968E-4A7E-A0D4-ADEB0FA1B1C1}" destId="{5B72562A-2F6F-457E-A41A-E710253FC2E2}" srcOrd="0" destOrd="0" presId="urn:microsoft.com/office/officeart/2005/8/layout/cycle1"/>
    <dgm:cxn modelId="{FC919A90-4592-48AD-937B-A2BF93A41C73}" type="presOf" srcId="{015C34D5-856A-4791-BCDE-EC3427BA981A}" destId="{4E805CE5-6D52-4036-B357-F600D1366DBC}" srcOrd="0" destOrd="0" presId="urn:microsoft.com/office/officeart/2005/8/layout/cycle1"/>
    <dgm:cxn modelId="{32DC0804-3BEB-49D0-8B7D-05F66D26DD48}" type="presParOf" srcId="{BFD2D673-8956-47F3-ABAA-45B59DB62005}" destId="{BF48B159-56B8-4AC6-B6CF-5ABAC8FDB68F}" srcOrd="0" destOrd="0" presId="urn:microsoft.com/office/officeart/2005/8/layout/cycle1"/>
    <dgm:cxn modelId="{A138FA92-3C58-4FC6-B226-24A6B1F65529}" type="presParOf" srcId="{BFD2D673-8956-47F3-ABAA-45B59DB62005}" destId="{4E805CE5-6D52-4036-B357-F600D1366DBC}" srcOrd="1" destOrd="0" presId="urn:microsoft.com/office/officeart/2005/8/layout/cycle1"/>
    <dgm:cxn modelId="{5A952288-26CD-4F8F-815B-7B8675B65F63}" type="presParOf" srcId="{BFD2D673-8956-47F3-ABAA-45B59DB62005}" destId="{0B8A41D6-38E4-4710-A6A6-10CBFE2C9C27}" srcOrd="2" destOrd="0" presId="urn:microsoft.com/office/officeart/2005/8/layout/cycle1"/>
    <dgm:cxn modelId="{5F9F6B23-7B47-41F4-9CCA-E207893E6710}" type="presParOf" srcId="{BFD2D673-8956-47F3-ABAA-45B59DB62005}" destId="{3FB76185-7F2A-4715-9110-578E29C8EE5C}" srcOrd="3" destOrd="0" presId="urn:microsoft.com/office/officeart/2005/8/layout/cycle1"/>
    <dgm:cxn modelId="{E2D94114-0E38-4A9D-885A-06C7EC125034}" type="presParOf" srcId="{BFD2D673-8956-47F3-ABAA-45B59DB62005}" destId="{25C7BEB3-3FE7-430C-9F7C-786679B9BDF3}" srcOrd="4" destOrd="0" presId="urn:microsoft.com/office/officeart/2005/8/layout/cycle1"/>
    <dgm:cxn modelId="{CD71BC15-4BDE-4831-8774-02C92F09704A}" type="presParOf" srcId="{BFD2D673-8956-47F3-ABAA-45B59DB62005}" destId="{88B215C2-7118-4418-AED7-0BA8851B33A1}" srcOrd="5" destOrd="0" presId="urn:microsoft.com/office/officeart/2005/8/layout/cycle1"/>
    <dgm:cxn modelId="{A435AB56-40E7-4DA0-9413-5CB2AAA67FE5}" type="presParOf" srcId="{BFD2D673-8956-47F3-ABAA-45B59DB62005}" destId="{DA1EB2E4-F58E-4C76-9864-F7A77F0768EF}" srcOrd="6" destOrd="0" presId="urn:microsoft.com/office/officeart/2005/8/layout/cycle1"/>
    <dgm:cxn modelId="{6233EA28-7F22-41CF-AB2B-089443C9D594}" type="presParOf" srcId="{BFD2D673-8956-47F3-ABAA-45B59DB62005}" destId="{5B72562A-2F6F-457E-A41A-E710253FC2E2}" srcOrd="7" destOrd="0" presId="urn:microsoft.com/office/officeart/2005/8/layout/cycle1"/>
    <dgm:cxn modelId="{7FB6EECC-A197-4C21-9953-D570155E1498}" type="presParOf" srcId="{BFD2D673-8956-47F3-ABAA-45B59DB62005}" destId="{3C6BE584-36CB-45B7-ACA7-37DE752066AE}"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E3B6A-5F86-460C-B2CE-C264C34AB9C5}">
      <dsp:nvSpPr>
        <dsp:cNvPr id="0" name=""/>
        <dsp:cNvSpPr/>
      </dsp:nvSpPr>
      <dsp:spPr>
        <a:xfrm>
          <a:off x="1866103" y="-27981"/>
          <a:ext cx="4425385" cy="4425385"/>
        </a:xfrm>
        <a:prstGeom prst="circularArrow">
          <a:avLst>
            <a:gd name="adj1" fmla="val 5544"/>
            <a:gd name="adj2" fmla="val 330680"/>
            <a:gd name="adj3" fmla="val 13768106"/>
            <a:gd name="adj4" fmla="val 1739072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A682D-5288-40D4-B461-AD15C83DCD5F}">
      <dsp:nvSpPr>
        <dsp:cNvPr id="0" name=""/>
        <dsp:cNvSpPr/>
      </dsp:nvSpPr>
      <dsp:spPr>
        <a:xfrm>
          <a:off x="3039181" y="219"/>
          <a:ext cx="2079229" cy="10396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Εκτίμηση αναγκών</a:t>
          </a:r>
          <a:endParaRPr lang="el-GR" sz="1900" kern="1200" dirty="0"/>
        </a:p>
      </dsp:txBody>
      <dsp:txXfrm>
        <a:off x="3089931" y="50969"/>
        <a:ext cx="1977729" cy="938114"/>
      </dsp:txXfrm>
    </dsp:sp>
    <dsp:sp modelId="{30F6A6D7-7BB5-4389-BD72-CC1642045A2B}">
      <dsp:nvSpPr>
        <dsp:cNvPr id="0" name=""/>
        <dsp:cNvSpPr/>
      </dsp:nvSpPr>
      <dsp:spPr>
        <a:xfrm>
          <a:off x="4833974" y="1304213"/>
          <a:ext cx="2079229" cy="10396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Σχεδιασμός  έργου </a:t>
          </a:r>
          <a:endParaRPr lang="el-GR" sz="1900" kern="1200" dirty="0"/>
        </a:p>
      </dsp:txBody>
      <dsp:txXfrm>
        <a:off x="4884724" y="1354963"/>
        <a:ext cx="1977729" cy="938114"/>
      </dsp:txXfrm>
    </dsp:sp>
    <dsp:sp modelId="{F75C4F4E-1BDC-4AEC-9534-47FC5F0B2C4B}">
      <dsp:nvSpPr>
        <dsp:cNvPr id="0" name=""/>
        <dsp:cNvSpPr/>
      </dsp:nvSpPr>
      <dsp:spPr>
        <a:xfrm>
          <a:off x="4148424" y="3414120"/>
          <a:ext cx="2079229" cy="10396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Υλοποίηση και Παρακολούθηση έργου</a:t>
          </a:r>
          <a:endParaRPr lang="el-GR" sz="1900" kern="1200" dirty="0"/>
        </a:p>
      </dsp:txBody>
      <dsp:txXfrm>
        <a:off x="4199174" y="3464870"/>
        <a:ext cx="1977729" cy="938114"/>
      </dsp:txXfrm>
    </dsp:sp>
    <dsp:sp modelId="{556A1C47-3D15-4FDB-824C-0BFA0391BE81}">
      <dsp:nvSpPr>
        <dsp:cNvPr id="0" name=""/>
        <dsp:cNvSpPr/>
      </dsp:nvSpPr>
      <dsp:spPr>
        <a:xfrm>
          <a:off x="1929937" y="3414120"/>
          <a:ext cx="2079229" cy="10396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Αξιολόγηση</a:t>
          </a:r>
          <a:endParaRPr lang="el-GR" sz="1900" kern="1200" dirty="0"/>
        </a:p>
      </dsp:txBody>
      <dsp:txXfrm>
        <a:off x="1980687" y="3464870"/>
        <a:ext cx="1977729" cy="938114"/>
      </dsp:txXfrm>
    </dsp:sp>
    <dsp:sp modelId="{C1BE0BC1-7A6D-4A46-A157-93868C3433B2}">
      <dsp:nvSpPr>
        <dsp:cNvPr id="0" name=""/>
        <dsp:cNvSpPr/>
      </dsp:nvSpPr>
      <dsp:spPr>
        <a:xfrm>
          <a:off x="1244387" y="1304213"/>
          <a:ext cx="2079229" cy="10396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Συμπεράσματα   Κεφαλαιοποίηση</a:t>
          </a:r>
          <a:endParaRPr lang="el-GR" sz="1900" kern="1200" dirty="0"/>
        </a:p>
      </dsp:txBody>
      <dsp:txXfrm>
        <a:off x="1295137" y="1354963"/>
        <a:ext cx="1977729" cy="938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05CE5-6D52-4036-B357-F600D1366DBC}">
      <dsp:nvSpPr>
        <dsp:cNvPr id="0" name=""/>
        <dsp:cNvSpPr/>
      </dsp:nvSpPr>
      <dsp:spPr>
        <a:xfrm>
          <a:off x="4695402" y="333237"/>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kern="1200" dirty="0" smtClean="0"/>
            <a:t>Σχεδιασμός</a:t>
          </a:r>
          <a:endParaRPr lang="el-GR" sz="1900" kern="1200" dirty="0"/>
        </a:p>
      </dsp:txBody>
      <dsp:txXfrm>
        <a:off x="4695402" y="333237"/>
        <a:ext cx="1707802" cy="1707802"/>
      </dsp:txXfrm>
    </dsp:sp>
    <dsp:sp modelId="{0B8A41D6-38E4-4710-A6A6-10CBFE2C9C27}">
      <dsp:nvSpPr>
        <dsp:cNvPr id="0" name=""/>
        <dsp:cNvSpPr/>
      </dsp:nvSpPr>
      <dsp:spPr>
        <a:xfrm>
          <a:off x="2097603" y="-1846"/>
          <a:ext cx="4034392" cy="4034392"/>
        </a:xfrm>
        <a:prstGeom prst="circularArrow">
          <a:avLst>
            <a:gd name="adj1" fmla="val 8255"/>
            <a:gd name="adj2" fmla="val 576638"/>
            <a:gd name="adj3" fmla="val 2961472"/>
            <a:gd name="adj4" fmla="val 53319"/>
            <a:gd name="adj5" fmla="val 963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7BEB3-3FE7-430C-9F7C-786679B9BDF3}">
      <dsp:nvSpPr>
        <dsp:cNvPr id="0" name=""/>
        <dsp:cNvSpPr/>
      </dsp:nvSpPr>
      <dsp:spPr>
        <a:xfrm>
          <a:off x="3260898" y="2817871"/>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kern="1200" dirty="0" smtClean="0"/>
            <a:t>Έλεγχος </a:t>
          </a:r>
          <a:endParaRPr lang="el-GR" sz="1900" kern="1200" dirty="0"/>
        </a:p>
      </dsp:txBody>
      <dsp:txXfrm>
        <a:off x="3260898" y="2817871"/>
        <a:ext cx="1707802" cy="1707802"/>
      </dsp:txXfrm>
    </dsp:sp>
    <dsp:sp modelId="{88B215C2-7118-4418-AED7-0BA8851B33A1}">
      <dsp:nvSpPr>
        <dsp:cNvPr id="0" name=""/>
        <dsp:cNvSpPr/>
      </dsp:nvSpPr>
      <dsp:spPr>
        <a:xfrm>
          <a:off x="2097603" y="-1846"/>
          <a:ext cx="4034392" cy="4034392"/>
        </a:xfrm>
        <a:prstGeom prst="circularArrow">
          <a:avLst>
            <a:gd name="adj1" fmla="val 8255"/>
            <a:gd name="adj2" fmla="val 576638"/>
            <a:gd name="adj3" fmla="val 10170043"/>
            <a:gd name="adj4" fmla="val 7261890"/>
            <a:gd name="adj5" fmla="val 963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2562A-2F6F-457E-A41A-E710253FC2E2}">
      <dsp:nvSpPr>
        <dsp:cNvPr id="0" name=""/>
        <dsp:cNvSpPr/>
      </dsp:nvSpPr>
      <dsp:spPr>
        <a:xfrm>
          <a:off x="1826394" y="333237"/>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kern="1200" dirty="0" smtClean="0"/>
            <a:t>Παρακολούθηση</a:t>
          </a:r>
          <a:endParaRPr lang="el-GR" sz="1900" kern="1200" dirty="0"/>
        </a:p>
      </dsp:txBody>
      <dsp:txXfrm>
        <a:off x="1826394" y="333237"/>
        <a:ext cx="1707802" cy="1707802"/>
      </dsp:txXfrm>
    </dsp:sp>
    <dsp:sp modelId="{3C6BE584-36CB-45B7-ACA7-37DE752066AE}">
      <dsp:nvSpPr>
        <dsp:cNvPr id="0" name=""/>
        <dsp:cNvSpPr/>
      </dsp:nvSpPr>
      <dsp:spPr>
        <a:xfrm>
          <a:off x="2097603" y="-1846"/>
          <a:ext cx="4034392" cy="4034392"/>
        </a:xfrm>
        <a:prstGeom prst="circularArrow">
          <a:avLst>
            <a:gd name="adj1" fmla="val 8255"/>
            <a:gd name="adj2" fmla="val 576638"/>
            <a:gd name="adj3" fmla="val 16854496"/>
            <a:gd name="adj4" fmla="val 14968867"/>
            <a:gd name="adj5" fmla="val 963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FD2A5-DACE-4F62-B21E-687BF454AD19}" type="datetimeFigureOut">
              <a:rPr lang="el-GR" smtClean="0"/>
              <a:t>16/5/2016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07644-C5CA-47D7-916D-9B6D247980B3}" type="slidenum">
              <a:rPr lang="el-GR" smtClean="0"/>
              <a:t>‹#›</a:t>
            </a:fld>
            <a:endParaRPr lang="el-GR"/>
          </a:p>
        </p:txBody>
      </p:sp>
    </p:spTree>
    <p:extLst>
      <p:ext uri="{BB962C8B-B14F-4D97-AF65-F5344CB8AC3E}">
        <p14:creationId xmlns:p14="http://schemas.microsoft.com/office/powerpoint/2010/main" val="331407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fld id="{842005B4-6FDD-41FB-A5C8-C91E677A4517}"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13E1AD5-4444-4E8D-9246-5925FF6D5243}" type="slidenum">
              <a:rPr lang="el-GR" smtClean="0"/>
              <a:pPr/>
              <a:t>31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Exercise: how will you organize each activity? </a:t>
            </a:r>
            <a:endParaRPr lang="el-GR" dirty="0"/>
          </a:p>
        </p:txBody>
      </p:sp>
      <p:sp>
        <p:nvSpPr>
          <p:cNvPr id="4" name="3 - Θέση αριθμού διαφάνειας"/>
          <p:cNvSpPr>
            <a:spLocks noGrp="1"/>
          </p:cNvSpPr>
          <p:nvPr>
            <p:ph type="sldNum" sz="quarter" idx="10"/>
          </p:nvPr>
        </p:nvSpPr>
        <p:spPr/>
        <p:txBody>
          <a:bodyPr/>
          <a:lstStyle/>
          <a:p>
            <a:fld id="{F13E1AD5-4444-4E8D-9246-5925FF6D5243}" type="slidenum">
              <a:rPr lang="el-GR" smtClean="0"/>
              <a:pPr/>
              <a:t>36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15A11F-A35D-44AA-9C76-B5985469D3A4}" type="datetimeFigureOut">
              <a:rPr lang="el-GR" smtClean="0"/>
              <a:t>16/5/2016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7"/>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l-GR"/>
              <a:t>Στυλ κύριου τίτλου</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58" indent="0" algn="ctr">
              <a:buNone/>
              <a:defRPr>
                <a:solidFill>
                  <a:schemeClr val="tx1">
                    <a:tint val="75000"/>
                  </a:schemeClr>
                </a:solidFill>
              </a:defRPr>
            </a:lvl8pPr>
            <a:lvl9pPr marL="3657439" indent="0" algn="ctr">
              <a:buNone/>
              <a:defRPr>
                <a:solidFill>
                  <a:schemeClr val="tx1">
                    <a:tint val="75000"/>
                  </a:schemeClr>
                </a:solidFill>
              </a:defRPr>
            </a:lvl9pPr>
          </a:lstStyle>
          <a:p>
            <a:r>
              <a:rPr lang="el-GR"/>
              <a:t>Στυλ κύριου υπότιτλου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3F15A11F-A35D-44AA-9C76-B5985469D3A4}" type="datetimeFigureOut">
              <a:rPr lang="el-GR" smtClean="0"/>
              <a:t>16/5/2016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l-GR"/>
              <a:t>Στυλ κύριου τίτλου</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3F15A11F-A35D-44AA-9C76-B5985469D3A4}" type="datetimeFigureOut">
              <a:rPr lang="el-GR" smtClean="0"/>
              <a:t>16/5/2016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l-GR"/>
              <a:t>Στυλ κύριου τίτλου</a:t>
            </a:r>
            <a:endParaRPr lang="en-US" dirty="0"/>
          </a:p>
        </p:txBody>
      </p:sp>
      <p:sp>
        <p:nvSpPr>
          <p:cNvPr id="3" name="Content Placeholder 2"/>
          <p:cNvSpPr>
            <a:spLocks noGrp="1"/>
          </p:cNvSpPr>
          <p:nvPr>
            <p:ph idx="1"/>
          </p:nvPr>
        </p:nvSpPr>
        <p:spPr>
          <a:xfrm>
            <a:off x="467544" y="1421691"/>
            <a:ext cx="8229600" cy="45259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3F15A11F-A35D-44AA-9C76-B5985469D3A4}" type="datetimeFigureOut">
              <a:rPr lang="el-GR" smtClean="0"/>
              <a:t>16/5/2016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pic>
        <p:nvPicPr>
          <p:cNvPr id="9" name="Picture 1" descr="teliko-sima-pspa-00"/>
          <p:cNvPicPr/>
          <p:nvPr userDrawn="1"/>
        </p:nvPicPr>
        <p:blipFill>
          <a:blip r:embed="rId2" cstate="print">
            <a:extLst>
              <a:ext uri="{28A0092B-C50C-407E-A947-70E740481C1C}">
                <a14:useLocalDpi xmlns:a14="http://schemas.microsoft.com/office/drawing/2010/main" val="0"/>
              </a:ext>
            </a:extLst>
          </a:blip>
          <a:srcRect l="6422" t="1529" r="18250" b="13684"/>
          <a:stretch>
            <a:fillRect/>
          </a:stretch>
        </p:blipFill>
        <p:spPr bwMode="auto">
          <a:xfrm>
            <a:off x="7884368" y="5661248"/>
            <a:ext cx="1031116" cy="10081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3"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6"/>
            <a:ext cx="8305800" cy="414649"/>
          </a:xfrm>
        </p:spPr>
        <p:txBody>
          <a:bodyPr anchor="t"/>
          <a:lstStyle>
            <a:lvl1pPr marL="0" indent="0">
              <a:buNone/>
              <a:defRPr sz="2000">
                <a:solidFill>
                  <a:srgbClr val="FFFFFF"/>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58" indent="0">
              <a:buNone/>
              <a:defRPr sz="1400">
                <a:solidFill>
                  <a:schemeClr val="tx1">
                    <a:tint val="75000"/>
                  </a:schemeClr>
                </a:solidFill>
              </a:defRPr>
            </a:lvl8pPr>
            <a:lvl9pPr marL="3657439" indent="0">
              <a:buNone/>
              <a:defRPr sz="1400">
                <a:solidFill>
                  <a:schemeClr val="tx1">
                    <a:tint val="75000"/>
                  </a:schemeClr>
                </a:solidFill>
              </a:defRPr>
            </a:lvl9pPr>
          </a:lstStyle>
          <a:p>
            <a:pPr lvl="0"/>
            <a:r>
              <a:rPr lang="el-GR"/>
              <a:t>Στυλ υποδείγματος κειμένου</a:t>
            </a:r>
          </a:p>
        </p:txBody>
      </p:sp>
      <p:sp>
        <p:nvSpPr>
          <p:cNvPr id="95" name="Title 94"/>
          <p:cNvSpPr>
            <a:spLocks noGrp="1"/>
          </p:cNvSpPr>
          <p:nvPr>
            <p:ph type="title"/>
          </p:nvPr>
        </p:nvSpPr>
        <p:spPr>
          <a:xfrm>
            <a:off x="457200" y="4463568"/>
            <a:ext cx="8305800" cy="1143000"/>
          </a:xfrm>
        </p:spPr>
        <p:txBody>
          <a:bodyPr/>
          <a:lstStyle/>
          <a:p>
            <a:r>
              <a:rPr lang="el-GR"/>
              <a:t>Στυλ κύριου τίτλου</a:t>
            </a:r>
            <a:endParaRPr lang="en-US"/>
          </a:p>
        </p:txBody>
      </p:sp>
      <p:sp>
        <p:nvSpPr>
          <p:cNvPr id="2" name="Date Placeholder 1"/>
          <p:cNvSpPr>
            <a:spLocks noGrp="1"/>
          </p:cNvSpPr>
          <p:nvPr>
            <p:ph type="dt" sz="half" idx="10"/>
          </p:nvPr>
        </p:nvSpPr>
        <p:spPr/>
        <p:txBody>
          <a:bodyPr/>
          <a:lstStyle/>
          <a:p>
            <a:fld id="{3F15A11F-A35D-44AA-9C76-B5985469D3A4}" type="datetimeFigureOut">
              <a:rPr lang="el-GR" smtClean="0"/>
              <a:t>16/5/2016</a:t>
            </a:fld>
            <a:endParaRPr lang="el-GR"/>
          </a:p>
        </p:txBody>
      </p:sp>
      <p:sp>
        <p:nvSpPr>
          <p:cNvPr id="91" name="Footer Placeholder 90"/>
          <p:cNvSpPr>
            <a:spLocks noGrp="1"/>
          </p:cNvSpPr>
          <p:nvPr>
            <p:ph type="ftr" sz="quarter" idx="11"/>
          </p:nvPr>
        </p:nvSpPr>
        <p:spPr/>
        <p:txBody>
          <a:bodyPr/>
          <a:lstStyle/>
          <a:p>
            <a:endParaRPr lang="el-GR"/>
          </a:p>
        </p:txBody>
      </p:sp>
      <p:sp>
        <p:nvSpPr>
          <p:cNvPr id="92" name="Slide Number Placeholder 91"/>
          <p:cNvSpPr>
            <a:spLocks noGrp="1"/>
          </p:cNvSpPr>
          <p:nvPr>
            <p:ph type="sldNum" sz="quarter" idx="12"/>
          </p:nvPr>
        </p:nvSpPr>
        <p:spPr/>
        <p:txBody>
          <a:bodyPr/>
          <a:lstStyle/>
          <a:p>
            <a:fld id="{DDCAA77F-A947-43C0-ACCF-962E4FCF5B3D}"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4"/>
          <p:cNvSpPr>
            <a:spLocks noGrp="1"/>
          </p:cNvSpPr>
          <p:nvPr>
            <p:ph type="dt" sz="half" idx="10"/>
          </p:nvPr>
        </p:nvSpPr>
        <p:spPr/>
        <p:txBody>
          <a:bodyPr/>
          <a:lstStyle/>
          <a:p>
            <a:fld id="{3F15A11F-A35D-44AA-9C76-B5985469D3A4}" type="datetimeFigureOut">
              <a:rPr lang="el-GR" smtClean="0"/>
              <a:t>16/5/2016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lgn="ctr">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3F15A11F-A35D-44AA-9C76-B5985469D3A4}" type="datetimeFigureOut">
              <a:rPr lang="el-GR" smtClean="0"/>
              <a:t>16/5/2016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3F15A11F-A35D-44AA-9C76-B5985469D3A4}" type="datetimeFigureOut">
              <a:rPr lang="el-GR" smtClean="0"/>
              <a:t>16/5/2016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5A11F-A35D-44AA-9C76-B5985469D3A4}" type="datetimeFigureOut">
              <a:rPr lang="el-GR" smtClean="0"/>
              <a:t>16/5/2016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2"/>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F15A11F-A35D-44AA-9C76-B5985469D3A4}" type="datetimeFigureOut">
              <a:rPr lang="el-GR" smtClean="0"/>
              <a:t>16/5/2016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DCAA77F-A947-43C0-ACCF-962E4FCF5B3D}" type="slidenum">
              <a:rPr lang="el-GR" smtClean="0"/>
              <a:t>‹#›</a:t>
            </a:fld>
            <a:endParaRPr lang="el-G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41"/>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360" rtl="0" eaLnBrk="1" latinLnBrk="0" hangingPunct="1">
              <a:spcBef>
                <a:spcPct val="0"/>
              </a:spcBef>
              <a:buNone/>
              <a:tabLst>
                <a:tab pos="3830470"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l-GR"/>
              <a:t>Στυλ κύριου τίτλου</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l-GR"/>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58" indent="0">
              <a:buNone/>
              <a:defRPr sz="2000"/>
            </a:lvl8pPr>
            <a:lvl9pPr marL="3657439" indent="0">
              <a:buNone/>
              <a:defRPr sz="2000"/>
            </a:lvl9pPr>
          </a:lstStyle>
          <a:p>
            <a:r>
              <a:rPr lang="el-GR"/>
              <a:t>Κάντε κλικ στο εικονίδιο για να προσθέσετε μια εικόνα</a:t>
            </a:r>
            <a:endParaRPr lang="en-US"/>
          </a:p>
        </p:txBody>
      </p:sp>
      <p:sp>
        <p:nvSpPr>
          <p:cNvPr id="5" name="Date Placeholder 4"/>
          <p:cNvSpPr>
            <a:spLocks noGrp="1"/>
          </p:cNvSpPr>
          <p:nvPr>
            <p:ph type="dt" sz="half" idx="10"/>
          </p:nvPr>
        </p:nvSpPr>
        <p:spPr/>
        <p:txBody>
          <a:bodyPr/>
          <a:lstStyle/>
          <a:p>
            <a:fld id="{3F15A11F-A35D-44AA-9C76-B5985469D3A4}" type="datetimeFigureOut">
              <a:rPr lang="el-GR" smtClean="0"/>
              <a:t>16/5/2016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DCAA77F-A947-43C0-ACCF-962E4FCF5B3D}" type="slidenum">
              <a:rPr lang="el-GR" smtClean="0"/>
              <a:t>‹#›</a:t>
            </a:fld>
            <a:endParaRPr lang="el-G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41"/>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l-GR"/>
              <a:t>Στυλ κύριου τίτλου</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l-GR"/>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36" tIns="45718" rIns="91436" bIns="45718"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57200" y="6312410"/>
            <a:ext cx="2133600" cy="365125"/>
          </a:xfrm>
          <a:prstGeom prst="rect">
            <a:avLst/>
          </a:prstGeom>
        </p:spPr>
        <p:txBody>
          <a:bodyPr vert="horz" lIns="91436" tIns="45718" rIns="91436" bIns="45718" rtlCol="0" anchor="ctr"/>
          <a:lstStyle>
            <a:lvl1pPr algn="l">
              <a:defRPr sz="1200">
                <a:solidFill>
                  <a:schemeClr val="tx2"/>
                </a:solidFill>
              </a:defRPr>
            </a:lvl1pPr>
          </a:lstStyle>
          <a:p>
            <a:fld id="{3F15A11F-A35D-44AA-9C76-B5985469D3A4}" type="datetimeFigureOut">
              <a:rPr lang="el-GR" smtClean="0"/>
              <a:t>16/5/2016</a:t>
            </a:fld>
            <a:endParaRPr lang="el-GR"/>
          </a:p>
        </p:txBody>
      </p:sp>
      <p:sp>
        <p:nvSpPr>
          <p:cNvPr id="5" name="Footer Placeholder 4"/>
          <p:cNvSpPr>
            <a:spLocks noGrp="1"/>
          </p:cNvSpPr>
          <p:nvPr>
            <p:ph type="ftr" sz="quarter" idx="3"/>
          </p:nvPr>
        </p:nvSpPr>
        <p:spPr>
          <a:xfrm>
            <a:off x="2831123" y="6312410"/>
            <a:ext cx="3481754" cy="365125"/>
          </a:xfrm>
          <a:prstGeom prst="rect">
            <a:avLst/>
          </a:prstGeom>
        </p:spPr>
        <p:txBody>
          <a:bodyPr vert="horz" lIns="91436" tIns="45718" rIns="91436" bIns="45718"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12410"/>
            <a:ext cx="2133600" cy="365125"/>
          </a:xfrm>
          <a:prstGeom prst="rect">
            <a:avLst/>
          </a:prstGeom>
        </p:spPr>
        <p:txBody>
          <a:bodyPr vert="horz" lIns="91436" tIns="45718" rIns="91436" bIns="45718" rtlCol="0" anchor="ctr"/>
          <a:lstStyle>
            <a:lvl1pPr algn="r">
              <a:defRPr sz="1200">
                <a:solidFill>
                  <a:schemeClr val="tx2"/>
                </a:solidFill>
              </a:defRPr>
            </a:lvl1pPr>
          </a:lstStyle>
          <a:p>
            <a:fld id="{DDCAA77F-A947-43C0-ACCF-962E4FCF5B3D}"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360" rtl="0" eaLnBrk="1" latinLnBrk="0" hangingPunct="1">
        <a:spcBef>
          <a:spcPct val="0"/>
        </a:spcBef>
        <a:buNone/>
        <a:tabLst>
          <a:tab pos="3830470"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08" indent="-274308" algn="l" defTabSz="91436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16" indent="-182872" algn="l" defTabSz="91436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360" indent="-228590" algn="l" defTabSz="91436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668" indent="-228590" algn="l" defTabSz="91436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976" indent="-228590" algn="l" defTabSz="91436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566" indent="-182872" algn="l" defTabSz="91436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15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746" indent="-182872" algn="l" defTabSz="91436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33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c.europa.eu/europeaid/prag/document.do?chapterId=4.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c.europa.eu/europeaid/communication-and-visibility-manual-eu-external-actions_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931;&#933;&#925;&#927;&#916;&#917;&#933;&#932;&#921;&#922;&#927;%20&#933;&#923;&#921;&#922;&#927;/gantt-chart-template-MF.xl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projectmanagementblog.com/the-key-elements-to-managing-projects-the-virtual-way" TargetMode="External"/><Relationship Id="rId3" Type="http://schemas.openxmlformats.org/officeDocument/2006/relationships/hyperlink" Target="http://www.project-documents.com/" TargetMode="External"/><Relationship Id="rId7" Type="http://schemas.openxmlformats.org/officeDocument/2006/relationships/hyperlink" Target="http://fearnoproject.com/2010/10/31/using-a-retreat-to-move-your-project-forward/" TargetMode="External"/><Relationship Id="rId2" Type="http://schemas.openxmlformats.org/officeDocument/2006/relationships/hyperlink" Target="http://www.method123.com/free-demos.php" TargetMode="External"/><Relationship Id="rId1" Type="http://schemas.openxmlformats.org/officeDocument/2006/relationships/slideLayout" Target="../slideLayouts/slideLayout2.xml"/><Relationship Id="rId6" Type="http://schemas.openxmlformats.org/officeDocument/2006/relationships/hyperlink" Target="http://www.projectsmart.co.uk/methods-tools.html" TargetMode="External"/><Relationship Id="rId11" Type="http://schemas.openxmlformats.org/officeDocument/2006/relationships/hyperlink" Target="http://www.themanager.org/Knowledgebase/Management/Project.htm" TargetMode="External"/><Relationship Id="rId5" Type="http://schemas.openxmlformats.org/officeDocument/2006/relationships/hyperlink" Target="http://www.projectmanagement-training.net/book/download.html" TargetMode="External"/><Relationship Id="rId10" Type="http://schemas.openxmlformats.org/officeDocument/2006/relationships/hyperlink" Target="http://www.tutorialspoint.com/management_concepts/index.htm" TargetMode="External"/><Relationship Id="rId4" Type="http://schemas.openxmlformats.org/officeDocument/2006/relationships/hyperlink" Target="http://exed.wisc.edu/projectmanagement/onlineresources/default.asp" TargetMode="External"/><Relationship Id="rId9" Type="http://schemas.openxmlformats.org/officeDocument/2006/relationships/hyperlink" Target="http://www.dti.gov.uk/about/effective-delivery/projectcentre/pm-templates/page12526.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pmi.org/" TargetMode="External"/><Relationship Id="rId7" Type="http://schemas.openxmlformats.org/officeDocument/2006/relationships/hyperlink" Target="http://www.ngoconnect.net/" TargetMode="External"/><Relationship Id="rId2" Type="http://schemas.openxmlformats.org/officeDocument/2006/relationships/hyperlink" Target="http://ipma.ch/" TargetMode="External"/><Relationship Id="rId1" Type="http://schemas.openxmlformats.org/officeDocument/2006/relationships/slideLayout" Target="../slideLayouts/slideLayout2.xml"/><Relationship Id="rId6" Type="http://schemas.openxmlformats.org/officeDocument/2006/relationships/hyperlink" Target="https://civicus.org/" TargetMode="External"/><Relationship Id="rId5" Type="http://schemas.openxmlformats.org/officeDocument/2006/relationships/hyperlink" Target="http://www.gdrc.org/ngo/" TargetMode="External"/><Relationship Id="rId4" Type="http://schemas.openxmlformats.org/officeDocument/2006/relationships/hyperlink" Target="http://www.apm.org.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12623" y="2204864"/>
            <a:ext cx="8496944" cy="2160240"/>
          </a:xfrm>
          <a:prstGeom prst="rect">
            <a:avLst/>
          </a:prstGeom>
          <a:extLst/>
        </p:spPr>
        <p:txBody>
          <a:bodyPr>
            <a:normAutofit fontScale="85000" lnSpcReduction="10000"/>
          </a:bodyPr>
          <a:lstStyle>
            <a:lvl1pPr algn="ctr" defTabSz="192016" rtl="0" eaLnBrk="1" latinLnBrk="0" hangingPunct="1">
              <a:spcBef>
                <a:spcPct val="0"/>
              </a:spcBef>
              <a:buNone/>
              <a:defRPr sz="1800" kern="1200">
                <a:solidFill>
                  <a:schemeClr val="tx1"/>
                </a:solidFill>
                <a:latin typeface="+mj-lt"/>
                <a:ea typeface="+mj-ea"/>
                <a:cs typeface="+mj-cs"/>
              </a:defRPr>
            </a:lvl1pPr>
          </a:lstStyle>
          <a:p>
            <a:pPr>
              <a:defRPr/>
            </a:pPr>
            <a:endParaRPr lang="el-GR" sz="3600" b="1" dirty="0"/>
          </a:p>
          <a:p>
            <a:pPr>
              <a:defRPr/>
            </a:pPr>
            <a:r>
              <a:rPr lang="el-GR" sz="3900" b="1" dirty="0" smtClean="0"/>
              <a:t>ΥΛΟΠΟΙΗΣΗ &amp; ΠΑΡΑΚΟΛΟΥΘΗΣΗ ΤΟΥ ΕΡΓΟΥ</a:t>
            </a:r>
            <a:endParaRPr lang="en-US" sz="3900" b="1" dirty="0" smtClean="0"/>
          </a:p>
          <a:p>
            <a:pPr algn="r">
              <a:defRPr/>
            </a:pPr>
            <a:r>
              <a:rPr lang="en-US" dirty="0" smtClean="0"/>
              <a:t/>
            </a:r>
            <a:br>
              <a:rPr lang="en-US" dirty="0" smtClean="0"/>
            </a:br>
            <a:r>
              <a:rPr lang="en-US" dirty="0" smtClean="0"/>
              <a:t/>
            </a:r>
            <a:br>
              <a:rPr lang="en-US" dirty="0" smtClean="0"/>
            </a:br>
            <a:r>
              <a:rPr lang="en-US" dirty="0" smtClean="0"/>
              <a:t/>
            </a:r>
            <a:br>
              <a:rPr lang="en-US" dirty="0" smtClean="0"/>
            </a:br>
            <a:endParaRPr lang="el-GR" dirty="0"/>
          </a:p>
        </p:txBody>
      </p:sp>
      <p:sp>
        <p:nvSpPr>
          <p:cNvPr id="4" name="1 - Τίτλος"/>
          <p:cNvSpPr txBox="1">
            <a:spLocks/>
          </p:cNvSpPr>
          <p:nvPr/>
        </p:nvSpPr>
        <p:spPr>
          <a:xfrm>
            <a:off x="1995918" y="3861047"/>
            <a:ext cx="6912768" cy="1008111"/>
          </a:xfrm>
          <a:prstGeom prst="rect">
            <a:avLst/>
          </a:prstGeom>
          <a:extLst/>
        </p:spPr>
        <p:txBody>
          <a:bodyPr>
            <a:normAutofit fontScale="97500"/>
          </a:bodyPr>
          <a:lstStyle>
            <a:lvl1pPr algn="ctr" defTabSz="192016" rtl="0" eaLnBrk="1" latinLnBrk="0" hangingPunct="1">
              <a:spcBef>
                <a:spcPct val="0"/>
              </a:spcBef>
              <a:buNone/>
              <a:defRPr sz="1800" kern="1200">
                <a:solidFill>
                  <a:schemeClr val="tx1"/>
                </a:solidFill>
                <a:latin typeface="+mj-lt"/>
                <a:ea typeface="+mj-ea"/>
                <a:cs typeface="+mj-cs"/>
              </a:defRPr>
            </a:lvl1pPr>
          </a:lstStyle>
          <a:p>
            <a:pPr algn="r">
              <a:defRPr/>
            </a:pPr>
            <a:r>
              <a:rPr lang="en-US" dirty="0" smtClean="0"/>
              <a:t/>
            </a:r>
            <a:br>
              <a:rPr lang="en-US" dirty="0" smtClean="0"/>
            </a:br>
            <a:r>
              <a:rPr lang="el-GR" sz="2600" b="1" dirty="0"/>
              <a:t>εισηγήτρια: </a:t>
            </a:r>
            <a:r>
              <a:rPr lang="el-GR" sz="2600" b="1" dirty="0" smtClean="0"/>
              <a:t> Αλεξάνδρα Εμιρζά</a:t>
            </a:r>
            <a:endParaRPr lang="el-GR" sz="2600" b="1" dirty="0"/>
          </a:p>
        </p:txBody>
      </p:sp>
      <p:pic>
        <p:nvPicPr>
          <p:cNvPr id="11265" name="Picture 1" descr="teliko-sima-pspa-00"/>
          <p:cNvPicPr>
            <a:picLocks noChangeAspect="1" noChangeArrowheads="1"/>
          </p:cNvPicPr>
          <p:nvPr/>
        </p:nvPicPr>
        <p:blipFill>
          <a:blip r:embed="rId2" cstate="print">
            <a:extLst>
              <a:ext uri="{28A0092B-C50C-407E-A947-70E740481C1C}">
                <a14:useLocalDpi xmlns:a14="http://schemas.microsoft.com/office/drawing/2010/main" val="0"/>
              </a:ext>
            </a:extLst>
          </a:blip>
          <a:srcRect l="6422" t="1529" r="18250" b="13684"/>
          <a:stretch>
            <a:fillRect/>
          </a:stretch>
        </p:blipFill>
        <p:spPr bwMode="auto">
          <a:xfrm>
            <a:off x="307355" y="484973"/>
            <a:ext cx="1247775" cy="1233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19672" y="609261"/>
            <a:ext cx="36886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BPreplay"/>
                <a:ea typeface="Times New Roman" pitchFamily="18" charset="0"/>
                <a:cs typeface="Times New Roman" pitchFamily="18" charset="0"/>
              </a:rPr>
              <a:t>θεσμοί </a:t>
            </a:r>
            <a:endParaRPr kumimoji="0" lang="el-GR" alt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BPreplay"/>
                <a:ea typeface="Times New Roman" pitchFamily="18" charset="0"/>
                <a:cs typeface="Times New Roman" pitchFamily="18" charset="0"/>
              </a:rPr>
              <a:t>κοινωνικής ευθύνης &amp; </a:t>
            </a:r>
            <a:endParaRPr kumimoji="0" lang="el-GR" alt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BPreplay"/>
                <a:ea typeface="Times New Roman" pitchFamily="18" charset="0"/>
                <a:cs typeface="Times New Roman" pitchFamily="18" charset="0"/>
              </a:rPr>
              <a:t>κοινωνική αλληλεγγύη</a:t>
            </a:r>
            <a:endParaRPr kumimoji="0" lang="el-GR" altLang="el-GR"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5698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Τριπλός περιορισμός </a:t>
            </a:r>
            <a:endParaRPr lang="el-GR" dirty="0"/>
          </a:p>
        </p:txBody>
      </p:sp>
      <p:sp>
        <p:nvSpPr>
          <p:cNvPr id="3" name="2 - Θέση περιεχομένου"/>
          <p:cNvSpPr>
            <a:spLocks noGrp="1"/>
          </p:cNvSpPr>
          <p:nvPr>
            <p:ph idx="1"/>
          </p:nvPr>
        </p:nvSpPr>
        <p:spPr>
          <a:xfrm>
            <a:off x="457200" y="1340768"/>
            <a:ext cx="8229600" cy="5112568"/>
          </a:xfrm>
        </p:spPr>
        <p:txBody>
          <a:bodyPr>
            <a:normAutofit fontScale="92500" lnSpcReduction="20000"/>
          </a:bodyPr>
          <a:lstStyle/>
          <a:p>
            <a:pPr>
              <a:buNone/>
            </a:pPr>
            <a:r>
              <a:rPr lang="el-GR" b="1" dirty="0" smtClean="0"/>
              <a:t>Εξισορρόπηση τριών αντικρουόμενων παραμέτρων:</a:t>
            </a:r>
          </a:p>
          <a:p>
            <a:r>
              <a:rPr lang="el-GR" b="1" dirty="0" smtClean="0"/>
              <a:t>Αντικείμενο (</a:t>
            </a:r>
            <a:r>
              <a:rPr lang="en-US" b="1" dirty="0" smtClean="0"/>
              <a:t>Scope)</a:t>
            </a:r>
            <a:endParaRPr lang="el-GR" b="1" dirty="0" smtClean="0"/>
          </a:p>
          <a:p>
            <a:pPr lvl="1"/>
            <a:r>
              <a:rPr lang="el-GR" dirty="0" smtClean="0"/>
              <a:t>Ποιες εργασίες πρέπει να γίνουν στα πλαίσια του έργου;</a:t>
            </a:r>
          </a:p>
          <a:p>
            <a:pPr lvl="1"/>
            <a:r>
              <a:rPr lang="el-GR" dirty="0" smtClean="0"/>
              <a:t>Ποιο προϊόν, ποια υπηρεσία ή ποιο αποτέλεσμα αναμένει ο πελάτης ή ο χρηματοδότης από το έργο;</a:t>
            </a:r>
          </a:p>
          <a:p>
            <a:r>
              <a:rPr lang="el-GR" b="1" dirty="0" smtClean="0"/>
              <a:t>Χρόνος (</a:t>
            </a:r>
            <a:r>
              <a:rPr lang="en-US" b="1" dirty="0" smtClean="0"/>
              <a:t>Time)</a:t>
            </a:r>
            <a:endParaRPr lang="el-GR" b="1" dirty="0" smtClean="0"/>
          </a:p>
          <a:p>
            <a:pPr lvl="1"/>
            <a:r>
              <a:rPr lang="el-GR" dirty="0" smtClean="0"/>
              <a:t>Ποια θα είναι η διάρκεια του έργου; Ποιο είναι το χρονοδιάγραμμα;</a:t>
            </a:r>
          </a:p>
          <a:p>
            <a:r>
              <a:rPr lang="el-GR" b="1" dirty="0" smtClean="0"/>
              <a:t>Κόστος (</a:t>
            </a:r>
            <a:r>
              <a:rPr lang="en-US" b="1" dirty="0" smtClean="0"/>
              <a:t>Cost)</a:t>
            </a:r>
            <a:endParaRPr lang="el-GR" b="1" dirty="0" smtClean="0"/>
          </a:p>
          <a:p>
            <a:pPr lvl="1"/>
            <a:r>
              <a:rPr lang="el-GR" dirty="0" smtClean="0"/>
              <a:t>Ποιό θα είναι το κόστος για την ολοκλήρωση του έργου; Τι ύψος έχει ο προϋπολογισμός;</a:t>
            </a:r>
          </a:p>
          <a:p>
            <a:pPr>
              <a:buNone/>
            </a:pPr>
            <a:r>
              <a:rPr lang="el-GR" b="1" dirty="0" smtClean="0"/>
              <a:t>Ο </a:t>
            </a:r>
            <a:r>
              <a:rPr lang="en-US" b="1" dirty="0" smtClean="0"/>
              <a:t> </a:t>
            </a:r>
            <a:r>
              <a:rPr lang="el-GR" b="1" dirty="0" smtClean="0"/>
              <a:t>Υπεύθυνος έργου (</a:t>
            </a:r>
            <a:r>
              <a:rPr lang="en-US" b="1" dirty="0" smtClean="0"/>
              <a:t>P</a:t>
            </a:r>
            <a:r>
              <a:rPr lang="el-GR" b="1" dirty="0" err="1" smtClean="0"/>
              <a:t>roject</a:t>
            </a:r>
            <a:r>
              <a:rPr lang="el-GR" b="1" dirty="0" smtClean="0"/>
              <a:t> </a:t>
            </a:r>
            <a:r>
              <a:rPr lang="en-US" b="1" dirty="0" smtClean="0"/>
              <a:t>M</a:t>
            </a:r>
            <a:r>
              <a:rPr lang="el-GR" b="1" dirty="0" err="1" smtClean="0"/>
              <a:t>anager</a:t>
            </a:r>
            <a:r>
              <a:rPr lang="en-US" b="1" dirty="0" smtClean="0"/>
              <a:t>)</a:t>
            </a:r>
            <a:r>
              <a:rPr lang="el-GR" b="1" dirty="0" smtClean="0"/>
              <a:t> αποφασίζει ποια διάσταση είναι πιο σημαντική</a:t>
            </a:r>
          </a:p>
          <a:p>
            <a:r>
              <a:rPr lang="el-GR" dirty="0" smtClean="0"/>
              <a:t>Αύξηση του κόστους για να επιτευχθεί το αντικείμενο του έργου μέσα στο προβλεπόμενο χρονικό διάστημα.</a:t>
            </a:r>
          </a:p>
          <a:p>
            <a:r>
              <a:rPr lang="el-GR" dirty="0" smtClean="0"/>
              <a:t>Μείωση αντικειμένου του έργου ώστε να ικανοποιηθούν οι περιορισμοί κόστους και χρόνου</a:t>
            </a:r>
            <a:endParaRPr lang="el-GR" dirty="0"/>
          </a:p>
        </p:txBody>
      </p:sp>
    </p:spTree>
    <p:extLst>
      <p:ext uri="{BB962C8B-B14F-4D97-AF65-F5344CB8AC3E}">
        <p14:creationId xmlns:p14="http://schemas.microsoft.com/office/powerpoint/2010/main" val="2974509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Χαρακτηριστικά </a:t>
            </a:r>
            <a:r>
              <a:rPr lang="en-US" dirty="0"/>
              <a:t>P</a:t>
            </a:r>
            <a:r>
              <a:rPr lang="en-US" dirty="0" smtClean="0"/>
              <a:t>roject Manager</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b="1" dirty="0" smtClean="0"/>
              <a:t>Εξειδίκευση</a:t>
            </a:r>
          </a:p>
          <a:p>
            <a:pPr lvl="1"/>
            <a:r>
              <a:rPr lang="el-GR" dirty="0" smtClean="0"/>
              <a:t>επιτρέπει κατανόηση των τεχνολογικών χαρακτηριστικών του έργου,</a:t>
            </a:r>
          </a:p>
          <a:p>
            <a:pPr lvl="1"/>
            <a:r>
              <a:rPr lang="el-GR" dirty="0" smtClean="0"/>
              <a:t>παροχή των κατάλληλων οδηγιών στα μέλη της ομάδας έργου και</a:t>
            </a:r>
          </a:p>
          <a:p>
            <a:pPr lvl="1"/>
            <a:r>
              <a:rPr lang="el-GR" dirty="0" smtClean="0"/>
              <a:t>λήψη των σωστών τεχνικών αποφάσεων</a:t>
            </a:r>
          </a:p>
          <a:p>
            <a:r>
              <a:rPr lang="el-GR" b="1" dirty="0" smtClean="0"/>
              <a:t>Γνώσεις επιχειρηματικής διοίκησης (</a:t>
            </a:r>
            <a:r>
              <a:rPr lang="en-US" b="1" dirty="0" smtClean="0"/>
              <a:t>business</a:t>
            </a:r>
            <a:r>
              <a:rPr lang="el-GR" b="1" dirty="0" smtClean="0"/>
              <a:t> </a:t>
            </a:r>
            <a:r>
              <a:rPr lang="el-GR" b="1" dirty="0" err="1"/>
              <a:t>management</a:t>
            </a:r>
            <a:r>
              <a:rPr lang="el-GR" b="1" dirty="0"/>
              <a:t>)</a:t>
            </a:r>
            <a:r>
              <a:rPr lang="el-GR" b="1" dirty="0" smtClean="0"/>
              <a:t>, </a:t>
            </a:r>
            <a:r>
              <a:rPr lang="el-GR" dirty="0" smtClean="0"/>
              <a:t>ώστε να μπορεί να εκμεταλλεύεται με τον πλέον συμφέροντα τρόπο τις ευκαιρίες που διαμορφώνονται κατά την διάρκεια εκπόνησης ενός Έργου </a:t>
            </a:r>
          </a:p>
          <a:p>
            <a:r>
              <a:rPr lang="el-GR" b="1" dirty="0" smtClean="0"/>
              <a:t>Ηγετικές ικανότητες</a:t>
            </a:r>
          </a:p>
          <a:p>
            <a:r>
              <a:rPr lang="el-GR" b="1" dirty="0" smtClean="0"/>
              <a:t>Δυνατότητα λήψης αποφάσεων σε σύντομο χρονικό διάστημα</a:t>
            </a:r>
          </a:p>
          <a:p>
            <a:r>
              <a:rPr lang="el-GR" b="1" dirty="0" smtClean="0"/>
              <a:t>Ικανότητα να συγκεντρώνει τους απαιτούμενους πόρους για την εκτέλεση του έργου, να δημιουργεί ευχάριστο περιβάλλον εργασίας και να εξασφαλίζει την αποτελεσματική χρήση των πόρων</a:t>
            </a:r>
            <a:endParaRPr lang="el-GR" dirty="0"/>
          </a:p>
        </p:txBody>
      </p:sp>
    </p:spTree>
    <p:extLst>
      <p:ext uri="{BB962C8B-B14F-4D97-AF65-F5344CB8AC3E}">
        <p14:creationId xmlns:p14="http://schemas.microsoft.com/office/powerpoint/2010/main" val="606788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Επικοινωνία με χρηματοδότη</a:t>
            </a:r>
            <a:endParaRPr lang="el-GR" dirty="0"/>
          </a:p>
        </p:txBody>
      </p:sp>
      <p:sp>
        <p:nvSpPr>
          <p:cNvPr id="3" name="Θέση περιεχομένου 2"/>
          <p:cNvSpPr>
            <a:spLocks noGrp="1"/>
          </p:cNvSpPr>
          <p:nvPr>
            <p:ph idx="1"/>
          </p:nvPr>
        </p:nvSpPr>
        <p:spPr>
          <a:xfrm>
            <a:off x="467544" y="1844824"/>
            <a:ext cx="8229600" cy="3231445"/>
          </a:xfrm>
        </p:spPr>
        <p:txBody>
          <a:bodyPr/>
          <a:lstStyle/>
          <a:p>
            <a:r>
              <a:rPr lang="el-GR" dirty="0" smtClean="0"/>
              <a:t>Γνωριμία στην αρχή του έργου</a:t>
            </a:r>
          </a:p>
          <a:p>
            <a:r>
              <a:rPr lang="el-GR" dirty="0" smtClean="0"/>
              <a:t>Αποστολή αναφορών ή προόδων ελέγχου</a:t>
            </a:r>
          </a:p>
          <a:p>
            <a:r>
              <a:rPr lang="el-GR" dirty="0" smtClean="0"/>
              <a:t>Πρόσκληση σε δράσεις </a:t>
            </a:r>
          </a:p>
          <a:p>
            <a:r>
              <a:rPr lang="el-GR" dirty="0" smtClean="0"/>
              <a:t>Συνεχής επικοινωνία για την πρόοδο του έργου</a:t>
            </a:r>
          </a:p>
          <a:p>
            <a:r>
              <a:rPr lang="el-GR" dirty="0" smtClean="0"/>
              <a:t>Ευχαριστήρια επιστολή </a:t>
            </a:r>
            <a:endParaRPr lang="el-GR" dirty="0"/>
          </a:p>
        </p:txBody>
      </p:sp>
    </p:spTree>
    <p:extLst>
      <p:ext uri="{BB962C8B-B14F-4D97-AF65-F5344CB8AC3E}">
        <p14:creationId xmlns:p14="http://schemas.microsoft.com/office/powerpoint/2010/main" val="355823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57808"/>
            <a:ext cx="8229600" cy="1143000"/>
          </a:xfrm>
        </p:spPr>
        <p:txBody>
          <a:bodyPr>
            <a:normAutofit fontScale="90000"/>
          </a:bodyPr>
          <a:lstStyle/>
          <a:p>
            <a:r>
              <a:rPr lang="el-GR" dirty="0" smtClean="0"/>
              <a:t>Θέματα που δεν περιλαμβάνονται στη διαχείριση του έργου</a:t>
            </a:r>
            <a:endParaRPr lang="el-GR" dirty="0"/>
          </a:p>
        </p:txBody>
      </p:sp>
      <p:sp>
        <p:nvSpPr>
          <p:cNvPr id="3" name="2 - Θέση περιεχομένου"/>
          <p:cNvSpPr>
            <a:spLocks noGrp="1"/>
          </p:cNvSpPr>
          <p:nvPr>
            <p:ph idx="1"/>
          </p:nvPr>
        </p:nvSpPr>
        <p:spPr>
          <a:xfrm>
            <a:off x="457200" y="2352248"/>
            <a:ext cx="8229600" cy="4389120"/>
          </a:xfrm>
        </p:spPr>
        <p:txBody>
          <a:bodyPr/>
          <a:lstStyle/>
          <a:p>
            <a:r>
              <a:rPr lang="el-GR" dirty="0" smtClean="0"/>
              <a:t>Κίνητρα</a:t>
            </a:r>
          </a:p>
          <a:p>
            <a:r>
              <a:rPr lang="el-GR" dirty="0" smtClean="0"/>
              <a:t>Ενθουσιασμός για ομαδική εργασία</a:t>
            </a:r>
          </a:p>
          <a:p>
            <a:r>
              <a:rPr lang="el-GR" dirty="0" smtClean="0"/>
              <a:t>Δυναμική της ομάδας εργασίας</a:t>
            </a:r>
          </a:p>
          <a:p>
            <a:r>
              <a:rPr lang="el-GR" dirty="0" smtClean="0"/>
              <a:t>Δημιουργικότητα</a:t>
            </a:r>
          </a:p>
          <a:p>
            <a:r>
              <a:rPr lang="el-GR" dirty="0" smtClean="0"/>
              <a:t>Αυθορμητισμός</a:t>
            </a:r>
          </a:p>
        </p:txBody>
      </p:sp>
    </p:spTree>
    <p:extLst>
      <p:ext uri="{BB962C8B-B14F-4D97-AF65-F5344CB8AC3E}">
        <p14:creationId xmlns:p14="http://schemas.microsoft.com/office/powerpoint/2010/main" val="260911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Διαχείριση έργου</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721168192"/>
              </p:ext>
            </p:extLst>
          </p:nvPr>
        </p:nvGraphicFramePr>
        <p:xfrm>
          <a:off x="467544" y="142169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Δεξιό βέλος 4"/>
          <p:cNvSpPr/>
          <p:nvPr/>
        </p:nvSpPr>
        <p:spPr>
          <a:xfrm>
            <a:off x="415562" y="2852936"/>
            <a:ext cx="1492142"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Έναρξη</a:t>
            </a:r>
            <a:endParaRPr lang="el-GR" dirty="0"/>
          </a:p>
        </p:txBody>
      </p:sp>
      <p:sp>
        <p:nvSpPr>
          <p:cNvPr id="6" name="Δεξιό βέλος 5"/>
          <p:cNvSpPr/>
          <p:nvPr/>
        </p:nvSpPr>
        <p:spPr>
          <a:xfrm>
            <a:off x="7092280" y="2708920"/>
            <a:ext cx="1728192"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Ολοκλήρωση</a:t>
            </a:r>
            <a:endParaRPr lang="el-GR" dirty="0"/>
          </a:p>
        </p:txBody>
      </p:sp>
    </p:spTree>
    <p:extLst>
      <p:ext uri="{BB962C8B-B14F-4D97-AF65-F5344CB8AC3E}">
        <p14:creationId xmlns:p14="http://schemas.microsoft.com/office/powerpoint/2010/main" val="1153276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9776"/>
            <a:ext cx="8229600" cy="1143000"/>
          </a:xfrm>
        </p:spPr>
        <p:txBody>
          <a:bodyPr/>
          <a:lstStyle/>
          <a:p>
            <a:r>
              <a:rPr lang="el-GR" b="1" dirty="0"/>
              <a:t>υ</a:t>
            </a:r>
            <a:r>
              <a:rPr lang="el-GR" b="1" dirty="0" smtClean="0"/>
              <a:t>λοποίηση έργου</a:t>
            </a:r>
            <a:endParaRPr lang="el-GR" b="1" dirty="0"/>
          </a:p>
        </p:txBody>
      </p:sp>
      <p:sp>
        <p:nvSpPr>
          <p:cNvPr id="3" name="Θέση περιεχομένου 2"/>
          <p:cNvSpPr>
            <a:spLocks noGrp="1"/>
          </p:cNvSpPr>
          <p:nvPr>
            <p:ph idx="1"/>
          </p:nvPr>
        </p:nvSpPr>
        <p:spPr>
          <a:xfrm>
            <a:off x="457200" y="1992208"/>
            <a:ext cx="8229600" cy="4389120"/>
          </a:xfrm>
        </p:spPr>
        <p:txBody>
          <a:bodyPr/>
          <a:lstStyle/>
          <a:p>
            <a:r>
              <a:rPr lang="el-GR" dirty="0" smtClean="0"/>
              <a:t>Έναρξη έργου</a:t>
            </a:r>
          </a:p>
          <a:p>
            <a:pPr marL="393192" lvl="1" indent="0">
              <a:buNone/>
            </a:pPr>
            <a:r>
              <a:rPr lang="el-GR" dirty="0" smtClean="0"/>
              <a:t>Προετοιμασία σε δύο επίπεδα</a:t>
            </a:r>
          </a:p>
          <a:p>
            <a:pPr lvl="1"/>
            <a:r>
              <a:rPr lang="el-GR" dirty="0" smtClean="0"/>
              <a:t>αφορά στην εσωτερική οργάνωση του οργανισμού</a:t>
            </a:r>
          </a:p>
          <a:p>
            <a:pPr lvl="1"/>
            <a:r>
              <a:rPr lang="el-GR" dirty="0" smtClean="0"/>
              <a:t>αφορά σε ολόκληρο το εταιρικό σχήμα</a:t>
            </a:r>
          </a:p>
          <a:p>
            <a:pPr marL="393192" lvl="1" indent="0">
              <a:buNone/>
            </a:pPr>
            <a:endParaRPr lang="el-GR" dirty="0"/>
          </a:p>
        </p:txBody>
      </p:sp>
    </p:spTree>
    <p:extLst>
      <p:ext uri="{BB962C8B-B14F-4D97-AF65-F5344CB8AC3E}">
        <p14:creationId xmlns:p14="http://schemas.microsoft.com/office/powerpoint/2010/main" val="158484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a:t>
            </a:r>
            <a:r>
              <a:rPr lang="el-GR" dirty="0" smtClean="0"/>
              <a:t>σωτερική οργάνωση οργανισμού</a:t>
            </a:r>
            <a:endParaRPr lang="el-GR" dirty="0"/>
          </a:p>
        </p:txBody>
      </p:sp>
      <p:sp>
        <p:nvSpPr>
          <p:cNvPr id="3" name="Θέση περιεχομένου 2"/>
          <p:cNvSpPr>
            <a:spLocks noGrp="1"/>
          </p:cNvSpPr>
          <p:nvPr>
            <p:ph idx="1"/>
          </p:nvPr>
        </p:nvSpPr>
        <p:spPr>
          <a:xfrm>
            <a:off x="457200" y="2568272"/>
            <a:ext cx="8229600" cy="2876952"/>
          </a:xfrm>
        </p:spPr>
        <p:txBody>
          <a:bodyPr/>
          <a:lstStyle/>
          <a:p>
            <a:r>
              <a:rPr lang="el-GR" dirty="0"/>
              <a:t>υ</a:t>
            </a:r>
            <a:r>
              <a:rPr lang="el-GR" dirty="0" smtClean="0"/>
              <a:t>πογραφή συμβολαίου/σύμβασης </a:t>
            </a:r>
          </a:p>
          <a:p>
            <a:r>
              <a:rPr lang="el-GR" dirty="0" smtClean="0"/>
              <a:t>σύσταση ομάδας έργου - αρμοδιοτήτων</a:t>
            </a:r>
          </a:p>
          <a:p>
            <a:r>
              <a:rPr lang="el-GR" dirty="0"/>
              <a:t>ο</a:t>
            </a:r>
            <a:r>
              <a:rPr lang="el-GR" dirty="0" smtClean="0"/>
              <a:t>ικονομικός προγραμματισμός</a:t>
            </a:r>
          </a:p>
          <a:p>
            <a:endParaRPr lang="el-GR" dirty="0"/>
          </a:p>
        </p:txBody>
      </p:sp>
    </p:spTree>
    <p:extLst>
      <p:ext uri="{BB962C8B-B14F-4D97-AF65-F5344CB8AC3E}">
        <p14:creationId xmlns:p14="http://schemas.microsoft.com/office/powerpoint/2010/main" val="2462029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4584" y="72107"/>
            <a:ext cx="9144000" cy="836613"/>
          </a:xfrm>
        </p:spPr>
        <p:txBody>
          <a:bodyPr>
            <a:normAutofit/>
          </a:bodyPr>
          <a:lstStyle/>
          <a:p>
            <a:pPr algn="l"/>
            <a:r>
              <a:rPr lang="el-GR" dirty="0"/>
              <a:t>υπογραφή συμβολαίου/σύμβασης </a:t>
            </a:r>
            <a:endParaRPr lang="en-US" altLang="el-GR" dirty="0"/>
          </a:p>
        </p:txBody>
      </p:sp>
      <p:sp>
        <p:nvSpPr>
          <p:cNvPr id="103427" name="Rectangle 3"/>
          <p:cNvSpPr>
            <a:spLocks noGrp="1" noChangeArrowheads="1"/>
          </p:cNvSpPr>
          <p:nvPr>
            <p:ph idx="1"/>
          </p:nvPr>
        </p:nvSpPr>
        <p:spPr>
          <a:xfrm>
            <a:off x="395288" y="1135286"/>
            <a:ext cx="8229600" cy="5174034"/>
          </a:xfrm>
        </p:spPr>
        <p:txBody>
          <a:bodyPr>
            <a:normAutofit fontScale="32500" lnSpcReduction="20000"/>
          </a:bodyPr>
          <a:lstStyle/>
          <a:p>
            <a:pPr>
              <a:lnSpc>
                <a:spcPct val="120000"/>
              </a:lnSpc>
            </a:pPr>
            <a:r>
              <a:rPr lang="el-GR" altLang="el-GR" sz="4900" dirty="0" smtClean="0"/>
              <a:t>υπογραφή συμβολαίου / συμφωνίας χρηματοδότησης</a:t>
            </a:r>
            <a:endParaRPr lang="en-US" altLang="el-GR" sz="4900" dirty="0" smtClean="0"/>
          </a:p>
          <a:p>
            <a:pPr lvl="1"/>
            <a:r>
              <a:rPr lang="el-GR" sz="4900" dirty="0"/>
              <a:t>κ</a:t>
            </a:r>
            <a:r>
              <a:rPr lang="el-GR" sz="4900" dirty="0" smtClean="0"/>
              <a:t>ατανόηση </a:t>
            </a:r>
            <a:r>
              <a:rPr lang="el-GR" sz="4900" dirty="0"/>
              <a:t>των άρθρων και τήρησή τους</a:t>
            </a:r>
          </a:p>
          <a:p>
            <a:pPr lvl="1"/>
            <a:r>
              <a:rPr lang="el-GR" sz="4900" dirty="0"/>
              <a:t>π</a:t>
            </a:r>
            <a:r>
              <a:rPr lang="el-GR" sz="4900" dirty="0" smtClean="0"/>
              <a:t>ιθανές </a:t>
            </a:r>
            <a:r>
              <a:rPr lang="el-GR" sz="4900" dirty="0"/>
              <a:t>τροποποιήσεις </a:t>
            </a:r>
          </a:p>
          <a:p>
            <a:pPr lvl="1"/>
            <a:r>
              <a:rPr lang="el-GR" sz="4900" dirty="0" smtClean="0"/>
              <a:t>υποχρεώσεις </a:t>
            </a:r>
            <a:r>
              <a:rPr lang="el-GR" sz="4900" dirty="0"/>
              <a:t>εταίρων</a:t>
            </a:r>
          </a:p>
          <a:p>
            <a:pPr lvl="1"/>
            <a:r>
              <a:rPr lang="el-GR" sz="4900" dirty="0" smtClean="0"/>
              <a:t>σημαντικά </a:t>
            </a:r>
            <a:r>
              <a:rPr lang="el-GR" sz="4900" dirty="0"/>
              <a:t>παραρτήματα </a:t>
            </a:r>
          </a:p>
          <a:p>
            <a:pPr lvl="1"/>
            <a:r>
              <a:rPr lang="el-GR" sz="4900" dirty="0" smtClean="0"/>
              <a:t>υποχρέωση </a:t>
            </a:r>
            <a:r>
              <a:rPr lang="el-GR" sz="4900" dirty="0"/>
              <a:t>αναφορών</a:t>
            </a:r>
          </a:p>
          <a:p>
            <a:pPr lvl="1"/>
            <a:r>
              <a:rPr lang="el-GR" sz="4900" dirty="0" err="1" smtClean="0"/>
              <a:t>χρηματοροή</a:t>
            </a:r>
            <a:r>
              <a:rPr lang="el-GR" sz="4900" dirty="0" smtClean="0"/>
              <a:t> </a:t>
            </a:r>
            <a:r>
              <a:rPr lang="el-GR" sz="4900" dirty="0"/>
              <a:t>του έργου</a:t>
            </a:r>
          </a:p>
          <a:p>
            <a:pPr marL="0" indent="0">
              <a:lnSpc>
                <a:spcPct val="120000"/>
              </a:lnSpc>
              <a:buNone/>
            </a:pPr>
            <a:endParaRPr lang="el-GR" altLang="el-GR" sz="4900" dirty="0" smtClean="0"/>
          </a:p>
          <a:p>
            <a:pPr>
              <a:lnSpc>
                <a:spcPct val="120000"/>
              </a:lnSpc>
            </a:pPr>
            <a:r>
              <a:rPr lang="el-GR" altLang="el-GR" sz="4900" dirty="0" smtClean="0"/>
              <a:t>υπογραφή συμφώνου συνεργασίας (σε περίπτωση σύμπραξης):</a:t>
            </a:r>
          </a:p>
          <a:p>
            <a:pPr lvl="1">
              <a:lnSpc>
                <a:spcPct val="120000"/>
              </a:lnSpc>
            </a:pPr>
            <a:r>
              <a:rPr lang="el-GR" altLang="el-GR" sz="4900" dirty="0" smtClean="0"/>
              <a:t>προσδιορισμός ρόλου κάθε εταίρου, </a:t>
            </a:r>
          </a:p>
          <a:p>
            <a:pPr lvl="1">
              <a:lnSpc>
                <a:spcPct val="120000"/>
              </a:lnSpc>
            </a:pPr>
            <a:r>
              <a:rPr lang="el-GR" altLang="el-GR" sz="4900" dirty="0" smtClean="0"/>
              <a:t>συμβατικές υποχρεώσεις (δράσεις, υποβολή εκθέσεων </a:t>
            </a:r>
            <a:r>
              <a:rPr lang="el-GR" altLang="el-GR" sz="4900" dirty="0"/>
              <a:t>κλπ</a:t>
            </a:r>
            <a:r>
              <a:rPr lang="el-GR" altLang="el-GR" sz="4900" dirty="0" smtClean="0"/>
              <a:t>),</a:t>
            </a:r>
          </a:p>
          <a:p>
            <a:pPr lvl="1">
              <a:lnSpc>
                <a:spcPct val="120000"/>
              </a:lnSpc>
            </a:pPr>
            <a:r>
              <a:rPr lang="el-GR" altLang="el-GR" sz="4900" dirty="0" smtClean="0"/>
              <a:t>επικοινωνία μεταξύ των εταίρων,</a:t>
            </a:r>
          </a:p>
          <a:p>
            <a:pPr lvl="1">
              <a:lnSpc>
                <a:spcPct val="120000"/>
              </a:lnSpc>
            </a:pPr>
            <a:r>
              <a:rPr lang="el-GR" altLang="el-GR" sz="4900" dirty="0" smtClean="0"/>
              <a:t>επικοινωνία και διάδοση αποτελεσμάτων έργου</a:t>
            </a:r>
          </a:p>
          <a:p>
            <a:pPr lvl="1">
              <a:lnSpc>
                <a:spcPct val="120000"/>
              </a:lnSpc>
            </a:pPr>
            <a:r>
              <a:rPr lang="el-GR" altLang="el-GR" sz="4900" dirty="0"/>
              <a:t>διαδικασία λήψης </a:t>
            </a:r>
            <a:r>
              <a:rPr lang="el-GR" altLang="el-GR" sz="4900" dirty="0" smtClean="0"/>
              <a:t>αποφάσεων</a:t>
            </a:r>
          </a:p>
          <a:p>
            <a:pPr lvl="1">
              <a:lnSpc>
                <a:spcPct val="120000"/>
              </a:lnSpc>
            </a:pPr>
            <a:r>
              <a:rPr lang="el-GR" altLang="el-GR" sz="4900" dirty="0"/>
              <a:t>τ</a:t>
            </a:r>
            <a:r>
              <a:rPr lang="el-GR" altLang="el-GR" sz="4900" dirty="0" smtClean="0"/>
              <a:t>ήρηση κανόνων δημοσιότητας/υπεργολαβιών</a:t>
            </a:r>
          </a:p>
          <a:p>
            <a:pPr lvl="1">
              <a:lnSpc>
                <a:spcPct val="120000"/>
              </a:lnSpc>
            </a:pPr>
            <a:r>
              <a:rPr lang="el-GR" altLang="el-GR" sz="4900" dirty="0" smtClean="0"/>
              <a:t>Παραρτήματα</a:t>
            </a:r>
          </a:p>
          <a:p>
            <a:pPr marL="393192" lvl="1" indent="0">
              <a:lnSpc>
                <a:spcPct val="120000"/>
              </a:lnSpc>
              <a:buNone/>
            </a:pPr>
            <a:endParaRPr lang="el-GR" altLang="el-GR" sz="3400" i="1" dirty="0" smtClean="0">
              <a:solidFill>
                <a:srgbClr val="FF0000"/>
              </a:solidFill>
            </a:endParaRPr>
          </a:p>
          <a:p>
            <a:pPr marL="393192" lvl="1" indent="0">
              <a:lnSpc>
                <a:spcPct val="120000"/>
              </a:lnSpc>
              <a:buNone/>
            </a:pPr>
            <a:r>
              <a:rPr lang="el-GR" altLang="el-GR" sz="4300" i="1" dirty="0" smtClean="0">
                <a:solidFill>
                  <a:srgbClr val="FFFF00"/>
                </a:solidFill>
              </a:rPr>
              <a:t>Προσοχή! διαφοροποιήσεις </a:t>
            </a:r>
            <a:r>
              <a:rPr lang="el-GR" altLang="el-GR" sz="4300" i="1" dirty="0">
                <a:solidFill>
                  <a:srgbClr val="FFFF00"/>
                </a:solidFill>
              </a:rPr>
              <a:t>σε εθνικά </a:t>
            </a:r>
            <a:r>
              <a:rPr lang="el-GR" altLang="el-GR" sz="4300" i="1" dirty="0" smtClean="0">
                <a:solidFill>
                  <a:srgbClr val="FFFF00"/>
                </a:solidFill>
              </a:rPr>
              <a:t>&amp; ευρωπαϊκά προγράμματα</a:t>
            </a:r>
          </a:p>
          <a:p>
            <a:pPr lvl="1">
              <a:lnSpc>
                <a:spcPct val="120000"/>
              </a:lnSpc>
            </a:pPr>
            <a:endParaRPr lang="el-GR" altLang="el-GR" sz="3400" dirty="0"/>
          </a:p>
          <a:p>
            <a:pPr marL="393192" lvl="1" indent="0">
              <a:lnSpc>
                <a:spcPct val="120000"/>
              </a:lnSpc>
              <a:buNone/>
            </a:pPr>
            <a:endParaRPr lang="el-GR" altLang="el-GR" sz="3400" dirty="0"/>
          </a:p>
        </p:txBody>
      </p:sp>
    </p:spTree>
    <p:extLst>
      <p:ext uri="{BB962C8B-B14F-4D97-AF65-F5344CB8AC3E}">
        <p14:creationId xmlns:p14="http://schemas.microsoft.com/office/powerpoint/2010/main" val="619676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Πιθανές τροποποιήσεις του συμβολαίου</a:t>
            </a:r>
            <a:endParaRPr lang="el-GR" dirty="0"/>
          </a:p>
        </p:txBody>
      </p:sp>
      <p:sp>
        <p:nvSpPr>
          <p:cNvPr id="3" name="2 - Θέση περιεχομένου"/>
          <p:cNvSpPr>
            <a:spLocks noGrp="1"/>
          </p:cNvSpPr>
          <p:nvPr>
            <p:ph idx="1"/>
          </p:nvPr>
        </p:nvSpPr>
        <p:spPr/>
        <p:txBody>
          <a:bodyPr>
            <a:normAutofit/>
          </a:bodyPr>
          <a:lstStyle/>
          <a:p>
            <a:r>
              <a:rPr lang="el-GR" dirty="0" smtClean="0"/>
              <a:t>Μικρές αλλαγές</a:t>
            </a:r>
          </a:p>
          <a:p>
            <a:pPr lvl="1"/>
            <a:r>
              <a:rPr lang="el-GR" dirty="0" smtClean="0"/>
              <a:t>δεν επηρεάζουν τον βασικό σκοπό του έργου</a:t>
            </a:r>
          </a:p>
          <a:p>
            <a:pPr lvl="1"/>
            <a:r>
              <a:rPr lang="el-GR" dirty="0" smtClean="0"/>
              <a:t>πρέπει να κοινοποιηθούν στον χρηματοδότη (γραπτώς)</a:t>
            </a:r>
          </a:p>
          <a:p>
            <a:pPr lvl="1">
              <a:buNone/>
            </a:pPr>
            <a:r>
              <a:rPr lang="el-GR" sz="2000" b="1" i="1" dirty="0" smtClean="0"/>
              <a:t>Παραδείγματα</a:t>
            </a:r>
          </a:p>
          <a:p>
            <a:pPr lvl="1"/>
            <a:r>
              <a:rPr lang="el-GR" dirty="0" smtClean="0"/>
              <a:t>αλλαγές σε δράσεις ή στον προϋπολογισμό, που δεν επηρεάζουν στον βασικό σκοπό του έργου</a:t>
            </a:r>
          </a:p>
          <a:p>
            <a:pPr lvl="1"/>
            <a:r>
              <a:rPr lang="el-GR" dirty="0" smtClean="0"/>
              <a:t>μεταφορές ανάμεσα σε ενότητες του προϋπολογισμού</a:t>
            </a:r>
            <a:r>
              <a:rPr lang="en-US" dirty="0" smtClean="0"/>
              <a:t> </a:t>
            </a:r>
            <a:r>
              <a:rPr lang="el-GR" dirty="0" smtClean="0"/>
              <a:t>που δεν υπερβαίνουν το 15%</a:t>
            </a:r>
          </a:p>
          <a:p>
            <a:pPr lvl="1"/>
            <a:r>
              <a:rPr lang="el-GR" dirty="0" smtClean="0"/>
              <a:t>αλλαγές στη διεύθυνση ή στο τηλέφωνο του φορέα</a:t>
            </a:r>
          </a:p>
          <a:p>
            <a:pPr lvl="1"/>
            <a:r>
              <a:rPr lang="el-GR" dirty="0" smtClean="0"/>
              <a:t>αλλαγή του Υπεύθυνου Έργου </a:t>
            </a:r>
          </a:p>
          <a:p>
            <a:pPr lvl="1">
              <a:buNone/>
            </a:pPr>
            <a:r>
              <a:rPr lang="el-GR" dirty="0" smtClean="0"/>
              <a:t> </a:t>
            </a:r>
          </a:p>
          <a:p>
            <a:pPr lvl="1">
              <a:buNone/>
            </a:pPr>
            <a:endParaRPr lang="el-GR" dirty="0" smtClean="0"/>
          </a:p>
          <a:p>
            <a:pPr marL="742950" lvl="2" indent="-342900">
              <a:buNone/>
            </a:pPr>
            <a:endParaRPr lang="el-GR" sz="3200" dirty="0" smtClean="0"/>
          </a:p>
        </p:txBody>
      </p:sp>
    </p:spTree>
    <p:extLst>
      <p:ext uri="{BB962C8B-B14F-4D97-AF65-F5344CB8AC3E}">
        <p14:creationId xmlns:p14="http://schemas.microsoft.com/office/powerpoint/2010/main" val="63561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Πιθανές τροποποιήσεις του συμβολαίου</a:t>
            </a:r>
            <a:endParaRPr lang="el-GR" dirty="0"/>
          </a:p>
        </p:txBody>
      </p:sp>
      <p:sp>
        <p:nvSpPr>
          <p:cNvPr id="3" name="2 - Θέση περιεχομένου"/>
          <p:cNvSpPr>
            <a:spLocks noGrp="1"/>
          </p:cNvSpPr>
          <p:nvPr>
            <p:ph idx="1"/>
          </p:nvPr>
        </p:nvSpPr>
        <p:spPr>
          <a:xfrm>
            <a:off x="457200" y="1556792"/>
            <a:ext cx="8229600" cy="4536504"/>
          </a:xfrm>
        </p:spPr>
        <p:txBody>
          <a:bodyPr>
            <a:normAutofit fontScale="92500" lnSpcReduction="10000"/>
          </a:bodyPr>
          <a:lstStyle/>
          <a:p>
            <a:pPr marL="274320" lvl="1" indent="-274320">
              <a:buClr>
                <a:schemeClr val="accent3"/>
              </a:buClr>
              <a:buSzPct val="95000"/>
            </a:pPr>
            <a:r>
              <a:rPr lang="el-GR" sz="2600" b="1" dirty="0" smtClean="0"/>
              <a:t>Σημαντικές αλλαγές</a:t>
            </a:r>
          </a:p>
          <a:p>
            <a:pPr lvl="1"/>
            <a:r>
              <a:rPr lang="el-GR" dirty="0" smtClean="0"/>
              <a:t>Επηρεάζουν την υλοποίηση του έργου, αλλά όχι σε επίπεδο που να αμφισβητούν την απόφαση για την χρηματοδότηση του έργου</a:t>
            </a:r>
          </a:p>
          <a:p>
            <a:pPr lvl="1"/>
            <a:r>
              <a:rPr lang="el-GR" dirty="0" smtClean="0"/>
              <a:t>Απαιτείται τροποποίηση συμβολαίου</a:t>
            </a:r>
          </a:p>
          <a:p>
            <a:pPr marL="393192" lvl="1" indent="0">
              <a:buNone/>
            </a:pPr>
            <a:r>
              <a:rPr lang="el-GR" sz="2000" b="1" i="1" dirty="0" smtClean="0"/>
              <a:t>Παραδείγματα</a:t>
            </a:r>
          </a:p>
          <a:p>
            <a:pPr lvl="1"/>
            <a:r>
              <a:rPr lang="el-GR" dirty="0" smtClean="0"/>
              <a:t>παράταση ή μείωση του χρόνου υλοποίησης του συμβολαίου – απαιτείται τροποποίηση συμβολαίου (πρέπει να αποσταλεί τουλάχιστον 2-3 μήνες πριν από την ημερομηνία ολοκλήρωσης) – πρέπει να είναι απολύτως στοιχειοθετημένη και δικαιολογημένη</a:t>
            </a:r>
          </a:p>
          <a:p>
            <a:pPr lvl="1"/>
            <a:r>
              <a:rPr lang="el-GR" dirty="0" smtClean="0"/>
              <a:t>σημαντικές αλλαγές στις δράσεις που επηρεάζουν τον βασικό σκοπό και τους δείκτες του προγράμματος </a:t>
            </a:r>
          </a:p>
          <a:p>
            <a:pPr lvl="1"/>
            <a:r>
              <a:rPr lang="el-GR" dirty="0" smtClean="0"/>
              <a:t>πρόσθεση ή κατάργηση μιας κατηγορίας δαπανών στον Προϋπολογισμό </a:t>
            </a:r>
          </a:p>
          <a:p>
            <a:pPr lvl="1"/>
            <a:r>
              <a:rPr lang="el-GR" dirty="0" smtClean="0"/>
              <a:t>μεταφορές ανάμεσα σε ενότητες του προϋπολογισμού που υπερβαίνουν το 15%</a:t>
            </a:r>
          </a:p>
          <a:p>
            <a:pPr lvl="1"/>
            <a:r>
              <a:rPr lang="el-GR" dirty="0" smtClean="0"/>
              <a:t>αλλαγή ενός συνεργαζόμενου φορέα</a:t>
            </a:r>
          </a:p>
          <a:p>
            <a:endParaRPr lang="el-GR" dirty="0"/>
          </a:p>
        </p:txBody>
      </p:sp>
    </p:spTree>
    <p:extLst>
      <p:ext uri="{BB962C8B-B14F-4D97-AF65-F5344CB8AC3E}">
        <p14:creationId xmlns:p14="http://schemas.microsoft.com/office/powerpoint/2010/main" val="2975160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421691"/>
            <a:ext cx="5616624" cy="3015421"/>
          </a:xfrm>
        </p:spPr>
        <p:txBody>
          <a:bodyPr>
            <a:normAutofit/>
          </a:bodyPr>
          <a:lstStyle/>
          <a:p>
            <a:pPr marL="0" indent="0">
              <a:buNone/>
            </a:pPr>
            <a:r>
              <a:rPr lang="el-GR" sz="3000" dirty="0" smtClean="0"/>
              <a:t>Η δική σας εμπειρία;</a:t>
            </a:r>
            <a:endParaRPr lang="el-GR" sz="3000" dirty="0"/>
          </a:p>
        </p:txBody>
      </p:sp>
    </p:spTree>
    <p:extLst>
      <p:ext uri="{BB962C8B-B14F-4D97-AF65-F5344CB8AC3E}">
        <p14:creationId xmlns:p14="http://schemas.microsoft.com/office/powerpoint/2010/main" val="34452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Ομάδα έργου</a:t>
            </a:r>
            <a:endParaRPr lang="el-GR" dirty="0"/>
          </a:p>
        </p:txBody>
      </p:sp>
      <p:sp>
        <p:nvSpPr>
          <p:cNvPr id="3" name="2 - Θέση περιεχομένου"/>
          <p:cNvSpPr>
            <a:spLocks noGrp="1"/>
          </p:cNvSpPr>
          <p:nvPr>
            <p:ph idx="1"/>
          </p:nvPr>
        </p:nvSpPr>
        <p:spPr>
          <a:xfrm>
            <a:off x="457200" y="1484784"/>
            <a:ext cx="8229600" cy="4641379"/>
          </a:xfrm>
        </p:spPr>
        <p:txBody>
          <a:bodyPr>
            <a:normAutofit lnSpcReduction="10000"/>
          </a:bodyPr>
          <a:lstStyle/>
          <a:p>
            <a:r>
              <a:rPr lang="el-GR" dirty="0" smtClean="0"/>
              <a:t>Σχηματίζονται για να συμμετέχουν στο σχεδιασμό και την εκτέλεση των έργων.</a:t>
            </a:r>
          </a:p>
          <a:p>
            <a:r>
              <a:rPr lang="el-GR" dirty="0" smtClean="0"/>
              <a:t>Πρέπει:</a:t>
            </a:r>
          </a:p>
          <a:p>
            <a:pPr lvl="1"/>
            <a:r>
              <a:rPr lang="el-GR" dirty="0" smtClean="0"/>
              <a:t>να ορίζονται στα αρχικά στάδια του έργου,</a:t>
            </a:r>
          </a:p>
          <a:p>
            <a:pPr lvl="1"/>
            <a:r>
              <a:rPr lang="el-GR" dirty="0" smtClean="0"/>
              <a:t>να διατηρούνται αμετάβλητες και</a:t>
            </a:r>
          </a:p>
          <a:p>
            <a:pPr lvl="1"/>
            <a:r>
              <a:rPr lang="el-GR" dirty="0" smtClean="0"/>
              <a:t>να εργάζονται κοντά στο μέρος όπου γίνεται η δουλειά και αν είναι δυνατό, σε παρακείμενους χώρους.</a:t>
            </a:r>
          </a:p>
          <a:p>
            <a:pPr lvl="1"/>
            <a:r>
              <a:rPr lang="el-GR" dirty="0" smtClean="0"/>
              <a:t>τα στελέχη τους να γνωρίζουν από την αρχή του έργου τις υπευθυνότητες και αρμοδιότητες τόσο τις δικές τους όσο και των άλλων μελών</a:t>
            </a:r>
          </a:p>
          <a:p>
            <a:r>
              <a:rPr lang="el-GR" dirty="0" smtClean="0"/>
              <a:t>Τα στελέχη της ομάδας μπορεί να είναι </a:t>
            </a:r>
          </a:p>
          <a:p>
            <a:pPr lvl="1"/>
            <a:r>
              <a:rPr lang="el-GR" dirty="0" smtClean="0"/>
              <a:t>πλήρους ή μερικής απασχόλησης</a:t>
            </a:r>
          </a:p>
          <a:p>
            <a:pPr lvl="1"/>
            <a:r>
              <a:rPr lang="el-GR" dirty="0" smtClean="0"/>
              <a:t>για όλη τη διάρκεια του έργου ή για ορισμένες δραστηριότητες</a:t>
            </a:r>
          </a:p>
        </p:txBody>
      </p:sp>
    </p:spTree>
    <p:extLst>
      <p:ext uri="{BB962C8B-B14F-4D97-AF65-F5344CB8AC3E}">
        <p14:creationId xmlns:p14="http://schemas.microsoft.com/office/powerpoint/2010/main" val="836895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Διαμάχες στον κύκλο ζωής ενός έργου</a:t>
            </a:r>
            <a:endParaRPr lang="el-GR" dirty="0"/>
          </a:p>
        </p:txBody>
      </p:sp>
      <p:sp>
        <p:nvSpPr>
          <p:cNvPr id="3" name="2 - Θέση περιεχομένου"/>
          <p:cNvSpPr>
            <a:spLocks noGrp="1"/>
          </p:cNvSpPr>
          <p:nvPr>
            <p:ph idx="1"/>
          </p:nvPr>
        </p:nvSpPr>
        <p:spPr>
          <a:xfrm>
            <a:off x="467544" y="1421691"/>
            <a:ext cx="8229600" cy="4815621"/>
          </a:xfrm>
        </p:spPr>
        <p:txBody>
          <a:bodyPr>
            <a:normAutofit/>
          </a:bodyPr>
          <a:lstStyle/>
          <a:p>
            <a:r>
              <a:rPr lang="el-GR" b="1" dirty="0" smtClean="0"/>
              <a:t>Η διακύμανση των διαμαχών στον κύκλο ζωής του έργου διαφέρει σημαντικά από φάση σε φάση</a:t>
            </a:r>
          </a:p>
          <a:p>
            <a:pPr lvl="1"/>
            <a:r>
              <a:rPr lang="el-GR" dirty="0" smtClean="0"/>
              <a:t>Σχηματισμός έργου</a:t>
            </a:r>
          </a:p>
          <a:p>
            <a:pPr lvl="1">
              <a:buNone/>
            </a:pPr>
            <a:r>
              <a:rPr lang="el-GR" dirty="0" smtClean="0"/>
              <a:t>	Οι διαμάχες επικεντρώνονται στην υπάρχουσα σύγχυση σχετικά με το στήσιμο του έργου στο πλαίσιο του οργανισμού</a:t>
            </a:r>
          </a:p>
          <a:p>
            <a:pPr lvl="1"/>
            <a:r>
              <a:rPr lang="el-GR" dirty="0" smtClean="0"/>
              <a:t>Αρχικές φάσεις έργου</a:t>
            </a:r>
          </a:p>
          <a:p>
            <a:pPr lvl="1">
              <a:buNone/>
            </a:pPr>
            <a:r>
              <a:rPr lang="el-GR" dirty="0" smtClean="0"/>
              <a:t>	Επικρατούν κυρίως συγκρούσεις για τεχνικά θέματα μεταξύ του υπεύθυνου έργου και των υπεύθυνων των λειτουργικών μονάδων</a:t>
            </a:r>
          </a:p>
          <a:p>
            <a:pPr lvl="1"/>
            <a:r>
              <a:rPr lang="el-GR" dirty="0" smtClean="0"/>
              <a:t>Κυρίως υλοποίηση έργου</a:t>
            </a:r>
          </a:p>
          <a:p>
            <a:pPr lvl="1">
              <a:buNone/>
            </a:pPr>
            <a:r>
              <a:rPr lang="el-GR" dirty="0" smtClean="0"/>
              <a:t>	Κύρια πηγή συγκρούσεων ο προγραμματισμός </a:t>
            </a:r>
          </a:p>
          <a:p>
            <a:pPr lvl="1">
              <a:buNone/>
            </a:pPr>
            <a:r>
              <a:rPr lang="el-GR" dirty="0" smtClean="0"/>
              <a:t>	Συχνές και οι συγκρούσεις για άλλα τεχνικά θέματα</a:t>
            </a:r>
          </a:p>
          <a:p>
            <a:pPr lvl="1"/>
            <a:r>
              <a:rPr lang="el-GR" dirty="0" smtClean="0"/>
              <a:t>Ολοκλήρωση έργου</a:t>
            </a:r>
          </a:p>
          <a:p>
            <a:pPr lvl="1">
              <a:buNone/>
            </a:pPr>
            <a:r>
              <a:rPr lang="el-GR" dirty="0" smtClean="0"/>
              <a:t>	Πιο σημαντικές οι προσωπικές συγκρούσεις</a:t>
            </a:r>
            <a:endParaRPr lang="el-GR" dirty="0"/>
          </a:p>
        </p:txBody>
      </p:sp>
    </p:spTree>
    <p:extLst>
      <p:ext uri="{BB962C8B-B14F-4D97-AF65-F5344CB8AC3E}">
        <p14:creationId xmlns:p14="http://schemas.microsoft.com/office/powerpoint/2010/main" val="386413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468313" y="115888"/>
            <a:ext cx="8229600" cy="1143000"/>
          </a:xfrm>
        </p:spPr>
        <p:txBody>
          <a:bodyPr/>
          <a:lstStyle/>
          <a:p>
            <a:r>
              <a:rPr lang="el-GR" altLang="el-GR" smtClean="0"/>
              <a:t>Κατηγορίες συγκρούσεων</a:t>
            </a:r>
          </a:p>
        </p:txBody>
      </p:sp>
      <p:sp>
        <p:nvSpPr>
          <p:cNvPr id="3" name="2 - Θέση περιεχομένου"/>
          <p:cNvSpPr>
            <a:spLocks noGrp="1"/>
          </p:cNvSpPr>
          <p:nvPr>
            <p:ph idx="1"/>
          </p:nvPr>
        </p:nvSpPr>
        <p:spPr>
          <a:xfrm>
            <a:off x="457200" y="1412875"/>
            <a:ext cx="8229600" cy="4713288"/>
          </a:xfrm>
        </p:spPr>
        <p:txBody>
          <a:bodyPr>
            <a:normAutofit fontScale="77500" lnSpcReduction="20000"/>
          </a:bodyPr>
          <a:lstStyle/>
          <a:p>
            <a:pPr marL="274320" indent="-274320" fontAlgn="auto">
              <a:spcAft>
                <a:spcPts val="0"/>
              </a:spcAft>
              <a:buClr>
                <a:schemeClr val="accent3"/>
              </a:buClr>
              <a:buFont typeface="Wingdings 2"/>
              <a:buNone/>
              <a:defRPr/>
            </a:pPr>
            <a:r>
              <a:rPr lang="el-GR" dirty="0" smtClean="0"/>
              <a:t>Οι πιο συνηθισμένες μορφές συγκρούσεων σχετίζονται με:</a:t>
            </a:r>
          </a:p>
          <a:p>
            <a:pPr marL="274320" indent="-274320" fontAlgn="auto">
              <a:spcAft>
                <a:spcPts val="0"/>
              </a:spcAft>
              <a:buClr>
                <a:schemeClr val="accent3"/>
              </a:buClr>
              <a:buFont typeface="Wingdings 2"/>
              <a:buChar char=""/>
              <a:defRPr/>
            </a:pPr>
            <a:r>
              <a:rPr lang="el-GR" dirty="0" smtClean="0"/>
              <a:t>Θέματα κόστους</a:t>
            </a:r>
          </a:p>
          <a:p>
            <a:pPr marL="640080" lvl="1" indent="-246888" fontAlgn="auto">
              <a:spcAft>
                <a:spcPts val="0"/>
              </a:spcAft>
              <a:buFont typeface="Wingdings 2"/>
              <a:buChar char=""/>
              <a:defRPr/>
            </a:pPr>
            <a:r>
              <a:rPr lang="el-GR" dirty="0" smtClean="0"/>
              <a:t>Αφορούν συνήθως την κατανομή του κόστους στις διαφορετικές λειτουργικές μονάδες</a:t>
            </a:r>
          </a:p>
          <a:p>
            <a:pPr marL="274320" indent="-274320" fontAlgn="auto">
              <a:spcAft>
                <a:spcPts val="0"/>
              </a:spcAft>
              <a:buClr>
                <a:schemeClr val="accent3"/>
              </a:buClr>
              <a:buFont typeface="Wingdings 2"/>
              <a:buChar char=""/>
              <a:defRPr/>
            </a:pPr>
            <a:r>
              <a:rPr lang="el-GR" dirty="0" smtClean="0"/>
              <a:t>Διαμάχη προσωπικότητας</a:t>
            </a:r>
          </a:p>
          <a:p>
            <a:pPr marL="640080" lvl="1" indent="-246888" fontAlgn="auto">
              <a:spcAft>
                <a:spcPts val="0"/>
              </a:spcAft>
              <a:buFont typeface="Wingdings 2"/>
              <a:buChar char=""/>
              <a:defRPr/>
            </a:pPr>
            <a:r>
              <a:rPr lang="el-GR" dirty="0" smtClean="0"/>
              <a:t>Εστίαση σε διαπροσωπικές αντιθέσεις, και όχι σε τεχνικά θέματα</a:t>
            </a:r>
          </a:p>
          <a:p>
            <a:pPr marL="274320" indent="-274320" fontAlgn="auto">
              <a:spcAft>
                <a:spcPts val="0"/>
              </a:spcAft>
              <a:buClr>
                <a:schemeClr val="accent3"/>
              </a:buClr>
              <a:buFont typeface="Wingdings 2"/>
              <a:buChar char=""/>
              <a:defRPr/>
            </a:pPr>
            <a:r>
              <a:rPr lang="el-GR" dirty="0" smtClean="0"/>
              <a:t>Διοικητικά θέματα</a:t>
            </a:r>
          </a:p>
          <a:p>
            <a:pPr marL="640080" lvl="1" indent="-246888" fontAlgn="auto">
              <a:spcAft>
                <a:spcPts val="0"/>
              </a:spcAft>
              <a:buFont typeface="Wingdings 2"/>
              <a:buChar char=""/>
              <a:defRPr/>
            </a:pPr>
            <a:r>
              <a:rPr lang="el-GR" dirty="0" smtClean="0"/>
              <a:t>Αντιθέσεις αναφορικά με διοικητικές διαδικασίες, π.χ. τις σχέσεις υπευθυνότητας, την μορφή των αναφορών, κλπ.</a:t>
            </a:r>
          </a:p>
          <a:p>
            <a:pPr marL="274320" indent="-274320" fontAlgn="auto">
              <a:spcAft>
                <a:spcPts val="0"/>
              </a:spcAft>
              <a:buClr>
                <a:schemeClr val="accent3"/>
              </a:buClr>
              <a:buFont typeface="Wingdings 2"/>
              <a:buChar char=""/>
              <a:defRPr/>
            </a:pPr>
            <a:r>
              <a:rPr lang="el-GR" dirty="0" smtClean="0"/>
              <a:t>Τεχνικά θέματα</a:t>
            </a:r>
          </a:p>
          <a:p>
            <a:pPr marL="640080" lvl="1" indent="-246888" fontAlgn="auto">
              <a:spcAft>
                <a:spcPts val="0"/>
              </a:spcAft>
              <a:buFont typeface="Wingdings 2"/>
              <a:buChar char=""/>
              <a:defRPr/>
            </a:pPr>
            <a:r>
              <a:rPr lang="el-GR" dirty="0" smtClean="0"/>
              <a:t>Αντιθέσεις σχετικά με θέματα τεχνολογικών επιλογών, τρόπων βελτίωσης της απόδοσης, κλπ.</a:t>
            </a:r>
          </a:p>
          <a:p>
            <a:pPr marL="274320" indent="-274320" fontAlgn="auto">
              <a:spcAft>
                <a:spcPts val="0"/>
              </a:spcAft>
              <a:buClr>
                <a:schemeClr val="accent3"/>
              </a:buClr>
              <a:buFont typeface="Wingdings 2"/>
              <a:buChar char=""/>
              <a:defRPr/>
            </a:pPr>
            <a:r>
              <a:rPr lang="el-GR" dirty="0" smtClean="0"/>
              <a:t>Κατανομή των πόρων</a:t>
            </a:r>
          </a:p>
          <a:p>
            <a:pPr marL="640080" lvl="1" indent="-246888" fontAlgn="auto">
              <a:spcAft>
                <a:spcPts val="0"/>
              </a:spcAft>
              <a:buFont typeface="Wingdings 2"/>
              <a:buChar char=""/>
              <a:defRPr/>
            </a:pPr>
            <a:r>
              <a:rPr lang="el-GR" dirty="0" smtClean="0"/>
              <a:t>Διαμάχες για την στελέχωση του έργου</a:t>
            </a:r>
          </a:p>
          <a:p>
            <a:pPr marL="274320" indent="-274320" fontAlgn="auto">
              <a:spcAft>
                <a:spcPts val="0"/>
              </a:spcAft>
              <a:buClr>
                <a:schemeClr val="accent3"/>
              </a:buClr>
              <a:buFont typeface="Wingdings 2"/>
              <a:buChar char=""/>
              <a:defRPr/>
            </a:pPr>
            <a:r>
              <a:rPr lang="el-GR" dirty="0" smtClean="0"/>
              <a:t>Προτεραιότητες του έργου</a:t>
            </a:r>
          </a:p>
          <a:p>
            <a:pPr marL="640080" lvl="1" indent="-246888" fontAlgn="auto">
              <a:spcAft>
                <a:spcPts val="0"/>
              </a:spcAft>
              <a:buFont typeface="Wingdings 2"/>
              <a:buChar char=""/>
              <a:defRPr/>
            </a:pPr>
            <a:r>
              <a:rPr lang="el-GR" dirty="0" smtClean="0"/>
              <a:t>Διαμάχες για την αλληλουχία των δραστηριοτήτων του έργου</a:t>
            </a:r>
          </a:p>
          <a:p>
            <a:pPr marL="274320" indent="-274320" fontAlgn="auto">
              <a:spcAft>
                <a:spcPts val="0"/>
              </a:spcAft>
              <a:buClr>
                <a:schemeClr val="accent3"/>
              </a:buClr>
              <a:buFont typeface="Wingdings 2"/>
              <a:buChar char=""/>
              <a:defRPr/>
            </a:pPr>
            <a:r>
              <a:rPr lang="el-GR" dirty="0" smtClean="0"/>
              <a:t>Πρόγραμμα του έργου</a:t>
            </a:r>
          </a:p>
          <a:p>
            <a:pPr marL="640080" lvl="1" indent="-246888" fontAlgn="auto">
              <a:spcAft>
                <a:spcPts val="0"/>
              </a:spcAft>
              <a:buFont typeface="Wingdings 2"/>
              <a:buChar char=""/>
              <a:defRPr/>
            </a:pPr>
            <a:r>
              <a:rPr lang="el-GR" dirty="0" smtClean="0"/>
              <a:t>Αντιθέσεις για τον χρονικό προγραμματισμό και τον σχεδιασμό του έργου</a:t>
            </a:r>
          </a:p>
        </p:txBody>
      </p:sp>
    </p:spTree>
    <p:extLst>
      <p:ext uri="{BB962C8B-B14F-4D97-AF65-F5344CB8AC3E}">
        <p14:creationId xmlns:p14="http://schemas.microsoft.com/office/powerpoint/2010/main" val="3465295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 1 </a:t>
            </a:r>
            <a:endParaRPr lang="el-GR" dirty="0"/>
          </a:p>
        </p:txBody>
      </p:sp>
      <p:sp>
        <p:nvSpPr>
          <p:cNvPr id="3" name="2 - Θέση περιεχομένου"/>
          <p:cNvSpPr>
            <a:spLocks noGrp="1"/>
          </p:cNvSpPr>
          <p:nvPr>
            <p:ph idx="1"/>
          </p:nvPr>
        </p:nvSpPr>
        <p:spPr>
          <a:xfrm>
            <a:off x="467544" y="2132856"/>
            <a:ext cx="8229600" cy="3814798"/>
          </a:xfrm>
        </p:spPr>
        <p:txBody>
          <a:bodyPr>
            <a:normAutofit/>
          </a:bodyPr>
          <a:lstStyle/>
          <a:p>
            <a:pPr>
              <a:buNone/>
            </a:pPr>
            <a:r>
              <a:rPr lang="el-GR" dirty="0" smtClean="0"/>
              <a:t>Σχέσεις μελών ομάδας έργου – επίλυση διαφορών </a:t>
            </a:r>
            <a:endParaRPr lang="el-GR" dirty="0"/>
          </a:p>
        </p:txBody>
      </p:sp>
    </p:spTree>
    <p:extLst>
      <p:ext uri="{BB962C8B-B14F-4D97-AF65-F5344CB8AC3E}">
        <p14:creationId xmlns:p14="http://schemas.microsoft.com/office/powerpoint/2010/main" val="942379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δημοσιότητας</a:t>
            </a:r>
            <a:endParaRPr lang="el-GR" dirty="0"/>
          </a:p>
        </p:txBody>
      </p:sp>
      <p:sp>
        <p:nvSpPr>
          <p:cNvPr id="3" name="2 - Θέση περιεχομένου"/>
          <p:cNvSpPr>
            <a:spLocks noGrp="1"/>
          </p:cNvSpPr>
          <p:nvPr>
            <p:ph idx="1"/>
          </p:nvPr>
        </p:nvSpPr>
        <p:spPr/>
        <p:txBody>
          <a:bodyPr/>
          <a:lstStyle/>
          <a:p>
            <a:r>
              <a:rPr lang="el-GR" dirty="0" smtClean="0"/>
              <a:t>Υποχρέωση για αναγνώριση της χρηματοδότησης από τον χρηματοδότη </a:t>
            </a:r>
          </a:p>
          <a:p>
            <a:pPr lvl="1"/>
            <a:r>
              <a:rPr lang="el-GR" dirty="0" smtClean="0"/>
              <a:t>σε κάθε δράση που υλοποιείται</a:t>
            </a:r>
          </a:p>
          <a:p>
            <a:pPr lvl="1"/>
            <a:r>
              <a:rPr lang="el-GR" dirty="0" smtClean="0"/>
              <a:t>σε όλο το υλικό που παράγεται στο πλαίσιο του έργου</a:t>
            </a:r>
          </a:p>
          <a:p>
            <a:pPr lvl="1"/>
            <a:r>
              <a:rPr lang="el-GR" dirty="0" smtClean="0"/>
              <a:t>κατά τη διάρκεια όλης της περιόδου υλοποίησης</a:t>
            </a:r>
            <a:endParaRPr lang="en-US" dirty="0"/>
          </a:p>
          <a:p>
            <a:pPr lvl="1"/>
            <a:endParaRPr lang="en-US" dirty="0" smtClean="0"/>
          </a:p>
          <a:p>
            <a:pPr lvl="1">
              <a:buNone/>
            </a:pPr>
            <a:endParaRPr lang="en-US" b="1" dirty="0" smtClean="0">
              <a:hlinkClick r:id="rId2"/>
            </a:endParaRPr>
          </a:p>
          <a:p>
            <a:pPr lvl="1">
              <a:buNone/>
            </a:pPr>
            <a:endParaRPr lang="en-US" b="1" dirty="0" smtClean="0">
              <a:hlinkClick r:id="rId2"/>
            </a:endParaRPr>
          </a:p>
        </p:txBody>
      </p:sp>
    </p:spTree>
    <p:extLst>
      <p:ext uri="{BB962C8B-B14F-4D97-AF65-F5344CB8AC3E}">
        <p14:creationId xmlns:p14="http://schemas.microsoft.com/office/powerpoint/2010/main" val="139030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Οδηγός Δημοσιότητας της ΕΕ</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Μεταξύ άλλων, ο οδηγός παρέχει οδηγίες και συμβουλές σχετικά με:</a:t>
            </a:r>
          </a:p>
          <a:p>
            <a:r>
              <a:rPr lang="el-GR" dirty="0" smtClean="0"/>
              <a:t>σύνταξη ενός Πλάνου Επικοινωνίας</a:t>
            </a:r>
          </a:p>
          <a:p>
            <a:r>
              <a:rPr lang="el-GR" dirty="0" smtClean="0"/>
              <a:t>προσδιορίζει το κοινό που απευθύνονται οι δράσεις δημοσιότητας</a:t>
            </a:r>
          </a:p>
          <a:p>
            <a:r>
              <a:rPr lang="el-GR" dirty="0" smtClean="0"/>
              <a:t>απαιτήσεις και προδιαγραφές για τυπωμένο υλικό, παρουσιάσεις, προκλήσεις, σημάνσεις κ.α. </a:t>
            </a:r>
          </a:p>
          <a:p>
            <a:r>
              <a:rPr lang="el-GR" dirty="0" smtClean="0"/>
              <a:t>δείγματα για προϊόντα δημοσιότητας</a:t>
            </a:r>
          </a:p>
          <a:p>
            <a:pPr marL="0" indent="0">
              <a:buNone/>
            </a:pPr>
            <a:endParaRPr lang="el-GR" dirty="0"/>
          </a:p>
          <a:p>
            <a:pPr marL="0" lvl="1" indent="0">
              <a:buClr>
                <a:schemeClr val="accent3"/>
              </a:buClr>
              <a:buSzPct val="95000"/>
              <a:buNone/>
            </a:pPr>
            <a:r>
              <a:rPr lang="en-US" dirty="0">
                <a:hlinkClick r:id="rId2"/>
              </a:rPr>
              <a:t>communication and visibility manual </a:t>
            </a:r>
            <a:endParaRPr lang="el-GR" dirty="0"/>
          </a:p>
          <a:p>
            <a:pPr marL="0" indent="0">
              <a:buNone/>
            </a:pPr>
            <a:endParaRPr lang="el-GR" dirty="0" smtClean="0"/>
          </a:p>
          <a:p>
            <a:pPr>
              <a:buNone/>
            </a:pPr>
            <a:endParaRPr lang="el-GR" dirty="0" smtClean="0"/>
          </a:p>
        </p:txBody>
      </p:sp>
    </p:spTree>
    <p:extLst>
      <p:ext uri="{BB962C8B-B14F-4D97-AF65-F5344CB8AC3E}">
        <p14:creationId xmlns:p14="http://schemas.microsoft.com/office/powerpoint/2010/main" val="1532940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13792"/>
            <a:ext cx="8229600" cy="1143000"/>
          </a:xfrm>
        </p:spPr>
        <p:txBody>
          <a:bodyPr>
            <a:normAutofit fontScale="90000"/>
          </a:bodyPr>
          <a:lstStyle/>
          <a:p>
            <a:r>
              <a:rPr lang="el-GR" b="1" dirty="0" smtClean="0"/>
              <a:t>Τεχνική </a:t>
            </a:r>
            <a:r>
              <a:rPr lang="el-GR" b="1" dirty="0"/>
              <a:t>υλοποίηση </a:t>
            </a:r>
            <a:r>
              <a:rPr lang="el-GR" dirty="0" smtClean="0"/>
              <a:t/>
            </a:r>
            <a:br>
              <a:rPr lang="el-GR" dirty="0" smtClean="0"/>
            </a:br>
            <a:r>
              <a:rPr lang="el-GR" dirty="0" smtClean="0"/>
              <a:t>Σκοπός της υλοποίησης </a:t>
            </a:r>
            <a:endParaRPr lang="el-GR" dirty="0"/>
          </a:p>
        </p:txBody>
      </p:sp>
      <p:sp>
        <p:nvSpPr>
          <p:cNvPr id="3" name="2 - Θέση περιεχομένου"/>
          <p:cNvSpPr>
            <a:spLocks noGrp="1"/>
          </p:cNvSpPr>
          <p:nvPr>
            <p:ph idx="1"/>
          </p:nvPr>
        </p:nvSpPr>
        <p:spPr>
          <a:xfrm>
            <a:off x="457200" y="1920200"/>
            <a:ext cx="8229600" cy="4389120"/>
          </a:xfrm>
        </p:spPr>
        <p:txBody>
          <a:bodyPr/>
          <a:lstStyle/>
          <a:p>
            <a:r>
              <a:rPr lang="el-GR" dirty="0" smtClean="0"/>
              <a:t>να παραχθούν αποτελέσματα</a:t>
            </a:r>
          </a:p>
          <a:p>
            <a:r>
              <a:rPr lang="el-GR" dirty="0" smtClean="0"/>
              <a:t>να επιτευχθούν ο βασικός στόχος και οι επιμέρους στόχοι του έργου </a:t>
            </a:r>
          </a:p>
          <a:p>
            <a:pPr>
              <a:buNone/>
            </a:pPr>
            <a:r>
              <a:rPr lang="el-GR" dirty="0" smtClean="0"/>
              <a:t>	…. σύμφωνα με το Λογικό πλαίσιο του έργου…</a:t>
            </a:r>
          </a:p>
          <a:p>
            <a:r>
              <a:rPr lang="el-GR" sz="2600" dirty="0" smtClean="0"/>
              <a:t>να διαχειριστούν οι διαθέσιμοι πόροι αποδοτικά</a:t>
            </a:r>
          </a:p>
          <a:p>
            <a:r>
              <a:rPr lang="el-GR" dirty="0" smtClean="0"/>
              <a:t>να γίνει π</a:t>
            </a:r>
            <a:r>
              <a:rPr lang="el-GR" sz="2600" dirty="0" smtClean="0"/>
              <a:t>αρακολούθηση και καταγραφή της προόδου του έργου</a:t>
            </a:r>
          </a:p>
          <a:p>
            <a:pPr lvl="1">
              <a:buNone/>
            </a:pPr>
            <a:endParaRPr lang="el-GR" sz="2600" dirty="0" smtClean="0"/>
          </a:p>
        </p:txBody>
      </p:sp>
    </p:spTree>
    <p:extLst>
      <p:ext uri="{BB962C8B-B14F-4D97-AF65-F5344CB8AC3E}">
        <p14:creationId xmlns:p14="http://schemas.microsoft.com/office/powerpoint/2010/main" val="1459819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55576" y="116632"/>
            <a:ext cx="8229600" cy="908050"/>
          </a:xfrm>
        </p:spPr>
        <p:txBody>
          <a:bodyPr/>
          <a:lstStyle/>
          <a:p>
            <a:pPr algn="l" eaLnBrk="1" hangingPunct="1"/>
            <a:r>
              <a:rPr lang="el-GR" altLang="el-GR" sz="3600" dirty="0"/>
              <a:t>Διοργάνωση εναρκτήριας </a:t>
            </a:r>
            <a:r>
              <a:rPr lang="el-GR" altLang="el-GR" sz="3600" dirty="0" smtClean="0"/>
              <a:t>συνάντησης</a:t>
            </a:r>
            <a:endParaRPr lang="en-US" altLang="el-GR" sz="3600" dirty="0"/>
          </a:p>
        </p:txBody>
      </p:sp>
      <p:sp>
        <p:nvSpPr>
          <p:cNvPr id="116739" name="Rectangle 3"/>
          <p:cNvSpPr>
            <a:spLocks noGrp="1" noChangeArrowheads="1"/>
          </p:cNvSpPr>
          <p:nvPr>
            <p:ph type="body" idx="1"/>
          </p:nvPr>
        </p:nvSpPr>
        <p:spPr>
          <a:xfrm>
            <a:off x="0" y="1268413"/>
            <a:ext cx="8748713" cy="4525962"/>
          </a:xfrm>
        </p:spPr>
        <p:txBody>
          <a:bodyPr>
            <a:normAutofit/>
          </a:bodyPr>
          <a:lstStyle/>
          <a:p>
            <a:pPr lvl="1">
              <a:lnSpc>
                <a:spcPct val="120000"/>
              </a:lnSpc>
            </a:pPr>
            <a:r>
              <a:rPr lang="el-GR" altLang="el-GR" sz="2400" dirty="0" smtClean="0"/>
              <a:t>Οργανωτικό επίπεδο (συμμετέχοντες, χώρος διεξαγωγής, χώρος διαμονής, αποστολή πληροφοριών, γεύματα, πρόγραμμα φιλοξενίας, υλικό, κάλυψη εξόδων)</a:t>
            </a:r>
          </a:p>
          <a:p>
            <a:pPr lvl="1">
              <a:lnSpc>
                <a:spcPct val="120000"/>
              </a:lnSpc>
            </a:pPr>
            <a:r>
              <a:rPr lang="el-GR" altLang="el-GR" sz="2400" dirty="0" smtClean="0"/>
              <a:t>Περιεχόμενο</a:t>
            </a:r>
          </a:p>
          <a:p>
            <a:pPr lvl="2"/>
            <a:r>
              <a:rPr lang="el-GR" altLang="el-GR" sz="2400" dirty="0" smtClean="0"/>
              <a:t>Συμβατικές υποχρεώσεις και διαχείριση έργου (συμφωνητικό εταιρικού σχήματος, οδηγίες σχετικά με υποβολή εκθέσεων, άλλες υποχρεώσεις, επικοινωνία, οικονομικά ζητήματα)</a:t>
            </a:r>
          </a:p>
          <a:p>
            <a:pPr lvl="2"/>
            <a:r>
              <a:rPr lang="el-GR" altLang="el-GR" sz="2400" dirty="0" smtClean="0"/>
              <a:t>Τεχνικό μέρος υλοποίησης του έργου (παρουσίαση συνολικού έργου, στόχων, πακέτων εργασίας, ενεργειών διάδοσης αποτελεσμάτων)</a:t>
            </a:r>
            <a:endParaRPr lang="en-US" altLang="el-GR" sz="2400" dirty="0" smtClean="0"/>
          </a:p>
        </p:txBody>
      </p:sp>
    </p:spTree>
    <p:extLst>
      <p:ext uri="{BB962C8B-B14F-4D97-AF65-F5344CB8AC3E}">
        <p14:creationId xmlns:p14="http://schemas.microsoft.com/office/powerpoint/2010/main" val="1530961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743000" y="197768"/>
            <a:ext cx="8229600" cy="1143000"/>
          </a:xfrm>
        </p:spPr>
        <p:txBody>
          <a:bodyPr>
            <a:normAutofit/>
          </a:bodyPr>
          <a:lstStyle/>
          <a:p>
            <a:pPr algn="l" eaLnBrk="1" hangingPunct="1"/>
            <a:r>
              <a:rPr lang="el-GR" altLang="el-GR" sz="3600" dirty="0"/>
              <a:t>Εναρκτήρια </a:t>
            </a:r>
            <a:r>
              <a:rPr lang="el-GR" altLang="el-GR" sz="3600" dirty="0" smtClean="0"/>
              <a:t>συνάντηση…</a:t>
            </a:r>
            <a:endParaRPr lang="en-US" altLang="el-GR" sz="3600" dirty="0"/>
          </a:p>
        </p:txBody>
      </p:sp>
      <p:sp>
        <p:nvSpPr>
          <p:cNvPr id="115715" name="Rectangle 3"/>
          <p:cNvSpPr>
            <a:spLocks noGrp="1" noChangeArrowheads="1"/>
          </p:cNvSpPr>
          <p:nvPr>
            <p:ph type="body" idx="1"/>
          </p:nvPr>
        </p:nvSpPr>
        <p:spPr>
          <a:xfrm>
            <a:off x="590872" y="2072406"/>
            <a:ext cx="8229600" cy="3732858"/>
          </a:xfrm>
        </p:spPr>
        <p:txBody>
          <a:bodyPr>
            <a:normAutofit/>
          </a:bodyPr>
          <a:lstStyle/>
          <a:p>
            <a:pPr eaLnBrk="1" hangingPunct="1">
              <a:lnSpc>
                <a:spcPct val="120000"/>
              </a:lnSpc>
            </a:pPr>
            <a:r>
              <a:rPr lang="el-GR" altLang="el-GR" sz="2200" dirty="0"/>
              <a:t>μ</a:t>
            </a:r>
            <a:r>
              <a:rPr lang="el-GR" altLang="el-GR" sz="2200" dirty="0" smtClean="0"/>
              <a:t>ια από τις πρώτες ενέργειες μετά την έγκριση</a:t>
            </a:r>
          </a:p>
          <a:p>
            <a:pPr eaLnBrk="1" hangingPunct="1">
              <a:lnSpc>
                <a:spcPct val="120000"/>
              </a:lnSpc>
            </a:pPr>
            <a:r>
              <a:rPr lang="el-GR" altLang="el-GR" sz="2200" dirty="0"/>
              <a:t>σ</a:t>
            </a:r>
            <a:r>
              <a:rPr lang="el-GR" altLang="el-GR" sz="2200" dirty="0" smtClean="0"/>
              <a:t>υνήθως γίνεται εντός μηνός από την έναρξη του έργου</a:t>
            </a:r>
          </a:p>
          <a:p>
            <a:pPr eaLnBrk="1" hangingPunct="1">
              <a:lnSpc>
                <a:spcPct val="120000"/>
              </a:lnSpc>
            </a:pPr>
            <a:r>
              <a:rPr lang="el-GR" altLang="el-GR" sz="2200" dirty="0" smtClean="0"/>
              <a:t>διάρκεια</a:t>
            </a:r>
          </a:p>
          <a:p>
            <a:pPr eaLnBrk="1" hangingPunct="1">
              <a:lnSpc>
                <a:spcPct val="120000"/>
              </a:lnSpc>
            </a:pPr>
            <a:r>
              <a:rPr lang="el-GR" altLang="el-GR" sz="2200" dirty="0" smtClean="0"/>
              <a:t>προσδιορισμός ημερομηνίας διεξαγωγής</a:t>
            </a:r>
          </a:p>
          <a:p>
            <a:pPr eaLnBrk="1" hangingPunct="1">
              <a:lnSpc>
                <a:spcPct val="120000"/>
              </a:lnSpc>
            </a:pPr>
            <a:endParaRPr lang="el-GR" altLang="el-GR" sz="2200" dirty="0"/>
          </a:p>
          <a:p>
            <a:pPr marL="0" indent="0" algn="ctr" eaLnBrk="1" hangingPunct="1">
              <a:lnSpc>
                <a:spcPct val="120000"/>
              </a:lnSpc>
              <a:buNone/>
            </a:pPr>
            <a:r>
              <a:rPr lang="el-GR" altLang="el-GR" sz="2200" i="1" dirty="0" smtClean="0">
                <a:solidFill>
                  <a:srgbClr val="FFFF00"/>
                </a:solidFill>
              </a:rPr>
              <a:t>Δεν ξεχνάμε την τήρηση πρακτικών!!!</a:t>
            </a:r>
            <a:endParaRPr lang="en-US" altLang="el-GR" sz="2200" i="1" dirty="0" smtClean="0">
              <a:solidFill>
                <a:srgbClr val="FFFF00"/>
              </a:solidFill>
            </a:endParaRPr>
          </a:p>
        </p:txBody>
      </p:sp>
    </p:spTree>
    <p:extLst>
      <p:ext uri="{BB962C8B-B14F-4D97-AF65-F5344CB8AC3E}">
        <p14:creationId xmlns:p14="http://schemas.microsoft.com/office/powerpoint/2010/main" val="3006500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6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65" t="15112" r="36047" b="2889"/>
          <a:stretch/>
        </p:blipFill>
        <p:spPr bwMode="auto">
          <a:xfrm>
            <a:off x="1331640" y="829776"/>
            <a:ext cx="5688632" cy="562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1043608" y="-459432"/>
            <a:ext cx="8229600" cy="1143000"/>
          </a:xfrm>
        </p:spPr>
        <p:txBody>
          <a:bodyPr>
            <a:normAutofit/>
          </a:bodyPr>
          <a:lstStyle/>
          <a:p>
            <a:pPr algn="l" eaLnBrk="1" hangingPunct="1"/>
            <a:r>
              <a:rPr lang="el-GR" altLang="el-GR" sz="3600" dirty="0" smtClean="0"/>
              <a:t>…υπόδειγμα πρακτικών συνάντησης</a:t>
            </a:r>
            <a:endParaRPr lang="en-US" altLang="el-GR" sz="3600" dirty="0"/>
          </a:p>
        </p:txBody>
      </p:sp>
    </p:spTree>
    <p:extLst>
      <p:ext uri="{BB962C8B-B14F-4D97-AF65-F5344CB8AC3E}">
        <p14:creationId xmlns:p14="http://schemas.microsoft.com/office/powerpoint/2010/main" val="88703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90872" y="908720"/>
            <a:ext cx="8229600" cy="5904656"/>
          </a:xfrm>
        </p:spPr>
        <p:txBody>
          <a:bodyPr>
            <a:normAutofit fontScale="92500" lnSpcReduction="20000"/>
          </a:bodyPr>
          <a:lstStyle/>
          <a:p>
            <a:r>
              <a:rPr lang="el-GR" dirty="0" smtClean="0"/>
              <a:t>Γενικά για την έννοια του έργου</a:t>
            </a:r>
          </a:p>
          <a:p>
            <a:r>
              <a:rPr lang="el-GR" dirty="0" smtClean="0"/>
              <a:t>Υλοποίηση έργου</a:t>
            </a:r>
            <a:endParaRPr lang="en-US" dirty="0" smtClean="0"/>
          </a:p>
          <a:p>
            <a:pPr lvl="1"/>
            <a:r>
              <a:rPr lang="el-GR" dirty="0" smtClean="0"/>
              <a:t>Έναρξη </a:t>
            </a:r>
          </a:p>
          <a:p>
            <a:pPr lvl="1"/>
            <a:r>
              <a:rPr lang="el-GR" dirty="0" smtClean="0"/>
              <a:t>Τεχνική υλοποίηση </a:t>
            </a:r>
          </a:p>
          <a:p>
            <a:pPr lvl="2"/>
            <a:r>
              <a:rPr lang="el-GR" dirty="0" smtClean="0"/>
              <a:t>Εναρκτήρια συνάντηση</a:t>
            </a:r>
          </a:p>
          <a:p>
            <a:pPr lvl="2"/>
            <a:r>
              <a:rPr lang="el-GR" dirty="0" smtClean="0"/>
              <a:t>Κατανόηση στοιχείων έργου</a:t>
            </a:r>
          </a:p>
          <a:p>
            <a:pPr lvl="2"/>
            <a:r>
              <a:rPr lang="el-GR" dirty="0" smtClean="0"/>
              <a:t>Πλάνο υλοποίησης</a:t>
            </a:r>
          </a:p>
          <a:p>
            <a:pPr lvl="2"/>
            <a:r>
              <a:rPr lang="el-GR" dirty="0" smtClean="0"/>
              <a:t>Χρονοδιάγραμμα </a:t>
            </a:r>
          </a:p>
          <a:p>
            <a:pPr lvl="2"/>
            <a:r>
              <a:rPr lang="el-GR" dirty="0" smtClean="0"/>
              <a:t>Υποστηρικτικά πλάνα</a:t>
            </a:r>
          </a:p>
          <a:p>
            <a:pPr lvl="2"/>
            <a:r>
              <a:rPr lang="el-GR" dirty="0" smtClean="0"/>
              <a:t>Παρακολούθηση του έργου</a:t>
            </a:r>
          </a:p>
          <a:p>
            <a:pPr lvl="2"/>
            <a:r>
              <a:rPr lang="el-GR" dirty="0" smtClean="0"/>
              <a:t>Προβλήματα στην υλοποίηση</a:t>
            </a:r>
          </a:p>
          <a:p>
            <a:pPr lvl="1"/>
            <a:r>
              <a:rPr lang="el-GR" dirty="0" smtClean="0"/>
              <a:t>Οικονομική διαχείριση</a:t>
            </a:r>
          </a:p>
          <a:p>
            <a:pPr lvl="1"/>
            <a:r>
              <a:rPr lang="el-GR" dirty="0" smtClean="0"/>
              <a:t>Υποβολή εκθέσεων</a:t>
            </a:r>
          </a:p>
          <a:p>
            <a:pPr lvl="1"/>
            <a:r>
              <a:rPr lang="el-GR" dirty="0" smtClean="0"/>
              <a:t>Ολοκλήρωση έργου </a:t>
            </a:r>
          </a:p>
          <a:p>
            <a:pPr lvl="1"/>
            <a:r>
              <a:rPr lang="el-GR" dirty="0" smtClean="0"/>
              <a:t>Πλαίσιο επιτυχίας διαχείρισης έργου</a:t>
            </a:r>
          </a:p>
          <a:p>
            <a:pPr lvl="1"/>
            <a:r>
              <a:rPr lang="el-GR" dirty="0" smtClean="0"/>
              <a:t>Χρήσιμες συμβουλές</a:t>
            </a:r>
          </a:p>
          <a:p>
            <a:r>
              <a:rPr lang="el-GR" dirty="0" smtClean="0"/>
              <a:t>Χρήσιμες ιστοσελίδες</a:t>
            </a:r>
          </a:p>
          <a:p>
            <a:r>
              <a:rPr lang="el-GR" dirty="0" smtClean="0"/>
              <a:t>Εργαλεία διαχείρισης έργων</a:t>
            </a:r>
          </a:p>
          <a:p>
            <a:r>
              <a:rPr lang="el-GR" dirty="0" smtClean="0"/>
              <a:t>….διλλήματα και αποφάσεις </a:t>
            </a:r>
          </a:p>
          <a:p>
            <a:pPr>
              <a:buNone/>
            </a:pPr>
            <a:endParaRPr lang="el-GR" dirty="0" smtClean="0"/>
          </a:p>
        </p:txBody>
      </p:sp>
      <p:sp>
        <p:nvSpPr>
          <p:cNvPr id="4" name="1 - Τίτλος"/>
          <p:cNvSpPr>
            <a:spLocks noGrp="1"/>
          </p:cNvSpPr>
          <p:nvPr>
            <p:ph type="title"/>
          </p:nvPr>
        </p:nvSpPr>
        <p:spPr>
          <a:xfrm>
            <a:off x="467544" y="-531440"/>
            <a:ext cx="8229600" cy="1143000"/>
          </a:xfrm>
        </p:spPr>
        <p:txBody>
          <a:bodyPr>
            <a:normAutofit/>
          </a:bodyPr>
          <a:lstStyle/>
          <a:p>
            <a:r>
              <a:rPr lang="el-GR" sz="2800" dirty="0" smtClean="0"/>
              <a:t>περιεχόμενα</a:t>
            </a:r>
            <a:endParaRPr lang="el-GR" sz="2800" dirty="0"/>
          </a:p>
        </p:txBody>
      </p:sp>
    </p:spTree>
    <p:extLst>
      <p:ext uri="{BB962C8B-B14F-4D97-AF65-F5344CB8AC3E}">
        <p14:creationId xmlns:p14="http://schemas.microsoft.com/office/powerpoint/2010/main" val="3322744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87624" y="44624"/>
            <a:ext cx="8229600" cy="1143000"/>
          </a:xfrm>
        </p:spPr>
        <p:txBody>
          <a:bodyPr>
            <a:normAutofit/>
          </a:bodyPr>
          <a:lstStyle/>
          <a:p>
            <a:pPr algn="l" eaLnBrk="1" hangingPunct="1"/>
            <a:r>
              <a:rPr lang="el-GR" altLang="el-GR" sz="3600" dirty="0" smtClean="0"/>
              <a:t>Η εναρκτήρια συνάντηση προσφέρει:</a:t>
            </a:r>
            <a:endParaRPr lang="en-US" altLang="el-GR" sz="3600" dirty="0"/>
          </a:p>
        </p:txBody>
      </p:sp>
      <p:sp>
        <p:nvSpPr>
          <p:cNvPr id="115715" name="Rectangle 3"/>
          <p:cNvSpPr>
            <a:spLocks noGrp="1" noChangeArrowheads="1"/>
          </p:cNvSpPr>
          <p:nvPr>
            <p:ph type="body" idx="1"/>
          </p:nvPr>
        </p:nvSpPr>
        <p:spPr>
          <a:xfrm>
            <a:off x="590872" y="1856382"/>
            <a:ext cx="8229600" cy="4452938"/>
          </a:xfrm>
        </p:spPr>
        <p:txBody>
          <a:bodyPr>
            <a:normAutofit/>
          </a:bodyPr>
          <a:lstStyle/>
          <a:p>
            <a:pPr eaLnBrk="1" hangingPunct="1">
              <a:lnSpc>
                <a:spcPct val="120000"/>
              </a:lnSpc>
            </a:pPr>
            <a:r>
              <a:rPr lang="el-GR" altLang="el-GR" sz="2200" dirty="0" smtClean="0"/>
              <a:t>γνωριμία των συνεργαζόμενων φορέων</a:t>
            </a:r>
          </a:p>
          <a:p>
            <a:pPr eaLnBrk="1" hangingPunct="1">
              <a:lnSpc>
                <a:spcPct val="120000"/>
              </a:lnSpc>
            </a:pPr>
            <a:r>
              <a:rPr lang="el-GR" altLang="el-GR" sz="2200" dirty="0" smtClean="0"/>
              <a:t>πλήρη ενημέρωση για το έργο</a:t>
            </a:r>
          </a:p>
          <a:p>
            <a:pPr eaLnBrk="1" hangingPunct="1">
              <a:lnSpc>
                <a:spcPct val="120000"/>
              </a:lnSpc>
            </a:pPr>
            <a:r>
              <a:rPr lang="el-GR" altLang="el-GR" sz="2200" dirty="0"/>
              <a:t>χ</a:t>
            </a:r>
            <a:r>
              <a:rPr lang="el-GR" altLang="el-GR" sz="2200" dirty="0" smtClean="0"/>
              <a:t>τίσιμο εμπιστοσύνης μεταξύ των φορέων</a:t>
            </a:r>
          </a:p>
          <a:p>
            <a:pPr eaLnBrk="1" hangingPunct="1">
              <a:lnSpc>
                <a:spcPct val="120000"/>
              </a:lnSpc>
            </a:pPr>
            <a:r>
              <a:rPr lang="el-GR" altLang="el-GR" sz="2200" dirty="0"/>
              <a:t>ε</a:t>
            </a:r>
            <a:r>
              <a:rPr lang="el-GR" altLang="el-GR" sz="2200" dirty="0" smtClean="0"/>
              <a:t>νεργή συμμετοχή στο έργο</a:t>
            </a:r>
          </a:p>
          <a:p>
            <a:pPr eaLnBrk="1" hangingPunct="1">
              <a:lnSpc>
                <a:spcPct val="120000"/>
              </a:lnSpc>
            </a:pPr>
            <a:r>
              <a:rPr lang="el-GR" altLang="el-GR" sz="2200" dirty="0"/>
              <a:t>δ</a:t>
            </a:r>
            <a:r>
              <a:rPr lang="el-GR" altLang="el-GR" sz="2200" dirty="0" smtClean="0"/>
              <a:t>ιευκρινίσεις σχετικά με οικονομικά και διαχειριστικά θέματα</a:t>
            </a:r>
          </a:p>
          <a:p>
            <a:pPr eaLnBrk="1" hangingPunct="1">
              <a:lnSpc>
                <a:spcPct val="120000"/>
              </a:lnSpc>
            </a:pPr>
            <a:r>
              <a:rPr lang="el-GR" altLang="el-GR" sz="2200" dirty="0" smtClean="0"/>
              <a:t>σχεδιασμός των άμεσων χρονικά δράσεων</a:t>
            </a:r>
          </a:p>
          <a:p>
            <a:pPr eaLnBrk="1" hangingPunct="1">
              <a:lnSpc>
                <a:spcPct val="120000"/>
              </a:lnSpc>
            </a:pPr>
            <a:endParaRPr lang="en-US" altLang="el-GR" sz="2200" dirty="0" smtClean="0"/>
          </a:p>
        </p:txBody>
      </p:sp>
    </p:spTree>
    <p:extLst>
      <p:ext uri="{BB962C8B-B14F-4D97-AF65-F5344CB8AC3E}">
        <p14:creationId xmlns:p14="http://schemas.microsoft.com/office/powerpoint/2010/main" val="1410515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6856" y="-315416"/>
            <a:ext cx="8229600" cy="1143000"/>
          </a:xfrm>
        </p:spPr>
        <p:txBody>
          <a:bodyPr>
            <a:normAutofit/>
          </a:bodyPr>
          <a:lstStyle/>
          <a:p>
            <a:r>
              <a:rPr lang="el-GR" dirty="0" smtClean="0"/>
              <a:t>Κατανόηση στοιχείων έργου</a:t>
            </a:r>
            <a:endParaRPr lang="el-GR" dirty="0"/>
          </a:p>
        </p:txBody>
      </p:sp>
      <p:pic>
        <p:nvPicPr>
          <p:cNvPr id="14" name="3 - Θέση περιεχομένου" descr="white-board.jpg"/>
          <p:cNvPicPr>
            <a:picLocks noGrp="1" noChangeAspect="1"/>
          </p:cNvPicPr>
          <p:nvPr>
            <p:ph idx="1"/>
          </p:nvPr>
        </p:nvPicPr>
        <p:blipFill>
          <a:blip r:embed="rId3" cstate="print"/>
          <a:stretch>
            <a:fillRect/>
          </a:stretch>
        </p:blipFill>
        <p:spPr>
          <a:xfrm>
            <a:off x="323528" y="963923"/>
            <a:ext cx="6760115" cy="5489413"/>
          </a:xfrm>
        </p:spPr>
      </p:pic>
      <p:sp>
        <p:nvSpPr>
          <p:cNvPr id="15" name="4 - TextBox"/>
          <p:cNvSpPr txBox="1"/>
          <p:nvPr/>
        </p:nvSpPr>
        <p:spPr>
          <a:xfrm>
            <a:off x="4085614" y="2636912"/>
            <a:ext cx="774418" cy="369332"/>
          </a:xfrm>
          <a:prstGeom prst="rect">
            <a:avLst/>
          </a:prstGeom>
          <a:noFill/>
          <a:ln>
            <a:noFill/>
          </a:ln>
        </p:spPr>
        <p:txBody>
          <a:bodyPr wrap="square" lIns="0" rtlCol="0">
            <a:spAutoFit/>
          </a:bodyPr>
          <a:lstStyle/>
          <a:p>
            <a:pPr algn="ctr"/>
            <a:r>
              <a:rPr lang="el-GR" b="1" dirty="0" smtClean="0">
                <a:solidFill>
                  <a:srgbClr val="0070C0"/>
                </a:solidFill>
              </a:rPr>
              <a:t> γιατί;</a:t>
            </a:r>
            <a:endParaRPr lang="el-GR" b="1" dirty="0">
              <a:solidFill>
                <a:srgbClr val="0070C0"/>
              </a:solidFill>
            </a:endParaRPr>
          </a:p>
        </p:txBody>
      </p:sp>
      <p:sp>
        <p:nvSpPr>
          <p:cNvPr id="19" name="5 - TextBox"/>
          <p:cNvSpPr txBox="1"/>
          <p:nvPr/>
        </p:nvSpPr>
        <p:spPr>
          <a:xfrm>
            <a:off x="1481926" y="1700808"/>
            <a:ext cx="785818" cy="646331"/>
          </a:xfrm>
          <a:prstGeom prst="rect">
            <a:avLst/>
          </a:prstGeom>
          <a:noFill/>
          <a:ln>
            <a:noFill/>
          </a:ln>
        </p:spPr>
        <p:txBody>
          <a:bodyPr wrap="square" lIns="0" rtlCol="0">
            <a:spAutoFit/>
          </a:bodyPr>
          <a:lstStyle/>
          <a:p>
            <a:r>
              <a:rPr lang="el-GR" b="1" dirty="0" smtClean="0">
                <a:solidFill>
                  <a:srgbClr val="0070C0"/>
                </a:solidFill>
              </a:rPr>
              <a:t>πότε;</a:t>
            </a:r>
          </a:p>
          <a:p>
            <a:endParaRPr lang="el-GR" b="1" dirty="0">
              <a:solidFill>
                <a:srgbClr val="0070C0"/>
              </a:solidFill>
            </a:endParaRPr>
          </a:p>
        </p:txBody>
      </p:sp>
      <p:sp>
        <p:nvSpPr>
          <p:cNvPr id="20" name="6 - TextBox"/>
          <p:cNvSpPr txBox="1"/>
          <p:nvPr/>
        </p:nvSpPr>
        <p:spPr>
          <a:xfrm>
            <a:off x="3210118" y="3140968"/>
            <a:ext cx="785818" cy="369332"/>
          </a:xfrm>
          <a:prstGeom prst="rect">
            <a:avLst/>
          </a:prstGeom>
          <a:noFill/>
          <a:ln>
            <a:noFill/>
          </a:ln>
        </p:spPr>
        <p:txBody>
          <a:bodyPr wrap="square" lIns="0" rtlCol="0">
            <a:spAutoFit/>
          </a:bodyPr>
          <a:lstStyle/>
          <a:p>
            <a:pPr algn="ctr"/>
            <a:r>
              <a:rPr lang="el-GR" b="1" dirty="0" smtClean="0">
                <a:solidFill>
                  <a:srgbClr val="0070C0"/>
                </a:solidFill>
              </a:rPr>
              <a:t>τι;</a:t>
            </a:r>
            <a:endParaRPr lang="el-GR" b="1" dirty="0">
              <a:solidFill>
                <a:srgbClr val="0070C0"/>
              </a:solidFill>
            </a:endParaRPr>
          </a:p>
        </p:txBody>
      </p:sp>
      <p:sp>
        <p:nvSpPr>
          <p:cNvPr id="21" name="7 - TextBox"/>
          <p:cNvSpPr txBox="1"/>
          <p:nvPr/>
        </p:nvSpPr>
        <p:spPr>
          <a:xfrm>
            <a:off x="1328220" y="4149080"/>
            <a:ext cx="1155548" cy="646331"/>
          </a:xfrm>
          <a:prstGeom prst="rect">
            <a:avLst/>
          </a:prstGeom>
          <a:noFill/>
          <a:ln>
            <a:noFill/>
          </a:ln>
        </p:spPr>
        <p:txBody>
          <a:bodyPr wrap="square" lIns="0" rtlCol="0">
            <a:spAutoFit/>
          </a:bodyPr>
          <a:lstStyle/>
          <a:p>
            <a:r>
              <a:rPr lang="el-GR" b="1" dirty="0" smtClean="0">
                <a:solidFill>
                  <a:srgbClr val="0070C0"/>
                </a:solidFill>
              </a:rPr>
              <a:t>ποιος;</a:t>
            </a:r>
          </a:p>
          <a:p>
            <a:endParaRPr lang="el-GR" b="1" dirty="0" smtClean="0">
              <a:solidFill>
                <a:srgbClr val="0070C0"/>
              </a:solidFill>
            </a:endParaRPr>
          </a:p>
        </p:txBody>
      </p:sp>
      <p:sp>
        <p:nvSpPr>
          <p:cNvPr id="22" name="10 - TextBox"/>
          <p:cNvSpPr txBox="1"/>
          <p:nvPr/>
        </p:nvSpPr>
        <p:spPr>
          <a:xfrm>
            <a:off x="5220072" y="2420888"/>
            <a:ext cx="857256" cy="369332"/>
          </a:xfrm>
          <a:prstGeom prst="rect">
            <a:avLst/>
          </a:prstGeom>
          <a:noFill/>
          <a:ln>
            <a:noFill/>
          </a:ln>
        </p:spPr>
        <p:txBody>
          <a:bodyPr wrap="square" lIns="0" rtlCol="0">
            <a:spAutoFit/>
          </a:bodyPr>
          <a:lstStyle/>
          <a:p>
            <a:pPr algn="ctr"/>
            <a:r>
              <a:rPr lang="el-GR" b="1" dirty="0" smtClean="0">
                <a:solidFill>
                  <a:srgbClr val="0070C0"/>
                </a:solidFill>
              </a:rPr>
              <a:t>που;</a:t>
            </a:r>
            <a:endParaRPr lang="el-GR" b="1" dirty="0">
              <a:solidFill>
                <a:srgbClr val="0070C0"/>
              </a:solidFill>
            </a:endParaRPr>
          </a:p>
        </p:txBody>
      </p:sp>
      <p:sp>
        <p:nvSpPr>
          <p:cNvPr id="23" name="11 - TextBox"/>
          <p:cNvSpPr txBox="1"/>
          <p:nvPr/>
        </p:nvSpPr>
        <p:spPr>
          <a:xfrm>
            <a:off x="4211960" y="4293096"/>
            <a:ext cx="987592" cy="646331"/>
          </a:xfrm>
          <a:prstGeom prst="rect">
            <a:avLst/>
          </a:prstGeom>
          <a:noFill/>
          <a:ln>
            <a:noFill/>
          </a:ln>
        </p:spPr>
        <p:txBody>
          <a:bodyPr wrap="square" lIns="0" rtlCol="0">
            <a:spAutoFit/>
          </a:bodyPr>
          <a:lstStyle/>
          <a:p>
            <a:pPr algn="ctr"/>
            <a:r>
              <a:rPr lang="el-GR" b="1" dirty="0" smtClean="0">
                <a:solidFill>
                  <a:srgbClr val="0070C0"/>
                </a:solidFill>
              </a:rPr>
              <a:t>για ποιον;</a:t>
            </a:r>
            <a:endParaRPr lang="el-GR" b="1" dirty="0">
              <a:solidFill>
                <a:srgbClr val="0070C0"/>
              </a:solidFill>
            </a:endParaRPr>
          </a:p>
        </p:txBody>
      </p:sp>
      <p:sp>
        <p:nvSpPr>
          <p:cNvPr id="24" name="12 - TextBox"/>
          <p:cNvSpPr txBox="1"/>
          <p:nvPr/>
        </p:nvSpPr>
        <p:spPr>
          <a:xfrm>
            <a:off x="1677727" y="2880501"/>
            <a:ext cx="857256" cy="707886"/>
          </a:xfrm>
          <a:prstGeom prst="rect">
            <a:avLst/>
          </a:prstGeom>
          <a:noFill/>
          <a:ln>
            <a:noFill/>
          </a:ln>
        </p:spPr>
        <p:txBody>
          <a:bodyPr wrap="square" lIns="0" rtlCol="0">
            <a:spAutoFit/>
          </a:bodyPr>
          <a:lstStyle/>
          <a:p>
            <a:pPr algn="ctr"/>
            <a:r>
              <a:rPr lang="el-GR" sz="2000" b="1" dirty="0" smtClean="0">
                <a:solidFill>
                  <a:srgbClr val="0070C0"/>
                </a:solidFill>
              </a:rPr>
              <a:t>    </a:t>
            </a:r>
            <a:r>
              <a:rPr lang="el-GR" sz="2000" b="1" dirty="0">
                <a:solidFill>
                  <a:srgbClr val="0070C0"/>
                </a:solidFill>
              </a:rPr>
              <a:t>πως;</a:t>
            </a:r>
          </a:p>
          <a:p>
            <a:pPr algn="ctr"/>
            <a:endParaRPr lang="el-GR" sz="2000" b="1" dirty="0">
              <a:solidFill>
                <a:srgbClr val="0070C0"/>
              </a:solidFill>
            </a:endParaRPr>
          </a:p>
        </p:txBody>
      </p:sp>
      <p:sp>
        <p:nvSpPr>
          <p:cNvPr id="25" name="15 - TextBox"/>
          <p:cNvSpPr txBox="1"/>
          <p:nvPr/>
        </p:nvSpPr>
        <p:spPr>
          <a:xfrm>
            <a:off x="5436096" y="4294837"/>
            <a:ext cx="987592" cy="646331"/>
          </a:xfrm>
          <a:prstGeom prst="rect">
            <a:avLst/>
          </a:prstGeom>
          <a:noFill/>
          <a:ln>
            <a:noFill/>
          </a:ln>
        </p:spPr>
        <p:txBody>
          <a:bodyPr wrap="square" lIns="0" rtlCol="0">
            <a:spAutoFit/>
          </a:bodyPr>
          <a:lstStyle/>
          <a:p>
            <a:pPr algn="ctr"/>
            <a:r>
              <a:rPr lang="el-GR" b="1" dirty="0" smtClean="0">
                <a:solidFill>
                  <a:srgbClr val="0070C0"/>
                </a:solidFill>
              </a:rPr>
              <a:t>με ποιον;</a:t>
            </a:r>
            <a:endParaRPr lang="el-GR" b="1" dirty="0">
              <a:solidFill>
                <a:srgbClr val="0070C0"/>
              </a:solidFill>
            </a:endParaRPr>
          </a:p>
        </p:txBody>
      </p:sp>
    </p:spTree>
    <p:extLst>
      <p:ext uri="{BB962C8B-B14F-4D97-AF65-F5344CB8AC3E}">
        <p14:creationId xmlns:p14="http://schemas.microsoft.com/office/powerpoint/2010/main" val="6859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 2</a:t>
            </a:r>
            <a:endParaRPr lang="el-GR" dirty="0"/>
          </a:p>
        </p:txBody>
      </p:sp>
      <p:sp>
        <p:nvSpPr>
          <p:cNvPr id="3" name="TextBox 2"/>
          <p:cNvSpPr txBox="1"/>
          <p:nvPr/>
        </p:nvSpPr>
        <p:spPr>
          <a:xfrm>
            <a:off x="539552" y="2348880"/>
            <a:ext cx="4680520" cy="369332"/>
          </a:xfrm>
          <a:prstGeom prst="rect">
            <a:avLst/>
          </a:prstGeom>
          <a:noFill/>
        </p:spPr>
        <p:txBody>
          <a:bodyPr wrap="square" rtlCol="0">
            <a:spAutoFit/>
          </a:bodyPr>
          <a:lstStyle/>
          <a:p>
            <a:r>
              <a:rPr lang="en-US" dirty="0"/>
              <a:t> </a:t>
            </a:r>
            <a:endParaRPr lang="el-GR" dirty="0"/>
          </a:p>
        </p:txBody>
      </p:sp>
      <p:sp>
        <p:nvSpPr>
          <p:cNvPr id="4" name="2 - Θέση περιεχομένου"/>
          <p:cNvSpPr>
            <a:spLocks noGrp="1"/>
          </p:cNvSpPr>
          <p:nvPr>
            <p:ph idx="1"/>
          </p:nvPr>
        </p:nvSpPr>
        <p:spPr>
          <a:xfrm>
            <a:off x="611560" y="1772816"/>
            <a:ext cx="7776864" cy="3384376"/>
          </a:xfrm>
        </p:spPr>
        <p:txBody>
          <a:bodyPr>
            <a:normAutofit/>
          </a:bodyPr>
          <a:lstStyle/>
          <a:p>
            <a:r>
              <a:rPr lang="el-GR" dirty="0" smtClean="0"/>
              <a:t>Στ</a:t>
            </a:r>
            <a:r>
              <a:rPr lang="el-GR" dirty="0" smtClean="0"/>
              <a:t>ο δικό σας </a:t>
            </a:r>
            <a:r>
              <a:rPr lang="en-US" dirty="0" smtClean="0"/>
              <a:t>project </a:t>
            </a:r>
            <a:r>
              <a:rPr lang="el-GR" dirty="0" smtClean="0"/>
              <a:t>εντοπίστε </a:t>
            </a:r>
            <a:r>
              <a:rPr lang="el-GR" dirty="0" smtClean="0"/>
              <a:t>όλα τα παραπάνω στοιχεία</a:t>
            </a:r>
          </a:p>
          <a:p>
            <a:r>
              <a:rPr lang="el-GR" dirty="0" smtClean="0"/>
              <a:t>Είναι </a:t>
            </a:r>
            <a:r>
              <a:rPr lang="el-GR" dirty="0" smtClean="0"/>
              <a:t>κατανοητά; Απαιτούνται αλλαγές;</a:t>
            </a:r>
            <a:endParaRPr lang="el-GR" dirty="0"/>
          </a:p>
          <a:p>
            <a:pPr marL="0" indent="0">
              <a:buNone/>
            </a:pPr>
            <a:endParaRPr lang="el-GR" dirty="0" smtClean="0"/>
          </a:p>
          <a:p>
            <a:pPr>
              <a:buNone/>
            </a:pPr>
            <a:endParaRPr lang="en-US" dirty="0" smtClean="0"/>
          </a:p>
        </p:txBody>
      </p:sp>
    </p:spTree>
    <p:extLst>
      <p:ext uri="{BB962C8B-B14F-4D97-AF65-F5344CB8AC3E}">
        <p14:creationId xmlns:p14="http://schemas.microsoft.com/office/powerpoint/2010/main" val="2791559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Κατανόηση βασικών στοιχείων έργου </a:t>
            </a:r>
            <a:endParaRPr lang="el-GR" dirty="0"/>
          </a:p>
        </p:txBody>
      </p:sp>
      <p:sp>
        <p:nvSpPr>
          <p:cNvPr id="3" name="Θέση περιεχομένου 2"/>
          <p:cNvSpPr>
            <a:spLocks noGrp="1"/>
          </p:cNvSpPr>
          <p:nvPr>
            <p:ph idx="1"/>
          </p:nvPr>
        </p:nvSpPr>
        <p:spPr/>
        <p:txBody>
          <a:bodyPr/>
          <a:lstStyle/>
          <a:p>
            <a:r>
              <a:rPr lang="el-GR" b="1" dirty="0" smtClean="0"/>
              <a:t>Για κάθε μια από τις παρακάτω διατυπώσεις:</a:t>
            </a:r>
          </a:p>
          <a:p>
            <a:pPr marL="0" indent="0">
              <a:buNone/>
            </a:pPr>
            <a:r>
              <a:rPr lang="el-GR" b="1" dirty="0" smtClean="0"/>
              <a:t>α) αποφασίστε </a:t>
            </a:r>
            <a:r>
              <a:rPr lang="el-GR" b="1" dirty="0" smtClean="0"/>
              <a:t>αν </a:t>
            </a:r>
            <a:r>
              <a:rPr lang="el-GR" b="1" dirty="0" smtClean="0"/>
              <a:t>κάποια από τις διατυπώσεις δεν είναι ολοκληρωμένη και σαφής, αναδιατυπώστε ανάλογα.</a:t>
            </a:r>
            <a:endParaRPr lang="el-GR" dirty="0"/>
          </a:p>
        </p:txBody>
      </p:sp>
    </p:spTree>
    <p:extLst>
      <p:ext uri="{BB962C8B-B14F-4D97-AF65-F5344CB8AC3E}">
        <p14:creationId xmlns:p14="http://schemas.microsoft.com/office/powerpoint/2010/main" val="141299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229600" cy="5904655"/>
          </a:xfrm>
        </p:spPr>
        <p:txBody>
          <a:bodyPr>
            <a:normAutofit fontScale="92500" lnSpcReduction="10000"/>
          </a:bodyPr>
          <a:lstStyle/>
          <a:p>
            <a:pPr marL="457200" indent="-457200">
              <a:buAutoNum type="arabicPeriod"/>
            </a:pPr>
            <a:r>
              <a:rPr lang="el-GR" b="1" dirty="0" smtClean="0"/>
              <a:t>Η εκπαίδευση όλων των Υπευθύνων Έργου ανά περιοχή που συμμετέχει στο έργο, έτσι ώστε να μπορούν να χρησιμοποιούν αποδοτικά τα στοιχεία που συλλέγονται από το Σύστημα Παρακολούθησης του έργου, μέχρι το τέλος του δεύτερου έτους του </a:t>
            </a:r>
            <a:r>
              <a:rPr lang="el-GR" b="1" dirty="0" smtClean="0"/>
              <a:t>έργου</a:t>
            </a:r>
            <a:r>
              <a:rPr lang="en-US" b="1" dirty="0" smtClean="0"/>
              <a:t> </a:t>
            </a:r>
            <a:r>
              <a:rPr lang="el-GR" b="1" dirty="0" smtClean="0"/>
              <a:t>(δράση)</a:t>
            </a:r>
            <a:endParaRPr lang="el-GR" b="1" dirty="0" smtClean="0"/>
          </a:p>
          <a:p>
            <a:pPr marL="457200" indent="-457200">
              <a:buAutoNum type="arabicPeriod"/>
            </a:pPr>
            <a:r>
              <a:rPr lang="el-GR" b="1" dirty="0" smtClean="0"/>
              <a:t>Να γίνουν οι υπηρεσίες πρόληψης για τον </a:t>
            </a:r>
            <a:r>
              <a:rPr lang="en-US" b="1" dirty="0" smtClean="0"/>
              <a:t>HIV</a:t>
            </a:r>
            <a:r>
              <a:rPr lang="el-GR" b="1" dirty="0" smtClean="0"/>
              <a:t>, από τις δομές του έργου, πιο «φιλικές» προς τους νέους μέχρι το τέλος του </a:t>
            </a:r>
            <a:r>
              <a:rPr lang="el-GR" b="1" dirty="0" smtClean="0"/>
              <a:t>2016 (στόχος)</a:t>
            </a:r>
            <a:endParaRPr lang="el-GR" dirty="0"/>
          </a:p>
          <a:p>
            <a:pPr marL="457200" indent="-457200">
              <a:buAutoNum type="arabicPeriod"/>
            </a:pPr>
            <a:r>
              <a:rPr lang="el-GR" b="1" dirty="0" smtClean="0"/>
              <a:t>Να μειωθούν τα περιστατικά βίας εναντίον των γυναικών στην χώρα </a:t>
            </a:r>
            <a:r>
              <a:rPr lang="el-GR" b="1" dirty="0" smtClean="0"/>
              <a:t>Α (στόχος)</a:t>
            </a:r>
            <a:endParaRPr lang="el-GR" b="1" dirty="0" smtClean="0"/>
          </a:p>
          <a:p>
            <a:pPr marL="457200" indent="-457200">
              <a:buAutoNum type="arabicPeriod"/>
            </a:pPr>
            <a:r>
              <a:rPr lang="el-GR" b="1" dirty="0" smtClean="0"/>
              <a:t>Να αυξηθεί η χρήση μοντέρνων μεθόδων οικογενειακού προγραμματισμού κατά 50% και η ποιότητα των παρεχόμενων υπηρεσιών μέχρι το τέλος του </a:t>
            </a:r>
            <a:r>
              <a:rPr lang="el-GR" b="1" dirty="0" smtClean="0"/>
              <a:t>προγράμματος  (στόχος)</a:t>
            </a:r>
            <a:endParaRPr lang="el-GR" b="1" dirty="0" smtClean="0"/>
          </a:p>
          <a:p>
            <a:pPr marL="457200" indent="-457200">
              <a:buAutoNum type="arabicPeriod"/>
            </a:pPr>
            <a:r>
              <a:rPr lang="el-GR" b="1" dirty="0" smtClean="0"/>
              <a:t>Να μειωθεί το ποσοστό μετάδοσης του </a:t>
            </a:r>
            <a:r>
              <a:rPr lang="en-US" b="1" dirty="0" smtClean="0"/>
              <a:t>HIV </a:t>
            </a:r>
            <a:r>
              <a:rPr lang="el-GR" b="1" dirty="0" smtClean="0"/>
              <a:t>στη χώρα κατά 5% μέχρι το τέλος του </a:t>
            </a:r>
            <a:r>
              <a:rPr lang="el-GR" b="1" dirty="0" smtClean="0"/>
              <a:t>έργου (στόχος)</a:t>
            </a:r>
            <a:endParaRPr lang="el-GR" b="1" dirty="0" smtClean="0"/>
          </a:p>
          <a:p>
            <a:pPr marL="457200" indent="-457200">
              <a:buAutoNum type="arabicPeriod"/>
            </a:pPr>
            <a:r>
              <a:rPr lang="el-GR" b="1" dirty="0" smtClean="0"/>
              <a:t>Να αυξηθεί κατά 5% το ποσοστό των παρεχόμενων εθελοντικών συμβουλευτικών </a:t>
            </a:r>
            <a:r>
              <a:rPr lang="el-GR" b="1" dirty="0" smtClean="0"/>
              <a:t>υπηρεσιών (στόχος)</a:t>
            </a:r>
            <a:endParaRPr lang="el-GR" b="1" dirty="0" smtClean="0"/>
          </a:p>
        </p:txBody>
      </p:sp>
    </p:spTree>
    <p:extLst>
      <p:ext uri="{BB962C8B-B14F-4D97-AF65-F5344CB8AC3E}">
        <p14:creationId xmlns:p14="http://schemas.microsoft.com/office/powerpoint/2010/main" val="539407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κύρια σημεία</a:t>
            </a:r>
            <a:endParaRPr lang="el-GR" dirty="0"/>
          </a:p>
        </p:txBody>
      </p:sp>
      <p:sp>
        <p:nvSpPr>
          <p:cNvPr id="3" name="2 - Θέση περιεχομένου"/>
          <p:cNvSpPr>
            <a:spLocks noGrp="1"/>
          </p:cNvSpPr>
          <p:nvPr>
            <p:ph idx="1"/>
          </p:nvPr>
        </p:nvSpPr>
        <p:spPr>
          <a:xfrm>
            <a:off x="457200" y="1556792"/>
            <a:ext cx="3900486" cy="4525963"/>
          </a:xfrm>
        </p:spPr>
        <p:txBody>
          <a:bodyPr>
            <a:normAutofit/>
          </a:bodyPr>
          <a:lstStyle/>
          <a:p>
            <a:r>
              <a:rPr lang="el-GR" dirty="0" smtClean="0">
                <a:solidFill>
                  <a:schemeClr val="tx1"/>
                </a:solidFill>
              </a:rPr>
              <a:t>Περιεχόμενο, σκοποί, στόχοι</a:t>
            </a:r>
            <a:endParaRPr lang="en-US" dirty="0" smtClean="0">
              <a:solidFill>
                <a:schemeClr val="tx1"/>
              </a:solidFill>
            </a:endParaRPr>
          </a:p>
          <a:p>
            <a:r>
              <a:rPr lang="el-GR" dirty="0" smtClean="0">
                <a:solidFill>
                  <a:schemeClr val="tx1"/>
                </a:solidFill>
              </a:rPr>
              <a:t>Συνεργαζόμενοι φορείς, εταίροι</a:t>
            </a:r>
            <a:endParaRPr lang="en-US" dirty="0" smtClean="0">
              <a:solidFill>
                <a:schemeClr val="tx1"/>
              </a:solidFill>
            </a:endParaRPr>
          </a:p>
          <a:p>
            <a:r>
              <a:rPr lang="el-GR" dirty="0" smtClean="0">
                <a:solidFill>
                  <a:schemeClr val="tx1"/>
                </a:solidFill>
              </a:rPr>
              <a:t>Ομάδα στόχου</a:t>
            </a:r>
            <a:endParaRPr lang="en-US" dirty="0" smtClean="0">
              <a:solidFill>
                <a:schemeClr val="tx1"/>
              </a:solidFill>
            </a:endParaRPr>
          </a:p>
          <a:p>
            <a:r>
              <a:rPr lang="el-GR" dirty="0" smtClean="0">
                <a:solidFill>
                  <a:schemeClr val="tx1"/>
                </a:solidFill>
              </a:rPr>
              <a:t>Περιοχή στόχου</a:t>
            </a:r>
            <a:endParaRPr lang="en-US" dirty="0" smtClean="0">
              <a:solidFill>
                <a:schemeClr val="tx1"/>
              </a:solidFill>
            </a:endParaRPr>
          </a:p>
          <a:p>
            <a:r>
              <a:rPr lang="el-GR" dirty="0" smtClean="0">
                <a:solidFill>
                  <a:schemeClr val="tx1"/>
                </a:solidFill>
              </a:rPr>
              <a:t>Πόροι </a:t>
            </a:r>
            <a:r>
              <a:rPr lang="en-US" dirty="0" smtClean="0">
                <a:solidFill>
                  <a:schemeClr val="tx1"/>
                </a:solidFill>
              </a:rPr>
              <a:t>(</a:t>
            </a:r>
            <a:r>
              <a:rPr lang="el-GR" dirty="0" smtClean="0">
                <a:solidFill>
                  <a:schemeClr val="tx1"/>
                </a:solidFill>
              </a:rPr>
              <a:t>προϋπολογισμός)</a:t>
            </a:r>
            <a:endParaRPr lang="en-US" dirty="0" smtClean="0">
              <a:solidFill>
                <a:schemeClr val="tx1"/>
              </a:solidFill>
            </a:endParaRPr>
          </a:p>
        </p:txBody>
      </p:sp>
      <p:sp>
        <p:nvSpPr>
          <p:cNvPr id="4" name="2 - Θέση περιεχομένου"/>
          <p:cNvSpPr txBox="1">
            <a:spLocks/>
          </p:cNvSpPr>
          <p:nvPr/>
        </p:nvSpPr>
        <p:spPr>
          <a:xfrm>
            <a:off x="4499992" y="1643050"/>
            <a:ext cx="3715346" cy="4525963"/>
          </a:xfrm>
          <a:prstGeom prst="rect">
            <a:avLst/>
          </a:prstGeom>
        </p:spPr>
        <p:txBody>
          <a:bodyPr vert="horz" lIns="91440" tIns="45720" rIns="91440" bIns="45720" rtlCol="0">
            <a:normAutofit/>
          </a:bodyPr>
          <a:lstStyle/>
          <a:p>
            <a:pPr marL="274320" lvl="0" indent="-274320">
              <a:spcBef>
                <a:spcPct val="20000"/>
              </a:spcBef>
              <a:buClr>
                <a:schemeClr val="accent3"/>
              </a:buClr>
              <a:buSzPct val="95000"/>
              <a:buFont typeface="Wingdings 2"/>
              <a:buChar char=""/>
            </a:pPr>
            <a:r>
              <a:rPr lang="el-GR" sz="2600" dirty="0" smtClean="0">
                <a:latin typeface="+mj-lt"/>
              </a:rPr>
              <a:t>Δράσεις</a:t>
            </a:r>
            <a:endParaRPr lang="en-US" sz="2600" dirty="0">
              <a:latin typeface="+mj-lt"/>
            </a:endParaRPr>
          </a:p>
          <a:p>
            <a:pPr marL="274320" lvl="0" indent="-274320">
              <a:spcBef>
                <a:spcPct val="20000"/>
              </a:spcBef>
              <a:buClr>
                <a:schemeClr val="accent3"/>
              </a:buClr>
              <a:buSzPct val="95000"/>
              <a:buFont typeface="Wingdings 2"/>
              <a:buChar char=""/>
            </a:pPr>
            <a:r>
              <a:rPr lang="el-GR" sz="2600" dirty="0" smtClean="0">
                <a:latin typeface="+mj-lt"/>
              </a:rPr>
              <a:t>Χρονοδιάγραμμα</a:t>
            </a:r>
            <a:endParaRPr lang="en-US" sz="2600" dirty="0">
              <a:latin typeface="+mj-lt"/>
            </a:endParaRPr>
          </a:p>
          <a:p>
            <a:pPr marL="274320" lvl="0" indent="-274320">
              <a:spcBef>
                <a:spcPct val="20000"/>
              </a:spcBef>
              <a:buClr>
                <a:schemeClr val="accent3"/>
              </a:buClr>
              <a:buSzPct val="95000"/>
              <a:buFont typeface="Wingdings 2"/>
              <a:buChar char=""/>
            </a:pPr>
            <a:r>
              <a:rPr lang="el-GR" sz="2600" dirty="0" smtClean="0">
                <a:latin typeface="+mj-lt"/>
              </a:rPr>
              <a:t>Παραδοτέα</a:t>
            </a:r>
            <a:r>
              <a:rPr lang="en-US" sz="2600" dirty="0" smtClean="0">
                <a:latin typeface="+mj-lt"/>
              </a:rPr>
              <a:t> </a:t>
            </a:r>
            <a:endParaRPr lang="en-US" sz="2600" dirty="0">
              <a:latin typeface="+mj-lt"/>
            </a:endParaRPr>
          </a:p>
          <a:p>
            <a:pPr marL="274320" lvl="0" indent="-274320">
              <a:spcBef>
                <a:spcPct val="20000"/>
              </a:spcBef>
              <a:buClr>
                <a:schemeClr val="accent3"/>
              </a:buClr>
              <a:buSzPct val="95000"/>
              <a:buFont typeface="Wingdings 2"/>
              <a:buChar char=""/>
            </a:pPr>
            <a:r>
              <a:rPr lang="el-GR" sz="2600" dirty="0" smtClean="0">
                <a:latin typeface="+mj-lt"/>
              </a:rPr>
              <a:t>Αποτελέσματα</a:t>
            </a:r>
            <a:endParaRPr lang="en-US" sz="2600" dirty="0" smtClean="0">
              <a:latin typeface="+mj-lt"/>
            </a:endParaRPr>
          </a:p>
          <a:p>
            <a:pPr marL="274320" lvl="0" indent="-274320">
              <a:spcBef>
                <a:spcPct val="20000"/>
              </a:spcBef>
              <a:buClr>
                <a:schemeClr val="accent3"/>
              </a:buClr>
              <a:buSzPct val="95000"/>
            </a:pPr>
            <a:endParaRPr lang="en-US" sz="2600" dirty="0" smtClean="0">
              <a:latin typeface="+mj-lt"/>
            </a:endParaRPr>
          </a:p>
          <a:p>
            <a:pPr marL="274320" lvl="0" indent="-274320">
              <a:spcBef>
                <a:spcPct val="20000"/>
              </a:spcBef>
              <a:buClr>
                <a:schemeClr val="accent3"/>
              </a:buClr>
              <a:buSzPct val="95000"/>
            </a:pPr>
            <a:endParaRPr lang="en-US" sz="2600" dirty="0">
              <a:latin typeface="+mj-l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accent4">
                  <a:lumMod val="50000"/>
                </a:schemeClr>
              </a:solidFill>
              <a:effectLst/>
              <a:uLnTx/>
              <a:uFillTx/>
              <a:latin typeface="+mn-lt"/>
              <a:ea typeface="+mn-ea"/>
              <a:cs typeface="+mn-cs"/>
            </a:endParaRPr>
          </a:p>
        </p:txBody>
      </p:sp>
    </p:spTree>
    <p:extLst>
      <p:ext uri="{BB962C8B-B14F-4D97-AF65-F5344CB8AC3E}">
        <p14:creationId xmlns:p14="http://schemas.microsoft.com/office/powerpoint/2010/main" val="2596747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01824"/>
            <a:ext cx="8229600" cy="1143000"/>
          </a:xfrm>
        </p:spPr>
        <p:txBody>
          <a:bodyPr>
            <a:normAutofit fontScale="90000"/>
          </a:bodyPr>
          <a:lstStyle/>
          <a:p>
            <a:r>
              <a:rPr lang="el-GR" dirty="0" smtClean="0"/>
              <a:t>Ενδεικτικές κατηγορίες δράσεων:</a:t>
            </a:r>
            <a:r>
              <a:rPr lang="en-US" dirty="0" smtClean="0"/>
              <a:t/>
            </a:r>
            <a:br>
              <a:rPr lang="en-US" dirty="0" smtClean="0"/>
            </a:br>
            <a:endParaRPr lang="el-GR" dirty="0"/>
          </a:p>
        </p:txBody>
      </p:sp>
      <p:sp>
        <p:nvSpPr>
          <p:cNvPr id="3" name="2 - Θέση περιεχομένου"/>
          <p:cNvSpPr>
            <a:spLocks noGrp="1"/>
          </p:cNvSpPr>
          <p:nvPr>
            <p:ph idx="1"/>
          </p:nvPr>
        </p:nvSpPr>
        <p:spPr>
          <a:xfrm>
            <a:off x="428596" y="1567333"/>
            <a:ext cx="8229600" cy="4525963"/>
          </a:xfrm>
        </p:spPr>
        <p:txBody>
          <a:bodyPr>
            <a:normAutofit/>
          </a:bodyPr>
          <a:lstStyle/>
          <a:p>
            <a:r>
              <a:rPr lang="el-GR" dirty="0" smtClean="0"/>
              <a:t>Μελέτες </a:t>
            </a:r>
          </a:p>
          <a:p>
            <a:r>
              <a:rPr lang="el-GR" dirty="0" smtClean="0"/>
              <a:t>Συναντήσεις </a:t>
            </a:r>
            <a:endParaRPr lang="en-US" dirty="0" smtClean="0"/>
          </a:p>
          <a:p>
            <a:r>
              <a:rPr lang="el-GR" dirty="0" smtClean="0"/>
              <a:t>Εκδόσεις</a:t>
            </a:r>
          </a:p>
          <a:p>
            <a:r>
              <a:rPr lang="el-GR" dirty="0" smtClean="0"/>
              <a:t>Προωθητικό υλικό</a:t>
            </a:r>
          </a:p>
          <a:p>
            <a:r>
              <a:rPr lang="el-GR" dirty="0" smtClean="0"/>
              <a:t>Εκπαιδεύσεις</a:t>
            </a:r>
          </a:p>
          <a:p>
            <a:r>
              <a:rPr lang="el-GR" dirty="0" smtClean="0"/>
              <a:t>Συνέδρια</a:t>
            </a:r>
          </a:p>
          <a:p>
            <a:r>
              <a:rPr lang="el-GR" dirty="0" smtClean="0"/>
              <a:t>Εργαστήρια</a:t>
            </a:r>
          </a:p>
          <a:p>
            <a:r>
              <a:rPr lang="el-GR" dirty="0" smtClean="0"/>
              <a:t>Αποστολές</a:t>
            </a:r>
          </a:p>
          <a:p>
            <a:pPr>
              <a:buNone/>
            </a:pPr>
            <a:r>
              <a:rPr lang="el-GR" dirty="0" smtClean="0"/>
              <a:t>         </a:t>
            </a:r>
          </a:p>
        </p:txBody>
      </p:sp>
      <p:sp>
        <p:nvSpPr>
          <p:cNvPr id="4" name="3 - Δεξιό βέλος"/>
          <p:cNvSpPr/>
          <p:nvPr/>
        </p:nvSpPr>
        <p:spPr>
          <a:xfrm>
            <a:off x="2771800" y="5517232"/>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4067944" y="5579948"/>
            <a:ext cx="3384376" cy="369332"/>
          </a:xfrm>
          <a:prstGeom prst="rect">
            <a:avLst/>
          </a:prstGeom>
          <a:noFill/>
        </p:spPr>
        <p:txBody>
          <a:bodyPr wrap="square" rtlCol="0">
            <a:spAutoFit/>
          </a:bodyPr>
          <a:lstStyle/>
          <a:p>
            <a:r>
              <a:rPr lang="el-GR" dirty="0" smtClean="0"/>
              <a:t>δεν ξεχνάμε την τεκμηρίωση !!!</a:t>
            </a:r>
            <a:endParaRPr lang="el-GR" dirty="0"/>
          </a:p>
        </p:txBody>
      </p:sp>
    </p:spTree>
    <p:extLst>
      <p:ext uri="{BB962C8B-B14F-4D97-AF65-F5344CB8AC3E}">
        <p14:creationId xmlns:p14="http://schemas.microsoft.com/office/powerpoint/2010/main" val="4035452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Πλάνο υλοποίησης</a:t>
            </a:r>
            <a:endParaRPr lang="el-GR" dirty="0"/>
          </a:p>
        </p:txBody>
      </p:sp>
      <p:sp>
        <p:nvSpPr>
          <p:cNvPr id="3" name="2 - Θέση περιεχομένου"/>
          <p:cNvSpPr>
            <a:spLocks noGrp="1"/>
          </p:cNvSpPr>
          <p:nvPr>
            <p:ph idx="1"/>
          </p:nvPr>
        </p:nvSpPr>
        <p:spPr/>
        <p:txBody>
          <a:bodyPr>
            <a:normAutofit/>
          </a:bodyPr>
          <a:lstStyle/>
          <a:p>
            <a:r>
              <a:rPr lang="el-GR" dirty="0" smtClean="0"/>
              <a:t>απαρίθμηση και ανάλυση των δράσεων (τι πρέπει να γίνει)</a:t>
            </a:r>
          </a:p>
          <a:p>
            <a:r>
              <a:rPr lang="el-GR" dirty="0" smtClean="0"/>
              <a:t>χρόνος και διάρκεια (έναρξη, διάρκεια και ολοκλήρωση)</a:t>
            </a:r>
          </a:p>
          <a:p>
            <a:r>
              <a:rPr lang="el-GR" dirty="0" smtClean="0"/>
              <a:t>αλληλουχία και αλληλεξάρτηση δράσεων</a:t>
            </a:r>
          </a:p>
          <a:p>
            <a:r>
              <a:rPr lang="el-GR" dirty="0" smtClean="0"/>
              <a:t>ανάθεση εργασιών στην ομάδα έργου</a:t>
            </a:r>
            <a:endParaRPr lang="en-US" dirty="0" smtClean="0"/>
          </a:p>
          <a:p>
            <a:r>
              <a:rPr lang="el-GR" dirty="0" smtClean="0"/>
              <a:t>ανάθεση υπεργολαβιών </a:t>
            </a:r>
          </a:p>
          <a:p>
            <a:r>
              <a:rPr lang="el-GR" dirty="0" smtClean="0"/>
              <a:t>απαιτούμενοι πόροι εκτός από προσωπικό</a:t>
            </a:r>
          </a:p>
          <a:p>
            <a:r>
              <a:rPr lang="el-GR" dirty="0" smtClean="0"/>
              <a:t>προϋπολογισμοί, διαθέσιμα ποσά, δαπάνες</a:t>
            </a:r>
          </a:p>
          <a:p>
            <a:r>
              <a:rPr lang="el-GR" dirty="0" smtClean="0"/>
              <a:t>παραδοτέα δράσεων</a:t>
            </a:r>
          </a:p>
          <a:p>
            <a:r>
              <a:rPr lang="el-GR" dirty="0" smtClean="0"/>
              <a:t>υποχρεώσεις για ενδιάμεσες αναφορές</a:t>
            </a:r>
          </a:p>
          <a:p>
            <a:r>
              <a:rPr lang="el-GR" dirty="0" smtClean="0"/>
              <a:t>καθορισμένοι στόχοι δεικτών</a:t>
            </a:r>
          </a:p>
        </p:txBody>
      </p:sp>
    </p:spTree>
    <p:extLst>
      <p:ext uri="{BB962C8B-B14F-4D97-AF65-F5344CB8AC3E}">
        <p14:creationId xmlns:p14="http://schemas.microsoft.com/office/powerpoint/2010/main" val="1453356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504056"/>
          </a:xfrm>
        </p:spPr>
        <p:txBody>
          <a:bodyPr>
            <a:normAutofit fontScale="90000"/>
          </a:bodyPr>
          <a:lstStyle/>
          <a:p>
            <a:r>
              <a:rPr lang="el-GR" dirty="0" smtClean="0"/>
              <a:t>Πλάνο υλοποίησης</a:t>
            </a:r>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692696"/>
            <a:ext cx="8740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90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Χρονοδιάγραμμα</a:t>
            </a:r>
            <a:endParaRPr lang="el-GR" dirty="0"/>
          </a:p>
        </p:txBody>
      </p:sp>
      <p:sp>
        <p:nvSpPr>
          <p:cNvPr id="3" name="2 - Θέση περιεχομένου"/>
          <p:cNvSpPr>
            <a:spLocks noGrp="1"/>
          </p:cNvSpPr>
          <p:nvPr>
            <p:ph idx="1"/>
          </p:nvPr>
        </p:nvSpPr>
        <p:spPr>
          <a:xfrm>
            <a:off x="428596" y="1357298"/>
            <a:ext cx="8229600" cy="4525963"/>
          </a:xfrm>
        </p:spPr>
        <p:txBody>
          <a:bodyPr/>
          <a:lstStyle/>
          <a:p>
            <a:r>
              <a:rPr lang="el-GR" dirty="0" smtClean="0"/>
              <a:t>Χρόνος υλοποίησης </a:t>
            </a:r>
            <a:endParaRPr lang="en-US" dirty="0" smtClean="0"/>
          </a:p>
          <a:p>
            <a:r>
              <a:rPr lang="el-GR" dirty="0" smtClean="0"/>
              <a:t>Ορόσημα </a:t>
            </a:r>
            <a:endParaRPr lang="en-US" dirty="0" smtClean="0"/>
          </a:p>
          <a:p>
            <a:pPr>
              <a:buNone/>
            </a:pPr>
            <a:endParaRPr lang="el-GR" dirty="0"/>
          </a:p>
        </p:txBody>
      </p:sp>
      <p:pic>
        <p:nvPicPr>
          <p:cNvPr id="4" name="3 - Εικόνα" descr="timeplan.gif"/>
          <p:cNvPicPr>
            <a:picLocks noChangeAspect="1"/>
          </p:cNvPicPr>
          <p:nvPr/>
        </p:nvPicPr>
        <p:blipFill>
          <a:blip r:embed="rId2" cstate="print"/>
          <a:srcRect t="4849" b="15948"/>
          <a:stretch>
            <a:fillRect/>
          </a:stretch>
        </p:blipFill>
        <p:spPr>
          <a:xfrm>
            <a:off x="251520" y="2520826"/>
            <a:ext cx="7286643" cy="3500462"/>
          </a:xfrm>
          <a:prstGeom prst="rect">
            <a:avLst/>
          </a:prstGeom>
        </p:spPr>
      </p:pic>
      <p:pic>
        <p:nvPicPr>
          <p:cNvPr id="5" name="4 - Εικόνα" descr="timeplan.gif"/>
          <p:cNvPicPr>
            <a:picLocks noChangeAspect="1"/>
          </p:cNvPicPr>
          <p:nvPr/>
        </p:nvPicPr>
        <p:blipFill>
          <a:blip r:embed="rId2" cstate="print"/>
          <a:srcRect l="3922" t="82436" r="66666" b="-216"/>
          <a:stretch>
            <a:fillRect/>
          </a:stretch>
        </p:blipFill>
        <p:spPr>
          <a:xfrm>
            <a:off x="7574676" y="5026836"/>
            <a:ext cx="1533828" cy="562404"/>
          </a:xfrm>
          <a:prstGeom prst="rect">
            <a:avLst/>
          </a:prstGeom>
        </p:spPr>
      </p:pic>
    </p:spTree>
    <p:extLst>
      <p:ext uri="{BB962C8B-B14F-4D97-AF65-F5344CB8AC3E}">
        <p14:creationId xmlns:p14="http://schemas.microsoft.com/office/powerpoint/2010/main" val="230734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90872" y="116632"/>
            <a:ext cx="8229600" cy="1143000"/>
          </a:xfrm>
        </p:spPr>
        <p:txBody>
          <a:bodyPr>
            <a:normAutofit/>
          </a:bodyPr>
          <a:lstStyle/>
          <a:p>
            <a:pPr algn="ctr"/>
            <a:r>
              <a:rPr lang="el-GR" dirty="0" smtClean="0"/>
              <a:t>Στάδια του έργου</a:t>
            </a:r>
            <a:endParaRPr lang="el-GR" dirty="0"/>
          </a:p>
        </p:txBody>
      </p:sp>
      <p:graphicFrame>
        <p:nvGraphicFramePr>
          <p:cNvPr id="6" name="5 - Θέση περιεχομένου"/>
          <p:cNvGraphicFramePr>
            <a:graphicFrameLocks noGrp="1"/>
          </p:cNvGraphicFramePr>
          <p:nvPr>
            <p:ph idx="1"/>
          </p:nvPr>
        </p:nvGraphicFramePr>
        <p:xfrm>
          <a:off x="539552" y="1556792"/>
          <a:ext cx="8157592" cy="4453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112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Χρονοδιάγραμμα</a:t>
            </a:r>
            <a:endParaRPr lang="el-GR" dirty="0"/>
          </a:p>
        </p:txBody>
      </p:sp>
      <p:sp>
        <p:nvSpPr>
          <p:cNvPr id="3" name="2 - Θέση περιεχομένου"/>
          <p:cNvSpPr>
            <a:spLocks noGrp="1"/>
          </p:cNvSpPr>
          <p:nvPr>
            <p:ph idx="1"/>
          </p:nvPr>
        </p:nvSpPr>
        <p:spPr>
          <a:xfrm>
            <a:off x="428596" y="1357298"/>
            <a:ext cx="8229600" cy="4525963"/>
          </a:xfrm>
        </p:spPr>
        <p:txBody>
          <a:bodyPr/>
          <a:lstStyle/>
          <a:p>
            <a:pPr>
              <a:buNone/>
            </a:pPr>
            <a:r>
              <a:rPr lang="el-GR" dirty="0" smtClean="0"/>
              <a:t>  </a:t>
            </a:r>
            <a:endParaRPr lang="en-US" dirty="0" smtClean="0"/>
          </a:p>
          <a:p>
            <a:pPr>
              <a:buNone/>
            </a:pPr>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282700"/>
            <a:ext cx="8709025"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704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9392"/>
            <a:ext cx="8229600" cy="1143000"/>
          </a:xfrm>
        </p:spPr>
        <p:txBody>
          <a:bodyPr/>
          <a:lstStyle/>
          <a:p>
            <a:r>
              <a:rPr lang="el-GR" dirty="0" smtClean="0"/>
              <a:t>Χρονοδιάγραμμα</a:t>
            </a:r>
            <a:endParaRPr lang="el-GR" dirty="0"/>
          </a:p>
        </p:txBody>
      </p:sp>
      <p:sp>
        <p:nvSpPr>
          <p:cNvPr id="3" name="2 - Θέση περιεχομένου"/>
          <p:cNvSpPr>
            <a:spLocks noGrp="1"/>
          </p:cNvSpPr>
          <p:nvPr>
            <p:ph idx="1"/>
          </p:nvPr>
        </p:nvSpPr>
        <p:spPr>
          <a:xfrm>
            <a:off x="428596" y="1357298"/>
            <a:ext cx="8229600" cy="4525963"/>
          </a:xfrm>
        </p:spPr>
        <p:txBody>
          <a:bodyPr/>
          <a:lstStyle/>
          <a:p>
            <a:pPr>
              <a:buNone/>
            </a:pPr>
            <a:r>
              <a:rPr lang="el-GR" dirty="0" smtClean="0"/>
              <a:t>  </a:t>
            </a:r>
            <a:endParaRPr lang="en-US" dirty="0" smtClean="0"/>
          </a:p>
          <a:p>
            <a:pPr>
              <a:buNone/>
            </a:pPr>
            <a:endParaRPr lang="el-GR" dirty="0"/>
          </a:p>
        </p:txBody>
      </p:sp>
      <p:graphicFrame>
        <p:nvGraphicFramePr>
          <p:cNvPr id="5" name="4 - Πίνακας"/>
          <p:cNvGraphicFramePr>
            <a:graphicFrameLocks noGrp="1"/>
          </p:cNvGraphicFramePr>
          <p:nvPr/>
        </p:nvGraphicFramePr>
        <p:xfrm>
          <a:off x="395535" y="1268752"/>
          <a:ext cx="8496944" cy="4680522"/>
        </p:xfrm>
        <a:graphic>
          <a:graphicData uri="http://schemas.openxmlformats.org/drawingml/2006/table">
            <a:tbl>
              <a:tblPr/>
              <a:tblGrid>
                <a:gridCol w="462825"/>
                <a:gridCol w="3779118"/>
                <a:gridCol w="462825"/>
                <a:gridCol w="836072"/>
                <a:gridCol w="246342"/>
                <a:gridCol w="246342"/>
                <a:gridCol w="246342"/>
                <a:gridCol w="246342"/>
                <a:gridCol w="246342"/>
                <a:gridCol w="246342"/>
                <a:gridCol w="246342"/>
                <a:gridCol w="246342"/>
                <a:gridCol w="246342"/>
                <a:gridCol w="246342"/>
                <a:gridCol w="246342"/>
                <a:gridCol w="246342"/>
              </a:tblGrid>
              <a:tr h="133457">
                <a:tc gridSpan="16">
                  <a:txBody>
                    <a:bodyPr/>
                    <a:lstStyle/>
                    <a:p>
                      <a:pPr algn="l" fontAlgn="b"/>
                      <a:r>
                        <a:rPr lang="el-GR" sz="700" b="1" i="0" u="none" strike="noStrike" dirty="0">
                          <a:solidFill>
                            <a:srgbClr val="000000"/>
                          </a:solidFill>
                          <a:latin typeface="Calibri"/>
                        </a:rPr>
                        <a:t>Τίτλος έργου:</a:t>
                      </a:r>
                    </a:p>
                  </a:txBody>
                  <a:tcPr marL="4140" marR="4140" marT="4140" marB="0" anchor="b">
                    <a:lnL>
                      <a:noFill/>
                    </a:lnL>
                    <a:lnR>
                      <a:noFill/>
                    </a:lnR>
                    <a:lnT>
                      <a:noFill/>
                    </a:lnT>
                    <a:lnB w="6350" cap="flat" cmpd="sng" algn="ctr">
                      <a:solidFill>
                        <a:srgbClr val="000000"/>
                      </a:solidFill>
                      <a:prstDash val="solid"/>
                      <a:round/>
                      <a:headEnd type="none" w="med" len="med"/>
                      <a:tailEnd type="none" w="med" len="med"/>
                    </a:lnB>
                    <a:solidFill>
                      <a:srgbClr val="FF990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4951">
                <a:tc rowSpan="2" gridSpan="2">
                  <a:txBody>
                    <a:bodyPr/>
                    <a:lstStyle/>
                    <a:p>
                      <a:pPr algn="ctr" fontAlgn="ctr"/>
                      <a:r>
                        <a:rPr lang="el-GR" sz="700" b="1" i="0" u="none" strike="noStrike">
                          <a:solidFill>
                            <a:srgbClr val="000000"/>
                          </a:solidFill>
                          <a:latin typeface="Calibri"/>
                        </a:rPr>
                        <a:t>ΔΡΑΣΕΙΣ</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hMerge="1">
                  <a:txBody>
                    <a:bodyPr/>
                    <a:lstStyle/>
                    <a:p>
                      <a:endParaRPr lang="el-GR"/>
                    </a:p>
                  </a:txBody>
                  <a:tcPr/>
                </a:tc>
                <a:tc rowSpan="2">
                  <a:txBody>
                    <a:bodyPr/>
                    <a:lstStyle/>
                    <a:p>
                      <a:pPr algn="ctr" fontAlgn="b"/>
                      <a:r>
                        <a:rPr lang="el-GR" sz="400" b="1" i="0" u="none" strike="noStrike">
                          <a:solidFill>
                            <a:srgbClr val="000000"/>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1" i="0" u="none" strike="noStrike">
                          <a:solidFill>
                            <a:srgbClr val="000000"/>
                          </a:solidFill>
                          <a:latin typeface="Calibri"/>
                        </a:rPr>
                        <a:t>Εμπλεκόμενοι εταίροι στην 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gridSpan="12">
                  <a:txBody>
                    <a:bodyPr/>
                    <a:lstStyle/>
                    <a:p>
                      <a:pPr algn="ctr" fontAlgn="ctr"/>
                      <a:r>
                        <a:rPr lang="el-GR" sz="400" b="1" i="0" u="none" strike="noStrike">
                          <a:solidFill>
                            <a:srgbClr val="000000"/>
                          </a:solidFill>
                          <a:latin typeface="Calibri"/>
                        </a:rPr>
                        <a:t>2014</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09906">
                <a:tc gridSpan="2" vMerge="1">
                  <a:txBody>
                    <a:bodyPr/>
                    <a:lstStyle/>
                    <a:p>
                      <a:endParaRPr lang="el-GR"/>
                    </a:p>
                  </a:txBody>
                  <a:tcPr/>
                </a:tc>
                <a:tc hMerge="1"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fontAlgn="ctr"/>
                      <a:r>
                        <a:rPr lang="el-GR" sz="400" b="1" i="0" u="none" strike="noStrike">
                          <a:solidFill>
                            <a:srgbClr val="333399"/>
                          </a:solidFill>
                          <a:latin typeface="Calibri"/>
                        </a:rPr>
                        <a:t>Ιανουάριος </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Φεβρουάριος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Μάρτιος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Απρίλιος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Μάιος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Ιούνιος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Ιούλιος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Αύγουστος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Σεπτέμβριος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Οκτώβριος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Νοέμβριος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l-GR" sz="400" b="1" i="0" u="none" strike="noStrike">
                          <a:solidFill>
                            <a:srgbClr val="333399"/>
                          </a:solidFill>
                          <a:latin typeface="Calibri"/>
                        </a:rPr>
                        <a:t>Δεκέμβριος</a:t>
                      </a:r>
                    </a:p>
                  </a:txBody>
                  <a:tcPr marL="4140" marR="4140" marT="41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dirty="0">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l-GR" sz="400" b="0" i="0" u="none" strike="noStrike">
                          <a:solidFill>
                            <a:srgbClr val="333399"/>
                          </a:solidFill>
                          <a:latin typeface="Calibri"/>
                        </a:rPr>
                        <a:t>Προετοιμασία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rowSpan="2">
                  <a:txBody>
                    <a:bodyPr/>
                    <a:lstStyle/>
                    <a:p>
                      <a:pPr algn="ctr" fontAlgn="ctr"/>
                      <a:r>
                        <a:rPr lang="el-GR" sz="400" b="0" i="0" u="none" strike="noStrike">
                          <a:solidFill>
                            <a:srgbClr val="333399"/>
                          </a:solidFill>
                          <a:latin typeface="Calibri"/>
                        </a:rPr>
                        <a:t> </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3888">
                <a:tc vMerge="1">
                  <a:txBody>
                    <a:bodyPr/>
                    <a:lstStyle/>
                    <a:p>
                      <a:endParaRPr lang="el-GR"/>
                    </a:p>
                  </a:txBody>
                  <a:tcPr/>
                </a:tc>
                <a:tc vMerge="1">
                  <a:txBody>
                    <a:bodyPr/>
                    <a:lstStyle/>
                    <a:p>
                      <a:endParaRPr lang="el-GR"/>
                    </a:p>
                  </a:txBody>
                  <a:tcPr/>
                </a:tc>
                <a:tc>
                  <a:txBody>
                    <a:bodyPr/>
                    <a:lstStyle/>
                    <a:p>
                      <a:pPr algn="ctr" fontAlgn="ctr"/>
                      <a:r>
                        <a:rPr lang="el-GR" sz="400" b="0" i="0" u="none" strike="noStrike">
                          <a:solidFill>
                            <a:srgbClr val="333399"/>
                          </a:solidFill>
                          <a:latin typeface="Calibri"/>
                        </a:rPr>
                        <a:t>Υλοποίηση</a:t>
                      </a:r>
                    </a:p>
                  </a:txBody>
                  <a:tcPr marL="4140" marR="4140" marT="4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vMerge="1">
                  <a:txBody>
                    <a:bodyPr/>
                    <a:lstStyle/>
                    <a:p>
                      <a:endParaRPr lang="el-GR"/>
                    </a:p>
                  </a:txBody>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l-GR" sz="400" b="1" i="0" u="none" strike="noStrike" dirty="0">
                          <a:solidFill>
                            <a:srgbClr val="333399"/>
                          </a:solidFill>
                          <a:latin typeface="Calibri"/>
                        </a:rPr>
                        <a:t> </a:t>
                      </a:r>
                    </a:p>
                  </a:txBody>
                  <a:tcPr marL="4140" marR="4140" marT="4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bl>
          </a:graphicData>
        </a:graphic>
      </p:graphicFrame>
    </p:spTree>
    <p:extLst>
      <p:ext uri="{BB962C8B-B14F-4D97-AF65-F5344CB8AC3E}">
        <p14:creationId xmlns:p14="http://schemas.microsoft.com/office/powerpoint/2010/main" val="1338602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403648" y="133762"/>
            <a:ext cx="6336704" cy="630942"/>
          </a:xfrm>
          <a:prstGeom prst="rect">
            <a:avLst/>
          </a:prstGeom>
          <a:noFill/>
        </p:spPr>
        <p:txBody>
          <a:bodyPr wrap="square" rtlCol="0">
            <a:spAutoFit/>
          </a:bodyPr>
          <a:lstStyle/>
          <a:p>
            <a:r>
              <a:rPr lang="el-GR" sz="3500" dirty="0" smtClean="0">
                <a:solidFill>
                  <a:schemeClr val="tx2"/>
                </a:solidFill>
                <a:latin typeface="+mj-lt"/>
                <a:ea typeface="+mj-ea"/>
                <a:cs typeface="+mj-cs"/>
              </a:rPr>
              <a:t>Διάγραμμα </a:t>
            </a:r>
            <a:r>
              <a:rPr lang="en-US" sz="3500" dirty="0" smtClean="0">
                <a:solidFill>
                  <a:schemeClr val="tx2"/>
                </a:solidFill>
                <a:latin typeface="+mj-lt"/>
                <a:ea typeface="+mj-ea"/>
                <a:cs typeface="+mj-cs"/>
              </a:rPr>
              <a:t>Gantt (</a:t>
            </a:r>
            <a:r>
              <a:rPr lang="en-US" sz="3500" dirty="0" smtClean="0">
                <a:solidFill>
                  <a:schemeClr val="tx2"/>
                </a:solidFill>
                <a:latin typeface="+mj-lt"/>
                <a:ea typeface="+mj-ea"/>
                <a:cs typeface="+mj-cs"/>
                <a:hlinkClick r:id="rId2" action="ppaction://hlinkfile"/>
              </a:rPr>
              <a:t>Gantt Chart</a:t>
            </a:r>
            <a:r>
              <a:rPr lang="en-US" sz="3500" dirty="0" smtClean="0">
                <a:solidFill>
                  <a:schemeClr val="tx2"/>
                </a:solidFill>
                <a:latin typeface="+mj-lt"/>
                <a:ea typeface="+mj-ea"/>
                <a:cs typeface="+mj-cs"/>
              </a:rPr>
              <a:t>)</a:t>
            </a:r>
            <a:r>
              <a:rPr lang="el-GR" sz="3500" dirty="0" smtClean="0">
                <a:solidFill>
                  <a:schemeClr val="tx2"/>
                </a:solidFill>
                <a:latin typeface="+mj-lt"/>
                <a:ea typeface="+mj-ea"/>
                <a:cs typeface="+mj-cs"/>
              </a:rPr>
              <a:t> </a:t>
            </a:r>
            <a:endParaRPr lang="el-GR" sz="3500" dirty="0">
              <a:solidFill>
                <a:schemeClr val="tx2"/>
              </a:solidFill>
              <a:latin typeface="+mj-lt"/>
              <a:ea typeface="+mj-ea"/>
              <a:cs typeface="+mj-cs"/>
            </a:endParaRPr>
          </a:p>
        </p:txBody>
      </p:sp>
      <p:sp>
        <p:nvSpPr>
          <p:cNvPr id="6" name="5 - TextBox"/>
          <p:cNvSpPr txBox="1"/>
          <p:nvPr/>
        </p:nvSpPr>
        <p:spPr>
          <a:xfrm>
            <a:off x="323528" y="863134"/>
            <a:ext cx="2592288" cy="261610"/>
          </a:xfrm>
          <a:prstGeom prst="rect">
            <a:avLst/>
          </a:prstGeom>
          <a:noFill/>
        </p:spPr>
        <p:txBody>
          <a:bodyPr wrap="square" rtlCol="0">
            <a:spAutoFit/>
          </a:bodyPr>
          <a:lstStyle/>
          <a:p>
            <a:r>
              <a:rPr lang="en-US" sz="1100" dirty="0" smtClean="0">
                <a:solidFill>
                  <a:schemeClr val="bg1">
                    <a:lumMod val="95000"/>
                    <a:lumOff val="5000"/>
                  </a:schemeClr>
                </a:solidFill>
              </a:rPr>
              <a:t>Project title:</a:t>
            </a:r>
            <a:endParaRPr lang="el-GR" sz="1100" dirty="0">
              <a:solidFill>
                <a:schemeClr val="bg1">
                  <a:lumMod val="95000"/>
                  <a:lumOff val="5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874713"/>
            <a:ext cx="8610600" cy="500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 - TextBox"/>
          <p:cNvSpPr txBox="1"/>
          <p:nvPr/>
        </p:nvSpPr>
        <p:spPr>
          <a:xfrm>
            <a:off x="323528" y="863134"/>
            <a:ext cx="2592288" cy="261610"/>
          </a:xfrm>
          <a:prstGeom prst="rect">
            <a:avLst/>
          </a:prstGeom>
          <a:noFill/>
        </p:spPr>
        <p:txBody>
          <a:bodyPr wrap="square" rtlCol="0">
            <a:spAutoFit/>
          </a:bodyPr>
          <a:lstStyle/>
          <a:p>
            <a:r>
              <a:rPr lang="en-US" sz="1100" b="1" dirty="0" smtClean="0">
                <a:solidFill>
                  <a:schemeClr val="bg1"/>
                </a:solidFill>
              </a:rPr>
              <a:t>Project title:</a:t>
            </a:r>
            <a:endParaRPr lang="el-GR" sz="1100" b="1" dirty="0">
              <a:solidFill>
                <a:schemeClr val="bg1"/>
              </a:solidFill>
            </a:endParaRPr>
          </a:p>
        </p:txBody>
      </p:sp>
    </p:spTree>
    <p:extLst>
      <p:ext uri="{BB962C8B-B14F-4D97-AF65-F5344CB8AC3E}">
        <p14:creationId xmlns:p14="http://schemas.microsoft.com/office/powerpoint/2010/main" val="343919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2" cstate="print"/>
          <a:srcRect l="12638" t="31866" r="22643" b="19078"/>
          <a:stretch>
            <a:fillRect/>
          </a:stretch>
        </p:blipFill>
        <p:spPr bwMode="auto">
          <a:xfrm>
            <a:off x="179512" y="908720"/>
            <a:ext cx="8856984" cy="5112568"/>
          </a:xfrm>
          <a:prstGeom prst="rect">
            <a:avLst/>
          </a:prstGeom>
          <a:noFill/>
          <a:ln w="9525">
            <a:noFill/>
            <a:miter lim="800000"/>
            <a:headEnd/>
            <a:tailEnd/>
          </a:ln>
        </p:spPr>
      </p:pic>
      <p:sp>
        <p:nvSpPr>
          <p:cNvPr id="6" name="5 - TextBox"/>
          <p:cNvSpPr txBox="1"/>
          <p:nvPr/>
        </p:nvSpPr>
        <p:spPr>
          <a:xfrm>
            <a:off x="1187624" y="188640"/>
            <a:ext cx="6336704" cy="630942"/>
          </a:xfrm>
          <a:prstGeom prst="rect">
            <a:avLst/>
          </a:prstGeom>
          <a:noFill/>
        </p:spPr>
        <p:txBody>
          <a:bodyPr wrap="square" rtlCol="0">
            <a:spAutoFit/>
          </a:bodyPr>
          <a:lstStyle/>
          <a:p>
            <a:r>
              <a:rPr lang="el-GR" sz="3500" dirty="0" smtClean="0">
                <a:solidFill>
                  <a:schemeClr val="tx2"/>
                </a:solidFill>
                <a:latin typeface="+mj-lt"/>
                <a:ea typeface="+mj-ea"/>
                <a:cs typeface="+mj-cs"/>
              </a:rPr>
              <a:t>Διάγραμμα </a:t>
            </a:r>
            <a:r>
              <a:rPr lang="en-US" sz="3500" dirty="0" smtClean="0">
                <a:solidFill>
                  <a:schemeClr val="tx2"/>
                </a:solidFill>
                <a:latin typeface="+mj-lt"/>
                <a:ea typeface="+mj-ea"/>
                <a:cs typeface="+mj-cs"/>
              </a:rPr>
              <a:t>Gantt (Gantt Chart)</a:t>
            </a:r>
            <a:r>
              <a:rPr lang="el-GR" sz="3500" dirty="0" smtClean="0">
                <a:solidFill>
                  <a:schemeClr val="tx2"/>
                </a:solidFill>
                <a:latin typeface="+mj-lt"/>
                <a:ea typeface="+mj-ea"/>
                <a:cs typeface="+mj-cs"/>
              </a:rPr>
              <a:t> </a:t>
            </a:r>
            <a:endParaRPr lang="el-GR" sz="3500" dirty="0">
              <a:solidFill>
                <a:schemeClr val="tx2"/>
              </a:solidFill>
              <a:latin typeface="+mj-lt"/>
              <a:ea typeface="+mj-ea"/>
              <a:cs typeface="+mj-cs"/>
            </a:endParaRPr>
          </a:p>
        </p:txBody>
      </p:sp>
    </p:spTree>
    <p:extLst>
      <p:ext uri="{BB962C8B-B14F-4D97-AF65-F5344CB8AC3E}">
        <p14:creationId xmlns:p14="http://schemas.microsoft.com/office/powerpoint/2010/main" val="121182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41784"/>
            <a:ext cx="8229600" cy="1143000"/>
          </a:xfrm>
        </p:spPr>
        <p:txBody>
          <a:bodyPr>
            <a:normAutofit fontScale="90000"/>
          </a:bodyPr>
          <a:lstStyle/>
          <a:p>
            <a:r>
              <a:rPr lang="el-GR" dirty="0" smtClean="0"/>
              <a:t>Θετικά και αρνητικά σημεία για τα Διαγράμματα </a:t>
            </a:r>
            <a:r>
              <a:rPr lang="en-US" dirty="0" smtClean="0"/>
              <a:t>Gantt</a:t>
            </a:r>
            <a:endParaRPr lang="el-GR" dirty="0"/>
          </a:p>
        </p:txBody>
      </p:sp>
      <p:sp>
        <p:nvSpPr>
          <p:cNvPr id="3" name="2 - Θέση περιεχομένου"/>
          <p:cNvSpPr>
            <a:spLocks noGrp="1"/>
          </p:cNvSpPr>
          <p:nvPr>
            <p:ph idx="1"/>
          </p:nvPr>
        </p:nvSpPr>
        <p:spPr/>
        <p:txBody>
          <a:bodyPr>
            <a:normAutofit/>
          </a:bodyPr>
          <a:lstStyle/>
          <a:p>
            <a:r>
              <a:rPr lang="el-GR" dirty="0" smtClean="0"/>
              <a:t>πλεονεκτήματα</a:t>
            </a:r>
          </a:p>
          <a:p>
            <a:pPr lvl="1"/>
            <a:r>
              <a:rPr lang="el-GR" dirty="0" smtClean="0"/>
              <a:t>καλό για το σχεδιασμό</a:t>
            </a:r>
          </a:p>
          <a:p>
            <a:pPr lvl="1"/>
            <a:r>
              <a:rPr lang="el-GR" dirty="0" smtClean="0"/>
              <a:t>καλή συνολική εικόνα έργου</a:t>
            </a:r>
          </a:p>
          <a:p>
            <a:pPr lvl="1"/>
            <a:r>
              <a:rPr lang="el-GR" dirty="0" smtClean="0"/>
              <a:t>αλληλουχία δράσεων</a:t>
            </a:r>
          </a:p>
          <a:p>
            <a:pPr lvl="1"/>
            <a:r>
              <a:rPr lang="el-GR" dirty="0" smtClean="0"/>
              <a:t>εύκολο να γνωρίζεις ποιος κάνει τι</a:t>
            </a:r>
          </a:p>
          <a:p>
            <a:pPr lvl="1"/>
            <a:r>
              <a:rPr lang="el-GR" dirty="0" smtClean="0"/>
              <a:t>καλύτερη εικόνα του πού βρίσκεται το έργο</a:t>
            </a:r>
          </a:p>
          <a:p>
            <a:pPr marL="274320" lvl="1" indent="-274320">
              <a:buClr>
                <a:schemeClr val="accent3"/>
              </a:buClr>
              <a:buSzPct val="95000"/>
            </a:pPr>
            <a:r>
              <a:rPr lang="el-GR" sz="2600" dirty="0" smtClean="0"/>
              <a:t>μειονεκτήματα</a:t>
            </a:r>
          </a:p>
          <a:p>
            <a:pPr lvl="1"/>
            <a:r>
              <a:rPr lang="el-GR" dirty="0" smtClean="0"/>
              <a:t>δύσκολο στην </a:t>
            </a:r>
            <a:r>
              <a:rPr lang="el-GR" dirty="0" err="1" smtClean="0"/>
              <a:t>επικαιροποίηση</a:t>
            </a:r>
            <a:endParaRPr lang="el-GR" dirty="0" smtClean="0"/>
          </a:p>
          <a:p>
            <a:pPr lvl="1"/>
            <a:r>
              <a:rPr lang="el-GR" dirty="0" smtClean="0"/>
              <a:t>συνήθως οι δράσεις δεν υλοποιούνται έτσι όπως αρχικά είχαν σχεδιαστεί </a:t>
            </a:r>
          </a:p>
          <a:p>
            <a:pPr marL="400050" lvl="2" indent="457200"/>
            <a:endParaRPr lang="el-GR" dirty="0" smtClean="0"/>
          </a:p>
          <a:p>
            <a:pPr lvl="1">
              <a:buNone/>
            </a:pPr>
            <a:endParaRPr lang="el-GR" sz="3200" dirty="0" smtClean="0"/>
          </a:p>
          <a:p>
            <a:pPr lvl="1">
              <a:buNone/>
            </a:pPr>
            <a:endParaRPr lang="el-GR" sz="3200" dirty="0" smtClean="0"/>
          </a:p>
          <a:p>
            <a:pPr lvl="1"/>
            <a:endParaRPr lang="el-GR" dirty="0"/>
          </a:p>
        </p:txBody>
      </p:sp>
    </p:spTree>
    <p:extLst>
      <p:ext uri="{BB962C8B-B14F-4D97-AF65-F5344CB8AC3E}">
        <p14:creationId xmlns:p14="http://schemas.microsoft.com/office/powerpoint/2010/main" val="1203890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χρόνου</a:t>
            </a:r>
            <a:endParaRPr lang="el-GR" dirty="0"/>
          </a:p>
        </p:txBody>
      </p:sp>
      <p:sp>
        <p:nvSpPr>
          <p:cNvPr id="3" name="2 - Θέση περιεχομένου"/>
          <p:cNvSpPr>
            <a:spLocks noGrp="1"/>
          </p:cNvSpPr>
          <p:nvPr>
            <p:ph idx="1"/>
          </p:nvPr>
        </p:nvSpPr>
        <p:spPr/>
        <p:txBody>
          <a:bodyPr/>
          <a:lstStyle/>
          <a:p>
            <a:r>
              <a:rPr lang="el-GR" dirty="0" smtClean="0"/>
              <a:t>Αιτίες σπατάλης</a:t>
            </a:r>
          </a:p>
          <a:p>
            <a:pPr lvl="1"/>
            <a:r>
              <a:rPr lang="el-GR" dirty="0" smtClean="0"/>
              <a:t>λάθος εκτίμηση αλληλεπίδρασης δράσεων</a:t>
            </a:r>
          </a:p>
          <a:p>
            <a:pPr lvl="1"/>
            <a:r>
              <a:rPr lang="el-GR" dirty="0" smtClean="0"/>
              <a:t>χάσιμο αντικειμένων </a:t>
            </a:r>
          </a:p>
          <a:p>
            <a:pPr lvl="1"/>
            <a:r>
              <a:rPr lang="el-GR" dirty="0" smtClean="0"/>
              <a:t>άσκοπες συναντήσεις</a:t>
            </a:r>
          </a:p>
          <a:p>
            <a:pPr lvl="1"/>
            <a:r>
              <a:rPr lang="el-GR" dirty="0" smtClean="0"/>
              <a:t>διακοπές – περισπασμοί</a:t>
            </a:r>
          </a:p>
          <a:p>
            <a:pPr lvl="1"/>
            <a:r>
              <a:rPr lang="el-GR" dirty="0" smtClean="0"/>
              <a:t>άχρηστα έγγραφα</a:t>
            </a:r>
          </a:p>
          <a:p>
            <a:pPr lvl="1"/>
            <a:r>
              <a:rPr lang="el-GR" dirty="0" smtClean="0"/>
              <a:t>δουλειές άλλων</a:t>
            </a:r>
          </a:p>
          <a:p>
            <a:pPr lvl="1"/>
            <a:r>
              <a:rPr lang="el-GR" dirty="0" smtClean="0"/>
              <a:t>κρίσεις</a:t>
            </a:r>
          </a:p>
          <a:p>
            <a:pPr lvl="1"/>
            <a:r>
              <a:rPr lang="el-GR" dirty="0" smtClean="0"/>
              <a:t>τελειομανία</a:t>
            </a:r>
          </a:p>
          <a:p>
            <a:pPr lvl="1">
              <a:buNone/>
            </a:pPr>
            <a:endParaRPr lang="el-GR" dirty="0"/>
          </a:p>
        </p:txBody>
      </p:sp>
    </p:spTree>
    <p:extLst>
      <p:ext uri="{BB962C8B-B14F-4D97-AF65-F5344CB8AC3E}">
        <p14:creationId xmlns:p14="http://schemas.microsoft.com/office/powerpoint/2010/main" val="3402215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15416"/>
            <a:ext cx="8229600" cy="1143000"/>
          </a:xfrm>
        </p:spPr>
        <p:txBody>
          <a:bodyPr rtlCol="0">
            <a:normAutofit/>
          </a:bodyPr>
          <a:lstStyle/>
          <a:p>
            <a:pPr>
              <a:defRPr/>
            </a:pPr>
            <a:r>
              <a:rPr lang="el-GR" dirty="0" smtClean="0"/>
              <a:t>Κατάρτιση </a:t>
            </a:r>
            <a:r>
              <a:rPr lang="el-GR" dirty="0"/>
              <a:t>πλάνου </a:t>
            </a:r>
            <a:r>
              <a:rPr lang="el-GR" dirty="0" smtClean="0"/>
              <a:t>δράσεων</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841375"/>
            <a:ext cx="8740775" cy="496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831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576064"/>
          </a:xfrm>
        </p:spPr>
        <p:txBody>
          <a:bodyPr>
            <a:normAutofit fontScale="90000"/>
          </a:bodyPr>
          <a:lstStyle/>
          <a:p>
            <a:r>
              <a:rPr lang="el-GR" dirty="0" smtClean="0"/>
              <a:t>Κατανομή εργασιών</a:t>
            </a:r>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547776146"/>
              </p:ext>
            </p:extLst>
          </p:nvPr>
        </p:nvGraphicFramePr>
        <p:xfrm>
          <a:off x="467544" y="836712"/>
          <a:ext cx="7992888" cy="5616624"/>
        </p:xfrm>
        <a:graphic>
          <a:graphicData uri="http://schemas.openxmlformats.org/presentationml/2006/ole">
            <mc:AlternateContent xmlns:mc="http://schemas.openxmlformats.org/markup-compatibility/2006">
              <mc:Choice xmlns:v="urn:schemas-microsoft-com:vml" Requires="v">
                <p:oleObj spid="_x0000_s1105" name="Φύλλο εργασίας" r:id="rId3" imgW="6753316" imgH="6105552" progId="Excel.Sheet.12">
                  <p:embed/>
                </p:oleObj>
              </mc:Choice>
              <mc:Fallback>
                <p:oleObj name="Φύλλο εργασίας" r:id="rId3" imgW="6753316" imgH="6105552" progId="Excel.Sheet.12">
                  <p:embed/>
                  <p:pic>
                    <p:nvPicPr>
                      <p:cNvPr id="0" name=""/>
                      <p:cNvPicPr/>
                      <p:nvPr/>
                    </p:nvPicPr>
                    <p:blipFill>
                      <a:blip r:embed="rId4"/>
                      <a:stretch>
                        <a:fillRect/>
                      </a:stretch>
                    </p:blipFill>
                    <p:spPr>
                      <a:xfrm>
                        <a:off x="467544" y="836712"/>
                        <a:ext cx="7992888" cy="5616624"/>
                      </a:xfrm>
                      <a:prstGeom prst="rect">
                        <a:avLst/>
                      </a:prstGeom>
                    </p:spPr>
                  </p:pic>
                </p:oleObj>
              </mc:Fallback>
            </mc:AlternateContent>
          </a:graphicData>
        </a:graphic>
      </p:graphicFrame>
    </p:spTree>
    <p:extLst>
      <p:ext uri="{BB962C8B-B14F-4D97-AF65-F5344CB8AC3E}">
        <p14:creationId xmlns:p14="http://schemas.microsoft.com/office/powerpoint/2010/main" val="2978736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792088"/>
          </a:xfrm>
        </p:spPr>
        <p:txBody>
          <a:bodyPr rtlCol="0">
            <a:normAutofit/>
          </a:bodyPr>
          <a:lstStyle/>
          <a:p>
            <a:pPr fontAlgn="auto">
              <a:spcAft>
                <a:spcPts val="0"/>
              </a:spcAft>
              <a:defRPr/>
            </a:pPr>
            <a:r>
              <a:rPr lang="el-GR" dirty="0" smtClean="0"/>
              <a:t>Άσκηση</a:t>
            </a:r>
            <a:r>
              <a:rPr lang="en-US" dirty="0" smtClean="0"/>
              <a:t> </a:t>
            </a:r>
            <a:r>
              <a:rPr lang="el-GR" dirty="0" smtClean="0"/>
              <a:t>3</a:t>
            </a:r>
          </a:p>
        </p:txBody>
      </p:sp>
      <p:sp>
        <p:nvSpPr>
          <p:cNvPr id="4" name="2 - Θέση περιεχομένου"/>
          <p:cNvSpPr>
            <a:spLocks noGrp="1"/>
          </p:cNvSpPr>
          <p:nvPr>
            <p:ph idx="1"/>
          </p:nvPr>
        </p:nvSpPr>
        <p:spPr>
          <a:xfrm>
            <a:off x="611560" y="1772816"/>
            <a:ext cx="7776864" cy="3384376"/>
          </a:xfrm>
        </p:spPr>
        <p:txBody>
          <a:bodyPr>
            <a:normAutofit/>
          </a:bodyPr>
          <a:lstStyle/>
          <a:p>
            <a:r>
              <a:rPr lang="el-GR" dirty="0"/>
              <a:t>Καταρτίστε το </a:t>
            </a:r>
            <a:r>
              <a:rPr lang="el-GR" b="1" dirty="0"/>
              <a:t>πλάνο </a:t>
            </a:r>
            <a:r>
              <a:rPr lang="el-GR" b="1" dirty="0" smtClean="0"/>
              <a:t>υλοποίησης </a:t>
            </a:r>
            <a:r>
              <a:rPr lang="el-GR" dirty="0" smtClean="0"/>
              <a:t>(χρονοδιάγραμμα) για το </a:t>
            </a:r>
            <a:r>
              <a:rPr lang="el-GR" dirty="0" smtClean="0"/>
              <a:t>έργο/δράση </a:t>
            </a:r>
            <a:r>
              <a:rPr lang="el-GR" dirty="0" smtClean="0"/>
              <a:t>που έχετε σχεδιάσει</a:t>
            </a:r>
            <a:r>
              <a:rPr lang="en-US" dirty="0" smtClean="0"/>
              <a:t> </a:t>
            </a:r>
            <a:r>
              <a:rPr lang="el-GR" dirty="0" smtClean="0"/>
              <a:t>αναλύοντας και σε επιμέρους </a:t>
            </a:r>
            <a:r>
              <a:rPr lang="el-GR" dirty="0" smtClean="0"/>
              <a:t>δράσεις</a:t>
            </a:r>
            <a:r>
              <a:rPr lang="en-US" dirty="0" smtClean="0"/>
              <a:t>/</a:t>
            </a:r>
            <a:r>
              <a:rPr lang="el-GR" dirty="0" err="1" smtClean="0"/>
              <a:t>υποδράσεις</a:t>
            </a:r>
            <a:endParaRPr lang="el-GR" dirty="0" smtClean="0"/>
          </a:p>
          <a:p>
            <a:pPr marL="0" indent="0">
              <a:buNone/>
            </a:pPr>
            <a:endParaRPr lang="el-GR" dirty="0" smtClean="0"/>
          </a:p>
          <a:p>
            <a:pPr>
              <a:buNone/>
            </a:pPr>
            <a:endParaRPr lang="en-US" dirty="0" smtClean="0"/>
          </a:p>
        </p:txBody>
      </p:sp>
    </p:spTree>
    <p:extLst>
      <p:ext uri="{BB962C8B-B14F-4D97-AF65-F5344CB8AC3E}">
        <p14:creationId xmlns:p14="http://schemas.microsoft.com/office/powerpoint/2010/main" val="27089606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Υποστηρικτικά πλάνα</a:t>
            </a:r>
            <a:endParaRPr lang="el-GR" dirty="0"/>
          </a:p>
        </p:txBody>
      </p:sp>
      <p:sp>
        <p:nvSpPr>
          <p:cNvPr id="3" name="2 - Θέση περιεχομένου"/>
          <p:cNvSpPr>
            <a:spLocks noGrp="1"/>
          </p:cNvSpPr>
          <p:nvPr>
            <p:ph idx="1"/>
          </p:nvPr>
        </p:nvSpPr>
        <p:spPr/>
        <p:txBody>
          <a:bodyPr/>
          <a:lstStyle/>
          <a:p>
            <a:r>
              <a:rPr lang="el-GR" dirty="0" smtClean="0"/>
              <a:t>Ανθρωπίνων πόρων (όνομα, οργάνωση, ρόλος, υποχρεώσεις, χρόνος απασχόλησης, αριθμός ατόμων)</a:t>
            </a:r>
          </a:p>
          <a:p>
            <a:r>
              <a:rPr lang="el-GR" dirty="0" smtClean="0"/>
              <a:t>Επικοινωνίας /δημοσιότητας (ποιες δράσεις περιλαμβάνει, ποιος πρέπει να ενημερώνεται και πως, περιοδικότητα, περιεχόμενο ενημέρωσης, σημαντικά σημεία/ορόσημα για το έργο – μελλοντικές δράσεις)</a:t>
            </a:r>
          </a:p>
          <a:p>
            <a:r>
              <a:rPr lang="el-GR" dirty="0" smtClean="0"/>
              <a:t>Εκτίμηση κινδύνων (χρόνος, χρήμα, απρόβλεπτα έξοδα, μη ξεκάθαροι ρόλοι, αλλαγή στο περιβάλλον)</a:t>
            </a:r>
          </a:p>
          <a:p>
            <a:endParaRPr lang="el-GR" dirty="0"/>
          </a:p>
        </p:txBody>
      </p:sp>
    </p:spTree>
    <p:extLst>
      <p:ext uri="{BB962C8B-B14F-4D97-AF65-F5344CB8AC3E}">
        <p14:creationId xmlns:p14="http://schemas.microsoft.com/office/powerpoint/2010/main" val="2497700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204864"/>
            <a:ext cx="8229600" cy="1143000"/>
          </a:xfrm>
        </p:spPr>
        <p:txBody>
          <a:bodyPr>
            <a:normAutofit/>
          </a:bodyPr>
          <a:lstStyle/>
          <a:p>
            <a:r>
              <a:rPr lang="el-GR" b="1" dirty="0" smtClean="0"/>
              <a:t>γενικά για την έννοια του έργου</a:t>
            </a:r>
            <a:endParaRPr lang="el-GR" b="1" dirty="0"/>
          </a:p>
        </p:txBody>
      </p:sp>
    </p:spTree>
    <p:extLst>
      <p:ext uri="{BB962C8B-B14F-4D97-AF65-F5344CB8AC3E}">
        <p14:creationId xmlns:p14="http://schemas.microsoft.com/office/powerpoint/2010/main" val="2370312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normAutofit fontScale="90000"/>
          </a:bodyPr>
          <a:lstStyle/>
          <a:p>
            <a:r>
              <a:rPr lang="el-GR" sz="3400" dirty="0" smtClean="0"/>
              <a:t>Παρακολούθηση/έλεγχος υλοποίησης έργου</a:t>
            </a:r>
          </a:p>
        </p:txBody>
      </p:sp>
      <p:sp>
        <p:nvSpPr>
          <p:cNvPr id="3" name="2 - Θέση περιεχομένου"/>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l-GR" dirty="0" smtClean="0"/>
              <a:t>Συστηματική και συνεχής διαδικασία συλλογής και ανάλυσης πληροφοριών σχετικά με το έργο </a:t>
            </a:r>
          </a:p>
          <a:p>
            <a:pPr lvl="1">
              <a:buFont typeface="Arial" pitchFamily="34" charset="0"/>
              <a:buChar char="–"/>
              <a:defRPr/>
            </a:pPr>
            <a:r>
              <a:rPr lang="el-GR" dirty="0"/>
              <a:t>πορεία υλοποίησης </a:t>
            </a:r>
            <a:r>
              <a:rPr lang="el-GR" dirty="0" smtClean="0"/>
              <a:t>δράσεων</a:t>
            </a:r>
          </a:p>
          <a:p>
            <a:pPr lvl="1">
              <a:buFont typeface="Arial" pitchFamily="34" charset="0"/>
              <a:buChar char="–"/>
              <a:defRPr/>
            </a:pPr>
            <a:r>
              <a:rPr lang="el-GR" dirty="0"/>
              <a:t>π</a:t>
            </a:r>
            <a:r>
              <a:rPr lang="el-GR" dirty="0" smtClean="0"/>
              <a:t>οιότητα των παραδοτέων</a:t>
            </a:r>
          </a:p>
          <a:p>
            <a:pPr lvl="1">
              <a:buFont typeface="Arial" pitchFamily="34" charset="0"/>
              <a:buChar char="–"/>
              <a:defRPr/>
            </a:pPr>
            <a:r>
              <a:rPr lang="el-GR" dirty="0"/>
              <a:t>δ</a:t>
            </a:r>
            <a:r>
              <a:rPr lang="el-GR" dirty="0" smtClean="0"/>
              <a:t>απάνες </a:t>
            </a:r>
          </a:p>
          <a:p>
            <a:pPr lvl="1">
              <a:buFont typeface="Arial" pitchFamily="34" charset="0"/>
              <a:buChar char="–"/>
              <a:defRPr/>
            </a:pPr>
            <a:r>
              <a:rPr lang="el-GR" dirty="0"/>
              <a:t>σ</a:t>
            </a:r>
            <a:r>
              <a:rPr lang="el-GR" dirty="0" smtClean="0"/>
              <a:t>υμπεριφορές της ομάδας έργου </a:t>
            </a:r>
            <a:endParaRPr lang="el-GR" dirty="0"/>
          </a:p>
          <a:p>
            <a:pPr fontAlgn="auto">
              <a:spcAft>
                <a:spcPts val="0"/>
              </a:spcAft>
              <a:buFont typeface="Arial" pitchFamily="34" charset="0"/>
              <a:buChar char="•"/>
              <a:defRPr/>
            </a:pPr>
            <a:r>
              <a:rPr lang="el-GR" dirty="0" smtClean="0"/>
              <a:t>Γιατί είναι σημαντική η παρακολούθηση έργου:</a:t>
            </a:r>
          </a:p>
          <a:p>
            <a:pPr lvl="1" fontAlgn="auto">
              <a:spcAft>
                <a:spcPts val="0"/>
              </a:spcAft>
              <a:buFont typeface="Arial" pitchFamily="34" charset="0"/>
              <a:buChar char="–"/>
              <a:defRPr/>
            </a:pPr>
            <a:r>
              <a:rPr lang="el-GR" dirty="0" smtClean="0"/>
              <a:t>έλεγχος προόδου έργου σε σχέση με τους σκοπούς του έργου</a:t>
            </a:r>
          </a:p>
          <a:p>
            <a:pPr lvl="1" fontAlgn="auto">
              <a:spcAft>
                <a:spcPts val="0"/>
              </a:spcAft>
              <a:buFont typeface="Arial" pitchFamily="34" charset="0"/>
              <a:buChar char="–"/>
              <a:defRPr/>
            </a:pPr>
            <a:r>
              <a:rPr lang="el-GR" dirty="0" smtClean="0"/>
              <a:t>κάλυψη  αναγκών και απαιτήσεων του χρηματοδότη </a:t>
            </a:r>
          </a:p>
          <a:p>
            <a:pPr lvl="1" fontAlgn="auto">
              <a:spcAft>
                <a:spcPts val="0"/>
              </a:spcAft>
              <a:buFont typeface="Arial" pitchFamily="34" charset="0"/>
              <a:buChar char="–"/>
              <a:defRPr/>
            </a:pPr>
            <a:r>
              <a:rPr lang="el-GR" dirty="0" smtClean="0"/>
              <a:t>εξοικονόμηση χρόνου και πόρων </a:t>
            </a:r>
          </a:p>
          <a:p>
            <a:pPr lvl="1" fontAlgn="auto">
              <a:spcAft>
                <a:spcPts val="0"/>
              </a:spcAft>
              <a:buFont typeface="Arial" pitchFamily="34" charset="0"/>
              <a:buChar char="–"/>
              <a:defRPr/>
            </a:pPr>
            <a:r>
              <a:rPr lang="el-GR" dirty="0" smtClean="0"/>
              <a:t>άμεσος εντοπισμός και επίλυση προβλημάτων</a:t>
            </a:r>
          </a:p>
          <a:p>
            <a:pPr lvl="1" fontAlgn="auto">
              <a:spcAft>
                <a:spcPts val="0"/>
              </a:spcAft>
              <a:buFont typeface="Arial" pitchFamily="34" charset="0"/>
              <a:buChar char="–"/>
              <a:defRPr/>
            </a:pPr>
            <a:r>
              <a:rPr lang="el-GR" dirty="0" smtClean="0"/>
              <a:t>μεγαλύτερη διαφάνεια για τους επωφελούμενους και για τους εμπλεκόμενους φορείς</a:t>
            </a:r>
          </a:p>
          <a:p>
            <a:pPr lvl="1" fontAlgn="auto">
              <a:spcAft>
                <a:spcPts val="0"/>
              </a:spcAft>
              <a:buFont typeface="Arial" pitchFamily="34" charset="0"/>
              <a:buChar char="–"/>
              <a:defRPr/>
            </a:pPr>
            <a:r>
              <a:rPr lang="el-GR" dirty="0" smtClean="0"/>
              <a:t>κινητοποίηση προσωπικού και εθελοντών </a:t>
            </a:r>
            <a:endParaRPr lang="el-GR" dirty="0"/>
          </a:p>
        </p:txBody>
      </p:sp>
    </p:spTree>
    <p:extLst>
      <p:ext uri="{BB962C8B-B14F-4D97-AF65-F5344CB8AC3E}">
        <p14:creationId xmlns:p14="http://schemas.microsoft.com/office/powerpoint/2010/main" val="18137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57808"/>
            <a:ext cx="8229600" cy="1143000"/>
          </a:xfrm>
        </p:spPr>
        <p:txBody>
          <a:bodyPr>
            <a:normAutofit/>
          </a:bodyPr>
          <a:lstStyle/>
          <a:p>
            <a:r>
              <a:rPr lang="el-GR" dirty="0" smtClean="0"/>
              <a:t>Σύστημα παρακολούθησης έργου</a:t>
            </a:r>
            <a:endParaRPr lang="el-GR" dirty="0"/>
          </a:p>
        </p:txBody>
      </p:sp>
      <p:sp>
        <p:nvSpPr>
          <p:cNvPr id="3" name="2 - Θέση περιεχομένου"/>
          <p:cNvSpPr>
            <a:spLocks noGrp="1"/>
          </p:cNvSpPr>
          <p:nvPr>
            <p:ph idx="1"/>
          </p:nvPr>
        </p:nvSpPr>
        <p:spPr>
          <a:xfrm>
            <a:off x="457200" y="2352248"/>
            <a:ext cx="8229600" cy="4389120"/>
          </a:xfrm>
        </p:spPr>
        <p:txBody>
          <a:bodyPr>
            <a:normAutofit/>
          </a:bodyPr>
          <a:lstStyle/>
          <a:p>
            <a:pPr>
              <a:buNone/>
            </a:pPr>
            <a:r>
              <a:rPr lang="el-GR" dirty="0" smtClean="0"/>
              <a:t>Σύστημα παρακολούθησης του έργου:</a:t>
            </a:r>
          </a:p>
          <a:p>
            <a:r>
              <a:rPr lang="el-GR" dirty="0" smtClean="0"/>
              <a:t>Υπεύθυνος παρακολούθησης (ή/και επιτροπή)</a:t>
            </a:r>
          </a:p>
          <a:p>
            <a:r>
              <a:rPr lang="el-GR" dirty="0" smtClean="0"/>
              <a:t>Καθορισμός δεικτών (ποιότητα, ποσότητα, χρόνος)</a:t>
            </a:r>
          </a:p>
          <a:p>
            <a:r>
              <a:rPr lang="el-GR" dirty="0" smtClean="0"/>
              <a:t>Σύνταξη αναφορών (φόρμα, συνοδευτικά έγγραφα, αποδείξεις και τεκμηρίωση)</a:t>
            </a:r>
          </a:p>
          <a:p>
            <a:endParaRPr lang="el-GR" dirty="0" smtClean="0"/>
          </a:p>
          <a:p>
            <a:pPr>
              <a:buNone/>
            </a:pPr>
            <a:r>
              <a:rPr lang="el-GR" dirty="0" smtClean="0"/>
              <a:t> </a:t>
            </a:r>
          </a:p>
        </p:txBody>
      </p:sp>
    </p:spTree>
    <p:extLst>
      <p:ext uri="{BB962C8B-B14F-4D97-AF65-F5344CB8AC3E}">
        <p14:creationId xmlns:p14="http://schemas.microsoft.com/office/powerpoint/2010/main" val="564070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450"/>
            <a:ext cx="8229600" cy="1143000"/>
          </a:xfrm>
        </p:spPr>
        <p:txBody>
          <a:bodyPr rtlCol="0">
            <a:normAutofit/>
          </a:bodyPr>
          <a:lstStyle/>
          <a:p>
            <a:pPr fontAlgn="auto">
              <a:spcAft>
                <a:spcPts val="0"/>
              </a:spcAft>
              <a:defRPr/>
            </a:pPr>
            <a:r>
              <a:rPr lang="el-GR" dirty="0"/>
              <a:t>α</a:t>
            </a:r>
            <a:r>
              <a:rPr lang="el-GR" dirty="0" smtClean="0"/>
              <a:t>λλαγές στην υλοποίηση </a:t>
            </a:r>
          </a:p>
        </p:txBody>
      </p:sp>
      <p:sp>
        <p:nvSpPr>
          <p:cNvPr id="22531" name="2 - Θέση περιεχομένου"/>
          <p:cNvSpPr>
            <a:spLocks noGrp="1"/>
          </p:cNvSpPr>
          <p:nvPr>
            <p:ph idx="1"/>
          </p:nvPr>
        </p:nvSpPr>
        <p:spPr>
          <a:xfrm>
            <a:off x="457200" y="1423317"/>
            <a:ext cx="8218488" cy="4525963"/>
          </a:xfrm>
        </p:spPr>
        <p:txBody>
          <a:bodyPr>
            <a:normAutofit/>
          </a:bodyPr>
          <a:lstStyle/>
          <a:p>
            <a:r>
              <a:rPr lang="el-GR" sz="2000" dirty="0" smtClean="0"/>
              <a:t>Προσδιορισμός των απαραίτητων αλλαγών</a:t>
            </a:r>
          </a:p>
          <a:p>
            <a:r>
              <a:rPr lang="el-GR" sz="2000" dirty="0" smtClean="0"/>
              <a:t>Τι αφορά η αλλαγή (π.χ. ανθρώπινο δυναμικό, προϋπολογισμός, πόρους, χρόνο, ποιοτικά κριτήρια των παραδοτέων κα)</a:t>
            </a:r>
          </a:p>
          <a:p>
            <a:r>
              <a:rPr lang="el-GR" sz="2000" dirty="0" smtClean="0"/>
              <a:t>Τι αντίκτυπο θα έχει</a:t>
            </a:r>
          </a:p>
          <a:p>
            <a:r>
              <a:rPr lang="el-GR" sz="2000" dirty="0" smtClean="0"/>
              <a:t>Ποιος την εγκρίνει</a:t>
            </a:r>
          </a:p>
          <a:p>
            <a:pPr marL="0" indent="0">
              <a:buNone/>
            </a:pPr>
            <a:endParaRPr lang="el-GR" sz="2000" dirty="0"/>
          </a:p>
          <a:p>
            <a:pPr>
              <a:buFont typeface="Wingdings" pitchFamily="2" charset="2"/>
              <a:buChar char="Ø"/>
            </a:pPr>
            <a:r>
              <a:rPr lang="el-GR" sz="2000" b="1" dirty="0" smtClean="0"/>
              <a:t>Δεν ξεχνάμε τον αντίκτυπο των αποφάσεων στο έργο, στον δωρητή, στην εταιρεία!!!</a:t>
            </a:r>
          </a:p>
          <a:p>
            <a:pPr>
              <a:buFont typeface="Wingdings" pitchFamily="2" charset="2"/>
              <a:buChar char="Ø"/>
            </a:pPr>
            <a:endParaRPr lang="el-GR" sz="2000" b="1" dirty="0"/>
          </a:p>
          <a:p>
            <a:pPr marL="0" indent="0">
              <a:buNone/>
            </a:pPr>
            <a:endParaRPr lang="el-GR" sz="2000" b="1" dirty="0" smtClean="0"/>
          </a:p>
        </p:txBody>
      </p:sp>
    </p:spTree>
    <p:extLst>
      <p:ext uri="{BB962C8B-B14F-4D97-AF65-F5344CB8AC3E}">
        <p14:creationId xmlns:p14="http://schemas.microsoft.com/office/powerpoint/2010/main" val="561721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t>Έντυπο παρακολούθησης προόδου έργου </a:t>
            </a:r>
            <a:endParaRPr lang="el-GR" dirty="0"/>
          </a:p>
        </p:txBody>
      </p:sp>
      <p:pic>
        <p:nvPicPr>
          <p:cNvPr id="1126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8033"/>
            <a:ext cx="6966751" cy="539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408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576064"/>
          </a:xfrm>
        </p:spPr>
        <p:txBody>
          <a:bodyPr>
            <a:normAutofit fontScale="90000"/>
          </a:bodyPr>
          <a:lstStyle/>
          <a:p>
            <a:r>
              <a:rPr lang="el-GR" dirty="0" smtClean="0"/>
              <a:t>παρακολούθηση δράσεων</a:t>
            </a:r>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71538"/>
            <a:ext cx="8640763"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23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7544" y="116632"/>
            <a:ext cx="8229600" cy="576064"/>
          </a:xfrm>
        </p:spPr>
        <p:txBody>
          <a:bodyPr>
            <a:normAutofit fontScale="90000"/>
          </a:bodyPr>
          <a:lstStyle/>
          <a:p>
            <a:r>
              <a:rPr lang="el-GR" dirty="0" smtClean="0"/>
              <a:t>Πλάνο παρακολούθησης </a:t>
            </a:r>
            <a:endParaRPr lang="el-GR" dirty="0"/>
          </a:p>
        </p:txBody>
      </p:sp>
      <p:pic>
        <p:nvPicPr>
          <p:cNvPr id="957441" name="Picture 1"/>
          <p:cNvPicPr>
            <a:picLocks noChangeAspect="1" noChangeArrowheads="1"/>
          </p:cNvPicPr>
          <p:nvPr/>
        </p:nvPicPr>
        <p:blipFill>
          <a:blip r:embed="rId2" cstate="print"/>
          <a:srcRect/>
          <a:stretch>
            <a:fillRect/>
          </a:stretch>
        </p:blipFill>
        <p:spPr bwMode="auto">
          <a:xfrm>
            <a:off x="251520" y="764704"/>
            <a:ext cx="8640960" cy="5184576"/>
          </a:xfrm>
          <a:prstGeom prst="rect">
            <a:avLst/>
          </a:prstGeom>
          <a:noFill/>
          <a:ln w="9525">
            <a:noFill/>
            <a:miter lim="800000"/>
            <a:headEnd/>
            <a:tailEnd/>
          </a:ln>
        </p:spPr>
      </p:pic>
    </p:spTree>
    <p:extLst>
      <p:ext uri="{BB962C8B-B14F-4D97-AF65-F5344CB8AC3E}">
        <p14:creationId xmlns:p14="http://schemas.microsoft.com/office/powerpoint/2010/main" val="26841924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Πλάνο προϋπολογισμού</a:t>
            </a:r>
            <a:endParaRPr lang="el-GR" dirty="0"/>
          </a:p>
        </p:txBody>
      </p:sp>
      <p:sp>
        <p:nvSpPr>
          <p:cNvPr id="3" name="2 - Θέση περιεχομένου"/>
          <p:cNvSpPr>
            <a:spLocks noGrp="1"/>
          </p:cNvSpPr>
          <p:nvPr>
            <p:ph idx="1"/>
          </p:nvPr>
        </p:nvSpPr>
        <p:spPr>
          <a:xfrm>
            <a:off x="457200" y="1776184"/>
            <a:ext cx="8229600" cy="4389120"/>
          </a:xfrm>
        </p:spPr>
        <p:txBody>
          <a:bodyPr/>
          <a:lstStyle/>
          <a:p>
            <a:r>
              <a:rPr lang="el-GR" dirty="0" smtClean="0"/>
              <a:t>περιλαμβάνει την ακριβή αντιστοίχιση δράσεων και προϋπολογισμού – πόρων</a:t>
            </a:r>
          </a:p>
          <a:p>
            <a:r>
              <a:rPr lang="el-GR" dirty="0" smtClean="0"/>
              <a:t>βοηθά στον εντοπισμό ελλείψεων/πλεονασμάτων</a:t>
            </a:r>
          </a:p>
          <a:p>
            <a:r>
              <a:rPr lang="el-GR" dirty="0" smtClean="0"/>
              <a:t>χρήσιμο για την παρακολούθηση και αξιολόγηση του έργου</a:t>
            </a:r>
            <a:endParaRPr lang="el-GR" dirty="0"/>
          </a:p>
        </p:txBody>
      </p:sp>
    </p:spTree>
    <p:extLst>
      <p:ext uri="{BB962C8B-B14F-4D97-AF65-F5344CB8AC3E}">
        <p14:creationId xmlns:p14="http://schemas.microsoft.com/office/powerpoint/2010/main" val="16114050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7544" y="116632"/>
            <a:ext cx="8229600" cy="504056"/>
          </a:xfrm>
        </p:spPr>
        <p:txBody>
          <a:bodyPr>
            <a:normAutofit fontScale="90000"/>
          </a:bodyPr>
          <a:lstStyle/>
          <a:p>
            <a:r>
              <a:rPr lang="el-GR" dirty="0" smtClean="0"/>
              <a:t>Πλάνο προϋπολογισμού </a:t>
            </a:r>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7"/>
            <a:ext cx="8712968" cy="512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6099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384"/>
            <a:ext cx="8229600" cy="792088"/>
          </a:xfrm>
        </p:spPr>
        <p:txBody>
          <a:bodyPr>
            <a:normAutofit/>
          </a:bodyPr>
          <a:lstStyle/>
          <a:p>
            <a:r>
              <a:rPr lang="el-GR" sz="3000" dirty="0" smtClean="0"/>
              <a:t>προτεινόμενη  συμπλήρωση</a:t>
            </a:r>
            <a:endParaRPr lang="el-GR" sz="3000" dirty="0"/>
          </a:p>
        </p:txBody>
      </p:sp>
      <p:pic>
        <p:nvPicPr>
          <p:cNvPr id="3116"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3" y="836712"/>
            <a:ext cx="8596123"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838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43408"/>
            <a:ext cx="8229600" cy="792088"/>
          </a:xfrm>
        </p:spPr>
        <p:txBody>
          <a:bodyPr>
            <a:normAutofit/>
          </a:bodyPr>
          <a:lstStyle/>
          <a:p>
            <a:r>
              <a:rPr lang="el-GR" sz="3000" dirty="0"/>
              <a:t>προτεινόμενη  </a:t>
            </a:r>
            <a:r>
              <a:rPr lang="el-GR" sz="3000" dirty="0" smtClean="0"/>
              <a:t>συμπλήρωση</a:t>
            </a:r>
            <a:endParaRPr lang="el-GR" sz="3000" dirty="0"/>
          </a:p>
        </p:txBody>
      </p:sp>
      <p:pic>
        <p:nvPicPr>
          <p:cNvPr id="4141"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6552728" cy="582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335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έργο;</a:t>
            </a:r>
            <a:endParaRPr lang="el-GR" dirty="0"/>
          </a:p>
        </p:txBody>
      </p:sp>
      <p:sp>
        <p:nvSpPr>
          <p:cNvPr id="3" name="2 - Θέση περιεχομένου"/>
          <p:cNvSpPr>
            <a:spLocks noGrp="1"/>
          </p:cNvSpPr>
          <p:nvPr>
            <p:ph idx="1"/>
          </p:nvPr>
        </p:nvSpPr>
        <p:spPr>
          <a:xfrm>
            <a:off x="457200" y="2280240"/>
            <a:ext cx="8229600" cy="4389120"/>
          </a:xfrm>
        </p:spPr>
        <p:txBody>
          <a:bodyPr/>
          <a:lstStyle/>
          <a:p>
            <a:pPr algn="ctr">
              <a:buNone/>
            </a:pPr>
            <a:r>
              <a:rPr lang="el-GR" dirty="0" smtClean="0"/>
              <a:t>Εγχείρημα (συχνά μοναδικό) το οποίο αποτελείται από μία </a:t>
            </a:r>
            <a:r>
              <a:rPr lang="el-GR" dirty="0" smtClean="0">
                <a:solidFill>
                  <a:srgbClr val="FFFF00"/>
                </a:solidFill>
              </a:rPr>
              <a:t>ακολουθία δραστηριοτήτων </a:t>
            </a:r>
            <a:r>
              <a:rPr lang="el-GR" dirty="0" smtClean="0"/>
              <a:t>που με τη χρήση των απαραίτητων πόρων ολοκληρώνουν έναν αντικειμενικό σκοπό, σε περιορισμένο χρόνο, με συγκεκριμένα κεφάλαια και με καθορισμένες προδιαγραφές ποιότητας</a:t>
            </a:r>
            <a:endParaRPr lang="el-GR" dirty="0"/>
          </a:p>
        </p:txBody>
      </p:sp>
    </p:spTree>
    <p:extLst>
      <p:ext uri="{BB962C8B-B14F-4D97-AF65-F5344CB8AC3E}">
        <p14:creationId xmlns:p14="http://schemas.microsoft.com/office/powerpoint/2010/main" val="21951975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094928" y="125759"/>
            <a:ext cx="8229600" cy="1143001"/>
          </a:xfrm>
        </p:spPr>
        <p:txBody>
          <a:bodyPr>
            <a:normAutofit/>
          </a:bodyPr>
          <a:lstStyle/>
          <a:p>
            <a:pPr eaLnBrk="1" hangingPunct="1"/>
            <a:r>
              <a:rPr lang="el-GR" altLang="el-GR" dirty="0" smtClean="0"/>
              <a:t>Υποβολή </a:t>
            </a:r>
            <a:r>
              <a:rPr lang="el-GR" altLang="el-GR" dirty="0"/>
              <a:t>εκθέσεων</a:t>
            </a:r>
            <a:endParaRPr lang="en-GB" altLang="el-GR" dirty="0"/>
          </a:p>
        </p:txBody>
      </p:sp>
      <p:sp>
        <p:nvSpPr>
          <p:cNvPr id="146435" name="Rectangle 3"/>
          <p:cNvSpPr>
            <a:spLocks noGrp="1" noChangeArrowheads="1"/>
          </p:cNvSpPr>
          <p:nvPr>
            <p:ph type="body" idx="1"/>
          </p:nvPr>
        </p:nvSpPr>
        <p:spPr>
          <a:xfrm>
            <a:off x="457200" y="1776184"/>
            <a:ext cx="8229600" cy="4389120"/>
          </a:xfrm>
        </p:spPr>
        <p:txBody>
          <a:bodyPr/>
          <a:lstStyle/>
          <a:p>
            <a:pPr algn="ctr" eaLnBrk="1" hangingPunct="1">
              <a:buFontTx/>
              <a:buNone/>
            </a:pPr>
            <a:r>
              <a:rPr lang="el-GR" altLang="el-GR" dirty="0" smtClean="0"/>
              <a:t>Δυο μεγάλες κατηγορίες:</a:t>
            </a:r>
          </a:p>
          <a:p>
            <a:pPr eaLnBrk="1" hangingPunct="1">
              <a:lnSpc>
                <a:spcPct val="140000"/>
              </a:lnSpc>
            </a:pPr>
            <a:r>
              <a:rPr lang="el-GR" altLang="el-GR" dirty="0" smtClean="0"/>
              <a:t>Προόδου (περιοδικές, ενδιάμεση, τελική)</a:t>
            </a:r>
          </a:p>
          <a:p>
            <a:pPr eaLnBrk="1" hangingPunct="1">
              <a:lnSpc>
                <a:spcPct val="140000"/>
              </a:lnSpc>
            </a:pPr>
            <a:r>
              <a:rPr lang="el-GR" altLang="el-GR" dirty="0" smtClean="0"/>
              <a:t>Οικονομικές (καταστάσεις δαπανών)</a:t>
            </a:r>
          </a:p>
          <a:p>
            <a:pPr marL="393192" lvl="1" indent="0">
              <a:lnSpc>
                <a:spcPct val="140000"/>
              </a:lnSpc>
              <a:buNone/>
            </a:pPr>
            <a:endParaRPr lang="el-GR" altLang="el-GR" dirty="0"/>
          </a:p>
          <a:p>
            <a:pPr marL="393192" lvl="1" indent="0">
              <a:lnSpc>
                <a:spcPct val="140000"/>
              </a:lnSpc>
              <a:buNone/>
            </a:pPr>
            <a:r>
              <a:rPr lang="el-GR" altLang="el-GR" i="1" dirty="0" smtClean="0">
                <a:solidFill>
                  <a:srgbClr val="FFFF00"/>
                </a:solidFill>
              </a:rPr>
              <a:t>Προσοχή!!! Οι χρηματοδότες έχουν διαφορετικά υποδείγματα και οδηγίες/κανόνες υποβολής</a:t>
            </a:r>
            <a:endParaRPr lang="en-GB" altLang="el-GR" i="1" dirty="0" smtClean="0">
              <a:solidFill>
                <a:srgbClr val="FFFF00"/>
              </a:solidFill>
            </a:endParaRPr>
          </a:p>
        </p:txBody>
      </p:sp>
    </p:spTree>
    <p:extLst>
      <p:ext uri="{BB962C8B-B14F-4D97-AF65-F5344CB8AC3E}">
        <p14:creationId xmlns:p14="http://schemas.microsoft.com/office/powerpoint/2010/main" val="1146312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nSpc>
                <a:spcPct val="140000"/>
              </a:lnSpc>
            </a:pPr>
            <a:r>
              <a:rPr lang="el-GR" altLang="el-GR" dirty="0">
                <a:solidFill>
                  <a:srgbClr val="CC0000"/>
                </a:solidFill>
              </a:rPr>
              <a:t/>
            </a:r>
            <a:br>
              <a:rPr lang="el-GR" altLang="el-GR" dirty="0">
                <a:solidFill>
                  <a:srgbClr val="CC0000"/>
                </a:solidFill>
              </a:rPr>
            </a:br>
            <a:r>
              <a:rPr lang="el-GR" altLang="el-GR" sz="4400" dirty="0"/>
              <a:t>Περιοδικές</a:t>
            </a:r>
            <a:r>
              <a:rPr lang="el-GR" altLang="el-GR" dirty="0">
                <a:solidFill>
                  <a:srgbClr val="CC0000"/>
                </a:solidFill>
              </a:rPr>
              <a:t> </a:t>
            </a:r>
            <a:r>
              <a:rPr lang="el-GR" altLang="el-GR" sz="4400" dirty="0"/>
              <a:t>εκθέσεις προόδου</a:t>
            </a:r>
            <a:endParaRPr lang="el-GR" sz="4400" dirty="0"/>
          </a:p>
        </p:txBody>
      </p:sp>
      <p:sp>
        <p:nvSpPr>
          <p:cNvPr id="3" name="Θέση περιεχομένου 2"/>
          <p:cNvSpPr>
            <a:spLocks noGrp="1"/>
          </p:cNvSpPr>
          <p:nvPr>
            <p:ph idx="1"/>
          </p:nvPr>
        </p:nvSpPr>
        <p:spPr/>
        <p:txBody>
          <a:bodyPr>
            <a:normAutofit lnSpcReduction="10000"/>
          </a:bodyPr>
          <a:lstStyle/>
          <a:p>
            <a:r>
              <a:rPr lang="el-GR" altLang="el-GR" dirty="0" smtClean="0"/>
              <a:t>Έκθεση</a:t>
            </a:r>
          </a:p>
          <a:p>
            <a:pPr lvl="1"/>
            <a:r>
              <a:rPr lang="el-GR" altLang="el-GR" dirty="0" smtClean="0"/>
              <a:t>Εξώφυλλο</a:t>
            </a:r>
            <a:endParaRPr lang="el-GR" altLang="el-GR" dirty="0"/>
          </a:p>
          <a:p>
            <a:pPr lvl="1"/>
            <a:r>
              <a:rPr lang="el-GR" altLang="el-GR" dirty="0"/>
              <a:t>Πίνακας περιεχομένων</a:t>
            </a:r>
          </a:p>
          <a:p>
            <a:pPr lvl="1"/>
            <a:r>
              <a:rPr lang="el-GR" altLang="el-GR" dirty="0"/>
              <a:t>Σύντομη </a:t>
            </a:r>
            <a:r>
              <a:rPr lang="el-GR" altLang="el-GR" dirty="0" smtClean="0"/>
              <a:t>περιγραφή </a:t>
            </a:r>
            <a:r>
              <a:rPr lang="el-GR" altLang="el-GR" dirty="0"/>
              <a:t>έργου</a:t>
            </a:r>
          </a:p>
          <a:p>
            <a:pPr lvl="1"/>
            <a:r>
              <a:rPr lang="el-GR" altLang="el-GR" dirty="0"/>
              <a:t>Επιτεύγματα ανά πακέτο εργασίας</a:t>
            </a:r>
          </a:p>
          <a:p>
            <a:pPr lvl="1">
              <a:lnSpc>
                <a:spcPct val="110000"/>
              </a:lnSpc>
            </a:pPr>
            <a:r>
              <a:rPr lang="el-GR" altLang="el-GR" dirty="0"/>
              <a:t>Ενέργειες διάδοσης</a:t>
            </a:r>
          </a:p>
          <a:p>
            <a:pPr lvl="1">
              <a:lnSpc>
                <a:spcPct val="110000"/>
              </a:lnSpc>
            </a:pPr>
            <a:r>
              <a:rPr lang="el-GR" altLang="el-GR" dirty="0"/>
              <a:t>Συναντήσεις</a:t>
            </a:r>
          </a:p>
          <a:p>
            <a:pPr lvl="1">
              <a:lnSpc>
                <a:spcPct val="110000"/>
              </a:lnSpc>
            </a:pPr>
            <a:r>
              <a:rPr lang="el-GR" altLang="el-GR" dirty="0"/>
              <a:t>Αναφορά σε τυχόν αποκλίσεις</a:t>
            </a:r>
          </a:p>
          <a:p>
            <a:pPr lvl="1">
              <a:lnSpc>
                <a:spcPct val="110000"/>
              </a:lnSpc>
            </a:pPr>
            <a:r>
              <a:rPr lang="el-GR" altLang="el-GR" dirty="0"/>
              <a:t>Χρόνος απασχόλησης</a:t>
            </a:r>
          </a:p>
          <a:p>
            <a:pPr lvl="1">
              <a:lnSpc>
                <a:spcPct val="110000"/>
              </a:lnSpc>
            </a:pPr>
            <a:r>
              <a:rPr lang="el-GR" altLang="el-GR" dirty="0"/>
              <a:t>Προγραμματισμένες δράσεις επόμενης περιόδου</a:t>
            </a:r>
            <a:endParaRPr lang="en-GB" altLang="el-GR" dirty="0"/>
          </a:p>
          <a:p>
            <a:r>
              <a:rPr lang="el-GR" dirty="0" smtClean="0"/>
              <a:t>Συντάσσεται από τον συντονιστή</a:t>
            </a:r>
          </a:p>
          <a:p>
            <a:r>
              <a:rPr lang="el-GR" altLang="el-GR" dirty="0"/>
              <a:t>Συμβολή από όλους τους εταίρους (χρήση </a:t>
            </a:r>
            <a:r>
              <a:rPr lang="en-GB" altLang="el-GR" dirty="0"/>
              <a:t>template)</a:t>
            </a:r>
          </a:p>
          <a:p>
            <a:pPr marL="0" indent="0">
              <a:buNone/>
            </a:pPr>
            <a:endParaRPr lang="el-GR" dirty="0" smtClean="0"/>
          </a:p>
          <a:p>
            <a:endParaRPr lang="el-GR" dirty="0" smtClean="0"/>
          </a:p>
          <a:p>
            <a:endParaRPr lang="el-GR" dirty="0"/>
          </a:p>
        </p:txBody>
      </p:sp>
    </p:spTree>
    <p:extLst>
      <p:ext uri="{BB962C8B-B14F-4D97-AF65-F5344CB8AC3E}">
        <p14:creationId xmlns:p14="http://schemas.microsoft.com/office/powerpoint/2010/main" val="19784616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3568" y="288131"/>
            <a:ext cx="8229600" cy="836613"/>
          </a:xfrm>
        </p:spPr>
        <p:txBody>
          <a:bodyPr/>
          <a:lstStyle/>
          <a:p>
            <a:pPr eaLnBrk="1" hangingPunct="1"/>
            <a:r>
              <a:rPr lang="el-GR" altLang="el-GR" dirty="0"/>
              <a:t>Τελική</a:t>
            </a:r>
            <a:r>
              <a:rPr lang="el-GR" altLang="el-GR" b="1" dirty="0" smtClean="0">
                <a:solidFill>
                  <a:srgbClr val="CC0000"/>
                </a:solidFill>
              </a:rPr>
              <a:t> </a:t>
            </a:r>
            <a:r>
              <a:rPr lang="el-GR" altLang="el-GR" dirty="0"/>
              <a:t>έκθεση έργου</a:t>
            </a:r>
            <a:endParaRPr lang="en-GB" altLang="el-GR" dirty="0"/>
          </a:p>
        </p:txBody>
      </p:sp>
      <p:sp>
        <p:nvSpPr>
          <p:cNvPr id="156675" name="Rectangle 3"/>
          <p:cNvSpPr>
            <a:spLocks noGrp="1" noChangeArrowheads="1"/>
          </p:cNvSpPr>
          <p:nvPr>
            <p:ph type="body" idx="1"/>
          </p:nvPr>
        </p:nvSpPr>
        <p:spPr>
          <a:xfrm>
            <a:off x="323850" y="1783357"/>
            <a:ext cx="8229600" cy="4525963"/>
          </a:xfrm>
        </p:spPr>
        <p:txBody>
          <a:bodyPr/>
          <a:lstStyle/>
          <a:p>
            <a:pPr eaLnBrk="1" hangingPunct="1">
              <a:lnSpc>
                <a:spcPct val="130000"/>
              </a:lnSpc>
            </a:pPr>
            <a:r>
              <a:rPr lang="el-GR" altLang="el-GR" dirty="0" smtClean="0"/>
              <a:t>Δυο μέρη: Τεχνικό και οικονομικό (ολοκλήρωση δράσεων, συλλογή πληροφοριών, εγγράφων)</a:t>
            </a:r>
          </a:p>
          <a:p>
            <a:pPr eaLnBrk="1" hangingPunct="1">
              <a:lnSpc>
                <a:spcPct val="130000"/>
              </a:lnSpc>
            </a:pPr>
            <a:r>
              <a:rPr lang="el-GR" altLang="el-GR" dirty="0" smtClean="0"/>
              <a:t>Αποτελεί βάση αξιολόγησης έργου και τήρησης συμβατικών υποχρεώσεων</a:t>
            </a:r>
          </a:p>
          <a:p>
            <a:pPr eaLnBrk="1" hangingPunct="1">
              <a:lnSpc>
                <a:spcPct val="130000"/>
              </a:lnSpc>
            </a:pPr>
            <a:r>
              <a:rPr lang="el-GR" altLang="el-GR" dirty="0" smtClean="0"/>
              <a:t>Αναφορά σε μελλοντική αξιοποίηση αποτελεσμάτων</a:t>
            </a:r>
          </a:p>
          <a:p>
            <a:pPr eaLnBrk="1" hangingPunct="1">
              <a:lnSpc>
                <a:spcPct val="130000"/>
              </a:lnSpc>
            </a:pPr>
            <a:r>
              <a:rPr lang="el-GR" altLang="el-GR" dirty="0" smtClean="0"/>
              <a:t>Πιστοποίηση δαπανών</a:t>
            </a:r>
            <a:endParaRPr lang="en-GB" altLang="el-GR" dirty="0" smtClean="0"/>
          </a:p>
        </p:txBody>
      </p:sp>
    </p:spTree>
    <p:extLst>
      <p:ext uri="{BB962C8B-B14F-4D97-AF65-F5344CB8AC3E}">
        <p14:creationId xmlns:p14="http://schemas.microsoft.com/office/powerpoint/2010/main" val="41548751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11560" y="-243408"/>
            <a:ext cx="9036050" cy="1143000"/>
          </a:xfrm>
        </p:spPr>
        <p:txBody>
          <a:bodyPr>
            <a:normAutofit/>
          </a:bodyPr>
          <a:lstStyle/>
          <a:p>
            <a:pPr eaLnBrk="1" hangingPunct="1"/>
            <a:r>
              <a:rPr lang="el-GR" altLang="el-GR" sz="3500" dirty="0"/>
              <a:t>Οικονομικοί έλεγχοι</a:t>
            </a:r>
            <a:endParaRPr lang="en-GB" altLang="el-GR" sz="3500" dirty="0"/>
          </a:p>
        </p:txBody>
      </p:sp>
      <p:sp>
        <p:nvSpPr>
          <p:cNvPr id="174083" name="Rectangle 3"/>
          <p:cNvSpPr>
            <a:spLocks noGrp="1" noChangeArrowheads="1"/>
          </p:cNvSpPr>
          <p:nvPr>
            <p:ph type="body" idx="1"/>
          </p:nvPr>
        </p:nvSpPr>
        <p:spPr>
          <a:xfrm>
            <a:off x="457200" y="1125538"/>
            <a:ext cx="8229600" cy="5471814"/>
          </a:xfrm>
        </p:spPr>
        <p:txBody>
          <a:bodyPr>
            <a:normAutofit fontScale="92500" lnSpcReduction="20000"/>
          </a:bodyPr>
          <a:lstStyle/>
          <a:p>
            <a:pPr algn="ctr" eaLnBrk="1" hangingPunct="1">
              <a:buFontTx/>
              <a:buNone/>
            </a:pPr>
            <a:r>
              <a:rPr lang="el-GR" altLang="el-GR" b="1" u="sng" dirty="0" smtClean="0"/>
              <a:t>Εξωτερικός οικονομικός έλεγχος</a:t>
            </a:r>
          </a:p>
          <a:p>
            <a:pPr eaLnBrk="1" hangingPunct="1">
              <a:lnSpc>
                <a:spcPct val="130000"/>
              </a:lnSpc>
            </a:pPr>
            <a:r>
              <a:rPr lang="el-GR" altLang="el-GR" dirty="0" smtClean="0"/>
              <a:t>Υποβολή τελικής (ή και περιοδικής) οικονομικής έκθεση</a:t>
            </a:r>
          </a:p>
          <a:p>
            <a:pPr lvl="1">
              <a:lnSpc>
                <a:spcPct val="120000"/>
              </a:lnSpc>
            </a:pPr>
            <a:r>
              <a:rPr lang="el-GR" altLang="el-GR" dirty="0"/>
              <a:t>Συμβατική υποχρέωση</a:t>
            </a:r>
          </a:p>
          <a:p>
            <a:pPr lvl="1">
              <a:lnSpc>
                <a:spcPct val="120000"/>
              </a:lnSpc>
            </a:pPr>
            <a:r>
              <a:rPr lang="el-GR" altLang="el-GR" dirty="0"/>
              <a:t>Διεξάγεται με δική μας πρωτοβουλία</a:t>
            </a:r>
          </a:p>
          <a:p>
            <a:pPr lvl="1">
              <a:lnSpc>
                <a:spcPct val="120000"/>
              </a:lnSpc>
            </a:pPr>
            <a:r>
              <a:rPr lang="el-GR" altLang="el-GR" dirty="0"/>
              <a:t>Διεξάγεται από ανεξάρτητο ορκωτό λογιστή</a:t>
            </a:r>
          </a:p>
          <a:p>
            <a:pPr lvl="1">
              <a:lnSpc>
                <a:spcPct val="120000"/>
              </a:lnSpc>
            </a:pPr>
            <a:r>
              <a:rPr lang="el-GR" altLang="el-GR" dirty="0"/>
              <a:t>Διάρκεια ελέγχου: λίγες ημέρες έως ένα μήνα</a:t>
            </a:r>
          </a:p>
          <a:p>
            <a:pPr lvl="1">
              <a:lnSpc>
                <a:spcPct val="120000"/>
              </a:lnSpc>
            </a:pPr>
            <a:r>
              <a:rPr lang="el-GR" altLang="el-GR" dirty="0"/>
              <a:t>Οδηγεί σε έκδοση Πιστοποιητικού Ελέγχου </a:t>
            </a:r>
          </a:p>
          <a:p>
            <a:pPr lvl="1">
              <a:lnSpc>
                <a:spcPct val="120000"/>
              </a:lnSpc>
            </a:pPr>
            <a:r>
              <a:rPr lang="el-GR" altLang="el-GR" dirty="0" smtClean="0"/>
              <a:t>Φάκελος </a:t>
            </a:r>
            <a:r>
              <a:rPr lang="el-GR" altLang="el-GR" dirty="0"/>
              <a:t>οικονομικών στοιχείων έργου:</a:t>
            </a:r>
          </a:p>
          <a:p>
            <a:pPr lvl="2">
              <a:lnSpc>
                <a:spcPct val="110000"/>
              </a:lnSpc>
            </a:pPr>
            <a:r>
              <a:rPr lang="el-GR" altLang="el-GR" dirty="0" smtClean="0"/>
              <a:t>Αντίγραφα:  σύμβασης, συμφωνητικού Εταιρικού Σχήματος, οικονομικών εκθέσεων, σημαντικής αλληλογραφίας με τον χρηματοδότη, τιμολογίων, μισθολογικών καταστάσεων, δελτίων απασχόλησης έργου</a:t>
            </a:r>
            <a:endParaRPr lang="en-GB" altLang="el-GR" dirty="0" smtClean="0"/>
          </a:p>
          <a:p>
            <a:pPr eaLnBrk="1" hangingPunct="1">
              <a:lnSpc>
                <a:spcPct val="130000"/>
              </a:lnSpc>
            </a:pPr>
            <a:r>
              <a:rPr lang="el-GR" altLang="el-GR" dirty="0" smtClean="0"/>
              <a:t>Διενέργεια από αρμόδια αρχή </a:t>
            </a:r>
          </a:p>
          <a:p>
            <a:pPr lvl="1">
              <a:lnSpc>
                <a:spcPct val="130000"/>
              </a:lnSpc>
            </a:pPr>
            <a:r>
              <a:rPr lang="el-GR" altLang="el-GR" dirty="0" smtClean="0"/>
              <a:t>Διεξάγεται με πρωτοβουλία του χρηματοδότη</a:t>
            </a:r>
          </a:p>
          <a:p>
            <a:pPr lvl="1">
              <a:lnSpc>
                <a:spcPct val="130000"/>
              </a:lnSpc>
            </a:pPr>
            <a:r>
              <a:rPr lang="el-GR" altLang="el-GR" dirty="0" smtClean="0"/>
              <a:t>Διεξάγεται μετά την ολοκλήρωση του έργου</a:t>
            </a:r>
          </a:p>
        </p:txBody>
      </p:sp>
    </p:spTree>
    <p:extLst>
      <p:ext uri="{BB962C8B-B14F-4D97-AF65-F5344CB8AC3E}">
        <p14:creationId xmlns:p14="http://schemas.microsoft.com/office/powerpoint/2010/main" val="41309478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Ολοκλήρωση έργου</a:t>
            </a:r>
            <a:endParaRPr lang="el-GR" dirty="0"/>
          </a:p>
        </p:txBody>
      </p:sp>
      <p:sp>
        <p:nvSpPr>
          <p:cNvPr id="3" name="2 - Θέση περιεχομένου"/>
          <p:cNvSpPr>
            <a:spLocks noGrp="1"/>
          </p:cNvSpPr>
          <p:nvPr>
            <p:ph idx="1"/>
          </p:nvPr>
        </p:nvSpPr>
        <p:spPr>
          <a:xfrm>
            <a:off x="539552" y="1700808"/>
            <a:ext cx="8229600" cy="4389120"/>
          </a:xfrm>
        </p:spPr>
        <p:txBody>
          <a:bodyPr/>
          <a:lstStyle/>
          <a:p>
            <a:r>
              <a:rPr lang="el-GR" dirty="0" smtClean="0"/>
              <a:t>Ολοκλήρωση των δράσεων του έργου </a:t>
            </a:r>
          </a:p>
          <a:p>
            <a:r>
              <a:rPr lang="el-GR" dirty="0" smtClean="0"/>
              <a:t>Συλλογή των απαραίτητων πληροφοριών/εγγράφων</a:t>
            </a:r>
          </a:p>
          <a:p>
            <a:r>
              <a:rPr lang="el-GR" dirty="0" smtClean="0"/>
              <a:t>Σύνταξη των τελικών αναφορών</a:t>
            </a:r>
          </a:p>
          <a:p>
            <a:r>
              <a:rPr lang="el-GR" dirty="0" smtClean="0"/>
              <a:t>Αξιολόγηση</a:t>
            </a:r>
          </a:p>
          <a:p>
            <a:r>
              <a:rPr lang="el-GR" dirty="0" smtClean="0"/>
              <a:t>Υποβολή στον δωρητή</a:t>
            </a:r>
          </a:p>
          <a:p>
            <a:r>
              <a:rPr lang="el-GR" dirty="0" smtClean="0"/>
              <a:t>Αποπληρωμή</a:t>
            </a:r>
          </a:p>
          <a:p>
            <a:r>
              <a:rPr lang="el-GR" dirty="0" smtClean="0"/>
              <a:t>Τήρηση αρχείων για πιθανούς μελλοντικούς ελέγχους</a:t>
            </a:r>
          </a:p>
          <a:p>
            <a:endParaRPr lang="el-GR" dirty="0"/>
          </a:p>
        </p:txBody>
      </p:sp>
    </p:spTree>
    <p:extLst>
      <p:ext uri="{BB962C8B-B14F-4D97-AF65-F5344CB8AC3E}">
        <p14:creationId xmlns:p14="http://schemas.microsoft.com/office/powerpoint/2010/main" val="4077987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Ολοκλήρωση έργου</a:t>
            </a:r>
            <a:endParaRPr lang="el-GR" dirty="0"/>
          </a:p>
        </p:txBody>
      </p:sp>
      <p:sp>
        <p:nvSpPr>
          <p:cNvPr id="3" name="2 - Θέση περιεχομένου"/>
          <p:cNvSpPr>
            <a:spLocks noGrp="1"/>
          </p:cNvSpPr>
          <p:nvPr>
            <p:ph idx="1"/>
          </p:nvPr>
        </p:nvSpPr>
        <p:spPr>
          <a:xfrm>
            <a:off x="539552" y="1700808"/>
            <a:ext cx="8229600" cy="4389120"/>
          </a:xfrm>
        </p:spPr>
        <p:txBody>
          <a:bodyPr/>
          <a:lstStyle/>
          <a:p>
            <a:r>
              <a:rPr lang="el-GR" dirty="0"/>
              <a:t>ο</a:t>
            </a:r>
            <a:r>
              <a:rPr lang="el-GR" dirty="0" smtClean="0"/>
              <a:t>ργανώστε μια συνάντηση για να μοιραστείτε όσα μάθατε από το έργο (εντός οργανισμού, εντός κοινότητας)</a:t>
            </a:r>
          </a:p>
          <a:p>
            <a:r>
              <a:rPr lang="el-GR" dirty="0" smtClean="0"/>
              <a:t>γράψτε ένα άρθρο και μοιραστείτε τα αποτελέσματα – γνώσεις από το έργο</a:t>
            </a:r>
          </a:p>
          <a:p>
            <a:r>
              <a:rPr lang="el-GR" dirty="0" smtClean="0"/>
              <a:t>παρουσιάστε την εμπειρία σας από το έργο σε κάποια άλλη εκδήλωση ή/και συνέδριο </a:t>
            </a:r>
          </a:p>
          <a:p>
            <a:endParaRPr lang="el-GR" dirty="0"/>
          </a:p>
        </p:txBody>
      </p:sp>
    </p:spTree>
    <p:extLst>
      <p:ext uri="{BB962C8B-B14F-4D97-AF65-F5344CB8AC3E}">
        <p14:creationId xmlns:p14="http://schemas.microsoft.com/office/powerpoint/2010/main" val="564112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dirty="0" smtClean="0"/>
              <a:t>Πλαίσιο επιτυχίας διαχείρισης έργων</a:t>
            </a:r>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42" y="1340768"/>
            <a:ext cx="8755846" cy="438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1074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9 Γνωστικές περιοχές της διαχείρισης έργων</a:t>
            </a:r>
            <a:endParaRPr lang="el-GR" dirty="0"/>
          </a:p>
        </p:txBody>
      </p:sp>
      <p:sp>
        <p:nvSpPr>
          <p:cNvPr id="3" name="2 - Θέση περιεχομένου"/>
          <p:cNvSpPr>
            <a:spLocks noGrp="1"/>
          </p:cNvSpPr>
          <p:nvPr>
            <p:ph idx="1"/>
          </p:nvPr>
        </p:nvSpPr>
        <p:spPr/>
        <p:txBody>
          <a:bodyPr>
            <a:normAutofit/>
          </a:bodyPr>
          <a:lstStyle/>
          <a:p>
            <a:pPr>
              <a:buNone/>
            </a:pPr>
            <a:r>
              <a:rPr lang="el-GR" b="1" dirty="0" smtClean="0"/>
              <a:t>Περιγράφουν τις βασικές ικανότητες που θα πρέπει</a:t>
            </a:r>
          </a:p>
          <a:p>
            <a:pPr>
              <a:buNone/>
            </a:pPr>
            <a:r>
              <a:rPr lang="el-GR" b="1" dirty="0" smtClean="0"/>
              <a:t>να διαθέτουν οι Υπεύθυνοι Έργων</a:t>
            </a:r>
          </a:p>
          <a:p>
            <a:r>
              <a:rPr lang="el-GR" dirty="0" smtClean="0"/>
              <a:t>4 βασικές γνωστικές περιοχές αντιστοιχούν σε συγκεκριμένους</a:t>
            </a:r>
          </a:p>
          <a:p>
            <a:pPr>
              <a:buNone/>
            </a:pPr>
            <a:r>
              <a:rPr lang="el-GR" dirty="0" smtClean="0"/>
              <a:t>στόχους του έργου (αντικείμενο, χρόνος, κόστος και ποιότητα)</a:t>
            </a:r>
          </a:p>
          <a:p>
            <a:r>
              <a:rPr lang="el-GR" dirty="0" smtClean="0"/>
              <a:t>4 υποστηρικτικές γνωστικές περιοχές αποτελούν το μέσο με το οποίο επιτυγχάνονται οι στόχοι (διαχείριση ανθρώπινων πόρων, επικοινωνίας, κινδύνων, υπεργολαβιών)</a:t>
            </a:r>
          </a:p>
          <a:p>
            <a:r>
              <a:rPr lang="el-GR" dirty="0" smtClean="0"/>
              <a:t>1 γνωστική περιοχή (διαχείριση ολοκλήρωσης έργου) επηρεάζει και επηρεάζεται από όλες τις άλλες γνωστικές περιοχές</a:t>
            </a:r>
            <a:endParaRPr lang="el-GR" dirty="0"/>
          </a:p>
        </p:txBody>
      </p:sp>
    </p:spTree>
    <p:extLst>
      <p:ext uri="{BB962C8B-B14F-4D97-AF65-F5344CB8AC3E}">
        <p14:creationId xmlns:p14="http://schemas.microsoft.com/office/powerpoint/2010/main" val="9482066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7768"/>
            <a:ext cx="8229600" cy="638944"/>
          </a:xfrm>
        </p:spPr>
        <p:txBody>
          <a:bodyPr>
            <a:normAutofit fontScale="90000"/>
          </a:bodyPr>
          <a:lstStyle/>
          <a:p>
            <a:r>
              <a:rPr lang="el-GR" dirty="0" smtClean="0"/>
              <a:t>Χρήσιμες ιστοσελίδες για διαχείριση έργων</a:t>
            </a:r>
            <a:endParaRPr lang="el-GR" dirty="0"/>
          </a:p>
        </p:txBody>
      </p:sp>
      <p:sp>
        <p:nvSpPr>
          <p:cNvPr id="3" name="2 - Θέση περιεχομένου"/>
          <p:cNvSpPr>
            <a:spLocks noGrp="1"/>
          </p:cNvSpPr>
          <p:nvPr>
            <p:ph idx="1"/>
          </p:nvPr>
        </p:nvSpPr>
        <p:spPr>
          <a:xfrm>
            <a:off x="467544" y="1124744"/>
            <a:ext cx="8229600" cy="4896544"/>
          </a:xfrm>
        </p:spPr>
        <p:txBody>
          <a:bodyPr>
            <a:normAutofit fontScale="55000" lnSpcReduction="20000"/>
          </a:bodyPr>
          <a:lstStyle/>
          <a:p>
            <a:r>
              <a:rPr lang="en-US" sz="3300" b="1" dirty="0" smtClean="0"/>
              <a:t>Project Management </a:t>
            </a:r>
            <a:endParaRPr lang="el-GR" sz="3300" b="1" dirty="0" smtClean="0"/>
          </a:p>
          <a:p>
            <a:pPr>
              <a:buNone/>
            </a:pPr>
            <a:r>
              <a:rPr lang="en-US" sz="2500" b="1" u="sng" dirty="0" smtClean="0">
                <a:hlinkClick r:id="rId2"/>
              </a:rPr>
              <a:t>Free Project Management Articles published weekly</a:t>
            </a:r>
            <a:endParaRPr lang="el-GR" sz="2500" b="1" u="sng" dirty="0" smtClean="0">
              <a:hlinkClick r:id="rId3"/>
            </a:endParaRPr>
          </a:p>
          <a:p>
            <a:pPr>
              <a:buNone/>
            </a:pPr>
            <a:r>
              <a:rPr lang="en-US" b="1" dirty="0" smtClean="0"/>
              <a:t>http://projectnewstoday.com/project-management-articles/ </a:t>
            </a:r>
            <a:endParaRPr lang="el-GR" b="1" dirty="0" smtClean="0"/>
          </a:p>
          <a:p>
            <a:pPr>
              <a:buNone/>
            </a:pPr>
            <a:r>
              <a:rPr lang="en-US" b="1" u="sng" dirty="0" smtClean="0">
                <a:hlinkClick r:id="rId4"/>
              </a:rPr>
              <a:t>Webinars on Chartering a Project and Developing and Using a Work Breakdown Structure (WBS)</a:t>
            </a:r>
            <a:endParaRPr lang="el-GR" b="1" u="sng" dirty="0" smtClean="0"/>
          </a:p>
          <a:p>
            <a:pPr>
              <a:buNone/>
            </a:pPr>
            <a:r>
              <a:rPr lang="en-US" b="1" dirty="0" smtClean="0"/>
              <a:t>http://www.bestfreetraining.net/?p=192 </a:t>
            </a:r>
            <a:endParaRPr lang="el-GR" b="1" dirty="0" smtClean="0"/>
          </a:p>
          <a:p>
            <a:pPr>
              <a:buNone/>
            </a:pPr>
            <a:r>
              <a:rPr lang="en-US" b="1" u="sng" dirty="0" smtClean="0">
                <a:hlinkClick r:id="rId3"/>
              </a:rPr>
              <a:t>Free Project Templates</a:t>
            </a:r>
            <a:endParaRPr lang="el-GR" b="1" u="sng" dirty="0" smtClean="0"/>
          </a:p>
          <a:p>
            <a:pPr>
              <a:buNone/>
            </a:pPr>
            <a:r>
              <a:rPr lang="en-US" b="1" dirty="0" smtClean="0"/>
              <a:t>http://www.project-documents.com/ </a:t>
            </a:r>
            <a:endParaRPr lang="el-GR" b="1" dirty="0" smtClean="0"/>
          </a:p>
          <a:p>
            <a:pPr>
              <a:buNone/>
            </a:pPr>
            <a:r>
              <a:rPr lang="en-US" b="1" u="sng" dirty="0" smtClean="0">
                <a:hlinkClick r:id="rId5"/>
              </a:rPr>
              <a:t>Open Source book on Project Management</a:t>
            </a:r>
            <a:endParaRPr lang="el-GR" b="1" u="sng" dirty="0" smtClean="0"/>
          </a:p>
          <a:p>
            <a:pPr>
              <a:buNone/>
            </a:pPr>
            <a:r>
              <a:rPr lang="en-US" b="1" dirty="0" smtClean="0"/>
              <a:t>http://www.projectmanagement-training.net/book/download.html</a:t>
            </a:r>
            <a:endParaRPr lang="el-GR" b="1" dirty="0" smtClean="0"/>
          </a:p>
          <a:p>
            <a:pPr>
              <a:buNone/>
            </a:pPr>
            <a:r>
              <a:rPr lang="en-US" b="1" dirty="0" smtClean="0"/>
              <a:t> </a:t>
            </a:r>
            <a:r>
              <a:rPr lang="en-US" b="1" u="sng" dirty="0" smtClean="0">
                <a:hlinkClick r:id="rId6"/>
              </a:rPr>
              <a:t>Project Management Tools</a:t>
            </a:r>
            <a:endParaRPr lang="el-GR" b="1" u="sng" dirty="0" smtClean="0"/>
          </a:p>
          <a:p>
            <a:pPr>
              <a:buNone/>
            </a:pPr>
            <a:r>
              <a:rPr lang="en-US" b="1" dirty="0" smtClean="0"/>
              <a:t>http://www.projectsmart.co.uk/methods-tools.html </a:t>
            </a:r>
            <a:endParaRPr lang="el-GR" b="1" dirty="0" smtClean="0"/>
          </a:p>
          <a:p>
            <a:pPr>
              <a:buNone/>
            </a:pPr>
            <a:r>
              <a:rPr lang="en-US" b="1" u="sng" dirty="0" smtClean="0">
                <a:hlinkClick r:id="rId7"/>
              </a:rPr>
              <a:t>Using a Retreat to Move Your Project Forward</a:t>
            </a:r>
            <a:endParaRPr lang="el-GR" b="1" u="sng" dirty="0" smtClean="0"/>
          </a:p>
          <a:p>
            <a:pPr>
              <a:buNone/>
            </a:pPr>
            <a:r>
              <a:rPr lang="en-US" b="1" dirty="0" smtClean="0"/>
              <a:t>http://fearnoproject.com/2010/10/31/using-a-retreat-to-move-your-project-forward/ </a:t>
            </a:r>
            <a:endParaRPr lang="el-GR" b="1" dirty="0" smtClean="0"/>
          </a:p>
          <a:p>
            <a:pPr>
              <a:buNone/>
            </a:pPr>
            <a:r>
              <a:rPr lang="en-US" b="1" u="sng" dirty="0" smtClean="0">
                <a:hlinkClick r:id="rId8"/>
              </a:rPr>
              <a:t>The Key Elements to Managing Projects the Virtual Way</a:t>
            </a:r>
            <a:endParaRPr lang="el-GR" b="1" u="sng" dirty="0" smtClean="0"/>
          </a:p>
          <a:p>
            <a:pPr>
              <a:buNone/>
            </a:pPr>
            <a:r>
              <a:rPr lang="en-US" b="1" dirty="0" smtClean="0"/>
              <a:t>http://projectmanagementblog.com/the-key-elements-to-managing-projects-the-virtual-way </a:t>
            </a:r>
            <a:endParaRPr lang="el-GR" b="1" dirty="0" smtClean="0"/>
          </a:p>
          <a:p>
            <a:pPr>
              <a:buNone/>
            </a:pPr>
            <a:r>
              <a:rPr lang="en-US" b="1" u="sng" dirty="0" smtClean="0">
                <a:hlinkClick r:id="rId9"/>
              </a:rPr>
              <a:t>Department for Business Innovation and Skills (has numerous templates)</a:t>
            </a:r>
            <a:endParaRPr lang="el-GR" b="1" u="sng" dirty="0" smtClean="0"/>
          </a:p>
          <a:p>
            <a:pPr>
              <a:buNone/>
            </a:pPr>
            <a:r>
              <a:rPr lang="en-US" b="1" dirty="0" smtClean="0"/>
              <a:t>http://webarchive.nationalarchives.gov.uk/+/http://www.dti.gov.uk/about/effective-delivery/projectcentre/pm-templates/page12526.html </a:t>
            </a:r>
            <a:endParaRPr lang="el-GR" b="1" dirty="0" smtClean="0"/>
          </a:p>
          <a:p>
            <a:pPr>
              <a:buNone/>
            </a:pPr>
            <a:r>
              <a:rPr lang="en-US" b="1" u="sng" dirty="0" smtClean="0">
                <a:hlinkClick r:id="rId10"/>
              </a:rPr>
              <a:t>Tutorials Point</a:t>
            </a:r>
            <a:endParaRPr lang="el-GR" b="1" u="sng" dirty="0" smtClean="0"/>
          </a:p>
          <a:p>
            <a:pPr>
              <a:buNone/>
            </a:pPr>
            <a:r>
              <a:rPr lang="en-US" b="1" dirty="0" smtClean="0"/>
              <a:t>http://www.tutorialspoint.com/management_concepts/index.htm </a:t>
            </a:r>
            <a:endParaRPr lang="el-GR" b="1" dirty="0" smtClean="0"/>
          </a:p>
          <a:p>
            <a:pPr>
              <a:buNone/>
            </a:pPr>
            <a:r>
              <a:rPr lang="en-US" b="1" u="sng" dirty="0" smtClean="0">
                <a:hlinkClick r:id="rId11"/>
              </a:rPr>
              <a:t>The Manager.org</a:t>
            </a:r>
            <a:endParaRPr lang="el-GR" b="1" u="sng" dirty="0" smtClean="0"/>
          </a:p>
          <a:p>
            <a:pPr>
              <a:buNone/>
            </a:pPr>
            <a:r>
              <a:rPr lang="en-US" b="1" dirty="0" smtClean="0"/>
              <a:t>http://www.themanager.org/Knowledgebase/Management/Project.htm </a:t>
            </a:r>
            <a:endParaRPr lang="el-GR" b="1" dirty="0" smtClean="0"/>
          </a:p>
        </p:txBody>
      </p:sp>
    </p:spTree>
    <p:extLst>
      <p:ext uri="{BB962C8B-B14F-4D97-AF65-F5344CB8AC3E}">
        <p14:creationId xmlns:p14="http://schemas.microsoft.com/office/powerpoint/2010/main" val="2223759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Χρήσιμες ιστοσελίδες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b="1" dirty="0" smtClean="0"/>
              <a:t>Organizations Focused on Project Management</a:t>
            </a:r>
            <a:endParaRPr lang="el-GR" b="1" dirty="0" smtClean="0"/>
          </a:p>
          <a:p>
            <a:pPr>
              <a:buNone/>
            </a:pPr>
            <a:r>
              <a:rPr lang="en-US" b="1" u="sng" dirty="0" smtClean="0">
                <a:hlinkClick r:id="rId2"/>
              </a:rPr>
              <a:t>International Project Management Association</a:t>
            </a:r>
            <a:endParaRPr lang="el-GR" b="1" u="sng" dirty="0" smtClean="0"/>
          </a:p>
          <a:p>
            <a:pPr>
              <a:buNone/>
            </a:pPr>
            <a:r>
              <a:rPr lang="en-US" b="1" dirty="0" smtClean="0"/>
              <a:t>http://ipma.ch/ </a:t>
            </a:r>
            <a:endParaRPr lang="el-GR" b="1" dirty="0" smtClean="0"/>
          </a:p>
          <a:p>
            <a:pPr>
              <a:buNone/>
            </a:pPr>
            <a:r>
              <a:rPr lang="en-US" b="1" u="sng" dirty="0" smtClean="0">
                <a:hlinkClick r:id="rId3"/>
              </a:rPr>
              <a:t>Project Management Institute(PMI)</a:t>
            </a:r>
            <a:endParaRPr lang="el-GR" b="1" u="sng" dirty="0" smtClean="0"/>
          </a:p>
          <a:p>
            <a:pPr>
              <a:buNone/>
            </a:pPr>
            <a:r>
              <a:rPr lang="en-US" b="1" dirty="0" smtClean="0"/>
              <a:t>http://www.pmi.org/ </a:t>
            </a:r>
            <a:endParaRPr lang="el-GR" b="1" dirty="0" smtClean="0"/>
          </a:p>
          <a:p>
            <a:pPr>
              <a:buNone/>
            </a:pPr>
            <a:r>
              <a:rPr lang="en-US" b="1" u="sng" dirty="0" smtClean="0">
                <a:hlinkClick r:id="rId4"/>
              </a:rPr>
              <a:t>UK Association of Project Management (APM)</a:t>
            </a:r>
            <a:endParaRPr lang="el-GR" b="1" u="sng" dirty="0" smtClean="0"/>
          </a:p>
          <a:p>
            <a:pPr>
              <a:buNone/>
            </a:pPr>
            <a:r>
              <a:rPr lang="en-US" b="1" dirty="0" smtClean="0"/>
              <a:t>http://www.apm.org.uk/ </a:t>
            </a:r>
            <a:br>
              <a:rPr lang="en-US" b="1" dirty="0" smtClean="0"/>
            </a:br>
            <a:endParaRPr lang="el-GR" dirty="0" smtClean="0">
              <a:hlinkClick r:id="rId5"/>
            </a:endParaRPr>
          </a:p>
          <a:p>
            <a:r>
              <a:rPr lang="el-GR" b="1" dirty="0" smtClean="0"/>
              <a:t>υλικό</a:t>
            </a:r>
            <a:r>
              <a:rPr lang="en-US" b="1" dirty="0" smtClean="0"/>
              <a:t>/</a:t>
            </a:r>
            <a:r>
              <a:rPr lang="el-GR" b="1" dirty="0" smtClean="0"/>
              <a:t>εργαλεία για </a:t>
            </a:r>
            <a:r>
              <a:rPr lang="en-US" b="1" dirty="0" smtClean="0"/>
              <a:t>project management</a:t>
            </a:r>
            <a:endParaRPr lang="el-GR" b="1" dirty="0" smtClean="0">
              <a:hlinkClick r:id="rId5"/>
            </a:endParaRPr>
          </a:p>
          <a:p>
            <a:pPr>
              <a:buNone/>
            </a:pPr>
            <a:endParaRPr lang="el-GR" dirty="0" smtClean="0">
              <a:hlinkClick r:id="rId5"/>
            </a:endParaRPr>
          </a:p>
          <a:p>
            <a:pPr>
              <a:buNone/>
            </a:pPr>
            <a:r>
              <a:rPr lang="en-US" dirty="0" smtClean="0">
                <a:hlinkClick r:id="rId5"/>
              </a:rPr>
              <a:t>http://www.gdrc.org/ngo/</a:t>
            </a:r>
            <a:endParaRPr lang="en-US" dirty="0" smtClean="0"/>
          </a:p>
          <a:p>
            <a:pPr>
              <a:buNone/>
            </a:pPr>
            <a:r>
              <a:rPr lang="en-US" dirty="0" smtClean="0">
                <a:hlinkClick r:id="rId6"/>
              </a:rPr>
              <a:t>https://civicus.org/</a:t>
            </a:r>
            <a:endParaRPr lang="en-US" dirty="0" smtClean="0"/>
          </a:p>
          <a:p>
            <a:pPr>
              <a:buNone/>
            </a:pPr>
            <a:r>
              <a:rPr lang="en-US" dirty="0" smtClean="0">
                <a:hlinkClick r:id="rId7"/>
              </a:rPr>
              <a:t>http://www.ngoconnect.net/</a:t>
            </a:r>
            <a:endParaRPr lang="en-US" dirty="0" smtClean="0"/>
          </a:p>
          <a:p>
            <a:pPr>
              <a:buNone/>
            </a:pPr>
            <a:endParaRPr lang="en-US" dirty="0" smtClean="0"/>
          </a:p>
          <a:p>
            <a:pPr>
              <a:buNone/>
            </a:pPr>
            <a:endParaRPr lang="el-GR" dirty="0"/>
          </a:p>
        </p:txBody>
      </p:sp>
    </p:spTree>
    <p:extLst>
      <p:ext uri="{BB962C8B-B14F-4D97-AF65-F5344CB8AC3E}">
        <p14:creationId xmlns:p14="http://schemas.microsoft.com/office/powerpoint/2010/main" val="2509750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1143000"/>
          </a:xfrm>
        </p:spPr>
        <p:txBody>
          <a:bodyPr/>
          <a:lstStyle/>
          <a:p>
            <a:pPr algn="ctr"/>
            <a:r>
              <a:rPr lang="el-GR" dirty="0" smtClean="0"/>
              <a:t>Τα έργα είναι προσωρινά</a:t>
            </a:r>
            <a:endParaRPr lang="el-GR" dirty="0"/>
          </a:p>
        </p:txBody>
      </p:sp>
      <p:sp>
        <p:nvSpPr>
          <p:cNvPr id="3" name="2 - Θέση περιεχομένου"/>
          <p:cNvSpPr>
            <a:spLocks noGrp="1"/>
          </p:cNvSpPr>
          <p:nvPr>
            <p:ph idx="1"/>
          </p:nvPr>
        </p:nvSpPr>
        <p:spPr>
          <a:xfrm>
            <a:off x="467544" y="1567333"/>
            <a:ext cx="8229600" cy="4525963"/>
          </a:xfrm>
        </p:spPr>
        <p:txBody>
          <a:bodyPr>
            <a:normAutofit/>
          </a:bodyPr>
          <a:lstStyle/>
          <a:p>
            <a:r>
              <a:rPr lang="el-GR" b="1" dirty="0" smtClean="0"/>
              <a:t>Προσωρινό σημαίνει ότι κάθε έργο έχει προσδιορισμένη </a:t>
            </a:r>
            <a:r>
              <a:rPr lang="el-GR" dirty="0" smtClean="0"/>
              <a:t>αρχή και τέλος. Το έργο τελειώνει όταν:</a:t>
            </a:r>
          </a:p>
          <a:p>
            <a:pPr lvl="1"/>
            <a:r>
              <a:rPr lang="el-GR" dirty="0" smtClean="0"/>
              <a:t>έχουν επιτευχθεί οι στόχοι του έργου ή</a:t>
            </a:r>
          </a:p>
          <a:p>
            <a:pPr lvl="1"/>
            <a:r>
              <a:rPr lang="el-GR" dirty="0" smtClean="0"/>
              <a:t>καθίσταται ξεκάθαρο ότι οι στόχοι δεν πρόκειται ή δεν μπορούν να επιτευχθούν</a:t>
            </a:r>
          </a:p>
          <a:p>
            <a:r>
              <a:rPr lang="el-GR" b="1" dirty="0" smtClean="0"/>
              <a:t>Προσωρινό δεν σημαίνει μικρής χρονικής διάρκειας, </a:t>
            </a:r>
            <a:r>
              <a:rPr lang="el-GR" dirty="0" smtClean="0"/>
              <a:t>πολλά έργα διαρκούν για αρκετά χρόνια. Η διάρκεια των έργων είναι </a:t>
            </a:r>
            <a:r>
              <a:rPr lang="el-GR" b="1" dirty="0" smtClean="0"/>
              <a:t>πεπερασμένη -τα έργα δεν </a:t>
            </a:r>
            <a:r>
              <a:rPr lang="el-GR" dirty="0" smtClean="0"/>
              <a:t>είναι προσπάθειες που εκτελούνται σε συνεχή βάση</a:t>
            </a:r>
          </a:p>
          <a:p>
            <a:pPr>
              <a:buNone/>
            </a:pPr>
            <a:endParaRPr lang="el-GR" dirty="0"/>
          </a:p>
        </p:txBody>
      </p:sp>
    </p:spTree>
    <p:extLst>
      <p:ext uri="{BB962C8B-B14F-4D97-AF65-F5344CB8AC3E}">
        <p14:creationId xmlns:p14="http://schemas.microsoft.com/office/powerpoint/2010/main" val="17169460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268760"/>
            <a:ext cx="8229600" cy="2232248"/>
          </a:xfrm>
        </p:spPr>
        <p:txBody>
          <a:bodyPr>
            <a:normAutofit/>
          </a:bodyPr>
          <a:lstStyle/>
          <a:p>
            <a:r>
              <a:rPr lang="el-GR" dirty="0" smtClean="0"/>
              <a:t>Εργαλεία διαχείρισης έργων (ενδεικτικά)</a:t>
            </a:r>
            <a:endParaRPr lang="el-GR" dirty="0"/>
          </a:p>
        </p:txBody>
      </p:sp>
    </p:spTree>
    <p:extLst>
      <p:ext uri="{BB962C8B-B14F-4D97-AF65-F5344CB8AC3E}">
        <p14:creationId xmlns:p14="http://schemas.microsoft.com/office/powerpoint/2010/main" val="2973054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123728" y="261809"/>
            <a:ext cx="5616624" cy="430887"/>
          </a:xfrm>
          <a:prstGeom prst="rect">
            <a:avLst/>
          </a:prstGeom>
          <a:noFill/>
        </p:spPr>
        <p:txBody>
          <a:bodyPr wrap="square" rtlCol="0">
            <a:spAutoFit/>
          </a:bodyPr>
          <a:lstStyle/>
          <a:p>
            <a:r>
              <a:rPr lang="el-GR" sz="2200" b="1" dirty="0" smtClean="0">
                <a:latin typeface="+mj-lt"/>
              </a:rPr>
              <a:t>Διάγραμμα </a:t>
            </a:r>
            <a:r>
              <a:rPr lang="en-US" sz="2200" b="1" dirty="0" smtClean="0">
                <a:latin typeface="+mj-lt"/>
              </a:rPr>
              <a:t>Gantt (Gantt Chart)</a:t>
            </a:r>
            <a:r>
              <a:rPr lang="el-GR" dirty="0" smtClean="0"/>
              <a:t> </a:t>
            </a:r>
            <a:endParaRPr lang="el-G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874713"/>
            <a:ext cx="8610600" cy="500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5 - TextBox"/>
          <p:cNvSpPr txBox="1"/>
          <p:nvPr/>
        </p:nvSpPr>
        <p:spPr>
          <a:xfrm>
            <a:off x="323528" y="863134"/>
            <a:ext cx="2592288" cy="261610"/>
          </a:xfrm>
          <a:prstGeom prst="rect">
            <a:avLst/>
          </a:prstGeom>
          <a:noFill/>
        </p:spPr>
        <p:txBody>
          <a:bodyPr wrap="square" rtlCol="0">
            <a:spAutoFit/>
          </a:bodyPr>
          <a:lstStyle/>
          <a:p>
            <a:r>
              <a:rPr lang="en-US" sz="1100" b="1" dirty="0" smtClean="0">
                <a:solidFill>
                  <a:schemeClr val="bg1"/>
                </a:solidFill>
              </a:rPr>
              <a:t>Project title:</a:t>
            </a:r>
            <a:endParaRPr lang="el-GR" sz="1100" b="1" dirty="0">
              <a:solidFill>
                <a:schemeClr val="bg1"/>
              </a:solidFill>
            </a:endParaRPr>
          </a:p>
        </p:txBody>
      </p:sp>
    </p:spTree>
    <p:extLst>
      <p:ext uri="{BB962C8B-B14F-4D97-AF65-F5344CB8AC3E}">
        <p14:creationId xmlns:p14="http://schemas.microsoft.com/office/powerpoint/2010/main" val="13297370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raph_project2_6646.gif"/>
          <p:cNvPicPr>
            <a:picLocks noGrp="1" noChangeAspect="1"/>
          </p:cNvPicPr>
          <p:nvPr>
            <p:ph idx="1"/>
          </p:nvPr>
        </p:nvPicPr>
        <p:blipFill>
          <a:blip r:embed="rId2" cstate="print"/>
          <a:stretch>
            <a:fillRect/>
          </a:stretch>
        </p:blipFill>
        <p:spPr>
          <a:xfrm>
            <a:off x="179512" y="548680"/>
            <a:ext cx="8784976" cy="5904656"/>
          </a:xfrm>
        </p:spPr>
      </p:pic>
      <p:sp>
        <p:nvSpPr>
          <p:cNvPr id="5" name="4 - TextBox"/>
          <p:cNvSpPr txBox="1"/>
          <p:nvPr/>
        </p:nvSpPr>
        <p:spPr>
          <a:xfrm>
            <a:off x="1835696" y="44624"/>
            <a:ext cx="5400600" cy="430887"/>
          </a:xfrm>
          <a:prstGeom prst="rect">
            <a:avLst/>
          </a:prstGeom>
          <a:noFill/>
        </p:spPr>
        <p:txBody>
          <a:bodyPr wrap="square" rtlCol="0">
            <a:spAutoFit/>
          </a:bodyPr>
          <a:lstStyle/>
          <a:p>
            <a:r>
              <a:rPr lang="el-GR" sz="2200" b="1" dirty="0" smtClean="0">
                <a:latin typeface="+mj-lt"/>
              </a:rPr>
              <a:t>Λογικό Πλαίσιο Έργου (</a:t>
            </a:r>
            <a:r>
              <a:rPr lang="en-US" sz="2200" b="1" dirty="0" smtClean="0">
                <a:latin typeface="+mj-lt"/>
              </a:rPr>
              <a:t>Logical Framework)</a:t>
            </a:r>
            <a:endParaRPr lang="el-GR" sz="2200" b="1" dirty="0">
              <a:latin typeface="+mj-lt"/>
            </a:endParaRPr>
          </a:p>
        </p:txBody>
      </p:sp>
    </p:spTree>
    <p:extLst>
      <p:ext uri="{BB962C8B-B14F-4D97-AF65-F5344CB8AC3E}">
        <p14:creationId xmlns:p14="http://schemas.microsoft.com/office/powerpoint/2010/main" val="9115801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endParaRPr lang="el-GR" dirty="0"/>
          </a:p>
        </p:txBody>
      </p:sp>
      <p:graphicFrame>
        <p:nvGraphicFramePr>
          <p:cNvPr id="281602" name="Object 2"/>
          <p:cNvGraphicFramePr>
            <a:graphicFrameLocks noChangeAspect="1"/>
          </p:cNvGraphicFramePr>
          <p:nvPr>
            <p:extLst>
              <p:ext uri="{D42A27DB-BD31-4B8C-83A1-F6EECF244321}">
                <p14:modId xmlns:p14="http://schemas.microsoft.com/office/powerpoint/2010/main" val="3737560278"/>
              </p:ext>
            </p:extLst>
          </p:nvPr>
        </p:nvGraphicFramePr>
        <p:xfrm>
          <a:off x="249147" y="393700"/>
          <a:ext cx="8886916" cy="6275660"/>
        </p:xfrm>
        <a:graphic>
          <a:graphicData uri="http://schemas.openxmlformats.org/presentationml/2006/ole">
            <mc:AlternateContent xmlns:mc="http://schemas.openxmlformats.org/markup-compatibility/2006">
              <mc:Choice xmlns:v="urn:schemas-microsoft-com:vml" Requires="v">
                <p:oleObj spid="_x0000_s7248" name="Worksheet" r:id="rId3" imgW="10972800" imgH="8591550" progId="Excel.Sheet.8">
                  <p:embed/>
                </p:oleObj>
              </mc:Choice>
              <mc:Fallback>
                <p:oleObj name="Worksheet" r:id="rId3" imgW="10972800" imgH="859155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47" y="393700"/>
                        <a:ext cx="8886916" cy="6275660"/>
                      </a:xfrm>
                      <a:prstGeom prst="rect">
                        <a:avLst/>
                      </a:prstGeom>
                      <a:noFill/>
                      <a:ln>
                        <a:noFill/>
                      </a:ln>
                      <a:effectLst/>
                      <a:extLst/>
                    </p:spPr>
                  </p:pic>
                </p:oleObj>
              </mc:Fallback>
            </mc:AlternateContent>
          </a:graphicData>
        </a:graphic>
      </p:graphicFrame>
      <p:sp>
        <p:nvSpPr>
          <p:cNvPr id="4" name="3 - TextBox"/>
          <p:cNvSpPr txBox="1"/>
          <p:nvPr/>
        </p:nvSpPr>
        <p:spPr>
          <a:xfrm>
            <a:off x="899592" y="0"/>
            <a:ext cx="7344816" cy="430887"/>
          </a:xfrm>
          <a:prstGeom prst="rect">
            <a:avLst/>
          </a:prstGeom>
          <a:noFill/>
        </p:spPr>
        <p:txBody>
          <a:bodyPr wrap="square" rtlCol="0">
            <a:spAutoFit/>
          </a:bodyPr>
          <a:lstStyle/>
          <a:p>
            <a:r>
              <a:rPr lang="el-GR" sz="2200" b="1" dirty="0" smtClean="0">
                <a:latin typeface="+mj-lt"/>
              </a:rPr>
              <a:t>Σχεδιασμός ανά Πακέτο εργασίας (</a:t>
            </a:r>
            <a:r>
              <a:rPr lang="en-US" sz="2200" b="1" dirty="0" smtClean="0">
                <a:latin typeface="+mj-lt"/>
              </a:rPr>
              <a:t>Plan per work package)</a:t>
            </a:r>
            <a:endParaRPr lang="el-GR" sz="2200" b="1" dirty="0">
              <a:latin typeface="+mj-lt"/>
            </a:endParaRPr>
          </a:p>
        </p:txBody>
      </p:sp>
    </p:spTree>
    <p:extLst>
      <p:ext uri="{BB962C8B-B14F-4D97-AF65-F5344CB8AC3E}">
        <p14:creationId xmlns:p14="http://schemas.microsoft.com/office/powerpoint/2010/main" val="2548170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548680"/>
          </a:xfrm>
        </p:spPr>
        <p:txBody>
          <a:bodyPr rtlCol="0">
            <a:normAutofit/>
          </a:bodyPr>
          <a:lstStyle/>
          <a:p>
            <a:pPr>
              <a:defRPr/>
            </a:pPr>
            <a:r>
              <a:rPr lang="el-GR" sz="2200" b="1" dirty="0" smtClean="0">
                <a:solidFill>
                  <a:schemeClr val="tx1"/>
                </a:solidFill>
              </a:rPr>
              <a:t>Πλάνο δράσεων</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841375"/>
            <a:ext cx="8740775" cy="496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7013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576064"/>
          </a:xfrm>
        </p:spPr>
        <p:txBody>
          <a:bodyPr>
            <a:normAutofit/>
          </a:bodyPr>
          <a:lstStyle/>
          <a:p>
            <a:r>
              <a:rPr lang="el-GR" sz="2200" b="1" dirty="0" smtClean="0">
                <a:solidFill>
                  <a:schemeClr val="tx1"/>
                </a:solidFill>
              </a:rPr>
              <a:t>Κατανομή εργασιών</a:t>
            </a:r>
            <a:endParaRPr lang="el-GR" sz="2200" b="1" dirty="0">
              <a:solidFill>
                <a:schemeClr val="tx1"/>
              </a:solidFill>
            </a:endParaRP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439413272"/>
              </p:ext>
            </p:extLst>
          </p:nvPr>
        </p:nvGraphicFramePr>
        <p:xfrm>
          <a:off x="467544" y="908720"/>
          <a:ext cx="7992888" cy="5573043"/>
        </p:xfrm>
        <a:graphic>
          <a:graphicData uri="http://schemas.openxmlformats.org/presentationml/2006/ole">
            <mc:AlternateContent xmlns:mc="http://schemas.openxmlformats.org/markup-compatibility/2006">
              <mc:Choice xmlns:v="urn:schemas-microsoft-com:vml" Requires="v">
                <p:oleObj spid="_x0000_s9296" name="Φύλλο εργασίας" r:id="rId3" imgW="6753111" imgH="6105628" progId="Excel.Sheet.12">
                  <p:embed/>
                </p:oleObj>
              </mc:Choice>
              <mc:Fallback>
                <p:oleObj name="Φύλλο εργασίας" r:id="rId3" imgW="6753111" imgH="6105628" progId="Excel.Sheet.12">
                  <p:embed/>
                  <p:pic>
                    <p:nvPicPr>
                      <p:cNvPr id="0" name=""/>
                      <p:cNvPicPr/>
                      <p:nvPr/>
                    </p:nvPicPr>
                    <p:blipFill>
                      <a:blip r:embed="rId4"/>
                      <a:stretch>
                        <a:fillRect/>
                      </a:stretch>
                    </p:blipFill>
                    <p:spPr>
                      <a:xfrm>
                        <a:off x="467544" y="908720"/>
                        <a:ext cx="7992888" cy="5573043"/>
                      </a:xfrm>
                      <a:prstGeom prst="rect">
                        <a:avLst/>
                      </a:prstGeom>
                    </p:spPr>
                  </p:pic>
                </p:oleObj>
              </mc:Fallback>
            </mc:AlternateContent>
          </a:graphicData>
        </a:graphic>
      </p:graphicFrame>
    </p:spTree>
    <p:extLst>
      <p:ext uri="{BB962C8B-B14F-4D97-AF65-F5344CB8AC3E}">
        <p14:creationId xmlns:p14="http://schemas.microsoft.com/office/powerpoint/2010/main" val="35016594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576064"/>
          </a:xfrm>
        </p:spPr>
        <p:txBody>
          <a:bodyPr>
            <a:normAutofit/>
          </a:bodyPr>
          <a:lstStyle/>
          <a:p>
            <a:r>
              <a:rPr lang="el-GR" sz="2200" b="1" dirty="0" smtClean="0">
                <a:solidFill>
                  <a:schemeClr val="tx1"/>
                </a:solidFill>
              </a:rPr>
              <a:t>Παρακολούθηση δράσεων</a:t>
            </a:r>
            <a:endParaRPr lang="el-GR" sz="2200" b="1" dirty="0">
              <a:solidFill>
                <a:schemeClr val="tx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31863"/>
            <a:ext cx="8640763"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0228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7544" y="116632"/>
            <a:ext cx="8229600" cy="576064"/>
          </a:xfrm>
        </p:spPr>
        <p:txBody>
          <a:bodyPr>
            <a:normAutofit/>
          </a:bodyPr>
          <a:lstStyle/>
          <a:p>
            <a:r>
              <a:rPr lang="el-GR" sz="2200" b="1" dirty="0">
                <a:solidFill>
                  <a:schemeClr val="tx1"/>
                </a:solidFill>
              </a:rPr>
              <a:t>Π</a:t>
            </a:r>
            <a:r>
              <a:rPr lang="el-GR" sz="2200" b="1" dirty="0" smtClean="0">
                <a:solidFill>
                  <a:schemeClr val="tx1"/>
                </a:solidFill>
              </a:rPr>
              <a:t>λάνο παρακολούθησης </a:t>
            </a:r>
            <a:endParaRPr lang="el-GR" sz="2200" b="1" dirty="0">
              <a:solidFill>
                <a:schemeClr val="tx1"/>
              </a:solidFill>
            </a:endParaRPr>
          </a:p>
        </p:txBody>
      </p:sp>
      <p:pic>
        <p:nvPicPr>
          <p:cNvPr id="957441" name="Picture 1"/>
          <p:cNvPicPr>
            <a:picLocks noChangeAspect="1" noChangeArrowheads="1"/>
          </p:cNvPicPr>
          <p:nvPr/>
        </p:nvPicPr>
        <p:blipFill>
          <a:blip r:embed="rId2" cstate="print"/>
          <a:srcRect/>
          <a:stretch>
            <a:fillRect/>
          </a:stretch>
        </p:blipFill>
        <p:spPr bwMode="auto">
          <a:xfrm>
            <a:off x="251520" y="764704"/>
            <a:ext cx="8640960" cy="5184576"/>
          </a:xfrm>
          <a:prstGeom prst="rect">
            <a:avLst/>
          </a:prstGeom>
          <a:noFill/>
          <a:ln w="9525">
            <a:noFill/>
            <a:miter lim="800000"/>
            <a:headEnd/>
            <a:tailEnd/>
          </a:ln>
        </p:spPr>
      </p:pic>
    </p:spTree>
    <p:extLst>
      <p:ext uri="{BB962C8B-B14F-4D97-AF65-F5344CB8AC3E}">
        <p14:creationId xmlns:p14="http://schemas.microsoft.com/office/powerpoint/2010/main" val="12447232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t>Έντυπο παρακολούθησης προόδου έργου </a:t>
            </a:r>
            <a:endParaRPr lang="el-GR" dirty="0"/>
          </a:p>
        </p:txBody>
      </p:sp>
      <p:pic>
        <p:nvPicPr>
          <p:cNvPr id="1126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8033"/>
            <a:ext cx="6966751" cy="539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92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3"/>
          <p:cNvPicPr>
            <a:picLocks noChangeAspect="1" noChangeArrowheads="1"/>
          </p:cNvPicPr>
          <p:nvPr/>
        </p:nvPicPr>
        <p:blipFill>
          <a:blip r:embed="rId2" cstate="print"/>
          <a:srcRect t="8046"/>
          <a:stretch>
            <a:fillRect/>
          </a:stretch>
        </p:blipFill>
        <p:spPr>
          <a:xfrm>
            <a:off x="251520" y="260648"/>
            <a:ext cx="8748464" cy="5760640"/>
          </a:xfrm>
          <a:prstGeom prst="rect">
            <a:avLst/>
          </a:prstGeom>
          <a:noFill/>
        </p:spPr>
      </p:pic>
    </p:spTree>
    <p:extLst>
      <p:ext uri="{BB962C8B-B14F-4D97-AF65-F5344CB8AC3E}">
        <p14:creationId xmlns:p14="http://schemas.microsoft.com/office/powerpoint/2010/main" val="427464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αποτέλεσμα ενός έργου είναι μοναδικό</a:t>
            </a:r>
            <a:endParaRPr lang="el-GR" dirty="0"/>
          </a:p>
        </p:txBody>
      </p:sp>
      <p:sp>
        <p:nvSpPr>
          <p:cNvPr id="3" name="2 - Θέση περιεχομένου"/>
          <p:cNvSpPr>
            <a:spLocks noGrp="1"/>
          </p:cNvSpPr>
          <p:nvPr>
            <p:ph idx="1"/>
          </p:nvPr>
        </p:nvSpPr>
        <p:spPr/>
        <p:txBody>
          <a:bodyPr>
            <a:normAutofit/>
          </a:bodyPr>
          <a:lstStyle/>
          <a:p>
            <a:pPr>
              <a:buNone/>
            </a:pPr>
            <a:r>
              <a:rPr lang="el-GR" b="1" dirty="0" smtClean="0"/>
              <a:t>Το αποτέλεσμα ενός έργου είναι μοναδικό ακόμα και</a:t>
            </a:r>
          </a:p>
          <a:p>
            <a:pPr>
              <a:buNone/>
            </a:pPr>
            <a:r>
              <a:rPr lang="el-GR" b="1" dirty="0" smtClean="0"/>
              <a:t>εάν μπορεί να ενταχθεί σε μια ευρύτερη κατηγορία</a:t>
            </a:r>
          </a:p>
          <a:p>
            <a:pPr>
              <a:buNone/>
            </a:pPr>
            <a:r>
              <a:rPr lang="el-GR" b="1" dirty="0" smtClean="0"/>
              <a:t>έργων.</a:t>
            </a:r>
          </a:p>
          <a:p>
            <a:pPr>
              <a:buNone/>
            </a:pPr>
            <a:r>
              <a:rPr lang="el-GR" dirty="0" smtClean="0"/>
              <a:t>– κάθε έργο έχει μια μεγάλη ή μικρή διαφοροποίηση από έργα παρόμοιου τύπου.</a:t>
            </a:r>
          </a:p>
          <a:p>
            <a:pPr>
              <a:buNone/>
            </a:pPr>
            <a:r>
              <a:rPr lang="el-GR" dirty="0" smtClean="0"/>
              <a:t>– π.χ. διοργάνωση εκπαιδευτικών σεμιναρίων από διαφορετικούς φορείς – καθένα όμως είναι μοναδικό – διαφέρουν συμμετέχοντες, εκπαιδευτές, ακαδημαϊκό πρόγραμμα κλπ.</a:t>
            </a:r>
            <a:endParaRPr lang="el-GR" dirty="0"/>
          </a:p>
        </p:txBody>
      </p:sp>
    </p:spTree>
    <p:extLst>
      <p:ext uri="{BB962C8B-B14F-4D97-AF65-F5344CB8AC3E}">
        <p14:creationId xmlns:p14="http://schemas.microsoft.com/office/powerpoint/2010/main" val="6641155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8229600" cy="1143000"/>
          </a:xfrm>
        </p:spPr>
        <p:txBody>
          <a:bodyPr/>
          <a:lstStyle/>
          <a:p>
            <a:pPr algn="r"/>
            <a:r>
              <a:rPr lang="el-GR" dirty="0"/>
              <a:t>δ</a:t>
            </a:r>
            <a:r>
              <a:rPr lang="el-GR" dirty="0" smtClean="0"/>
              <a:t>ιλήμματα και αποφάσεις… </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692696"/>
            <a:ext cx="677292" cy="677292"/>
          </a:xfrm>
        </p:spPr>
      </p:pic>
      <p:sp>
        <p:nvSpPr>
          <p:cNvPr id="5" name="2 - Θέση περιεχομένου"/>
          <p:cNvSpPr txBox="1">
            <a:spLocks/>
          </p:cNvSpPr>
          <p:nvPr/>
        </p:nvSpPr>
        <p:spPr>
          <a:xfrm>
            <a:off x="395536" y="1556792"/>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50000"/>
              </a:lnSpc>
              <a:buFont typeface="Wingdings" panose="05000000000000000000" pitchFamily="2" charset="2"/>
              <a:buChar char="v"/>
            </a:pPr>
            <a:r>
              <a:rPr lang="el-GR" sz="1800" dirty="0" smtClean="0"/>
              <a:t>Η Κατερίνα είναι υπεύθυνη έργου ενός προγράμματος και στην εναρκτήρια συνάντηση του έργου προτείνει στους συνεργαζόμενους φορείς την χρήση μιας </a:t>
            </a:r>
            <a:r>
              <a:rPr lang="en-US" sz="1800" dirty="0" smtClean="0"/>
              <a:t>on line </a:t>
            </a:r>
            <a:r>
              <a:rPr lang="el-GR" sz="1800" dirty="0" smtClean="0"/>
              <a:t>πλατφόρμας συνεργασίας, έτσι ώστε να έχουν άμεση επικοινωνία μεταξύ τους κατά τα δύο χρόνια που διαρκεί το πρόγραμμα. Την πρώτη μέρα της συνάντησης αρκετοί συμμετέχοντες φορείς είναι πολύ επιφυλακτικοί όσον αφορά την πρόταση της Κατερίνας.  Αυτό αποτελεί σημαντικό πρόβλημα για την Κατερίνα, μιας και ο σχεδιασμός του έργου περιλαμβάνει την ύπαρξη και χρήση μιας </a:t>
            </a:r>
            <a:r>
              <a:rPr lang="en-US" sz="1800" dirty="0" smtClean="0"/>
              <a:t>on line </a:t>
            </a:r>
            <a:r>
              <a:rPr lang="el-GR" sz="1800" dirty="0" smtClean="0"/>
              <a:t>πλατφόρμας επικοινωνίας. </a:t>
            </a:r>
          </a:p>
          <a:p>
            <a:pPr algn="just">
              <a:buFont typeface="Wingdings" panose="05000000000000000000" pitchFamily="2" charset="2"/>
              <a:buChar char="v"/>
            </a:pPr>
            <a:endParaRPr lang="el-GR" sz="1800" dirty="0"/>
          </a:p>
          <a:p>
            <a:pPr marL="0" indent="0" algn="ctr">
              <a:buNone/>
            </a:pPr>
            <a:r>
              <a:rPr lang="el-GR" sz="1800" b="1" i="1" dirty="0" smtClean="0"/>
              <a:t>Είστε η Κατερίνα. Τι είδους λύση θα προτείνατε και </a:t>
            </a:r>
          </a:p>
          <a:p>
            <a:pPr marL="0" indent="0" algn="ctr">
              <a:buNone/>
            </a:pPr>
            <a:r>
              <a:rPr lang="el-GR" sz="1800" b="1" i="1" dirty="0" smtClean="0"/>
              <a:t>τί συνέπειες θα είχε για το έργο;</a:t>
            </a:r>
            <a:endParaRPr lang="en-US" sz="1800" b="1" i="1" dirty="0" smtClean="0"/>
          </a:p>
        </p:txBody>
      </p:sp>
    </p:spTree>
    <p:extLst>
      <p:ext uri="{BB962C8B-B14F-4D97-AF65-F5344CB8AC3E}">
        <p14:creationId xmlns:p14="http://schemas.microsoft.com/office/powerpoint/2010/main" val="35342849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8229600" cy="1143000"/>
          </a:xfrm>
        </p:spPr>
        <p:txBody>
          <a:bodyPr/>
          <a:lstStyle/>
          <a:p>
            <a:pPr algn="r"/>
            <a:r>
              <a:rPr lang="el-GR" dirty="0"/>
              <a:t>δ</a:t>
            </a:r>
            <a:r>
              <a:rPr lang="el-GR" dirty="0" smtClean="0"/>
              <a:t>ιλήμματα και αποφάσεις… </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692696"/>
            <a:ext cx="677292" cy="677292"/>
          </a:xfrm>
        </p:spPr>
      </p:pic>
      <p:sp>
        <p:nvSpPr>
          <p:cNvPr id="5" name="2 - Θέση περιεχομένου"/>
          <p:cNvSpPr txBox="1">
            <a:spLocks/>
          </p:cNvSpPr>
          <p:nvPr/>
        </p:nvSpPr>
        <p:spPr>
          <a:xfrm>
            <a:off x="395536" y="1556792"/>
            <a:ext cx="8229600" cy="4608512"/>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50000"/>
              </a:lnSpc>
              <a:buFont typeface="Wingdings" panose="05000000000000000000" pitchFamily="2" charset="2"/>
              <a:buChar char="v"/>
            </a:pPr>
            <a:r>
              <a:rPr lang="el-GR" sz="1800" dirty="0" smtClean="0"/>
              <a:t>Η Ελένη μόλις έλαβε μήνυμα από τον χρηματοδότη, ότι το πρόγραμμα που είχε υποβάλλει εγκρίθηκε για χρηματοδότηση. Τώρα, έχει μόνο έναν μήνα καιρό για την εναρκτήρια συνάντηση του έργου…</a:t>
            </a:r>
            <a:endParaRPr lang="el-GR" sz="1800" dirty="0"/>
          </a:p>
          <a:p>
            <a:pPr marL="0" indent="0" algn="ctr">
              <a:buNone/>
            </a:pPr>
            <a:endParaRPr lang="el-GR" sz="1800" b="1" i="1" dirty="0" smtClean="0"/>
          </a:p>
          <a:p>
            <a:pPr marL="0" indent="0" algn="ctr">
              <a:buNone/>
            </a:pPr>
            <a:r>
              <a:rPr lang="el-GR" sz="1800" b="1" i="1" dirty="0" smtClean="0"/>
              <a:t>Είστε η Ελένη. Τι πληροφορίες, έγγραφα κλπ θα αποστέλλατε στους συμμετέχοντες φορείς για να προετοιμαστούν για την πρώτη συνάντηση;</a:t>
            </a:r>
          </a:p>
          <a:p>
            <a:pPr marL="0" indent="0" algn="ctr">
              <a:buNone/>
            </a:pPr>
            <a:endParaRPr lang="el-GR" sz="1800" b="1" i="1" dirty="0"/>
          </a:p>
          <a:p>
            <a:pPr>
              <a:lnSpc>
                <a:spcPct val="150000"/>
              </a:lnSpc>
              <a:buFont typeface="Wingdings" panose="05000000000000000000" pitchFamily="2" charset="2"/>
              <a:buChar char="v"/>
            </a:pPr>
            <a:r>
              <a:rPr lang="el-GR" sz="1800" dirty="0"/>
              <a:t>Η εναρκτήρια συνάντηση για το έργο θα λάβει χώρα στην πόλη της Ελένης. Δεν έχει αναλάβει πότε κάτι αντίστοιχο και στη συνάντηση θα συμμετέχουν  φορείς από εννέα διαφορετικές χώρες!</a:t>
            </a:r>
          </a:p>
          <a:p>
            <a:endParaRPr lang="el-GR" sz="1800" dirty="0"/>
          </a:p>
          <a:p>
            <a:pPr marL="0" indent="0" algn="ctr">
              <a:buNone/>
            </a:pPr>
            <a:r>
              <a:rPr lang="el-GR" sz="1800" b="1" i="1" dirty="0"/>
              <a:t>Είστε η Ελένη</a:t>
            </a:r>
            <a:r>
              <a:rPr lang="el-GR" sz="1800" b="1" i="1" dirty="0" smtClean="0"/>
              <a:t>. Πώς θα αντιμετωπίζατε το θέμα της διοργάνωσης; Τι προετοιμασίες θα έπρεπε να κάνετε πριν τη συνάντηση;</a:t>
            </a:r>
            <a:endParaRPr lang="en-US" sz="1800" dirty="0"/>
          </a:p>
        </p:txBody>
      </p:sp>
    </p:spTree>
    <p:extLst>
      <p:ext uri="{BB962C8B-B14F-4D97-AF65-F5344CB8AC3E}">
        <p14:creationId xmlns:p14="http://schemas.microsoft.com/office/powerpoint/2010/main" val="20139807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8229600" cy="1143000"/>
          </a:xfrm>
        </p:spPr>
        <p:txBody>
          <a:bodyPr/>
          <a:lstStyle/>
          <a:p>
            <a:pPr algn="r"/>
            <a:r>
              <a:rPr lang="el-GR" dirty="0"/>
              <a:t>δ</a:t>
            </a:r>
            <a:r>
              <a:rPr lang="el-GR" dirty="0" smtClean="0"/>
              <a:t>ιλήμματα και αποφάσεις… </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692696"/>
            <a:ext cx="677292" cy="677292"/>
          </a:xfrm>
        </p:spPr>
      </p:pic>
      <p:sp>
        <p:nvSpPr>
          <p:cNvPr id="5" name="2 - Θέση περιεχομένου"/>
          <p:cNvSpPr txBox="1">
            <a:spLocks/>
          </p:cNvSpPr>
          <p:nvPr/>
        </p:nvSpPr>
        <p:spPr>
          <a:xfrm>
            <a:off x="395536" y="1772816"/>
            <a:ext cx="8229600" cy="46085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50000"/>
              </a:lnSpc>
              <a:buFont typeface="Wingdings" panose="05000000000000000000" pitchFamily="2" charset="2"/>
              <a:buChar char="v"/>
            </a:pPr>
            <a:r>
              <a:rPr lang="el-GR" sz="1800" dirty="0" smtClean="0"/>
              <a:t>Ο Κώστας είναι υπεύθυνος σε ένα έργο που συμμετέχουν επτά φορείς. Το </a:t>
            </a:r>
            <a:r>
              <a:rPr lang="el-GR" sz="1800" dirty="0"/>
              <a:t>πρόγραμμα </a:t>
            </a:r>
            <a:r>
              <a:rPr lang="el-GR" sz="1800" dirty="0" smtClean="0"/>
              <a:t>πηγαίνει σύμφωνα με τον προγραμματισμό, αλλά στη Δράση 5 (ανάπτυξη του εγχειριδίου για ένα εκπαιδευτικό εργαστήρι), ο υπεύθυνος για τη δράση εταίρος δεν κάνει τίποτα. Ο εκπρόσωπος του φορέα βρίσκει συνέχεια δικαιολογίες και υπόσχεται πράγματα, αλλά στην πραγματικότητα δεν κάνει κάτι. </a:t>
            </a:r>
          </a:p>
          <a:p>
            <a:pPr algn="just">
              <a:lnSpc>
                <a:spcPct val="150000"/>
              </a:lnSpc>
              <a:buFont typeface="Wingdings" panose="05000000000000000000" pitchFamily="2" charset="2"/>
              <a:buChar char="v"/>
            </a:pPr>
            <a:endParaRPr lang="el-GR" sz="1800" dirty="0"/>
          </a:p>
          <a:p>
            <a:pPr marL="0" indent="0" algn="ctr">
              <a:buNone/>
            </a:pPr>
            <a:r>
              <a:rPr lang="el-GR" sz="1800" b="1" i="1" dirty="0" smtClean="0"/>
              <a:t>Είστε ο Κώστας. Πώς θα διαχειριζόσασταν την κατάσταση;  </a:t>
            </a:r>
          </a:p>
          <a:p>
            <a:pPr marL="0" indent="0" algn="ctr">
              <a:buNone/>
            </a:pPr>
            <a:r>
              <a:rPr lang="el-GR" sz="1800" b="1" i="1" dirty="0" smtClean="0"/>
              <a:t>Τι συνέπειες θα είχαν οι αποφάσεις σας;</a:t>
            </a:r>
          </a:p>
        </p:txBody>
      </p:sp>
    </p:spTree>
    <p:extLst>
      <p:ext uri="{BB962C8B-B14F-4D97-AF65-F5344CB8AC3E}">
        <p14:creationId xmlns:p14="http://schemas.microsoft.com/office/powerpoint/2010/main" val="7243289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8229600" cy="1143000"/>
          </a:xfrm>
        </p:spPr>
        <p:txBody>
          <a:bodyPr/>
          <a:lstStyle/>
          <a:p>
            <a:pPr algn="r"/>
            <a:r>
              <a:rPr lang="el-GR" dirty="0"/>
              <a:t>δ</a:t>
            </a:r>
            <a:r>
              <a:rPr lang="el-GR" dirty="0" smtClean="0"/>
              <a:t>ιλήμματα και αποφάσεις… </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692696"/>
            <a:ext cx="677292" cy="677292"/>
          </a:xfrm>
        </p:spPr>
      </p:pic>
      <p:sp>
        <p:nvSpPr>
          <p:cNvPr id="5" name="2 - Θέση περιεχομένου"/>
          <p:cNvSpPr txBox="1">
            <a:spLocks/>
          </p:cNvSpPr>
          <p:nvPr/>
        </p:nvSpPr>
        <p:spPr>
          <a:xfrm>
            <a:off x="395536" y="1556792"/>
            <a:ext cx="8229600" cy="4752528"/>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50000"/>
              </a:lnSpc>
              <a:buFont typeface="Wingdings" panose="05000000000000000000" pitchFamily="2" charset="2"/>
              <a:buChar char="v"/>
            </a:pPr>
            <a:r>
              <a:rPr lang="el-GR" sz="1800" dirty="0" smtClean="0"/>
              <a:t>Η Άννα είναι υπεύθυνη ενός έργου σχετικά με εκμάθηση γλωσσών σε ενήλικες.  Δεν έχει μεγάλη εμπειρία από διαχείριση προγραμμάτων, αλλά η πρώτη φάση του έργου πηγαίνει καλά και εξελίσσεται σύμφωνα με το πλάνο υλοποίησης. Στην δεύτερη φάση του προγράμματος αρχίζουν να εμφανίζονται προβλήματα. Το έργο έπρεπε σε δύο χώρες (Ισπανία και Ιταλία) να συμπεριλάβει ηλικιωμένους ενήλικες στα προγράμματα εκμάθησης ξένων γλωσσών, αλλά είναι ξεκάθαρο ότι κάτι τέτοιο δεν γίνεται μιας και οι συγκεκριμένοι φορείς που έχουν αναλάβει τη δράση δεν έχουν πρόσβαση σε αυτή την ηλικιακή ομάδα (παρόλο που έτσι είχαν ισχυριστεί). Επιπρόσθετα, δεν επαρκούν τα χρήματα για τη μετάφραση του εκπαιδευτικού υλικού στις δυο γλώσσες.</a:t>
            </a:r>
          </a:p>
          <a:p>
            <a:pPr marL="0" indent="0" algn="ctr">
              <a:buNone/>
            </a:pPr>
            <a:endParaRPr lang="el-GR" sz="1800" b="1" i="1" dirty="0" smtClean="0"/>
          </a:p>
          <a:p>
            <a:pPr marL="0" indent="0" algn="ctr">
              <a:buNone/>
            </a:pPr>
            <a:r>
              <a:rPr lang="el-GR" sz="1800" b="1" i="1" dirty="0" smtClean="0"/>
              <a:t>Είστε η Άννα. Πώς θα διαχειριζόσασταν  τα παραπάνω προβλήματα, έχοντας κατά νου την πρόοδο του έργου, τις δράσεις, τους συμμετέχοντες φορείς και τον προϋπολογισμό!</a:t>
            </a:r>
          </a:p>
        </p:txBody>
      </p:sp>
    </p:spTree>
    <p:extLst>
      <p:ext uri="{BB962C8B-B14F-4D97-AF65-F5344CB8AC3E}">
        <p14:creationId xmlns:p14="http://schemas.microsoft.com/office/powerpoint/2010/main" val="26207014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0585" y="-387424"/>
            <a:ext cx="8229600" cy="1143000"/>
          </a:xfrm>
        </p:spPr>
        <p:txBody>
          <a:bodyPr>
            <a:normAutofit/>
          </a:bodyPr>
          <a:lstStyle/>
          <a:p>
            <a:r>
              <a:rPr lang="el-GR" dirty="0" smtClean="0"/>
              <a:t>χρήσιμες συμβουλές </a:t>
            </a:r>
            <a:endParaRPr lang="el-GR" dirty="0"/>
          </a:p>
        </p:txBody>
      </p:sp>
      <p:sp>
        <p:nvSpPr>
          <p:cNvPr id="5" name="2 - Θέση περιεχομένου"/>
          <p:cNvSpPr txBox="1">
            <a:spLocks/>
          </p:cNvSpPr>
          <p:nvPr/>
        </p:nvSpPr>
        <p:spPr>
          <a:xfrm>
            <a:off x="395536" y="1628800"/>
            <a:ext cx="8229600" cy="489317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54" y="188640"/>
            <a:ext cx="859731" cy="745576"/>
          </a:xfrm>
          <a:prstGeom prst="rect">
            <a:avLst/>
          </a:prstGeom>
        </p:spPr>
      </p:pic>
      <p:sp>
        <p:nvSpPr>
          <p:cNvPr id="7" name="TextBox 6"/>
          <p:cNvSpPr txBox="1"/>
          <p:nvPr/>
        </p:nvSpPr>
        <p:spPr>
          <a:xfrm>
            <a:off x="251520" y="888677"/>
            <a:ext cx="8568952" cy="5924699"/>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ü"/>
            </a:pPr>
            <a:r>
              <a:rPr lang="el-GR" sz="1700" dirty="0" smtClean="0">
                <a:latin typeface="+mj-lt"/>
              </a:rPr>
              <a:t>φτιάξτε</a:t>
            </a:r>
            <a:r>
              <a:rPr lang="el-GR" sz="1700" dirty="0">
                <a:latin typeface="+mj-lt"/>
              </a:rPr>
              <a:t> αναλυτικό πλάνο υλοποίησης και φροντίστε ο </a:t>
            </a:r>
            <a:r>
              <a:rPr lang="el-GR" sz="1700" dirty="0" smtClean="0">
                <a:latin typeface="+mj-lt"/>
              </a:rPr>
              <a:t>προϋπολογισμός </a:t>
            </a:r>
            <a:r>
              <a:rPr lang="el-GR" sz="1700" dirty="0">
                <a:latin typeface="+mj-lt"/>
              </a:rPr>
              <a:t>να το καλύπτει </a:t>
            </a:r>
            <a:r>
              <a:rPr lang="el-GR" sz="1700" dirty="0" smtClean="0">
                <a:latin typeface="+mj-lt"/>
              </a:rPr>
              <a:t>πλήρως</a:t>
            </a:r>
          </a:p>
          <a:p>
            <a:pPr marL="285750" indent="-285750">
              <a:spcBef>
                <a:spcPts val="600"/>
              </a:spcBef>
              <a:spcAft>
                <a:spcPts val="600"/>
              </a:spcAft>
              <a:buFont typeface="Wingdings" panose="05000000000000000000" pitchFamily="2" charset="2"/>
              <a:buChar char="ü"/>
            </a:pPr>
            <a:r>
              <a:rPr lang="el-GR" sz="1700" dirty="0" smtClean="0">
                <a:latin typeface="+mj-lt"/>
              </a:rPr>
              <a:t>βεβαιωθείτε </a:t>
            </a:r>
            <a:r>
              <a:rPr lang="el-GR" sz="1700" dirty="0">
                <a:latin typeface="+mj-lt"/>
              </a:rPr>
              <a:t>ότι οι εταίροι </a:t>
            </a:r>
            <a:r>
              <a:rPr lang="el-GR" sz="1700" dirty="0" smtClean="0">
                <a:latin typeface="+mj-lt"/>
              </a:rPr>
              <a:t>κατανοούν </a:t>
            </a:r>
            <a:r>
              <a:rPr lang="el-GR" sz="1700" dirty="0">
                <a:latin typeface="+mj-lt"/>
              </a:rPr>
              <a:t>το έργο καθώς και το ρόλο τους σε αυτό - </a:t>
            </a:r>
            <a:r>
              <a:rPr lang="el-GR" sz="1700" dirty="0" smtClean="0">
                <a:latin typeface="+mj-lt"/>
              </a:rPr>
              <a:t>εκμεταλλευτείτε </a:t>
            </a:r>
            <a:r>
              <a:rPr lang="el-GR" sz="1700" dirty="0">
                <a:latin typeface="+mj-lt"/>
              </a:rPr>
              <a:t>την εναρκτήρια συνάντηση για </a:t>
            </a:r>
            <a:r>
              <a:rPr lang="el-GR" sz="1700" dirty="0" smtClean="0">
                <a:latin typeface="+mj-lt"/>
              </a:rPr>
              <a:t>αυτό</a:t>
            </a:r>
          </a:p>
          <a:p>
            <a:pPr marL="285750" indent="-285750">
              <a:spcBef>
                <a:spcPts val="600"/>
              </a:spcBef>
              <a:spcAft>
                <a:spcPts val="600"/>
              </a:spcAft>
              <a:buFont typeface="Wingdings" panose="05000000000000000000" pitchFamily="2" charset="2"/>
              <a:buChar char="ü"/>
            </a:pPr>
            <a:r>
              <a:rPr lang="el-GR" sz="1700" dirty="0" smtClean="0">
                <a:latin typeface="+mj-lt"/>
              </a:rPr>
              <a:t>να </a:t>
            </a:r>
            <a:r>
              <a:rPr lang="el-GR" sz="1700" dirty="0">
                <a:latin typeface="+mj-lt"/>
              </a:rPr>
              <a:t>θυμάστε ότι συνεργάζεστε με ανθρώπους και όχι με οργανισμούς ή </a:t>
            </a:r>
            <a:r>
              <a:rPr lang="el-GR" sz="1700" dirty="0" smtClean="0">
                <a:latin typeface="+mj-lt"/>
              </a:rPr>
              <a:t>εταιρείες</a:t>
            </a:r>
          </a:p>
          <a:p>
            <a:pPr marL="285750" indent="-285750">
              <a:spcBef>
                <a:spcPts val="600"/>
              </a:spcBef>
              <a:spcAft>
                <a:spcPts val="600"/>
              </a:spcAft>
              <a:buFont typeface="Wingdings" panose="05000000000000000000" pitchFamily="2" charset="2"/>
              <a:buChar char="ü"/>
            </a:pPr>
            <a:r>
              <a:rPr lang="el-GR" sz="1700" dirty="0" smtClean="0">
                <a:latin typeface="+mj-lt"/>
              </a:rPr>
              <a:t>προσπαθήστε να γνωριστούν καλά όλοι οι εκπρόσωποι από τους συμμετέχοντες φορείς, αλλά προσέξτε τις πολύ "προσωπικές" σχέσεις</a:t>
            </a:r>
          </a:p>
          <a:p>
            <a:pPr marL="285750" indent="-285750">
              <a:spcBef>
                <a:spcPts val="600"/>
              </a:spcBef>
              <a:spcAft>
                <a:spcPts val="600"/>
              </a:spcAft>
              <a:buFont typeface="Wingdings" panose="05000000000000000000" pitchFamily="2" charset="2"/>
              <a:buChar char="ü"/>
            </a:pPr>
            <a:r>
              <a:rPr lang="el-GR" sz="1700" dirty="0" smtClean="0">
                <a:latin typeface="+mj-lt"/>
              </a:rPr>
              <a:t>προσπαθήστε </a:t>
            </a:r>
            <a:r>
              <a:rPr lang="el-GR" sz="1700" dirty="0">
                <a:latin typeface="+mj-lt"/>
              </a:rPr>
              <a:t>να αποφύγετε τη δημιουργία "κυρίαρχων" ομάδων ανάμεσα στους φορείς - συμπεριλάβετε όλους τους </a:t>
            </a:r>
            <a:r>
              <a:rPr lang="el-GR" sz="1700" dirty="0" smtClean="0">
                <a:latin typeface="+mj-lt"/>
              </a:rPr>
              <a:t>φορείς</a:t>
            </a:r>
          </a:p>
          <a:p>
            <a:pPr marL="285750" indent="-285750">
              <a:spcBef>
                <a:spcPts val="600"/>
              </a:spcBef>
              <a:spcAft>
                <a:spcPts val="600"/>
              </a:spcAft>
              <a:buFont typeface="Wingdings" panose="05000000000000000000" pitchFamily="2" charset="2"/>
              <a:buChar char="ü"/>
            </a:pPr>
            <a:r>
              <a:rPr lang="el-GR" sz="1700" dirty="0" smtClean="0">
                <a:latin typeface="+mj-lt"/>
              </a:rPr>
              <a:t>δώστε </a:t>
            </a:r>
            <a:r>
              <a:rPr lang="el-GR" sz="1700" dirty="0">
                <a:latin typeface="+mj-lt"/>
              </a:rPr>
              <a:t>στους φορείς απλές και ακριβείς πληροφορίες και οδηγίες - αποφύγετε τον καταιγισμό </a:t>
            </a:r>
            <a:r>
              <a:rPr lang="el-GR" sz="1700" dirty="0" smtClean="0">
                <a:latin typeface="+mj-lt"/>
              </a:rPr>
              <a:t>πληροφοριών</a:t>
            </a:r>
          </a:p>
          <a:p>
            <a:pPr marL="285750" indent="-285750">
              <a:spcBef>
                <a:spcPts val="600"/>
              </a:spcBef>
              <a:spcAft>
                <a:spcPts val="600"/>
              </a:spcAft>
              <a:buFont typeface="Wingdings" panose="05000000000000000000" pitchFamily="2" charset="2"/>
              <a:buChar char="ü"/>
            </a:pPr>
            <a:r>
              <a:rPr lang="el-GR" sz="1700" dirty="0" smtClean="0">
                <a:latin typeface="+mj-lt"/>
              </a:rPr>
              <a:t>βεβαιωθείτε </a:t>
            </a:r>
            <a:r>
              <a:rPr lang="el-GR" sz="1700" dirty="0">
                <a:latin typeface="+mj-lt"/>
              </a:rPr>
              <a:t>ότι παρακολουθείτε τη σχέση ανάμεσα στην υλοποίηση των δράσεων και στην επίτευξη των επιμέρους στόχων - ποτέ μην ξεχνάτε τους τελικούς στόχους του </a:t>
            </a:r>
            <a:r>
              <a:rPr lang="el-GR" sz="1700" dirty="0" smtClean="0">
                <a:latin typeface="+mj-lt"/>
              </a:rPr>
              <a:t>έργου</a:t>
            </a:r>
          </a:p>
          <a:p>
            <a:pPr marL="285750" indent="-285750">
              <a:spcBef>
                <a:spcPts val="600"/>
              </a:spcBef>
              <a:spcAft>
                <a:spcPts val="600"/>
              </a:spcAft>
              <a:buFont typeface="Wingdings" panose="05000000000000000000" pitchFamily="2" charset="2"/>
              <a:buChar char="ü"/>
            </a:pPr>
            <a:r>
              <a:rPr lang="el-GR" sz="1700" dirty="0" smtClean="0">
                <a:latin typeface="+mj-lt"/>
              </a:rPr>
              <a:t>βεβαιωθείτε </a:t>
            </a:r>
            <a:r>
              <a:rPr lang="el-GR" sz="1700" dirty="0">
                <a:latin typeface="+mj-lt"/>
              </a:rPr>
              <a:t>ότι έχετε αναπτύξει ένα διαρκές σύστημα επικοινωνίας ανάμεσα στους φορείς - συμπεριλάβετε και εκείνους που μπορεί κάποιες δράσεις να μην τους αφορούν άμεσα</a:t>
            </a:r>
          </a:p>
          <a:p>
            <a:pPr marL="285750" indent="-285750">
              <a:spcBef>
                <a:spcPts val="600"/>
              </a:spcBef>
              <a:spcAft>
                <a:spcPts val="600"/>
              </a:spcAft>
              <a:buFontTx/>
              <a:buChar char="-"/>
            </a:pPr>
            <a:endParaRPr lang="el-GR" sz="1700" dirty="0"/>
          </a:p>
          <a:p>
            <a:pPr>
              <a:spcBef>
                <a:spcPts val="600"/>
              </a:spcBef>
              <a:spcAft>
                <a:spcPts val="600"/>
              </a:spcAft>
            </a:pPr>
            <a:endParaRPr lang="el-GR" sz="1700" dirty="0" smtClean="0"/>
          </a:p>
        </p:txBody>
      </p:sp>
    </p:spTree>
    <p:extLst>
      <p:ext uri="{BB962C8B-B14F-4D97-AF65-F5344CB8AC3E}">
        <p14:creationId xmlns:p14="http://schemas.microsoft.com/office/powerpoint/2010/main" val="25559829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0585" y="-243408"/>
            <a:ext cx="8229600" cy="1143000"/>
          </a:xfrm>
        </p:spPr>
        <p:txBody>
          <a:bodyPr>
            <a:normAutofit/>
          </a:bodyPr>
          <a:lstStyle/>
          <a:p>
            <a:r>
              <a:rPr lang="el-GR" dirty="0" smtClean="0"/>
              <a:t>χρήσιμες συμβουλές</a:t>
            </a:r>
            <a:endParaRPr lang="el-GR" dirty="0"/>
          </a:p>
        </p:txBody>
      </p:sp>
      <p:sp>
        <p:nvSpPr>
          <p:cNvPr id="5" name="2 - Θέση περιεχομένου"/>
          <p:cNvSpPr txBox="1">
            <a:spLocks/>
          </p:cNvSpPr>
          <p:nvPr/>
        </p:nvSpPr>
        <p:spPr>
          <a:xfrm>
            <a:off x="395536" y="1628800"/>
            <a:ext cx="8229600" cy="489317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54" y="260648"/>
            <a:ext cx="859731" cy="745576"/>
          </a:xfrm>
          <a:prstGeom prst="rect">
            <a:avLst/>
          </a:prstGeom>
        </p:spPr>
      </p:pic>
      <p:sp>
        <p:nvSpPr>
          <p:cNvPr id="7" name="TextBox 6"/>
          <p:cNvSpPr txBox="1"/>
          <p:nvPr/>
        </p:nvSpPr>
        <p:spPr>
          <a:xfrm>
            <a:off x="251520" y="1052736"/>
            <a:ext cx="8568952" cy="5616922"/>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ü"/>
            </a:pPr>
            <a:r>
              <a:rPr lang="el-GR" sz="1700" dirty="0"/>
              <a:t>να θυμάστε ότι το έργο δεν είναι μόνο του συντονιστή φορέα - είναι </a:t>
            </a:r>
            <a:r>
              <a:rPr lang="el-GR" sz="1700" dirty="0" smtClean="0"/>
              <a:t>της σύμπραξης!</a:t>
            </a:r>
            <a:endParaRPr lang="el-GR" sz="1700" dirty="0"/>
          </a:p>
          <a:p>
            <a:pPr marL="285750" indent="-285750">
              <a:spcBef>
                <a:spcPts val="600"/>
              </a:spcBef>
              <a:spcAft>
                <a:spcPts val="600"/>
              </a:spcAft>
              <a:buFont typeface="Wingdings" panose="05000000000000000000" pitchFamily="2" charset="2"/>
              <a:buChar char="ü"/>
            </a:pPr>
            <a:r>
              <a:rPr lang="el-GR" sz="1700" dirty="0" smtClean="0">
                <a:latin typeface="+mj-lt"/>
              </a:rPr>
              <a:t>χρησιμοποιήστε </a:t>
            </a:r>
            <a:r>
              <a:rPr lang="el-GR" sz="1700" dirty="0">
                <a:latin typeface="+mj-lt"/>
              </a:rPr>
              <a:t>τις συναντήσεις για να κάνετε σύντομη ανασκόπηση του έργου και να εξηγήσετε τις μελλοντικές δράσεις  - οι συμμετέχοντες φορείς πρέπει να καταλάβουν τη σημασία των δράσεων που γίνονται τώρα σε σχέση με τους απώτερους στόχους του </a:t>
            </a:r>
            <a:r>
              <a:rPr lang="el-GR" sz="1700" dirty="0" smtClean="0">
                <a:latin typeface="+mj-lt"/>
              </a:rPr>
              <a:t>έργου</a:t>
            </a:r>
          </a:p>
          <a:p>
            <a:pPr marL="285750" indent="-285750">
              <a:spcBef>
                <a:spcPts val="600"/>
              </a:spcBef>
              <a:spcAft>
                <a:spcPts val="600"/>
              </a:spcAft>
              <a:buFont typeface="Wingdings" panose="05000000000000000000" pitchFamily="2" charset="2"/>
              <a:buChar char="ü"/>
            </a:pPr>
            <a:r>
              <a:rPr lang="el-GR" sz="1700" dirty="0" smtClean="0">
                <a:latin typeface="+mj-lt"/>
              </a:rPr>
              <a:t>κατασκευάστε και </a:t>
            </a:r>
            <a:r>
              <a:rPr lang="el-GR" sz="1700" dirty="0">
                <a:latin typeface="+mj-lt"/>
              </a:rPr>
              <a:t>συντηρείστε μία καλοσχεδιασμένη ιστοσελίδα για το έργο, φροντίστε η ιστοσελίδα να αποτελέσει εργαλείο συνεργασίας με τους συμμετέχοντες φορείς και εμπλέξτε τους όλους στη διαμόρφωση του </a:t>
            </a:r>
            <a:r>
              <a:rPr lang="el-GR" sz="1700" dirty="0" smtClean="0">
                <a:latin typeface="+mj-lt"/>
              </a:rPr>
              <a:t>περιεχομένου</a:t>
            </a:r>
          </a:p>
          <a:p>
            <a:pPr marL="285750" indent="-285750">
              <a:spcBef>
                <a:spcPts val="600"/>
              </a:spcBef>
              <a:spcAft>
                <a:spcPts val="600"/>
              </a:spcAft>
              <a:buFont typeface="Wingdings" panose="05000000000000000000" pitchFamily="2" charset="2"/>
              <a:buChar char="ü"/>
            </a:pPr>
            <a:r>
              <a:rPr lang="el-GR" sz="1700" dirty="0" smtClean="0">
                <a:latin typeface="+mj-lt"/>
              </a:rPr>
              <a:t>φανείτε </a:t>
            </a:r>
            <a:r>
              <a:rPr lang="el-GR" sz="1700" dirty="0">
                <a:latin typeface="+mj-lt"/>
              </a:rPr>
              <a:t>τολμηροί να αλλάξετε κατεύθυνση στο έργο, εφόσον υπάρχουν σοβαρές ενδείξεις ότι η αλλαγή θα είναι καλή για το </a:t>
            </a:r>
            <a:r>
              <a:rPr lang="el-GR" sz="1700" dirty="0" smtClean="0">
                <a:latin typeface="+mj-lt"/>
              </a:rPr>
              <a:t>έργο</a:t>
            </a:r>
          </a:p>
          <a:p>
            <a:pPr marL="285750" indent="-285750">
              <a:spcBef>
                <a:spcPts val="600"/>
              </a:spcBef>
              <a:spcAft>
                <a:spcPts val="600"/>
              </a:spcAft>
              <a:buFont typeface="Wingdings" panose="05000000000000000000" pitchFamily="2" charset="2"/>
              <a:buChar char="ü"/>
            </a:pPr>
            <a:r>
              <a:rPr lang="el-GR" sz="1700" dirty="0" smtClean="0">
                <a:latin typeface="+mj-lt"/>
              </a:rPr>
              <a:t>να </a:t>
            </a:r>
            <a:r>
              <a:rPr lang="el-GR" sz="1700" dirty="0">
                <a:latin typeface="+mj-lt"/>
              </a:rPr>
              <a:t>είστε ειλικρινείς με τους συμμετέχοντες φορείς: να εκφράζετε την ικανοποίηση σας ή την απογοήτευση σας από τη δουλειά τους, αλλά βεβαιωθείτε ότι αυτό γίνεται με φιλικό τρόπο και αποφύγετε προσωπική </a:t>
            </a:r>
            <a:r>
              <a:rPr lang="el-GR" sz="1700" dirty="0" smtClean="0">
                <a:latin typeface="+mj-lt"/>
              </a:rPr>
              <a:t>κριτική</a:t>
            </a:r>
          </a:p>
          <a:p>
            <a:pPr marL="285750" indent="-285750">
              <a:spcBef>
                <a:spcPts val="600"/>
              </a:spcBef>
              <a:spcAft>
                <a:spcPts val="600"/>
              </a:spcAft>
              <a:buFont typeface="Wingdings" panose="05000000000000000000" pitchFamily="2" charset="2"/>
              <a:buChar char="ü"/>
            </a:pPr>
            <a:r>
              <a:rPr lang="el-GR" sz="1700" dirty="0" smtClean="0">
                <a:latin typeface="+mj-lt"/>
              </a:rPr>
              <a:t>δημιουργείστε </a:t>
            </a:r>
            <a:r>
              <a:rPr lang="el-GR" sz="1700" dirty="0">
                <a:latin typeface="+mj-lt"/>
              </a:rPr>
              <a:t>φιλικό κλίμα κατά τη διάρκεια των συναντήσεων - κανένας από τους συμμετέχοντες δεν θα πρέπει να φοβάται να πει τη γνώμη του </a:t>
            </a:r>
            <a:r>
              <a:rPr lang="el-GR" sz="1700" dirty="0" smtClean="0">
                <a:latin typeface="+mj-lt"/>
              </a:rPr>
              <a:t>ελεύθερα</a:t>
            </a:r>
          </a:p>
          <a:p>
            <a:pPr marL="285750" indent="-285750">
              <a:spcBef>
                <a:spcPts val="600"/>
              </a:spcBef>
              <a:spcAft>
                <a:spcPts val="600"/>
              </a:spcAft>
              <a:buFont typeface="Wingdings" panose="05000000000000000000" pitchFamily="2" charset="2"/>
              <a:buChar char="ü"/>
            </a:pPr>
            <a:r>
              <a:rPr lang="el-GR" sz="1700" dirty="0" smtClean="0">
                <a:latin typeface="+mj-lt"/>
              </a:rPr>
              <a:t>χρησιμοποιήστε </a:t>
            </a:r>
            <a:r>
              <a:rPr lang="el-GR" sz="1700" dirty="0">
                <a:latin typeface="+mj-lt"/>
              </a:rPr>
              <a:t>τη σύμπραξη και για άλλες συνεργασίες κατά τη διάρκεια του έργου και σχεδιάστε νέο έργο πριν την ολοκλήρωση του υφιστάμενου έργου</a:t>
            </a:r>
          </a:p>
          <a:p>
            <a:pPr>
              <a:spcBef>
                <a:spcPts val="600"/>
              </a:spcBef>
              <a:spcAft>
                <a:spcPts val="600"/>
              </a:spcAft>
            </a:pPr>
            <a:endParaRPr lang="el-GR" sz="1700" dirty="0">
              <a:latin typeface="+mj-lt"/>
            </a:endParaRPr>
          </a:p>
        </p:txBody>
      </p:sp>
    </p:spTree>
    <p:extLst>
      <p:ext uri="{BB962C8B-B14F-4D97-AF65-F5344CB8AC3E}">
        <p14:creationId xmlns:p14="http://schemas.microsoft.com/office/powerpoint/2010/main" val="38540993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548680"/>
            <a:ext cx="8274323" cy="4968552"/>
          </a:xfrm>
        </p:spPr>
      </p:pic>
    </p:spTree>
    <p:extLst>
      <p:ext uri="{BB962C8B-B14F-4D97-AF65-F5344CB8AC3E}">
        <p14:creationId xmlns:p14="http://schemas.microsoft.com/office/powerpoint/2010/main" val="7590455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564904"/>
            <a:ext cx="8229600" cy="1143000"/>
          </a:xfrm>
        </p:spPr>
        <p:txBody>
          <a:bodyPr/>
          <a:lstStyle/>
          <a:p>
            <a:r>
              <a:rPr lang="el-GR" dirty="0" smtClean="0"/>
              <a:t>Ευχαριστώ για την προσοχή!</a:t>
            </a:r>
            <a:endParaRPr lang="el-GR" dirty="0"/>
          </a:p>
        </p:txBody>
      </p:sp>
    </p:spTree>
    <p:extLst>
      <p:ext uri="{BB962C8B-B14F-4D97-AF65-F5344CB8AC3E}">
        <p14:creationId xmlns:p14="http://schemas.microsoft.com/office/powerpoint/2010/main" val="2209204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Κοινά χαρακτηριστικά έργων</a:t>
            </a:r>
            <a:endParaRPr lang="el-GR" dirty="0"/>
          </a:p>
        </p:txBody>
      </p:sp>
      <p:sp>
        <p:nvSpPr>
          <p:cNvPr id="3" name="2 - Θέση περιεχομένου"/>
          <p:cNvSpPr>
            <a:spLocks noGrp="1"/>
          </p:cNvSpPr>
          <p:nvPr>
            <p:ph idx="1"/>
          </p:nvPr>
        </p:nvSpPr>
        <p:spPr/>
        <p:txBody>
          <a:bodyPr>
            <a:normAutofit/>
          </a:bodyPr>
          <a:lstStyle/>
          <a:p>
            <a:r>
              <a:rPr lang="el-GR" dirty="0" smtClean="0"/>
              <a:t>Αντικειμενικός σκοπός</a:t>
            </a:r>
          </a:p>
          <a:p>
            <a:r>
              <a:rPr lang="el-GR" dirty="0" smtClean="0"/>
              <a:t>Κύκλος ζωής</a:t>
            </a:r>
          </a:p>
          <a:p>
            <a:r>
              <a:rPr lang="el-GR" dirty="0" smtClean="0"/>
              <a:t>Επιμέρους δραστηριότητες</a:t>
            </a:r>
          </a:p>
          <a:p>
            <a:r>
              <a:rPr lang="el-GR" dirty="0" smtClean="0"/>
              <a:t>Μοναδικότητα</a:t>
            </a:r>
          </a:p>
          <a:p>
            <a:r>
              <a:rPr lang="el-GR" dirty="0" smtClean="0"/>
              <a:t>Χρονικός ορίζοντας </a:t>
            </a:r>
          </a:p>
          <a:p>
            <a:r>
              <a:rPr lang="el-GR" dirty="0" smtClean="0"/>
              <a:t>Διαθέσιμοι πόροι</a:t>
            </a:r>
          </a:p>
          <a:p>
            <a:r>
              <a:rPr lang="el-GR" dirty="0" smtClean="0"/>
              <a:t>Παραδοτέα</a:t>
            </a:r>
          </a:p>
          <a:p>
            <a:r>
              <a:rPr lang="el-GR" dirty="0" smtClean="0"/>
              <a:t>Υπεύθυνος διαχείρισης ομάδας έργου</a:t>
            </a:r>
            <a:endParaRPr lang="el-GR" dirty="0"/>
          </a:p>
        </p:txBody>
      </p:sp>
    </p:spTree>
    <p:extLst>
      <p:ext uri="{BB962C8B-B14F-4D97-AF65-F5344CB8AC3E}">
        <p14:creationId xmlns:p14="http://schemas.microsoft.com/office/powerpoint/2010/main" val="260483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Πλεκτό">
  <a:themeElements>
    <a:clrScheme name="Πλεκτό">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Διάμεσος">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λεκτό">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670</TotalTime>
  <Words>3030</Words>
  <Application>Microsoft Office PowerPoint</Application>
  <PresentationFormat>Προβολή στην οθόνη (4:3)</PresentationFormat>
  <Paragraphs>753</Paragraphs>
  <Slides>87</Slides>
  <Notes>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87</vt:i4>
      </vt:variant>
    </vt:vector>
  </HeadingPairs>
  <TitlesOfParts>
    <vt:vector size="91" baseType="lpstr">
      <vt:lpstr>Πλεκτό</vt:lpstr>
      <vt:lpstr>Microsoft Excel Worksheet</vt:lpstr>
      <vt:lpstr>Worksheet</vt:lpstr>
      <vt:lpstr>Φύλλο εργασίας</vt:lpstr>
      <vt:lpstr>Παρουσίαση του PowerPoint</vt:lpstr>
      <vt:lpstr>Παρουσίαση του PowerPoint</vt:lpstr>
      <vt:lpstr>περιεχόμενα</vt:lpstr>
      <vt:lpstr>Στάδια του έργου</vt:lpstr>
      <vt:lpstr>γενικά για την έννοια του έργου</vt:lpstr>
      <vt:lpstr>Τι είναι έργο;</vt:lpstr>
      <vt:lpstr>Τα έργα είναι προσωρινά</vt:lpstr>
      <vt:lpstr>Το αποτέλεσμα ενός έργου είναι μοναδικό</vt:lpstr>
      <vt:lpstr>Κοινά χαρακτηριστικά έργων</vt:lpstr>
      <vt:lpstr>Τριπλός περιορισμός </vt:lpstr>
      <vt:lpstr>Χαρακτηριστικά Project Manager</vt:lpstr>
      <vt:lpstr>Επικοινωνία με χρηματοδότη</vt:lpstr>
      <vt:lpstr>Θέματα που δεν περιλαμβάνονται στη διαχείριση του έργου</vt:lpstr>
      <vt:lpstr>Διαχείριση έργου</vt:lpstr>
      <vt:lpstr>υλοποίηση έργου</vt:lpstr>
      <vt:lpstr>εσωτερική οργάνωση οργανισμού</vt:lpstr>
      <vt:lpstr>υπογραφή συμβολαίου/σύμβασης </vt:lpstr>
      <vt:lpstr>Πιθανές τροποποιήσεις του συμβολαίου</vt:lpstr>
      <vt:lpstr>Πιθανές τροποποιήσεις του συμβολαίου</vt:lpstr>
      <vt:lpstr>Ομάδα έργου</vt:lpstr>
      <vt:lpstr>Διαμάχες στον κύκλο ζωής ενός έργου</vt:lpstr>
      <vt:lpstr>Κατηγορίες συγκρούσεων</vt:lpstr>
      <vt:lpstr>Άσκηση 1 </vt:lpstr>
      <vt:lpstr>Κανόνες δημοσιότητας</vt:lpstr>
      <vt:lpstr>Οδηγός Δημοσιότητας της ΕΕ</vt:lpstr>
      <vt:lpstr>Τεχνική υλοποίηση  Σκοπός της υλοποίησης </vt:lpstr>
      <vt:lpstr>Διοργάνωση εναρκτήριας συνάντησης</vt:lpstr>
      <vt:lpstr>Εναρκτήρια συνάντηση…</vt:lpstr>
      <vt:lpstr>…υπόδειγμα πρακτικών συνάντησης</vt:lpstr>
      <vt:lpstr>Η εναρκτήρια συνάντηση προσφέρει:</vt:lpstr>
      <vt:lpstr>Κατανόηση στοιχείων έργου</vt:lpstr>
      <vt:lpstr>Άσκηση 2</vt:lpstr>
      <vt:lpstr>Κατανόηση βασικών στοιχείων έργου </vt:lpstr>
      <vt:lpstr>Παρουσίαση του PowerPoint</vt:lpstr>
      <vt:lpstr>κύρια σημεία</vt:lpstr>
      <vt:lpstr>Ενδεικτικές κατηγορίες δράσεων: </vt:lpstr>
      <vt:lpstr>Πλάνο υλοποίησης</vt:lpstr>
      <vt:lpstr>Πλάνο υλοποίησης</vt:lpstr>
      <vt:lpstr>Χρονοδιάγραμμα</vt:lpstr>
      <vt:lpstr>Χρονοδιάγραμμα</vt:lpstr>
      <vt:lpstr>Χρονοδιάγραμμα</vt:lpstr>
      <vt:lpstr>Παρουσίαση του PowerPoint</vt:lpstr>
      <vt:lpstr>Παρουσίαση του PowerPoint</vt:lpstr>
      <vt:lpstr>Θετικά και αρνητικά σημεία για τα Διαγράμματα Gantt</vt:lpstr>
      <vt:lpstr>Διαχείριση χρόνου</vt:lpstr>
      <vt:lpstr>Κατάρτιση πλάνου δράσεων</vt:lpstr>
      <vt:lpstr>Κατανομή εργασιών</vt:lpstr>
      <vt:lpstr>Άσκηση 3</vt:lpstr>
      <vt:lpstr>Υποστηρικτικά πλάνα</vt:lpstr>
      <vt:lpstr>Παρακολούθηση/έλεγχος υλοποίησης έργου</vt:lpstr>
      <vt:lpstr>Σύστημα παρακολούθησης έργου</vt:lpstr>
      <vt:lpstr>αλλαγές στην υλοποίηση </vt:lpstr>
      <vt:lpstr>Έντυπο παρακολούθησης προόδου έργου </vt:lpstr>
      <vt:lpstr>παρακολούθηση δράσεων</vt:lpstr>
      <vt:lpstr>Πλάνο παρακολούθησης </vt:lpstr>
      <vt:lpstr>Πλάνο προϋπολογισμού</vt:lpstr>
      <vt:lpstr>Πλάνο προϋπολογισμού </vt:lpstr>
      <vt:lpstr>προτεινόμενη  συμπλήρωση</vt:lpstr>
      <vt:lpstr>προτεινόμενη  συμπλήρωση</vt:lpstr>
      <vt:lpstr>Υποβολή εκθέσεων</vt:lpstr>
      <vt:lpstr> Περιοδικές εκθέσεις προόδου</vt:lpstr>
      <vt:lpstr>Τελική έκθεση έργου</vt:lpstr>
      <vt:lpstr>Οικονομικοί έλεγχοι</vt:lpstr>
      <vt:lpstr>Ολοκλήρωση έργου</vt:lpstr>
      <vt:lpstr>Ολοκλήρωση έργου</vt:lpstr>
      <vt:lpstr>Πλαίσιο επιτυχίας διαχείρισης έργων</vt:lpstr>
      <vt:lpstr>9 Γνωστικές περιοχές της διαχείρισης έργων</vt:lpstr>
      <vt:lpstr>Χρήσιμες ιστοσελίδες για διαχείριση έργων</vt:lpstr>
      <vt:lpstr>Χρήσιμες ιστοσελίδες</vt:lpstr>
      <vt:lpstr>Εργαλεία διαχείρισης έργων (ενδεικτικά)</vt:lpstr>
      <vt:lpstr>Παρουσίαση του PowerPoint</vt:lpstr>
      <vt:lpstr>Παρουσίαση του PowerPoint</vt:lpstr>
      <vt:lpstr>Παρουσίαση του PowerPoint</vt:lpstr>
      <vt:lpstr>Πλάνο δράσεων</vt:lpstr>
      <vt:lpstr>Κατανομή εργασιών</vt:lpstr>
      <vt:lpstr>Παρακολούθηση δράσεων</vt:lpstr>
      <vt:lpstr>Πλάνο παρακολούθησης </vt:lpstr>
      <vt:lpstr>Έντυπο παρακολούθησης προόδου έργου </vt:lpstr>
      <vt:lpstr>Παρουσίαση του PowerPoint</vt:lpstr>
      <vt:lpstr>διλήμματα και αποφάσεις… </vt:lpstr>
      <vt:lpstr>διλήμματα και αποφάσεις… </vt:lpstr>
      <vt:lpstr>διλήμματα και αποφάσεις… </vt:lpstr>
      <vt:lpstr>διλήμματα και αποφάσεις… </vt:lpstr>
      <vt:lpstr>χρήσιμες συμβουλές </vt:lpstr>
      <vt:lpstr>χρήσιμες συμβουλές</vt:lpstr>
      <vt:lpstr>Παρουσίαση του PowerPoint</vt:lpstr>
      <vt:lpstr>Ευχαριστώ για την προσοχή!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Sot</dc:creator>
  <cp:lastModifiedBy>Αλεξάνδρα</cp:lastModifiedBy>
  <cp:revision>62</cp:revision>
  <dcterms:created xsi:type="dcterms:W3CDTF">2016-03-21T20:19:51Z</dcterms:created>
  <dcterms:modified xsi:type="dcterms:W3CDTF">2016-05-16T08:20:31Z</dcterms:modified>
</cp:coreProperties>
</file>