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573" r:id="rId4"/>
    <p:sldId id="572" r:id="rId5"/>
    <p:sldId id="582" r:id="rId6"/>
    <p:sldId id="583" r:id="rId7"/>
    <p:sldId id="584" r:id="rId8"/>
    <p:sldId id="591" r:id="rId9"/>
    <p:sldId id="585" r:id="rId10"/>
    <p:sldId id="587" r:id="rId11"/>
    <p:sldId id="588" r:id="rId12"/>
    <p:sldId id="589" r:id="rId13"/>
    <p:sldId id="599" r:id="rId14"/>
    <p:sldId id="571" r:id="rId15"/>
    <p:sldId id="423" r:id="rId16"/>
    <p:sldId id="427" r:id="rId17"/>
    <p:sldId id="592" r:id="rId18"/>
    <p:sldId id="598" r:id="rId19"/>
    <p:sldId id="597" r:id="rId20"/>
    <p:sldId id="593" r:id="rId21"/>
    <p:sldId id="600" r:id="rId22"/>
    <p:sldId id="594" r:id="rId23"/>
    <p:sldId id="596" r:id="rId24"/>
    <p:sldId id="595" r:id="rId25"/>
    <p:sldId id="415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9A"/>
    <a:srgbClr val="204B9B"/>
    <a:srgbClr val="204A9A"/>
    <a:srgbClr val="1D4999"/>
    <a:srgbClr val="204B9A"/>
    <a:srgbClr val="25509D"/>
    <a:srgbClr val="214C9B"/>
    <a:srgbClr val="385FA5"/>
    <a:srgbClr val="244F9C"/>
    <a:srgbClr val="28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3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58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34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67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3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05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09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89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0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9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19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8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4216-DFF3-46BE-87C3-E41186FC599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2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0590D23-46AE-4C53-95B6-CD1D1EB2B4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14476"/>
          <a:stretch/>
        </p:blipFill>
        <p:spPr>
          <a:xfrm>
            <a:off x="5300420" y="-170483"/>
            <a:ext cx="7795648" cy="7361695"/>
          </a:xfrm>
          <a:prstGeom prst="rect">
            <a:avLst/>
          </a:prstGeom>
        </p:spPr>
      </p:pic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36C119EC-9CEE-4AD2-84DC-14A207DC69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20566"/>
          <a:stretch/>
        </p:blipFill>
        <p:spPr>
          <a:xfrm>
            <a:off x="-914400" y="-170483"/>
            <a:ext cx="7156669" cy="736169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76218" y="1271752"/>
            <a:ext cx="9439561" cy="2473016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l-GR" sz="4400" dirty="0"/>
              <a:t>Τρίτη</a:t>
            </a:r>
            <a:r>
              <a:rPr lang="el-G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Εργαστηριακή Συνάντηση</a:t>
            </a:r>
            <a:br>
              <a:rPr lang="el-G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Μια μικρή εισαγωγή </a:t>
            </a:r>
            <a:b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</a:t>
            </a:r>
            <a:r>
              <a:rPr lang="el-G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Computing</a:t>
            </a:r>
            <a:endParaRPr lang="el-GR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6218" y="3938888"/>
            <a:ext cx="9439561" cy="863921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Άνθιμος Χαλκίδης, </a:t>
            </a:r>
            <a:r>
              <a:rPr lang="el-GR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Αρτεμησία</a:t>
            </a: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Στούμπα, </a:t>
            </a:r>
            <a:b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i="1" dirty="0">
                <a:solidFill>
                  <a:srgbClr val="002060"/>
                </a:solidFill>
              </a:rPr>
              <a:t>Αριστοτέλης </a:t>
            </a:r>
            <a:r>
              <a:rPr lang="el-GR" i="1" dirty="0" err="1">
                <a:solidFill>
                  <a:srgbClr val="002060"/>
                </a:solidFill>
              </a:rPr>
              <a:t>Γκιόλμας</a:t>
            </a:r>
            <a:r>
              <a:rPr lang="el-GR" i="1" dirty="0">
                <a:solidFill>
                  <a:srgbClr val="002060"/>
                </a:solidFill>
              </a:rPr>
              <a:t>, Ηλίας </a:t>
            </a:r>
            <a:r>
              <a:rPr lang="el-GR" i="1" dirty="0" err="1">
                <a:solidFill>
                  <a:srgbClr val="002060"/>
                </a:solidFill>
              </a:rPr>
              <a:t>Μπόικος</a:t>
            </a:r>
            <a:r>
              <a:rPr lang="el-GR" i="1" dirty="0">
                <a:solidFill>
                  <a:srgbClr val="002060"/>
                </a:solidFill>
              </a:rPr>
              <a:t>, Ειρήνη Χατζαρά</a:t>
            </a:r>
            <a:endParaRPr lang="el-GR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8DF5E33E-6F63-4674-8429-D203430683F5}"/>
              </a:ext>
            </a:extLst>
          </p:cNvPr>
          <p:cNvSpPr txBox="1">
            <a:spLocks/>
          </p:cNvSpPr>
          <p:nvPr/>
        </p:nvSpPr>
        <p:spPr>
          <a:xfrm>
            <a:off x="1376218" y="5159206"/>
            <a:ext cx="9439561" cy="1027097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ΠΜΣ </a:t>
            </a:r>
            <a:r>
              <a:rPr lang="el-GR" sz="2900" b="1" dirty="0">
                <a:solidFill>
                  <a:srgbClr val="A41C16"/>
                </a:solidFill>
                <a:effectLst/>
              </a:rPr>
              <a:t>Εκπαίδευση STEM και Συστήματα Εκπαιδευτικών Ρομποτικών Διατάξεων  </a:t>
            </a:r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ΠΤΔΕ ΕΚΠΑ</a:t>
            </a:r>
          </a:p>
          <a:p>
            <a:r>
              <a:rPr lang="el-GR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Εργαστήριο (Εκπαιδευτικής) Ρομποτικής Ι</a:t>
            </a:r>
          </a:p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πρίλιος</a:t>
            </a:r>
            <a:r>
              <a:rPr lang="el-G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86563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BCA84B-4961-47BD-99AB-4206D86E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διακόπτης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button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ως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ψηφιακή είσοδος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36370E-B822-42EE-9247-22F69512F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3CA9700-4AB8-4AE7-A3EF-DD046BF6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71" y="1970842"/>
            <a:ext cx="3330457" cy="36220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2F6C72-0ADD-4A7C-9114-A75209BCFB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3114" y="1370797"/>
            <a:ext cx="8676980" cy="54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4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458936-3B0D-494D-81EB-C48F5135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63" y="209258"/>
            <a:ext cx="9990338" cy="668263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049344E-AF84-440A-B897-C86DC33B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56" y="209258"/>
            <a:ext cx="2405848" cy="1802882"/>
          </a:xfrm>
        </p:spPr>
        <p:txBody>
          <a:bodyPr>
            <a:noAutofit/>
          </a:bodyPr>
          <a:lstStyle/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διακόπτης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button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ως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ψηφιακή είσοδος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3148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103887-30BE-42D1-A021-92B72002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>
            <a:normAutofit/>
          </a:bodyPr>
          <a:lstStyle/>
          <a:p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PROJECT 2 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Φανάρι κυκλοφορίας για οχήματα και πεζούς σε διάβαση πεζών έξω από σχολείο </a:t>
            </a:r>
            <a:endParaRPr lang="el-GR" sz="5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F0E740-598D-4EA2-A683-1F70471A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1704976"/>
            <a:ext cx="6219825" cy="4100512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C00000"/>
                </a:solidFill>
              </a:rPr>
              <a:t>ΕΝΔΙΑΦΕΡΟΝ</a:t>
            </a:r>
          </a:p>
          <a:p>
            <a:pPr marL="0" indent="0">
              <a:buNone/>
            </a:pPr>
            <a:r>
              <a:rPr lang="el-GR" sz="2000" dirty="0">
                <a:effectLst/>
              </a:rPr>
              <a:t>Ο αλγόριθμος που θα υλοποιήσετε εξαρτάται από τον τρόπο και την λεπτομέρεια που θα περιγράψετε το πρόβλημα.</a:t>
            </a:r>
          </a:p>
          <a:p>
            <a:pPr marL="0" indent="0">
              <a:buNone/>
            </a:pPr>
            <a:r>
              <a:rPr lang="el-GR" sz="2000" dirty="0">
                <a:effectLst/>
              </a:rPr>
              <a:t>Α. Θέλω όταν πατηθεί ο διακόπτης, να διακοπεί η κυκλοφορία των οχημάτων ώστε να ανάψει πράσινο για τους πεζούς για χ </a:t>
            </a:r>
            <a:r>
              <a:rPr lang="en-US" sz="2000" dirty="0">
                <a:effectLst/>
              </a:rPr>
              <a:t>sec</a:t>
            </a:r>
            <a:r>
              <a:rPr lang="el-GR" sz="20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l-GR" sz="2000" dirty="0">
                <a:effectLst/>
              </a:rPr>
              <a:t>Β. Θέλω όταν πατηθεί ο διακόπτης, να διακοπεί η κυκλοφορία των οχημάτων ώστε να ανάψει πράσινο για τους πεζούς</a:t>
            </a:r>
            <a:r>
              <a:rPr lang="en-US" sz="2000" dirty="0">
                <a:effectLst/>
              </a:rPr>
              <a:t> </a:t>
            </a:r>
            <a:r>
              <a:rPr lang="el-GR" sz="2000" dirty="0">
                <a:effectLst/>
              </a:rPr>
              <a:t>για χ </a:t>
            </a:r>
            <a:r>
              <a:rPr lang="en-US" sz="2000" dirty="0">
                <a:effectLst/>
              </a:rPr>
              <a:t>sec</a:t>
            </a:r>
            <a:r>
              <a:rPr lang="el-GR" sz="2000" dirty="0">
                <a:effectLst/>
              </a:rPr>
              <a:t>. </a:t>
            </a:r>
            <a:r>
              <a:rPr lang="el-GR" sz="2000" u="sng" dirty="0">
                <a:effectLst/>
              </a:rPr>
              <a:t>Δεν μπορεί να διακόπτεται η κυκλοφορία των οχημάτων πιο συχνά από </a:t>
            </a:r>
            <a:r>
              <a:rPr lang="en-US" sz="2000" u="sng" dirty="0">
                <a:effectLst/>
              </a:rPr>
              <a:t>y</a:t>
            </a:r>
            <a:r>
              <a:rPr lang="el-GR" sz="2000" u="sng" dirty="0">
                <a:effectLst/>
              </a:rPr>
              <a:t> </a:t>
            </a:r>
            <a:r>
              <a:rPr lang="en-US" sz="2000" u="sng" dirty="0">
                <a:effectLst/>
              </a:rPr>
              <a:t>sec.</a:t>
            </a:r>
            <a:endParaRPr lang="el-GR" sz="2000" u="sng" dirty="0">
              <a:effectLst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7E1D5FE-C79F-4B3B-9BDB-A82A22DDB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1995487"/>
            <a:ext cx="4245237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0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729574-110B-4199-9196-7B7C4273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Παιδαγωγικός </a:t>
            </a:r>
            <a:r>
              <a:rPr lang="el-GR" sz="4400" b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αναστοχασμός</a:t>
            </a:r>
            <a:r>
              <a:rPr lang="el-GR" sz="44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δημιουργία εκπαιδευτικού υλικού</a:t>
            </a:r>
            <a:endParaRPr lang="el-GR" b="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722FA87-7AA5-41F1-BA10-286D17CC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735" y="1800934"/>
            <a:ext cx="4289679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10D14E2-B508-4574-955C-214AF1679BFE}"/>
              </a:ext>
            </a:extLst>
          </p:cNvPr>
          <p:cNvSpPr/>
          <p:nvPr/>
        </p:nvSpPr>
        <p:spPr>
          <a:xfrm>
            <a:off x="1304925" y="4029075"/>
            <a:ext cx="4791076" cy="2076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34E68-C078-4611-8205-583CEB6739A8}"/>
              </a:ext>
            </a:extLst>
          </p:cNvPr>
          <p:cNvSpPr txBox="1"/>
          <p:nvPr/>
        </p:nvSpPr>
        <p:spPr>
          <a:xfrm>
            <a:off x="6407494" y="5421868"/>
            <a:ext cx="5051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Από το φύλλο εργαστηριακής άσκησης</a:t>
            </a:r>
          </a:p>
        </p:txBody>
      </p:sp>
    </p:spTree>
    <p:extLst>
      <p:ext uri="{BB962C8B-B14F-4D97-AF65-F5344CB8AC3E}">
        <p14:creationId xmlns:p14="http://schemas.microsoft.com/office/powerpoint/2010/main" val="414901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4B2DD8-5CCF-4238-BDF1-EC2AEAB6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981"/>
            <a:ext cx="10515600" cy="228156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Φύλλο Εργασίας</a:t>
            </a:r>
            <a:r>
              <a:rPr lang="en-US" dirty="0"/>
              <a:t> 3 </a:t>
            </a:r>
            <a:br>
              <a:rPr lang="en-US" dirty="0"/>
            </a:br>
            <a:br>
              <a:rPr lang="el-GR" dirty="0"/>
            </a:br>
            <a:r>
              <a:rPr lang="el-GR" dirty="0"/>
              <a:t>Εισαγωγή στο </a:t>
            </a:r>
            <a:r>
              <a:rPr lang="en-US" dirty="0"/>
              <a:t>Physical Computing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35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0ABC0-6213-49B0-ADD8-86C53254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Σχηματική ροή θεματολογίας στο Εργαστήριο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F8D17C-38EB-499D-98F0-FE0D74397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b="0" i="0" dirty="0">
                <a:effectLst/>
                <a:latin typeface="Open Sans" panose="020B0606030504020204" pitchFamily="34" charset="0"/>
              </a:rPr>
              <a:t>Εισαγωγή στο </a:t>
            </a:r>
            <a:r>
              <a:rPr lang="el-GR" b="0" i="0" dirty="0" err="1">
                <a:effectLst/>
                <a:latin typeface="Open Sans" panose="020B0606030504020204" pitchFamily="34" charset="0"/>
              </a:rPr>
              <a:t>Physical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 </a:t>
            </a:r>
            <a:r>
              <a:rPr lang="el-GR" b="0" i="0" dirty="0" err="1">
                <a:effectLst/>
                <a:latin typeface="Open Sans" panose="020B0606030504020204" pitchFamily="34" charset="0"/>
              </a:rPr>
              <a:t>Computing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 με την πλατφόρμα </a:t>
            </a:r>
            <a:r>
              <a:rPr lang="el-GR" b="0" i="0" dirty="0" err="1">
                <a:effectLst/>
                <a:latin typeface="Open Sans" panose="020B0606030504020204" pitchFamily="34" charset="0"/>
              </a:rPr>
              <a:t>Arduino</a:t>
            </a:r>
            <a:endParaRPr lang="el-GR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600" b="0" i="1" dirty="0">
                <a:effectLst/>
                <a:latin typeface="Open Sans" panose="020B0606030504020204" pitchFamily="34" charset="0"/>
              </a:rPr>
              <a:t>Πρώτος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Εξοικείωση με τα βασικά</a:t>
            </a:r>
            <a:endParaRPr lang="el-GR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Δεύτερος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Ανιχνεύω το περιβάλλον με απλά μέσα</a:t>
            </a: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Τρίτος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Περισσότερες Είσοδοι και Έξοδοι</a:t>
            </a:r>
            <a:endParaRPr lang="el-GR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Τέταρτος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Αισθητήρες</a:t>
            </a: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Πέμπτος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Κίνηση</a:t>
            </a:r>
            <a:endParaRPr lang="el-GR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Έκτος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Σύνθεση, τα βάζουμε όλα μαζί</a:t>
            </a:r>
          </a:p>
          <a:p>
            <a:pPr lvl="1">
              <a:lnSpc>
                <a:spcPct val="120000"/>
              </a:lnSpc>
            </a:pPr>
            <a:r>
              <a:rPr lang="el-GR" sz="2200" b="0" i="1" dirty="0">
                <a:effectLst/>
                <a:latin typeface="Open Sans" panose="020B0606030504020204" pitchFamily="34" charset="0"/>
              </a:rPr>
              <a:t>Κάθε «κύκλος» από μία έως τρεις συναντήσεις</a:t>
            </a:r>
            <a:endParaRPr lang="en-US" sz="2200" b="0" i="1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100" i="1" dirty="0">
                <a:effectLst/>
                <a:latin typeface="Open Sans" panose="020B0606030504020204" pitchFamily="34" charset="0"/>
              </a:rPr>
              <a:t>++ </a:t>
            </a:r>
            <a:r>
              <a:rPr lang="el-GR" sz="2100" i="1" dirty="0">
                <a:effectLst/>
                <a:latin typeface="Open Sans" panose="020B0606030504020204" pitchFamily="34" charset="0"/>
              </a:rPr>
              <a:t>Εμβόλιμες επιδείξεις </a:t>
            </a:r>
            <a:r>
              <a:rPr lang="en-US" sz="2100" i="1" dirty="0">
                <a:effectLst/>
                <a:latin typeface="Open Sans" panose="020B0606030504020204" pitchFamily="34" charset="0"/>
              </a:rPr>
              <a:t>case studies</a:t>
            </a:r>
            <a:r>
              <a:rPr lang="el-GR" sz="2100" i="1" dirty="0">
                <a:effectLst/>
                <a:latin typeface="Open Sans" panose="020B0606030504020204" pitchFamily="34" charset="0"/>
              </a:rPr>
              <a:t> (εφαρμογές με </a:t>
            </a:r>
            <a:r>
              <a:rPr lang="en-US" sz="2100" i="1" dirty="0">
                <a:effectLst/>
                <a:latin typeface="Open Sans" panose="020B0606030504020204" pitchFamily="34" charset="0"/>
              </a:rPr>
              <a:t>Arduino</a:t>
            </a:r>
            <a:r>
              <a:rPr lang="el-GR" sz="2100" i="1" dirty="0">
                <a:effectLst/>
                <a:latin typeface="Open Sans" panose="020B0606030504020204" pitchFamily="34" charset="0"/>
              </a:rPr>
              <a:t> και </a:t>
            </a:r>
            <a:r>
              <a:rPr lang="en-US" sz="2100" i="1" dirty="0">
                <a:effectLst/>
                <a:latin typeface="Open Sans" panose="020B0606030504020204" pitchFamily="34" charset="0"/>
              </a:rPr>
              <a:t> Raspberry Pi)</a:t>
            </a:r>
            <a:r>
              <a:rPr lang="el-GR" sz="2100" i="1" dirty="0">
                <a:effectLst/>
                <a:latin typeface="Open Sans" panose="020B0606030504020204" pitchFamily="34" charset="0"/>
              </a:rPr>
              <a:t> </a:t>
            </a:r>
            <a:endParaRPr lang="el-GR" sz="2100" b="0" i="1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7EC5767-A31C-486F-9F84-EF574D760392}"/>
              </a:ext>
            </a:extLst>
          </p:cNvPr>
          <p:cNvSpPr/>
          <p:nvPr/>
        </p:nvSpPr>
        <p:spPr>
          <a:xfrm>
            <a:off x="355107" y="2796465"/>
            <a:ext cx="11283518" cy="51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376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E4D5E-F8E7-4E4C-BBF1-6D2356D2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Σταδιακά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E08B38-01FA-4959-8A57-FD1626DC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Προσθήκη νέων ηλεκτρονικών στοιχείων και αισθητήρων</a:t>
            </a:r>
          </a:p>
          <a:p>
            <a:r>
              <a:rPr lang="el-GR" dirty="0"/>
              <a:t>Προσθήκη νέων προγραμματιστικών περιβαλλόντων (</a:t>
            </a:r>
            <a:r>
              <a:rPr lang="en-US" dirty="0"/>
              <a:t>IDE/S4A</a:t>
            </a:r>
            <a:r>
              <a:rPr lang="el-GR" dirty="0"/>
              <a:t>)</a:t>
            </a:r>
          </a:p>
          <a:p>
            <a:r>
              <a:rPr lang="el-GR" dirty="0"/>
              <a:t>Αύξηση πολυπλοκότητας κώδικα και χρήση περισσότερων εντολών, δομών και τεχνικών</a:t>
            </a:r>
          </a:p>
          <a:p>
            <a:r>
              <a:rPr lang="el-GR" dirty="0"/>
              <a:t>Πέρασμα από την καθοδήγηση στην διερεύνηση</a:t>
            </a:r>
          </a:p>
          <a:p>
            <a:r>
              <a:rPr lang="el-GR" dirty="0"/>
              <a:t>Ελεύθερη αναζήτηση νέας γνώσης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119CC3C-16F0-4406-AFE2-19FFF00580E3}"/>
              </a:ext>
            </a:extLst>
          </p:cNvPr>
          <p:cNvSpPr/>
          <p:nvPr/>
        </p:nvSpPr>
        <p:spPr>
          <a:xfrm>
            <a:off x="479397" y="1807869"/>
            <a:ext cx="11258361" cy="5859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01B4E02-A9BA-486D-9F70-459252A15EE7}"/>
              </a:ext>
            </a:extLst>
          </p:cNvPr>
          <p:cNvSpPr/>
          <p:nvPr/>
        </p:nvSpPr>
        <p:spPr>
          <a:xfrm>
            <a:off x="454241" y="2828926"/>
            <a:ext cx="11283518" cy="1911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91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24C912-B154-4653-AEFE-1234C869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0" dirty="0"/>
              <a:t>Φωτοαντίσταση και ποτενσιόμετρο</a:t>
            </a:r>
            <a:br>
              <a:rPr lang="el-GR" b="0" dirty="0"/>
            </a:br>
            <a:r>
              <a:rPr lang="el-GR" b="0" dirty="0"/>
              <a:t>πώς λειτουργούν???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41278B-21DC-47D2-8E00-84BFC23E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Πειραματιστείτε και ανακαλύψτε</a:t>
            </a:r>
          </a:p>
        </p:txBody>
      </p:sp>
      <p:pic>
        <p:nvPicPr>
          <p:cNvPr id="3074" name="Picture 2" descr="Potentiometer CA9 10Kohm">
            <a:extLst>
              <a:ext uri="{FF2B5EF4-FFF2-40B4-BE49-F238E27FC236}">
                <a16:creationId xmlns:a16="http://schemas.microsoft.com/office/drawing/2014/main" id="{069C3C6C-5037-4EC8-B7FD-92AC14D4B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3429000"/>
            <a:ext cx="2181018" cy="21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Αισθητήρας Φωτός με Φωτοαντίσταση">
            <a:extLst>
              <a:ext uri="{FF2B5EF4-FFF2-40B4-BE49-F238E27FC236}">
                <a16:creationId xmlns:a16="http://schemas.microsoft.com/office/drawing/2014/main" id="{584C6737-4414-4795-A071-199C48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163093"/>
            <a:ext cx="3205162" cy="21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CE861A-61B5-425D-8156-93FD689E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στοιχεία στον κώδικα / </a:t>
            </a:r>
            <a:r>
              <a:rPr lang="en-US" dirty="0"/>
              <a:t>Serial Monitor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5EF866-927A-415D-B9B9-411D72AE0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&gt; Examples &gt; Basics &gt;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ReadAnalogVoltage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Αρχείο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Παραδείγματα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Basics &gt;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ReadAnalogVoltage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Serial Monitor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Εργαλεία &gt; Παρακολούθηση Σειριακής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63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CE861A-61B5-425D-8156-93FD689E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στοιχεία στον κώδικα / </a:t>
            </a:r>
            <a:r>
              <a:rPr lang="en-US" dirty="0"/>
              <a:t>Serial Monitor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5EF866-927A-415D-B9B9-411D72AE0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4464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 setup() {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Serial.begin</a:t>
            </a:r>
            <a:r>
              <a:rPr lang="en-US" sz="24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(9600);  </a:t>
            </a:r>
            <a:endParaRPr lang="el-G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 loop() {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 int </a:t>
            </a:r>
            <a:r>
              <a:rPr lang="en-US" sz="24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sensorValue</a:t>
            </a: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b="1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analogRead</a:t>
            </a:r>
            <a:r>
              <a:rPr lang="en-US" sz="24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(A0); </a:t>
            </a:r>
            <a:endParaRPr lang="el-G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float</a:t>
            </a: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voltage = </a:t>
            </a:r>
            <a:r>
              <a:rPr lang="en-US" sz="24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sensorValue</a:t>
            </a: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* (5.0 / 1023.0);  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1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Serial.println</a:t>
            </a: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(voltage);  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2E711B1-9D46-4DE3-A0CF-1727FA454763}"/>
              </a:ext>
            </a:extLst>
          </p:cNvPr>
          <p:cNvSpPr/>
          <p:nvPr/>
        </p:nvSpPr>
        <p:spPr>
          <a:xfrm>
            <a:off x="959898" y="2317073"/>
            <a:ext cx="3680534" cy="47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843D916-A786-49A5-8F69-A19964650F95}"/>
              </a:ext>
            </a:extLst>
          </p:cNvPr>
          <p:cNvSpPr/>
          <p:nvPr/>
        </p:nvSpPr>
        <p:spPr>
          <a:xfrm>
            <a:off x="4130706" y="4070412"/>
            <a:ext cx="2998063" cy="47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66BA132-FE0A-4B99-AE45-01EFD1E0E0DA}"/>
              </a:ext>
            </a:extLst>
          </p:cNvPr>
          <p:cNvSpPr/>
          <p:nvPr/>
        </p:nvSpPr>
        <p:spPr>
          <a:xfrm>
            <a:off x="1029810" y="4540928"/>
            <a:ext cx="1226598" cy="47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6378457-DD2A-420A-BE8F-CFD4A7DA5872}"/>
              </a:ext>
            </a:extLst>
          </p:cNvPr>
          <p:cNvSpPr/>
          <p:nvPr/>
        </p:nvSpPr>
        <p:spPr>
          <a:xfrm>
            <a:off x="1152405" y="5011444"/>
            <a:ext cx="2431304" cy="47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73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C87992-AFA3-44B0-9B41-E76F396E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Οργανωτικά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41723A-47ED-472E-888E-8FFCF15D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Ακολουθούμε το Φύλλο Εργαστηριακής άσκησης </a:t>
            </a:r>
          </a:p>
          <a:p>
            <a:pPr marL="0" indent="0">
              <a:buNone/>
            </a:pPr>
            <a:r>
              <a:rPr lang="el-GR" dirty="0"/>
              <a:t>(το συμπληρώνουμε και το παραδίνουμε)</a:t>
            </a:r>
          </a:p>
          <a:p>
            <a:endParaRPr lang="el-GR" dirty="0"/>
          </a:p>
          <a:p>
            <a:r>
              <a:rPr lang="el-GR" dirty="0"/>
              <a:t>Κρατάμε στιγμιότυπα και ΑΡΧΕΙΟ ΟΜΑΔΑΣ από τις εργασίες μας</a:t>
            </a:r>
          </a:p>
          <a:p>
            <a:pPr marL="0" indent="0">
              <a:buNone/>
            </a:pPr>
            <a:r>
              <a:rPr lang="el-GR" dirty="0"/>
              <a:t> (κώδικας, σημειώσεις, φωτογραφίες </a:t>
            </a:r>
            <a:r>
              <a:rPr lang="el-GR" dirty="0" err="1"/>
              <a:t>κλπ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dirty="0"/>
              <a:t>στα ΕΓΓΡΑΦΑ ΟΜΑΔΑΣ στην </a:t>
            </a:r>
            <a:r>
              <a:rPr lang="en-US" dirty="0"/>
              <a:t>e-class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8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duino διακόπτης με φωτοαντίσταση - GetCert">
            <a:extLst>
              <a:ext uri="{FF2B5EF4-FFF2-40B4-BE49-F238E27FC236}">
                <a16:creationId xmlns:a16="http://schemas.microsoft.com/office/drawing/2014/main" id="{F818E16F-D978-4D82-A965-30E22B51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32" y="3140075"/>
            <a:ext cx="18002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E4BDFEE-8837-483B-8B79-9CB54ED1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διαιρέτης τάσης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582FD9-444D-4431-B7A6-1A0FABD1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9063"/>
            <a:ext cx="9753600" cy="2247900"/>
          </a:xfrm>
        </p:spPr>
        <p:txBody>
          <a:bodyPr>
            <a:normAutofit fontScale="92500" lnSpcReduction="10000"/>
          </a:bodyPr>
          <a:lstStyle/>
          <a:p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Κυκλώματα όπως το παραπάνω, το οποίο αποτελείται από δύο αντιστάτες συνδεδεμένους σε σειρά, στα άκρα των οποίων εφαρμόζεται η </a:t>
            </a:r>
            <a:r>
              <a:rPr kumimoji="0" lang="el-GR" altLang="el-GR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τάση εισόδου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(π.χ. 5</a:t>
            </a:r>
            <a:r>
              <a:rPr kumimoji="0" lang="en-US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ονομάζονται 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διαιρέτες τάσης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kumimoji="0" lang="el-GR" altLang="el-GR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Τάση εξόδου</a:t>
            </a:r>
            <a:r>
              <a:rPr kumimoji="0" lang="el-GR" altLang="el-GR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είναι η διαφορά δυναμικού ανάμεσα στους ακροδέκτες της μίας από τις δύο αντιστάσεις. Οι τιμές που μπορεί να πάρει η τάση εξόδου κυμαίνονται από το 0 έως την τάση εισόδου.</a:t>
            </a:r>
            <a:r>
              <a:rPr kumimoji="0" lang="el-GR" altLang="el-G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l-GR" altLang="el-GR" sz="3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l-GR" altLang="el-G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7378AAB-1E73-4FE2-A499-8AC88AD9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1519238"/>
            <a:ext cx="75342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ED657B-1E0A-47AB-990B-76C4ED0F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8DC7B-DC3B-49F5-96FE-94B5F2FEF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ΦΩΤΟΑΝΤΙΣΤΑΣΗ LDR 07ΑΝΤΙΣΤΑΣΕΙΣ">
            <a:extLst>
              <a:ext uri="{FF2B5EF4-FFF2-40B4-BE49-F238E27FC236}">
                <a16:creationId xmlns:a16="http://schemas.microsoft.com/office/drawing/2014/main" id="{A7D52B04-D12D-4827-B110-65600F5C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21" y="1458914"/>
            <a:ext cx="6873029" cy="41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25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9ED49-FD78-4CD7-84E0-C67F9994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φωτισμού με φωτοαντίσταση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50B7ED-8F53-42E7-9261-327A7A84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A491274-0D41-46A4-85AF-D8697B4F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1625"/>
            <a:ext cx="102393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6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9ED49-FD78-4CD7-84E0-C67F9994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φωτισμού με φωτοαντίσταση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50B7ED-8F53-42E7-9261-327A7A84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1B379D-B133-4043-B931-391CCBB7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738312"/>
            <a:ext cx="9829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77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C0BF49-6ABA-4A97-815A-015DCC07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Τελευταία Δραστηριότητα </a:t>
            </a:r>
            <a:b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Διαλέξτε</a:t>
            </a:r>
            <a:r>
              <a:rPr lang="el-G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μια από τις επόμενες «περιπτώσεις»)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7546D1-17DA-4E8F-ADE9-086734108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705C4EF-5E8B-4DC1-B68B-10042B51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690688"/>
            <a:ext cx="9368793" cy="49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45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256D7A-CC86-4E52-9C8B-95E28649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C3EC8-0265-4DBB-86F1-585A56CA9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Διαφάνεια45">
            <a:extLst>
              <a:ext uri="{FF2B5EF4-FFF2-40B4-BE49-F238E27FC236}">
                <a16:creationId xmlns:a16="http://schemas.microsoft.com/office/drawing/2014/main" id="{1B92A3AA-B507-4905-8049-D6EDA6833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60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BA6C81-770B-488A-AF7A-F0ABC259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μας μένει, μετά την άσκηση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3F5C1E-9156-4465-A8EB-5959B4D5C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3600" dirty="0">
                <a:effectLst/>
              </a:rPr>
              <a:t>Γνώση</a:t>
            </a:r>
            <a:r>
              <a:rPr lang="el-GR" dirty="0">
                <a:effectLst/>
              </a:rPr>
              <a:t> </a:t>
            </a:r>
            <a:br>
              <a:rPr lang="el-GR" dirty="0">
                <a:effectLst/>
              </a:rPr>
            </a:br>
            <a:r>
              <a:rPr lang="el-GR" dirty="0">
                <a:effectLst/>
              </a:rPr>
              <a:t>(Αφορά τα μέλη της ομάδας)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dirty="0">
                <a:effectLst/>
              </a:rPr>
              <a:t>Το </a:t>
            </a:r>
            <a:r>
              <a:rPr lang="el-GR" sz="3600" dirty="0">
                <a:effectLst/>
              </a:rPr>
              <a:t>συμπληρωμένο φύλλο εργασίας </a:t>
            </a:r>
            <a:br>
              <a:rPr lang="el-GR" dirty="0">
                <a:effectLst/>
              </a:rPr>
            </a:br>
            <a:r>
              <a:rPr lang="el-GR" dirty="0">
                <a:effectLst/>
              </a:rPr>
              <a:t>(Αφορά και τους διδάσκοντες και τα μέλη της ομάδας)</a:t>
            </a:r>
            <a:br>
              <a:rPr lang="el-GR" dirty="0">
                <a:effectLst/>
              </a:rPr>
            </a:br>
            <a:r>
              <a:rPr lang="el-GR" dirty="0">
                <a:effectLst/>
              </a:rPr>
              <a:t>Είναι το παραδοτέο της άσκησης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dirty="0">
                <a:effectLst/>
              </a:rPr>
              <a:t>Το </a:t>
            </a:r>
            <a:r>
              <a:rPr lang="el-GR" sz="3600" dirty="0">
                <a:effectLst/>
              </a:rPr>
              <a:t>υλικό</a:t>
            </a:r>
            <a:r>
              <a:rPr lang="el-GR" dirty="0">
                <a:effectLst/>
              </a:rPr>
              <a:t> που φυλάει η ομάδα για το </a:t>
            </a:r>
            <a:r>
              <a:rPr lang="el-GR" sz="3600" dirty="0">
                <a:effectLst/>
              </a:rPr>
              <a:t>ιστορικό της πορείας </a:t>
            </a:r>
            <a:r>
              <a:rPr lang="el-GR" dirty="0">
                <a:effectLst/>
              </a:rPr>
              <a:t>της </a:t>
            </a:r>
            <a:br>
              <a:rPr lang="el-GR" dirty="0">
                <a:effectLst/>
              </a:rPr>
            </a:br>
            <a:r>
              <a:rPr lang="el-GR" dirty="0">
                <a:effectLst/>
              </a:rPr>
              <a:t>(Αφορά κυρίως τα μέλη της ομάδας, αλλά και τους διδάσκοντες)</a:t>
            </a:r>
            <a:br>
              <a:rPr lang="el-GR" dirty="0">
                <a:effectLst/>
              </a:rPr>
            </a:br>
            <a:r>
              <a:rPr lang="el-GR" u="sng" dirty="0">
                <a:effectLst/>
              </a:rPr>
              <a:t>Θα χρειαστεί να ανατρέξετε σε αυτό το υλικό στην πορεία </a:t>
            </a:r>
          </a:p>
          <a:p>
            <a:pPr>
              <a:lnSpc>
                <a:spcPct val="110000"/>
              </a:lnSpc>
            </a:pPr>
            <a:endParaRPr lang="el-GR" dirty="0">
              <a:effectLst/>
            </a:endParaRPr>
          </a:p>
          <a:p>
            <a:pPr>
              <a:lnSpc>
                <a:spcPct val="110000"/>
              </a:lnSpc>
            </a:pPr>
            <a:r>
              <a:rPr lang="el-GR" sz="3800" dirty="0">
                <a:solidFill>
                  <a:srgbClr val="C00000"/>
                </a:solidFill>
                <a:effectLst/>
              </a:rPr>
              <a:t>Δεν μένει η κατασκευή μας</a:t>
            </a:r>
          </a:p>
        </p:txBody>
      </p:sp>
    </p:spTree>
    <p:extLst>
      <p:ext uri="{BB962C8B-B14F-4D97-AF65-F5344CB8AC3E}">
        <p14:creationId xmlns:p14="http://schemas.microsoft.com/office/powerpoint/2010/main" val="351359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6E4192-19DB-459D-9B68-3A23CA6E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Εκκρεμότητες από το προηγούμενο </a:t>
            </a:r>
            <a:r>
              <a:rPr lang="el-GR" dirty="0" err="1"/>
              <a:t>φ.ε</a:t>
            </a:r>
            <a:r>
              <a:rPr lang="el-GR" dirty="0"/>
              <a:t>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8DD59C-0F0A-4D26-95FB-EA8060AA2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Φανάρια κυκλοφορίας</a:t>
            </a:r>
          </a:p>
          <a:p>
            <a:r>
              <a:rPr lang="en-US" dirty="0"/>
              <a:t>Push button</a:t>
            </a:r>
          </a:p>
          <a:p>
            <a:r>
              <a:rPr lang="el-GR" dirty="0"/>
              <a:t>Συνδυασμός</a:t>
            </a:r>
          </a:p>
          <a:p>
            <a:r>
              <a:rPr lang="el-G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Παιδαγωγικός </a:t>
            </a:r>
            <a:r>
              <a:rPr lang="el-G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αναστοχασμός</a:t>
            </a:r>
            <a:r>
              <a:rPr lang="el-G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δημιουργία εκπαιδευτικού υλικού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337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218C8-DEC6-4ED7-8D89-F1D7C6B8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6D89CC-E288-4563-BB21-F8EFF042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428" y="5385341"/>
            <a:ext cx="3716045" cy="964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5 κυκλώματα</a:t>
            </a:r>
          </a:p>
          <a:p>
            <a:pPr marL="0" indent="0">
              <a:buNone/>
            </a:pPr>
            <a:r>
              <a:rPr lang="el-GR" dirty="0"/>
              <a:t>3 καταστάσεις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6A76B4C-E14E-4F49-9D67-68DBD40524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3036" y="753108"/>
            <a:ext cx="6135183" cy="569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2BB29B-9B2F-4CDA-8500-64A366866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9" y="368585"/>
            <a:ext cx="4559166" cy="4844114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FBD6C60-51EC-4815-8345-5C09338A0DCC}"/>
              </a:ext>
            </a:extLst>
          </p:cNvPr>
          <p:cNvSpPr/>
          <p:nvPr/>
        </p:nvSpPr>
        <p:spPr>
          <a:xfrm>
            <a:off x="487871" y="1343025"/>
            <a:ext cx="4479583" cy="1188102"/>
          </a:xfrm>
          <a:prstGeom prst="rect">
            <a:avLst/>
          </a:prstGeom>
          <a:solidFill>
            <a:srgbClr val="00B050">
              <a:alpha val="25000"/>
            </a:srgb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E5C420F-0838-47A3-BF47-A2CA0D72AAD6}"/>
              </a:ext>
            </a:extLst>
          </p:cNvPr>
          <p:cNvSpPr/>
          <p:nvPr/>
        </p:nvSpPr>
        <p:spPr>
          <a:xfrm>
            <a:off x="487869" y="2610104"/>
            <a:ext cx="4479583" cy="1188102"/>
          </a:xfrm>
          <a:prstGeom prst="rect">
            <a:avLst/>
          </a:prstGeom>
          <a:solidFill>
            <a:srgbClr val="FFFF00">
              <a:alpha val="30000"/>
            </a:srgbClr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E3478DC-F5CB-4D18-8597-012315802B75}"/>
              </a:ext>
            </a:extLst>
          </p:cNvPr>
          <p:cNvSpPr/>
          <p:nvPr/>
        </p:nvSpPr>
        <p:spPr>
          <a:xfrm>
            <a:off x="527660" y="3873173"/>
            <a:ext cx="4479583" cy="1188102"/>
          </a:xfrm>
          <a:prstGeom prst="rect">
            <a:avLst/>
          </a:prstGeom>
          <a:solidFill>
            <a:srgbClr val="FF0000">
              <a:alpha val="25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46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7CBC74-97F6-4CA7-94FD-701804DB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93"/>
            <a:ext cx="10515600" cy="1325563"/>
          </a:xfrm>
        </p:spPr>
        <p:txBody>
          <a:bodyPr/>
          <a:lstStyle/>
          <a:p>
            <a:r>
              <a:rPr lang="el-GR" altLang="el-GR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Έλεγχος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4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διακόπτη (</a:t>
            </a:r>
            <a:r>
              <a:rPr kumimoji="0" lang="en-US" altLang="el-GR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button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9C6A90-55D0-4149-888B-BA0E3F336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5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Εικόνα 35" descr="Technical hut 50 x Pushbutton Switch, 4 pin Tactile / Micro Switches ( 5mm  ) for Projects Electronic Components Electronic Hobby Kit Price in India -  Buy Technical hut 50 x Pushbutton">
            <a:extLst>
              <a:ext uri="{FF2B5EF4-FFF2-40B4-BE49-F238E27FC236}">
                <a16:creationId xmlns:a16="http://schemas.microsoft.com/office/drawing/2014/main" id="{BE331EE6-6124-4DC7-9015-A57C96A0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13" y="1741927"/>
            <a:ext cx="13350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AF911A-8306-44CE-820D-051DD2F4F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25" y="3429000"/>
            <a:ext cx="2670987" cy="1990725"/>
          </a:xfrm>
          <a:prstGeom prst="rect">
            <a:avLst/>
          </a:prstGeom>
        </p:spPr>
      </p:pic>
      <p:pic>
        <p:nvPicPr>
          <p:cNvPr id="10" name="FourLeggedTactileButtons_Animation">
            <a:hlinkClick r:id="" action="ppaction://media"/>
            <a:extLst>
              <a:ext uri="{FF2B5EF4-FFF2-40B4-BE49-F238E27FC236}">
                <a16:creationId xmlns:a16="http://schemas.microsoft.com/office/drawing/2014/main" id="{D40AA254-2ED7-46FC-AD6D-57735A91568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9107" y="1778749"/>
            <a:ext cx="8382629" cy="400292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7C02CF-C80B-4B3F-B355-9E2E461E9795}"/>
              </a:ext>
            </a:extLst>
          </p:cNvPr>
          <p:cNvSpPr txBox="1"/>
          <p:nvPr/>
        </p:nvSpPr>
        <p:spPr>
          <a:xfrm>
            <a:off x="5867216" y="611404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Ένα μικρό βίντεο</a:t>
            </a:r>
          </a:p>
        </p:txBody>
      </p:sp>
    </p:spTree>
    <p:extLst>
      <p:ext uri="{BB962C8B-B14F-4D97-AF65-F5344CB8AC3E}">
        <p14:creationId xmlns:p14="http://schemas.microsoft.com/office/powerpoint/2010/main" val="4548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B303C4-66A9-4D15-AB87-291E948D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λειτουργίας διακόπτη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8422F2-5530-4232-8ACE-073FF3463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3133724"/>
            <a:ext cx="10515600" cy="192881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ενδεικτικά</a:t>
            </a:r>
          </a:p>
        </p:txBody>
      </p:sp>
      <p:pic>
        <p:nvPicPr>
          <p:cNvPr id="4" name="Picture 2" descr="Push Button LED Circuit">
            <a:extLst>
              <a:ext uri="{FF2B5EF4-FFF2-40B4-BE49-F238E27FC236}">
                <a16:creationId xmlns:a16="http://schemas.microsoft.com/office/drawing/2014/main" id="{DAFB89CB-0F16-4F9B-AFEB-63A0F11B3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10492" b="13184"/>
          <a:stretch/>
        </p:blipFill>
        <p:spPr bwMode="auto">
          <a:xfrm>
            <a:off x="6219825" y="2073275"/>
            <a:ext cx="4648200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D9DD3DF-7690-4261-8156-E3C35998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98" y="4031417"/>
            <a:ext cx="2665527" cy="24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F46CB2-9F1F-4CA5-BA79-61CD14FB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14678" cy="348456"/>
          </a:xfrm>
        </p:spPr>
        <p:txBody>
          <a:bodyPr>
            <a:normAutofit fontScale="90000"/>
          </a:bodyPr>
          <a:lstStyle/>
          <a:p>
            <a:r>
              <a:rPr lang="el-GR" dirty="0"/>
              <a:t>Ένα </a:t>
            </a:r>
            <a:r>
              <a:rPr lang="en-US" dirty="0"/>
              <a:t>animated gif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CD64D7-D12D-47A7-ABF0-49F407244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5">
            <a:extLst>
              <a:ext uri="{FF2B5EF4-FFF2-40B4-BE49-F238E27FC236}">
                <a16:creationId xmlns:a16="http://schemas.microsoft.com/office/drawing/2014/main" id="{280164D8-7CD8-45C0-B2C3-AA35672D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" y="805332"/>
            <a:ext cx="10531451" cy="59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8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8D7D1D3-15EB-4FEA-8859-B2D5AD63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833" y="675458"/>
            <a:ext cx="4714089" cy="618662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5BCA84B-4961-47BD-99AB-4206D86E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διακόπτης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button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ως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ψηφιακή είσοδος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36370E-B822-42EE-9247-22F69512F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A24905-B14D-4201-BB8A-3676D4B850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968" y="1506769"/>
            <a:ext cx="7514776" cy="28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986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16968</TotalTime>
  <Words>643</Words>
  <Application>Microsoft Office PowerPoint</Application>
  <PresentationFormat>Ευρεία οθόνη</PresentationFormat>
  <Paragraphs>81</Paragraphs>
  <Slides>25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Open Sans</vt:lpstr>
      <vt:lpstr>Wingdings</vt:lpstr>
      <vt:lpstr>Θέμα του Office</vt:lpstr>
      <vt:lpstr>Τρίτη Εργαστηριακή Συνάντηση Μια μικρή εισαγωγή  στο Physical Computing</vt:lpstr>
      <vt:lpstr>Οργανωτικά</vt:lpstr>
      <vt:lpstr>Τι μας μένει, μετά την άσκηση</vt:lpstr>
      <vt:lpstr>Εκκρεμότητες από το προηγούμενο φ.ε.</vt:lpstr>
      <vt:lpstr>Παρουσίαση του PowerPoint</vt:lpstr>
      <vt:lpstr>Έλεγχος led με διακόπτη (push button)</vt:lpstr>
      <vt:lpstr>Έλεγχος λειτουργίας διακόπτη</vt:lpstr>
      <vt:lpstr>Ένα animated gif</vt:lpstr>
      <vt:lpstr>Ο διακόπτης push button ως ψηφιακή είσοδος</vt:lpstr>
      <vt:lpstr>Ο διακόπτης push button ως ψηφιακή είσοδος</vt:lpstr>
      <vt:lpstr>Ο διακόπτης push button ως ψηφιακή είσοδος</vt:lpstr>
      <vt:lpstr>PROJECT 2  Φανάρι κυκλοφορίας για οχήματα και πεζούς σε διάβαση πεζών έξω από σχολείο </vt:lpstr>
      <vt:lpstr>Παιδαγωγικός αναστοχασμός και δημιουργία εκπαιδευτικού υλικού</vt:lpstr>
      <vt:lpstr>Φύλλο Εργασίας 3   Εισαγωγή στο Physical Computing </vt:lpstr>
      <vt:lpstr>Σχηματική ροή θεματολογίας στο Εργαστήριο </vt:lpstr>
      <vt:lpstr>Σταδιακά</vt:lpstr>
      <vt:lpstr>Φωτοαντίσταση και ποτενσιόμετρο πώς λειτουργούν???</vt:lpstr>
      <vt:lpstr>Νέα στοιχεία στον κώδικα / Serial Monitor</vt:lpstr>
      <vt:lpstr>Νέα στοιχεία στον κώδικα / Serial Monitor</vt:lpstr>
      <vt:lpstr>Ο διαιρέτης τάσης</vt:lpstr>
      <vt:lpstr>Παρουσίαση του PowerPoint</vt:lpstr>
      <vt:lpstr>Έλεγχος φωτισμού με φωτοαντίσταση</vt:lpstr>
      <vt:lpstr>Έλεγχος φωτισμού με φωτοαντίσταση</vt:lpstr>
      <vt:lpstr>Τελευταία Δραστηριότητα  (Διαλέξτε μια από τις επόμενες «περιπτώσεις»)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Φανάρι κυκλοφορίας Μια συνηθισμένη κατασκευή …αλλιώς</dc:title>
  <dc:creator>Λογαριασμός Microsoft</dc:creator>
  <cp:lastModifiedBy>A. Χαλκίδης</cp:lastModifiedBy>
  <cp:revision>63</cp:revision>
  <dcterms:created xsi:type="dcterms:W3CDTF">2021-11-28T12:07:32Z</dcterms:created>
  <dcterms:modified xsi:type="dcterms:W3CDTF">2022-04-14T07:07:18Z</dcterms:modified>
</cp:coreProperties>
</file>