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423" r:id="rId4"/>
    <p:sldId id="427" r:id="rId5"/>
    <p:sldId id="555" r:id="rId6"/>
    <p:sldId id="556" r:id="rId7"/>
    <p:sldId id="557" r:id="rId8"/>
    <p:sldId id="558" r:id="rId9"/>
    <p:sldId id="559" r:id="rId10"/>
    <p:sldId id="569" r:id="rId11"/>
    <p:sldId id="560" r:id="rId12"/>
    <p:sldId id="561" r:id="rId13"/>
    <p:sldId id="570" r:id="rId14"/>
    <p:sldId id="562" r:id="rId15"/>
    <p:sldId id="563" r:id="rId16"/>
    <p:sldId id="564" r:id="rId17"/>
    <p:sldId id="565" r:id="rId18"/>
    <p:sldId id="566" r:id="rId19"/>
    <p:sldId id="257" r:id="rId20"/>
    <p:sldId id="567" r:id="rId21"/>
    <p:sldId id="568" r:id="rId22"/>
    <p:sldId id="415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A9A"/>
    <a:srgbClr val="204B9B"/>
    <a:srgbClr val="204A9A"/>
    <a:srgbClr val="1D4999"/>
    <a:srgbClr val="204B9A"/>
    <a:srgbClr val="25509D"/>
    <a:srgbClr val="214C9B"/>
    <a:srgbClr val="385FA5"/>
    <a:srgbClr val="244F9C"/>
    <a:srgbClr val="28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3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58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3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6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3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5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0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8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0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9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19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8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4216-DFF3-46BE-87C3-E41186FC599F}" type="datetimeFigureOut">
              <a:rPr lang="el-GR" smtClean="0"/>
              <a:t>1/4/2022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2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0590D23-46AE-4C53-95B6-CD1D1EB2B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14476"/>
          <a:stretch/>
        </p:blipFill>
        <p:spPr>
          <a:xfrm>
            <a:off x="5300420" y="-170483"/>
            <a:ext cx="7795648" cy="7361695"/>
          </a:xfrm>
          <a:prstGeom prst="rect">
            <a:avLst/>
          </a:prstGeom>
        </p:spPr>
      </p:pic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36C119EC-9CEE-4AD2-84DC-14A207DC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20566"/>
          <a:stretch/>
        </p:blipFill>
        <p:spPr>
          <a:xfrm>
            <a:off x="-914400" y="-170483"/>
            <a:ext cx="7156669" cy="736169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6218" y="1271752"/>
            <a:ext cx="9439561" cy="2473016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l-G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Δεύτερη Εργαστηριακή Συνάντηση</a:t>
            </a:r>
            <a:br>
              <a:rPr lang="el-G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Φανάρια Κυκλοφορίας</a:t>
            </a:r>
            <a:br>
              <a:rPr lang="el-G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6218" y="3938888"/>
            <a:ext cx="9439561" cy="863921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Άνθιμος Χαλκίδης, </a:t>
            </a:r>
            <a:r>
              <a:rPr lang="el-GR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Αρτεμησία</a:t>
            </a: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Στούμπα, </a:t>
            </a:r>
            <a:b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i="1" dirty="0">
                <a:solidFill>
                  <a:srgbClr val="002060"/>
                </a:solidFill>
              </a:rPr>
              <a:t>Αριστοτέλης </a:t>
            </a:r>
            <a:r>
              <a:rPr lang="el-GR" i="1" dirty="0" err="1">
                <a:solidFill>
                  <a:srgbClr val="002060"/>
                </a:solidFill>
              </a:rPr>
              <a:t>Γκιόλμας</a:t>
            </a:r>
            <a:r>
              <a:rPr lang="el-GR" i="1" dirty="0">
                <a:solidFill>
                  <a:srgbClr val="002060"/>
                </a:solidFill>
              </a:rPr>
              <a:t>, Ηλίας </a:t>
            </a:r>
            <a:r>
              <a:rPr lang="el-GR" i="1" dirty="0" err="1">
                <a:solidFill>
                  <a:srgbClr val="002060"/>
                </a:solidFill>
              </a:rPr>
              <a:t>Μπόικος</a:t>
            </a:r>
            <a:r>
              <a:rPr lang="el-GR" i="1" dirty="0">
                <a:solidFill>
                  <a:srgbClr val="002060"/>
                </a:solidFill>
              </a:rPr>
              <a:t>, Ειρήνη Χατζαρά</a:t>
            </a:r>
            <a:endParaRPr lang="el-GR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8DF5E33E-6F63-4674-8429-D203430683F5}"/>
              </a:ext>
            </a:extLst>
          </p:cNvPr>
          <p:cNvSpPr txBox="1">
            <a:spLocks/>
          </p:cNvSpPr>
          <p:nvPr/>
        </p:nvSpPr>
        <p:spPr>
          <a:xfrm>
            <a:off x="1376218" y="5159206"/>
            <a:ext cx="9439561" cy="1027097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ΠΜΣ </a:t>
            </a:r>
            <a:r>
              <a:rPr lang="el-GR" sz="2900" b="1" dirty="0">
                <a:solidFill>
                  <a:srgbClr val="A41C16"/>
                </a:solidFill>
                <a:effectLst/>
              </a:rPr>
              <a:t>Εκπαίδευση STEM και Συστήματα Εκπαιδευτικών Ρομποτικών Διατάξεων  </a:t>
            </a:r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ΠΤΔΕ ΕΚΠΑ</a:t>
            </a:r>
          </a:p>
          <a:p>
            <a:r>
              <a:rPr lang="el-GR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Εργαστήριο (Εκπαιδευτικής) Ρομποτικής Ι</a:t>
            </a:r>
          </a:p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πρίλιος</a:t>
            </a:r>
            <a:r>
              <a:rPr lang="el-G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86563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904DDE-56F3-4CC8-A5C1-B70BDBB5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1047FB-B451-45DD-9D44-7B952CA8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0699"/>
            <a:ext cx="10515600" cy="5762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Κάτι σαν αυτό</a:t>
            </a:r>
          </a:p>
        </p:txBody>
      </p:sp>
      <p:pic>
        <p:nvPicPr>
          <p:cNvPr id="4" name="Θέση περιεχομένου 4" descr="Εικόνα που περιέχει κείμενο, ηλεκτρονικές συσκευές&#10;&#10;Περιγραφή που δημιουργήθηκε αυτόματα">
            <a:extLst>
              <a:ext uri="{FF2B5EF4-FFF2-40B4-BE49-F238E27FC236}">
                <a16:creationId xmlns:a16="http://schemas.microsoft.com/office/drawing/2014/main" id="{C346A159-6540-4C6F-A406-091733232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12790" r="3437"/>
          <a:stretch/>
        </p:blipFill>
        <p:spPr>
          <a:xfrm>
            <a:off x="7096887" y="468549"/>
            <a:ext cx="4430610" cy="5920901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77C1F9C-6683-4F57-8F9B-0C5A1513489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520" y="691819"/>
            <a:ext cx="4976813" cy="4040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26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E841E0-D3B5-4AFB-B547-46C4351F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04887"/>
          </a:xfrm>
        </p:spPr>
        <p:txBody>
          <a:bodyPr>
            <a:noAutofit/>
          </a:bodyPr>
          <a:lstStyle/>
          <a:p>
            <a:r>
              <a:rPr lang="el-GR" sz="32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Επέκταση: Φανάρι κυκλοφορίας </a:t>
            </a:r>
            <a:r>
              <a:rPr lang="el-GR" sz="3200" b="0" i="0" u="none" strike="noStrike" baseline="0" dirty="0" err="1">
                <a:solidFill>
                  <a:srgbClr val="C00000"/>
                </a:solidFill>
                <a:latin typeface="Calibri" panose="020F0502020204030204" pitchFamily="34" charset="0"/>
              </a:rPr>
              <a:t>οχημάτω</a:t>
            </a:r>
            <a:r>
              <a:rPr lang="en-US" sz="32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n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C2B89C-6094-48B2-B129-5127B65D5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Κατασκευάστε και ελέγξτε τη λειτουργία του «Φαναριού σας»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Φωτογραφίστε, βιντεοσκοπήστε, αποθηκεύτε τον πηγαίο σας κώδικα, οργανώστε το υλικό σας.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Καταγράψτε τις δυσκολίες που συναντήσατε και τον τρόπο που τις αντιμετωπίσατε.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Χαρακτηρίστε τις δυσκολίες ως «τεχνικές» (κύκλωμα </a:t>
            </a: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«λογικές» (σχεδίασης αλγόριθμου), «γλώσσας προγραμματισμού» (συντακτικά λάθη), «συνεργασίας» (σχέσεις στην ομάδα) ή «άλλο» (Περιγράψτε)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606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DB10E7-A233-4734-9382-F6502F68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1</a:t>
            </a:r>
            <a:r>
              <a:rPr lang="el-G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l-G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Φανάρι κυκλοφορίας για οχήματα με διάβαση πεζών σε διασταύρωση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68E8F3-E08B-4EEA-8A80-8843DEA52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Αντίστοιχη πορεία εργασίας</a:t>
            </a:r>
          </a:p>
        </p:txBody>
      </p:sp>
      <p:pic>
        <p:nvPicPr>
          <p:cNvPr id="4" name="Picture 12" descr="Φανάρι, Φως Του Δρόμου, Διάβαση Πεζών">
            <a:extLst>
              <a:ext uri="{FF2B5EF4-FFF2-40B4-BE49-F238E27FC236}">
                <a16:creationId xmlns:a16="http://schemas.microsoft.com/office/drawing/2014/main" id="{6201471C-BE09-4592-8920-6EE78DADB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t="11722" r="46194" b="8178"/>
          <a:stretch/>
        </p:blipFill>
        <p:spPr bwMode="auto">
          <a:xfrm>
            <a:off x="7577455" y="1907857"/>
            <a:ext cx="2871470" cy="3866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557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218C8-DEC6-4ED7-8D89-F1D7C6B8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6D89CC-E288-4563-BB21-F8EFF042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5475"/>
            <a:ext cx="10515600" cy="471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Κάτι σαν αυτό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6A76B4C-E14E-4F49-9D67-68DBD40524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3036" y="753108"/>
            <a:ext cx="6135183" cy="569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2BB29B-9B2F-4CDA-8500-64A366866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9" y="368585"/>
            <a:ext cx="4559166" cy="4844114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FBD6C60-51EC-4815-8345-5C09338A0DCC}"/>
              </a:ext>
            </a:extLst>
          </p:cNvPr>
          <p:cNvSpPr/>
          <p:nvPr/>
        </p:nvSpPr>
        <p:spPr>
          <a:xfrm>
            <a:off x="487871" y="1343025"/>
            <a:ext cx="4479583" cy="1188102"/>
          </a:xfrm>
          <a:prstGeom prst="rect">
            <a:avLst/>
          </a:prstGeom>
          <a:solidFill>
            <a:srgbClr val="00B050">
              <a:alpha val="25000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E5C420F-0838-47A3-BF47-A2CA0D72AAD6}"/>
              </a:ext>
            </a:extLst>
          </p:cNvPr>
          <p:cNvSpPr/>
          <p:nvPr/>
        </p:nvSpPr>
        <p:spPr>
          <a:xfrm>
            <a:off x="487869" y="2610104"/>
            <a:ext cx="4479583" cy="1188102"/>
          </a:xfrm>
          <a:prstGeom prst="rect">
            <a:avLst/>
          </a:prstGeom>
          <a:solidFill>
            <a:srgbClr val="FFFF00">
              <a:alpha val="30000"/>
            </a:srgbClr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E3478DC-F5CB-4D18-8597-012315802B75}"/>
              </a:ext>
            </a:extLst>
          </p:cNvPr>
          <p:cNvSpPr/>
          <p:nvPr/>
        </p:nvSpPr>
        <p:spPr>
          <a:xfrm>
            <a:off x="527660" y="3873173"/>
            <a:ext cx="4479583" cy="1188102"/>
          </a:xfrm>
          <a:prstGeom prst="rect">
            <a:avLst/>
          </a:prstGeom>
          <a:solidFill>
            <a:srgbClr val="FF0000">
              <a:alpha val="25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97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7CBC74-97F6-4CA7-94FD-701804DB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93"/>
            <a:ext cx="10515600" cy="1325563"/>
          </a:xfrm>
        </p:spPr>
        <p:txBody>
          <a:bodyPr/>
          <a:lstStyle/>
          <a:p>
            <a:r>
              <a:rPr lang="el-GR" altLang="el-GR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Έλεγχος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4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διακόπτη (</a:t>
            </a:r>
            <a:r>
              <a:rPr kumimoji="0" lang="en-US" altLang="el-GR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3E727E-18FB-4291-AE1C-0A362B79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9C6A90-55D0-4149-888B-BA0E3F33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5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Εικόνα 35" descr="Technical hut 50 x Pushbutton Switch, 4 pin Tactile / Micro Switches ( 5mm  ) for Projects Electronic Components Electronic Hobby Kit Price in India -  Buy Technical hut 50 x Pushbutton">
            <a:extLst>
              <a:ext uri="{FF2B5EF4-FFF2-40B4-BE49-F238E27FC236}">
                <a16:creationId xmlns:a16="http://schemas.microsoft.com/office/drawing/2014/main" id="{BE331EE6-6124-4DC7-9015-A57C96A0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12" y="1741927"/>
            <a:ext cx="2275621" cy="22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AF911A-8306-44CE-820D-051DD2F4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808" y="2224882"/>
            <a:ext cx="538031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B303C4-66A9-4D15-AB87-291E948D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λειτουργίας διακόπτη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8422F2-5530-4232-8ACE-073FF346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3133724"/>
            <a:ext cx="10515600" cy="192881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ενδεικτικά</a:t>
            </a:r>
          </a:p>
        </p:txBody>
      </p:sp>
      <p:pic>
        <p:nvPicPr>
          <p:cNvPr id="4" name="Picture 2" descr="Push Button LED Circuit">
            <a:extLst>
              <a:ext uri="{FF2B5EF4-FFF2-40B4-BE49-F238E27FC236}">
                <a16:creationId xmlns:a16="http://schemas.microsoft.com/office/drawing/2014/main" id="{DAFB89CB-0F16-4F9B-AFEB-63A0F11B3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10492" b="13184"/>
          <a:stretch/>
        </p:blipFill>
        <p:spPr bwMode="auto">
          <a:xfrm>
            <a:off x="6219825" y="2073275"/>
            <a:ext cx="4648200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D9DD3DF-7690-4261-8156-E3C35998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98" y="4031417"/>
            <a:ext cx="2665527" cy="24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8D7D1D3-15EB-4FEA-8859-B2D5AD63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833" y="675458"/>
            <a:ext cx="4714089" cy="618662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5BCA84B-4961-47BD-99AB-4206D86E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διακόπτης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ως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ψηφιακή είσοδος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36370E-B822-42EE-9247-22F69512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A24905-B14D-4201-BB8A-3676D4B850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968" y="1506769"/>
            <a:ext cx="7514776" cy="28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6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BCA84B-4961-47BD-99AB-4206D86E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διακόπτης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ως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ψηφιακή είσοδος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36370E-B822-42EE-9247-22F69512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3CA9700-4AB8-4AE7-A3EF-DD046BF6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3781"/>
            <a:ext cx="54387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0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BCA84B-4961-47BD-99AB-4206D86E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διακόπτης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 </a:t>
            </a:r>
            <a:r>
              <a:rPr lang="el-G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ως </a:t>
            </a:r>
            <a:r>
              <a:rPr lang="el-G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ψηφιακή είσοδος</a:t>
            </a:r>
            <a:endParaRPr lang="el-GR" sz="6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36370E-B822-42EE-9247-22F69512F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3CA9700-4AB8-4AE7-A3EF-DD046BF64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71" y="1970842"/>
            <a:ext cx="3330457" cy="36220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72F6C72-0ADD-4A7C-9114-A75209BCFB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3114" y="1370797"/>
            <a:ext cx="8676980" cy="54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9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458936-3B0D-494D-81EB-C48F5135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63" y="209258"/>
            <a:ext cx="9990338" cy="668263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049344E-AF84-440A-B897-C86DC33B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56" y="209258"/>
            <a:ext cx="2405848" cy="1802882"/>
          </a:xfrm>
        </p:spPr>
        <p:txBody>
          <a:bodyPr>
            <a:noAutofit/>
          </a:bodyPr>
          <a:lstStyle/>
          <a:p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διακόπτης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button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ως 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ψηφιακή είσοδος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4588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C87992-AFA3-44B0-9B41-E76F396E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Οργανωτικά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41723A-47ED-472E-888E-8FFCF15D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Φύλλο Εργαστηριακής άσκησης</a:t>
            </a:r>
          </a:p>
          <a:p>
            <a:endParaRPr lang="el-GR" dirty="0"/>
          </a:p>
          <a:p>
            <a:r>
              <a:rPr lang="en-US" dirty="0" err="1"/>
              <a:t>Eclass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l-GR" dirty="0"/>
              <a:t>Οριστικοποίηση ομάδων</a:t>
            </a:r>
          </a:p>
        </p:txBody>
      </p:sp>
    </p:spTree>
    <p:extLst>
      <p:ext uri="{BB962C8B-B14F-4D97-AF65-F5344CB8AC3E}">
        <p14:creationId xmlns:p14="http://schemas.microsoft.com/office/powerpoint/2010/main" val="87338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103887-30BE-42D1-A021-92B72002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PROJECT 2 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Φανάρι κυκλοφορίας για οχήματα και πεζούς σε διάβαση πεζών έξω από σχολείο </a:t>
            </a:r>
            <a:endParaRPr lang="el-GR" sz="5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F0E740-598D-4EA2-A683-1F70471A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1704976"/>
            <a:ext cx="6219825" cy="4100512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C00000"/>
                </a:solidFill>
              </a:rPr>
              <a:t>ΕΝΔΙΑΦΕΡΟΝ</a:t>
            </a:r>
          </a:p>
          <a:p>
            <a:pPr marL="0" indent="0">
              <a:buNone/>
            </a:pPr>
            <a:r>
              <a:rPr lang="el-GR" sz="2000" dirty="0">
                <a:effectLst/>
              </a:rPr>
              <a:t>Ο αλγόριθμος που θα υλοποιήσετε εξαρτάται από τον τρόπο και την λεπτομέρεια που θα περιγράψετε το πρόβλημα.</a:t>
            </a:r>
          </a:p>
          <a:p>
            <a:pPr marL="0" indent="0">
              <a:buNone/>
            </a:pPr>
            <a:r>
              <a:rPr lang="el-GR" sz="2000" dirty="0">
                <a:effectLst/>
              </a:rPr>
              <a:t>Α. Θέλω όταν πατηθεί ο διακόπτης, να διακοπεί η κυκλοφορία των οχημάτων ώστε να ανάψει πράσινο για τους πεζούς για χ </a:t>
            </a:r>
            <a:r>
              <a:rPr lang="en-US" sz="2000" dirty="0">
                <a:effectLst/>
              </a:rPr>
              <a:t>sec</a:t>
            </a:r>
            <a:r>
              <a:rPr lang="el-GR" sz="20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l-GR" sz="2000" dirty="0">
                <a:effectLst/>
              </a:rPr>
              <a:t>Β. Θέλω όταν πατηθεί ο διακόπτης, να διακοπεί η κυκλοφορία των οχημάτων ώστε να ανάψει πράσινο για τους πεζούς</a:t>
            </a:r>
            <a:r>
              <a:rPr lang="en-US" sz="2000" dirty="0">
                <a:effectLst/>
              </a:rPr>
              <a:t> </a:t>
            </a:r>
            <a:r>
              <a:rPr lang="el-GR" sz="2000" dirty="0">
                <a:effectLst/>
              </a:rPr>
              <a:t>για χ </a:t>
            </a:r>
            <a:r>
              <a:rPr lang="en-US" sz="2000" dirty="0">
                <a:effectLst/>
              </a:rPr>
              <a:t>sec</a:t>
            </a:r>
            <a:r>
              <a:rPr lang="el-GR" sz="2000" dirty="0">
                <a:effectLst/>
              </a:rPr>
              <a:t>. </a:t>
            </a:r>
            <a:r>
              <a:rPr lang="el-GR" sz="2000" u="sng" dirty="0">
                <a:effectLst/>
              </a:rPr>
              <a:t>Δεν μπορεί να διακόπτεται η κυκλοφορία των οχημάτων πιο συχνά από </a:t>
            </a:r>
            <a:r>
              <a:rPr lang="en-US" sz="2000" u="sng" dirty="0">
                <a:effectLst/>
              </a:rPr>
              <a:t>y</a:t>
            </a:r>
            <a:r>
              <a:rPr lang="el-GR" sz="2000" u="sng" dirty="0">
                <a:effectLst/>
              </a:rPr>
              <a:t> </a:t>
            </a:r>
            <a:r>
              <a:rPr lang="en-US" sz="2000" u="sng" dirty="0">
                <a:effectLst/>
              </a:rPr>
              <a:t>sec.</a:t>
            </a:r>
            <a:endParaRPr lang="el-GR" sz="2000" u="sng" dirty="0">
              <a:effectLst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7E1D5FE-C79F-4B3B-9BDB-A82A22DD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1995487"/>
            <a:ext cx="4245237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6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74C6DB-9BE4-429C-9051-2A89C1A7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5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Παιδαγωγικός </a:t>
            </a:r>
            <a:r>
              <a:rPr lang="el-GR" sz="2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αναστοχασμός</a:t>
            </a:r>
            <a:r>
              <a:rPr lang="el-GR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δημιουργία εκπαιδευτικού υλικού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21CA51-02E0-4B0C-B818-82B86E54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8721"/>
            <a:ext cx="10515600" cy="2528241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295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256D7A-CC86-4E52-9C8B-95E28649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C3EC8-0265-4DBB-86F1-585A56CA9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Διαφάνεια45">
            <a:extLst>
              <a:ext uri="{FF2B5EF4-FFF2-40B4-BE49-F238E27FC236}">
                <a16:creationId xmlns:a16="http://schemas.microsoft.com/office/drawing/2014/main" id="{1B92A3AA-B507-4905-8049-D6EDA6833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60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0ABC0-6213-49B0-ADD8-86C53254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Σχηματική ροή θεματολογίας στο Εργαστήριο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F8D17C-38EB-499D-98F0-FE0D74397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b="0" i="0" dirty="0">
                <a:effectLst/>
                <a:latin typeface="Open Sans" panose="020B0606030504020204" pitchFamily="34" charset="0"/>
              </a:rPr>
              <a:t>Εισαγωγή στο </a:t>
            </a:r>
            <a:r>
              <a:rPr lang="el-GR" b="0" i="0" dirty="0" err="1">
                <a:effectLst/>
                <a:latin typeface="Open Sans" panose="020B0606030504020204" pitchFamily="34" charset="0"/>
              </a:rPr>
              <a:t>Physical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 </a:t>
            </a:r>
            <a:r>
              <a:rPr lang="el-GR" b="0" i="0" dirty="0" err="1">
                <a:effectLst/>
                <a:latin typeface="Open Sans" panose="020B0606030504020204" pitchFamily="34" charset="0"/>
              </a:rPr>
              <a:t>Computing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 με την πλατφόρμα </a:t>
            </a:r>
            <a:r>
              <a:rPr lang="el-GR" b="0" i="0" dirty="0" err="1">
                <a:effectLst/>
                <a:latin typeface="Open Sans" panose="020B0606030504020204" pitchFamily="34" charset="0"/>
              </a:rPr>
              <a:t>Arduino</a:t>
            </a:r>
            <a:endParaRPr lang="el-GR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600" b="0" i="1" dirty="0">
                <a:effectLst/>
                <a:latin typeface="Open Sans" panose="020B0606030504020204" pitchFamily="34" charset="0"/>
              </a:rPr>
              <a:t>Πρώτος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Εξοικείωση με τα βασικά</a:t>
            </a:r>
            <a:endParaRPr lang="el-GR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Δεύτερος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Ανιχνεύω το περιβάλλον με απλά μέσα</a:t>
            </a: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Τρίτος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Περισσότερες Είσοδοι και Έξοδοι</a:t>
            </a:r>
            <a:endParaRPr lang="el-GR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Τέταρτος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Αισθητήρες</a:t>
            </a: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Πέμπτος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Κίνηση</a:t>
            </a:r>
            <a:endParaRPr lang="el-GR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600" i="1" dirty="0">
                <a:effectLst/>
                <a:latin typeface="Open Sans" panose="020B0606030504020204" pitchFamily="34" charset="0"/>
              </a:rPr>
              <a:t>Έκτος Κύκλος Δραστηριοτήτων: </a:t>
            </a:r>
            <a:r>
              <a:rPr lang="el-GR" b="0" i="0" dirty="0">
                <a:effectLst/>
                <a:latin typeface="Open Sans" panose="020B0606030504020204" pitchFamily="34" charset="0"/>
              </a:rPr>
              <a:t>Σύνθεση, τα βάζουμε όλα μαζί</a:t>
            </a:r>
          </a:p>
          <a:p>
            <a:pPr lvl="1">
              <a:lnSpc>
                <a:spcPct val="120000"/>
              </a:lnSpc>
            </a:pPr>
            <a:r>
              <a:rPr lang="el-GR" sz="2200" b="0" i="1" dirty="0">
                <a:effectLst/>
                <a:latin typeface="Open Sans" panose="020B0606030504020204" pitchFamily="34" charset="0"/>
              </a:rPr>
              <a:t>Κάθε «κύκλος» από μία έως τρεις συναντήσεις</a:t>
            </a:r>
            <a:endParaRPr lang="en-US" sz="2200" b="0" i="1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100" i="1" dirty="0">
                <a:effectLst/>
                <a:latin typeface="Open Sans" panose="020B0606030504020204" pitchFamily="34" charset="0"/>
              </a:rPr>
              <a:t>++ </a:t>
            </a:r>
            <a:r>
              <a:rPr lang="el-GR" sz="2100" i="1" dirty="0">
                <a:effectLst/>
                <a:latin typeface="Open Sans" panose="020B0606030504020204" pitchFamily="34" charset="0"/>
              </a:rPr>
              <a:t>Εμβόλιμες επιδείξεις </a:t>
            </a:r>
            <a:r>
              <a:rPr lang="en-US" sz="2100" i="1" dirty="0">
                <a:effectLst/>
                <a:latin typeface="Open Sans" panose="020B0606030504020204" pitchFamily="34" charset="0"/>
              </a:rPr>
              <a:t>case studies</a:t>
            </a:r>
            <a:r>
              <a:rPr lang="el-GR" sz="2100" i="1" dirty="0">
                <a:effectLst/>
                <a:latin typeface="Open Sans" panose="020B0606030504020204" pitchFamily="34" charset="0"/>
              </a:rPr>
              <a:t> (εφαρμογές με </a:t>
            </a:r>
            <a:r>
              <a:rPr lang="en-US" sz="2100" i="1" dirty="0">
                <a:effectLst/>
                <a:latin typeface="Open Sans" panose="020B0606030504020204" pitchFamily="34" charset="0"/>
              </a:rPr>
              <a:t>Arduino</a:t>
            </a:r>
            <a:r>
              <a:rPr lang="el-GR" sz="2100" i="1" dirty="0">
                <a:effectLst/>
                <a:latin typeface="Open Sans" panose="020B0606030504020204" pitchFamily="34" charset="0"/>
              </a:rPr>
              <a:t> και </a:t>
            </a:r>
            <a:r>
              <a:rPr lang="en-US" sz="2100" i="1" dirty="0">
                <a:effectLst/>
                <a:latin typeface="Open Sans" panose="020B0606030504020204" pitchFamily="34" charset="0"/>
              </a:rPr>
              <a:t> Raspberry Pi)</a:t>
            </a:r>
            <a:r>
              <a:rPr lang="el-GR" sz="2100" i="1" dirty="0">
                <a:effectLst/>
                <a:latin typeface="Open Sans" panose="020B0606030504020204" pitchFamily="34" charset="0"/>
              </a:rPr>
              <a:t> </a:t>
            </a:r>
            <a:endParaRPr lang="el-GR" sz="2100" b="0" i="1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7EC5767-A31C-486F-9F84-EF574D760392}"/>
              </a:ext>
            </a:extLst>
          </p:cNvPr>
          <p:cNvSpPr/>
          <p:nvPr/>
        </p:nvSpPr>
        <p:spPr>
          <a:xfrm>
            <a:off x="355107" y="2299317"/>
            <a:ext cx="11283518" cy="5859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37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E4D5E-F8E7-4E4C-BBF1-6D2356D2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Σταδιακά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E08B38-01FA-4959-8A57-FD1626DC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Προσθήκη νέων ηλεκτρονικών στοιχείων και αισθητήρων</a:t>
            </a:r>
          </a:p>
          <a:p>
            <a:r>
              <a:rPr lang="el-GR" dirty="0"/>
              <a:t>Προσθήκη νέων προγραμματιστικών περιβαλλόντων (</a:t>
            </a:r>
            <a:r>
              <a:rPr lang="en-US" dirty="0"/>
              <a:t>IDE/S4A</a:t>
            </a:r>
            <a:r>
              <a:rPr lang="el-GR" dirty="0"/>
              <a:t>)</a:t>
            </a:r>
          </a:p>
          <a:p>
            <a:r>
              <a:rPr lang="el-GR" dirty="0"/>
              <a:t>Αύξηση πολυπλοκότητας κώδικα και χρήση περισσότερων εντολών, δομών και τεχνικών</a:t>
            </a:r>
          </a:p>
          <a:p>
            <a:r>
              <a:rPr lang="el-GR" dirty="0"/>
              <a:t>Πέρασμα από την καθοδήγηση στην διερεύνηση</a:t>
            </a:r>
          </a:p>
          <a:p>
            <a:r>
              <a:rPr lang="el-GR" dirty="0"/>
              <a:t>Ελεύθερη αναζήτηση νέας γνώσης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119CC3C-16F0-4406-AFE2-19FFF00580E3}"/>
              </a:ext>
            </a:extLst>
          </p:cNvPr>
          <p:cNvSpPr/>
          <p:nvPr/>
        </p:nvSpPr>
        <p:spPr>
          <a:xfrm>
            <a:off x="479398" y="1807869"/>
            <a:ext cx="6631616" cy="5859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C4C7B9E-AE49-4763-A7C8-9EB7D8E28BCA}"/>
              </a:ext>
            </a:extLst>
          </p:cNvPr>
          <p:cNvSpPr/>
          <p:nvPr/>
        </p:nvSpPr>
        <p:spPr>
          <a:xfrm>
            <a:off x="454241" y="2843074"/>
            <a:ext cx="11283518" cy="921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01B4E02-A9BA-486D-9F70-459252A15EE7}"/>
              </a:ext>
            </a:extLst>
          </p:cNvPr>
          <p:cNvSpPr/>
          <p:nvPr/>
        </p:nvSpPr>
        <p:spPr>
          <a:xfrm>
            <a:off x="454241" y="3752721"/>
            <a:ext cx="11283518" cy="460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91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031E5D-05D1-42AB-BCD2-F3D4EEC4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με τα προηγούμενα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B470CB-3DD8-4111-BF6E-F0D1E57D6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847549-1471-4777-8CB0-53CA2C1C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635125"/>
            <a:ext cx="101536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47D53B6-FA24-44B7-93A2-6A9402E5E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27" b="37660"/>
          <a:stretch/>
        </p:blipFill>
        <p:spPr>
          <a:xfrm>
            <a:off x="8462809" y="95751"/>
            <a:ext cx="3424103" cy="186431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9A69F73-719A-4185-8B4D-3673789C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με τα προηγούμενα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A38C5A6-0521-41D0-8E00-7D095FBF33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201" y="1690688"/>
            <a:ext cx="8605375" cy="510539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67DE3D4-7451-47EC-A081-AB1F7765B2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50" t="57685" r="57694" b="1812"/>
          <a:stretch/>
        </p:blipFill>
        <p:spPr>
          <a:xfrm rot="16200000">
            <a:off x="-347961" y="3277597"/>
            <a:ext cx="2609175" cy="1185278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6E79AD-6C51-465F-BA13-1D7DFAF8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280" y="588771"/>
            <a:ext cx="703520" cy="8782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80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F33F31-0DE1-4BF2-B081-FAB86230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με τα προηγούμενα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A929B8-F6BE-4B8C-9B5A-1DDFD0F85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8CFB580-8B9D-4A51-AF1B-8BEEF9E6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486" y="2872713"/>
            <a:ext cx="6651928" cy="3403132"/>
          </a:xfrm>
          <a:prstGeom prst="rect">
            <a:avLst/>
          </a:prstGeo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083197FC-5F9A-42A8-93F8-F26BD83C2A6F}"/>
              </a:ext>
            </a:extLst>
          </p:cNvPr>
          <p:cNvGrpSpPr/>
          <p:nvPr/>
        </p:nvGrpSpPr>
        <p:grpSpPr>
          <a:xfrm>
            <a:off x="502082" y="1726743"/>
            <a:ext cx="5429250" cy="1883808"/>
            <a:chOff x="6306672" y="2881881"/>
            <a:chExt cx="4887280" cy="1957976"/>
          </a:xfrm>
        </p:grpSpPr>
        <p:sp>
          <p:nvSpPr>
            <p:cNvPr id="7" name="Έλλειψη 4">
              <a:extLst>
                <a:ext uri="{FF2B5EF4-FFF2-40B4-BE49-F238E27FC236}">
                  <a16:creationId xmlns:a16="http://schemas.microsoft.com/office/drawing/2014/main" id="{CC0ACC4A-3B92-4247-AAEE-D30B09D1B1F4}"/>
                </a:ext>
              </a:extLst>
            </p:cNvPr>
            <p:cNvSpPr/>
            <p:nvPr/>
          </p:nvSpPr>
          <p:spPr>
            <a:xfrm>
              <a:off x="9291466" y="2881881"/>
              <a:ext cx="1138989" cy="1360064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8" name="Picture 2" descr="30pcs 5mm Red Green Round LED Diode Lights Electronic Component Emitting  Light 714998087997 | eBay">
              <a:extLst>
                <a:ext uri="{FF2B5EF4-FFF2-40B4-BE49-F238E27FC236}">
                  <a16:creationId xmlns:a16="http://schemas.microsoft.com/office/drawing/2014/main" id="{4902BB8F-D2B5-4AA0-977B-2B330D307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8314" y="3306082"/>
              <a:ext cx="1975638" cy="153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Δεξιό βέλος 3">
              <a:extLst>
                <a:ext uri="{FF2B5EF4-FFF2-40B4-BE49-F238E27FC236}">
                  <a16:creationId xmlns:a16="http://schemas.microsoft.com/office/drawing/2014/main" id="{A82E3C79-6718-4778-8065-41B84C06EAB4}"/>
                </a:ext>
              </a:extLst>
            </p:cNvPr>
            <p:cNvSpPr/>
            <p:nvPr/>
          </p:nvSpPr>
          <p:spPr>
            <a:xfrm>
              <a:off x="8121889" y="3598015"/>
              <a:ext cx="1299410" cy="4749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Δεξιό βέλος 7">
              <a:extLst>
                <a:ext uri="{FF2B5EF4-FFF2-40B4-BE49-F238E27FC236}">
                  <a16:creationId xmlns:a16="http://schemas.microsoft.com/office/drawing/2014/main" id="{D9882F76-0753-4013-A1CC-659932994002}"/>
                </a:ext>
              </a:extLst>
            </p:cNvPr>
            <p:cNvSpPr/>
            <p:nvPr/>
          </p:nvSpPr>
          <p:spPr>
            <a:xfrm rot="10800000">
              <a:off x="8059412" y="4037728"/>
              <a:ext cx="1299410" cy="4749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Έλλειψη 9">
              <a:extLst>
                <a:ext uri="{FF2B5EF4-FFF2-40B4-BE49-F238E27FC236}">
                  <a16:creationId xmlns:a16="http://schemas.microsoft.com/office/drawing/2014/main" id="{E333D087-F50A-49AE-AB09-36249CB973E5}"/>
                </a:ext>
              </a:extLst>
            </p:cNvPr>
            <p:cNvSpPr/>
            <p:nvPr/>
          </p:nvSpPr>
          <p:spPr>
            <a:xfrm>
              <a:off x="7007065" y="2881881"/>
              <a:ext cx="1156585" cy="139664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2" name="Picture 2" descr="30pcs 5mm Red Green Round LED Diode Lights Electronic Component Emitting  Light 714998087997 | eBay">
              <a:extLst>
                <a:ext uri="{FF2B5EF4-FFF2-40B4-BE49-F238E27FC236}">
                  <a16:creationId xmlns:a16="http://schemas.microsoft.com/office/drawing/2014/main" id="{19C5B2FF-8D20-41C1-A061-C5397CB45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672" y="3306082"/>
              <a:ext cx="1975638" cy="153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486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F14BDB-A582-4192-B596-C594F401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D27E32-4750-4FD7-AE72-131E161DF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DB6B888-9579-47DE-AC38-ACBEFCD2A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35" b="10068"/>
          <a:stretch/>
        </p:blipFill>
        <p:spPr>
          <a:xfrm>
            <a:off x="133350" y="1352550"/>
            <a:ext cx="3711601" cy="38766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7909C21-B64E-4BD5-BF38-5AE659642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654049"/>
            <a:ext cx="8620125" cy="5616575"/>
          </a:xfrm>
          <a:prstGeom prst="rect">
            <a:avLst/>
          </a:prstGeom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CC41907B-CDC2-413E-8BFD-42CA62CA43A7}"/>
              </a:ext>
            </a:extLst>
          </p:cNvPr>
          <p:cNvCxnSpPr/>
          <p:nvPr/>
        </p:nvCxnSpPr>
        <p:spPr>
          <a:xfrm>
            <a:off x="3668886" y="190500"/>
            <a:ext cx="0" cy="6410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5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5C799A-FAE3-4CBE-811E-DA94758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/>
          </a:bodyPr>
          <a:lstStyle/>
          <a:p>
            <a:r>
              <a:rPr lang="el-GR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Επέκταση: Φανάρι κυκλοφορίας οχημάτων 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   (3</a:t>
            </a:r>
            <a:r>
              <a:rPr lang="el-GR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led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/</a:t>
            </a:r>
            <a:r>
              <a:rPr lang="en-US" sz="2800" b="0" i="0" u="none" strike="noStrike" baseline="0" dirty="0">
                <a:solidFill>
                  <a:srgbClr val="FFC000"/>
                </a:solidFill>
                <a:latin typeface="Calibri" panose="020F0502020204030204" pitchFamily="34" charset="0"/>
              </a:rPr>
              <a:t>yellow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/</a:t>
            </a:r>
            <a:r>
              <a:rPr lang="en-US" sz="28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</a:rPr>
              <a:t>green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EEC884-C3A1-4A61-B258-1225E96DF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794"/>
            <a:ext cx="4071151" cy="47831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Πόσα ανεξάρτητα κυκλώματα θα φτιάξουμε; ……..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Πόσες καταστάσεις λειτουργίας έχουμε; ……..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Σχεδιάστε πρόχειρα τα κυκλώματα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Οργανώστε τη σκέψη σας</a:t>
            </a:r>
          </a:p>
          <a:p>
            <a:endParaRPr lang="el-GR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94035DBB-C062-494E-8D3C-ABF06A264D5A}"/>
              </a:ext>
            </a:extLst>
          </p:cNvPr>
          <p:cNvSpPr txBox="1">
            <a:spLocks/>
          </p:cNvSpPr>
          <p:nvPr/>
        </p:nvSpPr>
        <p:spPr>
          <a:xfrm>
            <a:off x="5228948" y="1393795"/>
            <a:ext cx="5956916" cy="539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Συμπληρώστε (στο χαρτί) τον πηγαίο κώδικα ακολουθώντας την (βελτιωμένη) τεχνική που μόλις χρησιμοποιήσαμε.</a:t>
            </a: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//Δηλώσεις μεταβλητών</a:t>
            </a:r>
            <a:endParaRPr lang="en-US" sz="18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 setup</a:t>
            </a: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 {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 loop</a:t>
            </a: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 {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8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8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83845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16887</TotalTime>
  <Words>502</Words>
  <Application>Microsoft Office PowerPoint</Application>
  <PresentationFormat>Ευρεία οθόνη</PresentationFormat>
  <Paragraphs>74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Open Sans</vt:lpstr>
      <vt:lpstr>Θέμα του Office</vt:lpstr>
      <vt:lpstr>Δεύτερη Εργαστηριακή Συνάντηση Φανάρια Κυκλοφορίας </vt:lpstr>
      <vt:lpstr>Οργανωτικά</vt:lpstr>
      <vt:lpstr>Σχηματική ροή θεματολογίας στο Εργαστήριο </vt:lpstr>
      <vt:lpstr>Σταδιακά</vt:lpstr>
      <vt:lpstr>Σύνδεση με τα προηγούμενα</vt:lpstr>
      <vt:lpstr>Σύνδεση με τα προηγούμενα</vt:lpstr>
      <vt:lpstr>Σύνδεση με τα προηγούμενα</vt:lpstr>
      <vt:lpstr>Παρουσίαση του PowerPoint</vt:lpstr>
      <vt:lpstr>Επέκταση: Φανάρι κυκλοφορίας οχημάτων    (3 led red/yellow/green)</vt:lpstr>
      <vt:lpstr>Παρουσίαση του PowerPoint</vt:lpstr>
      <vt:lpstr>Επέκταση: Φανάρι κυκλοφορίας οχημάτωn</vt:lpstr>
      <vt:lpstr>PROJECT 1  Φανάρι κυκλοφορίας για οχήματα με διάβαση πεζών σε διασταύρωση</vt:lpstr>
      <vt:lpstr>Παρουσίαση του PowerPoint</vt:lpstr>
      <vt:lpstr>Έλεγχος led με διακόπτη (push button)</vt:lpstr>
      <vt:lpstr>Έλεγχος λειτουργίας διακόπτη</vt:lpstr>
      <vt:lpstr>Ο διακόπτης push button ως ψηφιακή είσοδος</vt:lpstr>
      <vt:lpstr>Ο διακόπτης push button ως ψηφιακή είσοδος</vt:lpstr>
      <vt:lpstr>Ο διακόπτης push button ως ψηφιακή είσοδος</vt:lpstr>
      <vt:lpstr>Ο διακόπτης push button ως ψηφιακή είσοδος</vt:lpstr>
      <vt:lpstr>PROJECT 2  Φανάρι κυκλοφορίας για οχήματα και πεζούς σε διάβαση πεζών έξω από σχολείο </vt:lpstr>
      <vt:lpstr>Παιδαγωγικός αναστοχασμός και δημιουργία εκπαιδευτικού υλικού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Φανάρι κυκλοφορίας Μια συνηθισμένη κατασκευή …αλλιώς</dc:title>
  <dc:creator>Λογαριασμός Microsoft</dc:creator>
  <cp:lastModifiedBy>A. Χαλκίδης</cp:lastModifiedBy>
  <cp:revision>58</cp:revision>
  <dcterms:created xsi:type="dcterms:W3CDTF">2021-11-28T12:07:32Z</dcterms:created>
  <dcterms:modified xsi:type="dcterms:W3CDTF">2022-04-01T13:54:11Z</dcterms:modified>
</cp:coreProperties>
</file>