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593" r:id="rId3"/>
    <p:sldId id="600" r:id="rId4"/>
    <p:sldId id="596" r:id="rId5"/>
    <p:sldId id="518" r:id="rId6"/>
    <p:sldId id="532" r:id="rId7"/>
    <p:sldId id="602" r:id="rId8"/>
    <p:sldId id="601" r:id="rId9"/>
    <p:sldId id="603" r:id="rId10"/>
    <p:sldId id="606" r:id="rId11"/>
    <p:sldId id="604" r:id="rId12"/>
    <p:sldId id="607" r:id="rId13"/>
    <p:sldId id="608" r:id="rId14"/>
    <p:sldId id="609" r:id="rId15"/>
    <p:sldId id="521" r:id="rId16"/>
    <p:sldId id="522" r:id="rId17"/>
    <p:sldId id="616" r:id="rId18"/>
    <p:sldId id="612" r:id="rId19"/>
    <p:sldId id="613" r:id="rId20"/>
    <p:sldId id="279" r:id="rId21"/>
    <p:sldId id="280" r:id="rId22"/>
    <p:sldId id="614" r:id="rId23"/>
    <p:sldId id="617" r:id="rId24"/>
    <p:sldId id="595" r:id="rId25"/>
    <p:sldId id="415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A"/>
    <a:srgbClr val="204B9B"/>
    <a:srgbClr val="204A9A"/>
    <a:srgbClr val="1D4999"/>
    <a:srgbClr val="204B9A"/>
    <a:srgbClr val="25509D"/>
    <a:srgbClr val="214C9B"/>
    <a:srgbClr val="385FA5"/>
    <a:srgbClr val="244F9C"/>
    <a:srgbClr val="28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58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3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0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8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9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8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4216-DFF3-46BE-87C3-E41186FC599F}" type="datetimeFigureOut">
              <a:rPr lang="el-GR" smtClean="0"/>
              <a:t>12/5/2022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22689-3178-0276-2AD4-8CA33553FA96}"/>
              </a:ext>
            </a:extLst>
          </p:cNvPr>
          <p:cNvSpPr txBox="1"/>
          <p:nvPr userDrawn="1"/>
        </p:nvSpPr>
        <p:spPr>
          <a:xfrm>
            <a:off x="1" y="6566401"/>
            <a:ext cx="12191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100" b="0" dirty="0">
                <a:solidFill>
                  <a:srgbClr val="002060"/>
                </a:solidFill>
                <a:effectLst/>
              </a:rPr>
              <a:t>    Α. Χαλκίδης κ.ά.: Εργαστήριο Εκπαιδευτικής Ρομποτικής (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Arduino</a:t>
            </a:r>
            <a:r>
              <a:rPr lang="el-GR" sz="1100" b="0" dirty="0">
                <a:solidFill>
                  <a:srgbClr val="002060"/>
                </a:solidFill>
                <a:effectLst/>
              </a:rPr>
              <a:t>)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 </a:t>
            </a:r>
            <a:r>
              <a:rPr lang="el-GR" sz="1100" b="0" dirty="0">
                <a:solidFill>
                  <a:srgbClr val="002060"/>
                </a:solidFill>
                <a:effectLst/>
              </a:rPr>
              <a:t>«Ανιχνεύω τον κόσμο γύρω μου</a:t>
            </a:r>
            <a:r>
              <a:rPr lang="el-GR" sz="1100" b="0" i="1" dirty="0">
                <a:solidFill>
                  <a:srgbClr val="002060"/>
                </a:solidFill>
                <a:effectLst/>
              </a:rPr>
              <a:t>», Μάιος2022</a:t>
            </a:r>
            <a:endParaRPr lang="el-GR" sz="1100" b="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C7B3753-497C-4848-5192-20A00CCEDC7D}"/>
              </a:ext>
            </a:extLst>
          </p:cNvPr>
          <p:cNvCxnSpPr/>
          <p:nvPr userDrawn="1"/>
        </p:nvCxnSpPr>
        <p:spPr>
          <a:xfrm>
            <a:off x="-408373" y="6489520"/>
            <a:ext cx="1300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sers.sch.gr/marmarinos/applets/resistance_calc/r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0590D23-46AE-4C53-95B6-CD1D1EB2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4476"/>
          <a:stretch/>
        </p:blipFill>
        <p:spPr>
          <a:xfrm>
            <a:off x="5300420" y="-170483"/>
            <a:ext cx="7795648" cy="7361695"/>
          </a:xfrm>
          <a:prstGeom prst="rect">
            <a:avLst/>
          </a:prstGeo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36C119EC-9CEE-4AD2-84DC-14A207DC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20566"/>
          <a:stretch/>
        </p:blipFill>
        <p:spPr>
          <a:xfrm>
            <a:off x="-914400" y="-170483"/>
            <a:ext cx="7156669" cy="736169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218" y="1271752"/>
            <a:ext cx="9439561" cy="2473016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l-GR" sz="4400" dirty="0"/>
              <a:t>Ανιχνεύω τον κόσμο γύρω μου</a:t>
            </a:r>
            <a:b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«Διαιρέτη τάσης» αφορμή για δημιουργικά και πρωτότυπα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το προγραμματιστικό περιβάλλον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for Arduino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/>
              <a:t>S4</a:t>
            </a:r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</a:t>
            </a:r>
            <a:endParaRPr lang="el-GR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6218" y="3938888"/>
            <a:ext cx="9439561" cy="863921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Άνθιμος Χαλκίδης, </a:t>
            </a:r>
            <a:r>
              <a:rPr lang="el-GR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Αρτεμησία</a:t>
            </a: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Στούμπα, </a:t>
            </a:r>
            <a:b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i="1" dirty="0">
                <a:solidFill>
                  <a:srgbClr val="002060"/>
                </a:solidFill>
              </a:rPr>
              <a:t>Αριστοτέλης </a:t>
            </a:r>
            <a:r>
              <a:rPr lang="el-GR" i="1" dirty="0" err="1">
                <a:solidFill>
                  <a:srgbClr val="002060"/>
                </a:solidFill>
              </a:rPr>
              <a:t>Γκιόλμας</a:t>
            </a:r>
            <a:r>
              <a:rPr lang="el-GR" i="1" dirty="0">
                <a:solidFill>
                  <a:srgbClr val="002060"/>
                </a:solidFill>
              </a:rPr>
              <a:t>, Ηλίας </a:t>
            </a:r>
            <a:r>
              <a:rPr lang="el-GR" i="1" dirty="0" err="1">
                <a:solidFill>
                  <a:srgbClr val="002060"/>
                </a:solidFill>
              </a:rPr>
              <a:t>Μπόικος</a:t>
            </a:r>
            <a:r>
              <a:rPr lang="el-GR" i="1" dirty="0">
                <a:solidFill>
                  <a:srgbClr val="002060"/>
                </a:solidFill>
              </a:rPr>
              <a:t>, Ειρήνη Χατζαρά</a:t>
            </a:r>
            <a:endParaRPr lang="el-GR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8DF5E33E-6F63-4674-8429-D203430683F5}"/>
              </a:ext>
            </a:extLst>
          </p:cNvPr>
          <p:cNvSpPr txBox="1">
            <a:spLocks/>
          </p:cNvSpPr>
          <p:nvPr/>
        </p:nvSpPr>
        <p:spPr>
          <a:xfrm>
            <a:off x="1376218" y="5159206"/>
            <a:ext cx="9439561" cy="102709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ΠΜΣ </a:t>
            </a:r>
            <a:r>
              <a:rPr lang="el-GR" sz="2900" b="1" dirty="0">
                <a:solidFill>
                  <a:srgbClr val="A41C16"/>
                </a:solidFill>
                <a:effectLst/>
              </a:rPr>
              <a:t>Εκπαίδευση STEM και Συστήματα Εκπαιδευτικών Ρομποτικών Διατάξεων  </a:t>
            </a:r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ΠΤΔΕ ΕΚΠΑ</a:t>
            </a:r>
          </a:p>
          <a:p>
            <a:r>
              <a:rPr lang="el-GR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Εργαστήριο (Εκπαιδευτικής) Ρομποτικής Ι</a:t>
            </a:r>
          </a:p>
          <a:p>
            <a:r>
              <a:rPr lang="el-G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Μάιος 2022 </a:t>
            </a:r>
          </a:p>
        </p:txBody>
      </p:sp>
    </p:spTree>
    <p:extLst>
      <p:ext uri="{BB962C8B-B14F-4D97-AF65-F5344CB8AC3E}">
        <p14:creationId xmlns:p14="http://schemas.microsoft.com/office/powerpoint/2010/main" val="8656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107121-D700-C44D-CD31-4071D77C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3" y="439736"/>
            <a:ext cx="5763921" cy="439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Εκτός από το κύκλωμα και τη συμπεριφορά του,</a:t>
            </a:r>
          </a:p>
          <a:p>
            <a:pPr marL="0" indent="0">
              <a:buNone/>
            </a:pPr>
            <a:r>
              <a:rPr lang="el-G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τώρα μπορούμε να αξιοποιήσουμε και τις κλασσικές εντολές του </a:t>
            </a:r>
            <a:r>
              <a:rPr lang="el-G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scratch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(π.χ. «Πες») </a:t>
            </a:r>
          </a:p>
          <a:p>
            <a:pPr marL="0" indent="0">
              <a:buNone/>
            </a:pPr>
            <a:r>
              <a:rPr lang="el-G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καθώς και όλους τους άλλους μηχανισμούς και εργαλεία που διαθέτει (π.χ. ενδυμασίες) </a:t>
            </a:r>
            <a:endParaRPr lang="el-GR" sz="4000" dirty="0"/>
          </a:p>
        </p:txBody>
      </p:sp>
      <p:pic>
        <p:nvPicPr>
          <p:cNvPr id="4" name="Εικόνα 3" descr="Διαφάνεια28">
            <a:extLst>
              <a:ext uri="{FF2B5EF4-FFF2-40B4-BE49-F238E27FC236}">
                <a16:creationId xmlns:a16="http://schemas.microsoft.com/office/drawing/2014/main" id="{92DB4F57-ACD8-D5F5-1C72-5B9F63EAD06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r="48438"/>
          <a:stretch/>
        </p:blipFill>
        <p:spPr>
          <a:xfrm>
            <a:off x="7467602" y="531017"/>
            <a:ext cx="3469528" cy="57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E1CA513-9CED-69A7-EDD2-2887ED9B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12" y="3823812"/>
            <a:ext cx="3730221" cy="259445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45EC51F-C42D-BD6B-29A0-F857BC29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5478" y="4355305"/>
            <a:ext cx="31051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911B2-14D3-5B90-1CDC-5A6F1FD3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ΓΕΝΙΚΗ ΙΔΕΑ ΓΙΑ ΤΑ ΣΗΜΕΡΙΝΑ PROJECT 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23A030-7D64-A1C8-D7D1-40A319BA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Σε έναν διαιρέτη τάσης, όπως ας πούμε το σύστημα ανίχνευσης σκότους για να ανάψουν τα φώτα, αντικαθιστούμε στο ΚΥΚΛΩΜΑ ΕΙΣΟΔΟΥ, την φωτοαντίσταση με ΟΤΙΔΗΠΟΤΕ άλλο.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Α) Ηλεκτρονικά εξαρτήματα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Β) Χώμα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Γ) Φρούτα / λαχανικά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Σε κάθε περίπτωση θα απαιτηθεί κάποια προεργασία, κάποιες επιλογές και κάποιες αποφάσεις που θα κληθείτε να λάβετε ως ομάδες.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Επίσης θα πρέπει να επιλέξετε ποια θα είναι η έξοδος σε κάθε περίπτωση. </a:t>
            </a:r>
          </a:p>
        </p:txBody>
      </p:sp>
    </p:spTree>
    <p:extLst>
      <p:ext uri="{BB962C8B-B14F-4D97-AF65-F5344CB8AC3E}">
        <p14:creationId xmlns:p14="http://schemas.microsoft.com/office/powerpoint/2010/main" val="23380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911B2-14D3-5B90-1CDC-5A6F1FD3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ΓΕΝΙΚΗ ΙΔΕΑ ΓΙΑ ΤΑ ΣΗΜΕΡΙΝΑ PROJECT 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23A030-7D64-A1C8-D7D1-40A319BA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</a:t>
            </a:r>
            <a:r>
              <a:rPr lang="el-GR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στόχευσή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μας λοιπόν σήμερα είναι ΤΡΙΠΛΗ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Α) Εξοικείωση με το νέο περιβάλλον του S4A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Β) Αντιμετώπιση από τις ομάδες ΑΝΟΙΧΤΩΝ προβλημάτων, όπου η δυσκολία δεν είναι στο να κατανοήσετε κάποιες τεχνικές λεπτομέρειες </a:t>
            </a:r>
          </a:p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Γ) Η ουσιαστική κατανόηση του διαιρέτη τάσης ως τεχνικής που «κρύβεται» μέσα σε αρκετούς αισθητήρες του εμπορίου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54911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75C26-C5F1-94E9-31EC-53EE07F7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D8E70F-3F0A-162C-08EB-E72B3472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434BFA-3F18-8942-B547-BA19A2BE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5" y="515467"/>
            <a:ext cx="9837615" cy="27337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DC6A930-F4C9-A400-3BEC-E4A8E5D8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94" y="3249227"/>
            <a:ext cx="10215211" cy="32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FC643F-1C6C-C5CE-3B55-6D5A4EC1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0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Ανιχνεύω ηλεκτρονικά εξαρτήματα </a:t>
            </a:r>
            <a:endParaRPr lang="el-GR" sz="8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7DF4F5-EDE9-FAF7-4635-CB360268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425" y="1825625"/>
            <a:ext cx="4524374" cy="16033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Τρόπος σκέψης</a:t>
            </a:r>
          </a:p>
          <a:p>
            <a:r>
              <a:rPr lang="el-GR" dirty="0"/>
              <a:t>Δοκιμές</a:t>
            </a:r>
          </a:p>
          <a:p>
            <a:r>
              <a:rPr lang="el-GR" dirty="0"/>
              <a:t>Αποφάσεις</a:t>
            </a:r>
          </a:p>
          <a:p>
            <a:r>
              <a:rPr lang="el-GR" dirty="0"/>
              <a:t>Περιορισμοί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73E7C2-403B-16F3-C6E8-C4BFC730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7" y="1786553"/>
            <a:ext cx="5205760" cy="3525260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2E88E79F-C335-4322-1E10-33DE4C59CFB5}"/>
              </a:ext>
            </a:extLst>
          </p:cNvPr>
          <p:cNvSpPr txBox="1">
            <a:spLocks/>
          </p:cNvSpPr>
          <p:nvPr/>
        </p:nvSpPr>
        <p:spPr>
          <a:xfrm>
            <a:off x="4891596" y="3835153"/>
            <a:ext cx="6915705" cy="2938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33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Εκνευριστικές απορίες</a:t>
            </a:r>
            <a:r>
              <a:rPr lang="el-G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Όλα τα </a:t>
            </a:r>
            <a:r>
              <a:rPr lang="en-US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el-G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έχουν ίδια αντίσταση;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γίνεται αν κάποιος συνδέσει «ανάποδα» μια δίοδο ή </a:t>
            </a:r>
            <a:r>
              <a:rPr lang="el-GR" sz="33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φωτοδίοδο</a:t>
            </a:r>
            <a:r>
              <a:rPr lang="el-G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Υπάρχει άλλος τρόπος για να ενημερώσετε τον χρήστη πέρα από αυτόν που έχετε επιλέξει και υλοποιήσει;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651084-E78E-0463-FF7D-695439F7DCB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9192" y="365125"/>
            <a:ext cx="10714608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altLang="el-GR" dirty="0">
                <a:effectLst/>
              </a:rPr>
              <a:t>Παρένθεση: αντιστάσεις  </a:t>
            </a:r>
            <a:r>
              <a:rPr lang="el-GR" altLang="el-GR" dirty="0"/>
              <a:t>Χρωματικός κώδικας</a:t>
            </a:r>
            <a:endParaRPr lang="el-GR" altLang="el-GR" dirty="0">
              <a:effectLst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8459645-552F-2AAD-0F4A-BB48D68B3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C625B184-ACE0-21FB-AFDD-DF2B2085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7"/>
            <a:ext cx="121920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D778BAB-3769-5FDB-1545-0C3A8680BBE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>
              <a:effectLst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38CF0F9-DE10-0878-9580-BDBB9180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538" y="4276725"/>
            <a:ext cx="6381550" cy="1900238"/>
          </a:xfrm>
        </p:spPr>
        <p:txBody>
          <a:bodyPr/>
          <a:lstStyle/>
          <a:p>
            <a:pPr eaLnBrk="1" hangingPunct="1"/>
            <a:endParaRPr lang="el-GR" altLang="el-GR" sz="1800"/>
          </a:p>
          <a:p>
            <a:pPr eaLnBrk="1" hangingPunct="1"/>
            <a:endParaRPr lang="el-GR" altLang="el-GR" sz="1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1800">
                <a:hlinkClick r:id="rId2"/>
              </a:rPr>
              <a:t>http://users.sch.gr/marmarinos/applets/resistance_calc/res.htm</a:t>
            </a:r>
            <a:r>
              <a:rPr lang="el-GR" altLang="el-GR"/>
              <a:t> 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B78ED9D0-14ED-9DC7-2D92-4EDCB63C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80DB6306-8956-1AF4-9F8F-1E4A9A9F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789363"/>
            <a:ext cx="4945062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108A55-4607-5924-E700-879822C8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5C1266-391F-4844-7170-0C56DACD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972" y="1825625"/>
            <a:ext cx="7287827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Ένα βολικό βοήθημα για τις πιο συνηθισμένες ονομαστικές τιμές αντιστάσεων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25BCE7-4C72-919C-7247-0AFC82C1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9" y="70452"/>
            <a:ext cx="3521768" cy="63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BF5643-C86E-F769-D185-69E44E8B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PROJECT 1: Φτιάχνουμε έναν ελεγκτή υγρασίας εδάφους 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0F3F87-1C32-D4A6-313F-C139B943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566185"/>
            <a:ext cx="5229225" cy="4610778"/>
          </a:xfrm>
        </p:spPr>
        <p:txBody>
          <a:bodyPr/>
          <a:lstStyle/>
          <a:p>
            <a:r>
              <a:rPr lang="el-GR" dirty="0"/>
              <a:t>Ιδέες</a:t>
            </a:r>
          </a:p>
          <a:p>
            <a:r>
              <a:rPr lang="el-GR" dirty="0"/>
              <a:t>Τρόπος ενημέρωσης χρήστη</a:t>
            </a:r>
          </a:p>
          <a:p>
            <a:r>
              <a:rPr lang="el-GR" dirty="0"/>
              <a:t>Περιορισμοί</a:t>
            </a:r>
          </a:p>
          <a:p>
            <a:r>
              <a:rPr lang="el-GR" dirty="0"/>
              <a:t>Συμβάσεις και προδιαγραφές μετρήσεων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C61F2E-F404-9356-1675-AD3A4AAF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7" y="1566185"/>
            <a:ext cx="3904386" cy="473619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8E3365-5A85-E845-7494-7A59EBA9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954" y="3731822"/>
            <a:ext cx="2894795" cy="29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2AC2EB-1733-3870-097D-0AE499D0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PROJECT 2: Φτιάχνουμε ένα σύστημα «Αυτόματης Αναγνώρισης Φρούτων &amp; Λαχανικών» 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87164A-9C92-CD91-F8F7-6ED17020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5381625" cy="4557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ζητούμενο τώρα είναι, να τρυπάμε με δυο ηλεκτρόδια (καλώδια) ένα φρούτο ή ένα λαχανικό και «αυτόματα» η εικόνα του να εμφανίζεται στην οθόνη του υπολογιστή μας. </a:t>
            </a:r>
            <a:endParaRPr lang="el-GR" sz="36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E4770A-11D4-E13F-3293-AED44CBB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69565"/>
            <a:ext cx="4431302" cy="2634530"/>
          </a:xfrm>
          <a:prstGeom prst="rect">
            <a:avLst/>
          </a:prstGeom>
        </p:spPr>
      </p:pic>
      <p:pic>
        <p:nvPicPr>
          <p:cNvPr id="6" name="Εικόνα 5" descr="Διαφάνεια14">
            <a:extLst>
              <a:ext uri="{FF2B5EF4-FFF2-40B4-BE49-F238E27FC236}">
                <a16:creationId xmlns:a16="http://schemas.microsoft.com/office/drawing/2014/main" id="{B8CE6A55-E0D8-6E1F-4F42-BEE426A1E78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334" r="17813" b="16528"/>
          <a:stretch/>
        </p:blipFill>
        <p:spPr>
          <a:xfrm>
            <a:off x="6096000" y="1498308"/>
            <a:ext cx="5972175" cy="4261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83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duino διακόπτης με φωτοαντίσταση - GetCert">
            <a:extLst>
              <a:ext uri="{FF2B5EF4-FFF2-40B4-BE49-F238E27FC236}">
                <a16:creationId xmlns:a16="http://schemas.microsoft.com/office/drawing/2014/main" id="{F818E16F-D978-4D82-A965-30E22B51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32" y="3140075"/>
            <a:ext cx="18002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E4BDFEE-8837-483B-8B79-9CB54ED1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διαιρέτης τάσης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582FD9-444D-4431-B7A6-1A0FABD1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9063"/>
            <a:ext cx="9753600" cy="2247900"/>
          </a:xfrm>
        </p:spPr>
        <p:txBody>
          <a:bodyPr>
            <a:normAutofit fontScale="92500" lnSpcReduction="10000"/>
          </a:bodyPr>
          <a:lstStyle/>
          <a:p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Κυκλώματα όπως το παραπάνω, το οποίο αποτελείται από δύο αντιστάτες συνδεδεμένους σε σειρά, στα άκρα των οποίων εφαρμόζεται η </a:t>
            </a:r>
            <a:r>
              <a:rPr kumimoji="0" lang="el-GR" altLang="el-GR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τάση εισόδου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(π.χ. 5</a:t>
            </a:r>
            <a:r>
              <a:rPr kumimoji="0" lang="en-US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ονομάζονται 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διαιρέτες τάσης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kumimoji="0" lang="el-GR" altLang="el-GR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Τάση εξόδου</a:t>
            </a:r>
            <a:r>
              <a:rPr kumimoji="0" lang="el-GR" altLang="el-G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η διαφορά δυναμικού ανάμεσα στους ακροδέκτες της μίας από τις δύο αντιστάσεις. Οι τιμές που μπορεί να πάρει η τάση εξόδου κυμαίνονται από το 0 έως την τάση εισόδου.</a:t>
            </a:r>
            <a:r>
              <a:rPr kumimoji="0" lang="el-GR" altLang="el-G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l-GR" altLang="el-GR" sz="3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l-GR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378AAB-1E73-4FE2-A499-8AC88AD9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1519238"/>
            <a:ext cx="75342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1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92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84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B05A8-972D-5953-7359-7E5D2D84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Περιττές πληροφορίες -1 / </a:t>
            </a:r>
            <a:r>
              <a:rPr lang="el-GR" dirty="0"/>
              <a:t>Τιμές αντιστάσεων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185E114-C6C3-4645-B078-739AE635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9305" y="2689802"/>
            <a:ext cx="3160450" cy="694000"/>
          </a:xfrm>
          <a:prstGeom prst="rect">
            <a:avLst/>
          </a:prstGeom>
        </p:spPr>
      </p:pic>
      <p:pic>
        <p:nvPicPr>
          <p:cNvPr id="9" name="Εικόνα 8" descr="Resistors - Standard Values">
            <a:extLst>
              <a:ext uri="{FF2B5EF4-FFF2-40B4-BE49-F238E27FC236}">
                <a16:creationId xmlns:a16="http://schemas.microsoft.com/office/drawing/2014/main" id="{C7A57675-ABB4-4CCD-B1A8-CF0A155AF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869" r="22164" b="3622"/>
          <a:stretch/>
        </p:blipFill>
        <p:spPr bwMode="auto">
          <a:xfrm>
            <a:off x="10280600" y="165391"/>
            <a:ext cx="1500067" cy="6615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580A3C6-0450-6FF3-78B6-7379216BC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7" y="1844576"/>
            <a:ext cx="48383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αντιστάσεις παράγονται με ονομαστική τιμή που προκύπτει από τον τύπο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FD29C00-77E6-60E1-F00D-714D22ED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02" y="3495497"/>
            <a:ext cx="620260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όπου 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ονομαστική τιμή της αντίστασης, </a:t>
            </a:r>
            <a:b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=1, 2, 3, …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το Κ παίρνει μια σειρά τιμών και προσδιορίζει την αντίστοιχη σειρά αντιστάσεων (σχετίζεται με την ανοχή).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αριθμοί που προκύπτουν είναι οι βάσεις για μια σειρά πολλαπλάσιων τιμών.</a:t>
            </a:r>
            <a:b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 6, 12, 24, 48, 96, 192 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b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Σειρά Ε3, Ε6, Ε12, Ε24, Ε48, Ε96, Ε192</a:t>
            </a: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Εικόνα 12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4564B75-0049-4573-E839-4261C196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0" y="1481558"/>
            <a:ext cx="3516733" cy="4891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26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B05A8-972D-5953-7359-7E5D2D84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Περιττές πληροφορίες -2 / Τρίγωνο υ</a:t>
            </a:r>
            <a:r>
              <a:rPr lang="el-GR" dirty="0"/>
              <a:t>φής εδάφους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544A28-130F-A842-BC2A-5EB26CF31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B29035-C80A-4E77-AB02-3F231510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5" y="1825625"/>
            <a:ext cx="4660904" cy="450225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11AE39D-960D-0890-5657-CA96087BE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60" y="1539768"/>
            <a:ext cx="5186893" cy="4637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63FF7-320C-DDB9-EBD5-1D06EB24073D}"/>
              </a:ext>
            </a:extLst>
          </p:cNvPr>
          <p:cNvSpPr txBox="1"/>
          <p:nvPr/>
        </p:nvSpPr>
        <p:spPr>
          <a:xfrm>
            <a:off x="9604842" y="1561454"/>
            <a:ext cx="2432482" cy="334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Άμμος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sand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l-G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Πηλώδης άμμος</a:t>
            </a:r>
            <a:endParaRPr lang="el-G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Αμμώδης πηλός</a:t>
            </a:r>
            <a:endParaRPr lang="el-G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Πηλός (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loam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l-G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Αμμοαργιλώδης</a:t>
            </a: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πηλός</a:t>
            </a:r>
            <a:endParaRPr lang="el-G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Αργιλώδης πηλός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Αμμοαργιλώδες</a:t>
            </a: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(έδαφος)</a:t>
            </a:r>
            <a:endParaRPr lang="el-G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Άργιλος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clay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l-G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Ιλυοαργιλώδες</a:t>
            </a: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(έδαφος)</a:t>
            </a:r>
            <a:endParaRPr lang="el-G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Ιλυοαργιλώδης</a:t>
            </a: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πηλός</a:t>
            </a:r>
            <a:endParaRPr lang="el-G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tabLst>
                <a:tab pos="-60960" algn="l"/>
              </a:tabLst>
            </a:pPr>
            <a:r>
              <a:rPr lang="el-GR" sz="1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Ιλυοπηλώδες</a:t>
            </a:r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(έδαφος)</a:t>
            </a:r>
            <a:endParaRPr lang="el-G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Ιλύς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silt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l-G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62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C0BF49-6ABA-4A97-815A-015DCC07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Τελευταία Δραστηριότητα </a:t>
            </a:r>
            <a:b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Διαλέξτε</a:t>
            </a:r>
            <a:r>
              <a:rPr lang="el-G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μια από τις επόμενες «περιπτώσεις»)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7546D1-17DA-4E8F-ADE9-086734108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05C4EF-5E8B-4DC1-B68B-10042B51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690688"/>
            <a:ext cx="9368793" cy="49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56D7A-CC86-4E52-9C8B-95E28649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C3EC8-0265-4DBB-86F1-585A56CA9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Διαφάνεια45">
            <a:extLst>
              <a:ext uri="{FF2B5EF4-FFF2-40B4-BE49-F238E27FC236}">
                <a16:creationId xmlns:a16="http://schemas.microsoft.com/office/drawing/2014/main" id="{1B92A3AA-B507-4905-8049-D6EDA6833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ED657B-1E0A-47AB-990B-76C4ED0F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8DC7B-DC3B-49F5-96FE-94B5F2FE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ΦΩΤΟΑΝΤΙΣΤΑΣΗ LDR 07ΑΝΤΙΣΤΑΣΕΙΣ">
            <a:extLst>
              <a:ext uri="{FF2B5EF4-FFF2-40B4-BE49-F238E27FC236}">
                <a16:creationId xmlns:a16="http://schemas.microsoft.com/office/drawing/2014/main" id="{A7D52B04-D12D-4827-B110-65600F5C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21" y="1458914"/>
            <a:ext cx="6873029" cy="41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2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9ED49-FD78-4CD7-84E0-C67F9994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φωτισμού με φωτοαντίσταση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50B7ED-8F53-42E7-9261-327A7A84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1B379D-B133-4043-B931-391CCBB7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38312"/>
            <a:ext cx="9829800" cy="3381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8912B-0F0F-72AA-1ED8-56782586C02B}"/>
              </a:ext>
            </a:extLst>
          </p:cNvPr>
          <p:cNvSpPr txBox="1"/>
          <p:nvPr/>
        </p:nvSpPr>
        <p:spPr>
          <a:xfrm>
            <a:off x="2203881" y="5463659"/>
            <a:ext cx="8573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Σχόλιο: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Έχω Αναλογική ΕΙΣΟΔΟ και Ψηφιακή Έξοδο </a:t>
            </a:r>
            <a:endParaRPr lang="el-GR" sz="2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6323DED-DBA3-301C-D689-9F15BE9A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9" t="34225" r="61240" b="56479"/>
          <a:stretch/>
        </p:blipFill>
        <p:spPr>
          <a:xfrm rot="590431">
            <a:off x="8334375" y="3609975"/>
            <a:ext cx="662132" cy="2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E3A603-17C9-4A05-4C63-DF3870E7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sp>
        <p:nvSpPr>
          <p:cNvPr id="24579" name="Θέση περιεχομένου 2">
            <a:extLst>
              <a:ext uri="{FF2B5EF4-FFF2-40B4-BE49-F238E27FC236}">
                <a16:creationId xmlns:a16="http://schemas.microsoft.com/office/drawing/2014/main" id="{DB39C1A0-7F20-C3C4-6EDB-5F13FEB4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1075"/>
            <a:ext cx="10515600" cy="13858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/>
          </a:p>
        </p:txBody>
      </p:sp>
      <p:pic>
        <p:nvPicPr>
          <p:cNvPr id="24580" name="Picture 2" descr="Σχετική εικόνα">
            <a:extLst>
              <a:ext uri="{FF2B5EF4-FFF2-40B4-BE49-F238E27FC236}">
                <a16:creationId xmlns:a16="http://schemas.microsoft.com/office/drawing/2014/main" id="{80B1BC51-05D8-EDEC-68A8-A84C7DE3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2" y="484621"/>
            <a:ext cx="5873907" cy="3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3852CE-2BD7-322E-D4FD-986CD592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325" y="265113"/>
            <a:ext cx="9875838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Προγραμματισμός με εικονίδια</a:t>
            </a:r>
          </a:p>
        </p:txBody>
      </p:sp>
      <p:pic>
        <p:nvPicPr>
          <p:cNvPr id="34819" name="Picture 2" descr="Σχετική εικόνα">
            <a:extLst>
              <a:ext uri="{FF2B5EF4-FFF2-40B4-BE49-F238E27FC236}">
                <a16:creationId xmlns:a16="http://schemas.microsoft.com/office/drawing/2014/main" id="{8A7C8719-1E83-1865-67DB-BEDFA8C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946275"/>
            <a:ext cx="31051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Θέση περιεχομένου 2">
            <a:extLst>
              <a:ext uri="{FF2B5EF4-FFF2-40B4-BE49-F238E27FC236}">
                <a16:creationId xmlns:a16="http://schemas.microsoft.com/office/drawing/2014/main" id="{FC18DBA3-BBAC-A35C-AA84-A3375522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4992688"/>
            <a:ext cx="3508375" cy="13858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l-GR"/>
              <a:t>Scratch for Arduino</a:t>
            </a:r>
            <a:endParaRPr lang="el-GR" altLang="el-GR"/>
          </a:p>
        </p:txBody>
      </p:sp>
      <p:pic>
        <p:nvPicPr>
          <p:cNvPr id="34821" name="Picture 4" descr="http://2.bp.blogspot.com/-Q26S3IaLV48/VcmzsboE60I/AAAAAAAACH0/2CHVYscEMYE/s1600/Screen%2BShot%2B2015-08-11%2Bat%2B2.04.20%2Bpm.png">
            <a:extLst>
              <a:ext uri="{FF2B5EF4-FFF2-40B4-BE49-F238E27FC236}">
                <a16:creationId xmlns:a16="http://schemas.microsoft.com/office/drawing/2014/main" id="{8072C861-1948-B564-FCE4-CE78A9D2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92288"/>
            <a:ext cx="699928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387493-D066-0446-6B89-025E1958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766453-87E4-DA35-0271-55F5F6DC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12CCC0-48A0-B28A-36AE-DDF6DFE8F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3"/>
          <a:stretch/>
        </p:blipFill>
        <p:spPr>
          <a:xfrm>
            <a:off x="417462" y="0"/>
            <a:ext cx="10786157" cy="617696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218604E-6492-760C-D126-60B620CE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85" y="5060706"/>
            <a:ext cx="8924648" cy="12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C62927-5F34-4BF5-7E76-FA87183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8110DA-5B23-B3C7-680D-AE1FBD6C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Σχετική εικόνα">
            <a:extLst>
              <a:ext uri="{FF2B5EF4-FFF2-40B4-BE49-F238E27FC236}">
                <a16:creationId xmlns:a16="http://schemas.microsoft.com/office/drawing/2014/main" id="{7DD00337-B0AE-6EF2-CE23-BCF6E1C0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1935957"/>
            <a:ext cx="31051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56B350C2-320A-E89C-A230-0EBE18EF53D7}"/>
              </a:ext>
            </a:extLst>
          </p:cNvPr>
          <p:cNvSpPr txBox="1">
            <a:spLocks/>
          </p:cNvSpPr>
          <p:nvPr/>
        </p:nvSpPr>
        <p:spPr>
          <a:xfrm>
            <a:off x="3824288" y="3596482"/>
            <a:ext cx="4543425" cy="132556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Scratch for Arduino</a:t>
            </a:r>
            <a:endParaRPr lang="el-GR" sz="4000" dirty="0"/>
          </a:p>
        </p:txBody>
      </p:sp>
      <p:pic>
        <p:nvPicPr>
          <p:cNvPr id="6" name="Picture 4" descr="http://2.bp.blogspot.com/-Q26S3IaLV48/VcmzsboE60I/AAAAAAAACH0/2CHVYscEMYE/s1600/Screen%2BShot%2B2015-08-11%2Bat%2B2.04.20%2Bpm.png">
            <a:extLst>
              <a:ext uri="{FF2B5EF4-FFF2-40B4-BE49-F238E27FC236}">
                <a16:creationId xmlns:a16="http://schemas.microsoft.com/office/drawing/2014/main" id="{4479302F-CD63-5933-E6D5-BD3C2007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037"/>
            <a:ext cx="92900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Αποτέλεσμα εικόνας για blink for s4a">
            <a:extLst>
              <a:ext uri="{FF2B5EF4-FFF2-40B4-BE49-F238E27FC236}">
                <a16:creationId xmlns:a16="http://schemas.microsoft.com/office/drawing/2014/main" id="{52903591-A22C-64F6-F53F-CB96306B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1" y="1150225"/>
            <a:ext cx="4053624" cy="4367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1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1FBAEC-FB61-5E7E-526B-EDC44C67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2976A5-E4D0-1926-841E-A1331D2B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58BADC-2C52-E041-E706-7E4E6633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871537"/>
            <a:ext cx="103441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84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18190</TotalTime>
  <Words>651</Words>
  <Application>Microsoft Office PowerPoint</Application>
  <PresentationFormat>Ευρεία οθόνη</PresentationFormat>
  <Paragraphs>71</Paragraphs>
  <Slides>25</Slides>
  <Notes>0</Notes>
  <HiddenSlides>2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Θέμα του Office</vt:lpstr>
      <vt:lpstr>Ανιχνεύω τον κόσμο γύρω μου Ο «Διαιρέτη τάσης» αφορμή για δημιουργικά και πρωτότυπα project  και το προγραμματιστικό περιβάλλον Scratch for Arduino (S4Α)</vt:lpstr>
      <vt:lpstr>Ο διαιρέτης τάσης</vt:lpstr>
      <vt:lpstr>Παρουσίαση του PowerPoint</vt:lpstr>
      <vt:lpstr>Έλεγχος φωτισμού με φωτοαντίσταση</vt:lpstr>
      <vt:lpstr>Παρουσίαση του PowerPoint</vt:lpstr>
      <vt:lpstr>Προγραμματισμός με εικονίδια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ΓΕΝΙΚΗ ΙΔΕΑ ΓΙΑ ΤΑ ΣΗΜΕΡΙΝΑ PROJECT </vt:lpstr>
      <vt:lpstr>ΓΕΝΙΚΗ ΙΔΕΑ ΓΙΑ ΤΑ ΣΗΜΕΡΙΝΑ PROJECT </vt:lpstr>
      <vt:lpstr>Παρουσίαση του PowerPoint</vt:lpstr>
      <vt:lpstr>Ανιχνεύω ηλεκτρονικά εξαρτήματα </vt:lpstr>
      <vt:lpstr>Παρένθεση: αντιστάσεις  Χρωματικός κώδικας</vt:lpstr>
      <vt:lpstr>Παρουσίαση του PowerPoint</vt:lpstr>
      <vt:lpstr>Παρουσίαση του PowerPoint</vt:lpstr>
      <vt:lpstr>PROJECT 1: Φτιάχνουμε έναν ελεγκτή υγρασίας εδάφους </vt:lpstr>
      <vt:lpstr>PROJECT 2: Φτιάχνουμε ένα σύστημα «Αυτόματης Αναγνώρισης Φρούτων &amp; Λαχανικών» </vt:lpstr>
      <vt:lpstr>Παρουσίαση του PowerPoint</vt:lpstr>
      <vt:lpstr>Παρουσίαση του PowerPoint</vt:lpstr>
      <vt:lpstr>Περιττές πληροφορίες -1 / Τιμές αντιστάσεων</vt:lpstr>
      <vt:lpstr>Περιττές πληροφορίες -2 / Τρίγωνο υφής εδάφους</vt:lpstr>
      <vt:lpstr>Τελευταία Δραστηριότητα  (Διαλέξτε μια από τις επόμενες «περιπτώσεις»)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Φανάρι κυκλοφορίας Μια συνηθισμένη κατασκευή …αλλιώς</dc:title>
  <dc:creator>Λογαριασμός Microsoft</dc:creator>
  <cp:lastModifiedBy>A. Χαλκίδης</cp:lastModifiedBy>
  <cp:revision>66</cp:revision>
  <dcterms:created xsi:type="dcterms:W3CDTF">2021-11-28T12:07:32Z</dcterms:created>
  <dcterms:modified xsi:type="dcterms:W3CDTF">2022-05-13T09:34:09Z</dcterms:modified>
</cp:coreProperties>
</file>