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620" r:id="rId3"/>
    <p:sldId id="621" r:id="rId4"/>
    <p:sldId id="622" r:id="rId5"/>
    <p:sldId id="624" r:id="rId6"/>
    <p:sldId id="631" r:id="rId7"/>
    <p:sldId id="625" r:id="rId8"/>
    <p:sldId id="632" r:id="rId9"/>
    <p:sldId id="626" r:id="rId10"/>
    <p:sldId id="627" r:id="rId11"/>
    <p:sldId id="628" r:id="rId12"/>
    <p:sldId id="629" r:id="rId13"/>
    <p:sldId id="630" r:id="rId14"/>
    <p:sldId id="415"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9A"/>
    <a:srgbClr val="204B9B"/>
    <a:srgbClr val="204A9A"/>
    <a:srgbClr val="1D4999"/>
    <a:srgbClr val="204B9A"/>
    <a:srgbClr val="25509D"/>
    <a:srgbClr val="214C9B"/>
    <a:srgbClr val="385FA5"/>
    <a:srgbClr val="244F9C"/>
    <a:srgbClr val="285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826" y="614"/>
      </p:cViewPr>
      <p:guideLst/>
    </p:cSldViewPr>
  </p:slideViewPr>
  <p:notesTextViewPr>
    <p:cViewPr>
      <p:scale>
        <a:sx n="1" d="1"/>
        <a:sy n="1" d="1"/>
      </p:scale>
      <p:origin x="0" y="0"/>
    </p:cViewPr>
  </p:notesTextViewPr>
  <p:sorterViewPr>
    <p:cViewPr>
      <p:scale>
        <a:sx n="50" d="100"/>
        <a:sy n="50" d="100"/>
      </p:scale>
      <p:origin x="0" y="-334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26/5/2022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67258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26/5/2022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141734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26/5/2022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252867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26/5/2022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171838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26/5/2022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326505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28B4216-DFF3-46BE-87C3-E41186FC599F}" type="datetimeFigureOut">
              <a:rPr lang="el-GR" smtClean="0"/>
              <a:t>26/5/2022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331509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28B4216-DFF3-46BE-87C3-E41186FC599F}" type="datetimeFigureOut">
              <a:rPr lang="el-GR" smtClean="0"/>
              <a:t>26/5/2022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183189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28B4216-DFF3-46BE-87C3-E41186FC599F}" type="datetimeFigureOut">
              <a:rPr lang="el-GR" smtClean="0"/>
              <a:t>26/5/2022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74605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28B4216-DFF3-46BE-87C3-E41186FC599F}" type="datetimeFigureOut">
              <a:rPr lang="el-GR" smtClean="0"/>
              <a:t>26/5/2022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412998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28B4216-DFF3-46BE-87C3-E41186FC599F}" type="datetimeFigureOut">
              <a:rPr lang="el-GR" smtClean="0"/>
              <a:t>26/5/2022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6111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28B4216-DFF3-46BE-87C3-E41186FC599F}" type="datetimeFigureOut">
              <a:rPr lang="el-GR" smtClean="0"/>
              <a:t>26/5/2022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47684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B4216-DFF3-46BE-87C3-E41186FC599F}" type="datetimeFigureOut">
              <a:rPr lang="el-GR" smtClean="0"/>
              <a:t>26/5/2022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A93B4-299C-41AE-9FD4-34A5AC7C6FF2}" type="slidenum">
              <a:rPr lang="el-GR" smtClean="0"/>
              <a:t>‹#›</a:t>
            </a:fld>
            <a:endParaRPr lang="el-GR"/>
          </a:p>
        </p:txBody>
      </p:sp>
      <p:sp>
        <p:nvSpPr>
          <p:cNvPr id="8" name="TextBox 7">
            <a:extLst>
              <a:ext uri="{FF2B5EF4-FFF2-40B4-BE49-F238E27FC236}">
                <a16:creationId xmlns:a16="http://schemas.microsoft.com/office/drawing/2014/main" id="{27722689-3178-0276-2AD4-8CA33553FA96}"/>
              </a:ext>
            </a:extLst>
          </p:cNvPr>
          <p:cNvSpPr txBox="1"/>
          <p:nvPr userDrawn="1"/>
        </p:nvSpPr>
        <p:spPr>
          <a:xfrm>
            <a:off x="1" y="6566401"/>
            <a:ext cx="12191999" cy="261610"/>
          </a:xfrm>
          <a:prstGeom prst="rect">
            <a:avLst/>
          </a:prstGeom>
          <a:noFill/>
        </p:spPr>
        <p:txBody>
          <a:bodyPr wrap="square">
            <a:spAutoFit/>
          </a:bodyPr>
          <a:lstStyle/>
          <a:p>
            <a:pPr algn="l"/>
            <a:r>
              <a:rPr lang="el-GR" sz="1100" b="0" dirty="0">
                <a:solidFill>
                  <a:srgbClr val="002060"/>
                </a:solidFill>
                <a:effectLst/>
              </a:rPr>
              <a:t>Εργαστήριο Εκπαιδευτικής Ρομποτικής (</a:t>
            </a:r>
            <a:r>
              <a:rPr lang="en-US" sz="1100" b="0" dirty="0">
                <a:solidFill>
                  <a:srgbClr val="002060"/>
                </a:solidFill>
                <a:effectLst/>
              </a:rPr>
              <a:t>Arduino</a:t>
            </a:r>
            <a:r>
              <a:rPr lang="el-GR" sz="1100" b="0" dirty="0">
                <a:solidFill>
                  <a:srgbClr val="002060"/>
                </a:solidFill>
                <a:effectLst/>
              </a:rPr>
              <a:t>)</a:t>
            </a:r>
            <a:r>
              <a:rPr lang="en-US" sz="1100" b="0" dirty="0">
                <a:solidFill>
                  <a:srgbClr val="002060"/>
                </a:solidFill>
                <a:effectLst/>
              </a:rPr>
              <a:t> </a:t>
            </a:r>
            <a:r>
              <a:rPr lang="el-GR" sz="1100" b="0" dirty="0">
                <a:solidFill>
                  <a:srgbClr val="002060"/>
                </a:solidFill>
                <a:effectLst/>
              </a:rPr>
              <a:t>«Ο κινητήρας </a:t>
            </a:r>
            <a:r>
              <a:rPr lang="en-US" sz="1100" b="0" dirty="0">
                <a:solidFill>
                  <a:srgbClr val="002060"/>
                </a:solidFill>
                <a:effectLst/>
              </a:rPr>
              <a:t>DC, </a:t>
            </a:r>
            <a:r>
              <a:rPr lang="el-GR" sz="1100" b="0" dirty="0" err="1">
                <a:solidFill>
                  <a:srgbClr val="002060"/>
                </a:solidFill>
                <a:effectLst/>
              </a:rPr>
              <a:t>κλπ</a:t>
            </a:r>
            <a:r>
              <a:rPr lang="el-GR" sz="1100" b="0" i="1" dirty="0">
                <a:solidFill>
                  <a:srgbClr val="002060"/>
                </a:solidFill>
                <a:effectLst/>
              </a:rPr>
              <a:t>», Μάιος2022</a:t>
            </a:r>
            <a:endParaRPr lang="el-GR" sz="1100" b="0" dirty="0">
              <a:solidFill>
                <a:srgbClr val="002060"/>
              </a:solidFill>
              <a:effectLst/>
            </a:endParaRPr>
          </a:p>
        </p:txBody>
      </p:sp>
      <p:cxnSp>
        <p:nvCxnSpPr>
          <p:cNvPr id="10" name="Ευθεία γραμμή σύνδεσης 9">
            <a:extLst>
              <a:ext uri="{FF2B5EF4-FFF2-40B4-BE49-F238E27FC236}">
                <a16:creationId xmlns:a16="http://schemas.microsoft.com/office/drawing/2014/main" id="{AC7B3753-497C-4848-5192-20A00CCEDC7D}"/>
              </a:ext>
            </a:extLst>
          </p:cNvPr>
          <p:cNvCxnSpPr/>
          <p:nvPr userDrawn="1"/>
        </p:nvCxnSpPr>
        <p:spPr>
          <a:xfrm>
            <a:off x="-408373" y="6489520"/>
            <a:ext cx="130057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21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10590D23-46AE-4C53-95B6-CD1D1EB2B4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16" r="14476"/>
          <a:stretch/>
        </p:blipFill>
        <p:spPr>
          <a:xfrm>
            <a:off x="5300420" y="-170483"/>
            <a:ext cx="7795648" cy="7361695"/>
          </a:xfrm>
          <a:prstGeom prst="rect">
            <a:avLst/>
          </a:prstGeom>
        </p:spPr>
      </p:pic>
      <p:pic>
        <p:nvPicPr>
          <p:cNvPr id="5" name="Θέση περιεχομένου 3">
            <a:extLst>
              <a:ext uri="{FF2B5EF4-FFF2-40B4-BE49-F238E27FC236}">
                <a16:creationId xmlns:a16="http://schemas.microsoft.com/office/drawing/2014/main" id="{36C119EC-9CEE-4AD2-84DC-14A207DC69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82" r="20566"/>
          <a:stretch/>
        </p:blipFill>
        <p:spPr>
          <a:xfrm>
            <a:off x="-914400" y="-170483"/>
            <a:ext cx="7156669" cy="7361695"/>
          </a:xfrm>
          <a:prstGeom prst="rect">
            <a:avLst/>
          </a:prstGeom>
        </p:spPr>
      </p:pic>
      <p:sp>
        <p:nvSpPr>
          <p:cNvPr id="2" name="Τίτλος 1"/>
          <p:cNvSpPr>
            <a:spLocks noGrp="1"/>
          </p:cNvSpPr>
          <p:nvPr>
            <p:ph type="ctrTitle"/>
          </p:nvPr>
        </p:nvSpPr>
        <p:spPr>
          <a:xfrm>
            <a:off x="1376218" y="1271752"/>
            <a:ext cx="9439561" cy="2473016"/>
          </a:xfrm>
          <a:solidFill>
            <a:schemeClr val="bg1">
              <a:lumMod val="85000"/>
              <a:alpha val="76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r>
              <a:rPr lang="el-GR" sz="3200" b="0" dirty="0"/>
              <a:t>Ο κινητήρας συνεχούς ρεύματος</a:t>
            </a:r>
            <a:br>
              <a:rPr lang="el-GR" sz="3200" b="0" dirty="0"/>
            </a:br>
            <a:r>
              <a:rPr lang="el-GR" sz="3200" b="0" dirty="0"/>
              <a:t>Το τρανζίστορ ως διακόπτης</a:t>
            </a:r>
            <a:br>
              <a:rPr lang="el-GR" sz="3200" b="0" dirty="0"/>
            </a:br>
            <a:r>
              <a:rPr lang="el-GR" sz="3200" b="0" dirty="0"/>
              <a:t>Ο αισθητήρας θερμοκρασίας </a:t>
            </a:r>
            <a:r>
              <a:rPr lang="en-US" sz="3200" b="0" dirty="0"/>
              <a:t>(tmp36)</a:t>
            </a:r>
            <a:br>
              <a:rPr lang="el-GR" sz="3200" b="0" dirty="0"/>
            </a:br>
            <a:r>
              <a:rPr lang="el-GR" sz="3200" b="0" dirty="0"/>
              <a:t>&amp;</a:t>
            </a:r>
            <a:br>
              <a:rPr lang="en-US" sz="3200" b="0" dirty="0"/>
            </a:br>
            <a:r>
              <a:rPr lang="el-GR" sz="3200" b="0" dirty="0"/>
              <a:t>Τα βάζουμε «</a:t>
            </a:r>
            <a:r>
              <a:rPr lang="el-GR" sz="3200" b="0" dirty="0">
                <a:solidFill>
                  <a:srgbClr val="002060"/>
                </a:solidFill>
              </a:rPr>
              <a:t>ΟΛΑ ΜΑΖΙ</a:t>
            </a:r>
            <a:r>
              <a:rPr lang="el-GR" sz="3200" b="0" dirty="0"/>
              <a:t>»</a:t>
            </a:r>
            <a:endParaRPr lang="el-GR" sz="4800" b="0" dirty="0"/>
          </a:p>
        </p:txBody>
      </p:sp>
      <p:sp>
        <p:nvSpPr>
          <p:cNvPr id="3" name="Υπότιτλος 2"/>
          <p:cNvSpPr>
            <a:spLocks noGrp="1"/>
          </p:cNvSpPr>
          <p:nvPr>
            <p:ph type="subTitle" idx="1"/>
          </p:nvPr>
        </p:nvSpPr>
        <p:spPr>
          <a:xfrm>
            <a:off x="1376218" y="3938888"/>
            <a:ext cx="9439561" cy="863921"/>
          </a:xfrm>
          <a:solidFill>
            <a:schemeClr val="bg1">
              <a:lumMod val="85000"/>
              <a:alpha val="76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a:lnSpc>
                <a:spcPct val="100000"/>
              </a:lnSpc>
            </a:pPr>
            <a:r>
              <a:rPr lang="el-GR" i="1" dirty="0">
                <a:solidFill>
                  <a:srgbClr val="002060"/>
                </a:solidFill>
                <a:effectLst>
                  <a:outerShdw blurRad="38100" dist="38100" dir="2700000" algn="tl">
                    <a:srgbClr val="000000">
                      <a:alpha val="43137"/>
                    </a:srgbClr>
                  </a:outerShdw>
                </a:effectLst>
              </a:rPr>
              <a:t>Άνθιμος Χαλκίδης, </a:t>
            </a:r>
            <a:r>
              <a:rPr lang="el-GR" i="1" dirty="0" err="1">
                <a:solidFill>
                  <a:srgbClr val="002060"/>
                </a:solidFill>
                <a:effectLst>
                  <a:outerShdw blurRad="38100" dist="38100" dir="2700000" algn="tl">
                    <a:srgbClr val="000000">
                      <a:alpha val="43137"/>
                    </a:srgbClr>
                  </a:outerShdw>
                </a:effectLst>
              </a:rPr>
              <a:t>Αρτεμησία</a:t>
            </a:r>
            <a:r>
              <a:rPr lang="el-GR" i="1" dirty="0">
                <a:solidFill>
                  <a:srgbClr val="002060"/>
                </a:solidFill>
                <a:effectLst>
                  <a:outerShdw blurRad="38100" dist="38100" dir="2700000" algn="tl">
                    <a:srgbClr val="000000">
                      <a:alpha val="43137"/>
                    </a:srgbClr>
                  </a:outerShdw>
                </a:effectLst>
              </a:rPr>
              <a:t> Στούμπα, </a:t>
            </a:r>
            <a:br>
              <a:rPr lang="el-GR" i="1" dirty="0">
                <a:solidFill>
                  <a:srgbClr val="002060"/>
                </a:solidFill>
                <a:effectLst>
                  <a:outerShdw blurRad="38100" dist="38100" dir="2700000" algn="tl">
                    <a:srgbClr val="000000">
                      <a:alpha val="43137"/>
                    </a:srgbClr>
                  </a:outerShdw>
                </a:effectLst>
              </a:rPr>
            </a:br>
            <a:r>
              <a:rPr lang="el-GR" i="1" dirty="0">
                <a:solidFill>
                  <a:srgbClr val="002060"/>
                </a:solidFill>
              </a:rPr>
              <a:t>Αριστοτέλης </a:t>
            </a:r>
            <a:r>
              <a:rPr lang="el-GR" i="1" dirty="0" err="1">
                <a:solidFill>
                  <a:srgbClr val="002060"/>
                </a:solidFill>
              </a:rPr>
              <a:t>Γκιόλμας</a:t>
            </a:r>
            <a:r>
              <a:rPr lang="el-GR" i="1" dirty="0">
                <a:solidFill>
                  <a:srgbClr val="002060"/>
                </a:solidFill>
              </a:rPr>
              <a:t>, Ηλίας </a:t>
            </a:r>
            <a:r>
              <a:rPr lang="el-GR" i="1" dirty="0" err="1">
                <a:solidFill>
                  <a:srgbClr val="002060"/>
                </a:solidFill>
              </a:rPr>
              <a:t>Μπόικος</a:t>
            </a:r>
            <a:r>
              <a:rPr lang="el-GR" i="1" dirty="0">
                <a:solidFill>
                  <a:srgbClr val="002060"/>
                </a:solidFill>
              </a:rPr>
              <a:t>, Ειρήνη Χατζαρά</a:t>
            </a:r>
            <a:endParaRPr lang="el-GR" i="1" dirty="0">
              <a:solidFill>
                <a:srgbClr val="002060"/>
              </a:solidFill>
              <a:effectLst>
                <a:outerShdw blurRad="38100" dist="38100" dir="2700000" algn="tl">
                  <a:srgbClr val="000000">
                    <a:alpha val="43137"/>
                  </a:srgbClr>
                </a:outerShdw>
              </a:effectLst>
            </a:endParaRPr>
          </a:p>
        </p:txBody>
      </p:sp>
      <p:sp>
        <p:nvSpPr>
          <p:cNvPr id="9" name="Υπότιτλος 2">
            <a:extLst>
              <a:ext uri="{FF2B5EF4-FFF2-40B4-BE49-F238E27FC236}">
                <a16:creationId xmlns:a16="http://schemas.microsoft.com/office/drawing/2014/main" id="{8DF5E33E-6F63-4674-8429-D203430683F5}"/>
              </a:ext>
            </a:extLst>
          </p:cNvPr>
          <p:cNvSpPr txBox="1">
            <a:spLocks/>
          </p:cNvSpPr>
          <p:nvPr/>
        </p:nvSpPr>
        <p:spPr>
          <a:xfrm>
            <a:off x="1376218" y="5159206"/>
            <a:ext cx="9439561" cy="1027097"/>
          </a:xfrm>
          <a:prstGeom prst="rect">
            <a:avLst/>
          </a:prstGeom>
          <a:solidFill>
            <a:schemeClr val="accent5">
              <a:lumMod val="20000"/>
              <a:lumOff val="80000"/>
              <a:alpha val="55000"/>
            </a:schemeClr>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900" dirty="0">
                <a:solidFill>
                  <a:srgbClr val="002060"/>
                </a:solidFill>
                <a:effectLst>
                  <a:outerShdw blurRad="38100" dist="38100" dir="2700000" algn="tl">
                    <a:srgbClr val="000000">
                      <a:alpha val="43137"/>
                    </a:srgbClr>
                  </a:outerShdw>
                </a:effectLst>
              </a:rPr>
              <a:t>ΠΜΣ </a:t>
            </a:r>
            <a:r>
              <a:rPr lang="el-GR" sz="2900" b="1" dirty="0">
                <a:solidFill>
                  <a:srgbClr val="A41C16"/>
                </a:solidFill>
                <a:effectLst/>
              </a:rPr>
              <a:t>Εκπαίδευση STEM και Συστήματα Εκπαιδευτικών Ρομποτικών Διατάξεων  </a:t>
            </a:r>
            <a:r>
              <a:rPr lang="el-GR" sz="2900" dirty="0">
                <a:solidFill>
                  <a:srgbClr val="002060"/>
                </a:solidFill>
                <a:effectLst>
                  <a:outerShdw blurRad="38100" dist="38100" dir="2700000" algn="tl">
                    <a:srgbClr val="000000">
                      <a:alpha val="43137"/>
                    </a:srgbClr>
                  </a:outerShdw>
                </a:effectLst>
              </a:rPr>
              <a:t>/  ΠΤΔΕ ΕΚΠΑ</a:t>
            </a:r>
          </a:p>
          <a:p>
            <a:r>
              <a:rPr lang="el-GR" sz="3800" dirty="0">
                <a:solidFill>
                  <a:srgbClr val="FF0000"/>
                </a:solidFill>
                <a:effectLst>
                  <a:outerShdw blurRad="38100" dist="38100" dir="2700000" algn="tl">
                    <a:srgbClr val="000000">
                      <a:alpha val="43137"/>
                    </a:srgbClr>
                  </a:outerShdw>
                </a:effectLst>
              </a:rPr>
              <a:t>Εργαστήριο (Εκπαιδευτικής) Ρομποτικής Ι</a:t>
            </a:r>
          </a:p>
          <a:p>
            <a:r>
              <a:rPr lang="el-GR" sz="3200" dirty="0">
                <a:solidFill>
                  <a:srgbClr val="002060"/>
                </a:solidFill>
                <a:effectLst>
                  <a:outerShdw blurRad="38100" dist="38100" dir="2700000" algn="tl">
                    <a:srgbClr val="000000">
                      <a:alpha val="43137"/>
                    </a:srgbClr>
                  </a:outerShdw>
                </a:effectLst>
              </a:rPr>
              <a:t>Μάιος 2022 </a:t>
            </a:r>
          </a:p>
        </p:txBody>
      </p:sp>
    </p:spTree>
    <p:extLst>
      <p:ext uri="{BB962C8B-B14F-4D97-AF65-F5344CB8AC3E}">
        <p14:creationId xmlns:p14="http://schemas.microsoft.com/office/powerpoint/2010/main" val="86563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D77C04-F5C4-6013-E282-78D59C733E3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9F0A50F-948B-4578-C507-4E634837EDD9}"/>
              </a:ext>
            </a:extLst>
          </p:cNvPr>
          <p:cNvSpPr>
            <a:spLocks noGrp="1"/>
          </p:cNvSpPr>
          <p:nvPr>
            <p:ph idx="1"/>
          </p:nvPr>
        </p:nvSpPr>
        <p:spPr/>
        <p:txBody>
          <a:bodyPr/>
          <a:lstStyle/>
          <a:p>
            <a:endParaRPr lang="el-GR" dirty="0"/>
          </a:p>
        </p:txBody>
      </p:sp>
      <p:pic>
        <p:nvPicPr>
          <p:cNvPr id="4" name="image8.png">
            <a:extLst>
              <a:ext uri="{FF2B5EF4-FFF2-40B4-BE49-F238E27FC236}">
                <a16:creationId xmlns:a16="http://schemas.microsoft.com/office/drawing/2014/main" id="{A2181EDB-B4E3-CB31-594D-6884A3B852D3}"/>
              </a:ext>
            </a:extLst>
          </p:cNvPr>
          <p:cNvPicPr/>
          <p:nvPr/>
        </p:nvPicPr>
        <p:blipFill>
          <a:blip r:embed="rId2"/>
          <a:srcRect/>
          <a:stretch>
            <a:fillRect/>
          </a:stretch>
        </p:blipFill>
        <p:spPr>
          <a:xfrm>
            <a:off x="4029076" y="490537"/>
            <a:ext cx="7205662" cy="5686426"/>
          </a:xfrm>
          <a:prstGeom prst="rect">
            <a:avLst/>
          </a:prstGeom>
          <a:ln/>
        </p:spPr>
      </p:pic>
      <p:sp>
        <p:nvSpPr>
          <p:cNvPr id="5" name="Τίτλος 1">
            <a:extLst>
              <a:ext uri="{FF2B5EF4-FFF2-40B4-BE49-F238E27FC236}">
                <a16:creationId xmlns:a16="http://schemas.microsoft.com/office/drawing/2014/main" id="{7D78B379-35EF-76AF-7D95-EB2A997A99EA}"/>
              </a:ext>
            </a:extLst>
          </p:cNvPr>
          <p:cNvSpPr txBox="1">
            <a:spLocks/>
          </p:cNvSpPr>
          <p:nvPr/>
        </p:nvSpPr>
        <p:spPr>
          <a:xfrm>
            <a:off x="119063" y="2921000"/>
            <a:ext cx="462915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a:lstStyle>
          <a:p>
            <a:pPr algn="ctr"/>
            <a:r>
              <a:rPr lang="el-GR" dirty="0"/>
              <a:t>Το </a:t>
            </a:r>
            <a:r>
              <a:rPr lang="en-US" dirty="0"/>
              <a:t>MOSFET</a:t>
            </a:r>
            <a:r>
              <a:rPr lang="el-GR" dirty="0"/>
              <a:t> ως διακόπτης σε ένα </a:t>
            </a:r>
            <a:r>
              <a:rPr lang="el-GR" dirty="0" err="1"/>
              <a:t>μοτεράκι</a:t>
            </a:r>
            <a:endParaRPr lang="el-GR" dirty="0"/>
          </a:p>
        </p:txBody>
      </p:sp>
    </p:spTree>
    <p:extLst>
      <p:ext uri="{BB962C8B-B14F-4D97-AF65-F5344CB8AC3E}">
        <p14:creationId xmlns:p14="http://schemas.microsoft.com/office/powerpoint/2010/main" val="328096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969673-8B73-1363-C254-C27BCC265C53}"/>
              </a:ext>
            </a:extLst>
          </p:cNvPr>
          <p:cNvSpPr>
            <a:spLocks noGrp="1"/>
          </p:cNvSpPr>
          <p:nvPr>
            <p:ph type="title"/>
          </p:nvPr>
        </p:nvSpPr>
        <p:spPr>
          <a:xfrm>
            <a:off x="6096000" y="365125"/>
            <a:ext cx="5257800" cy="1325563"/>
          </a:xfrm>
        </p:spPr>
        <p:txBody>
          <a:bodyPr/>
          <a:lstStyle/>
          <a:p>
            <a:r>
              <a:rPr lang="en-US" dirty="0"/>
              <a:t>tmp36</a:t>
            </a:r>
            <a:endParaRPr lang="el-GR" dirty="0"/>
          </a:p>
        </p:txBody>
      </p:sp>
      <p:sp>
        <p:nvSpPr>
          <p:cNvPr id="3" name="Θέση περιεχομένου 2">
            <a:extLst>
              <a:ext uri="{FF2B5EF4-FFF2-40B4-BE49-F238E27FC236}">
                <a16:creationId xmlns:a16="http://schemas.microsoft.com/office/drawing/2014/main" id="{F1AC84E8-DCE5-6ED4-42C9-EBBC0DA4787A}"/>
              </a:ext>
            </a:extLst>
          </p:cNvPr>
          <p:cNvSpPr>
            <a:spLocks noGrp="1"/>
          </p:cNvSpPr>
          <p:nvPr>
            <p:ph idx="1"/>
          </p:nvPr>
        </p:nvSpPr>
        <p:spPr/>
        <p:txBody>
          <a:bodyPr/>
          <a:lstStyle/>
          <a:p>
            <a:endParaRPr lang="el-GR"/>
          </a:p>
        </p:txBody>
      </p:sp>
      <p:pic>
        <p:nvPicPr>
          <p:cNvPr id="4" name="Εικόνα 3" descr="TMP36 Sensore Temperatura | Raspberry Pi - Arduino">
            <a:extLst>
              <a:ext uri="{FF2B5EF4-FFF2-40B4-BE49-F238E27FC236}">
                <a16:creationId xmlns:a16="http://schemas.microsoft.com/office/drawing/2014/main" id="{C7F7F6B8-6478-9F6D-68D6-D6B3681B7E9E}"/>
              </a:ext>
            </a:extLst>
          </p:cNvPr>
          <p:cNvPicPr>
            <a:picLocks noChangeAspect="1"/>
          </p:cNvPicPr>
          <p:nvPr/>
        </p:nvPicPr>
        <p:blipFill rotWithShape="1">
          <a:blip r:embed="rId2">
            <a:extLst>
              <a:ext uri="{28A0092B-C50C-407E-A947-70E740481C1C}">
                <a14:useLocalDpi xmlns:a14="http://schemas.microsoft.com/office/drawing/2010/main" val="0"/>
              </a:ext>
            </a:extLst>
          </a:blip>
          <a:srcRect l="6055" t="3207" r="17981" b="5831"/>
          <a:stretch/>
        </p:blipFill>
        <p:spPr bwMode="auto">
          <a:xfrm>
            <a:off x="838200" y="681037"/>
            <a:ext cx="4352852" cy="49206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878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8787EEB-1050-0456-E3AA-F4DE55D7F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02" y="105706"/>
            <a:ext cx="5006698" cy="4451884"/>
          </a:xfrm>
          <a:prstGeom prst="rect">
            <a:avLst/>
          </a:prstGeom>
        </p:spPr>
      </p:pic>
      <p:sp>
        <p:nvSpPr>
          <p:cNvPr id="3" name="Θέση περιεχομένου 2">
            <a:extLst>
              <a:ext uri="{FF2B5EF4-FFF2-40B4-BE49-F238E27FC236}">
                <a16:creationId xmlns:a16="http://schemas.microsoft.com/office/drawing/2014/main" id="{7C9D6D3F-4EBB-3498-8D03-CEC39941636A}"/>
              </a:ext>
            </a:extLst>
          </p:cNvPr>
          <p:cNvSpPr>
            <a:spLocks noGrp="1"/>
          </p:cNvSpPr>
          <p:nvPr>
            <p:ph idx="1"/>
          </p:nvPr>
        </p:nvSpPr>
        <p:spPr>
          <a:xfrm>
            <a:off x="838200" y="4724399"/>
            <a:ext cx="10515600" cy="1452563"/>
          </a:xfrm>
        </p:spPr>
        <p:txBody>
          <a:bodyPr>
            <a:normAutofit/>
          </a:bodyPr>
          <a:lstStyle/>
          <a:p>
            <a:pPr marL="0" indent="0">
              <a:buNone/>
            </a:pPr>
            <a:r>
              <a:rPr lang="en-US" sz="1800" b="1" dirty="0">
                <a:effectLst/>
                <a:latin typeface="Arial" panose="020B0604020202020204" pitchFamily="34" charset="0"/>
                <a:ea typeface="Calibri" panose="020F0502020204030204" pitchFamily="34" charset="0"/>
              </a:rPr>
              <a:t>voltage</a:t>
            </a:r>
            <a:r>
              <a:rPr lang="el-GR" sz="1800" b="1" dirty="0">
                <a:effectLst/>
                <a:latin typeface="Arial" panose="020B0604020202020204" pitchFamily="34" charset="0"/>
                <a:ea typeface="Calibri" panose="020F0502020204030204" pitchFamily="34" charset="0"/>
              </a:rPr>
              <a:t> = 5 * (</a:t>
            </a:r>
            <a:r>
              <a:rPr lang="en-US" sz="1800" b="1" dirty="0">
                <a:effectLst/>
                <a:latin typeface="Arial" panose="020B0604020202020204" pitchFamily="34" charset="0"/>
                <a:ea typeface="Calibri" panose="020F0502020204030204" pitchFamily="34" charset="0"/>
              </a:rPr>
              <a:t>sensor</a:t>
            </a:r>
            <a:r>
              <a:rPr lang="el-GR" sz="1800" b="1" dirty="0">
                <a:effectLst/>
                <a:latin typeface="Arial" panose="020B0604020202020204" pitchFamily="34" charset="0"/>
                <a:ea typeface="Calibri" panose="020F0502020204030204" pitchFamily="34" charset="0"/>
              </a:rPr>
              <a:t>_</a:t>
            </a:r>
            <a:r>
              <a:rPr lang="en-US" sz="1800" b="1" dirty="0">
                <a:effectLst/>
                <a:latin typeface="Arial" panose="020B0604020202020204" pitchFamily="34" charset="0"/>
                <a:ea typeface="Calibri" panose="020F0502020204030204" pitchFamily="34" charset="0"/>
              </a:rPr>
              <a:t>value</a:t>
            </a:r>
            <a:r>
              <a:rPr lang="el-GR" sz="1800" b="1" dirty="0">
                <a:effectLst/>
                <a:latin typeface="Arial" panose="020B0604020202020204" pitchFamily="34" charset="0"/>
                <a:ea typeface="Calibri" panose="020F0502020204030204" pitchFamily="34" charset="0"/>
              </a:rPr>
              <a:t>/1023)</a:t>
            </a:r>
            <a:r>
              <a:rPr lang="en-US" sz="1800" b="1"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a:t>
            </a:r>
            <a:r>
              <a:rPr lang="el-GR" sz="1800" dirty="0">
                <a:effectLst/>
                <a:latin typeface="Arial" panose="020B0604020202020204" pitchFamily="34" charset="0"/>
                <a:ea typeface="Calibri" panose="020F0502020204030204" pitchFamily="34" charset="0"/>
              </a:rPr>
              <a:t>απλή μέθοδος, υπολογίζει </a:t>
            </a:r>
            <a:r>
              <a:rPr lang="en-US" sz="1800" dirty="0">
                <a:effectLst/>
                <a:latin typeface="Arial" panose="020B0604020202020204" pitchFamily="34" charset="0"/>
                <a:ea typeface="Calibri" panose="020F0502020204030204" pitchFamily="34" charset="0"/>
              </a:rPr>
              <a:t>volt</a:t>
            </a:r>
            <a:r>
              <a:rPr lang="el-GR" sz="1800" dirty="0">
                <a:effectLst/>
                <a:latin typeface="Arial" panose="020B0604020202020204" pitchFamily="34" charset="0"/>
                <a:ea typeface="Calibri" panose="020F0502020204030204" pitchFamily="34" charset="0"/>
              </a:rPr>
              <a:t>]</a:t>
            </a:r>
            <a:endParaRPr lang="en-US" sz="1800" dirty="0">
              <a:effectLst/>
              <a:latin typeface="Arial" panose="020B0604020202020204" pitchFamily="34" charset="0"/>
              <a:ea typeface="Calibri" panose="020F0502020204030204" pitchFamily="34" charset="0"/>
            </a:endParaRPr>
          </a:p>
          <a:p>
            <a:pPr marL="0" indent="0">
              <a:lnSpc>
                <a:spcPct val="107000"/>
              </a:lnSpc>
              <a:spcAft>
                <a:spcPts val="600"/>
              </a:spcAft>
              <a:buNone/>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600"/>
              </a:spcAft>
              <a:buNone/>
            </a:pPr>
            <a:r>
              <a:rPr lang="el-GR" sz="1800" dirty="0">
                <a:effectLst/>
                <a:latin typeface="Calibri" panose="020F0502020204030204" pitchFamily="34" charset="0"/>
                <a:ea typeface="Calibri" panose="020F0502020204030204" pitchFamily="34" charset="0"/>
                <a:cs typeface="Calibri" panose="020F0502020204030204" pitchFamily="34" charset="0"/>
              </a:rPr>
              <a:t>Η τάση αυτή αντιστοιχεί σε θερμοκρασία με βάση έναν τύπο του στυλ </a:t>
            </a:r>
            <a:r>
              <a:rPr lang="el-GR"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303030"/>
                </a:solidFill>
                <a:effectLst/>
                <a:latin typeface="Arial" panose="020B0604020202020204" pitchFamily="34" charset="0"/>
                <a:ea typeface="Calibri" panose="020F0502020204030204" pitchFamily="34" charset="0"/>
                <a:cs typeface="Times New Roman" panose="02020603050405020304" pitchFamily="18" charset="0"/>
              </a:rPr>
              <a:t>Temp</a:t>
            </a:r>
            <a:r>
              <a:rPr lang="el-GR" sz="1800" b="1" dirty="0">
                <a:solidFill>
                  <a:srgbClr val="303030"/>
                </a:solidFill>
                <a:effectLst/>
                <a:latin typeface="Arial" panose="020B0604020202020204" pitchFamily="34" charset="0"/>
                <a:ea typeface="Calibri" panose="020F0502020204030204" pitchFamily="34" charset="0"/>
                <a:cs typeface="Times New Roman" panose="02020603050405020304" pitchFamily="18" charset="0"/>
              </a:rPr>
              <a:t> = (</a:t>
            </a:r>
            <a:r>
              <a:rPr lang="en-US" sz="1800" b="1" dirty="0">
                <a:solidFill>
                  <a:srgbClr val="303030"/>
                </a:solidFill>
                <a:effectLst/>
                <a:latin typeface="Arial" panose="020B0604020202020204" pitchFamily="34" charset="0"/>
                <a:ea typeface="Calibri" panose="020F0502020204030204" pitchFamily="34" charset="0"/>
                <a:cs typeface="Times New Roman" panose="02020603050405020304" pitchFamily="18" charset="0"/>
              </a:rPr>
              <a:t>voltage</a:t>
            </a:r>
            <a:r>
              <a:rPr lang="el-GR" sz="1800" b="1" dirty="0">
                <a:solidFill>
                  <a:srgbClr val="303030"/>
                </a:solidFill>
                <a:effectLst/>
                <a:latin typeface="Arial" panose="020B0604020202020204" pitchFamily="34" charset="0"/>
                <a:ea typeface="Calibri" panose="020F0502020204030204" pitchFamily="34" charset="0"/>
                <a:cs typeface="Times New Roman" panose="02020603050405020304" pitchFamily="18" charset="0"/>
              </a:rPr>
              <a:t> – 0.5) * 100</a:t>
            </a:r>
            <a:r>
              <a:rPr lang="el-GR" sz="1800" b="1"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24C53E3B-4753-2050-CE2F-B1D260D2B663}"/>
              </a:ext>
            </a:extLst>
          </p:cNvPr>
          <p:cNvPicPr>
            <a:picLocks noChangeAspect="1"/>
          </p:cNvPicPr>
          <p:nvPr/>
        </p:nvPicPr>
        <p:blipFill rotWithShape="1">
          <a:blip r:embed="rId3">
            <a:extLst>
              <a:ext uri="{28A0092B-C50C-407E-A947-70E740481C1C}">
                <a14:useLocalDpi xmlns:a14="http://schemas.microsoft.com/office/drawing/2010/main" val="0"/>
              </a:ext>
            </a:extLst>
          </a:blip>
          <a:srcRect b="29088"/>
          <a:stretch/>
        </p:blipFill>
        <p:spPr bwMode="auto">
          <a:xfrm>
            <a:off x="5036816" y="1425498"/>
            <a:ext cx="7155184" cy="2003502"/>
          </a:xfrm>
          <a:prstGeom prst="rect">
            <a:avLst/>
          </a:prstGeom>
          <a:ln>
            <a:noFill/>
          </a:ln>
          <a:extLst>
            <a:ext uri="{53640926-AAD7-44D8-BBD7-CCE9431645EC}">
              <a14:shadowObscured xmlns:a14="http://schemas.microsoft.com/office/drawing/2010/main"/>
            </a:ext>
          </a:extLst>
        </p:spPr>
      </p:pic>
      <p:sp>
        <p:nvSpPr>
          <p:cNvPr id="6" name="Τίτλος 1">
            <a:extLst>
              <a:ext uri="{FF2B5EF4-FFF2-40B4-BE49-F238E27FC236}">
                <a16:creationId xmlns:a16="http://schemas.microsoft.com/office/drawing/2014/main" id="{40D2F398-7008-05A8-1394-B262BE3C6EF0}"/>
              </a:ext>
            </a:extLst>
          </p:cNvPr>
          <p:cNvSpPr txBox="1">
            <a:spLocks/>
          </p:cNvSpPr>
          <p:nvPr/>
        </p:nvSpPr>
        <p:spPr>
          <a:xfrm>
            <a:off x="6096000" y="3651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en-US"/>
              <a:t>tmp36</a:t>
            </a:r>
            <a:endParaRPr lang="el-GR" dirty="0"/>
          </a:p>
        </p:txBody>
      </p:sp>
    </p:spTree>
    <p:extLst>
      <p:ext uri="{BB962C8B-B14F-4D97-AF65-F5344CB8AC3E}">
        <p14:creationId xmlns:p14="http://schemas.microsoft.com/office/powerpoint/2010/main" val="157598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a:extLst>
              <a:ext uri="{FF2B5EF4-FFF2-40B4-BE49-F238E27FC236}">
                <a16:creationId xmlns:a16="http://schemas.microsoft.com/office/drawing/2014/main" id="{60153BDD-F6D0-E9F2-1DB0-8CCDBAE7ECF9}"/>
              </a:ext>
            </a:extLst>
          </p:cNvPr>
          <p:cNvPicPr>
            <a:picLocks noChangeAspect="1"/>
          </p:cNvPicPr>
          <p:nvPr/>
        </p:nvPicPr>
        <p:blipFill>
          <a:blip r:embed="rId2"/>
          <a:stretch>
            <a:fillRect/>
          </a:stretch>
        </p:blipFill>
        <p:spPr>
          <a:xfrm>
            <a:off x="92852" y="5238563"/>
            <a:ext cx="3090448" cy="1179250"/>
          </a:xfrm>
          <a:prstGeom prst="rect">
            <a:avLst/>
          </a:prstGeom>
        </p:spPr>
      </p:pic>
      <p:sp>
        <p:nvSpPr>
          <p:cNvPr id="2" name="Τίτλος 1">
            <a:extLst>
              <a:ext uri="{FF2B5EF4-FFF2-40B4-BE49-F238E27FC236}">
                <a16:creationId xmlns:a16="http://schemas.microsoft.com/office/drawing/2014/main" id="{55F2E770-9A11-92A3-4837-023BFC06E1EB}"/>
              </a:ext>
            </a:extLst>
          </p:cNvPr>
          <p:cNvSpPr>
            <a:spLocks noGrp="1"/>
          </p:cNvSpPr>
          <p:nvPr>
            <p:ph type="title"/>
          </p:nvPr>
        </p:nvSpPr>
        <p:spPr>
          <a:xfrm>
            <a:off x="838200" y="365126"/>
            <a:ext cx="10515600" cy="964448"/>
          </a:xfrm>
        </p:spPr>
        <p:txBody>
          <a:bodyPr>
            <a:normAutofit fontScale="90000"/>
          </a:bodyPr>
          <a:lstStyle/>
          <a:p>
            <a:r>
              <a:rPr kumimoji="0" lang="el-GR" altLang="el-GR" sz="2700" b="0" i="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Συνθετική Δημιουργική Εργασία: </a:t>
            </a:r>
            <a:r>
              <a:rPr kumimoji="0" lang="el-GR" altLang="el-GR" sz="3100" b="0" i="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Στοιχεία Αυτοματισμών Κατοικίας</a:t>
            </a:r>
            <a:br>
              <a:rPr kumimoji="0" lang="el-GR" altLang="el-GR" sz="2000" b="0" i="0" u="none" strike="noStrike" cap="none" normalizeH="0" baseline="0" dirty="0">
                <a:ln>
                  <a:noFill/>
                </a:ln>
                <a:solidFill>
                  <a:schemeClr val="tx1"/>
                </a:solidFill>
                <a:effectLst/>
              </a:rPr>
            </a:br>
            <a:endParaRPr lang="el-GR" dirty="0"/>
          </a:p>
        </p:txBody>
      </p:sp>
      <p:sp>
        <p:nvSpPr>
          <p:cNvPr id="3" name="Θέση περιεχομένου 2">
            <a:extLst>
              <a:ext uri="{FF2B5EF4-FFF2-40B4-BE49-F238E27FC236}">
                <a16:creationId xmlns:a16="http://schemas.microsoft.com/office/drawing/2014/main" id="{FB293473-5FB1-E194-F88E-DED5B0B7F026}"/>
              </a:ext>
            </a:extLst>
          </p:cNvPr>
          <p:cNvSpPr>
            <a:spLocks noGrp="1"/>
          </p:cNvSpPr>
          <p:nvPr>
            <p:ph idx="1"/>
          </p:nvPr>
        </p:nvSpPr>
        <p:spPr>
          <a:xfrm>
            <a:off x="2441359" y="1029812"/>
            <a:ext cx="9556677" cy="5147151"/>
          </a:xfrm>
        </p:spPr>
        <p:txBody>
          <a:bodyPr>
            <a:normAutofit lnSpcReduction="10000"/>
          </a:bodyPr>
          <a:lstStyle/>
          <a:p>
            <a:pPr marL="0" marR="0" lvl="0" indent="0" defTabSz="914400" rtl="0" eaLnBrk="0" fontAlgn="base" latinLnBrk="0" hangingPunct="0">
              <a:lnSpc>
                <a:spcPct val="120000"/>
              </a:lnSpc>
              <a:spcBef>
                <a:spcPct val="0"/>
              </a:spcBef>
              <a:spcAft>
                <a:spcPct val="0"/>
              </a:spcAft>
              <a:buClrTx/>
              <a:buSzTx/>
              <a:buFontTx/>
              <a:buNone/>
              <a:tabLst/>
            </a:pPr>
            <a:r>
              <a:rPr kumimoji="0" lang="el-GR" altLang="el-GR" sz="2000" b="0" i="0" u="none" strike="noStrike" cap="none" normalizeH="0" baseline="0" dirty="0">
                <a:ln>
                  <a:noFill/>
                </a:ln>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Ας προσπαθήσουμε να υλοποιήσουμε κάποιες ιδέες σχετικά με τις αρχές λειτουργίας, οικιακών αυτοματισμών, έχοντας στο μυαλό μας πως θα μπορούσαν να είναι τα πρώτα βήματα, προς το σχεδιασμό μιας  κατοικίας πιο «έξυπνης» και πιο «φιλικής προς το περιβάλλον».</a:t>
            </a:r>
            <a:r>
              <a:rPr kumimoji="0" lang="el-GR" altLang="el-G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rtl="0" eaLnBrk="0" fontAlgn="base" latinLnBrk="0" hangingPunct="0">
              <a:lnSpc>
                <a:spcPct val="120000"/>
              </a:lnSpc>
              <a:spcBef>
                <a:spcPct val="0"/>
              </a:spcBef>
              <a:spcAft>
                <a:spcPct val="0"/>
              </a:spcAft>
              <a:buClrTx/>
              <a:buSzTx/>
              <a:buFontTx/>
              <a:buNone/>
              <a:tabLst/>
            </a:pPr>
            <a:endParaRPr kumimoji="0" lang="el-GR" altLang="el-GR" sz="2000" b="0" i="0" u="none" strike="noStrike" cap="none" normalizeH="0" baseline="0" dirty="0">
              <a:ln>
                <a:noFill/>
              </a:ln>
              <a:solidFill>
                <a:schemeClr val="tx1"/>
              </a:solidFill>
              <a:effectLst/>
            </a:endParaRPr>
          </a:p>
          <a:p>
            <a:pPr marL="0" marR="0" lvl="0" indent="0" defTabSz="914400" rtl="0" eaLnBrk="0" fontAlgn="base" latinLnBrk="0" hangingPunct="0">
              <a:lnSpc>
                <a:spcPct val="120000"/>
              </a:lnSpc>
              <a:spcBef>
                <a:spcPct val="0"/>
              </a:spcBef>
              <a:spcAft>
                <a:spcPct val="0"/>
              </a:spcAft>
              <a:buClrTx/>
              <a:buSzTx/>
              <a:buFontTx/>
              <a:buNone/>
              <a:tabLst/>
            </a:pPr>
            <a:r>
              <a:rPr kumimoji="0" lang="el-GR" altLang="el-G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Με όσα ξέρουμε ως τώρα, ας προσπαθήσουμε να υλοποιήσουμε τις περισσότερες από τις ακόλουθες απαιτήσεις. </a:t>
            </a:r>
            <a:endParaRPr kumimoji="0" lang="el-GR" altLang="el-GR" sz="1200" b="0" i="0" u="none" strike="noStrike" cap="none" normalizeH="0" baseline="0" dirty="0">
              <a:ln>
                <a:noFill/>
              </a:ln>
              <a:solidFill>
                <a:schemeClr val="tx1"/>
              </a:solidFill>
              <a:effectLst/>
            </a:endParaRPr>
          </a:p>
          <a:p>
            <a:pPr marL="514350" marR="0" lvl="0" indent="-514350" defTabSz="914400" rtl="0" eaLnBrk="0" fontAlgn="base" latinLnBrk="0" hangingPunct="0">
              <a:lnSpc>
                <a:spcPct val="120000"/>
              </a:lnSpc>
              <a:spcBef>
                <a:spcPct val="0"/>
              </a:spcBef>
              <a:spcAft>
                <a:spcPts val="600"/>
              </a:spcAft>
              <a:buClrTx/>
              <a:buSzTx/>
              <a:buFont typeface="+mj-lt"/>
              <a:buAutoNum type="arabicPeriod"/>
              <a:tabLst/>
            </a:pPr>
            <a:r>
              <a:rPr kumimoji="0" lang="el-GR" altLang="el-G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Ανάλογα με την θερμοκρασία να ανοίγει και να κλείνει αυτόματα ένας ανεμιστήρας.</a:t>
            </a:r>
            <a:endParaRPr kumimoji="0" lang="el-GR" altLang="el-GR" sz="1200" b="0" i="0" u="none" strike="noStrike" cap="none" normalizeH="0" baseline="0" dirty="0">
              <a:ln>
                <a:noFill/>
              </a:ln>
              <a:solidFill>
                <a:schemeClr val="tx1"/>
              </a:solidFill>
              <a:effectLst/>
            </a:endParaRPr>
          </a:p>
          <a:p>
            <a:pPr marL="514350" marR="0" lvl="0" indent="-514350" defTabSz="914400" rtl="0" eaLnBrk="0" fontAlgn="base" latinLnBrk="0" hangingPunct="0">
              <a:lnSpc>
                <a:spcPct val="120000"/>
              </a:lnSpc>
              <a:spcBef>
                <a:spcPct val="0"/>
              </a:spcBef>
              <a:spcAft>
                <a:spcPts val="600"/>
              </a:spcAft>
              <a:buClrTx/>
              <a:buSzTx/>
              <a:buFont typeface="+mj-lt"/>
              <a:buAutoNum type="arabicPeriod"/>
              <a:tabLst/>
            </a:pPr>
            <a:r>
              <a:rPr kumimoji="0" lang="el-GR" altLang="el-G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Ανάλογα με την θερμοκρασία να μεταβάλλεται αυτόματα η κλίση σε ένα σκίαστρο.</a:t>
            </a:r>
            <a:endParaRPr kumimoji="0" lang="el-GR" altLang="el-GR" sz="1200" b="0" i="0" u="none" strike="noStrike" cap="none" normalizeH="0" baseline="0" dirty="0">
              <a:ln>
                <a:noFill/>
              </a:ln>
              <a:solidFill>
                <a:schemeClr val="tx1"/>
              </a:solidFill>
              <a:effectLst/>
            </a:endParaRPr>
          </a:p>
          <a:p>
            <a:pPr marL="514350" marR="0" lvl="0" indent="-514350" defTabSz="914400" rtl="0" eaLnBrk="0" fontAlgn="base" latinLnBrk="0" hangingPunct="0">
              <a:lnSpc>
                <a:spcPct val="120000"/>
              </a:lnSpc>
              <a:spcBef>
                <a:spcPct val="0"/>
              </a:spcBef>
              <a:spcAft>
                <a:spcPts val="600"/>
              </a:spcAft>
              <a:buClrTx/>
              <a:buSzTx/>
              <a:buFont typeface="+mj-lt"/>
              <a:buAutoNum type="arabicPeriod"/>
              <a:tabLst/>
            </a:pPr>
            <a:r>
              <a:rPr kumimoji="0" lang="el-GR" altLang="el-G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Ανάλογα με το επίπεδο φωτισμού να ανοίγει και να κλείνει αυτόματα ένα φως.</a:t>
            </a:r>
            <a:endParaRPr kumimoji="0" lang="el-GR" altLang="el-GR" sz="1200" b="0" i="0" u="none" strike="noStrike" cap="none" normalizeH="0" baseline="0" dirty="0">
              <a:ln>
                <a:noFill/>
              </a:ln>
              <a:solidFill>
                <a:schemeClr val="tx1"/>
              </a:solidFill>
              <a:effectLst/>
            </a:endParaRPr>
          </a:p>
          <a:p>
            <a:pPr marL="514350" marR="0" lvl="0" indent="-514350" defTabSz="914400" rtl="0" eaLnBrk="0" fontAlgn="base" latinLnBrk="0" hangingPunct="0">
              <a:lnSpc>
                <a:spcPct val="120000"/>
              </a:lnSpc>
              <a:spcBef>
                <a:spcPct val="0"/>
              </a:spcBef>
              <a:spcAft>
                <a:spcPts val="600"/>
              </a:spcAft>
              <a:buClrTx/>
              <a:buSzTx/>
              <a:buFont typeface="+mj-lt"/>
              <a:buAutoNum type="arabicPeriod"/>
              <a:tabLst/>
            </a:pPr>
            <a:r>
              <a:rPr kumimoji="0" lang="el-GR" altLang="el-G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Ανάλογα με το επίπεδο φωτισμού να μεταβάλλεται αυτόματα η κλίση σε ένα σκίαστρο.</a:t>
            </a:r>
            <a:endParaRPr kumimoji="0" lang="el-GR" altLang="el-GR"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el-GR" altLang="el-G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(περισσότερες ανάμεσα σε 4 επιλογές, σημαίνει «3»)</a:t>
            </a:r>
            <a:endParaRPr kumimoji="0" lang="el-GR" altLang="el-GR" sz="3600" b="0" i="0" u="none" strike="noStrike" cap="none" normalizeH="0" baseline="0" dirty="0">
              <a:ln>
                <a:noFill/>
              </a:ln>
              <a:solidFill>
                <a:schemeClr val="tx1"/>
              </a:solidFill>
              <a:effectLst/>
              <a:latin typeface="Arial" panose="020B0604020202020204" pitchFamily="34" charset="0"/>
            </a:endParaRPr>
          </a:p>
          <a:p>
            <a:pPr>
              <a:lnSpc>
                <a:spcPct val="120000"/>
              </a:lnSpc>
            </a:pPr>
            <a:endParaRPr lang="el-GR" sz="1200" dirty="0"/>
          </a:p>
        </p:txBody>
      </p:sp>
      <p:pic>
        <p:nvPicPr>
          <p:cNvPr id="4" name="Εικόνα 3" descr="Εικόνα που περιέχει κείμενο, clipart&#10;&#10;Περιγραφή που δημιουργήθηκε αυτόματα">
            <a:extLst>
              <a:ext uri="{FF2B5EF4-FFF2-40B4-BE49-F238E27FC236}">
                <a16:creationId xmlns:a16="http://schemas.microsoft.com/office/drawing/2014/main" id="{34B4E6D8-F4D4-4323-999E-CF386EB8B4D1}"/>
              </a:ext>
            </a:extLst>
          </p:cNvPr>
          <p:cNvPicPr>
            <a:picLocks noChangeAspect="1"/>
          </p:cNvPicPr>
          <p:nvPr/>
        </p:nvPicPr>
        <p:blipFill rotWithShape="1">
          <a:blip r:embed="rId3">
            <a:extLst>
              <a:ext uri="{28A0092B-C50C-407E-A947-70E740481C1C}">
                <a14:useLocalDpi xmlns:a14="http://schemas.microsoft.com/office/drawing/2010/main" val="0"/>
              </a:ext>
            </a:extLst>
          </a:blip>
          <a:srcRect t="4400"/>
          <a:stretch/>
        </p:blipFill>
        <p:spPr bwMode="auto">
          <a:xfrm>
            <a:off x="430648" y="3281270"/>
            <a:ext cx="1672915" cy="1619244"/>
          </a:xfrm>
          <a:prstGeom prst="rect">
            <a:avLst/>
          </a:prstGeom>
          <a:noFill/>
          <a:ln>
            <a:noFill/>
          </a:ln>
          <a:extLst>
            <a:ext uri="{53640926-AAD7-44D8-BBD7-CCE9431645EC}">
              <a14:shadowObscured xmlns:a14="http://schemas.microsoft.com/office/drawing/2010/main"/>
            </a:ext>
          </a:extLst>
        </p:spPr>
      </p:pic>
      <p:pic>
        <p:nvPicPr>
          <p:cNvPr id="5" name="Εικόνα 4" descr="1,403 Smart Home Automation Vector Background Illustrations &amp; Clip Art -  iStock">
            <a:extLst>
              <a:ext uri="{FF2B5EF4-FFF2-40B4-BE49-F238E27FC236}">
                <a16:creationId xmlns:a16="http://schemas.microsoft.com/office/drawing/2014/main" id="{46E76E3A-2C4D-0EF4-824C-2DE8FFA9009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60000" contrast="-25000"/>
                    </a14:imgEffect>
                  </a14:imgLayer>
                </a14:imgProps>
              </a:ext>
              <a:ext uri="{28A0092B-C50C-407E-A947-70E740481C1C}">
                <a14:useLocalDpi xmlns:a14="http://schemas.microsoft.com/office/drawing/2010/main" val="0"/>
              </a:ext>
            </a:extLst>
          </a:blip>
          <a:srcRect l="18521" t="8012" r="16875" b="11142"/>
          <a:stretch/>
        </p:blipFill>
        <p:spPr bwMode="auto">
          <a:xfrm>
            <a:off x="294049" y="1200348"/>
            <a:ext cx="1865759" cy="1742873"/>
          </a:xfrm>
          <a:prstGeom prst="rect">
            <a:avLst/>
          </a:prstGeom>
          <a:noFill/>
          <a:ln>
            <a:noFill/>
          </a:ln>
          <a:extLst>
            <a:ext uri="{53640926-AAD7-44D8-BBD7-CCE9431645EC}">
              <a14:shadowObscured xmlns:a14="http://schemas.microsoft.com/office/drawing/2010/main"/>
            </a:ext>
          </a:extLst>
        </p:spPr>
      </p:pic>
      <p:pic>
        <p:nvPicPr>
          <p:cNvPr id="6" name="Εικόνα 5" descr="Εικόνα που περιέχει βέλος&#10;&#10;Περιγραφή που δημιουργήθηκε αυτόματα">
            <a:extLst>
              <a:ext uri="{FF2B5EF4-FFF2-40B4-BE49-F238E27FC236}">
                <a16:creationId xmlns:a16="http://schemas.microsoft.com/office/drawing/2014/main" id="{8A83EAA8-7B9B-AF43-F3FE-3E5435D9DC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5638" y="122180"/>
            <a:ext cx="1073461" cy="1078165"/>
          </a:xfrm>
          <a:prstGeom prst="rect">
            <a:avLst/>
          </a:prstGeom>
        </p:spPr>
      </p:pic>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5B361EB4-6BFD-3F9D-FB17-43F8D071DF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6285" y="576488"/>
            <a:ext cx="432166" cy="453324"/>
          </a:xfrm>
          <a:prstGeom prst="rect">
            <a:avLst/>
          </a:prstGeom>
        </p:spPr>
      </p:pic>
      <p:sp>
        <p:nvSpPr>
          <p:cNvPr id="9" name="Rectangle 4">
            <a:extLst>
              <a:ext uri="{FF2B5EF4-FFF2-40B4-BE49-F238E27FC236}">
                <a16:creationId xmlns:a16="http://schemas.microsoft.com/office/drawing/2014/main" id="{5C0673BA-4DFD-B8F0-767C-9CE87BE8BBC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l-GR" altLang="el-G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4" name="Picture 6" descr="Green tick - simple Icons PNG - Free PNG and Icons Downloads">
            <a:extLst>
              <a:ext uri="{FF2B5EF4-FFF2-40B4-BE49-F238E27FC236}">
                <a16:creationId xmlns:a16="http://schemas.microsoft.com/office/drawing/2014/main" id="{77B51A86-37F7-CFD4-078F-1C116B09ABD9}"/>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2206" y="5205642"/>
            <a:ext cx="843892" cy="9644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7EC7EB-9922-8BC0-5083-FE7628139C58}"/>
              </a:ext>
            </a:extLst>
          </p:cNvPr>
          <p:cNvSpPr txBox="1"/>
          <p:nvPr/>
        </p:nvSpPr>
        <p:spPr>
          <a:xfrm>
            <a:off x="3992788" y="5896809"/>
            <a:ext cx="6453818" cy="369332"/>
          </a:xfrm>
          <a:prstGeom prst="rect">
            <a:avLst/>
          </a:prstGeom>
          <a:solidFill>
            <a:schemeClr val="accent4">
              <a:lumMod val="20000"/>
              <a:lumOff val="80000"/>
            </a:schemeClr>
          </a:solidFill>
        </p:spPr>
        <p:txBody>
          <a:bodyPr wrap="none" rtlCol="0">
            <a:spAutoFit/>
          </a:bodyPr>
          <a:lstStyle/>
          <a:p>
            <a:r>
              <a:rPr lang="el-GR" b="1" i="1" dirty="0">
                <a:solidFill>
                  <a:srgbClr val="C00000"/>
                </a:solidFill>
              </a:rPr>
              <a:t>Θα πάρουμε χρόνο για ολοκλήρωση από την επόμενη εβδομάδα</a:t>
            </a:r>
          </a:p>
        </p:txBody>
      </p:sp>
    </p:spTree>
    <p:extLst>
      <p:ext uri="{BB962C8B-B14F-4D97-AF65-F5344CB8AC3E}">
        <p14:creationId xmlns:p14="http://schemas.microsoft.com/office/powerpoint/2010/main" val="408153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256D7A-CC86-4E52-9C8B-95E286497DF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B8C3EC8-0265-4DBB-86F1-585A56CA977F}"/>
              </a:ext>
            </a:extLst>
          </p:cNvPr>
          <p:cNvSpPr>
            <a:spLocks noGrp="1"/>
          </p:cNvSpPr>
          <p:nvPr>
            <p:ph idx="1"/>
          </p:nvPr>
        </p:nvSpPr>
        <p:spPr/>
        <p:txBody>
          <a:bodyPr/>
          <a:lstStyle/>
          <a:p>
            <a:endParaRPr lang="el-GR"/>
          </a:p>
        </p:txBody>
      </p:sp>
      <p:pic>
        <p:nvPicPr>
          <p:cNvPr id="4" name="Εικόνα 3" descr="Διαφάνεια45">
            <a:extLst>
              <a:ext uri="{FF2B5EF4-FFF2-40B4-BE49-F238E27FC236}">
                <a16:creationId xmlns:a16="http://schemas.microsoft.com/office/drawing/2014/main" id="{1B92A3AA-B507-4905-8049-D6EDA683302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56460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Κινητήρες DC">
            <a:extLst>
              <a:ext uri="{FF2B5EF4-FFF2-40B4-BE49-F238E27FC236}">
                <a16:creationId xmlns:a16="http://schemas.microsoft.com/office/drawing/2014/main" id="{40F8FAC5-65C6-B00E-458E-B6FF99CBEA7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844" y="1238774"/>
            <a:ext cx="3398160" cy="3398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16EE74-F22A-E2E1-BE11-7FB7824B3A73}"/>
              </a:ext>
            </a:extLst>
          </p:cNvPr>
          <p:cNvSpPr txBox="1"/>
          <p:nvPr/>
        </p:nvSpPr>
        <p:spPr>
          <a:xfrm>
            <a:off x="657777" y="777109"/>
            <a:ext cx="3363934" cy="461665"/>
          </a:xfrm>
          <a:prstGeom prst="rect">
            <a:avLst/>
          </a:prstGeom>
          <a:noFill/>
        </p:spPr>
        <p:txBody>
          <a:bodyPr wrap="none" rtlCol="0">
            <a:spAutoFit/>
          </a:bodyPr>
          <a:lstStyle/>
          <a:p>
            <a:r>
              <a:rPr lang="el-GR" sz="2400" b="1" dirty="0">
                <a:solidFill>
                  <a:srgbClr val="C00000"/>
                </a:solidFill>
              </a:rPr>
              <a:t>Κινητήρας </a:t>
            </a:r>
            <a:r>
              <a:rPr lang="en-US" sz="2400" b="1" dirty="0">
                <a:solidFill>
                  <a:srgbClr val="C00000"/>
                </a:solidFill>
              </a:rPr>
              <a:t>DC</a:t>
            </a:r>
            <a:r>
              <a:rPr lang="el-GR" sz="2400" b="1" dirty="0">
                <a:solidFill>
                  <a:srgbClr val="C00000"/>
                </a:solidFill>
              </a:rPr>
              <a:t> (</a:t>
            </a:r>
            <a:r>
              <a:rPr lang="el-GR" sz="2400" b="1" dirty="0" err="1">
                <a:solidFill>
                  <a:srgbClr val="C00000"/>
                </a:solidFill>
              </a:rPr>
              <a:t>μοτεράκι</a:t>
            </a:r>
            <a:r>
              <a:rPr lang="el-GR" sz="2400" b="1" dirty="0">
                <a:solidFill>
                  <a:srgbClr val="C00000"/>
                </a:solidFill>
              </a:rPr>
              <a:t>)</a:t>
            </a:r>
          </a:p>
        </p:txBody>
      </p:sp>
      <p:sp>
        <p:nvSpPr>
          <p:cNvPr id="11" name="TextBox 10">
            <a:extLst>
              <a:ext uri="{FF2B5EF4-FFF2-40B4-BE49-F238E27FC236}">
                <a16:creationId xmlns:a16="http://schemas.microsoft.com/office/drawing/2014/main" id="{D5B57458-1630-9EB9-8E82-0097DED717E7}"/>
              </a:ext>
            </a:extLst>
          </p:cNvPr>
          <p:cNvSpPr txBox="1"/>
          <p:nvPr/>
        </p:nvSpPr>
        <p:spPr>
          <a:xfrm>
            <a:off x="7735768" y="1474618"/>
            <a:ext cx="3707490" cy="830997"/>
          </a:xfrm>
          <a:prstGeom prst="rect">
            <a:avLst/>
          </a:prstGeom>
          <a:noFill/>
        </p:spPr>
        <p:txBody>
          <a:bodyPr wrap="none" rtlCol="0">
            <a:spAutoFit/>
          </a:bodyPr>
          <a:lstStyle/>
          <a:p>
            <a:r>
              <a:rPr lang="el-GR" sz="2400" b="1" dirty="0">
                <a:solidFill>
                  <a:srgbClr val="C00000"/>
                </a:solidFill>
              </a:rPr>
              <a:t>αισθητήρας θερμοκρασίας </a:t>
            </a:r>
          </a:p>
          <a:p>
            <a:pPr algn="ctr"/>
            <a:r>
              <a:rPr lang="en-US" sz="2400" b="1" dirty="0">
                <a:solidFill>
                  <a:srgbClr val="C00000"/>
                </a:solidFill>
              </a:rPr>
              <a:t>TMP</a:t>
            </a:r>
            <a:r>
              <a:rPr lang="el-GR" sz="2400" b="1" dirty="0">
                <a:solidFill>
                  <a:srgbClr val="C00000"/>
                </a:solidFill>
              </a:rPr>
              <a:t>36</a:t>
            </a:r>
          </a:p>
        </p:txBody>
      </p:sp>
      <p:sp>
        <p:nvSpPr>
          <p:cNvPr id="12" name="TextBox 11">
            <a:extLst>
              <a:ext uri="{FF2B5EF4-FFF2-40B4-BE49-F238E27FC236}">
                <a16:creationId xmlns:a16="http://schemas.microsoft.com/office/drawing/2014/main" id="{C6D13147-ACDF-6519-CBF6-BD251D8A7699}"/>
              </a:ext>
            </a:extLst>
          </p:cNvPr>
          <p:cNvSpPr txBox="1"/>
          <p:nvPr/>
        </p:nvSpPr>
        <p:spPr>
          <a:xfrm>
            <a:off x="914973" y="4178058"/>
            <a:ext cx="1529393" cy="461665"/>
          </a:xfrm>
          <a:prstGeom prst="rect">
            <a:avLst/>
          </a:prstGeom>
          <a:noFill/>
        </p:spPr>
        <p:txBody>
          <a:bodyPr wrap="none" rtlCol="0">
            <a:spAutoFit/>
          </a:bodyPr>
          <a:lstStyle/>
          <a:p>
            <a:r>
              <a:rPr lang="en-US" sz="2400" b="1" dirty="0">
                <a:solidFill>
                  <a:srgbClr val="C00000"/>
                </a:solidFill>
              </a:rPr>
              <a:t>2 </a:t>
            </a:r>
            <a:r>
              <a:rPr lang="el-GR" sz="2400" b="1" dirty="0">
                <a:solidFill>
                  <a:srgbClr val="C00000"/>
                </a:solidFill>
              </a:rPr>
              <a:t>καλώδια</a:t>
            </a:r>
          </a:p>
        </p:txBody>
      </p:sp>
      <p:sp>
        <p:nvSpPr>
          <p:cNvPr id="14" name="TextBox 13">
            <a:extLst>
              <a:ext uri="{FF2B5EF4-FFF2-40B4-BE49-F238E27FC236}">
                <a16:creationId xmlns:a16="http://schemas.microsoft.com/office/drawing/2014/main" id="{ECC452B1-BF70-0271-F1C1-61D251619A84}"/>
              </a:ext>
            </a:extLst>
          </p:cNvPr>
          <p:cNvSpPr txBox="1"/>
          <p:nvPr/>
        </p:nvSpPr>
        <p:spPr>
          <a:xfrm>
            <a:off x="9150368" y="4580772"/>
            <a:ext cx="2185983" cy="461665"/>
          </a:xfrm>
          <a:prstGeom prst="rect">
            <a:avLst/>
          </a:prstGeom>
          <a:noFill/>
        </p:spPr>
        <p:txBody>
          <a:bodyPr wrap="none" rtlCol="0">
            <a:spAutoFit/>
          </a:bodyPr>
          <a:lstStyle/>
          <a:p>
            <a:r>
              <a:rPr lang="el-GR" sz="2400" b="1" dirty="0">
                <a:solidFill>
                  <a:srgbClr val="C00000"/>
                </a:solidFill>
              </a:rPr>
              <a:t>3</a:t>
            </a:r>
            <a:r>
              <a:rPr lang="en-US" sz="2400" b="1" dirty="0">
                <a:solidFill>
                  <a:srgbClr val="C00000"/>
                </a:solidFill>
              </a:rPr>
              <a:t> </a:t>
            </a:r>
            <a:r>
              <a:rPr lang="el-GR" sz="2400" b="1" dirty="0">
                <a:solidFill>
                  <a:srgbClr val="C00000"/>
                </a:solidFill>
              </a:rPr>
              <a:t>«ποδαράκια»</a:t>
            </a:r>
          </a:p>
        </p:txBody>
      </p:sp>
      <p:pic>
        <p:nvPicPr>
          <p:cNvPr id="17" name="image7.png">
            <a:extLst>
              <a:ext uri="{FF2B5EF4-FFF2-40B4-BE49-F238E27FC236}">
                <a16:creationId xmlns:a16="http://schemas.microsoft.com/office/drawing/2014/main" id="{F91C0D4A-74A4-4F3E-67A9-06A1C28F7258}"/>
              </a:ext>
            </a:extLst>
          </p:cNvPr>
          <p:cNvPicPr/>
          <p:nvPr/>
        </p:nvPicPr>
        <p:blipFill rotWithShape="1">
          <a:blip r:embed="rId3"/>
          <a:srcRect l="33143" r="21714" b="20395"/>
          <a:stretch/>
        </p:blipFill>
        <p:spPr bwMode="auto">
          <a:xfrm>
            <a:off x="4961778" y="1936282"/>
            <a:ext cx="1492361" cy="2298540"/>
          </a:xfrm>
          <a:prstGeom prst="rect">
            <a:avLst/>
          </a:prstGeom>
          <a:ln>
            <a:noFill/>
          </a:ln>
          <a:extLst>
            <a:ext uri="{53640926-AAD7-44D8-BBD7-CCE9431645EC}">
              <a14:shadowObscured xmlns:a14="http://schemas.microsoft.com/office/drawing/2010/main"/>
            </a:ext>
          </a:extLst>
        </p:spPr>
      </p:pic>
      <p:pic>
        <p:nvPicPr>
          <p:cNvPr id="18" name="Εικόνα 17" descr="TMP36 Sensore Temperatura | Raspberry Pi - Arduino">
            <a:extLst>
              <a:ext uri="{FF2B5EF4-FFF2-40B4-BE49-F238E27FC236}">
                <a16:creationId xmlns:a16="http://schemas.microsoft.com/office/drawing/2014/main" id="{0E0D52B5-5781-6ED9-553E-3E3E8C368D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844" t="3207" r="17981" b="32395"/>
          <a:stretch/>
        </p:blipFill>
        <p:spPr bwMode="auto">
          <a:xfrm>
            <a:off x="9097206" y="2217197"/>
            <a:ext cx="1822328" cy="2082661"/>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DE4257F4-A80B-E5B3-5B80-F2A0C6AC4EAE}"/>
              </a:ext>
            </a:extLst>
          </p:cNvPr>
          <p:cNvSpPr txBox="1"/>
          <p:nvPr/>
        </p:nvSpPr>
        <p:spPr>
          <a:xfrm>
            <a:off x="4725818" y="4486000"/>
            <a:ext cx="2185983" cy="461665"/>
          </a:xfrm>
          <a:prstGeom prst="rect">
            <a:avLst/>
          </a:prstGeom>
          <a:noFill/>
        </p:spPr>
        <p:txBody>
          <a:bodyPr wrap="none" rtlCol="0">
            <a:spAutoFit/>
          </a:bodyPr>
          <a:lstStyle/>
          <a:p>
            <a:r>
              <a:rPr lang="el-GR" sz="2400" b="1" dirty="0">
                <a:solidFill>
                  <a:srgbClr val="C00000"/>
                </a:solidFill>
              </a:rPr>
              <a:t>3</a:t>
            </a:r>
            <a:r>
              <a:rPr lang="en-US" sz="2400" b="1" dirty="0">
                <a:solidFill>
                  <a:srgbClr val="C00000"/>
                </a:solidFill>
              </a:rPr>
              <a:t> </a:t>
            </a:r>
            <a:r>
              <a:rPr lang="el-GR" sz="2400" b="1" dirty="0">
                <a:solidFill>
                  <a:srgbClr val="C00000"/>
                </a:solidFill>
              </a:rPr>
              <a:t>«ποδαράκια»</a:t>
            </a:r>
          </a:p>
        </p:txBody>
      </p:sp>
      <p:sp>
        <p:nvSpPr>
          <p:cNvPr id="10" name="TextBox 9">
            <a:extLst>
              <a:ext uri="{FF2B5EF4-FFF2-40B4-BE49-F238E27FC236}">
                <a16:creationId xmlns:a16="http://schemas.microsoft.com/office/drawing/2014/main" id="{17237F6C-383D-B101-3FE6-B876A03B8862}"/>
              </a:ext>
            </a:extLst>
          </p:cNvPr>
          <p:cNvSpPr txBox="1"/>
          <p:nvPr/>
        </p:nvSpPr>
        <p:spPr>
          <a:xfrm>
            <a:off x="4448626" y="1705449"/>
            <a:ext cx="2740366" cy="461665"/>
          </a:xfrm>
          <a:prstGeom prst="rect">
            <a:avLst/>
          </a:prstGeom>
          <a:noFill/>
        </p:spPr>
        <p:txBody>
          <a:bodyPr wrap="none" rtlCol="0">
            <a:spAutoFit/>
          </a:bodyPr>
          <a:lstStyle/>
          <a:p>
            <a:r>
              <a:rPr lang="el-GR" sz="2400" b="1" dirty="0">
                <a:solidFill>
                  <a:srgbClr val="C00000"/>
                </a:solidFill>
              </a:rPr>
              <a:t>τρανζίστορ </a:t>
            </a:r>
            <a:r>
              <a:rPr lang="en-US" sz="2400" b="1" dirty="0">
                <a:solidFill>
                  <a:srgbClr val="C00000"/>
                </a:solidFill>
              </a:rPr>
              <a:t>MOSFET</a:t>
            </a:r>
            <a:endParaRPr lang="el-GR" sz="2400" b="1" dirty="0">
              <a:solidFill>
                <a:srgbClr val="C00000"/>
              </a:solidFill>
            </a:endParaRPr>
          </a:p>
        </p:txBody>
      </p:sp>
    </p:spTree>
    <p:extLst>
      <p:ext uri="{BB962C8B-B14F-4D97-AF65-F5344CB8AC3E}">
        <p14:creationId xmlns:p14="http://schemas.microsoft.com/office/powerpoint/2010/main" val="340211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C493E4-AF03-EB0F-DB46-2D020720D889}"/>
              </a:ext>
            </a:extLst>
          </p:cNvPr>
          <p:cNvSpPr>
            <a:spLocks noGrp="1"/>
          </p:cNvSpPr>
          <p:nvPr>
            <p:ph type="title"/>
          </p:nvPr>
        </p:nvSpPr>
        <p:spPr>
          <a:xfrm>
            <a:off x="838200" y="365125"/>
            <a:ext cx="10515600" cy="306387"/>
          </a:xfrm>
        </p:spPr>
        <p:txBody>
          <a:bodyPr>
            <a:normAutofit fontScale="90000"/>
          </a:bodyPr>
          <a:lstStyle/>
          <a:p>
            <a:r>
              <a:rPr lang="en-US" dirty="0"/>
              <a:t>Transistor (bipolar, </a:t>
            </a:r>
            <a:r>
              <a:rPr lang="en-US" dirty="0" err="1"/>
              <a:t>fet</a:t>
            </a:r>
            <a:r>
              <a:rPr lang="en-US" dirty="0"/>
              <a:t>, </a:t>
            </a:r>
            <a:r>
              <a:rPr lang="en-US" dirty="0" err="1"/>
              <a:t>mosfet</a:t>
            </a:r>
            <a:r>
              <a:rPr lang="en-US" dirty="0"/>
              <a:t>)</a:t>
            </a:r>
            <a:endParaRPr lang="el-GR" dirty="0"/>
          </a:p>
        </p:txBody>
      </p:sp>
      <p:sp>
        <p:nvSpPr>
          <p:cNvPr id="3" name="Θέση περιεχομένου 2">
            <a:extLst>
              <a:ext uri="{FF2B5EF4-FFF2-40B4-BE49-F238E27FC236}">
                <a16:creationId xmlns:a16="http://schemas.microsoft.com/office/drawing/2014/main" id="{E5F66F88-52BC-8E2D-FE0F-005A553C1106}"/>
              </a:ext>
            </a:extLst>
          </p:cNvPr>
          <p:cNvSpPr>
            <a:spLocks noGrp="1"/>
          </p:cNvSpPr>
          <p:nvPr>
            <p:ph idx="1"/>
          </p:nvPr>
        </p:nvSpPr>
        <p:spPr>
          <a:xfrm>
            <a:off x="5019675" y="3981450"/>
            <a:ext cx="5010150" cy="2205038"/>
          </a:xfrm>
        </p:spPr>
        <p:txBody>
          <a:bodyPr/>
          <a:lstStyle/>
          <a:p>
            <a:pPr marL="0" indent="0">
              <a:buNone/>
            </a:pPr>
            <a:r>
              <a:rPr lang="el-GR" dirty="0"/>
              <a:t>Υπάρχουν ΠΑΡΑ πολλοί τύποι και μορφές </a:t>
            </a:r>
            <a:r>
              <a:rPr lang="en-US" dirty="0"/>
              <a:t>transistors</a:t>
            </a:r>
            <a:endParaRPr lang="el-GR" dirty="0"/>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6355BD37-7D71-BF89-740F-CE0D6638A64C}"/>
              </a:ext>
            </a:extLst>
          </p:cNvPr>
          <p:cNvPicPr>
            <a:picLocks noChangeAspect="1"/>
          </p:cNvPicPr>
          <p:nvPr/>
        </p:nvPicPr>
        <p:blipFill>
          <a:blip r:embed="rId2"/>
          <a:stretch>
            <a:fillRect/>
          </a:stretch>
        </p:blipFill>
        <p:spPr>
          <a:xfrm>
            <a:off x="6767737" y="1004888"/>
            <a:ext cx="5118193" cy="1738312"/>
          </a:xfrm>
          <a:prstGeom prst="rect">
            <a:avLst/>
          </a:prstGeom>
        </p:spPr>
      </p:pic>
      <p:pic>
        <p:nvPicPr>
          <p:cNvPr id="5" name="Εικόνα 4">
            <a:extLst>
              <a:ext uri="{FF2B5EF4-FFF2-40B4-BE49-F238E27FC236}">
                <a16:creationId xmlns:a16="http://schemas.microsoft.com/office/drawing/2014/main" id="{1CB519FB-37EC-9D18-3105-BE96A6A562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045" y="784305"/>
            <a:ext cx="4058205" cy="5645901"/>
          </a:xfrm>
          <a:prstGeom prst="rect">
            <a:avLst/>
          </a:prstGeom>
          <a:noFill/>
          <a:ln>
            <a:noFill/>
          </a:ln>
        </p:spPr>
      </p:pic>
      <p:pic>
        <p:nvPicPr>
          <p:cNvPr id="6" name="image4.png">
            <a:extLst>
              <a:ext uri="{FF2B5EF4-FFF2-40B4-BE49-F238E27FC236}">
                <a16:creationId xmlns:a16="http://schemas.microsoft.com/office/drawing/2014/main" id="{40C54DC8-D5E7-DDB6-93C9-FA04E8FEB9F6}"/>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0029825" y="3429000"/>
            <a:ext cx="1965960" cy="1935480"/>
          </a:xfrm>
          <a:prstGeom prst="rect">
            <a:avLst/>
          </a:prstGeom>
          <a:ln/>
        </p:spPr>
      </p:pic>
    </p:spTree>
    <p:extLst>
      <p:ext uri="{BB962C8B-B14F-4D97-AF65-F5344CB8AC3E}">
        <p14:creationId xmlns:p14="http://schemas.microsoft.com/office/powerpoint/2010/main" val="244953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the Difference Between PNP and NPN? - ShopTransmitter">
            <a:extLst>
              <a:ext uri="{FF2B5EF4-FFF2-40B4-BE49-F238E27FC236}">
                <a16:creationId xmlns:a16="http://schemas.microsoft.com/office/drawing/2014/main" id="{6BBF47CD-BC6C-1091-3EBB-76EE8C3BC57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126" b="20565"/>
          <a:stretch/>
        </p:blipFill>
        <p:spPr bwMode="auto">
          <a:xfrm>
            <a:off x="6591300" y="952796"/>
            <a:ext cx="5038726" cy="222855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5684DD9B-9891-781D-A87C-F559056B7A6E}"/>
              </a:ext>
            </a:extLst>
          </p:cNvPr>
          <p:cNvSpPr>
            <a:spLocks noGrp="1"/>
          </p:cNvSpPr>
          <p:nvPr>
            <p:ph idx="1"/>
          </p:nvPr>
        </p:nvSpPr>
        <p:spPr>
          <a:xfrm>
            <a:off x="838200" y="1562099"/>
            <a:ext cx="10515600" cy="4614863"/>
          </a:xfrm>
        </p:spPr>
        <p:txBody>
          <a:bodyPr/>
          <a:lstStyle/>
          <a:p>
            <a:r>
              <a:rPr lang="el-GR" dirty="0"/>
              <a:t>Όλα τα </a:t>
            </a:r>
            <a:r>
              <a:rPr lang="en-US" dirty="0"/>
              <a:t>transistor</a:t>
            </a:r>
            <a:r>
              <a:rPr lang="el-GR" dirty="0"/>
              <a:t> έχουν 3 ποδαράκια</a:t>
            </a:r>
          </a:p>
          <a:p>
            <a:r>
              <a:rPr lang="el-GR" dirty="0" err="1"/>
              <a:t>Εκπομπός</a:t>
            </a:r>
            <a:r>
              <a:rPr lang="el-GR" dirty="0"/>
              <a:t>/Βάση/Συλλέκτης </a:t>
            </a:r>
          </a:p>
          <a:p>
            <a:endParaRPr lang="el-GR" dirty="0"/>
          </a:p>
          <a:p>
            <a:r>
              <a:rPr lang="el-GR" dirty="0"/>
              <a:t>Οι δυο πιο συνηθισμένες χρήσεις τους είναι ως</a:t>
            </a:r>
          </a:p>
          <a:p>
            <a:pPr lvl="1"/>
            <a:r>
              <a:rPr lang="el-GR" dirty="0"/>
              <a:t>Ενισχυτές σήματος</a:t>
            </a:r>
          </a:p>
          <a:p>
            <a:pPr lvl="1"/>
            <a:r>
              <a:rPr lang="el-GR" sz="3200" dirty="0">
                <a:solidFill>
                  <a:srgbClr val="C00000"/>
                </a:solidFill>
              </a:rPr>
              <a:t>Ηλεκτρονικοί διακόπτες</a:t>
            </a:r>
          </a:p>
        </p:txBody>
      </p:sp>
      <p:sp>
        <p:nvSpPr>
          <p:cNvPr id="6" name="Τίτλος 1">
            <a:extLst>
              <a:ext uri="{FF2B5EF4-FFF2-40B4-BE49-F238E27FC236}">
                <a16:creationId xmlns:a16="http://schemas.microsoft.com/office/drawing/2014/main" id="{61921E62-F868-5D3A-8B07-BE82F644D041}"/>
              </a:ext>
            </a:extLst>
          </p:cNvPr>
          <p:cNvSpPr txBox="1">
            <a:spLocks/>
          </p:cNvSpPr>
          <p:nvPr/>
        </p:nvSpPr>
        <p:spPr>
          <a:xfrm>
            <a:off x="838200" y="219074"/>
            <a:ext cx="10515600" cy="6540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en-US" sz="2400" dirty="0"/>
              <a:t>Transistor (bipolar, </a:t>
            </a:r>
            <a:r>
              <a:rPr lang="en-US" sz="2400" dirty="0" err="1"/>
              <a:t>fet</a:t>
            </a:r>
            <a:r>
              <a:rPr lang="en-US" sz="2400" dirty="0"/>
              <a:t>, </a:t>
            </a:r>
            <a:r>
              <a:rPr lang="en-US" sz="2400" dirty="0" err="1"/>
              <a:t>mosfet</a:t>
            </a:r>
            <a:r>
              <a:rPr lang="en-US" sz="2400" dirty="0"/>
              <a:t>)</a:t>
            </a:r>
            <a:endParaRPr lang="el-GR" sz="2400" dirty="0"/>
          </a:p>
        </p:txBody>
      </p:sp>
    </p:spTree>
    <p:extLst>
      <p:ext uri="{BB962C8B-B14F-4D97-AF65-F5344CB8AC3E}">
        <p14:creationId xmlns:p14="http://schemas.microsoft.com/office/powerpoint/2010/main" val="8225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1C7CA5-8450-D59E-455A-64CC7703E96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F6D679D-AE98-9A01-F37A-EC4EC5095FF8}"/>
              </a:ext>
            </a:extLst>
          </p:cNvPr>
          <p:cNvSpPr>
            <a:spLocks noGrp="1"/>
          </p:cNvSpPr>
          <p:nvPr>
            <p:ph idx="1"/>
          </p:nvPr>
        </p:nvSpPr>
        <p:spPr/>
        <p:txBody>
          <a:bodyPr/>
          <a:lstStyle/>
          <a:p>
            <a:endParaRPr lang="el-GR" dirty="0"/>
          </a:p>
        </p:txBody>
      </p:sp>
      <p:pic>
        <p:nvPicPr>
          <p:cNvPr id="4" name="Εικόνα 3" descr="How Transistors Work (BJT and MOSFET) - The Simple Explanation">
            <a:extLst>
              <a:ext uri="{FF2B5EF4-FFF2-40B4-BE49-F238E27FC236}">
                <a16:creationId xmlns:a16="http://schemas.microsoft.com/office/drawing/2014/main" id="{13015F29-2B67-7108-D91B-88622C521A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2" y="582930"/>
            <a:ext cx="6147046" cy="3836670"/>
          </a:xfrm>
          <a:prstGeom prst="rect">
            <a:avLst/>
          </a:prstGeom>
          <a:noFill/>
          <a:ln>
            <a:noFill/>
          </a:ln>
        </p:spPr>
      </p:pic>
      <p:pic>
        <p:nvPicPr>
          <p:cNvPr id="5" name="image7.png">
            <a:extLst>
              <a:ext uri="{FF2B5EF4-FFF2-40B4-BE49-F238E27FC236}">
                <a16:creationId xmlns:a16="http://schemas.microsoft.com/office/drawing/2014/main" id="{D4ABFA25-1023-9A5A-285A-7FBA95E0315C}"/>
              </a:ext>
            </a:extLst>
          </p:cNvPr>
          <p:cNvPicPr/>
          <p:nvPr/>
        </p:nvPicPr>
        <p:blipFill rotWithShape="1">
          <a:blip r:embed="rId3" cstate="print">
            <a:extLst>
              <a:ext uri="{28A0092B-C50C-407E-A947-70E740481C1C}">
                <a14:useLocalDpi xmlns:a14="http://schemas.microsoft.com/office/drawing/2010/main" val="0"/>
              </a:ext>
            </a:extLst>
          </a:blip>
          <a:srcRect l="12658" t="8291" r="7596"/>
          <a:stretch/>
        </p:blipFill>
        <p:spPr bwMode="auto">
          <a:xfrm>
            <a:off x="8747187" y="582930"/>
            <a:ext cx="2606613" cy="2340543"/>
          </a:xfrm>
          <a:prstGeom prst="rect">
            <a:avLst/>
          </a:prstGeom>
          <a:ln>
            <a:noFill/>
          </a:ln>
          <a:extLst>
            <a:ext uri="{53640926-AAD7-44D8-BBD7-CCE9431645EC}">
              <a14:shadowObscured xmlns:a14="http://schemas.microsoft.com/office/drawing/2010/main"/>
            </a:ext>
          </a:extLst>
        </p:spPr>
      </p:pic>
      <p:pic>
        <p:nvPicPr>
          <p:cNvPr id="7" name="Εικόνα 6" descr="How transistors work (and why we need them) | by Practicum by Yandex |  Medium">
            <a:extLst>
              <a:ext uri="{FF2B5EF4-FFF2-40B4-BE49-F238E27FC236}">
                <a16:creationId xmlns:a16="http://schemas.microsoft.com/office/drawing/2014/main" id="{8A15A370-2A0C-C5E9-12C5-B9E8EF8C1635}"/>
              </a:ext>
            </a:extLst>
          </p:cNvPr>
          <p:cNvPicPr>
            <a:picLocks noChangeAspect="1"/>
          </p:cNvPicPr>
          <p:nvPr/>
        </p:nvPicPr>
        <p:blipFill rotWithShape="1">
          <a:blip r:embed="rId4">
            <a:extLst>
              <a:ext uri="{28A0092B-C50C-407E-A947-70E740481C1C}">
                <a14:useLocalDpi xmlns:a14="http://schemas.microsoft.com/office/drawing/2010/main" val="0"/>
              </a:ext>
            </a:extLst>
          </a:blip>
          <a:srcRect l="14197" t="13547" r="16636" b="15328"/>
          <a:stretch/>
        </p:blipFill>
        <p:spPr bwMode="auto">
          <a:xfrm>
            <a:off x="5099112" y="3364547"/>
            <a:ext cx="5970105" cy="2946083"/>
          </a:xfrm>
          <a:prstGeom prst="rect">
            <a:avLst/>
          </a:prstGeom>
          <a:noFill/>
          <a:ln>
            <a:noFill/>
          </a:ln>
        </p:spPr>
      </p:pic>
    </p:spTree>
    <p:extLst>
      <p:ext uri="{BB962C8B-B14F-4D97-AF65-F5344CB8AC3E}">
        <p14:creationId xmlns:p14="http://schemas.microsoft.com/office/powerpoint/2010/main" val="363738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4CAD4-B52B-9DA9-21C2-9BB80E06CB7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F827D00-F952-B087-D13F-917EA25942B6}"/>
              </a:ext>
            </a:extLst>
          </p:cNvPr>
          <p:cNvSpPr>
            <a:spLocks noGrp="1"/>
          </p:cNvSpPr>
          <p:nvPr>
            <p:ph idx="1"/>
          </p:nvPr>
        </p:nvSpPr>
        <p:spPr/>
        <p:txBody>
          <a:bodyPr/>
          <a:lstStyle/>
          <a:p>
            <a:endParaRPr lang="el-GR" dirty="0"/>
          </a:p>
        </p:txBody>
      </p:sp>
      <p:pic>
        <p:nvPicPr>
          <p:cNvPr id="4" name="Εικόνα 3">
            <a:extLst>
              <a:ext uri="{FF2B5EF4-FFF2-40B4-BE49-F238E27FC236}">
                <a16:creationId xmlns:a16="http://schemas.microsoft.com/office/drawing/2014/main" id="{548C0EAC-5E4A-3D90-07B9-E31B732E2B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1037"/>
            <a:ext cx="5752708" cy="5672138"/>
          </a:xfrm>
          <a:prstGeom prst="rect">
            <a:avLst/>
          </a:prstGeom>
          <a:noFill/>
          <a:ln>
            <a:noFill/>
          </a:ln>
        </p:spPr>
      </p:pic>
    </p:spTree>
    <p:extLst>
      <p:ext uri="{BB962C8B-B14F-4D97-AF65-F5344CB8AC3E}">
        <p14:creationId xmlns:p14="http://schemas.microsoft.com/office/powerpoint/2010/main" val="366091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1A64-14BB-86F2-4286-E20AB9B8D603}"/>
              </a:ext>
            </a:extLst>
          </p:cNvPr>
          <p:cNvSpPr>
            <a:spLocks noGrp="1"/>
          </p:cNvSpPr>
          <p:nvPr>
            <p:ph type="title"/>
          </p:nvPr>
        </p:nvSpPr>
        <p:spPr>
          <a:xfrm>
            <a:off x="6905625" y="977900"/>
            <a:ext cx="4629150" cy="1325563"/>
          </a:xfrm>
        </p:spPr>
        <p:txBody>
          <a:bodyPr>
            <a:normAutofit fontScale="90000"/>
          </a:bodyPr>
          <a:lstStyle/>
          <a:p>
            <a:pPr algn="ctr"/>
            <a:r>
              <a:rPr lang="el-GR" dirty="0"/>
              <a:t>Το </a:t>
            </a:r>
            <a:r>
              <a:rPr lang="en-US" dirty="0"/>
              <a:t>MOSFET</a:t>
            </a:r>
            <a:r>
              <a:rPr lang="el-GR" dirty="0"/>
              <a:t> ως διακόπτης σε ένα λαμπάκι</a:t>
            </a:r>
          </a:p>
        </p:txBody>
      </p:sp>
      <p:sp>
        <p:nvSpPr>
          <p:cNvPr id="3" name="Θέση περιεχομένου 2">
            <a:extLst>
              <a:ext uri="{FF2B5EF4-FFF2-40B4-BE49-F238E27FC236}">
                <a16:creationId xmlns:a16="http://schemas.microsoft.com/office/drawing/2014/main" id="{E474AFC6-A3AF-CA0D-5545-FD191016EED5}"/>
              </a:ext>
            </a:extLst>
          </p:cNvPr>
          <p:cNvSpPr>
            <a:spLocks noGrp="1"/>
          </p:cNvSpPr>
          <p:nvPr>
            <p:ph idx="1"/>
          </p:nvPr>
        </p:nvSpPr>
        <p:spPr/>
        <p:txBody>
          <a:bodyPr/>
          <a:lstStyle/>
          <a:p>
            <a:endParaRPr lang="el-GR" dirty="0"/>
          </a:p>
        </p:txBody>
      </p:sp>
      <p:pic>
        <p:nvPicPr>
          <p:cNvPr id="4" name="Εικόνα 3">
            <a:extLst>
              <a:ext uri="{FF2B5EF4-FFF2-40B4-BE49-F238E27FC236}">
                <a16:creationId xmlns:a16="http://schemas.microsoft.com/office/drawing/2014/main" id="{CAC8D6D4-DFC5-FDBA-9D57-EEBB649D9CA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5400000">
            <a:off x="1371183" y="-1369410"/>
            <a:ext cx="4552766" cy="7295131"/>
          </a:xfrm>
          <a:prstGeom prst="rect">
            <a:avLst/>
          </a:prstGeom>
        </p:spPr>
      </p:pic>
      <p:pic>
        <p:nvPicPr>
          <p:cNvPr id="5" name="image5.png">
            <a:extLst>
              <a:ext uri="{FF2B5EF4-FFF2-40B4-BE49-F238E27FC236}">
                <a16:creationId xmlns:a16="http://schemas.microsoft.com/office/drawing/2014/main" id="{E309D8A5-8F53-3D0B-72FF-D18208DAEDC2}"/>
              </a:ext>
            </a:extLst>
          </p:cNvPr>
          <p:cNvPicPr/>
          <p:nvPr/>
        </p:nvPicPr>
        <p:blipFill>
          <a:blip r:embed="rId4">
            <a:clrChange>
              <a:clrFrom>
                <a:srgbClr val="FFFFFF"/>
              </a:clrFrom>
              <a:clrTo>
                <a:srgbClr val="FFFFFF">
                  <a:alpha val="0"/>
                </a:srgbClr>
              </a:clrTo>
            </a:clrChange>
          </a:blip>
          <a:srcRect/>
          <a:stretch>
            <a:fillRect/>
          </a:stretch>
        </p:blipFill>
        <p:spPr>
          <a:xfrm>
            <a:off x="6096000" y="2984499"/>
            <a:ext cx="6343650" cy="4187825"/>
          </a:xfrm>
          <a:prstGeom prst="rect">
            <a:avLst/>
          </a:prstGeom>
          <a:ln/>
        </p:spPr>
      </p:pic>
    </p:spTree>
    <p:extLst>
      <p:ext uri="{BB962C8B-B14F-4D97-AF65-F5344CB8AC3E}">
        <p14:creationId xmlns:p14="http://schemas.microsoft.com/office/powerpoint/2010/main" val="384410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93CE98-40AD-8B24-501F-0D85A4EC5E0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76C9680-8ADB-083F-E45C-66E9E0191C4D}"/>
              </a:ext>
            </a:extLst>
          </p:cNvPr>
          <p:cNvSpPr>
            <a:spLocks noGrp="1"/>
          </p:cNvSpPr>
          <p:nvPr>
            <p:ph idx="1"/>
          </p:nvPr>
        </p:nvSpPr>
        <p:spPr/>
        <p:txBody>
          <a:bodyPr/>
          <a:lstStyle/>
          <a:p>
            <a:endParaRPr lang="el-GR"/>
          </a:p>
        </p:txBody>
      </p:sp>
      <p:pic>
        <p:nvPicPr>
          <p:cNvPr id="4" name="image5.png">
            <a:extLst>
              <a:ext uri="{FF2B5EF4-FFF2-40B4-BE49-F238E27FC236}">
                <a16:creationId xmlns:a16="http://schemas.microsoft.com/office/drawing/2014/main" id="{D26E6C05-ACAB-3BF3-5FD9-132FFDEBD233}"/>
              </a:ext>
            </a:extLst>
          </p:cNvPr>
          <p:cNvPicPr/>
          <p:nvPr/>
        </p:nvPicPr>
        <p:blipFill>
          <a:blip r:embed="rId2">
            <a:clrChange>
              <a:clrFrom>
                <a:srgbClr val="FFFFFF"/>
              </a:clrFrom>
              <a:clrTo>
                <a:srgbClr val="FFFFFF">
                  <a:alpha val="0"/>
                </a:srgbClr>
              </a:clrTo>
            </a:clrChange>
          </a:blip>
          <a:srcRect/>
          <a:stretch>
            <a:fillRect/>
          </a:stretch>
        </p:blipFill>
        <p:spPr>
          <a:xfrm>
            <a:off x="1114424" y="460374"/>
            <a:ext cx="10239375" cy="6216651"/>
          </a:xfrm>
          <a:prstGeom prst="rect">
            <a:avLst/>
          </a:prstGeom>
          <a:ln/>
        </p:spPr>
      </p:pic>
    </p:spTree>
    <p:extLst>
      <p:ext uri="{BB962C8B-B14F-4D97-AF65-F5344CB8AC3E}">
        <p14:creationId xmlns:p14="http://schemas.microsoft.com/office/powerpoint/2010/main" val="348584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DB7EAD-FB08-4611-F353-0B8E64D4CC66}"/>
              </a:ext>
            </a:extLst>
          </p:cNvPr>
          <p:cNvSpPr>
            <a:spLocks noGrp="1"/>
          </p:cNvSpPr>
          <p:nvPr>
            <p:ph type="title"/>
          </p:nvPr>
        </p:nvSpPr>
        <p:spPr/>
        <p:txBody>
          <a:bodyPr/>
          <a:lstStyle/>
          <a:p>
            <a:r>
              <a:rPr lang="el-GR" dirty="0" err="1"/>
              <a:t>Μοτεράκι</a:t>
            </a:r>
            <a:r>
              <a:rPr lang="el-GR" dirty="0"/>
              <a:t> / δοκιμές</a:t>
            </a:r>
          </a:p>
        </p:txBody>
      </p:sp>
      <p:sp>
        <p:nvSpPr>
          <p:cNvPr id="3" name="Θέση περιεχομένου 2">
            <a:extLst>
              <a:ext uri="{FF2B5EF4-FFF2-40B4-BE49-F238E27FC236}">
                <a16:creationId xmlns:a16="http://schemas.microsoft.com/office/drawing/2014/main" id="{F12E80C5-BD64-3F99-B6BA-ECD8609C119E}"/>
              </a:ext>
            </a:extLst>
          </p:cNvPr>
          <p:cNvSpPr>
            <a:spLocks noGrp="1"/>
          </p:cNvSpPr>
          <p:nvPr>
            <p:ph idx="1"/>
          </p:nvPr>
        </p:nvSpPr>
        <p:spPr/>
        <p:txBody>
          <a:bodyPr/>
          <a:lstStyle/>
          <a:p>
            <a:endParaRPr lang="el-GR"/>
          </a:p>
        </p:txBody>
      </p:sp>
      <p:pic>
        <p:nvPicPr>
          <p:cNvPr id="4" name="image9.jpg" descr="Εικόνα που περιέχει δάπεδο, εσωτερικό&#10;&#10;Περιγραφή που δημιουργήθηκε αυτόματα">
            <a:extLst>
              <a:ext uri="{FF2B5EF4-FFF2-40B4-BE49-F238E27FC236}">
                <a16:creationId xmlns:a16="http://schemas.microsoft.com/office/drawing/2014/main" id="{AB461F05-56D0-B13A-A27F-AF894E4C8C01}"/>
              </a:ext>
            </a:extLst>
          </p:cNvPr>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838199" y="1979294"/>
            <a:ext cx="3095625" cy="3373755"/>
          </a:xfrm>
          <a:prstGeom prst="rect">
            <a:avLst/>
          </a:prstGeom>
          <a:ln/>
        </p:spPr>
      </p:pic>
      <p:pic>
        <p:nvPicPr>
          <p:cNvPr id="5" name="image6.jpg" descr="Εικόνα που περιέχει εσωτερικό, δάπεδο, υπολογιστής, ποντίκι&#10;&#10;Περιγραφή που δημιουργήθηκε αυτόματα">
            <a:extLst>
              <a:ext uri="{FF2B5EF4-FFF2-40B4-BE49-F238E27FC236}">
                <a16:creationId xmlns:a16="http://schemas.microsoft.com/office/drawing/2014/main" id="{D55F45A6-9849-FE2D-BD34-9B28BF4B8B2F}"/>
              </a:ext>
            </a:extLst>
          </p:cNvPr>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rcRect/>
          <a:stretch>
            <a:fillRect/>
          </a:stretch>
        </p:blipFill>
        <p:spPr>
          <a:xfrm>
            <a:off x="5490213" y="830896"/>
            <a:ext cx="6082662" cy="5346067"/>
          </a:xfrm>
          <a:prstGeom prst="rect">
            <a:avLst/>
          </a:prstGeom>
          <a:ln/>
        </p:spPr>
      </p:pic>
    </p:spTree>
    <p:extLst>
      <p:ext uri="{BB962C8B-B14F-4D97-AF65-F5344CB8AC3E}">
        <p14:creationId xmlns:p14="http://schemas.microsoft.com/office/powerpoint/2010/main" val="198748543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18337</TotalTime>
  <Words>329</Words>
  <Application>Microsoft Office PowerPoint</Application>
  <PresentationFormat>Ευρεία οθόνη</PresentationFormat>
  <Paragraphs>40</Paragraphs>
  <Slides>14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Arial</vt:lpstr>
      <vt:lpstr>Calibri</vt:lpstr>
      <vt:lpstr>Calibri Light</vt:lpstr>
      <vt:lpstr>Θέμα του Office</vt:lpstr>
      <vt:lpstr>Ο κινητήρας συνεχούς ρεύματος Το τρανζίστορ ως διακόπτης Ο αισθητήρας θερμοκρασίας (tmp36) &amp; Τα βάζουμε «ΟΛΑ ΜΑΖΙ»</vt:lpstr>
      <vt:lpstr>Παρουσίαση του PowerPoint</vt:lpstr>
      <vt:lpstr>Transistor (bipolar, fet, mosfet)</vt:lpstr>
      <vt:lpstr>Παρουσίαση του PowerPoint</vt:lpstr>
      <vt:lpstr>Παρουσίαση του PowerPoint</vt:lpstr>
      <vt:lpstr>Παρουσίαση του PowerPoint</vt:lpstr>
      <vt:lpstr>Το MOSFET ως διακόπτης σε ένα λαμπάκι</vt:lpstr>
      <vt:lpstr>Παρουσίαση του PowerPoint</vt:lpstr>
      <vt:lpstr>Μοτεράκι / δοκιμές</vt:lpstr>
      <vt:lpstr>Παρουσίαση του PowerPoint</vt:lpstr>
      <vt:lpstr>tmp36</vt:lpstr>
      <vt:lpstr>Παρουσίαση του PowerPoint</vt:lpstr>
      <vt:lpstr>Συνθετική Δημιουργική Εργασία: Στοιχεία Αυτοματισμών Κατοικίας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Φανάρι κυκλοφορίας Μια συνηθισμένη κατασκευή …αλλιώς</dc:title>
  <dc:creator>Λογαριασμός Microsoft</dc:creator>
  <cp:lastModifiedBy>A. Χαλκίδης</cp:lastModifiedBy>
  <cp:revision>73</cp:revision>
  <dcterms:created xsi:type="dcterms:W3CDTF">2021-11-28T12:07:32Z</dcterms:created>
  <dcterms:modified xsi:type="dcterms:W3CDTF">2022-05-26T10:03:46Z</dcterms:modified>
</cp:coreProperties>
</file>