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20" r:id="rId3"/>
    <p:sldId id="618" r:id="rId4"/>
    <p:sldId id="621" r:id="rId5"/>
    <p:sldId id="633" r:id="rId6"/>
    <p:sldId id="624" r:id="rId7"/>
    <p:sldId id="622" r:id="rId8"/>
    <p:sldId id="623" r:id="rId9"/>
    <p:sldId id="634" r:id="rId10"/>
    <p:sldId id="626" r:id="rId11"/>
    <p:sldId id="631" r:id="rId12"/>
    <p:sldId id="632" r:id="rId13"/>
    <p:sldId id="629" r:id="rId14"/>
    <p:sldId id="630" r:id="rId15"/>
    <p:sldId id="41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A9A"/>
    <a:srgbClr val="204B9B"/>
    <a:srgbClr val="204A9A"/>
    <a:srgbClr val="1D4999"/>
    <a:srgbClr val="204B9A"/>
    <a:srgbClr val="25509D"/>
    <a:srgbClr val="214C9B"/>
    <a:srgbClr val="385FA5"/>
    <a:srgbClr val="244F9C"/>
    <a:srgbClr val="28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58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34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67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3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0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8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0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9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9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B4216-DFF3-46BE-87C3-E41186FC599F}" type="datetimeFigureOut">
              <a:rPr lang="el-GR" smtClean="0"/>
              <a:t>12/1/2024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A93B4-299C-41AE-9FD4-34A5AC7C6FF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22689-3178-0276-2AD4-8CA33553FA96}"/>
              </a:ext>
            </a:extLst>
          </p:cNvPr>
          <p:cNvSpPr txBox="1"/>
          <p:nvPr userDrawn="1"/>
        </p:nvSpPr>
        <p:spPr>
          <a:xfrm>
            <a:off x="1" y="6566401"/>
            <a:ext cx="12191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100" b="0" dirty="0">
                <a:solidFill>
                  <a:srgbClr val="002060"/>
                </a:solidFill>
                <a:effectLst/>
              </a:rPr>
              <a:t>Εργαστήριο Εκπαιδευτικής Ρομποτικής (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Arduino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)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 </a:t>
            </a:r>
            <a:r>
              <a:rPr lang="el-GR" sz="1100" b="0" dirty="0">
                <a:solidFill>
                  <a:srgbClr val="002060"/>
                </a:solidFill>
                <a:effectLst/>
              </a:rPr>
              <a:t>«Ο κινητήρας </a:t>
            </a:r>
            <a:r>
              <a:rPr lang="en-US" sz="1100" b="0" dirty="0">
                <a:solidFill>
                  <a:srgbClr val="002060"/>
                </a:solidFill>
                <a:effectLst/>
              </a:rPr>
              <a:t>Servo</a:t>
            </a:r>
            <a:r>
              <a:rPr lang="el-GR" sz="1100" b="0" i="1" dirty="0">
                <a:solidFill>
                  <a:srgbClr val="002060"/>
                </a:solidFill>
                <a:effectLst/>
              </a:rPr>
              <a:t>», Μάιος2022</a:t>
            </a:r>
            <a:endParaRPr lang="el-GR" sz="1100" b="0" dirty="0">
              <a:solidFill>
                <a:srgbClr val="002060"/>
              </a:solidFill>
              <a:effectLst/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C7B3753-497C-4848-5192-20A00CCEDC7D}"/>
              </a:ext>
            </a:extLst>
          </p:cNvPr>
          <p:cNvCxnSpPr/>
          <p:nvPr userDrawn="1"/>
        </p:nvCxnSpPr>
        <p:spPr>
          <a:xfrm>
            <a:off x="-408373" y="6489520"/>
            <a:ext cx="1300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10590D23-46AE-4C53-95B6-CD1D1EB2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4476"/>
          <a:stretch/>
        </p:blipFill>
        <p:spPr>
          <a:xfrm>
            <a:off x="5300420" y="-170483"/>
            <a:ext cx="7795648" cy="7361695"/>
          </a:xfrm>
          <a:prstGeom prst="rect">
            <a:avLst/>
          </a:prstGeom>
        </p:spPr>
      </p:pic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36C119EC-9CEE-4AD2-84DC-14A207DC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20566"/>
          <a:stretch/>
        </p:blipFill>
        <p:spPr>
          <a:xfrm>
            <a:off x="-914400" y="-170483"/>
            <a:ext cx="7156669" cy="736169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76218" y="1271752"/>
            <a:ext cx="9439561" cy="2473016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l-GR" sz="4400" dirty="0"/>
              <a:t>Επιτέλους ΚΙΝΗΣΗ !!!</a:t>
            </a:r>
            <a:br>
              <a:rPr lang="el-GR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κινητήρας 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</a:t>
            </a:r>
            <a:endParaRPr lang="el-GR" sz="3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6218" y="3938888"/>
            <a:ext cx="9439561" cy="863921"/>
          </a:xfrm>
          <a:solidFill>
            <a:schemeClr val="bg1">
              <a:lumMod val="85000"/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Άνθιμος Χαλκίδης, </a:t>
            </a:r>
            <a:r>
              <a:rPr lang="el-GR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Αρτεμησία</a:t>
            </a:r>
            <a: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Στούμπα, </a:t>
            </a:r>
            <a:br>
              <a:rPr lang="el-GR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i="1" dirty="0">
                <a:solidFill>
                  <a:srgbClr val="002060"/>
                </a:solidFill>
              </a:rPr>
              <a:t>Αριστοτέλης </a:t>
            </a:r>
            <a:r>
              <a:rPr lang="el-GR" i="1" dirty="0" err="1">
                <a:solidFill>
                  <a:srgbClr val="002060"/>
                </a:solidFill>
              </a:rPr>
              <a:t>Γκιόλμας</a:t>
            </a:r>
            <a:r>
              <a:rPr lang="el-GR" i="1" dirty="0">
                <a:solidFill>
                  <a:srgbClr val="002060"/>
                </a:solidFill>
              </a:rPr>
              <a:t>, Ηλίας </a:t>
            </a:r>
            <a:r>
              <a:rPr lang="el-GR" i="1" dirty="0" err="1">
                <a:solidFill>
                  <a:srgbClr val="002060"/>
                </a:solidFill>
              </a:rPr>
              <a:t>Μπόικος</a:t>
            </a:r>
            <a:r>
              <a:rPr lang="el-GR" i="1" dirty="0">
                <a:solidFill>
                  <a:srgbClr val="002060"/>
                </a:solidFill>
              </a:rPr>
              <a:t>, Ειρήνη Χατζαρά</a:t>
            </a:r>
            <a:endParaRPr lang="el-GR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>
            <a:extLst>
              <a:ext uri="{FF2B5EF4-FFF2-40B4-BE49-F238E27FC236}">
                <a16:creationId xmlns:a16="http://schemas.microsoft.com/office/drawing/2014/main" id="{8DF5E33E-6F63-4674-8429-D203430683F5}"/>
              </a:ext>
            </a:extLst>
          </p:cNvPr>
          <p:cNvSpPr txBox="1">
            <a:spLocks/>
          </p:cNvSpPr>
          <p:nvPr/>
        </p:nvSpPr>
        <p:spPr>
          <a:xfrm>
            <a:off x="1376218" y="5159206"/>
            <a:ext cx="9439561" cy="1027097"/>
          </a:xfrm>
          <a:prstGeom prst="rect">
            <a:avLst/>
          </a:prstGeom>
          <a:solidFill>
            <a:schemeClr val="accent5">
              <a:lumMod val="20000"/>
              <a:lumOff val="80000"/>
              <a:alpha val="5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ΠΜΣ </a:t>
            </a:r>
            <a:r>
              <a:rPr lang="el-GR" sz="2900" b="1" dirty="0">
                <a:solidFill>
                  <a:srgbClr val="A41C16"/>
                </a:solidFill>
                <a:effectLst/>
              </a:rPr>
              <a:t>Εκπαίδευση STEM και Συστήματα Εκπαιδευτικών Ρομποτικών Διατάξεων  </a:t>
            </a:r>
            <a:r>
              <a:rPr lang="el-GR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ΠΤΔΕ ΕΚΠΑ</a:t>
            </a:r>
          </a:p>
          <a:p>
            <a:r>
              <a:rPr lang="el-GR" sz="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Εργαστήριο (Εκπαιδευτικής) Ρομποτικής Ι</a:t>
            </a:r>
          </a:p>
          <a:p>
            <a:r>
              <a:rPr lang="el-G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Μάιος 2022 </a:t>
            </a:r>
          </a:p>
        </p:txBody>
      </p:sp>
    </p:spTree>
    <p:extLst>
      <p:ext uri="{BB962C8B-B14F-4D97-AF65-F5344CB8AC3E}">
        <p14:creationId xmlns:p14="http://schemas.microsoft.com/office/powerpoint/2010/main" val="86563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2D64C-18BB-1253-640E-A324D35B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208"/>
            <a:ext cx="10515600" cy="674704"/>
          </a:xfrm>
        </p:spPr>
        <p:txBody>
          <a:bodyPr>
            <a:normAutofit/>
          </a:bodyPr>
          <a:lstStyle/>
          <a:p>
            <a:r>
              <a:rPr lang="el-GR" sz="3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 πτήσης</a:t>
            </a:r>
            <a:endParaRPr lang="el-GR" sz="6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E5C6DC-333F-A620-BB32-40B307E2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Συστήματα Ελέγχου Αεροσκαφών - PDF ΔΩΡΕΑΝ Λήψη">
            <a:extLst>
              <a:ext uri="{FF2B5EF4-FFF2-40B4-BE49-F238E27FC236}">
                <a16:creationId xmlns:a16="http://schemas.microsoft.com/office/drawing/2014/main" id="{6D644FC9-5C8B-197A-FCA5-1404F2F3D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9" y="1111632"/>
            <a:ext cx="6269663" cy="362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C38037-DFB5-C715-4583-93BC4497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1" y="3087284"/>
            <a:ext cx="5260006" cy="3306784"/>
          </a:xfrm>
          <a:prstGeom prst="rect">
            <a:avLst/>
          </a:prstGeom>
        </p:spPr>
      </p:pic>
      <p:pic>
        <p:nvPicPr>
          <p:cNvPr id="4098" name="Picture 2" descr="Μαθήματα Αερομοντελισμού: 10ο Μάθημα">
            <a:extLst>
              <a:ext uri="{FF2B5EF4-FFF2-40B4-BE49-F238E27FC236}">
                <a16:creationId xmlns:a16="http://schemas.microsoft.com/office/drawing/2014/main" id="{E6C2ED9D-796F-6F39-B124-771916CF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27" y="199383"/>
            <a:ext cx="3911773" cy="22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3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Μπαρα ελεχου κυκλοφοριας. Μπαρα γκαραζ. - MoterControl">
            <a:extLst>
              <a:ext uri="{FF2B5EF4-FFF2-40B4-BE49-F238E27FC236}">
                <a16:creationId xmlns:a16="http://schemas.microsoft.com/office/drawing/2014/main" id="{B37172D1-0ABA-4569-E3ED-AAF8DBB1E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7961" r="9648" b="13916"/>
          <a:stretch/>
        </p:blipFill>
        <p:spPr bwMode="auto">
          <a:xfrm>
            <a:off x="551019" y="1323495"/>
            <a:ext cx="7084381" cy="39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7475717-F4EF-783E-246E-414D448E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/>
          </a:bodyPr>
          <a:lstStyle/>
          <a:p>
            <a:r>
              <a:rPr lang="el-GR" sz="36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Έλεγχος μπάρας στάθμευσης</a:t>
            </a:r>
            <a:endParaRPr lang="el-GR" sz="7200" dirty="0"/>
          </a:p>
        </p:txBody>
      </p:sp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71413989-2903-4FE6-955E-385E28B8F17D}"/>
              </a:ext>
            </a:extLst>
          </p:cNvPr>
          <p:cNvSpPr/>
          <p:nvPr/>
        </p:nvSpPr>
        <p:spPr>
          <a:xfrm rot="17879889">
            <a:off x="8979021" y="2890822"/>
            <a:ext cx="1240243" cy="8514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026" name="Picture 2" descr="ERGOMATIC Ltd. - Σύστημα πάρκινγκ επισκεπτών καταστημάτων ERGOPARKING">
            <a:extLst>
              <a:ext uri="{FF2B5EF4-FFF2-40B4-BE49-F238E27FC236}">
                <a16:creationId xmlns:a16="http://schemas.microsoft.com/office/drawing/2014/main" id="{3777F8D2-EBCB-8ED0-B4C4-DBE07325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01" y="0"/>
            <a:ext cx="4476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king license plate recognition system with automatic parking boom  barrier bar, Boom barrier Barricade boom barrier motor - Buy China boom  barrier arms on Globalsources.com">
            <a:extLst>
              <a:ext uri="{FF2B5EF4-FFF2-40B4-BE49-F238E27FC236}">
                <a16:creationId xmlns:a16="http://schemas.microsoft.com/office/drawing/2014/main" id="{AB3FC65B-B473-159D-F603-3701DD1C0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18" y="3429000"/>
            <a:ext cx="6693765" cy="26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7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Οι Επικοινωνίες στο Πολεμικό Ναυτικό | OnAlert">
            <a:extLst>
              <a:ext uri="{FF2B5EF4-FFF2-40B4-BE49-F238E27FC236}">
                <a16:creationId xmlns:a16="http://schemas.microsoft.com/office/drawing/2014/main" id="{9C745C78-E49A-5022-1E93-54BB7ABE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1233996"/>
            <a:ext cx="7139900" cy="475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F1BCB156-3C74-0486-D89F-8F5DDDB7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>
            <a:normAutofit/>
          </a:bodyPr>
          <a:lstStyle/>
          <a:p>
            <a:r>
              <a:rPr lang="el-GR" sz="3600" i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Σήματα από μακριά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86639D-2C87-FDB5-B68F-B42D573C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198" y="1241890"/>
            <a:ext cx="4283848" cy="2187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Φτιάξτε έναν δικό σας ανάλογο και απλούστερο κώδικα επικοινωνίας για άτακτους μαθητές</a:t>
            </a:r>
          </a:p>
        </p:txBody>
      </p:sp>
      <p:pic>
        <p:nvPicPr>
          <p:cNvPr id="3074" name="Picture 2" descr="U.S. Navy Aircraft History: 2012">
            <a:extLst>
              <a:ext uri="{FF2B5EF4-FFF2-40B4-BE49-F238E27FC236}">
                <a16:creationId xmlns:a16="http://schemas.microsoft.com/office/drawing/2014/main" id="{28539C6D-8498-3AD5-52B2-C7E26C24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417" y="2838820"/>
            <a:ext cx="3016007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5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A9BF4D-6B90-B19E-0FFF-ECB5792A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654218"/>
            <a:ext cx="5912529" cy="433865"/>
          </a:xfrm>
        </p:spPr>
        <p:txBody>
          <a:bodyPr>
            <a:noAutofit/>
          </a:bodyPr>
          <a:lstStyle/>
          <a:p>
            <a:r>
              <a:rPr lang="el-GR" sz="2800" dirty="0"/>
              <a:t>Έλεγχος με ποτενσιόμετρο</a:t>
            </a:r>
            <a:br>
              <a:rPr lang="el-GR" sz="2800" dirty="0"/>
            </a:br>
            <a:br>
              <a:rPr lang="el-GR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Knob</a:t>
            </a:r>
            <a:endParaRPr lang="el-GR" sz="28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8F2239F4-201D-4FCE-A4A8-7BBB151D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700"/>
          <a:stretch/>
        </p:blipFill>
        <p:spPr>
          <a:xfrm>
            <a:off x="758256" y="2189584"/>
            <a:ext cx="3356737" cy="2478831"/>
          </a:xfrm>
          <a:prstGeom prst="rect">
            <a:avLst/>
          </a:prstGeom>
        </p:spPr>
      </p:pic>
      <p:pic>
        <p:nvPicPr>
          <p:cNvPr id="3074" name="Picture 2" descr="The Knob Circuit.">
            <a:extLst>
              <a:ext uri="{FF2B5EF4-FFF2-40B4-BE49-F238E27FC236}">
                <a16:creationId xmlns:a16="http://schemas.microsoft.com/office/drawing/2014/main" id="{A58AAD15-DB9E-B5A8-3D86-E808E5F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9" y="1123595"/>
            <a:ext cx="8480023" cy="47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92ED7879-E298-F4BA-C14A-A0164BEBCEDF}"/>
              </a:ext>
            </a:extLst>
          </p:cNvPr>
          <p:cNvSpPr txBox="1">
            <a:spLocks/>
          </p:cNvSpPr>
          <p:nvPr/>
        </p:nvSpPr>
        <p:spPr>
          <a:xfrm>
            <a:off x="7483876" y="285936"/>
            <a:ext cx="4480481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l-GR" sz="2800" dirty="0"/>
            </a:br>
            <a:br>
              <a:rPr lang="el-GR" sz="2800" dirty="0"/>
            </a:br>
            <a:r>
              <a:rPr lang="el-GR" sz="2800" dirty="0"/>
              <a:t>ΙΣΩΣ ΣΑΣ ΧΡΕΙΑΣΤΕΙ</a:t>
            </a:r>
            <a:br>
              <a:rPr lang="el-GR" sz="2800" dirty="0"/>
            </a:b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1413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8F2239F4-201D-4FCE-A4A8-7BBB151DC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/>
          <a:stretch/>
        </p:blipFill>
        <p:spPr>
          <a:xfrm>
            <a:off x="234672" y="1568599"/>
            <a:ext cx="8909328" cy="4625266"/>
          </a:xfrm>
          <a:prstGeom prst="rect">
            <a:avLst/>
          </a:prstGeom>
        </p:spPr>
      </p:pic>
      <p:pic>
        <p:nvPicPr>
          <p:cNvPr id="3074" name="Picture 2" descr="The Knob Circuit.">
            <a:extLst>
              <a:ext uri="{FF2B5EF4-FFF2-40B4-BE49-F238E27FC236}">
                <a16:creationId xmlns:a16="http://schemas.microsoft.com/office/drawing/2014/main" id="{A58AAD15-DB9E-B5A8-3D86-E808E5F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72" y="0"/>
            <a:ext cx="5068256" cy="28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2A695E46-9B8E-5549-029D-3740CE80E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4648200"/>
            <a:ext cx="7086600" cy="127635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F4AC7BE-39BE-F8F9-CC2B-558C68667E7A}"/>
              </a:ext>
            </a:extLst>
          </p:cNvPr>
          <p:cNvSpPr/>
          <p:nvPr/>
        </p:nvSpPr>
        <p:spPr>
          <a:xfrm>
            <a:off x="159798" y="5015884"/>
            <a:ext cx="11558726" cy="2735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F55F0FBB-35A8-0AF3-BD7D-C85CA0FE0905}"/>
              </a:ext>
            </a:extLst>
          </p:cNvPr>
          <p:cNvSpPr txBox="1">
            <a:spLocks/>
          </p:cNvSpPr>
          <p:nvPr/>
        </p:nvSpPr>
        <p:spPr>
          <a:xfrm>
            <a:off x="381739" y="646379"/>
            <a:ext cx="5912529" cy="433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Έλεγχος με ποτενσιόμετρο</a:t>
            </a:r>
            <a:br>
              <a:rPr lang="el-GR" sz="2800" dirty="0"/>
            </a:br>
            <a:br>
              <a:rPr lang="el-GR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Knob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7183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256D7A-CC86-4E52-9C8B-95E28649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C3EC8-0265-4DBB-86F1-585A56CA9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Διαφάνεια45">
            <a:extLst>
              <a:ext uri="{FF2B5EF4-FFF2-40B4-BE49-F238E27FC236}">
                <a16:creationId xmlns:a16="http://schemas.microsoft.com/office/drawing/2014/main" id="{1B92A3AA-B507-4905-8049-D6EDA6833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6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Ｘマス Images, Stock Photos &amp; Vectors | Shutterstock">
            <a:extLst>
              <a:ext uri="{FF2B5EF4-FFF2-40B4-BE49-F238E27FC236}">
                <a16:creationId xmlns:a16="http://schemas.microsoft.com/office/drawing/2014/main" id="{C9F7296E-4C9F-379E-000D-4DC8747B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 bwMode="auto">
          <a:xfrm>
            <a:off x="9132611" y="4550888"/>
            <a:ext cx="1529393" cy="14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reen tick - simple Icons PNG - Free PNG and Icons Downloads">
            <a:extLst>
              <a:ext uri="{FF2B5EF4-FFF2-40B4-BE49-F238E27FC236}">
                <a16:creationId xmlns:a16="http://schemas.microsoft.com/office/drawing/2014/main" id="{9085D418-AF14-4F52-BC32-06B117A9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0" y="4399517"/>
            <a:ext cx="1404082" cy="16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 tick - simple Icons PNG - Free PNG and Icons Downloads">
            <a:extLst>
              <a:ext uri="{FF2B5EF4-FFF2-40B4-BE49-F238E27FC236}">
                <a16:creationId xmlns:a16="http://schemas.microsoft.com/office/drawing/2014/main" id="{2B050F32-94AA-2CC4-DBA0-F61715F4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8" y="4350006"/>
            <a:ext cx="1404082" cy="16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9765E6-C505-987E-AB86-A7D23A80FA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6479" r="10720" b="29441"/>
          <a:stretch/>
        </p:blipFill>
        <p:spPr bwMode="auto">
          <a:xfrm rot="18392562">
            <a:off x="4790404" y="1465749"/>
            <a:ext cx="3364957" cy="2365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Κινητήρες DC">
            <a:extLst>
              <a:ext uri="{FF2B5EF4-FFF2-40B4-BE49-F238E27FC236}">
                <a16:creationId xmlns:a16="http://schemas.microsoft.com/office/drawing/2014/main" id="{40F8FAC5-65C6-B00E-458E-B6FF99CB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8" y="921895"/>
            <a:ext cx="3398160" cy="339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A6F852-1E99-9D9D-E8BA-9B8DCB51F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45603">
            <a:off x="8720079" y="1995163"/>
            <a:ext cx="2381118" cy="194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16EE74-F22A-E2E1-BE11-7FB7824B3A73}"/>
              </a:ext>
            </a:extLst>
          </p:cNvPr>
          <p:cNvSpPr txBox="1"/>
          <p:nvPr/>
        </p:nvSpPr>
        <p:spPr>
          <a:xfrm>
            <a:off x="657777" y="777109"/>
            <a:ext cx="336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Κινητήρας </a:t>
            </a:r>
            <a:r>
              <a:rPr lang="en-US" sz="2400" b="1" dirty="0">
                <a:solidFill>
                  <a:srgbClr val="C00000"/>
                </a:solidFill>
              </a:rPr>
              <a:t>DC</a:t>
            </a:r>
            <a:r>
              <a:rPr lang="el-GR" sz="2400" b="1" dirty="0">
                <a:solidFill>
                  <a:srgbClr val="C00000"/>
                </a:solidFill>
              </a:rPr>
              <a:t> (</a:t>
            </a:r>
            <a:r>
              <a:rPr lang="el-GR" sz="2400" b="1" dirty="0" err="1">
                <a:solidFill>
                  <a:srgbClr val="C00000"/>
                </a:solidFill>
              </a:rPr>
              <a:t>μοτεράκι</a:t>
            </a:r>
            <a:r>
              <a:rPr lang="el-GR" sz="24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37F6C-383D-B101-3FE6-B876A03B8862}"/>
              </a:ext>
            </a:extLst>
          </p:cNvPr>
          <p:cNvSpPr txBox="1"/>
          <p:nvPr/>
        </p:nvSpPr>
        <p:spPr>
          <a:xfrm>
            <a:off x="4961779" y="741118"/>
            <a:ext cx="226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Κινητήρας </a:t>
            </a:r>
            <a:r>
              <a:rPr lang="en-US" sz="2400" b="1" dirty="0">
                <a:solidFill>
                  <a:srgbClr val="C00000"/>
                </a:solidFill>
              </a:rPr>
              <a:t>servo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57458-1630-9EB9-8E82-0097DED717E7}"/>
              </a:ext>
            </a:extLst>
          </p:cNvPr>
          <p:cNvSpPr txBox="1"/>
          <p:nvPr/>
        </p:nvSpPr>
        <p:spPr>
          <a:xfrm>
            <a:off x="8424275" y="592444"/>
            <a:ext cx="2946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err="1">
                <a:solidFill>
                  <a:srgbClr val="C00000"/>
                </a:solidFill>
              </a:rPr>
              <a:t>Βηματικός</a:t>
            </a:r>
            <a:r>
              <a:rPr lang="el-GR" sz="2400" b="1" dirty="0">
                <a:solidFill>
                  <a:srgbClr val="C00000"/>
                </a:solidFill>
              </a:rPr>
              <a:t> κινητήρας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l-GR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>
                <a:solidFill>
                  <a:srgbClr val="C00000"/>
                </a:solidFill>
              </a:rPr>
              <a:t>stepper motor)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13147-ACDF-6519-CBF6-BD251D8A7699}"/>
              </a:ext>
            </a:extLst>
          </p:cNvPr>
          <p:cNvSpPr txBox="1"/>
          <p:nvPr/>
        </p:nvSpPr>
        <p:spPr>
          <a:xfrm>
            <a:off x="1319536" y="408922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2D005-F070-5676-9AE2-1E62457C2527}"/>
              </a:ext>
            </a:extLst>
          </p:cNvPr>
          <p:cNvSpPr txBox="1"/>
          <p:nvPr/>
        </p:nvSpPr>
        <p:spPr>
          <a:xfrm>
            <a:off x="5331303" y="411917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C452B1-BF70-0271-F1C1-61D251619A84}"/>
              </a:ext>
            </a:extLst>
          </p:cNvPr>
          <p:cNvSpPr txBox="1"/>
          <p:nvPr/>
        </p:nvSpPr>
        <p:spPr>
          <a:xfrm>
            <a:off x="9132612" y="4119173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4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D21E4-8A83-8128-EAD5-AA2DFD326A03}"/>
              </a:ext>
            </a:extLst>
          </p:cNvPr>
          <p:cNvSpPr txBox="1"/>
          <p:nvPr/>
        </p:nvSpPr>
        <p:spPr>
          <a:xfrm>
            <a:off x="4991918" y="5762244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σήμερα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71276C-D204-6F92-8A46-699D279E7889}"/>
              </a:ext>
            </a:extLst>
          </p:cNvPr>
          <p:cNvSpPr txBox="1"/>
          <p:nvPr/>
        </p:nvSpPr>
        <p:spPr>
          <a:xfrm>
            <a:off x="811085" y="5896225"/>
            <a:ext cx="241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την επόμενη εβδομάδα</a:t>
            </a:r>
          </a:p>
        </p:txBody>
      </p:sp>
    </p:spTree>
    <p:extLst>
      <p:ext uri="{BB962C8B-B14F-4D97-AF65-F5344CB8AC3E}">
        <p14:creationId xmlns:p14="http://schemas.microsoft.com/office/powerpoint/2010/main" val="34021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696357-4648-E48A-ADCF-60582FD8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331"/>
            <a:ext cx="10515600" cy="59226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DAC02E-70BE-DF42-10D4-1031A774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Industrial Robot Arm, रोबोटिक आर्म - Nexrobo, New Delhi | ID: 18072085973">
            <a:extLst>
              <a:ext uri="{FF2B5EF4-FFF2-40B4-BE49-F238E27FC236}">
                <a16:creationId xmlns:a16="http://schemas.microsoft.com/office/drawing/2014/main" id="{89031C17-F512-7C37-0694-CC754A29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0" y="9589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E1FF9F-A40C-B8C0-B583-C74A6161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1421"/>
            <a:ext cx="4648200" cy="2809875"/>
          </a:xfrm>
          <a:prstGeom prst="rect">
            <a:avLst/>
          </a:prstGeom>
        </p:spPr>
      </p:pic>
      <p:pic>
        <p:nvPicPr>
          <p:cNvPr id="7172" name="Picture 4" descr="ΡΟΜΠΟΤΙΚΗ: ΟΡΙΣΜΟΣ:">
            <a:extLst>
              <a:ext uri="{FF2B5EF4-FFF2-40B4-BE49-F238E27FC236}">
                <a16:creationId xmlns:a16="http://schemas.microsoft.com/office/drawing/2014/main" id="{3DE0B1A0-A4E7-DCA6-9CF3-3A2E9D195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13" y="3681335"/>
            <a:ext cx="4715637" cy="23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9765E6-C505-987E-AB86-A7D23A80F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6479" r="10721" b="13607"/>
          <a:stretch/>
        </p:blipFill>
        <p:spPr bwMode="auto">
          <a:xfrm rot="21250505">
            <a:off x="623253" y="290397"/>
            <a:ext cx="2699168" cy="2452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237F6C-383D-B101-3FE6-B876A03B8862}"/>
              </a:ext>
            </a:extLst>
          </p:cNvPr>
          <p:cNvSpPr txBox="1"/>
          <p:nvPr/>
        </p:nvSpPr>
        <p:spPr>
          <a:xfrm>
            <a:off x="4438013" y="290951"/>
            <a:ext cx="331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C00000"/>
                </a:solidFill>
              </a:rPr>
              <a:t>Κινητήρας </a:t>
            </a:r>
            <a:r>
              <a:rPr lang="en-US" sz="3600" b="1" dirty="0">
                <a:solidFill>
                  <a:srgbClr val="C00000"/>
                </a:solidFill>
              </a:rPr>
              <a:t>servo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2D005-F070-5676-9AE2-1E62457C2527}"/>
              </a:ext>
            </a:extLst>
          </p:cNvPr>
          <p:cNvSpPr txBox="1"/>
          <p:nvPr/>
        </p:nvSpPr>
        <p:spPr>
          <a:xfrm>
            <a:off x="7834806" y="1452574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3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καλώδια</a:t>
            </a:r>
          </a:p>
        </p:txBody>
      </p:sp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21155D2-F0FB-411E-D870-56D077DBB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35200" r="13920" b="30720"/>
          <a:stretch/>
        </p:blipFill>
        <p:spPr bwMode="auto">
          <a:xfrm>
            <a:off x="345206" y="3124333"/>
            <a:ext cx="6392945" cy="2628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AE161E-FA3A-C473-9B2D-7EAA2BC50CDD}"/>
              </a:ext>
            </a:extLst>
          </p:cNvPr>
          <p:cNvSpPr txBox="1"/>
          <p:nvPr/>
        </p:nvSpPr>
        <p:spPr>
          <a:xfrm>
            <a:off x="6747028" y="2086252"/>
            <a:ext cx="5007007" cy="4237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κινητήρας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έχει 3 καλώδια σύνδεσης με το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γείωσης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οποίο συνήθως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μαύρο ή καφέ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τροφοδοσίας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οποίο συνήθως είναι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κόκκινο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χρησιμοποιεί </a:t>
            </a:r>
            <a:r>
              <a:rPr lang="el-G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τάση περίπου στα 5V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καλώδιο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ελέγχου</a:t>
            </a:r>
            <a:r>
              <a:rPr lang="el-G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(θα το δείτε και ως καλώδιο PWM σήματος) το οποίο συνήθως είναι </a:t>
            </a:r>
            <a:r>
              <a:rPr lang="el-GR" sz="2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κίτρινο ή πορτοκαλί ή λευκό</a:t>
            </a:r>
            <a:endParaRPr lang="el-G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9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3B0D-F210-B48A-764A-D15EF184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636002"/>
            <a:ext cx="10515600" cy="1325563"/>
          </a:xfrm>
        </p:spPr>
        <p:txBody>
          <a:bodyPr>
            <a:normAutofit/>
          </a:bodyPr>
          <a:lstStyle/>
          <a:p>
            <a:r>
              <a:rPr lang="el-GR" sz="1800" b="0" dirty="0">
                <a:effectLst/>
              </a:rPr>
              <a:t>Στιγμιότυπα από κατασκευή ρομποτικού βραχίονα από φοιτητή του ΤΕΙ </a:t>
            </a:r>
            <a:r>
              <a:rPr lang="el-GR" sz="1800" b="0" dirty="0" err="1">
                <a:effectLst/>
              </a:rPr>
              <a:t>Δυτ</a:t>
            </a:r>
            <a:r>
              <a:rPr lang="el-GR" sz="1800" b="0" dirty="0">
                <a:effectLst/>
              </a:rPr>
              <a:t>. Ελλάδας (Γ. </a:t>
            </a:r>
            <a:r>
              <a:rPr lang="el-GR" sz="1800" b="0" dirty="0" err="1">
                <a:effectLst/>
              </a:rPr>
              <a:t>Αθανασάκης</a:t>
            </a:r>
            <a:r>
              <a:rPr lang="el-GR" sz="1800" b="0" dirty="0">
                <a:effectLst/>
              </a:rPr>
              <a:t> 2018)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26841B-9DF3-F594-798C-3BAF25A87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4755512-AF80-978E-482F-BEB3B82A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623" y="984547"/>
            <a:ext cx="4412277" cy="459498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B329D5B-380B-8673-1F16-4E7D197EA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00" y="0"/>
            <a:ext cx="5774091" cy="425048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EDB272B-1DE9-D290-6929-10E42B122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48" y="3127961"/>
            <a:ext cx="3932814" cy="2948145"/>
          </a:xfrm>
          <a:prstGeom prst="rect">
            <a:avLst/>
          </a:prstGeom>
        </p:spPr>
      </p:pic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E22BB996-BB26-1258-55A3-109648FFFA57}"/>
              </a:ext>
            </a:extLst>
          </p:cNvPr>
          <p:cNvCxnSpPr>
            <a:cxnSpLocks/>
          </p:cNvCxnSpPr>
          <p:nvPr/>
        </p:nvCxnSpPr>
        <p:spPr>
          <a:xfrm flipV="1">
            <a:off x="6096000" y="1411550"/>
            <a:ext cx="1849515" cy="31959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3D0538AE-0E99-77DF-045B-19FFE20DDA1D}"/>
              </a:ext>
            </a:extLst>
          </p:cNvPr>
          <p:cNvCxnSpPr>
            <a:cxnSpLocks/>
          </p:cNvCxnSpPr>
          <p:nvPr/>
        </p:nvCxnSpPr>
        <p:spPr>
          <a:xfrm flipV="1">
            <a:off x="6248400" y="1748901"/>
            <a:ext cx="2620392" cy="3011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5C23721D-A59D-BDCC-B746-F7416F6E6320}"/>
              </a:ext>
            </a:extLst>
          </p:cNvPr>
          <p:cNvCxnSpPr>
            <a:cxnSpLocks/>
          </p:cNvCxnSpPr>
          <p:nvPr/>
        </p:nvCxnSpPr>
        <p:spPr>
          <a:xfrm flipV="1">
            <a:off x="6400800" y="2867487"/>
            <a:ext cx="2920753" cy="2077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A09A90A4-6494-23D3-9203-2CA8545D6F90}"/>
              </a:ext>
            </a:extLst>
          </p:cNvPr>
          <p:cNvCxnSpPr>
            <a:cxnSpLocks/>
          </p:cNvCxnSpPr>
          <p:nvPr/>
        </p:nvCxnSpPr>
        <p:spPr>
          <a:xfrm flipV="1">
            <a:off x="6400800" y="3986073"/>
            <a:ext cx="3073153" cy="1187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278BD6-5812-CDB8-73E9-6A9CFDA83945}"/>
              </a:ext>
            </a:extLst>
          </p:cNvPr>
          <p:cNvSpPr txBox="1"/>
          <p:nvPr/>
        </p:nvSpPr>
        <p:spPr>
          <a:xfrm>
            <a:off x="4731798" y="4712497"/>
            <a:ext cx="168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Κινητήρες </a:t>
            </a:r>
            <a:r>
              <a:rPr lang="en-US" dirty="0"/>
              <a:t>servo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260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2003E9-B828-5277-15B5-C64E52E8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αρχίσουμε πιο απλά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28166C-DEE3-D149-FC3D-D1E84126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mage2.png" descr="Εικόνα που περιέχει κείμενο, ηλεκτρονικές συσκευές, κύκλωμ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46CBC4EE-BD12-49D6-B568-D14349415C4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80226" y="2223348"/>
            <a:ext cx="7794593" cy="386673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8916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1F9E1-BD6A-0D27-7A8E-D22D92F0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1F14C5-8348-07B0-ECC5-67B4098C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3487D076-C902-E6E0-9BFC-2FD10F0CD46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619" y="1210563"/>
            <a:ext cx="2686050" cy="4436874"/>
          </a:xfrm>
          <a:prstGeom prst="rect">
            <a:avLst/>
          </a:prstGeom>
          <a:ln/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87184A-5A24-EB08-9CA1-6ABEDFC3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71" y="1690688"/>
            <a:ext cx="3308688" cy="3449483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99F2B50A-5BDC-E1C2-278C-779050FBD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39" y="896646"/>
            <a:ext cx="5588482" cy="528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4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D0E6B9-FEE1-93CE-3293-78ABF67C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Servo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Sweep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2F5FB3-DBD0-D458-FEE8-4E705D954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4635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#include &lt;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Servo.h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Servo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 pos = 0;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setup()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u="sng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myservo.attach</a:t>
            </a:r>
            <a:r>
              <a:rPr lang="en-US" sz="1800" b="1" u="sng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300" b="1" u="sng" dirty="0">
                <a:solidFill>
                  <a:srgbClr val="C00000"/>
                </a:solidFill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b="1" u="sng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void loop() {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(pos = 0; pos &lt;= 180; pos += 1) {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 Το </a:t>
            </a:r>
            <a:r>
              <a:rPr lang="en-US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l-GR" sz="1800" b="1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παίρνει τιμές από 0-180 με βήμα 1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myservo.write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(pos);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delay(15);         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(pos = 180; pos &gt;= 0; pos -= 1) {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myservo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write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(15);                      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1800" dirty="0">
                <a:effectLst/>
                <a:latin typeface="Source Code Pro" panose="020B0509030403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80FE2C-7DC5-73A2-DBE1-97204FDEE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0"/>
          <a:stretch/>
        </p:blipFill>
        <p:spPr bwMode="auto">
          <a:xfrm>
            <a:off x="5264457" y="365126"/>
            <a:ext cx="6907565" cy="56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9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BEE9A7-336E-2F67-3159-F90A50B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18"/>
            <a:ext cx="10515600" cy="1325563"/>
          </a:xfrm>
        </p:spPr>
        <p:txBody>
          <a:bodyPr/>
          <a:lstStyle/>
          <a:p>
            <a:r>
              <a:rPr lang="el-GR" dirty="0"/>
              <a:t>Επιλέγετε μια δημιουργία</a:t>
            </a:r>
            <a:r>
              <a:rPr lang="en-US" dirty="0"/>
              <a:t> </a:t>
            </a:r>
            <a:r>
              <a:rPr lang="el-GR" dirty="0"/>
              <a:t>από τρεις ιδέες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0D0621-6F9D-5A8F-D718-3BECCFC5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 descr="Μαθήματα Αερομοντελισμού: 10ο Μάθημα">
            <a:extLst>
              <a:ext uri="{FF2B5EF4-FFF2-40B4-BE49-F238E27FC236}">
                <a16:creationId xmlns:a16="http://schemas.microsoft.com/office/drawing/2014/main" id="{79CB2E32-F519-CDFE-2AAD-F5175AE8C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0" b="42047"/>
          <a:stretch/>
        </p:blipFill>
        <p:spPr bwMode="auto">
          <a:xfrm>
            <a:off x="1100765" y="1570031"/>
            <a:ext cx="2813565" cy="20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RGOMATIC Ltd. - Σύστημα πάρκινγκ επισκεπτών καταστημάτων ERGOPARKING">
            <a:extLst>
              <a:ext uri="{FF2B5EF4-FFF2-40B4-BE49-F238E27FC236}">
                <a16:creationId xmlns:a16="http://schemas.microsoft.com/office/drawing/2014/main" id="{F01A0CB0-3112-FEDA-A248-39C9790C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63" y="3068637"/>
            <a:ext cx="3699839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nding Signal Officer (LSO) - USS Saratoga">
            <a:extLst>
              <a:ext uri="{FF2B5EF4-FFF2-40B4-BE49-F238E27FC236}">
                <a16:creationId xmlns:a16="http://schemas.microsoft.com/office/drawing/2014/main" id="{E7550A1E-7D14-B62A-CFAD-C2D60494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672" y="1390286"/>
            <a:ext cx="3426737" cy="383794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376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18298</TotalTime>
  <Words>318</Words>
  <Application>Microsoft Office PowerPoint</Application>
  <PresentationFormat>Ευρεία οθόνη</PresentationFormat>
  <Paragraphs>50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Source Code Pro</vt:lpstr>
      <vt:lpstr>Symbol</vt:lpstr>
      <vt:lpstr>Θέμα του Office</vt:lpstr>
      <vt:lpstr>Επιτέλους ΚΙΝΗΣΗ !!!  Ο κινητήρας servo</vt:lpstr>
      <vt:lpstr>Παρουσίαση του PowerPoint</vt:lpstr>
      <vt:lpstr>Παρουσίαση του PowerPoint</vt:lpstr>
      <vt:lpstr>Παρουσίαση του PowerPoint</vt:lpstr>
      <vt:lpstr>Στιγμιότυπα από κατασκευή ρομποτικού βραχίονα από φοιτητή του ΤΕΙ Δυτ. Ελλάδας (Γ. Αθανασάκης 2018) </vt:lpstr>
      <vt:lpstr>Ας αρχίσουμε πιο απλά</vt:lpstr>
      <vt:lpstr>Παρουσίαση του PowerPoint</vt:lpstr>
      <vt:lpstr>File, Examples, Servo, Sweep</vt:lpstr>
      <vt:lpstr>Επιλέγετε μια δημιουργία από τρεις ιδέες</vt:lpstr>
      <vt:lpstr>Έλεγχος πτήσης</vt:lpstr>
      <vt:lpstr>Έλεγχος μπάρας στάθμευσης</vt:lpstr>
      <vt:lpstr>Σήματα από μακριά</vt:lpstr>
      <vt:lpstr>Έλεγχος με ποτενσιόμετρο  File, Examples, Servo, Knob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Φανάρι κυκλοφορίας Μια συνηθισμένη κατασκευή …αλλιώς</dc:title>
  <dc:creator>Λογαριασμός Microsoft</dc:creator>
  <cp:lastModifiedBy>User</cp:lastModifiedBy>
  <cp:revision>69</cp:revision>
  <dcterms:created xsi:type="dcterms:W3CDTF">2021-11-28T12:07:32Z</dcterms:created>
  <dcterms:modified xsi:type="dcterms:W3CDTF">2024-01-12T16:08:43Z</dcterms:modified>
</cp:coreProperties>
</file>