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6" r:id="rId4"/>
    <p:sldId id="635" r:id="rId5"/>
    <p:sldId id="633" r:id="rId6"/>
    <p:sldId id="257" r:id="rId7"/>
    <p:sldId id="272" r:id="rId8"/>
    <p:sldId id="261" r:id="rId9"/>
    <p:sldId id="270" r:id="rId10"/>
    <p:sldId id="260" r:id="rId11"/>
    <p:sldId id="259" r:id="rId12"/>
    <p:sldId id="264" r:id="rId13"/>
    <p:sldId id="263" r:id="rId14"/>
    <p:sldId id="266" r:id="rId15"/>
    <p:sldId id="274" r:id="rId16"/>
    <p:sldId id="636" r:id="rId17"/>
    <p:sldId id="639" r:id="rId18"/>
    <p:sldId id="637" r:id="rId19"/>
    <p:sldId id="638" r:id="rId20"/>
    <p:sldId id="283" r:id="rId21"/>
    <p:sldId id="285" r:id="rId22"/>
    <p:sldId id="634" r:id="rId23"/>
    <p:sldId id="279" r:id="rId24"/>
    <p:sldId id="41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9A"/>
    <a:srgbClr val="204B9B"/>
    <a:srgbClr val="204A9A"/>
    <a:srgbClr val="1D4999"/>
    <a:srgbClr val="204B9A"/>
    <a:srgbClr val="25509D"/>
    <a:srgbClr val="214C9B"/>
    <a:srgbClr val="385FA5"/>
    <a:srgbClr val="244F9C"/>
    <a:srgbClr val="28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9" y="134"/>
      </p:cViewPr>
      <p:guideLst/>
    </p:cSldViewPr>
  </p:slideViewPr>
  <p:notesTextViewPr>
    <p:cViewPr>
      <p:scale>
        <a:sx n="1" d="1"/>
        <a:sy n="1" d="1"/>
      </p:scale>
      <p:origin x="0" y="0"/>
    </p:cViewPr>
  </p:notesTextViewPr>
  <p:sorterViewPr>
    <p:cViewPr>
      <p:scale>
        <a:sx n="50" d="100"/>
        <a:sy n="50" d="100"/>
      </p:scale>
      <p:origin x="0" y="-334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Στυλ κύριου τίτλου</a:t>
            </a:r>
            <a:endParaRPr lang="el-G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l-GR"/>
          </a:p>
        </p:txBody>
      </p:sp>
      <p:sp>
        <p:nvSpPr>
          <p:cNvPr id="4" name="Θέση ημερομηνίας 3"/>
          <p:cNvSpPr>
            <a:spLocks noGrp="1"/>
          </p:cNvSpPr>
          <p:nvPr>
            <p:ph type="dt" sz="half" idx="10"/>
          </p:nvPr>
        </p:nvSpPr>
        <p:spPr/>
        <p:txBody>
          <a:bodyPr/>
          <a:lstStyle/>
          <a:p>
            <a:fld id="{228B4216-DFF3-46BE-87C3-E41186FC599F}"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Θέση ημερομηνίας 3"/>
          <p:cNvSpPr>
            <a:spLocks noGrp="1"/>
          </p:cNvSpPr>
          <p:nvPr>
            <p:ph type="dt" sz="half" idx="10"/>
          </p:nvPr>
        </p:nvSpPr>
        <p:spPr/>
        <p:txBody>
          <a:bodyPr/>
          <a:lstStyle/>
          <a:p>
            <a:fld id="{228B4216-DFF3-46BE-87C3-E41186FC599F}"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Στυλ κύριου τίτλου</a:t>
            </a:r>
            <a:endParaRPr lang="el-G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Θέση ημερομηνίας 3"/>
          <p:cNvSpPr>
            <a:spLocks noGrp="1"/>
          </p:cNvSpPr>
          <p:nvPr>
            <p:ph type="dt" sz="half" idx="10"/>
          </p:nvPr>
        </p:nvSpPr>
        <p:spPr/>
        <p:txBody>
          <a:bodyPr/>
          <a:lstStyle/>
          <a:p>
            <a:fld id="{228B4216-DFF3-46BE-87C3-E41186FC599F}"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l-GR"/>
          </a:p>
        </p:txBody>
      </p:sp>
      <p:sp>
        <p:nvSpPr>
          <p:cNvPr id="3" name="Θέση περιεχομένου 2"/>
          <p:cNvSpPr>
            <a:spLocks noGrp="1"/>
          </p:cNvSpPr>
          <p:nvPr>
            <p:ph idx="1" hasCustomPrompt="1"/>
          </p:nvPr>
        </p:nvSpPr>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Θέση ημερομηνίας 3"/>
          <p:cNvSpPr>
            <a:spLocks noGrp="1"/>
          </p:cNvSpPr>
          <p:nvPr>
            <p:ph type="dt" sz="half" idx="10"/>
          </p:nvPr>
        </p:nvSpPr>
        <p:spPr/>
        <p:txBody>
          <a:bodyPr/>
          <a:lstStyle/>
          <a:p>
            <a:fld id="{228B4216-DFF3-46BE-87C3-E41186FC599F}"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Στυλ κύριου τίτλου</a:t>
            </a:r>
            <a:endParaRPr lang="el-G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endParaRPr lang="el-GR"/>
          </a:p>
        </p:txBody>
      </p:sp>
      <p:sp>
        <p:nvSpPr>
          <p:cNvPr id="4" name="Θέση ημερομηνίας 3"/>
          <p:cNvSpPr>
            <a:spLocks noGrp="1"/>
          </p:cNvSpPr>
          <p:nvPr>
            <p:ph type="dt" sz="half" idx="10"/>
          </p:nvPr>
        </p:nvSpPr>
        <p:spPr/>
        <p:txBody>
          <a:bodyPr/>
          <a:lstStyle/>
          <a:p>
            <a:fld id="{228B4216-DFF3-46BE-87C3-E41186FC599F}"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l-G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5" name="Θέση ημερομηνίας 4"/>
          <p:cNvSpPr>
            <a:spLocks noGrp="1"/>
          </p:cNvSpPr>
          <p:nvPr>
            <p:ph type="dt" sz="half" idx="10"/>
          </p:nvPr>
        </p:nvSpPr>
        <p:spPr/>
        <p:txBody>
          <a:bodyPr/>
          <a:lstStyle/>
          <a:p>
            <a:fld id="{228B4216-DFF3-46BE-87C3-E41186FC599F}"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Στυλ κύριου τίτλου</a:t>
            </a:r>
            <a:endParaRPr lang="el-G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7" name="Θέση ημερομηνίας 6"/>
          <p:cNvSpPr>
            <a:spLocks noGrp="1"/>
          </p:cNvSpPr>
          <p:nvPr>
            <p:ph type="dt" sz="half" idx="10"/>
          </p:nvPr>
        </p:nvSpPr>
        <p:spPr/>
        <p:txBody>
          <a:bodyPr/>
          <a:lstStyle/>
          <a:p>
            <a:fld id="{228B4216-DFF3-46BE-87C3-E41186FC599F}" type="datetimeFigureOut">
              <a:rPr lang="el-GR" smtClean="0"/>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l-GR"/>
          </a:p>
        </p:txBody>
      </p:sp>
      <p:sp>
        <p:nvSpPr>
          <p:cNvPr id="3" name="Θέση ημερομηνίας 2"/>
          <p:cNvSpPr>
            <a:spLocks noGrp="1"/>
          </p:cNvSpPr>
          <p:nvPr>
            <p:ph type="dt" sz="half" idx="10"/>
          </p:nvPr>
        </p:nvSpPr>
        <p:spPr/>
        <p:txBody>
          <a:bodyPr/>
          <a:lstStyle/>
          <a:p>
            <a:fld id="{228B4216-DFF3-46BE-87C3-E41186FC599F}" type="datetimeFigureOut">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28B4216-DFF3-46BE-87C3-E41186FC599F}" type="datetimeFigureOut">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endParaRPr lang="el-G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endParaRPr lang="el-GR"/>
          </a:p>
        </p:txBody>
      </p:sp>
      <p:sp>
        <p:nvSpPr>
          <p:cNvPr id="5" name="Θέση ημερομηνίας 4"/>
          <p:cNvSpPr>
            <a:spLocks noGrp="1"/>
          </p:cNvSpPr>
          <p:nvPr>
            <p:ph type="dt" sz="half" idx="10"/>
          </p:nvPr>
        </p:nvSpPr>
        <p:spPr/>
        <p:txBody>
          <a:bodyPr/>
          <a:lstStyle/>
          <a:p>
            <a:fld id="{228B4216-DFF3-46BE-87C3-E41186FC599F}"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endParaRPr lang="el-GR"/>
          </a:p>
        </p:txBody>
      </p:sp>
      <p:sp>
        <p:nvSpPr>
          <p:cNvPr id="5" name="Θέση ημερομηνίας 4"/>
          <p:cNvSpPr>
            <a:spLocks noGrp="1"/>
          </p:cNvSpPr>
          <p:nvPr>
            <p:ph type="dt" sz="half" idx="10"/>
          </p:nvPr>
        </p:nvSpPr>
        <p:spPr/>
        <p:txBody>
          <a:bodyPr/>
          <a:lstStyle/>
          <a:p>
            <a:fld id="{228B4216-DFF3-46BE-87C3-E41186FC599F}"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endParaRPr lang="el-GR" dirty="0"/>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l-GR" dirty="0"/>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B4216-DFF3-46BE-87C3-E41186FC599F}" type="datetimeFigureOut">
              <a:rPr lang="el-GR" smtClean="0"/>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93B4-299C-41AE-9FD4-34A5AC7C6FF2}" type="slidenum">
              <a:rPr lang="el-GR" smtClean="0"/>
            </a:fld>
            <a:endParaRPr lang="el-GR"/>
          </a:p>
        </p:txBody>
      </p:sp>
      <p:sp>
        <p:nvSpPr>
          <p:cNvPr id="8" name="TextBox 7"/>
          <p:cNvSpPr txBox="1"/>
          <p:nvPr userDrawn="1"/>
        </p:nvSpPr>
        <p:spPr>
          <a:xfrm>
            <a:off x="1" y="6566401"/>
            <a:ext cx="12191999" cy="261610"/>
          </a:xfrm>
          <a:prstGeom prst="rect">
            <a:avLst/>
          </a:prstGeom>
          <a:noFill/>
        </p:spPr>
        <p:txBody>
          <a:bodyPr wrap="square">
            <a:spAutoFit/>
          </a:bodyPr>
          <a:lstStyle/>
          <a:p>
            <a:pPr algn="l"/>
            <a:r>
              <a:rPr lang="el-GR" sz="1100" b="0" dirty="0">
                <a:solidFill>
                  <a:srgbClr val="002060"/>
                </a:solidFill>
                <a:effectLst/>
              </a:rPr>
              <a:t>Εργαστήριο Εκπαιδευτικής Ρομποτικής (</a:t>
            </a:r>
            <a:r>
              <a:rPr lang="en-US" sz="1100" b="0" dirty="0">
                <a:solidFill>
                  <a:srgbClr val="002060"/>
                </a:solidFill>
                <a:effectLst/>
              </a:rPr>
              <a:t>Arduino</a:t>
            </a:r>
            <a:r>
              <a:rPr lang="el-GR" sz="1100" b="0" dirty="0">
                <a:solidFill>
                  <a:srgbClr val="002060"/>
                </a:solidFill>
                <a:effectLst/>
              </a:rPr>
              <a:t>)</a:t>
            </a:r>
            <a:r>
              <a:rPr lang="en-US" sz="1100" b="0" dirty="0">
                <a:solidFill>
                  <a:srgbClr val="002060"/>
                </a:solidFill>
                <a:effectLst/>
              </a:rPr>
              <a:t> </a:t>
            </a:r>
            <a:r>
              <a:rPr lang="el-GR" sz="1100" b="0" dirty="0">
                <a:solidFill>
                  <a:srgbClr val="002060"/>
                </a:solidFill>
                <a:effectLst/>
              </a:rPr>
              <a:t>«</a:t>
            </a:r>
            <a:r>
              <a:rPr lang="en-US" sz="1100" b="0" dirty="0">
                <a:solidFill>
                  <a:srgbClr val="002060"/>
                </a:solidFill>
                <a:effectLst/>
              </a:rPr>
              <a:t>Ultrasonic sensor / LCD Display</a:t>
            </a:r>
            <a:r>
              <a:rPr lang="el-GR" sz="1100" b="0" i="1" dirty="0">
                <a:solidFill>
                  <a:srgbClr val="002060"/>
                </a:solidFill>
                <a:effectLst/>
              </a:rPr>
              <a:t>», </a:t>
            </a:r>
            <a:r>
              <a:rPr lang="en-US" sz="1100" b="0" i="1" dirty="0">
                <a:solidFill>
                  <a:srgbClr val="002060"/>
                </a:solidFill>
                <a:effectLst/>
              </a:rPr>
              <a:t>June</a:t>
            </a:r>
            <a:r>
              <a:rPr lang="el-GR" sz="1100" b="0" i="1" dirty="0">
                <a:solidFill>
                  <a:srgbClr val="002060"/>
                </a:solidFill>
                <a:effectLst/>
              </a:rPr>
              <a:t>2022</a:t>
            </a:r>
            <a:endParaRPr lang="el-GR" sz="1100" b="0" dirty="0">
              <a:solidFill>
                <a:srgbClr val="002060"/>
              </a:solidFill>
              <a:effectLst/>
            </a:endParaRPr>
          </a:p>
        </p:txBody>
      </p:sp>
      <p:cxnSp>
        <p:nvCxnSpPr>
          <p:cNvPr id="10" name="Ευθεία γραμμή σύνδεσης 9"/>
          <p:cNvCxnSpPr/>
          <p:nvPr userDrawn="1"/>
        </p:nvCxnSpPr>
        <p:spPr>
          <a:xfrm>
            <a:off x="-408373" y="6489520"/>
            <a:ext cx="1300578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ChangeAspect="1"/>
          </p:cNvPicPr>
          <p:nvPr/>
        </p:nvPicPr>
        <p:blipFill rotWithShape="1">
          <a:blip r:embed="rId1" cstate="print">
            <a:extLst>
              <a:ext uri="{28A0092B-C50C-407E-A947-70E740481C1C}">
                <a14:useLocalDpi xmlns:a14="http://schemas.microsoft.com/office/drawing/2010/main" val="0"/>
              </a:ext>
            </a:extLst>
          </a:blip>
          <a:srcRect l="10416" r="14476"/>
          <a:stretch>
            <a:fillRect/>
          </a:stretch>
        </p:blipFill>
        <p:spPr>
          <a:xfrm>
            <a:off x="5300420" y="-170483"/>
            <a:ext cx="7795648" cy="7361695"/>
          </a:xfrm>
          <a:prstGeom prst="rect">
            <a:avLst/>
          </a:prstGeom>
        </p:spPr>
      </p:pic>
      <p:pic>
        <p:nvPicPr>
          <p:cNvPr id="5" name="Θέση περιεχομένου 3"/>
          <p:cNvPicPr>
            <a:picLocks noChangeAspect="1"/>
          </p:cNvPicPr>
          <p:nvPr/>
        </p:nvPicPr>
        <p:blipFill rotWithShape="1">
          <a:blip r:embed="rId1" cstate="print">
            <a:extLst>
              <a:ext uri="{28A0092B-C50C-407E-A947-70E740481C1C}">
                <a14:useLocalDpi xmlns:a14="http://schemas.microsoft.com/office/drawing/2010/main" val="0"/>
              </a:ext>
            </a:extLst>
          </a:blip>
          <a:srcRect l="10482" r="20566"/>
          <a:stretch>
            <a:fillRect/>
          </a:stretch>
        </p:blipFill>
        <p:spPr>
          <a:xfrm>
            <a:off x="-914400" y="-170483"/>
            <a:ext cx="7156669" cy="7361695"/>
          </a:xfrm>
          <a:prstGeom prst="rect">
            <a:avLst/>
          </a:prstGeom>
        </p:spPr>
      </p:pic>
      <p:sp>
        <p:nvSpPr>
          <p:cNvPr id="2" name="Τίτλος 1"/>
          <p:cNvSpPr>
            <a:spLocks noGrp="1"/>
          </p:cNvSpPr>
          <p:nvPr>
            <p:ph type="ctrTitle"/>
          </p:nvPr>
        </p:nvSpPr>
        <p:spPr>
          <a:xfrm>
            <a:off x="1376218" y="1271752"/>
            <a:ext cx="9439561" cy="2473016"/>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br>
              <a:rPr lang="el-GR" sz="3200" b="0" dirty="0"/>
            </a:br>
            <a:r>
              <a:rPr lang="en-US" sz="4000" b="0" dirty="0"/>
              <a:t>A</a:t>
            </a:r>
            <a:r>
              <a:rPr lang="el-GR" sz="4000" b="0" dirty="0" err="1"/>
              <a:t>ισθητήρας</a:t>
            </a:r>
            <a:r>
              <a:rPr lang="el-GR" sz="4000" b="0" dirty="0"/>
              <a:t> υπερήχων (απόστασης)</a:t>
            </a:r>
            <a:br>
              <a:rPr lang="el-GR" sz="4000" b="0" dirty="0"/>
            </a:br>
            <a:r>
              <a:rPr lang="el-GR" sz="4000" b="0" dirty="0"/>
              <a:t>Οθόνη/</a:t>
            </a:r>
            <a:r>
              <a:rPr lang="en-US" sz="4000" b="0" dirty="0"/>
              <a:t>Display </a:t>
            </a:r>
            <a:r>
              <a:rPr lang="el-GR" sz="4000" b="0" dirty="0"/>
              <a:t> </a:t>
            </a:r>
            <a:r>
              <a:rPr lang="en-US" sz="4000" b="0" dirty="0"/>
              <a:t>LCD</a:t>
            </a:r>
            <a:br>
              <a:rPr lang="en-US" sz="3200" b="0" dirty="0"/>
            </a:br>
            <a:endParaRPr lang="el-GR" sz="4800" b="0" dirty="0"/>
          </a:p>
        </p:txBody>
      </p:sp>
      <p:sp>
        <p:nvSpPr>
          <p:cNvPr id="3" name="Υπότιτλος 2"/>
          <p:cNvSpPr>
            <a:spLocks noGrp="1"/>
          </p:cNvSpPr>
          <p:nvPr>
            <p:ph type="subTitle" idx="1"/>
          </p:nvPr>
        </p:nvSpPr>
        <p:spPr>
          <a:xfrm>
            <a:off x="1376218" y="3938888"/>
            <a:ext cx="9439561" cy="863921"/>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nSpc>
                <a:spcPct val="100000"/>
              </a:lnSpc>
            </a:pPr>
            <a:r>
              <a:rPr lang="el-GR" i="1" dirty="0">
                <a:solidFill>
                  <a:srgbClr val="002060"/>
                </a:solidFill>
                <a:effectLst>
                  <a:outerShdw blurRad="38100" dist="38100" dir="2700000" algn="tl">
                    <a:srgbClr val="000000">
                      <a:alpha val="43137"/>
                    </a:srgbClr>
                  </a:outerShdw>
                </a:effectLst>
              </a:rPr>
              <a:t>Άνθιμος Χαλκίδης, </a:t>
            </a:r>
            <a:r>
              <a:rPr lang="el-GR" i="1" dirty="0" err="1">
                <a:solidFill>
                  <a:srgbClr val="002060"/>
                </a:solidFill>
                <a:effectLst>
                  <a:outerShdw blurRad="38100" dist="38100" dir="2700000" algn="tl">
                    <a:srgbClr val="000000">
                      <a:alpha val="43137"/>
                    </a:srgbClr>
                  </a:outerShdw>
                </a:effectLst>
              </a:rPr>
              <a:t>Αρτεμησία</a:t>
            </a:r>
            <a:r>
              <a:rPr lang="el-GR" i="1" dirty="0">
                <a:solidFill>
                  <a:srgbClr val="002060"/>
                </a:solidFill>
                <a:effectLst>
                  <a:outerShdw blurRad="38100" dist="38100" dir="2700000" algn="tl">
                    <a:srgbClr val="000000">
                      <a:alpha val="43137"/>
                    </a:srgbClr>
                  </a:outerShdw>
                </a:effectLst>
              </a:rPr>
              <a:t> Στούμπα, </a:t>
            </a:r>
            <a:br>
              <a:rPr lang="el-GR" i="1" dirty="0">
                <a:solidFill>
                  <a:srgbClr val="002060"/>
                </a:solidFill>
                <a:effectLst>
                  <a:outerShdw blurRad="38100" dist="38100" dir="2700000" algn="tl">
                    <a:srgbClr val="000000">
                      <a:alpha val="43137"/>
                    </a:srgbClr>
                  </a:outerShdw>
                </a:effectLst>
              </a:rPr>
            </a:br>
            <a:r>
              <a:rPr lang="el-GR" i="1" dirty="0">
                <a:solidFill>
                  <a:srgbClr val="002060"/>
                </a:solidFill>
              </a:rPr>
              <a:t>Αριστοτέλης </a:t>
            </a:r>
            <a:r>
              <a:rPr lang="el-GR" i="1" dirty="0" err="1">
                <a:solidFill>
                  <a:srgbClr val="002060"/>
                </a:solidFill>
              </a:rPr>
              <a:t>Γκιόλμας</a:t>
            </a:r>
            <a:r>
              <a:rPr lang="el-GR" i="1" dirty="0">
                <a:solidFill>
                  <a:srgbClr val="002060"/>
                </a:solidFill>
              </a:rPr>
              <a:t>, Ηλίας </a:t>
            </a:r>
            <a:r>
              <a:rPr lang="el-GR" i="1" dirty="0" err="1">
                <a:solidFill>
                  <a:srgbClr val="002060"/>
                </a:solidFill>
              </a:rPr>
              <a:t>Μπόικος</a:t>
            </a:r>
            <a:r>
              <a:rPr lang="el-GR" i="1" dirty="0">
                <a:solidFill>
                  <a:srgbClr val="002060"/>
                </a:solidFill>
              </a:rPr>
              <a:t>, Ειρήνη Χατζαρά</a:t>
            </a:r>
            <a:endParaRPr lang="el-GR" i="1" dirty="0">
              <a:solidFill>
                <a:srgbClr val="002060"/>
              </a:solidFill>
              <a:effectLst>
                <a:outerShdw blurRad="38100" dist="38100" dir="2700000" algn="tl">
                  <a:srgbClr val="000000">
                    <a:alpha val="43137"/>
                  </a:srgbClr>
                </a:outerShdw>
              </a:effectLst>
            </a:endParaRPr>
          </a:p>
        </p:txBody>
      </p:sp>
      <p:sp>
        <p:nvSpPr>
          <p:cNvPr id="9" name="Υπότιτλος 2"/>
          <p:cNvSpPr txBox="1"/>
          <p:nvPr/>
        </p:nvSpPr>
        <p:spPr>
          <a:xfrm>
            <a:off x="1376218" y="5159206"/>
            <a:ext cx="9439561" cy="1027097"/>
          </a:xfrm>
          <a:prstGeom prst="rect">
            <a:avLst/>
          </a:prstGeom>
          <a:solidFill>
            <a:schemeClr val="accent5">
              <a:lumMod val="20000"/>
              <a:lumOff val="80000"/>
              <a:alpha val="55000"/>
            </a:schemeClr>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900" dirty="0">
                <a:solidFill>
                  <a:srgbClr val="002060"/>
                </a:solidFill>
                <a:effectLst>
                  <a:outerShdw blurRad="38100" dist="38100" dir="2700000" algn="tl">
                    <a:srgbClr val="000000">
                      <a:alpha val="43137"/>
                    </a:srgbClr>
                  </a:outerShdw>
                </a:effectLst>
              </a:rPr>
              <a:t>ΠΜΣ </a:t>
            </a:r>
            <a:r>
              <a:rPr lang="el-GR" sz="2900" b="1" dirty="0">
                <a:solidFill>
                  <a:srgbClr val="A41C16"/>
                </a:solidFill>
                <a:effectLst/>
              </a:rPr>
              <a:t>Εκπαίδευση STEM και Συστήματα Εκπαιδευτικών Ρομποτικών Διατάξεων  </a:t>
            </a:r>
            <a:r>
              <a:rPr lang="el-GR" sz="2900" dirty="0">
                <a:solidFill>
                  <a:srgbClr val="002060"/>
                </a:solidFill>
                <a:effectLst>
                  <a:outerShdw blurRad="38100" dist="38100" dir="2700000" algn="tl">
                    <a:srgbClr val="000000">
                      <a:alpha val="43137"/>
                    </a:srgbClr>
                  </a:outerShdw>
                </a:effectLst>
              </a:rPr>
              <a:t>/  ΠΤΔΕ ΕΚΠΑ</a:t>
            </a:r>
            <a:endParaRPr lang="el-GR" sz="2900" dirty="0">
              <a:solidFill>
                <a:srgbClr val="002060"/>
              </a:solidFill>
              <a:effectLst>
                <a:outerShdw blurRad="38100" dist="38100" dir="2700000" algn="tl">
                  <a:srgbClr val="000000">
                    <a:alpha val="43137"/>
                  </a:srgbClr>
                </a:outerShdw>
              </a:effectLst>
            </a:endParaRPr>
          </a:p>
          <a:p>
            <a:r>
              <a:rPr lang="el-GR" sz="3800" dirty="0">
                <a:solidFill>
                  <a:srgbClr val="FF0000"/>
                </a:solidFill>
                <a:effectLst>
                  <a:outerShdw blurRad="38100" dist="38100" dir="2700000" algn="tl">
                    <a:srgbClr val="000000">
                      <a:alpha val="43137"/>
                    </a:srgbClr>
                  </a:outerShdw>
                </a:effectLst>
              </a:rPr>
              <a:t>Εργαστήριο (Εκπαιδευτικής) Ρομποτικής Ι</a:t>
            </a:r>
            <a:endParaRPr lang="el-GR" sz="3800" dirty="0">
              <a:solidFill>
                <a:srgbClr val="FF0000"/>
              </a:solidFill>
              <a:effectLst>
                <a:outerShdw blurRad="38100" dist="38100" dir="2700000" algn="tl">
                  <a:srgbClr val="000000">
                    <a:alpha val="43137"/>
                  </a:srgbClr>
                </a:outerShdw>
              </a:effectLst>
            </a:endParaRPr>
          </a:p>
          <a:p>
            <a:r>
              <a:rPr lang="el-GR" sz="3200" dirty="0">
                <a:solidFill>
                  <a:srgbClr val="002060"/>
                </a:solidFill>
                <a:effectLst>
                  <a:outerShdw blurRad="38100" dist="38100" dir="2700000" algn="tl">
                    <a:srgbClr val="000000">
                      <a:alpha val="43137"/>
                    </a:srgbClr>
                  </a:outerShdw>
                </a:effectLst>
              </a:rPr>
              <a:t>Ιούνιος 2022 </a:t>
            </a:r>
            <a:endParaRPr lang="el-GR" sz="32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descr="Arduino UNO Board HC-SR04 Ultrasonic Sensor Module Arduin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2874" y="231960"/>
            <a:ext cx="10366252" cy="5832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 name="Εικόνα 4"/>
          <p:cNvPicPr>
            <a:picLocks noChangeAspect="1"/>
          </p:cNvPicPr>
          <p:nvPr/>
        </p:nvPicPr>
        <p:blipFill>
          <a:blip r:embed="rId1"/>
          <a:stretch>
            <a:fillRect/>
          </a:stretch>
        </p:blipFill>
        <p:spPr>
          <a:xfrm>
            <a:off x="1166812" y="681037"/>
            <a:ext cx="9858375" cy="51530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5" name="Εικόνα 4"/>
          <p:cNvPicPr>
            <a:picLocks noChangeAspect="1"/>
          </p:cNvPicPr>
          <p:nvPr/>
        </p:nvPicPr>
        <p:blipFill>
          <a:blip r:embed="rId1"/>
          <a:stretch>
            <a:fillRect/>
          </a:stretch>
        </p:blipFill>
        <p:spPr>
          <a:xfrm>
            <a:off x="120966" y="58161"/>
            <a:ext cx="2967937" cy="2903103"/>
          </a:xfrm>
          <a:prstGeom prst="rect">
            <a:avLst/>
          </a:prstGeom>
        </p:spPr>
      </p:pic>
      <p:pic>
        <p:nvPicPr>
          <p:cNvPr id="7" name="Εικόνα 6"/>
          <p:cNvPicPr>
            <a:picLocks noChangeAspect="1"/>
          </p:cNvPicPr>
          <p:nvPr/>
        </p:nvPicPr>
        <p:blipFill>
          <a:blip r:embed="rId2"/>
          <a:stretch>
            <a:fillRect/>
          </a:stretch>
        </p:blipFill>
        <p:spPr>
          <a:xfrm>
            <a:off x="3341941" y="44628"/>
            <a:ext cx="6391928" cy="3384372"/>
          </a:xfrm>
          <a:prstGeom prst="rect">
            <a:avLst/>
          </a:prstGeom>
        </p:spPr>
      </p:pic>
      <p:pic>
        <p:nvPicPr>
          <p:cNvPr id="9" name="Εικόνα 8"/>
          <p:cNvPicPr>
            <a:picLocks noChangeAspect="1"/>
          </p:cNvPicPr>
          <p:nvPr/>
        </p:nvPicPr>
        <p:blipFill>
          <a:blip r:embed="rId3"/>
          <a:stretch>
            <a:fillRect/>
          </a:stretch>
        </p:blipFill>
        <p:spPr>
          <a:xfrm>
            <a:off x="3341941" y="3372165"/>
            <a:ext cx="6393186" cy="28990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6146" name="Picture 2" descr="Arduino with Ultrasonic Sensor Demo Serial Moni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452438"/>
            <a:ext cx="6013967" cy="4452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09649"/>
            <a:ext cx="9496425" cy="539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
        <p:nvSpPr>
          <p:cNvPr id="5" name="TextBox 4"/>
          <p:cNvSpPr txBox="1"/>
          <p:nvPr/>
        </p:nvSpPr>
        <p:spPr>
          <a:xfrm>
            <a:off x="3048000" y="1175309"/>
            <a:ext cx="6096000" cy="4524315"/>
          </a:xfrm>
          <a:prstGeom prst="rect">
            <a:avLst/>
          </a:prstGeom>
          <a:noFill/>
        </p:spPr>
        <p:txBody>
          <a:bodyPr wrap="square">
            <a:spAutoFit/>
          </a:bodyPr>
          <a:lstStyle/>
          <a:p>
            <a:r>
              <a:rPr lang="en-US" b="0" i="0" dirty="0">
                <a:solidFill>
                  <a:srgbClr val="000000"/>
                </a:solidFill>
                <a:effectLst/>
                <a:latin typeface="typonine sans regular"/>
              </a:rPr>
              <a:t>In the loop first you have to make sure that the </a:t>
            </a:r>
            <a:r>
              <a:rPr lang="en-US" b="0" i="0" dirty="0" err="1">
                <a:solidFill>
                  <a:srgbClr val="000000"/>
                </a:solidFill>
                <a:effectLst/>
                <a:latin typeface="typonine sans regular"/>
              </a:rPr>
              <a:t>trigPin</a:t>
            </a:r>
            <a:r>
              <a:rPr lang="en-US" b="0" i="0" dirty="0">
                <a:solidFill>
                  <a:srgbClr val="000000"/>
                </a:solidFill>
                <a:effectLst/>
                <a:latin typeface="typonine sans regular"/>
              </a:rPr>
              <a:t> is clear so we have to set that pin on a </a:t>
            </a:r>
            <a:r>
              <a:rPr lang="en-US" b="0" i="0" dirty="0">
                <a:solidFill>
                  <a:srgbClr val="000000"/>
                </a:solidFill>
                <a:effectLst/>
                <a:latin typeface="typonine sans medium"/>
              </a:rPr>
              <a:t>LOW State</a:t>
            </a:r>
            <a:r>
              <a:rPr lang="en-US" b="0" i="0" dirty="0">
                <a:solidFill>
                  <a:srgbClr val="000000"/>
                </a:solidFill>
                <a:effectLst/>
                <a:latin typeface="typonine sans regular"/>
              </a:rPr>
              <a:t> for just </a:t>
            </a:r>
            <a:r>
              <a:rPr lang="en-US" b="0" i="0" dirty="0">
                <a:solidFill>
                  <a:srgbClr val="000000"/>
                </a:solidFill>
                <a:effectLst/>
                <a:latin typeface="typonine sans medium"/>
              </a:rPr>
              <a:t>2 µs</a:t>
            </a:r>
            <a:r>
              <a:rPr lang="en-US" b="0" i="0" dirty="0">
                <a:solidFill>
                  <a:srgbClr val="000000"/>
                </a:solidFill>
                <a:effectLst/>
                <a:latin typeface="typonine sans regular"/>
              </a:rPr>
              <a:t>. Now for generating the </a:t>
            </a:r>
            <a:r>
              <a:rPr lang="en-US" b="0" i="0" dirty="0">
                <a:solidFill>
                  <a:srgbClr val="000000"/>
                </a:solidFill>
                <a:effectLst/>
                <a:latin typeface="typonine sans medium"/>
              </a:rPr>
              <a:t>ultrasound </a:t>
            </a:r>
            <a:r>
              <a:rPr lang="en-US" b="0" i="0" dirty="0">
                <a:solidFill>
                  <a:srgbClr val="000000"/>
                </a:solidFill>
                <a:effectLst/>
                <a:latin typeface="typonine sans regular"/>
              </a:rPr>
              <a:t>wave we have to set the </a:t>
            </a:r>
            <a:r>
              <a:rPr lang="en-US" b="0" i="0" dirty="0" err="1">
                <a:solidFill>
                  <a:srgbClr val="000000"/>
                </a:solidFill>
                <a:effectLst/>
                <a:latin typeface="typonine sans medium"/>
              </a:rPr>
              <a:t>trigPin</a:t>
            </a:r>
            <a:r>
              <a:rPr lang="en-US" b="0" i="0" dirty="0">
                <a:solidFill>
                  <a:srgbClr val="000000"/>
                </a:solidFill>
                <a:effectLst/>
                <a:latin typeface="typonine sans regular"/>
              </a:rPr>
              <a:t> on </a:t>
            </a:r>
            <a:r>
              <a:rPr lang="en-US" b="0" i="0" dirty="0">
                <a:solidFill>
                  <a:srgbClr val="000000"/>
                </a:solidFill>
                <a:effectLst/>
                <a:latin typeface="typonine sans medium"/>
              </a:rPr>
              <a:t>HIGH State </a:t>
            </a:r>
            <a:r>
              <a:rPr lang="en-US" b="0" i="0" dirty="0">
                <a:solidFill>
                  <a:srgbClr val="000000"/>
                </a:solidFill>
                <a:effectLst/>
                <a:latin typeface="typonine sans regular"/>
              </a:rPr>
              <a:t>for </a:t>
            </a:r>
            <a:r>
              <a:rPr lang="en-US" b="0" i="0" dirty="0">
                <a:solidFill>
                  <a:srgbClr val="000000"/>
                </a:solidFill>
                <a:effectLst/>
                <a:latin typeface="typonine sans medium"/>
              </a:rPr>
              <a:t>10 µs</a:t>
            </a:r>
            <a:r>
              <a:rPr lang="en-US" b="0" i="0" dirty="0">
                <a:solidFill>
                  <a:srgbClr val="000000"/>
                </a:solidFill>
                <a:effectLst/>
                <a:latin typeface="typonine sans regular"/>
              </a:rPr>
              <a:t>. Using the </a:t>
            </a:r>
            <a:r>
              <a:rPr lang="en-US" b="0" i="1" dirty="0" err="1">
                <a:solidFill>
                  <a:srgbClr val="000000"/>
                </a:solidFill>
                <a:effectLst/>
                <a:latin typeface="typonine sans medium"/>
              </a:rPr>
              <a:t>pulseIn</a:t>
            </a:r>
            <a:r>
              <a:rPr lang="en-US" b="0" i="1" dirty="0">
                <a:solidFill>
                  <a:srgbClr val="000000"/>
                </a:solidFill>
                <a:effectLst/>
                <a:latin typeface="typonine sans medium"/>
              </a:rPr>
              <a:t>()</a:t>
            </a:r>
            <a:r>
              <a:rPr lang="en-US" b="0" i="0" dirty="0">
                <a:solidFill>
                  <a:srgbClr val="000000"/>
                </a:solidFill>
                <a:effectLst/>
                <a:latin typeface="typonine sans regular"/>
              </a:rPr>
              <a:t>function you have to read the travel time and put that value into the variable “duration”. This function has 2 parameters, the first one is the name of the echo pin and for the second one you can write either HIGH or LOW. In this case, HIGH means that the </a:t>
            </a:r>
            <a:r>
              <a:rPr lang="en-US" b="0" i="1" dirty="0" err="1">
                <a:solidFill>
                  <a:srgbClr val="000000"/>
                </a:solidFill>
                <a:effectLst/>
                <a:latin typeface="typonine sans medium"/>
              </a:rPr>
              <a:t>pulseIn</a:t>
            </a:r>
            <a:r>
              <a:rPr lang="en-US" b="0" i="1" dirty="0">
                <a:solidFill>
                  <a:srgbClr val="000000"/>
                </a:solidFill>
                <a:effectLst/>
                <a:latin typeface="typonine sans medium"/>
              </a:rPr>
              <a:t>()</a:t>
            </a:r>
            <a:r>
              <a:rPr lang="en-US" b="0" i="0" dirty="0">
                <a:solidFill>
                  <a:srgbClr val="000000"/>
                </a:solidFill>
                <a:effectLst/>
                <a:latin typeface="typonine sans regular"/>
              </a:rPr>
              <a:t> function will wait for the pin to go HIGH caused by the bounced sound wave and it will start timing, then it will wait for the pin to go LOW when the sound wave will end which will stop the timing. At the end the function will return the length of the pulse in microseconds. For getting the distance we will multiply the duration by 0.034 and divide it by 2 as we explained this equation previously. At the end we will print the value of the distance on the Serial Monitor.</a:t>
            </a:r>
            <a:endParaRPr lang="el-G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dirty="0"/>
          </a:p>
        </p:txBody>
      </p:sp>
      <p:pic>
        <p:nvPicPr>
          <p:cNvPr id="4" name="Εικόνα 3" descr="16x2 LCD Display, Liquid Crystal Display Module, एलसीडी मॉड्यूल - Sheth  Electronics, Bengaluru | ID: 11673379433"/>
          <p:cNvPicPr>
            <a:picLocks noChangeAspect="1"/>
          </p:cNvPicPr>
          <p:nvPr/>
        </p:nvPicPr>
        <p:blipFill rotWithShape="1">
          <a:blip r:embed="rId1">
            <a:extLst>
              <a:ext uri="{28A0092B-C50C-407E-A947-70E740481C1C}">
                <a14:useLocalDpi xmlns:a14="http://schemas.microsoft.com/office/drawing/2010/main" val="0"/>
              </a:ext>
            </a:extLst>
          </a:blip>
          <a:srcRect t="27840" b="27200"/>
          <a:stretch>
            <a:fillRect/>
          </a:stretch>
        </p:blipFill>
        <p:spPr bwMode="auto">
          <a:xfrm>
            <a:off x="560704" y="1281430"/>
            <a:ext cx="7534141" cy="3385820"/>
          </a:xfrm>
          <a:prstGeom prst="rect">
            <a:avLst/>
          </a:prstGeom>
          <a:noFill/>
          <a:ln>
            <a:noFill/>
          </a:ln>
        </p:spPr>
      </p:pic>
      <p:sp>
        <p:nvSpPr>
          <p:cNvPr id="5" name="Ορθογώνιο: Στρογγύλεμα γωνιών 4"/>
          <p:cNvSpPr/>
          <p:nvPr/>
        </p:nvSpPr>
        <p:spPr>
          <a:xfrm>
            <a:off x="838200" y="769303"/>
            <a:ext cx="4500563" cy="4800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l-GR" sz="4400" dirty="0">
                <a:solidFill>
                  <a:srgbClr val="FF0000"/>
                </a:solidFill>
                <a:effectLst/>
                <a:ea typeface="Calibri" panose="020F0502020204030204" charset="0"/>
                <a:cs typeface="Times New Roman" panose="02020603050405020304" pitchFamily="18" charset="0"/>
              </a:rPr>
              <a:t>16</a:t>
            </a:r>
            <a:r>
              <a:rPr lang="en-US" sz="4400" dirty="0">
                <a:solidFill>
                  <a:srgbClr val="FF0000"/>
                </a:solidFill>
                <a:effectLst/>
                <a:ea typeface="Calibri" panose="020F0502020204030204" charset="0"/>
                <a:cs typeface="Times New Roman" panose="02020603050405020304" pitchFamily="18" charset="0"/>
              </a:rPr>
              <a:t>pin </a:t>
            </a:r>
            <a:r>
              <a:rPr lang="el-GR" sz="4400" dirty="0">
                <a:solidFill>
                  <a:srgbClr val="FF0000"/>
                </a:solidFill>
                <a:effectLst/>
                <a:ea typeface="Calibri" panose="020F0502020204030204" charset="0"/>
                <a:cs typeface="Times New Roman" panose="02020603050405020304" pitchFamily="18" charset="0"/>
              </a:rPr>
              <a:t>σύνδεσης </a:t>
            </a:r>
            <a:endParaRPr lang="el-GR" sz="4000" dirty="0">
              <a:effectLst/>
              <a:ea typeface="Calibri" panose="020F050202020403020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16x2 LCD Display, Liquid Crystal Display Module, एलसीडी मॉड्यूल - Sheth  Electronics, Bengaluru | ID: 11673379433"/>
          <p:cNvPicPr>
            <a:picLocks noChangeAspect="1"/>
          </p:cNvPicPr>
          <p:nvPr/>
        </p:nvPicPr>
        <p:blipFill rotWithShape="1">
          <a:blip r:embed="rId1">
            <a:extLst>
              <a:ext uri="{28A0092B-C50C-407E-A947-70E740481C1C}">
                <a14:useLocalDpi xmlns:a14="http://schemas.microsoft.com/office/drawing/2010/main" val="0"/>
              </a:ext>
            </a:extLst>
          </a:blip>
          <a:srcRect t="27840" b="27200"/>
          <a:stretch>
            <a:fillRect/>
          </a:stretch>
        </p:blipFill>
        <p:spPr bwMode="auto">
          <a:xfrm>
            <a:off x="7386221" y="490855"/>
            <a:ext cx="3832824" cy="1722459"/>
          </a:xfrm>
          <a:prstGeom prst="rect">
            <a:avLst/>
          </a:prstGeom>
          <a:noFill/>
          <a:ln>
            <a:noFill/>
          </a:ln>
        </p:spPr>
      </p:pic>
      <p:sp>
        <p:nvSpPr>
          <p:cNvPr id="3" name="Θέση περιεχομένου 2"/>
          <p:cNvSpPr>
            <a:spLocks noGrp="1"/>
          </p:cNvSpPr>
          <p:nvPr>
            <p:ph idx="1"/>
          </p:nvPr>
        </p:nvSpPr>
        <p:spPr>
          <a:xfrm>
            <a:off x="196788" y="960100"/>
            <a:ext cx="11798423" cy="5564404"/>
          </a:xfrm>
        </p:spPr>
        <p:txBody>
          <a:bodyPr/>
          <a:lstStyle/>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1: GND (0V) για λειτουργία</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2: </a:t>
            </a:r>
            <a:r>
              <a:rPr lang="el-GR" sz="2400" dirty="0" err="1">
                <a:effectLst/>
                <a:latin typeface="Calibri" panose="020F0502020204030204" charset="0"/>
                <a:ea typeface="Calibri" panose="020F0502020204030204" charset="0"/>
                <a:cs typeface="Times New Roman" panose="02020603050405020304" pitchFamily="18" charset="0"/>
              </a:rPr>
              <a:t>Vcc</a:t>
            </a:r>
            <a:r>
              <a:rPr lang="el-GR" sz="2400" dirty="0">
                <a:effectLst/>
                <a:latin typeface="Calibri" panose="020F0502020204030204" charset="0"/>
                <a:ea typeface="Calibri" panose="020F0502020204030204" charset="0"/>
                <a:cs typeface="Times New Roman" panose="02020603050405020304" pitchFamily="18" charset="0"/>
              </a:rPr>
              <a:t> (5V) για λειτουργία</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3: V0 για ρύθμιση αντίθεσης (έλεγχος με ποτενσιόμετρο)</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4: RS (επιλογή </a:t>
            </a:r>
            <a:r>
              <a:rPr lang="en-US" sz="2400" dirty="0">
                <a:effectLst/>
                <a:latin typeface="Calibri" panose="020F0502020204030204" charset="0"/>
                <a:ea typeface="Calibri" panose="020F0502020204030204" charset="0"/>
                <a:cs typeface="Times New Roman" panose="02020603050405020304" pitchFamily="18" charset="0"/>
              </a:rPr>
              <a:t>register</a:t>
            </a:r>
            <a:r>
              <a:rPr lang="el-GR" sz="2400" dirty="0">
                <a:effectLst/>
                <a:latin typeface="Calibri" panose="020F0502020204030204" charset="0"/>
                <a:ea typeface="Calibri" panose="020F0502020204030204" charset="0"/>
                <a:cs typeface="Times New Roman" panose="02020603050405020304" pitchFamily="18" charset="0"/>
              </a:rPr>
              <a:t>, επιλογή μεταξύ εντολών και δεδομένων)</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5: R/W (επιλογή για εγγραφή ή ανάγνωση για δεδομένα και εντολές)</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6: Ε (</a:t>
            </a:r>
            <a:r>
              <a:rPr lang="el-GR" sz="2400" dirty="0" err="1">
                <a:effectLst/>
                <a:latin typeface="Calibri" panose="020F0502020204030204" charset="0"/>
                <a:ea typeface="Calibri" panose="020F0502020204030204" charset="0"/>
                <a:cs typeface="Times New Roman" panose="02020603050405020304" pitchFamily="18" charset="0"/>
              </a:rPr>
              <a:t>Enable</a:t>
            </a:r>
            <a:r>
              <a:rPr lang="el-GR" sz="2400" dirty="0">
                <a:effectLst/>
                <a:latin typeface="Calibri" panose="020F0502020204030204" charset="0"/>
                <a:ea typeface="Calibri" panose="020F0502020204030204" charset="0"/>
                <a:cs typeface="Times New Roman" panose="02020603050405020304" pitchFamily="18" charset="0"/>
              </a:rPr>
              <a:t>) συγχρονισμός ανάγνωσης και εγγραφής</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7- </a:t>
            </a: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14: 8-bit για τη μετάδοση των πληροφοριών που θα εμφανίζονται στην οθόνη</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15: </a:t>
            </a:r>
            <a:r>
              <a:rPr lang="el-GR" sz="2400" dirty="0" err="1">
                <a:effectLst/>
                <a:latin typeface="Calibri" panose="020F0502020204030204" charset="0"/>
                <a:ea typeface="Calibri" panose="020F0502020204030204" charset="0"/>
                <a:cs typeface="Times New Roman" panose="02020603050405020304" pitchFamily="18" charset="0"/>
              </a:rPr>
              <a:t>Vcc</a:t>
            </a:r>
            <a:r>
              <a:rPr lang="el-GR" sz="2400" dirty="0">
                <a:effectLst/>
                <a:latin typeface="Calibri" panose="020F0502020204030204" charset="0"/>
                <a:ea typeface="Calibri" panose="020F0502020204030204" charset="0"/>
                <a:cs typeface="Times New Roman" panose="02020603050405020304" pitchFamily="18" charset="0"/>
              </a:rPr>
              <a:t> (5V) για οπίσθιο φωτισμό</a:t>
            </a:r>
            <a:endParaRPr lang="el-GR" sz="2400" dirty="0">
              <a:effectLst/>
              <a:latin typeface="Calibri" panose="020F0502020204030204" charset="0"/>
              <a:ea typeface="Calibri" panose="020F0502020204030204" charset="0"/>
              <a:cs typeface="Times New Roman" panose="02020603050405020304" pitchFamily="18" charset="0"/>
            </a:endParaRPr>
          </a:p>
          <a:p>
            <a:pPr marL="180340" algn="just">
              <a:lnSpc>
                <a:spcPct val="107000"/>
              </a:lnSpc>
              <a:spcAft>
                <a:spcPts val="400"/>
              </a:spcAft>
            </a:pPr>
            <a:r>
              <a:rPr lang="el-GR" sz="2400" dirty="0" err="1">
                <a:effectLst/>
                <a:latin typeface="Calibri" panose="020F0502020204030204" charset="0"/>
                <a:ea typeface="Calibri" panose="020F0502020204030204" charset="0"/>
                <a:cs typeface="Times New Roman" panose="02020603050405020304" pitchFamily="18" charset="0"/>
              </a:rPr>
              <a:t>Pin</a:t>
            </a:r>
            <a:r>
              <a:rPr lang="el-GR" sz="2400" dirty="0">
                <a:effectLst/>
                <a:latin typeface="Calibri" panose="020F0502020204030204" charset="0"/>
                <a:ea typeface="Calibri" panose="020F0502020204030204" charset="0"/>
                <a:cs typeface="Times New Roman" panose="02020603050405020304" pitchFamily="18" charset="0"/>
              </a:rPr>
              <a:t> 16: GND (0V) για οπίσθιο φωτισμό</a:t>
            </a:r>
            <a:endParaRPr lang="el-GR" sz="2400" dirty="0">
              <a:effectLst/>
              <a:latin typeface="Calibri" panose="020F0502020204030204" charset="0"/>
              <a:ea typeface="Calibri" panose="020F0502020204030204" charset="0"/>
              <a:cs typeface="Times New Roman" panose="02020603050405020304" pitchFamily="18" charset="0"/>
            </a:endParaRPr>
          </a:p>
          <a:p>
            <a:endParaRPr lang="el-GR" dirty="0"/>
          </a:p>
        </p:txBody>
      </p:sp>
      <p:sp>
        <p:nvSpPr>
          <p:cNvPr id="5" name="Ορθογώνιο: Στρογγύλεμα γωνιών 4"/>
          <p:cNvSpPr/>
          <p:nvPr/>
        </p:nvSpPr>
        <p:spPr>
          <a:xfrm>
            <a:off x="7265208" y="99581"/>
            <a:ext cx="2938509" cy="4692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l-GR" sz="3200" dirty="0">
                <a:solidFill>
                  <a:srgbClr val="FF0000"/>
                </a:solidFill>
                <a:effectLst/>
                <a:ea typeface="Calibri" panose="020F0502020204030204" charset="0"/>
                <a:cs typeface="Times New Roman" panose="02020603050405020304" pitchFamily="18" charset="0"/>
              </a:rPr>
              <a:t>16</a:t>
            </a:r>
            <a:r>
              <a:rPr lang="en-US" sz="3200" dirty="0">
                <a:solidFill>
                  <a:srgbClr val="FF0000"/>
                </a:solidFill>
                <a:effectLst/>
                <a:ea typeface="Calibri" panose="020F0502020204030204" charset="0"/>
                <a:cs typeface="Times New Roman" panose="02020603050405020304" pitchFamily="18" charset="0"/>
              </a:rPr>
              <a:t>pin </a:t>
            </a:r>
            <a:r>
              <a:rPr lang="el-GR" sz="3200" dirty="0">
                <a:solidFill>
                  <a:srgbClr val="FF0000"/>
                </a:solidFill>
                <a:effectLst/>
                <a:ea typeface="Calibri" panose="020F0502020204030204" charset="0"/>
                <a:cs typeface="Times New Roman" panose="02020603050405020304" pitchFamily="18" charset="0"/>
              </a:rPr>
              <a:t>σύνδεσης </a:t>
            </a:r>
            <a:endParaRPr lang="el-GR" sz="2800" dirty="0">
              <a:effectLst/>
              <a:ea typeface="Calibri" panose="020F050202020403020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Εικόνα 3" descr="How to display Arduino sensor data on a 'classic' lcd display –  thesolaruniverse"/>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58239" y="250825"/>
            <a:ext cx="9028455" cy="5926138"/>
          </a:xfrm>
          <a:prstGeom prst="rect">
            <a:avLst/>
          </a:prstGeom>
          <a:noFill/>
          <a:ln>
            <a:noFill/>
          </a:ln>
        </p:spPr>
      </p:pic>
      <p:sp>
        <p:nvSpPr>
          <p:cNvPr id="5" name="Οβάλ 4"/>
          <p:cNvSpPr/>
          <p:nvPr/>
        </p:nvSpPr>
        <p:spPr>
          <a:xfrm>
            <a:off x="4367814" y="3213894"/>
            <a:ext cx="484295" cy="417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367814" y="3762360"/>
            <a:ext cx="4847207" cy="585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Κάτω 6"/>
          <p:cNvSpPr/>
          <p:nvPr/>
        </p:nvSpPr>
        <p:spPr>
          <a:xfrm rot="4583043">
            <a:off x="9750558" y="2306270"/>
            <a:ext cx="710214" cy="2687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Κάτω 7"/>
          <p:cNvSpPr/>
          <p:nvPr/>
        </p:nvSpPr>
        <p:spPr>
          <a:xfrm rot="15560972">
            <a:off x="2833570" y="2387064"/>
            <a:ext cx="710214" cy="2687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descr="Διάγραμμα σύνδεσης 16x2 LCD σε Arduino Uno"/>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5850" y="365125"/>
            <a:ext cx="9423199" cy="596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5908"/>
          </a:xfrm>
        </p:spPr>
        <p:txBody>
          <a:bodyPr>
            <a:normAutofit fontScale="90000"/>
          </a:bodyPr>
          <a:lstStyle/>
          <a:p>
            <a:r>
              <a:rPr lang="el-GR" dirty="0"/>
              <a:t>Κώδικας </a:t>
            </a:r>
            <a:endParaRPr lang="el-GR" dirty="0"/>
          </a:p>
        </p:txBody>
      </p:sp>
      <p:sp>
        <p:nvSpPr>
          <p:cNvPr id="3" name="Θέση περιεχομένου 2"/>
          <p:cNvSpPr>
            <a:spLocks noGrp="1"/>
          </p:cNvSpPr>
          <p:nvPr>
            <p:ph idx="1"/>
          </p:nvPr>
        </p:nvSpPr>
        <p:spPr>
          <a:xfrm>
            <a:off x="838200" y="941034"/>
            <a:ext cx="10515600" cy="5235929"/>
          </a:xfrm>
        </p:spPr>
        <p:txBody>
          <a:bodyPr>
            <a:normAutofit lnSpcReduction="10000"/>
          </a:bodyPr>
          <a:lstStyle/>
          <a:p>
            <a:pPr marL="0" indent="0" algn="r">
              <a:lnSpc>
                <a:spcPct val="120000"/>
              </a:lnSpc>
              <a:spcBef>
                <a:spcPts val="0"/>
              </a:spcBef>
              <a:buNone/>
            </a:pPr>
            <a:r>
              <a:rPr lang="el-GR" sz="1900" b="1" dirty="0">
                <a:effectLst/>
                <a:latin typeface="Calibri" panose="020F0502020204030204" charset="0"/>
                <a:ea typeface="Calibri" panose="020F0502020204030204" charset="0"/>
                <a:cs typeface="Times New Roman" panose="02020603050405020304" pitchFamily="18" charset="0"/>
              </a:rPr>
              <a:t>Προσέξτε κάποια σημεία του κώδικα</a:t>
            </a:r>
            <a:r>
              <a:rPr lang="el-GR" sz="1900" dirty="0">
                <a:effectLst/>
                <a:latin typeface="Calibri" panose="020F0502020204030204" charset="0"/>
                <a:ea typeface="Calibri" panose="020F0502020204030204" charset="0"/>
                <a:cs typeface="Times New Roman" panose="02020603050405020304" pitchFamily="18" charset="0"/>
              </a:rPr>
              <a:t>: … </a:t>
            </a:r>
            <a:endParaRPr lang="el-GR" sz="19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#include &lt;</a:t>
            </a:r>
            <a:r>
              <a:rPr lang="en-US" sz="2200" dirty="0" err="1">
                <a:solidFill>
                  <a:srgbClr val="000000"/>
                </a:solidFill>
                <a:effectLst/>
                <a:latin typeface="Calibri" panose="020F0502020204030204" charset="0"/>
                <a:ea typeface="Calibri" panose="020F0502020204030204" charset="0"/>
                <a:cs typeface="Times New Roman" panose="02020603050405020304" pitchFamily="18" charset="0"/>
              </a:rPr>
              <a:t>LiquidCrystal.h</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&gt;</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	 </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2200" dirty="0" err="1">
                <a:solidFill>
                  <a:srgbClr val="000000"/>
                </a:solidFill>
                <a:effectLst/>
                <a:latin typeface="Calibri" panose="020F0502020204030204" charset="0"/>
                <a:ea typeface="Calibri" panose="020F0502020204030204" charset="0"/>
                <a:cs typeface="Times New Roman" panose="02020603050405020304" pitchFamily="18" charset="0"/>
              </a:rPr>
              <a:t>LiquidCrystal</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 lcd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2200" dirty="0" err="1">
                <a:solidFill>
                  <a:srgbClr val="000000"/>
                </a:solidFill>
                <a:effectLst/>
                <a:latin typeface="Calibri" panose="020F0502020204030204" charset="0"/>
                <a:ea typeface="Calibri" panose="020F0502020204030204" charset="0"/>
                <a:cs typeface="Times New Roman" panose="02020603050405020304" pitchFamily="18" charset="0"/>
              </a:rPr>
              <a:t>rs</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200" dirty="0" err="1">
                <a:solidFill>
                  <a:srgbClr val="000000"/>
                </a:solidFill>
                <a:effectLst/>
                <a:latin typeface="Calibri" panose="020F0502020204030204" charset="0"/>
                <a:ea typeface="Calibri" panose="020F0502020204030204" charset="0"/>
                <a:cs typeface="Times New Roman" panose="02020603050405020304" pitchFamily="18" charset="0"/>
              </a:rPr>
              <a:t>en</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4,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5,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6,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7);  </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δηλώνετε τα αντίστοιχα </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pin</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που έχετε συνδέσει</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void setup</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lcd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begin</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(16, 2);     </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 2 γραμμές, 16 χαρακτήρες</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lcd</a:t>
            </a:r>
            <a:r>
              <a:rPr lang="el-GR" sz="22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2200" dirty="0">
                <a:solidFill>
                  <a:srgbClr val="000000"/>
                </a:solidFill>
                <a:effectLst/>
                <a:latin typeface="Calibri" panose="020F0502020204030204" charset="0"/>
                <a:ea typeface="Calibri" panose="020F0502020204030204" charset="0"/>
                <a:cs typeface="Times New Roman" panose="02020603050405020304" pitchFamily="18" charset="0"/>
              </a:rPr>
              <a:t>print</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hello</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world</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	// τυπώνω κάτι με την συνάρτηση   </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lcd</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print</a:t>
            </a: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void loop() {</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21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100" dirty="0" err="1">
                <a:solidFill>
                  <a:srgbClr val="000000"/>
                </a:solidFill>
                <a:effectLst/>
                <a:latin typeface="Calibri" panose="020F0502020204030204" charset="0"/>
                <a:ea typeface="Calibri" panose="020F0502020204030204" charset="0"/>
                <a:cs typeface="Times New Roman" panose="02020603050405020304" pitchFamily="18" charset="0"/>
              </a:rPr>
              <a:t>lcd.setCursor</a:t>
            </a:r>
            <a:r>
              <a:rPr lang="en-US" sz="2100" dirty="0">
                <a:solidFill>
                  <a:srgbClr val="000000"/>
                </a:solidFill>
                <a:effectLst/>
                <a:latin typeface="Calibri" panose="020F0502020204030204" charset="0"/>
                <a:ea typeface="Calibri" panose="020F0502020204030204" charset="0"/>
                <a:cs typeface="Times New Roman" panose="02020603050405020304" pitchFamily="18" charset="0"/>
              </a:rPr>
              <a:t>(0, 1); </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	// set the cursor to </a:t>
            </a:r>
            <a:r>
              <a:rPr lang="en-US" sz="1800" b="1" u="sng" dirty="0">
                <a:solidFill>
                  <a:srgbClr val="000000"/>
                </a:solidFill>
                <a:effectLst/>
                <a:latin typeface="Calibri" panose="020F0502020204030204" charset="0"/>
                <a:ea typeface="Calibri" panose="020F0502020204030204" charset="0"/>
                <a:cs typeface="Times New Roman" panose="02020603050405020304" pitchFamily="18" charset="0"/>
              </a:rPr>
              <a:t>column 0, line 1</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  // (note: line 1 is the second row, since counting begins with 0)</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000" dirty="0" err="1">
                <a:solidFill>
                  <a:srgbClr val="000000"/>
                </a:solidFill>
                <a:effectLst/>
                <a:latin typeface="Calibri" panose="020F0502020204030204" charset="0"/>
                <a:ea typeface="Calibri" panose="020F0502020204030204" charset="0"/>
                <a:cs typeface="Times New Roman" panose="02020603050405020304" pitchFamily="18" charset="0"/>
              </a:rPr>
              <a:t>lcd.clear</a:t>
            </a:r>
            <a:r>
              <a:rPr lang="en-US" sz="2000" dirty="0">
                <a:solidFill>
                  <a:srgbClr val="000000"/>
                </a:solidFill>
                <a:effectLst/>
                <a:latin typeface="Calibri" panose="020F0502020204030204" charset="0"/>
                <a:ea typeface="Calibri" panose="020F0502020204030204" charset="0"/>
                <a:cs typeface="Times New Roman" panose="02020603050405020304" pitchFamily="18" charset="0"/>
              </a:rPr>
              <a:t>();</a:t>
            </a:r>
            <a:r>
              <a:rPr lang="en-US" sz="1800" dirty="0">
                <a:solidFill>
                  <a:srgbClr val="000000"/>
                </a:solidFill>
                <a:effectLst/>
                <a:latin typeface="Calibri" panose="020F0502020204030204" charset="0"/>
                <a:ea typeface="Calibri" panose="020F0502020204030204" charset="0"/>
                <a:cs typeface="Times New Roman" panose="02020603050405020304" pitchFamily="18" charset="0"/>
              </a:rPr>
              <a:t>		//  </a:t>
            </a:r>
            <a:r>
              <a:rPr lang="en-US" sz="1800" dirty="0" err="1">
                <a:solidFill>
                  <a:srgbClr val="000000"/>
                </a:solidFill>
                <a:effectLst/>
                <a:latin typeface="Calibri" panose="020F0502020204030204" charset="0"/>
                <a:ea typeface="Calibri" panose="020F0502020204030204" charset="0"/>
                <a:cs typeface="Times New Roman" panose="02020603050405020304" pitchFamily="18" charset="0"/>
              </a:rPr>
              <a:t>ClearScreen</a:t>
            </a:r>
            <a:endParaRPr lang="el-GR" sz="1800" dirty="0">
              <a:effectLst/>
              <a:latin typeface="Calibri" panose="020F0502020204030204" charset="0"/>
              <a:ea typeface="Calibri" panose="020F050202020403020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charset="0"/>
                <a:ea typeface="Calibri" panose="020F0502020204030204" charset="0"/>
                <a:cs typeface="Times New Roman" panose="02020603050405020304" pitchFamily="18" charset="0"/>
              </a:rPr>
              <a:t>…</a:t>
            </a:r>
            <a:endParaRPr lang="el-GR" sz="1800" dirty="0">
              <a:effectLst/>
              <a:latin typeface="Calibri" panose="020F0502020204030204" charset="0"/>
              <a:ea typeface="Calibri" panose="020F0502020204030204" charset="0"/>
              <a:cs typeface="Times New Roman" panose="02020603050405020304" pitchFamily="18" charset="0"/>
            </a:endParaRPr>
          </a:p>
        </p:txBody>
      </p:sp>
      <p:pic>
        <p:nvPicPr>
          <p:cNvPr id="4" name="Picture 2" descr="Output of the sketch on a 16x2 LC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2995596"/>
            <a:ext cx="3126142" cy="1651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5" name="Εικόνα 4"/>
          <p:cNvPicPr>
            <a:picLocks noChangeAspect="1"/>
          </p:cNvPicPr>
          <p:nvPr/>
        </p:nvPicPr>
        <p:blipFill>
          <a:blip r:embed="rId1"/>
          <a:stretch>
            <a:fillRect/>
          </a:stretch>
        </p:blipFill>
        <p:spPr>
          <a:xfrm>
            <a:off x="772081" y="2040904"/>
            <a:ext cx="4208292" cy="2389015"/>
          </a:xfrm>
          <a:prstGeom prst="rect">
            <a:avLst/>
          </a:prstGeom>
        </p:spPr>
      </p:pic>
      <p:pic>
        <p:nvPicPr>
          <p:cNvPr id="6" name="Picture 2" descr="Output of the sketch on a 16x2 L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930" y="1392347"/>
            <a:ext cx="6555916" cy="3463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Βιβλιοθήκη </a:t>
            </a:r>
            <a:r>
              <a:rPr lang="en-US" dirty="0" err="1"/>
              <a:t>LiquidCrystal</a:t>
            </a:r>
            <a:endParaRPr lang="el-GR" dirty="0"/>
          </a:p>
        </p:txBody>
      </p:sp>
      <p:sp>
        <p:nvSpPr>
          <p:cNvPr id="3" name="Θέση περιεχομένου 2"/>
          <p:cNvSpPr>
            <a:spLocks noGrp="1"/>
          </p:cNvSpPr>
          <p:nvPr>
            <p:ph idx="1"/>
          </p:nvPr>
        </p:nvSpPr>
        <p:spPr/>
        <p:txBody>
          <a:bodyPr/>
          <a:lstStyle/>
          <a:p>
            <a:endParaRPr lang="el-GR"/>
          </a:p>
        </p:txBody>
      </p:sp>
      <p:pic>
        <p:nvPicPr>
          <p:cNvPr id="5" name="Εικόνα 4"/>
          <p:cNvPicPr>
            <a:picLocks noChangeAspect="1"/>
          </p:cNvPicPr>
          <p:nvPr/>
        </p:nvPicPr>
        <p:blipFill rotWithShape="1">
          <a:blip r:embed="rId1"/>
          <a:srcRect t="55481"/>
          <a:stretch>
            <a:fillRect/>
          </a:stretch>
        </p:blipFill>
        <p:spPr>
          <a:xfrm>
            <a:off x="5157694" y="2314575"/>
            <a:ext cx="4110131" cy="4210636"/>
          </a:xfrm>
          <a:prstGeom prst="rect">
            <a:avLst/>
          </a:prstGeom>
        </p:spPr>
      </p:pic>
      <p:pic>
        <p:nvPicPr>
          <p:cNvPr id="6" name="Εικόνα 5"/>
          <p:cNvPicPr>
            <a:picLocks noChangeAspect="1"/>
          </p:cNvPicPr>
          <p:nvPr/>
        </p:nvPicPr>
        <p:blipFill rotWithShape="1">
          <a:blip r:embed="rId1"/>
          <a:srcRect b="44454"/>
          <a:stretch>
            <a:fillRect/>
          </a:stretch>
        </p:blipFill>
        <p:spPr>
          <a:xfrm>
            <a:off x="1595531" y="1429400"/>
            <a:ext cx="3714243" cy="47475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Βάλτε τα μαζί!!!</a:t>
            </a:r>
            <a:endParaRPr lang="el-GR" dirty="0"/>
          </a:p>
        </p:txBody>
      </p:sp>
      <p:sp>
        <p:nvSpPr>
          <p:cNvPr id="3" name="Θέση περιεχομένου 2"/>
          <p:cNvSpPr>
            <a:spLocks noGrp="1"/>
          </p:cNvSpPr>
          <p:nvPr>
            <p:ph idx="1"/>
          </p:nvPr>
        </p:nvSpPr>
        <p:spPr/>
        <p:txBody>
          <a:bodyPr/>
          <a:lstStyle/>
          <a:p>
            <a:r>
              <a:rPr lang="el-GR" dirty="0"/>
              <a:t>Περιγράψτε ένα πραγματικό πρόβλημα που θα προσομοιάσετε τη λύση του.</a:t>
            </a:r>
            <a:endParaRPr lang="el-GR" dirty="0"/>
          </a:p>
          <a:p>
            <a:r>
              <a:rPr lang="el-GR" dirty="0"/>
              <a:t>Αν χρειαστείτε και άλλα υλικά, χρησιμοποιήστε από αυτά που έχετε ή ζητήστε το μήπως υπάρχει</a:t>
            </a:r>
            <a:endParaRPr lang="el-GR" dirty="0"/>
          </a:p>
        </p:txBody>
      </p:sp>
      <p:pic>
        <p:nvPicPr>
          <p:cNvPr id="4" name="Εικόνα 3" descr="Εικόνα που περιέχει κείμενο&#10;&#10;Περιγραφή που δημιουργήθηκε αυτόματα"/>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16877" y="4001294"/>
            <a:ext cx="5776515" cy="23106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4338" name="Picture 2" descr="Uploads2ftmp2f55b220bf 26a3 4104 90ed 06694e6b8d432fultrasonic6 w4yu6o4wl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4999" y="681037"/>
            <a:ext cx="9882002" cy="4772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5736126"/>
            <a:ext cx="8242193" cy="584775"/>
          </a:xfrm>
          <a:prstGeom prst="rect">
            <a:avLst/>
          </a:prstGeom>
          <a:noFill/>
        </p:spPr>
        <p:txBody>
          <a:bodyPr wrap="none" rtlCol="0">
            <a:spAutoFit/>
          </a:bodyPr>
          <a:lstStyle/>
          <a:p>
            <a:r>
              <a:rPr lang="el-GR" sz="3200" dirty="0">
                <a:solidFill>
                  <a:srgbClr val="C00000"/>
                </a:solidFill>
              </a:rPr>
              <a:t>Δουλέψτε με υπομονή, πειθαρχία και μέθοδο!!!</a:t>
            </a:r>
            <a:endParaRPr lang="el-GR" sz="32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descr="Διαφάνεια45"/>
          <p:cNvPicPr>
            <a:picLocks noGrp="1" noChangeAspect="1"/>
          </p:cNvPicPr>
          <p:nvPr isPhoto="1"/>
        </p:nvPicPr>
        <p:blipFill>
          <a:blip r:embed="rId1">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Στόχος</a:t>
            </a:r>
            <a:endParaRPr lang="el-GR" dirty="0"/>
          </a:p>
        </p:txBody>
      </p:sp>
      <p:sp>
        <p:nvSpPr>
          <p:cNvPr id="3" name="Θέση περιεχομένου 2"/>
          <p:cNvSpPr>
            <a:spLocks noGrp="1"/>
          </p:cNvSpPr>
          <p:nvPr>
            <p:ph idx="1"/>
          </p:nvPr>
        </p:nvSpPr>
        <p:spPr/>
        <p:txBody>
          <a:bodyPr/>
          <a:lstStyle/>
          <a:p>
            <a:r>
              <a:rPr lang="el-GR" dirty="0"/>
              <a:t>ΔΙΕΡΕΥΝΗΣΤΕ τη λειτουργία των δυο νέων «εξαρτημάτων»</a:t>
            </a:r>
            <a:endParaRPr lang="el-GR" dirty="0"/>
          </a:p>
          <a:p>
            <a:endParaRPr lang="el-GR" dirty="0"/>
          </a:p>
          <a:p>
            <a:r>
              <a:rPr lang="el-GR" dirty="0"/>
              <a:t>ΑΝΑΖΗΤΗΣΤΕ ελεύθερα λύσεις στο Διαδίκτυο, ΚΑΤΑΛΑΒΕΤΕ τις, αξιοποιήστε τις</a:t>
            </a:r>
            <a:endParaRPr lang="el-GR" dirty="0"/>
          </a:p>
          <a:p>
            <a:endParaRPr lang="el-GR" dirty="0"/>
          </a:p>
          <a:p>
            <a:r>
              <a:rPr lang="el-GR" dirty="0"/>
              <a:t>Συνθέστε ένα δικό σας πρόβλημα και τη λύση του</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9676660" y="1825625"/>
            <a:ext cx="1677140" cy="4351338"/>
          </a:xfrm>
        </p:spPr>
        <p:txBody>
          <a:bodyPr/>
          <a:lstStyle/>
          <a:p>
            <a:pPr marL="0" indent="0">
              <a:buNone/>
            </a:pPr>
            <a:r>
              <a:rPr lang="en-US" dirty="0"/>
              <a:t>40 </a:t>
            </a:r>
            <a:r>
              <a:rPr lang="en-US" dirty="0" err="1"/>
              <a:t>KHz</a:t>
            </a:r>
            <a:endParaRPr lang="el-GR" dirty="0"/>
          </a:p>
        </p:txBody>
      </p:sp>
      <p:pic>
        <p:nvPicPr>
          <p:cNvPr id="1026" name="Picture 2" descr="How Ultrasonic Sensor Work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9423" y="605762"/>
            <a:ext cx="8800733" cy="5315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882906"/>
            <a:ext cx="6507332" cy="584775"/>
          </a:xfrm>
          <a:prstGeom prst="rect">
            <a:avLst/>
          </a:prstGeom>
          <a:noFill/>
        </p:spPr>
        <p:txBody>
          <a:bodyPr wrap="square">
            <a:spAutoFit/>
          </a:bodyPr>
          <a:lstStyle/>
          <a:p>
            <a:r>
              <a:rPr lang="en-US" sz="3200" b="0" i="0" dirty="0">
                <a:solidFill>
                  <a:srgbClr val="C00000"/>
                </a:solidFill>
                <a:effectLst/>
                <a:latin typeface="Helvetica" panose="020B0604020202020204" pitchFamily="34" charset="0"/>
              </a:rPr>
              <a:t>HC-SR04 ultrasonic sensor </a:t>
            </a:r>
            <a:endParaRPr lang="el-GR" sz="32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32172" y="949910"/>
            <a:ext cx="6219548" cy="5218175"/>
          </a:xfrm>
        </p:spPr>
        <p:txBody>
          <a:bodyPr>
            <a:normAutofit fontScale="70000" lnSpcReduction="20000"/>
          </a:bodyPr>
          <a:lstStyle/>
          <a:p>
            <a:pPr marL="0" indent="0" algn="l">
              <a:buNone/>
            </a:pPr>
            <a:r>
              <a:rPr lang="en-US" b="1" i="0" dirty="0">
                <a:solidFill>
                  <a:srgbClr val="3A3A3A"/>
                </a:solidFill>
                <a:effectLst/>
                <a:latin typeface="Helvetica" panose="020B0604020202020204" pitchFamily="34" charset="0"/>
              </a:rPr>
              <a:t>Features</a:t>
            </a:r>
            <a:endParaRPr lang="en-US" b="1" i="0" dirty="0">
              <a:solidFill>
                <a:srgbClr val="3A3A3A"/>
              </a:solidFill>
              <a:effectLst/>
              <a:latin typeface="Helvetica" panose="020B0604020202020204" pitchFamily="34" charset="0"/>
            </a:endParaRPr>
          </a:p>
          <a:p>
            <a:pPr marL="0" indent="0" algn="l">
              <a:buNone/>
            </a:pPr>
            <a:r>
              <a:rPr lang="en-US" b="0" i="0" dirty="0">
                <a:solidFill>
                  <a:srgbClr val="3A3A3A"/>
                </a:solidFill>
                <a:effectLst/>
                <a:latin typeface="Helvetica" panose="020B0604020202020204" pitchFamily="34" charset="0"/>
              </a:rPr>
              <a:t>Here’s a list of some of the HC-SR04 ultrasonic sensor features and specs—for more information, you should consult the sensor’s datasheet:</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Power Supply :+5V DC</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Quiescent Current : &lt;2mA</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Working Current: 15mA</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Effectual Angle: &lt;15°</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C00000"/>
                </a:solidFill>
                <a:effectLst/>
                <a:latin typeface="Helvetica" panose="020B0604020202020204" pitchFamily="34" charset="0"/>
              </a:rPr>
              <a:t>Ranging Distance : 2cm – 400 cm/1″ – 13ft</a:t>
            </a:r>
            <a:endParaRPr lang="en-US" b="0" i="0" dirty="0">
              <a:solidFill>
                <a:srgbClr val="C00000"/>
              </a:solidFill>
              <a:effectLst/>
              <a:latin typeface="Helvetica" panose="020B0604020202020204" pitchFamily="34" charset="0"/>
            </a:endParaRPr>
          </a:p>
          <a:p>
            <a:pPr algn="l">
              <a:buFont typeface="Arial" panose="020B0604020202020204" pitchFamily="34" charset="0"/>
              <a:buChar char="•"/>
            </a:pPr>
            <a:r>
              <a:rPr lang="en-US" b="0" i="0" dirty="0">
                <a:solidFill>
                  <a:srgbClr val="C00000"/>
                </a:solidFill>
                <a:effectLst/>
                <a:latin typeface="Helvetica" panose="020B0604020202020204" pitchFamily="34" charset="0"/>
              </a:rPr>
              <a:t>Resolution : 0.3 cm</a:t>
            </a:r>
            <a:endParaRPr lang="en-US" b="0" i="0" dirty="0">
              <a:solidFill>
                <a:srgbClr val="C00000"/>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Measuring Angle: 30 degree</a:t>
            </a:r>
            <a:endParaRPr lang="en-US" b="0" i="0" dirty="0">
              <a:solidFill>
                <a:srgbClr val="3A3A3A"/>
              </a:solidFill>
              <a:effectLst/>
              <a:latin typeface="Helvetica" panose="020B0604020202020204" pitchFamily="34" charset="0"/>
            </a:endParaRPr>
          </a:p>
          <a:p>
            <a:pPr algn="l">
              <a:buFont typeface="Arial" panose="020B0604020202020204" pitchFamily="34" charset="0"/>
              <a:buChar char="•"/>
            </a:pPr>
            <a:r>
              <a:rPr lang="en-US" b="0" i="0" dirty="0">
                <a:solidFill>
                  <a:srgbClr val="C00000"/>
                </a:solidFill>
                <a:effectLst/>
                <a:latin typeface="Helvetica" panose="020B0604020202020204" pitchFamily="34" charset="0"/>
              </a:rPr>
              <a:t>Trigger Input Pulse width: 10</a:t>
            </a:r>
            <a:r>
              <a:rPr lang="el-GR" b="0" i="0" dirty="0">
                <a:solidFill>
                  <a:srgbClr val="C00000"/>
                </a:solidFill>
                <a:effectLst/>
                <a:latin typeface="Helvetica" panose="020B0604020202020204" pitchFamily="34" charset="0"/>
              </a:rPr>
              <a:t>μ</a:t>
            </a:r>
            <a:r>
              <a:rPr lang="en-US" b="0" i="0" dirty="0">
                <a:solidFill>
                  <a:srgbClr val="C00000"/>
                </a:solidFill>
                <a:effectLst/>
                <a:latin typeface="Helvetica" panose="020B0604020202020204" pitchFamily="34" charset="0"/>
              </a:rPr>
              <a:t>S TTL pulse</a:t>
            </a:r>
            <a:endParaRPr lang="en-US" b="0" i="0" dirty="0">
              <a:solidFill>
                <a:srgbClr val="C00000"/>
              </a:solidFill>
              <a:effectLst/>
              <a:latin typeface="Helvetica" panose="020B0604020202020204" pitchFamily="34" charset="0"/>
            </a:endParaRPr>
          </a:p>
          <a:p>
            <a:pPr algn="l">
              <a:buFont typeface="Arial" panose="020B0604020202020204" pitchFamily="34" charset="0"/>
              <a:buChar char="•"/>
            </a:pPr>
            <a:r>
              <a:rPr lang="en-US" b="0" i="0" dirty="0">
                <a:solidFill>
                  <a:srgbClr val="C00000"/>
                </a:solidFill>
                <a:effectLst/>
                <a:latin typeface="Helvetica" panose="020B0604020202020204" pitchFamily="34" charset="0"/>
              </a:rPr>
              <a:t>Echo Output Signal: TTL pulse proportional to the distance range</a:t>
            </a:r>
            <a:endParaRPr lang="en-US" b="0" i="0" dirty="0">
              <a:solidFill>
                <a:srgbClr val="C00000"/>
              </a:solidFill>
              <a:effectLst/>
              <a:latin typeface="Helvetica" panose="020B0604020202020204" pitchFamily="34" charset="0"/>
            </a:endParaRPr>
          </a:p>
          <a:p>
            <a:pPr algn="l">
              <a:buFont typeface="Arial" panose="020B0604020202020204" pitchFamily="34" charset="0"/>
              <a:buChar char="•"/>
            </a:pPr>
            <a:r>
              <a:rPr lang="en-US" b="0" i="0" dirty="0">
                <a:solidFill>
                  <a:srgbClr val="3A3A3A"/>
                </a:solidFill>
                <a:effectLst/>
                <a:latin typeface="Helvetica" panose="020B0604020202020204" pitchFamily="34" charset="0"/>
              </a:rPr>
              <a:t>Dimension: 45mm x 20mm x 15mm</a:t>
            </a:r>
            <a:endParaRPr lang="en-US" b="0" i="0" dirty="0">
              <a:solidFill>
                <a:srgbClr val="3A3A3A"/>
              </a:solidFill>
              <a:effectLst/>
              <a:latin typeface="Helvetica" panose="020B0604020202020204" pitchFamily="34" charset="0"/>
            </a:endParaRPr>
          </a:p>
          <a:p>
            <a:endParaRPr lang="el-GR" dirty="0"/>
          </a:p>
        </p:txBody>
      </p:sp>
      <p:pic>
        <p:nvPicPr>
          <p:cNvPr id="4" name="Picture 2" descr="Ultrasonic Sensor HC-SR04 Configuration and Specificati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960" y="1509699"/>
            <a:ext cx="4681589" cy="3838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42" name="Picture 2" descr="Ultrasonic HC-SR04 timing 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980" y="365125"/>
            <a:ext cx="10166895" cy="5591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grpSp>
        <p:nvGrpSpPr>
          <p:cNvPr id="4" name="Ομάδα 3"/>
          <p:cNvGrpSpPr/>
          <p:nvPr/>
        </p:nvGrpSpPr>
        <p:grpSpPr>
          <a:xfrm>
            <a:off x="1481276" y="734971"/>
            <a:ext cx="9615804" cy="4937186"/>
            <a:chOff x="1809750" y="2014537"/>
            <a:chExt cx="5380737" cy="2833634"/>
          </a:xfrm>
        </p:grpSpPr>
        <p:pic>
          <p:nvPicPr>
            <p:cNvPr id="5" name="Εικόνα 4"/>
            <p:cNvPicPr>
              <a:picLocks noChangeAspect="1"/>
            </p:cNvPicPr>
            <p:nvPr/>
          </p:nvPicPr>
          <p:blipFill rotWithShape="1">
            <a:blip r:embed="rId1"/>
            <a:srcRect r="54111"/>
            <a:stretch>
              <a:fillRect/>
            </a:stretch>
          </p:blipFill>
          <p:spPr>
            <a:xfrm>
              <a:off x="1809750" y="2014537"/>
              <a:ext cx="3933825" cy="2828925"/>
            </a:xfrm>
            <a:prstGeom prst="rect">
              <a:avLst/>
            </a:prstGeom>
          </p:spPr>
        </p:pic>
        <p:pic>
          <p:nvPicPr>
            <p:cNvPr id="6" name="Εικόνα 5"/>
            <p:cNvPicPr>
              <a:picLocks noChangeAspect="1"/>
            </p:cNvPicPr>
            <p:nvPr/>
          </p:nvPicPr>
          <p:blipFill rotWithShape="1">
            <a:blip r:embed="rId1"/>
            <a:srcRect l="74912"/>
            <a:stretch>
              <a:fillRect/>
            </a:stretch>
          </p:blipFill>
          <p:spPr>
            <a:xfrm>
              <a:off x="5039779" y="2019246"/>
              <a:ext cx="2150708" cy="2828925"/>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00" y="1119188"/>
            <a:ext cx="6477000" cy="461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7294" y="772357"/>
            <a:ext cx="11330760" cy="5282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3126</Words>
  <Application>WPS Presentation</Application>
  <PresentationFormat>Ευρεία οθόνη</PresentationFormat>
  <Paragraphs>78</Paragraphs>
  <Slides>23</Slides>
  <Notes>0</Notes>
  <HiddenSlides>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Helvetica</vt:lpstr>
      <vt:lpstr>Calibri</vt:lpstr>
      <vt:lpstr>Calibri Light</vt:lpstr>
      <vt:lpstr>Microsoft YaHei</vt:lpstr>
      <vt:lpstr>Arial Unicode MS</vt:lpstr>
      <vt:lpstr>typonine sans regular</vt:lpstr>
      <vt:lpstr>Segoe Print</vt:lpstr>
      <vt:lpstr>typonine sans medium</vt:lpstr>
      <vt:lpstr>Times New Roman</vt:lpstr>
      <vt:lpstr>Θέμα του Office</vt:lpstr>
      <vt:lpstr> Aισθητήρας υπερήχων (απόστασης) Οθόνη/Display  LCD </vt:lpstr>
      <vt:lpstr>PowerPoint 演示文稿</vt:lpstr>
      <vt:lpstr>Στόχος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Κώδικας </vt:lpstr>
      <vt:lpstr>Βιβλιοθήκη LiquidCrystal</vt:lpstr>
      <vt:lpstr>Βάλτε τα μαζί!!!</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Φανάρι κυκλοφορίας Μια συνηθισμένη κατασκευή …αλλιώς</dc:title>
  <dc:creator>Λογαριασμός Microsoft</dc:creator>
  <cp:lastModifiedBy>Αριστοτέλης Γκι�</cp:lastModifiedBy>
  <cp:revision>76</cp:revision>
  <dcterms:created xsi:type="dcterms:W3CDTF">2021-11-28T12:07:00Z</dcterms:created>
  <dcterms:modified xsi:type="dcterms:W3CDTF">2024-01-18T21:02:45Z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6C96B641DB9E49D697C97E6DB3B29BEA_13</vt:lpwstr>
  </property>
  <property fmtid="{D5CDD505-2E9C-101B-9397-08002B2CF9AE}" pid="3" name="KSOProductBuildVer">
    <vt:lpwstr>1033-12.2.0.13410</vt:lpwstr>
  </property>
</Properties>
</file>