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6" r:id="rId1"/>
  </p:sldMasterIdLst>
  <p:notesMasterIdLst>
    <p:notesMasterId r:id="rId56"/>
  </p:notesMasterIdLst>
  <p:handoutMasterIdLst>
    <p:handoutMasterId r:id="rId57"/>
  </p:handoutMasterIdLst>
  <p:sldIdLst>
    <p:sldId id="280" r:id="rId2"/>
    <p:sldId id="284" r:id="rId3"/>
    <p:sldId id="290" r:id="rId4"/>
    <p:sldId id="288" r:id="rId5"/>
    <p:sldId id="287" r:id="rId6"/>
    <p:sldId id="283" r:id="rId7"/>
    <p:sldId id="322" r:id="rId8"/>
    <p:sldId id="291" r:id="rId9"/>
    <p:sldId id="292" r:id="rId10"/>
    <p:sldId id="294" r:id="rId11"/>
    <p:sldId id="295" r:id="rId12"/>
    <p:sldId id="293" r:id="rId13"/>
    <p:sldId id="296" r:id="rId14"/>
    <p:sldId id="297" r:id="rId15"/>
    <p:sldId id="298" r:id="rId16"/>
    <p:sldId id="299" r:id="rId17"/>
    <p:sldId id="300" r:id="rId18"/>
    <p:sldId id="301" r:id="rId19"/>
    <p:sldId id="302" r:id="rId20"/>
    <p:sldId id="303" r:id="rId21"/>
    <p:sldId id="307" r:id="rId22"/>
    <p:sldId id="309" r:id="rId23"/>
    <p:sldId id="310" r:id="rId24"/>
    <p:sldId id="304" r:id="rId25"/>
    <p:sldId id="305" r:id="rId26"/>
    <p:sldId id="311" r:id="rId27"/>
    <p:sldId id="313" r:id="rId28"/>
    <p:sldId id="315" r:id="rId29"/>
    <p:sldId id="316" r:id="rId30"/>
    <p:sldId id="317" r:id="rId31"/>
    <p:sldId id="318" r:id="rId32"/>
    <p:sldId id="319" r:id="rId33"/>
    <p:sldId id="323" r:id="rId34"/>
    <p:sldId id="324" r:id="rId35"/>
    <p:sldId id="325" r:id="rId36"/>
    <p:sldId id="326" r:id="rId37"/>
    <p:sldId id="327" r:id="rId38"/>
    <p:sldId id="328" r:id="rId39"/>
    <p:sldId id="329" r:id="rId40"/>
    <p:sldId id="330" r:id="rId41"/>
    <p:sldId id="331" r:id="rId42"/>
    <p:sldId id="332" r:id="rId43"/>
    <p:sldId id="333" r:id="rId44"/>
    <p:sldId id="334" r:id="rId45"/>
    <p:sldId id="335" r:id="rId46"/>
    <p:sldId id="336" r:id="rId47"/>
    <p:sldId id="337" r:id="rId48"/>
    <p:sldId id="338" r:id="rId49"/>
    <p:sldId id="339" r:id="rId50"/>
    <p:sldId id="340" r:id="rId51"/>
    <p:sldId id="341" r:id="rId52"/>
    <p:sldId id="342" r:id="rId53"/>
    <p:sldId id="320" r:id="rId54"/>
    <p:sldId id="321"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0E4"/>
    <a:srgbClr val="BA9139"/>
    <a:srgbClr val="FACB56"/>
    <a:srgbClr val="072544"/>
    <a:srgbClr val="E76652"/>
    <a:srgbClr val="013D9A"/>
    <a:srgbClr val="F8F87B"/>
    <a:srgbClr val="EE3F53"/>
    <a:srgbClr val="B9BFCA"/>
    <a:srgbClr val="66C2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8B1032C-EA38-4F05-BA0D-38AFFFC7BED3}" styleName="Φωτεινό στυλ 3 - Έμφαση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140" autoAdjust="0"/>
  </p:normalViewPr>
  <p:slideViewPr>
    <p:cSldViewPr snapToGrid="0" showGuides="1">
      <p:cViewPr varScale="1">
        <p:scale>
          <a:sx n="70" d="100"/>
          <a:sy n="70" d="100"/>
        </p:scale>
        <p:origin x="1410" y="60"/>
      </p:cViewPr>
      <p:guideLst>
        <p:guide orient="horz" pos="2160"/>
        <p:guide pos="2880"/>
      </p:guideLst>
    </p:cSldViewPr>
  </p:slideViewPr>
  <p:notesTextViewPr>
    <p:cViewPr>
      <p:scale>
        <a:sx n="1" d="1"/>
        <a:sy n="1" d="1"/>
      </p:scale>
      <p:origin x="0" y="0"/>
    </p:cViewPr>
  </p:notesTextViewPr>
  <p:notesViewPr>
    <p:cSldViewPr snapToGrid="0">
      <p:cViewPr varScale="1">
        <p:scale>
          <a:sx n="123" d="100"/>
          <a:sy n="123" d="100"/>
        </p:scale>
        <p:origin x="412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A4722E-8CA9-4D61-AB74-D9EE040A7E3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39035D2-5BD9-45A4-AC3C-FC80188A72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D163FA7-301C-4E65-B0E1-63045FA8C413}" type="datetimeFigureOut">
              <a:rPr lang="en-US" smtClean="0"/>
              <a:t>4/13/2024</a:t>
            </a:fld>
            <a:endParaRPr lang="en-US"/>
          </a:p>
        </p:txBody>
      </p:sp>
      <p:sp>
        <p:nvSpPr>
          <p:cNvPr id="4" name="Footer Placeholder 3">
            <a:extLst>
              <a:ext uri="{FF2B5EF4-FFF2-40B4-BE49-F238E27FC236}">
                <a16:creationId xmlns:a16="http://schemas.microsoft.com/office/drawing/2014/main" id="{87A3A713-28D4-42CB-A941-89E942AD66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E770088-EDDF-436C-9673-6330508B616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4653D6-1586-431A-989C-D38E86A26B2A}" type="slidenum">
              <a:rPr lang="en-US" smtClean="0"/>
              <a:t>‹#›</a:t>
            </a:fld>
            <a:endParaRPr lang="en-US"/>
          </a:p>
        </p:txBody>
      </p:sp>
    </p:spTree>
    <p:extLst>
      <p:ext uri="{BB962C8B-B14F-4D97-AF65-F5344CB8AC3E}">
        <p14:creationId xmlns:p14="http://schemas.microsoft.com/office/powerpoint/2010/main" val="2948471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4/13/2024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999170" y="185419"/>
            <a:ext cx="2057400" cy="365125"/>
          </a:xfrm>
        </p:spPr>
        <p:txBody>
          <a:bodyPr/>
          <a:lstStyle>
            <a:lvl1pPr algn="r">
              <a:defRPr>
                <a:solidFill>
                  <a:srgbClr val="72A8D2"/>
                </a:solidFill>
              </a:defRPr>
            </a:lvl1pPr>
          </a:lstStyle>
          <a:p>
            <a:r>
              <a:rPr lang="en-US"/>
              <a:t>Your Date</a:t>
            </a:r>
          </a:p>
        </p:txBody>
      </p:sp>
      <p:sp>
        <p:nvSpPr>
          <p:cNvPr id="5" name="Footer Placeholder 4"/>
          <p:cNvSpPr>
            <a:spLocks noGrp="1"/>
          </p:cNvSpPr>
          <p:nvPr>
            <p:ph type="ftr" sz="quarter" idx="11"/>
          </p:nvPr>
        </p:nvSpPr>
        <p:spPr>
          <a:xfrm>
            <a:off x="5970470" y="6356352"/>
            <a:ext cx="3086100" cy="365125"/>
          </a:xfrm>
        </p:spPr>
        <p:txBody>
          <a:bodyPr/>
          <a:lstStyle>
            <a:lvl1pPr algn="r">
              <a:defRPr>
                <a:solidFill>
                  <a:srgbClr val="BA9139"/>
                </a:solidFill>
              </a:defRPr>
            </a:lvl1pPr>
          </a:lstStyle>
          <a:p>
            <a:r>
              <a:rPr lang="en-US"/>
              <a:t>Your Footer Here</a:t>
            </a:r>
          </a:p>
        </p:txBody>
      </p:sp>
      <p:sp>
        <p:nvSpPr>
          <p:cNvPr id="2" name="Title 1"/>
          <p:cNvSpPr>
            <a:spLocks noGrp="1"/>
          </p:cNvSpPr>
          <p:nvPr>
            <p:ph type="ctrTitle"/>
          </p:nvPr>
        </p:nvSpPr>
        <p:spPr>
          <a:xfrm>
            <a:off x="447676" y="606454"/>
            <a:ext cx="5800725" cy="1508125"/>
          </a:xfrm>
        </p:spPr>
        <p:txBody>
          <a:bodyPr anchor="b">
            <a:noAutofit/>
          </a:bodyPr>
          <a:lstStyle>
            <a:lvl1pPr algn="l">
              <a:lnSpc>
                <a:spcPts val="3750"/>
              </a:lnSpc>
              <a:defRPr sz="4400" b="1">
                <a:solidFill>
                  <a:srgbClr val="425560"/>
                </a:solidFill>
              </a:defRPr>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447676" y="2298473"/>
            <a:ext cx="4441147" cy="708705"/>
          </a:xfrm>
        </p:spPr>
        <p:txBody>
          <a:bodyPr>
            <a:noAutofit/>
          </a:bodyPr>
          <a:lstStyle>
            <a:lvl1pPr marL="0" indent="0" algn="l">
              <a:buNone/>
              <a:defRPr sz="3200">
                <a:solidFill>
                  <a:schemeClr val="tx2">
                    <a:lumMod val="50000"/>
                  </a:schemeClr>
                </a:solidFill>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l-GR" dirty="0"/>
              <a:t>Κάντε κλικ για να επεξεργαστείτε τον υπότιτλο του υποδείγματος</a:t>
            </a:r>
            <a:endParaRPr lang="en-US" dirty="0"/>
          </a:p>
        </p:txBody>
      </p:sp>
      <p:grpSp>
        <p:nvGrpSpPr>
          <p:cNvPr id="42" name="Group 41">
            <a:extLst>
              <a:ext uri="{FF2B5EF4-FFF2-40B4-BE49-F238E27FC236}">
                <a16:creationId xmlns:a16="http://schemas.microsoft.com/office/drawing/2014/main" id="{08E25BEF-2A3C-44CB-8658-3855F556386B}"/>
              </a:ext>
            </a:extLst>
          </p:cNvPr>
          <p:cNvGrpSpPr/>
          <p:nvPr userDrawn="1"/>
        </p:nvGrpSpPr>
        <p:grpSpPr>
          <a:xfrm>
            <a:off x="0" y="794689"/>
            <a:ext cx="8989113" cy="6063311"/>
            <a:chOff x="159898" y="794689"/>
            <a:chExt cx="9972215" cy="6063311"/>
          </a:xfrm>
        </p:grpSpPr>
        <p:sp>
          <p:nvSpPr>
            <p:cNvPr id="44" name="Freeform: Shape 43">
              <a:extLst>
                <a:ext uri="{FF2B5EF4-FFF2-40B4-BE49-F238E27FC236}">
                  <a16:creationId xmlns:a16="http://schemas.microsoft.com/office/drawing/2014/main" id="{DE3352D2-0493-4EE3-B607-52D9E81922DB}"/>
                </a:ext>
              </a:extLst>
            </p:cNvPr>
            <p:cNvSpPr/>
            <p:nvPr/>
          </p:nvSpPr>
          <p:spPr>
            <a:xfrm>
              <a:off x="1723487" y="2170277"/>
              <a:ext cx="8115251" cy="4687722"/>
            </a:xfrm>
            <a:custGeom>
              <a:avLst/>
              <a:gdLst>
                <a:gd name="connsiteX0" fmla="*/ 5775180 w 8115251"/>
                <a:gd name="connsiteY0" fmla="*/ 281 h 4687722"/>
                <a:gd name="connsiteX1" fmla="*/ 5814339 w 8115251"/>
                <a:gd name="connsiteY1" fmla="*/ 5116 h 4687722"/>
                <a:gd name="connsiteX2" fmla="*/ 7510316 w 8115251"/>
                <a:gd name="connsiteY2" fmla="*/ 581646 h 4687722"/>
                <a:gd name="connsiteX3" fmla="*/ 7966718 w 8115251"/>
                <a:gd name="connsiteY3" fmla="*/ 736657 h 4687722"/>
                <a:gd name="connsiteX4" fmla="*/ 7916757 w 8115251"/>
                <a:gd name="connsiteY4" fmla="*/ 999842 h 4687722"/>
                <a:gd name="connsiteX5" fmla="*/ 7983372 w 8115251"/>
                <a:gd name="connsiteY5" fmla="*/ 1117082 h 4687722"/>
                <a:gd name="connsiteX6" fmla="*/ 8115251 w 8115251"/>
                <a:gd name="connsiteY6" fmla="*/ 1157874 h 4687722"/>
                <a:gd name="connsiteX7" fmla="*/ 7919007 w 8115251"/>
                <a:gd name="connsiteY7" fmla="*/ 1836536 h 4687722"/>
                <a:gd name="connsiteX8" fmla="*/ 7839790 w 8115251"/>
                <a:gd name="connsiteY8" fmla="*/ 1811457 h 4687722"/>
                <a:gd name="connsiteX9" fmla="*/ 7802881 w 8115251"/>
                <a:gd name="connsiteY9" fmla="*/ 1807528 h 4687722"/>
                <a:gd name="connsiteX10" fmla="*/ 7718713 w 8115251"/>
                <a:gd name="connsiteY10" fmla="*/ 1868566 h 4687722"/>
                <a:gd name="connsiteX11" fmla="*/ 7533271 w 8115251"/>
                <a:gd name="connsiteY11" fmla="*/ 2252315 h 4687722"/>
                <a:gd name="connsiteX12" fmla="*/ 7583233 w 8115251"/>
                <a:gd name="connsiteY12" fmla="*/ 2392519 h 4687722"/>
                <a:gd name="connsiteX13" fmla="*/ 7649847 w 8115251"/>
                <a:gd name="connsiteY13" fmla="*/ 2418203 h 4687722"/>
                <a:gd name="connsiteX14" fmla="*/ 7156538 w 8115251"/>
                <a:gd name="connsiteY14" fmla="*/ 3145514 h 4687722"/>
                <a:gd name="connsiteX15" fmla="*/ 6524147 w 8115251"/>
                <a:gd name="connsiteY15" fmla="*/ 3791844 h 4687722"/>
                <a:gd name="connsiteX16" fmla="*/ 5297229 w 8115251"/>
                <a:gd name="connsiteY16" fmla="*/ 4623889 h 4687722"/>
                <a:gd name="connsiteX17" fmla="*/ 5180408 w 8115251"/>
                <a:gd name="connsiteY17" fmla="*/ 4687722 h 4687722"/>
                <a:gd name="connsiteX18" fmla="*/ 0 w 8115251"/>
                <a:gd name="connsiteY18" fmla="*/ 4687722 h 4687722"/>
                <a:gd name="connsiteX19" fmla="*/ 26751 w 8115251"/>
                <a:gd name="connsiteY19" fmla="*/ 4680915 h 4687722"/>
                <a:gd name="connsiteX20" fmla="*/ 4513100 w 8115251"/>
                <a:gd name="connsiteY20" fmla="*/ 2303683 h 4687722"/>
                <a:gd name="connsiteX21" fmla="*/ 4993356 w 8115251"/>
                <a:gd name="connsiteY21" fmla="*/ 1774895 h 4687722"/>
                <a:gd name="connsiteX22" fmla="*/ 5167095 w 8115251"/>
                <a:gd name="connsiteY22" fmla="*/ 1524400 h 4687722"/>
                <a:gd name="connsiteX23" fmla="*/ 5424553 w 8115251"/>
                <a:gd name="connsiteY23" fmla="*/ 1666115 h 4687722"/>
                <a:gd name="connsiteX24" fmla="*/ 5479015 w 8115251"/>
                <a:gd name="connsiteY24" fmla="*/ 1677598 h 4687722"/>
                <a:gd name="connsiteX25" fmla="*/ 5557782 w 8115251"/>
                <a:gd name="connsiteY25" fmla="*/ 1628949 h 4687722"/>
                <a:gd name="connsiteX26" fmla="*/ 5800386 w 8115251"/>
                <a:gd name="connsiteY26" fmla="*/ 1143371 h 4687722"/>
                <a:gd name="connsiteX27" fmla="*/ 5748174 w 8115251"/>
                <a:gd name="connsiteY27" fmla="*/ 1014648 h 4687722"/>
                <a:gd name="connsiteX28" fmla="*/ 5482615 w 8115251"/>
                <a:gd name="connsiteY28" fmla="*/ 901941 h 4687722"/>
                <a:gd name="connsiteX29" fmla="*/ 5683810 w 8115251"/>
                <a:gd name="connsiteY29" fmla="*/ 87909 h 4687722"/>
                <a:gd name="connsiteX30" fmla="*/ 5775180 w 8115251"/>
                <a:gd name="connsiteY30" fmla="*/ 281 h 4687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115251" h="4687722">
                  <a:moveTo>
                    <a:pt x="5775180" y="281"/>
                  </a:moveTo>
                  <a:cubicBezTo>
                    <a:pt x="5788233" y="-625"/>
                    <a:pt x="5801286" y="583"/>
                    <a:pt x="5814339" y="5116"/>
                  </a:cubicBezTo>
                  <a:lnTo>
                    <a:pt x="7510316" y="581646"/>
                  </a:lnTo>
                  <a:lnTo>
                    <a:pt x="7966718" y="736657"/>
                  </a:lnTo>
                  <a:cubicBezTo>
                    <a:pt x="7953665" y="824889"/>
                    <a:pt x="7937011" y="912517"/>
                    <a:pt x="7916757" y="999842"/>
                  </a:cubicBezTo>
                  <a:cubicBezTo>
                    <a:pt x="7905054" y="1050304"/>
                    <a:pt x="7932960" y="1101974"/>
                    <a:pt x="7983372" y="1117082"/>
                  </a:cubicBezTo>
                  <a:lnTo>
                    <a:pt x="8115251" y="1157874"/>
                  </a:lnTo>
                  <a:cubicBezTo>
                    <a:pt x="8069341" y="1388124"/>
                    <a:pt x="8003626" y="1615049"/>
                    <a:pt x="7919007" y="1836536"/>
                  </a:cubicBezTo>
                  <a:lnTo>
                    <a:pt x="7839790" y="1811457"/>
                  </a:lnTo>
                  <a:cubicBezTo>
                    <a:pt x="7827637" y="1807831"/>
                    <a:pt x="7815034" y="1806622"/>
                    <a:pt x="7802881" y="1807528"/>
                  </a:cubicBezTo>
                  <a:cubicBezTo>
                    <a:pt x="7766873" y="1810248"/>
                    <a:pt x="7733116" y="1832910"/>
                    <a:pt x="7718713" y="1868566"/>
                  </a:cubicBezTo>
                  <a:cubicBezTo>
                    <a:pt x="7665601" y="1999101"/>
                    <a:pt x="7603487" y="2126916"/>
                    <a:pt x="7533271" y="2252315"/>
                  </a:cubicBezTo>
                  <a:cubicBezTo>
                    <a:pt x="7504015" y="2304287"/>
                    <a:pt x="7527420" y="2370159"/>
                    <a:pt x="7583233" y="2392519"/>
                  </a:cubicBezTo>
                  <a:lnTo>
                    <a:pt x="7649847" y="2418203"/>
                  </a:lnTo>
                  <a:cubicBezTo>
                    <a:pt x="7509416" y="2672324"/>
                    <a:pt x="7344679" y="2915264"/>
                    <a:pt x="7156538" y="3145514"/>
                  </a:cubicBezTo>
                  <a:cubicBezTo>
                    <a:pt x="6967495" y="3376065"/>
                    <a:pt x="6756399" y="3592415"/>
                    <a:pt x="6524147" y="3791844"/>
                  </a:cubicBezTo>
                  <a:cubicBezTo>
                    <a:pt x="6524147" y="3791844"/>
                    <a:pt x="6132818" y="4156037"/>
                    <a:pt x="5297229" y="4623889"/>
                  </a:cubicBezTo>
                  <a:lnTo>
                    <a:pt x="5180408" y="4687722"/>
                  </a:lnTo>
                  <a:lnTo>
                    <a:pt x="0" y="4687722"/>
                  </a:lnTo>
                  <a:lnTo>
                    <a:pt x="26751" y="4680915"/>
                  </a:lnTo>
                  <a:cubicBezTo>
                    <a:pt x="2784685" y="3935548"/>
                    <a:pt x="4513100" y="2303683"/>
                    <a:pt x="4513100" y="2303683"/>
                  </a:cubicBezTo>
                  <a:cubicBezTo>
                    <a:pt x="4690889" y="2139607"/>
                    <a:pt x="4852025" y="1962539"/>
                    <a:pt x="4993356" y="1774895"/>
                  </a:cubicBezTo>
                  <a:cubicBezTo>
                    <a:pt x="5055020" y="1693008"/>
                    <a:pt x="5113083" y="1609610"/>
                    <a:pt x="5167095" y="1524400"/>
                  </a:cubicBezTo>
                  <a:lnTo>
                    <a:pt x="5424553" y="1666115"/>
                  </a:lnTo>
                  <a:cubicBezTo>
                    <a:pt x="5441656" y="1675483"/>
                    <a:pt x="5460560" y="1679109"/>
                    <a:pt x="5479015" y="1677598"/>
                  </a:cubicBezTo>
                  <a:cubicBezTo>
                    <a:pt x="5510072" y="1674878"/>
                    <a:pt x="5540228" y="1657957"/>
                    <a:pt x="5557782" y="1628949"/>
                  </a:cubicBezTo>
                  <a:cubicBezTo>
                    <a:pt x="5651853" y="1472428"/>
                    <a:pt x="5732871" y="1309863"/>
                    <a:pt x="5800386" y="1143371"/>
                  </a:cubicBezTo>
                  <a:cubicBezTo>
                    <a:pt x="5820640" y="1093211"/>
                    <a:pt x="5797685" y="1035800"/>
                    <a:pt x="5748174" y="1014648"/>
                  </a:cubicBezTo>
                  <a:lnTo>
                    <a:pt x="5482615" y="901941"/>
                  </a:lnTo>
                  <a:cubicBezTo>
                    <a:pt x="5584788" y="639057"/>
                    <a:pt x="5652753" y="365598"/>
                    <a:pt x="5683810" y="87909"/>
                  </a:cubicBezTo>
                  <a:cubicBezTo>
                    <a:pt x="5689212" y="39261"/>
                    <a:pt x="5729270" y="3907"/>
                    <a:pt x="5775180" y="281"/>
                  </a:cubicBezTo>
                  <a:close/>
                </a:path>
              </a:pathLst>
            </a:custGeom>
            <a:solidFill>
              <a:schemeClr val="accent5">
                <a:lumMod val="75000"/>
              </a:schemeClr>
            </a:solidFill>
            <a:ln w="12700">
              <a:solidFill>
                <a:schemeClr val="accent1">
                  <a:lumMod val="75000"/>
                </a:schemeClr>
              </a:solidFill>
              <a:miter lim="400000"/>
            </a:ln>
          </p:spPr>
          <p:txBody>
            <a:bodyPr wrap="square" lIns="38100" tIns="38100" rIns="38100" bIns="38100" anchor="ctr">
              <a:noAutofit/>
            </a:bodyPr>
            <a:lstStyle/>
            <a:p>
              <a:pPr>
                <a:defRPr sz="3000">
                  <a:solidFill>
                    <a:srgbClr val="FFFFFF"/>
                  </a:solidFill>
                </a:defRPr>
              </a:pPr>
              <a:endParaRPr/>
            </a:p>
          </p:txBody>
        </p:sp>
        <p:sp>
          <p:nvSpPr>
            <p:cNvPr id="46" name="Shape">
              <a:extLst>
                <a:ext uri="{FF2B5EF4-FFF2-40B4-BE49-F238E27FC236}">
                  <a16:creationId xmlns:a16="http://schemas.microsoft.com/office/drawing/2014/main" id="{958E0536-0995-4D9F-8F9B-B2495D26F1F5}"/>
                </a:ext>
              </a:extLst>
            </p:cNvPr>
            <p:cNvSpPr/>
            <p:nvPr/>
          </p:nvSpPr>
          <p:spPr>
            <a:xfrm>
              <a:off x="5947697" y="3345521"/>
              <a:ext cx="723490" cy="845789"/>
            </a:xfrm>
            <a:custGeom>
              <a:avLst/>
              <a:gdLst/>
              <a:ahLst/>
              <a:cxnLst>
                <a:cxn ang="0">
                  <a:pos x="wd2" y="hd2"/>
                </a:cxn>
                <a:cxn ang="5400000">
                  <a:pos x="wd2" y="hd2"/>
                </a:cxn>
                <a:cxn ang="10800000">
                  <a:pos x="wd2" y="hd2"/>
                </a:cxn>
                <a:cxn ang="16200000">
                  <a:pos x="wd2" y="hd2"/>
                </a:cxn>
              </a:cxnLst>
              <a:rect l="0" t="0" r="r" b="b"/>
              <a:pathLst>
                <a:path w="21223" h="21567" extrusionOk="0">
                  <a:moveTo>
                    <a:pt x="21170" y="8127"/>
                  </a:moveTo>
                  <a:cubicBezTo>
                    <a:pt x="21183" y="8069"/>
                    <a:pt x="21183" y="8012"/>
                    <a:pt x="21196" y="7954"/>
                  </a:cubicBezTo>
                  <a:cubicBezTo>
                    <a:pt x="21210" y="7862"/>
                    <a:pt x="21223" y="7770"/>
                    <a:pt x="21223" y="7677"/>
                  </a:cubicBezTo>
                  <a:cubicBezTo>
                    <a:pt x="21223" y="7620"/>
                    <a:pt x="21223" y="7562"/>
                    <a:pt x="21223" y="7493"/>
                  </a:cubicBezTo>
                  <a:cubicBezTo>
                    <a:pt x="21223" y="7401"/>
                    <a:pt x="21210" y="7320"/>
                    <a:pt x="21196" y="7228"/>
                  </a:cubicBezTo>
                  <a:cubicBezTo>
                    <a:pt x="21196" y="7193"/>
                    <a:pt x="21196" y="7159"/>
                    <a:pt x="21183" y="7124"/>
                  </a:cubicBezTo>
                  <a:cubicBezTo>
                    <a:pt x="21183" y="7101"/>
                    <a:pt x="21170" y="7090"/>
                    <a:pt x="21157" y="7078"/>
                  </a:cubicBezTo>
                  <a:cubicBezTo>
                    <a:pt x="21104" y="6882"/>
                    <a:pt x="21037" y="6686"/>
                    <a:pt x="20931" y="6502"/>
                  </a:cubicBezTo>
                  <a:cubicBezTo>
                    <a:pt x="20918" y="6467"/>
                    <a:pt x="20892" y="6444"/>
                    <a:pt x="20878" y="6410"/>
                  </a:cubicBezTo>
                  <a:cubicBezTo>
                    <a:pt x="20759" y="6225"/>
                    <a:pt x="20626" y="6041"/>
                    <a:pt x="20441" y="5879"/>
                  </a:cubicBezTo>
                  <a:lnTo>
                    <a:pt x="15362" y="1269"/>
                  </a:lnTo>
                  <a:cubicBezTo>
                    <a:pt x="15389" y="1292"/>
                    <a:pt x="15402" y="1327"/>
                    <a:pt x="15429" y="1350"/>
                  </a:cubicBezTo>
                  <a:cubicBezTo>
                    <a:pt x="15256" y="1177"/>
                    <a:pt x="15057" y="1015"/>
                    <a:pt x="14832" y="888"/>
                  </a:cubicBezTo>
                  <a:lnTo>
                    <a:pt x="13904" y="381"/>
                  </a:lnTo>
                  <a:cubicBezTo>
                    <a:pt x="13440" y="128"/>
                    <a:pt x="12936" y="1"/>
                    <a:pt x="12419" y="1"/>
                  </a:cubicBezTo>
                  <a:cubicBezTo>
                    <a:pt x="11424" y="-22"/>
                    <a:pt x="10430" y="404"/>
                    <a:pt x="9873" y="1211"/>
                  </a:cubicBezTo>
                  <a:cubicBezTo>
                    <a:pt x="7181" y="5073"/>
                    <a:pt x="4105" y="8784"/>
                    <a:pt x="684" y="12288"/>
                  </a:cubicBezTo>
                  <a:cubicBezTo>
                    <a:pt x="-377" y="13383"/>
                    <a:pt x="-178" y="15008"/>
                    <a:pt x="1108" y="15884"/>
                  </a:cubicBezTo>
                  <a:cubicBezTo>
                    <a:pt x="1002" y="15804"/>
                    <a:pt x="896" y="15723"/>
                    <a:pt x="803" y="15642"/>
                  </a:cubicBezTo>
                  <a:lnTo>
                    <a:pt x="5882" y="20253"/>
                  </a:lnTo>
                  <a:cubicBezTo>
                    <a:pt x="5974" y="20333"/>
                    <a:pt x="6080" y="20414"/>
                    <a:pt x="6187" y="20495"/>
                  </a:cubicBezTo>
                  <a:lnTo>
                    <a:pt x="6982" y="21025"/>
                  </a:lnTo>
                  <a:cubicBezTo>
                    <a:pt x="7499" y="21382"/>
                    <a:pt x="8109" y="21555"/>
                    <a:pt x="8719" y="21566"/>
                  </a:cubicBezTo>
                  <a:cubicBezTo>
                    <a:pt x="9555" y="21578"/>
                    <a:pt x="10377" y="21290"/>
                    <a:pt x="10960" y="20702"/>
                  </a:cubicBezTo>
                  <a:cubicBezTo>
                    <a:pt x="14633" y="16991"/>
                    <a:pt x="17921" y="13072"/>
                    <a:pt x="20799" y="8980"/>
                  </a:cubicBezTo>
                  <a:cubicBezTo>
                    <a:pt x="20892" y="8842"/>
                    <a:pt x="20971" y="8703"/>
                    <a:pt x="21037" y="8565"/>
                  </a:cubicBezTo>
                  <a:cubicBezTo>
                    <a:pt x="21064" y="8519"/>
                    <a:pt x="21077" y="8473"/>
                    <a:pt x="21090" y="8415"/>
                  </a:cubicBezTo>
                  <a:cubicBezTo>
                    <a:pt x="21117" y="8323"/>
                    <a:pt x="21157" y="8219"/>
                    <a:pt x="21170" y="8127"/>
                  </a:cubicBezTo>
                  <a:close/>
                </a:path>
              </a:pathLst>
            </a:custGeom>
            <a:solidFill>
              <a:srgbClr val="3B6C68"/>
            </a:solidFill>
            <a:ln w="12700">
              <a:miter lim="400000"/>
            </a:ln>
          </p:spPr>
          <p:txBody>
            <a:bodyPr lIns="38100" tIns="38100" rIns="38100" bIns="38100" anchor="ctr"/>
            <a:lstStyle/>
            <a:p>
              <a:pPr>
                <a:defRPr sz="3000">
                  <a:solidFill>
                    <a:srgbClr val="FFFFFF"/>
                  </a:solidFill>
                </a:defRPr>
              </a:pPr>
              <a:endParaRPr/>
            </a:p>
          </p:txBody>
        </p:sp>
        <p:sp>
          <p:nvSpPr>
            <p:cNvPr id="49" name="Shape">
              <a:extLst>
                <a:ext uri="{FF2B5EF4-FFF2-40B4-BE49-F238E27FC236}">
                  <a16:creationId xmlns:a16="http://schemas.microsoft.com/office/drawing/2014/main" id="{CCE2BFA0-5633-4383-9CFA-0879320D2C19}"/>
                </a:ext>
              </a:extLst>
            </p:cNvPr>
            <p:cNvSpPr/>
            <p:nvPr/>
          </p:nvSpPr>
          <p:spPr>
            <a:xfrm>
              <a:off x="5953324" y="3345518"/>
              <a:ext cx="550542" cy="664506"/>
            </a:xfrm>
            <a:custGeom>
              <a:avLst/>
              <a:gdLst/>
              <a:ahLst/>
              <a:cxnLst>
                <a:cxn ang="0">
                  <a:pos x="wd2" y="hd2"/>
                </a:cxn>
                <a:cxn ang="5400000">
                  <a:pos x="wd2" y="hd2"/>
                </a:cxn>
                <a:cxn ang="10800000">
                  <a:pos x="wd2" y="hd2"/>
                </a:cxn>
                <a:cxn ang="16200000">
                  <a:pos x="wd2" y="hd2"/>
                </a:cxn>
              </a:cxnLst>
              <a:rect l="0" t="0" r="r" b="b"/>
              <a:pathLst>
                <a:path w="20617" h="21571" extrusionOk="0">
                  <a:moveTo>
                    <a:pt x="15832" y="1"/>
                  </a:moveTo>
                  <a:cubicBezTo>
                    <a:pt x="16475" y="15"/>
                    <a:pt x="17135" y="177"/>
                    <a:pt x="17727" y="485"/>
                  </a:cubicBezTo>
                  <a:lnTo>
                    <a:pt x="18912" y="1130"/>
                  </a:lnTo>
                  <a:cubicBezTo>
                    <a:pt x="20639" y="2070"/>
                    <a:pt x="21113" y="4036"/>
                    <a:pt x="20063" y="5547"/>
                  </a:cubicBezTo>
                  <a:cubicBezTo>
                    <a:pt x="16390" y="10757"/>
                    <a:pt x="12192" y="15760"/>
                    <a:pt x="7503" y="20471"/>
                  </a:cubicBezTo>
                  <a:cubicBezTo>
                    <a:pt x="6758" y="21219"/>
                    <a:pt x="5709" y="21586"/>
                    <a:pt x="4642" y="21571"/>
                  </a:cubicBezTo>
                  <a:cubicBezTo>
                    <a:pt x="3863" y="21557"/>
                    <a:pt x="3085" y="21336"/>
                    <a:pt x="2425" y="20882"/>
                  </a:cubicBezTo>
                  <a:lnTo>
                    <a:pt x="1409" y="20207"/>
                  </a:lnTo>
                  <a:cubicBezTo>
                    <a:pt x="-216" y="19106"/>
                    <a:pt x="-487" y="17022"/>
                    <a:pt x="867" y="15628"/>
                  </a:cubicBezTo>
                  <a:cubicBezTo>
                    <a:pt x="5235" y="11168"/>
                    <a:pt x="9145" y="6443"/>
                    <a:pt x="12598" y="1527"/>
                  </a:cubicBezTo>
                  <a:cubicBezTo>
                    <a:pt x="13292" y="529"/>
                    <a:pt x="14545" y="-14"/>
                    <a:pt x="15832" y="1"/>
                  </a:cubicBezTo>
                  <a:close/>
                </a:path>
              </a:pathLst>
            </a:custGeom>
            <a:solidFill>
              <a:srgbClr val="579894"/>
            </a:solidFill>
            <a:ln w="12700">
              <a:miter lim="400000"/>
            </a:ln>
          </p:spPr>
          <p:txBody>
            <a:bodyPr lIns="38100" tIns="38100" rIns="38100" bIns="38100" anchor="ctr"/>
            <a:lstStyle/>
            <a:p>
              <a:pPr>
                <a:defRPr sz="3000">
                  <a:solidFill>
                    <a:srgbClr val="FFFFFF"/>
                  </a:solidFill>
                </a:defRPr>
              </a:pPr>
              <a:endParaRPr/>
            </a:p>
          </p:txBody>
        </p:sp>
        <p:sp>
          <p:nvSpPr>
            <p:cNvPr id="50" name="Freeform: Shape 49">
              <a:extLst>
                <a:ext uri="{FF2B5EF4-FFF2-40B4-BE49-F238E27FC236}">
                  <a16:creationId xmlns:a16="http://schemas.microsoft.com/office/drawing/2014/main" id="{BE6E5405-BA29-46EF-BF5E-506357168AC0}"/>
                </a:ext>
              </a:extLst>
            </p:cNvPr>
            <p:cNvSpPr/>
            <p:nvPr/>
          </p:nvSpPr>
          <p:spPr>
            <a:xfrm>
              <a:off x="159898" y="1899049"/>
              <a:ext cx="9569450" cy="4958951"/>
            </a:xfrm>
            <a:custGeom>
              <a:avLst/>
              <a:gdLst>
                <a:gd name="connsiteX0" fmla="*/ 7179163 w 9569450"/>
                <a:gd name="connsiteY0" fmla="*/ 928 h 4958951"/>
                <a:gd name="connsiteX1" fmla="*/ 7218771 w 9569450"/>
                <a:gd name="connsiteY1" fmla="*/ 4058 h 4958951"/>
                <a:gd name="connsiteX2" fmla="*/ 8939279 w 9569450"/>
                <a:gd name="connsiteY2" fmla="*/ 502299 h 4958951"/>
                <a:gd name="connsiteX3" fmla="*/ 9401671 w 9569450"/>
                <a:gd name="connsiteY3" fmla="*/ 635936 h 4958951"/>
                <a:gd name="connsiteX4" fmla="*/ 9364288 w 9569450"/>
                <a:gd name="connsiteY4" fmla="*/ 900705 h 4958951"/>
                <a:gd name="connsiteX5" fmla="*/ 9435494 w 9569450"/>
                <a:gd name="connsiteY5" fmla="*/ 1015251 h 4958951"/>
                <a:gd name="connsiteX6" fmla="*/ 9569450 w 9569450"/>
                <a:gd name="connsiteY6" fmla="*/ 1049990 h 4958951"/>
                <a:gd name="connsiteX7" fmla="*/ 9404787 w 9569450"/>
                <a:gd name="connsiteY7" fmla="*/ 1736637 h 4958951"/>
                <a:gd name="connsiteX8" fmla="*/ 9324235 w 9569450"/>
                <a:gd name="connsiteY8" fmla="*/ 1715355 h 4958951"/>
                <a:gd name="connsiteX9" fmla="*/ 9286852 w 9569450"/>
                <a:gd name="connsiteY9" fmla="*/ 1713165 h 4958951"/>
                <a:gd name="connsiteX10" fmla="*/ 9205856 w 9569450"/>
                <a:gd name="connsiteY10" fmla="*/ 1777635 h 4958951"/>
                <a:gd name="connsiteX11" fmla="*/ 9038522 w 9569450"/>
                <a:gd name="connsiteY11" fmla="*/ 2169782 h 4958951"/>
                <a:gd name="connsiteX12" fmla="*/ 9094152 w 9569450"/>
                <a:gd name="connsiteY12" fmla="*/ 2307174 h 4958951"/>
                <a:gd name="connsiteX13" fmla="*/ 9161797 w 9569450"/>
                <a:gd name="connsiteY13" fmla="*/ 2329707 h 4958951"/>
                <a:gd name="connsiteX14" fmla="*/ 8702520 w 9569450"/>
                <a:gd name="connsiteY14" fmla="*/ 3078634 h 4958951"/>
                <a:gd name="connsiteX15" fmla="*/ 8100387 w 9569450"/>
                <a:gd name="connsiteY15" fmla="*/ 3753702 h 4958951"/>
                <a:gd name="connsiteX16" fmla="*/ 6492417 w 9569450"/>
                <a:gd name="connsiteY16" fmla="*/ 4923334 h 4958951"/>
                <a:gd name="connsiteX17" fmla="*/ 6424489 w 9569450"/>
                <a:gd name="connsiteY17" fmla="*/ 4958951 h 4958951"/>
                <a:gd name="connsiteX18" fmla="*/ 0 w 9569450"/>
                <a:gd name="connsiteY18" fmla="*/ 4958951 h 4958951"/>
                <a:gd name="connsiteX19" fmla="*/ 356979 w 9569450"/>
                <a:gd name="connsiteY19" fmla="*/ 4894630 h 4958951"/>
                <a:gd name="connsiteX20" fmla="*/ 6023849 w 9569450"/>
                <a:gd name="connsiteY20" fmla="*/ 2361004 h 4958951"/>
                <a:gd name="connsiteX21" fmla="*/ 6480012 w 9569450"/>
                <a:gd name="connsiteY21" fmla="*/ 1810184 h 4958951"/>
                <a:gd name="connsiteX22" fmla="*/ 6641560 w 9569450"/>
                <a:gd name="connsiteY22" fmla="*/ 1552300 h 4958951"/>
                <a:gd name="connsiteX23" fmla="*/ 6905020 w 9569450"/>
                <a:gd name="connsiteY23" fmla="*/ 1681555 h 4958951"/>
                <a:gd name="connsiteX24" fmla="*/ 6960205 w 9569450"/>
                <a:gd name="connsiteY24" fmla="*/ 1690631 h 4958951"/>
                <a:gd name="connsiteX25" fmla="*/ 7036751 w 9569450"/>
                <a:gd name="connsiteY25" fmla="*/ 1638053 h 4958951"/>
                <a:gd name="connsiteX26" fmla="*/ 7257044 w 9569450"/>
                <a:gd name="connsiteY26" fmla="*/ 1141689 h 4958951"/>
                <a:gd name="connsiteX27" fmla="*/ 7198744 w 9569450"/>
                <a:gd name="connsiteY27" fmla="*/ 1015563 h 4958951"/>
                <a:gd name="connsiteX28" fmla="*/ 6928162 w 9569450"/>
                <a:gd name="connsiteY28" fmla="*/ 915414 h 4958951"/>
                <a:gd name="connsiteX29" fmla="*/ 7091936 w 9569450"/>
                <a:gd name="connsiteY29" fmla="*/ 92627 h 4958951"/>
                <a:gd name="connsiteX30" fmla="*/ 7179163 w 9569450"/>
                <a:gd name="connsiteY30" fmla="*/ 928 h 495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569450" h="4958951">
                  <a:moveTo>
                    <a:pt x="7179163" y="928"/>
                  </a:moveTo>
                  <a:cubicBezTo>
                    <a:pt x="7191624" y="-950"/>
                    <a:pt x="7205420" y="-11"/>
                    <a:pt x="7218771" y="4058"/>
                  </a:cubicBezTo>
                  <a:lnTo>
                    <a:pt x="8939279" y="502299"/>
                  </a:lnTo>
                  <a:lnTo>
                    <a:pt x="9401671" y="635936"/>
                  </a:lnTo>
                  <a:cubicBezTo>
                    <a:pt x="9393216" y="724505"/>
                    <a:pt x="9380310" y="812762"/>
                    <a:pt x="9364288" y="900705"/>
                  </a:cubicBezTo>
                  <a:cubicBezTo>
                    <a:pt x="9354943" y="952032"/>
                    <a:pt x="9385650" y="1002106"/>
                    <a:pt x="9435494" y="1015251"/>
                  </a:cubicBezTo>
                  <a:lnTo>
                    <a:pt x="9569450" y="1049990"/>
                  </a:lnTo>
                  <a:cubicBezTo>
                    <a:pt x="9533847" y="1282211"/>
                    <a:pt x="9478663" y="1511614"/>
                    <a:pt x="9404787" y="1736637"/>
                  </a:cubicBezTo>
                  <a:lnTo>
                    <a:pt x="9324235" y="1715355"/>
                  </a:lnTo>
                  <a:cubicBezTo>
                    <a:pt x="9311774" y="1712225"/>
                    <a:pt x="9299313" y="1711287"/>
                    <a:pt x="9286852" y="1713165"/>
                  </a:cubicBezTo>
                  <a:cubicBezTo>
                    <a:pt x="9250804" y="1717546"/>
                    <a:pt x="9218762" y="1741644"/>
                    <a:pt x="9205856" y="1777635"/>
                  </a:cubicBezTo>
                  <a:cubicBezTo>
                    <a:pt x="9159127" y="1910646"/>
                    <a:pt x="9103052" y="2041153"/>
                    <a:pt x="9038522" y="2169782"/>
                  </a:cubicBezTo>
                  <a:cubicBezTo>
                    <a:pt x="9011375" y="2222986"/>
                    <a:pt x="9038077" y="2287770"/>
                    <a:pt x="9094152" y="2307174"/>
                  </a:cubicBezTo>
                  <a:lnTo>
                    <a:pt x="9161797" y="2329707"/>
                  </a:lnTo>
                  <a:cubicBezTo>
                    <a:pt x="9033182" y="2589469"/>
                    <a:pt x="8879644" y="2840467"/>
                    <a:pt x="8702520" y="3078634"/>
                  </a:cubicBezTo>
                  <a:cubicBezTo>
                    <a:pt x="8524506" y="3317427"/>
                    <a:pt x="8323350" y="3543702"/>
                    <a:pt x="8100387" y="3753702"/>
                  </a:cubicBezTo>
                  <a:cubicBezTo>
                    <a:pt x="8100387" y="3753702"/>
                    <a:pt x="7677714" y="4283006"/>
                    <a:pt x="6492417" y="4923334"/>
                  </a:cubicBezTo>
                  <a:lnTo>
                    <a:pt x="6424489" y="4958951"/>
                  </a:lnTo>
                  <a:lnTo>
                    <a:pt x="0" y="4958951"/>
                  </a:lnTo>
                  <a:lnTo>
                    <a:pt x="356979" y="4894630"/>
                  </a:lnTo>
                  <a:cubicBezTo>
                    <a:pt x="4414205" y="4116809"/>
                    <a:pt x="6023849" y="2361004"/>
                    <a:pt x="6023849" y="2361004"/>
                  </a:cubicBezTo>
                  <a:cubicBezTo>
                    <a:pt x="6193854" y="2189185"/>
                    <a:pt x="6346945" y="2004849"/>
                    <a:pt x="6480012" y="1810184"/>
                  </a:cubicBezTo>
                  <a:cubicBezTo>
                    <a:pt x="6537866" y="1725683"/>
                    <a:pt x="6591715" y="1639930"/>
                    <a:pt x="6641560" y="1552300"/>
                  </a:cubicBezTo>
                  <a:lnTo>
                    <a:pt x="6905020" y="1681555"/>
                  </a:lnTo>
                  <a:cubicBezTo>
                    <a:pt x="6922822" y="1690005"/>
                    <a:pt x="6941958" y="1692822"/>
                    <a:pt x="6960205" y="1690631"/>
                  </a:cubicBezTo>
                  <a:cubicBezTo>
                    <a:pt x="6991357" y="1686562"/>
                    <a:pt x="7020285" y="1667784"/>
                    <a:pt x="7036751" y="1638053"/>
                  </a:cubicBezTo>
                  <a:cubicBezTo>
                    <a:pt x="7123533" y="1477188"/>
                    <a:pt x="7197854" y="1311316"/>
                    <a:pt x="7257044" y="1141689"/>
                  </a:cubicBezTo>
                  <a:cubicBezTo>
                    <a:pt x="7274846" y="1090675"/>
                    <a:pt x="7249034" y="1034655"/>
                    <a:pt x="7198744" y="1015563"/>
                  </a:cubicBezTo>
                  <a:lnTo>
                    <a:pt x="6928162" y="915414"/>
                  </a:lnTo>
                  <a:cubicBezTo>
                    <a:pt x="7018060" y="647829"/>
                    <a:pt x="7073690" y="371480"/>
                    <a:pt x="7091936" y="92627"/>
                  </a:cubicBezTo>
                  <a:cubicBezTo>
                    <a:pt x="7095051" y="43491"/>
                    <a:pt x="7133324" y="6249"/>
                    <a:pt x="7179163" y="928"/>
                  </a:cubicBezTo>
                  <a:close/>
                </a:path>
              </a:pathLst>
            </a:custGeom>
            <a:solidFill>
              <a:schemeClr val="accent1">
                <a:lumMod val="75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51" name="Shape">
              <a:extLst>
                <a:ext uri="{FF2B5EF4-FFF2-40B4-BE49-F238E27FC236}">
                  <a16:creationId xmlns:a16="http://schemas.microsoft.com/office/drawing/2014/main" id="{CC75A02F-9C6E-42CC-AA55-098DE3DEDC74}"/>
                </a:ext>
              </a:extLst>
            </p:cNvPr>
            <p:cNvSpPr/>
            <p:nvPr/>
          </p:nvSpPr>
          <p:spPr>
            <a:xfrm>
              <a:off x="4772431" y="3661939"/>
              <a:ext cx="1126871" cy="949275"/>
            </a:xfrm>
            <a:custGeom>
              <a:avLst/>
              <a:gdLst/>
              <a:ahLst/>
              <a:cxnLst>
                <a:cxn ang="0">
                  <a:pos x="wd2" y="hd2"/>
                </a:cxn>
                <a:cxn ang="5400000">
                  <a:pos x="wd2" y="hd2"/>
                </a:cxn>
                <a:cxn ang="10800000">
                  <a:pos x="wd2" y="hd2"/>
                </a:cxn>
                <a:cxn ang="16200000">
                  <a:pos x="wd2" y="hd2"/>
                </a:cxn>
              </a:cxnLst>
              <a:rect l="0" t="0" r="r" b="b"/>
              <a:pathLst>
                <a:path w="21284" h="21508" extrusionOk="0">
                  <a:moveTo>
                    <a:pt x="21169" y="6518"/>
                  </a:moveTo>
                  <a:cubicBezTo>
                    <a:pt x="21169" y="6508"/>
                    <a:pt x="21169" y="6487"/>
                    <a:pt x="21161" y="6477"/>
                  </a:cubicBezTo>
                  <a:cubicBezTo>
                    <a:pt x="21152" y="6446"/>
                    <a:pt x="21135" y="6425"/>
                    <a:pt x="21127" y="6395"/>
                  </a:cubicBezTo>
                  <a:cubicBezTo>
                    <a:pt x="21084" y="6262"/>
                    <a:pt x="21024" y="6129"/>
                    <a:pt x="20965" y="6016"/>
                  </a:cubicBezTo>
                  <a:cubicBezTo>
                    <a:pt x="20939" y="5975"/>
                    <a:pt x="20913" y="5924"/>
                    <a:pt x="20888" y="5883"/>
                  </a:cubicBezTo>
                  <a:cubicBezTo>
                    <a:pt x="20794" y="5729"/>
                    <a:pt x="20683" y="5586"/>
                    <a:pt x="20555" y="5473"/>
                  </a:cubicBezTo>
                  <a:lnTo>
                    <a:pt x="16824" y="1981"/>
                  </a:lnTo>
                  <a:cubicBezTo>
                    <a:pt x="16841" y="1991"/>
                    <a:pt x="16849" y="2011"/>
                    <a:pt x="16867" y="2032"/>
                  </a:cubicBezTo>
                  <a:cubicBezTo>
                    <a:pt x="16773" y="1940"/>
                    <a:pt x="16679" y="1858"/>
                    <a:pt x="16576" y="1786"/>
                  </a:cubicBezTo>
                  <a:lnTo>
                    <a:pt x="14246" y="281"/>
                  </a:lnTo>
                  <a:cubicBezTo>
                    <a:pt x="13887" y="45"/>
                    <a:pt x="13486" y="-37"/>
                    <a:pt x="13101" y="14"/>
                  </a:cubicBezTo>
                  <a:cubicBezTo>
                    <a:pt x="12649" y="86"/>
                    <a:pt x="12222" y="342"/>
                    <a:pt x="11915" y="793"/>
                  </a:cubicBezTo>
                  <a:cubicBezTo>
                    <a:pt x="8841" y="5156"/>
                    <a:pt x="5136" y="9078"/>
                    <a:pt x="884" y="12335"/>
                  </a:cubicBezTo>
                  <a:cubicBezTo>
                    <a:pt x="-209" y="13165"/>
                    <a:pt x="-311" y="15029"/>
                    <a:pt x="705" y="15991"/>
                  </a:cubicBezTo>
                  <a:lnTo>
                    <a:pt x="2310" y="17517"/>
                  </a:lnTo>
                  <a:cubicBezTo>
                    <a:pt x="2370" y="17579"/>
                    <a:pt x="2438" y="17620"/>
                    <a:pt x="2506" y="17671"/>
                  </a:cubicBezTo>
                  <a:cubicBezTo>
                    <a:pt x="2447" y="17630"/>
                    <a:pt x="2387" y="17589"/>
                    <a:pt x="2336" y="17538"/>
                  </a:cubicBezTo>
                  <a:lnTo>
                    <a:pt x="6067" y="21030"/>
                  </a:lnTo>
                  <a:cubicBezTo>
                    <a:pt x="6468" y="21399"/>
                    <a:pt x="6963" y="21563"/>
                    <a:pt x="7441" y="21491"/>
                  </a:cubicBezTo>
                  <a:cubicBezTo>
                    <a:pt x="7680" y="21450"/>
                    <a:pt x="7919" y="21358"/>
                    <a:pt x="8141" y="21204"/>
                  </a:cubicBezTo>
                  <a:cubicBezTo>
                    <a:pt x="13025" y="17773"/>
                    <a:pt x="17285" y="13533"/>
                    <a:pt x="20819" y="8750"/>
                  </a:cubicBezTo>
                  <a:cubicBezTo>
                    <a:pt x="20930" y="8607"/>
                    <a:pt x="21016" y="8443"/>
                    <a:pt x="21084" y="8279"/>
                  </a:cubicBezTo>
                  <a:cubicBezTo>
                    <a:pt x="21110" y="8228"/>
                    <a:pt x="21118" y="8177"/>
                    <a:pt x="21135" y="8126"/>
                  </a:cubicBezTo>
                  <a:cubicBezTo>
                    <a:pt x="21178" y="8003"/>
                    <a:pt x="21212" y="7880"/>
                    <a:pt x="21238" y="7747"/>
                  </a:cubicBezTo>
                  <a:cubicBezTo>
                    <a:pt x="21246" y="7695"/>
                    <a:pt x="21263" y="7634"/>
                    <a:pt x="21263" y="7583"/>
                  </a:cubicBezTo>
                  <a:cubicBezTo>
                    <a:pt x="21280" y="7429"/>
                    <a:pt x="21289" y="7276"/>
                    <a:pt x="21280" y="7132"/>
                  </a:cubicBezTo>
                  <a:cubicBezTo>
                    <a:pt x="21280" y="7101"/>
                    <a:pt x="21280" y="7081"/>
                    <a:pt x="21280" y="7050"/>
                  </a:cubicBezTo>
                  <a:cubicBezTo>
                    <a:pt x="21246" y="6856"/>
                    <a:pt x="21212" y="6682"/>
                    <a:pt x="21169" y="6518"/>
                  </a:cubicBezTo>
                  <a:close/>
                </a:path>
              </a:pathLst>
            </a:custGeom>
            <a:solidFill>
              <a:srgbClr val="55856A"/>
            </a:solidFill>
            <a:ln w="12700">
              <a:miter lim="400000"/>
            </a:ln>
          </p:spPr>
          <p:txBody>
            <a:bodyPr lIns="38100" tIns="38100" rIns="38100" bIns="38100" anchor="ctr"/>
            <a:lstStyle/>
            <a:p>
              <a:pPr>
                <a:defRPr sz="3000">
                  <a:solidFill>
                    <a:srgbClr val="FFFFFF"/>
                  </a:solidFill>
                </a:defRPr>
              </a:pPr>
              <a:endParaRPr/>
            </a:p>
          </p:txBody>
        </p:sp>
        <p:sp>
          <p:nvSpPr>
            <p:cNvPr id="52" name="Shape">
              <a:extLst>
                <a:ext uri="{FF2B5EF4-FFF2-40B4-BE49-F238E27FC236}">
                  <a16:creationId xmlns:a16="http://schemas.microsoft.com/office/drawing/2014/main" id="{47B95FE1-6F2A-4538-B68A-324C351C4BE4}"/>
                </a:ext>
              </a:extLst>
            </p:cNvPr>
            <p:cNvSpPr/>
            <p:nvPr/>
          </p:nvSpPr>
          <p:spPr>
            <a:xfrm>
              <a:off x="4772431" y="3661939"/>
              <a:ext cx="929709" cy="795305"/>
            </a:xfrm>
            <a:custGeom>
              <a:avLst/>
              <a:gdLst/>
              <a:ahLst/>
              <a:cxnLst>
                <a:cxn ang="0">
                  <a:pos x="wd2" y="hd2"/>
                </a:cxn>
                <a:cxn ang="5400000">
                  <a:pos x="wd2" y="hd2"/>
                </a:cxn>
                <a:cxn ang="10800000">
                  <a:pos x="wd2" y="hd2"/>
                </a:cxn>
                <a:cxn ang="16200000">
                  <a:pos x="wd2" y="hd2"/>
                </a:cxn>
              </a:cxnLst>
              <a:rect l="0" t="0" r="r" b="b"/>
              <a:pathLst>
                <a:path w="20847" h="21483" extrusionOk="0">
                  <a:moveTo>
                    <a:pt x="15571" y="22"/>
                  </a:moveTo>
                  <a:cubicBezTo>
                    <a:pt x="16027" y="-51"/>
                    <a:pt x="16503" y="59"/>
                    <a:pt x="16929" y="340"/>
                  </a:cubicBezTo>
                  <a:lnTo>
                    <a:pt x="19696" y="2135"/>
                  </a:lnTo>
                  <a:cubicBezTo>
                    <a:pt x="20943" y="2965"/>
                    <a:pt x="21237" y="4980"/>
                    <a:pt x="20284" y="6274"/>
                  </a:cubicBezTo>
                  <a:cubicBezTo>
                    <a:pt x="16098" y="11976"/>
                    <a:pt x="11030" y="17031"/>
                    <a:pt x="5232" y="21122"/>
                  </a:cubicBezTo>
                  <a:cubicBezTo>
                    <a:pt x="4969" y="21305"/>
                    <a:pt x="4695" y="21415"/>
                    <a:pt x="4401" y="21464"/>
                  </a:cubicBezTo>
                  <a:cubicBezTo>
                    <a:pt x="3823" y="21549"/>
                    <a:pt x="3215" y="21354"/>
                    <a:pt x="2739" y="20890"/>
                  </a:cubicBezTo>
                  <a:lnTo>
                    <a:pt x="833" y="19070"/>
                  </a:lnTo>
                  <a:cubicBezTo>
                    <a:pt x="-363" y="17923"/>
                    <a:pt x="-252" y="15700"/>
                    <a:pt x="1046" y="14711"/>
                  </a:cubicBezTo>
                  <a:cubicBezTo>
                    <a:pt x="6094" y="10829"/>
                    <a:pt x="10493" y="6152"/>
                    <a:pt x="14142" y="950"/>
                  </a:cubicBezTo>
                  <a:cubicBezTo>
                    <a:pt x="14527" y="413"/>
                    <a:pt x="15034" y="108"/>
                    <a:pt x="15571" y="22"/>
                  </a:cubicBezTo>
                  <a:close/>
                </a:path>
              </a:pathLst>
            </a:custGeom>
            <a:solidFill>
              <a:srgbClr val="84C09B"/>
            </a:solidFill>
            <a:ln w="12700">
              <a:miter lim="400000"/>
            </a:ln>
          </p:spPr>
          <p:txBody>
            <a:bodyPr lIns="38100" tIns="38100" rIns="38100" bIns="38100" anchor="ctr"/>
            <a:lstStyle/>
            <a:p>
              <a:pPr>
                <a:defRPr sz="3000">
                  <a:solidFill>
                    <a:srgbClr val="FFFFFF"/>
                  </a:solidFill>
                </a:defRPr>
              </a:pPr>
              <a:endParaRPr/>
            </a:p>
          </p:txBody>
        </p:sp>
        <p:sp>
          <p:nvSpPr>
            <p:cNvPr id="53" name="Shape">
              <a:extLst>
                <a:ext uri="{FF2B5EF4-FFF2-40B4-BE49-F238E27FC236}">
                  <a16:creationId xmlns:a16="http://schemas.microsoft.com/office/drawing/2014/main" id="{17E77D26-BE1E-4756-B41D-2863EEC758F9}"/>
                </a:ext>
              </a:extLst>
            </p:cNvPr>
            <p:cNvSpPr/>
            <p:nvPr/>
          </p:nvSpPr>
          <p:spPr>
            <a:xfrm>
              <a:off x="6128510" y="1763433"/>
              <a:ext cx="894149" cy="1306086"/>
            </a:xfrm>
            <a:custGeom>
              <a:avLst/>
              <a:gdLst/>
              <a:ahLst/>
              <a:cxnLst>
                <a:cxn ang="0">
                  <a:pos x="wd2" y="hd2"/>
                </a:cxn>
                <a:cxn ang="5400000">
                  <a:pos x="wd2" y="hd2"/>
                </a:cxn>
                <a:cxn ang="10800000">
                  <a:pos x="wd2" y="hd2"/>
                </a:cxn>
                <a:cxn ang="16200000">
                  <a:pos x="wd2" y="hd2"/>
                </a:cxn>
              </a:cxnLst>
              <a:rect l="0" t="0" r="r" b="b"/>
              <a:pathLst>
                <a:path w="21374" h="21581" extrusionOk="0">
                  <a:moveTo>
                    <a:pt x="21356" y="6155"/>
                  </a:moveTo>
                  <a:cubicBezTo>
                    <a:pt x="21356" y="6117"/>
                    <a:pt x="21346" y="6088"/>
                    <a:pt x="21335" y="6050"/>
                  </a:cubicBezTo>
                  <a:cubicBezTo>
                    <a:pt x="21324" y="6005"/>
                    <a:pt x="21324" y="5961"/>
                    <a:pt x="21302" y="5916"/>
                  </a:cubicBezTo>
                  <a:cubicBezTo>
                    <a:pt x="21292" y="5893"/>
                    <a:pt x="21270" y="5871"/>
                    <a:pt x="21259" y="5849"/>
                  </a:cubicBezTo>
                  <a:cubicBezTo>
                    <a:pt x="21259" y="5849"/>
                    <a:pt x="21259" y="5849"/>
                    <a:pt x="21259" y="5849"/>
                  </a:cubicBezTo>
                  <a:cubicBezTo>
                    <a:pt x="21216" y="5751"/>
                    <a:pt x="21162" y="5669"/>
                    <a:pt x="21097" y="5580"/>
                  </a:cubicBezTo>
                  <a:cubicBezTo>
                    <a:pt x="21097" y="5580"/>
                    <a:pt x="21097" y="5580"/>
                    <a:pt x="21097" y="5580"/>
                  </a:cubicBezTo>
                  <a:cubicBezTo>
                    <a:pt x="21097" y="5580"/>
                    <a:pt x="21097" y="5580"/>
                    <a:pt x="21097" y="5580"/>
                  </a:cubicBezTo>
                  <a:cubicBezTo>
                    <a:pt x="21065" y="5542"/>
                    <a:pt x="21043" y="5498"/>
                    <a:pt x="21011" y="5460"/>
                  </a:cubicBezTo>
                  <a:cubicBezTo>
                    <a:pt x="20903" y="5341"/>
                    <a:pt x="20773" y="5229"/>
                    <a:pt x="20622" y="5132"/>
                  </a:cubicBezTo>
                  <a:cubicBezTo>
                    <a:pt x="20622" y="5132"/>
                    <a:pt x="20622" y="5132"/>
                    <a:pt x="20622" y="5132"/>
                  </a:cubicBezTo>
                  <a:lnTo>
                    <a:pt x="16245" y="2301"/>
                  </a:lnTo>
                  <a:cubicBezTo>
                    <a:pt x="16256" y="2308"/>
                    <a:pt x="16267" y="2323"/>
                    <a:pt x="16278" y="2331"/>
                  </a:cubicBezTo>
                  <a:lnTo>
                    <a:pt x="16278" y="2331"/>
                  </a:lnTo>
                  <a:cubicBezTo>
                    <a:pt x="16170" y="2256"/>
                    <a:pt x="16062" y="2196"/>
                    <a:pt x="15932" y="2137"/>
                  </a:cubicBezTo>
                  <a:cubicBezTo>
                    <a:pt x="15921" y="2129"/>
                    <a:pt x="15910" y="2122"/>
                    <a:pt x="15900" y="2122"/>
                  </a:cubicBezTo>
                  <a:cubicBezTo>
                    <a:pt x="15770" y="2062"/>
                    <a:pt x="15630" y="2010"/>
                    <a:pt x="15489" y="1972"/>
                  </a:cubicBezTo>
                  <a:lnTo>
                    <a:pt x="8574" y="113"/>
                  </a:lnTo>
                  <a:cubicBezTo>
                    <a:pt x="8260" y="30"/>
                    <a:pt x="7947" y="-7"/>
                    <a:pt x="7634" y="0"/>
                  </a:cubicBezTo>
                  <a:cubicBezTo>
                    <a:pt x="6521" y="30"/>
                    <a:pt x="5526" y="605"/>
                    <a:pt x="5364" y="1427"/>
                  </a:cubicBezTo>
                  <a:cubicBezTo>
                    <a:pt x="4511" y="5729"/>
                    <a:pt x="2749" y="9927"/>
                    <a:pt x="199" y="13937"/>
                  </a:cubicBezTo>
                  <a:cubicBezTo>
                    <a:pt x="-222" y="14595"/>
                    <a:pt x="48" y="15334"/>
                    <a:pt x="794" y="15790"/>
                  </a:cubicBezTo>
                  <a:cubicBezTo>
                    <a:pt x="783" y="15782"/>
                    <a:pt x="761" y="15775"/>
                    <a:pt x="750" y="15767"/>
                  </a:cubicBezTo>
                  <a:lnTo>
                    <a:pt x="5127" y="18598"/>
                  </a:lnTo>
                  <a:cubicBezTo>
                    <a:pt x="5267" y="18688"/>
                    <a:pt x="5418" y="18762"/>
                    <a:pt x="5591" y="18829"/>
                  </a:cubicBezTo>
                  <a:lnTo>
                    <a:pt x="12215" y="21376"/>
                  </a:lnTo>
                  <a:cubicBezTo>
                    <a:pt x="12604" y="21526"/>
                    <a:pt x="13025" y="21593"/>
                    <a:pt x="13436" y="21578"/>
                  </a:cubicBezTo>
                  <a:cubicBezTo>
                    <a:pt x="14311" y="21556"/>
                    <a:pt x="15154" y="21190"/>
                    <a:pt x="15543" y="20592"/>
                  </a:cubicBezTo>
                  <a:cubicBezTo>
                    <a:pt x="18482" y="16096"/>
                    <a:pt x="20460" y="11361"/>
                    <a:pt x="21367" y="6513"/>
                  </a:cubicBezTo>
                  <a:cubicBezTo>
                    <a:pt x="21378" y="6386"/>
                    <a:pt x="21378" y="6267"/>
                    <a:pt x="21356" y="6155"/>
                  </a:cubicBezTo>
                  <a:close/>
                  <a:moveTo>
                    <a:pt x="16980" y="3302"/>
                  </a:moveTo>
                  <a:cubicBezTo>
                    <a:pt x="16980" y="3309"/>
                    <a:pt x="16980" y="3309"/>
                    <a:pt x="16980" y="3317"/>
                  </a:cubicBezTo>
                  <a:cubicBezTo>
                    <a:pt x="16980" y="3324"/>
                    <a:pt x="16980" y="3332"/>
                    <a:pt x="16980" y="3332"/>
                  </a:cubicBezTo>
                  <a:cubicBezTo>
                    <a:pt x="16980" y="3332"/>
                    <a:pt x="16980" y="3339"/>
                    <a:pt x="16980" y="3339"/>
                  </a:cubicBezTo>
                  <a:cubicBezTo>
                    <a:pt x="16980" y="3332"/>
                    <a:pt x="16980" y="3324"/>
                    <a:pt x="16980" y="3309"/>
                  </a:cubicBezTo>
                  <a:cubicBezTo>
                    <a:pt x="16980" y="3302"/>
                    <a:pt x="16980" y="3302"/>
                    <a:pt x="16980" y="3302"/>
                  </a:cubicBezTo>
                  <a:close/>
                </a:path>
              </a:pathLst>
            </a:custGeom>
            <a:solidFill>
              <a:srgbClr val="925133"/>
            </a:solidFill>
            <a:ln w="12700">
              <a:miter lim="400000"/>
            </a:ln>
          </p:spPr>
          <p:txBody>
            <a:bodyPr lIns="38100" tIns="38100" rIns="38100" bIns="38100" anchor="ctr"/>
            <a:lstStyle/>
            <a:p>
              <a:pPr>
                <a:defRPr sz="3000">
                  <a:solidFill>
                    <a:srgbClr val="FFFFFF"/>
                  </a:solidFill>
                </a:defRPr>
              </a:pPr>
              <a:endParaRPr/>
            </a:p>
          </p:txBody>
        </p:sp>
        <p:sp>
          <p:nvSpPr>
            <p:cNvPr id="54" name="Shape">
              <a:extLst>
                <a:ext uri="{FF2B5EF4-FFF2-40B4-BE49-F238E27FC236}">
                  <a16:creationId xmlns:a16="http://schemas.microsoft.com/office/drawing/2014/main" id="{9F3B8DE9-14C4-4F1E-9BAB-1D01493C5C7D}"/>
                </a:ext>
              </a:extLst>
            </p:cNvPr>
            <p:cNvSpPr/>
            <p:nvPr/>
          </p:nvSpPr>
          <p:spPr>
            <a:xfrm>
              <a:off x="6128510" y="1763433"/>
              <a:ext cx="711257" cy="1134680"/>
            </a:xfrm>
            <a:custGeom>
              <a:avLst/>
              <a:gdLst/>
              <a:ahLst/>
              <a:cxnLst>
                <a:cxn ang="0">
                  <a:pos x="wd2" y="hd2"/>
                </a:cxn>
                <a:cxn ang="5400000">
                  <a:pos x="wd2" y="hd2"/>
                </a:cxn>
                <a:cxn ang="10800000">
                  <a:pos x="wd2" y="hd2"/>
                </a:cxn>
                <a:cxn ang="16200000">
                  <a:pos x="wd2" y="hd2"/>
                </a:cxn>
              </a:cxnLst>
              <a:rect l="0" t="0" r="r" b="b"/>
              <a:pathLst>
                <a:path w="21084" h="21585" extrusionOk="0">
                  <a:moveTo>
                    <a:pt x="9483" y="1"/>
                  </a:moveTo>
                  <a:cubicBezTo>
                    <a:pt x="9871" y="-8"/>
                    <a:pt x="10260" y="35"/>
                    <a:pt x="10648" y="130"/>
                  </a:cubicBezTo>
                  <a:lnTo>
                    <a:pt x="19224" y="2271"/>
                  </a:lnTo>
                  <a:cubicBezTo>
                    <a:pt x="20457" y="2580"/>
                    <a:pt x="21234" y="3397"/>
                    <a:pt x="21060" y="4240"/>
                  </a:cubicBezTo>
                  <a:cubicBezTo>
                    <a:pt x="19934" y="9829"/>
                    <a:pt x="17482" y="15272"/>
                    <a:pt x="13837" y="20448"/>
                  </a:cubicBezTo>
                  <a:cubicBezTo>
                    <a:pt x="13355" y="21145"/>
                    <a:pt x="12310" y="21558"/>
                    <a:pt x="11225" y="21583"/>
                  </a:cubicBezTo>
                  <a:cubicBezTo>
                    <a:pt x="10715" y="21592"/>
                    <a:pt x="10193" y="21523"/>
                    <a:pt x="9710" y="21351"/>
                  </a:cubicBezTo>
                  <a:lnTo>
                    <a:pt x="1497" y="18419"/>
                  </a:lnTo>
                  <a:cubicBezTo>
                    <a:pt x="197" y="17955"/>
                    <a:pt x="-366" y="16923"/>
                    <a:pt x="250" y="16046"/>
                  </a:cubicBezTo>
                  <a:cubicBezTo>
                    <a:pt x="3413" y="11428"/>
                    <a:pt x="5610" y="6596"/>
                    <a:pt x="6655" y="1643"/>
                  </a:cubicBezTo>
                  <a:cubicBezTo>
                    <a:pt x="6870" y="689"/>
                    <a:pt x="8103" y="26"/>
                    <a:pt x="9483" y="1"/>
                  </a:cubicBezTo>
                  <a:close/>
                </a:path>
              </a:pathLst>
            </a:custGeom>
            <a:solidFill>
              <a:srgbClr val="D47D59"/>
            </a:solidFill>
            <a:ln w="12700">
              <a:miter lim="400000"/>
            </a:ln>
          </p:spPr>
          <p:txBody>
            <a:bodyPr lIns="38100" tIns="38100" rIns="38100" bIns="38100" anchor="ctr"/>
            <a:lstStyle/>
            <a:p>
              <a:pPr>
                <a:defRPr sz="3000">
                  <a:solidFill>
                    <a:srgbClr val="FFFFFF"/>
                  </a:solidFill>
                </a:defRPr>
              </a:pPr>
              <a:endParaRPr/>
            </a:p>
          </p:txBody>
        </p:sp>
        <p:sp>
          <p:nvSpPr>
            <p:cNvPr id="55" name="Shape">
              <a:extLst>
                <a:ext uri="{FF2B5EF4-FFF2-40B4-BE49-F238E27FC236}">
                  <a16:creationId xmlns:a16="http://schemas.microsoft.com/office/drawing/2014/main" id="{06256611-7234-4121-8017-6BD2D86AF7E4}"/>
                </a:ext>
              </a:extLst>
            </p:cNvPr>
            <p:cNvSpPr/>
            <p:nvPr/>
          </p:nvSpPr>
          <p:spPr>
            <a:xfrm>
              <a:off x="4230004" y="4520787"/>
              <a:ext cx="1743850" cy="1142969"/>
            </a:xfrm>
            <a:custGeom>
              <a:avLst/>
              <a:gdLst/>
              <a:ahLst/>
              <a:cxnLst>
                <a:cxn ang="0">
                  <a:pos x="wd2" y="hd2"/>
                </a:cxn>
                <a:cxn ang="5400000">
                  <a:pos x="wd2" y="hd2"/>
                </a:cxn>
                <a:cxn ang="10800000">
                  <a:pos x="wd2" y="hd2"/>
                </a:cxn>
                <a:cxn ang="16200000">
                  <a:pos x="wd2" y="hd2"/>
                </a:cxn>
              </a:cxnLst>
              <a:rect l="0" t="0" r="r" b="b"/>
              <a:pathLst>
                <a:path w="21339" h="21503" extrusionOk="0">
                  <a:moveTo>
                    <a:pt x="21306" y="6803"/>
                  </a:moveTo>
                  <a:cubicBezTo>
                    <a:pt x="21295" y="6727"/>
                    <a:pt x="21284" y="6642"/>
                    <a:pt x="21267" y="6565"/>
                  </a:cubicBezTo>
                  <a:cubicBezTo>
                    <a:pt x="21262" y="6548"/>
                    <a:pt x="21256" y="6531"/>
                    <a:pt x="21251" y="6514"/>
                  </a:cubicBezTo>
                  <a:cubicBezTo>
                    <a:pt x="21228" y="6421"/>
                    <a:pt x="21195" y="6336"/>
                    <a:pt x="21162" y="6242"/>
                  </a:cubicBezTo>
                  <a:cubicBezTo>
                    <a:pt x="21145" y="6199"/>
                    <a:pt x="21134" y="6157"/>
                    <a:pt x="21112" y="6114"/>
                  </a:cubicBezTo>
                  <a:cubicBezTo>
                    <a:pt x="21051" y="5987"/>
                    <a:pt x="20985" y="5868"/>
                    <a:pt x="20902" y="5766"/>
                  </a:cubicBezTo>
                  <a:lnTo>
                    <a:pt x="20493" y="5247"/>
                  </a:lnTo>
                  <a:lnTo>
                    <a:pt x="18972" y="3317"/>
                  </a:lnTo>
                  <a:cubicBezTo>
                    <a:pt x="18961" y="3308"/>
                    <a:pt x="18955" y="3291"/>
                    <a:pt x="18944" y="3283"/>
                  </a:cubicBezTo>
                  <a:lnTo>
                    <a:pt x="16527" y="383"/>
                  </a:lnTo>
                  <a:cubicBezTo>
                    <a:pt x="16538" y="391"/>
                    <a:pt x="16543" y="408"/>
                    <a:pt x="16554" y="417"/>
                  </a:cubicBezTo>
                  <a:cubicBezTo>
                    <a:pt x="16294" y="85"/>
                    <a:pt x="15963" y="-51"/>
                    <a:pt x="15647" y="17"/>
                  </a:cubicBezTo>
                  <a:cubicBezTo>
                    <a:pt x="15426" y="60"/>
                    <a:pt x="15210" y="196"/>
                    <a:pt x="15022" y="425"/>
                  </a:cubicBezTo>
                  <a:cubicBezTo>
                    <a:pt x="10896" y="5519"/>
                    <a:pt x="6106" y="9695"/>
                    <a:pt x="807" y="12637"/>
                  </a:cubicBezTo>
                  <a:cubicBezTo>
                    <a:pt x="10" y="13079"/>
                    <a:pt x="-261" y="14610"/>
                    <a:pt x="287" y="15596"/>
                  </a:cubicBezTo>
                  <a:lnTo>
                    <a:pt x="1581" y="17943"/>
                  </a:lnTo>
                  <a:cubicBezTo>
                    <a:pt x="1642" y="18054"/>
                    <a:pt x="1714" y="18147"/>
                    <a:pt x="1786" y="18232"/>
                  </a:cubicBezTo>
                  <a:cubicBezTo>
                    <a:pt x="1775" y="18224"/>
                    <a:pt x="1769" y="18215"/>
                    <a:pt x="1758" y="18207"/>
                  </a:cubicBezTo>
                  <a:lnTo>
                    <a:pt x="4175" y="21107"/>
                  </a:lnTo>
                  <a:cubicBezTo>
                    <a:pt x="4424" y="21404"/>
                    <a:pt x="4745" y="21549"/>
                    <a:pt x="5066" y="21489"/>
                  </a:cubicBezTo>
                  <a:cubicBezTo>
                    <a:pt x="5143" y="21472"/>
                    <a:pt x="5221" y="21447"/>
                    <a:pt x="5292" y="21413"/>
                  </a:cubicBezTo>
                  <a:cubicBezTo>
                    <a:pt x="7350" y="20367"/>
                    <a:pt x="9336" y="19134"/>
                    <a:pt x="11244" y="17756"/>
                  </a:cubicBezTo>
                  <a:cubicBezTo>
                    <a:pt x="14718" y="15239"/>
                    <a:pt x="17943" y="12186"/>
                    <a:pt x="20858" y="8708"/>
                  </a:cubicBezTo>
                  <a:cubicBezTo>
                    <a:pt x="20930" y="8623"/>
                    <a:pt x="20985" y="8529"/>
                    <a:pt x="21040" y="8436"/>
                  </a:cubicBezTo>
                  <a:cubicBezTo>
                    <a:pt x="21057" y="8410"/>
                    <a:pt x="21068" y="8385"/>
                    <a:pt x="21085" y="8351"/>
                  </a:cubicBezTo>
                  <a:cubicBezTo>
                    <a:pt x="21123" y="8266"/>
                    <a:pt x="21162" y="8181"/>
                    <a:pt x="21190" y="8096"/>
                  </a:cubicBezTo>
                  <a:cubicBezTo>
                    <a:pt x="21195" y="8070"/>
                    <a:pt x="21206" y="8053"/>
                    <a:pt x="21212" y="8028"/>
                  </a:cubicBezTo>
                  <a:cubicBezTo>
                    <a:pt x="21245" y="7917"/>
                    <a:pt x="21273" y="7798"/>
                    <a:pt x="21295" y="7688"/>
                  </a:cubicBezTo>
                  <a:cubicBezTo>
                    <a:pt x="21300" y="7662"/>
                    <a:pt x="21300" y="7628"/>
                    <a:pt x="21306" y="7603"/>
                  </a:cubicBezTo>
                  <a:cubicBezTo>
                    <a:pt x="21317" y="7509"/>
                    <a:pt x="21328" y="7415"/>
                    <a:pt x="21333" y="7313"/>
                  </a:cubicBezTo>
                  <a:cubicBezTo>
                    <a:pt x="21333" y="7279"/>
                    <a:pt x="21339" y="7245"/>
                    <a:pt x="21339" y="7220"/>
                  </a:cubicBezTo>
                  <a:cubicBezTo>
                    <a:pt x="21339" y="7101"/>
                    <a:pt x="21333" y="6982"/>
                    <a:pt x="21317" y="6863"/>
                  </a:cubicBezTo>
                  <a:cubicBezTo>
                    <a:pt x="21311" y="6829"/>
                    <a:pt x="21311" y="6820"/>
                    <a:pt x="21306" y="6803"/>
                  </a:cubicBezTo>
                  <a:close/>
                </a:path>
              </a:pathLst>
            </a:custGeom>
            <a:solidFill>
              <a:srgbClr val="795B7E"/>
            </a:solidFill>
            <a:ln w="12700">
              <a:miter lim="400000"/>
            </a:ln>
          </p:spPr>
          <p:txBody>
            <a:bodyPr lIns="38100" tIns="38100" rIns="38100" bIns="38100" anchor="ctr"/>
            <a:lstStyle/>
            <a:p>
              <a:pPr>
                <a:defRPr sz="3000">
                  <a:solidFill>
                    <a:srgbClr val="FFFFFF"/>
                  </a:solidFill>
                </a:defRPr>
              </a:pPr>
              <a:endParaRPr/>
            </a:p>
          </p:txBody>
        </p:sp>
        <p:sp>
          <p:nvSpPr>
            <p:cNvPr id="56" name="Shape">
              <a:extLst>
                <a:ext uri="{FF2B5EF4-FFF2-40B4-BE49-F238E27FC236}">
                  <a16:creationId xmlns:a16="http://schemas.microsoft.com/office/drawing/2014/main" id="{1220A19D-1852-49C5-B7F0-73EC1950DE62}"/>
                </a:ext>
              </a:extLst>
            </p:cNvPr>
            <p:cNvSpPr/>
            <p:nvPr/>
          </p:nvSpPr>
          <p:spPr>
            <a:xfrm>
              <a:off x="4230000" y="4520787"/>
              <a:ext cx="1546119" cy="987818"/>
            </a:xfrm>
            <a:custGeom>
              <a:avLst/>
              <a:gdLst/>
              <a:ahLst/>
              <a:cxnLst>
                <a:cxn ang="0">
                  <a:pos x="wd2" y="hd2"/>
                </a:cxn>
                <a:cxn ang="5400000">
                  <a:pos x="wd2" y="hd2"/>
                </a:cxn>
                <a:cxn ang="10800000">
                  <a:pos x="wd2" y="hd2"/>
                </a:cxn>
                <a:cxn ang="16200000">
                  <a:pos x="wd2" y="hd2"/>
                </a:cxn>
              </a:cxnLst>
              <a:rect l="0" t="0" r="r" b="b"/>
              <a:pathLst>
                <a:path w="21127" h="21475" extrusionOk="0">
                  <a:moveTo>
                    <a:pt x="17473" y="17"/>
                  </a:moveTo>
                  <a:cubicBezTo>
                    <a:pt x="17832" y="-52"/>
                    <a:pt x="18196" y="95"/>
                    <a:pt x="18486" y="479"/>
                  </a:cubicBezTo>
                  <a:lnTo>
                    <a:pt x="20185" y="2709"/>
                  </a:lnTo>
                  <a:lnTo>
                    <a:pt x="20642" y="3309"/>
                  </a:lnTo>
                  <a:cubicBezTo>
                    <a:pt x="21309" y="4183"/>
                    <a:pt x="21284" y="5834"/>
                    <a:pt x="20592" y="6689"/>
                  </a:cubicBezTo>
                  <a:cubicBezTo>
                    <a:pt x="17337" y="10709"/>
                    <a:pt x="13743" y="14237"/>
                    <a:pt x="9857" y="17145"/>
                  </a:cubicBezTo>
                  <a:cubicBezTo>
                    <a:pt x="7726" y="18747"/>
                    <a:pt x="5509" y="20162"/>
                    <a:pt x="3211" y="21371"/>
                  </a:cubicBezTo>
                  <a:cubicBezTo>
                    <a:pt x="3125" y="21420"/>
                    <a:pt x="3044" y="21450"/>
                    <a:pt x="2958" y="21460"/>
                  </a:cubicBezTo>
                  <a:cubicBezTo>
                    <a:pt x="2513" y="21548"/>
                    <a:pt x="2062" y="21273"/>
                    <a:pt x="1766" y="20723"/>
                  </a:cubicBezTo>
                  <a:lnTo>
                    <a:pt x="320" y="18010"/>
                  </a:lnTo>
                  <a:cubicBezTo>
                    <a:pt x="-291" y="16870"/>
                    <a:pt x="12" y="15092"/>
                    <a:pt x="901" y="14590"/>
                  </a:cubicBezTo>
                  <a:cubicBezTo>
                    <a:pt x="6818" y="11190"/>
                    <a:pt x="12167" y="6365"/>
                    <a:pt x="16775" y="479"/>
                  </a:cubicBezTo>
                  <a:cubicBezTo>
                    <a:pt x="16979" y="223"/>
                    <a:pt x="17226" y="66"/>
                    <a:pt x="17473" y="17"/>
                  </a:cubicBezTo>
                  <a:close/>
                </a:path>
              </a:pathLst>
            </a:custGeom>
            <a:solidFill>
              <a:srgbClr val="AF89B6"/>
            </a:solidFill>
            <a:ln w="12700">
              <a:miter lim="400000"/>
            </a:ln>
          </p:spPr>
          <p:txBody>
            <a:bodyPr lIns="38100" tIns="38100" rIns="38100" bIns="38100" anchor="ctr"/>
            <a:lstStyle/>
            <a:p>
              <a:pPr>
                <a:defRPr sz="3000">
                  <a:solidFill>
                    <a:srgbClr val="FFFFFF"/>
                  </a:solidFill>
                </a:defRPr>
              </a:pPr>
              <a:endParaRPr/>
            </a:p>
          </p:txBody>
        </p:sp>
        <p:sp>
          <p:nvSpPr>
            <p:cNvPr id="57" name="Shape">
              <a:extLst>
                <a:ext uri="{FF2B5EF4-FFF2-40B4-BE49-F238E27FC236}">
                  <a16:creationId xmlns:a16="http://schemas.microsoft.com/office/drawing/2014/main" id="{F51FC5ED-66B4-4EB5-B1DC-35347903B24B}"/>
                </a:ext>
              </a:extLst>
            </p:cNvPr>
            <p:cNvSpPr/>
            <p:nvPr/>
          </p:nvSpPr>
          <p:spPr>
            <a:xfrm>
              <a:off x="5676481" y="4927610"/>
              <a:ext cx="1425820" cy="988010"/>
            </a:xfrm>
            <a:custGeom>
              <a:avLst/>
              <a:gdLst/>
              <a:ahLst/>
              <a:cxnLst>
                <a:cxn ang="0">
                  <a:pos x="wd2" y="hd2"/>
                </a:cxn>
                <a:cxn ang="5400000">
                  <a:pos x="wd2" y="hd2"/>
                </a:cxn>
                <a:cxn ang="10800000">
                  <a:pos x="wd2" y="hd2"/>
                </a:cxn>
                <a:cxn ang="16200000">
                  <a:pos x="wd2" y="hd2"/>
                </a:cxn>
              </a:cxnLst>
              <a:rect l="0" t="0" r="r" b="b"/>
              <a:pathLst>
                <a:path w="21345" h="21489" extrusionOk="0">
                  <a:moveTo>
                    <a:pt x="21298" y="6052"/>
                  </a:moveTo>
                  <a:cubicBezTo>
                    <a:pt x="21284" y="5974"/>
                    <a:pt x="21271" y="5905"/>
                    <a:pt x="21244" y="5826"/>
                  </a:cubicBezTo>
                  <a:cubicBezTo>
                    <a:pt x="21237" y="5807"/>
                    <a:pt x="21230" y="5797"/>
                    <a:pt x="21223" y="5777"/>
                  </a:cubicBezTo>
                  <a:cubicBezTo>
                    <a:pt x="21196" y="5689"/>
                    <a:pt x="21162" y="5610"/>
                    <a:pt x="21122" y="5521"/>
                  </a:cubicBezTo>
                  <a:cubicBezTo>
                    <a:pt x="21101" y="5482"/>
                    <a:pt x="21088" y="5443"/>
                    <a:pt x="21068" y="5403"/>
                  </a:cubicBezTo>
                  <a:cubicBezTo>
                    <a:pt x="21007" y="5285"/>
                    <a:pt x="20932" y="5177"/>
                    <a:pt x="20844" y="5089"/>
                  </a:cubicBezTo>
                  <a:lnTo>
                    <a:pt x="20411" y="4627"/>
                  </a:lnTo>
                  <a:lnTo>
                    <a:pt x="18801" y="2906"/>
                  </a:lnTo>
                  <a:cubicBezTo>
                    <a:pt x="18794" y="2896"/>
                    <a:pt x="18780" y="2887"/>
                    <a:pt x="18774" y="2877"/>
                  </a:cubicBezTo>
                  <a:lnTo>
                    <a:pt x="16216" y="311"/>
                  </a:lnTo>
                  <a:cubicBezTo>
                    <a:pt x="16222" y="321"/>
                    <a:pt x="16236" y="330"/>
                    <a:pt x="16243" y="340"/>
                  </a:cubicBezTo>
                  <a:cubicBezTo>
                    <a:pt x="15965" y="45"/>
                    <a:pt x="15627" y="-53"/>
                    <a:pt x="15309" y="26"/>
                  </a:cubicBezTo>
                  <a:cubicBezTo>
                    <a:pt x="15086" y="85"/>
                    <a:pt x="14869" y="232"/>
                    <a:pt x="14693" y="468"/>
                  </a:cubicBezTo>
                  <a:cubicBezTo>
                    <a:pt x="10707" y="5689"/>
                    <a:pt x="6011" y="10093"/>
                    <a:pt x="753" y="13357"/>
                  </a:cubicBezTo>
                  <a:cubicBezTo>
                    <a:pt x="-38" y="13849"/>
                    <a:pt x="-255" y="15333"/>
                    <a:pt x="340" y="16238"/>
                  </a:cubicBezTo>
                  <a:lnTo>
                    <a:pt x="1741" y="18371"/>
                  </a:lnTo>
                  <a:cubicBezTo>
                    <a:pt x="1809" y="18470"/>
                    <a:pt x="1883" y="18558"/>
                    <a:pt x="1958" y="18627"/>
                  </a:cubicBezTo>
                  <a:cubicBezTo>
                    <a:pt x="1951" y="18617"/>
                    <a:pt x="1937" y="18617"/>
                    <a:pt x="1931" y="18607"/>
                  </a:cubicBezTo>
                  <a:lnTo>
                    <a:pt x="4489" y="21173"/>
                  </a:lnTo>
                  <a:cubicBezTo>
                    <a:pt x="4753" y="21439"/>
                    <a:pt x="5084" y="21547"/>
                    <a:pt x="5402" y="21459"/>
                  </a:cubicBezTo>
                  <a:cubicBezTo>
                    <a:pt x="5477" y="21439"/>
                    <a:pt x="5558" y="21409"/>
                    <a:pt x="5632" y="21360"/>
                  </a:cubicBezTo>
                  <a:cubicBezTo>
                    <a:pt x="7676" y="20181"/>
                    <a:pt x="9638" y="18843"/>
                    <a:pt x="11519" y="17359"/>
                  </a:cubicBezTo>
                  <a:cubicBezTo>
                    <a:pt x="14944" y="14655"/>
                    <a:pt x="18090" y="11470"/>
                    <a:pt x="20919" y="7891"/>
                  </a:cubicBezTo>
                  <a:cubicBezTo>
                    <a:pt x="20986" y="7803"/>
                    <a:pt x="21040" y="7714"/>
                    <a:pt x="21095" y="7616"/>
                  </a:cubicBezTo>
                  <a:cubicBezTo>
                    <a:pt x="21108" y="7586"/>
                    <a:pt x="21122" y="7557"/>
                    <a:pt x="21135" y="7537"/>
                  </a:cubicBezTo>
                  <a:cubicBezTo>
                    <a:pt x="21176" y="7459"/>
                    <a:pt x="21210" y="7370"/>
                    <a:pt x="21237" y="7282"/>
                  </a:cubicBezTo>
                  <a:cubicBezTo>
                    <a:pt x="21243" y="7262"/>
                    <a:pt x="21250" y="7242"/>
                    <a:pt x="21257" y="7213"/>
                  </a:cubicBezTo>
                  <a:cubicBezTo>
                    <a:pt x="21291" y="7105"/>
                    <a:pt x="21311" y="6997"/>
                    <a:pt x="21325" y="6879"/>
                  </a:cubicBezTo>
                  <a:cubicBezTo>
                    <a:pt x="21331" y="6849"/>
                    <a:pt x="21331" y="6819"/>
                    <a:pt x="21331" y="6800"/>
                  </a:cubicBezTo>
                  <a:cubicBezTo>
                    <a:pt x="21338" y="6711"/>
                    <a:pt x="21345" y="6613"/>
                    <a:pt x="21345" y="6525"/>
                  </a:cubicBezTo>
                  <a:cubicBezTo>
                    <a:pt x="21345" y="6495"/>
                    <a:pt x="21345" y="6466"/>
                    <a:pt x="21345" y="6436"/>
                  </a:cubicBezTo>
                  <a:cubicBezTo>
                    <a:pt x="21338" y="6318"/>
                    <a:pt x="21331" y="6200"/>
                    <a:pt x="21311" y="6092"/>
                  </a:cubicBezTo>
                  <a:cubicBezTo>
                    <a:pt x="21304" y="6072"/>
                    <a:pt x="21304" y="6062"/>
                    <a:pt x="21298" y="6052"/>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58" name="Shape">
              <a:extLst>
                <a:ext uri="{FF2B5EF4-FFF2-40B4-BE49-F238E27FC236}">
                  <a16:creationId xmlns:a16="http://schemas.microsoft.com/office/drawing/2014/main" id="{3C873C19-86B9-4775-A6D8-8BEA7E3309F5}"/>
                </a:ext>
              </a:extLst>
            </p:cNvPr>
            <p:cNvSpPr/>
            <p:nvPr/>
          </p:nvSpPr>
          <p:spPr>
            <a:xfrm>
              <a:off x="5676485" y="4927610"/>
              <a:ext cx="1255499" cy="870202"/>
            </a:xfrm>
            <a:custGeom>
              <a:avLst/>
              <a:gdLst/>
              <a:ahLst/>
              <a:cxnLst>
                <a:cxn ang="0">
                  <a:pos x="wd2" y="hd2"/>
                </a:cxn>
                <a:cxn ang="5400000">
                  <a:pos x="wd2" y="hd2"/>
                </a:cxn>
                <a:cxn ang="10800000">
                  <a:pos x="wd2" y="hd2"/>
                </a:cxn>
                <a:cxn ang="16200000">
                  <a:pos x="wd2" y="hd2"/>
                </a:cxn>
              </a:cxnLst>
              <a:rect l="0" t="0" r="r" b="b"/>
              <a:pathLst>
                <a:path w="21125" h="21446" extrusionOk="0">
                  <a:moveTo>
                    <a:pt x="17221" y="35"/>
                  </a:moveTo>
                  <a:cubicBezTo>
                    <a:pt x="17579" y="-65"/>
                    <a:pt x="17959" y="46"/>
                    <a:pt x="18271" y="392"/>
                  </a:cubicBezTo>
                  <a:lnTo>
                    <a:pt x="20081" y="2341"/>
                  </a:lnTo>
                  <a:lnTo>
                    <a:pt x="20568" y="2865"/>
                  </a:lnTo>
                  <a:cubicBezTo>
                    <a:pt x="21283" y="3633"/>
                    <a:pt x="21313" y="5182"/>
                    <a:pt x="20636" y="6040"/>
                  </a:cubicBezTo>
                  <a:cubicBezTo>
                    <a:pt x="17465" y="10094"/>
                    <a:pt x="13928" y="13704"/>
                    <a:pt x="10072" y="16767"/>
                  </a:cubicBezTo>
                  <a:cubicBezTo>
                    <a:pt x="7958" y="18449"/>
                    <a:pt x="5744" y="19964"/>
                    <a:pt x="3455" y="21301"/>
                  </a:cubicBezTo>
                  <a:cubicBezTo>
                    <a:pt x="3371" y="21346"/>
                    <a:pt x="3288" y="21390"/>
                    <a:pt x="3196" y="21412"/>
                  </a:cubicBezTo>
                  <a:cubicBezTo>
                    <a:pt x="2748" y="21535"/>
                    <a:pt x="2276" y="21312"/>
                    <a:pt x="1957" y="20822"/>
                  </a:cubicBezTo>
                  <a:lnTo>
                    <a:pt x="382" y="18405"/>
                  </a:lnTo>
                  <a:cubicBezTo>
                    <a:pt x="-287" y="17380"/>
                    <a:pt x="-44" y="15698"/>
                    <a:pt x="846" y="15141"/>
                  </a:cubicBezTo>
                  <a:cubicBezTo>
                    <a:pt x="6756" y="11442"/>
                    <a:pt x="12034" y="6451"/>
                    <a:pt x="16514" y="536"/>
                  </a:cubicBezTo>
                  <a:cubicBezTo>
                    <a:pt x="16727" y="269"/>
                    <a:pt x="16970" y="102"/>
                    <a:pt x="17221" y="35"/>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59" name="Shape">
              <a:extLst>
                <a:ext uri="{FF2B5EF4-FFF2-40B4-BE49-F238E27FC236}">
                  <a16:creationId xmlns:a16="http://schemas.microsoft.com/office/drawing/2014/main" id="{A739E3BE-EF8F-4FDC-8335-AD09BDF5CBCD}"/>
                </a:ext>
              </a:extLst>
            </p:cNvPr>
            <p:cNvSpPr/>
            <p:nvPr/>
          </p:nvSpPr>
          <p:spPr>
            <a:xfrm>
              <a:off x="7394178" y="4565990"/>
              <a:ext cx="720418" cy="736965"/>
            </a:xfrm>
            <a:custGeom>
              <a:avLst/>
              <a:gdLst/>
              <a:ahLst/>
              <a:cxnLst>
                <a:cxn ang="0">
                  <a:pos x="wd2" y="hd2"/>
                </a:cxn>
                <a:cxn ang="5400000">
                  <a:pos x="wd2" y="hd2"/>
                </a:cxn>
                <a:cxn ang="10800000">
                  <a:pos x="wd2" y="hd2"/>
                </a:cxn>
                <a:cxn ang="16200000">
                  <a:pos x="wd2" y="hd2"/>
                </a:cxn>
              </a:cxnLst>
              <a:rect l="0" t="0" r="r" b="b"/>
              <a:pathLst>
                <a:path w="21158" h="21486" extrusionOk="0">
                  <a:moveTo>
                    <a:pt x="20976" y="6877"/>
                  </a:moveTo>
                  <a:cubicBezTo>
                    <a:pt x="20976" y="6877"/>
                    <a:pt x="20976" y="6864"/>
                    <a:pt x="20976" y="6864"/>
                  </a:cubicBezTo>
                  <a:cubicBezTo>
                    <a:pt x="20976" y="6851"/>
                    <a:pt x="20950" y="6824"/>
                    <a:pt x="20950" y="6811"/>
                  </a:cubicBezTo>
                  <a:cubicBezTo>
                    <a:pt x="20870" y="6613"/>
                    <a:pt x="20777" y="6416"/>
                    <a:pt x="20658" y="6244"/>
                  </a:cubicBezTo>
                  <a:cubicBezTo>
                    <a:pt x="20618" y="6192"/>
                    <a:pt x="20591" y="6139"/>
                    <a:pt x="20551" y="6086"/>
                  </a:cubicBezTo>
                  <a:cubicBezTo>
                    <a:pt x="20405" y="5889"/>
                    <a:pt x="20246" y="5717"/>
                    <a:pt x="20047" y="5559"/>
                  </a:cubicBezTo>
                  <a:cubicBezTo>
                    <a:pt x="20047" y="5559"/>
                    <a:pt x="20047" y="5559"/>
                    <a:pt x="20047" y="5559"/>
                  </a:cubicBezTo>
                  <a:lnTo>
                    <a:pt x="14245" y="1065"/>
                  </a:lnTo>
                  <a:cubicBezTo>
                    <a:pt x="14272" y="1078"/>
                    <a:pt x="14285" y="1105"/>
                    <a:pt x="14312" y="1131"/>
                  </a:cubicBezTo>
                  <a:cubicBezTo>
                    <a:pt x="14192" y="1026"/>
                    <a:pt x="14059" y="920"/>
                    <a:pt x="13913" y="841"/>
                  </a:cubicBezTo>
                  <a:lnTo>
                    <a:pt x="13090" y="380"/>
                  </a:lnTo>
                  <a:cubicBezTo>
                    <a:pt x="12533" y="64"/>
                    <a:pt x="11909" y="-55"/>
                    <a:pt x="11298" y="24"/>
                  </a:cubicBezTo>
                  <a:cubicBezTo>
                    <a:pt x="10488" y="129"/>
                    <a:pt x="9731" y="564"/>
                    <a:pt x="9240" y="1263"/>
                  </a:cubicBezTo>
                  <a:cubicBezTo>
                    <a:pt x="6665" y="4900"/>
                    <a:pt x="3837" y="8393"/>
                    <a:pt x="757" y="11740"/>
                  </a:cubicBezTo>
                  <a:cubicBezTo>
                    <a:pt x="-438" y="13045"/>
                    <a:pt x="-186" y="15101"/>
                    <a:pt x="1288" y="16076"/>
                  </a:cubicBezTo>
                  <a:lnTo>
                    <a:pt x="1938" y="16497"/>
                  </a:lnTo>
                  <a:lnTo>
                    <a:pt x="7740" y="20991"/>
                  </a:lnTo>
                  <a:cubicBezTo>
                    <a:pt x="8337" y="21400"/>
                    <a:pt x="9054" y="21545"/>
                    <a:pt x="9731" y="21466"/>
                  </a:cubicBezTo>
                  <a:cubicBezTo>
                    <a:pt x="10382" y="21387"/>
                    <a:pt x="11006" y="21084"/>
                    <a:pt x="11471" y="20583"/>
                  </a:cubicBezTo>
                  <a:cubicBezTo>
                    <a:pt x="14790" y="17064"/>
                    <a:pt x="17843" y="13387"/>
                    <a:pt x="20618" y="9552"/>
                  </a:cubicBezTo>
                  <a:cubicBezTo>
                    <a:pt x="20750" y="9368"/>
                    <a:pt x="20857" y="9170"/>
                    <a:pt x="20936" y="8959"/>
                  </a:cubicBezTo>
                  <a:cubicBezTo>
                    <a:pt x="20963" y="8893"/>
                    <a:pt x="20976" y="8827"/>
                    <a:pt x="21003" y="8761"/>
                  </a:cubicBezTo>
                  <a:cubicBezTo>
                    <a:pt x="21056" y="8616"/>
                    <a:pt x="21096" y="8472"/>
                    <a:pt x="21122" y="8327"/>
                  </a:cubicBezTo>
                  <a:cubicBezTo>
                    <a:pt x="21135" y="8261"/>
                    <a:pt x="21149" y="8182"/>
                    <a:pt x="21149" y="8116"/>
                  </a:cubicBezTo>
                  <a:cubicBezTo>
                    <a:pt x="21162" y="7958"/>
                    <a:pt x="21162" y="7813"/>
                    <a:pt x="21149" y="7654"/>
                  </a:cubicBezTo>
                  <a:cubicBezTo>
                    <a:pt x="21149" y="7602"/>
                    <a:pt x="21149" y="7536"/>
                    <a:pt x="21135" y="7483"/>
                  </a:cubicBezTo>
                  <a:cubicBezTo>
                    <a:pt x="21082" y="7286"/>
                    <a:pt x="21043" y="7075"/>
                    <a:pt x="20976" y="6877"/>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60" name="Shape">
              <a:extLst>
                <a:ext uri="{FF2B5EF4-FFF2-40B4-BE49-F238E27FC236}">
                  <a16:creationId xmlns:a16="http://schemas.microsoft.com/office/drawing/2014/main" id="{C43D5261-8913-4F35-BFF3-1895A5D81A46}"/>
                </a:ext>
              </a:extLst>
            </p:cNvPr>
            <p:cNvSpPr/>
            <p:nvPr/>
          </p:nvSpPr>
          <p:spPr>
            <a:xfrm>
              <a:off x="7394178" y="4565986"/>
              <a:ext cx="523303" cy="582835"/>
            </a:xfrm>
            <a:custGeom>
              <a:avLst/>
              <a:gdLst/>
              <a:ahLst/>
              <a:cxnLst>
                <a:cxn ang="0">
                  <a:pos x="wd2" y="hd2"/>
                </a:cxn>
                <a:cxn ang="5400000">
                  <a:pos x="wd2" y="hd2"/>
                </a:cxn>
                <a:cxn ang="10800000">
                  <a:pos x="wd2" y="hd2"/>
                </a:cxn>
                <a:cxn ang="16200000">
                  <a:pos x="wd2" y="hd2"/>
                </a:cxn>
              </a:cxnLst>
              <a:rect l="0" t="0" r="r" b="b"/>
              <a:pathLst>
                <a:path w="20413" h="21456" extrusionOk="0">
                  <a:moveTo>
                    <a:pt x="15017" y="30"/>
                  </a:moveTo>
                  <a:cubicBezTo>
                    <a:pt x="15810" y="-70"/>
                    <a:pt x="16639" y="80"/>
                    <a:pt x="17397" y="479"/>
                  </a:cubicBezTo>
                  <a:lnTo>
                    <a:pt x="18491" y="1062"/>
                  </a:lnTo>
                  <a:cubicBezTo>
                    <a:pt x="20483" y="2143"/>
                    <a:pt x="21012" y="4623"/>
                    <a:pt x="19672" y="6387"/>
                  </a:cubicBezTo>
                  <a:cubicBezTo>
                    <a:pt x="15987" y="11229"/>
                    <a:pt x="11931" y="15872"/>
                    <a:pt x="7523" y="20315"/>
                  </a:cubicBezTo>
                  <a:cubicBezTo>
                    <a:pt x="6888" y="20947"/>
                    <a:pt x="6077" y="21330"/>
                    <a:pt x="5213" y="21430"/>
                  </a:cubicBezTo>
                  <a:cubicBezTo>
                    <a:pt x="4314" y="21530"/>
                    <a:pt x="3362" y="21347"/>
                    <a:pt x="2568" y="20831"/>
                  </a:cubicBezTo>
                  <a:lnTo>
                    <a:pt x="1704" y="20299"/>
                  </a:lnTo>
                  <a:cubicBezTo>
                    <a:pt x="-235" y="19067"/>
                    <a:pt x="-588" y="16471"/>
                    <a:pt x="999" y="14824"/>
                  </a:cubicBezTo>
                  <a:cubicBezTo>
                    <a:pt x="5090" y="10597"/>
                    <a:pt x="8845" y="6187"/>
                    <a:pt x="12266" y="1594"/>
                  </a:cubicBezTo>
                  <a:cubicBezTo>
                    <a:pt x="12936" y="712"/>
                    <a:pt x="13941" y="163"/>
                    <a:pt x="15017" y="30"/>
                  </a:cubicBezTo>
                  <a:close/>
                </a:path>
              </a:pathLst>
            </a:custGeom>
            <a:solidFill>
              <a:srgbClr val="6F91B2"/>
            </a:solidFill>
            <a:ln w="12700">
              <a:miter lim="400000"/>
            </a:ln>
          </p:spPr>
          <p:txBody>
            <a:bodyPr lIns="38100" tIns="38100" rIns="38100" bIns="38100" anchor="ctr"/>
            <a:lstStyle/>
            <a:p>
              <a:pPr>
                <a:defRPr sz="3000">
                  <a:solidFill>
                    <a:srgbClr val="FFFFFF"/>
                  </a:solidFill>
                </a:defRPr>
              </a:pPr>
              <a:endParaRPr/>
            </a:p>
          </p:txBody>
        </p:sp>
        <p:sp>
          <p:nvSpPr>
            <p:cNvPr id="61" name="Freeform: Shape 60">
              <a:extLst>
                <a:ext uri="{FF2B5EF4-FFF2-40B4-BE49-F238E27FC236}">
                  <a16:creationId xmlns:a16="http://schemas.microsoft.com/office/drawing/2014/main" id="{196B1B6B-0F6B-41F7-957A-34B87AF2294B}"/>
                </a:ext>
              </a:extLst>
            </p:cNvPr>
            <p:cNvSpPr/>
            <p:nvPr/>
          </p:nvSpPr>
          <p:spPr>
            <a:xfrm>
              <a:off x="5902502" y="5741233"/>
              <a:ext cx="2302788" cy="1116766"/>
            </a:xfrm>
            <a:custGeom>
              <a:avLst/>
              <a:gdLst>
                <a:gd name="connsiteX0" fmla="*/ 1626155 w 2302788"/>
                <a:gd name="connsiteY0" fmla="*/ 875 h 1116766"/>
                <a:gd name="connsiteX1" fmla="*/ 1671780 w 2302788"/>
                <a:gd name="connsiteY1" fmla="*/ 6268 h 1116766"/>
                <a:gd name="connsiteX2" fmla="*/ 1697498 w 2302788"/>
                <a:gd name="connsiteY2" fmla="*/ 19822 h 1116766"/>
                <a:gd name="connsiteX3" fmla="*/ 1985455 w 2302788"/>
                <a:gd name="connsiteY3" fmla="*/ 238182 h 1116766"/>
                <a:gd name="connsiteX4" fmla="*/ 2066806 w 2302788"/>
                <a:gd name="connsiteY4" fmla="*/ 299637 h 1116766"/>
                <a:gd name="connsiteX5" fmla="*/ 2067236 w 2302788"/>
                <a:gd name="connsiteY5" fmla="*/ 300134 h 1116766"/>
                <a:gd name="connsiteX6" fmla="*/ 2264803 w 2302788"/>
                <a:gd name="connsiteY6" fmla="*/ 454270 h 1116766"/>
                <a:gd name="connsiteX7" fmla="*/ 2266632 w 2302788"/>
                <a:gd name="connsiteY7" fmla="*/ 456044 h 1116766"/>
                <a:gd name="connsiteX8" fmla="*/ 2282881 w 2302788"/>
                <a:gd name="connsiteY8" fmla="*/ 472792 h 1116766"/>
                <a:gd name="connsiteX9" fmla="*/ 2287400 w 2302788"/>
                <a:gd name="connsiteY9" fmla="*/ 480030 h 1116766"/>
                <a:gd name="connsiteX10" fmla="*/ 2295148 w 2302788"/>
                <a:gd name="connsiteY10" fmla="*/ 494933 h 1116766"/>
                <a:gd name="connsiteX11" fmla="*/ 2296870 w 2302788"/>
                <a:gd name="connsiteY11" fmla="*/ 498552 h 1116766"/>
                <a:gd name="connsiteX12" fmla="*/ 2299129 w 2302788"/>
                <a:gd name="connsiteY12" fmla="*/ 506713 h 1116766"/>
                <a:gd name="connsiteX13" fmla="*/ 2300528 w 2302788"/>
                <a:gd name="connsiteY13" fmla="*/ 510758 h 1116766"/>
                <a:gd name="connsiteX14" fmla="*/ 2302788 w 2302788"/>
                <a:gd name="connsiteY14" fmla="*/ 529777 h 1116766"/>
                <a:gd name="connsiteX15" fmla="*/ 2302788 w 2302788"/>
                <a:gd name="connsiteY15" fmla="*/ 533822 h 1116766"/>
                <a:gd name="connsiteX16" fmla="*/ 2300959 w 2302788"/>
                <a:gd name="connsiteY16" fmla="*/ 549647 h 1116766"/>
                <a:gd name="connsiteX17" fmla="*/ 2300098 w 2302788"/>
                <a:gd name="connsiteY17" fmla="*/ 554615 h 1116766"/>
                <a:gd name="connsiteX18" fmla="*/ 2293749 w 2302788"/>
                <a:gd name="connsiteY18" fmla="*/ 573137 h 1116766"/>
                <a:gd name="connsiteX19" fmla="*/ 2292350 w 2302788"/>
                <a:gd name="connsiteY19" fmla="*/ 575407 h 1116766"/>
                <a:gd name="connsiteX20" fmla="*/ 2283311 w 2302788"/>
                <a:gd name="connsiteY20" fmla="*/ 590310 h 1116766"/>
                <a:gd name="connsiteX21" fmla="*/ 2278792 w 2302788"/>
                <a:gd name="connsiteY21" fmla="*/ 596200 h 1116766"/>
                <a:gd name="connsiteX22" fmla="*/ 2263942 w 2302788"/>
                <a:gd name="connsiteY22" fmla="*/ 611103 h 1116766"/>
                <a:gd name="connsiteX23" fmla="*/ 1690763 w 2302788"/>
                <a:gd name="connsiteY23" fmla="*/ 1012292 h 1116766"/>
                <a:gd name="connsiteX24" fmla="*/ 1510348 w 2302788"/>
                <a:gd name="connsiteY24" fmla="*/ 1116766 h 1116766"/>
                <a:gd name="connsiteX25" fmla="*/ 88594 w 2302788"/>
                <a:gd name="connsiteY25" fmla="*/ 1116766 h 1116766"/>
                <a:gd name="connsiteX26" fmla="*/ 25930 w 2302788"/>
                <a:gd name="connsiteY26" fmla="*/ 1049099 h 1116766"/>
                <a:gd name="connsiteX27" fmla="*/ 65314 w 2302788"/>
                <a:gd name="connsiteY27" fmla="*/ 888647 h 1116766"/>
                <a:gd name="connsiteX28" fmla="*/ 334224 w 2302788"/>
                <a:gd name="connsiteY28" fmla="*/ 780638 h 1116766"/>
                <a:gd name="connsiteX29" fmla="*/ 1142461 w 2302788"/>
                <a:gd name="connsiteY29" fmla="*/ 343068 h 1116766"/>
                <a:gd name="connsiteX30" fmla="*/ 1574611 w 2302788"/>
                <a:gd name="connsiteY30" fmla="*/ 23442 h 1116766"/>
                <a:gd name="connsiteX31" fmla="*/ 1626155 w 2302788"/>
                <a:gd name="connsiteY31" fmla="*/ 875 h 1116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02788" h="1116766">
                  <a:moveTo>
                    <a:pt x="1626155" y="875"/>
                  </a:moveTo>
                  <a:cubicBezTo>
                    <a:pt x="1641435" y="-1397"/>
                    <a:pt x="1657253" y="875"/>
                    <a:pt x="1671780" y="6268"/>
                  </a:cubicBezTo>
                  <a:cubicBezTo>
                    <a:pt x="1680819" y="9462"/>
                    <a:pt x="1689428" y="14003"/>
                    <a:pt x="1697498" y="19822"/>
                  </a:cubicBezTo>
                  <a:lnTo>
                    <a:pt x="1985455" y="238182"/>
                  </a:lnTo>
                  <a:lnTo>
                    <a:pt x="2066806" y="299637"/>
                  </a:lnTo>
                  <a:cubicBezTo>
                    <a:pt x="2066806" y="299637"/>
                    <a:pt x="2067236" y="300134"/>
                    <a:pt x="2067236" y="300134"/>
                  </a:cubicBezTo>
                  <a:lnTo>
                    <a:pt x="2264803" y="454270"/>
                  </a:lnTo>
                  <a:cubicBezTo>
                    <a:pt x="2265771" y="454696"/>
                    <a:pt x="2265771" y="455619"/>
                    <a:pt x="2266632" y="456044"/>
                  </a:cubicBezTo>
                  <a:cubicBezTo>
                    <a:pt x="2272981" y="461012"/>
                    <a:pt x="2278361" y="466902"/>
                    <a:pt x="2282881" y="472792"/>
                  </a:cubicBezTo>
                  <a:cubicBezTo>
                    <a:pt x="2284710" y="475063"/>
                    <a:pt x="2286109" y="477760"/>
                    <a:pt x="2287400" y="480030"/>
                  </a:cubicBezTo>
                  <a:cubicBezTo>
                    <a:pt x="2290090" y="484572"/>
                    <a:pt x="2292888" y="489540"/>
                    <a:pt x="2295148" y="494933"/>
                  </a:cubicBezTo>
                  <a:cubicBezTo>
                    <a:pt x="2295578" y="495856"/>
                    <a:pt x="2296439" y="497204"/>
                    <a:pt x="2296870" y="498552"/>
                  </a:cubicBezTo>
                  <a:cubicBezTo>
                    <a:pt x="2297838" y="501249"/>
                    <a:pt x="2298269" y="503946"/>
                    <a:pt x="2299129" y="506713"/>
                  </a:cubicBezTo>
                  <a:cubicBezTo>
                    <a:pt x="2299668" y="508062"/>
                    <a:pt x="2300098" y="509410"/>
                    <a:pt x="2300528" y="510758"/>
                  </a:cubicBezTo>
                  <a:cubicBezTo>
                    <a:pt x="2301927" y="517074"/>
                    <a:pt x="2302788" y="523390"/>
                    <a:pt x="2302788" y="529777"/>
                  </a:cubicBezTo>
                  <a:cubicBezTo>
                    <a:pt x="2302788" y="531125"/>
                    <a:pt x="2302788" y="532474"/>
                    <a:pt x="2302788" y="533822"/>
                  </a:cubicBezTo>
                  <a:cubicBezTo>
                    <a:pt x="2302358" y="538789"/>
                    <a:pt x="2301927" y="544183"/>
                    <a:pt x="2300959" y="549647"/>
                  </a:cubicBezTo>
                  <a:cubicBezTo>
                    <a:pt x="2300528" y="551421"/>
                    <a:pt x="2300528" y="552770"/>
                    <a:pt x="2300098" y="554615"/>
                  </a:cubicBezTo>
                  <a:cubicBezTo>
                    <a:pt x="2298699" y="560931"/>
                    <a:pt x="2296439" y="567246"/>
                    <a:pt x="2293749" y="573137"/>
                  </a:cubicBezTo>
                  <a:cubicBezTo>
                    <a:pt x="2293319" y="573562"/>
                    <a:pt x="2292888" y="574485"/>
                    <a:pt x="2292350" y="575407"/>
                  </a:cubicBezTo>
                  <a:cubicBezTo>
                    <a:pt x="2290090" y="580375"/>
                    <a:pt x="2286970" y="585343"/>
                    <a:pt x="2283311" y="590310"/>
                  </a:cubicBezTo>
                  <a:cubicBezTo>
                    <a:pt x="2282450" y="592155"/>
                    <a:pt x="2281051" y="593504"/>
                    <a:pt x="2278792" y="596200"/>
                  </a:cubicBezTo>
                  <a:cubicBezTo>
                    <a:pt x="2274272" y="601594"/>
                    <a:pt x="2269753" y="606561"/>
                    <a:pt x="2263942" y="611103"/>
                  </a:cubicBezTo>
                  <a:cubicBezTo>
                    <a:pt x="2083929" y="755366"/>
                    <a:pt x="1892536" y="889580"/>
                    <a:pt x="1690763" y="1012292"/>
                  </a:cubicBezTo>
                  <a:lnTo>
                    <a:pt x="1510348" y="1116766"/>
                  </a:lnTo>
                  <a:lnTo>
                    <a:pt x="88594" y="1116766"/>
                  </a:lnTo>
                  <a:lnTo>
                    <a:pt x="25930" y="1049099"/>
                  </a:lnTo>
                  <a:cubicBezTo>
                    <a:pt x="-21526" y="997578"/>
                    <a:pt x="-1188" y="913059"/>
                    <a:pt x="65314" y="888647"/>
                  </a:cubicBezTo>
                  <a:cubicBezTo>
                    <a:pt x="156565" y="854726"/>
                    <a:pt x="246094" y="818604"/>
                    <a:pt x="334224" y="780638"/>
                  </a:cubicBezTo>
                  <a:cubicBezTo>
                    <a:pt x="620782" y="656308"/>
                    <a:pt x="891091" y="509410"/>
                    <a:pt x="1142461" y="343068"/>
                  </a:cubicBezTo>
                  <a:cubicBezTo>
                    <a:pt x="1293434" y="243149"/>
                    <a:pt x="1437627" y="136489"/>
                    <a:pt x="1574611" y="23442"/>
                  </a:cubicBezTo>
                  <a:cubicBezTo>
                    <a:pt x="1589891" y="10810"/>
                    <a:pt x="1607539" y="3146"/>
                    <a:pt x="1626155" y="875"/>
                  </a:cubicBezTo>
                  <a:close/>
                </a:path>
              </a:pathLst>
            </a:custGeom>
            <a:solidFill>
              <a:srgbClr val="925133"/>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62" name="Freeform: Shape 61">
              <a:extLst>
                <a:ext uri="{FF2B5EF4-FFF2-40B4-BE49-F238E27FC236}">
                  <a16:creationId xmlns:a16="http://schemas.microsoft.com/office/drawing/2014/main" id="{EA29873E-CFA0-4F09-9585-563D013FCA33}"/>
                </a:ext>
              </a:extLst>
            </p:cNvPr>
            <p:cNvSpPr/>
            <p:nvPr/>
          </p:nvSpPr>
          <p:spPr>
            <a:xfrm>
              <a:off x="5902511" y="5741279"/>
              <a:ext cx="2104535" cy="1116720"/>
            </a:xfrm>
            <a:custGeom>
              <a:avLst/>
              <a:gdLst>
                <a:gd name="connsiteX0" fmla="*/ 1625785 w 2104535"/>
                <a:gd name="connsiteY0" fmla="*/ 804 h 1116720"/>
                <a:gd name="connsiteX1" fmla="*/ 1696687 w 2104535"/>
                <a:gd name="connsiteY1" fmla="*/ 19773 h 1116720"/>
                <a:gd name="connsiteX2" fmla="*/ 1984653 w 2104535"/>
                <a:gd name="connsiteY2" fmla="*/ 238078 h 1116720"/>
                <a:gd name="connsiteX3" fmla="*/ 2066051 w 2104535"/>
                <a:gd name="connsiteY3" fmla="*/ 299584 h 1116720"/>
                <a:gd name="connsiteX4" fmla="*/ 2066447 w 2104535"/>
                <a:gd name="connsiteY4" fmla="*/ 456384 h 1116720"/>
                <a:gd name="connsiteX5" fmla="*/ 1076104 w 2104535"/>
                <a:gd name="connsiteY5" fmla="*/ 1087057 h 1116720"/>
                <a:gd name="connsiteX6" fmla="*/ 1012955 w 2104535"/>
                <a:gd name="connsiteY6" fmla="*/ 1116720 h 1116720"/>
                <a:gd name="connsiteX7" fmla="*/ 89144 w 2104535"/>
                <a:gd name="connsiteY7" fmla="*/ 1116720 h 1116720"/>
                <a:gd name="connsiteX8" fmla="*/ 26032 w 2104535"/>
                <a:gd name="connsiteY8" fmla="*/ 1048581 h 1116720"/>
                <a:gd name="connsiteX9" fmla="*/ 65345 w 2104535"/>
                <a:gd name="connsiteY9" fmla="*/ 888077 h 1116720"/>
                <a:gd name="connsiteX10" fmla="*/ 334298 w 2104535"/>
                <a:gd name="connsiteY10" fmla="*/ 780074 h 1116720"/>
                <a:gd name="connsiteX11" fmla="*/ 1574688 w 2104535"/>
                <a:gd name="connsiteY11" fmla="*/ 22902 h 1116720"/>
                <a:gd name="connsiteX12" fmla="*/ 1625785 w 2104535"/>
                <a:gd name="connsiteY12" fmla="*/ 804 h 111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4535" h="1116720">
                  <a:moveTo>
                    <a:pt x="1625785" y="804"/>
                  </a:moveTo>
                  <a:cubicBezTo>
                    <a:pt x="1650640" y="-2390"/>
                    <a:pt x="1675892" y="3933"/>
                    <a:pt x="1696687" y="19773"/>
                  </a:cubicBezTo>
                  <a:lnTo>
                    <a:pt x="1984653" y="238078"/>
                  </a:lnTo>
                  <a:lnTo>
                    <a:pt x="2066051" y="299584"/>
                  </a:lnTo>
                  <a:cubicBezTo>
                    <a:pt x="2117049" y="338417"/>
                    <a:pt x="2117544" y="416210"/>
                    <a:pt x="2066447" y="456384"/>
                  </a:cubicBezTo>
                  <a:cubicBezTo>
                    <a:pt x="1766153" y="696812"/>
                    <a:pt x="1434604" y="909173"/>
                    <a:pt x="1076104" y="1087057"/>
                  </a:cubicBezTo>
                  <a:lnTo>
                    <a:pt x="1012955" y="1116720"/>
                  </a:lnTo>
                  <a:lnTo>
                    <a:pt x="89144" y="1116720"/>
                  </a:lnTo>
                  <a:lnTo>
                    <a:pt x="26032" y="1048581"/>
                  </a:lnTo>
                  <a:cubicBezTo>
                    <a:pt x="-21402" y="996591"/>
                    <a:pt x="-1498" y="912475"/>
                    <a:pt x="65345" y="888077"/>
                  </a:cubicBezTo>
                  <a:cubicBezTo>
                    <a:pt x="156647" y="854162"/>
                    <a:pt x="246166" y="818459"/>
                    <a:pt x="334298" y="780074"/>
                  </a:cubicBezTo>
                  <a:cubicBezTo>
                    <a:pt x="792686" y="581632"/>
                    <a:pt x="1209879" y="324430"/>
                    <a:pt x="1574688" y="22902"/>
                  </a:cubicBezTo>
                  <a:cubicBezTo>
                    <a:pt x="1589146" y="10703"/>
                    <a:pt x="1607168" y="3039"/>
                    <a:pt x="1625785" y="804"/>
                  </a:cubicBezTo>
                  <a:close/>
                </a:path>
              </a:pathLst>
            </a:custGeom>
            <a:solidFill>
              <a:srgbClr val="D57F5A"/>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63" name="Shape">
              <a:extLst>
                <a:ext uri="{FF2B5EF4-FFF2-40B4-BE49-F238E27FC236}">
                  <a16:creationId xmlns:a16="http://schemas.microsoft.com/office/drawing/2014/main" id="{879076AF-389E-421B-81F7-C0326C18159C}"/>
                </a:ext>
              </a:extLst>
            </p:cNvPr>
            <p:cNvSpPr/>
            <p:nvPr/>
          </p:nvSpPr>
          <p:spPr>
            <a:xfrm>
              <a:off x="7845438" y="1189695"/>
              <a:ext cx="668254" cy="1485437"/>
            </a:xfrm>
            <a:custGeom>
              <a:avLst/>
              <a:gdLst/>
              <a:ahLst/>
              <a:cxnLst>
                <a:cxn ang="0">
                  <a:pos x="wd2" y="hd2"/>
                </a:cxn>
                <a:cxn ang="5400000">
                  <a:pos x="wd2" y="hd2"/>
                </a:cxn>
                <a:cxn ang="10800000">
                  <a:pos x="wd2" y="hd2"/>
                </a:cxn>
                <a:cxn ang="16200000">
                  <a:pos x="wd2" y="hd2"/>
                </a:cxn>
              </a:cxnLst>
              <a:rect l="0" t="0" r="r" b="b"/>
              <a:pathLst>
                <a:path w="20803" h="21595" extrusionOk="0">
                  <a:moveTo>
                    <a:pt x="19229" y="8196"/>
                  </a:moveTo>
                  <a:cubicBezTo>
                    <a:pt x="18962" y="7526"/>
                    <a:pt x="18652" y="6862"/>
                    <a:pt x="18328" y="6205"/>
                  </a:cubicBezTo>
                  <a:cubicBezTo>
                    <a:pt x="18314" y="6192"/>
                    <a:pt x="18314" y="6172"/>
                    <a:pt x="18300" y="6159"/>
                  </a:cubicBezTo>
                  <a:cubicBezTo>
                    <a:pt x="17991" y="5548"/>
                    <a:pt x="17653" y="4943"/>
                    <a:pt x="17287" y="4345"/>
                  </a:cubicBezTo>
                  <a:cubicBezTo>
                    <a:pt x="17146" y="4102"/>
                    <a:pt x="16865" y="3892"/>
                    <a:pt x="16485" y="3721"/>
                  </a:cubicBezTo>
                  <a:lnTo>
                    <a:pt x="10884" y="1184"/>
                  </a:lnTo>
                  <a:cubicBezTo>
                    <a:pt x="10884" y="1184"/>
                    <a:pt x="10899" y="1191"/>
                    <a:pt x="10899" y="1191"/>
                  </a:cubicBezTo>
                  <a:cubicBezTo>
                    <a:pt x="10547" y="1027"/>
                    <a:pt x="10096" y="902"/>
                    <a:pt x="9604" y="836"/>
                  </a:cubicBezTo>
                  <a:lnTo>
                    <a:pt x="4032" y="61"/>
                  </a:lnTo>
                  <a:cubicBezTo>
                    <a:pt x="3708" y="15"/>
                    <a:pt x="3384" y="-5"/>
                    <a:pt x="3075" y="2"/>
                  </a:cubicBezTo>
                  <a:cubicBezTo>
                    <a:pt x="1175" y="15"/>
                    <a:pt x="-401" y="862"/>
                    <a:pt x="92" y="1796"/>
                  </a:cubicBezTo>
                  <a:cubicBezTo>
                    <a:pt x="556" y="2643"/>
                    <a:pt x="950" y="3491"/>
                    <a:pt x="1288" y="4358"/>
                  </a:cubicBezTo>
                  <a:cubicBezTo>
                    <a:pt x="2878" y="8354"/>
                    <a:pt x="3187" y="12349"/>
                    <a:pt x="2343" y="16259"/>
                  </a:cubicBezTo>
                  <a:cubicBezTo>
                    <a:pt x="2244" y="16726"/>
                    <a:pt x="2624" y="17166"/>
                    <a:pt x="3314" y="17468"/>
                  </a:cubicBezTo>
                  <a:cubicBezTo>
                    <a:pt x="3300" y="17462"/>
                    <a:pt x="3272" y="17455"/>
                    <a:pt x="3258" y="17449"/>
                  </a:cubicBezTo>
                  <a:lnTo>
                    <a:pt x="3258" y="17449"/>
                  </a:lnTo>
                  <a:cubicBezTo>
                    <a:pt x="3258" y="17449"/>
                    <a:pt x="3258" y="17449"/>
                    <a:pt x="3258" y="17449"/>
                  </a:cubicBezTo>
                  <a:lnTo>
                    <a:pt x="8858" y="19985"/>
                  </a:lnTo>
                  <a:cubicBezTo>
                    <a:pt x="9126" y="20110"/>
                    <a:pt x="9449" y="20208"/>
                    <a:pt x="9801" y="20274"/>
                  </a:cubicBezTo>
                  <a:lnTo>
                    <a:pt x="16105" y="21483"/>
                  </a:lnTo>
                  <a:cubicBezTo>
                    <a:pt x="16513" y="21562"/>
                    <a:pt x="16921" y="21595"/>
                    <a:pt x="17329" y="21595"/>
                  </a:cubicBezTo>
                  <a:cubicBezTo>
                    <a:pt x="18849" y="21582"/>
                    <a:pt x="20228" y="21036"/>
                    <a:pt x="20383" y="20268"/>
                  </a:cubicBezTo>
                  <a:cubicBezTo>
                    <a:pt x="21199" y="16292"/>
                    <a:pt x="20833" y="12244"/>
                    <a:pt x="19229" y="8196"/>
                  </a:cubicBezTo>
                  <a:close/>
                  <a:moveTo>
                    <a:pt x="11391" y="1467"/>
                  </a:moveTo>
                  <a:cubicBezTo>
                    <a:pt x="11349" y="1434"/>
                    <a:pt x="11278" y="1401"/>
                    <a:pt x="11236" y="1368"/>
                  </a:cubicBezTo>
                  <a:cubicBezTo>
                    <a:pt x="11278" y="1408"/>
                    <a:pt x="11349" y="1434"/>
                    <a:pt x="11391" y="1467"/>
                  </a:cubicBezTo>
                  <a:close/>
                  <a:moveTo>
                    <a:pt x="3764" y="17613"/>
                  </a:moveTo>
                  <a:cubicBezTo>
                    <a:pt x="3750" y="17613"/>
                    <a:pt x="3750" y="17606"/>
                    <a:pt x="3736" y="17606"/>
                  </a:cubicBezTo>
                  <a:cubicBezTo>
                    <a:pt x="3694" y="17593"/>
                    <a:pt x="3666" y="17580"/>
                    <a:pt x="3624" y="17567"/>
                  </a:cubicBezTo>
                  <a:cubicBezTo>
                    <a:pt x="3680" y="17580"/>
                    <a:pt x="3722" y="17600"/>
                    <a:pt x="3764" y="17613"/>
                  </a:cubicBezTo>
                  <a:close/>
                </a:path>
              </a:pathLst>
            </a:custGeom>
            <a:solidFill>
              <a:srgbClr val="4A7493"/>
            </a:solidFill>
            <a:ln w="12700">
              <a:miter lim="400000"/>
            </a:ln>
          </p:spPr>
          <p:txBody>
            <a:bodyPr lIns="38100" tIns="38100" rIns="38100" bIns="38100" anchor="ctr"/>
            <a:lstStyle/>
            <a:p>
              <a:pPr>
                <a:defRPr sz="3000">
                  <a:solidFill>
                    <a:srgbClr val="FFFFFF"/>
                  </a:solidFill>
                </a:defRPr>
              </a:pPr>
              <a:endParaRPr/>
            </a:p>
          </p:txBody>
        </p:sp>
        <p:sp>
          <p:nvSpPr>
            <p:cNvPr id="64" name="Shape">
              <a:extLst>
                <a:ext uri="{FF2B5EF4-FFF2-40B4-BE49-F238E27FC236}">
                  <a16:creationId xmlns:a16="http://schemas.microsoft.com/office/drawing/2014/main" id="{F0605581-66C7-4332-B3B6-801A4DC167BA}"/>
                </a:ext>
              </a:extLst>
            </p:cNvPr>
            <p:cNvSpPr/>
            <p:nvPr/>
          </p:nvSpPr>
          <p:spPr>
            <a:xfrm>
              <a:off x="7845434" y="1189695"/>
              <a:ext cx="488009" cy="1310874"/>
            </a:xfrm>
            <a:custGeom>
              <a:avLst/>
              <a:gdLst/>
              <a:ahLst/>
              <a:cxnLst>
                <a:cxn ang="0">
                  <a:pos x="wd2" y="hd2"/>
                </a:cxn>
                <a:cxn ang="5400000">
                  <a:pos x="wd2" y="hd2"/>
                </a:cxn>
                <a:cxn ang="10800000">
                  <a:pos x="wd2" y="hd2"/>
                </a:cxn>
                <a:cxn ang="16200000">
                  <a:pos x="wd2" y="hd2"/>
                </a:cxn>
              </a:cxnLst>
              <a:rect l="0" t="0" r="r" b="b"/>
              <a:pathLst>
                <a:path w="20528" h="21600" extrusionOk="0">
                  <a:moveTo>
                    <a:pt x="4142" y="0"/>
                  </a:moveTo>
                  <a:cubicBezTo>
                    <a:pt x="4561" y="0"/>
                    <a:pt x="4998" y="22"/>
                    <a:pt x="5435" y="67"/>
                  </a:cubicBezTo>
                  <a:lnTo>
                    <a:pt x="12965" y="946"/>
                  </a:lnTo>
                  <a:cubicBezTo>
                    <a:pt x="14315" y="1102"/>
                    <a:pt x="15399" y="1512"/>
                    <a:pt x="15779" y="2048"/>
                  </a:cubicBezTo>
                  <a:cubicBezTo>
                    <a:pt x="16806" y="3478"/>
                    <a:pt x="17681" y="4931"/>
                    <a:pt x="18384" y="6420"/>
                  </a:cubicBezTo>
                  <a:cubicBezTo>
                    <a:pt x="20552" y="11009"/>
                    <a:pt x="21046" y="15597"/>
                    <a:pt x="20000" y="20095"/>
                  </a:cubicBezTo>
                  <a:cubicBezTo>
                    <a:pt x="19810" y="20967"/>
                    <a:pt x="17947" y="21585"/>
                    <a:pt x="15874" y="21600"/>
                  </a:cubicBezTo>
                  <a:cubicBezTo>
                    <a:pt x="15323" y="21600"/>
                    <a:pt x="14771" y="21563"/>
                    <a:pt x="14220" y="21473"/>
                  </a:cubicBezTo>
                  <a:lnTo>
                    <a:pt x="5702" y="20103"/>
                  </a:lnTo>
                  <a:cubicBezTo>
                    <a:pt x="4009" y="19827"/>
                    <a:pt x="2983" y="19149"/>
                    <a:pt x="3173" y="18420"/>
                  </a:cubicBezTo>
                  <a:cubicBezTo>
                    <a:pt x="4314" y="13988"/>
                    <a:pt x="3895" y="9459"/>
                    <a:pt x="1747" y="4931"/>
                  </a:cubicBezTo>
                  <a:cubicBezTo>
                    <a:pt x="1271" y="3955"/>
                    <a:pt x="739" y="2987"/>
                    <a:pt x="130" y="2026"/>
                  </a:cubicBezTo>
                  <a:cubicBezTo>
                    <a:pt x="-554" y="976"/>
                    <a:pt x="1557" y="22"/>
                    <a:pt x="4142" y="0"/>
                  </a:cubicBezTo>
                  <a:close/>
                </a:path>
              </a:pathLst>
            </a:custGeom>
            <a:solidFill>
              <a:srgbClr val="72A8D2"/>
            </a:solidFill>
            <a:ln w="12700">
              <a:miter lim="400000"/>
            </a:ln>
          </p:spPr>
          <p:txBody>
            <a:bodyPr lIns="38100" tIns="38100" rIns="38100" bIns="38100" anchor="ctr"/>
            <a:lstStyle/>
            <a:p>
              <a:pPr>
                <a:defRPr sz="3000">
                  <a:solidFill>
                    <a:srgbClr val="FFFFFF"/>
                  </a:solidFill>
                </a:defRPr>
              </a:pPr>
              <a:endParaRPr/>
            </a:p>
          </p:txBody>
        </p:sp>
        <p:sp>
          <p:nvSpPr>
            <p:cNvPr id="65" name="Shape">
              <a:extLst>
                <a:ext uri="{FF2B5EF4-FFF2-40B4-BE49-F238E27FC236}">
                  <a16:creationId xmlns:a16="http://schemas.microsoft.com/office/drawing/2014/main" id="{CF2F5B72-31D6-40E6-B816-E46CE220F36A}"/>
                </a:ext>
              </a:extLst>
            </p:cNvPr>
            <p:cNvSpPr/>
            <p:nvPr/>
          </p:nvSpPr>
          <p:spPr>
            <a:xfrm>
              <a:off x="8626139" y="794689"/>
              <a:ext cx="592328" cy="1358952"/>
            </a:xfrm>
            <a:custGeom>
              <a:avLst/>
              <a:gdLst/>
              <a:ahLst/>
              <a:cxnLst>
                <a:cxn ang="0">
                  <a:pos x="wd2" y="hd2"/>
                </a:cxn>
                <a:cxn ang="5400000">
                  <a:pos x="wd2" y="hd2"/>
                </a:cxn>
                <a:cxn ang="10800000">
                  <a:pos x="wd2" y="hd2"/>
                </a:cxn>
                <a:cxn ang="16200000">
                  <a:pos x="wd2" y="hd2"/>
                </a:cxn>
              </a:cxnLst>
              <a:rect l="0" t="0" r="r" b="b"/>
              <a:pathLst>
                <a:path w="20982" h="21581" extrusionOk="0">
                  <a:moveTo>
                    <a:pt x="17154" y="8064"/>
                  </a:moveTo>
                  <a:cubicBezTo>
                    <a:pt x="16706" y="7346"/>
                    <a:pt x="16209" y="6642"/>
                    <a:pt x="15697" y="5946"/>
                  </a:cubicBezTo>
                  <a:cubicBezTo>
                    <a:pt x="15665" y="5910"/>
                    <a:pt x="15649" y="5881"/>
                    <a:pt x="15617" y="5845"/>
                  </a:cubicBezTo>
                  <a:cubicBezTo>
                    <a:pt x="15009" y="5042"/>
                    <a:pt x="14368" y="4252"/>
                    <a:pt x="13680" y="3477"/>
                  </a:cubicBezTo>
                  <a:cubicBezTo>
                    <a:pt x="13455" y="3233"/>
                    <a:pt x="13103" y="3017"/>
                    <a:pt x="12655" y="2859"/>
                  </a:cubicBezTo>
                  <a:lnTo>
                    <a:pt x="5754" y="361"/>
                  </a:lnTo>
                  <a:cubicBezTo>
                    <a:pt x="5754" y="361"/>
                    <a:pt x="5754" y="361"/>
                    <a:pt x="5754" y="361"/>
                  </a:cubicBezTo>
                  <a:cubicBezTo>
                    <a:pt x="5321" y="203"/>
                    <a:pt x="4793" y="88"/>
                    <a:pt x="4217" y="31"/>
                  </a:cubicBezTo>
                  <a:cubicBezTo>
                    <a:pt x="3848" y="-5"/>
                    <a:pt x="3480" y="-5"/>
                    <a:pt x="3144" y="9"/>
                  </a:cubicBezTo>
                  <a:cubicBezTo>
                    <a:pt x="966" y="117"/>
                    <a:pt x="-587" y="1122"/>
                    <a:pt x="214" y="2120"/>
                  </a:cubicBezTo>
                  <a:cubicBezTo>
                    <a:pt x="998" y="3089"/>
                    <a:pt x="1703" y="4080"/>
                    <a:pt x="2359" y="5092"/>
                  </a:cubicBezTo>
                  <a:cubicBezTo>
                    <a:pt x="4921" y="9162"/>
                    <a:pt x="6106" y="13275"/>
                    <a:pt x="6090" y="17360"/>
                  </a:cubicBezTo>
                  <a:cubicBezTo>
                    <a:pt x="6074" y="17862"/>
                    <a:pt x="6602" y="18329"/>
                    <a:pt x="7451" y="18623"/>
                  </a:cubicBezTo>
                  <a:cubicBezTo>
                    <a:pt x="7435" y="18616"/>
                    <a:pt x="7403" y="18609"/>
                    <a:pt x="7387" y="18602"/>
                  </a:cubicBezTo>
                  <a:lnTo>
                    <a:pt x="7387" y="18602"/>
                  </a:lnTo>
                  <a:cubicBezTo>
                    <a:pt x="7387" y="18602"/>
                    <a:pt x="7387" y="18602"/>
                    <a:pt x="7387" y="18602"/>
                  </a:cubicBezTo>
                  <a:lnTo>
                    <a:pt x="14288" y="21100"/>
                  </a:lnTo>
                  <a:cubicBezTo>
                    <a:pt x="14624" y="21222"/>
                    <a:pt x="15009" y="21315"/>
                    <a:pt x="15441" y="21373"/>
                  </a:cubicBezTo>
                  <a:lnTo>
                    <a:pt x="16418" y="21509"/>
                  </a:lnTo>
                  <a:cubicBezTo>
                    <a:pt x="16898" y="21573"/>
                    <a:pt x="17378" y="21595"/>
                    <a:pt x="17827" y="21573"/>
                  </a:cubicBezTo>
                  <a:cubicBezTo>
                    <a:pt x="19556" y="21487"/>
                    <a:pt x="21013" y="20827"/>
                    <a:pt x="20981" y="19980"/>
                  </a:cubicBezTo>
                  <a:cubicBezTo>
                    <a:pt x="20885" y="16003"/>
                    <a:pt x="19636" y="12012"/>
                    <a:pt x="17154" y="8064"/>
                  </a:cubicBezTo>
                  <a:close/>
                  <a:moveTo>
                    <a:pt x="6346" y="634"/>
                  </a:moveTo>
                  <a:cubicBezTo>
                    <a:pt x="6282" y="598"/>
                    <a:pt x="6202" y="569"/>
                    <a:pt x="6138" y="533"/>
                  </a:cubicBezTo>
                  <a:cubicBezTo>
                    <a:pt x="6202" y="569"/>
                    <a:pt x="6282" y="598"/>
                    <a:pt x="6346" y="634"/>
                  </a:cubicBezTo>
                  <a:close/>
                  <a:moveTo>
                    <a:pt x="7803" y="18724"/>
                  </a:moveTo>
                  <a:cubicBezTo>
                    <a:pt x="7867" y="18738"/>
                    <a:pt x="7915" y="18760"/>
                    <a:pt x="7979" y="18767"/>
                  </a:cubicBezTo>
                  <a:cubicBezTo>
                    <a:pt x="7963" y="18767"/>
                    <a:pt x="7947" y="18760"/>
                    <a:pt x="7947" y="18760"/>
                  </a:cubicBezTo>
                  <a:cubicBezTo>
                    <a:pt x="7883" y="18752"/>
                    <a:pt x="7851" y="18738"/>
                    <a:pt x="7803" y="18724"/>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66" name="Shape">
              <a:extLst>
                <a:ext uri="{FF2B5EF4-FFF2-40B4-BE49-F238E27FC236}">
                  <a16:creationId xmlns:a16="http://schemas.microsoft.com/office/drawing/2014/main" id="{EA848AC7-4005-4C52-84A7-F85C3D9CDD88}"/>
                </a:ext>
              </a:extLst>
            </p:cNvPr>
            <p:cNvSpPr/>
            <p:nvPr/>
          </p:nvSpPr>
          <p:spPr>
            <a:xfrm>
              <a:off x="8626142" y="794689"/>
              <a:ext cx="397501" cy="1201273"/>
            </a:xfrm>
            <a:custGeom>
              <a:avLst/>
              <a:gdLst/>
              <a:ahLst/>
              <a:cxnLst>
                <a:cxn ang="0">
                  <a:pos x="wd2" y="hd2"/>
                </a:cxn>
                <a:cxn ang="5400000">
                  <a:pos x="wd2" y="hd2"/>
                </a:cxn>
                <a:cxn ang="10800000">
                  <a:pos x="wd2" y="hd2"/>
                </a:cxn>
                <a:cxn ang="16200000">
                  <a:pos x="wd2" y="hd2"/>
                </a:cxn>
              </a:cxnLst>
              <a:rect l="0" t="0" r="r" b="b"/>
              <a:pathLst>
                <a:path w="20691" h="21580" extrusionOk="0">
                  <a:moveTo>
                    <a:pt x="4619" y="10"/>
                  </a:moveTo>
                  <a:cubicBezTo>
                    <a:pt x="5137" y="-6"/>
                    <a:pt x="5655" y="-6"/>
                    <a:pt x="6196" y="35"/>
                  </a:cubicBezTo>
                  <a:cubicBezTo>
                    <a:pt x="7866" y="156"/>
                    <a:pt x="9302" y="554"/>
                    <a:pt x="9937" y="1098"/>
                  </a:cubicBezTo>
                  <a:cubicBezTo>
                    <a:pt x="11890" y="2779"/>
                    <a:pt x="13584" y="4509"/>
                    <a:pt x="15043" y="6287"/>
                  </a:cubicBezTo>
                  <a:cubicBezTo>
                    <a:pt x="18690" y="10753"/>
                    <a:pt x="20525" y="15268"/>
                    <a:pt x="20690" y="19767"/>
                  </a:cubicBezTo>
                  <a:cubicBezTo>
                    <a:pt x="20737" y="20725"/>
                    <a:pt x="18596" y="21480"/>
                    <a:pt x="16055" y="21570"/>
                  </a:cubicBezTo>
                  <a:cubicBezTo>
                    <a:pt x="15372" y="21594"/>
                    <a:pt x="14690" y="21578"/>
                    <a:pt x="13984" y="21497"/>
                  </a:cubicBezTo>
                  <a:lnTo>
                    <a:pt x="12549" y="21342"/>
                  </a:lnTo>
                  <a:cubicBezTo>
                    <a:pt x="10384" y="21115"/>
                    <a:pt x="8925" y="20417"/>
                    <a:pt x="8949" y="19629"/>
                  </a:cubicBezTo>
                  <a:cubicBezTo>
                    <a:pt x="8972" y="15009"/>
                    <a:pt x="7208" y="10356"/>
                    <a:pt x="3466" y="5751"/>
                  </a:cubicBezTo>
                  <a:cubicBezTo>
                    <a:pt x="2525" y="4615"/>
                    <a:pt x="1466" y="3494"/>
                    <a:pt x="314" y="2390"/>
                  </a:cubicBezTo>
                  <a:cubicBezTo>
                    <a:pt x="-863" y="1269"/>
                    <a:pt x="1419" y="132"/>
                    <a:pt x="4619" y="10"/>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67" name="Shape">
              <a:extLst>
                <a:ext uri="{FF2B5EF4-FFF2-40B4-BE49-F238E27FC236}">
                  <a16:creationId xmlns:a16="http://schemas.microsoft.com/office/drawing/2014/main" id="{4D4304AA-84A8-44E2-AB38-FDD0CEF391EA}"/>
                </a:ext>
              </a:extLst>
            </p:cNvPr>
            <p:cNvSpPr/>
            <p:nvPr/>
          </p:nvSpPr>
          <p:spPr>
            <a:xfrm>
              <a:off x="7032557" y="3752344"/>
              <a:ext cx="915657" cy="955332"/>
            </a:xfrm>
            <a:custGeom>
              <a:avLst/>
              <a:gdLst/>
              <a:ahLst/>
              <a:cxnLst>
                <a:cxn ang="0">
                  <a:pos x="wd2" y="hd2"/>
                </a:cxn>
                <a:cxn ang="5400000">
                  <a:pos x="wd2" y="hd2"/>
                </a:cxn>
                <a:cxn ang="10800000">
                  <a:pos x="wd2" y="hd2"/>
                </a:cxn>
                <a:cxn ang="16200000">
                  <a:pos x="wd2" y="hd2"/>
                </a:cxn>
              </a:cxnLst>
              <a:rect l="0" t="0" r="r" b="b"/>
              <a:pathLst>
                <a:path w="21292" h="21503" extrusionOk="0">
                  <a:moveTo>
                    <a:pt x="21218" y="8838"/>
                  </a:moveTo>
                  <a:cubicBezTo>
                    <a:pt x="21250" y="8736"/>
                    <a:pt x="21271" y="8645"/>
                    <a:pt x="21281" y="8543"/>
                  </a:cubicBezTo>
                  <a:cubicBezTo>
                    <a:pt x="21292" y="8492"/>
                    <a:pt x="21292" y="8441"/>
                    <a:pt x="21292" y="8380"/>
                  </a:cubicBezTo>
                  <a:cubicBezTo>
                    <a:pt x="21292" y="8289"/>
                    <a:pt x="21292" y="8187"/>
                    <a:pt x="21281" y="8095"/>
                  </a:cubicBezTo>
                  <a:cubicBezTo>
                    <a:pt x="21281" y="8044"/>
                    <a:pt x="21271" y="7994"/>
                    <a:pt x="21260" y="7943"/>
                  </a:cubicBezTo>
                  <a:cubicBezTo>
                    <a:pt x="21239" y="7841"/>
                    <a:pt x="21218" y="7749"/>
                    <a:pt x="21187" y="7648"/>
                  </a:cubicBezTo>
                  <a:cubicBezTo>
                    <a:pt x="21176" y="7617"/>
                    <a:pt x="21176" y="7576"/>
                    <a:pt x="21166" y="7546"/>
                  </a:cubicBezTo>
                  <a:cubicBezTo>
                    <a:pt x="21166" y="7536"/>
                    <a:pt x="21155" y="7525"/>
                    <a:pt x="21155" y="7525"/>
                  </a:cubicBezTo>
                  <a:cubicBezTo>
                    <a:pt x="21092" y="7352"/>
                    <a:pt x="20998" y="7200"/>
                    <a:pt x="20893" y="7047"/>
                  </a:cubicBezTo>
                  <a:cubicBezTo>
                    <a:pt x="20872" y="7017"/>
                    <a:pt x="20840" y="6986"/>
                    <a:pt x="20819" y="6956"/>
                  </a:cubicBezTo>
                  <a:cubicBezTo>
                    <a:pt x="20703" y="6803"/>
                    <a:pt x="20567" y="6661"/>
                    <a:pt x="20409" y="6549"/>
                  </a:cubicBezTo>
                  <a:cubicBezTo>
                    <a:pt x="20409" y="6549"/>
                    <a:pt x="20409" y="6549"/>
                    <a:pt x="20409" y="6549"/>
                  </a:cubicBezTo>
                  <a:lnTo>
                    <a:pt x="15816" y="3079"/>
                  </a:lnTo>
                  <a:cubicBezTo>
                    <a:pt x="15837" y="3090"/>
                    <a:pt x="15847" y="3110"/>
                    <a:pt x="15858" y="3130"/>
                  </a:cubicBezTo>
                  <a:cubicBezTo>
                    <a:pt x="15774" y="3059"/>
                    <a:pt x="15679" y="2988"/>
                    <a:pt x="15585" y="2937"/>
                  </a:cubicBezTo>
                  <a:lnTo>
                    <a:pt x="11086" y="322"/>
                  </a:lnTo>
                  <a:cubicBezTo>
                    <a:pt x="10623" y="58"/>
                    <a:pt x="10108" y="-44"/>
                    <a:pt x="9614" y="17"/>
                  </a:cubicBezTo>
                  <a:cubicBezTo>
                    <a:pt x="8931" y="98"/>
                    <a:pt x="8290" y="475"/>
                    <a:pt x="7922" y="1106"/>
                  </a:cubicBezTo>
                  <a:cubicBezTo>
                    <a:pt x="5767" y="4707"/>
                    <a:pt x="3297" y="8166"/>
                    <a:pt x="512" y="11453"/>
                  </a:cubicBezTo>
                  <a:cubicBezTo>
                    <a:pt x="-308" y="12430"/>
                    <a:pt x="-119" y="13874"/>
                    <a:pt x="911" y="14627"/>
                  </a:cubicBezTo>
                  <a:lnTo>
                    <a:pt x="5000" y="17588"/>
                  </a:lnTo>
                  <a:lnTo>
                    <a:pt x="9593" y="21057"/>
                  </a:lnTo>
                  <a:cubicBezTo>
                    <a:pt x="10087" y="21414"/>
                    <a:pt x="10686" y="21556"/>
                    <a:pt x="11265" y="21485"/>
                  </a:cubicBezTo>
                  <a:cubicBezTo>
                    <a:pt x="11811" y="21414"/>
                    <a:pt x="12337" y="21159"/>
                    <a:pt x="12726" y="20712"/>
                  </a:cubicBezTo>
                  <a:cubicBezTo>
                    <a:pt x="15826" y="17140"/>
                    <a:pt x="18591" y="13366"/>
                    <a:pt x="20987" y="9408"/>
                  </a:cubicBezTo>
                  <a:cubicBezTo>
                    <a:pt x="21071" y="9276"/>
                    <a:pt x="21134" y="9133"/>
                    <a:pt x="21176" y="8991"/>
                  </a:cubicBezTo>
                  <a:cubicBezTo>
                    <a:pt x="21197" y="8930"/>
                    <a:pt x="21208" y="8889"/>
                    <a:pt x="21218" y="8838"/>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68" name="Shape">
              <a:extLst>
                <a:ext uri="{FF2B5EF4-FFF2-40B4-BE49-F238E27FC236}">
                  <a16:creationId xmlns:a16="http://schemas.microsoft.com/office/drawing/2014/main" id="{1E2BC0DF-ABE1-4BED-8F8C-74F0B8C63B65}"/>
                </a:ext>
              </a:extLst>
            </p:cNvPr>
            <p:cNvSpPr/>
            <p:nvPr/>
          </p:nvSpPr>
          <p:spPr>
            <a:xfrm>
              <a:off x="7032557" y="3752344"/>
              <a:ext cx="718799" cy="801679"/>
            </a:xfrm>
            <a:custGeom>
              <a:avLst/>
              <a:gdLst/>
              <a:ahLst/>
              <a:cxnLst>
                <a:cxn ang="0">
                  <a:pos x="wd2" y="hd2"/>
                </a:cxn>
                <a:cxn ang="5400000">
                  <a:pos x="wd2" y="hd2"/>
                </a:cxn>
                <a:cxn ang="10800000">
                  <a:pos x="wd2" y="hd2"/>
                </a:cxn>
                <a:cxn ang="16200000">
                  <a:pos x="wd2" y="hd2"/>
                </a:cxn>
              </a:cxnLst>
              <a:rect l="0" t="0" r="r" b="b"/>
              <a:pathLst>
                <a:path w="20804" h="21485" extrusionOk="0">
                  <a:moveTo>
                    <a:pt x="11986" y="22"/>
                  </a:moveTo>
                  <a:cubicBezTo>
                    <a:pt x="12600" y="-51"/>
                    <a:pt x="13255" y="58"/>
                    <a:pt x="13817" y="385"/>
                  </a:cubicBezTo>
                  <a:lnTo>
                    <a:pt x="19417" y="3499"/>
                  </a:lnTo>
                  <a:cubicBezTo>
                    <a:pt x="20751" y="4238"/>
                    <a:pt x="21209" y="5837"/>
                    <a:pt x="20411" y="7084"/>
                  </a:cubicBezTo>
                  <a:cubicBezTo>
                    <a:pt x="17441" y="11785"/>
                    <a:pt x="14000" y="16279"/>
                    <a:pt x="10128" y="20544"/>
                  </a:cubicBezTo>
                  <a:cubicBezTo>
                    <a:pt x="9657" y="21077"/>
                    <a:pt x="9003" y="21379"/>
                    <a:pt x="8309" y="21464"/>
                  </a:cubicBezTo>
                  <a:cubicBezTo>
                    <a:pt x="7590" y="21549"/>
                    <a:pt x="6844" y="21380"/>
                    <a:pt x="6229" y="20955"/>
                  </a:cubicBezTo>
                  <a:lnTo>
                    <a:pt x="1140" y="17430"/>
                  </a:lnTo>
                  <a:cubicBezTo>
                    <a:pt x="-142" y="16534"/>
                    <a:pt x="-391" y="14813"/>
                    <a:pt x="643" y="13650"/>
                  </a:cubicBezTo>
                  <a:cubicBezTo>
                    <a:pt x="4096" y="9737"/>
                    <a:pt x="7184" y="5618"/>
                    <a:pt x="9866" y="1330"/>
                  </a:cubicBezTo>
                  <a:cubicBezTo>
                    <a:pt x="10337" y="567"/>
                    <a:pt x="11135" y="119"/>
                    <a:pt x="11986" y="22"/>
                  </a:cubicBezTo>
                  <a:close/>
                </a:path>
              </a:pathLst>
            </a:custGeom>
            <a:solidFill>
              <a:srgbClr val="D290E4"/>
            </a:solidFill>
            <a:ln w="12700">
              <a:miter lim="400000"/>
            </a:ln>
          </p:spPr>
          <p:txBody>
            <a:bodyPr lIns="38100" tIns="38100" rIns="38100" bIns="38100" anchor="ctr"/>
            <a:lstStyle/>
            <a:p>
              <a:pPr>
                <a:defRPr sz="3000">
                  <a:solidFill>
                    <a:srgbClr val="FFFFFF"/>
                  </a:solidFill>
                </a:defRPr>
              </a:pPr>
              <a:endParaRPr/>
            </a:p>
          </p:txBody>
        </p:sp>
        <p:sp>
          <p:nvSpPr>
            <p:cNvPr id="69" name="Shape">
              <a:extLst>
                <a:ext uri="{FF2B5EF4-FFF2-40B4-BE49-F238E27FC236}">
                  <a16:creationId xmlns:a16="http://schemas.microsoft.com/office/drawing/2014/main" id="{7F3634CE-2979-487B-9248-C51528E0FB51}"/>
                </a:ext>
              </a:extLst>
            </p:cNvPr>
            <p:cNvSpPr/>
            <p:nvPr/>
          </p:nvSpPr>
          <p:spPr>
            <a:xfrm>
              <a:off x="8207827" y="3616733"/>
              <a:ext cx="850712" cy="864173"/>
            </a:xfrm>
            <a:custGeom>
              <a:avLst/>
              <a:gdLst/>
              <a:ahLst/>
              <a:cxnLst>
                <a:cxn ang="0">
                  <a:pos x="wd2" y="hd2"/>
                </a:cxn>
                <a:cxn ang="5400000">
                  <a:pos x="wd2" y="hd2"/>
                </a:cxn>
                <a:cxn ang="10800000">
                  <a:pos x="wd2" y="hd2"/>
                </a:cxn>
                <a:cxn ang="16200000">
                  <a:pos x="wd2" y="hd2"/>
                </a:cxn>
              </a:cxnLst>
              <a:rect l="0" t="0" r="r" b="b"/>
              <a:pathLst>
                <a:path w="21600" h="21529" extrusionOk="0">
                  <a:moveTo>
                    <a:pt x="21531" y="8875"/>
                  </a:moveTo>
                  <a:cubicBezTo>
                    <a:pt x="21554" y="8763"/>
                    <a:pt x="21577" y="8661"/>
                    <a:pt x="21589" y="8549"/>
                  </a:cubicBezTo>
                  <a:cubicBezTo>
                    <a:pt x="21600" y="8492"/>
                    <a:pt x="21600" y="8425"/>
                    <a:pt x="21600" y="8368"/>
                  </a:cubicBezTo>
                  <a:cubicBezTo>
                    <a:pt x="21600" y="8267"/>
                    <a:pt x="21600" y="8166"/>
                    <a:pt x="21589" y="8064"/>
                  </a:cubicBezTo>
                  <a:cubicBezTo>
                    <a:pt x="21577" y="8008"/>
                    <a:pt x="21577" y="7952"/>
                    <a:pt x="21566" y="7884"/>
                  </a:cubicBezTo>
                  <a:cubicBezTo>
                    <a:pt x="21543" y="7783"/>
                    <a:pt x="21520" y="7681"/>
                    <a:pt x="21485" y="7580"/>
                  </a:cubicBezTo>
                  <a:cubicBezTo>
                    <a:pt x="21474" y="7546"/>
                    <a:pt x="21474" y="7501"/>
                    <a:pt x="21462" y="7467"/>
                  </a:cubicBezTo>
                  <a:cubicBezTo>
                    <a:pt x="21462" y="7456"/>
                    <a:pt x="21451" y="7445"/>
                    <a:pt x="21451" y="7434"/>
                  </a:cubicBezTo>
                  <a:cubicBezTo>
                    <a:pt x="21382" y="7242"/>
                    <a:pt x="21290" y="7073"/>
                    <a:pt x="21175" y="6904"/>
                  </a:cubicBezTo>
                  <a:cubicBezTo>
                    <a:pt x="21152" y="6870"/>
                    <a:pt x="21129" y="6837"/>
                    <a:pt x="21095" y="6803"/>
                  </a:cubicBezTo>
                  <a:cubicBezTo>
                    <a:pt x="20969" y="6634"/>
                    <a:pt x="20831" y="6488"/>
                    <a:pt x="20659" y="6352"/>
                  </a:cubicBezTo>
                  <a:lnTo>
                    <a:pt x="15643" y="2512"/>
                  </a:lnTo>
                  <a:cubicBezTo>
                    <a:pt x="15632" y="2501"/>
                    <a:pt x="15597" y="2490"/>
                    <a:pt x="15586" y="2478"/>
                  </a:cubicBezTo>
                  <a:cubicBezTo>
                    <a:pt x="15414" y="2355"/>
                    <a:pt x="15230" y="2242"/>
                    <a:pt x="15024" y="2163"/>
                  </a:cubicBezTo>
                  <a:lnTo>
                    <a:pt x="9893" y="170"/>
                  </a:lnTo>
                  <a:cubicBezTo>
                    <a:pt x="9492" y="12"/>
                    <a:pt x="9078" y="-33"/>
                    <a:pt x="8677" y="23"/>
                  </a:cubicBezTo>
                  <a:cubicBezTo>
                    <a:pt x="8677" y="23"/>
                    <a:pt x="8677" y="23"/>
                    <a:pt x="8677" y="23"/>
                  </a:cubicBezTo>
                  <a:cubicBezTo>
                    <a:pt x="8275" y="68"/>
                    <a:pt x="7885" y="226"/>
                    <a:pt x="7541" y="451"/>
                  </a:cubicBezTo>
                  <a:cubicBezTo>
                    <a:pt x="7495" y="485"/>
                    <a:pt x="7449" y="530"/>
                    <a:pt x="7403" y="575"/>
                  </a:cubicBezTo>
                  <a:cubicBezTo>
                    <a:pt x="7288" y="665"/>
                    <a:pt x="7173" y="755"/>
                    <a:pt x="7070" y="868"/>
                  </a:cubicBezTo>
                  <a:cubicBezTo>
                    <a:pt x="7001" y="947"/>
                    <a:pt x="6955" y="1037"/>
                    <a:pt x="6898" y="1116"/>
                  </a:cubicBezTo>
                  <a:cubicBezTo>
                    <a:pt x="6829" y="1206"/>
                    <a:pt x="6760" y="1285"/>
                    <a:pt x="6703" y="1386"/>
                  </a:cubicBezTo>
                  <a:cubicBezTo>
                    <a:pt x="6703" y="1386"/>
                    <a:pt x="6703" y="1386"/>
                    <a:pt x="6703" y="1386"/>
                  </a:cubicBezTo>
                  <a:cubicBezTo>
                    <a:pt x="4855" y="4877"/>
                    <a:pt x="2777" y="8289"/>
                    <a:pt x="448" y="11578"/>
                  </a:cubicBezTo>
                  <a:cubicBezTo>
                    <a:pt x="344" y="11724"/>
                    <a:pt x="264" y="11882"/>
                    <a:pt x="195" y="12039"/>
                  </a:cubicBezTo>
                  <a:cubicBezTo>
                    <a:pt x="184" y="12062"/>
                    <a:pt x="184" y="12073"/>
                    <a:pt x="172" y="12096"/>
                  </a:cubicBezTo>
                  <a:cubicBezTo>
                    <a:pt x="149" y="12141"/>
                    <a:pt x="149" y="12186"/>
                    <a:pt x="126" y="12231"/>
                  </a:cubicBezTo>
                  <a:cubicBezTo>
                    <a:pt x="92" y="12332"/>
                    <a:pt x="69" y="12422"/>
                    <a:pt x="46" y="12524"/>
                  </a:cubicBezTo>
                  <a:cubicBezTo>
                    <a:pt x="34" y="12558"/>
                    <a:pt x="34" y="12591"/>
                    <a:pt x="23" y="12636"/>
                  </a:cubicBezTo>
                  <a:cubicBezTo>
                    <a:pt x="11" y="12681"/>
                    <a:pt x="11" y="12726"/>
                    <a:pt x="11" y="12783"/>
                  </a:cubicBezTo>
                  <a:cubicBezTo>
                    <a:pt x="0" y="12862"/>
                    <a:pt x="0" y="12940"/>
                    <a:pt x="0" y="13031"/>
                  </a:cubicBezTo>
                  <a:cubicBezTo>
                    <a:pt x="0" y="13087"/>
                    <a:pt x="0" y="13132"/>
                    <a:pt x="11" y="13188"/>
                  </a:cubicBezTo>
                  <a:cubicBezTo>
                    <a:pt x="11" y="13233"/>
                    <a:pt x="23" y="13267"/>
                    <a:pt x="23" y="13312"/>
                  </a:cubicBezTo>
                  <a:cubicBezTo>
                    <a:pt x="34" y="13380"/>
                    <a:pt x="46" y="13447"/>
                    <a:pt x="69" y="13515"/>
                  </a:cubicBezTo>
                  <a:cubicBezTo>
                    <a:pt x="80" y="13582"/>
                    <a:pt x="103" y="13639"/>
                    <a:pt x="115" y="13706"/>
                  </a:cubicBezTo>
                  <a:cubicBezTo>
                    <a:pt x="126" y="13729"/>
                    <a:pt x="126" y="13751"/>
                    <a:pt x="138" y="13774"/>
                  </a:cubicBezTo>
                  <a:cubicBezTo>
                    <a:pt x="138" y="13785"/>
                    <a:pt x="138" y="13796"/>
                    <a:pt x="149" y="13808"/>
                  </a:cubicBezTo>
                  <a:cubicBezTo>
                    <a:pt x="149" y="13808"/>
                    <a:pt x="149" y="13808"/>
                    <a:pt x="149" y="13808"/>
                  </a:cubicBezTo>
                  <a:cubicBezTo>
                    <a:pt x="172" y="13864"/>
                    <a:pt x="207" y="13920"/>
                    <a:pt x="230" y="13977"/>
                  </a:cubicBezTo>
                  <a:cubicBezTo>
                    <a:pt x="253" y="14033"/>
                    <a:pt x="287" y="14089"/>
                    <a:pt x="310" y="14157"/>
                  </a:cubicBezTo>
                  <a:cubicBezTo>
                    <a:pt x="344" y="14225"/>
                    <a:pt x="390" y="14292"/>
                    <a:pt x="436" y="14348"/>
                  </a:cubicBezTo>
                  <a:cubicBezTo>
                    <a:pt x="459" y="14382"/>
                    <a:pt x="482" y="14427"/>
                    <a:pt x="517" y="14461"/>
                  </a:cubicBezTo>
                  <a:cubicBezTo>
                    <a:pt x="539" y="14495"/>
                    <a:pt x="562" y="14529"/>
                    <a:pt x="597" y="14562"/>
                  </a:cubicBezTo>
                  <a:cubicBezTo>
                    <a:pt x="677" y="14664"/>
                    <a:pt x="781" y="14754"/>
                    <a:pt x="872" y="14833"/>
                  </a:cubicBezTo>
                  <a:cubicBezTo>
                    <a:pt x="907" y="14855"/>
                    <a:pt x="930" y="14889"/>
                    <a:pt x="953" y="14911"/>
                  </a:cubicBezTo>
                  <a:cubicBezTo>
                    <a:pt x="953" y="14911"/>
                    <a:pt x="964" y="14923"/>
                    <a:pt x="964" y="14923"/>
                  </a:cubicBezTo>
                  <a:lnTo>
                    <a:pt x="5980" y="18763"/>
                  </a:lnTo>
                  <a:cubicBezTo>
                    <a:pt x="5980" y="18763"/>
                    <a:pt x="5980" y="18763"/>
                    <a:pt x="5980" y="18763"/>
                  </a:cubicBezTo>
                  <a:lnTo>
                    <a:pt x="5980" y="18763"/>
                  </a:lnTo>
                  <a:cubicBezTo>
                    <a:pt x="5980" y="18763"/>
                    <a:pt x="5980" y="18763"/>
                    <a:pt x="5980" y="18763"/>
                  </a:cubicBezTo>
                  <a:lnTo>
                    <a:pt x="5980" y="18763"/>
                  </a:lnTo>
                  <a:cubicBezTo>
                    <a:pt x="6117" y="18864"/>
                    <a:pt x="6267" y="18954"/>
                    <a:pt x="6427" y="19033"/>
                  </a:cubicBezTo>
                  <a:lnTo>
                    <a:pt x="11179" y="21285"/>
                  </a:lnTo>
                  <a:cubicBezTo>
                    <a:pt x="11626" y="21499"/>
                    <a:pt x="12120" y="21567"/>
                    <a:pt x="12591" y="21511"/>
                  </a:cubicBezTo>
                  <a:cubicBezTo>
                    <a:pt x="13268" y="21432"/>
                    <a:pt x="13899" y="21083"/>
                    <a:pt x="14324" y="20508"/>
                  </a:cubicBezTo>
                  <a:cubicBezTo>
                    <a:pt x="16906" y="16950"/>
                    <a:pt x="19236" y="13278"/>
                    <a:pt x="21302" y="9495"/>
                  </a:cubicBezTo>
                  <a:cubicBezTo>
                    <a:pt x="21382" y="9337"/>
                    <a:pt x="21439" y="9179"/>
                    <a:pt x="21497" y="9021"/>
                  </a:cubicBezTo>
                  <a:cubicBezTo>
                    <a:pt x="21508" y="8977"/>
                    <a:pt x="21520" y="8932"/>
                    <a:pt x="21531" y="8875"/>
                  </a:cubicBezTo>
                  <a:close/>
                </a:path>
              </a:pathLst>
            </a:custGeom>
            <a:solidFill>
              <a:srgbClr val="9A6C32"/>
            </a:solidFill>
            <a:ln w="12700">
              <a:miter lim="400000"/>
            </a:ln>
          </p:spPr>
          <p:txBody>
            <a:bodyPr lIns="38100" tIns="38100" rIns="38100" bIns="38100" anchor="ctr"/>
            <a:lstStyle/>
            <a:p>
              <a:pPr>
                <a:defRPr sz="3000">
                  <a:solidFill>
                    <a:srgbClr val="FFFFFF"/>
                  </a:solidFill>
                </a:defRPr>
              </a:pPr>
              <a:endParaRPr/>
            </a:p>
          </p:txBody>
        </p:sp>
        <p:sp>
          <p:nvSpPr>
            <p:cNvPr id="70" name="Shape">
              <a:extLst>
                <a:ext uri="{FF2B5EF4-FFF2-40B4-BE49-F238E27FC236}">
                  <a16:creationId xmlns:a16="http://schemas.microsoft.com/office/drawing/2014/main" id="{4078D580-EDFB-4CE2-9495-7377CFA2E76E}"/>
                </a:ext>
              </a:extLst>
            </p:cNvPr>
            <p:cNvSpPr/>
            <p:nvPr/>
          </p:nvSpPr>
          <p:spPr>
            <a:xfrm>
              <a:off x="8207823" y="3616733"/>
              <a:ext cx="653678" cy="708858"/>
            </a:xfrm>
            <a:custGeom>
              <a:avLst/>
              <a:gdLst/>
              <a:ahLst/>
              <a:cxnLst>
                <a:cxn ang="0">
                  <a:pos x="wd2" y="hd2"/>
                </a:cxn>
                <a:cxn ang="5400000">
                  <a:pos x="wd2" y="hd2"/>
                </a:cxn>
                <a:cxn ang="10800000">
                  <a:pos x="wd2" y="hd2"/>
                </a:cxn>
                <a:cxn ang="16200000">
                  <a:pos x="wd2" y="hd2"/>
                </a:cxn>
              </a:cxnLst>
              <a:rect l="0" t="0" r="r" b="b"/>
              <a:pathLst>
                <a:path w="20563" h="21520" extrusionOk="0">
                  <a:moveTo>
                    <a:pt x="10757" y="20"/>
                  </a:moveTo>
                  <a:cubicBezTo>
                    <a:pt x="11254" y="-35"/>
                    <a:pt x="11766" y="20"/>
                    <a:pt x="12264" y="198"/>
                  </a:cubicBezTo>
                  <a:lnTo>
                    <a:pt x="18620" y="2627"/>
                  </a:lnTo>
                  <a:cubicBezTo>
                    <a:pt x="20355" y="3286"/>
                    <a:pt x="21066" y="5262"/>
                    <a:pt x="20184" y="6854"/>
                  </a:cubicBezTo>
                  <a:cubicBezTo>
                    <a:pt x="17639" y="11451"/>
                    <a:pt x="14752" y="15938"/>
                    <a:pt x="11539" y="20275"/>
                  </a:cubicBezTo>
                  <a:cubicBezTo>
                    <a:pt x="11013" y="20975"/>
                    <a:pt x="10230" y="21400"/>
                    <a:pt x="9391" y="21496"/>
                  </a:cubicBezTo>
                  <a:cubicBezTo>
                    <a:pt x="8808" y="21565"/>
                    <a:pt x="8197" y="21483"/>
                    <a:pt x="7642" y="21222"/>
                  </a:cubicBezTo>
                  <a:lnTo>
                    <a:pt x="1755" y="18477"/>
                  </a:lnTo>
                  <a:cubicBezTo>
                    <a:pt x="49" y="17681"/>
                    <a:pt x="-534" y="15596"/>
                    <a:pt x="547" y="14072"/>
                  </a:cubicBezTo>
                  <a:cubicBezTo>
                    <a:pt x="3433" y="10051"/>
                    <a:pt x="6007" y="5907"/>
                    <a:pt x="8297" y="1653"/>
                  </a:cubicBezTo>
                  <a:cubicBezTo>
                    <a:pt x="8823" y="747"/>
                    <a:pt x="9747" y="143"/>
                    <a:pt x="10757" y="20"/>
                  </a:cubicBezTo>
                  <a:close/>
                </a:path>
              </a:pathLst>
            </a:custGeom>
            <a:solidFill>
              <a:srgbClr val="D39650"/>
            </a:solidFill>
            <a:ln w="12700">
              <a:miter lim="400000"/>
            </a:ln>
          </p:spPr>
          <p:txBody>
            <a:bodyPr lIns="38100" tIns="38100" rIns="38100" bIns="38100" anchor="ctr"/>
            <a:lstStyle/>
            <a:p>
              <a:pPr>
                <a:defRPr sz="3000">
                  <a:solidFill>
                    <a:srgbClr val="FFFFFF"/>
                  </a:solidFill>
                </a:defRPr>
              </a:pPr>
              <a:endParaRPr/>
            </a:p>
          </p:txBody>
        </p:sp>
        <p:sp>
          <p:nvSpPr>
            <p:cNvPr id="71" name="Shape">
              <a:extLst>
                <a:ext uri="{FF2B5EF4-FFF2-40B4-BE49-F238E27FC236}">
                  <a16:creationId xmlns:a16="http://schemas.microsoft.com/office/drawing/2014/main" id="{AE676533-F93C-465F-88D3-61B7734F7A46}"/>
                </a:ext>
              </a:extLst>
            </p:cNvPr>
            <p:cNvSpPr/>
            <p:nvPr/>
          </p:nvSpPr>
          <p:spPr>
            <a:xfrm>
              <a:off x="9398810" y="2074996"/>
              <a:ext cx="672461" cy="1321765"/>
            </a:xfrm>
            <a:custGeom>
              <a:avLst/>
              <a:gdLst/>
              <a:ahLst/>
              <a:cxnLst>
                <a:cxn ang="0">
                  <a:pos x="wd2" y="hd2"/>
                </a:cxn>
                <a:cxn ang="5400000">
                  <a:pos x="wd2" y="hd2"/>
                </a:cxn>
                <a:cxn ang="10800000">
                  <a:pos x="wd2" y="hd2"/>
                </a:cxn>
                <a:cxn ang="16200000">
                  <a:pos x="wd2" y="hd2"/>
                </a:cxn>
              </a:cxnLst>
              <a:rect l="0" t="0" r="r" b="b"/>
              <a:pathLst>
                <a:path w="21071" h="21586" extrusionOk="0">
                  <a:moveTo>
                    <a:pt x="20302" y="4027"/>
                  </a:moveTo>
                  <a:cubicBezTo>
                    <a:pt x="20302" y="4019"/>
                    <a:pt x="20302" y="4012"/>
                    <a:pt x="20288" y="4012"/>
                  </a:cubicBezTo>
                  <a:cubicBezTo>
                    <a:pt x="20274" y="3997"/>
                    <a:pt x="20260" y="3982"/>
                    <a:pt x="20245" y="3968"/>
                  </a:cubicBezTo>
                  <a:cubicBezTo>
                    <a:pt x="20160" y="3857"/>
                    <a:pt x="20061" y="3761"/>
                    <a:pt x="19934" y="3665"/>
                  </a:cubicBezTo>
                  <a:cubicBezTo>
                    <a:pt x="19891" y="3635"/>
                    <a:pt x="19863" y="3606"/>
                    <a:pt x="19820" y="3576"/>
                  </a:cubicBezTo>
                  <a:cubicBezTo>
                    <a:pt x="19665" y="3473"/>
                    <a:pt x="19495" y="3370"/>
                    <a:pt x="19296" y="3288"/>
                  </a:cubicBezTo>
                  <a:lnTo>
                    <a:pt x="13107" y="771"/>
                  </a:lnTo>
                  <a:cubicBezTo>
                    <a:pt x="13135" y="778"/>
                    <a:pt x="13135" y="793"/>
                    <a:pt x="13163" y="801"/>
                  </a:cubicBezTo>
                  <a:cubicBezTo>
                    <a:pt x="12710" y="609"/>
                    <a:pt x="12172" y="476"/>
                    <a:pt x="11563" y="439"/>
                  </a:cubicBezTo>
                  <a:lnTo>
                    <a:pt x="4679" y="11"/>
                  </a:lnTo>
                  <a:cubicBezTo>
                    <a:pt x="4424" y="-4"/>
                    <a:pt x="4169" y="-4"/>
                    <a:pt x="3914" y="11"/>
                  </a:cubicBezTo>
                  <a:cubicBezTo>
                    <a:pt x="2286" y="122"/>
                    <a:pt x="1025" y="889"/>
                    <a:pt x="1209" y="1790"/>
                  </a:cubicBezTo>
                  <a:cubicBezTo>
                    <a:pt x="1875" y="5141"/>
                    <a:pt x="1861" y="8522"/>
                    <a:pt x="1223" y="11896"/>
                  </a:cubicBezTo>
                  <a:lnTo>
                    <a:pt x="1223" y="11896"/>
                  </a:lnTo>
                  <a:lnTo>
                    <a:pt x="1223" y="11896"/>
                  </a:lnTo>
                  <a:cubicBezTo>
                    <a:pt x="940" y="13343"/>
                    <a:pt x="558" y="14782"/>
                    <a:pt x="48" y="16222"/>
                  </a:cubicBezTo>
                  <a:cubicBezTo>
                    <a:pt x="48" y="16222"/>
                    <a:pt x="48" y="16222"/>
                    <a:pt x="48" y="16222"/>
                  </a:cubicBezTo>
                  <a:cubicBezTo>
                    <a:pt x="5" y="16355"/>
                    <a:pt x="-9" y="16480"/>
                    <a:pt x="5" y="16613"/>
                  </a:cubicBezTo>
                  <a:cubicBezTo>
                    <a:pt x="5" y="16635"/>
                    <a:pt x="5" y="16650"/>
                    <a:pt x="5" y="16672"/>
                  </a:cubicBezTo>
                  <a:cubicBezTo>
                    <a:pt x="5" y="16694"/>
                    <a:pt x="19" y="16717"/>
                    <a:pt x="33" y="16731"/>
                  </a:cubicBezTo>
                  <a:cubicBezTo>
                    <a:pt x="62" y="16827"/>
                    <a:pt x="90" y="16923"/>
                    <a:pt x="147" y="17019"/>
                  </a:cubicBezTo>
                  <a:cubicBezTo>
                    <a:pt x="161" y="17034"/>
                    <a:pt x="161" y="17056"/>
                    <a:pt x="175" y="17078"/>
                  </a:cubicBezTo>
                  <a:cubicBezTo>
                    <a:pt x="175" y="17086"/>
                    <a:pt x="189" y="17086"/>
                    <a:pt x="189" y="17093"/>
                  </a:cubicBezTo>
                  <a:cubicBezTo>
                    <a:pt x="189" y="17100"/>
                    <a:pt x="203" y="17108"/>
                    <a:pt x="203" y="17115"/>
                  </a:cubicBezTo>
                  <a:cubicBezTo>
                    <a:pt x="288" y="17233"/>
                    <a:pt x="402" y="17344"/>
                    <a:pt x="543" y="17440"/>
                  </a:cubicBezTo>
                  <a:cubicBezTo>
                    <a:pt x="558" y="17455"/>
                    <a:pt x="572" y="17469"/>
                    <a:pt x="586" y="17477"/>
                  </a:cubicBezTo>
                  <a:cubicBezTo>
                    <a:pt x="614" y="17492"/>
                    <a:pt x="643" y="17506"/>
                    <a:pt x="671" y="17528"/>
                  </a:cubicBezTo>
                  <a:cubicBezTo>
                    <a:pt x="798" y="17617"/>
                    <a:pt x="954" y="17698"/>
                    <a:pt x="1124" y="17772"/>
                  </a:cubicBezTo>
                  <a:cubicBezTo>
                    <a:pt x="1152" y="17779"/>
                    <a:pt x="1167" y="17794"/>
                    <a:pt x="1181" y="17802"/>
                  </a:cubicBezTo>
                  <a:lnTo>
                    <a:pt x="7370" y="20319"/>
                  </a:lnTo>
                  <a:lnTo>
                    <a:pt x="7370" y="20319"/>
                  </a:lnTo>
                  <a:lnTo>
                    <a:pt x="7370" y="20319"/>
                  </a:lnTo>
                  <a:cubicBezTo>
                    <a:pt x="7682" y="20452"/>
                    <a:pt x="8064" y="20548"/>
                    <a:pt x="8475" y="20607"/>
                  </a:cubicBezTo>
                  <a:lnTo>
                    <a:pt x="12668" y="21175"/>
                  </a:lnTo>
                  <a:lnTo>
                    <a:pt x="15359" y="21537"/>
                  </a:lnTo>
                  <a:cubicBezTo>
                    <a:pt x="15755" y="21589"/>
                    <a:pt x="16138" y="21596"/>
                    <a:pt x="16520" y="21574"/>
                  </a:cubicBezTo>
                  <a:cubicBezTo>
                    <a:pt x="17838" y="21485"/>
                    <a:pt x="18971" y="20969"/>
                    <a:pt x="19226" y="20238"/>
                  </a:cubicBezTo>
                  <a:cubicBezTo>
                    <a:pt x="21138" y="14967"/>
                    <a:pt x="21591" y="9622"/>
                    <a:pt x="20458" y="4351"/>
                  </a:cubicBezTo>
                  <a:cubicBezTo>
                    <a:pt x="20430" y="4241"/>
                    <a:pt x="20373" y="4130"/>
                    <a:pt x="20302" y="4027"/>
                  </a:cubicBezTo>
                  <a:close/>
                  <a:moveTo>
                    <a:pt x="14127" y="1524"/>
                  </a:moveTo>
                  <a:cubicBezTo>
                    <a:pt x="14112" y="1502"/>
                    <a:pt x="14098" y="1480"/>
                    <a:pt x="14084" y="1458"/>
                  </a:cubicBezTo>
                  <a:cubicBezTo>
                    <a:pt x="14098" y="1473"/>
                    <a:pt x="14112" y="1487"/>
                    <a:pt x="14127" y="1509"/>
                  </a:cubicBezTo>
                  <a:cubicBezTo>
                    <a:pt x="14127" y="1517"/>
                    <a:pt x="14127" y="1524"/>
                    <a:pt x="14127" y="1524"/>
                  </a:cubicBezTo>
                  <a:close/>
                </a:path>
              </a:pathLst>
            </a:custGeom>
            <a:solidFill>
              <a:srgbClr val="676F47"/>
            </a:solidFill>
            <a:ln w="12700">
              <a:miter lim="400000"/>
            </a:ln>
          </p:spPr>
          <p:txBody>
            <a:bodyPr lIns="38100" tIns="38100" rIns="38100" bIns="38100" anchor="ctr"/>
            <a:lstStyle/>
            <a:p>
              <a:pPr>
                <a:defRPr sz="3000">
                  <a:solidFill>
                    <a:srgbClr val="FFFFFF"/>
                  </a:solidFill>
                </a:defRPr>
              </a:pPr>
              <a:endParaRPr/>
            </a:p>
          </p:txBody>
        </p:sp>
        <p:sp>
          <p:nvSpPr>
            <p:cNvPr id="72" name="Shape">
              <a:extLst>
                <a:ext uri="{FF2B5EF4-FFF2-40B4-BE49-F238E27FC236}">
                  <a16:creationId xmlns:a16="http://schemas.microsoft.com/office/drawing/2014/main" id="{7AA3FD43-FFE9-44BB-AD33-99B26EFE5D54}"/>
                </a:ext>
              </a:extLst>
            </p:cNvPr>
            <p:cNvSpPr/>
            <p:nvPr/>
          </p:nvSpPr>
          <p:spPr>
            <a:xfrm>
              <a:off x="9398810" y="2074996"/>
              <a:ext cx="475136" cy="1168083"/>
            </a:xfrm>
            <a:custGeom>
              <a:avLst/>
              <a:gdLst/>
              <a:ahLst/>
              <a:cxnLst>
                <a:cxn ang="0">
                  <a:pos x="wd2" y="hd2"/>
                </a:cxn>
                <a:cxn ang="5400000">
                  <a:pos x="wd2" y="hd2"/>
                </a:cxn>
                <a:cxn ang="10800000">
                  <a:pos x="wd2" y="hd2"/>
                </a:cxn>
                <a:cxn ang="16200000">
                  <a:pos x="wd2" y="hd2"/>
                </a:cxn>
              </a:cxnLst>
              <a:rect l="0" t="0" r="r" b="b"/>
              <a:pathLst>
                <a:path w="20547" h="21584" extrusionOk="0">
                  <a:moveTo>
                    <a:pt x="5411" y="13"/>
                  </a:moveTo>
                  <a:cubicBezTo>
                    <a:pt x="5743" y="-4"/>
                    <a:pt x="6095" y="-4"/>
                    <a:pt x="6467" y="13"/>
                  </a:cubicBezTo>
                  <a:lnTo>
                    <a:pt x="15967" y="497"/>
                  </a:lnTo>
                  <a:cubicBezTo>
                    <a:pt x="17921" y="597"/>
                    <a:pt x="19485" y="1249"/>
                    <a:pt x="19700" y="2084"/>
                  </a:cubicBezTo>
                  <a:cubicBezTo>
                    <a:pt x="21264" y="8048"/>
                    <a:pt x="20639" y="14095"/>
                    <a:pt x="18000" y="20059"/>
                  </a:cubicBezTo>
                  <a:cubicBezTo>
                    <a:pt x="17628" y="20886"/>
                    <a:pt x="16084" y="21471"/>
                    <a:pt x="14266" y="21571"/>
                  </a:cubicBezTo>
                  <a:cubicBezTo>
                    <a:pt x="13758" y="21596"/>
                    <a:pt x="13210" y="21588"/>
                    <a:pt x="12663" y="21529"/>
                  </a:cubicBezTo>
                  <a:lnTo>
                    <a:pt x="8949" y="21120"/>
                  </a:lnTo>
                  <a:lnTo>
                    <a:pt x="3163" y="20477"/>
                  </a:lnTo>
                  <a:cubicBezTo>
                    <a:pt x="974" y="20234"/>
                    <a:pt x="-336" y="19316"/>
                    <a:pt x="75" y="18363"/>
                  </a:cubicBezTo>
                  <a:cubicBezTo>
                    <a:pt x="778" y="16735"/>
                    <a:pt x="1326" y="15106"/>
                    <a:pt x="1697" y="13469"/>
                  </a:cubicBezTo>
                  <a:cubicBezTo>
                    <a:pt x="2577" y="9652"/>
                    <a:pt x="2596" y="5826"/>
                    <a:pt x="1677" y="2034"/>
                  </a:cubicBezTo>
                  <a:cubicBezTo>
                    <a:pt x="1423" y="1007"/>
                    <a:pt x="3163" y="130"/>
                    <a:pt x="5411" y="13"/>
                  </a:cubicBezTo>
                  <a:close/>
                </a:path>
              </a:pathLst>
            </a:custGeom>
            <a:solidFill>
              <a:srgbClr val="939C69"/>
            </a:solidFill>
            <a:ln w="12700">
              <a:miter lim="400000"/>
            </a:ln>
          </p:spPr>
          <p:txBody>
            <a:bodyPr lIns="38100" tIns="38100" rIns="38100" bIns="38100" anchor="ctr"/>
            <a:lstStyle/>
            <a:p>
              <a:pPr>
                <a:defRPr sz="3000">
                  <a:solidFill>
                    <a:srgbClr val="FFFFFF"/>
                  </a:solidFill>
                </a:defRPr>
              </a:pPr>
              <a:endParaRPr/>
            </a:p>
          </p:txBody>
        </p:sp>
        <p:sp>
          <p:nvSpPr>
            <p:cNvPr id="73" name="Shape">
              <a:extLst>
                <a:ext uri="{FF2B5EF4-FFF2-40B4-BE49-F238E27FC236}">
                  <a16:creationId xmlns:a16="http://schemas.microsoft.com/office/drawing/2014/main" id="{25851DF6-D710-4921-9BF0-8390B2D4F970}"/>
                </a:ext>
              </a:extLst>
            </p:cNvPr>
            <p:cNvSpPr/>
            <p:nvPr/>
          </p:nvSpPr>
          <p:spPr>
            <a:xfrm>
              <a:off x="9016087" y="3818885"/>
              <a:ext cx="864725" cy="848313"/>
            </a:xfrm>
            <a:custGeom>
              <a:avLst/>
              <a:gdLst/>
              <a:ahLst/>
              <a:cxnLst>
                <a:cxn ang="0">
                  <a:pos x="wd2" y="hd2"/>
                </a:cxn>
                <a:cxn ang="5400000">
                  <a:pos x="wd2" y="hd2"/>
                </a:cxn>
                <a:cxn ang="10800000">
                  <a:pos x="wd2" y="hd2"/>
                </a:cxn>
                <a:cxn ang="16200000">
                  <a:pos x="wd2" y="hd2"/>
                </a:cxn>
              </a:cxnLst>
              <a:rect l="0" t="0" r="r" b="b"/>
              <a:pathLst>
                <a:path w="21600" h="21551" extrusionOk="0">
                  <a:moveTo>
                    <a:pt x="21577" y="8717"/>
                  </a:moveTo>
                  <a:cubicBezTo>
                    <a:pt x="21589" y="8625"/>
                    <a:pt x="21600" y="8522"/>
                    <a:pt x="21600" y="8430"/>
                  </a:cubicBezTo>
                  <a:cubicBezTo>
                    <a:pt x="21600" y="8373"/>
                    <a:pt x="21600" y="8315"/>
                    <a:pt x="21589" y="8258"/>
                  </a:cubicBezTo>
                  <a:cubicBezTo>
                    <a:pt x="21589" y="8177"/>
                    <a:pt x="21577" y="8085"/>
                    <a:pt x="21566" y="8005"/>
                  </a:cubicBezTo>
                  <a:cubicBezTo>
                    <a:pt x="21555" y="7948"/>
                    <a:pt x="21544" y="7890"/>
                    <a:pt x="21532" y="7833"/>
                  </a:cubicBezTo>
                  <a:cubicBezTo>
                    <a:pt x="21510" y="7753"/>
                    <a:pt x="21498" y="7672"/>
                    <a:pt x="21476" y="7603"/>
                  </a:cubicBezTo>
                  <a:cubicBezTo>
                    <a:pt x="21465" y="7580"/>
                    <a:pt x="21465" y="7557"/>
                    <a:pt x="21453" y="7534"/>
                  </a:cubicBezTo>
                  <a:cubicBezTo>
                    <a:pt x="21442" y="7511"/>
                    <a:pt x="21431" y="7500"/>
                    <a:pt x="21431" y="7477"/>
                  </a:cubicBezTo>
                  <a:cubicBezTo>
                    <a:pt x="21363" y="7281"/>
                    <a:pt x="21261" y="7098"/>
                    <a:pt x="21148" y="6926"/>
                  </a:cubicBezTo>
                  <a:cubicBezTo>
                    <a:pt x="21137" y="6903"/>
                    <a:pt x="21115" y="6891"/>
                    <a:pt x="21103" y="6868"/>
                  </a:cubicBezTo>
                  <a:cubicBezTo>
                    <a:pt x="20979" y="6696"/>
                    <a:pt x="20832" y="6524"/>
                    <a:pt x="20652" y="6397"/>
                  </a:cubicBezTo>
                  <a:cubicBezTo>
                    <a:pt x="20652" y="6397"/>
                    <a:pt x="20652" y="6397"/>
                    <a:pt x="20652" y="6397"/>
                  </a:cubicBezTo>
                  <a:lnTo>
                    <a:pt x="15717" y="2481"/>
                  </a:lnTo>
                  <a:cubicBezTo>
                    <a:pt x="15729" y="2481"/>
                    <a:pt x="15729" y="2493"/>
                    <a:pt x="15729" y="2504"/>
                  </a:cubicBezTo>
                  <a:cubicBezTo>
                    <a:pt x="15469" y="2298"/>
                    <a:pt x="15164" y="2137"/>
                    <a:pt x="14825" y="2045"/>
                  </a:cubicBezTo>
                  <a:lnTo>
                    <a:pt x="9428" y="610"/>
                  </a:lnTo>
                  <a:lnTo>
                    <a:pt x="8852" y="460"/>
                  </a:lnTo>
                  <a:lnTo>
                    <a:pt x="7418" y="81"/>
                  </a:lnTo>
                  <a:cubicBezTo>
                    <a:pt x="7102" y="1"/>
                    <a:pt x="6786" y="-22"/>
                    <a:pt x="6481" y="24"/>
                  </a:cubicBezTo>
                  <a:cubicBezTo>
                    <a:pt x="6131" y="70"/>
                    <a:pt x="5815" y="208"/>
                    <a:pt x="5521" y="391"/>
                  </a:cubicBezTo>
                  <a:cubicBezTo>
                    <a:pt x="5431" y="449"/>
                    <a:pt x="5341" y="483"/>
                    <a:pt x="5250" y="552"/>
                  </a:cubicBezTo>
                  <a:cubicBezTo>
                    <a:pt x="5217" y="575"/>
                    <a:pt x="5194" y="621"/>
                    <a:pt x="5160" y="644"/>
                  </a:cubicBezTo>
                  <a:cubicBezTo>
                    <a:pt x="5025" y="770"/>
                    <a:pt x="4889" y="896"/>
                    <a:pt x="4776" y="1046"/>
                  </a:cubicBezTo>
                  <a:cubicBezTo>
                    <a:pt x="4731" y="1115"/>
                    <a:pt x="4697" y="1207"/>
                    <a:pt x="4652" y="1275"/>
                  </a:cubicBezTo>
                  <a:cubicBezTo>
                    <a:pt x="4584" y="1402"/>
                    <a:pt x="4494" y="1528"/>
                    <a:pt x="4449" y="1666"/>
                  </a:cubicBezTo>
                  <a:cubicBezTo>
                    <a:pt x="4449" y="1666"/>
                    <a:pt x="4449" y="1666"/>
                    <a:pt x="4449" y="1666"/>
                  </a:cubicBezTo>
                  <a:cubicBezTo>
                    <a:pt x="3274" y="5042"/>
                    <a:pt x="1874" y="8361"/>
                    <a:pt x="260" y="11622"/>
                  </a:cubicBezTo>
                  <a:cubicBezTo>
                    <a:pt x="181" y="11771"/>
                    <a:pt x="124" y="11921"/>
                    <a:pt x="90" y="12081"/>
                  </a:cubicBezTo>
                  <a:cubicBezTo>
                    <a:pt x="90" y="12093"/>
                    <a:pt x="79" y="12116"/>
                    <a:pt x="79" y="12127"/>
                  </a:cubicBezTo>
                  <a:cubicBezTo>
                    <a:pt x="68" y="12173"/>
                    <a:pt x="68" y="12208"/>
                    <a:pt x="56" y="12254"/>
                  </a:cubicBezTo>
                  <a:cubicBezTo>
                    <a:pt x="34" y="12357"/>
                    <a:pt x="23" y="12449"/>
                    <a:pt x="11" y="12552"/>
                  </a:cubicBezTo>
                  <a:cubicBezTo>
                    <a:pt x="11" y="12587"/>
                    <a:pt x="0" y="12610"/>
                    <a:pt x="0" y="12644"/>
                  </a:cubicBezTo>
                  <a:cubicBezTo>
                    <a:pt x="0" y="12690"/>
                    <a:pt x="0" y="12724"/>
                    <a:pt x="0" y="12759"/>
                  </a:cubicBezTo>
                  <a:cubicBezTo>
                    <a:pt x="0" y="12839"/>
                    <a:pt x="0" y="12931"/>
                    <a:pt x="11" y="13011"/>
                  </a:cubicBezTo>
                  <a:cubicBezTo>
                    <a:pt x="11" y="13057"/>
                    <a:pt x="23" y="13103"/>
                    <a:pt x="23" y="13149"/>
                  </a:cubicBezTo>
                  <a:cubicBezTo>
                    <a:pt x="23" y="13184"/>
                    <a:pt x="34" y="13218"/>
                    <a:pt x="45" y="13241"/>
                  </a:cubicBezTo>
                  <a:cubicBezTo>
                    <a:pt x="56" y="13321"/>
                    <a:pt x="79" y="13390"/>
                    <a:pt x="102" y="13471"/>
                  </a:cubicBezTo>
                  <a:cubicBezTo>
                    <a:pt x="113" y="13505"/>
                    <a:pt x="113" y="13540"/>
                    <a:pt x="124" y="13574"/>
                  </a:cubicBezTo>
                  <a:cubicBezTo>
                    <a:pt x="124" y="13586"/>
                    <a:pt x="135" y="13597"/>
                    <a:pt x="147" y="13620"/>
                  </a:cubicBezTo>
                  <a:cubicBezTo>
                    <a:pt x="147" y="13620"/>
                    <a:pt x="147" y="13620"/>
                    <a:pt x="147" y="13620"/>
                  </a:cubicBezTo>
                  <a:cubicBezTo>
                    <a:pt x="158" y="13643"/>
                    <a:pt x="158" y="13677"/>
                    <a:pt x="169" y="13700"/>
                  </a:cubicBezTo>
                  <a:cubicBezTo>
                    <a:pt x="226" y="13850"/>
                    <a:pt x="305" y="13987"/>
                    <a:pt x="395" y="14125"/>
                  </a:cubicBezTo>
                  <a:cubicBezTo>
                    <a:pt x="406" y="14148"/>
                    <a:pt x="418" y="14160"/>
                    <a:pt x="429" y="14183"/>
                  </a:cubicBezTo>
                  <a:cubicBezTo>
                    <a:pt x="452" y="14206"/>
                    <a:pt x="474" y="14229"/>
                    <a:pt x="485" y="14252"/>
                  </a:cubicBezTo>
                  <a:cubicBezTo>
                    <a:pt x="553" y="14332"/>
                    <a:pt x="610" y="14412"/>
                    <a:pt x="689" y="14493"/>
                  </a:cubicBezTo>
                  <a:cubicBezTo>
                    <a:pt x="723" y="14539"/>
                    <a:pt x="768" y="14573"/>
                    <a:pt x="813" y="14608"/>
                  </a:cubicBezTo>
                  <a:cubicBezTo>
                    <a:pt x="847" y="14642"/>
                    <a:pt x="892" y="14688"/>
                    <a:pt x="926" y="14722"/>
                  </a:cubicBezTo>
                  <a:lnTo>
                    <a:pt x="948" y="14734"/>
                  </a:lnTo>
                  <a:lnTo>
                    <a:pt x="5860" y="18627"/>
                  </a:lnTo>
                  <a:cubicBezTo>
                    <a:pt x="6075" y="18788"/>
                    <a:pt x="6312" y="18925"/>
                    <a:pt x="6571" y="19017"/>
                  </a:cubicBezTo>
                  <a:lnTo>
                    <a:pt x="8254" y="19591"/>
                  </a:lnTo>
                  <a:lnTo>
                    <a:pt x="13561" y="21417"/>
                  </a:lnTo>
                  <a:cubicBezTo>
                    <a:pt x="13922" y="21544"/>
                    <a:pt x="14306" y="21578"/>
                    <a:pt x="14667" y="21532"/>
                  </a:cubicBezTo>
                  <a:cubicBezTo>
                    <a:pt x="15446" y="21429"/>
                    <a:pt x="16158" y="20969"/>
                    <a:pt x="16542" y="20223"/>
                  </a:cubicBezTo>
                  <a:cubicBezTo>
                    <a:pt x="18405" y="16652"/>
                    <a:pt x="20031" y="12988"/>
                    <a:pt x="21397" y="9268"/>
                  </a:cubicBezTo>
                  <a:cubicBezTo>
                    <a:pt x="21453" y="9130"/>
                    <a:pt x="21487" y="8980"/>
                    <a:pt x="21510" y="8843"/>
                  </a:cubicBezTo>
                  <a:cubicBezTo>
                    <a:pt x="21566" y="8809"/>
                    <a:pt x="21566" y="8763"/>
                    <a:pt x="21577" y="8717"/>
                  </a:cubicBezTo>
                  <a:close/>
                </a:path>
              </a:pathLst>
            </a:custGeom>
            <a:solidFill>
              <a:srgbClr val="435846"/>
            </a:solidFill>
            <a:ln w="12700">
              <a:miter lim="400000"/>
            </a:ln>
          </p:spPr>
          <p:txBody>
            <a:bodyPr lIns="38100" tIns="38100" rIns="38100" bIns="38100" anchor="ctr"/>
            <a:lstStyle/>
            <a:p>
              <a:pPr>
                <a:defRPr sz="3000">
                  <a:solidFill>
                    <a:srgbClr val="FFFFFF"/>
                  </a:solidFill>
                </a:defRPr>
              </a:pPr>
              <a:endParaRPr/>
            </a:p>
          </p:txBody>
        </p:sp>
        <p:sp>
          <p:nvSpPr>
            <p:cNvPr id="74" name="Shape">
              <a:extLst>
                <a:ext uri="{FF2B5EF4-FFF2-40B4-BE49-F238E27FC236}">
                  <a16:creationId xmlns:a16="http://schemas.microsoft.com/office/drawing/2014/main" id="{1530EA69-C340-4674-85A0-D27710F25CC0}"/>
                </a:ext>
              </a:extLst>
            </p:cNvPr>
            <p:cNvSpPr/>
            <p:nvPr/>
          </p:nvSpPr>
          <p:spPr>
            <a:xfrm>
              <a:off x="8885865" y="4882404"/>
              <a:ext cx="1246248" cy="1109441"/>
            </a:xfrm>
            <a:custGeom>
              <a:avLst/>
              <a:gdLst/>
              <a:ahLst/>
              <a:cxnLst>
                <a:cxn ang="0">
                  <a:pos x="wd2" y="hd2"/>
                </a:cxn>
                <a:cxn ang="5400000">
                  <a:pos x="wd2" y="hd2"/>
                </a:cxn>
                <a:cxn ang="10800000">
                  <a:pos x="wd2" y="hd2"/>
                </a:cxn>
                <a:cxn ang="16200000">
                  <a:pos x="wd2" y="hd2"/>
                </a:cxn>
              </a:cxnLst>
              <a:rect l="0" t="0" r="r" b="b"/>
              <a:pathLst>
                <a:path w="21337" h="21524" extrusionOk="0">
                  <a:moveTo>
                    <a:pt x="21301" y="9923"/>
                  </a:moveTo>
                  <a:cubicBezTo>
                    <a:pt x="21309" y="9879"/>
                    <a:pt x="21317" y="9826"/>
                    <a:pt x="21325" y="9782"/>
                  </a:cubicBezTo>
                  <a:cubicBezTo>
                    <a:pt x="21340" y="9668"/>
                    <a:pt x="21340" y="9554"/>
                    <a:pt x="21332" y="9440"/>
                  </a:cubicBezTo>
                  <a:cubicBezTo>
                    <a:pt x="21332" y="9405"/>
                    <a:pt x="21332" y="9379"/>
                    <a:pt x="21332" y="9344"/>
                  </a:cubicBezTo>
                  <a:cubicBezTo>
                    <a:pt x="21317" y="9204"/>
                    <a:pt x="21294" y="9063"/>
                    <a:pt x="21255" y="8923"/>
                  </a:cubicBezTo>
                  <a:cubicBezTo>
                    <a:pt x="21255" y="8914"/>
                    <a:pt x="21255" y="8905"/>
                    <a:pt x="21247" y="8897"/>
                  </a:cubicBezTo>
                  <a:cubicBezTo>
                    <a:pt x="21239" y="8879"/>
                    <a:pt x="21224" y="8861"/>
                    <a:pt x="21216" y="8835"/>
                  </a:cubicBezTo>
                  <a:cubicBezTo>
                    <a:pt x="21177" y="8712"/>
                    <a:pt x="21123" y="8598"/>
                    <a:pt x="21061" y="8493"/>
                  </a:cubicBezTo>
                  <a:cubicBezTo>
                    <a:pt x="21038" y="8458"/>
                    <a:pt x="21023" y="8423"/>
                    <a:pt x="20999" y="8388"/>
                  </a:cubicBezTo>
                  <a:cubicBezTo>
                    <a:pt x="20914" y="8256"/>
                    <a:pt x="20821" y="8142"/>
                    <a:pt x="20705" y="8037"/>
                  </a:cubicBezTo>
                  <a:cubicBezTo>
                    <a:pt x="20705" y="8037"/>
                    <a:pt x="20705" y="8037"/>
                    <a:pt x="20705" y="8037"/>
                  </a:cubicBezTo>
                  <a:lnTo>
                    <a:pt x="17323" y="5047"/>
                  </a:lnTo>
                  <a:cubicBezTo>
                    <a:pt x="17339" y="5064"/>
                    <a:pt x="17347" y="5082"/>
                    <a:pt x="17362" y="5091"/>
                  </a:cubicBezTo>
                  <a:cubicBezTo>
                    <a:pt x="17285" y="5020"/>
                    <a:pt x="17207" y="4950"/>
                    <a:pt x="17122" y="4889"/>
                  </a:cubicBezTo>
                  <a:lnTo>
                    <a:pt x="9956" y="250"/>
                  </a:lnTo>
                  <a:cubicBezTo>
                    <a:pt x="9631" y="39"/>
                    <a:pt x="9267" y="-31"/>
                    <a:pt x="8919" y="13"/>
                  </a:cubicBezTo>
                  <a:cubicBezTo>
                    <a:pt x="8470" y="74"/>
                    <a:pt x="8052" y="337"/>
                    <a:pt x="7758" y="776"/>
                  </a:cubicBezTo>
                  <a:cubicBezTo>
                    <a:pt x="5552" y="4073"/>
                    <a:pt x="3122" y="7230"/>
                    <a:pt x="491" y="10230"/>
                  </a:cubicBezTo>
                  <a:cubicBezTo>
                    <a:pt x="-260" y="11089"/>
                    <a:pt x="-128" y="12501"/>
                    <a:pt x="746" y="13167"/>
                  </a:cubicBezTo>
                  <a:cubicBezTo>
                    <a:pt x="715" y="13141"/>
                    <a:pt x="684" y="13115"/>
                    <a:pt x="653" y="13089"/>
                  </a:cubicBezTo>
                  <a:lnTo>
                    <a:pt x="4035" y="16079"/>
                  </a:lnTo>
                  <a:cubicBezTo>
                    <a:pt x="4066" y="16105"/>
                    <a:pt x="4097" y="16132"/>
                    <a:pt x="4128" y="16158"/>
                  </a:cubicBezTo>
                  <a:lnTo>
                    <a:pt x="10753" y="21201"/>
                  </a:lnTo>
                  <a:cubicBezTo>
                    <a:pt x="11101" y="21464"/>
                    <a:pt x="11511" y="21569"/>
                    <a:pt x="11906" y="21508"/>
                  </a:cubicBezTo>
                  <a:cubicBezTo>
                    <a:pt x="12262" y="21455"/>
                    <a:pt x="12602" y="21280"/>
                    <a:pt x="12873" y="20981"/>
                  </a:cubicBezTo>
                  <a:cubicBezTo>
                    <a:pt x="15806" y="17754"/>
                    <a:pt x="18515" y="14334"/>
                    <a:pt x="20976" y="10747"/>
                  </a:cubicBezTo>
                  <a:cubicBezTo>
                    <a:pt x="21061" y="10624"/>
                    <a:pt x="21131" y="10484"/>
                    <a:pt x="21185" y="10352"/>
                  </a:cubicBezTo>
                  <a:cubicBezTo>
                    <a:pt x="21201" y="10309"/>
                    <a:pt x="21216" y="10265"/>
                    <a:pt x="21232" y="10221"/>
                  </a:cubicBezTo>
                  <a:cubicBezTo>
                    <a:pt x="21263" y="10124"/>
                    <a:pt x="21286" y="10028"/>
                    <a:pt x="21301" y="9923"/>
                  </a:cubicBezTo>
                  <a:close/>
                </a:path>
              </a:pathLst>
            </a:custGeom>
            <a:solidFill>
              <a:srgbClr val="425560"/>
            </a:solidFill>
            <a:ln w="12700">
              <a:miter lim="400000"/>
            </a:ln>
          </p:spPr>
          <p:txBody>
            <a:bodyPr lIns="38100" tIns="38100" rIns="38100" bIns="38100" anchor="ctr"/>
            <a:lstStyle/>
            <a:p>
              <a:pPr>
                <a:defRPr sz="3000">
                  <a:solidFill>
                    <a:srgbClr val="FFFFFF"/>
                  </a:solidFill>
                </a:defRPr>
              </a:pPr>
              <a:endParaRPr/>
            </a:p>
          </p:txBody>
        </p:sp>
        <p:sp>
          <p:nvSpPr>
            <p:cNvPr id="75" name="Shape">
              <a:extLst>
                <a:ext uri="{FF2B5EF4-FFF2-40B4-BE49-F238E27FC236}">
                  <a16:creationId xmlns:a16="http://schemas.microsoft.com/office/drawing/2014/main" id="{DC99F415-1F03-4F48-8216-CAB3D3A808CA}"/>
                </a:ext>
              </a:extLst>
            </p:cNvPr>
            <p:cNvSpPr/>
            <p:nvPr/>
          </p:nvSpPr>
          <p:spPr>
            <a:xfrm>
              <a:off x="6716140" y="2790562"/>
              <a:ext cx="887771" cy="945787"/>
            </a:xfrm>
            <a:custGeom>
              <a:avLst/>
              <a:gdLst/>
              <a:ahLst/>
              <a:cxnLst>
                <a:cxn ang="0">
                  <a:pos x="wd2" y="hd2"/>
                </a:cxn>
                <a:cxn ang="5400000">
                  <a:pos x="wd2" y="hd2"/>
                </a:cxn>
                <a:cxn ang="10800000">
                  <a:pos x="wd2" y="hd2"/>
                </a:cxn>
                <a:cxn ang="16200000">
                  <a:pos x="wd2" y="hd2"/>
                </a:cxn>
              </a:cxnLst>
              <a:rect l="0" t="0" r="r" b="b"/>
              <a:pathLst>
                <a:path w="21328" h="21542" extrusionOk="0">
                  <a:moveTo>
                    <a:pt x="21252" y="7759"/>
                  </a:moveTo>
                  <a:cubicBezTo>
                    <a:pt x="21230" y="7687"/>
                    <a:pt x="21219" y="7626"/>
                    <a:pt x="21198" y="7554"/>
                  </a:cubicBezTo>
                  <a:cubicBezTo>
                    <a:pt x="21187" y="7533"/>
                    <a:pt x="21187" y="7512"/>
                    <a:pt x="21187" y="7502"/>
                  </a:cubicBezTo>
                  <a:cubicBezTo>
                    <a:pt x="21176" y="7481"/>
                    <a:pt x="21165" y="7471"/>
                    <a:pt x="21165" y="7461"/>
                  </a:cubicBezTo>
                  <a:cubicBezTo>
                    <a:pt x="21100" y="7286"/>
                    <a:pt x="21002" y="7121"/>
                    <a:pt x="20894" y="6967"/>
                  </a:cubicBezTo>
                  <a:cubicBezTo>
                    <a:pt x="20883" y="6946"/>
                    <a:pt x="20861" y="6936"/>
                    <a:pt x="20850" y="6915"/>
                  </a:cubicBezTo>
                  <a:cubicBezTo>
                    <a:pt x="20731" y="6761"/>
                    <a:pt x="20579" y="6606"/>
                    <a:pt x="20416" y="6483"/>
                  </a:cubicBezTo>
                  <a:lnTo>
                    <a:pt x="15670" y="2972"/>
                  </a:lnTo>
                  <a:cubicBezTo>
                    <a:pt x="15692" y="2982"/>
                    <a:pt x="15703" y="3013"/>
                    <a:pt x="15724" y="3023"/>
                  </a:cubicBezTo>
                  <a:cubicBezTo>
                    <a:pt x="15529" y="2869"/>
                    <a:pt x="15301" y="2735"/>
                    <a:pt x="15040" y="2643"/>
                  </a:cubicBezTo>
                  <a:lnTo>
                    <a:pt x="8546" y="357"/>
                  </a:lnTo>
                  <a:lnTo>
                    <a:pt x="7927" y="141"/>
                  </a:lnTo>
                  <a:cubicBezTo>
                    <a:pt x="7558" y="7"/>
                    <a:pt x="7178" y="-24"/>
                    <a:pt x="6809" y="17"/>
                  </a:cubicBezTo>
                  <a:cubicBezTo>
                    <a:pt x="5940" y="120"/>
                    <a:pt x="5158" y="676"/>
                    <a:pt x="4854" y="1531"/>
                  </a:cubicBezTo>
                  <a:cubicBezTo>
                    <a:pt x="3616" y="4980"/>
                    <a:pt x="2074" y="8357"/>
                    <a:pt x="271" y="11651"/>
                  </a:cubicBezTo>
                  <a:cubicBezTo>
                    <a:pt x="-272" y="12629"/>
                    <a:pt x="32" y="13803"/>
                    <a:pt x="901" y="14451"/>
                  </a:cubicBezTo>
                  <a:cubicBezTo>
                    <a:pt x="901" y="14451"/>
                    <a:pt x="901" y="14451"/>
                    <a:pt x="901" y="14451"/>
                  </a:cubicBezTo>
                  <a:lnTo>
                    <a:pt x="5647" y="17962"/>
                  </a:lnTo>
                  <a:cubicBezTo>
                    <a:pt x="5777" y="18055"/>
                    <a:pt x="5918" y="18137"/>
                    <a:pt x="6070" y="18209"/>
                  </a:cubicBezTo>
                  <a:lnTo>
                    <a:pt x="6418" y="18374"/>
                  </a:lnTo>
                  <a:lnTo>
                    <a:pt x="12749" y="21319"/>
                  </a:lnTo>
                  <a:cubicBezTo>
                    <a:pt x="13172" y="21514"/>
                    <a:pt x="13628" y="21576"/>
                    <a:pt x="14074" y="21524"/>
                  </a:cubicBezTo>
                  <a:cubicBezTo>
                    <a:pt x="14823" y="21432"/>
                    <a:pt x="15518" y="21010"/>
                    <a:pt x="15909" y="20330"/>
                  </a:cubicBezTo>
                  <a:cubicBezTo>
                    <a:pt x="17994" y="16665"/>
                    <a:pt x="19775" y="12887"/>
                    <a:pt x="21198" y="9026"/>
                  </a:cubicBezTo>
                  <a:cubicBezTo>
                    <a:pt x="21241" y="8902"/>
                    <a:pt x="21274" y="8779"/>
                    <a:pt x="21295" y="8655"/>
                  </a:cubicBezTo>
                  <a:cubicBezTo>
                    <a:pt x="21306" y="8614"/>
                    <a:pt x="21306" y="8573"/>
                    <a:pt x="21306" y="8532"/>
                  </a:cubicBezTo>
                  <a:cubicBezTo>
                    <a:pt x="21317" y="8449"/>
                    <a:pt x="21328" y="8367"/>
                    <a:pt x="21328" y="8284"/>
                  </a:cubicBezTo>
                  <a:cubicBezTo>
                    <a:pt x="21328" y="8233"/>
                    <a:pt x="21317" y="8192"/>
                    <a:pt x="21317" y="8140"/>
                  </a:cubicBezTo>
                  <a:cubicBezTo>
                    <a:pt x="21317" y="8068"/>
                    <a:pt x="21306" y="7996"/>
                    <a:pt x="21295" y="7914"/>
                  </a:cubicBezTo>
                  <a:cubicBezTo>
                    <a:pt x="21285" y="7852"/>
                    <a:pt x="21274" y="7811"/>
                    <a:pt x="21252" y="7759"/>
                  </a:cubicBezTo>
                  <a:close/>
                </a:path>
              </a:pathLst>
            </a:custGeom>
            <a:solidFill>
              <a:srgbClr val="548984"/>
            </a:solidFill>
            <a:ln w="12700">
              <a:miter lim="400000"/>
            </a:ln>
          </p:spPr>
          <p:txBody>
            <a:bodyPr lIns="38100" tIns="38100" rIns="38100" bIns="38100" anchor="ctr"/>
            <a:lstStyle/>
            <a:p>
              <a:pPr>
                <a:defRPr sz="3000">
                  <a:solidFill>
                    <a:srgbClr val="FFFFFF"/>
                  </a:solidFill>
                </a:defRPr>
              </a:pPr>
              <a:endParaRPr/>
            </a:p>
          </p:txBody>
        </p:sp>
        <p:sp>
          <p:nvSpPr>
            <p:cNvPr id="76" name="Shape">
              <a:extLst>
                <a:ext uri="{FF2B5EF4-FFF2-40B4-BE49-F238E27FC236}">
                  <a16:creationId xmlns:a16="http://schemas.microsoft.com/office/drawing/2014/main" id="{67BFBA69-FA27-40F5-A17B-E5EF605EDD99}"/>
                </a:ext>
              </a:extLst>
            </p:cNvPr>
            <p:cNvSpPr/>
            <p:nvPr/>
          </p:nvSpPr>
          <p:spPr>
            <a:xfrm>
              <a:off x="6716140" y="2790559"/>
              <a:ext cx="690403" cy="791653"/>
            </a:xfrm>
            <a:custGeom>
              <a:avLst/>
              <a:gdLst/>
              <a:ahLst/>
              <a:cxnLst>
                <a:cxn ang="0">
                  <a:pos x="wd2" y="hd2"/>
                </a:cxn>
                <a:cxn ang="5400000">
                  <a:pos x="wd2" y="hd2"/>
                </a:cxn>
                <a:cxn ang="10800000">
                  <a:pos x="wd2" y="hd2"/>
                </a:cxn>
                <a:cxn ang="16200000">
                  <a:pos x="wd2" y="hd2"/>
                </a:cxn>
              </a:cxnLst>
              <a:rect l="0" t="0" r="r" b="b"/>
              <a:pathLst>
                <a:path w="20801" h="21530" extrusionOk="0">
                  <a:moveTo>
                    <a:pt x="8553" y="20"/>
                  </a:moveTo>
                  <a:cubicBezTo>
                    <a:pt x="9016" y="-29"/>
                    <a:pt x="9492" y="8"/>
                    <a:pt x="9955" y="168"/>
                  </a:cubicBezTo>
                  <a:lnTo>
                    <a:pt x="10732" y="426"/>
                  </a:lnTo>
                  <a:lnTo>
                    <a:pt x="18876" y="3155"/>
                  </a:lnTo>
                  <a:cubicBezTo>
                    <a:pt x="20401" y="3671"/>
                    <a:pt x="21164" y="5196"/>
                    <a:pt x="20633" y="6585"/>
                  </a:cubicBezTo>
                  <a:cubicBezTo>
                    <a:pt x="18849" y="11195"/>
                    <a:pt x="16615" y="15707"/>
                    <a:pt x="14000" y="20083"/>
                  </a:cubicBezTo>
                  <a:cubicBezTo>
                    <a:pt x="13510" y="20895"/>
                    <a:pt x="12638" y="21411"/>
                    <a:pt x="11699" y="21509"/>
                  </a:cubicBezTo>
                  <a:cubicBezTo>
                    <a:pt x="11154" y="21571"/>
                    <a:pt x="10568" y="21497"/>
                    <a:pt x="10037" y="21264"/>
                  </a:cubicBezTo>
                  <a:lnTo>
                    <a:pt x="2097" y="17748"/>
                  </a:lnTo>
                  <a:lnTo>
                    <a:pt x="1661" y="17551"/>
                  </a:lnTo>
                  <a:cubicBezTo>
                    <a:pt x="163" y="16899"/>
                    <a:pt x="-436" y="15252"/>
                    <a:pt x="340" y="13912"/>
                  </a:cubicBezTo>
                  <a:cubicBezTo>
                    <a:pt x="2601" y="9978"/>
                    <a:pt x="4535" y="5946"/>
                    <a:pt x="6088" y="1827"/>
                  </a:cubicBezTo>
                  <a:cubicBezTo>
                    <a:pt x="6483" y="807"/>
                    <a:pt x="7463" y="143"/>
                    <a:pt x="8553" y="20"/>
                  </a:cubicBezTo>
                  <a:close/>
                </a:path>
              </a:pathLst>
            </a:custGeom>
            <a:solidFill>
              <a:srgbClr val="81C3BD"/>
            </a:solidFill>
            <a:ln w="12700">
              <a:miter lim="400000"/>
            </a:ln>
          </p:spPr>
          <p:txBody>
            <a:bodyPr lIns="38100" tIns="38100" rIns="38100" bIns="38100" anchor="ctr"/>
            <a:lstStyle/>
            <a:p>
              <a:pPr>
                <a:defRPr sz="3000">
                  <a:solidFill>
                    <a:srgbClr val="FFFFFF"/>
                  </a:solidFill>
                </a:defRPr>
              </a:pPr>
              <a:endParaRPr/>
            </a:p>
          </p:txBody>
        </p:sp>
        <p:sp>
          <p:nvSpPr>
            <p:cNvPr id="77" name="Shape">
              <a:extLst>
                <a:ext uri="{FF2B5EF4-FFF2-40B4-BE49-F238E27FC236}">
                  <a16:creationId xmlns:a16="http://schemas.microsoft.com/office/drawing/2014/main" id="{64AE11F5-6723-4C36-99C7-2188BEDFA11A}"/>
                </a:ext>
              </a:extLst>
            </p:cNvPr>
            <p:cNvSpPr/>
            <p:nvPr/>
          </p:nvSpPr>
          <p:spPr>
            <a:xfrm>
              <a:off x="9016087" y="3818885"/>
              <a:ext cx="666531" cy="694902"/>
            </a:xfrm>
            <a:custGeom>
              <a:avLst/>
              <a:gdLst/>
              <a:ahLst/>
              <a:cxnLst>
                <a:cxn ang="0">
                  <a:pos x="wd2" y="hd2"/>
                </a:cxn>
                <a:cxn ang="5400000">
                  <a:pos x="wd2" y="hd2"/>
                </a:cxn>
                <a:cxn ang="10800000">
                  <a:pos x="wd2" y="hd2"/>
                </a:cxn>
                <a:cxn ang="16200000">
                  <a:pos x="wd2" y="hd2"/>
                </a:cxn>
              </a:cxnLst>
              <a:rect l="0" t="0" r="r" b="b"/>
              <a:pathLst>
                <a:path w="20655" h="21548" extrusionOk="0">
                  <a:moveTo>
                    <a:pt x="8021" y="22"/>
                  </a:moveTo>
                  <a:cubicBezTo>
                    <a:pt x="8399" y="-20"/>
                    <a:pt x="8791" y="-6"/>
                    <a:pt x="9183" y="92"/>
                  </a:cubicBezTo>
                  <a:lnTo>
                    <a:pt x="11677" y="737"/>
                  </a:lnTo>
                  <a:lnTo>
                    <a:pt x="18372" y="2489"/>
                  </a:lnTo>
                  <a:cubicBezTo>
                    <a:pt x="20137" y="2938"/>
                    <a:pt x="21090" y="4830"/>
                    <a:pt x="20460" y="6554"/>
                  </a:cubicBezTo>
                  <a:cubicBezTo>
                    <a:pt x="18765" y="11095"/>
                    <a:pt x="16748" y="15553"/>
                    <a:pt x="14436" y="19926"/>
                  </a:cubicBezTo>
                  <a:cubicBezTo>
                    <a:pt x="13960" y="20837"/>
                    <a:pt x="13064" y="21398"/>
                    <a:pt x="12111" y="21524"/>
                  </a:cubicBezTo>
                  <a:cubicBezTo>
                    <a:pt x="11663" y="21580"/>
                    <a:pt x="11186" y="21538"/>
                    <a:pt x="10738" y="21384"/>
                  </a:cubicBezTo>
                  <a:lnTo>
                    <a:pt x="4155" y="19155"/>
                  </a:lnTo>
                  <a:lnTo>
                    <a:pt x="2067" y="18454"/>
                  </a:lnTo>
                  <a:cubicBezTo>
                    <a:pt x="316" y="17852"/>
                    <a:pt x="-510" y="15847"/>
                    <a:pt x="330" y="14193"/>
                  </a:cubicBezTo>
                  <a:cubicBezTo>
                    <a:pt x="2334" y="10212"/>
                    <a:pt x="4071" y="6162"/>
                    <a:pt x="5527" y="2041"/>
                  </a:cubicBezTo>
                  <a:cubicBezTo>
                    <a:pt x="5892" y="905"/>
                    <a:pt x="6900" y="162"/>
                    <a:pt x="8021" y="22"/>
                  </a:cubicBezTo>
                  <a:close/>
                </a:path>
              </a:pathLst>
            </a:custGeom>
            <a:solidFill>
              <a:srgbClr val="5D735E"/>
            </a:solidFill>
            <a:ln w="12700">
              <a:miter lim="400000"/>
            </a:ln>
          </p:spPr>
          <p:txBody>
            <a:bodyPr lIns="38100" tIns="38100" rIns="38100" bIns="38100" anchor="ctr"/>
            <a:lstStyle/>
            <a:p>
              <a:pPr>
                <a:defRPr sz="3000">
                  <a:solidFill>
                    <a:srgbClr val="FFFFFF"/>
                  </a:solidFill>
                </a:defRPr>
              </a:pPr>
              <a:endParaRPr/>
            </a:p>
          </p:txBody>
        </p:sp>
        <p:sp>
          <p:nvSpPr>
            <p:cNvPr id="78" name="Shape">
              <a:extLst>
                <a:ext uri="{FF2B5EF4-FFF2-40B4-BE49-F238E27FC236}">
                  <a16:creationId xmlns:a16="http://schemas.microsoft.com/office/drawing/2014/main" id="{5F61B1A2-5122-4191-8500-7D1E4F24FC82}"/>
                </a:ext>
              </a:extLst>
            </p:cNvPr>
            <p:cNvSpPr/>
            <p:nvPr/>
          </p:nvSpPr>
          <p:spPr>
            <a:xfrm>
              <a:off x="8885861" y="4882408"/>
              <a:ext cx="1049564" cy="955308"/>
            </a:xfrm>
            <a:custGeom>
              <a:avLst/>
              <a:gdLst/>
              <a:ahLst/>
              <a:cxnLst>
                <a:cxn ang="0">
                  <a:pos x="wd2" y="hd2"/>
                </a:cxn>
                <a:cxn ang="5400000">
                  <a:pos x="wd2" y="hd2"/>
                </a:cxn>
                <a:cxn ang="10800000">
                  <a:pos x="wd2" y="hd2"/>
                </a:cxn>
                <a:cxn ang="16200000">
                  <a:pos x="wd2" y="hd2"/>
                </a:cxn>
              </a:cxnLst>
              <a:rect l="0" t="0" r="r" b="b"/>
              <a:pathLst>
                <a:path w="20976" h="21512" extrusionOk="0">
                  <a:moveTo>
                    <a:pt x="10410" y="18"/>
                  </a:moveTo>
                  <a:cubicBezTo>
                    <a:pt x="10817" y="-43"/>
                    <a:pt x="11241" y="49"/>
                    <a:pt x="11621" y="293"/>
                  </a:cubicBezTo>
                  <a:lnTo>
                    <a:pt x="19986" y="5678"/>
                  </a:lnTo>
                  <a:cubicBezTo>
                    <a:pt x="21043" y="6360"/>
                    <a:pt x="21296" y="7927"/>
                    <a:pt x="20537" y="9006"/>
                  </a:cubicBezTo>
                  <a:cubicBezTo>
                    <a:pt x="17655" y="13169"/>
                    <a:pt x="14503" y="17139"/>
                    <a:pt x="11079" y="20885"/>
                  </a:cubicBezTo>
                  <a:cubicBezTo>
                    <a:pt x="10762" y="21231"/>
                    <a:pt x="10365" y="21435"/>
                    <a:pt x="9949" y="21496"/>
                  </a:cubicBezTo>
                  <a:cubicBezTo>
                    <a:pt x="9489" y="21557"/>
                    <a:pt x="9001" y="21445"/>
                    <a:pt x="8603" y="21140"/>
                  </a:cubicBezTo>
                  <a:lnTo>
                    <a:pt x="870" y="15287"/>
                  </a:lnTo>
                  <a:cubicBezTo>
                    <a:pt x="-150" y="14513"/>
                    <a:pt x="-304" y="12864"/>
                    <a:pt x="572" y="11877"/>
                  </a:cubicBezTo>
                  <a:cubicBezTo>
                    <a:pt x="3644" y="8396"/>
                    <a:pt x="6480" y="4731"/>
                    <a:pt x="9055" y="904"/>
                  </a:cubicBezTo>
                  <a:cubicBezTo>
                    <a:pt x="9398" y="405"/>
                    <a:pt x="9886" y="100"/>
                    <a:pt x="10410" y="18"/>
                  </a:cubicBezTo>
                  <a:close/>
                </a:path>
              </a:pathLst>
            </a:custGeom>
            <a:solidFill>
              <a:srgbClr val="647987"/>
            </a:solidFill>
            <a:ln w="12700">
              <a:miter lim="400000"/>
            </a:ln>
          </p:spPr>
          <p:txBody>
            <a:bodyPr lIns="38100" tIns="38100" rIns="38100" bIns="38100" anchor="ctr"/>
            <a:lstStyle/>
            <a:p>
              <a:pPr>
                <a:defRPr sz="3000">
                  <a:solidFill>
                    <a:srgbClr val="FFFFFF"/>
                  </a:solidFill>
                </a:defRPr>
              </a:pPr>
              <a:endParaRPr/>
            </a:p>
          </p:txBody>
        </p:sp>
      </p:grpSp>
    </p:spTree>
    <p:extLst>
      <p:ext uri="{BB962C8B-B14F-4D97-AF65-F5344CB8AC3E}">
        <p14:creationId xmlns:p14="http://schemas.microsoft.com/office/powerpoint/2010/main" val="1966404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30240" y="457200"/>
            <a:ext cx="2949575" cy="1600200"/>
          </a:xfrm>
        </p:spPr>
        <p:txBody>
          <a:bodyPr anchor="b"/>
          <a:lstStyle>
            <a:lvl1pPr>
              <a:defRPr sz="2400"/>
            </a:lvl1pPr>
          </a:lstStyle>
          <a:p>
            <a:r>
              <a:rPr lang="el-GR"/>
              <a:t>Κάντε κλικ για να επεξεργαστείτε τον τίτλο υποδείγματος</a:t>
            </a:r>
            <a:endParaRPr lang="en-US"/>
          </a:p>
        </p:txBody>
      </p:sp>
      <p:sp>
        <p:nvSpPr>
          <p:cNvPr id="3" name="Content Placeholder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Text Placeholder 3"/>
          <p:cNvSpPr>
            <a:spLocks noGrp="1"/>
          </p:cNvSpPr>
          <p:nvPr>
            <p:ph type="body" sz="half" idx="2"/>
          </p:nvPr>
        </p:nvSpPr>
        <p:spPr>
          <a:xfrm>
            <a:off x="630240" y="2057401"/>
            <a:ext cx="2949575"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r>
              <a:rPr lang="en-US"/>
              <a:t>Your Date</a:t>
            </a:r>
          </a:p>
        </p:txBody>
      </p:sp>
      <p:sp>
        <p:nvSpPr>
          <p:cNvPr id="6" name="Footer Placeholder 5"/>
          <p:cNvSpPr>
            <a:spLocks noGrp="1"/>
          </p:cNvSpPr>
          <p:nvPr>
            <p:ph type="ftr" sz="quarter" idx="11"/>
          </p:nvPr>
        </p:nvSpPr>
        <p:spPr/>
        <p:txBody>
          <a:bodyPr/>
          <a:lstStyle/>
          <a:p>
            <a:r>
              <a:rPr lang="en-US"/>
              <a:t>Your Footer Here</a:t>
            </a:r>
          </a:p>
        </p:txBody>
      </p:sp>
      <p:sp>
        <p:nvSpPr>
          <p:cNvPr id="7" name="Slide Number Placeholder 6"/>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2760371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30240" y="457200"/>
            <a:ext cx="2949575" cy="1600200"/>
          </a:xfrm>
        </p:spPr>
        <p:txBody>
          <a:bodyPr anchor="b"/>
          <a:lstStyle>
            <a:lvl1pPr>
              <a:defRPr sz="2400"/>
            </a:lvl1pPr>
          </a:lstStyle>
          <a:p>
            <a:r>
              <a:rPr lang="el-GR"/>
              <a:t>Κάντε κλικ για να επεξεργαστείτε τον τίτλο υποδείγματος</a:t>
            </a:r>
            <a:endParaRPr lang="en-US"/>
          </a:p>
        </p:txBody>
      </p:sp>
      <p:sp>
        <p:nvSpPr>
          <p:cNvPr id="3" name="Picture Placeholder 2"/>
          <p:cNvSpPr>
            <a:spLocks noGrp="1"/>
          </p:cNvSpPr>
          <p:nvPr>
            <p:ph type="pic" idx="1"/>
          </p:nvPr>
        </p:nvSpPr>
        <p:spPr>
          <a:xfrm>
            <a:off x="3887788" y="987427"/>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l-GR"/>
              <a:t>Κάντε κλικ στο εικονίδιο για να προσθέσετε εικόνα</a:t>
            </a:r>
            <a:endParaRPr lang="en-US"/>
          </a:p>
        </p:txBody>
      </p:sp>
      <p:sp>
        <p:nvSpPr>
          <p:cNvPr id="4" name="Text Placeholder 3"/>
          <p:cNvSpPr>
            <a:spLocks noGrp="1"/>
          </p:cNvSpPr>
          <p:nvPr>
            <p:ph type="body" sz="half" idx="2"/>
          </p:nvPr>
        </p:nvSpPr>
        <p:spPr>
          <a:xfrm>
            <a:off x="630240" y="2057401"/>
            <a:ext cx="2949575"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r>
              <a:rPr lang="en-US"/>
              <a:t>Your Date</a:t>
            </a:r>
          </a:p>
        </p:txBody>
      </p:sp>
      <p:sp>
        <p:nvSpPr>
          <p:cNvPr id="6" name="Footer Placeholder 5"/>
          <p:cNvSpPr>
            <a:spLocks noGrp="1"/>
          </p:cNvSpPr>
          <p:nvPr>
            <p:ph type="ftr" sz="quarter" idx="11"/>
          </p:nvPr>
        </p:nvSpPr>
        <p:spPr/>
        <p:txBody>
          <a:bodyPr/>
          <a:lstStyle/>
          <a:p>
            <a:r>
              <a:rPr lang="en-US"/>
              <a:t>Your Footer Here</a:t>
            </a:r>
          </a:p>
        </p:txBody>
      </p:sp>
      <p:sp>
        <p:nvSpPr>
          <p:cNvPr id="7" name="Slide Number Placeholder 6"/>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3369731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p:cNvSpPr>
            <a:spLocks noGrp="1"/>
          </p:cNvSpPr>
          <p:nvPr>
            <p:ph type="dt" sz="half" idx="10"/>
          </p:nvPr>
        </p:nvSpPr>
        <p:spPr/>
        <p:txBody>
          <a:bodyPr/>
          <a:lstStyle/>
          <a:p>
            <a:r>
              <a:rPr lang="en-US"/>
              <a:t>Your Date</a:t>
            </a:r>
          </a:p>
        </p:txBody>
      </p:sp>
      <p:sp>
        <p:nvSpPr>
          <p:cNvPr id="5" name="Footer Placeholder 4"/>
          <p:cNvSpPr>
            <a:spLocks noGrp="1"/>
          </p:cNvSpPr>
          <p:nvPr>
            <p:ph type="ftr" sz="quarter" idx="11"/>
          </p:nvPr>
        </p:nvSpPr>
        <p:spPr/>
        <p:txBody>
          <a:bodyPr/>
          <a:lstStyle/>
          <a:p>
            <a:r>
              <a:rPr lang="en-US"/>
              <a:t>Your Footer Here</a:t>
            </a:r>
          </a:p>
        </p:txBody>
      </p:sp>
      <p:sp>
        <p:nvSpPr>
          <p:cNvPr id="6" name="Slide Number Placeholder 5"/>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685552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7"/>
            <a:ext cx="1971675" cy="5811839"/>
          </a:xfrm>
        </p:spPr>
        <p:txBody>
          <a:bodyPr vert="eaVert"/>
          <a:lstStyle/>
          <a:p>
            <a:r>
              <a:rPr lang="el-GR"/>
              <a:t>Κάντε κλικ για να επεξεργαστείτε τον τίτλο υποδείγματος</a:t>
            </a:r>
            <a:endParaRPr lang="en-US"/>
          </a:p>
        </p:txBody>
      </p:sp>
      <p:sp>
        <p:nvSpPr>
          <p:cNvPr id="3" name="Vertical Text Placeholder 2"/>
          <p:cNvSpPr>
            <a:spLocks noGrp="1"/>
          </p:cNvSpPr>
          <p:nvPr>
            <p:ph type="body" orient="vert" idx="1"/>
          </p:nvPr>
        </p:nvSpPr>
        <p:spPr>
          <a:xfrm>
            <a:off x="628652" y="365127"/>
            <a:ext cx="5762625" cy="581183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p:cNvSpPr>
            <a:spLocks noGrp="1"/>
          </p:cNvSpPr>
          <p:nvPr>
            <p:ph type="dt" sz="half" idx="10"/>
          </p:nvPr>
        </p:nvSpPr>
        <p:spPr/>
        <p:txBody>
          <a:bodyPr/>
          <a:lstStyle/>
          <a:p>
            <a:r>
              <a:rPr lang="en-US"/>
              <a:t>Your Date</a:t>
            </a:r>
          </a:p>
        </p:txBody>
      </p:sp>
      <p:sp>
        <p:nvSpPr>
          <p:cNvPr id="5" name="Footer Placeholder 4"/>
          <p:cNvSpPr>
            <a:spLocks noGrp="1"/>
          </p:cNvSpPr>
          <p:nvPr>
            <p:ph type="ftr" sz="quarter" idx="11"/>
          </p:nvPr>
        </p:nvSpPr>
        <p:spPr/>
        <p:txBody>
          <a:bodyPr/>
          <a:lstStyle/>
          <a:p>
            <a:r>
              <a:rPr lang="en-US"/>
              <a:t>Your Footer Here</a:t>
            </a:r>
          </a:p>
        </p:txBody>
      </p:sp>
      <p:sp>
        <p:nvSpPr>
          <p:cNvPr id="6" name="Slide Number Placeholder 5"/>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292255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lIns="548640"/>
          <a:lstStyle>
            <a:lvl1pPr algn="r">
              <a:defRPr>
                <a:solidFill>
                  <a:srgbClr val="BA9139"/>
                </a:solidFill>
              </a:defRPr>
            </a:lvl1pPr>
          </a:lstStyle>
          <a:p>
            <a:fld id="{34D980EC-6CBC-42F5-A94B-1BCFCEFA1BE0}" type="slidenum">
              <a:rPr lang="en-US" smtClean="0"/>
              <a:pPr/>
              <a:t>‹#›</a:t>
            </a:fld>
            <a:endParaRPr lang="en-US"/>
          </a:p>
        </p:txBody>
      </p:sp>
      <p:sp>
        <p:nvSpPr>
          <p:cNvPr id="3" name="Content Placeholder 2"/>
          <p:cNvSpPr>
            <a:spLocks noGrp="1"/>
          </p:cNvSpPr>
          <p:nvPr>
            <p:ph idx="1"/>
          </p:nvPr>
        </p:nvSpPr>
        <p:spPr>
          <a:xfrm>
            <a:off x="1594529" y="1825625"/>
            <a:ext cx="6920821" cy="4351339"/>
          </a:xfrm>
        </p:spPr>
        <p:txBody>
          <a:bodyPr>
            <a:normAutofit/>
          </a:bodyPr>
          <a:lstStyle>
            <a:lvl1pPr>
              <a:spcAft>
                <a:spcPts val="900"/>
              </a:spcAft>
              <a:defRPr sz="2000">
                <a:solidFill>
                  <a:schemeClr val="tx2">
                    <a:lumMod val="50000"/>
                  </a:schemeClr>
                </a:solidFill>
              </a:defRPr>
            </a:lvl1pPr>
            <a:lvl2pPr>
              <a:spcAft>
                <a:spcPts val="900"/>
              </a:spcAft>
              <a:defRPr sz="1800">
                <a:solidFill>
                  <a:schemeClr val="tx2">
                    <a:lumMod val="50000"/>
                  </a:schemeClr>
                </a:solidFill>
              </a:defRPr>
            </a:lvl2pPr>
            <a:lvl3pPr>
              <a:spcAft>
                <a:spcPts val="900"/>
              </a:spcAft>
              <a:defRPr sz="1400">
                <a:solidFill>
                  <a:schemeClr val="tx2">
                    <a:lumMod val="50000"/>
                  </a:schemeClr>
                </a:solidFill>
              </a:defRPr>
            </a:lvl3pPr>
            <a:lvl4pPr>
              <a:spcAft>
                <a:spcPts val="900"/>
              </a:spcAft>
              <a:defRPr sz="1400">
                <a:solidFill>
                  <a:schemeClr val="tx2">
                    <a:lumMod val="50000"/>
                  </a:schemeClr>
                </a:solidFill>
              </a:defRPr>
            </a:lvl4pPr>
            <a:lvl5pPr>
              <a:spcAft>
                <a:spcPts val="900"/>
              </a:spcAft>
              <a:defRPr sz="1400">
                <a:solidFill>
                  <a:schemeClr val="tx2">
                    <a:lumMod val="50000"/>
                  </a:schemeClr>
                </a:solidFill>
              </a:defRPr>
            </a:lvl5p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2" name="Title 1"/>
          <p:cNvSpPr>
            <a:spLocks noGrp="1"/>
          </p:cNvSpPr>
          <p:nvPr>
            <p:ph type="title"/>
          </p:nvPr>
        </p:nvSpPr>
        <p:spPr>
          <a:xfrm>
            <a:off x="1594528" y="365126"/>
            <a:ext cx="6920821" cy="1325563"/>
          </a:xfrm>
        </p:spPr>
        <p:txBody>
          <a:bodyPr>
            <a:normAutofit/>
          </a:bodyPr>
          <a:lstStyle>
            <a:lvl1pPr>
              <a:defRPr sz="3600"/>
            </a:lvl1pPr>
          </a:lstStyle>
          <a:p>
            <a:r>
              <a:rPr lang="el-GR" dirty="0"/>
              <a:t>Κάντε κλικ για να επεξεργαστείτε τον τίτλο υποδείγματος</a:t>
            </a:r>
            <a:endParaRPr lang="en-US" dirty="0"/>
          </a:p>
        </p:txBody>
      </p:sp>
      <p:grpSp>
        <p:nvGrpSpPr>
          <p:cNvPr id="42" name="Group 41">
            <a:extLst>
              <a:ext uri="{FF2B5EF4-FFF2-40B4-BE49-F238E27FC236}">
                <a16:creationId xmlns:a16="http://schemas.microsoft.com/office/drawing/2014/main" id="{1AF792EE-7A72-4F29-9075-5404144C96C0}"/>
              </a:ext>
            </a:extLst>
          </p:cNvPr>
          <p:cNvGrpSpPr/>
          <p:nvPr userDrawn="1"/>
        </p:nvGrpSpPr>
        <p:grpSpPr>
          <a:xfrm>
            <a:off x="0" y="1027907"/>
            <a:ext cx="1392072" cy="5823896"/>
            <a:chOff x="3933553" y="794689"/>
            <a:chExt cx="6198560" cy="5820902"/>
          </a:xfrm>
        </p:grpSpPr>
        <p:sp>
          <p:nvSpPr>
            <p:cNvPr id="43" name="Freeform: Shape 42">
              <a:extLst>
                <a:ext uri="{FF2B5EF4-FFF2-40B4-BE49-F238E27FC236}">
                  <a16:creationId xmlns:a16="http://schemas.microsoft.com/office/drawing/2014/main" id="{32CF0EF5-BDF1-42A0-AF90-9549DD4B9EA9}"/>
                </a:ext>
              </a:extLst>
            </p:cNvPr>
            <p:cNvSpPr/>
            <p:nvPr/>
          </p:nvSpPr>
          <p:spPr>
            <a:xfrm>
              <a:off x="3933553" y="2170277"/>
              <a:ext cx="5905186" cy="4445314"/>
            </a:xfrm>
            <a:custGeom>
              <a:avLst/>
              <a:gdLst>
                <a:gd name="connsiteX0" fmla="*/ 5775180 w 8115251"/>
                <a:gd name="connsiteY0" fmla="*/ 281 h 4687722"/>
                <a:gd name="connsiteX1" fmla="*/ 5814339 w 8115251"/>
                <a:gd name="connsiteY1" fmla="*/ 5116 h 4687722"/>
                <a:gd name="connsiteX2" fmla="*/ 7510316 w 8115251"/>
                <a:gd name="connsiteY2" fmla="*/ 581646 h 4687722"/>
                <a:gd name="connsiteX3" fmla="*/ 7966718 w 8115251"/>
                <a:gd name="connsiteY3" fmla="*/ 736657 h 4687722"/>
                <a:gd name="connsiteX4" fmla="*/ 7916757 w 8115251"/>
                <a:gd name="connsiteY4" fmla="*/ 999842 h 4687722"/>
                <a:gd name="connsiteX5" fmla="*/ 7983372 w 8115251"/>
                <a:gd name="connsiteY5" fmla="*/ 1117082 h 4687722"/>
                <a:gd name="connsiteX6" fmla="*/ 8115251 w 8115251"/>
                <a:gd name="connsiteY6" fmla="*/ 1157874 h 4687722"/>
                <a:gd name="connsiteX7" fmla="*/ 7919007 w 8115251"/>
                <a:gd name="connsiteY7" fmla="*/ 1836536 h 4687722"/>
                <a:gd name="connsiteX8" fmla="*/ 7839790 w 8115251"/>
                <a:gd name="connsiteY8" fmla="*/ 1811457 h 4687722"/>
                <a:gd name="connsiteX9" fmla="*/ 7802881 w 8115251"/>
                <a:gd name="connsiteY9" fmla="*/ 1807528 h 4687722"/>
                <a:gd name="connsiteX10" fmla="*/ 7718713 w 8115251"/>
                <a:gd name="connsiteY10" fmla="*/ 1868566 h 4687722"/>
                <a:gd name="connsiteX11" fmla="*/ 7533271 w 8115251"/>
                <a:gd name="connsiteY11" fmla="*/ 2252315 h 4687722"/>
                <a:gd name="connsiteX12" fmla="*/ 7583233 w 8115251"/>
                <a:gd name="connsiteY12" fmla="*/ 2392519 h 4687722"/>
                <a:gd name="connsiteX13" fmla="*/ 7649847 w 8115251"/>
                <a:gd name="connsiteY13" fmla="*/ 2418203 h 4687722"/>
                <a:gd name="connsiteX14" fmla="*/ 7156538 w 8115251"/>
                <a:gd name="connsiteY14" fmla="*/ 3145514 h 4687722"/>
                <a:gd name="connsiteX15" fmla="*/ 6524147 w 8115251"/>
                <a:gd name="connsiteY15" fmla="*/ 3791844 h 4687722"/>
                <a:gd name="connsiteX16" fmla="*/ 5297229 w 8115251"/>
                <a:gd name="connsiteY16" fmla="*/ 4623889 h 4687722"/>
                <a:gd name="connsiteX17" fmla="*/ 5180408 w 8115251"/>
                <a:gd name="connsiteY17" fmla="*/ 4687722 h 4687722"/>
                <a:gd name="connsiteX18" fmla="*/ 0 w 8115251"/>
                <a:gd name="connsiteY18" fmla="*/ 4687722 h 4687722"/>
                <a:gd name="connsiteX19" fmla="*/ 26751 w 8115251"/>
                <a:gd name="connsiteY19" fmla="*/ 4680915 h 4687722"/>
                <a:gd name="connsiteX20" fmla="*/ 4513100 w 8115251"/>
                <a:gd name="connsiteY20" fmla="*/ 2303683 h 4687722"/>
                <a:gd name="connsiteX21" fmla="*/ 4993356 w 8115251"/>
                <a:gd name="connsiteY21" fmla="*/ 1774895 h 4687722"/>
                <a:gd name="connsiteX22" fmla="*/ 5167095 w 8115251"/>
                <a:gd name="connsiteY22" fmla="*/ 1524400 h 4687722"/>
                <a:gd name="connsiteX23" fmla="*/ 5424553 w 8115251"/>
                <a:gd name="connsiteY23" fmla="*/ 1666115 h 4687722"/>
                <a:gd name="connsiteX24" fmla="*/ 5479015 w 8115251"/>
                <a:gd name="connsiteY24" fmla="*/ 1677598 h 4687722"/>
                <a:gd name="connsiteX25" fmla="*/ 5557782 w 8115251"/>
                <a:gd name="connsiteY25" fmla="*/ 1628949 h 4687722"/>
                <a:gd name="connsiteX26" fmla="*/ 5800386 w 8115251"/>
                <a:gd name="connsiteY26" fmla="*/ 1143371 h 4687722"/>
                <a:gd name="connsiteX27" fmla="*/ 5748174 w 8115251"/>
                <a:gd name="connsiteY27" fmla="*/ 1014648 h 4687722"/>
                <a:gd name="connsiteX28" fmla="*/ 5482615 w 8115251"/>
                <a:gd name="connsiteY28" fmla="*/ 901941 h 4687722"/>
                <a:gd name="connsiteX29" fmla="*/ 5683810 w 8115251"/>
                <a:gd name="connsiteY29" fmla="*/ 87909 h 4687722"/>
                <a:gd name="connsiteX30" fmla="*/ 5775180 w 8115251"/>
                <a:gd name="connsiteY30" fmla="*/ 281 h 4687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115251" h="4687722">
                  <a:moveTo>
                    <a:pt x="5775180" y="281"/>
                  </a:moveTo>
                  <a:cubicBezTo>
                    <a:pt x="5788233" y="-625"/>
                    <a:pt x="5801286" y="583"/>
                    <a:pt x="5814339" y="5116"/>
                  </a:cubicBezTo>
                  <a:lnTo>
                    <a:pt x="7510316" y="581646"/>
                  </a:lnTo>
                  <a:lnTo>
                    <a:pt x="7966718" y="736657"/>
                  </a:lnTo>
                  <a:cubicBezTo>
                    <a:pt x="7953665" y="824889"/>
                    <a:pt x="7937011" y="912517"/>
                    <a:pt x="7916757" y="999842"/>
                  </a:cubicBezTo>
                  <a:cubicBezTo>
                    <a:pt x="7905054" y="1050304"/>
                    <a:pt x="7932960" y="1101974"/>
                    <a:pt x="7983372" y="1117082"/>
                  </a:cubicBezTo>
                  <a:lnTo>
                    <a:pt x="8115251" y="1157874"/>
                  </a:lnTo>
                  <a:cubicBezTo>
                    <a:pt x="8069341" y="1388124"/>
                    <a:pt x="8003626" y="1615049"/>
                    <a:pt x="7919007" y="1836536"/>
                  </a:cubicBezTo>
                  <a:lnTo>
                    <a:pt x="7839790" y="1811457"/>
                  </a:lnTo>
                  <a:cubicBezTo>
                    <a:pt x="7827637" y="1807831"/>
                    <a:pt x="7815034" y="1806622"/>
                    <a:pt x="7802881" y="1807528"/>
                  </a:cubicBezTo>
                  <a:cubicBezTo>
                    <a:pt x="7766873" y="1810248"/>
                    <a:pt x="7733116" y="1832910"/>
                    <a:pt x="7718713" y="1868566"/>
                  </a:cubicBezTo>
                  <a:cubicBezTo>
                    <a:pt x="7665601" y="1999101"/>
                    <a:pt x="7603487" y="2126916"/>
                    <a:pt x="7533271" y="2252315"/>
                  </a:cubicBezTo>
                  <a:cubicBezTo>
                    <a:pt x="7504015" y="2304287"/>
                    <a:pt x="7527420" y="2370159"/>
                    <a:pt x="7583233" y="2392519"/>
                  </a:cubicBezTo>
                  <a:lnTo>
                    <a:pt x="7649847" y="2418203"/>
                  </a:lnTo>
                  <a:cubicBezTo>
                    <a:pt x="7509416" y="2672324"/>
                    <a:pt x="7344679" y="2915264"/>
                    <a:pt x="7156538" y="3145514"/>
                  </a:cubicBezTo>
                  <a:cubicBezTo>
                    <a:pt x="6967495" y="3376065"/>
                    <a:pt x="6756399" y="3592415"/>
                    <a:pt x="6524147" y="3791844"/>
                  </a:cubicBezTo>
                  <a:cubicBezTo>
                    <a:pt x="6524147" y="3791844"/>
                    <a:pt x="6132818" y="4156037"/>
                    <a:pt x="5297229" y="4623889"/>
                  </a:cubicBezTo>
                  <a:lnTo>
                    <a:pt x="5180408" y="4687722"/>
                  </a:lnTo>
                  <a:lnTo>
                    <a:pt x="0" y="4687722"/>
                  </a:lnTo>
                  <a:lnTo>
                    <a:pt x="26751" y="4680915"/>
                  </a:lnTo>
                  <a:cubicBezTo>
                    <a:pt x="2784685" y="3935548"/>
                    <a:pt x="4513100" y="2303683"/>
                    <a:pt x="4513100" y="2303683"/>
                  </a:cubicBezTo>
                  <a:cubicBezTo>
                    <a:pt x="4690889" y="2139607"/>
                    <a:pt x="4852025" y="1962539"/>
                    <a:pt x="4993356" y="1774895"/>
                  </a:cubicBezTo>
                  <a:cubicBezTo>
                    <a:pt x="5055020" y="1693008"/>
                    <a:pt x="5113083" y="1609610"/>
                    <a:pt x="5167095" y="1524400"/>
                  </a:cubicBezTo>
                  <a:lnTo>
                    <a:pt x="5424553" y="1666115"/>
                  </a:lnTo>
                  <a:cubicBezTo>
                    <a:pt x="5441656" y="1675483"/>
                    <a:pt x="5460560" y="1679109"/>
                    <a:pt x="5479015" y="1677598"/>
                  </a:cubicBezTo>
                  <a:cubicBezTo>
                    <a:pt x="5510072" y="1674878"/>
                    <a:pt x="5540228" y="1657957"/>
                    <a:pt x="5557782" y="1628949"/>
                  </a:cubicBezTo>
                  <a:cubicBezTo>
                    <a:pt x="5651853" y="1472428"/>
                    <a:pt x="5732871" y="1309863"/>
                    <a:pt x="5800386" y="1143371"/>
                  </a:cubicBezTo>
                  <a:cubicBezTo>
                    <a:pt x="5820640" y="1093211"/>
                    <a:pt x="5797685" y="1035800"/>
                    <a:pt x="5748174" y="1014648"/>
                  </a:cubicBezTo>
                  <a:lnTo>
                    <a:pt x="5482615" y="901941"/>
                  </a:lnTo>
                  <a:cubicBezTo>
                    <a:pt x="5584788" y="639057"/>
                    <a:pt x="5652753" y="365598"/>
                    <a:pt x="5683810" y="87909"/>
                  </a:cubicBezTo>
                  <a:cubicBezTo>
                    <a:pt x="5689212" y="39261"/>
                    <a:pt x="5729270" y="3907"/>
                    <a:pt x="5775180" y="281"/>
                  </a:cubicBezTo>
                  <a:close/>
                </a:path>
              </a:pathLst>
            </a:custGeom>
            <a:solidFill>
              <a:schemeClr val="accent5">
                <a:lumMod val="5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44" name="Shape">
              <a:extLst>
                <a:ext uri="{FF2B5EF4-FFF2-40B4-BE49-F238E27FC236}">
                  <a16:creationId xmlns:a16="http://schemas.microsoft.com/office/drawing/2014/main" id="{53EB0416-8B59-45D6-A74A-85B69ADF8DBF}"/>
                </a:ext>
              </a:extLst>
            </p:cNvPr>
            <p:cNvSpPr/>
            <p:nvPr/>
          </p:nvSpPr>
          <p:spPr>
            <a:xfrm>
              <a:off x="5947697" y="3345521"/>
              <a:ext cx="723490" cy="845789"/>
            </a:xfrm>
            <a:custGeom>
              <a:avLst/>
              <a:gdLst/>
              <a:ahLst/>
              <a:cxnLst>
                <a:cxn ang="0">
                  <a:pos x="wd2" y="hd2"/>
                </a:cxn>
                <a:cxn ang="5400000">
                  <a:pos x="wd2" y="hd2"/>
                </a:cxn>
                <a:cxn ang="10800000">
                  <a:pos x="wd2" y="hd2"/>
                </a:cxn>
                <a:cxn ang="16200000">
                  <a:pos x="wd2" y="hd2"/>
                </a:cxn>
              </a:cxnLst>
              <a:rect l="0" t="0" r="r" b="b"/>
              <a:pathLst>
                <a:path w="21223" h="21567" extrusionOk="0">
                  <a:moveTo>
                    <a:pt x="21170" y="8127"/>
                  </a:moveTo>
                  <a:cubicBezTo>
                    <a:pt x="21183" y="8069"/>
                    <a:pt x="21183" y="8012"/>
                    <a:pt x="21196" y="7954"/>
                  </a:cubicBezTo>
                  <a:cubicBezTo>
                    <a:pt x="21210" y="7862"/>
                    <a:pt x="21223" y="7770"/>
                    <a:pt x="21223" y="7677"/>
                  </a:cubicBezTo>
                  <a:cubicBezTo>
                    <a:pt x="21223" y="7620"/>
                    <a:pt x="21223" y="7562"/>
                    <a:pt x="21223" y="7493"/>
                  </a:cubicBezTo>
                  <a:cubicBezTo>
                    <a:pt x="21223" y="7401"/>
                    <a:pt x="21210" y="7320"/>
                    <a:pt x="21196" y="7228"/>
                  </a:cubicBezTo>
                  <a:cubicBezTo>
                    <a:pt x="21196" y="7193"/>
                    <a:pt x="21196" y="7159"/>
                    <a:pt x="21183" y="7124"/>
                  </a:cubicBezTo>
                  <a:cubicBezTo>
                    <a:pt x="21183" y="7101"/>
                    <a:pt x="21170" y="7090"/>
                    <a:pt x="21157" y="7078"/>
                  </a:cubicBezTo>
                  <a:cubicBezTo>
                    <a:pt x="21104" y="6882"/>
                    <a:pt x="21037" y="6686"/>
                    <a:pt x="20931" y="6502"/>
                  </a:cubicBezTo>
                  <a:cubicBezTo>
                    <a:pt x="20918" y="6467"/>
                    <a:pt x="20892" y="6444"/>
                    <a:pt x="20878" y="6410"/>
                  </a:cubicBezTo>
                  <a:cubicBezTo>
                    <a:pt x="20759" y="6225"/>
                    <a:pt x="20626" y="6041"/>
                    <a:pt x="20441" y="5879"/>
                  </a:cubicBezTo>
                  <a:lnTo>
                    <a:pt x="15362" y="1269"/>
                  </a:lnTo>
                  <a:cubicBezTo>
                    <a:pt x="15389" y="1292"/>
                    <a:pt x="15402" y="1327"/>
                    <a:pt x="15429" y="1350"/>
                  </a:cubicBezTo>
                  <a:cubicBezTo>
                    <a:pt x="15256" y="1177"/>
                    <a:pt x="15057" y="1015"/>
                    <a:pt x="14832" y="888"/>
                  </a:cubicBezTo>
                  <a:lnTo>
                    <a:pt x="13904" y="381"/>
                  </a:lnTo>
                  <a:cubicBezTo>
                    <a:pt x="13440" y="128"/>
                    <a:pt x="12936" y="1"/>
                    <a:pt x="12419" y="1"/>
                  </a:cubicBezTo>
                  <a:cubicBezTo>
                    <a:pt x="11424" y="-22"/>
                    <a:pt x="10430" y="404"/>
                    <a:pt x="9873" y="1211"/>
                  </a:cubicBezTo>
                  <a:cubicBezTo>
                    <a:pt x="7181" y="5073"/>
                    <a:pt x="4105" y="8784"/>
                    <a:pt x="684" y="12288"/>
                  </a:cubicBezTo>
                  <a:cubicBezTo>
                    <a:pt x="-377" y="13383"/>
                    <a:pt x="-178" y="15008"/>
                    <a:pt x="1108" y="15884"/>
                  </a:cubicBezTo>
                  <a:cubicBezTo>
                    <a:pt x="1002" y="15804"/>
                    <a:pt x="896" y="15723"/>
                    <a:pt x="803" y="15642"/>
                  </a:cubicBezTo>
                  <a:lnTo>
                    <a:pt x="5882" y="20253"/>
                  </a:lnTo>
                  <a:cubicBezTo>
                    <a:pt x="5974" y="20333"/>
                    <a:pt x="6080" y="20414"/>
                    <a:pt x="6187" y="20495"/>
                  </a:cubicBezTo>
                  <a:lnTo>
                    <a:pt x="6982" y="21025"/>
                  </a:lnTo>
                  <a:cubicBezTo>
                    <a:pt x="7499" y="21382"/>
                    <a:pt x="8109" y="21555"/>
                    <a:pt x="8719" y="21566"/>
                  </a:cubicBezTo>
                  <a:cubicBezTo>
                    <a:pt x="9555" y="21578"/>
                    <a:pt x="10377" y="21290"/>
                    <a:pt x="10960" y="20702"/>
                  </a:cubicBezTo>
                  <a:cubicBezTo>
                    <a:pt x="14633" y="16991"/>
                    <a:pt x="17921" y="13072"/>
                    <a:pt x="20799" y="8980"/>
                  </a:cubicBezTo>
                  <a:cubicBezTo>
                    <a:pt x="20892" y="8842"/>
                    <a:pt x="20971" y="8703"/>
                    <a:pt x="21037" y="8565"/>
                  </a:cubicBezTo>
                  <a:cubicBezTo>
                    <a:pt x="21064" y="8519"/>
                    <a:pt x="21077" y="8473"/>
                    <a:pt x="21090" y="8415"/>
                  </a:cubicBezTo>
                  <a:cubicBezTo>
                    <a:pt x="21117" y="8323"/>
                    <a:pt x="21157" y="8219"/>
                    <a:pt x="21170" y="8127"/>
                  </a:cubicBezTo>
                  <a:close/>
                </a:path>
              </a:pathLst>
            </a:custGeom>
            <a:solidFill>
              <a:srgbClr val="3B6C68"/>
            </a:solidFill>
            <a:ln w="12700">
              <a:miter lim="400000"/>
            </a:ln>
          </p:spPr>
          <p:txBody>
            <a:bodyPr lIns="38100" tIns="38100" rIns="38100" bIns="38100" anchor="ctr"/>
            <a:lstStyle/>
            <a:p>
              <a:pPr>
                <a:defRPr sz="3000">
                  <a:solidFill>
                    <a:srgbClr val="FFFFFF"/>
                  </a:solidFill>
                </a:defRPr>
              </a:pPr>
              <a:endParaRPr/>
            </a:p>
          </p:txBody>
        </p:sp>
        <p:sp>
          <p:nvSpPr>
            <p:cNvPr id="45" name="Shape">
              <a:extLst>
                <a:ext uri="{FF2B5EF4-FFF2-40B4-BE49-F238E27FC236}">
                  <a16:creationId xmlns:a16="http://schemas.microsoft.com/office/drawing/2014/main" id="{80FDBA1C-1D47-41E1-9333-9E0CAE0145A1}"/>
                </a:ext>
              </a:extLst>
            </p:cNvPr>
            <p:cNvSpPr/>
            <p:nvPr/>
          </p:nvSpPr>
          <p:spPr>
            <a:xfrm>
              <a:off x="5953324" y="3345518"/>
              <a:ext cx="550542" cy="664506"/>
            </a:xfrm>
            <a:custGeom>
              <a:avLst/>
              <a:gdLst/>
              <a:ahLst/>
              <a:cxnLst>
                <a:cxn ang="0">
                  <a:pos x="wd2" y="hd2"/>
                </a:cxn>
                <a:cxn ang="5400000">
                  <a:pos x="wd2" y="hd2"/>
                </a:cxn>
                <a:cxn ang="10800000">
                  <a:pos x="wd2" y="hd2"/>
                </a:cxn>
                <a:cxn ang="16200000">
                  <a:pos x="wd2" y="hd2"/>
                </a:cxn>
              </a:cxnLst>
              <a:rect l="0" t="0" r="r" b="b"/>
              <a:pathLst>
                <a:path w="20617" h="21571" extrusionOk="0">
                  <a:moveTo>
                    <a:pt x="15832" y="1"/>
                  </a:moveTo>
                  <a:cubicBezTo>
                    <a:pt x="16475" y="15"/>
                    <a:pt x="17135" y="177"/>
                    <a:pt x="17727" y="485"/>
                  </a:cubicBezTo>
                  <a:lnTo>
                    <a:pt x="18912" y="1130"/>
                  </a:lnTo>
                  <a:cubicBezTo>
                    <a:pt x="20639" y="2070"/>
                    <a:pt x="21113" y="4036"/>
                    <a:pt x="20063" y="5547"/>
                  </a:cubicBezTo>
                  <a:cubicBezTo>
                    <a:pt x="16390" y="10757"/>
                    <a:pt x="12192" y="15760"/>
                    <a:pt x="7503" y="20471"/>
                  </a:cubicBezTo>
                  <a:cubicBezTo>
                    <a:pt x="6758" y="21219"/>
                    <a:pt x="5709" y="21586"/>
                    <a:pt x="4642" y="21571"/>
                  </a:cubicBezTo>
                  <a:cubicBezTo>
                    <a:pt x="3863" y="21557"/>
                    <a:pt x="3085" y="21336"/>
                    <a:pt x="2425" y="20882"/>
                  </a:cubicBezTo>
                  <a:lnTo>
                    <a:pt x="1409" y="20207"/>
                  </a:lnTo>
                  <a:cubicBezTo>
                    <a:pt x="-216" y="19106"/>
                    <a:pt x="-487" y="17022"/>
                    <a:pt x="867" y="15628"/>
                  </a:cubicBezTo>
                  <a:cubicBezTo>
                    <a:pt x="5235" y="11168"/>
                    <a:pt x="9145" y="6443"/>
                    <a:pt x="12598" y="1527"/>
                  </a:cubicBezTo>
                  <a:cubicBezTo>
                    <a:pt x="13292" y="529"/>
                    <a:pt x="14545" y="-14"/>
                    <a:pt x="15832" y="1"/>
                  </a:cubicBezTo>
                  <a:close/>
                </a:path>
              </a:pathLst>
            </a:custGeom>
            <a:solidFill>
              <a:srgbClr val="579894"/>
            </a:solidFill>
            <a:ln w="12700">
              <a:miter lim="400000"/>
            </a:ln>
          </p:spPr>
          <p:txBody>
            <a:bodyPr lIns="38100" tIns="38100" rIns="38100" bIns="38100" anchor="ctr"/>
            <a:lstStyle/>
            <a:p>
              <a:pPr>
                <a:defRPr sz="3000">
                  <a:solidFill>
                    <a:srgbClr val="FFFFFF"/>
                  </a:solidFill>
                </a:defRPr>
              </a:pPr>
              <a:endParaRPr/>
            </a:p>
          </p:txBody>
        </p:sp>
        <p:sp>
          <p:nvSpPr>
            <p:cNvPr id="46" name="Freeform: Shape 45">
              <a:extLst>
                <a:ext uri="{FF2B5EF4-FFF2-40B4-BE49-F238E27FC236}">
                  <a16:creationId xmlns:a16="http://schemas.microsoft.com/office/drawing/2014/main" id="{B015AFC6-3CC3-4675-A23B-4856B17FA587}"/>
                </a:ext>
              </a:extLst>
            </p:cNvPr>
            <p:cNvSpPr/>
            <p:nvPr/>
          </p:nvSpPr>
          <p:spPr>
            <a:xfrm>
              <a:off x="4772430" y="1899049"/>
              <a:ext cx="4956916" cy="4620330"/>
            </a:xfrm>
            <a:custGeom>
              <a:avLst/>
              <a:gdLst>
                <a:gd name="connsiteX0" fmla="*/ 7179163 w 9569450"/>
                <a:gd name="connsiteY0" fmla="*/ 928 h 4958951"/>
                <a:gd name="connsiteX1" fmla="*/ 7218771 w 9569450"/>
                <a:gd name="connsiteY1" fmla="*/ 4058 h 4958951"/>
                <a:gd name="connsiteX2" fmla="*/ 8939279 w 9569450"/>
                <a:gd name="connsiteY2" fmla="*/ 502299 h 4958951"/>
                <a:gd name="connsiteX3" fmla="*/ 9401671 w 9569450"/>
                <a:gd name="connsiteY3" fmla="*/ 635936 h 4958951"/>
                <a:gd name="connsiteX4" fmla="*/ 9364288 w 9569450"/>
                <a:gd name="connsiteY4" fmla="*/ 900705 h 4958951"/>
                <a:gd name="connsiteX5" fmla="*/ 9435494 w 9569450"/>
                <a:gd name="connsiteY5" fmla="*/ 1015251 h 4958951"/>
                <a:gd name="connsiteX6" fmla="*/ 9569450 w 9569450"/>
                <a:gd name="connsiteY6" fmla="*/ 1049990 h 4958951"/>
                <a:gd name="connsiteX7" fmla="*/ 9404787 w 9569450"/>
                <a:gd name="connsiteY7" fmla="*/ 1736637 h 4958951"/>
                <a:gd name="connsiteX8" fmla="*/ 9324235 w 9569450"/>
                <a:gd name="connsiteY8" fmla="*/ 1715355 h 4958951"/>
                <a:gd name="connsiteX9" fmla="*/ 9286852 w 9569450"/>
                <a:gd name="connsiteY9" fmla="*/ 1713165 h 4958951"/>
                <a:gd name="connsiteX10" fmla="*/ 9205856 w 9569450"/>
                <a:gd name="connsiteY10" fmla="*/ 1777635 h 4958951"/>
                <a:gd name="connsiteX11" fmla="*/ 9038522 w 9569450"/>
                <a:gd name="connsiteY11" fmla="*/ 2169782 h 4958951"/>
                <a:gd name="connsiteX12" fmla="*/ 9094152 w 9569450"/>
                <a:gd name="connsiteY12" fmla="*/ 2307174 h 4958951"/>
                <a:gd name="connsiteX13" fmla="*/ 9161797 w 9569450"/>
                <a:gd name="connsiteY13" fmla="*/ 2329707 h 4958951"/>
                <a:gd name="connsiteX14" fmla="*/ 8702520 w 9569450"/>
                <a:gd name="connsiteY14" fmla="*/ 3078634 h 4958951"/>
                <a:gd name="connsiteX15" fmla="*/ 8100387 w 9569450"/>
                <a:gd name="connsiteY15" fmla="*/ 3753702 h 4958951"/>
                <a:gd name="connsiteX16" fmla="*/ 6492417 w 9569450"/>
                <a:gd name="connsiteY16" fmla="*/ 4923334 h 4958951"/>
                <a:gd name="connsiteX17" fmla="*/ 6424489 w 9569450"/>
                <a:gd name="connsiteY17" fmla="*/ 4958951 h 4958951"/>
                <a:gd name="connsiteX18" fmla="*/ 0 w 9569450"/>
                <a:gd name="connsiteY18" fmla="*/ 4958951 h 4958951"/>
                <a:gd name="connsiteX19" fmla="*/ 356979 w 9569450"/>
                <a:gd name="connsiteY19" fmla="*/ 4894630 h 4958951"/>
                <a:gd name="connsiteX20" fmla="*/ 6023849 w 9569450"/>
                <a:gd name="connsiteY20" fmla="*/ 2361004 h 4958951"/>
                <a:gd name="connsiteX21" fmla="*/ 6480012 w 9569450"/>
                <a:gd name="connsiteY21" fmla="*/ 1810184 h 4958951"/>
                <a:gd name="connsiteX22" fmla="*/ 6641560 w 9569450"/>
                <a:gd name="connsiteY22" fmla="*/ 1552300 h 4958951"/>
                <a:gd name="connsiteX23" fmla="*/ 6905020 w 9569450"/>
                <a:gd name="connsiteY23" fmla="*/ 1681555 h 4958951"/>
                <a:gd name="connsiteX24" fmla="*/ 6960205 w 9569450"/>
                <a:gd name="connsiteY24" fmla="*/ 1690631 h 4958951"/>
                <a:gd name="connsiteX25" fmla="*/ 7036751 w 9569450"/>
                <a:gd name="connsiteY25" fmla="*/ 1638053 h 4958951"/>
                <a:gd name="connsiteX26" fmla="*/ 7257044 w 9569450"/>
                <a:gd name="connsiteY26" fmla="*/ 1141689 h 4958951"/>
                <a:gd name="connsiteX27" fmla="*/ 7198744 w 9569450"/>
                <a:gd name="connsiteY27" fmla="*/ 1015563 h 4958951"/>
                <a:gd name="connsiteX28" fmla="*/ 6928162 w 9569450"/>
                <a:gd name="connsiteY28" fmla="*/ 915414 h 4958951"/>
                <a:gd name="connsiteX29" fmla="*/ 7091936 w 9569450"/>
                <a:gd name="connsiteY29" fmla="*/ 92627 h 4958951"/>
                <a:gd name="connsiteX30" fmla="*/ 7179163 w 9569450"/>
                <a:gd name="connsiteY30" fmla="*/ 928 h 495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569450" h="4958951">
                  <a:moveTo>
                    <a:pt x="7179163" y="928"/>
                  </a:moveTo>
                  <a:cubicBezTo>
                    <a:pt x="7191624" y="-950"/>
                    <a:pt x="7205420" y="-11"/>
                    <a:pt x="7218771" y="4058"/>
                  </a:cubicBezTo>
                  <a:lnTo>
                    <a:pt x="8939279" y="502299"/>
                  </a:lnTo>
                  <a:lnTo>
                    <a:pt x="9401671" y="635936"/>
                  </a:lnTo>
                  <a:cubicBezTo>
                    <a:pt x="9393216" y="724505"/>
                    <a:pt x="9380310" y="812762"/>
                    <a:pt x="9364288" y="900705"/>
                  </a:cubicBezTo>
                  <a:cubicBezTo>
                    <a:pt x="9354943" y="952032"/>
                    <a:pt x="9385650" y="1002106"/>
                    <a:pt x="9435494" y="1015251"/>
                  </a:cubicBezTo>
                  <a:lnTo>
                    <a:pt x="9569450" y="1049990"/>
                  </a:lnTo>
                  <a:cubicBezTo>
                    <a:pt x="9533847" y="1282211"/>
                    <a:pt x="9478663" y="1511614"/>
                    <a:pt x="9404787" y="1736637"/>
                  </a:cubicBezTo>
                  <a:lnTo>
                    <a:pt x="9324235" y="1715355"/>
                  </a:lnTo>
                  <a:cubicBezTo>
                    <a:pt x="9311774" y="1712225"/>
                    <a:pt x="9299313" y="1711287"/>
                    <a:pt x="9286852" y="1713165"/>
                  </a:cubicBezTo>
                  <a:cubicBezTo>
                    <a:pt x="9250804" y="1717546"/>
                    <a:pt x="9218762" y="1741644"/>
                    <a:pt x="9205856" y="1777635"/>
                  </a:cubicBezTo>
                  <a:cubicBezTo>
                    <a:pt x="9159127" y="1910646"/>
                    <a:pt x="9103052" y="2041153"/>
                    <a:pt x="9038522" y="2169782"/>
                  </a:cubicBezTo>
                  <a:cubicBezTo>
                    <a:pt x="9011375" y="2222986"/>
                    <a:pt x="9038077" y="2287770"/>
                    <a:pt x="9094152" y="2307174"/>
                  </a:cubicBezTo>
                  <a:lnTo>
                    <a:pt x="9161797" y="2329707"/>
                  </a:lnTo>
                  <a:cubicBezTo>
                    <a:pt x="9033182" y="2589469"/>
                    <a:pt x="8879644" y="2840467"/>
                    <a:pt x="8702520" y="3078634"/>
                  </a:cubicBezTo>
                  <a:cubicBezTo>
                    <a:pt x="8524506" y="3317427"/>
                    <a:pt x="8323350" y="3543702"/>
                    <a:pt x="8100387" y="3753702"/>
                  </a:cubicBezTo>
                  <a:cubicBezTo>
                    <a:pt x="8100387" y="3753702"/>
                    <a:pt x="7677714" y="4283006"/>
                    <a:pt x="6492417" y="4923334"/>
                  </a:cubicBezTo>
                  <a:lnTo>
                    <a:pt x="6424489" y="4958951"/>
                  </a:lnTo>
                  <a:lnTo>
                    <a:pt x="0" y="4958951"/>
                  </a:lnTo>
                  <a:lnTo>
                    <a:pt x="356979" y="4894630"/>
                  </a:lnTo>
                  <a:cubicBezTo>
                    <a:pt x="4414205" y="4116809"/>
                    <a:pt x="6023849" y="2361004"/>
                    <a:pt x="6023849" y="2361004"/>
                  </a:cubicBezTo>
                  <a:cubicBezTo>
                    <a:pt x="6193854" y="2189185"/>
                    <a:pt x="6346945" y="2004849"/>
                    <a:pt x="6480012" y="1810184"/>
                  </a:cubicBezTo>
                  <a:cubicBezTo>
                    <a:pt x="6537866" y="1725683"/>
                    <a:pt x="6591715" y="1639930"/>
                    <a:pt x="6641560" y="1552300"/>
                  </a:cubicBezTo>
                  <a:lnTo>
                    <a:pt x="6905020" y="1681555"/>
                  </a:lnTo>
                  <a:cubicBezTo>
                    <a:pt x="6922822" y="1690005"/>
                    <a:pt x="6941958" y="1692822"/>
                    <a:pt x="6960205" y="1690631"/>
                  </a:cubicBezTo>
                  <a:cubicBezTo>
                    <a:pt x="6991357" y="1686562"/>
                    <a:pt x="7020285" y="1667784"/>
                    <a:pt x="7036751" y="1638053"/>
                  </a:cubicBezTo>
                  <a:cubicBezTo>
                    <a:pt x="7123533" y="1477188"/>
                    <a:pt x="7197854" y="1311316"/>
                    <a:pt x="7257044" y="1141689"/>
                  </a:cubicBezTo>
                  <a:cubicBezTo>
                    <a:pt x="7274846" y="1090675"/>
                    <a:pt x="7249034" y="1034655"/>
                    <a:pt x="7198744" y="1015563"/>
                  </a:cubicBezTo>
                  <a:lnTo>
                    <a:pt x="6928162" y="915414"/>
                  </a:lnTo>
                  <a:cubicBezTo>
                    <a:pt x="7018060" y="647829"/>
                    <a:pt x="7073690" y="371480"/>
                    <a:pt x="7091936" y="92627"/>
                  </a:cubicBezTo>
                  <a:cubicBezTo>
                    <a:pt x="7095051" y="43491"/>
                    <a:pt x="7133324" y="6249"/>
                    <a:pt x="7179163" y="928"/>
                  </a:cubicBezTo>
                  <a:close/>
                </a:path>
              </a:pathLst>
            </a:custGeom>
            <a:solidFill>
              <a:schemeClr val="accent5">
                <a:lumMod val="75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47" name="Shape">
              <a:extLst>
                <a:ext uri="{FF2B5EF4-FFF2-40B4-BE49-F238E27FC236}">
                  <a16:creationId xmlns:a16="http://schemas.microsoft.com/office/drawing/2014/main" id="{F6F4D62C-6AEE-47F9-9099-E2EE5A7CC19E}"/>
                </a:ext>
              </a:extLst>
            </p:cNvPr>
            <p:cNvSpPr/>
            <p:nvPr/>
          </p:nvSpPr>
          <p:spPr>
            <a:xfrm>
              <a:off x="4772431" y="3661939"/>
              <a:ext cx="1126871" cy="949275"/>
            </a:xfrm>
            <a:custGeom>
              <a:avLst/>
              <a:gdLst/>
              <a:ahLst/>
              <a:cxnLst>
                <a:cxn ang="0">
                  <a:pos x="wd2" y="hd2"/>
                </a:cxn>
                <a:cxn ang="5400000">
                  <a:pos x="wd2" y="hd2"/>
                </a:cxn>
                <a:cxn ang="10800000">
                  <a:pos x="wd2" y="hd2"/>
                </a:cxn>
                <a:cxn ang="16200000">
                  <a:pos x="wd2" y="hd2"/>
                </a:cxn>
              </a:cxnLst>
              <a:rect l="0" t="0" r="r" b="b"/>
              <a:pathLst>
                <a:path w="21284" h="21508" extrusionOk="0">
                  <a:moveTo>
                    <a:pt x="21169" y="6518"/>
                  </a:moveTo>
                  <a:cubicBezTo>
                    <a:pt x="21169" y="6508"/>
                    <a:pt x="21169" y="6487"/>
                    <a:pt x="21161" y="6477"/>
                  </a:cubicBezTo>
                  <a:cubicBezTo>
                    <a:pt x="21152" y="6446"/>
                    <a:pt x="21135" y="6425"/>
                    <a:pt x="21127" y="6395"/>
                  </a:cubicBezTo>
                  <a:cubicBezTo>
                    <a:pt x="21084" y="6262"/>
                    <a:pt x="21024" y="6129"/>
                    <a:pt x="20965" y="6016"/>
                  </a:cubicBezTo>
                  <a:cubicBezTo>
                    <a:pt x="20939" y="5975"/>
                    <a:pt x="20913" y="5924"/>
                    <a:pt x="20888" y="5883"/>
                  </a:cubicBezTo>
                  <a:cubicBezTo>
                    <a:pt x="20794" y="5729"/>
                    <a:pt x="20683" y="5586"/>
                    <a:pt x="20555" y="5473"/>
                  </a:cubicBezTo>
                  <a:lnTo>
                    <a:pt x="16824" y="1981"/>
                  </a:lnTo>
                  <a:cubicBezTo>
                    <a:pt x="16841" y="1991"/>
                    <a:pt x="16849" y="2011"/>
                    <a:pt x="16867" y="2032"/>
                  </a:cubicBezTo>
                  <a:cubicBezTo>
                    <a:pt x="16773" y="1940"/>
                    <a:pt x="16679" y="1858"/>
                    <a:pt x="16576" y="1786"/>
                  </a:cubicBezTo>
                  <a:lnTo>
                    <a:pt x="14246" y="281"/>
                  </a:lnTo>
                  <a:cubicBezTo>
                    <a:pt x="13887" y="45"/>
                    <a:pt x="13486" y="-37"/>
                    <a:pt x="13101" y="14"/>
                  </a:cubicBezTo>
                  <a:cubicBezTo>
                    <a:pt x="12649" y="86"/>
                    <a:pt x="12222" y="342"/>
                    <a:pt x="11915" y="793"/>
                  </a:cubicBezTo>
                  <a:cubicBezTo>
                    <a:pt x="8841" y="5156"/>
                    <a:pt x="5136" y="9078"/>
                    <a:pt x="884" y="12335"/>
                  </a:cubicBezTo>
                  <a:cubicBezTo>
                    <a:pt x="-209" y="13165"/>
                    <a:pt x="-311" y="15029"/>
                    <a:pt x="705" y="15991"/>
                  </a:cubicBezTo>
                  <a:lnTo>
                    <a:pt x="2310" y="17517"/>
                  </a:lnTo>
                  <a:cubicBezTo>
                    <a:pt x="2370" y="17579"/>
                    <a:pt x="2438" y="17620"/>
                    <a:pt x="2506" y="17671"/>
                  </a:cubicBezTo>
                  <a:cubicBezTo>
                    <a:pt x="2447" y="17630"/>
                    <a:pt x="2387" y="17589"/>
                    <a:pt x="2336" y="17538"/>
                  </a:cubicBezTo>
                  <a:lnTo>
                    <a:pt x="6067" y="21030"/>
                  </a:lnTo>
                  <a:cubicBezTo>
                    <a:pt x="6468" y="21399"/>
                    <a:pt x="6963" y="21563"/>
                    <a:pt x="7441" y="21491"/>
                  </a:cubicBezTo>
                  <a:cubicBezTo>
                    <a:pt x="7680" y="21450"/>
                    <a:pt x="7919" y="21358"/>
                    <a:pt x="8141" y="21204"/>
                  </a:cubicBezTo>
                  <a:cubicBezTo>
                    <a:pt x="13025" y="17773"/>
                    <a:pt x="17285" y="13533"/>
                    <a:pt x="20819" y="8750"/>
                  </a:cubicBezTo>
                  <a:cubicBezTo>
                    <a:pt x="20930" y="8607"/>
                    <a:pt x="21016" y="8443"/>
                    <a:pt x="21084" y="8279"/>
                  </a:cubicBezTo>
                  <a:cubicBezTo>
                    <a:pt x="21110" y="8228"/>
                    <a:pt x="21118" y="8177"/>
                    <a:pt x="21135" y="8126"/>
                  </a:cubicBezTo>
                  <a:cubicBezTo>
                    <a:pt x="21178" y="8003"/>
                    <a:pt x="21212" y="7880"/>
                    <a:pt x="21238" y="7747"/>
                  </a:cubicBezTo>
                  <a:cubicBezTo>
                    <a:pt x="21246" y="7695"/>
                    <a:pt x="21263" y="7634"/>
                    <a:pt x="21263" y="7583"/>
                  </a:cubicBezTo>
                  <a:cubicBezTo>
                    <a:pt x="21280" y="7429"/>
                    <a:pt x="21289" y="7276"/>
                    <a:pt x="21280" y="7132"/>
                  </a:cubicBezTo>
                  <a:cubicBezTo>
                    <a:pt x="21280" y="7101"/>
                    <a:pt x="21280" y="7081"/>
                    <a:pt x="21280" y="7050"/>
                  </a:cubicBezTo>
                  <a:cubicBezTo>
                    <a:pt x="21246" y="6856"/>
                    <a:pt x="21212" y="6682"/>
                    <a:pt x="21169" y="6518"/>
                  </a:cubicBezTo>
                  <a:close/>
                </a:path>
              </a:pathLst>
            </a:custGeom>
            <a:solidFill>
              <a:srgbClr val="55856A"/>
            </a:solidFill>
            <a:ln w="12700">
              <a:miter lim="400000"/>
            </a:ln>
          </p:spPr>
          <p:txBody>
            <a:bodyPr lIns="38100" tIns="38100" rIns="38100" bIns="38100" anchor="ctr"/>
            <a:lstStyle/>
            <a:p>
              <a:pPr>
                <a:defRPr sz="3000">
                  <a:solidFill>
                    <a:srgbClr val="FFFFFF"/>
                  </a:solidFill>
                </a:defRPr>
              </a:pPr>
              <a:endParaRPr/>
            </a:p>
          </p:txBody>
        </p:sp>
        <p:sp>
          <p:nvSpPr>
            <p:cNvPr id="48" name="Shape">
              <a:extLst>
                <a:ext uri="{FF2B5EF4-FFF2-40B4-BE49-F238E27FC236}">
                  <a16:creationId xmlns:a16="http://schemas.microsoft.com/office/drawing/2014/main" id="{AA99065C-E840-48AB-97EF-F1AAB295F5E9}"/>
                </a:ext>
              </a:extLst>
            </p:cNvPr>
            <p:cNvSpPr/>
            <p:nvPr/>
          </p:nvSpPr>
          <p:spPr>
            <a:xfrm>
              <a:off x="4772431" y="3661939"/>
              <a:ext cx="929709" cy="795305"/>
            </a:xfrm>
            <a:custGeom>
              <a:avLst/>
              <a:gdLst/>
              <a:ahLst/>
              <a:cxnLst>
                <a:cxn ang="0">
                  <a:pos x="wd2" y="hd2"/>
                </a:cxn>
                <a:cxn ang="5400000">
                  <a:pos x="wd2" y="hd2"/>
                </a:cxn>
                <a:cxn ang="10800000">
                  <a:pos x="wd2" y="hd2"/>
                </a:cxn>
                <a:cxn ang="16200000">
                  <a:pos x="wd2" y="hd2"/>
                </a:cxn>
              </a:cxnLst>
              <a:rect l="0" t="0" r="r" b="b"/>
              <a:pathLst>
                <a:path w="20847" h="21483" extrusionOk="0">
                  <a:moveTo>
                    <a:pt x="15571" y="22"/>
                  </a:moveTo>
                  <a:cubicBezTo>
                    <a:pt x="16027" y="-51"/>
                    <a:pt x="16503" y="59"/>
                    <a:pt x="16929" y="340"/>
                  </a:cubicBezTo>
                  <a:lnTo>
                    <a:pt x="19696" y="2135"/>
                  </a:lnTo>
                  <a:cubicBezTo>
                    <a:pt x="20943" y="2965"/>
                    <a:pt x="21237" y="4980"/>
                    <a:pt x="20284" y="6274"/>
                  </a:cubicBezTo>
                  <a:cubicBezTo>
                    <a:pt x="16098" y="11976"/>
                    <a:pt x="11030" y="17031"/>
                    <a:pt x="5232" y="21122"/>
                  </a:cubicBezTo>
                  <a:cubicBezTo>
                    <a:pt x="4969" y="21305"/>
                    <a:pt x="4695" y="21415"/>
                    <a:pt x="4401" y="21464"/>
                  </a:cubicBezTo>
                  <a:cubicBezTo>
                    <a:pt x="3823" y="21549"/>
                    <a:pt x="3215" y="21354"/>
                    <a:pt x="2739" y="20890"/>
                  </a:cubicBezTo>
                  <a:lnTo>
                    <a:pt x="833" y="19070"/>
                  </a:lnTo>
                  <a:cubicBezTo>
                    <a:pt x="-363" y="17923"/>
                    <a:pt x="-252" y="15700"/>
                    <a:pt x="1046" y="14711"/>
                  </a:cubicBezTo>
                  <a:cubicBezTo>
                    <a:pt x="6094" y="10829"/>
                    <a:pt x="10493" y="6152"/>
                    <a:pt x="14142" y="950"/>
                  </a:cubicBezTo>
                  <a:cubicBezTo>
                    <a:pt x="14527" y="413"/>
                    <a:pt x="15034" y="108"/>
                    <a:pt x="15571" y="22"/>
                  </a:cubicBezTo>
                  <a:close/>
                </a:path>
              </a:pathLst>
            </a:custGeom>
            <a:solidFill>
              <a:srgbClr val="84C09B"/>
            </a:solidFill>
            <a:ln w="12700">
              <a:miter lim="400000"/>
            </a:ln>
          </p:spPr>
          <p:txBody>
            <a:bodyPr lIns="38100" tIns="38100" rIns="38100" bIns="38100" anchor="ctr"/>
            <a:lstStyle/>
            <a:p>
              <a:pPr>
                <a:defRPr sz="3000">
                  <a:solidFill>
                    <a:srgbClr val="FFFFFF"/>
                  </a:solidFill>
                </a:defRPr>
              </a:pPr>
              <a:endParaRPr/>
            </a:p>
          </p:txBody>
        </p:sp>
        <p:sp>
          <p:nvSpPr>
            <p:cNvPr id="49" name="Shape">
              <a:extLst>
                <a:ext uri="{FF2B5EF4-FFF2-40B4-BE49-F238E27FC236}">
                  <a16:creationId xmlns:a16="http://schemas.microsoft.com/office/drawing/2014/main" id="{E870DCB6-759D-459D-9AF8-7DE2F2D10BBF}"/>
                </a:ext>
              </a:extLst>
            </p:cNvPr>
            <p:cNvSpPr/>
            <p:nvPr/>
          </p:nvSpPr>
          <p:spPr>
            <a:xfrm>
              <a:off x="6128510" y="1763433"/>
              <a:ext cx="894149" cy="1306086"/>
            </a:xfrm>
            <a:custGeom>
              <a:avLst/>
              <a:gdLst/>
              <a:ahLst/>
              <a:cxnLst>
                <a:cxn ang="0">
                  <a:pos x="wd2" y="hd2"/>
                </a:cxn>
                <a:cxn ang="5400000">
                  <a:pos x="wd2" y="hd2"/>
                </a:cxn>
                <a:cxn ang="10800000">
                  <a:pos x="wd2" y="hd2"/>
                </a:cxn>
                <a:cxn ang="16200000">
                  <a:pos x="wd2" y="hd2"/>
                </a:cxn>
              </a:cxnLst>
              <a:rect l="0" t="0" r="r" b="b"/>
              <a:pathLst>
                <a:path w="21374" h="21581" extrusionOk="0">
                  <a:moveTo>
                    <a:pt x="21356" y="6155"/>
                  </a:moveTo>
                  <a:cubicBezTo>
                    <a:pt x="21356" y="6117"/>
                    <a:pt x="21346" y="6088"/>
                    <a:pt x="21335" y="6050"/>
                  </a:cubicBezTo>
                  <a:cubicBezTo>
                    <a:pt x="21324" y="6005"/>
                    <a:pt x="21324" y="5961"/>
                    <a:pt x="21302" y="5916"/>
                  </a:cubicBezTo>
                  <a:cubicBezTo>
                    <a:pt x="21292" y="5893"/>
                    <a:pt x="21270" y="5871"/>
                    <a:pt x="21259" y="5849"/>
                  </a:cubicBezTo>
                  <a:cubicBezTo>
                    <a:pt x="21259" y="5849"/>
                    <a:pt x="21259" y="5849"/>
                    <a:pt x="21259" y="5849"/>
                  </a:cubicBezTo>
                  <a:cubicBezTo>
                    <a:pt x="21216" y="5751"/>
                    <a:pt x="21162" y="5669"/>
                    <a:pt x="21097" y="5580"/>
                  </a:cubicBezTo>
                  <a:cubicBezTo>
                    <a:pt x="21097" y="5580"/>
                    <a:pt x="21097" y="5580"/>
                    <a:pt x="21097" y="5580"/>
                  </a:cubicBezTo>
                  <a:cubicBezTo>
                    <a:pt x="21097" y="5580"/>
                    <a:pt x="21097" y="5580"/>
                    <a:pt x="21097" y="5580"/>
                  </a:cubicBezTo>
                  <a:cubicBezTo>
                    <a:pt x="21065" y="5542"/>
                    <a:pt x="21043" y="5498"/>
                    <a:pt x="21011" y="5460"/>
                  </a:cubicBezTo>
                  <a:cubicBezTo>
                    <a:pt x="20903" y="5341"/>
                    <a:pt x="20773" y="5229"/>
                    <a:pt x="20622" y="5132"/>
                  </a:cubicBezTo>
                  <a:cubicBezTo>
                    <a:pt x="20622" y="5132"/>
                    <a:pt x="20622" y="5132"/>
                    <a:pt x="20622" y="5132"/>
                  </a:cubicBezTo>
                  <a:lnTo>
                    <a:pt x="16245" y="2301"/>
                  </a:lnTo>
                  <a:cubicBezTo>
                    <a:pt x="16256" y="2308"/>
                    <a:pt x="16267" y="2323"/>
                    <a:pt x="16278" y="2331"/>
                  </a:cubicBezTo>
                  <a:lnTo>
                    <a:pt x="16278" y="2331"/>
                  </a:lnTo>
                  <a:cubicBezTo>
                    <a:pt x="16170" y="2256"/>
                    <a:pt x="16062" y="2196"/>
                    <a:pt x="15932" y="2137"/>
                  </a:cubicBezTo>
                  <a:cubicBezTo>
                    <a:pt x="15921" y="2129"/>
                    <a:pt x="15910" y="2122"/>
                    <a:pt x="15900" y="2122"/>
                  </a:cubicBezTo>
                  <a:cubicBezTo>
                    <a:pt x="15770" y="2062"/>
                    <a:pt x="15630" y="2010"/>
                    <a:pt x="15489" y="1972"/>
                  </a:cubicBezTo>
                  <a:lnTo>
                    <a:pt x="8574" y="113"/>
                  </a:lnTo>
                  <a:cubicBezTo>
                    <a:pt x="8260" y="30"/>
                    <a:pt x="7947" y="-7"/>
                    <a:pt x="7634" y="0"/>
                  </a:cubicBezTo>
                  <a:cubicBezTo>
                    <a:pt x="6521" y="30"/>
                    <a:pt x="5526" y="605"/>
                    <a:pt x="5364" y="1427"/>
                  </a:cubicBezTo>
                  <a:cubicBezTo>
                    <a:pt x="4511" y="5729"/>
                    <a:pt x="2749" y="9927"/>
                    <a:pt x="199" y="13937"/>
                  </a:cubicBezTo>
                  <a:cubicBezTo>
                    <a:pt x="-222" y="14595"/>
                    <a:pt x="48" y="15334"/>
                    <a:pt x="794" y="15790"/>
                  </a:cubicBezTo>
                  <a:cubicBezTo>
                    <a:pt x="783" y="15782"/>
                    <a:pt x="761" y="15775"/>
                    <a:pt x="750" y="15767"/>
                  </a:cubicBezTo>
                  <a:lnTo>
                    <a:pt x="5127" y="18598"/>
                  </a:lnTo>
                  <a:cubicBezTo>
                    <a:pt x="5267" y="18688"/>
                    <a:pt x="5418" y="18762"/>
                    <a:pt x="5591" y="18829"/>
                  </a:cubicBezTo>
                  <a:lnTo>
                    <a:pt x="12215" y="21376"/>
                  </a:lnTo>
                  <a:cubicBezTo>
                    <a:pt x="12604" y="21526"/>
                    <a:pt x="13025" y="21593"/>
                    <a:pt x="13436" y="21578"/>
                  </a:cubicBezTo>
                  <a:cubicBezTo>
                    <a:pt x="14311" y="21556"/>
                    <a:pt x="15154" y="21190"/>
                    <a:pt x="15543" y="20592"/>
                  </a:cubicBezTo>
                  <a:cubicBezTo>
                    <a:pt x="18482" y="16096"/>
                    <a:pt x="20460" y="11361"/>
                    <a:pt x="21367" y="6513"/>
                  </a:cubicBezTo>
                  <a:cubicBezTo>
                    <a:pt x="21378" y="6386"/>
                    <a:pt x="21378" y="6267"/>
                    <a:pt x="21356" y="6155"/>
                  </a:cubicBezTo>
                  <a:close/>
                  <a:moveTo>
                    <a:pt x="16980" y="3302"/>
                  </a:moveTo>
                  <a:cubicBezTo>
                    <a:pt x="16980" y="3309"/>
                    <a:pt x="16980" y="3309"/>
                    <a:pt x="16980" y="3317"/>
                  </a:cubicBezTo>
                  <a:cubicBezTo>
                    <a:pt x="16980" y="3324"/>
                    <a:pt x="16980" y="3332"/>
                    <a:pt x="16980" y="3332"/>
                  </a:cubicBezTo>
                  <a:cubicBezTo>
                    <a:pt x="16980" y="3332"/>
                    <a:pt x="16980" y="3339"/>
                    <a:pt x="16980" y="3339"/>
                  </a:cubicBezTo>
                  <a:cubicBezTo>
                    <a:pt x="16980" y="3332"/>
                    <a:pt x="16980" y="3324"/>
                    <a:pt x="16980" y="3309"/>
                  </a:cubicBezTo>
                  <a:cubicBezTo>
                    <a:pt x="16980" y="3302"/>
                    <a:pt x="16980" y="3302"/>
                    <a:pt x="16980" y="3302"/>
                  </a:cubicBezTo>
                  <a:close/>
                </a:path>
              </a:pathLst>
            </a:custGeom>
            <a:solidFill>
              <a:srgbClr val="925133"/>
            </a:solidFill>
            <a:ln w="12700">
              <a:miter lim="400000"/>
            </a:ln>
          </p:spPr>
          <p:txBody>
            <a:bodyPr lIns="38100" tIns="38100" rIns="38100" bIns="38100" anchor="ctr"/>
            <a:lstStyle/>
            <a:p>
              <a:pPr>
                <a:defRPr sz="3000">
                  <a:solidFill>
                    <a:srgbClr val="FFFFFF"/>
                  </a:solidFill>
                </a:defRPr>
              </a:pPr>
              <a:endParaRPr/>
            </a:p>
          </p:txBody>
        </p:sp>
        <p:sp>
          <p:nvSpPr>
            <p:cNvPr id="50" name="Shape">
              <a:extLst>
                <a:ext uri="{FF2B5EF4-FFF2-40B4-BE49-F238E27FC236}">
                  <a16:creationId xmlns:a16="http://schemas.microsoft.com/office/drawing/2014/main" id="{6ECE38C5-8EA7-45D3-8443-41C3DD8BA773}"/>
                </a:ext>
              </a:extLst>
            </p:cNvPr>
            <p:cNvSpPr/>
            <p:nvPr/>
          </p:nvSpPr>
          <p:spPr>
            <a:xfrm>
              <a:off x="6128510" y="1763433"/>
              <a:ext cx="711257" cy="1134680"/>
            </a:xfrm>
            <a:custGeom>
              <a:avLst/>
              <a:gdLst/>
              <a:ahLst/>
              <a:cxnLst>
                <a:cxn ang="0">
                  <a:pos x="wd2" y="hd2"/>
                </a:cxn>
                <a:cxn ang="5400000">
                  <a:pos x="wd2" y="hd2"/>
                </a:cxn>
                <a:cxn ang="10800000">
                  <a:pos x="wd2" y="hd2"/>
                </a:cxn>
                <a:cxn ang="16200000">
                  <a:pos x="wd2" y="hd2"/>
                </a:cxn>
              </a:cxnLst>
              <a:rect l="0" t="0" r="r" b="b"/>
              <a:pathLst>
                <a:path w="21084" h="21585" extrusionOk="0">
                  <a:moveTo>
                    <a:pt x="9483" y="1"/>
                  </a:moveTo>
                  <a:cubicBezTo>
                    <a:pt x="9871" y="-8"/>
                    <a:pt x="10260" y="35"/>
                    <a:pt x="10648" y="130"/>
                  </a:cubicBezTo>
                  <a:lnTo>
                    <a:pt x="19224" y="2271"/>
                  </a:lnTo>
                  <a:cubicBezTo>
                    <a:pt x="20457" y="2580"/>
                    <a:pt x="21234" y="3397"/>
                    <a:pt x="21060" y="4240"/>
                  </a:cubicBezTo>
                  <a:cubicBezTo>
                    <a:pt x="19934" y="9829"/>
                    <a:pt x="17482" y="15272"/>
                    <a:pt x="13837" y="20448"/>
                  </a:cubicBezTo>
                  <a:cubicBezTo>
                    <a:pt x="13355" y="21145"/>
                    <a:pt x="12310" y="21558"/>
                    <a:pt x="11225" y="21583"/>
                  </a:cubicBezTo>
                  <a:cubicBezTo>
                    <a:pt x="10715" y="21592"/>
                    <a:pt x="10193" y="21523"/>
                    <a:pt x="9710" y="21351"/>
                  </a:cubicBezTo>
                  <a:lnTo>
                    <a:pt x="1497" y="18419"/>
                  </a:lnTo>
                  <a:cubicBezTo>
                    <a:pt x="197" y="17955"/>
                    <a:pt x="-366" y="16923"/>
                    <a:pt x="250" y="16046"/>
                  </a:cubicBezTo>
                  <a:cubicBezTo>
                    <a:pt x="3413" y="11428"/>
                    <a:pt x="5610" y="6596"/>
                    <a:pt x="6655" y="1643"/>
                  </a:cubicBezTo>
                  <a:cubicBezTo>
                    <a:pt x="6870" y="689"/>
                    <a:pt x="8103" y="26"/>
                    <a:pt x="9483" y="1"/>
                  </a:cubicBezTo>
                  <a:close/>
                </a:path>
              </a:pathLst>
            </a:custGeom>
            <a:solidFill>
              <a:srgbClr val="D47D59"/>
            </a:solidFill>
            <a:ln w="12700">
              <a:miter lim="400000"/>
            </a:ln>
          </p:spPr>
          <p:txBody>
            <a:bodyPr lIns="38100" tIns="38100" rIns="38100" bIns="38100" anchor="ctr"/>
            <a:lstStyle/>
            <a:p>
              <a:pPr>
                <a:defRPr sz="3000">
                  <a:solidFill>
                    <a:srgbClr val="FFFFFF"/>
                  </a:solidFill>
                </a:defRPr>
              </a:pPr>
              <a:endParaRPr/>
            </a:p>
          </p:txBody>
        </p:sp>
        <p:sp>
          <p:nvSpPr>
            <p:cNvPr id="51" name="Shape">
              <a:extLst>
                <a:ext uri="{FF2B5EF4-FFF2-40B4-BE49-F238E27FC236}">
                  <a16:creationId xmlns:a16="http://schemas.microsoft.com/office/drawing/2014/main" id="{0BC57763-14DB-4A5F-BCB7-A149C5F80346}"/>
                </a:ext>
              </a:extLst>
            </p:cNvPr>
            <p:cNvSpPr/>
            <p:nvPr/>
          </p:nvSpPr>
          <p:spPr>
            <a:xfrm>
              <a:off x="4230004" y="4520787"/>
              <a:ext cx="1743850" cy="1142969"/>
            </a:xfrm>
            <a:custGeom>
              <a:avLst/>
              <a:gdLst/>
              <a:ahLst/>
              <a:cxnLst>
                <a:cxn ang="0">
                  <a:pos x="wd2" y="hd2"/>
                </a:cxn>
                <a:cxn ang="5400000">
                  <a:pos x="wd2" y="hd2"/>
                </a:cxn>
                <a:cxn ang="10800000">
                  <a:pos x="wd2" y="hd2"/>
                </a:cxn>
                <a:cxn ang="16200000">
                  <a:pos x="wd2" y="hd2"/>
                </a:cxn>
              </a:cxnLst>
              <a:rect l="0" t="0" r="r" b="b"/>
              <a:pathLst>
                <a:path w="21339" h="21503" extrusionOk="0">
                  <a:moveTo>
                    <a:pt x="21306" y="6803"/>
                  </a:moveTo>
                  <a:cubicBezTo>
                    <a:pt x="21295" y="6727"/>
                    <a:pt x="21284" y="6642"/>
                    <a:pt x="21267" y="6565"/>
                  </a:cubicBezTo>
                  <a:cubicBezTo>
                    <a:pt x="21262" y="6548"/>
                    <a:pt x="21256" y="6531"/>
                    <a:pt x="21251" y="6514"/>
                  </a:cubicBezTo>
                  <a:cubicBezTo>
                    <a:pt x="21228" y="6421"/>
                    <a:pt x="21195" y="6336"/>
                    <a:pt x="21162" y="6242"/>
                  </a:cubicBezTo>
                  <a:cubicBezTo>
                    <a:pt x="21145" y="6199"/>
                    <a:pt x="21134" y="6157"/>
                    <a:pt x="21112" y="6114"/>
                  </a:cubicBezTo>
                  <a:cubicBezTo>
                    <a:pt x="21051" y="5987"/>
                    <a:pt x="20985" y="5868"/>
                    <a:pt x="20902" y="5766"/>
                  </a:cubicBezTo>
                  <a:lnTo>
                    <a:pt x="20493" y="5247"/>
                  </a:lnTo>
                  <a:lnTo>
                    <a:pt x="18972" y="3317"/>
                  </a:lnTo>
                  <a:cubicBezTo>
                    <a:pt x="18961" y="3308"/>
                    <a:pt x="18955" y="3291"/>
                    <a:pt x="18944" y="3283"/>
                  </a:cubicBezTo>
                  <a:lnTo>
                    <a:pt x="16527" y="383"/>
                  </a:lnTo>
                  <a:cubicBezTo>
                    <a:pt x="16538" y="391"/>
                    <a:pt x="16543" y="408"/>
                    <a:pt x="16554" y="417"/>
                  </a:cubicBezTo>
                  <a:cubicBezTo>
                    <a:pt x="16294" y="85"/>
                    <a:pt x="15963" y="-51"/>
                    <a:pt x="15647" y="17"/>
                  </a:cubicBezTo>
                  <a:cubicBezTo>
                    <a:pt x="15426" y="60"/>
                    <a:pt x="15210" y="196"/>
                    <a:pt x="15022" y="425"/>
                  </a:cubicBezTo>
                  <a:cubicBezTo>
                    <a:pt x="10896" y="5519"/>
                    <a:pt x="6106" y="9695"/>
                    <a:pt x="807" y="12637"/>
                  </a:cubicBezTo>
                  <a:cubicBezTo>
                    <a:pt x="10" y="13079"/>
                    <a:pt x="-261" y="14610"/>
                    <a:pt x="287" y="15596"/>
                  </a:cubicBezTo>
                  <a:lnTo>
                    <a:pt x="1581" y="17943"/>
                  </a:lnTo>
                  <a:cubicBezTo>
                    <a:pt x="1642" y="18054"/>
                    <a:pt x="1714" y="18147"/>
                    <a:pt x="1786" y="18232"/>
                  </a:cubicBezTo>
                  <a:cubicBezTo>
                    <a:pt x="1775" y="18224"/>
                    <a:pt x="1769" y="18215"/>
                    <a:pt x="1758" y="18207"/>
                  </a:cubicBezTo>
                  <a:lnTo>
                    <a:pt x="4175" y="21107"/>
                  </a:lnTo>
                  <a:cubicBezTo>
                    <a:pt x="4424" y="21404"/>
                    <a:pt x="4745" y="21549"/>
                    <a:pt x="5066" y="21489"/>
                  </a:cubicBezTo>
                  <a:cubicBezTo>
                    <a:pt x="5143" y="21472"/>
                    <a:pt x="5221" y="21447"/>
                    <a:pt x="5292" y="21413"/>
                  </a:cubicBezTo>
                  <a:cubicBezTo>
                    <a:pt x="7350" y="20367"/>
                    <a:pt x="9336" y="19134"/>
                    <a:pt x="11244" y="17756"/>
                  </a:cubicBezTo>
                  <a:cubicBezTo>
                    <a:pt x="14718" y="15239"/>
                    <a:pt x="17943" y="12186"/>
                    <a:pt x="20858" y="8708"/>
                  </a:cubicBezTo>
                  <a:cubicBezTo>
                    <a:pt x="20930" y="8623"/>
                    <a:pt x="20985" y="8529"/>
                    <a:pt x="21040" y="8436"/>
                  </a:cubicBezTo>
                  <a:cubicBezTo>
                    <a:pt x="21057" y="8410"/>
                    <a:pt x="21068" y="8385"/>
                    <a:pt x="21085" y="8351"/>
                  </a:cubicBezTo>
                  <a:cubicBezTo>
                    <a:pt x="21123" y="8266"/>
                    <a:pt x="21162" y="8181"/>
                    <a:pt x="21190" y="8096"/>
                  </a:cubicBezTo>
                  <a:cubicBezTo>
                    <a:pt x="21195" y="8070"/>
                    <a:pt x="21206" y="8053"/>
                    <a:pt x="21212" y="8028"/>
                  </a:cubicBezTo>
                  <a:cubicBezTo>
                    <a:pt x="21245" y="7917"/>
                    <a:pt x="21273" y="7798"/>
                    <a:pt x="21295" y="7688"/>
                  </a:cubicBezTo>
                  <a:cubicBezTo>
                    <a:pt x="21300" y="7662"/>
                    <a:pt x="21300" y="7628"/>
                    <a:pt x="21306" y="7603"/>
                  </a:cubicBezTo>
                  <a:cubicBezTo>
                    <a:pt x="21317" y="7509"/>
                    <a:pt x="21328" y="7415"/>
                    <a:pt x="21333" y="7313"/>
                  </a:cubicBezTo>
                  <a:cubicBezTo>
                    <a:pt x="21333" y="7279"/>
                    <a:pt x="21339" y="7245"/>
                    <a:pt x="21339" y="7220"/>
                  </a:cubicBezTo>
                  <a:cubicBezTo>
                    <a:pt x="21339" y="7101"/>
                    <a:pt x="21333" y="6982"/>
                    <a:pt x="21317" y="6863"/>
                  </a:cubicBezTo>
                  <a:cubicBezTo>
                    <a:pt x="21311" y="6829"/>
                    <a:pt x="21311" y="6820"/>
                    <a:pt x="21306" y="6803"/>
                  </a:cubicBezTo>
                  <a:close/>
                </a:path>
              </a:pathLst>
            </a:custGeom>
            <a:solidFill>
              <a:srgbClr val="795B7E"/>
            </a:solidFill>
            <a:ln w="12700">
              <a:miter lim="400000"/>
            </a:ln>
          </p:spPr>
          <p:txBody>
            <a:bodyPr lIns="38100" tIns="38100" rIns="38100" bIns="38100" anchor="ctr"/>
            <a:lstStyle/>
            <a:p>
              <a:pPr>
                <a:defRPr sz="3000">
                  <a:solidFill>
                    <a:srgbClr val="FFFFFF"/>
                  </a:solidFill>
                </a:defRPr>
              </a:pPr>
              <a:endParaRPr/>
            </a:p>
          </p:txBody>
        </p:sp>
        <p:sp>
          <p:nvSpPr>
            <p:cNvPr id="52" name="Shape">
              <a:extLst>
                <a:ext uri="{FF2B5EF4-FFF2-40B4-BE49-F238E27FC236}">
                  <a16:creationId xmlns:a16="http://schemas.microsoft.com/office/drawing/2014/main" id="{50EBCECB-58EA-4AEA-8EB5-4356CEB63CA7}"/>
                </a:ext>
              </a:extLst>
            </p:cNvPr>
            <p:cNvSpPr/>
            <p:nvPr/>
          </p:nvSpPr>
          <p:spPr>
            <a:xfrm>
              <a:off x="4230000" y="4520787"/>
              <a:ext cx="1546119" cy="987818"/>
            </a:xfrm>
            <a:custGeom>
              <a:avLst/>
              <a:gdLst/>
              <a:ahLst/>
              <a:cxnLst>
                <a:cxn ang="0">
                  <a:pos x="wd2" y="hd2"/>
                </a:cxn>
                <a:cxn ang="5400000">
                  <a:pos x="wd2" y="hd2"/>
                </a:cxn>
                <a:cxn ang="10800000">
                  <a:pos x="wd2" y="hd2"/>
                </a:cxn>
                <a:cxn ang="16200000">
                  <a:pos x="wd2" y="hd2"/>
                </a:cxn>
              </a:cxnLst>
              <a:rect l="0" t="0" r="r" b="b"/>
              <a:pathLst>
                <a:path w="21127" h="21475" extrusionOk="0">
                  <a:moveTo>
                    <a:pt x="17473" y="17"/>
                  </a:moveTo>
                  <a:cubicBezTo>
                    <a:pt x="17832" y="-52"/>
                    <a:pt x="18196" y="95"/>
                    <a:pt x="18486" y="479"/>
                  </a:cubicBezTo>
                  <a:lnTo>
                    <a:pt x="20185" y="2709"/>
                  </a:lnTo>
                  <a:lnTo>
                    <a:pt x="20642" y="3309"/>
                  </a:lnTo>
                  <a:cubicBezTo>
                    <a:pt x="21309" y="4183"/>
                    <a:pt x="21284" y="5834"/>
                    <a:pt x="20592" y="6689"/>
                  </a:cubicBezTo>
                  <a:cubicBezTo>
                    <a:pt x="17337" y="10709"/>
                    <a:pt x="13743" y="14237"/>
                    <a:pt x="9857" y="17145"/>
                  </a:cubicBezTo>
                  <a:cubicBezTo>
                    <a:pt x="7726" y="18747"/>
                    <a:pt x="5509" y="20162"/>
                    <a:pt x="3211" y="21371"/>
                  </a:cubicBezTo>
                  <a:cubicBezTo>
                    <a:pt x="3125" y="21420"/>
                    <a:pt x="3044" y="21450"/>
                    <a:pt x="2958" y="21460"/>
                  </a:cubicBezTo>
                  <a:cubicBezTo>
                    <a:pt x="2513" y="21548"/>
                    <a:pt x="2062" y="21273"/>
                    <a:pt x="1766" y="20723"/>
                  </a:cubicBezTo>
                  <a:lnTo>
                    <a:pt x="320" y="18010"/>
                  </a:lnTo>
                  <a:cubicBezTo>
                    <a:pt x="-291" y="16870"/>
                    <a:pt x="12" y="15092"/>
                    <a:pt x="901" y="14590"/>
                  </a:cubicBezTo>
                  <a:cubicBezTo>
                    <a:pt x="6818" y="11190"/>
                    <a:pt x="12167" y="6365"/>
                    <a:pt x="16775" y="479"/>
                  </a:cubicBezTo>
                  <a:cubicBezTo>
                    <a:pt x="16979" y="223"/>
                    <a:pt x="17226" y="66"/>
                    <a:pt x="17473" y="17"/>
                  </a:cubicBezTo>
                  <a:close/>
                </a:path>
              </a:pathLst>
            </a:custGeom>
            <a:solidFill>
              <a:srgbClr val="AF89B6"/>
            </a:solidFill>
            <a:ln w="12700">
              <a:miter lim="400000"/>
            </a:ln>
          </p:spPr>
          <p:txBody>
            <a:bodyPr lIns="38100" tIns="38100" rIns="38100" bIns="38100" anchor="ctr"/>
            <a:lstStyle/>
            <a:p>
              <a:pPr>
                <a:defRPr sz="3000">
                  <a:solidFill>
                    <a:srgbClr val="FFFFFF"/>
                  </a:solidFill>
                </a:defRPr>
              </a:pPr>
              <a:endParaRPr/>
            </a:p>
          </p:txBody>
        </p:sp>
        <p:sp>
          <p:nvSpPr>
            <p:cNvPr id="53" name="Shape">
              <a:extLst>
                <a:ext uri="{FF2B5EF4-FFF2-40B4-BE49-F238E27FC236}">
                  <a16:creationId xmlns:a16="http://schemas.microsoft.com/office/drawing/2014/main" id="{828425A7-BEC6-4264-9008-02D76A944407}"/>
                </a:ext>
              </a:extLst>
            </p:cNvPr>
            <p:cNvSpPr/>
            <p:nvPr/>
          </p:nvSpPr>
          <p:spPr>
            <a:xfrm>
              <a:off x="5676481" y="4927610"/>
              <a:ext cx="1425820" cy="988010"/>
            </a:xfrm>
            <a:custGeom>
              <a:avLst/>
              <a:gdLst/>
              <a:ahLst/>
              <a:cxnLst>
                <a:cxn ang="0">
                  <a:pos x="wd2" y="hd2"/>
                </a:cxn>
                <a:cxn ang="5400000">
                  <a:pos x="wd2" y="hd2"/>
                </a:cxn>
                <a:cxn ang="10800000">
                  <a:pos x="wd2" y="hd2"/>
                </a:cxn>
                <a:cxn ang="16200000">
                  <a:pos x="wd2" y="hd2"/>
                </a:cxn>
              </a:cxnLst>
              <a:rect l="0" t="0" r="r" b="b"/>
              <a:pathLst>
                <a:path w="21345" h="21489" extrusionOk="0">
                  <a:moveTo>
                    <a:pt x="21298" y="6052"/>
                  </a:moveTo>
                  <a:cubicBezTo>
                    <a:pt x="21284" y="5974"/>
                    <a:pt x="21271" y="5905"/>
                    <a:pt x="21244" y="5826"/>
                  </a:cubicBezTo>
                  <a:cubicBezTo>
                    <a:pt x="21237" y="5807"/>
                    <a:pt x="21230" y="5797"/>
                    <a:pt x="21223" y="5777"/>
                  </a:cubicBezTo>
                  <a:cubicBezTo>
                    <a:pt x="21196" y="5689"/>
                    <a:pt x="21162" y="5610"/>
                    <a:pt x="21122" y="5521"/>
                  </a:cubicBezTo>
                  <a:cubicBezTo>
                    <a:pt x="21101" y="5482"/>
                    <a:pt x="21088" y="5443"/>
                    <a:pt x="21068" y="5403"/>
                  </a:cubicBezTo>
                  <a:cubicBezTo>
                    <a:pt x="21007" y="5285"/>
                    <a:pt x="20932" y="5177"/>
                    <a:pt x="20844" y="5089"/>
                  </a:cubicBezTo>
                  <a:lnTo>
                    <a:pt x="20411" y="4627"/>
                  </a:lnTo>
                  <a:lnTo>
                    <a:pt x="18801" y="2906"/>
                  </a:lnTo>
                  <a:cubicBezTo>
                    <a:pt x="18794" y="2896"/>
                    <a:pt x="18780" y="2887"/>
                    <a:pt x="18774" y="2877"/>
                  </a:cubicBezTo>
                  <a:lnTo>
                    <a:pt x="16216" y="311"/>
                  </a:lnTo>
                  <a:cubicBezTo>
                    <a:pt x="16222" y="321"/>
                    <a:pt x="16236" y="330"/>
                    <a:pt x="16243" y="340"/>
                  </a:cubicBezTo>
                  <a:cubicBezTo>
                    <a:pt x="15965" y="45"/>
                    <a:pt x="15627" y="-53"/>
                    <a:pt x="15309" y="26"/>
                  </a:cubicBezTo>
                  <a:cubicBezTo>
                    <a:pt x="15086" y="85"/>
                    <a:pt x="14869" y="232"/>
                    <a:pt x="14693" y="468"/>
                  </a:cubicBezTo>
                  <a:cubicBezTo>
                    <a:pt x="10707" y="5689"/>
                    <a:pt x="6011" y="10093"/>
                    <a:pt x="753" y="13357"/>
                  </a:cubicBezTo>
                  <a:cubicBezTo>
                    <a:pt x="-38" y="13849"/>
                    <a:pt x="-255" y="15333"/>
                    <a:pt x="340" y="16238"/>
                  </a:cubicBezTo>
                  <a:lnTo>
                    <a:pt x="1741" y="18371"/>
                  </a:lnTo>
                  <a:cubicBezTo>
                    <a:pt x="1809" y="18470"/>
                    <a:pt x="1883" y="18558"/>
                    <a:pt x="1958" y="18627"/>
                  </a:cubicBezTo>
                  <a:cubicBezTo>
                    <a:pt x="1951" y="18617"/>
                    <a:pt x="1937" y="18617"/>
                    <a:pt x="1931" y="18607"/>
                  </a:cubicBezTo>
                  <a:lnTo>
                    <a:pt x="4489" y="21173"/>
                  </a:lnTo>
                  <a:cubicBezTo>
                    <a:pt x="4753" y="21439"/>
                    <a:pt x="5084" y="21547"/>
                    <a:pt x="5402" y="21459"/>
                  </a:cubicBezTo>
                  <a:cubicBezTo>
                    <a:pt x="5477" y="21439"/>
                    <a:pt x="5558" y="21409"/>
                    <a:pt x="5632" y="21360"/>
                  </a:cubicBezTo>
                  <a:cubicBezTo>
                    <a:pt x="7676" y="20181"/>
                    <a:pt x="9638" y="18843"/>
                    <a:pt x="11519" y="17359"/>
                  </a:cubicBezTo>
                  <a:cubicBezTo>
                    <a:pt x="14944" y="14655"/>
                    <a:pt x="18090" y="11470"/>
                    <a:pt x="20919" y="7891"/>
                  </a:cubicBezTo>
                  <a:cubicBezTo>
                    <a:pt x="20986" y="7803"/>
                    <a:pt x="21040" y="7714"/>
                    <a:pt x="21095" y="7616"/>
                  </a:cubicBezTo>
                  <a:cubicBezTo>
                    <a:pt x="21108" y="7586"/>
                    <a:pt x="21122" y="7557"/>
                    <a:pt x="21135" y="7537"/>
                  </a:cubicBezTo>
                  <a:cubicBezTo>
                    <a:pt x="21176" y="7459"/>
                    <a:pt x="21210" y="7370"/>
                    <a:pt x="21237" y="7282"/>
                  </a:cubicBezTo>
                  <a:cubicBezTo>
                    <a:pt x="21243" y="7262"/>
                    <a:pt x="21250" y="7242"/>
                    <a:pt x="21257" y="7213"/>
                  </a:cubicBezTo>
                  <a:cubicBezTo>
                    <a:pt x="21291" y="7105"/>
                    <a:pt x="21311" y="6997"/>
                    <a:pt x="21325" y="6879"/>
                  </a:cubicBezTo>
                  <a:cubicBezTo>
                    <a:pt x="21331" y="6849"/>
                    <a:pt x="21331" y="6819"/>
                    <a:pt x="21331" y="6800"/>
                  </a:cubicBezTo>
                  <a:cubicBezTo>
                    <a:pt x="21338" y="6711"/>
                    <a:pt x="21345" y="6613"/>
                    <a:pt x="21345" y="6525"/>
                  </a:cubicBezTo>
                  <a:cubicBezTo>
                    <a:pt x="21345" y="6495"/>
                    <a:pt x="21345" y="6466"/>
                    <a:pt x="21345" y="6436"/>
                  </a:cubicBezTo>
                  <a:cubicBezTo>
                    <a:pt x="21338" y="6318"/>
                    <a:pt x="21331" y="6200"/>
                    <a:pt x="21311" y="6092"/>
                  </a:cubicBezTo>
                  <a:cubicBezTo>
                    <a:pt x="21304" y="6072"/>
                    <a:pt x="21304" y="6062"/>
                    <a:pt x="21298" y="6052"/>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54" name="Shape">
              <a:extLst>
                <a:ext uri="{FF2B5EF4-FFF2-40B4-BE49-F238E27FC236}">
                  <a16:creationId xmlns:a16="http://schemas.microsoft.com/office/drawing/2014/main" id="{5636E8E3-096A-4AFA-B53A-E0A61A4C4141}"/>
                </a:ext>
              </a:extLst>
            </p:cNvPr>
            <p:cNvSpPr/>
            <p:nvPr/>
          </p:nvSpPr>
          <p:spPr>
            <a:xfrm>
              <a:off x="5676485" y="4927610"/>
              <a:ext cx="1255499" cy="870202"/>
            </a:xfrm>
            <a:custGeom>
              <a:avLst/>
              <a:gdLst/>
              <a:ahLst/>
              <a:cxnLst>
                <a:cxn ang="0">
                  <a:pos x="wd2" y="hd2"/>
                </a:cxn>
                <a:cxn ang="5400000">
                  <a:pos x="wd2" y="hd2"/>
                </a:cxn>
                <a:cxn ang="10800000">
                  <a:pos x="wd2" y="hd2"/>
                </a:cxn>
                <a:cxn ang="16200000">
                  <a:pos x="wd2" y="hd2"/>
                </a:cxn>
              </a:cxnLst>
              <a:rect l="0" t="0" r="r" b="b"/>
              <a:pathLst>
                <a:path w="21125" h="21446" extrusionOk="0">
                  <a:moveTo>
                    <a:pt x="17221" y="35"/>
                  </a:moveTo>
                  <a:cubicBezTo>
                    <a:pt x="17579" y="-65"/>
                    <a:pt x="17959" y="46"/>
                    <a:pt x="18271" y="392"/>
                  </a:cubicBezTo>
                  <a:lnTo>
                    <a:pt x="20081" y="2341"/>
                  </a:lnTo>
                  <a:lnTo>
                    <a:pt x="20568" y="2865"/>
                  </a:lnTo>
                  <a:cubicBezTo>
                    <a:pt x="21283" y="3633"/>
                    <a:pt x="21313" y="5182"/>
                    <a:pt x="20636" y="6040"/>
                  </a:cubicBezTo>
                  <a:cubicBezTo>
                    <a:pt x="17465" y="10094"/>
                    <a:pt x="13928" y="13704"/>
                    <a:pt x="10072" y="16767"/>
                  </a:cubicBezTo>
                  <a:cubicBezTo>
                    <a:pt x="7958" y="18449"/>
                    <a:pt x="5744" y="19964"/>
                    <a:pt x="3455" y="21301"/>
                  </a:cubicBezTo>
                  <a:cubicBezTo>
                    <a:pt x="3371" y="21346"/>
                    <a:pt x="3288" y="21390"/>
                    <a:pt x="3196" y="21412"/>
                  </a:cubicBezTo>
                  <a:cubicBezTo>
                    <a:pt x="2748" y="21535"/>
                    <a:pt x="2276" y="21312"/>
                    <a:pt x="1957" y="20822"/>
                  </a:cubicBezTo>
                  <a:lnTo>
                    <a:pt x="382" y="18405"/>
                  </a:lnTo>
                  <a:cubicBezTo>
                    <a:pt x="-287" y="17380"/>
                    <a:pt x="-44" y="15698"/>
                    <a:pt x="846" y="15141"/>
                  </a:cubicBezTo>
                  <a:cubicBezTo>
                    <a:pt x="6756" y="11442"/>
                    <a:pt x="12034" y="6451"/>
                    <a:pt x="16514" y="536"/>
                  </a:cubicBezTo>
                  <a:cubicBezTo>
                    <a:pt x="16727" y="269"/>
                    <a:pt x="16970" y="102"/>
                    <a:pt x="17221" y="35"/>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55" name="Shape">
              <a:extLst>
                <a:ext uri="{FF2B5EF4-FFF2-40B4-BE49-F238E27FC236}">
                  <a16:creationId xmlns:a16="http://schemas.microsoft.com/office/drawing/2014/main" id="{C15C6CC7-40BA-490E-A3B8-071631A7F264}"/>
                </a:ext>
              </a:extLst>
            </p:cNvPr>
            <p:cNvSpPr/>
            <p:nvPr/>
          </p:nvSpPr>
          <p:spPr>
            <a:xfrm>
              <a:off x="7394178" y="4565990"/>
              <a:ext cx="720418" cy="736965"/>
            </a:xfrm>
            <a:custGeom>
              <a:avLst/>
              <a:gdLst/>
              <a:ahLst/>
              <a:cxnLst>
                <a:cxn ang="0">
                  <a:pos x="wd2" y="hd2"/>
                </a:cxn>
                <a:cxn ang="5400000">
                  <a:pos x="wd2" y="hd2"/>
                </a:cxn>
                <a:cxn ang="10800000">
                  <a:pos x="wd2" y="hd2"/>
                </a:cxn>
                <a:cxn ang="16200000">
                  <a:pos x="wd2" y="hd2"/>
                </a:cxn>
              </a:cxnLst>
              <a:rect l="0" t="0" r="r" b="b"/>
              <a:pathLst>
                <a:path w="21158" h="21486" extrusionOk="0">
                  <a:moveTo>
                    <a:pt x="20976" y="6877"/>
                  </a:moveTo>
                  <a:cubicBezTo>
                    <a:pt x="20976" y="6877"/>
                    <a:pt x="20976" y="6864"/>
                    <a:pt x="20976" y="6864"/>
                  </a:cubicBezTo>
                  <a:cubicBezTo>
                    <a:pt x="20976" y="6851"/>
                    <a:pt x="20950" y="6824"/>
                    <a:pt x="20950" y="6811"/>
                  </a:cubicBezTo>
                  <a:cubicBezTo>
                    <a:pt x="20870" y="6613"/>
                    <a:pt x="20777" y="6416"/>
                    <a:pt x="20658" y="6244"/>
                  </a:cubicBezTo>
                  <a:cubicBezTo>
                    <a:pt x="20618" y="6192"/>
                    <a:pt x="20591" y="6139"/>
                    <a:pt x="20551" y="6086"/>
                  </a:cubicBezTo>
                  <a:cubicBezTo>
                    <a:pt x="20405" y="5889"/>
                    <a:pt x="20246" y="5717"/>
                    <a:pt x="20047" y="5559"/>
                  </a:cubicBezTo>
                  <a:cubicBezTo>
                    <a:pt x="20047" y="5559"/>
                    <a:pt x="20047" y="5559"/>
                    <a:pt x="20047" y="5559"/>
                  </a:cubicBezTo>
                  <a:lnTo>
                    <a:pt x="14245" y="1065"/>
                  </a:lnTo>
                  <a:cubicBezTo>
                    <a:pt x="14272" y="1078"/>
                    <a:pt x="14285" y="1105"/>
                    <a:pt x="14312" y="1131"/>
                  </a:cubicBezTo>
                  <a:cubicBezTo>
                    <a:pt x="14192" y="1026"/>
                    <a:pt x="14059" y="920"/>
                    <a:pt x="13913" y="841"/>
                  </a:cubicBezTo>
                  <a:lnTo>
                    <a:pt x="13090" y="380"/>
                  </a:lnTo>
                  <a:cubicBezTo>
                    <a:pt x="12533" y="64"/>
                    <a:pt x="11909" y="-55"/>
                    <a:pt x="11298" y="24"/>
                  </a:cubicBezTo>
                  <a:cubicBezTo>
                    <a:pt x="10488" y="129"/>
                    <a:pt x="9731" y="564"/>
                    <a:pt x="9240" y="1263"/>
                  </a:cubicBezTo>
                  <a:cubicBezTo>
                    <a:pt x="6665" y="4900"/>
                    <a:pt x="3837" y="8393"/>
                    <a:pt x="757" y="11740"/>
                  </a:cubicBezTo>
                  <a:cubicBezTo>
                    <a:pt x="-438" y="13045"/>
                    <a:pt x="-186" y="15101"/>
                    <a:pt x="1288" y="16076"/>
                  </a:cubicBezTo>
                  <a:lnTo>
                    <a:pt x="1938" y="16497"/>
                  </a:lnTo>
                  <a:lnTo>
                    <a:pt x="7740" y="20991"/>
                  </a:lnTo>
                  <a:cubicBezTo>
                    <a:pt x="8337" y="21400"/>
                    <a:pt x="9054" y="21545"/>
                    <a:pt x="9731" y="21466"/>
                  </a:cubicBezTo>
                  <a:cubicBezTo>
                    <a:pt x="10382" y="21387"/>
                    <a:pt x="11006" y="21084"/>
                    <a:pt x="11471" y="20583"/>
                  </a:cubicBezTo>
                  <a:cubicBezTo>
                    <a:pt x="14790" y="17064"/>
                    <a:pt x="17843" y="13387"/>
                    <a:pt x="20618" y="9552"/>
                  </a:cubicBezTo>
                  <a:cubicBezTo>
                    <a:pt x="20750" y="9368"/>
                    <a:pt x="20857" y="9170"/>
                    <a:pt x="20936" y="8959"/>
                  </a:cubicBezTo>
                  <a:cubicBezTo>
                    <a:pt x="20963" y="8893"/>
                    <a:pt x="20976" y="8827"/>
                    <a:pt x="21003" y="8761"/>
                  </a:cubicBezTo>
                  <a:cubicBezTo>
                    <a:pt x="21056" y="8616"/>
                    <a:pt x="21096" y="8472"/>
                    <a:pt x="21122" y="8327"/>
                  </a:cubicBezTo>
                  <a:cubicBezTo>
                    <a:pt x="21135" y="8261"/>
                    <a:pt x="21149" y="8182"/>
                    <a:pt x="21149" y="8116"/>
                  </a:cubicBezTo>
                  <a:cubicBezTo>
                    <a:pt x="21162" y="7958"/>
                    <a:pt x="21162" y="7813"/>
                    <a:pt x="21149" y="7654"/>
                  </a:cubicBezTo>
                  <a:cubicBezTo>
                    <a:pt x="21149" y="7602"/>
                    <a:pt x="21149" y="7536"/>
                    <a:pt x="21135" y="7483"/>
                  </a:cubicBezTo>
                  <a:cubicBezTo>
                    <a:pt x="21082" y="7286"/>
                    <a:pt x="21043" y="7075"/>
                    <a:pt x="20976" y="6877"/>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56" name="Shape">
              <a:extLst>
                <a:ext uri="{FF2B5EF4-FFF2-40B4-BE49-F238E27FC236}">
                  <a16:creationId xmlns:a16="http://schemas.microsoft.com/office/drawing/2014/main" id="{11AFF4A1-917B-41D8-AE4A-5F49641F50A3}"/>
                </a:ext>
              </a:extLst>
            </p:cNvPr>
            <p:cNvSpPr/>
            <p:nvPr/>
          </p:nvSpPr>
          <p:spPr>
            <a:xfrm>
              <a:off x="7394178" y="4565986"/>
              <a:ext cx="523303" cy="582835"/>
            </a:xfrm>
            <a:custGeom>
              <a:avLst/>
              <a:gdLst/>
              <a:ahLst/>
              <a:cxnLst>
                <a:cxn ang="0">
                  <a:pos x="wd2" y="hd2"/>
                </a:cxn>
                <a:cxn ang="5400000">
                  <a:pos x="wd2" y="hd2"/>
                </a:cxn>
                <a:cxn ang="10800000">
                  <a:pos x="wd2" y="hd2"/>
                </a:cxn>
                <a:cxn ang="16200000">
                  <a:pos x="wd2" y="hd2"/>
                </a:cxn>
              </a:cxnLst>
              <a:rect l="0" t="0" r="r" b="b"/>
              <a:pathLst>
                <a:path w="20413" h="21456" extrusionOk="0">
                  <a:moveTo>
                    <a:pt x="15017" y="30"/>
                  </a:moveTo>
                  <a:cubicBezTo>
                    <a:pt x="15810" y="-70"/>
                    <a:pt x="16639" y="80"/>
                    <a:pt x="17397" y="479"/>
                  </a:cubicBezTo>
                  <a:lnTo>
                    <a:pt x="18491" y="1062"/>
                  </a:lnTo>
                  <a:cubicBezTo>
                    <a:pt x="20483" y="2143"/>
                    <a:pt x="21012" y="4623"/>
                    <a:pt x="19672" y="6387"/>
                  </a:cubicBezTo>
                  <a:cubicBezTo>
                    <a:pt x="15987" y="11229"/>
                    <a:pt x="11931" y="15872"/>
                    <a:pt x="7523" y="20315"/>
                  </a:cubicBezTo>
                  <a:cubicBezTo>
                    <a:pt x="6888" y="20947"/>
                    <a:pt x="6077" y="21330"/>
                    <a:pt x="5213" y="21430"/>
                  </a:cubicBezTo>
                  <a:cubicBezTo>
                    <a:pt x="4314" y="21530"/>
                    <a:pt x="3362" y="21347"/>
                    <a:pt x="2568" y="20831"/>
                  </a:cubicBezTo>
                  <a:lnTo>
                    <a:pt x="1704" y="20299"/>
                  </a:lnTo>
                  <a:cubicBezTo>
                    <a:pt x="-235" y="19067"/>
                    <a:pt x="-588" y="16471"/>
                    <a:pt x="999" y="14824"/>
                  </a:cubicBezTo>
                  <a:cubicBezTo>
                    <a:pt x="5090" y="10597"/>
                    <a:pt x="8845" y="6187"/>
                    <a:pt x="12266" y="1594"/>
                  </a:cubicBezTo>
                  <a:cubicBezTo>
                    <a:pt x="12936" y="712"/>
                    <a:pt x="13941" y="163"/>
                    <a:pt x="15017" y="30"/>
                  </a:cubicBezTo>
                  <a:close/>
                </a:path>
              </a:pathLst>
            </a:custGeom>
            <a:solidFill>
              <a:srgbClr val="6F91B2"/>
            </a:solidFill>
            <a:ln w="12700">
              <a:miter lim="400000"/>
            </a:ln>
          </p:spPr>
          <p:txBody>
            <a:bodyPr lIns="38100" tIns="38100" rIns="38100" bIns="38100" anchor="ctr"/>
            <a:lstStyle/>
            <a:p>
              <a:pPr>
                <a:defRPr sz="3000">
                  <a:solidFill>
                    <a:srgbClr val="FFFFFF"/>
                  </a:solidFill>
                </a:defRPr>
              </a:pPr>
              <a:endParaRPr/>
            </a:p>
          </p:txBody>
        </p:sp>
        <p:sp>
          <p:nvSpPr>
            <p:cNvPr id="59" name="Shape">
              <a:extLst>
                <a:ext uri="{FF2B5EF4-FFF2-40B4-BE49-F238E27FC236}">
                  <a16:creationId xmlns:a16="http://schemas.microsoft.com/office/drawing/2014/main" id="{9190AA09-1443-4CE2-AF85-CA0D77B271A8}"/>
                </a:ext>
              </a:extLst>
            </p:cNvPr>
            <p:cNvSpPr/>
            <p:nvPr/>
          </p:nvSpPr>
          <p:spPr>
            <a:xfrm>
              <a:off x="7845438" y="1189695"/>
              <a:ext cx="668254" cy="1485437"/>
            </a:xfrm>
            <a:custGeom>
              <a:avLst/>
              <a:gdLst/>
              <a:ahLst/>
              <a:cxnLst>
                <a:cxn ang="0">
                  <a:pos x="wd2" y="hd2"/>
                </a:cxn>
                <a:cxn ang="5400000">
                  <a:pos x="wd2" y="hd2"/>
                </a:cxn>
                <a:cxn ang="10800000">
                  <a:pos x="wd2" y="hd2"/>
                </a:cxn>
                <a:cxn ang="16200000">
                  <a:pos x="wd2" y="hd2"/>
                </a:cxn>
              </a:cxnLst>
              <a:rect l="0" t="0" r="r" b="b"/>
              <a:pathLst>
                <a:path w="20803" h="21595" extrusionOk="0">
                  <a:moveTo>
                    <a:pt x="19229" y="8196"/>
                  </a:moveTo>
                  <a:cubicBezTo>
                    <a:pt x="18962" y="7526"/>
                    <a:pt x="18652" y="6862"/>
                    <a:pt x="18328" y="6205"/>
                  </a:cubicBezTo>
                  <a:cubicBezTo>
                    <a:pt x="18314" y="6192"/>
                    <a:pt x="18314" y="6172"/>
                    <a:pt x="18300" y="6159"/>
                  </a:cubicBezTo>
                  <a:cubicBezTo>
                    <a:pt x="17991" y="5548"/>
                    <a:pt x="17653" y="4943"/>
                    <a:pt x="17287" y="4345"/>
                  </a:cubicBezTo>
                  <a:cubicBezTo>
                    <a:pt x="17146" y="4102"/>
                    <a:pt x="16865" y="3892"/>
                    <a:pt x="16485" y="3721"/>
                  </a:cubicBezTo>
                  <a:lnTo>
                    <a:pt x="10884" y="1184"/>
                  </a:lnTo>
                  <a:cubicBezTo>
                    <a:pt x="10884" y="1184"/>
                    <a:pt x="10899" y="1191"/>
                    <a:pt x="10899" y="1191"/>
                  </a:cubicBezTo>
                  <a:cubicBezTo>
                    <a:pt x="10547" y="1027"/>
                    <a:pt x="10096" y="902"/>
                    <a:pt x="9604" y="836"/>
                  </a:cubicBezTo>
                  <a:lnTo>
                    <a:pt x="4032" y="61"/>
                  </a:lnTo>
                  <a:cubicBezTo>
                    <a:pt x="3708" y="15"/>
                    <a:pt x="3384" y="-5"/>
                    <a:pt x="3075" y="2"/>
                  </a:cubicBezTo>
                  <a:cubicBezTo>
                    <a:pt x="1175" y="15"/>
                    <a:pt x="-401" y="862"/>
                    <a:pt x="92" y="1796"/>
                  </a:cubicBezTo>
                  <a:cubicBezTo>
                    <a:pt x="556" y="2643"/>
                    <a:pt x="950" y="3491"/>
                    <a:pt x="1288" y="4358"/>
                  </a:cubicBezTo>
                  <a:cubicBezTo>
                    <a:pt x="2878" y="8354"/>
                    <a:pt x="3187" y="12349"/>
                    <a:pt x="2343" y="16259"/>
                  </a:cubicBezTo>
                  <a:cubicBezTo>
                    <a:pt x="2244" y="16726"/>
                    <a:pt x="2624" y="17166"/>
                    <a:pt x="3314" y="17468"/>
                  </a:cubicBezTo>
                  <a:cubicBezTo>
                    <a:pt x="3300" y="17462"/>
                    <a:pt x="3272" y="17455"/>
                    <a:pt x="3258" y="17449"/>
                  </a:cubicBezTo>
                  <a:lnTo>
                    <a:pt x="3258" y="17449"/>
                  </a:lnTo>
                  <a:cubicBezTo>
                    <a:pt x="3258" y="17449"/>
                    <a:pt x="3258" y="17449"/>
                    <a:pt x="3258" y="17449"/>
                  </a:cubicBezTo>
                  <a:lnTo>
                    <a:pt x="8858" y="19985"/>
                  </a:lnTo>
                  <a:cubicBezTo>
                    <a:pt x="9126" y="20110"/>
                    <a:pt x="9449" y="20208"/>
                    <a:pt x="9801" y="20274"/>
                  </a:cubicBezTo>
                  <a:lnTo>
                    <a:pt x="16105" y="21483"/>
                  </a:lnTo>
                  <a:cubicBezTo>
                    <a:pt x="16513" y="21562"/>
                    <a:pt x="16921" y="21595"/>
                    <a:pt x="17329" y="21595"/>
                  </a:cubicBezTo>
                  <a:cubicBezTo>
                    <a:pt x="18849" y="21582"/>
                    <a:pt x="20228" y="21036"/>
                    <a:pt x="20383" y="20268"/>
                  </a:cubicBezTo>
                  <a:cubicBezTo>
                    <a:pt x="21199" y="16292"/>
                    <a:pt x="20833" y="12244"/>
                    <a:pt x="19229" y="8196"/>
                  </a:cubicBezTo>
                  <a:close/>
                  <a:moveTo>
                    <a:pt x="11391" y="1467"/>
                  </a:moveTo>
                  <a:cubicBezTo>
                    <a:pt x="11349" y="1434"/>
                    <a:pt x="11278" y="1401"/>
                    <a:pt x="11236" y="1368"/>
                  </a:cubicBezTo>
                  <a:cubicBezTo>
                    <a:pt x="11278" y="1408"/>
                    <a:pt x="11349" y="1434"/>
                    <a:pt x="11391" y="1467"/>
                  </a:cubicBezTo>
                  <a:close/>
                  <a:moveTo>
                    <a:pt x="3764" y="17613"/>
                  </a:moveTo>
                  <a:cubicBezTo>
                    <a:pt x="3750" y="17613"/>
                    <a:pt x="3750" y="17606"/>
                    <a:pt x="3736" y="17606"/>
                  </a:cubicBezTo>
                  <a:cubicBezTo>
                    <a:pt x="3694" y="17593"/>
                    <a:pt x="3666" y="17580"/>
                    <a:pt x="3624" y="17567"/>
                  </a:cubicBezTo>
                  <a:cubicBezTo>
                    <a:pt x="3680" y="17580"/>
                    <a:pt x="3722" y="17600"/>
                    <a:pt x="3764" y="17613"/>
                  </a:cubicBezTo>
                  <a:close/>
                </a:path>
              </a:pathLst>
            </a:custGeom>
            <a:solidFill>
              <a:srgbClr val="4A7493"/>
            </a:solidFill>
            <a:ln w="12700">
              <a:miter lim="400000"/>
            </a:ln>
          </p:spPr>
          <p:txBody>
            <a:bodyPr lIns="38100" tIns="38100" rIns="38100" bIns="38100" anchor="ctr"/>
            <a:lstStyle/>
            <a:p>
              <a:pPr>
                <a:defRPr sz="3000">
                  <a:solidFill>
                    <a:srgbClr val="FFFFFF"/>
                  </a:solidFill>
                </a:defRPr>
              </a:pPr>
              <a:endParaRPr/>
            </a:p>
          </p:txBody>
        </p:sp>
        <p:sp>
          <p:nvSpPr>
            <p:cNvPr id="60" name="Shape">
              <a:extLst>
                <a:ext uri="{FF2B5EF4-FFF2-40B4-BE49-F238E27FC236}">
                  <a16:creationId xmlns:a16="http://schemas.microsoft.com/office/drawing/2014/main" id="{3A370CA8-8724-4919-AAC8-D1CC03C51B49}"/>
                </a:ext>
              </a:extLst>
            </p:cNvPr>
            <p:cNvSpPr/>
            <p:nvPr/>
          </p:nvSpPr>
          <p:spPr>
            <a:xfrm>
              <a:off x="7845434" y="1189695"/>
              <a:ext cx="488009" cy="1310874"/>
            </a:xfrm>
            <a:custGeom>
              <a:avLst/>
              <a:gdLst/>
              <a:ahLst/>
              <a:cxnLst>
                <a:cxn ang="0">
                  <a:pos x="wd2" y="hd2"/>
                </a:cxn>
                <a:cxn ang="5400000">
                  <a:pos x="wd2" y="hd2"/>
                </a:cxn>
                <a:cxn ang="10800000">
                  <a:pos x="wd2" y="hd2"/>
                </a:cxn>
                <a:cxn ang="16200000">
                  <a:pos x="wd2" y="hd2"/>
                </a:cxn>
              </a:cxnLst>
              <a:rect l="0" t="0" r="r" b="b"/>
              <a:pathLst>
                <a:path w="20528" h="21600" extrusionOk="0">
                  <a:moveTo>
                    <a:pt x="4142" y="0"/>
                  </a:moveTo>
                  <a:cubicBezTo>
                    <a:pt x="4561" y="0"/>
                    <a:pt x="4998" y="22"/>
                    <a:pt x="5435" y="67"/>
                  </a:cubicBezTo>
                  <a:lnTo>
                    <a:pt x="12965" y="946"/>
                  </a:lnTo>
                  <a:cubicBezTo>
                    <a:pt x="14315" y="1102"/>
                    <a:pt x="15399" y="1512"/>
                    <a:pt x="15779" y="2048"/>
                  </a:cubicBezTo>
                  <a:cubicBezTo>
                    <a:pt x="16806" y="3478"/>
                    <a:pt x="17681" y="4931"/>
                    <a:pt x="18384" y="6420"/>
                  </a:cubicBezTo>
                  <a:cubicBezTo>
                    <a:pt x="20552" y="11009"/>
                    <a:pt x="21046" y="15597"/>
                    <a:pt x="20000" y="20095"/>
                  </a:cubicBezTo>
                  <a:cubicBezTo>
                    <a:pt x="19810" y="20967"/>
                    <a:pt x="17947" y="21585"/>
                    <a:pt x="15874" y="21600"/>
                  </a:cubicBezTo>
                  <a:cubicBezTo>
                    <a:pt x="15323" y="21600"/>
                    <a:pt x="14771" y="21563"/>
                    <a:pt x="14220" y="21473"/>
                  </a:cubicBezTo>
                  <a:lnTo>
                    <a:pt x="5702" y="20103"/>
                  </a:lnTo>
                  <a:cubicBezTo>
                    <a:pt x="4009" y="19827"/>
                    <a:pt x="2983" y="19149"/>
                    <a:pt x="3173" y="18420"/>
                  </a:cubicBezTo>
                  <a:cubicBezTo>
                    <a:pt x="4314" y="13988"/>
                    <a:pt x="3895" y="9459"/>
                    <a:pt x="1747" y="4931"/>
                  </a:cubicBezTo>
                  <a:cubicBezTo>
                    <a:pt x="1271" y="3955"/>
                    <a:pt x="739" y="2987"/>
                    <a:pt x="130" y="2026"/>
                  </a:cubicBezTo>
                  <a:cubicBezTo>
                    <a:pt x="-554" y="976"/>
                    <a:pt x="1557" y="22"/>
                    <a:pt x="4142" y="0"/>
                  </a:cubicBezTo>
                  <a:close/>
                </a:path>
              </a:pathLst>
            </a:custGeom>
            <a:solidFill>
              <a:srgbClr val="72A8D2"/>
            </a:solidFill>
            <a:ln w="12700">
              <a:miter lim="400000"/>
            </a:ln>
          </p:spPr>
          <p:txBody>
            <a:bodyPr lIns="38100" tIns="38100" rIns="38100" bIns="38100" anchor="ctr"/>
            <a:lstStyle/>
            <a:p>
              <a:pPr>
                <a:defRPr sz="3000">
                  <a:solidFill>
                    <a:srgbClr val="FFFFFF"/>
                  </a:solidFill>
                </a:defRPr>
              </a:pPr>
              <a:endParaRPr/>
            </a:p>
          </p:txBody>
        </p:sp>
        <p:sp>
          <p:nvSpPr>
            <p:cNvPr id="61" name="Shape">
              <a:extLst>
                <a:ext uri="{FF2B5EF4-FFF2-40B4-BE49-F238E27FC236}">
                  <a16:creationId xmlns:a16="http://schemas.microsoft.com/office/drawing/2014/main" id="{BCF30D07-3F8A-484F-BE3C-3A9AEBC46E44}"/>
                </a:ext>
              </a:extLst>
            </p:cNvPr>
            <p:cNvSpPr/>
            <p:nvPr/>
          </p:nvSpPr>
          <p:spPr>
            <a:xfrm>
              <a:off x="8626139" y="794689"/>
              <a:ext cx="592328" cy="1358952"/>
            </a:xfrm>
            <a:custGeom>
              <a:avLst/>
              <a:gdLst/>
              <a:ahLst/>
              <a:cxnLst>
                <a:cxn ang="0">
                  <a:pos x="wd2" y="hd2"/>
                </a:cxn>
                <a:cxn ang="5400000">
                  <a:pos x="wd2" y="hd2"/>
                </a:cxn>
                <a:cxn ang="10800000">
                  <a:pos x="wd2" y="hd2"/>
                </a:cxn>
                <a:cxn ang="16200000">
                  <a:pos x="wd2" y="hd2"/>
                </a:cxn>
              </a:cxnLst>
              <a:rect l="0" t="0" r="r" b="b"/>
              <a:pathLst>
                <a:path w="20982" h="21581" extrusionOk="0">
                  <a:moveTo>
                    <a:pt x="17154" y="8064"/>
                  </a:moveTo>
                  <a:cubicBezTo>
                    <a:pt x="16706" y="7346"/>
                    <a:pt x="16209" y="6642"/>
                    <a:pt x="15697" y="5946"/>
                  </a:cubicBezTo>
                  <a:cubicBezTo>
                    <a:pt x="15665" y="5910"/>
                    <a:pt x="15649" y="5881"/>
                    <a:pt x="15617" y="5845"/>
                  </a:cubicBezTo>
                  <a:cubicBezTo>
                    <a:pt x="15009" y="5042"/>
                    <a:pt x="14368" y="4252"/>
                    <a:pt x="13680" y="3477"/>
                  </a:cubicBezTo>
                  <a:cubicBezTo>
                    <a:pt x="13455" y="3233"/>
                    <a:pt x="13103" y="3017"/>
                    <a:pt x="12655" y="2859"/>
                  </a:cubicBezTo>
                  <a:lnTo>
                    <a:pt x="5754" y="361"/>
                  </a:lnTo>
                  <a:cubicBezTo>
                    <a:pt x="5754" y="361"/>
                    <a:pt x="5754" y="361"/>
                    <a:pt x="5754" y="361"/>
                  </a:cubicBezTo>
                  <a:cubicBezTo>
                    <a:pt x="5321" y="203"/>
                    <a:pt x="4793" y="88"/>
                    <a:pt x="4217" y="31"/>
                  </a:cubicBezTo>
                  <a:cubicBezTo>
                    <a:pt x="3848" y="-5"/>
                    <a:pt x="3480" y="-5"/>
                    <a:pt x="3144" y="9"/>
                  </a:cubicBezTo>
                  <a:cubicBezTo>
                    <a:pt x="966" y="117"/>
                    <a:pt x="-587" y="1122"/>
                    <a:pt x="214" y="2120"/>
                  </a:cubicBezTo>
                  <a:cubicBezTo>
                    <a:pt x="998" y="3089"/>
                    <a:pt x="1703" y="4080"/>
                    <a:pt x="2359" y="5092"/>
                  </a:cubicBezTo>
                  <a:cubicBezTo>
                    <a:pt x="4921" y="9162"/>
                    <a:pt x="6106" y="13275"/>
                    <a:pt x="6090" y="17360"/>
                  </a:cubicBezTo>
                  <a:cubicBezTo>
                    <a:pt x="6074" y="17862"/>
                    <a:pt x="6602" y="18329"/>
                    <a:pt x="7451" y="18623"/>
                  </a:cubicBezTo>
                  <a:cubicBezTo>
                    <a:pt x="7435" y="18616"/>
                    <a:pt x="7403" y="18609"/>
                    <a:pt x="7387" y="18602"/>
                  </a:cubicBezTo>
                  <a:lnTo>
                    <a:pt x="7387" y="18602"/>
                  </a:lnTo>
                  <a:cubicBezTo>
                    <a:pt x="7387" y="18602"/>
                    <a:pt x="7387" y="18602"/>
                    <a:pt x="7387" y="18602"/>
                  </a:cubicBezTo>
                  <a:lnTo>
                    <a:pt x="14288" y="21100"/>
                  </a:lnTo>
                  <a:cubicBezTo>
                    <a:pt x="14624" y="21222"/>
                    <a:pt x="15009" y="21315"/>
                    <a:pt x="15441" y="21373"/>
                  </a:cubicBezTo>
                  <a:lnTo>
                    <a:pt x="16418" y="21509"/>
                  </a:lnTo>
                  <a:cubicBezTo>
                    <a:pt x="16898" y="21573"/>
                    <a:pt x="17378" y="21595"/>
                    <a:pt x="17827" y="21573"/>
                  </a:cubicBezTo>
                  <a:cubicBezTo>
                    <a:pt x="19556" y="21487"/>
                    <a:pt x="21013" y="20827"/>
                    <a:pt x="20981" y="19980"/>
                  </a:cubicBezTo>
                  <a:cubicBezTo>
                    <a:pt x="20885" y="16003"/>
                    <a:pt x="19636" y="12012"/>
                    <a:pt x="17154" y="8064"/>
                  </a:cubicBezTo>
                  <a:close/>
                  <a:moveTo>
                    <a:pt x="6346" y="634"/>
                  </a:moveTo>
                  <a:cubicBezTo>
                    <a:pt x="6282" y="598"/>
                    <a:pt x="6202" y="569"/>
                    <a:pt x="6138" y="533"/>
                  </a:cubicBezTo>
                  <a:cubicBezTo>
                    <a:pt x="6202" y="569"/>
                    <a:pt x="6282" y="598"/>
                    <a:pt x="6346" y="634"/>
                  </a:cubicBezTo>
                  <a:close/>
                  <a:moveTo>
                    <a:pt x="7803" y="18724"/>
                  </a:moveTo>
                  <a:cubicBezTo>
                    <a:pt x="7867" y="18738"/>
                    <a:pt x="7915" y="18760"/>
                    <a:pt x="7979" y="18767"/>
                  </a:cubicBezTo>
                  <a:cubicBezTo>
                    <a:pt x="7963" y="18767"/>
                    <a:pt x="7947" y="18760"/>
                    <a:pt x="7947" y="18760"/>
                  </a:cubicBezTo>
                  <a:cubicBezTo>
                    <a:pt x="7883" y="18752"/>
                    <a:pt x="7851" y="18738"/>
                    <a:pt x="7803" y="18724"/>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62" name="Shape">
              <a:extLst>
                <a:ext uri="{FF2B5EF4-FFF2-40B4-BE49-F238E27FC236}">
                  <a16:creationId xmlns:a16="http://schemas.microsoft.com/office/drawing/2014/main" id="{B7C6903D-D6E7-42D7-AD14-6FF8A45AEDCE}"/>
                </a:ext>
              </a:extLst>
            </p:cNvPr>
            <p:cNvSpPr/>
            <p:nvPr/>
          </p:nvSpPr>
          <p:spPr>
            <a:xfrm>
              <a:off x="8626142" y="794689"/>
              <a:ext cx="397501" cy="1201273"/>
            </a:xfrm>
            <a:custGeom>
              <a:avLst/>
              <a:gdLst/>
              <a:ahLst/>
              <a:cxnLst>
                <a:cxn ang="0">
                  <a:pos x="wd2" y="hd2"/>
                </a:cxn>
                <a:cxn ang="5400000">
                  <a:pos x="wd2" y="hd2"/>
                </a:cxn>
                <a:cxn ang="10800000">
                  <a:pos x="wd2" y="hd2"/>
                </a:cxn>
                <a:cxn ang="16200000">
                  <a:pos x="wd2" y="hd2"/>
                </a:cxn>
              </a:cxnLst>
              <a:rect l="0" t="0" r="r" b="b"/>
              <a:pathLst>
                <a:path w="20691" h="21580" extrusionOk="0">
                  <a:moveTo>
                    <a:pt x="4619" y="10"/>
                  </a:moveTo>
                  <a:cubicBezTo>
                    <a:pt x="5137" y="-6"/>
                    <a:pt x="5655" y="-6"/>
                    <a:pt x="6196" y="35"/>
                  </a:cubicBezTo>
                  <a:cubicBezTo>
                    <a:pt x="7866" y="156"/>
                    <a:pt x="9302" y="554"/>
                    <a:pt x="9937" y="1098"/>
                  </a:cubicBezTo>
                  <a:cubicBezTo>
                    <a:pt x="11890" y="2779"/>
                    <a:pt x="13584" y="4509"/>
                    <a:pt x="15043" y="6287"/>
                  </a:cubicBezTo>
                  <a:cubicBezTo>
                    <a:pt x="18690" y="10753"/>
                    <a:pt x="20525" y="15268"/>
                    <a:pt x="20690" y="19767"/>
                  </a:cubicBezTo>
                  <a:cubicBezTo>
                    <a:pt x="20737" y="20725"/>
                    <a:pt x="18596" y="21480"/>
                    <a:pt x="16055" y="21570"/>
                  </a:cubicBezTo>
                  <a:cubicBezTo>
                    <a:pt x="15372" y="21594"/>
                    <a:pt x="14690" y="21578"/>
                    <a:pt x="13984" y="21497"/>
                  </a:cubicBezTo>
                  <a:lnTo>
                    <a:pt x="12549" y="21342"/>
                  </a:lnTo>
                  <a:cubicBezTo>
                    <a:pt x="10384" y="21115"/>
                    <a:pt x="8925" y="20417"/>
                    <a:pt x="8949" y="19629"/>
                  </a:cubicBezTo>
                  <a:cubicBezTo>
                    <a:pt x="8972" y="15009"/>
                    <a:pt x="7208" y="10356"/>
                    <a:pt x="3466" y="5751"/>
                  </a:cubicBezTo>
                  <a:cubicBezTo>
                    <a:pt x="2525" y="4615"/>
                    <a:pt x="1466" y="3494"/>
                    <a:pt x="314" y="2390"/>
                  </a:cubicBezTo>
                  <a:cubicBezTo>
                    <a:pt x="-863" y="1269"/>
                    <a:pt x="1419" y="132"/>
                    <a:pt x="4619" y="10"/>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63" name="Shape">
              <a:extLst>
                <a:ext uri="{FF2B5EF4-FFF2-40B4-BE49-F238E27FC236}">
                  <a16:creationId xmlns:a16="http://schemas.microsoft.com/office/drawing/2014/main" id="{D6A30D85-374E-4936-9AD0-D9985FEC2482}"/>
                </a:ext>
              </a:extLst>
            </p:cNvPr>
            <p:cNvSpPr/>
            <p:nvPr/>
          </p:nvSpPr>
          <p:spPr>
            <a:xfrm>
              <a:off x="7032557" y="3752344"/>
              <a:ext cx="915657" cy="955332"/>
            </a:xfrm>
            <a:custGeom>
              <a:avLst/>
              <a:gdLst/>
              <a:ahLst/>
              <a:cxnLst>
                <a:cxn ang="0">
                  <a:pos x="wd2" y="hd2"/>
                </a:cxn>
                <a:cxn ang="5400000">
                  <a:pos x="wd2" y="hd2"/>
                </a:cxn>
                <a:cxn ang="10800000">
                  <a:pos x="wd2" y="hd2"/>
                </a:cxn>
                <a:cxn ang="16200000">
                  <a:pos x="wd2" y="hd2"/>
                </a:cxn>
              </a:cxnLst>
              <a:rect l="0" t="0" r="r" b="b"/>
              <a:pathLst>
                <a:path w="21292" h="21503" extrusionOk="0">
                  <a:moveTo>
                    <a:pt x="21218" y="8838"/>
                  </a:moveTo>
                  <a:cubicBezTo>
                    <a:pt x="21250" y="8736"/>
                    <a:pt x="21271" y="8645"/>
                    <a:pt x="21281" y="8543"/>
                  </a:cubicBezTo>
                  <a:cubicBezTo>
                    <a:pt x="21292" y="8492"/>
                    <a:pt x="21292" y="8441"/>
                    <a:pt x="21292" y="8380"/>
                  </a:cubicBezTo>
                  <a:cubicBezTo>
                    <a:pt x="21292" y="8289"/>
                    <a:pt x="21292" y="8187"/>
                    <a:pt x="21281" y="8095"/>
                  </a:cubicBezTo>
                  <a:cubicBezTo>
                    <a:pt x="21281" y="8044"/>
                    <a:pt x="21271" y="7994"/>
                    <a:pt x="21260" y="7943"/>
                  </a:cubicBezTo>
                  <a:cubicBezTo>
                    <a:pt x="21239" y="7841"/>
                    <a:pt x="21218" y="7749"/>
                    <a:pt x="21187" y="7648"/>
                  </a:cubicBezTo>
                  <a:cubicBezTo>
                    <a:pt x="21176" y="7617"/>
                    <a:pt x="21176" y="7576"/>
                    <a:pt x="21166" y="7546"/>
                  </a:cubicBezTo>
                  <a:cubicBezTo>
                    <a:pt x="21166" y="7536"/>
                    <a:pt x="21155" y="7525"/>
                    <a:pt x="21155" y="7525"/>
                  </a:cubicBezTo>
                  <a:cubicBezTo>
                    <a:pt x="21092" y="7352"/>
                    <a:pt x="20998" y="7200"/>
                    <a:pt x="20893" y="7047"/>
                  </a:cubicBezTo>
                  <a:cubicBezTo>
                    <a:pt x="20872" y="7017"/>
                    <a:pt x="20840" y="6986"/>
                    <a:pt x="20819" y="6956"/>
                  </a:cubicBezTo>
                  <a:cubicBezTo>
                    <a:pt x="20703" y="6803"/>
                    <a:pt x="20567" y="6661"/>
                    <a:pt x="20409" y="6549"/>
                  </a:cubicBezTo>
                  <a:cubicBezTo>
                    <a:pt x="20409" y="6549"/>
                    <a:pt x="20409" y="6549"/>
                    <a:pt x="20409" y="6549"/>
                  </a:cubicBezTo>
                  <a:lnTo>
                    <a:pt x="15816" y="3079"/>
                  </a:lnTo>
                  <a:cubicBezTo>
                    <a:pt x="15837" y="3090"/>
                    <a:pt x="15847" y="3110"/>
                    <a:pt x="15858" y="3130"/>
                  </a:cubicBezTo>
                  <a:cubicBezTo>
                    <a:pt x="15774" y="3059"/>
                    <a:pt x="15679" y="2988"/>
                    <a:pt x="15585" y="2937"/>
                  </a:cubicBezTo>
                  <a:lnTo>
                    <a:pt x="11086" y="322"/>
                  </a:lnTo>
                  <a:cubicBezTo>
                    <a:pt x="10623" y="58"/>
                    <a:pt x="10108" y="-44"/>
                    <a:pt x="9614" y="17"/>
                  </a:cubicBezTo>
                  <a:cubicBezTo>
                    <a:pt x="8931" y="98"/>
                    <a:pt x="8290" y="475"/>
                    <a:pt x="7922" y="1106"/>
                  </a:cubicBezTo>
                  <a:cubicBezTo>
                    <a:pt x="5767" y="4707"/>
                    <a:pt x="3297" y="8166"/>
                    <a:pt x="512" y="11453"/>
                  </a:cubicBezTo>
                  <a:cubicBezTo>
                    <a:pt x="-308" y="12430"/>
                    <a:pt x="-119" y="13874"/>
                    <a:pt x="911" y="14627"/>
                  </a:cubicBezTo>
                  <a:lnTo>
                    <a:pt x="5000" y="17588"/>
                  </a:lnTo>
                  <a:lnTo>
                    <a:pt x="9593" y="21057"/>
                  </a:lnTo>
                  <a:cubicBezTo>
                    <a:pt x="10087" y="21414"/>
                    <a:pt x="10686" y="21556"/>
                    <a:pt x="11265" y="21485"/>
                  </a:cubicBezTo>
                  <a:cubicBezTo>
                    <a:pt x="11811" y="21414"/>
                    <a:pt x="12337" y="21159"/>
                    <a:pt x="12726" y="20712"/>
                  </a:cubicBezTo>
                  <a:cubicBezTo>
                    <a:pt x="15826" y="17140"/>
                    <a:pt x="18591" y="13366"/>
                    <a:pt x="20987" y="9408"/>
                  </a:cubicBezTo>
                  <a:cubicBezTo>
                    <a:pt x="21071" y="9276"/>
                    <a:pt x="21134" y="9133"/>
                    <a:pt x="21176" y="8991"/>
                  </a:cubicBezTo>
                  <a:cubicBezTo>
                    <a:pt x="21197" y="8930"/>
                    <a:pt x="21208" y="8889"/>
                    <a:pt x="21218" y="8838"/>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64" name="Shape">
              <a:extLst>
                <a:ext uri="{FF2B5EF4-FFF2-40B4-BE49-F238E27FC236}">
                  <a16:creationId xmlns:a16="http://schemas.microsoft.com/office/drawing/2014/main" id="{422BA592-158C-4022-B868-D8ED7FB10284}"/>
                </a:ext>
              </a:extLst>
            </p:cNvPr>
            <p:cNvSpPr/>
            <p:nvPr/>
          </p:nvSpPr>
          <p:spPr>
            <a:xfrm>
              <a:off x="7032557" y="3752344"/>
              <a:ext cx="718799" cy="801679"/>
            </a:xfrm>
            <a:custGeom>
              <a:avLst/>
              <a:gdLst/>
              <a:ahLst/>
              <a:cxnLst>
                <a:cxn ang="0">
                  <a:pos x="wd2" y="hd2"/>
                </a:cxn>
                <a:cxn ang="5400000">
                  <a:pos x="wd2" y="hd2"/>
                </a:cxn>
                <a:cxn ang="10800000">
                  <a:pos x="wd2" y="hd2"/>
                </a:cxn>
                <a:cxn ang="16200000">
                  <a:pos x="wd2" y="hd2"/>
                </a:cxn>
              </a:cxnLst>
              <a:rect l="0" t="0" r="r" b="b"/>
              <a:pathLst>
                <a:path w="20804" h="21485" extrusionOk="0">
                  <a:moveTo>
                    <a:pt x="11986" y="22"/>
                  </a:moveTo>
                  <a:cubicBezTo>
                    <a:pt x="12600" y="-51"/>
                    <a:pt x="13255" y="58"/>
                    <a:pt x="13817" y="385"/>
                  </a:cubicBezTo>
                  <a:lnTo>
                    <a:pt x="19417" y="3499"/>
                  </a:lnTo>
                  <a:cubicBezTo>
                    <a:pt x="20751" y="4238"/>
                    <a:pt x="21209" y="5837"/>
                    <a:pt x="20411" y="7084"/>
                  </a:cubicBezTo>
                  <a:cubicBezTo>
                    <a:pt x="17441" y="11785"/>
                    <a:pt x="14000" y="16279"/>
                    <a:pt x="10128" y="20544"/>
                  </a:cubicBezTo>
                  <a:cubicBezTo>
                    <a:pt x="9657" y="21077"/>
                    <a:pt x="9003" y="21379"/>
                    <a:pt x="8309" y="21464"/>
                  </a:cubicBezTo>
                  <a:cubicBezTo>
                    <a:pt x="7590" y="21549"/>
                    <a:pt x="6844" y="21380"/>
                    <a:pt x="6229" y="20955"/>
                  </a:cubicBezTo>
                  <a:lnTo>
                    <a:pt x="1140" y="17430"/>
                  </a:lnTo>
                  <a:cubicBezTo>
                    <a:pt x="-142" y="16534"/>
                    <a:pt x="-391" y="14813"/>
                    <a:pt x="643" y="13650"/>
                  </a:cubicBezTo>
                  <a:cubicBezTo>
                    <a:pt x="4096" y="9737"/>
                    <a:pt x="7184" y="5618"/>
                    <a:pt x="9866" y="1330"/>
                  </a:cubicBezTo>
                  <a:cubicBezTo>
                    <a:pt x="10337" y="567"/>
                    <a:pt x="11135" y="119"/>
                    <a:pt x="11986" y="22"/>
                  </a:cubicBezTo>
                  <a:close/>
                </a:path>
              </a:pathLst>
            </a:custGeom>
            <a:solidFill>
              <a:srgbClr val="7092B2"/>
            </a:solidFill>
            <a:ln w="12700">
              <a:miter lim="400000"/>
            </a:ln>
          </p:spPr>
          <p:txBody>
            <a:bodyPr lIns="38100" tIns="38100" rIns="38100" bIns="38100" anchor="ctr"/>
            <a:lstStyle/>
            <a:p>
              <a:pPr>
                <a:defRPr sz="3000">
                  <a:solidFill>
                    <a:srgbClr val="FFFFFF"/>
                  </a:solidFill>
                </a:defRPr>
              </a:pPr>
              <a:endParaRPr/>
            </a:p>
          </p:txBody>
        </p:sp>
        <p:sp>
          <p:nvSpPr>
            <p:cNvPr id="65" name="Shape">
              <a:extLst>
                <a:ext uri="{FF2B5EF4-FFF2-40B4-BE49-F238E27FC236}">
                  <a16:creationId xmlns:a16="http://schemas.microsoft.com/office/drawing/2014/main" id="{5CDBD4F4-044B-48DD-A4E8-85633BF2A01F}"/>
                </a:ext>
              </a:extLst>
            </p:cNvPr>
            <p:cNvSpPr/>
            <p:nvPr/>
          </p:nvSpPr>
          <p:spPr>
            <a:xfrm>
              <a:off x="8207827" y="3616733"/>
              <a:ext cx="850712" cy="864173"/>
            </a:xfrm>
            <a:custGeom>
              <a:avLst/>
              <a:gdLst/>
              <a:ahLst/>
              <a:cxnLst>
                <a:cxn ang="0">
                  <a:pos x="wd2" y="hd2"/>
                </a:cxn>
                <a:cxn ang="5400000">
                  <a:pos x="wd2" y="hd2"/>
                </a:cxn>
                <a:cxn ang="10800000">
                  <a:pos x="wd2" y="hd2"/>
                </a:cxn>
                <a:cxn ang="16200000">
                  <a:pos x="wd2" y="hd2"/>
                </a:cxn>
              </a:cxnLst>
              <a:rect l="0" t="0" r="r" b="b"/>
              <a:pathLst>
                <a:path w="21600" h="21529" extrusionOk="0">
                  <a:moveTo>
                    <a:pt x="21531" y="8875"/>
                  </a:moveTo>
                  <a:cubicBezTo>
                    <a:pt x="21554" y="8763"/>
                    <a:pt x="21577" y="8661"/>
                    <a:pt x="21589" y="8549"/>
                  </a:cubicBezTo>
                  <a:cubicBezTo>
                    <a:pt x="21600" y="8492"/>
                    <a:pt x="21600" y="8425"/>
                    <a:pt x="21600" y="8368"/>
                  </a:cubicBezTo>
                  <a:cubicBezTo>
                    <a:pt x="21600" y="8267"/>
                    <a:pt x="21600" y="8166"/>
                    <a:pt x="21589" y="8064"/>
                  </a:cubicBezTo>
                  <a:cubicBezTo>
                    <a:pt x="21577" y="8008"/>
                    <a:pt x="21577" y="7952"/>
                    <a:pt x="21566" y="7884"/>
                  </a:cubicBezTo>
                  <a:cubicBezTo>
                    <a:pt x="21543" y="7783"/>
                    <a:pt x="21520" y="7681"/>
                    <a:pt x="21485" y="7580"/>
                  </a:cubicBezTo>
                  <a:cubicBezTo>
                    <a:pt x="21474" y="7546"/>
                    <a:pt x="21474" y="7501"/>
                    <a:pt x="21462" y="7467"/>
                  </a:cubicBezTo>
                  <a:cubicBezTo>
                    <a:pt x="21462" y="7456"/>
                    <a:pt x="21451" y="7445"/>
                    <a:pt x="21451" y="7434"/>
                  </a:cubicBezTo>
                  <a:cubicBezTo>
                    <a:pt x="21382" y="7242"/>
                    <a:pt x="21290" y="7073"/>
                    <a:pt x="21175" y="6904"/>
                  </a:cubicBezTo>
                  <a:cubicBezTo>
                    <a:pt x="21152" y="6870"/>
                    <a:pt x="21129" y="6837"/>
                    <a:pt x="21095" y="6803"/>
                  </a:cubicBezTo>
                  <a:cubicBezTo>
                    <a:pt x="20969" y="6634"/>
                    <a:pt x="20831" y="6488"/>
                    <a:pt x="20659" y="6352"/>
                  </a:cubicBezTo>
                  <a:lnTo>
                    <a:pt x="15643" y="2512"/>
                  </a:lnTo>
                  <a:cubicBezTo>
                    <a:pt x="15632" y="2501"/>
                    <a:pt x="15597" y="2490"/>
                    <a:pt x="15586" y="2478"/>
                  </a:cubicBezTo>
                  <a:cubicBezTo>
                    <a:pt x="15414" y="2355"/>
                    <a:pt x="15230" y="2242"/>
                    <a:pt x="15024" y="2163"/>
                  </a:cubicBezTo>
                  <a:lnTo>
                    <a:pt x="9893" y="170"/>
                  </a:lnTo>
                  <a:cubicBezTo>
                    <a:pt x="9492" y="12"/>
                    <a:pt x="9078" y="-33"/>
                    <a:pt x="8677" y="23"/>
                  </a:cubicBezTo>
                  <a:cubicBezTo>
                    <a:pt x="8677" y="23"/>
                    <a:pt x="8677" y="23"/>
                    <a:pt x="8677" y="23"/>
                  </a:cubicBezTo>
                  <a:cubicBezTo>
                    <a:pt x="8275" y="68"/>
                    <a:pt x="7885" y="226"/>
                    <a:pt x="7541" y="451"/>
                  </a:cubicBezTo>
                  <a:cubicBezTo>
                    <a:pt x="7495" y="485"/>
                    <a:pt x="7449" y="530"/>
                    <a:pt x="7403" y="575"/>
                  </a:cubicBezTo>
                  <a:cubicBezTo>
                    <a:pt x="7288" y="665"/>
                    <a:pt x="7173" y="755"/>
                    <a:pt x="7070" y="868"/>
                  </a:cubicBezTo>
                  <a:cubicBezTo>
                    <a:pt x="7001" y="947"/>
                    <a:pt x="6955" y="1037"/>
                    <a:pt x="6898" y="1116"/>
                  </a:cubicBezTo>
                  <a:cubicBezTo>
                    <a:pt x="6829" y="1206"/>
                    <a:pt x="6760" y="1285"/>
                    <a:pt x="6703" y="1386"/>
                  </a:cubicBezTo>
                  <a:cubicBezTo>
                    <a:pt x="6703" y="1386"/>
                    <a:pt x="6703" y="1386"/>
                    <a:pt x="6703" y="1386"/>
                  </a:cubicBezTo>
                  <a:cubicBezTo>
                    <a:pt x="4855" y="4877"/>
                    <a:pt x="2777" y="8289"/>
                    <a:pt x="448" y="11578"/>
                  </a:cubicBezTo>
                  <a:cubicBezTo>
                    <a:pt x="344" y="11724"/>
                    <a:pt x="264" y="11882"/>
                    <a:pt x="195" y="12039"/>
                  </a:cubicBezTo>
                  <a:cubicBezTo>
                    <a:pt x="184" y="12062"/>
                    <a:pt x="184" y="12073"/>
                    <a:pt x="172" y="12096"/>
                  </a:cubicBezTo>
                  <a:cubicBezTo>
                    <a:pt x="149" y="12141"/>
                    <a:pt x="149" y="12186"/>
                    <a:pt x="126" y="12231"/>
                  </a:cubicBezTo>
                  <a:cubicBezTo>
                    <a:pt x="92" y="12332"/>
                    <a:pt x="69" y="12422"/>
                    <a:pt x="46" y="12524"/>
                  </a:cubicBezTo>
                  <a:cubicBezTo>
                    <a:pt x="34" y="12558"/>
                    <a:pt x="34" y="12591"/>
                    <a:pt x="23" y="12636"/>
                  </a:cubicBezTo>
                  <a:cubicBezTo>
                    <a:pt x="11" y="12681"/>
                    <a:pt x="11" y="12726"/>
                    <a:pt x="11" y="12783"/>
                  </a:cubicBezTo>
                  <a:cubicBezTo>
                    <a:pt x="0" y="12862"/>
                    <a:pt x="0" y="12940"/>
                    <a:pt x="0" y="13031"/>
                  </a:cubicBezTo>
                  <a:cubicBezTo>
                    <a:pt x="0" y="13087"/>
                    <a:pt x="0" y="13132"/>
                    <a:pt x="11" y="13188"/>
                  </a:cubicBezTo>
                  <a:cubicBezTo>
                    <a:pt x="11" y="13233"/>
                    <a:pt x="23" y="13267"/>
                    <a:pt x="23" y="13312"/>
                  </a:cubicBezTo>
                  <a:cubicBezTo>
                    <a:pt x="34" y="13380"/>
                    <a:pt x="46" y="13447"/>
                    <a:pt x="69" y="13515"/>
                  </a:cubicBezTo>
                  <a:cubicBezTo>
                    <a:pt x="80" y="13582"/>
                    <a:pt x="103" y="13639"/>
                    <a:pt x="115" y="13706"/>
                  </a:cubicBezTo>
                  <a:cubicBezTo>
                    <a:pt x="126" y="13729"/>
                    <a:pt x="126" y="13751"/>
                    <a:pt x="138" y="13774"/>
                  </a:cubicBezTo>
                  <a:cubicBezTo>
                    <a:pt x="138" y="13785"/>
                    <a:pt x="138" y="13796"/>
                    <a:pt x="149" y="13808"/>
                  </a:cubicBezTo>
                  <a:cubicBezTo>
                    <a:pt x="149" y="13808"/>
                    <a:pt x="149" y="13808"/>
                    <a:pt x="149" y="13808"/>
                  </a:cubicBezTo>
                  <a:cubicBezTo>
                    <a:pt x="172" y="13864"/>
                    <a:pt x="207" y="13920"/>
                    <a:pt x="230" y="13977"/>
                  </a:cubicBezTo>
                  <a:cubicBezTo>
                    <a:pt x="253" y="14033"/>
                    <a:pt x="287" y="14089"/>
                    <a:pt x="310" y="14157"/>
                  </a:cubicBezTo>
                  <a:cubicBezTo>
                    <a:pt x="344" y="14225"/>
                    <a:pt x="390" y="14292"/>
                    <a:pt x="436" y="14348"/>
                  </a:cubicBezTo>
                  <a:cubicBezTo>
                    <a:pt x="459" y="14382"/>
                    <a:pt x="482" y="14427"/>
                    <a:pt x="517" y="14461"/>
                  </a:cubicBezTo>
                  <a:cubicBezTo>
                    <a:pt x="539" y="14495"/>
                    <a:pt x="562" y="14529"/>
                    <a:pt x="597" y="14562"/>
                  </a:cubicBezTo>
                  <a:cubicBezTo>
                    <a:pt x="677" y="14664"/>
                    <a:pt x="781" y="14754"/>
                    <a:pt x="872" y="14833"/>
                  </a:cubicBezTo>
                  <a:cubicBezTo>
                    <a:pt x="907" y="14855"/>
                    <a:pt x="930" y="14889"/>
                    <a:pt x="953" y="14911"/>
                  </a:cubicBezTo>
                  <a:cubicBezTo>
                    <a:pt x="953" y="14911"/>
                    <a:pt x="964" y="14923"/>
                    <a:pt x="964" y="14923"/>
                  </a:cubicBezTo>
                  <a:lnTo>
                    <a:pt x="5980" y="18763"/>
                  </a:lnTo>
                  <a:cubicBezTo>
                    <a:pt x="5980" y="18763"/>
                    <a:pt x="5980" y="18763"/>
                    <a:pt x="5980" y="18763"/>
                  </a:cubicBezTo>
                  <a:lnTo>
                    <a:pt x="5980" y="18763"/>
                  </a:lnTo>
                  <a:cubicBezTo>
                    <a:pt x="5980" y="18763"/>
                    <a:pt x="5980" y="18763"/>
                    <a:pt x="5980" y="18763"/>
                  </a:cubicBezTo>
                  <a:lnTo>
                    <a:pt x="5980" y="18763"/>
                  </a:lnTo>
                  <a:cubicBezTo>
                    <a:pt x="6117" y="18864"/>
                    <a:pt x="6267" y="18954"/>
                    <a:pt x="6427" y="19033"/>
                  </a:cubicBezTo>
                  <a:lnTo>
                    <a:pt x="11179" y="21285"/>
                  </a:lnTo>
                  <a:cubicBezTo>
                    <a:pt x="11626" y="21499"/>
                    <a:pt x="12120" y="21567"/>
                    <a:pt x="12591" y="21511"/>
                  </a:cubicBezTo>
                  <a:cubicBezTo>
                    <a:pt x="13268" y="21432"/>
                    <a:pt x="13899" y="21083"/>
                    <a:pt x="14324" y="20508"/>
                  </a:cubicBezTo>
                  <a:cubicBezTo>
                    <a:pt x="16906" y="16950"/>
                    <a:pt x="19236" y="13278"/>
                    <a:pt x="21302" y="9495"/>
                  </a:cubicBezTo>
                  <a:cubicBezTo>
                    <a:pt x="21382" y="9337"/>
                    <a:pt x="21439" y="9179"/>
                    <a:pt x="21497" y="9021"/>
                  </a:cubicBezTo>
                  <a:cubicBezTo>
                    <a:pt x="21508" y="8977"/>
                    <a:pt x="21520" y="8932"/>
                    <a:pt x="21531" y="8875"/>
                  </a:cubicBezTo>
                  <a:close/>
                </a:path>
              </a:pathLst>
            </a:custGeom>
            <a:solidFill>
              <a:srgbClr val="9A6C32"/>
            </a:solidFill>
            <a:ln w="12700">
              <a:miter lim="400000"/>
            </a:ln>
          </p:spPr>
          <p:txBody>
            <a:bodyPr lIns="38100" tIns="38100" rIns="38100" bIns="38100" anchor="ctr"/>
            <a:lstStyle/>
            <a:p>
              <a:pPr>
                <a:defRPr sz="3000">
                  <a:solidFill>
                    <a:srgbClr val="FFFFFF"/>
                  </a:solidFill>
                </a:defRPr>
              </a:pPr>
              <a:endParaRPr/>
            </a:p>
          </p:txBody>
        </p:sp>
        <p:sp>
          <p:nvSpPr>
            <p:cNvPr id="66" name="Shape">
              <a:extLst>
                <a:ext uri="{FF2B5EF4-FFF2-40B4-BE49-F238E27FC236}">
                  <a16:creationId xmlns:a16="http://schemas.microsoft.com/office/drawing/2014/main" id="{0C357C58-25E4-4927-9DE2-0009BC61E4A9}"/>
                </a:ext>
              </a:extLst>
            </p:cNvPr>
            <p:cNvSpPr/>
            <p:nvPr/>
          </p:nvSpPr>
          <p:spPr>
            <a:xfrm>
              <a:off x="8207823" y="3616733"/>
              <a:ext cx="653678" cy="708858"/>
            </a:xfrm>
            <a:custGeom>
              <a:avLst/>
              <a:gdLst/>
              <a:ahLst/>
              <a:cxnLst>
                <a:cxn ang="0">
                  <a:pos x="wd2" y="hd2"/>
                </a:cxn>
                <a:cxn ang="5400000">
                  <a:pos x="wd2" y="hd2"/>
                </a:cxn>
                <a:cxn ang="10800000">
                  <a:pos x="wd2" y="hd2"/>
                </a:cxn>
                <a:cxn ang="16200000">
                  <a:pos x="wd2" y="hd2"/>
                </a:cxn>
              </a:cxnLst>
              <a:rect l="0" t="0" r="r" b="b"/>
              <a:pathLst>
                <a:path w="20563" h="21520" extrusionOk="0">
                  <a:moveTo>
                    <a:pt x="10757" y="20"/>
                  </a:moveTo>
                  <a:cubicBezTo>
                    <a:pt x="11254" y="-35"/>
                    <a:pt x="11766" y="20"/>
                    <a:pt x="12264" y="198"/>
                  </a:cubicBezTo>
                  <a:lnTo>
                    <a:pt x="18620" y="2627"/>
                  </a:lnTo>
                  <a:cubicBezTo>
                    <a:pt x="20355" y="3286"/>
                    <a:pt x="21066" y="5262"/>
                    <a:pt x="20184" y="6854"/>
                  </a:cubicBezTo>
                  <a:cubicBezTo>
                    <a:pt x="17639" y="11451"/>
                    <a:pt x="14752" y="15938"/>
                    <a:pt x="11539" y="20275"/>
                  </a:cubicBezTo>
                  <a:cubicBezTo>
                    <a:pt x="11013" y="20975"/>
                    <a:pt x="10230" y="21400"/>
                    <a:pt x="9391" y="21496"/>
                  </a:cubicBezTo>
                  <a:cubicBezTo>
                    <a:pt x="8808" y="21565"/>
                    <a:pt x="8197" y="21483"/>
                    <a:pt x="7642" y="21222"/>
                  </a:cubicBezTo>
                  <a:lnTo>
                    <a:pt x="1755" y="18477"/>
                  </a:lnTo>
                  <a:cubicBezTo>
                    <a:pt x="49" y="17681"/>
                    <a:pt x="-534" y="15596"/>
                    <a:pt x="547" y="14072"/>
                  </a:cubicBezTo>
                  <a:cubicBezTo>
                    <a:pt x="3433" y="10051"/>
                    <a:pt x="6007" y="5907"/>
                    <a:pt x="8297" y="1653"/>
                  </a:cubicBezTo>
                  <a:cubicBezTo>
                    <a:pt x="8823" y="747"/>
                    <a:pt x="9747" y="143"/>
                    <a:pt x="10757" y="20"/>
                  </a:cubicBezTo>
                  <a:close/>
                </a:path>
              </a:pathLst>
            </a:custGeom>
            <a:solidFill>
              <a:srgbClr val="D39650"/>
            </a:solidFill>
            <a:ln w="12700">
              <a:miter lim="400000"/>
            </a:ln>
          </p:spPr>
          <p:txBody>
            <a:bodyPr lIns="38100" tIns="38100" rIns="38100" bIns="38100" anchor="ctr"/>
            <a:lstStyle/>
            <a:p>
              <a:pPr>
                <a:defRPr sz="3000">
                  <a:solidFill>
                    <a:srgbClr val="FFFFFF"/>
                  </a:solidFill>
                </a:defRPr>
              </a:pPr>
              <a:endParaRPr/>
            </a:p>
          </p:txBody>
        </p:sp>
        <p:sp>
          <p:nvSpPr>
            <p:cNvPr id="67" name="Shape">
              <a:extLst>
                <a:ext uri="{FF2B5EF4-FFF2-40B4-BE49-F238E27FC236}">
                  <a16:creationId xmlns:a16="http://schemas.microsoft.com/office/drawing/2014/main" id="{C38A74F3-2814-434D-A204-8B8A35C0E1D0}"/>
                </a:ext>
              </a:extLst>
            </p:cNvPr>
            <p:cNvSpPr/>
            <p:nvPr/>
          </p:nvSpPr>
          <p:spPr>
            <a:xfrm>
              <a:off x="9398810" y="2074996"/>
              <a:ext cx="672461" cy="1321765"/>
            </a:xfrm>
            <a:custGeom>
              <a:avLst/>
              <a:gdLst/>
              <a:ahLst/>
              <a:cxnLst>
                <a:cxn ang="0">
                  <a:pos x="wd2" y="hd2"/>
                </a:cxn>
                <a:cxn ang="5400000">
                  <a:pos x="wd2" y="hd2"/>
                </a:cxn>
                <a:cxn ang="10800000">
                  <a:pos x="wd2" y="hd2"/>
                </a:cxn>
                <a:cxn ang="16200000">
                  <a:pos x="wd2" y="hd2"/>
                </a:cxn>
              </a:cxnLst>
              <a:rect l="0" t="0" r="r" b="b"/>
              <a:pathLst>
                <a:path w="21071" h="21586" extrusionOk="0">
                  <a:moveTo>
                    <a:pt x="20302" y="4027"/>
                  </a:moveTo>
                  <a:cubicBezTo>
                    <a:pt x="20302" y="4019"/>
                    <a:pt x="20302" y="4012"/>
                    <a:pt x="20288" y="4012"/>
                  </a:cubicBezTo>
                  <a:cubicBezTo>
                    <a:pt x="20274" y="3997"/>
                    <a:pt x="20260" y="3982"/>
                    <a:pt x="20245" y="3968"/>
                  </a:cubicBezTo>
                  <a:cubicBezTo>
                    <a:pt x="20160" y="3857"/>
                    <a:pt x="20061" y="3761"/>
                    <a:pt x="19934" y="3665"/>
                  </a:cubicBezTo>
                  <a:cubicBezTo>
                    <a:pt x="19891" y="3635"/>
                    <a:pt x="19863" y="3606"/>
                    <a:pt x="19820" y="3576"/>
                  </a:cubicBezTo>
                  <a:cubicBezTo>
                    <a:pt x="19665" y="3473"/>
                    <a:pt x="19495" y="3370"/>
                    <a:pt x="19296" y="3288"/>
                  </a:cubicBezTo>
                  <a:lnTo>
                    <a:pt x="13107" y="771"/>
                  </a:lnTo>
                  <a:cubicBezTo>
                    <a:pt x="13135" y="778"/>
                    <a:pt x="13135" y="793"/>
                    <a:pt x="13163" y="801"/>
                  </a:cubicBezTo>
                  <a:cubicBezTo>
                    <a:pt x="12710" y="609"/>
                    <a:pt x="12172" y="476"/>
                    <a:pt x="11563" y="439"/>
                  </a:cubicBezTo>
                  <a:lnTo>
                    <a:pt x="4679" y="11"/>
                  </a:lnTo>
                  <a:cubicBezTo>
                    <a:pt x="4424" y="-4"/>
                    <a:pt x="4169" y="-4"/>
                    <a:pt x="3914" y="11"/>
                  </a:cubicBezTo>
                  <a:cubicBezTo>
                    <a:pt x="2286" y="122"/>
                    <a:pt x="1025" y="889"/>
                    <a:pt x="1209" y="1790"/>
                  </a:cubicBezTo>
                  <a:cubicBezTo>
                    <a:pt x="1875" y="5141"/>
                    <a:pt x="1861" y="8522"/>
                    <a:pt x="1223" y="11896"/>
                  </a:cubicBezTo>
                  <a:lnTo>
                    <a:pt x="1223" y="11896"/>
                  </a:lnTo>
                  <a:lnTo>
                    <a:pt x="1223" y="11896"/>
                  </a:lnTo>
                  <a:cubicBezTo>
                    <a:pt x="940" y="13343"/>
                    <a:pt x="558" y="14782"/>
                    <a:pt x="48" y="16222"/>
                  </a:cubicBezTo>
                  <a:cubicBezTo>
                    <a:pt x="48" y="16222"/>
                    <a:pt x="48" y="16222"/>
                    <a:pt x="48" y="16222"/>
                  </a:cubicBezTo>
                  <a:cubicBezTo>
                    <a:pt x="5" y="16355"/>
                    <a:pt x="-9" y="16480"/>
                    <a:pt x="5" y="16613"/>
                  </a:cubicBezTo>
                  <a:cubicBezTo>
                    <a:pt x="5" y="16635"/>
                    <a:pt x="5" y="16650"/>
                    <a:pt x="5" y="16672"/>
                  </a:cubicBezTo>
                  <a:cubicBezTo>
                    <a:pt x="5" y="16694"/>
                    <a:pt x="19" y="16717"/>
                    <a:pt x="33" y="16731"/>
                  </a:cubicBezTo>
                  <a:cubicBezTo>
                    <a:pt x="62" y="16827"/>
                    <a:pt x="90" y="16923"/>
                    <a:pt x="147" y="17019"/>
                  </a:cubicBezTo>
                  <a:cubicBezTo>
                    <a:pt x="161" y="17034"/>
                    <a:pt x="161" y="17056"/>
                    <a:pt x="175" y="17078"/>
                  </a:cubicBezTo>
                  <a:cubicBezTo>
                    <a:pt x="175" y="17086"/>
                    <a:pt x="189" y="17086"/>
                    <a:pt x="189" y="17093"/>
                  </a:cubicBezTo>
                  <a:cubicBezTo>
                    <a:pt x="189" y="17100"/>
                    <a:pt x="203" y="17108"/>
                    <a:pt x="203" y="17115"/>
                  </a:cubicBezTo>
                  <a:cubicBezTo>
                    <a:pt x="288" y="17233"/>
                    <a:pt x="402" y="17344"/>
                    <a:pt x="543" y="17440"/>
                  </a:cubicBezTo>
                  <a:cubicBezTo>
                    <a:pt x="558" y="17455"/>
                    <a:pt x="572" y="17469"/>
                    <a:pt x="586" y="17477"/>
                  </a:cubicBezTo>
                  <a:cubicBezTo>
                    <a:pt x="614" y="17492"/>
                    <a:pt x="643" y="17506"/>
                    <a:pt x="671" y="17528"/>
                  </a:cubicBezTo>
                  <a:cubicBezTo>
                    <a:pt x="798" y="17617"/>
                    <a:pt x="954" y="17698"/>
                    <a:pt x="1124" y="17772"/>
                  </a:cubicBezTo>
                  <a:cubicBezTo>
                    <a:pt x="1152" y="17779"/>
                    <a:pt x="1167" y="17794"/>
                    <a:pt x="1181" y="17802"/>
                  </a:cubicBezTo>
                  <a:lnTo>
                    <a:pt x="7370" y="20319"/>
                  </a:lnTo>
                  <a:lnTo>
                    <a:pt x="7370" y="20319"/>
                  </a:lnTo>
                  <a:lnTo>
                    <a:pt x="7370" y="20319"/>
                  </a:lnTo>
                  <a:cubicBezTo>
                    <a:pt x="7682" y="20452"/>
                    <a:pt x="8064" y="20548"/>
                    <a:pt x="8475" y="20607"/>
                  </a:cubicBezTo>
                  <a:lnTo>
                    <a:pt x="12668" y="21175"/>
                  </a:lnTo>
                  <a:lnTo>
                    <a:pt x="15359" y="21537"/>
                  </a:lnTo>
                  <a:cubicBezTo>
                    <a:pt x="15755" y="21589"/>
                    <a:pt x="16138" y="21596"/>
                    <a:pt x="16520" y="21574"/>
                  </a:cubicBezTo>
                  <a:cubicBezTo>
                    <a:pt x="17838" y="21485"/>
                    <a:pt x="18971" y="20969"/>
                    <a:pt x="19226" y="20238"/>
                  </a:cubicBezTo>
                  <a:cubicBezTo>
                    <a:pt x="21138" y="14967"/>
                    <a:pt x="21591" y="9622"/>
                    <a:pt x="20458" y="4351"/>
                  </a:cubicBezTo>
                  <a:cubicBezTo>
                    <a:pt x="20430" y="4241"/>
                    <a:pt x="20373" y="4130"/>
                    <a:pt x="20302" y="4027"/>
                  </a:cubicBezTo>
                  <a:close/>
                  <a:moveTo>
                    <a:pt x="14127" y="1524"/>
                  </a:moveTo>
                  <a:cubicBezTo>
                    <a:pt x="14112" y="1502"/>
                    <a:pt x="14098" y="1480"/>
                    <a:pt x="14084" y="1458"/>
                  </a:cubicBezTo>
                  <a:cubicBezTo>
                    <a:pt x="14098" y="1473"/>
                    <a:pt x="14112" y="1487"/>
                    <a:pt x="14127" y="1509"/>
                  </a:cubicBezTo>
                  <a:cubicBezTo>
                    <a:pt x="14127" y="1517"/>
                    <a:pt x="14127" y="1524"/>
                    <a:pt x="14127" y="1524"/>
                  </a:cubicBezTo>
                  <a:close/>
                </a:path>
              </a:pathLst>
            </a:custGeom>
            <a:solidFill>
              <a:srgbClr val="676F47"/>
            </a:solidFill>
            <a:ln w="12700">
              <a:miter lim="400000"/>
            </a:ln>
          </p:spPr>
          <p:txBody>
            <a:bodyPr lIns="38100" tIns="38100" rIns="38100" bIns="38100" anchor="ctr"/>
            <a:lstStyle/>
            <a:p>
              <a:pPr>
                <a:defRPr sz="3000">
                  <a:solidFill>
                    <a:srgbClr val="FFFFFF"/>
                  </a:solidFill>
                </a:defRPr>
              </a:pPr>
              <a:endParaRPr/>
            </a:p>
          </p:txBody>
        </p:sp>
        <p:sp>
          <p:nvSpPr>
            <p:cNvPr id="68" name="Shape">
              <a:extLst>
                <a:ext uri="{FF2B5EF4-FFF2-40B4-BE49-F238E27FC236}">
                  <a16:creationId xmlns:a16="http://schemas.microsoft.com/office/drawing/2014/main" id="{19B5A8BA-65AC-4809-A7A9-5DBD14BA04E5}"/>
                </a:ext>
              </a:extLst>
            </p:cNvPr>
            <p:cNvSpPr/>
            <p:nvPr/>
          </p:nvSpPr>
          <p:spPr>
            <a:xfrm>
              <a:off x="9398810" y="2074996"/>
              <a:ext cx="475136" cy="1168083"/>
            </a:xfrm>
            <a:custGeom>
              <a:avLst/>
              <a:gdLst/>
              <a:ahLst/>
              <a:cxnLst>
                <a:cxn ang="0">
                  <a:pos x="wd2" y="hd2"/>
                </a:cxn>
                <a:cxn ang="5400000">
                  <a:pos x="wd2" y="hd2"/>
                </a:cxn>
                <a:cxn ang="10800000">
                  <a:pos x="wd2" y="hd2"/>
                </a:cxn>
                <a:cxn ang="16200000">
                  <a:pos x="wd2" y="hd2"/>
                </a:cxn>
              </a:cxnLst>
              <a:rect l="0" t="0" r="r" b="b"/>
              <a:pathLst>
                <a:path w="20547" h="21584" extrusionOk="0">
                  <a:moveTo>
                    <a:pt x="5411" y="13"/>
                  </a:moveTo>
                  <a:cubicBezTo>
                    <a:pt x="5743" y="-4"/>
                    <a:pt x="6095" y="-4"/>
                    <a:pt x="6467" y="13"/>
                  </a:cubicBezTo>
                  <a:lnTo>
                    <a:pt x="15967" y="497"/>
                  </a:lnTo>
                  <a:cubicBezTo>
                    <a:pt x="17921" y="597"/>
                    <a:pt x="19485" y="1249"/>
                    <a:pt x="19700" y="2084"/>
                  </a:cubicBezTo>
                  <a:cubicBezTo>
                    <a:pt x="21264" y="8048"/>
                    <a:pt x="20639" y="14095"/>
                    <a:pt x="18000" y="20059"/>
                  </a:cubicBezTo>
                  <a:cubicBezTo>
                    <a:pt x="17628" y="20886"/>
                    <a:pt x="16084" y="21471"/>
                    <a:pt x="14266" y="21571"/>
                  </a:cubicBezTo>
                  <a:cubicBezTo>
                    <a:pt x="13758" y="21596"/>
                    <a:pt x="13210" y="21588"/>
                    <a:pt x="12663" y="21529"/>
                  </a:cubicBezTo>
                  <a:lnTo>
                    <a:pt x="8949" y="21120"/>
                  </a:lnTo>
                  <a:lnTo>
                    <a:pt x="3163" y="20477"/>
                  </a:lnTo>
                  <a:cubicBezTo>
                    <a:pt x="974" y="20234"/>
                    <a:pt x="-336" y="19316"/>
                    <a:pt x="75" y="18363"/>
                  </a:cubicBezTo>
                  <a:cubicBezTo>
                    <a:pt x="778" y="16735"/>
                    <a:pt x="1326" y="15106"/>
                    <a:pt x="1697" y="13469"/>
                  </a:cubicBezTo>
                  <a:cubicBezTo>
                    <a:pt x="2577" y="9652"/>
                    <a:pt x="2596" y="5826"/>
                    <a:pt x="1677" y="2034"/>
                  </a:cubicBezTo>
                  <a:cubicBezTo>
                    <a:pt x="1423" y="1007"/>
                    <a:pt x="3163" y="130"/>
                    <a:pt x="5411" y="13"/>
                  </a:cubicBezTo>
                  <a:close/>
                </a:path>
              </a:pathLst>
            </a:custGeom>
            <a:solidFill>
              <a:srgbClr val="939C69"/>
            </a:solidFill>
            <a:ln w="12700">
              <a:miter lim="400000"/>
            </a:ln>
          </p:spPr>
          <p:txBody>
            <a:bodyPr lIns="38100" tIns="38100" rIns="38100" bIns="38100" anchor="ctr"/>
            <a:lstStyle/>
            <a:p>
              <a:pPr>
                <a:defRPr sz="3000">
                  <a:solidFill>
                    <a:srgbClr val="FFFFFF"/>
                  </a:solidFill>
                </a:defRPr>
              </a:pPr>
              <a:endParaRPr/>
            </a:p>
          </p:txBody>
        </p:sp>
        <p:sp>
          <p:nvSpPr>
            <p:cNvPr id="69" name="Shape">
              <a:extLst>
                <a:ext uri="{FF2B5EF4-FFF2-40B4-BE49-F238E27FC236}">
                  <a16:creationId xmlns:a16="http://schemas.microsoft.com/office/drawing/2014/main" id="{B1D46285-54E7-4A7C-A0E4-963094B9EC57}"/>
                </a:ext>
              </a:extLst>
            </p:cNvPr>
            <p:cNvSpPr/>
            <p:nvPr/>
          </p:nvSpPr>
          <p:spPr>
            <a:xfrm>
              <a:off x="9016087" y="3818885"/>
              <a:ext cx="864725" cy="848313"/>
            </a:xfrm>
            <a:custGeom>
              <a:avLst/>
              <a:gdLst/>
              <a:ahLst/>
              <a:cxnLst>
                <a:cxn ang="0">
                  <a:pos x="wd2" y="hd2"/>
                </a:cxn>
                <a:cxn ang="5400000">
                  <a:pos x="wd2" y="hd2"/>
                </a:cxn>
                <a:cxn ang="10800000">
                  <a:pos x="wd2" y="hd2"/>
                </a:cxn>
                <a:cxn ang="16200000">
                  <a:pos x="wd2" y="hd2"/>
                </a:cxn>
              </a:cxnLst>
              <a:rect l="0" t="0" r="r" b="b"/>
              <a:pathLst>
                <a:path w="21600" h="21551" extrusionOk="0">
                  <a:moveTo>
                    <a:pt x="21577" y="8717"/>
                  </a:moveTo>
                  <a:cubicBezTo>
                    <a:pt x="21589" y="8625"/>
                    <a:pt x="21600" y="8522"/>
                    <a:pt x="21600" y="8430"/>
                  </a:cubicBezTo>
                  <a:cubicBezTo>
                    <a:pt x="21600" y="8373"/>
                    <a:pt x="21600" y="8315"/>
                    <a:pt x="21589" y="8258"/>
                  </a:cubicBezTo>
                  <a:cubicBezTo>
                    <a:pt x="21589" y="8177"/>
                    <a:pt x="21577" y="8085"/>
                    <a:pt x="21566" y="8005"/>
                  </a:cubicBezTo>
                  <a:cubicBezTo>
                    <a:pt x="21555" y="7948"/>
                    <a:pt x="21544" y="7890"/>
                    <a:pt x="21532" y="7833"/>
                  </a:cubicBezTo>
                  <a:cubicBezTo>
                    <a:pt x="21510" y="7753"/>
                    <a:pt x="21498" y="7672"/>
                    <a:pt x="21476" y="7603"/>
                  </a:cubicBezTo>
                  <a:cubicBezTo>
                    <a:pt x="21465" y="7580"/>
                    <a:pt x="21465" y="7557"/>
                    <a:pt x="21453" y="7534"/>
                  </a:cubicBezTo>
                  <a:cubicBezTo>
                    <a:pt x="21442" y="7511"/>
                    <a:pt x="21431" y="7500"/>
                    <a:pt x="21431" y="7477"/>
                  </a:cubicBezTo>
                  <a:cubicBezTo>
                    <a:pt x="21363" y="7281"/>
                    <a:pt x="21261" y="7098"/>
                    <a:pt x="21148" y="6926"/>
                  </a:cubicBezTo>
                  <a:cubicBezTo>
                    <a:pt x="21137" y="6903"/>
                    <a:pt x="21115" y="6891"/>
                    <a:pt x="21103" y="6868"/>
                  </a:cubicBezTo>
                  <a:cubicBezTo>
                    <a:pt x="20979" y="6696"/>
                    <a:pt x="20832" y="6524"/>
                    <a:pt x="20652" y="6397"/>
                  </a:cubicBezTo>
                  <a:cubicBezTo>
                    <a:pt x="20652" y="6397"/>
                    <a:pt x="20652" y="6397"/>
                    <a:pt x="20652" y="6397"/>
                  </a:cubicBezTo>
                  <a:lnTo>
                    <a:pt x="15717" y="2481"/>
                  </a:lnTo>
                  <a:cubicBezTo>
                    <a:pt x="15729" y="2481"/>
                    <a:pt x="15729" y="2493"/>
                    <a:pt x="15729" y="2504"/>
                  </a:cubicBezTo>
                  <a:cubicBezTo>
                    <a:pt x="15469" y="2298"/>
                    <a:pt x="15164" y="2137"/>
                    <a:pt x="14825" y="2045"/>
                  </a:cubicBezTo>
                  <a:lnTo>
                    <a:pt x="9428" y="610"/>
                  </a:lnTo>
                  <a:lnTo>
                    <a:pt x="8852" y="460"/>
                  </a:lnTo>
                  <a:lnTo>
                    <a:pt x="7418" y="81"/>
                  </a:lnTo>
                  <a:cubicBezTo>
                    <a:pt x="7102" y="1"/>
                    <a:pt x="6786" y="-22"/>
                    <a:pt x="6481" y="24"/>
                  </a:cubicBezTo>
                  <a:cubicBezTo>
                    <a:pt x="6131" y="70"/>
                    <a:pt x="5815" y="208"/>
                    <a:pt x="5521" y="391"/>
                  </a:cubicBezTo>
                  <a:cubicBezTo>
                    <a:pt x="5431" y="449"/>
                    <a:pt x="5341" y="483"/>
                    <a:pt x="5250" y="552"/>
                  </a:cubicBezTo>
                  <a:cubicBezTo>
                    <a:pt x="5217" y="575"/>
                    <a:pt x="5194" y="621"/>
                    <a:pt x="5160" y="644"/>
                  </a:cubicBezTo>
                  <a:cubicBezTo>
                    <a:pt x="5025" y="770"/>
                    <a:pt x="4889" y="896"/>
                    <a:pt x="4776" y="1046"/>
                  </a:cubicBezTo>
                  <a:cubicBezTo>
                    <a:pt x="4731" y="1115"/>
                    <a:pt x="4697" y="1207"/>
                    <a:pt x="4652" y="1275"/>
                  </a:cubicBezTo>
                  <a:cubicBezTo>
                    <a:pt x="4584" y="1402"/>
                    <a:pt x="4494" y="1528"/>
                    <a:pt x="4449" y="1666"/>
                  </a:cubicBezTo>
                  <a:cubicBezTo>
                    <a:pt x="4449" y="1666"/>
                    <a:pt x="4449" y="1666"/>
                    <a:pt x="4449" y="1666"/>
                  </a:cubicBezTo>
                  <a:cubicBezTo>
                    <a:pt x="3274" y="5042"/>
                    <a:pt x="1874" y="8361"/>
                    <a:pt x="260" y="11622"/>
                  </a:cubicBezTo>
                  <a:cubicBezTo>
                    <a:pt x="181" y="11771"/>
                    <a:pt x="124" y="11921"/>
                    <a:pt x="90" y="12081"/>
                  </a:cubicBezTo>
                  <a:cubicBezTo>
                    <a:pt x="90" y="12093"/>
                    <a:pt x="79" y="12116"/>
                    <a:pt x="79" y="12127"/>
                  </a:cubicBezTo>
                  <a:cubicBezTo>
                    <a:pt x="68" y="12173"/>
                    <a:pt x="68" y="12208"/>
                    <a:pt x="56" y="12254"/>
                  </a:cubicBezTo>
                  <a:cubicBezTo>
                    <a:pt x="34" y="12357"/>
                    <a:pt x="23" y="12449"/>
                    <a:pt x="11" y="12552"/>
                  </a:cubicBezTo>
                  <a:cubicBezTo>
                    <a:pt x="11" y="12587"/>
                    <a:pt x="0" y="12610"/>
                    <a:pt x="0" y="12644"/>
                  </a:cubicBezTo>
                  <a:cubicBezTo>
                    <a:pt x="0" y="12690"/>
                    <a:pt x="0" y="12724"/>
                    <a:pt x="0" y="12759"/>
                  </a:cubicBezTo>
                  <a:cubicBezTo>
                    <a:pt x="0" y="12839"/>
                    <a:pt x="0" y="12931"/>
                    <a:pt x="11" y="13011"/>
                  </a:cubicBezTo>
                  <a:cubicBezTo>
                    <a:pt x="11" y="13057"/>
                    <a:pt x="23" y="13103"/>
                    <a:pt x="23" y="13149"/>
                  </a:cubicBezTo>
                  <a:cubicBezTo>
                    <a:pt x="23" y="13184"/>
                    <a:pt x="34" y="13218"/>
                    <a:pt x="45" y="13241"/>
                  </a:cubicBezTo>
                  <a:cubicBezTo>
                    <a:pt x="56" y="13321"/>
                    <a:pt x="79" y="13390"/>
                    <a:pt x="102" y="13471"/>
                  </a:cubicBezTo>
                  <a:cubicBezTo>
                    <a:pt x="113" y="13505"/>
                    <a:pt x="113" y="13540"/>
                    <a:pt x="124" y="13574"/>
                  </a:cubicBezTo>
                  <a:cubicBezTo>
                    <a:pt x="124" y="13586"/>
                    <a:pt x="135" y="13597"/>
                    <a:pt x="147" y="13620"/>
                  </a:cubicBezTo>
                  <a:cubicBezTo>
                    <a:pt x="147" y="13620"/>
                    <a:pt x="147" y="13620"/>
                    <a:pt x="147" y="13620"/>
                  </a:cubicBezTo>
                  <a:cubicBezTo>
                    <a:pt x="158" y="13643"/>
                    <a:pt x="158" y="13677"/>
                    <a:pt x="169" y="13700"/>
                  </a:cubicBezTo>
                  <a:cubicBezTo>
                    <a:pt x="226" y="13850"/>
                    <a:pt x="305" y="13987"/>
                    <a:pt x="395" y="14125"/>
                  </a:cubicBezTo>
                  <a:cubicBezTo>
                    <a:pt x="406" y="14148"/>
                    <a:pt x="418" y="14160"/>
                    <a:pt x="429" y="14183"/>
                  </a:cubicBezTo>
                  <a:cubicBezTo>
                    <a:pt x="452" y="14206"/>
                    <a:pt x="474" y="14229"/>
                    <a:pt x="485" y="14252"/>
                  </a:cubicBezTo>
                  <a:cubicBezTo>
                    <a:pt x="553" y="14332"/>
                    <a:pt x="610" y="14412"/>
                    <a:pt x="689" y="14493"/>
                  </a:cubicBezTo>
                  <a:cubicBezTo>
                    <a:pt x="723" y="14539"/>
                    <a:pt x="768" y="14573"/>
                    <a:pt x="813" y="14608"/>
                  </a:cubicBezTo>
                  <a:cubicBezTo>
                    <a:pt x="847" y="14642"/>
                    <a:pt x="892" y="14688"/>
                    <a:pt x="926" y="14722"/>
                  </a:cubicBezTo>
                  <a:lnTo>
                    <a:pt x="948" y="14734"/>
                  </a:lnTo>
                  <a:lnTo>
                    <a:pt x="5860" y="18627"/>
                  </a:lnTo>
                  <a:cubicBezTo>
                    <a:pt x="6075" y="18788"/>
                    <a:pt x="6312" y="18925"/>
                    <a:pt x="6571" y="19017"/>
                  </a:cubicBezTo>
                  <a:lnTo>
                    <a:pt x="8254" y="19591"/>
                  </a:lnTo>
                  <a:lnTo>
                    <a:pt x="13561" y="21417"/>
                  </a:lnTo>
                  <a:cubicBezTo>
                    <a:pt x="13922" y="21544"/>
                    <a:pt x="14306" y="21578"/>
                    <a:pt x="14667" y="21532"/>
                  </a:cubicBezTo>
                  <a:cubicBezTo>
                    <a:pt x="15446" y="21429"/>
                    <a:pt x="16158" y="20969"/>
                    <a:pt x="16542" y="20223"/>
                  </a:cubicBezTo>
                  <a:cubicBezTo>
                    <a:pt x="18405" y="16652"/>
                    <a:pt x="20031" y="12988"/>
                    <a:pt x="21397" y="9268"/>
                  </a:cubicBezTo>
                  <a:cubicBezTo>
                    <a:pt x="21453" y="9130"/>
                    <a:pt x="21487" y="8980"/>
                    <a:pt x="21510" y="8843"/>
                  </a:cubicBezTo>
                  <a:cubicBezTo>
                    <a:pt x="21566" y="8809"/>
                    <a:pt x="21566" y="8763"/>
                    <a:pt x="21577" y="8717"/>
                  </a:cubicBezTo>
                  <a:close/>
                </a:path>
              </a:pathLst>
            </a:custGeom>
            <a:solidFill>
              <a:srgbClr val="435846"/>
            </a:solidFill>
            <a:ln w="12700">
              <a:miter lim="400000"/>
            </a:ln>
          </p:spPr>
          <p:txBody>
            <a:bodyPr lIns="38100" tIns="38100" rIns="38100" bIns="38100" anchor="ctr"/>
            <a:lstStyle/>
            <a:p>
              <a:pPr>
                <a:defRPr sz="3000">
                  <a:solidFill>
                    <a:srgbClr val="FFFFFF"/>
                  </a:solidFill>
                </a:defRPr>
              </a:pPr>
              <a:endParaRPr/>
            </a:p>
          </p:txBody>
        </p:sp>
        <p:sp>
          <p:nvSpPr>
            <p:cNvPr id="70" name="Shape">
              <a:extLst>
                <a:ext uri="{FF2B5EF4-FFF2-40B4-BE49-F238E27FC236}">
                  <a16:creationId xmlns:a16="http://schemas.microsoft.com/office/drawing/2014/main" id="{29F28706-6C31-4132-A41E-897624592211}"/>
                </a:ext>
              </a:extLst>
            </p:cNvPr>
            <p:cNvSpPr/>
            <p:nvPr/>
          </p:nvSpPr>
          <p:spPr>
            <a:xfrm>
              <a:off x="8885865" y="4882404"/>
              <a:ext cx="1246248" cy="1109441"/>
            </a:xfrm>
            <a:custGeom>
              <a:avLst/>
              <a:gdLst/>
              <a:ahLst/>
              <a:cxnLst>
                <a:cxn ang="0">
                  <a:pos x="wd2" y="hd2"/>
                </a:cxn>
                <a:cxn ang="5400000">
                  <a:pos x="wd2" y="hd2"/>
                </a:cxn>
                <a:cxn ang="10800000">
                  <a:pos x="wd2" y="hd2"/>
                </a:cxn>
                <a:cxn ang="16200000">
                  <a:pos x="wd2" y="hd2"/>
                </a:cxn>
              </a:cxnLst>
              <a:rect l="0" t="0" r="r" b="b"/>
              <a:pathLst>
                <a:path w="21337" h="21524" extrusionOk="0">
                  <a:moveTo>
                    <a:pt x="21301" y="9923"/>
                  </a:moveTo>
                  <a:cubicBezTo>
                    <a:pt x="21309" y="9879"/>
                    <a:pt x="21317" y="9826"/>
                    <a:pt x="21325" y="9782"/>
                  </a:cubicBezTo>
                  <a:cubicBezTo>
                    <a:pt x="21340" y="9668"/>
                    <a:pt x="21340" y="9554"/>
                    <a:pt x="21332" y="9440"/>
                  </a:cubicBezTo>
                  <a:cubicBezTo>
                    <a:pt x="21332" y="9405"/>
                    <a:pt x="21332" y="9379"/>
                    <a:pt x="21332" y="9344"/>
                  </a:cubicBezTo>
                  <a:cubicBezTo>
                    <a:pt x="21317" y="9204"/>
                    <a:pt x="21294" y="9063"/>
                    <a:pt x="21255" y="8923"/>
                  </a:cubicBezTo>
                  <a:cubicBezTo>
                    <a:pt x="21255" y="8914"/>
                    <a:pt x="21255" y="8905"/>
                    <a:pt x="21247" y="8897"/>
                  </a:cubicBezTo>
                  <a:cubicBezTo>
                    <a:pt x="21239" y="8879"/>
                    <a:pt x="21224" y="8861"/>
                    <a:pt x="21216" y="8835"/>
                  </a:cubicBezTo>
                  <a:cubicBezTo>
                    <a:pt x="21177" y="8712"/>
                    <a:pt x="21123" y="8598"/>
                    <a:pt x="21061" y="8493"/>
                  </a:cubicBezTo>
                  <a:cubicBezTo>
                    <a:pt x="21038" y="8458"/>
                    <a:pt x="21023" y="8423"/>
                    <a:pt x="20999" y="8388"/>
                  </a:cubicBezTo>
                  <a:cubicBezTo>
                    <a:pt x="20914" y="8256"/>
                    <a:pt x="20821" y="8142"/>
                    <a:pt x="20705" y="8037"/>
                  </a:cubicBezTo>
                  <a:cubicBezTo>
                    <a:pt x="20705" y="8037"/>
                    <a:pt x="20705" y="8037"/>
                    <a:pt x="20705" y="8037"/>
                  </a:cubicBezTo>
                  <a:lnTo>
                    <a:pt x="17323" y="5047"/>
                  </a:lnTo>
                  <a:cubicBezTo>
                    <a:pt x="17339" y="5064"/>
                    <a:pt x="17347" y="5082"/>
                    <a:pt x="17362" y="5091"/>
                  </a:cubicBezTo>
                  <a:cubicBezTo>
                    <a:pt x="17285" y="5020"/>
                    <a:pt x="17207" y="4950"/>
                    <a:pt x="17122" y="4889"/>
                  </a:cubicBezTo>
                  <a:lnTo>
                    <a:pt x="9956" y="250"/>
                  </a:lnTo>
                  <a:cubicBezTo>
                    <a:pt x="9631" y="39"/>
                    <a:pt x="9267" y="-31"/>
                    <a:pt x="8919" y="13"/>
                  </a:cubicBezTo>
                  <a:cubicBezTo>
                    <a:pt x="8470" y="74"/>
                    <a:pt x="8052" y="337"/>
                    <a:pt x="7758" y="776"/>
                  </a:cubicBezTo>
                  <a:cubicBezTo>
                    <a:pt x="5552" y="4073"/>
                    <a:pt x="3122" y="7230"/>
                    <a:pt x="491" y="10230"/>
                  </a:cubicBezTo>
                  <a:cubicBezTo>
                    <a:pt x="-260" y="11089"/>
                    <a:pt x="-128" y="12501"/>
                    <a:pt x="746" y="13167"/>
                  </a:cubicBezTo>
                  <a:cubicBezTo>
                    <a:pt x="715" y="13141"/>
                    <a:pt x="684" y="13115"/>
                    <a:pt x="653" y="13089"/>
                  </a:cubicBezTo>
                  <a:lnTo>
                    <a:pt x="4035" y="16079"/>
                  </a:lnTo>
                  <a:cubicBezTo>
                    <a:pt x="4066" y="16105"/>
                    <a:pt x="4097" y="16132"/>
                    <a:pt x="4128" y="16158"/>
                  </a:cubicBezTo>
                  <a:lnTo>
                    <a:pt x="10753" y="21201"/>
                  </a:lnTo>
                  <a:cubicBezTo>
                    <a:pt x="11101" y="21464"/>
                    <a:pt x="11511" y="21569"/>
                    <a:pt x="11906" y="21508"/>
                  </a:cubicBezTo>
                  <a:cubicBezTo>
                    <a:pt x="12262" y="21455"/>
                    <a:pt x="12602" y="21280"/>
                    <a:pt x="12873" y="20981"/>
                  </a:cubicBezTo>
                  <a:cubicBezTo>
                    <a:pt x="15806" y="17754"/>
                    <a:pt x="18515" y="14334"/>
                    <a:pt x="20976" y="10747"/>
                  </a:cubicBezTo>
                  <a:cubicBezTo>
                    <a:pt x="21061" y="10624"/>
                    <a:pt x="21131" y="10484"/>
                    <a:pt x="21185" y="10352"/>
                  </a:cubicBezTo>
                  <a:cubicBezTo>
                    <a:pt x="21201" y="10309"/>
                    <a:pt x="21216" y="10265"/>
                    <a:pt x="21232" y="10221"/>
                  </a:cubicBezTo>
                  <a:cubicBezTo>
                    <a:pt x="21263" y="10124"/>
                    <a:pt x="21286" y="10028"/>
                    <a:pt x="21301" y="9923"/>
                  </a:cubicBezTo>
                  <a:close/>
                </a:path>
              </a:pathLst>
            </a:custGeom>
            <a:solidFill>
              <a:srgbClr val="425560"/>
            </a:solidFill>
            <a:ln w="12700">
              <a:miter lim="400000"/>
            </a:ln>
          </p:spPr>
          <p:txBody>
            <a:bodyPr lIns="38100" tIns="38100" rIns="38100" bIns="38100" anchor="ctr"/>
            <a:lstStyle/>
            <a:p>
              <a:pPr>
                <a:defRPr sz="3000">
                  <a:solidFill>
                    <a:srgbClr val="FFFFFF"/>
                  </a:solidFill>
                </a:defRPr>
              </a:pPr>
              <a:endParaRPr/>
            </a:p>
          </p:txBody>
        </p:sp>
        <p:sp>
          <p:nvSpPr>
            <p:cNvPr id="71" name="Shape">
              <a:extLst>
                <a:ext uri="{FF2B5EF4-FFF2-40B4-BE49-F238E27FC236}">
                  <a16:creationId xmlns:a16="http://schemas.microsoft.com/office/drawing/2014/main" id="{7050862E-A5BC-4ECC-B252-3F26587270D3}"/>
                </a:ext>
              </a:extLst>
            </p:cNvPr>
            <p:cNvSpPr/>
            <p:nvPr/>
          </p:nvSpPr>
          <p:spPr>
            <a:xfrm>
              <a:off x="6716140" y="2790562"/>
              <a:ext cx="887771" cy="945787"/>
            </a:xfrm>
            <a:custGeom>
              <a:avLst/>
              <a:gdLst/>
              <a:ahLst/>
              <a:cxnLst>
                <a:cxn ang="0">
                  <a:pos x="wd2" y="hd2"/>
                </a:cxn>
                <a:cxn ang="5400000">
                  <a:pos x="wd2" y="hd2"/>
                </a:cxn>
                <a:cxn ang="10800000">
                  <a:pos x="wd2" y="hd2"/>
                </a:cxn>
                <a:cxn ang="16200000">
                  <a:pos x="wd2" y="hd2"/>
                </a:cxn>
              </a:cxnLst>
              <a:rect l="0" t="0" r="r" b="b"/>
              <a:pathLst>
                <a:path w="21328" h="21542" extrusionOk="0">
                  <a:moveTo>
                    <a:pt x="21252" y="7759"/>
                  </a:moveTo>
                  <a:cubicBezTo>
                    <a:pt x="21230" y="7687"/>
                    <a:pt x="21219" y="7626"/>
                    <a:pt x="21198" y="7554"/>
                  </a:cubicBezTo>
                  <a:cubicBezTo>
                    <a:pt x="21187" y="7533"/>
                    <a:pt x="21187" y="7512"/>
                    <a:pt x="21187" y="7502"/>
                  </a:cubicBezTo>
                  <a:cubicBezTo>
                    <a:pt x="21176" y="7481"/>
                    <a:pt x="21165" y="7471"/>
                    <a:pt x="21165" y="7461"/>
                  </a:cubicBezTo>
                  <a:cubicBezTo>
                    <a:pt x="21100" y="7286"/>
                    <a:pt x="21002" y="7121"/>
                    <a:pt x="20894" y="6967"/>
                  </a:cubicBezTo>
                  <a:cubicBezTo>
                    <a:pt x="20883" y="6946"/>
                    <a:pt x="20861" y="6936"/>
                    <a:pt x="20850" y="6915"/>
                  </a:cubicBezTo>
                  <a:cubicBezTo>
                    <a:pt x="20731" y="6761"/>
                    <a:pt x="20579" y="6606"/>
                    <a:pt x="20416" y="6483"/>
                  </a:cubicBezTo>
                  <a:lnTo>
                    <a:pt x="15670" y="2972"/>
                  </a:lnTo>
                  <a:cubicBezTo>
                    <a:pt x="15692" y="2982"/>
                    <a:pt x="15703" y="3013"/>
                    <a:pt x="15724" y="3023"/>
                  </a:cubicBezTo>
                  <a:cubicBezTo>
                    <a:pt x="15529" y="2869"/>
                    <a:pt x="15301" y="2735"/>
                    <a:pt x="15040" y="2643"/>
                  </a:cubicBezTo>
                  <a:lnTo>
                    <a:pt x="8546" y="357"/>
                  </a:lnTo>
                  <a:lnTo>
                    <a:pt x="7927" y="141"/>
                  </a:lnTo>
                  <a:cubicBezTo>
                    <a:pt x="7558" y="7"/>
                    <a:pt x="7178" y="-24"/>
                    <a:pt x="6809" y="17"/>
                  </a:cubicBezTo>
                  <a:cubicBezTo>
                    <a:pt x="5940" y="120"/>
                    <a:pt x="5158" y="676"/>
                    <a:pt x="4854" y="1531"/>
                  </a:cubicBezTo>
                  <a:cubicBezTo>
                    <a:pt x="3616" y="4980"/>
                    <a:pt x="2074" y="8357"/>
                    <a:pt x="271" y="11651"/>
                  </a:cubicBezTo>
                  <a:cubicBezTo>
                    <a:pt x="-272" y="12629"/>
                    <a:pt x="32" y="13803"/>
                    <a:pt x="901" y="14451"/>
                  </a:cubicBezTo>
                  <a:cubicBezTo>
                    <a:pt x="901" y="14451"/>
                    <a:pt x="901" y="14451"/>
                    <a:pt x="901" y="14451"/>
                  </a:cubicBezTo>
                  <a:lnTo>
                    <a:pt x="5647" y="17962"/>
                  </a:lnTo>
                  <a:cubicBezTo>
                    <a:pt x="5777" y="18055"/>
                    <a:pt x="5918" y="18137"/>
                    <a:pt x="6070" y="18209"/>
                  </a:cubicBezTo>
                  <a:lnTo>
                    <a:pt x="6418" y="18374"/>
                  </a:lnTo>
                  <a:lnTo>
                    <a:pt x="12749" y="21319"/>
                  </a:lnTo>
                  <a:cubicBezTo>
                    <a:pt x="13172" y="21514"/>
                    <a:pt x="13628" y="21576"/>
                    <a:pt x="14074" y="21524"/>
                  </a:cubicBezTo>
                  <a:cubicBezTo>
                    <a:pt x="14823" y="21432"/>
                    <a:pt x="15518" y="21010"/>
                    <a:pt x="15909" y="20330"/>
                  </a:cubicBezTo>
                  <a:cubicBezTo>
                    <a:pt x="17994" y="16665"/>
                    <a:pt x="19775" y="12887"/>
                    <a:pt x="21198" y="9026"/>
                  </a:cubicBezTo>
                  <a:cubicBezTo>
                    <a:pt x="21241" y="8902"/>
                    <a:pt x="21274" y="8779"/>
                    <a:pt x="21295" y="8655"/>
                  </a:cubicBezTo>
                  <a:cubicBezTo>
                    <a:pt x="21306" y="8614"/>
                    <a:pt x="21306" y="8573"/>
                    <a:pt x="21306" y="8532"/>
                  </a:cubicBezTo>
                  <a:cubicBezTo>
                    <a:pt x="21317" y="8449"/>
                    <a:pt x="21328" y="8367"/>
                    <a:pt x="21328" y="8284"/>
                  </a:cubicBezTo>
                  <a:cubicBezTo>
                    <a:pt x="21328" y="8233"/>
                    <a:pt x="21317" y="8192"/>
                    <a:pt x="21317" y="8140"/>
                  </a:cubicBezTo>
                  <a:cubicBezTo>
                    <a:pt x="21317" y="8068"/>
                    <a:pt x="21306" y="7996"/>
                    <a:pt x="21295" y="7914"/>
                  </a:cubicBezTo>
                  <a:cubicBezTo>
                    <a:pt x="21285" y="7852"/>
                    <a:pt x="21274" y="7811"/>
                    <a:pt x="21252" y="7759"/>
                  </a:cubicBezTo>
                  <a:close/>
                </a:path>
              </a:pathLst>
            </a:custGeom>
            <a:solidFill>
              <a:srgbClr val="548984"/>
            </a:solidFill>
            <a:ln w="12700">
              <a:miter lim="400000"/>
            </a:ln>
          </p:spPr>
          <p:txBody>
            <a:bodyPr lIns="38100" tIns="38100" rIns="38100" bIns="38100" anchor="ctr"/>
            <a:lstStyle/>
            <a:p>
              <a:pPr>
                <a:defRPr sz="3000">
                  <a:solidFill>
                    <a:srgbClr val="FFFFFF"/>
                  </a:solidFill>
                </a:defRPr>
              </a:pPr>
              <a:endParaRPr/>
            </a:p>
          </p:txBody>
        </p:sp>
        <p:sp>
          <p:nvSpPr>
            <p:cNvPr id="72" name="Shape">
              <a:extLst>
                <a:ext uri="{FF2B5EF4-FFF2-40B4-BE49-F238E27FC236}">
                  <a16:creationId xmlns:a16="http://schemas.microsoft.com/office/drawing/2014/main" id="{09642A02-B965-402D-B40F-5FD06B1F61A9}"/>
                </a:ext>
              </a:extLst>
            </p:cNvPr>
            <p:cNvSpPr/>
            <p:nvPr/>
          </p:nvSpPr>
          <p:spPr>
            <a:xfrm>
              <a:off x="6716140" y="2790559"/>
              <a:ext cx="690403" cy="791653"/>
            </a:xfrm>
            <a:custGeom>
              <a:avLst/>
              <a:gdLst/>
              <a:ahLst/>
              <a:cxnLst>
                <a:cxn ang="0">
                  <a:pos x="wd2" y="hd2"/>
                </a:cxn>
                <a:cxn ang="5400000">
                  <a:pos x="wd2" y="hd2"/>
                </a:cxn>
                <a:cxn ang="10800000">
                  <a:pos x="wd2" y="hd2"/>
                </a:cxn>
                <a:cxn ang="16200000">
                  <a:pos x="wd2" y="hd2"/>
                </a:cxn>
              </a:cxnLst>
              <a:rect l="0" t="0" r="r" b="b"/>
              <a:pathLst>
                <a:path w="20801" h="21530" extrusionOk="0">
                  <a:moveTo>
                    <a:pt x="8553" y="20"/>
                  </a:moveTo>
                  <a:cubicBezTo>
                    <a:pt x="9016" y="-29"/>
                    <a:pt x="9492" y="8"/>
                    <a:pt x="9955" y="168"/>
                  </a:cubicBezTo>
                  <a:lnTo>
                    <a:pt x="10732" y="426"/>
                  </a:lnTo>
                  <a:lnTo>
                    <a:pt x="18876" y="3155"/>
                  </a:lnTo>
                  <a:cubicBezTo>
                    <a:pt x="20401" y="3671"/>
                    <a:pt x="21164" y="5196"/>
                    <a:pt x="20633" y="6585"/>
                  </a:cubicBezTo>
                  <a:cubicBezTo>
                    <a:pt x="18849" y="11195"/>
                    <a:pt x="16615" y="15707"/>
                    <a:pt x="14000" y="20083"/>
                  </a:cubicBezTo>
                  <a:cubicBezTo>
                    <a:pt x="13510" y="20895"/>
                    <a:pt x="12638" y="21411"/>
                    <a:pt x="11699" y="21509"/>
                  </a:cubicBezTo>
                  <a:cubicBezTo>
                    <a:pt x="11154" y="21571"/>
                    <a:pt x="10568" y="21497"/>
                    <a:pt x="10037" y="21264"/>
                  </a:cubicBezTo>
                  <a:lnTo>
                    <a:pt x="2097" y="17748"/>
                  </a:lnTo>
                  <a:lnTo>
                    <a:pt x="1661" y="17551"/>
                  </a:lnTo>
                  <a:cubicBezTo>
                    <a:pt x="163" y="16899"/>
                    <a:pt x="-436" y="15252"/>
                    <a:pt x="340" y="13912"/>
                  </a:cubicBezTo>
                  <a:cubicBezTo>
                    <a:pt x="2601" y="9978"/>
                    <a:pt x="4535" y="5946"/>
                    <a:pt x="6088" y="1827"/>
                  </a:cubicBezTo>
                  <a:cubicBezTo>
                    <a:pt x="6483" y="807"/>
                    <a:pt x="7463" y="143"/>
                    <a:pt x="8553" y="20"/>
                  </a:cubicBezTo>
                  <a:close/>
                </a:path>
              </a:pathLst>
            </a:custGeom>
            <a:solidFill>
              <a:srgbClr val="81C3BD"/>
            </a:solidFill>
            <a:ln w="12700">
              <a:miter lim="400000"/>
            </a:ln>
          </p:spPr>
          <p:txBody>
            <a:bodyPr lIns="38100" tIns="38100" rIns="38100" bIns="38100" anchor="ctr"/>
            <a:lstStyle/>
            <a:p>
              <a:pPr>
                <a:defRPr sz="3000">
                  <a:solidFill>
                    <a:srgbClr val="FFFFFF"/>
                  </a:solidFill>
                </a:defRPr>
              </a:pPr>
              <a:endParaRPr/>
            </a:p>
          </p:txBody>
        </p:sp>
        <p:sp>
          <p:nvSpPr>
            <p:cNvPr id="73" name="Shape">
              <a:extLst>
                <a:ext uri="{FF2B5EF4-FFF2-40B4-BE49-F238E27FC236}">
                  <a16:creationId xmlns:a16="http://schemas.microsoft.com/office/drawing/2014/main" id="{9A822E98-6B8C-4BC3-8512-C29A33BF3706}"/>
                </a:ext>
              </a:extLst>
            </p:cNvPr>
            <p:cNvSpPr/>
            <p:nvPr/>
          </p:nvSpPr>
          <p:spPr>
            <a:xfrm>
              <a:off x="9016087" y="3818885"/>
              <a:ext cx="666531" cy="694902"/>
            </a:xfrm>
            <a:custGeom>
              <a:avLst/>
              <a:gdLst/>
              <a:ahLst/>
              <a:cxnLst>
                <a:cxn ang="0">
                  <a:pos x="wd2" y="hd2"/>
                </a:cxn>
                <a:cxn ang="5400000">
                  <a:pos x="wd2" y="hd2"/>
                </a:cxn>
                <a:cxn ang="10800000">
                  <a:pos x="wd2" y="hd2"/>
                </a:cxn>
                <a:cxn ang="16200000">
                  <a:pos x="wd2" y="hd2"/>
                </a:cxn>
              </a:cxnLst>
              <a:rect l="0" t="0" r="r" b="b"/>
              <a:pathLst>
                <a:path w="20655" h="21548" extrusionOk="0">
                  <a:moveTo>
                    <a:pt x="8021" y="22"/>
                  </a:moveTo>
                  <a:cubicBezTo>
                    <a:pt x="8399" y="-20"/>
                    <a:pt x="8791" y="-6"/>
                    <a:pt x="9183" y="92"/>
                  </a:cubicBezTo>
                  <a:lnTo>
                    <a:pt x="11677" y="737"/>
                  </a:lnTo>
                  <a:lnTo>
                    <a:pt x="18372" y="2489"/>
                  </a:lnTo>
                  <a:cubicBezTo>
                    <a:pt x="20137" y="2938"/>
                    <a:pt x="21090" y="4830"/>
                    <a:pt x="20460" y="6554"/>
                  </a:cubicBezTo>
                  <a:cubicBezTo>
                    <a:pt x="18765" y="11095"/>
                    <a:pt x="16748" y="15553"/>
                    <a:pt x="14436" y="19926"/>
                  </a:cubicBezTo>
                  <a:cubicBezTo>
                    <a:pt x="13960" y="20837"/>
                    <a:pt x="13064" y="21398"/>
                    <a:pt x="12111" y="21524"/>
                  </a:cubicBezTo>
                  <a:cubicBezTo>
                    <a:pt x="11663" y="21580"/>
                    <a:pt x="11186" y="21538"/>
                    <a:pt x="10738" y="21384"/>
                  </a:cubicBezTo>
                  <a:lnTo>
                    <a:pt x="4155" y="19155"/>
                  </a:lnTo>
                  <a:lnTo>
                    <a:pt x="2067" y="18454"/>
                  </a:lnTo>
                  <a:cubicBezTo>
                    <a:pt x="316" y="17852"/>
                    <a:pt x="-510" y="15847"/>
                    <a:pt x="330" y="14193"/>
                  </a:cubicBezTo>
                  <a:cubicBezTo>
                    <a:pt x="2334" y="10212"/>
                    <a:pt x="4071" y="6162"/>
                    <a:pt x="5527" y="2041"/>
                  </a:cubicBezTo>
                  <a:cubicBezTo>
                    <a:pt x="5892" y="905"/>
                    <a:pt x="6900" y="162"/>
                    <a:pt x="8021" y="22"/>
                  </a:cubicBezTo>
                  <a:close/>
                </a:path>
              </a:pathLst>
            </a:custGeom>
            <a:solidFill>
              <a:srgbClr val="5D735E"/>
            </a:solidFill>
            <a:ln w="12700">
              <a:miter lim="400000"/>
            </a:ln>
          </p:spPr>
          <p:txBody>
            <a:bodyPr lIns="38100" tIns="38100" rIns="38100" bIns="38100" anchor="ctr"/>
            <a:lstStyle/>
            <a:p>
              <a:pPr>
                <a:defRPr sz="3000">
                  <a:solidFill>
                    <a:srgbClr val="FFFFFF"/>
                  </a:solidFill>
                </a:defRPr>
              </a:pPr>
              <a:endParaRPr/>
            </a:p>
          </p:txBody>
        </p:sp>
        <p:sp>
          <p:nvSpPr>
            <p:cNvPr id="74" name="Shape">
              <a:extLst>
                <a:ext uri="{FF2B5EF4-FFF2-40B4-BE49-F238E27FC236}">
                  <a16:creationId xmlns:a16="http://schemas.microsoft.com/office/drawing/2014/main" id="{0E7A8E84-5944-4232-948A-88BBE2636B4E}"/>
                </a:ext>
              </a:extLst>
            </p:cNvPr>
            <p:cNvSpPr/>
            <p:nvPr/>
          </p:nvSpPr>
          <p:spPr>
            <a:xfrm>
              <a:off x="8885861" y="4882408"/>
              <a:ext cx="1049564" cy="955308"/>
            </a:xfrm>
            <a:custGeom>
              <a:avLst/>
              <a:gdLst/>
              <a:ahLst/>
              <a:cxnLst>
                <a:cxn ang="0">
                  <a:pos x="wd2" y="hd2"/>
                </a:cxn>
                <a:cxn ang="5400000">
                  <a:pos x="wd2" y="hd2"/>
                </a:cxn>
                <a:cxn ang="10800000">
                  <a:pos x="wd2" y="hd2"/>
                </a:cxn>
                <a:cxn ang="16200000">
                  <a:pos x="wd2" y="hd2"/>
                </a:cxn>
              </a:cxnLst>
              <a:rect l="0" t="0" r="r" b="b"/>
              <a:pathLst>
                <a:path w="20976" h="21512" extrusionOk="0">
                  <a:moveTo>
                    <a:pt x="10410" y="18"/>
                  </a:moveTo>
                  <a:cubicBezTo>
                    <a:pt x="10817" y="-43"/>
                    <a:pt x="11241" y="49"/>
                    <a:pt x="11621" y="293"/>
                  </a:cubicBezTo>
                  <a:lnTo>
                    <a:pt x="19986" y="5678"/>
                  </a:lnTo>
                  <a:cubicBezTo>
                    <a:pt x="21043" y="6360"/>
                    <a:pt x="21296" y="7927"/>
                    <a:pt x="20537" y="9006"/>
                  </a:cubicBezTo>
                  <a:cubicBezTo>
                    <a:pt x="17655" y="13169"/>
                    <a:pt x="14503" y="17139"/>
                    <a:pt x="11079" y="20885"/>
                  </a:cubicBezTo>
                  <a:cubicBezTo>
                    <a:pt x="10762" y="21231"/>
                    <a:pt x="10365" y="21435"/>
                    <a:pt x="9949" y="21496"/>
                  </a:cubicBezTo>
                  <a:cubicBezTo>
                    <a:pt x="9489" y="21557"/>
                    <a:pt x="9001" y="21445"/>
                    <a:pt x="8603" y="21140"/>
                  </a:cubicBezTo>
                  <a:lnTo>
                    <a:pt x="870" y="15287"/>
                  </a:lnTo>
                  <a:cubicBezTo>
                    <a:pt x="-150" y="14513"/>
                    <a:pt x="-304" y="12864"/>
                    <a:pt x="572" y="11877"/>
                  </a:cubicBezTo>
                  <a:cubicBezTo>
                    <a:pt x="3644" y="8396"/>
                    <a:pt x="6480" y="4731"/>
                    <a:pt x="9055" y="904"/>
                  </a:cubicBezTo>
                  <a:cubicBezTo>
                    <a:pt x="9398" y="405"/>
                    <a:pt x="9886" y="100"/>
                    <a:pt x="10410" y="18"/>
                  </a:cubicBezTo>
                  <a:close/>
                </a:path>
              </a:pathLst>
            </a:custGeom>
            <a:solidFill>
              <a:srgbClr val="647987"/>
            </a:solidFill>
            <a:ln w="12700">
              <a:miter lim="400000"/>
            </a:ln>
          </p:spPr>
          <p:txBody>
            <a:bodyPr lIns="38100" tIns="38100" rIns="38100" bIns="38100" anchor="ctr"/>
            <a:lstStyle/>
            <a:p>
              <a:pPr>
                <a:defRPr sz="3000">
                  <a:solidFill>
                    <a:srgbClr val="FFFFFF"/>
                  </a:solidFill>
                </a:defRPr>
              </a:pPr>
              <a:endParaRPr/>
            </a:p>
          </p:txBody>
        </p:sp>
      </p:grpSp>
    </p:spTree>
    <p:extLst>
      <p:ext uri="{BB962C8B-B14F-4D97-AF65-F5344CB8AC3E}">
        <p14:creationId xmlns:p14="http://schemas.microsoft.com/office/powerpoint/2010/main" val="2918742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Τίτλος και περιεχόμενο">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284190" y="6356352"/>
            <a:ext cx="859809" cy="365125"/>
          </a:xfrm>
        </p:spPr>
        <p:txBody>
          <a:bodyPr lIns="548640"/>
          <a:lstStyle>
            <a:lvl1pPr algn="r">
              <a:defRPr>
                <a:solidFill>
                  <a:srgbClr val="BA9139"/>
                </a:solidFill>
              </a:defRPr>
            </a:lvl1pPr>
          </a:lstStyle>
          <a:p>
            <a:fld id="{34D980EC-6CBC-42F5-A94B-1BCFCEFA1BE0}" type="slidenum">
              <a:rPr lang="en-US" smtClean="0"/>
              <a:pPr/>
              <a:t>‹#›</a:t>
            </a:fld>
            <a:endParaRPr lang="en-US"/>
          </a:p>
        </p:txBody>
      </p:sp>
      <p:sp>
        <p:nvSpPr>
          <p:cNvPr id="3" name="Content Placeholder 2"/>
          <p:cNvSpPr>
            <a:spLocks noGrp="1"/>
          </p:cNvSpPr>
          <p:nvPr>
            <p:ph idx="1"/>
          </p:nvPr>
        </p:nvSpPr>
        <p:spPr>
          <a:xfrm>
            <a:off x="622943" y="1975278"/>
            <a:ext cx="7173271" cy="4351339"/>
          </a:xfrm>
        </p:spPr>
        <p:txBody>
          <a:bodyPr>
            <a:normAutofit/>
          </a:bodyPr>
          <a:lstStyle>
            <a:lvl1pPr>
              <a:spcAft>
                <a:spcPts val="900"/>
              </a:spcAft>
              <a:defRPr sz="2000">
                <a:solidFill>
                  <a:schemeClr val="tx2">
                    <a:lumMod val="50000"/>
                  </a:schemeClr>
                </a:solidFill>
              </a:defRPr>
            </a:lvl1pPr>
            <a:lvl2pPr>
              <a:spcAft>
                <a:spcPts val="900"/>
              </a:spcAft>
              <a:defRPr sz="1800">
                <a:solidFill>
                  <a:schemeClr val="tx2">
                    <a:lumMod val="50000"/>
                  </a:schemeClr>
                </a:solidFill>
              </a:defRPr>
            </a:lvl2pPr>
            <a:lvl3pPr>
              <a:spcAft>
                <a:spcPts val="900"/>
              </a:spcAft>
              <a:defRPr sz="1400">
                <a:solidFill>
                  <a:schemeClr val="tx2">
                    <a:lumMod val="50000"/>
                  </a:schemeClr>
                </a:solidFill>
              </a:defRPr>
            </a:lvl3pPr>
            <a:lvl4pPr>
              <a:spcAft>
                <a:spcPts val="900"/>
              </a:spcAft>
              <a:defRPr sz="1400">
                <a:solidFill>
                  <a:schemeClr val="tx2">
                    <a:lumMod val="50000"/>
                  </a:schemeClr>
                </a:solidFill>
              </a:defRPr>
            </a:lvl4pPr>
            <a:lvl5pPr>
              <a:spcAft>
                <a:spcPts val="900"/>
              </a:spcAft>
              <a:defRPr sz="1400">
                <a:solidFill>
                  <a:schemeClr val="tx2">
                    <a:lumMod val="50000"/>
                  </a:schemeClr>
                </a:solidFill>
              </a:defRPr>
            </a:lvl5p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2" name="Title 1"/>
          <p:cNvSpPr>
            <a:spLocks noGrp="1"/>
          </p:cNvSpPr>
          <p:nvPr>
            <p:ph type="title"/>
          </p:nvPr>
        </p:nvSpPr>
        <p:spPr>
          <a:xfrm>
            <a:off x="628650" y="365126"/>
            <a:ext cx="7886700" cy="1325563"/>
          </a:xfrm>
        </p:spPr>
        <p:txBody>
          <a:bodyPr>
            <a:normAutofit/>
          </a:bodyPr>
          <a:lstStyle>
            <a:lvl1pPr>
              <a:defRPr sz="3600"/>
            </a:lvl1pPr>
          </a:lstStyle>
          <a:p>
            <a:r>
              <a:rPr lang="el-GR" dirty="0"/>
              <a:t>Κάντε κλικ για να επεξεργαστείτε τον τίτλο υποδείγματος</a:t>
            </a:r>
            <a:endParaRPr lang="en-US" dirty="0"/>
          </a:p>
        </p:txBody>
      </p:sp>
      <p:grpSp>
        <p:nvGrpSpPr>
          <p:cNvPr id="42" name="Group 41">
            <a:extLst>
              <a:ext uri="{FF2B5EF4-FFF2-40B4-BE49-F238E27FC236}">
                <a16:creationId xmlns:a16="http://schemas.microsoft.com/office/drawing/2014/main" id="{1AF792EE-7A72-4F29-9075-5404144C96C0}"/>
              </a:ext>
            </a:extLst>
          </p:cNvPr>
          <p:cNvGrpSpPr/>
          <p:nvPr userDrawn="1"/>
        </p:nvGrpSpPr>
        <p:grpSpPr>
          <a:xfrm>
            <a:off x="6553200" y="3803709"/>
            <a:ext cx="2590800" cy="3057525"/>
            <a:chOff x="159898" y="794689"/>
            <a:chExt cx="9972215" cy="6063311"/>
          </a:xfrm>
        </p:grpSpPr>
        <p:sp>
          <p:nvSpPr>
            <p:cNvPr id="43" name="Freeform: Shape 42">
              <a:extLst>
                <a:ext uri="{FF2B5EF4-FFF2-40B4-BE49-F238E27FC236}">
                  <a16:creationId xmlns:a16="http://schemas.microsoft.com/office/drawing/2014/main" id="{32CF0EF5-BDF1-42A0-AF90-9549DD4B9EA9}"/>
                </a:ext>
              </a:extLst>
            </p:cNvPr>
            <p:cNvSpPr/>
            <p:nvPr/>
          </p:nvSpPr>
          <p:spPr>
            <a:xfrm>
              <a:off x="1723487" y="2170277"/>
              <a:ext cx="8115251" cy="4687722"/>
            </a:xfrm>
            <a:custGeom>
              <a:avLst/>
              <a:gdLst>
                <a:gd name="connsiteX0" fmla="*/ 5775180 w 8115251"/>
                <a:gd name="connsiteY0" fmla="*/ 281 h 4687722"/>
                <a:gd name="connsiteX1" fmla="*/ 5814339 w 8115251"/>
                <a:gd name="connsiteY1" fmla="*/ 5116 h 4687722"/>
                <a:gd name="connsiteX2" fmla="*/ 7510316 w 8115251"/>
                <a:gd name="connsiteY2" fmla="*/ 581646 h 4687722"/>
                <a:gd name="connsiteX3" fmla="*/ 7966718 w 8115251"/>
                <a:gd name="connsiteY3" fmla="*/ 736657 h 4687722"/>
                <a:gd name="connsiteX4" fmla="*/ 7916757 w 8115251"/>
                <a:gd name="connsiteY4" fmla="*/ 999842 h 4687722"/>
                <a:gd name="connsiteX5" fmla="*/ 7983372 w 8115251"/>
                <a:gd name="connsiteY5" fmla="*/ 1117082 h 4687722"/>
                <a:gd name="connsiteX6" fmla="*/ 8115251 w 8115251"/>
                <a:gd name="connsiteY6" fmla="*/ 1157874 h 4687722"/>
                <a:gd name="connsiteX7" fmla="*/ 7919007 w 8115251"/>
                <a:gd name="connsiteY7" fmla="*/ 1836536 h 4687722"/>
                <a:gd name="connsiteX8" fmla="*/ 7839790 w 8115251"/>
                <a:gd name="connsiteY8" fmla="*/ 1811457 h 4687722"/>
                <a:gd name="connsiteX9" fmla="*/ 7802881 w 8115251"/>
                <a:gd name="connsiteY9" fmla="*/ 1807528 h 4687722"/>
                <a:gd name="connsiteX10" fmla="*/ 7718713 w 8115251"/>
                <a:gd name="connsiteY10" fmla="*/ 1868566 h 4687722"/>
                <a:gd name="connsiteX11" fmla="*/ 7533271 w 8115251"/>
                <a:gd name="connsiteY11" fmla="*/ 2252315 h 4687722"/>
                <a:gd name="connsiteX12" fmla="*/ 7583233 w 8115251"/>
                <a:gd name="connsiteY12" fmla="*/ 2392519 h 4687722"/>
                <a:gd name="connsiteX13" fmla="*/ 7649847 w 8115251"/>
                <a:gd name="connsiteY13" fmla="*/ 2418203 h 4687722"/>
                <a:gd name="connsiteX14" fmla="*/ 7156538 w 8115251"/>
                <a:gd name="connsiteY14" fmla="*/ 3145514 h 4687722"/>
                <a:gd name="connsiteX15" fmla="*/ 6524147 w 8115251"/>
                <a:gd name="connsiteY15" fmla="*/ 3791844 h 4687722"/>
                <a:gd name="connsiteX16" fmla="*/ 5297229 w 8115251"/>
                <a:gd name="connsiteY16" fmla="*/ 4623889 h 4687722"/>
                <a:gd name="connsiteX17" fmla="*/ 5180408 w 8115251"/>
                <a:gd name="connsiteY17" fmla="*/ 4687722 h 4687722"/>
                <a:gd name="connsiteX18" fmla="*/ 0 w 8115251"/>
                <a:gd name="connsiteY18" fmla="*/ 4687722 h 4687722"/>
                <a:gd name="connsiteX19" fmla="*/ 26751 w 8115251"/>
                <a:gd name="connsiteY19" fmla="*/ 4680915 h 4687722"/>
                <a:gd name="connsiteX20" fmla="*/ 4513100 w 8115251"/>
                <a:gd name="connsiteY20" fmla="*/ 2303683 h 4687722"/>
                <a:gd name="connsiteX21" fmla="*/ 4993356 w 8115251"/>
                <a:gd name="connsiteY21" fmla="*/ 1774895 h 4687722"/>
                <a:gd name="connsiteX22" fmla="*/ 5167095 w 8115251"/>
                <a:gd name="connsiteY22" fmla="*/ 1524400 h 4687722"/>
                <a:gd name="connsiteX23" fmla="*/ 5424553 w 8115251"/>
                <a:gd name="connsiteY23" fmla="*/ 1666115 h 4687722"/>
                <a:gd name="connsiteX24" fmla="*/ 5479015 w 8115251"/>
                <a:gd name="connsiteY24" fmla="*/ 1677598 h 4687722"/>
                <a:gd name="connsiteX25" fmla="*/ 5557782 w 8115251"/>
                <a:gd name="connsiteY25" fmla="*/ 1628949 h 4687722"/>
                <a:gd name="connsiteX26" fmla="*/ 5800386 w 8115251"/>
                <a:gd name="connsiteY26" fmla="*/ 1143371 h 4687722"/>
                <a:gd name="connsiteX27" fmla="*/ 5748174 w 8115251"/>
                <a:gd name="connsiteY27" fmla="*/ 1014648 h 4687722"/>
                <a:gd name="connsiteX28" fmla="*/ 5482615 w 8115251"/>
                <a:gd name="connsiteY28" fmla="*/ 901941 h 4687722"/>
                <a:gd name="connsiteX29" fmla="*/ 5683810 w 8115251"/>
                <a:gd name="connsiteY29" fmla="*/ 87909 h 4687722"/>
                <a:gd name="connsiteX30" fmla="*/ 5775180 w 8115251"/>
                <a:gd name="connsiteY30" fmla="*/ 281 h 4687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115251" h="4687722">
                  <a:moveTo>
                    <a:pt x="5775180" y="281"/>
                  </a:moveTo>
                  <a:cubicBezTo>
                    <a:pt x="5788233" y="-625"/>
                    <a:pt x="5801286" y="583"/>
                    <a:pt x="5814339" y="5116"/>
                  </a:cubicBezTo>
                  <a:lnTo>
                    <a:pt x="7510316" y="581646"/>
                  </a:lnTo>
                  <a:lnTo>
                    <a:pt x="7966718" y="736657"/>
                  </a:lnTo>
                  <a:cubicBezTo>
                    <a:pt x="7953665" y="824889"/>
                    <a:pt x="7937011" y="912517"/>
                    <a:pt x="7916757" y="999842"/>
                  </a:cubicBezTo>
                  <a:cubicBezTo>
                    <a:pt x="7905054" y="1050304"/>
                    <a:pt x="7932960" y="1101974"/>
                    <a:pt x="7983372" y="1117082"/>
                  </a:cubicBezTo>
                  <a:lnTo>
                    <a:pt x="8115251" y="1157874"/>
                  </a:lnTo>
                  <a:cubicBezTo>
                    <a:pt x="8069341" y="1388124"/>
                    <a:pt x="8003626" y="1615049"/>
                    <a:pt x="7919007" y="1836536"/>
                  </a:cubicBezTo>
                  <a:lnTo>
                    <a:pt x="7839790" y="1811457"/>
                  </a:lnTo>
                  <a:cubicBezTo>
                    <a:pt x="7827637" y="1807831"/>
                    <a:pt x="7815034" y="1806622"/>
                    <a:pt x="7802881" y="1807528"/>
                  </a:cubicBezTo>
                  <a:cubicBezTo>
                    <a:pt x="7766873" y="1810248"/>
                    <a:pt x="7733116" y="1832910"/>
                    <a:pt x="7718713" y="1868566"/>
                  </a:cubicBezTo>
                  <a:cubicBezTo>
                    <a:pt x="7665601" y="1999101"/>
                    <a:pt x="7603487" y="2126916"/>
                    <a:pt x="7533271" y="2252315"/>
                  </a:cubicBezTo>
                  <a:cubicBezTo>
                    <a:pt x="7504015" y="2304287"/>
                    <a:pt x="7527420" y="2370159"/>
                    <a:pt x="7583233" y="2392519"/>
                  </a:cubicBezTo>
                  <a:lnTo>
                    <a:pt x="7649847" y="2418203"/>
                  </a:lnTo>
                  <a:cubicBezTo>
                    <a:pt x="7509416" y="2672324"/>
                    <a:pt x="7344679" y="2915264"/>
                    <a:pt x="7156538" y="3145514"/>
                  </a:cubicBezTo>
                  <a:cubicBezTo>
                    <a:pt x="6967495" y="3376065"/>
                    <a:pt x="6756399" y="3592415"/>
                    <a:pt x="6524147" y="3791844"/>
                  </a:cubicBezTo>
                  <a:cubicBezTo>
                    <a:pt x="6524147" y="3791844"/>
                    <a:pt x="6132818" y="4156037"/>
                    <a:pt x="5297229" y="4623889"/>
                  </a:cubicBezTo>
                  <a:lnTo>
                    <a:pt x="5180408" y="4687722"/>
                  </a:lnTo>
                  <a:lnTo>
                    <a:pt x="0" y="4687722"/>
                  </a:lnTo>
                  <a:lnTo>
                    <a:pt x="26751" y="4680915"/>
                  </a:lnTo>
                  <a:cubicBezTo>
                    <a:pt x="2784685" y="3935548"/>
                    <a:pt x="4513100" y="2303683"/>
                    <a:pt x="4513100" y="2303683"/>
                  </a:cubicBezTo>
                  <a:cubicBezTo>
                    <a:pt x="4690889" y="2139607"/>
                    <a:pt x="4852025" y="1962539"/>
                    <a:pt x="4993356" y="1774895"/>
                  </a:cubicBezTo>
                  <a:cubicBezTo>
                    <a:pt x="5055020" y="1693008"/>
                    <a:pt x="5113083" y="1609610"/>
                    <a:pt x="5167095" y="1524400"/>
                  </a:cubicBezTo>
                  <a:lnTo>
                    <a:pt x="5424553" y="1666115"/>
                  </a:lnTo>
                  <a:cubicBezTo>
                    <a:pt x="5441656" y="1675483"/>
                    <a:pt x="5460560" y="1679109"/>
                    <a:pt x="5479015" y="1677598"/>
                  </a:cubicBezTo>
                  <a:cubicBezTo>
                    <a:pt x="5510072" y="1674878"/>
                    <a:pt x="5540228" y="1657957"/>
                    <a:pt x="5557782" y="1628949"/>
                  </a:cubicBezTo>
                  <a:cubicBezTo>
                    <a:pt x="5651853" y="1472428"/>
                    <a:pt x="5732871" y="1309863"/>
                    <a:pt x="5800386" y="1143371"/>
                  </a:cubicBezTo>
                  <a:cubicBezTo>
                    <a:pt x="5820640" y="1093211"/>
                    <a:pt x="5797685" y="1035800"/>
                    <a:pt x="5748174" y="1014648"/>
                  </a:cubicBezTo>
                  <a:lnTo>
                    <a:pt x="5482615" y="901941"/>
                  </a:lnTo>
                  <a:cubicBezTo>
                    <a:pt x="5584788" y="639057"/>
                    <a:pt x="5652753" y="365598"/>
                    <a:pt x="5683810" y="87909"/>
                  </a:cubicBezTo>
                  <a:cubicBezTo>
                    <a:pt x="5689212" y="39261"/>
                    <a:pt x="5729270" y="3907"/>
                    <a:pt x="5775180" y="281"/>
                  </a:cubicBezTo>
                  <a:close/>
                </a:path>
              </a:pathLst>
            </a:custGeom>
            <a:solidFill>
              <a:srgbClr val="002060"/>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44" name="Shape">
              <a:extLst>
                <a:ext uri="{FF2B5EF4-FFF2-40B4-BE49-F238E27FC236}">
                  <a16:creationId xmlns:a16="http://schemas.microsoft.com/office/drawing/2014/main" id="{53EB0416-8B59-45D6-A74A-85B69ADF8DBF}"/>
                </a:ext>
              </a:extLst>
            </p:cNvPr>
            <p:cNvSpPr/>
            <p:nvPr/>
          </p:nvSpPr>
          <p:spPr>
            <a:xfrm>
              <a:off x="5947697" y="3345521"/>
              <a:ext cx="723490" cy="845789"/>
            </a:xfrm>
            <a:custGeom>
              <a:avLst/>
              <a:gdLst/>
              <a:ahLst/>
              <a:cxnLst>
                <a:cxn ang="0">
                  <a:pos x="wd2" y="hd2"/>
                </a:cxn>
                <a:cxn ang="5400000">
                  <a:pos x="wd2" y="hd2"/>
                </a:cxn>
                <a:cxn ang="10800000">
                  <a:pos x="wd2" y="hd2"/>
                </a:cxn>
                <a:cxn ang="16200000">
                  <a:pos x="wd2" y="hd2"/>
                </a:cxn>
              </a:cxnLst>
              <a:rect l="0" t="0" r="r" b="b"/>
              <a:pathLst>
                <a:path w="21223" h="21567" extrusionOk="0">
                  <a:moveTo>
                    <a:pt x="21170" y="8127"/>
                  </a:moveTo>
                  <a:cubicBezTo>
                    <a:pt x="21183" y="8069"/>
                    <a:pt x="21183" y="8012"/>
                    <a:pt x="21196" y="7954"/>
                  </a:cubicBezTo>
                  <a:cubicBezTo>
                    <a:pt x="21210" y="7862"/>
                    <a:pt x="21223" y="7770"/>
                    <a:pt x="21223" y="7677"/>
                  </a:cubicBezTo>
                  <a:cubicBezTo>
                    <a:pt x="21223" y="7620"/>
                    <a:pt x="21223" y="7562"/>
                    <a:pt x="21223" y="7493"/>
                  </a:cubicBezTo>
                  <a:cubicBezTo>
                    <a:pt x="21223" y="7401"/>
                    <a:pt x="21210" y="7320"/>
                    <a:pt x="21196" y="7228"/>
                  </a:cubicBezTo>
                  <a:cubicBezTo>
                    <a:pt x="21196" y="7193"/>
                    <a:pt x="21196" y="7159"/>
                    <a:pt x="21183" y="7124"/>
                  </a:cubicBezTo>
                  <a:cubicBezTo>
                    <a:pt x="21183" y="7101"/>
                    <a:pt x="21170" y="7090"/>
                    <a:pt x="21157" y="7078"/>
                  </a:cubicBezTo>
                  <a:cubicBezTo>
                    <a:pt x="21104" y="6882"/>
                    <a:pt x="21037" y="6686"/>
                    <a:pt x="20931" y="6502"/>
                  </a:cubicBezTo>
                  <a:cubicBezTo>
                    <a:pt x="20918" y="6467"/>
                    <a:pt x="20892" y="6444"/>
                    <a:pt x="20878" y="6410"/>
                  </a:cubicBezTo>
                  <a:cubicBezTo>
                    <a:pt x="20759" y="6225"/>
                    <a:pt x="20626" y="6041"/>
                    <a:pt x="20441" y="5879"/>
                  </a:cubicBezTo>
                  <a:lnTo>
                    <a:pt x="15362" y="1269"/>
                  </a:lnTo>
                  <a:cubicBezTo>
                    <a:pt x="15389" y="1292"/>
                    <a:pt x="15402" y="1327"/>
                    <a:pt x="15429" y="1350"/>
                  </a:cubicBezTo>
                  <a:cubicBezTo>
                    <a:pt x="15256" y="1177"/>
                    <a:pt x="15057" y="1015"/>
                    <a:pt x="14832" y="888"/>
                  </a:cubicBezTo>
                  <a:lnTo>
                    <a:pt x="13904" y="381"/>
                  </a:lnTo>
                  <a:cubicBezTo>
                    <a:pt x="13440" y="128"/>
                    <a:pt x="12936" y="1"/>
                    <a:pt x="12419" y="1"/>
                  </a:cubicBezTo>
                  <a:cubicBezTo>
                    <a:pt x="11424" y="-22"/>
                    <a:pt x="10430" y="404"/>
                    <a:pt x="9873" y="1211"/>
                  </a:cubicBezTo>
                  <a:cubicBezTo>
                    <a:pt x="7181" y="5073"/>
                    <a:pt x="4105" y="8784"/>
                    <a:pt x="684" y="12288"/>
                  </a:cubicBezTo>
                  <a:cubicBezTo>
                    <a:pt x="-377" y="13383"/>
                    <a:pt x="-178" y="15008"/>
                    <a:pt x="1108" y="15884"/>
                  </a:cubicBezTo>
                  <a:cubicBezTo>
                    <a:pt x="1002" y="15804"/>
                    <a:pt x="896" y="15723"/>
                    <a:pt x="803" y="15642"/>
                  </a:cubicBezTo>
                  <a:lnTo>
                    <a:pt x="5882" y="20253"/>
                  </a:lnTo>
                  <a:cubicBezTo>
                    <a:pt x="5974" y="20333"/>
                    <a:pt x="6080" y="20414"/>
                    <a:pt x="6187" y="20495"/>
                  </a:cubicBezTo>
                  <a:lnTo>
                    <a:pt x="6982" y="21025"/>
                  </a:lnTo>
                  <a:cubicBezTo>
                    <a:pt x="7499" y="21382"/>
                    <a:pt x="8109" y="21555"/>
                    <a:pt x="8719" y="21566"/>
                  </a:cubicBezTo>
                  <a:cubicBezTo>
                    <a:pt x="9555" y="21578"/>
                    <a:pt x="10377" y="21290"/>
                    <a:pt x="10960" y="20702"/>
                  </a:cubicBezTo>
                  <a:cubicBezTo>
                    <a:pt x="14633" y="16991"/>
                    <a:pt x="17921" y="13072"/>
                    <a:pt x="20799" y="8980"/>
                  </a:cubicBezTo>
                  <a:cubicBezTo>
                    <a:pt x="20892" y="8842"/>
                    <a:pt x="20971" y="8703"/>
                    <a:pt x="21037" y="8565"/>
                  </a:cubicBezTo>
                  <a:cubicBezTo>
                    <a:pt x="21064" y="8519"/>
                    <a:pt x="21077" y="8473"/>
                    <a:pt x="21090" y="8415"/>
                  </a:cubicBezTo>
                  <a:cubicBezTo>
                    <a:pt x="21117" y="8323"/>
                    <a:pt x="21157" y="8219"/>
                    <a:pt x="21170" y="8127"/>
                  </a:cubicBezTo>
                  <a:close/>
                </a:path>
              </a:pathLst>
            </a:custGeom>
            <a:solidFill>
              <a:srgbClr val="3B6C68"/>
            </a:solidFill>
            <a:ln w="12700">
              <a:miter lim="400000"/>
            </a:ln>
          </p:spPr>
          <p:txBody>
            <a:bodyPr lIns="38100" tIns="38100" rIns="38100" bIns="38100" anchor="ctr"/>
            <a:lstStyle/>
            <a:p>
              <a:pPr>
                <a:defRPr sz="3000">
                  <a:solidFill>
                    <a:srgbClr val="FFFFFF"/>
                  </a:solidFill>
                </a:defRPr>
              </a:pPr>
              <a:endParaRPr/>
            </a:p>
          </p:txBody>
        </p:sp>
        <p:sp>
          <p:nvSpPr>
            <p:cNvPr id="45" name="Shape">
              <a:extLst>
                <a:ext uri="{FF2B5EF4-FFF2-40B4-BE49-F238E27FC236}">
                  <a16:creationId xmlns:a16="http://schemas.microsoft.com/office/drawing/2014/main" id="{80FDBA1C-1D47-41E1-9333-9E0CAE0145A1}"/>
                </a:ext>
              </a:extLst>
            </p:cNvPr>
            <p:cNvSpPr/>
            <p:nvPr/>
          </p:nvSpPr>
          <p:spPr>
            <a:xfrm>
              <a:off x="5953324" y="3345518"/>
              <a:ext cx="550542" cy="664506"/>
            </a:xfrm>
            <a:custGeom>
              <a:avLst/>
              <a:gdLst/>
              <a:ahLst/>
              <a:cxnLst>
                <a:cxn ang="0">
                  <a:pos x="wd2" y="hd2"/>
                </a:cxn>
                <a:cxn ang="5400000">
                  <a:pos x="wd2" y="hd2"/>
                </a:cxn>
                <a:cxn ang="10800000">
                  <a:pos x="wd2" y="hd2"/>
                </a:cxn>
                <a:cxn ang="16200000">
                  <a:pos x="wd2" y="hd2"/>
                </a:cxn>
              </a:cxnLst>
              <a:rect l="0" t="0" r="r" b="b"/>
              <a:pathLst>
                <a:path w="20617" h="21571" extrusionOk="0">
                  <a:moveTo>
                    <a:pt x="15832" y="1"/>
                  </a:moveTo>
                  <a:cubicBezTo>
                    <a:pt x="16475" y="15"/>
                    <a:pt x="17135" y="177"/>
                    <a:pt x="17727" y="485"/>
                  </a:cubicBezTo>
                  <a:lnTo>
                    <a:pt x="18912" y="1130"/>
                  </a:lnTo>
                  <a:cubicBezTo>
                    <a:pt x="20639" y="2070"/>
                    <a:pt x="21113" y="4036"/>
                    <a:pt x="20063" y="5547"/>
                  </a:cubicBezTo>
                  <a:cubicBezTo>
                    <a:pt x="16390" y="10757"/>
                    <a:pt x="12192" y="15760"/>
                    <a:pt x="7503" y="20471"/>
                  </a:cubicBezTo>
                  <a:cubicBezTo>
                    <a:pt x="6758" y="21219"/>
                    <a:pt x="5709" y="21586"/>
                    <a:pt x="4642" y="21571"/>
                  </a:cubicBezTo>
                  <a:cubicBezTo>
                    <a:pt x="3863" y="21557"/>
                    <a:pt x="3085" y="21336"/>
                    <a:pt x="2425" y="20882"/>
                  </a:cubicBezTo>
                  <a:lnTo>
                    <a:pt x="1409" y="20207"/>
                  </a:lnTo>
                  <a:cubicBezTo>
                    <a:pt x="-216" y="19106"/>
                    <a:pt x="-487" y="17022"/>
                    <a:pt x="867" y="15628"/>
                  </a:cubicBezTo>
                  <a:cubicBezTo>
                    <a:pt x="5235" y="11168"/>
                    <a:pt x="9145" y="6443"/>
                    <a:pt x="12598" y="1527"/>
                  </a:cubicBezTo>
                  <a:cubicBezTo>
                    <a:pt x="13292" y="529"/>
                    <a:pt x="14545" y="-14"/>
                    <a:pt x="15832" y="1"/>
                  </a:cubicBezTo>
                  <a:close/>
                </a:path>
              </a:pathLst>
            </a:custGeom>
            <a:solidFill>
              <a:srgbClr val="579894"/>
            </a:solidFill>
            <a:ln w="12700">
              <a:miter lim="400000"/>
            </a:ln>
          </p:spPr>
          <p:txBody>
            <a:bodyPr lIns="38100" tIns="38100" rIns="38100" bIns="38100" anchor="ctr"/>
            <a:lstStyle/>
            <a:p>
              <a:pPr>
                <a:defRPr sz="3000">
                  <a:solidFill>
                    <a:srgbClr val="FFFFFF"/>
                  </a:solidFill>
                </a:defRPr>
              </a:pPr>
              <a:endParaRPr/>
            </a:p>
          </p:txBody>
        </p:sp>
        <p:sp>
          <p:nvSpPr>
            <p:cNvPr id="46" name="Freeform: Shape 45">
              <a:extLst>
                <a:ext uri="{FF2B5EF4-FFF2-40B4-BE49-F238E27FC236}">
                  <a16:creationId xmlns:a16="http://schemas.microsoft.com/office/drawing/2014/main" id="{B015AFC6-3CC3-4675-A23B-4856B17FA587}"/>
                </a:ext>
              </a:extLst>
            </p:cNvPr>
            <p:cNvSpPr/>
            <p:nvPr/>
          </p:nvSpPr>
          <p:spPr>
            <a:xfrm>
              <a:off x="159898" y="1899049"/>
              <a:ext cx="9569450" cy="4958951"/>
            </a:xfrm>
            <a:custGeom>
              <a:avLst/>
              <a:gdLst>
                <a:gd name="connsiteX0" fmla="*/ 7179163 w 9569450"/>
                <a:gd name="connsiteY0" fmla="*/ 928 h 4958951"/>
                <a:gd name="connsiteX1" fmla="*/ 7218771 w 9569450"/>
                <a:gd name="connsiteY1" fmla="*/ 4058 h 4958951"/>
                <a:gd name="connsiteX2" fmla="*/ 8939279 w 9569450"/>
                <a:gd name="connsiteY2" fmla="*/ 502299 h 4958951"/>
                <a:gd name="connsiteX3" fmla="*/ 9401671 w 9569450"/>
                <a:gd name="connsiteY3" fmla="*/ 635936 h 4958951"/>
                <a:gd name="connsiteX4" fmla="*/ 9364288 w 9569450"/>
                <a:gd name="connsiteY4" fmla="*/ 900705 h 4958951"/>
                <a:gd name="connsiteX5" fmla="*/ 9435494 w 9569450"/>
                <a:gd name="connsiteY5" fmla="*/ 1015251 h 4958951"/>
                <a:gd name="connsiteX6" fmla="*/ 9569450 w 9569450"/>
                <a:gd name="connsiteY6" fmla="*/ 1049990 h 4958951"/>
                <a:gd name="connsiteX7" fmla="*/ 9404787 w 9569450"/>
                <a:gd name="connsiteY7" fmla="*/ 1736637 h 4958951"/>
                <a:gd name="connsiteX8" fmla="*/ 9324235 w 9569450"/>
                <a:gd name="connsiteY8" fmla="*/ 1715355 h 4958951"/>
                <a:gd name="connsiteX9" fmla="*/ 9286852 w 9569450"/>
                <a:gd name="connsiteY9" fmla="*/ 1713165 h 4958951"/>
                <a:gd name="connsiteX10" fmla="*/ 9205856 w 9569450"/>
                <a:gd name="connsiteY10" fmla="*/ 1777635 h 4958951"/>
                <a:gd name="connsiteX11" fmla="*/ 9038522 w 9569450"/>
                <a:gd name="connsiteY11" fmla="*/ 2169782 h 4958951"/>
                <a:gd name="connsiteX12" fmla="*/ 9094152 w 9569450"/>
                <a:gd name="connsiteY12" fmla="*/ 2307174 h 4958951"/>
                <a:gd name="connsiteX13" fmla="*/ 9161797 w 9569450"/>
                <a:gd name="connsiteY13" fmla="*/ 2329707 h 4958951"/>
                <a:gd name="connsiteX14" fmla="*/ 8702520 w 9569450"/>
                <a:gd name="connsiteY14" fmla="*/ 3078634 h 4958951"/>
                <a:gd name="connsiteX15" fmla="*/ 8100387 w 9569450"/>
                <a:gd name="connsiteY15" fmla="*/ 3753702 h 4958951"/>
                <a:gd name="connsiteX16" fmla="*/ 6492417 w 9569450"/>
                <a:gd name="connsiteY16" fmla="*/ 4923334 h 4958951"/>
                <a:gd name="connsiteX17" fmla="*/ 6424489 w 9569450"/>
                <a:gd name="connsiteY17" fmla="*/ 4958951 h 4958951"/>
                <a:gd name="connsiteX18" fmla="*/ 0 w 9569450"/>
                <a:gd name="connsiteY18" fmla="*/ 4958951 h 4958951"/>
                <a:gd name="connsiteX19" fmla="*/ 356979 w 9569450"/>
                <a:gd name="connsiteY19" fmla="*/ 4894630 h 4958951"/>
                <a:gd name="connsiteX20" fmla="*/ 6023849 w 9569450"/>
                <a:gd name="connsiteY20" fmla="*/ 2361004 h 4958951"/>
                <a:gd name="connsiteX21" fmla="*/ 6480012 w 9569450"/>
                <a:gd name="connsiteY21" fmla="*/ 1810184 h 4958951"/>
                <a:gd name="connsiteX22" fmla="*/ 6641560 w 9569450"/>
                <a:gd name="connsiteY22" fmla="*/ 1552300 h 4958951"/>
                <a:gd name="connsiteX23" fmla="*/ 6905020 w 9569450"/>
                <a:gd name="connsiteY23" fmla="*/ 1681555 h 4958951"/>
                <a:gd name="connsiteX24" fmla="*/ 6960205 w 9569450"/>
                <a:gd name="connsiteY24" fmla="*/ 1690631 h 4958951"/>
                <a:gd name="connsiteX25" fmla="*/ 7036751 w 9569450"/>
                <a:gd name="connsiteY25" fmla="*/ 1638053 h 4958951"/>
                <a:gd name="connsiteX26" fmla="*/ 7257044 w 9569450"/>
                <a:gd name="connsiteY26" fmla="*/ 1141689 h 4958951"/>
                <a:gd name="connsiteX27" fmla="*/ 7198744 w 9569450"/>
                <a:gd name="connsiteY27" fmla="*/ 1015563 h 4958951"/>
                <a:gd name="connsiteX28" fmla="*/ 6928162 w 9569450"/>
                <a:gd name="connsiteY28" fmla="*/ 915414 h 4958951"/>
                <a:gd name="connsiteX29" fmla="*/ 7091936 w 9569450"/>
                <a:gd name="connsiteY29" fmla="*/ 92627 h 4958951"/>
                <a:gd name="connsiteX30" fmla="*/ 7179163 w 9569450"/>
                <a:gd name="connsiteY30" fmla="*/ 928 h 495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569450" h="4958951">
                  <a:moveTo>
                    <a:pt x="7179163" y="928"/>
                  </a:moveTo>
                  <a:cubicBezTo>
                    <a:pt x="7191624" y="-950"/>
                    <a:pt x="7205420" y="-11"/>
                    <a:pt x="7218771" y="4058"/>
                  </a:cubicBezTo>
                  <a:lnTo>
                    <a:pt x="8939279" y="502299"/>
                  </a:lnTo>
                  <a:lnTo>
                    <a:pt x="9401671" y="635936"/>
                  </a:lnTo>
                  <a:cubicBezTo>
                    <a:pt x="9393216" y="724505"/>
                    <a:pt x="9380310" y="812762"/>
                    <a:pt x="9364288" y="900705"/>
                  </a:cubicBezTo>
                  <a:cubicBezTo>
                    <a:pt x="9354943" y="952032"/>
                    <a:pt x="9385650" y="1002106"/>
                    <a:pt x="9435494" y="1015251"/>
                  </a:cubicBezTo>
                  <a:lnTo>
                    <a:pt x="9569450" y="1049990"/>
                  </a:lnTo>
                  <a:cubicBezTo>
                    <a:pt x="9533847" y="1282211"/>
                    <a:pt x="9478663" y="1511614"/>
                    <a:pt x="9404787" y="1736637"/>
                  </a:cubicBezTo>
                  <a:lnTo>
                    <a:pt x="9324235" y="1715355"/>
                  </a:lnTo>
                  <a:cubicBezTo>
                    <a:pt x="9311774" y="1712225"/>
                    <a:pt x="9299313" y="1711287"/>
                    <a:pt x="9286852" y="1713165"/>
                  </a:cubicBezTo>
                  <a:cubicBezTo>
                    <a:pt x="9250804" y="1717546"/>
                    <a:pt x="9218762" y="1741644"/>
                    <a:pt x="9205856" y="1777635"/>
                  </a:cubicBezTo>
                  <a:cubicBezTo>
                    <a:pt x="9159127" y="1910646"/>
                    <a:pt x="9103052" y="2041153"/>
                    <a:pt x="9038522" y="2169782"/>
                  </a:cubicBezTo>
                  <a:cubicBezTo>
                    <a:pt x="9011375" y="2222986"/>
                    <a:pt x="9038077" y="2287770"/>
                    <a:pt x="9094152" y="2307174"/>
                  </a:cubicBezTo>
                  <a:lnTo>
                    <a:pt x="9161797" y="2329707"/>
                  </a:lnTo>
                  <a:cubicBezTo>
                    <a:pt x="9033182" y="2589469"/>
                    <a:pt x="8879644" y="2840467"/>
                    <a:pt x="8702520" y="3078634"/>
                  </a:cubicBezTo>
                  <a:cubicBezTo>
                    <a:pt x="8524506" y="3317427"/>
                    <a:pt x="8323350" y="3543702"/>
                    <a:pt x="8100387" y="3753702"/>
                  </a:cubicBezTo>
                  <a:cubicBezTo>
                    <a:pt x="8100387" y="3753702"/>
                    <a:pt x="7677714" y="4283006"/>
                    <a:pt x="6492417" y="4923334"/>
                  </a:cubicBezTo>
                  <a:lnTo>
                    <a:pt x="6424489" y="4958951"/>
                  </a:lnTo>
                  <a:lnTo>
                    <a:pt x="0" y="4958951"/>
                  </a:lnTo>
                  <a:lnTo>
                    <a:pt x="356979" y="4894630"/>
                  </a:lnTo>
                  <a:cubicBezTo>
                    <a:pt x="4414205" y="4116809"/>
                    <a:pt x="6023849" y="2361004"/>
                    <a:pt x="6023849" y="2361004"/>
                  </a:cubicBezTo>
                  <a:cubicBezTo>
                    <a:pt x="6193854" y="2189185"/>
                    <a:pt x="6346945" y="2004849"/>
                    <a:pt x="6480012" y="1810184"/>
                  </a:cubicBezTo>
                  <a:cubicBezTo>
                    <a:pt x="6537866" y="1725683"/>
                    <a:pt x="6591715" y="1639930"/>
                    <a:pt x="6641560" y="1552300"/>
                  </a:cubicBezTo>
                  <a:lnTo>
                    <a:pt x="6905020" y="1681555"/>
                  </a:lnTo>
                  <a:cubicBezTo>
                    <a:pt x="6922822" y="1690005"/>
                    <a:pt x="6941958" y="1692822"/>
                    <a:pt x="6960205" y="1690631"/>
                  </a:cubicBezTo>
                  <a:cubicBezTo>
                    <a:pt x="6991357" y="1686562"/>
                    <a:pt x="7020285" y="1667784"/>
                    <a:pt x="7036751" y="1638053"/>
                  </a:cubicBezTo>
                  <a:cubicBezTo>
                    <a:pt x="7123533" y="1477188"/>
                    <a:pt x="7197854" y="1311316"/>
                    <a:pt x="7257044" y="1141689"/>
                  </a:cubicBezTo>
                  <a:cubicBezTo>
                    <a:pt x="7274846" y="1090675"/>
                    <a:pt x="7249034" y="1034655"/>
                    <a:pt x="7198744" y="1015563"/>
                  </a:cubicBezTo>
                  <a:lnTo>
                    <a:pt x="6928162" y="915414"/>
                  </a:lnTo>
                  <a:cubicBezTo>
                    <a:pt x="7018060" y="647829"/>
                    <a:pt x="7073690" y="371480"/>
                    <a:pt x="7091936" y="92627"/>
                  </a:cubicBezTo>
                  <a:cubicBezTo>
                    <a:pt x="7095051" y="43491"/>
                    <a:pt x="7133324" y="6249"/>
                    <a:pt x="7179163" y="928"/>
                  </a:cubicBezTo>
                  <a:close/>
                </a:path>
              </a:pathLst>
            </a:custGeom>
            <a:solidFill>
              <a:schemeClr val="accent5">
                <a:lumMod val="75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47" name="Shape">
              <a:extLst>
                <a:ext uri="{FF2B5EF4-FFF2-40B4-BE49-F238E27FC236}">
                  <a16:creationId xmlns:a16="http://schemas.microsoft.com/office/drawing/2014/main" id="{F6F4D62C-6AEE-47F9-9099-E2EE5A7CC19E}"/>
                </a:ext>
              </a:extLst>
            </p:cNvPr>
            <p:cNvSpPr/>
            <p:nvPr/>
          </p:nvSpPr>
          <p:spPr>
            <a:xfrm>
              <a:off x="4772431" y="3661939"/>
              <a:ext cx="1126871" cy="949275"/>
            </a:xfrm>
            <a:custGeom>
              <a:avLst/>
              <a:gdLst/>
              <a:ahLst/>
              <a:cxnLst>
                <a:cxn ang="0">
                  <a:pos x="wd2" y="hd2"/>
                </a:cxn>
                <a:cxn ang="5400000">
                  <a:pos x="wd2" y="hd2"/>
                </a:cxn>
                <a:cxn ang="10800000">
                  <a:pos x="wd2" y="hd2"/>
                </a:cxn>
                <a:cxn ang="16200000">
                  <a:pos x="wd2" y="hd2"/>
                </a:cxn>
              </a:cxnLst>
              <a:rect l="0" t="0" r="r" b="b"/>
              <a:pathLst>
                <a:path w="21284" h="21508" extrusionOk="0">
                  <a:moveTo>
                    <a:pt x="21169" y="6518"/>
                  </a:moveTo>
                  <a:cubicBezTo>
                    <a:pt x="21169" y="6508"/>
                    <a:pt x="21169" y="6487"/>
                    <a:pt x="21161" y="6477"/>
                  </a:cubicBezTo>
                  <a:cubicBezTo>
                    <a:pt x="21152" y="6446"/>
                    <a:pt x="21135" y="6425"/>
                    <a:pt x="21127" y="6395"/>
                  </a:cubicBezTo>
                  <a:cubicBezTo>
                    <a:pt x="21084" y="6262"/>
                    <a:pt x="21024" y="6129"/>
                    <a:pt x="20965" y="6016"/>
                  </a:cubicBezTo>
                  <a:cubicBezTo>
                    <a:pt x="20939" y="5975"/>
                    <a:pt x="20913" y="5924"/>
                    <a:pt x="20888" y="5883"/>
                  </a:cubicBezTo>
                  <a:cubicBezTo>
                    <a:pt x="20794" y="5729"/>
                    <a:pt x="20683" y="5586"/>
                    <a:pt x="20555" y="5473"/>
                  </a:cubicBezTo>
                  <a:lnTo>
                    <a:pt x="16824" y="1981"/>
                  </a:lnTo>
                  <a:cubicBezTo>
                    <a:pt x="16841" y="1991"/>
                    <a:pt x="16849" y="2011"/>
                    <a:pt x="16867" y="2032"/>
                  </a:cubicBezTo>
                  <a:cubicBezTo>
                    <a:pt x="16773" y="1940"/>
                    <a:pt x="16679" y="1858"/>
                    <a:pt x="16576" y="1786"/>
                  </a:cubicBezTo>
                  <a:lnTo>
                    <a:pt x="14246" y="281"/>
                  </a:lnTo>
                  <a:cubicBezTo>
                    <a:pt x="13887" y="45"/>
                    <a:pt x="13486" y="-37"/>
                    <a:pt x="13101" y="14"/>
                  </a:cubicBezTo>
                  <a:cubicBezTo>
                    <a:pt x="12649" y="86"/>
                    <a:pt x="12222" y="342"/>
                    <a:pt x="11915" y="793"/>
                  </a:cubicBezTo>
                  <a:cubicBezTo>
                    <a:pt x="8841" y="5156"/>
                    <a:pt x="5136" y="9078"/>
                    <a:pt x="884" y="12335"/>
                  </a:cubicBezTo>
                  <a:cubicBezTo>
                    <a:pt x="-209" y="13165"/>
                    <a:pt x="-311" y="15029"/>
                    <a:pt x="705" y="15991"/>
                  </a:cubicBezTo>
                  <a:lnTo>
                    <a:pt x="2310" y="17517"/>
                  </a:lnTo>
                  <a:cubicBezTo>
                    <a:pt x="2370" y="17579"/>
                    <a:pt x="2438" y="17620"/>
                    <a:pt x="2506" y="17671"/>
                  </a:cubicBezTo>
                  <a:cubicBezTo>
                    <a:pt x="2447" y="17630"/>
                    <a:pt x="2387" y="17589"/>
                    <a:pt x="2336" y="17538"/>
                  </a:cubicBezTo>
                  <a:lnTo>
                    <a:pt x="6067" y="21030"/>
                  </a:lnTo>
                  <a:cubicBezTo>
                    <a:pt x="6468" y="21399"/>
                    <a:pt x="6963" y="21563"/>
                    <a:pt x="7441" y="21491"/>
                  </a:cubicBezTo>
                  <a:cubicBezTo>
                    <a:pt x="7680" y="21450"/>
                    <a:pt x="7919" y="21358"/>
                    <a:pt x="8141" y="21204"/>
                  </a:cubicBezTo>
                  <a:cubicBezTo>
                    <a:pt x="13025" y="17773"/>
                    <a:pt x="17285" y="13533"/>
                    <a:pt x="20819" y="8750"/>
                  </a:cubicBezTo>
                  <a:cubicBezTo>
                    <a:pt x="20930" y="8607"/>
                    <a:pt x="21016" y="8443"/>
                    <a:pt x="21084" y="8279"/>
                  </a:cubicBezTo>
                  <a:cubicBezTo>
                    <a:pt x="21110" y="8228"/>
                    <a:pt x="21118" y="8177"/>
                    <a:pt x="21135" y="8126"/>
                  </a:cubicBezTo>
                  <a:cubicBezTo>
                    <a:pt x="21178" y="8003"/>
                    <a:pt x="21212" y="7880"/>
                    <a:pt x="21238" y="7747"/>
                  </a:cubicBezTo>
                  <a:cubicBezTo>
                    <a:pt x="21246" y="7695"/>
                    <a:pt x="21263" y="7634"/>
                    <a:pt x="21263" y="7583"/>
                  </a:cubicBezTo>
                  <a:cubicBezTo>
                    <a:pt x="21280" y="7429"/>
                    <a:pt x="21289" y="7276"/>
                    <a:pt x="21280" y="7132"/>
                  </a:cubicBezTo>
                  <a:cubicBezTo>
                    <a:pt x="21280" y="7101"/>
                    <a:pt x="21280" y="7081"/>
                    <a:pt x="21280" y="7050"/>
                  </a:cubicBezTo>
                  <a:cubicBezTo>
                    <a:pt x="21246" y="6856"/>
                    <a:pt x="21212" y="6682"/>
                    <a:pt x="21169" y="6518"/>
                  </a:cubicBezTo>
                  <a:close/>
                </a:path>
              </a:pathLst>
            </a:custGeom>
            <a:solidFill>
              <a:srgbClr val="55856A"/>
            </a:solidFill>
            <a:ln w="12700">
              <a:miter lim="400000"/>
            </a:ln>
          </p:spPr>
          <p:txBody>
            <a:bodyPr lIns="38100" tIns="38100" rIns="38100" bIns="38100" anchor="ctr"/>
            <a:lstStyle/>
            <a:p>
              <a:pPr>
                <a:defRPr sz="3000">
                  <a:solidFill>
                    <a:srgbClr val="FFFFFF"/>
                  </a:solidFill>
                </a:defRPr>
              </a:pPr>
              <a:endParaRPr/>
            </a:p>
          </p:txBody>
        </p:sp>
        <p:sp>
          <p:nvSpPr>
            <p:cNvPr id="48" name="Shape">
              <a:extLst>
                <a:ext uri="{FF2B5EF4-FFF2-40B4-BE49-F238E27FC236}">
                  <a16:creationId xmlns:a16="http://schemas.microsoft.com/office/drawing/2014/main" id="{AA99065C-E840-48AB-97EF-F1AAB295F5E9}"/>
                </a:ext>
              </a:extLst>
            </p:cNvPr>
            <p:cNvSpPr/>
            <p:nvPr/>
          </p:nvSpPr>
          <p:spPr>
            <a:xfrm>
              <a:off x="4772431" y="3661939"/>
              <a:ext cx="929709" cy="795305"/>
            </a:xfrm>
            <a:custGeom>
              <a:avLst/>
              <a:gdLst/>
              <a:ahLst/>
              <a:cxnLst>
                <a:cxn ang="0">
                  <a:pos x="wd2" y="hd2"/>
                </a:cxn>
                <a:cxn ang="5400000">
                  <a:pos x="wd2" y="hd2"/>
                </a:cxn>
                <a:cxn ang="10800000">
                  <a:pos x="wd2" y="hd2"/>
                </a:cxn>
                <a:cxn ang="16200000">
                  <a:pos x="wd2" y="hd2"/>
                </a:cxn>
              </a:cxnLst>
              <a:rect l="0" t="0" r="r" b="b"/>
              <a:pathLst>
                <a:path w="20847" h="21483" extrusionOk="0">
                  <a:moveTo>
                    <a:pt x="15571" y="22"/>
                  </a:moveTo>
                  <a:cubicBezTo>
                    <a:pt x="16027" y="-51"/>
                    <a:pt x="16503" y="59"/>
                    <a:pt x="16929" y="340"/>
                  </a:cubicBezTo>
                  <a:lnTo>
                    <a:pt x="19696" y="2135"/>
                  </a:lnTo>
                  <a:cubicBezTo>
                    <a:pt x="20943" y="2965"/>
                    <a:pt x="21237" y="4980"/>
                    <a:pt x="20284" y="6274"/>
                  </a:cubicBezTo>
                  <a:cubicBezTo>
                    <a:pt x="16098" y="11976"/>
                    <a:pt x="11030" y="17031"/>
                    <a:pt x="5232" y="21122"/>
                  </a:cubicBezTo>
                  <a:cubicBezTo>
                    <a:pt x="4969" y="21305"/>
                    <a:pt x="4695" y="21415"/>
                    <a:pt x="4401" y="21464"/>
                  </a:cubicBezTo>
                  <a:cubicBezTo>
                    <a:pt x="3823" y="21549"/>
                    <a:pt x="3215" y="21354"/>
                    <a:pt x="2739" y="20890"/>
                  </a:cubicBezTo>
                  <a:lnTo>
                    <a:pt x="833" y="19070"/>
                  </a:lnTo>
                  <a:cubicBezTo>
                    <a:pt x="-363" y="17923"/>
                    <a:pt x="-252" y="15700"/>
                    <a:pt x="1046" y="14711"/>
                  </a:cubicBezTo>
                  <a:cubicBezTo>
                    <a:pt x="6094" y="10829"/>
                    <a:pt x="10493" y="6152"/>
                    <a:pt x="14142" y="950"/>
                  </a:cubicBezTo>
                  <a:cubicBezTo>
                    <a:pt x="14527" y="413"/>
                    <a:pt x="15034" y="108"/>
                    <a:pt x="15571" y="22"/>
                  </a:cubicBezTo>
                  <a:close/>
                </a:path>
              </a:pathLst>
            </a:custGeom>
            <a:solidFill>
              <a:srgbClr val="84C09B"/>
            </a:solidFill>
            <a:ln w="12700">
              <a:miter lim="400000"/>
            </a:ln>
          </p:spPr>
          <p:txBody>
            <a:bodyPr lIns="38100" tIns="38100" rIns="38100" bIns="38100" anchor="ctr"/>
            <a:lstStyle/>
            <a:p>
              <a:pPr>
                <a:defRPr sz="3000">
                  <a:solidFill>
                    <a:srgbClr val="FFFFFF"/>
                  </a:solidFill>
                </a:defRPr>
              </a:pPr>
              <a:endParaRPr/>
            </a:p>
          </p:txBody>
        </p:sp>
        <p:sp>
          <p:nvSpPr>
            <p:cNvPr id="49" name="Shape">
              <a:extLst>
                <a:ext uri="{FF2B5EF4-FFF2-40B4-BE49-F238E27FC236}">
                  <a16:creationId xmlns:a16="http://schemas.microsoft.com/office/drawing/2014/main" id="{E870DCB6-759D-459D-9AF8-7DE2F2D10BBF}"/>
                </a:ext>
              </a:extLst>
            </p:cNvPr>
            <p:cNvSpPr/>
            <p:nvPr/>
          </p:nvSpPr>
          <p:spPr>
            <a:xfrm>
              <a:off x="6128510" y="1763433"/>
              <a:ext cx="894149" cy="1306086"/>
            </a:xfrm>
            <a:custGeom>
              <a:avLst/>
              <a:gdLst/>
              <a:ahLst/>
              <a:cxnLst>
                <a:cxn ang="0">
                  <a:pos x="wd2" y="hd2"/>
                </a:cxn>
                <a:cxn ang="5400000">
                  <a:pos x="wd2" y="hd2"/>
                </a:cxn>
                <a:cxn ang="10800000">
                  <a:pos x="wd2" y="hd2"/>
                </a:cxn>
                <a:cxn ang="16200000">
                  <a:pos x="wd2" y="hd2"/>
                </a:cxn>
              </a:cxnLst>
              <a:rect l="0" t="0" r="r" b="b"/>
              <a:pathLst>
                <a:path w="21374" h="21581" extrusionOk="0">
                  <a:moveTo>
                    <a:pt x="21356" y="6155"/>
                  </a:moveTo>
                  <a:cubicBezTo>
                    <a:pt x="21356" y="6117"/>
                    <a:pt x="21346" y="6088"/>
                    <a:pt x="21335" y="6050"/>
                  </a:cubicBezTo>
                  <a:cubicBezTo>
                    <a:pt x="21324" y="6005"/>
                    <a:pt x="21324" y="5961"/>
                    <a:pt x="21302" y="5916"/>
                  </a:cubicBezTo>
                  <a:cubicBezTo>
                    <a:pt x="21292" y="5893"/>
                    <a:pt x="21270" y="5871"/>
                    <a:pt x="21259" y="5849"/>
                  </a:cubicBezTo>
                  <a:cubicBezTo>
                    <a:pt x="21259" y="5849"/>
                    <a:pt x="21259" y="5849"/>
                    <a:pt x="21259" y="5849"/>
                  </a:cubicBezTo>
                  <a:cubicBezTo>
                    <a:pt x="21216" y="5751"/>
                    <a:pt x="21162" y="5669"/>
                    <a:pt x="21097" y="5580"/>
                  </a:cubicBezTo>
                  <a:cubicBezTo>
                    <a:pt x="21097" y="5580"/>
                    <a:pt x="21097" y="5580"/>
                    <a:pt x="21097" y="5580"/>
                  </a:cubicBezTo>
                  <a:cubicBezTo>
                    <a:pt x="21097" y="5580"/>
                    <a:pt x="21097" y="5580"/>
                    <a:pt x="21097" y="5580"/>
                  </a:cubicBezTo>
                  <a:cubicBezTo>
                    <a:pt x="21065" y="5542"/>
                    <a:pt x="21043" y="5498"/>
                    <a:pt x="21011" y="5460"/>
                  </a:cubicBezTo>
                  <a:cubicBezTo>
                    <a:pt x="20903" y="5341"/>
                    <a:pt x="20773" y="5229"/>
                    <a:pt x="20622" y="5132"/>
                  </a:cubicBezTo>
                  <a:cubicBezTo>
                    <a:pt x="20622" y="5132"/>
                    <a:pt x="20622" y="5132"/>
                    <a:pt x="20622" y="5132"/>
                  </a:cubicBezTo>
                  <a:lnTo>
                    <a:pt x="16245" y="2301"/>
                  </a:lnTo>
                  <a:cubicBezTo>
                    <a:pt x="16256" y="2308"/>
                    <a:pt x="16267" y="2323"/>
                    <a:pt x="16278" y="2331"/>
                  </a:cubicBezTo>
                  <a:lnTo>
                    <a:pt x="16278" y="2331"/>
                  </a:lnTo>
                  <a:cubicBezTo>
                    <a:pt x="16170" y="2256"/>
                    <a:pt x="16062" y="2196"/>
                    <a:pt x="15932" y="2137"/>
                  </a:cubicBezTo>
                  <a:cubicBezTo>
                    <a:pt x="15921" y="2129"/>
                    <a:pt x="15910" y="2122"/>
                    <a:pt x="15900" y="2122"/>
                  </a:cubicBezTo>
                  <a:cubicBezTo>
                    <a:pt x="15770" y="2062"/>
                    <a:pt x="15630" y="2010"/>
                    <a:pt x="15489" y="1972"/>
                  </a:cubicBezTo>
                  <a:lnTo>
                    <a:pt x="8574" y="113"/>
                  </a:lnTo>
                  <a:cubicBezTo>
                    <a:pt x="8260" y="30"/>
                    <a:pt x="7947" y="-7"/>
                    <a:pt x="7634" y="0"/>
                  </a:cubicBezTo>
                  <a:cubicBezTo>
                    <a:pt x="6521" y="30"/>
                    <a:pt x="5526" y="605"/>
                    <a:pt x="5364" y="1427"/>
                  </a:cubicBezTo>
                  <a:cubicBezTo>
                    <a:pt x="4511" y="5729"/>
                    <a:pt x="2749" y="9927"/>
                    <a:pt x="199" y="13937"/>
                  </a:cubicBezTo>
                  <a:cubicBezTo>
                    <a:pt x="-222" y="14595"/>
                    <a:pt x="48" y="15334"/>
                    <a:pt x="794" y="15790"/>
                  </a:cubicBezTo>
                  <a:cubicBezTo>
                    <a:pt x="783" y="15782"/>
                    <a:pt x="761" y="15775"/>
                    <a:pt x="750" y="15767"/>
                  </a:cubicBezTo>
                  <a:lnTo>
                    <a:pt x="5127" y="18598"/>
                  </a:lnTo>
                  <a:cubicBezTo>
                    <a:pt x="5267" y="18688"/>
                    <a:pt x="5418" y="18762"/>
                    <a:pt x="5591" y="18829"/>
                  </a:cubicBezTo>
                  <a:lnTo>
                    <a:pt x="12215" y="21376"/>
                  </a:lnTo>
                  <a:cubicBezTo>
                    <a:pt x="12604" y="21526"/>
                    <a:pt x="13025" y="21593"/>
                    <a:pt x="13436" y="21578"/>
                  </a:cubicBezTo>
                  <a:cubicBezTo>
                    <a:pt x="14311" y="21556"/>
                    <a:pt x="15154" y="21190"/>
                    <a:pt x="15543" y="20592"/>
                  </a:cubicBezTo>
                  <a:cubicBezTo>
                    <a:pt x="18482" y="16096"/>
                    <a:pt x="20460" y="11361"/>
                    <a:pt x="21367" y="6513"/>
                  </a:cubicBezTo>
                  <a:cubicBezTo>
                    <a:pt x="21378" y="6386"/>
                    <a:pt x="21378" y="6267"/>
                    <a:pt x="21356" y="6155"/>
                  </a:cubicBezTo>
                  <a:close/>
                  <a:moveTo>
                    <a:pt x="16980" y="3302"/>
                  </a:moveTo>
                  <a:cubicBezTo>
                    <a:pt x="16980" y="3309"/>
                    <a:pt x="16980" y="3309"/>
                    <a:pt x="16980" y="3317"/>
                  </a:cubicBezTo>
                  <a:cubicBezTo>
                    <a:pt x="16980" y="3324"/>
                    <a:pt x="16980" y="3332"/>
                    <a:pt x="16980" y="3332"/>
                  </a:cubicBezTo>
                  <a:cubicBezTo>
                    <a:pt x="16980" y="3332"/>
                    <a:pt x="16980" y="3339"/>
                    <a:pt x="16980" y="3339"/>
                  </a:cubicBezTo>
                  <a:cubicBezTo>
                    <a:pt x="16980" y="3332"/>
                    <a:pt x="16980" y="3324"/>
                    <a:pt x="16980" y="3309"/>
                  </a:cubicBezTo>
                  <a:cubicBezTo>
                    <a:pt x="16980" y="3302"/>
                    <a:pt x="16980" y="3302"/>
                    <a:pt x="16980" y="3302"/>
                  </a:cubicBezTo>
                  <a:close/>
                </a:path>
              </a:pathLst>
            </a:custGeom>
            <a:solidFill>
              <a:srgbClr val="925133"/>
            </a:solidFill>
            <a:ln w="12700">
              <a:miter lim="400000"/>
            </a:ln>
          </p:spPr>
          <p:txBody>
            <a:bodyPr lIns="38100" tIns="38100" rIns="38100" bIns="38100" anchor="ctr"/>
            <a:lstStyle/>
            <a:p>
              <a:pPr>
                <a:defRPr sz="3000">
                  <a:solidFill>
                    <a:srgbClr val="FFFFFF"/>
                  </a:solidFill>
                </a:defRPr>
              </a:pPr>
              <a:endParaRPr/>
            </a:p>
          </p:txBody>
        </p:sp>
        <p:sp>
          <p:nvSpPr>
            <p:cNvPr id="50" name="Shape">
              <a:extLst>
                <a:ext uri="{FF2B5EF4-FFF2-40B4-BE49-F238E27FC236}">
                  <a16:creationId xmlns:a16="http://schemas.microsoft.com/office/drawing/2014/main" id="{6ECE38C5-8EA7-45D3-8443-41C3DD8BA773}"/>
                </a:ext>
              </a:extLst>
            </p:cNvPr>
            <p:cNvSpPr/>
            <p:nvPr/>
          </p:nvSpPr>
          <p:spPr>
            <a:xfrm>
              <a:off x="6128510" y="1763433"/>
              <a:ext cx="711257" cy="1134680"/>
            </a:xfrm>
            <a:custGeom>
              <a:avLst/>
              <a:gdLst/>
              <a:ahLst/>
              <a:cxnLst>
                <a:cxn ang="0">
                  <a:pos x="wd2" y="hd2"/>
                </a:cxn>
                <a:cxn ang="5400000">
                  <a:pos x="wd2" y="hd2"/>
                </a:cxn>
                <a:cxn ang="10800000">
                  <a:pos x="wd2" y="hd2"/>
                </a:cxn>
                <a:cxn ang="16200000">
                  <a:pos x="wd2" y="hd2"/>
                </a:cxn>
              </a:cxnLst>
              <a:rect l="0" t="0" r="r" b="b"/>
              <a:pathLst>
                <a:path w="21084" h="21585" extrusionOk="0">
                  <a:moveTo>
                    <a:pt x="9483" y="1"/>
                  </a:moveTo>
                  <a:cubicBezTo>
                    <a:pt x="9871" y="-8"/>
                    <a:pt x="10260" y="35"/>
                    <a:pt x="10648" y="130"/>
                  </a:cubicBezTo>
                  <a:lnTo>
                    <a:pt x="19224" y="2271"/>
                  </a:lnTo>
                  <a:cubicBezTo>
                    <a:pt x="20457" y="2580"/>
                    <a:pt x="21234" y="3397"/>
                    <a:pt x="21060" y="4240"/>
                  </a:cubicBezTo>
                  <a:cubicBezTo>
                    <a:pt x="19934" y="9829"/>
                    <a:pt x="17482" y="15272"/>
                    <a:pt x="13837" y="20448"/>
                  </a:cubicBezTo>
                  <a:cubicBezTo>
                    <a:pt x="13355" y="21145"/>
                    <a:pt x="12310" y="21558"/>
                    <a:pt x="11225" y="21583"/>
                  </a:cubicBezTo>
                  <a:cubicBezTo>
                    <a:pt x="10715" y="21592"/>
                    <a:pt x="10193" y="21523"/>
                    <a:pt x="9710" y="21351"/>
                  </a:cubicBezTo>
                  <a:lnTo>
                    <a:pt x="1497" y="18419"/>
                  </a:lnTo>
                  <a:cubicBezTo>
                    <a:pt x="197" y="17955"/>
                    <a:pt x="-366" y="16923"/>
                    <a:pt x="250" y="16046"/>
                  </a:cubicBezTo>
                  <a:cubicBezTo>
                    <a:pt x="3413" y="11428"/>
                    <a:pt x="5610" y="6596"/>
                    <a:pt x="6655" y="1643"/>
                  </a:cubicBezTo>
                  <a:cubicBezTo>
                    <a:pt x="6870" y="689"/>
                    <a:pt x="8103" y="26"/>
                    <a:pt x="9483" y="1"/>
                  </a:cubicBezTo>
                  <a:close/>
                </a:path>
              </a:pathLst>
            </a:custGeom>
            <a:solidFill>
              <a:srgbClr val="D47D59"/>
            </a:solidFill>
            <a:ln w="12700">
              <a:miter lim="400000"/>
            </a:ln>
          </p:spPr>
          <p:txBody>
            <a:bodyPr lIns="38100" tIns="38100" rIns="38100" bIns="38100" anchor="ctr"/>
            <a:lstStyle/>
            <a:p>
              <a:pPr>
                <a:defRPr sz="3000">
                  <a:solidFill>
                    <a:srgbClr val="FFFFFF"/>
                  </a:solidFill>
                </a:defRPr>
              </a:pPr>
              <a:endParaRPr/>
            </a:p>
          </p:txBody>
        </p:sp>
        <p:sp>
          <p:nvSpPr>
            <p:cNvPr id="51" name="Shape">
              <a:extLst>
                <a:ext uri="{FF2B5EF4-FFF2-40B4-BE49-F238E27FC236}">
                  <a16:creationId xmlns:a16="http://schemas.microsoft.com/office/drawing/2014/main" id="{0BC57763-14DB-4A5F-BCB7-A149C5F80346}"/>
                </a:ext>
              </a:extLst>
            </p:cNvPr>
            <p:cNvSpPr/>
            <p:nvPr/>
          </p:nvSpPr>
          <p:spPr>
            <a:xfrm>
              <a:off x="4230004" y="4520787"/>
              <a:ext cx="1743850" cy="1142969"/>
            </a:xfrm>
            <a:custGeom>
              <a:avLst/>
              <a:gdLst/>
              <a:ahLst/>
              <a:cxnLst>
                <a:cxn ang="0">
                  <a:pos x="wd2" y="hd2"/>
                </a:cxn>
                <a:cxn ang="5400000">
                  <a:pos x="wd2" y="hd2"/>
                </a:cxn>
                <a:cxn ang="10800000">
                  <a:pos x="wd2" y="hd2"/>
                </a:cxn>
                <a:cxn ang="16200000">
                  <a:pos x="wd2" y="hd2"/>
                </a:cxn>
              </a:cxnLst>
              <a:rect l="0" t="0" r="r" b="b"/>
              <a:pathLst>
                <a:path w="21339" h="21503" extrusionOk="0">
                  <a:moveTo>
                    <a:pt x="21306" y="6803"/>
                  </a:moveTo>
                  <a:cubicBezTo>
                    <a:pt x="21295" y="6727"/>
                    <a:pt x="21284" y="6642"/>
                    <a:pt x="21267" y="6565"/>
                  </a:cubicBezTo>
                  <a:cubicBezTo>
                    <a:pt x="21262" y="6548"/>
                    <a:pt x="21256" y="6531"/>
                    <a:pt x="21251" y="6514"/>
                  </a:cubicBezTo>
                  <a:cubicBezTo>
                    <a:pt x="21228" y="6421"/>
                    <a:pt x="21195" y="6336"/>
                    <a:pt x="21162" y="6242"/>
                  </a:cubicBezTo>
                  <a:cubicBezTo>
                    <a:pt x="21145" y="6199"/>
                    <a:pt x="21134" y="6157"/>
                    <a:pt x="21112" y="6114"/>
                  </a:cubicBezTo>
                  <a:cubicBezTo>
                    <a:pt x="21051" y="5987"/>
                    <a:pt x="20985" y="5868"/>
                    <a:pt x="20902" y="5766"/>
                  </a:cubicBezTo>
                  <a:lnTo>
                    <a:pt x="20493" y="5247"/>
                  </a:lnTo>
                  <a:lnTo>
                    <a:pt x="18972" y="3317"/>
                  </a:lnTo>
                  <a:cubicBezTo>
                    <a:pt x="18961" y="3308"/>
                    <a:pt x="18955" y="3291"/>
                    <a:pt x="18944" y="3283"/>
                  </a:cubicBezTo>
                  <a:lnTo>
                    <a:pt x="16527" y="383"/>
                  </a:lnTo>
                  <a:cubicBezTo>
                    <a:pt x="16538" y="391"/>
                    <a:pt x="16543" y="408"/>
                    <a:pt x="16554" y="417"/>
                  </a:cubicBezTo>
                  <a:cubicBezTo>
                    <a:pt x="16294" y="85"/>
                    <a:pt x="15963" y="-51"/>
                    <a:pt x="15647" y="17"/>
                  </a:cubicBezTo>
                  <a:cubicBezTo>
                    <a:pt x="15426" y="60"/>
                    <a:pt x="15210" y="196"/>
                    <a:pt x="15022" y="425"/>
                  </a:cubicBezTo>
                  <a:cubicBezTo>
                    <a:pt x="10896" y="5519"/>
                    <a:pt x="6106" y="9695"/>
                    <a:pt x="807" y="12637"/>
                  </a:cubicBezTo>
                  <a:cubicBezTo>
                    <a:pt x="10" y="13079"/>
                    <a:pt x="-261" y="14610"/>
                    <a:pt x="287" y="15596"/>
                  </a:cubicBezTo>
                  <a:lnTo>
                    <a:pt x="1581" y="17943"/>
                  </a:lnTo>
                  <a:cubicBezTo>
                    <a:pt x="1642" y="18054"/>
                    <a:pt x="1714" y="18147"/>
                    <a:pt x="1786" y="18232"/>
                  </a:cubicBezTo>
                  <a:cubicBezTo>
                    <a:pt x="1775" y="18224"/>
                    <a:pt x="1769" y="18215"/>
                    <a:pt x="1758" y="18207"/>
                  </a:cubicBezTo>
                  <a:lnTo>
                    <a:pt x="4175" y="21107"/>
                  </a:lnTo>
                  <a:cubicBezTo>
                    <a:pt x="4424" y="21404"/>
                    <a:pt x="4745" y="21549"/>
                    <a:pt x="5066" y="21489"/>
                  </a:cubicBezTo>
                  <a:cubicBezTo>
                    <a:pt x="5143" y="21472"/>
                    <a:pt x="5221" y="21447"/>
                    <a:pt x="5292" y="21413"/>
                  </a:cubicBezTo>
                  <a:cubicBezTo>
                    <a:pt x="7350" y="20367"/>
                    <a:pt x="9336" y="19134"/>
                    <a:pt x="11244" y="17756"/>
                  </a:cubicBezTo>
                  <a:cubicBezTo>
                    <a:pt x="14718" y="15239"/>
                    <a:pt x="17943" y="12186"/>
                    <a:pt x="20858" y="8708"/>
                  </a:cubicBezTo>
                  <a:cubicBezTo>
                    <a:pt x="20930" y="8623"/>
                    <a:pt x="20985" y="8529"/>
                    <a:pt x="21040" y="8436"/>
                  </a:cubicBezTo>
                  <a:cubicBezTo>
                    <a:pt x="21057" y="8410"/>
                    <a:pt x="21068" y="8385"/>
                    <a:pt x="21085" y="8351"/>
                  </a:cubicBezTo>
                  <a:cubicBezTo>
                    <a:pt x="21123" y="8266"/>
                    <a:pt x="21162" y="8181"/>
                    <a:pt x="21190" y="8096"/>
                  </a:cubicBezTo>
                  <a:cubicBezTo>
                    <a:pt x="21195" y="8070"/>
                    <a:pt x="21206" y="8053"/>
                    <a:pt x="21212" y="8028"/>
                  </a:cubicBezTo>
                  <a:cubicBezTo>
                    <a:pt x="21245" y="7917"/>
                    <a:pt x="21273" y="7798"/>
                    <a:pt x="21295" y="7688"/>
                  </a:cubicBezTo>
                  <a:cubicBezTo>
                    <a:pt x="21300" y="7662"/>
                    <a:pt x="21300" y="7628"/>
                    <a:pt x="21306" y="7603"/>
                  </a:cubicBezTo>
                  <a:cubicBezTo>
                    <a:pt x="21317" y="7509"/>
                    <a:pt x="21328" y="7415"/>
                    <a:pt x="21333" y="7313"/>
                  </a:cubicBezTo>
                  <a:cubicBezTo>
                    <a:pt x="21333" y="7279"/>
                    <a:pt x="21339" y="7245"/>
                    <a:pt x="21339" y="7220"/>
                  </a:cubicBezTo>
                  <a:cubicBezTo>
                    <a:pt x="21339" y="7101"/>
                    <a:pt x="21333" y="6982"/>
                    <a:pt x="21317" y="6863"/>
                  </a:cubicBezTo>
                  <a:cubicBezTo>
                    <a:pt x="21311" y="6829"/>
                    <a:pt x="21311" y="6820"/>
                    <a:pt x="21306" y="6803"/>
                  </a:cubicBezTo>
                  <a:close/>
                </a:path>
              </a:pathLst>
            </a:custGeom>
            <a:solidFill>
              <a:srgbClr val="795B7E"/>
            </a:solidFill>
            <a:ln w="12700">
              <a:miter lim="400000"/>
            </a:ln>
          </p:spPr>
          <p:txBody>
            <a:bodyPr lIns="38100" tIns="38100" rIns="38100" bIns="38100" anchor="ctr"/>
            <a:lstStyle/>
            <a:p>
              <a:pPr>
                <a:defRPr sz="3000">
                  <a:solidFill>
                    <a:srgbClr val="FFFFFF"/>
                  </a:solidFill>
                </a:defRPr>
              </a:pPr>
              <a:endParaRPr/>
            </a:p>
          </p:txBody>
        </p:sp>
        <p:sp>
          <p:nvSpPr>
            <p:cNvPr id="52" name="Shape">
              <a:extLst>
                <a:ext uri="{FF2B5EF4-FFF2-40B4-BE49-F238E27FC236}">
                  <a16:creationId xmlns:a16="http://schemas.microsoft.com/office/drawing/2014/main" id="{50EBCECB-58EA-4AEA-8EB5-4356CEB63CA7}"/>
                </a:ext>
              </a:extLst>
            </p:cNvPr>
            <p:cNvSpPr/>
            <p:nvPr/>
          </p:nvSpPr>
          <p:spPr>
            <a:xfrm>
              <a:off x="4230000" y="4520787"/>
              <a:ext cx="1546119" cy="987818"/>
            </a:xfrm>
            <a:custGeom>
              <a:avLst/>
              <a:gdLst/>
              <a:ahLst/>
              <a:cxnLst>
                <a:cxn ang="0">
                  <a:pos x="wd2" y="hd2"/>
                </a:cxn>
                <a:cxn ang="5400000">
                  <a:pos x="wd2" y="hd2"/>
                </a:cxn>
                <a:cxn ang="10800000">
                  <a:pos x="wd2" y="hd2"/>
                </a:cxn>
                <a:cxn ang="16200000">
                  <a:pos x="wd2" y="hd2"/>
                </a:cxn>
              </a:cxnLst>
              <a:rect l="0" t="0" r="r" b="b"/>
              <a:pathLst>
                <a:path w="21127" h="21475" extrusionOk="0">
                  <a:moveTo>
                    <a:pt x="17473" y="17"/>
                  </a:moveTo>
                  <a:cubicBezTo>
                    <a:pt x="17832" y="-52"/>
                    <a:pt x="18196" y="95"/>
                    <a:pt x="18486" y="479"/>
                  </a:cubicBezTo>
                  <a:lnTo>
                    <a:pt x="20185" y="2709"/>
                  </a:lnTo>
                  <a:lnTo>
                    <a:pt x="20642" y="3309"/>
                  </a:lnTo>
                  <a:cubicBezTo>
                    <a:pt x="21309" y="4183"/>
                    <a:pt x="21284" y="5834"/>
                    <a:pt x="20592" y="6689"/>
                  </a:cubicBezTo>
                  <a:cubicBezTo>
                    <a:pt x="17337" y="10709"/>
                    <a:pt x="13743" y="14237"/>
                    <a:pt x="9857" y="17145"/>
                  </a:cubicBezTo>
                  <a:cubicBezTo>
                    <a:pt x="7726" y="18747"/>
                    <a:pt x="5509" y="20162"/>
                    <a:pt x="3211" y="21371"/>
                  </a:cubicBezTo>
                  <a:cubicBezTo>
                    <a:pt x="3125" y="21420"/>
                    <a:pt x="3044" y="21450"/>
                    <a:pt x="2958" y="21460"/>
                  </a:cubicBezTo>
                  <a:cubicBezTo>
                    <a:pt x="2513" y="21548"/>
                    <a:pt x="2062" y="21273"/>
                    <a:pt x="1766" y="20723"/>
                  </a:cubicBezTo>
                  <a:lnTo>
                    <a:pt x="320" y="18010"/>
                  </a:lnTo>
                  <a:cubicBezTo>
                    <a:pt x="-291" y="16870"/>
                    <a:pt x="12" y="15092"/>
                    <a:pt x="901" y="14590"/>
                  </a:cubicBezTo>
                  <a:cubicBezTo>
                    <a:pt x="6818" y="11190"/>
                    <a:pt x="12167" y="6365"/>
                    <a:pt x="16775" y="479"/>
                  </a:cubicBezTo>
                  <a:cubicBezTo>
                    <a:pt x="16979" y="223"/>
                    <a:pt x="17226" y="66"/>
                    <a:pt x="17473" y="17"/>
                  </a:cubicBezTo>
                  <a:close/>
                </a:path>
              </a:pathLst>
            </a:custGeom>
            <a:solidFill>
              <a:srgbClr val="AF89B6"/>
            </a:solidFill>
            <a:ln w="12700">
              <a:miter lim="400000"/>
            </a:ln>
          </p:spPr>
          <p:txBody>
            <a:bodyPr lIns="38100" tIns="38100" rIns="38100" bIns="38100" anchor="ctr"/>
            <a:lstStyle/>
            <a:p>
              <a:pPr>
                <a:defRPr sz="3000">
                  <a:solidFill>
                    <a:srgbClr val="FFFFFF"/>
                  </a:solidFill>
                </a:defRPr>
              </a:pPr>
              <a:endParaRPr/>
            </a:p>
          </p:txBody>
        </p:sp>
        <p:sp>
          <p:nvSpPr>
            <p:cNvPr id="53" name="Shape">
              <a:extLst>
                <a:ext uri="{FF2B5EF4-FFF2-40B4-BE49-F238E27FC236}">
                  <a16:creationId xmlns:a16="http://schemas.microsoft.com/office/drawing/2014/main" id="{828425A7-BEC6-4264-9008-02D76A944407}"/>
                </a:ext>
              </a:extLst>
            </p:cNvPr>
            <p:cNvSpPr/>
            <p:nvPr/>
          </p:nvSpPr>
          <p:spPr>
            <a:xfrm>
              <a:off x="5676481" y="4927610"/>
              <a:ext cx="1425820" cy="988010"/>
            </a:xfrm>
            <a:custGeom>
              <a:avLst/>
              <a:gdLst/>
              <a:ahLst/>
              <a:cxnLst>
                <a:cxn ang="0">
                  <a:pos x="wd2" y="hd2"/>
                </a:cxn>
                <a:cxn ang="5400000">
                  <a:pos x="wd2" y="hd2"/>
                </a:cxn>
                <a:cxn ang="10800000">
                  <a:pos x="wd2" y="hd2"/>
                </a:cxn>
                <a:cxn ang="16200000">
                  <a:pos x="wd2" y="hd2"/>
                </a:cxn>
              </a:cxnLst>
              <a:rect l="0" t="0" r="r" b="b"/>
              <a:pathLst>
                <a:path w="21345" h="21489" extrusionOk="0">
                  <a:moveTo>
                    <a:pt x="21298" y="6052"/>
                  </a:moveTo>
                  <a:cubicBezTo>
                    <a:pt x="21284" y="5974"/>
                    <a:pt x="21271" y="5905"/>
                    <a:pt x="21244" y="5826"/>
                  </a:cubicBezTo>
                  <a:cubicBezTo>
                    <a:pt x="21237" y="5807"/>
                    <a:pt x="21230" y="5797"/>
                    <a:pt x="21223" y="5777"/>
                  </a:cubicBezTo>
                  <a:cubicBezTo>
                    <a:pt x="21196" y="5689"/>
                    <a:pt x="21162" y="5610"/>
                    <a:pt x="21122" y="5521"/>
                  </a:cubicBezTo>
                  <a:cubicBezTo>
                    <a:pt x="21101" y="5482"/>
                    <a:pt x="21088" y="5443"/>
                    <a:pt x="21068" y="5403"/>
                  </a:cubicBezTo>
                  <a:cubicBezTo>
                    <a:pt x="21007" y="5285"/>
                    <a:pt x="20932" y="5177"/>
                    <a:pt x="20844" y="5089"/>
                  </a:cubicBezTo>
                  <a:lnTo>
                    <a:pt x="20411" y="4627"/>
                  </a:lnTo>
                  <a:lnTo>
                    <a:pt x="18801" y="2906"/>
                  </a:lnTo>
                  <a:cubicBezTo>
                    <a:pt x="18794" y="2896"/>
                    <a:pt x="18780" y="2887"/>
                    <a:pt x="18774" y="2877"/>
                  </a:cubicBezTo>
                  <a:lnTo>
                    <a:pt x="16216" y="311"/>
                  </a:lnTo>
                  <a:cubicBezTo>
                    <a:pt x="16222" y="321"/>
                    <a:pt x="16236" y="330"/>
                    <a:pt x="16243" y="340"/>
                  </a:cubicBezTo>
                  <a:cubicBezTo>
                    <a:pt x="15965" y="45"/>
                    <a:pt x="15627" y="-53"/>
                    <a:pt x="15309" y="26"/>
                  </a:cubicBezTo>
                  <a:cubicBezTo>
                    <a:pt x="15086" y="85"/>
                    <a:pt x="14869" y="232"/>
                    <a:pt x="14693" y="468"/>
                  </a:cubicBezTo>
                  <a:cubicBezTo>
                    <a:pt x="10707" y="5689"/>
                    <a:pt x="6011" y="10093"/>
                    <a:pt x="753" y="13357"/>
                  </a:cubicBezTo>
                  <a:cubicBezTo>
                    <a:pt x="-38" y="13849"/>
                    <a:pt x="-255" y="15333"/>
                    <a:pt x="340" y="16238"/>
                  </a:cubicBezTo>
                  <a:lnTo>
                    <a:pt x="1741" y="18371"/>
                  </a:lnTo>
                  <a:cubicBezTo>
                    <a:pt x="1809" y="18470"/>
                    <a:pt x="1883" y="18558"/>
                    <a:pt x="1958" y="18627"/>
                  </a:cubicBezTo>
                  <a:cubicBezTo>
                    <a:pt x="1951" y="18617"/>
                    <a:pt x="1937" y="18617"/>
                    <a:pt x="1931" y="18607"/>
                  </a:cubicBezTo>
                  <a:lnTo>
                    <a:pt x="4489" y="21173"/>
                  </a:lnTo>
                  <a:cubicBezTo>
                    <a:pt x="4753" y="21439"/>
                    <a:pt x="5084" y="21547"/>
                    <a:pt x="5402" y="21459"/>
                  </a:cubicBezTo>
                  <a:cubicBezTo>
                    <a:pt x="5477" y="21439"/>
                    <a:pt x="5558" y="21409"/>
                    <a:pt x="5632" y="21360"/>
                  </a:cubicBezTo>
                  <a:cubicBezTo>
                    <a:pt x="7676" y="20181"/>
                    <a:pt x="9638" y="18843"/>
                    <a:pt x="11519" y="17359"/>
                  </a:cubicBezTo>
                  <a:cubicBezTo>
                    <a:pt x="14944" y="14655"/>
                    <a:pt x="18090" y="11470"/>
                    <a:pt x="20919" y="7891"/>
                  </a:cubicBezTo>
                  <a:cubicBezTo>
                    <a:pt x="20986" y="7803"/>
                    <a:pt x="21040" y="7714"/>
                    <a:pt x="21095" y="7616"/>
                  </a:cubicBezTo>
                  <a:cubicBezTo>
                    <a:pt x="21108" y="7586"/>
                    <a:pt x="21122" y="7557"/>
                    <a:pt x="21135" y="7537"/>
                  </a:cubicBezTo>
                  <a:cubicBezTo>
                    <a:pt x="21176" y="7459"/>
                    <a:pt x="21210" y="7370"/>
                    <a:pt x="21237" y="7282"/>
                  </a:cubicBezTo>
                  <a:cubicBezTo>
                    <a:pt x="21243" y="7262"/>
                    <a:pt x="21250" y="7242"/>
                    <a:pt x="21257" y="7213"/>
                  </a:cubicBezTo>
                  <a:cubicBezTo>
                    <a:pt x="21291" y="7105"/>
                    <a:pt x="21311" y="6997"/>
                    <a:pt x="21325" y="6879"/>
                  </a:cubicBezTo>
                  <a:cubicBezTo>
                    <a:pt x="21331" y="6849"/>
                    <a:pt x="21331" y="6819"/>
                    <a:pt x="21331" y="6800"/>
                  </a:cubicBezTo>
                  <a:cubicBezTo>
                    <a:pt x="21338" y="6711"/>
                    <a:pt x="21345" y="6613"/>
                    <a:pt x="21345" y="6525"/>
                  </a:cubicBezTo>
                  <a:cubicBezTo>
                    <a:pt x="21345" y="6495"/>
                    <a:pt x="21345" y="6466"/>
                    <a:pt x="21345" y="6436"/>
                  </a:cubicBezTo>
                  <a:cubicBezTo>
                    <a:pt x="21338" y="6318"/>
                    <a:pt x="21331" y="6200"/>
                    <a:pt x="21311" y="6092"/>
                  </a:cubicBezTo>
                  <a:cubicBezTo>
                    <a:pt x="21304" y="6072"/>
                    <a:pt x="21304" y="6062"/>
                    <a:pt x="21298" y="6052"/>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54" name="Shape">
              <a:extLst>
                <a:ext uri="{FF2B5EF4-FFF2-40B4-BE49-F238E27FC236}">
                  <a16:creationId xmlns:a16="http://schemas.microsoft.com/office/drawing/2014/main" id="{5636E8E3-096A-4AFA-B53A-E0A61A4C4141}"/>
                </a:ext>
              </a:extLst>
            </p:cNvPr>
            <p:cNvSpPr/>
            <p:nvPr/>
          </p:nvSpPr>
          <p:spPr>
            <a:xfrm>
              <a:off x="5676485" y="4927610"/>
              <a:ext cx="1255499" cy="870202"/>
            </a:xfrm>
            <a:custGeom>
              <a:avLst/>
              <a:gdLst/>
              <a:ahLst/>
              <a:cxnLst>
                <a:cxn ang="0">
                  <a:pos x="wd2" y="hd2"/>
                </a:cxn>
                <a:cxn ang="5400000">
                  <a:pos x="wd2" y="hd2"/>
                </a:cxn>
                <a:cxn ang="10800000">
                  <a:pos x="wd2" y="hd2"/>
                </a:cxn>
                <a:cxn ang="16200000">
                  <a:pos x="wd2" y="hd2"/>
                </a:cxn>
              </a:cxnLst>
              <a:rect l="0" t="0" r="r" b="b"/>
              <a:pathLst>
                <a:path w="21125" h="21446" extrusionOk="0">
                  <a:moveTo>
                    <a:pt x="17221" y="35"/>
                  </a:moveTo>
                  <a:cubicBezTo>
                    <a:pt x="17579" y="-65"/>
                    <a:pt x="17959" y="46"/>
                    <a:pt x="18271" y="392"/>
                  </a:cubicBezTo>
                  <a:lnTo>
                    <a:pt x="20081" y="2341"/>
                  </a:lnTo>
                  <a:lnTo>
                    <a:pt x="20568" y="2865"/>
                  </a:lnTo>
                  <a:cubicBezTo>
                    <a:pt x="21283" y="3633"/>
                    <a:pt x="21313" y="5182"/>
                    <a:pt x="20636" y="6040"/>
                  </a:cubicBezTo>
                  <a:cubicBezTo>
                    <a:pt x="17465" y="10094"/>
                    <a:pt x="13928" y="13704"/>
                    <a:pt x="10072" y="16767"/>
                  </a:cubicBezTo>
                  <a:cubicBezTo>
                    <a:pt x="7958" y="18449"/>
                    <a:pt x="5744" y="19964"/>
                    <a:pt x="3455" y="21301"/>
                  </a:cubicBezTo>
                  <a:cubicBezTo>
                    <a:pt x="3371" y="21346"/>
                    <a:pt x="3288" y="21390"/>
                    <a:pt x="3196" y="21412"/>
                  </a:cubicBezTo>
                  <a:cubicBezTo>
                    <a:pt x="2748" y="21535"/>
                    <a:pt x="2276" y="21312"/>
                    <a:pt x="1957" y="20822"/>
                  </a:cubicBezTo>
                  <a:lnTo>
                    <a:pt x="382" y="18405"/>
                  </a:lnTo>
                  <a:cubicBezTo>
                    <a:pt x="-287" y="17380"/>
                    <a:pt x="-44" y="15698"/>
                    <a:pt x="846" y="15141"/>
                  </a:cubicBezTo>
                  <a:cubicBezTo>
                    <a:pt x="6756" y="11442"/>
                    <a:pt x="12034" y="6451"/>
                    <a:pt x="16514" y="536"/>
                  </a:cubicBezTo>
                  <a:cubicBezTo>
                    <a:pt x="16727" y="269"/>
                    <a:pt x="16970" y="102"/>
                    <a:pt x="17221" y="35"/>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55" name="Shape">
              <a:extLst>
                <a:ext uri="{FF2B5EF4-FFF2-40B4-BE49-F238E27FC236}">
                  <a16:creationId xmlns:a16="http://schemas.microsoft.com/office/drawing/2014/main" id="{C15C6CC7-40BA-490E-A3B8-071631A7F264}"/>
                </a:ext>
              </a:extLst>
            </p:cNvPr>
            <p:cNvSpPr/>
            <p:nvPr/>
          </p:nvSpPr>
          <p:spPr>
            <a:xfrm>
              <a:off x="7394178" y="4565990"/>
              <a:ext cx="720418" cy="736965"/>
            </a:xfrm>
            <a:custGeom>
              <a:avLst/>
              <a:gdLst/>
              <a:ahLst/>
              <a:cxnLst>
                <a:cxn ang="0">
                  <a:pos x="wd2" y="hd2"/>
                </a:cxn>
                <a:cxn ang="5400000">
                  <a:pos x="wd2" y="hd2"/>
                </a:cxn>
                <a:cxn ang="10800000">
                  <a:pos x="wd2" y="hd2"/>
                </a:cxn>
                <a:cxn ang="16200000">
                  <a:pos x="wd2" y="hd2"/>
                </a:cxn>
              </a:cxnLst>
              <a:rect l="0" t="0" r="r" b="b"/>
              <a:pathLst>
                <a:path w="21158" h="21486" extrusionOk="0">
                  <a:moveTo>
                    <a:pt x="20976" y="6877"/>
                  </a:moveTo>
                  <a:cubicBezTo>
                    <a:pt x="20976" y="6877"/>
                    <a:pt x="20976" y="6864"/>
                    <a:pt x="20976" y="6864"/>
                  </a:cubicBezTo>
                  <a:cubicBezTo>
                    <a:pt x="20976" y="6851"/>
                    <a:pt x="20950" y="6824"/>
                    <a:pt x="20950" y="6811"/>
                  </a:cubicBezTo>
                  <a:cubicBezTo>
                    <a:pt x="20870" y="6613"/>
                    <a:pt x="20777" y="6416"/>
                    <a:pt x="20658" y="6244"/>
                  </a:cubicBezTo>
                  <a:cubicBezTo>
                    <a:pt x="20618" y="6192"/>
                    <a:pt x="20591" y="6139"/>
                    <a:pt x="20551" y="6086"/>
                  </a:cubicBezTo>
                  <a:cubicBezTo>
                    <a:pt x="20405" y="5889"/>
                    <a:pt x="20246" y="5717"/>
                    <a:pt x="20047" y="5559"/>
                  </a:cubicBezTo>
                  <a:cubicBezTo>
                    <a:pt x="20047" y="5559"/>
                    <a:pt x="20047" y="5559"/>
                    <a:pt x="20047" y="5559"/>
                  </a:cubicBezTo>
                  <a:lnTo>
                    <a:pt x="14245" y="1065"/>
                  </a:lnTo>
                  <a:cubicBezTo>
                    <a:pt x="14272" y="1078"/>
                    <a:pt x="14285" y="1105"/>
                    <a:pt x="14312" y="1131"/>
                  </a:cubicBezTo>
                  <a:cubicBezTo>
                    <a:pt x="14192" y="1026"/>
                    <a:pt x="14059" y="920"/>
                    <a:pt x="13913" y="841"/>
                  </a:cubicBezTo>
                  <a:lnTo>
                    <a:pt x="13090" y="380"/>
                  </a:lnTo>
                  <a:cubicBezTo>
                    <a:pt x="12533" y="64"/>
                    <a:pt x="11909" y="-55"/>
                    <a:pt x="11298" y="24"/>
                  </a:cubicBezTo>
                  <a:cubicBezTo>
                    <a:pt x="10488" y="129"/>
                    <a:pt x="9731" y="564"/>
                    <a:pt x="9240" y="1263"/>
                  </a:cubicBezTo>
                  <a:cubicBezTo>
                    <a:pt x="6665" y="4900"/>
                    <a:pt x="3837" y="8393"/>
                    <a:pt x="757" y="11740"/>
                  </a:cubicBezTo>
                  <a:cubicBezTo>
                    <a:pt x="-438" y="13045"/>
                    <a:pt x="-186" y="15101"/>
                    <a:pt x="1288" y="16076"/>
                  </a:cubicBezTo>
                  <a:lnTo>
                    <a:pt x="1938" y="16497"/>
                  </a:lnTo>
                  <a:lnTo>
                    <a:pt x="7740" y="20991"/>
                  </a:lnTo>
                  <a:cubicBezTo>
                    <a:pt x="8337" y="21400"/>
                    <a:pt x="9054" y="21545"/>
                    <a:pt x="9731" y="21466"/>
                  </a:cubicBezTo>
                  <a:cubicBezTo>
                    <a:pt x="10382" y="21387"/>
                    <a:pt x="11006" y="21084"/>
                    <a:pt x="11471" y="20583"/>
                  </a:cubicBezTo>
                  <a:cubicBezTo>
                    <a:pt x="14790" y="17064"/>
                    <a:pt x="17843" y="13387"/>
                    <a:pt x="20618" y="9552"/>
                  </a:cubicBezTo>
                  <a:cubicBezTo>
                    <a:pt x="20750" y="9368"/>
                    <a:pt x="20857" y="9170"/>
                    <a:pt x="20936" y="8959"/>
                  </a:cubicBezTo>
                  <a:cubicBezTo>
                    <a:pt x="20963" y="8893"/>
                    <a:pt x="20976" y="8827"/>
                    <a:pt x="21003" y="8761"/>
                  </a:cubicBezTo>
                  <a:cubicBezTo>
                    <a:pt x="21056" y="8616"/>
                    <a:pt x="21096" y="8472"/>
                    <a:pt x="21122" y="8327"/>
                  </a:cubicBezTo>
                  <a:cubicBezTo>
                    <a:pt x="21135" y="8261"/>
                    <a:pt x="21149" y="8182"/>
                    <a:pt x="21149" y="8116"/>
                  </a:cubicBezTo>
                  <a:cubicBezTo>
                    <a:pt x="21162" y="7958"/>
                    <a:pt x="21162" y="7813"/>
                    <a:pt x="21149" y="7654"/>
                  </a:cubicBezTo>
                  <a:cubicBezTo>
                    <a:pt x="21149" y="7602"/>
                    <a:pt x="21149" y="7536"/>
                    <a:pt x="21135" y="7483"/>
                  </a:cubicBezTo>
                  <a:cubicBezTo>
                    <a:pt x="21082" y="7286"/>
                    <a:pt x="21043" y="7075"/>
                    <a:pt x="20976" y="6877"/>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56" name="Shape">
              <a:extLst>
                <a:ext uri="{FF2B5EF4-FFF2-40B4-BE49-F238E27FC236}">
                  <a16:creationId xmlns:a16="http://schemas.microsoft.com/office/drawing/2014/main" id="{11AFF4A1-917B-41D8-AE4A-5F49641F50A3}"/>
                </a:ext>
              </a:extLst>
            </p:cNvPr>
            <p:cNvSpPr/>
            <p:nvPr/>
          </p:nvSpPr>
          <p:spPr>
            <a:xfrm>
              <a:off x="7394178" y="4565986"/>
              <a:ext cx="523303" cy="582835"/>
            </a:xfrm>
            <a:custGeom>
              <a:avLst/>
              <a:gdLst/>
              <a:ahLst/>
              <a:cxnLst>
                <a:cxn ang="0">
                  <a:pos x="wd2" y="hd2"/>
                </a:cxn>
                <a:cxn ang="5400000">
                  <a:pos x="wd2" y="hd2"/>
                </a:cxn>
                <a:cxn ang="10800000">
                  <a:pos x="wd2" y="hd2"/>
                </a:cxn>
                <a:cxn ang="16200000">
                  <a:pos x="wd2" y="hd2"/>
                </a:cxn>
              </a:cxnLst>
              <a:rect l="0" t="0" r="r" b="b"/>
              <a:pathLst>
                <a:path w="20413" h="21456" extrusionOk="0">
                  <a:moveTo>
                    <a:pt x="15017" y="30"/>
                  </a:moveTo>
                  <a:cubicBezTo>
                    <a:pt x="15810" y="-70"/>
                    <a:pt x="16639" y="80"/>
                    <a:pt x="17397" y="479"/>
                  </a:cubicBezTo>
                  <a:lnTo>
                    <a:pt x="18491" y="1062"/>
                  </a:lnTo>
                  <a:cubicBezTo>
                    <a:pt x="20483" y="2143"/>
                    <a:pt x="21012" y="4623"/>
                    <a:pt x="19672" y="6387"/>
                  </a:cubicBezTo>
                  <a:cubicBezTo>
                    <a:pt x="15987" y="11229"/>
                    <a:pt x="11931" y="15872"/>
                    <a:pt x="7523" y="20315"/>
                  </a:cubicBezTo>
                  <a:cubicBezTo>
                    <a:pt x="6888" y="20947"/>
                    <a:pt x="6077" y="21330"/>
                    <a:pt x="5213" y="21430"/>
                  </a:cubicBezTo>
                  <a:cubicBezTo>
                    <a:pt x="4314" y="21530"/>
                    <a:pt x="3362" y="21347"/>
                    <a:pt x="2568" y="20831"/>
                  </a:cubicBezTo>
                  <a:lnTo>
                    <a:pt x="1704" y="20299"/>
                  </a:lnTo>
                  <a:cubicBezTo>
                    <a:pt x="-235" y="19067"/>
                    <a:pt x="-588" y="16471"/>
                    <a:pt x="999" y="14824"/>
                  </a:cubicBezTo>
                  <a:cubicBezTo>
                    <a:pt x="5090" y="10597"/>
                    <a:pt x="8845" y="6187"/>
                    <a:pt x="12266" y="1594"/>
                  </a:cubicBezTo>
                  <a:cubicBezTo>
                    <a:pt x="12936" y="712"/>
                    <a:pt x="13941" y="163"/>
                    <a:pt x="15017" y="30"/>
                  </a:cubicBezTo>
                  <a:close/>
                </a:path>
              </a:pathLst>
            </a:custGeom>
            <a:solidFill>
              <a:srgbClr val="6F91B2"/>
            </a:solidFill>
            <a:ln w="12700">
              <a:miter lim="400000"/>
            </a:ln>
          </p:spPr>
          <p:txBody>
            <a:bodyPr lIns="38100" tIns="38100" rIns="38100" bIns="38100" anchor="ctr"/>
            <a:lstStyle/>
            <a:p>
              <a:pPr>
                <a:defRPr sz="3000">
                  <a:solidFill>
                    <a:srgbClr val="FFFFFF"/>
                  </a:solidFill>
                </a:defRPr>
              </a:pPr>
              <a:endParaRPr/>
            </a:p>
          </p:txBody>
        </p:sp>
        <p:sp>
          <p:nvSpPr>
            <p:cNvPr id="57" name="Freeform: Shape 56">
              <a:extLst>
                <a:ext uri="{FF2B5EF4-FFF2-40B4-BE49-F238E27FC236}">
                  <a16:creationId xmlns:a16="http://schemas.microsoft.com/office/drawing/2014/main" id="{A5EAA1EF-B802-49B7-A6B0-35570F1781F8}"/>
                </a:ext>
              </a:extLst>
            </p:cNvPr>
            <p:cNvSpPr/>
            <p:nvPr/>
          </p:nvSpPr>
          <p:spPr>
            <a:xfrm>
              <a:off x="5902502" y="5741233"/>
              <a:ext cx="2302788" cy="1116766"/>
            </a:xfrm>
            <a:custGeom>
              <a:avLst/>
              <a:gdLst>
                <a:gd name="connsiteX0" fmla="*/ 1626155 w 2302788"/>
                <a:gd name="connsiteY0" fmla="*/ 875 h 1116766"/>
                <a:gd name="connsiteX1" fmla="*/ 1671780 w 2302788"/>
                <a:gd name="connsiteY1" fmla="*/ 6268 h 1116766"/>
                <a:gd name="connsiteX2" fmla="*/ 1697498 w 2302788"/>
                <a:gd name="connsiteY2" fmla="*/ 19822 h 1116766"/>
                <a:gd name="connsiteX3" fmla="*/ 1985455 w 2302788"/>
                <a:gd name="connsiteY3" fmla="*/ 238182 h 1116766"/>
                <a:gd name="connsiteX4" fmla="*/ 2066806 w 2302788"/>
                <a:gd name="connsiteY4" fmla="*/ 299637 h 1116766"/>
                <a:gd name="connsiteX5" fmla="*/ 2067236 w 2302788"/>
                <a:gd name="connsiteY5" fmla="*/ 300134 h 1116766"/>
                <a:gd name="connsiteX6" fmla="*/ 2264803 w 2302788"/>
                <a:gd name="connsiteY6" fmla="*/ 454270 h 1116766"/>
                <a:gd name="connsiteX7" fmla="*/ 2266632 w 2302788"/>
                <a:gd name="connsiteY7" fmla="*/ 456044 h 1116766"/>
                <a:gd name="connsiteX8" fmla="*/ 2282881 w 2302788"/>
                <a:gd name="connsiteY8" fmla="*/ 472792 h 1116766"/>
                <a:gd name="connsiteX9" fmla="*/ 2287400 w 2302788"/>
                <a:gd name="connsiteY9" fmla="*/ 480030 h 1116766"/>
                <a:gd name="connsiteX10" fmla="*/ 2295148 w 2302788"/>
                <a:gd name="connsiteY10" fmla="*/ 494933 h 1116766"/>
                <a:gd name="connsiteX11" fmla="*/ 2296870 w 2302788"/>
                <a:gd name="connsiteY11" fmla="*/ 498552 h 1116766"/>
                <a:gd name="connsiteX12" fmla="*/ 2299129 w 2302788"/>
                <a:gd name="connsiteY12" fmla="*/ 506713 h 1116766"/>
                <a:gd name="connsiteX13" fmla="*/ 2300528 w 2302788"/>
                <a:gd name="connsiteY13" fmla="*/ 510758 h 1116766"/>
                <a:gd name="connsiteX14" fmla="*/ 2302788 w 2302788"/>
                <a:gd name="connsiteY14" fmla="*/ 529777 h 1116766"/>
                <a:gd name="connsiteX15" fmla="*/ 2302788 w 2302788"/>
                <a:gd name="connsiteY15" fmla="*/ 533822 h 1116766"/>
                <a:gd name="connsiteX16" fmla="*/ 2300959 w 2302788"/>
                <a:gd name="connsiteY16" fmla="*/ 549647 h 1116766"/>
                <a:gd name="connsiteX17" fmla="*/ 2300098 w 2302788"/>
                <a:gd name="connsiteY17" fmla="*/ 554615 h 1116766"/>
                <a:gd name="connsiteX18" fmla="*/ 2293749 w 2302788"/>
                <a:gd name="connsiteY18" fmla="*/ 573137 h 1116766"/>
                <a:gd name="connsiteX19" fmla="*/ 2292350 w 2302788"/>
                <a:gd name="connsiteY19" fmla="*/ 575407 h 1116766"/>
                <a:gd name="connsiteX20" fmla="*/ 2283311 w 2302788"/>
                <a:gd name="connsiteY20" fmla="*/ 590310 h 1116766"/>
                <a:gd name="connsiteX21" fmla="*/ 2278792 w 2302788"/>
                <a:gd name="connsiteY21" fmla="*/ 596200 h 1116766"/>
                <a:gd name="connsiteX22" fmla="*/ 2263942 w 2302788"/>
                <a:gd name="connsiteY22" fmla="*/ 611103 h 1116766"/>
                <a:gd name="connsiteX23" fmla="*/ 1690763 w 2302788"/>
                <a:gd name="connsiteY23" fmla="*/ 1012292 h 1116766"/>
                <a:gd name="connsiteX24" fmla="*/ 1510348 w 2302788"/>
                <a:gd name="connsiteY24" fmla="*/ 1116766 h 1116766"/>
                <a:gd name="connsiteX25" fmla="*/ 88594 w 2302788"/>
                <a:gd name="connsiteY25" fmla="*/ 1116766 h 1116766"/>
                <a:gd name="connsiteX26" fmla="*/ 25930 w 2302788"/>
                <a:gd name="connsiteY26" fmla="*/ 1049099 h 1116766"/>
                <a:gd name="connsiteX27" fmla="*/ 65314 w 2302788"/>
                <a:gd name="connsiteY27" fmla="*/ 888647 h 1116766"/>
                <a:gd name="connsiteX28" fmla="*/ 334224 w 2302788"/>
                <a:gd name="connsiteY28" fmla="*/ 780638 h 1116766"/>
                <a:gd name="connsiteX29" fmla="*/ 1142461 w 2302788"/>
                <a:gd name="connsiteY29" fmla="*/ 343068 h 1116766"/>
                <a:gd name="connsiteX30" fmla="*/ 1574611 w 2302788"/>
                <a:gd name="connsiteY30" fmla="*/ 23442 h 1116766"/>
                <a:gd name="connsiteX31" fmla="*/ 1626155 w 2302788"/>
                <a:gd name="connsiteY31" fmla="*/ 875 h 1116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02788" h="1116766">
                  <a:moveTo>
                    <a:pt x="1626155" y="875"/>
                  </a:moveTo>
                  <a:cubicBezTo>
                    <a:pt x="1641435" y="-1397"/>
                    <a:pt x="1657253" y="875"/>
                    <a:pt x="1671780" y="6268"/>
                  </a:cubicBezTo>
                  <a:cubicBezTo>
                    <a:pt x="1680819" y="9462"/>
                    <a:pt x="1689428" y="14003"/>
                    <a:pt x="1697498" y="19822"/>
                  </a:cubicBezTo>
                  <a:lnTo>
                    <a:pt x="1985455" y="238182"/>
                  </a:lnTo>
                  <a:lnTo>
                    <a:pt x="2066806" y="299637"/>
                  </a:lnTo>
                  <a:cubicBezTo>
                    <a:pt x="2066806" y="299637"/>
                    <a:pt x="2067236" y="300134"/>
                    <a:pt x="2067236" y="300134"/>
                  </a:cubicBezTo>
                  <a:lnTo>
                    <a:pt x="2264803" y="454270"/>
                  </a:lnTo>
                  <a:cubicBezTo>
                    <a:pt x="2265771" y="454696"/>
                    <a:pt x="2265771" y="455619"/>
                    <a:pt x="2266632" y="456044"/>
                  </a:cubicBezTo>
                  <a:cubicBezTo>
                    <a:pt x="2272981" y="461012"/>
                    <a:pt x="2278361" y="466902"/>
                    <a:pt x="2282881" y="472792"/>
                  </a:cubicBezTo>
                  <a:cubicBezTo>
                    <a:pt x="2284710" y="475063"/>
                    <a:pt x="2286109" y="477760"/>
                    <a:pt x="2287400" y="480030"/>
                  </a:cubicBezTo>
                  <a:cubicBezTo>
                    <a:pt x="2290090" y="484572"/>
                    <a:pt x="2292888" y="489540"/>
                    <a:pt x="2295148" y="494933"/>
                  </a:cubicBezTo>
                  <a:cubicBezTo>
                    <a:pt x="2295578" y="495856"/>
                    <a:pt x="2296439" y="497204"/>
                    <a:pt x="2296870" y="498552"/>
                  </a:cubicBezTo>
                  <a:cubicBezTo>
                    <a:pt x="2297838" y="501249"/>
                    <a:pt x="2298269" y="503946"/>
                    <a:pt x="2299129" y="506713"/>
                  </a:cubicBezTo>
                  <a:cubicBezTo>
                    <a:pt x="2299668" y="508062"/>
                    <a:pt x="2300098" y="509410"/>
                    <a:pt x="2300528" y="510758"/>
                  </a:cubicBezTo>
                  <a:cubicBezTo>
                    <a:pt x="2301927" y="517074"/>
                    <a:pt x="2302788" y="523390"/>
                    <a:pt x="2302788" y="529777"/>
                  </a:cubicBezTo>
                  <a:cubicBezTo>
                    <a:pt x="2302788" y="531125"/>
                    <a:pt x="2302788" y="532474"/>
                    <a:pt x="2302788" y="533822"/>
                  </a:cubicBezTo>
                  <a:cubicBezTo>
                    <a:pt x="2302358" y="538789"/>
                    <a:pt x="2301927" y="544183"/>
                    <a:pt x="2300959" y="549647"/>
                  </a:cubicBezTo>
                  <a:cubicBezTo>
                    <a:pt x="2300528" y="551421"/>
                    <a:pt x="2300528" y="552770"/>
                    <a:pt x="2300098" y="554615"/>
                  </a:cubicBezTo>
                  <a:cubicBezTo>
                    <a:pt x="2298699" y="560931"/>
                    <a:pt x="2296439" y="567246"/>
                    <a:pt x="2293749" y="573137"/>
                  </a:cubicBezTo>
                  <a:cubicBezTo>
                    <a:pt x="2293319" y="573562"/>
                    <a:pt x="2292888" y="574485"/>
                    <a:pt x="2292350" y="575407"/>
                  </a:cubicBezTo>
                  <a:cubicBezTo>
                    <a:pt x="2290090" y="580375"/>
                    <a:pt x="2286970" y="585343"/>
                    <a:pt x="2283311" y="590310"/>
                  </a:cubicBezTo>
                  <a:cubicBezTo>
                    <a:pt x="2282450" y="592155"/>
                    <a:pt x="2281051" y="593504"/>
                    <a:pt x="2278792" y="596200"/>
                  </a:cubicBezTo>
                  <a:cubicBezTo>
                    <a:pt x="2274272" y="601594"/>
                    <a:pt x="2269753" y="606561"/>
                    <a:pt x="2263942" y="611103"/>
                  </a:cubicBezTo>
                  <a:cubicBezTo>
                    <a:pt x="2083929" y="755366"/>
                    <a:pt x="1892536" y="889580"/>
                    <a:pt x="1690763" y="1012292"/>
                  </a:cubicBezTo>
                  <a:lnTo>
                    <a:pt x="1510348" y="1116766"/>
                  </a:lnTo>
                  <a:lnTo>
                    <a:pt x="88594" y="1116766"/>
                  </a:lnTo>
                  <a:lnTo>
                    <a:pt x="25930" y="1049099"/>
                  </a:lnTo>
                  <a:cubicBezTo>
                    <a:pt x="-21526" y="997578"/>
                    <a:pt x="-1188" y="913059"/>
                    <a:pt x="65314" y="888647"/>
                  </a:cubicBezTo>
                  <a:cubicBezTo>
                    <a:pt x="156565" y="854726"/>
                    <a:pt x="246094" y="818604"/>
                    <a:pt x="334224" y="780638"/>
                  </a:cubicBezTo>
                  <a:cubicBezTo>
                    <a:pt x="620782" y="656308"/>
                    <a:pt x="891091" y="509410"/>
                    <a:pt x="1142461" y="343068"/>
                  </a:cubicBezTo>
                  <a:cubicBezTo>
                    <a:pt x="1293434" y="243149"/>
                    <a:pt x="1437627" y="136489"/>
                    <a:pt x="1574611" y="23442"/>
                  </a:cubicBezTo>
                  <a:cubicBezTo>
                    <a:pt x="1589891" y="10810"/>
                    <a:pt x="1607539" y="3146"/>
                    <a:pt x="1626155" y="875"/>
                  </a:cubicBezTo>
                  <a:close/>
                </a:path>
              </a:pathLst>
            </a:custGeom>
            <a:solidFill>
              <a:srgbClr val="925133"/>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58" name="Freeform: Shape 57">
              <a:extLst>
                <a:ext uri="{FF2B5EF4-FFF2-40B4-BE49-F238E27FC236}">
                  <a16:creationId xmlns:a16="http://schemas.microsoft.com/office/drawing/2014/main" id="{AAE39C52-8D47-4232-B24F-EDD18DE1B856}"/>
                </a:ext>
              </a:extLst>
            </p:cNvPr>
            <p:cNvSpPr/>
            <p:nvPr/>
          </p:nvSpPr>
          <p:spPr>
            <a:xfrm>
              <a:off x="5902513" y="5741279"/>
              <a:ext cx="2104535" cy="1116721"/>
            </a:xfrm>
            <a:custGeom>
              <a:avLst/>
              <a:gdLst>
                <a:gd name="connsiteX0" fmla="*/ 1625785 w 2104535"/>
                <a:gd name="connsiteY0" fmla="*/ 804 h 1116720"/>
                <a:gd name="connsiteX1" fmla="*/ 1696687 w 2104535"/>
                <a:gd name="connsiteY1" fmla="*/ 19773 h 1116720"/>
                <a:gd name="connsiteX2" fmla="*/ 1984653 w 2104535"/>
                <a:gd name="connsiteY2" fmla="*/ 238078 h 1116720"/>
                <a:gd name="connsiteX3" fmla="*/ 2066051 w 2104535"/>
                <a:gd name="connsiteY3" fmla="*/ 299584 h 1116720"/>
                <a:gd name="connsiteX4" fmla="*/ 2066447 w 2104535"/>
                <a:gd name="connsiteY4" fmla="*/ 456384 h 1116720"/>
                <a:gd name="connsiteX5" fmla="*/ 1076104 w 2104535"/>
                <a:gd name="connsiteY5" fmla="*/ 1087057 h 1116720"/>
                <a:gd name="connsiteX6" fmla="*/ 1012955 w 2104535"/>
                <a:gd name="connsiteY6" fmla="*/ 1116720 h 1116720"/>
                <a:gd name="connsiteX7" fmla="*/ 89144 w 2104535"/>
                <a:gd name="connsiteY7" fmla="*/ 1116720 h 1116720"/>
                <a:gd name="connsiteX8" fmla="*/ 26032 w 2104535"/>
                <a:gd name="connsiteY8" fmla="*/ 1048581 h 1116720"/>
                <a:gd name="connsiteX9" fmla="*/ 65345 w 2104535"/>
                <a:gd name="connsiteY9" fmla="*/ 888077 h 1116720"/>
                <a:gd name="connsiteX10" fmla="*/ 334298 w 2104535"/>
                <a:gd name="connsiteY10" fmla="*/ 780074 h 1116720"/>
                <a:gd name="connsiteX11" fmla="*/ 1574688 w 2104535"/>
                <a:gd name="connsiteY11" fmla="*/ 22902 h 1116720"/>
                <a:gd name="connsiteX12" fmla="*/ 1625785 w 2104535"/>
                <a:gd name="connsiteY12" fmla="*/ 804 h 111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4535" h="1116720">
                  <a:moveTo>
                    <a:pt x="1625785" y="804"/>
                  </a:moveTo>
                  <a:cubicBezTo>
                    <a:pt x="1650640" y="-2390"/>
                    <a:pt x="1675892" y="3933"/>
                    <a:pt x="1696687" y="19773"/>
                  </a:cubicBezTo>
                  <a:lnTo>
                    <a:pt x="1984653" y="238078"/>
                  </a:lnTo>
                  <a:lnTo>
                    <a:pt x="2066051" y="299584"/>
                  </a:lnTo>
                  <a:cubicBezTo>
                    <a:pt x="2117049" y="338417"/>
                    <a:pt x="2117544" y="416210"/>
                    <a:pt x="2066447" y="456384"/>
                  </a:cubicBezTo>
                  <a:cubicBezTo>
                    <a:pt x="1766153" y="696812"/>
                    <a:pt x="1434604" y="909173"/>
                    <a:pt x="1076104" y="1087057"/>
                  </a:cubicBezTo>
                  <a:lnTo>
                    <a:pt x="1012955" y="1116720"/>
                  </a:lnTo>
                  <a:lnTo>
                    <a:pt x="89144" y="1116720"/>
                  </a:lnTo>
                  <a:lnTo>
                    <a:pt x="26032" y="1048581"/>
                  </a:lnTo>
                  <a:cubicBezTo>
                    <a:pt x="-21402" y="996591"/>
                    <a:pt x="-1498" y="912475"/>
                    <a:pt x="65345" y="888077"/>
                  </a:cubicBezTo>
                  <a:cubicBezTo>
                    <a:pt x="156647" y="854162"/>
                    <a:pt x="246166" y="818459"/>
                    <a:pt x="334298" y="780074"/>
                  </a:cubicBezTo>
                  <a:cubicBezTo>
                    <a:pt x="792686" y="581632"/>
                    <a:pt x="1209879" y="324430"/>
                    <a:pt x="1574688" y="22902"/>
                  </a:cubicBezTo>
                  <a:cubicBezTo>
                    <a:pt x="1589146" y="10703"/>
                    <a:pt x="1607168" y="3039"/>
                    <a:pt x="1625785" y="804"/>
                  </a:cubicBezTo>
                  <a:close/>
                </a:path>
              </a:pathLst>
            </a:custGeom>
            <a:solidFill>
              <a:srgbClr val="D57F5A"/>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59" name="Shape">
              <a:extLst>
                <a:ext uri="{FF2B5EF4-FFF2-40B4-BE49-F238E27FC236}">
                  <a16:creationId xmlns:a16="http://schemas.microsoft.com/office/drawing/2014/main" id="{9190AA09-1443-4CE2-AF85-CA0D77B271A8}"/>
                </a:ext>
              </a:extLst>
            </p:cNvPr>
            <p:cNvSpPr/>
            <p:nvPr/>
          </p:nvSpPr>
          <p:spPr>
            <a:xfrm>
              <a:off x="7845438" y="1189695"/>
              <a:ext cx="668254" cy="1485437"/>
            </a:xfrm>
            <a:custGeom>
              <a:avLst/>
              <a:gdLst/>
              <a:ahLst/>
              <a:cxnLst>
                <a:cxn ang="0">
                  <a:pos x="wd2" y="hd2"/>
                </a:cxn>
                <a:cxn ang="5400000">
                  <a:pos x="wd2" y="hd2"/>
                </a:cxn>
                <a:cxn ang="10800000">
                  <a:pos x="wd2" y="hd2"/>
                </a:cxn>
                <a:cxn ang="16200000">
                  <a:pos x="wd2" y="hd2"/>
                </a:cxn>
              </a:cxnLst>
              <a:rect l="0" t="0" r="r" b="b"/>
              <a:pathLst>
                <a:path w="20803" h="21595" extrusionOk="0">
                  <a:moveTo>
                    <a:pt x="19229" y="8196"/>
                  </a:moveTo>
                  <a:cubicBezTo>
                    <a:pt x="18962" y="7526"/>
                    <a:pt x="18652" y="6862"/>
                    <a:pt x="18328" y="6205"/>
                  </a:cubicBezTo>
                  <a:cubicBezTo>
                    <a:pt x="18314" y="6192"/>
                    <a:pt x="18314" y="6172"/>
                    <a:pt x="18300" y="6159"/>
                  </a:cubicBezTo>
                  <a:cubicBezTo>
                    <a:pt x="17991" y="5548"/>
                    <a:pt x="17653" y="4943"/>
                    <a:pt x="17287" y="4345"/>
                  </a:cubicBezTo>
                  <a:cubicBezTo>
                    <a:pt x="17146" y="4102"/>
                    <a:pt x="16865" y="3892"/>
                    <a:pt x="16485" y="3721"/>
                  </a:cubicBezTo>
                  <a:lnTo>
                    <a:pt x="10884" y="1184"/>
                  </a:lnTo>
                  <a:cubicBezTo>
                    <a:pt x="10884" y="1184"/>
                    <a:pt x="10899" y="1191"/>
                    <a:pt x="10899" y="1191"/>
                  </a:cubicBezTo>
                  <a:cubicBezTo>
                    <a:pt x="10547" y="1027"/>
                    <a:pt x="10096" y="902"/>
                    <a:pt x="9604" y="836"/>
                  </a:cubicBezTo>
                  <a:lnTo>
                    <a:pt x="4032" y="61"/>
                  </a:lnTo>
                  <a:cubicBezTo>
                    <a:pt x="3708" y="15"/>
                    <a:pt x="3384" y="-5"/>
                    <a:pt x="3075" y="2"/>
                  </a:cubicBezTo>
                  <a:cubicBezTo>
                    <a:pt x="1175" y="15"/>
                    <a:pt x="-401" y="862"/>
                    <a:pt x="92" y="1796"/>
                  </a:cubicBezTo>
                  <a:cubicBezTo>
                    <a:pt x="556" y="2643"/>
                    <a:pt x="950" y="3491"/>
                    <a:pt x="1288" y="4358"/>
                  </a:cubicBezTo>
                  <a:cubicBezTo>
                    <a:pt x="2878" y="8354"/>
                    <a:pt x="3187" y="12349"/>
                    <a:pt x="2343" y="16259"/>
                  </a:cubicBezTo>
                  <a:cubicBezTo>
                    <a:pt x="2244" y="16726"/>
                    <a:pt x="2624" y="17166"/>
                    <a:pt x="3314" y="17468"/>
                  </a:cubicBezTo>
                  <a:cubicBezTo>
                    <a:pt x="3300" y="17462"/>
                    <a:pt x="3272" y="17455"/>
                    <a:pt x="3258" y="17449"/>
                  </a:cubicBezTo>
                  <a:lnTo>
                    <a:pt x="3258" y="17449"/>
                  </a:lnTo>
                  <a:cubicBezTo>
                    <a:pt x="3258" y="17449"/>
                    <a:pt x="3258" y="17449"/>
                    <a:pt x="3258" y="17449"/>
                  </a:cubicBezTo>
                  <a:lnTo>
                    <a:pt x="8858" y="19985"/>
                  </a:lnTo>
                  <a:cubicBezTo>
                    <a:pt x="9126" y="20110"/>
                    <a:pt x="9449" y="20208"/>
                    <a:pt x="9801" y="20274"/>
                  </a:cubicBezTo>
                  <a:lnTo>
                    <a:pt x="16105" y="21483"/>
                  </a:lnTo>
                  <a:cubicBezTo>
                    <a:pt x="16513" y="21562"/>
                    <a:pt x="16921" y="21595"/>
                    <a:pt x="17329" y="21595"/>
                  </a:cubicBezTo>
                  <a:cubicBezTo>
                    <a:pt x="18849" y="21582"/>
                    <a:pt x="20228" y="21036"/>
                    <a:pt x="20383" y="20268"/>
                  </a:cubicBezTo>
                  <a:cubicBezTo>
                    <a:pt x="21199" y="16292"/>
                    <a:pt x="20833" y="12244"/>
                    <a:pt x="19229" y="8196"/>
                  </a:cubicBezTo>
                  <a:close/>
                  <a:moveTo>
                    <a:pt x="11391" y="1467"/>
                  </a:moveTo>
                  <a:cubicBezTo>
                    <a:pt x="11349" y="1434"/>
                    <a:pt x="11278" y="1401"/>
                    <a:pt x="11236" y="1368"/>
                  </a:cubicBezTo>
                  <a:cubicBezTo>
                    <a:pt x="11278" y="1408"/>
                    <a:pt x="11349" y="1434"/>
                    <a:pt x="11391" y="1467"/>
                  </a:cubicBezTo>
                  <a:close/>
                  <a:moveTo>
                    <a:pt x="3764" y="17613"/>
                  </a:moveTo>
                  <a:cubicBezTo>
                    <a:pt x="3750" y="17613"/>
                    <a:pt x="3750" y="17606"/>
                    <a:pt x="3736" y="17606"/>
                  </a:cubicBezTo>
                  <a:cubicBezTo>
                    <a:pt x="3694" y="17593"/>
                    <a:pt x="3666" y="17580"/>
                    <a:pt x="3624" y="17567"/>
                  </a:cubicBezTo>
                  <a:cubicBezTo>
                    <a:pt x="3680" y="17580"/>
                    <a:pt x="3722" y="17600"/>
                    <a:pt x="3764" y="17613"/>
                  </a:cubicBezTo>
                  <a:close/>
                </a:path>
              </a:pathLst>
            </a:custGeom>
            <a:solidFill>
              <a:srgbClr val="4A7493"/>
            </a:solidFill>
            <a:ln w="12700">
              <a:miter lim="400000"/>
            </a:ln>
          </p:spPr>
          <p:txBody>
            <a:bodyPr lIns="38100" tIns="38100" rIns="38100" bIns="38100" anchor="ctr"/>
            <a:lstStyle/>
            <a:p>
              <a:pPr>
                <a:defRPr sz="3000">
                  <a:solidFill>
                    <a:srgbClr val="FFFFFF"/>
                  </a:solidFill>
                </a:defRPr>
              </a:pPr>
              <a:endParaRPr/>
            </a:p>
          </p:txBody>
        </p:sp>
        <p:sp>
          <p:nvSpPr>
            <p:cNvPr id="60" name="Shape">
              <a:extLst>
                <a:ext uri="{FF2B5EF4-FFF2-40B4-BE49-F238E27FC236}">
                  <a16:creationId xmlns:a16="http://schemas.microsoft.com/office/drawing/2014/main" id="{3A370CA8-8724-4919-AAC8-D1CC03C51B49}"/>
                </a:ext>
              </a:extLst>
            </p:cNvPr>
            <p:cNvSpPr/>
            <p:nvPr/>
          </p:nvSpPr>
          <p:spPr>
            <a:xfrm>
              <a:off x="7845434" y="1189695"/>
              <a:ext cx="488009" cy="1310874"/>
            </a:xfrm>
            <a:custGeom>
              <a:avLst/>
              <a:gdLst/>
              <a:ahLst/>
              <a:cxnLst>
                <a:cxn ang="0">
                  <a:pos x="wd2" y="hd2"/>
                </a:cxn>
                <a:cxn ang="5400000">
                  <a:pos x="wd2" y="hd2"/>
                </a:cxn>
                <a:cxn ang="10800000">
                  <a:pos x="wd2" y="hd2"/>
                </a:cxn>
                <a:cxn ang="16200000">
                  <a:pos x="wd2" y="hd2"/>
                </a:cxn>
              </a:cxnLst>
              <a:rect l="0" t="0" r="r" b="b"/>
              <a:pathLst>
                <a:path w="20528" h="21600" extrusionOk="0">
                  <a:moveTo>
                    <a:pt x="4142" y="0"/>
                  </a:moveTo>
                  <a:cubicBezTo>
                    <a:pt x="4561" y="0"/>
                    <a:pt x="4998" y="22"/>
                    <a:pt x="5435" y="67"/>
                  </a:cubicBezTo>
                  <a:lnTo>
                    <a:pt x="12965" y="946"/>
                  </a:lnTo>
                  <a:cubicBezTo>
                    <a:pt x="14315" y="1102"/>
                    <a:pt x="15399" y="1512"/>
                    <a:pt x="15779" y="2048"/>
                  </a:cubicBezTo>
                  <a:cubicBezTo>
                    <a:pt x="16806" y="3478"/>
                    <a:pt x="17681" y="4931"/>
                    <a:pt x="18384" y="6420"/>
                  </a:cubicBezTo>
                  <a:cubicBezTo>
                    <a:pt x="20552" y="11009"/>
                    <a:pt x="21046" y="15597"/>
                    <a:pt x="20000" y="20095"/>
                  </a:cubicBezTo>
                  <a:cubicBezTo>
                    <a:pt x="19810" y="20967"/>
                    <a:pt x="17947" y="21585"/>
                    <a:pt x="15874" y="21600"/>
                  </a:cubicBezTo>
                  <a:cubicBezTo>
                    <a:pt x="15323" y="21600"/>
                    <a:pt x="14771" y="21563"/>
                    <a:pt x="14220" y="21473"/>
                  </a:cubicBezTo>
                  <a:lnTo>
                    <a:pt x="5702" y="20103"/>
                  </a:lnTo>
                  <a:cubicBezTo>
                    <a:pt x="4009" y="19827"/>
                    <a:pt x="2983" y="19149"/>
                    <a:pt x="3173" y="18420"/>
                  </a:cubicBezTo>
                  <a:cubicBezTo>
                    <a:pt x="4314" y="13988"/>
                    <a:pt x="3895" y="9459"/>
                    <a:pt x="1747" y="4931"/>
                  </a:cubicBezTo>
                  <a:cubicBezTo>
                    <a:pt x="1271" y="3955"/>
                    <a:pt x="739" y="2987"/>
                    <a:pt x="130" y="2026"/>
                  </a:cubicBezTo>
                  <a:cubicBezTo>
                    <a:pt x="-554" y="976"/>
                    <a:pt x="1557" y="22"/>
                    <a:pt x="4142" y="0"/>
                  </a:cubicBezTo>
                  <a:close/>
                </a:path>
              </a:pathLst>
            </a:custGeom>
            <a:solidFill>
              <a:srgbClr val="72A8D2"/>
            </a:solidFill>
            <a:ln w="12700">
              <a:miter lim="400000"/>
            </a:ln>
          </p:spPr>
          <p:txBody>
            <a:bodyPr lIns="38100" tIns="38100" rIns="38100" bIns="38100" anchor="ctr"/>
            <a:lstStyle/>
            <a:p>
              <a:pPr>
                <a:defRPr sz="3000">
                  <a:solidFill>
                    <a:srgbClr val="FFFFFF"/>
                  </a:solidFill>
                </a:defRPr>
              </a:pPr>
              <a:endParaRPr/>
            </a:p>
          </p:txBody>
        </p:sp>
        <p:sp>
          <p:nvSpPr>
            <p:cNvPr id="61" name="Shape">
              <a:extLst>
                <a:ext uri="{FF2B5EF4-FFF2-40B4-BE49-F238E27FC236}">
                  <a16:creationId xmlns:a16="http://schemas.microsoft.com/office/drawing/2014/main" id="{BCF30D07-3F8A-484F-BE3C-3A9AEBC46E44}"/>
                </a:ext>
              </a:extLst>
            </p:cNvPr>
            <p:cNvSpPr/>
            <p:nvPr/>
          </p:nvSpPr>
          <p:spPr>
            <a:xfrm>
              <a:off x="8626139" y="794689"/>
              <a:ext cx="592328" cy="1358952"/>
            </a:xfrm>
            <a:custGeom>
              <a:avLst/>
              <a:gdLst/>
              <a:ahLst/>
              <a:cxnLst>
                <a:cxn ang="0">
                  <a:pos x="wd2" y="hd2"/>
                </a:cxn>
                <a:cxn ang="5400000">
                  <a:pos x="wd2" y="hd2"/>
                </a:cxn>
                <a:cxn ang="10800000">
                  <a:pos x="wd2" y="hd2"/>
                </a:cxn>
                <a:cxn ang="16200000">
                  <a:pos x="wd2" y="hd2"/>
                </a:cxn>
              </a:cxnLst>
              <a:rect l="0" t="0" r="r" b="b"/>
              <a:pathLst>
                <a:path w="20982" h="21581" extrusionOk="0">
                  <a:moveTo>
                    <a:pt x="17154" y="8064"/>
                  </a:moveTo>
                  <a:cubicBezTo>
                    <a:pt x="16706" y="7346"/>
                    <a:pt x="16209" y="6642"/>
                    <a:pt x="15697" y="5946"/>
                  </a:cubicBezTo>
                  <a:cubicBezTo>
                    <a:pt x="15665" y="5910"/>
                    <a:pt x="15649" y="5881"/>
                    <a:pt x="15617" y="5845"/>
                  </a:cubicBezTo>
                  <a:cubicBezTo>
                    <a:pt x="15009" y="5042"/>
                    <a:pt x="14368" y="4252"/>
                    <a:pt x="13680" y="3477"/>
                  </a:cubicBezTo>
                  <a:cubicBezTo>
                    <a:pt x="13455" y="3233"/>
                    <a:pt x="13103" y="3017"/>
                    <a:pt x="12655" y="2859"/>
                  </a:cubicBezTo>
                  <a:lnTo>
                    <a:pt x="5754" y="361"/>
                  </a:lnTo>
                  <a:cubicBezTo>
                    <a:pt x="5754" y="361"/>
                    <a:pt x="5754" y="361"/>
                    <a:pt x="5754" y="361"/>
                  </a:cubicBezTo>
                  <a:cubicBezTo>
                    <a:pt x="5321" y="203"/>
                    <a:pt x="4793" y="88"/>
                    <a:pt x="4217" y="31"/>
                  </a:cubicBezTo>
                  <a:cubicBezTo>
                    <a:pt x="3848" y="-5"/>
                    <a:pt x="3480" y="-5"/>
                    <a:pt x="3144" y="9"/>
                  </a:cubicBezTo>
                  <a:cubicBezTo>
                    <a:pt x="966" y="117"/>
                    <a:pt x="-587" y="1122"/>
                    <a:pt x="214" y="2120"/>
                  </a:cubicBezTo>
                  <a:cubicBezTo>
                    <a:pt x="998" y="3089"/>
                    <a:pt x="1703" y="4080"/>
                    <a:pt x="2359" y="5092"/>
                  </a:cubicBezTo>
                  <a:cubicBezTo>
                    <a:pt x="4921" y="9162"/>
                    <a:pt x="6106" y="13275"/>
                    <a:pt x="6090" y="17360"/>
                  </a:cubicBezTo>
                  <a:cubicBezTo>
                    <a:pt x="6074" y="17862"/>
                    <a:pt x="6602" y="18329"/>
                    <a:pt x="7451" y="18623"/>
                  </a:cubicBezTo>
                  <a:cubicBezTo>
                    <a:pt x="7435" y="18616"/>
                    <a:pt x="7403" y="18609"/>
                    <a:pt x="7387" y="18602"/>
                  </a:cubicBezTo>
                  <a:lnTo>
                    <a:pt x="7387" y="18602"/>
                  </a:lnTo>
                  <a:cubicBezTo>
                    <a:pt x="7387" y="18602"/>
                    <a:pt x="7387" y="18602"/>
                    <a:pt x="7387" y="18602"/>
                  </a:cubicBezTo>
                  <a:lnTo>
                    <a:pt x="14288" y="21100"/>
                  </a:lnTo>
                  <a:cubicBezTo>
                    <a:pt x="14624" y="21222"/>
                    <a:pt x="15009" y="21315"/>
                    <a:pt x="15441" y="21373"/>
                  </a:cubicBezTo>
                  <a:lnTo>
                    <a:pt x="16418" y="21509"/>
                  </a:lnTo>
                  <a:cubicBezTo>
                    <a:pt x="16898" y="21573"/>
                    <a:pt x="17378" y="21595"/>
                    <a:pt x="17827" y="21573"/>
                  </a:cubicBezTo>
                  <a:cubicBezTo>
                    <a:pt x="19556" y="21487"/>
                    <a:pt x="21013" y="20827"/>
                    <a:pt x="20981" y="19980"/>
                  </a:cubicBezTo>
                  <a:cubicBezTo>
                    <a:pt x="20885" y="16003"/>
                    <a:pt x="19636" y="12012"/>
                    <a:pt x="17154" y="8064"/>
                  </a:cubicBezTo>
                  <a:close/>
                  <a:moveTo>
                    <a:pt x="6346" y="634"/>
                  </a:moveTo>
                  <a:cubicBezTo>
                    <a:pt x="6282" y="598"/>
                    <a:pt x="6202" y="569"/>
                    <a:pt x="6138" y="533"/>
                  </a:cubicBezTo>
                  <a:cubicBezTo>
                    <a:pt x="6202" y="569"/>
                    <a:pt x="6282" y="598"/>
                    <a:pt x="6346" y="634"/>
                  </a:cubicBezTo>
                  <a:close/>
                  <a:moveTo>
                    <a:pt x="7803" y="18724"/>
                  </a:moveTo>
                  <a:cubicBezTo>
                    <a:pt x="7867" y="18738"/>
                    <a:pt x="7915" y="18760"/>
                    <a:pt x="7979" y="18767"/>
                  </a:cubicBezTo>
                  <a:cubicBezTo>
                    <a:pt x="7963" y="18767"/>
                    <a:pt x="7947" y="18760"/>
                    <a:pt x="7947" y="18760"/>
                  </a:cubicBezTo>
                  <a:cubicBezTo>
                    <a:pt x="7883" y="18752"/>
                    <a:pt x="7851" y="18738"/>
                    <a:pt x="7803" y="18724"/>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62" name="Shape">
              <a:extLst>
                <a:ext uri="{FF2B5EF4-FFF2-40B4-BE49-F238E27FC236}">
                  <a16:creationId xmlns:a16="http://schemas.microsoft.com/office/drawing/2014/main" id="{B7C6903D-D6E7-42D7-AD14-6FF8A45AEDCE}"/>
                </a:ext>
              </a:extLst>
            </p:cNvPr>
            <p:cNvSpPr/>
            <p:nvPr/>
          </p:nvSpPr>
          <p:spPr>
            <a:xfrm>
              <a:off x="8626142" y="794689"/>
              <a:ext cx="397501" cy="1201273"/>
            </a:xfrm>
            <a:custGeom>
              <a:avLst/>
              <a:gdLst/>
              <a:ahLst/>
              <a:cxnLst>
                <a:cxn ang="0">
                  <a:pos x="wd2" y="hd2"/>
                </a:cxn>
                <a:cxn ang="5400000">
                  <a:pos x="wd2" y="hd2"/>
                </a:cxn>
                <a:cxn ang="10800000">
                  <a:pos x="wd2" y="hd2"/>
                </a:cxn>
                <a:cxn ang="16200000">
                  <a:pos x="wd2" y="hd2"/>
                </a:cxn>
              </a:cxnLst>
              <a:rect l="0" t="0" r="r" b="b"/>
              <a:pathLst>
                <a:path w="20691" h="21580" extrusionOk="0">
                  <a:moveTo>
                    <a:pt x="4619" y="10"/>
                  </a:moveTo>
                  <a:cubicBezTo>
                    <a:pt x="5137" y="-6"/>
                    <a:pt x="5655" y="-6"/>
                    <a:pt x="6196" y="35"/>
                  </a:cubicBezTo>
                  <a:cubicBezTo>
                    <a:pt x="7866" y="156"/>
                    <a:pt x="9302" y="554"/>
                    <a:pt x="9937" y="1098"/>
                  </a:cubicBezTo>
                  <a:cubicBezTo>
                    <a:pt x="11890" y="2779"/>
                    <a:pt x="13584" y="4509"/>
                    <a:pt x="15043" y="6287"/>
                  </a:cubicBezTo>
                  <a:cubicBezTo>
                    <a:pt x="18690" y="10753"/>
                    <a:pt x="20525" y="15268"/>
                    <a:pt x="20690" y="19767"/>
                  </a:cubicBezTo>
                  <a:cubicBezTo>
                    <a:pt x="20737" y="20725"/>
                    <a:pt x="18596" y="21480"/>
                    <a:pt x="16055" y="21570"/>
                  </a:cubicBezTo>
                  <a:cubicBezTo>
                    <a:pt x="15372" y="21594"/>
                    <a:pt x="14690" y="21578"/>
                    <a:pt x="13984" y="21497"/>
                  </a:cubicBezTo>
                  <a:lnTo>
                    <a:pt x="12549" y="21342"/>
                  </a:lnTo>
                  <a:cubicBezTo>
                    <a:pt x="10384" y="21115"/>
                    <a:pt x="8925" y="20417"/>
                    <a:pt x="8949" y="19629"/>
                  </a:cubicBezTo>
                  <a:cubicBezTo>
                    <a:pt x="8972" y="15009"/>
                    <a:pt x="7208" y="10356"/>
                    <a:pt x="3466" y="5751"/>
                  </a:cubicBezTo>
                  <a:cubicBezTo>
                    <a:pt x="2525" y="4615"/>
                    <a:pt x="1466" y="3494"/>
                    <a:pt x="314" y="2390"/>
                  </a:cubicBezTo>
                  <a:cubicBezTo>
                    <a:pt x="-863" y="1269"/>
                    <a:pt x="1419" y="132"/>
                    <a:pt x="4619" y="10"/>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63" name="Shape">
              <a:extLst>
                <a:ext uri="{FF2B5EF4-FFF2-40B4-BE49-F238E27FC236}">
                  <a16:creationId xmlns:a16="http://schemas.microsoft.com/office/drawing/2014/main" id="{D6A30D85-374E-4936-9AD0-D9985FEC2482}"/>
                </a:ext>
              </a:extLst>
            </p:cNvPr>
            <p:cNvSpPr/>
            <p:nvPr/>
          </p:nvSpPr>
          <p:spPr>
            <a:xfrm>
              <a:off x="7032557" y="3752344"/>
              <a:ext cx="915657" cy="955332"/>
            </a:xfrm>
            <a:custGeom>
              <a:avLst/>
              <a:gdLst/>
              <a:ahLst/>
              <a:cxnLst>
                <a:cxn ang="0">
                  <a:pos x="wd2" y="hd2"/>
                </a:cxn>
                <a:cxn ang="5400000">
                  <a:pos x="wd2" y="hd2"/>
                </a:cxn>
                <a:cxn ang="10800000">
                  <a:pos x="wd2" y="hd2"/>
                </a:cxn>
                <a:cxn ang="16200000">
                  <a:pos x="wd2" y="hd2"/>
                </a:cxn>
              </a:cxnLst>
              <a:rect l="0" t="0" r="r" b="b"/>
              <a:pathLst>
                <a:path w="21292" h="21503" extrusionOk="0">
                  <a:moveTo>
                    <a:pt x="21218" y="8838"/>
                  </a:moveTo>
                  <a:cubicBezTo>
                    <a:pt x="21250" y="8736"/>
                    <a:pt x="21271" y="8645"/>
                    <a:pt x="21281" y="8543"/>
                  </a:cubicBezTo>
                  <a:cubicBezTo>
                    <a:pt x="21292" y="8492"/>
                    <a:pt x="21292" y="8441"/>
                    <a:pt x="21292" y="8380"/>
                  </a:cubicBezTo>
                  <a:cubicBezTo>
                    <a:pt x="21292" y="8289"/>
                    <a:pt x="21292" y="8187"/>
                    <a:pt x="21281" y="8095"/>
                  </a:cubicBezTo>
                  <a:cubicBezTo>
                    <a:pt x="21281" y="8044"/>
                    <a:pt x="21271" y="7994"/>
                    <a:pt x="21260" y="7943"/>
                  </a:cubicBezTo>
                  <a:cubicBezTo>
                    <a:pt x="21239" y="7841"/>
                    <a:pt x="21218" y="7749"/>
                    <a:pt x="21187" y="7648"/>
                  </a:cubicBezTo>
                  <a:cubicBezTo>
                    <a:pt x="21176" y="7617"/>
                    <a:pt x="21176" y="7576"/>
                    <a:pt x="21166" y="7546"/>
                  </a:cubicBezTo>
                  <a:cubicBezTo>
                    <a:pt x="21166" y="7536"/>
                    <a:pt x="21155" y="7525"/>
                    <a:pt x="21155" y="7525"/>
                  </a:cubicBezTo>
                  <a:cubicBezTo>
                    <a:pt x="21092" y="7352"/>
                    <a:pt x="20998" y="7200"/>
                    <a:pt x="20893" y="7047"/>
                  </a:cubicBezTo>
                  <a:cubicBezTo>
                    <a:pt x="20872" y="7017"/>
                    <a:pt x="20840" y="6986"/>
                    <a:pt x="20819" y="6956"/>
                  </a:cubicBezTo>
                  <a:cubicBezTo>
                    <a:pt x="20703" y="6803"/>
                    <a:pt x="20567" y="6661"/>
                    <a:pt x="20409" y="6549"/>
                  </a:cubicBezTo>
                  <a:cubicBezTo>
                    <a:pt x="20409" y="6549"/>
                    <a:pt x="20409" y="6549"/>
                    <a:pt x="20409" y="6549"/>
                  </a:cubicBezTo>
                  <a:lnTo>
                    <a:pt x="15816" y="3079"/>
                  </a:lnTo>
                  <a:cubicBezTo>
                    <a:pt x="15837" y="3090"/>
                    <a:pt x="15847" y="3110"/>
                    <a:pt x="15858" y="3130"/>
                  </a:cubicBezTo>
                  <a:cubicBezTo>
                    <a:pt x="15774" y="3059"/>
                    <a:pt x="15679" y="2988"/>
                    <a:pt x="15585" y="2937"/>
                  </a:cubicBezTo>
                  <a:lnTo>
                    <a:pt x="11086" y="322"/>
                  </a:lnTo>
                  <a:cubicBezTo>
                    <a:pt x="10623" y="58"/>
                    <a:pt x="10108" y="-44"/>
                    <a:pt x="9614" y="17"/>
                  </a:cubicBezTo>
                  <a:cubicBezTo>
                    <a:pt x="8931" y="98"/>
                    <a:pt x="8290" y="475"/>
                    <a:pt x="7922" y="1106"/>
                  </a:cubicBezTo>
                  <a:cubicBezTo>
                    <a:pt x="5767" y="4707"/>
                    <a:pt x="3297" y="8166"/>
                    <a:pt x="512" y="11453"/>
                  </a:cubicBezTo>
                  <a:cubicBezTo>
                    <a:pt x="-308" y="12430"/>
                    <a:pt x="-119" y="13874"/>
                    <a:pt x="911" y="14627"/>
                  </a:cubicBezTo>
                  <a:lnTo>
                    <a:pt x="5000" y="17588"/>
                  </a:lnTo>
                  <a:lnTo>
                    <a:pt x="9593" y="21057"/>
                  </a:lnTo>
                  <a:cubicBezTo>
                    <a:pt x="10087" y="21414"/>
                    <a:pt x="10686" y="21556"/>
                    <a:pt x="11265" y="21485"/>
                  </a:cubicBezTo>
                  <a:cubicBezTo>
                    <a:pt x="11811" y="21414"/>
                    <a:pt x="12337" y="21159"/>
                    <a:pt x="12726" y="20712"/>
                  </a:cubicBezTo>
                  <a:cubicBezTo>
                    <a:pt x="15826" y="17140"/>
                    <a:pt x="18591" y="13366"/>
                    <a:pt x="20987" y="9408"/>
                  </a:cubicBezTo>
                  <a:cubicBezTo>
                    <a:pt x="21071" y="9276"/>
                    <a:pt x="21134" y="9133"/>
                    <a:pt x="21176" y="8991"/>
                  </a:cubicBezTo>
                  <a:cubicBezTo>
                    <a:pt x="21197" y="8930"/>
                    <a:pt x="21208" y="8889"/>
                    <a:pt x="21218" y="8838"/>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64" name="Shape">
              <a:extLst>
                <a:ext uri="{FF2B5EF4-FFF2-40B4-BE49-F238E27FC236}">
                  <a16:creationId xmlns:a16="http://schemas.microsoft.com/office/drawing/2014/main" id="{422BA592-158C-4022-B868-D8ED7FB10284}"/>
                </a:ext>
              </a:extLst>
            </p:cNvPr>
            <p:cNvSpPr/>
            <p:nvPr/>
          </p:nvSpPr>
          <p:spPr>
            <a:xfrm>
              <a:off x="7032557" y="3752344"/>
              <a:ext cx="718799" cy="801679"/>
            </a:xfrm>
            <a:custGeom>
              <a:avLst/>
              <a:gdLst/>
              <a:ahLst/>
              <a:cxnLst>
                <a:cxn ang="0">
                  <a:pos x="wd2" y="hd2"/>
                </a:cxn>
                <a:cxn ang="5400000">
                  <a:pos x="wd2" y="hd2"/>
                </a:cxn>
                <a:cxn ang="10800000">
                  <a:pos x="wd2" y="hd2"/>
                </a:cxn>
                <a:cxn ang="16200000">
                  <a:pos x="wd2" y="hd2"/>
                </a:cxn>
              </a:cxnLst>
              <a:rect l="0" t="0" r="r" b="b"/>
              <a:pathLst>
                <a:path w="20804" h="21485" extrusionOk="0">
                  <a:moveTo>
                    <a:pt x="11986" y="22"/>
                  </a:moveTo>
                  <a:cubicBezTo>
                    <a:pt x="12600" y="-51"/>
                    <a:pt x="13255" y="58"/>
                    <a:pt x="13817" y="385"/>
                  </a:cubicBezTo>
                  <a:lnTo>
                    <a:pt x="19417" y="3499"/>
                  </a:lnTo>
                  <a:cubicBezTo>
                    <a:pt x="20751" y="4238"/>
                    <a:pt x="21209" y="5837"/>
                    <a:pt x="20411" y="7084"/>
                  </a:cubicBezTo>
                  <a:cubicBezTo>
                    <a:pt x="17441" y="11785"/>
                    <a:pt x="14000" y="16279"/>
                    <a:pt x="10128" y="20544"/>
                  </a:cubicBezTo>
                  <a:cubicBezTo>
                    <a:pt x="9657" y="21077"/>
                    <a:pt x="9003" y="21379"/>
                    <a:pt x="8309" y="21464"/>
                  </a:cubicBezTo>
                  <a:cubicBezTo>
                    <a:pt x="7590" y="21549"/>
                    <a:pt x="6844" y="21380"/>
                    <a:pt x="6229" y="20955"/>
                  </a:cubicBezTo>
                  <a:lnTo>
                    <a:pt x="1140" y="17430"/>
                  </a:lnTo>
                  <a:cubicBezTo>
                    <a:pt x="-142" y="16534"/>
                    <a:pt x="-391" y="14813"/>
                    <a:pt x="643" y="13650"/>
                  </a:cubicBezTo>
                  <a:cubicBezTo>
                    <a:pt x="4096" y="9737"/>
                    <a:pt x="7184" y="5618"/>
                    <a:pt x="9866" y="1330"/>
                  </a:cubicBezTo>
                  <a:cubicBezTo>
                    <a:pt x="10337" y="567"/>
                    <a:pt x="11135" y="119"/>
                    <a:pt x="11986" y="22"/>
                  </a:cubicBezTo>
                  <a:close/>
                </a:path>
              </a:pathLst>
            </a:custGeom>
            <a:solidFill>
              <a:srgbClr val="7092B2"/>
            </a:solidFill>
            <a:ln w="12700">
              <a:miter lim="400000"/>
            </a:ln>
          </p:spPr>
          <p:txBody>
            <a:bodyPr lIns="38100" tIns="38100" rIns="38100" bIns="38100" anchor="ctr"/>
            <a:lstStyle/>
            <a:p>
              <a:pPr>
                <a:defRPr sz="3000">
                  <a:solidFill>
                    <a:srgbClr val="FFFFFF"/>
                  </a:solidFill>
                </a:defRPr>
              </a:pPr>
              <a:endParaRPr/>
            </a:p>
          </p:txBody>
        </p:sp>
        <p:sp>
          <p:nvSpPr>
            <p:cNvPr id="65" name="Shape">
              <a:extLst>
                <a:ext uri="{FF2B5EF4-FFF2-40B4-BE49-F238E27FC236}">
                  <a16:creationId xmlns:a16="http://schemas.microsoft.com/office/drawing/2014/main" id="{5CDBD4F4-044B-48DD-A4E8-85633BF2A01F}"/>
                </a:ext>
              </a:extLst>
            </p:cNvPr>
            <p:cNvSpPr/>
            <p:nvPr/>
          </p:nvSpPr>
          <p:spPr>
            <a:xfrm>
              <a:off x="8207827" y="3616733"/>
              <a:ext cx="850712" cy="864173"/>
            </a:xfrm>
            <a:custGeom>
              <a:avLst/>
              <a:gdLst/>
              <a:ahLst/>
              <a:cxnLst>
                <a:cxn ang="0">
                  <a:pos x="wd2" y="hd2"/>
                </a:cxn>
                <a:cxn ang="5400000">
                  <a:pos x="wd2" y="hd2"/>
                </a:cxn>
                <a:cxn ang="10800000">
                  <a:pos x="wd2" y="hd2"/>
                </a:cxn>
                <a:cxn ang="16200000">
                  <a:pos x="wd2" y="hd2"/>
                </a:cxn>
              </a:cxnLst>
              <a:rect l="0" t="0" r="r" b="b"/>
              <a:pathLst>
                <a:path w="21600" h="21529" extrusionOk="0">
                  <a:moveTo>
                    <a:pt x="21531" y="8875"/>
                  </a:moveTo>
                  <a:cubicBezTo>
                    <a:pt x="21554" y="8763"/>
                    <a:pt x="21577" y="8661"/>
                    <a:pt x="21589" y="8549"/>
                  </a:cubicBezTo>
                  <a:cubicBezTo>
                    <a:pt x="21600" y="8492"/>
                    <a:pt x="21600" y="8425"/>
                    <a:pt x="21600" y="8368"/>
                  </a:cubicBezTo>
                  <a:cubicBezTo>
                    <a:pt x="21600" y="8267"/>
                    <a:pt x="21600" y="8166"/>
                    <a:pt x="21589" y="8064"/>
                  </a:cubicBezTo>
                  <a:cubicBezTo>
                    <a:pt x="21577" y="8008"/>
                    <a:pt x="21577" y="7952"/>
                    <a:pt x="21566" y="7884"/>
                  </a:cubicBezTo>
                  <a:cubicBezTo>
                    <a:pt x="21543" y="7783"/>
                    <a:pt x="21520" y="7681"/>
                    <a:pt x="21485" y="7580"/>
                  </a:cubicBezTo>
                  <a:cubicBezTo>
                    <a:pt x="21474" y="7546"/>
                    <a:pt x="21474" y="7501"/>
                    <a:pt x="21462" y="7467"/>
                  </a:cubicBezTo>
                  <a:cubicBezTo>
                    <a:pt x="21462" y="7456"/>
                    <a:pt x="21451" y="7445"/>
                    <a:pt x="21451" y="7434"/>
                  </a:cubicBezTo>
                  <a:cubicBezTo>
                    <a:pt x="21382" y="7242"/>
                    <a:pt x="21290" y="7073"/>
                    <a:pt x="21175" y="6904"/>
                  </a:cubicBezTo>
                  <a:cubicBezTo>
                    <a:pt x="21152" y="6870"/>
                    <a:pt x="21129" y="6837"/>
                    <a:pt x="21095" y="6803"/>
                  </a:cubicBezTo>
                  <a:cubicBezTo>
                    <a:pt x="20969" y="6634"/>
                    <a:pt x="20831" y="6488"/>
                    <a:pt x="20659" y="6352"/>
                  </a:cubicBezTo>
                  <a:lnTo>
                    <a:pt x="15643" y="2512"/>
                  </a:lnTo>
                  <a:cubicBezTo>
                    <a:pt x="15632" y="2501"/>
                    <a:pt x="15597" y="2490"/>
                    <a:pt x="15586" y="2478"/>
                  </a:cubicBezTo>
                  <a:cubicBezTo>
                    <a:pt x="15414" y="2355"/>
                    <a:pt x="15230" y="2242"/>
                    <a:pt x="15024" y="2163"/>
                  </a:cubicBezTo>
                  <a:lnTo>
                    <a:pt x="9893" y="170"/>
                  </a:lnTo>
                  <a:cubicBezTo>
                    <a:pt x="9492" y="12"/>
                    <a:pt x="9078" y="-33"/>
                    <a:pt x="8677" y="23"/>
                  </a:cubicBezTo>
                  <a:cubicBezTo>
                    <a:pt x="8677" y="23"/>
                    <a:pt x="8677" y="23"/>
                    <a:pt x="8677" y="23"/>
                  </a:cubicBezTo>
                  <a:cubicBezTo>
                    <a:pt x="8275" y="68"/>
                    <a:pt x="7885" y="226"/>
                    <a:pt x="7541" y="451"/>
                  </a:cubicBezTo>
                  <a:cubicBezTo>
                    <a:pt x="7495" y="485"/>
                    <a:pt x="7449" y="530"/>
                    <a:pt x="7403" y="575"/>
                  </a:cubicBezTo>
                  <a:cubicBezTo>
                    <a:pt x="7288" y="665"/>
                    <a:pt x="7173" y="755"/>
                    <a:pt x="7070" y="868"/>
                  </a:cubicBezTo>
                  <a:cubicBezTo>
                    <a:pt x="7001" y="947"/>
                    <a:pt x="6955" y="1037"/>
                    <a:pt x="6898" y="1116"/>
                  </a:cubicBezTo>
                  <a:cubicBezTo>
                    <a:pt x="6829" y="1206"/>
                    <a:pt x="6760" y="1285"/>
                    <a:pt x="6703" y="1386"/>
                  </a:cubicBezTo>
                  <a:cubicBezTo>
                    <a:pt x="6703" y="1386"/>
                    <a:pt x="6703" y="1386"/>
                    <a:pt x="6703" y="1386"/>
                  </a:cubicBezTo>
                  <a:cubicBezTo>
                    <a:pt x="4855" y="4877"/>
                    <a:pt x="2777" y="8289"/>
                    <a:pt x="448" y="11578"/>
                  </a:cubicBezTo>
                  <a:cubicBezTo>
                    <a:pt x="344" y="11724"/>
                    <a:pt x="264" y="11882"/>
                    <a:pt x="195" y="12039"/>
                  </a:cubicBezTo>
                  <a:cubicBezTo>
                    <a:pt x="184" y="12062"/>
                    <a:pt x="184" y="12073"/>
                    <a:pt x="172" y="12096"/>
                  </a:cubicBezTo>
                  <a:cubicBezTo>
                    <a:pt x="149" y="12141"/>
                    <a:pt x="149" y="12186"/>
                    <a:pt x="126" y="12231"/>
                  </a:cubicBezTo>
                  <a:cubicBezTo>
                    <a:pt x="92" y="12332"/>
                    <a:pt x="69" y="12422"/>
                    <a:pt x="46" y="12524"/>
                  </a:cubicBezTo>
                  <a:cubicBezTo>
                    <a:pt x="34" y="12558"/>
                    <a:pt x="34" y="12591"/>
                    <a:pt x="23" y="12636"/>
                  </a:cubicBezTo>
                  <a:cubicBezTo>
                    <a:pt x="11" y="12681"/>
                    <a:pt x="11" y="12726"/>
                    <a:pt x="11" y="12783"/>
                  </a:cubicBezTo>
                  <a:cubicBezTo>
                    <a:pt x="0" y="12862"/>
                    <a:pt x="0" y="12940"/>
                    <a:pt x="0" y="13031"/>
                  </a:cubicBezTo>
                  <a:cubicBezTo>
                    <a:pt x="0" y="13087"/>
                    <a:pt x="0" y="13132"/>
                    <a:pt x="11" y="13188"/>
                  </a:cubicBezTo>
                  <a:cubicBezTo>
                    <a:pt x="11" y="13233"/>
                    <a:pt x="23" y="13267"/>
                    <a:pt x="23" y="13312"/>
                  </a:cubicBezTo>
                  <a:cubicBezTo>
                    <a:pt x="34" y="13380"/>
                    <a:pt x="46" y="13447"/>
                    <a:pt x="69" y="13515"/>
                  </a:cubicBezTo>
                  <a:cubicBezTo>
                    <a:pt x="80" y="13582"/>
                    <a:pt x="103" y="13639"/>
                    <a:pt x="115" y="13706"/>
                  </a:cubicBezTo>
                  <a:cubicBezTo>
                    <a:pt x="126" y="13729"/>
                    <a:pt x="126" y="13751"/>
                    <a:pt x="138" y="13774"/>
                  </a:cubicBezTo>
                  <a:cubicBezTo>
                    <a:pt x="138" y="13785"/>
                    <a:pt x="138" y="13796"/>
                    <a:pt x="149" y="13808"/>
                  </a:cubicBezTo>
                  <a:cubicBezTo>
                    <a:pt x="149" y="13808"/>
                    <a:pt x="149" y="13808"/>
                    <a:pt x="149" y="13808"/>
                  </a:cubicBezTo>
                  <a:cubicBezTo>
                    <a:pt x="172" y="13864"/>
                    <a:pt x="207" y="13920"/>
                    <a:pt x="230" y="13977"/>
                  </a:cubicBezTo>
                  <a:cubicBezTo>
                    <a:pt x="253" y="14033"/>
                    <a:pt x="287" y="14089"/>
                    <a:pt x="310" y="14157"/>
                  </a:cubicBezTo>
                  <a:cubicBezTo>
                    <a:pt x="344" y="14225"/>
                    <a:pt x="390" y="14292"/>
                    <a:pt x="436" y="14348"/>
                  </a:cubicBezTo>
                  <a:cubicBezTo>
                    <a:pt x="459" y="14382"/>
                    <a:pt x="482" y="14427"/>
                    <a:pt x="517" y="14461"/>
                  </a:cubicBezTo>
                  <a:cubicBezTo>
                    <a:pt x="539" y="14495"/>
                    <a:pt x="562" y="14529"/>
                    <a:pt x="597" y="14562"/>
                  </a:cubicBezTo>
                  <a:cubicBezTo>
                    <a:pt x="677" y="14664"/>
                    <a:pt x="781" y="14754"/>
                    <a:pt x="872" y="14833"/>
                  </a:cubicBezTo>
                  <a:cubicBezTo>
                    <a:pt x="907" y="14855"/>
                    <a:pt x="930" y="14889"/>
                    <a:pt x="953" y="14911"/>
                  </a:cubicBezTo>
                  <a:cubicBezTo>
                    <a:pt x="953" y="14911"/>
                    <a:pt x="964" y="14923"/>
                    <a:pt x="964" y="14923"/>
                  </a:cubicBezTo>
                  <a:lnTo>
                    <a:pt x="5980" y="18763"/>
                  </a:lnTo>
                  <a:cubicBezTo>
                    <a:pt x="5980" y="18763"/>
                    <a:pt x="5980" y="18763"/>
                    <a:pt x="5980" y="18763"/>
                  </a:cubicBezTo>
                  <a:lnTo>
                    <a:pt x="5980" y="18763"/>
                  </a:lnTo>
                  <a:cubicBezTo>
                    <a:pt x="5980" y="18763"/>
                    <a:pt x="5980" y="18763"/>
                    <a:pt x="5980" y="18763"/>
                  </a:cubicBezTo>
                  <a:lnTo>
                    <a:pt x="5980" y="18763"/>
                  </a:lnTo>
                  <a:cubicBezTo>
                    <a:pt x="6117" y="18864"/>
                    <a:pt x="6267" y="18954"/>
                    <a:pt x="6427" y="19033"/>
                  </a:cubicBezTo>
                  <a:lnTo>
                    <a:pt x="11179" y="21285"/>
                  </a:lnTo>
                  <a:cubicBezTo>
                    <a:pt x="11626" y="21499"/>
                    <a:pt x="12120" y="21567"/>
                    <a:pt x="12591" y="21511"/>
                  </a:cubicBezTo>
                  <a:cubicBezTo>
                    <a:pt x="13268" y="21432"/>
                    <a:pt x="13899" y="21083"/>
                    <a:pt x="14324" y="20508"/>
                  </a:cubicBezTo>
                  <a:cubicBezTo>
                    <a:pt x="16906" y="16950"/>
                    <a:pt x="19236" y="13278"/>
                    <a:pt x="21302" y="9495"/>
                  </a:cubicBezTo>
                  <a:cubicBezTo>
                    <a:pt x="21382" y="9337"/>
                    <a:pt x="21439" y="9179"/>
                    <a:pt x="21497" y="9021"/>
                  </a:cubicBezTo>
                  <a:cubicBezTo>
                    <a:pt x="21508" y="8977"/>
                    <a:pt x="21520" y="8932"/>
                    <a:pt x="21531" y="8875"/>
                  </a:cubicBezTo>
                  <a:close/>
                </a:path>
              </a:pathLst>
            </a:custGeom>
            <a:solidFill>
              <a:srgbClr val="9A6C32"/>
            </a:solidFill>
            <a:ln w="12700">
              <a:miter lim="400000"/>
            </a:ln>
          </p:spPr>
          <p:txBody>
            <a:bodyPr lIns="38100" tIns="38100" rIns="38100" bIns="38100" anchor="ctr"/>
            <a:lstStyle/>
            <a:p>
              <a:pPr>
                <a:defRPr sz="3000">
                  <a:solidFill>
                    <a:srgbClr val="FFFFFF"/>
                  </a:solidFill>
                </a:defRPr>
              </a:pPr>
              <a:endParaRPr/>
            </a:p>
          </p:txBody>
        </p:sp>
        <p:sp>
          <p:nvSpPr>
            <p:cNvPr id="66" name="Shape">
              <a:extLst>
                <a:ext uri="{FF2B5EF4-FFF2-40B4-BE49-F238E27FC236}">
                  <a16:creationId xmlns:a16="http://schemas.microsoft.com/office/drawing/2014/main" id="{0C357C58-25E4-4927-9DE2-0009BC61E4A9}"/>
                </a:ext>
              </a:extLst>
            </p:cNvPr>
            <p:cNvSpPr/>
            <p:nvPr/>
          </p:nvSpPr>
          <p:spPr>
            <a:xfrm>
              <a:off x="8207823" y="3616733"/>
              <a:ext cx="653678" cy="708858"/>
            </a:xfrm>
            <a:custGeom>
              <a:avLst/>
              <a:gdLst/>
              <a:ahLst/>
              <a:cxnLst>
                <a:cxn ang="0">
                  <a:pos x="wd2" y="hd2"/>
                </a:cxn>
                <a:cxn ang="5400000">
                  <a:pos x="wd2" y="hd2"/>
                </a:cxn>
                <a:cxn ang="10800000">
                  <a:pos x="wd2" y="hd2"/>
                </a:cxn>
                <a:cxn ang="16200000">
                  <a:pos x="wd2" y="hd2"/>
                </a:cxn>
              </a:cxnLst>
              <a:rect l="0" t="0" r="r" b="b"/>
              <a:pathLst>
                <a:path w="20563" h="21520" extrusionOk="0">
                  <a:moveTo>
                    <a:pt x="10757" y="20"/>
                  </a:moveTo>
                  <a:cubicBezTo>
                    <a:pt x="11254" y="-35"/>
                    <a:pt x="11766" y="20"/>
                    <a:pt x="12264" y="198"/>
                  </a:cubicBezTo>
                  <a:lnTo>
                    <a:pt x="18620" y="2627"/>
                  </a:lnTo>
                  <a:cubicBezTo>
                    <a:pt x="20355" y="3286"/>
                    <a:pt x="21066" y="5262"/>
                    <a:pt x="20184" y="6854"/>
                  </a:cubicBezTo>
                  <a:cubicBezTo>
                    <a:pt x="17639" y="11451"/>
                    <a:pt x="14752" y="15938"/>
                    <a:pt x="11539" y="20275"/>
                  </a:cubicBezTo>
                  <a:cubicBezTo>
                    <a:pt x="11013" y="20975"/>
                    <a:pt x="10230" y="21400"/>
                    <a:pt x="9391" y="21496"/>
                  </a:cubicBezTo>
                  <a:cubicBezTo>
                    <a:pt x="8808" y="21565"/>
                    <a:pt x="8197" y="21483"/>
                    <a:pt x="7642" y="21222"/>
                  </a:cubicBezTo>
                  <a:lnTo>
                    <a:pt x="1755" y="18477"/>
                  </a:lnTo>
                  <a:cubicBezTo>
                    <a:pt x="49" y="17681"/>
                    <a:pt x="-534" y="15596"/>
                    <a:pt x="547" y="14072"/>
                  </a:cubicBezTo>
                  <a:cubicBezTo>
                    <a:pt x="3433" y="10051"/>
                    <a:pt x="6007" y="5907"/>
                    <a:pt x="8297" y="1653"/>
                  </a:cubicBezTo>
                  <a:cubicBezTo>
                    <a:pt x="8823" y="747"/>
                    <a:pt x="9747" y="143"/>
                    <a:pt x="10757" y="20"/>
                  </a:cubicBezTo>
                  <a:close/>
                </a:path>
              </a:pathLst>
            </a:custGeom>
            <a:solidFill>
              <a:srgbClr val="D39650"/>
            </a:solidFill>
            <a:ln w="12700">
              <a:miter lim="400000"/>
            </a:ln>
          </p:spPr>
          <p:txBody>
            <a:bodyPr lIns="38100" tIns="38100" rIns="38100" bIns="38100" anchor="ctr"/>
            <a:lstStyle/>
            <a:p>
              <a:pPr>
                <a:defRPr sz="3000">
                  <a:solidFill>
                    <a:srgbClr val="FFFFFF"/>
                  </a:solidFill>
                </a:defRPr>
              </a:pPr>
              <a:endParaRPr/>
            </a:p>
          </p:txBody>
        </p:sp>
        <p:sp>
          <p:nvSpPr>
            <p:cNvPr id="67" name="Shape">
              <a:extLst>
                <a:ext uri="{FF2B5EF4-FFF2-40B4-BE49-F238E27FC236}">
                  <a16:creationId xmlns:a16="http://schemas.microsoft.com/office/drawing/2014/main" id="{C38A74F3-2814-434D-A204-8B8A35C0E1D0}"/>
                </a:ext>
              </a:extLst>
            </p:cNvPr>
            <p:cNvSpPr/>
            <p:nvPr/>
          </p:nvSpPr>
          <p:spPr>
            <a:xfrm>
              <a:off x="9398810" y="2074996"/>
              <a:ext cx="672461" cy="1321765"/>
            </a:xfrm>
            <a:custGeom>
              <a:avLst/>
              <a:gdLst/>
              <a:ahLst/>
              <a:cxnLst>
                <a:cxn ang="0">
                  <a:pos x="wd2" y="hd2"/>
                </a:cxn>
                <a:cxn ang="5400000">
                  <a:pos x="wd2" y="hd2"/>
                </a:cxn>
                <a:cxn ang="10800000">
                  <a:pos x="wd2" y="hd2"/>
                </a:cxn>
                <a:cxn ang="16200000">
                  <a:pos x="wd2" y="hd2"/>
                </a:cxn>
              </a:cxnLst>
              <a:rect l="0" t="0" r="r" b="b"/>
              <a:pathLst>
                <a:path w="21071" h="21586" extrusionOk="0">
                  <a:moveTo>
                    <a:pt x="20302" y="4027"/>
                  </a:moveTo>
                  <a:cubicBezTo>
                    <a:pt x="20302" y="4019"/>
                    <a:pt x="20302" y="4012"/>
                    <a:pt x="20288" y="4012"/>
                  </a:cubicBezTo>
                  <a:cubicBezTo>
                    <a:pt x="20274" y="3997"/>
                    <a:pt x="20260" y="3982"/>
                    <a:pt x="20245" y="3968"/>
                  </a:cubicBezTo>
                  <a:cubicBezTo>
                    <a:pt x="20160" y="3857"/>
                    <a:pt x="20061" y="3761"/>
                    <a:pt x="19934" y="3665"/>
                  </a:cubicBezTo>
                  <a:cubicBezTo>
                    <a:pt x="19891" y="3635"/>
                    <a:pt x="19863" y="3606"/>
                    <a:pt x="19820" y="3576"/>
                  </a:cubicBezTo>
                  <a:cubicBezTo>
                    <a:pt x="19665" y="3473"/>
                    <a:pt x="19495" y="3370"/>
                    <a:pt x="19296" y="3288"/>
                  </a:cubicBezTo>
                  <a:lnTo>
                    <a:pt x="13107" y="771"/>
                  </a:lnTo>
                  <a:cubicBezTo>
                    <a:pt x="13135" y="778"/>
                    <a:pt x="13135" y="793"/>
                    <a:pt x="13163" y="801"/>
                  </a:cubicBezTo>
                  <a:cubicBezTo>
                    <a:pt x="12710" y="609"/>
                    <a:pt x="12172" y="476"/>
                    <a:pt x="11563" y="439"/>
                  </a:cubicBezTo>
                  <a:lnTo>
                    <a:pt x="4679" y="11"/>
                  </a:lnTo>
                  <a:cubicBezTo>
                    <a:pt x="4424" y="-4"/>
                    <a:pt x="4169" y="-4"/>
                    <a:pt x="3914" y="11"/>
                  </a:cubicBezTo>
                  <a:cubicBezTo>
                    <a:pt x="2286" y="122"/>
                    <a:pt x="1025" y="889"/>
                    <a:pt x="1209" y="1790"/>
                  </a:cubicBezTo>
                  <a:cubicBezTo>
                    <a:pt x="1875" y="5141"/>
                    <a:pt x="1861" y="8522"/>
                    <a:pt x="1223" y="11896"/>
                  </a:cubicBezTo>
                  <a:lnTo>
                    <a:pt x="1223" y="11896"/>
                  </a:lnTo>
                  <a:lnTo>
                    <a:pt x="1223" y="11896"/>
                  </a:lnTo>
                  <a:cubicBezTo>
                    <a:pt x="940" y="13343"/>
                    <a:pt x="558" y="14782"/>
                    <a:pt x="48" y="16222"/>
                  </a:cubicBezTo>
                  <a:cubicBezTo>
                    <a:pt x="48" y="16222"/>
                    <a:pt x="48" y="16222"/>
                    <a:pt x="48" y="16222"/>
                  </a:cubicBezTo>
                  <a:cubicBezTo>
                    <a:pt x="5" y="16355"/>
                    <a:pt x="-9" y="16480"/>
                    <a:pt x="5" y="16613"/>
                  </a:cubicBezTo>
                  <a:cubicBezTo>
                    <a:pt x="5" y="16635"/>
                    <a:pt x="5" y="16650"/>
                    <a:pt x="5" y="16672"/>
                  </a:cubicBezTo>
                  <a:cubicBezTo>
                    <a:pt x="5" y="16694"/>
                    <a:pt x="19" y="16717"/>
                    <a:pt x="33" y="16731"/>
                  </a:cubicBezTo>
                  <a:cubicBezTo>
                    <a:pt x="62" y="16827"/>
                    <a:pt x="90" y="16923"/>
                    <a:pt x="147" y="17019"/>
                  </a:cubicBezTo>
                  <a:cubicBezTo>
                    <a:pt x="161" y="17034"/>
                    <a:pt x="161" y="17056"/>
                    <a:pt x="175" y="17078"/>
                  </a:cubicBezTo>
                  <a:cubicBezTo>
                    <a:pt x="175" y="17086"/>
                    <a:pt x="189" y="17086"/>
                    <a:pt x="189" y="17093"/>
                  </a:cubicBezTo>
                  <a:cubicBezTo>
                    <a:pt x="189" y="17100"/>
                    <a:pt x="203" y="17108"/>
                    <a:pt x="203" y="17115"/>
                  </a:cubicBezTo>
                  <a:cubicBezTo>
                    <a:pt x="288" y="17233"/>
                    <a:pt x="402" y="17344"/>
                    <a:pt x="543" y="17440"/>
                  </a:cubicBezTo>
                  <a:cubicBezTo>
                    <a:pt x="558" y="17455"/>
                    <a:pt x="572" y="17469"/>
                    <a:pt x="586" y="17477"/>
                  </a:cubicBezTo>
                  <a:cubicBezTo>
                    <a:pt x="614" y="17492"/>
                    <a:pt x="643" y="17506"/>
                    <a:pt x="671" y="17528"/>
                  </a:cubicBezTo>
                  <a:cubicBezTo>
                    <a:pt x="798" y="17617"/>
                    <a:pt x="954" y="17698"/>
                    <a:pt x="1124" y="17772"/>
                  </a:cubicBezTo>
                  <a:cubicBezTo>
                    <a:pt x="1152" y="17779"/>
                    <a:pt x="1167" y="17794"/>
                    <a:pt x="1181" y="17802"/>
                  </a:cubicBezTo>
                  <a:lnTo>
                    <a:pt x="7370" y="20319"/>
                  </a:lnTo>
                  <a:lnTo>
                    <a:pt x="7370" y="20319"/>
                  </a:lnTo>
                  <a:lnTo>
                    <a:pt x="7370" y="20319"/>
                  </a:lnTo>
                  <a:cubicBezTo>
                    <a:pt x="7682" y="20452"/>
                    <a:pt x="8064" y="20548"/>
                    <a:pt x="8475" y="20607"/>
                  </a:cubicBezTo>
                  <a:lnTo>
                    <a:pt x="12668" y="21175"/>
                  </a:lnTo>
                  <a:lnTo>
                    <a:pt x="15359" y="21537"/>
                  </a:lnTo>
                  <a:cubicBezTo>
                    <a:pt x="15755" y="21589"/>
                    <a:pt x="16138" y="21596"/>
                    <a:pt x="16520" y="21574"/>
                  </a:cubicBezTo>
                  <a:cubicBezTo>
                    <a:pt x="17838" y="21485"/>
                    <a:pt x="18971" y="20969"/>
                    <a:pt x="19226" y="20238"/>
                  </a:cubicBezTo>
                  <a:cubicBezTo>
                    <a:pt x="21138" y="14967"/>
                    <a:pt x="21591" y="9622"/>
                    <a:pt x="20458" y="4351"/>
                  </a:cubicBezTo>
                  <a:cubicBezTo>
                    <a:pt x="20430" y="4241"/>
                    <a:pt x="20373" y="4130"/>
                    <a:pt x="20302" y="4027"/>
                  </a:cubicBezTo>
                  <a:close/>
                  <a:moveTo>
                    <a:pt x="14127" y="1524"/>
                  </a:moveTo>
                  <a:cubicBezTo>
                    <a:pt x="14112" y="1502"/>
                    <a:pt x="14098" y="1480"/>
                    <a:pt x="14084" y="1458"/>
                  </a:cubicBezTo>
                  <a:cubicBezTo>
                    <a:pt x="14098" y="1473"/>
                    <a:pt x="14112" y="1487"/>
                    <a:pt x="14127" y="1509"/>
                  </a:cubicBezTo>
                  <a:cubicBezTo>
                    <a:pt x="14127" y="1517"/>
                    <a:pt x="14127" y="1524"/>
                    <a:pt x="14127" y="1524"/>
                  </a:cubicBezTo>
                  <a:close/>
                </a:path>
              </a:pathLst>
            </a:custGeom>
            <a:solidFill>
              <a:srgbClr val="676F47"/>
            </a:solidFill>
            <a:ln w="12700">
              <a:miter lim="400000"/>
            </a:ln>
          </p:spPr>
          <p:txBody>
            <a:bodyPr lIns="38100" tIns="38100" rIns="38100" bIns="38100" anchor="ctr"/>
            <a:lstStyle/>
            <a:p>
              <a:pPr>
                <a:defRPr sz="3000">
                  <a:solidFill>
                    <a:srgbClr val="FFFFFF"/>
                  </a:solidFill>
                </a:defRPr>
              </a:pPr>
              <a:endParaRPr/>
            </a:p>
          </p:txBody>
        </p:sp>
        <p:sp>
          <p:nvSpPr>
            <p:cNvPr id="68" name="Shape">
              <a:extLst>
                <a:ext uri="{FF2B5EF4-FFF2-40B4-BE49-F238E27FC236}">
                  <a16:creationId xmlns:a16="http://schemas.microsoft.com/office/drawing/2014/main" id="{19B5A8BA-65AC-4809-A7A9-5DBD14BA04E5}"/>
                </a:ext>
              </a:extLst>
            </p:cNvPr>
            <p:cNvSpPr/>
            <p:nvPr/>
          </p:nvSpPr>
          <p:spPr>
            <a:xfrm>
              <a:off x="9398810" y="2074996"/>
              <a:ext cx="475136" cy="1168083"/>
            </a:xfrm>
            <a:custGeom>
              <a:avLst/>
              <a:gdLst/>
              <a:ahLst/>
              <a:cxnLst>
                <a:cxn ang="0">
                  <a:pos x="wd2" y="hd2"/>
                </a:cxn>
                <a:cxn ang="5400000">
                  <a:pos x="wd2" y="hd2"/>
                </a:cxn>
                <a:cxn ang="10800000">
                  <a:pos x="wd2" y="hd2"/>
                </a:cxn>
                <a:cxn ang="16200000">
                  <a:pos x="wd2" y="hd2"/>
                </a:cxn>
              </a:cxnLst>
              <a:rect l="0" t="0" r="r" b="b"/>
              <a:pathLst>
                <a:path w="20547" h="21584" extrusionOk="0">
                  <a:moveTo>
                    <a:pt x="5411" y="13"/>
                  </a:moveTo>
                  <a:cubicBezTo>
                    <a:pt x="5743" y="-4"/>
                    <a:pt x="6095" y="-4"/>
                    <a:pt x="6467" y="13"/>
                  </a:cubicBezTo>
                  <a:lnTo>
                    <a:pt x="15967" y="497"/>
                  </a:lnTo>
                  <a:cubicBezTo>
                    <a:pt x="17921" y="597"/>
                    <a:pt x="19485" y="1249"/>
                    <a:pt x="19700" y="2084"/>
                  </a:cubicBezTo>
                  <a:cubicBezTo>
                    <a:pt x="21264" y="8048"/>
                    <a:pt x="20639" y="14095"/>
                    <a:pt x="18000" y="20059"/>
                  </a:cubicBezTo>
                  <a:cubicBezTo>
                    <a:pt x="17628" y="20886"/>
                    <a:pt x="16084" y="21471"/>
                    <a:pt x="14266" y="21571"/>
                  </a:cubicBezTo>
                  <a:cubicBezTo>
                    <a:pt x="13758" y="21596"/>
                    <a:pt x="13210" y="21588"/>
                    <a:pt x="12663" y="21529"/>
                  </a:cubicBezTo>
                  <a:lnTo>
                    <a:pt x="8949" y="21120"/>
                  </a:lnTo>
                  <a:lnTo>
                    <a:pt x="3163" y="20477"/>
                  </a:lnTo>
                  <a:cubicBezTo>
                    <a:pt x="974" y="20234"/>
                    <a:pt x="-336" y="19316"/>
                    <a:pt x="75" y="18363"/>
                  </a:cubicBezTo>
                  <a:cubicBezTo>
                    <a:pt x="778" y="16735"/>
                    <a:pt x="1326" y="15106"/>
                    <a:pt x="1697" y="13469"/>
                  </a:cubicBezTo>
                  <a:cubicBezTo>
                    <a:pt x="2577" y="9652"/>
                    <a:pt x="2596" y="5826"/>
                    <a:pt x="1677" y="2034"/>
                  </a:cubicBezTo>
                  <a:cubicBezTo>
                    <a:pt x="1423" y="1007"/>
                    <a:pt x="3163" y="130"/>
                    <a:pt x="5411" y="13"/>
                  </a:cubicBezTo>
                  <a:close/>
                </a:path>
              </a:pathLst>
            </a:custGeom>
            <a:solidFill>
              <a:srgbClr val="939C69"/>
            </a:solidFill>
            <a:ln w="12700">
              <a:miter lim="400000"/>
            </a:ln>
          </p:spPr>
          <p:txBody>
            <a:bodyPr lIns="38100" tIns="38100" rIns="38100" bIns="38100" anchor="ctr"/>
            <a:lstStyle/>
            <a:p>
              <a:pPr>
                <a:defRPr sz="3000">
                  <a:solidFill>
                    <a:srgbClr val="FFFFFF"/>
                  </a:solidFill>
                </a:defRPr>
              </a:pPr>
              <a:endParaRPr/>
            </a:p>
          </p:txBody>
        </p:sp>
        <p:sp>
          <p:nvSpPr>
            <p:cNvPr id="69" name="Shape">
              <a:extLst>
                <a:ext uri="{FF2B5EF4-FFF2-40B4-BE49-F238E27FC236}">
                  <a16:creationId xmlns:a16="http://schemas.microsoft.com/office/drawing/2014/main" id="{B1D46285-54E7-4A7C-A0E4-963094B9EC57}"/>
                </a:ext>
              </a:extLst>
            </p:cNvPr>
            <p:cNvSpPr/>
            <p:nvPr/>
          </p:nvSpPr>
          <p:spPr>
            <a:xfrm>
              <a:off x="9016087" y="3818885"/>
              <a:ext cx="864725" cy="848313"/>
            </a:xfrm>
            <a:custGeom>
              <a:avLst/>
              <a:gdLst/>
              <a:ahLst/>
              <a:cxnLst>
                <a:cxn ang="0">
                  <a:pos x="wd2" y="hd2"/>
                </a:cxn>
                <a:cxn ang="5400000">
                  <a:pos x="wd2" y="hd2"/>
                </a:cxn>
                <a:cxn ang="10800000">
                  <a:pos x="wd2" y="hd2"/>
                </a:cxn>
                <a:cxn ang="16200000">
                  <a:pos x="wd2" y="hd2"/>
                </a:cxn>
              </a:cxnLst>
              <a:rect l="0" t="0" r="r" b="b"/>
              <a:pathLst>
                <a:path w="21600" h="21551" extrusionOk="0">
                  <a:moveTo>
                    <a:pt x="21577" y="8717"/>
                  </a:moveTo>
                  <a:cubicBezTo>
                    <a:pt x="21589" y="8625"/>
                    <a:pt x="21600" y="8522"/>
                    <a:pt x="21600" y="8430"/>
                  </a:cubicBezTo>
                  <a:cubicBezTo>
                    <a:pt x="21600" y="8373"/>
                    <a:pt x="21600" y="8315"/>
                    <a:pt x="21589" y="8258"/>
                  </a:cubicBezTo>
                  <a:cubicBezTo>
                    <a:pt x="21589" y="8177"/>
                    <a:pt x="21577" y="8085"/>
                    <a:pt x="21566" y="8005"/>
                  </a:cubicBezTo>
                  <a:cubicBezTo>
                    <a:pt x="21555" y="7948"/>
                    <a:pt x="21544" y="7890"/>
                    <a:pt x="21532" y="7833"/>
                  </a:cubicBezTo>
                  <a:cubicBezTo>
                    <a:pt x="21510" y="7753"/>
                    <a:pt x="21498" y="7672"/>
                    <a:pt x="21476" y="7603"/>
                  </a:cubicBezTo>
                  <a:cubicBezTo>
                    <a:pt x="21465" y="7580"/>
                    <a:pt x="21465" y="7557"/>
                    <a:pt x="21453" y="7534"/>
                  </a:cubicBezTo>
                  <a:cubicBezTo>
                    <a:pt x="21442" y="7511"/>
                    <a:pt x="21431" y="7500"/>
                    <a:pt x="21431" y="7477"/>
                  </a:cubicBezTo>
                  <a:cubicBezTo>
                    <a:pt x="21363" y="7281"/>
                    <a:pt x="21261" y="7098"/>
                    <a:pt x="21148" y="6926"/>
                  </a:cubicBezTo>
                  <a:cubicBezTo>
                    <a:pt x="21137" y="6903"/>
                    <a:pt x="21115" y="6891"/>
                    <a:pt x="21103" y="6868"/>
                  </a:cubicBezTo>
                  <a:cubicBezTo>
                    <a:pt x="20979" y="6696"/>
                    <a:pt x="20832" y="6524"/>
                    <a:pt x="20652" y="6397"/>
                  </a:cubicBezTo>
                  <a:cubicBezTo>
                    <a:pt x="20652" y="6397"/>
                    <a:pt x="20652" y="6397"/>
                    <a:pt x="20652" y="6397"/>
                  </a:cubicBezTo>
                  <a:lnTo>
                    <a:pt x="15717" y="2481"/>
                  </a:lnTo>
                  <a:cubicBezTo>
                    <a:pt x="15729" y="2481"/>
                    <a:pt x="15729" y="2493"/>
                    <a:pt x="15729" y="2504"/>
                  </a:cubicBezTo>
                  <a:cubicBezTo>
                    <a:pt x="15469" y="2298"/>
                    <a:pt x="15164" y="2137"/>
                    <a:pt x="14825" y="2045"/>
                  </a:cubicBezTo>
                  <a:lnTo>
                    <a:pt x="9428" y="610"/>
                  </a:lnTo>
                  <a:lnTo>
                    <a:pt x="8852" y="460"/>
                  </a:lnTo>
                  <a:lnTo>
                    <a:pt x="7418" y="81"/>
                  </a:lnTo>
                  <a:cubicBezTo>
                    <a:pt x="7102" y="1"/>
                    <a:pt x="6786" y="-22"/>
                    <a:pt x="6481" y="24"/>
                  </a:cubicBezTo>
                  <a:cubicBezTo>
                    <a:pt x="6131" y="70"/>
                    <a:pt x="5815" y="208"/>
                    <a:pt x="5521" y="391"/>
                  </a:cubicBezTo>
                  <a:cubicBezTo>
                    <a:pt x="5431" y="449"/>
                    <a:pt x="5341" y="483"/>
                    <a:pt x="5250" y="552"/>
                  </a:cubicBezTo>
                  <a:cubicBezTo>
                    <a:pt x="5217" y="575"/>
                    <a:pt x="5194" y="621"/>
                    <a:pt x="5160" y="644"/>
                  </a:cubicBezTo>
                  <a:cubicBezTo>
                    <a:pt x="5025" y="770"/>
                    <a:pt x="4889" y="896"/>
                    <a:pt x="4776" y="1046"/>
                  </a:cubicBezTo>
                  <a:cubicBezTo>
                    <a:pt x="4731" y="1115"/>
                    <a:pt x="4697" y="1207"/>
                    <a:pt x="4652" y="1275"/>
                  </a:cubicBezTo>
                  <a:cubicBezTo>
                    <a:pt x="4584" y="1402"/>
                    <a:pt x="4494" y="1528"/>
                    <a:pt x="4449" y="1666"/>
                  </a:cubicBezTo>
                  <a:cubicBezTo>
                    <a:pt x="4449" y="1666"/>
                    <a:pt x="4449" y="1666"/>
                    <a:pt x="4449" y="1666"/>
                  </a:cubicBezTo>
                  <a:cubicBezTo>
                    <a:pt x="3274" y="5042"/>
                    <a:pt x="1874" y="8361"/>
                    <a:pt x="260" y="11622"/>
                  </a:cubicBezTo>
                  <a:cubicBezTo>
                    <a:pt x="181" y="11771"/>
                    <a:pt x="124" y="11921"/>
                    <a:pt x="90" y="12081"/>
                  </a:cubicBezTo>
                  <a:cubicBezTo>
                    <a:pt x="90" y="12093"/>
                    <a:pt x="79" y="12116"/>
                    <a:pt x="79" y="12127"/>
                  </a:cubicBezTo>
                  <a:cubicBezTo>
                    <a:pt x="68" y="12173"/>
                    <a:pt x="68" y="12208"/>
                    <a:pt x="56" y="12254"/>
                  </a:cubicBezTo>
                  <a:cubicBezTo>
                    <a:pt x="34" y="12357"/>
                    <a:pt x="23" y="12449"/>
                    <a:pt x="11" y="12552"/>
                  </a:cubicBezTo>
                  <a:cubicBezTo>
                    <a:pt x="11" y="12587"/>
                    <a:pt x="0" y="12610"/>
                    <a:pt x="0" y="12644"/>
                  </a:cubicBezTo>
                  <a:cubicBezTo>
                    <a:pt x="0" y="12690"/>
                    <a:pt x="0" y="12724"/>
                    <a:pt x="0" y="12759"/>
                  </a:cubicBezTo>
                  <a:cubicBezTo>
                    <a:pt x="0" y="12839"/>
                    <a:pt x="0" y="12931"/>
                    <a:pt x="11" y="13011"/>
                  </a:cubicBezTo>
                  <a:cubicBezTo>
                    <a:pt x="11" y="13057"/>
                    <a:pt x="23" y="13103"/>
                    <a:pt x="23" y="13149"/>
                  </a:cubicBezTo>
                  <a:cubicBezTo>
                    <a:pt x="23" y="13184"/>
                    <a:pt x="34" y="13218"/>
                    <a:pt x="45" y="13241"/>
                  </a:cubicBezTo>
                  <a:cubicBezTo>
                    <a:pt x="56" y="13321"/>
                    <a:pt x="79" y="13390"/>
                    <a:pt x="102" y="13471"/>
                  </a:cubicBezTo>
                  <a:cubicBezTo>
                    <a:pt x="113" y="13505"/>
                    <a:pt x="113" y="13540"/>
                    <a:pt x="124" y="13574"/>
                  </a:cubicBezTo>
                  <a:cubicBezTo>
                    <a:pt x="124" y="13586"/>
                    <a:pt x="135" y="13597"/>
                    <a:pt x="147" y="13620"/>
                  </a:cubicBezTo>
                  <a:cubicBezTo>
                    <a:pt x="147" y="13620"/>
                    <a:pt x="147" y="13620"/>
                    <a:pt x="147" y="13620"/>
                  </a:cubicBezTo>
                  <a:cubicBezTo>
                    <a:pt x="158" y="13643"/>
                    <a:pt x="158" y="13677"/>
                    <a:pt x="169" y="13700"/>
                  </a:cubicBezTo>
                  <a:cubicBezTo>
                    <a:pt x="226" y="13850"/>
                    <a:pt x="305" y="13987"/>
                    <a:pt x="395" y="14125"/>
                  </a:cubicBezTo>
                  <a:cubicBezTo>
                    <a:pt x="406" y="14148"/>
                    <a:pt x="418" y="14160"/>
                    <a:pt x="429" y="14183"/>
                  </a:cubicBezTo>
                  <a:cubicBezTo>
                    <a:pt x="452" y="14206"/>
                    <a:pt x="474" y="14229"/>
                    <a:pt x="485" y="14252"/>
                  </a:cubicBezTo>
                  <a:cubicBezTo>
                    <a:pt x="553" y="14332"/>
                    <a:pt x="610" y="14412"/>
                    <a:pt x="689" y="14493"/>
                  </a:cubicBezTo>
                  <a:cubicBezTo>
                    <a:pt x="723" y="14539"/>
                    <a:pt x="768" y="14573"/>
                    <a:pt x="813" y="14608"/>
                  </a:cubicBezTo>
                  <a:cubicBezTo>
                    <a:pt x="847" y="14642"/>
                    <a:pt x="892" y="14688"/>
                    <a:pt x="926" y="14722"/>
                  </a:cubicBezTo>
                  <a:lnTo>
                    <a:pt x="948" y="14734"/>
                  </a:lnTo>
                  <a:lnTo>
                    <a:pt x="5860" y="18627"/>
                  </a:lnTo>
                  <a:cubicBezTo>
                    <a:pt x="6075" y="18788"/>
                    <a:pt x="6312" y="18925"/>
                    <a:pt x="6571" y="19017"/>
                  </a:cubicBezTo>
                  <a:lnTo>
                    <a:pt x="8254" y="19591"/>
                  </a:lnTo>
                  <a:lnTo>
                    <a:pt x="13561" y="21417"/>
                  </a:lnTo>
                  <a:cubicBezTo>
                    <a:pt x="13922" y="21544"/>
                    <a:pt x="14306" y="21578"/>
                    <a:pt x="14667" y="21532"/>
                  </a:cubicBezTo>
                  <a:cubicBezTo>
                    <a:pt x="15446" y="21429"/>
                    <a:pt x="16158" y="20969"/>
                    <a:pt x="16542" y="20223"/>
                  </a:cubicBezTo>
                  <a:cubicBezTo>
                    <a:pt x="18405" y="16652"/>
                    <a:pt x="20031" y="12988"/>
                    <a:pt x="21397" y="9268"/>
                  </a:cubicBezTo>
                  <a:cubicBezTo>
                    <a:pt x="21453" y="9130"/>
                    <a:pt x="21487" y="8980"/>
                    <a:pt x="21510" y="8843"/>
                  </a:cubicBezTo>
                  <a:cubicBezTo>
                    <a:pt x="21566" y="8809"/>
                    <a:pt x="21566" y="8763"/>
                    <a:pt x="21577" y="8717"/>
                  </a:cubicBezTo>
                  <a:close/>
                </a:path>
              </a:pathLst>
            </a:custGeom>
            <a:solidFill>
              <a:srgbClr val="435846"/>
            </a:solidFill>
            <a:ln w="12700">
              <a:miter lim="400000"/>
            </a:ln>
          </p:spPr>
          <p:txBody>
            <a:bodyPr lIns="38100" tIns="38100" rIns="38100" bIns="38100" anchor="ctr"/>
            <a:lstStyle/>
            <a:p>
              <a:pPr>
                <a:defRPr sz="3000">
                  <a:solidFill>
                    <a:srgbClr val="FFFFFF"/>
                  </a:solidFill>
                </a:defRPr>
              </a:pPr>
              <a:endParaRPr/>
            </a:p>
          </p:txBody>
        </p:sp>
        <p:sp>
          <p:nvSpPr>
            <p:cNvPr id="70" name="Shape">
              <a:extLst>
                <a:ext uri="{FF2B5EF4-FFF2-40B4-BE49-F238E27FC236}">
                  <a16:creationId xmlns:a16="http://schemas.microsoft.com/office/drawing/2014/main" id="{29F28706-6C31-4132-A41E-897624592211}"/>
                </a:ext>
              </a:extLst>
            </p:cNvPr>
            <p:cNvSpPr/>
            <p:nvPr/>
          </p:nvSpPr>
          <p:spPr>
            <a:xfrm>
              <a:off x="8885865" y="4882404"/>
              <a:ext cx="1246248" cy="1109441"/>
            </a:xfrm>
            <a:custGeom>
              <a:avLst/>
              <a:gdLst/>
              <a:ahLst/>
              <a:cxnLst>
                <a:cxn ang="0">
                  <a:pos x="wd2" y="hd2"/>
                </a:cxn>
                <a:cxn ang="5400000">
                  <a:pos x="wd2" y="hd2"/>
                </a:cxn>
                <a:cxn ang="10800000">
                  <a:pos x="wd2" y="hd2"/>
                </a:cxn>
                <a:cxn ang="16200000">
                  <a:pos x="wd2" y="hd2"/>
                </a:cxn>
              </a:cxnLst>
              <a:rect l="0" t="0" r="r" b="b"/>
              <a:pathLst>
                <a:path w="21337" h="21524" extrusionOk="0">
                  <a:moveTo>
                    <a:pt x="21301" y="9923"/>
                  </a:moveTo>
                  <a:cubicBezTo>
                    <a:pt x="21309" y="9879"/>
                    <a:pt x="21317" y="9826"/>
                    <a:pt x="21325" y="9782"/>
                  </a:cubicBezTo>
                  <a:cubicBezTo>
                    <a:pt x="21340" y="9668"/>
                    <a:pt x="21340" y="9554"/>
                    <a:pt x="21332" y="9440"/>
                  </a:cubicBezTo>
                  <a:cubicBezTo>
                    <a:pt x="21332" y="9405"/>
                    <a:pt x="21332" y="9379"/>
                    <a:pt x="21332" y="9344"/>
                  </a:cubicBezTo>
                  <a:cubicBezTo>
                    <a:pt x="21317" y="9204"/>
                    <a:pt x="21294" y="9063"/>
                    <a:pt x="21255" y="8923"/>
                  </a:cubicBezTo>
                  <a:cubicBezTo>
                    <a:pt x="21255" y="8914"/>
                    <a:pt x="21255" y="8905"/>
                    <a:pt x="21247" y="8897"/>
                  </a:cubicBezTo>
                  <a:cubicBezTo>
                    <a:pt x="21239" y="8879"/>
                    <a:pt x="21224" y="8861"/>
                    <a:pt x="21216" y="8835"/>
                  </a:cubicBezTo>
                  <a:cubicBezTo>
                    <a:pt x="21177" y="8712"/>
                    <a:pt x="21123" y="8598"/>
                    <a:pt x="21061" y="8493"/>
                  </a:cubicBezTo>
                  <a:cubicBezTo>
                    <a:pt x="21038" y="8458"/>
                    <a:pt x="21023" y="8423"/>
                    <a:pt x="20999" y="8388"/>
                  </a:cubicBezTo>
                  <a:cubicBezTo>
                    <a:pt x="20914" y="8256"/>
                    <a:pt x="20821" y="8142"/>
                    <a:pt x="20705" y="8037"/>
                  </a:cubicBezTo>
                  <a:cubicBezTo>
                    <a:pt x="20705" y="8037"/>
                    <a:pt x="20705" y="8037"/>
                    <a:pt x="20705" y="8037"/>
                  </a:cubicBezTo>
                  <a:lnTo>
                    <a:pt x="17323" y="5047"/>
                  </a:lnTo>
                  <a:cubicBezTo>
                    <a:pt x="17339" y="5064"/>
                    <a:pt x="17347" y="5082"/>
                    <a:pt x="17362" y="5091"/>
                  </a:cubicBezTo>
                  <a:cubicBezTo>
                    <a:pt x="17285" y="5020"/>
                    <a:pt x="17207" y="4950"/>
                    <a:pt x="17122" y="4889"/>
                  </a:cubicBezTo>
                  <a:lnTo>
                    <a:pt x="9956" y="250"/>
                  </a:lnTo>
                  <a:cubicBezTo>
                    <a:pt x="9631" y="39"/>
                    <a:pt x="9267" y="-31"/>
                    <a:pt x="8919" y="13"/>
                  </a:cubicBezTo>
                  <a:cubicBezTo>
                    <a:pt x="8470" y="74"/>
                    <a:pt x="8052" y="337"/>
                    <a:pt x="7758" y="776"/>
                  </a:cubicBezTo>
                  <a:cubicBezTo>
                    <a:pt x="5552" y="4073"/>
                    <a:pt x="3122" y="7230"/>
                    <a:pt x="491" y="10230"/>
                  </a:cubicBezTo>
                  <a:cubicBezTo>
                    <a:pt x="-260" y="11089"/>
                    <a:pt x="-128" y="12501"/>
                    <a:pt x="746" y="13167"/>
                  </a:cubicBezTo>
                  <a:cubicBezTo>
                    <a:pt x="715" y="13141"/>
                    <a:pt x="684" y="13115"/>
                    <a:pt x="653" y="13089"/>
                  </a:cubicBezTo>
                  <a:lnTo>
                    <a:pt x="4035" y="16079"/>
                  </a:lnTo>
                  <a:cubicBezTo>
                    <a:pt x="4066" y="16105"/>
                    <a:pt x="4097" y="16132"/>
                    <a:pt x="4128" y="16158"/>
                  </a:cubicBezTo>
                  <a:lnTo>
                    <a:pt x="10753" y="21201"/>
                  </a:lnTo>
                  <a:cubicBezTo>
                    <a:pt x="11101" y="21464"/>
                    <a:pt x="11511" y="21569"/>
                    <a:pt x="11906" y="21508"/>
                  </a:cubicBezTo>
                  <a:cubicBezTo>
                    <a:pt x="12262" y="21455"/>
                    <a:pt x="12602" y="21280"/>
                    <a:pt x="12873" y="20981"/>
                  </a:cubicBezTo>
                  <a:cubicBezTo>
                    <a:pt x="15806" y="17754"/>
                    <a:pt x="18515" y="14334"/>
                    <a:pt x="20976" y="10747"/>
                  </a:cubicBezTo>
                  <a:cubicBezTo>
                    <a:pt x="21061" y="10624"/>
                    <a:pt x="21131" y="10484"/>
                    <a:pt x="21185" y="10352"/>
                  </a:cubicBezTo>
                  <a:cubicBezTo>
                    <a:pt x="21201" y="10309"/>
                    <a:pt x="21216" y="10265"/>
                    <a:pt x="21232" y="10221"/>
                  </a:cubicBezTo>
                  <a:cubicBezTo>
                    <a:pt x="21263" y="10124"/>
                    <a:pt x="21286" y="10028"/>
                    <a:pt x="21301" y="9923"/>
                  </a:cubicBezTo>
                  <a:close/>
                </a:path>
              </a:pathLst>
            </a:custGeom>
            <a:solidFill>
              <a:srgbClr val="425560"/>
            </a:solidFill>
            <a:ln w="12700">
              <a:miter lim="400000"/>
            </a:ln>
          </p:spPr>
          <p:txBody>
            <a:bodyPr lIns="38100" tIns="38100" rIns="38100" bIns="38100" anchor="ctr"/>
            <a:lstStyle/>
            <a:p>
              <a:pPr>
                <a:defRPr sz="3000">
                  <a:solidFill>
                    <a:srgbClr val="FFFFFF"/>
                  </a:solidFill>
                </a:defRPr>
              </a:pPr>
              <a:endParaRPr/>
            </a:p>
          </p:txBody>
        </p:sp>
        <p:sp>
          <p:nvSpPr>
            <p:cNvPr id="71" name="Shape">
              <a:extLst>
                <a:ext uri="{FF2B5EF4-FFF2-40B4-BE49-F238E27FC236}">
                  <a16:creationId xmlns:a16="http://schemas.microsoft.com/office/drawing/2014/main" id="{7050862E-A5BC-4ECC-B252-3F26587270D3}"/>
                </a:ext>
              </a:extLst>
            </p:cNvPr>
            <p:cNvSpPr/>
            <p:nvPr/>
          </p:nvSpPr>
          <p:spPr>
            <a:xfrm>
              <a:off x="6716140" y="2790562"/>
              <a:ext cx="887771" cy="945787"/>
            </a:xfrm>
            <a:custGeom>
              <a:avLst/>
              <a:gdLst/>
              <a:ahLst/>
              <a:cxnLst>
                <a:cxn ang="0">
                  <a:pos x="wd2" y="hd2"/>
                </a:cxn>
                <a:cxn ang="5400000">
                  <a:pos x="wd2" y="hd2"/>
                </a:cxn>
                <a:cxn ang="10800000">
                  <a:pos x="wd2" y="hd2"/>
                </a:cxn>
                <a:cxn ang="16200000">
                  <a:pos x="wd2" y="hd2"/>
                </a:cxn>
              </a:cxnLst>
              <a:rect l="0" t="0" r="r" b="b"/>
              <a:pathLst>
                <a:path w="21328" h="21542" extrusionOk="0">
                  <a:moveTo>
                    <a:pt x="21252" y="7759"/>
                  </a:moveTo>
                  <a:cubicBezTo>
                    <a:pt x="21230" y="7687"/>
                    <a:pt x="21219" y="7626"/>
                    <a:pt x="21198" y="7554"/>
                  </a:cubicBezTo>
                  <a:cubicBezTo>
                    <a:pt x="21187" y="7533"/>
                    <a:pt x="21187" y="7512"/>
                    <a:pt x="21187" y="7502"/>
                  </a:cubicBezTo>
                  <a:cubicBezTo>
                    <a:pt x="21176" y="7481"/>
                    <a:pt x="21165" y="7471"/>
                    <a:pt x="21165" y="7461"/>
                  </a:cubicBezTo>
                  <a:cubicBezTo>
                    <a:pt x="21100" y="7286"/>
                    <a:pt x="21002" y="7121"/>
                    <a:pt x="20894" y="6967"/>
                  </a:cubicBezTo>
                  <a:cubicBezTo>
                    <a:pt x="20883" y="6946"/>
                    <a:pt x="20861" y="6936"/>
                    <a:pt x="20850" y="6915"/>
                  </a:cubicBezTo>
                  <a:cubicBezTo>
                    <a:pt x="20731" y="6761"/>
                    <a:pt x="20579" y="6606"/>
                    <a:pt x="20416" y="6483"/>
                  </a:cubicBezTo>
                  <a:lnTo>
                    <a:pt x="15670" y="2972"/>
                  </a:lnTo>
                  <a:cubicBezTo>
                    <a:pt x="15692" y="2982"/>
                    <a:pt x="15703" y="3013"/>
                    <a:pt x="15724" y="3023"/>
                  </a:cubicBezTo>
                  <a:cubicBezTo>
                    <a:pt x="15529" y="2869"/>
                    <a:pt x="15301" y="2735"/>
                    <a:pt x="15040" y="2643"/>
                  </a:cubicBezTo>
                  <a:lnTo>
                    <a:pt x="8546" y="357"/>
                  </a:lnTo>
                  <a:lnTo>
                    <a:pt x="7927" y="141"/>
                  </a:lnTo>
                  <a:cubicBezTo>
                    <a:pt x="7558" y="7"/>
                    <a:pt x="7178" y="-24"/>
                    <a:pt x="6809" y="17"/>
                  </a:cubicBezTo>
                  <a:cubicBezTo>
                    <a:pt x="5940" y="120"/>
                    <a:pt x="5158" y="676"/>
                    <a:pt x="4854" y="1531"/>
                  </a:cubicBezTo>
                  <a:cubicBezTo>
                    <a:pt x="3616" y="4980"/>
                    <a:pt x="2074" y="8357"/>
                    <a:pt x="271" y="11651"/>
                  </a:cubicBezTo>
                  <a:cubicBezTo>
                    <a:pt x="-272" y="12629"/>
                    <a:pt x="32" y="13803"/>
                    <a:pt x="901" y="14451"/>
                  </a:cubicBezTo>
                  <a:cubicBezTo>
                    <a:pt x="901" y="14451"/>
                    <a:pt x="901" y="14451"/>
                    <a:pt x="901" y="14451"/>
                  </a:cubicBezTo>
                  <a:lnTo>
                    <a:pt x="5647" y="17962"/>
                  </a:lnTo>
                  <a:cubicBezTo>
                    <a:pt x="5777" y="18055"/>
                    <a:pt x="5918" y="18137"/>
                    <a:pt x="6070" y="18209"/>
                  </a:cubicBezTo>
                  <a:lnTo>
                    <a:pt x="6418" y="18374"/>
                  </a:lnTo>
                  <a:lnTo>
                    <a:pt x="12749" y="21319"/>
                  </a:lnTo>
                  <a:cubicBezTo>
                    <a:pt x="13172" y="21514"/>
                    <a:pt x="13628" y="21576"/>
                    <a:pt x="14074" y="21524"/>
                  </a:cubicBezTo>
                  <a:cubicBezTo>
                    <a:pt x="14823" y="21432"/>
                    <a:pt x="15518" y="21010"/>
                    <a:pt x="15909" y="20330"/>
                  </a:cubicBezTo>
                  <a:cubicBezTo>
                    <a:pt x="17994" y="16665"/>
                    <a:pt x="19775" y="12887"/>
                    <a:pt x="21198" y="9026"/>
                  </a:cubicBezTo>
                  <a:cubicBezTo>
                    <a:pt x="21241" y="8902"/>
                    <a:pt x="21274" y="8779"/>
                    <a:pt x="21295" y="8655"/>
                  </a:cubicBezTo>
                  <a:cubicBezTo>
                    <a:pt x="21306" y="8614"/>
                    <a:pt x="21306" y="8573"/>
                    <a:pt x="21306" y="8532"/>
                  </a:cubicBezTo>
                  <a:cubicBezTo>
                    <a:pt x="21317" y="8449"/>
                    <a:pt x="21328" y="8367"/>
                    <a:pt x="21328" y="8284"/>
                  </a:cubicBezTo>
                  <a:cubicBezTo>
                    <a:pt x="21328" y="8233"/>
                    <a:pt x="21317" y="8192"/>
                    <a:pt x="21317" y="8140"/>
                  </a:cubicBezTo>
                  <a:cubicBezTo>
                    <a:pt x="21317" y="8068"/>
                    <a:pt x="21306" y="7996"/>
                    <a:pt x="21295" y="7914"/>
                  </a:cubicBezTo>
                  <a:cubicBezTo>
                    <a:pt x="21285" y="7852"/>
                    <a:pt x="21274" y="7811"/>
                    <a:pt x="21252" y="7759"/>
                  </a:cubicBezTo>
                  <a:close/>
                </a:path>
              </a:pathLst>
            </a:custGeom>
            <a:solidFill>
              <a:srgbClr val="548984"/>
            </a:solidFill>
            <a:ln w="12700">
              <a:miter lim="400000"/>
            </a:ln>
          </p:spPr>
          <p:txBody>
            <a:bodyPr lIns="38100" tIns="38100" rIns="38100" bIns="38100" anchor="ctr"/>
            <a:lstStyle/>
            <a:p>
              <a:pPr>
                <a:defRPr sz="3000">
                  <a:solidFill>
                    <a:srgbClr val="FFFFFF"/>
                  </a:solidFill>
                </a:defRPr>
              </a:pPr>
              <a:endParaRPr/>
            </a:p>
          </p:txBody>
        </p:sp>
        <p:sp>
          <p:nvSpPr>
            <p:cNvPr id="72" name="Shape">
              <a:extLst>
                <a:ext uri="{FF2B5EF4-FFF2-40B4-BE49-F238E27FC236}">
                  <a16:creationId xmlns:a16="http://schemas.microsoft.com/office/drawing/2014/main" id="{09642A02-B965-402D-B40F-5FD06B1F61A9}"/>
                </a:ext>
              </a:extLst>
            </p:cNvPr>
            <p:cNvSpPr/>
            <p:nvPr/>
          </p:nvSpPr>
          <p:spPr>
            <a:xfrm>
              <a:off x="6716140" y="2790559"/>
              <a:ext cx="690403" cy="791653"/>
            </a:xfrm>
            <a:custGeom>
              <a:avLst/>
              <a:gdLst/>
              <a:ahLst/>
              <a:cxnLst>
                <a:cxn ang="0">
                  <a:pos x="wd2" y="hd2"/>
                </a:cxn>
                <a:cxn ang="5400000">
                  <a:pos x="wd2" y="hd2"/>
                </a:cxn>
                <a:cxn ang="10800000">
                  <a:pos x="wd2" y="hd2"/>
                </a:cxn>
                <a:cxn ang="16200000">
                  <a:pos x="wd2" y="hd2"/>
                </a:cxn>
              </a:cxnLst>
              <a:rect l="0" t="0" r="r" b="b"/>
              <a:pathLst>
                <a:path w="20801" h="21530" extrusionOk="0">
                  <a:moveTo>
                    <a:pt x="8553" y="20"/>
                  </a:moveTo>
                  <a:cubicBezTo>
                    <a:pt x="9016" y="-29"/>
                    <a:pt x="9492" y="8"/>
                    <a:pt x="9955" y="168"/>
                  </a:cubicBezTo>
                  <a:lnTo>
                    <a:pt x="10732" y="426"/>
                  </a:lnTo>
                  <a:lnTo>
                    <a:pt x="18876" y="3155"/>
                  </a:lnTo>
                  <a:cubicBezTo>
                    <a:pt x="20401" y="3671"/>
                    <a:pt x="21164" y="5196"/>
                    <a:pt x="20633" y="6585"/>
                  </a:cubicBezTo>
                  <a:cubicBezTo>
                    <a:pt x="18849" y="11195"/>
                    <a:pt x="16615" y="15707"/>
                    <a:pt x="14000" y="20083"/>
                  </a:cubicBezTo>
                  <a:cubicBezTo>
                    <a:pt x="13510" y="20895"/>
                    <a:pt x="12638" y="21411"/>
                    <a:pt x="11699" y="21509"/>
                  </a:cubicBezTo>
                  <a:cubicBezTo>
                    <a:pt x="11154" y="21571"/>
                    <a:pt x="10568" y="21497"/>
                    <a:pt x="10037" y="21264"/>
                  </a:cubicBezTo>
                  <a:lnTo>
                    <a:pt x="2097" y="17748"/>
                  </a:lnTo>
                  <a:lnTo>
                    <a:pt x="1661" y="17551"/>
                  </a:lnTo>
                  <a:cubicBezTo>
                    <a:pt x="163" y="16899"/>
                    <a:pt x="-436" y="15252"/>
                    <a:pt x="340" y="13912"/>
                  </a:cubicBezTo>
                  <a:cubicBezTo>
                    <a:pt x="2601" y="9978"/>
                    <a:pt x="4535" y="5946"/>
                    <a:pt x="6088" y="1827"/>
                  </a:cubicBezTo>
                  <a:cubicBezTo>
                    <a:pt x="6483" y="807"/>
                    <a:pt x="7463" y="143"/>
                    <a:pt x="8553" y="20"/>
                  </a:cubicBezTo>
                  <a:close/>
                </a:path>
              </a:pathLst>
            </a:custGeom>
            <a:solidFill>
              <a:srgbClr val="81C3BD"/>
            </a:solidFill>
            <a:ln w="12700">
              <a:miter lim="400000"/>
            </a:ln>
          </p:spPr>
          <p:txBody>
            <a:bodyPr lIns="38100" tIns="38100" rIns="38100" bIns="38100" anchor="ctr"/>
            <a:lstStyle/>
            <a:p>
              <a:pPr>
                <a:defRPr sz="3000">
                  <a:solidFill>
                    <a:srgbClr val="FFFFFF"/>
                  </a:solidFill>
                </a:defRPr>
              </a:pPr>
              <a:endParaRPr/>
            </a:p>
          </p:txBody>
        </p:sp>
        <p:sp>
          <p:nvSpPr>
            <p:cNvPr id="73" name="Shape">
              <a:extLst>
                <a:ext uri="{FF2B5EF4-FFF2-40B4-BE49-F238E27FC236}">
                  <a16:creationId xmlns:a16="http://schemas.microsoft.com/office/drawing/2014/main" id="{9A822E98-6B8C-4BC3-8512-C29A33BF3706}"/>
                </a:ext>
              </a:extLst>
            </p:cNvPr>
            <p:cNvSpPr/>
            <p:nvPr/>
          </p:nvSpPr>
          <p:spPr>
            <a:xfrm>
              <a:off x="9016087" y="3818885"/>
              <a:ext cx="666531" cy="694902"/>
            </a:xfrm>
            <a:custGeom>
              <a:avLst/>
              <a:gdLst/>
              <a:ahLst/>
              <a:cxnLst>
                <a:cxn ang="0">
                  <a:pos x="wd2" y="hd2"/>
                </a:cxn>
                <a:cxn ang="5400000">
                  <a:pos x="wd2" y="hd2"/>
                </a:cxn>
                <a:cxn ang="10800000">
                  <a:pos x="wd2" y="hd2"/>
                </a:cxn>
                <a:cxn ang="16200000">
                  <a:pos x="wd2" y="hd2"/>
                </a:cxn>
              </a:cxnLst>
              <a:rect l="0" t="0" r="r" b="b"/>
              <a:pathLst>
                <a:path w="20655" h="21548" extrusionOk="0">
                  <a:moveTo>
                    <a:pt x="8021" y="22"/>
                  </a:moveTo>
                  <a:cubicBezTo>
                    <a:pt x="8399" y="-20"/>
                    <a:pt x="8791" y="-6"/>
                    <a:pt x="9183" y="92"/>
                  </a:cubicBezTo>
                  <a:lnTo>
                    <a:pt x="11677" y="737"/>
                  </a:lnTo>
                  <a:lnTo>
                    <a:pt x="18372" y="2489"/>
                  </a:lnTo>
                  <a:cubicBezTo>
                    <a:pt x="20137" y="2938"/>
                    <a:pt x="21090" y="4830"/>
                    <a:pt x="20460" y="6554"/>
                  </a:cubicBezTo>
                  <a:cubicBezTo>
                    <a:pt x="18765" y="11095"/>
                    <a:pt x="16748" y="15553"/>
                    <a:pt x="14436" y="19926"/>
                  </a:cubicBezTo>
                  <a:cubicBezTo>
                    <a:pt x="13960" y="20837"/>
                    <a:pt x="13064" y="21398"/>
                    <a:pt x="12111" y="21524"/>
                  </a:cubicBezTo>
                  <a:cubicBezTo>
                    <a:pt x="11663" y="21580"/>
                    <a:pt x="11186" y="21538"/>
                    <a:pt x="10738" y="21384"/>
                  </a:cubicBezTo>
                  <a:lnTo>
                    <a:pt x="4155" y="19155"/>
                  </a:lnTo>
                  <a:lnTo>
                    <a:pt x="2067" y="18454"/>
                  </a:lnTo>
                  <a:cubicBezTo>
                    <a:pt x="316" y="17852"/>
                    <a:pt x="-510" y="15847"/>
                    <a:pt x="330" y="14193"/>
                  </a:cubicBezTo>
                  <a:cubicBezTo>
                    <a:pt x="2334" y="10212"/>
                    <a:pt x="4071" y="6162"/>
                    <a:pt x="5527" y="2041"/>
                  </a:cubicBezTo>
                  <a:cubicBezTo>
                    <a:pt x="5892" y="905"/>
                    <a:pt x="6900" y="162"/>
                    <a:pt x="8021" y="22"/>
                  </a:cubicBezTo>
                  <a:close/>
                </a:path>
              </a:pathLst>
            </a:custGeom>
            <a:solidFill>
              <a:srgbClr val="5D735E"/>
            </a:solidFill>
            <a:ln w="12700">
              <a:miter lim="400000"/>
            </a:ln>
          </p:spPr>
          <p:txBody>
            <a:bodyPr lIns="38100" tIns="38100" rIns="38100" bIns="38100" anchor="ctr"/>
            <a:lstStyle/>
            <a:p>
              <a:pPr>
                <a:defRPr sz="3000">
                  <a:solidFill>
                    <a:srgbClr val="FFFFFF"/>
                  </a:solidFill>
                </a:defRPr>
              </a:pPr>
              <a:endParaRPr/>
            </a:p>
          </p:txBody>
        </p:sp>
        <p:sp>
          <p:nvSpPr>
            <p:cNvPr id="74" name="Shape">
              <a:extLst>
                <a:ext uri="{FF2B5EF4-FFF2-40B4-BE49-F238E27FC236}">
                  <a16:creationId xmlns:a16="http://schemas.microsoft.com/office/drawing/2014/main" id="{0E7A8E84-5944-4232-948A-88BBE2636B4E}"/>
                </a:ext>
              </a:extLst>
            </p:cNvPr>
            <p:cNvSpPr/>
            <p:nvPr/>
          </p:nvSpPr>
          <p:spPr>
            <a:xfrm>
              <a:off x="8885861" y="4882408"/>
              <a:ext cx="1049564" cy="955308"/>
            </a:xfrm>
            <a:custGeom>
              <a:avLst/>
              <a:gdLst/>
              <a:ahLst/>
              <a:cxnLst>
                <a:cxn ang="0">
                  <a:pos x="wd2" y="hd2"/>
                </a:cxn>
                <a:cxn ang="5400000">
                  <a:pos x="wd2" y="hd2"/>
                </a:cxn>
                <a:cxn ang="10800000">
                  <a:pos x="wd2" y="hd2"/>
                </a:cxn>
                <a:cxn ang="16200000">
                  <a:pos x="wd2" y="hd2"/>
                </a:cxn>
              </a:cxnLst>
              <a:rect l="0" t="0" r="r" b="b"/>
              <a:pathLst>
                <a:path w="20976" h="21512" extrusionOk="0">
                  <a:moveTo>
                    <a:pt x="10410" y="18"/>
                  </a:moveTo>
                  <a:cubicBezTo>
                    <a:pt x="10817" y="-43"/>
                    <a:pt x="11241" y="49"/>
                    <a:pt x="11621" y="293"/>
                  </a:cubicBezTo>
                  <a:lnTo>
                    <a:pt x="19986" y="5678"/>
                  </a:lnTo>
                  <a:cubicBezTo>
                    <a:pt x="21043" y="6360"/>
                    <a:pt x="21296" y="7927"/>
                    <a:pt x="20537" y="9006"/>
                  </a:cubicBezTo>
                  <a:cubicBezTo>
                    <a:pt x="17655" y="13169"/>
                    <a:pt x="14503" y="17139"/>
                    <a:pt x="11079" y="20885"/>
                  </a:cubicBezTo>
                  <a:cubicBezTo>
                    <a:pt x="10762" y="21231"/>
                    <a:pt x="10365" y="21435"/>
                    <a:pt x="9949" y="21496"/>
                  </a:cubicBezTo>
                  <a:cubicBezTo>
                    <a:pt x="9489" y="21557"/>
                    <a:pt x="9001" y="21445"/>
                    <a:pt x="8603" y="21140"/>
                  </a:cubicBezTo>
                  <a:lnTo>
                    <a:pt x="870" y="15287"/>
                  </a:lnTo>
                  <a:cubicBezTo>
                    <a:pt x="-150" y="14513"/>
                    <a:pt x="-304" y="12864"/>
                    <a:pt x="572" y="11877"/>
                  </a:cubicBezTo>
                  <a:cubicBezTo>
                    <a:pt x="3644" y="8396"/>
                    <a:pt x="6480" y="4731"/>
                    <a:pt x="9055" y="904"/>
                  </a:cubicBezTo>
                  <a:cubicBezTo>
                    <a:pt x="9398" y="405"/>
                    <a:pt x="9886" y="100"/>
                    <a:pt x="10410" y="18"/>
                  </a:cubicBezTo>
                  <a:close/>
                </a:path>
              </a:pathLst>
            </a:custGeom>
            <a:solidFill>
              <a:srgbClr val="647987"/>
            </a:solidFill>
            <a:ln w="12700">
              <a:miter lim="400000"/>
            </a:ln>
          </p:spPr>
          <p:txBody>
            <a:bodyPr lIns="38100" tIns="38100" rIns="38100" bIns="38100" anchor="ctr"/>
            <a:lstStyle/>
            <a:p>
              <a:pPr>
                <a:defRPr sz="3000">
                  <a:solidFill>
                    <a:srgbClr val="FFFFFF"/>
                  </a:solidFill>
                </a:defRPr>
              </a:pPr>
              <a:endParaRPr/>
            </a:p>
          </p:txBody>
        </p:sp>
      </p:grpSp>
    </p:spTree>
    <p:extLst>
      <p:ext uri="{BB962C8B-B14F-4D97-AF65-F5344CB8AC3E}">
        <p14:creationId xmlns:p14="http://schemas.microsoft.com/office/powerpoint/2010/main" val="147552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Τίτλος και περιεχόμενο">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881031" y="6356222"/>
            <a:ext cx="2057400" cy="365125"/>
          </a:xfrm>
        </p:spPr>
        <p:txBody>
          <a:bodyPr lIns="548640"/>
          <a:lstStyle>
            <a:lvl1pPr algn="r">
              <a:defRPr>
                <a:solidFill>
                  <a:srgbClr val="BA9139"/>
                </a:solidFill>
              </a:defRPr>
            </a:lvl1pPr>
          </a:lstStyle>
          <a:p>
            <a:fld id="{34D980EC-6CBC-42F5-A94B-1BCFCEFA1BE0}" type="slidenum">
              <a:rPr lang="en-US" smtClean="0"/>
              <a:pPr/>
              <a:t>‹#›</a:t>
            </a:fld>
            <a:endParaRPr lang="en-US"/>
          </a:p>
        </p:txBody>
      </p:sp>
      <p:sp>
        <p:nvSpPr>
          <p:cNvPr id="3" name="Content Placeholder 2"/>
          <p:cNvSpPr>
            <a:spLocks noGrp="1"/>
          </p:cNvSpPr>
          <p:nvPr>
            <p:ph idx="1"/>
          </p:nvPr>
        </p:nvSpPr>
        <p:spPr>
          <a:xfrm>
            <a:off x="1688398" y="1825625"/>
            <a:ext cx="6838396" cy="4351339"/>
          </a:xfrm>
        </p:spPr>
        <p:txBody>
          <a:bodyPr>
            <a:normAutofit/>
          </a:bodyPr>
          <a:lstStyle>
            <a:lvl1pPr>
              <a:spcAft>
                <a:spcPts val="900"/>
              </a:spcAft>
              <a:defRPr sz="2000">
                <a:solidFill>
                  <a:schemeClr val="tx2">
                    <a:lumMod val="50000"/>
                  </a:schemeClr>
                </a:solidFill>
              </a:defRPr>
            </a:lvl1pPr>
            <a:lvl2pPr>
              <a:spcAft>
                <a:spcPts val="900"/>
              </a:spcAft>
              <a:defRPr sz="1800">
                <a:solidFill>
                  <a:schemeClr val="tx2">
                    <a:lumMod val="50000"/>
                  </a:schemeClr>
                </a:solidFill>
              </a:defRPr>
            </a:lvl2pPr>
            <a:lvl3pPr>
              <a:spcAft>
                <a:spcPts val="900"/>
              </a:spcAft>
              <a:defRPr sz="1400">
                <a:solidFill>
                  <a:schemeClr val="tx2">
                    <a:lumMod val="50000"/>
                  </a:schemeClr>
                </a:solidFill>
              </a:defRPr>
            </a:lvl3pPr>
            <a:lvl4pPr>
              <a:spcAft>
                <a:spcPts val="900"/>
              </a:spcAft>
              <a:defRPr sz="1400">
                <a:solidFill>
                  <a:schemeClr val="tx2">
                    <a:lumMod val="50000"/>
                  </a:schemeClr>
                </a:solidFill>
              </a:defRPr>
            </a:lvl4pPr>
            <a:lvl5pPr>
              <a:spcAft>
                <a:spcPts val="900"/>
              </a:spcAft>
              <a:defRPr sz="1400">
                <a:solidFill>
                  <a:schemeClr val="tx2">
                    <a:lumMod val="50000"/>
                  </a:schemeClr>
                </a:solidFill>
              </a:defRPr>
            </a:lvl5p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2" name="Title 1"/>
          <p:cNvSpPr>
            <a:spLocks noGrp="1"/>
          </p:cNvSpPr>
          <p:nvPr>
            <p:ph type="title"/>
          </p:nvPr>
        </p:nvSpPr>
        <p:spPr>
          <a:xfrm>
            <a:off x="1688398" y="365126"/>
            <a:ext cx="6826952" cy="1325563"/>
          </a:xfrm>
        </p:spPr>
        <p:txBody>
          <a:bodyPr>
            <a:normAutofit/>
          </a:bodyPr>
          <a:lstStyle>
            <a:lvl1pPr>
              <a:defRPr sz="3600"/>
            </a:lvl1pPr>
          </a:lstStyle>
          <a:p>
            <a:r>
              <a:rPr lang="el-GR" dirty="0"/>
              <a:t>Κάντε κλικ για να επεξεργαστείτε τον τίτλο υποδείγματος</a:t>
            </a:r>
            <a:endParaRPr lang="en-US" dirty="0"/>
          </a:p>
        </p:txBody>
      </p:sp>
      <p:grpSp>
        <p:nvGrpSpPr>
          <p:cNvPr id="42" name="Group 41">
            <a:extLst>
              <a:ext uri="{FF2B5EF4-FFF2-40B4-BE49-F238E27FC236}">
                <a16:creationId xmlns:a16="http://schemas.microsoft.com/office/drawing/2014/main" id="{1AF792EE-7A72-4F29-9075-5404144C96C0}"/>
              </a:ext>
            </a:extLst>
          </p:cNvPr>
          <p:cNvGrpSpPr/>
          <p:nvPr userDrawn="1"/>
        </p:nvGrpSpPr>
        <p:grpSpPr>
          <a:xfrm>
            <a:off x="123970" y="3800476"/>
            <a:ext cx="1533380" cy="3057524"/>
            <a:chOff x="4230000" y="794689"/>
            <a:chExt cx="5902113" cy="6063310"/>
          </a:xfrm>
        </p:grpSpPr>
        <p:sp>
          <p:nvSpPr>
            <p:cNvPr id="44" name="Shape">
              <a:extLst>
                <a:ext uri="{FF2B5EF4-FFF2-40B4-BE49-F238E27FC236}">
                  <a16:creationId xmlns:a16="http://schemas.microsoft.com/office/drawing/2014/main" id="{53EB0416-8B59-45D6-A74A-85B69ADF8DBF}"/>
                </a:ext>
              </a:extLst>
            </p:cNvPr>
            <p:cNvSpPr/>
            <p:nvPr/>
          </p:nvSpPr>
          <p:spPr>
            <a:xfrm>
              <a:off x="5947697" y="3345521"/>
              <a:ext cx="723490" cy="845789"/>
            </a:xfrm>
            <a:custGeom>
              <a:avLst/>
              <a:gdLst/>
              <a:ahLst/>
              <a:cxnLst>
                <a:cxn ang="0">
                  <a:pos x="wd2" y="hd2"/>
                </a:cxn>
                <a:cxn ang="5400000">
                  <a:pos x="wd2" y="hd2"/>
                </a:cxn>
                <a:cxn ang="10800000">
                  <a:pos x="wd2" y="hd2"/>
                </a:cxn>
                <a:cxn ang="16200000">
                  <a:pos x="wd2" y="hd2"/>
                </a:cxn>
              </a:cxnLst>
              <a:rect l="0" t="0" r="r" b="b"/>
              <a:pathLst>
                <a:path w="21223" h="21567" extrusionOk="0">
                  <a:moveTo>
                    <a:pt x="21170" y="8127"/>
                  </a:moveTo>
                  <a:cubicBezTo>
                    <a:pt x="21183" y="8069"/>
                    <a:pt x="21183" y="8012"/>
                    <a:pt x="21196" y="7954"/>
                  </a:cubicBezTo>
                  <a:cubicBezTo>
                    <a:pt x="21210" y="7862"/>
                    <a:pt x="21223" y="7770"/>
                    <a:pt x="21223" y="7677"/>
                  </a:cubicBezTo>
                  <a:cubicBezTo>
                    <a:pt x="21223" y="7620"/>
                    <a:pt x="21223" y="7562"/>
                    <a:pt x="21223" y="7493"/>
                  </a:cubicBezTo>
                  <a:cubicBezTo>
                    <a:pt x="21223" y="7401"/>
                    <a:pt x="21210" y="7320"/>
                    <a:pt x="21196" y="7228"/>
                  </a:cubicBezTo>
                  <a:cubicBezTo>
                    <a:pt x="21196" y="7193"/>
                    <a:pt x="21196" y="7159"/>
                    <a:pt x="21183" y="7124"/>
                  </a:cubicBezTo>
                  <a:cubicBezTo>
                    <a:pt x="21183" y="7101"/>
                    <a:pt x="21170" y="7090"/>
                    <a:pt x="21157" y="7078"/>
                  </a:cubicBezTo>
                  <a:cubicBezTo>
                    <a:pt x="21104" y="6882"/>
                    <a:pt x="21037" y="6686"/>
                    <a:pt x="20931" y="6502"/>
                  </a:cubicBezTo>
                  <a:cubicBezTo>
                    <a:pt x="20918" y="6467"/>
                    <a:pt x="20892" y="6444"/>
                    <a:pt x="20878" y="6410"/>
                  </a:cubicBezTo>
                  <a:cubicBezTo>
                    <a:pt x="20759" y="6225"/>
                    <a:pt x="20626" y="6041"/>
                    <a:pt x="20441" y="5879"/>
                  </a:cubicBezTo>
                  <a:lnTo>
                    <a:pt x="15362" y="1269"/>
                  </a:lnTo>
                  <a:cubicBezTo>
                    <a:pt x="15389" y="1292"/>
                    <a:pt x="15402" y="1327"/>
                    <a:pt x="15429" y="1350"/>
                  </a:cubicBezTo>
                  <a:cubicBezTo>
                    <a:pt x="15256" y="1177"/>
                    <a:pt x="15057" y="1015"/>
                    <a:pt x="14832" y="888"/>
                  </a:cubicBezTo>
                  <a:lnTo>
                    <a:pt x="13904" y="381"/>
                  </a:lnTo>
                  <a:cubicBezTo>
                    <a:pt x="13440" y="128"/>
                    <a:pt x="12936" y="1"/>
                    <a:pt x="12419" y="1"/>
                  </a:cubicBezTo>
                  <a:cubicBezTo>
                    <a:pt x="11424" y="-22"/>
                    <a:pt x="10430" y="404"/>
                    <a:pt x="9873" y="1211"/>
                  </a:cubicBezTo>
                  <a:cubicBezTo>
                    <a:pt x="7181" y="5073"/>
                    <a:pt x="4105" y="8784"/>
                    <a:pt x="684" y="12288"/>
                  </a:cubicBezTo>
                  <a:cubicBezTo>
                    <a:pt x="-377" y="13383"/>
                    <a:pt x="-178" y="15008"/>
                    <a:pt x="1108" y="15884"/>
                  </a:cubicBezTo>
                  <a:cubicBezTo>
                    <a:pt x="1002" y="15804"/>
                    <a:pt x="896" y="15723"/>
                    <a:pt x="803" y="15642"/>
                  </a:cubicBezTo>
                  <a:lnTo>
                    <a:pt x="5882" y="20253"/>
                  </a:lnTo>
                  <a:cubicBezTo>
                    <a:pt x="5974" y="20333"/>
                    <a:pt x="6080" y="20414"/>
                    <a:pt x="6187" y="20495"/>
                  </a:cubicBezTo>
                  <a:lnTo>
                    <a:pt x="6982" y="21025"/>
                  </a:lnTo>
                  <a:cubicBezTo>
                    <a:pt x="7499" y="21382"/>
                    <a:pt x="8109" y="21555"/>
                    <a:pt x="8719" y="21566"/>
                  </a:cubicBezTo>
                  <a:cubicBezTo>
                    <a:pt x="9555" y="21578"/>
                    <a:pt x="10377" y="21290"/>
                    <a:pt x="10960" y="20702"/>
                  </a:cubicBezTo>
                  <a:cubicBezTo>
                    <a:pt x="14633" y="16991"/>
                    <a:pt x="17921" y="13072"/>
                    <a:pt x="20799" y="8980"/>
                  </a:cubicBezTo>
                  <a:cubicBezTo>
                    <a:pt x="20892" y="8842"/>
                    <a:pt x="20971" y="8703"/>
                    <a:pt x="21037" y="8565"/>
                  </a:cubicBezTo>
                  <a:cubicBezTo>
                    <a:pt x="21064" y="8519"/>
                    <a:pt x="21077" y="8473"/>
                    <a:pt x="21090" y="8415"/>
                  </a:cubicBezTo>
                  <a:cubicBezTo>
                    <a:pt x="21117" y="8323"/>
                    <a:pt x="21157" y="8219"/>
                    <a:pt x="21170" y="8127"/>
                  </a:cubicBezTo>
                  <a:close/>
                </a:path>
              </a:pathLst>
            </a:custGeom>
            <a:solidFill>
              <a:srgbClr val="3B6C68"/>
            </a:solidFill>
            <a:ln w="12700">
              <a:miter lim="400000"/>
            </a:ln>
          </p:spPr>
          <p:txBody>
            <a:bodyPr lIns="38100" tIns="38100" rIns="38100" bIns="38100" anchor="ctr"/>
            <a:lstStyle/>
            <a:p>
              <a:pPr>
                <a:defRPr sz="3000">
                  <a:solidFill>
                    <a:srgbClr val="FFFFFF"/>
                  </a:solidFill>
                </a:defRPr>
              </a:pPr>
              <a:endParaRPr/>
            </a:p>
          </p:txBody>
        </p:sp>
        <p:sp>
          <p:nvSpPr>
            <p:cNvPr id="45" name="Shape">
              <a:extLst>
                <a:ext uri="{FF2B5EF4-FFF2-40B4-BE49-F238E27FC236}">
                  <a16:creationId xmlns:a16="http://schemas.microsoft.com/office/drawing/2014/main" id="{80FDBA1C-1D47-41E1-9333-9E0CAE0145A1}"/>
                </a:ext>
              </a:extLst>
            </p:cNvPr>
            <p:cNvSpPr/>
            <p:nvPr/>
          </p:nvSpPr>
          <p:spPr>
            <a:xfrm>
              <a:off x="5953324" y="3345518"/>
              <a:ext cx="550542" cy="664506"/>
            </a:xfrm>
            <a:custGeom>
              <a:avLst/>
              <a:gdLst/>
              <a:ahLst/>
              <a:cxnLst>
                <a:cxn ang="0">
                  <a:pos x="wd2" y="hd2"/>
                </a:cxn>
                <a:cxn ang="5400000">
                  <a:pos x="wd2" y="hd2"/>
                </a:cxn>
                <a:cxn ang="10800000">
                  <a:pos x="wd2" y="hd2"/>
                </a:cxn>
                <a:cxn ang="16200000">
                  <a:pos x="wd2" y="hd2"/>
                </a:cxn>
              </a:cxnLst>
              <a:rect l="0" t="0" r="r" b="b"/>
              <a:pathLst>
                <a:path w="20617" h="21571" extrusionOk="0">
                  <a:moveTo>
                    <a:pt x="15832" y="1"/>
                  </a:moveTo>
                  <a:cubicBezTo>
                    <a:pt x="16475" y="15"/>
                    <a:pt x="17135" y="177"/>
                    <a:pt x="17727" y="485"/>
                  </a:cubicBezTo>
                  <a:lnTo>
                    <a:pt x="18912" y="1130"/>
                  </a:lnTo>
                  <a:cubicBezTo>
                    <a:pt x="20639" y="2070"/>
                    <a:pt x="21113" y="4036"/>
                    <a:pt x="20063" y="5547"/>
                  </a:cubicBezTo>
                  <a:cubicBezTo>
                    <a:pt x="16390" y="10757"/>
                    <a:pt x="12192" y="15760"/>
                    <a:pt x="7503" y="20471"/>
                  </a:cubicBezTo>
                  <a:cubicBezTo>
                    <a:pt x="6758" y="21219"/>
                    <a:pt x="5709" y="21586"/>
                    <a:pt x="4642" y="21571"/>
                  </a:cubicBezTo>
                  <a:cubicBezTo>
                    <a:pt x="3863" y="21557"/>
                    <a:pt x="3085" y="21336"/>
                    <a:pt x="2425" y="20882"/>
                  </a:cubicBezTo>
                  <a:lnTo>
                    <a:pt x="1409" y="20207"/>
                  </a:lnTo>
                  <a:cubicBezTo>
                    <a:pt x="-216" y="19106"/>
                    <a:pt x="-487" y="17022"/>
                    <a:pt x="867" y="15628"/>
                  </a:cubicBezTo>
                  <a:cubicBezTo>
                    <a:pt x="5235" y="11168"/>
                    <a:pt x="9145" y="6443"/>
                    <a:pt x="12598" y="1527"/>
                  </a:cubicBezTo>
                  <a:cubicBezTo>
                    <a:pt x="13292" y="529"/>
                    <a:pt x="14545" y="-14"/>
                    <a:pt x="15832" y="1"/>
                  </a:cubicBezTo>
                  <a:close/>
                </a:path>
              </a:pathLst>
            </a:custGeom>
            <a:solidFill>
              <a:srgbClr val="579894"/>
            </a:solidFill>
            <a:ln w="12700">
              <a:miter lim="400000"/>
            </a:ln>
          </p:spPr>
          <p:txBody>
            <a:bodyPr lIns="38100" tIns="38100" rIns="38100" bIns="38100" anchor="ctr"/>
            <a:lstStyle/>
            <a:p>
              <a:pPr>
                <a:defRPr sz="3000">
                  <a:solidFill>
                    <a:srgbClr val="FFFFFF"/>
                  </a:solidFill>
                </a:defRPr>
              </a:pPr>
              <a:endParaRPr/>
            </a:p>
          </p:txBody>
        </p:sp>
        <p:sp>
          <p:nvSpPr>
            <p:cNvPr id="47" name="Shape">
              <a:extLst>
                <a:ext uri="{FF2B5EF4-FFF2-40B4-BE49-F238E27FC236}">
                  <a16:creationId xmlns:a16="http://schemas.microsoft.com/office/drawing/2014/main" id="{F6F4D62C-6AEE-47F9-9099-E2EE5A7CC19E}"/>
                </a:ext>
              </a:extLst>
            </p:cNvPr>
            <p:cNvSpPr/>
            <p:nvPr/>
          </p:nvSpPr>
          <p:spPr>
            <a:xfrm>
              <a:off x="4772431" y="3661939"/>
              <a:ext cx="1126871" cy="949275"/>
            </a:xfrm>
            <a:custGeom>
              <a:avLst/>
              <a:gdLst/>
              <a:ahLst/>
              <a:cxnLst>
                <a:cxn ang="0">
                  <a:pos x="wd2" y="hd2"/>
                </a:cxn>
                <a:cxn ang="5400000">
                  <a:pos x="wd2" y="hd2"/>
                </a:cxn>
                <a:cxn ang="10800000">
                  <a:pos x="wd2" y="hd2"/>
                </a:cxn>
                <a:cxn ang="16200000">
                  <a:pos x="wd2" y="hd2"/>
                </a:cxn>
              </a:cxnLst>
              <a:rect l="0" t="0" r="r" b="b"/>
              <a:pathLst>
                <a:path w="21284" h="21508" extrusionOk="0">
                  <a:moveTo>
                    <a:pt x="21169" y="6518"/>
                  </a:moveTo>
                  <a:cubicBezTo>
                    <a:pt x="21169" y="6508"/>
                    <a:pt x="21169" y="6487"/>
                    <a:pt x="21161" y="6477"/>
                  </a:cubicBezTo>
                  <a:cubicBezTo>
                    <a:pt x="21152" y="6446"/>
                    <a:pt x="21135" y="6425"/>
                    <a:pt x="21127" y="6395"/>
                  </a:cubicBezTo>
                  <a:cubicBezTo>
                    <a:pt x="21084" y="6262"/>
                    <a:pt x="21024" y="6129"/>
                    <a:pt x="20965" y="6016"/>
                  </a:cubicBezTo>
                  <a:cubicBezTo>
                    <a:pt x="20939" y="5975"/>
                    <a:pt x="20913" y="5924"/>
                    <a:pt x="20888" y="5883"/>
                  </a:cubicBezTo>
                  <a:cubicBezTo>
                    <a:pt x="20794" y="5729"/>
                    <a:pt x="20683" y="5586"/>
                    <a:pt x="20555" y="5473"/>
                  </a:cubicBezTo>
                  <a:lnTo>
                    <a:pt x="16824" y="1981"/>
                  </a:lnTo>
                  <a:cubicBezTo>
                    <a:pt x="16841" y="1991"/>
                    <a:pt x="16849" y="2011"/>
                    <a:pt x="16867" y="2032"/>
                  </a:cubicBezTo>
                  <a:cubicBezTo>
                    <a:pt x="16773" y="1940"/>
                    <a:pt x="16679" y="1858"/>
                    <a:pt x="16576" y="1786"/>
                  </a:cubicBezTo>
                  <a:lnTo>
                    <a:pt x="14246" y="281"/>
                  </a:lnTo>
                  <a:cubicBezTo>
                    <a:pt x="13887" y="45"/>
                    <a:pt x="13486" y="-37"/>
                    <a:pt x="13101" y="14"/>
                  </a:cubicBezTo>
                  <a:cubicBezTo>
                    <a:pt x="12649" y="86"/>
                    <a:pt x="12222" y="342"/>
                    <a:pt x="11915" y="793"/>
                  </a:cubicBezTo>
                  <a:cubicBezTo>
                    <a:pt x="8841" y="5156"/>
                    <a:pt x="5136" y="9078"/>
                    <a:pt x="884" y="12335"/>
                  </a:cubicBezTo>
                  <a:cubicBezTo>
                    <a:pt x="-209" y="13165"/>
                    <a:pt x="-311" y="15029"/>
                    <a:pt x="705" y="15991"/>
                  </a:cubicBezTo>
                  <a:lnTo>
                    <a:pt x="2310" y="17517"/>
                  </a:lnTo>
                  <a:cubicBezTo>
                    <a:pt x="2370" y="17579"/>
                    <a:pt x="2438" y="17620"/>
                    <a:pt x="2506" y="17671"/>
                  </a:cubicBezTo>
                  <a:cubicBezTo>
                    <a:pt x="2447" y="17630"/>
                    <a:pt x="2387" y="17589"/>
                    <a:pt x="2336" y="17538"/>
                  </a:cubicBezTo>
                  <a:lnTo>
                    <a:pt x="6067" y="21030"/>
                  </a:lnTo>
                  <a:cubicBezTo>
                    <a:pt x="6468" y="21399"/>
                    <a:pt x="6963" y="21563"/>
                    <a:pt x="7441" y="21491"/>
                  </a:cubicBezTo>
                  <a:cubicBezTo>
                    <a:pt x="7680" y="21450"/>
                    <a:pt x="7919" y="21358"/>
                    <a:pt x="8141" y="21204"/>
                  </a:cubicBezTo>
                  <a:cubicBezTo>
                    <a:pt x="13025" y="17773"/>
                    <a:pt x="17285" y="13533"/>
                    <a:pt x="20819" y="8750"/>
                  </a:cubicBezTo>
                  <a:cubicBezTo>
                    <a:pt x="20930" y="8607"/>
                    <a:pt x="21016" y="8443"/>
                    <a:pt x="21084" y="8279"/>
                  </a:cubicBezTo>
                  <a:cubicBezTo>
                    <a:pt x="21110" y="8228"/>
                    <a:pt x="21118" y="8177"/>
                    <a:pt x="21135" y="8126"/>
                  </a:cubicBezTo>
                  <a:cubicBezTo>
                    <a:pt x="21178" y="8003"/>
                    <a:pt x="21212" y="7880"/>
                    <a:pt x="21238" y="7747"/>
                  </a:cubicBezTo>
                  <a:cubicBezTo>
                    <a:pt x="21246" y="7695"/>
                    <a:pt x="21263" y="7634"/>
                    <a:pt x="21263" y="7583"/>
                  </a:cubicBezTo>
                  <a:cubicBezTo>
                    <a:pt x="21280" y="7429"/>
                    <a:pt x="21289" y="7276"/>
                    <a:pt x="21280" y="7132"/>
                  </a:cubicBezTo>
                  <a:cubicBezTo>
                    <a:pt x="21280" y="7101"/>
                    <a:pt x="21280" y="7081"/>
                    <a:pt x="21280" y="7050"/>
                  </a:cubicBezTo>
                  <a:cubicBezTo>
                    <a:pt x="21246" y="6856"/>
                    <a:pt x="21212" y="6682"/>
                    <a:pt x="21169" y="6518"/>
                  </a:cubicBezTo>
                  <a:close/>
                </a:path>
              </a:pathLst>
            </a:custGeom>
            <a:solidFill>
              <a:srgbClr val="55856A"/>
            </a:solidFill>
            <a:ln w="12700">
              <a:miter lim="400000"/>
            </a:ln>
          </p:spPr>
          <p:txBody>
            <a:bodyPr lIns="38100" tIns="38100" rIns="38100" bIns="38100" anchor="ctr"/>
            <a:lstStyle/>
            <a:p>
              <a:pPr>
                <a:defRPr sz="3000">
                  <a:solidFill>
                    <a:srgbClr val="FFFFFF"/>
                  </a:solidFill>
                </a:defRPr>
              </a:pPr>
              <a:endParaRPr/>
            </a:p>
          </p:txBody>
        </p:sp>
        <p:sp>
          <p:nvSpPr>
            <p:cNvPr id="48" name="Shape">
              <a:extLst>
                <a:ext uri="{FF2B5EF4-FFF2-40B4-BE49-F238E27FC236}">
                  <a16:creationId xmlns:a16="http://schemas.microsoft.com/office/drawing/2014/main" id="{AA99065C-E840-48AB-97EF-F1AAB295F5E9}"/>
                </a:ext>
              </a:extLst>
            </p:cNvPr>
            <p:cNvSpPr/>
            <p:nvPr/>
          </p:nvSpPr>
          <p:spPr>
            <a:xfrm>
              <a:off x="4772431" y="3661939"/>
              <a:ext cx="929709" cy="795305"/>
            </a:xfrm>
            <a:custGeom>
              <a:avLst/>
              <a:gdLst/>
              <a:ahLst/>
              <a:cxnLst>
                <a:cxn ang="0">
                  <a:pos x="wd2" y="hd2"/>
                </a:cxn>
                <a:cxn ang="5400000">
                  <a:pos x="wd2" y="hd2"/>
                </a:cxn>
                <a:cxn ang="10800000">
                  <a:pos x="wd2" y="hd2"/>
                </a:cxn>
                <a:cxn ang="16200000">
                  <a:pos x="wd2" y="hd2"/>
                </a:cxn>
              </a:cxnLst>
              <a:rect l="0" t="0" r="r" b="b"/>
              <a:pathLst>
                <a:path w="20847" h="21483" extrusionOk="0">
                  <a:moveTo>
                    <a:pt x="15571" y="22"/>
                  </a:moveTo>
                  <a:cubicBezTo>
                    <a:pt x="16027" y="-51"/>
                    <a:pt x="16503" y="59"/>
                    <a:pt x="16929" y="340"/>
                  </a:cubicBezTo>
                  <a:lnTo>
                    <a:pt x="19696" y="2135"/>
                  </a:lnTo>
                  <a:cubicBezTo>
                    <a:pt x="20943" y="2965"/>
                    <a:pt x="21237" y="4980"/>
                    <a:pt x="20284" y="6274"/>
                  </a:cubicBezTo>
                  <a:cubicBezTo>
                    <a:pt x="16098" y="11976"/>
                    <a:pt x="11030" y="17031"/>
                    <a:pt x="5232" y="21122"/>
                  </a:cubicBezTo>
                  <a:cubicBezTo>
                    <a:pt x="4969" y="21305"/>
                    <a:pt x="4695" y="21415"/>
                    <a:pt x="4401" y="21464"/>
                  </a:cubicBezTo>
                  <a:cubicBezTo>
                    <a:pt x="3823" y="21549"/>
                    <a:pt x="3215" y="21354"/>
                    <a:pt x="2739" y="20890"/>
                  </a:cubicBezTo>
                  <a:lnTo>
                    <a:pt x="833" y="19070"/>
                  </a:lnTo>
                  <a:cubicBezTo>
                    <a:pt x="-363" y="17923"/>
                    <a:pt x="-252" y="15700"/>
                    <a:pt x="1046" y="14711"/>
                  </a:cubicBezTo>
                  <a:cubicBezTo>
                    <a:pt x="6094" y="10829"/>
                    <a:pt x="10493" y="6152"/>
                    <a:pt x="14142" y="950"/>
                  </a:cubicBezTo>
                  <a:cubicBezTo>
                    <a:pt x="14527" y="413"/>
                    <a:pt x="15034" y="108"/>
                    <a:pt x="15571" y="22"/>
                  </a:cubicBezTo>
                  <a:close/>
                </a:path>
              </a:pathLst>
            </a:custGeom>
            <a:solidFill>
              <a:srgbClr val="84C09B"/>
            </a:solidFill>
            <a:ln w="12700">
              <a:miter lim="400000"/>
            </a:ln>
          </p:spPr>
          <p:txBody>
            <a:bodyPr lIns="38100" tIns="38100" rIns="38100" bIns="38100" anchor="ctr"/>
            <a:lstStyle/>
            <a:p>
              <a:pPr>
                <a:defRPr sz="3000">
                  <a:solidFill>
                    <a:srgbClr val="FFFFFF"/>
                  </a:solidFill>
                </a:defRPr>
              </a:pPr>
              <a:endParaRPr/>
            </a:p>
          </p:txBody>
        </p:sp>
        <p:sp>
          <p:nvSpPr>
            <p:cNvPr id="49" name="Shape">
              <a:extLst>
                <a:ext uri="{FF2B5EF4-FFF2-40B4-BE49-F238E27FC236}">
                  <a16:creationId xmlns:a16="http://schemas.microsoft.com/office/drawing/2014/main" id="{E870DCB6-759D-459D-9AF8-7DE2F2D10BBF}"/>
                </a:ext>
              </a:extLst>
            </p:cNvPr>
            <p:cNvSpPr/>
            <p:nvPr/>
          </p:nvSpPr>
          <p:spPr>
            <a:xfrm>
              <a:off x="6128510" y="1763433"/>
              <a:ext cx="894149" cy="1306086"/>
            </a:xfrm>
            <a:custGeom>
              <a:avLst/>
              <a:gdLst/>
              <a:ahLst/>
              <a:cxnLst>
                <a:cxn ang="0">
                  <a:pos x="wd2" y="hd2"/>
                </a:cxn>
                <a:cxn ang="5400000">
                  <a:pos x="wd2" y="hd2"/>
                </a:cxn>
                <a:cxn ang="10800000">
                  <a:pos x="wd2" y="hd2"/>
                </a:cxn>
                <a:cxn ang="16200000">
                  <a:pos x="wd2" y="hd2"/>
                </a:cxn>
              </a:cxnLst>
              <a:rect l="0" t="0" r="r" b="b"/>
              <a:pathLst>
                <a:path w="21374" h="21581" extrusionOk="0">
                  <a:moveTo>
                    <a:pt x="21356" y="6155"/>
                  </a:moveTo>
                  <a:cubicBezTo>
                    <a:pt x="21356" y="6117"/>
                    <a:pt x="21346" y="6088"/>
                    <a:pt x="21335" y="6050"/>
                  </a:cubicBezTo>
                  <a:cubicBezTo>
                    <a:pt x="21324" y="6005"/>
                    <a:pt x="21324" y="5961"/>
                    <a:pt x="21302" y="5916"/>
                  </a:cubicBezTo>
                  <a:cubicBezTo>
                    <a:pt x="21292" y="5893"/>
                    <a:pt x="21270" y="5871"/>
                    <a:pt x="21259" y="5849"/>
                  </a:cubicBezTo>
                  <a:cubicBezTo>
                    <a:pt x="21259" y="5849"/>
                    <a:pt x="21259" y="5849"/>
                    <a:pt x="21259" y="5849"/>
                  </a:cubicBezTo>
                  <a:cubicBezTo>
                    <a:pt x="21216" y="5751"/>
                    <a:pt x="21162" y="5669"/>
                    <a:pt x="21097" y="5580"/>
                  </a:cubicBezTo>
                  <a:cubicBezTo>
                    <a:pt x="21097" y="5580"/>
                    <a:pt x="21097" y="5580"/>
                    <a:pt x="21097" y="5580"/>
                  </a:cubicBezTo>
                  <a:cubicBezTo>
                    <a:pt x="21097" y="5580"/>
                    <a:pt x="21097" y="5580"/>
                    <a:pt x="21097" y="5580"/>
                  </a:cubicBezTo>
                  <a:cubicBezTo>
                    <a:pt x="21065" y="5542"/>
                    <a:pt x="21043" y="5498"/>
                    <a:pt x="21011" y="5460"/>
                  </a:cubicBezTo>
                  <a:cubicBezTo>
                    <a:pt x="20903" y="5341"/>
                    <a:pt x="20773" y="5229"/>
                    <a:pt x="20622" y="5132"/>
                  </a:cubicBezTo>
                  <a:cubicBezTo>
                    <a:pt x="20622" y="5132"/>
                    <a:pt x="20622" y="5132"/>
                    <a:pt x="20622" y="5132"/>
                  </a:cubicBezTo>
                  <a:lnTo>
                    <a:pt x="16245" y="2301"/>
                  </a:lnTo>
                  <a:cubicBezTo>
                    <a:pt x="16256" y="2308"/>
                    <a:pt x="16267" y="2323"/>
                    <a:pt x="16278" y="2331"/>
                  </a:cubicBezTo>
                  <a:lnTo>
                    <a:pt x="16278" y="2331"/>
                  </a:lnTo>
                  <a:cubicBezTo>
                    <a:pt x="16170" y="2256"/>
                    <a:pt x="16062" y="2196"/>
                    <a:pt x="15932" y="2137"/>
                  </a:cubicBezTo>
                  <a:cubicBezTo>
                    <a:pt x="15921" y="2129"/>
                    <a:pt x="15910" y="2122"/>
                    <a:pt x="15900" y="2122"/>
                  </a:cubicBezTo>
                  <a:cubicBezTo>
                    <a:pt x="15770" y="2062"/>
                    <a:pt x="15630" y="2010"/>
                    <a:pt x="15489" y="1972"/>
                  </a:cubicBezTo>
                  <a:lnTo>
                    <a:pt x="8574" y="113"/>
                  </a:lnTo>
                  <a:cubicBezTo>
                    <a:pt x="8260" y="30"/>
                    <a:pt x="7947" y="-7"/>
                    <a:pt x="7634" y="0"/>
                  </a:cubicBezTo>
                  <a:cubicBezTo>
                    <a:pt x="6521" y="30"/>
                    <a:pt x="5526" y="605"/>
                    <a:pt x="5364" y="1427"/>
                  </a:cubicBezTo>
                  <a:cubicBezTo>
                    <a:pt x="4511" y="5729"/>
                    <a:pt x="2749" y="9927"/>
                    <a:pt x="199" y="13937"/>
                  </a:cubicBezTo>
                  <a:cubicBezTo>
                    <a:pt x="-222" y="14595"/>
                    <a:pt x="48" y="15334"/>
                    <a:pt x="794" y="15790"/>
                  </a:cubicBezTo>
                  <a:cubicBezTo>
                    <a:pt x="783" y="15782"/>
                    <a:pt x="761" y="15775"/>
                    <a:pt x="750" y="15767"/>
                  </a:cubicBezTo>
                  <a:lnTo>
                    <a:pt x="5127" y="18598"/>
                  </a:lnTo>
                  <a:cubicBezTo>
                    <a:pt x="5267" y="18688"/>
                    <a:pt x="5418" y="18762"/>
                    <a:pt x="5591" y="18829"/>
                  </a:cubicBezTo>
                  <a:lnTo>
                    <a:pt x="12215" y="21376"/>
                  </a:lnTo>
                  <a:cubicBezTo>
                    <a:pt x="12604" y="21526"/>
                    <a:pt x="13025" y="21593"/>
                    <a:pt x="13436" y="21578"/>
                  </a:cubicBezTo>
                  <a:cubicBezTo>
                    <a:pt x="14311" y="21556"/>
                    <a:pt x="15154" y="21190"/>
                    <a:pt x="15543" y="20592"/>
                  </a:cubicBezTo>
                  <a:cubicBezTo>
                    <a:pt x="18482" y="16096"/>
                    <a:pt x="20460" y="11361"/>
                    <a:pt x="21367" y="6513"/>
                  </a:cubicBezTo>
                  <a:cubicBezTo>
                    <a:pt x="21378" y="6386"/>
                    <a:pt x="21378" y="6267"/>
                    <a:pt x="21356" y="6155"/>
                  </a:cubicBezTo>
                  <a:close/>
                  <a:moveTo>
                    <a:pt x="16980" y="3302"/>
                  </a:moveTo>
                  <a:cubicBezTo>
                    <a:pt x="16980" y="3309"/>
                    <a:pt x="16980" y="3309"/>
                    <a:pt x="16980" y="3317"/>
                  </a:cubicBezTo>
                  <a:cubicBezTo>
                    <a:pt x="16980" y="3324"/>
                    <a:pt x="16980" y="3332"/>
                    <a:pt x="16980" y="3332"/>
                  </a:cubicBezTo>
                  <a:cubicBezTo>
                    <a:pt x="16980" y="3332"/>
                    <a:pt x="16980" y="3339"/>
                    <a:pt x="16980" y="3339"/>
                  </a:cubicBezTo>
                  <a:cubicBezTo>
                    <a:pt x="16980" y="3332"/>
                    <a:pt x="16980" y="3324"/>
                    <a:pt x="16980" y="3309"/>
                  </a:cubicBezTo>
                  <a:cubicBezTo>
                    <a:pt x="16980" y="3302"/>
                    <a:pt x="16980" y="3302"/>
                    <a:pt x="16980" y="3302"/>
                  </a:cubicBezTo>
                  <a:close/>
                </a:path>
              </a:pathLst>
            </a:custGeom>
            <a:solidFill>
              <a:srgbClr val="925133"/>
            </a:solidFill>
            <a:ln w="12700">
              <a:miter lim="400000"/>
            </a:ln>
          </p:spPr>
          <p:txBody>
            <a:bodyPr lIns="38100" tIns="38100" rIns="38100" bIns="38100" anchor="ctr"/>
            <a:lstStyle/>
            <a:p>
              <a:pPr>
                <a:defRPr sz="3000">
                  <a:solidFill>
                    <a:srgbClr val="FFFFFF"/>
                  </a:solidFill>
                </a:defRPr>
              </a:pPr>
              <a:endParaRPr/>
            </a:p>
          </p:txBody>
        </p:sp>
        <p:sp>
          <p:nvSpPr>
            <p:cNvPr id="50" name="Shape">
              <a:extLst>
                <a:ext uri="{FF2B5EF4-FFF2-40B4-BE49-F238E27FC236}">
                  <a16:creationId xmlns:a16="http://schemas.microsoft.com/office/drawing/2014/main" id="{6ECE38C5-8EA7-45D3-8443-41C3DD8BA773}"/>
                </a:ext>
              </a:extLst>
            </p:cNvPr>
            <p:cNvSpPr/>
            <p:nvPr/>
          </p:nvSpPr>
          <p:spPr>
            <a:xfrm>
              <a:off x="6128510" y="1763433"/>
              <a:ext cx="711257" cy="1134680"/>
            </a:xfrm>
            <a:custGeom>
              <a:avLst/>
              <a:gdLst/>
              <a:ahLst/>
              <a:cxnLst>
                <a:cxn ang="0">
                  <a:pos x="wd2" y="hd2"/>
                </a:cxn>
                <a:cxn ang="5400000">
                  <a:pos x="wd2" y="hd2"/>
                </a:cxn>
                <a:cxn ang="10800000">
                  <a:pos x="wd2" y="hd2"/>
                </a:cxn>
                <a:cxn ang="16200000">
                  <a:pos x="wd2" y="hd2"/>
                </a:cxn>
              </a:cxnLst>
              <a:rect l="0" t="0" r="r" b="b"/>
              <a:pathLst>
                <a:path w="21084" h="21585" extrusionOk="0">
                  <a:moveTo>
                    <a:pt x="9483" y="1"/>
                  </a:moveTo>
                  <a:cubicBezTo>
                    <a:pt x="9871" y="-8"/>
                    <a:pt x="10260" y="35"/>
                    <a:pt x="10648" y="130"/>
                  </a:cubicBezTo>
                  <a:lnTo>
                    <a:pt x="19224" y="2271"/>
                  </a:lnTo>
                  <a:cubicBezTo>
                    <a:pt x="20457" y="2580"/>
                    <a:pt x="21234" y="3397"/>
                    <a:pt x="21060" y="4240"/>
                  </a:cubicBezTo>
                  <a:cubicBezTo>
                    <a:pt x="19934" y="9829"/>
                    <a:pt x="17482" y="15272"/>
                    <a:pt x="13837" y="20448"/>
                  </a:cubicBezTo>
                  <a:cubicBezTo>
                    <a:pt x="13355" y="21145"/>
                    <a:pt x="12310" y="21558"/>
                    <a:pt x="11225" y="21583"/>
                  </a:cubicBezTo>
                  <a:cubicBezTo>
                    <a:pt x="10715" y="21592"/>
                    <a:pt x="10193" y="21523"/>
                    <a:pt x="9710" y="21351"/>
                  </a:cubicBezTo>
                  <a:lnTo>
                    <a:pt x="1497" y="18419"/>
                  </a:lnTo>
                  <a:cubicBezTo>
                    <a:pt x="197" y="17955"/>
                    <a:pt x="-366" y="16923"/>
                    <a:pt x="250" y="16046"/>
                  </a:cubicBezTo>
                  <a:cubicBezTo>
                    <a:pt x="3413" y="11428"/>
                    <a:pt x="5610" y="6596"/>
                    <a:pt x="6655" y="1643"/>
                  </a:cubicBezTo>
                  <a:cubicBezTo>
                    <a:pt x="6870" y="689"/>
                    <a:pt x="8103" y="26"/>
                    <a:pt x="9483" y="1"/>
                  </a:cubicBezTo>
                  <a:close/>
                </a:path>
              </a:pathLst>
            </a:custGeom>
            <a:solidFill>
              <a:srgbClr val="D47D59"/>
            </a:solidFill>
            <a:ln w="12700">
              <a:miter lim="400000"/>
            </a:ln>
          </p:spPr>
          <p:txBody>
            <a:bodyPr lIns="38100" tIns="38100" rIns="38100" bIns="38100" anchor="ctr"/>
            <a:lstStyle/>
            <a:p>
              <a:pPr>
                <a:defRPr sz="3000">
                  <a:solidFill>
                    <a:srgbClr val="FFFFFF"/>
                  </a:solidFill>
                </a:defRPr>
              </a:pPr>
              <a:endParaRPr/>
            </a:p>
          </p:txBody>
        </p:sp>
        <p:sp>
          <p:nvSpPr>
            <p:cNvPr id="51" name="Shape">
              <a:extLst>
                <a:ext uri="{FF2B5EF4-FFF2-40B4-BE49-F238E27FC236}">
                  <a16:creationId xmlns:a16="http://schemas.microsoft.com/office/drawing/2014/main" id="{0BC57763-14DB-4A5F-BCB7-A149C5F80346}"/>
                </a:ext>
              </a:extLst>
            </p:cNvPr>
            <p:cNvSpPr/>
            <p:nvPr/>
          </p:nvSpPr>
          <p:spPr>
            <a:xfrm>
              <a:off x="4230004" y="4520787"/>
              <a:ext cx="1743850" cy="1142969"/>
            </a:xfrm>
            <a:custGeom>
              <a:avLst/>
              <a:gdLst/>
              <a:ahLst/>
              <a:cxnLst>
                <a:cxn ang="0">
                  <a:pos x="wd2" y="hd2"/>
                </a:cxn>
                <a:cxn ang="5400000">
                  <a:pos x="wd2" y="hd2"/>
                </a:cxn>
                <a:cxn ang="10800000">
                  <a:pos x="wd2" y="hd2"/>
                </a:cxn>
                <a:cxn ang="16200000">
                  <a:pos x="wd2" y="hd2"/>
                </a:cxn>
              </a:cxnLst>
              <a:rect l="0" t="0" r="r" b="b"/>
              <a:pathLst>
                <a:path w="21339" h="21503" extrusionOk="0">
                  <a:moveTo>
                    <a:pt x="21306" y="6803"/>
                  </a:moveTo>
                  <a:cubicBezTo>
                    <a:pt x="21295" y="6727"/>
                    <a:pt x="21284" y="6642"/>
                    <a:pt x="21267" y="6565"/>
                  </a:cubicBezTo>
                  <a:cubicBezTo>
                    <a:pt x="21262" y="6548"/>
                    <a:pt x="21256" y="6531"/>
                    <a:pt x="21251" y="6514"/>
                  </a:cubicBezTo>
                  <a:cubicBezTo>
                    <a:pt x="21228" y="6421"/>
                    <a:pt x="21195" y="6336"/>
                    <a:pt x="21162" y="6242"/>
                  </a:cubicBezTo>
                  <a:cubicBezTo>
                    <a:pt x="21145" y="6199"/>
                    <a:pt x="21134" y="6157"/>
                    <a:pt x="21112" y="6114"/>
                  </a:cubicBezTo>
                  <a:cubicBezTo>
                    <a:pt x="21051" y="5987"/>
                    <a:pt x="20985" y="5868"/>
                    <a:pt x="20902" y="5766"/>
                  </a:cubicBezTo>
                  <a:lnTo>
                    <a:pt x="20493" y="5247"/>
                  </a:lnTo>
                  <a:lnTo>
                    <a:pt x="18972" y="3317"/>
                  </a:lnTo>
                  <a:cubicBezTo>
                    <a:pt x="18961" y="3308"/>
                    <a:pt x="18955" y="3291"/>
                    <a:pt x="18944" y="3283"/>
                  </a:cubicBezTo>
                  <a:lnTo>
                    <a:pt x="16527" y="383"/>
                  </a:lnTo>
                  <a:cubicBezTo>
                    <a:pt x="16538" y="391"/>
                    <a:pt x="16543" y="408"/>
                    <a:pt x="16554" y="417"/>
                  </a:cubicBezTo>
                  <a:cubicBezTo>
                    <a:pt x="16294" y="85"/>
                    <a:pt x="15963" y="-51"/>
                    <a:pt x="15647" y="17"/>
                  </a:cubicBezTo>
                  <a:cubicBezTo>
                    <a:pt x="15426" y="60"/>
                    <a:pt x="15210" y="196"/>
                    <a:pt x="15022" y="425"/>
                  </a:cubicBezTo>
                  <a:cubicBezTo>
                    <a:pt x="10896" y="5519"/>
                    <a:pt x="6106" y="9695"/>
                    <a:pt x="807" y="12637"/>
                  </a:cubicBezTo>
                  <a:cubicBezTo>
                    <a:pt x="10" y="13079"/>
                    <a:pt x="-261" y="14610"/>
                    <a:pt x="287" y="15596"/>
                  </a:cubicBezTo>
                  <a:lnTo>
                    <a:pt x="1581" y="17943"/>
                  </a:lnTo>
                  <a:cubicBezTo>
                    <a:pt x="1642" y="18054"/>
                    <a:pt x="1714" y="18147"/>
                    <a:pt x="1786" y="18232"/>
                  </a:cubicBezTo>
                  <a:cubicBezTo>
                    <a:pt x="1775" y="18224"/>
                    <a:pt x="1769" y="18215"/>
                    <a:pt x="1758" y="18207"/>
                  </a:cubicBezTo>
                  <a:lnTo>
                    <a:pt x="4175" y="21107"/>
                  </a:lnTo>
                  <a:cubicBezTo>
                    <a:pt x="4424" y="21404"/>
                    <a:pt x="4745" y="21549"/>
                    <a:pt x="5066" y="21489"/>
                  </a:cubicBezTo>
                  <a:cubicBezTo>
                    <a:pt x="5143" y="21472"/>
                    <a:pt x="5221" y="21447"/>
                    <a:pt x="5292" y="21413"/>
                  </a:cubicBezTo>
                  <a:cubicBezTo>
                    <a:pt x="7350" y="20367"/>
                    <a:pt x="9336" y="19134"/>
                    <a:pt x="11244" y="17756"/>
                  </a:cubicBezTo>
                  <a:cubicBezTo>
                    <a:pt x="14718" y="15239"/>
                    <a:pt x="17943" y="12186"/>
                    <a:pt x="20858" y="8708"/>
                  </a:cubicBezTo>
                  <a:cubicBezTo>
                    <a:pt x="20930" y="8623"/>
                    <a:pt x="20985" y="8529"/>
                    <a:pt x="21040" y="8436"/>
                  </a:cubicBezTo>
                  <a:cubicBezTo>
                    <a:pt x="21057" y="8410"/>
                    <a:pt x="21068" y="8385"/>
                    <a:pt x="21085" y="8351"/>
                  </a:cubicBezTo>
                  <a:cubicBezTo>
                    <a:pt x="21123" y="8266"/>
                    <a:pt x="21162" y="8181"/>
                    <a:pt x="21190" y="8096"/>
                  </a:cubicBezTo>
                  <a:cubicBezTo>
                    <a:pt x="21195" y="8070"/>
                    <a:pt x="21206" y="8053"/>
                    <a:pt x="21212" y="8028"/>
                  </a:cubicBezTo>
                  <a:cubicBezTo>
                    <a:pt x="21245" y="7917"/>
                    <a:pt x="21273" y="7798"/>
                    <a:pt x="21295" y="7688"/>
                  </a:cubicBezTo>
                  <a:cubicBezTo>
                    <a:pt x="21300" y="7662"/>
                    <a:pt x="21300" y="7628"/>
                    <a:pt x="21306" y="7603"/>
                  </a:cubicBezTo>
                  <a:cubicBezTo>
                    <a:pt x="21317" y="7509"/>
                    <a:pt x="21328" y="7415"/>
                    <a:pt x="21333" y="7313"/>
                  </a:cubicBezTo>
                  <a:cubicBezTo>
                    <a:pt x="21333" y="7279"/>
                    <a:pt x="21339" y="7245"/>
                    <a:pt x="21339" y="7220"/>
                  </a:cubicBezTo>
                  <a:cubicBezTo>
                    <a:pt x="21339" y="7101"/>
                    <a:pt x="21333" y="6982"/>
                    <a:pt x="21317" y="6863"/>
                  </a:cubicBezTo>
                  <a:cubicBezTo>
                    <a:pt x="21311" y="6829"/>
                    <a:pt x="21311" y="6820"/>
                    <a:pt x="21306" y="6803"/>
                  </a:cubicBezTo>
                  <a:close/>
                </a:path>
              </a:pathLst>
            </a:custGeom>
            <a:solidFill>
              <a:srgbClr val="795B7E"/>
            </a:solidFill>
            <a:ln w="12700">
              <a:miter lim="400000"/>
            </a:ln>
          </p:spPr>
          <p:txBody>
            <a:bodyPr lIns="38100" tIns="38100" rIns="38100" bIns="38100" anchor="ctr"/>
            <a:lstStyle/>
            <a:p>
              <a:pPr>
                <a:defRPr sz="3000">
                  <a:solidFill>
                    <a:srgbClr val="FFFFFF"/>
                  </a:solidFill>
                </a:defRPr>
              </a:pPr>
              <a:endParaRPr/>
            </a:p>
          </p:txBody>
        </p:sp>
        <p:sp>
          <p:nvSpPr>
            <p:cNvPr id="52" name="Shape">
              <a:extLst>
                <a:ext uri="{FF2B5EF4-FFF2-40B4-BE49-F238E27FC236}">
                  <a16:creationId xmlns:a16="http://schemas.microsoft.com/office/drawing/2014/main" id="{50EBCECB-58EA-4AEA-8EB5-4356CEB63CA7}"/>
                </a:ext>
              </a:extLst>
            </p:cNvPr>
            <p:cNvSpPr/>
            <p:nvPr/>
          </p:nvSpPr>
          <p:spPr>
            <a:xfrm>
              <a:off x="4230000" y="4520787"/>
              <a:ext cx="1546119" cy="987818"/>
            </a:xfrm>
            <a:custGeom>
              <a:avLst/>
              <a:gdLst/>
              <a:ahLst/>
              <a:cxnLst>
                <a:cxn ang="0">
                  <a:pos x="wd2" y="hd2"/>
                </a:cxn>
                <a:cxn ang="5400000">
                  <a:pos x="wd2" y="hd2"/>
                </a:cxn>
                <a:cxn ang="10800000">
                  <a:pos x="wd2" y="hd2"/>
                </a:cxn>
                <a:cxn ang="16200000">
                  <a:pos x="wd2" y="hd2"/>
                </a:cxn>
              </a:cxnLst>
              <a:rect l="0" t="0" r="r" b="b"/>
              <a:pathLst>
                <a:path w="21127" h="21475" extrusionOk="0">
                  <a:moveTo>
                    <a:pt x="17473" y="17"/>
                  </a:moveTo>
                  <a:cubicBezTo>
                    <a:pt x="17832" y="-52"/>
                    <a:pt x="18196" y="95"/>
                    <a:pt x="18486" y="479"/>
                  </a:cubicBezTo>
                  <a:lnTo>
                    <a:pt x="20185" y="2709"/>
                  </a:lnTo>
                  <a:lnTo>
                    <a:pt x="20642" y="3309"/>
                  </a:lnTo>
                  <a:cubicBezTo>
                    <a:pt x="21309" y="4183"/>
                    <a:pt x="21284" y="5834"/>
                    <a:pt x="20592" y="6689"/>
                  </a:cubicBezTo>
                  <a:cubicBezTo>
                    <a:pt x="17337" y="10709"/>
                    <a:pt x="13743" y="14237"/>
                    <a:pt x="9857" y="17145"/>
                  </a:cubicBezTo>
                  <a:cubicBezTo>
                    <a:pt x="7726" y="18747"/>
                    <a:pt x="5509" y="20162"/>
                    <a:pt x="3211" y="21371"/>
                  </a:cubicBezTo>
                  <a:cubicBezTo>
                    <a:pt x="3125" y="21420"/>
                    <a:pt x="3044" y="21450"/>
                    <a:pt x="2958" y="21460"/>
                  </a:cubicBezTo>
                  <a:cubicBezTo>
                    <a:pt x="2513" y="21548"/>
                    <a:pt x="2062" y="21273"/>
                    <a:pt x="1766" y="20723"/>
                  </a:cubicBezTo>
                  <a:lnTo>
                    <a:pt x="320" y="18010"/>
                  </a:lnTo>
                  <a:cubicBezTo>
                    <a:pt x="-291" y="16870"/>
                    <a:pt x="12" y="15092"/>
                    <a:pt x="901" y="14590"/>
                  </a:cubicBezTo>
                  <a:cubicBezTo>
                    <a:pt x="6818" y="11190"/>
                    <a:pt x="12167" y="6365"/>
                    <a:pt x="16775" y="479"/>
                  </a:cubicBezTo>
                  <a:cubicBezTo>
                    <a:pt x="16979" y="223"/>
                    <a:pt x="17226" y="66"/>
                    <a:pt x="17473" y="17"/>
                  </a:cubicBezTo>
                  <a:close/>
                </a:path>
              </a:pathLst>
            </a:custGeom>
            <a:solidFill>
              <a:srgbClr val="AF89B6"/>
            </a:solidFill>
            <a:ln w="12700">
              <a:miter lim="400000"/>
            </a:ln>
          </p:spPr>
          <p:txBody>
            <a:bodyPr lIns="38100" tIns="38100" rIns="38100" bIns="38100" anchor="ctr"/>
            <a:lstStyle/>
            <a:p>
              <a:pPr>
                <a:defRPr sz="3000">
                  <a:solidFill>
                    <a:srgbClr val="FFFFFF"/>
                  </a:solidFill>
                </a:defRPr>
              </a:pPr>
              <a:endParaRPr/>
            </a:p>
          </p:txBody>
        </p:sp>
        <p:sp>
          <p:nvSpPr>
            <p:cNvPr id="53" name="Shape">
              <a:extLst>
                <a:ext uri="{FF2B5EF4-FFF2-40B4-BE49-F238E27FC236}">
                  <a16:creationId xmlns:a16="http://schemas.microsoft.com/office/drawing/2014/main" id="{828425A7-BEC6-4264-9008-02D76A944407}"/>
                </a:ext>
              </a:extLst>
            </p:cNvPr>
            <p:cNvSpPr/>
            <p:nvPr/>
          </p:nvSpPr>
          <p:spPr>
            <a:xfrm>
              <a:off x="5676481" y="4927610"/>
              <a:ext cx="1425820" cy="988010"/>
            </a:xfrm>
            <a:custGeom>
              <a:avLst/>
              <a:gdLst/>
              <a:ahLst/>
              <a:cxnLst>
                <a:cxn ang="0">
                  <a:pos x="wd2" y="hd2"/>
                </a:cxn>
                <a:cxn ang="5400000">
                  <a:pos x="wd2" y="hd2"/>
                </a:cxn>
                <a:cxn ang="10800000">
                  <a:pos x="wd2" y="hd2"/>
                </a:cxn>
                <a:cxn ang="16200000">
                  <a:pos x="wd2" y="hd2"/>
                </a:cxn>
              </a:cxnLst>
              <a:rect l="0" t="0" r="r" b="b"/>
              <a:pathLst>
                <a:path w="21345" h="21489" extrusionOk="0">
                  <a:moveTo>
                    <a:pt x="21298" y="6052"/>
                  </a:moveTo>
                  <a:cubicBezTo>
                    <a:pt x="21284" y="5974"/>
                    <a:pt x="21271" y="5905"/>
                    <a:pt x="21244" y="5826"/>
                  </a:cubicBezTo>
                  <a:cubicBezTo>
                    <a:pt x="21237" y="5807"/>
                    <a:pt x="21230" y="5797"/>
                    <a:pt x="21223" y="5777"/>
                  </a:cubicBezTo>
                  <a:cubicBezTo>
                    <a:pt x="21196" y="5689"/>
                    <a:pt x="21162" y="5610"/>
                    <a:pt x="21122" y="5521"/>
                  </a:cubicBezTo>
                  <a:cubicBezTo>
                    <a:pt x="21101" y="5482"/>
                    <a:pt x="21088" y="5443"/>
                    <a:pt x="21068" y="5403"/>
                  </a:cubicBezTo>
                  <a:cubicBezTo>
                    <a:pt x="21007" y="5285"/>
                    <a:pt x="20932" y="5177"/>
                    <a:pt x="20844" y="5089"/>
                  </a:cubicBezTo>
                  <a:lnTo>
                    <a:pt x="20411" y="4627"/>
                  </a:lnTo>
                  <a:lnTo>
                    <a:pt x="18801" y="2906"/>
                  </a:lnTo>
                  <a:cubicBezTo>
                    <a:pt x="18794" y="2896"/>
                    <a:pt x="18780" y="2887"/>
                    <a:pt x="18774" y="2877"/>
                  </a:cubicBezTo>
                  <a:lnTo>
                    <a:pt x="16216" y="311"/>
                  </a:lnTo>
                  <a:cubicBezTo>
                    <a:pt x="16222" y="321"/>
                    <a:pt x="16236" y="330"/>
                    <a:pt x="16243" y="340"/>
                  </a:cubicBezTo>
                  <a:cubicBezTo>
                    <a:pt x="15965" y="45"/>
                    <a:pt x="15627" y="-53"/>
                    <a:pt x="15309" y="26"/>
                  </a:cubicBezTo>
                  <a:cubicBezTo>
                    <a:pt x="15086" y="85"/>
                    <a:pt x="14869" y="232"/>
                    <a:pt x="14693" y="468"/>
                  </a:cubicBezTo>
                  <a:cubicBezTo>
                    <a:pt x="10707" y="5689"/>
                    <a:pt x="6011" y="10093"/>
                    <a:pt x="753" y="13357"/>
                  </a:cubicBezTo>
                  <a:cubicBezTo>
                    <a:pt x="-38" y="13849"/>
                    <a:pt x="-255" y="15333"/>
                    <a:pt x="340" y="16238"/>
                  </a:cubicBezTo>
                  <a:lnTo>
                    <a:pt x="1741" y="18371"/>
                  </a:lnTo>
                  <a:cubicBezTo>
                    <a:pt x="1809" y="18470"/>
                    <a:pt x="1883" y="18558"/>
                    <a:pt x="1958" y="18627"/>
                  </a:cubicBezTo>
                  <a:cubicBezTo>
                    <a:pt x="1951" y="18617"/>
                    <a:pt x="1937" y="18617"/>
                    <a:pt x="1931" y="18607"/>
                  </a:cubicBezTo>
                  <a:lnTo>
                    <a:pt x="4489" y="21173"/>
                  </a:lnTo>
                  <a:cubicBezTo>
                    <a:pt x="4753" y="21439"/>
                    <a:pt x="5084" y="21547"/>
                    <a:pt x="5402" y="21459"/>
                  </a:cubicBezTo>
                  <a:cubicBezTo>
                    <a:pt x="5477" y="21439"/>
                    <a:pt x="5558" y="21409"/>
                    <a:pt x="5632" y="21360"/>
                  </a:cubicBezTo>
                  <a:cubicBezTo>
                    <a:pt x="7676" y="20181"/>
                    <a:pt x="9638" y="18843"/>
                    <a:pt x="11519" y="17359"/>
                  </a:cubicBezTo>
                  <a:cubicBezTo>
                    <a:pt x="14944" y="14655"/>
                    <a:pt x="18090" y="11470"/>
                    <a:pt x="20919" y="7891"/>
                  </a:cubicBezTo>
                  <a:cubicBezTo>
                    <a:pt x="20986" y="7803"/>
                    <a:pt x="21040" y="7714"/>
                    <a:pt x="21095" y="7616"/>
                  </a:cubicBezTo>
                  <a:cubicBezTo>
                    <a:pt x="21108" y="7586"/>
                    <a:pt x="21122" y="7557"/>
                    <a:pt x="21135" y="7537"/>
                  </a:cubicBezTo>
                  <a:cubicBezTo>
                    <a:pt x="21176" y="7459"/>
                    <a:pt x="21210" y="7370"/>
                    <a:pt x="21237" y="7282"/>
                  </a:cubicBezTo>
                  <a:cubicBezTo>
                    <a:pt x="21243" y="7262"/>
                    <a:pt x="21250" y="7242"/>
                    <a:pt x="21257" y="7213"/>
                  </a:cubicBezTo>
                  <a:cubicBezTo>
                    <a:pt x="21291" y="7105"/>
                    <a:pt x="21311" y="6997"/>
                    <a:pt x="21325" y="6879"/>
                  </a:cubicBezTo>
                  <a:cubicBezTo>
                    <a:pt x="21331" y="6849"/>
                    <a:pt x="21331" y="6819"/>
                    <a:pt x="21331" y="6800"/>
                  </a:cubicBezTo>
                  <a:cubicBezTo>
                    <a:pt x="21338" y="6711"/>
                    <a:pt x="21345" y="6613"/>
                    <a:pt x="21345" y="6525"/>
                  </a:cubicBezTo>
                  <a:cubicBezTo>
                    <a:pt x="21345" y="6495"/>
                    <a:pt x="21345" y="6466"/>
                    <a:pt x="21345" y="6436"/>
                  </a:cubicBezTo>
                  <a:cubicBezTo>
                    <a:pt x="21338" y="6318"/>
                    <a:pt x="21331" y="6200"/>
                    <a:pt x="21311" y="6092"/>
                  </a:cubicBezTo>
                  <a:cubicBezTo>
                    <a:pt x="21304" y="6072"/>
                    <a:pt x="21304" y="6062"/>
                    <a:pt x="21298" y="6052"/>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54" name="Shape">
              <a:extLst>
                <a:ext uri="{FF2B5EF4-FFF2-40B4-BE49-F238E27FC236}">
                  <a16:creationId xmlns:a16="http://schemas.microsoft.com/office/drawing/2014/main" id="{5636E8E3-096A-4AFA-B53A-E0A61A4C4141}"/>
                </a:ext>
              </a:extLst>
            </p:cNvPr>
            <p:cNvSpPr/>
            <p:nvPr/>
          </p:nvSpPr>
          <p:spPr>
            <a:xfrm>
              <a:off x="5676485" y="4927610"/>
              <a:ext cx="1255499" cy="870202"/>
            </a:xfrm>
            <a:custGeom>
              <a:avLst/>
              <a:gdLst/>
              <a:ahLst/>
              <a:cxnLst>
                <a:cxn ang="0">
                  <a:pos x="wd2" y="hd2"/>
                </a:cxn>
                <a:cxn ang="5400000">
                  <a:pos x="wd2" y="hd2"/>
                </a:cxn>
                <a:cxn ang="10800000">
                  <a:pos x="wd2" y="hd2"/>
                </a:cxn>
                <a:cxn ang="16200000">
                  <a:pos x="wd2" y="hd2"/>
                </a:cxn>
              </a:cxnLst>
              <a:rect l="0" t="0" r="r" b="b"/>
              <a:pathLst>
                <a:path w="21125" h="21446" extrusionOk="0">
                  <a:moveTo>
                    <a:pt x="17221" y="35"/>
                  </a:moveTo>
                  <a:cubicBezTo>
                    <a:pt x="17579" y="-65"/>
                    <a:pt x="17959" y="46"/>
                    <a:pt x="18271" y="392"/>
                  </a:cubicBezTo>
                  <a:lnTo>
                    <a:pt x="20081" y="2341"/>
                  </a:lnTo>
                  <a:lnTo>
                    <a:pt x="20568" y="2865"/>
                  </a:lnTo>
                  <a:cubicBezTo>
                    <a:pt x="21283" y="3633"/>
                    <a:pt x="21313" y="5182"/>
                    <a:pt x="20636" y="6040"/>
                  </a:cubicBezTo>
                  <a:cubicBezTo>
                    <a:pt x="17465" y="10094"/>
                    <a:pt x="13928" y="13704"/>
                    <a:pt x="10072" y="16767"/>
                  </a:cubicBezTo>
                  <a:cubicBezTo>
                    <a:pt x="7958" y="18449"/>
                    <a:pt x="5744" y="19964"/>
                    <a:pt x="3455" y="21301"/>
                  </a:cubicBezTo>
                  <a:cubicBezTo>
                    <a:pt x="3371" y="21346"/>
                    <a:pt x="3288" y="21390"/>
                    <a:pt x="3196" y="21412"/>
                  </a:cubicBezTo>
                  <a:cubicBezTo>
                    <a:pt x="2748" y="21535"/>
                    <a:pt x="2276" y="21312"/>
                    <a:pt x="1957" y="20822"/>
                  </a:cubicBezTo>
                  <a:lnTo>
                    <a:pt x="382" y="18405"/>
                  </a:lnTo>
                  <a:cubicBezTo>
                    <a:pt x="-287" y="17380"/>
                    <a:pt x="-44" y="15698"/>
                    <a:pt x="846" y="15141"/>
                  </a:cubicBezTo>
                  <a:cubicBezTo>
                    <a:pt x="6756" y="11442"/>
                    <a:pt x="12034" y="6451"/>
                    <a:pt x="16514" y="536"/>
                  </a:cubicBezTo>
                  <a:cubicBezTo>
                    <a:pt x="16727" y="269"/>
                    <a:pt x="16970" y="102"/>
                    <a:pt x="17221" y="35"/>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55" name="Shape">
              <a:extLst>
                <a:ext uri="{FF2B5EF4-FFF2-40B4-BE49-F238E27FC236}">
                  <a16:creationId xmlns:a16="http://schemas.microsoft.com/office/drawing/2014/main" id="{C15C6CC7-40BA-490E-A3B8-071631A7F264}"/>
                </a:ext>
              </a:extLst>
            </p:cNvPr>
            <p:cNvSpPr/>
            <p:nvPr/>
          </p:nvSpPr>
          <p:spPr>
            <a:xfrm>
              <a:off x="7394178" y="4565990"/>
              <a:ext cx="720418" cy="736965"/>
            </a:xfrm>
            <a:custGeom>
              <a:avLst/>
              <a:gdLst/>
              <a:ahLst/>
              <a:cxnLst>
                <a:cxn ang="0">
                  <a:pos x="wd2" y="hd2"/>
                </a:cxn>
                <a:cxn ang="5400000">
                  <a:pos x="wd2" y="hd2"/>
                </a:cxn>
                <a:cxn ang="10800000">
                  <a:pos x="wd2" y="hd2"/>
                </a:cxn>
                <a:cxn ang="16200000">
                  <a:pos x="wd2" y="hd2"/>
                </a:cxn>
              </a:cxnLst>
              <a:rect l="0" t="0" r="r" b="b"/>
              <a:pathLst>
                <a:path w="21158" h="21486" extrusionOk="0">
                  <a:moveTo>
                    <a:pt x="20976" y="6877"/>
                  </a:moveTo>
                  <a:cubicBezTo>
                    <a:pt x="20976" y="6877"/>
                    <a:pt x="20976" y="6864"/>
                    <a:pt x="20976" y="6864"/>
                  </a:cubicBezTo>
                  <a:cubicBezTo>
                    <a:pt x="20976" y="6851"/>
                    <a:pt x="20950" y="6824"/>
                    <a:pt x="20950" y="6811"/>
                  </a:cubicBezTo>
                  <a:cubicBezTo>
                    <a:pt x="20870" y="6613"/>
                    <a:pt x="20777" y="6416"/>
                    <a:pt x="20658" y="6244"/>
                  </a:cubicBezTo>
                  <a:cubicBezTo>
                    <a:pt x="20618" y="6192"/>
                    <a:pt x="20591" y="6139"/>
                    <a:pt x="20551" y="6086"/>
                  </a:cubicBezTo>
                  <a:cubicBezTo>
                    <a:pt x="20405" y="5889"/>
                    <a:pt x="20246" y="5717"/>
                    <a:pt x="20047" y="5559"/>
                  </a:cubicBezTo>
                  <a:cubicBezTo>
                    <a:pt x="20047" y="5559"/>
                    <a:pt x="20047" y="5559"/>
                    <a:pt x="20047" y="5559"/>
                  </a:cubicBezTo>
                  <a:lnTo>
                    <a:pt x="14245" y="1065"/>
                  </a:lnTo>
                  <a:cubicBezTo>
                    <a:pt x="14272" y="1078"/>
                    <a:pt x="14285" y="1105"/>
                    <a:pt x="14312" y="1131"/>
                  </a:cubicBezTo>
                  <a:cubicBezTo>
                    <a:pt x="14192" y="1026"/>
                    <a:pt x="14059" y="920"/>
                    <a:pt x="13913" y="841"/>
                  </a:cubicBezTo>
                  <a:lnTo>
                    <a:pt x="13090" y="380"/>
                  </a:lnTo>
                  <a:cubicBezTo>
                    <a:pt x="12533" y="64"/>
                    <a:pt x="11909" y="-55"/>
                    <a:pt x="11298" y="24"/>
                  </a:cubicBezTo>
                  <a:cubicBezTo>
                    <a:pt x="10488" y="129"/>
                    <a:pt x="9731" y="564"/>
                    <a:pt x="9240" y="1263"/>
                  </a:cubicBezTo>
                  <a:cubicBezTo>
                    <a:pt x="6665" y="4900"/>
                    <a:pt x="3837" y="8393"/>
                    <a:pt x="757" y="11740"/>
                  </a:cubicBezTo>
                  <a:cubicBezTo>
                    <a:pt x="-438" y="13045"/>
                    <a:pt x="-186" y="15101"/>
                    <a:pt x="1288" y="16076"/>
                  </a:cubicBezTo>
                  <a:lnTo>
                    <a:pt x="1938" y="16497"/>
                  </a:lnTo>
                  <a:lnTo>
                    <a:pt x="7740" y="20991"/>
                  </a:lnTo>
                  <a:cubicBezTo>
                    <a:pt x="8337" y="21400"/>
                    <a:pt x="9054" y="21545"/>
                    <a:pt x="9731" y="21466"/>
                  </a:cubicBezTo>
                  <a:cubicBezTo>
                    <a:pt x="10382" y="21387"/>
                    <a:pt x="11006" y="21084"/>
                    <a:pt x="11471" y="20583"/>
                  </a:cubicBezTo>
                  <a:cubicBezTo>
                    <a:pt x="14790" y="17064"/>
                    <a:pt x="17843" y="13387"/>
                    <a:pt x="20618" y="9552"/>
                  </a:cubicBezTo>
                  <a:cubicBezTo>
                    <a:pt x="20750" y="9368"/>
                    <a:pt x="20857" y="9170"/>
                    <a:pt x="20936" y="8959"/>
                  </a:cubicBezTo>
                  <a:cubicBezTo>
                    <a:pt x="20963" y="8893"/>
                    <a:pt x="20976" y="8827"/>
                    <a:pt x="21003" y="8761"/>
                  </a:cubicBezTo>
                  <a:cubicBezTo>
                    <a:pt x="21056" y="8616"/>
                    <a:pt x="21096" y="8472"/>
                    <a:pt x="21122" y="8327"/>
                  </a:cubicBezTo>
                  <a:cubicBezTo>
                    <a:pt x="21135" y="8261"/>
                    <a:pt x="21149" y="8182"/>
                    <a:pt x="21149" y="8116"/>
                  </a:cubicBezTo>
                  <a:cubicBezTo>
                    <a:pt x="21162" y="7958"/>
                    <a:pt x="21162" y="7813"/>
                    <a:pt x="21149" y="7654"/>
                  </a:cubicBezTo>
                  <a:cubicBezTo>
                    <a:pt x="21149" y="7602"/>
                    <a:pt x="21149" y="7536"/>
                    <a:pt x="21135" y="7483"/>
                  </a:cubicBezTo>
                  <a:cubicBezTo>
                    <a:pt x="21082" y="7286"/>
                    <a:pt x="21043" y="7075"/>
                    <a:pt x="20976" y="6877"/>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56" name="Shape">
              <a:extLst>
                <a:ext uri="{FF2B5EF4-FFF2-40B4-BE49-F238E27FC236}">
                  <a16:creationId xmlns:a16="http://schemas.microsoft.com/office/drawing/2014/main" id="{11AFF4A1-917B-41D8-AE4A-5F49641F50A3}"/>
                </a:ext>
              </a:extLst>
            </p:cNvPr>
            <p:cNvSpPr/>
            <p:nvPr/>
          </p:nvSpPr>
          <p:spPr>
            <a:xfrm>
              <a:off x="7394178" y="4565986"/>
              <a:ext cx="523303" cy="582835"/>
            </a:xfrm>
            <a:custGeom>
              <a:avLst/>
              <a:gdLst/>
              <a:ahLst/>
              <a:cxnLst>
                <a:cxn ang="0">
                  <a:pos x="wd2" y="hd2"/>
                </a:cxn>
                <a:cxn ang="5400000">
                  <a:pos x="wd2" y="hd2"/>
                </a:cxn>
                <a:cxn ang="10800000">
                  <a:pos x="wd2" y="hd2"/>
                </a:cxn>
                <a:cxn ang="16200000">
                  <a:pos x="wd2" y="hd2"/>
                </a:cxn>
              </a:cxnLst>
              <a:rect l="0" t="0" r="r" b="b"/>
              <a:pathLst>
                <a:path w="20413" h="21456" extrusionOk="0">
                  <a:moveTo>
                    <a:pt x="15017" y="30"/>
                  </a:moveTo>
                  <a:cubicBezTo>
                    <a:pt x="15810" y="-70"/>
                    <a:pt x="16639" y="80"/>
                    <a:pt x="17397" y="479"/>
                  </a:cubicBezTo>
                  <a:lnTo>
                    <a:pt x="18491" y="1062"/>
                  </a:lnTo>
                  <a:cubicBezTo>
                    <a:pt x="20483" y="2143"/>
                    <a:pt x="21012" y="4623"/>
                    <a:pt x="19672" y="6387"/>
                  </a:cubicBezTo>
                  <a:cubicBezTo>
                    <a:pt x="15987" y="11229"/>
                    <a:pt x="11931" y="15872"/>
                    <a:pt x="7523" y="20315"/>
                  </a:cubicBezTo>
                  <a:cubicBezTo>
                    <a:pt x="6888" y="20947"/>
                    <a:pt x="6077" y="21330"/>
                    <a:pt x="5213" y="21430"/>
                  </a:cubicBezTo>
                  <a:cubicBezTo>
                    <a:pt x="4314" y="21530"/>
                    <a:pt x="3362" y="21347"/>
                    <a:pt x="2568" y="20831"/>
                  </a:cubicBezTo>
                  <a:lnTo>
                    <a:pt x="1704" y="20299"/>
                  </a:lnTo>
                  <a:cubicBezTo>
                    <a:pt x="-235" y="19067"/>
                    <a:pt x="-588" y="16471"/>
                    <a:pt x="999" y="14824"/>
                  </a:cubicBezTo>
                  <a:cubicBezTo>
                    <a:pt x="5090" y="10597"/>
                    <a:pt x="8845" y="6187"/>
                    <a:pt x="12266" y="1594"/>
                  </a:cubicBezTo>
                  <a:cubicBezTo>
                    <a:pt x="12936" y="712"/>
                    <a:pt x="13941" y="163"/>
                    <a:pt x="15017" y="30"/>
                  </a:cubicBezTo>
                  <a:close/>
                </a:path>
              </a:pathLst>
            </a:custGeom>
            <a:solidFill>
              <a:srgbClr val="6F91B2"/>
            </a:solidFill>
            <a:ln w="12700">
              <a:miter lim="400000"/>
            </a:ln>
          </p:spPr>
          <p:txBody>
            <a:bodyPr lIns="38100" tIns="38100" rIns="38100" bIns="38100" anchor="ctr"/>
            <a:lstStyle/>
            <a:p>
              <a:pPr>
                <a:defRPr sz="3000">
                  <a:solidFill>
                    <a:srgbClr val="FFFFFF"/>
                  </a:solidFill>
                </a:defRPr>
              </a:pPr>
              <a:endParaRPr/>
            </a:p>
          </p:txBody>
        </p:sp>
        <p:sp>
          <p:nvSpPr>
            <p:cNvPr id="57" name="Freeform: Shape 56">
              <a:extLst>
                <a:ext uri="{FF2B5EF4-FFF2-40B4-BE49-F238E27FC236}">
                  <a16:creationId xmlns:a16="http://schemas.microsoft.com/office/drawing/2014/main" id="{A5EAA1EF-B802-49B7-A6B0-35570F1781F8}"/>
                </a:ext>
              </a:extLst>
            </p:cNvPr>
            <p:cNvSpPr/>
            <p:nvPr/>
          </p:nvSpPr>
          <p:spPr>
            <a:xfrm>
              <a:off x="5902502" y="5741233"/>
              <a:ext cx="2302788" cy="1116766"/>
            </a:xfrm>
            <a:custGeom>
              <a:avLst/>
              <a:gdLst>
                <a:gd name="connsiteX0" fmla="*/ 1626155 w 2302788"/>
                <a:gd name="connsiteY0" fmla="*/ 875 h 1116766"/>
                <a:gd name="connsiteX1" fmla="*/ 1671780 w 2302788"/>
                <a:gd name="connsiteY1" fmla="*/ 6268 h 1116766"/>
                <a:gd name="connsiteX2" fmla="*/ 1697498 w 2302788"/>
                <a:gd name="connsiteY2" fmla="*/ 19822 h 1116766"/>
                <a:gd name="connsiteX3" fmla="*/ 1985455 w 2302788"/>
                <a:gd name="connsiteY3" fmla="*/ 238182 h 1116766"/>
                <a:gd name="connsiteX4" fmla="*/ 2066806 w 2302788"/>
                <a:gd name="connsiteY4" fmla="*/ 299637 h 1116766"/>
                <a:gd name="connsiteX5" fmla="*/ 2067236 w 2302788"/>
                <a:gd name="connsiteY5" fmla="*/ 300134 h 1116766"/>
                <a:gd name="connsiteX6" fmla="*/ 2264803 w 2302788"/>
                <a:gd name="connsiteY6" fmla="*/ 454270 h 1116766"/>
                <a:gd name="connsiteX7" fmla="*/ 2266632 w 2302788"/>
                <a:gd name="connsiteY7" fmla="*/ 456044 h 1116766"/>
                <a:gd name="connsiteX8" fmla="*/ 2282881 w 2302788"/>
                <a:gd name="connsiteY8" fmla="*/ 472792 h 1116766"/>
                <a:gd name="connsiteX9" fmla="*/ 2287400 w 2302788"/>
                <a:gd name="connsiteY9" fmla="*/ 480030 h 1116766"/>
                <a:gd name="connsiteX10" fmla="*/ 2295148 w 2302788"/>
                <a:gd name="connsiteY10" fmla="*/ 494933 h 1116766"/>
                <a:gd name="connsiteX11" fmla="*/ 2296870 w 2302788"/>
                <a:gd name="connsiteY11" fmla="*/ 498552 h 1116766"/>
                <a:gd name="connsiteX12" fmla="*/ 2299129 w 2302788"/>
                <a:gd name="connsiteY12" fmla="*/ 506713 h 1116766"/>
                <a:gd name="connsiteX13" fmla="*/ 2300528 w 2302788"/>
                <a:gd name="connsiteY13" fmla="*/ 510758 h 1116766"/>
                <a:gd name="connsiteX14" fmla="*/ 2302788 w 2302788"/>
                <a:gd name="connsiteY14" fmla="*/ 529777 h 1116766"/>
                <a:gd name="connsiteX15" fmla="*/ 2302788 w 2302788"/>
                <a:gd name="connsiteY15" fmla="*/ 533822 h 1116766"/>
                <a:gd name="connsiteX16" fmla="*/ 2300959 w 2302788"/>
                <a:gd name="connsiteY16" fmla="*/ 549647 h 1116766"/>
                <a:gd name="connsiteX17" fmla="*/ 2300098 w 2302788"/>
                <a:gd name="connsiteY17" fmla="*/ 554615 h 1116766"/>
                <a:gd name="connsiteX18" fmla="*/ 2293749 w 2302788"/>
                <a:gd name="connsiteY18" fmla="*/ 573137 h 1116766"/>
                <a:gd name="connsiteX19" fmla="*/ 2292350 w 2302788"/>
                <a:gd name="connsiteY19" fmla="*/ 575407 h 1116766"/>
                <a:gd name="connsiteX20" fmla="*/ 2283311 w 2302788"/>
                <a:gd name="connsiteY20" fmla="*/ 590310 h 1116766"/>
                <a:gd name="connsiteX21" fmla="*/ 2278792 w 2302788"/>
                <a:gd name="connsiteY21" fmla="*/ 596200 h 1116766"/>
                <a:gd name="connsiteX22" fmla="*/ 2263942 w 2302788"/>
                <a:gd name="connsiteY22" fmla="*/ 611103 h 1116766"/>
                <a:gd name="connsiteX23" fmla="*/ 1690763 w 2302788"/>
                <a:gd name="connsiteY23" fmla="*/ 1012292 h 1116766"/>
                <a:gd name="connsiteX24" fmla="*/ 1510348 w 2302788"/>
                <a:gd name="connsiteY24" fmla="*/ 1116766 h 1116766"/>
                <a:gd name="connsiteX25" fmla="*/ 88594 w 2302788"/>
                <a:gd name="connsiteY25" fmla="*/ 1116766 h 1116766"/>
                <a:gd name="connsiteX26" fmla="*/ 25930 w 2302788"/>
                <a:gd name="connsiteY26" fmla="*/ 1049099 h 1116766"/>
                <a:gd name="connsiteX27" fmla="*/ 65314 w 2302788"/>
                <a:gd name="connsiteY27" fmla="*/ 888647 h 1116766"/>
                <a:gd name="connsiteX28" fmla="*/ 334224 w 2302788"/>
                <a:gd name="connsiteY28" fmla="*/ 780638 h 1116766"/>
                <a:gd name="connsiteX29" fmla="*/ 1142461 w 2302788"/>
                <a:gd name="connsiteY29" fmla="*/ 343068 h 1116766"/>
                <a:gd name="connsiteX30" fmla="*/ 1574611 w 2302788"/>
                <a:gd name="connsiteY30" fmla="*/ 23442 h 1116766"/>
                <a:gd name="connsiteX31" fmla="*/ 1626155 w 2302788"/>
                <a:gd name="connsiteY31" fmla="*/ 875 h 1116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02788" h="1116766">
                  <a:moveTo>
                    <a:pt x="1626155" y="875"/>
                  </a:moveTo>
                  <a:cubicBezTo>
                    <a:pt x="1641435" y="-1397"/>
                    <a:pt x="1657253" y="875"/>
                    <a:pt x="1671780" y="6268"/>
                  </a:cubicBezTo>
                  <a:cubicBezTo>
                    <a:pt x="1680819" y="9462"/>
                    <a:pt x="1689428" y="14003"/>
                    <a:pt x="1697498" y="19822"/>
                  </a:cubicBezTo>
                  <a:lnTo>
                    <a:pt x="1985455" y="238182"/>
                  </a:lnTo>
                  <a:lnTo>
                    <a:pt x="2066806" y="299637"/>
                  </a:lnTo>
                  <a:cubicBezTo>
                    <a:pt x="2066806" y="299637"/>
                    <a:pt x="2067236" y="300134"/>
                    <a:pt x="2067236" y="300134"/>
                  </a:cubicBezTo>
                  <a:lnTo>
                    <a:pt x="2264803" y="454270"/>
                  </a:lnTo>
                  <a:cubicBezTo>
                    <a:pt x="2265771" y="454696"/>
                    <a:pt x="2265771" y="455619"/>
                    <a:pt x="2266632" y="456044"/>
                  </a:cubicBezTo>
                  <a:cubicBezTo>
                    <a:pt x="2272981" y="461012"/>
                    <a:pt x="2278361" y="466902"/>
                    <a:pt x="2282881" y="472792"/>
                  </a:cubicBezTo>
                  <a:cubicBezTo>
                    <a:pt x="2284710" y="475063"/>
                    <a:pt x="2286109" y="477760"/>
                    <a:pt x="2287400" y="480030"/>
                  </a:cubicBezTo>
                  <a:cubicBezTo>
                    <a:pt x="2290090" y="484572"/>
                    <a:pt x="2292888" y="489540"/>
                    <a:pt x="2295148" y="494933"/>
                  </a:cubicBezTo>
                  <a:cubicBezTo>
                    <a:pt x="2295578" y="495856"/>
                    <a:pt x="2296439" y="497204"/>
                    <a:pt x="2296870" y="498552"/>
                  </a:cubicBezTo>
                  <a:cubicBezTo>
                    <a:pt x="2297838" y="501249"/>
                    <a:pt x="2298269" y="503946"/>
                    <a:pt x="2299129" y="506713"/>
                  </a:cubicBezTo>
                  <a:cubicBezTo>
                    <a:pt x="2299668" y="508062"/>
                    <a:pt x="2300098" y="509410"/>
                    <a:pt x="2300528" y="510758"/>
                  </a:cubicBezTo>
                  <a:cubicBezTo>
                    <a:pt x="2301927" y="517074"/>
                    <a:pt x="2302788" y="523390"/>
                    <a:pt x="2302788" y="529777"/>
                  </a:cubicBezTo>
                  <a:cubicBezTo>
                    <a:pt x="2302788" y="531125"/>
                    <a:pt x="2302788" y="532474"/>
                    <a:pt x="2302788" y="533822"/>
                  </a:cubicBezTo>
                  <a:cubicBezTo>
                    <a:pt x="2302358" y="538789"/>
                    <a:pt x="2301927" y="544183"/>
                    <a:pt x="2300959" y="549647"/>
                  </a:cubicBezTo>
                  <a:cubicBezTo>
                    <a:pt x="2300528" y="551421"/>
                    <a:pt x="2300528" y="552770"/>
                    <a:pt x="2300098" y="554615"/>
                  </a:cubicBezTo>
                  <a:cubicBezTo>
                    <a:pt x="2298699" y="560931"/>
                    <a:pt x="2296439" y="567246"/>
                    <a:pt x="2293749" y="573137"/>
                  </a:cubicBezTo>
                  <a:cubicBezTo>
                    <a:pt x="2293319" y="573562"/>
                    <a:pt x="2292888" y="574485"/>
                    <a:pt x="2292350" y="575407"/>
                  </a:cubicBezTo>
                  <a:cubicBezTo>
                    <a:pt x="2290090" y="580375"/>
                    <a:pt x="2286970" y="585343"/>
                    <a:pt x="2283311" y="590310"/>
                  </a:cubicBezTo>
                  <a:cubicBezTo>
                    <a:pt x="2282450" y="592155"/>
                    <a:pt x="2281051" y="593504"/>
                    <a:pt x="2278792" y="596200"/>
                  </a:cubicBezTo>
                  <a:cubicBezTo>
                    <a:pt x="2274272" y="601594"/>
                    <a:pt x="2269753" y="606561"/>
                    <a:pt x="2263942" y="611103"/>
                  </a:cubicBezTo>
                  <a:cubicBezTo>
                    <a:pt x="2083929" y="755366"/>
                    <a:pt x="1892536" y="889580"/>
                    <a:pt x="1690763" y="1012292"/>
                  </a:cubicBezTo>
                  <a:lnTo>
                    <a:pt x="1510348" y="1116766"/>
                  </a:lnTo>
                  <a:lnTo>
                    <a:pt x="88594" y="1116766"/>
                  </a:lnTo>
                  <a:lnTo>
                    <a:pt x="25930" y="1049099"/>
                  </a:lnTo>
                  <a:cubicBezTo>
                    <a:pt x="-21526" y="997578"/>
                    <a:pt x="-1188" y="913059"/>
                    <a:pt x="65314" y="888647"/>
                  </a:cubicBezTo>
                  <a:cubicBezTo>
                    <a:pt x="156565" y="854726"/>
                    <a:pt x="246094" y="818604"/>
                    <a:pt x="334224" y="780638"/>
                  </a:cubicBezTo>
                  <a:cubicBezTo>
                    <a:pt x="620782" y="656308"/>
                    <a:pt x="891091" y="509410"/>
                    <a:pt x="1142461" y="343068"/>
                  </a:cubicBezTo>
                  <a:cubicBezTo>
                    <a:pt x="1293434" y="243149"/>
                    <a:pt x="1437627" y="136489"/>
                    <a:pt x="1574611" y="23442"/>
                  </a:cubicBezTo>
                  <a:cubicBezTo>
                    <a:pt x="1589891" y="10810"/>
                    <a:pt x="1607539" y="3146"/>
                    <a:pt x="1626155" y="875"/>
                  </a:cubicBezTo>
                  <a:close/>
                </a:path>
              </a:pathLst>
            </a:custGeom>
            <a:solidFill>
              <a:srgbClr val="925133"/>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58" name="Freeform: Shape 57">
              <a:extLst>
                <a:ext uri="{FF2B5EF4-FFF2-40B4-BE49-F238E27FC236}">
                  <a16:creationId xmlns:a16="http://schemas.microsoft.com/office/drawing/2014/main" id="{AAE39C52-8D47-4232-B24F-EDD18DE1B856}"/>
                </a:ext>
              </a:extLst>
            </p:cNvPr>
            <p:cNvSpPr/>
            <p:nvPr/>
          </p:nvSpPr>
          <p:spPr>
            <a:xfrm>
              <a:off x="5902511" y="5741279"/>
              <a:ext cx="2104535" cy="1116720"/>
            </a:xfrm>
            <a:custGeom>
              <a:avLst/>
              <a:gdLst>
                <a:gd name="connsiteX0" fmla="*/ 1625785 w 2104535"/>
                <a:gd name="connsiteY0" fmla="*/ 804 h 1116720"/>
                <a:gd name="connsiteX1" fmla="*/ 1696687 w 2104535"/>
                <a:gd name="connsiteY1" fmla="*/ 19773 h 1116720"/>
                <a:gd name="connsiteX2" fmla="*/ 1984653 w 2104535"/>
                <a:gd name="connsiteY2" fmla="*/ 238078 h 1116720"/>
                <a:gd name="connsiteX3" fmla="*/ 2066051 w 2104535"/>
                <a:gd name="connsiteY3" fmla="*/ 299584 h 1116720"/>
                <a:gd name="connsiteX4" fmla="*/ 2066447 w 2104535"/>
                <a:gd name="connsiteY4" fmla="*/ 456384 h 1116720"/>
                <a:gd name="connsiteX5" fmla="*/ 1076104 w 2104535"/>
                <a:gd name="connsiteY5" fmla="*/ 1087057 h 1116720"/>
                <a:gd name="connsiteX6" fmla="*/ 1012955 w 2104535"/>
                <a:gd name="connsiteY6" fmla="*/ 1116720 h 1116720"/>
                <a:gd name="connsiteX7" fmla="*/ 89144 w 2104535"/>
                <a:gd name="connsiteY7" fmla="*/ 1116720 h 1116720"/>
                <a:gd name="connsiteX8" fmla="*/ 26032 w 2104535"/>
                <a:gd name="connsiteY8" fmla="*/ 1048581 h 1116720"/>
                <a:gd name="connsiteX9" fmla="*/ 65345 w 2104535"/>
                <a:gd name="connsiteY9" fmla="*/ 888077 h 1116720"/>
                <a:gd name="connsiteX10" fmla="*/ 334298 w 2104535"/>
                <a:gd name="connsiteY10" fmla="*/ 780074 h 1116720"/>
                <a:gd name="connsiteX11" fmla="*/ 1574688 w 2104535"/>
                <a:gd name="connsiteY11" fmla="*/ 22902 h 1116720"/>
                <a:gd name="connsiteX12" fmla="*/ 1625785 w 2104535"/>
                <a:gd name="connsiteY12" fmla="*/ 804 h 1116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04535" h="1116720">
                  <a:moveTo>
                    <a:pt x="1625785" y="804"/>
                  </a:moveTo>
                  <a:cubicBezTo>
                    <a:pt x="1650640" y="-2390"/>
                    <a:pt x="1675892" y="3933"/>
                    <a:pt x="1696687" y="19773"/>
                  </a:cubicBezTo>
                  <a:lnTo>
                    <a:pt x="1984653" y="238078"/>
                  </a:lnTo>
                  <a:lnTo>
                    <a:pt x="2066051" y="299584"/>
                  </a:lnTo>
                  <a:cubicBezTo>
                    <a:pt x="2117049" y="338417"/>
                    <a:pt x="2117544" y="416210"/>
                    <a:pt x="2066447" y="456384"/>
                  </a:cubicBezTo>
                  <a:cubicBezTo>
                    <a:pt x="1766153" y="696812"/>
                    <a:pt x="1434604" y="909173"/>
                    <a:pt x="1076104" y="1087057"/>
                  </a:cubicBezTo>
                  <a:lnTo>
                    <a:pt x="1012955" y="1116720"/>
                  </a:lnTo>
                  <a:lnTo>
                    <a:pt x="89144" y="1116720"/>
                  </a:lnTo>
                  <a:lnTo>
                    <a:pt x="26032" y="1048581"/>
                  </a:lnTo>
                  <a:cubicBezTo>
                    <a:pt x="-21402" y="996591"/>
                    <a:pt x="-1498" y="912475"/>
                    <a:pt x="65345" y="888077"/>
                  </a:cubicBezTo>
                  <a:cubicBezTo>
                    <a:pt x="156647" y="854162"/>
                    <a:pt x="246166" y="818459"/>
                    <a:pt x="334298" y="780074"/>
                  </a:cubicBezTo>
                  <a:cubicBezTo>
                    <a:pt x="792686" y="581632"/>
                    <a:pt x="1209879" y="324430"/>
                    <a:pt x="1574688" y="22902"/>
                  </a:cubicBezTo>
                  <a:cubicBezTo>
                    <a:pt x="1589146" y="10703"/>
                    <a:pt x="1607168" y="3039"/>
                    <a:pt x="1625785" y="804"/>
                  </a:cubicBezTo>
                  <a:close/>
                </a:path>
              </a:pathLst>
            </a:custGeom>
            <a:solidFill>
              <a:srgbClr val="D57F5A"/>
            </a:solidFill>
            <a:ln w="12700">
              <a:miter lim="400000"/>
            </a:ln>
          </p:spPr>
          <p:txBody>
            <a:bodyPr wrap="square" lIns="38100" tIns="38100" rIns="38100" bIns="38100" anchor="ctr">
              <a:noAutofit/>
            </a:bodyPr>
            <a:lstStyle/>
            <a:p>
              <a:pPr>
                <a:defRPr sz="3000">
                  <a:solidFill>
                    <a:srgbClr val="FFFFFF"/>
                  </a:solidFill>
                </a:defRPr>
              </a:pPr>
              <a:endParaRPr/>
            </a:p>
          </p:txBody>
        </p:sp>
        <p:sp>
          <p:nvSpPr>
            <p:cNvPr id="59" name="Shape">
              <a:extLst>
                <a:ext uri="{FF2B5EF4-FFF2-40B4-BE49-F238E27FC236}">
                  <a16:creationId xmlns:a16="http://schemas.microsoft.com/office/drawing/2014/main" id="{9190AA09-1443-4CE2-AF85-CA0D77B271A8}"/>
                </a:ext>
              </a:extLst>
            </p:cNvPr>
            <p:cNvSpPr/>
            <p:nvPr/>
          </p:nvSpPr>
          <p:spPr>
            <a:xfrm>
              <a:off x="7845438" y="1189695"/>
              <a:ext cx="668254" cy="1485437"/>
            </a:xfrm>
            <a:custGeom>
              <a:avLst/>
              <a:gdLst/>
              <a:ahLst/>
              <a:cxnLst>
                <a:cxn ang="0">
                  <a:pos x="wd2" y="hd2"/>
                </a:cxn>
                <a:cxn ang="5400000">
                  <a:pos x="wd2" y="hd2"/>
                </a:cxn>
                <a:cxn ang="10800000">
                  <a:pos x="wd2" y="hd2"/>
                </a:cxn>
                <a:cxn ang="16200000">
                  <a:pos x="wd2" y="hd2"/>
                </a:cxn>
              </a:cxnLst>
              <a:rect l="0" t="0" r="r" b="b"/>
              <a:pathLst>
                <a:path w="20803" h="21595" extrusionOk="0">
                  <a:moveTo>
                    <a:pt x="19229" y="8196"/>
                  </a:moveTo>
                  <a:cubicBezTo>
                    <a:pt x="18962" y="7526"/>
                    <a:pt x="18652" y="6862"/>
                    <a:pt x="18328" y="6205"/>
                  </a:cubicBezTo>
                  <a:cubicBezTo>
                    <a:pt x="18314" y="6192"/>
                    <a:pt x="18314" y="6172"/>
                    <a:pt x="18300" y="6159"/>
                  </a:cubicBezTo>
                  <a:cubicBezTo>
                    <a:pt x="17991" y="5548"/>
                    <a:pt x="17653" y="4943"/>
                    <a:pt x="17287" y="4345"/>
                  </a:cubicBezTo>
                  <a:cubicBezTo>
                    <a:pt x="17146" y="4102"/>
                    <a:pt x="16865" y="3892"/>
                    <a:pt x="16485" y="3721"/>
                  </a:cubicBezTo>
                  <a:lnTo>
                    <a:pt x="10884" y="1184"/>
                  </a:lnTo>
                  <a:cubicBezTo>
                    <a:pt x="10884" y="1184"/>
                    <a:pt x="10899" y="1191"/>
                    <a:pt x="10899" y="1191"/>
                  </a:cubicBezTo>
                  <a:cubicBezTo>
                    <a:pt x="10547" y="1027"/>
                    <a:pt x="10096" y="902"/>
                    <a:pt x="9604" y="836"/>
                  </a:cubicBezTo>
                  <a:lnTo>
                    <a:pt x="4032" y="61"/>
                  </a:lnTo>
                  <a:cubicBezTo>
                    <a:pt x="3708" y="15"/>
                    <a:pt x="3384" y="-5"/>
                    <a:pt x="3075" y="2"/>
                  </a:cubicBezTo>
                  <a:cubicBezTo>
                    <a:pt x="1175" y="15"/>
                    <a:pt x="-401" y="862"/>
                    <a:pt x="92" y="1796"/>
                  </a:cubicBezTo>
                  <a:cubicBezTo>
                    <a:pt x="556" y="2643"/>
                    <a:pt x="950" y="3491"/>
                    <a:pt x="1288" y="4358"/>
                  </a:cubicBezTo>
                  <a:cubicBezTo>
                    <a:pt x="2878" y="8354"/>
                    <a:pt x="3187" y="12349"/>
                    <a:pt x="2343" y="16259"/>
                  </a:cubicBezTo>
                  <a:cubicBezTo>
                    <a:pt x="2244" y="16726"/>
                    <a:pt x="2624" y="17166"/>
                    <a:pt x="3314" y="17468"/>
                  </a:cubicBezTo>
                  <a:cubicBezTo>
                    <a:pt x="3300" y="17462"/>
                    <a:pt x="3272" y="17455"/>
                    <a:pt x="3258" y="17449"/>
                  </a:cubicBezTo>
                  <a:lnTo>
                    <a:pt x="3258" y="17449"/>
                  </a:lnTo>
                  <a:cubicBezTo>
                    <a:pt x="3258" y="17449"/>
                    <a:pt x="3258" y="17449"/>
                    <a:pt x="3258" y="17449"/>
                  </a:cubicBezTo>
                  <a:lnTo>
                    <a:pt x="8858" y="19985"/>
                  </a:lnTo>
                  <a:cubicBezTo>
                    <a:pt x="9126" y="20110"/>
                    <a:pt x="9449" y="20208"/>
                    <a:pt x="9801" y="20274"/>
                  </a:cubicBezTo>
                  <a:lnTo>
                    <a:pt x="16105" y="21483"/>
                  </a:lnTo>
                  <a:cubicBezTo>
                    <a:pt x="16513" y="21562"/>
                    <a:pt x="16921" y="21595"/>
                    <a:pt x="17329" y="21595"/>
                  </a:cubicBezTo>
                  <a:cubicBezTo>
                    <a:pt x="18849" y="21582"/>
                    <a:pt x="20228" y="21036"/>
                    <a:pt x="20383" y="20268"/>
                  </a:cubicBezTo>
                  <a:cubicBezTo>
                    <a:pt x="21199" y="16292"/>
                    <a:pt x="20833" y="12244"/>
                    <a:pt x="19229" y="8196"/>
                  </a:cubicBezTo>
                  <a:close/>
                  <a:moveTo>
                    <a:pt x="11391" y="1467"/>
                  </a:moveTo>
                  <a:cubicBezTo>
                    <a:pt x="11349" y="1434"/>
                    <a:pt x="11278" y="1401"/>
                    <a:pt x="11236" y="1368"/>
                  </a:cubicBezTo>
                  <a:cubicBezTo>
                    <a:pt x="11278" y="1408"/>
                    <a:pt x="11349" y="1434"/>
                    <a:pt x="11391" y="1467"/>
                  </a:cubicBezTo>
                  <a:close/>
                  <a:moveTo>
                    <a:pt x="3764" y="17613"/>
                  </a:moveTo>
                  <a:cubicBezTo>
                    <a:pt x="3750" y="17613"/>
                    <a:pt x="3750" y="17606"/>
                    <a:pt x="3736" y="17606"/>
                  </a:cubicBezTo>
                  <a:cubicBezTo>
                    <a:pt x="3694" y="17593"/>
                    <a:pt x="3666" y="17580"/>
                    <a:pt x="3624" y="17567"/>
                  </a:cubicBezTo>
                  <a:cubicBezTo>
                    <a:pt x="3680" y="17580"/>
                    <a:pt x="3722" y="17600"/>
                    <a:pt x="3764" y="17613"/>
                  </a:cubicBezTo>
                  <a:close/>
                </a:path>
              </a:pathLst>
            </a:custGeom>
            <a:solidFill>
              <a:srgbClr val="4A7493"/>
            </a:solidFill>
            <a:ln w="12700">
              <a:miter lim="400000"/>
            </a:ln>
          </p:spPr>
          <p:txBody>
            <a:bodyPr lIns="38100" tIns="38100" rIns="38100" bIns="38100" anchor="ctr"/>
            <a:lstStyle/>
            <a:p>
              <a:pPr>
                <a:defRPr sz="3000">
                  <a:solidFill>
                    <a:srgbClr val="FFFFFF"/>
                  </a:solidFill>
                </a:defRPr>
              </a:pPr>
              <a:endParaRPr/>
            </a:p>
          </p:txBody>
        </p:sp>
        <p:sp>
          <p:nvSpPr>
            <p:cNvPr id="60" name="Shape">
              <a:extLst>
                <a:ext uri="{FF2B5EF4-FFF2-40B4-BE49-F238E27FC236}">
                  <a16:creationId xmlns:a16="http://schemas.microsoft.com/office/drawing/2014/main" id="{3A370CA8-8724-4919-AAC8-D1CC03C51B49}"/>
                </a:ext>
              </a:extLst>
            </p:cNvPr>
            <p:cNvSpPr/>
            <p:nvPr/>
          </p:nvSpPr>
          <p:spPr>
            <a:xfrm>
              <a:off x="7845434" y="1189695"/>
              <a:ext cx="488009" cy="1310874"/>
            </a:xfrm>
            <a:custGeom>
              <a:avLst/>
              <a:gdLst/>
              <a:ahLst/>
              <a:cxnLst>
                <a:cxn ang="0">
                  <a:pos x="wd2" y="hd2"/>
                </a:cxn>
                <a:cxn ang="5400000">
                  <a:pos x="wd2" y="hd2"/>
                </a:cxn>
                <a:cxn ang="10800000">
                  <a:pos x="wd2" y="hd2"/>
                </a:cxn>
                <a:cxn ang="16200000">
                  <a:pos x="wd2" y="hd2"/>
                </a:cxn>
              </a:cxnLst>
              <a:rect l="0" t="0" r="r" b="b"/>
              <a:pathLst>
                <a:path w="20528" h="21600" extrusionOk="0">
                  <a:moveTo>
                    <a:pt x="4142" y="0"/>
                  </a:moveTo>
                  <a:cubicBezTo>
                    <a:pt x="4561" y="0"/>
                    <a:pt x="4998" y="22"/>
                    <a:pt x="5435" y="67"/>
                  </a:cubicBezTo>
                  <a:lnTo>
                    <a:pt x="12965" y="946"/>
                  </a:lnTo>
                  <a:cubicBezTo>
                    <a:pt x="14315" y="1102"/>
                    <a:pt x="15399" y="1512"/>
                    <a:pt x="15779" y="2048"/>
                  </a:cubicBezTo>
                  <a:cubicBezTo>
                    <a:pt x="16806" y="3478"/>
                    <a:pt x="17681" y="4931"/>
                    <a:pt x="18384" y="6420"/>
                  </a:cubicBezTo>
                  <a:cubicBezTo>
                    <a:pt x="20552" y="11009"/>
                    <a:pt x="21046" y="15597"/>
                    <a:pt x="20000" y="20095"/>
                  </a:cubicBezTo>
                  <a:cubicBezTo>
                    <a:pt x="19810" y="20967"/>
                    <a:pt x="17947" y="21585"/>
                    <a:pt x="15874" y="21600"/>
                  </a:cubicBezTo>
                  <a:cubicBezTo>
                    <a:pt x="15323" y="21600"/>
                    <a:pt x="14771" y="21563"/>
                    <a:pt x="14220" y="21473"/>
                  </a:cubicBezTo>
                  <a:lnTo>
                    <a:pt x="5702" y="20103"/>
                  </a:lnTo>
                  <a:cubicBezTo>
                    <a:pt x="4009" y="19827"/>
                    <a:pt x="2983" y="19149"/>
                    <a:pt x="3173" y="18420"/>
                  </a:cubicBezTo>
                  <a:cubicBezTo>
                    <a:pt x="4314" y="13988"/>
                    <a:pt x="3895" y="9459"/>
                    <a:pt x="1747" y="4931"/>
                  </a:cubicBezTo>
                  <a:cubicBezTo>
                    <a:pt x="1271" y="3955"/>
                    <a:pt x="739" y="2987"/>
                    <a:pt x="130" y="2026"/>
                  </a:cubicBezTo>
                  <a:cubicBezTo>
                    <a:pt x="-554" y="976"/>
                    <a:pt x="1557" y="22"/>
                    <a:pt x="4142" y="0"/>
                  </a:cubicBezTo>
                  <a:close/>
                </a:path>
              </a:pathLst>
            </a:custGeom>
            <a:solidFill>
              <a:srgbClr val="72A8D2"/>
            </a:solidFill>
            <a:ln w="12700">
              <a:miter lim="400000"/>
            </a:ln>
          </p:spPr>
          <p:txBody>
            <a:bodyPr lIns="38100" tIns="38100" rIns="38100" bIns="38100" anchor="ctr"/>
            <a:lstStyle/>
            <a:p>
              <a:pPr>
                <a:defRPr sz="3000">
                  <a:solidFill>
                    <a:srgbClr val="FFFFFF"/>
                  </a:solidFill>
                </a:defRPr>
              </a:pPr>
              <a:endParaRPr/>
            </a:p>
          </p:txBody>
        </p:sp>
        <p:sp>
          <p:nvSpPr>
            <p:cNvPr id="61" name="Shape">
              <a:extLst>
                <a:ext uri="{FF2B5EF4-FFF2-40B4-BE49-F238E27FC236}">
                  <a16:creationId xmlns:a16="http://schemas.microsoft.com/office/drawing/2014/main" id="{BCF30D07-3F8A-484F-BE3C-3A9AEBC46E44}"/>
                </a:ext>
              </a:extLst>
            </p:cNvPr>
            <p:cNvSpPr/>
            <p:nvPr/>
          </p:nvSpPr>
          <p:spPr>
            <a:xfrm>
              <a:off x="8626139" y="794689"/>
              <a:ext cx="592328" cy="1358952"/>
            </a:xfrm>
            <a:custGeom>
              <a:avLst/>
              <a:gdLst/>
              <a:ahLst/>
              <a:cxnLst>
                <a:cxn ang="0">
                  <a:pos x="wd2" y="hd2"/>
                </a:cxn>
                <a:cxn ang="5400000">
                  <a:pos x="wd2" y="hd2"/>
                </a:cxn>
                <a:cxn ang="10800000">
                  <a:pos x="wd2" y="hd2"/>
                </a:cxn>
                <a:cxn ang="16200000">
                  <a:pos x="wd2" y="hd2"/>
                </a:cxn>
              </a:cxnLst>
              <a:rect l="0" t="0" r="r" b="b"/>
              <a:pathLst>
                <a:path w="20982" h="21581" extrusionOk="0">
                  <a:moveTo>
                    <a:pt x="17154" y="8064"/>
                  </a:moveTo>
                  <a:cubicBezTo>
                    <a:pt x="16706" y="7346"/>
                    <a:pt x="16209" y="6642"/>
                    <a:pt x="15697" y="5946"/>
                  </a:cubicBezTo>
                  <a:cubicBezTo>
                    <a:pt x="15665" y="5910"/>
                    <a:pt x="15649" y="5881"/>
                    <a:pt x="15617" y="5845"/>
                  </a:cubicBezTo>
                  <a:cubicBezTo>
                    <a:pt x="15009" y="5042"/>
                    <a:pt x="14368" y="4252"/>
                    <a:pt x="13680" y="3477"/>
                  </a:cubicBezTo>
                  <a:cubicBezTo>
                    <a:pt x="13455" y="3233"/>
                    <a:pt x="13103" y="3017"/>
                    <a:pt x="12655" y="2859"/>
                  </a:cubicBezTo>
                  <a:lnTo>
                    <a:pt x="5754" y="361"/>
                  </a:lnTo>
                  <a:cubicBezTo>
                    <a:pt x="5754" y="361"/>
                    <a:pt x="5754" y="361"/>
                    <a:pt x="5754" y="361"/>
                  </a:cubicBezTo>
                  <a:cubicBezTo>
                    <a:pt x="5321" y="203"/>
                    <a:pt x="4793" y="88"/>
                    <a:pt x="4217" y="31"/>
                  </a:cubicBezTo>
                  <a:cubicBezTo>
                    <a:pt x="3848" y="-5"/>
                    <a:pt x="3480" y="-5"/>
                    <a:pt x="3144" y="9"/>
                  </a:cubicBezTo>
                  <a:cubicBezTo>
                    <a:pt x="966" y="117"/>
                    <a:pt x="-587" y="1122"/>
                    <a:pt x="214" y="2120"/>
                  </a:cubicBezTo>
                  <a:cubicBezTo>
                    <a:pt x="998" y="3089"/>
                    <a:pt x="1703" y="4080"/>
                    <a:pt x="2359" y="5092"/>
                  </a:cubicBezTo>
                  <a:cubicBezTo>
                    <a:pt x="4921" y="9162"/>
                    <a:pt x="6106" y="13275"/>
                    <a:pt x="6090" y="17360"/>
                  </a:cubicBezTo>
                  <a:cubicBezTo>
                    <a:pt x="6074" y="17862"/>
                    <a:pt x="6602" y="18329"/>
                    <a:pt x="7451" y="18623"/>
                  </a:cubicBezTo>
                  <a:cubicBezTo>
                    <a:pt x="7435" y="18616"/>
                    <a:pt x="7403" y="18609"/>
                    <a:pt x="7387" y="18602"/>
                  </a:cubicBezTo>
                  <a:lnTo>
                    <a:pt x="7387" y="18602"/>
                  </a:lnTo>
                  <a:cubicBezTo>
                    <a:pt x="7387" y="18602"/>
                    <a:pt x="7387" y="18602"/>
                    <a:pt x="7387" y="18602"/>
                  </a:cubicBezTo>
                  <a:lnTo>
                    <a:pt x="14288" y="21100"/>
                  </a:lnTo>
                  <a:cubicBezTo>
                    <a:pt x="14624" y="21222"/>
                    <a:pt x="15009" y="21315"/>
                    <a:pt x="15441" y="21373"/>
                  </a:cubicBezTo>
                  <a:lnTo>
                    <a:pt x="16418" y="21509"/>
                  </a:lnTo>
                  <a:cubicBezTo>
                    <a:pt x="16898" y="21573"/>
                    <a:pt x="17378" y="21595"/>
                    <a:pt x="17827" y="21573"/>
                  </a:cubicBezTo>
                  <a:cubicBezTo>
                    <a:pt x="19556" y="21487"/>
                    <a:pt x="21013" y="20827"/>
                    <a:pt x="20981" y="19980"/>
                  </a:cubicBezTo>
                  <a:cubicBezTo>
                    <a:pt x="20885" y="16003"/>
                    <a:pt x="19636" y="12012"/>
                    <a:pt x="17154" y="8064"/>
                  </a:cubicBezTo>
                  <a:close/>
                  <a:moveTo>
                    <a:pt x="6346" y="634"/>
                  </a:moveTo>
                  <a:cubicBezTo>
                    <a:pt x="6282" y="598"/>
                    <a:pt x="6202" y="569"/>
                    <a:pt x="6138" y="533"/>
                  </a:cubicBezTo>
                  <a:cubicBezTo>
                    <a:pt x="6202" y="569"/>
                    <a:pt x="6282" y="598"/>
                    <a:pt x="6346" y="634"/>
                  </a:cubicBezTo>
                  <a:close/>
                  <a:moveTo>
                    <a:pt x="7803" y="18724"/>
                  </a:moveTo>
                  <a:cubicBezTo>
                    <a:pt x="7867" y="18738"/>
                    <a:pt x="7915" y="18760"/>
                    <a:pt x="7979" y="18767"/>
                  </a:cubicBezTo>
                  <a:cubicBezTo>
                    <a:pt x="7963" y="18767"/>
                    <a:pt x="7947" y="18760"/>
                    <a:pt x="7947" y="18760"/>
                  </a:cubicBezTo>
                  <a:cubicBezTo>
                    <a:pt x="7883" y="18752"/>
                    <a:pt x="7851" y="18738"/>
                    <a:pt x="7803" y="18724"/>
                  </a:cubicBezTo>
                  <a:close/>
                </a:path>
              </a:pathLst>
            </a:custGeom>
            <a:solidFill>
              <a:srgbClr val="955252"/>
            </a:solidFill>
            <a:ln w="12700">
              <a:miter lim="400000"/>
            </a:ln>
          </p:spPr>
          <p:txBody>
            <a:bodyPr lIns="38100" tIns="38100" rIns="38100" bIns="38100" anchor="ctr"/>
            <a:lstStyle/>
            <a:p>
              <a:pPr>
                <a:defRPr sz="3000">
                  <a:solidFill>
                    <a:srgbClr val="FFFFFF"/>
                  </a:solidFill>
                </a:defRPr>
              </a:pPr>
              <a:endParaRPr/>
            </a:p>
          </p:txBody>
        </p:sp>
        <p:sp>
          <p:nvSpPr>
            <p:cNvPr id="62" name="Shape">
              <a:extLst>
                <a:ext uri="{FF2B5EF4-FFF2-40B4-BE49-F238E27FC236}">
                  <a16:creationId xmlns:a16="http://schemas.microsoft.com/office/drawing/2014/main" id="{B7C6903D-D6E7-42D7-AD14-6FF8A45AEDCE}"/>
                </a:ext>
              </a:extLst>
            </p:cNvPr>
            <p:cNvSpPr/>
            <p:nvPr/>
          </p:nvSpPr>
          <p:spPr>
            <a:xfrm>
              <a:off x="8626142" y="794689"/>
              <a:ext cx="397501" cy="1201273"/>
            </a:xfrm>
            <a:custGeom>
              <a:avLst/>
              <a:gdLst/>
              <a:ahLst/>
              <a:cxnLst>
                <a:cxn ang="0">
                  <a:pos x="wd2" y="hd2"/>
                </a:cxn>
                <a:cxn ang="5400000">
                  <a:pos x="wd2" y="hd2"/>
                </a:cxn>
                <a:cxn ang="10800000">
                  <a:pos x="wd2" y="hd2"/>
                </a:cxn>
                <a:cxn ang="16200000">
                  <a:pos x="wd2" y="hd2"/>
                </a:cxn>
              </a:cxnLst>
              <a:rect l="0" t="0" r="r" b="b"/>
              <a:pathLst>
                <a:path w="20691" h="21580" extrusionOk="0">
                  <a:moveTo>
                    <a:pt x="4619" y="10"/>
                  </a:moveTo>
                  <a:cubicBezTo>
                    <a:pt x="5137" y="-6"/>
                    <a:pt x="5655" y="-6"/>
                    <a:pt x="6196" y="35"/>
                  </a:cubicBezTo>
                  <a:cubicBezTo>
                    <a:pt x="7866" y="156"/>
                    <a:pt x="9302" y="554"/>
                    <a:pt x="9937" y="1098"/>
                  </a:cubicBezTo>
                  <a:cubicBezTo>
                    <a:pt x="11890" y="2779"/>
                    <a:pt x="13584" y="4509"/>
                    <a:pt x="15043" y="6287"/>
                  </a:cubicBezTo>
                  <a:cubicBezTo>
                    <a:pt x="18690" y="10753"/>
                    <a:pt x="20525" y="15268"/>
                    <a:pt x="20690" y="19767"/>
                  </a:cubicBezTo>
                  <a:cubicBezTo>
                    <a:pt x="20737" y="20725"/>
                    <a:pt x="18596" y="21480"/>
                    <a:pt x="16055" y="21570"/>
                  </a:cubicBezTo>
                  <a:cubicBezTo>
                    <a:pt x="15372" y="21594"/>
                    <a:pt x="14690" y="21578"/>
                    <a:pt x="13984" y="21497"/>
                  </a:cubicBezTo>
                  <a:lnTo>
                    <a:pt x="12549" y="21342"/>
                  </a:lnTo>
                  <a:cubicBezTo>
                    <a:pt x="10384" y="21115"/>
                    <a:pt x="8925" y="20417"/>
                    <a:pt x="8949" y="19629"/>
                  </a:cubicBezTo>
                  <a:cubicBezTo>
                    <a:pt x="8972" y="15009"/>
                    <a:pt x="7208" y="10356"/>
                    <a:pt x="3466" y="5751"/>
                  </a:cubicBezTo>
                  <a:cubicBezTo>
                    <a:pt x="2525" y="4615"/>
                    <a:pt x="1466" y="3494"/>
                    <a:pt x="314" y="2390"/>
                  </a:cubicBezTo>
                  <a:cubicBezTo>
                    <a:pt x="-863" y="1269"/>
                    <a:pt x="1419" y="132"/>
                    <a:pt x="4619" y="10"/>
                  </a:cubicBezTo>
                  <a:close/>
                </a:path>
              </a:pathLst>
            </a:custGeom>
            <a:solidFill>
              <a:srgbClr val="D87F7E"/>
            </a:solidFill>
            <a:ln w="12700">
              <a:miter lim="400000"/>
            </a:ln>
          </p:spPr>
          <p:txBody>
            <a:bodyPr lIns="38100" tIns="38100" rIns="38100" bIns="38100" anchor="ctr"/>
            <a:lstStyle/>
            <a:p>
              <a:pPr>
                <a:defRPr sz="3000">
                  <a:solidFill>
                    <a:srgbClr val="FFFFFF"/>
                  </a:solidFill>
                </a:defRPr>
              </a:pPr>
              <a:endParaRPr/>
            </a:p>
          </p:txBody>
        </p:sp>
        <p:sp>
          <p:nvSpPr>
            <p:cNvPr id="63" name="Shape">
              <a:extLst>
                <a:ext uri="{FF2B5EF4-FFF2-40B4-BE49-F238E27FC236}">
                  <a16:creationId xmlns:a16="http://schemas.microsoft.com/office/drawing/2014/main" id="{D6A30D85-374E-4936-9AD0-D9985FEC2482}"/>
                </a:ext>
              </a:extLst>
            </p:cNvPr>
            <p:cNvSpPr/>
            <p:nvPr/>
          </p:nvSpPr>
          <p:spPr>
            <a:xfrm>
              <a:off x="7032557" y="3752344"/>
              <a:ext cx="915657" cy="955332"/>
            </a:xfrm>
            <a:custGeom>
              <a:avLst/>
              <a:gdLst/>
              <a:ahLst/>
              <a:cxnLst>
                <a:cxn ang="0">
                  <a:pos x="wd2" y="hd2"/>
                </a:cxn>
                <a:cxn ang="5400000">
                  <a:pos x="wd2" y="hd2"/>
                </a:cxn>
                <a:cxn ang="10800000">
                  <a:pos x="wd2" y="hd2"/>
                </a:cxn>
                <a:cxn ang="16200000">
                  <a:pos x="wd2" y="hd2"/>
                </a:cxn>
              </a:cxnLst>
              <a:rect l="0" t="0" r="r" b="b"/>
              <a:pathLst>
                <a:path w="21292" h="21503" extrusionOk="0">
                  <a:moveTo>
                    <a:pt x="21218" y="8838"/>
                  </a:moveTo>
                  <a:cubicBezTo>
                    <a:pt x="21250" y="8736"/>
                    <a:pt x="21271" y="8645"/>
                    <a:pt x="21281" y="8543"/>
                  </a:cubicBezTo>
                  <a:cubicBezTo>
                    <a:pt x="21292" y="8492"/>
                    <a:pt x="21292" y="8441"/>
                    <a:pt x="21292" y="8380"/>
                  </a:cubicBezTo>
                  <a:cubicBezTo>
                    <a:pt x="21292" y="8289"/>
                    <a:pt x="21292" y="8187"/>
                    <a:pt x="21281" y="8095"/>
                  </a:cubicBezTo>
                  <a:cubicBezTo>
                    <a:pt x="21281" y="8044"/>
                    <a:pt x="21271" y="7994"/>
                    <a:pt x="21260" y="7943"/>
                  </a:cubicBezTo>
                  <a:cubicBezTo>
                    <a:pt x="21239" y="7841"/>
                    <a:pt x="21218" y="7749"/>
                    <a:pt x="21187" y="7648"/>
                  </a:cubicBezTo>
                  <a:cubicBezTo>
                    <a:pt x="21176" y="7617"/>
                    <a:pt x="21176" y="7576"/>
                    <a:pt x="21166" y="7546"/>
                  </a:cubicBezTo>
                  <a:cubicBezTo>
                    <a:pt x="21166" y="7536"/>
                    <a:pt x="21155" y="7525"/>
                    <a:pt x="21155" y="7525"/>
                  </a:cubicBezTo>
                  <a:cubicBezTo>
                    <a:pt x="21092" y="7352"/>
                    <a:pt x="20998" y="7200"/>
                    <a:pt x="20893" y="7047"/>
                  </a:cubicBezTo>
                  <a:cubicBezTo>
                    <a:pt x="20872" y="7017"/>
                    <a:pt x="20840" y="6986"/>
                    <a:pt x="20819" y="6956"/>
                  </a:cubicBezTo>
                  <a:cubicBezTo>
                    <a:pt x="20703" y="6803"/>
                    <a:pt x="20567" y="6661"/>
                    <a:pt x="20409" y="6549"/>
                  </a:cubicBezTo>
                  <a:cubicBezTo>
                    <a:pt x="20409" y="6549"/>
                    <a:pt x="20409" y="6549"/>
                    <a:pt x="20409" y="6549"/>
                  </a:cubicBezTo>
                  <a:lnTo>
                    <a:pt x="15816" y="3079"/>
                  </a:lnTo>
                  <a:cubicBezTo>
                    <a:pt x="15837" y="3090"/>
                    <a:pt x="15847" y="3110"/>
                    <a:pt x="15858" y="3130"/>
                  </a:cubicBezTo>
                  <a:cubicBezTo>
                    <a:pt x="15774" y="3059"/>
                    <a:pt x="15679" y="2988"/>
                    <a:pt x="15585" y="2937"/>
                  </a:cubicBezTo>
                  <a:lnTo>
                    <a:pt x="11086" y="322"/>
                  </a:lnTo>
                  <a:cubicBezTo>
                    <a:pt x="10623" y="58"/>
                    <a:pt x="10108" y="-44"/>
                    <a:pt x="9614" y="17"/>
                  </a:cubicBezTo>
                  <a:cubicBezTo>
                    <a:pt x="8931" y="98"/>
                    <a:pt x="8290" y="475"/>
                    <a:pt x="7922" y="1106"/>
                  </a:cubicBezTo>
                  <a:cubicBezTo>
                    <a:pt x="5767" y="4707"/>
                    <a:pt x="3297" y="8166"/>
                    <a:pt x="512" y="11453"/>
                  </a:cubicBezTo>
                  <a:cubicBezTo>
                    <a:pt x="-308" y="12430"/>
                    <a:pt x="-119" y="13874"/>
                    <a:pt x="911" y="14627"/>
                  </a:cubicBezTo>
                  <a:lnTo>
                    <a:pt x="5000" y="17588"/>
                  </a:lnTo>
                  <a:lnTo>
                    <a:pt x="9593" y="21057"/>
                  </a:lnTo>
                  <a:cubicBezTo>
                    <a:pt x="10087" y="21414"/>
                    <a:pt x="10686" y="21556"/>
                    <a:pt x="11265" y="21485"/>
                  </a:cubicBezTo>
                  <a:cubicBezTo>
                    <a:pt x="11811" y="21414"/>
                    <a:pt x="12337" y="21159"/>
                    <a:pt x="12726" y="20712"/>
                  </a:cubicBezTo>
                  <a:cubicBezTo>
                    <a:pt x="15826" y="17140"/>
                    <a:pt x="18591" y="13366"/>
                    <a:pt x="20987" y="9408"/>
                  </a:cubicBezTo>
                  <a:cubicBezTo>
                    <a:pt x="21071" y="9276"/>
                    <a:pt x="21134" y="9133"/>
                    <a:pt x="21176" y="8991"/>
                  </a:cubicBezTo>
                  <a:cubicBezTo>
                    <a:pt x="21197" y="8930"/>
                    <a:pt x="21208" y="8889"/>
                    <a:pt x="21218" y="8838"/>
                  </a:cubicBezTo>
                  <a:close/>
                </a:path>
              </a:pathLst>
            </a:custGeom>
            <a:solidFill>
              <a:srgbClr val="49637C"/>
            </a:solidFill>
            <a:ln w="12700">
              <a:miter lim="400000"/>
            </a:ln>
          </p:spPr>
          <p:txBody>
            <a:bodyPr lIns="38100" tIns="38100" rIns="38100" bIns="38100" anchor="ctr"/>
            <a:lstStyle/>
            <a:p>
              <a:pPr>
                <a:defRPr sz="3000">
                  <a:solidFill>
                    <a:srgbClr val="FFFFFF"/>
                  </a:solidFill>
                </a:defRPr>
              </a:pPr>
              <a:endParaRPr/>
            </a:p>
          </p:txBody>
        </p:sp>
        <p:sp>
          <p:nvSpPr>
            <p:cNvPr id="64" name="Shape">
              <a:extLst>
                <a:ext uri="{FF2B5EF4-FFF2-40B4-BE49-F238E27FC236}">
                  <a16:creationId xmlns:a16="http://schemas.microsoft.com/office/drawing/2014/main" id="{422BA592-158C-4022-B868-D8ED7FB10284}"/>
                </a:ext>
              </a:extLst>
            </p:cNvPr>
            <p:cNvSpPr/>
            <p:nvPr/>
          </p:nvSpPr>
          <p:spPr>
            <a:xfrm>
              <a:off x="7032557" y="3752344"/>
              <a:ext cx="718799" cy="801679"/>
            </a:xfrm>
            <a:custGeom>
              <a:avLst/>
              <a:gdLst/>
              <a:ahLst/>
              <a:cxnLst>
                <a:cxn ang="0">
                  <a:pos x="wd2" y="hd2"/>
                </a:cxn>
                <a:cxn ang="5400000">
                  <a:pos x="wd2" y="hd2"/>
                </a:cxn>
                <a:cxn ang="10800000">
                  <a:pos x="wd2" y="hd2"/>
                </a:cxn>
                <a:cxn ang="16200000">
                  <a:pos x="wd2" y="hd2"/>
                </a:cxn>
              </a:cxnLst>
              <a:rect l="0" t="0" r="r" b="b"/>
              <a:pathLst>
                <a:path w="20804" h="21485" extrusionOk="0">
                  <a:moveTo>
                    <a:pt x="11986" y="22"/>
                  </a:moveTo>
                  <a:cubicBezTo>
                    <a:pt x="12600" y="-51"/>
                    <a:pt x="13255" y="58"/>
                    <a:pt x="13817" y="385"/>
                  </a:cubicBezTo>
                  <a:lnTo>
                    <a:pt x="19417" y="3499"/>
                  </a:lnTo>
                  <a:cubicBezTo>
                    <a:pt x="20751" y="4238"/>
                    <a:pt x="21209" y="5837"/>
                    <a:pt x="20411" y="7084"/>
                  </a:cubicBezTo>
                  <a:cubicBezTo>
                    <a:pt x="17441" y="11785"/>
                    <a:pt x="14000" y="16279"/>
                    <a:pt x="10128" y="20544"/>
                  </a:cubicBezTo>
                  <a:cubicBezTo>
                    <a:pt x="9657" y="21077"/>
                    <a:pt x="9003" y="21379"/>
                    <a:pt x="8309" y="21464"/>
                  </a:cubicBezTo>
                  <a:cubicBezTo>
                    <a:pt x="7590" y="21549"/>
                    <a:pt x="6844" y="21380"/>
                    <a:pt x="6229" y="20955"/>
                  </a:cubicBezTo>
                  <a:lnTo>
                    <a:pt x="1140" y="17430"/>
                  </a:lnTo>
                  <a:cubicBezTo>
                    <a:pt x="-142" y="16534"/>
                    <a:pt x="-391" y="14813"/>
                    <a:pt x="643" y="13650"/>
                  </a:cubicBezTo>
                  <a:cubicBezTo>
                    <a:pt x="4096" y="9737"/>
                    <a:pt x="7184" y="5618"/>
                    <a:pt x="9866" y="1330"/>
                  </a:cubicBezTo>
                  <a:cubicBezTo>
                    <a:pt x="10337" y="567"/>
                    <a:pt x="11135" y="119"/>
                    <a:pt x="11986" y="22"/>
                  </a:cubicBezTo>
                  <a:close/>
                </a:path>
              </a:pathLst>
            </a:custGeom>
            <a:solidFill>
              <a:srgbClr val="7092B2"/>
            </a:solidFill>
            <a:ln w="12700">
              <a:miter lim="400000"/>
            </a:ln>
          </p:spPr>
          <p:txBody>
            <a:bodyPr lIns="38100" tIns="38100" rIns="38100" bIns="38100" anchor="ctr"/>
            <a:lstStyle/>
            <a:p>
              <a:pPr>
                <a:defRPr sz="3000">
                  <a:solidFill>
                    <a:srgbClr val="FFFFFF"/>
                  </a:solidFill>
                </a:defRPr>
              </a:pPr>
              <a:endParaRPr/>
            </a:p>
          </p:txBody>
        </p:sp>
        <p:sp>
          <p:nvSpPr>
            <p:cNvPr id="65" name="Shape">
              <a:extLst>
                <a:ext uri="{FF2B5EF4-FFF2-40B4-BE49-F238E27FC236}">
                  <a16:creationId xmlns:a16="http://schemas.microsoft.com/office/drawing/2014/main" id="{5CDBD4F4-044B-48DD-A4E8-85633BF2A01F}"/>
                </a:ext>
              </a:extLst>
            </p:cNvPr>
            <p:cNvSpPr/>
            <p:nvPr/>
          </p:nvSpPr>
          <p:spPr>
            <a:xfrm>
              <a:off x="8207827" y="3616733"/>
              <a:ext cx="850712" cy="864173"/>
            </a:xfrm>
            <a:custGeom>
              <a:avLst/>
              <a:gdLst/>
              <a:ahLst/>
              <a:cxnLst>
                <a:cxn ang="0">
                  <a:pos x="wd2" y="hd2"/>
                </a:cxn>
                <a:cxn ang="5400000">
                  <a:pos x="wd2" y="hd2"/>
                </a:cxn>
                <a:cxn ang="10800000">
                  <a:pos x="wd2" y="hd2"/>
                </a:cxn>
                <a:cxn ang="16200000">
                  <a:pos x="wd2" y="hd2"/>
                </a:cxn>
              </a:cxnLst>
              <a:rect l="0" t="0" r="r" b="b"/>
              <a:pathLst>
                <a:path w="21600" h="21529" extrusionOk="0">
                  <a:moveTo>
                    <a:pt x="21531" y="8875"/>
                  </a:moveTo>
                  <a:cubicBezTo>
                    <a:pt x="21554" y="8763"/>
                    <a:pt x="21577" y="8661"/>
                    <a:pt x="21589" y="8549"/>
                  </a:cubicBezTo>
                  <a:cubicBezTo>
                    <a:pt x="21600" y="8492"/>
                    <a:pt x="21600" y="8425"/>
                    <a:pt x="21600" y="8368"/>
                  </a:cubicBezTo>
                  <a:cubicBezTo>
                    <a:pt x="21600" y="8267"/>
                    <a:pt x="21600" y="8166"/>
                    <a:pt x="21589" y="8064"/>
                  </a:cubicBezTo>
                  <a:cubicBezTo>
                    <a:pt x="21577" y="8008"/>
                    <a:pt x="21577" y="7952"/>
                    <a:pt x="21566" y="7884"/>
                  </a:cubicBezTo>
                  <a:cubicBezTo>
                    <a:pt x="21543" y="7783"/>
                    <a:pt x="21520" y="7681"/>
                    <a:pt x="21485" y="7580"/>
                  </a:cubicBezTo>
                  <a:cubicBezTo>
                    <a:pt x="21474" y="7546"/>
                    <a:pt x="21474" y="7501"/>
                    <a:pt x="21462" y="7467"/>
                  </a:cubicBezTo>
                  <a:cubicBezTo>
                    <a:pt x="21462" y="7456"/>
                    <a:pt x="21451" y="7445"/>
                    <a:pt x="21451" y="7434"/>
                  </a:cubicBezTo>
                  <a:cubicBezTo>
                    <a:pt x="21382" y="7242"/>
                    <a:pt x="21290" y="7073"/>
                    <a:pt x="21175" y="6904"/>
                  </a:cubicBezTo>
                  <a:cubicBezTo>
                    <a:pt x="21152" y="6870"/>
                    <a:pt x="21129" y="6837"/>
                    <a:pt x="21095" y="6803"/>
                  </a:cubicBezTo>
                  <a:cubicBezTo>
                    <a:pt x="20969" y="6634"/>
                    <a:pt x="20831" y="6488"/>
                    <a:pt x="20659" y="6352"/>
                  </a:cubicBezTo>
                  <a:lnTo>
                    <a:pt x="15643" y="2512"/>
                  </a:lnTo>
                  <a:cubicBezTo>
                    <a:pt x="15632" y="2501"/>
                    <a:pt x="15597" y="2490"/>
                    <a:pt x="15586" y="2478"/>
                  </a:cubicBezTo>
                  <a:cubicBezTo>
                    <a:pt x="15414" y="2355"/>
                    <a:pt x="15230" y="2242"/>
                    <a:pt x="15024" y="2163"/>
                  </a:cubicBezTo>
                  <a:lnTo>
                    <a:pt x="9893" y="170"/>
                  </a:lnTo>
                  <a:cubicBezTo>
                    <a:pt x="9492" y="12"/>
                    <a:pt x="9078" y="-33"/>
                    <a:pt x="8677" y="23"/>
                  </a:cubicBezTo>
                  <a:cubicBezTo>
                    <a:pt x="8677" y="23"/>
                    <a:pt x="8677" y="23"/>
                    <a:pt x="8677" y="23"/>
                  </a:cubicBezTo>
                  <a:cubicBezTo>
                    <a:pt x="8275" y="68"/>
                    <a:pt x="7885" y="226"/>
                    <a:pt x="7541" y="451"/>
                  </a:cubicBezTo>
                  <a:cubicBezTo>
                    <a:pt x="7495" y="485"/>
                    <a:pt x="7449" y="530"/>
                    <a:pt x="7403" y="575"/>
                  </a:cubicBezTo>
                  <a:cubicBezTo>
                    <a:pt x="7288" y="665"/>
                    <a:pt x="7173" y="755"/>
                    <a:pt x="7070" y="868"/>
                  </a:cubicBezTo>
                  <a:cubicBezTo>
                    <a:pt x="7001" y="947"/>
                    <a:pt x="6955" y="1037"/>
                    <a:pt x="6898" y="1116"/>
                  </a:cubicBezTo>
                  <a:cubicBezTo>
                    <a:pt x="6829" y="1206"/>
                    <a:pt x="6760" y="1285"/>
                    <a:pt x="6703" y="1386"/>
                  </a:cubicBezTo>
                  <a:cubicBezTo>
                    <a:pt x="6703" y="1386"/>
                    <a:pt x="6703" y="1386"/>
                    <a:pt x="6703" y="1386"/>
                  </a:cubicBezTo>
                  <a:cubicBezTo>
                    <a:pt x="4855" y="4877"/>
                    <a:pt x="2777" y="8289"/>
                    <a:pt x="448" y="11578"/>
                  </a:cubicBezTo>
                  <a:cubicBezTo>
                    <a:pt x="344" y="11724"/>
                    <a:pt x="264" y="11882"/>
                    <a:pt x="195" y="12039"/>
                  </a:cubicBezTo>
                  <a:cubicBezTo>
                    <a:pt x="184" y="12062"/>
                    <a:pt x="184" y="12073"/>
                    <a:pt x="172" y="12096"/>
                  </a:cubicBezTo>
                  <a:cubicBezTo>
                    <a:pt x="149" y="12141"/>
                    <a:pt x="149" y="12186"/>
                    <a:pt x="126" y="12231"/>
                  </a:cubicBezTo>
                  <a:cubicBezTo>
                    <a:pt x="92" y="12332"/>
                    <a:pt x="69" y="12422"/>
                    <a:pt x="46" y="12524"/>
                  </a:cubicBezTo>
                  <a:cubicBezTo>
                    <a:pt x="34" y="12558"/>
                    <a:pt x="34" y="12591"/>
                    <a:pt x="23" y="12636"/>
                  </a:cubicBezTo>
                  <a:cubicBezTo>
                    <a:pt x="11" y="12681"/>
                    <a:pt x="11" y="12726"/>
                    <a:pt x="11" y="12783"/>
                  </a:cubicBezTo>
                  <a:cubicBezTo>
                    <a:pt x="0" y="12862"/>
                    <a:pt x="0" y="12940"/>
                    <a:pt x="0" y="13031"/>
                  </a:cubicBezTo>
                  <a:cubicBezTo>
                    <a:pt x="0" y="13087"/>
                    <a:pt x="0" y="13132"/>
                    <a:pt x="11" y="13188"/>
                  </a:cubicBezTo>
                  <a:cubicBezTo>
                    <a:pt x="11" y="13233"/>
                    <a:pt x="23" y="13267"/>
                    <a:pt x="23" y="13312"/>
                  </a:cubicBezTo>
                  <a:cubicBezTo>
                    <a:pt x="34" y="13380"/>
                    <a:pt x="46" y="13447"/>
                    <a:pt x="69" y="13515"/>
                  </a:cubicBezTo>
                  <a:cubicBezTo>
                    <a:pt x="80" y="13582"/>
                    <a:pt x="103" y="13639"/>
                    <a:pt x="115" y="13706"/>
                  </a:cubicBezTo>
                  <a:cubicBezTo>
                    <a:pt x="126" y="13729"/>
                    <a:pt x="126" y="13751"/>
                    <a:pt x="138" y="13774"/>
                  </a:cubicBezTo>
                  <a:cubicBezTo>
                    <a:pt x="138" y="13785"/>
                    <a:pt x="138" y="13796"/>
                    <a:pt x="149" y="13808"/>
                  </a:cubicBezTo>
                  <a:cubicBezTo>
                    <a:pt x="149" y="13808"/>
                    <a:pt x="149" y="13808"/>
                    <a:pt x="149" y="13808"/>
                  </a:cubicBezTo>
                  <a:cubicBezTo>
                    <a:pt x="172" y="13864"/>
                    <a:pt x="207" y="13920"/>
                    <a:pt x="230" y="13977"/>
                  </a:cubicBezTo>
                  <a:cubicBezTo>
                    <a:pt x="253" y="14033"/>
                    <a:pt x="287" y="14089"/>
                    <a:pt x="310" y="14157"/>
                  </a:cubicBezTo>
                  <a:cubicBezTo>
                    <a:pt x="344" y="14225"/>
                    <a:pt x="390" y="14292"/>
                    <a:pt x="436" y="14348"/>
                  </a:cubicBezTo>
                  <a:cubicBezTo>
                    <a:pt x="459" y="14382"/>
                    <a:pt x="482" y="14427"/>
                    <a:pt x="517" y="14461"/>
                  </a:cubicBezTo>
                  <a:cubicBezTo>
                    <a:pt x="539" y="14495"/>
                    <a:pt x="562" y="14529"/>
                    <a:pt x="597" y="14562"/>
                  </a:cubicBezTo>
                  <a:cubicBezTo>
                    <a:pt x="677" y="14664"/>
                    <a:pt x="781" y="14754"/>
                    <a:pt x="872" y="14833"/>
                  </a:cubicBezTo>
                  <a:cubicBezTo>
                    <a:pt x="907" y="14855"/>
                    <a:pt x="930" y="14889"/>
                    <a:pt x="953" y="14911"/>
                  </a:cubicBezTo>
                  <a:cubicBezTo>
                    <a:pt x="953" y="14911"/>
                    <a:pt x="964" y="14923"/>
                    <a:pt x="964" y="14923"/>
                  </a:cubicBezTo>
                  <a:lnTo>
                    <a:pt x="5980" y="18763"/>
                  </a:lnTo>
                  <a:cubicBezTo>
                    <a:pt x="5980" y="18763"/>
                    <a:pt x="5980" y="18763"/>
                    <a:pt x="5980" y="18763"/>
                  </a:cubicBezTo>
                  <a:lnTo>
                    <a:pt x="5980" y="18763"/>
                  </a:lnTo>
                  <a:cubicBezTo>
                    <a:pt x="5980" y="18763"/>
                    <a:pt x="5980" y="18763"/>
                    <a:pt x="5980" y="18763"/>
                  </a:cubicBezTo>
                  <a:lnTo>
                    <a:pt x="5980" y="18763"/>
                  </a:lnTo>
                  <a:cubicBezTo>
                    <a:pt x="6117" y="18864"/>
                    <a:pt x="6267" y="18954"/>
                    <a:pt x="6427" y="19033"/>
                  </a:cubicBezTo>
                  <a:lnTo>
                    <a:pt x="11179" y="21285"/>
                  </a:lnTo>
                  <a:cubicBezTo>
                    <a:pt x="11626" y="21499"/>
                    <a:pt x="12120" y="21567"/>
                    <a:pt x="12591" y="21511"/>
                  </a:cubicBezTo>
                  <a:cubicBezTo>
                    <a:pt x="13268" y="21432"/>
                    <a:pt x="13899" y="21083"/>
                    <a:pt x="14324" y="20508"/>
                  </a:cubicBezTo>
                  <a:cubicBezTo>
                    <a:pt x="16906" y="16950"/>
                    <a:pt x="19236" y="13278"/>
                    <a:pt x="21302" y="9495"/>
                  </a:cubicBezTo>
                  <a:cubicBezTo>
                    <a:pt x="21382" y="9337"/>
                    <a:pt x="21439" y="9179"/>
                    <a:pt x="21497" y="9021"/>
                  </a:cubicBezTo>
                  <a:cubicBezTo>
                    <a:pt x="21508" y="8977"/>
                    <a:pt x="21520" y="8932"/>
                    <a:pt x="21531" y="8875"/>
                  </a:cubicBezTo>
                  <a:close/>
                </a:path>
              </a:pathLst>
            </a:custGeom>
            <a:solidFill>
              <a:srgbClr val="9A6C32"/>
            </a:solidFill>
            <a:ln w="12700">
              <a:miter lim="400000"/>
            </a:ln>
          </p:spPr>
          <p:txBody>
            <a:bodyPr lIns="38100" tIns="38100" rIns="38100" bIns="38100" anchor="ctr"/>
            <a:lstStyle/>
            <a:p>
              <a:pPr>
                <a:defRPr sz="3000">
                  <a:solidFill>
                    <a:srgbClr val="FFFFFF"/>
                  </a:solidFill>
                </a:defRPr>
              </a:pPr>
              <a:endParaRPr/>
            </a:p>
          </p:txBody>
        </p:sp>
        <p:sp>
          <p:nvSpPr>
            <p:cNvPr id="66" name="Shape">
              <a:extLst>
                <a:ext uri="{FF2B5EF4-FFF2-40B4-BE49-F238E27FC236}">
                  <a16:creationId xmlns:a16="http://schemas.microsoft.com/office/drawing/2014/main" id="{0C357C58-25E4-4927-9DE2-0009BC61E4A9}"/>
                </a:ext>
              </a:extLst>
            </p:cNvPr>
            <p:cNvSpPr/>
            <p:nvPr/>
          </p:nvSpPr>
          <p:spPr>
            <a:xfrm>
              <a:off x="8207823" y="3616733"/>
              <a:ext cx="653678" cy="708858"/>
            </a:xfrm>
            <a:custGeom>
              <a:avLst/>
              <a:gdLst/>
              <a:ahLst/>
              <a:cxnLst>
                <a:cxn ang="0">
                  <a:pos x="wd2" y="hd2"/>
                </a:cxn>
                <a:cxn ang="5400000">
                  <a:pos x="wd2" y="hd2"/>
                </a:cxn>
                <a:cxn ang="10800000">
                  <a:pos x="wd2" y="hd2"/>
                </a:cxn>
                <a:cxn ang="16200000">
                  <a:pos x="wd2" y="hd2"/>
                </a:cxn>
              </a:cxnLst>
              <a:rect l="0" t="0" r="r" b="b"/>
              <a:pathLst>
                <a:path w="20563" h="21520" extrusionOk="0">
                  <a:moveTo>
                    <a:pt x="10757" y="20"/>
                  </a:moveTo>
                  <a:cubicBezTo>
                    <a:pt x="11254" y="-35"/>
                    <a:pt x="11766" y="20"/>
                    <a:pt x="12264" y="198"/>
                  </a:cubicBezTo>
                  <a:lnTo>
                    <a:pt x="18620" y="2627"/>
                  </a:lnTo>
                  <a:cubicBezTo>
                    <a:pt x="20355" y="3286"/>
                    <a:pt x="21066" y="5262"/>
                    <a:pt x="20184" y="6854"/>
                  </a:cubicBezTo>
                  <a:cubicBezTo>
                    <a:pt x="17639" y="11451"/>
                    <a:pt x="14752" y="15938"/>
                    <a:pt x="11539" y="20275"/>
                  </a:cubicBezTo>
                  <a:cubicBezTo>
                    <a:pt x="11013" y="20975"/>
                    <a:pt x="10230" y="21400"/>
                    <a:pt x="9391" y="21496"/>
                  </a:cubicBezTo>
                  <a:cubicBezTo>
                    <a:pt x="8808" y="21565"/>
                    <a:pt x="8197" y="21483"/>
                    <a:pt x="7642" y="21222"/>
                  </a:cubicBezTo>
                  <a:lnTo>
                    <a:pt x="1755" y="18477"/>
                  </a:lnTo>
                  <a:cubicBezTo>
                    <a:pt x="49" y="17681"/>
                    <a:pt x="-534" y="15596"/>
                    <a:pt x="547" y="14072"/>
                  </a:cubicBezTo>
                  <a:cubicBezTo>
                    <a:pt x="3433" y="10051"/>
                    <a:pt x="6007" y="5907"/>
                    <a:pt x="8297" y="1653"/>
                  </a:cubicBezTo>
                  <a:cubicBezTo>
                    <a:pt x="8823" y="747"/>
                    <a:pt x="9747" y="143"/>
                    <a:pt x="10757" y="20"/>
                  </a:cubicBezTo>
                  <a:close/>
                </a:path>
              </a:pathLst>
            </a:custGeom>
            <a:solidFill>
              <a:srgbClr val="D39650"/>
            </a:solidFill>
            <a:ln w="12700">
              <a:miter lim="400000"/>
            </a:ln>
          </p:spPr>
          <p:txBody>
            <a:bodyPr lIns="38100" tIns="38100" rIns="38100" bIns="38100" anchor="ctr"/>
            <a:lstStyle/>
            <a:p>
              <a:pPr>
                <a:defRPr sz="3000">
                  <a:solidFill>
                    <a:srgbClr val="FFFFFF"/>
                  </a:solidFill>
                </a:defRPr>
              </a:pPr>
              <a:endParaRPr/>
            </a:p>
          </p:txBody>
        </p:sp>
        <p:sp>
          <p:nvSpPr>
            <p:cNvPr id="67" name="Shape">
              <a:extLst>
                <a:ext uri="{FF2B5EF4-FFF2-40B4-BE49-F238E27FC236}">
                  <a16:creationId xmlns:a16="http://schemas.microsoft.com/office/drawing/2014/main" id="{C38A74F3-2814-434D-A204-8B8A35C0E1D0}"/>
                </a:ext>
              </a:extLst>
            </p:cNvPr>
            <p:cNvSpPr/>
            <p:nvPr/>
          </p:nvSpPr>
          <p:spPr>
            <a:xfrm>
              <a:off x="9398810" y="2074996"/>
              <a:ext cx="672461" cy="1321765"/>
            </a:xfrm>
            <a:custGeom>
              <a:avLst/>
              <a:gdLst/>
              <a:ahLst/>
              <a:cxnLst>
                <a:cxn ang="0">
                  <a:pos x="wd2" y="hd2"/>
                </a:cxn>
                <a:cxn ang="5400000">
                  <a:pos x="wd2" y="hd2"/>
                </a:cxn>
                <a:cxn ang="10800000">
                  <a:pos x="wd2" y="hd2"/>
                </a:cxn>
                <a:cxn ang="16200000">
                  <a:pos x="wd2" y="hd2"/>
                </a:cxn>
              </a:cxnLst>
              <a:rect l="0" t="0" r="r" b="b"/>
              <a:pathLst>
                <a:path w="21071" h="21586" extrusionOk="0">
                  <a:moveTo>
                    <a:pt x="20302" y="4027"/>
                  </a:moveTo>
                  <a:cubicBezTo>
                    <a:pt x="20302" y="4019"/>
                    <a:pt x="20302" y="4012"/>
                    <a:pt x="20288" y="4012"/>
                  </a:cubicBezTo>
                  <a:cubicBezTo>
                    <a:pt x="20274" y="3997"/>
                    <a:pt x="20260" y="3982"/>
                    <a:pt x="20245" y="3968"/>
                  </a:cubicBezTo>
                  <a:cubicBezTo>
                    <a:pt x="20160" y="3857"/>
                    <a:pt x="20061" y="3761"/>
                    <a:pt x="19934" y="3665"/>
                  </a:cubicBezTo>
                  <a:cubicBezTo>
                    <a:pt x="19891" y="3635"/>
                    <a:pt x="19863" y="3606"/>
                    <a:pt x="19820" y="3576"/>
                  </a:cubicBezTo>
                  <a:cubicBezTo>
                    <a:pt x="19665" y="3473"/>
                    <a:pt x="19495" y="3370"/>
                    <a:pt x="19296" y="3288"/>
                  </a:cubicBezTo>
                  <a:lnTo>
                    <a:pt x="13107" y="771"/>
                  </a:lnTo>
                  <a:cubicBezTo>
                    <a:pt x="13135" y="778"/>
                    <a:pt x="13135" y="793"/>
                    <a:pt x="13163" y="801"/>
                  </a:cubicBezTo>
                  <a:cubicBezTo>
                    <a:pt x="12710" y="609"/>
                    <a:pt x="12172" y="476"/>
                    <a:pt x="11563" y="439"/>
                  </a:cubicBezTo>
                  <a:lnTo>
                    <a:pt x="4679" y="11"/>
                  </a:lnTo>
                  <a:cubicBezTo>
                    <a:pt x="4424" y="-4"/>
                    <a:pt x="4169" y="-4"/>
                    <a:pt x="3914" y="11"/>
                  </a:cubicBezTo>
                  <a:cubicBezTo>
                    <a:pt x="2286" y="122"/>
                    <a:pt x="1025" y="889"/>
                    <a:pt x="1209" y="1790"/>
                  </a:cubicBezTo>
                  <a:cubicBezTo>
                    <a:pt x="1875" y="5141"/>
                    <a:pt x="1861" y="8522"/>
                    <a:pt x="1223" y="11896"/>
                  </a:cubicBezTo>
                  <a:lnTo>
                    <a:pt x="1223" y="11896"/>
                  </a:lnTo>
                  <a:lnTo>
                    <a:pt x="1223" y="11896"/>
                  </a:lnTo>
                  <a:cubicBezTo>
                    <a:pt x="940" y="13343"/>
                    <a:pt x="558" y="14782"/>
                    <a:pt x="48" y="16222"/>
                  </a:cubicBezTo>
                  <a:cubicBezTo>
                    <a:pt x="48" y="16222"/>
                    <a:pt x="48" y="16222"/>
                    <a:pt x="48" y="16222"/>
                  </a:cubicBezTo>
                  <a:cubicBezTo>
                    <a:pt x="5" y="16355"/>
                    <a:pt x="-9" y="16480"/>
                    <a:pt x="5" y="16613"/>
                  </a:cubicBezTo>
                  <a:cubicBezTo>
                    <a:pt x="5" y="16635"/>
                    <a:pt x="5" y="16650"/>
                    <a:pt x="5" y="16672"/>
                  </a:cubicBezTo>
                  <a:cubicBezTo>
                    <a:pt x="5" y="16694"/>
                    <a:pt x="19" y="16717"/>
                    <a:pt x="33" y="16731"/>
                  </a:cubicBezTo>
                  <a:cubicBezTo>
                    <a:pt x="62" y="16827"/>
                    <a:pt x="90" y="16923"/>
                    <a:pt x="147" y="17019"/>
                  </a:cubicBezTo>
                  <a:cubicBezTo>
                    <a:pt x="161" y="17034"/>
                    <a:pt x="161" y="17056"/>
                    <a:pt x="175" y="17078"/>
                  </a:cubicBezTo>
                  <a:cubicBezTo>
                    <a:pt x="175" y="17086"/>
                    <a:pt x="189" y="17086"/>
                    <a:pt x="189" y="17093"/>
                  </a:cubicBezTo>
                  <a:cubicBezTo>
                    <a:pt x="189" y="17100"/>
                    <a:pt x="203" y="17108"/>
                    <a:pt x="203" y="17115"/>
                  </a:cubicBezTo>
                  <a:cubicBezTo>
                    <a:pt x="288" y="17233"/>
                    <a:pt x="402" y="17344"/>
                    <a:pt x="543" y="17440"/>
                  </a:cubicBezTo>
                  <a:cubicBezTo>
                    <a:pt x="558" y="17455"/>
                    <a:pt x="572" y="17469"/>
                    <a:pt x="586" y="17477"/>
                  </a:cubicBezTo>
                  <a:cubicBezTo>
                    <a:pt x="614" y="17492"/>
                    <a:pt x="643" y="17506"/>
                    <a:pt x="671" y="17528"/>
                  </a:cubicBezTo>
                  <a:cubicBezTo>
                    <a:pt x="798" y="17617"/>
                    <a:pt x="954" y="17698"/>
                    <a:pt x="1124" y="17772"/>
                  </a:cubicBezTo>
                  <a:cubicBezTo>
                    <a:pt x="1152" y="17779"/>
                    <a:pt x="1167" y="17794"/>
                    <a:pt x="1181" y="17802"/>
                  </a:cubicBezTo>
                  <a:lnTo>
                    <a:pt x="7370" y="20319"/>
                  </a:lnTo>
                  <a:lnTo>
                    <a:pt x="7370" y="20319"/>
                  </a:lnTo>
                  <a:lnTo>
                    <a:pt x="7370" y="20319"/>
                  </a:lnTo>
                  <a:cubicBezTo>
                    <a:pt x="7682" y="20452"/>
                    <a:pt x="8064" y="20548"/>
                    <a:pt x="8475" y="20607"/>
                  </a:cubicBezTo>
                  <a:lnTo>
                    <a:pt x="12668" y="21175"/>
                  </a:lnTo>
                  <a:lnTo>
                    <a:pt x="15359" y="21537"/>
                  </a:lnTo>
                  <a:cubicBezTo>
                    <a:pt x="15755" y="21589"/>
                    <a:pt x="16138" y="21596"/>
                    <a:pt x="16520" y="21574"/>
                  </a:cubicBezTo>
                  <a:cubicBezTo>
                    <a:pt x="17838" y="21485"/>
                    <a:pt x="18971" y="20969"/>
                    <a:pt x="19226" y="20238"/>
                  </a:cubicBezTo>
                  <a:cubicBezTo>
                    <a:pt x="21138" y="14967"/>
                    <a:pt x="21591" y="9622"/>
                    <a:pt x="20458" y="4351"/>
                  </a:cubicBezTo>
                  <a:cubicBezTo>
                    <a:pt x="20430" y="4241"/>
                    <a:pt x="20373" y="4130"/>
                    <a:pt x="20302" y="4027"/>
                  </a:cubicBezTo>
                  <a:close/>
                  <a:moveTo>
                    <a:pt x="14127" y="1524"/>
                  </a:moveTo>
                  <a:cubicBezTo>
                    <a:pt x="14112" y="1502"/>
                    <a:pt x="14098" y="1480"/>
                    <a:pt x="14084" y="1458"/>
                  </a:cubicBezTo>
                  <a:cubicBezTo>
                    <a:pt x="14098" y="1473"/>
                    <a:pt x="14112" y="1487"/>
                    <a:pt x="14127" y="1509"/>
                  </a:cubicBezTo>
                  <a:cubicBezTo>
                    <a:pt x="14127" y="1517"/>
                    <a:pt x="14127" y="1524"/>
                    <a:pt x="14127" y="1524"/>
                  </a:cubicBezTo>
                  <a:close/>
                </a:path>
              </a:pathLst>
            </a:custGeom>
            <a:solidFill>
              <a:srgbClr val="676F47"/>
            </a:solidFill>
            <a:ln w="12700">
              <a:miter lim="400000"/>
            </a:ln>
          </p:spPr>
          <p:txBody>
            <a:bodyPr lIns="38100" tIns="38100" rIns="38100" bIns="38100" anchor="ctr"/>
            <a:lstStyle/>
            <a:p>
              <a:pPr>
                <a:defRPr sz="3000">
                  <a:solidFill>
                    <a:srgbClr val="FFFFFF"/>
                  </a:solidFill>
                </a:defRPr>
              </a:pPr>
              <a:endParaRPr/>
            </a:p>
          </p:txBody>
        </p:sp>
        <p:sp>
          <p:nvSpPr>
            <p:cNvPr id="68" name="Shape">
              <a:extLst>
                <a:ext uri="{FF2B5EF4-FFF2-40B4-BE49-F238E27FC236}">
                  <a16:creationId xmlns:a16="http://schemas.microsoft.com/office/drawing/2014/main" id="{19B5A8BA-65AC-4809-A7A9-5DBD14BA04E5}"/>
                </a:ext>
              </a:extLst>
            </p:cNvPr>
            <p:cNvSpPr/>
            <p:nvPr/>
          </p:nvSpPr>
          <p:spPr>
            <a:xfrm>
              <a:off x="9398810" y="2074996"/>
              <a:ext cx="475136" cy="1168083"/>
            </a:xfrm>
            <a:custGeom>
              <a:avLst/>
              <a:gdLst/>
              <a:ahLst/>
              <a:cxnLst>
                <a:cxn ang="0">
                  <a:pos x="wd2" y="hd2"/>
                </a:cxn>
                <a:cxn ang="5400000">
                  <a:pos x="wd2" y="hd2"/>
                </a:cxn>
                <a:cxn ang="10800000">
                  <a:pos x="wd2" y="hd2"/>
                </a:cxn>
                <a:cxn ang="16200000">
                  <a:pos x="wd2" y="hd2"/>
                </a:cxn>
              </a:cxnLst>
              <a:rect l="0" t="0" r="r" b="b"/>
              <a:pathLst>
                <a:path w="20547" h="21584" extrusionOk="0">
                  <a:moveTo>
                    <a:pt x="5411" y="13"/>
                  </a:moveTo>
                  <a:cubicBezTo>
                    <a:pt x="5743" y="-4"/>
                    <a:pt x="6095" y="-4"/>
                    <a:pt x="6467" y="13"/>
                  </a:cubicBezTo>
                  <a:lnTo>
                    <a:pt x="15967" y="497"/>
                  </a:lnTo>
                  <a:cubicBezTo>
                    <a:pt x="17921" y="597"/>
                    <a:pt x="19485" y="1249"/>
                    <a:pt x="19700" y="2084"/>
                  </a:cubicBezTo>
                  <a:cubicBezTo>
                    <a:pt x="21264" y="8048"/>
                    <a:pt x="20639" y="14095"/>
                    <a:pt x="18000" y="20059"/>
                  </a:cubicBezTo>
                  <a:cubicBezTo>
                    <a:pt x="17628" y="20886"/>
                    <a:pt x="16084" y="21471"/>
                    <a:pt x="14266" y="21571"/>
                  </a:cubicBezTo>
                  <a:cubicBezTo>
                    <a:pt x="13758" y="21596"/>
                    <a:pt x="13210" y="21588"/>
                    <a:pt x="12663" y="21529"/>
                  </a:cubicBezTo>
                  <a:lnTo>
                    <a:pt x="8949" y="21120"/>
                  </a:lnTo>
                  <a:lnTo>
                    <a:pt x="3163" y="20477"/>
                  </a:lnTo>
                  <a:cubicBezTo>
                    <a:pt x="974" y="20234"/>
                    <a:pt x="-336" y="19316"/>
                    <a:pt x="75" y="18363"/>
                  </a:cubicBezTo>
                  <a:cubicBezTo>
                    <a:pt x="778" y="16735"/>
                    <a:pt x="1326" y="15106"/>
                    <a:pt x="1697" y="13469"/>
                  </a:cubicBezTo>
                  <a:cubicBezTo>
                    <a:pt x="2577" y="9652"/>
                    <a:pt x="2596" y="5826"/>
                    <a:pt x="1677" y="2034"/>
                  </a:cubicBezTo>
                  <a:cubicBezTo>
                    <a:pt x="1423" y="1007"/>
                    <a:pt x="3163" y="130"/>
                    <a:pt x="5411" y="13"/>
                  </a:cubicBezTo>
                  <a:close/>
                </a:path>
              </a:pathLst>
            </a:custGeom>
            <a:solidFill>
              <a:srgbClr val="939C69"/>
            </a:solidFill>
            <a:ln w="12700">
              <a:miter lim="400000"/>
            </a:ln>
          </p:spPr>
          <p:txBody>
            <a:bodyPr lIns="38100" tIns="38100" rIns="38100" bIns="38100" anchor="ctr"/>
            <a:lstStyle/>
            <a:p>
              <a:pPr>
                <a:defRPr sz="3000">
                  <a:solidFill>
                    <a:srgbClr val="FFFFFF"/>
                  </a:solidFill>
                </a:defRPr>
              </a:pPr>
              <a:endParaRPr/>
            </a:p>
          </p:txBody>
        </p:sp>
        <p:sp>
          <p:nvSpPr>
            <p:cNvPr id="69" name="Shape">
              <a:extLst>
                <a:ext uri="{FF2B5EF4-FFF2-40B4-BE49-F238E27FC236}">
                  <a16:creationId xmlns:a16="http://schemas.microsoft.com/office/drawing/2014/main" id="{B1D46285-54E7-4A7C-A0E4-963094B9EC57}"/>
                </a:ext>
              </a:extLst>
            </p:cNvPr>
            <p:cNvSpPr/>
            <p:nvPr/>
          </p:nvSpPr>
          <p:spPr>
            <a:xfrm>
              <a:off x="9016087" y="3818885"/>
              <a:ext cx="864725" cy="848313"/>
            </a:xfrm>
            <a:custGeom>
              <a:avLst/>
              <a:gdLst/>
              <a:ahLst/>
              <a:cxnLst>
                <a:cxn ang="0">
                  <a:pos x="wd2" y="hd2"/>
                </a:cxn>
                <a:cxn ang="5400000">
                  <a:pos x="wd2" y="hd2"/>
                </a:cxn>
                <a:cxn ang="10800000">
                  <a:pos x="wd2" y="hd2"/>
                </a:cxn>
                <a:cxn ang="16200000">
                  <a:pos x="wd2" y="hd2"/>
                </a:cxn>
              </a:cxnLst>
              <a:rect l="0" t="0" r="r" b="b"/>
              <a:pathLst>
                <a:path w="21600" h="21551" extrusionOk="0">
                  <a:moveTo>
                    <a:pt x="21577" y="8717"/>
                  </a:moveTo>
                  <a:cubicBezTo>
                    <a:pt x="21589" y="8625"/>
                    <a:pt x="21600" y="8522"/>
                    <a:pt x="21600" y="8430"/>
                  </a:cubicBezTo>
                  <a:cubicBezTo>
                    <a:pt x="21600" y="8373"/>
                    <a:pt x="21600" y="8315"/>
                    <a:pt x="21589" y="8258"/>
                  </a:cubicBezTo>
                  <a:cubicBezTo>
                    <a:pt x="21589" y="8177"/>
                    <a:pt x="21577" y="8085"/>
                    <a:pt x="21566" y="8005"/>
                  </a:cubicBezTo>
                  <a:cubicBezTo>
                    <a:pt x="21555" y="7948"/>
                    <a:pt x="21544" y="7890"/>
                    <a:pt x="21532" y="7833"/>
                  </a:cubicBezTo>
                  <a:cubicBezTo>
                    <a:pt x="21510" y="7753"/>
                    <a:pt x="21498" y="7672"/>
                    <a:pt x="21476" y="7603"/>
                  </a:cubicBezTo>
                  <a:cubicBezTo>
                    <a:pt x="21465" y="7580"/>
                    <a:pt x="21465" y="7557"/>
                    <a:pt x="21453" y="7534"/>
                  </a:cubicBezTo>
                  <a:cubicBezTo>
                    <a:pt x="21442" y="7511"/>
                    <a:pt x="21431" y="7500"/>
                    <a:pt x="21431" y="7477"/>
                  </a:cubicBezTo>
                  <a:cubicBezTo>
                    <a:pt x="21363" y="7281"/>
                    <a:pt x="21261" y="7098"/>
                    <a:pt x="21148" y="6926"/>
                  </a:cubicBezTo>
                  <a:cubicBezTo>
                    <a:pt x="21137" y="6903"/>
                    <a:pt x="21115" y="6891"/>
                    <a:pt x="21103" y="6868"/>
                  </a:cubicBezTo>
                  <a:cubicBezTo>
                    <a:pt x="20979" y="6696"/>
                    <a:pt x="20832" y="6524"/>
                    <a:pt x="20652" y="6397"/>
                  </a:cubicBezTo>
                  <a:cubicBezTo>
                    <a:pt x="20652" y="6397"/>
                    <a:pt x="20652" y="6397"/>
                    <a:pt x="20652" y="6397"/>
                  </a:cubicBezTo>
                  <a:lnTo>
                    <a:pt x="15717" y="2481"/>
                  </a:lnTo>
                  <a:cubicBezTo>
                    <a:pt x="15729" y="2481"/>
                    <a:pt x="15729" y="2493"/>
                    <a:pt x="15729" y="2504"/>
                  </a:cubicBezTo>
                  <a:cubicBezTo>
                    <a:pt x="15469" y="2298"/>
                    <a:pt x="15164" y="2137"/>
                    <a:pt x="14825" y="2045"/>
                  </a:cubicBezTo>
                  <a:lnTo>
                    <a:pt x="9428" y="610"/>
                  </a:lnTo>
                  <a:lnTo>
                    <a:pt x="8852" y="460"/>
                  </a:lnTo>
                  <a:lnTo>
                    <a:pt x="7418" y="81"/>
                  </a:lnTo>
                  <a:cubicBezTo>
                    <a:pt x="7102" y="1"/>
                    <a:pt x="6786" y="-22"/>
                    <a:pt x="6481" y="24"/>
                  </a:cubicBezTo>
                  <a:cubicBezTo>
                    <a:pt x="6131" y="70"/>
                    <a:pt x="5815" y="208"/>
                    <a:pt x="5521" y="391"/>
                  </a:cubicBezTo>
                  <a:cubicBezTo>
                    <a:pt x="5431" y="449"/>
                    <a:pt x="5341" y="483"/>
                    <a:pt x="5250" y="552"/>
                  </a:cubicBezTo>
                  <a:cubicBezTo>
                    <a:pt x="5217" y="575"/>
                    <a:pt x="5194" y="621"/>
                    <a:pt x="5160" y="644"/>
                  </a:cubicBezTo>
                  <a:cubicBezTo>
                    <a:pt x="5025" y="770"/>
                    <a:pt x="4889" y="896"/>
                    <a:pt x="4776" y="1046"/>
                  </a:cubicBezTo>
                  <a:cubicBezTo>
                    <a:pt x="4731" y="1115"/>
                    <a:pt x="4697" y="1207"/>
                    <a:pt x="4652" y="1275"/>
                  </a:cubicBezTo>
                  <a:cubicBezTo>
                    <a:pt x="4584" y="1402"/>
                    <a:pt x="4494" y="1528"/>
                    <a:pt x="4449" y="1666"/>
                  </a:cubicBezTo>
                  <a:cubicBezTo>
                    <a:pt x="4449" y="1666"/>
                    <a:pt x="4449" y="1666"/>
                    <a:pt x="4449" y="1666"/>
                  </a:cubicBezTo>
                  <a:cubicBezTo>
                    <a:pt x="3274" y="5042"/>
                    <a:pt x="1874" y="8361"/>
                    <a:pt x="260" y="11622"/>
                  </a:cubicBezTo>
                  <a:cubicBezTo>
                    <a:pt x="181" y="11771"/>
                    <a:pt x="124" y="11921"/>
                    <a:pt x="90" y="12081"/>
                  </a:cubicBezTo>
                  <a:cubicBezTo>
                    <a:pt x="90" y="12093"/>
                    <a:pt x="79" y="12116"/>
                    <a:pt x="79" y="12127"/>
                  </a:cubicBezTo>
                  <a:cubicBezTo>
                    <a:pt x="68" y="12173"/>
                    <a:pt x="68" y="12208"/>
                    <a:pt x="56" y="12254"/>
                  </a:cubicBezTo>
                  <a:cubicBezTo>
                    <a:pt x="34" y="12357"/>
                    <a:pt x="23" y="12449"/>
                    <a:pt x="11" y="12552"/>
                  </a:cubicBezTo>
                  <a:cubicBezTo>
                    <a:pt x="11" y="12587"/>
                    <a:pt x="0" y="12610"/>
                    <a:pt x="0" y="12644"/>
                  </a:cubicBezTo>
                  <a:cubicBezTo>
                    <a:pt x="0" y="12690"/>
                    <a:pt x="0" y="12724"/>
                    <a:pt x="0" y="12759"/>
                  </a:cubicBezTo>
                  <a:cubicBezTo>
                    <a:pt x="0" y="12839"/>
                    <a:pt x="0" y="12931"/>
                    <a:pt x="11" y="13011"/>
                  </a:cubicBezTo>
                  <a:cubicBezTo>
                    <a:pt x="11" y="13057"/>
                    <a:pt x="23" y="13103"/>
                    <a:pt x="23" y="13149"/>
                  </a:cubicBezTo>
                  <a:cubicBezTo>
                    <a:pt x="23" y="13184"/>
                    <a:pt x="34" y="13218"/>
                    <a:pt x="45" y="13241"/>
                  </a:cubicBezTo>
                  <a:cubicBezTo>
                    <a:pt x="56" y="13321"/>
                    <a:pt x="79" y="13390"/>
                    <a:pt x="102" y="13471"/>
                  </a:cubicBezTo>
                  <a:cubicBezTo>
                    <a:pt x="113" y="13505"/>
                    <a:pt x="113" y="13540"/>
                    <a:pt x="124" y="13574"/>
                  </a:cubicBezTo>
                  <a:cubicBezTo>
                    <a:pt x="124" y="13586"/>
                    <a:pt x="135" y="13597"/>
                    <a:pt x="147" y="13620"/>
                  </a:cubicBezTo>
                  <a:cubicBezTo>
                    <a:pt x="147" y="13620"/>
                    <a:pt x="147" y="13620"/>
                    <a:pt x="147" y="13620"/>
                  </a:cubicBezTo>
                  <a:cubicBezTo>
                    <a:pt x="158" y="13643"/>
                    <a:pt x="158" y="13677"/>
                    <a:pt x="169" y="13700"/>
                  </a:cubicBezTo>
                  <a:cubicBezTo>
                    <a:pt x="226" y="13850"/>
                    <a:pt x="305" y="13987"/>
                    <a:pt x="395" y="14125"/>
                  </a:cubicBezTo>
                  <a:cubicBezTo>
                    <a:pt x="406" y="14148"/>
                    <a:pt x="418" y="14160"/>
                    <a:pt x="429" y="14183"/>
                  </a:cubicBezTo>
                  <a:cubicBezTo>
                    <a:pt x="452" y="14206"/>
                    <a:pt x="474" y="14229"/>
                    <a:pt x="485" y="14252"/>
                  </a:cubicBezTo>
                  <a:cubicBezTo>
                    <a:pt x="553" y="14332"/>
                    <a:pt x="610" y="14412"/>
                    <a:pt x="689" y="14493"/>
                  </a:cubicBezTo>
                  <a:cubicBezTo>
                    <a:pt x="723" y="14539"/>
                    <a:pt x="768" y="14573"/>
                    <a:pt x="813" y="14608"/>
                  </a:cubicBezTo>
                  <a:cubicBezTo>
                    <a:pt x="847" y="14642"/>
                    <a:pt x="892" y="14688"/>
                    <a:pt x="926" y="14722"/>
                  </a:cubicBezTo>
                  <a:lnTo>
                    <a:pt x="948" y="14734"/>
                  </a:lnTo>
                  <a:lnTo>
                    <a:pt x="5860" y="18627"/>
                  </a:lnTo>
                  <a:cubicBezTo>
                    <a:pt x="6075" y="18788"/>
                    <a:pt x="6312" y="18925"/>
                    <a:pt x="6571" y="19017"/>
                  </a:cubicBezTo>
                  <a:lnTo>
                    <a:pt x="8254" y="19591"/>
                  </a:lnTo>
                  <a:lnTo>
                    <a:pt x="13561" y="21417"/>
                  </a:lnTo>
                  <a:cubicBezTo>
                    <a:pt x="13922" y="21544"/>
                    <a:pt x="14306" y="21578"/>
                    <a:pt x="14667" y="21532"/>
                  </a:cubicBezTo>
                  <a:cubicBezTo>
                    <a:pt x="15446" y="21429"/>
                    <a:pt x="16158" y="20969"/>
                    <a:pt x="16542" y="20223"/>
                  </a:cubicBezTo>
                  <a:cubicBezTo>
                    <a:pt x="18405" y="16652"/>
                    <a:pt x="20031" y="12988"/>
                    <a:pt x="21397" y="9268"/>
                  </a:cubicBezTo>
                  <a:cubicBezTo>
                    <a:pt x="21453" y="9130"/>
                    <a:pt x="21487" y="8980"/>
                    <a:pt x="21510" y="8843"/>
                  </a:cubicBezTo>
                  <a:cubicBezTo>
                    <a:pt x="21566" y="8809"/>
                    <a:pt x="21566" y="8763"/>
                    <a:pt x="21577" y="8717"/>
                  </a:cubicBezTo>
                  <a:close/>
                </a:path>
              </a:pathLst>
            </a:custGeom>
            <a:solidFill>
              <a:srgbClr val="435846"/>
            </a:solidFill>
            <a:ln w="12700">
              <a:miter lim="400000"/>
            </a:ln>
          </p:spPr>
          <p:txBody>
            <a:bodyPr lIns="38100" tIns="38100" rIns="38100" bIns="38100" anchor="ctr"/>
            <a:lstStyle/>
            <a:p>
              <a:pPr>
                <a:defRPr sz="3000">
                  <a:solidFill>
                    <a:srgbClr val="FFFFFF"/>
                  </a:solidFill>
                </a:defRPr>
              </a:pPr>
              <a:endParaRPr/>
            </a:p>
          </p:txBody>
        </p:sp>
        <p:sp>
          <p:nvSpPr>
            <p:cNvPr id="70" name="Shape">
              <a:extLst>
                <a:ext uri="{FF2B5EF4-FFF2-40B4-BE49-F238E27FC236}">
                  <a16:creationId xmlns:a16="http://schemas.microsoft.com/office/drawing/2014/main" id="{29F28706-6C31-4132-A41E-897624592211}"/>
                </a:ext>
              </a:extLst>
            </p:cNvPr>
            <p:cNvSpPr/>
            <p:nvPr/>
          </p:nvSpPr>
          <p:spPr>
            <a:xfrm>
              <a:off x="8885865" y="4882404"/>
              <a:ext cx="1246248" cy="1109441"/>
            </a:xfrm>
            <a:custGeom>
              <a:avLst/>
              <a:gdLst/>
              <a:ahLst/>
              <a:cxnLst>
                <a:cxn ang="0">
                  <a:pos x="wd2" y="hd2"/>
                </a:cxn>
                <a:cxn ang="5400000">
                  <a:pos x="wd2" y="hd2"/>
                </a:cxn>
                <a:cxn ang="10800000">
                  <a:pos x="wd2" y="hd2"/>
                </a:cxn>
                <a:cxn ang="16200000">
                  <a:pos x="wd2" y="hd2"/>
                </a:cxn>
              </a:cxnLst>
              <a:rect l="0" t="0" r="r" b="b"/>
              <a:pathLst>
                <a:path w="21337" h="21524" extrusionOk="0">
                  <a:moveTo>
                    <a:pt x="21301" y="9923"/>
                  </a:moveTo>
                  <a:cubicBezTo>
                    <a:pt x="21309" y="9879"/>
                    <a:pt x="21317" y="9826"/>
                    <a:pt x="21325" y="9782"/>
                  </a:cubicBezTo>
                  <a:cubicBezTo>
                    <a:pt x="21340" y="9668"/>
                    <a:pt x="21340" y="9554"/>
                    <a:pt x="21332" y="9440"/>
                  </a:cubicBezTo>
                  <a:cubicBezTo>
                    <a:pt x="21332" y="9405"/>
                    <a:pt x="21332" y="9379"/>
                    <a:pt x="21332" y="9344"/>
                  </a:cubicBezTo>
                  <a:cubicBezTo>
                    <a:pt x="21317" y="9204"/>
                    <a:pt x="21294" y="9063"/>
                    <a:pt x="21255" y="8923"/>
                  </a:cubicBezTo>
                  <a:cubicBezTo>
                    <a:pt x="21255" y="8914"/>
                    <a:pt x="21255" y="8905"/>
                    <a:pt x="21247" y="8897"/>
                  </a:cubicBezTo>
                  <a:cubicBezTo>
                    <a:pt x="21239" y="8879"/>
                    <a:pt x="21224" y="8861"/>
                    <a:pt x="21216" y="8835"/>
                  </a:cubicBezTo>
                  <a:cubicBezTo>
                    <a:pt x="21177" y="8712"/>
                    <a:pt x="21123" y="8598"/>
                    <a:pt x="21061" y="8493"/>
                  </a:cubicBezTo>
                  <a:cubicBezTo>
                    <a:pt x="21038" y="8458"/>
                    <a:pt x="21023" y="8423"/>
                    <a:pt x="20999" y="8388"/>
                  </a:cubicBezTo>
                  <a:cubicBezTo>
                    <a:pt x="20914" y="8256"/>
                    <a:pt x="20821" y="8142"/>
                    <a:pt x="20705" y="8037"/>
                  </a:cubicBezTo>
                  <a:cubicBezTo>
                    <a:pt x="20705" y="8037"/>
                    <a:pt x="20705" y="8037"/>
                    <a:pt x="20705" y="8037"/>
                  </a:cubicBezTo>
                  <a:lnTo>
                    <a:pt x="17323" y="5047"/>
                  </a:lnTo>
                  <a:cubicBezTo>
                    <a:pt x="17339" y="5064"/>
                    <a:pt x="17347" y="5082"/>
                    <a:pt x="17362" y="5091"/>
                  </a:cubicBezTo>
                  <a:cubicBezTo>
                    <a:pt x="17285" y="5020"/>
                    <a:pt x="17207" y="4950"/>
                    <a:pt x="17122" y="4889"/>
                  </a:cubicBezTo>
                  <a:lnTo>
                    <a:pt x="9956" y="250"/>
                  </a:lnTo>
                  <a:cubicBezTo>
                    <a:pt x="9631" y="39"/>
                    <a:pt x="9267" y="-31"/>
                    <a:pt x="8919" y="13"/>
                  </a:cubicBezTo>
                  <a:cubicBezTo>
                    <a:pt x="8470" y="74"/>
                    <a:pt x="8052" y="337"/>
                    <a:pt x="7758" y="776"/>
                  </a:cubicBezTo>
                  <a:cubicBezTo>
                    <a:pt x="5552" y="4073"/>
                    <a:pt x="3122" y="7230"/>
                    <a:pt x="491" y="10230"/>
                  </a:cubicBezTo>
                  <a:cubicBezTo>
                    <a:pt x="-260" y="11089"/>
                    <a:pt x="-128" y="12501"/>
                    <a:pt x="746" y="13167"/>
                  </a:cubicBezTo>
                  <a:cubicBezTo>
                    <a:pt x="715" y="13141"/>
                    <a:pt x="684" y="13115"/>
                    <a:pt x="653" y="13089"/>
                  </a:cubicBezTo>
                  <a:lnTo>
                    <a:pt x="4035" y="16079"/>
                  </a:lnTo>
                  <a:cubicBezTo>
                    <a:pt x="4066" y="16105"/>
                    <a:pt x="4097" y="16132"/>
                    <a:pt x="4128" y="16158"/>
                  </a:cubicBezTo>
                  <a:lnTo>
                    <a:pt x="10753" y="21201"/>
                  </a:lnTo>
                  <a:cubicBezTo>
                    <a:pt x="11101" y="21464"/>
                    <a:pt x="11511" y="21569"/>
                    <a:pt x="11906" y="21508"/>
                  </a:cubicBezTo>
                  <a:cubicBezTo>
                    <a:pt x="12262" y="21455"/>
                    <a:pt x="12602" y="21280"/>
                    <a:pt x="12873" y="20981"/>
                  </a:cubicBezTo>
                  <a:cubicBezTo>
                    <a:pt x="15806" y="17754"/>
                    <a:pt x="18515" y="14334"/>
                    <a:pt x="20976" y="10747"/>
                  </a:cubicBezTo>
                  <a:cubicBezTo>
                    <a:pt x="21061" y="10624"/>
                    <a:pt x="21131" y="10484"/>
                    <a:pt x="21185" y="10352"/>
                  </a:cubicBezTo>
                  <a:cubicBezTo>
                    <a:pt x="21201" y="10309"/>
                    <a:pt x="21216" y="10265"/>
                    <a:pt x="21232" y="10221"/>
                  </a:cubicBezTo>
                  <a:cubicBezTo>
                    <a:pt x="21263" y="10124"/>
                    <a:pt x="21286" y="10028"/>
                    <a:pt x="21301" y="9923"/>
                  </a:cubicBezTo>
                  <a:close/>
                </a:path>
              </a:pathLst>
            </a:custGeom>
            <a:solidFill>
              <a:srgbClr val="425560"/>
            </a:solidFill>
            <a:ln w="12700">
              <a:miter lim="400000"/>
            </a:ln>
          </p:spPr>
          <p:txBody>
            <a:bodyPr lIns="38100" tIns="38100" rIns="38100" bIns="38100" anchor="ctr"/>
            <a:lstStyle/>
            <a:p>
              <a:pPr>
                <a:defRPr sz="3000">
                  <a:solidFill>
                    <a:srgbClr val="FFFFFF"/>
                  </a:solidFill>
                </a:defRPr>
              </a:pPr>
              <a:endParaRPr/>
            </a:p>
          </p:txBody>
        </p:sp>
        <p:sp>
          <p:nvSpPr>
            <p:cNvPr id="71" name="Shape">
              <a:extLst>
                <a:ext uri="{FF2B5EF4-FFF2-40B4-BE49-F238E27FC236}">
                  <a16:creationId xmlns:a16="http://schemas.microsoft.com/office/drawing/2014/main" id="{7050862E-A5BC-4ECC-B252-3F26587270D3}"/>
                </a:ext>
              </a:extLst>
            </p:cNvPr>
            <p:cNvSpPr/>
            <p:nvPr/>
          </p:nvSpPr>
          <p:spPr>
            <a:xfrm>
              <a:off x="6716140" y="2790562"/>
              <a:ext cx="887771" cy="945787"/>
            </a:xfrm>
            <a:custGeom>
              <a:avLst/>
              <a:gdLst/>
              <a:ahLst/>
              <a:cxnLst>
                <a:cxn ang="0">
                  <a:pos x="wd2" y="hd2"/>
                </a:cxn>
                <a:cxn ang="5400000">
                  <a:pos x="wd2" y="hd2"/>
                </a:cxn>
                <a:cxn ang="10800000">
                  <a:pos x="wd2" y="hd2"/>
                </a:cxn>
                <a:cxn ang="16200000">
                  <a:pos x="wd2" y="hd2"/>
                </a:cxn>
              </a:cxnLst>
              <a:rect l="0" t="0" r="r" b="b"/>
              <a:pathLst>
                <a:path w="21328" h="21542" extrusionOk="0">
                  <a:moveTo>
                    <a:pt x="21252" y="7759"/>
                  </a:moveTo>
                  <a:cubicBezTo>
                    <a:pt x="21230" y="7687"/>
                    <a:pt x="21219" y="7626"/>
                    <a:pt x="21198" y="7554"/>
                  </a:cubicBezTo>
                  <a:cubicBezTo>
                    <a:pt x="21187" y="7533"/>
                    <a:pt x="21187" y="7512"/>
                    <a:pt x="21187" y="7502"/>
                  </a:cubicBezTo>
                  <a:cubicBezTo>
                    <a:pt x="21176" y="7481"/>
                    <a:pt x="21165" y="7471"/>
                    <a:pt x="21165" y="7461"/>
                  </a:cubicBezTo>
                  <a:cubicBezTo>
                    <a:pt x="21100" y="7286"/>
                    <a:pt x="21002" y="7121"/>
                    <a:pt x="20894" y="6967"/>
                  </a:cubicBezTo>
                  <a:cubicBezTo>
                    <a:pt x="20883" y="6946"/>
                    <a:pt x="20861" y="6936"/>
                    <a:pt x="20850" y="6915"/>
                  </a:cubicBezTo>
                  <a:cubicBezTo>
                    <a:pt x="20731" y="6761"/>
                    <a:pt x="20579" y="6606"/>
                    <a:pt x="20416" y="6483"/>
                  </a:cubicBezTo>
                  <a:lnTo>
                    <a:pt x="15670" y="2972"/>
                  </a:lnTo>
                  <a:cubicBezTo>
                    <a:pt x="15692" y="2982"/>
                    <a:pt x="15703" y="3013"/>
                    <a:pt x="15724" y="3023"/>
                  </a:cubicBezTo>
                  <a:cubicBezTo>
                    <a:pt x="15529" y="2869"/>
                    <a:pt x="15301" y="2735"/>
                    <a:pt x="15040" y="2643"/>
                  </a:cubicBezTo>
                  <a:lnTo>
                    <a:pt x="8546" y="357"/>
                  </a:lnTo>
                  <a:lnTo>
                    <a:pt x="7927" y="141"/>
                  </a:lnTo>
                  <a:cubicBezTo>
                    <a:pt x="7558" y="7"/>
                    <a:pt x="7178" y="-24"/>
                    <a:pt x="6809" y="17"/>
                  </a:cubicBezTo>
                  <a:cubicBezTo>
                    <a:pt x="5940" y="120"/>
                    <a:pt x="5158" y="676"/>
                    <a:pt x="4854" y="1531"/>
                  </a:cubicBezTo>
                  <a:cubicBezTo>
                    <a:pt x="3616" y="4980"/>
                    <a:pt x="2074" y="8357"/>
                    <a:pt x="271" y="11651"/>
                  </a:cubicBezTo>
                  <a:cubicBezTo>
                    <a:pt x="-272" y="12629"/>
                    <a:pt x="32" y="13803"/>
                    <a:pt x="901" y="14451"/>
                  </a:cubicBezTo>
                  <a:cubicBezTo>
                    <a:pt x="901" y="14451"/>
                    <a:pt x="901" y="14451"/>
                    <a:pt x="901" y="14451"/>
                  </a:cubicBezTo>
                  <a:lnTo>
                    <a:pt x="5647" y="17962"/>
                  </a:lnTo>
                  <a:cubicBezTo>
                    <a:pt x="5777" y="18055"/>
                    <a:pt x="5918" y="18137"/>
                    <a:pt x="6070" y="18209"/>
                  </a:cubicBezTo>
                  <a:lnTo>
                    <a:pt x="6418" y="18374"/>
                  </a:lnTo>
                  <a:lnTo>
                    <a:pt x="12749" y="21319"/>
                  </a:lnTo>
                  <a:cubicBezTo>
                    <a:pt x="13172" y="21514"/>
                    <a:pt x="13628" y="21576"/>
                    <a:pt x="14074" y="21524"/>
                  </a:cubicBezTo>
                  <a:cubicBezTo>
                    <a:pt x="14823" y="21432"/>
                    <a:pt x="15518" y="21010"/>
                    <a:pt x="15909" y="20330"/>
                  </a:cubicBezTo>
                  <a:cubicBezTo>
                    <a:pt x="17994" y="16665"/>
                    <a:pt x="19775" y="12887"/>
                    <a:pt x="21198" y="9026"/>
                  </a:cubicBezTo>
                  <a:cubicBezTo>
                    <a:pt x="21241" y="8902"/>
                    <a:pt x="21274" y="8779"/>
                    <a:pt x="21295" y="8655"/>
                  </a:cubicBezTo>
                  <a:cubicBezTo>
                    <a:pt x="21306" y="8614"/>
                    <a:pt x="21306" y="8573"/>
                    <a:pt x="21306" y="8532"/>
                  </a:cubicBezTo>
                  <a:cubicBezTo>
                    <a:pt x="21317" y="8449"/>
                    <a:pt x="21328" y="8367"/>
                    <a:pt x="21328" y="8284"/>
                  </a:cubicBezTo>
                  <a:cubicBezTo>
                    <a:pt x="21328" y="8233"/>
                    <a:pt x="21317" y="8192"/>
                    <a:pt x="21317" y="8140"/>
                  </a:cubicBezTo>
                  <a:cubicBezTo>
                    <a:pt x="21317" y="8068"/>
                    <a:pt x="21306" y="7996"/>
                    <a:pt x="21295" y="7914"/>
                  </a:cubicBezTo>
                  <a:cubicBezTo>
                    <a:pt x="21285" y="7852"/>
                    <a:pt x="21274" y="7811"/>
                    <a:pt x="21252" y="7759"/>
                  </a:cubicBezTo>
                  <a:close/>
                </a:path>
              </a:pathLst>
            </a:custGeom>
            <a:solidFill>
              <a:srgbClr val="548984"/>
            </a:solidFill>
            <a:ln w="12700">
              <a:miter lim="400000"/>
            </a:ln>
          </p:spPr>
          <p:txBody>
            <a:bodyPr lIns="38100" tIns="38100" rIns="38100" bIns="38100" anchor="ctr"/>
            <a:lstStyle/>
            <a:p>
              <a:pPr>
                <a:defRPr sz="3000">
                  <a:solidFill>
                    <a:srgbClr val="FFFFFF"/>
                  </a:solidFill>
                </a:defRPr>
              </a:pPr>
              <a:endParaRPr/>
            </a:p>
          </p:txBody>
        </p:sp>
        <p:sp>
          <p:nvSpPr>
            <p:cNvPr id="72" name="Shape">
              <a:extLst>
                <a:ext uri="{FF2B5EF4-FFF2-40B4-BE49-F238E27FC236}">
                  <a16:creationId xmlns:a16="http://schemas.microsoft.com/office/drawing/2014/main" id="{09642A02-B965-402D-B40F-5FD06B1F61A9}"/>
                </a:ext>
              </a:extLst>
            </p:cNvPr>
            <p:cNvSpPr/>
            <p:nvPr/>
          </p:nvSpPr>
          <p:spPr>
            <a:xfrm>
              <a:off x="6716140" y="2790559"/>
              <a:ext cx="690403" cy="791653"/>
            </a:xfrm>
            <a:custGeom>
              <a:avLst/>
              <a:gdLst/>
              <a:ahLst/>
              <a:cxnLst>
                <a:cxn ang="0">
                  <a:pos x="wd2" y="hd2"/>
                </a:cxn>
                <a:cxn ang="5400000">
                  <a:pos x="wd2" y="hd2"/>
                </a:cxn>
                <a:cxn ang="10800000">
                  <a:pos x="wd2" y="hd2"/>
                </a:cxn>
                <a:cxn ang="16200000">
                  <a:pos x="wd2" y="hd2"/>
                </a:cxn>
              </a:cxnLst>
              <a:rect l="0" t="0" r="r" b="b"/>
              <a:pathLst>
                <a:path w="20801" h="21530" extrusionOk="0">
                  <a:moveTo>
                    <a:pt x="8553" y="20"/>
                  </a:moveTo>
                  <a:cubicBezTo>
                    <a:pt x="9016" y="-29"/>
                    <a:pt x="9492" y="8"/>
                    <a:pt x="9955" y="168"/>
                  </a:cubicBezTo>
                  <a:lnTo>
                    <a:pt x="10732" y="426"/>
                  </a:lnTo>
                  <a:lnTo>
                    <a:pt x="18876" y="3155"/>
                  </a:lnTo>
                  <a:cubicBezTo>
                    <a:pt x="20401" y="3671"/>
                    <a:pt x="21164" y="5196"/>
                    <a:pt x="20633" y="6585"/>
                  </a:cubicBezTo>
                  <a:cubicBezTo>
                    <a:pt x="18849" y="11195"/>
                    <a:pt x="16615" y="15707"/>
                    <a:pt x="14000" y="20083"/>
                  </a:cubicBezTo>
                  <a:cubicBezTo>
                    <a:pt x="13510" y="20895"/>
                    <a:pt x="12638" y="21411"/>
                    <a:pt x="11699" y="21509"/>
                  </a:cubicBezTo>
                  <a:cubicBezTo>
                    <a:pt x="11154" y="21571"/>
                    <a:pt x="10568" y="21497"/>
                    <a:pt x="10037" y="21264"/>
                  </a:cubicBezTo>
                  <a:lnTo>
                    <a:pt x="2097" y="17748"/>
                  </a:lnTo>
                  <a:lnTo>
                    <a:pt x="1661" y="17551"/>
                  </a:lnTo>
                  <a:cubicBezTo>
                    <a:pt x="163" y="16899"/>
                    <a:pt x="-436" y="15252"/>
                    <a:pt x="340" y="13912"/>
                  </a:cubicBezTo>
                  <a:cubicBezTo>
                    <a:pt x="2601" y="9978"/>
                    <a:pt x="4535" y="5946"/>
                    <a:pt x="6088" y="1827"/>
                  </a:cubicBezTo>
                  <a:cubicBezTo>
                    <a:pt x="6483" y="807"/>
                    <a:pt x="7463" y="143"/>
                    <a:pt x="8553" y="20"/>
                  </a:cubicBezTo>
                  <a:close/>
                </a:path>
              </a:pathLst>
            </a:custGeom>
            <a:solidFill>
              <a:srgbClr val="81C3BD"/>
            </a:solidFill>
            <a:ln w="12700">
              <a:miter lim="400000"/>
            </a:ln>
          </p:spPr>
          <p:txBody>
            <a:bodyPr lIns="38100" tIns="38100" rIns="38100" bIns="38100" anchor="ctr"/>
            <a:lstStyle/>
            <a:p>
              <a:pPr>
                <a:defRPr sz="3000">
                  <a:solidFill>
                    <a:srgbClr val="FFFFFF"/>
                  </a:solidFill>
                </a:defRPr>
              </a:pPr>
              <a:endParaRPr/>
            </a:p>
          </p:txBody>
        </p:sp>
        <p:sp>
          <p:nvSpPr>
            <p:cNvPr id="73" name="Shape">
              <a:extLst>
                <a:ext uri="{FF2B5EF4-FFF2-40B4-BE49-F238E27FC236}">
                  <a16:creationId xmlns:a16="http://schemas.microsoft.com/office/drawing/2014/main" id="{9A822E98-6B8C-4BC3-8512-C29A33BF3706}"/>
                </a:ext>
              </a:extLst>
            </p:cNvPr>
            <p:cNvSpPr/>
            <p:nvPr/>
          </p:nvSpPr>
          <p:spPr>
            <a:xfrm>
              <a:off x="9016087" y="3818885"/>
              <a:ext cx="666531" cy="694902"/>
            </a:xfrm>
            <a:custGeom>
              <a:avLst/>
              <a:gdLst/>
              <a:ahLst/>
              <a:cxnLst>
                <a:cxn ang="0">
                  <a:pos x="wd2" y="hd2"/>
                </a:cxn>
                <a:cxn ang="5400000">
                  <a:pos x="wd2" y="hd2"/>
                </a:cxn>
                <a:cxn ang="10800000">
                  <a:pos x="wd2" y="hd2"/>
                </a:cxn>
                <a:cxn ang="16200000">
                  <a:pos x="wd2" y="hd2"/>
                </a:cxn>
              </a:cxnLst>
              <a:rect l="0" t="0" r="r" b="b"/>
              <a:pathLst>
                <a:path w="20655" h="21548" extrusionOk="0">
                  <a:moveTo>
                    <a:pt x="8021" y="22"/>
                  </a:moveTo>
                  <a:cubicBezTo>
                    <a:pt x="8399" y="-20"/>
                    <a:pt x="8791" y="-6"/>
                    <a:pt x="9183" y="92"/>
                  </a:cubicBezTo>
                  <a:lnTo>
                    <a:pt x="11677" y="737"/>
                  </a:lnTo>
                  <a:lnTo>
                    <a:pt x="18372" y="2489"/>
                  </a:lnTo>
                  <a:cubicBezTo>
                    <a:pt x="20137" y="2938"/>
                    <a:pt x="21090" y="4830"/>
                    <a:pt x="20460" y="6554"/>
                  </a:cubicBezTo>
                  <a:cubicBezTo>
                    <a:pt x="18765" y="11095"/>
                    <a:pt x="16748" y="15553"/>
                    <a:pt x="14436" y="19926"/>
                  </a:cubicBezTo>
                  <a:cubicBezTo>
                    <a:pt x="13960" y="20837"/>
                    <a:pt x="13064" y="21398"/>
                    <a:pt x="12111" y="21524"/>
                  </a:cubicBezTo>
                  <a:cubicBezTo>
                    <a:pt x="11663" y="21580"/>
                    <a:pt x="11186" y="21538"/>
                    <a:pt x="10738" y="21384"/>
                  </a:cubicBezTo>
                  <a:lnTo>
                    <a:pt x="4155" y="19155"/>
                  </a:lnTo>
                  <a:lnTo>
                    <a:pt x="2067" y="18454"/>
                  </a:lnTo>
                  <a:cubicBezTo>
                    <a:pt x="316" y="17852"/>
                    <a:pt x="-510" y="15847"/>
                    <a:pt x="330" y="14193"/>
                  </a:cubicBezTo>
                  <a:cubicBezTo>
                    <a:pt x="2334" y="10212"/>
                    <a:pt x="4071" y="6162"/>
                    <a:pt x="5527" y="2041"/>
                  </a:cubicBezTo>
                  <a:cubicBezTo>
                    <a:pt x="5892" y="905"/>
                    <a:pt x="6900" y="162"/>
                    <a:pt x="8021" y="22"/>
                  </a:cubicBezTo>
                  <a:close/>
                </a:path>
              </a:pathLst>
            </a:custGeom>
            <a:solidFill>
              <a:srgbClr val="5D735E"/>
            </a:solidFill>
            <a:ln w="12700">
              <a:miter lim="400000"/>
            </a:ln>
          </p:spPr>
          <p:txBody>
            <a:bodyPr lIns="38100" tIns="38100" rIns="38100" bIns="38100" anchor="ctr"/>
            <a:lstStyle/>
            <a:p>
              <a:pPr>
                <a:defRPr sz="3000">
                  <a:solidFill>
                    <a:srgbClr val="FFFFFF"/>
                  </a:solidFill>
                </a:defRPr>
              </a:pPr>
              <a:endParaRPr/>
            </a:p>
          </p:txBody>
        </p:sp>
        <p:sp>
          <p:nvSpPr>
            <p:cNvPr id="74" name="Shape">
              <a:extLst>
                <a:ext uri="{FF2B5EF4-FFF2-40B4-BE49-F238E27FC236}">
                  <a16:creationId xmlns:a16="http://schemas.microsoft.com/office/drawing/2014/main" id="{0E7A8E84-5944-4232-948A-88BBE2636B4E}"/>
                </a:ext>
              </a:extLst>
            </p:cNvPr>
            <p:cNvSpPr/>
            <p:nvPr/>
          </p:nvSpPr>
          <p:spPr>
            <a:xfrm>
              <a:off x="8885861" y="4882408"/>
              <a:ext cx="1049564" cy="955308"/>
            </a:xfrm>
            <a:custGeom>
              <a:avLst/>
              <a:gdLst/>
              <a:ahLst/>
              <a:cxnLst>
                <a:cxn ang="0">
                  <a:pos x="wd2" y="hd2"/>
                </a:cxn>
                <a:cxn ang="5400000">
                  <a:pos x="wd2" y="hd2"/>
                </a:cxn>
                <a:cxn ang="10800000">
                  <a:pos x="wd2" y="hd2"/>
                </a:cxn>
                <a:cxn ang="16200000">
                  <a:pos x="wd2" y="hd2"/>
                </a:cxn>
              </a:cxnLst>
              <a:rect l="0" t="0" r="r" b="b"/>
              <a:pathLst>
                <a:path w="20976" h="21512" extrusionOk="0">
                  <a:moveTo>
                    <a:pt x="10410" y="18"/>
                  </a:moveTo>
                  <a:cubicBezTo>
                    <a:pt x="10817" y="-43"/>
                    <a:pt x="11241" y="49"/>
                    <a:pt x="11621" y="293"/>
                  </a:cubicBezTo>
                  <a:lnTo>
                    <a:pt x="19986" y="5678"/>
                  </a:lnTo>
                  <a:cubicBezTo>
                    <a:pt x="21043" y="6360"/>
                    <a:pt x="21296" y="7927"/>
                    <a:pt x="20537" y="9006"/>
                  </a:cubicBezTo>
                  <a:cubicBezTo>
                    <a:pt x="17655" y="13169"/>
                    <a:pt x="14503" y="17139"/>
                    <a:pt x="11079" y="20885"/>
                  </a:cubicBezTo>
                  <a:cubicBezTo>
                    <a:pt x="10762" y="21231"/>
                    <a:pt x="10365" y="21435"/>
                    <a:pt x="9949" y="21496"/>
                  </a:cubicBezTo>
                  <a:cubicBezTo>
                    <a:pt x="9489" y="21557"/>
                    <a:pt x="9001" y="21445"/>
                    <a:pt x="8603" y="21140"/>
                  </a:cubicBezTo>
                  <a:lnTo>
                    <a:pt x="870" y="15287"/>
                  </a:lnTo>
                  <a:cubicBezTo>
                    <a:pt x="-150" y="14513"/>
                    <a:pt x="-304" y="12864"/>
                    <a:pt x="572" y="11877"/>
                  </a:cubicBezTo>
                  <a:cubicBezTo>
                    <a:pt x="3644" y="8396"/>
                    <a:pt x="6480" y="4731"/>
                    <a:pt x="9055" y="904"/>
                  </a:cubicBezTo>
                  <a:cubicBezTo>
                    <a:pt x="9398" y="405"/>
                    <a:pt x="9886" y="100"/>
                    <a:pt x="10410" y="18"/>
                  </a:cubicBezTo>
                  <a:close/>
                </a:path>
              </a:pathLst>
            </a:custGeom>
            <a:solidFill>
              <a:srgbClr val="647987"/>
            </a:solidFill>
            <a:ln w="12700">
              <a:miter lim="400000"/>
            </a:ln>
          </p:spPr>
          <p:txBody>
            <a:bodyPr lIns="38100" tIns="38100" rIns="38100" bIns="38100" anchor="ctr"/>
            <a:lstStyle/>
            <a:p>
              <a:pPr>
                <a:defRPr sz="3000">
                  <a:solidFill>
                    <a:srgbClr val="FFFFFF"/>
                  </a:solidFill>
                </a:defRPr>
              </a:pPr>
              <a:endParaRPr/>
            </a:p>
          </p:txBody>
        </p:sp>
      </p:grpSp>
    </p:spTree>
    <p:extLst>
      <p:ext uri="{BB962C8B-B14F-4D97-AF65-F5344CB8AC3E}">
        <p14:creationId xmlns:p14="http://schemas.microsoft.com/office/powerpoint/2010/main" val="2491565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4500"/>
            </a:lvl1pPr>
          </a:lstStyle>
          <a:p>
            <a:r>
              <a:rPr lang="el-GR"/>
              <a:t>Κάντε κλικ για να επεξεργαστείτε τον τίτλο υποδείγματος</a:t>
            </a:r>
            <a:endParaRPr lang="en-US"/>
          </a:p>
        </p:txBody>
      </p:sp>
      <p:sp>
        <p:nvSpPr>
          <p:cNvPr id="3" name="Text Placeholder 2"/>
          <p:cNvSpPr>
            <a:spLocks noGrp="1"/>
          </p:cNvSpPr>
          <p:nvPr>
            <p:ph type="body" idx="1"/>
          </p:nvPr>
        </p:nvSpPr>
        <p:spPr>
          <a:xfrm>
            <a:off x="623888" y="4589465"/>
            <a:ext cx="7886700" cy="1500187"/>
          </a:xfrm>
        </p:spPr>
        <p:txBody>
          <a:bodyPr/>
          <a:lstStyle>
            <a:lvl1pPr marL="0" indent="0">
              <a:buNone/>
              <a:defRPr sz="1800">
                <a:solidFill>
                  <a:schemeClr val="tx1">
                    <a:tint val="75000"/>
                  </a:schemeClr>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r>
              <a:rPr lang="en-US"/>
              <a:t>Your Date</a:t>
            </a:r>
          </a:p>
        </p:txBody>
      </p:sp>
      <p:sp>
        <p:nvSpPr>
          <p:cNvPr id="5" name="Footer Placeholder 4"/>
          <p:cNvSpPr>
            <a:spLocks noGrp="1"/>
          </p:cNvSpPr>
          <p:nvPr>
            <p:ph type="ftr" sz="quarter" idx="11"/>
          </p:nvPr>
        </p:nvSpPr>
        <p:spPr/>
        <p:txBody>
          <a:bodyPr/>
          <a:lstStyle/>
          <a:p>
            <a:r>
              <a:rPr lang="en-US"/>
              <a:t>Your Footer Here</a:t>
            </a:r>
          </a:p>
        </p:txBody>
      </p:sp>
      <p:sp>
        <p:nvSpPr>
          <p:cNvPr id="6" name="Slide Number Placeholder 5"/>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249871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Content Placeholder 2"/>
          <p:cNvSpPr>
            <a:spLocks noGrp="1"/>
          </p:cNvSpPr>
          <p:nvPr>
            <p:ph sz="half" idx="1"/>
          </p:nvPr>
        </p:nvSpPr>
        <p:spPr>
          <a:xfrm>
            <a:off x="628650" y="1825625"/>
            <a:ext cx="3867150" cy="435133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Content Placeholder 3"/>
          <p:cNvSpPr>
            <a:spLocks noGrp="1"/>
          </p:cNvSpPr>
          <p:nvPr>
            <p:ph sz="half" idx="2"/>
          </p:nvPr>
        </p:nvSpPr>
        <p:spPr>
          <a:xfrm>
            <a:off x="4648200" y="1825625"/>
            <a:ext cx="3867150" cy="435133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Date Placeholder 4"/>
          <p:cNvSpPr>
            <a:spLocks noGrp="1"/>
          </p:cNvSpPr>
          <p:nvPr>
            <p:ph type="dt" sz="half" idx="10"/>
          </p:nvPr>
        </p:nvSpPr>
        <p:spPr/>
        <p:txBody>
          <a:bodyPr/>
          <a:lstStyle/>
          <a:p>
            <a:r>
              <a:rPr lang="en-US"/>
              <a:t>Your Date</a:t>
            </a:r>
          </a:p>
        </p:txBody>
      </p:sp>
      <p:sp>
        <p:nvSpPr>
          <p:cNvPr id="6" name="Footer Placeholder 5"/>
          <p:cNvSpPr>
            <a:spLocks noGrp="1"/>
          </p:cNvSpPr>
          <p:nvPr>
            <p:ph type="ftr" sz="quarter" idx="11"/>
          </p:nvPr>
        </p:nvSpPr>
        <p:spPr/>
        <p:txBody>
          <a:bodyPr/>
          <a:lstStyle/>
          <a:p>
            <a:r>
              <a:rPr lang="en-US"/>
              <a:t>Your Footer Here</a:t>
            </a:r>
          </a:p>
        </p:txBody>
      </p:sp>
      <p:sp>
        <p:nvSpPr>
          <p:cNvPr id="7" name="Slide Number Placeholder 6"/>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1476426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6"/>
            <a:ext cx="7886700" cy="1325563"/>
          </a:xfrm>
        </p:spPr>
        <p:txBody>
          <a:bodyPr/>
          <a:lstStyle/>
          <a:p>
            <a:r>
              <a:rPr lang="el-GR"/>
              <a:t>Κάντε κλικ για να επεξεργαστείτε τον τίτλο υποδείγματος</a:t>
            </a:r>
            <a:endParaRPr lang="en-US"/>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l-GR"/>
              <a:t>Στυλ κειμένου υποδείγματος</a:t>
            </a:r>
          </a:p>
        </p:txBody>
      </p:sp>
      <p:sp>
        <p:nvSpPr>
          <p:cNvPr id="4" name="Content Placeholder 3"/>
          <p:cNvSpPr>
            <a:spLocks noGrp="1"/>
          </p:cNvSpPr>
          <p:nvPr>
            <p:ph sz="half" idx="2"/>
          </p:nvPr>
        </p:nvSpPr>
        <p:spPr>
          <a:xfrm>
            <a:off x="630239" y="2505075"/>
            <a:ext cx="386873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l-GR"/>
              <a:t>Στυλ κειμένου υποδείγματος</a:t>
            </a:r>
          </a:p>
        </p:txBody>
      </p:sp>
      <p:sp>
        <p:nvSpPr>
          <p:cNvPr id="6" name="Content Placeholder 5"/>
          <p:cNvSpPr>
            <a:spLocks noGrp="1"/>
          </p:cNvSpPr>
          <p:nvPr>
            <p:ph sz="quarter" idx="4"/>
          </p:nvPr>
        </p:nvSpPr>
        <p:spPr>
          <a:xfrm>
            <a:off x="4629150" y="2505075"/>
            <a:ext cx="38877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Date Placeholder 6"/>
          <p:cNvSpPr>
            <a:spLocks noGrp="1"/>
          </p:cNvSpPr>
          <p:nvPr>
            <p:ph type="dt" sz="half" idx="10"/>
          </p:nvPr>
        </p:nvSpPr>
        <p:spPr/>
        <p:txBody>
          <a:bodyPr/>
          <a:lstStyle/>
          <a:p>
            <a:r>
              <a:rPr lang="en-US"/>
              <a:t>Your Date</a:t>
            </a:r>
          </a:p>
        </p:txBody>
      </p:sp>
      <p:sp>
        <p:nvSpPr>
          <p:cNvPr id="8" name="Footer Placeholder 7"/>
          <p:cNvSpPr>
            <a:spLocks noGrp="1"/>
          </p:cNvSpPr>
          <p:nvPr>
            <p:ph type="ftr" sz="quarter" idx="11"/>
          </p:nvPr>
        </p:nvSpPr>
        <p:spPr/>
        <p:txBody>
          <a:bodyPr/>
          <a:lstStyle/>
          <a:p>
            <a:r>
              <a:rPr lang="en-US"/>
              <a:t>Your Footer Here</a:t>
            </a:r>
          </a:p>
        </p:txBody>
      </p:sp>
      <p:sp>
        <p:nvSpPr>
          <p:cNvPr id="9" name="Slide Number Placeholder 8"/>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867970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Date Placeholder 2"/>
          <p:cNvSpPr>
            <a:spLocks noGrp="1"/>
          </p:cNvSpPr>
          <p:nvPr>
            <p:ph type="dt" sz="half" idx="10"/>
          </p:nvPr>
        </p:nvSpPr>
        <p:spPr/>
        <p:txBody>
          <a:bodyPr/>
          <a:lstStyle/>
          <a:p>
            <a:r>
              <a:rPr lang="en-US"/>
              <a:t>Your Date</a:t>
            </a:r>
          </a:p>
        </p:txBody>
      </p:sp>
      <p:sp>
        <p:nvSpPr>
          <p:cNvPr id="4" name="Footer Placeholder 3"/>
          <p:cNvSpPr>
            <a:spLocks noGrp="1"/>
          </p:cNvSpPr>
          <p:nvPr>
            <p:ph type="ftr" sz="quarter" idx="11"/>
          </p:nvPr>
        </p:nvSpPr>
        <p:spPr/>
        <p:txBody>
          <a:bodyPr/>
          <a:lstStyle/>
          <a:p>
            <a:r>
              <a:rPr lang="en-US"/>
              <a:t>Your Footer Here</a:t>
            </a:r>
          </a:p>
        </p:txBody>
      </p:sp>
      <p:sp>
        <p:nvSpPr>
          <p:cNvPr id="5" name="Slide Number Placeholder 4"/>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412442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Your Date</a:t>
            </a:r>
          </a:p>
        </p:txBody>
      </p:sp>
      <p:sp>
        <p:nvSpPr>
          <p:cNvPr id="3" name="Footer Placeholder 2"/>
          <p:cNvSpPr>
            <a:spLocks noGrp="1"/>
          </p:cNvSpPr>
          <p:nvPr>
            <p:ph type="ftr" sz="quarter" idx="11"/>
          </p:nvPr>
        </p:nvSpPr>
        <p:spPr/>
        <p:txBody>
          <a:bodyPr/>
          <a:lstStyle/>
          <a:p>
            <a:r>
              <a:rPr lang="en-US"/>
              <a:t>Your Footer Here</a:t>
            </a:r>
          </a:p>
        </p:txBody>
      </p:sp>
      <p:sp>
        <p:nvSpPr>
          <p:cNvPr id="4" name="Slide Number Placeholder 3"/>
          <p:cNvSpPr>
            <a:spLocks noGrp="1"/>
          </p:cNvSpPr>
          <p:nvPr>
            <p:ph type="sldNum" sz="quarter" idx="12"/>
          </p:nvPr>
        </p:nvSpPr>
        <p:spPr/>
        <p:txBody>
          <a:bodyPr/>
          <a:lstStyle/>
          <a:p>
            <a:fld id="{34D980EC-6CBC-42F5-A94B-1BCFCEFA1BE0}" type="slidenum">
              <a:rPr lang="en-US" smtClean="0"/>
              <a:pPr/>
              <a:t>‹#›</a:t>
            </a:fld>
            <a:endParaRPr lang="en-US"/>
          </a:p>
        </p:txBody>
      </p:sp>
    </p:spTree>
    <p:extLst>
      <p:ext uri="{BB962C8B-B14F-4D97-AF65-F5344CB8AC3E}">
        <p14:creationId xmlns:p14="http://schemas.microsoft.com/office/powerpoint/2010/main" val="351162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pPr lvl="0" defTabSz="914378"/>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8650" y="1825625"/>
            <a:ext cx="7886700" cy="4351339"/>
          </a:xfrm>
          <a:prstGeom prst="rect">
            <a:avLst/>
          </a:prstGeom>
        </p:spPr>
        <p:txBody>
          <a:bodyPr vert="horz" lIns="91440" tIns="45720" rIns="91440" bIns="45720" rtlCol="0">
            <a:normAutofit/>
          </a:bodyPr>
          <a:lstStyle/>
          <a:p>
            <a:pPr marL="228594" lvl="0" indent="-228594" defTabSz="914378">
              <a:spcBef>
                <a:spcPts val="1000"/>
              </a:spcBef>
            </a:pPr>
            <a:r>
              <a:rPr lang="el-GR"/>
              <a:t>Στυλ κειμένου υποδείγματος</a:t>
            </a:r>
          </a:p>
          <a:p>
            <a:pPr marL="228594" lvl="1" indent="-228594" defTabSz="914378">
              <a:spcBef>
                <a:spcPts val="1000"/>
              </a:spcBef>
            </a:pPr>
            <a:r>
              <a:rPr lang="el-GR"/>
              <a:t>Δεύτερο επίπεδο</a:t>
            </a:r>
          </a:p>
          <a:p>
            <a:pPr marL="228594" lvl="2" indent="-228594" defTabSz="914378">
              <a:spcBef>
                <a:spcPts val="1000"/>
              </a:spcBef>
            </a:pPr>
            <a:r>
              <a:rPr lang="el-GR"/>
              <a:t>Τρίτο επίπεδο</a:t>
            </a:r>
          </a:p>
          <a:p>
            <a:pPr marL="228594" lvl="3" indent="-228594" defTabSz="914378">
              <a:spcBef>
                <a:spcPts val="1000"/>
              </a:spcBef>
            </a:pPr>
            <a:r>
              <a:rPr lang="el-GR"/>
              <a:t>Τέταρτο επίπεδο</a:t>
            </a:r>
          </a:p>
          <a:p>
            <a:pPr marL="228594" lvl="4" indent="-228594" defTabSz="914378">
              <a:spcBef>
                <a:spcPts val="1000"/>
              </a:spcBef>
            </a:pPr>
            <a:r>
              <a:rPr lang="el-GR"/>
              <a:t>Πέμπτο επίπεδο</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defRPr lang="en-US" sz="1200" smtClean="0">
                <a:solidFill>
                  <a:srgbClr val="BA9139"/>
                </a:solidFill>
              </a:defRPr>
            </a:lvl1pPr>
          </a:lstStyle>
          <a:p>
            <a:r>
              <a:rPr lang="en-US"/>
              <a:t>Your Date</a:t>
            </a:r>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rgbClr val="BA9139"/>
                </a:solidFill>
              </a:defRPr>
            </a:lvl1pPr>
          </a:lstStyle>
          <a:p>
            <a:r>
              <a:rPr lang="en-US"/>
              <a:t>Your Footer Here</a:t>
            </a: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rgbClr val="BA9139"/>
                </a:solidFill>
              </a:defRPr>
            </a:lvl1pPr>
          </a:lstStyle>
          <a:p>
            <a:fld id="{34D980EC-6CBC-42F5-A94B-1BCFCEFA1BE0}" type="slidenum">
              <a:rPr lang="en-US" smtClean="0"/>
              <a:pPr/>
              <a:t>‹#›</a:t>
            </a:fld>
            <a:endParaRPr lang="en-US"/>
          </a:p>
        </p:txBody>
      </p:sp>
    </p:spTree>
    <p:extLst>
      <p:ext uri="{BB962C8B-B14F-4D97-AF65-F5344CB8AC3E}">
        <p14:creationId xmlns:p14="http://schemas.microsoft.com/office/powerpoint/2010/main" val="3880874966"/>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58" r:id="rId3"/>
    <p:sldLayoutId id="2147483859"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 id="2147483857" r:id="rId13"/>
  </p:sldLayoutIdLst>
  <p:hf hdr="0"/>
  <p:txStyles>
    <p:titleStyle>
      <a:lvl1pPr algn="l" defTabSz="685783" rtl="0" eaLnBrk="1" latinLnBrk="0" hangingPunct="1">
        <a:lnSpc>
          <a:spcPct val="90000"/>
        </a:lnSpc>
        <a:spcBef>
          <a:spcPct val="0"/>
        </a:spcBef>
        <a:buNone/>
        <a:defRPr lang="en-US" sz="4500" b="1" kern="1200">
          <a:solidFill>
            <a:srgbClr val="425560"/>
          </a:solidFill>
          <a:latin typeface="+mn-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lang="en-US" sz="2400" kern="1200" smtClean="0">
          <a:solidFill>
            <a:srgbClr val="84C09B"/>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lang="en-US" sz="2000" kern="1200" smtClean="0">
          <a:solidFill>
            <a:srgbClr val="84C09B"/>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lang="en-US" sz="1800" kern="1200" smtClean="0">
          <a:solidFill>
            <a:srgbClr val="84C09B"/>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lang="en-US" sz="1600" kern="1200" smtClean="0">
          <a:solidFill>
            <a:srgbClr val="84C09B"/>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lang="en-US" sz="1600" kern="1200">
          <a:solidFill>
            <a:srgbClr val="84C09B"/>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www.ou.edu/education/centers-and%20partnerships/zarrow/choicemaker-curriculum/self-directed-iep" TargetMode="External"/><Relationship Id="rId2" Type="http://schemas.openxmlformats.org/officeDocument/2006/relationships/hyperlink" Target="https://selfdetermination.ku.edu/homepage/intervention/" TargetMode="External"/><Relationship Id="rId1" Type="http://schemas.openxmlformats.org/officeDocument/2006/relationships/slideLayout" Target="../slideLayouts/slideLayout4.xml"/><Relationship Id="rId4" Type="http://schemas.openxmlformats.org/officeDocument/2006/relationships/hyperlink" Target="https://www.ou.edu/education/centers-and%20partnerships/zarrow/choicemaker-curriculum"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go.osu.edu/eit"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projectsearch.us/"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hyperlink" Target="https://www.transitionta.org/system/files/resourcetrees/PD_pubgoals_1.pdf?file=1&amp;type=node&amp;id=144" TargetMode="External"/><Relationship Id="rId2" Type="http://schemas.openxmlformats.org/officeDocument/2006/relationships/hyperlink" Target="https://www.ncd.gov/sites/default/files/NCD_ESSA-SWD_508.pdf" TargetMode="External"/><Relationship Id="rId1" Type="http://schemas.openxmlformats.org/officeDocument/2006/relationships/slideLayout" Target="../slideLayouts/slideLayout4.xml"/><Relationship Id="rId5" Type="http://schemas.openxmlformats.org/officeDocument/2006/relationships/hyperlink" Target="https://ohioemploymentfirst.org/up_doc/evidence_based_practices_for_transition_youth_-_accessible.pdf" TargetMode="External"/><Relationship Id="rId4" Type="http://schemas.openxmlformats.org/officeDocument/2006/relationships/hyperlink" Target="https://www.transitionta.org/effectivepractice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F3EA55BB-23A2-494E-BF31-E0DBE5304CD2}"/>
              </a:ext>
            </a:extLst>
          </p:cNvPr>
          <p:cNvSpPr>
            <a:spLocks noGrp="1"/>
          </p:cNvSpPr>
          <p:nvPr>
            <p:ph type="ctrTitle"/>
          </p:nvPr>
        </p:nvSpPr>
        <p:spPr>
          <a:xfrm>
            <a:off x="447676" y="382138"/>
            <a:ext cx="6226079" cy="1916336"/>
          </a:xfrm>
        </p:spPr>
        <p:txBody>
          <a:bodyPr/>
          <a:lstStyle/>
          <a:p>
            <a:pPr marL="342900" lvl="0" indent="-342900" algn="ctr">
              <a:lnSpc>
                <a:spcPct val="107000"/>
              </a:lnSpc>
              <a:spcAft>
                <a:spcPts val="800"/>
              </a:spcAft>
              <a:buFont typeface="Symbol" panose="05050102010706020507" pitchFamily="18" charset="2"/>
              <a:buChar char=""/>
            </a:pPr>
            <a:r>
              <a:rPr lang="el-GR" sz="2400" b="1" i="1" dirty="0">
                <a:effectLst/>
                <a:latin typeface="Calibri" panose="020F0502020204030204" pitchFamily="34" charset="0"/>
                <a:ea typeface="Times New Roman" panose="02020603050405020304" pitchFamily="18" charset="0"/>
                <a:cs typeface="Calibri" panose="020F0502020204030204" pitchFamily="34" charset="0"/>
              </a:rPr>
              <a:t>Ο δρόμος προς την ενηλικίωση: Τεκμηριωμένες Πρακτικές και  Προβλεπτικοί Παράγοντες για την επιτυχή μετάβαση των ατόμων με νοητική αναπηρία στην  αγορά εργασίας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Υπότιτλος 4">
            <a:extLst>
              <a:ext uri="{FF2B5EF4-FFF2-40B4-BE49-F238E27FC236}">
                <a16:creationId xmlns:a16="http://schemas.microsoft.com/office/drawing/2014/main" id="{388159DD-02FA-479A-8FB4-D49ADC8A5937}"/>
              </a:ext>
            </a:extLst>
          </p:cNvPr>
          <p:cNvSpPr>
            <a:spLocks noGrp="1"/>
          </p:cNvSpPr>
          <p:nvPr>
            <p:ph type="subTitle" idx="1"/>
          </p:nvPr>
        </p:nvSpPr>
        <p:spPr>
          <a:xfrm>
            <a:off x="447676" y="2298473"/>
            <a:ext cx="4888599" cy="708705"/>
          </a:xfrm>
        </p:spPr>
        <p:txBody>
          <a:bodyPr/>
          <a:lstStyle/>
          <a:p>
            <a:r>
              <a:rPr lang="en-US" dirty="0"/>
              <a:t>Prof. Anastasia </a:t>
            </a:r>
            <a:r>
              <a:rPr lang="en-US" dirty="0" err="1"/>
              <a:t>Alevriadou</a:t>
            </a:r>
            <a:endParaRPr lang="en-US" dirty="0"/>
          </a:p>
          <a:p>
            <a:endParaRPr lang="el-GR" dirty="0"/>
          </a:p>
        </p:txBody>
      </p:sp>
    </p:spTree>
    <p:extLst>
      <p:ext uri="{BB962C8B-B14F-4D97-AF65-F5344CB8AC3E}">
        <p14:creationId xmlns:p14="http://schemas.microsoft.com/office/powerpoint/2010/main" val="806079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67C999F2-CF80-4DFC-BA7F-2031FD62D3F2}"/>
              </a:ext>
            </a:extLst>
          </p:cNvPr>
          <p:cNvSpPr>
            <a:spLocks noGrp="1"/>
          </p:cNvSpPr>
          <p:nvPr>
            <p:ph type="sldNum" sz="quarter" idx="12"/>
          </p:nvPr>
        </p:nvSpPr>
        <p:spPr/>
        <p:txBody>
          <a:bodyPr/>
          <a:lstStyle/>
          <a:p>
            <a:fld id="{34D980EC-6CBC-42F5-A94B-1BCFCEFA1BE0}" type="slidenum">
              <a:rPr lang="en-US" smtClean="0"/>
              <a:pPr/>
              <a:t>10</a:t>
            </a:fld>
            <a:endParaRPr lang="en-US"/>
          </a:p>
        </p:txBody>
      </p:sp>
      <p:sp>
        <p:nvSpPr>
          <p:cNvPr id="3" name="Θέση περιεχομένου 2">
            <a:extLst>
              <a:ext uri="{FF2B5EF4-FFF2-40B4-BE49-F238E27FC236}">
                <a16:creationId xmlns:a16="http://schemas.microsoft.com/office/drawing/2014/main" id="{1F146532-7441-4646-9985-F027122E326A}"/>
              </a:ext>
            </a:extLst>
          </p:cNvPr>
          <p:cNvSpPr>
            <a:spLocks noGrp="1"/>
          </p:cNvSpPr>
          <p:nvPr>
            <p:ph idx="1"/>
          </p:nvPr>
        </p:nvSpPr>
        <p:spPr>
          <a:xfrm>
            <a:off x="0" y="136479"/>
            <a:ext cx="8639033" cy="6584998"/>
          </a:xfrm>
        </p:spPr>
        <p:txBody>
          <a:bodyPr>
            <a:normAutofit fontScale="92500" lnSpcReduction="1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Πιο συγκεκριμένα, για να υποστηριχθεί ένας μαθητής από ΕΠΕ, πρέπει πρώτα να ταυτοποιηθεί, να αξιολογηθεί και να θεωρηθεί επιλέξιμος για την παροχή υπηρεσιών, ενώ η επανεξέτασή του πραγματοποιείται κάθε τρία χρόνια.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«Κάθε ΕΠΕ πρέπει να έχει σχεδιαστεί για έναν και μοναδικό μαθητή και πρέπει να είναι ένα πραγματικά εξατομικευμένο επίσημο έγγραφο». </a:t>
            </a:r>
            <a:r>
              <a:rPr lang="el-GR" sz="1800" dirty="0">
                <a:effectLst/>
                <a:latin typeface="Calibri" panose="020F0502020204030204" pitchFamily="34" charset="0"/>
                <a:ea typeface="Times New Roman" panose="02020603050405020304" pitchFamily="18" charset="0"/>
                <a:cs typeface="Calibri" panose="020F0502020204030204" pitchFamily="34" charset="0"/>
              </a:rPr>
              <a:t>Θεωρείται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«ένα από τα πιο κρίσιμα στοιχεία για την διασφάλιση αποτελεσματικής διδασκαλίας, μάθησης και βελτιστοποίησης των αποτελεσμάτων για όλα τα παιδιά με αναπηρίες»</a:t>
            </a:r>
            <a:r>
              <a:rPr lang="el-GR" sz="1800" dirty="0">
                <a:effectLst/>
                <a:latin typeface="Calibri" panose="020F0502020204030204" pitchFamily="34" charset="0"/>
                <a:ea typeface="Times New Roman" panose="02020603050405020304" pitchFamily="18" charset="0"/>
                <a:cs typeface="Calibri" panose="020F0502020204030204" pitchFamily="34" charset="0"/>
              </a:rPr>
              <a:t> (U.S. Department of Education, 2000, σελ.1). Ένα ΕΠΕ περιλαμβάνει ακαδημαϊκούς και συμπεριφορικούς στόχους, καθώς και τους τύπους υπηρεσιών, προσαρμογών, τροποποιήσεων και υποστήριξης  που χρειάζεται ο  κάθε μαθητής,  για να αποκτήσει πρόσβαση και να συμμετάσχει στο γενικό πρόγραμμα σπουδών μαζί με τους συνομηλίκους του τυπικής ανάπτυξης (U.S. Department of Education, 2000/2019). Το έγγραφο ΕΠΕ καθορίζει ποιος θα παρέχει τον εκπαιδευτικό προγραμματισμό και τις συναφείς υπηρεσίες, όταν αυτές  θα παρέχονται στους μαθητές, καθώς και τη συχνότητα και τη διάρκεια των υπηρεσιών. Το ΕΠΕ είναι μια νομικά δεσμευτική συμφωνία που επιτρέπει στους γονείς να θεωρούν το δημόσιο σχολείο υπεύθυνο για την εξασφάλιση δωρεάν και κατάλληλης δημόσιας εκπαίδευσης, μέσω της παροχής υπηρεσιών, οι οποίες περιγράφονται λεπτομερώς στο έγγραφο.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3434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67C999F2-CF80-4DFC-BA7F-2031FD62D3F2}"/>
              </a:ext>
            </a:extLst>
          </p:cNvPr>
          <p:cNvSpPr>
            <a:spLocks noGrp="1"/>
          </p:cNvSpPr>
          <p:nvPr>
            <p:ph type="sldNum" sz="quarter" idx="12"/>
          </p:nvPr>
        </p:nvSpPr>
        <p:spPr/>
        <p:txBody>
          <a:bodyPr/>
          <a:lstStyle/>
          <a:p>
            <a:fld id="{34D980EC-6CBC-42F5-A94B-1BCFCEFA1BE0}" type="slidenum">
              <a:rPr lang="en-US" smtClean="0"/>
              <a:pPr/>
              <a:t>11</a:t>
            </a:fld>
            <a:endParaRPr lang="en-US"/>
          </a:p>
        </p:txBody>
      </p:sp>
      <p:sp>
        <p:nvSpPr>
          <p:cNvPr id="3" name="Θέση περιεχομένου 2">
            <a:extLst>
              <a:ext uri="{FF2B5EF4-FFF2-40B4-BE49-F238E27FC236}">
                <a16:creationId xmlns:a16="http://schemas.microsoft.com/office/drawing/2014/main" id="{1F146532-7441-4646-9985-F027122E326A}"/>
              </a:ext>
            </a:extLst>
          </p:cNvPr>
          <p:cNvSpPr>
            <a:spLocks noGrp="1"/>
          </p:cNvSpPr>
          <p:nvPr>
            <p:ph idx="1"/>
          </p:nvPr>
        </p:nvSpPr>
        <p:spPr>
          <a:xfrm>
            <a:off x="232012" y="272955"/>
            <a:ext cx="8584441" cy="6448521"/>
          </a:xfrm>
        </p:spPr>
        <p:txBody>
          <a:bodyPr>
            <a:normAutofit fontScale="92500" lnSpcReduction="2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Οι νέοι που σχετίζονται με την μετάβαση (ηλικίας 14 - 21 ετών) θεωρούνται σημαντικά μέλη της δικής τους ομάδας ΕΠΕ. Ο νόμος απαιτεί οι μαθητές να προσκαλούνται σε όλες τις συναντήσεις του ΕΠΕ, στις οποίες συζητούνται θέματα που σχετίζονται με τη μετάβαση στην ενήλικη ζωή και την αγορά εργασίας. Αυτό διευκολύνει τη συμμετοχή τους  και  έτσι διασφαλίζεται ότι ο κάθε μαθητής έχει την ευκαιρία να εκφράσει τις προτιμήσεις, τα ενδιαφέροντα και τις ανάγκες του. Ταυτόχρονα σχεδιάζεται και αναπτύσσεται ένα συντονισμένο σύνολο υπηρεσιών μετάβασης, το οποίο θα προετοιμάσει τον μαθητή για απασχόληση και ανεξάρτητη διαβίωση (Watson, 2020). Ο νόμος για την «Εκπαίδευση των  Ατόμων με Αναπηρίες» (IDEA, 2004) απαιτεί το ΕΠΕ, για μαθητές ηλικίας 16 ετών και άνω, να περιλαμβάνει κατάλληλους μετρήσιμους μεταδευτεροβάθμιους στόχους, οι οποίοι θα βασίζονται σε κατάλληλες για την ηλικία αξιολογήσεις μετάβασης και θα σχετίζονται με την κατάρτιση, την εκπαίδευση, την απασχόληση και, όταν απαιτείται,  με τις δεξιότητες ανεξάρτητης διαβίωσης. Οι κατάλληλες για την ηλικία αξιολογήσεις μετάβασης είναι άτυπες (δηλ. συνεντεύξεις, εργασιακές εμπειρίες), αλλά και τυπικές (δηλ. διερεύνηση ενδιαφερόντων, αξιολογήσεις ικανοτήτων και προσωπικότητας), οι οποίες βοηθούν τους μαθητές να αναγνωρίσουν τις προτιμήσεις και τα ενδιαφέροντά τους, τις ικανότητες και τις ανάγκες τους  ή και άλλες ικανότητες που απαιτούνται για την επίτευξη των στόχων τους στην  ενήλικη ζωή (Thoma &amp; Tamura, 2013).</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6634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E9BAA5A-9844-4F01-BD53-8C144B4E4D88}"/>
              </a:ext>
            </a:extLst>
          </p:cNvPr>
          <p:cNvSpPr>
            <a:spLocks noGrp="1"/>
          </p:cNvSpPr>
          <p:nvPr>
            <p:ph type="sldNum" sz="quarter" idx="12"/>
          </p:nvPr>
        </p:nvSpPr>
        <p:spPr/>
        <p:txBody>
          <a:bodyPr/>
          <a:lstStyle/>
          <a:p>
            <a:fld id="{34D980EC-6CBC-42F5-A94B-1BCFCEFA1BE0}" type="slidenum">
              <a:rPr lang="en-US" smtClean="0"/>
              <a:pPr/>
              <a:t>12</a:t>
            </a:fld>
            <a:endParaRPr lang="en-US"/>
          </a:p>
        </p:txBody>
      </p:sp>
      <p:sp>
        <p:nvSpPr>
          <p:cNvPr id="3" name="Θέση περιεχομένου 2">
            <a:extLst>
              <a:ext uri="{FF2B5EF4-FFF2-40B4-BE49-F238E27FC236}">
                <a16:creationId xmlns:a16="http://schemas.microsoft.com/office/drawing/2014/main" id="{73AE3F18-F235-4F11-B216-8FCC77B1B464}"/>
              </a:ext>
            </a:extLst>
          </p:cNvPr>
          <p:cNvSpPr>
            <a:spLocks noGrp="1"/>
          </p:cNvSpPr>
          <p:nvPr>
            <p:ph idx="1"/>
          </p:nvPr>
        </p:nvSpPr>
        <p:spPr>
          <a:xfrm>
            <a:off x="622943" y="259308"/>
            <a:ext cx="7988794" cy="6332562"/>
          </a:xfrm>
        </p:spPr>
        <p:txBody>
          <a:bodyPr>
            <a:normAutofit fontScale="92500" lnSpcReduction="2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Ο ανθρωποκεντρικός χαρακτήρας των ΕΠΕ καθιστά την ενεργή συμμετοχή των μαθητών καθοριστικής σημασίας για την επίτευξη των στόχων τους. Μια ανθρωποκεντρική προσέγγιση στα ΕΠΕ: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(1) περιλαμβάνει μια ομάδα ατόμων, η οποία γνωρίζει το ακαδημαϊκό και κοινωνικό υπόβαθρο του μαθητή, (2) αντιλαμβάνεται τους μαθητές ως άτομα και όχι ως διαγνωστική κατηγορία ή αναπηρία, (3) χρησιμοποιεί γλώσσα της καθημερινότητας και όχι επιστημονική  ορολογία και (4) διασφαλίζει ότι οι στόχοι βασίζονται στις μοναδικές  δυνατότητες, ενδιαφέροντα και ικανότητες του μαθητή</a:t>
            </a:r>
            <a:r>
              <a:rPr lang="el-GR" sz="1800" dirty="0">
                <a:effectLst/>
                <a:latin typeface="Calibri" panose="020F0502020204030204" pitchFamily="34" charset="0"/>
                <a:ea typeface="Times New Roman" panose="02020603050405020304" pitchFamily="18" charset="0"/>
                <a:cs typeface="Calibri" panose="020F0502020204030204" pitchFamily="34" charset="0"/>
              </a:rPr>
              <a:t> (U.S. Department of Education, 2017). Το Υπουργείο Παιδείας των ΗΠΑ (2017, σελ. 11) σημειώνει μάλιστα ότι, η συμβολή των μαθητών στον καθορισμό μεταδευτεροβάθμιων στόχων είναι ζωτικής σημασίας και εξηγεί ότι, οι μαθητές με αναπηρίες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«πρέπει να γνωρίζουν το εύρος των διαθέσιμων υπηρεσιών μετάβασης και πώς να έχουν πρόσβαση σε αυτές τις υπηρεσίες σε τοπικό επίπεδο».</a:t>
            </a:r>
            <a:r>
              <a:rPr lang="el-GR" sz="1800" dirty="0">
                <a:effectLst/>
                <a:latin typeface="Calibri" panose="020F0502020204030204" pitchFamily="34" charset="0"/>
                <a:ea typeface="Times New Roman" panose="02020603050405020304" pitchFamily="18" charset="0"/>
                <a:cs typeface="Calibri" panose="020F0502020204030204" pitchFamily="34" charset="0"/>
              </a:rPr>
              <a:t> Ωστόσο, η έρευνα έχει δείξει ότι, οι μαθητές αντιμετωπίζουν εμπόδια στην ουσιαστική τους συμμετοχή στον σχεδιασμό των  ΕΠΕ,  όπως περιορισμένη  συμμετοχή γονέων και  μαθητών στις συναντήσεις για την κατάρτισή τους, θέματα επικοινωνίας και γλώσσας, αυθεντίας και εξουσίας και ελλείμματα εκπαίδευσης ή προετοιμασίας των μαθητών, ώστε να εκπληρώσουν το ρόλο τους ως ενεργοί συμμετέχοντες (Cavendish &amp; Connor, 2018; Cavendish, Connor, &amp; Rediker, 2017).</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9051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FC91AD4C-4F9D-4CFA-B546-0F0E892A8517}"/>
              </a:ext>
            </a:extLst>
          </p:cNvPr>
          <p:cNvSpPr>
            <a:spLocks noGrp="1"/>
          </p:cNvSpPr>
          <p:nvPr>
            <p:ph type="sldNum" sz="quarter" idx="12"/>
          </p:nvPr>
        </p:nvSpPr>
        <p:spPr/>
        <p:txBody>
          <a:bodyPr/>
          <a:lstStyle/>
          <a:p>
            <a:fld id="{34D980EC-6CBC-42F5-A94B-1BCFCEFA1BE0}" type="slidenum">
              <a:rPr lang="en-US" smtClean="0"/>
              <a:pPr/>
              <a:t>13</a:t>
            </a:fld>
            <a:endParaRPr lang="en-US"/>
          </a:p>
        </p:txBody>
      </p:sp>
      <p:sp>
        <p:nvSpPr>
          <p:cNvPr id="3" name="Θέση περιεχομένου 2">
            <a:extLst>
              <a:ext uri="{FF2B5EF4-FFF2-40B4-BE49-F238E27FC236}">
                <a16:creationId xmlns:a16="http://schemas.microsoft.com/office/drawing/2014/main" id="{D84699A6-EF7C-44E0-AD0C-F4F454FDA650}"/>
              </a:ext>
            </a:extLst>
          </p:cNvPr>
          <p:cNvSpPr>
            <a:spLocks noGrp="1"/>
          </p:cNvSpPr>
          <p:nvPr>
            <p:ph idx="1"/>
          </p:nvPr>
        </p:nvSpPr>
        <p:spPr>
          <a:xfrm>
            <a:off x="368490" y="532262"/>
            <a:ext cx="8161361" cy="6073253"/>
          </a:xfrm>
        </p:spPr>
        <p:txBody>
          <a:bodyPr>
            <a:normAutofit lnSpcReduction="10000"/>
          </a:bodyPr>
          <a:lstStyle/>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Νοητική αναπηρία (ΝΑ):</a:t>
            </a:r>
            <a:r>
              <a:rPr lang="el-GR" sz="1800" dirty="0">
                <a:effectLst/>
                <a:latin typeface="Calibri" panose="020F0502020204030204" pitchFamily="34" charset="0"/>
                <a:ea typeface="Times New Roman" panose="02020603050405020304" pitchFamily="18" charset="0"/>
                <a:cs typeface="Calibri" panose="020F0502020204030204" pitchFamily="34" charset="0"/>
              </a:rPr>
              <a:t> Η ΝΑ χαρακτηρίζεται από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«νοητική λειτουργία  σημαντικά κάτω του μέσου όρου του Δείκτη Νοημοσύνης (ΔΝ) και ενυπάρχει ταυτόχρονα με ελλείμματα στην προσαρμοστική συμπεριφορά».</a:t>
            </a:r>
            <a:r>
              <a:rPr lang="el-GR" sz="1800" dirty="0">
                <a:effectLst/>
                <a:latin typeface="Calibri" panose="020F0502020204030204" pitchFamily="34" charset="0"/>
                <a:ea typeface="Times New Roman" panose="02020603050405020304" pitchFamily="18" charset="0"/>
                <a:cs typeface="Calibri" panose="020F0502020204030204" pitchFamily="34" charset="0"/>
              </a:rPr>
              <a:t> Εκδηλώνεται κατά την αναπτυξιακή περίοδο και επηρεάζει αρνητικά την μαθησιακή επίδοση ενός παιδιού» (IDEA, PL 108-446, 2004). Σημαντικοί περιορισμοί στη νοητική λειτουργία επηρεάζουν την ικανότητα των μαθητών να κατακτήσουν ακαδημαϊκές, κοινωνικές ή επαγγελματικές δεξιότητες, ενώ οι περιορισμοί στην προσαρμοστική συμπεριφορά επηρεάζουν την ικανότητα των μαθητών να αιτιολογούν, να επιλύουν προβλήματα και να διαμορφώνουν κατάλληλες συμπεριφορές.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Δεξιότητες που σχετίζονται με τη Μετάβαση:</a:t>
            </a:r>
            <a:r>
              <a:rPr lang="el-GR" sz="1800" dirty="0">
                <a:effectLst/>
                <a:latin typeface="Calibri" panose="020F0502020204030204" pitchFamily="34" charset="0"/>
                <a:ea typeface="Times New Roman" panose="02020603050405020304" pitchFamily="18" charset="0"/>
                <a:cs typeface="Calibri" panose="020F0502020204030204" pitchFamily="34" charset="0"/>
              </a:rPr>
              <a:t> Συμπεριλαμβάνουν τις ακαδημαϊκές  δεξιότητες (π.χ. μαθηματικά, ανάγνωση) και τις λειτουργικές (π.χ. κοινωνικές-συναισθηματικές, οργανωτικές,  δεξιότητες αυτοπροσδιορισμού και επαγγελματικής ανάπτυξης), που απαιτούνται για την υποστήριξη των μαθητών κατά την μετάβαση από το σχολείο στην ενήλικη ζωή (Morningstar &amp; Clavenna-Deane, 2018).</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3331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A1C9AD1A-C7DB-47CD-817B-3A9749CA3598}"/>
              </a:ext>
            </a:extLst>
          </p:cNvPr>
          <p:cNvSpPr>
            <a:spLocks noGrp="1"/>
          </p:cNvSpPr>
          <p:nvPr>
            <p:ph type="sldNum" sz="quarter" idx="12"/>
          </p:nvPr>
        </p:nvSpPr>
        <p:spPr/>
        <p:txBody>
          <a:bodyPr/>
          <a:lstStyle/>
          <a:p>
            <a:fld id="{34D980EC-6CBC-42F5-A94B-1BCFCEFA1BE0}" type="slidenum">
              <a:rPr lang="en-US" smtClean="0"/>
              <a:pPr/>
              <a:t>14</a:t>
            </a:fld>
            <a:endParaRPr lang="en-US"/>
          </a:p>
        </p:txBody>
      </p:sp>
      <p:sp>
        <p:nvSpPr>
          <p:cNvPr id="3" name="Θέση περιεχομένου 2">
            <a:extLst>
              <a:ext uri="{FF2B5EF4-FFF2-40B4-BE49-F238E27FC236}">
                <a16:creationId xmlns:a16="http://schemas.microsoft.com/office/drawing/2014/main" id="{B054B68B-09DE-45F2-B0DF-F8EB547CB890}"/>
              </a:ext>
            </a:extLst>
          </p:cNvPr>
          <p:cNvSpPr>
            <a:spLocks noGrp="1"/>
          </p:cNvSpPr>
          <p:nvPr>
            <p:ph idx="1"/>
          </p:nvPr>
        </p:nvSpPr>
        <p:spPr>
          <a:xfrm>
            <a:off x="327547" y="313900"/>
            <a:ext cx="8366078" cy="6012718"/>
          </a:xfrm>
        </p:spPr>
        <p:txBody>
          <a:bodyPr>
            <a:normAutofit fontScale="92500" lnSpcReduction="20000"/>
          </a:bodyPr>
          <a:lstStyle/>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Υπηρεσίες Μετάβασης:</a:t>
            </a:r>
            <a:r>
              <a:rPr lang="el-GR" sz="1800" dirty="0">
                <a:effectLst/>
                <a:latin typeface="Calibri" panose="020F0502020204030204" pitchFamily="34" charset="0"/>
                <a:ea typeface="Times New Roman" panose="02020603050405020304" pitchFamily="18" charset="0"/>
                <a:cs typeface="Calibri" panose="020F0502020204030204" pitchFamily="34" charset="0"/>
              </a:rPr>
              <a:t> Οι υπηρεσίες μετάβασης ορίζονται ως ένα συντονισμένο σύνολο υπηρεσιών για έναν μαθητή με αναπηρία, για τον οποίο έχει καταρτιστεί ΕΠΕ. «Ο σχεδιασμός του ΕΠΕ: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800"/>
              </a:spcAft>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(α) βασίζεται σε μια διαδικασία προσανατολισμένη στα θετικά επιτεύγματα, δηλαδή εστιάζει στη βελτίωση των ακαδημαϊκών και λειτουργικών δεξιοτήτων του παιδιού με αναπηρία, ώστε να διευκολύνει  την μετάβασή του από το σχολείο στην ενήλικη ζωή. Αυτή περιλαμβάνει την μεταδευτεροβάθμια εκπαίδευση, την επαγγελματική εκπαίδευση, την απασχόληση (συμπεριλαμβανομένης της υποστηριζόμενης απασχόλησης), την δια βίου εκπαίδευση ενηλίκων, τις υπηρεσίες ενηλίκων, την ανεξάρτητη διαβίωση και την συμμετοχή στην κοινότητα.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800"/>
              </a:spcAft>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(β) βασίζεται στις εξατομικευμένες ανάγκες και αντιπροσωπεύει τις προτιμήσεις και τα ενδιαφέροντα του παιδιού.</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800"/>
              </a:spcAft>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(γ) περιλαμβάνει διδασκαλία, συναφείς υπηρεσίες, εμπειρίες μέσα στην κοινότητα, εύρεση εργασίας, απόκτηση καθημερινών δεξιοτήτων διαβίωσης και αξιολογήσεις λειτουργικής  επαγγελματικής ανάπτυξης (IDEA of 2004, Section 602, σελ. 34).</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378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079C06A3-FD52-4CDB-9459-138A0D40FDF4}"/>
              </a:ext>
            </a:extLst>
          </p:cNvPr>
          <p:cNvSpPr>
            <a:spLocks noGrp="1"/>
          </p:cNvSpPr>
          <p:nvPr>
            <p:ph type="sldNum" sz="quarter" idx="12"/>
          </p:nvPr>
        </p:nvSpPr>
        <p:spPr/>
        <p:txBody>
          <a:bodyPr/>
          <a:lstStyle/>
          <a:p>
            <a:fld id="{34D980EC-6CBC-42F5-A94B-1BCFCEFA1BE0}" type="slidenum">
              <a:rPr lang="en-US" smtClean="0"/>
              <a:pPr/>
              <a:t>15</a:t>
            </a:fld>
            <a:endParaRPr lang="en-US"/>
          </a:p>
        </p:txBody>
      </p:sp>
      <p:sp>
        <p:nvSpPr>
          <p:cNvPr id="3" name="Θέση περιεχομένου 2">
            <a:extLst>
              <a:ext uri="{FF2B5EF4-FFF2-40B4-BE49-F238E27FC236}">
                <a16:creationId xmlns:a16="http://schemas.microsoft.com/office/drawing/2014/main" id="{2021EB17-8D25-4F8D-9A51-B72ED16558C4}"/>
              </a:ext>
            </a:extLst>
          </p:cNvPr>
          <p:cNvSpPr>
            <a:spLocks noGrp="1"/>
          </p:cNvSpPr>
          <p:nvPr>
            <p:ph idx="1"/>
          </p:nvPr>
        </p:nvSpPr>
        <p:spPr>
          <a:xfrm>
            <a:off x="300251" y="1392072"/>
            <a:ext cx="8338782" cy="5329404"/>
          </a:xfrm>
        </p:spPr>
        <p:txBody>
          <a:bodyPr>
            <a:normAutofit fontScale="85000" lnSpcReduction="20000"/>
          </a:bodyPr>
          <a:lstStyle/>
          <a:p>
            <a:pPr algn="just">
              <a:lnSpc>
                <a:spcPct val="150000"/>
              </a:lnSpc>
              <a:spcAft>
                <a:spcPts val="800"/>
              </a:spcAft>
            </a:pPr>
            <a:r>
              <a:rPr lang="el-GR" sz="1800" dirty="0">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Η Εθνική Διαχρονική Μελέτη για την Μετάβαση (National Longitudinal Transition Study-2 [NLTS-2]), μια ανασκόπηση, η οποία συγκέντρωσε σχεδόν 13.000 έρευνες από ένα εθνικό αντιπροσωπευτικό δείγμα μαθητών των ΗΠΑ, ανέδειξε αρνητικά ευρήματα, τα οποία αφορούν στη μετάβαση των νέων με αναπηρίες (Mazzotti &amp; Chang, 2018). Οι πρωταρχικοί δείκτες των θετικών αποτελεσμάτων μετάβασης μετρώνται ως προς την αμειβόμενη απασχόληση, την εγγραφή στο κολέγιο ή και τα δύο (Izzo &amp; Horne, 2016. Wright, 2019). Τα δεδομένα της παραπάνω διαχρονικής μελέτης (NLTS-2) δείχνουν ότι, οι πρόσφατοι απόφοιτοι με ΝΑ βρίσκουν εργασία σε ποσοστό 46%  σε σύγκριση με το 68% των αποφοίτων με άλλα προβλήματα υγείας και το 79% των αποφοίτων με μαθησιακές δυσκολίες (Sanford et al., 2011). Οι μαθητές με ΝΑ αντιμετωπίζουν πολλά εμπόδια στην εύρεση εργασίας, αφού δεν έχουν δεχθεί την απαραίτητη επαγγελματική εκπαίδευση και δεν έχουν εξασκήσει τις κοινωνικές τους δεξιότητες  (Kocman, Fischer, &amp; Weber, 2018). Για τους παραπάνω λόγους, οι ερευνητές προτείνουν οι εκπαιδευτικοί να ενσωματώνουν τεκμηριωμένες πρακτικές  και τεκμηριωμένους προβλεπτικούς παράγοντες</a:t>
            </a:r>
            <a:r>
              <a:rPr lang="el-GR" sz="1800" b="1" dirty="0">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l-GR" sz="1800" dirty="0">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σε προγράμματα ειδικής αγωγής για τη βελτίωση των αποτελεσμάτων της επαγγελματικής ανάπτυξης και την αντιμετώπιση των εμποδίων που αντιμετωπίζουν οι νέοι με ΝΑ, καθώς μεταβαίνουν από τη δευτεροβάθμια εκπαίδευση στην ενήλικη ζωή. Εξάλλου, η ένταξη στην αγορά εργασίας προωθεί την ανεξαρτησία και την συμμετοχή στα πολιτειακά δρώμενα που αποτελούν την πεμπτουσία της δημοκρατικής κοινωνίας.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Τίτλος 3">
            <a:extLst>
              <a:ext uri="{FF2B5EF4-FFF2-40B4-BE49-F238E27FC236}">
                <a16:creationId xmlns:a16="http://schemas.microsoft.com/office/drawing/2014/main" id="{6B35A232-31B3-4A8A-8AFF-6F8B7251C946}"/>
              </a:ext>
            </a:extLst>
          </p:cNvPr>
          <p:cNvSpPr>
            <a:spLocks noGrp="1"/>
          </p:cNvSpPr>
          <p:nvPr>
            <p:ph type="title"/>
          </p:nvPr>
        </p:nvSpPr>
        <p:spPr>
          <a:xfrm>
            <a:off x="628650" y="136524"/>
            <a:ext cx="7886700" cy="1124240"/>
          </a:xfrm>
        </p:spPr>
        <p:txBody>
          <a:bodyPr>
            <a:noAutofit/>
          </a:bodyPr>
          <a:lstStyle/>
          <a:p>
            <a:pPr algn="just">
              <a:lnSpc>
                <a:spcPct val="150000"/>
              </a:lnSpc>
              <a:spcAft>
                <a:spcPts val="800"/>
              </a:spcAft>
            </a:pPr>
            <a:r>
              <a:rPr lang="el-GR" sz="2800" b="1" dirty="0">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Αποτελέσματα ερευνών για την μετάβαση στην ενήλικη ζωή μαθητών με αναπηρίες</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4974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16589F78-01EC-4D4D-9046-C886EAEE341E}"/>
              </a:ext>
            </a:extLst>
          </p:cNvPr>
          <p:cNvSpPr>
            <a:spLocks noGrp="1"/>
          </p:cNvSpPr>
          <p:nvPr>
            <p:ph type="sldNum" sz="quarter" idx="12"/>
          </p:nvPr>
        </p:nvSpPr>
        <p:spPr/>
        <p:txBody>
          <a:bodyPr/>
          <a:lstStyle/>
          <a:p>
            <a:fld id="{34D980EC-6CBC-42F5-A94B-1BCFCEFA1BE0}" type="slidenum">
              <a:rPr lang="en-US" smtClean="0"/>
              <a:pPr/>
              <a:t>16</a:t>
            </a:fld>
            <a:endParaRPr lang="en-US"/>
          </a:p>
        </p:txBody>
      </p:sp>
      <p:sp>
        <p:nvSpPr>
          <p:cNvPr id="3" name="Θέση περιεχομένου 2">
            <a:extLst>
              <a:ext uri="{FF2B5EF4-FFF2-40B4-BE49-F238E27FC236}">
                <a16:creationId xmlns:a16="http://schemas.microsoft.com/office/drawing/2014/main" id="{89A2FDA2-8FB3-4684-B7FE-E4E4DB819478}"/>
              </a:ext>
            </a:extLst>
          </p:cNvPr>
          <p:cNvSpPr>
            <a:spLocks noGrp="1"/>
          </p:cNvSpPr>
          <p:nvPr>
            <p:ph idx="1"/>
          </p:nvPr>
        </p:nvSpPr>
        <p:spPr>
          <a:xfrm>
            <a:off x="622943" y="1052945"/>
            <a:ext cx="7661247" cy="5541819"/>
          </a:xfrm>
        </p:spPr>
        <p:txBody>
          <a:bodyPr>
            <a:normAutofit/>
          </a:bodyPr>
          <a:lstStyle/>
          <a:p>
            <a:pPr algn="just">
              <a:lnSpc>
                <a:spcPct val="150000"/>
              </a:lnSpc>
              <a:spcAft>
                <a:spcPts val="800"/>
              </a:spcAft>
            </a:pPr>
            <a:r>
              <a:rPr lang="el-GR" dirty="0">
                <a:effectLst/>
                <a:latin typeface="Calibri" panose="020F0502020204030204" pitchFamily="34" charset="0"/>
                <a:ea typeface="Times New Roman" panose="02020603050405020304" pitchFamily="18" charset="0"/>
                <a:cs typeface="Calibri" panose="020F0502020204030204" pitchFamily="34" charset="0"/>
              </a:rPr>
              <a:t>Από το 2015, το Εθνικό Κέντρο Τεχνικής Βοήθειας για την Μετάβαση (National Technical Assistance Center on Transition [NTACT]) έχει επεκτείνει τις προσπάθειές του για την ανασκόπηση της βιβλιογραφίας, με σκοπό την κατηγοριοποίηση των αποτελεσματικών πρακτικών μετάβασης, βασισμένες σε ερευνητικά δεδομένα ή  υποσχόμενες θετικές ενδείξεις (Test, 2016). Οι πρακτικές αυτές προέρχονται από πειραματικές ερευνητικές μελέτες (π.χ. ομαδικές, μελέτες περίπτωσης  και  έρευνες συσχέτισης), οι οποίες χρησιμοποιούν αυστηρό μεθοδολογικό σχεδιασμό, ενσωματώνοντας δείκτες ποιότητας, ενώ ταυτόχρονα επιδεικνύουν σημαντική βελτίωση των δεξιοτήτων (</a:t>
            </a:r>
            <a:r>
              <a:rPr lang="en-US" dirty="0">
                <a:effectLst/>
                <a:latin typeface="Calibri" panose="020F0502020204030204" pitchFamily="34" charset="0"/>
                <a:ea typeface="Times New Roman" panose="02020603050405020304" pitchFamily="18" charset="0"/>
                <a:cs typeface="Calibri" panose="020F0502020204030204" pitchFamily="34" charset="0"/>
              </a:rPr>
              <a:t>Test</a:t>
            </a:r>
            <a:r>
              <a:rPr lang="el-GR" dirty="0">
                <a:effectLst/>
                <a:latin typeface="Calibri" panose="020F0502020204030204" pitchFamily="34" charset="0"/>
                <a:ea typeface="Times New Roman" panose="02020603050405020304" pitchFamily="18" charset="0"/>
                <a:cs typeface="Calibri" panose="020F0502020204030204" pitchFamily="34" charset="0"/>
              </a:rPr>
              <a:t>, 2016).</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Τίτλος 3">
            <a:extLst>
              <a:ext uri="{FF2B5EF4-FFF2-40B4-BE49-F238E27FC236}">
                <a16:creationId xmlns:a16="http://schemas.microsoft.com/office/drawing/2014/main" id="{7A5CD386-BF8A-4E97-9648-2F02E2E1219D}"/>
              </a:ext>
            </a:extLst>
          </p:cNvPr>
          <p:cNvSpPr>
            <a:spLocks noGrp="1"/>
          </p:cNvSpPr>
          <p:nvPr>
            <p:ph type="title"/>
          </p:nvPr>
        </p:nvSpPr>
        <p:spPr>
          <a:xfrm>
            <a:off x="628650" y="0"/>
            <a:ext cx="7886700" cy="1246909"/>
          </a:xfrm>
        </p:spPr>
        <p:txBody>
          <a:bodyPr>
            <a:normAutofit/>
          </a:bodyPr>
          <a:lstStyle/>
          <a:p>
            <a:pPr algn="just">
              <a:lnSpc>
                <a:spcPct val="150000"/>
              </a:lnSpc>
              <a:spcAft>
                <a:spcPts val="800"/>
              </a:spcAft>
            </a:pPr>
            <a:r>
              <a:rPr lang="el-GR" sz="2400" b="1" dirty="0">
                <a:effectLst/>
                <a:latin typeface="Calibri" panose="020F0502020204030204" pitchFamily="34" charset="0"/>
                <a:ea typeface="Times New Roman" panose="02020603050405020304" pitchFamily="18" charset="0"/>
                <a:cs typeface="Calibri" panose="020F0502020204030204" pitchFamily="34" charset="0"/>
              </a:rPr>
              <a:t>Τεκμηριωμένες Πρακτικές  για  την  Επιτυχή  Μετάβαση</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0745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C23F8586-94C3-41F8-99C6-77F586F08527}"/>
              </a:ext>
            </a:extLst>
          </p:cNvPr>
          <p:cNvSpPr>
            <a:spLocks noGrp="1"/>
          </p:cNvSpPr>
          <p:nvPr>
            <p:ph type="sldNum" sz="quarter" idx="12"/>
          </p:nvPr>
        </p:nvSpPr>
        <p:spPr/>
        <p:txBody>
          <a:bodyPr/>
          <a:lstStyle/>
          <a:p>
            <a:fld id="{34D980EC-6CBC-42F5-A94B-1BCFCEFA1BE0}" type="slidenum">
              <a:rPr lang="en-US" smtClean="0"/>
              <a:pPr/>
              <a:t>17</a:t>
            </a:fld>
            <a:endParaRPr lang="en-US"/>
          </a:p>
        </p:txBody>
      </p:sp>
      <p:sp>
        <p:nvSpPr>
          <p:cNvPr id="3" name="Θέση περιεχομένου 2">
            <a:extLst>
              <a:ext uri="{FF2B5EF4-FFF2-40B4-BE49-F238E27FC236}">
                <a16:creationId xmlns:a16="http://schemas.microsoft.com/office/drawing/2014/main" id="{1DC35117-9CB4-4703-9A19-84BF5545F376}"/>
              </a:ext>
            </a:extLst>
          </p:cNvPr>
          <p:cNvSpPr>
            <a:spLocks noGrp="1"/>
          </p:cNvSpPr>
          <p:nvPr>
            <p:ph idx="1"/>
          </p:nvPr>
        </p:nvSpPr>
        <p:spPr>
          <a:xfrm>
            <a:off x="150125" y="354843"/>
            <a:ext cx="8311487" cy="6366634"/>
          </a:xfrm>
        </p:spPr>
        <p:txBody>
          <a:bodyPr>
            <a:normAutofit fontScale="92500" lnSpcReduction="2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Τεκμηριωμένες Πρακτικές, οι οποίες επιδρούν θετικά και στους τρεις τομείς μετάβασης (εκπαίδευση, απασχόληση και ανεξάρτητη διαβίωση) περιλαμβάνουν: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(1) επίσημα αναλυτικά προγράμματα σπουδών, τα οποία έχουν σχεδιαστεί για την διδασκαλία της συμμετοχής των μαθητών στη διαδικασία σχεδιασμού του ΕΠΕ, (2) το Μαθησιακό Διδακτικό Μοντέλο του Αυτοπροσδιορισμού για την διδασκαλία της επίτευξης στόχων και την ενίσχυση της συμμετοχής των μαθητών και (3) το Αυτοκατευθυνόμενο ΕΠΕ, επίσης για την διδασκαλία της  συμμετοχής των μαθητών στις συναντήσεις των ΕΠΕ </a:t>
            </a:r>
            <a:r>
              <a:rPr lang="el-GR" sz="1800" dirty="0">
                <a:effectLst/>
                <a:latin typeface="Calibri" panose="020F0502020204030204" pitchFamily="34" charset="0"/>
                <a:ea typeface="Times New Roman" panose="02020603050405020304" pitchFamily="18" charset="0"/>
                <a:cs typeface="Calibri" panose="020F0502020204030204" pitchFamily="34" charset="0"/>
              </a:rPr>
              <a:t>(NTACT, 2016/2020. Raley, Shogren &amp; McDonald, 2018. Test, 2016).</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Οι κατηγορίες Τεκμηριωμένων Πρακτικών (βλ. Πίνακα 1) παρέχουν στους εκπαιδευτικούς παιδαγωγικές στρατηγικές «αλυσίδας», εκπαιδευτικές μεθόδους και μοντέλα προγραμμάτων, των οποίων η αποτελεσματικότητα στη διδασκαλία συγκεκριμένων δεξιοτήτων μετάβασης για μαθητές ή υποομάδες μαθητών με αναπηρίες, έχουν ερευνητικά τεκμηριωθεί (Ohio Employment First, 2015). Μπορούν να εφαρμοστούν σε ποικίλα περιβάλλοντα, όπως αίθουσες διδασκαλίας, χώρους εργασίας, στην κοινότητα, σε διάφορες κοινωνικές καταστάσεις και στο σπίτι (Ohio Employment First, 2015). Οι συγκεκριμένες πρακτικές διδάσκουν μια ποικιλία δεξιοτήτων, οι οποίες σχετίζονται με την απασχόληση, την καθημερινή ζωή, την επικοινωνία, τους ακαδημαϊκούς στόχους, τις  ρουτίνες και τις συμπεριφορές στον χώρο εργασίας.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1257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03A262F7-9551-41D5-800D-CDDCF2568BE4}"/>
              </a:ext>
            </a:extLst>
          </p:cNvPr>
          <p:cNvSpPr>
            <a:spLocks noGrp="1"/>
          </p:cNvSpPr>
          <p:nvPr>
            <p:ph type="sldNum" sz="quarter" idx="12"/>
          </p:nvPr>
        </p:nvSpPr>
        <p:spPr/>
        <p:txBody>
          <a:bodyPr/>
          <a:lstStyle/>
          <a:p>
            <a:fld id="{34D980EC-6CBC-42F5-A94B-1BCFCEFA1BE0}" type="slidenum">
              <a:rPr lang="en-US" smtClean="0"/>
              <a:pPr/>
              <a:t>18</a:t>
            </a:fld>
            <a:endParaRPr lang="en-US"/>
          </a:p>
        </p:txBody>
      </p:sp>
      <p:graphicFrame>
        <p:nvGraphicFramePr>
          <p:cNvPr id="5" name="Content Placeholder 4">
            <a:extLst>
              <a:ext uri="{FF2B5EF4-FFF2-40B4-BE49-F238E27FC236}">
                <a16:creationId xmlns:a16="http://schemas.microsoft.com/office/drawing/2014/main" id="{F21FF1A4-D9FF-56A9-9E93-1ABB07F08311}"/>
              </a:ext>
            </a:extLst>
          </p:cNvPr>
          <p:cNvGraphicFramePr>
            <a:graphicFrameLocks noGrp="1"/>
          </p:cNvGraphicFramePr>
          <p:nvPr>
            <p:ph idx="1"/>
            <p:extLst>
              <p:ext uri="{D42A27DB-BD31-4B8C-83A1-F6EECF244321}">
                <p14:modId xmlns:p14="http://schemas.microsoft.com/office/powerpoint/2010/main" val="2895750078"/>
              </p:ext>
            </p:extLst>
          </p:nvPr>
        </p:nvGraphicFramePr>
        <p:xfrm>
          <a:off x="0" y="689005"/>
          <a:ext cx="9143999" cy="6168997"/>
        </p:xfrm>
        <a:graphic>
          <a:graphicData uri="http://schemas.openxmlformats.org/drawingml/2006/table">
            <a:tbl>
              <a:tblPr firstRow="1" firstCol="1" bandRow="1"/>
              <a:tblGrid>
                <a:gridCol w="2511206">
                  <a:extLst>
                    <a:ext uri="{9D8B030D-6E8A-4147-A177-3AD203B41FA5}">
                      <a16:colId xmlns:a16="http://schemas.microsoft.com/office/drawing/2014/main" val="226499654"/>
                    </a:ext>
                  </a:extLst>
                </a:gridCol>
                <a:gridCol w="6510869">
                  <a:extLst>
                    <a:ext uri="{9D8B030D-6E8A-4147-A177-3AD203B41FA5}">
                      <a16:colId xmlns:a16="http://schemas.microsoft.com/office/drawing/2014/main" val="1852275122"/>
                    </a:ext>
                  </a:extLst>
                </a:gridCol>
                <a:gridCol w="121924">
                  <a:extLst>
                    <a:ext uri="{9D8B030D-6E8A-4147-A177-3AD203B41FA5}">
                      <a16:colId xmlns:a16="http://schemas.microsoft.com/office/drawing/2014/main" val="2514528867"/>
                    </a:ext>
                  </a:extLst>
                </a:gridCol>
              </a:tblGrid>
              <a:tr h="392640">
                <a:tc>
                  <a:txBody>
                    <a:bodyPr/>
                    <a:lstStyle/>
                    <a:p>
                      <a:pPr>
                        <a:lnSpc>
                          <a:spcPct val="150000"/>
                        </a:lnSpc>
                        <a:spcAft>
                          <a:spcPts val="800"/>
                        </a:spcAft>
                      </a:pPr>
                      <a:r>
                        <a:rPr lang="el-GR" sz="8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Κατηγορία Τεκμηριωμένης Πρακτικής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a:noFill/>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50000"/>
                        </a:lnSpc>
                        <a:spcAft>
                          <a:spcPts val="800"/>
                        </a:spcAft>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Περιγραφή</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a:noFill/>
                    </a:lnT>
                    <a:lnB w="12700" cap="flat" cmpd="sng" algn="ctr">
                      <a:solidFill>
                        <a:srgbClr val="000000"/>
                      </a:solidFill>
                      <a:prstDash val="solid"/>
                      <a:round/>
                      <a:headEnd type="none" w="med" len="med"/>
                      <a:tailEnd type="none" w="med" len="med"/>
                    </a:lnB>
                    <a:solidFill>
                      <a:srgbClr val="FFF2CC"/>
                    </a:solidFill>
                  </a:tcPr>
                </a:tc>
                <a:tc>
                  <a:txBody>
                    <a:bodyPr/>
                    <a:lstStyle/>
                    <a:p>
                      <a:pPr>
                        <a:lnSpc>
                          <a:spcPct val="107000"/>
                        </a:lnSpc>
                        <a:spcAft>
                          <a:spcPts val="800"/>
                        </a:spcAft>
                      </a:pPr>
                      <a:r>
                        <a:rPr lang="el-GR" sz="8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3476358"/>
                  </a:ext>
                </a:extLst>
              </a:tr>
              <a:tr h="1410319">
                <a:tc>
                  <a:txBody>
                    <a:bodyPr/>
                    <a:lstStyle/>
                    <a:p>
                      <a:pPr>
                        <a:lnSpc>
                          <a:spcPct val="150000"/>
                        </a:lnSpc>
                        <a:spcAft>
                          <a:spcPts val="800"/>
                        </a:spcAft>
                      </a:pPr>
                      <a:r>
                        <a:rPr lang="el-GR" sz="8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Στρατηγικές διδασκαλίας αλυσιδωτών αντιδράσεων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Αποτελεί μια προσέγγιση διδασκαλίας σε βήματα, κατά την οποία η εκτέλεση ενός έργου σπάει σε μια σειρά από υποέργα, διδάσκοντας κάθε τμήμα ξεχωριστά και στη συνέχεια «συνδέοντας» μαζί, σαν αλυσίδα, όλα τα βήματα που ακολουθήθηκαν. Ο εκπαιδευτικός καθοδηγεί τον μαθητή να μάθει κάθε βήμα, έως ότου να μπορεί να ολοκληρώσει με ακρίβεια ολόκληρ</a:t>
                      </a:r>
                      <a:r>
                        <a:rPr lang="en-GB" sz="8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o</a:t>
                      </a:r>
                      <a:r>
                        <a:rPr lang="el-GR" sz="8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το έργο.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800">
                          <a:effectLst/>
                          <a:latin typeface="Calibri" panose="020F0502020204030204" pitchFamily="34" charset="0"/>
                          <a:ea typeface="Times New Roman" panose="02020603050405020304" pitchFamily="18" charset="0"/>
                          <a:cs typeface="Times New Roman" panose="02020603050405020304" pitchFamily="18" charset="0"/>
                        </a:rPr>
                        <a:t>Η διδασκαλία των αλυσιδωτών αντιδράσεων μπορεί να έχει τη μορφή της πρόσθιας διδασκαλίας, της διδασκαλίας με συνολική παρουσίαση έργου ή της ανάστροφης διδασκαλίας.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2300538994"/>
                  </a:ext>
                </a:extLst>
              </a:tr>
              <a:tr h="392640">
                <a:tc>
                  <a:txBody>
                    <a:bodyPr/>
                    <a:lstStyle/>
                    <a:p>
                      <a:pPr>
                        <a:lnSpc>
                          <a:spcPct val="150000"/>
                        </a:lnSpc>
                        <a:spcAft>
                          <a:spcPts val="800"/>
                        </a:spcAft>
                      </a:pPr>
                      <a:r>
                        <a:rPr lang="el-GR" sz="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Διδασκαλία στο Πλαίσιο της Κοινότητας</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effectLst/>
                          <a:latin typeface="Calibri" panose="020F0502020204030204" pitchFamily="34" charset="0"/>
                          <a:ea typeface="Times New Roman" panose="02020603050405020304" pitchFamily="18" charset="0"/>
                          <a:cs typeface="Calibri" panose="020F0502020204030204" pitchFamily="34" charset="0"/>
                        </a:rPr>
                        <a:t>Διδασκαλία, η οποία πραγματοποιείται μέσα στην κοινότητα, όπου οι δεξιότητες αναμένεται να εκτελεστούν σε έναν εργασιακό χώρο.</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2343630494"/>
                  </a:ext>
                </a:extLst>
              </a:tr>
              <a:tr h="549666">
                <a:tc>
                  <a:txBody>
                    <a:bodyPr/>
                    <a:lstStyle/>
                    <a:p>
                      <a:pPr>
                        <a:lnSpc>
                          <a:spcPct val="150000"/>
                        </a:lnSpc>
                        <a:spcAft>
                          <a:spcPts val="800"/>
                        </a:spcAft>
                      </a:pPr>
                      <a:r>
                        <a:rPr lang="el-GR" sz="8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Υποβοηθούμενη από τον Υπολογιστή Διδασκαλία</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Η αξιοποίηση του υπολογιστή</a:t>
                      </a:r>
                      <a:r>
                        <a:rPr lang="el-GR" sz="800">
                          <a:effectLst/>
                          <a:latin typeface="Calibri" panose="020F0502020204030204" pitchFamily="34" charset="0"/>
                          <a:ea typeface="Times New Roman" panose="02020603050405020304" pitchFamily="18" charset="0"/>
                          <a:cs typeface="Calibri" panose="020F0502020204030204" pitchFamily="34" charset="0"/>
                        </a:rPr>
                        <a:t> για την διδασκαλία μιας δεξιότητας  προωθεί την διάδραση, παρέχοντας  παραδείγματα και ανατροφοδότηση με την χρήση γραφικών, φωτογραφίας, ήχου και βίντεο.</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3470880045"/>
                  </a:ext>
                </a:extLst>
              </a:tr>
              <a:tr h="359911">
                <a:tc>
                  <a:txBody>
                    <a:bodyPr/>
                    <a:lstStyle/>
                    <a:p>
                      <a:pPr>
                        <a:lnSpc>
                          <a:spcPct val="150000"/>
                        </a:lnSpc>
                        <a:spcAft>
                          <a:spcPts val="800"/>
                        </a:spcAft>
                      </a:pPr>
                      <a:r>
                        <a:rPr lang="el-GR" sz="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Βελτίωση της Μνήμης</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effectLst/>
                          <a:latin typeface="Calibri" panose="020F0502020204030204" pitchFamily="34" charset="0"/>
                          <a:ea typeface="Times New Roman" panose="02020603050405020304" pitchFamily="18" charset="0"/>
                          <a:cs typeface="Calibri" panose="020F0502020204030204" pitchFamily="34" charset="0"/>
                        </a:rPr>
                        <a:t>Μνημονικές στρατηγικές  ή μνημονικά βοηθήματα που διευκολύνουν τους μαθητές στην ανάκληση πληροφοριών.</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218576143"/>
                  </a:ext>
                </a:extLst>
              </a:tr>
              <a:tr h="599644">
                <a:tc>
                  <a:txBody>
                    <a:bodyPr/>
                    <a:lstStyle/>
                    <a:p>
                      <a:pPr>
                        <a:lnSpc>
                          <a:spcPct val="150000"/>
                        </a:lnSpc>
                        <a:spcAft>
                          <a:spcPts val="800"/>
                        </a:spcAft>
                      </a:pPr>
                      <a:r>
                        <a:rPr lang="el-GR" sz="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Παρεμβάσεις Αυτοπαρακολούθησης και Αυτοδιαχείρισης</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effectLst/>
                          <a:latin typeface="Calibri" panose="020F0502020204030204" pitchFamily="34" charset="0"/>
                          <a:ea typeface="Times New Roman" panose="02020603050405020304" pitchFamily="18" charset="0"/>
                          <a:cs typeface="Calibri" panose="020F0502020204030204" pitchFamily="34" charset="0"/>
                        </a:rPr>
                        <a:t>Στρατηγικές για την ενίσχυση της ικανότητας ενός μαθητή να διαχειρίζεται και να αξιολογεί τη δική του συμπεριφορά και να εξαρτάται λιγότερο από την βοήθεια του εκπαιδευτικού.</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467588746"/>
                  </a:ext>
                </a:extLst>
              </a:tr>
              <a:tr h="392640">
                <a:tc>
                  <a:txBody>
                    <a:bodyPr/>
                    <a:lstStyle/>
                    <a:p>
                      <a:pPr>
                        <a:lnSpc>
                          <a:spcPct val="150000"/>
                        </a:lnSpc>
                        <a:spcAft>
                          <a:spcPts val="800"/>
                        </a:spcAft>
                      </a:pPr>
                      <a:r>
                        <a:rPr lang="el-GR" sz="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Μοντελοποίηση με την Χρήση Βίντεο</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a:effectLst/>
                          <a:latin typeface="Calibri" panose="020F0502020204030204" pitchFamily="34" charset="0"/>
                          <a:ea typeface="Times New Roman" panose="02020603050405020304" pitchFamily="18" charset="0"/>
                          <a:cs typeface="Calibri" panose="020F0502020204030204" pitchFamily="34" charset="0"/>
                        </a:rPr>
                        <a:t>Διδασκαλία δεξιότητας, προβάλλοντας βιντεοσκόπηση  της στοχευμένης συμπεριφοράς.</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977048016"/>
                  </a:ext>
                </a:extLst>
              </a:tr>
              <a:tr h="2071537">
                <a:tc>
                  <a:txBody>
                    <a:bodyPr/>
                    <a:lstStyle/>
                    <a:p>
                      <a:pPr>
                        <a:lnSpc>
                          <a:spcPct val="150000"/>
                        </a:lnSpc>
                        <a:spcAft>
                          <a:spcPts val="800"/>
                        </a:spcAft>
                      </a:pPr>
                      <a:r>
                        <a:rPr lang="el-GR" sz="8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Στρατηγικές Παρακίνησης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gridSpan="2">
                  <a:txBody>
                    <a:bodyPr/>
                    <a:lstStyle/>
                    <a:p>
                      <a:pPr algn="just">
                        <a:lnSpc>
                          <a:spcPct val="150000"/>
                        </a:lnSpc>
                        <a:spcAft>
                          <a:spcPts val="800"/>
                        </a:spcAft>
                      </a:pP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Βοήθεια, η οποία παρέχεται σε έναν μαθητή, για να ξεκινήσει μια εργασία και να τον καθοδηγήσει. Για παράδειγμα:</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Λεκτικές προτροπές:</a:t>
                      </a: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λέγοντας στον μαθητή τι να κάνει.</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Προτροπές χειρονομίας</a:t>
                      </a: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δείχνοντας στον μαθητή το επόμενο βήμα.</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Προτροπές μοντελοποίησης:</a:t>
                      </a: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εκτέλεση της δεξιότητας, ενώ ο μαθητής παρατηρεί.</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Φυσικές προτροπές</a:t>
                      </a: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ακουμπώντας τον μαθητή και καθοδηγώντας το χέρι του, για να ξεκινήσει μια εργασία.</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l-GR" sz="800" b="1"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Οπτικές  προτροπές:</a:t>
                      </a:r>
                      <a:r>
                        <a:rPr lang="el-GR" sz="800" dirty="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προβολή εικόνων ή των βημάτων  για την διδασκαλία μιας δεξιότητας.</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7423" marR="4742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137472987"/>
                  </a:ext>
                </a:extLst>
              </a:tr>
            </a:tbl>
          </a:graphicData>
        </a:graphic>
      </p:graphicFrame>
      <p:sp>
        <p:nvSpPr>
          <p:cNvPr id="6" name="Rectangle 1">
            <a:extLst>
              <a:ext uri="{FF2B5EF4-FFF2-40B4-BE49-F238E27FC236}">
                <a16:creationId xmlns:a16="http://schemas.microsoft.com/office/drawing/2014/main" id="{28223A7C-1E8E-E1B9-4CA5-3A808FCDF20F}"/>
              </a:ext>
            </a:extLst>
          </p:cNvPr>
          <p:cNvSpPr>
            <a:spLocks noChangeArrowheads="1"/>
          </p:cNvSpPr>
          <p:nvPr/>
        </p:nvSpPr>
        <p:spPr bwMode="auto">
          <a:xfrm>
            <a:off x="1282890" y="-27226"/>
            <a:ext cx="72196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Πίνακας 1. </a:t>
            </a:r>
            <a:r>
              <a:rPr kumimoji="0" lang="el-GR" altLang="el-GR" b="1"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Κατηγορίες Τεκμηριωμένων Πρακτικών</a:t>
            </a:r>
            <a:r>
              <a:rPr kumimoji="0" lang="el-GR" altLang="el-GR"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l-GR" altLang="el-GR"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l-GR" altLang="el-GR"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(Ohio Employment First, 2015)</a:t>
            </a:r>
            <a:endParaRPr kumimoji="0" lang="el-GR" altLang="el-GR"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92244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38A21FEC-D54F-4778-B568-ECB4A5A06576}"/>
              </a:ext>
            </a:extLst>
          </p:cNvPr>
          <p:cNvSpPr>
            <a:spLocks noGrp="1"/>
          </p:cNvSpPr>
          <p:nvPr>
            <p:ph type="sldNum" sz="quarter" idx="12"/>
          </p:nvPr>
        </p:nvSpPr>
        <p:spPr/>
        <p:txBody>
          <a:bodyPr/>
          <a:lstStyle/>
          <a:p>
            <a:fld id="{34D980EC-6CBC-42F5-A94B-1BCFCEFA1BE0}" type="slidenum">
              <a:rPr lang="en-US" smtClean="0"/>
              <a:pPr/>
              <a:t>19</a:t>
            </a:fld>
            <a:endParaRPr lang="en-US"/>
          </a:p>
        </p:txBody>
      </p:sp>
      <p:graphicFrame>
        <p:nvGraphicFramePr>
          <p:cNvPr id="5" name="Content Placeholder 4">
            <a:extLst>
              <a:ext uri="{FF2B5EF4-FFF2-40B4-BE49-F238E27FC236}">
                <a16:creationId xmlns:a16="http://schemas.microsoft.com/office/drawing/2014/main" id="{A92AAD38-69AF-E2F6-987C-60D8FD032E62}"/>
              </a:ext>
            </a:extLst>
          </p:cNvPr>
          <p:cNvGraphicFramePr>
            <a:graphicFrameLocks noGrp="1"/>
          </p:cNvGraphicFramePr>
          <p:nvPr>
            <p:ph idx="1"/>
            <p:extLst>
              <p:ext uri="{D42A27DB-BD31-4B8C-83A1-F6EECF244321}">
                <p14:modId xmlns:p14="http://schemas.microsoft.com/office/powerpoint/2010/main" val="4057932042"/>
              </p:ext>
            </p:extLst>
          </p:nvPr>
        </p:nvGraphicFramePr>
        <p:xfrm>
          <a:off x="0" y="477672"/>
          <a:ext cx="9144000" cy="6380329"/>
        </p:xfrm>
        <a:graphic>
          <a:graphicData uri="http://schemas.openxmlformats.org/drawingml/2006/table">
            <a:tbl>
              <a:tblPr firstRow="1" firstCol="1" bandRow="1"/>
              <a:tblGrid>
                <a:gridCol w="2514600">
                  <a:extLst>
                    <a:ext uri="{9D8B030D-6E8A-4147-A177-3AD203B41FA5}">
                      <a16:colId xmlns:a16="http://schemas.microsoft.com/office/drawing/2014/main" val="2392216232"/>
                    </a:ext>
                  </a:extLst>
                </a:gridCol>
                <a:gridCol w="6629400">
                  <a:extLst>
                    <a:ext uri="{9D8B030D-6E8A-4147-A177-3AD203B41FA5}">
                      <a16:colId xmlns:a16="http://schemas.microsoft.com/office/drawing/2014/main" val="938622653"/>
                    </a:ext>
                  </a:extLst>
                </a:gridCol>
              </a:tblGrid>
              <a:tr h="1370704">
                <a:tc>
                  <a:txBody>
                    <a:bodyPr/>
                    <a:lstStyle/>
                    <a:p>
                      <a:pPr>
                        <a:lnSpc>
                          <a:spcPct val="150000"/>
                        </a:lnSpc>
                        <a:spcAft>
                          <a:spcPts val="800"/>
                        </a:spcAft>
                      </a:pPr>
                      <a:r>
                        <a:rPr lang="el-GR"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Αυτοπροσδιορισμός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50000"/>
                        </a:lnSpc>
                        <a:spcAft>
                          <a:spcPts val="800"/>
                        </a:spcAft>
                      </a:pPr>
                      <a:r>
                        <a:rPr lang="el-GR" sz="11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Δεξιότητες και στάσεις, οι οποίες αναπτύσσουν την ικανότητα των μαθητών να κάνουν τις δικές τους επιλογές, να θέτουν στόχους και να χρησιμοποιούν στρατηγικές αυτοπαρακολούθησης/αυτορρύθμισης,  ώστε να βελτιώσουν την ποιότητα της ζωής τους.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8372453"/>
                  </a:ext>
                </a:extLst>
              </a:tr>
              <a:tr h="897512">
                <a:tc>
                  <a:txBody>
                    <a:bodyPr/>
                    <a:lstStyle/>
                    <a:p>
                      <a:pPr>
                        <a:lnSpc>
                          <a:spcPct val="150000"/>
                        </a:lnSpc>
                        <a:spcAft>
                          <a:spcPts val="800"/>
                        </a:spcAft>
                      </a:pPr>
                      <a:r>
                        <a:rPr lang="el-GR"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Αυτοσυνηγορία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50000"/>
                        </a:lnSpc>
                        <a:spcAft>
                          <a:spcPts val="800"/>
                        </a:spcAft>
                      </a:pPr>
                      <a:r>
                        <a:rPr lang="el-GR" sz="1100">
                          <a:effectLst/>
                          <a:latin typeface="Calibri" panose="020F0502020204030204" pitchFamily="34" charset="0"/>
                          <a:ea typeface="Times New Roman" panose="02020603050405020304" pitchFamily="18" charset="0"/>
                          <a:cs typeface="Calibri" panose="020F0502020204030204" pitchFamily="34" charset="0"/>
                        </a:rPr>
                        <a:t>Δεξιότητες και στάσεις,  οι οποίες ενθαρρύνουν τους μαθητές να ζητούν τι χρειάζονται για να ολοκληρώσουν μια εργασία.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6596212"/>
                  </a:ext>
                </a:extLst>
              </a:tr>
              <a:tr h="1370704">
                <a:tc>
                  <a:txBody>
                    <a:bodyPr/>
                    <a:lstStyle/>
                    <a:p>
                      <a:pPr>
                        <a:lnSpc>
                          <a:spcPct val="150000"/>
                        </a:lnSpc>
                        <a:spcAft>
                          <a:spcPts val="800"/>
                        </a:spcAft>
                      </a:pPr>
                      <a:r>
                        <a:rPr lang="el-GR"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Οπτική Υποστήριξη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50000"/>
                        </a:lnSpc>
                        <a:spcAft>
                          <a:spcPts val="800"/>
                        </a:spcAft>
                      </a:pPr>
                      <a:r>
                        <a:rPr lang="el-GR" sz="1100">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Φωτογραφίες, λίστες ή γραφικές αναπαραστάσεις, οι οποίες απεικονίζουν ακολουθίες βημάτων για την ολοκλήρωση μιας εργασίας, χρονοδιαγράμματα ή οδηγίες που βοηθούν τους μαθητές  να κατανοήσουν έννοιες.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8572124"/>
                  </a:ext>
                </a:extLst>
              </a:tr>
              <a:tr h="897512">
                <a:tc>
                  <a:txBody>
                    <a:bodyPr/>
                    <a:lstStyle/>
                    <a:p>
                      <a:pPr>
                        <a:lnSpc>
                          <a:spcPct val="150000"/>
                        </a:lnSpc>
                        <a:spcAft>
                          <a:spcPts val="800"/>
                        </a:spcAft>
                      </a:pPr>
                      <a:r>
                        <a:rPr lang="el-GR"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Συσκευές Κινητής Τεχνολογίας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50000"/>
                        </a:lnSpc>
                        <a:spcAft>
                          <a:spcPts val="800"/>
                        </a:spcAft>
                      </a:pPr>
                      <a:r>
                        <a:rPr lang="el-GR" sz="1100">
                          <a:effectLst/>
                          <a:latin typeface="Calibri" panose="020F0502020204030204" pitchFamily="34" charset="0"/>
                          <a:ea typeface="Times New Roman" panose="02020603050405020304" pitchFamily="18" charset="0"/>
                          <a:cs typeface="Calibri" panose="020F0502020204030204" pitchFamily="34" charset="0"/>
                        </a:rPr>
                        <a:t>Μια ποικιλία συσκευών (πχ. κινητά τηλέφωνα, tablet), οι οποίες  επιτρέπουν στους μαθητές να έχουν πρόσβαση σε δεδομένα και πληροφορίες, όπου και αν  βρίσκονται, μέσω του Διαδικτύου.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077088"/>
                  </a:ext>
                </a:extLst>
              </a:tr>
              <a:tr h="1843897">
                <a:tc>
                  <a:txBody>
                    <a:bodyPr/>
                    <a:lstStyle/>
                    <a:p>
                      <a:pPr>
                        <a:lnSpc>
                          <a:spcPct val="150000"/>
                        </a:lnSpc>
                        <a:spcAft>
                          <a:spcPts val="800"/>
                        </a:spcAft>
                      </a:pPr>
                      <a:r>
                        <a:rPr lang="el-GR" sz="12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Προσομοίωση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50000"/>
                        </a:lnSpc>
                        <a:spcAft>
                          <a:spcPts val="800"/>
                        </a:spcAft>
                      </a:pPr>
                      <a:r>
                        <a:rPr lang="el-GR" sz="1100" dirty="0">
                          <a:effectLst/>
                          <a:latin typeface="Calibri" panose="020F0502020204030204" pitchFamily="34" charset="0"/>
                          <a:ea typeface="Times New Roman" panose="02020603050405020304" pitchFamily="18" charset="0"/>
                          <a:cs typeface="Calibri" panose="020F0502020204030204" pitchFamily="34" charset="0"/>
                        </a:rPr>
                        <a:t>Πρακτικές προσομοίωσης, οι οποίες  παρέχουν στους μαθητές ευκαιρίες να εξασκήσουν δεξιότητες σε ένα ασφαλές περιβάλλον, πριν μεταβούν στην κοινότητα. Για παράδειγμα, οι εκπαιδευτικοί μπορούν να προσομοιώσουν την πληρωμή των ειδών παντοπωλείου,  πριν  ο  μαθητής  μεταβεί στο κατάστημα.</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6915605"/>
                  </a:ext>
                </a:extLst>
              </a:tr>
            </a:tbl>
          </a:graphicData>
        </a:graphic>
      </p:graphicFrame>
      <p:sp>
        <p:nvSpPr>
          <p:cNvPr id="6" name="Rectangle 1">
            <a:extLst>
              <a:ext uri="{FF2B5EF4-FFF2-40B4-BE49-F238E27FC236}">
                <a16:creationId xmlns:a16="http://schemas.microsoft.com/office/drawing/2014/main" id="{788FBB8F-D29B-8DA1-8AA0-6AC7CD96DB78}"/>
              </a:ext>
            </a:extLst>
          </p:cNvPr>
          <p:cNvSpPr>
            <a:spLocks noChangeArrowheads="1"/>
          </p:cNvSpPr>
          <p:nvPr/>
        </p:nvSpPr>
        <p:spPr bwMode="auto">
          <a:xfrm>
            <a:off x="-441739" y="0"/>
            <a:ext cx="106017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395809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1BD9D26A-700E-4037-A019-C015F713BB6B}"/>
              </a:ext>
            </a:extLst>
          </p:cNvPr>
          <p:cNvSpPr>
            <a:spLocks noGrp="1"/>
          </p:cNvSpPr>
          <p:nvPr>
            <p:ph type="sldNum" sz="quarter" idx="12"/>
          </p:nvPr>
        </p:nvSpPr>
        <p:spPr/>
        <p:txBody>
          <a:bodyPr/>
          <a:lstStyle/>
          <a:p>
            <a:fld id="{34D980EC-6CBC-42F5-A94B-1BCFCEFA1BE0}" type="slidenum">
              <a:rPr lang="en-US" smtClean="0"/>
              <a:pPr/>
              <a:t>2</a:t>
            </a:fld>
            <a:endParaRPr lang="en-US"/>
          </a:p>
        </p:txBody>
      </p:sp>
      <p:sp>
        <p:nvSpPr>
          <p:cNvPr id="3" name="Θέση περιεχομένου 2">
            <a:extLst>
              <a:ext uri="{FF2B5EF4-FFF2-40B4-BE49-F238E27FC236}">
                <a16:creationId xmlns:a16="http://schemas.microsoft.com/office/drawing/2014/main" id="{1DDE2B22-A343-4C37-BD4A-03072FE53B95}"/>
              </a:ext>
            </a:extLst>
          </p:cNvPr>
          <p:cNvSpPr>
            <a:spLocks noGrp="1"/>
          </p:cNvSpPr>
          <p:nvPr>
            <p:ph idx="1"/>
          </p:nvPr>
        </p:nvSpPr>
        <p:spPr>
          <a:xfrm>
            <a:off x="1009935" y="136653"/>
            <a:ext cx="7928496" cy="6721347"/>
          </a:xfrm>
        </p:spPr>
        <p:txBody>
          <a:bodyPr>
            <a:noAutofit/>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Η μετάβαση από την δευτεροβάθμια εκπαίδευση στην ενήλικη ζωή είναι μια από τις πιο σημαντικές στιγμές που βιώνει ο άνθρωπος και η οποία ξεκινά με αυξημένες προσδοκίες, συμπεριλαμβανομένης της νομικής λογοδοσίας, αλλά και της πολιτειακής ευθύνης (Test et al., 2009a. United Nations, 2016). Στα πλαίσια αυτού του φαινομένου,  η κοινωνία διατηρεί τα ίδια πρότυπα για όλους τους ενήλικες, οι οποίοι σταδιακά γίνονται ανεξάρτητοι και αφοσιωμένοι πολίτες, συνεισφέροντας  στα μέλη της κοινότητάς τους στο μεγαλύτερο δυνατό βαθμό. Ο νόμος της Ειδικής Αγωγής των Ηνωμένων Πολιτειών (ΗΠΑ) για τη βελτίωση της εκπαίδευσης των ατόμων με αναπηρίες (IDEA, 2004: Public Law 108-446), αναφέρει: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«η αναπηρία είναι ένα αναπόσπαστο κομμάτι της ανθρώπινης εμπειρίας και σε καμία περίπτωση δεν περιορίζει το δικαίωμα των ατόμων να συμμετέχουν ή να συνεισφέρουν στην κοινωνία. Η βελτίωση  της ακαδημαϊκής και λειτουργικής επίδοσης  των παιδιών με αναπηρίες είναι βασικό στοιχείο της εθνικής πολιτικής των ΗΠΑ, η οποία αποσκοπεί στη διασφάλιση της ισότητας των ευκαιριών, στην πλήρη συμμετοχή, στην ανεξάρτητη διαβίωση και την οικονομική αυτάρκεια ως ενήλικες»</a:t>
            </a:r>
            <a:r>
              <a:rPr lang="el-GR" sz="1800" dirty="0">
                <a:effectLst/>
                <a:latin typeface="Calibri" panose="020F0502020204030204" pitchFamily="34" charset="0"/>
                <a:ea typeface="Times New Roman" panose="02020603050405020304" pitchFamily="18" charset="0"/>
                <a:cs typeface="Calibri" panose="020F0502020204030204" pitchFamily="34" charset="0"/>
              </a:rPr>
              <a:t> (IDEA, 1990).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952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38A21FEC-D54F-4778-B568-ECB4A5A06576}"/>
              </a:ext>
            </a:extLst>
          </p:cNvPr>
          <p:cNvSpPr>
            <a:spLocks noGrp="1"/>
          </p:cNvSpPr>
          <p:nvPr>
            <p:ph type="sldNum" sz="quarter" idx="12"/>
          </p:nvPr>
        </p:nvSpPr>
        <p:spPr/>
        <p:txBody>
          <a:bodyPr/>
          <a:lstStyle/>
          <a:p>
            <a:fld id="{34D980EC-6CBC-42F5-A94B-1BCFCEFA1BE0}" type="slidenum">
              <a:rPr lang="en-US" smtClean="0"/>
              <a:pPr/>
              <a:t>20</a:t>
            </a:fld>
            <a:endParaRPr lang="en-US"/>
          </a:p>
        </p:txBody>
      </p:sp>
      <p:sp>
        <p:nvSpPr>
          <p:cNvPr id="3" name="Θέση περιεχομένου 2">
            <a:extLst>
              <a:ext uri="{FF2B5EF4-FFF2-40B4-BE49-F238E27FC236}">
                <a16:creationId xmlns:a16="http://schemas.microsoft.com/office/drawing/2014/main" id="{FD9A3382-02E2-4E41-BFE6-1F7E13ABD5E0}"/>
              </a:ext>
            </a:extLst>
          </p:cNvPr>
          <p:cNvSpPr>
            <a:spLocks noGrp="1"/>
          </p:cNvSpPr>
          <p:nvPr>
            <p:ph idx="1"/>
          </p:nvPr>
        </p:nvSpPr>
        <p:spPr>
          <a:xfrm>
            <a:off x="1064525" y="1825625"/>
            <a:ext cx="7724633" cy="4351339"/>
          </a:xfrm>
        </p:spPr>
        <p:txBody>
          <a:bodyPr>
            <a:noAutofit/>
          </a:bodyPr>
          <a:lstStyle/>
          <a:p>
            <a:r>
              <a:rPr lang="el-GR" sz="2400" dirty="0">
                <a:effectLst/>
                <a:latin typeface="Calibri" panose="020F0502020204030204" pitchFamily="34" charset="0"/>
                <a:ea typeface="Times New Roman" panose="02020603050405020304" pitchFamily="18" charset="0"/>
                <a:cs typeface="Calibri" panose="020F0502020204030204" pitchFamily="34" charset="0"/>
              </a:rPr>
              <a:t>Το 2016, η Mazzotti και οι συνεργάτες της  διεξήγαγαν μια συστηματική ανασκόπηση των δευτερογενών αναλύσεων που δημοσιεύθηκαν από το 2009 και πληρούσαν τους δείκτες ποιότητας για έρευνα συσχέτισης. Τα ευρήματά τους επιβεβαίωσαν τους εννιά ήδη υπάρχοντες Τεκμηριωμένους Προβλεπτικούς Παράγοντες (Test et al., 2009): </a:t>
            </a:r>
            <a:r>
              <a:rPr lang="el-GR" sz="2400" i="1" dirty="0">
                <a:effectLst/>
                <a:latin typeface="Calibri" panose="020F0502020204030204" pitchFamily="34" charset="0"/>
                <a:ea typeface="Times New Roman" panose="02020603050405020304" pitchFamily="18" charset="0"/>
                <a:cs typeface="Calibri" panose="020F0502020204030204" pitchFamily="34" charset="0"/>
              </a:rPr>
              <a:t>(α) ένταξη στη γενική εκπαίδευση, β) αμειβόμενη απασχόληση/εργασιακή εμπειρία, γ) δεξιότητες αυτοεξυπηρέτησης /ανεξάρτητης διαβίωσης, (δ) εξετάσεις/ απολυτήριο δευτεροβάθμιας εκπαίδευσης, (ε) συμμετοχή γονέα, (στ) κοινωνικές δεξιότητες, (ζ) επίγνωση της επαγγελματικής ανάπτυξης, (η) επαγγελματική εκπαίδευση και (θ) έρευνα αγοράς εργασίας </a:t>
            </a:r>
            <a:r>
              <a:rPr lang="el-GR" sz="2400" dirty="0">
                <a:effectLst/>
                <a:latin typeface="Calibri" panose="020F0502020204030204" pitchFamily="34" charset="0"/>
                <a:ea typeface="Times New Roman" panose="02020603050405020304" pitchFamily="18" charset="0"/>
                <a:cs typeface="Calibri" panose="020F0502020204030204" pitchFamily="34" charset="0"/>
              </a:rPr>
              <a:t>(Mazzotti et al., 2016). </a:t>
            </a:r>
            <a:endParaRPr lang="el-GR" sz="2400" dirty="0"/>
          </a:p>
        </p:txBody>
      </p:sp>
      <p:sp>
        <p:nvSpPr>
          <p:cNvPr id="4" name="Τίτλος 3">
            <a:extLst>
              <a:ext uri="{FF2B5EF4-FFF2-40B4-BE49-F238E27FC236}">
                <a16:creationId xmlns:a16="http://schemas.microsoft.com/office/drawing/2014/main" id="{2E0B667B-CE8C-432D-AC74-3C42BD98E24D}"/>
              </a:ext>
            </a:extLst>
          </p:cNvPr>
          <p:cNvSpPr>
            <a:spLocks noGrp="1"/>
          </p:cNvSpPr>
          <p:nvPr>
            <p:ph type="title"/>
          </p:nvPr>
        </p:nvSpPr>
        <p:spPr/>
        <p:txBody>
          <a:bodyPr>
            <a:normAutofit/>
          </a:bodyPr>
          <a:lstStyle/>
          <a:p>
            <a:pPr algn="just">
              <a:lnSpc>
                <a:spcPct val="150000"/>
              </a:lnSpc>
              <a:spcAft>
                <a:spcPts val="800"/>
              </a:spcAft>
            </a:pPr>
            <a:r>
              <a:rPr lang="el-GR" sz="2800" b="1" dirty="0">
                <a:effectLst/>
                <a:latin typeface="Calibri" panose="020F0502020204030204" pitchFamily="34" charset="0"/>
                <a:ea typeface="Times New Roman" panose="02020603050405020304" pitchFamily="18" charset="0"/>
                <a:cs typeface="Calibri" panose="020F0502020204030204" pitchFamily="34" charset="0"/>
              </a:rPr>
              <a:t>Τεκμηριωμένοι Προβλεπτικοί Παράγοντες </a:t>
            </a:r>
            <a:r>
              <a:rPr lang="el-GR" sz="2800" dirty="0">
                <a:effectLst/>
                <a:latin typeface="Calibri" panose="020F0502020204030204" pitchFamily="34" charset="0"/>
                <a:ea typeface="Times New Roman" panose="02020603050405020304" pitchFamily="18" charset="0"/>
                <a:cs typeface="Calibri" panose="020F0502020204030204" pitchFamily="34" charset="0"/>
              </a:rPr>
              <a:t> </a:t>
            </a:r>
            <a:r>
              <a:rPr lang="el-GR" sz="2800" b="1" dirty="0">
                <a:effectLst/>
                <a:latin typeface="Calibri" panose="020F0502020204030204" pitchFamily="34" charset="0"/>
                <a:ea typeface="Times New Roman" panose="02020603050405020304" pitchFamily="18" charset="0"/>
                <a:cs typeface="Calibri" panose="020F0502020204030204" pitchFamily="34" charset="0"/>
              </a:rPr>
              <a:t>για την Επιτυχή Μετάβαση</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9317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a:extLst>
              <a:ext uri="{FF2B5EF4-FFF2-40B4-BE49-F238E27FC236}">
                <a16:creationId xmlns:a16="http://schemas.microsoft.com/office/drawing/2014/main" id="{5D029524-F99F-4327-877B-2246FAA5D72F}"/>
              </a:ext>
            </a:extLst>
          </p:cNvPr>
          <p:cNvSpPr>
            <a:spLocks noGrp="1"/>
          </p:cNvSpPr>
          <p:nvPr>
            <p:ph type="sldNum" sz="quarter" idx="12"/>
          </p:nvPr>
        </p:nvSpPr>
        <p:spPr/>
        <p:txBody>
          <a:bodyPr/>
          <a:lstStyle/>
          <a:p>
            <a:fld id="{34D980EC-6CBC-42F5-A94B-1BCFCEFA1BE0}" type="slidenum">
              <a:rPr lang="en-US" smtClean="0"/>
              <a:pPr/>
              <a:t>21</a:t>
            </a:fld>
            <a:endParaRPr lang="en-US"/>
          </a:p>
        </p:txBody>
      </p:sp>
      <p:sp>
        <p:nvSpPr>
          <p:cNvPr id="4" name="Θέση περιεχομένου 3">
            <a:extLst>
              <a:ext uri="{FF2B5EF4-FFF2-40B4-BE49-F238E27FC236}">
                <a16:creationId xmlns:a16="http://schemas.microsoft.com/office/drawing/2014/main" id="{47091D1C-5057-45A6-847A-B4372D496181}"/>
              </a:ext>
            </a:extLst>
          </p:cNvPr>
          <p:cNvSpPr>
            <a:spLocks noGrp="1"/>
          </p:cNvSpPr>
          <p:nvPr>
            <p:ph idx="1"/>
          </p:nvPr>
        </p:nvSpPr>
        <p:spPr>
          <a:xfrm>
            <a:off x="1160060" y="327546"/>
            <a:ext cx="7859249" cy="6393931"/>
          </a:xfrm>
        </p:spPr>
        <p:txBody>
          <a:bodyPr>
            <a:normAutofit/>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Συνολικά, οι Τεκμηριωμένοι Προβλεπτικοί Παράγοντες (βλ. Πίνακα 2) είναι δραστηριότητες, υπηρεσίες και παροχές υποστήριξης, οι οποίες εφαρμόζονται από το προσωπικό του σχολείου κατά τη διάρκεια της δευτεροβάθμιας εκπαίδευσης και σχετίζονται με υψηλότερα ποσοστά επιτυχούς μετάβασης στην ενήλικη ζωή, καθώς οι νέοι εισέρχονται στον εργασιακό βίο και σε συνθήκες ανεξάρτητης διαβίωσης (Ohio Employment First, 2015. Test, 2016). Οκτώ κατηγορίες Τεκμηριωμένων Προβλεπτικών Παραγόντων επισημαίνονται στον Πίνακα 2 και στη συνέχεια αναλύονται λεπτομερώς. Η ενσωμάτωση αυτών των στρατηγικών στον προγραμματισμό μετάβασης είναι ζωτικής σημασίας για όλους τους μαθητές με αναπηρίες,  ώστε να επιτύχουν στην ενήλικη ζωή.</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2363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a:extLst>
              <a:ext uri="{FF2B5EF4-FFF2-40B4-BE49-F238E27FC236}">
                <a16:creationId xmlns:a16="http://schemas.microsoft.com/office/drawing/2014/main" id="{5D029524-F99F-4327-877B-2246FAA5D72F}"/>
              </a:ext>
            </a:extLst>
          </p:cNvPr>
          <p:cNvSpPr>
            <a:spLocks noGrp="1"/>
          </p:cNvSpPr>
          <p:nvPr>
            <p:ph type="sldNum" sz="quarter" idx="12"/>
          </p:nvPr>
        </p:nvSpPr>
        <p:spPr/>
        <p:txBody>
          <a:bodyPr/>
          <a:lstStyle/>
          <a:p>
            <a:fld id="{34D980EC-6CBC-42F5-A94B-1BCFCEFA1BE0}" type="slidenum">
              <a:rPr lang="en-US" smtClean="0"/>
              <a:pPr/>
              <a:t>22</a:t>
            </a:fld>
            <a:endParaRPr lang="en-US"/>
          </a:p>
        </p:txBody>
      </p:sp>
      <p:graphicFrame>
        <p:nvGraphicFramePr>
          <p:cNvPr id="11" name="Content Placeholder 10">
            <a:extLst>
              <a:ext uri="{FF2B5EF4-FFF2-40B4-BE49-F238E27FC236}">
                <a16:creationId xmlns:a16="http://schemas.microsoft.com/office/drawing/2014/main" id="{2D2BA975-3AE5-3706-9365-AC29C89A0E0E}"/>
              </a:ext>
            </a:extLst>
          </p:cNvPr>
          <p:cNvGraphicFramePr>
            <a:graphicFrameLocks noGrp="1"/>
          </p:cNvGraphicFramePr>
          <p:nvPr>
            <p:ph idx="1"/>
            <p:extLst>
              <p:ext uri="{D42A27DB-BD31-4B8C-83A1-F6EECF244321}">
                <p14:modId xmlns:p14="http://schemas.microsoft.com/office/powerpoint/2010/main" val="4251753056"/>
              </p:ext>
            </p:extLst>
          </p:nvPr>
        </p:nvGraphicFramePr>
        <p:xfrm>
          <a:off x="1593850" y="805216"/>
          <a:ext cx="6921499" cy="5773004"/>
        </p:xfrm>
        <a:graphic>
          <a:graphicData uri="http://schemas.openxmlformats.org/drawingml/2006/table">
            <a:tbl>
              <a:tblPr firstRow="1" firstCol="1" bandRow="1"/>
              <a:tblGrid>
                <a:gridCol w="2127669">
                  <a:extLst>
                    <a:ext uri="{9D8B030D-6E8A-4147-A177-3AD203B41FA5}">
                      <a16:colId xmlns:a16="http://schemas.microsoft.com/office/drawing/2014/main" val="683511517"/>
                    </a:ext>
                  </a:extLst>
                </a:gridCol>
                <a:gridCol w="4793830">
                  <a:extLst>
                    <a:ext uri="{9D8B030D-6E8A-4147-A177-3AD203B41FA5}">
                      <a16:colId xmlns:a16="http://schemas.microsoft.com/office/drawing/2014/main" val="3889643607"/>
                    </a:ext>
                  </a:extLst>
                </a:gridCol>
              </a:tblGrid>
              <a:tr h="1474364">
                <a:tc>
                  <a:txBody>
                    <a:bodyPr/>
                    <a:lstStyle/>
                    <a:p>
                      <a:pPr>
                        <a:lnSpc>
                          <a:spcPct val="150000"/>
                        </a:lnSpc>
                        <a:spcAft>
                          <a:spcPts val="800"/>
                        </a:spcAft>
                      </a:pPr>
                      <a:r>
                        <a:rPr lang="el-GR"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Κατηγορία Τεκμηριωμένου Προβλεπτικού Παράγοντα</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a:noFill/>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Περιγραφή</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a:noFill/>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285429906"/>
                  </a:ext>
                </a:extLst>
              </a:tr>
              <a:tr h="2046952">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Αυτοπροσδιορισμός και Αυτοσυνηγορία</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Οι μαθητές διδάσκονται να κάνουν επιλογές, να θέτουν στόχους, να αξιολογούν τις επιλογές τους, να λύνουν προβλήματα και να αποδέχονται τις συνέπειες των ενεργειών τους.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065847"/>
                  </a:ext>
                </a:extLst>
              </a:tr>
              <a:tr h="2251688">
                <a:tc>
                  <a:txBody>
                    <a:bodyPr/>
                    <a:lstStyle/>
                    <a:p>
                      <a:pPr>
                        <a:lnSpc>
                          <a:spcPct val="150000"/>
                        </a:lnSpc>
                        <a:spcAft>
                          <a:spcPts val="800"/>
                        </a:spcAft>
                      </a:pPr>
                      <a:r>
                        <a:rPr lang="el-GR"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Υποστήριξη της Γονεϊκής   Συμμετοχής </a:t>
                      </a:r>
                      <a:br>
                        <a:rPr lang="el-GR"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br>
                      <a:r>
                        <a:rPr lang="el-GR"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και Προσδοκίες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dirty="0">
                          <a:effectLst/>
                          <a:latin typeface="Calibri" panose="020F0502020204030204" pitchFamily="34" charset="0"/>
                          <a:ea typeface="Times New Roman" panose="02020603050405020304" pitchFamily="18" charset="0"/>
                          <a:cs typeface="Calibri" panose="020F0502020204030204" pitchFamily="34" charset="0"/>
                        </a:rPr>
                        <a:t>Εξασφάλιση της δέσμευσης από τους γονείς ότι θα συμμετέχουν στη διαδικασία σχεδιασμού, ώστε  να καθορίσουν τις καλύτερες επιλογές για την επαγγελματική ανάπτυξη και τη ζωή των παιδιών τους ως ενήλικες.</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8146623"/>
                  </a:ext>
                </a:extLst>
              </a:tr>
            </a:tbl>
          </a:graphicData>
        </a:graphic>
      </p:graphicFrame>
      <p:sp>
        <p:nvSpPr>
          <p:cNvPr id="12" name="Rectangle 2">
            <a:extLst>
              <a:ext uri="{FF2B5EF4-FFF2-40B4-BE49-F238E27FC236}">
                <a16:creationId xmlns:a16="http://schemas.microsoft.com/office/drawing/2014/main" id="{3D7CC1FA-75D7-6FDB-425C-A007C808E5DC}"/>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200" b="1" i="0" u="none" strike="noStrike" cap="none" normalizeH="0" baseline="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Πίνακας 2. </a:t>
            </a:r>
            <a:r>
              <a:rPr kumimoji="0" lang="el-GR" altLang="el-GR" sz="1200" b="1"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Κατηγορίες Τεκμηριωμένων Προβλεπτικών Παραγόντων</a:t>
            </a:r>
            <a:r>
              <a:rPr kumimoji="0" lang="el-GR" altLang="el-GR" sz="1200" b="1"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l-GR" altLang="el-GR" sz="1200" b="1" i="0" u="none" strike="noStrike" cap="none" normalizeH="0" baseline="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l-GR" altLang="el-GR" sz="1200" b="0" i="0" u="none" strike="noStrike" cap="none" normalizeH="0" baseline="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(Ohio Employment First, 2015)</a:t>
            </a:r>
            <a:endParaRPr kumimoji="0" lang="el-GR" altLang="el-G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9728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a:extLst>
              <a:ext uri="{FF2B5EF4-FFF2-40B4-BE49-F238E27FC236}">
                <a16:creationId xmlns:a16="http://schemas.microsoft.com/office/drawing/2014/main" id="{5D029524-F99F-4327-877B-2246FAA5D72F}"/>
              </a:ext>
            </a:extLst>
          </p:cNvPr>
          <p:cNvSpPr>
            <a:spLocks noGrp="1"/>
          </p:cNvSpPr>
          <p:nvPr>
            <p:ph type="sldNum" sz="quarter" idx="12"/>
          </p:nvPr>
        </p:nvSpPr>
        <p:spPr/>
        <p:txBody>
          <a:bodyPr/>
          <a:lstStyle/>
          <a:p>
            <a:fld id="{34D980EC-6CBC-42F5-A94B-1BCFCEFA1BE0}" type="slidenum">
              <a:rPr lang="en-US" smtClean="0"/>
              <a:pPr/>
              <a:t>23</a:t>
            </a:fld>
            <a:endParaRPr lang="en-US"/>
          </a:p>
        </p:txBody>
      </p:sp>
      <p:graphicFrame>
        <p:nvGraphicFramePr>
          <p:cNvPr id="2" name="Content Placeholder 1">
            <a:extLst>
              <a:ext uri="{FF2B5EF4-FFF2-40B4-BE49-F238E27FC236}">
                <a16:creationId xmlns:a16="http://schemas.microsoft.com/office/drawing/2014/main" id="{F3769DBF-5BBA-53FB-361B-B7982352E53A}"/>
              </a:ext>
            </a:extLst>
          </p:cNvPr>
          <p:cNvGraphicFramePr>
            <a:graphicFrameLocks noGrp="1"/>
          </p:cNvGraphicFramePr>
          <p:nvPr>
            <p:ph idx="1"/>
            <p:extLst>
              <p:ext uri="{D42A27DB-BD31-4B8C-83A1-F6EECF244321}">
                <p14:modId xmlns:p14="http://schemas.microsoft.com/office/powerpoint/2010/main" val="1685753883"/>
              </p:ext>
            </p:extLst>
          </p:nvPr>
        </p:nvGraphicFramePr>
        <p:xfrm>
          <a:off x="0" y="0"/>
          <a:ext cx="8911988" cy="6721477"/>
        </p:xfrm>
        <a:graphic>
          <a:graphicData uri="http://schemas.openxmlformats.org/drawingml/2006/table">
            <a:tbl>
              <a:tblPr firstRow="1" firstCol="1" bandRow="1"/>
              <a:tblGrid>
                <a:gridCol w="2739546">
                  <a:extLst>
                    <a:ext uri="{9D8B030D-6E8A-4147-A177-3AD203B41FA5}">
                      <a16:colId xmlns:a16="http://schemas.microsoft.com/office/drawing/2014/main" val="3622052190"/>
                    </a:ext>
                  </a:extLst>
                </a:gridCol>
                <a:gridCol w="6172442">
                  <a:extLst>
                    <a:ext uri="{9D8B030D-6E8A-4147-A177-3AD203B41FA5}">
                      <a16:colId xmlns:a16="http://schemas.microsoft.com/office/drawing/2014/main" val="115901806"/>
                    </a:ext>
                  </a:extLst>
                </a:gridCol>
              </a:tblGrid>
              <a:tr h="829396">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Ενταξιακές Πρακτικές και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Προγράμματα Συμπερίληψης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Συμπερίληψη των μαθητών σε περιβάλλοντα με μαθητές και ενήλικες χωρίς αναπηρίες και διασφάλιση της ενεργής συμμετοχής τους, με την  υποστήριξη που απαιτείται, για να επωφεληθούν από το ενταξιακό πρόγραμμα.</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207693"/>
                  </a:ext>
                </a:extLst>
              </a:tr>
              <a:tr h="800696">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Ατομικός Σχεδιασμός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Επαγγελματικής Ανάπτυξης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Καθοδήγηση, στρατηγικές και υποστήριξη, οι οποίες βοηθούν τους μαθητές να εντοπίσουν το είδος της εργασίας που ανταποκρίνεται στις προτιμήσεις, στα ενδιαφέροντα και στις δεξιότητές τους.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3489102"/>
                  </a:ext>
                </a:extLst>
              </a:tr>
              <a:tr h="829396">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Επαγγελματική Εκπαίδευση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Οι μαθητές καθοδηγούνται, ώστε να αναπτύξουν επίγνωση της επαγγελματικής τους ανάπτυξης. Επιπλέον, διδάσκονται διάφορες δεξιότητες, μέσω μιας σειράς μαθημάτων, οι οποίες είναι απαραίτητες  για την απόκτηση μιας συγκεκριμένης θέσης εργασίας.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568665"/>
                  </a:ext>
                </a:extLst>
              </a:tr>
              <a:tr h="597393">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Εργασιακές Εμπειρίες  μέσα στην Κοινότητα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Συμμετοχή σε πραγματικές εργασιακές εμπειρίες, παρακολούθηση εργασίας, πρακτική άσκηση, μαθητεία  και αμειβόμενη απασχόληση.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9367846"/>
                  </a:ext>
                </a:extLst>
              </a:tr>
              <a:tr h="2182770">
                <a:tc>
                  <a:txBody>
                    <a:bodyPr/>
                    <a:lstStyle/>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Ανεξάρτητη Διαβίωση και Κοινωνικο-Συναισθηματικές Δεξιότητες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solidFill>
                            <a:srgbClr val="0D0D0D"/>
                          </a:solidFill>
                          <a:effectLst/>
                          <a:latin typeface="Calibri" panose="020F0502020204030204" pitchFamily="34" charset="0"/>
                          <a:ea typeface="Times New Roman" panose="02020603050405020304" pitchFamily="18" charset="0"/>
                          <a:cs typeface="Calibri" panose="020F0502020204030204" pitchFamily="34" charset="0"/>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a:effectLst/>
                          <a:latin typeface="Calibri" panose="020F0502020204030204" pitchFamily="34" charset="0"/>
                          <a:ea typeface="Times New Roman" panose="02020603050405020304" pitchFamily="18" charset="0"/>
                          <a:cs typeface="Calibri" panose="020F0502020204030204" pitchFamily="34" charset="0"/>
                        </a:rPr>
                        <a:t>Διδασκαλία δεξιοτήτων για ασφαλή ένταξη και ενεργή συμμετοχή στην κοινότητα, συμπεριλαμβανομένων καθημερινών δεξιοτήτων διαβίωσης, δεξιοτήτων οικονομικής διαχείρισης και διαχείρισης αποφάσεων σχετικά με την υγειονομική περίθαλψη. Η διδασκαλία για την ανεξάρτητη διαβίωση περιλαμβάνει κοινωνικές δεξιότητες, συμπεριλαμβανομένων συμπεριφορών και στάσεων, που διευκολύνουν την επικοινωνία και τη συνεργασία με τους συνομηλίκους  μέσα στην τάξη, αλλά και  με τις τοπικές αρχές στην κοινότητα (π.χ. εκτέλεση οδηγιών, ανταπόκριση, αίτημα για βοήθεια και επίλυση προβλημάτων).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434568"/>
                  </a:ext>
                </a:extLst>
              </a:tr>
              <a:tr h="1481826">
                <a:tc>
                  <a:txBody>
                    <a:bodyPr/>
                    <a:lstStyle/>
                    <a:p>
                      <a:pPr>
                        <a:lnSpc>
                          <a:spcPct val="150000"/>
                        </a:lnSpc>
                        <a:spcAft>
                          <a:spcPts val="800"/>
                        </a:spcAft>
                      </a:pPr>
                      <a:r>
                        <a:rPr lang="el-GR" sz="11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Συνεργατικά Δίκτυα Υποστήριξης των Μαθητών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effectLst/>
                          <a:latin typeface="Calibri" panose="020F0502020204030204" pitchFamily="34" charset="0"/>
                          <a:ea typeface="Times New Roman" panose="02020603050405020304" pitchFamily="18" charset="0"/>
                          <a:cs typeface="Calibri" panose="020F0502020204030204" pitchFamily="34" charset="0"/>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100" b="1">
                          <a:effectLst/>
                          <a:latin typeface="Calibri" panose="020F0502020204030204" pitchFamily="34" charset="0"/>
                          <a:ea typeface="Times New Roman" panose="02020603050405020304" pitchFamily="18" charset="0"/>
                          <a:cs typeface="Calibri" panose="020F0502020204030204" pitchFamily="34" charset="0"/>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50000"/>
                        </a:lnSpc>
                        <a:spcAft>
                          <a:spcPts val="800"/>
                        </a:spcAft>
                      </a:pPr>
                      <a:r>
                        <a:rPr lang="el-GR" sz="1000" dirty="0">
                          <a:effectLst/>
                          <a:latin typeface="Calibri" panose="020F0502020204030204" pitchFamily="34" charset="0"/>
                          <a:ea typeface="Times New Roman" panose="02020603050405020304" pitchFamily="18" charset="0"/>
                          <a:cs typeface="Calibri" panose="020F0502020204030204" pitchFamily="34" charset="0"/>
                        </a:rPr>
                        <a:t>Τα Συνεργατικά Δίκτυα Υποστήριξης των Μαθητών περιλαμβάνουν τόσο τυπικά (π.χ. εκπαιδευτικούς και παρόχους υπηρεσιών) όσο και άτυπα δίκτυα (π.χ. οικογένεια και φίλους), τα οποία παρέχουν οδηγίες και πόρους που βοηθούν τον μαθητή να προετοιμαστεί και να αποκτήσει εργασία.</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187" marR="6018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779944"/>
                  </a:ext>
                </a:extLst>
              </a:tr>
            </a:tbl>
          </a:graphicData>
        </a:graphic>
      </p:graphicFrame>
    </p:spTree>
    <p:extLst>
      <p:ext uri="{BB962C8B-B14F-4D97-AF65-F5344CB8AC3E}">
        <p14:creationId xmlns:p14="http://schemas.microsoft.com/office/powerpoint/2010/main" val="4845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294C7D1-3BE6-44E9-97B0-BB3E119CA4F6}"/>
              </a:ext>
            </a:extLst>
          </p:cNvPr>
          <p:cNvSpPr>
            <a:spLocks noGrp="1"/>
          </p:cNvSpPr>
          <p:nvPr>
            <p:ph type="sldNum" sz="quarter" idx="12"/>
          </p:nvPr>
        </p:nvSpPr>
        <p:spPr/>
        <p:txBody>
          <a:bodyPr/>
          <a:lstStyle/>
          <a:p>
            <a:fld id="{34D980EC-6CBC-42F5-A94B-1BCFCEFA1BE0}" type="slidenum">
              <a:rPr lang="en-US" smtClean="0"/>
              <a:pPr/>
              <a:t>24</a:t>
            </a:fld>
            <a:endParaRPr lang="en-US"/>
          </a:p>
        </p:txBody>
      </p:sp>
      <p:pic>
        <p:nvPicPr>
          <p:cNvPr id="5" name="Picture 4">
            <a:extLst>
              <a:ext uri="{FF2B5EF4-FFF2-40B4-BE49-F238E27FC236}">
                <a16:creationId xmlns:a16="http://schemas.microsoft.com/office/drawing/2014/main" id="{3ECB3A93-2579-C92C-B947-1BFF3B839940}"/>
              </a:ext>
            </a:extLst>
          </p:cNvPr>
          <p:cNvPicPr>
            <a:picLocks noChangeAspect="1"/>
          </p:cNvPicPr>
          <p:nvPr/>
        </p:nvPicPr>
        <p:blipFill>
          <a:blip r:embed="rId2"/>
          <a:stretch>
            <a:fillRect/>
          </a:stretch>
        </p:blipFill>
        <p:spPr>
          <a:xfrm>
            <a:off x="4514083" y="3182090"/>
            <a:ext cx="115834" cy="493819"/>
          </a:xfrm>
          <a:prstGeom prst="rect">
            <a:avLst/>
          </a:prstGeom>
        </p:spPr>
      </p:pic>
      <p:sp>
        <p:nvSpPr>
          <p:cNvPr id="6" name="Τίτλος 3">
            <a:extLst>
              <a:ext uri="{FF2B5EF4-FFF2-40B4-BE49-F238E27FC236}">
                <a16:creationId xmlns:a16="http://schemas.microsoft.com/office/drawing/2014/main" id="{FC8811B6-BAEE-B89D-E752-08567353310A}"/>
              </a:ext>
            </a:extLst>
          </p:cNvPr>
          <p:cNvSpPr>
            <a:spLocks noGrp="1"/>
          </p:cNvSpPr>
          <p:nvPr>
            <p:ph idx="1"/>
          </p:nvPr>
        </p:nvSpPr>
        <p:spPr>
          <a:xfrm>
            <a:off x="1214651" y="464024"/>
            <a:ext cx="7547211" cy="6257323"/>
          </a:xfrm>
        </p:spPr>
        <p:txBody>
          <a:bodyPr>
            <a:noAutofit/>
          </a:bodyPr>
          <a:lstStyle/>
          <a:p>
            <a:r>
              <a:rPr lang="el-GR" sz="2400" b="1" i="1" dirty="0">
                <a:effectLst/>
                <a:latin typeface="Calibri" panose="020F0502020204030204" pitchFamily="34" charset="0"/>
                <a:ea typeface="Times New Roman" panose="02020603050405020304" pitchFamily="18" charset="0"/>
                <a:cs typeface="Calibri" panose="020F0502020204030204" pitchFamily="34" charset="0"/>
              </a:rPr>
              <a:t>Αυτοπροσδιορισμός και Αυτοσυνηγορία.</a:t>
            </a:r>
            <a:r>
              <a:rPr lang="el-GR" sz="2400" dirty="0">
                <a:effectLst/>
                <a:latin typeface="Calibri" panose="020F0502020204030204" pitchFamily="34" charset="0"/>
                <a:ea typeface="Times New Roman" panose="02020603050405020304" pitchFamily="18" charset="0"/>
                <a:cs typeface="Calibri" panose="020F0502020204030204" pitchFamily="34" charset="0"/>
              </a:rPr>
              <a:t> Ο Wehmeyer (2005, σελ.117) έχει ορίσει τον αυτοπροσδιορισμό  ως συμπεριφορά, η οποία περιλαμβάνει </a:t>
            </a:r>
            <a:r>
              <a:rPr lang="el-GR" sz="2400" i="1" dirty="0">
                <a:effectLst/>
                <a:latin typeface="Calibri" panose="020F0502020204030204" pitchFamily="34" charset="0"/>
                <a:ea typeface="Times New Roman" panose="02020603050405020304" pitchFamily="18" charset="0"/>
                <a:cs typeface="Calibri" panose="020F0502020204030204" pitchFamily="34" charset="0"/>
              </a:rPr>
              <a:t>«εκούσιες ενέργειες που επιτρέπουν σε κάποιον να ενεργεί ως ο πρωταρχικός αιτιώδης παράγοντας στη ζωή του και να διατηρεί ή να βελτιώνει την ποιότητά της».</a:t>
            </a:r>
            <a:r>
              <a:rPr lang="el-GR" sz="2400" dirty="0">
                <a:effectLst/>
                <a:latin typeface="Calibri" panose="020F0502020204030204" pitchFamily="34" charset="0"/>
                <a:ea typeface="Times New Roman" panose="02020603050405020304" pitchFamily="18" charset="0"/>
                <a:cs typeface="Calibri" panose="020F0502020204030204" pitchFamily="34" charset="0"/>
              </a:rPr>
              <a:t> Ο ίδιος προσδιόρισε τέσσερα βασικά χαρακτηριστικά του αυτοπροσδιορισμού: </a:t>
            </a:r>
            <a:r>
              <a:rPr lang="el-GR" sz="2400" i="1" dirty="0">
                <a:effectLst/>
                <a:latin typeface="Calibri" panose="020F0502020204030204" pitchFamily="34" charset="0"/>
                <a:ea typeface="Times New Roman" panose="02020603050405020304" pitchFamily="18" charset="0"/>
                <a:cs typeface="Calibri" panose="020F0502020204030204" pitchFamily="34" charset="0"/>
              </a:rPr>
              <a:t>(1) την αυτονομία,  (2) την αυτορρύθμιση, (γ) την ψυχολογική ενδυνάμωση  και (δ) την αυτοπραγμάτωση</a:t>
            </a:r>
            <a:r>
              <a:rPr lang="el-GR" sz="2400" dirty="0">
                <a:effectLst/>
                <a:latin typeface="Calibri" panose="020F0502020204030204" pitchFamily="34" charset="0"/>
                <a:ea typeface="Times New Roman" panose="02020603050405020304" pitchFamily="18" charset="0"/>
                <a:cs typeface="Calibri" panose="020F0502020204030204" pitchFamily="34" charset="0"/>
              </a:rPr>
              <a:t> (Wehmeyer &amp; Palmer, 2003). Όντας ένα διακριτό χαρακτηριστικό του αυτοπροσδιορισμού, η  ψυχική ενδυνάμωση, ο Wehmeyer (1995) την περιέγραψε ως: </a:t>
            </a:r>
            <a:r>
              <a:rPr lang="el-GR" sz="2400" i="1" dirty="0">
                <a:effectLst/>
                <a:latin typeface="Calibri" panose="020F0502020204030204" pitchFamily="34" charset="0"/>
                <a:ea typeface="Times New Roman" panose="02020603050405020304" pitchFamily="18" charset="0"/>
                <a:cs typeface="Calibri" panose="020F0502020204030204" pitchFamily="34" charset="0"/>
              </a:rPr>
              <a:t>(α) την άσκηση ελέγχου σε σημαντικές πτυχές της ζωής κάποιου ή στον εσωτερικό του κόσμο, (β) την κατοχή  δεξιοτήτων για την επίτευξη προτιμώμενων στόχων ή αυτο-αποτελεσματικότητας και (γ) εφαρμογή αυτών των  δεξιοτήτων εν αναμονή  θετικών αποτελεσμάτων ή για την επίτευξη προσδοκιών. </a:t>
            </a:r>
            <a:endParaRPr lang="el-GR" sz="2400" dirty="0"/>
          </a:p>
        </p:txBody>
      </p:sp>
    </p:spTree>
    <p:extLst>
      <p:ext uri="{BB962C8B-B14F-4D97-AF65-F5344CB8AC3E}">
        <p14:creationId xmlns:p14="http://schemas.microsoft.com/office/powerpoint/2010/main" val="772288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25</a:t>
            </a:fld>
            <a:endParaRPr lang="en-US"/>
          </a:p>
        </p:txBody>
      </p:sp>
      <p:sp>
        <p:nvSpPr>
          <p:cNvPr id="5" name="Τίτλος 3">
            <a:extLst>
              <a:ext uri="{FF2B5EF4-FFF2-40B4-BE49-F238E27FC236}">
                <a16:creationId xmlns:a16="http://schemas.microsoft.com/office/drawing/2014/main" id="{B359DA0B-0024-6556-1B25-A7C7E6E2CFD7}"/>
              </a:ext>
            </a:extLst>
          </p:cNvPr>
          <p:cNvSpPr>
            <a:spLocks noGrp="1"/>
          </p:cNvSpPr>
          <p:nvPr>
            <p:ph idx="1"/>
          </p:nvPr>
        </p:nvSpPr>
        <p:spPr>
          <a:xfrm>
            <a:off x="1689100" y="531813"/>
            <a:ext cx="6837363" cy="5824537"/>
          </a:xfrm>
        </p:spPr>
        <p:txBody>
          <a:bodyPr>
            <a:normAutofit fontScale="97500" lnSpcReduction="10000"/>
          </a:bodyPr>
          <a:lstStyle/>
          <a:p>
            <a:r>
              <a:rPr lang="el-GR" sz="2900" dirty="0">
                <a:effectLst/>
                <a:latin typeface="Calibri" panose="020F0502020204030204" pitchFamily="34" charset="0"/>
                <a:ea typeface="Times New Roman" panose="02020603050405020304" pitchFamily="18" charset="0"/>
                <a:cs typeface="Calibri" panose="020F0502020204030204" pitchFamily="34" charset="0"/>
              </a:rPr>
              <a:t>Επίσης, ο Wehmeyer (1995) περιέγραψε την αυτονομία ως την σταδιακή μετάβαση από την εξάρτηση στην ανεξαρτησία και την ανάπτυξη προσωπικών αξιών, μια αίσθηση ελέγχου και την ικανότητα εφαρμογής  συμπεριφορών  που απαιτούνται στον κόσμο των ενηλίκων (Lewis &amp; Taymans, 1992). Επιπλέον, οι Wehmeyer και Palmer (2003) διαπίστωσαν ότι, η ανάπτυξη των δεξιοτήτων του αυτοπροσδιορισμού στη δευτεροβάθμια εκπαίδευση αποτελεί σημαντικό προβλεπτικό παράγοντα της επιτυχούς μεταδευτεροβάθμιας εκπαίδευσης  και της  ανεξάρτητης διαβίωσης.</a:t>
            </a:r>
            <a:endParaRPr lang="el-GR" sz="29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507455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26</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354842" y="300251"/>
            <a:ext cx="8583589" cy="6421096"/>
          </a:xfrm>
        </p:spPr>
        <p:txBody>
          <a:bodyPr>
            <a:normAutofit fontScale="92500" lnSpcReduction="1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Πιο πρόσφατα, η Rowe και συνεργάτες (2015, σελ. 121) καθόρισαν τον αυτοπροσδιορισμό και την αυτοσυνηγορία ως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«τις ικανότητες για επιλογές, επίλυση προβλημάτων, καθορισμό στόχων, αξιολόγηση προσωπικών επιλογών, ανάληψη πρωτοβουλίας για την επίτευξη προσωπικών στόχων και αποδοχή των συνεπειών που  απορρέουν από συγκεκριμένες ενέργειες». </a:t>
            </a:r>
            <a:r>
              <a:rPr lang="el-GR" sz="1800" dirty="0">
                <a:effectLst/>
                <a:latin typeface="Calibri" panose="020F0502020204030204" pitchFamily="34" charset="0"/>
                <a:ea typeface="Times New Roman" panose="02020603050405020304" pitchFamily="18" charset="0"/>
                <a:cs typeface="Calibri" panose="020F0502020204030204" pitchFamily="34" charset="0"/>
              </a:rPr>
              <a:t>Τα βασικά χαρακτηριστικά του αυτοπροσδιορισμού και της αυτοσυνηγορίας  περιλαμβάνουν: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Αξιοποίηση ενός ΕΠΕ, το οποίο θα επιτρέψει στους μαθητές να επιδείξουν αυτογνωσία, να καθορίζουν στόχους, να επιλύουν προβλήματα και να υπερασπίζονται τους εαυτούς  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Διεξαγωγή Κατάλληλων για την Ηλικία  Αξιολογήσεων Μετάβασης, ώστε οι μαθητές να μάθουν για τον εαυτό τους, να προσδιορίσουν και να θέσουν  μακροπρόθεσμους στόχους, αλλά και να χρησιμοποιήσουν τις σχετικές πληροφορίες για τη λήψη αποφάσεων.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ευκαιριών στους μαθητές για συμμετοχή  σε ειλικρινείς συζητήσεις σχετικά με τα αποτελέσματα της αξιολόγησής 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Προώθηση της ανάπτυξης των ηγετικών δεξιοτήτων των μαθητών (Rowe et al.,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839009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27</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1078173" y="409433"/>
            <a:ext cx="7448621" cy="6311914"/>
          </a:xfrm>
        </p:spPr>
        <p:txBody>
          <a:bodyPr>
            <a:normAutofit/>
          </a:bodyPr>
          <a:lstStyle/>
          <a:p>
            <a:r>
              <a:rPr lang="el-GR" sz="2400" dirty="0">
                <a:effectLst/>
                <a:latin typeface="Calibri" panose="020F0502020204030204" pitchFamily="34" charset="0"/>
                <a:ea typeface="Times New Roman" panose="02020603050405020304" pitchFamily="18" charset="0"/>
                <a:cs typeface="Calibri" panose="020F0502020204030204" pitchFamily="34" charset="0"/>
              </a:rPr>
              <a:t>Στην ανάλυση των δεδομένων της  Εθνικής  Διαχρονικής  Μελέτης  για την Μετάβαση στις ΗΠΑ  (National Longitudinal Transition Study-2 [NLTS-2]), οι Berry, Ward και Caplan (2012) βρήκαν μια σημαντική επίδραση (p &lt;.05, 0.518) της  ψυχολογικής ενδυνάμωσης ως μεταβλητή πρόβλεψης για συμμετοχή σε διετή προγράμματα επαγγελματικής κατάρτισης για νέους με αναπηρία, οι οποίοι λαμβάνουν παροχές κοινωνικής ασφάλισης. Η αυτονομία των νέων βρέθηκε επίσης να αποτελεί μια σημαντική μεταβλητή με μικρή όμως επίδραση στη συμμετοχή σε διετή προγράμματα μεταδευτεροβάθμιας εκπαίδευσης (p &lt;.001, 0.115) και 4ετή προγράμματα πανεπιστημιακής εκπαίδευσης (p &lt;.05, 0.055).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942210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28</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327547" y="136653"/>
            <a:ext cx="8407020" cy="6584694"/>
          </a:xfrm>
        </p:spPr>
        <p:txBody>
          <a:bodyPr>
            <a:normAutofit fontScale="77500" lnSpcReduction="2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Τα δεδομένα ερευνών, τα οποία επιβεβαιώνουν τις ικανότητες αυτοπροσδιορισμού και αυτοσυνηγορίας των μαθητών ως σημαντικούς  προβλεπτικούς παράγοντες της επιτυχούς μετάβασης στην ενήλικη ζωή, οδήγησαν στην ανάπτυξη των παρακάτω προγραμμάτων σπουδών,  με σκοπό την διδασκαλία 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«Μαθησιακό Μοντέλο Διδασκαλίας του Αυτοπροσδιορισμού»:</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Αυτό το εκπαιδευτικό  μοντέλο  διδάσκει  στους   μαθητές  να θέτουν  στόχους,  να κάνουν προγραμματισμό για την επίτευξη αυτών των στόχων και να παρακολουθούν την πρόοδό τους (Shogren et al., 2019). </a:t>
            </a:r>
            <a:r>
              <a:rPr lang="el-GR"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https://selfdetermination.ku.edu/homepage/intervention/</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«Αυτοκατευθυνόμενο ΕΠΕ»:</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Ανοιχτό πρόγραμμα σπουδών σχεδιασμένο να διδάσκει στους μαθητές πώς να προετοιμάζονται και να συμμετέχουν στο δικό τους ΕΠΕ. </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https://www.ou.edu/education/centers-and partnerships/</a:t>
            </a:r>
            <a:r>
              <a:rPr lang="en-US" sz="1800" i="1" u="none" strike="noStrike" dirty="0" err="1">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zarrow</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a:t>
            </a:r>
            <a:r>
              <a:rPr lang="en-US" sz="1800" i="1" u="none" strike="noStrike" dirty="0" err="1">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choicemaker</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-curriculum/self-directed-</a:t>
            </a:r>
            <a:r>
              <a:rPr lang="en-US" sz="1800" i="1" u="none" strike="noStrike" dirty="0" err="1">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iep</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«Στρατηγική Αυτοσυνηγορίας»</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Δημοσιευμένο πρόγραμμα σπουδών, το οποίο έχει σχεδιαστεί για να προετοιμάζει τους μαθητές να συμμετέχουν στις συναντήσεις του ΕΠΕ μετάβασης (Van Reusen et al., 1994).</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«Δημιουργός Επιλογών»:</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Πρόγραμμα σπουδών αυτοπροσδιορισμού, το οποίο έχει σχεδιαστεί για να διδάξει στους μαθητές τις δεξιότητες αυτοπροσδιορισμού για να πετύχουν στην ενήλικη ζωή. Διατίθεται δωρεάν</a:t>
            </a:r>
            <a:r>
              <a:rPr lang="en-US" sz="1800" i="1" dirty="0">
                <a:effectLst/>
                <a:latin typeface="Calibri" panose="020F0502020204030204" pitchFamily="34" charset="0"/>
                <a:ea typeface="Times New Roman" panose="02020603050405020304" pitchFamily="18" charset="0"/>
                <a:cs typeface="Calibri" panose="020F0502020204030204" pitchFamily="34" charset="0"/>
              </a:rPr>
              <a:t>: </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https://www.ou.edu/education/centers-and partnerships/</a:t>
            </a:r>
            <a:r>
              <a:rPr lang="en-US" sz="1800" i="1" u="none" strike="noStrike" dirty="0" err="1">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zarrow</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a:t>
            </a:r>
            <a:r>
              <a:rPr lang="en-US" sz="1800" i="1" u="none" strike="noStrike" dirty="0" err="1">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choicemaker</a:t>
            </a:r>
            <a:r>
              <a:rPr lang="en-US" sz="1800" i="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-curriculum</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«Αναλαμβάνω ευθύνη»:</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Δημοσιευμένο πρόγραμμα σπουδών που περιλαμβάνει εξάσκηση, καθοδήγηση, υποστήριξη από συνομήλικους και γονείς  (Rowe et al., 2019).</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90282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29</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205569" y="327546"/>
            <a:ext cx="8732862" cy="6393801"/>
          </a:xfrm>
        </p:spPr>
        <p:txBody>
          <a:bodyPr>
            <a:normAutofit fontScale="92500"/>
          </a:bodyPr>
          <a:lstStyle/>
          <a:p>
            <a:pPr algn="just">
              <a:lnSpc>
                <a:spcPct val="150000"/>
              </a:lnSpc>
              <a:spcAft>
                <a:spcPts val="800"/>
              </a:spcAft>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Υποστήριξη της Γονεϊκής Συμμετοχής και Προσδοκίες. </a:t>
            </a:r>
            <a:r>
              <a:rPr lang="el-GR" sz="1800" dirty="0">
                <a:effectLst/>
                <a:latin typeface="Calibri" panose="020F0502020204030204" pitchFamily="34" charset="0"/>
                <a:ea typeface="Times New Roman" panose="02020603050405020304" pitchFamily="18" charset="0"/>
                <a:cs typeface="Calibri" panose="020F0502020204030204" pitchFamily="34" charset="0"/>
              </a:rPr>
              <a:t>Η συμμετοχή των γονέων είναι απαραίτητη για την επιτυχή μετάβαση των μαθητών από την δευτεροβάθμια εκπαίδευση στην ενήλικη ζωή. Συμμετοχή σημαίνει ότι οι γονείς είναι γνώστες και ενεργοί συμμετέχοντες σε όλες τις πτυχές του σχεδιασμού προγράμματος μετάβασης, συμπεριλαμβανομένης της τακτικής συμμετοχής τους σε συναντήσεις του ΕΠΕ. Οι μαθητές, των οποίων οι γονείς είχαν υψηλές προσδοκίες, ήταν πιο πιθανό να βρούνε εργασία μετά την αποφοίτησή τους (Doren et al., 2012).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Πολλοί ερευνητές αναφέρουν ότι οι γνώσεις των γονέων για τις υπηρεσίες μετάβασης αυξήθηκαν μετά τη συμμετοχή τους σε προγράμματα ΕΠΕ, οπότε τα σχολεία θα πρέπει να προσφέρουν υποστήριξη ή πόρους για να διευκολύνουν την συμμετοχή τους (Boone, 1992. Rowe &amp; Test, 2010). Επιπρόσθετα, οι προσδοκίες των γονέων επιδρούν  θετικά και στους τρεις τομείς της  μετάβασης (Mazzotti et al., 2016. Test, 2016). Παρόμοια, η Doren και οι συνεργάτες της (2012) διαπίστωσαν ότι, οι προσδοκίες των γονέων σχετίζονταν θετικά με την πιθανότητα αποφοίτησης από την δευτεροβάθμια εκπαίδευση, την απόκτηση αμειβόμενης απασχόλησης και την συμμετοχή σε προγράμματα μεταδευτεροβάθμιας εκπαίδευσης.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7098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a:extLst>
              <a:ext uri="{FF2B5EF4-FFF2-40B4-BE49-F238E27FC236}">
                <a16:creationId xmlns:a16="http://schemas.microsoft.com/office/drawing/2014/main" id="{B6DF3CD5-0040-4769-BA34-59173CA929EB}"/>
              </a:ext>
            </a:extLst>
          </p:cNvPr>
          <p:cNvSpPr>
            <a:spLocks noGrp="1"/>
          </p:cNvSpPr>
          <p:nvPr>
            <p:ph type="sldNum" sz="quarter" idx="12"/>
          </p:nvPr>
        </p:nvSpPr>
        <p:spPr/>
        <p:txBody>
          <a:bodyPr/>
          <a:lstStyle/>
          <a:p>
            <a:fld id="{34D980EC-6CBC-42F5-A94B-1BCFCEFA1BE0}" type="slidenum">
              <a:rPr lang="en-US" smtClean="0"/>
              <a:pPr/>
              <a:t>3</a:t>
            </a:fld>
            <a:endParaRPr lang="en-US"/>
          </a:p>
        </p:txBody>
      </p:sp>
      <p:sp>
        <p:nvSpPr>
          <p:cNvPr id="4" name="Θέση περιεχομένου 3">
            <a:extLst>
              <a:ext uri="{FF2B5EF4-FFF2-40B4-BE49-F238E27FC236}">
                <a16:creationId xmlns:a16="http://schemas.microsoft.com/office/drawing/2014/main" id="{58B18B7C-A2F0-4923-BBE6-8ECE3F2C52FE}"/>
              </a:ext>
            </a:extLst>
          </p:cNvPr>
          <p:cNvSpPr>
            <a:spLocks noGrp="1"/>
          </p:cNvSpPr>
          <p:nvPr>
            <p:ph idx="1"/>
          </p:nvPr>
        </p:nvSpPr>
        <p:spPr>
          <a:xfrm>
            <a:off x="240806" y="245660"/>
            <a:ext cx="8043384" cy="6376813"/>
          </a:xfrm>
        </p:spPr>
        <p:txBody>
          <a:bodyPr>
            <a:normAutofit lnSpcReduction="1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Ο νόμος «No Child Left Behind» του 2001 (NCLB) κάλεσε τα δημόσια σχολεία να χρησιμοποιήσουν τεκμηριωμένες πρακτικές και να επικαιροποιήσουν τα εκπαιδευτικά προγράμματα για όλους τους μαθητές,  από το νηπιαγωγείο έως το γυμνάσιο. Ο νόμος για την «Εκπαίδευση των  Ατόμων με Αναπηρίες» (IDEA, 2004), απαιτεί η ειδική εκπαίδευση και οι συναφείς υπηρεσίες που παρέχονται σε μαθητές με αναπηρίες να βασίζονται σε αυστηρή, επιστημονικώς τεκμηριωμένη έρευνα (Test et al., 2009b). Σε συμφωνία με τις προαναφερθείσες νομοθετικές πράξεις, η πιο πρόσφατη νομοθεσία συνεχίζει να δίνει έμφαση στη χρήση τεκμηριωμένων πρακτικών και προβλεπτικών παραγόντων για την επίτευξη της επιτυχούς μετάβασης στην αγορά εργασίας. Για παράδειγμα, ο Νόμος για την «Καινοτομία και τις Ευκαιρίες του Εργατικού Δυναμικού» του 2014 (Workforce Innovation and Opportunity Act [WIOA], 2014) περιλαμβάνει την εφαρμογή τεκμηριωμένων πρακτικών στο χώρο εργασίας και ο Νόμος για την «Επιτυχία κάθε Μαθητή» του 2015 (the Every Student Succeeds Act [ESSA], 2015) περιλαμβάνει οδηγίες για την ορθή επιλογή των σχετικών πρακτικών (Rowe et al., 2020).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10401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30</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504967" y="286603"/>
            <a:ext cx="8529975" cy="6434745"/>
          </a:xfrm>
        </p:spPr>
        <p:txBody>
          <a:bodyPr>
            <a:normAutofit fontScale="925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Η συμμετοχή των γονέων θεωρείται ζωτικής σημασίας και είναι υποχρεωτική από την νομοθεσία, ενώ το Υπουργείο Παιδείας των ΗΠΑ προσφέρει μια σειρά επιχορηγήσεων σε οργανισμούς κατάρτισης γονέων σε κάθε Πολιτεία. Πολλά σχολεία και  οργανισμοί γονέων παρέχουν εκπαίδευση στους γονείς σχετικά με υπηρεσίες μετάβασης, οι οποίες περιγράφουν τους ρόλους των γονέων, του μαθητή, του σχολείου και των υπηρεσιών ενηλίκων. Η εκπαίδευση των γονέων πραγματοποιείται με διάφορους τρόπους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Συνέδρια γονέων - εκπαιδευτικών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Συναντήσεις για ΕΠΕ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Ημερίδες για την μετάβαση (π.χ. εκδηλώσεις, όπου οι γονείς μιλούν σε παρόχους  υπηρεσιών μετάβασης και εκπροσώπους φορέων επαγγελματικής κατάρτισης)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Εργαστήρια μετάβασης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Σύλλογοι μετάβασης εκπαιδευτικών και γονέων, οι οποίοι παρέχουν υποστήριξη ο ένας στον άλλο, καθώς οι μαθητές τους εκτίθενται σταδιακά στη  μεταβατική διαδικασία.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813087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31</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532263" y="136654"/>
            <a:ext cx="8502679" cy="6584694"/>
          </a:xfrm>
        </p:spPr>
        <p:txBody>
          <a:bodyPr>
            <a:noAutofit/>
          </a:bodyPr>
          <a:lstStyle/>
          <a:p>
            <a:r>
              <a:rPr lang="el-GR" sz="2400" b="1" i="1" dirty="0">
                <a:effectLst/>
                <a:latin typeface="Calibri" panose="020F0502020204030204" pitchFamily="34" charset="0"/>
                <a:ea typeface="Times New Roman" panose="02020603050405020304" pitchFamily="18" charset="0"/>
                <a:cs typeface="Calibri" panose="020F0502020204030204" pitchFamily="34" charset="0"/>
              </a:rPr>
              <a:t>Ενταξιακές Πρακτικές και Προγράμματα Συμπερίληψης</a:t>
            </a:r>
            <a:r>
              <a:rPr lang="el-GR" i="1" dirty="0">
                <a:effectLst/>
                <a:latin typeface="Calibri" panose="020F0502020204030204" pitchFamily="34" charset="0"/>
                <a:ea typeface="Times New Roman" panose="02020603050405020304" pitchFamily="18" charset="0"/>
                <a:cs typeface="Calibri" panose="020F0502020204030204" pitchFamily="34" charset="0"/>
              </a:rPr>
              <a:t>.</a:t>
            </a:r>
            <a:r>
              <a:rPr lang="el-GR" dirty="0">
                <a:effectLst/>
                <a:latin typeface="Calibri" panose="020F0502020204030204" pitchFamily="34" charset="0"/>
                <a:ea typeface="Times New Roman" panose="02020603050405020304" pitchFamily="18" charset="0"/>
                <a:cs typeface="Calibri" panose="020F0502020204030204" pitchFamily="34" charset="0"/>
              </a:rPr>
              <a:t> Από το 1975, η νομοθεσία για την ειδική εκπαίδευση έχει κάνει υποχρεωτική την φοίτηση των μαθητών με ειδικές εκπαιδευτικές ανάγκες στις τάξεις της γενικής εκπαίδευσης μαζί με τους μαθητές χωρίς αναπηρίες, στο μέγιστο δυνατό βαθμό. Η αργή αλλά, σταθερή ένταξη των μαθητών με αναπηρίες στο δημόσιο σχολικό σύστημα και στη γενική εκπαίδευση υπήρξε αναμφισβήτητα ένα από τα μεγαλύτερα επιτεύγματα της εκπαιδευτικής πολιτικής για την ειδική εκπαίδευση. Στην πραγματικότητα, η ένταξη στη γενική εκπαίδευση αναγνωρίζεται από το Εθνικό Κέντρο Τεχνικής Βοήθειας για τη Μετάβαση (National Technical Assistance Center on Transition [NTACT]) ως Τεκμηριωμένος Προβλεπτικός  Παράγοντας και για τους τρεις τομείς της μετάβασης: </a:t>
            </a:r>
            <a:r>
              <a:rPr lang="el-GR" i="1" dirty="0">
                <a:effectLst/>
                <a:latin typeface="Calibri" panose="020F0502020204030204" pitchFamily="34" charset="0"/>
                <a:ea typeface="Times New Roman" panose="02020603050405020304" pitchFamily="18" charset="0"/>
                <a:cs typeface="Calibri" panose="020F0502020204030204" pitchFamily="34" charset="0"/>
              </a:rPr>
              <a:t>(1) μεταδευτεροβάθμια εκπαίδευση, (2) εργασιακή απασχόληση και (3) ανεξάρτητη διαβίωση </a:t>
            </a:r>
            <a:r>
              <a:rPr lang="el-GR" dirty="0">
                <a:effectLst/>
                <a:latin typeface="Calibri" panose="020F0502020204030204" pitchFamily="34" charset="0"/>
                <a:ea typeface="Times New Roman" panose="02020603050405020304" pitchFamily="18" charset="0"/>
                <a:cs typeface="Calibri" panose="020F0502020204030204" pitchFamily="34" charset="0"/>
              </a:rPr>
              <a:t>(Test, 2016). Είναι σημαντικό ότι ο «Νόμος για την Εκπαίδευση των  Ατόμων με Αναπηρίες» (IDEA, 2004) διασφαλίζει ότι, οι μαθητές με αναπηρίες συμπεριλαμβάνονται στο γενικό σύστημα λογοδοσίας βάσει προτύπων, το οποίο προωθεί μια κουλτούρα υψηλών προσδοκιών και ίσης μεταχείρισης όλων των μαθητών (National Council on Disability, 2018. U.S. Office of Special Education Programs, 2010). </a:t>
            </a:r>
            <a:endParaRPr lang="el-GR" dirty="0"/>
          </a:p>
        </p:txBody>
      </p:sp>
    </p:spTree>
    <p:extLst>
      <p:ext uri="{BB962C8B-B14F-4D97-AF65-F5344CB8AC3E}">
        <p14:creationId xmlns:p14="http://schemas.microsoft.com/office/powerpoint/2010/main" val="2862597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3C7ACA6-461E-4B46-90C2-35055ABF26CD}"/>
              </a:ext>
            </a:extLst>
          </p:cNvPr>
          <p:cNvSpPr>
            <a:spLocks noGrp="1"/>
          </p:cNvSpPr>
          <p:nvPr>
            <p:ph type="sldNum" sz="quarter" idx="12"/>
          </p:nvPr>
        </p:nvSpPr>
        <p:spPr/>
        <p:txBody>
          <a:bodyPr/>
          <a:lstStyle/>
          <a:p>
            <a:fld id="{34D980EC-6CBC-42F5-A94B-1BCFCEFA1BE0}" type="slidenum">
              <a:rPr lang="en-US" smtClean="0"/>
              <a:pPr/>
              <a:t>32</a:t>
            </a:fld>
            <a:endParaRPr lang="en-US"/>
          </a:p>
        </p:txBody>
      </p:sp>
      <p:sp>
        <p:nvSpPr>
          <p:cNvPr id="3" name="Θέση περιεχομένου 2">
            <a:extLst>
              <a:ext uri="{FF2B5EF4-FFF2-40B4-BE49-F238E27FC236}">
                <a16:creationId xmlns:a16="http://schemas.microsoft.com/office/drawing/2014/main" id="{EB9F7734-22FE-441E-BB54-90852C099DB8}"/>
              </a:ext>
            </a:extLst>
          </p:cNvPr>
          <p:cNvSpPr>
            <a:spLocks noGrp="1"/>
          </p:cNvSpPr>
          <p:nvPr>
            <p:ph idx="1"/>
          </p:nvPr>
        </p:nvSpPr>
        <p:spPr>
          <a:xfrm>
            <a:off x="1009935" y="136654"/>
            <a:ext cx="8025008" cy="6584694"/>
          </a:xfrm>
        </p:spPr>
        <p:txBody>
          <a:bodyPr>
            <a:noAutofit/>
          </a:bodyPr>
          <a:lstStyle/>
          <a:p>
            <a:r>
              <a:rPr lang="el-GR" sz="2800" dirty="0">
                <a:effectLst/>
                <a:latin typeface="Calibri" panose="020F0502020204030204" pitchFamily="34" charset="0"/>
                <a:ea typeface="Times New Roman" panose="02020603050405020304" pitchFamily="18" charset="0"/>
                <a:cs typeface="Calibri" panose="020F0502020204030204" pitchFamily="34" charset="0"/>
              </a:rPr>
              <a:t>Από την άλλη, η συμμετοχή στη γενική εκπαίδευση παρέχει ευκαιρίες προετοιμασίας στους μαθητές με αναπηρίες για  την ένταξή τους στην κοινότητα  των ενηλίκων. Οι ενταξιακές πρακτικές αναφέρονται στην ενεργή συμμετοχή και όχι στην απλή πρόσβαση ή στην παρουσία στην τάξη της γενικής εκπαίδευσης. Οι μαθητές, οι οποίοι είχαν περισσότερες ώρες ακαδημαϊκών μαθημάτων στην γενική εκπαίδευση, είχαν και περισσότερες πιθανότητες να εργαστούν μετά την αποφοίτησή τους (Test et al., 2009b). Η συμπεριληπτική εκπαίδευση </a:t>
            </a:r>
            <a:r>
              <a:rPr lang="el-GR" sz="2800" i="1" dirty="0">
                <a:effectLst/>
                <a:latin typeface="Calibri" panose="020F0502020204030204" pitchFamily="34" charset="0"/>
                <a:ea typeface="Times New Roman" panose="02020603050405020304" pitchFamily="18" charset="0"/>
                <a:cs typeface="Calibri" panose="020F0502020204030204" pitchFamily="34" charset="0"/>
              </a:rPr>
              <a:t>«απαιτεί οι μαθητές με αναπηρία να έχουν πρόσβαση στο πρόγραμμα σπουδών γενικής εκπαίδευσης και να συμμετέχουν στα μαθήματα με συνομηλίκους χωρίς αναπηρίες»</a:t>
            </a:r>
            <a:r>
              <a:rPr lang="el-GR" sz="2800" dirty="0">
                <a:effectLst/>
                <a:latin typeface="Calibri" panose="020F0502020204030204" pitchFamily="34" charset="0"/>
                <a:ea typeface="Times New Roman" panose="02020603050405020304" pitchFamily="18" charset="0"/>
                <a:cs typeface="Calibri" panose="020F0502020204030204" pitchFamily="34" charset="0"/>
              </a:rPr>
              <a:t> (Rowe et al., 2015, σελ.120). </a:t>
            </a:r>
            <a:endParaRPr lang="el-GR" sz="2800" dirty="0"/>
          </a:p>
        </p:txBody>
      </p:sp>
    </p:spTree>
    <p:extLst>
      <p:ext uri="{BB962C8B-B14F-4D97-AF65-F5344CB8AC3E}">
        <p14:creationId xmlns:p14="http://schemas.microsoft.com/office/powerpoint/2010/main" val="1205844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E141A5-08CA-1824-9D92-4B1F31CC79D4}"/>
              </a:ext>
            </a:extLst>
          </p:cNvPr>
          <p:cNvSpPr>
            <a:spLocks noGrp="1"/>
          </p:cNvSpPr>
          <p:nvPr>
            <p:ph type="sldNum" sz="quarter" idx="12"/>
          </p:nvPr>
        </p:nvSpPr>
        <p:spPr/>
        <p:txBody>
          <a:bodyPr/>
          <a:lstStyle/>
          <a:p>
            <a:fld id="{34D980EC-6CBC-42F5-A94B-1BCFCEFA1BE0}" type="slidenum">
              <a:rPr lang="en-US" smtClean="0"/>
              <a:pPr/>
              <a:t>33</a:t>
            </a:fld>
            <a:endParaRPr lang="en-US"/>
          </a:p>
        </p:txBody>
      </p:sp>
      <p:sp>
        <p:nvSpPr>
          <p:cNvPr id="3" name="Content Placeholder 2">
            <a:extLst>
              <a:ext uri="{FF2B5EF4-FFF2-40B4-BE49-F238E27FC236}">
                <a16:creationId xmlns:a16="http://schemas.microsoft.com/office/drawing/2014/main" id="{E71E5893-6168-EE2B-945C-74BC637E10AF}"/>
              </a:ext>
            </a:extLst>
          </p:cNvPr>
          <p:cNvSpPr>
            <a:spLocks noGrp="1"/>
          </p:cNvSpPr>
          <p:nvPr>
            <p:ph idx="1"/>
          </p:nvPr>
        </p:nvSpPr>
        <p:spPr>
          <a:xfrm>
            <a:off x="532263" y="136653"/>
            <a:ext cx="8297838" cy="6482511"/>
          </a:xfrm>
        </p:spPr>
        <p:txBody>
          <a:bodyPr>
            <a:normAutofit/>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 Τα βασικά χαρακτηριστικά της συμπεριληπτικής εκπαίδευσης περιλαμβάνουν: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διοικητικής υποστήριξης (π.χ. καθοδήγηση, προσωπικό, πόροι) για την συμπερίληψη των μαθητών με αναπηρίες στη γενική εκπαίδευση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Καλλιέργεια σεβασμού της διαφορετικότητας στο σχολείο (π.χ. δικαιώματα αναπηρίας, μητρική γλώσσα)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Χρήση εκπαιδευτικών στρατηγικών (π.χ. διαφοροποίηση, στρατηγικές μάθησης, Καθολικός Σχεδιασμός Μάθησης) για την υποστήριξη διαφορετικών μαθησιακών αναγκών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Ενεργή συμμετοχή των μαθητών στην εκπαίδευσή τους (Rowe et al.,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228600"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Πράγματι, η καθιέρωση της συμπεριληπτικής κουλτούρας ανέδειξε την προσδοκία για ίση μεταχείριση ως προς την εκπαίδευση, καθώς και ως προς τις υπηρεσίες μετάβασης ανεξάρτητα από την κατάσταση αναπηρίας.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71019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9DE5616-58C1-66B5-85DF-8C0477E43BE2}"/>
              </a:ext>
            </a:extLst>
          </p:cNvPr>
          <p:cNvSpPr>
            <a:spLocks noGrp="1"/>
          </p:cNvSpPr>
          <p:nvPr>
            <p:ph type="sldNum" sz="quarter" idx="12"/>
          </p:nvPr>
        </p:nvSpPr>
        <p:spPr/>
        <p:txBody>
          <a:bodyPr/>
          <a:lstStyle/>
          <a:p>
            <a:fld id="{34D980EC-6CBC-42F5-A94B-1BCFCEFA1BE0}" type="slidenum">
              <a:rPr lang="en-US" smtClean="0"/>
              <a:pPr/>
              <a:t>34</a:t>
            </a:fld>
            <a:endParaRPr lang="en-US"/>
          </a:p>
        </p:txBody>
      </p:sp>
      <p:sp>
        <p:nvSpPr>
          <p:cNvPr id="3" name="Content Placeholder 2">
            <a:extLst>
              <a:ext uri="{FF2B5EF4-FFF2-40B4-BE49-F238E27FC236}">
                <a16:creationId xmlns:a16="http://schemas.microsoft.com/office/drawing/2014/main" id="{45B5BE5A-EEBA-23CF-65BA-6C3A4A370D16}"/>
              </a:ext>
            </a:extLst>
          </p:cNvPr>
          <p:cNvSpPr>
            <a:spLocks noGrp="1"/>
          </p:cNvSpPr>
          <p:nvPr>
            <p:ph idx="1"/>
          </p:nvPr>
        </p:nvSpPr>
        <p:spPr>
          <a:xfrm>
            <a:off x="518615" y="395785"/>
            <a:ext cx="8338782" cy="6325692"/>
          </a:xfrm>
        </p:spPr>
        <p:txBody>
          <a:bodyPr>
            <a:normAutofit/>
          </a:bodyPr>
          <a:lstStyle/>
          <a:p>
            <a:r>
              <a:rPr lang="el-GR" b="1" i="1" dirty="0">
                <a:effectLst/>
                <a:latin typeface="Calibri" panose="020F0502020204030204" pitchFamily="34" charset="0"/>
                <a:ea typeface="Times New Roman" panose="02020603050405020304" pitchFamily="18" charset="0"/>
                <a:cs typeface="Calibri" panose="020F0502020204030204" pitchFamily="34" charset="0"/>
              </a:rPr>
              <a:t>Εξατομικευμένη Επαγγελματική Ανάπτυξη. </a:t>
            </a:r>
            <a:r>
              <a:rPr lang="el-GR" dirty="0">
                <a:effectLst/>
                <a:latin typeface="Calibri" panose="020F0502020204030204" pitchFamily="34" charset="0"/>
                <a:ea typeface="Times New Roman" panose="02020603050405020304" pitchFamily="18" charset="0"/>
                <a:cs typeface="Calibri" panose="020F0502020204030204" pitchFamily="34" charset="0"/>
              </a:rPr>
              <a:t>Είναι μια συνεχής διαδικασία, η οποία ξεκινά στο δημοτικό σχολείο και συνεχίζεται καθ’ όλη τη διάρκεια της ενήλικης ζωής. Έχει αναφερθεί ότι οι μαθητές, οι οποίοι συμμετείχαν σε ποιοτικές δραστηριότητες επαγγελματικής ανάπτυξης, κατάφεραν να επιτύχουν πιο θετικά αποτελέσματα στην ενήλική τους ζωή και στους τρεις τομείς μετάβασης: της μεταδευτεροβάθμιας εκπαίδευσης, της εργασιακής απασχόλησης και της ανεξάρτητης διαβίωσης (Rowe et al., 2015.Test et al., 2009a, Test et al., 2009b). Ο σχεδιασμός της εξατομικευμένης επαγγελματικής ανάπτυξης ξεκινά με τη εκμάθηση προεπαγγελματικών δεξιοτήτων και τη διαμόρφωση μιας επαγγελματικής ταυτότητας, η οποία περιλαμβάνει την κατανόηση της έννοιας ότι, οι άνθρωποι έχουν επαγγελματικές ευθύνες, συνεισφέρουν δηλαδή στις επιχειρήσεις και τους οργανισμούς, ώστε να παράγουν αγαθά ή υπηρεσίες. Αναθέτοντας «εργασίες» στην τάξη και ενθαρρύνοντας τις οικογένειες να αναθέτουν εργασίες ή δουλειές στο σπίτι, οι εκπαιδευτικοί μπορούν έτσι να βοηθήσουν τους μαθητές να αναπτύξουν τη δική τους επαγγελματική ταυτότητα. Στο σχολείο, αυτό επιτυγχάνεται με την ανάθεση εργασιών, οι οποίες προωθούν δεξιότητες όπως, η ανάληψη πρωτοβουλίας, η προσωπική υπευθυνότητα, η ευθύνη απέναντι στους άλλους και η  αυτορρύθμιση.</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9125213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2B5AC6C-31F0-22F8-02D5-4CBBCF6F5EA0}"/>
              </a:ext>
            </a:extLst>
          </p:cNvPr>
          <p:cNvSpPr>
            <a:spLocks noGrp="1"/>
          </p:cNvSpPr>
          <p:nvPr>
            <p:ph type="sldNum" sz="quarter" idx="12"/>
          </p:nvPr>
        </p:nvSpPr>
        <p:spPr/>
        <p:txBody>
          <a:bodyPr/>
          <a:lstStyle/>
          <a:p>
            <a:fld id="{34D980EC-6CBC-42F5-A94B-1BCFCEFA1BE0}" type="slidenum">
              <a:rPr lang="en-US" smtClean="0"/>
              <a:pPr/>
              <a:t>35</a:t>
            </a:fld>
            <a:endParaRPr lang="en-US"/>
          </a:p>
        </p:txBody>
      </p:sp>
      <p:sp>
        <p:nvSpPr>
          <p:cNvPr id="3" name="Content Placeholder 2">
            <a:extLst>
              <a:ext uri="{FF2B5EF4-FFF2-40B4-BE49-F238E27FC236}">
                <a16:creationId xmlns:a16="http://schemas.microsoft.com/office/drawing/2014/main" id="{EAD2D01F-8729-2DC6-F5CD-302E96217810}"/>
              </a:ext>
            </a:extLst>
          </p:cNvPr>
          <p:cNvSpPr>
            <a:spLocks noGrp="1"/>
          </p:cNvSpPr>
          <p:nvPr>
            <p:ph idx="1"/>
          </p:nvPr>
        </p:nvSpPr>
        <p:spPr>
          <a:xfrm>
            <a:off x="1078173" y="395785"/>
            <a:ext cx="7724633" cy="5781179"/>
          </a:xfrm>
        </p:spPr>
        <p:txBody>
          <a:bodyPr>
            <a:normAutofit lnSpcReduction="10000"/>
          </a:bodyPr>
          <a:lstStyle/>
          <a:p>
            <a:r>
              <a:rPr lang="el-GR" sz="2400" dirty="0">
                <a:effectLst/>
                <a:latin typeface="Calibri" panose="020F0502020204030204" pitchFamily="34" charset="0"/>
                <a:ea typeface="Times New Roman" panose="02020603050405020304" pitchFamily="18" charset="0"/>
                <a:cs typeface="Calibri" panose="020F0502020204030204" pitchFamily="34" charset="0"/>
              </a:rPr>
              <a:t>Η επαγγελματική ανάπτυξη βοηθά επίσης, τους μαθητές να αποκτήσουν επίγνωση του εργασιακού βίου μέσω διερευνητικών δραστηριοτήτων, οι οποίες εντοπίζουν σημαντικούς και ρεαλιστικούς επαγγελματικούς στόχους που ταυτίζονται με τα ενδιαφέροντα και τις ικανότητές τους. Τα επαγγελματικά προγράμματα και οι επισκέψεις σε χώρους εργασίας στις τοπικές κοινότητες των μαθητών αποτελούν εξαιρετικές δραστηριότητες επαγγελματικής ανάπτυξης, οι οποίες βοηθούν τους μαθητές να γνωρίσουν τις απαιτούμενες δεξιότητες που σχετίζονται με συγκεκριμένα επαγγέλματα ή οργανισμούς. Η σύνδεση των μαθητών με επαγγελματίες ή εργοδότες σε περιβάλλοντα εργασίας υψηλού ενδιαφέροντος μπορεί επίσης να βοηθήσει τους μαθητές να αναπτύξουν δεξιότητες δικτύωσης, να εντοπίσουν μέντορες και πρόσωπα αναφοράς και να μάθουν περισσότερα σχετικά με τα βήματα που απαιτούνται για την επιδίωξη συγκεκριμένων στόχων εύρεσης εργασίας, οι οποίοι άπτονται των ενδιαφερόντων τους.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291431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7A9209E-2584-B835-82AD-E5B825F78E93}"/>
              </a:ext>
            </a:extLst>
          </p:cNvPr>
          <p:cNvSpPr>
            <a:spLocks noGrp="1"/>
          </p:cNvSpPr>
          <p:nvPr>
            <p:ph type="sldNum" sz="quarter" idx="12"/>
          </p:nvPr>
        </p:nvSpPr>
        <p:spPr/>
        <p:txBody>
          <a:bodyPr/>
          <a:lstStyle/>
          <a:p>
            <a:fld id="{34D980EC-6CBC-42F5-A94B-1BCFCEFA1BE0}" type="slidenum">
              <a:rPr lang="en-US" smtClean="0"/>
              <a:pPr/>
              <a:t>36</a:t>
            </a:fld>
            <a:endParaRPr lang="en-US"/>
          </a:p>
        </p:txBody>
      </p:sp>
      <p:sp>
        <p:nvSpPr>
          <p:cNvPr id="3" name="Content Placeholder 2">
            <a:extLst>
              <a:ext uri="{FF2B5EF4-FFF2-40B4-BE49-F238E27FC236}">
                <a16:creationId xmlns:a16="http://schemas.microsoft.com/office/drawing/2014/main" id="{B59A1FC5-9B3D-AE33-EC69-E37F47EA0D9F}"/>
              </a:ext>
            </a:extLst>
          </p:cNvPr>
          <p:cNvSpPr>
            <a:spLocks noGrp="1"/>
          </p:cNvSpPr>
          <p:nvPr>
            <p:ph idx="1"/>
          </p:nvPr>
        </p:nvSpPr>
        <p:spPr>
          <a:xfrm>
            <a:off x="818867" y="382137"/>
            <a:ext cx="7956644" cy="6086902"/>
          </a:xfrm>
        </p:spPr>
        <p:txBody>
          <a:bodyPr>
            <a:normAutofit lnSpcReduction="10000"/>
          </a:bodyPr>
          <a:lstStyle/>
          <a:p>
            <a:r>
              <a:rPr lang="el-GR" dirty="0">
                <a:effectLst/>
                <a:latin typeface="Calibri" panose="020F0502020204030204" pitchFamily="34" charset="0"/>
                <a:ea typeface="Times New Roman" panose="02020603050405020304" pitchFamily="18" charset="0"/>
                <a:cs typeface="Calibri" panose="020F0502020204030204" pitchFamily="34" charset="0"/>
              </a:rPr>
              <a:t>Το πρόγραμμα σπουδών </a:t>
            </a:r>
            <a:r>
              <a:rPr lang="el-GR" b="1" dirty="0">
                <a:effectLst/>
                <a:latin typeface="Calibri" panose="020F0502020204030204" pitchFamily="34" charset="0"/>
                <a:ea typeface="Times New Roman" panose="02020603050405020304" pitchFamily="18" charset="0"/>
                <a:cs typeface="Calibri" panose="020F0502020204030204" pitchFamily="34" charset="0"/>
              </a:rPr>
              <a:t>EnvisionIT (EIT)</a:t>
            </a:r>
            <a:r>
              <a:rPr lang="el-GR" dirty="0">
                <a:effectLst/>
                <a:latin typeface="Calibri" panose="020F0502020204030204" pitchFamily="34" charset="0"/>
                <a:ea typeface="Times New Roman" panose="02020603050405020304" pitchFamily="18" charset="0"/>
                <a:cs typeface="Calibri" panose="020F0502020204030204" pitchFamily="34" charset="0"/>
              </a:rPr>
              <a:t> είναι ένα καινοτόμο μοντέλο, το οποίο έχει αναγνωριστεί ως μια αποτελεσματική πρακτική στη δευτεροβάθμια εκπαίδευση (Rowe et al., 2019). Το EIT σχεδιάστηκε για να αυξήσει την ενεργή συμμετοχή των μαθητών στη διαδικασία του σχεδιασμού μετάβασης, προσφέροντας επαγγελματική καθοδήγηση μέσω ενός εξατομικευμένου προγράμματος, το οποίο περιλαμβάνει αξιολογήσεις μετάβασης και ανάπτυξη μεταδευτεροβάθμιων στόχων. Ακόμα, το πρόγραμμα ενσωματώνει ακαδημαϊκές γνώσεις και δεξιότητες (π.χ. τεχνολογικός γραμματισμός, αναγνωστική κατανόηση, σύνταξη κειμένου και βιογραφικού σημειώματος) και εφαρμόζεται σε συμπεριληπτικά περιβάλλοντα μάθησης (για περισσότερες πληροφορίες βλ. </a:t>
            </a:r>
            <a:r>
              <a:rPr lang="el-GR"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https://go.osu.edu/eit</a:t>
            </a:r>
            <a:r>
              <a:rPr lang="el-GR" dirty="0">
                <a:effectLst/>
                <a:latin typeface="Calibri" panose="020F0502020204030204" pitchFamily="34" charset="0"/>
                <a:ea typeface="Times New Roman" panose="02020603050405020304" pitchFamily="18" charset="0"/>
                <a:cs typeface="Calibri" panose="020F0502020204030204" pitchFamily="34" charset="0"/>
              </a:rPr>
              <a:t>). Η Lombardi και οι συνεργάτες της  (2020, σελ. 7) διαπίστωσαν  ότι, </a:t>
            </a:r>
            <a:r>
              <a:rPr lang="el-GR" i="1" dirty="0">
                <a:effectLst/>
                <a:latin typeface="Calibri" panose="020F0502020204030204" pitchFamily="34" charset="0"/>
                <a:ea typeface="Times New Roman" panose="02020603050405020304" pitchFamily="18" charset="0"/>
                <a:cs typeface="Calibri" panose="020F0502020204030204" pitchFamily="34" charset="0"/>
              </a:rPr>
              <a:t>«όλοι οι μαθητές που συμμετείχαν στο </a:t>
            </a:r>
            <a:r>
              <a:rPr lang="en-GB" i="1" dirty="0">
                <a:effectLst/>
                <a:latin typeface="Calibri" panose="020F0502020204030204" pitchFamily="34" charset="0"/>
                <a:ea typeface="Times New Roman" panose="02020603050405020304" pitchFamily="18" charset="0"/>
                <a:cs typeface="Calibri" panose="020F0502020204030204" pitchFamily="34" charset="0"/>
              </a:rPr>
              <a:t>EIT</a:t>
            </a:r>
            <a:r>
              <a:rPr lang="el-GR" i="1" dirty="0">
                <a:effectLst/>
                <a:latin typeface="Calibri" panose="020F0502020204030204" pitchFamily="34" charset="0"/>
                <a:ea typeface="Times New Roman" panose="02020603050405020304" pitchFamily="18" charset="0"/>
                <a:cs typeface="Calibri" panose="020F0502020204030204" pitchFamily="34" charset="0"/>
              </a:rPr>
              <a:t> παρουσίασαν σημαντική βελτίωση στην βαθμολογία της κλίμακας αυτοαναφοράς για την επαγγελματική ετοιμότητα, σε σύγκριση με τους συνομηλίκους τους  που δεν συμμετείχαν στην παρέμβαση», ενώ έδειξαν μεγαλύτερη βελτίωση, όταν το πρόγραμμα  σπουδών είχε μεγαλύτερη χρονική διάρκεια</a:t>
            </a:r>
            <a:r>
              <a:rPr lang="el-GR" b="1" i="1" dirty="0">
                <a:effectLst/>
                <a:latin typeface="Calibri" panose="020F0502020204030204" pitchFamily="34" charset="0"/>
                <a:ea typeface="Times New Roman" panose="02020603050405020304" pitchFamily="18" charset="0"/>
                <a:cs typeface="Calibri" panose="020F0502020204030204" pitchFamily="34" charset="0"/>
              </a:rPr>
              <a:t>». </a:t>
            </a:r>
            <a:r>
              <a:rPr lang="el-GR" dirty="0">
                <a:effectLst/>
                <a:latin typeface="Calibri" panose="020F0502020204030204" pitchFamily="34" charset="0"/>
                <a:ea typeface="Times New Roman" panose="02020603050405020304" pitchFamily="18" charset="0"/>
                <a:cs typeface="Calibri" panose="020F0502020204030204" pitchFamily="34" charset="0"/>
              </a:rPr>
              <a:t>Η εξατομικευμένη  επαγγελματική ανάπτυξη χτίζει μια γέφυρα μεταξύ του σχολείου και της αναδυόμενης ενηλικίωσης και καθιστά την επίγνωσή της, την διερεύνηση και τις  δραστηριότητες ανάπτυξης, αναπόσπαστο μέρος της εκπαιδευτικής εμπειρίας κάθε μαθητή.</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75469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6B5F6D-D982-6AE9-CFE8-2A99A52236FA}"/>
              </a:ext>
            </a:extLst>
          </p:cNvPr>
          <p:cNvSpPr>
            <a:spLocks noGrp="1"/>
          </p:cNvSpPr>
          <p:nvPr>
            <p:ph type="sldNum" sz="quarter" idx="12"/>
          </p:nvPr>
        </p:nvSpPr>
        <p:spPr/>
        <p:txBody>
          <a:bodyPr/>
          <a:lstStyle/>
          <a:p>
            <a:fld id="{34D980EC-6CBC-42F5-A94B-1BCFCEFA1BE0}" type="slidenum">
              <a:rPr lang="en-US" smtClean="0"/>
              <a:pPr/>
              <a:t>37</a:t>
            </a:fld>
            <a:endParaRPr lang="en-US"/>
          </a:p>
        </p:txBody>
      </p:sp>
      <p:sp>
        <p:nvSpPr>
          <p:cNvPr id="3" name="Content Placeholder 2">
            <a:extLst>
              <a:ext uri="{FF2B5EF4-FFF2-40B4-BE49-F238E27FC236}">
                <a16:creationId xmlns:a16="http://schemas.microsoft.com/office/drawing/2014/main" id="{9AE7987E-619C-8E05-B60B-7DBEFD4B75CD}"/>
              </a:ext>
            </a:extLst>
          </p:cNvPr>
          <p:cNvSpPr>
            <a:spLocks noGrp="1"/>
          </p:cNvSpPr>
          <p:nvPr>
            <p:ph idx="1"/>
          </p:nvPr>
        </p:nvSpPr>
        <p:spPr>
          <a:xfrm>
            <a:off x="1323833" y="272955"/>
            <a:ext cx="7465325" cy="6083397"/>
          </a:xfrm>
        </p:spPr>
        <p:txBody>
          <a:bodyPr>
            <a:normAutofit fontScale="92500" lnSpcReduction="20000"/>
          </a:bodyPr>
          <a:lstStyle/>
          <a:p>
            <a:pPr algn="just">
              <a:lnSpc>
                <a:spcPct val="150000"/>
              </a:lnSpc>
              <a:spcAft>
                <a:spcPts val="800"/>
              </a:spcAft>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Επαγγελματική Εκπαίδευση</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a:t>
            </a:r>
            <a:r>
              <a:rPr lang="el-GR" sz="1800" b="1" i="1" dirty="0">
                <a:effectLst/>
                <a:latin typeface="Calibri" panose="020F0502020204030204" pitchFamily="34" charset="0"/>
                <a:ea typeface="Times New Roman" panose="02020603050405020304" pitchFamily="18" charset="0"/>
                <a:cs typeface="Calibri" panose="020F0502020204030204" pitchFamily="34" charset="0"/>
              </a:rPr>
              <a:t>και Εργασιακή Κατάρτιση. </a:t>
            </a:r>
            <a:r>
              <a:rPr lang="el-GR" sz="1800" dirty="0">
                <a:effectLst/>
                <a:latin typeface="Calibri" panose="020F0502020204030204" pitchFamily="34" charset="0"/>
                <a:ea typeface="Times New Roman" panose="02020603050405020304" pitchFamily="18" charset="0"/>
                <a:cs typeface="Calibri" panose="020F0502020204030204" pitchFamily="34" charset="0"/>
              </a:rPr>
              <a:t>Η επαγγελματική εκπαίδευση αποτελεί αναπόσπαστο στοιχείο της εξατομικευμένης επαγγελματικής  ανάπτυξης και περιλαμβάνει μαθήματα με δραστηριότητες διερεύνησης των διαφόρων επαγγελμάτων (Rowe et al., 2015). Μαθήματα αυτού του τύπου μπορούν επίσης να παρέχουν διδασκαλία σε συγκεκριμένες επαγγελματικές δεξιότητες ή να παρέχουν εμπειρίες που επικεντρώνονται σε συγκεκριμένες μορφές απασχόλησης (Rowe et al., 2015). Τα βασικά χαρακτηριστικά της επαγγελματικής εκπαίδευσης περιλαμβάνουν: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Δραστηριότητες γνωριμίας με τα διάφορα επαγγέλματα, σχεδιασμού επαγγελματικής ανάπτυξης  και επαγγελματικών αξιολογήσεων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Χρήση προγραμμάτων σπουδών, τα οποία έχουν σχεδιαστεί για τη διδασκαλία της τεχνολογίας, των δεξιοτήτων του 21ου αιώνα, και δεξιοτήτων απασχόλησης σε συγκεκριμένα επαγγέλματα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ευκαιριών στην κοινότητα, για να μάθουν συγκεκριμένες επαγγελματικές δεξιότητες (Rowe et al.,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297975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12C02B-BB8D-5E59-9B07-83654617728B}"/>
              </a:ext>
            </a:extLst>
          </p:cNvPr>
          <p:cNvSpPr>
            <a:spLocks noGrp="1"/>
          </p:cNvSpPr>
          <p:nvPr>
            <p:ph type="sldNum" sz="quarter" idx="12"/>
          </p:nvPr>
        </p:nvSpPr>
        <p:spPr/>
        <p:txBody>
          <a:bodyPr/>
          <a:lstStyle/>
          <a:p>
            <a:fld id="{34D980EC-6CBC-42F5-A94B-1BCFCEFA1BE0}" type="slidenum">
              <a:rPr lang="en-US" smtClean="0"/>
              <a:pPr/>
              <a:t>38</a:t>
            </a:fld>
            <a:endParaRPr lang="en-US"/>
          </a:p>
        </p:txBody>
      </p:sp>
      <p:sp>
        <p:nvSpPr>
          <p:cNvPr id="3" name="Content Placeholder 2">
            <a:extLst>
              <a:ext uri="{FF2B5EF4-FFF2-40B4-BE49-F238E27FC236}">
                <a16:creationId xmlns:a16="http://schemas.microsoft.com/office/drawing/2014/main" id="{70B0F95C-FD7C-4DF7-BB21-19628207C19A}"/>
              </a:ext>
            </a:extLst>
          </p:cNvPr>
          <p:cNvSpPr>
            <a:spLocks noGrp="1"/>
          </p:cNvSpPr>
          <p:nvPr>
            <p:ph idx="1"/>
          </p:nvPr>
        </p:nvSpPr>
        <p:spPr>
          <a:xfrm>
            <a:off x="1594529" y="423081"/>
            <a:ext cx="6920821" cy="6155140"/>
          </a:xfrm>
        </p:spPr>
        <p:txBody>
          <a:bodyPr>
            <a:normAutofit/>
          </a:bodyPr>
          <a:lstStyle/>
          <a:p>
            <a:r>
              <a:rPr lang="el-GR" sz="2400" dirty="0">
                <a:effectLst/>
                <a:latin typeface="Calibri" panose="020F0502020204030204" pitchFamily="34" charset="0"/>
                <a:ea typeface="Times New Roman" panose="02020603050405020304" pitchFamily="18" charset="0"/>
                <a:cs typeface="Calibri" panose="020F0502020204030204" pitchFamily="34" charset="0"/>
              </a:rPr>
              <a:t>Η εργασιακή κατάρτιση (μαθητεία) περιλαμβάνει μία σειρά μαθημάτων, τα οποία προετοιμάζουν τους μαθητές για συγκεκριμένες θέσεις εργασίας στο εμπόριο, στις βιοτεχνίες, στις διάφορες επιχειρήσεις ή για θέσεις απασχόλησης τεχνικής φύσεως (Rowe et al., 2015). Η εργασιακή κατάρτιση ενσωματώνει ακαδημαϊκές δεξιότητες, οι οποίες έχουν σχεδιαστεί με γνώμονα την βελτίωση της λογικής σκέψης των μαθητών καθώς και των δεξιοτήτων επίλυσης προβλημάτων. Επιπρόσθετα στοχεύει στην παροχή γνώσεων, στην διαμόρφωση εργασιακών συμπεριφορών και στην ανάπτυξη ειδικών εργασιακών ή τεχνικών δεξιοτήτων, αλλά και γενικών δεξιοτήτων που απαιτούνται για την απασχόληση (Rowe et al., 2015). </a:t>
            </a:r>
            <a:endParaRPr lang="el-GR" sz="2400" dirty="0"/>
          </a:p>
        </p:txBody>
      </p:sp>
    </p:spTree>
    <p:extLst>
      <p:ext uri="{BB962C8B-B14F-4D97-AF65-F5344CB8AC3E}">
        <p14:creationId xmlns:p14="http://schemas.microsoft.com/office/powerpoint/2010/main" val="1393124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12B4D2-EEF0-5314-7254-444CBF7BC97E}"/>
              </a:ext>
            </a:extLst>
          </p:cNvPr>
          <p:cNvSpPr>
            <a:spLocks noGrp="1"/>
          </p:cNvSpPr>
          <p:nvPr>
            <p:ph type="sldNum" sz="quarter" idx="12"/>
          </p:nvPr>
        </p:nvSpPr>
        <p:spPr/>
        <p:txBody>
          <a:bodyPr/>
          <a:lstStyle/>
          <a:p>
            <a:fld id="{34D980EC-6CBC-42F5-A94B-1BCFCEFA1BE0}" type="slidenum">
              <a:rPr lang="en-US" smtClean="0"/>
              <a:pPr/>
              <a:t>39</a:t>
            </a:fld>
            <a:endParaRPr lang="en-US"/>
          </a:p>
        </p:txBody>
      </p:sp>
      <p:sp>
        <p:nvSpPr>
          <p:cNvPr id="3" name="Content Placeholder 2">
            <a:extLst>
              <a:ext uri="{FF2B5EF4-FFF2-40B4-BE49-F238E27FC236}">
                <a16:creationId xmlns:a16="http://schemas.microsoft.com/office/drawing/2014/main" id="{3B890D89-BEB1-E9A3-600A-6C965654D6B8}"/>
              </a:ext>
            </a:extLst>
          </p:cNvPr>
          <p:cNvSpPr>
            <a:spLocks noGrp="1"/>
          </p:cNvSpPr>
          <p:nvPr>
            <p:ph idx="1"/>
          </p:nvPr>
        </p:nvSpPr>
        <p:spPr>
          <a:xfrm>
            <a:off x="109182" y="259307"/>
            <a:ext cx="8925636" cy="6462170"/>
          </a:xfrm>
        </p:spPr>
        <p:txBody>
          <a:bodyPr>
            <a:normAutofit fontScale="62500" lnSpcReduction="20000"/>
          </a:bodyPr>
          <a:lstStyle/>
          <a:p>
            <a:pPr algn="just">
              <a:lnSpc>
                <a:spcPct val="150000"/>
              </a:lnSpc>
              <a:spcAft>
                <a:spcPts val="800"/>
              </a:spcAft>
            </a:pPr>
            <a:r>
              <a:rPr lang="el-GR" sz="2300" dirty="0">
                <a:effectLst/>
                <a:latin typeface="Calibri" panose="020F0502020204030204" pitchFamily="34" charset="0"/>
                <a:ea typeface="Times New Roman" panose="02020603050405020304" pitchFamily="18" charset="0"/>
                <a:cs typeface="Calibri" panose="020F0502020204030204" pitchFamily="34" charset="0"/>
              </a:rPr>
              <a:t>Τα βασικά χαρακτηριστικά της εργασιακής κατάρτισης περιλαμβάνουν:</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Συνδυασμό ενδοσχολικών εμπειριών με εμπειρίες στην κοινότητα, σύμφωνες με  τις ικανότητές τους  και πρακτικές μαθησιακές  εμπειρίες  σε θέσεις της τοπικής αγοράς εργασίας (π.χ. επιλογές απασχόλησης  κατ’ απαίτηση)</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Σύνδεση  των μαθητών με την μεταδευτεροβάθμια εκπαίδευση ή και απασχόληση μέσω επισκέψεων στους αντίστοιχους χώρους, καθώς και με υπηρεσίες υποστήριξης ενηλίκων </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Παροχή ευκαιριών για απόκτηση πιστοποιητικών ειδίκευσης σε συγκεκριμένους τομείς εργασίας (π.χ. πιστοποιημένος βοηθός νοσηλευτικής, συγκολλητής, χειριστής τροφίμων)</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Συνεργασία με επιχειρήσεις για την κατάρτιση σχετικών προγραμμάτων σπουδών</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Συμβουλευτική μαθητών για τον σχεδιασμό της εργασιακής τους κατάρτισης, η οποία όμως ευθυγραμμίζεται με τις προτιμήσεις, τα ενδιαφέροντα, τις ανάγκες και τις δεξιότητές τους</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Διευκόλυνση της εργασιακής κατάρτισης, μέσω εθελοντικής εργασίας, παρακολούθησης συγκεκριμένης εργασίας, διερεύνησης, μαθητείας ή πρακτικής άσκησης</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2300" i="1" dirty="0">
                <a:effectLst/>
                <a:latin typeface="Calibri" panose="020F0502020204030204" pitchFamily="34" charset="0"/>
                <a:ea typeface="Times New Roman" panose="02020603050405020304" pitchFamily="18" charset="0"/>
                <a:cs typeface="Calibri" panose="020F0502020204030204" pitchFamily="34" charset="0"/>
              </a:rPr>
              <a:t>Διδασκαλία κοινωνικών εργασιακών δεξιοτήτων (π.χ. επίλυση προβλημάτων, επικοινωνία με τοπικές αρχές, απόκριση σε ανατροφοδότηση, προθυμία) και ειδικές εργασιακές δεξιότητες (π.χ. γραφείου, χειρισμού μηχανημάτων).</a:t>
            </a:r>
            <a:endParaRPr lang="el-GR" sz="23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68287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96D6E19-5B02-4FC2-BC38-837AB75E9890}"/>
              </a:ext>
            </a:extLst>
          </p:cNvPr>
          <p:cNvSpPr>
            <a:spLocks noGrp="1"/>
          </p:cNvSpPr>
          <p:nvPr>
            <p:ph type="sldNum" sz="quarter" idx="12"/>
          </p:nvPr>
        </p:nvSpPr>
        <p:spPr/>
        <p:txBody>
          <a:bodyPr/>
          <a:lstStyle/>
          <a:p>
            <a:fld id="{34D980EC-6CBC-42F5-A94B-1BCFCEFA1BE0}" type="slidenum">
              <a:rPr lang="en-US" smtClean="0"/>
              <a:pPr/>
              <a:t>4</a:t>
            </a:fld>
            <a:endParaRPr lang="en-US"/>
          </a:p>
        </p:txBody>
      </p:sp>
      <p:sp>
        <p:nvSpPr>
          <p:cNvPr id="3" name="Θέση περιεχομένου 2">
            <a:extLst>
              <a:ext uri="{FF2B5EF4-FFF2-40B4-BE49-F238E27FC236}">
                <a16:creationId xmlns:a16="http://schemas.microsoft.com/office/drawing/2014/main" id="{60072335-7996-4520-A119-EB1A7ACA5C65}"/>
              </a:ext>
            </a:extLst>
          </p:cNvPr>
          <p:cNvSpPr>
            <a:spLocks noGrp="1"/>
          </p:cNvSpPr>
          <p:nvPr>
            <p:ph idx="1"/>
          </p:nvPr>
        </p:nvSpPr>
        <p:spPr>
          <a:xfrm>
            <a:off x="622943" y="259307"/>
            <a:ext cx="7661247" cy="6233567"/>
          </a:xfrm>
        </p:spPr>
        <p:txBody>
          <a:bodyPr>
            <a:normAutofit/>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Ωστόσο, παρά τις νομοθετικές διατάξεις για τη χρήση στρατηγικών,  οι οποίες αποδεδειγμένα έχουν βρεθεί να είναι αποτελεσματικές βάσει επιστημονικής έρευνας, το Αμερικανικό εκπαιδευτικό σύστημα συνεχίζει να παρουσιάζει ανομοιογένεια ως προς την αποτελεσματικότητα των εκπαιδευτικών του πρακτικών για τους μαθητές με αναπηρίες. Οι Mazzotti και Chang (2018) αναφέρουν ότι, τα ποσοστά απασχόλησης  για τους  νέους με αναπηρίες είναι χαμηλότερα σε σχέση με τους συνομηλίκους τους και ότι οι νέοι με διαταραχές στο φάσμα του αυτισμού, νοητικές αναπηρίες ή και πολλαπλές αναπηρίες είναι λιγότερο πιθανό να είναι προετοιμασμένοι για την μετάβαση στην ενήλικη ζωή. Ο πρωταρχικός σκοπός της ειδικής εκπαίδευσης είναι να εφοδιάσει με τις  απαραίτητες γνώσεις, δεξιότητες και ικανότητες τους μαθητές με αναπηρίες, ώστε να μεταβούν  επιτυχώς από το γυμνάσιο στην αυτόνομη κοινωνική συμμετοχή και την οικονομική αυτάρκεια μέσω της εργασίας. Συνεπώς, η υποστήριξη της μετάβασης στην αγορά εργασίας για αυτά τα άτομα, καθίσταται αναγκαία.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56317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3C6334-093F-F6DE-CBB3-C02632B9FC96}"/>
              </a:ext>
            </a:extLst>
          </p:cNvPr>
          <p:cNvSpPr>
            <a:spLocks noGrp="1"/>
          </p:cNvSpPr>
          <p:nvPr>
            <p:ph type="sldNum" sz="quarter" idx="12"/>
          </p:nvPr>
        </p:nvSpPr>
        <p:spPr/>
        <p:txBody>
          <a:bodyPr/>
          <a:lstStyle/>
          <a:p>
            <a:fld id="{34D980EC-6CBC-42F5-A94B-1BCFCEFA1BE0}" type="slidenum">
              <a:rPr lang="en-US" smtClean="0"/>
              <a:pPr/>
              <a:t>40</a:t>
            </a:fld>
            <a:endParaRPr lang="en-US"/>
          </a:p>
        </p:txBody>
      </p:sp>
      <p:sp>
        <p:nvSpPr>
          <p:cNvPr id="3" name="Content Placeholder 2">
            <a:extLst>
              <a:ext uri="{FF2B5EF4-FFF2-40B4-BE49-F238E27FC236}">
                <a16:creationId xmlns:a16="http://schemas.microsoft.com/office/drawing/2014/main" id="{6965AE42-8BC7-CF1A-1EAC-CE3C7F6758F6}"/>
              </a:ext>
            </a:extLst>
          </p:cNvPr>
          <p:cNvSpPr>
            <a:spLocks noGrp="1"/>
          </p:cNvSpPr>
          <p:nvPr>
            <p:ph idx="1"/>
          </p:nvPr>
        </p:nvSpPr>
        <p:spPr>
          <a:xfrm>
            <a:off x="1105469" y="436729"/>
            <a:ext cx="7724632" cy="6155140"/>
          </a:xfrm>
        </p:spPr>
        <p:txBody>
          <a:bodyPr>
            <a:normAutofit/>
          </a:bodyPr>
          <a:lstStyle/>
          <a:p>
            <a:r>
              <a:rPr lang="el-GR" dirty="0">
                <a:effectLst/>
                <a:latin typeface="Calibri" panose="020F0502020204030204" pitchFamily="34" charset="0"/>
                <a:ea typeface="Times New Roman" panose="02020603050405020304" pitchFamily="18" charset="0"/>
                <a:cs typeface="Calibri" panose="020F0502020204030204" pitchFamily="34" charset="0"/>
              </a:rPr>
              <a:t>Σε έρευνα του Test και των συνεργατών του (2009a), η επαγγελματική εκπαίδευση αναδείχθηκε ως ο πιο κοινός Προβλεπτικός Παράγοντας σχετικός με την αμειβόμενη απασχόληση για τους μαθητές με αναπηρίες. Επιπλέον, μεταξύ των 42 μεταβλητών, οι οποίες αποτελούσαν τις κατηγορίες Προβλεπτικών Παραγόντων, η συνηθέστερη μεταβλητή πρόβλεψης ήταν η συμμετοχή σε μαθήματα επαγγελματικής εκπαίδευσης, ακολουθούμενη από: </a:t>
            </a:r>
            <a:r>
              <a:rPr lang="el-GR" i="1" dirty="0">
                <a:effectLst/>
                <a:latin typeface="Calibri" panose="020F0502020204030204" pitchFamily="34" charset="0"/>
                <a:ea typeface="Times New Roman" panose="02020603050405020304" pitchFamily="18" charset="0"/>
                <a:cs typeface="Calibri" panose="020F0502020204030204" pitchFamily="34" charset="0"/>
              </a:rPr>
              <a:t>(α) την αποδοχή θέσης εργασίας, με την ολοκλήρωση  της πρακτικής άσκησης, ενώ ο μαθητής ακόμα φοιτά στο σχολείο, (β) την ολοκλήρωση πρακτικής άσκησης,  (γ) την αμειβόμενη εργασία, (δ) την διάρκεια φοίτησης στη γενική εκπαίδευση  και (ε) τις κοινωνικές δεξιότητες.</a:t>
            </a:r>
            <a:r>
              <a:rPr lang="el-GR" dirty="0">
                <a:effectLst/>
                <a:latin typeface="Calibri" panose="020F0502020204030204" pitchFamily="34" charset="0"/>
                <a:ea typeface="Times New Roman" panose="02020603050405020304" pitchFamily="18" charset="0"/>
                <a:cs typeface="Calibri" panose="020F0502020204030204" pitchFamily="34" charset="0"/>
              </a:rPr>
              <a:t> Ο Baer  και οι συνεργάτες του (2017), αναλύοντας τα ερευνητικά δεδομένα δεκαετίας, διαπίστωσαν ότι η ταυτόχρονη συμμετοχή σε τάξεις γενικής και επαγγελματικής εκπαίδευσης (διάρκεια συμμετοχής μεγαλύτερη από το 80% της σχολικής ημέρας), καθώς και η θεωρητική εκπαίδευση προέβλεπαν εργασία πλήρους απασχόλησης για αποφοίτους με μέτριες, αλλά και πιο σοβαρές αναπηρίες.</a:t>
            </a:r>
            <a:endParaRPr lang="el-GR" dirty="0"/>
          </a:p>
        </p:txBody>
      </p:sp>
    </p:spTree>
    <p:extLst>
      <p:ext uri="{BB962C8B-B14F-4D97-AF65-F5344CB8AC3E}">
        <p14:creationId xmlns:p14="http://schemas.microsoft.com/office/powerpoint/2010/main" val="38662513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5D1F92-4426-7F09-9D2C-D02E000463DC}"/>
              </a:ext>
            </a:extLst>
          </p:cNvPr>
          <p:cNvSpPr>
            <a:spLocks noGrp="1"/>
          </p:cNvSpPr>
          <p:nvPr>
            <p:ph type="sldNum" sz="quarter" idx="12"/>
          </p:nvPr>
        </p:nvSpPr>
        <p:spPr/>
        <p:txBody>
          <a:bodyPr/>
          <a:lstStyle/>
          <a:p>
            <a:fld id="{34D980EC-6CBC-42F5-A94B-1BCFCEFA1BE0}" type="slidenum">
              <a:rPr lang="en-US" smtClean="0"/>
              <a:pPr/>
              <a:t>41</a:t>
            </a:fld>
            <a:endParaRPr lang="en-US"/>
          </a:p>
        </p:txBody>
      </p:sp>
      <p:sp>
        <p:nvSpPr>
          <p:cNvPr id="3" name="Content Placeholder 2">
            <a:extLst>
              <a:ext uri="{FF2B5EF4-FFF2-40B4-BE49-F238E27FC236}">
                <a16:creationId xmlns:a16="http://schemas.microsoft.com/office/drawing/2014/main" id="{33CF74DB-08BC-CBFF-2955-216D7A27B799}"/>
              </a:ext>
            </a:extLst>
          </p:cNvPr>
          <p:cNvSpPr>
            <a:spLocks noGrp="1"/>
          </p:cNvSpPr>
          <p:nvPr>
            <p:ph idx="1"/>
          </p:nvPr>
        </p:nvSpPr>
        <p:spPr>
          <a:xfrm>
            <a:off x="1594529" y="545911"/>
            <a:ext cx="6920821" cy="5631054"/>
          </a:xfrm>
        </p:spPr>
        <p:txBody>
          <a:bodyPr>
            <a:normAutofit fontScale="92500"/>
          </a:bodyPr>
          <a:lstStyle/>
          <a:p>
            <a:r>
              <a:rPr lang="el-GR" sz="2800" dirty="0">
                <a:effectLst/>
                <a:latin typeface="Calibri" panose="020F0502020204030204" pitchFamily="34" charset="0"/>
                <a:ea typeface="Times New Roman" panose="02020603050405020304" pitchFamily="18" charset="0"/>
                <a:cs typeface="Calibri" panose="020F0502020204030204" pitchFamily="34" charset="0"/>
              </a:rPr>
              <a:t>Τα  παραπάνω αποτελέσματα καταδεικνύουν μια ισχυρή θετική συσχέτιση μεταξύ της επαγγελματικής εκπαίδευσης και της εργασιακής κατάρτισης, της αυθεντικής εργασιακής εμπειρίας και της επιτυχούς ένταξης στην αγορά εργασίας (Ohio Employment First, 2015. Test et al., 2009a). Επιπλέον, αυτός ο τύπος εκπαίδευσης είναι μια θεμελιώδης γέφυρα για αυθεντικές μαθησιακές εμπειρίες, οι οποίες παρέχουν στους μαθητές ευκαιρίες να αλληλοεπιδράσουν με επαγγελματίες  σε χώρους εργασίας, ώστε να αναπτύξουν και να εξασκήσουν δεξιότητες,  οι οποίες  απαιτούνται για την αμειβόμενη απασχόληση.</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22752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2D31C6-85D4-D671-10AA-FB2929CF92CF}"/>
              </a:ext>
            </a:extLst>
          </p:cNvPr>
          <p:cNvSpPr>
            <a:spLocks noGrp="1"/>
          </p:cNvSpPr>
          <p:nvPr>
            <p:ph type="sldNum" sz="quarter" idx="12"/>
          </p:nvPr>
        </p:nvSpPr>
        <p:spPr/>
        <p:txBody>
          <a:bodyPr/>
          <a:lstStyle/>
          <a:p>
            <a:fld id="{34D980EC-6CBC-42F5-A94B-1BCFCEFA1BE0}" type="slidenum">
              <a:rPr lang="en-US" smtClean="0"/>
              <a:pPr/>
              <a:t>42</a:t>
            </a:fld>
            <a:endParaRPr lang="en-US"/>
          </a:p>
        </p:txBody>
      </p:sp>
      <p:sp>
        <p:nvSpPr>
          <p:cNvPr id="3" name="Content Placeholder 2">
            <a:extLst>
              <a:ext uri="{FF2B5EF4-FFF2-40B4-BE49-F238E27FC236}">
                <a16:creationId xmlns:a16="http://schemas.microsoft.com/office/drawing/2014/main" id="{3EBF5367-6D24-37EB-7735-0D654A034108}"/>
              </a:ext>
            </a:extLst>
          </p:cNvPr>
          <p:cNvSpPr>
            <a:spLocks noGrp="1"/>
          </p:cNvSpPr>
          <p:nvPr>
            <p:ph idx="1"/>
          </p:nvPr>
        </p:nvSpPr>
        <p:spPr>
          <a:xfrm>
            <a:off x="900753" y="341195"/>
            <a:ext cx="7983940" cy="6250674"/>
          </a:xfrm>
        </p:spPr>
        <p:txBody>
          <a:bodyPr>
            <a:normAutofit fontScale="92500"/>
          </a:bodyPr>
          <a:lstStyle/>
          <a:p>
            <a:pPr algn="just">
              <a:lnSpc>
                <a:spcPct val="150000"/>
              </a:lnSpc>
              <a:spcAft>
                <a:spcPts val="800"/>
              </a:spcAft>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Εργασιακές Εμπειρίες στην Κοινότητα</a:t>
            </a:r>
            <a:r>
              <a:rPr lang="el-GR" sz="1800" i="1" dirty="0">
                <a:effectLst/>
                <a:latin typeface="Calibri" panose="020F0502020204030204" pitchFamily="34" charset="0"/>
                <a:ea typeface="Times New Roman" panose="02020603050405020304" pitchFamily="18" charset="0"/>
                <a:cs typeface="Calibri" panose="020F0502020204030204" pitchFamily="34" charset="0"/>
              </a:rPr>
              <a:t>.</a:t>
            </a:r>
            <a:r>
              <a:rPr lang="el-GR" sz="1800" dirty="0">
                <a:effectLst/>
                <a:latin typeface="Calibri" panose="020F0502020204030204" pitchFamily="34" charset="0"/>
                <a:ea typeface="Times New Roman" panose="02020603050405020304" pitchFamily="18" charset="0"/>
                <a:cs typeface="Calibri" panose="020F0502020204030204" pitchFamily="34" charset="0"/>
              </a:rPr>
              <a:t> Η εργασιακή εμπειρία ορίζεται ως εκείνη η δραστηριότητα που τοποθετεί τον μαθητή σε έναν αυθεντικό χώρο εργασίας και περιλαμβάνει παρατήρηση και δοκιμή συγκεκριμένης εργασίας, αμειβόμενη ή μη αμειβόμενη πρακτική άσκηση, μαθητεία και αμειβόμενη απασχόληση. Η αμειβόμενη απασχόληση μπορεί να περιλαμβάνει υπάρχουσες τυπικές θέσεις εργασίας σε μια εταιρεία/οργανισμό ή εξατομικευμένες θέσεις εργασίες σε συνεννόηση με τον εργοδότη, αλλά οι τελευταίες σχεδόν πάντα προσφέρουν  μειωμένη αμοιβή, η οποία καταβάλλεται απευθείας στο άτομο (Rowe et al., 2015). Τα βασικά χαρακτηριστικά της αμειβόμενης απασχόλησης και της εργασιακής εμπειρίας περιλαμβάνουν: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ευκαιριών για συμμετοχή στις προαναφερθείσες δραστηριότητες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διδασκαλίας κοινωνικών δεξιοτήτων, επαγγελματικών δεξιοτήτων, χρήση μεταφορικών μέσων, απόκτηση εργασίας, καθώς  και διατήρησής της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Σύνδεση μαθητών με κατάλληλες υπηρεσίες ενηλίκων και οργανισμούς της κοινότητας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123668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C0F13F-FA04-FAD4-D124-5FA44EA8507F}"/>
              </a:ext>
            </a:extLst>
          </p:cNvPr>
          <p:cNvSpPr>
            <a:spLocks noGrp="1"/>
          </p:cNvSpPr>
          <p:nvPr>
            <p:ph type="sldNum" sz="quarter" idx="12"/>
          </p:nvPr>
        </p:nvSpPr>
        <p:spPr/>
        <p:txBody>
          <a:bodyPr/>
          <a:lstStyle/>
          <a:p>
            <a:fld id="{34D980EC-6CBC-42F5-A94B-1BCFCEFA1BE0}" type="slidenum">
              <a:rPr lang="en-US" smtClean="0"/>
              <a:pPr/>
              <a:t>43</a:t>
            </a:fld>
            <a:endParaRPr lang="en-US"/>
          </a:p>
        </p:txBody>
      </p:sp>
      <p:sp>
        <p:nvSpPr>
          <p:cNvPr id="3" name="Content Placeholder 2">
            <a:extLst>
              <a:ext uri="{FF2B5EF4-FFF2-40B4-BE49-F238E27FC236}">
                <a16:creationId xmlns:a16="http://schemas.microsoft.com/office/drawing/2014/main" id="{A86C1423-FA69-4775-0C58-8FD5E32E3EA3}"/>
              </a:ext>
            </a:extLst>
          </p:cNvPr>
          <p:cNvSpPr>
            <a:spLocks noGrp="1"/>
          </p:cNvSpPr>
          <p:nvPr>
            <p:ph idx="1"/>
          </p:nvPr>
        </p:nvSpPr>
        <p:spPr>
          <a:xfrm>
            <a:off x="1594529" y="136523"/>
            <a:ext cx="6920821" cy="6584954"/>
          </a:xfrm>
        </p:spPr>
        <p:txBody>
          <a:bodyPr/>
          <a:lstStyle/>
          <a:p>
            <a:r>
              <a:rPr lang="el-GR" dirty="0">
                <a:effectLst/>
                <a:latin typeface="Calibri" panose="020F0502020204030204" pitchFamily="34" charset="0"/>
                <a:ea typeface="Times New Roman" panose="02020603050405020304" pitchFamily="18" charset="0"/>
                <a:cs typeface="Calibri" panose="020F0502020204030204" pitchFamily="34" charset="0"/>
              </a:rPr>
              <a:t>Ο Carter και οι συνεργάτες του (2012) διαπίστωσαν ότι, η αμειβόμενη εργασιακή εμπειρία κατά τη διάρκεια της δευτεροβάθμιας εκπαίδευσης συσχετίστηκε σημαντικά με την εύρεση εργασίας στους μαθητές με σοβαρές αναπηρίες (μεταξύ των οποίων και με νοητική αναπηρία), κατά τα πρώτα δύο χρόνια μετά την αποφοίτησή τους. Το εύρημα  αυτό παρέχει στοιχεία για την υποστήριξη της εργασιακής εμπειρίας και της αμειβόμενης απασχόλησης ως Προβλεπόμενοι  Παράγοντες της μετάβασης στην αγορά εργασίας και καταδεικνύει την ανάγκη για Εκπαιδευτική Πολιτική, η οποία θα δίνει έμφαση στην ανάπτυξη αυθεντικών εργασιακών εμπειριών (Carter et al., 2012). Η έρευνα εντόπισε, επίσης, διάφορες σημαντικές μεταβλητές με μέση επίδραση στα αποτελέσματα μετάβασης για μαθητές με σοβαρές αναπηρίες, όπως: </a:t>
            </a:r>
            <a:r>
              <a:rPr lang="el-GR" i="1" dirty="0">
                <a:effectLst/>
                <a:latin typeface="Calibri" panose="020F0502020204030204" pitchFamily="34" charset="0"/>
                <a:ea typeface="Times New Roman" panose="02020603050405020304" pitchFamily="18" charset="0"/>
                <a:cs typeface="Calibri" panose="020F0502020204030204" pitchFamily="34" charset="0"/>
              </a:rPr>
              <a:t>(α) οι γονεϊκές προσδοκίες για την εύρεση εργασίας (p &lt;.001, 0.571), (β) η ικανότητα επικοινωνίας (p &lt;.001, 0.484), (γ) οι δεξιότητες αυτοσυνηγορίας (p &lt;.01, 0.466) και (δ) επίσκεψη σε χώρους εργασίας μακριά από το σπίτι (p &lt;.001, 0.436).</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789698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C78938-ED01-02D3-3EC8-30BAFF16037F}"/>
              </a:ext>
            </a:extLst>
          </p:cNvPr>
          <p:cNvSpPr>
            <a:spLocks noGrp="1"/>
          </p:cNvSpPr>
          <p:nvPr>
            <p:ph type="sldNum" sz="quarter" idx="12"/>
          </p:nvPr>
        </p:nvSpPr>
        <p:spPr/>
        <p:txBody>
          <a:bodyPr/>
          <a:lstStyle/>
          <a:p>
            <a:fld id="{34D980EC-6CBC-42F5-A94B-1BCFCEFA1BE0}" type="slidenum">
              <a:rPr lang="en-US" smtClean="0"/>
              <a:pPr/>
              <a:t>44</a:t>
            </a:fld>
            <a:endParaRPr lang="en-US"/>
          </a:p>
        </p:txBody>
      </p:sp>
      <p:sp>
        <p:nvSpPr>
          <p:cNvPr id="3" name="Content Placeholder 2">
            <a:extLst>
              <a:ext uri="{FF2B5EF4-FFF2-40B4-BE49-F238E27FC236}">
                <a16:creationId xmlns:a16="http://schemas.microsoft.com/office/drawing/2014/main" id="{33526827-5C4E-BF2B-DD60-CC2EC04D175F}"/>
              </a:ext>
            </a:extLst>
          </p:cNvPr>
          <p:cNvSpPr>
            <a:spLocks noGrp="1"/>
          </p:cNvSpPr>
          <p:nvPr>
            <p:ph idx="1"/>
          </p:nvPr>
        </p:nvSpPr>
        <p:spPr>
          <a:xfrm>
            <a:off x="1594529" y="423081"/>
            <a:ext cx="6920821" cy="5753883"/>
          </a:xfrm>
        </p:spPr>
        <p:txBody>
          <a:bodyPr/>
          <a:lstStyle/>
          <a:p>
            <a:r>
              <a:rPr lang="el-GR" sz="2400" dirty="0">
                <a:effectLst/>
                <a:latin typeface="Calibri" panose="020F0502020204030204" pitchFamily="34" charset="0"/>
                <a:ea typeface="Times New Roman" panose="02020603050405020304" pitchFamily="18" charset="0"/>
                <a:cs typeface="Calibri" panose="020F0502020204030204" pitchFamily="34" charset="0"/>
              </a:rPr>
              <a:t>Το </a:t>
            </a:r>
            <a:r>
              <a:rPr lang="el-GR" sz="2400" b="1" dirty="0">
                <a:effectLst/>
                <a:latin typeface="Calibri" panose="020F0502020204030204" pitchFamily="34" charset="0"/>
                <a:ea typeface="Times New Roman" panose="02020603050405020304" pitchFamily="18" charset="0"/>
                <a:cs typeface="Calibri" panose="020F0502020204030204" pitchFamily="34" charset="0"/>
              </a:rPr>
              <a:t>Project SEARCH</a:t>
            </a:r>
            <a:r>
              <a:rPr lang="el-GR" sz="2400" dirty="0">
                <a:effectLst/>
                <a:latin typeface="Calibri" panose="020F0502020204030204" pitchFamily="34" charset="0"/>
                <a:ea typeface="Times New Roman" panose="02020603050405020304" pitchFamily="18" charset="0"/>
                <a:cs typeface="Calibri" panose="020F0502020204030204" pitchFamily="34" charset="0"/>
              </a:rPr>
              <a:t> είναι ένα μοντέλο μετάβασης από το σχολείο στην αγορά εργασίας, όπου οι μαθητές φοιτούν σε ένα επιχειρηματικό περιβάλλον κατά το τελευταίο έτος της δευτεροβάθμιας εκπαίδευσης. Οι μαθητές διαθέτουν  περισσότερο από το 80% της ημέρας τους σε πρακτική άσκηση, η οποία όμως ανταποκρίνεται στα ενδιαφέροντα, τις ικανότητες και τις δεξιότητές τους (Daston et al., 2012). Η υποστήριξη των μαθητών παρέχεται μέσω εκπαιδευτών εργασίας, οι οποίοι συνεργάζονται με τους μαθητές σε εξατομικευμένη βάση για την απόκτηση πρόσθετων δεξιοτήτων απασχόλησης. Ορισμένες ερευνητικές μελέτες και αποτελέσματα του προαναφερθέντος προγράμματος παρέχονται στη διεύθυνση </a:t>
            </a:r>
            <a:r>
              <a:rPr lang="el-GR" sz="2400"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http://projectsearch.us</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688170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2D55B59-E861-788C-B6CB-2EDAF4076AA9}"/>
              </a:ext>
            </a:extLst>
          </p:cNvPr>
          <p:cNvSpPr>
            <a:spLocks noGrp="1"/>
          </p:cNvSpPr>
          <p:nvPr>
            <p:ph type="sldNum" sz="quarter" idx="12"/>
          </p:nvPr>
        </p:nvSpPr>
        <p:spPr/>
        <p:txBody>
          <a:bodyPr/>
          <a:lstStyle/>
          <a:p>
            <a:fld id="{34D980EC-6CBC-42F5-A94B-1BCFCEFA1BE0}" type="slidenum">
              <a:rPr lang="en-US" smtClean="0"/>
              <a:pPr/>
              <a:t>45</a:t>
            </a:fld>
            <a:endParaRPr lang="en-US"/>
          </a:p>
        </p:txBody>
      </p:sp>
      <p:sp>
        <p:nvSpPr>
          <p:cNvPr id="3" name="Content Placeholder 2">
            <a:extLst>
              <a:ext uri="{FF2B5EF4-FFF2-40B4-BE49-F238E27FC236}">
                <a16:creationId xmlns:a16="http://schemas.microsoft.com/office/drawing/2014/main" id="{51316151-4214-863D-F50C-DFF1D3C70976}"/>
              </a:ext>
            </a:extLst>
          </p:cNvPr>
          <p:cNvSpPr>
            <a:spLocks noGrp="1"/>
          </p:cNvSpPr>
          <p:nvPr>
            <p:ph idx="1"/>
          </p:nvPr>
        </p:nvSpPr>
        <p:spPr>
          <a:xfrm>
            <a:off x="968991" y="354843"/>
            <a:ext cx="7956645" cy="6366634"/>
          </a:xfrm>
        </p:spPr>
        <p:txBody>
          <a:bodyPr>
            <a:normAutofit fontScale="92500" lnSpcReduction="20000"/>
          </a:bodyPr>
          <a:lstStyle/>
          <a:p>
            <a:pPr algn="just">
              <a:lnSpc>
                <a:spcPct val="150000"/>
              </a:lnSpc>
              <a:spcAft>
                <a:spcPts val="800"/>
              </a:spcAft>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Ανεξάρτητη Διαβίωση και Κοινωνικο-συναισθηματικές Δεξιότητες</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H</a:t>
            </a:r>
            <a:r>
              <a:rPr lang="el-GR" sz="1800" dirty="0">
                <a:effectLst/>
                <a:latin typeface="Calibri" panose="020F0502020204030204" pitchFamily="34" charset="0"/>
                <a:ea typeface="Times New Roman" panose="02020603050405020304" pitchFamily="18" charset="0"/>
                <a:cs typeface="Calibri" panose="020F0502020204030204" pitchFamily="34" charset="0"/>
              </a:rPr>
              <a:t> Rowe και οι συνεργάτες της (2015, σελ.121) ορίζουν τις δεξιότητες αυτο-φροντίδας /ανεξάρτητης διαβίωσης ως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«δεξιότητες απαραίτητες για τη διαχείριση της προσωπικής φροντίδας, την καθημερινή ανεξάρτητη διαβίωση, συμπεριλαμβανομένων και των δεξιοτήτων διαχείρισης διαπροσωπικών σχέσεων, καθώς και των δεξιοτήτων οικονομικής διαχείρισης και αυτοδιαχείρισης των αναγκών υγειονομικής περίθαλψης και ευεξίας».</a:t>
            </a:r>
            <a:r>
              <a:rPr lang="el-GR" sz="1800" dirty="0">
                <a:effectLst/>
                <a:latin typeface="Calibri" panose="020F0502020204030204" pitchFamily="34" charset="0"/>
                <a:ea typeface="Times New Roman" panose="02020603050405020304" pitchFamily="18" charset="0"/>
                <a:cs typeface="Calibri" panose="020F0502020204030204" pitchFamily="34" charset="0"/>
              </a:rPr>
              <a:t> Τα βασικά χαρακτηριστικά ενός επιτυχημένου προγράμματος δεξιοτήτων ανεξάρτητης διαβίωσης περιλαμβάνουν: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Διδασκαλία δεξιοτήτων αυτοπροσδιορισμού, πολιτειότητας και σχέσεων με την κοινότητα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Σύνδεση ακαδημαϊκών δεξιοτήτων με στόχους εργασιακής μετάβασης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υπηρεσιών μετάβασης στους μαθητές για την επίτευξη επαγγελματικών μεταδευτεροβάθμιων στόχων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Αξιολόγηση επίτευξης δεξιοτήτων, διατήρησης και γενίκευσης σε όλα τα πλαίσια (</a:t>
            </a:r>
            <a:r>
              <a:rPr lang="en-GB" sz="1800" i="1" dirty="0">
                <a:effectLst/>
                <a:latin typeface="Calibri" panose="020F0502020204030204" pitchFamily="34" charset="0"/>
                <a:ea typeface="Times New Roman" panose="02020603050405020304" pitchFamily="18" charset="0"/>
                <a:cs typeface="Calibri" panose="020F0502020204030204" pitchFamily="34" charset="0"/>
              </a:rPr>
              <a:t>Rowe et al</a:t>
            </a:r>
            <a:r>
              <a:rPr lang="el-GR" sz="1800" i="1" dirty="0">
                <a:effectLst/>
                <a:latin typeface="Calibri" panose="020F0502020204030204" pitchFamily="34" charset="0"/>
                <a:ea typeface="Times New Roman" panose="02020603050405020304" pitchFamily="18" charset="0"/>
                <a:cs typeface="Calibri" panose="020F0502020204030204" pitchFamily="34" charset="0"/>
              </a:rPr>
              <a:t>.,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823465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8CF61A-78A9-86CB-3CAA-DC4A07D446CE}"/>
              </a:ext>
            </a:extLst>
          </p:cNvPr>
          <p:cNvSpPr>
            <a:spLocks noGrp="1"/>
          </p:cNvSpPr>
          <p:nvPr>
            <p:ph type="sldNum" sz="quarter" idx="12"/>
          </p:nvPr>
        </p:nvSpPr>
        <p:spPr/>
        <p:txBody>
          <a:bodyPr/>
          <a:lstStyle/>
          <a:p>
            <a:fld id="{34D980EC-6CBC-42F5-A94B-1BCFCEFA1BE0}" type="slidenum">
              <a:rPr lang="en-US" smtClean="0"/>
              <a:pPr/>
              <a:t>46</a:t>
            </a:fld>
            <a:endParaRPr lang="en-US"/>
          </a:p>
        </p:txBody>
      </p:sp>
      <p:sp>
        <p:nvSpPr>
          <p:cNvPr id="3" name="Content Placeholder 2">
            <a:extLst>
              <a:ext uri="{FF2B5EF4-FFF2-40B4-BE49-F238E27FC236}">
                <a16:creationId xmlns:a16="http://schemas.microsoft.com/office/drawing/2014/main" id="{849F6EA3-FF67-F700-F3D2-5BDB2A834729}"/>
              </a:ext>
            </a:extLst>
          </p:cNvPr>
          <p:cNvSpPr>
            <a:spLocks noGrp="1"/>
          </p:cNvSpPr>
          <p:nvPr>
            <p:ph idx="1"/>
          </p:nvPr>
        </p:nvSpPr>
        <p:spPr>
          <a:xfrm>
            <a:off x="832513" y="464025"/>
            <a:ext cx="8011236" cy="6257452"/>
          </a:xfrm>
        </p:spPr>
        <p:txBody>
          <a:bodyPr>
            <a:normAutofit fontScale="85000" lnSpcReduction="10000"/>
          </a:bodyPr>
          <a:lstStyle/>
          <a:p>
            <a:pPr algn="just">
              <a:lnSpc>
                <a:spcPct val="150000"/>
              </a:lnSpc>
              <a:spcAft>
                <a:spcPts val="800"/>
              </a:spcAft>
            </a:pPr>
            <a:r>
              <a:rPr lang="el-GR" sz="1800" b="1" i="1" dirty="0">
                <a:effectLst/>
                <a:latin typeface="Calibri" panose="020F0502020204030204" pitchFamily="34" charset="0"/>
                <a:ea typeface="Times New Roman" panose="02020603050405020304" pitchFamily="18" charset="0"/>
                <a:cs typeface="Calibri" panose="020F0502020204030204" pitchFamily="34" charset="0"/>
              </a:rPr>
              <a:t>Συνεργατικά Δίκτυα για την Υποστήριξη των Μαθητών</a:t>
            </a:r>
            <a:r>
              <a:rPr lang="el-GR" sz="1800" b="1" dirty="0">
                <a:effectLst/>
                <a:latin typeface="Calibri" panose="020F0502020204030204" pitchFamily="34" charset="0"/>
                <a:ea typeface="Times New Roman" panose="02020603050405020304" pitchFamily="18" charset="0"/>
                <a:cs typeface="Calibri" panose="020F0502020204030204" pitchFamily="34" charset="0"/>
              </a:rPr>
              <a:t>. </a:t>
            </a:r>
            <a:r>
              <a:rPr lang="el-GR" sz="1800" dirty="0">
                <a:effectLst/>
                <a:latin typeface="Calibri" panose="020F0502020204030204" pitchFamily="34" charset="0"/>
                <a:ea typeface="Times New Roman" panose="02020603050405020304" pitchFamily="18" charset="0"/>
                <a:cs typeface="Calibri" panose="020F0502020204030204" pitchFamily="34" charset="0"/>
              </a:rPr>
              <a:t>Η υποστήριξη των μαθητών ορίζεται ως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«ένα δίκτυο ατόμων (π.χ. οικογένεια, φίλοι, εκπαιδευτικοί και  υπηρεσίες ενηλίκων) που παρέχουν υπηρεσίες και πόρους σε πολλαπλά περιβάλλοντα, ώστε να προετοιμάσουν τους μαθητές να επιτύχουν στην διαδικασία της μετάβασης και τους μεταδευτεροβάθμιους στόχους τους, σύμφωνα με τις προτιμήσεις,  τα ενδιαφέροντα και  τις ανάγκες τους»</a:t>
            </a:r>
            <a:r>
              <a:rPr lang="el-GR" sz="1800" dirty="0">
                <a:effectLst/>
                <a:latin typeface="Calibri" panose="020F0502020204030204" pitchFamily="34" charset="0"/>
                <a:ea typeface="Times New Roman" panose="02020603050405020304" pitchFamily="18" charset="0"/>
                <a:cs typeface="Calibri" panose="020F0502020204030204" pitchFamily="34" charset="0"/>
              </a:rPr>
              <a:t> (Rowe et al., 2015, σελ.123). Τα βασικά χαρακτηριστικά της υποστήριξης των μαθητών περιλαμβάνουν: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Ανάπτυξη και διατήρηση σχολικών και κοινοτικών δικτύων, τα οποία θα βοηθήσουν τους μαθητές να επιτύχουν τους μεταδευτεροβάθμιους στόχους τους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Σύνδεση μαθητών με άτομα, τα οποία μπορούν να παρέχουν βοήθεια στη χρήση υποστηρικτικής τεχνολογίας, στην οικονομική διαχείριση και στις διασυνδέσεις με τις υπηρεσίες ενηλίκων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Παροχή ευκαιριών για ουσιαστική συμμετοχή στην κοινότητα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l-GR" sz="1800" i="1" dirty="0">
                <a:effectLst/>
                <a:latin typeface="Calibri" panose="020F0502020204030204" pitchFamily="34" charset="0"/>
                <a:ea typeface="Times New Roman" panose="02020603050405020304" pitchFamily="18" charset="0"/>
                <a:cs typeface="Calibri" panose="020F0502020204030204" pitchFamily="34" charset="0"/>
              </a:rPr>
              <a:t>Αξιολόγηση των προτιμήσεων και των αναγκών μετάβασης (Rowe et al.,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800" dirty="0">
                <a:effectLst/>
                <a:latin typeface="Calibri" panose="020F0502020204030204" pitchFamily="34" charset="0"/>
                <a:ea typeface="Times New Roman" panose="02020603050405020304" pitchFamily="18" charset="0"/>
                <a:cs typeface="Calibri" panose="020F0502020204030204" pitchFamily="34" charset="0"/>
              </a:rPr>
              <a:t>Παράλληλα, ο </a:t>
            </a:r>
            <a:r>
              <a:rPr lang="en-US" sz="1800" dirty="0">
                <a:effectLst/>
                <a:latin typeface="Calibri" panose="020F0502020204030204" pitchFamily="34" charset="0"/>
                <a:ea typeface="Times New Roman" panose="02020603050405020304" pitchFamily="18" charset="0"/>
                <a:cs typeface="Calibri" panose="020F0502020204030204" pitchFamily="34" charset="0"/>
              </a:rPr>
              <a:t>Test</a:t>
            </a:r>
            <a:r>
              <a:rPr lang="el-GR" sz="1800" dirty="0">
                <a:effectLst/>
                <a:latin typeface="Calibri" panose="020F0502020204030204" pitchFamily="34" charset="0"/>
                <a:ea typeface="Times New Roman" panose="02020603050405020304" pitchFamily="18" charset="0"/>
                <a:cs typeface="Calibri" panose="020F0502020204030204" pitchFamily="34" charset="0"/>
              </a:rPr>
              <a:t> και οι συνεργάτες του (2009a) κατέδειξαν την υποστήριξη των μαθητών ως έναν από τους τέσσερις Προβλεπτικούς Παράγοντες, ο οποίος επιδρά θετικά στην εκπαίδευση, στην απασχόληση και στην ανεξάρτητη διαβίωση μετά την αποφοίτησή τους.</a:t>
            </a:r>
            <a:endParaRPr lang="el-GR" dirty="0"/>
          </a:p>
        </p:txBody>
      </p:sp>
    </p:spTree>
    <p:extLst>
      <p:ext uri="{BB962C8B-B14F-4D97-AF65-F5344CB8AC3E}">
        <p14:creationId xmlns:p14="http://schemas.microsoft.com/office/powerpoint/2010/main" val="41517601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55532C-1268-5F38-E729-65D1A5A3F86B}"/>
              </a:ext>
            </a:extLst>
          </p:cNvPr>
          <p:cNvSpPr>
            <a:spLocks noGrp="1"/>
          </p:cNvSpPr>
          <p:nvPr>
            <p:ph type="sldNum" sz="quarter" idx="12"/>
          </p:nvPr>
        </p:nvSpPr>
        <p:spPr/>
        <p:txBody>
          <a:bodyPr/>
          <a:lstStyle/>
          <a:p>
            <a:fld id="{34D980EC-6CBC-42F5-A94B-1BCFCEFA1BE0}" type="slidenum">
              <a:rPr lang="en-US" smtClean="0"/>
              <a:pPr/>
              <a:t>47</a:t>
            </a:fld>
            <a:endParaRPr lang="en-US"/>
          </a:p>
        </p:txBody>
      </p:sp>
      <p:sp>
        <p:nvSpPr>
          <p:cNvPr id="3" name="Content Placeholder 2">
            <a:extLst>
              <a:ext uri="{FF2B5EF4-FFF2-40B4-BE49-F238E27FC236}">
                <a16:creationId xmlns:a16="http://schemas.microsoft.com/office/drawing/2014/main" id="{75198AC7-3729-2FBC-E825-9370BD5DECCA}"/>
              </a:ext>
            </a:extLst>
          </p:cNvPr>
          <p:cNvSpPr>
            <a:spLocks noGrp="1"/>
          </p:cNvSpPr>
          <p:nvPr>
            <p:ph idx="1"/>
          </p:nvPr>
        </p:nvSpPr>
        <p:spPr>
          <a:xfrm>
            <a:off x="1594529" y="313899"/>
            <a:ext cx="6920821" cy="5863065"/>
          </a:xfrm>
        </p:spPr>
        <p:txBody>
          <a:bodyPr>
            <a:normAutofit fontScale="92500" lnSpcReduction="10000"/>
          </a:bodyPr>
          <a:lstStyle/>
          <a:p>
            <a:r>
              <a:rPr lang="el-GR" sz="1800" b="1" i="1" dirty="0">
                <a:effectLst/>
                <a:latin typeface="Calibri" panose="020F0502020204030204" pitchFamily="34" charset="0"/>
                <a:ea typeface="Times New Roman" panose="02020603050405020304" pitchFamily="18" charset="0"/>
                <a:cs typeface="Calibri" panose="020F0502020204030204" pitchFamily="34" charset="0"/>
              </a:rPr>
              <a:t>Τρέχουσες τάσεις για την βελτίωση της μετάβασης των μαθητών με αναπηρία στην αγορά εργασίας. </a:t>
            </a:r>
            <a:endParaRPr lang="en-US" sz="1800" b="1" i="1" dirty="0">
              <a:effectLst/>
              <a:latin typeface="Calibri" panose="020F0502020204030204" pitchFamily="34" charset="0"/>
              <a:ea typeface="Times New Roman" panose="02020603050405020304" pitchFamily="18" charset="0"/>
              <a:cs typeface="Calibri" panose="020F0502020204030204" pitchFamily="34" charset="0"/>
            </a:endParaRPr>
          </a:p>
          <a:p>
            <a:r>
              <a:rPr lang="el-GR" sz="2400" dirty="0">
                <a:effectLst/>
                <a:latin typeface="Calibri" panose="020F0502020204030204" pitchFamily="34" charset="0"/>
                <a:ea typeface="Times New Roman" panose="02020603050405020304" pitchFamily="18" charset="0"/>
                <a:cs typeface="Calibri" panose="020F0502020204030204" pitchFamily="34" charset="0"/>
              </a:rPr>
              <a:t>Για την επιτυχή μετάβαση των μαθητών με νοητική αναπηρία στην ενήλικη ζωή, ο Baer και οι συνεργάτες του (2017)  προτείνουν τα σχολεία: </a:t>
            </a:r>
            <a:r>
              <a:rPr lang="el-GR" sz="2400" i="1" dirty="0">
                <a:effectLst/>
                <a:latin typeface="Calibri" panose="020F0502020204030204" pitchFamily="34" charset="0"/>
                <a:ea typeface="Times New Roman" panose="02020603050405020304" pitchFamily="18" charset="0"/>
                <a:cs typeface="Calibri" panose="020F0502020204030204" pitchFamily="34" charset="0"/>
              </a:rPr>
              <a:t>1) να συλλέγουν δεδομένα σχετικά με τα ποσοστά αποφοίτησης και σχολικής διαρροής, τους στόχους των μαθητών  μετά την αποφοίτησή τους από το σχολείο, τις αξιολογήσεις μετάβασης, τα  προγράμματα σπουδών  και των προσφερόμενων υπηρεσιών από το εκπαιδευτικό σύστημα, (2) να εντοπίζουν και να ιεραρχούν ερευνητικά Τεκμηριωμένους Προβλεπτικούς Παράγοντες επιτυχούς μετάβασης, (3) να ερευνούν και να καθορίζουν ερευνητικά Τεκμηριωμένες Πρακτικές που προωθούν την μετάβαση στην αγορά εργασίας, την εκπαίδευση και την ανεξάρτητη διαβίωση και τέλος (4) να αναπτύσσουν, να εφαρμόζουν και να αξιολογούν ένα σχέδιο δράσης για τη βελτίωση της μετάβασης των μαθητών  στην ενήλικη ζωή και κατ’ επέκταση στην αγορά εργασίας.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661580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F8127F4-D302-0E4B-5864-F79D030962E5}"/>
              </a:ext>
            </a:extLst>
          </p:cNvPr>
          <p:cNvSpPr>
            <a:spLocks noGrp="1"/>
          </p:cNvSpPr>
          <p:nvPr>
            <p:ph type="sldNum" sz="quarter" idx="12"/>
          </p:nvPr>
        </p:nvSpPr>
        <p:spPr/>
        <p:txBody>
          <a:bodyPr/>
          <a:lstStyle/>
          <a:p>
            <a:fld id="{34D980EC-6CBC-42F5-A94B-1BCFCEFA1BE0}" type="slidenum">
              <a:rPr lang="en-US" smtClean="0"/>
              <a:pPr/>
              <a:t>48</a:t>
            </a:fld>
            <a:endParaRPr lang="en-US"/>
          </a:p>
        </p:txBody>
      </p:sp>
      <p:sp>
        <p:nvSpPr>
          <p:cNvPr id="3" name="Content Placeholder 2">
            <a:extLst>
              <a:ext uri="{FF2B5EF4-FFF2-40B4-BE49-F238E27FC236}">
                <a16:creationId xmlns:a16="http://schemas.microsoft.com/office/drawing/2014/main" id="{A4F8330E-0361-5188-3EB3-E3F39A22C1CD}"/>
              </a:ext>
            </a:extLst>
          </p:cNvPr>
          <p:cNvSpPr>
            <a:spLocks noGrp="1"/>
          </p:cNvSpPr>
          <p:nvPr>
            <p:ph idx="1"/>
          </p:nvPr>
        </p:nvSpPr>
        <p:spPr>
          <a:xfrm>
            <a:off x="1241946" y="313899"/>
            <a:ext cx="7533563" cy="6305265"/>
          </a:xfrm>
        </p:spPr>
        <p:txBody>
          <a:bodyPr>
            <a:normAutofit/>
          </a:bodyPr>
          <a:lstStyle/>
          <a:p>
            <a:pPr algn="just">
              <a:lnSpc>
                <a:spcPct val="150000"/>
              </a:lnSpc>
              <a:spcAft>
                <a:spcPts val="800"/>
              </a:spcAft>
            </a:pPr>
            <a:r>
              <a:rPr lang="el-GR" sz="1800" dirty="0">
                <a:latin typeface="Calibri" panose="020F0502020204030204" pitchFamily="34" charset="0"/>
                <a:ea typeface="Times New Roman" panose="02020603050405020304" pitchFamily="18" charset="0"/>
                <a:cs typeface="Calibri" panose="020F0502020204030204" pitchFamily="34" charset="0"/>
              </a:rPr>
              <a:t>Σ</a:t>
            </a:r>
            <a:r>
              <a:rPr lang="el-GR" sz="1800" dirty="0">
                <a:effectLst/>
                <a:latin typeface="Calibri" panose="020F0502020204030204" pitchFamily="34" charset="0"/>
                <a:ea typeface="Times New Roman" panose="02020603050405020304" pitchFamily="18" charset="0"/>
                <a:cs typeface="Calibri" panose="020F0502020204030204" pitchFamily="34" charset="0"/>
              </a:rPr>
              <a:t>ύμφωνα με την Kohler και τους συνεργάτες της (2016, σελ.2):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Τις τελευταίες τρεις δεκαετίες, η έρευνα στις πρακτικές μετάβασης έδειξε ότι, η μετάβαση των μαθητών με αναπηρίες στην ενήλικη ζωή βελτιώνεται, όταν οι εκπαιδευτικοί, οι οικογένειες, οι μαθητές, τα μέλη της κοινότητας και οι διάφοροι οργανισμοί συνεργάζονται, ώστε να εφαρμόσουν μια ευρεία προοπτική του σχεδίου μετάβασης, η οποία  αναφέρεται ως εκπαίδευση εστιασμένη στην μετάβαση».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Η επιλογή και η χρήση Ερευνητικά Τεκμηριωμένων Πρακτικών και Προβλεπτικών Παραγόντων που απευθύνονται τόσο σε συστημικές όσο και σε ατομικές ανάγκες, είναι απαραίτητες για τη βελτίωση της επιτυχούς μετάβασης των μαθητών με αναπηρίες. Η διενέργεια αξιολόγησης των υπηρεσιών μετάβασης, οι οποίες παρέχονται στα σχολεία, αλλά και η αξιολόγηση των ατομικών αναγκών του μαθητή είναι προπομποί της βελτίωσης του εκπαιδευτικού συστήματος και της υποστήριξης του ατόμου.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814604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EB4AAA-B0B0-DE31-6853-DD7B68D2292F}"/>
              </a:ext>
            </a:extLst>
          </p:cNvPr>
          <p:cNvSpPr>
            <a:spLocks noGrp="1"/>
          </p:cNvSpPr>
          <p:nvPr>
            <p:ph type="sldNum" sz="quarter" idx="12"/>
          </p:nvPr>
        </p:nvSpPr>
        <p:spPr/>
        <p:txBody>
          <a:bodyPr/>
          <a:lstStyle/>
          <a:p>
            <a:fld id="{34D980EC-6CBC-42F5-A94B-1BCFCEFA1BE0}" type="slidenum">
              <a:rPr lang="en-US" smtClean="0"/>
              <a:pPr/>
              <a:t>49</a:t>
            </a:fld>
            <a:endParaRPr lang="en-US"/>
          </a:p>
        </p:txBody>
      </p:sp>
      <p:sp>
        <p:nvSpPr>
          <p:cNvPr id="3" name="Content Placeholder 2">
            <a:extLst>
              <a:ext uri="{FF2B5EF4-FFF2-40B4-BE49-F238E27FC236}">
                <a16:creationId xmlns:a16="http://schemas.microsoft.com/office/drawing/2014/main" id="{80764582-53D7-AE79-5219-0FB67DAECD12}"/>
              </a:ext>
            </a:extLst>
          </p:cNvPr>
          <p:cNvSpPr>
            <a:spLocks noGrp="1"/>
          </p:cNvSpPr>
          <p:nvPr>
            <p:ph idx="1"/>
          </p:nvPr>
        </p:nvSpPr>
        <p:spPr>
          <a:xfrm>
            <a:off x="1594529" y="1255595"/>
            <a:ext cx="6920821" cy="5465882"/>
          </a:xfrm>
        </p:spPr>
        <p:txBody>
          <a:bodyPr>
            <a:normAutofit/>
          </a:bodyPr>
          <a:lstStyle/>
          <a:p>
            <a:r>
              <a:rPr lang="el-GR" dirty="0">
                <a:effectLst/>
                <a:latin typeface="Calibri" panose="020F0502020204030204" pitchFamily="34" charset="0"/>
                <a:ea typeface="Times New Roman" panose="02020603050405020304" pitchFamily="18" charset="0"/>
                <a:cs typeface="Calibri" panose="020F0502020204030204" pitchFamily="34" charset="0"/>
              </a:rPr>
              <a:t>Αναμφίβολα, εξακολουθεί να υφίσταται η ανάγκη διεξαγωγής υψηλής ποιότητας πειραματικών ερευνών για την κατανόηση, αξιοπιστία και γενίκευση των Τεκμηριωμένων Πρακτικών και Προβλεπτικών Παραγόντων, συμπεριλαμβανομένης της διεξαγωγής διαχρονικών μελετών σε διάφορες κατηγορίες αναπηρίας (Test, 2016). Παρόλο που οι μελέτες συσχέτισης ενέχουν ένα κίνδυνο μεροληψίας και δεν πρέπει να οδηγούν σε αιτιώδη συμπεράσματα, πρόσθετα στοιχεία μπορούν να παρέχουν δεδομένα για περαιτέρω υποστήριξη ή αμφισβήτηση της αποτελεσματικότητας και ιδιαίτερα να διακρίνουν την αποτελεσματικότητα σε πληθυσμούς μαθητών με συγκεκριμένες αναπηρίες (Mazzotti et al., 2016. Test, 2016). Αν και απαιτούνται υψηλής ποιότητας συγχρονικές και διαχρονικές αναλύσεις για τη σύνθεση μιας πιο ολοκληρωμένης κατανόησης των δεδομένων μετάβασης, από την άλλη, είναι αδήριτη ανάγκη να διερευνηθούν οι προσωπικές ιστορίες επιτυχούς μετάβασης των μαθητών, μέσω ποιοτικών δεδομένων. </a:t>
            </a:r>
            <a:endParaRPr lang="el-GR" dirty="0"/>
          </a:p>
        </p:txBody>
      </p:sp>
      <p:sp>
        <p:nvSpPr>
          <p:cNvPr id="4" name="Title 3">
            <a:extLst>
              <a:ext uri="{FF2B5EF4-FFF2-40B4-BE49-F238E27FC236}">
                <a16:creationId xmlns:a16="http://schemas.microsoft.com/office/drawing/2014/main" id="{47174AA3-D9E6-43CC-4823-4FD79944A1A4}"/>
              </a:ext>
            </a:extLst>
          </p:cNvPr>
          <p:cNvSpPr>
            <a:spLocks noGrp="1"/>
          </p:cNvSpPr>
          <p:nvPr>
            <p:ph type="title"/>
          </p:nvPr>
        </p:nvSpPr>
        <p:spPr>
          <a:xfrm>
            <a:off x="1594528" y="365127"/>
            <a:ext cx="6920821" cy="767638"/>
          </a:xfrm>
        </p:spPr>
        <p:txBody>
          <a:bodyPr>
            <a:normAutofit fontScale="90000"/>
          </a:bodyPr>
          <a:lstStyle/>
          <a:p>
            <a:r>
              <a:rPr lang="el-GR" sz="2800" b="1" dirty="0">
                <a:effectLst/>
                <a:latin typeface="Calibri" panose="020F0502020204030204" pitchFamily="34" charset="0"/>
                <a:ea typeface="Times New Roman" panose="02020603050405020304" pitchFamily="18" charset="0"/>
                <a:cs typeface="Calibri" panose="020F0502020204030204" pitchFamily="34" charset="0"/>
              </a:rPr>
              <a:t>Προτάσεις για μελλοντική έρευνα</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722459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2815D6E4-A5B2-4FEB-B739-2A6042119757}"/>
              </a:ext>
            </a:extLst>
          </p:cNvPr>
          <p:cNvSpPr>
            <a:spLocks noGrp="1"/>
          </p:cNvSpPr>
          <p:nvPr>
            <p:ph type="sldNum" sz="quarter" idx="12"/>
          </p:nvPr>
        </p:nvSpPr>
        <p:spPr/>
        <p:txBody>
          <a:bodyPr/>
          <a:lstStyle/>
          <a:p>
            <a:fld id="{34D980EC-6CBC-42F5-A94B-1BCFCEFA1BE0}" type="slidenum">
              <a:rPr lang="en-US" smtClean="0"/>
              <a:pPr/>
              <a:t>5</a:t>
            </a:fld>
            <a:endParaRPr lang="en-US"/>
          </a:p>
        </p:txBody>
      </p:sp>
      <p:sp>
        <p:nvSpPr>
          <p:cNvPr id="3" name="Θέση περιεχομένου 2">
            <a:extLst>
              <a:ext uri="{FF2B5EF4-FFF2-40B4-BE49-F238E27FC236}">
                <a16:creationId xmlns:a16="http://schemas.microsoft.com/office/drawing/2014/main" id="{555FAD34-B647-4C6B-8AE0-D1AD55B578E4}"/>
              </a:ext>
            </a:extLst>
          </p:cNvPr>
          <p:cNvSpPr>
            <a:spLocks noGrp="1"/>
          </p:cNvSpPr>
          <p:nvPr>
            <p:ph idx="1"/>
          </p:nvPr>
        </p:nvSpPr>
        <p:spPr>
          <a:xfrm>
            <a:off x="622943" y="872836"/>
            <a:ext cx="7412693" cy="5848641"/>
          </a:xfrm>
        </p:spPr>
        <p:txBody>
          <a:bodyPr>
            <a:normAutofit/>
          </a:bodyPr>
          <a:lstStyle/>
          <a:p>
            <a:pPr algn="just">
              <a:lnSpc>
                <a:spcPct val="150000"/>
              </a:lnSpc>
              <a:spcAft>
                <a:spcPts val="800"/>
              </a:spcAft>
            </a:pPr>
            <a:r>
              <a:rPr lang="el-GR" dirty="0">
                <a:effectLst/>
                <a:latin typeface="Calibri" panose="020F0502020204030204" pitchFamily="34" charset="0"/>
                <a:ea typeface="Times New Roman" panose="02020603050405020304" pitchFamily="18" charset="0"/>
                <a:cs typeface="Calibri" panose="020F0502020204030204" pitchFamily="34" charset="0"/>
              </a:rPr>
              <a:t>Στις ΗΠΑ χρησιμοποιείται συγκεκριμένη ορολογία στην ισχύουσα νομοθεσία,  η οποία αποσαφηνίζει τα χαρακτηριστικά των μαθητών και των υπηρεσιών που παρέχονται μέσω της ειδικής εκπαίδευσης και η οποία παρουσιάζεται αμέσως μετά. Επίσης, θα παρουσιαστούν πρακτικές και προβλεπτικοί παράγοντες για την επιτυχή μετάβαση στην αγορά εργασίας, βάσει τεκμηριωμένων στοιχείων που έχουν προκύψει από υψηλής ποιότητας έρευνα σχετικά με την ενίσχυση παροχής ποιοτικής εκπαίδευσης και υπηρεσιών μετάβασης σε μαθητές με σοβαρές αναπηρίες.</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Τίτλος 3">
            <a:extLst>
              <a:ext uri="{FF2B5EF4-FFF2-40B4-BE49-F238E27FC236}">
                <a16:creationId xmlns:a16="http://schemas.microsoft.com/office/drawing/2014/main" id="{19D7FA01-B8E0-4E24-9D00-C51E54C123F0}"/>
              </a:ext>
            </a:extLst>
          </p:cNvPr>
          <p:cNvSpPr>
            <a:spLocks noGrp="1"/>
          </p:cNvSpPr>
          <p:nvPr>
            <p:ph type="title"/>
          </p:nvPr>
        </p:nvSpPr>
        <p:spPr>
          <a:xfrm>
            <a:off x="628650" y="136524"/>
            <a:ext cx="7886700" cy="736312"/>
          </a:xfrm>
        </p:spPr>
        <p:txBody>
          <a:bodyPr>
            <a:noAutofit/>
          </a:bodyPr>
          <a:lstStyle/>
          <a:p>
            <a:pPr algn="just">
              <a:lnSpc>
                <a:spcPct val="150000"/>
              </a:lnSpc>
              <a:spcAft>
                <a:spcPts val="800"/>
              </a:spcAft>
            </a:pPr>
            <a:r>
              <a:rPr lang="el-GR" sz="3200" b="1" dirty="0">
                <a:effectLst/>
                <a:latin typeface="Calibri" panose="020F0502020204030204" pitchFamily="34" charset="0"/>
                <a:ea typeface="Times New Roman" panose="02020603050405020304" pitchFamily="18" charset="0"/>
                <a:cs typeface="Calibri" panose="020F0502020204030204" pitchFamily="34" charset="0"/>
              </a:rPr>
              <a:t>Εισαγωγικοί ορισμοί</a:t>
            </a:r>
            <a:endParaRPr lang="el-G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52855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25889D7-3692-E5C6-9455-8717744C1466}"/>
              </a:ext>
            </a:extLst>
          </p:cNvPr>
          <p:cNvSpPr>
            <a:spLocks noGrp="1"/>
          </p:cNvSpPr>
          <p:nvPr>
            <p:ph type="sldNum" sz="quarter" idx="12"/>
          </p:nvPr>
        </p:nvSpPr>
        <p:spPr/>
        <p:txBody>
          <a:bodyPr/>
          <a:lstStyle/>
          <a:p>
            <a:fld id="{34D980EC-6CBC-42F5-A94B-1BCFCEFA1BE0}" type="slidenum">
              <a:rPr lang="en-US" smtClean="0"/>
              <a:pPr/>
              <a:t>50</a:t>
            </a:fld>
            <a:endParaRPr lang="en-US"/>
          </a:p>
        </p:txBody>
      </p:sp>
      <p:sp>
        <p:nvSpPr>
          <p:cNvPr id="3" name="Content Placeholder 2">
            <a:extLst>
              <a:ext uri="{FF2B5EF4-FFF2-40B4-BE49-F238E27FC236}">
                <a16:creationId xmlns:a16="http://schemas.microsoft.com/office/drawing/2014/main" id="{B83CB79D-1AF1-7708-2BC6-DAE95419DDA5}"/>
              </a:ext>
            </a:extLst>
          </p:cNvPr>
          <p:cNvSpPr>
            <a:spLocks noGrp="1"/>
          </p:cNvSpPr>
          <p:nvPr>
            <p:ph idx="1"/>
          </p:nvPr>
        </p:nvSpPr>
        <p:spPr/>
        <p:txBody>
          <a:bodyPr/>
          <a:lstStyle/>
          <a:p>
            <a:r>
              <a:rPr lang="el-GR" sz="1800" dirty="0">
                <a:effectLst/>
                <a:latin typeface="Calibri" panose="020F0502020204030204" pitchFamily="34" charset="0"/>
                <a:ea typeface="Times New Roman" panose="02020603050405020304" pitchFamily="18" charset="0"/>
                <a:cs typeface="Calibri" panose="020F0502020204030204" pitchFamily="34" charset="0"/>
              </a:rPr>
              <a:t>Κατά συνέπεια, η μελλοντική έρευνα πρέπει να ενσωματώσει τις εμπειρίες των μαθητών, όπως και τον τρόπο που οι μαθητές συμμετέχουν στην ανάπτυξη των δικών τους μεταδευτεροβάθμιων στόχων. Αυτή η έρευνα μπορεί να υποστηρίξει την ανάπτυξη και το σχεδιασμό ενός ποιοτικότερου προγραμματισμού μετάβασης, ο οποίος θα συμπεριλαμβάνει τη συμβολή των μαθητών και θα καθίσταται πιο προσιτός για τους εκπαιδευτικούς,  ώστε να τον κατανοήσουν και να τον εφαρμόσουν αποτελεσματικότερα. Από την άλλη,  μπορεί επίσης να γεφυρωθεί το κενό ανάμεσα στην έρευνα και την πράξη, παρέχοντας λειτουργικά μοντέλα ανάπτυξης και αξιολόγησης ενός αποτελεσματικού προγράμματος, τα οποία συμπεριλαμβάνουν Τεκμηριωμένες Πρακτικές και Προβλεπτικούς Παράγοντες επιτυχούς μετάβασης. Το πιο σημαντικό είναι ότι, οι τοπικοί εκπαιδευτικοί φορείς θα είναι καλύτερα προετοιμασμένοι, ώστε να εφαρμόσουν στρατηγικές επιτυχούς μετάβασης για ένα ευρύ φάσμα μαθητών με διαφορετικές αναπηρίες και ανάγκες.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
        <p:nvSpPr>
          <p:cNvPr id="4" name="Title 3">
            <a:extLst>
              <a:ext uri="{FF2B5EF4-FFF2-40B4-BE49-F238E27FC236}">
                <a16:creationId xmlns:a16="http://schemas.microsoft.com/office/drawing/2014/main" id="{FA9A811C-D78A-D1D1-FEA7-D06B93C9D38C}"/>
              </a:ext>
            </a:extLst>
          </p:cNvPr>
          <p:cNvSpPr>
            <a:spLocks noGrp="1"/>
          </p:cNvSpPr>
          <p:nvPr>
            <p:ph type="title"/>
          </p:nvPr>
        </p:nvSpPr>
        <p:spPr/>
        <p:txBody>
          <a:bodyPr/>
          <a:lstStyle/>
          <a:p>
            <a:r>
              <a:rPr lang="el-GR" dirty="0"/>
              <a:t>ΣΥΝ…</a:t>
            </a:r>
          </a:p>
        </p:txBody>
      </p:sp>
    </p:spTree>
    <p:extLst>
      <p:ext uri="{BB962C8B-B14F-4D97-AF65-F5344CB8AC3E}">
        <p14:creationId xmlns:p14="http://schemas.microsoft.com/office/powerpoint/2010/main" val="4708787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87ADA4-9BE7-5270-FE57-D23066545ECB}"/>
              </a:ext>
            </a:extLst>
          </p:cNvPr>
          <p:cNvSpPr>
            <a:spLocks noGrp="1"/>
          </p:cNvSpPr>
          <p:nvPr>
            <p:ph type="sldNum" sz="quarter" idx="12"/>
          </p:nvPr>
        </p:nvSpPr>
        <p:spPr/>
        <p:txBody>
          <a:bodyPr/>
          <a:lstStyle/>
          <a:p>
            <a:fld id="{34D980EC-6CBC-42F5-A94B-1BCFCEFA1BE0}" type="slidenum">
              <a:rPr lang="en-US" smtClean="0"/>
              <a:pPr/>
              <a:t>51</a:t>
            </a:fld>
            <a:endParaRPr lang="en-US"/>
          </a:p>
        </p:txBody>
      </p:sp>
      <p:sp>
        <p:nvSpPr>
          <p:cNvPr id="3" name="Content Placeholder 2">
            <a:extLst>
              <a:ext uri="{FF2B5EF4-FFF2-40B4-BE49-F238E27FC236}">
                <a16:creationId xmlns:a16="http://schemas.microsoft.com/office/drawing/2014/main" id="{824AAD5E-C30D-3189-3024-F1A2D0AAB5BD}"/>
              </a:ext>
            </a:extLst>
          </p:cNvPr>
          <p:cNvSpPr>
            <a:spLocks noGrp="1"/>
          </p:cNvSpPr>
          <p:nvPr>
            <p:ph idx="1"/>
          </p:nvPr>
        </p:nvSpPr>
        <p:spPr>
          <a:xfrm>
            <a:off x="1594529" y="368491"/>
            <a:ext cx="7044504" cy="6352986"/>
          </a:xfrm>
        </p:spPr>
        <p:txBody>
          <a:bodyPr/>
          <a:lstStyle/>
          <a:p>
            <a:r>
              <a:rPr lang="el-GR" dirty="0">
                <a:effectLst/>
                <a:latin typeface="Calibri" panose="020F0502020204030204" pitchFamily="34" charset="0"/>
                <a:ea typeface="Times New Roman" panose="02020603050405020304" pitchFamily="18" charset="0"/>
                <a:cs typeface="Calibri" panose="020F0502020204030204" pitchFamily="34" charset="0"/>
              </a:rPr>
              <a:t>Τελικά, τα σχολεία και οι εκπαιδευτικοί οφείλουν να προσδιορίσουν τις κατάλληλες ερευνητικά Τεκμηριωμένες Πρακτικές και Προβλεπτικούς Παράγοντες και να προβούν στην εφαρμογή τους με τον καλύτερο δυνατό τρόπο, ώστε να βελτιώσουν τα αποτελέσματα της μετάβασης για όλους τους μαθητές με αναπηρίες, κάτι όμως που απαιτεί την κατάρτιση και την επαγγελματική ανάπτυξη των εκπαιδευτικών. «Η πρόκληση», όπως δηλώνουν οι Cook και Odom (2013, σελ.139), </a:t>
            </a:r>
            <a:r>
              <a:rPr lang="el-GR" i="1" dirty="0">
                <a:effectLst/>
                <a:latin typeface="Calibri" panose="020F0502020204030204" pitchFamily="34" charset="0"/>
                <a:ea typeface="Times New Roman" panose="02020603050405020304" pitchFamily="18" charset="0"/>
                <a:cs typeface="Calibri" panose="020F0502020204030204" pitchFamily="34" charset="0"/>
              </a:rPr>
              <a:t>«εντοπίζεται στον τρόπο με τον οποίο μπορούμε να πετύχουμε υψηλά επίπεδα εφαρμογής των πιο αποτελεσματικών πρακτικών»,</a:t>
            </a:r>
            <a:r>
              <a:rPr lang="el-GR" dirty="0">
                <a:effectLst/>
                <a:latin typeface="Calibri" panose="020F0502020204030204" pitchFamily="34" charset="0"/>
                <a:ea typeface="Times New Roman" panose="02020603050405020304" pitchFamily="18" charset="0"/>
                <a:cs typeface="Calibri" panose="020F0502020204030204" pitchFamily="34" charset="0"/>
              </a:rPr>
              <a:t> αλλά απαιτείται επιπρόσθετη έρευνα για να διερευνηθεί πως οι εκπαιδευτικοί εφαρμόζουν αποτελεσματικά πρακτικές και προγράμματα μετάβασης. Με τόσες πολλές διαθέσιμες στρατηγικές και παρεμβάσεις, η δυσκολία έγκειται στην επιλογή και εφαρμογή πρακτικών και προβλεπτικών παραγόντων υψηλής ποιότητας και πιστότητας. Ένα ολοκληρωμένο πρόγραμμα μετάβασης δεν μπορεί να δημιουργηθεί εν μία νυκτί, επομένως είναι σημαντικό να περιοριστεί και να εστιάσει στις πιο σημαντικές ανάγκες για την μετάβαση στην ενήλικη ζωή, μέσω της αξιολόγησής του.</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895922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5463C22-9F5A-14AC-2CD8-BBE220752FEB}"/>
              </a:ext>
            </a:extLst>
          </p:cNvPr>
          <p:cNvSpPr>
            <a:spLocks noGrp="1"/>
          </p:cNvSpPr>
          <p:nvPr>
            <p:ph type="sldNum" sz="quarter" idx="12"/>
          </p:nvPr>
        </p:nvSpPr>
        <p:spPr/>
        <p:txBody>
          <a:bodyPr/>
          <a:lstStyle/>
          <a:p>
            <a:fld id="{34D980EC-6CBC-42F5-A94B-1BCFCEFA1BE0}" type="slidenum">
              <a:rPr lang="en-US" smtClean="0"/>
              <a:pPr/>
              <a:t>52</a:t>
            </a:fld>
            <a:endParaRPr lang="en-US"/>
          </a:p>
        </p:txBody>
      </p:sp>
      <p:sp>
        <p:nvSpPr>
          <p:cNvPr id="3" name="Content Placeholder 2">
            <a:extLst>
              <a:ext uri="{FF2B5EF4-FFF2-40B4-BE49-F238E27FC236}">
                <a16:creationId xmlns:a16="http://schemas.microsoft.com/office/drawing/2014/main" id="{843EF109-C3ED-4256-EA81-D7A93B9B95D7}"/>
              </a:ext>
            </a:extLst>
          </p:cNvPr>
          <p:cNvSpPr>
            <a:spLocks noGrp="1"/>
          </p:cNvSpPr>
          <p:nvPr>
            <p:ph idx="1"/>
          </p:nvPr>
        </p:nvSpPr>
        <p:spPr>
          <a:xfrm>
            <a:off x="1594529" y="682389"/>
            <a:ext cx="6920821" cy="5494576"/>
          </a:xfrm>
        </p:spPr>
        <p:txBody>
          <a:bodyPr>
            <a:normAutofit fontScale="925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Ο Carter και οι συνεργάτες του (2012, σελ. 60) εξηγούν ότι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«η μετάβαση στην ενηλικίωση είναι μια πολύπλοκη διαδικασία, η οποία διαμορφώνεται από πολλαπλούς παράγοντες. Είναι πολύ πιθανό ότι άλλες μεταβλητές [...] (π.χ. η ποιότητα των υπηρεσιών ενηλίκων, οι τοπικές οικονομικές συνθήκες και η ποιότητα των δευτεροβάθμιων προγραμμάτων σπουδών) να παίζουν σημαντικό ρόλο στην επαγγελματική σταδιοδρομία των νέων ενηλίκων με αναπηρίες».</a:t>
            </a:r>
            <a:r>
              <a:rPr lang="el-GR" sz="1800" dirty="0">
                <a:effectLst/>
                <a:latin typeface="Calibri" panose="020F0502020204030204" pitchFamily="34" charset="0"/>
                <a:ea typeface="Times New Roman" panose="02020603050405020304" pitchFamily="18" charset="0"/>
                <a:cs typeface="Calibri" panose="020F0502020204030204" pitchFamily="34" charset="0"/>
              </a:rPr>
              <a:t> Τέλος, η διερεύνηση  της «φωνής» των μαθητών που ορίζεται ως το δικαίωμα του μαθητή να συμμετέχει ενεργά στη λήψη εκπαιδευτικών αποφάσεων, μπορεί να αξιοποιηθεί στην ανάπτυξη και διαφοροποίηση της αυτονομίας των νέων, στην ψυχολογική ενδυνάμωση, καθώς και στον καθορισμό στόχων ως διακριτούς προβλεπτικούς παράγοντες της μετάβασης.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1000"/>
              </a:spcAft>
            </a:pPr>
            <a:r>
              <a:rPr lang="el-GR" sz="18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421374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EA4F910D-9BC9-4FF0-A049-7EFBF5058422}"/>
              </a:ext>
            </a:extLst>
          </p:cNvPr>
          <p:cNvSpPr>
            <a:spLocks noGrp="1"/>
          </p:cNvSpPr>
          <p:nvPr>
            <p:ph type="title"/>
          </p:nvPr>
        </p:nvSpPr>
        <p:spPr>
          <a:xfrm>
            <a:off x="1702964" y="822121"/>
            <a:ext cx="6300133" cy="3372374"/>
          </a:xfrm>
        </p:spPr>
        <p:txBody>
          <a:bodyPr>
            <a:noAutofit/>
          </a:bodyPr>
          <a:lstStyle/>
          <a:p>
            <a:pPr algn="ctr"/>
            <a:r>
              <a:rPr lang="en-US" sz="8000" b="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Thank you for your attention!!!</a:t>
            </a:r>
            <a:endParaRPr lang="el-GR" sz="8000" b="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9391588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FDEEA841-3E2F-42FD-B810-3F2C10604E7A}"/>
              </a:ext>
            </a:extLst>
          </p:cNvPr>
          <p:cNvSpPr>
            <a:spLocks noGrp="1"/>
          </p:cNvSpPr>
          <p:nvPr>
            <p:ph type="sldNum" sz="quarter" idx="12"/>
          </p:nvPr>
        </p:nvSpPr>
        <p:spPr/>
        <p:txBody>
          <a:bodyPr/>
          <a:lstStyle/>
          <a:p>
            <a:fld id="{34D980EC-6CBC-42F5-A94B-1BCFCEFA1BE0}" type="slidenum">
              <a:rPr lang="en-US" smtClean="0"/>
              <a:pPr/>
              <a:t>54</a:t>
            </a:fld>
            <a:endParaRPr lang="en-US"/>
          </a:p>
        </p:txBody>
      </p:sp>
      <p:sp>
        <p:nvSpPr>
          <p:cNvPr id="3" name="Θέση περιεχομένου 2">
            <a:extLst>
              <a:ext uri="{FF2B5EF4-FFF2-40B4-BE49-F238E27FC236}">
                <a16:creationId xmlns:a16="http://schemas.microsoft.com/office/drawing/2014/main" id="{2D2A4E59-A8D0-4447-82CD-3D2988062F37}"/>
              </a:ext>
            </a:extLst>
          </p:cNvPr>
          <p:cNvSpPr>
            <a:spLocks noGrp="1"/>
          </p:cNvSpPr>
          <p:nvPr>
            <p:ph idx="1"/>
          </p:nvPr>
        </p:nvSpPr>
        <p:spPr>
          <a:xfrm>
            <a:off x="996287" y="1073791"/>
            <a:ext cx="7833814" cy="5647556"/>
          </a:xfrm>
        </p:spPr>
        <p:txBody>
          <a:bodyPr>
            <a:normAutofit fontScale="85000" lnSpcReduction="20000"/>
          </a:bodyPr>
          <a:lstStyle/>
          <a:p>
            <a:pPr marL="457200" indent="-457200" algn="just">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Izzo, M. V., &amp; Horne, L. (2016). </a:t>
            </a:r>
            <a:r>
              <a:rPr lang="en-US" sz="1800" i="1" dirty="0">
                <a:effectLst/>
                <a:latin typeface="Calibri" panose="020F0502020204030204" pitchFamily="34" charset="0"/>
                <a:ea typeface="Calibri" panose="020F0502020204030204" pitchFamily="34" charset="0"/>
                <a:cs typeface="Calibri" panose="020F0502020204030204" pitchFamily="34" charset="0"/>
              </a:rPr>
              <a:t>Empowering students with hidden disabilities: A path to pride and success</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Times New Roman" panose="02020603050405020304" pitchFamily="18" charset="0"/>
                <a:cs typeface="Calibri" panose="020F0502020204030204" pitchFamily="34" charset="0"/>
              </a:rPr>
              <a:t> Baltimore, MD: Brookes.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err="1">
                <a:effectLst/>
                <a:latin typeface="Calibri" panose="020F0502020204030204" pitchFamily="34" charset="0"/>
                <a:ea typeface="Times New Roman" panose="02020603050405020304" pitchFamily="18" charset="0"/>
                <a:cs typeface="Calibri" panose="020F0502020204030204" pitchFamily="34" charset="0"/>
              </a:rPr>
              <a:t>Kocman</a:t>
            </a:r>
            <a:r>
              <a:rPr lang="en-US" sz="1800" dirty="0">
                <a:effectLst/>
                <a:latin typeface="Calibri" panose="020F0502020204030204" pitchFamily="34" charset="0"/>
                <a:ea typeface="Times New Roman" panose="02020603050405020304" pitchFamily="18" charset="0"/>
                <a:cs typeface="Calibri" panose="020F0502020204030204" pitchFamily="34" charset="0"/>
              </a:rPr>
              <a:t>, A., Fischer, L., &amp; Weber, G. (2018). The employers’ perspective on barriers and facilitators to employment of people with intellectual disability.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Journal of Applied Research in Intellectual Disabilities</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31</a:t>
            </a:r>
            <a:r>
              <a:rPr lang="en-US" sz="1800" dirty="0">
                <a:effectLst/>
                <a:latin typeface="Calibri" panose="020F0502020204030204" pitchFamily="34" charset="0"/>
                <a:ea typeface="Times New Roman" panose="02020603050405020304" pitchFamily="18" charset="0"/>
                <a:cs typeface="Calibri" panose="020F0502020204030204" pitchFamily="34" charset="0"/>
              </a:rPr>
              <a:t>(1), 120-131.</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Kohler, P. D., </a:t>
            </a:r>
            <a:r>
              <a:rPr lang="en-US" sz="1800" dirty="0" err="1">
                <a:effectLst/>
                <a:latin typeface="Calibri" panose="020F0502020204030204" pitchFamily="34" charset="0"/>
                <a:ea typeface="Calibri" panose="020F0502020204030204" pitchFamily="34" charset="0"/>
                <a:cs typeface="Calibri" panose="020F0502020204030204" pitchFamily="34" charset="0"/>
              </a:rPr>
              <a:t>Gothberg</a:t>
            </a:r>
            <a:r>
              <a:rPr lang="en-US" sz="1800" dirty="0">
                <a:effectLst/>
                <a:latin typeface="Calibri" panose="020F0502020204030204" pitchFamily="34" charset="0"/>
                <a:ea typeface="Calibri" panose="020F0502020204030204" pitchFamily="34" charset="0"/>
                <a:cs typeface="Calibri" panose="020F0502020204030204" pitchFamily="34" charset="0"/>
              </a:rPr>
              <a:t>, J., &amp; Coyle, J. (2017). Using the Taxonomy for Transition Programming 2.0 to guide transition education. In A. L. Ellis (Ed.), </a:t>
            </a:r>
            <a:r>
              <a:rPr lang="en-US" sz="1800" i="1" dirty="0">
                <a:effectLst/>
                <a:latin typeface="Calibri" panose="020F0502020204030204" pitchFamily="34" charset="0"/>
                <a:ea typeface="Calibri" panose="020F0502020204030204" pitchFamily="34" charset="0"/>
                <a:cs typeface="Calibri" panose="020F0502020204030204" pitchFamily="34" charset="0"/>
              </a:rPr>
              <a:t>Transitioning children with disabilities: From early childhood through adulthood</a:t>
            </a:r>
            <a:r>
              <a:rPr lang="en-US" sz="1800" dirty="0">
                <a:effectLst/>
                <a:latin typeface="Calibri" panose="020F0502020204030204" pitchFamily="34" charset="0"/>
                <a:ea typeface="Calibri" panose="020F0502020204030204" pitchFamily="34" charset="0"/>
                <a:cs typeface="Calibri" panose="020F0502020204030204" pitchFamily="34" charset="0"/>
              </a:rPr>
              <a:t> (pp. 169-182). </a:t>
            </a:r>
            <a:r>
              <a:rPr lang="en-GB" sz="1800" dirty="0">
                <a:effectLst/>
                <a:latin typeface="Calibri" panose="020F0502020204030204" pitchFamily="34" charset="0"/>
                <a:ea typeface="Calibri" panose="020F0502020204030204" pitchFamily="34" charset="0"/>
                <a:cs typeface="Calibri" panose="020F0502020204030204" pitchFamily="34" charset="0"/>
              </a:rPr>
              <a:t>Rotterdam</a:t>
            </a:r>
            <a:r>
              <a:rPr lang="en-US" sz="1800" dirty="0">
                <a:effectLst/>
                <a:latin typeface="Calibri" panose="020F0502020204030204" pitchFamily="34" charset="0"/>
                <a:ea typeface="Calibri" panose="020F0502020204030204" pitchFamily="34" charset="0"/>
                <a:cs typeface="Calibri" panose="020F0502020204030204" pitchFamily="34" charset="0"/>
              </a:rPr>
              <a:t>: </a:t>
            </a:r>
            <a:r>
              <a:rPr lang="en-GB" sz="1800" dirty="0" err="1">
                <a:effectLst/>
                <a:latin typeface="Calibri" panose="020F0502020204030204" pitchFamily="34" charset="0"/>
                <a:ea typeface="Calibri" panose="020F0502020204030204" pitchFamily="34" charset="0"/>
                <a:cs typeface="Calibri" panose="020F0502020204030204" pitchFamily="34" charset="0"/>
              </a:rPr>
              <a:t>SensePublishers</a:t>
            </a:r>
            <a:r>
              <a:rPr lang="en-US" sz="1800" dirty="0">
                <a:effectLst/>
                <a:latin typeface="Calibri" panose="020F0502020204030204" pitchFamily="34" charset="0"/>
                <a:ea typeface="Calibri" panose="020F0502020204030204" pitchFamily="34" charset="0"/>
                <a:cs typeface="Calibri" panose="020F0502020204030204" pitchFamily="34" charset="0"/>
              </a:rPr>
              <a:t>.</a:t>
            </a:r>
            <a:endParaRPr lang="el-GR" sz="1800" dirty="0">
              <a:effectLst/>
              <a:latin typeface="Calibri" panose="020F0502020204030204" pitchFamily="34" charset="0"/>
              <a:ea typeface="Calibri" panose="020F0502020204030204" pitchFamily="34" charset="0"/>
              <a:cs typeface="Calibri" panose="020F0502020204030204" pitchFamily="34" charset="0"/>
            </a:endParaRPr>
          </a:p>
          <a:p>
            <a:pPr marL="457200" indent="-457200" algn="just">
              <a:lnSpc>
                <a:spcPct val="107000"/>
              </a:lnSpc>
              <a:spcAft>
                <a:spcPts val="8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National Council on Disability. (2018). IDEA series: Every student succeeds act and students </a:t>
            </a:r>
            <a:r>
              <a:rPr lang="en-GB" sz="1800" dirty="0">
                <a:effectLst/>
                <a:latin typeface="Calibri" panose="020F0502020204030204" pitchFamily="34" charset="0"/>
                <a:ea typeface="Times New Roman" panose="02020603050405020304" pitchFamily="18" charset="0"/>
                <a:cs typeface="Calibri" panose="020F0502020204030204" pitchFamily="34" charset="0"/>
              </a:rPr>
              <a:t>w</a:t>
            </a:r>
            <a:r>
              <a:rPr lang="en-US" sz="1800" dirty="0" err="1">
                <a:effectLst/>
                <a:latin typeface="Calibri" panose="020F0502020204030204" pitchFamily="34" charset="0"/>
                <a:ea typeface="Times New Roman" panose="02020603050405020304" pitchFamily="18" charset="0"/>
                <a:cs typeface="Calibri" panose="020F0502020204030204" pitchFamily="34" charset="0"/>
              </a:rPr>
              <a:t>ith</a:t>
            </a:r>
            <a:r>
              <a:rPr lang="en-US" sz="1800" dirty="0">
                <a:effectLst/>
                <a:latin typeface="Calibri" panose="020F0502020204030204" pitchFamily="34" charset="0"/>
                <a:ea typeface="Times New Roman" panose="02020603050405020304" pitchFamily="18" charset="0"/>
                <a:cs typeface="Calibri" panose="020F0502020204030204" pitchFamily="34" charset="0"/>
              </a:rPr>
              <a:t> disabilities. Retrieved from </a:t>
            </a:r>
            <a:r>
              <a:rPr lang="en-US" sz="1800"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https://www.ncd.gov/</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National Technical Assistance Center on Transition (NTACT, 2016). Using Published Curricula to Teach Student Involvement in the Individualized Education Program (IEP) Meeting. Retrieved from </a:t>
            </a:r>
            <a:r>
              <a:rPr lang="en-US" sz="1800"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https://www.transitionta.org/</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National Technical Assistance Center on Transition. (2020). Effective practices and predictors. </a:t>
            </a:r>
            <a:r>
              <a:rPr lang="en-US" sz="1800"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4"/>
              </a:rPr>
              <a:t>https://www.transitionta.org/effectivepractices</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Neubert, D.A., &amp; </a:t>
            </a:r>
            <a:r>
              <a:rPr lang="en-US" sz="1800" dirty="0" err="1">
                <a:effectLst/>
                <a:latin typeface="Calibri" panose="020F0502020204030204" pitchFamily="34" charset="0"/>
                <a:ea typeface="Times New Roman" panose="02020603050405020304" pitchFamily="18" charset="0"/>
                <a:cs typeface="Calibri" panose="020F0502020204030204" pitchFamily="34" charset="0"/>
              </a:rPr>
              <a:t>Leconte</a:t>
            </a:r>
            <a:r>
              <a:rPr lang="en-US" sz="1800" dirty="0">
                <a:effectLst/>
                <a:latin typeface="Calibri" panose="020F0502020204030204" pitchFamily="34" charset="0"/>
                <a:ea typeface="Times New Roman" panose="02020603050405020304" pitchFamily="18" charset="0"/>
                <a:cs typeface="Calibri" panose="020F0502020204030204" pitchFamily="34" charset="0"/>
              </a:rPr>
              <a:t>, P.J. (2013). Age-Appropriate transition assessment: The position of the Division on career development and transition</a:t>
            </a:r>
            <a:r>
              <a:rPr lang="en-US" sz="1800" i="1" dirty="0">
                <a:effectLst/>
                <a:latin typeface="Calibri" panose="020F0502020204030204" pitchFamily="34" charset="0"/>
                <a:ea typeface="Times New Roman" panose="02020603050405020304" pitchFamily="18" charset="0"/>
                <a:cs typeface="Calibri" panose="020F0502020204030204" pitchFamily="34" charset="0"/>
              </a:rPr>
              <a:t> Career Development and Transition for Exceptional Individuals</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sz="1800" i="1" dirty="0">
                <a:effectLst/>
                <a:latin typeface="Calibri" panose="020F0502020204030204" pitchFamily="34" charset="0"/>
                <a:ea typeface="Times New Roman" panose="02020603050405020304" pitchFamily="18" charset="0"/>
                <a:cs typeface="Calibri" panose="020F0502020204030204" pitchFamily="34" charset="0"/>
              </a:rPr>
              <a:t>36(</a:t>
            </a:r>
            <a:r>
              <a:rPr lang="en-US" sz="1800" dirty="0">
                <a:effectLst/>
                <a:latin typeface="Calibri" panose="020F0502020204030204" pitchFamily="34" charset="0"/>
                <a:ea typeface="Times New Roman" panose="02020603050405020304" pitchFamily="18" charset="0"/>
                <a:cs typeface="Calibri" panose="020F0502020204030204" pitchFamily="34" charset="0"/>
              </a:rPr>
              <a:t>2), 72-83.</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Ohio Employment First (2015). Evidence Based Practices for Transition Youth. Retrieved from </a:t>
            </a:r>
            <a:r>
              <a:rPr lang="en-US" sz="1800"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5"/>
              </a:rPr>
              <a:t>https://ohioemploymentfirst.org/</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
        <p:nvSpPr>
          <p:cNvPr id="4" name="Τίτλος 3">
            <a:extLst>
              <a:ext uri="{FF2B5EF4-FFF2-40B4-BE49-F238E27FC236}">
                <a16:creationId xmlns:a16="http://schemas.microsoft.com/office/drawing/2014/main" id="{D0AD6440-67B5-4A9F-B325-4CF4CECD462A}"/>
              </a:ext>
            </a:extLst>
          </p:cNvPr>
          <p:cNvSpPr>
            <a:spLocks noGrp="1"/>
          </p:cNvSpPr>
          <p:nvPr>
            <p:ph type="title"/>
          </p:nvPr>
        </p:nvSpPr>
        <p:spPr>
          <a:xfrm>
            <a:off x="1688398" y="365127"/>
            <a:ext cx="6826952" cy="817722"/>
          </a:xfrm>
        </p:spPr>
        <p:txBody>
          <a:bodyPr/>
          <a:lstStyle/>
          <a:p>
            <a:r>
              <a:rPr lang="en-US" dirty="0"/>
              <a:t>References</a:t>
            </a:r>
            <a:endParaRPr lang="el-GR" dirty="0"/>
          </a:p>
        </p:txBody>
      </p:sp>
    </p:spTree>
    <p:extLst>
      <p:ext uri="{BB962C8B-B14F-4D97-AF65-F5344CB8AC3E}">
        <p14:creationId xmlns:p14="http://schemas.microsoft.com/office/powerpoint/2010/main" val="2902808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a:extLst>
              <a:ext uri="{FF2B5EF4-FFF2-40B4-BE49-F238E27FC236}">
                <a16:creationId xmlns:a16="http://schemas.microsoft.com/office/drawing/2014/main" id="{B4223765-17CA-4E53-8CD9-698049272774}"/>
              </a:ext>
            </a:extLst>
          </p:cNvPr>
          <p:cNvSpPr>
            <a:spLocks noGrp="1"/>
          </p:cNvSpPr>
          <p:nvPr>
            <p:ph type="sldNum" sz="quarter" idx="12"/>
          </p:nvPr>
        </p:nvSpPr>
        <p:spPr/>
        <p:txBody>
          <a:bodyPr/>
          <a:lstStyle/>
          <a:p>
            <a:fld id="{34D980EC-6CBC-42F5-A94B-1BCFCEFA1BE0}" type="slidenum">
              <a:rPr lang="en-US" smtClean="0"/>
              <a:pPr/>
              <a:t>6</a:t>
            </a:fld>
            <a:endParaRPr lang="en-US"/>
          </a:p>
        </p:txBody>
      </p:sp>
      <p:sp>
        <p:nvSpPr>
          <p:cNvPr id="4" name="Θέση περιεχομένου 3">
            <a:extLst>
              <a:ext uri="{FF2B5EF4-FFF2-40B4-BE49-F238E27FC236}">
                <a16:creationId xmlns:a16="http://schemas.microsoft.com/office/drawing/2014/main" id="{DE28E225-13F3-455B-A84F-DBD9153496A8}"/>
              </a:ext>
            </a:extLst>
          </p:cNvPr>
          <p:cNvSpPr>
            <a:spLocks noGrp="1"/>
          </p:cNvSpPr>
          <p:nvPr>
            <p:ph idx="1"/>
          </p:nvPr>
        </p:nvSpPr>
        <p:spPr>
          <a:xfrm>
            <a:off x="777922" y="1825625"/>
            <a:ext cx="8033568" cy="4895722"/>
          </a:xfrm>
        </p:spPr>
        <p:txBody>
          <a:bodyPr>
            <a:normAutofit fontScale="92500" lnSpcReduction="20000"/>
          </a:bodyPr>
          <a:lstStyle/>
          <a:p>
            <a:pPr algn="just">
              <a:lnSpc>
                <a:spcPct val="150000"/>
              </a:lnSpc>
              <a:spcAft>
                <a:spcPts val="80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Η αξιολόγηση μετάβασης είναι μια συνεχής και συντονισμένη διαδικασία που ξεκινά στο γυμνάσιο και συνεχίζεται έως ότου οι μαθητές αποφοιτήσουν από το σχολείο. Οι αξιολογήσεις μετάβασης παρέχουν στους μαθητές ευκαιρίες να συμμετέχουν ενεργά στη διαδικασία και να βοηθήσουν τα μέλη της ομάδας του Εξατομικευμένου Προγράμματος Εκπαίδευσης (ΕΠΕ) να προσδιορίσουν τις προτιμήσεις, τα ενδιαφέροντα, τις ανάγκες και τις δυνατότητες  των μαθητών, επίσης γνωστά ως PINS (</a:t>
            </a:r>
            <a:r>
              <a:rPr lang="en-GB" sz="1800" dirty="0">
                <a:effectLst/>
                <a:latin typeface="Calibri" panose="020F0502020204030204" pitchFamily="34" charset="0"/>
                <a:ea typeface="Times New Roman" panose="02020603050405020304" pitchFamily="18" charset="0"/>
                <a:cs typeface="Calibri" panose="020F0502020204030204" pitchFamily="34" charset="0"/>
              </a:rPr>
              <a:t>Preferences</a:t>
            </a:r>
            <a:r>
              <a:rPr lang="el-GR"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Interests</a:t>
            </a:r>
            <a:r>
              <a:rPr lang="el-GR"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Needs</a:t>
            </a:r>
            <a:r>
              <a:rPr lang="el-GR"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Strengths</a:t>
            </a:r>
            <a:r>
              <a:rPr lang="el-GR" sz="1800" dirty="0">
                <a:effectLst/>
                <a:latin typeface="Calibri" panose="020F0502020204030204" pitchFamily="34" charset="0"/>
                <a:ea typeface="Times New Roman" panose="02020603050405020304" pitchFamily="18" charset="0"/>
                <a:cs typeface="Calibri" panose="020F0502020204030204" pitchFamily="34" charset="0"/>
              </a:rPr>
              <a:t>). Οι πληροφορίες που συλλέγονται για τους μαθητές μέσω των αξιολογήσεων μετάβασης σε όλες τις τάξεις, συμπεριλαμβανομένων ερωτηματολογίων που αφορούν στο στυλ της μάθησης, καταγραφής ενδιαφερόντων και προτιμήσεων σχετικά με την επαγγελματική τους ανάπτυξη και δομημένων συνεντεύξεων, θα οδηγήσουν στον μαθητοκεντρικό σχεδιασμό προγραμμάτων μετάβασης, τα οποία θα  περιέχουν αυθεντικούς, ουσιαστικούς και ρεαλιστικούς στόχους για την μετάβαση στην ενήλικη ζωή (Neubert &amp; Leconte, 2013. Thoma &amp; Tamura, 2013).</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Τίτλος 4">
            <a:extLst>
              <a:ext uri="{FF2B5EF4-FFF2-40B4-BE49-F238E27FC236}">
                <a16:creationId xmlns:a16="http://schemas.microsoft.com/office/drawing/2014/main" id="{4FD30676-2570-4180-B30E-570019B0E5FF}"/>
              </a:ext>
            </a:extLst>
          </p:cNvPr>
          <p:cNvSpPr>
            <a:spLocks noGrp="1"/>
          </p:cNvSpPr>
          <p:nvPr>
            <p:ph type="title"/>
          </p:nvPr>
        </p:nvSpPr>
        <p:spPr>
          <a:xfrm>
            <a:off x="1688397" y="365126"/>
            <a:ext cx="7123093" cy="1325563"/>
          </a:xfrm>
        </p:spPr>
        <p:txBody>
          <a:bodyPr>
            <a:normAutofit/>
          </a:bodyPr>
          <a:lstStyle/>
          <a:p>
            <a:r>
              <a:rPr lang="el-GR" sz="2800" b="1" dirty="0">
                <a:effectLst/>
                <a:latin typeface="Calibri" panose="020F0502020204030204" pitchFamily="34" charset="0"/>
                <a:ea typeface="Times New Roman" panose="02020603050405020304" pitchFamily="18" charset="0"/>
                <a:cs typeface="Calibri" panose="020F0502020204030204" pitchFamily="34" charset="0"/>
              </a:rPr>
              <a:t>Κατάλληλη για την Ηλικία  Αξιολόγηση Μετάβασης</a:t>
            </a:r>
            <a:endParaRPr lang="el-GR" sz="2800" dirty="0"/>
          </a:p>
        </p:txBody>
      </p:sp>
    </p:spTree>
    <p:extLst>
      <p:ext uri="{BB962C8B-B14F-4D97-AF65-F5344CB8AC3E}">
        <p14:creationId xmlns:p14="http://schemas.microsoft.com/office/powerpoint/2010/main" val="3647412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E3EB5A6-2E58-596A-0EA0-9BE7A61FE0F2}"/>
              </a:ext>
            </a:extLst>
          </p:cNvPr>
          <p:cNvSpPr>
            <a:spLocks noGrp="1"/>
          </p:cNvSpPr>
          <p:nvPr>
            <p:ph type="sldNum" sz="quarter" idx="12"/>
          </p:nvPr>
        </p:nvSpPr>
        <p:spPr/>
        <p:txBody>
          <a:bodyPr/>
          <a:lstStyle/>
          <a:p>
            <a:fld id="{34D980EC-6CBC-42F5-A94B-1BCFCEFA1BE0}" type="slidenum">
              <a:rPr lang="en-US" smtClean="0"/>
              <a:pPr/>
              <a:t>7</a:t>
            </a:fld>
            <a:endParaRPr lang="en-US"/>
          </a:p>
        </p:txBody>
      </p:sp>
      <p:sp>
        <p:nvSpPr>
          <p:cNvPr id="3" name="Content Placeholder 2">
            <a:extLst>
              <a:ext uri="{FF2B5EF4-FFF2-40B4-BE49-F238E27FC236}">
                <a16:creationId xmlns:a16="http://schemas.microsoft.com/office/drawing/2014/main" id="{9094811C-DBF8-6A5C-8CA0-4E4F650F5B03}"/>
              </a:ext>
            </a:extLst>
          </p:cNvPr>
          <p:cNvSpPr>
            <a:spLocks noGrp="1"/>
          </p:cNvSpPr>
          <p:nvPr>
            <p:ph idx="1"/>
          </p:nvPr>
        </p:nvSpPr>
        <p:spPr>
          <a:xfrm>
            <a:off x="1688398" y="982639"/>
            <a:ext cx="6838396" cy="5194325"/>
          </a:xfrm>
        </p:spPr>
        <p:txBody>
          <a:bodyPr>
            <a:normAutofit fontScale="92500"/>
          </a:bodyPr>
          <a:lstStyle/>
          <a:p>
            <a:r>
              <a:rPr lang="el-GR" sz="2800" b="1" dirty="0">
                <a:effectLst/>
                <a:latin typeface="Calibri" panose="020F0502020204030204" pitchFamily="34" charset="0"/>
                <a:ea typeface="Times New Roman" panose="02020603050405020304" pitchFamily="18" charset="0"/>
                <a:cs typeface="Calibri" panose="020F0502020204030204" pitchFamily="34" charset="0"/>
              </a:rPr>
              <a:t>Αναπτυξιακές Αναπηρίες (ΑΑ): </a:t>
            </a:r>
            <a:r>
              <a:rPr lang="el-GR" sz="2800" dirty="0">
                <a:effectLst/>
                <a:latin typeface="Calibri" panose="020F0502020204030204" pitchFamily="34" charset="0"/>
                <a:ea typeface="Times New Roman" panose="02020603050405020304" pitchFamily="18" charset="0"/>
                <a:cs typeface="Calibri" panose="020F0502020204030204" pitchFamily="34" charset="0"/>
              </a:rPr>
              <a:t>Ο όρος αυτός χρησιμοποιείται γενικά για να περιγράψει διά βίου αναπηρίες, οι οποίες προσδιορίζονται ως νοητικές, νευρολογικές και σωματικές. Ορίζονται ως </a:t>
            </a:r>
            <a:r>
              <a:rPr lang="el-GR" sz="2800" i="1" dirty="0">
                <a:effectLst/>
                <a:latin typeface="Calibri" panose="020F0502020204030204" pitchFamily="34" charset="0"/>
                <a:ea typeface="Times New Roman" panose="02020603050405020304" pitchFamily="18" charset="0"/>
                <a:cs typeface="Calibri" panose="020F0502020204030204" pitchFamily="34" charset="0"/>
              </a:rPr>
              <a:t>«μια ομάδα καταστάσεων που οφείλονται σε δυσλειτουργία στις περιοχές της μάθησης, της γλώσσας, της συμπεριφοράς ή κίνησης, ξεκινούν κατά τη διάρκεια της αναπτυξιακής περιόδου και μπορεί να επηρεάσουν την καθημερινή λειτουργία και συνήθως διαρκούν καθ 'όλη τη διάρκεια της ζωής ενός ατόμου</a:t>
            </a:r>
            <a:r>
              <a:rPr lang="el-GR" sz="2800" dirty="0">
                <a:effectLst/>
                <a:latin typeface="Calibri" panose="020F0502020204030204" pitchFamily="34" charset="0"/>
                <a:ea typeface="Times New Roman" panose="02020603050405020304" pitchFamily="18" charset="0"/>
                <a:cs typeface="Calibri" panose="020F0502020204030204" pitchFamily="34" charset="0"/>
              </a:rPr>
              <a:t>» (Centers for Disease Control and Prevention, 2019. Rubin &amp; Crocker, 1989).</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73567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67C999F2-CF80-4DFC-BA7F-2031FD62D3F2}"/>
              </a:ext>
            </a:extLst>
          </p:cNvPr>
          <p:cNvSpPr>
            <a:spLocks noGrp="1"/>
          </p:cNvSpPr>
          <p:nvPr>
            <p:ph type="sldNum" sz="quarter" idx="12"/>
          </p:nvPr>
        </p:nvSpPr>
        <p:spPr/>
        <p:txBody>
          <a:bodyPr/>
          <a:lstStyle/>
          <a:p>
            <a:fld id="{34D980EC-6CBC-42F5-A94B-1BCFCEFA1BE0}" type="slidenum">
              <a:rPr lang="en-US" smtClean="0"/>
              <a:pPr/>
              <a:t>8</a:t>
            </a:fld>
            <a:endParaRPr lang="en-US"/>
          </a:p>
        </p:txBody>
      </p:sp>
      <p:sp>
        <p:nvSpPr>
          <p:cNvPr id="3" name="Θέση περιεχομένου 2">
            <a:extLst>
              <a:ext uri="{FF2B5EF4-FFF2-40B4-BE49-F238E27FC236}">
                <a16:creationId xmlns:a16="http://schemas.microsoft.com/office/drawing/2014/main" id="{1F146532-7441-4646-9985-F027122E326A}"/>
              </a:ext>
            </a:extLst>
          </p:cNvPr>
          <p:cNvSpPr>
            <a:spLocks noGrp="1"/>
          </p:cNvSpPr>
          <p:nvPr>
            <p:ph idx="1"/>
          </p:nvPr>
        </p:nvSpPr>
        <p:spPr>
          <a:xfrm>
            <a:off x="622943" y="614149"/>
            <a:ext cx="7661247" cy="5712469"/>
          </a:xfrm>
        </p:spPr>
        <p:txBody>
          <a:bodyPr>
            <a:normAutofit/>
          </a:bodyPr>
          <a:lstStyle/>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Τεκμηριωμένη Πρακτική:</a:t>
            </a:r>
            <a:r>
              <a:rPr lang="el-GR" sz="1800" dirty="0">
                <a:effectLst/>
                <a:latin typeface="Calibri" panose="020F0502020204030204" pitchFamily="34" charset="0"/>
                <a:ea typeface="Times New Roman" panose="02020603050405020304" pitchFamily="18" charset="0"/>
                <a:cs typeface="Calibri" panose="020F0502020204030204" pitchFamily="34" charset="0"/>
              </a:rPr>
              <a:t> Η Τεκμηριωμένη Πρακτική ορίζεται ως μια παρέμβαση, η οποία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«έχει να επιδείξει στατιστικά σημαντική επίδραση στη βελτίωση της λειτουργικότητας του μαθητή»</a:t>
            </a:r>
            <a:r>
              <a:rPr lang="el-GR" sz="1800" dirty="0">
                <a:effectLst/>
                <a:latin typeface="Calibri" panose="020F0502020204030204" pitchFamily="34" charset="0"/>
                <a:ea typeface="Times New Roman" panose="02020603050405020304" pitchFamily="18" charset="0"/>
                <a:cs typeface="Calibri" panose="020F0502020204030204" pitchFamily="34" charset="0"/>
              </a:rPr>
              <a:t> ή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«καταδεικνύει μια λογική βασισμένη σε υψηλής ποιότητας ερευνητικά δεδομένα»</a:t>
            </a:r>
            <a:r>
              <a:rPr lang="el-GR"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section</a:t>
            </a:r>
            <a:r>
              <a:rPr lang="el-GR" sz="1800" dirty="0">
                <a:effectLst/>
                <a:latin typeface="Calibri" panose="020F0502020204030204" pitchFamily="34" charset="0"/>
                <a:ea typeface="Times New Roman" panose="02020603050405020304" pitchFamily="18" charset="0"/>
                <a:cs typeface="Calibri" panose="020F0502020204030204" pitchFamily="34" charset="0"/>
              </a:rPr>
              <a:t> 8101 [21] A </a:t>
            </a:r>
            <a:r>
              <a:rPr lang="en-GB" sz="1800" dirty="0">
                <a:effectLst/>
                <a:latin typeface="Calibri" panose="020F0502020204030204" pitchFamily="34" charset="0"/>
                <a:ea typeface="Times New Roman" panose="02020603050405020304" pitchFamily="18" charset="0"/>
                <a:cs typeface="Calibri" panose="020F0502020204030204" pitchFamily="34" charset="0"/>
              </a:rPr>
              <a:t>of</a:t>
            </a:r>
            <a:r>
              <a:rPr lang="el-GR" sz="1800" dirty="0">
                <a:effectLst/>
                <a:latin typeface="Calibri" panose="020F0502020204030204" pitchFamily="34" charset="0"/>
                <a:ea typeface="Times New Roman" panose="02020603050405020304" pitchFamily="18" charset="0"/>
                <a:cs typeface="Calibri" panose="020F0502020204030204" pitchFamily="34" charset="0"/>
              </a:rPr>
              <a:t> ESSA, 2015).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Τεκμηριωμένος Προβλεπτικός Παράγοντας: </a:t>
            </a:r>
            <a:r>
              <a:rPr lang="el-GR" sz="1800" dirty="0">
                <a:effectLst/>
                <a:latin typeface="Calibri" panose="020F0502020204030204" pitchFamily="34" charset="0"/>
                <a:ea typeface="Times New Roman" panose="02020603050405020304" pitchFamily="18" charset="0"/>
                <a:cs typeface="Calibri" panose="020F0502020204030204" pitchFamily="34" charset="0"/>
              </a:rPr>
              <a:t>Ένας Τεκμηριωμένος Προβλεπτικός Παράγοντας ορίζεται ως εκείνη η στρατηγική ή παρέμβαση που προβλέπει επιτυχή αποτελέσματα μετάβασης, βασιζόμενη σε υψηλής ποιότητας έρευνα συσχέτισης ή επαρκή αριθμό, μεθοδολογικά ορθών ερευνών που αναδεικνύουν σημαντικά ευρήματα σε έναν ή περισσότερους από τους τρεις τομείς της μετάβασης: </a:t>
            </a:r>
            <a:r>
              <a:rPr lang="el-GR" sz="1800" i="1" dirty="0">
                <a:effectLst/>
                <a:latin typeface="Calibri" panose="020F0502020204030204" pitchFamily="34" charset="0"/>
                <a:ea typeface="Times New Roman" panose="02020603050405020304" pitchFamily="18" charset="0"/>
                <a:cs typeface="Calibri" panose="020F0502020204030204" pitchFamily="34" charset="0"/>
              </a:rPr>
              <a:t>μεταδευτεροβάθμια εκπαίδευση, εργασιακή απασχόληση και ανεξάρτητη διαβίωση</a:t>
            </a:r>
            <a:r>
              <a:rPr lang="el-GR" sz="1800" dirty="0">
                <a:effectLst/>
                <a:latin typeface="Calibri" panose="020F0502020204030204" pitchFamily="34" charset="0"/>
                <a:ea typeface="Times New Roman" panose="02020603050405020304" pitchFamily="18" charset="0"/>
                <a:cs typeface="Calibri" panose="020F0502020204030204" pitchFamily="34" charset="0"/>
              </a:rPr>
              <a:t> (National Technical Assistance Center on Transition, 2020).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5675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67C999F2-CF80-4DFC-BA7F-2031FD62D3F2}"/>
              </a:ext>
            </a:extLst>
          </p:cNvPr>
          <p:cNvSpPr>
            <a:spLocks noGrp="1"/>
          </p:cNvSpPr>
          <p:nvPr>
            <p:ph type="sldNum" sz="quarter" idx="12"/>
          </p:nvPr>
        </p:nvSpPr>
        <p:spPr/>
        <p:txBody>
          <a:bodyPr/>
          <a:lstStyle/>
          <a:p>
            <a:fld id="{34D980EC-6CBC-42F5-A94B-1BCFCEFA1BE0}" type="slidenum">
              <a:rPr lang="en-US" smtClean="0"/>
              <a:pPr/>
              <a:t>9</a:t>
            </a:fld>
            <a:endParaRPr lang="en-US"/>
          </a:p>
        </p:txBody>
      </p:sp>
      <p:sp>
        <p:nvSpPr>
          <p:cNvPr id="3" name="Θέση περιεχομένου 2">
            <a:extLst>
              <a:ext uri="{FF2B5EF4-FFF2-40B4-BE49-F238E27FC236}">
                <a16:creationId xmlns:a16="http://schemas.microsoft.com/office/drawing/2014/main" id="{1F146532-7441-4646-9985-F027122E326A}"/>
              </a:ext>
            </a:extLst>
          </p:cNvPr>
          <p:cNvSpPr>
            <a:spLocks noGrp="1"/>
          </p:cNvSpPr>
          <p:nvPr>
            <p:ph idx="1"/>
          </p:nvPr>
        </p:nvSpPr>
        <p:spPr>
          <a:xfrm>
            <a:off x="622943" y="245660"/>
            <a:ext cx="8002442" cy="6346209"/>
          </a:xfrm>
        </p:spPr>
        <p:txBody>
          <a:bodyPr>
            <a:normAutofit/>
          </a:bodyPr>
          <a:lstStyle/>
          <a:p>
            <a:pPr algn="just">
              <a:lnSpc>
                <a:spcPct val="150000"/>
              </a:lnSpc>
              <a:spcAft>
                <a:spcPts val="800"/>
              </a:spcAft>
            </a:pPr>
            <a:r>
              <a:rPr lang="el-GR" sz="1800" b="1" dirty="0">
                <a:effectLst/>
                <a:latin typeface="Calibri" panose="020F0502020204030204" pitchFamily="34" charset="0"/>
                <a:ea typeface="Times New Roman" panose="02020603050405020304" pitchFamily="18" charset="0"/>
                <a:cs typeface="Calibri" panose="020F0502020204030204" pitchFamily="34" charset="0"/>
              </a:rPr>
              <a:t>Εξατομικευμένο Πρόγραμμα Εκπαίδευσης (ΕΠΕ):</a:t>
            </a:r>
            <a:r>
              <a:rPr lang="el-GR" sz="1800" dirty="0">
                <a:effectLst/>
                <a:latin typeface="Calibri" panose="020F0502020204030204" pitchFamily="34" charset="0"/>
                <a:ea typeface="Times New Roman" panose="02020603050405020304" pitchFamily="18" charset="0"/>
                <a:cs typeface="Calibri" panose="020F0502020204030204" pitchFamily="34" charset="0"/>
              </a:rPr>
              <a:t> Το ΕΠΕ  είναι ένα νομικό έγγραφο, που έχει επικυρωθεί  από το  νόμο για την «Εκπαίδευση των  Ατόμων με Αναπηρίες» (IDEA, 2004) και σχεδιάζεται από την ομάδα ειδικής εκπαίδευσης  για τα  σχολεία, με τη συμβολή εκπαιδευτικών γενικής εκπαίδευσης, γονέων και εξωτερικών συνεργατών (π.χ. Σύμβουλος Επαγγελματικής Αποκατάστασης), ενώ ενημερώνεται ετησίως. Τα κύρια στοιχεία του ΕΠΕ περιλαμβάνουν το παρόν επίπεδο επίδοσης των μαθητών (π.χ., μια σύνοψη της προόδου των μαθητών σε προηγούμενους ακαδημαϊκούς, συμπεριφορικούς στόχους ή στόχους μετάβασης), τρέχοντες ετήσιους στόχους και σημεία αναφοράς, προσαρμογές, ειδική εκπαίδευση και συναφείς υπηρεσίες (π.χ., λογοθεραπεία,  εργοθεραπεία), καθώς  και υπηρεσίες μετάβασης (U.S. Department of Education, 2020). Από το 1995, η νομοθεσία για την ειδική εκπαίδευση επιβάλλει στα δημόσια σχολεία των ΗΠΑ να αναπτύσσουν ένα ΕΠΕ για κάθε μαθητή, ο οποίος  έχει αναπηρία από τη γέννηση του έως την ηλικία των 21 ετών και  το οποίο αναθεωρείται κάθε χρόνο.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7497629"/>
      </p:ext>
    </p:extLst>
  </p:cSld>
  <p:clrMapOvr>
    <a:masterClrMapping/>
  </p:clrMapOvr>
</p:sld>
</file>

<file path=ppt/theme/theme1.xml><?xml version="1.0" encoding="utf-8"?>
<a:theme xmlns:a="http://schemas.openxmlformats.org/drawingml/2006/main" name="Custom Design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087_T_PGO_Modern-Abstract-4x3.pptx" id="{B7916BE0-096F-4277-B7CA-40B1D968F903}" vid="{FF9342A9-C10C-4F68-B081-AC4E004CDD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0087_T_PGO_Modern-Abstract-4x3</Template>
  <TotalTime>1340</TotalTime>
  <Words>8624</Words>
  <Application>Microsoft Office PowerPoint</Application>
  <PresentationFormat>On-screen Show (4:3)</PresentationFormat>
  <Paragraphs>228</Paragraphs>
  <Slides>54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Symbol</vt:lpstr>
      <vt:lpstr>Times New Roman</vt:lpstr>
      <vt:lpstr>Custom Design by PresentationGO</vt:lpstr>
      <vt:lpstr>Ο δρόμος προς την ενηλικίωση: Τεκμηριωμένες Πρακτικές και  Προβλεπτικοί Παράγοντες για την επιτυχή μετάβαση των ατόμων με νοητική αναπηρία στην  αγορά εργασίας</vt:lpstr>
      <vt:lpstr>PowerPoint Presentation</vt:lpstr>
      <vt:lpstr>PowerPoint Presentation</vt:lpstr>
      <vt:lpstr>PowerPoint Presentation</vt:lpstr>
      <vt:lpstr>Εισαγωγικοί ορισμοί</vt:lpstr>
      <vt:lpstr>Κατάλληλη για την Ηλικία  Αξιολόγηση Μετάβασης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Αποτελέσματα ερευνών για την μετάβαση στην ενήλικη ζωή μαθητών με αναπηρίες</vt:lpstr>
      <vt:lpstr>Τεκμηριωμένες Πρακτικές  για  την  Επιτυχή  Μετάβαση</vt:lpstr>
      <vt:lpstr>PowerPoint Presentation</vt:lpstr>
      <vt:lpstr>PowerPoint Presentation</vt:lpstr>
      <vt:lpstr>PowerPoint Presentation</vt:lpstr>
      <vt:lpstr>Τεκμηριωμένοι Προβλεπτικοί Παράγοντες  για την Επιτυχή Μετάβαση</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Προτάσεις για μελλοντική έρευνα </vt:lpstr>
      <vt:lpstr>ΣΥΝ…</vt:lpstr>
      <vt:lpstr>PowerPoint Presentation</vt:lpstr>
      <vt:lpstr>PowerPoint Presentation</vt:lpstr>
      <vt:lpstr>Thank you for your attention!!!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approach to mental retardation</dc:title>
  <dc:creator>Eleni</dc:creator>
  <dc:description>© Copyright PresentationGo.com</dc:description>
  <cp:lastModifiedBy>Anastasia Alevriadou</cp:lastModifiedBy>
  <cp:revision>69</cp:revision>
  <dcterms:created xsi:type="dcterms:W3CDTF">2021-02-18T10:49:54Z</dcterms:created>
  <dcterms:modified xsi:type="dcterms:W3CDTF">2024-04-13T09:11:21Z</dcterms:modified>
  <cp:category>Templates</cp:category>
</cp:coreProperties>
</file>