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57" r:id="rId5"/>
    <p:sldId id="259" r:id="rId6"/>
    <p:sldId id="260" r:id="rId7"/>
    <p:sldId id="261" r:id="rId8"/>
    <p:sldId id="282" r:id="rId9"/>
    <p:sldId id="275" r:id="rId10"/>
    <p:sldId id="278" r:id="rId11"/>
    <p:sldId id="283" r:id="rId12"/>
    <p:sldId id="279" r:id="rId13"/>
    <p:sldId id="284" r:id="rId14"/>
    <p:sldId id="258" r:id="rId15"/>
    <p:sldId id="28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30D2E-F6EB-4DA0-A1D8-D2A39908C6CF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D06A9E-AA4B-4A5B-957D-4BC55A2CF611}">
      <dgm:prSet/>
      <dgm:spPr/>
      <dgm:t>
        <a:bodyPr/>
        <a:lstStyle/>
        <a:p>
          <a:r>
            <a:rPr lang="en-US"/>
            <a:t>Context of Invention</a:t>
          </a:r>
        </a:p>
      </dgm:t>
    </dgm:pt>
    <dgm:pt modelId="{4B143169-C305-4209-9D92-D62812CC981B}" type="parTrans" cxnId="{E4E1D0BD-5139-4660-8229-D50A84A874A0}">
      <dgm:prSet/>
      <dgm:spPr/>
      <dgm:t>
        <a:bodyPr/>
        <a:lstStyle/>
        <a:p>
          <a:endParaRPr lang="en-US"/>
        </a:p>
      </dgm:t>
    </dgm:pt>
    <dgm:pt modelId="{54BB9CFB-E9E1-42C2-8A73-6E41552EBBCD}" type="sibTrans" cxnId="{E4E1D0BD-5139-4660-8229-D50A84A874A0}">
      <dgm:prSet/>
      <dgm:spPr/>
      <dgm:t>
        <a:bodyPr/>
        <a:lstStyle/>
        <a:p>
          <a:endParaRPr lang="en-US"/>
        </a:p>
      </dgm:t>
    </dgm:pt>
    <dgm:pt modelId="{AE8E8DDE-07E1-47C4-9935-6D8E9BDF4BB3}">
      <dgm:prSet/>
      <dgm:spPr/>
      <dgm:t>
        <a:bodyPr/>
        <a:lstStyle/>
        <a:p>
          <a:r>
            <a:rPr lang="en-US"/>
            <a:t>Context of Operation</a:t>
          </a:r>
        </a:p>
      </dgm:t>
    </dgm:pt>
    <dgm:pt modelId="{75B5B118-B887-4921-BBDF-85D4F65941F5}" type="parTrans" cxnId="{A264D3BA-6B4C-45BF-9C4B-B2DB8F6F8DC5}">
      <dgm:prSet/>
      <dgm:spPr/>
      <dgm:t>
        <a:bodyPr/>
        <a:lstStyle/>
        <a:p>
          <a:endParaRPr lang="en-US"/>
        </a:p>
      </dgm:t>
    </dgm:pt>
    <dgm:pt modelId="{7DE2A6A4-157B-4C2B-BC14-BF28CFE1A0D9}" type="sibTrans" cxnId="{A264D3BA-6B4C-45BF-9C4B-B2DB8F6F8DC5}">
      <dgm:prSet/>
      <dgm:spPr/>
      <dgm:t>
        <a:bodyPr/>
        <a:lstStyle/>
        <a:p>
          <a:endParaRPr lang="en-US"/>
        </a:p>
      </dgm:t>
    </dgm:pt>
    <dgm:pt modelId="{563D5D9B-155F-4B1B-8887-AAECD775AB68}">
      <dgm:prSet/>
      <dgm:spPr/>
      <dgm:t>
        <a:bodyPr/>
        <a:lstStyle/>
        <a:p>
          <a:r>
            <a:rPr lang="en-US"/>
            <a:t>Context of Manifacture</a:t>
          </a:r>
        </a:p>
      </dgm:t>
    </dgm:pt>
    <dgm:pt modelId="{A1A1C359-7C11-45B4-8EDB-C087E00FF036}" type="parTrans" cxnId="{0E3FDCE6-459C-4DB2-A8E1-08C38CF941D5}">
      <dgm:prSet/>
      <dgm:spPr/>
      <dgm:t>
        <a:bodyPr/>
        <a:lstStyle/>
        <a:p>
          <a:endParaRPr lang="en-US"/>
        </a:p>
      </dgm:t>
    </dgm:pt>
    <dgm:pt modelId="{E675D1C9-DF30-461F-BA3E-710E1D9B00CB}" type="sibTrans" cxnId="{0E3FDCE6-459C-4DB2-A8E1-08C38CF941D5}">
      <dgm:prSet/>
      <dgm:spPr/>
      <dgm:t>
        <a:bodyPr/>
        <a:lstStyle/>
        <a:p>
          <a:endParaRPr lang="en-US"/>
        </a:p>
      </dgm:t>
    </dgm:pt>
    <dgm:pt modelId="{B2C5A96F-40B9-40D0-B995-606954B09696}">
      <dgm:prSet/>
      <dgm:spPr/>
      <dgm:t>
        <a:bodyPr/>
        <a:lstStyle/>
        <a:p>
          <a:r>
            <a:rPr lang="en-US"/>
            <a:t>Context of Use</a:t>
          </a:r>
        </a:p>
      </dgm:t>
    </dgm:pt>
    <dgm:pt modelId="{15031385-E97C-43A9-8A34-30C461696F10}" type="parTrans" cxnId="{05ED3D04-AFE6-4B1E-9B60-AFA8D66E5BD0}">
      <dgm:prSet/>
      <dgm:spPr/>
      <dgm:t>
        <a:bodyPr/>
        <a:lstStyle/>
        <a:p>
          <a:endParaRPr lang="en-US"/>
        </a:p>
      </dgm:t>
    </dgm:pt>
    <dgm:pt modelId="{879A374B-1E5D-46DF-961D-D7B7F7EA5A9A}" type="sibTrans" cxnId="{05ED3D04-AFE6-4B1E-9B60-AFA8D66E5BD0}">
      <dgm:prSet/>
      <dgm:spPr/>
      <dgm:t>
        <a:bodyPr/>
        <a:lstStyle/>
        <a:p>
          <a:endParaRPr lang="en-US"/>
        </a:p>
      </dgm:t>
    </dgm:pt>
    <dgm:pt modelId="{6A9BA675-0A78-9940-865F-D37C5C902EE9}" type="pres">
      <dgm:prSet presAssocID="{0CB30D2E-F6EB-4DA0-A1D8-D2A39908C6CF}" presName="matrix" presStyleCnt="0">
        <dgm:presLayoutVars>
          <dgm:chMax val="1"/>
          <dgm:dir/>
          <dgm:resizeHandles val="exact"/>
        </dgm:presLayoutVars>
      </dgm:prSet>
      <dgm:spPr/>
    </dgm:pt>
    <dgm:pt modelId="{D0BD6EBB-8BF0-784A-9AE6-E995C4048D55}" type="pres">
      <dgm:prSet presAssocID="{0CB30D2E-F6EB-4DA0-A1D8-D2A39908C6CF}" presName="diamond" presStyleLbl="bgShp" presStyleIdx="0" presStyleCnt="1"/>
      <dgm:spPr/>
    </dgm:pt>
    <dgm:pt modelId="{D7526A9D-33C8-9746-B57C-DD30B9764363}" type="pres">
      <dgm:prSet presAssocID="{0CB30D2E-F6EB-4DA0-A1D8-D2A39908C6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36A92B-9AF9-234E-8716-5AABE97365DF}" type="pres">
      <dgm:prSet presAssocID="{0CB30D2E-F6EB-4DA0-A1D8-D2A39908C6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BD5AD53-8D84-8D4B-BB5F-30294BCBAB4C}" type="pres">
      <dgm:prSet presAssocID="{0CB30D2E-F6EB-4DA0-A1D8-D2A39908C6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DE4AAB-A0F6-AB42-953D-A1ECB276D0B4}" type="pres">
      <dgm:prSet presAssocID="{0CB30D2E-F6EB-4DA0-A1D8-D2A39908C6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5ED3D04-AFE6-4B1E-9B60-AFA8D66E5BD0}" srcId="{0CB30D2E-F6EB-4DA0-A1D8-D2A39908C6CF}" destId="{B2C5A96F-40B9-40D0-B995-606954B09696}" srcOrd="3" destOrd="0" parTransId="{15031385-E97C-43A9-8A34-30C461696F10}" sibTransId="{879A374B-1E5D-46DF-961D-D7B7F7EA5A9A}"/>
    <dgm:cxn modelId="{ADD5CF4E-4597-0840-BAA6-D0A481DEB9DB}" type="presOf" srcId="{563D5D9B-155F-4B1B-8887-AAECD775AB68}" destId="{8BD5AD53-8D84-8D4B-BB5F-30294BCBAB4C}" srcOrd="0" destOrd="0" presId="urn:microsoft.com/office/officeart/2005/8/layout/matrix3"/>
    <dgm:cxn modelId="{1563D9B5-1CEE-714C-9183-24F51CD59048}" type="presOf" srcId="{B2C5A96F-40B9-40D0-B995-606954B09696}" destId="{77DE4AAB-A0F6-AB42-953D-A1ECB276D0B4}" srcOrd="0" destOrd="0" presId="urn:microsoft.com/office/officeart/2005/8/layout/matrix3"/>
    <dgm:cxn modelId="{F59FABB6-05F9-1F43-9975-302CFF4A55C8}" type="presOf" srcId="{0ED06A9E-AA4B-4A5B-957D-4BC55A2CF611}" destId="{D7526A9D-33C8-9746-B57C-DD30B9764363}" srcOrd="0" destOrd="0" presId="urn:microsoft.com/office/officeart/2005/8/layout/matrix3"/>
    <dgm:cxn modelId="{A264D3BA-6B4C-45BF-9C4B-B2DB8F6F8DC5}" srcId="{0CB30D2E-F6EB-4DA0-A1D8-D2A39908C6CF}" destId="{AE8E8DDE-07E1-47C4-9935-6D8E9BDF4BB3}" srcOrd="1" destOrd="0" parTransId="{75B5B118-B887-4921-BBDF-85D4F65941F5}" sibTransId="{7DE2A6A4-157B-4C2B-BC14-BF28CFE1A0D9}"/>
    <dgm:cxn modelId="{E4E1D0BD-5139-4660-8229-D50A84A874A0}" srcId="{0CB30D2E-F6EB-4DA0-A1D8-D2A39908C6CF}" destId="{0ED06A9E-AA4B-4A5B-957D-4BC55A2CF611}" srcOrd="0" destOrd="0" parTransId="{4B143169-C305-4209-9D92-D62812CC981B}" sibTransId="{54BB9CFB-E9E1-42C2-8A73-6E41552EBBCD}"/>
    <dgm:cxn modelId="{4C8839C7-8D9F-F54A-B5BE-B1FF79C756EA}" type="presOf" srcId="{0CB30D2E-F6EB-4DA0-A1D8-D2A39908C6CF}" destId="{6A9BA675-0A78-9940-865F-D37C5C902EE9}" srcOrd="0" destOrd="0" presId="urn:microsoft.com/office/officeart/2005/8/layout/matrix3"/>
    <dgm:cxn modelId="{2400A6D0-9BF6-9449-9307-12AF9F5C44D9}" type="presOf" srcId="{AE8E8DDE-07E1-47C4-9935-6D8E9BDF4BB3}" destId="{D736A92B-9AF9-234E-8716-5AABE97365DF}" srcOrd="0" destOrd="0" presId="urn:microsoft.com/office/officeart/2005/8/layout/matrix3"/>
    <dgm:cxn modelId="{0E3FDCE6-459C-4DB2-A8E1-08C38CF941D5}" srcId="{0CB30D2E-F6EB-4DA0-A1D8-D2A39908C6CF}" destId="{563D5D9B-155F-4B1B-8887-AAECD775AB68}" srcOrd="2" destOrd="0" parTransId="{A1A1C359-7C11-45B4-8EDB-C087E00FF036}" sibTransId="{E675D1C9-DF30-461F-BA3E-710E1D9B00CB}"/>
    <dgm:cxn modelId="{10E6369E-5A9E-DC4F-BC24-EEC5DA99414C}" type="presParOf" srcId="{6A9BA675-0A78-9940-865F-D37C5C902EE9}" destId="{D0BD6EBB-8BF0-784A-9AE6-E995C4048D55}" srcOrd="0" destOrd="0" presId="urn:microsoft.com/office/officeart/2005/8/layout/matrix3"/>
    <dgm:cxn modelId="{4F2E670A-2A75-0944-8729-8C121AC6D11B}" type="presParOf" srcId="{6A9BA675-0A78-9940-865F-D37C5C902EE9}" destId="{D7526A9D-33C8-9746-B57C-DD30B9764363}" srcOrd="1" destOrd="0" presId="urn:microsoft.com/office/officeart/2005/8/layout/matrix3"/>
    <dgm:cxn modelId="{203882DD-61E2-604C-8348-39F25E8EF112}" type="presParOf" srcId="{6A9BA675-0A78-9940-865F-D37C5C902EE9}" destId="{D736A92B-9AF9-234E-8716-5AABE97365DF}" srcOrd="2" destOrd="0" presId="urn:microsoft.com/office/officeart/2005/8/layout/matrix3"/>
    <dgm:cxn modelId="{24223F68-5A6A-BA47-A1FC-2348FEE36F66}" type="presParOf" srcId="{6A9BA675-0A78-9940-865F-D37C5C902EE9}" destId="{8BD5AD53-8D84-8D4B-BB5F-30294BCBAB4C}" srcOrd="3" destOrd="0" presId="urn:microsoft.com/office/officeart/2005/8/layout/matrix3"/>
    <dgm:cxn modelId="{F1C121BC-5200-534C-AF46-842C2B21B8DB}" type="presParOf" srcId="{6A9BA675-0A78-9940-865F-D37C5C902EE9}" destId="{77DE4AAB-A0F6-AB42-953D-A1ECB276D0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5B4F0-CF98-A143-9C4A-BB4CF7EDE6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</dgm:pt>
    <dgm:pt modelId="{30668A4C-A876-FC4C-A067-C62AC7E4A1FB}">
      <dgm:prSet phldrT="[Κείμενο]"/>
      <dgm:spPr/>
      <dgm:t>
        <a:bodyPr/>
        <a:lstStyle/>
        <a:p>
          <a:r>
            <a:rPr lang="en-US" dirty="0"/>
            <a:t>STEM</a:t>
          </a:r>
          <a:endParaRPr lang="el-GR" dirty="0"/>
        </a:p>
      </dgm:t>
    </dgm:pt>
    <dgm:pt modelId="{0DEDEB7E-39CB-454F-9141-78DD089B769D}" type="parTrans" cxnId="{9C917DD1-81B0-5949-AEF5-E26564E75F71}">
      <dgm:prSet/>
      <dgm:spPr/>
      <dgm:t>
        <a:bodyPr/>
        <a:lstStyle/>
        <a:p>
          <a:endParaRPr lang="el-GR"/>
        </a:p>
      </dgm:t>
    </dgm:pt>
    <dgm:pt modelId="{96D97AA6-4112-6B48-94EB-4BD4F16D605F}" type="sibTrans" cxnId="{9C917DD1-81B0-5949-AEF5-E26564E75F71}">
      <dgm:prSet/>
      <dgm:spPr/>
      <dgm:t>
        <a:bodyPr/>
        <a:lstStyle/>
        <a:p>
          <a:endParaRPr lang="el-GR"/>
        </a:p>
      </dgm:t>
    </dgm:pt>
    <dgm:pt modelId="{832FF06B-FCA1-2F40-AFD5-23ABE304C4C9}">
      <dgm:prSet phldrT="[Κείμενο]"/>
      <dgm:spPr/>
      <dgm:t>
        <a:bodyPr/>
        <a:lstStyle/>
        <a:p>
          <a:r>
            <a:rPr lang="en-US" dirty="0"/>
            <a:t>History of Science &amp; Technology </a:t>
          </a:r>
          <a:endParaRPr lang="el-GR" dirty="0"/>
        </a:p>
      </dgm:t>
    </dgm:pt>
    <dgm:pt modelId="{4C9E6623-B722-A34D-ACD0-62ED0C0922E9}" type="parTrans" cxnId="{8BD77CA6-AE84-5243-870A-AD70799C474C}">
      <dgm:prSet/>
      <dgm:spPr/>
      <dgm:t>
        <a:bodyPr/>
        <a:lstStyle/>
        <a:p>
          <a:endParaRPr lang="el-GR"/>
        </a:p>
      </dgm:t>
    </dgm:pt>
    <dgm:pt modelId="{12234B40-E38A-7049-AC21-2C7D38889C65}" type="sibTrans" cxnId="{8BD77CA6-AE84-5243-870A-AD70799C474C}">
      <dgm:prSet/>
      <dgm:spPr/>
      <dgm:t>
        <a:bodyPr/>
        <a:lstStyle/>
        <a:p>
          <a:endParaRPr lang="el-GR"/>
        </a:p>
      </dgm:t>
    </dgm:pt>
    <dgm:pt modelId="{494824FD-5E4F-334F-AEDA-D471CE5C3341}">
      <dgm:prSet phldrT="[Κείμενο]"/>
      <dgm:spPr/>
      <dgm:t>
        <a:bodyPr/>
        <a:lstStyle/>
        <a:p>
          <a:r>
            <a:rPr lang="en-US" dirty="0"/>
            <a:t>STEAM</a:t>
          </a:r>
        </a:p>
        <a:p>
          <a:r>
            <a:rPr lang="en-US" dirty="0"/>
            <a:t>STEMAC</a:t>
          </a:r>
          <a:endParaRPr lang="el-GR" dirty="0"/>
        </a:p>
      </dgm:t>
    </dgm:pt>
    <dgm:pt modelId="{5146A00C-9AA7-704D-ADD6-740EBF164A73}" type="parTrans" cxnId="{57C0356F-697C-4845-B2FF-80F2FAF1C94C}">
      <dgm:prSet/>
      <dgm:spPr/>
      <dgm:t>
        <a:bodyPr/>
        <a:lstStyle/>
        <a:p>
          <a:endParaRPr lang="el-GR"/>
        </a:p>
      </dgm:t>
    </dgm:pt>
    <dgm:pt modelId="{983069F2-3624-5F40-B2AB-67484D4AC8DD}" type="sibTrans" cxnId="{57C0356F-697C-4845-B2FF-80F2FAF1C94C}">
      <dgm:prSet/>
      <dgm:spPr/>
      <dgm:t>
        <a:bodyPr/>
        <a:lstStyle/>
        <a:p>
          <a:endParaRPr lang="el-GR"/>
        </a:p>
      </dgm:t>
    </dgm:pt>
    <dgm:pt modelId="{F0E99081-DA09-C948-8564-0668F86B207E}" type="pres">
      <dgm:prSet presAssocID="{2D05B4F0-CF98-A143-9C4A-BB4CF7EDE6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50FD67-251A-2E4D-B2C6-BA6B35307690}" type="pres">
      <dgm:prSet presAssocID="{30668A4C-A876-FC4C-A067-C62AC7E4A1FB}" presName="hierRoot1" presStyleCnt="0"/>
      <dgm:spPr/>
    </dgm:pt>
    <dgm:pt modelId="{5445B10C-1948-2D44-935F-508004421196}" type="pres">
      <dgm:prSet presAssocID="{30668A4C-A876-FC4C-A067-C62AC7E4A1FB}" presName="composite" presStyleCnt="0"/>
      <dgm:spPr/>
    </dgm:pt>
    <dgm:pt modelId="{B0796AC2-CE2E-3E45-8402-26A6D58EACD9}" type="pres">
      <dgm:prSet presAssocID="{30668A4C-A876-FC4C-A067-C62AC7E4A1FB}" presName="background" presStyleLbl="node0" presStyleIdx="0" presStyleCnt="3"/>
      <dgm:spPr/>
    </dgm:pt>
    <dgm:pt modelId="{DD5B8A0F-F8E1-944C-98AD-EC171893CD63}" type="pres">
      <dgm:prSet presAssocID="{30668A4C-A876-FC4C-A067-C62AC7E4A1FB}" presName="text" presStyleLbl="fgAcc0" presStyleIdx="0" presStyleCnt="3">
        <dgm:presLayoutVars>
          <dgm:chPref val="3"/>
        </dgm:presLayoutVars>
      </dgm:prSet>
      <dgm:spPr/>
    </dgm:pt>
    <dgm:pt modelId="{454DC597-68D8-CB47-8758-C838141687B4}" type="pres">
      <dgm:prSet presAssocID="{30668A4C-A876-FC4C-A067-C62AC7E4A1FB}" presName="hierChild2" presStyleCnt="0"/>
      <dgm:spPr/>
    </dgm:pt>
    <dgm:pt modelId="{6A15DBFE-DE75-D74F-A6A7-23560623A2F8}" type="pres">
      <dgm:prSet presAssocID="{832FF06B-FCA1-2F40-AFD5-23ABE304C4C9}" presName="hierRoot1" presStyleCnt="0"/>
      <dgm:spPr/>
    </dgm:pt>
    <dgm:pt modelId="{F4E7C561-EF4F-E44E-AFCA-F4422660011F}" type="pres">
      <dgm:prSet presAssocID="{832FF06B-FCA1-2F40-AFD5-23ABE304C4C9}" presName="composite" presStyleCnt="0"/>
      <dgm:spPr/>
    </dgm:pt>
    <dgm:pt modelId="{54384628-F020-5E4F-942A-114E4333CFFC}" type="pres">
      <dgm:prSet presAssocID="{832FF06B-FCA1-2F40-AFD5-23ABE304C4C9}" presName="background" presStyleLbl="node0" presStyleIdx="1" presStyleCnt="3"/>
      <dgm:spPr/>
    </dgm:pt>
    <dgm:pt modelId="{6A8AD7A9-BB8A-B84C-9520-7D1FE7C1055B}" type="pres">
      <dgm:prSet presAssocID="{832FF06B-FCA1-2F40-AFD5-23ABE304C4C9}" presName="text" presStyleLbl="fgAcc0" presStyleIdx="1" presStyleCnt="3">
        <dgm:presLayoutVars>
          <dgm:chPref val="3"/>
        </dgm:presLayoutVars>
      </dgm:prSet>
      <dgm:spPr/>
    </dgm:pt>
    <dgm:pt modelId="{3906D1F0-2022-8E45-8D68-6BE87F4C138F}" type="pres">
      <dgm:prSet presAssocID="{832FF06B-FCA1-2F40-AFD5-23ABE304C4C9}" presName="hierChild2" presStyleCnt="0"/>
      <dgm:spPr/>
    </dgm:pt>
    <dgm:pt modelId="{1E0E3730-20AF-9040-B19F-16ED83F7B8CD}" type="pres">
      <dgm:prSet presAssocID="{494824FD-5E4F-334F-AEDA-D471CE5C3341}" presName="hierRoot1" presStyleCnt="0"/>
      <dgm:spPr/>
    </dgm:pt>
    <dgm:pt modelId="{ACE44E8F-14D4-564D-AA78-85662F566EB7}" type="pres">
      <dgm:prSet presAssocID="{494824FD-5E4F-334F-AEDA-D471CE5C3341}" presName="composite" presStyleCnt="0"/>
      <dgm:spPr/>
    </dgm:pt>
    <dgm:pt modelId="{15CCC290-3AC6-C146-97D5-AB7E3B53894B}" type="pres">
      <dgm:prSet presAssocID="{494824FD-5E4F-334F-AEDA-D471CE5C3341}" presName="background" presStyleLbl="node0" presStyleIdx="2" presStyleCnt="3"/>
      <dgm:spPr/>
    </dgm:pt>
    <dgm:pt modelId="{89D40E9F-BE44-004E-A545-931120F838D9}" type="pres">
      <dgm:prSet presAssocID="{494824FD-5E4F-334F-AEDA-D471CE5C3341}" presName="text" presStyleLbl="fgAcc0" presStyleIdx="2" presStyleCnt="3">
        <dgm:presLayoutVars>
          <dgm:chPref val="3"/>
        </dgm:presLayoutVars>
      </dgm:prSet>
      <dgm:spPr/>
    </dgm:pt>
    <dgm:pt modelId="{4C9220CA-8E41-5442-BD8B-C7D69E42A47C}" type="pres">
      <dgm:prSet presAssocID="{494824FD-5E4F-334F-AEDA-D471CE5C3341}" presName="hierChild2" presStyleCnt="0"/>
      <dgm:spPr/>
    </dgm:pt>
  </dgm:ptLst>
  <dgm:cxnLst>
    <dgm:cxn modelId="{0DD38301-F180-6442-9C2E-9439891552EB}" type="presOf" srcId="{832FF06B-FCA1-2F40-AFD5-23ABE304C4C9}" destId="{6A8AD7A9-BB8A-B84C-9520-7D1FE7C1055B}" srcOrd="0" destOrd="0" presId="urn:microsoft.com/office/officeart/2005/8/layout/hierarchy1"/>
    <dgm:cxn modelId="{76AD0467-903C-8848-B2DC-A5C2EB3C93CF}" type="presOf" srcId="{2D05B4F0-CF98-A143-9C4A-BB4CF7EDE649}" destId="{F0E99081-DA09-C948-8564-0668F86B207E}" srcOrd="0" destOrd="0" presId="urn:microsoft.com/office/officeart/2005/8/layout/hierarchy1"/>
    <dgm:cxn modelId="{9D1A096F-7D3C-2243-A462-28E2A69600DC}" type="presOf" srcId="{30668A4C-A876-FC4C-A067-C62AC7E4A1FB}" destId="{DD5B8A0F-F8E1-944C-98AD-EC171893CD63}" srcOrd="0" destOrd="0" presId="urn:microsoft.com/office/officeart/2005/8/layout/hierarchy1"/>
    <dgm:cxn modelId="{57C0356F-697C-4845-B2FF-80F2FAF1C94C}" srcId="{2D05B4F0-CF98-A143-9C4A-BB4CF7EDE649}" destId="{494824FD-5E4F-334F-AEDA-D471CE5C3341}" srcOrd="2" destOrd="0" parTransId="{5146A00C-9AA7-704D-ADD6-740EBF164A73}" sibTransId="{983069F2-3624-5F40-B2AB-67484D4AC8DD}"/>
    <dgm:cxn modelId="{8BD77CA6-AE84-5243-870A-AD70799C474C}" srcId="{2D05B4F0-CF98-A143-9C4A-BB4CF7EDE649}" destId="{832FF06B-FCA1-2F40-AFD5-23ABE304C4C9}" srcOrd="1" destOrd="0" parTransId="{4C9E6623-B722-A34D-ACD0-62ED0C0922E9}" sibTransId="{12234B40-E38A-7049-AC21-2C7D38889C65}"/>
    <dgm:cxn modelId="{9C917DD1-81B0-5949-AEF5-E26564E75F71}" srcId="{2D05B4F0-CF98-A143-9C4A-BB4CF7EDE649}" destId="{30668A4C-A876-FC4C-A067-C62AC7E4A1FB}" srcOrd="0" destOrd="0" parTransId="{0DEDEB7E-39CB-454F-9141-78DD089B769D}" sibTransId="{96D97AA6-4112-6B48-94EB-4BD4F16D605F}"/>
    <dgm:cxn modelId="{E4ABF4F3-794E-DE43-B222-2307484D0E1B}" type="presOf" srcId="{494824FD-5E4F-334F-AEDA-D471CE5C3341}" destId="{89D40E9F-BE44-004E-A545-931120F838D9}" srcOrd="0" destOrd="0" presId="urn:microsoft.com/office/officeart/2005/8/layout/hierarchy1"/>
    <dgm:cxn modelId="{52566451-417D-E948-96BA-B847003F98EC}" type="presParOf" srcId="{F0E99081-DA09-C948-8564-0668F86B207E}" destId="{CE50FD67-251A-2E4D-B2C6-BA6B35307690}" srcOrd="0" destOrd="0" presId="urn:microsoft.com/office/officeart/2005/8/layout/hierarchy1"/>
    <dgm:cxn modelId="{337B81D1-F49F-4B40-8DCE-66EE9A4C079A}" type="presParOf" srcId="{CE50FD67-251A-2E4D-B2C6-BA6B35307690}" destId="{5445B10C-1948-2D44-935F-508004421196}" srcOrd="0" destOrd="0" presId="urn:microsoft.com/office/officeart/2005/8/layout/hierarchy1"/>
    <dgm:cxn modelId="{B0B3BBA2-4563-854C-8DBE-2015C6856D5C}" type="presParOf" srcId="{5445B10C-1948-2D44-935F-508004421196}" destId="{B0796AC2-CE2E-3E45-8402-26A6D58EACD9}" srcOrd="0" destOrd="0" presId="urn:microsoft.com/office/officeart/2005/8/layout/hierarchy1"/>
    <dgm:cxn modelId="{047D7C64-9087-5E41-B37F-19690658EF38}" type="presParOf" srcId="{5445B10C-1948-2D44-935F-508004421196}" destId="{DD5B8A0F-F8E1-944C-98AD-EC171893CD63}" srcOrd="1" destOrd="0" presId="urn:microsoft.com/office/officeart/2005/8/layout/hierarchy1"/>
    <dgm:cxn modelId="{695388F9-290D-2048-9AF2-90616D987487}" type="presParOf" srcId="{CE50FD67-251A-2E4D-B2C6-BA6B35307690}" destId="{454DC597-68D8-CB47-8758-C838141687B4}" srcOrd="1" destOrd="0" presId="urn:microsoft.com/office/officeart/2005/8/layout/hierarchy1"/>
    <dgm:cxn modelId="{314B489A-29C8-0C41-80CD-273525291844}" type="presParOf" srcId="{F0E99081-DA09-C948-8564-0668F86B207E}" destId="{6A15DBFE-DE75-D74F-A6A7-23560623A2F8}" srcOrd="1" destOrd="0" presId="urn:microsoft.com/office/officeart/2005/8/layout/hierarchy1"/>
    <dgm:cxn modelId="{F742CB16-C473-E345-A152-E9C2A8CFEE95}" type="presParOf" srcId="{6A15DBFE-DE75-D74F-A6A7-23560623A2F8}" destId="{F4E7C561-EF4F-E44E-AFCA-F4422660011F}" srcOrd="0" destOrd="0" presId="urn:microsoft.com/office/officeart/2005/8/layout/hierarchy1"/>
    <dgm:cxn modelId="{6FDB1C46-AB30-DA49-9428-0D6CC7EE5681}" type="presParOf" srcId="{F4E7C561-EF4F-E44E-AFCA-F4422660011F}" destId="{54384628-F020-5E4F-942A-114E4333CFFC}" srcOrd="0" destOrd="0" presId="urn:microsoft.com/office/officeart/2005/8/layout/hierarchy1"/>
    <dgm:cxn modelId="{E44E766D-6D90-3549-954E-45A7492DE214}" type="presParOf" srcId="{F4E7C561-EF4F-E44E-AFCA-F4422660011F}" destId="{6A8AD7A9-BB8A-B84C-9520-7D1FE7C1055B}" srcOrd="1" destOrd="0" presId="urn:microsoft.com/office/officeart/2005/8/layout/hierarchy1"/>
    <dgm:cxn modelId="{7F9A5B02-7B45-284B-A75F-42A606CC8B6D}" type="presParOf" srcId="{6A15DBFE-DE75-D74F-A6A7-23560623A2F8}" destId="{3906D1F0-2022-8E45-8D68-6BE87F4C138F}" srcOrd="1" destOrd="0" presId="urn:microsoft.com/office/officeart/2005/8/layout/hierarchy1"/>
    <dgm:cxn modelId="{8223E803-C017-114C-8A38-44AB812681BE}" type="presParOf" srcId="{F0E99081-DA09-C948-8564-0668F86B207E}" destId="{1E0E3730-20AF-9040-B19F-16ED83F7B8CD}" srcOrd="2" destOrd="0" presId="urn:microsoft.com/office/officeart/2005/8/layout/hierarchy1"/>
    <dgm:cxn modelId="{DC529DF8-E2BD-1942-BED0-D5BD80D784D7}" type="presParOf" srcId="{1E0E3730-20AF-9040-B19F-16ED83F7B8CD}" destId="{ACE44E8F-14D4-564D-AA78-85662F566EB7}" srcOrd="0" destOrd="0" presId="urn:microsoft.com/office/officeart/2005/8/layout/hierarchy1"/>
    <dgm:cxn modelId="{D9F2171F-C604-2B4B-B559-5CFCA6DBF274}" type="presParOf" srcId="{ACE44E8F-14D4-564D-AA78-85662F566EB7}" destId="{15CCC290-3AC6-C146-97D5-AB7E3B53894B}" srcOrd="0" destOrd="0" presId="urn:microsoft.com/office/officeart/2005/8/layout/hierarchy1"/>
    <dgm:cxn modelId="{742479DB-2994-1041-A578-6D6AC0A54C5C}" type="presParOf" srcId="{ACE44E8F-14D4-564D-AA78-85662F566EB7}" destId="{89D40E9F-BE44-004E-A545-931120F838D9}" srcOrd="1" destOrd="0" presId="urn:microsoft.com/office/officeart/2005/8/layout/hierarchy1"/>
    <dgm:cxn modelId="{36795C09-4037-B044-8CEC-AAEEDDA011C6}" type="presParOf" srcId="{1E0E3730-20AF-9040-B19F-16ED83F7B8CD}" destId="{4C9220CA-8E41-5442-BD8B-C7D69E42A4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D6EBB-8BF0-784A-9AE6-E995C4048D55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526A9D-33C8-9746-B57C-DD30B9764363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 of Invention</a:t>
          </a:r>
        </a:p>
      </dsp:txBody>
      <dsp:txXfrm>
        <a:off x="1228411" y="621955"/>
        <a:ext cx="1919362" cy="1919362"/>
      </dsp:txXfrm>
    </dsp:sp>
    <dsp:sp modelId="{D736A92B-9AF9-234E-8716-5AABE97365DF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 of Operation</a:t>
          </a:r>
        </a:p>
      </dsp:txBody>
      <dsp:txXfrm>
        <a:off x="3519058" y="621955"/>
        <a:ext cx="1919362" cy="1919362"/>
      </dsp:txXfrm>
    </dsp:sp>
    <dsp:sp modelId="{8BD5AD53-8D84-8D4B-BB5F-30294BCBAB4C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 of Manifacture</a:t>
          </a:r>
        </a:p>
      </dsp:txBody>
      <dsp:txXfrm>
        <a:off x="1228411" y="2912601"/>
        <a:ext cx="1919362" cy="1919362"/>
      </dsp:txXfrm>
    </dsp:sp>
    <dsp:sp modelId="{77DE4AAB-A0F6-AB42-953D-A1ECB276D0B4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 of Use</a:t>
          </a:r>
        </a:p>
      </dsp:txBody>
      <dsp:txXfrm>
        <a:off x="3519058" y="2912601"/>
        <a:ext cx="1919362" cy="191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6AC2-CE2E-3E45-8402-26A6D58EACD9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B8A0F-F8E1-944C-98AD-EC171893CD63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STEM</a:t>
          </a:r>
          <a:endParaRPr lang="el-GR" sz="3700" kern="1200" dirty="0"/>
        </a:p>
      </dsp:txBody>
      <dsp:txXfrm>
        <a:off x="398656" y="1088253"/>
        <a:ext cx="2959127" cy="1837317"/>
      </dsp:txXfrm>
    </dsp:sp>
    <dsp:sp modelId="{54384628-F020-5E4F-942A-114E4333CFFC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AD7A9-BB8A-B84C-9520-7D1FE7C1055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History of Science &amp; Technology </a:t>
          </a:r>
          <a:endParaRPr lang="el-GR" sz="3700" kern="1200" dirty="0"/>
        </a:p>
      </dsp:txBody>
      <dsp:txXfrm>
        <a:off x="4155097" y="1088253"/>
        <a:ext cx="2959127" cy="1837317"/>
      </dsp:txXfrm>
    </dsp:sp>
    <dsp:sp modelId="{15CCC290-3AC6-C146-97D5-AB7E3B53894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40E9F-BE44-004E-A545-931120F838D9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STEAM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STEMAC</a:t>
          </a:r>
          <a:endParaRPr lang="el-GR" sz="3700" kern="1200" dirty="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7EF685-3E3A-C4CF-6CAE-B2520EEF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99C4A3-CB2A-495F-BA1B-9E072A86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139BD0-684F-5659-5D66-3D7CE300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538EA4-2DBD-4F57-3C3C-AB9C4440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B59691-8EF0-48B2-975D-2C2AE2E0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55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E5921-BC15-FBF5-14EC-DB071222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29B9820-6ED5-DAEF-F70C-694631AF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F6F8E3-7581-C35A-926B-B1CD11E4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E5B337-EB37-212B-CC2B-AFC1C54B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2EBCBD-BD88-0418-8046-75C4D52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6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96BC2AE-1916-9A79-C7D9-C7007124E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09C5A1-BECC-D1E2-41CD-81ADDC59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67A7F7-0F8A-DC92-E388-C8C5B5D4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16DD95-685E-EB92-4776-9BA5C63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08AB8A-4468-E22F-2F3F-0D380B35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34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B69F7-6962-C3E0-FC41-6E32CC47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02B5C9-4BDE-AAE7-DB9B-8EE5C995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764E74-CB7D-9B3E-B1C4-43E398E3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EE3572-F26E-E7B3-D6BD-AACE9DE7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19C3DA-74B0-8533-C410-D8180B1D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335D2-9E8F-C6E2-F539-454A6C83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945531-681B-7604-EC1B-DF77E515D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69892D-FF4B-3900-2B66-27364CC0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C58419-E551-12DA-A1EF-CE1D6996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926F-FC4A-DD3B-D045-A256E6F0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82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9A776-6D2B-08A8-D58C-B9849A1C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9498AC-40F8-5BA2-4EDC-5BF3165C7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2A199A-1963-BD3E-8EDA-AEE1B9FED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5A3EB6-A1C9-394E-EC68-32635C8D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FA716F-463E-3B4A-C2F4-9A9CC4FE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9D8C4D-F87E-0318-2166-B7CF9F16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93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EA2BC-E9E6-8CC1-8A5C-5D8AB4CE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E0BB85-A316-5C56-D595-BB729DE3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7F2014-8360-D487-4008-F96D60607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0C43B1C-9BF4-8A40-7970-56F2683F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35E5E46-4D43-053C-3E51-C85C110B4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80EB77-C5EE-BB98-AEBA-08FC56BF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B98026-85EC-D610-F04B-1FBF687F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D937158-F2A8-2C2E-7DFB-B9620713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48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1F17A9-84D9-E2EB-7509-5DEABF46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366D45E-520D-F81E-39F8-31A4C95D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2324C5-8AB9-486D-DDA1-65D06E11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B686FC-E8E5-DB03-0520-C260AD4A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8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F66607C-8A02-AA4E-6D5F-67DEBABB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3E56D1-7E55-8CD6-378D-9FF164B5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27D2E7-9076-8119-BD23-8A8F61CB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0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011345-890C-2DF4-5E00-210116A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06295D-BB5F-C194-D7EB-3B8D2990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BB369B-CE04-4B33-A916-9F4976246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0AF5123-B113-7933-3733-9000A133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6D1A7D-4A86-2572-6F55-B24E3C79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FC431F-2290-6722-E711-C0CBE287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17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458AC-1796-F699-6129-E2A50339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919C5C5-8387-D96C-29A5-D18098F5B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4B9D7D5-1D14-A6D5-8C39-7E0E5A535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564158-4432-701C-3852-8501BF94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EA1244A-322C-5B98-B886-BD2E83FB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769DF33-26C8-EBB2-73ED-AF89B81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73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43B9A6C-951B-9C7B-0379-5E7D6AB8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8A68A8-BDB8-4F1B-986A-D6B495E5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841D53-8AB8-E8A1-BDFC-FE3674C4E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A3B7-B758-DC43-B090-7564949F1F36}" type="datetimeFigureOut">
              <a:rPr lang="el-GR" smtClean="0"/>
              <a:t>7/6/23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0D5A4A-02B9-0A9B-C190-D3AB43136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87894A-5576-5EFE-30D0-B3E08ECDA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C554-6376-784C-A50F-8517F32B7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9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CC1FAB-90E8-29D2-CF9D-B9060D0A1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708" y="1367673"/>
            <a:ext cx="6587268" cy="2665509"/>
          </a:xfrm>
        </p:spPr>
        <p:txBody>
          <a:bodyPr>
            <a:normAutofit/>
          </a:bodyPr>
          <a:lstStyle/>
          <a:p>
            <a:pPr algn="r"/>
            <a:r>
              <a:rPr lang="en" sz="3400" dirty="0">
                <a:solidFill>
                  <a:schemeClr val="bg1"/>
                </a:solidFill>
              </a:rPr>
              <a:t>Student performance in the Postgraduate Program: “STEM Education and Educational Robotics Systems” - Univ of Athens</a:t>
            </a:r>
            <a:endParaRPr lang="el-GR" sz="3400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1829AE-F89A-6EF1-57AF-EDE0290F6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1" y="4414179"/>
            <a:ext cx="6311657" cy="1156303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sz="13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Kostas </a:t>
            </a:r>
            <a:r>
              <a:rPr lang="en-US" sz="2800" dirty="0" err="1">
                <a:solidFill>
                  <a:schemeClr val="bg1"/>
                </a:solidFill>
              </a:rPr>
              <a:t>Skordoulis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National &amp; </a:t>
            </a:r>
            <a:r>
              <a:rPr lang="en-US" sz="2800" dirty="0" err="1">
                <a:solidFill>
                  <a:schemeClr val="bg1"/>
                </a:solidFill>
              </a:rPr>
              <a:t>Kapodistrian</a:t>
            </a:r>
            <a:r>
              <a:rPr lang="en-US" sz="2800" dirty="0">
                <a:solidFill>
                  <a:schemeClr val="bg1"/>
                </a:solidFill>
              </a:rPr>
              <a:t> University of Athens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381B5-5486-7C7B-F24B-EE2D81EB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5" r="46606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106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54F51-CC82-4EA9-2C86-4D1A503D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42" y="983891"/>
            <a:ext cx="2515669" cy="39931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0A8BD-19E9-961B-F6DD-EB3342FF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436" y="1715030"/>
            <a:ext cx="3080345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484EFD-0AD5-04BF-C78C-39011A1B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Method of Analysis – Teaching approach</a:t>
            </a:r>
            <a:endParaRPr lang="el-GR" sz="4000">
              <a:solidFill>
                <a:srgbClr val="FFFFFF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4E96AFF-7A66-96C5-F680-89FECF4CA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1905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64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6D1876-4F82-969D-847E-1D5CADB6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transition from STEM to STEAM / STEMAC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1ED6C02-0C05-1909-3B97-9062D1F58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55684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51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1E07CAA-108C-E241-FC7C-D7FDB514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STEM Education and Critical Pedagogy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E82931-7F83-8DE9-F24B-24BC119C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How STEM scholars engage in Teaching for Gender and Racial Equity? For Social and Environmental justice?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12341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1B6EA0-6E35-946B-97F0-0489DED8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Postgrad Program as a Research Field</a:t>
            </a:r>
            <a:endParaRPr lang="el-G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2F71D3-9957-D20C-5BA7-6012DEBC21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49902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FD0FB28-9FBE-610C-85FF-0AE4F4097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3102" y="2137719"/>
            <a:ext cx="6462980" cy="3694670"/>
          </a:xfrm>
        </p:spPr>
      </p:pic>
    </p:spTree>
    <p:extLst>
      <p:ext uri="{BB962C8B-B14F-4D97-AF65-F5344CB8AC3E}">
        <p14:creationId xmlns:p14="http://schemas.microsoft.com/office/powerpoint/2010/main" val="360610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6728C-59CA-9672-A391-07D3D8F5F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8" b="88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E8137A-636E-DED6-6CCE-F690AF07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 for your attention!!!</a:t>
            </a:r>
          </a:p>
        </p:txBody>
      </p:sp>
    </p:spTree>
    <p:extLst>
      <p:ext uri="{BB962C8B-B14F-4D97-AF65-F5344CB8AC3E}">
        <p14:creationId xmlns:p14="http://schemas.microsoft.com/office/powerpoint/2010/main" val="1322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A6A3BE2-2A4E-EC97-14FB-7A238F16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en-US" sz="4000"/>
              <a:t>The Program and its pre-History</a:t>
            </a:r>
            <a:endParaRPr lang="el-GR" sz="4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1D6668-1939-439E-3973-1544A04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>
                <a:solidFill>
                  <a:schemeClr val="tx1">
                    <a:alpha val="80000"/>
                  </a:schemeClr>
                </a:solidFill>
              </a:rPr>
              <a:t>2016 – 2020</a:t>
            </a:r>
          </a:p>
          <a:p>
            <a:pPr marL="0" indent="0">
              <a:buNone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</a:rPr>
              <a:t>Joint Masters Program of the Departments of Primary Education of the Universities of Patras &amp; Athens: “Interdisciplinary approaches of Science, Mathematics, Technology and Engineering – STEM Education” – Director: Prof Eugenia Koleza</a:t>
            </a:r>
          </a:p>
          <a:p>
            <a:pPr marL="0" indent="0">
              <a:buNone/>
            </a:pPr>
            <a:r>
              <a:rPr lang="en-US" sz="1500" b="1">
                <a:solidFill>
                  <a:schemeClr val="tx1">
                    <a:alpha val="80000"/>
                  </a:schemeClr>
                </a:solidFill>
              </a:rPr>
              <a:t>2018 – 2021</a:t>
            </a:r>
          </a:p>
          <a:p>
            <a:pPr marL="0" indent="0">
              <a:buNone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</a:rPr>
              <a:t>Postgraduate Seminar: “STEM Education – Educational Robotics”</a:t>
            </a:r>
          </a:p>
          <a:p>
            <a:pPr marL="0" indent="0">
              <a:buNone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</a:rPr>
              <a:t>Duration: 8 months – 420 hours</a:t>
            </a:r>
          </a:p>
          <a:p>
            <a:pPr marL="0" indent="0">
              <a:buNone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</a:rPr>
              <a:t>Center of Lifelong Learning – NKUA</a:t>
            </a:r>
          </a:p>
          <a:p>
            <a:pPr marL="0" indent="0">
              <a:buNone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</a:rPr>
              <a:t>Total 64 students</a:t>
            </a:r>
          </a:p>
          <a:p>
            <a:pPr marL="0" indent="0">
              <a:buNone/>
            </a:pPr>
            <a:endParaRPr lang="en-US" sz="15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1500">
              <a:solidFill>
                <a:schemeClr val="tx1">
                  <a:alpha val="80000"/>
                </a:schemeClr>
              </a:solidFill>
            </a:endParaRPr>
          </a:p>
          <a:p>
            <a:endParaRPr lang="el-GR" sz="15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86AFEF-523D-DDFB-756F-4FE4AC1C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The structure of the Program </a:t>
            </a: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(12 compulsory Modules)</a:t>
            </a:r>
            <a:endParaRPr lang="el-GR" sz="3400">
              <a:solidFill>
                <a:schemeClr val="bg1"/>
              </a:solidFill>
            </a:endParaRP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5F4C356C-9772-44A0-7AE3-673AE1CB2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7" r="19203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0ED0C5-8CEE-69D9-C9C2-29CEE23DD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036" y="1820368"/>
            <a:ext cx="6346732" cy="475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2 Pedagogy Modules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Introduction to Psycho-pedagogy; Educational Design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2 Humanities Modules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Epistemology – Theory of Knowledge ; Science &amp; Technology in European Civilization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2 Technology &amp; Engineering Modules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Simple Machines; Introduction to Robotics &amp; Automatic Control Systems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4 Laboratory Modules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Modern Digital Technology Systems; Measurements &amp; Sensors; Educational Robotics I, II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2 General Modules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Introduction to STEM Education; Postgraduate Seminar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40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6BA82AD9-0249-25C5-5283-E7753124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Student Population Demography</a:t>
            </a:r>
            <a:endParaRPr lang="el-GR" sz="360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75A35A9-9A7E-43C4-6D97-1457F38E1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Year</a:t>
            </a:r>
          </a:p>
          <a:p>
            <a:pPr marL="0" indent="0">
              <a:buNone/>
            </a:pPr>
            <a:r>
              <a:rPr lang="en-US" sz="2000"/>
              <a:t>31 Students (: 27 F + 4 M)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UnderGrad Degrees:</a:t>
            </a:r>
          </a:p>
          <a:p>
            <a:pPr marL="0" indent="0">
              <a:buNone/>
            </a:pPr>
            <a:r>
              <a:rPr lang="en-US" sz="2000"/>
              <a:t>Education (Primary + Pre-School): 27</a:t>
            </a:r>
          </a:p>
          <a:p>
            <a:pPr marL="0" indent="0">
              <a:buNone/>
            </a:pPr>
            <a:r>
              <a:rPr lang="en-US" sz="2000"/>
              <a:t>Engineering: 2</a:t>
            </a:r>
          </a:p>
          <a:p>
            <a:pPr marL="0" indent="0">
              <a:buNone/>
            </a:pPr>
            <a:r>
              <a:rPr lang="en-US" sz="2000"/>
              <a:t>Mathematics: 1</a:t>
            </a:r>
          </a:p>
          <a:p>
            <a:pPr marL="0" indent="0">
              <a:buNone/>
            </a:pPr>
            <a:r>
              <a:rPr lang="en-US" sz="2000"/>
              <a:t>Psychology: 1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l-GR" sz="200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A5BDD44-5CA0-CBE3-61A4-B3579FF7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Year</a:t>
            </a:r>
          </a:p>
          <a:p>
            <a:pPr marL="0" indent="0">
              <a:buNone/>
            </a:pPr>
            <a:r>
              <a:rPr lang="en-US" sz="2000"/>
              <a:t>34 Students (: 31 F + 3 M)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" sz="2000"/>
              <a:t>UnderGrad Degrees:</a:t>
            </a:r>
          </a:p>
          <a:p>
            <a:pPr marL="0" indent="0">
              <a:buNone/>
            </a:pPr>
            <a:r>
              <a:rPr lang="en-US" sz="2000"/>
              <a:t>Education (Primary + Pre-School): 28</a:t>
            </a:r>
          </a:p>
          <a:p>
            <a:pPr marL="0" indent="0">
              <a:buNone/>
            </a:pPr>
            <a:r>
              <a:rPr lang="en" sz="2000"/>
              <a:t>Engineering: 2</a:t>
            </a:r>
          </a:p>
          <a:p>
            <a:pPr marL="0" indent="0">
              <a:buNone/>
            </a:pPr>
            <a:r>
              <a:rPr lang="en-US" sz="2000"/>
              <a:t>Mathematics , Physics: 2</a:t>
            </a:r>
          </a:p>
          <a:p>
            <a:pPr marL="0" indent="0">
              <a:buNone/>
            </a:pPr>
            <a:r>
              <a:rPr lang="en" sz="2000"/>
              <a:t>Humanities: 2</a:t>
            </a:r>
          </a:p>
          <a:p>
            <a:pPr marL="0" indent="0">
              <a:buNone/>
            </a:pPr>
            <a:endParaRPr lang="en" sz="2000"/>
          </a:p>
          <a:p>
            <a:pPr marL="0" indent="0">
              <a:buNone/>
            </a:pP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344239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id="{4625474F-460E-1B90-55B3-6EF87228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999" y="1767572"/>
            <a:ext cx="4092675" cy="332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Student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performance: Design and Development of prototypes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Θέση περιεχομένου 13" descr="Εικόνα που περιέχει εσωτερικός χώρος, έπιπλα, πάγκος εργασίας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3EB6F27E-5E6B-14E6-C23F-240D6C6E4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96" r="21485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Θέση περιεχομένου 11" descr="Εικόνα που περιέχει ρουχισμός, τοίχος, τραπέζι, έπιπλα&#10;&#10;Περιγραφή που δημιουργήθηκε αυτόματα">
            <a:extLst>
              <a:ext uri="{FF2B5EF4-FFF2-40B4-BE49-F238E27FC236}">
                <a16:creationId xmlns:a16="http://schemas.microsoft.com/office/drawing/2014/main" id="{E558C8EA-F74F-07E3-C2C7-5E343920C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7920" r="6060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51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7" descr="Εικόνα που περιέχει εσωτερικός χώρος, τοίχος, έπιπλα, λευκο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7C348FB1-D6AC-2C94-E469-3204DB063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23" b="1588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CE6BBB7-0D6D-DBF6-3C89-8BB2784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Student Project STEMAC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“Modern Times”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9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76077A66-26E5-4BDD-99AC-19998AC5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CC7C8FC4-294D-4B63-9B55-1E1BF34C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A2A44-9824-4572-8098-0929558C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000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81C908-FA5D-4DC1-BC31-59002F2C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0EF6E7-F4E0-4ECC-BF0C-E00309A15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4498"/>
            <a:ext cx="12191997" cy="6416004"/>
          </a:xfrm>
          <a:prstGeom prst="rect">
            <a:avLst/>
          </a:prstGeom>
          <a:gradFill>
            <a:gsLst>
              <a:gs pos="12000">
                <a:srgbClr val="000000">
                  <a:alpha val="63000"/>
                </a:srgb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CABDEF-7A93-403A-BEB2-DDC0F89A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2"/>
          </a:xfrm>
          <a:prstGeom prst="rect">
            <a:avLst/>
          </a:prstGeom>
          <a:gradFill>
            <a:gsLst>
              <a:gs pos="30000">
                <a:schemeClr val="accent1">
                  <a:alpha val="13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1D1AF0-0A5D-4548-869C-5A5CBCE0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0" y="446494"/>
            <a:ext cx="4026023" cy="6414505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  <a:alpha val="29000"/>
                </a:schemeClr>
              </a:gs>
              <a:gs pos="52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0C8ABE2C-B2DF-DDCB-E452-76EF6153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4" y="548640"/>
            <a:ext cx="10662430" cy="1280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Module: Science &amp; Technology in European Civilization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Student final Essay: “Ancient Machines: The Servant by Philo (3</a:t>
            </a:r>
            <a:r>
              <a:rPr lang="en-US" sz="3200" baseline="30000" dirty="0">
                <a:solidFill>
                  <a:srgbClr val="FFFFFF"/>
                </a:solidFill>
              </a:rPr>
              <a:t>rd</a:t>
            </a:r>
            <a:r>
              <a:rPr lang="en-US" sz="3200" dirty="0">
                <a:solidFill>
                  <a:srgbClr val="FFFFFF"/>
                </a:solidFill>
              </a:rPr>
              <a:t> c BC)”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0452966-7F49-F9E7-C548-94DF2AA8A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00" y="2132099"/>
            <a:ext cx="1344122" cy="32388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F40BA39-C055-0CE1-59D2-D7999D8C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0" y="2475733"/>
            <a:ext cx="2216688" cy="25515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EA62E6-9C92-363A-9322-035F1936E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/>
          <a:stretch/>
        </p:blipFill>
        <p:spPr bwMode="auto">
          <a:xfrm>
            <a:off x="6246243" y="2669417"/>
            <a:ext cx="2216688" cy="21642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744C29C-B9F2-192B-5ED0-684C2ECBF9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9860"/>
          <a:stretch/>
        </p:blipFill>
        <p:spPr bwMode="auto">
          <a:xfrm>
            <a:off x="8784025" y="2712464"/>
            <a:ext cx="2216688" cy="20781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759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C95FC48-0B00-5FE7-F034-A42B68B10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" r="-1" b="12868"/>
          <a:stretch/>
        </p:blipFill>
        <p:spPr bwMode="auto">
          <a:xfrm>
            <a:off x="-1219" y="-4"/>
            <a:ext cx="12191695" cy="6858000"/>
          </a:xfrm>
          <a:prstGeom prst="rect">
            <a:avLst/>
          </a:prstGeom>
          <a:noFill/>
        </p:spPr>
      </p:pic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F9339B-DA0C-9C1B-71EE-5E55CAF6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11" y="1872170"/>
            <a:ext cx="3555692" cy="26998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The Manuscripts of Leonardo DaVinci as a teaching tool</a:t>
            </a:r>
            <a:b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This research focuses on improving pre-service primary teachers’ scientific and technological literacy combining the introduction of the history of technology and especially using the manuscripts of Leonardo da Vinci with the storytelling, as a teaching tool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C28FDBA-4A41-80FA-133F-2D7173971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17024"/>
          <a:stretch/>
        </p:blipFill>
        <p:spPr bwMode="auto"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5079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BF26C-2870-1A0E-140E-ADD5B9C6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7" b="2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968B8-2DC0-4059-AA9E-269B1E3B012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Morse Telegraph: How it works? How is it used?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9741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419</Words>
  <Application>Microsoft Macintosh PowerPoint</Application>
  <PresentationFormat>Ευρεία οθόνη</PresentationFormat>
  <Paragraphs>60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Calibri Light</vt:lpstr>
      <vt:lpstr>Θέμα του Office</vt:lpstr>
      <vt:lpstr>Student performance in the Postgraduate Program: “STEM Education and Educational Robotics Systems” - Univ of Athens</vt:lpstr>
      <vt:lpstr>The Program and its pre-History</vt:lpstr>
      <vt:lpstr>The structure of the Program  (12 compulsory Modules)</vt:lpstr>
      <vt:lpstr>Student Population Demography</vt:lpstr>
      <vt:lpstr>Student performance: Design and Development of prototypes</vt:lpstr>
      <vt:lpstr>Student Project STEMAC “Modern Times”</vt:lpstr>
      <vt:lpstr>Module: Science &amp; Technology in European Civilization Student final Essay: “Ancient Machines: The Servant by Philo (3rd c BC)”</vt:lpstr>
      <vt:lpstr>The Manuscripts of Leonardo DaVinci as a teaching tool This research focuses on improving pre-service primary teachers’ scientific and technological literacy combining the introduction of the history of technology and especially using the manuscripts of Leonardo da Vinci with the storytelling, as a teaching tool</vt:lpstr>
      <vt:lpstr>Παρουσίαση του PowerPoint</vt:lpstr>
      <vt:lpstr>Παρουσίαση του PowerPoint</vt:lpstr>
      <vt:lpstr>Method of Analysis – Teaching approach</vt:lpstr>
      <vt:lpstr>The transition from STEM to STEAM / STEMAC</vt:lpstr>
      <vt:lpstr>STEM Education and Critical Pedagogy</vt:lpstr>
      <vt:lpstr>The Postgrad Program as a Research Field</vt:lpstr>
      <vt:lpstr>Thank you for your attention!!!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performance in the Postgraduate Program: “STEM Education and Educational Robotics Systems” at the Univ of Athens</dc:title>
  <dc:creator>Konstantinos Skordoulis</dc:creator>
  <cp:lastModifiedBy>Konstantinos Skordoulis</cp:lastModifiedBy>
  <cp:revision>15</cp:revision>
  <dcterms:created xsi:type="dcterms:W3CDTF">2023-06-07T20:08:39Z</dcterms:created>
  <dcterms:modified xsi:type="dcterms:W3CDTF">2023-06-08T09:50:44Z</dcterms:modified>
</cp:coreProperties>
</file>