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75"/>
  </p:notesMasterIdLst>
  <p:sldIdLst>
    <p:sldId id="256" r:id="rId3"/>
    <p:sldId id="258" r:id="rId4"/>
    <p:sldId id="287" r:id="rId5"/>
    <p:sldId id="288" r:id="rId6"/>
    <p:sldId id="290" r:id="rId7"/>
    <p:sldId id="291" r:id="rId8"/>
    <p:sldId id="259" r:id="rId9"/>
    <p:sldId id="262" r:id="rId10"/>
    <p:sldId id="257" r:id="rId11"/>
    <p:sldId id="263" r:id="rId12"/>
    <p:sldId id="308" r:id="rId13"/>
    <p:sldId id="268" r:id="rId14"/>
    <p:sldId id="269" r:id="rId15"/>
    <p:sldId id="267" r:id="rId16"/>
    <p:sldId id="292" r:id="rId17"/>
    <p:sldId id="293" r:id="rId18"/>
    <p:sldId id="294" r:id="rId19"/>
    <p:sldId id="295" r:id="rId20"/>
    <p:sldId id="296" r:id="rId21"/>
    <p:sldId id="297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281" r:id="rId32"/>
    <p:sldId id="298" r:id="rId33"/>
    <p:sldId id="309" r:id="rId34"/>
    <p:sldId id="310" r:id="rId35"/>
    <p:sldId id="311" r:id="rId36"/>
    <p:sldId id="312" r:id="rId37"/>
    <p:sldId id="326" r:id="rId38"/>
    <p:sldId id="313" r:id="rId39"/>
    <p:sldId id="314" r:id="rId40"/>
    <p:sldId id="315" r:id="rId41"/>
    <p:sldId id="327" r:id="rId42"/>
    <p:sldId id="316" r:id="rId43"/>
    <p:sldId id="317" r:id="rId44"/>
    <p:sldId id="318" r:id="rId45"/>
    <p:sldId id="328" r:id="rId46"/>
    <p:sldId id="319" r:id="rId47"/>
    <p:sldId id="320" r:id="rId48"/>
    <p:sldId id="321" r:id="rId49"/>
    <p:sldId id="329" r:id="rId50"/>
    <p:sldId id="322" r:id="rId51"/>
    <p:sldId id="323" r:id="rId52"/>
    <p:sldId id="324" r:id="rId53"/>
    <p:sldId id="330" r:id="rId54"/>
    <p:sldId id="325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  <p:sldId id="343" r:id="rId66"/>
    <p:sldId id="344" r:id="rId67"/>
    <p:sldId id="342" r:id="rId68"/>
    <p:sldId id="345" r:id="rId69"/>
    <p:sldId id="346" r:id="rId70"/>
    <p:sldId id="347" r:id="rId71"/>
    <p:sldId id="331" r:id="rId72"/>
    <p:sldId id="348" r:id="rId73"/>
    <p:sldId id="282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9091" autoAdjust="0"/>
  </p:normalViewPr>
  <p:slideViewPr>
    <p:cSldViewPr>
      <p:cViewPr varScale="1">
        <p:scale>
          <a:sx n="62" d="100"/>
          <a:sy n="62" d="100"/>
        </p:scale>
        <p:origin x="154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91C0D-809A-48D8-9809-FC5D8E059FDE}" type="datetimeFigureOut">
              <a:rPr lang="el-GR" smtClean="0"/>
              <a:t>19/12/2025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AEB13-1BE4-480E-A69F-0D7AA84A11A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i="1" dirty="0" smtClean="0"/>
              <a:t>«Ποια από αυτές συνδέεται</a:t>
            </a:r>
            <a:r>
              <a:rPr lang="el-GR" i="1" baseline="0" dirty="0" smtClean="0"/>
              <a:t> </a:t>
            </a:r>
            <a:r>
              <a:rPr lang="el-GR" i="1" dirty="0" smtClean="0"/>
              <a:t>περισσότερο με τη συμβουλευτική και ποια με την καθοδήγηση;»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Σύντομη συζήτηση.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AEB13-1BE4-480E-A69F-0D7AA84A11AA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098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b="1" dirty="0" smtClean="0"/>
              <a:t>2.1. Η αγορά εργασίας αλλάζει πιο γρήγορα από ποτέ</a:t>
            </a:r>
          </a:p>
          <a:p>
            <a:r>
              <a:rPr lang="el-GR" dirty="0" smtClean="0"/>
              <a:t>Ο ψηφιακός μετασχηματισμός, η τεχνητή νοημοσύνη, η αυτοματοποίηση και τα νέα μοντέλα εργασίας (υβριδικά, απομακρυσμένα, </a:t>
            </a:r>
            <a:r>
              <a:rPr lang="el-GR" dirty="0" err="1" smtClean="0"/>
              <a:t>project-based</a:t>
            </a:r>
            <a:r>
              <a:rPr lang="el-GR" dirty="0" smtClean="0"/>
              <a:t>) μεταβάλλουν τα επαγγέλματα με ταχύτητα.</a:t>
            </a:r>
            <a:br>
              <a:rPr lang="el-GR" dirty="0" smtClean="0"/>
            </a:br>
            <a:r>
              <a:rPr lang="el-GR" dirty="0" smtClean="0"/>
              <a:t>Πολλές τεχνικές δεξιότητες «παλιώνουν» γρήγορα — αλλά οι μεταβιβάσιμες δεξιότητες παραμένουν επίκαιρες.</a:t>
            </a:r>
          </a:p>
          <a:p>
            <a:r>
              <a:rPr lang="el-GR" b="1" dirty="0" smtClean="0"/>
              <a:t>2.2. Είναι οι δεξιότητες που ζητούν περισσότερο οι εργοδότες</a:t>
            </a:r>
          </a:p>
          <a:p>
            <a:r>
              <a:rPr lang="el-GR" dirty="0" smtClean="0"/>
              <a:t>Έρευνες δείχνουν ότι εργοδότες επιλέγουν υποψηφίους με δυνατές </a:t>
            </a:r>
            <a:r>
              <a:rPr lang="el-GR" dirty="0" err="1" smtClean="0"/>
              <a:t>soft</a:t>
            </a:r>
            <a:r>
              <a:rPr lang="el-GR" dirty="0" smtClean="0"/>
              <a:t> </a:t>
            </a:r>
            <a:r>
              <a:rPr lang="el-GR" dirty="0" err="1" smtClean="0"/>
              <a:t>skills</a:t>
            </a:r>
            <a:r>
              <a:rPr lang="el-GR" dirty="0" smtClean="0"/>
              <a:t> και μεταβιβάσιμες δεξιότητες, ιδιαίτερα σε συνθήκες αβεβαιότητας.</a:t>
            </a:r>
            <a:br>
              <a:rPr lang="el-GR" dirty="0" smtClean="0"/>
            </a:br>
            <a:r>
              <a:rPr lang="el-GR" dirty="0" smtClean="0"/>
              <a:t>Δείχνουν ικανότητα συνεργασίας, μάθησης και επίλυσης σύνθετων προβλημάτων.</a:t>
            </a:r>
          </a:p>
          <a:p>
            <a:r>
              <a:rPr lang="el-GR" b="1" dirty="0" smtClean="0"/>
              <a:t>2.3. Διευκολύνουν τις επαγγελματικές αλλαγές κατεύθυνσης</a:t>
            </a:r>
          </a:p>
          <a:p>
            <a:r>
              <a:rPr lang="el-GR" dirty="0" smtClean="0"/>
              <a:t>Σε εποχές όπου οι άνθρωποι αλλάζουν 3–7 καριέρες στη ζωή τους, οι μεταβιβάσιμες δεξιότητες είναι ο «συνδετικός κρίκος» που επιτρέπει:</a:t>
            </a:r>
          </a:p>
          <a:p>
            <a:r>
              <a:rPr lang="el-GR" dirty="0" smtClean="0"/>
              <a:t>μεταβάσεις σε άλλους κλάδους,</a:t>
            </a:r>
          </a:p>
          <a:p>
            <a:r>
              <a:rPr lang="el-GR" dirty="0" smtClean="0"/>
              <a:t>αλλαγές ρόλων,</a:t>
            </a:r>
          </a:p>
          <a:p>
            <a:r>
              <a:rPr lang="el-GR" dirty="0" smtClean="0"/>
              <a:t>ανάληψη νέων ευθυνών,</a:t>
            </a:r>
          </a:p>
          <a:p>
            <a:r>
              <a:rPr lang="el-GR" dirty="0" smtClean="0"/>
              <a:t>προσαρμογή σε νέες απαιτήσεις.</a:t>
            </a:r>
          </a:p>
          <a:p>
            <a:r>
              <a:rPr lang="el-GR" b="1" dirty="0" smtClean="0"/>
              <a:t>2.4. Επιτρέπουν την επανατοποθέτηση επαγγελματικής ταυτότητας</a:t>
            </a:r>
          </a:p>
          <a:p>
            <a:r>
              <a:rPr lang="el-GR" dirty="0" smtClean="0"/>
              <a:t>Όταν κάποιος αλλάζει καριέρα, οι μεταβιβάσιμες δεξιότητες του επιτρέπουν να αφηγηθεί μια συνεκτική ιστορία για τον εαυτό του:</a:t>
            </a:r>
            <a:br>
              <a:rPr lang="el-GR" dirty="0" smtClean="0"/>
            </a:br>
            <a:r>
              <a:rPr lang="el-GR" b="1" dirty="0" smtClean="0"/>
              <a:t>«Δεν αλλάζω μόνο επάγγελμα — αξιοποιώ ό,τι έχω ήδη μάθει σε ένα νέο πλαίσιο.»</a:t>
            </a:r>
            <a:endParaRPr lang="el-GR" dirty="0" smtClean="0"/>
          </a:p>
          <a:p>
            <a:r>
              <a:rPr lang="el-GR" b="1" dirty="0" smtClean="0"/>
              <a:t>2.5. Είναι δείκτης μάθησης και προσαρμοστικότητας</a:t>
            </a:r>
          </a:p>
          <a:p>
            <a:r>
              <a:rPr lang="el-GR" dirty="0" smtClean="0"/>
              <a:t>Οι οργανισμοί πλέον εκτιμούν όχι μόνο τι ξέρει κάποιος, αλλά </a:t>
            </a:r>
            <a:r>
              <a:rPr lang="el-GR" i="1" dirty="0" smtClean="0"/>
              <a:t>το πόσο γρήγορα μπορεί να μάθει κάτι νέο</a:t>
            </a:r>
            <a:r>
              <a:rPr lang="el-GR" dirty="0" smtClean="0"/>
              <a:t>.</a:t>
            </a:r>
            <a:br>
              <a:rPr lang="el-GR" dirty="0" smtClean="0"/>
            </a:br>
            <a:r>
              <a:rPr lang="el-GR" dirty="0" smtClean="0"/>
              <a:t>Μεταβιβάσιμες δεξιότητες όπως η κριτική σκέψη, η ανθεκτικότητα, η συνεργασία και η αυτορρύθμιση αποτελούν βασικές ενδείξεις συνεχούς μάθησης.</a:t>
            </a:r>
          </a:p>
          <a:p>
            <a:r>
              <a:rPr lang="el-GR" b="1" dirty="0" smtClean="0"/>
              <a:t>2.6. Βοηθούν στην επαγγελματική ευημερία</a:t>
            </a:r>
          </a:p>
          <a:p>
            <a:r>
              <a:rPr lang="el-GR" dirty="0" smtClean="0"/>
              <a:t>Άτομα που γνωρίζουν τις δεξιότητές τους:</a:t>
            </a:r>
          </a:p>
          <a:p>
            <a:r>
              <a:rPr lang="el-GR" dirty="0" smtClean="0"/>
              <a:t>παίρνουν καλύτερες αποφάσεις καριέρας,</a:t>
            </a:r>
          </a:p>
          <a:p>
            <a:r>
              <a:rPr lang="el-GR" dirty="0" smtClean="0"/>
              <a:t>επιλέγουν εργασίες που ταιριάζουν στα δυνατά τους σημεία,</a:t>
            </a:r>
          </a:p>
          <a:p>
            <a:r>
              <a:rPr lang="el-GR" dirty="0" smtClean="0"/>
              <a:t>νιώθουν περισσότερη αυτοπεποίθηση σε συνθήκες μετάβασης,</a:t>
            </a:r>
          </a:p>
          <a:p>
            <a:r>
              <a:rPr lang="el-GR" dirty="0" smtClean="0"/>
              <a:t>μειώνουν το άγχος αλλαγής.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AEB13-1BE4-480E-A69F-0D7AA84A11AA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0372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Η συμβουλευτική δεν αφορά μόνο τις «λύσεις» που προτείνουμε, αλλά κυρίως </a:t>
            </a:r>
            <a:r>
              <a:rPr lang="el-GR" b="1" dirty="0" smtClean="0"/>
              <a:t>τη διαδικασία επικοινωνίας, υποστήριξης και καθοδήγησης</a:t>
            </a:r>
            <a:r>
              <a:rPr lang="el-GR" dirty="0" smtClean="0"/>
              <a:t>.</a:t>
            </a:r>
            <a:br>
              <a:rPr lang="el-GR" dirty="0" smtClean="0"/>
            </a:br>
            <a:r>
              <a:rPr lang="el-GR" dirty="0" smtClean="0"/>
              <a:t>Οι βασικές δεξιότητες που πρέπει να κατέχει ένας σύμβουλος είναι κρίσιμες για να επιτυγχάνεται </a:t>
            </a:r>
            <a:r>
              <a:rPr lang="el-GR" b="1" dirty="0" smtClean="0"/>
              <a:t>θετικό αποτέλεσμα για τον </a:t>
            </a:r>
            <a:r>
              <a:rPr lang="el-GR" b="1" dirty="0" err="1" smtClean="0"/>
              <a:t>συμβουλευόμενο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AEB13-1BE4-480E-A69F-0D7AA84A11AA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6644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Βασίζεται στο ευρωπαϊκό πλαίσιο ESCO για δεξιότητες — ένα ευρέως αποδεκτό αναλυτικό λεξιλόγιο δεξιοτήτων και επαγγελμάτων στην ΕΕ.</a:t>
            </a:r>
            <a:br>
              <a:rPr lang="el-GR" dirty="0" smtClean="0"/>
            </a:br>
            <a:r>
              <a:rPr lang="el-GR" dirty="0" smtClean="0"/>
              <a:t>✔ Η </a:t>
            </a:r>
            <a:r>
              <a:rPr lang="el-GR" dirty="0" err="1" smtClean="0"/>
              <a:t>αυτο</a:t>
            </a:r>
            <a:r>
              <a:rPr lang="el-GR" dirty="0" smtClean="0"/>
              <a:t>-αξιολόγηση ψηφιακών δεξιοτήτων στηρίζεται στο </a:t>
            </a:r>
            <a:r>
              <a:rPr lang="el-GR" b="1" dirty="0" err="1" smtClean="0"/>
              <a:t>DigComp</a:t>
            </a:r>
            <a:r>
              <a:rPr lang="el-GR" b="1" dirty="0" smtClean="0"/>
              <a:t> </a:t>
            </a:r>
            <a:r>
              <a:rPr lang="el-GR" b="1" dirty="0" err="1" smtClean="0"/>
              <a:t>Framework</a:t>
            </a:r>
            <a:r>
              <a:rPr lang="el-GR" dirty="0" smtClean="0"/>
              <a:t> (πλαίσιο ψηφιακών δεξιοτήτων).</a:t>
            </a:r>
            <a:br>
              <a:rPr lang="el-GR" dirty="0" smtClean="0"/>
            </a:br>
            <a:r>
              <a:rPr lang="el-GR" dirty="0" smtClean="0"/>
              <a:t>✔ Δεν είναι ψυχομετρικό τεστ αλλά ένα δομημένο σύστημα καταγραφής και συμφωνημένης ερμηνείας δεξιοτήτων.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AEB13-1BE4-480E-A69F-0D7AA84A11AA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0980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Τα διαθέσιμα εργαλεία μέτρησης στη συμβουλευτική και τον επαγγελματικό προσανατολισμό — είτε πρόκειται για ψυχομετρικά εργαλεία (όπως </a:t>
            </a:r>
            <a:r>
              <a:rPr lang="el-GR" dirty="0" err="1" smtClean="0"/>
              <a:t>EvCareer</a:t>
            </a:r>
            <a:r>
              <a:rPr lang="el-GR" dirty="0" smtClean="0"/>
              <a:t>), είτε μη-ψυχομετρικά (π.χ. Europass), είτε εργαλεία </a:t>
            </a:r>
            <a:r>
              <a:rPr lang="el-GR" dirty="0" err="1" smtClean="0"/>
              <a:t>αυτοαξιολόγησης</a:t>
            </a:r>
            <a:r>
              <a:rPr lang="el-GR" dirty="0" smtClean="0"/>
              <a:t> ή ποιοτικής ανάλυσης — παρ’ όλες τις διαφορές τους, στηρίζονται σε ορισμένα </a:t>
            </a:r>
            <a:r>
              <a:rPr lang="el-GR" b="1" dirty="0" smtClean="0"/>
              <a:t>κοινά σημεία αναφοράς</a:t>
            </a:r>
            <a:r>
              <a:rPr lang="el-GR" dirty="0" smtClean="0"/>
              <a:t>. Αυτά αποτελούν τον «κοινό πυρήνα» της αξιολόγησης δεξιοτήτων και επαγγελματικής ταυτότητας.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AEB13-1BE4-480E-A69F-0D7AA84A11AA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3154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1" y="329186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7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1" y="329186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7" y="434164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1" y="329186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1" y="329186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1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6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4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1">
            <a:extLst>
              <a:ext uri="{FF2B5EF4-FFF2-40B4-BE49-F238E27FC236}">
                <a16:creationId xmlns:a16="http://schemas.microsoft.com/office/drawing/2014/main" id="{FA1CC07C-1AD9-4E44-8096-C0DE9076EA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2D3FFDB-C5E6-4446-9CE1-DAAD2AB1E1F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-1"/>
            <a:ext cx="9141616" cy="4437180"/>
          </a:xfrm>
          <a:custGeom>
            <a:avLst/>
            <a:gdLst>
              <a:gd name="connsiteX0" fmla="*/ 0 w 24344311"/>
              <a:gd name="connsiteY0" fmla="*/ 0 h 8876096"/>
              <a:gd name="connsiteX1" fmla="*/ 20876515 w 24344311"/>
              <a:gd name="connsiteY1" fmla="*/ 0 h 8876096"/>
              <a:gd name="connsiteX2" fmla="*/ 20629271 w 24344311"/>
              <a:gd name="connsiteY2" fmla="*/ 669135 h 8876096"/>
              <a:gd name="connsiteX3" fmla="*/ 20382023 w 24344311"/>
              <a:gd name="connsiteY3" fmla="*/ 1671253 h 8876096"/>
              <a:gd name="connsiteX4" fmla="*/ 20952591 w 24344311"/>
              <a:gd name="connsiteY4" fmla="*/ 3662803 h 8876096"/>
              <a:gd name="connsiteX5" fmla="*/ 22467771 w 24344311"/>
              <a:gd name="connsiteY5" fmla="*/ 4163861 h 8876096"/>
              <a:gd name="connsiteX6" fmla="*/ 23526495 w 24344311"/>
              <a:gd name="connsiteY6" fmla="*/ 3586692 h 8876096"/>
              <a:gd name="connsiteX7" fmla="*/ 24033671 w 24344311"/>
              <a:gd name="connsiteY7" fmla="*/ 3301279 h 8876096"/>
              <a:gd name="connsiteX8" fmla="*/ 24344311 w 24344311"/>
              <a:gd name="connsiteY8" fmla="*/ 3221998 h 8876096"/>
              <a:gd name="connsiteX9" fmla="*/ 24344311 w 24344311"/>
              <a:gd name="connsiteY9" fmla="*/ 8200872 h 8876096"/>
              <a:gd name="connsiteX10" fmla="*/ 18334311 w 24344311"/>
              <a:gd name="connsiteY10" fmla="*/ 7693471 h 8876096"/>
              <a:gd name="connsiteX11" fmla="*/ 16349996 w 24344311"/>
              <a:gd name="connsiteY11" fmla="*/ 6126869 h 8876096"/>
              <a:gd name="connsiteX12" fmla="*/ 13465448 w 24344311"/>
              <a:gd name="connsiteY12" fmla="*/ 6428139 h 8876096"/>
              <a:gd name="connsiteX13" fmla="*/ 10824978 w 24344311"/>
              <a:gd name="connsiteY13" fmla="*/ 6938711 h 8876096"/>
              <a:gd name="connsiteX14" fmla="*/ 7560051 w 24344311"/>
              <a:gd name="connsiteY14" fmla="*/ 5603612 h 8876096"/>
              <a:gd name="connsiteX15" fmla="*/ 4142971 w 24344311"/>
              <a:gd name="connsiteY15" fmla="*/ 5654352 h 8876096"/>
              <a:gd name="connsiteX16" fmla="*/ 0 w 24344311"/>
              <a:gd name="connsiteY16" fmla="*/ 4845681 h 8876096"/>
              <a:gd name="connsiteX17" fmla="*/ 0 w 24344311"/>
              <a:gd name="connsiteY17" fmla="*/ 0 h 887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44311" h="8876096">
                <a:moveTo>
                  <a:pt x="0" y="0"/>
                </a:moveTo>
                <a:cubicBezTo>
                  <a:pt x="0" y="0"/>
                  <a:pt x="0" y="0"/>
                  <a:pt x="20876515" y="0"/>
                </a:cubicBezTo>
                <a:cubicBezTo>
                  <a:pt x="20775083" y="212474"/>
                  <a:pt x="20702175" y="440805"/>
                  <a:pt x="20629271" y="669135"/>
                </a:cubicBezTo>
                <a:cubicBezTo>
                  <a:pt x="20527835" y="995775"/>
                  <a:pt x="20435911" y="1331928"/>
                  <a:pt x="20382023" y="1671253"/>
                </a:cubicBezTo>
                <a:cubicBezTo>
                  <a:pt x="20277419" y="2384786"/>
                  <a:pt x="20378851" y="3171258"/>
                  <a:pt x="20952591" y="3662803"/>
                </a:cubicBezTo>
                <a:cubicBezTo>
                  <a:pt x="21364671" y="4017983"/>
                  <a:pt x="21925731" y="4195574"/>
                  <a:pt x="22467771" y="4163861"/>
                </a:cubicBezTo>
                <a:cubicBezTo>
                  <a:pt x="22930567" y="4138491"/>
                  <a:pt x="23222191" y="3919674"/>
                  <a:pt x="23526495" y="3586692"/>
                </a:cubicBezTo>
                <a:cubicBezTo>
                  <a:pt x="23678647" y="3424958"/>
                  <a:pt x="23827631" y="3364704"/>
                  <a:pt x="24033671" y="3301279"/>
                </a:cubicBezTo>
                <a:cubicBezTo>
                  <a:pt x="24049519" y="3294937"/>
                  <a:pt x="24223859" y="3247368"/>
                  <a:pt x="24344311" y="3221998"/>
                </a:cubicBezTo>
                <a:cubicBezTo>
                  <a:pt x="24344311" y="3221998"/>
                  <a:pt x="24344311" y="3221998"/>
                  <a:pt x="24344311" y="8200872"/>
                </a:cubicBezTo>
                <a:cubicBezTo>
                  <a:pt x="22689659" y="9415463"/>
                  <a:pt x="19839983" y="8835123"/>
                  <a:pt x="18334311" y="7693471"/>
                </a:cubicBezTo>
                <a:cubicBezTo>
                  <a:pt x="17652795" y="7176556"/>
                  <a:pt x="17209019" y="6402769"/>
                  <a:pt x="16349996" y="6126869"/>
                </a:cubicBezTo>
                <a:cubicBezTo>
                  <a:pt x="15243724" y="5771689"/>
                  <a:pt x="14479795" y="5965135"/>
                  <a:pt x="13465448" y="6428139"/>
                </a:cubicBezTo>
                <a:cubicBezTo>
                  <a:pt x="12615933" y="6818204"/>
                  <a:pt x="11769588" y="7090932"/>
                  <a:pt x="10824978" y="6938711"/>
                </a:cubicBezTo>
                <a:cubicBezTo>
                  <a:pt x="9655310" y="6748436"/>
                  <a:pt x="8580737" y="6177610"/>
                  <a:pt x="7560051" y="5603612"/>
                </a:cubicBezTo>
                <a:cubicBezTo>
                  <a:pt x="6307966" y="4899593"/>
                  <a:pt x="5410904" y="5267459"/>
                  <a:pt x="4142971" y="5654352"/>
                </a:cubicBezTo>
                <a:cubicBezTo>
                  <a:pt x="2681678" y="6104671"/>
                  <a:pt x="1080913" y="5869998"/>
                  <a:pt x="0" y="4845681"/>
                </a:cubicBezTo>
                <a:cubicBezTo>
                  <a:pt x="0" y="4845681"/>
                  <a:pt x="0" y="4845681"/>
                  <a:pt x="0" y="0"/>
                </a:cubicBez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475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1">
            <a:extLst>
              <a:ext uri="{FF2B5EF4-FFF2-40B4-BE49-F238E27FC236}">
                <a16:creationId xmlns:a16="http://schemas.microsoft.com/office/drawing/2014/main" id="{FCED6F8E-9A00-4B18-8CCD-AB5F8AF9ED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134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8">
            <a:extLst>
              <a:ext uri="{FF2B5EF4-FFF2-40B4-BE49-F238E27FC236}">
                <a16:creationId xmlns:a16="http://schemas.microsoft.com/office/drawing/2014/main" id="{58301E13-FA16-41E8-A9E7-0F25DB5402F0}"/>
              </a:ext>
            </a:extLst>
          </p:cNvPr>
          <p:cNvSpPr>
            <a:spLocks/>
          </p:cNvSpPr>
          <p:nvPr userDrawn="1"/>
        </p:nvSpPr>
        <p:spPr bwMode="auto">
          <a:xfrm>
            <a:off x="5186303" y="3375620"/>
            <a:ext cx="4953000" cy="6606824"/>
          </a:xfrm>
          <a:custGeom>
            <a:avLst/>
            <a:gdLst>
              <a:gd name="T0" fmla="*/ 969 w 1038"/>
              <a:gd name="T1" fmla="*/ 645 h 1038"/>
              <a:gd name="T2" fmla="*/ 394 w 1038"/>
              <a:gd name="T3" fmla="*/ 968 h 1038"/>
              <a:gd name="T4" fmla="*/ 70 w 1038"/>
              <a:gd name="T5" fmla="*/ 393 h 1038"/>
              <a:gd name="T6" fmla="*/ 645 w 1038"/>
              <a:gd name="T7" fmla="*/ 70 h 1038"/>
              <a:gd name="T8" fmla="*/ 969 w 1038"/>
              <a:gd name="T9" fmla="*/ 64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8" h="1038">
                <a:moveTo>
                  <a:pt x="969" y="645"/>
                </a:moveTo>
                <a:cubicBezTo>
                  <a:pt x="899" y="893"/>
                  <a:pt x="642" y="1038"/>
                  <a:pt x="394" y="968"/>
                </a:cubicBezTo>
                <a:cubicBezTo>
                  <a:pt x="145" y="899"/>
                  <a:pt x="0" y="642"/>
                  <a:pt x="70" y="393"/>
                </a:cubicBezTo>
                <a:cubicBezTo>
                  <a:pt x="139" y="145"/>
                  <a:pt x="396" y="0"/>
                  <a:pt x="645" y="70"/>
                </a:cubicBezTo>
                <a:cubicBezTo>
                  <a:pt x="893" y="139"/>
                  <a:pt x="1038" y="396"/>
                  <a:pt x="969" y="645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srgbClr val="010101"/>
              </a:solidFill>
            </a:endParaRPr>
          </a:p>
        </p:txBody>
      </p:sp>
      <p:sp>
        <p:nvSpPr>
          <p:cNvPr id="3" name="Slide number 2">
            <a:extLst>
              <a:ext uri="{FF2B5EF4-FFF2-40B4-BE49-F238E27FC236}">
                <a16:creationId xmlns:a16="http://schemas.microsoft.com/office/drawing/2014/main" id="{623E43E7-4552-4DA1-A9AC-5CDDD3AF36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  <p:grpSp>
        <p:nvGrpSpPr>
          <p:cNvPr id="37" name="Drawing 88">
            <a:extLst>
              <a:ext uri="{FF2B5EF4-FFF2-40B4-BE49-F238E27FC236}">
                <a16:creationId xmlns:a16="http://schemas.microsoft.com/office/drawing/2014/main" id="{BD64FEA7-D17D-40A7-9B41-88D48C8C81F7}"/>
              </a:ext>
            </a:extLst>
          </p:cNvPr>
          <p:cNvGrpSpPr/>
          <p:nvPr userDrawn="1"/>
        </p:nvGrpSpPr>
        <p:grpSpPr>
          <a:xfrm>
            <a:off x="6587934" y="-62427"/>
            <a:ext cx="933322" cy="1251522"/>
            <a:chOff x="5629275" y="3005137"/>
            <a:chExt cx="933450" cy="847725"/>
          </a:xfrm>
          <a:solidFill>
            <a:schemeClr val="bg2"/>
          </a:solidFill>
        </p:grpSpPr>
        <p:sp>
          <p:nvSpPr>
            <p:cNvPr id="38" name="Polyline: figure 37">
              <a:extLst>
                <a:ext uri="{FF2B5EF4-FFF2-40B4-BE49-F238E27FC236}">
                  <a16:creationId xmlns:a16="http://schemas.microsoft.com/office/drawing/2014/main" id="{9392D82E-4C60-4C31-A81F-F053A621AFF2}"/>
                </a:ext>
              </a:extLst>
            </p:cNvPr>
            <p:cNvSpPr/>
            <p:nvPr/>
          </p:nvSpPr>
          <p:spPr>
            <a:xfrm>
              <a:off x="5735691" y="3005342"/>
              <a:ext cx="483533" cy="334026"/>
            </a:xfrm>
            <a:custGeom>
              <a:avLst/>
              <a:gdLst>
                <a:gd name="connsiteX0" fmla="*/ 481276 w 483533"/>
                <a:gd name="connsiteY0" fmla="*/ 316977 h 334026"/>
                <a:gd name="connsiteX1" fmla="*/ 237436 w 483533"/>
                <a:gd name="connsiteY1" fmla="*/ 4557 h 334026"/>
                <a:gd name="connsiteX2" fmla="*/ 237436 w 483533"/>
                <a:gd name="connsiteY2" fmla="*/ 4557 h 334026"/>
                <a:gd name="connsiteX3" fmla="*/ 226958 w 483533"/>
                <a:gd name="connsiteY3" fmla="*/ 747 h 334026"/>
                <a:gd name="connsiteX4" fmla="*/ 6931 w 483533"/>
                <a:gd name="connsiteY4" fmla="*/ 137907 h 334026"/>
                <a:gd name="connsiteX5" fmla="*/ 5026 w 483533"/>
                <a:gd name="connsiteY5" fmla="*/ 146480 h 334026"/>
                <a:gd name="connsiteX6" fmla="*/ 5026 w 483533"/>
                <a:gd name="connsiteY6" fmla="*/ 160767 h 334026"/>
                <a:gd name="connsiteX7" fmla="*/ 466036 w 483533"/>
                <a:gd name="connsiteY7" fmla="*/ 333170 h 334026"/>
                <a:gd name="connsiteX8" fmla="*/ 481276 w 483533"/>
                <a:gd name="connsiteY8" fmla="*/ 316977 h 334026"/>
                <a:gd name="connsiteX9" fmla="*/ 19313 w 483533"/>
                <a:gd name="connsiteY9" fmla="*/ 148385 h 334026"/>
                <a:gd name="connsiteX10" fmla="*/ 224101 w 483533"/>
                <a:gd name="connsiteY10" fmla="*/ 25512 h 334026"/>
                <a:gd name="connsiteX11" fmla="*/ 437461 w 483533"/>
                <a:gd name="connsiteY11" fmla="*/ 295070 h 334026"/>
                <a:gd name="connsiteX12" fmla="*/ 19313 w 483533"/>
                <a:gd name="connsiteY12" fmla="*/ 148385 h 33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3533" h="334026">
                  <a:moveTo>
                    <a:pt x="481276" y="316977"/>
                  </a:moveTo>
                  <a:cubicBezTo>
                    <a:pt x="406981" y="208392"/>
                    <a:pt x="327923" y="100760"/>
                    <a:pt x="237436" y="4557"/>
                  </a:cubicBezTo>
                  <a:cubicBezTo>
                    <a:pt x="237436" y="4557"/>
                    <a:pt x="237436" y="4557"/>
                    <a:pt x="237436" y="4557"/>
                  </a:cubicBezTo>
                  <a:cubicBezTo>
                    <a:pt x="235531" y="747"/>
                    <a:pt x="231721" y="-1158"/>
                    <a:pt x="226958" y="747"/>
                  </a:cubicBezTo>
                  <a:cubicBezTo>
                    <a:pt x="148853" y="32180"/>
                    <a:pt x="70748" y="81710"/>
                    <a:pt x="6931" y="137907"/>
                  </a:cubicBezTo>
                  <a:cubicBezTo>
                    <a:pt x="4073" y="140765"/>
                    <a:pt x="4073" y="143622"/>
                    <a:pt x="5026" y="146480"/>
                  </a:cubicBezTo>
                  <a:cubicBezTo>
                    <a:pt x="-689" y="148385"/>
                    <a:pt x="-2594" y="158862"/>
                    <a:pt x="5026" y="160767"/>
                  </a:cubicBezTo>
                  <a:cubicBezTo>
                    <a:pt x="162188" y="209345"/>
                    <a:pt x="316493" y="265542"/>
                    <a:pt x="466036" y="333170"/>
                  </a:cubicBezTo>
                  <a:cubicBezTo>
                    <a:pt x="475561" y="336980"/>
                    <a:pt x="488896" y="327455"/>
                    <a:pt x="481276" y="316977"/>
                  </a:cubicBezTo>
                  <a:close/>
                  <a:moveTo>
                    <a:pt x="19313" y="148385"/>
                  </a:moveTo>
                  <a:cubicBezTo>
                    <a:pt x="86941" y="106475"/>
                    <a:pt x="155521" y="65517"/>
                    <a:pt x="224101" y="25512"/>
                  </a:cubicBezTo>
                  <a:cubicBezTo>
                    <a:pt x="297443" y="114095"/>
                    <a:pt x="369833" y="202677"/>
                    <a:pt x="437461" y="295070"/>
                  </a:cubicBezTo>
                  <a:cubicBezTo>
                    <a:pt x="301253" y="236967"/>
                    <a:pt x="162188" y="187437"/>
                    <a:pt x="19313" y="148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39" name="Polyline: figure 38">
              <a:extLst>
                <a:ext uri="{FF2B5EF4-FFF2-40B4-BE49-F238E27FC236}">
                  <a16:creationId xmlns:a16="http://schemas.microsoft.com/office/drawing/2014/main" id="{86041EE1-A235-463F-94BA-04AA0A557379}"/>
                </a:ext>
              </a:extLst>
            </p:cNvPr>
            <p:cNvSpPr/>
            <p:nvPr/>
          </p:nvSpPr>
          <p:spPr>
            <a:xfrm>
              <a:off x="5845685" y="3581432"/>
              <a:ext cx="166388" cy="159042"/>
            </a:xfrm>
            <a:custGeom>
              <a:avLst/>
              <a:gdLst>
                <a:gd name="connsiteX0" fmla="*/ 161732 w 166388"/>
                <a:gd name="connsiteY0" fmla="*/ 54260 h 159042"/>
                <a:gd name="connsiteX1" fmla="*/ 66482 w 166388"/>
                <a:gd name="connsiteY1" fmla="*/ 920 h 159042"/>
                <a:gd name="connsiteX2" fmla="*/ 53147 w 166388"/>
                <a:gd name="connsiteY2" fmla="*/ 4730 h 159042"/>
                <a:gd name="connsiteX3" fmla="*/ 759 w 166388"/>
                <a:gd name="connsiteY3" fmla="*/ 92360 h 159042"/>
                <a:gd name="connsiteX4" fmla="*/ 15047 w 166388"/>
                <a:gd name="connsiteY4" fmla="*/ 102837 h 159042"/>
                <a:gd name="connsiteX5" fmla="*/ 119822 w 166388"/>
                <a:gd name="connsiteY5" fmla="*/ 158082 h 159042"/>
                <a:gd name="connsiteX6" fmla="*/ 133157 w 166388"/>
                <a:gd name="connsiteY6" fmla="*/ 150462 h 159042"/>
                <a:gd name="connsiteX7" fmla="*/ 164589 w 166388"/>
                <a:gd name="connsiteY7" fmla="*/ 66642 h 159042"/>
                <a:gd name="connsiteX8" fmla="*/ 161732 w 166388"/>
                <a:gd name="connsiteY8" fmla="*/ 54260 h 159042"/>
                <a:gd name="connsiteX9" fmla="*/ 116964 w 166388"/>
                <a:gd name="connsiteY9" fmla="*/ 139032 h 159042"/>
                <a:gd name="connsiteX10" fmla="*/ 21714 w 166388"/>
                <a:gd name="connsiteY10" fmla="*/ 94265 h 159042"/>
                <a:gd name="connsiteX11" fmla="*/ 64577 w 166388"/>
                <a:gd name="connsiteY11" fmla="*/ 21875 h 159042"/>
                <a:gd name="connsiteX12" fmla="*/ 142682 w 166388"/>
                <a:gd name="connsiteY12" fmla="*/ 65690 h 159042"/>
                <a:gd name="connsiteX13" fmla="*/ 116964 w 166388"/>
                <a:gd name="connsiteY13" fmla="*/ 139032 h 159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388" h="159042">
                  <a:moveTo>
                    <a:pt x="161732" y="54260"/>
                  </a:moveTo>
                  <a:cubicBezTo>
                    <a:pt x="132204" y="33305"/>
                    <a:pt x="100772" y="15207"/>
                    <a:pt x="66482" y="920"/>
                  </a:cubicBezTo>
                  <a:cubicBezTo>
                    <a:pt x="60767" y="-985"/>
                    <a:pt x="56957" y="-33"/>
                    <a:pt x="53147" y="4730"/>
                  </a:cubicBezTo>
                  <a:cubicBezTo>
                    <a:pt x="32192" y="32352"/>
                    <a:pt x="14094" y="60927"/>
                    <a:pt x="759" y="92360"/>
                  </a:cubicBezTo>
                  <a:cubicBezTo>
                    <a:pt x="-3051" y="100932"/>
                    <a:pt x="8379" y="106647"/>
                    <a:pt x="15047" y="102837"/>
                  </a:cubicBezTo>
                  <a:cubicBezTo>
                    <a:pt x="48384" y="124745"/>
                    <a:pt x="83627" y="142842"/>
                    <a:pt x="119822" y="158082"/>
                  </a:cubicBezTo>
                  <a:cubicBezTo>
                    <a:pt x="126489" y="160940"/>
                    <a:pt x="132204" y="157130"/>
                    <a:pt x="133157" y="150462"/>
                  </a:cubicBezTo>
                  <a:cubicBezTo>
                    <a:pt x="136967" y="119982"/>
                    <a:pt x="146492" y="92360"/>
                    <a:pt x="164589" y="66642"/>
                  </a:cubicBezTo>
                  <a:cubicBezTo>
                    <a:pt x="168399" y="63785"/>
                    <a:pt x="165542" y="57117"/>
                    <a:pt x="161732" y="54260"/>
                  </a:cubicBezTo>
                  <a:close/>
                  <a:moveTo>
                    <a:pt x="116964" y="139032"/>
                  </a:moveTo>
                  <a:cubicBezTo>
                    <a:pt x="83627" y="127602"/>
                    <a:pt x="52194" y="112362"/>
                    <a:pt x="21714" y="94265"/>
                  </a:cubicBezTo>
                  <a:cubicBezTo>
                    <a:pt x="34097" y="68547"/>
                    <a:pt x="48384" y="44735"/>
                    <a:pt x="64577" y="21875"/>
                  </a:cubicBezTo>
                  <a:cubicBezTo>
                    <a:pt x="92199" y="34257"/>
                    <a:pt x="117917" y="48545"/>
                    <a:pt x="142682" y="65690"/>
                  </a:cubicBezTo>
                  <a:cubicBezTo>
                    <a:pt x="129347" y="88550"/>
                    <a:pt x="120774" y="113315"/>
                    <a:pt x="116964" y="1390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40" name="Polyline: figure 39">
              <a:extLst>
                <a:ext uri="{FF2B5EF4-FFF2-40B4-BE49-F238E27FC236}">
                  <a16:creationId xmlns:a16="http://schemas.microsoft.com/office/drawing/2014/main" id="{4B34C5C2-7236-4CC4-943C-23823227A539}"/>
                </a:ext>
              </a:extLst>
            </p:cNvPr>
            <p:cNvSpPr/>
            <p:nvPr/>
          </p:nvSpPr>
          <p:spPr>
            <a:xfrm>
              <a:off x="5629275" y="3754415"/>
              <a:ext cx="56752" cy="99954"/>
            </a:xfrm>
            <a:custGeom>
              <a:avLst/>
              <a:gdLst>
                <a:gd name="connsiteX0" fmla="*/ 55245 w 56752"/>
                <a:gd name="connsiteY0" fmla="*/ 90826 h 99954"/>
                <a:gd name="connsiteX1" fmla="*/ 12383 w 56752"/>
                <a:gd name="connsiteY1" fmla="*/ 4149 h 99954"/>
                <a:gd name="connsiteX2" fmla="*/ 0 w 56752"/>
                <a:gd name="connsiteY2" fmla="*/ 6054 h 99954"/>
                <a:gd name="connsiteX3" fmla="*/ 47625 w 56752"/>
                <a:gd name="connsiteY3" fmla="*/ 98446 h 99954"/>
                <a:gd name="connsiteX4" fmla="*/ 55245 w 56752"/>
                <a:gd name="connsiteY4" fmla="*/ 90826 h 9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752" h="99954">
                  <a:moveTo>
                    <a:pt x="55245" y="90826"/>
                  </a:moveTo>
                  <a:cubicBezTo>
                    <a:pt x="29528" y="66061"/>
                    <a:pt x="18098" y="38439"/>
                    <a:pt x="12383" y="4149"/>
                  </a:cubicBezTo>
                  <a:cubicBezTo>
                    <a:pt x="10478" y="-2519"/>
                    <a:pt x="0" y="-614"/>
                    <a:pt x="0" y="6054"/>
                  </a:cubicBezTo>
                  <a:cubicBezTo>
                    <a:pt x="0" y="41296"/>
                    <a:pt x="20003" y="77491"/>
                    <a:pt x="47625" y="98446"/>
                  </a:cubicBezTo>
                  <a:cubicBezTo>
                    <a:pt x="52388" y="103209"/>
                    <a:pt x="60008" y="95589"/>
                    <a:pt x="55245" y="908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41" name="Polyline: figure 40">
              <a:extLst>
                <a:ext uri="{FF2B5EF4-FFF2-40B4-BE49-F238E27FC236}">
                  <a16:creationId xmlns:a16="http://schemas.microsoft.com/office/drawing/2014/main" id="{1948827D-B9D0-46DB-85ED-CCDDD5D48E2F}"/>
                </a:ext>
              </a:extLst>
            </p:cNvPr>
            <p:cNvSpPr/>
            <p:nvPr/>
          </p:nvSpPr>
          <p:spPr>
            <a:xfrm>
              <a:off x="5677863" y="3715632"/>
              <a:ext cx="38256" cy="102532"/>
            </a:xfrm>
            <a:custGeom>
              <a:avLst/>
              <a:gdLst>
                <a:gd name="connsiteX0" fmla="*/ 37136 w 38256"/>
                <a:gd name="connsiteY0" fmla="*/ 92462 h 102532"/>
                <a:gd name="connsiteX1" fmla="*/ 16181 w 38256"/>
                <a:gd name="connsiteY1" fmla="*/ 8642 h 102532"/>
                <a:gd name="connsiteX2" fmla="*/ 2846 w 38256"/>
                <a:gd name="connsiteY2" fmla="*/ 4832 h 102532"/>
                <a:gd name="connsiteX3" fmla="*/ 28564 w 38256"/>
                <a:gd name="connsiteY3" fmla="*/ 101035 h 102532"/>
                <a:gd name="connsiteX4" fmla="*/ 37136 w 38256"/>
                <a:gd name="connsiteY4" fmla="*/ 92462 h 10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56" h="102532">
                  <a:moveTo>
                    <a:pt x="37136" y="92462"/>
                  </a:moveTo>
                  <a:cubicBezTo>
                    <a:pt x="17134" y="67697"/>
                    <a:pt x="11419" y="39122"/>
                    <a:pt x="16181" y="8642"/>
                  </a:cubicBezTo>
                  <a:cubicBezTo>
                    <a:pt x="17134" y="70"/>
                    <a:pt x="5704" y="-3740"/>
                    <a:pt x="2846" y="4832"/>
                  </a:cubicBezTo>
                  <a:cubicBezTo>
                    <a:pt x="-5726" y="39122"/>
                    <a:pt x="5704" y="74365"/>
                    <a:pt x="28564" y="101035"/>
                  </a:cubicBezTo>
                  <a:cubicBezTo>
                    <a:pt x="34279" y="105797"/>
                    <a:pt x="40946" y="98177"/>
                    <a:pt x="37136" y="924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42" name="Polyline: figure 41">
              <a:extLst>
                <a:ext uri="{FF2B5EF4-FFF2-40B4-BE49-F238E27FC236}">
                  <a16:creationId xmlns:a16="http://schemas.microsoft.com/office/drawing/2014/main" id="{7F5A84BB-B3BC-408F-94BF-BDEB6987FEDC}"/>
                </a:ext>
              </a:extLst>
            </p:cNvPr>
            <p:cNvSpPr/>
            <p:nvPr/>
          </p:nvSpPr>
          <p:spPr>
            <a:xfrm>
              <a:off x="6382642" y="3469971"/>
              <a:ext cx="176272" cy="163815"/>
            </a:xfrm>
            <a:custGeom>
              <a:avLst/>
              <a:gdLst>
                <a:gd name="connsiteX0" fmla="*/ 150555 w 176272"/>
                <a:gd name="connsiteY0" fmla="*/ 31418 h 163815"/>
                <a:gd name="connsiteX1" fmla="*/ 143888 w 176272"/>
                <a:gd name="connsiteY1" fmla="*/ 26656 h 163815"/>
                <a:gd name="connsiteX2" fmla="*/ 123885 w 176272"/>
                <a:gd name="connsiteY2" fmla="*/ 10463 h 163815"/>
                <a:gd name="connsiteX3" fmla="*/ 71498 w 176272"/>
                <a:gd name="connsiteY3" fmla="*/ 938 h 163815"/>
                <a:gd name="connsiteX4" fmla="*/ 23873 w 176272"/>
                <a:gd name="connsiteY4" fmla="*/ 23798 h 163815"/>
                <a:gd name="connsiteX5" fmla="*/ 60 w 176272"/>
                <a:gd name="connsiteY5" fmla="*/ 81901 h 163815"/>
                <a:gd name="connsiteX6" fmla="*/ 60068 w 176272"/>
                <a:gd name="connsiteY6" fmla="*/ 160958 h 163815"/>
                <a:gd name="connsiteX7" fmla="*/ 123885 w 176272"/>
                <a:gd name="connsiteY7" fmla="*/ 152386 h 163815"/>
                <a:gd name="connsiteX8" fmla="*/ 142935 w 176272"/>
                <a:gd name="connsiteY8" fmla="*/ 136193 h 163815"/>
                <a:gd name="connsiteX9" fmla="*/ 150555 w 176272"/>
                <a:gd name="connsiteY9" fmla="*/ 130478 h 163815"/>
                <a:gd name="connsiteX10" fmla="*/ 150555 w 176272"/>
                <a:gd name="connsiteY10" fmla="*/ 31418 h 16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272" h="163815">
                  <a:moveTo>
                    <a:pt x="150555" y="31418"/>
                  </a:moveTo>
                  <a:cubicBezTo>
                    <a:pt x="148650" y="29513"/>
                    <a:pt x="145793" y="27608"/>
                    <a:pt x="143888" y="26656"/>
                  </a:cubicBezTo>
                  <a:cubicBezTo>
                    <a:pt x="138173" y="19988"/>
                    <a:pt x="131505" y="14273"/>
                    <a:pt x="123885" y="10463"/>
                  </a:cubicBezTo>
                  <a:cubicBezTo>
                    <a:pt x="107693" y="1891"/>
                    <a:pt x="90548" y="-1919"/>
                    <a:pt x="71498" y="938"/>
                  </a:cubicBezTo>
                  <a:cubicBezTo>
                    <a:pt x="53400" y="3796"/>
                    <a:pt x="38160" y="11416"/>
                    <a:pt x="23873" y="23798"/>
                  </a:cubicBezTo>
                  <a:cubicBezTo>
                    <a:pt x="9585" y="37133"/>
                    <a:pt x="-892" y="62851"/>
                    <a:pt x="60" y="81901"/>
                  </a:cubicBezTo>
                  <a:cubicBezTo>
                    <a:pt x="1965" y="120001"/>
                    <a:pt x="24825" y="149528"/>
                    <a:pt x="60068" y="160958"/>
                  </a:cubicBezTo>
                  <a:cubicBezTo>
                    <a:pt x="79118" y="166673"/>
                    <a:pt x="106740" y="163816"/>
                    <a:pt x="123885" y="152386"/>
                  </a:cubicBezTo>
                  <a:cubicBezTo>
                    <a:pt x="130553" y="147623"/>
                    <a:pt x="137220" y="142861"/>
                    <a:pt x="142935" y="136193"/>
                  </a:cubicBezTo>
                  <a:cubicBezTo>
                    <a:pt x="145793" y="134288"/>
                    <a:pt x="147698" y="132383"/>
                    <a:pt x="150555" y="130478"/>
                  </a:cubicBezTo>
                  <a:cubicBezTo>
                    <a:pt x="184845" y="108571"/>
                    <a:pt x="184845" y="53326"/>
                    <a:pt x="150555" y="314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</p:grpSp>
      <p:sp>
        <p:nvSpPr>
          <p:cNvPr id="43" name="Polyline: figure 42">
            <a:extLst>
              <a:ext uri="{FF2B5EF4-FFF2-40B4-BE49-F238E27FC236}">
                <a16:creationId xmlns:a16="http://schemas.microsoft.com/office/drawing/2014/main" id="{134365D4-B542-4C2C-9175-2BF914285A1D}"/>
              </a:ext>
            </a:extLst>
          </p:cNvPr>
          <p:cNvSpPr/>
          <p:nvPr userDrawn="1"/>
        </p:nvSpPr>
        <p:spPr>
          <a:xfrm rot="10800000">
            <a:off x="2868901" y="6016231"/>
            <a:ext cx="341124" cy="438202"/>
          </a:xfrm>
          <a:custGeom>
            <a:avLst/>
            <a:gdLst>
              <a:gd name="connsiteX0" fmla="*/ 474623 w 486542"/>
              <a:gd name="connsiteY0" fmla="*/ 157599 h 468753"/>
              <a:gd name="connsiteX1" fmla="*/ 314561 w 486542"/>
              <a:gd name="connsiteY1" fmla="*/ 37552 h 468753"/>
              <a:gd name="connsiteX2" fmla="*/ 237198 w 486542"/>
              <a:gd name="connsiteY2" fmla="*/ 205 h 468753"/>
              <a:gd name="connsiteX3" fmla="*/ 165170 w 486542"/>
              <a:gd name="connsiteY3" fmla="*/ 53559 h 468753"/>
              <a:gd name="connsiteX4" fmla="*/ 21115 w 486542"/>
              <a:gd name="connsiteY4" fmla="*/ 200282 h 468753"/>
              <a:gd name="connsiteX5" fmla="*/ 18447 w 486542"/>
              <a:gd name="connsiteY5" fmla="*/ 205617 h 468753"/>
              <a:gd name="connsiteX6" fmla="*/ 2441 w 486542"/>
              <a:gd name="connsiteY6" fmla="*/ 232294 h 468753"/>
              <a:gd name="connsiteX7" fmla="*/ 218524 w 486542"/>
              <a:gd name="connsiteY7" fmla="*/ 461716 h 468753"/>
              <a:gd name="connsiteX8" fmla="*/ 253204 w 486542"/>
              <a:gd name="connsiteY8" fmla="*/ 461716 h 468753"/>
              <a:gd name="connsiteX9" fmla="*/ 479958 w 486542"/>
              <a:gd name="connsiteY9" fmla="*/ 202949 h 468753"/>
              <a:gd name="connsiteX10" fmla="*/ 474623 w 486542"/>
              <a:gd name="connsiteY10" fmla="*/ 157599 h 468753"/>
              <a:gd name="connsiteX11" fmla="*/ 229195 w 486542"/>
              <a:gd name="connsiteY11" fmla="*/ 408362 h 468753"/>
              <a:gd name="connsiteX12" fmla="*/ 50459 w 486542"/>
              <a:gd name="connsiteY12" fmla="*/ 240297 h 468753"/>
              <a:gd name="connsiteX13" fmla="*/ 55795 w 486542"/>
              <a:gd name="connsiteY13" fmla="*/ 234962 h 468753"/>
              <a:gd name="connsiteX14" fmla="*/ 151832 w 486542"/>
              <a:gd name="connsiteY14" fmla="*/ 138925 h 468753"/>
              <a:gd name="connsiteX15" fmla="*/ 239866 w 486542"/>
              <a:gd name="connsiteY15" fmla="*/ 64229 h 468753"/>
              <a:gd name="connsiteX16" fmla="*/ 335903 w 486542"/>
              <a:gd name="connsiteY16" fmla="*/ 122919 h 468753"/>
              <a:gd name="connsiteX17" fmla="*/ 418601 w 486542"/>
              <a:gd name="connsiteY17" fmla="*/ 184276 h 468753"/>
              <a:gd name="connsiteX18" fmla="*/ 229195 w 486542"/>
              <a:gd name="connsiteY18" fmla="*/ 408362 h 46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542" h="468753">
                <a:moveTo>
                  <a:pt x="474623" y="157599"/>
                </a:moveTo>
                <a:cubicBezTo>
                  <a:pt x="421269" y="117583"/>
                  <a:pt x="367915" y="77568"/>
                  <a:pt x="314561" y="37552"/>
                </a:cubicBezTo>
                <a:cubicBezTo>
                  <a:pt x="293220" y="21546"/>
                  <a:pt x="269211" y="-2463"/>
                  <a:pt x="237198" y="205"/>
                </a:cubicBezTo>
                <a:cubicBezTo>
                  <a:pt x="205186" y="2872"/>
                  <a:pt x="183844" y="32217"/>
                  <a:pt x="165170" y="53559"/>
                </a:cubicBezTo>
                <a:cubicBezTo>
                  <a:pt x="117152" y="101577"/>
                  <a:pt x="69134" y="149595"/>
                  <a:pt x="21115" y="200282"/>
                </a:cubicBezTo>
                <a:cubicBezTo>
                  <a:pt x="18447" y="202949"/>
                  <a:pt x="18447" y="202949"/>
                  <a:pt x="18447" y="205617"/>
                </a:cubicBezTo>
                <a:cubicBezTo>
                  <a:pt x="7777" y="205617"/>
                  <a:pt x="-5562" y="218956"/>
                  <a:pt x="2441" y="232294"/>
                </a:cubicBezTo>
                <a:cubicBezTo>
                  <a:pt x="58463" y="322996"/>
                  <a:pt x="135826" y="395023"/>
                  <a:pt x="218524" y="461716"/>
                </a:cubicBezTo>
                <a:cubicBezTo>
                  <a:pt x="229195" y="469719"/>
                  <a:pt x="242534" y="472386"/>
                  <a:pt x="253204" y="461716"/>
                </a:cubicBezTo>
                <a:cubicBezTo>
                  <a:pt x="330567" y="376349"/>
                  <a:pt x="405263" y="288316"/>
                  <a:pt x="479958" y="202949"/>
                </a:cubicBezTo>
                <a:cubicBezTo>
                  <a:pt x="490629" y="184276"/>
                  <a:pt x="487961" y="168269"/>
                  <a:pt x="474623" y="157599"/>
                </a:cubicBezTo>
                <a:close/>
                <a:moveTo>
                  <a:pt x="229195" y="408362"/>
                </a:moveTo>
                <a:cubicBezTo>
                  <a:pt x="159835" y="360343"/>
                  <a:pt x="103813" y="304322"/>
                  <a:pt x="50459" y="240297"/>
                </a:cubicBezTo>
                <a:cubicBezTo>
                  <a:pt x="53127" y="240297"/>
                  <a:pt x="55795" y="237629"/>
                  <a:pt x="55795" y="234962"/>
                </a:cubicBezTo>
                <a:cubicBezTo>
                  <a:pt x="87807" y="202949"/>
                  <a:pt x="119820" y="170937"/>
                  <a:pt x="151832" y="138925"/>
                </a:cubicBezTo>
                <a:cubicBezTo>
                  <a:pt x="175841" y="114915"/>
                  <a:pt x="205186" y="66897"/>
                  <a:pt x="239866" y="64229"/>
                </a:cubicBezTo>
                <a:cubicBezTo>
                  <a:pt x="274546" y="61562"/>
                  <a:pt x="309226" y="101577"/>
                  <a:pt x="335903" y="122919"/>
                </a:cubicBezTo>
                <a:cubicBezTo>
                  <a:pt x="362580" y="144260"/>
                  <a:pt x="391924" y="162934"/>
                  <a:pt x="418601" y="184276"/>
                </a:cubicBezTo>
                <a:cubicBezTo>
                  <a:pt x="357244" y="258971"/>
                  <a:pt x="293220" y="333666"/>
                  <a:pt x="229195" y="408362"/>
                </a:cubicBezTo>
                <a:close/>
              </a:path>
            </a:pathLst>
          </a:custGeom>
          <a:solidFill>
            <a:schemeClr val="bg1"/>
          </a:solidFill>
          <a:ln w="266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8DA9053-94C2-4D9D-8EB7-62B885F930E2}"/>
              </a:ext>
            </a:extLst>
          </p:cNvPr>
          <p:cNvGrpSpPr/>
          <p:nvPr userDrawn="1"/>
        </p:nvGrpSpPr>
        <p:grpSpPr>
          <a:xfrm>
            <a:off x="5971704" y="5799501"/>
            <a:ext cx="427657" cy="626030"/>
            <a:chOff x="7269394" y="6132896"/>
            <a:chExt cx="246568" cy="270706"/>
          </a:xfrm>
          <a:solidFill>
            <a:schemeClr val="bg1"/>
          </a:solidFill>
        </p:grpSpPr>
        <p:sp>
          <p:nvSpPr>
            <p:cNvPr id="45" name="Polyline: figure 44">
              <a:extLst>
                <a:ext uri="{FF2B5EF4-FFF2-40B4-BE49-F238E27FC236}">
                  <a16:creationId xmlns:a16="http://schemas.microsoft.com/office/drawing/2014/main" id="{6FB28A25-4BCB-4214-9079-321DAF4E3579}"/>
                </a:ext>
              </a:extLst>
            </p:cNvPr>
            <p:cNvSpPr/>
            <p:nvPr userDrawn="1"/>
          </p:nvSpPr>
          <p:spPr>
            <a:xfrm rot="10800000">
              <a:off x="7369494" y="6132896"/>
              <a:ext cx="146468" cy="270706"/>
            </a:xfrm>
            <a:custGeom>
              <a:avLst/>
              <a:gdLst>
                <a:gd name="connsiteX0" fmla="*/ 167366 w 181494"/>
                <a:gd name="connsiteY0" fmla="*/ 293636 h 335443"/>
                <a:gd name="connsiteX1" fmla="*/ 47320 w 181494"/>
                <a:gd name="connsiteY1" fmla="*/ 18863 h 335443"/>
                <a:gd name="connsiteX2" fmla="*/ 25978 w 181494"/>
                <a:gd name="connsiteY2" fmla="*/ 5525 h 335443"/>
                <a:gd name="connsiteX3" fmla="*/ 154028 w 181494"/>
                <a:gd name="connsiteY3" fmla="*/ 333651 h 335443"/>
                <a:gd name="connsiteX4" fmla="*/ 167366 w 181494"/>
                <a:gd name="connsiteY4" fmla="*/ 293636 h 33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94" h="335443">
                  <a:moveTo>
                    <a:pt x="167366" y="293636"/>
                  </a:moveTo>
                  <a:cubicBezTo>
                    <a:pt x="60658" y="248285"/>
                    <a:pt x="-3366" y="130907"/>
                    <a:pt x="47320" y="18863"/>
                  </a:cubicBezTo>
                  <a:cubicBezTo>
                    <a:pt x="52655" y="5525"/>
                    <a:pt x="33982" y="-7813"/>
                    <a:pt x="25978" y="5525"/>
                  </a:cubicBezTo>
                  <a:cubicBezTo>
                    <a:pt x="-38046" y="122903"/>
                    <a:pt x="20643" y="298971"/>
                    <a:pt x="154028" y="333651"/>
                  </a:cubicBezTo>
                  <a:cubicBezTo>
                    <a:pt x="183373" y="344322"/>
                    <a:pt x="191375" y="304307"/>
                    <a:pt x="167366" y="293636"/>
                  </a:cubicBezTo>
                  <a:close/>
                </a:path>
              </a:pathLst>
            </a:custGeom>
            <a:grpFill/>
            <a:ln w="26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46" name="Polyline: figure 45">
              <a:extLst>
                <a:ext uri="{FF2B5EF4-FFF2-40B4-BE49-F238E27FC236}">
                  <a16:creationId xmlns:a16="http://schemas.microsoft.com/office/drawing/2014/main" id="{4731A8E5-C7D3-4FE1-839E-DDB523F58913}"/>
                </a:ext>
              </a:extLst>
            </p:cNvPr>
            <p:cNvSpPr/>
            <p:nvPr userDrawn="1"/>
          </p:nvSpPr>
          <p:spPr>
            <a:xfrm rot="10800000">
              <a:off x="7269394" y="6160049"/>
              <a:ext cx="144942" cy="201532"/>
            </a:xfrm>
            <a:custGeom>
              <a:avLst/>
              <a:gdLst>
                <a:gd name="connsiteX0" fmla="*/ 164151 w 179603"/>
                <a:gd name="connsiteY0" fmla="*/ 212222 h 249727"/>
                <a:gd name="connsiteX1" fmla="*/ 30766 w 179603"/>
                <a:gd name="connsiteY1" fmla="*/ 17481 h 249727"/>
                <a:gd name="connsiteX2" fmla="*/ 4089 w 179603"/>
                <a:gd name="connsiteY2" fmla="*/ 9477 h 249727"/>
                <a:gd name="connsiteX3" fmla="*/ 153480 w 179603"/>
                <a:gd name="connsiteY3" fmla="*/ 249570 h 249727"/>
                <a:gd name="connsiteX4" fmla="*/ 164151 w 179603"/>
                <a:gd name="connsiteY4" fmla="*/ 212222 h 24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603" h="249727">
                  <a:moveTo>
                    <a:pt x="164151" y="212222"/>
                  </a:moveTo>
                  <a:cubicBezTo>
                    <a:pt x="78784" y="185545"/>
                    <a:pt x="17428" y="113518"/>
                    <a:pt x="30766" y="17481"/>
                  </a:cubicBezTo>
                  <a:cubicBezTo>
                    <a:pt x="33434" y="-1193"/>
                    <a:pt x="6757" y="-6529"/>
                    <a:pt x="4089" y="9477"/>
                  </a:cubicBezTo>
                  <a:cubicBezTo>
                    <a:pt x="-17253" y="108182"/>
                    <a:pt x="46772" y="230896"/>
                    <a:pt x="153480" y="249570"/>
                  </a:cubicBezTo>
                  <a:cubicBezTo>
                    <a:pt x="180157" y="252238"/>
                    <a:pt x="190828" y="220225"/>
                    <a:pt x="164151" y="212222"/>
                  </a:cubicBezTo>
                  <a:close/>
                </a:path>
              </a:pathLst>
            </a:custGeom>
            <a:grpFill/>
            <a:ln w="26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</p:grpSp>
      <p:sp>
        <p:nvSpPr>
          <p:cNvPr id="47" name="Polyline: figure 46">
            <a:extLst>
              <a:ext uri="{FF2B5EF4-FFF2-40B4-BE49-F238E27FC236}">
                <a16:creationId xmlns:a16="http://schemas.microsoft.com/office/drawing/2014/main" id="{66907689-2CCB-421C-A94A-46492C0EF8A0}"/>
              </a:ext>
            </a:extLst>
          </p:cNvPr>
          <p:cNvSpPr/>
          <p:nvPr userDrawn="1"/>
        </p:nvSpPr>
        <p:spPr>
          <a:xfrm>
            <a:off x="4804355" y="6231038"/>
            <a:ext cx="1102989" cy="1015931"/>
          </a:xfrm>
          <a:custGeom>
            <a:avLst/>
            <a:gdLst>
              <a:gd name="connsiteX0" fmla="*/ 481276 w 483533"/>
              <a:gd name="connsiteY0" fmla="*/ 316977 h 334026"/>
              <a:gd name="connsiteX1" fmla="*/ 237436 w 483533"/>
              <a:gd name="connsiteY1" fmla="*/ 4557 h 334026"/>
              <a:gd name="connsiteX2" fmla="*/ 237436 w 483533"/>
              <a:gd name="connsiteY2" fmla="*/ 4557 h 334026"/>
              <a:gd name="connsiteX3" fmla="*/ 226958 w 483533"/>
              <a:gd name="connsiteY3" fmla="*/ 747 h 334026"/>
              <a:gd name="connsiteX4" fmla="*/ 6931 w 483533"/>
              <a:gd name="connsiteY4" fmla="*/ 137907 h 334026"/>
              <a:gd name="connsiteX5" fmla="*/ 5026 w 483533"/>
              <a:gd name="connsiteY5" fmla="*/ 146480 h 334026"/>
              <a:gd name="connsiteX6" fmla="*/ 5026 w 483533"/>
              <a:gd name="connsiteY6" fmla="*/ 160767 h 334026"/>
              <a:gd name="connsiteX7" fmla="*/ 466036 w 483533"/>
              <a:gd name="connsiteY7" fmla="*/ 333170 h 334026"/>
              <a:gd name="connsiteX8" fmla="*/ 481276 w 483533"/>
              <a:gd name="connsiteY8" fmla="*/ 316977 h 334026"/>
              <a:gd name="connsiteX9" fmla="*/ 19313 w 483533"/>
              <a:gd name="connsiteY9" fmla="*/ 148385 h 334026"/>
              <a:gd name="connsiteX10" fmla="*/ 224101 w 483533"/>
              <a:gd name="connsiteY10" fmla="*/ 25512 h 334026"/>
              <a:gd name="connsiteX11" fmla="*/ 437461 w 483533"/>
              <a:gd name="connsiteY11" fmla="*/ 295070 h 334026"/>
              <a:gd name="connsiteX12" fmla="*/ 19313 w 483533"/>
              <a:gd name="connsiteY12" fmla="*/ 148385 h 33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3533" h="334026">
                <a:moveTo>
                  <a:pt x="481276" y="316977"/>
                </a:moveTo>
                <a:cubicBezTo>
                  <a:pt x="406981" y="208392"/>
                  <a:pt x="327923" y="100760"/>
                  <a:pt x="237436" y="4557"/>
                </a:cubicBezTo>
                <a:cubicBezTo>
                  <a:pt x="237436" y="4557"/>
                  <a:pt x="237436" y="4557"/>
                  <a:pt x="237436" y="4557"/>
                </a:cubicBezTo>
                <a:cubicBezTo>
                  <a:pt x="235531" y="747"/>
                  <a:pt x="231721" y="-1158"/>
                  <a:pt x="226958" y="747"/>
                </a:cubicBezTo>
                <a:cubicBezTo>
                  <a:pt x="148853" y="32180"/>
                  <a:pt x="70748" y="81710"/>
                  <a:pt x="6931" y="137907"/>
                </a:cubicBezTo>
                <a:cubicBezTo>
                  <a:pt x="4073" y="140765"/>
                  <a:pt x="4073" y="143622"/>
                  <a:pt x="5026" y="146480"/>
                </a:cubicBezTo>
                <a:cubicBezTo>
                  <a:pt x="-689" y="148385"/>
                  <a:pt x="-2594" y="158862"/>
                  <a:pt x="5026" y="160767"/>
                </a:cubicBezTo>
                <a:cubicBezTo>
                  <a:pt x="162188" y="209345"/>
                  <a:pt x="316493" y="265542"/>
                  <a:pt x="466036" y="333170"/>
                </a:cubicBezTo>
                <a:cubicBezTo>
                  <a:pt x="475561" y="336980"/>
                  <a:pt x="488896" y="327455"/>
                  <a:pt x="481276" y="316977"/>
                </a:cubicBezTo>
                <a:close/>
                <a:moveTo>
                  <a:pt x="19313" y="148385"/>
                </a:moveTo>
                <a:cubicBezTo>
                  <a:pt x="86941" y="106475"/>
                  <a:pt x="155521" y="65517"/>
                  <a:pt x="224101" y="25512"/>
                </a:cubicBezTo>
                <a:cubicBezTo>
                  <a:pt x="297443" y="114095"/>
                  <a:pt x="369833" y="202677"/>
                  <a:pt x="437461" y="295070"/>
                </a:cubicBezTo>
                <a:cubicBezTo>
                  <a:pt x="301253" y="236967"/>
                  <a:pt x="162188" y="187437"/>
                  <a:pt x="19313" y="14838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AC363FE0-FC4E-4869-B34A-3E0ADEDFD0C9}"/>
              </a:ext>
            </a:extLst>
          </p:cNvPr>
          <p:cNvSpPr>
            <a:spLocks/>
          </p:cNvSpPr>
          <p:nvPr userDrawn="1"/>
        </p:nvSpPr>
        <p:spPr bwMode="auto">
          <a:xfrm>
            <a:off x="158275" y="-720118"/>
            <a:ext cx="2015046" cy="2687877"/>
          </a:xfrm>
          <a:custGeom>
            <a:avLst/>
            <a:gdLst>
              <a:gd name="T0" fmla="*/ 969 w 1038"/>
              <a:gd name="T1" fmla="*/ 645 h 1038"/>
              <a:gd name="T2" fmla="*/ 394 w 1038"/>
              <a:gd name="T3" fmla="*/ 968 h 1038"/>
              <a:gd name="T4" fmla="*/ 70 w 1038"/>
              <a:gd name="T5" fmla="*/ 393 h 1038"/>
              <a:gd name="T6" fmla="*/ 645 w 1038"/>
              <a:gd name="T7" fmla="*/ 70 h 1038"/>
              <a:gd name="T8" fmla="*/ 969 w 1038"/>
              <a:gd name="T9" fmla="*/ 64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8" h="1038">
                <a:moveTo>
                  <a:pt x="969" y="645"/>
                </a:moveTo>
                <a:cubicBezTo>
                  <a:pt x="899" y="893"/>
                  <a:pt x="642" y="1038"/>
                  <a:pt x="394" y="968"/>
                </a:cubicBezTo>
                <a:cubicBezTo>
                  <a:pt x="145" y="899"/>
                  <a:pt x="0" y="642"/>
                  <a:pt x="70" y="393"/>
                </a:cubicBezTo>
                <a:cubicBezTo>
                  <a:pt x="139" y="145"/>
                  <a:pt x="396" y="0"/>
                  <a:pt x="645" y="70"/>
                </a:cubicBezTo>
                <a:cubicBezTo>
                  <a:pt x="893" y="139"/>
                  <a:pt x="1038" y="396"/>
                  <a:pt x="969" y="645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srgbClr val="0101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53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1">
            <a:extLst>
              <a:ext uri="{FF2B5EF4-FFF2-40B4-BE49-F238E27FC236}">
                <a16:creationId xmlns:a16="http://schemas.microsoft.com/office/drawing/2014/main" id="{49DBC3FA-159B-46ED-9784-6B7DC64240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D90224A-7799-4301-92D2-720B9FD145D6}"/>
              </a:ext>
            </a:extLst>
          </p:cNvPr>
          <p:cNvSpPr>
            <a:spLocks/>
          </p:cNvSpPr>
          <p:nvPr userDrawn="1"/>
        </p:nvSpPr>
        <p:spPr bwMode="auto">
          <a:xfrm>
            <a:off x="3984642" y="472325"/>
            <a:ext cx="2442773" cy="3258424"/>
          </a:xfrm>
          <a:custGeom>
            <a:avLst/>
            <a:gdLst>
              <a:gd name="T0" fmla="*/ 969 w 1038"/>
              <a:gd name="T1" fmla="*/ 645 h 1038"/>
              <a:gd name="T2" fmla="*/ 394 w 1038"/>
              <a:gd name="T3" fmla="*/ 968 h 1038"/>
              <a:gd name="T4" fmla="*/ 70 w 1038"/>
              <a:gd name="T5" fmla="*/ 393 h 1038"/>
              <a:gd name="T6" fmla="*/ 645 w 1038"/>
              <a:gd name="T7" fmla="*/ 70 h 1038"/>
              <a:gd name="T8" fmla="*/ 969 w 1038"/>
              <a:gd name="T9" fmla="*/ 64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8" h="1038">
                <a:moveTo>
                  <a:pt x="969" y="645"/>
                </a:moveTo>
                <a:cubicBezTo>
                  <a:pt x="899" y="893"/>
                  <a:pt x="642" y="1038"/>
                  <a:pt x="394" y="968"/>
                </a:cubicBezTo>
                <a:cubicBezTo>
                  <a:pt x="145" y="899"/>
                  <a:pt x="0" y="642"/>
                  <a:pt x="70" y="393"/>
                </a:cubicBezTo>
                <a:cubicBezTo>
                  <a:pt x="139" y="145"/>
                  <a:pt x="396" y="0"/>
                  <a:pt x="645" y="70"/>
                </a:cubicBezTo>
                <a:cubicBezTo>
                  <a:pt x="893" y="139"/>
                  <a:pt x="1038" y="396"/>
                  <a:pt x="969" y="645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srgbClr val="010101"/>
              </a:solidFill>
            </a:endParaRP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3917E5F-5311-47EE-AEA8-E2D696521EF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910894" y="2142290"/>
            <a:ext cx="2549878" cy="2863683"/>
          </a:xfrm>
          <a:custGeom>
            <a:avLst/>
            <a:gdLst>
              <a:gd name="connsiteX0" fmla="*/ 1539110 w 5198953"/>
              <a:gd name="connsiteY0" fmla="*/ 739 h 4379078"/>
              <a:gd name="connsiteX1" fmla="*/ 2343789 w 5198953"/>
              <a:gd name="connsiteY1" fmla="*/ 409598 h 4379078"/>
              <a:gd name="connsiteX2" fmla="*/ 2797851 w 5198953"/>
              <a:gd name="connsiteY2" fmla="*/ 747744 h 4379078"/>
              <a:gd name="connsiteX3" fmla="*/ 3525852 w 5198953"/>
              <a:gd name="connsiteY3" fmla="*/ 901788 h 4379078"/>
              <a:gd name="connsiteX4" fmla="*/ 3871089 w 5198953"/>
              <a:gd name="connsiteY4" fmla="*/ 939360 h 4379078"/>
              <a:gd name="connsiteX5" fmla="*/ 4790472 w 5198953"/>
              <a:gd name="connsiteY5" fmla="*/ 1378949 h 4379078"/>
              <a:gd name="connsiteX6" fmla="*/ 5128205 w 5198953"/>
              <a:gd name="connsiteY6" fmla="*/ 2070269 h 4379078"/>
              <a:gd name="connsiteX7" fmla="*/ 5105689 w 5198953"/>
              <a:gd name="connsiteY7" fmla="*/ 3471693 h 4379078"/>
              <a:gd name="connsiteX8" fmla="*/ 4490265 w 5198953"/>
              <a:gd name="connsiteY8" fmla="*/ 4354628 h 4379078"/>
              <a:gd name="connsiteX9" fmla="*/ 4130017 w 5198953"/>
              <a:gd name="connsiteY9" fmla="*/ 4354628 h 4379078"/>
              <a:gd name="connsiteX10" fmla="*/ 3683460 w 5198953"/>
              <a:gd name="connsiteY10" fmla="*/ 4234399 h 4379078"/>
              <a:gd name="connsiteX11" fmla="*/ 3023006 w 5198953"/>
              <a:gd name="connsiteY11" fmla="*/ 4084112 h 4379078"/>
              <a:gd name="connsiteX12" fmla="*/ 2681521 w 5198953"/>
              <a:gd name="connsiteY12" fmla="*/ 4069084 h 4379078"/>
              <a:gd name="connsiteX13" fmla="*/ 1829685 w 5198953"/>
              <a:gd name="connsiteY13" fmla="*/ 4178042 h 4379078"/>
              <a:gd name="connsiteX14" fmla="*/ 1612035 w 5198953"/>
              <a:gd name="connsiteY14" fmla="*/ 4241914 h 4379078"/>
              <a:gd name="connsiteX15" fmla="*/ 730178 w 5198953"/>
              <a:gd name="connsiteY15" fmla="*/ 4332086 h 4379078"/>
              <a:gd name="connsiteX16" fmla="*/ 39703 w 5198953"/>
              <a:gd name="connsiteY16" fmla="*/ 3449150 h 4379078"/>
              <a:gd name="connsiteX17" fmla="*/ 65971 w 5198953"/>
              <a:gd name="connsiteY17" fmla="*/ 2724016 h 4379078"/>
              <a:gd name="connsiteX18" fmla="*/ 283621 w 5198953"/>
              <a:gd name="connsiteY18" fmla="*/ 2378357 h 4379078"/>
              <a:gd name="connsiteX19" fmla="*/ 478755 w 5198953"/>
              <a:gd name="connsiteY19" fmla="*/ 2096569 h 4379078"/>
              <a:gd name="connsiteX20" fmla="*/ 538797 w 5198953"/>
              <a:gd name="connsiteY20" fmla="*/ 1882410 h 4379078"/>
              <a:gd name="connsiteX21" fmla="*/ 508776 w 5198953"/>
              <a:gd name="connsiteY21" fmla="*/ 1420278 h 4379078"/>
              <a:gd name="connsiteX22" fmla="*/ 505023 w 5198953"/>
              <a:gd name="connsiteY22" fmla="*/ 811616 h 4379078"/>
              <a:gd name="connsiteX23" fmla="*/ 1296818 w 5198953"/>
              <a:gd name="connsiteY23" fmla="*/ 48910 h 4379078"/>
              <a:gd name="connsiteX24" fmla="*/ 1539110 w 5198953"/>
              <a:gd name="connsiteY24" fmla="*/ 739 h 437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98953" h="4379078">
                <a:moveTo>
                  <a:pt x="1539110" y="739"/>
                </a:moveTo>
                <a:cubicBezTo>
                  <a:pt x="1865862" y="-13964"/>
                  <a:pt x="2099871" y="192857"/>
                  <a:pt x="2343789" y="409598"/>
                </a:cubicBezTo>
                <a:cubicBezTo>
                  <a:pt x="2486387" y="533585"/>
                  <a:pt x="2632737" y="661329"/>
                  <a:pt x="2797851" y="747744"/>
                </a:cubicBezTo>
                <a:cubicBezTo>
                  <a:pt x="3026759" y="864216"/>
                  <a:pt x="3281934" y="883002"/>
                  <a:pt x="3525852" y="901788"/>
                </a:cubicBezTo>
                <a:cubicBezTo>
                  <a:pt x="3642182" y="913059"/>
                  <a:pt x="3758512" y="920574"/>
                  <a:pt x="3871089" y="939360"/>
                </a:cubicBezTo>
                <a:cubicBezTo>
                  <a:pt x="4145028" y="984446"/>
                  <a:pt x="4527791" y="1093404"/>
                  <a:pt x="4790472" y="1378949"/>
                </a:cubicBezTo>
                <a:cubicBezTo>
                  <a:pt x="4951833" y="1551779"/>
                  <a:pt x="5064411" y="1784724"/>
                  <a:pt x="5128205" y="2070269"/>
                </a:cubicBezTo>
                <a:cubicBezTo>
                  <a:pt x="5229524" y="2547429"/>
                  <a:pt x="5222019" y="3047133"/>
                  <a:pt x="5105689" y="3471693"/>
                </a:cubicBezTo>
                <a:cubicBezTo>
                  <a:pt x="5026885" y="3753481"/>
                  <a:pt x="4843008" y="4245670"/>
                  <a:pt x="4490265" y="4354628"/>
                </a:cubicBezTo>
                <a:cubicBezTo>
                  <a:pt x="4366430" y="4395958"/>
                  <a:pt x="4231337" y="4377172"/>
                  <a:pt x="4130017" y="4354628"/>
                </a:cubicBezTo>
                <a:cubicBezTo>
                  <a:pt x="3976162" y="4324571"/>
                  <a:pt x="3826059" y="4279485"/>
                  <a:pt x="3683460" y="4234399"/>
                </a:cubicBezTo>
                <a:cubicBezTo>
                  <a:pt x="3469563" y="4170527"/>
                  <a:pt x="3251913" y="4102898"/>
                  <a:pt x="3023006" y="4084112"/>
                </a:cubicBezTo>
                <a:cubicBezTo>
                  <a:pt x="2906676" y="4072841"/>
                  <a:pt x="2794099" y="4069084"/>
                  <a:pt x="2681521" y="4069084"/>
                </a:cubicBezTo>
                <a:cubicBezTo>
                  <a:pt x="2381315" y="4069084"/>
                  <a:pt x="2096118" y="4106656"/>
                  <a:pt x="1829685" y="4178042"/>
                </a:cubicBezTo>
                <a:cubicBezTo>
                  <a:pt x="1758386" y="4196828"/>
                  <a:pt x="1683334" y="4219370"/>
                  <a:pt x="1612035" y="4241914"/>
                </a:cubicBezTo>
                <a:cubicBezTo>
                  <a:pt x="1323086" y="4335842"/>
                  <a:pt x="1022880" y="4429772"/>
                  <a:pt x="730178" y="4332086"/>
                </a:cubicBezTo>
                <a:cubicBezTo>
                  <a:pt x="354920" y="4211856"/>
                  <a:pt x="126013" y="3794810"/>
                  <a:pt x="39703" y="3449150"/>
                </a:cubicBezTo>
                <a:cubicBezTo>
                  <a:pt x="-20338" y="3201177"/>
                  <a:pt x="-12833" y="2945689"/>
                  <a:pt x="65971" y="2724016"/>
                </a:cubicBezTo>
                <a:cubicBezTo>
                  <a:pt x="111002" y="2588758"/>
                  <a:pt x="201064" y="2483557"/>
                  <a:pt x="283621" y="2378357"/>
                </a:cubicBezTo>
                <a:cubicBezTo>
                  <a:pt x="354920" y="2291942"/>
                  <a:pt x="426219" y="2205527"/>
                  <a:pt x="478755" y="2096569"/>
                </a:cubicBezTo>
                <a:cubicBezTo>
                  <a:pt x="512529" y="2025182"/>
                  <a:pt x="535044" y="1953796"/>
                  <a:pt x="538797" y="1882410"/>
                </a:cubicBezTo>
                <a:cubicBezTo>
                  <a:pt x="550054" y="1728366"/>
                  <a:pt x="531291" y="1570564"/>
                  <a:pt x="508776" y="1420278"/>
                </a:cubicBezTo>
                <a:cubicBezTo>
                  <a:pt x="478755" y="1221147"/>
                  <a:pt x="452487" y="1014503"/>
                  <a:pt x="505023" y="811616"/>
                </a:cubicBezTo>
                <a:cubicBezTo>
                  <a:pt x="598838" y="465956"/>
                  <a:pt x="887787" y="187925"/>
                  <a:pt x="1296818" y="48910"/>
                </a:cubicBezTo>
                <a:cubicBezTo>
                  <a:pt x="1383362" y="19322"/>
                  <a:pt x="1463705" y="4132"/>
                  <a:pt x="1539110" y="739"/>
                </a:cubicBezTo>
                <a:close/>
              </a:path>
            </a:pathLst>
          </a:custGeom>
        </p:spPr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7C38C684-47C6-4186-994C-56BC5963B18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767063" y="1988457"/>
            <a:ext cx="2915699" cy="3244245"/>
          </a:xfrm>
          <a:custGeom>
            <a:avLst/>
            <a:gdLst>
              <a:gd name="connsiteX0" fmla="*/ 1449569 w 5311717"/>
              <a:gd name="connsiteY0" fmla="*/ 159 h 4432688"/>
              <a:gd name="connsiteX1" fmla="*/ 1931275 w 5311717"/>
              <a:gd name="connsiteY1" fmla="*/ 50891 h 4432688"/>
              <a:gd name="connsiteX2" fmla="*/ 2377749 w 5311717"/>
              <a:gd name="connsiteY2" fmla="*/ 257580 h 4432688"/>
              <a:gd name="connsiteX3" fmla="*/ 2670395 w 5311717"/>
              <a:gd name="connsiteY3" fmla="*/ 415415 h 4432688"/>
              <a:gd name="connsiteX4" fmla="*/ 3413267 w 5311717"/>
              <a:gd name="connsiteY4" fmla="*/ 524396 h 4432688"/>
              <a:gd name="connsiteX5" fmla="*/ 3957289 w 5311717"/>
              <a:gd name="connsiteY5" fmla="*/ 569491 h 4432688"/>
              <a:gd name="connsiteX6" fmla="*/ 4763945 w 5311717"/>
              <a:gd name="connsiteY6" fmla="*/ 1035480 h 4432688"/>
              <a:gd name="connsiteX7" fmla="*/ 5097861 w 5311717"/>
              <a:gd name="connsiteY7" fmla="*/ 1881024 h 4432688"/>
              <a:gd name="connsiteX8" fmla="*/ 5060341 w 5311717"/>
              <a:gd name="connsiteY8" fmla="*/ 2132809 h 4432688"/>
              <a:gd name="connsiteX9" fmla="*/ 5034079 w 5311717"/>
              <a:gd name="connsiteY9" fmla="*/ 2504848 h 4432688"/>
              <a:gd name="connsiteX10" fmla="*/ 5161643 w 5311717"/>
              <a:gd name="connsiteY10" fmla="*/ 2903193 h 4432688"/>
              <a:gd name="connsiteX11" fmla="*/ 5311717 w 5311717"/>
              <a:gd name="connsiteY11" fmla="*/ 3534533 h 4432688"/>
              <a:gd name="connsiteX12" fmla="*/ 4722673 w 5311717"/>
              <a:gd name="connsiteY12" fmla="*/ 4361286 h 4432688"/>
              <a:gd name="connsiteX13" fmla="*/ 4298711 w 5311717"/>
              <a:gd name="connsiteY13" fmla="*/ 4432688 h 4432688"/>
              <a:gd name="connsiteX14" fmla="*/ 3443283 w 5311717"/>
              <a:gd name="connsiteY14" fmla="*/ 4244790 h 4432688"/>
              <a:gd name="connsiteX15" fmla="*/ 2610365 w 5311717"/>
              <a:gd name="connsiteY15" fmla="*/ 4049375 h 4432688"/>
              <a:gd name="connsiteX16" fmla="*/ 1912517 w 5311717"/>
              <a:gd name="connsiteY16" fmla="*/ 4124534 h 4432688"/>
              <a:gd name="connsiteX17" fmla="*/ 501809 w 5311717"/>
              <a:gd name="connsiteY17" fmla="*/ 4015553 h 4432688"/>
              <a:gd name="connsiteX18" fmla="*/ 186653 w 5311717"/>
              <a:gd name="connsiteY18" fmla="*/ 3523259 h 4432688"/>
              <a:gd name="connsiteX19" fmla="*/ 332975 w 5311717"/>
              <a:gd name="connsiteY19" fmla="*/ 723568 h 4432688"/>
              <a:gd name="connsiteX20" fmla="*/ 681901 w 5311717"/>
              <a:gd name="connsiteY20" fmla="*/ 216242 h 4432688"/>
              <a:gd name="connsiteX21" fmla="*/ 1449569 w 5311717"/>
              <a:gd name="connsiteY21" fmla="*/ 159 h 44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11717" h="4432688">
                <a:moveTo>
                  <a:pt x="1449569" y="159"/>
                </a:moveTo>
                <a:cubicBezTo>
                  <a:pt x="1618053" y="-1955"/>
                  <a:pt x="1784953" y="17069"/>
                  <a:pt x="1931275" y="50891"/>
                </a:cubicBezTo>
                <a:cubicBezTo>
                  <a:pt x="2096359" y="88471"/>
                  <a:pt x="2238929" y="174904"/>
                  <a:pt x="2377749" y="257580"/>
                </a:cubicBezTo>
                <a:cubicBezTo>
                  <a:pt x="2471545" y="313949"/>
                  <a:pt x="2569095" y="374077"/>
                  <a:pt x="2670395" y="415415"/>
                </a:cubicBezTo>
                <a:cubicBezTo>
                  <a:pt x="2903013" y="509364"/>
                  <a:pt x="3161891" y="516880"/>
                  <a:pt x="3413267" y="524396"/>
                </a:cubicBezTo>
                <a:cubicBezTo>
                  <a:pt x="3593357" y="528154"/>
                  <a:pt x="3777199" y="531912"/>
                  <a:pt x="3957289" y="569491"/>
                </a:cubicBezTo>
                <a:cubicBezTo>
                  <a:pt x="4257441" y="629619"/>
                  <a:pt x="4553839" y="802486"/>
                  <a:pt x="4763945" y="1035480"/>
                </a:cubicBezTo>
                <a:cubicBezTo>
                  <a:pt x="4989057" y="1283507"/>
                  <a:pt x="5109117" y="1584145"/>
                  <a:pt x="5097861" y="1881024"/>
                </a:cubicBezTo>
                <a:cubicBezTo>
                  <a:pt x="5097861" y="1967458"/>
                  <a:pt x="5079101" y="2053891"/>
                  <a:pt x="5060341" y="2132809"/>
                </a:cubicBezTo>
                <a:cubicBezTo>
                  <a:pt x="5034079" y="2256822"/>
                  <a:pt x="5007817" y="2373319"/>
                  <a:pt x="5034079" y="2504848"/>
                </a:cubicBezTo>
                <a:cubicBezTo>
                  <a:pt x="5064093" y="2643893"/>
                  <a:pt x="5112869" y="2775422"/>
                  <a:pt x="5161643" y="2903193"/>
                </a:cubicBezTo>
                <a:cubicBezTo>
                  <a:pt x="5236681" y="3098608"/>
                  <a:pt x="5311717" y="3297780"/>
                  <a:pt x="5311717" y="3534533"/>
                </a:cubicBezTo>
                <a:cubicBezTo>
                  <a:pt x="5311717" y="3947910"/>
                  <a:pt x="5112869" y="4226000"/>
                  <a:pt x="4722673" y="4361286"/>
                </a:cubicBezTo>
                <a:cubicBezTo>
                  <a:pt x="4580101" y="4413898"/>
                  <a:pt x="4437531" y="4432688"/>
                  <a:pt x="4298711" y="4432688"/>
                </a:cubicBezTo>
                <a:cubicBezTo>
                  <a:pt x="4002313" y="4432688"/>
                  <a:pt x="3720921" y="4338738"/>
                  <a:pt x="3443283" y="4244790"/>
                </a:cubicBezTo>
                <a:cubicBezTo>
                  <a:pt x="3176899" y="4150840"/>
                  <a:pt x="2899261" y="4056891"/>
                  <a:pt x="2610365" y="4049375"/>
                </a:cubicBezTo>
                <a:cubicBezTo>
                  <a:pt x="2400261" y="4041859"/>
                  <a:pt x="2163893" y="4083196"/>
                  <a:pt x="1912517" y="4124534"/>
                </a:cubicBezTo>
                <a:cubicBezTo>
                  <a:pt x="1406013" y="4214726"/>
                  <a:pt x="880749" y="4304917"/>
                  <a:pt x="501809" y="4015553"/>
                </a:cubicBezTo>
                <a:cubicBezTo>
                  <a:pt x="325471" y="3880266"/>
                  <a:pt x="239179" y="3669820"/>
                  <a:pt x="186653" y="3523259"/>
                </a:cubicBezTo>
                <a:cubicBezTo>
                  <a:pt x="-181032" y="2474784"/>
                  <a:pt x="62841" y="1422552"/>
                  <a:pt x="332975" y="723568"/>
                </a:cubicBezTo>
                <a:cubicBezTo>
                  <a:pt x="423021" y="486816"/>
                  <a:pt x="535577" y="325223"/>
                  <a:pt x="681901" y="216242"/>
                </a:cubicBezTo>
                <a:cubicBezTo>
                  <a:pt x="883563" y="65923"/>
                  <a:pt x="1168765" y="3682"/>
                  <a:pt x="1449569" y="159"/>
                </a:cubicBezTo>
                <a:close/>
              </a:path>
            </a:pathLst>
          </a:custGeom>
        </p:spPr>
      </p:sp>
      <p:sp>
        <p:nvSpPr>
          <p:cNvPr id="13" name="Polyline: figure 12">
            <a:extLst>
              <a:ext uri="{FF2B5EF4-FFF2-40B4-BE49-F238E27FC236}">
                <a16:creationId xmlns:a16="http://schemas.microsoft.com/office/drawing/2014/main" id="{D24161FC-2C6A-48BF-9252-4FF85229147F}"/>
              </a:ext>
            </a:extLst>
          </p:cNvPr>
          <p:cNvSpPr/>
          <p:nvPr userDrawn="1"/>
        </p:nvSpPr>
        <p:spPr>
          <a:xfrm>
            <a:off x="6205753" y="5864356"/>
            <a:ext cx="1000007" cy="921077"/>
          </a:xfrm>
          <a:custGeom>
            <a:avLst/>
            <a:gdLst>
              <a:gd name="connsiteX0" fmla="*/ 481276 w 483533"/>
              <a:gd name="connsiteY0" fmla="*/ 316977 h 334026"/>
              <a:gd name="connsiteX1" fmla="*/ 237436 w 483533"/>
              <a:gd name="connsiteY1" fmla="*/ 4557 h 334026"/>
              <a:gd name="connsiteX2" fmla="*/ 237436 w 483533"/>
              <a:gd name="connsiteY2" fmla="*/ 4557 h 334026"/>
              <a:gd name="connsiteX3" fmla="*/ 226958 w 483533"/>
              <a:gd name="connsiteY3" fmla="*/ 747 h 334026"/>
              <a:gd name="connsiteX4" fmla="*/ 6931 w 483533"/>
              <a:gd name="connsiteY4" fmla="*/ 137907 h 334026"/>
              <a:gd name="connsiteX5" fmla="*/ 5026 w 483533"/>
              <a:gd name="connsiteY5" fmla="*/ 146480 h 334026"/>
              <a:gd name="connsiteX6" fmla="*/ 5026 w 483533"/>
              <a:gd name="connsiteY6" fmla="*/ 160767 h 334026"/>
              <a:gd name="connsiteX7" fmla="*/ 466036 w 483533"/>
              <a:gd name="connsiteY7" fmla="*/ 333170 h 334026"/>
              <a:gd name="connsiteX8" fmla="*/ 481276 w 483533"/>
              <a:gd name="connsiteY8" fmla="*/ 316977 h 334026"/>
              <a:gd name="connsiteX9" fmla="*/ 19313 w 483533"/>
              <a:gd name="connsiteY9" fmla="*/ 148385 h 334026"/>
              <a:gd name="connsiteX10" fmla="*/ 224101 w 483533"/>
              <a:gd name="connsiteY10" fmla="*/ 25512 h 334026"/>
              <a:gd name="connsiteX11" fmla="*/ 437461 w 483533"/>
              <a:gd name="connsiteY11" fmla="*/ 295070 h 334026"/>
              <a:gd name="connsiteX12" fmla="*/ 19313 w 483533"/>
              <a:gd name="connsiteY12" fmla="*/ 148385 h 33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3533" h="334026">
                <a:moveTo>
                  <a:pt x="481276" y="316977"/>
                </a:moveTo>
                <a:cubicBezTo>
                  <a:pt x="406981" y="208392"/>
                  <a:pt x="327923" y="100760"/>
                  <a:pt x="237436" y="4557"/>
                </a:cubicBezTo>
                <a:cubicBezTo>
                  <a:pt x="237436" y="4557"/>
                  <a:pt x="237436" y="4557"/>
                  <a:pt x="237436" y="4557"/>
                </a:cubicBezTo>
                <a:cubicBezTo>
                  <a:pt x="235531" y="747"/>
                  <a:pt x="231721" y="-1158"/>
                  <a:pt x="226958" y="747"/>
                </a:cubicBezTo>
                <a:cubicBezTo>
                  <a:pt x="148853" y="32180"/>
                  <a:pt x="70748" y="81710"/>
                  <a:pt x="6931" y="137907"/>
                </a:cubicBezTo>
                <a:cubicBezTo>
                  <a:pt x="4073" y="140765"/>
                  <a:pt x="4073" y="143622"/>
                  <a:pt x="5026" y="146480"/>
                </a:cubicBezTo>
                <a:cubicBezTo>
                  <a:pt x="-689" y="148385"/>
                  <a:pt x="-2594" y="158862"/>
                  <a:pt x="5026" y="160767"/>
                </a:cubicBezTo>
                <a:cubicBezTo>
                  <a:pt x="162188" y="209345"/>
                  <a:pt x="316493" y="265542"/>
                  <a:pt x="466036" y="333170"/>
                </a:cubicBezTo>
                <a:cubicBezTo>
                  <a:pt x="475561" y="336980"/>
                  <a:pt x="488896" y="327455"/>
                  <a:pt x="481276" y="316977"/>
                </a:cubicBezTo>
                <a:close/>
                <a:moveTo>
                  <a:pt x="19313" y="148385"/>
                </a:moveTo>
                <a:cubicBezTo>
                  <a:pt x="86941" y="106475"/>
                  <a:pt x="155521" y="65517"/>
                  <a:pt x="224101" y="25512"/>
                </a:cubicBezTo>
                <a:cubicBezTo>
                  <a:pt x="297443" y="114095"/>
                  <a:pt x="369833" y="202677"/>
                  <a:pt x="437461" y="295070"/>
                </a:cubicBezTo>
                <a:cubicBezTo>
                  <a:pt x="301253" y="236967"/>
                  <a:pt x="162188" y="187437"/>
                  <a:pt x="19313" y="14838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sp>
        <p:nvSpPr>
          <p:cNvPr id="14" name="Polyline: figure 13">
            <a:extLst>
              <a:ext uri="{FF2B5EF4-FFF2-40B4-BE49-F238E27FC236}">
                <a16:creationId xmlns:a16="http://schemas.microsoft.com/office/drawing/2014/main" id="{C31BECB0-C9BA-446C-A627-B6442B8E2952}"/>
              </a:ext>
            </a:extLst>
          </p:cNvPr>
          <p:cNvSpPr/>
          <p:nvPr userDrawn="1"/>
        </p:nvSpPr>
        <p:spPr>
          <a:xfrm>
            <a:off x="8881753" y="2321999"/>
            <a:ext cx="344111" cy="438558"/>
          </a:xfrm>
          <a:custGeom>
            <a:avLst/>
            <a:gdLst>
              <a:gd name="connsiteX0" fmla="*/ 161732 w 166388"/>
              <a:gd name="connsiteY0" fmla="*/ 54260 h 159042"/>
              <a:gd name="connsiteX1" fmla="*/ 66482 w 166388"/>
              <a:gd name="connsiteY1" fmla="*/ 920 h 159042"/>
              <a:gd name="connsiteX2" fmla="*/ 53147 w 166388"/>
              <a:gd name="connsiteY2" fmla="*/ 4730 h 159042"/>
              <a:gd name="connsiteX3" fmla="*/ 759 w 166388"/>
              <a:gd name="connsiteY3" fmla="*/ 92360 h 159042"/>
              <a:gd name="connsiteX4" fmla="*/ 15047 w 166388"/>
              <a:gd name="connsiteY4" fmla="*/ 102837 h 159042"/>
              <a:gd name="connsiteX5" fmla="*/ 119822 w 166388"/>
              <a:gd name="connsiteY5" fmla="*/ 158082 h 159042"/>
              <a:gd name="connsiteX6" fmla="*/ 133157 w 166388"/>
              <a:gd name="connsiteY6" fmla="*/ 150462 h 159042"/>
              <a:gd name="connsiteX7" fmla="*/ 164589 w 166388"/>
              <a:gd name="connsiteY7" fmla="*/ 66642 h 159042"/>
              <a:gd name="connsiteX8" fmla="*/ 161732 w 166388"/>
              <a:gd name="connsiteY8" fmla="*/ 54260 h 159042"/>
              <a:gd name="connsiteX9" fmla="*/ 116964 w 166388"/>
              <a:gd name="connsiteY9" fmla="*/ 139032 h 159042"/>
              <a:gd name="connsiteX10" fmla="*/ 21714 w 166388"/>
              <a:gd name="connsiteY10" fmla="*/ 94265 h 159042"/>
              <a:gd name="connsiteX11" fmla="*/ 64577 w 166388"/>
              <a:gd name="connsiteY11" fmla="*/ 21875 h 159042"/>
              <a:gd name="connsiteX12" fmla="*/ 142682 w 166388"/>
              <a:gd name="connsiteY12" fmla="*/ 65690 h 159042"/>
              <a:gd name="connsiteX13" fmla="*/ 116964 w 166388"/>
              <a:gd name="connsiteY13" fmla="*/ 139032 h 159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6388" h="159042">
                <a:moveTo>
                  <a:pt x="161732" y="54260"/>
                </a:moveTo>
                <a:cubicBezTo>
                  <a:pt x="132204" y="33305"/>
                  <a:pt x="100772" y="15207"/>
                  <a:pt x="66482" y="920"/>
                </a:cubicBezTo>
                <a:cubicBezTo>
                  <a:pt x="60767" y="-985"/>
                  <a:pt x="56957" y="-33"/>
                  <a:pt x="53147" y="4730"/>
                </a:cubicBezTo>
                <a:cubicBezTo>
                  <a:pt x="32192" y="32352"/>
                  <a:pt x="14094" y="60927"/>
                  <a:pt x="759" y="92360"/>
                </a:cubicBezTo>
                <a:cubicBezTo>
                  <a:pt x="-3051" y="100932"/>
                  <a:pt x="8379" y="106647"/>
                  <a:pt x="15047" y="102837"/>
                </a:cubicBezTo>
                <a:cubicBezTo>
                  <a:pt x="48384" y="124745"/>
                  <a:pt x="83627" y="142842"/>
                  <a:pt x="119822" y="158082"/>
                </a:cubicBezTo>
                <a:cubicBezTo>
                  <a:pt x="126489" y="160940"/>
                  <a:pt x="132204" y="157130"/>
                  <a:pt x="133157" y="150462"/>
                </a:cubicBezTo>
                <a:cubicBezTo>
                  <a:pt x="136967" y="119982"/>
                  <a:pt x="146492" y="92360"/>
                  <a:pt x="164589" y="66642"/>
                </a:cubicBezTo>
                <a:cubicBezTo>
                  <a:pt x="168399" y="63785"/>
                  <a:pt x="165542" y="57117"/>
                  <a:pt x="161732" y="54260"/>
                </a:cubicBezTo>
                <a:close/>
                <a:moveTo>
                  <a:pt x="116964" y="139032"/>
                </a:moveTo>
                <a:cubicBezTo>
                  <a:pt x="83627" y="127602"/>
                  <a:pt x="52194" y="112362"/>
                  <a:pt x="21714" y="94265"/>
                </a:cubicBezTo>
                <a:cubicBezTo>
                  <a:pt x="34097" y="68547"/>
                  <a:pt x="48384" y="44735"/>
                  <a:pt x="64577" y="21875"/>
                </a:cubicBezTo>
                <a:cubicBezTo>
                  <a:pt x="92199" y="34257"/>
                  <a:pt x="117917" y="48545"/>
                  <a:pt x="142682" y="65690"/>
                </a:cubicBezTo>
                <a:cubicBezTo>
                  <a:pt x="129347" y="88550"/>
                  <a:pt x="120774" y="113315"/>
                  <a:pt x="116964" y="13903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sp>
        <p:nvSpPr>
          <p:cNvPr id="15" name="Polyline: figure 14">
            <a:extLst>
              <a:ext uri="{FF2B5EF4-FFF2-40B4-BE49-F238E27FC236}">
                <a16:creationId xmlns:a16="http://schemas.microsoft.com/office/drawing/2014/main" id="{D89E9A6E-5419-4324-93C5-CFACF7E0671F}"/>
              </a:ext>
            </a:extLst>
          </p:cNvPr>
          <p:cNvSpPr/>
          <p:nvPr userDrawn="1"/>
        </p:nvSpPr>
        <p:spPr>
          <a:xfrm>
            <a:off x="8446459" y="6205760"/>
            <a:ext cx="140455" cy="319120"/>
          </a:xfrm>
          <a:custGeom>
            <a:avLst/>
            <a:gdLst>
              <a:gd name="connsiteX0" fmla="*/ 56958 w 67914"/>
              <a:gd name="connsiteY0" fmla="*/ 762 h 115728"/>
              <a:gd name="connsiteX1" fmla="*/ 2666 w 67914"/>
              <a:gd name="connsiteY1" fmla="*/ 112204 h 115728"/>
              <a:gd name="connsiteX2" fmla="*/ 12191 w 67914"/>
              <a:gd name="connsiteY2" fmla="*/ 111252 h 115728"/>
              <a:gd name="connsiteX3" fmla="*/ 64578 w 67914"/>
              <a:gd name="connsiteY3" fmla="*/ 14097 h 115728"/>
              <a:gd name="connsiteX4" fmla="*/ 56958 w 67914"/>
              <a:gd name="connsiteY4" fmla="*/ 762 h 115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914" h="115728">
                <a:moveTo>
                  <a:pt x="56958" y="762"/>
                </a:moveTo>
                <a:cubicBezTo>
                  <a:pt x="17906" y="17907"/>
                  <a:pt x="-8764" y="71247"/>
                  <a:pt x="2666" y="112204"/>
                </a:cubicBezTo>
                <a:cubicBezTo>
                  <a:pt x="4571" y="117919"/>
                  <a:pt x="12191" y="116014"/>
                  <a:pt x="12191" y="111252"/>
                </a:cubicBezTo>
                <a:cubicBezTo>
                  <a:pt x="14096" y="68389"/>
                  <a:pt x="28383" y="38862"/>
                  <a:pt x="64578" y="14097"/>
                </a:cubicBezTo>
                <a:cubicBezTo>
                  <a:pt x="72198" y="8382"/>
                  <a:pt x="65531" y="-3048"/>
                  <a:pt x="56958" y="76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5508CC-573C-44E8-BB0F-F1E1E1B86583}"/>
              </a:ext>
            </a:extLst>
          </p:cNvPr>
          <p:cNvGrpSpPr/>
          <p:nvPr userDrawn="1"/>
        </p:nvGrpSpPr>
        <p:grpSpPr>
          <a:xfrm>
            <a:off x="8763215" y="4566353"/>
            <a:ext cx="325367" cy="231685"/>
            <a:chOff x="6978571" y="5957344"/>
            <a:chExt cx="302458" cy="161529"/>
          </a:xfrm>
          <a:solidFill>
            <a:schemeClr val="bg1"/>
          </a:solidFill>
        </p:grpSpPr>
        <p:sp>
          <p:nvSpPr>
            <p:cNvPr id="17" name="Polyline: figure 16">
              <a:extLst>
                <a:ext uri="{FF2B5EF4-FFF2-40B4-BE49-F238E27FC236}">
                  <a16:creationId xmlns:a16="http://schemas.microsoft.com/office/drawing/2014/main" id="{2994DB50-6517-4943-8902-1BCC809E0C08}"/>
                </a:ext>
              </a:extLst>
            </p:cNvPr>
            <p:cNvSpPr/>
            <p:nvPr userDrawn="1"/>
          </p:nvSpPr>
          <p:spPr>
            <a:xfrm rot="10800000">
              <a:off x="7101782" y="5957344"/>
              <a:ext cx="179247" cy="102225"/>
            </a:xfrm>
            <a:custGeom>
              <a:avLst/>
              <a:gdLst>
                <a:gd name="connsiteX0" fmla="*/ 89066 w 91579"/>
                <a:gd name="connsiteY0" fmla="*/ 39101 h 52228"/>
                <a:gd name="connsiteX1" fmla="*/ 9056 w 91579"/>
                <a:gd name="connsiteY1" fmla="*/ 49 h 52228"/>
                <a:gd name="connsiteX2" fmla="*/ 5246 w 91579"/>
                <a:gd name="connsiteY2" fmla="*/ 13384 h 52228"/>
                <a:gd name="connsiteX3" fmla="*/ 77636 w 91579"/>
                <a:gd name="connsiteY3" fmla="*/ 49579 h 52228"/>
                <a:gd name="connsiteX4" fmla="*/ 89066 w 91579"/>
                <a:gd name="connsiteY4" fmla="*/ 39101 h 5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79" h="52228">
                  <a:moveTo>
                    <a:pt x="89066" y="39101"/>
                  </a:moveTo>
                  <a:cubicBezTo>
                    <a:pt x="67159" y="17194"/>
                    <a:pt x="38584" y="4811"/>
                    <a:pt x="9056" y="49"/>
                  </a:cubicBezTo>
                  <a:cubicBezTo>
                    <a:pt x="484" y="-904"/>
                    <a:pt x="-4279" y="12431"/>
                    <a:pt x="5246" y="13384"/>
                  </a:cubicBezTo>
                  <a:cubicBezTo>
                    <a:pt x="32869" y="18146"/>
                    <a:pt x="56681" y="30529"/>
                    <a:pt x="77636" y="49579"/>
                  </a:cubicBezTo>
                  <a:cubicBezTo>
                    <a:pt x="85256" y="57199"/>
                    <a:pt x="96686" y="46721"/>
                    <a:pt x="89066" y="39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18" name="Polyline: figure 17">
              <a:extLst>
                <a:ext uri="{FF2B5EF4-FFF2-40B4-BE49-F238E27FC236}">
                  <a16:creationId xmlns:a16="http://schemas.microsoft.com/office/drawing/2014/main" id="{1AED4AB7-1249-4D94-AFD7-B1A32C3389D8}"/>
                </a:ext>
              </a:extLst>
            </p:cNvPr>
            <p:cNvSpPr/>
            <p:nvPr userDrawn="1"/>
          </p:nvSpPr>
          <p:spPr>
            <a:xfrm rot="10800000">
              <a:off x="6978571" y="5981579"/>
              <a:ext cx="165585" cy="137294"/>
            </a:xfrm>
            <a:custGeom>
              <a:avLst/>
              <a:gdLst>
                <a:gd name="connsiteX0" fmla="*/ 82953 w 84599"/>
                <a:gd name="connsiteY0" fmla="*/ 57018 h 70145"/>
                <a:gd name="connsiteX1" fmla="*/ 9611 w 84599"/>
                <a:gd name="connsiteY1" fmla="*/ 821 h 70145"/>
                <a:gd name="connsiteX2" fmla="*/ 2943 w 84599"/>
                <a:gd name="connsiteY2" fmla="*/ 11298 h 70145"/>
                <a:gd name="connsiteX3" fmla="*/ 71523 w 84599"/>
                <a:gd name="connsiteY3" fmla="*/ 67496 h 70145"/>
                <a:gd name="connsiteX4" fmla="*/ 82953 w 84599"/>
                <a:gd name="connsiteY4" fmla="*/ 57018 h 7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599" h="70145">
                  <a:moveTo>
                    <a:pt x="82953" y="57018"/>
                  </a:moveTo>
                  <a:cubicBezTo>
                    <a:pt x="62951" y="34158"/>
                    <a:pt x="37233" y="13203"/>
                    <a:pt x="9611" y="821"/>
                  </a:cubicBezTo>
                  <a:cubicBezTo>
                    <a:pt x="1991" y="-2989"/>
                    <a:pt x="-3724" y="7488"/>
                    <a:pt x="2943" y="11298"/>
                  </a:cubicBezTo>
                  <a:cubicBezTo>
                    <a:pt x="28661" y="27491"/>
                    <a:pt x="50568" y="44636"/>
                    <a:pt x="71523" y="67496"/>
                  </a:cubicBezTo>
                  <a:cubicBezTo>
                    <a:pt x="78191" y="75116"/>
                    <a:pt x="88668" y="64638"/>
                    <a:pt x="82953" y="57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</p:grpSp>
      <p:sp>
        <p:nvSpPr>
          <p:cNvPr id="19" name="Polyline: figure 18">
            <a:extLst>
              <a:ext uri="{FF2B5EF4-FFF2-40B4-BE49-F238E27FC236}">
                <a16:creationId xmlns:a16="http://schemas.microsoft.com/office/drawing/2014/main" id="{1D892FC6-A9EB-452F-BE45-31C1A940C9F6}"/>
              </a:ext>
            </a:extLst>
          </p:cNvPr>
          <p:cNvSpPr/>
          <p:nvPr userDrawn="1"/>
        </p:nvSpPr>
        <p:spPr>
          <a:xfrm rot="10800000">
            <a:off x="5077670" y="1290078"/>
            <a:ext cx="398329" cy="511687"/>
          </a:xfrm>
          <a:custGeom>
            <a:avLst/>
            <a:gdLst>
              <a:gd name="connsiteX0" fmla="*/ 169464 w 173720"/>
              <a:gd name="connsiteY0" fmla="*/ 56271 h 167368"/>
              <a:gd name="connsiteX1" fmla="*/ 112314 w 173720"/>
              <a:gd name="connsiteY1" fmla="*/ 13408 h 167368"/>
              <a:gd name="connsiteX2" fmla="*/ 84692 w 173720"/>
              <a:gd name="connsiteY2" fmla="*/ 73 h 167368"/>
              <a:gd name="connsiteX3" fmla="*/ 58974 w 173720"/>
              <a:gd name="connsiteY3" fmla="*/ 19123 h 167368"/>
              <a:gd name="connsiteX4" fmla="*/ 7539 w 173720"/>
              <a:gd name="connsiteY4" fmla="*/ 71511 h 167368"/>
              <a:gd name="connsiteX5" fmla="*/ 6587 w 173720"/>
              <a:gd name="connsiteY5" fmla="*/ 73416 h 167368"/>
              <a:gd name="connsiteX6" fmla="*/ 872 w 173720"/>
              <a:gd name="connsiteY6" fmla="*/ 82941 h 167368"/>
              <a:gd name="connsiteX7" fmla="*/ 78024 w 173720"/>
              <a:gd name="connsiteY7" fmla="*/ 164856 h 167368"/>
              <a:gd name="connsiteX8" fmla="*/ 90407 w 173720"/>
              <a:gd name="connsiteY8" fmla="*/ 164856 h 167368"/>
              <a:gd name="connsiteX9" fmla="*/ 171369 w 173720"/>
              <a:gd name="connsiteY9" fmla="*/ 72463 h 167368"/>
              <a:gd name="connsiteX10" fmla="*/ 169464 w 173720"/>
              <a:gd name="connsiteY10" fmla="*/ 56271 h 167368"/>
              <a:gd name="connsiteX11" fmla="*/ 81834 w 173720"/>
              <a:gd name="connsiteY11" fmla="*/ 145806 h 167368"/>
              <a:gd name="connsiteX12" fmla="*/ 18017 w 173720"/>
              <a:gd name="connsiteY12" fmla="*/ 85798 h 167368"/>
              <a:gd name="connsiteX13" fmla="*/ 19922 w 173720"/>
              <a:gd name="connsiteY13" fmla="*/ 83893 h 167368"/>
              <a:gd name="connsiteX14" fmla="*/ 54212 w 173720"/>
              <a:gd name="connsiteY14" fmla="*/ 49603 h 167368"/>
              <a:gd name="connsiteX15" fmla="*/ 85644 w 173720"/>
              <a:gd name="connsiteY15" fmla="*/ 22933 h 167368"/>
              <a:gd name="connsiteX16" fmla="*/ 119934 w 173720"/>
              <a:gd name="connsiteY16" fmla="*/ 43888 h 167368"/>
              <a:gd name="connsiteX17" fmla="*/ 149462 w 173720"/>
              <a:gd name="connsiteY17" fmla="*/ 65796 h 167368"/>
              <a:gd name="connsiteX18" fmla="*/ 81834 w 173720"/>
              <a:gd name="connsiteY18" fmla="*/ 145806 h 16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73720" h="167368">
                <a:moveTo>
                  <a:pt x="169464" y="56271"/>
                </a:moveTo>
                <a:cubicBezTo>
                  <a:pt x="150414" y="41983"/>
                  <a:pt x="131364" y="27696"/>
                  <a:pt x="112314" y="13408"/>
                </a:cubicBezTo>
                <a:cubicBezTo>
                  <a:pt x="104694" y="7693"/>
                  <a:pt x="96122" y="-879"/>
                  <a:pt x="84692" y="73"/>
                </a:cubicBezTo>
                <a:cubicBezTo>
                  <a:pt x="73262" y="1026"/>
                  <a:pt x="65642" y="11503"/>
                  <a:pt x="58974" y="19123"/>
                </a:cubicBezTo>
                <a:cubicBezTo>
                  <a:pt x="41829" y="36268"/>
                  <a:pt x="24684" y="53413"/>
                  <a:pt x="7539" y="71511"/>
                </a:cubicBezTo>
                <a:cubicBezTo>
                  <a:pt x="6587" y="72463"/>
                  <a:pt x="6587" y="72463"/>
                  <a:pt x="6587" y="73416"/>
                </a:cubicBezTo>
                <a:cubicBezTo>
                  <a:pt x="2777" y="73416"/>
                  <a:pt x="-1986" y="78178"/>
                  <a:pt x="872" y="82941"/>
                </a:cubicBezTo>
                <a:cubicBezTo>
                  <a:pt x="20874" y="115326"/>
                  <a:pt x="48497" y="141043"/>
                  <a:pt x="78024" y="164856"/>
                </a:cubicBezTo>
                <a:cubicBezTo>
                  <a:pt x="81834" y="167713"/>
                  <a:pt x="86597" y="168666"/>
                  <a:pt x="90407" y="164856"/>
                </a:cubicBezTo>
                <a:cubicBezTo>
                  <a:pt x="118029" y="134376"/>
                  <a:pt x="144699" y="102943"/>
                  <a:pt x="171369" y="72463"/>
                </a:cubicBezTo>
                <a:cubicBezTo>
                  <a:pt x="175179" y="65796"/>
                  <a:pt x="174227" y="60081"/>
                  <a:pt x="169464" y="56271"/>
                </a:cubicBezTo>
                <a:close/>
                <a:moveTo>
                  <a:pt x="81834" y="145806"/>
                </a:moveTo>
                <a:cubicBezTo>
                  <a:pt x="57069" y="128661"/>
                  <a:pt x="37067" y="108658"/>
                  <a:pt x="18017" y="85798"/>
                </a:cubicBezTo>
                <a:cubicBezTo>
                  <a:pt x="18969" y="85798"/>
                  <a:pt x="19922" y="84846"/>
                  <a:pt x="19922" y="83893"/>
                </a:cubicBezTo>
                <a:cubicBezTo>
                  <a:pt x="31352" y="72463"/>
                  <a:pt x="42782" y="61033"/>
                  <a:pt x="54212" y="49603"/>
                </a:cubicBezTo>
                <a:cubicBezTo>
                  <a:pt x="62784" y="41031"/>
                  <a:pt x="73262" y="23886"/>
                  <a:pt x="85644" y="22933"/>
                </a:cubicBezTo>
                <a:cubicBezTo>
                  <a:pt x="98027" y="21981"/>
                  <a:pt x="110409" y="36268"/>
                  <a:pt x="119934" y="43888"/>
                </a:cubicBezTo>
                <a:cubicBezTo>
                  <a:pt x="129459" y="51508"/>
                  <a:pt x="139937" y="58176"/>
                  <a:pt x="149462" y="65796"/>
                </a:cubicBezTo>
                <a:cubicBezTo>
                  <a:pt x="127554" y="92466"/>
                  <a:pt x="104694" y="119136"/>
                  <a:pt x="81834" y="14580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E678D8-394F-48E4-BBF1-5C828EA8A1F6}"/>
              </a:ext>
            </a:extLst>
          </p:cNvPr>
          <p:cNvGrpSpPr/>
          <p:nvPr userDrawn="1"/>
        </p:nvGrpSpPr>
        <p:grpSpPr>
          <a:xfrm>
            <a:off x="3450772" y="5958723"/>
            <a:ext cx="250136" cy="366168"/>
            <a:chOff x="6096000" y="486504"/>
            <a:chExt cx="333515" cy="366168"/>
          </a:xfrm>
          <a:solidFill>
            <a:schemeClr val="bg1"/>
          </a:solidFill>
        </p:grpSpPr>
        <p:sp>
          <p:nvSpPr>
            <p:cNvPr id="21" name="Polyline: figure 20">
              <a:extLst>
                <a:ext uri="{FF2B5EF4-FFF2-40B4-BE49-F238E27FC236}">
                  <a16:creationId xmlns:a16="http://schemas.microsoft.com/office/drawing/2014/main" id="{0C3A9EB3-43B5-46F0-B1F8-A1DD8F99F07C}"/>
                </a:ext>
              </a:extLst>
            </p:cNvPr>
            <p:cNvSpPr/>
            <p:nvPr userDrawn="1"/>
          </p:nvSpPr>
          <p:spPr>
            <a:xfrm rot="10800000">
              <a:off x="6231399" y="486504"/>
              <a:ext cx="198116" cy="366168"/>
            </a:xfrm>
            <a:custGeom>
              <a:avLst/>
              <a:gdLst>
                <a:gd name="connsiteX0" fmla="*/ 59758 w 64802"/>
                <a:gd name="connsiteY0" fmla="*/ 104843 h 119770"/>
                <a:gd name="connsiteX1" fmla="*/ 16896 w 64802"/>
                <a:gd name="connsiteY1" fmla="*/ 6735 h 119770"/>
                <a:gd name="connsiteX2" fmla="*/ 9276 w 64802"/>
                <a:gd name="connsiteY2" fmla="*/ 1973 h 119770"/>
                <a:gd name="connsiteX3" fmla="*/ 54996 w 64802"/>
                <a:gd name="connsiteY3" fmla="*/ 119130 h 119770"/>
                <a:gd name="connsiteX4" fmla="*/ 59758 w 64802"/>
                <a:gd name="connsiteY4" fmla="*/ 104843 h 119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02" h="119770">
                  <a:moveTo>
                    <a:pt x="59758" y="104843"/>
                  </a:moveTo>
                  <a:cubicBezTo>
                    <a:pt x="21658" y="88650"/>
                    <a:pt x="-1202" y="46740"/>
                    <a:pt x="16896" y="6735"/>
                  </a:cubicBezTo>
                  <a:cubicBezTo>
                    <a:pt x="18801" y="1973"/>
                    <a:pt x="12133" y="-2790"/>
                    <a:pt x="9276" y="1973"/>
                  </a:cubicBezTo>
                  <a:cubicBezTo>
                    <a:pt x="-13584" y="43883"/>
                    <a:pt x="7371" y="106748"/>
                    <a:pt x="54996" y="119130"/>
                  </a:cubicBezTo>
                  <a:cubicBezTo>
                    <a:pt x="65473" y="122940"/>
                    <a:pt x="68331" y="108653"/>
                    <a:pt x="59758" y="1048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22" name="Polyline: figure 21">
              <a:extLst>
                <a:ext uri="{FF2B5EF4-FFF2-40B4-BE49-F238E27FC236}">
                  <a16:creationId xmlns:a16="http://schemas.microsoft.com/office/drawing/2014/main" id="{A14281E6-A847-4719-97ED-9868BF3272BB}"/>
                </a:ext>
              </a:extLst>
            </p:cNvPr>
            <p:cNvSpPr/>
            <p:nvPr userDrawn="1"/>
          </p:nvSpPr>
          <p:spPr>
            <a:xfrm rot="10800000">
              <a:off x="6096000" y="523234"/>
              <a:ext cx="196052" cy="272600"/>
            </a:xfrm>
            <a:custGeom>
              <a:avLst/>
              <a:gdLst>
                <a:gd name="connsiteX0" fmla="*/ 58610 w 64127"/>
                <a:gd name="connsiteY0" fmla="*/ 75774 h 89165"/>
                <a:gd name="connsiteX1" fmla="*/ 10985 w 64127"/>
                <a:gd name="connsiteY1" fmla="*/ 6241 h 89165"/>
                <a:gd name="connsiteX2" fmla="*/ 1460 w 64127"/>
                <a:gd name="connsiteY2" fmla="*/ 3384 h 89165"/>
                <a:gd name="connsiteX3" fmla="*/ 54800 w 64127"/>
                <a:gd name="connsiteY3" fmla="*/ 89109 h 89165"/>
                <a:gd name="connsiteX4" fmla="*/ 58610 w 64127"/>
                <a:gd name="connsiteY4" fmla="*/ 75774 h 8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27" h="89165">
                  <a:moveTo>
                    <a:pt x="58610" y="75774"/>
                  </a:moveTo>
                  <a:cubicBezTo>
                    <a:pt x="28130" y="66249"/>
                    <a:pt x="6223" y="40531"/>
                    <a:pt x="10985" y="6241"/>
                  </a:cubicBezTo>
                  <a:cubicBezTo>
                    <a:pt x="11937" y="-426"/>
                    <a:pt x="2412" y="-2331"/>
                    <a:pt x="1460" y="3384"/>
                  </a:cubicBezTo>
                  <a:cubicBezTo>
                    <a:pt x="-6160" y="38626"/>
                    <a:pt x="16700" y="82441"/>
                    <a:pt x="54800" y="89109"/>
                  </a:cubicBezTo>
                  <a:cubicBezTo>
                    <a:pt x="64325" y="90061"/>
                    <a:pt x="68135" y="78631"/>
                    <a:pt x="58610" y="757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</p:grpSp>
      <p:sp>
        <p:nvSpPr>
          <p:cNvPr id="23" name="Polyline: figure 22">
            <a:extLst>
              <a:ext uri="{FF2B5EF4-FFF2-40B4-BE49-F238E27FC236}">
                <a16:creationId xmlns:a16="http://schemas.microsoft.com/office/drawing/2014/main" id="{46FCCC6A-E3BC-4856-AA90-14B7A11681C2}"/>
              </a:ext>
            </a:extLst>
          </p:cNvPr>
          <p:cNvSpPr/>
          <p:nvPr userDrawn="1"/>
        </p:nvSpPr>
        <p:spPr>
          <a:xfrm rot="10800000">
            <a:off x="5829265" y="352284"/>
            <a:ext cx="376489" cy="500870"/>
          </a:xfrm>
          <a:custGeom>
            <a:avLst/>
            <a:gdLst>
              <a:gd name="connsiteX0" fmla="*/ 140200 w 164195"/>
              <a:gd name="connsiteY0" fmla="*/ 23813 h 163830"/>
              <a:gd name="connsiteX1" fmla="*/ 82097 w 164195"/>
              <a:gd name="connsiteY1" fmla="*/ 0 h 163830"/>
              <a:gd name="connsiteX2" fmla="*/ 50665 w 164195"/>
              <a:gd name="connsiteY2" fmla="*/ 6668 h 163830"/>
              <a:gd name="connsiteX3" fmla="*/ 23995 w 164195"/>
              <a:gd name="connsiteY3" fmla="*/ 23813 h 163830"/>
              <a:gd name="connsiteX4" fmla="*/ 6850 w 164195"/>
              <a:gd name="connsiteY4" fmla="*/ 50482 h 163830"/>
              <a:gd name="connsiteX5" fmla="*/ 182 w 164195"/>
              <a:gd name="connsiteY5" fmla="*/ 81915 h 163830"/>
              <a:gd name="connsiteX6" fmla="*/ 23995 w 164195"/>
              <a:gd name="connsiteY6" fmla="*/ 140018 h 163830"/>
              <a:gd name="connsiteX7" fmla="*/ 82097 w 164195"/>
              <a:gd name="connsiteY7" fmla="*/ 163830 h 163830"/>
              <a:gd name="connsiteX8" fmla="*/ 113530 w 164195"/>
              <a:gd name="connsiteY8" fmla="*/ 157163 h 163830"/>
              <a:gd name="connsiteX9" fmla="*/ 140200 w 164195"/>
              <a:gd name="connsiteY9" fmla="*/ 140018 h 163830"/>
              <a:gd name="connsiteX10" fmla="*/ 157345 w 164195"/>
              <a:gd name="connsiteY10" fmla="*/ 113348 h 163830"/>
              <a:gd name="connsiteX11" fmla="*/ 164013 w 164195"/>
              <a:gd name="connsiteY11" fmla="*/ 81915 h 163830"/>
              <a:gd name="connsiteX12" fmla="*/ 140200 w 164195"/>
              <a:gd name="connsiteY12" fmla="*/ 23813 h 16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195" h="163830">
                <a:moveTo>
                  <a:pt x="140200" y="23813"/>
                </a:moveTo>
                <a:cubicBezTo>
                  <a:pt x="124007" y="8573"/>
                  <a:pt x="104005" y="0"/>
                  <a:pt x="82097" y="0"/>
                </a:cubicBezTo>
                <a:cubicBezTo>
                  <a:pt x="70668" y="0"/>
                  <a:pt x="60190" y="1905"/>
                  <a:pt x="50665" y="6668"/>
                </a:cubicBezTo>
                <a:cubicBezTo>
                  <a:pt x="40188" y="9525"/>
                  <a:pt x="31615" y="15240"/>
                  <a:pt x="23995" y="23813"/>
                </a:cubicBezTo>
                <a:cubicBezTo>
                  <a:pt x="16375" y="31432"/>
                  <a:pt x="10660" y="40005"/>
                  <a:pt x="6850" y="50482"/>
                </a:cubicBezTo>
                <a:cubicBezTo>
                  <a:pt x="2088" y="60007"/>
                  <a:pt x="-770" y="70485"/>
                  <a:pt x="182" y="81915"/>
                </a:cubicBezTo>
                <a:cubicBezTo>
                  <a:pt x="1135" y="102870"/>
                  <a:pt x="7803" y="125730"/>
                  <a:pt x="23995" y="140018"/>
                </a:cubicBezTo>
                <a:cubicBezTo>
                  <a:pt x="40188" y="155258"/>
                  <a:pt x="60190" y="163830"/>
                  <a:pt x="82097" y="163830"/>
                </a:cubicBezTo>
                <a:cubicBezTo>
                  <a:pt x="93528" y="163830"/>
                  <a:pt x="104005" y="161925"/>
                  <a:pt x="113530" y="157163"/>
                </a:cubicBezTo>
                <a:cubicBezTo>
                  <a:pt x="124007" y="154305"/>
                  <a:pt x="132580" y="148590"/>
                  <a:pt x="140200" y="140018"/>
                </a:cubicBezTo>
                <a:cubicBezTo>
                  <a:pt x="147820" y="132398"/>
                  <a:pt x="153535" y="123825"/>
                  <a:pt x="157345" y="113348"/>
                </a:cubicBezTo>
                <a:cubicBezTo>
                  <a:pt x="162108" y="103823"/>
                  <a:pt x="164965" y="93345"/>
                  <a:pt x="164013" y="81915"/>
                </a:cubicBezTo>
                <a:cubicBezTo>
                  <a:pt x="163060" y="60960"/>
                  <a:pt x="156393" y="39052"/>
                  <a:pt x="140200" y="2381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990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8">
            <a:extLst>
              <a:ext uri="{FF2B5EF4-FFF2-40B4-BE49-F238E27FC236}">
                <a16:creationId xmlns:a16="http://schemas.microsoft.com/office/drawing/2014/main" id="{0EEE317F-84C7-4212-A592-3978AC7E1CBD}"/>
              </a:ext>
            </a:extLst>
          </p:cNvPr>
          <p:cNvSpPr>
            <a:spLocks/>
          </p:cNvSpPr>
          <p:nvPr userDrawn="1"/>
        </p:nvSpPr>
        <p:spPr bwMode="auto">
          <a:xfrm>
            <a:off x="2023688" y="-746103"/>
            <a:ext cx="2359761" cy="3133704"/>
          </a:xfrm>
          <a:custGeom>
            <a:avLst/>
            <a:gdLst>
              <a:gd name="T0" fmla="*/ 969 w 1038"/>
              <a:gd name="T1" fmla="*/ 645 h 1038"/>
              <a:gd name="T2" fmla="*/ 394 w 1038"/>
              <a:gd name="T3" fmla="*/ 968 h 1038"/>
              <a:gd name="T4" fmla="*/ 70 w 1038"/>
              <a:gd name="T5" fmla="*/ 393 h 1038"/>
              <a:gd name="T6" fmla="*/ 645 w 1038"/>
              <a:gd name="T7" fmla="*/ 70 h 1038"/>
              <a:gd name="T8" fmla="*/ 969 w 1038"/>
              <a:gd name="T9" fmla="*/ 64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8" h="1038">
                <a:moveTo>
                  <a:pt x="969" y="645"/>
                </a:moveTo>
                <a:cubicBezTo>
                  <a:pt x="899" y="893"/>
                  <a:pt x="642" y="1038"/>
                  <a:pt x="394" y="968"/>
                </a:cubicBezTo>
                <a:cubicBezTo>
                  <a:pt x="145" y="899"/>
                  <a:pt x="0" y="642"/>
                  <a:pt x="70" y="393"/>
                </a:cubicBezTo>
                <a:cubicBezTo>
                  <a:pt x="139" y="145"/>
                  <a:pt x="396" y="0"/>
                  <a:pt x="645" y="70"/>
                </a:cubicBezTo>
                <a:cubicBezTo>
                  <a:pt x="893" y="139"/>
                  <a:pt x="1038" y="396"/>
                  <a:pt x="969" y="645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srgbClr val="010101"/>
              </a:solidFill>
            </a:endParaRPr>
          </a:p>
        </p:txBody>
      </p:sp>
      <p:sp>
        <p:nvSpPr>
          <p:cNvPr id="2" name="Slide number 1">
            <a:extLst>
              <a:ext uri="{FF2B5EF4-FFF2-40B4-BE49-F238E27FC236}">
                <a16:creationId xmlns:a16="http://schemas.microsoft.com/office/drawing/2014/main" id="{418B360D-4853-4A48-9A4A-26A3C58F5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D7391E1C-BF85-49EA-9897-DD5CFB75D52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570598" y="-1543050"/>
            <a:ext cx="5573402" cy="8401050"/>
          </a:xfrm>
          <a:custGeom>
            <a:avLst/>
            <a:gdLst>
              <a:gd name="connsiteX0" fmla="*/ 914521 w 11734614"/>
              <a:gd name="connsiteY0" fmla="*/ 0 h 13696950"/>
              <a:gd name="connsiteX1" fmla="*/ 11734614 w 11734614"/>
              <a:gd name="connsiteY1" fmla="*/ 0 h 13696950"/>
              <a:gd name="connsiteX2" fmla="*/ 11734614 w 11734614"/>
              <a:gd name="connsiteY2" fmla="*/ 13696950 h 13696950"/>
              <a:gd name="connsiteX3" fmla="*/ 448356 w 11734614"/>
              <a:gd name="connsiteY3" fmla="*/ 13696950 h 13696950"/>
              <a:gd name="connsiteX4" fmla="*/ 400789 w 11734614"/>
              <a:gd name="connsiteY4" fmla="*/ 12764796 h 13696950"/>
              <a:gd name="connsiteX5" fmla="*/ 2325700 w 11734614"/>
              <a:gd name="connsiteY5" fmla="*/ 8918870 h 13696950"/>
              <a:gd name="connsiteX6" fmla="*/ 746448 w 11734614"/>
              <a:gd name="connsiteY6" fmla="*/ 5713404 h 13696950"/>
              <a:gd name="connsiteX7" fmla="*/ 229545 w 11734614"/>
              <a:gd name="connsiteY7" fmla="*/ 1512372 h 13696950"/>
              <a:gd name="connsiteX8" fmla="*/ 914521 w 11734614"/>
              <a:gd name="connsiteY8" fmla="*/ 0 h 136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34614" h="13696950">
                <a:moveTo>
                  <a:pt x="914521" y="0"/>
                </a:moveTo>
                <a:lnTo>
                  <a:pt x="11734614" y="0"/>
                </a:lnTo>
                <a:cubicBezTo>
                  <a:pt x="11734614" y="13696950"/>
                  <a:pt x="11734614" y="13696950"/>
                  <a:pt x="11734614" y="13696950"/>
                </a:cubicBezTo>
                <a:cubicBezTo>
                  <a:pt x="448356" y="13696950"/>
                  <a:pt x="448356" y="13696950"/>
                  <a:pt x="448356" y="13696950"/>
                </a:cubicBezTo>
                <a:cubicBezTo>
                  <a:pt x="388104" y="13408426"/>
                  <a:pt x="372248" y="13097708"/>
                  <a:pt x="400789" y="12764796"/>
                </a:cubicBezTo>
                <a:cubicBezTo>
                  <a:pt x="572033" y="10929025"/>
                  <a:pt x="2287646" y="10770495"/>
                  <a:pt x="2325700" y="8918870"/>
                </a:cubicBezTo>
                <a:cubicBezTo>
                  <a:pt x="2351069" y="7612588"/>
                  <a:pt x="1412398" y="6731164"/>
                  <a:pt x="746448" y="5713404"/>
                </a:cubicBezTo>
                <a:cubicBezTo>
                  <a:pt x="-109773" y="4410291"/>
                  <a:pt x="-150998" y="2983526"/>
                  <a:pt x="229545" y="1512372"/>
                </a:cubicBezTo>
                <a:cubicBezTo>
                  <a:pt x="375419" y="938495"/>
                  <a:pt x="597402" y="396324"/>
                  <a:pt x="914521" y="0"/>
                </a:cubicBezTo>
                <a:close/>
              </a:path>
            </a:pathLst>
          </a:custGeom>
        </p:spPr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BBE5E06E-AE6B-4022-B823-8E7288DE8206}"/>
              </a:ext>
            </a:extLst>
          </p:cNvPr>
          <p:cNvGrpSpPr/>
          <p:nvPr userDrawn="1"/>
        </p:nvGrpSpPr>
        <p:grpSpPr>
          <a:xfrm>
            <a:off x="3257551" y="-1543050"/>
            <a:ext cx="1391864" cy="8401050"/>
            <a:chOff x="12057063" y="15875"/>
            <a:chExt cx="2930525" cy="1369695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ADBC98E-42C6-44C4-AD05-D453CAEFC3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57063" y="15875"/>
              <a:ext cx="2498725" cy="13696950"/>
            </a:xfrm>
            <a:custGeom>
              <a:avLst/>
              <a:gdLst>
                <a:gd name="T0" fmla="*/ 188 w 788"/>
                <a:gd name="T1" fmla="*/ 4320 h 4320"/>
                <a:gd name="T2" fmla="*/ 174 w 788"/>
                <a:gd name="T3" fmla="*/ 4026 h 4320"/>
                <a:gd name="T4" fmla="*/ 780 w 788"/>
                <a:gd name="T5" fmla="*/ 2813 h 4320"/>
                <a:gd name="T6" fmla="*/ 283 w 788"/>
                <a:gd name="T7" fmla="*/ 1802 h 4320"/>
                <a:gd name="T8" fmla="*/ 119 w 788"/>
                <a:gd name="T9" fmla="*/ 477 h 4320"/>
                <a:gd name="T10" fmla="*/ 336 w 788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8" h="4320">
                  <a:moveTo>
                    <a:pt x="188" y="4320"/>
                  </a:moveTo>
                  <a:cubicBezTo>
                    <a:pt x="170" y="4229"/>
                    <a:pt x="164" y="4131"/>
                    <a:pt x="174" y="4026"/>
                  </a:cubicBezTo>
                  <a:cubicBezTo>
                    <a:pt x="227" y="3447"/>
                    <a:pt x="769" y="3397"/>
                    <a:pt x="780" y="2813"/>
                  </a:cubicBezTo>
                  <a:cubicBezTo>
                    <a:pt x="788" y="2401"/>
                    <a:pt x="493" y="2123"/>
                    <a:pt x="283" y="1802"/>
                  </a:cubicBezTo>
                  <a:cubicBezTo>
                    <a:pt x="13" y="1391"/>
                    <a:pt x="0" y="941"/>
                    <a:pt x="119" y="477"/>
                  </a:cubicBezTo>
                  <a:cubicBezTo>
                    <a:pt x="166" y="296"/>
                    <a:pt x="236" y="125"/>
                    <a:pt x="336" y="0"/>
                  </a:cubicBezTo>
                </a:path>
              </a:pathLst>
            </a:custGeom>
            <a:noFill/>
            <a:ln w="3175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solidFill>
                  <a:srgbClr val="010101"/>
                </a:solidFill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737E85C8-9E09-49F7-8AAB-623CC9772A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488863" y="15875"/>
              <a:ext cx="2498725" cy="13696950"/>
            </a:xfrm>
            <a:custGeom>
              <a:avLst/>
              <a:gdLst>
                <a:gd name="T0" fmla="*/ 188 w 788"/>
                <a:gd name="T1" fmla="*/ 4320 h 4320"/>
                <a:gd name="T2" fmla="*/ 174 w 788"/>
                <a:gd name="T3" fmla="*/ 4026 h 4320"/>
                <a:gd name="T4" fmla="*/ 780 w 788"/>
                <a:gd name="T5" fmla="*/ 2813 h 4320"/>
                <a:gd name="T6" fmla="*/ 282 w 788"/>
                <a:gd name="T7" fmla="*/ 1802 h 4320"/>
                <a:gd name="T8" fmla="*/ 119 w 788"/>
                <a:gd name="T9" fmla="*/ 477 h 4320"/>
                <a:gd name="T10" fmla="*/ 336 w 788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8" h="4320">
                  <a:moveTo>
                    <a:pt x="188" y="4320"/>
                  </a:moveTo>
                  <a:cubicBezTo>
                    <a:pt x="170" y="4229"/>
                    <a:pt x="164" y="4131"/>
                    <a:pt x="174" y="4026"/>
                  </a:cubicBezTo>
                  <a:cubicBezTo>
                    <a:pt x="227" y="3447"/>
                    <a:pt x="769" y="3397"/>
                    <a:pt x="780" y="2813"/>
                  </a:cubicBezTo>
                  <a:cubicBezTo>
                    <a:pt x="788" y="2401"/>
                    <a:pt x="493" y="2123"/>
                    <a:pt x="282" y="1802"/>
                  </a:cubicBezTo>
                  <a:cubicBezTo>
                    <a:pt x="12" y="1391"/>
                    <a:pt x="0" y="941"/>
                    <a:pt x="119" y="477"/>
                  </a:cubicBezTo>
                  <a:cubicBezTo>
                    <a:pt x="166" y="296"/>
                    <a:pt x="236" y="125"/>
                    <a:pt x="336" y="0"/>
                  </a:cubicBezTo>
                </a:path>
              </a:pathLst>
            </a:custGeom>
            <a:noFill/>
            <a:ln w="3175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solidFill>
                  <a:srgbClr val="010101"/>
                </a:solidFill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B186AC38-6FE6-4867-B93F-293D8C8735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282488" y="15875"/>
              <a:ext cx="2501900" cy="13696950"/>
            </a:xfrm>
            <a:custGeom>
              <a:avLst/>
              <a:gdLst>
                <a:gd name="T0" fmla="*/ 189 w 789"/>
                <a:gd name="T1" fmla="*/ 4320 h 4320"/>
                <a:gd name="T2" fmla="*/ 174 w 789"/>
                <a:gd name="T3" fmla="*/ 4026 h 4320"/>
                <a:gd name="T4" fmla="*/ 781 w 789"/>
                <a:gd name="T5" fmla="*/ 2813 h 4320"/>
                <a:gd name="T6" fmla="*/ 283 w 789"/>
                <a:gd name="T7" fmla="*/ 1802 h 4320"/>
                <a:gd name="T8" fmla="*/ 120 w 789"/>
                <a:gd name="T9" fmla="*/ 477 h 4320"/>
                <a:gd name="T10" fmla="*/ 336 w 789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9" h="4320">
                  <a:moveTo>
                    <a:pt x="189" y="4320"/>
                  </a:moveTo>
                  <a:cubicBezTo>
                    <a:pt x="170" y="4229"/>
                    <a:pt x="165" y="4131"/>
                    <a:pt x="174" y="4026"/>
                  </a:cubicBezTo>
                  <a:cubicBezTo>
                    <a:pt x="228" y="3447"/>
                    <a:pt x="769" y="3397"/>
                    <a:pt x="781" y="2813"/>
                  </a:cubicBezTo>
                  <a:cubicBezTo>
                    <a:pt x="789" y="2401"/>
                    <a:pt x="493" y="2123"/>
                    <a:pt x="283" y="1802"/>
                  </a:cubicBezTo>
                  <a:cubicBezTo>
                    <a:pt x="13" y="1391"/>
                    <a:pt x="0" y="941"/>
                    <a:pt x="120" y="477"/>
                  </a:cubicBezTo>
                  <a:cubicBezTo>
                    <a:pt x="166" y="296"/>
                    <a:pt x="236" y="125"/>
                    <a:pt x="336" y="0"/>
                  </a:cubicBezTo>
                </a:path>
              </a:pathLst>
            </a:custGeom>
            <a:noFill/>
            <a:ln w="3175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solidFill>
                  <a:srgbClr val="010101"/>
                </a:solidFill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A569C3A-4E49-4DDA-98E8-1CC816B6E109}"/>
              </a:ext>
            </a:extLst>
          </p:cNvPr>
          <p:cNvSpPr/>
          <p:nvPr userDrawn="1"/>
        </p:nvSpPr>
        <p:spPr>
          <a:xfrm>
            <a:off x="1" y="5524500"/>
            <a:ext cx="2163659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CFCFC"/>
              </a:solidFill>
            </a:endParaRP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0DA6B585-8E63-4042-A429-7F693CB6D638}"/>
              </a:ext>
            </a:extLst>
          </p:cNvPr>
          <p:cNvSpPr>
            <a:spLocks/>
          </p:cNvSpPr>
          <p:nvPr userDrawn="1"/>
        </p:nvSpPr>
        <p:spPr bwMode="auto">
          <a:xfrm>
            <a:off x="-2681418" y="2822599"/>
            <a:ext cx="5073368" cy="6737307"/>
          </a:xfrm>
          <a:custGeom>
            <a:avLst/>
            <a:gdLst>
              <a:gd name="T0" fmla="*/ 969 w 1038"/>
              <a:gd name="T1" fmla="*/ 645 h 1038"/>
              <a:gd name="T2" fmla="*/ 394 w 1038"/>
              <a:gd name="T3" fmla="*/ 968 h 1038"/>
              <a:gd name="T4" fmla="*/ 70 w 1038"/>
              <a:gd name="T5" fmla="*/ 393 h 1038"/>
              <a:gd name="T6" fmla="*/ 645 w 1038"/>
              <a:gd name="T7" fmla="*/ 70 h 1038"/>
              <a:gd name="T8" fmla="*/ 969 w 1038"/>
              <a:gd name="T9" fmla="*/ 64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8" h="1038">
                <a:moveTo>
                  <a:pt x="969" y="645"/>
                </a:moveTo>
                <a:cubicBezTo>
                  <a:pt x="899" y="893"/>
                  <a:pt x="642" y="1038"/>
                  <a:pt x="394" y="968"/>
                </a:cubicBezTo>
                <a:cubicBezTo>
                  <a:pt x="145" y="899"/>
                  <a:pt x="0" y="642"/>
                  <a:pt x="70" y="393"/>
                </a:cubicBezTo>
                <a:cubicBezTo>
                  <a:pt x="139" y="145"/>
                  <a:pt x="396" y="0"/>
                  <a:pt x="645" y="70"/>
                </a:cubicBezTo>
                <a:cubicBezTo>
                  <a:pt x="893" y="139"/>
                  <a:pt x="1038" y="396"/>
                  <a:pt x="969" y="645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srgbClr val="0101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848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1">
            <a:extLst>
              <a:ext uri="{FF2B5EF4-FFF2-40B4-BE49-F238E27FC236}">
                <a16:creationId xmlns:a16="http://schemas.microsoft.com/office/drawing/2014/main" id="{D6058660-F600-4F75-B0F7-F9CB7EBFB9A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  <p:sp>
        <p:nvSpPr>
          <p:cNvPr id="27" name="Picture Placeholder 1">
            <a:extLst>
              <a:ext uri="{FF2B5EF4-FFF2-40B4-BE49-F238E27FC236}">
                <a16:creationId xmlns:a16="http://schemas.microsoft.com/office/drawing/2014/main" id="{86C9670E-C481-4289-BC07-C7ACC9D797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78014" y="4376189"/>
            <a:ext cx="4038260" cy="4582198"/>
          </a:xfrm>
          <a:custGeom>
            <a:avLst/>
            <a:gdLst>
              <a:gd name="connsiteX0" fmla="*/ 10179179 w 14304830"/>
              <a:gd name="connsiteY0" fmla="*/ 11 h 10488964"/>
              <a:gd name="connsiteX1" fmla="*/ 10838593 w 14304830"/>
              <a:gd name="connsiteY1" fmla="*/ 68387 h 10488964"/>
              <a:gd name="connsiteX2" fmla="*/ 13639057 w 14304830"/>
              <a:gd name="connsiteY2" fmla="*/ 7030593 h 10488964"/>
              <a:gd name="connsiteX3" fmla="*/ 12004425 w 14304830"/>
              <a:gd name="connsiteY3" fmla="*/ 8208954 h 10488964"/>
              <a:gd name="connsiteX4" fmla="*/ 9697433 w 14304830"/>
              <a:gd name="connsiteY4" fmla="*/ 8431054 h 10488964"/>
              <a:gd name="connsiteX5" fmla="*/ 8075136 w 14304830"/>
              <a:gd name="connsiteY5" fmla="*/ 9643348 h 10488964"/>
              <a:gd name="connsiteX6" fmla="*/ 6098155 w 14304830"/>
              <a:gd name="connsiteY6" fmla="*/ 10457713 h 10488964"/>
              <a:gd name="connsiteX7" fmla="*/ 4340153 w 14304830"/>
              <a:gd name="connsiteY7" fmla="*/ 10146156 h 10488964"/>
              <a:gd name="connsiteX8" fmla="*/ 2517383 w 14304830"/>
              <a:gd name="connsiteY8" fmla="*/ 7937499 h 10488964"/>
              <a:gd name="connsiteX9" fmla="*/ 139453 w 14304830"/>
              <a:gd name="connsiteY9" fmla="*/ 5895417 h 10488964"/>
              <a:gd name="connsiteX10" fmla="*/ 1440992 w 14304830"/>
              <a:gd name="connsiteY10" fmla="*/ 2178333 h 10488964"/>
              <a:gd name="connsiteX11" fmla="*/ 3501247 w 14304830"/>
              <a:gd name="connsiteY11" fmla="*/ 1351629 h 10488964"/>
              <a:gd name="connsiteX12" fmla="*/ 4623901 w 14304830"/>
              <a:gd name="connsiteY12" fmla="*/ 1404069 h 10488964"/>
              <a:gd name="connsiteX13" fmla="*/ 5798986 w 14304830"/>
              <a:gd name="connsiteY13" fmla="*/ 1672440 h 10488964"/>
              <a:gd name="connsiteX14" fmla="*/ 7393525 w 14304830"/>
              <a:gd name="connsiteY14" fmla="*/ 944446 h 10488964"/>
              <a:gd name="connsiteX15" fmla="*/ 9123769 w 14304830"/>
              <a:gd name="connsiteY15" fmla="*/ 154759 h 10488964"/>
              <a:gd name="connsiteX16" fmla="*/ 10179179 w 14304830"/>
              <a:gd name="connsiteY16" fmla="*/ 11 h 10488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304830" h="10488964">
                <a:moveTo>
                  <a:pt x="10179179" y="11"/>
                </a:moveTo>
                <a:cubicBezTo>
                  <a:pt x="10395621" y="571"/>
                  <a:pt x="10615371" y="22116"/>
                  <a:pt x="10838593" y="68387"/>
                </a:cubicBezTo>
                <a:cubicBezTo>
                  <a:pt x="13592795" y="635974"/>
                  <a:pt x="15326123" y="4710886"/>
                  <a:pt x="13639057" y="7030593"/>
                </a:cubicBezTo>
                <a:cubicBezTo>
                  <a:pt x="13238109" y="7585842"/>
                  <a:pt x="12652109" y="7999194"/>
                  <a:pt x="12004425" y="8208954"/>
                </a:cubicBezTo>
                <a:cubicBezTo>
                  <a:pt x="11245709" y="8455732"/>
                  <a:pt x="10453065" y="8221293"/>
                  <a:pt x="9697433" y="8431054"/>
                </a:cubicBezTo>
                <a:cubicBezTo>
                  <a:pt x="9018905" y="8622306"/>
                  <a:pt x="8580947" y="9199148"/>
                  <a:pt x="8075136" y="9643348"/>
                </a:cubicBezTo>
                <a:cubicBezTo>
                  <a:pt x="7523061" y="10130733"/>
                  <a:pt x="6822945" y="10371341"/>
                  <a:pt x="6098155" y="10457713"/>
                </a:cubicBezTo>
                <a:cubicBezTo>
                  <a:pt x="5493649" y="10531746"/>
                  <a:pt x="4842879" y="10491645"/>
                  <a:pt x="4340153" y="10146156"/>
                </a:cubicBezTo>
                <a:cubicBezTo>
                  <a:pt x="3529005" y="9587823"/>
                  <a:pt x="3347036" y="8489663"/>
                  <a:pt x="2517383" y="7937499"/>
                </a:cubicBezTo>
                <a:cubicBezTo>
                  <a:pt x="1564360" y="7302048"/>
                  <a:pt x="552738" y="7104626"/>
                  <a:pt x="139453" y="5895417"/>
                </a:cubicBezTo>
                <a:cubicBezTo>
                  <a:pt x="-313926" y="4575158"/>
                  <a:pt x="395443" y="3017376"/>
                  <a:pt x="1440992" y="2178333"/>
                </a:cubicBezTo>
                <a:cubicBezTo>
                  <a:pt x="2026993" y="1709456"/>
                  <a:pt x="2754867" y="1422578"/>
                  <a:pt x="3501247" y="1351629"/>
                </a:cubicBezTo>
                <a:cubicBezTo>
                  <a:pt x="3874437" y="1314612"/>
                  <a:pt x="4253795" y="1330036"/>
                  <a:pt x="4623901" y="1404069"/>
                </a:cubicBezTo>
                <a:cubicBezTo>
                  <a:pt x="5018680" y="1478102"/>
                  <a:pt x="5391870" y="1672440"/>
                  <a:pt x="5798986" y="1672440"/>
                </a:cubicBezTo>
                <a:cubicBezTo>
                  <a:pt x="6434334" y="1675524"/>
                  <a:pt x="6890798" y="1259087"/>
                  <a:pt x="7393525" y="944446"/>
                </a:cubicBezTo>
                <a:cubicBezTo>
                  <a:pt x="7924009" y="611297"/>
                  <a:pt x="8522347" y="324418"/>
                  <a:pt x="9123769" y="154759"/>
                </a:cubicBezTo>
                <a:cubicBezTo>
                  <a:pt x="9466888" y="56433"/>
                  <a:pt x="9818439" y="-923"/>
                  <a:pt x="10179179" y="11"/>
                </a:cubicBezTo>
                <a:close/>
              </a:path>
            </a:pathLst>
          </a:custGeom>
        </p:spPr>
      </p:sp>
      <p:sp>
        <p:nvSpPr>
          <p:cNvPr id="32" name="Polyline: figure 31">
            <a:extLst>
              <a:ext uri="{FF2B5EF4-FFF2-40B4-BE49-F238E27FC236}">
                <a16:creationId xmlns:a16="http://schemas.microsoft.com/office/drawing/2014/main" id="{C796831A-5EB5-4BDE-AE52-ED4534069DE7}"/>
              </a:ext>
            </a:extLst>
          </p:cNvPr>
          <p:cNvSpPr/>
          <p:nvPr userDrawn="1"/>
        </p:nvSpPr>
        <p:spPr>
          <a:xfrm rot="9907914">
            <a:off x="2599555" y="5808969"/>
            <a:ext cx="411696" cy="1465363"/>
          </a:xfrm>
          <a:custGeom>
            <a:avLst/>
            <a:gdLst>
              <a:gd name="connsiteX0" fmla="*/ 539480 w 557270"/>
              <a:gd name="connsiteY0" fmla="*/ 213726 h 1886379"/>
              <a:gd name="connsiteX1" fmla="*/ 174005 w 557270"/>
              <a:gd name="connsiteY1" fmla="*/ 5646 h 1886379"/>
              <a:gd name="connsiteX2" fmla="*/ 139326 w 557270"/>
              <a:gd name="connsiteY2" fmla="*/ 67003 h 1886379"/>
              <a:gd name="connsiteX3" fmla="*/ 446110 w 557270"/>
              <a:gd name="connsiteY3" fmla="*/ 248406 h 1886379"/>
              <a:gd name="connsiteX4" fmla="*/ 123319 w 557270"/>
              <a:gd name="connsiteY4" fmla="*/ 397797 h 1886379"/>
              <a:gd name="connsiteX5" fmla="*/ 115316 w 557270"/>
              <a:gd name="connsiteY5" fmla="*/ 464489 h 1886379"/>
              <a:gd name="connsiteX6" fmla="*/ 411430 w 557270"/>
              <a:gd name="connsiteY6" fmla="*/ 637889 h 1886379"/>
              <a:gd name="connsiteX7" fmla="*/ 107313 w 557270"/>
              <a:gd name="connsiteY7" fmla="*/ 800618 h 1886379"/>
              <a:gd name="connsiteX8" fmla="*/ 96642 w 557270"/>
              <a:gd name="connsiteY8" fmla="*/ 819292 h 1886379"/>
              <a:gd name="connsiteX9" fmla="*/ 91307 w 557270"/>
              <a:gd name="connsiteY9" fmla="*/ 877982 h 1886379"/>
              <a:gd name="connsiteX10" fmla="*/ 400759 w 557270"/>
              <a:gd name="connsiteY10" fmla="*/ 1064720 h 1886379"/>
              <a:gd name="connsiteX11" fmla="*/ 35285 w 557270"/>
              <a:gd name="connsiteY11" fmla="*/ 1179431 h 1886379"/>
              <a:gd name="connsiteX12" fmla="*/ 16612 w 557270"/>
              <a:gd name="connsiteY12" fmla="*/ 1246123 h 1886379"/>
              <a:gd name="connsiteX13" fmla="*/ 398092 w 557270"/>
              <a:gd name="connsiteY13" fmla="*/ 1515560 h 1886379"/>
              <a:gd name="connsiteX14" fmla="*/ 35285 w 557270"/>
              <a:gd name="connsiteY14" fmla="*/ 1627603 h 1886379"/>
              <a:gd name="connsiteX15" fmla="*/ 27282 w 557270"/>
              <a:gd name="connsiteY15" fmla="*/ 1691628 h 1886379"/>
              <a:gd name="connsiteX16" fmla="*/ 432772 w 557270"/>
              <a:gd name="connsiteY16" fmla="*/ 1883702 h 1886379"/>
              <a:gd name="connsiteX17" fmla="*/ 456781 w 557270"/>
              <a:gd name="connsiteY17" fmla="*/ 1841019 h 1886379"/>
              <a:gd name="connsiteX18" fmla="*/ 136658 w 557270"/>
              <a:gd name="connsiteY18" fmla="*/ 1670287 h 1886379"/>
              <a:gd name="connsiteX19" fmla="*/ 478123 w 557270"/>
              <a:gd name="connsiteY19" fmla="*/ 1566247 h 1886379"/>
              <a:gd name="connsiteX20" fmla="*/ 494129 w 557270"/>
              <a:gd name="connsiteY20" fmla="*/ 1507557 h 1886379"/>
              <a:gd name="connsiteX21" fmla="*/ 139326 w 557270"/>
              <a:gd name="connsiteY21" fmla="*/ 1235453 h 1886379"/>
              <a:gd name="connsiteX22" fmla="*/ 486126 w 557270"/>
              <a:gd name="connsiteY22" fmla="*/ 1096733 h 1886379"/>
              <a:gd name="connsiteX23" fmla="*/ 486126 w 557270"/>
              <a:gd name="connsiteY23" fmla="*/ 1035375 h 1886379"/>
              <a:gd name="connsiteX24" fmla="*/ 152664 w 557270"/>
              <a:gd name="connsiteY24" fmla="*/ 835298 h 1886379"/>
              <a:gd name="connsiteX25" fmla="*/ 499464 w 557270"/>
              <a:gd name="connsiteY25" fmla="*/ 669901 h 1886379"/>
              <a:gd name="connsiteX26" fmla="*/ 499464 w 557270"/>
              <a:gd name="connsiteY26" fmla="*/ 608545 h 1886379"/>
              <a:gd name="connsiteX27" fmla="*/ 214021 w 557270"/>
              <a:gd name="connsiteY27" fmla="*/ 440480 h 1886379"/>
              <a:gd name="connsiteX28" fmla="*/ 536812 w 557270"/>
              <a:gd name="connsiteY28" fmla="*/ 277750 h 1886379"/>
              <a:gd name="connsiteX29" fmla="*/ 539480 w 557270"/>
              <a:gd name="connsiteY29" fmla="*/ 213726 h 188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57270" h="1886379">
                <a:moveTo>
                  <a:pt x="539480" y="213726"/>
                </a:moveTo>
                <a:cubicBezTo>
                  <a:pt x="411430" y="152369"/>
                  <a:pt x="291384" y="83009"/>
                  <a:pt x="174005" y="5646"/>
                </a:cubicBezTo>
                <a:cubicBezTo>
                  <a:pt x="136658" y="-18364"/>
                  <a:pt x="101978" y="40326"/>
                  <a:pt x="139326" y="67003"/>
                </a:cubicBezTo>
                <a:cubicBezTo>
                  <a:pt x="238030" y="136363"/>
                  <a:pt x="342070" y="195052"/>
                  <a:pt x="446110" y="248406"/>
                </a:cubicBezTo>
                <a:cubicBezTo>
                  <a:pt x="342070" y="307095"/>
                  <a:pt x="235362" y="357781"/>
                  <a:pt x="123319" y="397797"/>
                </a:cubicBezTo>
                <a:cubicBezTo>
                  <a:pt x="93975" y="408467"/>
                  <a:pt x="85972" y="445815"/>
                  <a:pt x="115316" y="464489"/>
                </a:cubicBezTo>
                <a:lnTo>
                  <a:pt x="411430" y="637889"/>
                </a:lnTo>
                <a:cubicBezTo>
                  <a:pt x="307390" y="688575"/>
                  <a:pt x="206018" y="741929"/>
                  <a:pt x="107313" y="800618"/>
                </a:cubicBezTo>
                <a:cubicBezTo>
                  <a:pt x="99310" y="805954"/>
                  <a:pt x="96642" y="811289"/>
                  <a:pt x="96642" y="819292"/>
                </a:cubicBezTo>
                <a:cubicBezTo>
                  <a:pt x="75301" y="829963"/>
                  <a:pt x="64630" y="861975"/>
                  <a:pt x="91307" y="877982"/>
                </a:cubicBezTo>
                <a:cubicBezTo>
                  <a:pt x="192679" y="942006"/>
                  <a:pt x="299387" y="1003363"/>
                  <a:pt x="400759" y="1064720"/>
                </a:cubicBezTo>
                <a:cubicBezTo>
                  <a:pt x="286049" y="1128745"/>
                  <a:pt x="168670" y="1166093"/>
                  <a:pt x="35285" y="1179431"/>
                </a:cubicBezTo>
                <a:cubicBezTo>
                  <a:pt x="3273" y="1182099"/>
                  <a:pt x="-15401" y="1227449"/>
                  <a:pt x="16612" y="1246123"/>
                </a:cubicBezTo>
                <a:cubicBezTo>
                  <a:pt x="155332" y="1323487"/>
                  <a:pt x="280713" y="1411520"/>
                  <a:pt x="398092" y="1515560"/>
                </a:cubicBezTo>
                <a:cubicBezTo>
                  <a:pt x="278046" y="1552908"/>
                  <a:pt x="155332" y="1590256"/>
                  <a:pt x="35285" y="1627603"/>
                </a:cubicBezTo>
                <a:cubicBezTo>
                  <a:pt x="8608" y="1635607"/>
                  <a:pt x="-2062" y="1678290"/>
                  <a:pt x="27282" y="1691628"/>
                </a:cubicBezTo>
                <a:cubicBezTo>
                  <a:pt x="160667" y="1758320"/>
                  <a:pt x="294052" y="1825013"/>
                  <a:pt x="432772" y="1883702"/>
                </a:cubicBezTo>
                <a:cubicBezTo>
                  <a:pt x="462116" y="1897041"/>
                  <a:pt x="486126" y="1857025"/>
                  <a:pt x="456781" y="1841019"/>
                </a:cubicBezTo>
                <a:cubicBezTo>
                  <a:pt x="352741" y="1779662"/>
                  <a:pt x="246033" y="1723641"/>
                  <a:pt x="136658" y="1670287"/>
                </a:cubicBezTo>
                <a:cubicBezTo>
                  <a:pt x="251369" y="1635607"/>
                  <a:pt x="363412" y="1600926"/>
                  <a:pt x="478123" y="1566247"/>
                </a:cubicBezTo>
                <a:cubicBezTo>
                  <a:pt x="502132" y="1558243"/>
                  <a:pt x="512803" y="1526231"/>
                  <a:pt x="494129" y="1507557"/>
                </a:cubicBezTo>
                <a:cubicBezTo>
                  <a:pt x="384753" y="1403517"/>
                  <a:pt x="267375" y="1315483"/>
                  <a:pt x="139326" y="1235453"/>
                </a:cubicBezTo>
                <a:cubicBezTo>
                  <a:pt x="262039" y="1211443"/>
                  <a:pt x="376750" y="1166093"/>
                  <a:pt x="486126" y="1096733"/>
                </a:cubicBezTo>
                <a:cubicBezTo>
                  <a:pt x="510135" y="1083394"/>
                  <a:pt x="510135" y="1048714"/>
                  <a:pt x="486126" y="1035375"/>
                </a:cubicBezTo>
                <a:cubicBezTo>
                  <a:pt x="376750" y="966015"/>
                  <a:pt x="267375" y="896656"/>
                  <a:pt x="152664" y="835298"/>
                </a:cubicBezTo>
                <a:cubicBezTo>
                  <a:pt x="270043" y="784612"/>
                  <a:pt x="384753" y="728591"/>
                  <a:pt x="499464" y="669901"/>
                </a:cubicBezTo>
                <a:cubicBezTo>
                  <a:pt x="523473" y="659231"/>
                  <a:pt x="520806" y="621883"/>
                  <a:pt x="499464" y="608545"/>
                </a:cubicBezTo>
                <a:cubicBezTo>
                  <a:pt x="403427" y="552523"/>
                  <a:pt x="307390" y="496501"/>
                  <a:pt x="214021" y="440480"/>
                </a:cubicBezTo>
                <a:cubicBezTo>
                  <a:pt x="326064" y="395129"/>
                  <a:pt x="435439" y="344443"/>
                  <a:pt x="536812" y="277750"/>
                </a:cubicBezTo>
                <a:cubicBezTo>
                  <a:pt x="560821" y="264412"/>
                  <a:pt x="566157" y="227064"/>
                  <a:pt x="539480" y="213726"/>
                </a:cubicBezTo>
                <a:close/>
              </a:path>
            </a:pathLst>
          </a:custGeom>
          <a:solidFill>
            <a:schemeClr val="bg1"/>
          </a:solidFill>
          <a:ln w="266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sp>
        <p:nvSpPr>
          <p:cNvPr id="33" name="Polyline: figure 32">
            <a:extLst>
              <a:ext uri="{FF2B5EF4-FFF2-40B4-BE49-F238E27FC236}">
                <a16:creationId xmlns:a16="http://schemas.microsoft.com/office/drawing/2014/main" id="{29DC8D5D-D02F-4CBE-BAD1-0D18DF37D8D8}"/>
              </a:ext>
            </a:extLst>
          </p:cNvPr>
          <p:cNvSpPr/>
          <p:nvPr userDrawn="1"/>
        </p:nvSpPr>
        <p:spPr>
          <a:xfrm rot="10800000">
            <a:off x="1220177" y="4914603"/>
            <a:ext cx="502493" cy="645495"/>
          </a:xfrm>
          <a:custGeom>
            <a:avLst/>
            <a:gdLst>
              <a:gd name="connsiteX0" fmla="*/ 474623 w 486542"/>
              <a:gd name="connsiteY0" fmla="*/ 157599 h 468753"/>
              <a:gd name="connsiteX1" fmla="*/ 314561 w 486542"/>
              <a:gd name="connsiteY1" fmla="*/ 37552 h 468753"/>
              <a:gd name="connsiteX2" fmla="*/ 237198 w 486542"/>
              <a:gd name="connsiteY2" fmla="*/ 205 h 468753"/>
              <a:gd name="connsiteX3" fmla="*/ 165170 w 486542"/>
              <a:gd name="connsiteY3" fmla="*/ 53559 h 468753"/>
              <a:gd name="connsiteX4" fmla="*/ 21115 w 486542"/>
              <a:gd name="connsiteY4" fmla="*/ 200282 h 468753"/>
              <a:gd name="connsiteX5" fmla="*/ 18447 w 486542"/>
              <a:gd name="connsiteY5" fmla="*/ 205617 h 468753"/>
              <a:gd name="connsiteX6" fmla="*/ 2441 w 486542"/>
              <a:gd name="connsiteY6" fmla="*/ 232294 h 468753"/>
              <a:gd name="connsiteX7" fmla="*/ 218524 w 486542"/>
              <a:gd name="connsiteY7" fmla="*/ 461716 h 468753"/>
              <a:gd name="connsiteX8" fmla="*/ 253204 w 486542"/>
              <a:gd name="connsiteY8" fmla="*/ 461716 h 468753"/>
              <a:gd name="connsiteX9" fmla="*/ 479958 w 486542"/>
              <a:gd name="connsiteY9" fmla="*/ 202949 h 468753"/>
              <a:gd name="connsiteX10" fmla="*/ 474623 w 486542"/>
              <a:gd name="connsiteY10" fmla="*/ 157599 h 468753"/>
              <a:gd name="connsiteX11" fmla="*/ 229195 w 486542"/>
              <a:gd name="connsiteY11" fmla="*/ 408362 h 468753"/>
              <a:gd name="connsiteX12" fmla="*/ 50459 w 486542"/>
              <a:gd name="connsiteY12" fmla="*/ 240297 h 468753"/>
              <a:gd name="connsiteX13" fmla="*/ 55795 w 486542"/>
              <a:gd name="connsiteY13" fmla="*/ 234962 h 468753"/>
              <a:gd name="connsiteX14" fmla="*/ 151832 w 486542"/>
              <a:gd name="connsiteY14" fmla="*/ 138925 h 468753"/>
              <a:gd name="connsiteX15" fmla="*/ 239866 w 486542"/>
              <a:gd name="connsiteY15" fmla="*/ 64229 h 468753"/>
              <a:gd name="connsiteX16" fmla="*/ 335903 w 486542"/>
              <a:gd name="connsiteY16" fmla="*/ 122919 h 468753"/>
              <a:gd name="connsiteX17" fmla="*/ 418601 w 486542"/>
              <a:gd name="connsiteY17" fmla="*/ 184276 h 468753"/>
              <a:gd name="connsiteX18" fmla="*/ 229195 w 486542"/>
              <a:gd name="connsiteY18" fmla="*/ 408362 h 468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542" h="468753">
                <a:moveTo>
                  <a:pt x="474623" y="157599"/>
                </a:moveTo>
                <a:cubicBezTo>
                  <a:pt x="421269" y="117583"/>
                  <a:pt x="367915" y="77568"/>
                  <a:pt x="314561" y="37552"/>
                </a:cubicBezTo>
                <a:cubicBezTo>
                  <a:pt x="293220" y="21546"/>
                  <a:pt x="269211" y="-2463"/>
                  <a:pt x="237198" y="205"/>
                </a:cubicBezTo>
                <a:cubicBezTo>
                  <a:pt x="205186" y="2872"/>
                  <a:pt x="183844" y="32217"/>
                  <a:pt x="165170" y="53559"/>
                </a:cubicBezTo>
                <a:cubicBezTo>
                  <a:pt x="117152" y="101577"/>
                  <a:pt x="69134" y="149595"/>
                  <a:pt x="21115" y="200282"/>
                </a:cubicBezTo>
                <a:cubicBezTo>
                  <a:pt x="18447" y="202949"/>
                  <a:pt x="18447" y="202949"/>
                  <a:pt x="18447" y="205617"/>
                </a:cubicBezTo>
                <a:cubicBezTo>
                  <a:pt x="7777" y="205617"/>
                  <a:pt x="-5562" y="218956"/>
                  <a:pt x="2441" y="232294"/>
                </a:cubicBezTo>
                <a:cubicBezTo>
                  <a:pt x="58463" y="322996"/>
                  <a:pt x="135826" y="395023"/>
                  <a:pt x="218524" y="461716"/>
                </a:cubicBezTo>
                <a:cubicBezTo>
                  <a:pt x="229195" y="469719"/>
                  <a:pt x="242534" y="472386"/>
                  <a:pt x="253204" y="461716"/>
                </a:cubicBezTo>
                <a:cubicBezTo>
                  <a:pt x="330567" y="376349"/>
                  <a:pt x="405263" y="288316"/>
                  <a:pt x="479958" y="202949"/>
                </a:cubicBezTo>
                <a:cubicBezTo>
                  <a:pt x="490629" y="184276"/>
                  <a:pt x="487961" y="168269"/>
                  <a:pt x="474623" y="157599"/>
                </a:cubicBezTo>
                <a:close/>
                <a:moveTo>
                  <a:pt x="229195" y="408362"/>
                </a:moveTo>
                <a:cubicBezTo>
                  <a:pt x="159835" y="360343"/>
                  <a:pt x="103813" y="304322"/>
                  <a:pt x="50459" y="240297"/>
                </a:cubicBezTo>
                <a:cubicBezTo>
                  <a:pt x="53127" y="240297"/>
                  <a:pt x="55795" y="237629"/>
                  <a:pt x="55795" y="234962"/>
                </a:cubicBezTo>
                <a:cubicBezTo>
                  <a:pt x="87807" y="202949"/>
                  <a:pt x="119820" y="170937"/>
                  <a:pt x="151832" y="138925"/>
                </a:cubicBezTo>
                <a:cubicBezTo>
                  <a:pt x="175841" y="114915"/>
                  <a:pt x="205186" y="66897"/>
                  <a:pt x="239866" y="64229"/>
                </a:cubicBezTo>
                <a:cubicBezTo>
                  <a:pt x="274546" y="61562"/>
                  <a:pt x="309226" y="101577"/>
                  <a:pt x="335903" y="122919"/>
                </a:cubicBezTo>
                <a:cubicBezTo>
                  <a:pt x="362580" y="144260"/>
                  <a:pt x="391924" y="162934"/>
                  <a:pt x="418601" y="184276"/>
                </a:cubicBezTo>
                <a:cubicBezTo>
                  <a:pt x="357244" y="258971"/>
                  <a:pt x="293220" y="333666"/>
                  <a:pt x="229195" y="408362"/>
                </a:cubicBezTo>
                <a:close/>
              </a:path>
            </a:pathLst>
          </a:custGeom>
          <a:solidFill>
            <a:schemeClr val="bg1"/>
          </a:solidFill>
          <a:ln w="266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B6EE405-1CCD-42F0-A0A0-A47B3A54CCF6}"/>
              </a:ext>
            </a:extLst>
          </p:cNvPr>
          <p:cNvGrpSpPr/>
          <p:nvPr userDrawn="1"/>
        </p:nvGrpSpPr>
        <p:grpSpPr>
          <a:xfrm>
            <a:off x="376245" y="4239952"/>
            <a:ext cx="427657" cy="626030"/>
            <a:chOff x="7269394" y="6132896"/>
            <a:chExt cx="246568" cy="270706"/>
          </a:xfrm>
          <a:solidFill>
            <a:schemeClr val="bg1"/>
          </a:solidFill>
        </p:grpSpPr>
        <p:sp>
          <p:nvSpPr>
            <p:cNvPr id="35" name="Polyline: figure 34">
              <a:extLst>
                <a:ext uri="{FF2B5EF4-FFF2-40B4-BE49-F238E27FC236}">
                  <a16:creationId xmlns:a16="http://schemas.microsoft.com/office/drawing/2014/main" id="{47D54923-7844-4491-9016-FD3FD0BC350B}"/>
                </a:ext>
              </a:extLst>
            </p:cNvPr>
            <p:cNvSpPr/>
            <p:nvPr userDrawn="1"/>
          </p:nvSpPr>
          <p:spPr>
            <a:xfrm rot="10800000">
              <a:off x="7369494" y="6132896"/>
              <a:ext cx="146468" cy="270706"/>
            </a:xfrm>
            <a:custGeom>
              <a:avLst/>
              <a:gdLst>
                <a:gd name="connsiteX0" fmla="*/ 167366 w 181494"/>
                <a:gd name="connsiteY0" fmla="*/ 293636 h 335443"/>
                <a:gd name="connsiteX1" fmla="*/ 47320 w 181494"/>
                <a:gd name="connsiteY1" fmla="*/ 18863 h 335443"/>
                <a:gd name="connsiteX2" fmla="*/ 25978 w 181494"/>
                <a:gd name="connsiteY2" fmla="*/ 5525 h 335443"/>
                <a:gd name="connsiteX3" fmla="*/ 154028 w 181494"/>
                <a:gd name="connsiteY3" fmla="*/ 333651 h 335443"/>
                <a:gd name="connsiteX4" fmla="*/ 167366 w 181494"/>
                <a:gd name="connsiteY4" fmla="*/ 293636 h 33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494" h="335443">
                  <a:moveTo>
                    <a:pt x="167366" y="293636"/>
                  </a:moveTo>
                  <a:cubicBezTo>
                    <a:pt x="60658" y="248285"/>
                    <a:pt x="-3366" y="130907"/>
                    <a:pt x="47320" y="18863"/>
                  </a:cubicBezTo>
                  <a:cubicBezTo>
                    <a:pt x="52655" y="5525"/>
                    <a:pt x="33982" y="-7813"/>
                    <a:pt x="25978" y="5525"/>
                  </a:cubicBezTo>
                  <a:cubicBezTo>
                    <a:pt x="-38046" y="122903"/>
                    <a:pt x="20643" y="298971"/>
                    <a:pt x="154028" y="333651"/>
                  </a:cubicBezTo>
                  <a:cubicBezTo>
                    <a:pt x="183373" y="344322"/>
                    <a:pt x="191375" y="304307"/>
                    <a:pt x="167366" y="293636"/>
                  </a:cubicBezTo>
                  <a:close/>
                </a:path>
              </a:pathLst>
            </a:custGeom>
            <a:grpFill/>
            <a:ln w="26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  <p:sp>
          <p:nvSpPr>
            <p:cNvPr id="36" name="Polyline: figure 35">
              <a:extLst>
                <a:ext uri="{FF2B5EF4-FFF2-40B4-BE49-F238E27FC236}">
                  <a16:creationId xmlns:a16="http://schemas.microsoft.com/office/drawing/2014/main" id="{9DC03697-CCE4-46BF-BBE2-793E593653D1}"/>
                </a:ext>
              </a:extLst>
            </p:cNvPr>
            <p:cNvSpPr/>
            <p:nvPr userDrawn="1"/>
          </p:nvSpPr>
          <p:spPr>
            <a:xfrm rot="10800000">
              <a:off x="7269394" y="6160049"/>
              <a:ext cx="144942" cy="201532"/>
            </a:xfrm>
            <a:custGeom>
              <a:avLst/>
              <a:gdLst>
                <a:gd name="connsiteX0" fmla="*/ 164151 w 179603"/>
                <a:gd name="connsiteY0" fmla="*/ 212222 h 249727"/>
                <a:gd name="connsiteX1" fmla="*/ 30766 w 179603"/>
                <a:gd name="connsiteY1" fmla="*/ 17481 h 249727"/>
                <a:gd name="connsiteX2" fmla="*/ 4089 w 179603"/>
                <a:gd name="connsiteY2" fmla="*/ 9477 h 249727"/>
                <a:gd name="connsiteX3" fmla="*/ 153480 w 179603"/>
                <a:gd name="connsiteY3" fmla="*/ 249570 h 249727"/>
                <a:gd name="connsiteX4" fmla="*/ 164151 w 179603"/>
                <a:gd name="connsiteY4" fmla="*/ 212222 h 24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603" h="249727">
                  <a:moveTo>
                    <a:pt x="164151" y="212222"/>
                  </a:moveTo>
                  <a:cubicBezTo>
                    <a:pt x="78784" y="185545"/>
                    <a:pt x="17428" y="113518"/>
                    <a:pt x="30766" y="17481"/>
                  </a:cubicBezTo>
                  <a:cubicBezTo>
                    <a:pt x="33434" y="-1193"/>
                    <a:pt x="6757" y="-6529"/>
                    <a:pt x="4089" y="9477"/>
                  </a:cubicBezTo>
                  <a:cubicBezTo>
                    <a:pt x="-17253" y="108182"/>
                    <a:pt x="46772" y="230896"/>
                    <a:pt x="153480" y="249570"/>
                  </a:cubicBezTo>
                  <a:cubicBezTo>
                    <a:pt x="180157" y="252238"/>
                    <a:pt x="190828" y="220225"/>
                    <a:pt x="164151" y="212222"/>
                  </a:cubicBezTo>
                  <a:close/>
                </a:path>
              </a:pathLst>
            </a:custGeom>
            <a:grpFill/>
            <a:ln w="266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010101"/>
                </a:solidFill>
              </a:endParaRPr>
            </a:p>
          </p:txBody>
        </p:sp>
      </p:grpSp>
      <p:sp>
        <p:nvSpPr>
          <p:cNvPr id="37" name="Polyline: figure 36">
            <a:extLst>
              <a:ext uri="{FF2B5EF4-FFF2-40B4-BE49-F238E27FC236}">
                <a16:creationId xmlns:a16="http://schemas.microsoft.com/office/drawing/2014/main" id="{1F47E185-7E65-45BD-86F3-491CB1F02A8B}"/>
              </a:ext>
            </a:extLst>
          </p:cNvPr>
          <p:cNvSpPr/>
          <p:nvPr userDrawn="1"/>
        </p:nvSpPr>
        <p:spPr>
          <a:xfrm rot="10800000">
            <a:off x="3921543" y="5048204"/>
            <a:ext cx="271894" cy="378288"/>
          </a:xfrm>
          <a:custGeom>
            <a:avLst/>
            <a:gdLst>
              <a:gd name="connsiteX0" fmla="*/ 92035 w 184070"/>
              <a:gd name="connsiteY0" fmla="*/ 0 h 192073"/>
              <a:gd name="connsiteX1" fmla="*/ 92035 w 184070"/>
              <a:gd name="connsiteY1" fmla="*/ 192074 h 192073"/>
              <a:gd name="connsiteX2" fmla="*/ 92035 w 184070"/>
              <a:gd name="connsiteY2" fmla="*/ 0 h 19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070" h="192073">
                <a:moveTo>
                  <a:pt x="92035" y="0"/>
                </a:moveTo>
                <a:cubicBezTo>
                  <a:pt x="-30678" y="0"/>
                  <a:pt x="-30678" y="192074"/>
                  <a:pt x="92035" y="192074"/>
                </a:cubicBezTo>
                <a:cubicBezTo>
                  <a:pt x="214749" y="192074"/>
                  <a:pt x="214749" y="0"/>
                  <a:pt x="92035" y="0"/>
                </a:cubicBezTo>
                <a:close/>
              </a:path>
            </a:pathLst>
          </a:custGeom>
          <a:solidFill>
            <a:schemeClr val="bg1"/>
          </a:solidFill>
          <a:ln w="266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sp>
        <p:nvSpPr>
          <p:cNvPr id="38" name="Polyline: figure 37">
            <a:extLst>
              <a:ext uri="{FF2B5EF4-FFF2-40B4-BE49-F238E27FC236}">
                <a16:creationId xmlns:a16="http://schemas.microsoft.com/office/drawing/2014/main" id="{9AEE59BF-BFF2-423A-8FF4-9274AEF6FA20}"/>
              </a:ext>
            </a:extLst>
          </p:cNvPr>
          <p:cNvSpPr/>
          <p:nvPr userDrawn="1"/>
        </p:nvSpPr>
        <p:spPr>
          <a:xfrm>
            <a:off x="2253910" y="4284459"/>
            <a:ext cx="1102989" cy="1015931"/>
          </a:xfrm>
          <a:custGeom>
            <a:avLst/>
            <a:gdLst>
              <a:gd name="connsiteX0" fmla="*/ 481276 w 483533"/>
              <a:gd name="connsiteY0" fmla="*/ 316977 h 334026"/>
              <a:gd name="connsiteX1" fmla="*/ 237436 w 483533"/>
              <a:gd name="connsiteY1" fmla="*/ 4557 h 334026"/>
              <a:gd name="connsiteX2" fmla="*/ 237436 w 483533"/>
              <a:gd name="connsiteY2" fmla="*/ 4557 h 334026"/>
              <a:gd name="connsiteX3" fmla="*/ 226958 w 483533"/>
              <a:gd name="connsiteY3" fmla="*/ 747 h 334026"/>
              <a:gd name="connsiteX4" fmla="*/ 6931 w 483533"/>
              <a:gd name="connsiteY4" fmla="*/ 137907 h 334026"/>
              <a:gd name="connsiteX5" fmla="*/ 5026 w 483533"/>
              <a:gd name="connsiteY5" fmla="*/ 146480 h 334026"/>
              <a:gd name="connsiteX6" fmla="*/ 5026 w 483533"/>
              <a:gd name="connsiteY6" fmla="*/ 160767 h 334026"/>
              <a:gd name="connsiteX7" fmla="*/ 466036 w 483533"/>
              <a:gd name="connsiteY7" fmla="*/ 333170 h 334026"/>
              <a:gd name="connsiteX8" fmla="*/ 481276 w 483533"/>
              <a:gd name="connsiteY8" fmla="*/ 316977 h 334026"/>
              <a:gd name="connsiteX9" fmla="*/ 19313 w 483533"/>
              <a:gd name="connsiteY9" fmla="*/ 148385 h 334026"/>
              <a:gd name="connsiteX10" fmla="*/ 224101 w 483533"/>
              <a:gd name="connsiteY10" fmla="*/ 25512 h 334026"/>
              <a:gd name="connsiteX11" fmla="*/ 437461 w 483533"/>
              <a:gd name="connsiteY11" fmla="*/ 295070 h 334026"/>
              <a:gd name="connsiteX12" fmla="*/ 19313 w 483533"/>
              <a:gd name="connsiteY12" fmla="*/ 148385 h 33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3533" h="334026">
                <a:moveTo>
                  <a:pt x="481276" y="316977"/>
                </a:moveTo>
                <a:cubicBezTo>
                  <a:pt x="406981" y="208392"/>
                  <a:pt x="327923" y="100760"/>
                  <a:pt x="237436" y="4557"/>
                </a:cubicBezTo>
                <a:cubicBezTo>
                  <a:pt x="237436" y="4557"/>
                  <a:pt x="237436" y="4557"/>
                  <a:pt x="237436" y="4557"/>
                </a:cubicBezTo>
                <a:cubicBezTo>
                  <a:pt x="235531" y="747"/>
                  <a:pt x="231721" y="-1158"/>
                  <a:pt x="226958" y="747"/>
                </a:cubicBezTo>
                <a:cubicBezTo>
                  <a:pt x="148853" y="32180"/>
                  <a:pt x="70748" y="81710"/>
                  <a:pt x="6931" y="137907"/>
                </a:cubicBezTo>
                <a:cubicBezTo>
                  <a:pt x="4073" y="140765"/>
                  <a:pt x="4073" y="143622"/>
                  <a:pt x="5026" y="146480"/>
                </a:cubicBezTo>
                <a:cubicBezTo>
                  <a:pt x="-689" y="148385"/>
                  <a:pt x="-2594" y="158862"/>
                  <a:pt x="5026" y="160767"/>
                </a:cubicBezTo>
                <a:cubicBezTo>
                  <a:pt x="162188" y="209345"/>
                  <a:pt x="316493" y="265542"/>
                  <a:pt x="466036" y="333170"/>
                </a:cubicBezTo>
                <a:cubicBezTo>
                  <a:pt x="475561" y="336980"/>
                  <a:pt x="488896" y="327455"/>
                  <a:pt x="481276" y="316977"/>
                </a:cubicBezTo>
                <a:close/>
                <a:moveTo>
                  <a:pt x="19313" y="148385"/>
                </a:moveTo>
                <a:cubicBezTo>
                  <a:pt x="86941" y="106475"/>
                  <a:pt x="155521" y="65517"/>
                  <a:pt x="224101" y="25512"/>
                </a:cubicBezTo>
                <a:cubicBezTo>
                  <a:pt x="297443" y="114095"/>
                  <a:pt x="369833" y="202677"/>
                  <a:pt x="437461" y="295070"/>
                </a:cubicBezTo>
                <a:cubicBezTo>
                  <a:pt x="301253" y="236967"/>
                  <a:pt x="162188" y="187437"/>
                  <a:pt x="19313" y="148385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010101"/>
              </a:solidFill>
            </a:endParaRPr>
          </a:p>
        </p:txBody>
      </p:sp>
      <p:sp>
        <p:nvSpPr>
          <p:cNvPr id="40" name="Freeform 8">
            <a:extLst>
              <a:ext uri="{FF2B5EF4-FFF2-40B4-BE49-F238E27FC236}">
                <a16:creationId xmlns:a16="http://schemas.microsoft.com/office/drawing/2014/main" id="{A1C5FE65-1E10-4D66-987F-56517FDB2434}"/>
              </a:ext>
            </a:extLst>
          </p:cNvPr>
          <p:cNvSpPr>
            <a:spLocks/>
          </p:cNvSpPr>
          <p:nvPr userDrawn="1"/>
        </p:nvSpPr>
        <p:spPr bwMode="auto">
          <a:xfrm>
            <a:off x="-969732" y="-1964150"/>
            <a:ext cx="3435179" cy="4582198"/>
          </a:xfrm>
          <a:custGeom>
            <a:avLst/>
            <a:gdLst>
              <a:gd name="T0" fmla="*/ 969 w 1038"/>
              <a:gd name="T1" fmla="*/ 645 h 1038"/>
              <a:gd name="T2" fmla="*/ 394 w 1038"/>
              <a:gd name="T3" fmla="*/ 968 h 1038"/>
              <a:gd name="T4" fmla="*/ 70 w 1038"/>
              <a:gd name="T5" fmla="*/ 393 h 1038"/>
              <a:gd name="T6" fmla="*/ 645 w 1038"/>
              <a:gd name="T7" fmla="*/ 70 h 1038"/>
              <a:gd name="T8" fmla="*/ 969 w 1038"/>
              <a:gd name="T9" fmla="*/ 645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8" h="1038">
                <a:moveTo>
                  <a:pt x="969" y="645"/>
                </a:moveTo>
                <a:cubicBezTo>
                  <a:pt x="899" y="893"/>
                  <a:pt x="642" y="1038"/>
                  <a:pt x="394" y="968"/>
                </a:cubicBezTo>
                <a:cubicBezTo>
                  <a:pt x="145" y="899"/>
                  <a:pt x="0" y="642"/>
                  <a:pt x="70" y="393"/>
                </a:cubicBezTo>
                <a:cubicBezTo>
                  <a:pt x="139" y="145"/>
                  <a:pt x="396" y="0"/>
                  <a:pt x="645" y="70"/>
                </a:cubicBezTo>
                <a:cubicBezTo>
                  <a:pt x="893" y="139"/>
                  <a:pt x="1038" y="396"/>
                  <a:pt x="969" y="645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solidFill>
                <a:srgbClr val="0101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03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1" y="329186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7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7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12/19/2025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7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7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rawing 8">
            <a:extLst>
              <a:ext uri="{FF2B5EF4-FFF2-40B4-BE49-F238E27FC236}">
                <a16:creationId xmlns:a16="http://schemas.microsoft.com/office/drawing/2014/main" id="{ADD69B21-B398-4BAF-ACD2-A3CB9D5945C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0682" y="230317"/>
            <a:ext cx="920550" cy="1227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06DD0C-D6C1-4B54-88FD-738F42E515A7}"/>
              </a:ext>
            </a:extLst>
          </p:cNvPr>
          <p:cNvSpPr txBox="1"/>
          <p:nvPr userDrawn="1"/>
        </p:nvSpPr>
        <p:spPr>
          <a:xfrm>
            <a:off x="949828" y="6035296"/>
            <a:ext cx="1857281" cy="475478"/>
          </a:xfrm>
          <a:prstGeom prst="rect">
            <a:avLst/>
          </a:prstGeom>
          <a:noFill/>
        </p:spPr>
        <p:txBody>
          <a:bodyPr wrap="square" lIns="0" tIns="144000" rIns="0" bIns="144000" rtlCol="0" anchor="ctr" anchorCtr="0">
            <a:spAutoFit/>
          </a:bodyPr>
          <a:lstStyle/>
          <a:p>
            <a:r>
              <a:rPr lang="en-US" sz="1200" dirty="0">
                <a:solidFill>
                  <a:srgbClr val="FCFCFC"/>
                </a:solidFill>
              </a:rPr>
              <a:t>www.yoursite.com</a:t>
            </a:r>
          </a:p>
        </p:txBody>
      </p:sp>
      <p:sp>
        <p:nvSpPr>
          <p:cNvPr id="11" name="Slide number 3">
            <a:extLst>
              <a:ext uri="{FF2B5EF4-FFF2-40B4-BE49-F238E27FC236}">
                <a16:creationId xmlns:a16="http://schemas.microsoft.com/office/drawing/2014/main" id="{74751E10-14DD-46D3-93B1-20AE9C66A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7729" y="6090476"/>
            <a:ext cx="341125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1DD9DF8A-11FB-42E2-9D3E-39F73A4C9740}" type="slidenum">
              <a:rPr lang="en-US" smtClean="0">
                <a:solidFill>
                  <a:srgbClr val="FCFCFC"/>
                </a:solidFill>
              </a:rPr>
              <a:pPr/>
              <a:t>‹#›</a:t>
            </a:fld>
            <a:endParaRPr lang="en-US">
              <a:solidFill>
                <a:srgbClr val="FCFCFC"/>
              </a:solidFill>
            </a:endParaRPr>
          </a:p>
        </p:txBody>
      </p:sp>
      <p:cxnSp>
        <p:nvCxnSpPr>
          <p:cNvPr id="13" name="Straight connective line 12">
            <a:extLst>
              <a:ext uri="{FF2B5EF4-FFF2-40B4-BE49-F238E27FC236}">
                <a16:creationId xmlns:a16="http://schemas.microsoft.com/office/drawing/2014/main" id="{7C575AFE-CADF-462F-8838-85A85F23647A}"/>
              </a:ext>
            </a:extLst>
          </p:cNvPr>
          <p:cNvCxnSpPr>
            <a:cxnSpLocks/>
          </p:cNvCxnSpPr>
          <p:nvPr userDrawn="1"/>
        </p:nvCxnSpPr>
        <p:spPr>
          <a:xfrm>
            <a:off x="809625" y="6162678"/>
            <a:ext cx="0" cy="252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82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38" userDrawn="1">
          <p15:clr>
            <a:srgbClr val="F26B43"/>
          </p15:clr>
        </p15:guide>
        <p15:guide id="2" pos="7242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ec.europa.eu/programmes/erasmus-plus/project-result-content/10e5a5e5-a603-48ee-9834-9c11cb1b3d7b/Soft_Skills_Evaluation_Report_ENG.pdf" TargetMode="Externa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00450"/>
            <a:ext cx="3810000" cy="27955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19200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el-GR" sz="36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Συμβουλευτική και Επαγγελματικός Προσανατολισμός στην Εκπαίδευση </a:t>
            </a:r>
            <a:r>
              <a:rPr lang="el-GR" sz="36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Ενηλίκων μέσα από το προσωπικό βίωμα </a:t>
            </a:r>
            <a:endParaRPr lang="en-US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1344168"/>
          </a:xfrm>
        </p:spPr>
        <p:txBody>
          <a:bodyPr>
            <a:normAutofit fontScale="92500" lnSpcReduction="20000"/>
          </a:bodyPr>
          <a:lstStyle/>
          <a:p>
            <a:r>
              <a:rPr lang="el-G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Συνάντηση </a:t>
            </a:r>
            <a:r>
              <a:rPr lang="el-G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23/11/2025 &amp;</a:t>
            </a:r>
          </a:p>
          <a:p>
            <a:r>
              <a:rPr lang="el-G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19/12/2025</a:t>
            </a:r>
            <a:endParaRPr lang="el-GR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b="1" dirty="0" err="1" smtClean="0">
                <a:solidFill>
                  <a:srgbClr val="0070C0"/>
                </a:solidFill>
              </a:rPr>
              <a:t>Dr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l-GR" b="1" dirty="0" smtClean="0">
                <a:solidFill>
                  <a:srgbClr val="0070C0"/>
                </a:solidFill>
              </a:rPr>
              <a:t>Ρέμος </a:t>
            </a:r>
            <a:r>
              <a:rPr lang="el-GR" b="1" dirty="0" err="1" smtClean="0">
                <a:solidFill>
                  <a:srgbClr val="0070C0"/>
                </a:solidFill>
              </a:rPr>
              <a:t>Αρμάος</a:t>
            </a:r>
            <a:endParaRPr lang="el-GR" b="1" dirty="0" smtClean="0">
              <a:solidFill>
                <a:srgbClr val="0070C0"/>
              </a:solidFill>
            </a:endParaRPr>
          </a:p>
          <a:p>
            <a:r>
              <a:rPr lang="el-GR" sz="1600" b="1" dirty="0" smtClean="0">
                <a:solidFill>
                  <a:srgbClr val="FF0000"/>
                </a:solidFill>
              </a:rPr>
              <a:t>Αναπληρωτής Καθηγητής </a:t>
            </a:r>
          </a:p>
          <a:p>
            <a:r>
              <a:rPr lang="el-GR" sz="1600" b="1" dirty="0" smtClean="0">
                <a:solidFill>
                  <a:srgbClr val="FF0000"/>
                </a:solidFill>
              </a:rPr>
              <a:t>Εκπαίδευσης Ενηλίκων &amp; Έρευνας</a:t>
            </a:r>
          </a:p>
          <a:p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1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5" r="14302" b="6320"/>
          <a:stretch/>
        </p:blipFill>
        <p:spPr bwMode="auto">
          <a:xfrm>
            <a:off x="6544270" y="609602"/>
            <a:ext cx="1974426" cy="2752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52564"/>
            <a:ext cx="6316264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l-GR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Ας (</a:t>
            </a:r>
            <a:r>
              <a:rPr lang="el-GR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ξανα</a:t>
            </a:r>
            <a:r>
              <a:rPr lang="el-GR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)γνωριστούμε...</a:t>
            </a:r>
            <a:endParaRPr lang="en-US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3962400"/>
            <a:ext cx="2159726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Υπότιτλος 3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10968"/>
          </a:xfrm>
        </p:spPr>
        <p:txBody>
          <a:bodyPr>
            <a:normAutofit/>
          </a:bodyPr>
          <a:lstStyle/>
          <a:p>
            <a:pPr algn="l"/>
            <a:endParaRPr lang="el-GR" dirty="0"/>
          </a:p>
          <a:p>
            <a:pPr algn="l"/>
            <a:endParaRPr lang="el-GR" dirty="0"/>
          </a:p>
          <a:p>
            <a:pPr algn="l"/>
            <a:endParaRPr lang="en-US" dirty="0" smtClean="0"/>
          </a:p>
          <a:p>
            <a:pPr algn="l"/>
            <a:endParaRPr lang="el-GR" dirty="0"/>
          </a:p>
          <a:p>
            <a:pPr algn="l"/>
            <a:endParaRPr lang="el-G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315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8200" y="1447800"/>
            <a:ext cx="73152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05543" y="471830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/>
                </a:solidFill>
              </a:rPr>
              <a:t>«Η Επαγγελματική Μου Ιστορία» (</a:t>
            </a:r>
            <a:r>
              <a:rPr lang="el-GR" dirty="0" err="1">
                <a:solidFill>
                  <a:schemeClr val="accent1"/>
                </a:solidFill>
              </a:rPr>
              <a:t>Life-Story</a:t>
            </a:r>
            <a:r>
              <a:rPr lang="el-GR" dirty="0">
                <a:solidFill>
                  <a:schemeClr val="accent1"/>
                </a:solidFill>
              </a:rPr>
              <a:t> </a:t>
            </a:r>
            <a:r>
              <a:rPr lang="el-GR" dirty="0" err="1">
                <a:solidFill>
                  <a:schemeClr val="accent1"/>
                </a:solidFill>
              </a:rPr>
              <a:t>Exercise</a:t>
            </a:r>
            <a:r>
              <a:rPr lang="el-GR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 smtClean="0"/>
              <a:t>Διατυπώστε </a:t>
            </a:r>
            <a:r>
              <a:rPr lang="el-GR" dirty="0"/>
              <a:t>μια σύντομη ιστορία της επαγγελματικής </a:t>
            </a:r>
            <a:r>
              <a:rPr lang="el-GR" dirty="0" smtClean="0"/>
              <a:t>σας </a:t>
            </a:r>
            <a:r>
              <a:rPr lang="el-GR" dirty="0"/>
              <a:t>πορείας μέχρι σήμερα, σαν αφήγηση (ποιοι σταθμοί </a:t>
            </a:r>
            <a:r>
              <a:rPr lang="el-GR" dirty="0" smtClean="0"/>
              <a:t>σας </a:t>
            </a:r>
            <a:r>
              <a:rPr lang="el-GR" dirty="0"/>
              <a:t>επηρέασαν, τι άτομα-κλειδιά υπήρξαν, πού </a:t>
            </a:r>
            <a:r>
              <a:rPr lang="el-GR" dirty="0" smtClean="0"/>
              <a:t>νιώσατε </a:t>
            </a:r>
            <a:r>
              <a:rPr lang="el-GR" dirty="0"/>
              <a:t>«ζωντανοί</a:t>
            </a:r>
            <a:r>
              <a:rPr lang="el-GR" dirty="0" smtClean="0"/>
              <a:t>»).</a:t>
            </a:r>
          </a:p>
          <a:p>
            <a:endParaRPr lang="el-GR" dirty="0" smtClean="0"/>
          </a:p>
          <a:p>
            <a:r>
              <a:rPr lang="el-GR" b="1" dirty="0" smtClean="0"/>
              <a:t>Εστιάστε σε </a:t>
            </a:r>
            <a:r>
              <a:rPr lang="el-GR" b="1" dirty="0"/>
              <a:t>3 σημαντικούς σταθμούς της πορείας σας.</a:t>
            </a:r>
          </a:p>
          <a:p>
            <a:pPr lvl="1"/>
            <a:r>
              <a:rPr lang="el-GR" dirty="0"/>
              <a:t>1.</a:t>
            </a:r>
          </a:p>
          <a:p>
            <a:pPr lvl="1"/>
            <a:r>
              <a:rPr lang="el-GR" dirty="0"/>
              <a:t>2.</a:t>
            </a:r>
          </a:p>
          <a:p>
            <a:pPr lvl="1"/>
            <a:r>
              <a:rPr lang="el-GR" dirty="0"/>
              <a:t>3.</a:t>
            </a:r>
          </a:p>
          <a:p>
            <a:endParaRPr lang="el-GR" dirty="0" smtClean="0"/>
          </a:p>
          <a:p>
            <a:r>
              <a:rPr lang="el-GR" b="1" dirty="0" err="1" smtClean="0"/>
              <a:t>Αναστοχασμός</a:t>
            </a:r>
            <a:r>
              <a:rPr lang="el-GR" dirty="0"/>
              <a:t>: Τι μοτίβα </a:t>
            </a:r>
            <a:r>
              <a:rPr lang="el-GR" dirty="0" smtClean="0"/>
              <a:t>παρατηρείτε; (</a:t>
            </a:r>
            <a:r>
              <a:rPr lang="el-GR" dirty="0"/>
              <a:t>π.χ. «έχεις ισχυρή τάση για δημιουργικότητα»).</a:t>
            </a:r>
          </a:p>
          <a:p>
            <a:pPr marL="0" indent="0">
              <a:buNone/>
            </a:pPr>
            <a:r>
              <a:rPr lang="el-GR" dirty="0"/>
              <a:t/>
            </a:r>
            <a:br>
              <a:rPr lang="el-GR" dirty="0"/>
            </a:br>
            <a:endParaRPr lang="el-GR" dirty="0" smtClean="0"/>
          </a:p>
          <a:p>
            <a:r>
              <a:rPr lang="el-GR" sz="2900" dirty="0" smtClean="0"/>
              <a:t>Συζητώ </a:t>
            </a:r>
            <a:r>
              <a:rPr lang="el-GR" sz="2900" dirty="0"/>
              <a:t>με το ταίρι μου όλα τα παραπάνω-παρουσιάζω το </a:t>
            </a:r>
            <a:r>
              <a:rPr lang="el-GR" sz="2900" dirty="0" smtClean="0"/>
              <a:t>ταίρι μου κι </a:t>
            </a:r>
            <a:r>
              <a:rPr lang="el-GR" sz="2900" dirty="0"/>
              <a:t>εκείνο εμένα</a:t>
            </a:r>
            <a:endParaRPr lang="en-US" sz="2900" dirty="0"/>
          </a:p>
          <a:p>
            <a:endParaRPr lang="el-GR" dirty="0"/>
          </a:p>
        </p:txBody>
      </p:sp>
      <p:sp>
        <p:nvSpPr>
          <p:cNvPr id="5" name="Θέση περιεχομένου 3"/>
          <p:cNvSpPr txBox="1">
            <a:spLocks/>
          </p:cNvSpPr>
          <p:nvPr/>
        </p:nvSpPr>
        <p:spPr>
          <a:xfrm>
            <a:off x="5410200" y="5881116"/>
            <a:ext cx="3886200" cy="838200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l-GR" sz="2000" b="1" dirty="0" smtClean="0"/>
              <a:t>Διάρκεια:</a:t>
            </a:r>
            <a:r>
              <a:rPr lang="el-GR" sz="2000" dirty="0" smtClean="0"/>
              <a:t> 20 λεπτά</a:t>
            </a:r>
            <a:br>
              <a:rPr lang="el-GR" sz="2000" dirty="0" smtClean="0"/>
            </a:b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96655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62400" y="838200"/>
            <a:ext cx="4390571" cy="9144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FF0000"/>
                </a:solidFill>
              </a:rPr>
              <a:t>🎯</a:t>
            </a:r>
            <a:r>
              <a:rPr lang="el-GR" sz="2800" dirty="0"/>
              <a:t> </a:t>
            </a:r>
            <a:r>
              <a:rPr lang="el-GR" sz="2800" dirty="0" smtClean="0"/>
              <a:t> «</a:t>
            </a:r>
            <a:r>
              <a:rPr lang="el-GR" sz="2800" dirty="0"/>
              <a:t>Κάρτες Αξιών</a:t>
            </a:r>
            <a:r>
              <a:rPr lang="el-GR" sz="2800" dirty="0" smtClean="0"/>
              <a:t>»</a:t>
            </a:r>
            <a:endParaRPr lang="el-GR" sz="28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3505200" y="1981200"/>
            <a:ext cx="5005447" cy="3672714"/>
          </a:xfrm>
        </p:spPr>
        <p:txBody>
          <a:bodyPr>
            <a:normAutofit/>
          </a:bodyPr>
          <a:lstStyle/>
          <a:p>
            <a:r>
              <a:rPr lang="el-GR" sz="2000" b="1" dirty="0" smtClean="0"/>
              <a:t>Οδηγίες</a:t>
            </a:r>
            <a:r>
              <a:rPr lang="el-GR" sz="2000" dirty="0"/>
              <a:t>: Κυκλώστε ή σημειώστε τις 10 πιο σημαντικές αξίες για εσάς.</a:t>
            </a:r>
          </a:p>
          <a:p>
            <a:r>
              <a:rPr lang="el-GR" sz="2000" i="1" dirty="0">
                <a:solidFill>
                  <a:schemeClr val="accent1"/>
                </a:solidFill>
              </a:rPr>
              <a:t>πολύ σημαντικό</a:t>
            </a:r>
            <a:r>
              <a:rPr lang="el-GR" sz="2000" dirty="0">
                <a:solidFill>
                  <a:schemeClr val="accent1"/>
                </a:solidFill>
              </a:rPr>
              <a:t>, </a:t>
            </a:r>
            <a:endParaRPr lang="en-US" sz="2000" dirty="0">
              <a:solidFill>
                <a:schemeClr val="accent1"/>
              </a:solidFill>
            </a:endParaRPr>
          </a:p>
          <a:p>
            <a:r>
              <a:rPr lang="el-GR" sz="2000" i="1" dirty="0">
                <a:solidFill>
                  <a:schemeClr val="accent1"/>
                </a:solidFill>
              </a:rPr>
              <a:t>σημαντικό</a:t>
            </a:r>
            <a:r>
              <a:rPr lang="el-GR" sz="2000" dirty="0">
                <a:solidFill>
                  <a:schemeClr val="accent1"/>
                </a:solidFill>
              </a:rPr>
              <a:t>, </a:t>
            </a:r>
            <a:endParaRPr lang="en-US" sz="2000" dirty="0">
              <a:solidFill>
                <a:schemeClr val="accent1"/>
              </a:solidFill>
            </a:endParaRPr>
          </a:p>
          <a:p>
            <a:r>
              <a:rPr lang="el-GR" sz="2000" i="1" dirty="0">
                <a:solidFill>
                  <a:schemeClr val="accent1"/>
                </a:solidFill>
              </a:rPr>
              <a:t>όχι σημαντικό</a:t>
            </a:r>
            <a:r>
              <a:rPr lang="el-GR" sz="2000" dirty="0">
                <a:solidFill>
                  <a:schemeClr val="accent1"/>
                </a:solidFill>
              </a:rPr>
              <a:t>.</a:t>
            </a:r>
            <a:endParaRPr lang="el-GR" sz="2000" dirty="0" smtClean="0"/>
          </a:p>
          <a:p>
            <a:endParaRPr lang="el-GR" dirty="0" smtClean="0"/>
          </a:p>
          <a:p>
            <a:r>
              <a:rPr lang="el-GR" sz="2000" dirty="0"/>
              <a:t>Πώς συνδέονται οι πρώτες 3 αξίες με μια ιδανική καριέρα; </a:t>
            </a:r>
            <a:endParaRPr lang="el-GR" sz="2000" dirty="0" smtClean="0"/>
          </a:p>
          <a:p>
            <a:r>
              <a:rPr lang="el-GR" sz="2000" dirty="0" smtClean="0"/>
              <a:t>Συζητείστε </a:t>
            </a:r>
            <a:r>
              <a:rPr lang="el-GR" sz="2000" dirty="0"/>
              <a:t>σε μικρές </a:t>
            </a:r>
            <a:r>
              <a:rPr lang="el-GR" sz="2000" dirty="0" smtClean="0"/>
              <a:t>ομάδες.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761373" y="5234814"/>
            <a:ext cx="3201027" cy="838200"/>
          </a:xfrm>
        </p:spPr>
        <p:txBody>
          <a:bodyPr>
            <a:normAutofit fontScale="92500" lnSpcReduction="20000"/>
          </a:bodyPr>
          <a:lstStyle/>
          <a:p>
            <a:r>
              <a:rPr lang="el-GR" sz="2000" b="1" dirty="0" smtClean="0"/>
              <a:t>Διάρκεια</a:t>
            </a:r>
            <a:r>
              <a:rPr lang="el-GR" sz="2000" b="1" dirty="0"/>
              <a:t>:</a:t>
            </a:r>
            <a:r>
              <a:rPr lang="el-GR" sz="2000" dirty="0"/>
              <a:t> </a:t>
            </a:r>
            <a:r>
              <a:rPr lang="el-GR" sz="2000" dirty="0" smtClean="0"/>
              <a:t>15–</a:t>
            </a:r>
            <a:r>
              <a:rPr lang="en-US" sz="2000" dirty="0" smtClean="0"/>
              <a:t>20</a:t>
            </a:r>
            <a:r>
              <a:rPr lang="el-GR" sz="2000" dirty="0" smtClean="0"/>
              <a:t> </a:t>
            </a:r>
            <a:r>
              <a:rPr lang="el-GR" sz="2000" dirty="0"/>
              <a:t>λεπτά</a:t>
            </a:r>
            <a:br>
              <a:rPr lang="el-GR" sz="2000" dirty="0"/>
            </a:b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60483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603595" y="515257"/>
            <a:ext cx="2821776" cy="6705600"/>
          </a:xfrm>
        </p:spPr>
        <p:txBody>
          <a:bodyPr>
            <a:noAutofit/>
          </a:bodyPr>
          <a:lstStyle/>
          <a:p>
            <a:r>
              <a:rPr lang="el-GR" sz="1100" b="1" dirty="0"/>
              <a:t>Προσωπική ανάπτυξη &amp; μάθηση</a:t>
            </a:r>
          </a:p>
          <a:p>
            <a:r>
              <a:rPr lang="el-GR" sz="1100" dirty="0"/>
              <a:t>Μάθηση</a:t>
            </a:r>
          </a:p>
          <a:p>
            <a:r>
              <a:rPr lang="el-GR" sz="1100" dirty="0"/>
              <a:t>Δημιουργικότητα</a:t>
            </a:r>
          </a:p>
          <a:p>
            <a:r>
              <a:rPr lang="el-GR" sz="1100" dirty="0" err="1"/>
              <a:t>Αυτοβελτίωση</a:t>
            </a:r>
            <a:endParaRPr lang="el-GR" sz="1100" dirty="0"/>
          </a:p>
          <a:p>
            <a:r>
              <a:rPr lang="el-GR" sz="1100" dirty="0"/>
              <a:t>Περιέργεια</a:t>
            </a:r>
          </a:p>
          <a:p>
            <a:r>
              <a:rPr lang="el-GR" sz="1100" dirty="0"/>
              <a:t>Καινοτομία</a:t>
            </a:r>
          </a:p>
          <a:p>
            <a:r>
              <a:rPr lang="el-GR" sz="1100" dirty="0"/>
              <a:t>Σοφία</a:t>
            </a:r>
          </a:p>
          <a:p>
            <a:r>
              <a:rPr lang="el-GR" sz="1100" dirty="0"/>
              <a:t>Αυτονομία</a:t>
            </a:r>
          </a:p>
          <a:p>
            <a:r>
              <a:rPr lang="el-GR" sz="1100" b="1" dirty="0"/>
              <a:t>Σχέσεις &amp; συνεργασία</a:t>
            </a:r>
          </a:p>
          <a:p>
            <a:r>
              <a:rPr lang="el-GR" sz="1100" dirty="0"/>
              <a:t>Συνεργασία</a:t>
            </a:r>
          </a:p>
          <a:p>
            <a:r>
              <a:rPr lang="el-GR" sz="1100" dirty="0" err="1"/>
              <a:t>Ενσυναίσθηση</a:t>
            </a:r>
            <a:endParaRPr lang="el-GR" sz="1100" dirty="0"/>
          </a:p>
          <a:p>
            <a:r>
              <a:rPr lang="el-GR" sz="1100" dirty="0"/>
              <a:t>Υποστήριξη</a:t>
            </a:r>
          </a:p>
          <a:p>
            <a:r>
              <a:rPr lang="el-GR" sz="1100" dirty="0"/>
              <a:t>Σεβασμός</a:t>
            </a:r>
          </a:p>
          <a:p>
            <a:r>
              <a:rPr lang="el-GR" sz="1100" dirty="0"/>
              <a:t>Εμπιστοσύνη</a:t>
            </a:r>
          </a:p>
          <a:p>
            <a:r>
              <a:rPr lang="el-GR" sz="1100" dirty="0"/>
              <a:t>Ομαδικότητα</a:t>
            </a:r>
          </a:p>
          <a:p>
            <a:r>
              <a:rPr lang="el-GR" sz="1100" dirty="0"/>
              <a:t>Συνδεσιμότητα με τους άλλους</a:t>
            </a:r>
          </a:p>
          <a:p>
            <a:r>
              <a:rPr lang="el-GR" sz="1100" b="1" dirty="0"/>
              <a:t>Εργασιακές αξίες &amp; κίνητρα</a:t>
            </a:r>
          </a:p>
          <a:p>
            <a:r>
              <a:rPr lang="el-GR" sz="1100" dirty="0"/>
              <a:t>Επαγγελματισμός</a:t>
            </a:r>
          </a:p>
          <a:p>
            <a:r>
              <a:rPr lang="el-GR" sz="1100" dirty="0"/>
              <a:t>Επιτυχία</a:t>
            </a:r>
          </a:p>
          <a:p>
            <a:r>
              <a:rPr lang="el-GR" sz="1100" dirty="0"/>
              <a:t>Αναγνώριση</a:t>
            </a:r>
          </a:p>
          <a:p>
            <a:r>
              <a:rPr lang="el-GR" sz="1100" dirty="0"/>
              <a:t>Απόδοση</a:t>
            </a:r>
          </a:p>
          <a:p>
            <a:r>
              <a:rPr lang="el-GR" sz="1100" dirty="0"/>
              <a:t>Αποτελεσματικότητα</a:t>
            </a:r>
          </a:p>
          <a:p>
            <a:r>
              <a:rPr lang="el-GR" sz="1100" dirty="0"/>
              <a:t>Ηγεσία</a:t>
            </a:r>
          </a:p>
          <a:p>
            <a:r>
              <a:rPr lang="el-GR" sz="1100" dirty="0"/>
              <a:t>Υπευθυνότητα</a:t>
            </a:r>
          </a:p>
          <a:p>
            <a:r>
              <a:rPr lang="el-GR" sz="1100" dirty="0" smtClean="0"/>
              <a:t>Επιρροή</a:t>
            </a:r>
            <a:endParaRPr lang="el-GR" sz="11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3425371" y="533400"/>
            <a:ext cx="2365829" cy="5638800"/>
          </a:xfrm>
        </p:spPr>
        <p:txBody>
          <a:bodyPr>
            <a:normAutofit fontScale="77500" lnSpcReduction="20000"/>
          </a:bodyPr>
          <a:lstStyle/>
          <a:p>
            <a:r>
              <a:rPr lang="el-GR" sz="1700" b="1" dirty="0"/>
              <a:t>Σταθερότητα &amp; ασφάλεια</a:t>
            </a:r>
          </a:p>
          <a:p>
            <a:r>
              <a:rPr lang="el-GR" sz="1700" dirty="0"/>
              <a:t>Σταθερότητα</a:t>
            </a:r>
          </a:p>
          <a:p>
            <a:r>
              <a:rPr lang="el-GR" sz="1700" dirty="0"/>
              <a:t>Ασφάλεια εργασίας</a:t>
            </a:r>
          </a:p>
          <a:p>
            <a:r>
              <a:rPr lang="el-GR" sz="1700" dirty="0"/>
              <a:t>Οικονομική ασφάλεια</a:t>
            </a:r>
          </a:p>
          <a:p>
            <a:r>
              <a:rPr lang="el-GR" sz="1700" dirty="0" err="1"/>
              <a:t>Προβλεψιμότητα</a:t>
            </a:r>
            <a:endParaRPr lang="el-GR" sz="1700" dirty="0"/>
          </a:p>
          <a:p>
            <a:r>
              <a:rPr lang="el-GR" sz="1700" dirty="0"/>
              <a:t>Ισορροπία ζωής–εργασίας</a:t>
            </a:r>
          </a:p>
          <a:p>
            <a:r>
              <a:rPr lang="el-GR" sz="1700" b="1" dirty="0"/>
              <a:t>Ηθικές &amp; κοινωνικές αξίες</a:t>
            </a:r>
          </a:p>
          <a:p>
            <a:r>
              <a:rPr lang="el-GR" sz="1700" dirty="0"/>
              <a:t>Δικαιοσύνη</a:t>
            </a:r>
          </a:p>
          <a:p>
            <a:r>
              <a:rPr lang="el-GR" sz="1700" dirty="0"/>
              <a:t>Ισότητα</a:t>
            </a:r>
          </a:p>
          <a:p>
            <a:r>
              <a:rPr lang="el-GR" sz="1700" dirty="0"/>
              <a:t>Ειλικρίνεια</a:t>
            </a:r>
          </a:p>
          <a:p>
            <a:r>
              <a:rPr lang="el-GR" sz="1700" dirty="0"/>
              <a:t>Ακεραιότητα</a:t>
            </a:r>
          </a:p>
          <a:p>
            <a:r>
              <a:rPr lang="el-GR" sz="1700" dirty="0"/>
              <a:t>Συνεισφορά στην κοινωνία</a:t>
            </a:r>
          </a:p>
          <a:p>
            <a:r>
              <a:rPr lang="el-GR" sz="1700" dirty="0"/>
              <a:t>Προσφορά</a:t>
            </a:r>
          </a:p>
          <a:p>
            <a:r>
              <a:rPr lang="el-GR" sz="1700" dirty="0"/>
              <a:t>Περιβαλλοντική συνείδηση</a:t>
            </a:r>
          </a:p>
          <a:p>
            <a:r>
              <a:rPr lang="el-GR" sz="1700" b="1" dirty="0"/>
              <a:t>Τρόπος εργασίας &amp; καθημερινότητα</a:t>
            </a:r>
          </a:p>
          <a:p>
            <a:r>
              <a:rPr lang="el-GR" sz="1700" dirty="0"/>
              <a:t>Ποικιλία στη δουλειά</a:t>
            </a:r>
          </a:p>
          <a:p>
            <a:r>
              <a:rPr lang="el-GR" sz="1700" dirty="0"/>
              <a:t>Δομή</a:t>
            </a:r>
          </a:p>
          <a:p>
            <a:r>
              <a:rPr lang="el-GR" sz="1700" dirty="0"/>
              <a:t>Ελευθερία έκφρασης</a:t>
            </a:r>
          </a:p>
          <a:p>
            <a:r>
              <a:rPr lang="el-GR" sz="1700" dirty="0"/>
              <a:t>Ευελιξία</a:t>
            </a:r>
          </a:p>
          <a:p>
            <a:r>
              <a:rPr lang="el-GR" sz="1700" dirty="0"/>
              <a:t>Ανεξαρτησία</a:t>
            </a:r>
          </a:p>
          <a:p>
            <a:r>
              <a:rPr lang="el-GR" sz="1700" dirty="0"/>
              <a:t>Σαφείς στόχοι</a:t>
            </a:r>
          </a:p>
          <a:p>
            <a:r>
              <a:rPr lang="el-GR" sz="1700" dirty="0"/>
              <a:t>Ήρεμο περιβάλλον εργασίας</a:t>
            </a:r>
          </a:p>
          <a:p>
            <a:endParaRPr lang="el-GR" dirty="0"/>
          </a:p>
        </p:txBody>
      </p:sp>
      <p:sp>
        <p:nvSpPr>
          <p:cNvPr id="7" name="Θέση περιεχομένου 5"/>
          <p:cNvSpPr txBox="1">
            <a:spLocks/>
          </p:cNvSpPr>
          <p:nvPr/>
        </p:nvSpPr>
        <p:spPr>
          <a:xfrm>
            <a:off x="5762171" y="609600"/>
            <a:ext cx="2365829" cy="5638800"/>
          </a:xfrm>
          <a:prstGeom prst="rect">
            <a:avLst/>
          </a:prstGeom>
        </p:spPr>
        <p:txBody>
          <a:bodyPr vert="horz" lIns="182880" tIns="91440" anchor="t">
            <a:normAutofit fontScale="550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l-GR" b="1" dirty="0"/>
              <a:t>Εσωτερικές αξίες &amp; προσωπική ταυτότητα</a:t>
            </a:r>
          </a:p>
          <a:p>
            <a:r>
              <a:rPr lang="el-GR" dirty="0"/>
              <a:t>Πάθος</a:t>
            </a:r>
          </a:p>
          <a:p>
            <a:r>
              <a:rPr lang="el-GR" dirty="0"/>
              <a:t>Ανθεκτικότητα</a:t>
            </a:r>
          </a:p>
          <a:p>
            <a:r>
              <a:rPr lang="el-GR" dirty="0"/>
              <a:t>Θάρρος</a:t>
            </a:r>
          </a:p>
          <a:p>
            <a:r>
              <a:rPr lang="el-GR" dirty="0"/>
              <a:t>Αυθεντικότητα</a:t>
            </a:r>
          </a:p>
          <a:p>
            <a:r>
              <a:rPr lang="el-GR" dirty="0"/>
              <a:t>Εσωτερική ισορροπία</a:t>
            </a:r>
          </a:p>
          <a:p>
            <a:r>
              <a:rPr lang="el-GR" dirty="0"/>
              <a:t>Αυτοσεβασμός</a:t>
            </a:r>
          </a:p>
          <a:p>
            <a:r>
              <a:rPr lang="el-GR" dirty="0"/>
              <a:t>Αυτοπεποίθηση</a:t>
            </a:r>
          </a:p>
          <a:p>
            <a:r>
              <a:rPr lang="el-GR" b="1" dirty="0"/>
              <a:t>Στόχοι &amp; φιλοδοξίες</a:t>
            </a:r>
          </a:p>
          <a:p>
            <a:r>
              <a:rPr lang="el-GR" dirty="0"/>
              <a:t>Φιλοδοξία</a:t>
            </a:r>
          </a:p>
          <a:p>
            <a:r>
              <a:rPr lang="el-GR" dirty="0"/>
              <a:t>Πρόοδος</a:t>
            </a:r>
          </a:p>
          <a:p>
            <a:r>
              <a:rPr lang="el-GR" dirty="0"/>
              <a:t>Καριέρα με νόημα</a:t>
            </a:r>
          </a:p>
          <a:p>
            <a:r>
              <a:rPr lang="el-GR" dirty="0"/>
              <a:t>Επίτευξη στόχων</a:t>
            </a:r>
          </a:p>
          <a:p>
            <a:r>
              <a:rPr lang="el-GR" dirty="0"/>
              <a:t>Επιχειρηματικότητα</a:t>
            </a:r>
          </a:p>
          <a:p>
            <a:r>
              <a:rPr lang="el-GR" dirty="0"/>
              <a:t>Πρωτοβουλία</a:t>
            </a:r>
          </a:p>
          <a:p>
            <a:r>
              <a:rPr lang="el-GR" b="1" dirty="0"/>
              <a:t>Ανθρώπινες &amp; συναισθηματικές αξίες</a:t>
            </a:r>
          </a:p>
          <a:p>
            <a:r>
              <a:rPr lang="el-GR" dirty="0"/>
              <a:t>Καλοσύνη</a:t>
            </a:r>
          </a:p>
          <a:p>
            <a:r>
              <a:rPr lang="el-GR" dirty="0"/>
              <a:t>Ευγνωμοσύνη</a:t>
            </a:r>
          </a:p>
          <a:p>
            <a:r>
              <a:rPr lang="el-GR" dirty="0"/>
              <a:t>Συμπόνια</a:t>
            </a:r>
          </a:p>
          <a:p>
            <a:r>
              <a:rPr lang="el-GR" dirty="0"/>
              <a:t>Χαρά</a:t>
            </a:r>
          </a:p>
          <a:p>
            <a:r>
              <a:rPr lang="el-GR" dirty="0"/>
              <a:t>Αισθητική</a:t>
            </a:r>
          </a:p>
          <a:p>
            <a:r>
              <a:rPr lang="el-GR" dirty="0"/>
              <a:t>Αξιοπιστία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6298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Διάλλειμα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15’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465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36280" cy="105156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Στόχοι &amp; προσδοκώμενα αποτελέσματα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458200" cy="5029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sz="3300" b="1" dirty="0"/>
              <a:t>Με </a:t>
            </a:r>
            <a:r>
              <a:rPr lang="el-GR" sz="3300" b="1" dirty="0" smtClean="0"/>
              <a:t>τη λήξη του </a:t>
            </a:r>
            <a:r>
              <a:rPr lang="el-GR" sz="3300" b="1" dirty="0"/>
              <a:t>μαθήματος </a:t>
            </a:r>
            <a:endParaRPr lang="el-GR" sz="3300" b="1" dirty="0" smtClean="0"/>
          </a:p>
          <a:p>
            <a:pPr marL="0" indent="0">
              <a:buNone/>
            </a:pPr>
            <a:r>
              <a:rPr lang="el-GR" sz="3300" b="1" dirty="0" smtClean="0"/>
              <a:t>αναμένεται οι εκπαιδευόμενοι να </a:t>
            </a:r>
          </a:p>
          <a:p>
            <a:pPr marL="0" indent="0">
              <a:buNone/>
            </a:pPr>
            <a:r>
              <a:rPr lang="el-GR" sz="3300" b="1" dirty="0" smtClean="0"/>
              <a:t>είναι </a:t>
            </a:r>
            <a:r>
              <a:rPr lang="el-GR" sz="3300" b="1" dirty="0"/>
              <a:t>σε θέση να:</a:t>
            </a:r>
          </a:p>
          <a:p>
            <a:endParaRPr lang="el-GR" dirty="0" smtClean="0"/>
          </a:p>
          <a:p>
            <a:r>
              <a:rPr lang="el-GR" dirty="0" smtClean="0">
                <a:latin typeface="Comic Sans MS" panose="030F0702030302020204" pitchFamily="66" charset="0"/>
              </a:rPr>
              <a:t>Αναγνωρίζουν τις έννοιες επαγγελματικός προσανατολισμός, καθοδήγηση και συμβουλευτική</a:t>
            </a:r>
          </a:p>
          <a:p>
            <a:r>
              <a:rPr lang="el-GR" dirty="0" smtClean="0">
                <a:latin typeface="Comic Sans MS" panose="030F0702030302020204" pitchFamily="66" charset="0"/>
              </a:rPr>
              <a:t>Διερευνούν τις βασικές διαφορές μεταξύ των παραπάνω εννοιών</a:t>
            </a:r>
          </a:p>
          <a:p>
            <a:r>
              <a:rPr lang="el-GR" dirty="0" smtClean="0">
                <a:latin typeface="Comic Sans MS" panose="030F0702030302020204" pitchFamily="66" charset="0"/>
              </a:rPr>
              <a:t>Οριοθετούν τις διαστάσεις του ρόλου του εκπαιδευτή ενηλίκων σε σχέση με τις παραπάνω έννοιες</a:t>
            </a:r>
          </a:p>
          <a:p>
            <a:r>
              <a:rPr lang="el-GR" dirty="0" smtClean="0">
                <a:latin typeface="Comic Sans MS" panose="030F0702030302020204" pitchFamily="66" charset="0"/>
              </a:rPr>
              <a:t>Ενημερωθούν για τις πολιτικές και τα κίνητρα για δια βίου μάθηση και αυτοανάπτυξη</a:t>
            </a:r>
          </a:p>
          <a:p>
            <a:r>
              <a:rPr lang="el-GR" dirty="0" smtClean="0">
                <a:latin typeface="Comic Sans MS" panose="030F0702030302020204" pitchFamily="66" charset="0"/>
              </a:rPr>
              <a:t>Κατανοούν όρους όπως </a:t>
            </a:r>
            <a:r>
              <a:rPr lang="en-US" dirty="0" smtClean="0">
                <a:latin typeface="Comic Sans MS" panose="030F0702030302020204" pitchFamily="66" charset="0"/>
              </a:rPr>
              <a:t>upskilling </a:t>
            </a:r>
            <a:r>
              <a:rPr lang="el-GR" dirty="0" smtClean="0">
                <a:latin typeface="Comic Sans MS" panose="030F0702030302020204" pitchFamily="66" charset="0"/>
              </a:rPr>
              <a:t>&amp; </a:t>
            </a:r>
            <a:r>
              <a:rPr lang="en-US" dirty="0" smtClean="0">
                <a:latin typeface="Comic Sans MS" panose="030F0702030302020204" pitchFamily="66" charset="0"/>
              </a:rPr>
              <a:t>reskilling</a:t>
            </a:r>
            <a:r>
              <a:rPr lang="el-GR" dirty="0" smtClean="0">
                <a:latin typeface="Comic Sans MS" panose="030F0702030302020204" pitchFamily="66" charset="0"/>
              </a:rPr>
              <a:t> και εντοπίζουν εργαλεία και μεθόδους για την επίτευξη αυτών</a:t>
            </a:r>
          </a:p>
          <a:p>
            <a:endParaRPr lang="el-GR" i="1" dirty="0" smtClean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152400"/>
            <a:ext cx="1792286" cy="17922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9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7"/>
          <a:stretch/>
        </p:blipFill>
        <p:spPr bwMode="auto">
          <a:xfrm>
            <a:off x="1524000" y="2057402"/>
            <a:ext cx="5867400" cy="35711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653324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0000"/>
                </a:solidFill>
              </a:rPr>
              <a:t>Επαγγελματικός προσανατολισμός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0" y="614653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002060"/>
                </a:solidFill>
              </a:rPr>
              <a:t>Καθοδήγηση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1358709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r>
              <a:rPr lang="el-GR" b="1" dirty="0" smtClean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υμβουλευτική</a:t>
            </a:r>
            <a:endParaRPr lang="en-US" b="1" dirty="0">
              <a:solidFill>
                <a:srgbClr val="1C1C1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093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657031"/>
              </p:ext>
            </p:extLst>
          </p:nvPr>
        </p:nvGraphicFramePr>
        <p:xfrm>
          <a:off x="76202" y="228598"/>
          <a:ext cx="8915399" cy="6700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8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5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1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ΕΝΝΟΙΑ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ΟΡΙΣΜΟΣ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ΟΦΕΛΗ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0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Επαγγελματικός 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 smtClean="0">
                          <a:effectLst/>
                        </a:rPr>
                        <a:t>Προσανατολισμός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Career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Guidance)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Η διαδικασία καθοδήγησης των ατόμων για την </a:t>
                      </a:r>
                      <a:r>
                        <a:rPr lang="el-GR" sz="1300" dirty="0" smtClean="0">
                          <a:effectLst/>
                        </a:rPr>
                        <a:t>κατανόηση </a:t>
                      </a:r>
                      <a:r>
                        <a:rPr lang="el-GR" sz="1300" dirty="0">
                          <a:effectLst/>
                        </a:rPr>
                        <a:t>των επαγγελματικών επιλογών, τη λήψη </a:t>
                      </a:r>
                      <a:r>
                        <a:rPr lang="el-GR" sz="1300" dirty="0" smtClean="0">
                          <a:effectLst/>
                        </a:rPr>
                        <a:t>αποφάσεων </a:t>
                      </a:r>
                      <a:r>
                        <a:rPr lang="el-GR" sz="1300" dirty="0">
                          <a:effectLst/>
                        </a:rPr>
                        <a:t>καριέρας και τη σχεδίαση </a:t>
                      </a:r>
                      <a:r>
                        <a:rPr lang="el-GR" sz="1300" dirty="0" smtClean="0">
                          <a:effectLst/>
                        </a:rPr>
                        <a:t>επαγγελματικής πορείας</a:t>
                      </a:r>
                      <a:r>
                        <a:rPr lang="el-GR" sz="1300" dirty="0">
                          <a:effectLst/>
                        </a:rPr>
                        <a:t>. </a:t>
                      </a:r>
                      <a:endParaRPr lang="en-US" sz="13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Εστιάζει στη λήψη επαγγελματικών αποφάσεων και στη </a:t>
                      </a:r>
                      <a:r>
                        <a:rPr lang="el-GR" sz="1300" dirty="0" smtClean="0">
                          <a:effectLst/>
                        </a:rPr>
                        <a:t>σχεδίαση καριέρας</a:t>
                      </a:r>
                      <a:r>
                        <a:rPr lang="el-GR" sz="1300" dirty="0">
                          <a:effectLst/>
                        </a:rPr>
                        <a:t>, παρέχοντας πληροφορίες </a:t>
                      </a:r>
                      <a:r>
                        <a:rPr lang="el-GR" sz="1300" dirty="0" smtClean="0">
                          <a:effectLst/>
                        </a:rPr>
                        <a:t>και</a:t>
                      </a:r>
                      <a:r>
                        <a:rPr lang="el-GR" sz="1300" baseline="0" dirty="0" smtClean="0">
                          <a:effectLst/>
                        </a:rPr>
                        <a:t> </a:t>
                      </a:r>
                      <a:r>
                        <a:rPr lang="el-GR" sz="1300" dirty="0" smtClean="0">
                          <a:effectLst/>
                        </a:rPr>
                        <a:t>καθοδήγηση </a:t>
                      </a:r>
                      <a:r>
                        <a:rPr lang="el-GR" sz="1300" dirty="0">
                          <a:effectLst/>
                        </a:rPr>
                        <a:t>για </a:t>
                      </a:r>
                      <a:r>
                        <a:rPr lang="el-GR" sz="1300" dirty="0" smtClean="0">
                          <a:effectLst/>
                        </a:rPr>
                        <a:t>επιλογές </a:t>
                      </a:r>
                      <a:r>
                        <a:rPr lang="el-GR" sz="1300" dirty="0">
                          <a:effectLst/>
                        </a:rPr>
                        <a:t>σταδιοδρομίας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Βοηθά </a:t>
                      </a:r>
                      <a:r>
                        <a:rPr lang="el-GR" sz="1300" dirty="0">
                          <a:effectLst/>
                        </a:rPr>
                        <a:t>τα άτομα να </a:t>
                      </a:r>
                      <a:r>
                        <a:rPr lang="el-GR" sz="1300" dirty="0" smtClean="0">
                          <a:effectLst/>
                        </a:rPr>
                        <a:t>κατανοήσουν</a:t>
                      </a:r>
                      <a:r>
                        <a:rPr lang="el-GR" sz="1300" baseline="0" dirty="0" smtClean="0">
                          <a:effectLst/>
                        </a:rPr>
                        <a:t> </a:t>
                      </a:r>
                      <a:r>
                        <a:rPr lang="el-GR" sz="1300" dirty="0" smtClean="0">
                          <a:effectLst/>
                        </a:rPr>
                        <a:t>καλύτερα </a:t>
                      </a:r>
                      <a:r>
                        <a:rPr lang="el-GR" sz="1300" dirty="0">
                          <a:effectLst/>
                        </a:rPr>
                        <a:t>τις επαγγελματικές τους </a:t>
                      </a:r>
                      <a:r>
                        <a:rPr lang="el-GR" sz="1300" dirty="0" smtClean="0">
                          <a:effectLst/>
                        </a:rPr>
                        <a:t>δυνατότητες</a:t>
                      </a:r>
                      <a:endParaRPr lang="en-US" sz="1300" dirty="0">
                        <a:effectLst/>
                      </a:endParaRPr>
                    </a:p>
                    <a:p>
                      <a:pPr marL="285750" lvl="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Παρέχει </a:t>
                      </a:r>
                      <a:r>
                        <a:rPr lang="el-GR" sz="1300" dirty="0">
                          <a:effectLst/>
                        </a:rPr>
                        <a:t>πληροφορίες για </a:t>
                      </a:r>
                      <a:r>
                        <a:rPr lang="el-GR" sz="1300" dirty="0" smtClean="0">
                          <a:effectLst/>
                        </a:rPr>
                        <a:t>διαφορετικές </a:t>
                      </a:r>
                      <a:r>
                        <a:rPr lang="el-GR" sz="1300" dirty="0">
                          <a:effectLst/>
                        </a:rPr>
                        <a:t>καριέρες </a:t>
                      </a:r>
                      <a:r>
                        <a:rPr lang="el-GR" sz="1300" dirty="0" smtClean="0">
                          <a:effectLst/>
                        </a:rPr>
                        <a:t>και </a:t>
                      </a:r>
                      <a:r>
                        <a:rPr lang="el-GR" sz="1300" dirty="0">
                          <a:effectLst/>
                        </a:rPr>
                        <a:t>ευκαιρίες εκπαίδευσης.</a:t>
                      </a:r>
                      <a:endParaRPr lang="en-US" sz="1300" dirty="0">
                        <a:effectLst/>
                      </a:endParaRPr>
                    </a:p>
                    <a:p>
                      <a:pPr marL="285750" lvl="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Διευκολύνει </a:t>
                      </a:r>
                      <a:r>
                        <a:rPr lang="el-GR" sz="1300" dirty="0">
                          <a:effectLst/>
                        </a:rPr>
                        <a:t>τη μακροπρόθεσμη </a:t>
                      </a:r>
                      <a:endParaRPr lang="en-US" sz="1300" dirty="0">
                        <a:effectLst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300" baseline="0" dirty="0" smtClean="0">
                          <a:effectLst/>
                        </a:rPr>
                        <a:t>    </a:t>
                      </a:r>
                      <a:r>
                        <a:rPr lang="el-GR" sz="1300" baseline="0" dirty="0" smtClean="0">
                          <a:effectLst/>
                        </a:rPr>
                        <a:t> λ</a:t>
                      </a:r>
                      <a:r>
                        <a:rPr lang="el-GR" sz="1300" dirty="0" smtClean="0">
                          <a:effectLst/>
                        </a:rPr>
                        <a:t>ήψη </a:t>
                      </a:r>
                      <a:r>
                        <a:rPr lang="el-GR" sz="1300" dirty="0">
                          <a:effectLst/>
                        </a:rPr>
                        <a:t>αποφάσεων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Καθοδήγηση 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(Coaching)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Μια συνεργατική διαδικασία ανάπτυξης δεξιοτήτων </a:t>
                      </a:r>
                      <a:r>
                        <a:rPr lang="el-GR" sz="1300" dirty="0" smtClean="0">
                          <a:effectLst/>
                        </a:rPr>
                        <a:t>και </a:t>
                      </a:r>
                      <a:r>
                        <a:rPr lang="el-GR" sz="1300" dirty="0">
                          <a:effectLst/>
                        </a:rPr>
                        <a:t>επίτευξης στόχων μέσω ατομικής </a:t>
                      </a:r>
                      <a:r>
                        <a:rPr lang="el-GR" sz="1300" dirty="0" smtClean="0">
                          <a:effectLst/>
                        </a:rPr>
                        <a:t>καθοδήγησης, με στόχο την </a:t>
                      </a:r>
                      <a:r>
                        <a:rPr lang="el-GR" sz="1300" dirty="0">
                          <a:effectLst/>
                        </a:rPr>
                        <a:t>προσωπική και επαγγελματική βελτίωση.   </a:t>
                      </a:r>
                      <a:endParaRPr lang="en-US" sz="13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Εστιάζει στην ανάπτυξη συγκεκριμένων δεξιοτήτων και </a:t>
                      </a:r>
                      <a:r>
                        <a:rPr lang="el-GR" sz="1300" dirty="0" smtClean="0">
                          <a:effectLst/>
                        </a:rPr>
                        <a:t>στην </a:t>
                      </a:r>
                      <a:r>
                        <a:rPr lang="el-GR" sz="1300" dirty="0">
                          <a:effectLst/>
                        </a:rPr>
                        <a:t>επίτευξη στόχων μέσα από πρακτική </a:t>
                      </a:r>
                      <a:r>
                        <a:rPr lang="el-GR" sz="1300" dirty="0" smtClean="0">
                          <a:effectLst/>
                        </a:rPr>
                        <a:t>καθοδήγηση και </a:t>
                      </a:r>
                      <a:r>
                        <a:rPr lang="el-GR" sz="1300" dirty="0">
                          <a:effectLst/>
                        </a:rPr>
                        <a:t>ανατροφοδότηση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Ενισχύει </a:t>
                      </a:r>
                      <a:r>
                        <a:rPr lang="el-GR" sz="1300" dirty="0">
                          <a:effectLst/>
                        </a:rPr>
                        <a:t>την απόδοση και τις </a:t>
                      </a:r>
                      <a:r>
                        <a:rPr lang="el-GR" sz="1300" dirty="0" smtClean="0">
                          <a:effectLst/>
                        </a:rPr>
                        <a:t>δεξιότητες </a:t>
                      </a:r>
                      <a:r>
                        <a:rPr lang="el-GR" sz="1300" dirty="0">
                          <a:effectLst/>
                        </a:rPr>
                        <a:t>στοχευμένα.</a:t>
                      </a:r>
                      <a:endParaRPr lang="en-US" sz="1300" dirty="0">
                        <a:effectLst/>
                      </a:endParaRPr>
                    </a:p>
                    <a:p>
                      <a:pPr marL="285750" lvl="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Αναπτύσσει </a:t>
                      </a:r>
                      <a:r>
                        <a:rPr lang="el-GR" sz="1300" dirty="0">
                          <a:effectLst/>
                        </a:rPr>
                        <a:t>την </a:t>
                      </a:r>
                      <a:r>
                        <a:rPr lang="el-GR" sz="1300" dirty="0" smtClean="0">
                          <a:effectLst/>
                        </a:rPr>
                        <a:t>αυτοπεποίθηση και </a:t>
                      </a:r>
                      <a:r>
                        <a:rPr lang="el-GR" sz="1300" dirty="0">
                          <a:effectLst/>
                        </a:rPr>
                        <a:t>τη δημιουργική σκέψη.</a:t>
                      </a:r>
                      <a:endParaRPr lang="en-US" sz="1300" dirty="0">
                        <a:effectLst/>
                      </a:endParaRPr>
                    </a:p>
                    <a:p>
                      <a:pPr marL="285750" lvl="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Παρέχει </a:t>
                      </a:r>
                      <a:r>
                        <a:rPr lang="el-GR" sz="1300" dirty="0">
                          <a:effectLst/>
                        </a:rPr>
                        <a:t>συνεχή ανατροφοδότηση </a:t>
                      </a:r>
                      <a:r>
                        <a:rPr lang="el-GR" sz="1300" dirty="0" smtClean="0">
                          <a:effectLst/>
                        </a:rPr>
                        <a:t>και </a:t>
                      </a:r>
                      <a:r>
                        <a:rPr lang="el-GR" sz="1300" dirty="0">
                          <a:effectLst/>
                        </a:rPr>
                        <a:t>πρακτική καθοδήγηση </a:t>
                      </a:r>
                      <a:r>
                        <a:rPr lang="el-GR" sz="1300" dirty="0" smtClean="0">
                          <a:effectLst/>
                        </a:rPr>
                        <a:t>για </a:t>
                      </a:r>
                      <a:r>
                        <a:rPr lang="el-GR" sz="1300" dirty="0">
                          <a:effectLst/>
                        </a:rPr>
                        <a:t>βελτίωση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44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Συμβουλευτική </a:t>
                      </a:r>
                      <a:endParaRPr lang="en-US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(Counseling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Μια υποστηρικτική διαδικασία με σκοπό </a:t>
                      </a:r>
                      <a:r>
                        <a:rPr lang="el-GR" sz="1300" dirty="0" smtClean="0">
                          <a:effectLst/>
                        </a:rPr>
                        <a:t>την </a:t>
                      </a:r>
                      <a:r>
                        <a:rPr lang="el-GR" sz="1300" dirty="0">
                          <a:effectLst/>
                        </a:rPr>
                        <a:t>αντιμετώπιση προσωπικών, </a:t>
                      </a:r>
                      <a:endParaRPr lang="en-US" sz="13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επαγγελματικών ή ψυχολογικών δυσκολιών, μέσω της </a:t>
                      </a:r>
                      <a:r>
                        <a:rPr lang="el-GR" sz="1300" dirty="0" smtClean="0">
                          <a:effectLst/>
                        </a:rPr>
                        <a:t>αυτογνωσίας </a:t>
                      </a:r>
                      <a:r>
                        <a:rPr lang="el-GR" sz="1300" dirty="0">
                          <a:effectLst/>
                        </a:rPr>
                        <a:t>και της ανάλυσης προβλημάτων</a:t>
                      </a:r>
                      <a:endParaRPr lang="en-US" sz="13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300" dirty="0">
                          <a:effectLst/>
                        </a:rPr>
                        <a:t>Εστιάζει στην αντιμετώπιση προσωπικών και </a:t>
                      </a:r>
                      <a:r>
                        <a:rPr lang="el-GR" sz="1300" dirty="0" smtClean="0">
                          <a:effectLst/>
                        </a:rPr>
                        <a:t>ψυχολογικών </a:t>
                      </a:r>
                      <a:r>
                        <a:rPr lang="el-GR" sz="1300" dirty="0">
                          <a:effectLst/>
                        </a:rPr>
                        <a:t>προβλημάτων που επηρεάζουν το </a:t>
                      </a:r>
                      <a:r>
                        <a:rPr lang="el-GR" sz="1300" dirty="0" smtClean="0">
                          <a:effectLst/>
                        </a:rPr>
                        <a:t>άτομο</a:t>
                      </a:r>
                      <a:r>
                        <a:rPr lang="el-GR" sz="1300" dirty="0">
                          <a:effectLst/>
                        </a:rPr>
                        <a:t>, μέσω της ψυχολογικής υποστήριξης</a:t>
                      </a:r>
                      <a:r>
                        <a:rPr lang="el-GR" sz="1300" dirty="0" smtClean="0">
                          <a:effectLst/>
                        </a:rPr>
                        <a:t>.</a:t>
                      </a:r>
                      <a:endParaRPr lang="en-US" sz="1300" dirty="0">
                        <a:effectLst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Βοηθά </a:t>
                      </a:r>
                      <a:r>
                        <a:rPr lang="el-GR" sz="1300" dirty="0">
                          <a:effectLst/>
                        </a:rPr>
                        <a:t>στην επίλυση προσωπικών και συναισθηματικών ζητημάτων που </a:t>
                      </a:r>
                      <a:r>
                        <a:rPr lang="el-GR" sz="1300" dirty="0" smtClean="0">
                          <a:effectLst/>
                        </a:rPr>
                        <a:t>επηρεάζουν </a:t>
                      </a:r>
                      <a:r>
                        <a:rPr lang="el-GR" sz="1300" dirty="0">
                          <a:effectLst/>
                        </a:rPr>
                        <a:t>την εργασία.</a:t>
                      </a:r>
                      <a:endParaRPr lang="en-US" sz="1300" dirty="0">
                        <a:effectLst/>
                      </a:endParaRPr>
                    </a:p>
                    <a:p>
                      <a:pPr marL="285750" lvl="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Παρέχει </a:t>
                      </a:r>
                      <a:r>
                        <a:rPr lang="el-GR" sz="1300" dirty="0">
                          <a:effectLst/>
                        </a:rPr>
                        <a:t>χώρο για αυτογνωσία και </a:t>
                      </a:r>
                      <a:r>
                        <a:rPr lang="el-GR" sz="1300" dirty="0" smtClean="0">
                          <a:effectLst/>
                        </a:rPr>
                        <a:t>ψυχολογική </a:t>
                      </a:r>
                      <a:r>
                        <a:rPr lang="el-GR" sz="1300" dirty="0">
                          <a:effectLst/>
                        </a:rPr>
                        <a:t>υποστήριξη.</a:t>
                      </a:r>
                      <a:endParaRPr lang="en-US" sz="1300" dirty="0">
                        <a:effectLst/>
                      </a:endParaRPr>
                    </a:p>
                    <a:p>
                      <a:pPr marL="285750" lvl="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l-GR" sz="1300" dirty="0" smtClean="0">
                          <a:effectLst/>
                        </a:rPr>
                        <a:t>Ανακουφίζει </a:t>
                      </a:r>
                      <a:r>
                        <a:rPr lang="el-GR" sz="1300" dirty="0">
                          <a:effectLst/>
                        </a:rPr>
                        <a:t>από το άγχος και την </a:t>
                      </a:r>
                      <a:endParaRPr lang="en-US" sz="1300" dirty="0">
                        <a:effectLst/>
                      </a:endParaRPr>
                    </a:p>
                    <a:p>
                      <a:pPr marL="2159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l-GR" sz="1300" dirty="0" smtClean="0">
                          <a:effectLst/>
                        </a:rPr>
                        <a:t>    ένταση</a:t>
                      </a:r>
                      <a:r>
                        <a:rPr lang="el-GR" sz="1300" dirty="0">
                          <a:effectLst/>
                        </a:rPr>
                        <a:t>. </a:t>
                      </a:r>
                      <a:endParaRPr lang="en-US" sz="1300" dirty="0">
                        <a:effectLst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l-GR" sz="1300" dirty="0">
                          <a:effectLst/>
                        </a:rPr>
                        <a:t> </a:t>
                      </a:r>
                      <a:endParaRPr lang="en-US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90" marR="59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88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700" y="4724401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Ποια διαδικασία/έννοια περιγράφει το έντυπό σας;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Κάντε μια σύντομη παρουσίαση στην ολομέλεια, της έννοιας και του παραδείγματος</a:t>
            </a:r>
            <a:endParaRPr lang="en-US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62100"/>
            <a:ext cx="4343400" cy="3501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10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418" y="2670048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el-GR" sz="3200" b="1" dirty="0" smtClean="0"/>
              <a:t>Αυτογνωσία</a:t>
            </a:r>
          </a:p>
          <a:p>
            <a:pPr marL="0" indent="0">
              <a:buNone/>
            </a:pPr>
            <a:r>
              <a:rPr lang="el-GR" dirty="0" smtClean="0"/>
              <a:t>	 	– </a:t>
            </a:r>
            <a:r>
              <a:rPr lang="el-GR" sz="3200" b="1" dirty="0"/>
              <a:t>Πληροφόρηση</a:t>
            </a:r>
            <a:r>
              <a:rPr lang="el-GR" dirty="0"/>
              <a:t> </a:t>
            </a:r>
            <a:endParaRPr lang="el-GR" dirty="0" smtClean="0"/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smtClean="0"/>
              <a:t>				– </a:t>
            </a:r>
            <a:r>
              <a:rPr lang="el-GR" sz="3200" b="1" dirty="0" smtClean="0"/>
              <a:t>Απόφαση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72252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466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Upskilling (Αναβάθμιση Δεξιοτήτων</a:t>
            </a:r>
            <a:r>
              <a:rPr lang="el-G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l-G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E</a:t>
            </a:r>
            <a:r>
              <a:rPr lang="el-GR" dirty="0" smtClean="0"/>
              <a:t>νίσχυση </a:t>
            </a:r>
            <a:r>
              <a:rPr lang="el-GR" dirty="0"/>
              <a:t>ή </a:t>
            </a:r>
            <a:r>
              <a:rPr lang="el-GR" dirty="0" smtClean="0"/>
              <a:t>αναβάθμιση </a:t>
            </a:r>
            <a:r>
              <a:rPr lang="el-GR" u="sng" dirty="0" smtClean="0"/>
              <a:t>υφιστάμενων</a:t>
            </a:r>
            <a:r>
              <a:rPr lang="el-GR" dirty="0" smtClean="0"/>
              <a:t> </a:t>
            </a:r>
            <a:r>
              <a:rPr lang="el-GR" dirty="0"/>
              <a:t>δεξιοτήτων ενός ατόμου, ώστε να ανταποκρίνεται καλύτερα στις εξελισσόμενες απαιτήσεις του ίδιου επαγγελματικού ρόλου ή τομέα.  </a:t>
            </a:r>
          </a:p>
          <a:p>
            <a:pPr marL="0" indent="0">
              <a:buNone/>
            </a:pPr>
            <a:endParaRPr lang="el-GR" b="1" u="sng" dirty="0" smtClean="0"/>
          </a:p>
          <a:p>
            <a:pPr marL="0" indent="0">
              <a:buNone/>
            </a:pPr>
            <a:r>
              <a:rPr lang="el-GR" b="1" u="sng" dirty="0" smtClean="0"/>
              <a:t>Στόχος</a:t>
            </a:r>
            <a:r>
              <a:rPr lang="el-GR" dirty="0" smtClean="0"/>
              <a:t>: </a:t>
            </a:r>
            <a:r>
              <a:rPr lang="el-GR" dirty="0"/>
              <a:t>Να γίνει πιο αποτελεσματικός και παραγωγικός στο τρέχον επαγγελματικό του περιβάλλον.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l-GR" sz="2600" b="1" u="sng" dirty="0" smtClean="0"/>
              <a:t>Παραδείγματα</a:t>
            </a:r>
            <a:r>
              <a:rPr lang="el-GR" sz="2600" dirty="0" smtClean="0"/>
              <a:t>:</a:t>
            </a:r>
            <a:endParaRPr lang="el-GR" sz="2600" dirty="0"/>
          </a:p>
          <a:p>
            <a:r>
              <a:rPr lang="el-GR" sz="2600" dirty="0" smtClean="0"/>
              <a:t>Ένας </a:t>
            </a:r>
            <a:r>
              <a:rPr lang="el-GR" sz="2600" dirty="0"/>
              <a:t>δάσκαλος που μαθαίνει να χρησιμοποιεί εκπαιδευτικές πλατφόρμες για </a:t>
            </a:r>
            <a:r>
              <a:rPr lang="el-GR" sz="2600" dirty="0" smtClean="0"/>
              <a:t>τη</a:t>
            </a:r>
            <a:r>
              <a:rPr lang="el-GR" sz="2600" dirty="0"/>
              <a:t>ν</a:t>
            </a:r>
            <a:r>
              <a:rPr lang="el-GR" sz="2600" dirty="0" smtClean="0"/>
              <a:t> εξ αποστάσεως διδασκαλία.</a:t>
            </a:r>
            <a:endParaRPr lang="el-GR" sz="2600" dirty="0"/>
          </a:p>
          <a:p>
            <a:r>
              <a:rPr lang="el-GR" sz="2600" dirty="0" smtClean="0"/>
              <a:t>Ένας </a:t>
            </a:r>
            <a:r>
              <a:rPr lang="el-GR" sz="2600" dirty="0"/>
              <a:t>προγραμματιστής που εκπαιδεύεται σε μια νέα γλώσσα προγραμματισμού που σχετίζεται με τον τομέα του.</a:t>
            </a:r>
          </a:p>
          <a:p>
            <a:pPr marL="0" indent="0">
              <a:buNone/>
            </a:pPr>
            <a:endParaRPr lang="el-GR" u="sng" dirty="0" smtClean="0"/>
          </a:p>
          <a:p>
            <a:pPr marL="0" indent="0">
              <a:buNone/>
            </a:pPr>
            <a:r>
              <a:rPr lang="el-GR" b="1" u="sng" dirty="0" smtClean="0"/>
              <a:t>Χρήση:</a:t>
            </a:r>
            <a:r>
              <a:rPr lang="el-GR" dirty="0" smtClean="0"/>
              <a:t> Το </a:t>
            </a:r>
            <a:r>
              <a:rPr lang="el-GR" dirty="0"/>
              <a:t>upskilling εφαρμόζεται συνήθως σε περιπτώσεις όπου η τεχνολογία, οι διαδικασίες ή οι απαιτήσεις του επαγγέλματος εξελίσσονται.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0352"/>
            <a:ext cx="8610600" cy="61752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Reskilling (</a:t>
            </a:r>
            <a:r>
              <a:rPr lang="el-G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Επανακατάρτιση Δεξιοτήτων)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l-GR" dirty="0"/>
              <a:t>Ε</a:t>
            </a:r>
            <a:r>
              <a:rPr lang="el-GR" dirty="0" smtClean="0"/>
              <a:t>κμάθηση </a:t>
            </a:r>
            <a:r>
              <a:rPr lang="el-GR" u="sng" dirty="0" smtClean="0"/>
              <a:t>νέων </a:t>
            </a:r>
            <a:r>
              <a:rPr lang="el-GR" u="sng" dirty="0"/>
              <a:t>δεξιοτήτων </a:t>
            </a:r>
            <a:r>
              <a:rPr lang="el-GR" dirty="0"/>
              <a:t>που απαιτούνται για έναν διαφορετικό επαγγελματικό ρόλο ή τομέα</a:t>
            </a:r>
            <a:r>
              <a:rPr lang="el-GR" dirty="0" smtClean="0"/>
              <a:t>.</a:t>
            </a:r>
          </a:p>
          <a:p>
            <a:pPr marL="0" indent="0" algn="ctr">
              <a:buNone/>
            </a:pPr>
            <a:r>
              <a:rPr lang="el-GR" dirty="0" smtClean="0"/>
              <a:t>  </a:t>
            </a:r>
            <a:endParaRPr lang="el-GR" dirty="0"/>
          </a:p>
          <a:p>
            <a:pPr marL="0" indent="0">
              <a:buNone/>
            </a:pPr>
            <a:r>
              <a:rPr lang="el-GR" b="1" u="sng" dirty="0" smtClean="0"/>
              <a:t>Στόχος</a:t>
            </a:r>
            <a:r>
              <a:rPr lang="el-GR" dirty="0" smtClean="0"/>
              <a:t>: Να </a:t>
            </a:r>
            <a:r>
              <a:rPr lang="el-GR" dirty="0"/>
              <a:t>αποκτήσει το άτομο ικανότητες για μια νέα θέση εργασίας, συνήθως λόγω αλλαγών στην αγορά εργασίας ή στις επαγγελματικές του προτιμήσεις</a:t>
            </a:r>
            <a:r>
              <a:rPr lang="el-GR" dirty="0" smtClean="0"/>
              <a:t>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u="sng" dirty="0" smtClean="0"/>
              <a:t>Παραδείγματα:</a:t>
            </a:r>
            <a:endParaRPr lang="el-GR" b="1" u="sng" dirty="0"/>
          </a:p>
          <a:p>
            <a:r>
              <a:rPr lang="el-GR" sz="2600" dirty="0" smtClean="0"/>
              <a:t>Ένας </a:t>
            </a:r>
            <a:r>
              <a:rPr lang="el-GR" sz="2600" dirty="0"/>
              <a:t>εργάτης σε εργοστάσιο που εκπαιδεύεται </a:t>
            </a:r>
            <a:r>
              <a:rPr lang="el-GR" sz="2600" dirty="0" smtClean="0"/>
              <a:t>για να αναλάβει μια νέα θέση ως </a:t>
            </a:r>
            <a:r>
              <a:rPr lang="el-GR" sz="2600" dirty="0"/>
              <a:t>τεχνικός ρομποτικών </a:t>
            </a:r>
            <a:r>
              <a:rPr lang="el-GR" sz="2600" dirty="0" smtClean="0"/>
              <a:t>συστημάτων, </a:t>
            </a:r>
            <a:r>
              <a:rPr lang="el-GR" sz="2600" dirty="0"/>
              <a:t>λόγω αυτοματοποίησης.</a:t>
            </a:r>
          </a:p>
          <a:p>
            <a:r>
              <a:rPr lang="el-GR" sz="2600" dirty="0" smtClean="0"/>
              <a:t>Ένας </a:t>
            </a:r>
            <a:r>
              <a:rPr lang="el-GR" sz="2600" dirty="0"/>
              <a:t>επαγγελματίας στον τουριστικό τομέα που </a:t>
            </a:r>
            <a:r>
              <a:rPr lang="el-GR" sz="2600" dirty="0" smtClean="0"/>
              <a:t>αποκτά νέες δεξιότητες </a:t>
            </a:r>
            <a:r>
              <a:rPr lang="el-GR" sz="2600" dirty="0"/>
              <a:t>στον τομέα </a:t>
            </a:r>
            <a:r>
              <a:rPr lang="el-GR" sz="2600" dirty="0" smtClean="0"/>
              <a:t>του μάρκετινγκ για να εργαστεί σε μια διαφημιστική εταιρεία.</a:t>
            </a:r>
          </a:p>
          <a:p>
            <a:endParaRPr lang="el-GR" sz="2600" dirty="0"/>
          </a:p>
          <a:p>
            <a:pPr marL="0" indent="0">
              <a:buNone/>
            </a:pPr>
            <a:r>
              <a:rPr lang="el-GR" b="1" u="sng" dirty="0" smtClean="0"/>
              <a:t>Χρήση:</a:t>
            </a:r>
            <a:r>
              <a:rPr lang="el-GR" dirty="0" smtClean="0"/>
              <a:t>Το </a:t>
            </a:r>
            <a:r>
              <a:rPr lang="el-GR" dirty="0"/>
              <a:t>reskilling εφαρμόζεται σε περιπτώσεις όπου το υπάρχον επάγγελμα έχει μειωμένη ζήτηση ή το άτομο επιδιώκει αλλαγή καριέρας.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1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260" y="54864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700" dirty="0">
                <a:solidFill>
                  <a:srgbClr val="002060"/>
                </a:solidFill>
              </a:rPr>
              <a:t>Και τα δύο είναι ζωτικής σημασίας σε μια αγορά που εξελίσσεται συνεχώς.</a:t>
            </a:r>
            <a:r>
              <a:rPr lang="el-GR" dirty="0">
                <a:solidFill>
                  <a:srgbClr val="002060"/>
                </a:solidFill>
              </a:rPr>
              <a:t/>
            </a:r>
            <a:br>
              <a:rPr lang="el-GR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3307080" cy="43403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l-G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Upskilling</a:t>
            </a:r>
            <a:r>
              <a:rPr lang="el-GR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dirty="0" smtClean="0"/>
              <a:t>Βελτίωση </a:t>
            </a:r>
            <a:r>
              <a:rPr lang="el-GR" dirty="0"/>
              <a:t>δεξιοτήτων για την εξέλιξη στον ίδιο ρόλο ή τομέα.  </a:t>
            </a:r>
          </a:p>
          <a:p>
            <a:r>
              <a:rPr lang="el-GR" dirty="0"/>
              <a:t>Ε</a:t>
            </a:r>
            <a:r>
              <a:rPr lang="el-GR" dirty="0" smtClean="0"/>
              <a:t>ξέλιξη </a:t>
            </a:r>
            <a:r>
              <a:rPr lang="el-GR" dirty="0"/>
              <a:t>μέσα στο υπάρχον επαγγελματικό </a:t>
            </a:r>
            <a:r>
              <a:rPr lang="el-GR" dirty="0" smtClean="0"/>
              <a:t>πλαίσιο</a:t>
            </a:r>
            <a:endParaRPr lang="el-GR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5800" y="609600"/>
            <a:ext cx="3733800" cy="4187952"/>
          </a:xfrm>
          <a:prstGeom prst="rect">
            <a:avLst/>
          </a:prstGeom>
        </p:spPr>
        <p:txBody>
          <a:bodyPr vert="horz" lIns="182880" tIns="91440">
            <a:normAutofit fontScale="92500" lnSpcReduction="1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l-GR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Reskilling </a:t>
            </a:r>
          </a:p>
          <a:p>
            <a:r>
              <a:rPr lang="el-GR" sz="3000" dirty="0" smtClean="0"/>
              <a:t>Απόκτηση νέων δεξιοτήτων για τη μετάβαση σε διαφορετικό ρόλο ή τομέα.</a:t>
            </a:r>
          </a:p>
          <a:p>
            <a:r>
              <a:rPr lang="el-GR" sz="3000" dirty="0"/>
              <a:t>Μ</a:t>
            </a:r>
            <a:r>
              <a:rPr lang="el-GR" sz="3000" dirty="0" smtClean="0"/>
              <a:t>ετακίνηση σε ένα νέο επαγγελματικό πεδίο.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2277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21063" y="530352"/>
            <a:ext cx="8183880" cy="917448"/>
          </a:xfrm>
        </p:spPr>
        <p:txBody>
          <a:bodyPr>
            <a:normAutofit/>
          </a:bodyPr>
          <a:lstStyle/>
          <a:p>
            <a:r>
              <a:rPr lang="el-GR" dirty="0"/>
              <a:t>Μεταβιβάσιμες </a:t>
            </a:r>
            <a:r>
              <a:rPr lang="el-GR" dirty="0" smtClean="0"/>
              <a:t>δεξιότητες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21063" y="1752600"/>
            <a:ext cx="8183880" cy="4568952"/>
          </a:xfrm>
        </p:spPr>
        <p:txBody>
          <a:bodyPr>
            <a:normAutofit fontScale="47500" lnSpcReduction="20000"/>
          </a:bodyPr>
          <a:lstStyle/>
          <a:p>
            <a:r>
              <a:rPr lang="el-GR" sz="4200" dirty="0" smtClean="0"/>
              <a:t>Οι </a:t>
            </a:r>
            <a:r>
              <a:rPr lang="el-GR" sz="4200" b="1" i="1" dirty="0"/>
              <a:t>μεταβιβάσιμες δεξιότητες</a:t>
            </a:r>
            <a:r>
              <a:rPr lang="el-GR" sz="4200" b="1" dirty="0"/>
              <a:t> </a:t>
            </a:r>
            <a:r>
              <a:rPr lang="el-GR" sz="4200" dirty="0"/>
              <a:t>είναι ικανότητες που μπορούν να χρησιμοποιηθούν σε πολλαπλά επαγγελματικά περιβάλλοντα, ανεξάρτητα από τον κλάδο ή τη θέση εργασίας.</a:t>
            </a:r>
            <a:br>
              <a:rPr lang="el-GR" sz="4200" dirty="0"/>
            </a:br>
            <a:r>
              <a:rPr lang="el-GR" sz="4200" dirty="0"/>
              <a:t>Δεν συνδέονται αποκλειστικά με ένα επάγγελμα (όπως π.χ. ο κώδικας για έναν προγραμματιστή), αλλά μεταφέρονται από ρόλο σε ρόλο και από πλαίσιο σε πλαίσιο.</a:t>
            </a:r>
          </a:p>
          <a:p>
            <a:endParaRPr lang="el-GR" b="1" dirty="0" smtClean="0"/>
          </a:p>
          <a:p>
            <a:r>
              <a:rPr lang="el-GR" b="1" dirty="0" smtClean="0"/>
              <a:t>Παραδείγματα</a:t>
            </a:r>
            <a:r>
              <a:rPr lang="el-GR" b="1" dirty="0"/>
              <a:t>:</a:t>
            </a:r>
            <a:endParaRPr lang="el-GR" dirty="0"/>
          </a:p>
          <a:p>
            <a:r>
              <a:rPr lang="el-GR" dirty="0"/>
              <a:t>Επικοινωνία</a:t>
            </a:r>
          </a:p>
          <a:p>
            <a:r>
              <a:rPr lang="el-GR" dirty="0"/>
              <a:t>Ομαδικότητα</a:t>
            </a:r>
          </a:p>
          <a:p>
            <a:r>
              <a:rPr lang="el-GR" dirty="0"/>
              <a:t>Επίλυση προβλημάτων</a:t>
            </a:r>
          </a:p>
          <a:p>
            <a:r>
              <a:rPr lang="el-GR" dirty="0"/>
              <a:t>Κριτική σκέψη</a:t>
            </a:r>
          </a:p>
          <a:p>
            <a:r>
              <a:rPr lang="el-GR" dirty="0"/>
              <a:t>Ψηφιακές δεξιότητες</a:t>
            </a:r>
          </a:p>
          <a:p>
            <a:r>
              <a:rPr lang="el-GR" dirty="0"/>
              <a:t>Οργάνωση / διαχείριση χρόνου</a:t>
            </a:r>
          </a:p>
          <a:p>
            <a:r>
              <a:rPr lang="el-GR" dirty="0"/>
              <a:t>Ανθεκτικότητα</a:t>
            </a:r>
          </a:p>
          <a:p>
            <a:r>
              <a:rPr lang="el-GR" dirty="0"/>
              <a:t>Δημιουργικότητα</a:t>
            </a:r>
          </a:p>
          <a:p>
            <a:r>
              <a:rPr lang="el-GR" dirty="0"/>
              <a:t>Ηγεσία</a:t>
            </a:r>
          </a:p>
          <a:p>
            <a:r>
              <a:rPr lang="el-GR" dirty="0"/>
              <a:t>Προσαρμοστικότητα</a:t>
            </a:r>
          </a:p>
          <a:p>
            <a:r>
              <a:rPr lang="el-GR" dirty="0"/>
              <a:t>Συναισθηματική </a:t>
            </a:r>
            <a:r>
              <a:rPr lang="el-GR" dirty="0" smtClean="0"/>
              <a:t>νοημοσύνη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0977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5800" y="777385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l-GR" dirty="0"/>
              <a:t>Αυτές οι δεξιότητες αποκτώνται μέσα από</a:t>
            </a:r>
            <a:r>
              <a:rPr lang="el-GR" dirty="0" smtClean="0"/>
              <a:t>: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89429" y="2209800"/>
            <a:ext cx="8183880" cy="4187952"/>
          </a:xfrm>
        </p:spPr>
        <p:txBody>
          <a:bodyPr>
            <a:normAutofit/>
          </a:bodyPr>
          <a:lstStyle/>
          <a:p>
            <a:r>
              <a:rPr lang="el-GR" dirty="0" smtClean="0"/>
              <a:t>σπουδές</a:t>
            </a:r>
            <a:r>
              <a:rPr lang="el-GR" dirty="0"/>
              <a:t>,</a:t>
            </a:r>
          </a:p>
          <a:p>
            <a:r>
              <a:rPr lang="el-GR" dirty="0"/>
              <a:t>εργασιακή εμπειρία,</a:t>
            </a:r>
          </a:p>
          <a:p>
            <a:r>
              <a:rPr lang="el-GR" dirty="0"/>
              <a:t>εθελοντισμό,</a:t>
            </a:r>
          </a:p>
          <a:p>
            <a:r>
              <a:rPr lang="el-GR" dirty="0"/>
              <a:t>ομαδικά έργα,</a:t>
            </a:r>
          </a:p>
          <a:p>
            <a:r>
              <a:rPr lang="el-GR" dirty="0"/>
              <a:t>προσωπικές ενασχολήσεις,</a:t>
            </a:r>
          </a:p>
          <a:p>
            <a:r>
              <a:rPr lang="el-GR" dirty="0"/>
              <a:t>κοινωνικές αλληλεπιδράσεις.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6757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5800" y="56083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l-GR" dirty="0"/>
              <a:t>Γιατί είναι κρίσιμες στις σύγχρονες επαγγελματικές </a:t>
            </a:r>
            <a:r>
              <a:rPr lang="el-GR" dirty="0" smtClean="0"/>
              <a:t>μεταβάσεις;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0060" y="1981200"/>
            <a:ext cx="8183880" cy="4187952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Η </a:t>
            </a:r>
            <a:r>
              <a:rPr lang="el-GR" sz="2400" dirty="0"/>
              <a:t>αγορά εργασίας </a:t>
            </a:r>
            <a:r>
              <a:rPr lang="el-GR" sz="2400" b="1" dirty="0"/>
              <a:t>αλλάζει</a:t>
            </a:r>
            <a:r>
              <a:rPr lang="el-GR" sz="2400" dirty="0"/>
              <a:t> πιο γρήγορα από </a:t>
            </a:r>
            <a:r>
              <a:rPr lang="el-GR" sz="2400" dirty="0" smtClean="0"/>
              <a:t>ποτέ</a:t>
            </a:r>
          </a:p>
          <a:p>
            <a:r>
              <a:rPr lang="el-GR" sz="2400" dirty="0"/>
              <a:t>Είναι οι δεξιότητες που ζητούν </a:t>
            </a:r>
            <a:r>
              <a:rPr lang="el-GR" sz="2400" b="1" dirty="0"/>
              <a:t>περισσότερο</a:t>
            </a:r>
            <a:r>
              <a:rPr lang="el-GR" sz="2400" dirty="0"/>
              <a:t> οι </a:t>
            </a:r>
            <a:r>
              <a:rPr lang="el-GR" sz="2400" dirty="0" smtClean="0"/>
              <a:t>εργοδότες</a:t>
            </a:r>
          </a:p>
          <a:p>
            <a:r>
              <a:rPr lang="el-GR" sz="2400" b="1" dirty="0"/>
              <a:t>Διευκολύνουν</a:t>
            </a:r>
            <a:r>
              <a:rPr lang="el-GR" sz="2400" dirty="0"/>
              <a:t> τις επαγγελματικές αλλαγές </a:t>
            </a:r>
            <a:r>
              <a:rPr lang="el-GR" sz="2400" dirty="0" smtClean="0"/>
              <a:t>κατεύθυνσης</a:t>
            </a:r>
          </a:p>
          <a:p>
            <a:r>
              <a:rPr lang="el-GR" sz="2400" dirty="0"/>
              <a:t>Επιτρέπουν την </a:t>
            </a:r>
            <a:r>
              <a:rPr lang="el-GR" sz="2400" b="1" dirty="0"/>
              <a:t>επανατοποθέτηση</a:t>
            </a:r>
            <a:r>
              <a:rPr lang="el-GR" sz="2400" dirty="0"/>
              <a:t> επαγγελματικής </a:t>
            </a:r>
            <a:r>
              <a:rPr lang="el-GR" sz="2400" dirty="0" smtClean="0"/>
              <a:t>ταυτότητας</a:t>
            </a:r>
          </a:p>
          <a:p>
            <a:r>
              <a:rPr lang="el-GR" sz="2400" dirty="0" smtClean="0"/>
              <a:t>Είναι </a:t>
            </a:r>
            <a:r>
              <a:rPr lang="el-GR" sz="2400" dirty="0"/>
              <a:t>δείκτης </a:t>
            </a:r>
            <a:r>
              <a:rPr lang="el-GR" sz="2400" b="1" dirty="0"/>
              <a:t>μάθησης</a:t>
            </a:r>
            <a:r>
              <a:rPr lang="el-GR" sz="2400" dirty="0"/>
              <a:t> και </a:t>
            </a:r>
            <a:r>
              <a:rPr lang="el-GR" sz="2400" b="1" dirty="0"/>
              <a:t>προσαρμοστικότητας</a:t>
            </a:r>
            <a:endParaRPr lang="el-GR" sz="2400" b="1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93187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5800" y="850986"/>
            <a:ext cx="8183880" cy="1051560"/>
          </a:xfrm>
        </p:spPr>
        <p:txBody>
          <a:bodyPr>
            <a:noAutofit/>
          </a:bodyPr>
          <a:lstStyle/>
          <a:p>
            <a:r>
              <a:rPr lang="el-GR" sz="2800" dirty="0"/>
              <a:t>Πώς αξιολογούνται οι μεταβιβάσιμες δεξιότητες σε συμβουλευτικό </a:t>
            </a:r>
            <a:r>
              <a:rPr lang="el-GR" sz="2800" dirty="0" smtClean="0"/>
              <a:t>πλαίσιο;</a:t>
            </a:r>
            <a:r>
              <a:rPr lang="el-GR" sz="2800" dirty="0"/>
              <a:t/>
            </a:r>
            <a:br>
              <a:rPr lang="el-GR" sz="2800" dirty="0"/>
            </a:br>
            <a:endParaRPr lang="el-GR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36500" y="1865092"/>
            <a:ext cx="8183880" cy="41879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 smtClean="0"/>
              <a:t>Ασκήσεις </a:t>
            </a:r>
            <a:r>
              <a:rPr lang="el-GR" b="1" dirty="0"/>
              <a:t>αυτογνωσίας</a:t>
            </a:r>
          </a:p>
          <a:p>
            <a:r>
              <a:rPr lang="el-GR" dirty="0"/>
              <a:t>Κατάλογος δεξιοτήτων (</a:t>
            </a:r>
            <a:r>
              <a:rPr lang="el-GR" dirty="0" err="1"/>
              <a:t>self-assessment</a:t>
            </a:r>
            <a:r>
              <a:rPr lang="el-GR" dirty="0"/>
              <a:t>)</a:t>
            </a:r>
          </a:p>
          <a:p>
            <a:r>
              <a:rPr lang="el-GR" dirty="0" err="1"/>
              <a:t>Αναστοχασμός</a:t>
            </a:r>
            <a:r>
              <a:rPr lang="el-GR" dirty="0"/>
              <a:t> σε εμπειρίες (STAR </a:t>
            </a:r>
            <a:r>
              <a:rPr lang="el-GR" dirty="0" err="1" smtClean="0"/>
              <a:t>stories</a:t>
            </a:r>
            <a:r>
              <a:rPr lang="el-GR" dirty="0"/>
              <a:t> </a:t>
            </a:r>
            <a:r>
              <a:rPr lang="el-GR" dirty="0" smtClean="0"/>
              <a:t>- </a:t>
            </a:r>
            <a:r>
              <a:rPr lang="en-US" dirty="0" smtClean="0"/>
              <a:t>Situation </a:t>
            </a:r>
            <a:r>
              <a:rPr lang="en-US" dirty="0"/>
              <a:t>– Task – Action – Result)</a:t>
            </a:r>
            <a:endParaRPr lang="el-GR" dirty="0"/>
          </a:p>
          <a:p>
            <a:r>
              <a:rPr lang="el-GR" dirty="0"/>
              <a:t>Εντοπισμός επιτυχημένων στιγμών</a:t>
            </a:r>
          </a:p>
          <a:p>
            <a:pPr marL="0" indent="0">
              <a:buNone/>
            </a:pPr>
            <a:endParaRPr lang="el-GR" b="1" dirty="0" smtClean="0"/>
          </a:p>
          <a:p>
            <a:pPr marL="0" indent="0">
              <a:buNone/>
            </a:pPr>
            <a:r>
              <a:rPr lang="el-GR" b="1" dirty="0" smtClean="0"/>
              <a:t>Εργαλεία </a:t>
            </a:r>
            <a:r>
              <a:rPr lang="el-GR" b="1" dirty="0"/>
              <a:t>αξιολόγησης</a:t>
            </a:r>
          </a:p>
          <a:p>
            <a:r>
              <a:rPr lang="el-GR" dirty="0" err="1"/>
              <a:t>Portfolio</a:t>
            </a:r>
            <a:r>
              <a:rPr lang="el-GR" dirty="0"/>
              <a:t> δεξιοτήτων</a:t>
            </a:r>
          </a:p>
          <a:p>
            <a:r>
              <a:rPr lang="el-GR" dirty="0" err="1"/>
              <a:t>Skills</a:t>
            </a:r>
            <a:r>
              <a:rPr lang="el-GR" dirty="0"/>
              <a:t> </a:t>
            </a:r>
            <a:r>
              <a:rPr lang="el-GR" dirty="0" err="1"/>
              <a:t>mapping</a:t>
            </a:r>
            <a:endParaRPr lang="el-GR" dirty="0"/>
          </a:p>
          <a:p>
            <a:r>
              <a:rPr lang="el-GR" dirty="0" err="1"/>
              <a:t>Competency</a:t>
            </a:r>
            <a:r>
              <a:rPr lang="el-GR" dirty="0"/>
              <a:t> </a:t>
            </a:r>
            <a:r>
              <a:rPr lang="el-GR" dirty="0" err="1"/>
              <a:t>frameworks</a:t>
            </a:r>
            <a:endParaRPr lang="el-GR" dirty="0"/>
          </a:p>
          <a:p>
            <a:pPr marL="0" indent="0">
              <a:buNone/>
            </a:pPr>
            <a:endParaRPr lang="el-GR" b="1" dirty="0" smtClean="0"/>
          </a:p>
          <a:p>
            <a:pPr marL="0" indent="0">
              <a:buNone/>
            </a:pPr>
            <a:r>
              <a:rPr lang="el-GR" b="1" dirty="0" smtClean="0"/>
              <a:t>Δυναμική </a:t>
            </a:r>
            <a:r>
              <a:rPr lang="el-GR" b="1" dirty="0"/>
              <a:t>ομάδας</a:t>
            </a:r>
          </a:p>
          <a:p>
            <a:r>
              <a:rPr lang="el-GR" dirty="0"/>
              <a:t>Βιωματικές ασκήσεις (π.χ. κατασκευή πύργου, επίλυση προβλήματος, συνεργατικές προσομοιώσεις)</a:t>
            </a:r>
          </a:p>
          <a:p>
            <a:r>
              <a:rPr lang="el-GR" dirty="0" smtClean="0"/>
              <a:t>Ομαδικά </a:t>
            </a:r>
            <a:r>
              <a:rPr lang="el-GR" dirty="0" err="1"/>
              <a:t>projects</a:t>
            </a:r>
            <a:endParaRPr lang="el-GR" dirty="0"/>
          </a:p>
          <a:p>
            <a:r>
              <a:rPr lang="el-GR" dirty="0" err="1" smtClean="0"/>
              <a:t>Peer</a:t>
            </a:r>
            <a:r>
              <a:rPr lang="el-GR" dirty="0" smtClean="0"/>
              <a:t> </a:t>
            </a:r>
            <a:r>
              <a:rPr lang="el-GR" dirty="0" err="1" smtClean="0"/>
              <a:t>feedback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19719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Συνοψίζοντας…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7089" y="795528"/>
            <a:ext cx="8183880" cy="4187952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Οι μεταβιβάσιμες δεξιότητες είναι διαχρονικές και εφαρμόζονται σε πολλούς επαγγελματικούς ρόλους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Αποκτούνται </a:t>
            </a:r>
            <a:r>
              <a:rPr lang="el-GR" dirty="0"/>
              <a:t>από σπουδές, εργασία, εθελοντισμό, ζωή</a:t>
            </a:r>
            <a:r>
              <a:rPr lang="el-GR" dirty="0" smtClean="0"/>
              <a:t>.</a:t>
            </a:r>
          </a:p>
          <a:p>
            <a:r>
              <a:rPr lang="el-GR" dirty="0" smtClean="0"/>
              <a:t>Είναι </a:t>
            </a:r>
            <a:r>
              <a:rPr lang="el-GR" dirty="0"/>
              <a:t>κρίσιμες λόγω της ταχείας αλλαγής της αγοράς εργασίας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Διευκολύνουν </a:t>
            </a:r>
            <a:r>
              <a:rPr lang="el-GR" dirty="0"/>
              <a:t>καριερίστες στις μεταβάσεις, επανατοποθέτηση ταυτότητας και ανάπτυξη νέων ρόλων</a:t>
            </a:r>
            <a:r>
              <a:rPr lang="el-GR" dirty="0" smtClean="0"/>
              <a:t>.</a:t>
            </a:r>
          </a:p>
          <a:p>
            <a:r>
              <a:rPr lang="el-GR" dirty="0" smtClean="0"/>
              <a:t>Εκτιμώνται </a:t>
            </a:r>
            <a:r>
              <a:rPr lang="el-GR" dirty="0"/>
              <a:t>ιδιαίτερα από εργοδότες ως δείκτες προσαρμοστικότητας, </a:t>
            </a:r>
            <a:r>
              <a:rPr lang="el-GR" dirty="0" err="1"/>
              <a:t>συνεργατικότητας</a:t>
            </a:r>
            <a:r>
              <a:rPr lang="el-GR" dirty="0"/>
              <a:t> και μάθησης.</a:t>
            </a:r>
          </a:p>
        </p:txBody>
      </p:sp>
    </p:spTree>
    <p:extLst>
      <p:ext uri="{BB962C8B-B14F-4D97-AF65-F5344CB8AC3E}">
        <p14:creationId xmlns:p14="http://schemas.microsoft.com/office/powerpoint/2010/main" val="394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87531" y="1752600"/>
            <a:ext cx="2971800" cy="914400"/>
          </a:xfrm>
        </p:spPr>
        <p:txBody>
          <a:bodyPr>
            <a:noAutofit/>
          </a:bodyPr>
          <a:lstStyle/>
          <a:p>
            <a:r>
              <a:rPr lang="el-GR" sz="2800" dirty="0"/>
              <a:t>Βιωματική Άσκηση </a:t>
            </a:r>
            <a:r>
              <a:rPr lang="el-GR" sz="2800" dirty="0" smtClean="0"/>
              <a:t>— </a:t>
            </a:r>
            <a:r>
              <a:rPr lang="el-GR" sz="2800" dirty="0" err="1"/>
              <a:t>Skills</a:t>
            </a:r>
            <a:r>
              <a:rPr lang="el-GR" sz="2800" dirty="0"/>
              <a:t> </a:t>
            </a:r>
            <a:r>
              <a:rPr lang="el-GR" sz="2800" dirty="0" err="1" smtClean="0"/>
              <a:t>Mapping</a:t>
            </a:r>
            <a:endParaRPr lang="el-GR" sz="28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6172200" y="5791200"/>
            <a:ext cx="2971800" cy="685798"/>
          </a:xfrm>
        </p:spPr>
        <p:txBody>
          <a:bodyPr>
            <a:normAutofit/>
          </a:bodyPr>
          <a:lstStyle/>
          <a:p>
            <a:r>
              <a:rPr lang="el-GR" sz="2000" b="1" dirty="0" smtClean="0"/>
              <a:t>Διάρκεια 20</a:t>
            </a:r>
            <a:r>
              <a:rPr lang="en-US" sz="2000" b="1" dirty="0" smtClean="0"/>
              <a:t>-30</a:t>
            </a:r>
            <a:r>
              <a:rPr lang="el-GR" sz="2000" b="1" dirty="0" smtClean="0"/>
              <a:t>’</a:t>
            </a:r>
            <a:endParaRPr lang="el-GR" sz="2000" b="1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dirty="0" smtClean="0"/>
              <a:t>Σε ένα φύλλο εργασίας χωρισμένο </a:t>
            </a:r>
          </a:p>
          <a:p>
            <a:pPr marL="0" indent="0">
              <a:buNone/>
            </a:pPr>
            <a:r>
              <a:rPr lang="el-GR" dirty="0" smtClean="0"/>
              <a:t>σε </a:t>
            </a:r>
            <a:r>
              <a:rPr lang="el-GR" dirty="0"/>
              <a:t>4 τετράγωνα:</a:t>
            </a:r>
          </a:p>
          <a:p>
            <a:pPr lvl="1"/>
            <a:r>
              <a:rPr lang="el-GR" dirty="0">
                <a:solidFill>
                  <a:schemeClr val="accent1"/>
                </a:solidFill>
              </a:rPr>
              <a:t>γνώσεις</a:t>
            </a:r>
          </a:p>
          <a:p>
            <a:pPr lvl="1"/>
            <a:r>
              <a:rPr lang="el-GR" dirty="0">
                <a:solidFill>
                  <a:schemeClr val="accent1">
                    <a:lumMod val="50000"/>
                  </a:schemeClr>
                </a:solidFill>
              </a:rPr>
              <a:t>τεχνικές δεξιότητες</a:t>
            </a:r>
          </a:p>
          <a:p>
            <a:pPr lvl="1"/>
            <a:r>
              <a:rPr lang="el-GR" dirty="0">
                <a:solidFill>
                  <a:srgbClr val="00B050"/>
                </a:solidFill>
              </a:rPr>
              <a:t>διαπροσωπικές δεξιότητες</a:t>
            </a:r>
          </a:p>
          <a:p>
            <a:pPr lvl="1"/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προσωπικά χαρακτηριστικά</a:t>
            </a:r>
          </a:p>
          <a:p>
            <a:r>
              <a:rPr lang="el-GR" dirty="0" smtClean="0"/>
              <a:t>χαρτογραφήστε </a:t>
            </a:r>
            <a:r>
              <a:rPr lang="el-GR" dirty="0"/>
              <a:t>τις δεξιότητές </a:t>
            </a:r>
            <a:r>
              <a:rPr lang="el-GR" dirty="0" smtClean="0"/>
              <a:t>σας </a:t>
            </a:r>
            <a:r>
              <a:rPr lang="el-GR" dirty="0"/>
              <a:t>και </a:t>
            </a:r>
            <a:r>
              <a:rPr lang="el-GR" dirty="0" smtClean="0"/>
              <a:t>συζητήστε </a:t>
            </a:r>
            <a:r>
              <a:rPr lang="el-GR" dirty="0"/>
              <a:t>σε μικρές ομάδες τι </a:t>
            </a:r>
            <a:r>
              <a:rPr lang="el-GR" dirty="0" smtClean="0"/>
              <a:t>σας </a:t>
            </a:r>
            <a:r>
              <a:rPr lang="el-GR" dirty="0"/>
              <a:t>διαφοροποιεί στον χώρο εργασίας.</a:t>
            </a:r>
          </a:p>
          <a:p>
            <a:endParaRPr lang="el-GR" dirty="0"/>
          </a:p>
        </p:txBody>
      </p:sp>
      <p:sp>
        <p:nvSpPr>
          <p:cNvPr id="5" name="Ορθογώνιο 4"/>
          <p:cNvSpPr/>
          <p:nvPr/>
        </p:nvSpPr>
        <p:spPr>
          <a:xfrm>
            <a:off x="4374583" y="833541"/>
            <a:ext cx="1023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6000" b="1" dirty="0">
                <a:solidFill>
                  <a:srgbClr val="FF0000"/>
                </a:solidFill>
              </a:rPr>
              <a:t>🎯</a:t>
            </a:r>
            <a:endParaRPr lang="el-GR" sz="3600" b="1" dirty="0"/>
          </a:p>
        </p:txBody>
      </p:sp>
    </p:spTree>
    <p:extLst>
      <p:ext uri="{BB962C8B-B14F-4D97-AF65-F5344CB8AC3E}">
        <p14:creationId xmlns:p14="http://schemas.microsoft.com/office/powerpoint/2010/main" val="411767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Δεξιότητες Συμβουλευτικής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&amp; </a:t>
            </a:r>
            <a:r>
              <a:rPr lang="en-US" dirty="0"/>
              <a:t>Role-Play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19 </a:t>
            </a:r>
            <a:r>
              <a:rPr lang="el-GR" dirty="0" smtClean="0"/>
              <a:t>Δεκεμβρίου 2025 (2</a:t>
            </a:r>
            <a:r>
              <a:rPr lang="el-GR" baseline="30000" dirty="0" smtClean="0"/>
              <a:t>η</a:t>
            </a:r>
            <a:r>
              <a:rPr lang="el-GR" dirty="0" smtClean="0"/>
              <a:t> Συνάντηση)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6055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75798" y="5250180"/>
            <a:ext cx="8183880" cy="92964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Συμβουλευτική: βασικές δεξιότητες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sz="3800" b="1" dirty="0" smtClean="0">
                <a:solidFill>
                  <a:schemeClr val="accent2">
                    <a:lumMod val="75000"/>
                  </a:schemeClr>
                </a:solidFill>
              </a:rPr>
              <a:t>Ενεργητική </a:t>
            </a:r>
            <a:r>
              <a:rPr lang="el-GR" sz="3800" b="1" dirty="0">
                <a:solidFill>
                  <a:schemeClr val="accent2">
                    <a:lumMod val="75000"/>
                  </a:schemeClr>
                </a:solidFill>
              </a:rPr>
              <a:t>Ακρόαση 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l-GR" b="1" dirty="0" err="1">
                <a:solidFill>
                  <a:schemeClr val="accent2">
                    <a:lumMod val="75000"/>
                  </a:schemeClr>
                </a:solidFill>
              </a:rPr>
              <a:t>Active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b="1" dirty="0" err="1">
                <a:solidFill>
                  <a:schemeClr val="accent2">
                    <a:lumMod val="75000"/>
                  </a:schemeClr>
                </a:solidFill>
              </a:rPr>
              <a:t>Listening</a:t>
            </a: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l-GR" sz="38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dirty="0" smtClean="0"/>
          </a:p>
          <a:p>
            <a:r>
              <a:rPr lang="el-GR" dirty="0" smtClean="0"/>
              <a:t>Να </a:t>
            </a:r>
            <a:r>
              <a:rPr lang="el-GR" dirty="0"/>
              <a:t>δίνετε πλήρη προσοχή στον </a:t>
            </a:r>
            <a:r>
              <a:rPr lang="el-GR" dirty="0" err="1"/>
              <a:t>συμβουλευόμενο</a:t>
            </a:r>
            <a:r>
              <a:rPr lang="el-GR" dirty="0"/>
              <a:t>, χωρίς διακοπές ή κριτική.</a:t>
            </a:r>
          </a:p>
          <a:p>
            <a:endParaRPr lang="el-GR" dirty="0" smtClean="0"/>
          </a:p>
          <a:p>
            <a:r>
              <a:rPr lang="el-GR" dirty="0" smtClean="0"/>
              <a:t>Σημεία </a:t>
            </a:r>
            <a:r>
              <a:rPr lang="el-GR" dirty="0"/>
              <a:t>προσοχής:</a:t>
            </a:r>
          </a:p>
          <a:p>
            <a:pPr lvl="1"/>
            <a:r>
              <a:rPr lang="el-GR" dirty="0"/>
              <a:t>Χρησιμοποιήστε νεύματα και μικρές εκφράσεις (π.χ., «Καταλαβαίνω»).</a:t>
            </a:r>
          </a:p>
          <a:p>
            <a:pPr lvl="1"/>
            <a:r>
              <a:rPr lang="el-GR" dirty="0"/>
              <a:t>Επαναλάβετε ή παραφράστε τι είπε ο </a:t>
            </a:r>
            <a:r>
              <a:rPr lang="el-GR" dirty="0" err="1"/>
              <a:t>συμβουλευόμενος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Εστιάστε τόσο στα λόγια όσο και στον τόνο/συναισθήματα.</a:t>
            </a:r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 smtClean="0"/>
              <a:t>Παράδειγμα</a:t>
            </a:r>
            <a:r>
              <a:rPr lang="el-GR" b="1" dirty="0"/>
              <a:t>:</a:t>
            </a:r>
            <a:r>
              <a:rPr lang="el-GR" dirty="0"/>
              <a:t/>
            </a:r>
            <a:br>
              <a:rPr lang="el-GR" dirty="0"/>
            </a:br>
            <a:r>
              <a:rPr lang="el-GR" i="1" dirty="0"/>
              <a:t>«Ακούω ότι νιώθεις πίεση στη δουλειά και αυτό σε αγχώνει. Είναι σωστό;»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3976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3500" b="1" dirty="0" err="1" smtClean="0">
                <a:solidFill>
                  <a:schemeClr val="accent2">
                    <a:lumMod val="75000"/>
                  </a:schemeClr>
                </a:solidFill>
              </a:rPr>
              <a:t>Αναστοχασμός</a:t>
            </a:r>
            <a:r>
              <a:rPr lang="el-GR" sz="35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sz="3500" b="1" dirty="0">
                <a:solidFill>
                  <a:schemeClr val="accent2">
                    <a:lumMod val="75000"/>
                  </a:schemeClr>
                </a:solidFill>
              </a:rPr>
              <a:t>/ </a:t>
            </a:r>
            <a:r>
              <a:rPr lang="el-GR" sz="3500" b="1" dirty="0" err="1" smtClean="0">
                <a:solidFill>
                  <a:schemeClr val="accent2">
                    <a:lumMod val="75000"/>
                  </a:schemeClr>
                </a:solidFill>
              </a:rPr>
              <a:t>Reflection</a:t>
            </a:r>
            <a:endParaRPr lang="el-GR" sz="35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dirty="0" smtClean="0"/>
          </a:p>
          <a:p>
            <a:r>
              <a:rPr lang="el-GR" dirty="0" smtClean="0"/>
              <a:t>Αναδιατυπώνετε </a:t>
            </a:r>
            <a:r>
              <a:rPr lang="el-GR" dirty="0"/>
              <a:t>τα λόγια ή συναισθήματα του </a:t>
            </a:r>
            <a:r>
              <a:rPr lang="el-GR" dirty="0" err="1"/>
              <a:t>συμβουλευόμενου</a:t>
            </a:r>
            <a:r>
              <a:rPr lang="el-GR" dirty="0"/>
              <a:t> για να δείξετε κατανόηση.</a:t>
            </a:r>
          </a:p>
          <a:p>
            <a:endParaRPr lang="el-GR" dirty="0" smtClean="0"/>
          </a:p>
          <a:p>
            <a:r>
              <a:rPr lang="el-GR" dirty="0" smtClean="0"/>
              <a:t>Ενδυναμώνει </a:t>
            </a:r>
            <a:r>
              <a:rPr lang="el-GR" dirty="0"/>
              <a:t>τον </a:t>
            </a:r>
            <a:r>
              <a:rPr lang="el-GR" dirty="0" err="1"/>
              <a:t>αυτοαναστοχασμό</a:t>
            </a:r>
            <a:r>
              <a:rPr lang="el-GR" dirty="0"/>
              <a:t> του ατόμου.</a:t>
            </a:r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 smtClean="0"/>
              <a:t>Παράδειγμα</a:t>
            </a:r>
            <a:r>
              <a:rPr lang="el-GR" b="1" dirty="0"/>
              <a:t>:</a:t>
            </a:r>
            <a:r>
              <a:rPr lang="el-GR" dirty="0"/>
              <a:t/>
            </a:r>
            <a:br>
              <a:rPr lang="el-GR" dirty="0"/>
            </a:br>
            <a:r>
              <a:rPr lang="el-GR" dirty="0" err="1"/>
              <a:t>Συμβουλευόμενος</a:t>
            </a:r>
            <a:r>
              <a:rPr lang="el-GR" dirty="0"/>
              <a:t>: </a:t>
            </a:r>
            <a:r>
              <a:rPr lang="el-GR" i="1" dirty="0"/>
              <a:t>«Δεν ξέρω αν αξίζει να αλλάξω καριέρα.»</a:t>
            </a:r>
            <a:r>
              <a:rPr lang="el-GR" dirty="0"/>
              <a:t/>
            </a:r>
            <a:br>
              <a:rPr lang="el-GR" dirty="0"/>
            </a:br>
            <a:r>
              <a:rPr lang="el-GR" dirty="0"/>
              <a:t>Σύμβουλος: </a:t>
            </a:r>
            <a:r>
              <a:rPr lang="el-GR" i="1" dirty="0"/>
              <a:t>«Φαίνεται ότι διστάζετε γιατί ανησυχείτε για το μέλλον σας.»</a:t>
            </a:r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80060" y="51054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Συμβουλευτική: βασικές δεξιότητες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803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3600" b="1" dirty="0">
                <a:solidFill>
                  <a:schemeClr val="accent2">
                    <a:lumMod val="75000"/>
                  </a:schemeClr>
                </a:solidFill>
              </a:rPr>
              <a:t>Ανοιχτές Ερωτήσεις</a:t>
            </a:r>
          </a:p>
          <a:p>
            <a:endParaRPr lang="el-GR" dirty="0" smtClean="0"/>
          </a:p>
          <a:p>
            <a:r>
              <a:rPr lang="el-GR" dirty="0" smtClean="0"/>
              <a:t>Προωθούν </a:t>
            </a:r>
            <a:r>
              <a:rPr lang="el-GR" dirty="0"/>
              <a:t>συζήτηση και διερεύνηση σκέψεων/αισθημάτων.</a:t>
            </a:r>
          </a:p>
          <a:p>
            <a:r>
              <a:rPr lang="el-GR" dirty="0"/>
              <a:t>Αποφεύγουμε ερωτήσεις που απαντώνται με «ναι» ή «όχι».</a:t>
            </a:r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 smtClean="0"/>
              <a:t>Παράδειγμα</a:t>
            </a:r>
            <a:r>
              <a:rPr lang="el-GR" b="1" dirty="0"/>
              <a:t>:</a:t>
            </a:r>
            <a:endParaRPr lang="el-GR" dirty="0"/>
          </a:p>
          <a:p>
            <a:r>
              <a:rPr lang="el-GR" dirty="0"/>
              <a:t>«</a:t>
            </a:r>
            <a:r>
              <a:rPr lang="el-GR" i="1" dirty="0"/>
              <a:t>Τι σε ενθουσιάζει περισσότερο στη δουλειά σου;»</a:t>
            </a:r>
          </a:p>
          <a:p>
            <a:r>
              <a:rPr lang="el-GR" i="1" dirty="0"/>
              <a:t>«Ποιες δεξιότητες θα ήθελες να αναπτύξεις περισσότερο;»</a:t>
            </a:r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Συμβουλευτική: βασικές δεξιότητες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765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3600" b="1" dirty="0">
                <a:solidFill>
                  <a:schemeClr val="accent2">
                    <a:lumMod val="75000"/>
                  </a:schemeClr>
                </a:solidFill>
              </a:rPr>
              <a:t>Διερεύνηση Αξιών και Κινήτρων</a:t>
            </a:r>
          </a:p>
          <a:p>
            <a:endParaRPr lang="el-GR" dirty="0" smtClean="0"/>
          </a:p>
          <a:p>
            <a:r>
              <a:rPr lang="el-GR" dirty="0" smtClean="0"/>
              <a:t>Βοηθά </a:t>
            </a:r>
            <a:r>
              <a:rPr lang="el-GR" dirty="0"/>
              <a:t>τον </a:t>
            </a:r>
            <a:r>
              <a:rPr lang="el-GR" dirty="0" err="1"/>
              <a:t>συμβουλευόμενο</a:t>
            </a:r>
            <a:r>
              <a:rPr lang="el-GR" dirty="0"/>
              <a:t> να συνδέσει αποφάσεις με προσωπικές αξίες και στόχους.</a:t>
            </a:r>
          </a:p>
          <a:p>
            <a:r>
              <a:rPr lang="el-GR" dirty="0"/>
              <a:t>Σημαντικό να εντοπιστούν </a:t>
            </a:r>
            <a:r>
              <a:rPr lang="el-GR" b="1" dirty="0"/>
              <a:t>τι τον κινητοποιεί και τι τον σταματά</a:t>
            </a:r>
            <a:r>
              <a:rPr lang="el-GR" dirty="0"/>
              <a:t>.</a:t>
            </a:r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 smtClean="0"/>
              <a:t>Παράδειγμα</a:t>
            </a:r>
            <a:r>
              <a:rPr lang="el-GR" b="1" dirty="0"/>
              <a:t>:</a:t>
            </a:r>
            <a:endParaRPr lang="el-GR" dirty="0"/>
          </a:p>
          <a:p>
            <a:r>
              <a:rPr lang="el-GR" i="1" dirty="0"/>
              <a:t>«Ποιες αξίες θεωρείς πιο σημαντικές για την καριέρα σου;»</a:t>
            </a:r>
          </a:p>
          <a:p>
            <a:r>
              <a:rPr lang="el-GR" i="1" dirty="0"/>
              <a:t>«Ποιοι παράγοντες σε κάνουν να νιώθεις ικανοποιημένος στη δουλειά;»</a:t>
            </a:r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Συμβουλευτική: βασικές δεξιότητες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349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Συμβουλευτική: βασικές δεξιότητες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sz="3300" b="1" dirty="0">
                <a:solidFill>
                  <a:schemeClr val="accent2">
                    <a:lumMod val="75000"/>
                  </a:schemeClr>
                </a:solidFill>
              </a:rPr>
              <a:t>Ενδυνάμωση (</a:t>
            </a:r>
            <a:r>
              <a:rPr lang="el-GR" sz="3300" b="1" dirty="0" err="1">
                <a:solidFill>
                  <a:schemeClr val="accent2">
                    <a:lumMod val="75000"/>
                  </a:schemeClr>
                </a:solidFill>
              </a:rPr>
              <a:t>Empowerment</a:t>
            </a:r>
            <a:r>
              <a:rPr lang="el-GR" sz="33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endParaRPr lang="el-GR" dirty="0" smtClean="0"/>
          </a:p>
          <a:p>
            <a:r>
              <a:rPr lang="el-GR" dirty="0" smtClean="0"/>
              <a:t>Ο </a:t>
            </a:r>
            <a:r>
              <a:rPr lang="el-GR" dirty="0"/>
              <a:t>σύμβουλος ενισχύει την αυτοπεποίθηση του </a:t>
            </a:r>
            <a:r>
              <a:rPr lang="el-GR" dirty="0" err="1"/>
              <a:t>συμβουλευόμενου</a:t>
            </a:r>
            <a:r>
              <a:rPr lang="el-GR" dirty="0"/>
              <a:t>.</a:t>
            </a:r>
          </a:p>
          <a:p>
            <a:r>
              <a:rPr lang="el-GR" dirty="0"/>
              <a:t>Δείχνει ότι </a:t>
            </a:r>
            <a:r>
              <a:rPr lang="el-GR" b="1" dirty="0"/>
              <a:t>έχει ήδη δεξιότητες και πόρους για να πάρει αποφάσεις</a:t>
            </a:r>
            <a:r>
              <a:rPr lang="el-GR" dirty="0"/>
              <a:t>.</a:t>
            </a:r>
          </a:p>
          <a:p>
            <a:endParaRPr lang="el-GR" b="1" dirty="0" smtClean="0"/>
          </a:p>
          <a:p>
            <a:endParaRPr lang="el-GR" b="1" dirty="0"/>
          </a:p>
          <a:p>
            <a:r>
              <a:rPr lang="el-GR" b="1" dirty="0" smtClean="0"/>
              <a:t>Παράδειγμα</a:t>
            </a:r>
            <a:r>
              <a:rPr lang="el-GR" b="1" dirty="0"/>
              <a:t>:</a:t>
            </a:r>
            <a:endParaRPr lang="el-GR" dirty="0"/>
          </a:p>
          <a:p>
            <a:r>
              <a:rPr lang="el-GR" i="1" dirty="0"/>
              <a:t>«Έχεις ήδη εμπειρία στη διαχείριση έργων, αυτό μπορεί να σε βοηθήσει στην αλλαγή καριέρας.»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2565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Συμβουλευτική: βασικές δεξιότητες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>
                <a:solidFill>
                  <a:schemeClr val="accent2">
                    <a:lumMod val="75000"/>
                  </a:schemeClr>
                </a:solidFill>
              </a:rPr>
              <a:t>Διαχείριση Συναισθημάτων</a:t>
            </a:r>
          </a:p>
          <a:p>
            <a:endParaRPr lang="el-GR" dirty="0" smtClean="0"/>
          </a:p>
          <a:p>
            <a:r>
              <a:rPr lang="el-GR" sz="2400" dirty="0" smtClean="0"/>
              <a:t>Αναγνώριση </a:t>
            </a:r>
            <a:r>
              <a:rPr lang="el-GR" sz="2400" dirty="0"/>
              <a:t>και στήριξη συναισθημάτων όπως άγχος, φόβο ή αβεβαιότητα.</a:t>
            </a:r>
          </a:p>
          <a:p>
            <a:r>
              <a:rPr lang="el-GR" sz="2400" dirty="0"/>
              <a:t>Κριτική για συναίσθημα είναι σημαντικό να αποφεύγεται.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68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Συνοπτικό Πλαίσιο Δεξιοτήτων</a:t>
            </a:r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749397"/>
              </p:ext>
            </p:extLst>
          </p:nvPr>
        </p:nvGraphicFramePr>
        <p:xfrm>
          <a:off x="503238" y="932497"/>
          <a:ext cx="8183562" cy="3535680"/>
        </p:xfrm>
        <a:graphic>
          <a:graphicData uri="http://schemas.openxmlformats.org/drawingml/2006/table">
            <a:tbl>
              <a:tblPr/>
              <a:tblGrid>
                <a:gridCol w="4091781">
                  <a:extLst>
                    <a:ext uri="{9D8B030D-6E8A-4147-A177-3AD203B41FA5}">
                      <a16:colId xmlns:a16="http://schemas.microsoft.com/office/drawing/2014/main" val="2958994189"/>
                    </a:ext>
                  </a:extLst>
                </a:gridCol>
                <a:gridCol w="4091781">
                  <a:extLst>
                    <a:ext uri="{9D8B030D-6E8A-4147-A177-3AD203B41FA5}">
                      <a16:colId xmlns:a16="http://schemas.microsoft.com/office/drawing/2014/main" val="3968530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l-GR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Δεξιότητα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Στόχος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754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Ενεργητική ακρόαση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Κατανόηση και εμπλοκή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744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 dirty="0" err="1" smtClean="0"/>
                        <a:t>Αναστοχασμός</a:t>
                      </a: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Αναγνώριση συναισθημάτων και σκέψεων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557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Ανοιχτές ερωτήσεις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Διερεύνηση και ανάπτυξη συνειδητοποίησης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144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Διερεύνηση αξιών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Σύνδεση επιλογών με προσωπικά κίνητρα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249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Ενδυνάμωση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Αυτοπεποίθηση και δράση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319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l-GR"/>
                        <a:t>Διαχείριση συναισθημάτων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Στήριξη σε δύσκολες στιγμές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43465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Συνοπτικό Πλαίσιο Δεξιοτήτων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93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638800" y="1234945"/>
            <a:ext cx="2971800" cy="2057400"/>
          </a:xfrm>
        </p:spPr>
        <p:txBody>
          <a:bodyPr>
            <a:noAutofit/>
          </a:bodyPr>
          <a:lstStyle/>
          <a:p>
            <a:r>
              <a:rPr lang="el-GR" sz="2400" dirty="0" smtClean="0"/>
              <a:t>Βιωματική </a:t>
            </a:r>
            <a:r>
              <a:rPr lang="el-GR" sz="2400" dirty="0"/>
              <a:t>Άσκηση </a:t>
            </a:r>
            <a:r>
              <a:rPr lang="el-GR" sz="2400" dirty="0" smtClean="0"/>
              <a:t>— </a:t>
            </a:r>
            <a:r>
              <a:rPr lang="el-GR" sz="2400" dirty="0"/>
              <a:t>Τρίγωνο Απόφασης Καριέρας (</a:t>
            </a:r>
            <a:r>
              <a:rPr lang="el-GR" sz="2400" dirty="0" err="1"/>
              <a:t>Role-play</a:t>
            </a:r>
            <a:r>
              <a:rPr lang="el-GR" sz="2400" dirty="0"/>
              <a:t>) 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5791200" y="5943600"/>
            <a:ext cx="2971800" cy="472314"/>
          </a:xfrm>
        </p:spPr>
        <p:txBody>
          <a:bodyPr>
            <a:normAutofit/>
          </a:bodyPr>
          <a:lstStyle/>
          <a:p>
            <a:r>
              <a:rPr lang="el-GR" sz="1800" b="1" dirty="0" smtClean="0"/>
              <a:t>Διάρκεια</a:t>
            </a:r>
            <a:r>
              <a:rPr lang="el-GR" sz="1800" dirty="0" smtClean="0"/>
              <a:t> 30’</a:t>
            </a:r>
            <a:endParaRPr lang="el-GR" sz="18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dirty="0"/>
              <a:t>Σε τριάδες</a:t>
            </a:r>
            <a:r>
              <a:rPr lang="el-GR" dirty="0" smtClean="0"/>
              <a:t>: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b="1" dirty="0" err="1"/>
              <a:t>Συμβουλευόμενος</a:t>
            </a:r>
            <a:r>
              <a:rPr lang="el-GR" dirty="0"/>
              <a:t>: φέρνει ένα πραγματικό επαγγελματικό δίλημμα</a:t>
            </a:r>
          </a:p>
          <a:p>
            <a:r>
              <a:rPr lang="el-GR" b="1" dirty="0"/>
              <a:t>Σύμβουλος</a:t>
            </a:r>
            <a:r>
              <a:rPr lang="el-GR" dirty="0"/>
              <a:t>: εφαρμόζει δεξιότητες</a:t>
            </a:r>
          </a:p>
          <a:p>
            <a:r>
              <a:rPr lang="el-GR" b="1" dirty="0"/>
              <a:t>Παρατηρητής</a:t>
            </a:r>
            <a:r>
              <a:rPr lang="el-GR" dirty="0"/>
              <a:t>: σημειώνει τι λειτούργησε</a:t>
            </a:r>
          </a:p>
          <a:p>
            <a:endParaRPr lang="el-GR" dirty="0" smtClean="0"/>
          </a:p>
          <a:p>
            <a:r>
              <a:rPr lang="el-GR" dirty="0" smtClean="0"/>
              <a:t>Κάθε </a:t>
            </a:r>
            <a:r>
              <a:rPr lang="el-GR" dirty="0"/>
              <a:t>10’ </a:t>
            </a:r>
            <a:r>
              <a:rPr lang="el-GR" dirty="0" smtClean="0"/>
              <a:t>αλλάζετε </a:t>
            </a:r>
            <a:r>
              <a:rPr lang="el-GR" dirty="0"/>
              <a:t>ρόλους.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2235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27" y="2077554"/>
            <a:ext cx="3771176" cy="3761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05000" y="1219200"/>
            <a:ext cx="598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Ερωτήσεις-σκέψεις-προβληματισμοί;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2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Διάλλειμα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15’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661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Εργαλεία μέτρησης</a:t>
            </a:r>
            <a:endParaRPr lang="el-GR" b="1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(2020- σήμερα…)</a:t>
            </a:r>
            <a:endParaRPr lang="el-GR" dirty="0"/>
          </a:p>
        </p:txBody>
      </p:sp>
      <p:pic>
        <p:nvPicPr>
          <p:cNvPr id="4" name="Εικόνα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23646" t="31250" r="42386" b="5208"/>
          <a:stretch/>
        </p:blipFill>
        <p:spPr>
          <a:xfrm>
            <a:off x="4609454" y="928578"/>
            <a:ext cx="297055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8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EvCareer</a:t>
            </a:r>
            <a:r>
              <a:rPr dirty="0"/>
              <a:t> (SHL)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Ψυχομετρικά</a:t>
            </a:r>
            <a:r>
              <a:rPr dirty="0"/>
              <a:t> </a:t>
            </a:r>
            <a:r>
              <a:rPr dirty="0" err="1"/>
              <a:t>τεκμηριωμένο</a:t>
            </a:r>
            <a:r>
              <a:rPr dirty="0"/>
              <a:t> </a:t>
            </a:r>
            <a:r>
              <a:rPr dirty="0" err="1"/>
              <a:t>εργ</a:t>
            </a:r>
            <a:r>
              <a:rPr dirty="0"/>
              <a:t>αλείο αξιολόγησης.</a:t>
            </a:r>
          </a:p>
          <a:p>
            <a:endParaRPr lang="el-GR" dirty="0" smtClean="0"/>
          </a:p>
          <a:p>
            <a:r>
              <a:rPr dirty="0" err="1" smtClean="0"/>
              <a:t>Μετρά</a:t>
            </a:r>
            <a:r>
              <a:rPr dirty="0" smtClean="0"/>
              <a:t> </a:t>
            </a:r>
            <a:r>
              <a:rPr dirty="0" err="1"/>
              <a:t>γνωστικές</a:t>
            </a:r>
            <a:r>
              <a:rPr dirty="0"/>
              <a:t> </a:t>
            </a:r>
            <a:r>
              <a:rPr dirty="0" err="1"/>
              <a:t>δεξιότητες</a:t>
            </a:r>
            <a:r>
              <a:rPr dirty="0"/>
              <a:t>, π</a:t>
            </a:r>
            <a:r>
              <a:rPr dirty="0" err="1"/>
              <a:t>ροσω</a:t>
            </a:r>
            <a:r>
              <a:rPr dirty="0"/>
              <a:t>πικότητα &amp; συμπεριφορές.</a:t>
            </a:r>
          </a:p>
          <a:p>
            <a:endParaRPr lang="el-GR" dirty="0" smtClean="0"/>
          </a:p>
          <a:p>
            <a:r>
              <a:rPr dirty="0" err="1" smtClean="0"/>
              <a:t>Στηρίζετ</a:t>
            </a:r>
            <a:r>
              <a:rPr dirty="0" smtClean="0"/>
              <a:t>αι </a:t>
            </a:r>
            <a:r>
              <a:rPr dirty="0"/>
              <a:t>σε SHL Universal Competency Framework.</a:t>
            </a:r>
          </a:p>
        </p:txBody>
      </p:sp>
    </p:spTree>
    <p:extLst>
      <p:ext uri="{BB962C8B-B14F-4D97-AF65-F5344CB8AC3E}">
        <p14:creationId xmlns:p14="http://schemas.microsoft.com/office/powerpoint/2010/main" val="11157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EvCareer – Χρήση &amp; Εφαρμογές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Κα</a:t>
            </a:r>
            <a:r>
              <a:rPr dirty="0" err="1"/>
              <a:t>θοδήγηση</a:t>
            </a:r>
            <a:r>
              <a:rPr dirty="0"/>
              <a:t> </a:t>
            </a:r>
            <a:r>
              <a:rPr dirty="0" err="1"/>
              <a:t>στ</a:t>
            </a:r>
            <a:r>
              <a:rPr dirty="0"/>
              <a:t>αδιοδρομίας.</a:t>
            </a:r>
          </a:p>
          <a:p>
            <a:endParaRPr lang="el-GR" dirty="0" smtClean="0"/>
          </a:p>
          <a:p>
            <a:r>
              <a:rPr dirty="0" err="1" smtClean="0"/>
              <a:t>Αν</a:t>
            </a:r>
            <a:r>
              <a:rPr dirty="0" smtClean="0"/>
              <a:t>αγνώριση </a:t>
            </a:r>
            <a:r>
              <a:rPr dirty="0"/>
              <a:t>ταλέντου από HR &amp; συμβουλευτική.</a:t>
            </a:r>
          </a:p>
          <a:p>
            <a:endParaRPr lang="el-GR" dirty="0" smtClean="0"/>
          </a:p>
          <a:p>
            <a:r>
              <a:rPr dirty="0" smtClean="0"/>
              <a:t>Κα</a:t>
            </a:r>
            <a:r>
              <a:rPr dirty="0" err="1" smtClean="0"/>
              <a:t>τάρτιση</a:t>
            </a:r>
            <a:r>
              <a:rPr dirty="0" smtClean="0"/>
              <a:t> </a:t>
            </a:r>
            <a:r>
              <a:rPr dirty="0"/>
              <a:t>π</a:t>
            </a:r>
            <a:r>
              <a:rPr dirty="0" err="1"/>
              <a:t>λάνου</a:t>
            </a:r>
            <a:r>
              <a:rPr dirty="0"/>
              <a:t> επα</a:t>
            </a:r>
            <a:r>
              <a:rPr dirty="0" err="1"/>
              <a:t>γγελμ</a:t>
            </a:r>
            <a:r>
              <a:rPr dirty="0"/>
              <a:t>ατικής ανάπτυξης.</a:t>
            </a:r>
          </a:p>
        </p:txBody>
      </p:sp>
    </p:spTree>
    <p:extLst>
      <p:ext uri="{BB962C8B-B14F-4D97-AF65-F5344CB8AC3E}">
        <p14:creationId xmlns:p14="http://schemas.microsoft.com/office/powerpoint/2010/main" val="49724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EvCareer – Πλεονεκτήματα &amp; Περιορισμοί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Πλεονεκτήμ</a:t>
            </a:r>
            <a:r>
              <a:rPr dirty="0"/>
              <a:t>ατα: υψηλή εγκυρότητα, διεθνής αναγνώριση.</a:t>
            </a:r>
          </a:p>
          <a:p>
            <a:endParaRPr lang="el-GR" dirty="0" smtClean="0"/>
          </a:p>
          <a:p>
            <a:r>
              <a:rPr dirty="0" err="1" smtClean="0"/>
              <a:t>Περιορισμοί</a:t>
            </a:r>
            <a:r>
              <a:rPr dirty="0"/>
              <a:t>: </a:t>
            </a:r>
            <a:r>
              <a:rPr dirty="0" err="1"/>
              <a:t>υψηλό</a:t>
            </a:r>
            <a:r>
              <a:rPr dirty="0"/>
              <a:t> </a:t>
            </a:r>
            <a:r>
              <a:rPr dirty="0" err="1"/>
              <a:t>κόστος</a:t>
            </a:r>
            <a:r>
              <a:rPr dirty="0"/>
              <a:t>, απα</a:t>
            </a:r>
            <a:r>
              <a:rPr dirty="0" err="1"/>
              <a:t>ιτεί</a:t>
            </a:r>
            <a:r>
              <a:rPr dirty="0"/>
              <a:t> </a:t>
            </a:r>
            <a:r>
              <a:rPr dirty="0" err="1"/>
              <a:t>εξειδικευμένο</a:t>
            </a:r>
            <a:r>
              <a:rPr dirty="0"/>
              <a:t> </a:t>
            </a:r>
            <a:r>
              <a:rPr dirty="0" err="1"/>
              <a:t>σύμ</a:t>
            </a:r>
            <a:r>
              <a:rPr dirty="0"/>
              <a:t>βουλο.</a:t>
            </a:r>
          </a:p>
        </p:txBody>
      </p:sp>
    </p:spTree>
    <p:extLst>
      <p:ext uri="{BB962C8B-B14F-4D97-AF65-F5344CB8AC3E}">
        <p14:creationId xmlns:p14="http://schemas.microsoft.com/office/powerpoint/2010/main" val="18202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EvCareer</a:t>
            </a:r>
            <a:r>
              <a:rPr lang="en-US" dirty="0" smtClean="0"/>
              <a:t> – </a:t>
            </a:r>
            <a:r>
              <a:rPr lang="el-GR" dirty="0" smtClean="0"/>
              <a:t>Πηγές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920" y="1193167"/>
            <a:ext cx="749808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000" dirty="0"/>
              <a:t>SHL (2022). </a:t>
            </a:r>
            <a:r>
              <a:rPr lang="el-GR" altLang="el-GR" sz="2000" dirty="0" err="1"/>
              <a:t>EvCareer</a:t>
            </a:r>
            <a:r>
              <a:rPr lang="el-GR" altLang="el-GR" sz="2000" dirty="0"/>
              <a:t> </a:t>
            </a:r>
            <a:r>
              <a:rPr lang="el-GR" altLang="el-GR" sz="2000" dirty="0" err="1"/>
              <a:t>Assessments</a:t>
            </a:r>
            <a:r>
              <a:rPr lang="el-GR" altLang="el-GR" sz="2000" dirty="0"/>
              <a:t> Technical </a:t>
            </a:r>
            <a:r>
              <a:rPr lang="el-GR" altLang="el-GR" sz="2000" dirty="0" err="1"/>
              <a:t>Manual</a:t>
            </a:r>
            <a:r>
              <a:rPr lang="el-GR" altLang="el-GR" sz="2000" dirty="0"/>
              <a:t>. SHL </a:t>
            </a:r>
            <a:r>
              <a:rPr lang="el-GR" altLang="el-GR" sz="2000" dirty="0" err="1"/>
              <a:t>Group</a:t>
            </a:r>
            <a:r>
              <a:rPr lang="el-GR" altLang="el-GR" sz="2000" dirty="0"/>
              <a:t> </a:t>
            </a:r>
            <a:r>
              <a:rPr lang="el-GR" altLang="el-GR" sz="2000" dirty="0" err="1"/>
              <a:t>Ltd</a:t>
            </a:r>
            <a:r>
              <a:rPr lang="el-GR" altLang="el-GR" sz="2000" dirty="0"/>
              <a:t>.</a:t>
            </a:r>
            <a:br>
              <a:rPr lang="el-GR" altLang="el-GR" sz="2000" dirty="0"/>
            </a:br>
            <a:r>
              <a:rPr lang="el-GR" altLang="el-GR" sz="2000" dirty="0"/>
              <a:t>→ Τεχνικό εγχειρίδιο που περιγράφει μετρήσεις, ψυχομετρικά κριτήρια, αξιοπιστία και εγκυρότητα των εργαλείων.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l-GR" altLang="el-GR" sz="20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000" dirty="0" err="1" smtClean="0"/>
              <a:t>Hom</a:t>
            </a:r>
            <a:r>
              <a:rPr lang="el-GR" altLang="el-GR" sz="2000" dirty="0"/>
              <a:t>, P. W., </a:t>
            </a:r>
            <a:r>
              <a:rPr lang="el-GR" altLang="el-GR" sz="2000" dirty="0" err="1"/>
              <a:t>et</a:t>
            </a:r>
            <a:r>
              <a:rPr lang="el-GR" altLang="el-GR" sz="2000" dirty="0"/>
              <a:t> </a:t>
            </a:r>
            <a:r>
              <a:rPr lang="el-GR" altLang="el-GR" sz="2000" dirty="0" err="1"/>
              <a:t>al</a:t>
            </a:r>
            <a:r>
              <a:rPr lang="el-GR" altLang="el-GR" sz="2000" dirty="0"/>
              <a:t>. (2021). </a:t>
            </a:r>
            <a:r>
              <a:rPr lang="el-GR" altLang="el-GR" sz="2000" dirty="0" err="1"/>
              <a:t>Workplace</a:t>
            </a:r>
            <a:r>
              <a:rPr lang="el-GR" altLang="el-GR" sz="2000" dirty="0"/>
              <a:t> and </a:t>
            </a:r>
            <a:r>
              <a:rPr lang="el-GR" altLang="el-GR" sz="2000" dirty="0" err="1"/>
              <a:t>Career</a:t>
            </a:r>
            <a:r>
              <a:rPr lang="el-GR" altLang="el-GR" sz="2000" dirty="0"/>
              <a:t> </a:t>
            </a:r>
            <a:r>
              <a:rPr lang="el-GR" altLang="el-GR" sz="2000" dirty="0" err="1"/>
              <a:t>Assessments</a:t>
            </a:r>
            <a:r>
              <a:rPr lang="el-GR" altLang="el-GR" sz="2000" dirty="0"/>
              <a:t>: </a:t>
            </a:r>
            <a:r>
              <a:rPr lang="el-GR" altLang="el-GR" sz="2000" dirty="0" err="1"/>
              <a:t>Trends</a:t>
            </a:r>
            <a:r>
              <a:rPr lang="el-GR" altLang="el-GR" sz="2000" dirty="0"/>
              <a:t> and </a:t>
            </a:r>
            <a:r>
              <a:rPr lang="el-GR" altLang="el-GR" sz="2000" dirty="0" err="1"/>
              <a:t>Validation</a:t>
            </a:r>
            <a:r>
              <a:rPr lang="el-GR" altLang="el-GR" sz="2000" dirty="0"/>
              <a:t>. </a:t>
            </a:r>
            <a:r>
              <a:rPr lang="el-GR" altLang="el-GR" sz="2000" i="1" dirty="0"/>
              <a:t>Journal of </a:t>
            </a:r>
            <a:r>
              <a:rPr lang="el-GR" altLang="el-GR" sz="2000" i="1" dirty="0" err="1"/>
              <a:t>Career</a:t>
            </a:r>
            <a:r>
              <a:rPr lang="el-GR" altLang="el-GR" sz="2000" i="1" dirty="0"/>
              <a:t> </a:t>
            </a:r>
            <a:r>
              <a:rPr lang="el-GR" altLang="el-GR" sz="2000" i="1" dirty="0" err="1"/>
              <a:t>Assessment</a:t>
            </a:r>
            <a:r>
              <a:rPr lang="el-GR" altLang="el-GR" sz="2000" dirty="0"/>
              <a:t>, 29(3), 487–509.</a:t>
            </a:r>
          </a:p>
        </p:txBody>
      </p:sp>
    </p:spTree>
    <p:extLst>
      <p:ext uri="{BB962C8B-B14F-4D97-AF65-F5344CB8AC3E}">
        <p14:creationId xmlns:p14="http://schemas.microsoft.com/office/powerpoint/2010/main" val="4469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Europass</a:t>
            </a:r>
            <a:r>
              <a:rPr dirty="0"/>
              <a:t> Digital </a:t>
            </a:r>
            <a:r>
              <a:rPr dirty="0" smtClean="0"/>
              <a:t>Tools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92500" lnSpcReduction="10000"/>
          </a:bodyPr>
          <a:lstStyle/>
          <a:p>
            <a:r>
              <a:rPr dirty="0" err="1"/>
              <a:t>Συλλογή</a:t>
            </a:r>
            <a:r>
              <a:rPr dirty="0"/>
              <a:t>, κατα</a:t>
            </a:r>
            <a:r>
              <a:rPr dirty="0" err="1"/>
              <a:t>γρ</a:t>
            </a:r>
            <a:r>
              <a:rPr dirty="0"/>
              <a:t>αφή και παρουσίαση δεξιοτήτων.</a:t>
            </a:r>
          </a:p>
          <a:p>
            <a:endParaRPr lang="el-GR" dirty="0" smtClean="0"/>
          </a:p>
          <a:p>
            <a:r>
              <a:rPr dirty="0" smtClean="0"/>
              <a:t>Βα</a:t>
            </a:r>
            <a:r>
              <a:rPr dirty="0" err="1" smtClean="0"/>
              <a:t>σισμένο</a:t>
            </a:r>
            <a:r>
              <a:rPr dirty="0" smtClean="0"/>
              <a:t> </a:t>
            </a:r>
            <a:r>
              <a:rPr dirty="0" err="1"/>
              <a:t>σε</a:t>
            </a:r>
            <a:r>
              <a:rPr dirty="0"/>
              <a:t> ESCO &amp; </a:t>
            </a:r>
            <a:r>
              <a:rPr b="1" dirty="0" err="1" smtClean="0"/>
              <a:t>DigComp</a:t>
            </a:r>
            <a:r>
              <a:rPr lang="el-GR" b="1" dirty="0" smtClean="0"/>
              <a:t> </a:t>
            </a:r>
            <a:r>
              <a:rPr lang="en-US" b="1" dirty="0" smtClean="0"/>
              <a:t>Framework</a:t>
            </a:r>
          </a:p>
          <a:p>
            <a:endParaRPr dirty="0"/>
          </a:p>
          <a:p>
            <a:endParaRPr lang="el-GR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dirty="0" err="1" smtClean="0"/>
              <a:t>Δεν</a:t>
            </a:r>
            <a:r>
              <a:rPr dirty="0" smtClean="0"/>
              <a:t> </a:t>
            </a:r>
            <a:r>
              <a:rPr dirty="0"/>
              <a:t>απ</a:t>
            </a:r>
            <a:r>
              <a:rPr dirty="0" err="1"/>
              <a:t>οτελεί</a:t>
            </a:r>
            <a:r>
              <a:rPr dirty="0"/>
              <a:t> </a:t>
            </a:r>
            <a:r>
              <a:rPr dirty="0" err="1"/>
              <a:t>ψυχομετρικό</a:t>
            </a:r>
            <a:r>
              <a:rPr dirty="0"/>
              <a:t> </a:t>
            </a:r>
            <a:r>
              <a:rPr dirty="0" err="1"/>
              <a:t>εργ</a:t>
            </a:r>
            <a:r>
              <a:rPr dirty="0"/>
              <a:t>αλείο.</a:t>
            </a:r>
          </a:p>
        </p:txBody>
      </p:sp>
      <p:sp>
        <p:nvSpPr>
          <p:cNvPr id="4" name="AutoShape 2" descr="Scan me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2419350"/>
            <a:ext cx="20193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4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Europass – Χρήσεις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Αυτοκ</a:t>
            </a:r>
            <a:r>
              <a:rPr dirty="0"/>
              <a:t>αθορισμός και χαρτογράφηση δεξιοτήτων.</a:t>
            </a:r>
          </a:p>
          <a:p>
            <a:endParaRPr lang="el-GR" dirty="0" smtClean="0"/>
          </a:p>
          <a:p>
            <a:r>
              <a:rPr dirty="0" smtClean="0"/>
              <a:t>Υπ</a:t>
            </a:r>
            <a:r>
              <a:rPr dirty="0" err="1" smtClean="0"/>
              <a:t>οστήριξη</a:t>
            </a:r>
            <a:r>
              <a:rPr dirty="0" smtClean="0"/>
              <a:t> </a:t>
            </a:r>
            <a:r>
              <a:rPr dirty="0" err="1"/>
              <a:t>σε</a:t>
            </a:r>
            <a:r>
              <a:rPr dirty="0"/>
              <a:t> β</a:t>
            </a:r>
            <a:r>
              <a:rPr dirty="0" err="1"/>
              <a:t>ιογρ</a:t>
            </a:r>
            <a:r>
              <a:rPr dirty="0"/>
              <a:t>αφικό και επαγγελματικό προφίλ.</a:t>
            </a:r>
          </a:p>
          <a:p>
            <a:endParaRPr lang="el-GR" dirty="0" smtClean="0"/>
          </a:p>
          <a:p>
            <a:r>
              <a:rPr dirty="0" err="1" smtClean="0"/>
              <a:t>Ευρω</a:t>
            </a:r>
            <a:r>
              <a:rPr dirty="0" smtClean="0"/>
              <a:t>παϊκό </a:t>
            </a:r>
            <a:r>
              <a:rPr dirty="0"/>
              <a:t>εργαλείο αναγνώρισης δεξιοτήτων.</a:t>
            </a:r>
          </a:p>
        </p:txBody>
      </p:sp>
    </p:spTree>
    <p:extLst>
      <p:ext uri="{BB962C8B-B14F-4D97-AF65-F5344CB8AC3E}">
        <p14:creationId xmlns:p14="http://schemas.microsoft.com/office/powerpoint/2010/main" val="80574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Europass</a:t>
            </a:r>
            <a:r>
              <a:rPr dirty="0"/>
              <a:t> – </a:t>
            </a:r>
            <a:r>
              <a:rPr dirty="0" err="1"/>
              <a:t>Πλεονεκτήμ</a:t>
            </a:r>
            <a:r>
              <a:rPr dirty="0"/>
              <a:t>ατα &amp; Μειονεκτήματα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dirty="0" err="1" smtClean="0"/>
              <a:t>Πλεονεκτήμ</a:t>
            </a:r>
            <a:r>
              <a:rPr dirty="0" smtClean="0"/>
              <a:t>ατα</a:t>
            </a:r>
            <a:r>
              <a:rPr dirty="0"/>
              <a:t>: δωρεάν, ευρέως αποδεκτό.</a:t>
            </a:r>
          </a:p>
          <a:p>
            <a:endParaRPr lang="el-GR" dirty="0" smtClean="0"/>
          </a:p>
          <a:p>
            <a:endParaRPr lang="el-GR" dirty="0"/>
          </a:p>
          <a:p>
            <a:r>
              <a:rPr dirty="0" err="1" smtClean="0"/>
              <a:t>Περιορισμοί</a:t>
            </a:r>
            <a:r>
              <a:rPr dirty="0"/>
              <a:t>: </a:t>
            </a:r>
            <a:r>
              <a:rPr dirty="0" err="1"/>
              <a:t>όχι</a:t>
            </a:r>
            <a:r>
              <a:rPr dirty="0"/>
              <a:t> </a:t>
            </a:r>
            <a:r>
              <a:rPr dirty="0" err="1"/>
              <a:t>ψυχομετρικό</a:t>
            </a:r>
            <a:r>
              <a:rPr dirty="0"/>
              <a:t>, υπ</a:t>
            </a:r>
            <a:r>
              <a:rPr dirty="0" err="1"/>
              <a:t>οκειμενική</a:t>
            </a:r>
            <a:r>
              <a:rPr dirty="0"/>
              <a:t> απ</a:t>
            </a:r>
            <a:r>
              <a:rPr dirty="0" err="1"/>
              <a:t>οτίμηση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777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Europass</a:t>
            </a:r>
            <a:r>
              <a:rPr lang="en-US" dirty="0" smtClean="0"/>
              <a:t> -  </a:t>
            </a:r>
            <a:r>
              <a:rPr lang="el-GR" dirty="0" smtClean="0"/>
              <a:t>Πηγές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921" y="1285499"/>
            <a:ext cx="780288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/>
              <a:t>European Commission &amp; </a:t>
            </a:r>
            <a:r>
              <a:rPr lang="el-GR" altLang="el-GR" sz="2400" dirty="0" err="1"/>
              <a:t>Cedefop</a:t>
            </a:r>
            <a:r>
              <a:rPr lang="el-GR" altLang="el-GR" sz="2400" dirty="0"/>
              <a:t> (2023). European </a:t>
            </a:r>
            <a:r>
              <a:rPr lang="el-GR" altLang="el-GR" sz="2400" dirty="0" err="1"/>
              <a:t>Skills</a:t>
            </a:r>
            <a:r>
              <a:rPr lang="el-GR" altLang="el-GR" sz="2400" dirty="0"/>
              <a:t>, </a:t>
            </a:r>
            <a:r>
              <a:rPr lang="el-GR" altLang="el-GR" sz="2400" dirty="0" err="1"/>
              <a:t>Competences</a:t>
            </a:r>
            <a:r>
              <a:rPr lang="el-GR" altLang="el-GR" sz="2400" dirty="0"/>
              <a:t>, </a:t>
            </a:r>
            <a:r>
              <a:rPr lang="el-GR" altLang="el-GR" sz="2400" dirty="0" err="1"/>
              <a:t>Qualifications</a:t>
            </a:r>
            <a:r>
              <a:rPr lang="el-GR" altLang="el-GR" sz="2400" dirty="0"/>
              <a:t> and </a:t>
            </a:r>
            <a:r>
              <a:rPr lang="el-GR" altLang="el-GR" sz="2400" dirty="0" err="1"/>
              <a:t>Occupations</a:t>
            </a:r>
            <a:r>
              <a:rPr lang="el-GR" altLang="el-GR" sz="2400" dirty="0"/>
              <a:t> (ESCO) </a:t>
            </a:r>
            <a:r>
              <a:rPr lang="el-GR" altLang="el-GR" sz="2400" dirty="0" err="1"/>
              <a:t>handbook</a:t>
            </a:r>
            <a:r>
              <a:rPr lang="el-GR" altLang="el-GR" sz="24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sz="24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smtClean="0"/>
              <a:t>European </a:t>
            </a:r>
            <a:r>
              <a:rPr lang="el-GR" altLang="el-GR" sz="2400" dirty="0"/>
              <a:t>Centre for the Development of </a:t>
            </a:r>
            <a:r>
              <a:rPr lang="el-GR" altLang="el-GR" sz="2400" dirty="0" err="1"/>
              <a:t>Vocational</a:t>
            </a:r>
            <a:r>
              <a:rPr lang="el-GR" altLang="el-GR" sz="2400" dirty="0"/>
              <a:t> </a:t>
            </a:r>
            <a:r>
              <a:rPr lang="el-GR" altLang="el-GR" sz="2400" dirty="0" err="1"/>
              <a:t>Training</a:t>
            </a:r>
            <a:r>
              <a:rPr lang="el-GR" altLang="el-GR" sz="2400" dirty="0"/>
              <a:t> (</a:t>
            </a:r>
            <a:r>
              <a:rPr lang="el-GR" altLang="el-GR" sz="2400" dirty="0" err="1"/>
              <a:t>Cedefop</a:t>
            </a:r>
            <a:r>
              <a:rPr lang="el-GR" altLang="el-GR" sz="2400" dirty="0"/>
              <a:t>) (2022). </a:t>
            </a:r>
            <a:r>
              <a:rPr lang="el-GR" altLang="el-GR" sz="2400" dirty="0"/>
              <a:t>The Europass </a:t>
            </a:r>
            <a:r>
              <a:rPr lang="el-GR" altLang="el-GR" sz="2400" dirty="0" err="1"/>
              <a:t>Framework</a:t>
            </a:r>
            <a:r>
              <a:rPr lang="el-GR" altLang="el-GR" sz="2400" dirty="0"/>
              <a:t> for </a:t>
            </a:r>
            <a:r>
              <a:rPr lang="el-GR" altLang="el-GR" sz="2400" dirty="0" err="1"/>
              <a:t>Skills</a:t>
            </a:r>
            <a:r>
              <a:rPr lang="el-GR" altLang="el-GR" sz="2400" dirty="0"/>
              <a:t> </a:t>
            </a:r>
            <a:r>
              <a:rPr lang="el-GR" altLang="el-GR" sz="2400" dirty="0" err="1"/>
              <a:t>Intelligence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467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INCLUSIVE</a:t>
            </a:r>
            <a:r>
              <a:rPr dirty="0" smtClean="0"/>
              <a:t>+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Εργ</a:t>
            </a:r>
            <a:r>
              <a:rPr dirty="0"/>
              <a:t>αλείο με κάρτες δεξιοτήτων.</a:t>
            </a:r>
          </a:p>
          <a:p>
            <a:endParaRPr lang="el-GR" dirty="0" smtClean="0"/>
          </a:p>
          <a:p>
            <a:r>
              <a:rPr dirty="0" err="1" smtClean="0"/>
              <a:t>Φιλικό</a:t>
            </a:r>
            <a:r>
              <a:rPr dirty="0" smtClean="0"/>
              <a:t> </a:t>
            </a:r>
            <a:r>
              <a:rPr dirty="0" err="1"/>
              <a:t>γι</a:t>
            </a:r>
            <a:r>
              <a:rPr dirty="0"/>
              <a:t>α άτομα χαμηλής εκπαιδευτικής εξοικείωσης.</a:t>
            </a:r>
          </a:p>
          <a:p>
            <a:endParaRPr lang="el-GR" dirty="0" smtClean="0"/>
          </a:p>
          <a:p>
            <a:r>
              <a:rPr dirty="0" smtClean="0"/>
              <a:t>Βα</a:t>
            </a:r>
            <a:r>
              <a:rPr dirty="0" err="1" smtClean="0"/>
              <a:t>σίζετ</a:t>
            </a:r>
            <a:r>
              <a:rPr dirty="0" smtClean="0"/>
              <a:t>αι </a:t>
            </a:r>
            <a:r>
              <a:rPr dirty="0"/>
              <a:t>σε ομαδική δουλειά και αναστοχασμό.</a:t>
            </a:r>
          </a:p>
        </p:txBody>
      </p:sp>
    </p:spTree>
    <p:extLst>
      <p:ext uri="{BB962C8B-B14F-4D97-AF65-F5344CB8AC3E}">
        <p14:creationId xmlns:p14="http://schemas.microsoft.com/office/powerpoint/2010/main" val="381630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INCLUSIVE+ – Εφαρμογές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Εκ</a:t>
            </a:r>
            <a:r>
              <a:rPr dirty="0"/>
              <a:t>παίδευση ενηλίκων.</a:t>
            </a:r>
          </a:p>
          <a:p>
            <a:endParaRPr lang="el-GR" dirty="0" smtClean="0"/>
          </a:p>
          <a:p>
            <a:r>
              <a:rPr dirty="0" err="1" smtClean="0"/>
              <a:t>Αξιολόγηση</a:t>
            </a:r>
            <a:r>
              <a:rPr dirty="0" smtClean="0"/>
              <a:t> </a:t>
            </a:r>
            <a:r>
              <a:rPr dirty="0"/>
              <a:t>soft skills.</a:t>
            </a:r>
          </a:p>
          <a:p>
            <a:endParaRPr lang="el-GR" dirty="0" smtClean="0"/>
          </a:p>
          <a:p>
            <a:r>
              <a:rPr dirty="0" err="1" smtClean="0"/>
              <a:t>Κοινωνικές</a:t>
            </a:r>
            <a:r>
              <a:rPr dirty="0" smtClean="0"/>
              <a:t> </a:t>
            </a:r>
            <a:r>
              <a:rPr dirty="0"/>
              <a:t>και βα</a:t>
            </a:r>
            <a:r>
              <a:rPr dirty="0" err="1"/>
              <a:t>σικές</a:t>
            </a:r>
            <a:r>
              <a:rPr dirty="0"/>
              <a:t> </a:t>
            </a:r>
            <a:r>
              <a:rPr dirty="0" err="1"/>
              <a:t>δεξιότητες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658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INCLUSIVE+ – </a:t>
            </a:r>
            <a:r>
              <a:rPr dirty="0" err="1"/>
              <a:t>Πλεονεκτήμ</a:t>
            </a:r>
            <a:r>
              <a:rPr dirty="0"/>
              <a:t>ατα &amp; Περιορισμοί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dirty="0" err="1" smtClean="0"/>
              <a:t>Πλεονεκτήμ</a:t>
            </a:r>
            <a:r>
              <a:rPr dirty="0" smtClean="0"/>
              <a:t>ατα</a:t>
            </a:r>
            <a:r>
              <a:rPr dirty="0"/>
              <a:t>: κατάλληλο για μειονεκτούντες ενήλικες.</a:t>
            </a:r>
          </a:p>
          <a:p>
            <a:endParaRPr lang="el-GR" dirty="0" smtClean="0"/>
          </a:p>
          <a:p>
            <a:r>
              <a:rPr dirty="0" err="1" smtClean="0"/>
              <a:t>Περιορισμοί</a:t>
            </a:r>
            <a:r>
              <a:rPr dirty="0"/>
              <a:t>: π</a:t>
            </a:r>
            <a:r>
              <a:rPr dirty="0" err="1"/>
              <a:t>εριορισμένη</a:t>
            </a:r>
            <a:r>
              <a:rPr dirty="0"/>
              <a:t> </a:t>
            </a:r>
            <a:r>
              <a:rPr dirty="0" err="1"/>
              <a:t>έρευν</a:t>
            </a:r>
            <a:r>
              <a:rPr dirty="0"/>
              <a:t>α, μικρή χρήση.</a:t>
            </a:r>
          </a:p>
        </p:txBody>
      </p:sp>
    </p:spTree>
    <p:extLst>
      <p:ext uri="{BB962C8B-B14F-4D97-AF65-F5344CB8AC3E}">
        <p14:creationId xmlns:p14="http://schemas.microsoft.com/office/powerpoint/2010/main" val="217507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INCLUSIVE</a:t>
            </a:r>
            <a:r>
              <a:rPr lang="en-US" dirty="0" smtClean="0"/>
              <a:t>+ - </a:t>
            </a:r>
            <a:r>
              <a:rPr lang="el-GR" dirty="0" smtClean="0"/>
              <a:t>Πηγές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920" y="1470165"/>
            <a:ext cx="803148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/>
              <a:t>CESIE (2021). INCLUSIVE+ </a:t>
            </a:r>
            <a:r>
              <a:rPr lang="el-GR" altLang="el-GR" sz="2400" dirty="0" err="1"/>
              <a:t>Skill-Assessment</a:t>
            </a:r>
            <a:r>
              <a:rPr lang="el-GR" altLang="el-GR" sz="2400" dirty="0"/>
              <a:t> </a:t>
            </a:r>
            <a:r>
              <a:rPr lang="el-GR" altLang="el-GR" sz="2400" dirty="0" err="1"/>
              <a:t>Cards</a:t>
            </a:r>
            <a:r>
              <a:rPr lang="el-GR" altLang="el-GR" sz="2400" dirty="0"/>
              <a:t> </a:t>
            </a:r>
            <a:r>
              <a:rPr lang="el-GR" altLang="el-GR" sz="2400" dirty="0" err="1"/>
              <a:t>Guidebook</a:t>
            </a:r>
            <a:r>
              <a:rPr lang="el-GR" altLang="el-GR" sz="24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l-GR" sz="24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err="1" smtClean="0"/>
              <a:t>Vocational</a:t>
            </a:r>
            <a:r>
              <a:rPr lang="el-GR" altLang="el-GR" sz="2400" dirty="0" smtClean="0"/>
              <a:t> </a:t>
            </a:r>
            <a:r>
              <a:rPr lang="el-GR" altLang="el-GR" sz="2400" dirty="0" err="1"/>
              <a:t>Training</a:t>
            </a:r>
            <a:r>
              <a:rPr lang="el-GR" altLang="el-GR" sz="2400" dirty="0"/>
              <a:t> Journal (2022). </a:t>
            </a:r>
            <a:r>
              <a:rPr lang="el-GR" altLang="el-GR" sz="2400" dirty="0" err="1"/>
              <a:t>Evaluating</a:t>
            </a:r>
            <a:r>
              <a:rPr lang="el-GR" altLang="el-GR" sz="2400" dirty="0"/>
              <a:t> </a:t>
            </a:r>
            <a:r>
              <a:rPr lang="el-GR" altLang="el-GR" sz="2400" dirty="0" err="1"/>
              <a:t>Low-Skilled</a:t>
            </a:r>
            <a:r>
              <a:rPr lang="el-GR" altLang="el-GR" sz="2400" dirty="0"/>
              <a:t> Adult </a:t>
            </a:r>
            <a:r>
              <a:rPr lang="el-GR" altLang="el-GR" sz="2400" dirty="0" err="1"/>
              <a:t>Skills</a:t>
            </a:r>
            <a:r>
              <a:rPr lang="el-GR" altLang="el-GR" sz="2400" dirty="0"/>
              <a:t>: </a:t>
            </a:r>
            <a:r>
              <a:rPr lang="el-GR" altLang="el-GR" sz="2400" dirty="0" err="1"/>
              <a:t>Practice</a:t>
            </a:r>
            <a:r>
              <a:rPr lang="el-GR" altLang="el-GR" sz="2400" dirty="0"/>
              <a:t> and </a:t>
            </a:r>
            <a:r>
              <a:rPr lang="el-GR" altLang="el-GR" sz="2400" dirty="0" err="1"/>
              <a:t>Tools</a:t>
            </a:r>
            <a:r>
              <a:rPr lang="el-GR" altLang="el-GR" sz="2400" dirty="0"/>
              <a:t>, 16(4), 302–317</a:t>
            </a:r>
            <a:r>
              <a:rPr kumimoji="0" lang="el-GR" alt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90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Skills Inventory Worksheet – Περιγραφή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dirty="0" err="1" smtClean="0"/>
              <a:t>Αυτο</a:t>
            </a:r>
            <a:r>
              <a:rPr dirty="0" smtClean="0"/>
              <a:t>αξιολόγηση </a:t>
            </a:r>
            <a:r>
              <a:rPr dirty="0"/>
              <a:t>δεξιοτήτων.</a:t>
            </a:r>
          </a:p>
          <a:p>
            <a:endParaRPr lang="el-GR" dirty="0" smtClean="0"/>
          </a:p>
          <a:p>
            <a:r>
              <a:rPr dirty="0" err="1" smtClean="0"/>
              <a:t>Στηρίζετ</a:t>
            </a:r>
            <a:r>
              <a:rPr dirty="0" smtClean="0"/>
              <a:t>αι </a:t>
            </a:r>
            <a:r>
              <a:rPr dirty="0"/>
              <a:t>στη θεωρία Brown &amp; Lent.</a:t>
            </a:r>
          </a:p>
          <a:p>
            <a:endParaRPr lang="el-GR" dirty="0" smtClean="0"/>
          </a:p>
          <a:p>
            <a:r>
              <a:rPr dirty="0" smtClean="0"/>
              <a:t>Κα</a:t>
            </a:r>
            <a:r>
              <a:rPr dirty="0" err="1" smtClean="0"/>
              <a:t>τάλληλο</a:t>
            </a:r>
            <a:r>
              <a:rPr dirty="0" smtClean="0"/>
              <a:t> </a:t>
            </a:r>
            <a:r>
              <a:rPr dirty="0" err="1"/>
              <a:t>γι</a:t>
            </a:r>
            <a:r>
              <a:rPr dirty="0"/>
              <a:t>α συμβουλευτική ενηλίκων.</a:t>
            </a:r>
          </a:p>
        </p:txBody>
      </p:sp>
    </p:spTree>
    <p:extLst>
      <p:ext uri="{BB962C8B-B14F-4D97-AF65-F5344CB8AC3E}">
        <p14:creationId xmlns:p14="http://schemas.microsoft.com/office/powerpoint/2010/main" val="366983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Skills Worksheet – Εφαρμογές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Εντο</a:t>
            </a:r>
            <a:r>
              <a:rPr dirty="0"/>
              <a:t>πισμός δεξιοτήτων.</a:t>
            </a:r>
          </a:p>
          <a:p>
            <a:endParaRPr lang="el-GR" dirty="0" smtClean="0"/>
          </a:p>
          <a:p>
            <a:r>
              <a:rPr dirty="0" err="1" smtClean="0"/>
              <a:t>Προσω</a:t>
            </a:r>
            <a:r>
              <a:rPr dirty="0" smtClean="0"/>
              <a:t>πική </a:t>
            </a:r>
            <a:r>
              <a:rPr dirty="0"/>
              <a:t>αναστοχαστική μάθηση.</a:t>
            </a:r>
          </a:p>
          <a:p>
            <a:endParaRPr lang="el-GR" dirty="0" smtClean="0"/>
          </a:p>
          <a:p>
            <a:r>
              <a:rPr dirty="0" err="1" smtClean="0"/>
              <a:t>Δωρεάν</a:t>
            </a:r>
            <a:r>
              <a:rPr dirty="0" smtClean="0"/>
              <a:t> </a:t>
            </a:r>
            <a:r>
              <a:rPr dirty="0"/>
              <a:t>&amp; </a:t>
            </a:r>
            <a:r>
              <a:rPr dirty="0" err="1"/>
              <a:t>εύχρηστο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284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Skills Worksheet – </a:t>
            </a:r>
            <a:r>
              <a:rPr dirty="0" err="1"/>
              <a:t>Πλεονεκτήμ</a:t>
            </a:r>
            <a:r>
              <a:rPr dirty="0"/>
              <a:t>ατα &amp; Περιορισμοί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dirty="0" err="1" smtClean="0"/>
              <a:t>Πλεονεκτήμ</a:t>
            </a:r>
            <a:r>
              <a:rPr dirty="0" smtClean="0"/>
              <a:t>ατα</a:t>
            </a:r>
            <a:r>
              <a:rPr dirty="0"/>
              <a:t>: προσβάσιμο, μηδενικό κόστος.</a:t>
            </a:r>
          </a:p>
          <a:p>
            <a:endParaRPr lang="el-GR" dirty="0" smtClean="0"/>
          </a:p>
          <a:p>
            <a:r>
              <a:rPr dirty="0" err="1" smtClean="0"/>
              <a:t>Περιορισμοί</a:t>
            </a:r>
            <a:r>
              <a:rPr dirty="0"/>
              <a:t>: χα</a:t>
            </a:r>
            <a:r>
              <a:rPr dirty="0" err="1"/>
              <a:t>μηλή</a:t>
            </a:r>
            <a:r>
              <a:rPr dirty="0"/>
              <a:t> α</a:t>
            </a:r>
            <a:r>
              <a:rPr dirty="0" err="1"/>
              <a:t>ντικειμενικότητ</a:t>
            </a:r>
            <a:r>
              <a:rPr dirty="0"/>
              <a:t>α.</a:t>
            </a:r>
          </a:p>
        </p:txBody>
      </p:sp>
    </p:spTree>
    <p:extLst>
      <p:ext uri="{BB962C8B-B14F-4D97-AF65-F5344CB8AC3E}">
        <p14:creationId xmlns:p14="http://schemas.microsoft.com/office/powerpoint/2010/main" val="91136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</a:t>
            </a:r>
            <a:r>
              <a:rPr lang="en-US" dirty="0" smtClean="0"/>
              <a:t>Worksheet</a:t>
            </a:r>
            <a:r>
              <a:rPr lang="el-GR" dirty="0" smtClean="0"/>
              <a:t> - Πηγές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921" y="392948"/>
            <a:ext cx="8031479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err="1"/>
              <a:t>Peterson</a:t>
            </a:r>
            <a:r>
              <a:rPr lang="el-GR" altLang="el-GR" sz="2400" dirty="0"/>
              <a:t>, G. W., </a:t>
            </a:r>
            <a:r>
              <a:rPr lang="el-GR" altLang="el-GR" sz="2400" dirty="0" err="1"/>
              <a:t>Sampson</a:t>
            </a:r>
            <a:r>
              <a:rPr lang="el-GR" altLang="el-GR" sz="2400" dirty="0"/>
              <a:t>, J. P., </a:t>
            </a:r>
            <a:r>
              <a:rPr lang="el-GR" altLang="el-GR" sz="2400" dirty="0" err="1"/>
              <a:t>Reardon</a:t>
            </a:r>
            <a:r>
              <a:rPr lang="el-GR" altLang="el-GR" sz="2400" dirty="0"/>
              <a:t>, R. C., </a:t>
            </a:r>
            <a:r>
              <a:rPr lang="el-GR" altLang="el-GR" sz="2400" dirty="0" err="1"/>
              <a:t>Lenz</a:t>
            </a:r>
            <a:r>
              <a:rPr lang="el-GR" altLang="el-GR" sz="2400" dirty="0"/>
              <a:t>, J. G. (2021). </a:t>
            </a:r>
            <a:r>
              <a:rPr lang="el-GR" altLang="el-GR" sz="2400" dirty="0" err="1"/>
              <a:t>Career</a:t>
            </a:r>
            <a:r>
              <a:rPr lang="el-GR" altLang="el-GR" sz="2400" dirty="0"/>
              <a:t> Development and </a:t>
            </a:r>
            <a:r>
              <a:rPr lang="el-GR" altLang="el-GR" sz="2400" dirty="0" err="1"/>
              <a:t>Planning</a:t>
            </a:r>
            <a:r>
              <a:rPr lang="el-GR" altLang="el-GR" sz="2400" dirty="0"/>
              <a:t>: A </a:t>
            </a:r>
            <a:r>
              <a:rPr lang="el-GR" altLang="el-GR" sz="2400" dirty="0" err="1"/>
              <a:t>Comprehensive</a:t>
            </a:r>
            <a:r>
              <a:rPr lang="el-GR" altLang="el-GR" sz="2400" dirty="0"/>
              <a:t> </a:t>
            </a:r>
            <a:r>
              <a:rPr lang="el-GR" altLang="el-GR" sz="2400" dirty="0" err="1"/>
              <a:t>Approach</a:t>
            </a:r>
            <a:r>
              <a:rPr lang="el-GR" altLang="el-GR" sz="2400" dirty="0"/>
              <a:t>. </a:t>
            </a:r>
            <a:r>
              <a:rPr lang="el-GR" altLang="el-GR" sz="2400" dirty="0" err="1"/>
              <a:t>Cengage</a:t>
            </a:r>
            <a:r>
              <a:rPr lang="el-GR" altLang="el-GR" sz="2400" dirty="0"/>
              <a:t> </a:t>
            </a:r>
            <a:r>
              <a:rPr lang="el-GR" altLang="el-GR" sz="2400" dirty="0" err="1"/>
              <a:t>Learning</a:t>
            </a:r>
            <a:r>
              <a:rPr lang="el-GR" altLang="el-GR" sz="2400" dirty="0"/>
              <a:t>.</a:t>
            </a:r>
            <a:br>
              <a:rPr lang="el-GR" altLang="el-GR" sz="2400" dirty="0"/>
            </a:br>
            <a:r>
              <a:rPr lang="el-GR" altLang="el-GR" dirty="0"/>
              <a:t>→ </a:t>
            </a:r>
            <a:r>
              <a:rPr lang="el-GR" altLang="el-GR" sz="1800" dirty="0"/>
              <a:t>Περιγράφει μεθόδους </a:t>
            </a:r>
            <a:r>
              <a:rPr lang="el-GR" altLang="el-GR" sz="1800" dirty="0" err="1"/>
              <a:t>αυτο</a:t>
            </a:r>
            <a:r>
              <a:rPr lang="el-GR" altLang="el-GR" sz="1800" dirty="0"/>
              <a:t>-αξιολόγησης δεξιοτήτων και το ρόλο τους στη συμβουλευτική.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l-GR" altLang="el-GR" sz="24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smtClean="0"/>
              <a:t>Brown</a:t>
            </a:r>
            <a:r>
              <a:rPr lang="el-GR" altLang="el-GR" sz="2400" dirty="0"/>
              <a:t>, D., &amp; </a:t>
            </a:r>
            <a:r>
              <a:rPr lang="el-GR" altLang="el-GR" sz="2400" dirty="0" err="1"/>
              <a:t>Lent</a:t>
            </a:r>
            <a:r>
              <a:rPr lang="el-GR" altLang="el-GR" sz="2400" dirty="0"/>
              <a:t>, R. (2020). </a:t>
            </a:r>
            <a:r>
              <a:rPr lang="el-GR" altLang="el-GR" sz="2400" dirty="0" err="1"/>
              <a:t>Career</a:t>
            </a:r>
            <a:r>
              <a:rPr lang="el-GR" altLang="el-GR" sz="2400" dirty="0"/>
              <a:t> Development and </a:t>
            </a:r>
            <a:r>
              <a:rPr lang="el-GR" altLang="el-GR" sz="2400" dirty="0" err="1"/>
              <a:t>Counseling</a:t>
            </a:r>
            <a:r>
              <a:rPr lang="el-GR" altLang="el-GR" sz="2400" dirty="0"/>
              <a:t>: </a:t>
            </a:r>
            <a:r>
              <a:rPr lang="el-GR" altLang="el-GR" sz="2400" dirty="0" err="1"/>
              <a:t>Putting</a:t>
            </a:r>
            <a:r>
              <a:rPr lang="el-GR" altLang="el-GR" sz="2400" dirty="0"/>
              <a:t> </a:t>
            </a:r>
            <a:r>
              <a:rPr lang="el-GR" altLang="el-GR" sz="2400" dirty="0" err="1"/>
              <a:t>Theory</a:t>
            </a:r>
            <a:r>
              <a:rPr lang="el-GR" altLang="el-GR" sz="2400" dirty="0"/>
              <a:t> and Research </a:t>
            </a:r>
            <a:r>
              <a:rPr lang="el-GR" altLang="el-GR" sz="2400" dirty="0" err="1"/>
              <a:t>to</a:t>
            </a:r>
            <a:r>
              <a:rPr lang="el-GR" altLang="el-GR" sz="2400" dirty="0"/>
              <a:t> </a:t>
            </a:r>
            <a:r>
              <a:rPr lang="el-GR" altLang="el-GR" sz="2400" dirty="0" err="1"/>
              <a:t>Work</a:t>
            </a:r>
            <a:r>
              <a:rPr lang="el-GR" altLang="el-GR" sz="2400" dirty="0"/>
              <a:t>. </a:t>
            </a:r>
            <a:r>
              <a:rPr lang="el-GR" altLang="el-GR" sz="2400" dirty="0" err="1"/>
              <a:t>Wiley</a:t>
            </a:r>
            <a:r>
              <a:rPr lang="el-GR" altLang="el-GR" sz="2400" dirty="0"/>
              <a:t>.</a:t>
            </a:r>
            <a:br>
              <a:rPr lang="el-GR" altLang="el-GR" sz="2400" dirty="0"/>
            </a:br>
            <a:r>
              <a:rPr lang="el-GR" altLang="el-GR" dirty="0"/>
              <a:t>→ </a:t>
            </a:r>
            <a:r>
              <a:rPr lang="el-GR" altLang="el-GR" sz="1800" dirty="0"/>
              <a:t>Επιστημονική υποστήριξη στα εργαλεία </a:t>
            </a:r>
            <a:r>
              <a:rPr lang="el-GR" altLang="el-GR" sz="1800" dirty="0" err="1"/>
              <a:t>αυτο</a:t>
            </a:r>
            <a:r>
              <a:rPr lang="el-GR" altLang="el-GR" sz="1800" dirty="0"/>
              <a:t>-αξιολόγησης δεξιοτήτων</a:t>
            </a:r>
            <a:r>
              <a:rPr kumimoji="0" lang="el-GR" alt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160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AI-driven Tools – Περιγραφή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Εργ</a:t>
            </a:r>
            <a:r>
              <a:rPr dirty="0"/>
              <a:t>αλεία πρόβλεψης δεξιοτήτων.</a:t>
            </a:r>
          </a:p>
          <a:p>
            <a:endParaRPr lang="el-GR" dirty="0" smtClean="0"/>
          </a:p>
          <a:p>
            <a:r>
              <a:rPr dirty="0" smtClean="0"/>
              <a:t>Βα</a:t>
            </a:r>
            <a:r>
              <a:rPr dirty="0" err="1" smtClean="0"/>
              <a:t>σίζοντ</a:t>
            </a:r>
            <a:r>
              <a:rPr dirty="0" smtClean="0"/>
              <a:t>αι </a:t>
            </a:r>
            <a:r>
              <a:rPr dirty="0"/>
              <a:t>σε </a:t>
            </a:r>
            <a:r>
              <a:rPr dirty="0" smtClean="0"/>
              <a:t>M</a:t>
            </a:r>
            <a:r>
              <a:rPr lang="en-US" dirty="0" smtClean="0"/>
              <a:t>achine </a:t>
            </a:r>
            <a:r>
              <a:rPr dirty="0" smtClean="0"/>
              <a:t>L</a:t>
            </a:r>
            <a:r>
              <a:rPr lang="en-US" dirty="0" smtClean="0"/>
              <a:t>earning</a:t>
            </a:r>
            <a:r>
              <a:rPr dirty="0" smtClean="0"/>
              <a:t> </a:t>
            </a:r>
            <a:r>
              <a:rPr dirty="0"/>
              <a:t>και Big Data.</a:t>
            </a:r>
          </a:p>
          <a:p>
            <a:endParaRPr lang="el-GR" dirty="0" smtClean="0"/>
          </a:p>
          <a:p>
            <a:r>
              <a:rPr dirty="0" err="1" smtClean="0"/>
              <a:t>Προτείνουν</a:t>
            </a:r>
            <a:r>
              <a:rPr dirty="0" smtClean="0"/>
              <a:t> </a:t>
            </a:r>
            <a:r>
              <a:rPr dirty="0"/>
              <a:t>career pathways.</a:t>
            </a:r>
          </a:p>
        </p:txBody>
      </p:sp>
    </p:spTree>
    <p:extLst>
      <p:ext uri="{BB962C8B-B14F-4D97-AF65-F5344CB8AC3E}">
        <p14:creationId xmlns:p14="http://schemas.microsoft.com/office/powerpoint/2010/main" val="10250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Tools – Εφαρμογές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Εξ</a:t>
            </a:r>
            <a:r>
              <a:rPr dirty="0"/>
              <a:t>ατομικευμένη συμβουλευτική.</a:t>
            </a:r>
          </a:p>
          <a:p>
            <a:endParaRPr lang="en-US" dirty="0" smtClean="0"/>
          </a:p>
          <a:p>
            <a:r>
              <a:rPr dirty="0" err="1" smtClean="0"/>
              <a:t>Ανάλυση</a:t>
            </a:r>
            <a:r>
              <a:rPr dirty="0" smtClean="0"/>
              <a:t> </a:t>
            </a:r>
            <a:r>
              <a:rPr dirty="0" err="1"/>
              <a:t>δεξιοτήτων</a:t>
            </a:r>
            <a:r>
              <a:rPr dirty="0"/>
              <a:t> </a:t>
            </a:r>
            <a:r>
              <a:rPr dirty="0" err="1"/>
              <a:t>μέσω</a:t>
            </a:r>
            <a:r>
              <a:rPr dirty="0"/>
              <a:t> </a:t>
            </a:r>
            <a:r>
              <a:rPr dirty="0" err="1"/>
              <a:t>ψηφι</a:t>
            </a:r>
            <a:r>
              <a:rPr dirty="0"/>
              <a:t>ακών ιχνών.</a:t>
            </a:r>
          </a:p>
          <a:p>
            <a:endParaRPr lang="en-US" dirty="0" smtClean="0"/>
          </a:p>
          <a:p>
            <a:r>
              <a:rPr dirty="0" smtClean="0"/>
              <a:t>Επα</a:t>
            </a:r>
            <a:r>
              <a:rPr dirty="0" err="1" smtClean="0"/>
              <a:t>γγελμ</a:t>
            </a:r>
            <a:r>
              <a:rPr dirty="0" smtClean="0"/>
              <a:t>ατική </a:t>
            </a:r>
            <a:r>
              <a:rPr dirty="0"/>
              <a:t>πρόβλεψη.</a:t>
            </a:r>
          </a:p>
        </p:txBody>
      </p:sp>
    </p:spTree>
    <p:extLst>
      <p:ext uri="{BB962C8B-B14F-4D97-AF65-F5344CB8AC3E}">
        <p14:creationId xmlns:p14="http://schemas.microsoft.com/office/powerpoint/2010/main" val="327602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AI Tools – </a:t>
            </a:r>
            <a:r>
              <a:rPr dirty="0" err="1"/>
              <a:t>Πλεονεκτήμ</a:t>
            </a:r>
            <a:r>
              <a:rPr dirty="0"/>
              <a:t>ατα &amp; Περιορισμοί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Πλεονεκτήμ</a:t>
            </a:r>
            <a:r>
              <a:rPr dirty="0"/>
              <a:t>ατα: προσωποποίηση, ταχύτητα.</a:t>
            </a:r>
          </a:p>
          <a:p>
            <a:endParaRPr lang="en-US" dirty="0" smtClean="0"/>
          </a:p>
          <a:p>
            <a:r>
              <a:rPr dirty="0" err="1" smtClean="0"/>
              <a:t>Περιορισμοί</a:t>
            </a:r>
            <a:r>
              <a:rPr dirty="0"/>
              <a:t>: π</a:t>
            </a:r>
            <a:r>
              <a:rPr dirty="0" err="1"/>
              <a:t>εριορισμένη</a:t>
            </a:r>
            <a:r>
              <a:rPr dirty="0"/>
              <a:t> </a:t>
            </a:r>
            <a:r>
              <a:rPr dirty="0" err="1"/>
              <a:t>εγκυρότητ</a:t>
            </a:r>
            <a:r>
              <a:rPr dirty="0"/>
              <a:t>α, ηθικά ζητήματα.</a:t>
            </a:r>
          </a:p>
        </p:txBody>
      </p:sp>
    </p:spTree>
    <p:extLst>
      <p:ext uri="{BB962C8B-B14F-4D97-AF65-F5344CB8AC3E}">
        <p14:creationId xmlns:p14="http://schemas.microsoft.com/office/powerpoint/2010/main" val="4096992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</a:t>
            </a:r>
            <a:r>
              <a:rPr lang="en-US" dirty="0" smtClean="0"/>
              <a:t>Tools - </a:t>
            </a:r>
            <a:r>
              <a:rPr lang="el-GR" dirty="0" smtClean="0"/>
              <a:t>Πηγές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921" y="1285499"/>
            <a:ext cx="818388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err="1"/>
              <a:t>Smith</a:t>
            </a:r>
            <a:r>
              <a:rPr lang="el-GR" altLang="el-GR" sz="2400" dirty="0"/>
              <a:t>, J., &amp; </a:t>
            </a:r>
            <a:r>
              <a:rPr lang="el-GR" altLang="el-GR" sz="2400" dirty="0" err="1"/>
              <a:t>Lee</a:t>
            </a:r>
            <a:r>
              <a:rPr lang="el-GR" altLang="el-GR" sz="2400" dirty="0"/>
              <a:t>, M. (2025). AI-</a:t>
            </a:r>
            <a:r>
              <a:rPr lang="el-GR" altLang="el-GR" sz="2400" dirty="0" err="1"/>
              <a:t>Driven</a:t>
            </a:r>
            <a:r>
              <a:rPr lang="el-GR" altLang="el-GR" sz="2400" dirty="0"/>
              <a:t> </a:t>
            </a:r>
            <a:r>
              <a:rPr lang="el-GR" altLang="el-GR" sz="2400" dirty="0" err="1"/>
              <a:t>Career</a:t>
            </a:r>
            <a:r>
              <a:rPr lang="el-GR" altLang="el-GR" sz="2400" dirty="0"/>
              <a:t> </a:t>
            </a:r>
            <a:r>
              <a:rPr lang="el-GR" altLang="el-GR" sz="2400" dirty="0" err="1"/>
              <a:t>Guidance</a:t>
            </a:r>
            <a:r>
              <a:rPr lang="el-GR" altLang="el-GR" sz="2400" dirty="0"/>
              <a:t>: </a:t>
            </a:r>
            <a:r>
              <a:rPr lang="el-GR" altLang="el-GR" sz="2400" dirty="0" err="1"/>
              <a:t>Opportunities</a:t>
            </a:r>
            <a:r>
              <a:rPr lang="el-GR" altLang="el-GR" sz="2400" dirty="0"/>
              <a:t> and </a:t>
            </a:r>
            <a:r>
              <a:rPr lang="el-GR" altLang="el-GR" sz="2400" dirty="0" err="1"/>
              <a:t>Challenges</a:t>
            </a:r>
            <a:r>
              <a:rPr lang="el-GR" altLang="el-GR" sz="2400" dirty="0"/>
              <a:t>. </a:t>
            </a:r>
            <a:r>
              <a:rPr lang="el-GR" altLang="el-GR" sz="2400" i="1" dirty="0"/>
              <a:t>Journal of Educational </a:t>
            </a:r>
            <a:r>
              <a:rPr lang="el-GR" altLang="el-GR" sz="2400" i="1" dirty="0" err="1"/>
              <a:t>Technology</a:t>
            </a:r>
            <a:r>
              <a:rPr lang="el-GR" altLang="el-GR" sz="2400" dirty="0"/>
              <a:t>, 42(1), 77–95.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l-GR" sz="24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err="1" smtClean="0"/>
              <a:t>Zhang</a:t>
            </a:r>
            <a:r>
              <a:rPr lang="el-GR" altLang="el-GR" sz="2400" dirty="0"/>
              <a:t>, Y., &amp; </a:t>
            </a:r>
            <a:r>
              <a:rPr lang="el-GR" altLang="el-GR" sz="2400" dirty="0" err="1"/>
              <a:t>Kumar</a:t>
            </a:r>
            <a:r>
              <a:rPr lang="el-GR" altLang="el-GR" sz="2400" dirty="0"/>
              <a:t>, V. (2024). </a:t>
            </a:r>
            <a:r>
              <a:rPr lang="el-GR" altLang="el-GR" sz="2400" i="1" dirty="0" err="1"/>
              <a:t>Machine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Learning</a:t>
            </a:r>
            <a:r>
              <a:rPr lang="el-GR" altLang="el-GR" sz="2400" i="1" dirty="0"/>
              <a:t> and </a:t>
            </a:r>
            <a:r>
              <a:rPr lang="el-GR" altLang="el-GR" sz="2400" i="1" dirty="0" err="1"/>
              <a:t>Career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Path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Prediction</a:t>
            </a:r>
            <a:r>
              <a:rPr lang="el-GR" altLang="el-GR" sz="2400" dirty="0"/>
              <a:t>. IEEE </a:t>
            </a:r>
            <a:r>
              <a:rPr lang="el-GR" altLang="el-GR" sz="2400" dirty="0" err="1"/>
              <a:t>Transactions</a:t>
            </a:r>
            <a:r>
              <a:rPr lang="el-GR" altLang="el-GR" sz="2400" dirty="0"/>
              <a:t> on </a:t>
            </a:r>
            <a:r>
              <a:rPr lang="el-GR" altLang="el-GR" sz="2400" dirty="0" err="1"/>
              <a:t>Learning</a:t>
            </a:r>
            <a:r>
              <a:rPr lang="el-GR" altLang="el-GR" sz="2400" dirty="0"/>
              <a:t> Technologies.</a:t>
            </a:r>
          </a:p>
        </p:txBody>
      </p:sp>
    </p:spTree>
    <p:extLst>
      <p:ext uri="{BB962C8B-B14F-4D97-AF65-F5344CB8AC3E}">
        <p14:creationId xmlns:p14="http://schemas.microsoft.com/office/powerpoint/2010/main" val="23923014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Σύγκριση</a:t>
            </a:r>
            <a:r>
              <a:rPr dirty="0"/>
              <a:t> </a:t>
            </a:r>
            <a:r>
              <a:rPr dirty="0" err="1" smtClean="0"/>
              <a:t>Εργ</a:t>
            </a:r>
            <a:r>
              <a:rPr dirty="0" smtClean="0"/>
              <a:t>αλείων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92500" lnSpcReduction="10000"/>
          </a:bodyPr>
          <a:lstStyle/>
          <a:p>
            <a:r>
              <a:rPr dirty="0" err="1"/>
              <a:t>EvCareer</a:t>
            </a:r>
            <a:r>
              <a:rPr dirty="0"/>
              <a:t>: + </a:t>
            </a:r>
            <a:r>
              <a:rPr dirty="0" err="1"/>
              <a:t>Εγκυρότητ</a:t>
            </a:r>
            <a:r>
              <a:rPr dirty="0"/>
              <a:t>α | - Κόστος</a:t>
            </a:r>
          </a:p>
          <a:p>
            <a:endParaRPr lang="en-US" dirty="0" smtClean="0"/>
          </a:p>
          <a:p>
            <a:r>
              <a:rPr dirty="0" err="1" smtClean="0"/>
              <a:t>Europass</a:t>
            </a:r>
            <a:r>
              <a:rPr dirty="0"/>
              <a:t>: + </a:t>
            </a:r>
            <a:r>
              <a:rPr dirty="0" err="1"/>
              <a:t>Ευρεί</a:t>
            </a:r>
            <a:r>
              <a:rPr dirty="0"/>
              <a:t>α χρήση | - Όχι ψυχομετρικό</a:t>
            </a:r>
          </a:p>
          <a:p>
            <a:endParaRPr lang="en-US" dirty="0" smtClean="0"/>
          </a:p>
          <a:p>
            <a:r>
              <a:rPr dirty="0" smtClean="0"/>
              <a:t>INCLUSIVE</a:t>
            </a:r>
            <a:r>
              <a:rPr dirty="0"/>
              <a:t>+: + Κα</a:t>
            </a:r>
            <a:r>
              <a:rPr dirty="0" err="1"/>
              <a:t>τάλληλο</a:t>
            </a:r>
            <a:r>
              <a:rPr dirty="0"/>
              <a:t> </a:t>
            </a:r>
            <a:r>
              <a:rPr dirty="0" err="1"/>
              <a:t>γι</a:t>
            </a:r>
            <a:r>
              <a:rPr dirty="0"/>
              <a:t>α ενήλικες | - Περιορισμένη έρευνα</a:t>
            </a:r>
          </a:p>
          <a:p>
            <a:endParaRPr lang="en-US" dirty="0" smtClean="0"/>
          </a:p>
          <a:p>
            <a:r>
              <a:rPr dirty="0" smtClean="0"/>
              <a:t>Worksheet</a:t>
            </a:r>
            <a:r>
              <a:rPr dirty="0"/>
              <a:t>: + </a:t>
            </a:r>
            <a:r>
              <a:rPr dirty="0" err="1"/>
              <a:t>Δωρεάν</a:t>
            </a:r>
            <a:r>
              <a:rPr dirty="0"/>
              <a:t> | - Υπ</a:t>
            </a:r>
            <a:r>
              <a:rPr dirty="0" err="1"/>
              <a:t>οκειμενικό</a:t>
            </a:r>
            <a:endParaRPr dirty="0"/>
          </a:p>
          <a:p>
            <a:endParaRPr lang="en-US" dirty="0" smtClean="0"/>
          </a:p>
          <a:p>
            <a:r>
              <a:rPr dirty="0" smtClean="0"/>
              <a:t>AI </a:t>
            </a:r>
            <a:r>
              <a:rPr dirty="0"/>
              <a:t>Tools: + </a:t>
            </a:r>
            <a:r>
              <a:rPr dirty="0" err="1"/>
              <a:t>Εξ</a:t>
            </a:r>
            <a:r>
              <a:rPr dirty="0"/>
              <a:t>ατομίκευση | - Μικρή τεκμηρίωση</a:t>
            </a:r>
          </a:p>
        </p:txBody>
      </p:sp>
    </p:spTree>
    <p:extLst>
      <p:ext uri="{BB962C8B-B14F-4D97-AF65-F5344CB8AC3E}">
        <p14:creationId xmlns:p14="http://schemas.microsoft.com/office/powerpoint/2010/main" val="21037546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κοινά σημεία αναφοράς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224704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b="1" dirty="0" smtClean="0"/>
          </a:p>
          <a:p>
            <a:pPr marL="514350" indent="-514350">
              <a:buFont typeface="+mj-lt"/>
              <a:buAutoNum type="arabicPeriod"/>
            </a:pPr>
            <a:r>
              <a:rPr lang="el-GR" b="1" dirty="0" smtClean="0"/>
              <a:t>Εστίαση </a:t>
            </a:r>
            <a:r>
              <a:rPr lang="el-GR" b="1" dirty="0"/>
              <a:t>στην </a:t>
            </a:r>
            <a:r>
              <a:rPr lang="el-GR" b="1" dirty="0" smtClean="0"/>
              <a:t>αυτογνωσία</a:t>
            </a:r>
            <a:endParaRPr lang="el-GR" dirty="0"/>
          </a:p>
          <a:p>
            <a:pPr lvl="1"/>
            <a:endParaRPr lang="el-GR" dirty="0" smtClean="0"/>
          </a:p>
          <a:p>
            <a:pPr lvl="1"/>
            <a:r>
              <a:rPr lang="el-GR" dirty="0" smtClean="0"/>
              <a:t>διερευνούν </a:t>
            </a:r>
            <a:r>
              <a:rPr lang="el-GR" dirty="0"/>
              <a:t>προσωπικά χαρακτηριστικά</a:t>
            </a:r>
          </a:p>
          <a:p>
            <a:pPr lvl="1"/>
            <a:r>
              <a:rPr lang="el-GR" dirty="0"/>
              <a:t>αποκαλύπτουν ενδιαφέροντα, δεξιότητες, αξίες</a:t>
            </a:r>
          </a:p>
          <a:p>
            <a:pPr lvl="1"/>
            <a:r>
              <a:rPr lang="el-GR" dirty="0"/>
              <a:t>ενισχύουν την αυτοαντίληψη του ατόμου</a:t>
            </a:r>
          </a:p>
          <a:p>
            <a:pPr lvl="1"/>
            <a:r>
              <a:rPr lang="el-GR" dirty="0" smtClean="0"/>
              <a:t>ως </a:t>
            </a:r>
            <a:r>
              <a:rPr lang="el-GR" dirty="0"/>
              <a:t>μέσο </a:t>
            </a:r>
            <a:r>
              <a:rPr lang="el-GR" b="1" dirty="0" err="1"/>
              <a:t>αναστοχασμού</a:t>
            </a:r>
            <a:r>
              <a:rPr lang="el-GR" dirty="0"/>
              <a:t> και ενδυνάμωσης</a:t>
            </a:r>
            <a:r>
              <a:rPr lang="el-GR" dirty="0" smtClean="0"/>
              <a:t>.</a:t>
            </a:r>
          </a:p>
          <a:p>
            <a:endParaRPr lang="el-GR" b="1" dirty="0" smtClean="0"/>
          </a:p>
        </p:txBody>
      </p:sp>
    </p:spTree>
    <p:extLst>
      <p:ext uri="{BB962C8B-B14F-4D97-AF65-F5344CB8AC3E}">
        <p14:creationId xmlns:p14="http://schemas.microsoft.com/office/powerpoint/2010/main" val="9026895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b="1" dirty="0" smtClean="0"/>
              <a:t>Σύνδεση </a:t>
            </a:r>
            <a:r>
              <a:rPr lang="el-GR" b="1" dirty="0"/>
              <a:t>ατομικών χαρακτηριστικών με τις επαγγελματικές επιλογές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l-G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 smtClean="0"/>
              <a:t>να </a:t>
            </a:r>
            <a:r>
              <a:rPr lang="el-GR" dirty="0"/>
              <a:t>χαρτογραφήσουν το προφίλ του ατόμου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να το συνδέσουν με ρεαλιστικές επιλογές σταδιοδρομίας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να υποστηρίξουν λήψη αποφάσεων</a:t>
            </a:r>
          </a:p>
          <a:p>
            <a:pPr lvl="1"/>
            <a:r>
              <a:rPr lang="el-GR" dirty="0" smtClean="0"/>
              <a:t>ως </a:t>
            </a:r>
            <a:r>
              <a:rPr lang="el-GR" b="1" dirty="0"/>
              <a:t>γέφυρα</a:t>
            </a:r>
            <a:r>
              <a:rPr lang="el-GR" dirty="0"/>
              <a:t> μεταξύ εαυτού και αγοράς εργασίας.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026895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l-GR" b="1" dirty="0"/>
              <a:t>Αναγνώριση και τυποποίηση δεξιοτήτων</a:t>
            </a:r>
          </a:p>
          <a:p>
            <a:pPr lvl="2"/>
            <a:r>
              <a:rPr lang="el-GR" dirty="0"/>
              <a:t>Παρότι διαφέρουν στη μεθοδολογία, όλα:</a:t>
            </a:r>
          </a:p>
          <a:p>
            <a:pPr lvl="2"/>
            <a:r>
              <a:rPr lang="el-GR" dirty="0"/>
              <a:t>κατηγοριοποιούν δεξιότητες</a:t>
            </a:r>
          </a:p>
          <a:p>
            <a:pPr lvl="2"/>
            <a:r>
              <a:rPr lang="el-GR" dirty="0"/>
              <a:t>τις μετατρέπουν σε αξιολογήσιμες μονάδες</a:t>
            </a:r>
          </a:p>
          <a:p>
            <a:pPr lvl="2"/>
            <a:r>
              <a:rPr lang="el-GR" dirty="0"/>
              <a:t>αξιοποιούν διεθνή πλαίσια (π.χ. ESCO, </a:t>
            </a:r>
            <a:r>
              <a:rPr lang="el-GR" dirty="0" err="1"/>
              <a:t>DigComp</a:t>
            </a:r>
            <a:r>
              <a:rPr lang="el-GR" dirty="0"/>
              <a:t>, </a:t>
            </a:r>
            <a:r>
              <a:rPr lang="el-GR" dirty="0" err="1"/>
              <a:t>competency</a:t>
            </a:r>
            <a:r>
              <a:rPr lang="el-GR" dirty="0"/>
              <a:t> </a:t>
            </a:r>
            <a:r>
              <a:rPr lang="el-GR" dirty="0" err="1"/>
              <a:t>models</a:t>
            </a:r>
            <a:r>
              <a:rPr lang="el-GR" dirty="0"/>
              <a:t>)</a:t>
            </a:r>
          </a:p>
          <a:p>
            <a:pPr lvl="2"/>
            <a:r>
              <a:rPr lang="el-GR" dirty="0"/>
              <a:t>Δηλαδή συμβάλλουν στη </a:t>
            </a:r>
            <a:r>
              <a:rPr lang="el-GR" b="1" dirty="0"/>
              <a:t>συγκρίσιμη και μεταφέρσιμη</a:t>
            </a:r>
            <a:r>
              <a:rPr lang="el-GR" dirty="0"/>
              <a:t> αποτύπωση δεξιοτήτων.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64825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l-GR" b="1" dirty="0"/>
              <a:t>Υποστήριξη επαγγελματικής λήψης αποφάσεων</a:t>
            </a:r>
          </a:p>
          <a:p>
            <a:pPr lvl="1"/>
            <a:r>
              <a:rPr lang="el-GR" dirty="0"/>
              <a:t>Ο κοινός σκοπός τους είναι: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επιλογή επαγγέλματος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σχεδιασμός πορείας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αναβάθμιση δεξιοτήτων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εντοπισμός εκπαιδευτικών αναγκών</a:t>
            </a:r>
          </a:p>
          <a:p>
            <a:pPr lvl="1"/>
            <a:r>
              <a:rPr lang="el-GR" dirty="0"/>
              <a:t>Εξυπηρετούν δηλαδή έναν </a:t>
            </a:r>
            <a:r>
              <a:rPr lang="el-GR" b="1" dirty="0"/>
              <a:t>καθοδηγητικό</a:t>
            </a:r>
            <a:r>
              <a:rPr lang="el-GR" dirty="0"/>
              <a:t> και όχι απλά μετρητικό ρόλο.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00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l-GR" b="1" dirty="0"/>
              <a:t>Συνδυασμός ποσοτικών &amp; ποιοτικών δεδομένων</a:t>
            </a:r>
          </a:p>
          <a:p>
            <a:pPr lvl="1"/>
            <a:r>
              <a:rPr lang="el-GR" dirty="0"/>
              <a:t>Ακόμη και τα αυστηρά ψυχομετρικά εργαλεία:</a:t>
            </a:r>
          </a:p>
          <a:p>
            <a:pPr lvl="1"/>
            <a:r>
              <a:rPr lang="el-GR" dirty="0"/>
              <a:t>απαιτούν ερμηνεία</a:t>
            </a:r>
          </a:p>
          <a:p>
            <a:pPr lvl="1"/>
            <a:r>
              <a:rPr lang="el-GR" dirty="0"/>
              <a:t>συνοδεύονται από συζήτηση – συμβουλευτική ανατροφοδότηση</a:t>
            </a:r>
          </a:p>
          <a:p>
            <a:pPr lvl="1"/>
            <a:r>
              <a:rPr lang="el-GR" dirty="0"/>
              <a:t>Τα εργαλεία λειτουργούν καλύτερα όταν:</a:t>
            </a:r>
          </a:p>
          <a:p>
            <a:pPr lvl="1"/>
            <a:r>
              <a:rPr lang="el-GR" dirty="0"/>
              <a:t>τα αποτελέσματα εντάσσονται σε </a:t>
            </a:r>
            <a:r>
              <a:rPr lang="el-GR" b="1" dirty="0" err="1"/>
              <a:t>πλαισιοθετημένη</a:t>
            </a:r>
            <a:r>
              <a:rPr lang="el-GR" b="1" dirty="0"/>
              <a:t> συζήτηση</a:t>
            </a:r>
            <a:endParaRPr lang="el-GR" dirty="0"/>
          </a:p>
          <a:p>
            <a:pPr lvl="1"/>
            <a:r>
              <a:rPr lang="el-GR" dirty="0"/>
              <a:t>δεν χρησιμοποιούνται αποκομμένα</a:t>
            </a:r>
          </a:p>
          <a:p>
            <a:pPr lvl="1"/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32140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l-GR" b="1" dirty="0"/>
              <a:t>Τήρηση δεοντολογικών αρχών</a:t>
            </a:r>
          </a:p>
          <a:p>
            <a:pPr lvl="1"/>
            <a:endParaRPr lang="el-GR" dirty="0" smtClean="0"/>
          </a:p>
          <a:p>
            <a:pPr marL="347472" lvl="1" indent="0">
              <a:buNone/>
            </a:pPr>
            <a:r>
              <a:rPr lang="el-GR" dirty="0" smtClean="0"/>
              <a:t>Κοινά </a:t>
            </a:r>
            <a:r>
              <a:rPr lang="el-GR" dirty="0"/>
              <a:t>στοιχεία όπως:</a:t>
            </a:r>
          </a:p>
          <a:p>
            <a:pPr lvl="1"/>
            <a:r>
              <a:rPr lang="el-GR" dirty="0"/>
              <a:t>εμπιστευτικότητα</a:t>
            </a:r>
          </a:p>
          <a:p>
            <a:pPr lvl="1"/>
            <a:r>
              <a:rPr lang="el-GR" dirty="0"/>
              <a:t>σεβασμός στην αξιοπρέπεια του </a:t>
            </a:r>
            <a:r>
              <a:rPr lang="el-GR" dirty="0" err="1"/>
              <a:t>συμβουλευόμενου</a:t>
            </a:r>
            <a:endParaRPr lang="el-GR" dirty="0"/>
          </a:p>
          <a:p>
            <a:pPr lvl="1"/>
            <a:r>
              <a:rPr lang="el-GR" dirty="0"/>
              <a:t>κατάλληλη ερμηνεία από εκπαιδευμένο σύμβουλο</a:t>
            </a:r>
          </a:p>
          <a:p>
            <a:pPr marL="347472" lvl="1" indent="0">
              <a:buNone/>
            </a:pPr>
            <a:endParaRPr lang="el-GR" dirty="0" smtClean="0"/>
          </a:p>
          <a:p>
            <a:pPr marL="347472" lvl="1" indent="0">
              <a:buNone/>
            </a:pPr>
            <a:r>
              <a:rPr lang="el-GR" dirty="0" smtClean="0"/>
              <a:t>Ιδίως </a:t>
            </a:r>
            <a:r>
              <a:rPr lang="el-GR" dirty="0"/>
              <a:t>για ψυχομετρικά </a:t>
            </a:r>
            <a:r>
              <a:rPr lang="el-GR" dirty="0" smtClean="0"/>
              <a:t>εργαλεία!!</a:t>
            </a:r>
            <a:endParaRPr lang="el-GR" dirty="0"/>
          </a:p>
          <a:p>
            <a:pPr lvl="1"/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98942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Κοινά </a:t>
            </a:r>
            <a:r>
              <a:rPr lang="el-GR" dirty="0"/>
              <a:t>Σημεία Αναφοράς των Εργαλείων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l-GR" b="1" dirty="0"/>
              <a:t>Προσανατολισμός στην ενδυνάμωση και όχι στην κατάταξη</a:t>
            </a:r>
          </a:p>
          <a:p>
            <a:pPr lvl="1"/>
            <a:r>
              <a:rPr lang="el-GR" dirty="0"/>
              <a:t>Η σύγχρονη τάση (μετά το 2020):</a:t>
            </a:r>
          </a:p>
          <a:p>
            <a:pPr lvl="1"/>
            <a:r>
              <a:rPr lang="el-GR" dirty="0"/>
              <a:t>δεν εστιάζει μόνο στη μέτρηση</a:t>
            </a:r>
          </a:p>
          <a:p>
            <a:pPr lvl="1"/>
            <a:r>
              <a:rPr lang="el-GR" dirty="0"/>
              <a:t>αλλά στην ανάπτυξη, αναγνώριση και αξιοποίηση δεξιοτήτων</a:t>
            </a:r>
          </a:p>
          <a:p>
            <a:pPr marL="347472" lvl="1" indent="0">
              <a:buNone/>
            </a:pPr>
            <a:endParaRPr lang="el-GR" dirty="0" smtClean="0"/>
          </a:p>
          <a:p>
            <a:pPr marL="347472" lvl="1" indent="0">
              <a:buNone/>
            </a:pPr>
            <a:r>
              <a:rPr lang="el-GR" dirty="0" smtClean="0"/>
              <a:t>Άρα </a:t>
            </a:r>
            <a:r>
              <a:rPr lang="el-GR" dirty="0"/>
              <a:t>ο στόχος είναι </a:t>
            </a:r>
            <a:r>
              <a:rPr lang="el-GR" b="1" dirty="0"/>
              <a:t>ενδυνάμωση και όχι «ταμπέλα»</a:t>
            </a:r>
            <a:r>
              <a:rPr lang="el-GR" dirty="0"/>
              <a:t>.</a:t>
            </a:r>
          </a:p>
          <a:p>
            <a:pPr lvl="1"/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007788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Συνοπτικά - κοινά σημεία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Όλα τα εργαλεία, ανεξάρτητα από:</a:t>
            </a:r>
          </a:p>
          <a:p>
            <a:r>
              <a:rPr lang="el-GR" dirty="0"/>
              <a:t>αν είναι ψηφιακά ή αναλογικά</a:t>
            </a:r>
          </a:p>
          <a:p>
            <a:r>
              <a:rPr lang="el-GR" dirty="0"/>
              <a:t>αν είναι ποσοτικά ή ποιοτικά</a:t>
            </a:r>
          </a:p>
          <a:p>
            <a:r>
              <a:rPr lang="el-GR" dirty="0"/>
              <a:t>αν είναι ψυχομετρικά ή </a:t>
            </a:r>
            <a:r>
              <a:rPr lang="el-GR" dirty="0" err="1"/>
              <a:t>αυτοαξιολόγησης</a:t>
            </a: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συγκλίνουν </a:t>
            </a:r>
            <a:r>
              <a:rPr lang="el-GR" dirty="0"/>
              <a:t>στα εξής:</a:t>
            </a:r>
          </a:p>
          <a:p>
            <a:pPr marL="0" indent="0">
              <a:buNone/>
            </a:pPr>
            <a:r>
              <a:rPr lang="el-GR" dirty="0"/>
              <a:t>👉 αυτογνωσία</a:t>
            </a:r>
            <a:br>
              <a:rPr lang="el-GR" dirty="0"/>
            </a:br>
            <a:r>
              <a:rPr lang="el-GR" dirty="0"/>
              <a:t>👉 διερεύνηση δεξιοτήτων</a:t>
            </a:r>
            <a:br>
              <a:rPr lang="el-GR" dirty="0"/>
            </a:br>
            <a:r>
              <a:rPr lang="el-GR" dirty="0"/>
              <a:t>👉 σύνδεση με επαγγελματικές επιλογές</a:t>
            </a:r>
            <a:br>
              <a:rPr lang="el-GR" dirty="0"/>
            </a:br>
            <a:r>
              <a:rPr lang="el-GR" dirty="0"/>
              <a:t>👉 καθοδήγηση για λήψη αποφάσεων</a:t>
            </a:r>
            <a:br>
              <a:rPr lang="el-GR" dirty="0"/>
            </a:br>
            <a:r>
              <a:rPr lang="el-GR" dirty="0"/>
              <a:t>👉 τυποποίηση και αναγνώριση δεξιοτήτων</a:t>
            </a:r>
            <a:br>
              <a:rPr lang="el-GR" dirty="0"/>
            </a:br>
            <a:r>
              <a:rPr lang="el-GR" dirty="0"/>
              <a:t>👉 δεοντολογία</a:t>
            </a:r>
            <a:br>
              <a:rPr lang="el-GR" dirty="0"/>
            </a:br>
            <a:r>
              <a:rPr lang="el-GR" dirty="0"/>
              <a:t>👉 ενδυνάμωση του ατόμου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78149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Μοντέλα </a:t>
            </a:r>
            <a:r>
              <a:rPr lang="el-GR" dirty="0"/>
              <a:t>Ενδιαφερόντων &amp; Περιβάλλοντος Εργασίας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1" dirty="0"/>
              <a:t>Θεωρίες</a:t>
            </a:r>
          </a:p>
          <a:p>
            <a:pPr lvl="1"/>
            <a:r>
              <a:rPr lang="el-GR" dirty="0"/>
              <a:t>Θεωρία χαρακτηριστικών &amp; παραγόντων (</a:t>
            </a:r>
            <a:r>
              <a:rPr lang="en-US" dirty="0"/>
              <a:t>Trait–Factor)</a:t>
            </a:r>
          </a:p>
          <a:p>
            <a:pPr lvl="1"/>
            <a:r>
              <a:rPr lang="el-GR" dirty="0"/>
              <a:t>Θεωρία γνωρίσματος-προσωπικότητας (</a:t>
            </a:r>
            <a:r>
              <a:rPr lang="en-US" dirty="0"/>
              <a:t>Big Five)</a:t>
            </a:r>
          </a:p>
          <a:p>
            <a:pPr lvl="1"/>
            <a:r>
              <a:rPr lang="en-US" dirty="0"/>
              <a:t>Rogers – </a:t>
            </a:r>
            <a:r>
              <a:rPr lang="el-GR" dirty="0" err="1"/>
              <a:t>προσωποκεντρική</a:t>
            </a:r>
            <a:r>
              <a:rPr lang="el-GR" dirty="0"/>
              <a:t> προσέγγιση</a:t>
            </a:r>
          </a:p>
          <a:p>
            <a:pPr lvl="1"/>
            <a:r>
              <a:rPr lang="el-GR" dirty="0"/>
              <a:t>Θεωρίες </a:t>
            </a:r>
            <a:r>
              <a:rPr lang="el-GR" dirty="0" err="1"/>
              <a:t>αυτο</a:t>
            </a:r>
            <a:r>
              <a:rPr lang="el-GR" dirty="0"/>
              <a:t>-αντίληψης &amp; </a:t>
            </a:r>
            <a:r>
              <a:rPr lang="el-GR" dirty="0" err="1" smtClean="0"/>
              <a:t>αυτοαποτελεσματικότητας</a:t>
            </a:r>
            <a:r>
              <a:rPr lang="el-GR" dirty="0" smtClean="0"/>
              <a:t> </a:t>
            </a:r>
            <a:r>
              <a:rPr lang="el-GR" dirty="0"/>
              <a:t>(</a:t>
            </a:r>
            <a:r>
              <a:rPr lang="en-US" dirty="0"/>
              <a:t>Bandura)</a:t>
            </a:r>
          </a:p>
          <a:p>
            <a:endParaRPr lang="el-GR" b="1" dirty="0" smtClean="0"/>
          </a:p>
          <a:p>
            <a:r>
              <a:rPr lang="el-GR" b="1" dirty="0" smtClean="0"/>
              <a:t>Εργαλεία</a:t>
            </a:r>
            <a:endParaRPr lang="el-GR" b="1" dirty="0"/>
          </a:p>
          <a:p>
            <a:pPr lvl="1"/>
            <a:r>
              <a:rPr lang="en-US" dirty="0"/>
              <a:t>Big Five inventories</a:t>
            </a:r>
          </a:p>
          <a:p>
            <a:pPr lvl="1"/>
            <a:r>
              <a:rPr lang="en-US" dirty="0"/>
              <a:t>Myers-Briggs Type Indicator (MBTI)</a:t>
            </a:r>
          </a:p>
          <a:p>
            <a:pPr lvl="1"/>
            <a:r>
              <a:rPr lang="en-US" dirty="0"/>
              <a:t>VIA Character Strengths Survey</a:t>
            </a:r>
          </a:p>
          <a:p>
            <a:pPr lvl="1"/>
            <a:r>
              <a:rPr lang="en-US" dirty="0"/>
              <a:t>EQ-</a:t>
            </a:r>
            <a:r>
              <a:rPr lang="en-US" dirty="0" err="1"/>
              <a:t>i</a:t>
            </a:r>
            <a:r>
              <a:rPr lang="en-US" dirty="0"/>
              <a:t> Emotional Intelligence assessment</a:t>
            </a:r>
          </a:p>
          <a:p>
            <a:pPr lvl="1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610010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Μοντέλα Δεξιοτήτων &amp; Ικανοτήτων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1" dirty="0"/>
              <a:t>Θεωρίες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Competency-based models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Δεξιότητες μεταβιβάσιμες (</a:t>
            </a:r>
            <a:r>
              <a:rPr lang="en-US" dirty="0"/>
              <a:t>Transferable skills frameworks)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Soft skills / employability frameworks (</a:t>
            </a:r>
            <a:r>
              <a:rPr lang="el-GR" dirty="0"/>
              <a:t>π.χ. </a:t>
            </a:r>
            <a:r>
              <a:rPr lang="en-US" dirty="0"/>
              <a:t>ESCO, OECD)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dirty="0"/>
              <a:t>Θεωρία κοινωνικού κεφαλαίου (</a:t>
            </a:r>
            <a:r>
              <a:rPr lang="en-US" dirty="0"/>
              <a:t>Bourdieu)</a:t>
            </a:r>
          </a:p>
          <a:p>
            <a:endParaRPr lang="el-GR" b="1" dirty="0" smtClean="0"/>
          </a:p>
          <a:p>
            <a:r>
              <a:rPr lang="el-GR" b="1" dirty="0" smtClean="0"/>
              <a:t>Εργαλεία </a:t>
            </a:r>
            <a:r>
              <a:rPr lang="el-GR" b="1" dirty="0"/>
              <a:t>που αντιστοιχούν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Competency inventories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Skills Audits (</a:t>
            </a:r>
            <a:r>
              <a:rPr lang="el-GR" dirty="0"/>
              <a:t>π.χ. </a:t>
            </a:r>
            <a:r>
              <a:rPr lang="en-US" dirty="0"/>
              <a:t>ESCO Skills Check)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Career Skills Assessment Tools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competence frameworks (</a:t>
            </a:r>
            <a:r>
              <a:rPr lang="el-GR" dirty="0"/>
              <a:t>π.χ. </a:t>
            </a:r>
            <a:r>
              <a:rPr lang="en-US" dirty="0" err="1"/>
              <a:t>DigComp</a:t>
            </a:r>
            <a:r>
              <a:rPr lang="en-US" dirty="0"/>
              <a:t>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44373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Μετα</a:t>
            </a:r>
            <a:r>
              <a:rPr lang="el-GR" dirty="0"/>
              <a:t>-μοντέρνα &amp; </a:t>
            </a:r>
            <a:r>
              <a:rPr lang="en-US" dirty="0"/>
              <a:t>Narrative </a:t>
            </a:r>
            <a:r>
              <a:rPr lang="el-GR" dirty="0"/>
              <a:t>Μοντέλα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b="1" dirty="0"/>
              <a:t>Θεωρίες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Narrative Career Theory (</a:t>
            </a:r>
            <a:r>
              <a:rPr lang="en-US" dirty="0" err="1"/>
              <a:t>Savickas</a:t>
            </a:r>
            <a:r>
              <a:rPr lang="en-US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Constructivist approaches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Life Design Model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Career adaptability theory</a:t>
            </a:r>
          </a:p>
          <a:p>
            <a:endParaRPr lang="el-GR" b="1" dirty="0" smtClean="0"/>
          </a:p>
          <a:p>
            <a:r>
              <a:rPr lang="el-GR" b="1" dirty="0" smtClean="0"/>
              <a:t>Εργαλεία </a:t>
            </a:r>
            <a:r>
              <a:rPr lang="el-GR" b="1" dirty="0"/>
              <a:t>που αντιστοιχούν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Career Story Interview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Life Design assessment worksheets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Values clarification tools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Career adaptability scale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170166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dirty="0"/>
              <a:t>Μοντέλα Ενδιαφερόντων &amp; Περιβάλλοντος Εργασίας</a:t>
            </a:r>
          </a:p>
          <a:p>
            <a:endParaRPr lang="el-GR" b="1" dirty="0" smtClean="0"/>
          </a:p>
          <a:p>
            <a:r>
              <a:rPr lang="el-GR" b="1" dirty="0" smtClean="0"/>
              <a:t>Θεωρίες</a:t>
            </a:r>
            <a:endParaRPr lang="el-GR" b="1" dirty="0"/>
          </a:p>
          <a:p>
            <a:pPr lvl="1"/>
            <a:r>
              <a:rPr lang="en-US" dirty="0"/>
              <a:t>Holland – RIASEC model</a:t>
            </a:r>
          </a:p>
          <a:p>
            <a:pPr lvl="1"/>
            <a:r>
              <a:rPr lang="en-US" dirty="0"/>
              <a:t>Theory of Person–Environment Fit</a:t>
            </a:r>
          </a:p>
          <a:p>
            <a:pPr lvl="1"/>
            <a:r>
              <a:rPr lang="en-US" dirty="0"/>
              <a:t>Parsons – matching theory</a:t>
            </a:r>
          </a:p>
          <a:p>
            <a:pPr lvl="1"/>
            <a:r>
              <a:rPr lang="en-US" dirty="0" err="1"/>
              <a:t>Krumboltz</a:t>
            </a:r>
            <a:r>
              <a:rPr lang="en-US" dirty="0"/>
              <a:t> – </a:t>
            </a:r>
            <a:r>
              <a:rPr lang="el-GR" dirty="0"/>
              <a:t>κοινωνική μάθηση στην επιλογή σταδιοδρομίας</a:t>
            </a:r>
          </a:p>
          <a:p>
            <a:endParaRPr lang="el-GR" b="1" dirty="0" smtClean="0"/>
          </a:p>
          <a:p>
            <a:r>
              <a:rPr lang="el-GR" b="1" dirty="0" smtClean="0"/>
              <a:t>Εργαλεία </a:t>
            </a:r>
            <a:r>
              <a:rPr lang="el-GR" b="1" dirty="0"/>
              <a:t>που αντιστοιχούν</a:t>
            </a:r>
          </a:p>
          <a:p>
            <a:pPr lvl="1"/>
            <a:r>
              <a:rPr lang="en-US" dirty="0"/>
              <a:t>Holland RIASEC interest inventories</a:t>
            </a:r>
          </a:p>
          <a:p>
            <a:pPr lvl="1"/>
            <a:r>
              <a:rPr lang="en-US" dirty="0"/>
              <a:t>O*NET Interest Profiler</a:t>
            </a:r>
          </a:p>
          <a:p>
            <a:pPr lvl="1"/>
            <a:r>
              <a:rPr lang="en-US" dirty="0"/>
              <a:t>Self-Directed Search (SDS)</a:t>
            </a:r>
          </a:p>
          <a:p>
            <a:pPr lvl="1"/>
            <a:r>
              <a:rPr lang="en-US" dirty="0"/>
              <a:t>Strong Interest Inventory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769013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792008"/>
              </p:ext>
            </p:extLst>
          </p:nvPr>
        </p:nvGraphicFramePr>
        <p:xfrm>
          <a:off x="991172" y="834724"/>
          <a:ext cx="7467028" cy="5188552"/>
        </p:xfrm>
        <a:graphic>
          <a:graphicData uri="http://schemas.openxmlformats.org/drawingml/2006/table">
            <a:tbl>
              <a:tblPr/>
              <a:tblGrid>
                <a:gridCol w="1866757">
                  <a:extLst>
                    <a:ext uri="{9D8B030D-6E8A-4147-A177-3AD203B41FA5}">
                      <a16:colId xmlns:a16="http://schemas.microsoft.com/office/drawing/2014/main" val="3716692799"/>
                    </a:ext>
                  </a:extLst>
                </a:gridCol>
                <a:gridCol w="1866757">
                  <a:extLst>
                    <a:ext uri="{9D8B030D-6E8A-4147-A177-3AD203B41FA5}">
                      <a16:colId xmlns:a16="http://schemas.microsoft.com/office/drawing/2014/main" val="733324197"/>
                    </a:ext>
                  </a:extLst>
                </a:gridCol>
                <a:gridCol w="1866757">
                  <a:extLst>
                    <a:ext uri="{9D8B030D-6E8A-4147-A177-3AD203B41FA5}">
                      <a16:colId xmlns:a16="http://schemas.microsoft.com/office/drawing/2014/main" val="1773945406"/>
                    </a:ext>
                  </a:extLst>
                </a:gridCol>
                <a:gridCol w="1866757">
                  <a:extLst>
                    <a:ext uri="{9D8B030D-6E8A-4147-A177-3AD203B41FA5}">
                      <a16:colId xmlns:a16="http://schemas.microsoft.com/office/drawing/2014/main" val="3622211422"/>
                    </a:ext>
                  </a:extLst>
                </a:gridCol>
              </a:tblGrid>
              <a:tr h="1143258">
                <a:tc>
                  <a:txBody>
                    <a:bodyPr/>
                    <a:lstStyle/>
                    <a:p>
                      <a:r>
                        <a:rPr lang="el-GR" sz="1400" b="1" dirty="0"/>
                        <a:t>Μοντέλο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b="1" dirty="0"/>
                        <a:t>Εργαλεία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b="1" dirty="0"/>
                        <a:t>Τι </a:t>
                      </a:r>
                      <a:r>
                        <a:rPr lang="el-GR" sz="1400" b="1" dirty="0" smtClean="0"/>
                        <a:t>μετράει</a:t>
                      </a:r>
                      <a:endParaRPr lang="el-GR" sz="1400" b="1" dirty="0"/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tabLst/>
                      </a:pPr>
                      <a:r>
                        <a:rPr lang="el-GR" sz="1200" b="1" dirty="0"/>
                        <a:t>Πως χρησιμοποιούνται στη συμβουλευτική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044370"/>
                  </a:ext>
                </a:extLst>
              </a:tr>
              <a:tr h="1143258">
                <a:tc>
                  <a:txBody>
                    <a:bodyPr/>
                    <a:lstStyle/>
                    <a:p>
                      <a:r>
                        <a:rPr lang="el-GR" sz="1400" dirty="0"/>
                        <a:t>Προσωπικότητας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Big Five, MBTI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χαρακτηριστικά &amp; προσωπικό στυλ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αυτογνωσία &amp; επιλογή συμβατών επαγγελμάτων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247873"/>
                  </a:ext>
                </a:extLst>
              </a:tr>
              <a:tr h="879389">
                <a:tc>
                  <a:txBody>
                    <a:bodyPr/>
                    <a:lstStyle/>
                    <a:p>
                      <a:r>
                        <a:rPr lang="el-GR" sz="1400"/>
                        <a:t>Ενδιαφερόντων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RIASEC, SDS, O*NET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/>
                        <a:t>κλίσεις &amp; ενδιαφέροντα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ταίριασμα με επαγγέλματα</a:t>
                      </a:r>
                      <a:r>
                        <a:rPr lang="el-GR" sz="1400" dirty="0" smtClean="0"/>
                        <a:t>/ κλάδους</a:t>
                      </a:r>
                      <a:endParaRPr lang="el-GR" sz="1400" dirty="0"/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793844"/>
                  </a:ext>
                </a:extLst>
              </a:tr>
              <a:tr h="1143258">
                <a:tc>
                  <a:txBody>
                    <a:bodyPr/>
                    <a:lstStyle/>
                    <a:p>
                      <a:r>
                        <a:rPr lang="el-GR" sz="1400"/>
                        <a:t>Δεξιοτήτων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Competency inventories, ESCO, DigComp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/>
                        <a:t>ψηφιακές, κοινωνικές, μεταβιβάσιμες δεξιότητες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/>
                        <a:t>ανάπτυξη επαγγελματικού προφίλ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032988"/>
                  </a:ext>
                </a:extLst>
              </a:tr>
              <a:tr h="879389">
                <a:tc>
                  <a:txBody>
                    <a:bodyPr/>
                    <a:lstStyle/>
                    <a:p>
                      <a:r>
                        <a:rPr lang="en-US" sz="1400"/>
                        <a:t>Narrative/Life Design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interviews, values scales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/>
                        <a:t>ταυτότητα, νόημα, προθετικότητα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συμβουλευτική αλλαγής &amp; μετάβασης</a:t>
                      </a:r>
                    </a:p>
                  </a:txBody>
                  <a:tcPr marL="70980" marR="70980" marT="35490" marB="35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420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7456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Περίπτωση – </a:t>
            </a:r>
            <a:r>
              <a:rPr lang="el-GR" dirty="0" smtClean="0"/>
              <a:t>Σενάριο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 smtClean="0"/>
              <a:t>Ο </a:t>
            </a:r>
            <a:r>
              <a:rPr lang="el-GR" dirty="0"/>
              <a:t>Γιάννης, 27 ετών, είναι απόφοιτος Οικονομικών, εργάζεται τα τελευταία 3 χρόνια σε λογιστικό γραφείο, αλλά αισθάνεται έντονη επαγγελματική κόπωση και αμφισβήτηση της επιλογής σταδιοδρομίας </a:t>
            </a:r>
            <a:r>
              <a:rPr lang="el-GR" dirty="0" smtClean="0"/>
              <a:t>του.</a:t>
            </a:r>
            <a:r>
              <a:rPr lang="en-US" dirty="0" smtClean="0"/>
              <a:t> </a:t>
            </a:r>
            <a:r>
              <a:rPr lang="el-GR" dirty="0" smtClean="0"/>
              <a:t>Αναφέρει </a:t>
            </a:r>
            <a:r>
              <a:rPr lang="el-GR" dirty="0"/>
              <a:t>ότι:</a:t>
            </a:r>
          </a:p>
          <a:p>
            <a:r>
              <a:rPr lang="el-GR" dirty="0"/>
              <a:t>δε βρίσκει πλέον ενδιαφέρον στη δουλειά του</a:t>
            </a:r>
          </a:p>
          <a:p>
            <a:r>
              <a:rPr lang="el-GR" dirty="0"/>
              <a:t>νιώθει ότι δεν αξιοποιεί τις πραγματικές του δεξιότητες</a:t>
            </a:r>
          </a:p>
          <a:p>
            <a:r>
              <a:rPr lang="el-GR" dirty="0"/>
              <a:t>σκέφτεται επαγγελματική αλλαγή, αλλά δεν ξέρει προς ποια κατεύθυνση</a:t>
            </a:r>
          </a:p>
          <a:p>
            <a:r>
              <a:rPr lang="el-GR" dirty="0"/>
              <a:t>έχει υψηλή ανάγκη για ασφάλεια και σταθερότητα</a:t>
            </a:r>
          </a:p>
          <a:p>
            <a:r>
              <a:rPr lang="el-GR" dirty="0"/>
              <a:t>δηλώνει ότι αγαπά τις νέες τεχνολογίες και την επικοινωνία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l-GR" sz="3200" b="1" dirty="0" smtClean="0"/>
              <a:t>Ζητά </a:t>
            </a:r>
            <a:r>
              <a:rPr lang="el-GR" sz="3200" b="1" dirty="0"/>
              <a:t>συμβουλευτική καθοδήγηση για να</a:t>
            </a:r>
            <a:r>
              <a:rPr lang="el-GR" sz="3200" b="1" dirty="0" smtClean="0"/>
              <a:t>:</a:t>
            </a:r>
            <a:endParaRPr lang="en-US" sz="3200" b="1" dirty="0" smtClean="0"/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κατανοήσει </a:t>
            </a:r>
            <a:r>
              <a:rPr lang="el-GR" dirty="0"/>
              <a:t>καλύτερα τα ενδιαφέροντά </a:t>
            </a:r>
            <a:r>
              <a:rPr lang="el-GR" dirty="0" smtClean="0"/>
              <a:t>του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εντοπίσει </a:t>
            </a:r>
            <a:r>
              <a:rPr lang="el-GR" dirty="0"/>
              <a:t>τις δεξιότητές </a:t>
            </a:r>
            <a:r>
              <a:rPr lang="el-GR" dirty="0" smtClean="0"/>
              <a:t>του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διερευνήσει </a:t>
            </a:r>
            <a:r>
              <a:rPr lang="el-GR" dirty="0"/>
              <a:t>πιθανά πεδία </a:t>
            </a:r>
            <a:r>
              <a:rPr lang="el-GR" dirty="0" err="1"/>
              <a:t>επαναπροσανατολισμού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83618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Εργασία σε ομάδες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/>
              <a:t>Κάθε ομάδα πρέπει να:</a:t>
            </a:r>
          </a:p>
          <a:p>
            <a:endParaRPr lang="el-GR" b="1" dirty="0" smtClean="0"/>
          </a:p>
          <a:p>
            <a:r>
              <a:rPr lang="el-GR" b="1" dirty="0" smtClean="0"/>
              <a:t>Επιλέξει </a:t>
            </a:r>
            <a:r>
              <a:rPr lang="el-GR" b="1" dirty="0"/>
              <a:t>2 έως 3 εργαλεία αξιολόγησης</a:t>
            </a:r>
          </a:p>
          <a:p>
            <a:endParaRPr lang="el-GR" dirty="0"/>
          </a:p>
          <a:p>
            <a:r>
              <a:rPr lang="el-GR" b="1" dirty="0" smtClean="0"/>
              <a:t>Να </a:t>
            </a:r>
            <a:r>
              <a:rPr lang="el-GR" b="1" dirty="0"/>
              <a:t>αιτιολογήσει γιατί είναι κατάλληλα για την περίπτωση</a:t>
            </a:r>
          </a:p>
          <a:p>
            <a:pPr marL="0" indent="0">
              <a:buNone/>
            </a:pPr>
            <a:r>
              <a:rPr lang="el-GR" dirty="0" smtClean="0"/>
              <a:t>Π.χ. ποιο </a:t>
            </a:r>
            <a:r>
              <a:rPr lang="el-GR" dirty="0"/>
              <a:t>θεωρητικό μοντέλο </a:t>
            </a:r>
            <a:r>
              <a:rPr lang="el-GR" dirty="0" smtClean="0"/>
              <a:t>στηρίζουν, τι </a:t>
            </a:r>
            <a:r>
              <a:rPr lang="el-GR" dirty="0"/>
              <a:t>θα </a:t>
            </a:r>
            <a:r>
              <a:rPr lang="el-GR" dirty="0" smtClean="0"/>
              <a:t>μετρήσουν, τι </a:t>
            </a:r>
            <a:r>
              <a:rPr lang="el-GR" dirty="0"/>
              <a:t>δεδομένα θα προσφέρουν στον </a:t>
            </a:r>
            <a:r>
              <a:rPr lang="el-GR" dirty="0" smtClean="0"/>
              <a:t>σύμβουλο</a:t>
            </a:r>
            <a:endParaRPr lang="el-GR" dirty="0"/>
          </a:p>
          <a:p>
            <a:endParaRPr lang="el-GR" b="1" dirty="0" smtClean="0"/>
          </a:p>
          <a:p>
            <a:r>
              <a:rPr lang="el-GR" b="1" dirty="0" smtClean="0"/>
              <a:t>Να </a:t>
            </a:r>
            <a:r>
              <a:rPr lang="el-GR" b="1" dirty="0"/>
              <a:t>εξηγήσει πώς θα αξιοποιηθούν στη συμβουλευτική παρέμβαση</a:t>
            </a:r>
          </a:p>
          <a:p>
            <a:pPr marL="0" indent="0">
              <a:buNone/>
            </a:pPr>
            <a:r>
              <a:rPr lang="el-GR" dirty="0" smtClean="0"/>
              <a:t>	αναμενόμενα αποτελέσματα, πως </a:t>
            </a:r>
            <a:r>
              <a:rPr lang="el-GR" dirty="0"/>
              <a:t>θα επηρεάσουν τη λήψη </a:t>
            </a:r>
            <a:r>
              <a:rPr lang="el-GR" dirty="0" smtClean="0"/>
              <a:t>αποφάσεων, επόμενα </a:t>
            </a:r>
            <a:r>
              <a:rPr lang="el-GR" dirty="0"/>
              <a:t>βήματα συμβουλευτικής</a:t>
            </a:r>
          </a:p>
          <a:p>
            <a:endParaRPr lang="el-GR" b="1" dirty="0" smtClean="0"/>
          </a:p>
          <a:p>
            <a:r>
              <a:rPr lang="el-GR" b="1" dirty="0" smtClean="0"/>
              <a:t>Να </a:t>
            </a:r>
            <a:r>
              <a:rPr lang="el-GR" b="1" dirty="0"/>
              <a:t>προτείνει μια αρχική συμβουλευτική κατεύθυνση</a:t>
            </a:r>
          </a:p>
          <a:p>
            <a:endParaRPr lang="el-GR" dirty="0"/>
          </a:p>
        </p:txBody>
      </p:sp>
      <p:sp>
        <p:nvSpPr>
          <p:cNvPr id="4" name="Θέση κειμένου 2"/>
          <p:cNvSpPr txBox="1">
            <a:spLocks/>
          </p:cNvSpPr>
          <p:nvPr/>
        </p:nvSpPr>
        <p:spPr>
          <a:xfrm>
            <a:off x="5791200" y="5943600"/>
            <a:ext cx="2971800" cy="472314"/>
          </a:xfrm>
          <a:prstGeom prst="rect">
            <a:avLst/>
          </a:prstGeom>
        </p:spPr>
        <p:txBody>
          <a:bodyPr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l-GR" sz="1800" b="1" dirty="0" smtClean="0"/>
              <a:t>Διάρκεια</a:t>
            </a:r>
            <a:r>
              <a:rPr lang="el-GR" sz="1800" dirty="0" smtClean="0"/>
              <a:t> 20-25’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19659790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Πηγές</a:t>
            </a:r>
            <a:endParaRPr lang="el-GR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921" y="916167"/>
            <a:ext cx="818388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/>
              <a:t>Brown, D. &amp; </a:t>
            </a:r>
            <a:r>
              <a:rPr lang="el-GR" altLang="el-GR" sz="2400" dirty="0" err="1"/>
              <a:t>Lent</a:t>
            </a:r>
            <a:r>
              <a:rPr lang="el-GR" altLang="el-GR" sz="2400" dirty="0"/>
              <a:t>, R. (2020). </a:t>
            </a:r>
            <a:r>
              <a:rPr lang="el-GR" altLang="el-GR" sz="2400" dirty="0" err="1"/>
              <a:t>Career</a:t>
            </a:r>
            <a:r>
              <a:rPr lang="el-GR" altLang="el-GR" sz="2400" dirty="0"/>
              <a:t> Development and </a:t>
            </a:r>
            <a:r>
              <a:rPr lang="el-GR" altLang="el-GR" sz="2400" dirty="0" err="1"/>
              <a:t>Counseling</a:t>
            </a:r>
            <a:r>
              <a:rPr lang="el-GR" altLang="el-GR" sz="2400" dirty="0"/>
              <a:t>: </a:t>
            </a:r>
            <a:r>
              <a:rPr lang="el-GR" altLang="el-GR" sz="2400" i="1" dirty="0" err="1"/>
              <a:t>Putting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Theory</a:t>
            </a:r>
            <a:r>
              <a:rPr lang="el-GR" altLang="el-GR" sz="2400" i="1" dirty="0"/>
              <a:t> and Research </a:t>
            </a:r>
            <a:r>
              <a:rPr lang="el-GR" altLang="el-GR" sz="2400" i="1" dirty="0" err="1"/>
              <a:t>to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Practice</a:t>
            </a:r>
            <a:r>
              <a:rPr lang="el-GR" altLang="el-GR" sz="2400" dirty="0"/>
              <a:t>. </a:t>
            </a:r>
            <a:r>
              <a:rPr lang="el-GR" altLang="el-GR" sz="2400" dirty="0" err="1"/>
              <a:t>Wiley</a:t>
            </a:r>
            <a:r>
              <a:rPr lang="el-GR" altLang="el-GR" sz="2400" dirty="0"/>
              <a:t>.</a:t>
            </a:r>
          </a:p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err="1"/>
              <a:t>Savickas</a:t>
            </a:r>
            <a:r>
              <a:rPr lang="el-GR" altLang="el-GR" sz="2400" dirty="0"/>
              <a:t>, M. L. (2021). </a:t>
            </a:r>
            <a:r>
              <a:rPr lang="el-GR" altLang="el-GR" sz="2400" i="1" dirty="0" err="1"/>
              <a:t>Life-Design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Counseling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Manual</a:t>
            </a:r>
            <a:r>
              <a:rPr lang="el-GR" altLang="el-GR" sz="2400" dirty="0"/>
              <a:t>.</a:t>
            </a:r>
          </a:p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 err="1"/>
              <a:t>Hughes</a:t>
            </a:r>
            <a:r>
              <a:rPr lang="el-GR" altLang="el-GR" sz="2400" dirty="0"/>
              <a:t>, D. E., &amp; Brown, S. D. (2022). </a:t>
            </a:r>
            <a:r>
              <a:rPr lang="el-GR" altLang="el-GR" sz="2400" i="1" dirty="0" err="1"/>
              <a:t>Handbook</a:t>
            </a:r>
            <a:r>
              <a:rPr lang="el-GR" altLang="el-GR" sz="2400" i="1" dirty="0"/>
              <a:t> of </a:t>
            </a:r>
            <a:r>
              <a:rPr lang="el-GR" altLang="el-GR" sz="2400" i="1" dirty="0" err="1"/>
              <a:t>Career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Assessment</a:t>
            </a:r>
            <a:r>
              <a:rPr lang="el-GR" altLang="el-GR" sz="2400" dirty="0"/>
              <a:t>. </a:t>
            </a:r>
            <a:r>
              <a:rPr lang="el-GR" altLang="el-GR" sz="2400" dirty="0" err="1"/>
              <a:t>Sage</a:t>
            </a:r>
            <a:r>
              <a:rPr lang="el-GR" altLang="el-GR" sz="2400" dirty="0"/>
              <a:t>.</a:t>
            </a:r>
          </a:p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l-GR" altLang="el-GR" sz="2400" dirty="0"/>
              <a:t>OECD (2021). </a:t>
            </a:r>
            <a:r>
              <a:rPr lang="el-GR" altLang="el-GR" sz="2400" i="1" dirty="0" err="1"/>
              <a:t>Career</a:t>
            </a:r>
            <a:r>
              <a:rPr lang="el-GR" altLang="el-GR" sz="2400" i="1" dirty="0"/>
              <a:t> </a:t>
            </a:r>
            <a:r>
              <a:rPr lang="el-GR" altLang="el-GR" sz="2400" i="1" dirty="0" err="1"/>
              <a:t>Guidance</a:t>
            </a:r>
            <a:r>
              <a:rPr lang="el-GR" altLang="el-GR" sz="2400" i="1" dirty="0"/>
              <a:t> for </a:t>
            </a:r>
            <a:r>
              <a:rPr lang="el-GR" altLang="el-GR" sz="2400" i="1" dirty="0" err="1"/>
              <a:t>Adults</a:t>
            </a:r>
            <a:r>
              <a:rPr lang="el-GR" altLang="el-GR" sz="2400" i="1" dirty="0"/>
              <a:t> in a </a:t>
            </a:r>
            <a:r>
              <a:rPr lang="el-GR" altLang="el-GR" sz="2400" i="1" dirty="0" err="1"/>
              <a:t>Changing</a:t>
            </a:r>
            <a:r>
              <a:rPr lang="el-GR" altLang="el-GR" sz="2400" i="1" dirty="0"/>
              <a:t> World of </a:t>
            </a:r>
            <a:r>
              <a:rPr lang="el-GR" altLang="el-GR" sz="2400" i="1" dirty="0" err="1"/>
              <a:t>Work</a:t>
            </a:r>
            <a:r>
              <a:rPr lang="el-GR" altLang="el-G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30543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27" y="2077554"/>
            <a:ext cx="3771176" cy="3761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05000" y="1219200"/>
            <a:ext cx="598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Ερωτήσεις-σκέψεις-προβληματισμοί;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09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50282" y="1254125"/>
            <a:ext cx="4643438" cy="4286250"/>
            <a:chOff x="3000375" y="1254125"/>
            <a:chExt cx="6191250" cy="428625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5" y="1254125"/>
              <a:ext cx="6191250" cy="428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rot="771995">
              <a:off x="4257744" y="1721686"/>
              <a:ext cx="4449914" cy="156966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Script" panose="030B0504020000000003" pitchFamily="66" charset="0"/>
                </a:rPr>
                <a:t>ΣΑΣ ΕΥΧΑΡΙΣΤΩ</a:t>
              </a:r>
            </a:p>
            <a:p>
              <a:pPr algn="ctr"/>
              <a:r>
                <a:rPr lang="el-GR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Script" panose="030B0504020000000003" pitchFamily="66" charset="0"/>
                </a:rPr>
                <a:t>ΠΟΛΥ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30B0504020000000003" pitchFamily="66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44211">
              <a:off x="7672712" y="2362375"/>
              <a:ext cx="893923" cy="776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65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pecial registration">
  <a:themeElements>
    <a:clrScheme name="Template_1">
      <a:dk1>
        <a:srgbClr val="010101"/>
      </a:dk1>
      <a:lt1>
        <a:srgbClr val="FCFCFC"/>
      </a:lt1>
      <a:dk2>
        <a:srgbClr val="010101"/>
      </a:dk2>
      <a:lt2>
        <a:srgbClr val="FCFCFC"/>
      </a:lt2>
      <a:accent1>
        <a:srgbClr val="010101"/>
      </a:accent1>
      <a:accent2>
        <a:srgbClr val="DD3333"/>
      </a:accent2>
      <a:accent3>
        <a:srgbClr val="FBB41A"/>
      </a:accent3>
      <a:accent4>
        <a:srgbClr val="FFFFFF"/>
      </a:accent4>
      <a:accent5>
        <a:srgbClr val="FCFCFC"/>
      </a:accent5>
      <a:accent6>
        <a:srgbClr val="FCFCFC"/>
      </a:accent6>
      <a:hlink>
        <a:srgbClr val="FFFFFF"/>
      </a:hlink>
      <a:folHlink>
        <a:srgbClr val="FBB41A"/>
      </a:folHlink>
    </a:clrScheme>
    <a:fontScheme name="Other 5">
      <a:majorFont>
        <a:latin typeface="Modern Love Caps"/>
        <a:ea typeface=""/>
        <a:cs typeface=""/>
      </a:majorFont>
      <a:minorFont>
        <a:latin typeface="Lato Regular"/>
        <a:ea typeface=""/>
        <a:cs typeface="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7465</TotalTime>
  <Words>2842</Words>
  <Application>Microsoft Office PowerPoint</Application>
  <PresentationFormat>Προβολή στην οθόνη (4:3)</PresentationFormat>
  <Paragraphs>646</Paragraphs>
  <Slides>72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72</vt:i4>
      </vt:variant>
    </vt:vector>
  </HeadingPairs>
  <TitlesOfParts>
    <vt:vector size="82" baseType="lpstr">
      <vt:lpstr>Arial</vt:lpstr>
      <vt:lpstr>Calibri</vt:lpstr>
      <vt:lpstr>Comic Sans MS</vt:lpstr>
      <vt:lpstr>Lato Regular</vt:lpstr>
      <vt:lpstr>Segoe Script</vt:lpstr>
      <vt:lpstr>Times New Roman</vt:lpstr>
      <vt:lpstr>Verdana</vt:lpstr>
      <vt:lpstr>Wingdings 2</vt:lpstr>
      <vt:lpstr>Aspect</vt:lpstr>
      <vt:lpstr>1_Special registration</vt:lpstr>
      <vt:lpstr>Συμβουλευτική και Επαγγελματικός Προσανατολισμός στην Εκπαίδευση Ενηλίκων μέσα από το προσωπικό βίωμα </vt:lpstr>
      <vt:lpstr>Ας (ξανα)γνωριστούμε...</vt:lpstr>
      <vt:lpstr>«Η Επαγγελματική Μου Ιστορία» (Life-Story Exercise)</vt:lpstr>
      <vt:lpstr>🎯  «Κάρτες Αξιών»</vt:lpstr>
      <vt:lpstr>Παρουσίαση του PowerPoint</vt:lpstr>
      <vt:lpstr>Διάλλειμα</vt:lpstr>
      <vt:lpstr>Στόχοι &amp; προσδοκώμενα αποτελέσματα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Και τα δύο είναι ζωτικής σημασίας σε μια αγορά που εξελίσσεται συνεχώς. </vt:lpstr>
      <vt:lpstr>Μεταβιβάσιμες δεξιότητες</vt:lpstr>
      <vt:lpstr>Αυτές οι δεξιότητες αποκτώνται μέσα από:</vt:lpstr>
      <vt:lpstr>Γιατί είναι κρίσιμες στις σύγχρονες επαγγελματικές μεταβάσεις;</vt:lpstr>
      <vt:lpstr>Πώς αξιολογούνται οι μεταβιβάσιμες δεξιότητες σε συμβουλευτικό πλαίσιο; </vt:lpstr>
      <vt:lpstr>Συνοψίζοντας…</vt:lpstr>
      <vt:lpstr>Βιωματική Άσκηση — Skills Mapping</vt:lpstr>
      <vt:lpstr>Δεξιότητες Συμβουλευτικής  &amp; Role-Play</vt:lpstr>
      <vt:lpstr>Συμβουλευτική: βασικές δεξιότητες</vt:lpstr>
      <vt:lpstr>Συμβουλευτική: βασικές δεξιότητες</vt:lpstr>
      <vt:lpstr>Συμβουλευτική: βασικές δεξιότητες</vt:lpstr>
      <vt:lpstr>Συμβουλευτική: βασικές δεξιότητες</vt:lpstr>
      <vt:lpstr>Συμβουλευτική: βασικές δεξιότητες</vt:lpstr>
      <vt:lpstr>Συμβουλευτική: βασικές δεξιότητες</vt:lpstr>
      <vt:lpstr>Συνοπτικό Πλαίσιο Δεξιοτήτων</vt:lpstr>
      <vt:lpstr>Βιωματική Άσκηση — Τρίγωνο Απόφασης Καριέρας (Role-play) </vt:lpstr>
      <vt:lpstr>Παρουσίαση του PowerPoint</vt:lpstr>
      <vt:lpstr>Διάλλειμα</vt:lpstr>
      <vt:lpstr>Εργαλεία μέτρησης</vt:lpstr>
      <vt:lpstr>EvCareer (SHL) </vt:lpstr>
      <vt:lpstr>EvCareer – Χρήση &amp; Εφαρμογές</vt:lpstr>
      <vt:lpstr>EvCareer – Πλεονεκτήματα &amp; Περιορισμοί</vt:lpstr>
      <vt:lpstr>EvCareer – Πηγές</vt:lpstr>
      <vt:lpstr>Europass Digital Tools</vt:lpstr>
      <vt:lpstr>Europass – Χρήσεις</vt:lpstr>
      <vt:lpstr>Europass – Πλεονεκτήματα &amp; Μειονεκτήματα</vt:lpstr>
      <vt:lpstr>Europass -  Πηγές</vt:lpstr>
      <vt:lpstr>INCLUSIVE+</vt:lpstr>
      <vt:lpstr>INCLUSIVE+ – Εφαρμογές</vt:lpstr>
      <vt:lpstr>INCLUSIVE+ – Πλεονεκτήματα &amp; Περιορισμοί</vt:lpstr>
      <vt:lpstr>INCLUSIVE+ - Πηγές</vt:lpstr>
      <vt:lpstr>Skills Inventory Worksheet – Περιγραφή</vt:lpstr>
      <vt:lpstr>Skills Worksheet – Εφαρμογές</vt:lpstr>
      <vt:lpstr>Skills Worksheet – Πλεονεκτήματα &amp; Περιορισμοί</vt:lpstr>
      <vt:lpstr>Skills Worksheet - Πηγές</vt:lpstr>
      <vt:lpstr>AI-driven Tools – Περιγραφή</vt:lpstr>
      <vt:lpstr>AI Tools – Εφαρμογές</vt:lpstr>
      <vt:lpstr>AI Tools – Πλεονεκτήματα &amp; Περιορισμοί</vt:lpstr>
      <vt:lpstr>AI Tools - Πηγές</vt:lpstr>
      <vt:lpstr>Σύγκριση Εργαλείων</vt:lpstr>
      <vt:lpstr>κοινά σημεία αναφοράς</vt:lpstr>
      <vt:lpstr>Κοινά Σημεία Αναφοράς των Εργαλείων</vt:lpstr>
      <vt:lpstr>Κοινά Σημεία Αναφοράς των Εργαλείων</vt:lpstr>
      <vt:lpstr>Κοινά Σημεία Αναφοράς των Εργαλείων</vt:lpstr>
      <vt:lpstr>Κοινά Σημεία Αναφοράς των Εργαλείων</vt:lpstr>
      <vt:lpstr>Κοινά Σημεία Αναφοράς των Εργαλείων</vt:lpstr>
      <vt:lpstr>Κοινά Σημεία Αναφοράς των Εργαλείων</vt:lpstr>
      <vt:lpstr>Κοινά Σημεία Αναφοράς των Εργαλείων</vt:lpstr>
      <vt:lpstr>Συνοπτικά - κοινά σημεία</vt:lpstr>
      <vt:lpstr>Μοντέλα Ενδιαφερόντων &amp; Περιβάλλοντος Εργασίας </vt:lpstr>
      <vt:lpstr>Μοντέλα Δεξιοτήτων &amp; Ικανοτήτων</vt:lpstr>
      <vt:lpstr>Μετα-μοντέρνα &amp; Narrative Μοντέλα</vt:lpstr>
      <vt:lpstr>Παρουσίαση του PowerPoint</vt:lpstr>
      <vt:lpstr>Παρουσίαση του PowerPoint</vt:lpstr>
      <vt:lpstr>Περίπτωση – Σενάριο</vt:lpstr>
      <vt:lpstr>Εργασία σε ομάδες</vt:lpstr>
      <vt:lpstr>Πηγές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Συμβουλευτική και Επαγγελματικός Προσανατολισμός στην Εκπαίδευση Ενηλίκων</dc:title>
  <dc:creator>user1</dc:creator>
  <cp:lastModifiedBy>Remos Armaos</cp:lastModifiedBy>
  <cp:revision>79</cp:revision>
  <dcterms:created xsi:type="dcterms:W3CDTF">2006-08-16T00:00:00Z</dcterms:created>
  <dcterms:modified xsi:type="dcterms:W3CDTF">2025-12-19T15:41:54Z</dcterms:modified>
</cp:coreProperties>
</file>