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95" r:id="rId3"/>
    <p:sldId id="296" r:id="rId4"/>
    <p:sldId id="289" r:id="rId5"/>
    <p:sldId id="290" r:id="rId6"/>
    <p:sldId id="298" r:id="rId7"/>
    <p:sldId id="293" r:id="rId8"/>
    <p:sldId id="294" r:id="rId9"/>
    <p:sldId id="292" r:id="rId10"/>
    <p:sldId id="297" r:id="rId11"/>
    <p:sldId id="299" r:id="rId12"/>
    <p:sldId id="287" r:id="rId13"/>
    <p:sldId id="27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660" autoAdjust="0"/>
    <p:restoredTop sz="94651"/>
  </p:normalViewPr>
  <p:slideViewPr>
    <p:cSldViewPr>
      <p:cViewPr varScale="1">
        <p:scale>
          <a:sx n="88" d="100"/>
          <a:sy n="88" d="100"/>
        </p:scale>
        <p:origin x="200" y="5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D9E3DF7-C4A4-483C-8356-C0A9121BF5B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5F43B60B-BC62-46D4-B472-638A971C0387}">
      <dgm:prSet/>
      <dgm:spPr/>
      <dgm:t>
        <a:bodyPr/>
        <a:lstStyle/>
        <a:p>
          <a:r>
            <a:rPr lang="el-GR"/>
            <a:t>Η ηγεσία ανταποκρίνεται στην κουλτούρα του οργανισμού.</a:t>
          </a:r>
          <a:endParaRPr lang="en-US"/>
        </a:p>
      </dgm:t>
    </dgm:pt>
    <dgm:pt modelId="{AC388403-5454-453E-8B90-225CFE4147A0}" type="parTrans" cxnId="{B55E467C-F140-4FF1-8612-9461610BDB74}">
      <dgm:prSet/>
      <dgm:spPr/>
      <dgm:t>
        <a:bodyPr/>
        <a:lstStyle/>
        <a:p>
          <a:endParaRPr lang="en-US"/>
        </a:p>
      </dgm:t>
    </dgm:pt>
    <dgm:pt modelId="{0A5F3F79-82CD-4E5E-9C55-EF40A1F1BB47}" type="sibTrans" cxnId="{B55E467C-F140-4FF1-8612-9461610BDB74}">
      <dgm:prSet/>
      <dgm:spPr/>
      <dgm:t>
        <a:bodyPr/>
        <a:lstStyle/>
        <a:p>
          <a:endParaRPr lang="en-US"/>
        </a:p>
      </dgm:t>
    </dgm:pt>
    <dgm:pt modelId="{D62BA60B-ECD4-4A62-B982-690147E7DE49}">
      <dgm:prSet/>
      <dgm:spPr/>
      <dgm:t>
        <a:bodyPr/>
        <a:lstStyle/>
        <a:p>
          <a:r>
            <a:rPr lang="el-GR"/>
            <a:t>Οι εργαζόμενοι επιτυγχάνουν τους στόχους μέσα από ένα σύστημα αμοιβών και ποινών.</a:t>
          </a:r>
          <a:endParaRPr lang="en-US"/>
        </a:p>
      </dgm:t>
    </dgm:pt>
    <dgm:pt modelId="{BE5F48E6-5E98-465E-AF3E-6D9698422CC5}" type="parTrans" cxnId="{A301BE2E-8E9B-4570-AA01-0594839F90FD}">
      <dgm:prSet/>
      <dgm:spPr/>
      <dgm:t>
        <a:bodyPr/>
        <a:lstStyle/>
        <a:p>
          <a:endParaRPr lang="en-US"/>
        </a:p>
      </dgm:t>
    </dgm:pt>
    <dgm:pt modelId="{8A478059-6EF6-4831-8D1F-AB5B14680230}" type="sibTrans" cxnId="{A301BE2E-8E9B-4570-AA01-0594839F90FD}">
      <dgm:prSet/>
      <dgm:spPr/>
      <dgm:t>
        <a:bodyPr/>
        <a:lstStyle/>
        <a:p>
          <a:endParaRPr lang="en-US"/>
        </a:p>
      </dgm:t>
    </dgm:pt>
    <dgm:pt modelId="{4AB12283-AFF2-48C4-A52A-C384B30ECE3D}">
      <dgm:prSet/>
      <dgm:spPr/>
      <dgm:t>
        <a:bodyPr/>
        <a:lstStyle/>
        <a:p>
          <a:r>
            <a:rPr lang="el-GR"/>
            <a:t>Οι εργαζόμενοι κινητοποιούνται μέσα από το προσωπικό τους συμφέρον.</a:t>
          </a:r>
          <a:endParaRPr lang="en-US"/>
        </a:p>
      </dgm:t>
    </dgm:pt>
    <dgm:pt modelId="{EB0444A5-7476-41D9-873F-D19982D9DB9E}" type="parTrans" cxnId="{9C4D9BE7-2F45-4A75-8A24-93725D970E7A}">
      <dgm:prSet/>
      <dgm:spPr/>
      <dgm:t>
        <a:bodyPr/>
        <a:lstStyle/>
        <a:p>
          <a:endParaRPr lang="en-US"/>
        </a:p>
      </dgm:t>
    </dgm:pt>
    <dgm:pt modelId="{5E907603-DFCA-4391-B4E3-995E79EAA525}" type="sibTrans" cxnId="{9C4D9BE7-2F45-4A75-8A24-93725D970E7A}">
      <dgm:prSet/>
      <dgm:spPr/>
      <dgm:t>
        <a:bodyPr/>
        <a:lstStyle/>
        <a:p>
          <a:endParaRPr lang="en-US"/>
        </a:p>
      </dgm:t>
    </dgm:pt>
    <dgm:pt modelId="{8E0CB4DA-C659-403A-A2C7-5E309A85C6CF}">
      <dgm:prSet/>
      <dgm:spPr/>
      <dgm:t>
        <a:bodyPr/>
        <a:lstStyle/>
        <a:p>
          <a:r>
            <a:rPr lang="el-GR"/>
            <a:t>Η ηγεσία θέλει να κρατήσει τη θέση της, να διορθώσει τα λάθη της και να βελτιώσει την απόδοσή της.</a:t>
          </a:r>
          <a:endParaRPr lang="en-US"/>
        </a:p>
      </dgm:t>
    </dgm:pt>
    <dgm:pt modelId="{10A579A9-CDAC-43A5-B264-4B0974C9F630}" type="parTrans" cxnId="{CBEE9128-81DF-4548-86A2-7E0633715611}">
      <dgm:prSet/>
      <dgm:spPr/>
      <dgm:t>
        <a:bodyPr/>
        <a:lstStyle/>
        <a:p>
          <a:endParaRPr lang="en-US"/>
        </a:p>
      </dgm:t>
    </dgm:pt>
    <dgm:pt modelId="{E600894C-BB62-4DB6-A263-2DCAA230792D}" type="sibTrans" cxnId="{CBEE9128-81DF-4548-86A2-7E0633715611}">
      <dgm:prSet/>
      <dgm:spPr/>
      <dgm:t>
        <a:bodyPr/>
        <a:lstStyle/>
        <a:p>
          <a:endParaRPr lang="en-US"/>
        </a:p>
      </dgm:t>
    </dgm:pt>
    <dgm:pt modelId="{2502C098-91C7-D04D-B02A-A16DEFB22C69}" type="pres">
      <dgm:prSet presAssocID="{0D9E3DF7-C4A4-483C-8356-C0A9121BF5B0}" presName="linear" presStyleCnt="0">
        <dgm:presLayoutVars>
          <dgm:animLvl val="lvl"/>
          <dgm:resizeHandles val="exact"/>
        </dgm:presLayoutVars>
      </dgm:prSet>
      <dgm:spPr/>
    </dgm:pt>
    <dgm:pt modelId="{535D925C-4C3F-1140-A6D3-5F67E8FED0C7}" type="pres">
      <dgm:prSet presAssocID="{5F43B60B-BC62-46D4-B472-638A971C0387}" presName="parentText" presStyleLbl="node1" presStyleIdx="0" presStyleCnt="4">
        <dgm:presLayoutVars>
          <dgm:chMax val="0"/>
          <dgm:bulletEnabled val="1"/>
        </dgm:presLayoutVars>
      </dgm:prSet>
      <dgm:spPr/>
    </dgm:pt>
    <dgm:pt modelId="{75BD206E-418F-3642-8090-0AD271CB7714}" type="pres">
      <dgm:prSet presAssocID="{0A5F3F79-82CD-4E5E-9C55-EF40A1F1BB47}" presName="spacer" presStyleCnt="0"/>
      <dgm:spPr/>
    </dgm:pt>
    <dgm:pt modelId="{28C1CE3E-0557-B242-9129-7D4FA55328F0}" type="pres">
      <dgm:prSet presAssocID="{D62BA60B-ECD4-4A62-B982-690147E7DE49}" presName="parentText" presStyleLbl="node1" presStyleIdx="1" presStyleCnt="4">
        <dgm:presLayoutVars>
          <dgm:chMax val="0"/>
          <dgm:bulletEnabled val="1"/>
        </dgm:presLayoutVars>
      </dgm:prSet>
      <dgm:spPr/>
    </dgm:pt>
    <dgm:pt modelId="{C2DED0EC-535C-1340-91DF-4BBFF81DFAE2}" type="pres">
      <dgm:prSet presAssocID="{8A478059-6EF6-4831-8D1F-AB5B14680230}" presName="spacer" presStyleCnt="0"/>
      <dgm:spPr/>
    </dgm:pt>
    <dgm:pt modelId="{5D69A5A8-7B77-B048-B7EE-74237C58301C}" type="pres">
      <dgm:prSet presAssocID="{4AB12283-AFF2-48C4-A52A-C384B30ECE3D}" presName="parentText" presStyleLbl="node1" presStyleIdx="2" presStyleCnt="4">
        <dgm:presLayoutVars>
          <dgm:chMax val="0"/>
          <dgm:bulletEnabled val="1"/>
        </dgm:presLayoutVars>
      </dgm:prSet>
      <dgm:spPr/>
    </dgm:pt>
    <dgm:pt modelId="{D74EA2ED-A721-554D-9AC5-1D18F79E2FD1}" type="pres">
      <dgm:prSet presAssocID="{5E907603-DFCA-4391-B4E3-995E79EAA525}" presName="spacer" presStyleCnt="0"/>
      <dgm:spPr/>
    </dgm:pt>
    <dgm:pt modelId="{5F1ECE49-D49D-3546-822B-15AB2E174CD9}" type="pres">
      <dgm:prSet presAssocID="{8E0CB4DA-C659-403A-A2C7-5E309A85C6CF}" presName="parentText" presStyleLbl="node1" presStyleIdx="3" presStyleCnt="4">
        <dgm:presLayoutVars>
          <dgm:chMax val="0"/>
          <dgm:bulletEnabled val="1"/>
        </dgm:presLayoutVars>
      </dgm:prSet>
      <dgm:spPr/>
    </dgm:pt>
  </dgm:ptLst>
  <dgm:cxnLst>
    <dgm:cxn modelId="{CBEE9128-81DF-4548-86A2-7E0633715611}" srcId="{0D9E3DF7-C4A4-483C-8356-C0A9121BF5B0}" destId="{8E0CB4DA-C659-403A-A2C7-5E309A85C6CF}" srcOrd="3" destOrd="0" parTransId="{10A579A9-CDAC-43A5-B264-4B0974C9F630}" sibTransId="{E600894C-BB62-4DB6-A263-2DCAA230792D}"/>
    <dgm:cxn modelId="{37F0172C-924D-0C43-9A59-A0797390A48E}" type="presOf" srcId="{4AB12283-AFF2-48C4-A52A-C384B30ECE3D}" destId="{5D69A5A8-7B77-B048-B7EE-74237C58301C}" srcOrd="0" destOrd="0" presId="urn:microsoft.com/office/officeart/2005/8/layout/vList2"/>
    <dgm:cxn modelId="{A301BE2E-8E9B-4570-AA01-0594839F90FD}" srcId="{0D9E3DF7-C4A4-483C-8356-C0A9121BF5B0}" destId="{D62BA60B-ECD4-4A62-B982-690147E7DE49}" srcOrd="1" destOrd="0" parTransId="{BE5F48E6-5E98-465E-AF3E-6D9698422CC5}" sibTransId="{8A478059-6EF6-4831-8D1F-AB5B14680230}"/>
    <dgm:cxn modelId="{6AD3513A-5476-884A-BFD8-783803FF758E}" type="presOf" srcId="{5F43B60B-BC62-46D4-B472-638A971C0387}" destId="{535D925C-4C3F-1140-A6D3-5F67E8FED0C7}" srcOrd="0" destOrd="0" presId="urn:microsoft.com/office/officeart/2005/8/layout/vList2"/>
    <dgm:cxn modelId="{B55E467C-F140-4FF1-8612-9461610BDB74}" srcId="{0D9E3DF7-C4A4-483C-8356-C0A9121BF5B0}" destId="{5F43B60B-BC62-46D4-B472-638A971C0387}" srcOrd="0" destOrd="0" parTransId="{AC388403-5454-453E-8B90-225CFE4147A0}" sibTransId="{0A5F3F79-82CD-4E5E-9C55-EF40A1F1BB47}"/>
    <dgm:cxn modelId="{EFEAF682-4DD2-064B-91FD-7AA1F2044552}" type="presOf" srcId="{0D9E3DF7-C4A4-483C-8356-C0A9121BF5B0}" destId="{2502C098-91C7-D04D-B02A-A16DEFB22C69}" srcOrd="0" destOrd="0" presId="urn:microsoft.com/office/officeart/2005/8/layout/vList2"/>
    <dgm:cxn modelId="{FD975F92-085F-CC49-968B-075044F56988}" type="presOf" srcId="{D62BA60B-ECD4-4A62-B982-690147E7DE49}" destId="{28C1CE3E-0557-B242-9129-7D4FA55328F0}" srcOrd="0" destOrd="0" presId="urn:microsoft.com/office/officeart/2005/8/layout/vList2"/>
    <dgm:cxn modelId="{9C4D9BE7-2F45-4A75-8A24-93725D970E7A}" srcId="{0D9E3DF7-C4A4-483C-8356-C0A9121BF5B0}" destId="{4AB12283-AFF2-48C4-A52A-C384B30ECE3D}" srcOrd="2" destOrd="0" parTransId="{EB0444A5-7476-41D9-873F-D19982D9DB9E}" sibTransId="{5E907603-DFCA-4391-B4E3-995E79EAA525}"/>
    <dgm:cxn modelId="{BE75C2FF-1C34-2940-B2BD-92B9BDABA38A}" type="presOf" srcId="{8E0CB4DA-C659-403A-A2C7-5E309A85C6CF}" destId="{5F1ECE49-D49D-3546-822B-15AB2E174CD9}" srcOrd="0" destOrd="0" presId="urn:microsoft.com/office/officeart/2005/8/layout/vList2"/>
    <dgm:cxn modelId="{D55924BE-8640-AE4B-9107-8BB861280CEA}" type="presParOf" srcId="{2502C098-91C7-D04D-B02A-A16DEFB22C69}" destId="{535D925C-4C3F-1140-A6D3-5F67E8FED0C7}" srcOrd="0" destOrd="0" presId="urn:microsoft.com/office/officeart/2005/8/layout/vList2"/>
    <dgm:cxn modelId="{96A12885-B4FF-A141-A8F2-782D73BF156C}" type="presParOf" srcId="{2502C098-91C7-D04D-B02A-A16DEFB22C69}" destId="{75BD206E-418F-3642-8090-0AD271CB7714}" srcOrd="1" destOrd="0" presId="urn:microsoft.com/office/officeart/2005/8/layout/vList2"/>
    <dgm:cxn modelId="{A39E158B-FE4D-9747-9C38-290F8BBFDD53}" type="presParOf" srcId="{2502C098-91C7-D04D-B02A-A16DEFB22C69}" destId="{28C1CE3E-0557-B242-9129-7D4FA55328F0}" srcOrd="2" destOrd="0" presId="urn:microsoft.com/office/officeart/2005/8/layout/vList2"/>
    <dgm:cxn modelId="{06C5CEB0-AD56-CD4F-A4AE-11A20AEC9A80}" type="presParOf" srcId="{2502C098-91C7-D04D-B02A-A16DEFB22C69}" destId="{C2DED0EC-535C-1340-91DF-4BBFF81DFAE2}" srcOrd="3" destOrd="0" presId="urn:microsoft.com/office/officeart/2005/8/layout/vList2"/>
    <dgm:cxn modelId="{F4114B6B-6AC1-3F40-AF49-B5B7C0CD60EF}" type="presParOf" srcId="{2502C098-91C7-D04D-B02A-A16DEFB22C69}" destId="{5D69A5A8-7B77-B048-B7EE-74237C58301C}" srcOrd="4" destOrd="0" presId="urn:microsoft.com/office/officeart/2005/8/layout/vList2"/>
    <dgm:cxn modelId="{33439A8A-9EB4-4C49-AAC6-CC642CDBBA26}" type="presParOf" srcId="{2502C098-91C7-D04D-B02A-A16DEFB22C69}" destId="{D74EA2ED-A721-554D-9AC5-1D18F79E2FD1}" srcOrd="5" destOrd="0" presId="urn:microsoft.com/office/officeart/2005/8/layout/vList2"/>
    <dgm:cxn modelId="{4877AFA8-84FB-CE45-A02C-AB0F70125ABC}" type="presParOf" srcId="{2502C098-91C7-D04D-B02A-A16DEFB22C69}" destId="{5F1ECE49-D49D-3546-822B-15AB2E174CD9}"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BF1EE81-2F6C-7E43-8E14-6F29BC0CDE31}" type="doc">
      <dgm:prSet loTypeId="urn:microsoft.com/office/officeart/2005/8/layout/cycle2" loCatId="" qsTypeId="urn:microsoft.com/office/officeart/2005/8/quickstyle/simple1" qsCatId="simple" csTypeId="urn:microsoft.com/office/officeart/2005/8/colors/colorful1" csCatId="colorful" phldr="1"/>
      <dgm:spPr/>
      <dgm:t>
        <a:bodyPr/>
        <a:lstStyle/>
        <a:p>
          <a:endParaRPr lang="el-GR"/>
        </a:p>
      </dgm:t>
    </dgm:pt>
    <dgm:pt modelId="{F63E6BE8-0737-164B-AFCF-3B877CD44D3E}">
      <dgm:prSet phldrT="[Κείμενο]"/>
      <dgm:spPr/>
      <dgm:t>
        <a:bodyPr/>
        <a:lstStyle/>
        <a:p>
          <a:r>
            <a:rPr lang="el-GR" dirty="0"/>
            <a:t>Εκτίμηση στους Εργαζόμενους</a:t>
          </a:r>
        </a:p>
      </dgm:t>
    </dgm:pt>
    <dgm:pt modelId="{8D6D17D5-A240-0541-99AB-33244FC6A473}" type="parTrans" cxnId="{01C650B6-C6D0-A248-BB8A-55F371B921D3}">
      <dgm:prSet/>
      <dgm:spPr/>
      <dgm:t>
        <a:bodyPr/>
        <a:lstStyle/>
        <a:p>
          <a:endParaRPr lang="el-GR"/>
        </a:p>
      </dgm:t>
    </dgm:pt>
    <dgm:pt modelId="{E1D3D27F-F3E4-4F4F-9B43-9A3895961477}" type="sibTrans" cxnId="{01C650B6-C6D0-A248-BB8A-55F371B921D3}">
      <dgm:prSet/>
      <dgm:spPr/>
      <dgm:t>
        <a:bodyPr/>
        <a:lstStyle/>
        <a:p>
          <a:endParaRPr lang="el-GR"/>
        </a:p>
      </dgm:t>
    </dgm:pt>
    <dgm:pt modelId="{C89AAB40-117B-B849-A574-CE0866C9C283}">
      <dgm:prSet phldrT="[Κείμενο]"/>
      <dgm:spPr/>
      <dgm:t>
        <a:bodyPr/>
        <a:lstStyle/>
        <a:p>
          <a:r>
            <a:rPr lang="el-GR" dirty="0"/>
            <a:t>Επαγγελματική Εξέλιξη των Εργαζομένων</a:t>
          </a:r>
        </a:p>
      </dgm:t>
    </dgm:pt>
    <dgm:pt modelId="{1F95BA22-C8B4-9748-9BEE-6FFC03CF33E4}" type="parTrans" cxnId="{E44E9CAB-25DA-3042-9695-4D8E1C4C2E03}">
      <dgm:prSet/>
      <dgm:spPr/>
      <dgm:t>
        <a:bodyPr/>
        <a:lstStyle/>
        <a:p>
          <a:endParaRPr lang="el-GR"/>
        </a:p>
      </dgm:t>
    </dgm:pt>
    <dgm:pt modelId="{C2168CBF-DFB5-ED42-8324-9F916A14D760}" type="sibTrans" cxnId="{E44E9CAB-25DA-3042-9695-4D8E1C4C2E03}">
      <dgm:prSet/>
      <dgm:spPr/>
      <dgm:t>
        <a:bodyPr/>
        <a:lstStyle/>
        <a:p>
          <a:endParaRPr lang="el-GR"/>
        </a:p>
      </dgm:t>
    </dgm:pt>
    <dgm:pt modelId="{AC10A733-6EE0-6540-A2F0-F246777A36B2}">
      <dgm:prSet phldrT="[Κείμενο]"/>
      <dgm:spPr/>
      <dgm:t>
        <a:bodyPr/>
        <a:lstStyle/>
        <a:p>
          <a:r>
            <a:rPr lang="el-GR"/>
            <a:t>Υπεύθυνη Ηγεσία</a:t>
          </a:r>
          <a:endParaRPr lang="el-GR" dirty="0"/>
        </a:p>
      </dgm:t>
    </dgm:pt>
    <dgm:pt modelId="{CCDEC1C9-B22C-B642-AE24-AE1904C7ED88}" type="parTrans" cxnId="{2BB58F43-2E99-E148-AE31-F14F90936668}">
      <dgm:prSet/>
      <dgm:spPr/>
      <dgm:t>
        <a:bodyPr/>
        <a:lstStyle/>
        <a:p>
          <a:endParaRPr lang="el-GR"/>
        </a:p>
      </dgm:t>
    </dgm:pt>
    <dgm:pt modelId="{81F67843-B98C-134B-8BA1-AB3AAA183AF2}" type="sibTrans" cxnId="{2BB58F43-2E99-E148-AE31-F14F90936668}">
      <dgm:prSet/>
      <dgm:spPr/>
      <dgm:t>
        <a:bodyPr/>
        <a:lstStyle/>
        <a:p>
          <a:endParaRPr lang="el-GR"/>
        </a:p>
      </dgm:t>
    </dgm:pt>
    <dgm:pt modelId="{B8EDB61A-4CF6-FE49-8A4A-C35B7BB5442B}">
      <dgm:prSet phldrT="[Κείμενο]"/>
      <dgm:spPr/>
      <dgm:t>
        <a:bodyPr/>
        <a:lstStyle/>
        <a:p>
          <a:r>
            <a:rPr lang="el-GR" dirty="0"/>
            <a:t>Συνεχής Ανανέωση</a:t>
          </a:r>
        </a:p>
      </dgm:t>
    </dgm:pt>
    <dgm:pt modelId="{49EAC026-7FB5-A64A-B6F0-00045C539990}" type="parTrans" cxnId="{30FD6317-E15E-AD4B-A339-FE9973843C42}">
      <dgm:prSet/>
      <dgm:spPr/>
      <dgm:t>
        <a:bodyPr/>
        <a:lstStyle/>
        <a:p>
          <a:endParaRPr lang="el-GR"/>
        </a:p>
      </dgm:t>
    </dgm:pt>
    <dgm:pt modelId="{F94F9729-EB57-2041-BC8A-9358640E26EB}" type="sibTrans" cxnId="{30FD6317-E15E-AD4B-A339-FE9973843C42}">
      <dgm:prSet/>
      <dgm:spPr/>
      <dgm:t>
        <a:bodyPr/>
        <a:lstStyle/>
        <a:p>
          <a:endParaRPr lang="el-GR"/>
        </a:p>
      </dgm:t>
    </dgm:pt>
    <dgm:pt modelId="{13651EEA-E49B-7744-9E96-6367FD40F1C9}">
      <dgm:prSet phldrT="[Κείμενο]"/>
      <dgm:spPr/>
      <dgm:t>
        <a:bodyPr/>
        <a:lstStyle/>
        <a:p>
          <a:r>
            <a:rPr lang="el-GR" dirty="0"/>
            <a:t>Πρόβλεψη για το μέλλον</a:t>
          </a:r>
        </a:p>
      </dgm:t>
    </dgm:pt>
    <dgm:pt modelId="{1965F4AC-7BE4-E244-BD42-CC95D9B1039F}" type="parTrans" cxnId="{1402B4FA-A10E-0747-B094-33B5A02AB960}">
      <dgm:prSet/>
      <dgm:spPr/>
      <dgm:t>
        <a:bodyPr/>
        <a:lstStyle/>
        <a:p>
          <a:endParaRPr lang="el-GR"/>
        </a:p>
      </dgm:t>
    </dgm:pt>
    <dgm:pt modelId="{0437F865-B4C2-8C47-A8F9-24C4E161A618}" type="sibTrans" cxnId="{1402B4FA-A10E-0747-B094-33B5A02AB960}">
      <dgm:prSet/>
      <dgm:spPr/>
      <dgm:t>
        <a:bodyPr/>
        <a:lstStyle/>
        <a:p>
          <a:endParaRPr lang="el-GR"/>
        </a:p>
      </dgm:t>
    </dgm:pt>
    <dgm:pt modelId="{3917122B-CAAC-4548-85A7-7A61B0DF66C1}" type="pres">
      <dgm:prSet presAssocID="{6BF1EE81-2F6C-7E43-8E14-6F29BC0CDE31}" presName="cycle" presStyleCnt="0">
        <dgm:presLayoutVars>
          <dgm:dir/>
          <dgm:resizeHandles val="exact"/>
        </dgm:presLayoutVars>
      </dgm:prSet>
      <dgm:spPr/>
    </dgm:pt>
    <dgm:pt modelId="{C8684D28-FA9E-6844-9EF3-E9B8FDE993AB}" type="pres">
      <dgm:prSet presAssocID="{F63E6BE8-0737-164B-AFCF-3B877CD44D3E}" presName="node" presStyleLbl="node1" presStyleIdx="0" presStyleCnt="5">
        <dgm:presLayoutVars>
          <dgm:bulletEnabled val="1"/>
        </dgm:presLayoutVars>
      </dgm:prSet>
      <dgm:spPr/>
    </dgm:pt>
    <dgm:pt modelId="{60F1F961-F579-7041-BF3A-018996326C95}" type="pres">
      <dgm:prSet presAssocID="{E1D3D27F-F3E4-4F4F-9B43-9A3895961477}" presName="sibTrans" presStyleLbl="sibTrans2D1" presStyleIdx="0" presStyleCnt="5"/>
      <dgm:spPr/>
    </dgm:pt>
    <dgm:pt modelId="{C5FF6D55-2704-2043-9A2D-7DB8E95A5146}" type="pres">
      <dgm:prSet presAssocID="{E1D3D27F-F3E4-4F4F-9B43-9A3895961477}" presName="connectorText" presStyleLbl="sibTrans2D1" presStyleIdx="0" presStyleCnt="5"/>
      <dgm:spPr/>
    </dgm:pt>
    <dgm:pt modelId="{B562515C-DF21-C84A-9281-5A529A48EE95}" type="pres">
      <dgm:prSet presAssocID="{C89AAB40-117B-B849-A574-CE0866C9C283}" presName="node" presStyleLbl="node1" presStyleIdx="1" presStyleCnt="5">
        <dgm:presLayoutVars>
          <dgm:bulletEnabled val="1"/>
        </dgm:presLayoutVars>
      </dgm:prSet>
      <dgm:spPr/>
    </dgm:pt>
    <dgm:pt modelId="{145D898F-CEFD-6F49-9FB1-3CC7CACAB82C}" type="pres">
      <dgm:prSet presAssocID="{C2168CBF-DFB5-ED42-8324-9F916A14D760}" presName="sibTrans" presStyleLbl="sibTrans2D1" presStyleIdx="1" presStyleCnt="5"/>
      <dgm:spPr/>
    </dgm:pt>
    <dgm:pt modelId="{D9A8F42C-7230-4545-A546-5178F3AAE13F}" type="pres">
      <dgm:prSet presAssocID="{C2168CBF-DFB5-ED42-8324-9F916A14D760}" presName="connectorText" presStyleLbl="sibTrans2D1" presStyleIdx="1" presStyleCnt="5"/>
      <dgm:spPr/>
    </dgm:pt>
    <dgm:pt modelId="{F70DE2EB-68A2-4C45-A382-285A2FBA1FE8}" type="pres">
      <dgm:prSet presAssocID="{AC10A733-6EE0-6540-A2F0-F246777A36B2}" presName="node" presStyleLbl="node1" presStyleIdx="2" presStyleCnt="5">
        <dgm:presLayoutVars>
          <dgm:bulletEnabled val="1"/>
        </dgm:presLayoutVars>
      </dgm:prSet>
      <dgm:spPr/>
    </dgm:pt>
    <dgm:pt modelId="{D46C0139-A914-684B-8650-299451673B27}" type="pres">
      <dgm:prSet presAssocID="{81F67843-B98C-134B-8BA1-AB3AAA183AF2}" presName="sibTrans" presStyleLbl="sibTrans2D1" presStyleIdx="2" presStyleCnt="5"/>
      <dgm:spPr/>
    </dgm:pt>
    <dgm:pt modelId="{EAF10D6A-EE80-B941-9673-07BAE269A720}" type="pres">
      <dgm:prSet presAssocID="{81F67843-B98C-134B-8BA1-AB3AAA183AF2}" presName="connectorText" presStyleLbl="sibTrans2D1" presStyleIdx="2" presStyleCnt="5"/>
      <dgm:spPr/>
    </dgm:pt>
    <dgm:pt modelId="{A191F44E-7AE5-5145-95D3-395845721982}" type="pres">
      <dgm:prSet presAssocID="{B8EDB61A-4CF6-FE49-8A4A-C35B7BB5442B}" presName="node" presStyleLbl="node1" presStyleIdx="3" presStyleCnt="5">
        <dgm:presLayoutVars>
          <dgm:bulletEnabled val="1"/>
        </dgm:presLayoutVars>
      </dgm:prSet>
      <dgm:spPr/>
    </dgm:pt>
    <dgm:pt modelId="{A27AB1F1-9DE4-A14C-A221-D63763E13B8A}" type="pres">
      <dgm:prSet presAssocID="{F94F9729-EB57-2041-BC8A-9358640E26EB}" presName="sibTrans" presStyleLbl="sibTrans2D1" presStyleIdx="3" presStyleCnt="5"/>
      <dgm:spPr/>
    </dgm:pt>
    <dgm:pt modelId="{D263EC48-F077-D847-A752-CCC6EA1D5061}" type="pres">
      <dgm:prSet presAssocID="{F94F9729-EB57-2041-BC8A-9358640E26EB}" presName="connectorText" presStyleLbl="sibTrans2D1" presStyleIdx="3" presStyleCnt="5"/>
      <dgm:spPr/>
    </dgm:pt>
    <dgm:pt modelId="{FFAC27D3-2A32-5541-8F80-C38F12C6BD90}" type="pres">
      <dgm:prSet presAssocID="{13651EEA-E49B-7744-9E96-6367FD40F1C9}" presName="node" presStyleLbl="node1" presStyleIdx="4" presStyleCnt="5">
        <dgm:presLayoutVars>
          <dgm:bulletEnabled val="1"/>
        </dgm:presLayoutVars>
      </dgm:prSet>
      <dgm:spPr/>
    </dgm:pt>
    <dgm:pt modelId="{96F08D2C-54B8-354F-A547-78EC488B3E10}" type="pres">
      <dgm:prSet presAssocID="{0437F865-B4C2-8C47-A8F9-24C4E161A618}" presName="sibTrans" presStyleLbl="sibTrans2D1" presStyleIdx="4" presStyleCnt="5"/>
      <dgm:spPr/>
    </dgm:pt>
    <dgm:pt modelId="{D5CC4498-B7C6-8D43-B04F-F9D442333AD9}" type="pres">
      <dgm:prSet presAssocID="{0437F865-B4C2-8C47-A8F9-24C4E161A618}" presName="connectorText" presStyleLbl="sibTrans2D1" presStyleIdx="4" presStyleCnt="5"/>
      <dgm:spPr/>
    </dgm:pt>
  </dgm:ptLst>
  <dgm:cxnLst>
    <dgm:cxn modelId="{1497B70D-9A85-904F-8A56-2FE8331975DA}" type="presOf" srcId="{81F67843-B98C-134B-8BA1-AB3AAA183AF2}" destId="{D46C0139-A914-684B-8650-299451673B27}" srcOrd="0" destOrd="0" presId="urn:microsoft.com/office/officeart/2005/8/layout/cycle2"/>
    <dgm:cxn modelId="{F4DF4114-46E5-DE4B-82AF-4F5514865F55}" type="presOf" srcId="{AC10A733-6EE0-6540-A2F0-F246777A36B2}" destId="{F70DE2EB-68A2-4C45-A382-285A2FBA1FE8}" srcOrd="0" destOrd="0" presId="urn:microsoft.com/office/officeart/2005/8/layout/cycle2"/>
    <dgm:cxn modelId="{1DF17F14-A3FC-244D-83A5-FA4878E49D16}" type="presOf" srcId="{C2168CBF-DFB5-ED42-8324-9F916A14D760}" destId="{145D898F-CEFD-6F49-9FB1-3CC7CACAB82C}" srcOrd="0" destOrd="0" presId="urn:microsoft.com/office/officeart/2005/8/layout/cycle2"/>
    <dgm:cxn modelId="{30FD6317-E15E-AD4B-A339-FE9973843C42}" srcId="{6BF1EE81-2F6C-7E43-8E14-6F29BC0CDE31}" destId="{B8EDB61A-4CF6-FE49-8A4A-C35B7BB5442B}" srcOrd="3" destOrd="0" parTransId="{49EAC026-7FB5-A64A-B6F0-00045C539990}" sibTransId="{F94F9729-EB57-2041-BC8A-9358640E26EB}"/>
    <dgm:cxn modelId="{6EC9212B-9D04-6C41-B39F-F5497B399262}" type="presOf" srcId="{6BF1EE81-2F6C-7E43-8E14-6F29BC0CDE31}" destId="{3917122B-CAAC-4548-85A7-7A61B0DF66C1}" srcOrd="0" destOrd="0" presId="urn:microsoft.com/office/officeart/2005/8/layout/cycle2"/>
    <dgm:cxn modelId="{F6E8A634-CAD5-904C-89FB-6393ACABBE50}" type="presOf" srcId="{E1D3D27F-F3E4-4F4F-9B43-9A3895961477}" destId="{60F1F961-F579-7041-BF3A-018996326C95}" srcOrd="0" destOrd="0" presId="urn:microsoft.com/office/officeart/2005/8/layout/cycle2"/>
    <dgm:cxn modelId="{CFFC4A37-7808-0246-8129-E18256239A70}" type="presOf" srcId="{F94F9729-EB57-2041-BC8A-9358640E26EB}" destId="{A27AB1F1-9DE4-A14C-A221-D63763E13B8A}" srcOrd="0" destOrd="0" presId="urn:microsoft.com/office/officeart/2005/8/layout/cycle2"/>
    <dgm:cxn modelId="{1E63E43D-3D30-AA45-B79B-77A05053D5A9}" type="presOf" srcId="{F94F9729-EB57-2041-BC8A-9358640E26EB}" destId="{D263EC48-F077-D847-A752-CCC6EA1D5061}" srcOrd="1" destOrd="0" presId="urn:microsoft.com/office/officeart/2005/8/layout/cycle2"/>
    <dgm:cxn modelId="{2BB58F43-2E99-E148-AE31-F14F90936668}" srcId="{6BF1EE81-2F6C-7E43-8E14-6F29BC0CDE31}" destId="{AC10A733-6EE0-6540-A2F0-F246777A36B2}" srcOrd="2" destOrd="0" parTransId="{CCDEC1C9-B22C-B642-AE24-AE1904C7ED88}" sibTransId="{81F67843-B98C-134B-8BA1-AB3AAA183AF2}"/>
    <dgm:cxn modelId="{F5303F4C-409C-D849-94A2-3077F0223C4A}" type="presOf" srcId="{C2168CBF-DFB5-ED42-8324-9F916A14D760}" destId="{D9A8F42C-7230-4545-A546-5178F3AAE13F}" srcOrd="1" destOrd="0" presId="urn:microsoft.com/office/officeart/2005/8/layout/cycle2"/>
    <dgm:cxn modelId="{21235258-27FB-0144-8106-FDD599758861}" type="presOf" srcId="{0437F865-B4C2-8C47-A8F9-24C4E161A618}" destId="{D5CC4498-B7C6-8D43-B04F-F9D442333AD9}" srcOrd="1" destOrd="0" presId="urn:microsoft.com/office/officeart/2005/8/layout/cycle2"/>
    <dgm:cxn modelId="{6E344D6D-994A-7747-BE5A-EB2D2EE2BF5C}" type="presOf" srcId="{C89AAB40-117B-B849-A574-CE0866C9C283}" destId="{B562515C-DF21-C84A-9281-5A529A48EE95}" srcOrd="0" destOrd="0" presId="urn:microsoft.com/office/officeart/2005/8/layout/cycle2"/>
    <dgm:cxn modelId="{21D0F480-584F-D74C-98F6-3B97A99D5DB4}" type="presOf" srcId="{0437F865-B4C2-8C47-A8F9-24C4E161A618}" destId="{96F08D2C-54B8-354F-A547-78EC488B3E10}" srcOrd="0" destOrd="0" presId="urn:microsoft.com/office/officeart/2005/8/layout/cycle2"/>
    <dgm:cxn modelId="{579D68A1-FA44-F64B-BDC0-DCEB91AB8A21}" type="presOf" srcId="{F63E6BE8-0737-164B-AFCF-3B877CD44D3E}" destId="{C8684D28-FA9E-6844-9EF3-E9B8FDE993AB}" srcOrd="0" destOrd="0" presId="urn:microsoft.com/office/officeart/2005/8/layout/cycle2"/>
    <dgm:cxn modelId="{028B4EA2-A734-0944-910A-A8B10D21FA99}" type="presOf" srcId="{13651EEA-E49B-7744-9E96-6367FD40F1C9}" destId="{FFAC27D3-2A32-5541-8F80-C38F12C6BD90}" srcOrd="0" destOrd="0" presId="urn:microsoft.com/office/officeart/2005/8/layout/cycle2"/>
    <dgm:cxn modelId="{E44E9CAB-25DA-3042-9695-4D8E1C4C2E03}" srcId="{6BF1EE81-2F6C-7E43-8E14-6F29BC0CDE31}" destId="{C89AAB40-117B-B849-A574-CE0866C9C283}" srcOrd="1" destOrd="0" parTransId="{1F95BA22-C8B4-9748-9BEE-6FFC03CF33E4}" sibTransId="{C2168CBF-DFB5-ED42-8324-9F916A14D760}"/>
    <dgm:cxn modelId="{01C650B6-C6D0-A248-BB8A-55F371B921D3}" srcId="{6BF1EE81-2F6C-7E43-8E14-6F29BC0CDE31}" destId="{F63E6BE8-0737-164B-AFCF-3B877CD44D3E}" srcOrd="0" destOrd="0" parTransId="{8D6D17D5-A240-0541-99AB-33244FC6A473}" sibTransId="{E1D3D27F-F3E4-4F4F-9B43-9A3895961477}"/>
    <dgm:cxn modelId="{9AAD20C4-E698-5B43-A259-6E1E97FE51C1}" type="presOf" srcId="{81F67843-B98C-134B-8BA1-AB3AAA183AF2}" destId="{EAF10D6A-EE80-B941-9673-07BAE269A720}" srcOrd="1" destOrd="0" presId="urn:microsoft.com/office/officeart/2005/8/layout/cycle2"/>
    <dgm:cxn modelId="{F3AA9FC7-1B59-B249-A626-4AF08BB8EFF9}" type="presOf" srcId="{E1D3D27F-F3E4-4F4F-9B43-9A3895961477}" destId="{C5FF6D55-2704-2043-9A2D-7DB8E95A5146}" srcOrd="1" destOrd="0" presId="urn:microsoft.com/office/officeart/2005/8/layout/cycle2"/>
    <dgm:cxn modelId="{3765C2DE-F3C8-F747-822B-E21E3D042FDC}" type="presOf" srcId="{B8EDB61A-4CF6-FE49-8A4A-C35B7BB5442B}" destId="{A191F44E-7AE5-5145-95D3-395845721982}" srcOrd="0" destOrd="0" presId="urn:microsoft.com/office/officeart/2005/8/layout/cycle2"/>
    <dgm:cxn modelId="{1402B4FA-A10E-0747-B094-33B5A02AB960}" srcId="{6BF1EE81-2F6C-7E43-8E14-6F29BC0CDE31}" destId="{13651EEA-E49B-7744-9E96-6367FD40F1C9}" srcOrd="4" destOrd="0" parTransId="{1965F4AC-7BE4-E244-BD42-CC95D9B1039F}" sibTransId="{0437F865-B4C2-8C47-A8F9-24C4E161A618}"/>
    <dgm:cxn modelId="{43471839-7983-A440-B773-D8712E3AEA1B}" type="presParOf" srcId="{3917122B-CAAC-4548-85A7-7A61B0DF66C1}" destId="{C8684D28-FA9E-6844-9EF3-E9B8FDE993AB}" srcOrd="0" destOrd="0" presId="urn:microsoft.com/office/officeart/2005/8/layout/cycle2"/>
    <dgm:cxn modelId="{1B9E612D-E277-FF41-81BD-EDE90C6CDC91}" type="presParOf" srcId="{3917122B-CAAC-4548-85A7-7A61B0DF66C1}" destId="{60F1F961-F579-7041-BF3A-018996326C95}" srcOrd="1" destOrd="0" presId="urn:microsoft.com/office/officeart/2005/8/layout/cycle2"/>
    <dgm:cxn modelId="{66E00069-9D9E-644D-B41A-8DC8F521307D}" type="presParOf" srcId="{60F1F961-F579-7041-BF3A-018996326C95}" destId="{C5FF6D55-2704-2043-9A2D-7DB8E95A5146}" srcOrd="0" destOrd="0" presId="urn:microsoft.com/office/officeart/2005/8/layout/cycle2"/>
    <dgm:cxn modelId="{982229BA-3F79-9A48-A195-EBB5C5723FAA}" type="presParOf" srcId="{3917122B-CAAC-4548-85A7-7A61B0DF66C1}" destId="{B562515C-DF21-C84A-9281-5A529A48EE95}" srcOrd="2" destOrd="0" presId="urn:microsoft.com/office/officeart/2005/8/layout/cycle2"/>
    <dgm:cxn modelId="{127FAE15-B08D-BA47-9956-A634395F365A}" type="presParOf" srcId="{3917122B-CAAC-4548-85A7-7A61B0DF66C1}" destId="{145D898F-CEFD-6F49-9FB1-3CC7CACAB82C}" srcOrd="3" destOrd="0" presId="urn:microsoft.com/office/officeart/2005/8/layout/cycle2"/>
    <dgm:cxn modelId="{4DA77AE8-613C-DD4D-BA2C-BFE4F2189049}" type="presParOf" srcId="{145D898F-CEFD-6F49-9FB1-3CC7CACAB82C}" destId="{D9A8F42C-7230-4545-A546-5178F3AAE13F}" srcOrd="0" destOrd="0" presId="urn:microsoft.com/office/officeart/2005/8/layout/cycle2"/>
    <dgm:cxn modelId="{6943743C-A37A-5444-8C67-AF3CDC566C39}" type="presParOf" srcId="{3917122B-CAAC-4548-85A7-7A61B0DF66C1}" destId="{F70DE2EB-68A2-4C45-A382-285A2FBA1FE8}" srcOrd="4" destOrd="0" presId="urn:microsoft.com/office/officeart/2005/8/layout/cycle2"/>
    <dgm:cxn modelId="{D8D2AD89-F96A-F546-89CC-B46F4B30BCA0}" type="presParOf" srcId="{3917122B-CAAC-4548-85A7-7A61B0DF66C1}" destId="{D46C0139-A914-684B-8650-299451673B27}" srcOrd="5" destOrd="0" presId="urn:microsoft.com/office/officeart/2005/8/layout/cycle2"/>
    <dgm:cxn modelId="{0912C1D4-3EE4-9D4F-8A6F-6C34DC74EFDB}" type="presParOf" srcId="{D46C0139-A914-684B-8650-299451673B27}" destId="{EAF10D6A-EE80-B941-9673-07BAE269A720}" srcOrd="0" destOrd="0" presId="urn:microsoft.com/office/officeart/2005/8/layout/cycle2"/>
    <dgm:cxn modelId="{9EB704B3-6CF1-C949-9040-F6E47C18ED3F}" type="presParOf" srcId="{3917122B-CAAC-4548-85A7-7A61B0DF66C1}" destId="{A191F44E-7AE5-5145-95D3-395845721982}" srcOrd="6" destOrd="0" presId="urn:microsoft.com/office/officeart/2005/8/layout/cycle2"/>
    <dgm:cxn modelId="{3C9D7C35-CFC0-4D47-97FE-91E05098949A}" type="presParOf" srcId="{3917122B-CAAC-4548-85A7-7A61B0DF66C1}" destId="{A27AB1F1-9DE4-A14C-A221-D63763E13B8A}" srcOrd="7" destOrd="0" presId="urn:microsoft.com/office/officeart/2005/8/layout/cycle2"/>
    <dgm:cxn modelId="{629774A3-060D-AD4C-8E01-BC8F43B32F85}" type="presParOf" srcId="{A27AB1F1-9DE4-A14C-A221-D63763E13B8A}" destId="{D263EC48-F077-D847-A752-CCC6EA1D5061}" srcOrd="0" destOrd="0" presId="urn:microsoft.com/office/officeart/2005/8/layout/cycle2"/>
    <dgm:cxn modelId="{A5073B2B-8C60-C045-BC20-178B37D4CB92}" type="presParOf" srcId="{3917122B-CAAC-4548-85A7-7A61B0DF66C1}" destId="{FFAC27D3-2A32-5541-8F80-C38F12C6BD90}" srcOrd="8" destOrd="0" presId="urn:microsoft.com/office/officeart/2005/8/layout/cycle2"/>
    <dgm:cxn modelId="{E5636C60-B600-B445-9C8C-CD9ACA49A7CF}" type="presParOf" srcId="{3917122B-CAAC-4548-85A7-7A61B0DF66C1}" destId="{96F08D2C-54B8-354F-A547-78EC488B3E10}" srcOrd="9" destOrd="0" presId="urn:microsoft.com/office/officeart/2005/8/layout/cycle2"/>
    <dgm:cxn modelId="{F6DB82BB-AEF6-B64F-A6A0-443977C2E08C}" type="presParOf" srcId="{96F08D2C-54B8-354F-A547-78EC488B3E10}" destId="{D5CC4498-B7C6-8D43-B04F-F9D442333AD9}"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5D925C-4C3F-1140-A6D3-5F67E8FED0C7}">
      <dsp:nvSpPr>
        <dsp:cNvPr id="0" name=""/>
        <dsp:cNvSpPr/>
      </dsp:nvSpPr>
      <dsp:spPr>
        <a:xfrm>
          <a:off x="0" y="222"/>
          <a:ext cx="4040188" cy="95099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Η ηγεσία ανταποκρίνεται στην κουλτούρα του οργανισμού.</a:t>
          </a:r>
          <a:endParaRPr lang="en-US" sz="1700" kern="1200"/>
        </a:p>
      </dsp:txBody>
      <dsp:txXfrm>
        <a:off x="46424" y="46646"/>
        <a:ext cx="3947340" cy="858142"/>
      </dsp:txXfrm>
    </dsp:sp>
    <dsp:sp modelId="{28C1CE3E-0557-B242-9129-7D4FA55328F0}">
      <dsp:nvSpPr>
        <dsp:cNvPr id="0" name=""/>
        <dsp:cNvSpPr/>
      </dsp:nvSpPr>
      <dsp:spPr>
        <a:xfrm>
          <a:off x="0" y="1000173"/>
          <a:ext cx="4040188" cy="95099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Οι εργαζόμενοι επιτυγχάνουν τους στόχους μέσα από ένα σύστημα αμοιβών και ποινών.</a:t>
          </a:r>
          <a:endParaRPr lang="en-US" sz="1700" kern="1200"/>
        </a:p>
      </dsp:txBody>
      <dsp:txXfrm>
        <a:off x="46424" y="1046597"/>
        <a:ext cx="3947340" cy="858142"/>
      </dsp:txXfrm>
    </dsp:sp>
    <dsp:sp modelId="{5D69A5A8-7B77-B048-B7EE-74237C58301C}">
      <dsp:nvSpPr>
        <dsp:cNvPr id="0" name=""/>
        <dsp:cNvSpPr/>
      </dsp:nvSpPr>
      <dsp:spPr>
        <a:xfrm>
          <a:off x="0" y="2000124"/>
          <a:ext cx="4040188" cy="95099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Οι εργαζόμενοι κινητοποιούνται μέσα από το προσωπικό τους συμφέρον.</a:t>
          </a:r>
          <a:endParaRPr lang="en-US" sz="1700" kern="1200"/>
        </a:p>
      </dsp:txBody>
      <dsp:txXfrm>
        <a:off x="46424" y="2046548"/>
        <a:ext cx="3947340" cy="858142"/>
      </dsp:txXfrm>
    </dsp:sp>
    <dsp:sp modelId="{5F1ECE49-D49D-3546-822B-15AB2E174CD9}">
      <dsp:nvSpPr>
        <dsp:cNvPr id="0" name=""/>
        <dsp:cNvSpPr/>
      </dsp:nvSpPr>
      <dsp:spPr>
        <a:xfrm>
          <a:off x="0" y="3000074"/>
          <a:ext cx="4040188" cy="95099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Η ηγεσία θέλει να κρατήσει τη θέση της, να διορθώσει τα λάθη της και να βελτιώσει την απόδοσή της.</a:t>
          </a:r>
          <a:endParaRPr lang="en-US" sz="1700" kern="1200"/>
        </a:p>
      </dsp:txBody>
      <dsp:txXfrm>
        <a:off x="46424" y="3046498"/>
        <a:ext cx="3947340" cy="8581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684D28-FA9E-6844-9EF3-E9B8FDE993AB}">
      <dsp:nvSpPr>
        <dsp:cNvPr id="0" name=""/>
        <dsp:cNvSpPr/>
      </dsp:nvSpPr>
      <dsp:spPr>
        <a:xfrm>
          <a:off x="3431678" y="143"/>
          <a:ext cx="1366242" cy="1366242"/>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l-GR" sz="1100" kern="1200" dirty="0"/>
            <a:t>Εκτίμηση στους Εργαζόμενους</a:t>
          </a:r>
        </a:p>
      </dsp:txBody>
      <dsp:txXfrm>
        <a:off x="3631760" y="200225"/>
        <a:ext cx="966078" cy="966078"/>
      </dsp:txXfrm>
    </dsp:sp>
    <dsp:sp modelId="{60F1F961-F579-7041-BF3A-018996326C95}">
      <dsp:nvSpPr>
        <dsp:cNvPr id="0" name=""/>
        <dsp:cNvSpPr/>
      </dsp:nvSpPr>
      <dsp:spPr>
        <a:xfrm rot="2160000">
          <a:off x="4754947" y="1050053"/>
          <a:ext cx="364047" cy="461106"/>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l-GR" sz="900" kern="1200"/>
        </a:p>
      </dsp:txBody>
      <dsp:txXfrm>
        <a:off x="4765376" y="1110177"/>
        <a:ext cx="254833" cy="276664"/>
      </dsp:txXfrm>
    </dsp:sp>
    <dsp:sp modelId="{B562515C-DF21-C84A-9281-5A529A48EE95}">
      <dsp:nvSpPr>
        <dsp:cNvPr id="0" name=""/>
        <dsp:cNvSpPr/>
      </dsp:nvSpPr>
      <dsp:spPr>
        <a:xfrm>
          <a:off x="5092691" y="1206939"/>
          <a:ext cx="1366242" cy="1366242"/>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l-GR" sz="1100" kern="1200" dirty="0"/>
            <a:t>Επαγγελματική Εξέλιξη των Εργαζομένων</a:t>
          </a:r>
        </a:p>
      </dsp:txBody>
      <dsp:txXfrm>
        <a:off x="5292773" y="1407021"/>
        <a:ext cx="966078" cy="966078"/>
      </dsp:txXfrm>
    </dsp:sp>
    <dsp:sp modelId="{145D898F-CEFD-6F49-9FB1-3CC7CACAB82C}">
      <dsp:nvSpPr>
        <dsp:cNvPr id="0" name=""/>
        <dsp:cNvSpPr/>
      </dsp:nvSpPr>
      <dsp:spPr>
        <a:xfrm rot="6480000">
          <a:off x="5279747" y="2626027"/>
          <a:ext cx="364047" cy="461106"/>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l-GR" sz="900" kern="1200"/>
        </a:p>
      </dsp:txBody>
      <dsp:txXfrm rot="10800000">
        <a:off x="5351228" y="2666314"/>
        <a:ext cx="254833" cy="276664"/>
      </dsp:txXfrm>
    </dsp:sp>
    <dsp:sp modelId="{F70DE2EB-68A2-4C45-A382-285A2FBA1FE8}">
      <dsp:nvSpPr>
        <dsp:cNvPr id="0" name=""/>
        <dsp:cNvSpPr/>
      </dsp:nvSpPr>
      <dsp:spPr>
        <a:xfrm>
          <a:off x="4458241" y="3159577"/>
          <a:ext cx="1366242" cy="1366242"/>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l-GR" sz="1100" kern="1200"/>
            <a:t>Υπεύθυνη Ηγεσία</a:t>
          </a:r>
          <a:endParaRPr lang="el-GR" sz="1100" kern="1200" dirty="0"/>
        </a:p>
      </dsp:txBody>
      <dsp:txXfrm>
        <a:off x="4658323" y="3359659"/>
        <a:ext cx="966078" cy="966078"/>
      </dsp:txXfrm>
    </dsp:sp>
    <dsp:sp modelId="{D46C0139-A914-684B-8650-299451673B27}">
      <dsp:nvSpPr>
        <dsp:cNvPr id="0" name=""/>
        <dsp:cNvSpPr/>
      </dsp:nvSpPr>
      <dsp:spPr>
        <a:xfrm rot="10800000">
          <a:off x="3943079" y="3612145"/>
          <a:ext cx="364047" cy="461106"/>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l-GR" sz="900" kern="1200"/>
        </a:p>
      </dsp:txBody>
      <dsp:txXfrm rot="10800000">
        <a:off x="4052293" y="3704366"/>
        <a:ext cx="254833" cy="276664"/>
      </dsp:txXfrm>
    </dsp:sp>
    <dsp:sp modelId="{A191F44E-7AE5-5145-95D3-395845721982}">
      <dsp:nvSpPr>
        <dsp:cNvPr id="0" name=""/>
        <dsp:cNvSpPr/>
      </dsp:nvSpPr>
      <dsp:spPr>
        <a:xfrm>
          <a:off x="2405116" y="3159577"/>
          <a:ext cx="1366242" cy="1366242"/>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l-GR" sz="1100" kern="1200" dirty="0"/>
            <a:t>Συνεχής Ανανέωση</a:t>
          </a:r>
        </a:p>
      </dsp:txBody>
      <dsp:txXfrm>
        <a:off x="2605198" y="3359659"/>
        <a:ext cx="966078" cy="966078"/>
      </dsp:txXfrm>
    </dsp:sp>
    <dsp:sp modelId="{A27AB1F1-9DE4-A14C-A221-D63763E13B8A}">
      <dsp:nvSpPr>
        <dsp:cNvPr id="0" name=""/>
        <dsp:cNvSpPr/>
      </dsp:nvSpPr>
      <dsp:spPr>
        <a:xfrm rot="15120000">
          <a:off x="2592172" y="2645625"/>
          <a:ext cx="364047" cy="461106"/>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l-GR" sz="900" kern="1200"/>
        </a:p>
      </dsp:txBody>
      <dsp:txXfrm rot="10800000">
        <a:off x="2663653" y="2789780"/>
        <a:ext cx="254833" cy="276664"/>
      </dsp:txXfrm>
    </dsp:sp>
    <dsp:sp modelId="{FFAC27D3-2A32-5541-8F80-C38F12C6BD90}">
      <dsp:nvSpPr>
        <dsp:cNvPr id="0" name=""/>
        <dsp:cNvSpPr/>
      </dsp:nvSpPr>
      <dsp:spPr>
        <a:xfrm>
          <a:off x="1770665" y="1206939"/>
          <a:ext cx="1366242" cy="1366242"/>
        </a:xfrm>
        <a:prstGeom prst="ellipse">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l-GR" sz="1100" kern="1200" dirty="0"/>
            <a:t>Πρόβλεψη για το μέλλον</a:t>
          </a:r>
        </a:p>
      </dsp:txBody>
      <dsp:txXfrm>
        <a:off x="1970747" y="1407021"/>
        <a:ext cx="966078" cy="966078"/>
      </dsp:txXfrm>
    </dsp:sp>
    <dsp:sp modelId="{96F08D2C-54B8-354F-A547-78EC488B3E10}">
      <dsp:nvSpPr>
        <dsp:cNvPr id="0" name=""/>
        <dsp:cNvSpPr/>
      </dsp:nvSpPr>
      <dsp:spPr>
        <a:xfrm rot="19440000">
          <a:off x="3093934" y="1062165"/>
          <a:ext cx="364047" cy="461106"/>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l-GR" sz="900" kern="1200"/>
        </a:p>
      </dsp:txBody>
      <dsp:txXfrm>
        <a:off x="3104363" y="1186483"/>
        <a:ext cx="254833" cy="27666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9120D8-3E8E-4005-8C0D-A4E89080F724}" type="datetimeFigureOut">
              <a:rPr lang="en-US" smtClean="0"/>
              <a:t>10/10/25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16C397-E85B-44C1-A1F3-89E3D561609D}" type="slidenum">
              <a:rPr lang="en-US" smtClean="0"/>
              <a:t>‹#›</a:t>
            </a:fld>
            <a:endParaRPr lang="en-US"/>
          </a:p>
        </p:txBody>
      </p:sp>
    </p:spTree>
    <p:extLst>
      <p:ext uri="{BB962C8B-B14F-4D97-AF65-F5344CB8AC3E}">
        <p14:creationId xmlns:p14="http://schemas.microsoft.com/office/powerpoint/2010/main" val="3386185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494343C-4C16-4D34-9DED-A113BAF7E824}" type="datetimeFigureOut">
              <a:rPr lang="en-US" smtClean="0"/>
              <a:t>10/10/25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311550-FF66-4A8B-B4E1-4FC4ECD61979}" type="slidenum">
              <a:rPr lang="en-US" smtClean="0"/>
              <a:t>‹#›</a:t>
            </a:fld>
            <a:endParaRPr lang="en-US"/>
          </a:p>
        </p:txBody>
      </p:sp>
    </p:spTree>
    <p:extLst>
      <p:ext uri="{BB962C8B-B14F-4D97-AF65-F5344CB8AC3E}">
        <p14:creationId xmlns:p14="http://schemas.microsoft.com/office/powerpoint/2010/main" val="780460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94343C-4C16-4D34-9DED-A113BAF7E824}" type="datetimeFigureOut">
              <a:rPr lang="en-US" smtClean="0"/>
              <a:t>10/10/25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311550-FF66-4A8B-B4E1-4FC4ECD61979}" type="slidenum">
              <a:rPr lang="en-US" smtClean="0"/>
              <a:t>‹#›</a:t>
            </a:fld>
            <a:endParaRPr lang="en-US"/>
          </a:p>
        </p:txBody>
      </p:sp>
    </p:spTree>
    <p:extLst>
      <p:ext uri="{BB962C8B-B14F-4D97-AF65-F5344CB8AC3E}">
        <p14:creationId xmlns:p14="http://schemas.microsoft.com/office/powerpoint/2010/main" val="2205763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94343C-4C16-4D34-9DED-A113BAF7E824}" type="datetimeFigureOut">
              <a:rPr lang="en-US" smtClean="0"/>
              <a:t>10/10/25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311550-FF66-4A8B-B4E1-4FC4ECD61979}" type="slidenum">
              <a:rPr lang="en-US" smtClean="0"/>
              <a:t>‹#›</a:t>
            </a:fld>
            <a:endParaRPr lang="en-US"/>
          </a:p>
        </p:txBody>
      </p:sp>
    </p:spTree>
    <p:extLst>
      <p:ext uri="{BB962C8B-B14F-4D97-AF65-F5344CB8AC3E}">
        <p14:creationId xmlns:p14="http://schemas.microsoft.com/office/powerpoint/2010/main" val="47598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Τίτλος, Clip Art και Κεί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685800" y="609600"/>
            <a:ext cx="7772400" cy="1143000"/>
          </a:xfrm>
        </p:spPr>
        <p:txBody>
          <a:bodyPr/>
          <a:lstStyle/>
          <a:p>
            <a:r>
              <a:rPr lang="el-GR"/>
              <a:t>Στυλ κύριου τίτλου</a:t>
            </a:r>
          </a:p>
        </p:txBody>
      </p:sp>
      <p:sp>
        <p:nvSpPr>
          <p:cNvPr id="3" name="Θέση ClipArt 2"/>
          <p:cNvSpPr>
            <a:spLocks noGrp="1"/>
          </p:cNvSpPr>
          <p:nvPr>
            <p:ph type="clipArt" sz="half" idx="1"/>
          </p:nvPr>
        </p:nvSpPr>
        <p:spPr>
          <a:xfrm>
            <a:off x="685800" y="1981200"/>
            <a:ext cx="3810000" cy="4114800"/>
          </a:xfrm>
        </p:spPr>
        <p:txBody>
          <a:bodyPr rtlCol="0">
            <a:normAutofit/>
          </a:bodyPr>
          <a:lstStyle/>
          <a:p>
            <a:pPr lvl="0"/>
            <a:endParaRPr lang="el-GR" noProof="0"/>
          </a:p>
        </p:txBody>
      </p:sp>
      <p:sp>
        <p:nvSpPr>
          <p:cNvPr id="4" name="Θέση κειμένου 3"/>
          <p:cNvSpPr>
            <a:spLocks noGrp="1"/>
          </p:cNvSpPr>
          <p:nvPr>
            <p:ph type="body" sz="half" idx="2"/>
          </p:nvPr>
        </p:nvSpPr>
        <p:spPr>
          <a:xfrm>
            <a:off x="4648200" y="1981200"/>
            <a:ext cx="3810000" cy="4114800"/>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3">
            <a:extLst>
              <a:ext uri="{FF2B5EF4-FFF2-40B4-BE49-F238E27FC236}">
                <a16:creationId xmlns:a16="http://schemas.microsoft.com/office/drawing/2014/main" id="{5104D122-0257-F73D-7122-54AFF850BA5D}"/>
              </a:ext>
            </a:extLst>
          </p:cNvPr>
          <p:cNvSpPr>
            <a:spLocks noGrp="1"/>
          </p:cNvSpPr>
          <p:nvPr>
            <p:ph type="dt" sz="half" idx="10"/>
          </p:nvPr>
        </p:nvSpPr>
        <p:spPr/>
        <p:txBody>
          <a:bodyPr/>
          <a:lstStyle>
            <a:lvl1pPr>
              <a:defRPr/>
            </a:lvl1pPr>
          </a:lstStyle>
          <a:p>
            <a:pPr>
              <a:defRPr/>
            </a:pPr>
            <a:endParaRPr lang="en-US" altLang="el-GR"/>
          </a:p>
        </p:txBody>
      </p:sp>
      <p:sp>
        <p:nvSpPr>
          <p:cNvPr id="6" name="Θέση υποσέλιδου 4">
            <a:extLst>
              <a:ext uri="{FF2B5EF4-FFF2-40B4-BE49-F238E27FC236}">
                <a16:creationId xmlns:a16="http://schemas.microsoft.com/office/drawing/2014/main" id="{458ADCC2-07B6-D522-F4DC-5A50862B2509}"/>
              </a:ext>
            </a:extLst>
          </p:cNvPr>
          <p:cNvSpPr>
            <a:spLocks noGrp="1"/>
          </p:cNvSpPr>
          <p:nvPr>
            <p:ph type="ftr" sz="quarter" idx="11"/>
          </p:nvPr>
        </p:nvSpPr>
        <p:spPr/>
        <p:txBody>
          <a:bodyPr/>
          <a:lstStyle>
            <a:lvl1pPr>
              <a:defRPr/>
            </a:lvl1pPr>
          </a:lstStyle>
          <a:p>
            <a:pPr>
              <a:defRPr/>
            </a:pPr>
            <a:r>
              <a:rPr lang="el-GR" altLang="el-GR"/>
              <a:t>Χαράλαμπος Πουλόπουλος,  Αν. Καθηγητής ΔΠΘ </a:t>
            </a:r>
            <a:endParaRPr lang="en-US" altLang="el-GR"/>
          </a:p>
        </p:txBody>
      </p:sp>
      <p:sp>
        <p:nvSpPr>
          <p:cNvPr id="7" name="Θέση αριθμού διαφάνειας 5">
            <a:extLst>
              <a:ext uri="{FF2B5EF4-FFF2-40B4-BE49-F238E27FC236}">
                <a16:creationId xmlns:a16="http://schemas.microsoft.com/office/drawing/2014/main" id="{13D0E9C0-A441-718C-02BE-34E3647DE7B6}"/>
              </a:ext>
            </a:extLst>
          </p:cNvPr>
          <p:cNvSpPr>
            <a:spLocks noGrp="1"/>
          </p:cNvSpPr>
          <p:nvPr>
            <p:ph type="sldNum" sz="quarter" idx="12"/>
          </p:nvPr>
        </p:nvSpPr>
        <p:spPr/>
        <p:txBody>
          <a:bodyPr/>
          <a:lstStyle>
            <a:lvl1pPr>
              <a:defRPr/>
            </a:lvl1pPr>
          </a:lstStyle>
          <a:p>
            <a:fld id="{59C3D7E4-65C0-6745-88DD-5FFD39E09947}" type="slidenum">
              <a:rPr lang="en-US" altLang="el-GR"/>
              <a:pPr/>
              <a:t>‹#›</a:t>
            </a:fld>
            <a:endParaRPr lang="en-US" altLang="el-GR"/>
          </a:p>
        </p:txBody>
      </p:sp>
    </p:spTree>
    <p:extLst>
      <p:ext uri="{BB962C8B-B14F-4D97-AF65-F5344CB8AC3E}">
        <p14:creationId xmlns:p14="http://schemas.microsoft.com/office/powerpoint/2010/main" val="3960299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94343C-4C16-4D34-9DED-A113BAF7E824}" type="datetimeFigureOut">
              <a:rPr lang="en-US" smtClean="0"/>
              <a:t>10/10/25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311550-FF66-4A8B-B4E1-4FC4ECD61979}" type="slidenum">
              <a:rPr lang="en-US" smtClean="0"/>
              <a:t>‹#›</a:t>
            </a:fld>
            <a:endParaRPr lang="en-US"/>
          </a:p>
        </p:txBody>
      </p:sp>
    </p:spTree>
    <p:extLst>
      <p:ext uri="{BB962C8B-B14F-4D97-AF65-F5344CB8AC3E}">
        <p14:creationId xmlns:p14="http://schemas.microsoft.com/office/powerpoint/2010/main" val="400430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94343C-4C16-4D34-9DED-A113BAF7E824}" type="datetimeFigureOut">
              <a:rPr lang="en-US" smtClean="0"/>
              <a:t>10/10/25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311550-FF66-4A8B-B4E1-4FC4ECD61979}" type="slidenum">
              <a:rPr lang="en-US" smtClean="0"/>
              <a:t>‹#›</a:t>
            </a:fld>
            <a:endParaRPr lang="en-US"/>
          </a:p>
        </p:txBody>
      </p:sp>
    </p:spTree>
    <p:extLst>
      <p:ext uri="{BB962C8B-B14F-4D97-AF65-F5344CB8AC3E}">
        <p14:creationId xmlns:p14="http://schemas.microsoft.com/office/powerpoint/2010/main" val="2567009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494343C-4C16-4D34-9DED-A113BAF7E824}" type="datetimeFigureOut">
              <a:rPr lang="en-US" smtClean="0"/>
              <a:t>10/10/25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311550-FF66-4A8B-B4E1-4FC4ECD61979}" type="slidenum">
              <a:rPr lang="en-US" smtClean="0"/>
              <a:t>‹#›</a:t>
            </a:fld>
            <a:endParaRPr lang="en-US"/>
          </a:p>
        </p:txBody>
      </p:sp>
    </p:spTree>
    <p:extLst>
      <p:ext uri="{BB962C8B-B14F-4D97-AF65-F5344CB8AC3E}">
        <p14:creationId xmlns:p14="http://schemas.microsoft.com/office/powerpoint/2010/main" val="3475960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494343C-4C16-4D34-9DED-A113BAF7E824}" type="datetimeFigureOut">
              <a:rPr lang="en-US" smtClean="0"/>
              <a:t>10/10/25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311550-FF66-4A8B-B4E1-4FC4ECD61979}" type="slidenum">
              <a:rPr lang="en-US" smtClean="0"/>
              <a:t>‹#›</a:t>
            </a:fld>
            <a:endParaRPr lang="en-US"/>
          </a:p>
        </p:txBody>
      </p:sp>
    </p:spTree>
    <p:extLst>
      <p:ext uri="{BB962C8B-B14F-4D97-AF65-F5344CB8AC3E}">
        <p14:creationId xmlns:p14="http://schemas.microsoft.com/office/powerpoint/2010/main" val="330099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494343C-4C16-4D34-9DED-A113BAF7E824}" type="datetimeFigureOut">
              <a:rPr lang="en-US" smtClean="0"/>
              <a:t>10/10/25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311550-FF66-4A8B-B4E1-4FC4ECD61979}" type="slidenum">
              <a:rPr lang="en-US" smtClean="0"/>
              <a:t>‹#›</a:t>
            </a:fld>
            <a:endParaRPr lang="en-US"/>
          </a:p>
        </p:txBody>
      </p:sp>
    </p:spTree>
    <p:extLst>
      <p:ext uri="{BB962C8B-B14F-4D97-AF65-F5344CB8AC3E}">
        <p14:creationId xmlns:p14="http://schemas.microsoft.com/office/powerpoint/2010/main" val="5048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94343C-4C16-4D34-9DED-A113BAF7E824}" type="datetimeFigureOut">
              <a:rPr lang="en-US" smtClean="0"/>
              <a:t>10/10/25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311550-FF66-4A8B-B4E1-4FC4ECD61979}" type="slidenum">
              <a:rPr lang="en-US" smtClean="0"/>
              <a:t>‹#›</a:t>
            </a:fld>
            <a:endParaRPr lang="en-US"/>
          </a:p>
        </p:txBody>
      </p:sp>
    </p:spTree>
    <p:extLst>
      <p:ext uri="{BB962C8B-B14F-4D97-AF65-F5344CB8AC3E}">
        <p14:creationId xmlns:p14="http://schemas.microsoft.com/office/powerpoint/2010/main" val="4029610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94343C-4C16-4D34-9DED-A113BAF7E824}" type="datetimeFigureOut">
              <a:rPr lang="en-US" smtClean="0"/>
              <a:t>10/10/25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311550-FF66-4A8B-B4E1-4FC4ECD61979}" type="slidenum">
              <a:rPr lang="en-US" smtClean="0"/>
              <a:t>‹#›</a:t>
            </a:fld>
            <a:endParaRPr lang="en-US"/>
          </a:p>
        </p:txBody>
      </p:sp>
    </p:spTree>
    <p:extLst>
      <p:ext uri="{BB962C8B-B14F-4D97-AF65-F5344CB8AC3E}">
        <p14:creationId xmlns:p14="http://schemas.microsoft.com/office/powerpoint/2010/main" val="1607847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94343C-4C16-4D34-9DED-A113BAF7E824}" type="datetimeFigureOut">
              <a:rPr lang="en-US" smtClean="0"/>
              <a:t>10/10/25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311550-FF66-4A8B-B4E1-4FC4ECD61979}" type="slidenum">
              <a:rPr lang="en-US" smtClean="0"/>
              <a:t>‹#›</a:t>
            </a:fld>
            <a:endParaRPr lang="en-US"/>
          </a:p>
        </p:txBody>
      </p:sp>
    </p:spTree>
    <p:extLst>
      <p:ext uri="{BB962C8B-B14F-4D97-AF65-F5344CB8AC3E}">
        <p14:creationId xmlns:p14="http://schemas.microsoft.com/office/powerpoint/2010/main" val="3434082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94343C-4C16-4D34-9DED-A113BAF7E824}" type="datetimeFigureOut">
              <a:rPr lang="en-US" smtClean="0"/>
              <a:t>10/10/25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311550-FF66-4A8B-B4E1-4FC4ECD61979}" type="slidenum">
              <a:rPr lang="en-US" smtClean="0"/>
              <a:t>‹#›</a:t>
            </a:fld>
            <a:endParaRPr lang="en-US"/>
          </a:p>
        </p:txBody>
      </p:sp>
    </p:spTree>
    <p:extLst>
      <p:ext uri="{BB962C8B-B14F-4D97-AF65-F5344CB8AC3E}">
        <p14:creationId xmlns:p14="http://schemas.microsoft.com/office/powerpoint/2010/main" val="9803423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Triangle 2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Τίτλος 1">
            <a:extLst>
              <a:ext uri="{FF2B5EF4-FFF2-40B4-BE49-F238E27FC236}">
                <a16:creationId xmlns:a16="http://schemas.microsoft.com/office/drawing/2014/main" id="{25465748-1BA7-48B9-8A5B-3D61671E1C10}"/>
              </a:ext>
            </a:extLst>
          </p:cNvPr>
          <p:cNvSpPr txBox="1">
            <a:spLocks/>
          </p:cNvSpPr>
          <p:nvPr/>
        </p:nvSpPr>
        <p:spPr>
          <a:xfrm>
            <a:off x="963930" y="1050595"/>
            <a:ext cx="6056111" cy="161848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90000"/>
              </a:lnSpc>
              <a:spcAft>
                <a:spcPts val="600"/>
              </a:spcAft>
            </a:pPr>
            <a:endParaRPr lang="en-US" sz="2000" kern="1200">
              <a:solidFill>
                <a:schemeClr val="tx1"/>
              </a:solidFill>
              <a:latin typeface="+mj-lt"/>
              <a:ea typeface="+mj-ea"/>
              <a:cs typeface="+mj-cs"/>
            </a:endParaRPr>
          </a:p>
          <a:p>
            <a:pPr algn="l">
              <a:lnSpc>
                <a:spcPct val="90000"/>
              </a:lnSpc>
              <a:spcAft>
                <a:spcPts val="600"/>
              </a:spcAft>
            </a:pPr>
            <a:endParaRPr lang="en-US" sz="2000" kern="1200">
              <a:solidFill>
                <a:schemeClr val="tx1"/>
              </a:solidFill>
              <a:latin typeface="+mj-lt"/>
              <a:ea typeface="+mj-ea"/>
              <a:cs typeface="+mj-cs"/>
            </a:endParaRPr>
          </a:p>
          <a:p>
            <a:pPr algn="l">
              <a:lnSpc>
                <a:spcPct val="90000"/>
              </a:lnSpc>
              <a:spcAft>
                <a:spcPts val="600"/>
              </a:spcAft>
            </a:pPr>
            <a:r>
              <a:rPr lang="en-US" sz="2000" kern="1200">
                <a:solidFill>
                  <a:schemeClr val="tx1"/>
                </a:solidFill>
                <a:latin typeface="+mj-lt"/>
                <a:ea typeface="+mj-ea"/>
                <a:cs typeface="+mj-cs"/>
              </a:rPr>
              <a:t>Ηγεσία, Ανεπαρκής Ηγεσία και Παθολογία στους Οργανισμούς</a:t>
            </a:r>
          </a:p>
          <a:p>
            <a:pPr algn="l">
              <a:lnSpc>
                <a:spcPct val="90000"/>
              </a:lnSpc>
              <a:spcAft>
                <a:spcPts val="600"/>
              </a:spcAft>
            </a:pPr>
            <a:endParaRPr lang="en-US" sz="2000" kern="1200">
              <a:solidFill>
                <a:schemeClr val="tx1"/>
              </a:solidFill>
              <a:latin typeface="+mj-lt"/>
              <a:ea typeface="+mj-ea"/>
              <a:cs typeface="+mj-cs"/>
            </a:endParaRPr>
          </a:p>
          <a:p>
            <a:pPr algn="l">
              <a:lnSpc>
                <a:spcPct val="90000"/>
              </a:lnSpc>
              <a:spcAft>
                <a:spcPts val="600"/>
              </a:spcAft>
            </a:pPr>
            <a:endParaRPr lang="en-US" sz="2000" kern="1200">
              <a:solidFill>
                <a:schemeClr val="tx1"/>
              </a:solidFill>
              <a:latin typeface="+mj-lt"/>
              <a:ea typeface="+mj-ea"/>
              <a:cs typeface="+mj-cs"/>
            </a:endParaRPr>
          </a:p>
        </p:txBody>
      </p:sp>
      <p:sp>
        <p:nvSpPr>
          <p:cNvPr id="14" name="Τίτλος 1">
            <a:extLst>
              <a:ext uri="{FF2B5EF4-FFF2-40B4-BE49-F238E27FC236}">
                <a16:creationId xmlns:a16="http://schemas.microsoft.com/office/drawing/2014/main" id="{FF61C54E-D5F8-41D8-8C8B-DE6FCCEDE11E}"/>
              </a:ext>
            </a:extLst>
          </p:cNvPr>
          <p:cNvSpPr txBox="1">
            <a:spLocks/>
          </p:cNvSpPr>
          <p:nvPr/>
        </p:nvSpPr>
        <p:spPr>
          <a:xfrm>
            <a:off x="963930" y="2969469"/>
            <a:ext cx="6056111" cy="2800395"/>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indent="-228600" algn="l">
              <a:spcAft>
                <a:spcPts val="600"/>
              </a:spcAft>
              <a:buFont typeface="Arial" panose="020B0604020202020204" pitchFamily="34" charset="0"/>
              <a:buChar char="•"/>
            </a:pPr>
            <a:r>
              <a:rPr lang="en-US" sz="2100" b="1">
                <a:latin typeface="+mn-lt"/>
                <a:ea typeface="+mn-ea"/>
                <a:cs typeface="+mn-cs"/>
              </a:rPr>
              <a:t>ΕΙΣΗΓΗΤΡΙΑ: Άννα Τσιμπουκλή, Επίκουρη Καθηγήτρια Διά βίου μάθησης, δυναμικής ομάδας και Εκπαίδευσης Ενηλίκων</a:t>
            </a:r>
          </a:p>
        </p:txBody>
      </p:sp>
    </p:spTree>
    <p:extLst>
      <p:ext uri="{BB962C8B-B14F-4D97-AF65-F5344CB8AC3E}">
        <p14:creationId xmlns:p14="http://schemas.microsoft.com/office/powerpoint/2010/main" val="4056268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1F299BE0-D206-0550-8A83-41A1AE9B9179}"/>
              </a:ext>
            </a:extLst>
          </p:cNvPr>
          <p:cNvSpPr>
            <a:spLocks noGrp="1"/>
          </p:cNvSpPr>
          <p:nvPr>
            <p:ph type="title"/>
          </p:nvPr>
        </p:nvSpPr>
        <p:spPr>
          <a:xfrm>
            <a:off x="963930" y="1050595"/>
            <a:ext cx="6056111" cy="1618489"/>
          </a:xfrm>
        </p:spPr>
        <p:txBody>
          <a:bodyPr anchor="ctr">
            <a:normAutofit/>
          </a:bodyPr>
          <a:lstStyle/>
          <a:p>
            <a:r>
              <a:rPr lang="el-GR" sz="6300" dirty="0"/>
              <a:t>Αλλαγή στάσης</a:t>
            </a:r>
          </a:p>
        </p:txBody>
      </p:sp>
      <p:sp>
        <p:nvSpPr>
          <p:cNvPr id="3" name="Θέση περιεχομένου 2">
            <a:extLst>
              <a:ext uri="{FF2B5EF4-FFF2-40B4-BE49-F238E27FC236}">
                <a16:creationId xmlns:a16="http://schemas.microsoft.com/office/drawing/2014/main" id="{C42C47BF-D0EE-DA5D-0C00-9F8D4703560D}"/>
              </a:ext>
            </a:extLst>
          </p:cNvPr>
          <p:cNvSpPr>
            <a:spLocks noGrp="1"/>
          </p:cNvSpPr>
          <p:nvPr>
            <p:ph idx="1"/>
          </p:nvPr>
        </p:nvSpPr>
        <p:spPr>
          <a:xfrm>
            <a:off x="963930" y="2969469"/>
            <a:ext cx="6056111" cy="2800395"/>
          </a:xfrm>
        </p:spPr>
        <p:txBody>
          <a:bodyPr anchor="t">
            <a:normAutofit/>
          </a:bodyPr>
          <a:lstStyle/>
          <a:p>
            <a:pPr>
              <a:lnSpc>
                <a:spcPct val="90000"/>
              </a:lnSpc>
            </a:pPr>
            <a:r>
              <a:rPr lang="el-GR" sz="2100"/>
              <a:t>Σε εργασιακό περιβάλλον, ένα πρόσωπο αγαπητό για τους ζεστούς, τρυφερούς και ακόμη και υπερβολικά ένθερμους τρόπους του, είναι ευρέως γνωστό ότι διαδίδει κακεντρεχείς φήμες για τους συναδέλφους του κατ’ ιδίαν, ενώ δημόσια φέρεται με απόλυτη κοινωνική φιλικότητα προς αυτούς. </a:t>
            </a:r>
          </a:p>
          <a:p>
            <a:pPr>
              <a:lnSpc>
                <a:spcPct val="90000"/>
              </a:lnSpc>
            </a:pPr>
            <a:r>
              <a:rPr lang="el-GR" sz="2100" b="1"/>
              <a:t>Πώς η στάση αυτή επηρεάζει τους άλλους εργαζόμενους και στον οργανισμό. </a:t>
            </a:r>
            <a:endParaRPr lang="el-GR" sz="2100"/>
          </a:p>
          <a:p>
            <a:pPr>
              <a:lnSpc>
                <a:spcPct val="90000"/>
              </a:lnSpc>
            </a:pPr>
            <a:endParaRPr lang="el-GR" sz="2100"/>
          </a:p>
        </p:txBody>
      </p:sp>
    </p:spTree>
    <p:extLst>
      <p:ext uri="{BB962C8B-B14F-4D97-AF65-F5344CB8AC3E}">
        <p14:creationId xmlns:p14="http://schemas.microsoft.com/office/powerpoint/2010/main" val="1415295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97230105-F1BA-CF35-B5EA-DCE6477520FD}"/>
              </a:ext>
            </a:extLst>
          </p:cNvPr>
          <p:cNvSpPr>
            <a:spLocks noGrp="1"/>
          </p:cNvSpPr>
          <p:nvPr>
            <p:ph type="title"/>
          </p:nvPr>
        </p:nvSpPr>
        <p:spPr>
          <a:xfrm>
            <a:off x="963930" y="1050595"/>
            <a:ext cx="6056111" cy="722221"/>
          </a:xfrm>
        </p:spPr>
        <p:txBody>
          <a:bodyPr anchor="ctr">
            <a:normAutofit fontScale="90000"/>
          </a:bodyPr>
          <a:lstStyle/>
          <a:p>
            <a:r>
              <a:rPr lang="el-GR" sz="6300" dirty="0"/>
              <a:t>Συνέπειες</a:t>
            </a:r>
          </a:p>
        </p:txBody>
      </p:sp>
      <p:sp>
        <p:nvSpPr>
          <p:cNvPr id="3" name="Θέση περιεχομένου 2">
            <a:extLst>
              <a:ext uri="{FF2B5EF4-FFF2-40B4-BE49-F238E27FC236}">
                <a16:creationId xmlns:a16="http://schemas.microsoft.com/office/drawing/2014/main" id="{01D8AEFB-3EB3-5A0B-9B96-EA9C3B129B9A}"/>
              </a:ext>
            </a:extLst>
          </p:cNvPr>
          <p:cNvSpPr>
            <a:spLocks noGrp="1"/>
          </p:cNvSpPr>
          <p:nvPr>
            <p:ph idx="1"/>
          </p:nvPr>
        </p:nvSpPr>
        <p:spPr>
          <a:xfrm>
            <a:off x="963930" y="1988841"/>
            <a:ext cx="6704414" cy="4242316"/>
          </a:xfrm>
        </p:spPr>
        <p:txBody>
          <a:bodyPr anchor="t">
            <a:noAutofit/>
          </a:bodyPr>
          <a:lstStyle/>
          <a:p>
            <a:pPr>
              <a:lnSpc>
                <a:spcPct val="90000"/>
              </a:lnSpc>
            </a:pPr>
            <a:r>
              <a:rPr lang="el-GR" sz="1800" dirty="0"/>
              <a:t>Ο Προϊστάμενος του Τμήματος Ευρωπαϊκών Προγραμμάτων ενός οργανισμού, προτείνει στο Διευθυντή την ανάληψη ενός νέου έργου που θα φέρει τεχνογνωσία και χρήματα στον οργανισμό.</a:t>
            </a:r>
          </a:p>
          <a:p>
            <a:pPr>
              <a:lnSpc>
                <a:spcPct val="90000"/>
              </a:lnSpc>
            </a:pPr>
            <a:r>
              <a:rPr lang="el-GR" sz="1800" dirty="0"/>
              <a:t>Ο Διευθυντής καθυστερεί να δώσει απάντηση επειδή φοβάται ότι αυτός που θα αναλάβει το έργο, μπορεί να ενδιαφέρεται για τη θέση του διευθυντή. </a:t>
            </a:r>
          </a:p>
          <a:p>
            <a:pPr>
              <a:lnSpc>
                <a:spcPct val="90000"/>
              </a:lnSpc>
            </a:pPr>
            <a:r>
              <a:rPr lang="el-GR" sz="1800" dirty="0"/>
              <a:t>Ο οργανισμός χάνει τις προθεσμίες και μένει εκτός του έργου.</a:t>
            </a:r>
          </a:p>
          <a:p>
            <a:pPr>
              <a:lnSpc>
                <a:spcPct val="90000"/>
              </a:lnSpc>
            </a:pPr>
            <a:r>
              <a:rPr lang="el-GR" sz="1800" dirty="0"/>
              <a:t>Ο Διευθυντής είναι ευχαριστημένος γιατί έχει βάλει ένα ακόμη εμπόδιο στην άνοδο του υφισταμένου του, αδιαφορώντας για τις συνέπειες για τον οργανισμό.</a:t>
            </a:r>
          </a:p>
          <a:p>
            <a:pPr>
              <a:lnSpc>
                <a:spcPct val="90000"/>
              </a:lnSpc>
            </a:pPr>
            <a:r>
              <a:rPr lang="el-GR" sz="1800" dirty="0"/>
              <a:t>Τα στελέχη και ο Προϊστάμενος του Τμήματος Ευρωπαϊκών Προγραμμάτων είναι πολύ θυμωμένοι με το Διευθυντή και αισθάνονται </a:t>
            </a:r>
            <a:r>
              <a:rPr lang="el-GR" sz="1800" dirty="0" err="1"/>
              <a:t>απαξιωμένοι</a:t>
            </a:r>
            <a:r>
              <a:rPr lang="el-GR" sz="1800" dirty="0"/>
              <a:t> στη δουλειά τους.</a:t>
            </a:r>
          </a:p>
          <a:p>
            <a:pPr>
              <a:lnSpc>
                <a:spcPct val="90000"/>
              </a:lnSpc>
            </a:pPr>
            <a:r>
              <a:rPr lang="el-GR" sz="1800" b="1" dirty="0"/>
              <a:t>Ποιες οι συνέπειες για τον οργανισμό, τους εργαζόμενους και τον Διευθυντή;</a:t>
            </a:r>
          </a:p>
        </p:txBody>
      </p:sp>
    </p:spTree>
    <p:extLst>
      <p:ext uri="{BB962C8B-B14F-4D97-AF65-F5344CB8AC3E}">
        <p14:creationId xmlns:p14="http://schemas.microsoft.com/office/powerpoint/2010/main" val="2657830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1">
            <a:extLst>
              <a:ext uri="{FF2B5EF4-FFF2-40B4-BE49-F238E27FC236}">
                <a16:creationId xmlns:a16="http://schemas.microsoft.com/office/drawing/2014/main" id="{308CA13A-C385-6EAD-055D-708EC98E3EE0}"/>
              </a:ext>
            </a:extLst>
          </p:cNvPr>
          <p:cNvSpPr>
            <a:spLocks noChangeArrowheads="1"/>
          </p:cNvSpPr>
          <p:nvPr/>
        </p:nvSpPr>
        <p:spPr bwMode="auto">
          <a:xfrm>
            <a:off x="852321" y="2227943"/>
            <a:ext cx="5033221" cy="3788227"/>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marL="0" marR="0" lvl="0" indent="-228600" fontAlgn="base">
              <a:lnSpc>
                <a:spcPct val="90000"/>
              </a:lnSpc>
              <a:spcBef>
                <a:spcPct val="0"/>
              </a:spcBef>
              <a:spcAft>
                <a:spcPts val="600"/>
              </a:spcAft>
              <a:buClrTx/>
              <a:buSzTx/>
              <a:buFont typeface="Arial" panose="020B0604020202020204" pitchFamily="34" charset="0"/>
              <a:buChar char="•"/>
              <a:tabLst/>
            </a:pPr>
            <a:r>
              <a:rPr kumimoji="0" lang="en-US" altLang="el-GR" sz="2100" b="1" i="0" u="none" strike="noStrike" cap="none" normalizeH="0" baseline="0">
                <a:ln>
                  <a:noFill/>
                </a:ln>
                <a:effectLst/>
              </a:rPr>
              <a:t>Προτάσεις για προστασία</a:t>
            </a:r>
          </a:p>
          <a:p>
            <a:pPr marL="285750" marR="0" lvl="0" indent="-228600" fontAlgn="base">
              <a:lnSpc>
                <a:spcPct val="90000"/>
              </a:lnSpc>
              <a:spcBef>
                <a:spcPct val="0"/>
              </a:spcBef>
              <a:spcAft>
                <a:spcPts val="600"/>
              </a:spcAft>
              <a:buClrTx/>
              <a:buSzTx/>
              <a:buFont typeface="Arial" panose="020B0604020202020204" pitchFamily="34" charset="0"/>
              <a:buChar char="•"/>
              <a:tabLst/>
            </a:pPr>
            <a:r>
              <a:rPr lang="en-US" altLang="el-GR" sz="2100"/>
              <a:t>Συμμετοχή στη λήψη αποφάσεων</a:t>
            </a:r>
          </a:p>
          <a:p>
            <a:pPr marL="285750" marR="0" lvl="0" indent="-228600" fontAlgn="base">
              <a:lnSpc>
                <a:spcPct val="90000"/>
              </a:lnSpc>
              <a:spcBef>
                <a:spcPct val="0"/>
              </a:spcBef>
              <a:spcAft>
                <a:spcPts val="600"/>
              </a:spcAft>
              <a:buClrTx/>
              <a:buSzTx/>
              <a:buFont typeface="Arial" panose="020B0604020202020204" pitchFamily="34" charset="0"/>
              <a:buChar char="•"/>
              <a:tabLst/>
            </a:pPr>
            <a:r>
              <a:rPr lang="en-US" altLang="el-GR" sz="2100"/>
              <a:t>Διαφάνεια στις αποφάσεις </a:t>
            </a:r>
          </a:p>
          <a:p>
            <a:pPr marL="285750" marR="0" lvl="0" indent="-228600" fontAlgn="base">
              <a:lnSpc>
                <a:spcPct val="90000"/>
              </a:lnSpc>
              <a:spcBef>
                <a:spcPct val="0"/>
              </a:spcBef>
              <a:spcAft>
                <a:spcPts val="600"/>
              </a:spcAft>
              <a:buClrTx/>
              <a:buSzTx/>
              <a:buFont typeface="Arial" panose="020B0604020202020204" pitchFamily="34" charset="0"/>
              <a:buChar char="•"/>
              <a:tabLst/>
            </a:pPr>
            <a:r>
              <a:rPr lang="en-US" altLang="el-GR" sz="2100"/>
              <a:t>Ανοικτή Επικοινωνία</a:t>
            </a:r>
          </a:p>
          <a:p>
            <a:pPr marL="285750" marR="0" lvl="0" indent="-228600" fontAlgn="base">
              <a:lnSpc>
                <a:spcPct val="90000"/>
              </a:lnSpc>
              <a:spcBef>
                <a:spcPct val="0"/>
              </a:spcBef>
              <a:spcAft>
                <a:spcPts val="600"/>
              </a:spcAft>
              <a:buClrTx/>
              <a:buSzTx/>
              <a:buFont typeface="Arial" panose="020B0604020202020204" pitchFamily="34" charset="0"/>
              <a:buChar char="•"/>
              <a:tabLst/>
            </a:pPr>
            <a:r>
              <a:rPr kumimoji="0" lang="en-US" altLang="el-GR" sz="2100" b="0" i="0" u="none" strike="noStrike" cap="none" normalizeH="0" baseline="0">
                <a:ln>
                  <a:noFill/>
                </a:ln>
                <a:effectLst/>
              </a:rPr>
              <a:t>Ομάδες εργασίας </a:t>
            </a:r>
          </a:p>
          <a:p>
            <a:pPr marL="285750" marR="0" lvl="0" indent="-228600" fontAlgn="base">
              <a:lnSpc>
                <a:spcPct val="90000"/>
              </a:lnSpc>
              <a:spcBef>
                <a:spcPct val="0"/>
              </a:spcBef>
              <a:spcAft>
                <a:spcPts val="600"/>
              </a:spcAft>
              <a:buClrTx/>
              <a:buSzTx/>
              <a:buFont typeface="Arial" panose="020B0604020202020204" pitchFamily="34" charset="0"/>
              <a:buChar char="•"/>
              <a:tabLst/>
            </a:pPr>
            <a:r>
              <a:rPr lang="en-US" altLang="el-GR" sz="2100"/>
              <a:t>Λογοδοσία</a:t>
            </a:r>
          </a:p>
          <a:p>
            <a:pPr marL="285750" marR="0" lvl="0" indent="-228600" fontAlgn="base">
              <a:lnSpc>
                <a:spcPct val="90000"/>
              </a:lnSpc>
              <a:spcBef>
                <a:spcPct val="0"/>
              </a:spcBef>
              <a:spcAft>
                <a:spcPts val="600"/>
              </a:spcAft>
              <a:buClrTx/>
              <a:buSzTx/>
              <a:buFont typeface="Arial" panose="020B0604020202020204" pitchFamily="34" charset="0"/>
              <a:buChar char="•"/>
              <a:tabLst/>
            </a:pPr>
            <a:r>
              <a:rPr lang="en-US" altLang="el-GR" sz="2100"/>
              <a:t>Αντιστοιχία ισχύος και ευθύνης </a:t>
            </a:r>
          </a:p>
          <a:p>
            <a:pPr marL="285750" marR="0" lvl="0" indent="-228600" fontAlgn="base">
              <a:lnSpc>
                <a:spcPct val="90000"/>
              </a:lnSpc>
              <a:spcBef>
                <a:spcPct val="0"/>
              </a:spcBef>
              <a:spcAft>
                <a:spcPts val="600"/>
              </a:spcAft>
              <a:buClrTx/>
              <a:buSzTx/>
              <a:buFont typeface="Arial" panose="020B0604020202020204" pitchFamily="34" charset="0"/>
              <a:buChar char="•"/>
              <a:tabLst/>
            </a:pPr>
            <a:r>
              <a:rPr kumimoji="0" lang="en-US" altLang="el-GR" sz="2100" b="0" i="0" u="none" strike="noStrike" cap="none" normalizeH="0" baseline="0">
                <a:ln>
                  <a:noFill/>
                </a:ln>
                <a:effectLst/>
              </a:rPr>
              <a:t>Αποφυγή τριγωνισμού</a:t>
            </a:r>
            <a:endParaRPr lang="en-US" altLang="el-GR" sz="2100"/>
          </a:p>
          <a:p>
            <a:pPr marL="285750" marR="0" lvl="0" indent="-228600" fontAlgn="base">
              <a:lnSpc>
                <a:spcPct val="90000"/>
              </a:lnSpc>
              <a:spcBef>
                <a:spcPct val="0"/>
              </a:spcBef>
              <a:spcAft>
                <a:spcPts val="600"/>
              </a:spcAft>
              <a:buClrTx/>
              <a:buSzTx/>
              <a:buFont typeface="Arial" panose="020B0604020202020204" pitchFamily="34" charset="0"/>
              <a:buChar char="•"/>
              <a:tabLst/>
            </a:pPr>
            <a:r>
              <a:rPr kumimoji="0" lang="en-US" altLang="el-GR" sz="2100" b="0" i="0" u="none" strike="noStrike" cap="none" normalizeH="0" baseline="0">
                <a:ln>
                  <a:noFill/>
                </a:ln>
                <a:effectLst/>
              </a:rPr>
              <a:t>Δημοκρατική Ηγεσία  </a:t>
            </a:r>
          </a:p>
          <a:p>
            <a:pPr marL="285750" marR="0" lvl="0" indent="-228600" fontAlgn="base">
              <a:lnSpc>
                <a:spcPct val="90000"/>
              </a:lnSpc>
              <a:spcBef>
                <a:spcPct val="0"/>
              </a:spcBef>
              <a:spcAft>
                <a:spcPts val="600"/>
              </a:spcAft>
              <a:buClrTx/>
              <a:buSzTx/>
              <a:buFont typeface="Arial" panose="020B0604020202020204" pitchFamily="34" charset="0"/>
              <a:buChar char="•"/>
              <a:tabLst/>
            </a:pPr>
            <a:r>
              <a:rPr lang="en-US" altLang="el-GR" sz="2100"/>
              <a:t>Συστημική Σκέψη</a:t>
            </a:r>
            <a:r>
              <a:rPr kumimoji="0" lang="en-US" altLang="el-GR" sz="2100" b="0" i="0" u="none" strike="noStrike" cap="none" normalizeH="0" baseline="0">
                <a:ln>
                  <a:noFill/>
                </a:ln>
                <a:effectLst/>
              </a:rPr>
              <a:t>     </a:t>
            </a:r>
          </a:p>
          <a:p>
            <a:pPr marR="0" lvl="0" indent="-228600" fontAlgn="base">
              <a:lnSpc>
                <a:spcPct val="90000"/>
              </a:lnSpc>
              <a:spcBef>
                <a:spcPct val="0"/>
              </a:spcBef>
              <a:spcAft>
                <a:spcPts val="600"/>
              </a:spcAft>
              <a:buClrTx/>
              <a:buSzTx/>
              <a:buFont typeface="Arial" panose="020B0604020202020204" pitchFamily="34" charset="0"/>
              <a:buChar char="•"/>
              <a:tabLst/>
            </a:pPr>
            <a:endParaRPr kumimoji="0" lang="en-US" altLang="el-GR" sz="2100" b="0" i="0" u="none" strike="noStrike" cap="none" normalizeH="0" baseline="0">
              <a:ln>
                <a:noFill/>
              </a:ln>
              <a:effectLst/>
            </a:endParaRPr>
          </a:p>
        </p:txBody>
      </p:sp>
      <p:sp>
        <p:nvSpPr>
          <p:cNvPr id="2054" name="Rectangle 2053">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056" name="Oval 2055">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2049" name="Picture 1" descr="page18image66158976">
            <a:extLst>
              <a:ext uri="{FF2B5EF4-FFF2-40B4-BE49-F238E27FC236}">
                <a16:creationId xmlns:a16="http://schemas.microsoft.com/office/drawing/2014/main" id="{86ED4DA3-929E-C1BF-FB76-762D818D48B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465356" y="3334481"/>
            <a:ext cx="1462672" cy="204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989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7" name="Πίνακας 2">
            <a:extLst>
              <a:ext uri="{FF2B5EF4-FFF2-40B4-BE49-F238E27FC236}">
                <a16:creationId xmlns:a16="http://schemas.microsoft.com/office/drawing/2014/main" id="{B40F7C11-4BEA-93EB-FFFF-91C6BE763B73}"/>
              </a:ext>
            </a:extLst>
          </p:cNvPr>
          <p:cNvGraphicFramePr>
            <a:graphicFrameLocks noGrp="1"/>
          </p:cNvGraphicFramePr>
          <p:nvPr>
            <p:ph idx="1"/>
            <p:extLst>
              <p:ext uri="{D42A27DB-BD31-4B8C-83A1-F6EECF244321}">
                <p14:modId xmlns:p14="http://schemas.microsoft.com/office/powerpoint/2010/main" val="3308456093"/>
              </p:ext>
            </p:extLst>
          </p:nvPr>
        </p:nvGraphicFramePr>
        <p:xfrm>
          <a:off x="966017" y="2112579"/>
          <a:ext cx="7229922" cy="4192805"/>
        </p:xfrm>
        <a:graphic>
          <a:graphicData uri="http://schemas.openxmlformats.org/drawingml/2006/table">
            <a:tbl>
              <a:tblPr firstRow="1" bandRow="1">
                <a:tableStyleId>{5C22544A-7EE6-4342-B048-85BDC9FD1C3A}</a:tableStyleId>
              </a:tblPr>
              <a:tblGrid>
                <a:gridCol w="7229922">
                  <a:extLst>
                    <a:ext uri="{9D8B030D-6E8A-4147-A177-3AD203B41FA5}">
                      <a16:colId xmlns:a16="http://schemas.microsoft.com/office/drawing/2014/main" val="681941467"/>
                    </a:ext>
                  </a:extLst>
                </a:gridCol>
              </a:tblGrid>
              <a:tr h="4192805">
                <a:tc>
                  <a:txBody>
                    <a:bodyPr/>
                    <a:lstStyle/>
                    <a:p>
                      <a:pPr algn="just"/>
                      <a:r>
                        <a:rPr lang="el-GR" sz="2200">
                          <a:solidFill>
                            <a:schemeClr val="bg1"/>
                          </a:solidFill>
                        </a:rPr>
                        <a:t>ΣΥΜΠΕΡΑΣΜΑΤΑ:</a:t>
                      </a:r>
                    </a:p>
                    <a:p>
                      <a:pPr algn="just"/>
                      <a:endParaRPr lang="el-GR" sz="2200">
                        <a:solidFill>
                          <a:schemeClr val="bg1"/>
                        </a:solidFill>
                      </a:endParaRPr>
                    </a:p>
                    <a:p>
                      <a:pPr marL="285750" indent="-285750" algn="just">
                        <a:buFont typeface="Arial" panose="020B0604020202020204" pitchFamily="34" charset="0"/>
                        <a:buChar char="•"/>
                      </a:pPr>
                      <a:r>
                        <a:rPr lang="el-GR" sz="2200">
                          <a:solidFill>
                            <a:schemeClr val="bg1"/>
                          </a:solidFill>
                        </a:rPr>
                        <a:t>Η παθολογία που αναπτύσσεται στις επιχειρήσεις σχετίζεται με την ανεπαρκή ηγεσία. </a:t>
                      </a:r>
                    </a:p>
                    <a:p>
                      <a:pPr marL="285750" indent="-285750" algn="just">
                        <a:buFont typeface="Arial" panose="020B0604020202020204" pitchFamily="34" charset="0"/>
                        <a:buChar char="•"/>
                      </a:pPr>
                      <a:r>
                        <a:rPr lang="el-GR" sz="2200">
                          <a:solidFill>
                            <a:schemeClr val="bg1"/>
                          </a:solidFill>
                        </a:rPr>
                        <a:t>Όσο πιο κλειστό είναι ένα σύστημα τόσο το πιθανότερο είναι να αναπτύξει φαινόμενα παθολογίας</a:t>
                      </a:r>
                    </a:p>
                    <a:p>
                      <a:pPr marL="285750" indent="-285750" algn="just">
                        <a:buFont typeface="Arial" panose="020B0604020202020204" pitchFamily="34" charset="0"/>
                        <a:buChar char="•"/>
                      </a:pPr>
                      <a:r>
                        <a:rPr lang="el-GR" sz="2200">
                          <a:solidFill>
                            <a:schemeClr val="bg1"/>
                          </a:solidFill>
                        </a:rPr>
                        <a:t>Οι εργαζόμενοι και η ηγεσία χρειάζεται να λειτουργούν προληπτικά στην αντιμετώπιση αυτών των φαινομένων. </a:t>
                      </a:r>
                    </a:p>
                    <a:p>
                      <a:pPr marL="285750" indent="-285750" algn="just">
                        <a:buFont typeface="Arial" panose="020B0604020202020204" pitchFamily="34" charset="0"/>
                        <a:buChar char="•"/>
                      </a:pPr>
                      <a:r>
                        <a:rPr lang="el-GR" sz="2200">
                          <a:solidFill>
                            <a:schemeClr val="bg1"/>
                          </a:solidFill>
                        </a:rPr>
                        <a:t>Η δημοκρατική ηγεσία είναι αποτελεσματική και βιώσιμη.</a:t>
                      </a:r>
                    </a:p>
                  </a:txBody>
                  <a:tcPr marL="125533" marR="125533" marT="62767" marB="62767"/>
                </a:tc>
                <a:extLst>
                  <a:ext uri="{0D108BD9-81ED-4DB2-BD59-A6C34878D82A}">
                    <a16:rowId xmlns:a16="http://schemas.microsoft.com/office/drawing/2014/main" val="464066174"/>
                  </a:ext>
                </a:extLst>
              </a:tr>
            </a:tbl>
          </a:graphicData>
        </a:graphic>
      </p:graphicFrame>
    </p:spTree>
    <p:extLst>
      <p:ext uri="{BB962C8B-B14F-4D97-AF65-F5344CB8AC3E}">
        <p14:creationId xmlns:p14="http://schemas.microsoft.com/office/powerpoint/2010/main" val="1831539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Θέση υποσέλιδου 5">
            <a:extLst>
              <a:ext uri="{FF2B5EF4-FFF2-40B4-BE49-F238E27FC236}">
                <a16:creationId xmlns:a16="http://schemas.microsoft.com/office/drawing/2014/main" id="{3328D4EA-AF01-FA26-3494-009460ED43AF}"/>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r>
              <a:rPr lang="el-GR" altLang="el-GR" sz="1400"/>
              <a:t>ΑΝΝΑ ΤΣΙΜΠΟΥΚΛΗ</a:t>
            </a:r>
            <a:endParaRPr lang="en-US" altLang="el-GR" sz="1400"/>
          </a:p>
        </p:txBody>
      </p:sp>
      <p:sp>
        <p:nvSpPr>
          <p:cNvPr id="6147" name="35 - Θέση αριθμού διαφάνειας">
            <a:extLst>
              <a:ext uri="{FF2B5EF4-FFF2-40B4-BE49-F238E27FC236}">
                <a16:creationId xmlns:a16="http://schemas.microsoft.com/office/drawing/2014/main" id="{9DC23791-211F-02AE-D7FD-A7FC7A8B989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fld id="{C6F8145D-0E09-AD46-BC15-3F6A7CCB7B5C}" type="slidenum">
              <a:rPr lang="en-US" altLang="el-GR" sz="1400"/>
              <a:pPr/>
              <a:t>2</a:t>
            </a:fld>
            <a:endParaRPr lang="en-US" altLang="el-GR" sz="1400"/>
          </a:p>
        </p:txBody>
      </p:sp>
      <p:sp>
        <p:nvSpPr>
          <p:cNvPr id="6148" name="Oval 2">
            <a:extLst>
              <a:ext uri="{FF2B5EF4-FFF2-40B4-BE49-F238E27FC236}">
                <a16:creationId xmlns:a16="http://schemas.microsoft.com/office/drawing/2014/main" id="{E784E635-D506-9C88-3DD2-9DB4F917FCA2}"/>
              </a:ext>
            </a:extLst>
          </p:cNvPr>
          <p:cNvSpPr>
            <a:spLocks noChangeArrowheads="1"/>
          </p:cNvSpPr>
          <p:nvPr/>
        </p:nvSpPr>
        <p:spPr bwMode="auto">
          <a:xfrm>
            <a:off x="0" y="1143000"/>
            <a:ext cx="8153400" cy="3276600"/>
          </a:xfrm>
          <a:prstGeom prst="ellipse">
            <a:avLst/>
          </a:prstGeom>
          <a:solidFill>
            <a:srgbClr val="FFFF99">
              <a:alpha val="50195"/>
            </a:srgbClr>
          </a:solidFill>
          <a:ln w="9525">
            <a:round/>
            <a:headEnd/>
            <a:tailEnd/>
          </a:ln>
          <a:scene3d>
            <a:camera prst="legacyPerspectiveTopRight"/>
            <a:lightRig rig="legacyFlat3" dir="b"/>
          </a:scene3d>
          <a:sp3d extrusionH="121893000" prstMaterial="legacyMatte">
            <a:bevelT w="13500" h="13500" prst="angle"/>
            <a:bevelB w="13500" h="13500" prst="angle"/>
            <a:extrusionClr>
              <a:srgbClr val="FFCCFF"/>
            </a:extrusionClr>
            <a:contourClr>
              <a:srgbClr val="FFFF99"/>
            </a:contourClr>
          </a:sp3d>
        </p:spPr>
        <p:txBody>
          <a:bodyPr wrap="none" anchor="ctr">
            <a:flatTx/>
          </a:bodyP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endParaRPr lang="el-GR" altLang="el-GR"/>
          </a:p>
        </p:txBody>
      </p:sp>
      <p:sp>
        <p:nvSpPr>
          <p:cNvPr id="6149" name="AutoShape 3">
            <a:extLst>
              <a:ext uri="{FF2B5EF4-FFF2-40B4-BE49-F238E27FC236}">
                <a16:creationId xmlns:a16="http://schemas.microsoft.com/office/drawing/2014/main" id="{10716959-7D2F-9286-D52E-25F5F9F50E5B}"/>
              </a:ext>
            </a:extLst>
          </p:cNvPr>
          <p:cNvSpPr>
            <a:spLocks noChangeArrowheads="1"/>
          </p:cNvSpPr>
          <p:nvPr/>
        </p:nvSpPr>
        <p:spPr bwMode="auto">
          <a:xfrm rot="1560347" flipV="1">
            <a:off x="6858000" y="3470275"/>
            <a:ext cx="1582738" cy="3387725"/>
          </a:xfrm>
          <a:prstGeom prst="curvedLeftArrow">
            <a:avLst>
              <a:gd name="adj1" fmla="val 42808"/>
              <a:gd name="adj2" fmla="val 85617"/>
              <a:gd name="adj3" fmla="val 33333"/>
            </a:avLst>
          </a:prstGeom>
          <a:solidFill>
            <a:srgbClr val="99FF99"/>
          </a:solidFill>
          <a:ln w="9525">
            <a:solidFill>
              <a:schemeClr val="tx1"/>
            </a:solidFill>
            <a:miter lim="800000"/>
            <a:headEnd/>
            <a:tailEnd/>
          </a:ln>
        </p:spPr>
        <p:txBody>
          <a:bodyPr wrap="none" anchor="ct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endParaRPr lang="el-GR" altLang="el-GR"/>
          </a:p>
        </p:txBody>
      </p:sp>
      <p:sp>
        <p:nvSpPr>
          <p:cNvPr id="6150" name="AutoShape 4">
            <a:extLst>
              <a:ext uri="{FF2B5EF4-FFF2-40B4-BE49-F238E27FC236}">
                <a16:creationId xmlns:a16="http://schemas.microsoft.com/office/drawing/2014/main" id="{896626C2-1BD9-0FFC-BF0D-8FBE835D4ADF}"/>
              </a:ext>
            </a:extLst>
          </p:cNvPr>
          <p:cNvSpPr>
            <a:spLocks noChangeArrowheads="1"/>
          </p:cNvSpPr>
          <p:nvPr/>
        </p:nvSpPr>
        <p:spPr bwMode="auto">
          <a:xfrm rot="-1560347" flipH="1" flipV="1">
            <a:off x="533400" y="3470275"/>
            <a:ext cx="1582738" cy="3387725"/>
          </a:xfrm>
          <a:prstGeom prst="curvedLeftArrow">
            <a:avLst>
              <a:gd name="adj1" fmla="val 42808"/>
              <a:gd name="adj2" fmla="val 85617"/>
              <a:gd name="adj3" fmla="val 33333"/>
            </a:avLst>
          </a:prstGeom>
          <a:solidFill>
            <a:srgbClr val="FF7C80"/>
          </a:solidFill>
          <a:ln w="9525">
            <a:solidFill>
              <a:schemeClr val="tx1"/>
            </a:solidFill>
            <a:miter lim="800000"/>
            <a:headEnd/>
            <a:tailEnd/>
          </a:ln>
        </p:spPr>
        <p:txBody>
          <a:bodyPr wrap="none" anchor="ct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endParaRPr lang="el-GR" altLang="el-GR"/>
          </a:p>
        </p:txBody>
      </p:sp>
      <p:sp>
        <p:nvSpPr>
          <p:cNvPr id="6151" name="Oval 5">
            <a:extLst>
              <a:ext uri="{FF2B5EF4-FFF2-40B4-BE49-F238E27FC236}">
                <a16:creationId xmlns:a16="http://schemas.microsoft.com/office/drawing/2014/main" id="{2D2B655A-1878-A9A7-CF50-A98BAC8CA674}"/>
              </a:ext>
            </a:extLst>
          </p:cNvPr>
          <p:cNvSpPr>
            <a:spLocks noChangeArrowheads="1"/>
          </p:cNvSpPr>
          <p:nvPr/>
        </p:nvSpPr>
        <p:spPr bwMode="auto">
          <a:xfrm>
            <a:off x="1371600" y="2895600"/>
            <a:ext cx="2209800" cy="1143000"/>
          </a:xfrm>
          <a:prstGeom prst="ellipse">
            <a:avLst/>
          </a:prstGeom>
          <a:solidFill>
            <a:srgbClr val="FF7C80"/>
          </a:solidFill>
          <a:ln>
            <a:noFill/>
          </a:ln>
          <a:effectLst>
            <a:outerShdw dist="117088" dir="19163922" sx="125000" sy="125000" algn="br" rotWithShape="0">
              <a:schemeClr val="bg2"/>
            </a:outerShdw>
          </a:effectLst>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endParaRPr lang="el-GR" altLang="el-GR"/>
          </a:p>
        </p:txBody>
      </p:sp>
      <p:sp>
        <p:nvSpPr>
          <p:cNvPr id="6152" name="Oval 6">
            <a:extLst>
              <a:ext uri="{FF2B5EF4-FFF2-40B4-BE49-F238E27FC236}">
                <a16:creationId xmlns:a16="http://schemas.microsoft.com/office/drawing/2014/main" id="{E13733EF-6626-913F-7947-A2C2356EFAE3}"/>
              </a:ext>
            </a:extLst>
          </p:cNvPr>
          <p:cNvSpPr>
            <a:spLocks noChangeArrowheads="1"/>
          </p:cNvSpPr>
          <p:nvPr/>
        </p:nvSpPr>
        <p:spPr bwMode="auto">
          <a:xfrm>
            <a:off x="5257800" y="2895600"/>
            <a:ext cx="2209800" cy="1143000"/>
          </a:xfrm>
          <a:prstGeom prst="ellipse">
            <a:avLst/>
          </a:prstGeom>
          <a:solidFill>
            <a:srgbClr val="99FF99"/>
          </a:solidFill>
          <a:ln>
            <a:noFill/>
          </a:ln>
          <a:effectLst>
            <a:outerShdw dist="576558" dir="21144321" sx="125000" sy="125000" algn="br" rotWithShape="0">
              <a:schemeClr val="bg2"/>
            </a:outerShdw>
          </a:effectLst>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endParaRPr lang="el-GR" altLang="el-GR"/>
          </a:p>
        </p:txBody>
      </p:sp>
      <p:sp>
        <p:nvSpPr>
          <p:cNvPr id="17415" name="Text Box 7">
            <a:extLst>
              <a:ext uri="{FF2B5EF4-FFF2-40B4-BE49-F238E27FC236}">
                <a16:creationId xmlns:a16="http://schemas.microsoft.com/office/drawing/2014/main" id="{BAD72E4F-8FB3-5A5B-5336-615691CCF83A}"/>
              </a:ext>
            </a:extLst>
          </p:cNvPr>
          <p:cNvSpPr txBox="1">
            <a:spLocks noChangeArrowheads="1"/>
          </p:cNvSpPr>
          <p:nvPr/>
        </p:nvSpPr>
        <p:spPr bwMode="auto">
          <a:xfrm>
            <a:off x="1717674" y="3124200"/>
            <a:ext cx="1901461" cy="461665"/>
          </a:xfrm>
          <a:prstGeom prst="rect">
            <a:avLst/>
          </a:prstGeom>
          <a:noFill/>
          <a:ln>
            <a:noFill/>
          </a:ln>
          <a:effectLst/>
        </p:spPr>
        <p:txBody>
          <a:bodyPr wrap="square">
            <a:spAutoFit/>
          </a:bodyPr>
          <a:lstStyle/>
          <a:p>
            <a:pPr>
              <a:spcBef>
                <a:spcPct val="50000"/>
              </a:spcBef>
              <a:defRPr/>
            </a:pPr>
            <a:r>
              <a:rPr lang="el-GR" altLang="el-GR" sz="2400" dirty="0"/>
              <a:t>Εργαζόμενος</a:t>
            </a:r>
            <a:endParaRPr lang="en-GB" altLang="el-GR" sz="2400" dirty="0"/>
          </a:p>
        </p:txBody>
      </p:sp>
      <p:sp>
        <p:nvSpPr>
          <p:cNvPr id="17416" name="Text Box 8">
            <a:extLst>
              <a:ext uri="{FF2B5EF4-FFF2-40B4-BE49-F238E27FC236}">
                <a16:creationId xmlns:a16="http://schemas.microsoft.com/office/drawing/2014/main" id="{6E2E8CE2-7CCC-A223-6ACB-353D0D96E462}"/>
              </a:ext>
            </a:extLst>
          </p:cNvPr>
          <p:cNvSpPr txBox="1">
            <a:spLocks noChangeArrowheads="1"/>
          </p:cNvSpPr>
          <p:nvPr/>
        </p:nvSpPr>
        <p:spPr bwMode="auto">
          <a:xfrm>
            <a:off x="5181600" y="3200400"/>
            <a:ext cx="2514600" cy="461665"/>
          </a:xfrm>
          <a:prstGeom prst="rect">
            <a:avLst/>
          </a:prstGeom>
          <a:noFill/>
          <a:ln>
            <a:noFill/>
          </a:ln>
          <a:effectLst/>
        </p:spPr>
        <p:txBody>
          <a:bodyPr>
            <a:spAutoFit/>
          </a:bodyPr>
          <a:lstStyle/>
          <a:p>
            <a:pPr>
              <a:spcBef>
                <a:spcPct val="50000"/>
              </a:spcBef>
              <a:defRPr/>
            </a:pPr>
            <a:r>
              <a:rPr lang="el-GR" altLang="el-GR" sz="2400" dirty="0"/>
              <a:t>ηγέτης</a:t>
            </a:r>
            <a:endParaRPr lang="en-GB" altLang="el-GR" sz="2400" dirty="0"/>
          </a:p>
        </p:txBody>
      </p:sp>
      <p:sp>
        <p:nvSpPr>
          <p:cNvPr id="17417" name="Rectangle 9">
            <a:extLst>
              <a:ext uri="{FF2B5EF4-FFF2-40B4-BE49-F238E27FC236}">
                <a16:creationId xmlns:a16="http://schemas.microsoft.com/office/drawing/2014/main" id="{8FCC9387-57E4-DEFA-81A5-FCD3EE90FDEA}"/>
              </a:ext>
            </a:extLst>
          </p:cNvPr>
          <p:cNvSpPr>
            <a:spLocks noChangeArrowheads="1"/>
          </p:cNvSpPr>
          <p:nvPr/>
        </p:nvSpPr>
        <p:spPr bwMode="auto">
          <a:xfrm>
            <a:off x="381000" y="457200"/>
            <a:ext cx="7772400" cy="1143000"/>
          </a:xfrm>
          <a:prstGeom prst="rect">
            <a:avLst/>
          </a:prstGeom>
          <a:noFill/>
          <a:ln>
            <a:noFill/>
          </a:ln>
          <a:effectLst/>
        </p:spPr>
        <p:txBody>
          <a:bodyPr anchor="ctr"/>
          <a:lstStyle>
            <a:lvl1pPr algn="ctr">
              <a:defRPr sz="4400">
                <a:solidFill>
                  <a:schemeClr val="tx2"/>
                </a:solidFill>
                <a:latin typeface="Times New Roman" pitchFamily="18" charset="0"/>
              </a:defRPr>
            </a:lvl1pPr>
            <a:lvl2pPr algn="ctr">
              <a:defRPr sz="4400">
                <a:solidFill>
                  <a:schemeClr val="tx2"/>
                </a:solidFill>
                <a:latin typeface="Times New Roman" pitchFamily="18" charset="0"/>
              </a:defRPr>
            </a:lvl2pPr>
            <a:lvl3pPr algn="ctr">
              <a:defRPr sz="4400">
                <a:solidFill>
                  <a:schemeClr val="tx2"/>
                </a:solidFill>
                <a:latin typeface="Times New Roman" pitchFamily="18" charset="0"/>
              </a:defRPr>
            </a:lvl3pPr>
            <a:lvl4pPr algn="ctr">
              <a:defRPr sz="4400">
                <a:solidFill>
                  <a:schemeClr val="tx2"/>
                </a:solidFill>
                <a:latin typeface="Times New Roman" pitchFamily="18" charset="0"/>
              </a:defRPr>
            </a:lvl4pPr>
            <a:lvl5pPr algn="ctr">
              <a:defRPr sz="4400">
                <a:solidFill>
                  <a:schemeClr val="tx2"/>
                </a:solidFill>
                <a:latin typeface="Times New Roman" pitchFamily="18" charset="0"/>
              </a:defRPr>
            </a:lvl5pPr>
            <a:lvl6pPr marL="457200" algn="ctr" eaLnBrk="0" fontAlgn="base" hangingPunct="0">
              <a:spcBef>
                <a:spcPct val="0"/>
              </a:spcBef>
              <a:spcAft>
                <a:spcPct val="0"/>
              </a:spcAft>
              <a:defRPr sz="4400">
                <a:solidFill>
                  <a:schemeClr val="tx2"/>
                </a:solidFill>
                <a:latin typeface="Times New Roman" pitchFamily="18" charset="0"/>
              </a:defRPr>
            </a:lvl6pPr>
            <a:lvl7pPr marL="914400" algn="ctr" eaLnBrk="0" fontAlgn="base" hangingPunct="0">
              <a:spcBef>
                <a:spcPct val="0"/>
              </a:spcBef>
              <a:spcAft>
                <a:spcPct val="0"/>
              </a:spcAft>
              <a:defRPr sz="4400">
                <a:solidFill>
                  <a:schemeClr val="tx2"/>
                </a:solidFill>
                <a:latin typeface="Times New Roman" pitchFamily="18" charset="0"/>
              </a:defRPr>
            </a:lvl7pPr>
            <a:lvl8pPr marL="1371600" algn="ctr" eaLnBrk="0" fontAlgn="base" hangingPunct="0">
              <a:spcBef>
                <a:spcPct val="0"/>
              </a:spcBef>
              <a:spcAft>
                <a:spcPct val="0"/>
              </a:spcAft>
              <a:defRPr sz="4400">
                <a:solidFill>
                  <a:schemeClr val="tx2"/>
                </a:solidFill>
                <a:latin typeface="Times New Roman" pitchFamily="18" charset="0"/>
              </a:defRPr>
            </a:lvl8pPr>
            <a:lvl9pPr marL="1828800" algn="ctr" eaLnBrk="0" fontAlgn="base" hangingPunct="0">
              <a:spcBef>
                <a:spcPct val="0"/>
              </a:spcBef>
              <a:spcAft>
                <a:spcPct val="0"/>
              </a:spcAft>
              <a:defRPr sz="4400">
                <a:solidFill>
                  <a:schemeClr val="tx2"/>
                </a:solidFill>
                <a:latin typeface="Times New Roman" pitchFamily="18" charset="0"/>
              </a:defRPr>
            </a:lvl9pPr>
          </a:lstStyle>
          <a:p>
            <a:pPr algn="l">
              <a:defRPr/>
            </a:pPr>
            <a:r>
              <a:rPr lang="el-GR" altLang="el-GR" sz="3600" dirty="0">
                <a:solidFill>
                  <a:srgbClr val="990033"/>
                </a:solidFill>
                <a:effectLst>
                  <a:outerShdw blurRad="38100" dist="38100" dir="2700000" algn="tl">
                    <a:srgbClr val="000000"/>
                  </a:outerShdw>
                </a:effectLst>
                <a:latin typeface="Tahoma" pitchFamily="34" charset="0"/>
              </a:rPr>
              <a:t>ΗΓΕΣΙΑ</a:t>
            </a:r>
            <a:br>
              <a:rPr lang="en-GB" altLang="el-GR" sz="3600" dirty="0">
                <a:solidFill>
                  <a:srgbClr val="990033"/>
                </a:solidFill>
                <a:effectLst>
                  <a:outerShdw blurRad="38100" dist="38100" dir="2700000" algn="tl">
                    <a:srgbClr val="000000"/>
                  </a:outerShdw>
                </a:effectLst>
                <a:latin typeface="Tahoma" pitchFamily="34" charset="0"/>
              </a:rPr>
            </a:br>
            <a:endParaRPr lang="en-GB" altLang="el-GR" dirty="0"/>
          </a:p>
        </p:txBody>
      </p:sp>
      <p:sp>
        <p:nvSpPr>
          <p:cNvPr id="17418" name="AutoShape 10">
            <a:extLst>
              <a:ext uri="{FF2B5EF4-FFF2-40B4-BE49-F238E27FC236}">
                <a16:creationId xmlns:a16="http://schemas.microsoft.com/office/drawing/2014/main" id="{F401C2C2-6AC4-D09C-175D-D367348D8A7E}"/>
              </a:ext>
            </a:extLst>
          </p:cNvPr>
          <p:cNvSpPr>
            <a:spLocks noChangeArrowheads="1"/>
          </p:cNvSpPr>
          <p:nvPr/>
        </p:nvSpPr>
        <p:spPr bwMode="auto">
          <a:xfrm>
            <a:off x="2819400" y="1143000"/>
            <a:ext cx="3581400" cy="914400"/>
          </a:xfrm>
          <a:prstGeom prst="wedgeEllipseCallout">
            <a:avLst>
              <a:gd name="adj1" fmla="val -39097"/>
              <a:gd name="adj2" fmla="val 200347"/>
            </a:avLst>
          </a:prstGeom>
          <a:solidFill>
            <a:schemeClr val="accent1"/>
          </a:solidFill>
          <a:ln w="9525">
            <a:solidFill>
              <a:schemeClr val="tx1"/>
            </a:solidFill>
            <a:miter lim="800000"/>
            <a:headEnd/>
            <a:tailEnd/>
          </a:ln>
          <a:effectLst/>
        </p:spPr>
        <p:txBody>
          <a:bodyPr wrap="none" anchor="ctr"/>
          <a:lstStyle/>
          <a:p>
            <a:pPr algn="ctr">
              <a:defRPr/>
            </a:pPr>
            <a:r>
              <a:rPr lang="en-GB" altLang="el-GR" sz="2400" dirty="0" err="1">
                <a:effectLst>
                  <a:outerShdw blurRad="38100" dist="38100" dir="2700000" algn="tl">
                    <a:srgbClr val="FFFFFF"/>
                  </a:outerShdw>
                </a:effectLst>
                <a:latin typeface="Tahoma" pitchFamily="34" charset="0"/>
              </a:rPr>
              <a:t>Προσδοκίες</a:t>
            </a:r>
            <a:r>
              <a:rPr lang="en-GB" altLang="el-GR" sz="2400" dirty="0">
                <a:effectLst>
                  <a:outerShdw blurRad="38100" dist="38100" dir="2700000" algn="tl">
                    <a:srgbClr val="FFFFFF"/>
                  </a:outerShdw>
                </a:effectLst>
                <a:latin typeface="Tahoma" pitchFamily="34" charset="0"/>
              </a:rPr>
              <a:t> </a:t>
            </a:r>
            <a:r>
              <a:rPr lang="en-GB" altLang="el-GR" sz="2400" dirty="0"/>
              <a:t>.</a:t>
            </a:r>
          </a:p>
        </p:txBody>
      </p:sp>
      <p:sp>
        <p:nvSpPr>
          <p:cNvPr id="17419" name="AutoShape 11">
            <a:extLst>
              <a:ext uri="{FF2B5EF4-FFF2-40B4-BE49-F238E27FC236}">
                <a16:creationId xmlns:a16="http://schemas.microsoft.com/office/drawing/2014/main" id="{093AE2D4-3F64-65D1-03FD-DACC5C19EB8B}"/>
              </a:ext>
            </a:extLst>
          </p:cNvPr>
          <p:cNvSpPr>
            <a:spLocks/>
          </p:cNvSpPr>
          <p:nvPr/>
        </p:nvSpPr>
        <p:spPr bwMode="auto">
          <a:xfrm>
            <a:off x="0" y="4038600"/>
            <a:ext cx="1524000" cy="376238"/>
          </a:xfrm>
          <a:prstGeom prst="callout2">
            <a:avLst>
              <a:gd name="adj1" fmla="val 30380"/>
              <a:gd name="adj2" fmla="val 105000"/>
              <a:gd name="adj3" fmla="val 30380"/>
              <a:gd name="adj4" fmla="val 143125"/>
              <a:gd name="adj5" fmla="val -1264"/>
              <a:gd name="adj6" fmla="val 183125"/>
            </a:avLst>
          </a:prstGeom>
          <a:noFill/>
          <a:ln w="9525">
            <a:solidFill>
              <a:schemeClr val="tx1"/>
            </a:solidFill>
            <a:miter lim="800000"/>
            <a:headEnd/>
            <a:tailEnd/>
          </a:ln>
          <a:effectLst/>
        </p:spPr>
        <p:txBody>
          <a:bodyPr>
            <a:spAutoFit/>
          </a:bodyPr>
          <a:lstStyle/>
          <a:p>
            <a:pPr>
              <a:defRPr/>
            </a:pPr>
            <a:r>
              <a:rPr lang="en-GB" altLang="el-GR" sz="1800" b="1">
                <a:effectLst>
                  <a:outerShdw blurRad="38100" dist="38100" dir="2700000" algn="tl">
                    <a:srgbClr val="FFFFFF"/>
                  </a:outerShdw>
                </a:effectLst>
                <a:latin typeface="Tahoma" pitchFamily="34" charset="0"/>
              </a:rPr>
              <a:t>θρησκεία</a:t>
            </a:r>
            <a:endParaRPr lang="en-GB" altLang="el-GR" sz="2400"/>
          </a:p>
        </p:txBody>
      </p:sp>
      <p:sp>
        <p:nvSpPr>
          <p:cNvPr id="17420" name="AutoShape 12">
            <a:extLst>
              <a:ext uri="{FF2B5EF4-FFF2-40B4-BE49-F238E27FC236}">
                <a16:creationId xmlns:a16="http://schemas.microsoft.com/office/drawing/2014/main" id="{6617E2CD-A50A-F705-C80E-750A8B36773C}"/>
              </a:ext>
            </a:extLst>
          </p:cNvPr>
          <p:cNvSpPr>
            <a:spLocks/>
          </p:cNvSpPr>
          <p:nvPr/>
        </p:nvSpPr>
        <p:spPr bwMode="auto">
          <a:xfrm>
            <a:off x="0" y="4343400"/>
            <a:ext cx="1600200" cy="376238"/>
          </a:xfrm>
          <a:prstGeom prst="callout2">
            <a:avLst>
              <a:gd name="adj1" fmla="val 30380"/>
              <a:gd name="adj2" fmla="val 104764"/>
              <a:gd name="adj3" fmla="val 30380"/>
              <a:gd name="adj4" fmla="val 139287"/>
              <a:gd name="adj5" fmla="val -105065"/>
              <a:gd name="adj6" fmla="val 175000"/>
            </a:avLst>
          </a:prstGeom>
          <a:noFill/>
          <a:ln w="9525">
            <a:solidFill>
              <a:schemeClr val="tx1"/>
            </a:solidFill>
            <a:miter lim="800000"/>
            <a:headEnd/>
            <a:tailEnd/>
          </a:ln>
          <a:effectLst/>
        </p:spPr>
        <p:txBody>
          <a:bodyPr>
            <a:spAutoFit/>
          </a:bodyPr>
          <a:lstStyle/>
          <a:p>
            <a:pPr>
              <a:defRPr/>
            </a:pPr>
            <a:r>
              <a:rPr lang="en-GB" altLang="el-GR" sz="1800" b="1">
                <a:effectLst>
                  <a:outerShdw blurRad="38100" dist="38100" dir="2700000" algn="tl">
                    <a:srgbClr val="FFFFFF"/>
                  </a:outerShdw>
                </a:effectLst>
                <a:latin typeface="Tahoma" pitchFamily="34" charset="0"/>
              </a:rPr>
              <a:t>εκπαίδευση</a:t>
            </a:r>
            <a:endParaRPr lang="en-GB" altLang="el-GR" sz="2400"/>
          </a:p>
        </p:txBody>
      </p:sp>
      <p:sp>
        <p:nvSpPr>
          <p:cNvPr id="17421" name="AutoShape 13">
            <a:extLst>
              <a:ext uri="{FF2B5EF4-FFF2-40B4-BE49-F238E27FC236}">
                <a16:creationId xmlns:a16="http://schemas.microsoft.com/office/drawing/2014/main" id="{D212413F-3C89-2133-A187-67EE948D06CC}"/>
              </a:ext>
            </a:extLst>
          </p:cNvPr>
          <p:cNvSpPr>
            <a:spLocks/>
          </p:cNvSpPr>
          <p:nvPr/>
        </p:nvSpPr>
        <p:spPr bwMode="auto">
          <a:xfrm>
            <a:off x="0" y="4648200"/>
            <a:ext cx="1524000" cy="376238"/>
          </a:xfrm>
          <a:prstGeom prst="callout2">
            <a:avLst>
              <a:gd name="adj1" fmla="val 30380"/>
              <a:gd name="adj2" fmla="val 105000"/>
              <a:gd name="adj3" fmla="val 30380"/>
              <a:gd name="adj4" fmla="val 143023"/>
              <a:gd name="adj5" fmla="val -180593"/>
              <a:gd name="adj6" fmla="val 182500"/>
            </a:avLst>
          </a:prstGeom>
          <a:noFill/>
          <a:ln w="9525">
            <a:solidFill>
              <a:schemeClr val="tx1"/>
            </a:solidFill>
            <a:miter lim="800000"/>
            <a:headEnd/>
            <a:tailEnd/>
          </a:ln>
          <a:effectLst/>
        </p:spPr>
        <p:txBody>
          <a:bodyPr>
            <a:spAutoFit/>
          </a:bodyPr>
          <a:lstStyle/>
          <a:p>
            <a:pPr>
              <a:defRPr/>
            </a:pPr>
            <a:r>
              <a:rPr lang="en-GB" altLang="el-GR" sz="1800" b="1">
                <a:effectLst>
                  <a:outerShdw blurRad="38100" dist="38100" dir="2700000" algn="tl">
                    <a:srgbClr val="FFFFFF"/>
                  </a:outerShdw>
                </a:effectLst>
                <a:latin typeface="Tahoma" pitchFamily="34" charset="0"/>
              </a:rPr>
              <a:t>οικογένεια</a:t>
            </a:r>
            <a:endParaRPr lang="en-GB" altLang="el-GR" sz="2400"/>
          </a:p>
        </p:txBody>
      </p:sp>
      <p:sp>
        <p:nvSpPr>
          <p:cNvPr id="17422" name="AutoShape 14">
            <a:extLst>
              <a:ext uri="{FF2B5EF4-FFF2-40B4-BE49-F238E27FC236}">
                <a16:creationId xmlns:a16="http://schemas.microsoft.com/office/drawing/2014/main" id="{52FC490D-E2D2-E8F2-63AA-273365134E82}"/>
              </a:ext>
            </a:extLst>
          </p:cNvPr>
          <p:cNvSpPr>
            <a:spLocks/>
          </p:cNvSpPr>
          <p:nvPr/>
        </p:nvSpPr>
        <p:spPr bwMode="auto">
          <a:xfrm>
            <a:off x="0" y="4953000"/>
            <a:ext cx="1524000" cy="376238"/>
          </a:xfrm>
          <a:prstGeom prst="callout2">
            <a:avLst>
              <a:gd name="adj1" fmla="val 30380"/>
              <a:gd name="adj2" fmla="val 105000"/>
              <a:gd name="adj3" fmla="val 30380"/>
              <a:gd name="adj4" fmla="val 143023"/>
              <a:gd name="adj5" fmla="val -261602"/>
              <a:gd name="adj6" fmla="val 182815"/>
            </a:avLst>
          </a:prstGeom>
          <a:noFill/>
          <a:ln w="9525">
            <a:solidFill>
              <a:schemeClr val="tx1"/>
            </a:solidFill>
            <a:miter lim="800000"/>
            <a:headEnd/>
            <a:tailEnd/>
          </a:ln>
          <a:effectLst/>
        </p:spPr>
        <p:txBody>
          <a:bodyPr>
            <a:spAutoFit/>
          </a:bodyPr>
          <a:lstStyle/>
          <a:p>
            <a:pPr>
              <a:defRPr/>
            </a:pPr>
            <a:r>
              <a:rPr lang="en-GB" altLang="el-GR" sz="1800" b="1">
                <a:effectLst>
                  <a:outerShdw blurRad="38100" dist="38100" dir="2700000" algn="tl">
                    <a:srgbClr val="FFFFFF"/>
                  </a:outerShdw>
                </a:effectLst>
                <a:latin typeface="Tahoma" pitchFamily="34" charset="0"/>
              </a:rPr>
              <a:t>εθνικότητα</a:t>
            </a:r>
            <a:endParaRPr lang="en-GB" altLang="el-GR" sz="2400"/>
          </a:p>
        </p:txBody>
      </p:sp>
      <p:sp>
        <p:nvSpPr>
          <p:cNvPr id="6161" name="WordArt 15">
            <a:extLst>
              <a:ext uri="{FF2B5EF4-FFF2-40B4-BE49-F238E27FC236}">
                <a16:creationId xmlns:a16="http://schemas.microsoft.com/office/drawing/2014/main" id="{2D810715-E7CF-1DE0-B902-66FA1F479A44}"/>
              </a:ext>
            </a:extLst>
          </p:cNvPr>
          <p:cNvSpPr>
            <a:spLocks noChangeArrowheads="1" noChangeShapeType="1" noTextEdit="1"/>
          </p:cNvSpPr>
          <p:nvPr/>
        </p:nvSpPr>
        <p:spPr bwMode="auto">
          <a:xfrm rot="-826899">
            <a:off x="990600" y="2819400"/>
            <a:ext cx="2063750" cy="612775"/>
          </a:xfrm>
          <a:prstGeom prst="rect">
            <a:avLst/>
          </a:prstGeom>
        </p:spPr>
        <p:txBody>
          <a:bodyPr spcFirstLastPara="1" wrap="none" fromWordArt="1">
            <a:prstTxWarp prst="textArchUp">
              <a:avLst>
                <a:gd name="adj" fmla="val 10800004"/>
              </a:avLst>
            </a:prstTxWarp>
          </a:bodyPr>
          <a:lstStyle/>
          <a:p>
            <a:pPr algn="ctr"/>
            <a:r>
              <a:rPr lang="el-GR" sz="3600" kern="10">
                <a:ln w="9525">
                  <a:solidFill>
                    <a:srgbClr val="000000"/>
                  </a:solidFill>
                  <a:round/>
                  <a:headEnd/>
                  <a:tailEnd/>
                </a:ln>
                <a:solidFill>
                  <a:srgbClr val="FFFF00"/>
                </a:solidFill>
                <a:latin typeface="Arial Black" panose="020B0604020202020204" pitchFamily="34" charset="0"/>
                <a:cs typeface="Arial Black" panose="020B0604020202020204" pitchFamily="34" charset="0"/>
              </a:rPr>
              <a:t>σημαντικοι αλλοι</a:t>
            </a:r>
          </a:p>
        </p:txBody>
      </p:sp>
      <p:sp>
        <p:nvSpPr>
          <p:cNvPr id="6162" name="WordArt 16">
            <a:extLst>
              <a:ext uri="{FF2B5EF4-FFF2-40B4-BE49-F238E27FC236}">
                <a16:creationId xmlns:a16="http://schemas.microsoft.com/office/drawing/2014/main" id="{35E73915-A215-6A79-E34C-61E162578BB1}"/>
              </a:ext>
            </a:extLst>
          </p:cNvPr>
          <p:cNvSpPr>
            <a:spLocks noChangeArrowheads="1" noChangeShapeType="1" noTextEdit="1"/>
          </p:cNvSpPr>
          <p:nvPr/>
        </p:nvSpPr>
        <p:spPr bwMode="auto">
          <a:xfrm rot="454528">
            <a:off x="5791200" y="2743200"/>
            <a:ext cx="2063750" cy="612775"/>
          </a:xfrm>
          <a:prstGeom prst="rect">
            <a:avLst/>
          </a:prstGeom>
        </p:spPr>
        <p:txBody>
          <a:bodyPr spcFirstLastPara="1" wrap="none" fromWordArt="1">
            <a:prstTxWarp prst="textArchUp">
              <a:avLst>
                <a:gd name="adj" fmla="val 10800004"/>
              </a:avLst>
            </a:prstTxWarp>
          </a:bodyPr>
          <a:lstStyle/>
          <a:p>
            <a:pPr algn="ctr"/>
            <a:r>
              <a:rPr lang="el-GR" sz="3600" kern="10">
                <a:ln w="9525">
                  <a:solidFill>
                    <a:srgbClr val="000000"/>
                  </a:solidFill>
                  <a:round/>
                  <a:headEnd/>
                  <a:tailEnd/>
                </a:ln>
                <a:solidFill>
                  <a:srgbClr val="FFFF00"/>
                </a:solidFill>
                <a:latin typeface="Arial Black" panose="020B0604020202020204" pitchFamily="34" charset="0"/>
                <a:cs typeface="Arial Black" panose="020B0604020202020204" pitchFamily="34" charset="0"/>
              </a:rPr>
              <a:t>σημαντικοι αλλοι</a:t>
            </a:r>
          </a:p>
        </p:txBody>
      </p:sp>
      <p:sp>
        <p:nvSpPr>
          <p:cNvPr id="2" name="AutoShape 17">
            <a:extLst>
              <a:ext uri="{FF2B5EF4-FFF2-40B4-BE49-F238E27FC236}">
                <a16:creationId xmlns:a16="http://schemas.microsoft.com/office/drawing/2014/main" id="{884628DE-6954-7E41-75F9-090480FF9F00}"/>
              </a:ext>
            </a:extLst>
          </p:cNvPr>
          <p:cNvSpPr>
            <a:spLocks/>
          </p:cNvSpPr>
          <p:nvPr/>
        </p:nvSpPr>
        <p:spPr bwMode="auto">
          <a:xfrm>
            <a:off x="7315200" y="4038600"/>
            <a:ext cx="1524000" cy="376238"/>
          </a:xfrm>
          <a:prstGeom prst="callout2">
            <a:avLst>
              <a:gd name="adj1" fmla="val 30380"/>
              <a:gd name="adj2" fmla="val -5000"/>
              <a:gd name="adj3" fmla="val 30380"/>
              <a:gd name="adj4" fmla="val -37606"/>
              <a:gd name="adj5" fmla="val -1264"/>
              <a:gd name="adj6" fmla="val -71875"/>
            </a:avLst>
          </a:prstGeom>
          <a:noFill/>
          <a:ln w="9525">
            <a:solidFill>
              <a:schemeClr val="tx1"/>
            </a:solidFill>
            <a:miter lim="800000"/>
            <a:headEnd/>
            <a:tailEnd/>
          </a:ln>
          <a:effectLst/>
        </p:spPr>
        <p:txBody>
          <a:bodyPr>
            <a:spAutoFit/>
          </a:bodyPr>
          <a:lstStyle/>
          <a:p>
            <a:pPr>
              <a:defRPr/>
            </a:pPr>
            <a:r>
              <a:rPr lang="en-GB" altLang="el-GR" sz="1800" b="1">
                <a:effectLst>
                  <a:outerShdw blurRad="38100" dist="38100" dir="2700000" algn="tl">
                    <a:srgbClr val="FFFFFF"/>
                  </a:outerShdw>
                </a:effectLst>
                <a:latin typeface="Tahoma" pitchFamily="34" charset="0"/>
              </a:rPr>
              <a:t>θρησκεία</a:t>
            </a:r>
            <a:endParaRPr lang="en-GB" altLang="el-GR" sz="2400"/>
          </a:p>
        </p:txBody>
      </p:sp>
      <p:sp>
        <p:nvSpPr>
          <p:cNvPr id="17426" name="AutoShape 18">
            <a:extLst>
              <a:ext uri="{FF2B5EF4-FFF2-40B4-BE49-F238E27FC236}">
                <a16:creationId xmlns:a16="http://schemas.microsoft.com/office/drawing/2014/main" id="{D95182ED-A1AC-746A-1105-8776D43DB82C}"/>
              </a:ext>
            </a:extLst>
          </p:cNvPr>
          <p:cNvSpPr>
            <a:spLocks/>
          </p:cNvSpPr>
          <p:nvPr/>
        </p:nvSpPr>
        <p:spPr bwMode="auto">
          <a:xfrm>
            <a:off x="6934200" y="4267200"/>
            <a:ext cx="1600200" cy="376238"/>
          </a:xfrm>
          <a:prstGeom prst="callout2">
            <a:avLst>
              <a:gd name="adj1" fmla="val 30380"/>
              <a:gd name="adj2" fmla="val -4764"/>
              <a:gd name="adj3" fmla="val 30380"/>
              <a:gd name="adj4" fmla="val -24403"/>
              <a:gd name="adj5" fmla="val -63713"/>
              <a:gd name="adj6" fmla="val -44741"/>
            </a:avLst>
          </a:prstGeom>
          <a:noFill/>
          <a:ln w="9525">
            <a:solidFill>
              <a:schemeClr val="tx1"/>
            </a:solidFill>
            <a:miter lim="800000"/>
            <a:headEnd/>
            <a:tailEnd/>
          </a:ln>
          <a:effectLst/>
        </p:spPr>
        <p:txBody>
          <a:bodyPr>
            <a:spAutoFit/>
          </a:bodyPr>
          <a:lstStyle/>
          <a:p>
            <a:pPr>
              <a:defRPr/>
            </a:pPr>
            <a:r>
              <a:rPr lang="en-GB" altLang="el-GR" sz="1800" b="1">
                <a:effectLst>
                  <a:outerShdw blurRad="38100" dist="38100" dir="2700000" algn="tl">
                    <a:srgbClr val="FFFFFF"/>
                  </a:outerShdw>
                </a:effectLst>
                <a:latin typeface="Tahoma" pitchFamily="34" charset="0"/>
              </a:rPr>
              <a:t>εκπαίδευση</a:t>
            </a:r>
            <a:endParaRPr lang="en-GB" altLang="el-GR" sz="2400"/>
          </a:p>
        </p:txBody>
      </p:sp>
      <p:sp>
        <p:nvSpPr>
          <p:cNvPr id="17427" name="AutoShape 19">
            <a:extLst>
              <a:ext uri="{FF2B5EF4-FFF2-40B4-BE49-F238E27FC236}">
                <a16:creationId xmlns:a16="http://schemas.microsoft.com/office/drawing/2014/main" id="{FE23FE39-8F95-B1EB-BFFC-DC60E7A11B64}"/>
              </a:ext>
            </a:extLst>
          </p:cNvPr>
          <p:cNvSpPr>
            <a:spLocks/>
          </p:cNvSpPr>
          <p:nvPr/>
        </p:nvSpPr>
        <p:spPr bwMode="auto">
          <a:xfrm>
            <a:off x="6934200" y="4572000"/>
            <a:ext cx="1524000" cy="376238"/>
          </a:xfrm>
          <a:prstGeom prst="callout2">
            <a:avLst>
              <a:gd name="adj1" fmla="val 30380"/>
              <a:gd name="adj2" fmla="val -5000"/>
              <a:gd name="adj3" fmla="val 30380"/>
              <a:gd name="adj4" fmla="val -25625"/>
              <a:gd name="adj5" fmla="val -139241"/>
              <a:gd name="adj6" fmla="val -46875"/>
            </a:avLst>
          </a:prstGeom>
          <a:noFill/>
          <a:ln w="9525">
            <a:solidFill>
              <a:schemeClr val="tx1"/>
            </a:solidFill>
            <a:miter lim="800000"/>
            <a:headEnd/>
            <a:tailEnd/>
          </a:ln>
          <a:effectLst/>
        </p:spPr>
        <p:txBody>
          <a:bodyPr>
            <a:spAutoFit/>
          </a:bodyPr>
          <a:lstStyle/>
          <a:p>
            <a:pPr>
              <a:defRPr/>
            </a:pPr>
            <a:r>
              <a:rPr lang="en-GB" altLang="el-GR" sz="1800" b="1">
                <a:effectLst>
                  <a:outerShdw blurRad="38100" dist="38100" dir="2700000" algn="tl">
                    <a:srgbClr val="FFFFFF"/>
                  </a:outerShdw>
                </a:effectLst>
                <a:latin typeface="Tahoma" pitchFamily="34" charset="0"/>
              </a:rPr>
              <a:t>οικογένεια</a:t>
            </a:r>
            <a:endParaRPr lang="en-GB" altLang="el-GR" sz="2400"/>
          </a:p>
        </p:txBody>
      </p:sp>
      <p:sp>
        <p:nvSpPr>
          <p:cNvPr id="17428" name="AutoShape 20">
            <a:extLst>
              <a:ext uri="{FF2B5EF4-FFF2-40B4-BE49-F238E27FC236}">
                <a16:creationId xmlns:a16="http://schemas.microsoft.com/office/drawing/2014/main" id="{B291DA9A-6357-62AD-AD97-3C09F055951C}"/>
              </a:ext>
            </a:extLst>
          </p:cNvPr>
          <p:cNvSpPr>
            <a:spLocks/>
          </p:cNvSpPr>
          <p:nvPr/>
        </p:nvSpPr>
        <p:spPr bwMode="auto">
          <a:xfrm>
            <a:off x="6705600" y="4876800"/>
            <a:ext cx="1524000" cy="376238"/>
          </a:xfrm>
          <a:prstGeom prst="callout2">
            <a:avLst>
              <a:gd name="adj1" fmla="val 30380"/>
              <a:gd name="adj2" fmla="val -5000"/>
              <a:gd name="adj3" fmla="val 30380"/>
              <a:gd name="adj4" fmla="val -18333"/>
              <a:gd name="adj5" fmla="val -220255"/>
              <a:gd name="adj6" fmla="val -32190"/>
            </a:avLst>
          </a:prstGeom>
          <a:noFill/>
          <a:ln w="9525">
            <a:solidFill>
              <a:schemeClr val="tx1"/>
            </a:solidFill>
            <a:miter lim="800000"/>
            <a:headEnd/>
            <a:tailEnd/>
          </a:ln>
          <a:effectLst/>
        </p:spPr>
        <p:txBody>
          <a:bodyPr>
            <a:spAutoFit/>
          </a:bodyPr>
          <a:lstStyle/>
          <a:p>
            <a:pPr>
              <a:defRPr/>
            </a:pPr>
            <a:r>
              <a:rPr lang="en-GB" altLang="el-GR" sz="1800" b="1">
                <a:effectLst>
                  <a:outerShdw blurRad="38100" dist="38100" dir="2700000" algn="tl">
                    <a:srgbClr val="FFFFFF"/>
                  </a:outerShdw>
                </a:effectLst>
                <a:latin typeface="Tahoma" pitchFamily="34" charset="0"/>
              </a:rPr>
              <a:t>εθνικότητα</a:t>
            </a:r>
            <a:endParaRPr lang="en-GB" altLang="el-GR" sz="2400"/>
          </a:p>
        </p:txBody>
      </p:sp>
      <p:sp>
        <p:nvSpPr>
          <p:cNvPr id="6167" name="WordArt 21">
            <a:extLst>
              <a:ext uri="{FF2B5EF4-FFF2-40B4-BE49-F238E27FC236}">
                <a16:creationId xmlns:a16="http://schemas.microsoft.com/office/drawing/2014/main" id="{BE09A6AC-03DE-FF32-398B-CB8F594E8B94}"/>
              </a:ext>
            </a:extLst>
          </p:cNvPr>
          <p:cNvSpPr>
            <a:spLocks noChangeArrowheads="1" noChangeShapeType="1" noTextEdit="1"/>
          </p:cNvSpPr>
          <p:nvPr/>
        </p:nvSpPr>
        <p:spPr bwMode="auto">
          <a:xfrm>
            <a:off x="5105400" y="5943600"/>
            <a:ext cx="990600" cy="381000"/>
          </a:xfrm>
          <a:prstGeom prst="rect">
            <a:avLst/>
          </a:prstGeom>
        </p:spPr>
        <p:txBody>
          <a:bodyPr wrap="none" fromWordArt="1">
            <a:prstTxWarp prst="textPlain">
              <a:avLst>
                <a:gd name="adj" fmla="val 50000"/>
              </a:avLst>
            </a:prstTxWarp>
          </a:bodyPr>
          <a:lstStyle/>
          <a:p>
            <a:pPr algn="ctr"/>
            <a:r>
              <a:rPr lang="el-GR" sz="3600" kern="10">
                <a:ln w="9525">
                  <a:solidFill>
                    <a:srgbClr val="000000"/>
                  </a:solidFill>
                  <a:round/>
                  <a:headEnd/>
                  <a:tailEnd/>
                </a:ln>
                <a:solidFill>
                  <a:srgbClr val="FFFFCC"/>
                </a:solidFill>
                <a:latin typeface="Arial Black" panose="020B0604020202020204" pitchFamily="34" charset="0"/>
                <a:cs typeface="Arial Black" panose="020B0604020202020204" pitchFamily="34" charset="0"/>
              </a:rPr>
              <a:t>γέννηση</a:t>
            </a:r>
          </a:p>
        </p:txBody>
      </p:sp>
      <p:sp>
        <p:nvSpPr>
          <p:cNvPr id="6168" name="WordArt 22">
            <a:extLst>
              <a:ext uri="{FF2B5EF4-FFF2-40B4-BE49-F238E27FC236}">
                <a16:creationId xmlns:a16="http://schemas.microsoft.com/office/drawing/2014/main" id="{A27292DF-FB75-2A2D-81BB-EF64FF1A4F15}"/>
              </a:ext>
            </a:extLst>
          </p:cNvPr>
          <p:cNvSpPr>
            <a:spLocks noChangeArrowheads="1" noChangeShapeType="1" noTextEdit="1"/>
          </p:cNvSpPr>
          <p:nvPr/>
        </p:nvSpPr>
        <p:spPr bwMode="auto">
          <a:xfrm>
            <a:off x="2895600" y="5943600"/>
            <a:ext cx="990600" cy="381000"/>
          </a:xfrm>
          <a:prstGeom prst="rect">
            <a:avLst/>
          </a:prstGeom>
        </p:spPr>
        <p:txBody>
          <a:bodyPr wrap="none" fromWordArt="1">
            <a:prstTxWarp prst="textPlain">
              <a:avLst>
                <a:gd name="adj" fmla="val 50000"/>
              </a:avLst>
            </a:prstTxWarp>
          </a:bodyPr>
          <a:lstStyle/>
          <a:p>
            <a:pPr algn="ctr"/>
            <a:r>
              <a:rPr lang="el-GR" sz="3600" kern="10">
                <a:ln w="9525">
                  <a:solidFill>
                    <a:srgbClr val="000000"/>
                  </a:solidFill>
                  <a:round/>
                  <a:headEnd/>
                  <a:tailEnd/>
                </a:ln>
                <a:solidFill>
                  <a:srgbClr val="CCFFCC"/>
                </a:solidFill>
                <a:latin typeface="Arial Black" panose="020B0604020202020204" pitchFamily="34" charset="0"/>
                <a:cs typeface="Arial Black" panose="020B0604020202020204" pitchFamily="34" charset="0"/>
              </a:rPr>
              <a:t>γέννηση</a:t>
            </a:r>
          </a:p>
        </p:txBody>
      </p:sp>
      <p:sp>
        <p:nvSpPr>
          <p:cNvPr id="6169" name="AutoShape 23">
            <a:extLst>
              <a:ext uri="{FF2B5EF4-FFF2-40B4-BE49-F238E27FC236}">
                <a16:creationId xmlns:a16="http://schemas.microsoft.com/office/drawing/2014/main" id="{EE20F11C-72E4-DBE2-9D8C-E3BAF5A9C090}"/>
              </a:ext>
            </a:extLst>
          </p:cNvPr>
          <p:cNvSpPr>
            <a:spLocks noChangeArrowheads="1"/>
          </p:cNvSpPr>
          <p:nvPr/>
        </p:nvSpPr>
        <p:spPr bwMode="auto">
          <a:xfrm>
            <a:off x="3733800" y="3124200"/>
            <a:ext cx="1295400" cy="228600"/>
          </a:xfrm>
          <a:prstGeom prst="rightArrow">
            <a:avLst>
              <a:gd name="adj1" fmla="val 50000"/>
              <a:gd name="adj2" fmla="val 141667"/>
            </a:avLst>
          </a:prstGeom>
          <a:solidFill>
            <a:srgbClr val="FF0000"/>
          </a:solidFill>
          <a:ln w="9525">
            <a:solidFill>
              <a:schemeClr val="tx1"/>
            </a:solidFill>
            <a:miter lim="800000"/>
            <a:headEnd/>
            <a:tailEnd/>
          </a:ln>
        </p:spPr>
        <p:txBody>
          <a:bodyPr wrap="none" anchor="ct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endParaRPr lang="el-GR" altLang="el-GR"/>
          </a:p>
        </p:txBody>
      </p:sp>
      <p:sp>
        <p:nvSpPr>
          <p:cNvPr id="6170" name="AutoShape 24">
            <a:extLst>
              <a:ext uri="{FF2B5EF4-FFF2-40B4-BE49-F238E27FC236}">
                <a16:creationId xmlns:a16="http://schemas.microsoft.com/office/drawing/2014/main" id="{09C4F3D7-7879-434E-E09B-B6DD796DA3A5}"/>
              </a:ext>
            </a:extLst>
          </p:cNvPr>
          <p:cNvSpPr>
            <a:spLocks noChangeArrowheads="1"/>
          </p:cNvSpPr>
          <p:nvPr/>
        </p:nvSpPr>
        <p:spPr bwMode="auto">
          <a:xfrm flipH="1" flipV="1">
            <a:off x="3886200" y="3352800"/>
            <a:ext cx="1295400" cy="228600"/>
          </a:xfrm>
          <a:prstGeom prst="rightArrow">
            <a:avLst>
              <a:gd name="adj1" fmla="val 50000"/>
              <a:gd name="adj2" fmla="val 141667"/>
            </a:avLst>
          </a:prstGeom>
          <a:solidFill>
            <a:srgbClr val="FF0000"/>
          </a:solidFill>
          <a:ln w="9525">
            <a:solidFill>
              <a:schemeClr val="tx1"/>
            </a:solidFill>
            <a:miter lim="800000"/>
            <a:headEnd/>
            <a:tailEnd/>
          </a:ln>
        </p:spPr>
        <p:txBody>
          <a:bodyPr wrap="none" anchor="ct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endParaRPr lang="el-GR" altLang="el-GR"/>
          </a:p>
        </p:txBody>
      </p:sp>
      <p:sp>
        <p:nvSpPr>
          <p:cNvPr id="3" name="AutoShape 25">
            <a:extLst>
              <a:ext uri="{FF2B5EF4-FFF2-40B4-BE49-F238E27FC236}">
                <a16:creationId xmlns:a16="http://schemas.microsoft.com/office/drawing/2014/main" id="{F7CE9352-2E35-9EC8-B541-8D02887A0406}"/>
              </a:ext>
            </a:extLst>
          </p:cNvPr>
          <p:cNvSpPr>
            <a:spLocks/>
          </p:cNvSpPr>
          <p:nvPr/>
        </p:nvSpPr>
        <p:spPr bwMode="auto">
          <a:xfrm>
            <a:off x="0" y="5286375"/>
            <a:ext cx="1981200" cy="376238"/>
          </a:xfrm>
          <a:prstGeom prst="callout2">
            <a:avLst>
              <a:gd name="adj1" fmla="val 30380"/>
              <a:gd name="adj2" fmla="val 103847"/>
              <a:gd name="adj3" fmla="val 30380"/>
              <a:gd name="adj4" fmla="val 122194"/>
              <a:gd name="adj5" fmla="val -343037"/>
              <a:gd name="adj6" fmla="val 141106"/>
            </a:avLst>
          </a:prstGeom>
          <a:noFill/>
          <a:ln w="9525">
            <a:solidFill>
              <a:schemeClr val="tx1"/>
            </a:solidFill>
            <a:miter lim="800000"/>
            <a:headEnd/>
            <a:tailEnd/>
          </a:ln>
          <a:effectLst/>
        </p:spPr>
        <p:txBody>
          <a:bodyPr>
            <a:spAutoFit/>
          </a:bodyPr>
          <a:lstStyle/>
          <a:p>
            <a:pPr>
              <a:defRPr/>
            </a:pPr>
            <a:r>
              <a:rPr lang="el-GR" altLang="el-GR" sz="1800" b="1">
                <a:effectLst>
                  <a:outerShdw blurRad="38100" dist="38100" dir="2700000" algn="tl">
                    <a:srgbClr val="FFFFFF"/>
                  </a:outerShdw>
                </a:effectLst>
                <a:latin typeface="Tahoma" pitchFamily="34" charset="0"/>
              </a:rPr>
              <a:t>κοινωνική τάξη</a:t>
            </a:r>
            <a:endParaRPr lang="en-GB" altLang="el-GR" sz="2400"/>
          </a:p>
        </p:txBody>
      </p:sp>
      <p:sp>
        <p:nvSpPr>
          <p:cNvPr id="17434" name="AutoShape 26">
            <a:extLst>
              <a:ext uri="{FF2B5EF4-FFF2-40B4-BE49-F238E27FC236}">
                <a16:creationId xmlns:a16="http://schemas.microsoft.com/office/drawing/2014/main" id="{26C89608-7A5E-460E-F42D-3EEC61307B1A}"/>
              </a:ext>
            </a:extLst>
          </p:cNvPr>
          <p:cNvSpPr>
            <a:spLocks/>
          </p:cNvSpPr>
          <p:nvPr/>
        </p:nvSpPr>
        <p:spPr bwMode="auto">
          <a:xfrm>
            <a:off x="533400" y="5637213"/>
            <a:ext cx="838200" cy="376237"/>
          </a:xfrm>
          <a:prstGeom prst="callout2">
            <a:avLst>
              <a:gd name="adj1" fmla="val 30380"/>
              <a:gd name="adj2" fmla="val 109093"/>
              <a:gd name="adj3" fmla="val 30380"/>
              <a:gd name="adj4" fmla="val 185227"/>
              <a:gd name="adj5" fmla="val -418565"/>
              <a:gd name="adj6" fmla="val 264014"/>
            </a:avLst>
          </a:prstGeom>
          <a:noFill/>
          <a:ln w="9525">
            <a:solidFill>
              <a:schemeClr val="tx1"/>
            </a:solidFill>
            <a:miter lim="800000"/>
            <a:headEnd/>
            <a:tailEnd/>
          </a:ln>
          <a:effectLst/>
        </p:spPr>
        <p:txBody>
          <a:bodyPr>
            <a:spAutoFit/>
          </a:bodyPr>
          <a:lstStyle/>
          <a:p>
            <a:pPr>
              <a:defRPr/>
            </a:pPr>
            <a:r>
              <a:rPr lang="el-GR" altLang="el-GR" sz="1800" b="1">
                <a:effectLst>
                  <a:outerShdw blurRad="38100" dist="38100" dir="2700000" algn="tl">
                    <a:srgbClr val="FFFFFF"/>
                  </a:outerShdw>
                </a:effectLst>
                <a:latin typeface="Tahoma" pitchFamily="34" charset="0"/>
              </a:rPr>
              <a:t>φύλο</a:t>
            </a:r>
            <a:endParaRPr lang="en-GB" altLang="el-GR" sz="2400"/>
          </a:p>
        </p:txBody>
      </p:sp>
      <p:sp>
        <p:nvSpPr>
          <p:cNvPr id="17435" name="Text Box 27">
            <a:extLst>
              <a:ext uri="{FF2B5EF4-FFF2-40B4-BE49-F238E27FC236}">
                <a16:creationId xmlns:a16="http://schemas.microsoft.com/office/drawing/2014/main" id="{91359EDB-C930-C7CE-D3D6-90820FEB4E58}"/>
              </a:ext>
            </a:extLst>
          </p:cNvPr>
          <p:cNvSpPr txBox="1">
            <a:spLocks noChangeArrowheads="1"/>
          </p:cNvSpPr>
          <p:nvPr/>
        </p:nvSpPr>
        <p:spPr bwMode="auto">
          <a:xfrm>
            <a:off x="3276600" y="3657600"/>
            <a:ext cx="2362200" cy="2124075"/>
          </a:xfrm>
          <a:prstGeom prst="rect">
            <a:avLst/>
          </a:prstGeom>
          <a:noFill/>
          <a:ln>
            <a:noFill/>
          </a:ln>
          <a:effectLst/>
        </p:spPr>
        <p:txBody>
          <a:bodyPr>
            <a:spAutoFit/>
          </a:bodyPr>
          <a:lstStyle/>
          <a:p>
            <a:pPr algn="ctr">
              <a:spcBef>
                <a:spcPct val="15000"/>
              </a:spcBef>
              <a:defRPr/>
            </a:pPr>
            <a:r>
              <a:rPr lang="en-GB" altLang="el-GR" sz="2000" b="1" dirty="0" err="1">
                <a:effectLst>
                  <a:outerShdw blurRad="38100" dist="38100" dir="2700000" algn="tl">
                    <a:srgbClr val="FFFFFF"/>
                  </a:outerShdw>
                </a:effectLst>
                <a:latin typeface="Tahoma" pitchFamily="34" charset="0"/>
              </a:rPr>
              <a:t>αξίες</a:t>
            </a:r>
            <a:r>
              <a:rPr lang="en-GB" altLang="el-GR" sz="2000" b="1" dirty="0">
                <a:effectLst>
                  <a:outerShdw blurRad="38100" dist="38100" dir="2700000" algn="tl">
                    <a:srgbClr val="FFFFFF"/>
                  </a:outerShdw>
                </a:effectLst>
                <a:latin typeface="Tahoma" pitchFamily="34" charset="0"/>
              </a:rPr>
              <a:t> </a:t>
            </a:r>
          </a:p>
          <a:p>
            <a:pPr algn="ctr">
              <a:spcBef>
                <a:spcPct val="15000"/>
              </a:spcBef>
              <a:defRPr/>
            </a:pPr>
            <a:r>
              <a:rPr lang="en-GB" altLang="el-GR" sz="2000" b="1" dirty="0" err="1">
                <a:effectLst>
                  <a:outerShdw blurRad="38100" dist="38100" dir="2700000" algn="tl">
                    <a:srgbClr val="FFFFFF"/>
                  </a:outerShdw>
                </a:effectLst>
                <a:latin typeface="Tahoma" pitchFamily="34" charset="0"/>
              </a:rPr>
              <a:t>στάσεις</a:t>
            </a:r>
            <a:r>
              <a:rPr lang="en-GB" altLang="el-GR" sz="2000" b="1" dirty="0">
                <a:effectLst>
                  <a:outerShdw blurRad="38100" dist="38100" dir="2700000" algn="tl">
                    <a:srgbClr val="FFFFFF"/>
                  </a:outerShdw>
                </a:effectLst>
                <a:latin typeface="Tahoma" pitchFamily="34" charset="0"/>
              </a:rPr>
              <a:t> </a:t>
            </a:r>
          </a:p>
          <a:p>
            <a:pPr algn="ctr">
              <a:spcBef>
                <a:spcPct val="15000"/>
              </a:spcBef>
              <a:defRPr/>
            </a:pPr>
            <a:r>
              <a:rPr lang="en-GB" altLang="el-GR" sz="2000" b="1" dirty="0" err="1">
                <a:effectLst>
                  <a:outerShdw blurRad="38100" dist="38100" dir="2700000" algn="tl">
                    <a:srgbClr val="FFFFFF"/>
                  </a:outerShdw>
                </a:effectLst>
                <a:latin typeface="Tahoma" pitchFamily="34" charset="0"/>
              </a:rPr>
              <a:t>προκαταλήψεις</a:t>
            </a:r>
            <a:endParaRPr lang="en-GB" altLang="el-GR" sz="2000" b="1" dirty="0">
              <a:effectLst>
                <a:outerShdw blurRad="38100" dist="38100" dir="2700000" algn="tl">
                  <a:srgbClr val="FFFFFF"/>
                </a:outerShdw>
              </a:effectLst>
              <a:latin typeface="Tahoma" pitchFamily="34" charset="0"/>
            </a:endParaRPr>
          </a:p>
          <a:p>
            <a:pPr algn="ctr">
              <a:spcBef>
                <a:spcPct val="15000"/>
              </a:spcBef>
              <a:defRPr/>
            </a:pPr>
            <a:r>
              <a:rPr lang="en-GB" altLang="el-GR" sz="2000" b="1" dirty="0" err="1">
                <a:effectLst>
                  <a:outerShdw blurRad="38100" dist="38100" dir="2700000" algn="tl">
                    <a:srgbClr val="FFFFFF"/>
                  </a:outerShdw>
                </a:effectLst>
                <a:latin typeface="Tahoma" pitchFamily="34" charset="0"/>
              </a:rPr>
              <a:t>εμπειρίες</a:t>
            </a:r>
            <a:endParaRPr lang="en-GB" altLang="el-GR" sz="2000" b="1" dirty="0">
              <a:effectLst>
                <a:outerShdw blurRad="38100" dist="38100" dir="2700000" algn="tl">
                  <a:srgbClr val="FFFFFF"/>
                </a:outerShdw>
              </a:effectLst>
              <a:latin typeface="Tahoma" pitchFamily="34" charset="0"/>
            </a:endParaRPr>
          </a:p>
          <a:p>
            <a:pPr algn="ctr">
              <a:spcBef>
                <a:spcPct val="15000"/>
              </a:spcBef>
              <a:defRPr/>
            </a:pPr>
            <a:r>
              <a:rPr lang="en-GB" altLang="el-GR" sz="2000" b="1" dirty="0" err="1">
                <a:effectLst>
                  <a:outerShdw blurRad="38100" dist="38100" dir="2700000" algn="tl">
                    <a:srgbClr val="FFFFFF"/>
                  </a:outerShdw>
                </a:effectLst>
                <a:latin typeface="Tahoma" pitchFamily="34" charset="0"/>
              </a:rPr>
              <a:t>συνήθειες</a:t>
            </a:r>
            <a:r>
              <a:rPr lang="en-GB" altLang="el-GR" sz="2000" b="1" dirty="0">
                <a:effectLst>
                  <a:outerShdw blurRad="38100" dist="38100" dir="2700000" algn="tl">
                    <a:srgbClr val="FFFFFF"/>
                  </a:outerShdw>
                </a:effectLst>
                <a:latin typeface="Tahoma" pitchFamily="34" charset="0"/>
              </a:rPr>
              <a:t> </a:t>
            </a:r>
            <a:r>
              <a:rPr lang="el-GR" altLang="el-GR" sz="2000" b="1" dirty="0">
                <a:effectLst>
                  <a:outerShdw blurRad="38100" dist="38100" dir="2700000" algn="tl">
                    <a:srgbClr val="FFFFFF"/>
                  </a:outerShdw>
                </a:effectLst>
                <a:latin typeface="Tahoma" pitchFamily="34" charset="0"/>
              </a:rPr>
              <a:t>παραδοχές</a:t>
            </a:r>
            <a:endParaRPr lang="en-GB" altLang="el-GR" sz="2000" b="1" dirty="0">
              <a:effectLst>
                <a:outerShdw blurRad="38100" dist="38100" dir="2700000" algn="tl">
                  <a:srgbClr val="FFFFFF"/>
                </a:outerShdw>
              </a:effectLst>
              <a:latin typeface="Tahoma" pitchFamily="34" charset="0"/>
            </a:endParaRPr>
          </a:p>
        </p:txBody>
      </p:sp>
      <p:sp>
        <p:nvSpPr>
          <p:cNvPr id="6174" name="AutoShape 28">
            <a:extLst>
              <a:ext uri="{FF2B5EF4-FFF2-40B4-BE49-F238E27FC236}">
                <a16:creationId xmlns:a16="http://schemas.microsoft.com/office/drawing/2014/main" id="{2A8DB605-7422-C116-F6C8-42719D3700B7}"/>
              </a:ext>
            </a:extLst>
          </p:cNvPr>
          <p:cNvSpPr>
            <a:spLocks noChangeArrowheads="1"/>
          </p:cNvSpPr>
          <p:nvPr/>
        </p:nvSpPr>
        <p:spPr bwMode="auto">
          <a:xfrm rot="2153381" flipV="1">
            <a:off x="5486400" y="4038600"/>
            <a:ext cx="431800" cy="1239838"/>
          </a:xfrm>
          <a:prstGeom prst="curvedLeftArrow">
            <a:avLst>
              <a:gd name="adj1" fmla="val 70055"/>
              <a:gd name="adj2" fmla="val 114853"/>
              <a:gd name="adj3" fmla="val 33333"/>
            </a:avLst>
          </a:prstGeom>
          <a:solidFill>
            <a:srgbClr val="99FF99"/>
          </a:solidFill>
          <a:ln w="9525">
            <a:solidFill>
              <a:schemeClr val="tx1"/>
            </a:solidFill>
            <a:miter lim="800000"/>
            <a:headEnd/>
            <a:tailEnd/>
          </a:ln>
        </p:spPr>
        <p:txBody>
          <a:bodyPr wrap="none" anchor="ct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endParaRPr lang="el-GR" altLang="el-GR"/>
          </a:p>
        </p:txBody>
      </p:sp>
      <p:sp>
        <p:nvSpPr>
          <p:cNvPr id="6175" name="AutoShape 29">
            <a:extLst>
              <a:ext uri="{FF2B5EF4-FFF2-40B4-BE49-F238E27FC236}">
                <a16:creationId xmlns:a16="http://schemas.microsoft.com/office/drawing/2014/main" id="{96C4F4A7-D1B1-5520-D9EC-D5AE3806654A}"/>
              </a:ext>
            </a:extLst>
          </p:cNvPr>
          <p:cNvSpPr>
            <a:spLocks noChangeArrowheads="1"/>
          </p:cNvSpPr>
          <p:nvPr/>
        </p:nvSpPr>
        <p:spPr bwMode="auto">
          <a:xfrm rot="-2153381" flipH="1" flipV="1">
            <a:off x="2971800" y="4038600"/>
            <a:ext cx="431800" cy="1239838"/>
          </a:xfrm>
          <a:prstGeom prst="curvedLeftArrow">
            <a:avLst>
              <a:gd name="adj1" fmla="val 70055"/>
              <a:gd name="adj2" fmla="val 114853"/>
              <a:gd name="adj3" fmla="val 33333"/>
            </a:avLst>
          </a:prstGeom>
          <a:solidFill>
            <a:srgbClr val="FF7C80"/>
          </a:solidFill>
          <a:ln w="9525">
            <a:solidFill>
              <a:schemeClr val="tx1"/>
            </a:solidFill>
            <a:miter lim="800000"/>
            <a:headEnd/>
            <a:tailEnd/>
          </a:ln>
        </p:spPr>
        <p:txBody>
          <a:bodyPr wrap="none" anchor="ct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endParaRPr lang="el-GR" altLang="el-GR"/>
          </a:p>
        </p:txBody>
      </p:sp>
      <p:sp>
        <p:nvSpPr>
          <p:cNvPr id="4" name="AutoShape 30">
            <a:extLst>
              <a:ext uri="{FF2B5EF4-FFF2-40B4-BE49-F238E27FC236}">
                <a16:creationId xmlns:a16="http://schemas.microsoft.com/office/drawing/2014/main" id="{2599ED74-5E72-2021-DDA1-05C609FEAA7A}"/>
              </a:ext>
            </a:extLst>
          </p:cNvPr>
          <p:cNvSpPr>
            <a:spLocks/>
          </p:cNvSpPr>
          <p:nvPr/>
        </p:nvSpPr>
        <p:spPr bwMode="auto">
          <a:xfrm>
            <a:off x="6858000" y="5151438"/>
            <a:ext cx="2133600" cy="741362"/>
          </a:xfrm>
          <a:prstGeom prst="callout2">
            <a:avLst>
              <a:gd name="adj1" fmla="val 15417"/>
              <a:gd name="adj2" fmla="val -3569"/>
              <a:gd name="adj3" fmla="val 15417"/>
              <a:gd name="adj4" fmla="val -16815"/>
              <a:gd name="adj5" fmla="val -146468"/>
              <a:gd name="adj6" fmla="val -30579"/>
            </a:avLst>
          </a:prstGeom>
          <a:noFill/>
          <a:ln w="9525">
            <a:solidFill>
              <a:schemeClr val="tx1"/>
            </a:solidFill>
            <a:miter lim="800000"/>
            <a:headEnd/>
            <a:tailEnd/>
          </a:ln>
          <a:effectLst/>
        </p:spPr>
        <p:txBody>
          <a:bodyPr>
            <a:spAutoFit/>
          </a:bodyPr>
          <a:lstStyle/>
          <a:p>
            <a:pPr>
              <a:defRPr/>
            </a:pPr>
            <a:r>
              <a:rPr lang="el-GR" altLang="el-GR" sz="1800" b="1">
                <a:effectLst>
                  <a:outerShdw blurRad="38100" dist="38100" dir="2700000" algn="tl">
                    <a:srgbClr val="FFFFFF"/>
                  </a:outerShdw>
                </a:effectLst>
                <a:latin typeface="Tahoma" pitchFamily="34" charset="0"/>
              </a:rPr>
              <a:t>κοινωνική τάξη</a:t>
            </a:r>
            <a:endParaRPr lang="en-GB" altLang="el-GR" sz="2400"/>
          </a:p>
          <a:p>
            <a:pPr>
              <a:defRPr/>
            </a:pPr>
            <a:endParaRPr lang="en-GB" altLang="el-GR" sz="2400"/>
          </a:p>
        </p:txBody>
      </p:sp>
      <p:sp>
        <p:nvSpPr>
          <p:cNvPr id="17439" name="AutoShape 31">
            <a:extLst>
              <a:ext uri="{FF2B5EF4-FFF2-40B4-BE49-F238E27FC236}">
                <a16:creationId xmlns:a16="http://schemas.microsoft.com/office/drawing/2014/main" id="{48BBA7E2-9EE9-B5D4-1F8E-8B995E06C6A9}"/>
              </a:ext>
            </a:extLst>
          </p:cNvPr>
          <p:cNvSpPr>
            <a:spLocks/>
          </p:cNvSpPr>
          <p:nvPr/>
        </p:nvSpPr>
        <p:spPr bwMode="auto">
          <a:xfrm>
            <a:off x="6858000" y="5410200"/>
            <a:ext cx="1524000" cy="376238"/>
          </a:xfrm>
          <a:prstGeom prst="callout2">
            <a:avLst>
              <a:gd name="adj1" fmla="val 30380"/>
              <a:gd name="adj2" fmla="val -5000"/>
              <a:gd name="adj3" fmla="val 30380"/>
              <a:gd name="adj4" fmla="val -23125"/>
              <a:gd name="adj5" fmla="val -358227"/>
              <a:gd name="adj6" fmla="val -41875"/>
            </a:avLst>
          </a:prstGeom>
          <a:noFill/>
          <a:ln w="9525">
            <a:solidFill>
              <a:schemeClr val="tx1"/>
            </a:solidFill>
            <a:miter lim="800000"/>
            <a:headEnd/>
            <a:tailEnd/>
          </a:ln>
          <a:effectLst/>
        </p:spPr>
        <p:txBody>
          <a:bodyPr>
            <a:spAutoFit/>
          </a:bodyPr>
          <a:lstStyle/>
          <a:p>
            <a:pPr>
              <a:defRPr/>
            </a:pPr>
            <a:r>
              <a:rPr lang="el-GR" altLang="el-GR" sz="1800" b="1">
                <a:effectLst>
                  <a:outerShdw blurRad="38100" dist="38100" dir="2700000" algn="tl">
                    <a:srgbClr val="FFFFFF"/>
                  </a:outerShdw>
                </a:effectLst>
                <a:latin typeface="Tahoma" pitchFamily="34" charset="0"/>
              </a:rPr>
              <a:t>φύλο</a:t>
            </a:r>
            <a:endParaRPr lang="en-GB" altLang="el-GR" sz="1800" b="1">
              <a:effectLst>
                <a:outerShdw blurRad="38100" dist="38100" dir="2700000" algn="tl">
                  <a:srgbClr val="FFFFFF"/>
                </a:outerShdw>
              </a:effectLst>
              <a:latin typeface="Tahoma" pitchFamily="34" charset="0"/>
            </a:endParaRPr>
          </a:p>
        </p:txBody>
      </p:sp>
      <p:sp>
        <p:nvSpPr>
          <p:cNvPr id="6178" name="WordArt 33">
            <a:extLst>
              <a:ext uri="{FF2B5EF4-FFF2-40B4-BE49-F238E27FC236}">
                <a16:creationId xmlns:a16="http://schemas.microsoft.com/office/drawing/2014/main" id="{49826A85-5C40-7CB0-A644-95FB26C2105F}"/>
              </a:ext>
            </a:extLst>
          </p:cNvPr>
          <p:cNvSpPr>
            <a:spLocks noChangeArrowheads="1" noChangeShapeType="1" noTextEdit="1"/>
          </p:cNvSpPr>
          <p:nvPr/>
        </p:nvSpPr>
        <p:spPr bwMode="auto">
          <a:xfrm>
            <a:off x="5791200" y="838200"/>
            <a:ext cx="3352800" cy="1676400"/>
          </a:xfrm>
          <a:prstGeom prst="rect">
            <a:avLst/>
          </a:prstGeom>
        </p:spPr>
        <p:txBody>
          <a:bodyPr wrap="none" fromWordArt="1">
            <a:prstTxWarp prst="textCascadeUp">
              <a:avLst>
                <a:gd name="adj" fmla="val 44444"/>
              </a:avLst>
            </a:prstTxWarp>
            <a:scene3d>
              <a:camera prst="legacyPerspectiveFront">
                <a:rot lat="20519971" lon="1080000" rev="0"/>
              </a:camera>
              <a:lightRig rig="legacyHarsh2" dir="b"/>
            </a:scene3d>
            <a:sp3d extrusionH="430200" prstMaterial="legacyMatte">
              <a:extrusionClr>
                <a:srgbClr val="FF6600"/>
              </a:extrusionClr>
              <a:contourClr>
                <a:srgbClr val="FFE701"/>
              </a:contourClr>
            </a:sp3d>
          </a:bodyPr>
          <a:lstStyle/>
          <a:p>
            <a:pPr algn="ctr"/>
            <a:r>
              <a:rPr lang="el-GR" sz="3600" kern="10" dirty="0">
                <a:ln w="9525">
                  <a:round/>
                  <a:headEnd/>
                  <a:tailEnd/>
                </a:ln>
                <a:gradFill rotWithShape="1">
                  <a:gsLst>
                    <a:gs pos="0">
                      <a:srgbClr val="FFE701"/>
                    </a:gs>
                    <a:gs pos="100000">
                      <a:srgbClr val="FE3E02"/>
                    </a:gs>
                  </a:gsLst>
                  <a:lin ang="5400000" scaled="1"/>
                </a:gradFill>
                <a:latin typeface="Impact" panose="020B0806030902050204" pitchFamily="34" charset="0"/>
              </a:rPr>
              <a:t>εξωτερικό περιβάλλον</a:t>
            </a:r>
          </a:p>
        </p:txBody>
      </p:sp>
      <p:sp>
        <p:nvSpPr>
          <p:cNvPr id="6179" name="Freeform 35">
            <a:extLst>
              <a:ext uri="{FF2B5EF4-FFF2-40B4-BE49-F238E27FC236}">
                <a16:creationId xmlns:a16="http://schemas.microsoft.com/office/drawing/2014/main" id="{E1290680-9065-E37C-8930-4D293390BA5A}"/>
              </a:ext>
            </a:extLst>
          </p:cNvPr>
          <p:cNvSpPr>
            <a:spLocks/>
          </p:cNvSpPr>
          <p:nvPr/>
        </p:nvSpPr>
        <p:spPr bwMode="auto">
          <a:xfrm>
            <a:off x="4876800" y="1981200"/>
            <a:ext cx="762000" cy="1143000"/>
          </a:xfrm>
          <a:custGeom>
            <a:avLst/>
            <a:gdLst>
              <a:gd name="T0" fmla="*/ 0 w 480"/>
              <a:gd name="T1" fmla="*/ 2147483647 h 720"/>
              <a:gd name="T2" fmla="*/ 2147483647 w 480"/>
              <a:gd name="T3" fmla="*/ 2147483647 h 720"/>
              <a:gd name="T4" fmla="*/ 2147483647 w 480"/>
              <a:gd name="T5" fmla="*/ 0 h 720"/>
              <a:gd name="T6" fmla="*/ 0 w 480"/>
              <a:gd name="T7" fmla="*/ 2147483647 h 720"/>
              <a:gd name="T8" fmla="*/ 0 60000 65536"/>
              <a:gd name="T9" fmla="*/ 0 60000 65536"/>
              <a:gd name="T10" fmla="*/ 0 60000 65536"/>
              <a:gd name="T11" fmla="*/ 0 60000 65536"/>
              <a:gd name="T12" fmla="*/ 0 w 480"/>
              <a:gd name="T13" fmla="*/ 0 h 720"/>
              <a:gd name="T14" fmla="*/ 480 w 480"/>
              <a:gd name="T15" fmla="*/ 720 h 720"/>
            </a:gdLst>
            <a:ahLst/>
            <a:cxnLst>
              <a:cxn ang="T8">
                <a:pos x="T0" y="T1"/>
              </a:cxn>
              <a:cxn ang="T9">
                <a:pos x="T2" y="T3"/>
              </a:cxn>
              <a:cxn ang="T10">
                <a:pos x="T4" y="T5"/>
              </a:cxn>
              <a:cxn ang="T11">
                <a:pos x="T6" y="T7"/>
              </a:cxn>
            </a:cxnLst>
            <a:rect l="T12" t="T13" r="T14" b="T15"/>
            <a:pathLst>
              <a:path w="480" h="720">
                <a:moveTo>
                  <a:pt x="0" y="96"/>
                </a:moveTo>
                <a:lnTo>
                  <a:pt x="480" y="720"/>
                </a:lnTo>
                <a:lnTo>
                  <a:pt x="240" y="0"/>
                </a:lnTo>
                <a:lnTo>
                  <a:pt x="0" y="96"/>
                </a:lnTo>
                <a:close/>
              </a:path>
            </a:pathLst>
          </a:custGeom>
          <a:solidFill>
            <a:schemeClr val="accent1"/>
          </a:solidFill>
          <a:ln w="9525">
            <a:solidFill>
              <a:schemeClr val="tx1"/>
            </a:solidFill>
            <a:round/>
            <a:headEnd/>
            <a:tailEnd/>
          </a:ln>
        </p:spPr>
        <p:txBody>
          <a:bodyPr wrap="none" anchor="ctr"/>
          <a:lstStyle/>
          <a:p>
            <a:endParaRPr lang="el-GR"/>
          </a:p>
        </p:txBody>
      </p:sp>
      <p:sp>
        <p:nvSpPr>
          <p:cNvPr id="6180" name="WordArt 32">
            <a:extLst>
              <a:ext uri="{FF2B5EF4-FFF2-40B4-BE49-F238E27FC236}">
                <a16:creationId xmlns:a16="http://schemas.microsoft.com/office/drawing/2014/main" id="{B6473064-6CB6-4441-D06F-1EE930479BA3}"/>
              </a:ext>
            </a:extLst>
          </p:cNvPr>
          <p:cNvSpPr>
            <a:spLocks noChangeArrowheads="1" noChangeShapeType="1" noTextEdit="1"/>
          </p:cNvSpPr>
          <p:nvPr/>
        </p:nvSpPr>
        <p:spPr bwMode="auto">
          <a:xfrm rot="-756247">
            <a:off x="3730521" y="1722911"/>
            <a:ext cx="2253307" cy="831850"/>
          </a:xfrm>
          <a:prstGeom prst="rect">
            <a:avLst/>
          </a:prstGeom>
        </p:spPr>
        <p:txBody>
          <a:bodyPr wrap="none" fromWordArt="1">
            <a:prstTxWarp prst="textDeflateBottom">
              <a:avLst>
                <a:gd name="adj" fmla="val 100000"/>
              </a:avLst>
            </a:prstTxWarp>
            <a:scene3d>
              <a:camera prst="legacyPerspectiveFront">
                <a:rot lat="19799980" lon="19439992" rev="0"/>
              </a:camera>
              <a:lightRig rig="legacyNormal2" dir="t"/>
            </a:scene3d>
            <a:sp3d extrusionH="354000" prstMaterial="legacyMatte">
              <a:extrusionClr>
                <a:srgbClr val="939676"/>
              </a:extrusionClr>
              <a:contourClr>
                <a:srgbClr val="707070"/>
              </a:contourClr>
            </a:sp3d>
          </a:bodyPr>
          <a:lstStyle/>
          <a:p>
            <a:pPr algn="ctr"/>
            <a:r>
              <a:rPr lang="el-GR" sz="3600" kern="10" dirty="0">
                <a:ln w="9525">
                  <a:round/>
                  <a:headEnd/>
                  <a:tailEnd/>
                </a:ln>
                <a:gradFill rotWithShape="1">
                  <a:gsLst>
                    <a:gs pos="0">
                      <a:srgbClr val="707070"/>
                    </a:gs>
                    <a:gs pos="50000">
                      <a:srgbClr val="FFFFFF"/>
                    </a:gs>
                    <a:gs pos="100000">
                      <a:srgbClr val="707070"/>
                    </a:gs>
                  </a:gsLst>
                  <a:lin ang="3420000" scaled="1"/>
                </a:gradFill>
                <a:latin typeface="Impact" panose="020B0806030902050204" pitchFamily="34" charset="0"/>
              </a:rPr>
              <a:t>Επιχείρηση</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24F14A-9532-24CB-C655-0755ECEB645F}"/>
              </a:ext>
            </a:extLst>
          </p:cNvPr>
          <p:cNvSpPr>
            <a:spLocks noGrp="1"/>
          </p:cNvSpPr>
          <p:nvPr>
            <p:ph type="title"/>
          </p:nvPr>
        </p:nvSpPr>
        <p:spPr/>
        <p:txBody>
          <a:bodyPr/>
          <a:lstStyle/>
          <a:p>
            <a:endParaRPr lang="el-GR" dirty="0"/>
          </a:p>
        </p:txBody>
      </p:sp>
      <p:sp>
        <p:nvSpPr>
          <p:cNvPr id="3" name="Θέση κειμένου 2">
            <a:extLst>
              <a:ext uri="{FF2B5EF4-FFF2-40B4-BE49-F238E27FC236}">
                <a16:creationId xmlns:a16="http://schemas.microsoft.com/office/drawing/2014/main" id="{F2F7E2BC-5D35-ECE0-E9C8-0F25C753054D}"/>
              </a:ext>
            </a:extLst>
          </p:cNvPr>
          <p:cNvSpPr>
            <a:spLocks noGrp="1"/>
          </p:cNvSpPr>
          <p:nvPr>
            <p:ph type="body" idx="1"/>
          </p:nvPr>
        </p:nvSpPr>
        <p:spPr/>
        <p:txBody>
          <a:bodyPr/>
          <a:lstStyle/>
          <a:p>
            <a:r>
              <a:rPr lang="el-GR" dirty="0"/>
              <a:t>Συναλλακτική Ηγεσία</a:t>
            </a:r>
          </a:p>
        </p:txBody>
      </p:sp>
      <p:graphicFrame>
        <p:nvGraphicFramePr>
          <p:cNvPr id="8" name="Θέση περιεχομένου 3">
            <a:extLst>
              <a:ext uri="{FF2B5EF4-FFF2-40B4-BE49-F238E27FC236}">
                <a16:creationId xmlns:a16="http://schemas.microsoft.com/office/drawing/2014/main" id="{8DD5714D-543A-6C69-DA7B-E1D265659235}"/>
              </a:ext>
            </a:extLst>
          </p:cNvPr>
          <p:cNvGraphicFramePr>
            <a:graphicFrameLocks noGrp="1"/>
          </p:cNvGraphicFramePr>
          <p:nvPr>
            <p:ph sz="half" idx="2"/>
          </p:nvPr>
        </p:nvGraphicFramePr>
        <p:xfrm>
          <a:off x="457200" y="2174875"/>
          <a:ext cx="4040188" cy="3951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Θέση κειμένου 4">
            <a:extLst>
              <a:ext uri="{FF2B5EF4-FFF2-40B4-BE49-F238E27FC236}">
                <a16:creationId xmlns:a16="http://schemas.microsoft.com/office/drawing/2014/main" id="{26E053C4-2746-05F7-0E85-A5AB212F69D8}"/>
              </a:ext>
            </a:extLst>
          </p:cNvPr>
          <p:cNvSpPr>
            <a:spLocks noGrp="1"/>
          </p:cNvSpPr>
          <p:nvPr>
            <p:ph type="body" sz="quarter" idx="3"/>
          </p:nvPr>
        </p:nvSpPr>
        <p:spPr/>
        <p:txBody>
          <a:bodyPr/>
          <a:lstStyle/>
          <a:p>
            <a:r>
              <a:rPr lang="el-GR" dirty="0"/>
              <a:t>Μετασχηματιστική Ηγεσία</a:t>
            </a:r>
          </a:p>
        </p:txBody>
      </p:sp>
      <p:sp>
        <p:nvSpPr>
          <p:cNvPr id="6" name="Θέση περιεχομένου 5">
            <a:extLst>
              <a:ext uri="{FF2B5EF4-FFF2-40B4-BE49-F238E27FC236}">
                <a16:creationId xmlns:a16="http://schemas.microsoft.com/office/drawing/2014/main" id="{FA33E987-7AFB-3E18-553F-6BA14CE80833}"/>
              </a:ext>
            </a:extLst>
          </p:cNvPr>
          <p:cNvSpPr>
            <a:spLocks noGrp="1"/>
          </p:cNvSpPr>
          <p:nvPr>
            <p:ph sz="quarter" idx="4"/>
          </p:nvPr>
        </p:nvSpPr>
        <p:spPr/>
        <p:txBody>
          <a:bodyPr>
            <a:normAutofit fontScale="85000" lnSpcReduction="20000"/>
          </a:bodyPr>
          <a:lstStyle/>
          <a:p>
            <a:r>
              <a:rPr lang="el-GR" dirty="0"/>
              <a:t>Η ηγεσία προσπαθεί να βελτιώσει την κουλτούρα του οργανισμού.</a:t>
            </a:r>
          </a:p>
          <a:p>
            <a:r>
              <a:rPr lang="el-GR" dirty="0"/>
              <a:t>Οι εργαζόμενοι επιτυγχάνουν τους στόχους μέσα από τα ιδανικά και τις αξίες τους.</a:t>
            </a:r>
          </a:p>
          <a:p>
            <a:r>
              <a:rPr lang="el-GR" dirty="0"/>
              <a:t>Οι εργαζόμενοι κινητοποιούνται γιατί ενθαρρύνονται να εξυπηρετήσουν πρώτα το συμφέρον της ομάδας.</a:t>
            </a:r>
          </a:p>
          <a:p>
            <a:r>
              <a:rPr lang="el-GR" dirty="0"/>
              <a:t>Η ηγεσία αναγνωρίζει την συνεισφορά των εργαζόμενων και προωθεί τις δημιουργικές ιδέες για την επίλυση προβλημάτων.</a:t>
            </a:r>
          </a:p>
        </p:txBody>
      </p:sp>
    </p:spTree>
    <p:extLst>
      <p:ext uri="{BB962C8B-B14F-4D97-AF65-F5344CB8AC3E}">
        <p14:creationId xmlns:p14="http://schemas.microsoft.com/office/powerpoint/2010/main" val="88524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Θέση περιεχομένου 5">
            <a:extLst>
              <a:ext uri="{FF2B5EF4-FFF2-40B4-BE49-F238E27FC236}">
                <a16:creationId xmlns:a16="http://schemas.microsoft.com/office/drawing/2014/main" id="{DCDE2D4F-6C1C-4B99-9302-DE824325D12A}"/>
              </a:ext>
            </a:extLst>
          </p:cNvPr>
          <p:cNvGraphicFramePr>
            <a:graphicFrameLocks noGrp="1"/>
          </p:cNvGraphicFramePr>
          <p:nvPr>
            <p:ph idx="1"/>
            <p:extLst>
              <p:ext uri="{D42A27DB-BD31-4B8C-83A1-F6EECF244321}">
                <p14:modId xmlns:p14="http://schemas.microsoft.com/office/powerpoint/2010/main" val="119004617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Έλλειψη 1">
            <a:extLst>
              <a:ext uri="{FF2B5EF4-FFF2-40B4-BE49-F238E27FC236}">
                <a16:creationId xmlns:a16="http://schemas.microsoft.com/office/drawing/2014/main" id="{F2301FAE-68CF-4C9E-C97D-AC7FD4A8E1E3}"/>
              </a:ext>
            </a:extLst>
          </p:cNvPr>
          <p:cNvSpPr/>
          <p:nvPr/>
        </p:nvSpPr>
        <p:spPr>
          <a:xfrm>
            <a:off x="3923928" y="3284984"/>
            <a:ext cx="1584176" cy="15121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SERVE</a:t>
            </a:r>
            <a:endParaRPr lang="el-GR" dirty="0"/>
          </a:p>
        </p:txBody>
      </p:sp>
    </p:spTree>
    <p:extLst>
      <p:ext uri="{BB962C8B-B14F-4D97-AF65-F5344CB8AC3E}">
        <p14:creationId xmlns:p14="http://schemas.microsoft.com/office/powerpoint/2010/main" val="2707926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Shape 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282117" y="-253670"/>
            <a:ext cx="137072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668730" y="422146"/>
            <a:ext cx="484026"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7532611" y="655140"/>
            <a:ext cx="515604"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017482" y="0"/>
            <a:ext cx="2126518"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Isosceles Triangle 1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982258" y="6115501"/>
            <a:ext cx="1120884"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Θέση περιεχομένου 1">
            <a:extLst>
              <a:ext uri="{FF2B5EF4-FFF2-40B4-BE49-F238E27FC236}">
                <a16:creationId xmlns:a16="http://schemas.microsoft.com/office/drawing/2014/main" id="{3C4CC122-F3AA-EF59-CFC9-783BEC2834C2}"/>
              </a:ext>
            </a:extLst>
          </p:cNvPr>
          <p:cNvPicPr>
            <a:picLocks noGrp="1" noChangeAspect="1"/>
          </p:cNvPicPr>
          <p:nvPr>
            <p:ph idx="1"/>
          </p:nvPr>
        </p:nvPicPr>
        <p:blipFill>
          <a:blip r:embed="rId2"/>
          <a:stretch>
            <a:fillRect/>
          </a:stretch>
        </p:blipFill>
        <p:spPr>
          <a:xfrm>
            <a:off x="482600" y="1128137"/>
            <a:ext cx="8178799" cy="4601724"/>
          </a:xfrm>
          <a:prstGeom prst="rect">
            <a:avLst/>
          </a:prstGeom>
          <a:ln>
            <a:noFill/>
          </a:ln>
        </p:spPr>
      </p:pic>
      <p:sp>
        <p:nvSpPr>
          <p:cNvPr id="19" name="Isosceles Triangle 1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703060" y="6453143"/>
            <a:ext cx="611177"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04067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33DD3BAF-CCF2-627A-1635-8FA3226D9642}"/>
              </a:ext>
            </a:extLst>
          </p:cNvPr>
          <p:cNvSpPr>
            <a:spLocks noGrp="1"/>
          </p:cNvSpPr>
          <p:nvPr>
            <p:ph type="title"/>
          </p:nvPr>
        </p:nvSpPr>
        <p:spPr>
          <a:xfrm>
            <a:off x="963930" y="1050595"/>
            <a:ext cx="6056111" cy="1618489"/>
          </a:xfrm>
        </p:spPr>
        <p:txBody>
          <a:bodyPr anchor="ctr">
            <a:normAutofit/>
          </a:bodyPr>
          <a:lstStyle/>
          <a:p>
            <a:pPr>
              <a:lnSpc>
                <a:spcPct val="90000"/>
              </a:lnSpc>
            </a:pPr>
            <a:r>
              <a:rPr lang="el-GR" sz="5400" dirty="0"/>
              <a:t>Ανεπαρκής Ηγεσία</a:t>
            </a:r>
            <a:br>
              <a:rPr lang="el-GR" sz="5400" dirty="0"/>
            </a:br>
            <a:endParaRPr lang="el-GR" sz="5400" dirty="0"/>
          </a:p>
        </p:txBody>
      </p:sp>
      <p:sp>
        <p:nvSpPr>
          <p:cNvPr id="3" name="Θέση περιεχομένου 2">
            <a:extLst>
              <a:ext uri="{FF2B5EF4-FFF2-40B4-BE49-F238E27FC236}">
                <a16:creationId xmlns:a16="http://schemas.microsoft.com/office/drawing/2014/main" id="{24809F85-CAE2-CF56-DE88-831301F4C25E}"/>
              </a:ext>
            </a:extLst>
          </p:cNvPr>
          <p:cNvSpPr>
            <a:spLocks noGrp="1"/>
          </p:cNvSpPr>
          <p:nvPr>
            <p:ph idx="1"/>
          </p:nvPr>
        </p:nvSpPr>
        <p:spPr>
          <a:xfrm>
            <a:off x="963930" y="2969469"/>
            <a:ext cx="6056111" cy="2800395"/>
          </a:xfrm>
        </p:spPr>
        <p:txBody>
          <a:bodyPr anchor="t">
            <a:normAutofit/>
          </a:bodyPr>
          <a:lstStyle/>
          <a:p>
            <a:pPr marL="0" indent="0">
              <a:lnSpc>
                <a:spcPct val="90000"/>
              </a:lnSpc>
              <a:buNone/>
            </a:pPr>
            <a:r>
              <a:rPr lang="el-GR" sz="2100"/>
              <a:t>«</a:t>
            </a:r>
            <a:r>
              <a:rPr lang="el-GR" sz="2100" i="1"/>
              <a:t>Η συστηματική και επαναλαμβανόμενη συμπεριφορά ενός ηγέτη, επόπτη ή </a:t>
            </a:r>
            <a:r>
              <a:rPr lang="en" sz="2100" i="1"/>
              <a:t>manager</a:t>
            </a:r>
            <a:r>
              <a:rPr lang="el-GR" sz="2100" i="1"/>
              <a:t> που παραβιάζει τα νόμιμα συμφέροντα ενός οργανισμού, υποτιμώντας ή σαμποτάροντας τους στόχους του οργανισμού, τις εργασίες, τα αποθέματα και την αποτελεσματικότητά του όπως και τα κίνητρα, την ευημερία και την εργασιακή ικανοποίηση των εργαζόμενων</a:t>
            </a:r>
            <a:r>
              <a:rPr lang="el-GR" sz="2100"/>
              <a:t>». (</a:t>
            </a:r>
            <a:r>
              <a:rPr lang="en" sz="2100"/>
              <a:t>Einarsen</a:t>
            </a:r>
            <a:r>
              <a:rPr lang="el-GR" sz="2100"/>
              <a:t>, </a:t>
            </a:r>
            <a:r>
              <a:rPr lang="en-US" sz="2100"/>
              <a:t>S.</a:t>
            </a:r>
            <a:r>
              <a:rPr lang="en" sz="2100"/>
              <a:t>, Schanke Aasland, M. &amp; Anders Skogstad, A., 2007).</a:t>
            </a:r>
          </a:p>
          <a:p>
            <a:pPr marL="0" indent="0">
              <a:lnSpc>
                <a:spcPct val="90000"/>
              </a:lnSpc>
              <a:buNone/>
            </a:pPr>
            <a:endParaRPr lang="en" sz="2100"/>
          </a:p>
          <a:p>
            <a:pPr marL="0" indent="0">
              <a:lnSpc>
                <a:spcPct val="90000"/>
              </a:lnSpc>
              <a:buNone/>
            </a:pPr>
            <a:endParaRPr lang="el-GR" sz="2100"/>
          </a:p>
        </p:txBody>
      </p:sp>
    </p:spTree>
    <p:extLst>
      <p:ext uri="{BB962C8B-B14F-4D97-AF65-F5344CB8AC3E}">
        <p14:creationId xmlns:p14="http://schemas.microsoft.com/office/powerpoint/2010/main" val="4086402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9061684C-736D-2BCF-7DCF-34026B1B077A}"/>
              </a:ext>
            </a:extLst>
          </p:cNvPr>
          <p:cNvSpPr>
            <a:spLocks noGrp="1"/>
          </p:cNvSpPr>
          <p:nvPr>
            <p:ph idx="1"/>
          </p:nvPr>
        </p:nvSpPr>
        <p:spPr>
          <a:xfrm>
            <a:off x="963930" y="980729"/>
            <a:ext cx="6056111" cy="4789136"/>
          </a:xfrm>
        </p:spPr>
        <p:txBody>
          <a:bodyPr anchor="t">
            <a:normAutofit fontScale="92500" lnSpcReduction="10000"/>
          </a:bodyPr>
          <a:lstStyle/>
          <a:p>
            <a:pPr>
              <a:lnSpc>
                <a:spcPct val="90000"/>
              </a:lnSpc>
            </a:pPr>
            <a:r>
              <a:rPr lang="el-GR" sz="2000" dirty="0"/>
              <a:t>Ένας </a:t>
            </a:r>
            <a:r>
              <a:rPr lang="en-US" sz="2000" dirty="0" err="1"/>
              <a:t>Δ</a:t>
            </a:r>
            <a:r>
              <a:rPr lang="el-GR" sz="2000" dirty="0" err="1"/>
              <a:t>ιευθυντ</a:t>
            </a:r>
            <a:r>
              <a:rPr lang="en-US" sz="2000" dirty="0" err="1"/>
              <a:t>ή</a:t>
            </a:r>
            <a:r>
              <a:rPr lang="el-GR" sz="2000" dirty="0"/>
              <a:t>ς Τμήματος ορίστηκε από τη διοίκηση ενός οργανισμού, ανάμεσα σε τρεις άλλους που είχαν παρόμοια προσόντα, επειδή διατηρούσε καλές σχέσεις με τον διευθυντή.</a:t>
            </a:r>
          </a:p>
          <a:p>
            <a:pPr>
              <a:lnSpc>
                <a:spcPct val="90000"/>
              </a:lnSpc>
            </a:pPr>
            <a:r>
              <a:rPr lang="el-GR" sz="2000" dirty="0"/>
              <a:t> Οι άλλοι συνυποψήφιοι αισθάνθηκαν   αδικημένοι, ωστόσο δεν έκαναν ένταση.</a:t>
            </a:r>
          </a:p>
          <a:p>
            <a:pPr>
              <a:lnSpc>
                <a:spcPct val="90000"/>
              </a:lnSpc>
            </a:pPr>
            <a:r>
              <a:rPr lang="el-GR" sz="2000" dirty="0"/>
              <a:t>Οι υπόλοιποι εργαζόμενοι θεώρησαν ότι ο υποψήφιος πήρε τη θέση λόγω των καλών σχέσεων και όχι επειδή υπερτερούσε των άλλων. </a:t>
            </a:r>
          </a:p>
          <a:p>
            <a:pPr>
              <a:lnSpc>
                <a:spcPct val="90000"/>
              </a:lnSpc>
            </a:pPr>
            <a:r>
              <a:rPr lang="el-GR" sz="2000" dirty="0"/>
              <a:t>Οι περισσότεροι πίστευαν ότι ο Διευθυντής έδωσε τη θέση στον συγκεκριμένο προϊστάμενο μόνο επειδή μπορούσε να τον ελέγξει. </a:t>
            </a:r>
          </a:p>
          <a:p>
            <a:pPr>
              <a:lnSpc>
                <a:spcPct val="90000"/>
              </a:lnSpc>
            </a:pPr>
            <a:r>
              <a:rPr lang="el-GR" sz="2000" dirty="0"/>
              <a:t>Ο υποψήφιος που πήρε τη θέση, θεωρήθηκε  γενικά μέτριος. </a:t>
            </a:r>
          </a:p>
          <a:p>
            <a:pPr>
              <a:lnSpc>
                <a:spcPct val="90000"/>
              </a:lnSpc>
            </a:pPr>
            <a:r>
              <a:rPr lang="el-GR" sz="2000" b="1" dirty="0"/>
              <a:t>Τι σημαίνει αυτό για τον οργανισμό;</a:t>
            </a:r>
          </a:p>
          <a:p>
            <a:pPr>
              <a:lnSpc>
                <a:spcPct val="90000"/>
              </a:lnSpc>
            </a:pPr>
            <a:endParaRPr lang="el-GR" sz="2000" dirty="0"/>
          </a:p>
          <a:p>
            <a:pPr marL="0" indent="0">
              <a:lnSpc>
                <a:spcPct val="90000"/>
              </a:lnSpc>
              <a:buNone/>
            </a:pPr>
            <a:endParaRPr lang="el-GR" sz="1200" dirty="0"/>
          </a:p>
          <a:p>
            <a:pPr marL="0" indent="0">
              <a:lnSpc>
                <a:spcPct val="90000"/>
              </a:lnSpc>
              <a:buNone/>
            </a:pPr>
            <a:br>
              <a:rPr lang="el-GR" sz="1200" dirty="0"/>
            </a:br>
            <a:endParaRPr lang="el-GR" sz="1200" dirty="0"/>
          </a:p>
          <a:p>
            <a:pPr>
              <a:lnSpc>
                <a:spcPct val="90000"/>
              </a:lnSpc>
            </a:pPr>
            <a:endParaRPr lang="el-GR" sz="1200" dirty="0"/>
          </a:p>
        </p:txBody>
      </p:sp>
    </p:spTree>
    <p:extLst>
      <p:ext uri="{BB962C8B-B14F-4D97-AF65-F5344CB8AC3E}">
        <p14:creationId xmlns:p14="http://schemas.microsoft.com/office/powerpoint/2010/main" val="4059874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1DA6EEA9-E4D4-364B-5916-E20E45028CE0}"/>
              </a:ext>
            </a:extLst>
          </p:cNvPr>
          <p:cNvSpPr>
            <a:spLocks noGrp="1"/>
          </p:cNvSpPr>
          <p:nvPr>
            <p:ph type="title"/>
          </p:nvPr>
        </p:nvSpPr>
        <p:spPr>
          <a:xfrm>
            <a:off x="963930" y="1050595"/>
            <a:ext cx="6056111" cy="1618489"/>
          </a:xfrm>
        </p:spPr>
        <p:txBody>
          <a:bodyPr anchor="ctr">
            <a:normAutofit/>
          </a:bodyPr>
          <a:lstStyle/>
          <a:p>
            <a:r>
              <a:rPr lang="el-GR" sz="5800" dirty="0"/>
              <a:t>Αλλαγή Διοίκησης</a:t>
            </a:r>
          </a:p>
        </p:txBody>
      </p:sp>
      <p:sp>
        <p:nvSpPr>
          <p:cNvPr id="3" name="Θέση περιεχομένου 2">
            <a:extLst>
              <a:ext uri="{FF2B5EF4-FFF2-40B4-BE49-F238E27FC236}">
                <a16:creationId xmlns:a16="http://schemas.microsoft.com/office/drawing/2014/main" id="{B9A45A04-63B4-B810-8B8E-70C2C592A929}"/>
              </a:ext>
            </a:extLst>
          </p:cNvPr>
          <p:cNvSpPr>
            <a:spLocks noGrp="1"/>
          </p:cNvSpPr>
          <p:nvPr>
            <p:ph idx="1"/>
          </p:nvPr>
        </p:nvSpPr>
        <p:spPr>
          <a:xfrm>
            <a:off x="963930" y="2969469"/>
            <a:ext cx="6056111" cy="2800395"/>
          </a:xfrm>
        </p:spPr>
        <p:txBody>
          <a:bodyPr anchor="t">
            <a:normAutofit/>
          </a:bodyPr>
          <a:lstStyle/>
          <a:p>
            <a:pPr marL="0" indent="0">
              <a:lnSpc>
                <a:spcPct val="90000"/>
              </a:lnSpc>
              <a:buNone/>
            </a:pPr>
            <a:r>
              <a:rPr lang="el-GR" sz="1500"/>
              <a:t>Σε έναν οργανισμό υπάρχουν πολλές αναταράξεις επειδή άλλαξε η διοίκηση.</a:t>
            </a:r>
          </a:p>
          <a:p>
            <a:pPr marL="0" indent="0">
              <a:lnSpc>
                <a:spcPct val="90000"/>
              </a:lnSpc>
              <a:buNone/>
            </a:pPr>
            <a:r>
              <a:rPr lang="el-GR" sz="1500"/>
              <a:t>Οι περισσότεροι εργαζόμενοι και το σωματείο αντιδρούν καθώς η νέα διοίκηση θέλει να εισάγει με αυταρχικό τρόπο αλλαγές στον οργανισμό.</a:t>
            </a:r>
          </a:p>
          <a:p>
            <a:pPr marL="0" indent="0">
              <a:lnSpc>
                <a:spcPct val="90000"/>
              </a:lnSpc>
              <a:buNone/>
            </a:pPr>
            <a:r>
              <a:rPr lang="el-GR" sz="1500"/>
              <a:t>Ο διευθυντής, συντάσσεται με τη νέα διοίκηση, από φόβο μήπως χάσει τη θέση του.</a:t>
            </a:r>
          </a:p>
          <a:p>
            <a:pPr marL="0" indent="0">
              <a:lnSpc>
                <a:spcPct val="90000"/>
              </a:lnSpc>
              <a:buNone/>
            </a:pPr>
            <a:r>
              <a:rPr lang="el-GR" sz="1500"/>
              <a:t>Ο οργανισμός περιέρχεται σε περίοδο αναταράξεων. Η νέα διοίκηση αδυνατεί να εισάγει τις αλλαγές που προτείνει, το ηθικό του προσωπικού είναι χαμηλό, υπάρχει αδράνεια στο χώρο εργασίας, τα έργα δεν προχωρούν.</a:t>
            </a:r>
          </a:p>
          <a:p>
            <a:pPr marL="0" indent="0">
              <a:lnSpc>
                <a:spcPct val="90000"/>
              </a:lnSpc>
              <a:buNone/>
            </a:pPr>
            <a:r>
              <a:rPr lang="el-GR" sz="1500" b="1"/>
              <a:t>Τι θα μπορούσε να γίνει διαφορετικά;</a:t>
            </a:r>
          </a:p>
        </p:txBody>
      </p:sp>
    </p:spTree>
    <p:extLst>
      <p:ext uri="{BB962C8B-B14F-4D97-AF65-F5344CB8AC3E}">
        <p14:creationId xmlns:p14="http://schemas.microsoft.com/office/powerpoint/2010/main" val="8936086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Triangle 13">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3AFE6EE4-FA4A-DAE9-7131-3D51ECF1794E}"/>
              </a:ext>
            </a:extLst>
          </p:cNvPr>
          <p:cNvSpPr txBox="1"/>
          <p:nvPr/>
        </p:nvSpPr>
        <p:spPr>
          <a:xfrm>
            <a:off x="457200" y="1600200"/>
            <a:ext cx="8229600" cy="5570756"/>
          </a:xfrm>
          <a:prstGeom prst="rect">
            <a:avLst/>
          </a:prstGeom>
          <a:noFill/>
        </p:spPr>
        <p:txBody>
          <a:bodyPr wrap="square">
            <a:spAutoFit/>
          </a:bodyPr>
          <a:lstStyle/>
          <a:p>
            <a:pPr>
              <a:spcAft>
                <a:spcPts val="600"/>
              </a:spcAft>
            </a:pPr>
            <a:r>
              <a:rPr lang="el-GR" dirty="0"/>
              <a:t>Ο </a:t>
            </a:r>
            <a:r>
              <a:rPr lang="el-GR" dirty="0" err="1"/>
              <a:t>διευθυντής</a:t>
            </a:r>
            <a:r>
              <a:rPr lang="el-GR" dirty="0"/>
              <a:t> </a:t>
            </a:r>
            <a:r>
              <a:rPr lang="el-GR" dirty="0" err="1"/>
              <a:t>ενός</a:t>
            </a:r>
            <a:r>
              <a:rPr lang="el-GR" dirty="0"/>
              <a:t> </a:t>
            </a:r>
            <a:r>
              <a:rPr lang="el-GR" dirty="0" err="1"/>
              <a:t>οργανισμου</a:t>
            </a:r>
            <a:r>
              <a:rPr lang="el-GR" dirty="0"/>
              <a:t>́ </a:t>
            </a:r>
            <a:r>
              <a:rPr lang="el-GR" dirty="0" err="1"/>
              <a:t>άσκησε</a:t>
            </a:r>
            <a:r>
              <a:rPr lang="el-GR" dirty="0"/>
              <a:t> </a:t>
            </a:r>
            <a:r>
              <a:rPr lang="el-GR" dirty="0" err="1"/>
              <a:t>οξύτατη</a:t>
            </a:r>
            <a:r>
              <a:rPr lang="el-GR" dirty="0"/>
              <a:t> </a:t>
            </a:r>
            <a:r>
              <a:rPr lang="el-GR" dirty="0" err="1"/>
              <a:t>κριτικη</a:t>
            </a:r>
            <a:r>
              <a:rPr lang="el-GR" dirty="0"/>
              <a:t>́ σε </a:t>
            </a:r>
            <a:r>
              <a:rPr lang="el-GR" dirty="0" err="1"/>
              <a:t>ένα</a:t>
            </a:r>
            <a:r>
              <a:rPr lang="el-GR" dirty="0"/>
              <a:t> </a:t>
            </a:r>
            <a:r>
              <a:rPr lang="el-GR" dirty="0" err="1"/>
              <a:t>απο</a:t>
            </a:r>
            <a:r>
              <a:rPr lang="el-GR" dirty="0"/>
              <a:t>́ </a:t>
            </a:r>
            <a:r>
              <a:rPr lang="en-US" dirty="0" err="1"/>
              <a:t>σ</a:t>
            </a:r>
            <a:r>
              <a:rPr lang="el-GR" dirty="0" err="1"/>
              <a:t>τελέχη</a:t>
            </a:r>
            <a:r>
              <a:rPr lang="el-GR" dirty="0"/>
              <a:t> μπροστά σε άλλους. </a:t>
            </a:r>
          </a:p>
          <a:p>
            <a:pPr>
              <a:spcAft>
                <a:spcPts val="600"/>
              </a:spcAft>
            </a:pPr>
            <a:r>
              <a:rPr lang="el-GR" dirty="0"/>
              <a:t>Ο </a:t>
            </a:r>
            <a:r>
              <a:rPr lang="el-GR" dirty="0" err="1"/>
              <a:t>διευθυντής</a:t>
            </a:r>
            <a:r>
              <a:rPr lang="el-GR" dirty="0"/>
              <a:t>, που </a:t>
            </a:r>
            <a:r>
              <a:rPr lang="el-GR" dirty="0" err="1"/>
              <a:t>ήταν</a:t>
            </a:r>
            <a:r>
              <a:rPr lang="el-GR" dirty="0"/>
              <a:t> </a:t>
            </a:r>
            <a:r>
              <a:rPr lang="el-GR" dirty="0" err="1"/>
              <a:t>γνωστός</a:t>
            </a:r>
            <a:r>
              <a:rPr lang="el-GR" dirty="0"/>
              <a:t> για το </a:t>
            </a:r>
            <a:r>
              <a:rPr lang="el-GR" dirty="0" err="1"/>
              <a:t>επιθετικο</a:t>
            </a:r>
            <a:r>
              <a:rPr lang="el-GR" dirty="0"/>
              <a:t>́ του </a:t>
            </a:r>
            <a:r>
              <a:rPr lang="el-GR" dirty="0" err="1"/>
              <a:t>ύφος</a:t>
            </a:r>
            <a:r>
              <a:rPr lang="el-GR" dirty="0"/>
              <a:t> και </a:t>
            </a:r>
            <a:r>
              <a:rPr lang="el-GR" dirty="0" err="1"/>
              <a:t>προκαλούσε</a:t>
            </a:r>
            <a:r>
              <a:rPr lang="el-GR" dirty="0"/>
              <a:t> </a:t>
            </a:r>
            <a:r>
              <a:rPr lang="el-GR" dirty="0" err="1"/>
              <a:t>φόβο</a:t>
            </a:r>
            <a:r>
              <a:rPr lang="el-GR" dirty="0"/>
              <a:t> στους </a:t>
            </a:r>
            <a:r>
              <a:rPr lang="el-GR" dirty="0" err="1"/>
              <a:t>εργαζόμενους</a:t>
            </a:r>
            <a:r>
              <a:rPr lang="el-GR" dirty="0"/>
              <a:t>, </a:t>
            </a:r>
            <a:r>
              <a:rPr lang="el-GR" dirty="0" err="1"/>
              <a:t>συνέχισε</a:t>
            </a:r>
            <a:r>
              <a:rPr lang="el-GR" dirty="0"/>
              <a:t> να </a:t>
            </a:r>
            <a:r>
              <a:rPr lang="el-GR" dirty="0" err="1"/>
              <a:t>μιλα</a:t>
            </a:r>
            <a:r>
              <a:rPr lang="el-GR" dirty="0"/>
              <a:t>́ </a:t>
            </a:r>
            <a:r>
              <a:rPr lang="el-GR" dirty="0" err="1"/>
              <a:t>επι</a:t>
            </a:r>
            <a:r>
              <a:rPr lang="el-GR" dirty="0"/>
              <a:t>́ 20 </a:t>
            </a:r>
            <a:r>
              <a:rPr lang="el-GR" dirty="0" err="1"/>
              <a:t>λεπτα</a:t>
            </a:r>
            <a:r>
              <a:rPr lang="el-GR" dirty="0"/>
              <a:t>́.</a:t>
            </a:r>
          </a:p>
          <a:p>
            <a:pPr>
              <a:spcAft>
                <a:spcPts val="600"/>
              </a:spcAft>
            </a:pPr>
            <a:r>
              <a:rPr lang="el-GR" dirty="0"/>
              <a:t>Οι εργαζόμενοι </a:t>
            </a:r>
            <a:r>
              <a:rPr lang="el-GR" dirty="0" err="1"/>
              <a:t>παρέμειναν</a:t>
            </a:r>
            <a:r>
              <a:rPr lang="el-GR" dirty="0"/>
              <a:t> </a:t>
            </a:r>
            <a:r>
              <a:rPr lang="el-GR" dirty="0" err="1"/>
              <a:t>σιωπηλοι</a:t>
            </a:r>
            <a:r>
              <a:rPr lang="el-GR" dirty="0"/>
              <a:t>́. </a:t>
            </a:r>
          </a:p>
          <a:p>
            <a:pPr>
              <a:spcAft>
                <a:spcPts val="600"/>
              </a:spcAft>
            </a:pPr>
            <a:r>
              <a:rPr lang="el-GR" dirty="0"/>
              <a:t>Στο </a:t>
            </a:r>
            <a:r>
              <a:rPr lang="el-GR" dirty="0" err="1"/>
              <a:t>τέλος</a:t>
            </a:r>
            <a:r>
              <a:rPr lang="el-GR" dirty="0"/>
              <a:t> της </a:t>
            </a:r>
            <a:r>
              <a:rPr lang="el-GR" dirty="0" err="1"/>
              <a:t>συνάντησης</a:t>
            </a:r>
            <a:r>
              <a:rPr lang="el-GR" dirty="0"/>
              <a:t>, </a:t>
            </a:r>
            <a:r>
              <a:rPr lang="el-GR" dirty="0" err="1"/>
              <a:t>μερικοι</a:t>
            </a:r>
            <a:r>
              <a:rPr lang="el-GR" dirty="0"/>
              <a:t>́ </a:t>
            </a:r>
            <a:r>
              <a:rPr lang="el-GR" dirty="0" err="1"/>
              <a:t>απο</a:t>
            </a:r>
            <a:r>
              <a:rPr lang="el-GR" dirty="0"/>
              <a:t>́ τους </a:t>
            </a:r>
            <a:r>
              <a:rPr lang="el-GR" dirty="0" err="1"/>
              <a:t>παρόντες</a:t>
            </a:r>
            <a:r>
              <a:rPr lang="el-GR" dirty="0"/>
              <a:t> </a:t>
            </a:r>
            <a:r>
              <a:rPr lang="el-GR" dirty="0" err="1"/>
              <a:t>προσέγγισαν</a:t>
            </a:r>
            <a:r>
              <a:rPr lang="el-GR" dirty="0"/>
              <a:t> το </a:t>
            </a:r>
            <a:r>
              <a:rPr lang="el-GR" dirty="0" err="1"/>
              <a:t>άτομο</a:t>
            </a:r>
            <a:r>
              <a:rPr lang="el-GR" dirty="0"/>
              <a:t> που </a:t>
            </a:r>
            <a:r>
              <a:rPr lang="el-GR" dirty="0" err="1"/>
              <a:t>είχε</a:t>
            </a:r>
            <a:r>
              <a:rPr lang="el-GR" dirty="0"/>
              <a:t> </a:t>
            </a:r>
            <a:r>
              <a:rPr lang="el-GR" dirty="0" err="1"/>
              <a:t>δεχθει</a:t>
            </a:r>
            <a:r>
              <a:rPr lang="el-GR" dirty="0"/>
              <a:t>́ την </a:t>
            </a:r>
            <a:r>
              <a:rPr lang="el-GR" dirty="0" err="1"/>
              <a:t>επίθεση</a:t>
            </a:r>
            <a:r>
              <a:rPr lang="el-GR" dirty="0"/>
              <a:t> για να </a:t>
            </a:r>
            <a:r>
              <a:rPr lang="el-GR" dirty="0" err="1"/>
              <a:t>εκφράσουν</a:t>
            </a:r>
            <a:r>
              <a:rPr lang="el-GR" dirty="0"/>
              <a:t>, σε </a:t>
            </a:r>
            <a:r>
              <a:rPr lang="el-GR" dirty="0" err="1"/>
              <a:t>προσωπικο</a:t>
            </a:r>
            <a:r>
              <a:rPr lang="el-GR" dirty="0"/>
              <a:t>́ </a:t>
            </a:r>
          </a:p>
          <a:p>
            <a:pPr>
              <a:spcAft>
                <a:spcPts val="600"/>
              </a:spcAft>
            </a:pPr>
            <a:r>
              <a:rPr lang="el-GR" dirty="0" err="1"/>
              <a:t>επίπεδο</a:t>
            </a:r>
            <a:r>
              <a:rPr lang="el-GR" dirty="0"/>
              <a:t>, την </a:t>
            </a:r>
            <a:r>
              <a:rPr lang="el-GR" dirty="0" err="1"/>
              <a:t>συμπαράσταση</a:t>
            </a:r>
            <a:r>
              <a:rPr lang="el-GR" dirty="0"/>
              <a:t>́ τους και την </a:t>
            </a:r>
            <a:r>
              <a:rPr lang="el-GR" dirty="0" err="1"/>
              <a:t>άποψη</a:t>
            </a:r>
            <a:r>
              <a:rPr lang="el-GR" dirty="0"/>
              <a:t>́ τους </a:t>
            </a:r>
            <a:r>
              <a:rPr lang="el-GR" dirty="0" err="1"/>
              <a:t>ότι</a:t>
            </a:r>
            <a:r>
              <a:rPr lang="el-GR" dirty="0"/>
              <a:t> η </a:t>
            </a:r>
            <a:r>
              <a:rPr lang="el-GR" dirty="0" err="1"/>
              <a:t>επίθεση</a:t>
            </a:r>
            <a:r>
              <a:rPr lang="el-GR" dirty="0"/>
              <a:t> προς το </a:t>
            </a:r>
            <a:r>
              <a:rPr lang="el-GR" dirty="0" err="1"/>
              <a:t>μέρος</a:t>
            </a:r>
            <a:r>
              <a:rPr lang="el-GR" dirty="0"/>
              <a:t> του </a:t>
            </a:r>
            <a:r>
              <a:rPr lang="el-GR" dirty="0" err="1"/>
              <a:t>ήταν</a:t>
            </a:r>
            <a:r>
              <a:rPr lang="el-GR" dirty="0"/>
              <a:t> </a:t>
            </a:r>
            <a:r>
              <a:rPr lang="el-GR" dirty="0" err="1"/>
              <a:t>άδικη</a:t>
            </a:r>
            <a:r>
              <a:rPr lang="el-GR" dirty="0"/>
              <a:t>. </a:t>
            </a:r>
          </a:p>
          <a:p>
            <a:pPr>
              <a:spcAft>
                <a:spcPts val="600"/>
              </a:spcAft>
            </a:pPr>
            <a:r>
              <a:rPr lang="el-GR" dirty="0" err="1"/>
              <a:t>Ανάμεσα</a:t>
            </a:r>
            <a:r>
              <a:rPr lang="el-GR" dirty="0"/>
              <a:t> στα </a:t>
            </a:r>
            <a:r>
              <a:rPr lang="el-GR" dirty="0" err="1"/>
              <a:t>άτομα</a:t>
            </a:r>
            <a:r>
              <a:rPr lang="el-GR" dirty="0"/>
              <a:t> </a:t>
            </a:r>
            <a:r>
              <a:rPr lang="el-GR" dirty="0" err="1"/>
              <a:t>αυτα</a:t>
            </a:r>
            <a:r>
              <a:rPr lang="el-GR" dirty="0"/>
              <a:t>́ </a:t>
            </a:r>
            <a:r>
              <a:rPr lang="el-GR" dirty="0" err="1"/>
              <a:t>βρίσκονταν</a:t>
            </a:r>
            <a:r>
              <a:rPr lang="el-GR" dirty="0"/>
              <a:t> και </a:t>
            </a:r>
            <a:r>
              <a:rPr lang="el-GR" dirty="0" err="1"/>
              <a:t>αρκετα</a:t>
            </a:r>
            <a:r>
              <a:rPr lang="el-GR" dirty="0"/>
              <a:t>́ που </a:t>
            </a:r>
            <a:r>
              <a:rPr lang="el-GR" dirty="0" err="1"/>
              <a:t>ήταν</a:t>
            </a:r>
            <a:r>
              <a:rPr lang="el-GR" dirty="0"/>
              <a:t> </a:t>
            </a:r>
            <a:r>
              <a:rPr lang="el-GR" dirty="0" err="1"/>
              <a:t>περιβόητα</a:t>
            </a:r>
            <a:r>
              <a:rPr lang="el-GR" dirty="0"/>
              <a:t> για την </a:t>
            </a:r>
            <a:r>
              <a:rPr lang="el-GR" dirty="0" err="1"/>
              <a:t>υποχωρητικη</a:t>
            </a:r>
            <a:r>
              <a:rPr lang="el-GR" dirty="0"/>
              <a:t>́ ή και </a:t>
            </a:r>
            <a:r>
              <a:rPr lang="el-GR" dirty="0" err="1"/>
              <a:t>ακόμα</a:t>
            </a:r>
            <a:r>
              <a:rPr lang="el-GR" dirty="0"/>
              <a:t> </a:t>
            </a:r>
            <a:r>
              <a:rPr lang="el-GR" dirty="0" err="1"/>
              <a:t>συκοφαντικη</a:t>
            </a:r>
            <a:r>
              <a:rPr lang="el-GR" dirty="0"/>
              <a:t>́ </a:t>
            </a:r>
            <a:r>
              <a:rPr lang="el-GR" dirty="0" err="1"/>
              <a:t>στάση</a:t>
            </a:r>
            <a:r>
              <a:rPr lang="el-GR" dirty="0"/>
              <a:t> τους για </a:t>
            </a:r>
            <a:r>
              <a:rPr lang="el-GR" dirty="0" err="1"/>
              <a:t>άλλους</a:t>
            </a:r>
            <a:r>
              <a:rPr lang="el-GR" dirty="0"/>
              <a:t> </a:t>
            </a:r>
          </a:p>
          <a:p>
            <a:pPr>
              <a:spcAft>
                <a:spcPts val="600"/>
              </a:spcAft>
            </a:pPr>
            <a:r>
              <a:rPr lang="el-GR" dirty="0" err="1"/>
              <a:t>συναδέλφους</a:t>
            </a:r>
            <a:r>
              <a:rPr lang="el-GR" dirty="0"/>
              <a:t> τους προς τον </a:t>
            </a:r>
            <a:r>
              <a:rPr lang="el-GR" dirty="0" err="1"/>
              <a:t>διευθυντη</a:t>
            </a:r>
            <a:r>
              <a:rPr lang="el-GR" dirty="0"/>
              <a:t>́. </a:t>
            </a:r>
          </a:p>
          <a:p>
            <a:pPr>
              <a:spcAft>
                <a:spcPts val="600"/>
              </a:spcAft>
            </a:pPr>
            <a:r>
              <a:rPr lang="el-GR" b="1" dirty="0"/>
              <a:t>Ποιες </a:t>
            </a:r>
            <a:r>
              <a:rPr lang="el-GR" b="1" dirty="0" err="1"/>
              <a:t>επιδράσεις</a:t>
            </a:r>
            <a:r>
              <a:rPr lang="el-GR" b="1" dirty="0"/>
              <a:t> </a:t>
            </a:r>
            <a:r>
              <a:rPr lang="el-GR" b="1" dirty="0" err="1"/>
              <a:t>μπορει</a:t>
            </a:r>
            <a:r>
              <a:rPr lang="el-GR" b="1" dirty="0"/>
              <a:t>́ να </a:t>
            </a:r>
            <a:r>
              <a:rPr lang="el-GR" b="1" dirty="0" err="1"/>
              <a:t>έχει</a:t>
            </a:r>
            <a:r>
              <a:rPr lang="el-GR" b="1" dirty="0"/>
              <a:t> η </a:t>
            </a:r>
            <a:r>
              <a:rPr lang="el-GR" b="1" dirty="0" err="1"/>
              <a:t>συμπεριφορα</a:t>
            </a:r>
            <a:r>
              <a:rPr lang="el-GR" b="1" dirty="0"/>
              <a:t>́ των εργαζομένων στον </a:t>
            </a:r>
            <a:r>
              <a:rPr lang="el-GR" b="1" dirty="0" err="1"/>
              <a:t>οργανισμο</a:t>
            </a:r>
            <a:r>
              <a:rPr lang="el-GR" b="1" dirty="0"/>
              <a:t>́; </a:t>
            </a:r>
            <a:endParaRPr lang="en-US" b="1" dirty="0"/>
          </a:p>
          <a:p>
            <a:pPr>
              <a:spcAft>
                <a:spcPts val="600"/>
              </a:spcAft>
            </a:pPr>
            <a:endParaRPr lang="en-US" b="1" dirty="0"/>
          </a:p>
          <a:p>
            <a:pPr>
              <a:spcAft>
                <a:spcPts val="600"/>
              </a:spcAft>
            </a:pPr>
            <a:endParaRPr lang="en-US" b="1" dirty="0"/>
          </a:p>
          <a:p>
            <a:pPr>
              <a:spcAft>
                <a:spcPts val="600"/>
              </a:spcAft>
            </a:pPr>
            <a:endParaRPr lang="el-GR" dirty="0"/>
          </a:p>
        </p:txBody>
      </p:sp>
    </p:spTree>
    <p:extLst>
      <p:ext uri="{BB962C8B-B14F-4D97-AF65-F5344CB8AC3E}">
        <p14:creationId xmlns:p14="http://schemas.microsoft.com/office/powerpoint/2010/main" val="3192658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572</TotalTime>
  <Words>839</Words>
  <Application>Microsoft Macintosh PowerPoint</Application>
  <PresentationFormat>Προβολή στην οθόνη (4:3)</PresentationFormat>
  <Paragraphs>101</Paragraphs>
  <Slides>13</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13</vt:i4>
      </vt:variant>
    </vt:vector>
  </HeadingPairs>
  <TitlesOfParts>
    <vt:vector size="19" baseType="lpstr">
      <vt:lpstr>Arial</vt:lpstr>
      <vt:lpstr>Arial Black</vt:lpstr>
      <vt:lpstr>Calibri</vt:lpstr>
      <vt:lpstr>Impact</vt:lpstr>
      <vt:lpstr>Tahoma</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Ανεπαρκής Ηγεσία </vt:lpstr>
      <vt:lpstr>Παρουσίαση του PowerPoint</vt:lpstr>
      <vt:lpstr>Αλλαγή Διοίκησης</vt:lpstr>
      <vt:lpstr>Παρουσίαση του PowerPoint</vt:lpstr>
      <vt:lpstr>Αλλαγή στάσης</vt:lpstr>
      <vt:lpstr>Συνέπειες</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Fotini</dc:creator>
  <cp:lastModifiedBy>Εκπαιδευτής Εκπαιδευτικών ΔΥΠΑ</cp:lastModifiedBy>
  <cp:revision>39</cp:revision>
  <dcterms:created xsi:type="dcterms:W3CDTF">2019-09-12T10:03:17Z</dcterms:created>
  <dcterms:modified xsi:type="dcterms:W3CDTF">2025-10-10T08:36:09Z</dcterms:modified>
</cp:coreProperties>
</file>