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8" r:id="rId3"/>
    <p:sldId id="259" r:id="rId4"/>
    <p:sldId id="262" r:id="rId5"/>
    <p:sldId id="261" r:id="rId6"/>
    <p:sldId id="263" r:id="rId7"/>
    <p:sldId id="274" r:id="rId8"/>
    <p:sldId id="264" r:id="rId9"/>
    <p:sldId id="260" r:id="rId10"/>
    <p:sldId id="266" r:id="rId11"/>
    <p:sldId id="270" r:id="rId12"/>
    <p:sldId id="271" r:id="rId13"/>
    <p:sldId id="265" r:id="rId14"/>
    <p:sldId id="273" r:id="rId15"/>
    <p:sldId id="267" r:id="rId16"/>
    <p:sldId id="268" r:id="rId17"/>
    <p:sldId id="269" r:id="rId18"/>
    <p:sldId id="257" r:id="rId1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50021"/>
    <a:srgbClr val="660033"/>
    <a:srgbClr val="FFFF66"/>
    <a:srgbClr val="990099"/>
    <a:srgbClr val="CC0000"/>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5" autoAdjust="0"/>
    <p:restoredTop sz="94660"/>
  </p:normalViewPr>
  <p:slideViewPr>
    <p:cSldViewPr>
      <p:cViewPr>
        <p:scale>
          <a:sx n="73" d="100"/>
          <a:sy n="73" d="100"/>
        </p:scale>
        <p:origin x="-1320"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extLst>
            </p:spPr>
            <p:txBody>
              <a:bodyPr/>
              <a:lstStyle/>
              <a:p>
                <a:pPr>
                  <a:defRPr/>
                </a:pPr>
                <a:endParaRPr lang="el-G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extLst>
            </p:spPr>
            <p:txBody>
              <a:bodyPr/>
              <a:lstStyle/>
              <a:p>
                <a:pPr>
                  <a:defRPr/>
                </a:pPr>
                <a:endParaRPr lang="el-G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extLst>
            </p:spPr>
            <p:txBody>
              <a:bodyPr/>
              <a:lstStyle/>
              <a:p>
                <a:pPr>
                  <a:defRPr/>
                </a:pPr>
                <a:endParaRPr lang="el-G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l-G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extLst>
            </p:spPr>
            <p:txBody>
              <a:bodyPr/>
              <a:lstStyle/>
              <a:p>
                <a:pPr>
                  <a:defRPr/>
                </a:pPr>
                <a:endParaRPr lang="el-G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a:defRPr/>
              </a:pPr>
              <a:endParaRPr lang="el-G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l-GR" noProof="0" smtClean="0"/>
              <a:t>Κάντε κλικ για να επεξεργαστείτε τον τίτλο</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noProof="0" smtClean="0"/>
              <a:t>Κάντε κλικ για να επεξεργαστείτε τον υπότιτλο του υποδείγματος</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8233B9E6-B02D-4A14-8BFB-101D145CDA2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AB30C539-85AB-4B2E-A815-2CB05ABD59CA}"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606DE2B2-B7BE-41BF-B0D8-5E7A484EAA25}"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57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422A81C7-2814-4309-8632-FBAC8B2ED56A}"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57200" y="1600200"/>
            <a:ext cx="4038600" cy="45259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quarter" idx="2"/>
          </p:nvPr>
        </p:nvSpPr>
        <p:spPr>
          <a:xfrm>
            <a:off x="4648200" y="1600200"/>
            <a:ext cx="4038600" cy="21859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περιεχομένου 4"/>
          <p:cNvSpPr>
            <a:spLocks noGrp="1"/>
          </p:cNvSpPr>
          <p:nvPr>
            <p:ph sz="quarter" idx="3"/>
          </p:nvPr>
        </p:nvSpPr>
        <p:spPr>
          <a:xfrm>
            <a:off x="4648200" y="3938588"/>
            <a:ext cx="4038600" cy="218757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2"/>
          <p:cNvSpPr>
            <a:spLocks noGrp="1" noChangeArrowheads="1"/>
          </p:cNvSpPr>
          <p:nvPr>
            <p:ph type="dt" sz="half" idx="10"/>
          </p:nvPr>
        </p:nvSpPr>
        <p:spPr>
          <a:ln/>
        </p:spPr>
        <p:txBody>
          <a:bodyPr/>
          <a:lstStyle>
            <a:lvl1pPr>
              <a:defRPr/>
            </a:lvl1pPr>
          </a:lstStyle>
          <a:p>
            <a:pPr>
              <a:defRPr/>
            </a:pPr>
            <a:endParaRPr lang="el-GR"/>
          </a:p>
        </p:txBody>
      </p:sp>
      <p:sp>
        <p:nvSpPr>
          <p:cNvPr id="7" name="Rectangle 3"/>
          <p:cNvSpPr>
            <a:spLocks noGrp="1" noChangeArrowheads="1"/>
          </p:cNvSpPr>
          <p:nvPr>
            <p:ph type="sldNum" sz="quarter" idx="11"/>
          </p:nvPr>
        </p:nvSpPr>
        <p:spPr>
          <a:ln/>
        </p:spPr>
        <p:txBody>
          <a:bodyPr/>
          <a:lstStyle>
            <a:lvl1pPr>
              <a:defRPr/>
            </a:lvl1pPr>
          </a:lstStyle>
          <a:p>
            <a:pPr>
              <a:defRPr/>
            </a:pPr>
            <a:fld id="{310312AA-7A95-4AE0-A4FA-A3ECB248624B}" type="slidenum">
              <a:rPr lang="el-GR"/>
              <a:pPr>
                <a:defRPr/>
              </a:pPr>
              <a:t>‹#›</a:t>
            </a:fld>
            <a:endParaRPr lang="el-GR"/>
          </a:p>
        </p:txBody>
      </p:sp>
      <p:sp>
        <p:nvSpPr>
          <p:cNvPr id="8"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E98F6F99-DF2D-4315-8DAC-57C74D800003}"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A581827A-0186-4F39-91C4-2A8F287BED0A}"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C6A9A9C1-A4CE-4D87-A0A4-49EDFE30D743}"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2"/>
          <p:cNvSpPr>
            <a:spLocks noGrp="1" noChangeArrowheads="1"/>
          </p:cNvSpPr>
          <p:nvPr>
            <p:ph type="dt" sz="half" idx="10"/>
          </p:nvPr>
        </p:nvSpPr>
        <p:spPr>
          <a:ln/>
        </p:spPr>
        <p:txBody>
          <a:bodyPr/>
          <a:lstStyle>
            <a:lvl1pPr>
              <a:defRPr/>
            </a:lvl1pPr>
          </a:lstStyle>
          <a:p>
            <a:pPr>
              <a:defRPr/>
            </a:pPr>
            <a:endParaRPr lang="el-GR"/>
          </a:p>
        </p:txBody>
      </p:sp>
      <p:sp>
        <p:nvSpPr>
          <p:cNvPr id="8" name="Rectangle 3"/>
          <p:cNvSpPr>
            <a:spLocks noGrp="1" noChangeArrowheads="1"/>
          </p:cNvSpPr>
          <p:nvPr>
            <p:ph type="sldNum" sz="quarter" idx="11"/>
          </p:nvPr>
        </p:nvSpPr>
        <p:spPr>
          <a:ln/>
        </p:spPr>
        <p:txBody>
          <a:bodyPr/>
          <a:lstStyle>
            <a:lvl1pPr>
              <a:defRPr/>
            </a:lvl1pPr>
          </a:lstStyle>
          <a:p>
            <a:pPr>
              <a:defRPr/>
            </a:pPr>
            <a:fld id="{C0E5495F-4743-48E2-9AE0-67B18CD5B1CA}" type="slidenum">
              <a:rPr lang="el-GR"/>
              <a:pPr>
                <a:defRPr/>
              </a:pPr>
              <a:t>‹#›</a:t>
            </a:fld>
            <a:endParaRPr lang="el-GR"/>
          </a:p>
        </p:txBody>
      </p:sp>
      <p:sp>
        <p:nvSpPr>
          <p:cNvPr id="9"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2"/>
          <p:cNvSpPr>
            <a:spLocks noGrp="1" noChangeArrowheads="1"/>
          </p:cNvSpPr>
          <p:nvPr>
            <p:ph type="dt" sz="half" idx="10"/>
          </p:nvPr>
        </p:nvSpPr>
        <p:spPr>
          <a:ln/>
        </p:spPr>
        <p:txBody>
          <a:bodyPr/>
          <a:lstStyle>
            <a:lvl1pPr>
              <a:defRPr/>
            </a:lvl1pPr>
          </a:lstStyle>
          <a:p>
            <a:pPr>
              <a:defRPr/>
            </a:pPr>
            <a:endParaRPr lang="el-GR"/>
          </a:p>
        </p:txBody>
      </p:sp>
      <p:sp>
        <p:nvSpPr>
          <p:cNvPr id="4" name="Rectangle 3"/>
          <p:cNvSpPr>
            <a:spLocks noGrp="1" noChangeArrowheads="1"/>
          </p:cNvSpPr>
          <p:nvPr>
            <p:ph type="sldNum" sz="quarter" idx="11"/>
          </p:nvPr>
        </p:nvSpPr>
        <p:spPr>
          <a:ln/>
        </p:spPr>
        <p:txBody>
          <a:bodyPr/>
          <a:lstStyle>
            <a:lvl1pPr>
              <a:defRPr/>
            </a:lvl1pPr>
          </a:lstStyle>
          <a:p>
            <a:pPr>
              <a:defRPr/>
            </a:pPr>
            <a:fld id="{9A54CF08-2E65-47A1-9E09-2F8CEFC6363E}" type="slidenum">
              <a:rPr lang="el-GR"/>
              <a:pPr>
                <a:defRPr/>
              </a:pPr>
              <a:t>‹#›</a:t>
            </a:fld>
            <a:endParaRPr lang="el-GR"/>
          </a:p>
        </p:txBody>
      </p:sp>
      <p:sp>
        <p:nvSpPr>
          <p:cNvPr id="5"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l-GR"/>
          </a:p>
        </p:txBody>
      </p:sp>
      <p:sp>
        <p:nvSpPr>
          <p:cNvPr id="3" name="Rectangle 3"/>
          <p:cNvSpPr>
            <a:spLocks noGrp="1" noChangeArrowheads="1"/>
          </p:cNvSpPr>
          <p:nvPr>
            <p:ph type="sldNum" sz="quarter" idx="11"/>
          </p:nvPr>
        </p:nvSpPr>
        <p:spPr>
          <a:ln/>
        </p:spPr>
        <p:txBody>
          <a:bodyPr/>
          <a:lstStyle>
            <a:lvl1pPr>
              <a:defRPr/>
            </a:lvl1pPr>
          </a:lstStyle>
          <a:p>
            <a:pPr>
              <a:defRPr/>
            </a:pPr>
            <a:fld id="{4C8A3D15-2EBE-4862-AE69-40B7FC60D565}" type="slidenum">
              <a:rPr lang="el-GR"/>
              <a:pPr>
                <a:defRPr/>
              </a:pPr>
              <a:t>‹#›</a:t>
            </a:fld>
            <a:endParaRPr lang="el-GR"/>
          </a:p>
        </p:txBody>
      </p:sp>
      <p:sp>
        <p:nvSpPr>
          <p:cNvPr id="4"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7F7DA50C-5382-4933-A764-B98B5A71CEFA}"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2D462B1C-421D-4941-A019-6E993386355C}"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l-GR"/>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FB8CB9D5-F3CE-4FB1-880D-99EE42D9F366}" type="slidenum">
              <a:rPr lang="el-GR"/>
              <a:pPr>
                <a:defRPr/>
              </a:pPr>
              <a:t>‹#›</a:t>
            </a:fld>
            <a:endParaRPr 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extLst>
            </p:spPr>
            <p:txBody>
              <a:bodyPr/>
              <a:lstStyle/>
              <a:p>
                <a:pPr>
                  <a:defRPr/>
                </a:pPr>
                <a:endParaRPr lang="el-GR"/>
              </a:p>
            </p:txBody>
          </p:sp>
          <p:sp>
            <p:nvSpPr>
              <p:cNvPr id="7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extLst>
            </p:spPr>
            <p:txBody>
              <a:bodyPr/>
              <a:lstStyle/>
              <a:p>
                <a:pPr>
                  <a:defRPr/>
                </a:pPr>
                <a:endParaRPr lang="el-GR"/>
              </a:p>
            </p:txBody>
          </p:sp>
          <p:sp>
            <p:nvSpPr>
              <p:cNvPr id="7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extLst>
            </p:spPr>
            <p:txBody>
              <a:bodyPr/>
              <a:lstStyle/>
              <a:p>
                <a:pPr>
                  <a:defRPr/>
                </a:pPr>
                <a:endParaRPr lang="el-G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l-GR"/>
              </a:p>
            </p:txBody>
          </p:sp>
          <p:sp>
            <p:nvSpPr>
              <p:cNvPr id="7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extLst>
            </p:spPr>
            <p:txBody>
              <a:bodyPr/>
              <a:lstStyle/>
              <a:p>
                <a:pPr>
                  <a:defRPr/>
                </a:pPr>
                <a:endParaRPr lang="el-GR"/>
              </a:p>
            </p:txBody>
          </p:sp>
        </p:grpSp>
        <p:sp>
          <p:nvSpPr>
            <p:cNvPr id="7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a:defRPr/>
              </a:pPr>
              <a:endParaRPr lang="el-GR"/>
            </a:p>
          </p:txBody>
        </p:sp>
        <p:sp>
          <p:nvSpPr>
            <p:cNvPr id="1034"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defRPr sz="1200">
                <a:latin typeface="Arial" pitchFamily="34" charset="0"/>
              </a:defRPr>
            </a:lvl1pPr>
          </a:lstStyle>
          <a:p>
            <a:pPr>
              <a:defRPr/>
            </a:pPr>
            <a:endParaRPr lang="el-GR"/>
          </a:p>
        </p:txBody>
      </p:sp>
      <p:sp>
        <p:nvSpPr>
          <p:cNvPr id="718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720"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549275"/>
            <a:ext cx="8458200" cy="1920875"/>
          </a:xfrm>
        </p:spPr>
        <p:txBody>
          <a:bodyPr/>
          <a:lstStyle/>
          <a:p>
            <a:pPr eaLnBrk="1" hangingPunct="1">
              <a:defRPr/>
            </a:pPr>
            <a:r>
              <a:rPr lang="el-GR" sz="3200" smtClean="0">
                <a:latin typeface="Arial" pitchFamily="34" charset="0"/>
              </a:rPr>
              <a:t>ΕΦΑΡΜΟΓΗ ΠΡΟΓΡΑΜΜΑΤΟΣ ΚΥΚΛΟΦΟΡΙΑΚΗΣ ΑΓΩΓΗΣ ΣΕ ΕΝΗΛΙΚΕΣ ΜΕ ΕΛΑΦΡΑ ΝΟΗΤΙΚΗ ΚΑΘΥΣΤΕΡΗΣΗ </a:t>
            </a:r>
          </a:p>
        </p:txBody>
      </p:sp>
      <p:sp>
        <p:nvSpPr>
          <p:cNvPr id="2051" name="Rectangle 3"/>
          <p:cNvSpPr>
            <a:spLocks noGrp="1" noChangeArrowheads="1"/>
          </p:cNvSpPr>
          <p:nvPr>
            <p:ph type="subTitle" idx="1"/>
          </p:nvPr>
        </p:nvSpPr>
        <p:spPr>
          <a:xfrm>
            <a:off x="196850" y="4391025"/>
            <a:ext cx="8947150" cy="2466975"/>
          </a:xfrm>
        </p:spPr>
        <p:txBody>
          <a:bodyPr/>
          <a:lstStyle/>
          <a:p>
            <a:pPr eaLnBrk="1" hangingPunct="1">
              <a:lnSpc>
                <a:spcPct val="80000"/>
              </a:lnSpc>
              <a:defRPr/>
            </a:pPr>
            <a:endParaRPr lang="en-US" sz="1600" b="1" dirty="0" smtClean="0">
              <a:solidFill>
                <a:schemeClr val="folHlink"/>
              </a:solidFill>
              <a:latin typeface="Arial" pitchFamily="34" charset="0"/>
            </a:endParaRPr>
          </a:p>
          <a:p>
            <a:pPr eaLnBrk="1" hangingPunct="1">
              <a:lnSpc>
                <a:spcPct val="80000"/>
              </a:lnSpc>
              <a:defRPr/>
            </a:pPr>
            <a:r>
              <a:rPr lang="en-GB" b="1" dirty="0" err="1" smtClean="0">
                <a:solidFill>
                  <a:srgbClr val="A50021"/>
                </a:solidFill>
              </a:rPr>
              <a:t>alevriadoua</a:t>
            </a:r>
            <a:r>
              <a:rPr lang="el-GR" b="1" dirty="0" smtClean="0">
                <a:solidFill>
                  <a:srgbClr val="A50021"/>
                </a:solidFill>
              </a:rPr>
              <a:t>@</a:t>
            </a:r>
            <a:r>
              <a:rPr lang="en-GB" b="1" dirty="0" err="1" smtClean="0">
                <a:solidFill>
                  <a:srgbClr val="A50021"/>
                </a:solidFill>
              </a:rPr>
              <a:t>gmail</a:t>
            </a:r>
            <a:r>
              <a:rPr lang="el-GR" b="1" dirty="0" smtClean="0">
                <a:solidFill>
                  <a:srgbClr val="A50021"/>
                </a:solidFill>
              </a:rPr>
              <a:t>.</a:t>
            </a:r>
            <a:r>
              <a:rPr lang="en-GB" b="1" dirty="0" smtClean="0">
                <a:solidFill>
                  <a:srgbClr val="A50021"/>
                </a:solidFill>
              </a:rPr>
              <a:t>com</a:t>
            </a:r>
            <a:endParaRPr lang="el-GR" b="1" dirty="0" smtClean="0">
              <a:solidFill>
                <a:srgbClr val="A50021"/>
              </a:solidFill>
            </a:endParaRPr>
          </a:p>
        </p:txBody>
      </p:sp>
      <p:pic>
        <p:nvPicPr>
          <p:cNvPr id="2053" name="Picture 5" descr="MCj02903870000[1]"/>
          <p:cNvPicPr>
            <a:picLocks noChangeAspect="1" noChangeArrowheads="1"/>
          </p:cNvPicPr>
          <p:nvPr/>
        </p:nvPicPr>
        <p:blipFill>
          <a:blip r:embed="rId2"/>
          <a:srcRect/>
          <a:stretch>
            <a:fillRect/>
          </a:stretch>
        </p:blipFill>
        <p:spPr bwMode="auto">
          <a:xfrm>
            <a:off x="3635375" y="2205038"/>
            <a:ext cx="1898650" cy="2081212"/>
          </a:xfrm>
          <a:prstGeom prst="rect">
            <a:avLst/>
          </a:prstGeom>
          <a:noFill/>
          <a:ln w="9525">
            <a:noFill/>
            <a:miter lim="800000"/>
            <a:headEnd/>
            <a:tailEnd/>
          </a:ln>
        </p:spPr>
      </p:pic>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p:cTn id="13"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051">
                                            <p:txEl>
                                              <p:pRg st="1" end="1"/>
                                            </p:txEl>
                                          </p:spTgt>
                                        </p:tgtEl>
                                      </p:cBhvr>
                                    </p:animEffect>
                                  </p:childTnLst>
                                </p:cTn>
                              </p:par>
                            </p:childTnLst>
                          </p:cTn>
                        </p:par>
                        <p:par>
                          <p:cTn id="16" fill="hold" nodeType="afterGroup">
                            <p:stCondLst>
                              <p:cond delay="1000"/>
                            </p:stCondLst>
                            <p:childTnLst>
                              <p:par>
                                <p:cTn id="17" presetID="53" presetClass="entr" presetSubtype="0" fill="hold" nodeType="after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p:cTn id="19" dur="500" fill="hold"/>
                                        <p:tgtEl>
                                          <p:spTgt spid="2053"/>
                                        </p:tgtEl>
                                        <p:attrNameLst>
                                          <p:attrName>ppt_w</p:attrName>
                                        </p:attrNameLst>
                                      </p:cBhvr>
                                      <p:tavLst>
                                        <p:tav tm="0">
                                          <p:val>
                                            <p:fltVal val="0"/>
                                          </p:val>
                                        </p:tav>
                                        <p:tav tm="100000">
                                          <p:val>
                                            <p:strVal val="#ppt_w"/>
                                          </p:val>
                                        </p:tav>
                                      </p:tavLst>
                                    </p:anim>
                                    <p:anim calcmode="lin" valueType="num">
                                      <p:cBhvr>
                                        <p:cTn id="20" dur="500" fill="hold"/>
                                        <p:tgtEl>
                                          <p:spTgt spid="2053"/>
                                        </p:tgtEl>
                                        <p:attrNameLst>
                                          <p:attrName>ppt_h</p:attrName>
                                        </p:attrNameLst>
                                      </p:cBhvr>
                                      <p:tavLst>
                                        <p:tav tm="0">
                                          <p:val>
                                            <p:fltVal val="0"/>
                                          </p:val>
                                        </p:tav>
                                        <p:tav tm="100000">
                                          <p:val>
                                            <p:strVal val="#ppt_h"/>
                                          </p:val>
                                        </p:tav>
                                      </p:tavLst>
                                    </p:anim>
                                    <p:animEffect transition="in" filter="fade">
                                      <p:cBhvr>
                                        <p:cTn id="21"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l-GR" smtClean="0">
                <a:effectLst/>
                <a:latin typeface="Arial" charset="0"/>
              </a:rPr>
              <a:t>… ΜΕΘΟΔΟΛΟΓΙΑ …</a:t>
            </a:r>
          </a:p>
        </p:txBody>
      </p:sp>
      <p:sp>
        <p:nvSpPr>
          <p:cNvPr id="25603" name="Rectangle 3"/>
          <p:cNvSpPr>
            <a:spLocks noGrp="1" noChangeArrowheads="1"/>
          </p:cNvSpPr>
          <p:nvPr>
            <p:ph type="body" sz="half" idx="1"/>
          </p:nvPr>
        </p:nvSpPr>
        <p:spPr>
          <a:xfrm>
            <a:off x="457200" y="1916113"/>
            <a:ext cx="7931150" cy="4210050"/>
          </a:xfrm>
        </p:spPr>
        <p:txBody>
          <a:bodyPr/>
          <a:lstStyle/>
          <a:p>
            <a:pPr eaLnBrk="1" hangingPunct="1"/>
            <a:r>
              <a:rPr lang="el-GR" sz="2800" b="1" smtClean="0">
                <a:effectLst/>
                <a:latin typeface="Arial" charset="0"/>
              </a:rPr>
              <a:t>Παρέμβαση η οποία περιλαμβάνει τις </a:t>
            </a:r>
            <a:br>
              <a:rPr lang="el-GR" sz="2800" b="1" smtClean="0">
                <a:effectLst/>
                <a:latin typeface="Arial" charset="0"/>
              </a:rPr>
            </a:br>
            <a:r>
              <a:rPr lang="el-GR" sz="2800" b="1" smtClean="0">
                <a:effectLst/>
                <a:latin typeface="Arial" charset="0"/>
              </a:rPr>
              <a:t>εξής δραστηριότητες: </a:t>
            </a:r>
          </a:p>
          <a:p>
            <a:pPr lvl="1" eaLnBrk="1" hangingPunct="1"/>
            <a:r>
              <a:rPr lang="el-GR" sz="2400" b="1" smtClean="0">
                <a:effectLst/>
                <a:latin typeface="Arial" charset="0"/>
              </a:rPr>
              <a:t>ασκήσεις αναγνώρισης σημάτων, παιχνίδια με μεταφορικά μέσα, παιχνίδια σωστής κυκλοφοριακής συμπεριφοράς στον υπολογιστή, παιχνίδια σε μακέτα, επιτραπέζια παιχνίδια με θέμα την κυκλοφορία πεζών με ασφάλεια και τέλος δράση σε πραγματικές κυκλοφοριακές συνθήκες (πάρκο κυκλοφοριακής αγωγής) (Πίνακας 2). </a:t>
            </a:r>
            <a:endParaRPr lang="el-GR" sz="2400" b="1" i="1" smtClean="0">
              <a:effectLst/>
              <a:latin typeface="Arial" charset="0"/>
            </a:endParaRPr>
          </a:p>
        </p:txBody>
      </p:sp>
      <p:pic>
        <p:nvPicPr>
          <p:cNvPr id="25604" name="Picture 4" descr="MCj00890840000[1]"/>
          <p:cNvPicPr>
            <a:picLocks noChangeAspect="1" noChangeArrowheads="1"/>
          </p:cNvPicPr>
          <p:nvPr>
            <p:ph sz="half" idx="2"/>
          </p:nvPr>
        </p:nvPicPr>
        <p:blipFill>
          <a:blip r:embed="rId2"/>
          <a:srcRect/>
          <a:stretch>
            <a:fillRect/>
          </a:stretch>
        </p:blipFill>
        <p:spPr>
          <a:xfrm>
            <a:off x="7524750" y="549275"/>
            <a:ext cx="1463675" cy="1804988"/>
          </a:xfrm>
          <a:noFill/>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trips(downRight)">
                                      <p:cBhvr>
                                        <p:cTn id="7" dur="500"/>
                                        <p:tgtEl>
                                          <p:spTgt spid="2560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strips(downRight)">
                                      <p:cBhvr>
                                        <p:cTn id="11" dur="500"/>
                                        <p:tgtEl>
                                          <p:spTgt spid="25603">
                                            <p:txEl>
                                              <p:pRg st="0" end="0"/>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5" dur="500"/>
                                        <p:tgtEl>
                                          <p:spTgt spid="25603">
                                            <p:txEl>
                                              <p:pRg st="1" end="1"/>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25604"/>
                                        </p:tgtEl>
                                        <p:attrNameLst>
                                          <p:attrName>style.visibility</p:attrName>
                                        </p:attrNameLst>
                                      </p:cBhvr>
                                      <p:to>
                                        <p:strVal val="visible"/>
                                      </p:to>
                                    </p:set>
                                    <p:animEffect transition="in" filter="strips(downRight)">
                                      <p:cBhvr>
                                        <p:cTn id="19"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992" name="Group 152"/>
          <p:cNvGraphicFramePr>
            <a:graphicFrameLocks noGrp="1"/>
          </p:cNvGraphicFramePr>
          <p:nvPr/>
        </p:nvGraphicFramePr>
        <p:xfrm>
          <a:off x="287338" y="765175"/>
          <a:ext cx="8856662" cy="6065838"/>
        </p:xfrm>
        <a:graphic>
          <a:graphicData uri="http://schemas.openxmlformats.org/drawingml/2006/table">
            <a:tbl>
              <a:tblPr/>
              <a:tblGrid>
                <a:gridCol w="1185862"/>
                <a:gridCol w="2051050"/>
                <a:gridCol w="5619750"/>
              </a:tblGrid>
              <a:tr h="6705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sng" strike="noStrike" cap="none" normalizeH="0" baseline="0" smtClean="0">
                          <a:ln>
                            <a:noFill/>
                          </a:ln>
                          <a:solidFill>
                            <a:schemeClr val="tx1"/>
                          </a:solidFill>
                          <a:effectLst/>
                          <a:latin typeface="Times New Roman" pitchFamily="18" charset="0"/>
                          <a:cs typeface="Times New Roman" pitchFamily="18" charset="0"/>
                        </a:rPr>
                        <a:t>Γενική ενότητα </a:t>
                      </a:r>
                      <a:endParaRPr kumimoji="0" lang="el-GR" sz="20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sng" strike="noStrike" cap="none" normalizeH="0" baseline="0" smtClean="0">
                          <a:ln>
                            <a:noFill/>
                          </a:ln>
                          <a:solidFill>
                            <a:schemeClr val="tx1"/>
                          </a:solidFill>
                          <a:effectLst/>
                          <a:latin typeface="Times New Roman" pitchFamily="18" charset="0"/>
                          <a:cs typeface="Times New Roman" pitchFamily="18" charset="0"/>
                        </a:rPr>
                        <a:t>ΔΙΔΑΚΤΙΚΟΙ ΣΤΟΧΟΙ</a:t>
                      </a:r>
                      <a:endParaRPr kumimoji="0" lang="el-GR"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Ο καταρτιζόμενος πρέπει να είναι σε θέση να: </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400" b="1" i="0" u="sng"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1" i="0" u="sng" strike="noStrike" cap="none" normalizeH="0" baseline="0" smtClean="0">
                          <a:ln>
                            <a:noFill/>
                          </a:ln>
                          <a:solidFill>
                            <a:schemeClr val="tx1"/>
                          </a:solidFill>
                          <a:effectLst/>
                          <a:latin typeface="Times New Roman" pitchFamily="18" charset="0"/>
                          <a:cs typeface="Times New Roman" pitchFamily="18" charset="0"/>
                        </a:rPr>
                        <a:t>ΔΡΑΣΤΗΡΙΟΤΗΤΕΣ</a:t>
                      </a:r>
                      <a:endParaRPr kumimoji="0" lang="el-GR" sz="24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24">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Times New Roman" pitchFamily="18" charset="0"/>
                          <a:cs typeface="Times New Roman" pitchFamily="18" charset="0"/>
                        </a:rPr>
                        <a:t>Επικοινωνία</a:t>
                      </a: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1. Αναγνωρίζει τα σχήματα</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Σε ομάδες 2 ατόμων ζητείται να αναγνωρίσουν τα βασικά σχήματα από εικόνες, βιβλία, κάρτες κ.λ.π. Εξατομικευμένα συμπληρώνουν σχετικό φύλλο εργασίας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4">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2.Να αναγνωρίζει τα χρώματα (κόκκινο, κίτρινο, γαλάζιο)</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Σε ομάδες 2 ατόμων ζητείται να αναγνωρίσουν τα χρώματα από εικόνες, βιβλία, πραγματικά αντικείμενα. </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003">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3. Να αναγνωρίζει τις πινακίδες από το σχήμα τους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Συμπληρώνεται σχετικό φύλλο εργασίας από τον κάθε μαθητή και ζητείται η κατάταξη των πινακίδων ανάλογα με το σχήμα τους  αλλά και το χρώμα τους στις παραπάνω κατηγορίες. Σε φύλλα εργασίας, όπου υπάρχει μόνο το πλαίσιο με διακεκομμένες γραμμές, χρωματίζουν και κατασκευάζουν μόνοι τους πινακίδες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8782">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4. Να αναγνωρίζει τις πινακίδες από το χρώμα τους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Παρουσιάζονται στις ομάδες, σε φύλλα εργασίας, σε πινακίδες σε μικρογραφία τα σήματα κυκλοφορίας ομαδοποιημένα :πινακίδες αναγγελίας κινδύνου με τριγωνικό σχήμα, κόκκινο πλαίσιο και κίτρινο εσωτερικό υπόστρωμα, ρυθμιστικές με κυκλικό σχήμα, κόκκινο πλαίσιο και λευκό εσωτερικό υπόστρωμα και πληροφοριακές με ορθογώνιο σχήμα, χρώματος μπλε. Εξατομικευμένα συμπληρώνουν το σχετικό φύλλο εργασίας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003">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5.Να αναγνωρίζει το φωτεινό σηματοδότη</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Παρουσιάζεται στον ηλ. υπολογιστή σχετικό παιχνίδι. Δίνεται επιτραπέζιο παιχνίδι στο οποίο υπάρχουν: δρόμος, αυτοκίνητο, πεζοί-κούκλες, και τρεις φωτεινοί σηματοδότες. Ζητείται να επιλύσουν πραγματικά προβλήματα κυκλοφορίας και γίνεται δραματοποίηση</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4">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6. Να ξεχωρίζει τα: μπροστά, πίσω, δεξιά αριστερά</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Χρησιμοποιούνται αντικείμενα μέσα από το χώρο, καθώς και οι ίδιοι οι καταρτιζόμενοι, για παρόμοιες ασκήσεις. Προσανατολίζονται στις παραπάνω θέσεις, με αναφορά στο ίδιο τους το σώμα. Δίνονται ατομικά φύλλα εργασίας</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003">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7. Να προσανατολίζεται σωστά στο χώρο</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Παρουσιάζεται στον ηλεκτρονικό υπολογιστή σχετικό παιχνίδι. Δίνεται επιτραπέζιο παιχνίδι στο οποίο υπάρχουν: δρόμος αυτοκίνητο και κούκλα. Ο κάθε καταρτιζόμενος τοποθετεί την κούκλα σε 4 θέσεις: μπροστά, πίσω, δεξιά και αριστερά από το αυτοκίνητο</a:t>
                      </a:r>
                      <a:endParaRPr kumimoji="0" lang="el-GR" sz="1800" b="1" i="0" u="none" strike="noStrike" cap="none" normalizeH="0" baseline="0" smtClean="0">
                        <a:ln>
                          <a:noFill/>
                        </a:ln>
                        <a:solidFill>
                          <a:schemeClr val="tx1"/>
                        </a:solidFill>
                        <a:effectLst/>
                        <a:latin typeface="Arial"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985" name="Rectangle 145"/>
          <p:cNvSpPr>
            <a:spLocks noRot="1" noChangeArrowheads="1"/>
          </p:cNvSpPr>
          <p:nvPr/>
        </p:nvSpPr>
        <p:spPr bwMode="auto">
          <a:xfrm>
            <a:off x="457200" y="188913"/>
            <a:ext cx="8229600" cy="576262"/>
          </a:xfrm>
          <a:prstGeom prst="rect">
            <a:avLst/>
          </a:prstGeom>
          <a:noFill/>
          <a:ln w="9525">
            <a:noFill/>
            <a:miter lim="800000"/>
            <a:headEnd/>
            <a:tailEnd/>
          </a:ln>
        </p:spPr>
        <p:txBody>
          <a:bodyPr anchor="ctr"/>
          <a:lstStyle/>
          <a:p>
            <a:pPr algn="ctr"/>
            <a:r>
              <a:rPr lang="el-GR" sz="2400" b="1">
                <a:solidFill>
                  <a:schemeClr val="tx2"/>
                </a:solidFill>
                <a:latin typeface="Arial" charset="0"/>
              </a:rPr>
              <a:t>ΠΙΝΑΚΑΣ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5985"/>
                                        </p:tgtEl>
                                        <p:attrNameLst>
                                          <p:attrName>style.visibility</p:attrName>
                                        </p:attrNameLst>
                                      </p:cBhvr>
                                      <p:to>
                                        <p:strVal val="visible"/>
                                      </p:to>
                                    </p:set>
                                    <p:animEffect transition="in" filter="strips(downLeft)">
                                      <p:cBhvr>
                                        <p:cTn id="7" dur="500"/>
                                        <p:tgtEl>
                                          <p:spTgt spid="3598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5992"/>
                                        </p:tgtEl>
                                        <p:attrNameLst>
                                          <p:attrName>style.visibility</p:attrName>
                                        </p:attrNameLst>
                                      </p:cBhvr>
                                      <p:to>
                                        <p:strVal val="visible"/>
                                      </p:to>
                                    </p:set>
                                    <p:animEffect transition="in" filter="strips(downLeft)">
                                      <p:cBhvr>
                                        <p:cTn id="11" dur="500"/>
                                        <p:tgtEl>
                                          <p:spTgt spid="35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90" name="Group 126"/>
          <p:cNvGraphicFramePr>
            <a:graphicFrameLocks noGrp="1"/>
          </p:cNvGraphicFramePr>
          <p:nvPr/>
        </p:nvGraphicFramePr>
        <p:xfrm>
          <a:off x="250825" y="985838"/>
          <a:ext cx="8478838" cy="5121274"/>
        </p:xfrm>
        <a:graphic>
          <a:graphicData uri="http://schemas.openxmlformats.org/drawingml/2006/table">
            <a:tbl>
              <a:tblPr/>
              <a:tblGrid>
                <a:gridCol w="1157288"/>
                <a:gridCol w="1651000"/>
                <a:gridCol w="5670550"/>
              </a:tblGrid>
              <a:tr h="9449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sng" strike="noStrike" cap="none" normalizeH="0" baseline="0" smtClean="0">
                          <a:ln>
                            <a:noFill/>
                          </a:ln>
                          <a:solidFill>
                            <a:schemeClr val="tx1"/>
                          </a:solidFill>
                          <a:effectLst/>
                          <a:latin typeface="Times New Roman" pitchFamily="18" charset="0"/>
                          <a:cs typeface="Times New Roman" pitchFamily="18" charset="0"/>
                        </a:rPr>
                        <a:t>Γενικές ενότητες </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l-GR" sz="1400" b="1" i="0" u="sng" strike="noStrike" cap="none" normalizeH="0" baseline="0" smtClean="0">
                          <a:ln>
                            <a:noFill/>
                          </a:ln>
                          <a:solidFill>
                            <a:schemeClr val="tx1"/>
                          </a:solidFill>
                          <a:effectLst/>
                          <a:latin typeface="Times New Roman" pitchFamily="18" charset="0"/>
                          <a:cs typeface="Times New Roman" pitchFamily="18" charset="0"/>
                        </a:rPr>
                        <a:t>ΔΙΔΑΚΤΙΚΟΙ ΣΤΟΧΟΙ</a:t>
                      </a: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el-GR" sz="1400" b="1" i="0" u="none" strike="noStrike" cap="none" normalizeH="0" baseline="0" smtClean="0">
                          <a:ln>
                            <a:noFill/>
                          </a:ln>
                          <a:solidFill>
                            <a:schemeClr val="tx1"/>
                          </a:solidFill>
                          <a:effectLst/>
                          <a:latin typeface="Times New Roman" pitchFamily="18" charset="0"/>
                          <a:cs typeface="Times New Roman" pitchFamily="18" charset="0"/>
                        </a:rPr>
                        <a:t>Ο καταρτιζόμενος να είναι σε θέση:</a:t>
                      </a:r>
                      <a:endParaRPr kumimoji="0" lang="el-GR" sz="20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l-GR" sz="1400" b="1" i="0" u="sng"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l-GR" sz="1600" b="1" i="0" u="sng" strike="noStrike" cap="none" normalizeH="0" baseline="0" smtClean="0">
                          <a:ln>
                            <a:noFill/>
                          </a:ln>
                          <a:solidFill>
                            <a:schemeClr val="tx1"/>
                          </a:solidFill>
                          <a:effectLst/>
                          <a:latin typeface="Times New Roman" pitchFamily="18" charset="0"/>
                          <a:cs typeface="Times New Roman" pitchFamily="18" charset="0"/>
                        </a:rPr>
                        <a:t>ΔΡΑΣΤΗΡΙΟΤΗΤΕΣ</a:t>
                      </a:r>
                      <a:endParaRPr kumimoji="0" lang="el-GR" sz="24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886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Υπευθυνότητα </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1.Να ξεχωρίζει τα ασφαλή σημεία διέλευσης από τα επικίνδυνα και να επιλέγει σημεία ασφαλούς διέλευσης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Σε μακέτα τοποθετούνται αυτοκίνητα και κούκλες – άνθρωποι. Ο κάθε καταρτιζόμενος πρέπει να εκτελέσει 10 αναγνωριστικές ενέργειες, 5 απολύτως ασφαλείς και 5 επικίνδυνες. Επίσης πρέπει να δημιουργήσει 4 επιλογές ασφαλούς διαδρομής. </a:t>
                      </a:r>
                      <a:endParaRPr kumimoji="0" lang="el-GR" sz="1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0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l-GR"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2. Να δημιουργήσει ασφαλείς διαδρομές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 Δημιουργήθηκε ένα κυκλοφοριακό περιβάλλον με αυτοκόλλητες εικόνες από δρόμο, αυτοκίνητα, διασταύρωση, από πλαστικοποιημένο χαρτί. Η κάθε ομάδα (2 ατόμων) γνώριζε από την αρχή ότι θα πρέπει να επιλέξει μια ασφαλή διαδρομή για τον προορισμό που ορίσθηκε κοινός για όλες τις ομάδες.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l-GR"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3. Να δημιουργήσει σωστές χρονικές ακολουθίες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Τοποθέτηση εικόνων στη σειρά με τη σωστή χρονική ακολουθία</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596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l-GR"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4. Να αναγνωρίσει τον κίνδυνο που οφείλεται σε απροσεξία του πεζού και να προτείνει λύσεις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Χορηγούνται 6 φύλλα εργασίας που απεικονίζουν κυκλοφοριακό περιβάλλον  σε διάφορες καταστάσεις</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l-GR"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5. Να ψυχαγωγηθεί με παράλληλη άσκηση</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l-GR" sz="1200" b="1" i="0" u="none" strike="noStrike" cap="none" normalizeH="0" baseline="0" smtClean="0">
                          <a:ln>
                            <a:noFill/>
                          </a:ln>
                          <a:solidFill>
                            <a:schemeClr val="tx1"/>
                          </a:solidFill>
                          <a:effectLst/>
                          <a:latin typeface="Times New Roman" pitchFamily="18" charset="0"/>
                          <a:cs typeface="Times New Roman" pitchFamily="18" charset="0"/>
                        </a:rPr>
                        <a:t>Ομαδικά επιτραπέζια παιχνίδια (ομάδα 2 ατόμων), για εξάσκηση στην αποκτηθείσα γνώση της οδικής συμπεριφοράς του πεζού</a:t>
                      </a:r>
                      <a:endParaRPr kumimoji="0" lang="el-GR" sz="1800" b="1"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983" name="Rectangle 119"/>
          <p:cNvSpPr>
            <a:spLocks noChangeArrowheads="1"/>
          </p:cNvSpPr>
          <p:nvPr/>
        </p:nvSpPr>
        <p:spPr bwMode="auto">
          <a:xfrm>
            <a:off x="0" y="6256338"/>
            <a:ext cx="9144000" cy="0"/>
          </a:xfrm>
          <a:prstGeom prst="rect">
            <a:avLst/>
          </a:prstGeom>
          <a:noFill/>
          <a:ln w="9525">
            <a:noFill/>
            <a:miter lim="800000"/>
            <a:headEnd/>
            <a:tailEnd/>
          </a:ln>
        </p:spPr>
        <p:txBody>
          <a:bodyPr wrap="none" anchor="ctr">
            <a:spAutoFit/>
          </a:bodyPr>
          <a:lstStyle/>
          <a:p>
            <a:pPr>
              <a:tabLst>
                <a:tab pos="90488" algn="l"/>
              </a:tabLst>
            </a:pPr>
            <a:endParaRPr lang="el-GR">
              <a:latin typeface="Arial" charset="0"/>
            </a:endParaRPr>
          </a:p>
        </p:txBody>
      </p:sp>
      <p:sp>
        <p:nvSpPr>
          <p:cNvPr id="36991" name="Rectangle 127"/>
          <p:cNvSpPr>
            <a:spLocks noRot="1" noChangeArrowheads="1"/>
          </p:cNvSpPr>
          <p:nvPr/>
        </p:nvSpPr>
        <p:spPr bwMode="auto">
          <a:xfrm>
            <a:off x="457200" y="188913"/>
            <a:ext cx="8229600" cy="576262"/>
          </a:xfrm>
          <a:prstGeom prst="rect">
            <a:avLst/>
          </a:prstGeom>
          <a:noFill/>
          <a:ln w="9525">
            <a:noFill/>
            <a:miter lim="800000"/>
            <a:headEnd/>
            <a:tailEnd/>
          </a:ln>
        </p:spPr>
        <p:txBody>
          <a:bodyPr anchor="ctr"/>
          <a:lstStyle/>
          <a:p>
            <a:pPr algn="ctr"/>
            <a:r>
              <a:rPr lang="el-GR" sz="2400" b="1">
                <a:solidFill>
                  <a:schemeClr val="tx2"/>
                </a:solidFill>
                <a:latin typeface="Arial" charset="0"/>
              </a:rPr>
              <a:t>ΠΙΝΑΚΑΣ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6991"/>
                                        </p:tgtEl>
                                        <p:attrNameLst>
                                          <p:attrName>style.visibility</p:attrName>
                                        </p:attrNameLst>
                                      </p:cBhvr>
                                      <p:to>
                                        <p:strVal val="visible"/>
                                      </p:to>
                                    </p:set>
                                    <p:animEffect transition="in" filter="strips(downLeft)">
                                      <p:cBhvr>
                                        <p:cTn id="7" dur="500"/>
                                        <p:tgtEl>
                                          <p:spTgt spid="36991"/>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6990"/>
                                        </p:tgtEl>
                                        <p:attrNameLst>
                                          <p:attrName>style.visibility</p:attrName>
                                        </p:attrNameLst>
                                      </p:cBhvr>
                                      <p:to>
                                        <p:strVal val="visible"/>
                                      </p:to>
                                    </p:set>
                                    <p:animEffect transition="in" filter="strips(downLeft)">
                                      <p:cBhvr>
                                        <p:cTn id="11" dur="500"/>
                                        <p:tgtEl>
                                          <p:spTgt spid="36990"/>
                                        </p:tgtEl>
                                      </p:cBhvr>
                                    </p:animEffect>
                                  </p:childTnLst>
                                </p:cTn>
                              </p:par>
                            </p:childTnLst>
                          </p:cTn>
                        </p:par>
                        <p:par>
                          <p:cTn id="12" fill="hold" nodeType="afterGroup">
                            <p:stCondLst>
                              <p:cond delay="1000"/>
                            </p:stCondLst>
                            <p:childTnLst>
                              <p:par>
                                <p:cTn id="13" presetID="18" presetClass="entr" presetSubtype="12" fill="hold" grpId="0" nodeType="afterEffect" nodePh="1">
                                  <p:stCondLst>
                                    <p:cond delay="0"/>
                                  </p:stCondLst>
                                  <p:endCondLst>
                                    <p:cond evt="begin" delay="0">
                                      <p:tn val="13"/>
                                    </p:cond>
                                  </p:endCondLst>
                                  <p:childTnLst>
                                    <p:set>
                                      <p:cBhvr>
                                        <p:cTn id="14" dur="1" fill="hold">
                                          <p:stCondLst>
                                            <p:cond delay="0"/>
                                          </p:stCondLst>
                                        </p:cTn>
                                        <p:tgtEl>
                                          <p:spTgt spid="36983"/>
                                        </p:tgtEl>
                                        <p:attrNameLst>
                                          <p:attrName>style.visibility</p:attrName>
                                        </p:attrNameLst>
                                      </p:cBhvr>
                                      <p:to>
                                        <p:strVal val="visible"/>
                                      </p:to>
                                    </p:set>
                                    <p:animEffect transition="in" filter="strips(downLeft)">
                                      <p:cBhvr>
                                        <p:cTn id="15" dur="500"/>
                                        <p:tgtEl>
                                          <p:spTgt spid="3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83" grpId="0"/>
      <p:bldP spid="3699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549275"/>
            <a:ext cx="8229600" cy="1143000"/>
          </a:xfrm>
        </p:spPr>
        <p:txBody>
          <a:bodyPr/>
          <a:lstStyle/>
          <a:p>
            <a:pPr eaLnBrk="1" hangingPunct="1"/>
            <a:r>
              <a:rPr lang="el-GR" smtClean="0">
                <a:effectLst/>
                <a:latin typeface="Arial" charset="0"/>
              </a:rPr>
              <a:t>… ΜΕΘΟΔΟΛΟΓΙΑ</a:t>
            </a:r>
          </a:p>
        </p:txBody>
      </p:sp>
      <p:sp>
        <p:nvSpPr>
          <p:cNvPr id="24579" name="Rectangle 3"/>
          <p:cNvSpPr>
            <a:spLocks noGrp="1" noChangeArrowheads="1"/>
          </p:cNvSpPr>
          <p:nvPr>
            <p:ph type="body" sz="half" idx="1"/>
          </p:nvPr>
        </p:nvSpPr>
        <p:spPr>
          <a:xfrm>
            <a:off x="457200" y="1989138"/>
            <a:ext cx="7427913" cy="4137025"/>
          </a:xfrm>
        </p:spPr>
        <p:txBody>
          <a:bodyPr/>
          <a:lstStyle/>
          <a:p>
            <a:pPr eaLnBrk="1" hangingPunct="1"/>
            <a:r>
              <a:rPr lang="el-GR" sz="2400" b="1" smtClean="0">
                <a:effectLst/>
                <a:latin typeface="Arial" charset="0"/>
              </a:rPr>
              <a:t>Επαναξιολόγηση. </a:t>
            </a:r>
          </a:p>
          <a:p>
            <a:pPr lvl="1" eaLnBrk="1" hangingPunct="1"/>
            <a:r>
              <a:rPr lang="el-GR" sz="2000" b="1" smtClean="0">
                <a:effectLst/>
                <a:latin typeface="Arial" charset="0"/>
              </a:rPr>
              <a:t>Αποτελείται από ασκήσεις αναγνώρισης σημάτων και ασκήσεις που επιζητούσαν τη χρήση στρατηγικών για την επίλυση προβλημάτων ως προς την κυκλοφορία πεζού και επιβάτη </a:t>
            </a:r>
            <a:r>
              <a:rPr lang="el-GR" sz="1600" b="1" i="1" smtClean="0">
                <a:effectLst/>
                <a:latin typeface="Arial" charset="0"/>
              </a:rPr>
              <a:t>(</a:t>
            </a:r>
            <a:r>
              <a:rPr lang="en-US" sz="1600" b="1" i="1" smtClean="0">
                <a:effectLst/>
                <a:latin typeface="Arial" charset="0"/>
              </a:rPr>
              <a:t>Ampofo</a:t>
            </a:r>
            <a:r>
              <a:rPr lang="el-GR" sz="1600" b="1" i="1" smtClean="0">
                <a:effectLst/>
                <a:latin typeface="Arial" charset="0"/>
              </a:rPr>
              <a:t>-</a:t>
            </a:r>
            <a:r>
              <a:rPr lang="en-US" sz="1600" b="1" i="1" smtClean="0">
                <a:effectLst/>
                <a:latin typeface="Arial" charset="0"/>
              </a:rPr>
              <a:t>Boateng and Thomson</a:t>
            </a:r>
            <a:r>
              <a:rPr lang="el-GR" sz="1600" b="1" i="1" smtClean="0">
                <a:effectLst/>
                <a:latin typeface="Arial" charset="0"/>
              </a:rPr>
              <a:t>, 1991)</a:t>
            </a:r>
            <a:r>
              <a:rPr lang="el-GR" sz="2000" b="1" smtClean="0">
                <a:effectLst/>
                <a:latin typeface="Arial" charset="0"/>
              </a:rPr>
              <a:t>. </a:t>
            </a:r>
          </a:p>
          <a:p>
            <a:pPr lvl="1" eaLnBrk="1" hangingPunct="1"/>
            <a:r>
              <a:rPr lang="el-GR" sz="2000" b="1" smtClean="0">
                <a:effectLst/>
                <a:latin typeface="Arial" charset="0"/>
              </a:rPr>
              <a:t>Η επαναξιολόγηση πραγματοποιήθηκε αφού πέρασε το χρονικό διάστημα ενός μήνα από την ολοκλήρωση της παρέμβασης. Ο κάθε καταρτιζόμενος επαναξιολογήθηκε σε ατομική βάση στις 4 κατηγορίες δραστηριοτήτων και σε σύνολο 30 ασκήσεων.</a:t>
            </a:r>
          </a:p>
        </p:txBody>
      </p:sp>
      <p:pic>
        <p:nvPicPr>
          <p:cNvPr id="24580" name="Picture 4" descr="MCj00890840000[1]"/>
          <p:cNvPicPr>
            <a:picLocks noChangeAspect="1" noChangeArrowheads="1"/>
          </p:cNvPicPr>
          <p:nvPr>
            <p:ph sz="half" idx="2"/>
          </p:nvPr>
        </p:nvPicPr>
        <p:blipFill>
          <a:blip r:embed="rId2"/>
          <a:srcRect/>
          <a:stretch>
            <a:fillRect/>
          </a:stretch>
        </p:blipFill>
        <p:spPr>
          <a:xfrm>
            <a:off x="7380288" y="333375"/>
            <a:ext cx="1463675" cy="1804988"/>
          </a:xfrm>
          <a:noFill/>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trips(downLeft)">
                                      <p:cBhvr>
                                        <p:cTn id="7" dur="500"/>
                                        <p:tgtEl>
                                          <p:spTgt spid="2457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579">
                                            <p:txEl>
                                              <p:pRg st="0" end="0"/>
                                            </p:txEl>
                                          </p:spTgt>
                                        </p:tgtEl>
                                        <p:attrNameLst>
                                          <p:attrName>style.visibility</p:attrName>
                                        </p:attrNameLst>
                                      </p:cBhvr>
                                      <p:to>
                                        <p:strVal val="visible"/>
                                      </p:to>
                                    </p:set>
                                    <p:animEffect transition="in" filter="strips(downLeft)">
                                      <p:cBhvr>
                                        <p:cTn id="10" dur="500"/>
                                        <p:tgtEl>
                                          <p:spTgt spid="24579">
                                            <p:txEl>
                                              <p:pRg st="0" end="0"/>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Effect transition="in" filter="strips(downLeft)">
                                      <p:cBhvr>
                                        <p:cTn id="13" dur="500"/>
                                        <p:tgtEl>
                                          <p:spTgt spid="24579">
                                            <p:txEl>
                                              <p:pRg st="1" end="1"/>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24579">
                                            <p:txEl>
                                              <p:pRg st="2" end="2"/>
                                            </p:txEl>
                                          </p:spTgt>
                                        </p:tgtEl>
                                        <p:attrNameLst>
                                          <p:attrName>style.visibility</p:attrName>
                                        </p:attrNameLst>
                                      </p:cBhvr>
                                      <p:to>
                                        <p:strVal val="visible"/>
                                      </p:to>
                                    </p:set>
                                    <p:animEffect transition="in" filter="strips(downLeft)">
                                      <p:cBhvr>
                                        <p:cTn id="16" dur="500"/>
                                        <p:tgtEl>
                                          <p:spTgt spid="24579">
                                            <p:txEl>
                                              <p:pRg st="2" end="2"/>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24580"/>
                                        </p:tgtEl>
                                        <p:attrNameLst>
                                          <p:attrName>style.visibility</p:attrName>
                                        </p:attrNameLst>
                                      </p:cBhvr>
                                      <p:to>
                                        <p:strVal val="visible"/>
                                      </p:to>
                                    </p:set>
                                    <p:animEffect transition="in" filter="strips(downLeft)">
                                      <p:cBhvr>
                                        <p:cTn id="19"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333375"/>
            <a:ext cx="8229600" cy="503238"/>
          </a:xfrm>
        </p:spPr>
        <p:txBody>
          <a:bodyPr/>
          <a:lstStyle/>
          <a:p>
            <a:pPr eaLnBrk="1" hangingPunct="1"/>
            <a:r>
              <a:rPr lang="el-GR" sz="2800" smtClean="0">
                <a:effectLst/>
                <a:latin typeface="Arial" charset="0"/>
              </a:rPr>
              <a:t>ΕΠΑΝΑΞΙΟΛΟΓΗΣΗ</a:t>
            </a:r>
          </a:p>
        </p:txBody>
      </p:sp>
      <p:sp>
        <p:nvSpPr>
          <p:cNvPr id="38915" name="Rectangle 3"/>
          <p:cNvSpPr>
            <a:spLocks noGrp="1" noChangeArrowheads="1"/>
          </p:cNvSpPr>
          <p:nvPr>
            <p:ph type="body" sz="half" idx="1"/>
          </p:nvPr>
        </p:nvSpPr>
        <p:spPr>
          <a:xfrm>
            <a:off x="250825" y="1125538"/>
            <a:ext cx="8358188" cy="5145087"/>
          </a:xfrm>
        </p:spPr>
        <p:txBody>
          <a:bodyPr/>
          <a:lstStyle/>
          <a:p>
            <a:pPr eaLnBrk="1" hangingPunct="1">
              <a:lnSpc>
                <a:spcPct val="80000"/>
              </a:lnSpc>
              <a:defRPr/>
            </a:pPr>
            <a:r>
              <a:rPr lang="el-GR" sz="2000" b="1" smtClean="0">
                <a:effectLst/>
                <a:latin typeface="Arial" pitchFamily="34" charset="0"/>
              </a:rPr>
              <a:t>Η επαναξιολόγηση πραγματοποιήθηκε αφού πέρασε το χρονικό διάστημα ενός μήνα από την ολοκλήρωση της παρέμβασης. Ο κάθε καταρτιζόμενος επαναξιολογήθηκε σε ατομική βάση στις 4 κατηγορίες δραστηριοτήτων και σε σύνολο 30 ασκήσεων.</a:t>
            </a:r>
            <a:r>
              <a:rPr lang="el-GR" sz="2400" b="1" smtClean="0">
                <a:latin typeface="Arial" pitchFamily="34" charset="0"/>
              </a:rPr>
              <a:t> </a:t>
            </a:r>
          </a:p>
          <a:p>
            <a:pPr lvl="1" eaLnBrk="1" hangingPunct="1">
              <a:lnSpc>
                <a:spcPct val="80000"/>
              </a:lnSpc>
              <a:defRPr/>
            </a:pPr>
            <a:r>
              <a:rPr lang="el-GR" sz="2000" b="1" u="sng" smtClean="0">
                <a:effectLst/>
                <a:latin typeface="Arial" pitchFamily="34" charset="0"/>
              </a:rPr>
              <a:t>Κατηγορία 1</a:t>
            </a:r>
            <a:r>
              <a:rPr lang="el-GR" sz="2000" b="1" smtClean="0">
                <a:effectLst/>
                <a:latin typeface="Arial" pitchFamily="34" charset="0"/>
              </a:rPr>
              <a:t>: </a:t>
            </a:r>
            <a:r>
              <a:rPr lang="el-GR" sz="2000" b="1" i="1" smtClean="0">
                <a:effectLst/>
                <a:latin typeface="Arial" pitchFamily="34" charset="0"/>
              </a:rPr>
              <a:t>Αναγνώριση σημάτων</a:t>
            </a:r>
            <a:r>
              <a:rPr lang="el-GR" sz="2000" b="1" smtClean="0">
                <a:latin typeface="Arial" pitchFamily="34" charset="0"/>
              </a:rPr>
              <a:t> </a:t>
            </a:r>
            <a:endParaRPr lang="el-GR" sz="2000" b="1" smtClean="0">
              <a:effectLst/>
              <a:latin typeface="Arial" pitchFamily="34" charset="0"/>
            </a:endParaRPr>
          </a:p>
          <a:p>
            <a:pPr lvl="2" algn="just" eaLnBrk="1" hangingPunct="1">
              <a:lnSpc>
                <a:spcPct val="80000"/>
              </a:lnSpc>
              <a:defRPr/>
            </a:pPr>
            <a:r>
              <a:rPr lang="el-GR" sz="1800" b="1" smtClean="0">
                <a:effectLst/>
                <a:latin typeface="Arial" pitchFamily="34" charset="0"/>
              </a:rPr>
              <a:t>Παρουσιάσθηκε αφίσα με απεικόνιση της κυκλοφοριακής κατάστασης μιας πόλης και ζητήθηκε η αναγνώριση 5 βασικών σημάτων κυκλοφορίας (κίνδυνος επειδή κυκλοφορούν παιδιά, ΣΤΟΠ, επικίνδυνη στροφή δεξιά, απαγορεύεται η είσοδος στα αυτοκίνητα).</a:t>
            </a:r>
          </a:p>
          <a:p>
            <a:pPr lvl="1" algn="just" eaLnBrk="1" hangingPunct="1">
              <a:lnSpc>
                <a:spcPct val="80000"/>
              </a:lnSpc>
              <a:defRPr/>
            </a:pPr>
            <a:r>
              <a:rPr lang="el-GR" sz="2000" b="1" u="sng" smtClean="0">
                <a:effectLst/>
                <a:latin typeface="Arial" pitchFamily="34" charset="0"/>
              </a:rPr>
              <a:t>Κατηγορία 2</a:t>
            </a:r>
            <a:r>
              <a:rPr lang="el-GR" sz="2000" b="1" smtClean="0">
                <a:effectLst/>
                <a:latin typeface="Arial" pitchFamily="34" charset="0"/>
              </a:rPr>
              <a:t>: </a:t>
            </a:r>
            <a:r>
              <a:rPr lang="el-GR" sz="2000" b="1" i="1" smtClean="0">
                <a:effectLst/>
                <a:latin typeface="Arial" pitchFamily="34" charset="0"/>
              </a:rPr>
              <a:t>Αναγνώριση σωστής συμπεριφοράς πεζού - επιβάτη</a:t>
            </a:r>
            <a:r>
              <a:rPr lang="el-GR" sz="2000" b="1" smtClean="0">
                <a:latin typeface="Arial" pitchFamily="34" charset="0"/>
              </a:rPr>
              <a:t> </a:t>
            </a:r>
          </a:p>
          <a:p>
            <a:pPr lvl="2" eaLnBrk="1" hangingPunct="1">
              <a:lnSpc>
                <a:spcPct val="80000"/>
              </a:lnSpc>
              <a:defRPr/>
            </a:pPr>
            <a:r>
              <a:rPr lang="el-GR" sz="1800" b="1" smtClean="0">
                <a:latin typeface="Arial" pitchFamily="34" charset="0"/>
              </a:rPr>
              <a:t>Χρησιμοποιήθηκε μη λεκτικό ερωτηματολόγιο με 10 ασκήσεις πολλαπλής επιλογής, παρεμφερείς με αυτές του ερωτηματολογίου αρχικής αξιολόγησης. Σε κάθε σελίδα, υπήρχαν 4 εικόνες εκ των οποίων μία ήταν η σωστή. Ο κάθε καταρτιζόμενος έπρεπε να αναγνωρίσει, π.χ., ποιος διασχίζει σωστά το δρόμο</a:t>
            </a:r>
          </a:p>
          <a:p>
            <a:pPr lvl="1" algn="just" eaLnBrk="1" hangingPunct="1">
              <a:lnSpc>
                <a:spcPct val="80000"/>
              </a:lnSpc>
              <a:defRPr/>
            </a:pPr>
            <a:r>
              <a:rPr lang="el-GR" sz="2000" b="1" u="sng" smtClean="0">
                <a:latin typeface="Arial" pitchFamily="34" charset="0"/>
              </a:rPr>
              <a:t>Κατηγορία 3</a:t>
            </a:r>
            <a:r>
              <a:rPr lang="el-GR" sz="2000" b="1" smtClean="0">
                <a:latin typeface="Arial" pitchFamily="34" charset="0"/>
              </a:rPr>
              <a:t>: </a:t>
            </a:r>
            <a:r>
              <a:rPr lang="el-GR" sz="2000" b="1" i="1" smtClean="0">
                <a:latin typeface="Arial" pitchFamily="34" charset="0"/>
              </a:rPr>
              <a:t>Παραγωγή  διαδρομών ασφαλούς διέλευσης</a:t>
            </a:r>
            <a:r>
              <a:rPr lang="el-GR" sz="2000" b="1" smtClean="0">
                <a:latin typeface="Arial" pitchFamily="34" charset="0"/>
              </a:rPr>
              <a:t> </a:t>
            </a:r>
          </a:p>
          <a:p>
            <a:pPr lvl="1" algn="just" eaLnBrk="1" hangingPunct="1">
              <a:lnSpc>
                <a:spcPct val="80000"/>
              </a:lnSpc>
              <a:defRPr/>
            </a:pPr>
            <a:r>
              <a:rPr lang="el-GR" sz="2000" b="1" u="sng" smtClean="0">
                <a:latin typeface="Arial" pitchFamily="34" charset="0"/>
              </a:rPr>
              <a:t>Κατηγορία 4</a:t>
            </a:r>
            <a:r>
              <a:rPr lang="el-GR" sz="2000" b="1" smtClean="0">
                <a:latin typeface="Arial" pitchFamily="34" charset="0"/>
              </a:rPr>
              <a:t>: </a:t>
            </a:r>
            <a:r>
              <a:rPr lang="el-GR" sz="2000" b="1" i="1" smtClean="0">
                <a:latin typeface="Arial" pitchFamily="34" charset="0"/>
              </a:rPr>
              <a:t>Διαδρομές με τη χρήση κούκλας</a:t>
            </a:r>
            <a:r>
              <a:rPr lang="el-GR" sz="2000" b="1" smtClean="0">
                <a:latin typeface="Arial" pitchFamily="34" charset="0"/>
              </a:rPr>
              <a:t> </a:t>
            </a:r>
          </a:p>
        </p:txBody>
      </p:sp>
      <p:pic>
        <p:nvPicPr>
          <p:cNvPr id="38916" name="Picture 4" descr="MCj00890840000[1]"/>
          <p:cNvPicPr>
            <a:picLocks noChangeAspect="1" noChangeArrowheads="1"/>
          </p:cNvPicPr>
          <p:nvPr>
            <p:ph sz="half" idx="2"/>
          </p:nvPr>
        </p:nvPicPr>
        <p:blipFill>
          <a:blip r:embed="rId2"/>
          <a:srcRect/>
          <a:stretch>
            <a:fillRect/>
          </a:stretch>
        </p:blipFill>
        <p:spPr>
          <a:xfrm>
            <a:off x="136525" y="2420938"/>
            <a:ext cx="1050925" cy="1295400"/>
          </a:xfrm>
          <a:noFill/>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Effect transition="in" filter="fade">
                                      <p:cBhvr>
                                        <p:cTn id="9" dur="500"/>
                                        <p:tgtEl>
                                          <p:spTgt spid="38914"/>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p:cTn id="13" dur="500" fill="hold"/>
                                        <p:tgtEl>
                                          <p:spTgt spid="38916"/>
                                        </p:tgtEl>
                                        <p:attrNameLst>
                                          <p:attrName>ppt_w</p:attrName>
                                        </p:attrNameLst>
                                      </p:cBhvr>
                                      <p:tavLst>
                                        <p:tav tm="0">
                                          <p:val>
                                            <p:fltVal val="0"/>
                                          </p:val>
                                        </p:tav>
                                        <p:tav tm="100000">
                                          <p:val>
                                            <p:strVal val="#ppt_w"/>
                                          </p:val>
                                        </p:tav>
                                      </p:tavLst>
                                    </p:anim>
                                    <p:anim calcmode="lin" valueType="num">
                                      <p:cBhvr>
                                        <p:cTn id="14" dur="500" fill="hold"/>
                                        <p:tgtEl>
                                          <p:spTgt spid="38916"/>
                                        </p:tgtEl>
                                        <p:attrNameLst>
                                          <p:attrName>ppt_h</p:attrName>
                                        </p:attrNameLst>
                                      </p:cBhvr>
                                      <p:tavLst>
                                        <p:tav tm="0">
                                          <p:val>
                                            <p:fltVal val="0"/>
                                          </p:val>
                                        </p:tav>
                                        <p:tav tm="100000">
                                          <p:val>
                                            <p:strVal val="#ppt_h"/>
                                          </p:val>
                                        </p:tav>
                                      </p:tavLst>
                                    </p:anim>
                                    <p:animEffect transition="in" filter="fade">
                                      <p:cBhvr>
                                        <p:cTn id="15" dur="500"/>
                                        <p:tgtEl>
                                          <p:spTgt spid="38916"/>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8915">
                                            <p:txEl>
                                              <p:pRg st="0" end="0"/>
                                            </p:txEl>
                                          </p:spTgt>
                                        </p:tgtEl>
                                        <p:attrNameLst>
                                          <p:attrName>style.visibility</p:attrName>
                                        </p:attrNameLst>
                                      </p:cBhvr>
                                      <p:to>
                                        <p:strVal val="visible"/>
                                      </p:to>
                                    </p:set>
                                    <p:anim calcmode="lin" valueType="num">
                                      <p:cBhvr>
                                        <p:cTn id="19"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8915">
                                            <p:txEl>
                                              <p:pRg st="0" end="0"/>
                                            </p:txEl>
                                          </p:spTgt>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38915">
                                            <p:txEl>
                                              <p:pRg st="1" end="1"/>
                                            </p:txEl>
                                          </p:spTgt>
                                        </p:tgtEl>
                                        <p:attrNameLst>
                                          <p:attrName>style.visibility</p:attrName>
                                        </p:attrNameLst>
                                      </p:cBhvr>
                                      <p:to>
                                        <p:strVal val="visible"/>
                                      </p:to>
                                    </p:set>
                                    <p:anim calcmode="lin" valueType="num">
                                      <p:cBhvr>
                                        <p:cTn id="25"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8915">
                                            <p:txEl>
                                              <p:pRg st="1" end="1"/>
                                            </p:txEl>
                                          </p:spTgt>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38915">
                                            <p:txEl>
                                              <p:pRg st="2" end="2"/>
                                            </p:txEl>
                                          </p:spTgt>
                                        </p:tgtEl>
                                        <p:attrNameLst>
                                          <p:attrName>style.visibility</p:attrName>
                                        </p:attrNameLst>
                                      </p:cBhvr>
                                      <p:to>
                                        <p:strVal val="visible"/>
                                      </p:to>
                                    </p:set>
                                    <p:anim calcmode="lin" valueType="num">
                                      <p:cBhvr>
                                        <p:cTn id="31"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8915">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8915">
                                            <p:txEl>
                                              <p:pRg st="2" end="2"/>
                                            </p:txEl>
                                          </p:spTgt>
                                        </p:tgtEl>
                                      </p:cBhvr>
                                    </p:animEffect>
                                  </p:childTnLst>
                                </p:cTn>
                              </p:par>
                            </p:childTnLst>
                          </p:cTn>
                        </p:par>
                        <p:par>
                          <p:cTn id="34" fill="hold" nodeType="afterGroup">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38915">
                                            <p:txEl>
                                              <p:pRg st="3" end="3"/>
                                            </p:txEl>
                                          </p:spTgt>
                                        </p:tgtEl>
                                        <p:attrNameLst>
                                          <p:attrName>style.visibility</p:attrName>
                                        </p:attrNameLst>
                                      </p:cBhvr>
                                      <p:to>
                                        <p:strVal val="visible"/>
                                      </p:to>
                                    </p:set>
                                    <p:anim calcmode="lin" valueType="num">
                                      <p:cBhvr>
                                        <p:cTn id="37"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8915">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38915">
                                            <p:txEl>
                                              <p:pRg st="3" end="3"/>
                                            </p:txEl>
                                          </p:spTgt>
                                        </p:tgtEl>
                                      </p:cBhvr>
                                    </p:animEffect>
                                  </p:childTnLst>
                                </p:cTn>
                              </p:par>
                            </p:childTnLst>
                          </p:cTn>
                        </p:par>
                        <p:par>
                          <p:cTn id="40" fill="hold" nodeType="afterGroup">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8915">
                                            <p:txEl>
                                              <p:pRg st="4" end="4"/>
                                            </p:txEl>
                                          </p:spTgt>
                                        </p:tgtEl>
                                        <p:attrNameLst>
                                          <p:attrName>style.visibility</p:attrName>
                                        </p:attrNameLst>
                                      </p:cBhvr>
                                      <p:to>
                                        <p:strVal val="visible"/>
                                      </p:to>
                                    </p:set>
                                    <p:anim calcmode="lin" valueType="num">
                                      <p:cBhvr>
                                        <p:cTn id="43"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8915">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8915">
                                            <p:txEl>
                                              <p:pRg st="4" end="4"/>
                                            </p:txEl>
                                          </p:spTgt>
                                        </p:tgtEl>
                                      </p:cBhvr>
                                    </p:animEffect>
                                  </p:childTnLst>
                                </p:cTn>
                              </p:par>
                            </p:childTnLst>
                          </p:cTn>
                        </p:par>
                        <p:par>
                          <p:cTn id="46" fill="hold" nodeType="afterGroup">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38915">
                                            <p:txEl>
                                              <p:pRg st="5" end="5"/>
                                            </p:txEl>
                                          </p:spTgt>
                                        </p:tgtEl>
                                        <p:attrNameLst>
                                          <p:attrName>style.visibility</p:attrName>
                                        </p:attrNameLst>
                                      </p:cBhvr>
                                      <p:to>
                                        <p:strVal val="visible"/>
                                      </p:to>
                                    </p:set>
                                    <p:anim calcmode="lin" valueType="num">
                                      <p:cBhvr>
                                        <p:cTn id="49" dur="5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8915">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8915">
                                            <p:txEl>
                                              <p:pRg st="5" end="5"/>
                                            </p:txEl>
                                          </p:spTgt>
                                        </p:tgtEl>
                                      </p:cBhvr>
                                    </p:animEffect>
                                  </p:childTnLst>
                                </p:cTn>
                              </p:par>
                            </p:childTnLst>
                          </p:cTn>
                        </p:par>
                        <p:par>
                          <p:cTn id="52" fill="hold" nodeType="afterGroup">
                            <p:stCondLst>
                              <p:cond delay="4000"/>
                            </p:stCondLst>
                            <p:childTnLst>
                              <p:par>
                                <p:cTn id="53" presetID="53" presetClass="entr" presetSubtype="0" fill="hold" grpId="0" nodeType="afterEffect">
                                  <p:stCondLst>
                                    <p:cond delay="0"/>
                                  </p:stCondLst>
                                  <p:childTnLst>
                                    <p:set>
                                      <p:cBhvr>
                                        <p:cTn id="54" dur="1" fill="hold">
                                          <p:stCondLst>
                                            <p:cond delay="0"/>
                                          </p:stCondLst>
                                        </p:cTn>
                                        <p:tgtEl>
                                          <p:spTgt spid="38915">
                                            <p:txEl>
                                              <p:pRg st="6" end="6"/>
                                            </p:txEl>
                                          </p:spTgt>
                                        </p:tgtEl>
                                        <p:attrNameLst>
                                          <p:attrName>style.visibility</p:attrName>
                                        </p:attrNameLst>
                                      </p:cBhvr>
                                      <p:to>
                                        <p:strVal val="visible"/>
                                      </p:to>
                                    </p:set>
                                    <p:anim calcmode="lin" valueType="num">
                                      <p:cBhvr>
                                        <p:cTn id="55" dur="500" fill="hold"/>
                                        <p:tgtEl>
                                          <p:spTgt spid="3891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8915">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57200" y="333375"/>
            <a:ext cx="8229600" cy="1143000"/>
          </a:xfrm>
        </p:spPr>
        <p:txBody>
          <a:bodyPr/>
          <a:lstStyle/>
          <a:p>
            <a:pPr eaLnBrk="1" hangingPunct="1"/>
            <a:r>
              <a:rPr lang="el-GR" smtClean="0">
                <a:effectLst/>
                <a:latin typeface="Arial" charset="0"/>
              </a:rPr>
              <a:t>ΑΠΟΤΕΛΕΣΜΑΤΑ</a:t>
            </a:r>
          </a:p>
        </p:txBody>
      </p:sp>
      <p:sp>
        <p:nvSpPr>
          <p:cNvPr id="26627" name="Rectangle 3"/>
          <p:cNvSpPr>
            <a:spLocks noGrp="1" noChangeArrowheads="1"/>
          </p:cNvSpPr>
          <p:nvPr>
            <p:ph type="body" sz="half" idx="1"/>
          </p:nvPr>
        </p:nvSpPr>
        <p:spPr>
          <a:xfrm>
            <a:off x="323850" y="1811338"/>
            <a:ext cx="8220075" cy="4425950"/>
          </a:xfrm>
        </p:spPr>
        <p:txBody>
          <a:bodyPr/>
          <a:lstStyle/>
          <a:p>
            <a:pPr marL="625475" indent="-625475" eaLnBrk="1" hangingPunct="1">
              <a:lnSpc>
                <a:spcPct val="105000"/>
              </a:lnSpc>
            </a:pPr>
            <a:r>
              <a:rPr lang="el-GR" sz="2000" b="1" smtClean="0">
                <a:effectLst/>
                <a:latin typeface="Arial" charset="0"/>
              </a:rPr>
              <a:t> Ο έλεγχος </a:t>
            </a:r>
            <a:r>
              <a:rPr lang="en-US" sz="2000" b="1" smtClean="0">
                <a:effectLst/>
                <a:latin typeface="Arial" charset="0"/>
              </a:rPr>
              <a:t>t</a:t>
            </a:r>
            <a:r>
              <a:rPr lang="el-GR" sz="2000" b="1" smtClean="0">
                <a:effectLst/>
                <a:latin typeface="Arial" charset="0"/>
              </a:rPr>
              <a:t>-</a:t>
            </a:r>
            <a:r>
              <a:rPr lang="en-US" sz="2000" b="1" smtClean="0">
                <a:effectLst/>
                <a:latin typeface="Arial" charset="0"/>
              </a:rPr>
              <a:t>test</a:t>
            </a:r>
            <a:r>
              <a:rPr lang="el-GR" sz="2000" b="1" smtClean="0">
                <a:effectLst/>
                <a:latin typeface="Arial" charset="0"/>
              </a:rPr>
              <a:t> για εξαρτημένα δείγματα έδειξε ότι:</a:t>
            </a:r>
          </a:p>
          <a:p>
            <a:pPr marL="625475" indent="-625475" eaLnBrk="1" hangingPunct="1">
              <a:lnSpc>
                <a:spcPct val="105000"/>
              </a:lnSpc>
            </a:pPr>
            <a:r>
              <a:rPr lang="el-GR" sz="2000" b="1" smtClean="0">
                <a:effectLst/>
                <a:latin typeface="Arial" charset="0"/>
              </a:rPr>
              <a:t> Μεταξύ των επιδόσεων των νοητικά καθυστερημένων ατόμων του αρχικού δείγματος υπάρχει στατιστικά σημαντική διαφορά (</a:t>
            </a:r>
            <a:r>
              <a:rPr lang="en-US" sz="2000" b="1" smtClean="0">
                <a:effectLst/>
                <a:latin typeface="Arial" charset="0"/>
              </a:rPr>
              <a:t>t</a:t>
            </a:r>
            <a:r>
              <a:rPr lang="el-GR" sz="2000" b="1" smtClean="0">
                <a:effectLst/>
                <a:latin typeface="Arial" charset="0"/>
              </a:rPr>
              <a:t> = 3,804, </a:t>
            </a:r>
            <a:r>
              <a:rPr lang="en-US" sz="2000" b="1" smtClean="0">
                <a:effectLst/>
                <a:latin typeface="Arial" charset="0"/>
              </a:rPr>
              <a:t>df</a:t>
            </a:r>
            <a:r>
              <a:rPr lang="el-GR" sz="2000" b="1" smtClean="0">
                <a:effectLst/>
                <a:latin typeface="Arial" charset="0"/>
              </a:rPr>
              <a:t> = 11, </a:t>
            </a:r>
            <a:r>
              <a:rPr lang="en-US" sz="2000" b="1" smtClean="0">
                <a:effectLst/>
                <a:latin typeface="Arial" charset="0"/>
              </a:rPr>
              <a:t>p</a:t>
            </a:r>
            <a:r>
              <a:rPr lang="el-GR" sz="2000" b="1" smtClean="0">
                <a:effectLst/>
                <a:latin typeface="Arial" charset="0"/>
              </a:rPr>
              <a:t> &lt; 0,005), ως προς την </a:t>
            </a:r>
            <a:r>
              <a:rPr lang="el-GR" sz="2000" b="1" i="1" smtClean="0">
                <a:effectLst/>
                <a:latin typeface="Arial" charset="0"/>
              </a:rPr>
              <a:t>Αναγνώριση Σημάτων</a:t>
            </a:r>
            <a:r>
              <a:rPr lang="el-GR" sz="2000" b="1" smtClean="0">
                <a:effectLst/>
                <a:latin typeface="Arial" charset="0"/>
              </a:rPr>
              <a:t> πριν (Μ.Ο.= 1,833, Τ.Α. = 1,03) και μετά την παρέμβαση (Μ.Ο.= 3,083, Τ.Α. = 1,08). </a:t>
            </a:r>
          </a:p>
          <a:p>
            <a:pPr marL="625475" indent="-625475" eaLnBrk="1" hangingPunct="1">
              <a:lnSpc>
                <a:spcPct val="105000"/>
              </a:lnSpc>
            </a:pPr>
            <a:r>
              <a:rPr lang="el-GR" sz="2000" b="1" smtClean="0">
                <a:effectLst/>
                <a:latin typeface="Arial" charset="0"/>
              </a:rPr>
              <a:t> Αντίθετα, στις επιδόσεις των ίδιων νοητικά καθυστερημένων ατόμων ως προς την </a:t>
            </a:r>
            <a:r>
              <a:rPr lang="el-GR" sz="2000" b="1" i="1" smtClean="0">
                <a:effectLst/>
                <a:latin typeface="Arial" charset="0"/>
              </a:rPr>
              <a:t>Κυκλοφορία Πεζού και Επιβάτη</a:t>
            </a:r>
            <a:r>
              <a:rPr lang="el-GR" sz="2000" b="1" smtClean="0">
                <a:effectLst/>
                <a:latin typeface="Arial" charset="0"/>
              </a:rPr>
              <a:t>, δεν προέκυψε στατιστικά σημαντική διαφορά, σε σχέση με τα αποτελέσματα του αρχικού ερωτηματολογίου (Μ.Ο. = 4,33, Τ.Α. = 2,2) και του ερωτηματολογίου επαναξιολόγησης  (Μ.Ο.= 5,25, Τ.Α. =  1,86).</a:t>
            </a:r>
          </a:p>
        </p:txBody>
      </p:sp>
      <p:pic>
        <p:nvPicPr>
          <p:cNvPr id="26628" name="Picture 4" descr="MCj02330310000[1]"/>
          <p:cNvPicPr>
            <a:picLocks noChangeAspect="1" noChangeArrowheads="1"/>
          </p:cNvPicPr>
          <p:nvPr>
            <p:ph sz="half" idx="2"/>
          </p:nvPr>
        </p:nvPicPr>
        <p:blipFill>
          <a:blip r:embed="rId2"/>
          <a:srcRect/>
          <a:stretch>
            <a:fillRect/>
          </a:stretch>
        </p:blipFill>
        <p:spPr>
          <a:xfrm>
            <a:off x="7524750" y="260350"/>
            <a:ext cx="1397000" cy="1425575"/>
          </a:xfrm>
          <a:noFill/>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1000"/>
                                        <p:tgtEl>
                                          <p:spTgt spid="26626"/>
                                        </p:tgtEl>
                                      </p:cBhvr>
                                    </p:animEffect>
                                    <p:anim calcmode="lin" valueType="num">
                                      <p:cBhvr>
                                        <p:cTn id="8" dur="1000" fill="hold"/>
                                        <p:tgtEl>
                                          <p:spTgt spid="26626"/>
                                        </p:tgtEl>
                                        <p:attrNameLst>
                                          <p:attrName>ppt_x</p:attrName>
                                        </p:attrNameLst>
                                      </p:cBhvr>
                                      <p:tavLst>
                                        <p:tav tm="0">
                                          <p:val>
                                            <p:strVal val="#ppt_x"/>
                                          </p:val>
                                        </p:tav>
                                        <p:tav tm="100000">
                                          <p:val>
                                            <p:strVal val="#ppt_x"/>
                                          </p:val>
                                        </p:tav>
                                      </p:tavLst>
                                    </p:anim>
                                    <p:anim calcmode="lin" valueType="num">
                                      <p:cBhvr>
                                        <p:cTn id="9" dur="1000" fill="hold"/>
                                        <p:tgtEl>
                                          <p:spTgt spid="266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26628"/>
                                        </p:tgtEl>
                                        <p:attrNameLst>
                                          <p:attrName>style.visibility</p:attrName>
                                        </p:attrNameLst>
                                      </p:cBhvr>
                                      <p:to>
                                        <p:strVal val="visible"/>
                                      </p:to>
                                    </p:set>
                                    <p:animEffect transition="in" filter="fade">
                                      <p:cBhvr>
                                        <p:cTn id="13" dur="1000"/>
                                        <p:tgtEl>
                                          <p:spTgt spid="26628"/>
                                        </p:tgtEl>
                                      </p:cBhvr>
                                    </p:animEffect>
                                    <p:anim calcmode="lin" valueType="num">
                                      <p:cBhvr>
                                        <p:cTn id="14" dur="1000" fill="hold"/>
                                        <p:tgtEl>
                                          <p:spTgt spid="26628"/>
                                        </p:tgtEl>
                                        <p:attrNameLst>
                                          <p:attrName>ppt_x</p:attrName>
                                        </p:attrNameLst>
                                      </p:cBhvr>
                                      <p:tavLst>
                                        <p:tav tm="0">
                                          <p:val>
                                            <p:strVal val="#ppt_x"/>
                                          </p:val>
                                        </p:tav>
                                        <p:tav tm="100000">
                                          <p:val>
                                            <p:strVal val="#ppt_x"/>
                                          </p:val>
                                        </p:tav>
                                      </p:tavLst>
                                    </p:anim>
                                    <p:anim calcmode="lin" valueType="num">
                                      <p:cBhvr>
                                        <p:cTn id="15" dur="1000" fill="hold"/>
                                        <p:tgtEl>
                                          <p:spTgt spid="2662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6627">
                                            <p:txEl>
                                              <p:pRg st="0" end="0"/>
                                            </p:txEl>
                                          </p:spTgt>
                                        </p:tgtEl>
                                        <p:attrNameLst>
                                          <p:attrName>style.visibility</p:attrName>
                                        </p:attrNameLst>
                                      </p:cBhvr>
                                      <p:to>
                                        <p:strVal val="visible"/>
                                      </p:to>
                                    </p:set>
                                    <p:animEffect transition="in" filter="fade">
                                      <p:cBhvr>
                                        <p:cTn id="19" dur="1000"/>
                                        <p:tgtEl>
                                          <p:spTgt spid="26627">
                                            <p:txEl>
                                              <p:pRg st="0" end="0"/>
                                            </p:txEl>
                                          </p:spTgt>
                                        </p:tgtEl>
                                      </p:cBhvr>
                                    </p:animEffect>
                                    <p:anim calcmode="lin" valueType="num">
                                      <p:cBhvr>
                                        <p:cTn id="20"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6627">
                                            <p:txEl>
                                              <p:pRg st="1" end="1"/>
                                            </p:txEl>
                                          </p:spTgt>
                                        </p:tgtEl>
                                        <p:attrNameLst>
                                          <p:attrName>style.visibility</p:attrName>
                                        </p:attrNameLst>
                                      </p:cBhvr>
                                      <p:to>
                                        <p:strVal val="visible"/>
                                      </p:to>
                                    </p:set>
                                    <p:animEffect transition="in" filter="fade">
                                      <p:cBhvr>
                                        <p:cTn id="25" dur="1000"/>
                                        <p:tgtEl>
                                          <p:spTgt spid="26627">
                                            <p:txEl>
                                              <p:pRg st="1" end="1"/>
                                            </p:txEl>
                                          </p:spTgt>
                                        </p:tgtEl>
                                      </p:cBhvr>
                                    </p:animEffect>
                                    <p:anim calcmode="lin" valueType="num">
                                      <p:cBhvr>
                                        <p:cTn id="26"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6627">
                                            <p:txEl>
                                              <p:pRg st="2" end="2"/>
                                            </p:txEl>
                                          </p:spTgt>
                                        </p:tgtEl>
                                        <p:attrNameLst>
                                          <p:attrName>style.visibility</p:attrName>
                                        </p:attrNameLst>
                                      </p:cBhvr>
                                      <p:to>
                                        <p:strVal val="visible"/>
                                      </p:to>
                                    </p:set>
                                    <p:animEffect transition="in" filter="fade">
                                      <p:cBhvr>
                                        <p:cTn id="31" dur="1000"/>
                                        <p:tgtEl>
                                          <p:spTgt spid="26627">
                                            <p:txEl>
                                              <p:pRg st="2" end="2"/>
                                            </p:txEl>
                                          </p:spTgt>
                                        </p:tgtEl>
                                      </p:cBhvr>
                                    </p:animEffect>
                                    <p:anim calcmode="lin" valueType="num">
                                      <p:cBhvr>
                                        <p:cTn id="32"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l-GR" smtClean="0">
                <a:effectLst/>
                <a:latin typeface="Arial" charset="0"/>
              </a:rPr>
              <a:t>ΣΥΖΗΤΗΣΗ …</a:t>
            </a:r>
          </a:p>
        </p:txBody>
      </p:sp>
      <p:sp>
        <p:nvSpPr>
          <p:cNvPr id="27651" name="Rectangle 3"/>
          <p:cNvSpPr>
            <a:spLocks noGrp="1" noChangeArrowheads="1"/>
          </p:cNvSpPr>
          <p:nvPr>
            <p:ph type="body" sz="half" idx="1"/>
          </p:nvPr>
        </p:nvSpPr>
        <p:spPr>
          <a:xfrm>
            <a:off x="457200" y="1600200"/>
            <a:ext cx="8291513" cy="4525963"/>
          </a:xfrm>
        </p:spPr>
        <p:txBody>
          <a:bodyPr/>
          <a:lstStyle/>
          <a:p>
            <a:pPr eaLnBrk="1" hangingPunct="1">
              <a:lnSpc>
                <a:spcPct val="90000"/>
              </a:lnSpc>
              <a:spcBef>
                <a:spcPct val="30000"/>
              </a:spcBef>
            </a:pPr>
            <a:r>
              <a:rPr lang="el-GR" sz="2000" b="1" smtClean="0">
                <a:effectLst/>
                <a:latin typeface="Arial" charset="0"/>
              </a:rPr>
              <a:t>Τα αποτελέσματα αποδεικνύουν ότι υπάρχει σημαντική βελτίωση στον τομέα της </a:t>
            </a:r>
            <a:r>
              <a:rPr lang="el-GR" sz="2000" b="1" i="1" smtClean="0">
                <a:effectLst/>
                <a:latin typeface="Arial" charset="0"/>
              </a:rPr>
              <a:t>Αναγνώρισης Σημάτων</a:t>
            </a:r>
            <a:r>
              <a:rPr lang="el-GR" sz="2000" b="1" smtClean="0">
                <a:effectLst/>
                <a:latin typeface="Arial" charset="0"/>
              </a:rPr>
              <a:t>, για τα άτομα που συμμετείχαν στην παρέμβαση.</a:t>
            </a:r>
          </a:p>
          <a:p>
            <a:pPr eaLnBrk="1" hangingPunct="1">
              <a:lnSpc>
                <a:spcPct val="90000"/>
              </a:lnSpc>
              <a:spcBef>
                <a:spcPct val="30000"/>
              </a:spcBef>
            </a:pPr>
            <a:r>
              <a:rPr lang="el-GR" sz="2000" b="1" smtClean="0">
                <a:effectLst/>
                <a:latin typeface="Arial" charset="0"/>
              </a:rPr>
              <a:t>Συγκεκριμένα, εμφανίζεται σημαντική βελτίωση στις επιδόσεις των ατόμων στον τομέα που βασίζεται στην αντιληπτική ομοιότητα (σχήμα-χρώμα). Η βελτίωση αυτή παρατηρείται μετά την εφαρμογή της παρέμβασης, η οποία βασίσθηκε στην ομαδοποίηση των σημάτων κυκλοφορίας, ανάλογα με την αντιληπτική τους ομοιότητα. </a:t>
            </a:r>
          </a:p>
          <a:p>
            <a:pPr eaLnBrk="1" hangingPunct="1">
              <a:lnSpc>
                <a:spcPct val="90000"/>
              </a:lnSpc>
              <a:spcBef>
                <a:spcPct val="30000"/>
              </a:spcBef>
            </a:pPr>
            <a:r>
              <a:rPr lang="el-GR" sz="2000" b="1" smtClean="0">
                <a:effectLst/>
                <a:latin typeface="Arial" charset="0"/>
              </a:rPr>
              <a:t>Θεωρούμε ότι ένα πρόγραμμα παρέμβασης, δομημένο στη βάση της  ομαδοποίησης και της χωρίς λάθος διάκρισης, σε συνδυασμό με τη χρήση μη λεκτικών δραστηριοτήτων, μπορεί να εφαρμοστεί για τη διδασκαλία Κυκλοφοριακής Αγωγής σε άτομα με ελαφρά νοητική καθυστέρηση. </a:t>
            </a:r>
          </a:p>
        </p:txBody>
      </p:sp>
      <p:pic>
        <p:nvPicPr>
          <p:cNvPr id="27652" name="Picture 4" descr="j0293238"/>
          <p:cNvPicPr>
            <a:picLocks noChangeAspect="1" noChangeArrowheads="1"/>
          </p:cNvPicPr>
          <p:nvPr>
            <p:ph sz="half" idx="2"/>
          </p:nvPr>
        </p:nvPicPr>
        <p:blipFill>
          <a:blip r:embed="rId2"/>
          <a:srcRect/>
          <a:stretch>
            <a:fillRect/>
          </a:stretch>
        </p:blipFill>
        <p:spPr>
          <a:xfrm>
            <a:off x="7235825" y="188913"/>
            <a:ext cx="1749425" cy="1292225"/>
          </a:xfrm>
          <a:noFill/>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1000"/>
                                        <p:tgtEl>
                                          <p:spTgt spid="27650"/>
                                        </p:tgtEl>
                                      </p:cBhvr>
                                    </p:animEffect>
                                    <p:anim calcmode="lin" valueType="num">
                                      <p:cBhvr>
                                        <p:cTn id="8" dur="1000" fill="hold"/>
                                        <p:tgtEl>
                                          <p:spTgt spid="27650"/>
                                        </p:tgtEl>
                                        <p:attrNameLst>
                                          <p:attrName>ppt_x</p:attrName>
                                        </p:attrNameLst>
                                      </p:cBhvr>
                                      <p:tavLst>
                                        <p:tav tm="0">
                                          <p:val>
                                            <p:strVal val="#ppt_x"/>
                                          </p:val>
                                        </p:tav>
                                        <p:tav tm="100000">
                                          <p:val>
                                            <p:strVal val="#ppt_x"/>
                                          </p:val>
                                        </p:tav>
                                      </p:tavLst>
                                    </p:anim>
                                    <p:anim calcmode="lin" valueType="num">
                                      <p:cBhvr>
                                        <p:cTn id="9" dur="1000" fill="hold"/>
                                        <p:tgtEl>
                                          <p:spTgt spid="2765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27652"/>
                                        </p:tgtEl>
                                        <p:attrNameLst>
                                          <p:attrName>style.visibility</p:attrName>
                                        </p:attrNameLst>
                                      </p:cBhvr>
                                      <p:to>
                                        <p:strVal val="visible"/>
                                      </p:to>
                                    </p:set>
                                    <p:animEffect transition="in" filter="fade">
                                      <p:cBhvr>
                                        <p:cTn id="13" dur="1000"/>
                                        <p:tgtEl>
                                          <p:spTgt spid="27652"/>
                                        </p:tgtEl>
                                      </p:cBhvr>
                                    </p:animEffect>
                                    <p:anim calcmode="lin" valueType="num">
                                      <p:cBhvr>
                                        <p:cTn id="14" dur="1000" fill="hold"/>
                                        <p:tgtEl>
                                          <p:spTgt spid="27652"/>
                                        </p:tgtEl>
                                        <p:attrNameLst>
                                          <p:attrName>ppt_x</p:attrName>
                                        </p:attrNameLst>
                                      </p:cBhvr>
                                      <p:tavLst>
                                        <p:tav tm="0">
                                          <p:val>
                                            <p:strVal val="#ppt_x"/>
                                          </p:val>
                                        </p:tav>
                                        <p:tav tm="100000">
                                          <p:val>
                                            <p:strVal val="#ppt_x"/>
                                          </p:val>
                                        </p:tav>
                                      </p:tavLst>
                                    </p:anim>
                                    <p:anim calcmode="lin" valueType="num">
                                      <p:cBhvr>
                                        <p:cTn id="15" dur="1000" fill="hold"/>
                                        <p:tgtEl>
                                          <p:spTgt spid="2765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7651">
                                            <p:txEl>
                                              <p:pRg st="0" end="0"/>
                                            </p:txEl>
                                          </p:spTgt>
                                        </p:tgtEl>
                                        <p:attrNameLst>
                                          <p:attrName>style.visibility</p:attrName>
                                        </p:attrNameLst>
                                      </p:cBhvr>
                                      <p:to>
                                        <p:strVal val="visible"/>
                                      </p:to>
                                    </p:set>
                                    <p:animEffect transition="in" filter="fade">
                                      <p:cBhvr>
                                        <p:cTn id="19" dur="1000"/>
                                        <p:tgtEl>
                                          <p:spTgt spid="27651">
                                            <p:txEl>
                                              <p:pRg st="0" end="0"/>
                                            </p:txEl>
                                          </p:spTgt>
                                        </p:tgtEl>
                                      </p:cBhvr>
                                    </p:animEffect>
                                    <p:anim calcmode="lin" valueType="num">
                                      <p:cBhvr>
                                        <p:cTn id="20"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7651">
                                            <p:txEl>
                                              <p:pRg st="1" end="1"/>
                                            </p:txEl>
                                          </p:spTgt>
                                        </p:tgtEl>
                                        <p:attrNameLst>
                                          <p:attrName>style.visibility</p:attrName>
                                        </p:attrNameLst>
                                      </p:cBhvr>
                                      <p:to>
                                        <p:strVal val="visible"/>
                                      </p:to>
                                    </p:set>
                                    <p:animEffect transition="in" filter="fade">
                                      <p:cBhvr>
                                        <p:cTn id="25" dur="1000"/>
                                        <p:tgtEl>
                                          <p:spTgt spid="27651">
                                            <p:txEl>
                                              <p:pRg st="1" end="1"/>
                                            </p:txEl>
                                          </p:spTgt>
                                        </p:tgtEl>
                                      </p:cBhvr>
                                    </p:animEffect>
                                    <p:anim calcmode="lin" valueType="num">
                                      <p:cBhvr>
                                        <p:cTn id="26"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7651">
                                            <p:txEl>
                                              <p:pRg st="2" end="2"/>
                                            </p:txEl>
                                          </p:spTgt>
                                        </p:tgtEl>
                                        <p:attrNameLst>
                                          <p:attrName>style.visibility</p:attrName>
                                        </p:attrNameLst>
                                      </p:cBhvr>
                                      <p:to>
                                        <p:strVal val="visible"/>
                                      </p:to>
                                    </p:set>
                                    <p:animEffect transition="in" filter="fade">
                                      <p:cBhvr>
                                        <p:cTn id="31" dur="1000"/>
                                        <p:tgtEl>
                                          <p:spTgt spid="27651">
                                            <p:txEl>
                                              <p:pRg st="2" end="2"/>
                                            </p:txEl>
                                          </p:spTgt>
                                        </p:tgtEl>
                                      </p:cBhvr>
                                    </p:animEffect>
                                    <p:anim calcmode="lin" valueType="num">
                                      <p:cBhvr>
                                        <p:cTn id="3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el-GR" smtClean="0">
                <a:effectLst/>
                <a:latin typeface="Arial" charset="0"/>
              </a:rPr>
              <a:t>… ΣΥΖΗΤΗΣΗ</a:t>
            </a:r>
          </a:p>
        </p:txBody>
      </p:sp>
      <p:sp>
        <p:nvSpPr>
          <p:cNvPr id="28675" name="Rectangle 3"/>
          <p:cNvSpPr>
            <a:spLocks noGrp="1" noChangeArrowheads="1"/>
          </p:cNvSpPr>
          <p:nvPr>
            <p:ph type="body" idx="1"/>
          </p:nvPr>
        </p:nvSpPr>
        <p:spPr>
          <a:xfrm>
            <a:off x="457200" y="1773238"/>
            <a:ext cx="8229600" cy="4352925"/>
          </a:xfrm>
        </p:spPr>
        <p:txBody>
          <a:bodyPr/>
          <a:lstStyle/>
          <a:p>
            <a:pPr eaLnBrk="1" hangingPunct="1">
              <a:lnSpc>
                <a:spcPct val="105000"/>
              </a:lnSpc>
              <a:spcBef>
                <a:spcPct val="30000"/>
              </a:spcBef>
            </a:pPr>
            <a:r>
              <a:rPr lang="el-GR" sz="2000" b="1" smtClean="0">
                <a:effectLst/>
                <a:latin typeface="Arial" charset="0"/>
              </a:rPr>
              <a:t>Σχετικά με τη μη εύρεση στατιστικά σημαντικής διαφοράς στον τομέα </a:t>
            </a:r>
            <a:r>
              <a:rPr lang="el-GR" sz="2000" b="1" i="1" smtClean="0">
                <a:effectLst/>
                <a:latin typeface="Arial" charset="0"/>
              </a:rPr>
              <a:t>Κυκλοφορία Πεζού και Επιβάτη, </a:t>
            </a:r>
            <a:r>
              <a:rPr lang="el-GR" sz="2000" b="1" smtClean="0">
                <a:effectLst/>
                <a:latin typeface="Arial" charset="0"/>
              </a:rPr>
              <a:t>πιθανώς σχετίζεται με το γεγονός ότι η δραστηριότητα αυτή απαιτεί σύνθετες διεργασίες, όπως μνήμη και επιλεκτική προσοχή. </a:t>
            </a:r>
          </a:p>
          <a:p>
            <a:pPr eaLnBrk="1" hangingPunct="1">
              <a:lnSpc>
                <a:spcPct val="105000"/>
              </a:lnSpc>
              <a:spcBef>
                <a:spcPct val="30000"/>
              </a:spcBef>
            </a:pPr>
            <a:r>
              <a:rPr lang="el-GR" sz="2000" b="1" smtClean="0">
                <a:effectLst/>
                <a:latin typeface="Arial" charset="0"/>
              </a:rPr>
              <a:t>Η μεγαλύτερη δυσκολία στην εξεύρεση λύσεων παρουσιάζεται σε δραστηριότητες που απαιτούν τη στρατηγική της επίλυσης προβλήματος, εξ' αιτίας της  τάσης των νοητικά καθυστερημένων ατόμων να επιμένουν σε αυτοματοποιημένες, μη προσαρμοστικές αντιδράσεις γνωστικής ακαμψίας </a:t>
            </a:r>
            <a:r>
              <a:rPr lang="el-GR" sz="1800" b="1" smtClean="0">
                <a:effectLst/>
                <a:latin typeface="Arial" charset="0"/>
              </a:rPr>
              <a:t>(</a:t>
            </a:r>
            <a:r>
              <a:rPr lang="en-US" sz="1800" b="1" smtClean="0">
                <a:effectLst/>
                <a:latin typeface="Arial" charset="0"/>
              </a:rPr>
              <a:t>Ellis</a:t>
            </a:r>
            <a:r>
              <a:rPr lang="el-GR" sz="1800" b="1" smtClean="0">
                <a:effectLst/>
                <a:latin typeface="Arial" charset="0"/>
              </a:rPr>
              <a:t> &amp; </a:t>
            </a:r>
            <a:r>
              <a:rPr lang="en-US" sz="1800" b="1" smtClean="0">
                <a:effectLst/>
                <a:latin typeface="Arial" charset="0"/>
              </a:rPr>
              <a:t>Dulaney</a:t>
            </a:r>
            <a:r>
              <a:rPr lang="el-GR" sz="1800" b="1" smtClean="0">
                <a:effectLst/>
                <a:latin typeface="Arial" charset="0"/>
              </a:rPr>
              <a:t>, 1991). </a:t>
            </a:r>
          </a:p>
        </p:txBody>
      </p:sp>
      <p:pic>
        <p:nvPicPr>
          <p:cNvPr id="28676" name="Picture 4" descr="j0293238"/>
          <p:cNvPicPr>
            <a:picLocks noChangeAspect="1" noChangeArrowheads="1"/>
          </p:cNvPicPr>
          <p:nvPr/>
        </p:nvPicPr>
        <p:blipFill>
          <a:blip r:embed="rId2"/>
          <a:srcRect/>
          <a:stretch>
            <a:fillRect/>
          </a:stretch>
        </p:blipFill>
        <p:spPr bwMode="auto">
          <a:xfrm>
            <a:off x="7278688" y="222250"/>
            <a:ext cx="1749425" cy="1292225"/>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1000"/>
                                        <p:tgtEl>
                                          <p:spTgt spid="28674"/>
                                        </p:tgtEl>
                                      </p:cBhvr>
                                    </p:animEffect>
                                    <p:anim calcmode="lin" valueType="num">
                                      <p:cBhvr>
                                        <p:cTn id="8" dur="1000" fill="hold"/>
                                        <p:tgtEl>
                                          <p:spTgt spid="28674"/>
                                        </p:tgtEl>
                                        <p:attrNameLst>
                                          <p:attrName>ppt_x</p:attrName>
                                        </p:attrNameLst>
                                      </p:cBhvr>
                                      <p:tavLst>
                                        <p:tav tm="0">
                                          <p:val>
                                            <p:strVal val="#ppt_x"/>
                                          </p:val>
                                        </p:tav>
                                        <p:tav tm="100000">
                                          <p:val>
                                            <p:strVal val="#ppt_x"/>
                                          </p:val>
                                        </p:tav>
                                      </p:tavLst>
                                    </p:anim>
                                    <p:anim calcmode="lin" valueType="num">
                                      <p:cBhvr>
                                        <p:cTn id="9" dur="1000" fill="hold"/>
                                        <p:tgtEl>
                                          <p:spTgt spid="2867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28676"/>
                                        </p:tgtEl>
                                        <p:attrNameLst>
                                          <p:attrName>style.visibility</p:attrName>
                                        </p:attrNameLst>
                                      </p:cBhvr>
                                      <p:to>
                                        <p:strVal val="visible"/>
                                      </p:to>
                                    </p:set>
                                    <p:animEffect transition="in" filter="fade">
                                      <p:cBhvr>
                                        <p:cTn id="13" dur="1000"/>
                                        <p:tgtEl>
                                          <p:spTgt spid="28676"/>
                                        </p:tgtEl>
                                      </p:cBhvr>
                                    </p:animEffect>
                                    <p:anim calcmode="lin" valueType="num">
                                      <p:cBhvr>
                                        <p:cTn id="14" dur="1000" fill="hold"/>
                                        <p:tgtEl>
                                          <p:spTgt spid="28676"/>
                                        </p:tgtEl>
                                        <p:attrNameLst>
                                          <p:attrName>ppt_x</p:attrName>
                                        </p:attrNameLst>
                                      </p:cBhvr>
                                      <p:tavLst>
                                        <p:tav tm="0">
                                          <p:val>
                                            <p:strVal val="#ppt_x"/>
                                          </p:val>
                                        </p:tav>
                                        <p:tav tm="100000">
                                          <p:val>
                                            <p:strVal val="#ppt_x"/>
                                          </p:val>
                                        </p:tav>
                                      </p:tavLst>
                                    </p:anim>
                                    <p:anim calcmode="lin" valueType="num">
                                      <p:cBhvr>
                                        <p:cTn id="15" dur="1000" fill="hold"/>
                                        <p:tgtEl>
                                          <p:spTgt spid="2867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8675">
                                            <p:txEl>
                                              <p:pRg st="0" end="0"/>
                                            </p:txEl>
                                          </p:spTgt>
                                        </p:tgtEl>
                                        <p:attrNameLst>
                                          <p:attrName>style.visibility</p:attrName>
                                        </p:attrNameLst>
                                      </p:cBhvr>
                                      <p:to>
                                        <p:strVal val="visible"/>
                                      </p:to>
                                    </p:set>
                                    <p:animEffect transition="in" filter="fade">
                                      <p:cBhvr>
                                        <p:cTn id="19" dur="1000"/>
                                        <p:tgtEl>
                                          <p:spTgt spid="28675">
                                            <p:txEl>
                                              <p:pRg st="0" end="0"/>
                                            </p:txEl>
                                          </p:spTgt>
                                        </p:tgtEl>
                                      </p:cBhvr>
                                    </p:animEffect>
                                    <p:anim calcmode="lin" valueType="num">
                                      <p:cBhvr>
                                        <p:cTn id="20"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8675">
                                            <p:txEl>
                                              <p:pRg st="0" end="0"/>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8675">
                                            <p:txEl>
                                              <p:pRg st="1" end="1"/>
                                            </p:txEl>
                                          </p:spTgt>
                                        </p:tgtEl>
                                        <p:attrNameLst>
                                          <p:attrName>style.visibility</p:attrName>
                                        </p:attrNameLst>
                                      </p:cBhvr>
                                      <p:to>
                                        <p:strVal val="visible"/>
                                      </p:to>
                                    </p:set>
                                    <p:animEffect transition="in" filter="fade">
                                      <p:cBhvr>
                                        <p:cTn id="25" dur="1000"/>
                                        <p:tgtEl>
                                          <p:spTgt spid="28675">
                                            <p:txEl>
                                              <p:pRg st="1" end="1"/>
                                            </p:txEl>
                                          </p:spTgt>
                                        </p:tgtEl>
                                      </p:cBhvr>
                                    </p:animEffect>
                                    <p:anim calcmode="lin" valueType="num">
                                      <p:cBhvr>
                                        <p:cTn id="26"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86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p:cNvSpPr>
            <a:spLocks noGrp="1" noRot="1" noChangeArrowheads="1"/>
          </p:cNvSpPr>
          <p:nvPr>
            <p:ph type="title"/>
          </p:nvPr>
        </p:nvSpPr>
        <p:spPr>
          <a:xfrm>
            <a:off x="611188" y="1700213"/>
            <a:ext cx="8229600" cy="1282700"/>
          </a:xfrm>
        </p:spPr>
        <p:txBody>
          <a:bodyPr/>
          <a:lstStyle/>
          <a:p>
            <a:pPr eaLnBrk="1" hangingPunct="1">
              <a:defRPr/>
            </a:pPr>
            <a:r>
              <a:rPr lang="el-GR" sz="4000" smtClean="0">
                <a:latin typeface="Arial" pitchFamily="34" charset="0"/>
              </a:rPr>
              <a:t>ΣΑΣ ΕΥΧΑΡΙΣΤΩ ΓΙΑ ΤΗΝ ΠΡΟΣΟΧΗ ΣΑΣ!</a:t>
            </a:r>
          </a:p>
        </p:txBody>
      </p:sp>
      <p:pic>
        <p:nvPicPr>
          <p:cNvPr id="10247" name="Picture 7" descr="j0284916"/>
          <p:cNvPicPr>
            <a:picLocks noChangeAspect="1" noChangeArrowheads="1"/>
          </p:cNvPicPr>
          <p:nvPr>
            <p:ph idx="1"/>
          </p:nvPr>
        </p:nvPicPr>
        <p:blipFill>
          <a:blip r:embed="rId2"/>
          <a:srcRect/>
          <a:stretch>
            <a:fillRect/>
          </a:stretch>
        </p:blipFill>
        <p:spPr>
          <a:xfrm>
            <a:off x="2700338" y="3860800"/>
            <a:ext cx="3657600" cy="2419350"/>
          </a:xfrm>
          <a:noFill/>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500" fill="hold"/>
                                        <p:tgtEl>
                                          <p:spTgt spid="10248"/>
                                        </p:tgtEl>
                                        <p:attrNameLst>
                                          <p:attrName>ppt_w</p:attrName>
                                        </p:attrNameLst>
                                      </p:cBhvr>
                                      <p:tavLst>
                                        <p:tav tm="0">
                                          <p:val>
                                            <p:fltVal val="0"/>
                                          </p:val>
                                        </p:tav>
                                        <p:tav tm="100000">
                                          <p:val>
                                            <p:strVal val="#ppt_w"/>
                                          </p:val>
                                        </p:tav>
                                      </p:tavLst>
                                    </p:anim>
                                    <p:anim calcmode="lin" valueType="num">
                                      <p:cBhvr>
                                        <p:cTn id="8" dur="500" fill="hold"/>
                                        <p:tgtEl>
                                          <p:spTgt spid="10248"/>
                                        </p:tgtEl>
                                        <p:attrNameLst>
                                          <p:attrName>ppt_h</p:attrName>
                                        </p:attrNameLst>
                                      </p:cBhvr>
                                      <p:tavLst>
                                        <p:tav tm="0">
                                          <p:val>
                                            <p:fltVal val="0"/>
                                          </p:val>
                                        </p:tav>
                                        <p:tav tm="100000">
                                          <p:val>
                                            <p:strVal val="#ppt_h"/>
                                          </p:val>
                                        </p:tav>
                                      </p:tavLst>
                                    </p:anim>
                                    <p:animEffect transition="in" filter="fade">
                                      <p:cBhvr>
                                        <p:cTn id="9" dur="500"/>
                                        <p:tgtEl>
                                          <p:spTgt spid="10248"/>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10247"/>
                                        </p:tgtEl>
                                        <p:attrNameLst>
                                          <p:attrName>style.visibility</p:attrName>
                                        </p:attrNameLst>
                                      </p:cBhvr>
                                      <p:to>
                                        <p:strVal val="visible"/>
                                      </p:to>
                                    </p:set>
                                    <p:anim calcmode="lin" valueType="num">
                                      <p:cBhvr>
                                        <p:cTn id="13" dur="2000" fill="hold"/>
                                        <p:tgtEl>
                                          <p:spTgt spid="10247"/>
                                        </p:tgtEl>
                                        <p:attrNameLst>
                                          <p:attrName>ppt_w</p:attrName>
                                        </p:attrNameLst>
                                      </p:cBhvr>
                                      <p:tavLst>
                                        <p:tav tm="0">
                                          <p:val>
                                            <p:fltVal val="0"/>
                                          </p:val>
                                        </p:tav>
                                        <p:tav tm="100000">
                                          <p:val>
                                            <p:strVal val="#ppt_w"/>
                                          </p:val>
                                        </p:tav>
                                      </p:tavLst>
                                    </p:anim>
                                    <p:anim calcmode="lin" valueType="num">
                                      <p:cBhvr>
                                        <p:cTn id="14" dur="2000" fill="hold"/>
                                        <p:tgtEl>
                                          <p:spTgt spid="10247"/>
                                        </p:tgtEl>
                                        <p:attrNameLst>
                                          <p:attrName>ppt_h</p:attrName>
                                        </p:attrNameLst>
                                      </p:cBhvr>
                                      <p:tavLst>
                                        <p:tav tm="0">
                                          <p:val>
                                            <p:fltVal val="0"/>
                                          </p:val>
                                        </p:tav>
                                        <p:tav tm="100000">
                                          <p:val>
                                            <p:strVal val="#ppt_h"/>
                                          </p:val>
                                        </p:tav>
                                      </p:tavLst>
                                    </p:anim>
                                    <p:animEffect transition="in" filter="fade">
                                      <p:cBhvr>
                                        <p:cTn id="15" dur="20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2771775" y="1700213"/>
            <a:ext cx="4038600" cy="4525962"/>
          </a:xfrm>
        </p:spPr>
        <p:txBody>
          <a:bodyPr/>
          <a:lstStyle/>
          <a:p>
            <a:pPr algn="ctr" eaLnBrk="1" hangingPunct="1">
              <a:buFont typeface="Wingdings" pitchFamily="2" charset="2"/>
              <a:buNone/>
              <a:defRPr/>
            </a:pPr>
            <a:r>
              <a:rPr lang="el-GR" sz="2800" b="1" smtClean="0">
                <a:latin typeface="Arial" pitchFamily="34" charset="0"/>
              </a:rPr>
              <a:t>Κυκλοφοριακή Αγωγή </a:t>
            </a:r>
          </a:p>
          <a:p>
            <a:pPr algn="ctr" eaLnBrk="1" hangingPunct="1">
              <a:buFont typeface="Wingdings" pitchFamily="2" charset="2"/>
              <a:buNone/>
              <a:defRPr/>
            </a:pPr>
            <a:endParaRPr lang="el-GR" sz="2800" b="1" smtClean="0">
              <a:latin typeface="Arial" pitchFamily="34" charset="0"/>
            </a:endParaRPr>
          </a:p>
          <a:p>
            <a:pPr algn="ctr" eaLnBrk="1" hangingPunct="1">
              <a:buFont typeface="Wingdings" pitchFamily="2" charset="2"/>
              <a:buNone/>
              <a:defRPr/>
            </a:pPr>
            <a:endParaRPr lang="el-GR" sz="2800" b="1" smtClean="0">
              <a:latin typeface="Arial" pitchFamily="34" charset="0"/>
            </a:endParaRPr>
          </a:p>
          <a:p>
            <a:pPr algn="ctr" eaLnBrk="1" hangingPunct="1">
              <a:buFont typeface="Wingdings" pitchFamily="2" charset="2"/>
              <a:buNone/>
              <a:defRPr/>
            </a:pPr>
            <a:endParaRPr lang="el-GR" sz="2800" b="1" smtClean="0">
              <a:latin typeface="Arial" pitchFamily="34" charset="0"/>
            </a:endParaRPr>
          </a:p>
          <a:p>
            <a:pPr algn="ctr" eaLnBrk="1" hangingPunct="1">
              <a:buFont typeface="Wingdings" pitchFamily="2" charset="2"/>
              <a:buNone/>
              <a:defRPr/>
            </a:pPr>
            <a:endParaRPr lang="el-GR" sz="2800" b="1" smtClean="0">
              <a:latin typeface="Arial" pitchFamily="34" charset="0"/>
            </a:endParaRPr>
          </a:p>
          <a:p>
            <a:pPr algn="ctr" eaLnBrk="1" hangingPunct="1">
              <a:buFont typeface="Wingdings" pitchFamily="2" charset="2"/>
              <a:buNone/>
              <a:defRPr/>
            </a:pPr>
            <a:r>
              <a:rPr lang="el-GR" sz="2800" b="1" smtClean="0">
                <a:latin typeface="Arial" pitchFamily="34" charset="0"/>
              </a:rPr>
              <a:t>Αγωγής Υγείας </a:t>
            </a:r>
          </a:p>
        </p:txBody>
      </p:sp>
      <p:sp>
        <p:nvSpPr>
          <p:cNvPr id="14340" name="AutoShape 4"/>
          <p:cNvSpPr>
            <a:spLocks noChangeArrowheads="1"/>
          </p:cNvSpPr>
          <p:nvPr/>
        </p:nvSpPr>
        <p:spPr bwMode="auto">
          <a:xfrm>
            <a:off x="4211638" y="2492375"/>
            <a:ext cx="935037" cy="1584325"/>
          </a:xfrm>
          <a:prstGeom prst="upDownArrow">
            <a:avLst>
              <a:gd name="adj1" fmla="val 50000"/>
              <a:gd name="adj2" fmla="val 33888"/>
            </a:avLst>
          </a:prstGeom>
          <a:solidFill>
            <a:schemeClr val="accent1"/>
          </a:solidFill>
          <a:ln w="9525">
            <a:solidFill>
              <a:schemeClr val="tx1"/>
            </a:solidFill>
            <a:miter lim="800000"/>
            <a:headEnd/>
            <a:tailEnd/>
          </a:ln>
        </p:spPr>
        <p:txBody>
          <a:bodyPr wrap="none" anchor="ctr"/>
          <a:lstStyle/>
          <a:p>
            <a:endParaRPr lang="el-GR"/>
          </a:p>
        </p:txBody>
      </p:sp>
      <p:pic>
        <p:nvPicPr>
          <p:cNvPr id="14341" name="Picture 5" descr="j0212957"/>
          <p:cNvPicPr>
            <a:picLocks noChangeAspect="1" noChangeArrowheads="1"/>
          </p:cNvPicPr>
          <p:nvPr/>
        </p:nvPicPr>
        <p:blipFill>
          <a:blip r:embed="rId2"/>
          <a:srcRect/>
          <a:stretch>
            <a:fillRect/>
          </a:stretch>
        </p:blipFill>
        <p:spPr bwMode="auto">
          <a:xfrm>
            <a:off x="6804025" y="5084763"/>
            <a:ext cx="1830388" cy="1149350"/>
          </a:xfrm>
          <a:prstGeom prst="rect">
            <a:avLst/>
          </a:prstGeom>
          <a:noFill/>
          <a:ln w="9525">
            <a:noFill/>
            <a:miter lim="800000"/>
            <a:headEnd/>
            <a:tailEnd/>
          </a:ln>
        </p:spPr>
      </p:pic>
      <p:pic>
        <p:nvPicPr>
          <p:cNvPr id="14342" name="Picture 6" descr="MCj01980990000[1]"/>
          <p:cNvPicPr>
            <a:picLocks noChangeAspect="1" noChangeArrowheads="1"/>
          </p:cNvPicPr>
          <p:nvPr>
            <p:ph sz="half" idx="2"/>
          </p:nvPr>
        </p:nvPicPr>
        <p:blipFill>
          <a:blip r:embed="rId3"/>
          <a:srcRect/>
          <a:stretch>
            <a:fillRect/>
          </a:stretch>
        </p:blipFill>
        <p:spPr>
          <a:xfrm>
            <a:off x="900113" y="1963738"/>
            <a:ext cx="1390650" cy="2930525"/>
          </a:xfrm>
          <a:noFill/>
        </p:spPr>
      </p:pic>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Left)">
                                      <p:cBhvr>
                                        <p:cTn id="7" dur="500"/>
                                        <p:tgtEl>
                                          <p:spTgt spid="14339">
                                            <p:txEl>
                                              <p:pRg st="0" end="0"/>
                                            </p:txEl>
                                          </p:spTgt>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animEffect transition="in" filter="strips(downLeft)">
                                      <p:cBhvr>
                                        <p:cTn id="11" dur="500"/>
                                        <p:tgtEl>
                                          <p:spTgt spid="14339">
                                            <p:txEl>
                                              <p:pRg st="5" end="5"/>
                                            </p:txEl>
                                          </p:spTgt>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340"/>
                                        </p:tgtEl>
                                        <p:attrNameLst>
                                          <p:attrName>style.visibility</p:attrName>
                                        </p:attrNameLst>
                                      </p:cBhvr>
                                      <p:to>
                                        <p:strVal val="visible"/>
                                      </p:to>
                                    </p:set>
                                    <p:animEffect transition="in" filter="strips(downLeft)">
                                      <p:cBhvr>
                                        <p:cTn id="15" dur="500"/>
                                        <p:tgtEl>
                                          <p:spTgt spid="14340"/>
                                        </p:tgtEl>
                                      </p:cBhvr>
                                    </p:animEffect>
                                  </p:childTnLst>
                                </p:cTn>
                              </p:par>
                            </p:childTnLst>
                          </p:cTn>
                        </p:par>
                        <p:par>
                          <p:cTn id="16" fill="hold" nodeType="afterGroup">
                            <p:stCondLst>
                              <p:cond delay="1500"/>
                            </p:stCondLst>
                            <p:childTnLst>
                              <p:par>
                                <p:cTn id="17" presetID="18" presetClass="entr" presetSubtype="12" fill="hold" nodeType="afterEffect">
                                  <p:stCondLst>
                                    <p:cond delay="0"/>
                                  </p:stCondLst>
                                  <p:childTnLst>
                                    <p:set>
                                      <p:cBhvr>
                                        <p:cTn id="18" dur="1" fill="hold">
                                          <p:stCondLst>
                                            <p:cond delay="0"/>
                                          </p:stCondLst>
                                        </p:cTn>
                                        <p:tgtEl>
                                          <p:spTgt spid="14341"/>
                                        </p:tgtEl>
                                        <p:attrNameLst>
                                          <p:attrName>style.visibility</p:attrName>
                                        </p:attrNameLst>
                                      </p:cBhvr>
                                      <p:to>
                                        <p:strVal val="visible"/>
                                      </p:to>
                                    </p:set>
                                    <p:animEffect transition="in" filter="strips(downLeft)">
                                      <p:cBhvr>
                                        <p:cTn id="19" dur="500"/>
                                        <p:tgtEl>
                                          <p:spTgt spid="14341"/>
                                        </p:tgtEl>
                                      </p:cBhvr>
                                    </p:animEffect>
                                  </p:childTnLst>
                                </p:cTn>
                              </p:par>
                            </p:childTnLst>
                          </p:cTn>
                        </p:par>
                        <p:par>
                          <p:cTn id="20" fill="hold" nodeType="afterGroup">
                            <p:stCondLst>
                              <p:cond delay="2000"/>
                            </p:stCondLst>
                            <p:childTnLst>
                              <p:par>
                                <p:cTn id="21" presetID="18" presetClass="entr" presetSubtype="12" fill="hold" nodeType="afterEffect">
                                  <p:stCondLst>
                                    <p:cond delay="0"/>
                                  </p:stCondLst>
                                  <p:childTnLst>
                                    <p:set>
                                      <p:cBhvr>
                                        <p:cTn id="22" dur="1" fill="hold">
                                          <p:stCondLst>
                                            <p:cond delay="0"/>
                                          </p:stCondLst>
                                        </p:cTn>
                                        <p:tgtEl>
                                          <p:spTgt spid="14342"/>
                                        </p:tgtEl>
                                        <p:attrNameLst>
                                          <p:attrName>style.visibility</p:attrName>
                                        </p:attrNameLst>
                                      </p:cBhvr>
                                      <p:to>
                                        <p:strVal val="visible"/>
                                      </p:to>
                                    </p:set>
                                    <p:animEffect transition="in" filter="strips(downLeft)">
                                      <p:cBhvr>
                                        <p:cTn id="23"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457200" y="1600200"/>
            <a:ext cx="7786688" cy="4525963"/>
          </a:xfrm>
        </p:spPr>
        <p:txBody>
          <a:bodyPr/>
          <a:lstStyle/>
          <a:p>
            <a:pPr eaLnBrk="1" hangingPunct="1"/>
            <a:r>
              <a:rPr lang="el-GR" sz="2800" b="1" smtClean="0">
                <a:effectLst/>
                <a:latin typeface="Arial" charset="0"/>
              </a:rPr>
              <a:t>Στη χώρα μας, η πολεοδομική οργάνωση και ο σχεδιασμός του αστικού χώρου, εμποδίζουν και συχνά αποκλείουν την κοινωνική ενσωμάτωση των ατόμων με ειδικές ανάγκες (ΑΜΕΑ). </a:t>
            </a:r>
          </a:p>
        </p:txBody>
      </p:sp>
      <p:pic>
        <p:nvPicPr>
          <p:cNvPr id="15372" name="Picture 12" descr="MCj01954200000[1]"/>
          <p:cNvPicPr>
            <a:picLocks noChangeAspect="1" noChangeArrowheads="1"/>
          </p:cNvPicPr>
          <p:nvPr>
            <p:ph sz="quarter" idx="2"/>
          </p:nvPr>
        </p:nvPicPr>
        <p:blipFill>
          <a:blip r:embed="rId2"/>
          <a:srcRect/>
          <a:stretch>
            <a:fillRect/>
          </a:stretch>
        </p:blipFill>
        <p:spPr>
          <a:xfrm>
            <a:off x="7432675" y="3213100"/>
            <a:ext cx="1711325" cy="1819275"/>
          </a:xfrm>
          <a:noFill/>
        </p:spPr>
      </p:pic>
      <p:pic>
        <p:nvPicPr>
          <p:cNvPr id="15375" name="Picture 15" descr="MCj02319450000[1]"/>
          <p:cNvPicPr>
            <a:picLocks noChangeAspect="1" noChangeArrowheads="1"/>
          </p:cNvPicPr>
          <p:nvPr>
            <p:ph sz="quarter" idx="3"/>
          </p:nvPr>
        </p:nvPicPr>
        <p:blipFill>
          <a:blip r:embed="rId3"/>
          <a:srcRect/>
          <a:stretch>
            <a:fillRect/>
          </a:stretch>
        </p:blipFill>
        <p:spPr>
          <a:xfrm>
            <a:off x="3379788" y="4508500"/>
            <a:ext cx="2384425" cy="1768475"/>
          </a:xfrm>
          <a:noFill/>
        </p:spPr>
      </p:pic>
      <p:pic>
        <p:nvPicPr>
          <p:cNvPr id="15378" name="Picture 18" descr="MCj00890860000[1]"/>
          <p:cNvPicPr>
            <a:picLocks noChangeAspect="1" noChangeArrowheads="1"/>
          </p:cNvPicPr>
          <p:nvPr/>
        </p:nvPicPr>
        <p:blipFill>
          <a:blip r:embed="rId4"/>
          <a:srcRect/>
          <a:stretch>
            <a:fillRect/>
          </a:stretch>
        </p:blipFill>
        <p:spPr bwMode="auto">
          <a:xfrm>
            <a:off x="539750" y="4221163"/>
            <a:ext cx="1047750" cy="1792287"/>
          </a:xfrm>
          <a:prstGeom prst="rect">
            <a:avLst/>
          </a:prstGeom>
          <a:noFill/>
          <a:ln w="9525">
            <a:noFill/>
            <a:miter lim="800000"/>
            <a:headEnd/>
            <a:tailEnd/>
          </a:ln>
        </p:spPr>
      </p:pic>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2"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heel(2)">
                                      <p:cBhvr>
                                        <p:cTn id="7" dur="500"/>
                                        <p:tgtEl>
                                          <p:spTgt spid="15363">
                                            <p:txEl>
                                              <p:pRg st="0" end="0"/>
                                            </p:txEl>
                                          </p:spTgt>
                                        </p:tgtEl>
                                      </p:cBhvr>
                                    </p:animEffect>
                                  </p:childTnLst>
                                </p:cTn>
                              </p:par>
                            </p:childTnLst>
                          </p:cTn>
                        </p:par>
                        <p:par>
                          <p:cTn id="8" fill="hold" nodeType="afterGroup">
                            <p:stCondLst>
                              <p:cond delay="500"/>
                            </p:stCondLst>
                            <p:childTnLst>
                              <p:par>
                                <p:cTn id="9" presetID="21" presetClass="entr" presetSubtype="2" fill="hold" nodeType="afterEffect">
                                  <p:stCondLst>
                                    <p:cond delay="0"/>
                                  </p:stCondLst>
                                  <p:childTnLst>
                                    <p:set>
                                      <p:cBhvr>
                                        <p:cTn id="10" dur="1" fill="hold">
                                          <p:stCondLst>
                                            <p:cond delay="0"/>
                                          </p:stCondLst>
                                        </p:cTn>
                                        <p:tgtEl>
                                          <p:spTgt spid="15372"/>
                                        </p:tgtEl>
                                        <p:attrNameLst>
                                          <p:attrName>style.visibility</p:attrName>
                                        </p:attrNameLst>
                                      </p:cBhvr>
                                      <p:to>
                                        <p:strVal val="visible"/>
                                      </p:to>
                                    </p:set>
                                    <p:animEffect transition="in" filter="wheel(2)">
                                      <p:cBhvr>
                                        <p:cTn id="11" dur="500"/>
                                        <p:tgtEl>
                                          <p:spTgt spid="15372"/>
                                        </p:tgtEl>
                                      </p:cBhvr>
                                    </p:animEffect>
                                  </p:childTnLst>
                                </p:cTn>
                              </p:par>
                            </p:childTnLst>
                          </p:cTn>
                        </p:par>
                        <p:par>
                          <p:cTn id="12" fill="hold" nodeType="afterGroup">
                            <p:stCondLst>
                              <p:cond delay="1000"/>
                            </p:stCondLst>
                            <p:childTnLst>
                              <p:par>
                                <p:cTn id="13" presetID="21" presetClass="entr" presetSubtype="2" fill="hold" nodeType="afterEffect">
                                  <p:stCondLst>
                                    <p:cond delay="0"/>
                                  </p:stCondLst>
                                  <p:childTnLst>
                                    <p:set>
                                      <p:cBhvr>
                                        <p:cTn id="14" dur="1" fill="hold">
                                          <p:stCondLst>
                                            <p:cond delay="0"/>
                                          </p:stCondLst>
                                        </p:cTn>
                                        <p:tgtEl>
                                          <p:spTgt spid="15375"/>
                                        </p:tgtEl>
                                        <p:attrNameLst>
                                          <p:attrName>style.visibility</p:attrName>
                                        </p:attrNameLst>
                                      </p:cBhvr>
                                      <p:to>
                                        <p:strVal val="visible"/>
                                      </p:to>
                                    </p:set>
                                    <p:animEffect transition="in" filter="wheel(2)">
                                      <p:cBhvr>
                                        <p:cTn id="15" dur="500"/>
                                        <p:tgtEl>
                                          <p:spTgt spid="15375"/>
                                        </p:tgtEl>
                                      </p:cBhvr>
                                    </p:animEffect>
                                  </p:childTnLst>
                                </p:cTn>
                              </p:par>
                            </p:childTnLst>
                          </p:cTn>
                        </p:par>
                        <p:par>
                          <p:cTn id="16" fill="hold" nodeType="afterGroup">
                            <p:stCondLst>
                              <p:cond delay="1500"/>
                            </p:stCondLst>
                            <p:childTnLst>
                              <p:par>
                                <p:cTn id="17" presetID="21" presetClass="entr" presetSubtype="2" fill="hold" nodeType="afterEffect">
                                  <p:stCondLst>
                                    <p:cond delay="0"/>
                                  </p:stCondLst>
                                  <p:childTnLst>
                                    <p:set>
                                      <p:cBhvr>
                                        <p:cTn id="18" dur="1" fill="hold">
                                          <p:stCondLst>
                                            <p:cond delay="0"/>
                                          </p:stCondLst>
                                        </p:cTn>
                                        <p:tgtEl>
                                          <p:spTgt spid="15378"/>
                                        </p:tgtEl>
                                        <p:attrNameLst>
                                          <p:attrName>style.visibility</p:attrName>
                                        </p:attrNameLst>
                                      </p:cBhvr>
                                      <p:to>
                                        <p:strVal val="visible"/>
                                      </p:to>
                                    </p:set>
                                    <p:animEffect transition="in" filter="wheel(2)">
                                      <p:cBhvr>
                                        <p:cTn id="19" dur="500"/>
                                        <p:tgtEl>
                                          <p:spTgt spid="1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sz="half" idx="1"/>
          </p:nvPr>
        </p:nvSpPr>
        <p:spPr>
          <a:xfrm>
            <a:off x="250825" y="620713"/>
            <a:ext cx="6265863" cy="6237287"/>
          </a:xfrm>
        </p:spPr>
        <p:txBody>
          <a:bodyPr/>
          <a:lstStyle/>
          <a:p>
            <a:pPr eaLnBrk="1" hangingPunct="1">
              <a:lnSpc>
                <a:spcPct val="80000"/>
              </a:lnSpc>
            </a:pPr>
            <a:r>
              <a:rPr lang="el-GR" sz="2400" b="1" smtClean="0">
                <a:effectLst/>
                <a:latin typeface="Arial" charset="0"/>
              </a:rPr>
              <a:t>Τα τελευταία χρόνια, γίνονται προσπάθειες στον τομέα της εκπαίδευσης μέσα από την υλοποίηση Σχολικών Προγραμμάτων Κυκλοφοριακής Αγωγής, τα οποία είναι ενταγμένα στην Περιβαλλοντική Εκπαίδευση ή την Αγωγή Υγείας και έχουν ως σκοπό την εκπαίδευση των ΑΜΕΑ </a:t>
            </a:r>
            <a:r>
              <a:rPr lang="el-GR" sz="2000" b="1" i="1" smtClean="0">
                <a:effectLst/>
                <a:latin typeface="Arial" charset="0"/>
              </a:rPr>
              <a:t>(Υπουργείο Παιδείας και Θρησκευμάτων, 2002).</a:t>
            </a:r>
          </a:p>
          <a:p>
            <a:pPr eaLnBrk="1" hangingPunct="1">
              <a:lnSpc>
                <a:spcPct val="80000"/>
              </a:lnSpc>
            </a:pPr>
            <a:endParaRPr lang="el-GR" sz="2000" b="1" i="1" smtClean="0">
              <a:effectLst/>
              <a:latin typeface="Arial" charset="0"/>
            </a:endParaRPr>
          </a:p>
          <a:p>
            <a:pPr eaLnBrk="1" hangingPunct="1">
              <a:lnSpc>
                <a:spcPct val="80000"/>
              </a:lnSpc>
            </a:pPr>
            <a:r>
              <a:rPr lang="el-GR" sz="2400" b="1" smtClean="0">
                <a:effectLst/>
                <a:latin typeface="Arial" charset="0"/>
              </a:rPr>
              <a:t>Η υλοποίησή τους θεωρείται ουσιαστικής σημασίας, διότι εκτός από την παροχή βοήθειας στην αντιμετώπιση καθημερινών προβλημάτων τους, συμβάλλουν ταυτόχρονα και στην άσκηση των γνωστικών και κοινωνικών τους δεξιοτήτων. </a:t>
            </a:r>
          </a:p>
        </p:txBody>
      </p:sp>
      <p:pic>
        <p:nvPicPr>
          <p:cNvPr id="20485" name="Picture 5" descr="MPj03859630000[1]"/>
          <p:cNvPicPr>
            <a:picLocks noChangeAspect="1" noChangeArrowheads="1"/>
          </p:cNvPicPr>
          <p:nvPr>
            <p:ph sz="half" idx="2"/>
          </p:nvPr>
        </p:nvPicPr>
        <p:blipFill>
          <a:blip r:embed="rId2"/>
          <a:srcRect/>
          <a:stretch>
            <a:fillRect/>
          </a:stretch>
        </p:blipFill>
        <p:spPr>
          <a:xfrm>
            <a:off x="6588125" y="1504950"/>
            <a:ext cx="2244725" cy="3848100"/>
          </a:xfrm>
          <a:noFill/>
        </p:spPr>
      </p:pic>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p:cTn id="7" dur="500" fill="hold"/>
                                        <p:tgtEl>
                                          <p:spTgt spid="2048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48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482">
                                            <p:txEl>
                                              <p:pRg st="0" end="0"/>
                                            </p:txEl>
                                          </p:spTgt>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0482">
                                            <p:txEl>
                                              <p:pRg st="2" end="2"/>
                                            </p:txEl>
                                          </p:spTgt>
                                        </p:tgtEl>
                                        <p:attrNameLst>
                                          <p:attrName>style.visibility</p:attrName>
                                        </p:attrNameLst>
                                      </p:cBhvr>
                                      <p:to>
                                        <p:strVal val="visible"/>
                                      </p:to>
                                    </p:set>
                                    <p:anim calcmode="lin" valueType="num">
                                      <p:cBhvr>
                                        <p:cTn id="13" dur="500" fill="hold"/>
                                        <p:tgtEl>
                                          <p:spTgt spid="2048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48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0482">
                                            <p:txEl>
                                              <p:pRg st="2" end="2"/>
                                            </p:txEl>
                                          </p:spTgt>
                                        </p:tgtEl>
                                      </p:cBhvr>
                                    </p:animEffect>
                                  </p:childTnLst>
                                </p:cTn>
                              </p:par>
                            </p:childTnLst>
                          </p:cTn>
                        </p:par>
                        <p:par>
                          <p:cTn id="16" fill="hold" nodeType="afterGroup">
                            <p:stCondLst>
                              <p:cond delay="1000"/>
                            </p:stCondLst>
                            <p:childTnLst>
                              <p:par>
                                <p:cTn id="17" presetID="53" presetClass="entr" presetSubtype="0" fill="hold" nodeType="afterEffect">
                                  <p:stCondLst>
                                    <p:cond delay="0"/>
                                  </p:stCondLst>
                                  <p:childTnLst>
                                    <p:set>
                                      <p:cBhvr>
                                        <p:cTn id="18" dur="1" fill="hold">
                                          <p:stCondLst>
                                            <p:cond delay="0"/>
                                          </p:stCondLst>
                                        </p:cTn>
                                        <p:tgtEl>
                                          <p:spTgt spid="20485"/>
                                        </p:tgtEl>
                                        <p:attrNameLst>
                                          <p:attrName>style.visibility</p:attrName>
                                        </p:attrNameLst>
                                      </p:cBhvr>
                                      <p:to>
                                        <p:strVal val="visible"/>
                                      </p:to>
                                    </p:set>
                                    <p:anim calcmode="lin" valueType="num">
                                      <p:cBhvr>
                                        <p:cTn id="19" dur="500" fill="hold"/>
                                        <p:tgtEl>
                                          <p:spTgt spid="20485"/>
                                        </p:tgtEl>
                                        <p:attrNameLst>
                                          <p:attrName>ppt_w</p:attrName>
                                        </p:attrNameLst>
                                      </p:cBhvr>
                                      <p:tavLst>
                                        <p:tav tm="0">
                                          <p:val>
                                            <p:fltVal val="0"/>
                                          </p:val>
                                        </p:tav>
                                        <p:tav tm="100000">
                                          <p:val>
                                            <p:strVal val="#ppt_w"/>
                                          </p:val>
                                        </p:tav>
                                      </p:tavLst>
                                    </p:anim>
                                    <p:anim calcmode="lin" valueType="num">
                                      <p:cBhvr>
                                        <p:cTn id="20" dur="500" fill="hold"/>
                                        <p:tgtEl>
                                          <p:spTgt spid="20485"/>
                                        </p:tgtEl>
                                        <p:attrNameLst>
                                          <p:attrName>ppt_h</p:attrName>
                                        </p:attrNameLst>
                                      </p:cBhvr>
                                      <p:tavLst>
                                        <p:tav tm="0">
                                          <p:val>
                                            <p:fltVal val="0"/>
                                          </p:val>
                                        </p:tav>
                                        <p:tav tm="100000">
                                          <p:val>
                                            <p:strVal val="#ppt_h"/>
                                          </p:val>
                                        </p:tav>
                                      </p:tavLst>
                                    </p:anim>
                                    <p:animEffect transition="in" filter="fade">
                                      <p:cBhvr>
                                        <p:cTn id="21"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l-GR" smtClean="0">
                <a:latin typeface="Arial" pitchFamily="34" charset="0"/>
              </a:rPr>
              <a:t>ΣΚΟΠΟΣ</a:t>
            </a:r>
          </a:p>
        </p:txBody>
      </p:sp>
      <p:sp>
        <p:nvSpPr>
          <p:cNvPr id="18435" name="Rectangle 3"/>
          <p:cNvSpPr>
            <a:spLocks noGrp="1" noChangeArrowheads="1"/>
          </p:cNvSpPr>
          <p:nvPr>
            <p:ph type="body" idx="1"/>
          </p:nvPr>
        </p:nvSpPr>
        <p:spPr>
          <a:xfrm>
            <a:off x="0" y="1341438"/>
            <a:ext cx="9144000" cy="5516562"/>
          </a:xfrm>
        </p:spPr>
        <p:txBody>
          <a:bodyPr/>
          <a:lstStyle/>
          <a:p>
            <a:pPr eaLnBrk="1" hangingPunct="1">
              <a:lnSpc>
                <a:spcPct val="105000"/>
              </a:lnSpc>
              <a:spcBef>
                <a:spcPct val="25000"/>
              </a:spcBef>
              <a:defRPr/>
            </a:pPr>
            <a:r>
              <a:rPr lang="el-GR" sz="2000" b="1" smtClean="0">
                <a:effectLst/>
                <a:latin typeface="Arial" pitchFamily="34" charset="0"/>
              </a:rPr>
              <a:t>Στόχος της παρούσας έρευνας είναι η διερεύνηση της εφαρμογής Προγράμματος Κυκλοφοριακής Αγωγής σε ΑΜΕΑ. Συγκεκριμένα, η παρούσα έρευνα ασχολείται με τη διερεύνηση της ικανότητας  πριν και μετά την εφαρμογή  Προγράμματος Κυκλοφοριακής Αγωγής, σε ενήλικες με ελαφρά νοητική καθυστέρηση.</a:t>
            </a:r>
            <a:r>
              <a:rPr lang="el-GR" sz="2000" smtClean="0"/>
              <a:t> </a:t>
            </a:r>
          </a:p>
          <a:p>
            <a:pPr eaLnBrk="1" hangingPunct="1">
              <a:lnSpc>
                <a:spcPct val="105000"/>
              </a:lnSpc>
              <a:spcBef>
                <a:spcPct val="25000"/>
              </a:spcBef>
              <a:defRPr/>
            </a:pPr>
            <a:r>
              <a:rPr lang="el-GR" sz="2000" b="1" smtClean="0">
                <a:effectLst/>
                <a:latin typeface="Arial" pitchFamily="34" charset="0"/>
              </a:rPr>
              <a:t>Μετά την ολοκλήρωση του Προγράμματος, αναμένεται οι καταρτιζόμενοι να είναι σε θέση να αναγνωρίζουν τα </a:t>
            </a:r>
            <a:r>
              <a:rPr lang="el-GR" sz="2000" b="1" smtClean="0">
                <a:solidFill>
                  <a:srgbClr val="CCFFFF"/>
                </a:solidFill>
                <a:effectLst/>
                <a:latin typeface="Arial" pitchFamily="34" charset="0"/>
              </a:rPr>
              <a:t>βασικά σήματα κυκλοφορίας, να μετακινούνται με ασφάλεια σε κεντρικά σημεία της πόλης στην οποία ζουν, να επιλέγουν ασφαλές σημείο διέλευσης του δρόμου, να κινούνται με ασφάλεια στο πεζοδρόμιο και να επιβιβάζονται- αποβιβάζονται σωστά σε Ι.Χ.- λεωφορεία</a:t>
            </a:r>
            <a:r>
              <a:rPr lang="el-GR" sz="2000" b="1" smtClean="0">
                <a:effectLst/>
                <a:latin typeface="Arial" pitchFamily="34" charset="0"/>
              </a:rPr>
              <a:t>. </a:t>
            </a:r>
          </a:p>
          <a:p>
            <a:pPr eaLnBrk="1" hangingPunct="1">
              <a:lnSpc>
                <a:spcPct val="105000"/>
              </a:lnSpc>
              <a:spcBef>
                <a:spcPct val="25000"/>
              </a:spcBef>
              <a:defRPr/>
            </a:pPr>
            <a:r>
              <a:rPr lang="el-GR" sz="2000" b="1" smtClean="0">
                <a:effectLst/>
                <a:latin typeface="Arial" pitchFamily="34" charset="0"/>
              </a:rPr>
              <a:t>Επιπλέον, στο </a:t>
            </a:r>
            <a:r>
              <a:rPr lang="el-GR" sz="2000" b="1" smtClean="0">
                <a:solidFill>
                  <a:srgbClr val="CCFFFF"/>
                </a:solidFill>
                <a:effectLst/>
                <a:latin typeface="Arial" pitchFamily="34" charset="0"/>
              </a:rPr>
              <a:t>συναισθηματικό επίπεδο</a:t>
            </a:r>
            <a:r>
              <a:rPr lang="el-GR" sz="2000" b="1" smtClean="0">
                <a:effectLst/>
                <a:latin typeface="Arial" pitchFamily="34" charset="0"/>
              </a:rPr>
              <a:t> επιδιώκεται να τονωθεί το ενδιαφέρον για μάθηση και δραστηριοποίηση στον τομέα της εργασίας, της ψυχαγωγίας και της κοινωνικής αλληλεπίδρασης.</a:t>
            </a:r>
            <a:r>
              <a:rPr lang="el-GR" sz="1400" b="1" smtClean="0">
                <a:effectLst/>
                <a:latin typeface="Arial" pitchFamily="34" charset="0"/>
              </a:rPr>
              <a:t> </a:t>
            </a:r>
          </a:p>
        </p:txBody>
      </p:sp>
      <p:pic>
        <p:nvPicPr>
          <p:cNvPr id="18436" name="Picture 4" descr="j0293844"/>
          <p:cNvPicPr>
            <a:picLocks noChangeAspect="1" noChangeArrowheads="1"/>
          </p:cNvPicPr>
          <p:nvPr/>
        </p:nvPicPr>
        <p:blipFill>
          <a:blip r:embed="rId2"/>
          <a:srcRect/>
          <a:stretch>
            <a:fillRect/>
          </a:stretch>
        </p:blipFill>
        <p:spPr bwMode="auto">
          <a:xfrm>
            <a:off x="7250113" y="144463"/>
            <a:ext cx="1138237" cy="1196975"/>
          </a:xfrm>
          <a:prstGeom prst="rect">
            <a:avLst/>
          </a:prstGeom>
          <a:noFill/>
          <a:ln w="9525">
            <a:noFill/>
            <a:miter lim="800000"/>
            <a:headEnd/>
            <a:tailEnd/>
          </a:ln>
        </p:spPr>
      </p:pic>
      <p:pic>
        <p:nvPicPr>
          <p:cNvPr id="18437" name="Picture 5" descr="MMj03544180000[1]"/>
          <p:cNvPicPr>
            <a:picLocks noChangeAspect="1" noChangeArrowheads="1" noCrop="1"/>
          </p:cNvPicPr>
          <p:nvPr/>
        </p:nvPicPr>
        <p:blipFill>
          <a:blip r:embed="rId3"/>
          <a:srcRect/>
          <a:stretch>
            <a:fillRect/>
          </a:stretch>
        </p:blipFill>
        <p:spPr bwMode="auto">
          <a:xfrm>
            <a:off x="703263" y="476250"/>
            <a:ext cx="1420812" cy="866775"/>
          </a:xfrm>
          <a:prstGeom prst="rect">
            <a:avLst/>
          </a:prstGeom>
          <a:noFill/>
          <a:ln w="9525">
            <a:noFill/>
            <a:miter lim="800000"/>
            <a:headEnd/>
            <a:tailEnd/>
          </a:ln>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1000" fill="hold"/>
                                        <p:tgtEl>
                                          <p:spTgt spid="184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fade">
                                      <p:cBhvr>
                                        <p:cTn id="13" dur="1000"/>
                                        <p:tgtEl>
                                          <p:spTgt spid="18436"/>
                                        </p:tgtEl>
                                      </p:cBhvr>
                                    </p:animEffect>
                                    <p:anim calcmode="lin" valueType="num">
                                      <p:cBhvr>
                                        <p:cTn id="14" dur="1000" fill="hold"/>
                                        <p:tgtEl>
                                          <p:spTgt spid="18436"/>
                                        </p:tgtEl>
                                        <p:attrNameLst>
                                          <p:attrName>ppt_x</p:attrName>
                                        </p:attrNameLst>
                                      </p:cBhvr>
                                      <p:tavLst>
                                        <p:tav tm="0">
                                          <p:val>
                                            <p:strVal val="#ppt_x"/>
                                          </p:val>
                                        </p:tav>
                                        <p:tav tm="100000">
                                          <p:val>
                                            <p:strVal val="#ppt_x"/>
                                          </p:val>
                                        </p:tav>
                                      </p:tavLst>
                                    </p:anim>
                                    <p:anim calcmode="lin" valueType="num">
                                      <p:cBhvr>
                                        <p:cTn id="15" dur="1000" fill="hold"/>
                                        <p:tgtEl>
                                          <p:spTgt spid="1843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18437"/>
                                        </p:tgtEl>
                                        <p:attrNameLst>
                                          <p:attrName>style.visibility</p:attrName>
                                        </p:attrNameLst>
                                      </p:cBhvr>
                                      <p:to>
                                        <p:strVal val="visible"/>
                                      </p:to>
                                    </p:set>
                                    <p:animEffect transition="in" filter="fade">
                                      <p:cBhvr>
                                        <p:cTn id="19" dur="1000"/>
                                        <p:tgtEl>
                                          <p:spTgt spid="18437"/>
                                        </p:tgtEl>
                                      </p:cBhvr>
                                    </p:animEffect>
                                    <p:anim calcmode="lin" valueType="num">
                                      <p:cBhvr>
                                        <p:cTn id="20" dur="1000" fill="hold"/>
                                        <p:tgtEl>
                                          <p:spTgt spid="18437"/>
                                        </p:tgtEl>
                                        <p:attrNameLst>
                                          <p:attrName>ppt_x</p:attrName>
                                        </p:attrNameLst>
                                      </p:cBhvr>
                                      <p:tavLst>
                                        <p:tav tm="0">
                                          <p:val>
                                            <p:strVal val="#ppt_x"/>
                                          </p:val>
                                        </p:tav>
                                        <p:tav tm="100000">
                                          <p:val>
                                            <p:strVal val="#ppt_x"/>
                                          </p:val>
                                        </p:tav>
                                      </p:tavLst>
                                    </p:anim>
                                    <p:anim calcmode="lin" valueType="num">
                                      <p:cBhvr>
                                        <p:cTn id="21" dur="1000" fill="hold"/>
                                        <p:tgtEl>
                                          <p:spTgt spid="1843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435">
                                            <p:txEl>
                                              <p:pRg st="0" end="0"/>
                                            </p:txEl>
                                          </p:spTgt>
                                        </p:tgtEl>
                                        <p:attrNameLst>
                                          <p:attrName>style.visibility</p:attrName>
                                        </p:attrNameLst>
                                      </p:cBhvr>
                                      <p:to>
                                        <p:strVal val="visible"/>
                                      </p:to>
                                    </p:set>
                                    <p:animEffect transition="in" filter="fade">
                                      <p:cBhvr>
                                        <p:cTn id="25" dur="1000"/>
                                        <p:tgtEl>
                                          <p:spTgt spid="18435">
                                            <p:txEl>
                                              <p:pRg st="0" end="0"/>
                                            </p:txEl>
                                          </p:spTgt>
                                        </p:tgtEl>
                                      </p:cBhvr>
                                    </p:animEffect>
                                    <p:anim calcmode="lin" valueType="num">
                                      <p:cBhvr>
                                        <p:cTn id="26"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8435">
                                            <p:txEl>
                                              <p:pRg st="1" end="1"/>
                                            </p:txEl>
                                          </p:spTgt>
                                        </p:tgtEl>
                                        <p:attrNameLst>
                                          <p:attrName>style.visibility</p:attrName>
                                        </p:attrNameLst>
                                      </p:cBhvr>
                                      <p:to>
                                        <p:strVal val="visible"/>
                                      </p:to>
                                    </p:set>
                                    <p:animEffect transition="in" filter="fade">
                                      <p:cBhvr>
                                        <p:cTn id="31" dur="1000"/>
                                        <p:tgtEl>
                                          <p:spTgt spid="18435">
                                            <p:txEl>
                                              <p:pRg st="1" end="1"/>
                                            </p:txEl>
                                          </p:spTgt>
                                        </p:tgtEl>
                                      </p:cBhvr>
                                    </p:animEffect>
                                    <p:anim calcmode="lin" valueType="num">
                                      <p:cBhvr>
                                        <p:cTn id="32"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8435">
                                            <p:txEl>
                                              <p:pRg st="2" end="2"/>
                                            </p:txEl>
                                          </p:spTgt>
                                        </p:tgtEl>
                                        <p:attrNameLst>
                                          <p:attrName>style.visibility</p:attrName>
                                        </p:attrNameLst>
                                      </p:cBhvr>
                                      <p:to>
                                        <p:strVal val="visible"/>
                                      </p:to>
                                    </p:set>
                                    <p:animEffect transition="in" filter="fade">
                                      <p:cBhvr>
                                        <p:cTn id="37" dur="1000"/>
                                        <p:tgtEl>
                                          <p:spTgt spid="18435">
                                            <p:txEl>
                                              <p:pRg st="2" end="2"/>
                                            </p:txEl>
                                          </p:spTgt>
                                        </p:tgtEl>
                                      </p:cBhvr>
                                    </p:animEffect>
                                    <p:anim calcmode="lin" valueType="num">
                                      <p:cBhvr>
                                        <p:cTn id="38"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476250"/>
            <a:ext cx="8229600" cy="504825"/>
          </a:xfrm>
        </p:spPr>
        <p:txBody>
          <a:bodyPr/>
          <a:lstStyle/>
          <a:p>
            <a:pPr eaLnBrk="1" hangingPunct="1"/>
            <a:r>
              <a:rPr lang="el-GR" sz="4000" smtClean="0">
                <a:effectLst/>
                <a:latin typeface="Arial" charset="0"/>
              </a:rPr>
              <a:t>ΔΕΙΓΜΑ</a:t>
            </a:r>
          </a:p>
        </p:txBody>
      </p:sp>
      <p:sp>
        <p:nvSpPr>
          <p:cNvPr id="22531" name="Rectangle 3"/>
          <p:cNvSpPr>
            <a:spLocks noGrp="1" noChangeArrowheads="1"/>
          </p:cNvSpPr>
          <p:nvPr>
            <p:ph type="body" idx="1"/>
          </p:nvPr>
        </p:nvSpPr>
        <p:spPr>
          <a:xfrm>
            <a:off x="0" y="1412875"/>
            <a:ext cx="9144000" cy="5445125"/>
          </a:xfrm>
        </p:spPr>
        <p:txBody>
          <a:bodyPr/>
          <a:lstStyle/>
          <a:p>
            <a:pPr eaLnBrk="1" hangingPunct="1">
              <a:lnSpc>
                <a:spcPct val="105000"/>
              </a:lnSpc>
            </a:pPr>
            <a:r>
              <a:rPr lang="el-GR" sz="2400" b="1" smtClean="0">
                <a:effectLst/>
                <a:latin typeface="Arial" charset="0"/>
              </a:rPr>
              <a:t>Δώδεκα άτομα με ελαφρά νοητική καθυστέρηση, ηλικίας από 16 έως 27 ετών (Μ.Ο.= 21.4, ΤΑ=2.17), τα οποία παρακολουθούσαν Πρόγραμμα Επαγγελματικής Κατάρτισης στο Κέντρο Μέριμνας Κατερίνης, αποτέλεσαν την ομάδα παρέμβασης. </a:t>
            </a:r>
          </a:p>
          <a:p>
            <a:pPr eaLnBrk="1" hangingPunct="1">
              <a:lnSpc>
                <a:spcPct val="105000"/>
              </a:lnSpc>
            </a:pPr>
            <a:r>
              <a:rPr lang="el-GR" sz="2400" b="1" smtClean="0">
                <a:effectLst/>
                <a:latin typeface="Arial" charset="0"/>
              </a:rPr>
              <a:t>Η ομάδα ελέγχου αποτελούνταν από 12 άτομα, εξισωμένα με την ομάδα παρέμβασης ως προς τη νοημοσύνη, το φύλο, τα έτη εκπαίδευσης και την αρχική γνώση σε θέματα κυκλοφοριακής αγωγής.</a:t>
            </a:r>
            <a:r>
              <a:rPr lang="el-GR" sz="2400" b="1" i="1" smtClean="0">
                <a:effectLst/>
                <a:latin typeface="Arial" charset="0"/>
              </a:rPr>
              <a:t> </a:t>
            </a:r>
            <a:r>
              <a:rPr lang="el-GR" sz="2400" b="1" smtClean="0">
                <a:effectLst/>
                <a:latin typeface="Arial" charset="0"/>
              </a:rPr>
              <a:t>Η εξίσωση του νοητικού επιπέδου έγινε με βάση τις Έγχρωμες Προοδευτικές Μήτρες του </a:t>
            </a:r>
            <a:r>
              <a:rPr lang="en-US" sz="2400" b="1" smtClean="0">
                <a:effectLst/>
                <a:latin typeface="Arial" charset="0"/>
              </a:rPr>
              <a:t>Raven</a:t>
            </a:r>
            <a:r>
              <a:rPr lang="el-GR" sz="2400" b="1" smtClean="0">
                <a:effectLst/>
                <a:latin typeface="Arial" charset="0"/>
              </a:rPr>
              <a:t> (</a:t>
            </a:r>
            <a:r>
              <a:rPr lang="en-US" sz="2400" b="1" smtClean="0">
                <a:effectLst/>
                <a:latin typeface="Arial" charset="0"/>
              </a:rPr>
              <a:t>Raven Colored Progressive Matrices</a:t>
            </a:r>
            <a:r>
              <a:rPr lang="el-GR" sz="2400" b="1" smtClean="0">
                <a:effectLst/>
                <a:latin typeface="Arial" charset="0"/>
              </a:rPr>
              <a:t>) (</a:t>
            </a:r>
            <a:r>
              <a:rPr lang="en-US" sz="2400" b="1" smtClean="0">
                <a:effectLst/>
                <a:latin typeface="Arial" charset="0"/>
              </a:rPr>
              <a:t>Raven</a:t>
            </a:r>
            <a:r>
              <a:rPr lang="el-GR" sz="2400" b="1" smtClean="0">
                <a:effectLst/>
                <a:latin typeface="Arial" charset="0"/>
              </a:rPr>
              <a:t>, 1965). </a:t>
            </a:r>
          </a:p>
        </p:txBody>
      </p:sp>
      <p:pic>
        <p:nvPicPr>
          <p:cNvPr id="8196" name="Picture 4" descr="MCj02872760000[1]"/>
          <p:cNvPicPr>
            <a:picLocks noChangeAspect="1" noChangeArrowheads="1"/>
          </p:cNvPicPr>
          <p:nvPr/>
        </p:nvPicPr>
        <p:blipFill>
          <a:blip r:embed="rId2"/>
          <a:srcRect/>
          <a:stretch>
            <a:fillRect/>
          </a:stretch>
        </p:blipFill>
        <p:spPr bwMode="auto">
          <a:xfrm>
            <a:off x="6588125" y="0"/>
            <a:ext cx="1600200" cy="1100138"/>
          </a:xfrm>
          <a:prstGeom prst="rect">
            <a:avLst/>
          </a:prstGeom>
          <a:noFill/>
          <a:ln w="9525">
            <a:noFill/>
            <a:miter lim="800000"/>
            <a:headEnd/>
            <a:tailEnd/>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strips(downLeft)">
                                      <p:cBhvr>
                                        <p:cTn id="11" dur="500"/>
                                        <p:tgtEl>
                                          <p:spTgt spid="2253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2531">
                                            <p:txEl>
                                              <p:pRg st="1" end="1"/>
                                            </p:txEl>
                                          </p:spTgt>
                                        </p:tgtEl>
                                        <p:attrNameLst>
                                          <p:attrName>style.visibility</p:attrName>
                                        </p:attrNameLst>
                                      </p:cBhvr>
                                      <p:to>
                                        <p:strVal val="visible"/>
                                      </p:to>
                                    </p:set>
                                    <p:animEffect transition="in" filter="strips(downLeft)">
                                      <p:cBhvr>
                                        <p:cTn id="16"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el-GR" smtClean="0">
                <a:effectLst/>
                <a:latin typeface="Arial" charset="0"/>
              </a:rPr>
              <a:t>ΔΕΙΓΜΑ (συν)</a:t>
            </a:r>
          </a:p>
        </p:txBody>
      </p:sp>
      <p:sp>
        <p:nvSpPr>
          <p:cNvPr id="40963" name="Rectangle 3"/>
          <p:cNvSpPr>
            <a:spLocks noGrp="1" noChangeArrowheads="1"/>
          </p:cNvSpPr>
          <p:nvPr>
            <p:ph type="body" idx="1"/>
          </p:nvPr>
        </p:nvSpPr>
        <p:spPr>
          <a:xfrm>
            <a:off x="0" y="1916113"/>
            <a:ext cx="9144000" cy="4941887"/>
          </a:xfrm>
        </p:spPr>
        <p:txBody>
          <a:bodyPr/>
          <a:lstStyle/>
          <a:p>
            <a:pPr eaLnBrk="1" hangingPunct="1">
              <a:lnSpc>
                <a:spcPct val="105000"/>
              </a:lnSpc>
              <a:defRPr/>
            </a:pPr>
            <a:r>
              <a:rPr lang="el-GR" sz="2400" b="1" smtClean="0">
                <a:effectLst/>
                <a:latin typeface="Arial" pitchFamily="34" charset="0"/>
              </a:rPr>
              <a:t>Όλοι οι ενήλικες που επιλέχθηκαν είχαν ελαφρά νοητική καθυστέρηση και δεν παρουσίαζαν κινητικές αναπηρίες και διαταραχές συμπεριφοράς. </a:t>
            </a:r>
          </a:p>
          <a:p>
            <a:pPr eaLnBrk="1" hangingPunct="1">
              <a:lnSpc>
                <a:spcPct val="105000"/>
              </a:lnSpc>
              <a:defRPr/>
            </a:pPr>
            <a:endParaRPr lang="el-GR" sz="2000" b="1" smtClean="0">
              <a:effectLst/>
              <a:latin typeface="Arial" pitchFamily="34" charset="0"/>
            </a:endParaRPr>
          </a:p>
          <a:p>
            <a:pPr eaLnBrk="1" hangingPunct="1">
              <a:lnSpc>
                <a:spcPct val="105000"/>
              </a:lnSpc>
              <a:defRPr/>
            </a:pPr>
            <a:r>
              <a:rPr lang="el-GR" sz="2400" b="1" smtClean="0">
                <a:effectLst/>
                <a:latin typeface="Arial" pitchFamily="34" charset="0"/>
              </a:rPr>
              <a:t>Δεν προέκυψαν στατιστικά σημαντικές διαφορές ως προς την επίδοση στις Μήτρες του </a:t>
            </a:r>
            <a:r>
              <a:rPr lang="en-US" sz="2400" b="1" smtClean="0">
                <a:effectLst/>
                <a:latin typeface="Arial" pitchFamily="34" charset="0"/>
              </a:rPr>
              <a:t>Raven</a:t>
            </a:r>
            <a:r>
              <a:rPr lang="el-GR" sz="2400" b="1" smtClean="0">
                <a:effectLst/>
                <a:latin typeface="Arial" pitchFamily="34" charset="0"/>
              </a:rPr>
              <a:t> (Μ.Ο.=22, Τ.Α.=1.2, ΝΗ=8:6 για την ομάδα παρέμβασης και Μ.Ο.=22, Τ.Α.=1.3, ΝΗ=8:6 για την ομάδα ελέγχου, </a:t>
            </a:r>
            <a:r>
              <a:rPr lang="en-US" sz="2400" b="1" smtClean="0">
                <a:effectLst/>
                <a:latin typeface="Arial" pitchFamily="34" charset="0"/>
              </a:rPr>
              <a:t>t</a:t>
            </a:r>
            <a:r>
              <a:rPr lang="el-GR" sz="2400" b="1" smtClean="0">
                <a:effectLst/>
                <a:latin typeface="Arial" pitchFamily="34" charset="0"/>
              </a:rPr>
              <a:t>=0.03, </a:t>
            </a:r>
            <a:r>
              <a:rPr lang="en-US" sz="2400" b="1" smtClean="0">
                <a:effectLst/>
                <a:latin typeface="Arial" pitchFamily="34" charset="0"/>
              </a:rPr>
              <a:t>p</a:t>
            </a:r>
            <a:r>
              <a:rPr lang="el-GR" sz="2400" b="1" smtClean="0">
                <a:effectLst/>
                <a:latin typeface="Arial" pitchFamily="34" charset="0"/>
              </a:rPr>
              <a:t>&gt;0.05). Τόσο η ομάδα παρέμβασης, όσο και η ομάδα ελέγχου, ήταν απόφοιτοι ειδικού σχολείου, και είχαν περιορισμένη έως ελάχιστη γνώση σχετικά με την Κυκλοφοριακή Αγωγή.</a:t>
            </a:r>
          </a:p>
          <a:p>
            <a:pPr eaLnBrk="1" hangingPunct="1">
              <a:lnSpc>
                <a:spcPct val="80000"/>
              </a:lnSpc>
              <a:defRPr/>
            </a:pPr>
            <a:endParaRPr lang="el-GR" sz="240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620713"/>
            <a:ext cx="8229600" cy="1143000"/>
          </a:xfrm>
        </p:spPr>
        <p:txBody>
          <a:bodyPr/>
          <a:lstStyle/>
          <a:p>
            <a:pPr eaLnBrk="1" hangingPunct="1"/>
            <a:r>
              <a:rPr lang="el-GR" smtClean="0">
                <a:effectLst/>
                <a:latin typeface="Arial" charset="0"/>
              </a:rPr>
              <a:t>ΜΕΘΟΔΟΛΟΓΙΑ …</a:t>
            </a:r>
          </a:p>
        </p:txBody>
      </p:sp>
      <p:sp>
        <p:nvSpPr>
          <p:cNvPr id="23555" name="Rectangle 3"/>
          <p:cNvSpPr>
            <a:spLocks noGrp="1" noChangeArrowheads="1"/>
          </p:cNvSpPr>
          <p:nvPr>
            <p:ph type="body" sz="half" idx="1"/>
          </p:nvPr>
        </p:nvSpPr>
        <p:spPr>
          <a:xfrm>
            <a:off x="755650" y="2349500"/>
            <a:ext cx="7561263" cy="4065588"/>
          </a:xfrm>
        </p:spPr>
        <p:txBody>
          <a:bodyPr/>
          <a:lstStyle/>
          <a:p>
            <a:pPr eaLnBrk="1" hangingPunct="1"/>
            <a:r>
              <a:rPr lang="el-GR" sz="2800" b="1" smtClean="0">
                <a:effectLst/>
                <a:latin typeface="Arial" charset="0"/>
              </a:rPr>
              <a:t>Διερευνητική και αρχική αξιολόγηση με χρήση ερωτηματολογίου.</a:t>
            </a:r>
          </a:p>
          <a:p>
            <a:pPr lvl="1" eaLnBrk="1" hangingPunct="1"/>
            <a:r>
              <a:rPr lang="el-GR" sz="2400" b="1" smtClean="0">
                <a:effectLst/>
                <a:latin typeface="Arial" charset="0"/>
              </a:rPr>
              <a:t>α. αναγνώριση σημάτων </a:t>
            </a:r>
          </a:p>
          <a:p>
            <a:pPr lvl="1" eaLnBrk="1" hangingPunct="1"/>
            <a:r>
              <a:rPr lang="el-GR" sz="2400" b="1" smtClean="0">
                <a:effectLst/>
                <a:latin typeface="Arial" charset="0"/>
              </a:rPr>
              <a:t>β. επίλυση προβλημάτων που σχετίζονταν με την κυκλοφοριακή συμπεριφορά πεζού και επιβάτη) (Πίνακας 1).  </a:t>
            </a:r>
          </a:p>
          <a:p>
            <a:pPr eaLnBrk="1" hangingPunct="1">
              <a:lnSpc>
                <a:spcPct val="105000"/>
              </a:lnSpc>
            </a:pPr>
            <a:endParaRPr lang="el-GR" sz="2800" b="1" i="1" smtClean="0">
              <a:effectLst/>
              <a:latin typeface="Arial" charset="0"/>
            </a:endParaRPr>
          </a:p>
        </p:txBody>
      </p:sp>
      <p:pic>
        <p:nvPicPr>
          <p:cNvPr id="23556" name="Picture 4" descr="MCj00890840000[1]"/>
          <p:cNvPicPr>
            <a:picLocks noChangeAspect="1" noChangeArrowheads="1"/>
          </p:cNvPicPr>
          <p:nvPr>
            <p:ph sz="half" idx="2"/>
          </p:nvPr>
        </p:nvPicPr>
        <p:blipFill>
          <a:blip r:embed="rId2"/>
          <a:srcRect/>
          <a:stretch>
            <a:fillRect/>
          </a:stretch>
        </p:blipFill>
        <p:spPr>
          <a:xfrm>
            <a:off x="7451725" y="549275"/>
            <a:ext cx="1463675" cy="1804988"/>
          </a:xfrm>
          <a:noFill/>
        </p:spPr>
      </p:pic>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upRight)">
                                      <p:cBhvr>
                                        <p:cTn id="7" dur="500"/>
                                        <p:tgtEl>
                                          <p:spTgt spid="23554"/>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strips(upRight)">
                                      <p:cBhvr>
                                        <p:cTn id="11" dur="500"/>
                                        <p:tgtEl>
                                          <p:spTgt spid="23555">
                                            <p:txEl>
                                              <p:pRg st="0" end="0"/>
                                            </p:txEl>
                                          </p:spTgt>
                                        </p:tgtEl>
                                      </p:cBhvr>
                                    </p:animEffect>
                                  </p:childTnLst>
                                </p:cTn>
                              </p:par>
                            </p:childTnLst>
                          </p:cTn>
                        </p:par>
                        <p:par>
                          <p:cTn id="12" fill="hold" nodeType="afterGroup">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strips(upRight)">
                                      <p:cBhvr>
                                        <p:cTn id="15" dur="500"/>
                                        <p:tgtEl>
                                          <p:spTgt spid="23555">
                                            <p:txEl>
                                              <p:pRg st="1" end="1"/>
                                            </p:txEl>
                                          </p:spTgt>
                                        </p:tgtEl>
                                      </p:cBhvr>
                                    </p:animEffect>
                                  </p:childTnLst>
                                </p:cTn>
                              </p:par>
                            </p:childTnLst>
                          </p:cTn>
                        </p:par>
                        <p:par>
                          <p:cTn id="16" fill="hold" nodeType="afterGroup">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Effect transition="in" filter="strips(upRight)">
                                      <p:cBhvr>
                                        <p:cTn id="19" dur="500"/>
                                        <p:tgtEl>
                                          <p:spTgt spid="23555">
                                            <p:txEl>
                                              <p:pRg st="2" end="2"/>
                                            </p:txEl>
                                          </p:spTgt>
                                        </p:tgtEl>
                                      </p:cBhvr>
                                    </p:animEffect>
                                  </p:childTnLst>
                                </p:cTn>
                              </p:par>
                            </p:childTnLst>
                          </p:cTn>
                        </p:par>
                        <p:par>
                          <p:cTn id="20" fill="hold" nodeType="afterGroup">
                            <p:stCondLst>
                              <p:cond delay="2000"/>
                            </p:stCondLst>
                            <p:childTnLst>
                              <p:par>
                                <p:cTn id="21" presetID="18" presetClass="entr" presetSubtype="3" fill="hold" nodeType="afterEffect">
                                  <p:stCondLst>
                                    <p:cond delay="0"/>
                                  </p:stCondLst>
                                  <p:childTnLst>
                                    <p:set>
                                      <p:cBhvr>
                                        <p:cTn id="22" dur="1" fill="hold">
                                          <p:stCondLst>
                                            <p:cond delay="0"/>
                                          </p:stCondLst>
                                        </p:cTn>
                                        <p:tgtEl>
                                          <p:spTgt spid="23556"/>
                                        </p:tgtEl>
                                        <p:attrNameLst>
                                          <p:attrName>style.visibility</p:attrName>
                                        </p:attrNameLst>
                                      </p:cBhvr>
                                      <p:to>
                                        <p:strVal val="visible"/>
                                      </p:to>
                                    </p:set>
                                    <p:animEffect transition="in" filter="strips(upRight)">
                                      <p:cBhvr>
                                        <p:cTn id="23"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239" name="Group 831"/>
          <p:cNvGraphicFramePr>
            <a:graphicFrameLocks noGrp="1"/>
          </p:cNvGraphicFramePr>
          <p:nvPr/>
        </p:nvGraphicFramePr>
        <p:xfrm>
          <a:off x="323850" y="908050"/>
          <a:ext cx="8640763" cy="6102379"/>
        </p:xfrm>
        <a:graphic>
          <a:graphicData uri="http://schemas.openxmlformats.org/drawingml/2006/table">
            <a:tbl>
              <a:tblPr/>
              <a:tblGrid>
                <a:gridCol w="1800225"/>
                <a:gridCol w="557213"/>
                <a:gridCol w="6283325"/>
              </a:tblGrid>
              <a:tr h="525771">
                <a:tc>
                  <a:txBody>
                    <a:bodyPr/>
                    <a:lstStyle/>
                    <a:p>
                      <a:pPr marL="0" marR="0" lvl="0" indent="0" algn="ctr" defTabSz="914400" rtl="0" eaLnBrk="1" fontAlgn="base" latinLnBrk="0" hangingPunct="1">
                        <a:lnSpc>
                          <a:spcPct val="95000"/>
                        </a:lnSpc>
                        <a:spcBef>
                          <a:spcPct val="0"/>
                        </a:spcBef>
                        <a:spcAft>
                          <a:spcPct val="0"/>
                        </a:spcAft>
                        <a:buClrTx/>
                        <a:buSzTx/>
                        <a:buFontTx/>
                        <a:buNone/>
                        <a:tabLst/>
                      </a:pPr>
                      <a:endParaRPr kumimoji="0" lang="el-GR" sz="15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95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Arial" pitchFamily="34" charset="0"/>
                          <a:cs typeface="Times New Roman" pitchFamily="18" charset="0"/>
                        </a:rPr>
                        <a:t>ΑΝΑΓΝΩΡΙΣΕΙΣ</a:t>
                      </a:r>
                      <a:endParaRPr kumimoji="0" lang="el-GR" sz="2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3600" b="1"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5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5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500" b="1" i="0" u="none" strike="noStrike" cap="none" normalizeH="0" baseline="0" smtClean="0">
                          <a:ln>
                            <a:noFill/>
                          </a:ln>
                          <a:solidFill>
                            <a:schemeClr val="tx1"/>
                          </a:solidFill>
                          <a:effectLst/>
                          <a:latin typeface="Arial" pitchFamily="34" charset="0"/>
                          <a:cs typeface="Times New Roman" pitchFamily="18" charset="0"/>
                        </a:rPr>
                        <a:t>ΕΡΩΤΗΣΕΙΣ</a:t>
                      </a:r>
                      <a:endParaRPr kumimoji="0" lang="el-GR" sz="2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11">
                <a:tc rowSpan="15">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9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ΣΗΜΑΣΙΑΣ </a:t>
                      </a:r>
                    </a:p>
                    <a:p>
                      <a:pPr marL="0" marR="0" lvl="0" indent="0" algn="ctr" defTabSz="914400" rtl="0" eaLnBrk="1" fontAlgn="base" latinLnBrk="0" hangingPunct="1">
                        <a:lnSpc>
                          <a:spcPct val="9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ΣΗΜΑΤΩΝ</a:t>
                      </a:r>
                      <a:endParaRPr kumimoji="0" lang="el-GR"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&amp;</a:t>
                      </a:r>
                    </a:p>
                    <a:p>
                      <a:pPr marL="0" marR="0" lvl="0" indent="0" algn="ctr" defTabSz="914400" rtl="0" eaLnBrk="0" fontAlgn="base" latinLnBrk="0" hangingPunct="0">
                        <a:lnSpc>
                          <a:spcPct val="95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ΣΗΜΑΤΟΔΟΤΗΣΗΣ</a:t>
                      </a: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95000"/>
                        </a:lnSpc>
                        <a:spcBef>
                          <a:spcPct val="0"/>
                        </a:spcBef>
                        <a:spcAft>
                          <a:spcPct val="0"/>
                        </a:spcAft>
                        <a:buClrTx/>
                        <a:buSzTx/>
                        <a:buFontTx/>
                        <a:buNone/>
                        <a:tabLst/>
                      </a:pPr>
                      <a:endParaRPr kumimoji="0" lang="el-GR" sz="13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ΚΥΚΛΟΦΟΡΙΑ</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smtClean="0">
                          <a:ln>
                            <a:noFill/>
                          </a:ln>
                          <a:solidFill>
                            <a:schemeClr val="tx1"/>
                          </a:solidFill>
                          <a:effectLst/>
                          <a:latin typeface="Arial" pitchFamily="34" charset="0"/>
                          <a:cs typeface="Times New Roman" pitchFamily="18" charset="0"/>
                        </a:rPr>
                        <a:t>ΚΗΣ ΑΓΩΓΗΣ ΠΕΖΟΥ &amp; ΕΠΙΒΑΤΗ</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 είναι το  </a:t>
                      </a:r>
                      <a:r>
                        <a:rPr kumimoji="0" lang="en-US" sz="1400" b="1" i="0" u="none" strike="noStrike" cap="none" normalizeH="0" baseline="0" smtClean="0">
                          <a:ln>
                            <a:noFill/>
                          </a:ln>
                          <a:solidFill>
                            <a:schemeClr val="tx1"/>
                          </a:solidFill>
                          <a:effectLst/>
                          <a:latin typeface="Arial" pitchFamily="34" charset="0"/>
                          <a:cs typeface="Times New Roman" pitchFamily="18" charset="0"/>
                        </a:rPr>
                        <a:t>STOP</a:t>
                      </a:r>
                      <a:r>
                        <a:rPr kumimoji="0" lang="el-GR" sz="1400" b="1" i="0" u="none" strike="noStrike" cap="none" normalizeH="0" baseline="0" smtClean="0">
                          <a:ln>
                            <a:noFill/>
                          </a:ln>
                          <a:solidFill>
                            <a:schemeClr val="tx1"/>
                          </a:solidFill>
                          <a:effectLst/>
                          <a:latin typeface="Arial" pitchFamily="34" charset="0"/>
                          <a:cs typeface="Times New Roman" pitchFamily="18" charset="0"/>
                        </a:rPr>
                        <a:t>;</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36">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2</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 σήμα σημαίνει απαγορεύεται;</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11">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3</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 σήμα σημαίνει κίνδυνο;</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24">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4</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Βρες το σήμα που μας δείχνει διασταύρωση; </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73">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5</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 είναι  το σήμα που μας δείχνει ότι από το δρόμο περνούν συχνά παιδιά;</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7501">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6</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 είναι το σήμα που μας δείχνει ότι ο δρόμος είναι μόνο για να περπατούν οι άνθρωποι και να μην περνούν καθόλου αυτοκίνητα, δηλαδή είναι πεζόδρομος;</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36">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7</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Με ποιο φανάρι περνούν τα αυτοκίνητα ;</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24">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8</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Με ποιο φανάρι σταματούν τα αυτοκίνητα; </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24">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9</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Με ποιο φανάρι περνούν οι πεζοί απέναντι στο δρόμο;</a:t>
                      </a: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73">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10</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Με ποιο φανάρι σταματούν οι πεζοί στο πεζοδρόμιο; </a:t>
                      </a:r>
                      <a:r>
                        <a:rPr kumimoji="0" lang="el-GR" sz="1400" b="1" i="0" u="none" strike="noStrike" cap="none" normalizeH="0" baseline="0" smtClean="0">
                          <a:ln>
                            <a:noFill/>
                          </a:ln>
                          <a:solidFill>
                            <a:schemeClr val="tx1"/>
                          </a:solidFill>
                          <a:effectLst/>
                          <a:latin typeface="Garamond" pitchFamily="18" charset="0"/>
                        </a:rPr>
                        <a:t>…………………….</a:t>
                      </a:r>
                    </a:p>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74">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11</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Ποιος βαδίζει σωστά στο πεζοδρόμιο</a:t>
                      </a:r>
                      <a:r>
                        <a:rPr kumimoji="0" lang="el-GR" sz="1400" b="1" i="0" u="none" strike="noStrike" cap="none" normalizeH="0" baseline="0" smtClean="0">
                          <a:ln>
                            <a:noFill/>
                          </a:ln>
                          <a:solidFill>
                            <a:schemeClr val="tx1"/>
                          </a:solidFill>
                          <a:effectLst/>
                          <a:latin typeface="Garamond" pitchFamily="18" charset="0"/>
                        </a:rPr>
                        <a:t>;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899">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12</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Πού βαδίζουν σωστά;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36">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13</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Ποιος περνά το δρόμο με περισσότερη ασφάλεια;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487">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14</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8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Ποιος στέκεται  σωστά κοιτώντας δεξιά και αριστερά για να περάσει ανάμεσα από τα παρκαρισμένα αυτοκίνητα; </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73">
                <a:tc vMerge="1">
                  <a:txBody>
                    <a:bodyPr/>
                    <a:lstStyle/>
                    <a:p>
                      <a:endParaRPr lang="el-GR"/>
                    </a:p>
                  </a:txBody>
                  <a:tcPr/>
                </a:tc>
                <a:tc>
                  <a:txBody>
                    <a:bodyPr/>
                    <a:lstStyle/>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endParaRPr kumimoji="0" lang="el-GR" sz="12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50000"/>
                        </a:lnSpc>
                        <a:spcBef>
                          <a:spcPct val="20000"/>
                        </a:spcBef>
                        <a:spcAft>
                          <a:spcPct val="0"/>
                        </a:spcAft>
                        <a:buClr>
                          <a:schemeClr val="hlink"/>
                        </a:buClr>
                        <a:buSzPct val="70000"/>
                        <a:buFont typeface="Wingdings" pitchFamily="2" charset="2"/>
                        <a:buNone/>
                        <a:tabLst/>
                      </a:pPr>
                      <a:r>
                        <a:rPr kumimoji="0" lang="el-GR" sz="1200" b="1" i="0" u="none" strike="noStrike" cap="none" normalizeH="0" baseline="0" smtClean="0">
                          <a:ln>
                            <a:noFill/>
                          </a:ln>
                          <a:solidFill>
                            <a:schemeClr val="tx1"/>
                          </a:solidFill>
                          <a:effectLst/>
                          <a:latin typeface="Arial" pitchFamily="34" charset="0"/>
                        </a:rPr>
                        <a:t>15</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50000"/>
                        </a:lnSpc>
                        <a:spcBef>
                          <a:spcPct val="0"/>
                        </a:spcBef>
                        <a:spcAft>
                          <a:spcPct val="0"/>
                        </a:spcAft>
                        <a:buClrTx/>
                        <a:buSzTx/>
                        <a:buFontTx/>
                        <a:buNone/>
                        <a:tabLst/>
                      </a:pPr>
                      <a:endParaRPr kumimoji="0" lang="el-GR" sz="14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just" defTabSz="914400" rtl="0" eaLnBrk="1" fontAlgn="base" latinLnBrk="0" hangingPunct="1">
                        <a:lnSpc>
                          <a:spcPct val="50000"/>
                        </a:lnSpc>
                        <a:spcBef>
                          <a:spcPct val="0"/>
                        </a:spcBef>
                        <a:spcAft>
                          <a:spcPct val="0"/>
                        </a:spcAft>
                        <a:buClrTx/>
                        <a:buSzTx/>
                        <a:buFontTx/>
                        <a:buNone/>
                        <a:tabLst/>
                      </a:pPr>
                      <a:r>
                        <a:rPr kumimoji="0" lang="el-GR" sz="1400" b="1" i="0" u="none" strike="noStrike" cap="none" normalizeH="0" baseline="0" smtClean="0">
                          <a:ln>
                            <a:noFill/>
                          </a:ln>
                          <a:solidFill>
                            <a:schemeClr val="tx1"/>
                          </a:solidFill>
                          <a:effectLst/>
                          <a:latin typeface="Arial" pitchFamily="34" charset="0"/>
                          <a:cs typeface="Times New Roman" pitchFamily="18" charset="0"/>
                        </a:rPr>
                        <a:t>Ποιοι έχουν σταθεί σωστά περιμένοντας το λεωφορείο; </a:t>
                      </a:r>
                      <a:r>
                        <a:rPr kumimoji="0" lang="el-GR" sz="1400" b="1" i="0" u="none" strike="noStrike" cap="none" normalizeH="0" baseline="0" smtClean="0">
                          <a:ln>
                            <a:noFill/>
                          </a:ln>
                          <a:solidFill>
                            <a:schemeClr val="tx1"/>
                          </a:solidFill>
                          <a:effectLst/>
                          <a:latin typeface="Garamond" pitchFamily="18" charset="0"/>
                        </a:rPr>
                        <a:t>…………………….</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218" name="Rectangle 810"/>
          <p:cNvSpPr>
            <a:spLocks noRot="1" noChangeArrowheads="1"/>
          </p:cNvSpPr>
          <p:nvPr/>
        </p:nvSpPr>
        <p:spPr bwMode="auto">
          <a:xfrm>
            <a:off x="457200" y="260350"/>
            <a:ext cx="8229600" cy="576263"/>
          </a:xfrm>
          <a:prstGeom prst="rect">
            <a:avLst/>
          </a:prstGeom>
          <a:noFill/>
          <a:ln w="9525">
            <a:noFill/>
            <a:miter lim="800000"/>
            <a:headEnd/>
            <a:tailEnd/>
          </a:ln>
        </p:spPr>
        <p:txBody>
          <a:bodyPr anchor="ctr"/>
          <a:lstStyle/>
          <a:p>
            <a:pPr algn="ctr"/>
            <a:r>
              <a:rPr lang="el-GR" sz="2400" b="1">
                <a:solidFill>
                  <a:schemeClr val="tx2"/>
                </a:solidFill>
                <a:latin typeface="Arial" charset="0"/>
              </a:rPr>
              <a:t>ΠΙΝΑΚΑΣ 1</a:t>
            </a:r>
          </a:p>
        </p:txBody>
      </p:sp>
      <p:sp>
        <p:nvSpPr>
          <p:cNvPr id="18232" name="Line 824"/>
          <p:cNvSpPr>
            <a:spLocks noChangeShapeType="1"/>
          </p:cNvSpPr>
          <p:nvPr/>
        </p:nvSpPr>
        <p:spPr bwMode="auto">
          <a:xfrm>
            <a:off x="179388" y="4941888"/>
            <a:ext cx="1800225" cy="0"/>
          </a:xfrm>
          <a:prstGeom prst="line">
            <a:avLst/>
          </a:prstGeom>
          <a:noFill/>
          <a:ln w="9525">
            <a:solidFill>
              <a:schemeClr val="bg2"/>
            </a:solidFill>
            <a:round/>
            <a:headEnd/>
            <a:tailEnd/>
          </a:ln>
        </p:spPr>
        <p:txBody>
          <a:bodyPr/>
          <a:lstStyle/>
          <a:p>
            <a:endParaRPr 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8218"/>
                                        </p:tgtEl>
                                        <p:attrNameLst>
                                          <p:attrName>style.visibility</p:attrName>
                                        </p:attrNameLst>
                                      </p:cBhvr>
                                      <p:to>
                                        <p:strVal val="visible"/>
                                      </p:to>
                                    </p:set>
                                    <p:animEffect transition="in" filter="strips(downLeft)">
                                      <p:cBhvr>
                                        <p:cTn id="7" dur="500"/>
                                        <p:tgtEl>
                                          <p:spTgt spid="18218"/>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18239"/>
                                        </p:tgtEl>
                                        <p:attrNameLst>
                                          <p:attrName>style.visibility</p:attrName>
                                        </p:attrNameLst>
                                      </p:cBhvr>
                                      <p:to>
                                        <p:strVal val="visible"/>
                                      </p:to>
                                    </p:set>
                                    <p:animEffect transition="in" filter="strips(downLeft)">
                                      <p:cBhvr>
                                        <p:cTn id="11" dur="500"/>
                                        <p:tgtEl>
                                          <p:spTgt spid="18239"/>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8232"/>
                                        </p:tgtEl>
                                        <p:attrNameLst>
                                          <p:attrName>style.visibility</p:attrName>
                                        </p:attrNameLst>
                                      </p:cBhvr>
                                      <p:to>
                                        <p:strVal val="visible"/>
                                      </p:to>
                                    </p:set>
                                    <p:animEffect transition="in" filter="strips(downLeft)">
                                      <p:cBhvr>
                                        <p:cTn id="15" dur="500"/>
                                        <p:tgtEl>
                                          <p:spTgt spid="18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18" grpId="0"/>
      <p:bldP spid="18232" grpId="0" animBg="1"/>
    </p:bldLst>
  </p:timing>
</p:sld>
</file>

<file path=ppt/theme/theme1.xml><?xml version="1.0" encoding="utf-8"?>
<a:theme xmlns:a="http://schemas.openxmlformats.org/drawingml/2006/main" name="Ροή">
  <a:themeElements>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Ροή">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Ροή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Ροή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Ροή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Ροή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Ροή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Ροή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Ροή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Ροή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390</TotalTime>
  <Words>1711</Words>
  <Application>Microsoft PowerPoint</Application>
  <PresentationFormat>On-screen Show (4:3)</PresentationFormat>
  <Paragraphs>180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Garamond</vt:lpstr>
      <vt:lpstr>Arial</vt:lpstr>
      <vt:lpstr>Wingdings</vt:lpstr>
      <vt:lpstr>Calibri</vt:lpstr>
      <vt:lpstr>Times New Roman</vt:lpstr>
      <vt:lpstr>Ροή</vt:lpstr>
      <vt:lpstr>ΕΦΑΡΜΟΓΗ ΠΡΟΓΡΑΜΜΑΤΟΣ ΚΥΚΛΟΦΟΡΙΑΚΗΣ ΑΓΩΓΗΣ ΣΕ ΕΝΗΛΙΚΕΣ ΜΕ ΕΛΑΦΡΑ ΝΟΗΤΙΚΗ ΚΑΘΥΣΤΕΡΗΣΗ </vt:lpstr>
      <vt:lpstr>Slide 2</vt:lpstr>
      <vt:lpstr>Slide 3</vt:lpstr>
      <vt:lpstr>Slide 4</vt:lpstr>
      <vt:lpstr>ΣΚΟΠΟΣ</vt:lpstr>
      <vt:lpstr>ΔΕΙΓΜΑ</vt:lpstr>
      <vt:lpstr>ΔΕΙΓΜΑ (συν)</vt:lpstr>
      <vt:lpstr>ΜΕΘΟΔΟΛΟΓΙΑ …</vt:lpstr>
      <vt:lpstr>Slide 9</vt:lpstr>
      <vt:lpstr>… ΜΕΘΟΔΟΛΟΓΙΑ …</vt:lpstr>
      <vt:lpstr>Slide 11</vt:lpstr>
      <vt:lpstr>Slide 12</vt:lpstr>
      <vt:lpstr>… ΜΕΘΟΔΟΛΟΓΙΑ</vt:lpstr>
      <vt:lpstr>ΕΠΑΝΑΞΙΟΛΟΓΗΣΗ</vt:lpstr>
      <vt:lpstr>ΑΠΟΤΕΛΕΣΜΑΤΑ</vt:lpstr>
      <vt:lpstr>ΣΥΖΗΤΗΣΗ …</vt:lpstr>
      <vt:lpstr>… ΣΥΖΗΤΗΣΗ</vt:lpstr>
      <vt:lpstr>ΣΑΣ ΕΥΧΑΡΙΣΤΩ ΓΙΑ ΤΗΝ ΠΡΟΣΟΧΗ ΣΑΣ!</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ΕΦΑΡΜΟΓΗ ΠΡΟΓΡΑΜΜΑΤΟΣ ΚΥΚΛΟΦΟΡΙΑΚΗΣ ΑΓΩΓΗΣ ΣΕ ΕΝΗΛΙΚΕΣ ΜΕ ΕΛΑΦΡΑ ΝΟΗΤΙΚΗ ΚΑΘΥΣΤΕΡΗΣΗ</dc:title>
  <dc:creator>PERSONAL</dc:creator>
  <cp:lastModifiedBy>User</cp:lastModifiedBy>
  <cp:revision>27</cp:revision>
  <dcterms:created xsi:type="dcterms:W3CDTF">2005-11-03T14:35:00Z</dcterms:created>
  <dcterms:modified xsi:type="dcterms:W3CDTF">2017-01-30T21:16:33Z</dcterms:modified>
</cp:coreProperties>
</file>