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78" r:id="rId1"/>
  </p:sldMasterIdLst>
  <p:sldIdLst>
    <p:sldId id="256" r:id="rId2"/>
    <p:sldId id="265" r:id="rId3"/>
    <p:sldId id="273" r:id="rId4"/>
    <p:sldId id="266" r:id="rId5"/>
    <p:sldId id="270" r:id="rId6"/>
    <p:sldId id="258" r:id="rId7"/>
    <p:sldId id="259" r:id="rId8"/>
    <p:sldId id="267" r:id="rId9"/>
    <p:sldId id="271" r:id="rId10"/>
    <p:sldId id="272" r:id="rId11"/>
    <p:sldId id="274" r:id="rId12"/>
    <p:sldId id="268" r:id="rId13"/>
    <p:sldId id="275" r:id="rId14"/>
    <p:sldId id="263" r:id="rId15"/>
    <p:sldId id="269" r:id="rId16"/>
    <p:sldId id="276"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4" autoAdjust="0"/>
    <p:restoredTop sz="94660"/>
  </p:normalViewPr>
  <p:slideViewPr>
    <p:cSldViewPr snapToGrid="0">
      <p:cViewPr varScale="1">
        <p:scale>
          <a:sx n="112" d="100"/>
          <a:sy n="112" d="100"/>
        </p:scale>
        <p:origin x="52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l-GR"/>
            </a:p>
          </p:txBody>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l-GR"/>
              <a:t>Στυλ κύριου τίτλου</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08B9EBBA-996F-894A-B54A-D6246ED52CEA}" type="datetimeFigureOut">
              <a:rPr lang="en-US" smtClean="0"/>
              <a:pPr/>
              <a:t>4/26/26</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524077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4/26/26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90221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l-GR"/>
              <a:t>Στυλ κύριου τίτλου</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8DFA1846-DA80-1C48-A609-854EA85C59AD}" type="datetimeFigureOut">
              <a:rPr lang="en-US" smtClean="0"/>
              <a:pPr/>
              <a:t>4/26/26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27427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4/26/26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75292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Στυλ κύριου τίτλου</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4/26/26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35806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l-GR"/>
              <a:t>Στυλ κύριου τίτλου</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4/26/26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8475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4/26/26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70826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l-GR"/>
              <a:t>Στυλ κύριου τίτλου</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D0DF5E60-9974-AC48-9591-99C2BB44B7CF}" type="datetimeFigureOut">
              <a:rPr lang="en-US" smtClean="0"/>
              <a:pPr/>
              <a:t>4/26/26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96861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l-GR"/>
              <a:t>Στυλ κύριου τίτλου</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18C79C5D-2A6F-F04D-97DA-BEF2467B64E4}" type="datetimeFigureOut">
              <a:rPr lang="en-US" smtClean="0"/>
              <a:pPr/>
              <a:t>4/26/26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615160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l-GR"/>
              <a:t>Στυλ κύριου τίτλου</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09B482E8-6E0E-1B4F-B1FD-C69DB9E858D9}" type="datetimeFigureOut">
              <a:rPr lang="en-US" smtClean="0"/>
              <a:pPr/>
              <a:t>4/26/26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1934677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Τίτλος και λεζάντα">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l-GR"/>
              <a:t>Στυλ κύριου τίτλου</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09B482E8-6E0E-1B4F-B1FD-C69DB9E858D9}" type="datetimeFigureOut">
              <a:rPr lang="en-US" smtClean="0"/>
              <a:pPr/>
              <a:t>4/26/26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08447147"/>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Εισαγωγικά με λεζάντα">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l-GR"/>
              <a:t>Στυλ κύριου τίτλου</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09B482E8-6E0E-1B4F-B1FD-C69DB9E858D9}" type="datetimeFigureOut">
              <a:rPr lang="en-US" smtClean="0"/>
              <a:pPr/>
              <a:t>4/26/26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1933582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Κάρτα ονόματος">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l-GR"/>
              <a:t>Στυλ κύριου τίτλου</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09B482E8-6E0E-1B4F-B1FD-C69DB9E858D9}" type="datetimeFigureOut">
              <a:rPr lang="en-US" smtClean="0"/>
              <a:pPr/>
              <a:t>4/26/26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55736153"/>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στήλες">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l-GR"/>
              <a:t>Στυλ κύριου τίτλου</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09B482E8-6E0E-1B4F-B1FD-C69DB9E858D9}" type="datetimeFigureOut">
              <a:rPr lang="en-US" smtClean="0"/>
              <a:pPr/>
              <a:t>4/26/26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5692094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Στήλη 3 εικόνων">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l-GR"/>
              <a:t>Στυλ κύριου τίτλου</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09B482E8-6E0E-1B4F-B1FD-C69DB9E858D9}" type="datetimeFigureOut">
              <a:rPr lang="en-US" smtClean="0"/>
              <a:pPr/>
              <a:t>4/26/26</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47347354"/>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l-GR"/>
              <a:t>Στυλ κύριου τίτλου</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C6C52C72-DE31-F449-A4ED-4C594FD91407}" type="datetimeFigureOut">
              <a:rPr lang="en-US" smtClean="0"/>
              <a:pPr/>
              <a:t>4/26/26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39162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l-GR"/>
              <a:t>Στυλ κύριου τίτλου</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ED62726E-379B-B349-9EED-81ED093FA806}" type="datetimeFigureOut">
              <a:rPr lang="en-US" smtClean="0"/>
              <a:pPr/>
              <a:t>4/26/26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144907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l-GR"/>
            </a:p>
          </p:txBody>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l-GR"/>
            </a:p>
          </p:txBody>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l-GR"/>
            </a:p>
          </p:txBody>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l-GR"/>
              <a:t>Στυλ κύριου τίτλου</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09B482E8-6E0E-1B4F-B1FD-C69DB9E858D9}" type="datetimeFigureOut">
              <a:rPr lang="en-US" smtClean="0"/>
              <a:pPr/>
              <a:t>4/26/26</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52874995"/>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2" r:id="rId14"/>
    <p:sldLayoutId id="2147483793" r:id="rId15"/>
    <p:sldLayoutId id="2147483794" r:id="rId16"/>
    <p:sldLayoutId id="2147483795"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hyperlink" Target="https://www.youtube.com/watch?v=qxE1oA4scvc"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normAutofit fontScale="90000"/>
          </a:bodyPr>
          <a:lstStyle/>
          <a:p>
            <a:pPr algn="ctr"/>
            <a:r>
              <a:rPr lang="el-GR" sz="4000" i="1" dirty="0" err="1"/>
              <a:t>Μετασχηματίζουσα</a:t>
            </a:r>
            <a:r>
              <a:rPr lang="el-GR" sz="4000" i="1" dirty="0"/>
              <a:t> Μάθηση: Η συνάντηση </a:t>
            </a:r>
            <a:r>
              <a:rPr lang="el-GR" sz="4000" i="1" dirty="0" err="1"/>
              <a:t>Gould</a:t>
            </a:r>
            <a:r>
              <a:rPr lang="el-GR" sz="4000" i="1" dirty="0"/>
              <a:t> και Mezirow </a:t>
            </a:r>
            <a:br>
              <a:rPr lang="el-GR" sz="4000" i="1" dirty="0"/>
            </a:br>
            <a:r>
              <a:rPr lang="el-GR" sz="4000" i="1" dirty="0"/>
              <a:t>ψευδείς παραδοχές και ψυχικές στρεβλώσεις</a:t>
            </a:r>
            <a:br>
              <a:rPr lang="el-GR" sz="4000" i="1" dirty="0"/>
            </a:br>
            <a:r>
              <a:rPr lang="el-GR" sz="4900" i="1" dirty="0"/>
              <a:t>						</a:t>
            </a:r>
            <a:r>
              <a:rPr lang="el-GR" sz="2800" i="1" dirty="0"/>
              <a:t>Άννα </a:t>
            </a:r>
            <a:r>
              <a:rPr lang="el-GR" sz="2800" i="1" dirty="0" err="1"/>
              <a:t>Τσιμπουκλή</a:t>
            </a:r>
            <a:br>
              <a:rPr lang="el-GR" sz="4900" i="1" dirty="0"/>
            </a:br>
            <a:endParaRPr lang="el-GR" dirty="0"/>
          </a:p>
        </p:txBody>
      </p:sp>
      <p:sp>
        <p:nvSpPr>
          <p:cNvPr id="3" name="Υπότιτλος 2"/>
          <p:cNvSpPr>
            <a:spLocks noGrp="1"/>
          </p:cNvSpPr>
          <p:nvPr>
            <p:ph type="subTitle" idx="1"/>
          </p:nvPr>
        </p:nvSpPr>
        <p:spPr/>
        <p:txBody>
          <a:bodyPr/>
          <a:lstStyle/>
          <a:p>
            <a:r>
              <a:rPr lang="el-GR" dirty="0"/>
              <a:t>Άννα </a:t>
            </a:r>
            <a:r>
              <a:rPr lang="el-GR" dirty="0" err="1"/>
              <a:t>τσιμπουκλη</a:t>
            </a:r>
            <a:endParaRPr lang="el-GR" dirty="0"/>
          </a:p>
        </p:txBody>
      </p:sp>
    </p:spTree>
    <p:extLst>
      <p:ext uri="{BB962C8B-B14F-4D97-AF65-F5344CB8AC3E}">
        <p14:creationId xmlns:p14="http://schemas.microsoft.com/office/powerpoint/2010/main" val="16101727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Οι ψυχικές στρεβλώσεις</a:t>
            </a:r>
          </a:p>
        </p:txBody>
      </p:sp>
      <p:sp>
        <p:nvSpPr>
          <p:cNvPr id="3" name="Θέση περιεχομένου 2"/>
          <p:cNvSpPr>
            <a:spLocks noGrp="1"/>
          </p:cNvSpPr>
          <p:nvPr>
            <p:ph idx="1"/>
          </p:nvPr>
        </p:nvSpPr>
        <p:spPr/>
        <p:txBody>
          <a:bodyPr>
            <a:normAutofit/>
          </a:bodyPr>
          <a:lstStyle/>
          <a:p>
            <a:r>
              <a:rPr lang="en-US" dirty="0"/>
              <a:t>- </a:t>
            </a:r>
            <a:r>
              <a:rPr lang="el-GR" dirty="0"/>
              <a:t>Σημείο συνάντησης η έμφαση την οποία δίνουν στις ψυχικές στρεβλώσεις. </a:t>
            </a:r>
          </a:p>
          <a:p>
            <a:r>
              <a:rPr lang="el-GR" dirty="0"/>
              <a:t>- Συνδέονται με επιμέρους στρεβλές παραδοχές. </a:t>
            </a:r>
          </a:p>
          <a:p>
            <a:r>
              <a:rPr lang="el-GR" dirty="0"/>
              <a:t>- Οι ρίζες τους θα πρέπει να αναζητηθούν  στις </a:t>
            </a:r>
            <a:r>
              <a:rPr lang="el-GR" u="sng" dirty="0"/>
              <a:t>απαγορεύσεις</a:t>
            </a:r>
            <a:r>
              <a:rPr lang="el-GR" dirty="0"/>
              <a:t> της παιδικής ηλικίας. </a:t>
            </a:r>
          </a:p>
          <a:p>
            <a:r>
              <a:rPr lang="el-GR" b="1" dirty="0"/>
              <a:t>Σκηνές από ένα γάμο (</a:t>
            </a:r>
            <a:r>
              <a:rPr lang="el-GR" b="1" dirty="0" err="1"/>
              <a:t>Λιβ</a:t>
            </a:r>
            <a:r>
              <a:rPr lang="el-GR" b="1" dirty="0"/>
              <a:t> </a:t>
            </a:r>
            <a:r>
              <a:rPr lang="el-GR" b="1" dirty="0" err="1"/>
              <a:t>Ούλμαν</a:t>
            </a:r>
            <a:r>
              <a:rPr lang="el-GR" b="1" dirty="0"/>
              <a:t>)</a:t>
            </a:r>
          </a:p>
          <a:p>
            <a:r>
              <a:rPr lang="el-GR" dirty="0"/>
              <a:t>- Δυσκολίες στην ανάληψη συναισθηματικού ρίσκου,  πρωτοβουλίας και δράσης. </a:t>
            </a:r>
          </a:p>
        </p:txBody>
      </p:sp>
    </p:spTree>
    <p:extLst>
      <p:ext uri="{BB962C8B-B14F-4D97-AF65-F5344CB8AC3E}">
        <p14:creationId xmlns:p14="http://schemas.microsoft.com/office/powerpoint/2010/main" val="915172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Κεντρικές έννοιες: καθήλωση, ψευδείς παραδοχές, αυταπάτες</a:t>
            </a:r>
          </a:p>
        </p:txBody>
      </p:sp>
      <p:sp>
        <p:nvSpPr>
          <p:cNvPr id="3" name="Θέση περιεχομένου 2"/>
          <p:cNvSpPr>
            <a:spLocks noGrp="1"/>
          </p:cNvSpPr>
          <p:nvPr>
            <p:ph idx="1"/>
          </p:nvPr>
        </p:nvSpPr>
        <p:spPr/>
        <p:txBody>
          <a:bodyPr>
            <a:normAutofit fontScale="92500" lnSpcReduction="10000"/>
          </a:bodyPr>
          <a:lstStyle/>
          <a:p>
            <a:r>
              <a:rPr lang="el-GR" dirty="0"/>
              <a:t>Τα στάδια της συναισθηματικής επεξεργασίας των βιωμάτων σχετίζονται με συγκεκριμένα αναπτυξιακά στάδια στα οποία επιτυγχάνεται η κατάρρευση των μύθων της παιδικής ηλικίας. </a:t>
            </a:r>
          </a:p>
          <a:p>
            <a:r>
              <a:rPr lang="el-GR" dirty="0"/>
              <a:t>Υπάρχει δυνατότητα αλλαγής των στρεβλών παραδοχών στο πλαίσιο των εκπαιδευτικών ομάδων;</a:t>
            </a:r>
          </a:p>
          <a:p>
            <a:r>
              <a:rPr lang="el-GR" dirty="0"/>
              <a:t>Ποια τα όρια ανάμεσα στην εκπαίδευση ενηλίκων και στην ψυχοθεραπεία;</a:t>
            </a:r>
          </a:p>
          <a:p>
            <a:r>
              <a:rPr lang="el-GR" dirty="0"/>
              <a:t>Ποιες οι δυνατότητες για την εκπαίδευση των εκπαιδευτών ενηλίκων. </a:t>
            </a:r>
          </a:p>
          <a:p>
            <a:r>
              <a:rPr lang="el-GR" dirty="0"/>
              <a:t>Πώς οι ενήλικες, δια μέσου της </a:t>
            </a:r>
            <a:r>
              <a:rPr lang="el-GR" dirty="0" err="1"/>
              <a:t>μετασχηματίζουσας</a:t>
            </a:r>
            <a:r>
              <a:rPr lang="el-GR" dirty="0"/>
              <a:t> μάθησης, καλλιεργούν τις ικανότητες τους ώστε να ανακτήσουν χαμένες λειτουργίες και να εντοπίσουν τι τους προκαλεί άγχος και εμποδίζει να λειτουργήσουν όπως θα επιθυμούσαν στην ενήλικη ζωή;</a:t>
            </a:r>
          </a:p>
          <a:p>
            <a:endParaRPr lang="el-GR" dirty="0"/>
          </a:p>
        </p:txBody>
      </p:sp>
    </p:spTree>
    <p:extLst>
      <p:ext uri="{BB962C8B-B14F-4D97-AF65-F5344CB8AC3E}">
        <p14:creationId xmlns:p14="http://schemas.microsoft.com/office/powerpoint/2010/main" val="4077606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 </a:t>
            </a:r>
            <a:r>
              <a:rPr lang="el-GR" sz="3100" dirty="0"/>
              <a:t>Οι ψευδείς παραδοχές</a:t>
            </a:r>
            <a:br>
              <a:rPr lang="el-GR" sz="3100" dirty="0"/>
            </a:br>
            <a:endParaRPr lang="el-GR" sz="3100" dirty="0"/>
          </a:p>
        </p:txBody>
      </p:sp>
      <p:sp>
        <p:nvSpPr>
          <p:cNvPr id="3" name="Θέση περιεχομένου 2"/>
          <p:cNvSpPr>
            <a:spLocks noGrp="1"/>
          </p:cNvSpPr>
          <p:nvPr>
            <p:ph idx="1"/>
          </p:nvPr>
        </p:nvSpPr>
        <p:spPr/>
        <p:txBody>
          <a:bodyPr>
            <a:normAutofit/>
          </a:bodyPr>
          <a:lstStyle/>
          <a:p>
            <a:r>
              <a:rPr lang="el-GR" dirty="0"/>
              <a:t>η ψευδαίσθηση της ασφάλειας</a:t>
            </a:r>
          </a:p>
          <a:p>
            <a:r>
              <a:rPr lang="el-GR" dirty="0"/>
              <a:t>η ψευδαίσθηση της ανταμοιβής των θυσιών η «συνομωσία της θεραπείας μέσω της αγάπης» και </a:t>
            </a:r>
          </a:p>
          <a:p>
            <a:r>
              <a:rPr lang="el-GR" dirty="0"/>
              <a:t>η ψευδαίσθηση του ελέγχου. </a:t>
            </a:r>
          </a:p>
          <a:p>
            <a:pPr marL="0" indent="0">
              <a:buNone/>
            </a:pPr>
            <a:endParaRPr lang="el-GR" dirty="0"/>
          </a:p>
          <a:p>
            <a:pPr marL="0" indent="0">
              <a:buNone/>
            </a:pPr>
            <a:r>
              <a:rPr lang="el-GR" dirty="0"/>
              <a:t>(</a:t>
            </a:r>
            <a:r>
              <a:rPr lang="el-GR" dirty="0" err="1"/>
              <a:t>Κ.Γαβράς</a:t>
            </a:r>
            <a:r>
              <a:rPr lang="el-GR" dirty="0"/>
              <a:t>, Αμήν)</a:t>
            </a:r>
          </a:p>
          <a:p>
            <a:endParaRPr lang="el-GR" dirty="0"/>
          </a:p>
        </p:txBody>
      </p:sp>
    </p:spTree>
    <p:extLst>
      <p:ext uri="{BB962C8B-B14F-4D97-AF65-F5344CB8AC3E}">
        <p14:creationId xmlns:p14="http://schemas.microsoft.com/office/powerpoint/2010/main" val="522214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Επιπτώσεις των ψευδαισθήσεων</a:t>
            </a:r>
          </a:p>
        </p:txBody>
      </p:sp>
      <p:sp>
        <p:nvSpPr>
          <p:cNvPr id="3" name="Θέση περιεχομένου 2"/>
          <p:cNvSpPr>
            <a:spLocks noGrp="1"/>
          </p:cNvSpPr>
          <p:nvPr>
            <p:ph idx="1"/>
          </p:nvPr>
        </p:nvSpPr>
        <p:spPr/>
        <p:txBody>
          <a:bodyPr>
            <a:normAutofit fontScale="70000" lnSpcReduction="20000"/>
          </a:bodyPr>
          <a:lstStyle/>
          <a:p>
            <a:endParaRPr lang="el-GR" dirty="0"/>
          </a:p>
          <a:p>
            <a:r>
              <a:rPr lang="el-GR" b="1" dirty="0"/>
              <a:t>Ανταμοιβή των θυσιών</a:t>
            </a:r>
            <a:r>
              <a:rPr lang="el-GR" dirty="0"/>
              <a:t>: Ματαιώσεις όταν οι προσπάθειες ή οι κόποι δεν βρίσκουν ηθική ή υλική ανταμοιβή. Ωστόσο, μετά από κατάλληλη επεξεργασία των εμπειριών η ψευδαίσθηση της ανταμοιβής μπορεί να οδηγήσει  σε ουσιαστική αποτίμηση και εκτίμηση της ατομικής και κοινωνικής πραγματικότητας και στην ανεύρεση μίας νέας πορείας ζωής που θα οδηγήσει στην επίτευξη των στόχων. </a:t>
            </a:r>
          </a:p>
          <a:p>
            <a:r>
              <a:rPr lang="el-GR" b="1" dirty="0"/>
              <a:t>Η «συνομωσία της θεραπείας μέσω της αγάπης»</a:t>
            </a:r>
            <a:r>
              <a:rPr lang="el-GR" dirty="0"/>
              <a:t>, δηλαδή ότι εάν παίρνεις και δίνεις αγάπη μπορείς να υπερνικήσεις οποιαδήποτε πρόβλημα σε απασχολεί, ακόμη και μία σοβαρή ασθένεια ή/και το θάνατο, λειτουργεί </a:t>
            </a:r>
            <a:r>
              <a:rPr lang="el-GR" u="sng" dirty="0"/>
              <a:t>ανταγωνιστικά </a:t>
            </a:r>
            <a:r>
              <a:rPr lang="el-GR" dirty="0"/>
              <a:t>απέναντι στις προσπάθειες των ενηλίκων για αυτονομία, ανεξαρτησία και προσωπική εξέλιξη. </a:t>
            </a:r>
          </a:p>
          <a:p>
            <a:r>
              <a:rPr lang="el-GR" dirty="0"/>
              <a:t>Η ψευδαίσθηση αυτή καλλιεργεί αισθήματα </a:t>
            </a:r>
            <a:r>
              <a:rPr lang="el-GR" b="1" dirty="0"/>
              <a:t>άγχους και φόβου </a:t>
            </a:r>
            <a:r>
              <a:rPr lang="el-GR" dirty="0"/>
              <a:t>απέναντι σε οποιαδήποτε </a:t>
            </a:r>
            <a:r>
              <a:rPr lang="el-GR" b="1" dirty="0"/>
              <a:t>τάση αυτοδυναμίας (άρα σε οποιαδήποτε προσπάθεια αυτό-κατευθυνόμενης μάθησης) </a:t>
            </a:r>
            <a:r>
              <a:rPr lang="el-GR" dirty="0"/>
              <a:t>θα μπορούσε εν δυνάμει να διαταράξει τα θεμέλια των σχέσεων στις οποίες στηρίζεται η αγάπη και συνεπώς να επιφέρει καταστροφικές συνέπειες. (π.χ. γυναίκες που θυσιάζουν την εκπαίδευσή τους γιατί έτσι απαιτούν οι οικογενειακές υποχρεώσεις/φοιτήτριες ΕΑΠ/εκπαιδευόμενοι στα ΣΔΕ κλπ.) </a:t>
            </a:r>
          </a:p>
          <a:p>
            <a:r>
              <a:rPr lang="el-GR" b="1" dirty="0"/>
              <a:t>Η ψευδαίσθηση του ελέγχου</a:t>
            </a:r>
            <a:r>
              <a:rPr lang="el-GR" dirty="0"/>
              <a:t>, στηρίζεται στην παραδοχή ότι η λογική σκέψη, η δέσμευση και η συνεχής προσπάθεια θα κυριαρχήσουν. Συχνά οδηγεί στην </a:t>
            </a:r>
            <a:r>
              <a:rPr lang="el-GR" b="1" dirty="0"/>
              <a:t>ψευδαίσθηση της παντοδυναμίας </a:t>
            </a:r>
            <a:r>
              <a:rPr lang="el-GR" dirty="0"/>
              <a:t>που συνοδεύεται από αντίστοιχα συναισθήματα ματαίωσης. </a:t>
            </a:r>
          </a:p>
        </p:txBody>
      </p:sp>
    </p:spTree>
    <p:extLst>
      <p:ext uri="{BB962C8B-B14F-4D97-AF65-F5344CB8AC3E}">
        <p14:creationId xmlns:p14="http://schemas.microsoft.com/office/powerpoint/2010/main" val="3546415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graphicFrame>
        <p:nvGraphicFramePr>
          <p:cNvPr id="3" name="Πίνακας 2"/>
          <p:cNvGraphicFramePr>
            <a:graphicFrameLocks noGrp="1"/>
          </p:cNvGraphicFramePr>
          <p:nvPr>
            <p:extLst>
              <p:ext uri="{D42A27DB-BD31-4B8C-83A1-F6EECF244321}">
                <p14:modId xmlns:p14="http://schemas.microsoft.com/office/powerpoint/2010/main" val="4224157144"/>
              </p:ext>
            </p:extLst>
          </p:nvPr>
        </p:nvGraphicFramePr>
        <p:xfrm>
          <a:off x="1097280" y="2217683"/>
          <a:ext cx="10058399" cy="4487990"/>
        </p:xfrm>
        <a:graphic>
          <a:graphicData uri="http://schemas.openxmlformats.org/drawingml/2006/table">
            <a:tbl>
              <a:tblPr firstRow="1" firstCol="1" bandRow="1">
                <a:tableStyleId>{5C22544A-7EE6-4342-B048-85BDC9FD1C3A}</a:tableStyleId>
              </a:tblPr>
              <a:tblGrid>
                <a:gridCol w="2387617">
                  <a:extLst>
                    <a:ext uri="{9D8B030D-6E8A-4147-A177-3AD203B41FA5}">
                      <a16:colId xmlns:a16="http://schemas.microsoft.com/office/drawing/2014/main" val="1643146649"/>
                    </a:ext>
                  </a:extLst>
                </a:gridCol>
                <a:gridCol w="2788557">
                  <a:extLst>
                    <a:ext uri="{9D8B030D-6E8A-4147-A177-3AD203B41FA5}">
                      <a16:colId xmlns:a16="http://schemas.microsoft.com/office/drawing/2014/main" val="2016493524"/>
                    </a:ext>
                  </a:extLst>
                </a:gridCol>
                <a:gridCol w="2616242">
                  <a:extLst>
                    <a:ext uri="{9D8B030D-6E8A-4147-A177-3AD203B41FA5}">
                      <a16:colId xmlns:a16="http://schemas.microsoft.com/office/drawing/2014/main" val="1843099107"/>
                    </a:ext>
                  </a:extLst>
                </a:gridCol>
                <a:gridCol w="2265983">
                  <a:extLst>
                    <a:ext uri="{9D8B030D-6E8A-4147-A177-3AD203B41FA5}">
                      <a16:colId xmlns:a16="http://schemas.microsoft.com/office/drawing/2014/main" val="2588090851"/>
                    </a:ext>
                  </a:extLst>
                </a:gridCol>
              </a:tblGrid>
              <a:tr h="519454">
                <a:tc>
                  <a:txBody>
                    <a:bodyPr/>
                    <a:lstStyle/>
                    <a:p>
                      <a:pPr>
                        <a:lnSpc>
                          <a:spcPct val="115000"/>
                        </a:lnSpc>
                        <a:spcAft>
                          <a:spcPts val="0"/>
                        </a:spcAft>
                      </a:pPr>
                      <a:r>
                        <a:rPr lang="el-GR" sz="2000" dirty="0">
                          <a:effectLst/>
                        </a:rPr>
                        <a:t>16-22 ΕΤΩΝ</a:t>
                      </a:r>
                      <a:endParaRPr lang="el-G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l-GR" sz="2000" dirty="0">
                          <a:effectLst/>
                        </a:rPr>
                        <a:t>22-28 ΕΤΩΝ</a:t>
                      </a:r>
                      <a:endParaRPr lang="el-G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2000">
                          <a:effectLst/>
                        </a:rPr>
                        <a:t>28-34 </a:t>
                      </a:r>
                      <a:r>
                        <a:rPr lang="el-GR" sz="2000">
                          <a:effectLst/>
                        </a:rPr>
                        <a:t>ΕΤΩΝ</a:t>
                      </a:r>
                      <a:endParaRPr lang="el-G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l-GR" sz="2000">
                          <a:effectLst/>
                        </a:rPr>
                        <a:t>35-45 ΕΤΩΝ</a:t>
                      </a:r>
                    </a:p>
                    <a:p>
                      <a:pPr>
                        <a:lnSpc>
                          <a:spcPct val="115000"/>
                        </a:lnSpc>
                        <a:spcAft>
                          <a:spcPts val="0"/>
                        </a:spcAft>
                      </a:pPr>
                      <a:r>
                        <a:rPr lang="el-GR" sz="2000">
                          <a:effectLst/>
                        </a:rPr>
                        <a:t> </a:t>
                      </a:r>
                      <a:endParaRPr lang="el-G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41350686"/>
                  </a:ext>
                </a:extLst>
              </a:tr>
              <a:tr h="519600">
                <a:tc>
                  <a:txBody>
                    <a:bodyPr/>
                    <a:lstStyle/>
                    <a:p>
                      <a:pPr>
                        <a:lnSpc>
                          <a:spcPct val="115000"/>
                        </a:lnSpc>
                        <a:spcAft>
                          <a:spcPts val="0"/>
                        </a:spcAft>
                      </a:pPr>
                      <a:r>
                        <a:rPr lang="el-GR" sz="2000" dirty="0">
                          <a:effectLst/>
                        </a:rPr>
                        <a:t>Κύριες Παραδοχές </a:t>
                      </a:r>
                      <a:endParaRPr lang="el-G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l-GR" sz="2000" dirty="0">
                          <a:effectLst/>
                        </a:rPr>
                        <a:t>Κύριες Παραδοχές </a:t>
                      </a:r>
                      <a:endParaRPr lang="el-G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l-GR" sz="2000" dirty="0">
                          <a:effectLst/>
                        </a:rPr>
                        <a:t>Κύριες Παραδοχές </a:t>
                      </a:r>
                      <a:endParaRPr lang="el-G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l-GR" sz="2000">
                          <a:effectLst/>
                        </a:rPr>
                        <a:t>Κύριες Παραδοχές </a:t>
                      </a:r>
                      <a:endParaRPr lang="el-G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3532023"/>
                  </a:ext>
                </a:extLst>
              </a:tr>
              <a:tr h="2399501">
                <a:tc>
                  <a:txBody>
                    <a:bodyPr/>
                    <a:lstStyle/>
                    <a:p>
                      <a:pPr>
                        <a:lnSpc>
                          <a:spcPct val="115000"/>
                        </a:lnSpc>
                        <a:spcAft>
                          <a:spcPts val="0"/>
                        </a:spcAft>
                      </a:pPr>
                      <a:r>
                        <a:rPr lang="el-GR" sz="2000" dirty="0">
                          <a:effectLst/>
                        </a:rPr>
                        <a:t>Ανήκω στους γονείς μου. </a:t>
                      </a:r>
                    </a:p>
                    <a:p>
                      <a:pPr>
                        <a:lnSpc>
                          <a:spcPct val="115000"/>
                        </a:lnSpc>
                        <a:spcAft>
                          <a:spcPts val="0"/>
                        </a:spcAft>
                      </a:pPr>
                      <a:r>
                        <a:rPr lang="el-GR" sz="2000" dirty="0">
                          <a:effectLst/>
                        </a:rPr>
                        <a:t>Μόνο ο κόσμος τους έχει πραγματική αξία. </a:t>
                      </a:r>
                      <a:endParaRPr lang="el-G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l-GR" sz="2000">
                          <a:effectLst/>
                        </a:rPr>
                        <a:t>Εάν κάνω ότι έκαναν και οι γονείς μου, με θέληση και επιμονή, θα πετύχω. Εάν κάνω κάτι λάθος, θα είναι εκεί να μου δείξουν τον σωστό τρόπο. </a:t>
                      </a:r>
                    </a:p>
                    <a:p>
                      <a:pPr>
                        <a:lnSpc>
                          <a:spcPct val="115000"/>
                        </a:lnSpc>
                        <a:spcAft>
                          <a:spcPts val="0"/>
                        </a:spcAft>
                      </a:pPr>
                      <a:r>
                        <a:rPr lang="el-GR" sz="2000">
                          <a:effectLst/>
                        </a:rPr>
                        <a:t> </a:t>
                      </a:r>
                    </a:p>
                    <a:p>
                      <a:pPr>
                        <a:lnSpc>
                          <a:spcPct val="115000"/>
                        </a:lnSpc>
                        <a:spcAft>
                          <a:spcPts val="0"/>
                        </a:spcAft>
                      </a:pPr>
                      <a:r>
                        <a:rPr lang="el-GR" sz="2000">
                          <a:effectLst/>
                        </a:rPr>
                        <a:t> </a:t>
                      </a:r>
                      <a:endParaRPr lang="el-G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l-GR" sz="2000" dirty="0">
                          <a:effectLst/>
                        </a:rPr>
                        <a:t>Η ζωή είναι απλή. </a:t>
                      </a:r>
                    </a:p>
                    <a:p>
                      <a:pPr>
                        <a:lnSpc>
                          <a:spcPct val="115000"/>
                        </a:lnSpc>
                        <a:spcAft>
                          <a:spcPts val="0"/>
                        </a:spcAft>
                      </a:pPr>
                      <a:r>
                        <a:rPr lang="el-GR" sz="2000" dirty="0">
                          <a:effectLst/>
                        </a:rPr>
                        <a:t>Την ελέγχω. </a:t>
                      </a:r>
                    </a:p>
                    <a:p>
                      <a:pPr>
                        <a:lnSpc>
                          <a:spcPct val="115000"/>
                        </a:lnSpc>
                        <a:spcAft>
                          <a:spcPts val="0"/>
                        </a:spcAft>
                      </a:pPr>
                      <a:r>
                        <a:rPr lang="el-GR" sz="2000" dirty="0">
                          <a:effectLst/>
                        </a:rPr>
                        <a:t>Δεν έχω αμφιθυμίες.</a:t>
                      </a:r>
                      <a:endParaRPr lang="el-G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l-GR" sz="2000" dirty="0">
                          <a:effectLst/>
                        </a:rPr>
                        <a:t>Δεν υπάρχει τίποτα κακό στη ζωή. </a:t>
                      </a:r>
                    </a:p>
                    <a:p>
                      <a:pPr>
                        <a:lnSpc>
                          <a:spcPct val="115000"/>
                        </a:lnSpc>
                        <a:spcAft>
                          <a:spcPts val="0"/>
                        </a:spcAft>
                      </a:pPr>
                      <a:r>
                        <a:rPr lang="el-GR" sz="2000" dirty="0">
                          <a:effectLst/>
                        </a:rPr>
                        <a:t>Ούτε θάνατος. </a:t>
                      </a:r>
                    </a:p>
                    <a:p>
                      <a:pPr>
                        <a:lnSpc>
                          <a:spcPct val="115000"/>
                        </a:lnSpc>
                        <a:spcAft>
                          <a:spcPts val="0"/>
                        </a:spcAft>
                      </a:pPr>
                      <a:r>
                        <a:rPr lang="el-GR" sz="2000" dirty="0">
                          <a:effectLst/>
                        </a:rPr>
                        <a:t>Κάθε τι κακό έχει καταστραφεί.</a:t>
                      </a:r>
                      <a:endParaRPr lang="el-G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3750206"/>
                  </a:ext>
                </a:extLst>
              </a:tr>
            </a:tbl>
          </a:graphicData>
        </a:graphic>
      </p:graphicFrame>
    </p:spTree>
    <p:extLst>
      <p:ext uri="{BB962C8B-B14F-4D97-AF65-F5344CB8AC3E}">
        <p14:creationId xmlns:p14="http://schemas.microsoft.com/office/powerpoint/2010/main" val="3297662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124608" y="599090"/>
            <a:ext cx="8791760" cy="1081542"/>
          </a:xfrm>
        </p:spPr>
        <p:txBody>
          <a:bodyPr/>
          <a:lstStyle/>
          <a:p>
            <a:r>
              <a:rPr lang="el-GR" dirty="0"/>
              <a:t>Επιμέρους Παραδοχές </a:t>
            </a:r>
            <a:br>
              <a:rPr lang="el-GR" dirty="0">
                <a:latin typeface="Calibri" panose="020F0502020204030204" pitchFamily="34" charset="0"/>
                <a:ea typeface="Calibri" panose="020F0502020204030204" pitchFamily="34" charset="0"/>
                <a:cs typeface="Times New Roman" panose="02020603050405020304" pitchFamily="18" charset="0"/>
              </a:rPr>
            </a:br>
            <a:endParaRPr lang="el-GR" dirty="0"/>
          </a:p>
        </p:txBody>
      </p:sp>
      <p:graphicFrame>
        <p:nvGraphicFramePr>
          <p:cNvPr id="3" name="Πίνακας 2"/>
          <p:cNvGraphicFramePr>
            <a:graphicFrameLocks noGrp="1"/>
          </p:cNvGraphicFramePr>
          <p:nvPr>
            <p:extLst>
              <p:ext uri="{D42A27DB-BD31-4B8C-83A1-F6EECF244321}">
                <p14:modId xmlns:p14="http://schemas.microsoft.com/office/powerpoint/2010/main" val="3361576771"/>
              </p:ext>
            </p:extLst>
          </p:nvPr>
        </p:nvGraphicFramePr>
        <p:xfrm>
          <a:off x="630621" y="2270233"/>
          <a:ext cx="10583917" cy="4443644"/>
        </p:xfrm>
        <a:graphic>
          <a:graphicData uri="http://schemas.openxmlformats.org/drawingml/2006/table">
            <a:tbl>
              <a:tblPr firstRow="1" firstCol="1" bandRow="1">
                <a:tableStyleId>{5C22544A-7EE6-4342-B048-85BDC9FD1C3A}</a:tableStyleId>
              </a:tblPr>
              <a:tblGrid>
                <a:gridCol w="2512361">
                  <a:extLst>
                    <a:ext uri="{9D8B030D-6E8A-4147-A177-3AD203B41FA5}">
                      <a16:colId xmlns:a16="http://schemas.microsoft.com/office/drawing/2014/main" val="3175181905"/>
                    </a:ext>
                  </a:extLst>
                </a:gridCol>
                <a:gridCol w="2934249">
                  <a:extLst>
                    <a:ext uri="{9D8B030D-6E8A-4147-A177-3AD203B41FA5}">
                      <a16:colId xmlns:a16="http://schemas.microsoft.com/office/drawing/2014/main" val="435992948"/>
                    </a:ext>
                  </a:extLst>
                </a:gridCol>
                <a:gridCol w="2752933">
                  <a:extLst>
                    <a:ext uri="{9D8B030D-6E8A-4147-A177-3AD203B41FA5}">
                      <a16:colId xmlns:a16="http://schemas.microsoft.com/office/drawing/2014/main" val="3109675739"/>
                    </a:ext>
                  </a:extLst>
                </a:gridCol>
                <a:gridCol w="2384374">
                  <a:extLst>
                    <a:ext uri="{9D8B030D-6E8A-4147-A177-3AD203B41FA5}">
                      <a16:colId xmlns:a16="http://schemas.microsoft.com/office/drawing/2014/main" val="2972583152"/>
                    </a:ext>
                  </a:extLst>
                </a:gridCol>
              </a:tblGrid>
              <a:tr h="244525">
                <a:tc>
                  <a:txBody>
                    <a:bodyPr/>
                    <a:lstStyle/>
                    <a:p>
                      <a:pPr>
                        <a:lnSpc>
                          <a:spcPct val="115000"/>
                        </a:lnSpc>
                        <a:spcAft>
                          <a:spcPts val="0"/>
                        </a:spcAft>
                      </a:pPr>
                      <a:r>
                        <a:rPr lang="el-GR" sz="1600" dirty="0">
                          <a:effectLst/>
                        </a:rPr>
                        <a:t>Επιμέρους Παραδοχές </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427" marR="61427" marT="0" marB="0"/>
                </a:tc>
                <a:tc>
                  <a:txBody>
                    <a:bodyPr/>
                    <a:lstStyle/>
                    <a:p>
                      <a:pPr>
                        <a:lnSpc>
                          <a:spcPct val="115000"/>
                        </a:lnSpc>
                        <a:spcAft>
                          <a:spcPts val="0"/>
                        </a:spcAft>
                      </a:pPr>
                      <a:r>
                        <a:rPr lang="el-GR" sz="1600" dirty="0">
                          <a:effectLst/>
                        </a:rPr>
                        <a:t>Επιμέρους Παραδοχές</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427" marR="61427" marT="0" marB="0"/>
                </a:tc>
                <a:tc>
                  <a:txBody>
                    <a:bodyPr/>
                    <a:lstStyle/>
                    <a:p>
                      <a:pPr>
                        <a:lnSpc>
                          <a:spcPct val="115000"/>
                        </a:lnSpc>
                        <a:spcAft>
                          <a:spcPts val="0"/>
                        </a:spcAft>
                      </a:pPr>
                      <a:r>
                        <a:rPr lang="el-GR" sz="1600">
                          <a:effectLst/>
                        </a:rPr>
                        <a:t>Επιμέρους Παραδοχές</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1427" marR="61427" marT="0" marB="0"/>
                </a:tc>
                <a:tc>
                  <a:txBody>
                    <a:bodyPr/>
                    <a:lstStyle/>
                    <a:p>
                      <a:pPr>
                        <a:lnSpc>
                          <a:spcPct val="115000"/>
                        </a:lnSpc>
                        <a:spcAft>
                          <a:spcPts val="0"/>
                        </a:spcAft>
                      </a:pPr>
                      <a:r>
                        <a:rPr lang="el-GR" sz="1600">
                          <a:effectLst/>
                        </a:rPr>
                        <a:t>Επιμέρους Παραδοχές</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1427" marR="61427" marT="0" marB="0"/>
                </a:tc>
                <a:extLst>
                  <a:ext uri="{0D108BD9-81ED-4DB2-BD59-A6C34878D82A}">
                    <a16:rowId xmlns:a16="http://schemas.microsoft.com/office/drawing/2014/main" val="2196748311"/>
                  </a:ext>
                </a:extLst>
              </a:tr>
              <a:tr h="609640">
                <a:tc>
                  <a:txBody>
                    <a:bodyPr/>
                    <a:lstStyle/>
                    <a:p>
                      <a:pPr>
                        <a:lnSpc>
                          <a:spcPct val="115000"/>
                        </a:lnSpc>
                        <a:spcAft>
                          <a:spcPts val="0"/>
                        </a:spcAft>
                      </a:pPr>
                      <a:r>
                        <a:rPr lang="el-GR" sz="1600">
                          <a:effectLst/>
                        </a:rPr>
                        <a:t>Εάν ανεξαρτητοποιηθώ θα καταστραφώ…</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1427" marR="61427" marT="0" marB="0"/>
                </a:tc>
                <a:tc>
                  <a:txBody>
                    <a:bodyPr/>
                    <a:lstStyle/>
                    <a:p>
                      <a:pPr>
                        <a:lnSpc>
                          <a:spcPct val="115000"/>
                        </a:lnSpc>
                        <a:spcAft>
                          <a:spcPts val="0"/>
                        </a:spcAft>
                      </a:pPr>
                      <a:r>
                        <a:rPr lang="el-GR" sz="1600" dirty="0">
                          <a:effectLst/>
                        </a:rPr>
                        <a:t>Θα ανταμειφθούμε εάν κάνουμε αυτό που πρέπει</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427" marR="61427" marT="0" marB="0"/>
                </a:tc>
                <a:tc>
                  <a:txBody>
                    <a:bodyPr/>
                    <a:lstStyle/>
                    <a:p>
                      <a:pPr>
                        <a:lnSpc>
                          <a:spcPct val="115000"/>
                        </a:lnSpc>
                        <a:spcAft>
                          <a:spcPts val="0"/>
                        </a:spcAft>
                      </a:pPr>
                      <a:r>
                        <a:rPr lang="el-GR" sz="1600">
                          <a:effectLst/>
                        </a:rPr>
                        <a:t>Ότι ξέρω, νοιώθω.</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1427" marR="61427" marT="0" marB="0"/>
                </a:tc>
                <a:tc>
                  <a:txBody>
                    <a:bodyPr/>
                    <a:lstStyle/>
                    <a:p>
                      <a:pPr>
                        <a:lnSpc>
                          <a:spcPct val="115000"/>
                        </a:lnSpc>
                        <a:spcAft>
                          <a:spcPts val="0"/>
                        </a:spcAft>
                      </a:pPr>
                      <a:r>
                        <a:rPr lang="el-GR" sz="1600">
                          <a:effectLst/>
                        </a:rPr>
                        <a:t>Θα είμαι για πάντα ασφαλής.</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1427" marR="61427" marT="0" marB="0"/>
                </a:tc>
                <a:extLst>
                  <a:ext uri="{0D108BD9-81ED-4DB2-BD59-A6C34878D82A}">
                    <a16:rowId xmlns:a16="http://schemas.microsoft.com/office/drawing/2014/main" val="3664224400"/>
                  </a:ext>
                </a:extLst>
              </a:tr>
              <a:tr h="1030026">
                <a:tc>
                  <a:txBody>
                    <a:bodyPr/>
                    <a:lstStyle/>
                    <a:p>
                      <a:pPr>
                        <a:lnSpc>
                          <a:spcPct val="115000"/>
                        </a:lnSpc>
                        <a:spcAft>
                          <a:spcPts val="0"/>
                        </a:spcAft>
                      </a:pPr>
                      <a:r>
                        <a:rPr lang="el-GR" sz="1600">
                          <a:effectLst/>
                        </a:rPr>
                        <a:t>Οι γονείς μου έχουν δίκιο για τον κόσμο.</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1427" marR="61427" marT="0" marB="0"/>
                </a:tc>
                <a:tc>
                  <a:txBody>
                    <a:bodyPr/>
                    <a:lstStyle/>
                    <a:p>
                      <a:pPr>
                        <a:lnSpc>
                          <a:spcPct val="115000"/>
                        </a:lnSpc>
                        <a:spcAft>
                          <a:spcPts val="0"/>
                        </a:spcAft>
                      </a:pPr>
                      <a:r>
                        <a:rPr lang="el-GR" sz="1600" dirty="0">
                          <a:effectLst/>
                        </a:rPr>
                        <a:t>Υπάρχει μόνο ένας σωστός τρόπος για να κάνεις τα πράγματα</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427" marR="61427" marT="0" marB="0"/>
                </a:tc>
                <a:tc>
                  <a:txBody>
                    <a:bodyPr/>
                    <a:lstStyle/>
                    <a:p>
                      <a:pPr>
                        <a:lnSpc>
                          <a:spcPct val="115000"/>
                        </a:lnSpc>
                        <a:spcAft>
                          <a:spcPts val="0"/>
                        </a:spcAft>
                      </a:pPr>
                      <a:r>
                        <a:rPr lang="el-GR" sz="1600" dirty="0">
                          <a:effectLst/>
                        </a:rPr>
                        <a:t>Δεν είμαι σαν τους γονείς μου σε αυτά που δε θέλω να μοιάσω</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427" marR="61427" marT="0" marB="0"/>
                </a:tc>
                <a:tc>
                  <a:txBody>
                    <a:bodyPr/>
                    <a:lstStyle/>
                    <a:p>
                      <a:pPr>
                        <a:lnSpc>
                          <a:spcPct val="115000"/>
                        </a:lnSpc>
                        <a:spcAft>
                          <a:spcPts val="0"/>
                        </a:spcAft>
                      </a:pPr>
                      <a:r>
                        <a:rPr lang="el-GR" sz="1600">
                          <a:effectLst/>
                        </a:rPr>
                        <a:t>Ο θάνατος δεν μπορεί να συμβεί σε μένα ή στους αγαπημένους μου</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1427" marR="61427" marT="0" marB="0"/>
                </a:tc>
                <a:extLst>
                  <a:ext uri="{0D108BD9-81ED-4DB2-BD59-A6C34878D82A}">
                    <a16:rowId xmlns:a16="http://schemas.microsoft.com/office/drawing/2014/main" val="465332690"/>
                  </a:ext>
                </a:extLst>
              </a:tr>
              <a:tr h="1030026">
                <a:tc>
                  <a:txBody>
                    <a:bodyPr/>
                    <a:lstStyle/>
                    <a:p>
                      <a:pPr>
                        <a:lnSpc>
                          <a:spcPct val="115000"/>
                        </a:lnSpc>
                        <a:spcAft>
                          <a:spcPts val="0"/>
                        </a:spcAft>
                      </a:pPr>
                      <a:r>
                        <a:rPr lang="el-GR" sz="1600">
                          <a:effectLst/>
                        </a:rPr>
                        <a:t>Μόνο οι γονείς μου εγγυώνται την ασφάλεια μου</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1427" marR="61427" marT="0" marB="0"/>
                </a:tc>
                <a:tc>
                  <a:txBody>
                    <a:bodyPr/>
                    <a:lstStyle/>
                    <a:p>
                      <a:pPr>
                        <a:lnSpc>
                          <a:spcPct val="115000"/>
                        </a:lnSpc>
                        <a:spcAft>
                          <a:spcPts val="0"/>
                        </a:spcAft>
                      </a:pPr>
                      <a:r>
                        <a:rPr lang="el-GR" sz="1600">
                          <a:effectLst/>
                        </a:rPr>
                        <a:t>Οι αγαπημένοι μου μπορούν να κάνουν για μένα ότι δε μπορώ να κάνω εγώ για τον εαυτό μου</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1427" marR="61427" marT="0" marB="0"/>
                </a:tc>
                <a:tc>
                  <a:txBody>
                    <a:bodyPr/>
                    <a:lstStyle/>
                    <a:p>
                      <a:pPr>
                        <a:lnSpc>
                          <a:spcPct val="115000"/>
                        </a:lnSpc>
                        <a:spcAft>
                          <a:spcPts val="0"/>
                        </a:spcAft>
                      </a:pPr>
                      <a:r>
                        <a:rPr lang="el-GR" sz="1600" dirty="0">
                          <a:effectLst/>
                        </a:rPr>
                        <a:t>Καταλαβαίνω την πραγματικότητα αυτών που είναι κοντά μου</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427" marR="61427" marT="0" marB="0"/>
                </a:tc>
                <a:tc>
                  <a:txBody>
                    <a:bodyPr/>
                    <a:lstStyle/>
                    <a:p>
                      <a:pPr>
                        <a:lnSpc>
                          <a:spcPct val="115000"/>
                        </a:lnSpc>
                        <a:spcAft>
                          <a:spcPts val="0"/>
                        </a:spcAft>
                      </a:pPr>
                      <a:r>
                        <a:rPr lang="el-GR" sz="1600" dirty="0">
                          <a:effectLst/>
                        </a:rPr>
                        <a:t>Είναι αδύνατον να ζεις χωρίς προστασία</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427" marR="61427" marT="0" marB="0"/>
                </a:tc>
                <a:extLst>
                  <a:ext uri="{0D108BD9-81ED-4DB2-BD59-A6C34878D82A}">
                    <a16:rowId xmlns:a16="http://schemas.microsoft.com/office/drawing/2014/main" val="1154740150"/>
                  </a:ext>
                </a:extLst>
              </a:tr>
              <a:tr h="768251">
                <a:tc>
                  <a:txBody>
                    <a:bodyPr/>
                    <a:lstStyle/>
                    <a:p>
                      <a:pPr>
                        <a:lnSpc>
                          <a:spcPct val="115000"/>
                        </a:lnSpc>
                        <a:spcAft>
                          <a:spcPts val="0"/>
                        </a:spcAft>
                      </a:pPr>
                      <a:r>
                        <a:rPr lang="el-GR" sz="1600">
                          <a:effectLst/>
                        </a:rPr>
                        <a:t>Μόνο οι γονείς μου μπορεί να είναι η οικογένεια μου</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1427" marR="61427" marT="0" marB="0"/>
                </a:tc>
                <a:tc>
                  <a:txBody>
                    <a:bodyPr/>
                    <a:lstStyle/>
                    <a:p>
                      <a:pPr>
                        <a:lnSpc>
                          <a:spcPct val="115000"/>
                        </a:lnSpc>
                        <a:spcAft>
                          <a:spcPts val="0"/>
                        </a:spcAft>
                      </a:pPr>
                      <a:r>
                        <a:rPr lang="el-GR" sz="1600">
                          <a:effectLst/>
                        </a:rPr>
                        <a:t>Η λογική, η δέσμευση και η προσπάθεια πάντα κυριαρχούν</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1427" marR="61427" marT="0" marB="0"/>
                </a:tc>
                <a:tc>
                  <a:txBody>
                    <a:bodyPr/>
                    <a:lstStyle/>
                    <a:p>
                      <a:pPr>
                        <a:lnSpc>
                          <a:spcPct val="115000"/>
                        </a:lnSpc>
                        <a:spcAft>
                          <a:spcPts val="0"/>
                        </a:spcAft>
                      </a:pPr>
                      <a:r>
                        <a:rPr lang="el-GR" sz="1600">
                          <a:effectLst/>
                        </a:rPr>
                        <a:t>Δεν υπάρχει κανένας κίνδυνος για την ασφάλεια μου.</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1427" marR="61427" marT="0" marB="0"/>
                </a:tc>
                <a:tc>
                  <a:txBody>
                    <a:bodyPr/>
                    <a:lstStyle/>
                    <a:p>
                      <a:pPr>
                        <a:lnSpc>
                          <a:spcPct val="115000"/>
                        </a:lnSpc>
                        <a:spcAft>
                          <a:spcPts val="0"/>
                        </a:spcAft>
                      </a:pPr>
                      <a:r>
                        <a:rPr lang="el-GR" sz="1600" dirty="0">
                          <a:effectLst/>
                        </a:rPr>
                        <a:t>Δεν υπάρχει ζωή πέρα από αυτή την οικογένεια.</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427" marR="61427" marT="0" marB="0"/>
                </a:tc>
                <a:extLst>
                  <a:ext uri="{0D108BD9-81ED-4DB2-BD59-A6C34878D82A}">
                    <a16:rowId xmlns:a16="http://schemas.microsoft.com/office/drawing/2014/main" val="1575317662"/>
                  </a:ext>
                </a:extLst>
              </a:tr>
              <a:tr h="506299">
                <a:tc>
                  <a:txBody>
                    <a:bodyPr/>
                    <a:lstStyle/>
                    <a:p>
                      <a:pPr>
                        <a:lnSpc>
                          <a:spcPct val="115000"/>
                        </a:lnSpc>
                        <a:spcAft>
                          <a:spcPts val="0"/>
                        </a:spcAft>
                      </a:pPr>
                      <a:r>
                        <a:rPr lang="el-GR" sz="1600">
                          <a:effectLst/>
                        </a:rPr>
                        <a:t>Το σώμα μου δε μου ανήκει</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1427" marR="61427" marT="0" marB="0"/>
                </a:tc>
                <a:tc>
                  <a:txBody>
                    <a:bodyPr/>
                    <a:lstStyle/>
                    <a:p>
                      <a:pPr>
                        <a:lnSpc>
                          <a:spcPct val="115000"/>
                        </a:lnSpc>
                        <a:spcAft>
                          <a:spcPts val="0"/>
                        </a:spcAft>
                      </a:pPr>
                      <a:r>
                        <a:rPr lang="el-GR" sz="1600">
                          <a:effectLst/>
                        </a:rPr>
                        <a:t> </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1427" marR="61427" marT="0" marB="0"/>
                </a:tc>
                <a:tc>
                  <a:txBody>
                    <a:bodyPr/>
                    <a:lstStyle/>
                    <a:p>
                      <a:pPr>
                        <a:lnSpc>
                          <a:spcPct val="115000"/>
                        </a:lnSpc>
                        <a:spcAft>
                          <a:spcPts val="0"/>
                        </a:spcAft>
                      </a:pPr>
                      <a:r>
                        <a:rPr lang="el-GR" sz="1600">
                          <a:effectLst/>
                        </a:rPr>
                        <a:t> </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1427" marR="61427" marT="0" marB="0"/>
                </a:tc>
                <a:tc>
                  <a:txBody>
                    <a:bodyPr/>
                    <a:lstStyle/>
                    <a:p>
                      <a:pPr>
                        <a:lnSpc>
                          <a:spcPct val="115000"/>
                        </a:lnSpc>
                        <a:spcAft>
                          <a:spcPts val="0"/>
                        </a:spcAft>
                      </a:pPr>
                      <a:r>
                        <a:rPr lang="el-GR" sz="1600" dirty="0">
                          <a:effectLst/>
                        </a:rPr>
                        <a:t> </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1427" marR="61427" marT="0" marB="0"/>
                </a:tc>
                <a:extLst>
                  <a:ext uri="{0D108BD9-81ED-4DB2-BD59-A6C34878D82A}">
                    <a16:rowId xmlns:a16="http://schemas.microsoft.com/office/drawing/2014/main" val="520679092"/>
                  </a:ext>
                </a:extLst>
              </a:tr>
            </a:tbl>
          </a:graphicData>
        </a:graphic>
      </p:graphicFrame>
    </p:spTree>
    <p:extLst>
      <p:ext uri="{BB962C8B-B14F-4D97-AF65-F5344CB8AC3E}">
        <p14:creationId xmlns:p14="http://schemas.microsoft.com/office/powerpoint/2010/main" val="2796978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Η διεργασία του μετασχηματισμού</a:t>
            </a:r>
            <a:br>
              <a:rPr lang="el-GR" dirty="0"/>
            </a:br>
            <a:endParaRPr lang="el-GR" dirty="0"/>
          </a:p>
        </p:txBody>
      </p:sp>
      <p:sp>
        <p:nvSpPr>
          <p:cNvPr id="3" name="Θέση περιεχομένου 2"/>
          <p:cNvSpPr>
            <a:spLocks noGrp="1"/>
          </p:cNvSpPr>
          <p:nvPr>
            <p:ph idx="1"/>
          </p:nvPr>
        </p:nvSpPr>
        <p:spPr/>
        <p:txBody>
          <a:bodyPr>
            <a:normAutofit fontScale="85000" lnSpcReduction="20000"/>
          </a:bodyPr>
          <a:lstStyle/>
          <a:p>
            <a:r>
              <a:rPr lang="el-GR" dirty="0"/>
              <a:t>Η διείσδυση στην ενηλικιότητα δεν είναι μία απλή πράξη. Η διεργασία του μετασχηματισμού από την ανωριμότητα στην ωριμότητα, όσο επιθυμητή και εάν είναι συναντά αρκετά εμπόδια. </a:t>
            </a:r>
          </a:p>
          <a:p>
            <a:r>
              <a:rPr lang="el-GR" dirty="0"/>
              <a:t>Ορισμένοι ενήλικες μπορεί να σπαταλήσουν μία ολόκληρη ζωή προσπαθώντας να αντιμετωπίσουν τις ψυχικές στρεβλώσεις του παρελθόντος  και άλλοι να μη κατορθώσουν να διεισδύσουν στην ενηλικιότητα παραμένοντας καθηλωμένοι σε προηγούμενα αναπτυξιακά στάδια (π.χ. κάνει σαν παιδί). </a:t>
            </a:r>
          </a:p>
          <a:p>
            <a:r>
              <a:rPr lang="el-GR" dirty="0"/>
              <a:t>Η ωριμότητα θεωρείται μία </a:t>
            </a:r>
            <a:r>
              <a:rPr lang="el-GR" b="1" dirty="0"/>
              <a:t>‘ριψοκίνδυνη πράξη</a:t>
            </a:r>
            <a:r>
              <a:rPr lang="el-GR" dirty="0"/>
              <a:t>’ καθώς παιδικές φαντασιώσεις, εμμονές και παραδοχές εισβάλουν στην συνείδηση διεγείροντας αναπόφευκτα ψυχικό πόνο (</a:t>
            </a:r>
            <a:r>
              <a:rPr lang="el-GR" dirty="0" err="1"/>
              <a:t>Gould</a:t>
            </a:r>
            <a:r>
              <a:rPr lang="el-GR" dirty="0"/>
              <a:t>, 1978).  </a:t>
            </a:r>
          </a:p>
          <a:p>
            <a:r>
              <a:rPr lang="el-GR" u="sng" dirty="0"/>
              <a:t>Παράδειγμα</a:t>
            </a:r>
            <a:r>
              <a:rPr lang="el-GR" dirty="0"/>
              <a:t>: Όταν οι κύριες παραδοχές της ψευδαίσθησης της ασφάλειας και ο μύθος ότι η αγάπη θεραπεύει τα πάντα καταρρίπτονται στην πρώτη φάση της ενήλικης ζωής προκαλείται άγχος και ματαίωση</a:t>
            </a:r>
          </a:p>
          <a:p>
            <a:r>
              <a:rPr lang="el-GR" i="1" dirty="0"/>
              <a:t>Σκηνές από ένα γάμο (Ψευδαισθήσεις- Μοναξιά </a:t>
            </a:r>
            <a:r>
              <a:rPr lang="en-US" dirty="0">
                <a:hlinkClick r:id="rId2"/>
              </a:rPr>
              <a:t>https://www.youtube.com/watch?v=qxE1oA4scvc</a:t>
            </a:r>
            <a:endParaRPr lang="en-US" dirty="0"/>
          </a:p>
          <a:p>
            <a:endParaRPr lang="en-US" i="1" dirty="0"/>
          </a:p>
          <a:p>
            <a:endParaRPr lang="el-GR" dirty="0"/>
          </a:p>
          <a:p>
            <a:endParaRPr lang="el-GR" dirty="0"/>
          </a:p>
          <a:p>
            <a:endParaRPr lang="el-GR" dirty="0"/>
          </a:p>
        </p:txBody>
      </p:sp>
    </p:spTree>
    <p:extLst>
      <p:ext uri="{BB962C8B-B14F-4D97-AF65-F5344CB8AC3E}">
        <p14:creationId xmlns:p14="http://schemas.microsoft.com/office/powerpoint/2010/main" val="1715690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Η κατάρρευση των ψυχικών στρεβλώσεων</a:t>
            </a:r>
          </a:p>
        </p:txBody>
      </p:sp>
      <p:sp>
        <p:nvSpPr>
          <p:cNvPr id="3" name="Θέση περιεχομένου 2"/>
          <p:cNvSpPr>
            <a:spLocks noGrp="1"/>
          </p:cNvSpPr>
          <p:nvPr>
            <p:ph idx="1"/>
          </p:nvPr>
        </p:nvSpPr>
        <p:spPr/>
        <p:txBody>
          <a:bodyPr>
            <a:normAutofit/>
          </a:bodyPr>
          <a:lstStyle/>
          <a:p>
            <a:r>
              <a:rPr lang="el-GR" dirty="0"/>
              <a:t>Η κατάρρευση των παραδοχών προκαλείται από τη δυναμική σχέση μεταξύ των ψυχικών στρεβλώσεων και της βιωμένης πραγματικότητας. </a:t>
            </a:r>
            <a:r>
              <a:rPr lang="el-GR" u="sng" dirty="0"/>
              <a:t>Δεν συντελείται αυτόματα</a:t>
            </a:r>
            <a:r>
              <a:rPr lang="el-GR" dirty="0"/>
              <a:t>. Συνήθως προκύπτει όταν οι ενήλικες έρθουν αντιμέτωποι με καταστάσεις </a:t>
            </a:r>
            <a:r>
              <a:rPr lang="el-GR" u="sng" dirty="0"/>
              <a:t>κρίσης,</a:t>
            </a:r>
            <a:r>
              <a:rPr lang="el-GR" dirty="0"/>
              <a:t> όπως είναι ένα διαζύγιο ή μία απώλεια.  </a:t>
            </a:r>
          </a:p>
          <a:p>
            <a:r>
              <a:rPr lang="el-GR" dirty="0"/>
              <a:t>Η κατάρρευση των παραδοχών συμβαίνει όμως και μέσα από φυσιολογικές αναπτυξιακές αλλαγές που ζητούν ανάληψη </a:t>
            </a:r>
            <a:r>
              <a:rPr lang="el-GR" b="1" dirty="0"/>
              <a:t>προσωπικής ευθύνης </a:t>
            </a:r>
            <a:r>
              <a:rPr lang="el-GR" dirty="0"/>
              <a:t>και άρα αμφισβήτηση των </a:t>
            </a:r>
            <a:r>
              <a:rPr lang="el-GR" dirty="0" err="1"/>
              <a:t>γονεϊκών</a:t>
            </a:r>
            <a:r>
              <a:rPr lang="el-GR" dirty="0"/>
              <a:t> παραδοχών.  </a:t>
            </a:r>
          </a:p>
          <a:p>
            <a:r>
              <a:rPr lang="el-GR" dirty="0"/>
              <a:t>Ωστόσο, ορισμένοι ενήλικες από το φόβο της απώλειας οδηγούνται σε ματαίωση και αποφυγή της αλλαγής παρότι αντιλαμβάνονται ότι οι παραδοχές τους είναι δυσλειτουργικές και αποτελούν εμπόδια αλλαγής. </a:t>
            </a:r>
          </a:p>
          <a:p>
            <a:endParaRPr lang="el-GR" dirty="0"/>
          </a:p>
        </p:txBody>
      </p:sp>
    </p:spTree>
    <p:extLst>
      <p:ext uri="{BB962C8B-B14F-4D97-AF65-F5344CB8AC3E}">
        <p14:creationId xmlns:p14="http://schemas.microsoft.com/office/powerpoint/2010/main" val="29235469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Τα επτά βήματα προς την ενηλικιότητα </a:t>
            </a:r>
          </a:p>
        </p:txBody>
      </p:sp>
      <p:sp>
        <p:nvSpPr>
          <p:cNvPr id="3" name="Θέση περιεχομένου 2"/>
          <p:cNvSpPr>
            <a:spLocks noGrp="1"/>
          </p:cNvSpPr>
          <p:nvPr>
            <p:ph idx="1"/>
          </p:nvPr>
        </p:nvSpPr>
        <p:spPr/>
        <p:txBody>
          <a:bodyPr>
            <a:normAutofit fontScale="70000" lnSpcReduction="20000"/>
          </a:bodyPr>
          <a:lstStyle/>
          <a:p>
            <a:r>
              <a:rPr lang="el-GR" dirty="0"/>
              <a:t>1</a:t>
            </a:r>
            <a:r>
              <a:rPr lang="el-GR" baseline="30000" dirty="0"/>
              <a:t>ο</a:t>
            </a:r>
            <a:r>
              <a:rPr lang="el-GR" dirty="0"/>
              <a:t>: Ε</a:t>
            </a:r>
            <a:r>
              <a:rPr lang="el-GR" b="1" dirty="0"/>
              <a:t>πεξεργασία των εσωτερικών εντάσεων </a:t>
            </a:r>
            <a:r>
              <a:rPr lang="el-GR" dirty="0"/>
              <a:t>και της </a:t>
            </a:r>
            <a:r>
              <a:rPr lang="el-GR" b="1" dirty="0"/>
              <a:t>αμφιθυμίας</a:t>
            </a:r>
            <a:r>
              <a:rPr lang="el-GR" dirty="0"/>
              <a:t> στη διαδικασία της λήψης αποφάσεων = (</a:t>
            </a:r>
            <a:r>
              <a:rPr lang="el-GR" dirty="0" err="1"/>
              <a:t>disorienting</a:t>
            </a:r>
            <a:r>
              <a:rPr lang="el-GR" dirty="0"/>
              <a:t> </a:t>
            </a:r>
            <a:r>
              <a:rPr lang="el-GR" dirty="0" err="1"/>
              <a:t>dilemma</a:t>
            </a:r>
            <a:r>
              <a:rPr lang="el-GR" dirty="0"/>
              <a:t>). Η πίεση από τις εξωτερικές συνθήκες είναι προκαλεί άγχος, αμφιθυμίες και επιθυμίες που αντιτίθενται στις προσδοκίες και στις επιθυμίες των γονέων. Όσο πιο γρήγορα γίνουν κατανοητές οι εσωτερικές αμφιθυμίες, επιθυμίες και συγκρούσεις τόσο πιο εύκολη είναι η επίλυση των προβλημάτων που προκύπτουν από τις </a:t>
            </a:r>
            <a:r>
              <a:rPr lang="el-GR" dirty="0" err="1"/>
              <a:t>ενδο</a:t>
            </a:r>
            <a:r>
              <a:rPr lang="el-GR" dirty="0"/>
              <a:t>-προσωπικές και διαπροσωπικές σχέσεις.  </a:t>
            </a:r>
          </a:p>
          <a:p>
            <a:r>
              <a:rPr lang="el-GR" dirty="0"/>
              <a:t>2</a:t>
            </a:r>
            <a:r>
              <a:rPr lang="el-GR" baseline="30000" dirty="0"/>
              <a:t>ο</a:t>
            </a:r>
            <a:r>
              <a:rPr lang="el-GR" dirty="0"/>
              <a:t> Αναγνώριση της ύπαρξης </a:t>
            </a:r>
            <a:r>
              <a:rPr lang="el-GR" b="1" dirty="0"/>
              <a:t>δύο διαφορετικών κόσμων</a:t>
            </a:r>
            <a:r>
              <a:rPr lang="el-GR" dirty="0"/>
              <a:t>, που μεταξύ τους συγκρούονται, δηλαδή στην κατανόηση της σύγκρουσης του κόσμου της παιδικής ηλικίας με αυτόν της ενήλικης ζωής. Η συνειδητοποίηση ότι η πραγματικότητα είναι πιο σύνθετη από αυτήν που βιώνει ένα παιδί σε ένα ασφαλές περιβάλλον αρχικά συνοδεύεται από την αίσθηση της απώλειας του ελέγχου. </a:t>
            </a:r>
            <a:r>
              <a:rPr lang="el-GR" b="1" dirty="0"/>
              <a:t>Η στροφή του ενδιαφέροντος των ενηλίκων προς την κατανόηση του εσωτερικού κόσμου </a:t>
            </a:r>
            <a:r>
              <a:rPr lang="el-GR" dirty="0"/>
              <a:t>και των </a:t>
            </a:r>
            <a:r>
              <a:rPr lang="el-GR" b="1" dirty="0"/>
              <a:t>προσωπικών αναγκών</a:t>
            </a:r>
            <a:r>
              <a:rPr lang="el-GR" dirty="0"/>
              <a:t>, σε αντίθεση με την εμμονή σε μία εξωτερική επιφανειακή πραγματικότητα  μπορεί να κυριαρχείται από άγχος ή/και λύπη ή/και κατάθλιψης, συχνά όμως συνοδεύεται από </a:t>
            </a:r>
            <a:r>
              <a:rPr lang="el-GR" b="1" dirty="0"/>
              <a:t>μεγαλύτερη ανοχή για τα λάθη των άλλων </a:t>
            </a:r>
            <a:r>
              <a:rPr lang="el-GR" dirty="0"/>
              <a:t>και άρα και </a:t>
            </a:r>
            <a:r>
              <a:rPr lang="el-GR" b="1" dirty="0"/>
              <a:t>για τα λάθη του εαυτού</a:t>
            </a:r>
            <a:r>
              <a:rPr lang="el-GR" dirty="0"/>
              <a:t>. </a:t>
            </a:r>
          </a:p>
          <a:p>
            <a:r>
              <a:rPr lang="el-GR" dirty="0"/>
              <a:t>3</a:t>
            </a:r>
            <a:r>
              <a:rPr lang="el-GR" baseline="30000" dirty="0"/>
              <a:t>ο</a:t>
            </a:r>
            <a:r>
              <a:rPr lang="el-GR" dirty="0"/>
              <a:t> Αναγνώριση και </a:t>
            </a:r>
            <a:r>
              <a:rPr lang="el-GR" b="1" dirty="0"/>
              <a:t>αποδοχή</a:t>
            </a:r>
            <a:r>
              <a:rPr lang="el-GR" dirty="0"/>
              <a:t> των βιωμάτων της παιδικής ηλικίας συμβάλλει στην αναγνώριση της ενήλικης πραγματικότητας και στην αποδοχή ότι και οι δύο είναι παρούσες και συγκρούονται μεταξύ τους. Σταδιακά, οι ενήλικες αρχίζουν να αναγνωρίζουν τις ταυτίσεις που έχουν με τους γονείς τους, τις οποίες παύουν πλέον να θεωρούν απειλητικές για την ταυτότητά τους (π.χ. κάνω τα ίδια λάθη με τη μάνα μου στην ανατροφή των παιδιών).</a:t>
            </a:r>
          </a:p>
          <a:p>
            <a:pPr marL="0" indent="0">
              <a:buNone/>
            </a:pPr>
            <a:endParaRPr lang="el-GR" dirty="0"/>
          </a:p>
          <a:p>
            <a:endParaRPr lang="el-GR" dirty="0"/>
          </a:p>
        </p:txBody>
      </p:sp>
    </p:spTree>
    <p:extLst>
      <p:ext uri="{BB962C8B-B14F-4D97-AF65-F5344CB8AC3E}">
        <p14:creationId xmlns:p14="http://schemas.microsoft.com/office/powerpoint/2010/main" val="220030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Τα επτά βήματα</a:t>
            </a:r>
          </a:p>
        </p:txBody>
      </p:sp>
      <p:sp>
        <p:nvSpPr>
          <p:cNvPr id="3" name="Θέση περιεχομένου 2"/>
          <p:cNvSpPr>
            <a:spLocks noGrp="1"/>
          </p:cNvSpPr>
          <p:nvPr>
            <p:ph idx="1"/>
          </p:nvPr>
        </p:nvSpPr>
        <p:spPr/>
        <p:txBody>
          <a:bodyPr>
            <a:normAutofit fontScale="92500" lnSpcReduction="20000"/>
          </a:bodyPr>
          <a:lstStyle/>
          <a:p>
            <a:r>
              <a:rPr lang="el-GR" dirty="0"/>
              <a:t>4</a:t>
            </a:r>
            <a:r>
              <a:rPr lang="el-GR" baseline="30000" dirty="0"/>
              <a:t>ο</a:t>
            </a:r>
            <a:r>
              <a:rPr lang="el-GR" dirty="0"/>
              <a:t>: Κατανόηση της ανάγκης </a:t>
            </a:r>
            <a:r>
              <a:rPr lang="el-GR" b="1" dirty="0"/>
              <a:t>για έλεγχο</a:t>
            </a:r>
            <a:r>
              <a:rPr lang="el-GR" dirty="0"/>
              <a:t> της τρέχουσας πραγματικότητας. Η ανάγκη ελέγχου έχει ως αποτέλεσμα να αναδύονται δυσλειτουργικές παραδοχές του παρελθόντος, που εμποδίζουν την προσπάθεια του ατόμου για αλλαγή, ιδιαίτερα όταν το άτομο αντιλαμβάνεται ότι έχει αυτές τις παραδοχές. </a:t>
            </a:r>
          </a:p>
          <a:p>
            <a:r>
              <a:rPr lang="el-GR" dirty="0"/>
              <a:t>5</a:t>
            </a:r>
            <a:r>
              <a:rPr lang="el-GR" baseline="30000" dirty="0"/>
              <a:t>ο </a:t>
            </a:r>
            <a:r>
              <a:rPr lang="el-GR" dirty="0"/>
              <a:t> </a:t>
            </a:r>
            <a:r>
              <a:rPr lang="el-GR" b="1" dirty="0"/>
              <a:t>Απώλεια και των τελευταίων ψευδαισθήσεων ασφάλειας </a:t>
            </a:r>
            <a:r>
              <a:rPr lang="el-GR" dirty="0"/>
              <a:t>όταν οι ενήλικες έρχονται αντιμέτωποι με το μεγαλύτερο φόβο, δηλαδή το φόβο της απώλειας. </a:t>
            </a:r>
          </a:p>
          <a:p>
            <a:r>
              <a:rPr lang="el-GR" dirty="0"/>
              <a:t>6</a:t>
            </a:r>
            <a:r>
              <a:rPr lang="el-GR" baseline="30000" dirty="0"/>
              <a:t>ο </a:t>
            </a:r>
            <a:r>
              <a:rPr lang="el-GR" dirty="0"/>
              <a:t> Η αναγνώριση του </a:t>
            </a:r>
            <a:r>
              <a:rPr lang="el-GR" b="1" dirty="0"/>
              <a:t>δικαιώματος για μία ζωή διαμορφωμένη σύμφωνα με τις προσωπικές επιθυμίες </a:t>
            </a:r>
            <a:r>
              <a:rPr lang="el-GR" dirty="0"/>
              <a:t>και </a:t>
            </a:r>
            <a:r>
              <a:rPr lang="el-GR" b="1" dirty="0"/>
              <a:t>η αίσθηση μίας βαθιάς εσωτερικής ελευθερίας</a:t>
            </a:r>
            <a:r>
              <a:rPr lang="el-GR" dirty="0"/>
              <a:t>, που αναζωογονεί.  Στην περίοδο αυτή, οι ενήλικες αναζητούν την </a:t>
            </a:r>
            <a:r>
              <a:rPr lang="el-GR" b="1" dirty="0"/>
              <a:t>αυθεντικότητα στις ανθρώπινες σχέσεις.  </a:t>
            </a:r>
          </a:p>
          <a:p>
            <a:r>
              <a:rPr lang="el-GR" dirty="0"/>
              <a:t>7</a:t>
            </a:r>
            <a:r>
              <a:rPr lang="el-GR" baseline="30000" dirty="0"/>
              <a:t>ο</a:t>
            </a:r>
            <a:r>
              <a:rPr lang="el-GR" dirty="0"/>
              <a:t>: Η </a:t>
            </a:r>
            <a:r>
              <a:rPr lang="el-GR" b="1" dirty="0"/>
              <a:t>συναισθηματική επεξεργασία </a:t>
            </a:r>
            <a:r>
              <a:rPr lang="el-GR" dirty="0"/>
              <a:t>των ψυχικών στρεβλώσεων της παιδικής ηλικίας οδηγεί στη διαμόρφωση </a:t>
            </a:r>
            <a:r>
              <a:rPr lang="el-GR" b="1" dirty="0"/>
              <a:t>μίας νέας αντίληψης της πραγματικότητας </a:t>
            </a:r>
            <a:r>
              <a:rPr lang="el-GR" dirty="0"/>
              <a:t>και στην κατάκτηση της ενηλικιότητας. </a:t>
            </a:r>
          </a:p>
        </p:txBody>
      </p:sp>
    </p:spTree>
    <p:extLst>
      <p:ext uri="{BB962C8B-B14F-4D97-AF65-F5344CB8AC3E}">
        <p14:creationId xmlns:p14="http://schemas.microsoft.com/office/powerpoint/2010/main" val="41022183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Φάσεις</a:t>
            </a:r>
          </a:p>
        </p:txBody>
      </p:sp>
      <p:sp>
        <p:nvSpPr>
          <p:cNvPr id="3" name="Θέση περιεχομένου 2"/>
          <p:cNvSpPr>
            <a:spLocks noGrp="1"/>
          </p:cNvSpPr>
          <p:nvPr>
            <p:ph idx="1"/>
          </p:nvPr>
        </p:nvSpPr>
        <p:spPr>
          <a:xfrm>
            <a:off x="557048" y="2354317"/>
            <a:ext cx="11046373" cy="3857297"/>
          </a:xfrm>
        </p:spPr>
        <p:txBody>
          <a:bodyPr>
            <a:normAutofit lnSpcReduction="10000"/>
          </a:bodyPr>
          <a:lstStyle/>
          <a:p>
            <a:r>
              <a:rPr lang="el-GR" dirty="0"/>
              <a:t>Η κατάρρευση των μύθων αρχίζει σταδιακά από τη μέση εφηβεία (16 ετών +)</a:t>
            </a:r>
          </a:p>
          <a:p>
            <a:r>
              <a:rPr lang="el-GR" dirty="0"/>
              <a:t>Οι έφηβοι αντιλαμβάνονται ότι πρέπει να αναλάβουν την ευθύνη των αποφάσεων και των </a:t>
            </a:r>
            <a:r>
              <a:rPr lang="el-GR" dirty="0" err="1"/>
              <a:t>πράξεών</a:t>
            </a:r>
            <a:r>
              <a:rPr lang="el-GR" dirty="0"/>
              <a:t> τους, παρότι διατηρούν ακόμη την ψευδαίσθηση πως οι γονείς εξακολουθούν να είναι παρόντες </a:t>
            </a:r>
          </a:p>
          <a:p>
            <a:r>
              <a:rPr lang="el-GR" dirty="0"/>
              <a:t>20ο έτος, καλλιεργείται η </a:t>
            </a:r>
            <a:r>
              <a:rPr lang="el-GR" b="1" dirty="0"/>
              <a:t>αυτοπεποίθηση και η ετοιμότητα </a:t>
            </a:r>
            <a:r>
              <a:rPr lang="el-GR" dirty="0"/>
              <a:t>για εγκατάλειψη της </a:t>
            </a:r>
            <a:r>
              <a:rPr lang="el-GR" dirty="0" err="1"/>
              <a:t>γονεϊκής</a:t>
            </a:r>
            <a:r>
              <a:rPr lang="el-GR" dirty="0"/>
              <a:t> εστίας. </a:t>
            </a:r>
          </a:p>
          <a:p>
            <a:r>
              <a:rPr lang="el-GR" dirty="0"/>
              <a:t>Ενηλικίωση (28-34 ετών)-δεν υπάρχει απόλυτη αλήθεια και διερευνούν αυτό που συμβαίνει ‘μέσα τους’. </a:t>
            </a:r>
          </a:p>
          <a:p>
            <a:r>
              <a:rPr lang="el-GR" dirty="0"/>
              <a:t>Μέση ηλικία (34-45 έτη) αρχίζει μια νέα φάση ζωής- ικανότητα να αντιμετωπίζουν δυσλειτουργικές παραδοχές - Αποδέχονται τα λάθη τους, τις επιλογές τους και την πραγματικότητα όπως έχει εξελιχθεί. Αποδέχονται τις απώλειες αλλά και την αξία της ζωής. Επίσης, έχουν πλέον κατανοήσει τον εσωτερικό τους κόσμο αντιμετωπίζοντας κάθε πρόκληση ως διεργασία μετάβασης και αλλαγής και όχι ως κρίση. </a:t>
            </a:r>
          </a:p>
          <a:p>
            <a:endParaRPr lang="el-GR" dirty="0"/>
          </a:p>
          <a:p>
            <a:endParaRPr lang="el-GR" dirty="0"/>
          </a:p>
        </p:txBody>
      </p:sp>
    </p:spTree>
    <p:extLst>
      <p:ext uri="{BB962C8B-B14F-4D97-AF65-F5344CB8AC3E}">
        <p14:creationId xmlns:p14="http://schemas.microsoft.com/office/powerpoint/2010/main" val="1950004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Ευκαιρίες</a:t>
            </a:r>
          </a:p>
        </p:txBody>
      </p:sp>
      <p:sp>
        <p:nvSpPr>
          <p:cNvPr id="3" name="Θέση περιεχομένου 2"/>
          <p:cNvSpPr>
            <a:spLocks noGrp="1"/>
          </p:cNvSpPr>
          <p:nvPr>
            <p:ph idx="1"/>
          </p:nvPr>
        </p:nvSpPr>
        <p:spPr/>
        <p:txBody>
          <a:bodyPr/>
          <a:lstStyle/>
          <a:p>
            <a:r>
              <a:rPr lang="el-GR" dirty="0"/>
              <a:t>Η ενήλικη ζωή, μέσα από μεταβατικές καταστάσεις, συγκρούσεις και αμφιθυμίες, προσφέρει στους ενήλικες τη δυνατότητα μάθησης. </a:t>
            </a:r>
          </a:p>
          <a:p>
            <a:r>
              <a:rPr lang="el-GR" dirty="0"/>
              <a:t>Η πορεία όμως προς την ενηλικιότητα και η επίτευξη της πληρότητας της εσωτερικής ζωής ούτε γραμμική είναι, ούτε ίδια για όλους. </a:t>
            </a:r>
          </a:p>
          <a:p>
            <a:r>
              <a:rPr lang="el-GR" dirty="0"/>
              <a:t>Ορισμένοι ενήλικες δεν επιτυγχάνουν την κατάκτηση της ωριμότητας και μεταβαίνουν στην τρίτη ηλικία χωρίς να έχουν επεξεργαστεί επαρκώς τα τραυματικά βιώματα του παρελθόντος ή να έχουν επιλύσει ουσιαστικές εσωτερικές συγκρούσεις. Παραμένουν δηλαδή αντιμέτωποι με τον </a:t>
            </a:r>
            <a:r>
              <a:rPr lang="el-GR" b="1" dirty="0"/>
              <a:t>κίνδυνο  της καθήλωσης</a:t>
            </a:r>
            <a:r>
              <a:rPr lang="el-GR" dirty="0"/>
              <a:t>.</a:t>
            </a:r>
          </a:p>
        </p:txBody>
      </p:sp>
    </p:spTree>
    <p:extLst>
      <p:ext uri="{BB962C8B-B14F-4D97-AF65-F5344CB8AC3E}">
        <p14:creationId xmlns:p14="http://schemas.microsoft.com/office/powerpoint/2010/main" val="8330593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graphicFrame>
        <p:nvGraphicFramePr>
          <p:cNvPr id="4" name="Θέση περιεχομένου 3"/>
          <p:cNvGraphicFramePr>
            <a:graphicFrameLocks noGrp="1"/>
          </p:cNvGraphicFramePr>
          <p:nvPr>
            <p:ph idx="1"/>
            <p:extLst>
              <p:ext uri="{D42A27DB-BD31-4B8C-83A1-F6EECF244321}">
                <p14:modId xmlns:p14="http://schemas.microsoft.com/office/powerpoint/2010/main" val="4166119442"/>
              </p:ext>
            </p:extLst>
          </p:nvPr>
        </p:nvGraphicFramePr>
        <p:xfrm>
          <a:off x="315310" y="367865"/>
          <a:ext cx="11508827" cy="6327227"/>
        </p:xfrm>
        <a:graphic>
          <a:graphicData uri="http://schemas.openxmlformats.org/drawingml/2006/table">
            <a:tbl>
              <a:tblPr firstRow="1" firstCol="1" bandRow="1">
                <a:tableStyleId>{5C22544A-7EE6-4342-B048-85BDC9FD1C3A}</a:tableStyleId>
              </a:tblPr>
              <a:tblGrid>
                <a:gridCol w="6060042">
                  <a:extLst>
                    <a:ext uri="{9D8B030D-6E8A-4147-A177-3AD203B41FA5}">
                      <a16:colId xmlns:a16="http://schemas.microsoft.com/office/drawing/2014/main" val="3467141930"/>
                    </a:ext>
                  </a:extLst>
                </a:gridCol>
                <a:gridCol w="5448785">
                  <a:extLst>
                    <a:ext uri="{9D8B030D-6E8A-4147-A177-3AD203B41FA5}">
                      <a16:colId xmlns:a16="http://schemas.microsoft.com/office/drawing/2014/main" val="2079290070"/>
                    </a:ext>
                  </a:extLst>
                </a:gridCol>
              </a:tblGrid>
              <a:tr h="465688">
                <a:tc>
                  <a:txBody>
                    <a:bodyPr/>
                    <a:lstStyle/>
                    <a:p>
                      <a:pPr algn="just">
                        <a:lnSpc>
                          <a:spcPct val="115000"/>
                        </a:lnSpc>
                        <a:spcAft>
                          <a:spcPts val="0"/>
                        </a:spcAft>
                      </a:pPr>
                      <a:r>
                        <a:rPr lang="el-GR" sz="1200" dirty="0">
                          <a:effectLst/>
                        </a:rPr>
                        <a:t>Τα Δέκα Στάδια -</a:t>
                      </a:r>
                      <a:r>
                        <a:rPr lang="en-US" sz="1200" dirty="0">
                          <a:effectLst/>
                        </a:rPr>
                        <a:t>TLP</a:t>
                      </a:r>
                      <a:r>
                        <a:rPr lang="el-GR" sz="1200" dirty="0">
                          <a:effectLst/>
                        </a:rPr>
                        <a:t> του </a:t>
                      </a:r>
                      <a:r>
                        <a:rPr lang="en-US" sz="1200" dirty="0">
                          <a:effectLst/>
                        </a:rPr>
                        <a:t>Gould</a:t>
                      </a:r>
                      <a:endParaRPr lang="el-GR" sz="1200" dirty="0">
                        <a:effectLst/>
                      </a:endParaRPr>
                    </a:p>
                    <a:p>
                      <a:pPr algn="just">
                        <a:lnSpc>
                          <a:spcPct val="115000"/>
                        </a:lnSpc>
                        <a:spcAft>
                          <a:spcPts val="0"/>
                        </a:spcAft>
                      </a:pPr>
                      <a:r>
                        <a:rPr lang="el-GR" sz="1200" dirty="0">
                          <a:effectLst/>
                        </a:rPr>
                        <a:t> </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4707" marR="34707" marT="0" marB="0"/>
                </a:tc>
                <a:tc>
                  <a:txBody>
                    <a:bodyPr/>
                    <a:lstStyle/>
                    <a:p>
                      <a:pPr algn="just">
                        <a:lnSpc>
                          <a:spcPct val="115000"/>
                        </a:lnSpc>
                        <a:spcAft>
                          <a:spcPts val="0"/>
                        </a:spcAft>
                      </a:pPr>
                      <a:r>
                        <a:rPr lang="el-GR" sz="1200">
                          <a:effectLst/>
                        </a:rPr>
                        <a:t>Τα Δέκα Στάδια του </a:t>
                      </a:r>
                      <a:r>
                        <a:rPr lang="en-US" sz="1200">
                          <a:effectLst/>
                        </a:rPr>
                        <a:t>Jack Mezirow</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34707" marR="34707" marT="0" marB="0"/>
                </a:tc>
                <a:extLst>
                  <a:ext uri="{0D108BD9-81ED-4DB2-BD59-A6C34878D82A}">
                    <a16:rowId xmlns:a16="http://schemas.microsoft.com/office/drawing/2014/main" val="2255717913"/>
                  </a:ext>
                </a:extLst>
              </a:tr>
              <a:tr h="706562">
                <a:tc>
                  <a:txBody>
                    <a:bodyPr/>
                    <a:lstStyle/>
                    <a:p>
                      <a:pPr>
                        <a:lnSpc>
                          <a:spcPct val="115000"/>
                        </a:lnSpc>
                        <a:spcAft>
                          <a:spcPts val="0"/>
                        </a:spcAft>
                      </a:pPr>
                      <a:r>
                        <a:rPr lang="el-GR" sz="1200" dirty="0">
                          <a:effectLst/>
                        </a:rPr>
                        <a:t>Εντοπισμός των προβλημάτων, συγκρούσεων και συμπτωμάτων που οφείλονται στο άγχος.</a:t>
                      </a:r>
                    </a:p>
                    <a:p>
                      <a:pPr marL="457200">
                        <a:lnSpc>
                          <a:spcPct val="115000"/>
                        </a:lnSpc>
                        <a:spcAft>
                          <a:spcPts val="0"/>
                        </a:spcAft>
                      </a:pPr>
                      <a:r>
                        <a:rPr lang="el-GR" sz="1200" dirty="0">
                          <a:effectLst/>
                        </a:rPr>
                        <a:t> </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4707" marR="34707" marT="0" marB="0"/>
                </a:tc>
                <a:tc>
                  <a:txBody>
                    <a:bodyPr/>
                    <a:lstStyle/>
                    <a:p>
                      <a:pPr algn="just">
                        <a:lnSpc>
                          <a:spcPct val="115000"/>
                        </a:lnSpc>
                        <a:spcAft>
                          <a:spcPts val="0"/>
                        </a:spcAft>
                      </a:pPr>
                      <a:r>
                        <a:rPr lang="el-GR" sz="1200" dirty="0">
                          <a:effectLst/>
                        </a:rPr>
                        <a:t>Ένα αποπροσανατολιστικό δίλημμα</a:t>
                      </a:r>
                      <a:r>
                        <a:rPr lang="en-US" sz="1200" dirty="0">
                          <a:effectLst/>
                        </a:rPr>
                        <a:t>.</a:t>
                      </a:r>
                      <a:endParaRPr lang="el-GR" sz="1200" dirty="0">
                        <a:effectLst/>
                      </a:endParaRPr>
                    </a:p>
                    <a:p>
                      <a:pPr algn="just">
                        <a:lnSpc>
                          <a:spcPct val="115000"/>
                        </a:lnSpc>
                        <a:spcAft>
                          <a:spcPts val="0"/>
                        </a:spcAft>
                      </a:pPr>
                      <a:r>
                        <a:rPr lang="el-GR" sz="1200" dirty="0">
                          <a:effectLst/>
                        </a:rPr>
                        <a:t> </a:t>
                      </a:r>
                    </a:p>
                    <a:p>
                      <a:pPr algn="just">
                        <a:lnSpc>
                          <a:spcPct val="115000"/>
                        </a:lnSpc>
                        <a:spcAft>
                          <a:spcPts val="0"/>
                        </a:spcAft>
                      </a:pPr>
                      <a:r>
                        <a:rPr lang="el-GR" sz="1200" dirty="0">
                          <a:effectLst/>
                        </a:rPr>
                        <a:t> </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4707" marR="34707" marT="0" marB="0"/>
                </a:tc>
                <a:extLst>
                  <a:ext uri="{0D108BD9-81ED-4DB2-BD59-A6C34878D82A}">
                    <a16:rowId xmlns:a16="http://schemas.microsoft.com/office/drawing/2014/main" val="3872793132"/>
                  </a:ext>
                </a:extLst>
              </a:tr>
              <a:tr h="706562">
                <a:tc>
                  <a:txBody>
                    <a:bodyPr/>
                    <a:lstStyle/>
                    <a:p>
                      <a:pPr>
                        <a:lnSpc>
                          <a:spcPct val="115000"/>
                        </a:lnSpc>
                        <a:spcAft>
                          <a:spcPts val="0"/>
                        </a:spcAft>
                      </a:pPr>
                      <a:r>
                        <a:rPr lang="el-GR" sz="1200">
                          <a:effectLst/>
                        </a:rPr>
                        <a:t>Ορισμός στόχων και εστίαση στη δράση.</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34707" marR="34707" marT="0" marB="0"/>
                </a:tc>
                <a:tc>
                  <a:txBody>
                    <a:bodyPr/>
                    <a:lstStyle/>
                    <a:p>
                      <a:pPr algn="just">
                        <a:lnSpc>
                          <a:spcPct val="115000"/>
                        </a:lnSpc>
                        <a:spcAft>
                          <a:spcPts val="0"/>
                        </a:spcAft>
                      </a:pPr>
                      <a:r>
                        <a:rPr lang="el-GR" sz="1200" dirty="0">
                          <a:effectLst/>
                        </a:rPr>
                        <a:t>Αυτοεξέταση (συνοδευόμενη από ανάλογα συναισθήματα, π.χ. ντροπή)</a:t>
                      </a:r>
                    </a:p>
                    <a:p>
                      <a:pPr algn="just">
                        <a:lnSpc>
                          <a:spcPct val="115000"/>
                        </a:lnSpc>
                        <a:spcAft>
                          <a:spcPts val="0"/>
                        </a:spcAft>
                      </a:pPr>
                      <a:r>
                        <a:rPr lang="el-GR" sz="1200" dirty="0">
                          <a:effectLst/>
                        </a:rPr>
                        <a:t> </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4707" marR="34707" marT="0" marB="0"/>
                </a:tc>
                <a:extLst>
                  <a:ext uri="{0D108BD9-81ED-4DB2-BD59-A6C34878D82A}">
                    <a16:rowId xmlns:a16="http://schemas.microsoft.com/office/drawing/2014/main" val="3590796256"/>
                  </a:ext>
                </a:extLst>
              </a:tr>
              <a:tr h="465688">
                <a:tc>
                  <a:txBody>
                    <a:bodyPr/>
                    <a:lstStyle/>
                    <a:p>
                      <a:pPr>
                        <a:lnSpc>
                          <a:spcPct val="115000"/>
                        </a:lnSpc>
                        <a:spcAft>
                          <a:spcPts val="0"/>
                        </a:spcAft>
                      </a:pPr>
                      <a:r>
                        <a:rPr lang="el-GR" sz="1200">
                          <a:effectLst/>
                        </a:rPr>
                        <a:t>Ανάλυση των συνεπειών της δράσης.</a:t>
                      </a:r>
                    </a:p>
                    <a:p>
                      <a:pPr>
                        <a:lnSpc>
                          <a:spcPct val="115000"/>
                        </a:lnSpc>
                        <a:spcAft>
                          <a:spcPts val="0"/>
                        </a:spcAft>
                      </a:pPr>
                      <a:r>
                        <a:rPr lang="el-GR" sz="1200">
                          <a:effectLst/>
                        </a:rPr>
                        <a:t> </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34707" marR="34707" marT="0" marB="0"/>
                </a:tc>
                <a:tc>
                  <a:txBody>
                    <a:bodyPr/>
                    <a:lstStyle/>
                    <a:p>
                      <a:pPr algn="just">
                        <a:lnSpc>
                          <a:spcPct val="115000"/>
                        </a:lnSpc>
                        <a:spcAft>
                          <a:spcPts val="0"/>
                        </a:spcAft>
                      </a:pPr>
                      <a:r>
                        <a:rPr lang="el-GR" sz="1200" dirty="0">
                          <a:effectLst/>
                        </a:rPr>
                        <a:t>Κριτική αξιολόγηση των παραδοχών.</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4707" marR="34707" marT="0" marB="0"/>
                </a:tc>
                <a:extLst>
                  <a:ext uri="{0D108BD9-81ED-4DB2-BD59-A6C34878D82A}">
                    <a16:rowId xmlns:a16="http://schemas.microsoft.com/office/drawing/2014/main" val="2448898768"/>
                  </a:ext>
                </a:extLst>
              </a:tr>
              <a:tr h="706562">
                <a:tc>
                  <a:txBody>
                    <a:bodyPr/>
                    <a:lstStyle/>
                    <a:p>
                      <a:pPr>
                        <a:lnSpc>
                          <a:spcPct val="115000"/>
                        </a:lnSpc>
                        <a:spcAft>
                          <a:spcPts val="0"/>
                        </a:spcAft>
                      </a:pPr>
                      <a:r>
                        <a:rPr lang="el-GR" sz="1200">
                          <a:effectLst/>
                        </a:rPr>
                        <a:t>Ανακάλυψη κρυφών κινήτρων και φόβου αποτυχίας και επιτυχίας.</a:t>
                      </a:r>
                    </a:p>
                    <a:p>
                      <a:pPr marL="457200">
                        <a:lnSpc>
                          <a:spcPct val="115000"/>
                        </a:lnSpc>
                        <a:spcAft>
                          <a:spcPts val="0"/>
                        </a:spcAft>
                      </a:pPr>
                      <a:r>
                        <a:rPr lang="el-GR" sz="1200">
                          <a:effectLst/>
                        </a:rPr>
                        <a:t> </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34707" marR="34707" marT="0" marB="0"/>
                </a:tc>
                <a:tc>
                  <a:txBody>
                    <a:bodyPr/>
                    <a:lstStyle/>
                    <a:p>
                      <a:pPr>
                        <a:lnSpc>
                          <a:spcPct val="115000"/>
                        </a:lnSpc>
                        <a:spcAft>
                          <a:spcPts val="0"/>
                        </a:spcAft>
                      </a:pPr>
                      <a:r>
                        <a:rPr lang="el-GR" sz="1200" dirty="0">
                          <a:effectLst/>
                        </a:rPr>
                        <a:t>Αναγνώριση από το άτομο της πηγής της δυσαρέσκειας και μοίρασμα με άλλους της διεργασίας του μετασχηματισμού.</a:t>
                      </a:r>
                    </a:p>
                    <a:p>
                      <a:pPr algn="just">
                        <a:lnSpc>
                          <a:spcPct val="115000"/>
                        </a:lnSpc>
                        <a:spcAft>
                          <a:spcPts val="0"/>
                        </a:spcAft>
                      </a:pPr>
                      <a:r>
                        <a:rPr lang="el-GR" sz="1200" dirty="0">
                          <a:effectLst/>
                        </a:rPr>
                        <a:t> </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4707" marR="34707" marT="0" marB="0"/>
                </a:tc>
                <a:extLst>
                  <a:ext uri="{0D108BD9-81ED-4DB2-BD59-A6C34878D82A}">
                    <a16:rowId xmlns:a16="http://schemas.microsoft.com/office/drawing/2014/main" val="1026313081"/>
                  </a:ext>
                </a:extLst>
              </a:tr>
              <a:tr h="465833">
                <a:tc>
                  <a:txBody>
                    <a:bodyPr/>
                    <a:lstStyle/>
                    <a:p>
                      <a:pPr>
                        <a:lnSpc>
                          <a:spcPct val="115000"/>
                        </a:lnSpc>
                        <a:spcAft>
                          <a:spcPts val="0"/>
                        </a:spcAft>
                      </a:pPr>
                      <a:r>
                        <a:rPr lang="el-GR" sz="1200">
                          <a:effectLst/>
                        </a:rPr>
                        <a:t>Διερεύνηση του θυμού και της ενοχής ως εμποδίων στην ανάληψη δράσης.</a:t>
                      </a:r>
                    </a:p>
                    <a:p>
                      <a:pPr>
                        <a:lnSpc>
                          <a:spcPct val="115000"/>
                        </a:lnSpc>
                        <a:spcAft>
                          <a:spcPts val="0"/>
                        </a:spcAft>
                      </a:pPr>
                      <a:r>
                        <a:rPr lang="el-GR" sz="1200">
                          <a:effectLst/>
                        </a:rPr>
                        <a:t> </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34707" marR="34707" marT="0" marB="0"/>
                </a:tc>
                <a:tc>
                  <a:txBody>
                    <a:bodyPr/>
                    <a:lstStyle/>
                    <a:p>
                      <a:pPr>
                        <a:lnSpc>
                          <a:spcPct val="115000"/>
                        </a:lnSpc>
                        <a:spcAft>
                          <a:spcPts val="0"/>
                        </a:spcAft>
                      </a:pPr>
                      <a:r>
                        <a:rPr lang="el-GR" sz="1200" dirty="0">
                          <a:effectLst/>
                        </a:rPr>
                        <a:t>Αναζήτηση νέων ρόλων, σχέσεων, τρόπων δράσης.</a:t>
                      </a:r>
                    </a:p>
                    <a:p>
                      <a:pPr algn="just">
                        <a:lnSpc>
                          <a:spcPct val="115000"/>
                        </a:lnSpc>
                        <a:spcAft>
                          <a:spcPts val="0"/>
                        </a:spcAft>
                      </a:pPr>
                      <a:r>
                        <a:rPr lang="el-GR" sz="1200" dirty="0">
                          <a:effectLst/>
                        </a:rPr>
                        <a:t> </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4707" marR="34707" marT="0" marB="0"/>
                </a:tc>
                <a:extLst>
                  <a:ext uri="{0D108BD9-81ED-4DB2-BD59-A6C34878D82A}">
                    <a16:rowId xmlns:a16="http://schemas.microsoft.com/office/drawing/2014/main" val="3119837959"/>
                  </a:ext>
                </a:extLst>
              </a:tr>
              <a:tr h="465688">
                <a:tc>
                  <a:txBody>
                    <a:bodyPr/>
                    <a:lstStyle/>
                    <a:p>
                      <a:pPr>
                        <a:lnSpc>
                          <a:spcPct val="115000"/>
                        </a:lnSpc>
                        <a:spcAft>
                          <a:spcPts val="0"/>
                        </a:spcAft>
                      </a:pPr>
                      <a:r>
                        <a:rPr lang="el-GR" sz="1200">
                          <a:effectLst/>
                        </a:rPr>
                        <a:t> Αντιμετώπιση θέματος αυτό-εκτίμησης.</a:t>
                      </a:r>
                    </a:p>
                    <a:p>
                      <a:pPr marL="485775">
                        <a:lnSpc>
                          <a:spcPct val="115000"/>
                        </a:lnSpc>
                        <a:spcAft>
                          <a:spcPts val="0"/>
                        </a:spcAft>
                      </a:pPr>
                      <a:r>
                        <a:rPr lang="en-US" sz="1200">
                          <a:effectLst/>
                        </a:rPr>
                        <a:t> </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34707" marR="34707" marT="0" marB="0"/>
                </a:tc>
                <a:tc>
                  <a:txBody>
                    <a:bodyPr/>
                    <a:lstStyle/>
                    <a:p>
                      <a:pPr algn="just">
                        <a:lnSpc>
                          <a:spcPct val="115000"/>
                        </a:lnSpc>
                        <a:spcAft>
                          <a:spcPts val="0"/>
                        </a:spcAft>
                      </a:pPr>
                      <a:r>
                        <a:rPr lang="en-US" sz="1200" dirty="0" err="1">
                          <a:effectLst/>
                        </a:rPr>
                        <a:t>Σχεδι</a:t>
                      </a:r>
                      <a:r>
                        <a:rPr lang="en-US" sz="1200" dirty="0">
                          <a:effectLst/>
                        </a:rPr>
                        <a:t>ασμός ενός πλάνου δράσης</a:t>
                      </a:r>
                      <a:r>
                        <a:rPr lang="el-GR" sz="1200" dirty="0">
                          <a:effectLst/>
                        </a:rPr>
                        <a:t>.</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4707" marR="34707" marT="0" marB="0"/>
                </a:tc>
                <a:extLst>
                  <a:ext uri="{0D108BD9-81ED-4DB2-BD59-A6C34878D82A}">
                    <a16:rowId xmlns:a16="http://schemas.microsoft.com/office/drawing/2014/main" val="1866893471"/>
                  </a:ext>
                </a:extLst>
              </a:tr>
              <a:tr h="465833">
                <a:tc>
                  <a:txBody>
                    <a:bodyPr/>
                    <a:lstStyle/>
                    <a:p>
                      <a:pPr>
                        <a:lnSpc>
                          <a:spcPct val="115000"/>
                        </a:lnSpc>
                        <a:spcAft>
                          <a:spcPts val="0"/>
                        </a:spcAft>
                      </a:pPr>
                      <a:r>
                        <a:rPr lang="el-GR" sz="1200">
                          <a:effectLst/>
                        </a:rPr>
                        <a:t>Διερεύνηση παλαιών και παρωχημένων τρόπων συμπεριφοράς.</a:t>
                      </a:r>
                    </a:p>
                    <a:p>
                      <a:pPr marL="457200">
                        <a:lnSpc>
                          <a:spcPct val="115000"/>
                        </a:lnSpc>
                        <a:spcAft>
                          <a:spcPts val="0"/>
                        </a:spcAft>
                      </a:pPr>
                      <a:r>
                        <a:rPr lang="el-GR" sz="1200">
                          <a:effectLst/>
                        </a:rPr>
                        <a:t> </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34707" marR="34707" marT="0" marB="0"/>
                </a:tc>
                <a:tc>
                  <a:txBody>
                    <a:bodyPr/>
                    <a:lstStyle/>
                    <a:p>
                      <a:pPr algn="just">
                        <a:lnSpc>
                          <a:spcPct val="115000"/>
                        </a:lnSpc>
                        <a:spcAft>
                          <a:spcPts val="0"/>
                        </a:spcAft>
                      </a:pPr>
                      <a:r>
                        <a:rPr lang="el-GR" sz="1200" dirty="0">
                          <a:effectLst/>
                        </a:rPr>
                        <a:t>Απόκτηση γνώσεων, στάσεων και ικανοτήτων για την υλοποίηση του πλάνου δράσης</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4707" marR="34707" marT="0" marB="0"/>
                </a:tc>
                <a:extLst>
                  <a:ext uri="{0D108BD9-81ED-4DB2-BD59-A6C34878D82A}">
                    <a16:rowId xmlns:a16="http://schemas.microsoft.com/office/drawing/2014/main" val="2666163135"/>
                  </a:ext>
                </a:extLst>
              </a:tr>
              <a:tr h="465833">
                <a:tc>
                  <a:txBody>
                    <a:bodyPr/>
                    <a:lstStyle/>
                    <a:p>
                      <a:pPr>
                        <a:lnSpc>
                          <a:spcPct val="115000"/>
                        </a:lnSpc>
                        <a:spcAft>
                          <a:spcPts val="0"/>
                        </a:spcAft>
                      </a:pPr>
                      <a:r>
                        <a:rPr lang="el-GR" sz="1200">
                          <a:effectLst/>
                        </a:rPr>
                        <a:t>Κατανόηση του ιστορικού της αυτό-αμφισβήτησης.</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34707" marR="34707" marT="0" marB="0"/>
                </a:tc>
                <a:tc>
                  <a:txBody>
                    <a:bodyPr/>
                    <a:lstStyle/>
                    <a:p>
                      <a:pPr>
                        <a:lnSpc>
                          <a:spcPct val="115000"/>
                        </a:lnSpc>
                        <a:spcAft>
                          <a:spcPts val="0"/>
                        </a:spcAft>
                      </a:pPr>
                      <a:r>
                        <a:rPr lang="el-GR" sz="1200" dirty="0">
                          <a:effectLst/>
                        </a:rPr>
                        <a:t>Δοκιμή των νέων ρόλων.</a:t>
                      </a:r>
                    </a:p>
                    <a:p>
                      <a:pPr algn="just">
                        <a:lnSpc>
                          <a:spcPct val="115000"/>
                        </a:lnSpc>
                        <a:spcAft>
                          <a:spcPts val="0"/>
                        </a:spcAft>
                      </a:pPr>
                      <a:r>
                        <a:rPr lang="el-GR" sz="1200" dirty="0">
                          <a:effectLst/>
                        </a:rPr>
                        <a:t> </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4707" marR="34707" marT="0" marB="0"/>
                </a:tc>
                <a:extLst>
                  <a:ext uri="{0D108BD9-81ED-4DB2-BD59-A6C34878D82A}">
                    <a16:rowId xmlns:a16="http://schemas.microsoft.com/office/drawing/2014/main" val="3054615676"/>
                  </a:ext>
                </a:extLst>
              </a:tr>
              <a:tr h="706562">
                <a:tc>
                  <a:txBody>
                    <a:bodyPr/>
                    <a:lstStyle/>
                    <a:p>
                      <a:pPr>
                        <a:lnSpc>
                          <a:spcPct val="115000"/>
                        </a:lnSpc>
                        <a:spcAft>
                          <a:spcPts val="0"/>
                        </a:spcAft>
                      </a:pPr>
                      <a:r>
                        <a:rPr lang="el-GR" sz="1200">
                          <a:effectLst/>
                        </a:rPr>
                        <a:t>Ανάλυση του παρόντος γεγονότος που περιλαμβάνει αυτό-αμφισβήτηση.</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34707" marR="34707" marT="0" marB="0"/>
                </a:tc>
                <a:tc>
                  <a:txBody>
                    <a:bodyPr/>
                    <a:lstStyle/>
                    <a:p>
                      <a:pPr algn="just">
                        <a:lnSpc>
                          <a:spcPct val="115000"/>
                        </a:lnSpc>
                        <a:spcAft>
                          <a:spcPts val="0"/>
                        </a:spcAft>
                      </a:pPr>
                      <a:r>
                        <a:rPr lang="el-GR" sz="1200" dirty="0">
                          <a:effectLst/>
                        </a:rPr>
                        <a:t>Οικοδόμηση αυτοπεποίθησης και ικανοτήτων για ανταπόκριση στους νέους ρόλους και στις νέες σχέσεις.</a:t>
                      </a:r>
                    </a:p>
                    <a:p>
                      <a:pPr algn="just">
                        <a:lnSpc>
                          <a:spcPct val="115000"/>
                        </a:lnSpc>
                        <a:spcAft>
                          <a:spcPts val="0"/>
                        </a:spcAft>
                      </a:pPr>
                      <a:r>
                        <a:rPr lang="el-GR" sz="1200" dirty="0">
                          <a:effectLst/>
                        </a:rPr>
                        <a:t> </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4707" marR="34707" marT="0" marB="0"/>
                </a:tc>
                <a:extLst>
                  <a:ext uri="{0D108BD9-81ED-4DB2-BD59-A6C34878D82A}">
                    <a16:rowId xmlns:a16="http://schemas.microsoft.com/office/drawing/2014/main" val="2795583173"/>
                  </a:ext>
                </a:extLst>
              </a:tr>
              <a:tr h="706416">
                <a:tc>
                  <a:txBody>
                    <a:bodyPr/>
                    <a:lstStyle/>
                    <a:p>
                      <a:pPr algn="just">
                        <a:lnSpc>
                          <a:spcPct val="115000"/>
                        </a:lnSpc>
                        <a:spcAft>
                          <a:spcPts val="0"/>
                        </a:spcAft>
                      </a:pPr>
                      <a:r>
                        <a:rPr lang="el-GR" sz="1200" dirty="0">
                          <a:effectLst/>
                        </a:rPr>
                        <a:t>Αξιολόγηση των εμπειριών αλλαγής στη διάρκεια του προγράμματος.</a:t>
                      </a:r>
                    </a:p>
                    <a:p>
                      <a:pPr marL="457200">
                        <a:lnSpc>
                          <a:spcPct val="115000"/>
                        </a:lnSpc>
                        <a:spcAft>
                          <a:spcPts val="0"/>
                        </a:spcAft>
                      </a:pPr>
                      <a:r>
                        <a:rPr lang="el-GR" sz="1200" dirty="0">
                          <a:effectLst/>
                        </a:rPr>
                        <a:t> </a:t>
                      </a:r>
                    </a:p>
                    <a:p>
                      <a:pPr algn="just">
                        <a:lnSpc>
                          <a:spcPct val="115000"/>
                        </a:lnSpc>
                        <a:spcAft>
                          <a:spcPts val="0"/>
                        </a:spcAft>
                      </a:pPr>
                      <a:r>
                        <a:rPr lang="el-GR" sz="1200" dirty="0">
                          <a:effectLst/>
                        </a:rPr>
                        <a:t> </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4707" marR="34707" marT="0" marB="0"/>
                </a:tc>
                <a:tc>
                  <a:txBody>
                    <a:bodyPr/>
                    <a:lstStyle/>
                    <a:p>
                      <a:pPr algn="just">
                        <a:lnSpc>
                          <a:spcPct val="115000"/>
                        </a:lnSpc>
                        <a:spcAft>
                          <a:spcPts val="0"/>
                        </a:spcAft>
                      </a:pPr>
                      <a:r>
                        <a:rPr lang="el-GR" sz="1200" dirty="0">
                          <a:effectLst/>
                        </a:rPr>
                        <a:t>Επανένταξη στη ζωή σύμφωνα με τις συνθήκες οι οποίες έχουν πλέον οριστεί από τις νέες προοπτικές.</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4707" marR="34707" marT="0" marB="0"/>
                </a:tc>
                <a:extLst>
                  <a:ext uri="{0D108BD9-81ED-4DB2-BD59-A6C34878D82A}">
                    <a16:rowId xmlns:a16="http://schemas.microsoft.com/office/drawing/2014/main" val="859954325"/>
                  </a:ext>
                </a:extLst>
              </a:tr>
            </a:tbl>
          </a:graphicData>
        </a:graphic>
      </p:graphicFrame>
      <p:sp>
        <p:nvSpPr>
          <p:cNvPr id="5" name="Rectangle 1"/>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l-GR"/>
          </a:p>
        </p:txBody>
      </p:sp>
    </p:spTree>
    <p:extLst>
      <p:ext uri="{BB962C8B-B14F-4D97-AF65-F5344CB8AC3E}">
        <p14:creationId xmlns:p14="http://schemas.microsoft.com/office/powerpoint/2010/main" val="424382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Ο ρόλος των εκπαιδευτών</a:t>
            </a:r>
          </a:p>
        </p:txBody>
      </p:sp>
      <p:sp>
        <p:nvSpPr>
          <p:cNvPr id="3" name="Θέση περιεχομένου 2"/>
          <p:cNvSpPr>
            <a:spLocks noGrp="1"/>
          </p:cNvSpPr>
          <p:nvPr>
            <p:ph idx="1"/>
          </p:nvPr>
        </p:nvSpPr>
        <p:spPr/>
        <p:txBody>
          <a:bodyPr>
            <a:normAutofit fontScale="70000" lnSpcReduction="20000"/>
          </a:bodyPr>
          <a:lstStyle/>
          <a:p>
            <a:r>
              <a:rPr lang="el-GR" dirty="0"/>
              <a:t>Οι εκπαιδευτές ενηλίκων μπορούν να παρέχουν συμβουλευτική στήριξη για θέματα που αφορούν στα προβλήματα που σχετίζονται με τις μεταβάσεις ζωής, αλλά δεν είναι αρμόδιοι να παρεμβαίνουν ψυχοθεραπευτικά και να χειρίζονται ζητήματα που απαιτούν βαθύτερες γνώσεις ψυχολογίας (Mezirow, 1991).</a:t>
            </a:r>
          </a:p>
          <a:p>
            <a:r>
              <a:rPr lang="el-GR" i="1" dirty="0"/>
              <a:t>Οι εκπαιδευτές ενηλίκων ασφαλώς δεν έχουν τα </a:t>
            </a:r>
            <a:r>
              <a:rPr lang="el-GR" i="1" dirty="0" err="1"/>
              <a:t>προαπαιτούμενα</a:t>
            </a:r>
            <a:r>
              <a:rPr lang="el-GR" i="1" dirty="0"/>
              <a:t> για να αντιμετωπίσουν τις ψυχικές ασθένειες.</a:t>
            </a:r>
          </a:p>
          <a:p>
            <a:r>
              <a:rPr lang="el-GR" i="1" dirty="0"/>
              <a:t>Ωστόσο μπορούν να δρουν ως σύμβουλοι ή εκπαιδευτές ώστε να βοηθούν τους κατά βάση υγιείς μανθάνοντες να αντιμετωπίζουν τις μεταβάσεις ζωής. </a:t>
            </a:r>
          </a:p>
          <a:p>
            <a:r>
              <a:rPr lang="el-GR" i="1" dirty="0"/>
              <a:t>Αυτή η δραστηριότητα αναμφίβολα απαιτεί ψυχολογικού τύπου </a:t>
            </a:r>
            <a:r>
              <a:rPr lang="el-GR" i="1" dirty="0" err="1"/>
              <a:t>ενσυναίσθηση</a:t>
            </a:r>
            <a:r>
              <a:rPr lang="el-GR" i="1" dirty="0"/>
              <a:t>  και ευαισθησία, όμως δεν αποτελεί θεραπεία (</a:t>
            </a:r>
            <a:r>
              <a:rPr lang="el-GR" i="1" dirty="0" err="1"/>
              <a:t>ό.π</a:t>
            </a:r>
            <a:r>
              <a:rPr lang="el-GR" i="1" dirty="0"/>
              <a:t>.) </a:t>
            </a:r>
            <a:endParaRPr lang="el-GR" dirty="0"/>
          </a:p>
          <a:p>
            <a:r>
              <a:rPr lang="el-GR" dirty="0"/>
              <a:t>Οι κίνδυνοι για τους συμμετέχοντες είναι παρόντες στο βαθμό που οι εκπαιδευτές ενηλίκων υπερβαίνουν τα όρια της αρμοδιότητάς τους.</a:t>
            </a:r>
          </a:p>
          <a:p>
            <a:r>
              <a:rPr lang="el-GR" dirty="0"/>
              <a:t>Οι διακριτοί ρόλοι των εκπαιδευτών ενηλίκων και των θεραπευτών είναι ιδιαίτερα σημαντικό να διατηρηθούν, όπως και η διαφοροποίηση ανάμεσα στις θεραπευτικές ή/και βιωματικές μαθησιακές ομάδες (</a:t>
            </a:r>
            <a:r>
              <a:rPr lang="en-US" dirty="0"/>
              <a:t>experiential learning groups</a:t>
            </a:r>
            <a:r>
              <a:rPr lang="el-GR" dirty="0"/>
              <a:t>) και στις εκπαιδευτικές ομάδες που έχουν σαφή γνωσιακό προσανατολισμό. </a:t>
            </a:r>
          </a:p>
          <a:p>
            <a:endParaRPr lang="el-GR" dirty="0"/>
          </a:p>
        </p:txBody>
      </p:sp>
    </p:spTree>
    <p:extLst>
      <p:ext uri="{BB962C8B-B14F-4D97-AF65-F5344CB8AC3E}">
        <p14:creationId xmlns:p14="http://schemas.microsoft.com/office/powerpoint/2010/main" val="147408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Συμπέρασμα</a:t>
            </a:r>
          </a:p>
        </p:txBody>
      </p:sp>
      <p:sp>
        <p:nvSpPr>
          <p:cNvPr id="3" name="Θέση περιεχομένου 2"/>
          <p:cNvSpPr>
            <a:spLocks noGrp="1"/>
          </p:cNvSpPr>
          <p:nvPr>
            <p:ph idx="1"/>
          </p:nvPr>
        </p:nvSpPr>
        <p:spPr>
          <a:xfrm>
            <a:off x="483476" y="2385848"/>
            <a:ext cx="11267090" cy="3878318"/>
          </a:xfrm>
        </p:spPr>
        <p:txBody>
          <a:bodyPr>
            <a:normAutofit lnSpcReduction="10000"/>
          </a:bodyPr>
          <a:lstStyle/>
          <a:p>
            <a:r>
              <a:rPr lang="el-GR" dirty="0"/>
              <a:t>Και στις δυο ομάδες η </a:t>
            </a:r>
            <a:r>
              <a:rPr lang="el-GR" b="1" dirty="0"/>
              <a:t>δυναμική των σχέσεων </a:t>
            </a:r>
            <a:r>
              <a:rPr lang="el-GR" dirty="0"/>
              <a:t>και </a:t>
            </a:r>
            <a:r>
              <a:rPr lang="el-GR" b="1" dirty="0"/>
              <a:t>οι διεργασίες </a:t>
            </a:r>
            <a:r>
              <a:rPr lang="el-GR" dirty="0"/>
              <a:t>που αναπτύσσονται έχουν σημασία για την επίτευξη των μαθησιακών στόχων.</a:t>
            </a:r>
          </a:p>
          <a:p>
            <a:r>
              <a:rPr lang="el-GR" dirty="0"/>
              <a:t>Η διαφορά έγκειται στο βάθος και στο εύρος των συναισθημάτων που διακινούνται και στον τρόπο με τον οποίο αυτά γίνονται αντικείμενο επεξεργασίας από την ομάδα. </a:t>
            </a:r>
          </a:p>
          <a:p>
            <a:r>
              <a:rPr lang="el-GR" dirty="0"/>
              <a:t>Η επεξεργασία των συναισθημάτων στο επίπεδο της ομάδας, αλλά με αποφυγή εστίασης -από εκπαιδευτές που δεν έχουν ψυχοθεραπευτικό υπόβαθρο- σε προσωπικά ζητήματα που μπορεί να οδηγήσουν στην αναβίωση ψυχικών τραυμάτων αφήνοντας το άτομο έκθετο, είναι ευκταία για την επίτευξη της </a:t>
            </a:r>
            <a:r>
              <a:rPr lang="el-GR" dirty="0" err="1"/>
              <a:t>μετασχηματίζουσας</a:t>
            </a:r>
            <a:r>
              <a:rPr lang="el-GR" dirty="0"/>
              <a:t> μάθησης (</a:t>
            </a:r>
            <a:r>
              <a:rPr lang="en-US" dirty="0" err="1"/>
              <a:t>Kokkos</a:t>
            </a:r>
            <a:r>
              <a:rPr lang="el-GR" dirty="0"/>
              <a:t> &amp; </a:t>
            </a:r>
            <a:r>
              <a:rPr lang="en-US" dirty="0"/>
              <a:t>Tsiboukli</a:t>
            </a:r>
            <a:r>
              <a:rPr lang="el-GR" dirty="0"/>
              <a:t>, 2011). </a:t>
            </a:r>
          </a:p>
          <a:p>
            <a:r>
              <a:rPr lang="el-GR" dirty="0"/>
              <a:t>Συμπερασματικά, εκπαιδευτές με συγκεκριμένες δεξιότητες και σχετική εκπαίδευση στην ψυχολογία των ατόμων και των ομάδων θα μπορούσαν να υπεισέλθουν βαθύτερα στην επεξεργασία των συναισθημάτων σε ομαδικό επίπεδο, έχοντας ταυτόχρονα επίγνωση του ρόλου τους, του πλαισίου, του εκπαιδευτικού συμβολαίου με τους εκπαιδευόμενους και των ορίων που όλα αυτά θέτουν. </a:t>
            </a:r>
          </a:p>
        </p:txBody>
      </p:sp>
    </p:spTree>
    <p:extLst>
      <p:ext uri="{BB962C8B-B14F-4D97-AF65-F5344CB8AC3E}">
        <p14:creationId xmlns:p14="http://schemas.microsoft.com/office/powerpoint/2010/main" val="20013036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Αίθουσα συσκέψεων &quot;Ιόν&quot;">
  <a:themeElements>
    <a:clrScheme name="Αίθουσα συσκέψεων &quot;Ιόν&quot;">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Αίθουσα συσκέψεων &quot;Ιόν&quot;">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Αίθουσα συσκέψεων &quot;Ιόν&quot;">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224</TotalTime>
  <Words>2099</Words>
  <Application>Microsoft Macintosh PowerPoint</Application>
  <PresentationFormat>Ευρεία οθόνη</PresentationFormat>
  <Paragraphs>152</Paragraphs>
  <Slides>16</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16</vt:i4>
      </vt:variant>
    </vt:vector>
  </HeadingPairs>
  <TitlesOfParts>
    <vt:vector size="21" baseType="lpstr">
      <vt:lpstr>Arial</vt:lpstr>
      <vt:lpstr>Calibri</vt:lpstr>
      <vt:lpstr>Century Gothic</vt:lpstr>
      <vt:lpstr>Wingdings 3</vt:lpstr>
      <vt:lpstr>Αίθουσα συσκέψεων "Ιόν"</vt:lpstr>
      <vt:lpstr>Μετασχηματίζουσα Μάθηση: Η συνάντηση Gould και Mezirow  ψευδείς παραδοχές και ψυχικές στρεβλώσεις       Άννα Τσιμπουκλή </vt:lpstr>
      <vt:lpstr>Οι ψυχικές στρεβλώσεις</vt:lpstr>
      <vt:lpstr>Κεντρικές έννοιες: καθήλωση, ψευδείς παραδοχές, αυταπάτες</vt:lpstr>
      <vt:lpstr> Οι ψευδείς παραδοχές </vt:lpstr>
      <vt:lpstr>Επιπτώσεις των ψευδαισθήσεων</vt:lpstr>
      <vt:lpstr>Παρουσίαση του PowerPoint</vt:lpstr>
      <vt:lpstr>Επιμέρους Παραδοχές  </vt:lpstr>
      <vt:lpstr>Η διεργασία του μετασχηματισμού </vt:lpstr>
      <vt:lpstr>Η κατάρρευση των ψυχικών στρεβλώσεων</vt:lpstr>
      <vt:lpstr>Τα επτά βήματα προς την ενηλικιότητα </vt:lpstr>
      <vt:lpstr>Τα επτά βήματα</vt:lpstr>
      <vt:lpstr>Φάσεις</vt:lpstr>
      <vt:lpstr>Ευκαιρίες</vt:lpstr>
      <vt:lpstr>Παρουσίαση του PowerPoint</vt:lpstr>
      <vt:lpstr>Ο ρόλος των εκπαιδευτών</vt:lpstr>
      <vt:lpstr>Συμπέρασμα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ψυχικές στρεβλώσεις</dc:title>
  <dc:creator>Anna Tsiboukli</dc:creator>
  <cp:lastModifiedBy>Εκπαιδευτής Εκπαιδευτικών ΔΥΠΑ</cp:lastModifiedBy>
  <cp:revision>29</cp:revision>
  <dcterms:created xsi:type="dcterms:W3CDTF">2018-04-04T12:20:42Z</dcterms:created>
  <dcterms:modified xsi:type="dcterms:W3CDTF">2026-04-26T05:45:04Z</dcterms:modified>
</cp:coreProperties>
</file>