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48" r:id="rId4"/>
    <p:sldMasterId id="2147483650" r:id="rId5"/>
    <p:sldMasterId id="2147483652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</p:sldIdLst>
  <p:sldSz cy="6858000" cx="9144000"/>
  <p:notesSz cx="6985000" cy="101203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  <p:ext uri="{2D200454-40CA-4A62-9FC3-DE9A4176ACB9}">
      <p15:notesGuideLst>
        <p15:guide id="1" orient="horz" pos="3187">
          <p15:clr>
            <a:srgbClr val="000000"/>
          </p15:clr>
        </p15:guide>
        <p15:guide id="2" pos="2200">
          <p15:clr>
            <a:srgbClr val="000000"/>
          </p15:clr>
        </p15:guide>
      </p15:notesGuideLst>
    </p:ext>
    <p:ext uri="http://customooxmlschemas.google.com/">
      <go:slidesCustomData xmlns:go="http://customooxmlschemas.google.com/" r:id="rId32" roundtripDataSignature="AMtx7mhwD/vvWsPT6tCKYYr+tj9zXqKXK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2160" orient="horz"/>
        <p:guide pos="2880"/>
      </p:guideLst>
    </p:cSldViewPr>
  </p:slide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pos="3187" orient="horz"/>
        <p:guide pos="2200"/>
      </p:guideLst>
    </p:cSldViewPr>
  </p:notes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3.xml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29" Type="http://schemas.openxmlformats.org/officeDocument/2006/relationships/slide" Target="slides/slide2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32" Type="http://customschemas.google.com/relationships/presentationmetadata" Target="metadata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rgbClr val="000000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3027362" cy="506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956050" y="0"/>
            <a:ext cx="3027362" cy="5064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miter lim="800000"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9612312"/>
            <a:ext cx="3027362" cy="506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956050" y="9612312"/>
            <a:ext cx="3027362" cy="5064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b="0" i="0" lang="en-US" sz="1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46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1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g71a0420180_1_26:notes"/>
          <p:cNvSpPr/>
          <p:nvPr>
            <p:ph idx="2" type="sldImg"/>
          </p:nvPr>
        </p:nvSpPr>
        <p:spPr>
          <a:xfrm>
            <a:off x="962025" y="758825"/>
            <a:ext cx="5061000" cy="3795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7" name="Google Shape;107;g71a0420180_1_26:notes"/>
          <p:cNvSpPr txBox="1"/>
          <p:nvPr>
            <p:ph idx="1" type="body"/>
          </p:nvPr>
        </p:nvSpPr>
        <p:spPr>
          <a:xfrm>
            <a:off x="698500" y="4806950"/>
            <a:ext cx="5588100" cy="455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g71a0420180_1_26:notes"/>
          <p:cNvSpPr txBox="1"/>
          <p:nvPr>
            <p:ph idx="12" type="sldNum"/>
          </p:nvPr>
        </p:nvSpPr>
        <p:spPr>
          <a:xfrm>
            <a:off x="3956050" y="9612312"/>
            <a:ext cx="3027300" cy="506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g71a0420180_1_33:notes"/>
          <p:cNvSpPr/>
          <p:nvPr>
            <p:ph idx="2" type="sldImg"/>
          </p:nvPr>
        </p:nvSpPr>
        <p:spPr>
          <a:xfrm>
            <a:off x="962025" y="758825"/>
            <a:ext cx="5061000" cy="3795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5" name="Google Shape;115;g71a0420180_1_33:notes"/>
          <p:cNvSpPr txBox="1"/>
          <p:nvPr>
            <p:ph idx="1" type="body"/>
          </p:nvPr>
        </p:nvSpPr>
        <p:spPr>
          <a:xfrm>
            <a:off x="698500" y="4806950"/>
            <a:ext cx="5588100" cy="455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g71a0420180_1_33:notes"/>
          <p:cNvSpPr txBox="1"/>
          <p:nvPr>
            <p:ph idx="12" type="sldNum"/>
          </p:nvPr>
        </p:nvSpPr>
        <p:spPr>
          <a:xfrm>
            <a:off x="3956050" y="9612312"/>
            <a:ext cx="3027300" cy="506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71a0420180_1_40:notes"/>
          <p:cNvSpPr/>
          <p:nvPr>
            <p:ph idx="2" type="sldImg"/>
          </p:nvPr>
        </p:nvSpPr>
        <p:spPr>
          <a:xfrm>
            <a:off x="962025" y="758825"/>
            <a:ext cx="5061000" cy="3795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71a0420180_1_40:notes"/>
          <p:cNvSpPr txBox="1"/>
          <p:nvPr>
            <p:ph idx="1" type="body"/>
          </p:nvPr>
        </p:nvSpPr>
        <p:spPr>
          <a:xfrm>
            <a:off x="698500" y="4806950"/>
            <a:ext cx="5588100" cy="455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g71a0420180_1_40:notes"/>
          <p:cNvSpPr txBox="1"/>
          <p:nvPr>
            <p:ph idx="12" type="sldNum"/>
          </p:nvPr>
        </p:nvSpPr>
        <p:spPr>
          <a:xfrm>
            <a:off x="3956050" y="9612312"/>
            <a:ext cx="3027300" cy="506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71a0420180_1_61:notes"/>
          <p:cNvSpPr/>
          <p:nvPr>
            <p:ph idx="2" type="sldImg"/>
          </p:nvPr>
        </p:nvSpPr>
        <p:spPr>
          <a:xfrm>
            <a:off x="962025" y="758825"/>
            <a:ext cx="5061000" cy="3795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71a0420180_1_61:notes"/>
          <p:cNvSpPr txBox="1"/>
          <p:nvPr>
            <p:ph idx="1" type="body"/>
          </p:nvPr>
        </p:nvSpPr>
        <p:spPr>
          <a:xfrm>
            <a:off x="698500" y="4806950"/>
            <a:ext cx="5588100" cy="455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2" name="Google Shape;132;g71a0420180_1_61:notes"/>
          <p:cNvSpPr txBox="1"/>
          <p:nvPr>
            <p:ph idx="12" type="sldNum"/>
          </p:nvPr>
        </p:nvSpPr>
        <p:spPr>
          <a:xfrm>
            <a:off x="3956050" y="9612312"/>
            <a:ext cx="3027300" cy="506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g71a0420180_1_54:notes"/>
          <p:cNvSpPr/>
          <p:nvPr>
            <p:ph idx="2" type="sldImg"/>
          </p:nvPr>
        </p:nvSpPr>
        <p:spPr>
          <a:xfrm>
            <a:off x="962025" y="758825"/>
            <a:ext cx="5061000" cy="3795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9" name="Google Shape;139;g71a0420180_1_54:notes"/>
          <p:cNvSpPr txBox="1"/>
          <p:nvPr>
            <p:ph idx="1" type="body"/>
          </p:nvPr>
        </p:nvSpPr>
        <p:spPr>
          <a:xfrm>
            <a:off x="698500" y="4806950"/>
            <a:ext cx="5588100" cy="455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0" name="Google Shape;140;g71a0420180_1_54:notes"/>
          <p:cNvSpPr txBox="1"/>
          <p:nvPr>
            <p:ph idx="12" type="sldNum"/>
          </p:nvPr>
        </p:nvSpPr>
        <p:spPr>
          <a:xfrm>
            <a:off x="3956050" y="9612312"/>
            <a:ext cx="3027300" cy="506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71a0420180_1_68:notes"/>
          <p:cNvSpPr/>
          <p:nvPr>
            <p:ph idx="2" type="sldImg"/>
          </p:nvPr>
        </p:nvSpPr>
        <p:spPr>
          <a:xfrm>
            <a:off x="962025" y="758825"/>
            <a:ext cx="5061000" cy="3795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71a0420180_1_68:notes"/>
          <p:cNvSpPr txBox="1"/>
          <p:nvPr>
            <p:ph idx="1" type="body"/>
          </p:nvPr>
        </p:nvSpPr>
        <p:spPr>
          <a:xfrm>
            <a:off x="698500" y="4806950"/>
            <a:ext cx="5588100" cy="455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g71a0420180_1_68:notes"/>
          <p:cNvSpPr txBox="1"/>
          <p:nvPr>
            <p:ph idx="12" type="sldNum"/>
          </p:nvPr>
        </p:nvSpPr>
        <p:spPr>
          <a:xfrm>
            <a:off x="3956050" y="9612312"/>
            <a:ext cx="3027300" cy="506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3" name="Shape 1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" name="Google Shape;154;g71a0420180_1_75:notes"/>
          <p:cNvSpPr/>
          <p:nvPr>
            <p:ph idx="2" type="sldImg"/>
          </p:nvPr>
        </p:nvSpPr>
        <p:spPr>
          <a:xfrm>
            <a:off x="962025" y="758825"/>
            <a:ext cx="5061000" cy="3795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5" name="Google Shape;155;g71a0420180_1_75:notes"/>
          <p:cNvSpPr txBox="1"/>
          <p:nvPr>
            <p:ph idx="1" type="body"/>
          </p:nvPr>
        </p:nvSpPr>
        <p:spPr>
          <a:xfrm>
            <a:off x="698500" y="4806950"/>
            <a:ext cx="5588100" cy="455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6" name="Google Shape;156;g71a0420180_1_75:notes"/>
          <p:cNvSpPr txBox="1"/>
          <p:nvPr>
            <p:ph idx="12" type="sldNum"/>
          </p:nvPr>
        </p:nvSpPr>
        <p:spPr>
          <a:xfrm>
            <a:off x="3956050" y="9612312"/>
            <a:ext cx="3027300" cy="506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9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9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10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10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11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5" name="Google Shape;175;p11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p2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" name="Google Shape;57;p2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12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1" name="Google Shape;181;p12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13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13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p14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5" name="Google Shape;195;p14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15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1" name="Google Shape;201;p15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16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16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3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4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" name="Google Shape;69;p4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5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5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6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6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7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7" name="Google Shape;87;p7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8:notes"/>
          <p:cNvSpPr txBox="1"/>
          <p:nvPr>
            <p:ph idx="1" type="body"/>
          </p:nvPr>
        </p:nvSpPr>
        <p:spPr>
          <a:xfrm>
            <a:off x="698500" y="4806950"/>
            <a:ext cx="5588000" cy="4554537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8:notes"/>
          <p:cNvSpPr/>
          <p:nvPr>
            <p:ph idx="2" type="sldImg"/>
          </p:nvPr>
        </p:nvSpPr>
        <p:spPr>
          <a:xfrm>
            <a:off x="962025" y="758825"/>
            <a:ext cx="5060950" cy="3795712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71a0420180_1_19:notes"/>
          <p:cNvSpPr/>
          <p:nvPr>
            <p:ph idx="2" type="sldImg"/>
          </p:nvPr>
        </p:nvSpPr>
        <p:spPr>
          <a:xfrm>
            <a:off x="962025" y="758825"/>
            <a:ext cx="5061000" cy="37956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71a0420180_1_19:notes"/>
          <p:cNvSpPr txBox="1"/>
          <p:nvPr>
            <p:ph idx="1" type="body"/>
          </p:nvPr>
        </p:nvSpPr>
        <p:spPr>
          <a:xfrm>
            <a:off x="698500" y="4806950"/>
            <a:ext cx="5588100" cy="45546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0" name="Google Shape;100;g71a0420180_1_19:notes"/>
          <p:cNvSpPr txBox="1"/>
          <p:nvPr>
            <p:ph idx="12" type="sldNum"/>
          </p:nvPr>
        </p:nvSpPr>
        <p:spPr>
          <a:xfrm>
            <a:off x="3956050" y="9612312"/>
            <a:ext cx="3027300" cy="506400"/>
          </a:xfrm>
          <a:prstGeom prst="rect">
            <a:avLst/>
          </a:prstGeom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200"/>
              <a:buFont typeface="Arial"/>
              <a:buNone/>
            </a:pPr>
            <a:fld id="{00000000-1234-1234-1234-123412341234}" type="slidenum">
              <a:rPr lang="en-US"/>
              <a:t>‹#›</a:t>
            </a:fld>
            <a:endParaRPr sz="1400"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Slide" type="title">
  <p:cSld name="TITLE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8"/>
          <p:cNvSpPr txBox="1"/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1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9" name="Google Shape;19;p18"/>
          <p:cNvSpPr txBox="1"/>
          <p:nvPr>
            <p:ph idx="1" type="subTitle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64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  <a:defRPr b="0" i="1" sz="32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0" name="Google Shape;20;p18"/>
          <p:cNvSpPr txBox="1"/>
          <p:nvPr>
            <p:ph idx="11" type="ftr"/>
          </p:nvPr>
        </p:nvSpPr>
        <p:spPr>
          <a:xfrm>
            <a:off x="3124200" y="6381750"/>
            <a:ext cx="28956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8"/>
          <p:cNvSpPr txBox="1"/>
          <p:nvPr>
            <p:ph idx="12" type="sldNum"/>
          </p:nvPr>
        </p:nvSpPr>
        <p:spPr>
          <a:xfrm>
            <a:off x="6553200" y="6381750"/>
            <a:ext cx="19050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Blank">
  <p:cSld name="Blank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20"/>
          <p:cNvSpPr txBox="1"/>
          <p:nvPr>
            <p:ph type="title"/>
          </p:nvPr>
        </p:nvSpPr>
        <p:spPr>
          <a:xfrm>
            <a:off x="457200" y="236849"/>
            <a:ext cx="8229600" cy="9869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0" name="Google Shape;30;p20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31" name="Google Shape;31;p20"/>
          <p:cNvSpPr txBox="1"/>
          <p:nvPr>
            <p:ph idx="11" type="ftr"/>
          </p:nvPr>
        </p:nvSpPr>
        <p:spPr>
          <a:xfrm>
            <a:off x="3124200" y="6381750"/>
            <a:ext cx="28956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2" name="Google Shape;32;p20"/>
          <p:cNvSpPr txBox="1"/>
          <p:nvPr>
            <p:ph idx="12" type="sldNum"/>
          </p:nvPr>
        </p:nvSpPr>
        <p:spPr>
          <a:xfrm>
            <a:off x="6553200" y="6381750"/>
            <a:ext cx="19050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itle and Content" type="obj">
  <p:cSld name="OBJEC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22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406400" lvl="0" marL="457200" marR="0" rtl="0" algn="l"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30200" lvl="4" marL="2286000" marR="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30200" lvl="5" marL="2743200" marR="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3" name="Google Shape;43;p22"/>
          <p:cNvSpPr txBox="1"/>
          <p:nvPr>
            <p:ph type="title"/>
          </p:nvPr>
        </p:nvSpPr>
        <p:spPr>
          <a:xfrm>
            <a:off x="457200" y="236849"/>
            <a:ext cx="8229600" cy="98690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36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4" name="Google Shape;44;p22"/>
          <p:cNvSpPr txBox="1"/>
          <p:nvPr>
            <p:ph idx="11" type="ftr"/>
          </p:nvPr>
        </p:nvSpPr>
        <p:spPr>
          <a:xfrm>
            <a:off x="3124200" y="6381750"/>
            <a:ext cx="28956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2"/>
          <p:cNvSpPr txBox="1"/>
          <p:nvPr>
            <p:ph idx="12" type="sldNum"/>
          </p:nvPr>
        </p:nvSpPr>
        <p:spPr>
          <a:xfrm>
            <a:off x="6553200" y="6381750"/>
            <a:ext cx="19050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image" Target="../media/image2.jpg"/><Relationship Id="rId2" Type="http://schemas.openxmlformats.org/officeDocument/2006/relationships/slideLayout" Target="../slideLayouts/slideLayout1.xml"/><Relationship Id="rId3" Type="http://schemas.openxmlformats.org/officeDocument/2006/relationships/theme" Target="../theme/theme1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3" Type="http://schemas.openxmlformats.org/officeDocument/2006/relationships/theme" Target="../theme/theme2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3.xml"/><Relationship Id="rId3" Type="http://schemas.openxmlformats.org/officeDocument/2006/relationships/theme" Target="../theme/theme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2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7"/>
          <p:cNvSpPr txBox="1"/>
          <p:nvPr/>
        </p:nvSpPr>
        <p:spPr>
          <a:xfrm>
            <a:off x="293687" y="1989137"/>
            <a:ext cx="8567737" cy="4394200"/>
          </a:xfrm>
          <a:prstGeom prst="rect">
            <a:avLst/>
          </a:prstGeom>
          <a:solidFill>
            <a:srgbClr val="002147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1" name="Google Shape;11;p17"/>
          <p:cNvCxnSpPr/>
          <p:nvPr/>
        </p:nvCxnSpPr>
        <p:spPr>
          <a:xfrm>
            <a:off x="0" y="6489700"/>
            <a:ext cx="9144000" cy="0"/>
          </a:xfrm>
          <a:prstGeom prst="straightConnector1">
            <a:avLst/>
          </a:prstGeom>
          <a:noFill/>
          <a:ln cap="flat" cmpd="sng" w="25400">
            <a:solidFill>
              <a:srgbClr val="000000"/>
            </a:solidFill>
            <a:prstDash val="solid"/>
            <a:miter lim="800000"/>
            <a:headEnd len="med" w="med" type="none"/>
            <a:tailEnd len="med" w="med" type="none"/>
          </a:ln>
        </p:spPr>
      </p:cxnSp>
      <p:pic>
        <p:nvPicPr>
          <p:cNvPr id="12" name="Google Shape;12;p17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12700" y="0"/>
            <a:ext cx="9131300" cy="1990725"/>
          </a:xfrm>
          <a:prstGeom prst="rect">
            <a:avLst/>
          </a:prstGeom>
          <a:noFill/>
          <a:ln>
            <a:noFill/>
          </a:ln>
        </p:spPr>
      </p:pic>
      <p:sp>
        <p:nvSpPr>
          <p:cNvPr id="13" name="Google Shape;13;p17"/>
          <p:cNvSpPr txBox="1"/>
          <p:nvPr/>
        </p:nvSpPr>
        <p:spPr>
          <a:xfrm>
            <a:off x="296862" y="1223962"/>
            <a:ext cx="26860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29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42960"/>
                </a:solidFill>
                <a:latin typeface="Arial"/>
                <a:ea typeface="Arial"/>
                <a:cs typeface="Arial"/>
                <a:sym typeface="Arial"/>
              </a:rPr>
              <a:t>Type author names here</a:t>
            </a:r>
            <a:endParaRPr/>
          </a:p>
        </p:txBody>
      </p:sp>
      <p:sp>
        <p:nvSpPr>
          <p:cNvPr id="14" name="Google Shape;14;p17"/>
          <p:cNvSpPr txBox="1"/>
          <p:nvPr/>
        </p:nvSpPr>
        <p:spPr>
          <a:xfrm>
            <a:off x="206375" y="6534150"/>
            <a:ext cx="3806825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600"/>
              <a:buFont typeface="Calibri"/>
              <a:buNone/>
            </a:pPr>
            <a:r>
              <a:rPr b="0" i="0" lang="en-US" sz="1600" u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© Alan Bryman, 2016. All rights reserved.</a:t>
            </a:r>
            <a:endParaRPr/>
          </a:p>
        </p:txBody>
      </p:sp>
      <p:sp>
        <p:nvSpPr>
          <p:cNvPr id="15" name="Google Shape;15;p17"/>
          <p:cNvSpPr txBox="1"/>
          <p:nvPr>
            <p:ph idx="11" type="ftr"/>
          </p:nvPr>
        </p:nvSpPr>
        <p:spPr>
          <a:xfrm>
            <a:off x="3124200" y="6381750"/>
            <a:ext cx="28956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6" name="Google Shape;16;p17"/>
          <p:cNvSpPr txBox="1"/>
          <p:nvPr>
            <p:ph idx="12" type="sldNum"/>
          </p:nvPr>
        </p:nvSpPr>
        <p:spPr>
          <a:xfrm>
            <a:off x="6553200" y="6381750"/>
            <a:ext cx="19050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2"/>
        </a:solidFill>
      </p:bgPr>
    </p:bg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9"/>
          <p:cNvSpPr txBox="1"/>
          <p:nvPr/>
        </p:nvSpPr>
        <p:spPr>
          <a:xfrm>
            <a:off x="-6350" y="0"/>
            <a:ext cx="9144000" cy="1230312"/>
          </a:xfrm>
          <a:prstGeom prst="rect">
            <a:avLst/>
          </a:prstGeom>
          <a:solidFill>
            <a:srgbClr val="04296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" name="Google Shape;24;p19"/>
          <p:cNvSpPr txBox="1"/>
          <p:nvPr/>
        </p:nvSpPr>
        <p:spPr>
          <a:xfrm>
            <a:off x="71437" y="6488112"/>
            <a:ext cx="5356225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Bryman: </a:t>
            </a:r>
            <a:r>
              <a:rPr b="0" i="1" lang="en-US" sz="140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Social Research Methods, 5</a:t>
            </a:r>
            <a:r>
              <a:rPr b="0" baseline="30000" i="1" lang="en-US" sz="140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b="0" i="1" lang="en-US" sz="140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 edition</a:t>
            </a:r>
            <a:endParaRPr/>
          </a:p>
        </p:txBody>
      </p:sp>
      <p:pic>
        <p:nvPicPr>
          <p:cNvPr id="25" name="Google Shape;25;p19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613650" y="6184900"/>
            <a:ext cx="1219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26" name="Google Shape;26;p19"/>
          <p:cNvSpPr txBox="1"/>
          <p:nvPr>
            <p:ph idx="11" type="ftr"/>
          </p:nvPr>
        </p:nvSpPr>
        <p:spPr>
          <a:xfrm>
            <a:off x="3124200" y="6381750"/>
            <a:ext cx="28956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27" name="Google Shape;27;p19"/>
          <p:cNvSpPr txBox="1"/>
          <p:nvPr>
            <p:ph idx="12" type="sldNum"/>
          </p:nvPr>
        </p:nvSpPr>
        <p:spPr>
          <a:xfrm>
            <a:off x="6553200" y="6381750"/>
            <a:ext cx="19050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1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dk2"/>
        </a:solidFill>
      </p:bgPr>
    </p:bg>
    <p:spTree>
      <p:nvGrpSpPr>
        <p:cNvPr id="33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21"/>
          <p:cNvSpPr txBox="1"/>
          <p:nvPr/>
        </p:nvSpPr>
        <p:spPr>
          <a:xfrm>
            <a:off x="-6350" y="0"/>
            <a:ext cx="9144000" cy="1230312"/>
          </a:xfrm>
          <a:prstGeom prst="rect">
            <a:avLst/>
          </a:prstGeom>
          <a:solidFill>
            <a:srgbClr val="04296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5" name="Google Shape;35;p21"/>
          <p:cNvSpPr txBox="1"/>
          <p:nvPr/>
        </p:nvSpPr>
        <p:spPr>
          <a:xfrm>
            <a:off x="0" y="0"/>
            <a:ext cx="914400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6" name="Google Shape;36;p21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7613650" y="6184900"/>
            <a:ext cx="1219200" cy="457200"/>
          </a:xfrm>
          <a:prstGeom prst="rect">
            <a:avLst/>
          </a:prstGeom>
          <a:noFill/>
          <a:ln>
            <a:noFill/>
          </a:ln>
        </p:spPr>
      </p:pic>
      <p:sp>
        <p:nvSpPr>
          <p:cNvPr id="37" name="Google Shape;37;p21"/>
          <p:cNvSpPr txBox="1"/>
          <p:nvPr/>
        </p:nvSpPr>
        <p:spPr>
          <a:xfrm>
            <a:off x="0" y="914400"/>
            <a:ext cx="9144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8" name="Google Shape;38;p21"/>
          <p:cNvSpPr txBox="1"/>
          <p:nvPr/>
        </p:nvSpPr>
        <p:spPr>
          <a:xfrm>
            <a:off x="71437" y="6488112"/>
            <a:ext cx="5356225" cy="3079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A6A6A6"/>
              </a:buClr>
              <a:buSzPts val="1400"/>
              <a:buFont typeface="Arial"/>
              <a:buNone/>
            </a:pPr>
            <a:r>
              <a:rPr b="0" i="0" lang="en-US" sz="140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Bryman: </a:t>
            </a:r>
            <a:r>
              <a:rPr b="0" i="1" lang="en-US" sz="140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Social Research Methods, 5</a:t>
            </a:r>
            <a:r>
              <a:rPr b="0" baseline="30000" i="1" lang="en-US" sz="140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th</a:t>
            </a:r>
            <a:r>
              <a:rPr b="0" i="1" lang="en-US" sz="1400" u="none">
                <a:solidFill>
                  <a:srgbClr val="A6A6A6"/>
                </a:solidFill>
                <a:latin typeface="Arial"/>
                <a:ea typeface="Arial"/>
                <a:cs typeface="Arial"/>
                <a:sym typeface="Arial"/>
              </a:rPr>
              <a:t> edition</a:t>
            </a:r>
            <a:endParaRPr/>
          </a:p>
        </p:txBody>
      </p:sp>
      <p:sp>
        <p:nvSpPr>
          <p:cNvPr id="39" name="Google Shape;39;p21"/>
          <p:cNvSpPr txBox="1"/>
          <p:nvPr>
            <p:ph idx="11" type="ftr"/>
          </p:nvPr>
        </p:nvSpPr>
        <p:spPr>
          <a:xfrm>
            <a:off x="3124200" y="6381750"/>
            <a:ext cx="28956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40" name="Google Shape;40;p21"/>
          <p:cNvSpPr txBox="1"/>
          <p:nvPr>
            <p:ph idx="12" type="sldNum"/>
          </p:nvPr>
        </p:nvSpPr>
        <p:spPr>
          <a:xfrm>
            <a:off x="6553200" y="6381750"/>
            <a:ext cx="1905000" cy="3238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Times New Roman"/>
              <a:buNone/>
              <a:defRPr b="0" i="0" sz="1400" u="none">
                <a:solidFill>
                  <a:schemeClr val="dk1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3" r:id="rId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Relationship Id="rId4" Type="http://schemas.openxmlformats.org/officeDocument/2006/relationships/image" Target="../media/image5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4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3.jp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9.jp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12.jp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5.jp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11.jp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0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3.png"/><Relationship Id="rId4" Type="http://schemas.openxmlformats.org/officeDocument/2006/relationships/image" Target="../media/image7.png"/><Relationship Id="rId5" Type="http://schemas.openxmlformats.org/officeDocument/2006/relationships/image" Target="../media/image6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49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" name="Google Shape;50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0"/>
            <a:ext cx="9131300" cy="1990725"/>
          </a:xfrm>
          <a:prstGeom prst="rect">
            <a:avLst/>
          </a:prstGeom>
          <a:noFill/>
          <a:ln>
            <a:noFill/>
          </a:ln>
        </p:spPr>
      </p:pic>
      <p:sp>
        <p:nvSpPr>
          <p:cNvPr id="51" name="Google Shape;51;p1"/>
          <p:cNvSpPr txBox="1"/>
          <p:nvPr>
            <p:ph type="ctrTitle"/>
          </p:nvPr>
        </p:nvSpPr>
        <p:spPr>
          <a:xfrm>
            <a:off x="611187" y="2573337"/>
            <a:ext cx="7772400" cy="7651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1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Μέθοδοι κοινωνικής έρευνας</a:t>
            </a:r>
            <a:endParaRPr/>
          </a:p>
        </p:txBody>
      </p:sp>
      <p:sp>
        <p:nvSpPr>
          <p:cNvPr id="52" name="Google Shape;52;p1"/>
          <p:cNvSpPr txBox="1"/>
          <p:nvPr>
            <p:ph idx="1" type="subTitle"/>
          </p:nvPr>
        </p:nvSpPr>
        <p:spPr>
          <a:xfrm>
            <a:off x="1241425" y="34290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0" i="1" lang="en-U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Κεφάλαιο 13: Ανάλυση περιεχομένου</a:t>
            </a:r>
            <a:endParaRPr/>
          </a:p>
        </p:txBody>
      </p:sp>
      <p:sp>
        <p:nvSpPr>
          <p:cNvPr id="53" name="Google Shape;53;p1"/>
          <p:cNvSpPr txBox="1"/>
          <p:nvPr/>
        </p:nvSpPr>
        <p:spPr>
          <a:xfrm>
            <a:off x="296862" y="1223962"/>
            <a:ext cx="1504950" cy="369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42960"/>
              </a:buClr>
              <a:buSzPts val="1800"/>
              <a:buFont typeface="Arial"/>
              <a:buNone/>
            </a:pPr>
            <a:r>
              <a:rPr b="0" i="0" lang="en-US" sz="1800" u="none">
                <a:solidFill>
                  <a:srgbClr val="042960"/>
                </a:solidFill>
                <a:latin typeface="Arial"/>
                <a:ea typeface="Arial"/>
                <a:cs typeface="Arial"/>
                <a:sym typeface="Arial"/>
              </a:rPr>
              <a:t>Alan Bryman</a:t>
            </a:r>
            <a:endParaRPr/>
          </a:p>
        </p:txBody>
      </p:sp>
      <p:pic>
        <p:nvPicPr>
          <p:cNvPr id="54" name="Google Shape;54;p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34175" y="-20862"/>
            <a:ext cx="9131299" cy="684846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g71a0420180_1_26"/>
          <p:cNvSpPr txBox="1"/>
          <p:nvPr>
            <p:ph type="title"/>
          </p:nvPr>
        </p:nvSpPr>
        <p:spPr>
          <a:xfrm>
            <a:off x="457200" y="236849"/>
            <a:ext cx="8229600" cy="98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1" name="Google Shape;111;g71a0420180_1_26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12" name="Google Shape;112;g71a0420180_1_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-6"/>
            <a:ext cx="9144000" cy="68580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71a0420180_1_33"/>
          <p:cNvSpPr txBox="1"/>
          <p:nvPr>
            <p:ph type="title"/>
          </p:nvPr>
        </p:nvSpPr>
        <p:spPr>
          <a:xfrm>
            <a:off x="457200" y="236849"/>
            <a:ext cx="8229600" cy="98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71a0420180_1_33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0" name="Google Shape;120;g71a0420180_1_3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g71a0420180_1_40"/>
          <p:cNvSpPr txBox="1"/>
          <p:nvPr>
            <p:ph type="title"/>
          </p:nvPr>
        </p:nvSpPr>
        <p:spPr>
          <a:xfrm>
            <a:off x="457200" y="236849"/>
            <a:ext cx="8229600" cy="98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g71a0420180_1_40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28" name="Google Shape;128;g71a0420180_1_4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43525"/>
            <a:ext cx="9144000" cy="685800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71a0420180_1_61"/>
          <p:cNvSpPr txBox="1"/>
          <p:nvPr>
            <p:ph type="title"/>
          </p:nvPr>
        </p:nvSpPr>
        <p:spPr>
          <a:xfrm>
            <a:off x="457200" y="236849"/>
            <a:ext cx="8229600" cy="98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g71a0420180_1_61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36" name="Google Shape;136;g71a0420180_1_6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g71a0420180_1_54"/>
          <p:cNvSpPr txBox="1"/>
          <p:nvPr>
            <p:ph type="title"/>
          </p:nvPr>
        </p:nvSpPr>
        <p:spPr>
          <a:xfrm>
            <a:off x="457200" y="236849"/>
            <a:ext cx="8229600" cy="98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g71a0420180_1_54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44" name="Google Shape;144;g71a0420180_1_5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g71a0420180_1_68"/>
          <p:cNvSpPr txBox="1"/>
          <p:nvPr>
            <p:ph type="title"/>
          </p:nvPr>
        </p:nvSpPr>
        <p:spPr>
          <a:xfrm>
            <a:off x="457200" y="236849"/>
            <a:ext cx="8229600" cy="98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1" name="Google Shape;151;g71a0420180_1_68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52" name="Google Shape;152;g71a0420180_1_6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71a0420180_1_75"/>
          <p:cNvSpPr txBox="1"/>
          <p:nvPr>
            <p:ph type="title"/>
          </p:nvPr>
        </p:nvSpPr>
        <p:spPr>
          <a:xfrm>
            <a:off x="457200" y="236849"/>
            <a:ext cx="8229600" cy="98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g71a0420180_1_75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0" name="Google Shape;160;g71a0420180_1_7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05649" cy="6829237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9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Το διάγραμμα κωδικοποίησης</a:t>
            </a:r>
            <a:endParaRPr/>
          </a:p>
        </p:txBody>
      </p:sp>
      <p:sp>
        <p:nvSpPr>
          <p:cNvPr id="166" name="Google Shape;166;p9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Μια φόρμα σε μορφή πίνακα στην οποία θα καταχωριστούν όλα τα δεδομένα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Κάθε μία από τις στήλες αποτελεί και μια κωδικοποιημένη διάσταση των δεδομένων υπό ανάλυση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Η κάθε σειρά αποτυπώνει μια μονάδα ανάλυσης (αντικείμενο του κειμένου)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Οι κωδικοί εισάγονται στα κενά κελιά του πίνακα</a:t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10"/>
          <p:cNvSpPr txBox="1"/>
          <p:nvPr>
            <p:ph type="title"/>
          </p:nvPr>
        </p:nvSpPr>
        <p:spPr>
          <a:xfrm>
            <a:off x="688975" y="127000"/>
            <a:ext cx="7772400" cy="100647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Παράδειγμα διαγράμματος κωδικοποίησης</a:t>
            </a:r>
            <a:endParaRPr/>
          </a:p>
        </p:txBody>
      </p:sp>
      <p:pic>
        <p:nvPicPr>
          <p:cNvPr id="172" name="Google Shape;172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280987" y="2484437"/>
            <a:ext cx="8582025" cy="197961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11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Το εγχειρίδιο κωδικοποίησης</a:t>
            </a:r>
            <a:endParaRPr/>
          </a:p>
        </p:txBody>
      </p:sp>
      <p:sp>
        <p:nvSpPr>
          <p:cNvPr id="178" name="Google Shape;178;p11"/>
          <p:cNvSpPr txBox="1"/>
          <p:nvPr>
            <p:ph idx="1" type="body"/>
          </p:nvPr>
        </p:nvSpPr>
        <p:spPr>
          <a:xfrm>
            <a:off x="571500" y="1571625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Ένα σύνολο οδηγιών προς τους κωδικοποιητές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Περιλαμβάνει όλες τις πιθανές κατηγορίες κάθε κωδικοποιημένης διάστασης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Δείχνει ποιοι κωδικοί/αριθμοί αντιστοιχούν σε κάθε κατηγορία 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Προσφέρει καθοδήγηση ως προς το πώς να αποφασίσουμε για την απόδοση ενός κωδικού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Εξηγεί τι πρέπει να κάνουμε αν ταιριάζουν πάνω από ένας κωδικός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Μπορεί να χρησιμοποιηθεί ως αφετηρία ένα υφιστάμενο λεξικό ανάλυσης περιεχομένου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Προσέγγιση ανάλυσης τεκμηρίων και κειμένων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Ποσοτικοποιεί το περιεχόμενο βάσει εκ των προτέρων διαμορφωμένων κατηγοριών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Είναι συστηματική και αξιόπιστη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Αποτελεί συνήθως μια στρατηγική ποσοτικής έρευνας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Διαφέρει από τη σημειωτική και την εθνογραφική ανάλυση περιεχομένου</a:t>
            </a:r>
            <a:endParaRPr/>
          </a:p>
        </p:txBody>
      </p:sp>
      <p:sp>
        <p:nvSpPr>
          <p:cNvPr id="60" name="Google Shape;60;p2"/>
          <p:cNvSpPr txBox="1"/>
          <p:nvPr>
            <p:ph type="title"/>
          </p:nvPr>
        </p:nvSpPr>
        <p:spPr>
          <a:xfrm>
            <a:off x="657225" y="414337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Τι είναι η ανάλυση περιεχομένου;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82" name="Shape 1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Google Shape;183;p12"/>
          <p:cNvSpPr txBox="1"/>
          <p:nvPr/>
        </p:nvSpPr>
        <p:spPr>
          <a:xfrm>
            <a:off x="1042987" y="414337"/>
            <a:ext cx="6842125" cy="9540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Αποσπάσματα ενός εγχειριδίου κωδικοποίησης</a:t>
            </a:r>
            <a:endParaRPr/>
          </a:p>
        </p:txBody>
      </p:sp>
      <p:pic>
        <p:nvPicPr>
          <p:cNvPr id="184" name="Google Shape;18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76250" y="1684337"/>
            <a:ext cx="3916362" cy="4283075"/>
          </a:xfrm>
          <a:prstGeom prst="rect">
            <a:avLst/>
          </a:prstGeom>
          <a:noFill/>
          <a:ln>
            <a:noFill/>
          </a:ln>
        </p:spPr>
      </p:pic>
      <p:pic>
        <p:nvPicPr>
          <p:cNvPr id="185" name="Google Shape;185;p1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71975" y="1684337"/>
            <a:ext cx="2900362" cy="16938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86" name="Google Shape;186;p1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751387" y="3694112"/>
            <a:ext cx="3395662" cy="1470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13"/>
          <p:cNvSpPr txBox="1"/>
          <p:nvPr>
            <p:ph type="title"/>
          </p:nvPr>
        </p:nvSpPr>
        <p:spPr>
          <a:xfrm>
            <a:off x="685800" y="2794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Αποφυγή πιθανών παγίδων</a:t>
            </a:r>
            <a:endParaRPr/>
          </a:p>
        </p:txBody>
      </p:sp>
      <p:sp>
        <p:nvSpPr>
          <p:cNvPr id="192" name="Google Shape;192;p13"/>
          <p:cNvSpPr txBox="1"/>
          <p:nvPr>
            <p:ph idx="1" type="body"/>
          </p:nvPr>
        </p:nvSpPr>
        <p:spPr>
          <a:xfrm>
            <a:off x="827087" y="1557337"/>
            <a:ext cx="74898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Πρέπει να διασφαλιστεί ότι το διάγραμμα κωδικοποίησης έχει: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Διακριτές διαστάσεις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Αμοιβαία αποκλειόμενες κατηγορίες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Εξαντλητικές κατηγορίες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Σαφείς οδηγίες προς τους κωδικοποιητές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Μια σαφώς προσδιορισμένη μονάδα ανάλυσης (διάκριση μεταξύ των μέσων και των αναφερομένων γεγονότων)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None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Υποβάλετε τη μελέτη σε πιλοτική έρευνα προκειμένου να έχετε τη δυνατότητα να βελτιώσετε  τη σταθερότητα μεταξύ των κωδικοποιητών (</a:t>
            </a: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αξιοπιστία μεταξύ των κωδικοποιητών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 και τη διαχρονική σταθερότητα για κάθε μεμονωμένο κωδικοποιητή (</a:t>
            </a:r>
            <a:r>
              <a:rPr b="0" i="1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αξιοπιστία του μεμονωμένου κωδικοποιητή</a:t>
            </a: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)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14"/>
          <p:cNvSpPr txBox="1"/>
          <p:nvPr>
            <p:ph idx="1" type="body"/>
          </p:nvPr>
        </p:nvSpPr>
        <p:spPr>
          <a:xfrm>
            <a:off x="827087" y="1557337"/>
            <a:ext cx="7489825" cy="43195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Η ανάλυση περιεχομένου μπορεί να είναι κατάλληλη για: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Ιστοσελίδες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Μέσα κοινωνικής δικτύωσης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Chatrooms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Forums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Char char="–"/>
            </a:pPr>
            <a:r>
              <a:rPr b="0" i="0" lang="en-US" sz="1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Blogs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Arial"/>
              <a:buChar char="•"/>
            </a:pPr>
            <a:r>
              <a:rPr b="0" i="0" lang="en-US" sz="2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Αλλά υπάρχουν ζητήματα επιλογής/ δειγματοληψίας, αντιπροσωπευτικότητας, σταθερότητας αλλά και μικροδιαφορές που παρέχονται από το κοινό, που δεν είναι κατ’ ανάγκη παρούσες στα υλικά αντικείμενα όπως οι εφημερίδες. </a:t>
            </a:r>
            <a:endParaRPr/>
          </a:p>
        </p:txBody>
      </p:sp>
      <p:sp>
        <p:nvSpPr>
          <p:cNvPr id="198" name="Google Shape;198;p14"/>
          <p:cNvSpPr txBox="1"/>
          <p:nvPr>
            <p:ph type="title"/>
          </p:nvPr>
        </p:nvSpPr>
        <p:spPr>
          <a:xfrm>
            <a:off x="457200" y="0"/>
            <a:ext cx="8229600" cy="9874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Το διαδίκτυο ως αντικείμενο ανάλυσης περιεχομένου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p15"/>
          <p:cNvSpPr txBox="1"/>
          <p:nvPr>
            <p:ph type="title"/>
          </p:nvPr>
        </p:nvSpPr>
        <p:spPr>
          <a:xfrm>
            <a:off x="323850" y="333375"/>
            <a:ext cx="8458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Πλεονεκτήματα της ανάλυσης περιεχομένου</a:t>
            </a:r>
            <a:endParaRPr/>
          </a:p>
        </p:txBody>
      </p:sp>
      <p:sp>
        <p:nvSpPr>
          <p:cNvPr id="204" name="Google Shape;204;p15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Διαφάνεια</a:t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Ευκολία για διαχρονική ανάλυση</a:t>
            </a:r>
            <a:endParaRPr/>
          </a:p>
          <a:p>
            <a:pPr indent="-342900" lvl="0" marL="34290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Διακριτικότητα</a:t>
            </a:r>
            <a:endParaRPr b="0" i="0" sz="3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Ευελιξία</a:t>
            </a:r>
            <a:endParaRPr/>
          </a:p>
          <a:p>
            <a:pPr indent="-342900" lvl="0" marL="342900" rtl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Char char="•"/>
            </a:pPr>
            <a:r>
              <a:rPr b="0" i="0" lang="en-US" sz="3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Ευκολία πρόσβασης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p16"/>
          <p:cNvSpPr txBox="1"/>
          <p:nvPr>
            <p:ph type="title"/>
          </p:nvPr>
        </p:nvSpPr>
        <p:spPr>
          <a:xfrm>
            <a:off x="395287" y="549275"/>
            <a:ext cx="84582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Arial"/>
              <a:buNone/>
            </a:pPr>
            <a:r>
              <a:rPr b="0" i="0" lang="en-US" sz="32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Μειονεκτήματα της ανάλυσης περιεχομένου</a:t>
            </a:r>
            <a:endParaRPr/>
          </a:p>
        </p:txBody>
      </p:sp>
      <p:sp>
        <p:nvSpPr>
          <p:cNvPr id="210" name="Google Shape;210;p16"/>
          <p:cNvSpPr txBox="1"/>
          <p:nvPr>
            <p:ph idx="1" type="body"/>
          </p:nvPr>
        </p:nvSpPr>
        <p:spPr>
          <a:xfrm>
            <a:off x="685800" y="18288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Ζητήματα αυθεντικότητας, αξιοπιστίας και αντιπροσωπευτικότητας των τεκμηρίων </a:t>
            </a:r>
            <a:endParaRPr/>
          </a:p>
          <a:p>
            <a:pPr indent="-298450" lvl="0" marL="342900" rtl="0" algn="l">
              <a:lnSpc>
                <a:spcPct val="100000"/>
              </a:lnSpc>
              <a:spcBef>
                <a:spcPts val="14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Ερμηνεία από τους κωδικοποιητές</a:t>
            </a:r>
            <a:endParaRPr/>
          </a:p>
          <a:p>
            <a:pPr indent="-298450" lvl="0" marL="342900" rtl="0" algn="l">
              <a:lnSpc>
                <a:spcPct val="100000"/>
              </a:lnSpc>
              <a:spcBef>
                <a:spcPts val="14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Ακυρότητα λόγω της απόδοσης του λανθάνοντος και όχι του προδήλου περιεχομένου</a:t>
            </a:r>
            <a:endParaRPr b="0" i="0" sz="24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98450" lvl="0" marL="342900" rtl="0" algn="l">
              <a:lnSpc>
                <a:spcPct val="100000"/>
              </a:lnSpc>
              <a:spcBef>
                <a:spcPts val="14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Δυσκολίες στην απάντηση σε ερωτήσεις που αφορούν λόγους/αιτίες των φαινομένων</a:t>
            </a:r>
            <a:endParaRPr/>
          </a:p>
          <a:p>
            <a:pPr indent="-298450" lvl="0" marL="342900" rtl="0" algn="l">
              <a:lnSpc>
                <a:spcPct val="100000"/>
              </a:lnSpc>
              <a:spcBef>
                <a:spcPts val="14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i="0" sz="7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Προσέγγιση που στερείται θεωρητικού υποβάθρου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"/>
          <p:cNvSpPr txBox="1"/>
          <p:nvPr>
            <p:ph type="title"/>
          </p:nvPr>
        </p:nvSpPr>
        <p:spPr>
          <a:xfrm>
            <a:off x="685800" y="2794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Ορισμοί της ανάλυσης περιεχομένου</a:t>
            </a:r>
            <a:endParaRPr/>
          </a:p>
        </p:txBody>
      </p:sp>
      <p:sp>
        <p:nvSpPr>
          <p:cNvPr id="66" name="Google Shape;66;p3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Αντικειμενική, συστηματική και ποσοτική περιγραφή του πρόδηλου περιεχομένου της επικοινωνίας (Berelson, 1952)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–"/>
            </a:pPr>
            <a:r>
              <a:rPr b="0" i="0" lang="en-US" sz="2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Επικεντρώνει στην επικοινωνία στα ΜΜΕ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Αντικειμενικός και συστηματικός εντοπισμός καθορισμένων χαρακτηριστικών των μηνυμάτων (Holsti, 1969)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–"/>
            </a:pPr>
            <a:r>
              <a:rPr b="0" i="0" lang="en-US" sz="2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Περιλαμβάνει λανθάνον περιεχόμενο</a:t>
            </a:r>
            <a:endParaRPr/>
          </a:p>
          <a:p>
            <a:pPr indent="-203200" lvl="0" marL="342900" rtl="0" algn="l"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r>
              <a:t/>
            </a:r>
            <a:endParaRPr b="0" i="0" sz="22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4"/>
          <p:cNvSpPr txBox="1"/>
          <p:nvPr>
            <p:ph type="title"/>
          </p:nvPr>
        </p:nvSpPr>
        <p:spPr>
          <a:xfrm>
            <a:off x="701675" y="3683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Ερευνητικά ερωτήματα</a:t>
            </a:r>
            <a:endParaRPr/>
          </a:p>
        </p:txBody>
      </p:sp>
      <p:sp>
        <p:nvSpPr>
          <p:cNvPr id="72" name="Google Shape;72;p4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Πρέπει να καθοριστούν με σαφήνεια πριν την ανάλυση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Να αποφασιστεί ποιες διαστάσεις των κειμένων θα ποσοτικοποιηθούν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Π.χ. η ειδησεογραφική κάλυψη ενός θέματος: ποιος, τι, πόσο, πού και γιατί;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Πόσες διαφορετικές απόψεις αποτυπώνονται;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Τι επιλέγεται να συμπεριληφθεί;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Παραλείψεις: Τι είναι αυτό που δεν αναφέρεται;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Μπορεί το ποσοστό κάλυψης να αλλάξει με την πάροδο του χρόνου;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5"/>
          <p:cNvSpPr txBox="1"/>
          <p:nvPr/>
        </p:nvSpPr>
        <p:spPr>
          <a:xfrm>
            <a:off x="1979612" y="323850"/>
            <a:ext cx="5329237" cy="6461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Η επιλογή δείγματος</a:t>
            </a:r>
            <a:endParaRPr/>
          </a:p>
        </p:txBody>
      </p:sp>
      <p:sp>
        <p:nvSpPr>
          <p:cNvPr id="78" name="Google Shape;78;p5"/>
          <p:cNvSpPr txBox="1"/>
          <p:nvPr/>
        </p:nvSpPr>
        <p:spPr>
          <a:xfrm>
            <a:off x="1331912" y="1916112"/>
            <a:ext cx="6264275" cy="31083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Στην περίπτωση εφαρμογής στα ΜΜΕ (το πιο πιθανό), είναι πιθανές δύο διαστάσεις για την τυχαία επιλογή δείγματος: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t/>
            </a:r>
            <a:endParaRPr b="0" i="0" sz="2800" u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778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Τα ΜΜΕ</a:t>
            </a:r>
            <a:endParaRPr/>
          </a:p>
          <a:p>
            <a:pPr indent="-17780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Οι ημερομηνίες δημοσίευσης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6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Δειγματοληψία μέσων επικοινωνίας</a:t>
            </a:r>
            <a:endParaRPr/>
          </a:p>
        </p:txBody>
      </p:sp>
      <p:sp>
        <p:nvSpPr>
          <p:cNvPr id="84" name="Google Shape;84;p6"/>
          <p:cNvSpPr txBox="1"/>
          <p:nvPr>
            <p:ph idx="1" type="body"/>
          </p:nvPr>
        </p:nvSpPr>
        <p:spPr>
          <a:xfrm>
            <a:off x="500062" y="1500187"/>
            <a:ext cx="7772400" cy="4267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Σταδιακός περιορισμός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Ποιοι τύποι κειμένων;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–"/>
            </a:pPr>
            <a:r>
              <a:rPr b="0" i="0" lang="en-US" sz="2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Έντυπα ή ψηφιακά δεδομένα; Τεκμήρια; Μέσα μαζικής ενημέρωσης;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0" i="0" lang="en-US" sz="30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Αν αφορά στα ΜΜΕ, τότε ποια από αυτά; - </a:t>
            </a:r>
            <a:r>
              <a:rPr b="0" i="0" lang="en-US" sz="2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Τηλεόραση, ραδιόφωνο, εφημερίδες, περιοδικά… 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–"/>
            </a:pPr>
            <a:r>
              <a:rPr b="0" i="0" lang="en-US" sz="2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Περισσότεροι από έναν τύπο;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20"/>
              </a:spcBef>
              <a:spcAft>
                <a:spcPts val="0"/>
              </a:spcAft>
              <a:buClr>
                <a:srgbClr val="000000"/>
              </a:buClr>
              <a:buSzPts val="2600"/>
              <a:buFont typeface="Arial"/>
              <a:buChar char="•"/>
            </a:pPr>
            <a:r>
              <a:rPr b="0" i="0" lang="en-US" sz="26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Για κάθε τύπο κειμένου, τι παραδείγματα;</a:t>
            </a:r>
            <a:endParaRPr/>
          </a:p>
          <a:p>
            <a:pPr indent="-285750" lvl="1" marL="742950" rtl="0" algn="l">
              <a:lnSpc>
                <a:spcPct val="100000"/>
              </a:lnSpc>
              <a:spcBef>
                <a:spcPts val="44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Char char="–"/>
            </a:pPr>
            <a:r>
              <a:rPr b="0" i="0" lang="en-US" sz="22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Π.χ.ταμπλόιντ ή και εφημερίδες ευρείας κυκλοφορίας;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7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Η δειγματοληψία χρονικών σημείων</a:t>
            </a:r>
            <a:endParaRPr/>
          </a:p>
        </p:txBody>
      </p:sp>
      <p:sp>
        <p:nvSpPr>
          <p:cNvPr id="90" name="Google Shape;90;p7"/>
          <p:cNvSpPr txBox="1"/>
          <p:nvPr>
            <p:ph idx="1" type="body"/>
          </p:nvPr>
        </p:nvSpPr>
        <p:spPr>
          <a:xfrm>
            <a:off x="685800" y="1600200"/>
            <a:ext cx="7772400" cy="421481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Οι ημερομηνίες έναρξης μπορεί να προκαθορίζονται από ένα ιστορικό γεγονός (όπως η τρομοκρατική επίθεση στο Παγκόσμιο Κέντρο Εμπορίου την 11</a:t>
            </a:r>
            <a:r>
              <a:rPr b="0" baseline="3000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η</a:t>
            </a: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Σεπτεμβρίου 2001)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Σε περίπτωση ερωτημάτων που αφορούν γενικότερα, εν εξελίξει φαινόμενα, είναι πιο ανοικτές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Οι ημερομηνίες λήξης μπορεί να είναι θέμα κρίσης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Γι’ αυτό, καλύτερα να ακολουθούνται οι αρχές της πιθανής δειγματοληψίας (όπως δίνονται στο κεφάλαιο 8)</a:t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8"/>
          <p:cNvSpPr txBox="1"/>
          <p:nvPr>
            <p:ph type="title"/>
          </p:nvPr>
        </p:nvSpPr>
        <p:spPr>
          <a:xfrm>
            <a:off x="685800" y="609600"/>
            <a:ext cx="77724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600"/>
              <a:buFont typeface="Arial"/>
              <a:buNone/>
            </a:pPr>
            <a:r>
              <a:rPr b="0" i="0" lang="en-US" sz="3600" u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rPr>
              <a:t>Τι θα καταμετρηθεί;</a:t>
            </a:r>
            <a:endParaRPr/>
          </a:p>
        </p:txBody>
      </p:sp>
      <p:sp>
        <p:nvSpPr>
          <p:cNvPr id="96" name="Google Shape;96;p8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342900" lvl="0" marL="3429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1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Πρόσωπα ιδιαίτερης σημασίας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πρωταγωνιστές και εναλλακτικές απόψεις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1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Λέξεις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συχνότητα εμφάνισης λέξεων και φράσεων (π.χ. ‘χούλγικαν’ ή ‘μη καπνιστής’). Μπορεί να χρησιμοποιηθεί λογισμικό Η/Υ για την ανάλυση 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1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Θέματα και θεματικά μοτίβα</a:t>
            </a:r>
            <a:endParaRPr/>
          </a:p>
          <a:p>
            <a:pPr indent="-342900" lvl="0" marL="34290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b="0" i="1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Προδιαθέσεις</a:t>
            </a:r>
            <a:r>
              <a:rPr b="0" i="0" lang="en-US" sz="2800" u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: αξίες, μεροληψία και ιδεολογία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71a0420180_1_19"/>
          <p:cNvSpPr txBox="1"/>
          <p:nvPr>
            <p:ph type="title"/>
          </p:nvPr>
        </p:nvSpPr>
        <p:spPr>
          <a:xfrm>
            <a:off x="457200" y="236849"/>
            <a:ext cx="8229600" cy="9870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g71a0420180_1_19"/>
          <p:cNvSpPr txBox="1"/>
          <p:nvPr>
            <p:ph idx="1" type="body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56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04" name="Google Shape;104;g71a0420180_1_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2_Default Design">
  <a:themeElements>
    <a:clrScheme name="">
      <a:dk1>
        <a:srgbClr val="0033CC"/>
      </a:dk1>
      <a:lt1>
        <a:srgbClr val="3399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ADCAFF"/>
      </a:accent3>
      <a:accent4>
        <a:srgbClr val="002AAE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5_Default Design">
  <a:themeElements>
    <a:clrScheme name="">
      <a:dk1>
        <a:srgbClr val="0033CC"/>
      </a:dk1>
      <a:lt1>
        <a:srgbClr val="3399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ADCAFF"/>
      </a:accent3>
      <a:accent4>
        <a:srgbClr val="002AAE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3_Default Design">
  <a:themeElements>
    <a:clrScheme name="">
      <a:dk1>
        <a:srgbClr val="0033CC"/>
      </a:dk1>
      <a:lt1>
        <a:srgbClr val="3399FF"/>
      </a:lt1>
      <a:dk2>
        <a:srgbClr val="FFFFFF"/>
      </a:dk2>
      <a:lt2>
        <a:srgbClr val="808080"/>
      </a:lt2>
      <a:accent1>
        <a:srgbClr val="00CC99"/>
      </a:accent1>
      <a:accent2>
        <a:srgbClr val="3333CC"/>
      </a:accent2>
      <a:accent3>
        <a:srgbClr val="ADCAFF"/>
      </a:accent3>
      <a:accent4>
        <a:srgbClr val="002AAE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2004-05-24T13:26:03Z</dcterms:created>
  <dc:creator>Kate Hilton</dc:creator>
</cp:coreProperties>
</file>