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6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359" r:id="rId9"/>
    <p:sldId id="360" r:id="rId10"/>
    <p:sldId id="361" r:id="rId11"/>
    <p:sldId id="362" r:id="rId12"/>
    <p:sldId id="367" r:id="rId13"/>
    <p:sldId id="363" r:id="rId14"/>
    <p:sldId id="36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97"/>
    <p:restoredTop sz="94599"/>
  </p:normalViewPr>
  <p:slideViewPr>
    <p:cSldViewPr snapToGrid="0" snapToObjects="1">
      <p:cViewPr varScale="1">
        <p:scale>
          <a:sx n="123" d="100"/>
          <a:sy n="123" d="100"/>
        </p:scale>
        <p:origin x="132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BF7420-B7CF-FE44-8A6F-B1D6B3E48737}" type="datetimeFigureOut">
              <a:rPr lang="en-US" smtClean="0"/>
              <a:t>3/28/25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092155-E447-014E-A176-7921E4DAF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311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063DF353-C6F8-5549-A4BD-B661C2A4D36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C7AFF5A-DD2A-1447-BA17-97D205F800A5}" type="slidenum">
              <a:rPr lang="el-GR" altLang="el-GR"/>
              <a:pPr eaLnBrk="1" hangingPunct="1"/>
              <a:t>8</a:t>
            </a:fld>
            <a:endParaRPr lang="el-GR" altLang="el-GR"/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56C21DFE-0DCB-7648-A3AA-EF82F306823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2B5D3F46-A753-E54D-A1C7-1562BE5732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5104276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B4C31510-9A4A-2E4B-8A58-307E7892303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A98F5C6-007E-824F-85D4-8C84CDB51C88}" type="slidenum">
              <a:rPr lang="el-GR" altLang="el-GR"/>
              <a:pPr eaLnBrk="1" hangingPunct="1"/>
              <a:t>9</a:t>
            </a:fld>
            <a:endParaRPr lang="el-GR" altLang="el-GR"/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1EBA3269-6701-394C-8837-04C9DAD03DD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81E21A8C-9E90-7A4D-A502-A6ED001B6B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4966160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>
            <a:extLst>
              <a:ext uri="{FF2B5EF4-FFF2-40B4-BE49-F238E27FC236}">
                <a16:creationId xmlns:a16="http://schemas.microsoft.com/office/drawing/2014/main" id="{D30F1A03-3296-D748-8F19-63B043FC19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43E7D74-EEEB-E546-9650-5C9C91CBCC22}" type="slidenum">
              <a:rPr lang="el-GR" altLang="el-GR"/>
              <a:pPr eaLnBrk="1" hangingPunct="1"/>
              <a:t>10</a:t>
            </a:fld>
            <a:endParaRPr lang="el-GR" altLang="el-GR"/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3DED767A-E8BE-B14D-8722-F8D6457A9B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C80A2E7A-8335-C54D-96EB-2F651DFC47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1544431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>
            <a:extLst>
              <a:ext uri="{FF2B5EF4-FFF2-40B4-BE49-F238E27FC236}">
                <a16:creationId xmlns:a16="http://schemas.microsoft.com/office/drawing/2014/main" id="{02B383AB-B509-DB49-BA27-B35B2E5B077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1CAA817-4601-F348-A19E-A94CB166D7BB}" type="slidenum">
              <a:rPr lang="el-GR" altLang="el-GR"/>
              <a:pPr eaLnBrk="1" hangingPunct="1"/>
              <a:t>11</a:t>
            </a:fld>
            <a:endParaRPr lang="el-GR" altLang="el-GR"/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B97A156A-6073-234A-AFE9-D291B0DC2D2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20EE73F3-BABF-0643-B918-424817328A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9398715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>
            <a:extLst>
              <a:ext uri="{FF2B5EF4-FFF2-40B4-BE49-F238E27FC236}">
                <a16:creationId xmlns:a16="http://schemas.microsoft.com/office/drawing/2014/main" id="{1A488B86-DA5C-554B-ABA8-98C4DF1053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068AC31-5BBB-124E-B1FA-E56FC428807C}" type="slidenum">
              <a:rPr lang="el-GR" altLang="el-GR"/>
              <a:pPr eaLnBrk="1" hangingPunct="1"/>
              <a:t>12</a:t>
            </a:fld>
            <a:endParaRPr lang="el-GR" altLang="el-GR"/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B3C08F43-6702-5940-8CC1-8C1937A4F1E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2568243E-F2F7-CE46-ACAA-0B8ABE1C39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4164757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>
            <a:extLst>
              <a:ext uri="{FF2B5EF4-FFF2-40B4-BE49-F238E27FC236}">
                <a16:creationId xmlns:a16="http://schemas.microsoft.com/office/drawing/2014/main" id="{B7313A35-20A4-7E48-BE29-CEA0183AB57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4E8876F-D0B1-7642-847D-DE01509A35D7}" type="slidenum">
              <a:rPr lang="el-GR" altLang="el-GR"/>
              <a:pPr eaLnBrk="1" hangingPunct="1"/>
              <a:t>13</a:t>
            </a:fld>
            <a:endParaRPr lang="el-GR" altLang="el-GR"/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8CA81537-744D-4D44-A514-4EE5BAA4379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F88E721F-4B11-9648-8F10-D6377E3E5C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3681508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>
            <a:extLst>
              <a:ext uri="{FF2B5EF4-FFF2-40B4-BE49-F238E27FC236}">
                <a16:creationId xmlns:a16="http://schemas.microsoft.com/office/drawing/2014/main" id="{88E4CB5D-0F11-F448-B438-B0F8E4E4CE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E49EF5E-DDEF-7442-9330-8DE80C34E001}" type="slidenum">
              <a:rPr lang="el-GR" altLang="el-GR"/>
              <a:pPr eaLnBrk="1" hangingPunct="1"/>
              <a:t>14</a:t>
            </a:fld>
            <a:endParaRPr lang="el-GR" altLang="el-GR"/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D4505AB1-C4C5-C74D-B985-A7B5DEF4C25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8" name="Rectangle 3">
            <a:extLst>
              <a:ext uri="{FF2B5EF4-FFF2-40B4-BE49-F238E27FC236}">
                <a16:creationId xmlns:a16="http://schemas.microsoft.com/office/drawing/2014/main" id="{2B1CD847-7F03-3043-8D6B-AB343AE62A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9487013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C0B4-EBFB-AC44-992A-63D218E943EA}" type="datetimeFigureOut">
              <a:rPr lang="en-US" smtClean="0"/>
              <a:t>3/28/25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42C32-460C-6945-AA95-6B8890A88A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5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C0B4-EBFB-AC44-992A-63D218E943EA}" type="datetimeFigureOut">
              <a:rPr lang="en-US" smtClean="0"/>
              <a:t>3/28/25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42C32-460C-6945-AA95-6B8890A88A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147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C0B4-EBFB-AC44-992A-63D218E943EA}" type="datetimeFigureOut">
              <a:rPr lang="en-US" smtClean="0"/>
              <a:t>3/28/25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42C32-460C-6945-AA95-6B8890A88A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693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C0B4-EBFB-AC44-992A-63D218E943EA}" type="datetimeFigureOut">
              <a:rPr lang="en-US" smtClean="0"/>
              <a:t>3/28/25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42C32-460C-6945-AA95-6B8890A88A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955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C0B4-EBFB-AC44-992A-63D218E943EA}" type="datetimeFigureOut">
              <a:rPr lang="en-US" smtClean="0"/>
              <a:t>3/28/25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42C32-460C-6945-AA95-6B8890A88A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982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C0B4-EBFB-AC44-992A-63D218E943EA}" type="datetimeFigureOut">
              <a:rPr lang="en-US" smtClean="0"/>
              <a:t>3/28/25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42C32-460C-6945-AA95-6B8890A88A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937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C0B4-EBFB-AC44-992A-63D218E943EA}" type="datetimeFigureOut">
              <a:rPr lang="en-US" smtClean="0"/>
              <a:t>3/28/25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42C32-460C-6945-AA95-6B8890A88A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716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C0B4-EBFB-AC44-992A-63D218E943EA}" type="datetimeFigureOut">
              <a:rPr lang="en-US" smtClean="0"/>
              <a:t>3/28/25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42C32-460C-6945-AA95-6B8890A88A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482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C0B4-EBFB-AC44-992A-63D218E943EA}" type="datetimeFigureOut">
              <a:rPr lang="en-US" smtClean="0"/>
              <a:t>3/28/25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42C32-460C-6945-AA95-6B8890A88A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C0B4-EBFB-AC44-992A-63D218E943EA}" type="datetimeFigureOut">
              <a:rPr lang="en-US" smtClean="0"/>
              <a:t>3/28/25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42C32-460C-6945-AA95-6B8890A88A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668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C0B4-EBFB-AC44-992A-63D218E943EA}" type="datetimeFigureOut">
              <a:rPr lang="en-US" smtClean="0"/>
              <a:t>3/28/25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42C32-460C-6945-AA95-6B8890A88A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26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FEC0B4-EBFB-AC44-992A-63D218E943EA}" type="datetimeFigureOut">
              <a:rPr lang="en-US" smtClean="0"/>
              <a:t>3/28/25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42C32-460C-6945-AA95-6B8890A88A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778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786316" y="4643441"/>
            <a:ext cx="3794125" cy="1590675"/>
          </a:xfr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r" eaLnBrk="1" hangingPunct="1"/>
            <a:r>
              <a:rPr lang="el-GR" altLang="en-US" sz="1600" dirty="0" err="1">
                <a:solidFill>
                  <a:srgbClr val="C00000"/>
                </a:solidFill>
              </a:rPr>
              <a:t>Κατσίλλης</a:t>
            </a:r>
            <a:r>
              <a:rPr lang="el-GR" altLang="en-US" sz="1600" dirty="0">
                <a:solidFill>
                  <a:srgbClr val="C00000"/>
                </a:solidFill>
              </a:rPr>
              <a:t> , Ι. Μ. (2007). </a:t>
            </a:r>
            <a:r>
              <a:rPr lang="el-GR" altLang="en-US" sz="1600" i="1" dirty="0">
                <a:solidFill>
                  <a:srgbClr val="C00000"/>
                </a:solidFill>
              </a:rPr>
              <a:t>Επαγωγική Στατιστική εφαρμοσμένη στις Κοινωνικές επιστήμες και την εκπαίδευση με έμφαση στην ανάλυση με υπολογιστές. </a:t>
            </a:r>
            <a:r>
              <a:rPr lang="el-GR" altLang="en-US" sz="1600" dirty="0">
                <a:solidFill>
                  <a:srgbClr val="C00000"/>
                </a:solidFill>
              </a:rPr>
              <a:t>Αθήνα: </a:t>
            </a:r>
            <a:r>
              <a:rPr lang="el-GR" altLang="en-US" sz="1600" i="1" dirty="0">
                <a:solidFill>
                  <a:srgbClr val="C00000"/>
                </a:solidFill>
              </a:rPr>
              <a:t> </a:t>
            </a:r>
            <a:r>
              <a:rPr lang="el-GR" altLang="en-US" sz="1600" dirty="0" err="1">
                <a:solidFill>
                  <a:srgbClr val="C00000"/>
                </a:solidFill>
              </a:rPr>
              <a:t>τυπωθήτω</a:t>
            </a:r>
            <a:r>
              <a:rPr lang="el-GR" altLang="en-US" sz="1600" dirty="0">
                <a:solidFill>
                  <a:srgbClr val="C00000"/>
                </a:solidFill>
              </a:rPr>
              <a:t>-Γιώργος </a:t>
            </a:r>
            <a:r>
              <a:rPr lang="el-GR" altLang="en-US" sz="1600" dirty="0" err="1">
                <a:solidFill>
                  <a:srgbClr val="C00000"/>
                </a:solidFill>
              </a:rPr>
              <a:t>Δαρδανός</a:t>
            </a:r>
            <a:r>
              <a:rPr lang="el-GR" altLang="en-US" sz="1600" dirty="0">
                <a:solidFill>
                  <a:srgbClr val="C00000"/>
                </a:solidFill>
              </a:rPr>
              <a:t>.</a:t>
            </a:r>
            <a:endParaRPr lang="el-GR" altLang="en-US" b="0" dirty="0">
              <a:solidFill>
                <a:srgbClr val="C00000"/>
              </a:solidFill>
            </a:endParaRPr>
          </a:p>
        </p:txBody>
      </p:sp>
      <p:sp>
        <p:nvSpPr>
          <p:cNvPr id="3" name="2 - Θέση κειμένου"/>
          <p:cNvSpPr>
            <a:spLocks noGrp="1"/>
          </p:cNvSpPr>
          <p:nvPr>
            <p:ph idx="1"/>
          </p:nvPr>
        </p:nvSpPr>
        <p:spPr>
          <a:xfrm>
            <a:off x="142875" y="1000126"/>
            <a:ext cx="4357688" cy="521493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>
              <a:buFontTx/>
              <a:buNone/>
              <a:defRPr/>
            </a:pPr>
            <a:r>
              <a:rPr lang="el-GR" sz="2800" b="1" dirty="0">
                <a:solidFill>
                  <a:srgbClr val="FF0000"/>
                </a:solidFill>
              </a:rPr>
              <a:t>Στατιστική</a:t>
            </a:r>
            <a:r>
              <a:rPr lang="el-GR" sz="2800" dirty="0"/>
              <a:t> είναι ένα σύνολο μεθόδων που χρησιμοποιούνται γα να συλλέγουμε, αναλύουμε, παρουσιάζουμε και ερμηνεύουμε δεδομένα και να λαμβάνουμε αποφάσεις.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000627" y="928688"/>
            <a:ext cx="3500439" cy="3643312"/>
          </a:xfr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l-GR" altLang="en-US" sz="2000" dirty="0">
                <a:solidFill>
                  <a:srgbClr val="000000"/>
                </a:solidFill>
              </a:rPr>
              <a:t>«Στατιστική γνωρίζει όποιος:</a:t>
            </a:r>
            <a:br>
              <a:rPr lang="el-GR" altLang="en-US" sz="2000" dirty="0">
                <a:solidFill>
                  <a:srgbClr val="000000"/>
                </a:solidFill>
              </a:rPr>
            </a:br>
            <a:endParaRPr lang="el-GR" altLang="en-US" sz="2000" dirty="0">
              <a:solidFill>
                <a:srgbClr val="000000"/>
              </a:solidFill>
            </a:endParaRPr>
          </a:p>
          <a:p>
            <a:r>
              <a:rPr lang="el-GR" altLang="en-US" sz="2000" dirty="0">
                <a:solidFill>
                  <a:srgbClr val="000000"/>
                </a:solidFill>
              </a:rPr>
              <a:t>(α) μπορεί να επιλέξει το κατάλληλο στατιστικό για να απαντήσει ένα συγκεκριμένο ερευνητικό ερώτημα, </a:t>
            </a:r>
            <a:br>
              <a:rPr lang="el-GR" altLang="en-US" sz="2000" dirty="0">
                <a:solidFill>
                  <a:srgbClr val="000000"/>
                </a:solidFill>
              </a:rPr>
            </a:br>
            <a:endParaRPr lang="el-GR" altLang="en-US" sz="2000" dirty="0">
              <a:solidFill>
                <a:srgbClr val="000000"/>
              </a:solidFill>
            </a:endParaRPr>
          </a:p>
          <a:p>
            <a:r>
              <a:rPr lang="el-GR" altLang="en-US" sz="2000" dirty="0">
                <a:solidFill>
                  <a:srgbClr val="000000"/>
                </a:solidFill>
              </a:rPr>
              <a:t>(β) μπορεί να υπολογίσει το στατιστικό αυτό και </a:t>
            </a:r>
          </a:p>
          <a:p>
            <a:r>
              <a:rPr lang="el-GR" altLang="en-US" sz="2000" dirty="0">
                <a:solidFill>
                  <a:srgbClr val="000000"/>
                </a:solidFill>
              </a:rPr>
              <a:t>(γ) μπορεί να το ερμηνεύσει σωστά.» </a:t>
            </a:r>
            <a:br>
              <a:rPr lang="el-GR" altLang="en-US" dirty="0">
                <a:solidFill>
                  <a:srgbClr val="000000"/>
                </a:solidFill>
              </a:rPr>
            </a:br>
            <a:br>
              <a:rPr lang="el-GR" altLang="en-US" sz="1000" dirty="0">
                <a:solidFill>
                  <a:srgbClr val="000000"/>
                </a:solidFill>
              </a:rPr>
            </a:br>
            <a:endParaRPr lang="el-GR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9988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>
            <a:extLst>
              <a:ext uri="{FF2B5EF4-FFF2-40B4-BE49-F238E27FC236}">
                <a16:creationId xmlns:a16="http://schemas.microsoft.com/office/drawing/2014/main" id="{7E67C1FA-7685-7247-B2CE-391E8AACD3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2819400"/>
            <a:ext cx="2438400" cy="2743200"/>
          </a:xfrm>
          <a:prstGeom prst="can">
            <a:avLst>
              <a:gd name="adj" fmla="val 16995"/>
            </a:avLst>
          </a:prstGeom>
          <a:solidFill>
            <a:srgbClr val="9999FF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1267" name="AutoShape 3">
            <a:extLst>
              <a:ext uri="{FF2B5EF4-FFF2-40B4-BE49-F238E27FC236}">
                <a16:creationId xmlns:a16="http://schemas.microsoft.com/office/drawing/2014/main" id="{13AC4222-E34A-9846-B1FC-FB032EC254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09800"/>
            <a:ext cx="4572000" cy="3810000"/>
          </a:xfrm>
          <a:prstGeom prst="rightArrowCallout">
            <a:avLst>
              <a:gd name="adj1" fmla="val 12000"/>
              <a:gd name="adj2" fmla="val 17000"/>
              <a:gd name="adj3" fmla="val 20000"/>
              <a:gd name="adj4" fmla="val 66667"/>
            </a:avLst>
          </a:prstGeom>
          <a:solidFill>
            <a:srgbClr val="FFFF99"/>
          </a:solidFill>
          <a:ln w="9525">
            <a:solidFill>
              <a:srgbClr val="33CCCC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l-GR" altLang="el-GR" b="1">
              <a:solidFill>
                <a:schemeClr val="accent2"/>
              </a:solidFill>
              <a:latin typeface="Verdana" panose="020B0604030504040204" pitchFamily="34" charset="0"/>
            </a:endParaRPr>
          </a:p>
        </p:txBody>
      </p:sp>
      <p:sp>
        <p:nvSpPr>
          <p:cNvPr id="11288" name="Text Box 24">
            <a:hlinkClick r:id="rId3" action="ppaction://hlinksldjump"/>
            <a:extLst>
              <a:ext uri="{FF2B5EF4-FFF2-40B4-BE49-F238E27FC236}">
                <a16:creationId xmlns:a16="http://schemas.microsoft.com/office/drawing/2014/main" id="{1BF905F0-475F-A14E-A43C-0242216092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28600"/>
            <a:ext cx="6172200" cy="434975"/>
          </a:xfrm>
          <a:prstGeom prst="rect">
            <a:avLst/>
          </a:prstGeom>
          <a:solidFill>
            <a:srgbClr val="990000"/>
          </a:solidFill>
          <a:ln w="38100" cmpd="dbl">
            <a:solidFill>
              <a:srgbClr val="99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l-GR" altLang="el-GR" sz="2000" b="1">
                <a:solidFill>
                  <a:srgbClr val="FFFF99"/>
                </a:solidFill>
                <a:latin typeface="Verdana" panose="020B0604030504040204" pitchFamily="34" charset="0"/>
              </a:rPr>
              <a:t>ΜΕΘΟΔΟΙ  ΤΥΧΑΙΑΣ  ΔΕΙΓΜΑΤΟΛΗΨΙΑΣ</a:t>
            </a:r>
          </a:p>
        </p:txBody>
      </p:sp>
      <p:sp>
        <p:nvSpPr>
          <p:cNvPr id="11289" name="Rectangle 25">
            <a:extLst>
              <a:ext uri="{FF2B5EF4-FFF2-40B4-BE49-F238E27FC236}">
                <a16:creationId xmlns:a16="http://schemas.microsoft.com/office/drawing/2014/main" id="{C1AC6831-2073-AD4D-A559-2FD6515B3A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1371600"/>
            <a:ext cx="6553200" cy="76200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1290" name="Rectangle 26">
            <a:extLst>
              <a:ext uri="{FF2B5EF4-FFF2-40B4-BE49-F238E27FC236}">
                <a16:creationId xmlns:a16="http://schemas.microsoft.com/office/drawing/2014/main" id="{939F5E9B-BD7F-F44D-916F-24C34B123D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76200"/>
            <a:ext cx="6629400" cy="76200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1291" name="Rectangle 27">
            <a:extLst>
              <a:ext uri="{FF2B5EF4-FFF2-40B4-BE49-F238E27FC236}">
                <a16:creationId xmlns:a16="http://schemas.microsoft.com/office/drawing/2014/main" id="{3B5C69C4-565B-FD47-AC0C-2A2BCE0903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76200"/>
            <a:ext cx="76200" cy="1371600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1292" name="Rectangle 28">
            <a:extLst>
              <a:ext uri="{FF2B5EF4-FFF2-40B4-BE49-F238E27FC236}">
                <a16:creationId xmlns:a16="http://schemas.microsoft.com/office/drawing/2014/main" id="{E5FDCC0D-B2C7-0349-8B3E-01C76D8ADB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8600" y="76200"/>
            <a:ext cx="76200" cy="1371600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1293" name="Text Box 29">
            <a:extLst>
              <a:ext uri="{FF2B5EF4-FFF2-40B4-BE49-F238E27FC236}">
                <a16:creationId xmlns:a16="http://schemas.microsoft.com/office/drawing/2014/main" id="{9E66C633-75F4-0B47-8390-43631B2216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762000"/>
            <a:ext cx="6172200" cy="369332"/>
          </a:xfrm>
          <a:prstGeom prst="rect">
            <a:avLst/>
          </a:prstGeom>
          <a:solidFill>
            <a:srgbClr val="FFFF99"/>
          </a:solidFill>
          <a:ln w="38100" cmpd="dbl">
            <a:solidFill>
              <a:srgbClr val="FFFF99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l-GR" altLang="el-GR" b="1" dirty="0">
                <a:solidFill>
                  <a:srgbClr val="990000"/>
                </a:solidFill>
                <a:latin typeface="Verdana" panose="020B0604030504040204" pitchFamily="34" charset="0"/>
              </a:rPr>
              <a:t>Δειγματοληψία κατά συστάδες (ομάδες)</a:t>
            </a:r>
            <a:endParaRPr lang="el-GR" altLang="el-GR" sz="2000" b="1" dirty="0">
              <a:solidFill>
                <a:srgbClr val="990000"/>
              </a:solidFill>
              <a:latin typeface="Verdana" panose="020B0604030504040204" pitchFamily="34" charset="0"/>
            </a:endParaRPr>
          </a:p>
        </p:txBody>
      </p:sp>
      <p:grpSp>
        <p:nvGrpSpPr>
          <p:cNvPr id="2" name="Group 62">
            <a:extLst>
              <a:ext uri="{FF2B5EF4-FFF2-40B4-BE49-F238E27FC236}">
                <a16:creationId xmlns:a16="http://schemas.microsoft.com/office/drawing/2014/main" id="{A54C4BA5-4FD8-E046-B0DC-A73FA671991A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2438400"/>
            <a:ext cx="762000" cy="685800"/>
            <a:chOff x="576" y="1440"/>
            <a:chExt cx="480" cy="432"/>
          </a:xfrm>
        </p:grpSpPr>
        <p:sp>
          <p:nvSpPr>
            <p:cNvPr id="13387" name="Oval 61">
              <a:extLst>
                <a:ext uri="{FF2B5EF4-FFF2-40B4-BE49-F238E27FC236}">
                  <a16:creationId xmlns:a16="http://schemas.microsoft.com/office/drawing/2014/main" id="{363ACFFF-4094-1641-A492-B688E59CCA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1440"/>
              <a:ext cx="480" cy="43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grpSp>
          <p:nvGrpSpPr>
            <p:cNvPr id="13388" name="Group 51">
              <a:extLst>
                <a:ext uri="{FF2B5EF4-FFF2-40B4-BE49-F238E27FC236}">
                  <a16:creationId xmlns:a16="http://schemas.microsoft.com/office/drawing/2014/main" id="{BCB908FF-113B-AB4B-AA86-E7441FA65CD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24" y="1488"/>
              <a:ext cx="432" cy="288"/>
              <a:chOff x="432" y="1488"/>
              <a:chExt cx="432" cy="288"/>
            </a:xfrm>
          </p:grpSpPr>
          <p:sp>
            <p:nvSpPr>
              <p:cNvPr id="13389" name="Text Box 4">
                <a:extLst>
                  <a:ext uri="{FF2B5EF4-FFF2-40B4-BE49-F238E27FC236}">
                    <a16:creationId xmlns:a16="http://schemas.microsoft.com/office/drawing/2014/main" id="{A7207BFA-9DE2-F04A-A227-8C77EDB84A0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2" y="1488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Α</a:t>
                </a:r>
              </a:p>
            </p:txBody>
          </p:sp>
          <p:sp>
            <p:nvSpPr>
              <p:cNvPr id="13390" name="Text Box 6">
                <a:extLst>
                  <a:ext uri="{FF2B5EF4-FFF2-40B4-BE49-F238E27FC236}">
                    <a16:creationId xmlns:a16="http://schemas.microsoft.com/office/drawing/2014/main" id="{CB41C628-994F-8A4E-80C8-18ED919CC6E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4" y="1488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Β</a:t>
                </a:r>
              </a:p>
            </p:txBody>
          </p:sp>
        </p:grpSp>
      </p:grpSp>
      <p:grpSp>
        <p:nvGrpSpPr>
          <p:cNvPr id="4" name="Group 72">
            <a:extLst>
              <a:ext uri="{FF2B5EF4-FFF2-40B4-BE49-F238E27FC236}">
                <a16:creationId xmlns:a16="http://schemas.microsoft.com/office/drawing/2014/main" id="{68D28649-6E56-034C-94F2-6DFB9E72979A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2438400"/>
            <a:ext cx="762000" cy="685800"/>
            <a:chOff x="1248" y="1488"/>
            <a:chExt cx="480" cy="432"/>
          </a:xfrm>
        </p:grpSpPr>
        <p:sp>
          <p:nvSpPr>
            <p:cNvPr id="13383" name="Oval 63">
              <a:extLst>
                <a:ext uri="{FF2B5EF4-FFF2-40B4-BE49-F238E27FC236}">
                  <a16:creationId xmlns:a16="http://schemas.microsoft.com/office/drawing/2014/main" id="{FD9C3BA3-0CE7-9D4A-87BC-0EC9FF74B4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1488"/>
              <a:ext cx="480" cy="43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grpSp>
          <p:nvGrpSpPr>
            <p:cNvPr id="13384" name="Group 52">
              <a:extLst>
                <a:ext uri="{FF2B5EF4-FFF2-40B4-BE49-F238E27FC236}">
                  <a16:creationId xmlns:a16="http://schemas.microsoft.com/office/drawing/2014/main" id="{AA23A97E-C730-2B4F-BCB5-689B9CDBE20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48" y="1536"/>
              <a:ext cx="480" cy="288"/>
              <a:chOff x="1056" y="1488"/>
              <a:chExt cx="480" cy="288"/>
            </a:xfrm>
          </p:grpSpPr>
          <p:sp>
            <p:nvSpPr>
              <p:cNvPr id="13385" name="Text Box 5">
                <a:extLst>
                  <a:ext uri="{FF2B5EF4-FFF2-40B4-BE49-F238E27FC236}">
                    <a16:creationId xmlns:a16="http://schemas.microsoft.com/office/drawing/2014/main" id="{99837E44-B21C-8642-BFCB-DA254066F3A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56" y="1488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Γ</a:t>
                </a:r>
              </a:p>
            </p:txBody>
          </p:sp>
          <p:sp>
            <p:nvSpPr>
              <p:cNvPr id="13386" name="Text Box 8">
                <a:extLst>
                  <a:ext uri="{FF2B5EF4-FFF2-40B4-BE49-F238E27FC236}">
                    <a16:creationId xmlns:a16="http://schemas.microsoft.com/office/drawing/2014/main" id="{9BDFA829-F4BF-F343-93E6-87B99CBDA44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96" y="1488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Δ</a:t>
                </a:r>
              </a:p>
            </p:txBody>
          </p:sp>
        </p:grpSp>
      </p:grpSp>
      <p:grpSp>
        <p:nvGrpSpPr>
          <p:cNvPr id="6" name="Group 73">
            <a:extLst>
              <a:ext uri="{FF2B5EF4-FFF2-40B4-BE49-F238E27FC236}">
                <a16:creationId xmlns:a16="http://schemas.microsoft.com/office/drawing/2014/main" id="{8AD08D19-291D-1D41-87E4-E0A555BA94B1}"/>
              </a:ext>
            </a:extLst>
          </p:cNvPr>
          <p:cNvGrpSpPr>
            <a:grpSpLocks/>
          </p:cNvGrpSpPr>
          <p:nvPr/>
        </p:nvGrpSpPr>
        <p:grpSpPr bwMode="auto">
          <a:xfrm>
            <a:off x="762000" y="3200400"/>
            <a:ext cx="762000" cy="685800"/>
            <a:chOff x="480" y="2016"/>
            <a:chExt cx="480" cy="432"/>
          </a:xfrm>
        </p:grpSpPr>
        <p:sp>
          <p:nvSpPr>
            <p:cNvPr id="13379" name="Oval 64">
              <a:extLst>
                <a:ext uri="{FF2B5EF4-FFF2-40B4-BE49-F238E27FC236}">
                  <a16:creationId xmlns:a16="http://schemas.microsoft.com/office/drawing/2014/main" id="{AE88C243-9EA7-1B4F-A17C-C9BD1DAC44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2016"/>
              <a:ext cx="480" cy="43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grpSp>
          <p:nvGrpSpPr>
            <p:cNvPr id="13380" name="Group 60">
              <a:extLst>
                <a:ext uri="{FF2B5EF4-FFF2-40B4-BE49-F238E27FC236}">
                  <a16:creationId xmlns:a16="http://schemas.microsoft.com/office/drawing/2014/main" id="{BD2A0AEE-48C2-C640-9A86-21591094B81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0" y="2112"/>
              <a:ext cx="432" cy="288"/>
              <a:chOff x="288" y="2160"/>
              <a:chExt cx="432" cy="288"/>
            </a:xfrm>
          </p:grpSpPr>
          <p:sp>
            <p:nvSpPr>
              <p:cNvPr id="13381" name="Text Box 9">
                <a:extLst>
                  <a:ext uri="{FF2B5EF4-FFF2-40B4-BE49-F238E27FC236}">
                    <a16:creationId xmlns:a16="http://schemas.microsoft.com/office/drawing/2014/main" id="{4B133877-223E-6D4B-9928-C337329D77B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0" y="2160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Θ</a:t>
                </a:r>
              </a:p>
            </p:txBody>
          </p:sp>
          <p:sp>
            <p:nvSpPr>
              <p:cNvPr id="13382" name="Text Box 14">
                <a:extLst>
                  <a:ext uri="{FF2B5EF4-FFF2-40B4-BE49-F238E27FC236}">
                    <a16:creationId xmlns:a16="http://schemas.microsoft.com/office/drawing/2014/main" id="{4FE16B5B-4866-6645-84E9-E985A569D9E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8" y="2160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Μ</a:t>
                </a:r>
              </a:p>
            </p:txBody>
          </p:sp>
        </p:grpSp>
      </p:grpSp>
      <p:grpSp>
        <p:nvGrpSpPr>
          <p:cNvPr id="8" name="Group 74">
            <a:extLst>
              <a:ext uri="{FF2B5EF4-FFF2-40B4-BE49-F238E27FC236}">
                <a16:creationId xmlns:a16="http://schemas.microsoft.com/office/drawing/2014/main" id="{5D6CC140-436F-D746-9552-C88BFDE2E829}"/>
              </a:ext>
            </a:extLst>
          </p:cNvPr>
          <p:cNvGrpSpPr>
            <a:grpSpLocks/>
          </p:cNvGrpSpPr>
          <p:nvPr/>
        </p:nvGrpSpPr>
        <p:grpSpPr bwMode="auto">
          <a:xfrm>
            <a:off x="2514600" y="2895600"/>
            <a:ext cx="762000" cy="685800"/>
            <a:chOff x="1584" y="1824"/>
            <a:chExt cx="480" cy="432"/>
          </a:xfrm>
        </p:grpSpPr>
        <p:sp>
          <p:nvSpPr>
            <p:cNvPr id="13375" name="Oval 65">
              <a:extLst>
                <a:ext uri="{FF2B5EF4-FFF2-40B4-BE49-F238E27FC236}">
                  <a16:creationId xmlns:a16="http://schemas.microsoft.com/office/drawing/2014/main" id="{5F678F54-907D-9B43-B900-B5E12F911C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1824"/>
              <a:ext cx="480" cy="43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grpSp>
          <p:nvGrpSpPr>
            <p:cNvPr id="13376" name="Group 53">
              <a:extLst>
                <a:ext uri="{FF2B5EF4-FFF2-40B4-BE49-F238E27FC236}">
                  <a16:creationId xmlns:a16="http://schemas.microsoft.com/office/drawing/2014/main" id="{91A27A09-BA0A-3A44-8776-35731E6BF7C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32" y="1920"/>
              <a:ext cx="432" cy="288"/>
              <a:chOff x="1104" y="2160"/>
              <a:chExt cx="432" cy="288"/>
            </a:xfrm>
          </p:grpSpPr>
          <p:sp>
            <p:nvSpPr>
              <p:cNvPr id="13377" name="Text Box 11">
                <a:extLst>
                  <a:ext uri="{FF2B5EF4-FFF2-40B4-BE49-F238E27FC236}">
                    <a16:creationId xmlns:a16="http://schemas.microsoft.com/office/drawing/2014/main" id="{DBC5F4FC-1C44-1048-9F54-6961E5FBC17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04" y="2160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Ι</a:t>
                </a:r>
              </a:p>
            </p:txBody>
          </p:sp>
          <p:sp>
            <p:nvSpPr>
              <p:cNvPr id="13378" name="Text Box 12">
                <a:extLst>
                  <a:ext uri="{FF2B5EF4-FFF2-40B4-BE49-F238E27FC236}">
                    <a16:creationId xmlns:a16="http://schemas.microsoft.com/office/drawing/2014/main" id="{7BC657AB-A95B-FA48-A1AC-08D31762810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96" y="2160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Κ</a:t>
                </a:r>
              </a:p>
            </p:txBody>
          </p:sp>
        </p:grpSp>
      </p:grpSp>
      <p:grpSp>
        <p:nvGrpSpPr>
          <p:cNvPr id="10" name="Group 76">
            <a:extLst>
              <a:ext uri="{FF2B5EF4-FFF2-40B4-BE49-F238E27FC236}">
                <a16:creationId xmlns:a16="http://schemas.microsoft.com/office/drawing/2014/main" id="{E4067B76-4280-F843-AEF6-11D5B4F3ED0D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3505200"/>
            <a:ext cx="762000" cy="685800"/>
            <a:chOff x="1104" y="1968"/>
            <a:chExt cx="480" cy="432"/>
          </a:xfrm>
        </p:grpSpPr>
        <p:sp>
          <p:nvSpPr>
            <p:cNvPr id="13371" name="Oval 66">
              <a:extLst>
                <a:ext uri="{FF2B5EF4-FFF2-40B4-BE49-F238E27FC236}">
                  <a16:creationId xmlns:a16="http://schemas.microsoft.com/office/drawing/2014/main" id="{7D1C66CD-77B8-CE4E-AF5B-444402E113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1968"/>
              <a:ext cx="480" cy="43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grpSp>
          <p:nvGrpSpPr>
            <p:cNvPr id="13372" name="Group 56">
              <a:extLst>
                <a:ext uri="{FF2B5EF4-FFF2-40B4-BE49-F238E27FC236}">
                  <a16:creationId xmlns:a16="http://schemas.microsoft.com/office/drawing/2014/main" id="{C816B555-E469-CC4D-BE59-4C4851F9B8F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04" y="2016"/>
              <a:ext cx="432" cy="288"/>
              <a:chOff x="1488" y="2400"/>
              <a:chExt cx="432" cy="288"/>
            </a:xfrm>
          </p:grpSpPr>
          <p:sp>
            <p:nvSpPr>
              <p:cNvPr id="13373" name="Text Box 17">
                <a:extLst>
                  <a:ext uri="{FF2B5EF4-FFF2-40B4-BE49-F238E27FC236}">
                    <a16:creationId xmlns:a16="http://schemas.microsoft.com/office/drawing/2014/main" id="{D15A1CAE-1ADD-7D4E-9264-EBF8E2F4410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88" y="2400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Ο</a:t>
                </a:r>
              </a:p>
            </p:txBody>
          </p:sp>
          <p:sp>
            <p:nvSpPr>
              <p:cNvPr id="13374" name="Text Box 18">
                <a:extLst>
                  <a:ext uri="{FF2B5EF4-FFF2-40B4-BE49-F238E27FC236}">
                    <a16:creationId xmlns:a16="http://schemas.microsoft.com/office/drawing/2014/main" id="{E63DFD39-35FF-2A4C-AD8C-36C076DC5F2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80" y="2400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Π</a:t>
                </a:r>
              </a:p>
            </p:txBody>
          </p:sp>
        </p:grpSp>
      </p:grpSp>
      <p:grpSp>
        <p:nvGrpSpPr>
          <p:cNvPr id="12" name="Group 77">
            <a:extLst>
              <a:ext uri="{FF2B5EF4-FFF2-40B4-BE49-F238E27FC236}">
                <a16:creationId xmlns:a16="http://schemas.microsoft.com/office/drawing/2014/main" id="{8FD1BA94-38D3-704E-813E-46D314DFEACF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4648200"/>
            <a:ext cx="762000" cy="685800"/>
            <a:chOff x="1200" y="2592"/>
            <a:chExt cx="480" cy="432"/>
          </a:xfrm>
        </p:grpSpPr>
        <p:sp>
          <p:nvSpPr>
            <p:cNvPr id="13367" name="Oval 67">
              <a:extLst>
                <a:ext uri="{FF2B5EF4-FFF2-40B4-BE49-F238E27FC236}">
                  <a16:creationId xmlns:a16="http://schemas.microsoft.com/office/drawing/2014/main" id="{0BF56C34-B422-A24C-915F-7BA9B73C13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2592"/>
              <a:ext cx="480" cy="43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grpSp>
          <p:nvGrpSpPr>
            <p:cNvPr id="13368" name="Group 58">
              <a:extLst>
                <a:ext uri="{FF2B5EF4-FFF2-40B4-BE49-F238E27FC236}">
                  <a16:creationId xmlns:a16="http://schemas.microsoft.com/office/drawing/2014/main" id="{4B607E8E-C27C-5B45-8114-C4C65BE67CE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00" y="2688"/>
              <a:ext cx="432" cy="288"/>
              <a:chOff x="1536" y="2160"/>
              <a:chExt cx="432" cy="288"/>
            </a:xfrm>
          </p:grpSpPr>
          <p:sp>
            <p:nvSpPr>
              <p:cNvPr id="13369" name="Text Box 10">
                <a:extLst>
                  <a:ext uri="{FF2B5EF4-FFF2-40B4-BE49-F238E27FC236}">
                    <a16:creationId xmlns:a16="http://schemas.microsoft.com/office/drawing/2014/main" id="{F1F9E215-39D2-244E-A28C-2DA52EDE7BF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28" y="2160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Η</a:t>
                </a:r>
              </a:p>
            </p:txBody>
          </p:sp>
          <p:sp>
            <p:nvSpPr>
              <p:cNvPr id="13370" name="Text Box 13">
                <a:extLst>
                  <a:ext uri="{FF2B5EF4-FFF2-40B4-BE49-F238E27FC236}">
                    <a16:creationId xmlns:a16="http://schemas.microsoft.com/office/drawing/2014/main" id="{9319D322-BB5A-7E4B-998B-571BED657FA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36" y="2160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Λ</a:t>
                </a:r>
              </a:p>
            </p:txBody>
          </p:sp>
        </p:grpSp>
      </p:grpSp>
      <p:grpSp>
        <p:nvGrpSpPr>
          <p:cNvPr id="14" name="Group 78">
            <a:extLst>
              <a:ext uri="{FF2B5EF4-FFF2-40B4-BE49-F238E27FC236}">
                <a16:creationId xmlns:a16="http://schemas.microsoft.com/office/drawing/2014/main" id="{EB6E3A93-3C52-2F47-B408-74252F7A88FF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3962400"/>
            <a:ext cx="762000" cy="685800"/>
            <a:chOff x="480" y="2640"/>
            <a:chExt cx="480" cy="432"/>
          </a:xfrm>
        </p:grpSpPr>
        <p:sp>
          <p:nvSpPr>
            <p:cNvPr id="13363" name="Oval 68">
              <a:extLst>
                <a:ext uri="{FF2B5EF4-FFF2-40B4-BE49-F238E27FC236}">
                  <a16:creationId xmlns:a16="http://schemas.microsoft.com/office/drawing/2014/main" id="{C978B4AD-C4E7-9741-9F29-93EA789CDD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2640"/>
              <a:ext cx="480" cy="43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grpSp>
          <p:nvGrpSpPr>
            <p:cNvPr id="13364" name="Group 57">
              <a:extLst>
                <a:ext uri="{FF2B5EF4-FFF2-40B4-BE49-F238E27FC236}">
                  <a16:creationId xmlns:a16="http://schemas.microsoft.com/office/drawing/2014/main" id="{AA102DD7-264D-EA48-8837-8E733CBC0CB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0" y="2688"/>
              <a:ext cx="480" cy="288"/>
              <a:chOff x="720" y="2400"/>
              <a:chExt cx="480" cy="288"/>
            </a:xfrm>
          </p:grpSpPr>
          <p:sp>
            <p:nvSpPr>
              <p:cNvPr id="13365" name="Text Box 15">
                <a:extLst>
                  <a:ext uri="{FF2B5EF4-FFF2-40B4-BE49-F238E27FC236}">
                    <a16:creationId xmlns:a16="http://schemas.microsoft.com/office/drawing/2014/main" id="{A148FE4F-FF09-7941-AFDB-2ABBBAC4EA4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20" y="2400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Ν</a:t>
                </a:r>
              </a:p>
            </p:txBody>
          </p:sp>
          <p:sp>
            <p:nvSpPr>
              <p:cNvPr id="13366" name="Text Box 16">
                <a:extLst>
                  <a:ext uri="{FF2B5EF4-FFF2-40B4-BE49-F238E27FC236}">
                    <a16:creationId xmlns:a16="http://schemas.microsoft.com/office/drawing/2014/main" id="{7BF9EC9C-4E71-244B-96F1-9003CF740D5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60" y="2400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Ξ</a:t>
                </a:r>
              </a:p>
            </p:txBody>
          </p:sp>
        </p:grpSp>
      </p:grpSp>
      <p:grpSp>
        <p:nvGrpSpPr>
          <p:cNvPr id="16" name="Group 79">
            <a:extLst>
              <a:ext uri="{FF2B5EF4-FFF2-40B4-BE49-F238E27FC236}">
                <a16:creationId xmlns:a16="http://schemas.microsoft.com/office/drawing/2014/main" id="{D2DA3FBA-3127-5A4B-9378-7C2524B5CB48}"/>
              </a:ext>
            </a:extLst>
          </p:cNvPr>
          <p:cNvGrpSpPr>
            <a:grpSpLocks/>
          </p:cNvGrpSpPr>
          <p:nvPr/>
        </p:nvGrpSpPr>
        <p:grpSpPr bwMode="auto">
          <a:xfrm>
            <a:off x="2667000" y="3810000"/>
            <a:ext cx="762000" cy="685800"/>
            <a:chOff x="1680" y="2736"/>
            <a:chExt cx="480" cy="432"/>
          </a:xfrm>
        </p:grpSpPr>
        <p:sp>
          <p:nvSpPr>
            <p:cNvPr id="13359" name="Oval 69">
              <a:extLst>
                <a:ext uri="{FF2B5EF4-FFF2-40B4-BE49-F238E27FC236}">
                  <a16:creationId xmlns:a16="http://schemas.microsoft.com/office/drawing/2014/main" id="{459611C3-0E22-384E-9877-BDD05BB0FC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0" y="2736"/>
              <a:ext cx="480" cy="43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grpSp>
          <p:nvGrpSpPr>
            <p:cNvPr id="13360" name="Group 55">
              <a:extLst>
                <a:ext uri="{FF2B5EF4-FFF2-40B4-BE49-F238E27FC236}">
                  <a16:creationId xmlns:a16="http://schemas.microsoft.com/office/drawing/2014/main" id="{222F86EF-2E7A-7548-9A62-532DBEBE606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28" y="2832"/>
              <a:ext cx="432" cy="288"/>
              <a:chOff x="384" y="3216"/>
              <a:chExt cx="432" cy="288"/>
            </a:xfrm>
          </p:grpSpPr>
          <p:sp>
            <p:nvSpPr>
              <p:cNvPr id="13361" name="Text Box 19">
                <a:extLst>
                  <a:ext uri="{FF2B5EF4-FFF2-40B4-BE49-F238E27FC236}">
                    <a16:creationId xmlns:a16="http://schemas.microsoft.com/office/drawing/2014/main" id="{776C9B5B-F7FA-8E43-B1D1-DBAB1B5E306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4" y="3216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Τ</a:t>
                </a:r>
              </a:p>
            </p:txBody>
          </p:sp>
          <p:sp>
            <p:nvSpPr>
              <p:cNvPr id="13362" name="Text Box 20">
                <a:extLst>
                  <a:ext uri="{FF2B5EF4-FFF2-40B4-BE49-F238E27FC236}">
                    <a16:creationId xmlns:a16="http://schemas.microsoft.com/office/drawing/2014/main" id="{9107682D-218A-0C4D-9772-339278D1610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6" y="3216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Υ</a:t>
                </a:r>
              </a:p>
            </p:txBody>
          </p:sp>
        </p:grpSp>
      </p:grpSp>
      <p:grpSp>
        <p:nvGrpSpPr>
          <p:cNvPr id="18" name="Group 80">
            <a:extLst>
              <a:ext uri="{FF2B5EF4-FFF2-40B4-BE49-F238E27FC236}">
                <a16:creationId xmlns:a16="http://schemas.microsoft.com/office/drawing/2014/main" id="{130B17C1-26E3-714C-B7B7-388A44E77F9B}"/>
              </a:ext>
            </a:extLst>
          </p:cNvPr>
          <p:cNvGrpSpPr>
            <a:grpSpLocks/>
          </p:cNvGrpSpPr>
          <p:nvPr/>
        </p:nvGrpSpPr>
        <p:grpSpPr bwMode="auto">
          <a:xfrm>
            <a:off x="838200" y="5181600"/>
            <a:ext cx="762000" cy="685800"/>
            <a:chOff x="480" y="3168"/>
            <a:chExt cx="480" cy="432"/>
          </a:xfrm>
        </p:grpSpPr>
        <p:sp>
          <p:nvSpPr>
            <p:cNvPr id="13355" name="Oval 70">
              <a:extLst>
                <a:ext uri="{FF2B5EF4-FFF2-40B4-BE49-F238E27FC236}">
                  <a16:creationId xmlns:a16="http://schemas.microsoft.com/office/drawing/2014/main" id="{15CCA187-D091-A742-9A15-E2D1B60B5F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3168"/>
              <a:ext cx="480" cy="43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grpSp>
          <p:nvGrpSpPr>
            <p:cNvPr id="13356" name="Group 54">
              <a:extLst>
                <a:ext uri="{FF2B5EF4-FFF2-40B4-BE49-F238E27FC236}">
                  <a16:creationId xmlns:a16="http://schemas.microsoft.com/office/drawing/2014/main" id="{5186E814-8309-494E-B074-122B46116C7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8" y="3216"/>
              <a:ext cx="432" cy="288"/>
              <a:chOff x="1056" y="3216"/>
              <a:chExt cx="432" cy="288"/>
            </a:xfrm>
          </p:grpSpPr>
          <p:sp>
            <p:nvSpPr>
              <p:cNvPr id="13357" name="Text Box 21">
                <a:extLst>
                  <a:ext uri="{FF2B5EF4-FFF2-40B4-BE49-F238E27FC236}">
                    <a16:creationId xmlns:a16="http://schemas.microsoft.com/office/drawing/2014/main" id="{6767E8E9-15EF-AD4A-A54F-0FDB492C3BF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56" y="3216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Χ</a:t>
                </a:r>
              </a:p>
            </p:txBody>
          </p:sp>
          <p:sp>
            <p:nvSpPr>
              <p:cNvPr id="13358" name="Text Box 22">
                <a:extLst>
                  <a:ext uri="{FF2B5EF4-FFF2-40B4-BE49-F238E27FC236}">
                    <a16:creationId xmlns:a16="http://schemas.microsoft.com/office/drawing/2014/main" id="{2745D723-07DC-3E49-999F-E569822A150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48" y="3216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Ψ</a:t>
                </a:r>
              </a:p>
            </p:txBody>
          </p:sp>
        </p:grpSp>
      </p:grpSp>
      <p:grpSp>
        <p:nvGrpSpPr>
          <p:cNvPr id="20" name="Group 82">
            <a:extLst>
              <a:ext uri="{FF2B5EF4-FFF2-40B4-BE49-F238E27FC236}">
                <a16:creationId xmlns:a16="http://schemas.microsoft.com/office/drawing/2014/main" id="{0F6D4560-B677-154C-B6AD-111B618A7003}"/>
              </a:ext>
            </a:extLst>
          </p:cNvPr>
          <p:cNvGrpSpPr>
            <a:grpSpLocks/>
          </p:cNvGrpSpPr>
          <p:nvPr/>
        </p:nvGrpSpPr>
        <p:grpSpPr bwMode="auto">
          <a:xfrm>
            <a:off x="2362200" y="5257800"/>
            <a:ext cx="762000" cy="685800"/>
            <a:chOff x="1104" y="3264"/>
            <a:chExt cx="480" cy="432"/>
          </a:xfrm>
        </p:grpSpPr>
        <p:sp>
          <p:nvSpPr>
            <p:cNvPr id="13351" name="Oval 81">
              <a:extLst>
                <a:ext uri="{FF2B5EF4-FFF2-40B4-BE49-F238E27FC236}">
                  <a16:creationId xmlns:a16="http://schemas.microsoft.com/office/drawing/2014/main" id="{6B72967C-E85E-1348-BCE7-4994D23F7F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3264"/>
              <a:ext cx="480" cy="43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grpSp>
          <p:nvGrpSpPr>
            <p:cNvPr id="13352" name="Group 59">
              <a:extLst>
                <a:ext uri="{FF2B5EF4-FFF2-40B4-BE49-F238E27FC236}">
                  <a16:creationId xmlns:a16="http://schemas.microsoft.com/office/drawing/2014/main" id="{FBAA9BB4-764B-4F44-9DAE-EB4A09FA105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52" y="3360"/>
              <a:ext cx="384" cy="288"/>
              <a:chOff x="1584" y="3216"/>
              <a:chExt cx="384" cy="288"/>
            </a:xfrm>
          </p:grpSpPr>
          <p:sp>
            <p:nvSpPr>
              <p:cNvPr id="13353" name="Text Box 7">
                <a:extLst>
                  <a:ext uri="{FF2B5EF4-FFF2-40B4-BE49-F238E27FC236}">
                    <a16:creationId xmlns:a16="http://schemas.microsoft.com/office/drawing/2014/main" id="{EDD7EB07-0552-B345-B6EE-9AFB6088F14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84" y="3216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Ε</a:t>
                </a:r>
              </a:p>
            </p:txBody>
          </p:sp>
          <p:sp>
            <p:nvSpPr>
              <p:cNvPr id="13354" name="Text Box 23">
                <a:extLst>
                  <a:ext uri="{FF2B5EF4-FFF2-40B4-BE49-F238E27FC236}">
                    <a16:creationId xmlns:a16="http://schemas.microsoft.com/office/drawing/2014/main" id="{B4D5A1AE-52D9-8945-A4E4-620960BCF19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28" y="3216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Ω</a:t>
                </a:r>
              </a:p>
            </p:txBody>
          </p:sp>
        </p:grpSp>
      </p:grpSp>
      <p:grpSp>
        <p:nvGrpSpPr>
          <p:cNvPr id="22" name="Group 83">
            <a:extLst>
              <a:ext uri="{FF2B5EF4-FFF2-40B4-BE49-F238E27FC236}">
                <a16:creationId xmlns:a16="http://schemas.microsoft.com/office/drawing/2014/main" id="{85AC83A6-902A-EA45-9316-0326EFBFDBC5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3429000"/>
            <a:ext cx="762000" cy="685800"/>
            <a:chOff x="480" y="2016"/>
            <a:chExt cx="480" cy="432"/>
          </a:xfrm>
        </p:grpSpPr>
        <p:sp>
          <p:nvSpPr>
            <p:cNvPr id="13347" name="Oval 84">
              <a:extLst>
                <a:ext uri="{FF2B5EF4-FFF2-40B4-BE49-F238E27FC236}">
                  <a16:creationId xmlns:a16="http://schemas.microsoft.com/office/drawing/2014/main" id="{2371DCFE-3868-5C4E-B1CA-13680E1492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2016"/>
              <a:ext cx="480" cy="43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grpSp>
          <p:nvGrpSpPr>
            <p:cNvPr id="13348" name="Group 85">
              <a:extLst>
                <a:ext uri="{FF2B5EF4-FFF2-40B4-BE49-F238E27FC236}">
                  <a16:creationId xmlns:a16="http://schemas.microsoft.com/office/drawing/2014/main" id="{2943043E-8CA7-9D42-978C-689FF0034AB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0" y="2112"/>
              <a:ext cx="432" cy="288"/>
              <a:chOff x="288" y="2160"/>
              <a:chExt cx="432" cy="288"/>
            </a:xfrm>
          </p:grpSpPr>
          <p:sp>
            <p:nvSpPr>
              <p:cNvPr id="13349" name="Text Box 86">
                <a:extLst>
                  <a:ext uri="{FF2B5EF4-FFF2-40B4-BE49-F238E27FC236}">
                    <a16:creationId xmlns:a16="http://schemas.microsoft.com/office/drawing/2014/main" id="{9373138E-034B-AF4D-A3B8-C59CF560BB0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0" y="2160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Θ</a:t>
                </a:r>
              </a:p>
            </p:txBody>
          </p:sp>
          <p:sp>
            <p:nvSpPr>
              <p:cNvPr id="13350" name="Text Box 87">
                <a:extLst>
                  <a:ext uri="{FF2B5EF4-FFF2-40B4-BE49-F238E27FC236}">
                    <a16:creationId xmlns:a16="http://schemas.microsoft.com/office/drawing/2014/main" id="{B88162BB-F969-894A-947E-B231C589088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8" y="2160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Μ</a:t>
                </a:r>
              </a:p>
            </p:txBody>
          </p:sp>
        </p:grpSp>
      </p:grpSp>
      <p:grpSp>
        <p:nvGrpSpPr>
          <p:cNvPr id="24" name="Group 88">
            <a:extLst>
              <a:ext uri="{FF2B5EF4-FFF2-40B4-BE49-F238E27FC236}">
                <a16:creationId xmlns:a16="http://schemas.microsoft.com/office/drawing/2014/main" id="{3406A5E1-5A59-4648-8209-FF6270A21306}"/>
              </a:ext>
            </a:extLst>
          </p:cNvPr>
          <p:cNvGrpSpPr>
            <a:grpSpLocks/>
          </p:cNvGrpSpPr>
          <p:nvPr/>
        </p:nvGrpSpPr>
        <p:grpSpPr bwMode="auto">
          <a:xfrm>
            <a:off x="7315200" y="4419600"/>
            <a:ext cx="762000" cy="685800"/>
            <a:chOff x="480" y="3168"/>
            <a:chExt cx="480" cy="432"/>
          </a:xfrm>
        </p:grpSpPr>
        <p:sp>
          <p:nvSpPr>
            <p:cNvPr id="13343" name="Oval 89">
              <a:extLst>
                <a:ext uri="{FF2B5EF4-FFF2-40B4-BE49-F238E27FC236}">
                  <a16:creationId xmlns:a16="http://schemas.microsoft.com/office/drawing/2014/main" id="{9EA08CA0-F108-244B-9425-DA9750E8F4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3168"/>
              <a:ext cx="480" cy="43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grpSp>
          <p:nvGrpSpPr>
            <p:cNvPr id="13344" name="Group 90">
              <a:extLst>
                <a:ext uri="{FF2B5EF4-FFF2-40B4-BE49-F238E27FC236}">
                  <a16:creationId xmlns:a16="http://schemas.microsoft.com/office/drawing/2014/main" id="{92B40C82-166E-1C4D-9EBD-627A8D571EF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8" y="3216"/>
              <a:ext cx="432" cy="288"/>
              <a:chOff x="1056" y="3216"/>
              <a:chExt cx="432" cy="288"/>
            </a:xfrm>
          </p:grpSpPr>
          <p:sp>
            <p:nvSpPr>
              <p:cNvPr id="13345" name="Text Box 91">
                <a:extLst>
                  <a:ext uri="{FF2B5EF4-FFF2-40B4-BE49-F238E27FC236}">
                    <a16:creationId xmlns:a16="http://schemas.microsoft.com/office/drawing/2014/main" id="{934D47F9-621E-014A-AE48-EFBD007D267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56" y="3216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Χ</a:t>
                </a:r>
              </a:p>
            </p:txBody>
          </p:sp>
          <p:sp>
            <p:nvSpPr>
              <p:cNvPr id="13346" name="Text Box 92">
                <a:extLst>
                  <a:ext uri="{FF2B5EF4-FFF2-40B4-BE49-F238E27FC236}">
                    <a16:creationId xmlns:a16="http://schemas.microsoft.com/office/drawing/2014/main" id="{E5FCAEC7-26E5-1A41-88C1-FB5395B1B68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48" y="3216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Ψ</a:t>
                </a:r>
              </a:p>
            </p:txBody>
          </p:sp>
        </p:grpSp>
      </p:grpSp>
      <p:grpSp>
        <p:nvGrpSpPr>
          <p:cNvPr id="26" name="Group 93">
            <a:extLst>
              <a:ext uri="{FF2B5EF4-FFF2-40B4-BE49-F238E27FC236}">
                <a16:creationId xmlns:a16="http://schemas.microsoft.com/office/drawing/2014/main" id="{DC328CBD-8254-7D44-9748-C33C2B08C879}"/>
              </a:ext>
            </a:extLst>
          </p:cNvPr>
          <p:cNvGrpSpPr>
            <a:grpSpLocks/>
          </p:cNvGrpSpPr>
          <p:nvPr/>
        </p:nvGrpSpPr>
        <p:grpSpPr bwMode="auto">
          <a:xfrm>
            <a:off x="6172200" y="4343400"/>
            <a:ext cx="762000" cy="685800"/>
            <a:chOff x="1584" y="1824"/>
            <a:chExt cx="480" cy="432"/>
          </a:xfrm>
        </p:grpSpPr>
        <p:sp>
          <p:nvSpPr>
            <p:cNvPr id="13339" name="Oval 94">
              <a:extLst>
                <a:ext uri="{FF2B5EF4-FFF2-40B4-BE49-F238E27FC236}">
                  <a16:creationId xmlns:a16="http://schemas.microsoft.com/office/drawing/2014/main" id="{ABCF843D-F11D-F942-9635-5931A71F3B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1824"/>
              <a:ext cx="480" cy="43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grpSp>
          <p:nvGrpSpPr>
            <p:cNvPr id="13340" name="Group 95">
              <a:extLst>
                <a:ext uri="{FF2B5EF4-FFF2-40B4-BE49-F238E27FC236}">
                  <a16:creationId xmlns:a16="http://schemas.microsoft.com/office/drawing/2014/main" id="{6E0CC8A1-B934-A540-9C0A-61DFF727D00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32" y="1920"/>
              <a:ext cx="432" cy="288"/>
              <a:chOff x="1104" y="2160"/>
              <a:chExt cx="432" cy="288"/>
            </a:xfrm>
          </p:grpSpPr>
          <p:sp>
            <p:nvSpPr>
              <p:cNvPr id="13341" name="Text Box 96">
                <a:extLst>
                  <a:ext uri="{FF2B5EF4-FFF2-40B4-BE49-F238E27FC236}">
                    <a16:creationId xmlns:a16="http://schemas.microsoft.com/office/drawing/2014/main" id="{9CC5591E-773C-044F-B07E-40BE1AB5EEB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04" y="2160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Ι</a:t>
                </a:r>
              </a:p>
            </p:txBody>
          </p:sp>
          <p:sp>
            <p:nvSpPr>
              <p:cNvPr id="13342" name="Text Box 97">
                <a:extLst>
                  <a:ext uri="{FF2B5EF4-FFF2-40B4-BE49-F238E27FC236}">
                    <a16:creationId xmlns:a16="http://schemas.microsoft.com/office/drawing/2014/main" id="{6C5755B9-A524-104C-A495-B8AAE5D8FF0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96" y="2160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Κ</a:t>
                </a:r>
              </a:p>
            </p:txBody>
          </p:sp>
        </p:grpSp>
      </p:grpSp>
      <p:sp>
        <p:nvSpPr>
          <p:cNvPr id="11362" name="Oval 98">
            <a:extLst>
              <a:ext uri="{FF2B5EF4-FFF2-40B4-BE49-F238E27FC236}">
                <a16:creationId xmlns:a16="http://schemas.microsoft.com/office/drawing/2014/main" id="{17BF50DB-BA4A-4E47-B75F-4E4DFFA175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3124200"/>
            <a:ext cx="990600" cy="838200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FF99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1363" name="Oval 99">
            <a:extLst>
              <a:ext uri="{FF2B5EF4-FFF2-40B4-BE49-F238E27FC236}">
                <a16:creationId xmlns:a16="http://schemas.microsoft.com/office/drawing/2014/main" id="{5834F72E-6CF8-4B4C-A19F-26146FA347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5029200"/>
            <a:ext cx="914400" cy="914400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FF99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1364" name="Oval 100">
            <a:extLst>
              <a:ext uri="{FF2B5EF4-FFF2-40B4-BE49-F238E27FC236}">
                <a16:creationId xmlns:a16="http://schemas.microsoft.com/office/drawing/2014/main" id="{F12E14FD-5815-F643-91B3-07889416A1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2819400"/>
            <a:ext cx="914400" cy="914400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FF99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3338" name="79 - Ορθογώνιο">
            <a:extLst>
              <a:ext uri="{FF2B5EF4-FFF2-40B4-BE49-F238E27FC236}">
                <a16:creationId xmlns:a16="http://schemas.microsoft.com/office/drawing/2014/main" id="{F9E6B0DB-D0AA-3B44-9C2C-7CFAED4CF0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0125" y="6286500"/>
            <a:ext cx="771525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000"/>
              <a:t>Πηγή: </a:t>
            </a:r>
            <a:r>
              <a:rPr lang="en-GB" altLang="el-GR" sz="1000"/>
              <a:t>http://www.edc.uoc.gr/mathimata_diktyo/andreadakis/stadia_Kai_deigmatolhpsia_psyxop_ereunas_%202006-2007.ppt</a:t>
            </a:r>
            <a:endParaRPr lang="el-GR" altLang="el-GR" sz="1000"/>
          </a:p>
        </p:txBody>
      </p:sp>
    </p:spTree>
    <p:extLst>
      <p:ext uri="{BB962C8B-B14F-4D97-AF65-F5344CB8AC3E}">
        <p14:creationId xmlns:p14="http://schemas.microsoft.com/office/powerpoint/2010/main" val="459449053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1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1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1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300" fill="hold"/>
                                        <p:tgtEl>
                                          <p:spTgt spid="112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" fill="hold"/>
                                        <p:tgtEl>
                                          <p:spTgt spid="112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900"/>
                            </p:stCondLst>
                            <p:childTnLst>
                              <p:par>
                                <p:cTn id="2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300" fill="hold"/>
                                        <p:tgtEl>
                                          <p:spTgt spid="11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00" fill="hold"/>
                                        <p:tgtEl>
                                          <p:spTgt spid="11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4700"/>
                            </p:stCondLst>
                            <p:childTnLst>
                              <p:par>
                                <p:cTn id="3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200"/>
                            </p:stCondLst>
                            <p:childTnLst>
                              <p:par>
                                <p:cTn id="35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700"/>
                            </p:stCondLst>
                            <p:childTnLst>
                              <p:par>
                                <p:cTn id="39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6200"/>
                            </p:stCondLst>
                            <p:childTnLst>
                              <p:par>
                                <p:cTn id="43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6700"/>
                            </p:stCondLst>
                            <p:childTnLst>
                              <p:par>
                                <p:cTn id="47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7200"/>
                            </p:stCondLst>
                            <p:childTnLst>
                              <p:par>
                                <p:cTn id="51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7700"/>
                            </p:stCondLst>
                            <p:childTnLst>
                              <p:par>
                                <p:cTn id="55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8200"/>
                            </p:stCondLst>
                            <p:childTnLst>
                              <p:par>
                                <p:cTn id="59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8700"/>
                            </p:stCondLst>
                            <p:childTnLst>
                              <p:par>
                                <p:cTn id="63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9200"/>
                            </p:stCondLst>
                            <p:childTnLst>
                              <p:par>
                                <p:cTn id="67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9700"/>
                            </p:stCondLst>
                            <p:childTnLst>
                              <p:par>
                                <p:cTn id="71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0200"/>
                            </p:stCondLst>
                            <p:childTnLst>
                              <p:par>
                                <p:cTn id="75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10700"/>
                            </p:stCondLst>
                            <p:childTnLst>
                              <p:par>
                                <p:cTn id="79" presetID="23" presetClass="entr" presetSubtype="27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1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1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13200"/>
                            </p:stCondLst>
                            <p:childTnLst>
                              <p:par>
                                <p:cTn id="84" presetID="16" presetClass="entr" presetSubtype="4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8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14700"/>
                            </p:stCondLst>
                            <p:childTnLst>
                              <p:par>
                                <p:cTn id="88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1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1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16200"/>
                            </p:stCondLst>
                            <p:childTnLst>
                              <p:par>
                                <p:cTn id="93" presetID="16" presetClass="entr" presetSubtype="4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9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17700"/>
                            </p:stCondLst>
                            <p:childTnLst>
                              <p:par>
                                <p:cTn id="97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1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1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19200"/>
                            </p:stCondLst>
                            <p:childTnLst>
                              <p:par>
                                <p:cTn id="102" presetID="16" presetClass="entr" presetSubtype="4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0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nimBg="1"/>
      <p:bldP spid="11267" grpId="0" animBg="1" autoUpdateAnimBg="0"/>
      <p:bldP spid="11288" grpId="0" animBg="1" autoUpdateAnimBg="0"/>
      <p:bldP spid="11289" grpId="0" animBg="1"/>
      <p:bldP spid="11290" grpId="0" animBg="1"/>
      <p:bldP spid="11291" grpId="0" animBg="1"/>
      <p:bldP spid="11292" grpId="0" animBg="1"/>
      <p:bldP spid="11293" grpId="0" animBg="1" autoUpdateAnimBg="0"/>
      <p:bldP spid="11362" grpId="0" animBg="1"/>
      <p:bldP spid="11363" grpId="0" animBg="1"/>
      <p:bldP spid="1136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>
            <a:extLst>
              <a:ext uri="{FF2B5EF4-FFF2-40B4-BE49-F238E27FC236}">
                <a16:creationId xmlns:a16="http://schemas.microsoft.com/office/drawing/2014/main" id="{06B483C1-C345-8444-99C2-450A9240DF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5600" y="2819400"/>
            <a:ext cx="2438400" cy="2743200"/>
          </a:xfrm>
          <a:prstGeom prst="can">
            <a:avLst>
              <a:gd name="adj" fmla="val 16995"/>
            </a:avLst>
          </a:prstGeom>
          <a:solidFill>
            <a:srgbClr val="9999FF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2291" name="AutoShape 3">
            <a:extLst>
              <a:ext uri="{FF2B5EF4-FFF2-40B4-BE49-F238E27FC236}">
                <a16:creationId xmlns:a16="http://schemas.microsoft.com/office/drawing/2014/main" id="{5E920935-6FAE-F14E-A322-7843C38A1F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625" y="2143125"/>
            <a:ext cx="4572000" cy="3810000"/>
          </a:xfrm>
          <a:prstGeom prst="rightArrowCallout">
            <a:avLst>
              <a:gd name="adj1" fmla="val 5750"/>
              <a:gd name="adj2" fmla="val 8125"/>
              <a:gd name="adj3" fmla="val 20000"/>
              <a:gd name="adj4" fmla="val 66667"/>
            </a:avLst>
          </a:prstGeom>
          <a:solidFill>
            <a:srgbClr val="FFCCFF"/>
          </a:solidFill>
          <a:ln w="9525">
            <a:solidFill>
              <a:srgbClr val="FFFF99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l-GR" altLang="el-GR" b="1">
              <a:solidFill>
                <a:schemeClr val="accent2"/>
              </a:solidFill>
              <a:latin typeface="Verdana" panose="020B0604030504040204" pitchFamily="34" charset="0"/>
            </a:endParaRPr>
          </a:p>
        </p:txBody>
      </p:sp>
      <p:sp>
        <p:nvSpPr>
          <p:cNvPr id="12292" name="Text Box 4">
            <a:hlinkClick r:id="rId3" action="ppaction://hlinksldjump"/>
            <a:extLst>
              <a:ext uri="{FF2B5EF4-FFF2-40B4-BE49-F238E27FC236}">
                <a16:creationId xmlns:a16="http://schemas.microsoft.com/office/drawing/2014/main" id="{D9A1DBF4-7D97-B348-9EFD-5FA0894A50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28600"/>
            <a:ext cx="6172200" cy="434975"/>
          </a:xfrm>
          <a:prstGeom prst="rect">
            <a:avLst/>
          </a:prstGeom>
          <a:solidFill>
            <a:srgbClr val="990000"/>
          </a:solidFill>
          <a:ln w="38100" cmpd="dbl">
            <a:solidFill>
              <a:srgbClr val="99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l-GR" altLang="el-GR" sz="2000" b="1" dirty="0">
                <a:solidFill>
                  <a:srgbClr val="FFFF99"/>
                </a:solidFill>
                <a:latin typeface="Verdana" panose="020B0604030504040204" pitchFamily="34" charset="0"/>
              </a:rPr>
              <a:t>ΜΕΘΟΔΟΙ  ΤΥΧΑΙΑΣ  ΔΕΙΓΜΑΤΟΛΗΨΙΑΣ</a:t>
            </a:r>
          </a:p>
        </p:txBody>
      </p:sp>
      <p:sp>
        <p:nvSpPr>
          <p:cNvPr id="12293" name="Rectangle 5">
            <a:extLst>
              <a:ext uri="{FF2B5EF4-FFF2-40B4-BE49-F238E27FC236}">
                <a16:creationId xmlns:a16="http://schemas.microsoft.com/office/drawing/2014/main" id="{E1E159CA-505A-0C46-86C4-44A189AF8A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1371600"/>
            <a:ext cx="6553200" cy="76200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2294" name="Rectangle 6">
            <a:extLst>
              <a:ext uri="{FF2B5EF4-FFF2-40B4-BE49-F238E27FC236}">
                <a16:creationId xmlns:a16="http://schemas.microsoft.com/office/drawing/2014/main" id="{226866E9-17FB-7349-8FED-C60E5E8833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76200"/>
            <a:ext cx="6629400" cy="76200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2295" name="Rectangle 7">
            <a:extLst>
              <a:ext uri="{FF2B5EF4-FFF2-40B4-BE49-F238E27FC236}">
                <a16:creationId xmlns:a16="http://schemas.microsoft.com/office/drawing/2014/main" id="{2DFCFB1D-0554-BF49-AA28-EFCD55091A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76200"/>
            <a:ext cx="76200" cy="1371600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2296" name="Rectangle 8">
            <a:extLst>
              <a:ext uri="{FF2B5EF4-FFF2-40B4-BE49-F238E27FC236}">
                <a16:creationId xmlns:a16="http://schemas.microsoft.com/office/drawing/2014/main" id="{921C46B8-7EA0-6544-A16A-A0794A9BAC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8600" y="76200"/>
            <a:ext cx="76200" cy="1371600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2297" name="Text Box 9">
            <a:extLst>
              <a:ext uri="{FF2B5EF4-FFF2-40B4-BE49-F238E27FC236}">
                <a16:creationId xmlns:a16="http://schemas.microsoft.com/office/drawing/2014/main" id="{4643B070-FBC0-C246-A0CE-E2DD9AA7B7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762000"/>
            <a:ext cx="6172200" cy="495300"/>
          </a:xfrm>
          <a:prstGeom prst="rect">
            <a:avLst/>
          </a:prstGeom>
          <a:solidFill>
            <a:srgbClr val="FFFF99"/>
          </a:solidFill>
          <a:ln w="38100" cmpd="dbl">
            <a:solidFill>
              <a:srgbClr val="FFFF99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l-GR" altLang="el-GR" b="1">
                <a:solidFill>
                  <a:srgbClr val="990000"/>
                </a:solidFill>
                <a:latin typeface="Verdana" panose="020B0604030504040204" pitchFamily="34" charset="0"/>
              </a:rPr>
              <a:t>Δειγματοληψία δύο σταδίων</a:t>
            </a:r>
            <a:endParaRPr lang="el-GR" altLang="el-GR" sz="2000" b="1">
              <a:solidFill>
                <a:srgbClr val="990000"/>
              </a:solidFill>
              <a:latin typeface="Verdana" panose="020B0604030504040204" pitchFamily="34" charset="0"/>
            </a:endParaRPr>
          </a:p>
        </p:txBody>
      </p:sp>
      <p:grpSp>
        <p:nvGrpSpPr>
          <p:cNvPr id="2" name="Group 10">
            <a:extLst>
              <a:ext uri="{FF2B5EF4-FFF2-40B4-BE49-F238E27FC236}">
                <a16:creationId xmlns:a16="http://schemas.microsoft.com/office/drawing/2014/main" id="{B5F970B5-5962-5A48-A884-EBFD0FFB4848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2438400"/>
            <a:ext cx="762000" cy="685800"/>
            <a:chOff x="576" y="1440"/>
            <a:chExt cx="480" cy="432"/>
          </a:xfrm>
        </p:grpSpPr>
        <p:sp>
          <p:nvSpPr>
            <p:cNvPr id="14418" name="Oval 11">
              <a:extLst>
                <a:ext uri="{FF2B5EF4-FFF2-40B4-BE49-F238E27FC236}">
                  <a16:creationId xmlns:a16="http://schemas.microsoft.com/office/drawing/2014/main" id="{B9FA166F-D030-F847-B993-7BC0EA7B1C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1440"/>
              <a:ext cx="480" cy="43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grpSp>
          <p:nvGrpSpPr>
            <p:cNvPr id="14419" name="Group 12">
              <a:extLst>
                <a:ext uri="{FF2B5EF4-FFF2-40B4-BE49-F238E27FC236}">
                  <a16:creationId xmlns:a16="http://schemas.microsoft.com/office/drawing/2014/main" id="{CFA04CA5-A789-A846-9AF6-B83B65991BB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24" y="1488"/>
              <a:ext cx="432" cy="288"/>
              <a:chOff x="432" y="1488"/>
              <a:chExt cx="432" cy="288"/>
            </a:xfrm>
          </p:grpSpPr>
          <p:sp>
            <p:nvSpPr>
              <p:cNvPr id="14420" name="Text Box 13">
                <a:extLst>
                  <a:ext uri="{FF2B5EF4-FFF2-40B4-BE49-F238E27FC236}">
                    <a16:creationId xmlns:a16="http://schemas.microsoft.com/office/drawing/2014/main" id="{99D2E3DD-5A77-3D44-A5A8-F9D1817DE2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2" y="1488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Α</a:t>
                </a:r>
              </a:p>
            </p:txBody>
          </p:sp>
          <p:sp>
            <p:nvSpPr>
              <p:cNvPr id="14421" name="Text Box 14">
                <a:extLst>
                  <a:ext uri="{FF2B5EF4-FFF2-40B4-BE49-F238E27FC236}">
                    <a16:creationId xmlns:a16="http://schemas.microsoft.com/office/drawing/2014/main" id="{ECF920F0-FC18-C94D-A225-170A764F376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4" y="1488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Β</a:t>
                </a:r>
              </a:p>
            </p:txBody>
          </p:sp>
        </p:grpSp>
      </p:grpSp>
      <p:grpSp>
        <p:nvGrpSpPr>
          <p:cNvPr id="4" name="Group 15">
            <a:extLst>
              <a:ext uri="{FF2B5EF4-FFF2-40B4-BE49-F238E27FC236}">
                <a16:creationId xmlns:a16="http://schemas.microsoft.com/office/drawing/2014/main" id="{9CDB10B3-D572-9E4C-9046-A3CE1292E770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2438400"/>
            <a:ext cx="762000" cy="685800"/>
            <a:chOff x="1248" y="1488"/>
            <a:chExt cx="480" cy="432"/>
          </a:xfrm>
        </p:grpSpPr>
        <p:sp>
          <p:nvSpPr>
            <p:cNvPr id="14414" name="Oval 16">
              <a:extLst>
                <a:ext uri="{FF2B5EF4-FFF2-40B4-BE49-F238E27FC236}">
                  <a16:creationId xmlns:a16="http://schemas.microsoft.com/office/drawing/2014/main" id="{49A496BE-3087-BD4F-943F-58AEF01ADF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1488"/>
              <a:ext cx="480" cy="43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grpSp>
          <p:nvGrpSpPr>
            <p:cNvPr id="14415" name="Group 17">
              <a:extLst>
                <a:ext uri="{FF2B5EF4-FFF2-40B4-BE49-F238E27FC236}">
                  <a16:creationId xmlns:a16="http://schemas.microsoft.com/office/drawing/2014/main" id="{F5561CD2-2FA2-5749-A5C4-D1B59027D46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48" y="1536"/>
              <a:ext cx="480" cy="288"/>
              <a:chOff x="1056" y="1488"/>
              <a:chExt cx="480" cy="288"/>
            </a:xfrm>
          </p:grpSpPr>
          <p:sp>
            <p:nvSpPr>
              <p:cNvPr id="14416" name="Text Box 18">
                <a:extLst>
                  <a:ext uri="{FF2B5EF4-FFF2-40B4-BE49-F238E27FC236}">
                    <a16:creationId xmlns:a16="http://schemas.microsoft.com/office/drawing/2014/main" id="{A1AD02AB-D8F4-5445-B258-4E05E59E0CC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56" y="1488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Γ</a:t>
                </a:r>
              </a:p>
            </p:txBody>
          </p:sp>
          <p:sp>
            <p:nvSpPr>
              <p:cNvPr id="14417" name="Text Box 19">
                <a:extLst>
                  <a:ext uri="{FF2B5EF4-FFF2-40B4-BE49-F238E27FC236}">
                    <a16:creationId xmlns:a16="http://schemas.microsoft.com/office/drawing/2014/main" id="{5C034A36-C897-8045-87F3-EA6A3EFF2BD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96" y="1488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Δ</a:t>
                </a:r>
              </a:p>
            </p:txBody>
          </p:sp>
        </p:grpSp>
      </p:grpSp>
      <p:grpSp>
        <p:nvGrpSpPr>
          <p:cNvPr id="6" name="Group 20">
            <a:extLst>
              <a:ext uri="{FF2B5EF4-FFF2-40B4-BE49-F238E27FC236}">
                <a16:creationId xmlns:a16="http://schemas.microsoft.com/office/drawing/2014/main" id="{7394C955-9A86-A749-8522-A5631CAA2E72}"/>
              </a:ext>
            </a:extLst>
          </p:cNvPr>
          <p:cNvGrpSpPr>
            <a:grpSpLocks/>
          </p:cNvGrpSpPr>
          <p:nvPr/>
        </p:nvGrpSpPr>
        <p:grpSpPr bwMode="auto">
          <a:xfrm>
            <a:off x="762000" y="3200400"/>
            <a:ext cx="762000" cy="685800"/>
            <a:chOff x="480" y="2016"/>
            <a:chExt cx="480" cy="432"/>
          </a:xfrm>
        </p:grpSpPr>
        <p:sp>
          <p:nvSpPr>
            <p:cNvPr id="14410" name="Oval 21">
              <a:extLst>
                <a:ext uri="{FF2B5EF4-FFF2-40B4-BE49-F238E27FC236}">
                  <a16:creationId xmlns:a16="http://schemas.microsoft.com/office/drawing/2014/main" id="{B265F097-06CD-3343-9F5B-EC33AB26F9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2016"/>
              <a:ext cx="480" cy="43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grpSp>
          <p:nvGrpSpPr>
            <p:cNvPr id="14411" name="Group 22">
              <a:extLst>
                <a:ext uri="{FF2B5EF4-FFF2-40B4-BE49-F238E27FC236}">
                  <a16:creationId xmlns:a16="http://schemas.microsoft.com/office/drawing/2014/main" id="{C33134F1-7758-C941-96E4-5722D68A013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0" y="2112"/>
              <a:ext cx="432" cy="288"/>
              <a:chOff x="288" y="2160"/>
              <a:chExt cx="432" cy="288"/>
            </a:xfrm>
          </p:grpSpPr>
          <p:sp>
            <p:nvSpPr>
              <p:cNvPr id="14412" name="Text Box 23">
                <a:extLst>
                  <a:ext uri="{FF2B5EF4-FFF2-40B4-BE49-F238E27FC236}">
                    <a16:creationId xmlns:a16="http://schemas.microsoft.com/office/drawing/2014/main" id="{2E01490E-D812-BE4C-A6DE-79BAE7A5897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0" y="2160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Θ</a:t>
                </a:r>
              </a:p>
            </p:txBody>
          </p:sp>
          <p:sp>
            <p:nvSpPr>
              <p:cNvPr id="14413" name="Text Box 24">
                <a:extLst>
                  <a:ext uri="{FF2B5EF4-FFF2-40B4-BE49-F238E27FC236}">
                    <a16:creationId xmlns:a16="http://schemas.microsoft.com/office/drawing/2014/main" id="{0CD1C247-38DB-7946-81FB-5E2F88259BC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8" y="2160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Μ</a:t>
                </a:r>
              </a:p>
            </p:txBody>
          </p:sp>
        </p:grpSp>
      </p:grpSp>
      <p:grpSp>
        <p:nvGrpSpPr>
          <p:cNvPr id="8" name="Group 25">
            <a:extLst>
              <a:ext uri="{FF2B5EF4-FFF2-40B4-BE49-F238E27FC236}">
                <a16:creationId xmlns:a16="http://schemas.microsoft.com/office/drawing/2014/main" id="{28C398C7-79FD-DC43-BC44-82073AD3C915}"/>
              </a:ext>
            </a:extLst>
          </p:cNvPr>
          <p:cNvGrpSpPr>
            <a:grpSpLocks/>
          </p:cNvGrpSpPr>
          <p:nvPr/>
        </p:nvGrpSpPr>
        <p:grpSpPr bwMode="auto">
          <a:xfrm>
            <a:off x="2514600" y="2895600"/>
            <a:ext cx="762000" cy="685800"/>
            <a:chOff x="1584" y="1824"/>
            <a:chExt cx="480" cy="432"/>
          </a:xfrm>
        </p:grpSpPr>
        <p:sp>
          <p:nvSpPr>
            <p:cNvPr id="14406" name="Oval 26">
              <a:extLst>
                <a:ext uri="{FF2B5EF4-FFF2-40B4-BE49-F238E27FC236}">
                  <a16:creationId xmlns:a16="http://schemas.microsoft.com/office/drawing/2014/main" id="{CA79DF39-BDDB-FB4F-8DFD-25AC6C6EC1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1824"/>
              <a:ext cx="480" cy="43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grpSp>
          <p:nvGrpSpPr>
            <p:cNvPr id="14407" name="Group 27">
              <a:extLst>
                <a:ext uri="{FF2B5EF4-FFF2-40B4-BE49-F238E27FC236}">
                  <a16:creationId xmlns:a16="http://schemas.microsoft.com/office/drawing/2014/main" id="{03F38030-22CD-A347-AEF3-2271B670783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32" y="1920"/>
              <a:ext cx="432" cy="288"/>
              <a:chOff x="1104" y="2160"/>
              <a:chExt cx="432" cy="288"/>
            </a:xfrm>
          </p:grpSpPr>
          <p:sp>
            <p:nvSpPr>
              <p:cNvPr id="14408" name="Text Box 28">
                <a:extLst>
                  <a:ext uri="{FF2B5EF4-FFF2-40B4-BE49-F238E27FC236}">
                    <a16:creationId xmlns:a16="http://schemas.microsoft.com/office/drawing/2014/main" id="{FB2AA6F4-FFA1-594D-B1AE-4B0A66D855B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04" y="2160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Ι</a:t>
                </a:r>
              </a:p>
            </p:txBody>
          </p:sp>
          <p:sp>
            <p:nvSpPr>
              <p:cNvPr id="14409" name="Text Box 29">
                <a:extLst>
                  <a:ext uri="{FF2B5EF4-FFF2-40B4-BE49-F238E27FC236}">
                    <a16:creationId xmlns:a16="http://schemas.microsoft.com/office/drawing/2014/main" id="{9D779550-E0B6-AE4D-97B8-5FE310E25ED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96" y="2160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Κ</a:t>
                </a:r>
              </a:p>
            </p:txBody>
          </p:sp>
        </p:grpSp>
      </p:grpSp>
      <p:grpSp>
        <p:nvGrpSpPr>
          <p:cNvPr id="10" name="Group 30">
            <a:extLst>
              <a:ext uri="{FF2B5EF4-FFF2-40B4-BE49-F238E27FC236}">
                <a16:creationId xmlns:a16="http://schemas.microsoft.com/office/drawing/2014/main" id="{446C866C-371C-3641-8708-43A4634C9962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3505200"/>
            <a:ext cx="762000" cy="685800"/>
            <a:chOff x="1104" y="1968"/>
            <a:chExt cx="480" cy="432"/>
          </a:xfrm>
        </p:grpSpPr>
        <p:sp>
          <p:nvSpPr>
            <p:cNvPr id="14402" name="Oval 31">
              <a:extLst>
                <a:ext uri="{FF2B5EF4-FFF2-40B4-BE49-F238E27FC236}">
                  <a16:creationId xmlns:a16="http://schemas.microsoft.com/office/drawing/2014/main" id="{F8797D7C-5A6F-D04C-B197-87BDD7E55B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1968"/>
              <a:ext cx="480" cy="43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grpSp>
          <p:nvGrpSpPr>
            <p:cNvPr id="14403" name="Group 32">
              <a:extLst>
                <a:ext uri="{FF2B5EF4-FFF2-40B4-BE49-F238E27FC236}">
                  <a16:creationId xmlns:a16="http://schemas.microsoft.com/office/drawing/2014/main" id="{AF3809F0-59D5-BE49-845B-7E3332F480D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04" y="2016"/>
              <a:ext cx="432" cy="288"/>
              <a:chOff x="1488" y="2400"/>
              <a:chExt cx="432" cy="288"/>
            </a:xfrm>
          </p:grpSpPr>
          <p:sp>
            <p:nvSpPr>
              <p:cNvPr id="14404" name="Text Box 33">
                <a:extLst>
                  <a:ext uri="{FF2B5EF4-FFF2-40B4-BE49-F238E27FC236}">
                    <a16:creationId xmlns:a16="http://schemas.microsoft.com/office/drawing/2014/main" id="{ECA8581D-C793-1641-9B4E-68F98AB628D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88" y="2400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Ο</a:t>
                </a:r>
              </a:p>
            </p:txBody>
          </p:sp>
          <p:sp>
            <p:nvSpPr>
              <p:cNvPr id="14405" name="Text Box 34">
                <a:extLst>
                  <a:ext uri="{FF2B5EF4-FFF2-40B4-BE49-F238E27FC236}">
                    <a16:creationId xmlns:a16="http://schemas.microsoft.com/office/drawing/2014/main" id="{D0C4730C-4350-904B-B5FB-E2B111A694F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80" y="2400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Π</a:t>
                </a:r>
              </a:p>
            </p:txBody>
          </p:sp>
        </p:grpSp>
      </p:grpSp>
      <p:grpSp>
        <p:nvGrpSpPr>
          <p:cNvPr id="12" name="Group 35">
            <a:extLst>
              <a:ext uri="{FF2B5EF4-FFF2-40B4-BE49-F238E27FC236}">
                <a16:creationId xmlns:a16="http://schemas.microsoft.com/office/drawing/2014/main" id="{9F236BC2-C8C2-5F44-92FF-9A98707BB668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4648200"/>
            <a:ext cx="762000" cy="685800"/>
            <a:chOff x="1200" y="2592"/>
            <a:chExt cx="480" cy="432"/>
          </a:xfrm>
        </p:grpSpPr>
        <p:sp>
          <p:nvSpPr>
            <p:cNvPr id="14398" name="Oval 36">
              <a:extLst>
                <a:ext uri="{FF2B5EF4-FFF2-40B4-BE49-F238E27FC236}">
                  <a16:creationId xmlns:a16="http://schemas.microsoft.com/office/drawing/2014/main" id="{235E1388-5EE3-6043-8F7B-6059D21FE7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2592"/>
              <a:ext cx="480" cy="43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grpSp>
          <p:nvGrpSpPr>
            <p:cNvPr id="14399" name="Group 37">
              <a:extLst>
                <a:ext uri="{FF2B5EF4-FFF2-40B4-BE49-F238E27FC236}">
                  <a16:creationId xmlns:a16="http://schemas.microsoft.com/office/drawing/2014/main" id="{4BD94B2E-99C6-1742-8774-C4363E4E770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00" y="2688"/>
              <a:ext cx="432" cy="288"/>
              <a:chOff x="1536" y="2160"/>
              <a:chExt cx="432" cy="288"/>
            </a:xfrm>
          </p:grpSpPr>
          <p:sp>
            <p:nvSpPr>
              <p:cNvPr id="14400" name="Text Box 38">
                <a:extLst>
                  <a:ext uri="{FF2B5EF4-FFF2-40B4-BE49-F238E27FC236}">
                    <a16:creationId xmlns:a16="http://schemas.microsoft.com/office/drawing/2014/main" id="{364CB75B-BEC4-7C4B-9BD7-6BBBA5DFFA6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28" y="2160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Η</a:t>
                </a:r>
              </a:p>
            </p:txBody>
          </p:sp>
          <p:sp>
            <p:nvSpPr>
              <p:cNvPr id="14401" name="Text Box 39">
                <a:extLst>
                  <a:ext uri="{FF2B5EF4-FFF2-40B4-BE49-F238E27FC236}">
                    <a16:creationId xmlns:a16="http://schemas.microsoft.com/office/drawing/2014/main" id="{43644D03-512B-604D-A4C9-5F123F81CFE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36" y="2160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Λ</a:t>
                </a:r>
              </a:p>
            </p:txBody>
          </p:sp>
        </p:grpSp>
      </p:grpSp>
      <p:grpSp>
        <p:nvGrpSpPr>
          <p:cNvPr id="14" name="Group 40">
            <a:extLst>
              <a:ext uri="{FF2B5EF4-FFF2-40B4-BE49-F238E27FC236}">
                <a16:creationId xmlns:a16="http://schemas.microsoft.com/office/drawing/2014/main" id="{63C1A900-860A-5244-9E3E-88B059A8E8A2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3962400"/>
            <a:ext cx="762000" cy="685800"/>
            <a:chOff x="480" y="2640"/>
            <a:chExt cx="480" cy="432"/>
          </a:xfrm>
        </p:grpSpPr>
        <p:sp>
          <p:nvSpPr>
            <p:cNvPr id="14394" name="Oval 41">
              <a:extLst>
                <a:ext uri="{FF2B5EF4-FFF2-40B4-BE49-F238E27FC236}">
                  <a16:creationId xmlns:a16="http://schemas.microsoft.com/office/drawing/2014/main" id="{E8EA74B3-FFD4-F249-B4D1-A5F7EFBCBF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2640"/>
              <a:ext cx="480" cy="43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grpSp>
          <p:nvGrpSpPr>
            <p:cNvPr id="14395" name="Group 42">
              <a:extLst>
                <a:ext uri="{FF2B5EF4-FFF2-40B4-BE49-F238E27FC236}">
                  <a16:creationId xmlns:a16="http://schemas.microsoft.com/office/drawing/2014/main" id="{1E3CA9DB-0497-AE48-BD50-1C0C8799828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0" y="2688"/>
              <a:ext cx="480" cy="288"/>
              <a:chOff x="720" y="2400"/>
              <a:chExt cx="480" cy="288"/>
            </a:xfrm>
          </p:grpSpPr>
          <p:sp>
            <p:nvSpPr>
              <p:cNvPr id="14396" name="Text Box 43">
                <a:extLst>
                  <a:ext uri="{FF2B5EF4-FFF2-40B4-BE49-F238E27FC236}">
                    <a16:creationId xmlns:a16="http://schemas.microsoft.com/office/drawing/2014/main" id="{B481F79D-152D-274A-A2E2-DBDBF7407EE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20" y="2400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Ν</a:t>
                </a:r>
              </a:p>
            </p:txBody>
          </p:sp>
          <p:sp>
            <p:nvSpPr>
              <p:cNvPr id="14397" name="Text Box 44">
                <a:extLst>
                  <a:ext uri="{FF2B5EF4-FFF2-40B4-BE49-F238E27FC236}">
                    <a16:creationId xmlns:a16="http://schemas.microsoft.com/office/drawing/2014/main" id="{A5C5DF4C-5D91-C34B-BA11-1091E0BBDA3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60" y="2400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Ξ</a:t>
                </a:r>
              </a:p>
            </p:txBody>
          </p:sp>
        </p:grpSp>
      </p:grpSp>
      <p:grpSp>
        <p:nvGrpSpPr>
          <p:cNvPr id="16" name="Group 45">
            <a:extLst>
              <a:ext uri="{FF2B5EF4-FFF2-40B4-BE49-F238E27FC236}">
                <a16:creationId xmlns:a16="http://schemas.microsoft.com/office/drawing/2014/main" id="{E2195327-BFB9-E747-8F39-003017664BCF}"/>
              </a:ext>
            </a:extLst>
          </p:cNvPr>
          <p:cNvGrpSpPr>
            <a:grpSpLocks/>
          </p:cNvGrpSpPr>
          <p:nvPr/>
        </p:nvGrpSpPr>
        <p:grpSpPr bwMode="auto">
          <a:xfrm>
            <a:off x="2667000" y="3810000"/>
            <a:ext cx="762000" cy="685800"/>
            <a:chOff x="1680" y="2736"/>
            <a:chExt cx="480" cy="432"/>
          </a:xfrm>
        </p:grpSpPr>
        <p:sp>
          <p:nvSpPr>
            <p:cNvPr id="14390" name="Oval 46">
              <a:extLst>
                <a:ext uri="{FF2B5EF4-FFF2-40B4-BE49-F238E27FC236}">
                  <a16:creationId xmlns:a16="http://schemas.microsoft.com/office/drawing/2014/main" id="{F9240374-1956-3B49-9534-AD33BAC327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0" y="2736"/>
              <a:ext cx="480" cy="43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grpSp>
          <p:nvGrpSpPr>
            <p:cNvPr id="14391" name="Group 47">
              <a:extLst>
                <a:ext uri="{FF2B5EF4-FFF2-40B4-BE49-F238E27FC236}">
                  <a16:creationId xmlns:a16="http://schemas.microsoft.com/office/drawing/2014/main" id="{85F849BC-EF7E-AE42-A7E6-9292BDCE901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28" y="2832"/>
              <a:ext cx="432" cy="288"/>
              <a:chOff x="384" y="3216"/>
              <a:chExt cx="432" cy="288"/>
            </a:xfrm>
          </p:grpSpPr>
          <p:sp>
            <p:nvSpPr>
              <p:cNvPr id="14392" name="Text Box 48">
                <a:extLst>
                  <a:ext uri="{FF2B5EF4-FFF2-40B4-BE49-F238E27FC236}">
                    <a16:creationId xmlns:a16="http://schemas.microsoft.com/office/drawing/2014/main" id="{E41D337A-CEE2-0B48-B76C-EEFE9821B98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4" y="3216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Τ</a:t>
                </a:r>
              </a:p>
            </p:txBody>
          </p:sp>
          <p:sp>
            <p:nvSpPr>
              <p:cNvPr id="14393" name="Text Box 49">
                <a:extLst>
                  <a:ext uri="{FF2B5EF4-FFF2-40B4-BE49-F238E27FC236}">
                    <a16:creationId xmlns:a16="http://schemas.microsoft.com/office/drawing/2014/main" id="{6B811688-475B-6C4A-8A99-60A81426D46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6" y="3216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Υ</a:t>
                </a:r>
              </a:p>
            </p:txBody>
          </p:sp>
        </p:grpSp>
      </p:grpSp>
      <p:grpSp>
        <p:nvGrpSpPr>
          <p:cNvPr id="18" name="Group 50">
            <a:extLst>
              <a:ext uri="{FF2B5EF4-FFF2-40B4-BE49-F238E27FC236}">
                <a16:creationId xmlns:a16="http://schemas.microsoft.com/office/drawing/2014/main" id="{242FF4E4-7C86-B440-B1A9-D75540E5BC4B}"/>
              </a:ext>
            </a:extLst>
          </p:cNvPr>
          <p:cNvGrpSpPr>
            <a:grpSpLocks/>
          </p:cNvGrpSpPr>
          <p:nvPr/>
        </p:nvGrpSpPr>
        <p:grpSpPr bwMode="auto">
          <a:xfrm>
            <a:off x="838200" y="5181600"/>
            <a:ext cx="762000" cy="685800"/>
            <a:chOff x="480" y="3168"/>
            <a:chExt cx="480" cy="432"/>
          </a:xfrm>
        </p:grpSpPr>
        <p:sp>
          <p:nvSpPr>
            <p:cNvPr id="14386" name="Oval 51">
              <a:extLst>
                <a:ext uri="{FF2B5EF4-FFF2-40B4-BE49-F238E27FC236}">
                  <a16:creationId xmlns:a16="http://schemas.microsoft.com/office/drawing/2014/main" id="{94C9E311-DB04-AB4E-A964-418412F062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3168"/>
              <a:ext cx="480" cy="43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grpSp>
          <p:nvGrpSpPr>
            <p:cNvPr id="14387" name="Group 52">
              <a:extLst>
                <a:ext uri="{FF2B5EF4-FFF2-40B4-BE49-F238E27FC236}">
                  <a16:creationId xmlns:a16="http://schemas.microsoft.com/office/drawing/2014/main" id="{31B9AB7F-49AB-444F-9B60-89F4D2C882D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8" y="3216"/>
              <a:ext cx="432" cy="288"/>
              <a:chOff x="1056" y="3216"/>
              <a:chExt cx="432" cy="288"/>
            </a:xfrm>
          </p:grpSpPr>
          <p:sp>
            <p:nvSpPr>
              <p:cNvPr id="14388" name="Text Box 53">
                <a:extLst>
                  <a:ext uri="{FF2B5EF4-FFF2-40B4-BE49-F238E27FC236}">
                    <a16:creationId xmlns:a16="http://schemas.microsoft.com/office/drawing/2014/main" id="{ECA2DE08-5FCD-9144-B644-9119034E68B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56" y="3216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Χ</a:t>
                </a:r>
              </a:p>
            </p:txBody>
          </p:sp>
          <p:sp>
            <p:nvSpPr>
              <p:cNvPr id="14389" name="Text Box 54">
                <a:extLst>
                  <a:ext uri="{FF2B5EF4-FFF2-40B4-BE49-F238E27FC236}">
                    <a16:creationId xmlns:a16="http://schemas.microsoft.com/office/drawing/2014/main" id="{EC699BCE-E90C-8D4E-9709-30E060EE8FE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48" y="3216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Ψ</a:t>
                </a:r>
              </a:p>
            </p:txBody>
          </p:sp>
        </p:grpSp>
      </p:grpSp>
      <p:grpSp>
        <p:nvGrpSpPr>
          <p:cNvPr id="20" name="Group 55">
            <a:extLst>
              <a:ext uri="{FF2B5EF4-FFF2-40B4-BE49-F238E27FC236}">
                <a16:creationId xmlns:a16="http://schemas.microsoft.com/office/drawing/2014/main" id="{DAE48B13-9DEA-C649-B1CE-B218913093C4}"/>
              </a:ext>
            </a:extLst>
          </p:cNvPr>
          <p:cNvGrpSpPr>
            <a:grpSpLocks/>
          </p:cNvGrpSpPr>
          <p:nvPr/>
        </p:nvGrpSpPr>
        <p:grpSpPr bwMode="auto">
          <a:xfrm>
            <a:off x="2362200" y="5257800"/>
            <a:ext cx="762000" cy="685800"/>
            <a:chOff x="1104" y="3264"/>
            <a:chExt cx="480" cy="432"/>
          </a:xfrm>
        </p:grpSpPr>
        <p:sp>
          <p:nvSpPr>
            <p:cNvPr id="14382" name="Oval 56">
              <a:extLst>
                <a:ext uri="{FF2B5EF4-FFF2-40B4-BE49-F238E27FC236}">
                  <a16:creationId xmlns:a16="http://schemas.microsoft.com/office/drawing/2014/main" id="{43869C89-356B-6840-B228-842C6D39E7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3264"/>
              <a:ext cx="480" cy="43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grpSp>
          <p:nvGrpSpPr>
            <p:cNvPr id="14383" name="Group 57">
              <a:extLst>
                <a:ext uri="{FF2B5EF4-FFF2-40B4-BE49-F238E27FC236}">
                  <a16:creationId xmlns:a16="http://schemas.microsoft.com/office/drawing/2014/main" id="{A8E88617-C8BC-F745-853C-4C0F9483EA8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52" y="3360"/>
              <a:ext cx="384" cy="288"/>
              <a:chOff x="1584" y="3216"/>
              <a:chExt cx="384" cy="288"/>
            </a:xfrm>
          </p:grpSpPr>
          <p:sp>
            <p:nvSpPr>
              <p:cNvPr id="14384" name="Text Box 58">
                <a:extLst>
                  <a:ext uri="{FF2B5EF4-FFF2-40B4-BE49-F238E27FC236}">
                    <a16:creationId xmlns:a16="http://schemas.microsoft.com/office/drawing/2014/main" id="{2DA957E1-849F-F84A-8DC8-8D51EF5F66F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84" y="3216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Ε</a:t>
                </a:r>
              </a:p>
            </p:txBody>
          </p:sp>
          <p:sp>
            <p:nvSpPr>
              <p:cNvPr id="14385" name="Text Box 59">
                <a:extLst>
                  <a:ext uri="{FF2B5EF4-FFF2-40B4-BE49-F238E27FC236}">
                    <a16:creationId xmlns:a16="http://schemas.microsoft.com/office/drawing/2014/main" id="{20D6B3D6-A972-8F4D-BA5D-1D9740E6D57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28" y="3216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Ω</a:t>
                </a:r>
              </a:p>
            </p:txBody>
          </p:sp>
        </p:grpSp>
      </p:grpSp>
      <p:grpSp>
        <p:nvGrpSpPr>
          <p:cNvPr id="22" name="Group 60">
            <a:extLst>
              <a:ext uri="{FF2B5EF4-FFF2-40B4-BE49-F238E27FC236}">
                <a16:creationId xmlns:a16="http://schemas.microsoft.com/office/drawing/2014/main" id="{168DAF0B-D2BF-7D41-BA9E-172FEB66524A}"/>
              </a:ext>
            </a:extLst>
          </p:cNvPr>
          <p:cNvGrpSpPr>
            <a:grpSpLocks/>
          </p:cNvGrpSpPr>
          <p:nvPr/>
        </p:nvGrpSpPr>
        <p:grpSpPr bwMode="auto">
          <a:xfrm>
            <a:off x="5105400" y="3733800"/>
            <a:ext cx="762000" cy="685800"/>
            <a:chOff x="480" y="2016"/>
            <a:chExt cx="480" cy="432"/>
          </a:xfrm>
        </p:grpSpPr>
        <p:sp>
          <p:nvSpPr>
            <p:cNvPr id="14378" name="Oval 61">
              <a:extLst>
                <a:ext uri="{FF2B5EF4-FFF2-40B4-BE49-F238E27FC236}">
                  <a16:creationId xmlns:a16="http://schemas.microsoft.com/office/drawing/2014/main" id="{C6BF9415-07D5-DC4F-90EB-4B65F8051A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2016"/>
              <a:ext cx="480" cy="43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grpSp>
          <p:nvGrpSpPr>
            <p:cNvPr id="14379" name="Group 62">
              <a:extLst>
                <a:ext uri="{FF2B5EF4-FFF2-40B4-BE49-F238E27FC236}">
                  <a16:creationId xmlns:a16="http://schemas.microsoft.com/office/drawing/2014/main" id="{B73909F0-8DEE-0E41-B5CB-89CBE0EDA17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0" y="2112"/>
              <a:ext cx="432" cy="288"/>
              <a:chOff x="288" y="2160"/>
              <a:chExt cx="432" cy="288"/>
            </a:xfrm>
          </p:grpSpPr>
          <p:sp>
            <p:nvSpPr>
              <p:cNvPr id="14380" name="Text Box 63">
                <a:extLst>
                  <a:ext uri="{FF2B5EF4-FFF2-40B4-BE49-F238E27FC236}">
                    <a16:creationId xmlns:a16="http://schemas.microsoft.com/office/drawing/2014/main" id="{BC2ECFB7-BD85-F645-A688-98721D3499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0" y="2160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Θ</a:t>
                </a:r>
              </a:p>
            </p:txBody>
          </p:sp>
          <p:sp>
            <p:nvSpPr>
              <p:cNvPr id="14381" name="Text Box 64">
                <a:extLst>
                  <a:ext uri="{FF2B5EF4-FFF2-40B4-BE49-F238E27FC236}">
                    <a16:creationId xmlns:a16="http://schemas.microsoft.com/office/drawing/2014/main" id="{05C3E1C8-A6E9-FD41-BF74-97F1BEC0DDC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8" y="2160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Μ</a:t>
                </a:r>
              </a:p>
            </p:txBody>
          </p:sp>
        </p:grpSp>
      </p:grpSp>
      <p:grpSp>
        <p:nvGrpSpPr>
          <p:cNvPr id="24" name="Group 65">
            <a:extLst>
              <a:ext uri="{FF2B5EF4-FFF2-40B4-BE49-F238E27FC236}">
                <a16:creationId xmlns:a16="http://schemas.microsoft.com/office/drawing/2014/main" id="{3AC8002F-0335-D841-BDBF-22BFF07064BD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4495800"/>
            <a:ext cx="762000" cy="685800"/>
            <a:chOff x="480" y="3168"/>
            <a:chExt cx="480" cy="432"/>
          </a:xfrm>
        </p:grpSpPr>
        <p:sp>
          <p:nvSpPr>
            <p:cNvPr id="14374" name="Oval 66">
              <a:extLst>
                <a:ext uri="{FF2B5EF4-FFF2-40B4-BE49-F238E27FC236}">
                  <a16:creationId xmlns:a16="http://schemas.microsoft.com/office/drawing/2014/main" id="{94E9D781-2BD7-B34E-9A98-233C4531CA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3168"/>
              <a:ext cx="480" cy="43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grpSp>
          <p:nvGrpSpPr>
            <p:cNvPr id="14375" name="Group 67">
              <a:extLst>
                <a:ext uri="{FF2B5EF4-FFF2-40B4-BE49-F238E27FC236}">
                  <a16:creationId xmlns:a16="http://schemas.microsoft.com/office/drawing/2014/main" id="{F8728FB4-3CB1-FE45-ADFA-4594B22E37F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8" y="3216"/>
              <a:ext cx="432" cy="288"/>
              <a:chOff x="1056" y="3216"/>
              <a:chExt cx="432" cy="288"/>
            </a:xfrm>
          </p:grpSpPr>
          <p:sp>
            <p:nvSpPr>
              <p:cNvPr id="14376" name="Text Box 68">
                <a:extLst>
                  <a:ext uri="{FF2B5EF4-FFF2-40B4-BE49-F238E27FC236}">
                    <a16:creationId xmlns:a16="http://schemas.microsoft.com/office/drawing/2014/main" id="{3DF42912-EDD6-3D4B-AC82-C987938BF08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56" y="3216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Χ</a:t>
                </a:r>
              </a:p>
            </p:txBody>
          </p:sp>
          <p:sp>
            <p:nvSpPr>
              <p:cNvPr id="14377" name="Text Box 69">
                <a:extLst>
                  <a:ext uri="{FF2B5EF4-FFF2-40B4-BE49-F238E27FC236}">
                    <a16:creationId xmlns:a16="http://schemas.microsoft.com/office/drawing/2014/main" id="{1AF34F11-EA50-F945-8D74-B8C6CCB984A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48" y="3216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Ψ</a:t>
                </a:r>
              </a:p>
            </p:txBody>
          </p:sp>
        </p:grpSp>
      </p:grpSp>
      <p:grpSp>
        <p:nvGrpSpPr>
          <p:cNvPr id="26" name="Group 70">
            <a:extLst>
              <a:ext uri="{FF2B5EF4-FFF2-40B4-BE49-F238E27FC236}">
                <a16:creationId xmlns:a16="http://schemas.microsoft.com/office/drawing/2014/main" id="{174E11EA-D04A-7742-BA44-4F7C898B20CC}"/>
              </a:ext>
            </a:extLst>
          </p:cNvPr>
          <p:cNvGrpSpPr>
            <a:grpSpLocks/>
          </p:cNvGrpSpPr>
          <p:nvPr/>
        </p:nvGrpSpPr>
        <p:grpSpPr bwMode="auto">
          <a:xfrm>
            <a:off x="4495800" y="3124200"/>
            <a:ext cx="762000" cy="685800"/>
            <a:chOff x="1584" y="1824"/>
            <a:chExt cx="480" cy="432"/>
          </a:xfrm>
        </p:grpSpPr>
        <p:sp>
          <p:nvSpPr>
            <p:cNvPr id="14370" name="Oval 71">
              <a:extLst>
                <a:ext uri="{FF2B5EF4-FFF2-40B4-BE49-F238E27FC236}">
                  <a16:creationId xmlns:a16="http://schemas.microsoft.com/office/drawing/2014/main" id="{7D701B92-3998-DD4C-8BD0-C52AA8158C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1824"/>
              <a:ext cx="480" cy="43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grpSp>
          <p:nvGrpSpPr>
            <p:cNvPr id="14371" name="Group 72">
              <a:extLst>
                <a:ext uri="{FF2B5EF4-FFF2-40B4-BE49-F238E27FC236}">
                  <a16:creationId xmlns:a16="http://schemas.microsoft.com/office/drawing/2014/main" id="{ADED4FC5-7B4E-5949-8E6E-D30EFD30933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32" y="1920"/>
              <a:ext cx="432" cy="288"/>
              <a:chOff x="1104" y="2160"/>
              <a:chExt cx="432" cy="288"/>
            </a:xfrm>
          </p:grpSpPr>
          <p:sp>
            <p:nvSpPr>
              <p:cNvPr id="14372" name="Text Box 73">
                <a:extLst>
                  <a:ext uri="{FF2B5EF4-FFF2-40B4-BE49-F238E27FC236}">
                    <a16:creationId xmlns:a16="http://schemas.microsoft.com/office/drawing/2014/main" id="{3B2465BF-C970-F84C-8508-39BF0509EC5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04" y="2160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Ι</a:t>
                </a:r>
              </a:p>
            </p:txBody>
          </p:sp>
          <p:sp>
            <p:nvSpPr>
              <p:cNvPr id="14373" name="Text Box 74">
                <a:extLst>
                  <a:ext uri="{FF2B5EF4-FFF2-40B4-BE49-F238E27FC236}">
                    <a16:creationId xmlns:a16="http://schemas.microsoft.com/office/drawing/2014/main" id="{375951A4-9363-7A43-8F34-7BF2587F40D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96" y="2160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b="1">
                    <a:solidFill>
                      <a:schemeClr val="hlink"/>
                    </a:solidFill>
                    <a:latin typeface="Verdana" panose="020B0604030504040204" pitchFamily="34" charset="0"/>
                  </a:rPr>
                  <a:t>Κ</a:t>
                </a:r>
              </a:p>
            </p:txBody>
          </p:sp>
        </p:grpSp>
      </p:grpSp>
      <p:sp>
        <p:nvSpPr>
          <p:cNvPr id="12363" name="Oval 75">
            <a:extLst>
              <a:ext uri="{FF2B5EF4-FFF2-40B4-BE49-F238E27FC236}">
                <a16:creationId xmlns:a16="http://schemas.microsoft.com/office/drawing/2014/main" id="{6FF71452-8BDB-5847-8257-647BD4AD3A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3124200"/>
            <a:ext cx="990600" cy="838200"/>
          </a:xfrm>
          <a:prstGeom prst="ellipse">
            <a:avLst/>
          </a:prstGeom>
          <a:solidFill>
            <a:srgbClr val="FFCCFF"/>
          </a:solidFill>
          <a:ln w="9525">
            <a:solidFill>
              <a:srgbClr val="FFCC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2364" name="Oval 76">
            <a:extLst>
              <a:ext uri="{FF2B5EF4-FFF2-40B4-BE49-F238E27FC236}">
                <a16:creationId xmlns:a16="http://schemas.microsoft.com/office/drawing/2014/main" id="{2D00E06E-2010-1A44-9694-903BC08BBB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5029200"/>
            <a:ext cx="914400" cy="914400"/>
          </a:xfrm>
          <a:prstGeom prst="ellipse">
            <a:avLst/>
          </a:prstGeom>
          <a:solidFill>
            <a:srgbClr val="FFCCFF"/>
          </a:solidFill>
          <a:ln w="9525">
            <a:solidFill>
              <a:srgbClr val="FFCC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2365" name="Oval 77">
            <a:extLst>
              <a:ext uri="{FF2B5EF4-FFF2-40B4-BE49-F238E27FC236}">
                <a16:creationId xmlns:a16="http://schemas.microsoft.com/office/drawing/2014/main" id="{030EF5FB-AE99-5F4D-ACC7-C9B8F76815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2819400"/>
            <a:ext cx="914400" cy="914400"/>
          </a:xfrm>
          <a:prstGeom prst="ellipse">
            <a:avLst/>
          </a:prstGeom>
          <a:solidFill>
            <a:srgbClr val="FFCCFF"/>
          </a:solidFill>
          <a:ln w="9525">
            <a:solidFill>
              <a:srgbClr val="FFCC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2366" name="AutoShape 78">
            <a:extLst>
              <a:ext uri="{FF2B5EF4-FFF2-40B4-BE49-F238E27FC236}">
                <a16:creationId xmlns:a16="http://schemas.microsoft.com/office/drawing/2014/main" id="{627A5EDD-BF73-EC41-9131-AEDD69F3E0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3886200"/>
            <a:ext cx="685800" cy="457200"/>
          </a:xfrm>
          <a:prstGeom prst="rightArrow">
            <a:avLst>
              <a:gd name="adj1" fmla="val 27778"/>
              <a:gd name="adj2" fmla="val 40972"/>
            </a:avLst>
          </a:prstGeom>
          <a:solidFill>
            <a:srgbClr val="FFCCFF"/>
          </a:solidFill>
          <a:ln w="9525">
            <a:solidFill>
              <a:srgbClr val="FFCC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2369" name="Text Box 81">
            <a:extLst>
              <a:ext uri="{FF2B5EF4-FFF2-40B4-BE49-F238E27FC236}">
                <a16:creationId xmlns:a16="http://schemas.microsoft.com/office/drawing/2014/main" id="{5B09D8C7-6A04-154F-9667-535525741D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3505200"/>
            <a:ext cx="609600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hlink"/>
                </a:solidFill>
                <a:latin typeface="Verdana" panose="020B0604030504040204" pitchFamily="34" charset="0"/>
              </a:rPr>
              <a:t>Ι</a:t>
            </a:r>
            <a:endParaRPr lang="el-GR" altLang="el-GR">
              <a:solidFill>
                <a:schemeClr val="hlink"/>
              </a:solidFill>
            </a:endParaRPr>
          </a:p>
        </p:txBody>
      </p:sp>
      <p:sp>
        <p:nvSpPr>
          <p:cNvPr id="12370" name="Text Box 82">
            <a:extLst>
              <a:ext uri="{FF2B5EF4-FFF2-40B4-BE49-F238E27FC236}">
                <a16:creationId xmlns:a16="http://schemas.microsoft.com/office/drawing/2014/main" id="{9FD9E93C-32FD-BC40-A429-58EEB6587A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4267200"/>
            <a:ext cx="609600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hlink"/>
                </a:solidFill>
                <a:latin typeface="Verdana" panose="020B0604030504040204" pitchFamily="34" charset="0"/>
              </a:rPr>
              <a:t>Θ</a:t>
            </a:r>
          </a:p>
        </p:txBody>
      </p:sp>
      <p:sp>
        <p:nvSpPr>
          <p:cNvPr id="12371" name="Text Box 83">
            <a:extLst>
              <a:ext uri="{FF2B5EF4-FFF2-40B4-BE49-F238E27FC236}">
                <a16:creationId xmlns:a16="http://schemas.microsoft.com/office/drawing/2014/main" id="{1D70A59A-9748-E147-80FF-8B46FC4DFD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4495800"/>
            <a:ext cx="609600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hlink"/>
                </a:solidFill>
                <a:latin typeface="Verdana" panose="020B0604030504040204" pitchFamily="34" charset="0"/>
              </a:rPr>
              <a:t>Χ</a:t>
            </a:r>
            <a:endParaRPr lang="el-GR" altLang="el-GR">
              <a:solidFill>
                <a:schemeClr val="hlink"/>
              </a:solidFill>
            </a:endParaRPr>
          </a:p>
        </p:txBody>
      </p:sp>
      <p:sp>
        <p:nvSpPr>
          <p:cNvPr id="12372" name="Oval 84">
            <a:extLst>
              <a:ext uri="{FF2B5EF4-FFF2-40B4-BE49-F238E27FC236}">
                <a16:creationId xmlns:a16="http://schemas.microsoft.com/office/drawing/2014/main" id="{7CBF8645-0C57-424B-B694-B4752ABB7E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3352800"/>
            <a:ext cx="2286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2373" name="Oval 85">
            <a:extLst>
              <a:ext uri="{FF2B5EF4-FFF2-40B4-BE49-F238E27FC236}">
                <a16:creationId xmlns:a16="http://schemas.microsoft.com/office/drawing/2014/main" id="{382AEEEA-3EBE-004C-8423-61AB27C69B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3962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2374" name="Oval 86">
            <a:extLst>
              <a:ext uri="{FF2B5EF4-FFF2-40B4-BE49-F238E27FC236}">
                <a16:creationId xmlns:a16="http://schemas.microsoft.com/office/drawing/2014/main" id="{3687D7EA-2F6D-754A-9E0C-F5364627F2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4648200"/>
            <a:ext cx="3810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>
              <a:solidFill>
                <a:schemeClr val="tx2"/>
              </a:solidFill>
            </a:endParaRPr>
          </a:p>
        </p:txBody>
      </p:sp>
      <p:sp>
        <p:nvSpPr>
          <p:cNvPr id="14369" name="85 - Ορθογώνιο">
            <a:extLst>
              <a:ext uri="{FF2B5EF4-FFF2-40B4-BE49-F238E27FC236}">
                <a16:creationId xmlns:a16="http://schemas.microsoft.com/office/drawing/2014/main" id="{14F4953B-0D75-0743-9737-5554B7FBDF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0125" y="6286500"/>
            <a:ext cx="771525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000"/>
              <a:t>Πηγή: </a:t>
            </a:r>
            <a:r>
              <a:rPr lang="en-GB" altLang="el-GR" sz="1000"/>
              <a:t>http://www.edc.uoc.gr/mathimata_diktyo/andreadakis/stadia_Kai_deigmatolhpsia_psyxop_ereunas_%202006-2007.ppt</a:t>
            </a:r>
            <a:endParaRPr lang="el-GR" altLang="el-GR" sz="1000"/>
          </a:p>
        </p:txBody>
      </p:sp>
    </p:spTree>
    <p:extLst>
      <p:ext uri="{BB962C8B-B14F-4D97-AF65-F5344CB8AC3E}">
        <p14:creationId xmlns:p14="http://schemas.microsoft.com/office/powerpoint/2010/main" val="1858498364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3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900"/>
                            </p:stCondLst>
                            <p:childTnLst>
                              <p:par>
                                <p:cTn id="2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3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3800"/>
                            </p:stCondLst>
                            <p:childTnLst>
                              <p:par>
                                <p:cTn id="31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3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300"/>
                            </p:stCondLst>
                            <p:childTnLst>
                              <p:par>
                                <p:cTn id="35" presetID="23" presetClass="entr" presetSubtype="27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4800"/>
                            </p:stCondLst>
                            <p:childTnLst>
                              <p:par>
                                <p:cTn id="40" presetID="23" presetClass="entr" presetSubtype="27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300"/>
                            </p:stCondLst>
                            <p:childTnLst>
                              <p:par>
                                <p:cTn id="45" presetID="23" presetClass="entr" presetSubtype="27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800"/>
                            </p:stCondLst>
                            <p:childTnLst>
                              <p:par>
                                <p:cTn id="50" presetID="23" presetClass="entr" presetSubtype="27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6300"/>
                            </p:stCondLst>
                            <p:childTnLst>
                              <p:par>
                                <p:cTn id="55" presetID="23" presetClass="entr" presetSubtype="27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6800"/>
                            </p:stCondLst>
                            <p:childTnLst>
                              <p:par>
                                <p:cTn id="60" presetID="23" presetClass="entr" presetSubtype="27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7300"/>
                            </p:stCondLst>
                            <p:childTnLst>
                              <p:par>
                                <p:cTn id="65" presetID="23" presetClass="entr" presetSubtype="27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7800"/>
                            </p:stCondLst>
                            <p:childTnLst>
                              <p:par>
                                <p:cTn id="70" presetID="23" presetClass="entr" presetSubtype="27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8300"/>
                            </p:stCondLst>
                            <p:childTnLst>
                              <p:par>
                                <p:cTn id="75" presetID="23" presetClass="entr" presetSubtype="27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8800"/>
                            </p:stCondLst>
                            <p:childTnLst>
                              <p:par>
                                <p:cTn id="80" presetID="23" presetClass="entr" presetSubtype="27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9300"/>
                            </p:stCondLst>
                            <p:childTnLst>
                              <p:par>
                                <p:cTn id="85" presetID="23" presetClass="entr" presetSubtype="27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2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2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11800"/>
                            </p:stCondLst>
                            <p:childTnLst>
                              <p:par>
                                <p:cTn id="90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13300"/>
                            </p:stCondLst>
                            <p:childTnLst>
                              <p:par>
                                <p:cTn id="95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2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2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14800"/>
                            </p:stCondLst>
                            <p:childTnLst>
                              <p:par>
                                <p:cTn id="100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16300"/>
                            </p:stCondLst>
                            <p:childTnLst>
                              <p:par>
                                <p:cTn id="105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2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2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17800"/>
                            </p:stCondLst>
                            <p:childTnLst>
                              <p:par>
                                <p:cTn id="110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19300"/>
                            </p:stCondLst>
                            <p:childTnLst>
                              <p:par>
                                <p:cTn id="115" presetID="2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12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2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20800"/>
                            </p:stCondLst>
                            <p:childTnLst>
                              <p:par>
                                <p:cTn id="12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2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21300"/>
                            </p:stCondLst>
                            <p:childTnLst>
                              <p:par>
                                <p:cTn id="124" presetID="23" presetClass="entr" presetSubtype="27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2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2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23800"/>
                            </p:stCondLst>
                            <p:childTnLst>
                              <p:par>
                                <p:cTn id="129" presetID="16" presetClass="entr" presetSubtype="4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31" dur="500"/>
                                        <p:tgtEl>
                                          <p:spTgt spid="12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25300"/>
                            </p:stCondLst>
                            <p:childTnLst>
                              <p:par>
                                <p:cTn id="133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12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12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26800"/>
                            </p:stCondLst>
                            <p:childTnLst>
                              <p:par>
                                <p:cTn id="138" presetID="16" presetClass="entr" presetSubtype="4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40" dur="500"/>
                                        <p:tgtEl>
                                          <p:spTgt spid="12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28300"/>
                            </p:stCondLst>
                            <p:childTnLst>
                              <p:par>
                                <p:cTn id="142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12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12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 nodeType="afterGroup">
                            <p:stCondLst>
                              <p:cond delay="29800"/>
                            </p:stCondLst>
                            <p:childTnLst>
                              <p:par>
                                <p:cTn id="147" presetID="16" presetClass="entr" presetSubtype="4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49" dur="500"/>
                                        <p:tgtEl>
                                          <p:spTgt spid="12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nimBg="1"/>
      <p:bldP spid="12291" grpId="0" animBg="1" autoUpdateAnimBg="0"/>
      <p:bldP spid="12292" grpId="0" animBg="1" autoUpdateAnimBg="0"/>
      <p:bldP spid="12293" grpId="0" animBg="1"/>
      <p:bldP spid="12294" grpId="0" animBg="1"/>
      <p:bldP spid="12295" grpId="0" animBg="1"/>
      <p:bldP spid="12296" grpId="0" animBg="1"/>
      <p:bldP spid="12297" grpId="0" animBg="1" autoUpdateAnimBg="0"/>
      <p:bldP spid="12363" grpId="0" animBg="1"/>
      <p:bldP spid="12364" grpId="0" animBg="1"/>
      <p:bldP spid="12365" grpId="0" animBg="1"/>
      <p:bldP spid="12366" grpId="0" animBg="1"/>
      <p:bldP spid="12369" grpId="0" animBg="1" autoUpdateAnimBg="0"/>
      <p:bldP spid="12370" grpId="0" animBg="1" autoUpdateAnimBg="0"/>
      <p:bldP spid="12371" grpId="0" animBg="1" autoUpdateAnimBg="0"/>
      <p:bldP spid="12372" grpId="0" animBg="1"/>
      <p:bldP spid="12373" grpId="0" animBg="1"/>
      <p:bldP spid="1237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>
            <a:extLst>
              <a:ext uri="{FF2B5EF4-FFF2-40B4-BE49-F238E27FC236}">
                <a16:creationId xmlns:a16="http://schemas.microsoft.com/office/drawing/2014/main" id="{25E7733C-0590-B944-9C67-71FD648578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2667000"/>
            <a:ext cx="2209800" cy="2286000"/>
          </a:xfrm>
          <a:prstGeom prst="can">
            <a:avLst>
              <a:gd name="adj" fmla="val 15627"/>
            </a:avLst>
          </a:prstGeom>
          <a:solidFill>
            <a:srgbClr val="FFCCFF"/>
          </a:solidFill>
          <a:ln w="38100">
            <a:solidFill>
              <a:srgbClr val="9999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5363" name="AutoShape 3">
            <a:extLst>
              <a:ext uri="{FF2B5EF4-FFF2-40B4-BE49-F238E27FC236}">
                <a16:creationId xmlns:a16="http://schemas.microsoft.com/office/drawing/2014/main" id="{5700FB53-1253-F649-BBD6-740A96407B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86000"/>
            <a:ext cx="4572000" cy="3200400"/>
          </a:xfrm>
          <a:prstGeom prst="rightArrowCallout">
            <a:avLst>
              <a:gd name="adj1" fmla="val 12000"/>
              <a:gd name="adj2" fmla="val 17000"/>
              <a:gd name="adj3" fmla="val 23810"/>
              <a:gd name="adj4" fmla="val 66667"/>
            </a:avLst>
          </a:prstGeom>
          <a:solidFill>
            <a:srgbClr val="9999FF"/>
          </a:solidFill>
          <a:ln w="9525">
            <a:solidFill>
              <a:srgbClr val="33CCCC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l-GR" altLang="el-GR" b="1">
              <a:solidFill>
                <a:schemeClr val="accent2"/>
              </a:solidFill>
              <a:latin typeface="Verdana" panose="020B0604030504040204" pitchFamily="34" charset="0"/>
            </a:endParaRPr>
          </a:p>
        </p:txBody>
      </p:sp>
      <p:sp>
        <p:nvSpPr>
          <p:cNvPr id="15364" name="Text Box 4">
            <a:extLst>
              <a:ext uri="{FF2B5EF4-FFF2-40B4-BE49-F238E27FC236}">
                <a16:creationId xmlns:a16="http://schemas.microsoft.com/office/drawing/2014/main" id="{640E08D2-0E27-324D-9DE5-948E3A035D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667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rgbClr val="FF0000"/>
                </a:solidFill>
                <a:latin typeface="Verdana" panose="020B0604030504040204" pitchFamily="34" charset="0"/>
              </a:rPr>
              <a:t>Α</a:t>
            </a:r>
          </a:p>
        </p:txBody>
      </p:sp>
      <p:sp>
        <p:nvSpPr>
          <p:cNvPr id="15365" name="Text Box 5">
            <a:extLst>
              <a:ext uri="{FF2B5EF4-FFF2-40B4-BE49-F238E27FC236}">
                <a16:creationId xmlns:a16="http://schemas.microsoft.com/office/drawing/2014/main" id="{61D026DC-65D9-3A4F-90DF-C830FF9CCA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7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rgbClr val="FF0000"/>
                </a:solidFill>
                <a:latin typeface="Verdana" panose="020B0604030504040204" pitchFamily="34" charset="0"/>
              </a:rPr>
              <a:t>Γ</a:t>
            </a:r>
          </a:p>
        </p:txBody>
      </p:sp>
      <p:sp>
        <p:nvSpPr>
          <p:cNvPr id="15366" name="Text Box 6">
            <a:extLst>
              <a:ext uri="{FF2B5EF4-FFF2-40B4-BE49-F238E27FC236}">
                <a16:creationId xmlns:a16="http://schemas.microsoft.com/office/drawing/2014/main" id="{3C2F8C66-8306-854E-A2BF-8D29EC6932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2667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bg2"/>
                </a:solidFill>
                <a:latin typeface="Verdana" panose="020B0604030504040204" pitchFamily="34" charset="0"/>
              </a:rPr>
              <a:t>Β</a:t>
            </a:r>
          </a:p>
        </p:txBody>
      </p:sp>
      <p:sp>
        <p:nvSpPr>
          <p:cNvPr id="15367" name="Text Box 7">
            <a:extLst>
              <a:ext uri="{FF2B5EF4-FFF2-40B4-BE49-F238E27FC236}">
                <a16:creationId xmlns:a16="http://schemas.microsoft.com/office/drawing/2014/main" id="{55489E60-2F28-614A-8FB7-B91F435D86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2667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rgbClr val="FF0000"/>
                </a:solidFill>
                <a:latin typeface="Verdana" panose="020B0604030504040204" pitchFamily="34" charset="0"/>
              </a:rPr>
              <a:t>Ε</a:t>
            </a:r>
          </a:p>
        </p:txBody>
      </p:sp>
      <p:sp>
        <p:nvSpPr>
          <p:cNvPr id="15368" name="Text Box 8">
            <a:extLst>
              <a:ext uri="{FF2B5EF4-FFF2-40B4-BE49-F238E27FC236}">
                <a16:creationId xmlns:a16="http://schemas.microsoft.com/office/drawing/2014/main" id="{A2911AFC-C863-5849-8CAA-59AFEDAB08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667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rgbClr val="FF0000"/>
                </a:solidFill>
                <a:latin typeface="Verdana" panose="020B0604030504040204" pitchFamily="34" charset="0"/>
              </a:rPr>
              <a:t>Δ</a:t>
            </a:r>
          </a:p>
        </p:txBody>
      </p:sp>
      <p:sp>
        <p:nvSpPr>
          <p:cNvPr id="15369" name="Text Box 9">
            <a:extLst>
              <a:ext uri="{FF2B5EF4-FFF2-40B4-BE49-F238E27FC236}">
                <a16:creationId xmlns:a16="http://schemas.microsoft.com/office/drawing/2014/main" id="{19E9071E-5B81-D349-87FF-ACE6F45204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31242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bg2"/>
                </a:solidFill>
                <a:latin typeface="Verdana" panose="020B0604030504040204" pitchFamily="34" charset="0"/>
              </a:rPr>
              <a:t>Θ</a:t>
            </a:r>
          </a:p>
        </p:txBody>
      </p:sp>
      <p:sp>
        <p:nvSpPr>
          <p:cNvPr id="15370" name="Text Box 10">
            <a:extLst>
              <a:ext uri="{FF2B5EF4-FFF2-40B4-BE49-F238E27FC236}">
                <a16:creationId xmlns:a16="http://schemas.microsoft.com/office/drawing/2014/main" id="{5D64D214-8101-3741-82FF-D4B5EA6B69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1242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rgbClr val="FF0000"/>
                </a:solidFill>
                <a:latin typeface="Verdana" panose="020B0604030504040204" pitchFamily="34" charset="0"/>
              </a:rPr>
              <a:t>Η</a:t>
            </a:r>
          </a:p>
        </p:txBody>
      </p:sp>
      <p:sp>
        <p:nvSpPr>
          <p:cNvPr id="15371" name="Text Box 11">
            <a:extLst>
              <a:ext uri="{FF2B5EF4-FFF2-40B4-BE49-F238E27FC236}">
                <a16:creationId xmlns:a16="http://schemas.microsoft.com/office/drawing/2014/main" id="{8297068B-FE6F-6147-B066-1A81EE667A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31242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rgbClr val="FF0000"/>
                </a:solidFill>
                <a:latin typeface="Verdana" panose="020B0604030504040204" pitchFamily="34" charset="0"/>
              </a:rPr>
              <a:t>Ι</a:t>
            </a:r>
          </a:p>
        </p:txBody>
      </p:sp>
      <p:sp>
        <p:nvSpPr>
          <p:cNvPr id="15372" name="Text Box 12">
            <a:extLst>
              <a:ext uri="{FF2B5EF4-FFF2-40B4-BE49-F238E27FC236}">
                <a16:creationId xmlns:a16="http://schemas.microsoft.com/office/drawing/2014/main" id="{7FB4B44F-E03B-D643-B7D7-20182D2A64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31242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rgbClr val="FF0000"/>
                </a:solidFill>
                <a:latin typeface="Verdana" panose="020B0604030504040204" pitchFamily="34" charset="0"/>
              </a:rPr>
              <a:t>Κ</a:t>
            </a:r>
          </a:p>
        </p:txBody>
      </p:sp>
      <p:sp>
        <p:nvSpPr>
          <p:cNvPr id="15373" name="Text Box 13">
            <a:extLst>
              <a:ext uri="{FF2B5EF4-FFF2-40B4-BE49-F238E27FC236}">
                <a16:creationId xmlns:a16="http://schemas.microsoft.com/office/drawing/2014/main" id="{B117FCF5-84A2-294A-A2A6-8F42B7BD2F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31242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rgbClr val="FF0000"/>
                </a:solidFill>
                <a:latin typeface="Verdana" panose="020B0604030504040204" pitchFamily="34" charset="0"/>
              </a:rPr>
              <a:t>Λ</a:t>
            </a:r>
          </a:p>
        </p:txBody>
      </p:sp>
      <p:sp>
        <p:nvSpPr>
          <p:cNvPr id="15374" name="Text Box 14">
            <a:extLst>
              <a:ext uri="{FF2B5EF4-FFF2-40B4-BE49-F238E27FC236}">
                <a16:creationId xmlns:a16="http://schemas.microsoft.com/office/drawing/2014/main" id="{055AC5E7-3DAE-AD40-8779-A7BCA53D03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6576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rgbClr val="FF0000"/>
                </a:solidFill>
                <a:latin typeface="Verdana" panose="020B0604030504040204" pitchFamily="34" charset="0"/>
              </a:rPr>
              <a:t>Μ</a:t>
            </a:r>
          </a:p>
        </p:txBody>
      </p:sp>
      <p:sp>
        <p:nvSpPr>
          <p:cNvPr id="15375" name="Text Box 15">
            <a:extLst>
              <a:ext uri="{FF2B5EF4-FFF2-40B4-BE49-F238E27FC236}">
                <a16:creationId xmlns:a16="http://schemas.microsoft.com/office/drawing/2014/main" id="{31EE348C-CE2D-C445-B951-E425540584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36576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bg2"/>
                </a:solidFill>
                <a:latin typeface="Verdana" panose="020B0604030504040204" pitchFamily="34" charset="0"/>
              </a:rPr>
              <a:t>Ν</a:t>
            </a:r>
          </a:p>
        </p:txBody>
      </p:sp>
      <p:sp>
        <p:nvSpPr>
          <p:cNvPr id="15376" name="Text Box 16">
            <a:extLst>
              <a:ext uri="{FF2B5EF4-FFF2-40B4-BE49-F238E27FC236}">
                <a16:creationId xmlns:a16="http://schemas.microsoft.com/office/drawing/2014/main" id="{22AB6A5F-6438-9A40-9010-4279754013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36576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rgbClr val="FF0000"/>
                </a:solidFill>
                <a:latin typeface="Verdana" panose="020B0604030504040204" pitchFamily="34" charset="0"/>
              </a:rPr>
              <a:t>Ξ</a:t>
            </a:r>
          </a:p>
        </p:txBody>
      </p:sp>
      <p:sp>
        <p:nvSpPr>
          <p:cNvPr id="15377" name="Text Box 17">
            <a:extLst>
              <a:ext uri="{FF2B5EF4-FFF2-40B4-BE49-F238E27FC236}">
                <a16:creationId xmlns:a16="http://schemas.microsoft.com/office/drawing/2014/main" id="{EA2D9608-CEDA-5C42-8C1E-7A6CB3F59C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36576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rgbClr val="FF0000"/>
                </a:solidFill>
                <a:latin typeface="Verdana" panose="020B0604030504040204" pitchFamily="34" charset="0"/>
              </a:rPr>
              <a:t>Ο</a:t>
            </a:r>
          </a:p>
        </p:txBody>
      </p:sp>
      <p:sp>
        <p:nvSpPr>
          <p:cNvPr id="15378" name="Text Box 18">
            <a:extLst>
              <a:ext uri="{FF2B5EF4-FFF2-40B4-BE49-F238E27FC236}">
                <a16:creationId xmlns:a16="http://schemas.microsoft.com/office/drawing/2014/main" id="{D9D95610-390D-7847-A8B4-8D9A914E6A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36576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rgbClr val="FF0000"/>
                </a:solidFill>
                <a:latin typeface="Verdana" panose="020B0604030504040204" pitchFamily="34" charset="0"/>
              </a:rPr>
              <a:t>Π</a:t>
            </a:r>
          </a:p>
        </p:txBody>
      </p:sp>
      <p:sp>
        <p:nvSpPr>
          <p:cNvPr id="15379" name="Text Box 19">
            <a:extLst>
              <a:ext uri="{FF2B5EF4-FFF2-40B4-BE49-F238E27FC236}">
                <a16:creationId xmlns:a16="http://schemas.microsoft.com/office/drawing/2014/main" id="{690DEF2A-8C4B-F54B-9231-7B15BA199A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191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rgbClr val="FF0000"/>
                </a:solidFill>
                <a:latin typeface="Verdana" panose="020B0604030504040204" pitchFamily="34" charset="0"/>
              </a:rPr>
              <a:t>Τ</a:t>
            </a:r>
          </a:p>
        </p:txBody>
      </p:sp>
      <p:sp>
        <p:nvSpPr>
          <p:cNvPr id="15380" name="Text Box 20">
            <a:extLst>
              <a:ext uri="{FF2B5EF4-FFF2-40B4-BE49-F238E27FC236}">
                <a16:creationId xmlns:a16="http://schemas.microsoft.com/office/drawing/2014/main" id="{05DBD792-0A79-544D-80CB-D72A4F933B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4191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bg2"/>
                </a:solidFill>
                <a:latin typeface="Verdana" panose="020B0604030504040204" pitchFamily="34" charset="0"/>
              </a:rPr>
              <a:t>Υ</a:t>
            </a:r>
          </a:p>
        </p:txBody>
      </p:sp>
      <p:sp>
        <p:nvSpPr>
          <p:cNvPr id="15381" name="Text Box 21">
            <a:extLst>
              <a:ext uri="{FF2B5EF4-FFF2-40B4-BE49-F238E27FC236}">
                <a16:creationId xmlns:a16="http://schemas.microsoft.com/office/drawing/2014/main" id="{6C6EE8B2-179B-384E-8A9F-894D825FA3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4191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rgbClr val="FF0000"/>
                </a:solidFill>
                <a:latin typeface="Verdana" panose="020B0604030504040204" pitchFamily="34" charset="0"/>
              </a:rPr>
              <a:t>Χ</a:t>
            </a:r>
          </a:p>
        </p:txBody>
      </p:sp>
      <p:sp>
        <p:nvSpPr>
          <p:cNvPr id="15382" name="Text Box 22">
            <a:extLst>
              <a:ext uri="{FF2B5EF4-FFF2-40B4-BE49-F238E27FC236}">
                <a16:creationId xmlns:a16="http://schemas.microsoft.com/office/drawing/2014/main" id="{05C03E06-91F4-A942-B036-A5C9E5306B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4191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rgbClr val="FF0000"/>
                </a:solidFill>
                <a:latin typeface="Verdana" panose="020B0604030504040204" pitchFamily="34" charset="0"/>
              </a:rPr>
              <a:t>Ψ</a:t>
            </a:r>
          </a:p>
        </p:txBody>
      </p:sp>
      <p:sp>
        <p:nvSpPr>
          <p:cNvPr id="15383" name="Text Box 23">
            <a:extLst>
              <a:ext uri="{FF2B5EF4-FFF2-40B4-BE49-F238E27FC236}">
                <a16:creationId xmlns:a16="http://schemas.microsoft.com/office/drawing/2014/main" id="{83DB3F4B-B17F-3849-B0FB-00F3B988F5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4191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rgbClr val="FF0000"/>
                </a:solidFill>
                <a:latin typeface="Verdana" panose="020B0604030504040204" pitchFamily="34" charset="0"/>
              </a:rPr>
              <a:t>Ω</a:t>
            </a:r>
          </a:p>
        </p:txBody>
      </p:sp>
      <p:sp>
        <p:nvSpPr>
          <p:cNvPr id="15384" name="Text Box 24">
            <a:hlinkClick r:id="rId3" action="ppaction://hlinksldjump"/>
            <a:extLst>
              <a:ext uri="{FF2B5EF4-FFF2-40B4-BE49-F238E27FC236}">
                <a16:creationId xmlns:a16="http://schemas.microsoft.com/office/drawing/2014/main" id="{75E05F18-7997-4342-A3FC-BD22B589D9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28600"/>
            <a:ext cx="6172200" cy="400110"/>
          </a:xfrm>
          <a:prstGeom prst="rect">
            <a:avLst/>
          </a:prstGeom>
          <a:solidFill>
            <a:srgbClr val="FF0000"/>
          </a:solidFill>
          <a:ln w="38100" cmpd="dbl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l-GR" altLang="el-GR" sz="2000" b="1" dirty="0">
                <a:solidFill>
                  <a:schemeClr val="bg1"/>
                </a:solidFill>
                <a:latin typeface="Verdana" panose="020B0604030504040204" pitchFamily="34" charset="0"/>
              </a:rPr>
              <a:t>ΜΕΘΟΔΟΙ ΤΥΧΑΙΑΣ  ΔΕΙΓΜΑΤΟΛΗΨΙΑΣ</a:t>
            </a:r>
          </a:p>
        </p:txBody>
      </p:sp>
      <p:sp>
        <p:nvSpPr>
          <p:cNvPr id="15385" name="Rectangle 25">
            <a:extLst>
              <a:ext uri="{FF2B5EF4-FFF2-40B4-BE49-F238E27FC236}">
                <a16:creationId xmlns:a16="http://schemas.microsoft.com/office/drawing/2014/main" id="{E23B0E82-8E1F-864C-8420-531A7B2C49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0348" y="1246898"/>
            <a:ext cx="6553200" cy="762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 dirty="0">
              <a:highlight>
                <a:srgbClr val="FFFF00"/>
              </a:highlight>
            </a:endParaRPr>
          </a:p>
        </p:txBody>
      </p:sp>
      <p:sp>
        <p:nvSpPr>
          <p:cNvPr id="15386" name="Rectangle 26">
            <a:extLst>
              <a:ext uri="{FF2B5EF4-FFF2-40B4-BE49-F238E27FC236}">
                <a16:creationId xmlns:a16="http://schemas.microsoft.com/office/drawing/2014/main" id="{4CDF58F5-B8A3-0C44-9D47-28FFDF430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2248" y="201283"/>
            <a:ext cx="6629400" cy="762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5387" name="Rectangle 27">
            <a:extLst>
              <a:ext uri="{FF2B5EF4-FFF2-40B4-BE49-F238E27FC236}">
                <a16:creationId xmlns:a16="http://schemas.microsoft.com/office/drawing/2014/main" id="{444311F6-CD07-F541-87C1-24D4F4369D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224686"/>
            <a:ext cx="89248" cy="1022212"/>
          </a:xfrm>
          <a:prstGeom prst="rect">
            <a:avLst/>
          </a:prstGeom>
          <a:solidFill>
            <a:srgbClr val="FFFF00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5388" name="Rectangle 28">
            <a:extLst>
              <a:ext uri="{FF2B5EF4-FFF2-40B4-BE49-F238E27FC236}">
                <a16:creationId xmlns:a16="http://schemas.microsoft.com/office/drawing/2014/main" id="{5845D196-F0C3-4442-BB48-50AB83F769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2400" y="224686"/>
            <a:ext cx="51148" cy="1098412"/>
          </a:xfrm>
          <a:prstGeom prst="rect">
            <a:avLst/>
          </a:prstGeom>
          <a:solidFill>
            <a:srgbClr val="FFFF00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5389" name="Text Box 29">
            <a:extLst>
              <a:ext uri="{FF2B5EF4-FFF2-40B4-BE49-F238E27FC236}">
                <a16:creationId xmlns:a16="http://schemas.microsoft.com/office/drawing/2014/main" id="{003DB360-CA51-D249-9BCF-C3A766BBC6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711926"/>
            <a:ext cx="6172200" cy="400110"/>
          </a:xfrm>
          <a:prstGeom prst="rect">
            <a:avLst/>
          </a:prstGeom>
          <a:solidFill>
            <a:srgbClr val="FFFF00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l-GR" altLang="el-GR" b="1" dirty="0">
                <a:solidFill>
                  <a:srgbClr val="002060"/>
                </a:solidFill>
                <a:latin typeface="Verdana" panose="020B0604030504040204" pitchFamily="34" charset="0"/>
              </a:rPr>
              <a:t>Συστηματική δειγματοληψία</a:t>
            </a:r>
            <a:endParaRPr lang="el-GR" altLang="el-GR" sz="2000" b="1" dirty="0">
              <a:solidFill>
                <a:srgbClr val="002060"/>
              </a:solidFill>
              <a:latin typeface="Verdana" panose="020B0604030504040204" pitchFamily="34" charset="0"/>
            </a:endParaRPr>
          </a:p>
        </p:txBody>
      </p:sp>
      <p:sp>
        <p:nvSpPr>
          <p:cNvPr id="15401" name="Text Box 41">
            <a:extLst>
              <a:ext uri="{FF2B5EF4-FFF2-40B4-BE49-F238E27FC236}">
                <a16:creationId xmlns:a16="http://schemas.microsoft.com/office/drawing/2014/main" id="{73515437-C3DC-124F-8527-5271C4A555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3429000"/>
            <a:ext cx="762000" cy="427038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l-GR" altLang="el-GR" sz="2200" b="1">
                <a:solidFill>
                  <a:schemeClr val="accent2"/>
                </a:solidFill>
                <a:latin typeface="Verdana" panose="020B0604030504040204" pitchFamily="34" charset="0"/>
              </a:rPr>
              <a:t>Β  </a:t>
            </a:r>
            <a:endParaRPr lang="el-GR" altLang="el-GR">
              <a:solidFill>
                <a:schemeClr val="accent2"/>
              </a:solidFill>
            </a:endParaRPr>
          </a:p>
        </p:txBody>
      </p:sp>
      <p:sp>
        <p:nvSpPr>
          <p:cNvPr id="15411" name="Oval 51">
            <a:extLst>
              <a:ext uri="{FF2B5EF4-FFF2-40B4-BE49-F238E27FC236}">
                <a16:creationId xmlns:a16="http://schemas.microsoft.com/office/drawing/2014/main" id="{321AD142-9A10-AB43-865A-9D68BCF495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2667000"/>
            <a:ext cx="381000" cy="457200"/>
          </a:xfrm>
          <a:prstGeom prst="ellipse">
            <a:avLst/>
          </a:prstGeom>
          <a:solidFill>
            <a:srgbClr val="9999FF"/>
          </a:solidFill>
          <a:ln w="9525">
            <a:solidFill>
              <a:srgbClr val="9999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5412" name="Oval 52">
            <a:extLst>
              <a:ext uri="{FF2B5EF4-FFF2-40B4-BE49-F238E27FC236}">
                <a16:creationId xmlns:a16="http://schemas.microsoft.com/office/drawing/2014/main" id="{CB94D5E7-851B-0F46-8213-B7FFC875A1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3657600"/>
            <a:ext cx="381000" cy="457200"/>
          </a:xfrm>
          <a:prstGeom prst="ellipse">
            <a:avLst/>
          </a:prstGeom>
          <a:solidFill>
            <a:srgbClr val="9999FF"/>
          </a:solidFill>
          <a:ln w="9525">
            <a:solidFill>
              <a:srgbClr val="9999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5413" name="Oval 53">
            <a:extLst>
              <a:ext uri="{FF2B5EF4-FFF2-40B4-BE49-F238E27FC236}">
                <a16:creationId xmlns:a16="http://schemas.microsoft.com/office/drawing/2014/main" id="{C56DD38B-6ED5-B449-ABD1-9078B97BC0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3124200"/>
            <a:ext cx="381000" cy="457200"/>
          </a:xfrm>
          <a:prstGeom prst="ellipse">
            <a:avLst/>
          </a:prstGeom>
          <a:solidFill>
            <a:srgbClr val="9999FF"/>
          </a:solidFill>
          <a:ln w="9525">
            <a:solidFill>
              <a:srgbClr val="9999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5414" name="Oval 54">
            <a:extLst>
              <a:ext uri="{FF2B5EF4-FFF2-40B4-BE49-F238E27FC236}">
                <a16:creationId xmlns:a16="http://schemas.microsoft.com/office/drawing/2014/main" id="{E7D98409-3872-7A41-9750-BD91E3951B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4191000"/>
            <a:ext cx="381000" cy="457200"/>
          </a:xfrm>
          <a:prstGeom prst="ellipse">
            <a:avLst/>
          </a:prstGeom>
          <a:solidFill>
            <a:srgbClr val="9999FF"/>
          </a:solidFill>
          <a:ln w="9525">
            <a:solidFill>
              <a:srgbClr val="9999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5415" name="Text Box 55">
            <a:extLst>
              <a:ext uri="{FF2B5EF4-FFF2-40B4-BE49-F238E27FC236}">
                <a16:creationId xmlns:a16="http://schemas.microsoft.com/office/drawing/2014/main" id="{743C8F5D-8B5E-0F4C-839A-D7215E3829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3429000"/>
            <a:ext cx="762000" cy="427038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l-GR" altLang="el-GR" sz="2200" b="1">
                <a:solidFill>
                  <a:schemeClr val="accent2"/>
                </a:solidFill>
                <a:latin typeface="Verdana" panose="020B0604030504040204" pitchFamily="34" charset="0"/>
              </a:rPr>
              <a:t>Θ  </a:t>
            </a:r>
            <a:endParaRPr lang="el-GR" altLang="el-GR">
              <a:solidFill>
                <a:schemeClr val="accent2"/>
              </a:solidFill>
            </a:endParaRPr>
          </a:p>
        </p:txBody>
      </p:sp>
      <p:sp>
        <p:nvSpPr>
          <p:cNvPr id="15416" name="Text Box 56">
            <a:extLst>
              <a:ext uri="{FF2B5EF4-FFF2-40B4-BE49-F238E27FC236}">
                <a16:creationId xmlns:a16="http://schemas.microsoft.com/office/drawing/2014/main" id="{AA18A7F2-2442-1641-8803-E8257ECBC9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4191000"/>
            <a:ext cx="762000" cy="427038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l-GR" altLang="el-GR" sz="2200" b="1">
                <a:solidFill>
                  <a:schemeClr val="accent2"/>
                </a:solidFill>
                <a:latin typeface="Verdana" panose="020B0604030504040204" pitchFamily="34" charset="0"/>
              </a:rPr>
              <a:t>Ν</a:t>
            </a:r>
            <a:endParaRPr lang="el-GR" altLang="el-GR">
              <a:solidFill>
                <a:schemeClr val="accent2"/>
              </a:solidFill>
            </a:endParaRPr>
          </a:p>
        </p:txBody>
      </p:sp>
      <p:sp>
        <p:nvSpPr>
          <p:cNvPr id="15417" name="Text Box 57">
            <a:extLst>
              <a:ext uri="{FF2B5EF4-FFF2-40B4-BE49-F238E27FC236}">
                <a16:creationId xmlns:a16="http://schemas.microsoft.com/office/drawing/2014/main" id="{91BD7362-6903-FE4D-8DD1-66166C6486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4038600"/>
            <a:ext cx="762000" cy="427038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l-GR" altLang="el-GR" sz="2200" b="1">
                <a:solidFill>
                  <a:schemeClr val="accent2"/>
                </a:solidFill>
                <a:latin typeface="Verdana" panose="020B0604030504040204" pitchFamily="34" charset="0"/>
              </a:rPr>
              <a:t>Υ </a:t>
            </a:r>
            <a:endParaRPr lang="el-GR" altLang="el-GR">
              <a:solidFill>
                <a:schemeClr val="accent2"/>
              </a:solidFill>
            </a:endParaRPr>
          </a:p>
        </p:txBody>
      </p:sp>
      <p:sp>
        <p:nvSpPr>
          <p:cNvPr id="15418" name="Text Box 58">
            <a:extLst>
              <a:ext uri="{FF2B5EF4-FFF2-40B4-BE49-F238E27FC236}">
                <a16:creationId xmlns:a16="http://schemas.microsoft.com/office/drawing/2014/main" id="{A1036715-F75A-6E4A-AE28-50AFD2D511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7244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rgbClr val="FF0000"/>
                </a:solidFill>
                <a:latin typeface="Verdana" panose="020B0604030504040204" pitchFamily="34" charset="0"/>
              </a:rPr>
              <a:t>Ζ</a:t>
            </a:r>
          </a:p>
        </p:txBody>
      </p:sp>
      <p:sp>
        <p:nvSpPr>
          <p:cNvPr id="15419" name="Text Box 59">
            <a:extLst>
              <a:ext uri="{FF2B5EF4-FFF2-40B4-BE49-F238E27FC236}">
                <a16:creationId xmlns:a16="http://schemas.microsoft.com/office/drawing/2014/main" id="{47AA8A9E-90A8-B64F-94E8-6500D4C0E9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47244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bg2"/>
                </a:solidFill>
                <a:latin typeface="Verdana" panose="020B0604030504040204" pitchFamily="34" charset="0"/>
              </a:rPr>
              <a:t>Φ</a:t>
            </a:r>
          </a:p>
        </p:txBody>
      </p:sp>
      <p:sp>
        <p:nvSpPr>
          <p:cNvPr id="15420" name="Text Box 60">
            <a:extLst>
              <a:ext uri="{FF2B5EF4-FFF2-40B4-BE49-F238E27FC236}">
                <a16:creationId xmlns:a16="http://schemas.microsoft.com/office/drawing/2014/main" id="{5D240E0C-E730-1A4C-A854-71F0ACB7DC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47244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rgbClr val="FF0000"/>
                </a:solidFill>
                <a:latin typeface="Verdana" panose="020B0604030504040204" pitchFamily="34" charset="0"/>
              </a:rPr>
              <a:t>Ρ</a:t>
            </a:r>
          </a:p>
        </p:txBody>
      </p:sp>
      <p:sp>
        <p:nvSpPr>
          <p:cNvPr id="15421" name="Text Box 61">
            <a:extLst>
              <a:ext uri="{FF2B5EF4-FFF2-40B4-BE49-F238E27FC236}">
                <a16:creationId xmlns:a16="http://schemas.microsoft.com/office/drawing/2014/main" id="{E0D04907-908D-E14D-A284-C6014CC588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47244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rgbClr val="FF0000"/>
                </a:solidFill>
                <a:latin typeface="Verdana" panose="020B0604030504040204" pitchFamily="34" charset="0"/>
              </a:rPr>
              <a:t>Σ</a:t>
            </a:r>
          </a:p>
        </p:txBody>
      </p:sp>
      <p:sp>
        <p:nvSpPr>
          <p:cNvPr id="15424" name="Oval 64">
            <a:extLst>
              <a:ext uri="{FF2B5EF4-FFF2-40B4-BE49-F238E27FC236}">
                <a16:creationId xmlns:a16="http://schemas.microsoft.com/office/drawing/2014/main" id="{2412869E-9769-5C47-BD22-D9586AB8CA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4724400"/>
            <a:ext cx="381000" cy="457200"/>
          </a:xfrm>
          <a:prstGeom prst="ellipse">
            <a:avLst/>
          </a:prstGeom>
          <a:solidFill>
            <a:srgbClr val="9999FF"/>
          </a:solidFill>
          <a:ln w="9525">
            <a:solidFill>
              <a:srgbClr val="9999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5425" name="Text Box 65">
            <a:extLst>
              <a:ext uri="{FF2B5EF4-FFF2-40B4-BE49-F238E27FC236}">
                <a16:creationId xmlns:a16="http://schemas.microsoft.com/office/drawing/2014/main" id="{5DCCF81D-1D13-CE4B-9EB4-7D0E9DA734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3810000"/>
            <a:ext cx="762000" cy="427038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l-GR" altLang="el-GR" sz="2200" b="1">
                <a:solidFill>
                  <a:schemeClr val="accent2"/>
                </a:solidFill>
                <a:latin typeface="Verdana" panose="020B0604030504040204" pitchFamily="34" charset="0"/>
              </a:rPr>
              <a:t>Φ </a:t>
            </a:r>
            <a:endParaRPr lang="el-GR" altLang="el-GR">
              <a:solidFill>
                <a:schemeClr val="accent2"/>
              </a:solidFill>
            </a:endParaRPr>
          </a:p>
        </p:txBody>
      </p:sp>
      <p:sp>
        <p:nvSpPr>
          <p:cNvPr id="17452" name="46 - Ορθογώνιο">
            <a:extLst>
              <a:ext uri="{FF2B5EF4-FFF2-40B4-BE49-F238E27FC236}">
                <a16:creationId xmlns:a16="http://schemas.microsoft.com/office/drawing/2014/main" id="{805F1895-81BB-384F-8601-EC1DC3F426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0125" y="6286500"/>
            <a:ext cx="771525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000"/>
              <a:t>Πηγή: </a:t>
            </a:r>
            <a:r>
              <a:rPr lang="en-GB" altLang="el-GR" sz="1000"/>
              <a:t>http://www.edc.uoc.gr/mathimata_diktyo/andreadakis/stadia_Kai_deigmatolhpsia_psyxop_ereunas_%202006-2007.ppt</a:t>
            </a:r>
            <a:endParaRPr lang="el-GR" altLang="el-GR" sz="1000"/>
          </a:p>
        </p:txBody>
      </p:sp>
    </p:spTree>
    <p:extLst>
      <p:ext uri="{BB962C8B-B14F-4D97-AF65-F5344CB8AC3E}">
        <p14:creationId xmlns:p14="http://schemas.microsoft.com/office/powerpoint/2010/main" val="1646747425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5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5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5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3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900"/>
                            </p:stCondLst>
                            <p:childTnLst>
                              <p:par>
                                <p:cTn id="2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300" fill="hold"/>
                                        <p:tgtEl>
                                          <p:spTgt spid="15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00" fill="hold"/>
                                        <p:tgtEl>
                                          <p:spTgt spid="15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4300"/>
                            </p:stCondLst>
                            <p:childTnLst>
                              <p:par>
                                <p:cTn id="40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3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3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600"/>
                            </p:stCondLst>
                            <p:childTnLst>
                              <p:par>
                                <p:cTn id="4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3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3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900"/>
                            </p:stCondLst>
                            <p:childTnLst>
                              <p:par>
                                <p:cTn id="50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3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3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200"/>
                            </p:stCondLst>
                            <p:childTnLst>
                              <p:par>
                                <p:cTn id="5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3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3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3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3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800"/>
                            </p:stCondLst>
                            <p:childTnLst>
                              <p:par>
                                <p:cTn id="6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3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3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6100"/>
                            </p:stCondLst>
                            <p:childTnLst>
                              <p:par>
                                <p:cTn id="70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3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3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6400"/>
                            </p:stCondLst>
                            <p:childTnLst>
                              <p:par>
                                <p:cTn id="7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3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3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6700"/>
                            </p:stCondLst>
                            <p:childTnLst>
                              <p:par>
                                <p:cTn id="80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3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3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3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3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7300"/>
                            </p:stCondLst>
                            <p:childTnLst>
                              <p:par>
                                <p:cTn id="90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3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3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7600"/>
                            </p:stCondLst>
                            <p:childTnLst>
                              <p:par>
                                <p:cTn id="9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3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3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7900"/>
                            </p:stCondLst>
                            <p:childTnLst>
                              <p:par>
                                <p:cTn id="100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300" fill="hold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300" fill="hold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8200"/>
                            </p:stCondLst>
                            <p:childTnLst>
                              <p:par>
                                <p:cTn id="10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3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3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10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3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3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8800"/>
                            </p:stCondLst>
                            <p:childTnLst>
                              <p:par>
                                <p:cTn id="11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300" fill="hold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300" fill="hold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9100"/>
                            </p:stCondLst>
                            <p:childTnLst>
                              <p:par>
                                <p:cTn id="120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300" fill="hold"/>
                                        <p:tgtEl>
                                          <p:spTgt spid="153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300" fill="hold"/>
                                        <p:tgtEl>
                                          <p:spTgt spid="153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9400"/>
                            </p:stCondLst>
                            <p:childTnLst>
                              <p:par>
                                <p:cTn id="12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3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3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9700"/>
                            </p:stCondLst>
                            <p:childTnLst>
                              <p:par>
                                <p:cTn id="130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300" fill="hold"/>
                                        <p:tgtEl>
                                          <p:spTgt spid="15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300" fill="hold"/>
                                        <p:tgtEl>
                                          <p:spTgt spid="15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3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300" fill="hold"/>
                                        <p:tgtEl>
                                          <p:spTgt spid="15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300" fill="hold"/>
                                        <p:tgtEl>
                                          <p:spTgt spid="15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 nodeType="afterGroup">
                            <p:stCondLst>
                              <p:cond delay="10300"/>
                            </p:stCondLst>
                            <p:childTnLst>
                              <p:par>
                                <p:cTn id="140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300" fill="hold"/>
                                        <p:tgtEl>
                                          <p:spTgt spid="15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300" fill="hold"/>
                                        <p:tgtEl>
                                          <p:spTgt spid="15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10600"/>
                            </p:stCondLst>
                            <p:childTnLst>
                              <p:par>
                                <p:cTn id="14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300" fill="hold"/>
                                        <p:tgtEl>
                                          <p:spTgt spid="15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300" fill="hold"/>
                                        <p:tgtEl>
                                          <p:spTgt spid="15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 nodeType="afterGroup">
                            <p:stCondLst>
                              <p:cond delay="10900"/>
                            </p:stCondLst>
                            <p:childTnLst>
                              <p:par>
                                <p:cTn id="150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300" fill="hold"/>
                                        <p:tgtEl>
                                          <p:spTgt spid="15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300" fill="hold"/>
                                        <p:tgtEl>
                                          <p:spTgt spid="15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 nodeType="afterGroup">
                            <p:stCondLst>
                              <p:cond delay="11200"/>
                            </p:stCondLst>
                            <p:childTnLst>
                              <p:par>
                                <p:cTn id="15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 nodeType="afterGroup">
                            <p:stCondLst>
                              <p:cond delay="11700"/>
                            </p:stCondLst>
                            <p:childTnLst>
                              <p:par>
                                <p:cTn id="159" presetID="23" presetClass="entr" presetSubtype="27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15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15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 nodeType="afterGroup">
                            <p:stCondLst>
                              <p:cond delay="14200"/>
                            </p:stCondLst>
                            <p:childTnLst>
                              <p:par>
                                <p:cTn id="164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15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15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 nodeType="afterGroup">
                            <p:stCondLst>
                              <p:cond delay="14700"/>
                            </p:stCondLst>
                            <p:childTnLst>
                              <p:par>
                                <p:cTn id="169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15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15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 nodeType="afterGroup">
                            <p:stCondLst>
                              <p:cond delay="16200"/>
                            </p:stCondLst>
                            <p:childTnLst>
                              <p:par>
                                <p:cTn id="174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15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15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 nodeType="afterGroup">
                            <p:stCondLst>
                              <p:cond delay="16700"/>
                            </p:stCondLst>
                            <p:childTnLst>
                              <p:par>
                                <p:cTn id="179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15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15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 nodeType="afterGroup">
                            <p:stCondLst>
                              <p:cond delay="18200"/>
                            </p:stCondLst>
                            <p:childTnLst>
                              <p:par>
                                <p:cTn id="184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15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15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 nodeType="afterGroup">
                            <p:stCondLst>
                              <p:cond delay="18700"/>
                            </p:stCondLst>
                            <p:childTnLst>
                              <p:par>
                                <p:cTn id="189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154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154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 nodeType="afterGroup">
                            <p:stCondLst>
                              <p:cond delay="20200"/>
                            </p:stCondLst>
                            <p:childTnLst>
                              <p:par>
                                <p:cTn id="194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15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7" dur="500" fill="hold"/>
                                        <p:tgtEl>
                                          <p:spTgt spid="15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 nodeType="afterGroup">
                            <p:stCondLst>
                              <p:cond delay="20700"/>
                            </p:stCondLst>
                            <p:childTnLst>
                              <p:par>
                                <p:cTn id="199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154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154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 nodeType="afterGroup">
                            <p:stCondLst>
                              <p:cond delay="22200"/>
                            </p:stCondLst>
                            <p:childTnLst>
                              <p:par>
                                <p:cTn id="204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6" dur="500" fill="hold"/>
                                        <p:tgtEl>
                                          <p:spTgt spid="15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7" dur="500" fill="hold"/>
                                        <p:tgtEl>
                                          <p:spTgt spid="15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nimBg="1"/>
      <p:bldP spid="15363" grpId="0" animBg="1" autoUpdateAnimBg="0"/>
      <p:bldP spid="15364" grpId="0" autoUpdateAnimBg="0"/>
      <p:bldP spid="15365" grpId="0" autoUpdateAnimBg="0"/>
      <p:bldP spid="15366" grpId="0" autoUpdateAnimBg="0"/>
      <p:bldP spid="15367" grpId="0" autoUpdateAnimBg="0"/>
      <p:bldP spid="15368" grpId="0" autoUpdateAnimBg="0"/>
      <p:bldP spid="15369" grpId="0" autoUpdateAnimBg="0"/>
      <p:bldP spid="15370" grpId="0" autoUpdateAnimBg="0"/>
      <p:bldP spid="15371" grpId="0" autoUpdateAnimBg="0"/>
      <p:bldP spid="15372" grpId="0" autoUpdateAnimBg="0"/>
      <p:bldP spid="15373" grpId="0" autoUpdateAnimBg="0"/>
      <p:bldP spid="15374" grpId="0" autoUpdateAnimBg="0"/>
      <p:bldP spid="15375" grpId="0" autoUpdateAnimBg="0"/>
      <p:bldP spid="15376" grpId="0" autoUpdateAnimBg="0"/>
      <p:bldP spid="15377" grpId="0" autoUpdateAnimBg="0"/>
      <p:bldP spid="15378" grpId="0" autoUpdateAnimBg="0"/>
      <p:bldP spid="15379" grpId="0" autoUpdateAnimBg="0"/>
      <p:bldP spid="15380" grpId="0" autoUpdateAnimBg="0"/>
      <p:bldP spid="15381" grpId="0" autoUpdateAnimBg="0"/>
      <p:bldP spid="15382" grpId="0" autoUpdateAnimBg="0"/>
      <p:bldP spid="15383" grpId="0" autoUpdateAnimBg="0"/>
      <p:bldP spid="15384" grpId="0" animBg="1" autoUpdateAnimBg="0"/>
      <p:bldP spid="15385" grpId="0" animBg="1"/>
      <p:bldP spid="15386" grpId="0" animBg="1"/>
      <p:bldP spid="15387" grpId="0" animBg="1"/>
      <p:bldP spid="15388" grpId="0" animBg="1"/>
      <p:bldP spid="15389" grpId="0" animBg="1" autoUpdateAnimBg="0"/>
      <p:bldP spid="15401" grpId="0" animBg="1" autoUpdateAnimBg="0"/>
      <p:bldP spid="15411" grpId="0" animBg="1"/>
      <p:bldP spid="15412" grpId="0" animBg="1"/>
      <p:bldP spid="15413" grpId="0" animBg="1"/>
      <p:bldP spid="15414" grpId="0" animBg="1"/>
      <p:bldP spid="15415" grpId="0" animBg="1" autoUpdateAnimBg="0"/>
      <p:bldP spid="15416" grpId="0" animBg="1" autoUpdateAnimBg="0"/>
      <p:bldP spid="15417" grpId="0" animBg="1" autoUpdateAnimBg="0"/>
      <p:bldP spid="15418" grpId="0" autoUpdateAnimBg="0"/>
      <p:bldP spid="15419" grpId="0" autoUpdateAnimBg="0"/>
      <p:bldP spid="15420" grpId="0" autoUpdateAnimBg="0"/>
      <p:bldP spid="15421" grpId="0" autoUpdateAnimBg="0"/>
      <p:bldP spid="15424" grpId="0" animBg="1"/>
      <p:bldP spid="15425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>
            <a:extLst>
              <a:ext uri="{FF2B5EF4-FFF2-40B4-BE49-F238E27FC236}">
                <a16:creationId xmlns:a16="http://schemas.microsoft.com/office/drawing/2014/main" id="{8CCFFA32-E4ED-1C4F-B26A-0EEA28DFF2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3200400"/>
            <a:ext cx="2133600" cy="2209800"/>
          </a:xfrm>
          <a:prstGeom prst="can">
            <a:avLst>
              <a:gd name="adj" fmla="val 25893"/>
            </a:avLst>
          </a:prstGeom>
          <a:solidFill>
            <a:schemeClr val="tx1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3315" name="AutoShape 3">
            <a:extLst>
              <a:ext uri="{FF2B5EF4-FFF2-40B4-BE49-F238E27FC236}">
                <a16:creationId xmlns:a16="http://schemas.microsoft.com/office/drawing/2014/main" id="{F2FC51E2-FB80-AC43-9F0B-058B84AF9C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2286000"/>
            <a:ext cx="4572000" cy="3810000"/>
          </a:xfrm>
          <a:prstGeom prst="rightArrowCallout">
            <a:avLst>
              <a:gd name="adj1" fmla="val 12000"/>
              <a:gd name="adj2" fmla="val 17000"/>
              <a:gd name="adj3" fmla="val 20000"/>
              <a:gd name="adj4" fmla="val 66667"/>
            </a:avLst>
          </a:prstGeom>
          <a:solidFill>
            <a:schemeClr val="tx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l-GR" altLang="el-GR" b="1">
              <a:latin typeface="Verdana" panose="020B0604030504040204" pitchFamily="34" charset="0"/>
            </a:endParaRPr>
          </a:p>
        </p:txBody>
      </p:sp>
      <p:sp>
        <p:nvSpPr>
          <p:cNvPr id="13316" name="Text Box 4">
            <a:extLst>
              <a:ext uri="{FF2B5EF4-FFF2-40B4-BE49-F238E27FC236}">
                <a16:creationId xmlns:a16="http://schemas.microsoft.com/office/drawing/2014/main" id="{01D47A9E-59A4-3C46-94AD-F35309CFC9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191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bg1"/>
                </a:solidFill>
                <a:latin typeface="Verdana" panose="020B0604030504040204" pitchFamily="34" charset="0"/>
              </a:rPr>
              <a:t>Α</a:t>
            </a:r>
          </a:p>
        </p:txBody>
      </p:sp>
      <p:sp>
        <p:nvSpPr>
          <p:cNvPr id="13318" name="Text Box 6">
            <a:extLst>
              <a:ext uri="{FF2B5EF4-FFF2-40B4-BE49-F238E27FC236}">
                <a16:creationId xmlns:a16="http://schemas.microsoft.com/office/drawing/2014/main" id="{D3B31D02-74C7-D64C-AC05-009D367030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4384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bg1"/>
                </a:solidFill>
                <a:latin typeface="Verdana" panose="020B0604030504040204" pitchFamily="34" charset="0"/>
              </a:rPr>
              <a:t>Β</a:t>
            </a:r>
          </a:p>
        </p:txBody>
      </p:sp>
      <p:sp>
        <p:nvSpPr>
          <p:cNvPr id="13321" name="Text Box 9">
            <a:extLst>
              <a:ext uri="{FF2B5EF4-FFF2-40B4-BE49-F238E27FC236}">
                <a16:creationId xmlns:a16="http://schemas.microsoft.com/office/drawing/2014/main" id="{CE65528B-A652-C34B-840C-355BF6387F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28956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bg1"/>
                </a:solidFill>
                <a:latin typeface="Verdana" panose="020B0604030504040204" pitchFamily="34" charset="0"/>
              </a:rPr>
              <a:t>Θ</a:t>
            </a:r>
          </a:p>
        </p:txBody>
      </p:sp>
      <p:sp>
        <p:nvSpPr>
          <p:cNvPr id="13323" name="Text Box 11">
            <a:extLst>
              <a:ext uri="{FF2B5EF4-FFF2-40B4-BE49-F238E27FC236}">
                <a16:creationId xmlns:a16="http://schemas.microsoft.com/office/drawing/2014/main" id="{75F89BBE-C4AD-8D4B-8BE3-B67D3D5A73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490913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bg1"/>
                </a:solidFill>
                <a:latin typeface="Verdana" panose="020B0604030504040204" pitchFamily="34" charset="0"/>
              </a:rPr>
              <a:t>Ι</a:t>
            </a:r>
          </a:p>
        </p:txBody>
      </p:sp>
      <p:sp>
        <p:nvSpPr>
          <p:cNvPr id="13324" name="Text Box 12">
            <a:extLst>
              <a:ext uri="{FF2B5EF4-FFF2-40B4-BE49-F238E27FC236}">
                <a16:creationId xmlns:a16="http://schemas.microsoft.com/office/drawing/2014/main" id="{F96F1072-1678-714C-A873-5F781661B8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667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bg1"/>
                </a:solidFill>
                <a:latin typeface="Verdana" panose="020B0604030504040204" pitchFamily="34" charset="0"/>
              </a:rPr>
              <a:t>Κ</a:t>
            </a:r>
          </a:p>
        </p:txBody>
      </p:sp>
      <p:sp>
        <p:nvSpPr>
          <p:cNvPr id="13325" name="Text Box 13">
            <a:extLst>
              <a:ext uri="{FF2B5EF4-FFF2-40B4-BE49-F238E27FC236}">
                <a16:creationId xmlns:a16="http://schemas.microsoft.com/office/drawing/2014/main" id="{7D628844-96D1-954D-AE49-A17E6E4626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6482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bg1"/>
                </a:solidFill>
                <a:latin typeface="Verdana" panose="020B0604030504040204" pitchFamily="34" charset="0"/>
              </a:rPr>
              <a:t>Λ</a:t>
            </a:r>
          </a:p>
        </p:txBody>
      </p:sp>
      <p:sp>
        <p:nvSpPr>
          <p:cNvPr id="13326" name="Text Box 14">
            <a:extLst>
              <a:ext uri="{FF2B5EF4-FFF2-40B4-BE49-F238E27FC236}">
                <a16:creationId xmlns:a16="http://schemas.microsoft.com/office/drawing/2014/main" id="{6803928B-1025-A242-9EF8-3CF740A483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4953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bg1"/>
                </a:solidFill>
                <a:latin typeface="Verdana" panose="020B0604030504040204" pitchFamily="34" charset="0"/>
              </a:rPr>
              <a:t>Μ</a:t>
            </a:r>
          </a:p>
        </p:txBody>
      </p:sp>
      <p:sp>
        <p:nvSpPr>
          <p:cNvPr id="13327" name="Text Box 15">
            <a:extLst>
              <a:ext uri="{FF2B5EF4-FFF2-40B4-BE49-F238E27FC236}">
                <a16:creationId xmlns:a16="http://schemas.microsoft.com/office/drawing/2014/main" id="{17CABA6F-8754-564E-8159-E102828EE7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667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bg1"/>
                </a:solidFill>
                <a:latin typeface="Verdana" panose="020B0604030504040204" pitchFamily="34" charset="0"/>
              </a:rPr>
              <a:t>Ν</a:t>
            </a:r>
          </a:p>
        </p:txBody>
      </p:sp>
      <p:sp>
        <p:nvSpPr>
          <p:cNvPr id="13328" name="Text Box 16">
            <a:extLst>
              <a:ext uri="{FF2B5EF4-FFF2-40B4-BE49-F238E27FC236}">
                <a16:creationId xmlns:a16="http://schemas.microsoft.com/office/drawing/2014/main" id="{E47110E5-A31A-224E-8A8C-88FD82DECA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31242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bg1"/>
                </a:solidFill>
                <a:latin typeface="Verdana" panose="020B0604030504040204" pitchFamily="34" charset="0"/>
              </a:rPr>
              <a:t>Ξ</a:t>
            </a:r>
          </a:p>
        </p:txBody>
      </p:sp>
      <p:sp>
        <p:nvSpPr>
          <p:cNvPr id="13329" name="Text Box 17">
            <a:extLst>
              <a:ext uri="{FF2B5EF4-FFF2-40B4-BE49-F238E27FC236}">
                <a16:creationId xmlns:a16="http://schemas.microsoft.com/office/drawing/2014/main" id="{1DEB9D89-9C1E-FE4E-AA13-54A73C75A8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54102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bg1"/>
                </a:solidFill>
                <a:latin typeface="Verdana" panose="020B0604030504040204" pitchFamily="34" charset="0"/>
              </a:rPr>
              <a:t>Ο</a:t>
            </a:r>
          </a:p>
        </p:txBody>
      </p:sp>
      <p:sp>
        <p:nvSpPr>
          <p:cNvPr id="13330" name="Text Box 18">
            <a:extLst>
              <a:ext uri="{FF2B5EF4-FFF2-40B4-BE49-F238E27FC236}">
                <a16:creationId xmlns:a16="http://schemas.microsoft.com/office/drawing/2014/main" id="{D6AF5509-A1D1-0845-8616-ECD2E270A0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8006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bg1"/>
                </a:solidFill>
                <a:latin typeface="Verdana" panose="020B0604030504040204" pitchFamily="34" charset="0"/>
              </a:rPr>
              <a:t>Π</a:t>
            </a:r>
          </a:p>
        </p:txBody>
      </p:sp>
      <p:sp>
        <p:nvSpPr>
          <p:cNvPr id="13331" name="Text Box 19">
            <a:extLst>
              <a:ext uri="{FF2B5EF4-FFF2-40B4-BE49-F238E27FC236}">
                <a16:creationId xmlns:a16="http://schemas.microsoft.com/office/drawing/2014/main" id="{3118A76E-DBA3-6A42-8D82-8FA27F2647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47244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bg1"/>
                </a:solidFill>
                <a:latin typeface="Verdana" panose="020B0604030504040204" pitchFamily="34" charset="0"/>
              </a:rPr>
              <a:t>Ρ</a:t>
            </a:r>
          </a:p>
        </p:txBody>
      </p:sp>
      <p:sp>
        <p:nvSpPr>
          <p:cNvPr id="13333" name="Text Box 21">
            <a:extLst>
              <a:ext uri="{FF2B5EF4-FFF2-40B4-BE49-F238E27FC236}">
                <a16:creationId xmlns:a16="http://schemas.microsoft.com/office/drawing/2014/main" id="{EE52EBF2-AD3A-4D45-8564-26B5598E47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41148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bg1"/>
                </a:solidFill>
                <a:latin typeface="Verdana" panose="020B0604030504040204" pitchFamily="34" charset="0"/>
              </a:rPr>
              <a:t>Τ</a:t>
            </a:r>
          </a:p>
        </p:txBody>
      </p:sp>
      <p:sp>
        <p:nvSpPr>
          <p:cNvPr id="13334" name="Text Box 22">
            <a:extLst>
              <a:ext uri="{FF2B5EF4-FFF2-40B4-BE49-F238E27FC236}">
                <a16:creationId xmlns:a16="http://schemas.microsoft.com/office/drawing/2014/main" id="{52FDC9AF-DEE9-DA4B-B87F-E7E8399D82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4102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bg1"/>
                </a:solidFill>
                <a:latin typeface="Verdana" panose="020B0604030504040204" pitchFamily="34" charset="0"/>
              </a:rPr>
              <a:t>Υ</a:t>
            </a:r>
          </a:p>
        </p:txBody>
      </p:sp>
      <p:sp>
        <p:nvSpPr>
          <p:cNvPr id="13335" name="Text Box 23">
            <a:extLst>
              <a:ext uri="{FF2B5EF4-FFF2-40B4-BE49-F238E27FC236}">
                <a16:creationId xmlns:a16="http://schemas.microsoft.com/office/drawing/2014/main" id="{281135FC-B274-FF46-91B2-6EEDD8EA40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55626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bg1"/>
                </a:solidFill>
                <a:latin typeface="Verdana" panose="020B0604030504040204" pitchFamily="34" charset="0"/>
              </a:rPr>
              <a:t>Χ</a:t>
            </a:r>
          </a:p>
        </p:txBody>
      </p:sp>
      <p:sp>
        <p:nvSpPr>
          <p:cNvPr id="13336" name="Text Box 24">
            <a:extLst>
              <a:ext uri="{FF2B5EF4-FFF2-40B4-BE49-F238E27FC236}">
                <a16:creationId xmlns:a16="http://schemas.microsoft.com/office/drawing/2014/main" id="{D8C3157B-FEE9-0C4F-8165-03DE1BAD12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54864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bg1"/>
                </a:solidFill>
                <a:latin typeface="Verdana" panose="020B0604030504040204" pitchFamily="34" charset="0"/>
              </a:rPr>
              <a:t>Ψ</a:t>
            </a:r>
          </a:p>
        </p:txBody>
      </p:sp>
      <p:sp>
        <p:nvSpPr>
          <p:cNvPr id="13337" name="Text Box 25">
            <a:extLst>
              <a:ext uri="{FF2B5EF4-FFF2-40B4-BE49-F238E27FC236}">
                <a16:creationId xmlns:a16="http://schemas.microsoft.com/office/drawing/2014/main" id="{D5C23077-394B-EA46-A76B-DDBA7347C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2286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bg1"/>
                </a:solidFill>
                <a:latin typeface="Verdana" panose="020B0604030504040204" pitchFamily="34" charset="0"/>
              </a:rPr>
              <a:t>Ω</a:t>
            </a:r>
          </a:p>
        </p:txBody>
      </p:sp>
      <p:sp>
        <p:nvSpPr>
          <p:cNvPr id="13338" name="Text Box 26">
            <a:extLst>
              <a:ext uri="{FF2B5EF4-FFF2-40B4-BE49-F238E27FC236}">
                <a16:creationId xmlns:a16="http://schemas.microsoft.com/office/drawing/2014/main" id="{2ADE7268-A4DB-6449-B15B-176232659F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44196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rgbClr val="990000"/>
                </a:solidFill>
                <a:latin typeface="Verdana" panose="020B0604030504040204" pitchFamily="34" charset="0"/>
              </a:rPr>
              <a:t>Γ</a:t>
            </a:r>
            <a:endParaRPr lang="el-GR" altLang="el-GR">
              <a:solidFill>
                <a:srgbClr val="990000"/>
              </a:solidFill>
              <a:latin typeface="Verdana" panose="020B0604030504040204" pitchFamily="34" charset="0"/>
            </a:endParaRPr>
          </a:p>
        </p:txBody>
      </p:sp>
      <p:sp>
        <p:nvSpPr>
          <p:cNvPr id="13339" name="Text Box 27">
            <a:extLst>
              <a:ext uri="{FF2B5EF4-FFF2-40B4-BE49-F238E27FC236}">
                <a16:creationId xmlns:a16="http://schemas.microsoft.com/office/drawing/2014/main" id="{E1DED9A0-4027-964E-BFC1-16B3463AD4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4191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rgbClr val="990000"/>
                </a:solidFill>
                <a:latin typeface="Verdana" panose="020B0604030504040204" pitchFamily="34" charset="0"/>
              </a:rPr>
              <a:t>Δ</a:t>
            </a:r>
            <a:endParaRPr lang="el-GR" altLang="el-GR">
              <a:solidFill>
                <a:srgbClr val="990000"/>
              </a:solidFill>
              <a:latin typeface="Verdana" panose="020B0604030504040204" pitchFamily="34" charset="0"/>
            </a:endParaRPr>
          </a:p>
        </p:txBody>
      </p:sp>
      <p:sp>
        <p:nvSpPr>
          <p:cNvPr id="13340" name="Text Box 28">
            <a:extLst>
              <a:ext uri="{FF2B5EF4-FFF2-40B4-BE49-F238E27FC236}">
                <a16:creationId xmlns:a16="http://schemas.microsoft.com/office/drawing/2014/main" id="{BAF0AD98-110F-F543-8C6F-DE22BC82E2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46482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rgbClr val="990000"/>
                </a:solidFill>
                <a:latin typeface="Verdana" panose="020B0604030504040204" pitchFamily="34" charset="0"/>
              </a:rPr>
              <a:t>Ε</a:t>
            </a:r>
            <a:endParaRPr lang="el-GR" altLang="el-GR">
              <a:solidFill>
                <a:srgbClr val="990000"/>
              </a:solidFill>
              <a:latin typeface="Verdana" panose="020B0604030504040204" pitchFamily="34" charset="0"/>
            </a:endParaRPr>
          </a:p>
        </p:txBody>
      </p:sp>
      <p:sp>
        <p:nvSpPr>
          <p:cNvPr id="13341" name="Text Box 29">
            <a:extLst>
              <a:ext uri="{FF2B5EF4-FFF2-40B4-BE49-F238E27FC236}">
                <a16:creationId xmlns:a16="http://schemas.microsoft.com/office/drawing/2014/main" id="{1BDAEC50-7DEA-8C42-9241-4A2C0F1B5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48768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rgbClr val="990000"/>
                </a:solidFill>
                <a:latin typeface="Verdana" panose="020B0604030504040204" pitchFamily="34" charset="0"/>
              </a:rPr>
              <a:t>Η</a:t>
            </a:r>
            <a:endParaRPr lang="el-GR" altLang="el-GR">
              <a:solidFill>
                <a:srgbClr val="990000"/>
              </a:solidFill>
              <a:latin typeface="Verdana" panose="020B0604030504040204" pitchFamily="34" charset="0"/>
            </a:endParaRPr>
          </a:p>
        </p:txBody>
      </p:sp>
      <p:sp>
        <p:nvSpPr>
          <p:cNvPr id="13342" name="Text Box 30">
            <a:extLst>
              <a:ext uri="{FF2B5EF4-FFF2-40B4-BE49-F238E27FC236}">
                <a16:creationId xmlns:a16="http://schemas.microsoft.com/office/drawing/2014/main" id="{61E6D0E7-7C2F-D741-BA30-B6E5C2B869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9624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rgbClr val="990000"/>
                </a:solidFill>
                <a:latin typeface="Verdana" panose="020B0604030504040204" pitchFamily="34" charset="0"/>
              </a:rPr>
              <a:t>Σ</a:t>
            </a:r>
            <a:endParaRPr lang="el-GR" altLang="el-GR">
              <a:solidFill>
                <a:srgbClr val="990000"/>
              </a:solidFill>
              <a:latin typeface="Verdana" panose="020B0604030504040204" pitchFamily="34" charset="0"/>
            </a:endParaRPr>
          </a:p>
        </p:txBody>
      </p:sp>
      <p:sp>
        <p:nvSpPr>
          <p:cNvPr id="13343" name="Text Box 31">
            <a:hlinkClick r:id="rId3" action="ppaction://hlinksldjump"/>
            <a:extLst>
              <a:ext uri="{FF2B5EF4-FFF2-40B4-BE49-F238E27FC236}">
                <a16:creationId xmlns:a16="http://schemas.microsoft.com/office/drawing/2014/main" id="{9FB0CC66-B2C4-BD4B-8853-056B80427B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28600"/>
            <a:ext cx="6477000" cy="434975"/>
          </a:xfrm>
          <a:prstGeom prst="rect">
            <a:avLst/>
          </a:prstGeom>
          <a:solidFill>
            <a:srgbClr val="FFCC66"/>
          </a:solidFill>
          <a:ln w="38100" cmpd="dbl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l-GR" altLang="el-GR" sz="2000" b="1">
                <a:solidFill>
                  <a:schemeClr val="bg1"/>
                </a:solidFill>
                <a:latin typeface="Verdana" panose="020B0604030504040204" pitchFamily="34" charset="0"/>
              </a:rPr>
              <a:t>ΜΕΘΟΔΟΙ ΜΗ ΤΥΧΑΙΑΣ  ΔΕΙΓΜΑΤΟΛΗΨΙΑΣ</a:t>
            </a:r>
          </a:p>
        </p:txBody>
      </p:sp>
      <p:sp>
        <p:nvSpPr>
          <p:cNvPr id="13344" name="Rectangle 32">
            <a:extLst>
              <a:ext uri="{FF2B5EF4-FFF2-40B4-BE49-F238E27FC236}">
                <a16:creationId xmlns:a16="http://schemas.microsoft.com/office/drawing/2014/main" id="{6F091AD0-EBD5-BF4A-B513-474AE1E1CD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1371600"/>
            <a:ext cx="6781800" cy="762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3345" name="Rectangle 33">
            <a:extLst>
              <a:ext uri="{FF2B5EF4-FFF2-40B4-BE49-F238E27FC236}">
                <a16:creationId xmlns:a16="http://schemas.microsoft.com/office/drawing/2014/main" id="{E3350B5A-C788-A84E-9EE0-2E5CB4B9C595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295400" y="0"/>
            <a:ext cx="6781800" cy="762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3346" name="Rectangle 34">
            <a:extLst>
              <a:ext uri="{FF2B5EF4-FFF2-40B4-BE49-F238E27FC236}">
                <a16:creationId xmlns:a16="http://schemas.microsoft.com/office/drawing/2014/main" id="{12AEB058-AE51-AE4E-8F26-6C11F7E883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76200"/>
            <a:ext cx="76200" cy="13716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3347" name="Rectangle 35">
            <a:extLst>
              <a:ext uri="{FF2B5EF4-FFF2-40B4-BE49-F238E27FC236}">
                <a16:creationId xmlns:a16="http://schemas.microsoft.com/office/drawing/2014/main" id="{6514634D-7469-7949-85F0-229023893B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0" y="76200"/>
            <a:ext cx="76200" cy="13716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3359" name="Oval 47">
            <a:extLst>
              <a:ext uri="{FF2B5EF4-FFF2-40B4-BE49-F238E27FC236}">
                <a16:creationId xmlns:a16="http://schemas.microsoft.com/office/drawing/2014/main" id="{73247A8F-DB0D-574C-B5E5-0DE1579A85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3048000"/>
            <a:ext cx="1295400" cy="1295400"/>
          </a:xfrm>
          <a:prstGeom prst="ellipse">
            <a:avLst/>
          </a:pr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3348" name="Text Box 36">
            <a:extLst>
              <a:ext uri="{FF2B5EF4-FFF2-40B4-BE49-F238E27FC236}">
                <a16:creationId xmlns:a16="http://schemas.microsoft.com/office/drawing/2014/main" id="{DB078000-1248-2D4D-BBF1-67050B55F6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762000"/>
            <a:ext cx="6477000" cy="495300"/>
          </a:xfrm>
          <a:prstGeom prst="rect">
            <a:avLst/>
          </a:prstGeom>
          <a:solidFill>
            <a:schemeClr val="tx1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bg1"/>
                </a:solidFill>
                <a:latin typeface="Verdana" panose="020B0604030504040204" pitchFamily="34" charset="0"/>
              </a:rPr>
              <a:t>Δειγματοληψία ευκολίας</a:t>
            </a:r>
            <a:endParaRPr lang="el-GR" altLang="el-GR" sz="2000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13317" name="Text Box 5">
            <a:extLst>
              <a:ext uri="{FF2B5EF4-FFF2-40B4-BE49-F238E27FC236}">
                <a16:creationId xmlns:a16="http://schemas.microsoft.com/office/drawing/2014/main" id="{BC9575A1-363B-0E46-B09D-54256CA1AB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2766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rgbClr val="990000"/>
                </a:solidFill>
                <a:latin typeface="Verdana" panose="020B0604030504040204" pitchFamily="34" charset="0"/>
              </a:rPr>
              <a:t>Γ</a:t>
            </a:r>
          </a:p>
        </p:txBody>
      </p:sp>
      <p:sp>
        <p:nvSpPr>
          <p:cNvPr id="13319" name="Text Box 7">
            <a:extLst>
              <a:ext uri="{FF2B5EF4-FFF2-40B4-BE49-F238E27FC236}">
                <a16:creationId xmlns:a16="http://schemas.microsoft.com/office/drawing/2014/main" id="{B6036B08-4820-4F4F-ADC2-C06C995DF3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37338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rgbClr val="990000"/>
                </a:solidFill>
                <a:latin typeface="Verdana" panose="020B0604030504040204" pitchFamily="34" charset="0"/>
              </a:rPr>
              <a:t>Ε</a:t>
            </a:r>
          </a:p>
        </p:txBody>
      </p:sp>
      <p:sp>
        <p:nvSpPr>
          <p:cNvPr id="13320" name="Text Box 8">
            <a:extLst>
              <a:ext uri="{FF2B5EF4-FFF2-40B4-BE49-F238E27FC236}">
                <a16:creationId xmlns:a16="http://schemas.microsoft.com/office/drawing/2014/main" id="{55193C2E-7953-564B-B123-8D5BF040F7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1242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rgbClr val="990000"/>
                </a:solidFill>
                <a:latin typeface="Verdana" panose="020B0604030504040204" pitchFamily="34" charset="0"/>
              </a:rPr>
              <a:t>Δ</a:t>
            </a:r>
          </a:p>
        </p:txBody>
      </p:sp>
      <p:sp>
        <p:nvSpPr>
          <p:cNvPr id="13322" name="Text Box 10">
            <a:extLst>
              <a:ext uri="{FF2B5EF4-FFF2-40B4-BE49-F238E27FC236}">
                <a16:creationId xmlns:a16="http://schemas.microsoft.com/office/drawing/2014/main" id="{40419FC7-FE9E-8249-B4DB-C7441B0A4F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36576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rgbClr val="990000"/>
                </a:solidFill>
                <a:latin typeface="Verdana" panose="020B0604030504040204" pitchFamily="34" charset="0"/>
              </a:rPr>
              <a:t>Η</a:t>
            </a:r>
          </a:p>
        </p:txBody>
      </p:sp>
      <p:sp>
        <p:nvSpPr>
          <p:cNvPr id="13332" name="Text Box 20">
            <a:extLst>
              <a:ext uri="{FF2B5EF4-FFF2-40B4-BE49-F238E27FC236}">
                <a16:creationId xmlns:a16="http://schemas.microsoft.com/office/drawing/2014/main" id="{099DD937-54BE-4441-9439-22691289D6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338513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rgbClr val="990000"/>
                </a:solidFill>
                <a:latin typeface="Verdana" panose="020B0604030504040204" pitchFamily="34" charset="0"/>
              </a:rPr>
              <a:t>Σ</a:t>
            </a:r>
          </a:p>
        </p:txBody>
      </p:sp>
      <p:sp>
        <p:nvSpPr>
          <p:cNvPr id="13358" name="Oval 46">
            <a:extLst>
              <a:ext uri="{FF2B5EF4-FFF2-40B4-BE49-F238E27FC236}">
                <a16:creationId xmlns:a16="http://schemas.microsoft.com/office/drawing/2014/main" id="{43F77C3A-C1AD-C546-80D9-519EB3889E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3048000"/>
            <a:ext cx="1295400" cy="1295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5399" name="40 - Ορθογώνιο">
            <a:extLst>
              <a:ext uri="{FF2B5EF4-FFF2-40B4-BE49-F238E27FC236}">
                <a16:creationId xmlns:a16="http://schemas.microsoft.com/office/drawing/2014/main" id="{133E1C5D-6D1E-C949-9CB6-B5AECDC5D9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0125" y="6286500"/>
            <a:ext cx="771525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000"/>
              <a:t>Πηγή: </a:t>
            </a:r>
            <a:r>
              <a:rPr lang="en-GB" altLang="el-GR" sz="1000"/>
              <a:t>http://www.edc.uoc.gr/mathimata_diktyo/andreadakis/stadia_Kai_deigmatolhpsia_psyxop_ereunas_%202006-2007.ppt</a:t>
            </a:r>
            <a:endParaRPr lang="el-GR" altLang="el-GR" sz="1000"/>
          </a:p>
        </p:txBody>
      </p:sp>
    </p:spTree>
    <p:extLst>
      <p:ext uri="{BB962C8B-B14F-4D97-AF65-F5344CB8AC3E}">
        <p14:creationId xmlns:p14="http://schemas.microsoft.com/office/powerpoint/2010/main" val="1545919247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3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3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3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300" fill="hold"/>
                                        <p:tgtEl>
                                          <p:spTgt spid="13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" fill="hold"/>
                                        <p:tgtEl>
                                          <p:spTgt spid="13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200"/>
                            </p:stCondLst>
                            <p:childTnLst>
                              <p:par>
                                <p:cTn id="2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300" fill="hold"/>
                                        <p:tgtEl>
                                          <p:spTgt spid="133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00" fill="hold"/>
                                        <p:tgtEl>
                                          <p:spTgt spid="133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3800"/>
                            </p:stCondLst>
                            <p:childTnLst>
                              <p:par>
                                <p:cTn id="31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3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300"/>
                            </p:stCondLst>
                            <p:childTnLst>
                              <p:par>
                                <p:cTn id="3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3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4600"/>
                            </p:stCondLst>
                            <p:childTnLst>
                              <p:par>
                                <p:cTn id="42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3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4900"/>
                            </p:stCondLst>
                            <p:childTnLst>
                              <p:par>
                                <p:cTn id="49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3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200"/>
                            </p:stCondLst>
                            <p:childTnLst>
                              <p:par>
                                <p:cTn id="56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3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3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5800"/>
                            </p:stCondLst>
                            <p:childTnLst>
                              <p:par>
                                <p:cTn id="70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3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3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6100"/>
                            </p:stCondLst>
                            <p:childTnLst>
                              <p:par>
                                <p:cTn id="77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3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3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6400"/>
                            </p:stCondLst>
                            <p:childTnLst>
                              <p:par>
                                <p:cTn id="84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3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6700"/>
                            </p:stCondLst>
                            <p:childTnLst>
                              <p:par>
                                <p:cTn id="91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3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98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3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3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3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7300"/>
                            </p:stCondLst>
                            <p:childTnLst>
                              <p:par>
                                <p:cTn id="10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3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3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3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7600"/>
                            </p:stCondLst>
                            <p:childTnLst>
                              <p:par>
                                <p:cTn id="112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3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3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3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7900"/>
                            </p:stCondLst>
                            <p:childTnLst>
                              <p:par>
                                <p:cTn id="119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3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3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3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3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8200"/>
                            </p:stCondLst>
                            <p:childTnLst>
                              <p:par>
                                <p:cTn id="126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3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3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3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3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33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3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3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3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 nodeType="afterGroup">
                            <p:stCondLst>
                              <p:cond delay="8800"/>
                            </p:stCondLst>
                            <p:childTnLst>
                              <p:par>
                                <p:cTn id="140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3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3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3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3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 nodeType="afterGroup">
                            <p:stCondLst>
                              <p:cond delay="9100"/>
                            </p:stCondLst>
                            <p:childTnLst>
                              <p:par>
                                <p:cTn id="147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3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3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3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3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 nodeType="afterGroup">
                            <p:stCondLst>
                              <p:cond delay="9400"/>
                            </p:stCondLst>
                            <p:childTnLst>
                              <p:par>
                                <p:cTn id="154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300" fill="hold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300" fill="hold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300" fill="hold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300" fill="hold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 nodeType="afterGroup">
                            <p:stCondLst>
                              <p:cond delay="9700"/>
                            </p:stCondLst>
                            <p:childTnLst>
                              <p:par>
                                <p:cTn id="161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300" fill="hold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300" fill="hold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300" fill="hold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300" fill="hold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68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3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3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3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3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10300"/>
                            </p:stCondLst>
                            <p:childTnLst>
                              <p:par>
                                <p:cTn id="175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7" dur="300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300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300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300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 nodeType="afterGroup">
                            <p:stCondLst>
                              <p:cond delay="10600"/>
                            </p:stCondLst>
                            <p:childTnLst>
                              <p:par>
                                <p:cTn id="182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300" fill="hold"/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300" fill="hold"/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300" fill="hold"/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300" fill="hold"/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 nodeType="afterGroup">
                            <p:stCondLst>
                              <p:cond delay="10900"/>
                            </p:stCondLst>
                            <p:childTnLst>
                              <p:par>
                                <p:cTn id="18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133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133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13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13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 nodeType="afterGroup">
                            <p:stCondLst>
                              <p:cond delay="11900"/>
                            </p:stCondLst>
                            <p:childTnLst>
                              <p:par>
                                <p:cTn id="19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8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 nodeType="afterGroup">
                            <p:stCondLst>
                              <p:cond delay="12400"/>
                            </p:stCondLst>
                            <p:childTnLst>
                              <p:par>
                                <p:cTn id="200" presetID="23" presetClass="entr" presetSubtype="27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133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133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 nodeType="afterGroup">
                            <p:stCondLst>
                              <p:cond delay="14900"/>
                            </p:stCondLst>
                            <p:childTnLst>
                              <p:par>
                                <p:cTn id="20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 nodeType="afterGroup">
                            <p:stCondLst>
                              <p:cond delay="15200"/>
                            </p:stCondLst>
                            <p:childTnLst>
                              <p:par>
                                <p:cTn id="20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2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 nodeType="afterGroup">
                            <p:stCondLst>
                              <p:cond delay="15800"/>
                            </p:stCondLst>
                            <p:childTnLst>
                              <p:par>
                                <p:cTn id="2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 nodeType="afterGroup">
                            <p:stCondLst>
                              <p:cond delay="16100"/>
                            </p:stCondLst>
                            <p:childTnLst>
                              <p:par>
                                <p:cTn id="2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nimBg="1"/>
      <p:bldP spid="13315" grpId="0" animBg="1" autoUpdateAnimBg="0"/>
      <p:bldP spid="13316" grpId="0" autoUpdateAnimBg="0"/>
      <p:bldP spid="13318" grpId="0" autoUpdateAnimBg="0"/>
      <p:bldP spid="13321" grpId="0" autoUpdateAnimBg="0"/>
      <p:bldP spid="13323" grpId="0" autoUpdateAnimBg="0"/>
      <p:bldP spid="13324" grpId="0" autoUpdateAnimBg="0"/>
      <p:bldP spid="13325" grpId="0" autoUpdateAnimBg="0"/>
      <p:bldP spid="13326" grpId="0" autoUpdateAnimBg="0"/>
      <p:bldP spid="13327" grpId="0" autoUpdateAnimBg="0"/>
      <p:bldP spid="13328" grpId="0" autoUpdateAnimBg="0"/>
      <p:bldP spid="13329" grpId="0" autoUpdateAnimBg="0"/>
      <p:bldP spid="13330" grpId="0" autoUpdateAnimBg="0"/>
      <p:bldP spid="13331" grpId="0" autoUpdateAnimBg="0"/>
      <p:bldP spid="13333" grpId="0" autoUpdateAnimBg="0"/>
      <p:bldP spid="13334" grpId="0" autoUpdateAnimBg="0"/>
      <p:bldP spid="13335" grpId="0" autoUpdateAnimBg="0"/>
      <p:bldP spid="13336" grpId="0" autoUpdateAnimBg="0"/>
      <p:bldP spid="13337" grpId="0" autoUpdateAnimBg="0"/>
      <p:bldP spid="13338" grpId="0" autoUpdateAnimBg="0"/>
      <p:bldP spid="13339" grpId="0" autoUpdateAnimBg="0"/>
      <p:bldP spid="13340" grpId="0" autoUpdateAnimBg="0"/>
      <p:bldP spid="13341" grpId="0" autoUpdateAnimBg="0"/>
      <p:bldP spid="13342" grpId="0" autoUpdateAnimBg="0"/>
      <p:bldP spid="13343" grpId="0" animBg="1" autoUpdateAnimBg="0"/>
      <p:bldP spid="13344" grpId="0" animBg="1"/>
      <p:bldP spid="13345" grpId="0" animBg="1"/>
      <p:bldP spid="13346" grpId="0" animBg="1"/>
      <p:bldP spid="13347" grpId="0" animBg="1"/>
      <p:bldP spid="13359" grpId="0" animBg="1"/>
      <p:bldP spid="13348" grpId="0" animBg="1" autoUpdateAnimBg="0"/>
      <p:bldP spid="13317" grpId="0" autoUpdateAnimBg="0"/>
      <p:bldP spid="13319" grpId="0" autoUpdateAnimBg="0"/>
      <p:bldP spid="13320" grpId="0" autoUpdateAnimBg="0"/>
      <p:bldP spid="13322" grpId="0" autoUpdateAnimBg="0"/>
      <p:bldP spid="13332" grpId="0" autoUpdateAnimBg="0"/>
      <p:bldP spid="1335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>
            <a:extLst>
              <a:ext uri="{FF2B5EF4-FFF2-40B4-BE49-F238E27FC236}">
                <a16:creationId xmlns:a16="http://schemas.microsoft.com/office/drawing/2014/main" id="{02AC3BF4-1503-FF43-9F30-8F2B1AA8E7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3200400"/>
            <a:ext cx="2133600" cy="2209800"/>
          </a:xfrm>
          <a:prstGeom prst="can">
            <a:avLst>
              <a:gd name="adj" fmla="val 25893"/>
            </a:avLst>
          </a:prstGeom>
          <a:solidFill>
            <a:srgbClr val="FFFF99"/>
          </a:solidFill>
          <a:ln w="38100">
            <a:solidFill>
              <a:srgbClr val="99FF66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4339" name="AutoShape 3">
            <a:extLst>
              <a:ext uri="{FF2B5EF4-FFF2-40B4-BE49-F238E27FC236}">
                <a16:creationId xmlns:a16="http://schemas.microsoft.com/office/drawing/2014/main" id="{D4AE0D75-B7E3-2C48-8B22-84F8A549F6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209800"/>
            <a:ext cx="4572000" cy="3810000"/>
          </a:xfrm>
          <a:prstGeom prst="rightArrowCallout">
            <a:avLst>
              <a:gd name="adj1" fmla="val 12000"/>
              <a:gd name="adj2" fmla="val 17000"/>
              <a:gd name="adj3" fmla="val 20000"/>
              <a:gd name="adj4" fmla="val 66667"/>
            </a:avLst>
          </a:prstGeom>
          <a:solidFill>
            <a:srgbClr val="99FF66"/>
          </a:solidFill>
          <a:ln w="28575">
            <a:solidFill>
              <a:srgbClr val="99FF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l-GR" altLang="el-GR" b="1">
              <a:solidFill>
                <a:schemeClr val="accent2"/>
              </a:solidFill>
              <a:latin typeface="Verdana" panose="020B0604030504040204" pitchFamily="34" charset="0"/>
            </a:endParaRPr>
          </a:p>
        </p:txBody>
      </p:sp>
      <p:sp>
        <p:nvSpPr>
          <p:cNvPr id="14340" name="Text Box 4">
            <a:extLst>
              <a:ext uri="{FF2B5EF4-FFF2-40B4-BE49-F238E27FC236}">
                <a16:creationId xmlns:a16="http://schemas.microsoft.com/office/drawing/2014/main" id="{4F17761D-1E72-3B45-A91D-7BBD9A9C36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191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bg1"/>
                </a:solidFill>
                <a:latin typeface="Verdana" panose="020B0604030504040204" pitchFamily="34" charset="0"/>
              </a:rPr>
              <a:t>Α</a:t>
            </a:r>
          </a:p>
        </p:txBody>
      </p:sp>
      <p:sp>
        <p:nvSpPr>
          <p:cNvPr id="14341" name="Text Box 5">
            <a:extLst>
              <a:ext uri="{FF2B5EF4-FFF2-40B4-BE49-F238E27FC236}">
                <a16:creationId xmlns:a16="http://schemas.microsoft.com/office/drawing/2014/main" id="{4DDCA4D4-57D2-5A4A-958B-C6C59A4A94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3429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rgbClr val="990000"/>
                </a:solidFill>
                <a:latin typeface="Verdana" panose="020B0604030504040204" pitchFamily="34" charset="0"/>
              </a:rPr>
              <a:t>Γ</a:t>
            </a:r>
          </a:p>
        </p:txBody>
      </p:sp>
      <p:sp>
        <p:nvSpPr>
          <p:cNvPr id="14342" name="Text Box 6">
            <a:extLst>
              <a:ext uri="{FF2B5EF4-FFF2-40B4-BE49-F238E27FC236}">
                <a16:creationId xmlns:a16="http://schemas.microsoft.com/office/drawing/2014/main" id="{BE5F58FC-32DD-0740-8486-867BCA6B0A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4384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rgbClr val="990000"/>
                </a:solidFill>
                <a:latin typeface="Verdana" panose="020B0604030504040204" pitchFamily="34" charset="0"/>
              </a:rPr>
              <a:t>Β</a:t>
            </a:r>
            <a:endParaRPr lang="el-GR" altLang="el-GR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14343" name="Text Box 7">
            <a:extLst>
              <a:ext uri="{FF2B5EF4-FFF2-40B4-BE49-F238E27FC236}">
                <a16:creationId xmlns:a16="http://schemas.microsoft.com/office/drawing/2014/main" id="{73B44DFE-ABBB-574A-909F-797CF3C06C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8862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rgbClr val="990000"/>
                </a:solidFill>
                <a:latin typeface="Verdana" panose="020B0604030504040204" pitchFamily="34" charset="0"/>
              </a:rPr>
              <a:t>Ε</a:t>
            </a:r>
            <a:endParaRPr lang="el-GR" altLang="el-GR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14344" name="Text Box 8">
            <a:extLst>
              <a:ext uri="{FF2B5EF4-FFF2-40B4-BE49-F238E27FC236}">
                <a16:creationId xmlns:a16="http://schemas.microsoft.com/office/drawing/2014/main" id="{9161AB80-ED72-E945-98B2-B08FAF6F1D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2766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bg1"/>
                </a:solidFill>
                <a:latin typeface="Verdana" panose="020B0604030504040204" pitchFamily="34" charset="0"/>
              </a:rPr>
              <a:t>Δ</a:t>
            </a:r>
          </a:p>
        </p:txBody>
      </p:sp>
      <p:sp>
        <p:nvSpPr>
          <p:cNvPr id="14345" name="Text Box 9">
            <a:extLst>
              <a:ext uri="{FF2B5EF4-FFF2-40B4-BE49-F238E27FC236}">
                <a16:creationId xmlns:a16="http://schemas.microsoft.com/office/drawing/2014/main" id="{9D61BBF6-E097-2747-8517-705DA4203D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28956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bg1"/>
                </a:solidFill>
                <a:latin typeface="Verdana" panose="020B0604030504040204" pitchFamily="34" charset="0"/>
              </a:rPr>
              <a:t>Θ</a:t>
            </a:r>
          </a:p>
        </p:txBody>
      </p:sp>
      <p:sp>
        <p:nvSpPr>
          <p:cNvPr id="14346" name="Text Box 10">
            <a:extLst>
              <a:ext uri="{FF2B5EF4-FFF2-40B4-BE49-F238E27FC236}">
                <a16:creationId xmlns:a16="http://schemas.microsoft.com/office/drawing/2014/main" id="{1ADCF25C-6840-7F43-9278-E0842F4F48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3810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bg1"/>
                </a:solidFill>
                <a:latin typeface="Verdana" panose="020B0604030504040204" pitchFamily="34" charset="0"/>
              </a:rPr>
              <a:t>Η</a:t>
            </a:r>
          </a:p>
        </p:txBody>
      </p:sp>
      <p:sp>
        <p:nvSpPr>
          <p:cNvPr id="14347" name="Text Box 11">
            <a:extLst>
              <a:ext uri="{FF2B5EF4-FFF2-40B4-BE49-F238E27FC236}">
                <a16:creationId xmlns:a16="http://schemas.microsoft.com/office/drawing/2014/main" id="{774738A1-5F78-2845-BDC8-02A951DC5B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490913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bg1"/>
                </a:solidFill>
                <a:latin typeface="Verdana" panose="020B0604030504040204" pitchFamily="34" charset="0"/>
              </a:rPr>
              <a:t>Ι</a:t>
            </a:r>
          </a:p>
        </p:txBody>
      </p:sp>
      <p:sp>
        <p:nvSpPr>
          <p:cNvPr id="14348" name="Text Box 12">
            <a:extLst>
              <a:ext uri="{FF2B5EF4-FFF2-40B4-BE49-F238E27FC236}">
                <a16:creationId xmlns:a16="http://schemas.microsoft.com/office/drawing/2014/main" id="{A429B3EF-1450-7F48-9609-5B461AF7DF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667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bg1"/>
                </a:solidFill>
                <a:latin typeface="Verdana" panose="020B0604030504040204" pitchFamily="34" charset="0"/>
              </a:rPr>
              <a:t>Κ</a:t>
            </a:r>
          </a:p>
        </p:txBody>
      </p:sp>
      <p:sp>
        <p:nvSpPr>
          <p:cNvPr id="14349" name="Text Box 13">
            <a:extLst>
              <a:ext uri="{FF2B5EF4-FFF2-40B4-BE49-F238E27FC236}">
                <a16:creationId xmlns:a16="http://schemas.microsoft.com/office/drawing/2014/main" id="{2B57C64A-0162-1F49-A1CC-17E026E9F7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6482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bg1"/>
                </a:solidFill>
                <a:latin typeface="Verdana" panose="020B0604030504040204" pitchFamily="34" charset="0"/>
              </a:rPr>
              <a:t>Λ</a:t>
            </a:r>
          </a:p>
        </p:txBody>
      </p:sp>
      <p:sp>
        <p:nvSpPr>
          <p:cNvPr id="14350" name="Text Box 14">
            <a:extLst>
              <a:ext uri="{FF2B5EF4-FFF2-40B4-BE49-F238E27FC236}">
                <a16:creationId xmlns:a16="http://schemas.microsoft.com/office/drawing/2014/main" id="{2D00E7DB-2CA4-1F4B-A05C-6B2B556E2A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4953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rgbClr val="990000"/>
                </a:solidFill>
                <a:latin typeface="Verdana" panose="020B0604030504040204" pitchFamily="34" charset="0"/>
              </a:rPr>
              <a:t>Μ</a:t>
            </a:r>
            <a:endParaRPr lang="el-GR" altLang="el-GR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14351" name="Text Box 15">
            <a:extLst>
              <a:ext uri="{FF2B5EF4-FFF2-40B4-BE49-F238E27FC236}">
                <a16:creationId xmlns:a16="http://schemas.microsoft.com/office/drawing/2014/main" id="{4AA01EFB-30E7-7A42-8AE4-A0E2AF0BD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667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bg1"/>
                </a:solidFill>
                <a:latin typeface="Verdana" panose="020B0604030504040204" pitchFamily="34" charset="0"/>
              </a:rPr>
              <a:t>Ν</a:t>
            </a:r>
          </a:p>
        </p:txBody>
      </p:sp>
      <p:sp>
        <p:nvSpPr>
          <p:cNvPr id="14352" name="Text Box 16">
            <a:extLst>
              <a:ext uri="{FF2B5EF4-FFF2-40B4-BE49-F238E27FC236}">
                <a16:creationId xmlns:a16="http://schemas.microsoft.com/office/drawing/2014/main" id="{4C76420F-DCBB-204B-9F8E-13AFCEA760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31242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bg1"/>
                </a:solidFill>
                <a:latin typeface="Verdana" panose="020B0604030504040204" pitchFamily="34" charset="0"/>
              </a:rPr>
              <a:t>Ξ</a:t>
            </a:r>
          </a:p>
        </p:txBody>
      </p:sp>
      <p:sp>
        <p:nvSpPr>
          <p:cNvPr id="14353" name="Text Box 17">
            <a:extLst>
              <a:ext uri="{FF2B5EF4-FFF2-40B4-BE49-F238E27FC236}">
                <a16:creationId xmlns:a16="http://schemas.microsoft.com/office/drawing/2014/main" id="{504271A8-DB4C-8141-BF0D-3C82326DC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54102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bg1"/>
                </a:solidFill>
                <a:latin typeface="Verdana" panose="020B0604030504040204" pitchFamily="34" charset="0"/>
              </a:rPr>
              <a:t>Ο</a:t>
            </a:r>
          </a:p>
        </p:txBody>
      </p:sp>
      <p:sp>
        <p:nvSpPr>
          <p:cNvPr id="14354" name="Text Box 18">
            <a:extLst>
              <a:ext uri="{FF2B5EF4-FFF2-40B4-BE49-F238E27FC236}">
                <a16:creationId xmlns:a16="http://schemas.microsoft.com/office/drawing/2014/main" id="{B76317CC-44C8-0745-99E5-5271BD5D20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8006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rgbClr val="990000"/>
                </a:solidFill>
                <a:latin typeface="Verdana" panose="020B0604030504040204" pitchFamily="34" charset="0"/>
              </a:rPr>
              <a:t>Π</a:t>
            </a:r>
            <a:endParaRPr lang="el-GR" altLang="el-GR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14355" name="Text Box 19">
            <a:extLst>
              <a:ext uri="{FF2B5EF4-FFF2-40B4-BE49-F238E27FC236}">
                <a16:creationId xmlns:a16="http://schemas.microsoft.com/office/drawing/2014/main" id="{760B9273-4567-2B4F-B7B6-148BB1ECD2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47244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bg1"/>
                </a:solidFill>
                <a:latin typeface="Verdana" panose="020B0604030504040204" pitchFamily="34" charset="0"/>
              </a:rPr>
              <a:t>Ρ</a:t>
            </a:r>
          </a:p>
        </p:txBody>
      </p:sp>
      <p:sp>
        <p:nvSpPr>
          <p:cNvPr id="14356" name="Text Box 20">
            <a:extLst>
              <a:ext uri="{FF2B5EF4-FFF2-40B4-BE49-F238E27FC236}">
                <a16:creationId xmlns:a16="http://schemas.microsoft.com/office/drawing/2014/main" id="{2D646009-C0AF-C24D-93C8-71FB441085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3490913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bg1"/>
                </a:solidFill>
                <a:latin typeface="Verdana" panose="020B0604030504040204" pitchFamily="34" charset="0"/>
              </a:rPr>
              <a:t>Σ</a:t>
            </a:r>
          </a:p>
        </p:txBody>
      </p:sp>
      <p:sp>
        <p:nvSpPr>
          <p:cNvPr id="14357" name="Text Box 21">
            <a:extLst>
              <a:ext uri="{FF2B5EF4-FFF2-40B4-BE49-F238E27FC236}">
                <a16:creationId xmlns:a16="http://schemas.microsoft.com/office/drawing/2014/main" id="{BE7033FF-09CF-2A45-8B2E-429CF963CA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41148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bg1"/>
                </a:solidFill>
                <a:latin typeface="Verdana" panose="020B0604030504040204" pitchFamily="34" charset="0"/>
              </a:rPr>
              <a:t>Τ</a:t>
            </a:r>
          </a:p>
        </p:txBody>
      </p:sp>
      <p:sp>
        <p:nvSpPr>
          <p:cNvPr id="14358" name="Text Box 22">
            <a:extLst>
              <a:ext uri="{FF2B5EF4-FFF2-40B4-BE49-F238E27FC236}">
                <a16:creationId xmlns:a16="http://schemas.microsoft.com/office/drawing/2014/main" id="{AA1B2B27-F956-A24E-9405-FFCAA85E9E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4102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bg1"/>
                </a:solidFill>
                <a:latin typeface="Verdana" panose="020B0604030504040204" pitchFamily="34" charset="0"/>
              </a:rPr>
              <a:t>Υ</a:t>
            </a:r>
          </a:p>
        </p:txBody>
      </p:sp>
      <p:sp>
        <p:nvSpPr>
          <p:cNvPr id="14359" name="Text Box 23">
            <a:extLst>
              <a:ext uri="{FF2B5EF4-FFF2-40B4-BE49-F238E27FC236}">
                <a16:creationId xmlns:a16="http://schemas.microsoft.com/office/drawing/2014/main" id="{AD5EE3FB-A4BF-8A44-864A-9BD57F3E25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55626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bg1"/>
                </a:solidFill>
                <a:latin typeface="Verdana" panose="020B0604030504040204" pitchFamily="34" charset="0"/>
              </a:rPr>
              <a:t>Χ</a:t>
            </a:r>
          </a:p>
        </p:txBody>
      </p:sp>
      <p:sp>
        <p:nvSpPr>
          <p:cNvPr id="14360" name="Text Box 24">
            <a:extLst>
              <a:ext uri="{FF2B5EF4-FFF2-40B4-BE49-F238E27FC236}">
                <a16:creationId xmlns:a16="http://schemas.microsoft.com/office/drawing/2014/main" id="{38AB69F4-7BA0-0749-9ABD-51D1081592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54864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bg1"/>
                </a:solidFill>
                <a:latin typeface="Verdana" panose="020B0604030504040204" pitchFamily="34" charset="0"/>
              </a:rPr>
              <a:t>Ψ</a:t>
            </a:r>
          </a:p>
        </p:txBody>
      </p:sp>
      <p:sp>
        <p:nvSpPr>
          <p:cNvPr id="14361" name="Text Box 25">
            <a:extLst>
              <a:ext uri="{FF2B5EF4-FFF2-40B4-BE49-F238E27FC236}">
                <a16:creationId xmlns:a16="http://schemas.microsoft.com/office/drawing/2014/main" id="{5576A25E-377F-5F4C-B579-C56C1A2A18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2286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bg1"/>
                </a:solidFill>
                <a:latin typeface="Verdana" panose="020B0604030504040204" pitchFamily="34" charset="0"/>
              </a:rPr>
              <a:t>Ω</a:t>
            </a:r>
          </a:p>
        </p:txBody>
      </p:sp>
      <p:sp>
        <p:nvSpPr>
          <p:cNvPr id="14362" name="Text Box 26">
            <a:extLst>
              <a:ext uri="{FF2B5EF4-FFF2-40B4-BE49-F238E27FC236}">
                <a16:creationId xmlns:a16="http://schemas.microsoft.com/office/drawing/2014/main" id="{6526D0AB-0492-6148-9E8C-1558F8C17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41148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rgbClr val="990000"/>
                </a:solidFill>
                <a:latin typeface="Verdana" panose="020B0604030504040204" pitchFamily="34" charset="0"/>
              </a:rPr>
              <a:t>Γ</a:t>
            </a:r>
            <a:endParaRPr lang="el-GR" altLang="el-GR">
              <a:solidFill>
                <a:srgbClr val="990000"/>
              </a:solidFill>
              <a:latin typeface="Verdana" panose="020B0604030504040204" pitchFamily="34" charset="0"/>
            </a:endParaRPr>
          </a:p>
        </p:txBody>
      </p:sp>
      <p:sp>
        <p:nvSpPr>
          <p:cNvPr id="14363" name="Text Box 27">
            <a:extLst>
              <a:ext uri="{FF2B5EF4-FFF2-40B4-BE49-F238E27FC236}">
                <a16:creationId xmlns:a16="http://schemas.microsoft.com/office/drawing/2014/main" id="{685C51CA-8564-5440-BDB3-065F2C2883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4191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rgbClr val="990000"/>
                </a:solidFill>
                <a:latin typeface="Verdana" panose="020B0604030504040204" pitchFamily="34" charset="0"/>
              </a:rPr>
              <a:t>Ε</a:t>
            </a:r>
            <a:endParaRPr lang="el-GR" altLang="el-GR">
              <a:solidFill>
                <a:srgbClr val="990000"/>
              </a:solidFill>
              <a:latin typeface="Verdana" panose="020B0604030504040204" pitchFamily="34" charset="0"/>
            </a:endParaRPr>
          </a:p>
        </p:txBody>
      </p:sp>
      <p:sp>
        <p:nvSpPr>
          <p:cNvPr id="14364" name="Text Box 28">
            <a:extLst>
              <a:ext uri="{FF2B5EF4-FFF2-40B4-BE49-F238E27FC236}">
                <a16:creationId xmlns:a16="http://schemas.microsoft.com/office/drawing/2014/main" id="{20A1E456-D4DE-5C43-A8B3-9305EB8C40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46482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rgbClr val="990000"/>
                </a:solidFill>
                <a:latin typeface="Verdana" panose="020B0604030504040204" pitchFamily="34" charset="0"/>
              </a:rPr>
              <a:t>Π</a:t>
            </a:r>
            <a:endParaRPr lang="el-GR" altLang="el-GR">
              <a:solidFill>
                <a:srgbClr val="990000"/>
              </a:solidFill>
              <a:latin typeface="Verdana" panose="020B0604030504040204" pitchFamily="34" charset="0"/>
            </a:endParaRPr>
          </a:p>
        </p:txBody>
      </p:sp>
      <p:sp>
        <p:nvSpPr>
          <p:cNvPr id="14365" name="Text Box 29">
            <a:extLst>
              <a:ext uri="{FF2B5EF4-FFF2-40B4-BE49-F238E27FC236}">
                <a16:creationId xmlns:a16="http://schemas.microsoft.com/office/drawing/2014/main" id="{76FA922B-A4E8-7C47-9D18-D01C6A8E85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48768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rgbClr val="990000"/>
                </a:solidFill>
                <a:latin typeface="Verdana" panose="020B0604030504040204" pitchFamily="34" charset="0"/>
              </a:rPr>
              <a:t>Β</a:t>
            </a:r>
            <a:endParaRPr lang="el-GR" altLang="el-GR">
              <a:solidFill>
                <a:srgbClr val="990000"/>
              </a:solidFill>
              <a:latin typeface="Verdana" panose="020B0604030504040204" pitchFamily="34" charset="0"/>
            </a:endParaRPr>
          </a:p>
        </p:txBody>
      </p:sp>
      <p:sp>
        <p:nvSpPr>
          <p:cNvPr id="14366" name="Text Box 30">
            <a:extLst>
              <a:ext uri="{FF2B5EF4-FFF2-40B4-BE49-F238E27FC236}">
                <a16:creationId xmlns:a16="http://schemas.microsoft.com/office/drawing/2014/main" id="{0CAD8E39-C913-A941-9720-73FFA61613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962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rgbClr val="990000"/>
                </a:solidFill>
                <a:latin typeface="Verdana" panose="020B0604030504040204" pitchFamily="34" charset="0"/>
              </a:rPr>
              <a:t>Μ</a:t>
            </a:r>
            <a:endParaRPr lang="el-GR" altLang="el-GR">
              <a:solidFill>
                <a:srgbClr val="990000"/>
              </a:solidFill>
              <a:latin typeface="Verdana" panose="020B0604030504040204" pitchFamily="34" charset="0"/>
            </a:endParaRPr>
          </a:p>
        </p:txBody>
      </p:sp>
      <p:sp>
        <p:nvSpPr>
          <p:cNvPr id="14367" name="Text Box 31">
            <a:hlinkClick r:id="rId3" action="ppaction://hlinksldjump"/>
            <a:extLst>
              <a:ext uri="{FF2B5EF4-FFF2-40B4-BE49-F238E27FC236}">
                <a16:creationId xmlns:a16="http://schemas.microsoft.com/office/drawing/2014/main" id="{CD9C9F72-3D1F-C94D-8940-714F55C91B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28600"/>
            <a:ext cx="6477000" cy="400110"/>
          </a:xfrm>
          <a:prstGeom prst="rect">
            <a:avLst/>
          </a:prstGeom>
          <a:solidFill>
            <a:schemeClr val="tx2"/>
          </a:solidFill>
          <a:ln w="38100" cmpd="dbl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l-GR" altLang="el-GR" sz="2000" b="1" dirty="0">
                <a:solidFill>
                  <a:schemeClr val="bg1"/>
                </a:solidFill>
                <a:latin typeface="Verdana" panose="020B0604030504040204" pitchFamily="34" charset="0"/>
              </a:rPr>
              <a:t>ΜΕΘΟΔΟΙ ΜΗ ΤΥΧΑΙΑΣ  ΔΕΙΓΜΑΤΟΛΗΨΙΑΣ</a:t>
            </a:r>
          </a:p>
        </p:txBody>
      </p:sp>
      <p:sp>
        <p:nvSpPr>
          <p:cNvPr id="14368" name="Rectangle 32">
            <a:extLst>
              <a:ext uri="{FF2B5EF4-FFF2-40B4-BE49-F238E27FC236}">
                <a16:creationId xmlns:a16="http://schemas.microsoft.com/office/drawing/2014/main" id="{E95DDBAB-27CE-F144-A255-14417926D5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1371600"/>
            <a:ext cx="6781800" cy="762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4369" name="Rectangle 33">
            <a:extLst>
              <a:ext uri="{FF2B5EF4-FFF2-40B4-BE49-F238E27FC236}">
                <a16:creationId xmlns:a16="http://schemas.microsoft.com/office/drawing/2014/main" id="{8E1A22C1-5CB0-9E4D-A1AD-E7E5675531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76200"/>
            <a:ext cx="76200" cy="13716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4370" name="Rectangle 34">
            <a:extLst>
              <a:ext uri="{FF2B5EF4-FFF2-40B4-BE49-F238E27FC236}">
                <a16:creationId xmlns:a16="http://schemas.microsoft.com/office/drawing/2014/main" id="{9DC57737-0C7D-0640-984B-4012954A70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0" y="76200"/>
            <a:ext cx="76200" cy="13716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4371" name="Text Box 35">
            <a:extLst>
              <a:ext uri="{FF2B5EF4-FFF2-40B4-BE49-F238E27FC236}">
                <a16:creationId xmlns:a16="http://schemas.microsoft.com/office/drawing/2014/main" id="{DFE9B26A-B72D-1044-9D93-9DF2E694C5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762000"/>
            <a:ext cx="6477000" cy="495300"/>
          </a:xfrm>
          <a:prstGeom prst="rect">
            <a:avLst/>
          </a:prstGeom>
          <a:solidFill>
            <a:schemeClr val="tx1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bg1"/>
                </a:solidFill>
                <a:latin typeface="Verdana" panose="020B0604030504040204" pitchFamily="34" charset="0"/>
              </a:rPr>
              <a:t>Δειγματοληψία με σκοπιμότητα</a:t>
            </a:r>
            <a:endParaRPr lang="el-GR" altLang="el-GR" sz="2000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14373" name="Rectangle 37">
            <a:extLst>
              <a:ext uri="{FF2B5EF4-FFF2-40B4-BE49-F238E27FC236}">
                <a16:creationId xmlns:a16="http://schemas.microsoft.com/office/drawing/2014/main" id="{526467A4-BED1-114D-8820-A187FAE60350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295400" y="0"/>
            <a:ext cx="6781800" cy="762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4374" name="Oval 38">
            <a:extLst>
              <a:ext uri="{FF2B5EF4-FFF2-40B4-BE49-F238E27FC236}">
                <a16:creationId xmlns:a16="http://schemas.microsoft.com/office/drawing/2014/main" id="{AA9FD084-FC4D-E243-8554-8AA9CF4EF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438400"/>
            <a:ext cx="381000" cy="381000"/>
          </a:xfrm>
          <a:prstGeom prst="ellipse">
            <a:avLst/>
          </a:prstGeom>
          <a:solidFill>
            <a:srgbClr val="99FF66"/>
          </a:solidFill>
          <a:ln w="9525">
            <a:solidFill>
              <a:srgbClr val="99FF66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4375" name="Oval 39">
            <a:extLst>
              <a:ext uri="{FF2B5EF4-FFF2-40B4-BE49-F238E27FC236}">
                <a16:creationId xmlns:a16="http://schemas.microsoft.com/office/drawing/2014/main" id="{65E1A71A-5C50-0E4A-9E71-71D9F4080D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3429000"/>
            <a:ext cx="381000" cy="381000"/>
          </a:xfrm>
          <a:prstGeom prst="ellipse">
            <a:avLst/>
          </a:prstGeom>
          <a:solidFill>
            <a:srgbClr val="99FF66"/>
          </a:solidFill>
          <a:ln w="9525">
            <a:solidFill>
              <a:srgbClr val="99FF66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4376" name="Oval 40">
            <a:extLst>
              <a:ext uri="{FF2B5EF4-FFF2-40B4-BE49-F238E27FC236}">
                <a16:creationId xmlns:a16="http://schemas.microsoft.com/office/drawing/2014/main" id="{0DC83B9B-F42A-7F47-975D-33675D7C06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4876800"/>
            <a:ext cx="381000" cy="381000"/>
          </a:xfrm>
          <a:prstGeom prst="ellipse">
            <a:avLst/>
          </a:prstGeom>
          <a:solidFill>
            <a:srgbClr val="99FF66"/>
          </a:solidFill>
          <a:ln w="9525">
            <a:solidFill>
              <a:srgbClr val="99FF66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4377" name="Oval 41">
            <a:extLst>
              <a:ext uri="{FF2B5EF4-FFF2-40B4-BE49-F238E27FC236}">
                <a16:creationId xmlns:a16="http://schemas.microsoft.com/office/drawing/2014/main" id="{3C800881-81F6-5949-ACAA-DD168EFC5B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5029200"/>
            <a:ext cx="533400" cy="381000"/>
          </a:xfrm>
          <a:prstGeom prst="ellipse">
            <a:avLst/>
          </a:prstGeom>
          <a:solidFill>
            <a:srgbClr val="99FF66"/>
          </a:solidFill>
          <a:ln w="9525">
            <a:solidFill>
              <a:srgbClr val="99FF66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4378" name="Oval 42">
            <a:extLst>
              <a:ext uri="{FF2B5EF4-FFF2-40B4-BE49-F238E27FC236}">
                <a16:creationId xmlns:a16="http://schemas.microsoft.com/office/drawing/2014/main" id="{61EE5E66-31F3-0A41-8F3E-7F9A05E7B1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3962400"/>
            <a:ext cx="381000" cy="381000"/>
          </a:xfrm>
          <a:prstGeom prst="ellipse">
            <a:avLst/>
          </a:prstGeom>
          <a:solidFill>
            <a:srgbClr val="99FF66"/>
          </a:solidFill>
          <a:ln w="9525">
            <a:solidFill>
              <a:srgbClr val="99FF66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6426" name="44 - Ορθογώνιο">
            <a:extLst>
              <a:ext uri="{FF2B5EF4-FFF2-40B4-BE49-F238E27FC236}">
                <a16:creationId xmlns:a16="http://schemas.microsoft.com/office/drawing/2014/main" id="{00825990-EB2C-284E-A444-27844399B2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0125" y="6286500"/>
            <a:ext cx="771525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000"/>
              <a:t>Πηγή: </a:t>
            </a:r>
            <a:r>
              <a:rPr lang="en-GB" altLang="el-GR" sz="1000"/>
              <a:t>http://www.edc.uoc.gr/mathimata_diktyo/andreadakis/stadia_Kai_deigmatolhpsia_psyxop_ereunas_%202006-2007.ppt</a:t>
            </a:r>
            <a:endParaRPr lang="el-GR" altLang="el-GR" sz="1000"/>
          </a:p>
        </p:txBody>
      </p:sp>
    </p:spTree>
    <p:extLst>
      <p:ext uri="{BB962C8B-B14F-4D97-AF65-F5344CB8AC3E}">
        <p14:creationId xmlns:p14="http://schemas.microsoft.com/office/powerpoint/2010/main" val="1325008533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4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4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4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300" fill="hold"/>
                                        <p:tgtEl>
                                          <p:spTgt spid="14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" fill="hold"/>
                                        <p:tgtEl>
                                          <p:spTgt spid="14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200"/>
                            </p:stCondLst>
                            <p:childTnLst>
                              <p:par>
                                <p:cTn id="2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300" fill="hold"/>
                                        <p:tgtEl>
                                          <p:spTgt spid="14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00" fill="hold"/>
                                        <p:tgtEl>
                                          <p:spTgt spid="14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4100"/>
                            </p:stCondLst>
                            <p:childTnLst>
                              <p:par>
                                <p:cTn id="31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3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600"/>
                            </p:stCondLst>
                            <p:childTnLst>
                              <p:par>
                                <p:cTn id="3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3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4900"/>
                            </p:stCondLst>
                            <p:childTnLst>
                              <p:par>
                                <p:cTn id="40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3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200"/>
                            </p:stCondLst>
                            <p:childTnLst>
                              <p:par>
                                <p:cTn id="4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3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0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3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800"/>
                            </p:stCondLst>
                            <p:childTnLst>
                              <p:par>
                                <p:cTn id="5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3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6100"/>
                            </p:stCondLst>
                            <p:childTnLst>
                              <p:par>
                                <p:cTn id="60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3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6400"/>
                            </p:stCondLst>
                            <p:childTnLst>
                              <p:par>
                                <p:cTn id="6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3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6700"/>
                            </p:stCondLst>
                            <p:childTnLst>
                              <p:par>
                                <p:cTn id="70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3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7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3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7300"/>
                            </p:stCondLst>
                            <p:childTnLst>
                              <p:par>
                                <p:cTn id="80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3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7600"/>
                            </p:stCondLst>
                            <p:childTnLst>
                              <p:par>
                                <p:cTn id="8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3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7900"/>
                            </p:stCondLst>
                            <p:childTnLst>
                              <p:par>
                                <p:cTn id="90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3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8200"/>
                            </p:stCondLst>
                            <p:childTnLst>
                              <p:par>
                                <p:cTn id="9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3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00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3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3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8800"/>
                            </p:stCondLst>
                            <p:childTnLst>
                              <p:par>
                                <p:cTn id="10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3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9100"/>
                            </p:stCondLst>
                            <p:childTnLst>
                              <p:par>
                                <p:cTn id="110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3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9400"/>
                            </p:stCondLst>
                            <p:childTnLst>
                              <p:par>
                                <p:cTn id="11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3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3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9700"/>
                            </p:stCondLst>
                            <p:childTnLst>
                              <p:par>
                                <p:cTn id="120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3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3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2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3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3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10300"/>
                            </p:stCondLst>
                            <p:childTnLst>
                              <p:par>
                                <p:cTn id="130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3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10600"/>
                            </p:stCondLst>
                            <p:childTnLst>
                              <p:par>
                                <p:cTn id="13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300" fill="hold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300" fill="hold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 nodeType="afterGroup">
                            <p:stCondLst>
                              <p:cond delay="10900"/>
                            </p:stCondLst>
                            <p:childTnLst>
                              <p:par>
                                <p:cTn id="140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3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3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11200"/>
                            </p:stCondLst>
                            <p:childTnLst>
                              <p:par>
                                <p:cTn id="14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 nodeType="afterGroup">
                            <p:stCondLst>
                              <p:cond delay="11700"/>
                            </p:stCondLst>
                            <p:childTnLst>
                              <p:par>
                                <p:cTn id="149" presetID="23" presetClass="entr" presetSubtype="27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14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14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 nodeType="afterGroup">
                            <p:stCondLst>
                              <p:cond delay="14200"/>
                            </p:stCondLst>
                            <p:childTnLst>
                              <p:par>
                                <p:cTn id="1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157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14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14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1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 nodeType="afterGroup">
                            <p:stCondLst>
                              <p:cond delay="16300"/>
                            </p:stCondLst>
                            <p:childTnLst>
                              <p:par>
                                <p:cTn id="165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14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143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 nodeType="afterGroup">
                            <p:stCondLst>
                              <p:cond delay="17800"/>
                            </p:stCondLst>
                            <p:childTnLst>
                              <p:par>
                                <p:cTn id="1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 nodeType="afterGroup">
                            <p:stCondLst>
                              <p:cond delay="18100"/>
                            </p:stCondLst>
                            <p:childTnLst>
                              <p:par>
                                <p:cTn id="173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143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143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 nodeType="afterGroup">
                            <p:stCondLst>
                              <p:cond delay="19600"/>
                            </p:stCondLst>
                            <p:childTnLst>
                              <p:par>
                                <p:cTn id="1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 nodeType="afterGroup">
                            <p:stCondLst>
                              <p:cond delay="19900"/>
                            </p:stCondLst>
                            <p:childTnLst>
                              <p:par>
                                <p:cTn id="181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143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143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 nodeType="afterGroup">
                            <p:stCondLst>
                              <p:cond delay="21400"/>
                            </p:stCondLst>
                            <p:childTnLst>
                              <p:par>
                                <p:cTn id="18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nimBg="1"/>
      <p:bldP spid="14339" grpId="0" animBg="1" autoUpdateAnimBg="0"/>
      <p:bldP spid="14340" grpId="0" autoUpdateAnimBg="0"/>
      <p:bldP spid="14341" grpId="0" autoUpdateAnimBg="0"/>
      <p:bldP spid="14342" grpId="0" autoUpdateAnimBg="0"/>
      <p:bldP spid="14343" grpId="0" autoUpdateAnimBg="0"/>
      <p:bldP spid="14344" grpId="0" autoUpdateAnimBg="0"/>
      <p:bldP spid="14345" grpId="0" autoUpdateAnimBg="0"/>
      <p:bldP spid="14346" grpId="0" autoUpdateAnimBg="0"/>
      <p:bldP spid="14347" grpId="0" autoUpdateAnimBg="0"/>
      <p:bldP spid="14348" grpId="0" autoUpdateAnimBg="0"/>
      <p:bldP spid="14349" grpId="0" autoUpdateAnimBg="0"/>
      <p:bldP spid="14350" grpId="0" autoUpdateAnimBg="0"/>
      <p:bldP spid="14351" grpId="0" autoUpdateAnimBg="0"/>
      <p:bldP spid="14352" grpId="0" autoUpdateAnimBg="0"/>
      <p:bldP spid="14353" grpId="0" autoUpdateAnimBg="0"/>
      <p:bldP spid="14354" grpId="0" autoUpdateAnimBg="0"/>
      <p:bldP spid="14355" grpId="0" autoUpdateAnimBg="0"/>
      <p:bldP spid="14356" grpId="0" autoUpdateAnimBg="0"/>
      <p:bldP spid="14357" grpId="0" autoUpdateAnimBg="0"/>
      <p:bldP spid="14358" grpId="0" autoUpdateAnimBg="0"/>
      <p:bldP spid="14359" grpId="0" autoUpdateAnimBg="0"/>
      <p:bldP spid="14360" grpId="0" autoUpdateAnimBg="0"/>
      <p:bldP spid="14361" grpId="0" autoUpdateAnimBg="0"/>
      <p:bldP spid="14362" grpId="0" autoUpdateAnimBg="0"/>
      <p:bldP spid="14363" grpId="0" autoUpdateAnimBg="0"/>
      <p:bldP spid="14364" grpId="0" autoUpdateAnimBg="0"/>
      <p:bldP spid="14365" grpId="0" autoUpdateAnimBg="0"/>
      <p:bldP spid="14366" grpId="0" autoUpdateAnimBg="0"/>
      <p:bldP spid="14367" grpId="0" animBg="1" autoUpdateAnimBg="0"/>
      <p:bldP spid="14368" grpId="0" animBg="1"/>
      <p:bldP spid="14369" grpId="0" animBg="1"/>
      <p:bldP spid="14370" grpId="0" animBg="1"/>
      <p:bldP spid="14371" grpId="0" animBg="1" autoUpdateAnimBg="0"/>
      <p:bldP spid="14373" grpId="0" animBg="1"/>
      <p:bldP spid="14374" grpId="0" animBg="1"/>
      <p:bldP spid="14375" grpId="0" animBg="1"/>
      <p:bldP spid="14376" grpId="0" animBg="1"/>
      <p:bldP spid="14377" grpId="0" animBg="1"/>
      <p:bldP spid="1437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404815"/>
            <a:ext cx="8229600" cy="5721351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l-GR" sz="2400" dirty="0"/>
              <a:t>Στόχος οποιασδήποτε εμπειρικής ερευνητικής μελέτης είναι η συλλογή και ανάλυση πληροφοριών για όλα τα στοιχεία (ανθρώπους, πράγματα, παρατηρήσεις κ.τ.λ.) που θέλουμε να μελετήσομε.  Το σύνολο των στοιχείων αυτών αποτελούν τον </a:t>
            </a:r>
            <a:r>
              <a:rPr lang="el-GR" sz="2400" b="1" dirty="0"/>
              <a:t>πληθυσμό </a:t>
            </a:r>
            <a:r>
              <a:rPr lang="el-GR" sz="2400" dirty="0"/>
              <a:t>(</a:t>
            </a:r>
            <a:r>
              <a:rPr lang="en-US" sz="2400" dirty="0"/>
              <a:t>population</a:t>
            </a:r>
            <a:r>
              <a:rPr lang="el-GR" sz="2400" dirty="0"/>
              <a:t>) της μελέτης.  Στους τομείς της εκπαίδευσης και των κοινωνικών επιστημών, όπως και σ' άλλες επιστήμες, οι περιπτώσεις στις οποίες είμαστε ικανοί να συλλέξομε πληροφορίες για </a:t>
            </a:r>
            <a:r>
              <a:rPr lang="el-GR" sz="2400" i="1" dirty="0"/>
              <a:t>όλο τον πληθυσμό </a:t>
            </a:r>
            <a:r>
              <a:rPr lang="el-GR" sz="2400" dirty="0"/>
              <a:t>είναι πολύ περιορισμένες.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sz="2400" dirty="0"/>
              <a:t>Σ' αυτές τις περιπτώσεις, επιλέγουμε ένα </a:t>
            </a:r>
            <a:r>
              <a:rPr lang="el-GR" sz="2400" b="1" dirty="0"/>
              <a:t>δείγμα</a:t>
            </a:r>
            <a:r>
              <a:rPr lang="el-GR" sz="2400" dirty="0"/>
              <a:t> (</a:t>
            </a:r>
            <a:r>
              <a:rPr lang="en-US" sz="2400" dirty="0"/>
              <a:t>sample</a:t>
            </a:r>
            <a:r>
              <a:rPr lang="el-GR" sz="2400" dirty="0"/>
              <a:t>), δηλαδή ένα μέρος του πληθυσμού, αναλύουμε στατιστικά τις πληροφορίες του δείγματος και, χρησιμοποιώντας τα αποτελέσματα της ανάλυσης αυτής, κάνουμε γενικεύσεις  (αντλούμε συμπεράσματα) για τον πληθυσμό.</a:t>
            </a:r>
          </a:p>
        </p:txBody>
      </p:sp>
    </p:spTree>
    <p:extLst>
      <p:ext uri="{BB962C8B-B14F-4D97-AF65-F5344CB8AC3E}">
        <p14:creationId xmlns:p14="http://schemas.microsoft.com/office/powerpoint/2010/main" val="1800437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6"/>
          <p:cNvSpPr>
            <a:spLocks noChangeArrowheads="1"/>
          </p:cNvSpPr>
          <p:nvPr/>
        </p:nvSpPr>
        <p:spPr bwMode="auto">
          <a:xfrm>
            <a:off x="468314" y="620715"/>
            <a:ext cx="2374900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l-GR" altLang="en-US" b="1"/>
              <a:t>ΠΛΗΘΥΣΜΟΣ</a:t>
            </a:r>
          </a:p>
        </p:txBody>
      </p:sp>
      <p:sp>
        <p:nvSpPr>
          <p:cNvPr id="19458" name="Rectangle 7"/>
          <p:cNvSpPr>
            <a:spLocks noChangeArrowheads="1"/>
          </p:cNvSpPr>
          <p:nvPr/>
        </p:nvSpPr>
        <p:spPr bwMode="auto">
          <a:xfrm>
            <a:off x="5795963" y="620715"/>
            <a:ext cx="2374900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l-GR" altLang="en-US" b="1"/>
              <a:t>ΔΕΙΓΜΑ</a:t>
            </a:r>
          </a:p>
        </p:txBody>
      </p:sp>
      <p:sp>
        <p:nvSpPr>
          <p:cNvPr id="19459" name="Rectangle 8"/>
          <p:cNvSpPr>
            <a:spLocks noChangeArrowheads="1"/>
          </p:cNvSpPr>
          <p:nvPr/>
        </p:nvSpPr>
        <p:spPr bwMode="auto">
          <a:xfrm>
            <a:off x="468314" y="2060577"/>
            <a:ext cx="2519363" cy="1152525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l-GR" altLang="en-US" b="1"/>
              <a:t>Παράμετροι</a:t>
            </a:r>
            <a:endParaRPr lang="el-GR" altLang="en-US"/>
          </a:p>
          <a:p>
            <a:pPr algn="ctr"/>
            <a:r>
              <a:rPr lang="el-GR" altLang="en-US"/>
              <a:t>τιμές που προκύπτουν </a:t>
            </a:r>
          </a:p>
          <a:p>
            <a:pPr algn="ctr"/>
            <a:r>
              <a:rPr lang="el-GR" altLang="en-US"/>
              <a:t>από τον πληθυσμό</a:t>
            </a:r>
          </a:p>
        </p:txBody>
      </p:sp>
      <p:sp>
        <p:nvSpPr>
          <p:cNvPr id="19460" name="Rectangle 9"/>
          <p:cNvSpPr>
            <a:spLocks noChangeArrowheads="1"/>
          </p:cNvSpPr>
          <p:nvPr/>
        </p:nvSpPr>
        <p:spPr bwMode="auto">
          <a:xfrm>
            <a:off x="5724528" y="2060578"/>
            <a:ext cx="2517775" cy="1223963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l-GR" altLang="en-US" b="1"/>
              <a:t>Στατιστικά</a:t>
            </a:r>
            <a:r>
              <a:rPr lang="el-GR" altLang="en-US"/>
              <a:t> </a:t>
            </a:r>
          </a:p>
          <a:p>
            <a:pPr algn="ctr"/>
            <a:r>
              <a:rPr lang="el-GR" altLang="en-US"/>
              <a:t>τιμές που προκύπτουν </a:t>
            </a:r>
          </a:p>
          <a:p>
            <a:pPr algn="ctr"/>
            <a:r>
              <a:rPr lang="el-GR" altLang="en-US"/>
              <a:t>από τα δεδομένα </a:t>
            </a:r>
          </a:p>
          <a:p>
            <a:pPr algn="ctr"/>
            <a:r>
              <a:rPr lang="el-GR" altLang="en-US"/>
              <a:t>του δείγματος</a:t>
            </a:r>
          </a:p>
        </p:txBody>
      </p:sp>
      <p:sp>
        <p:nvSpPr>
          <p:cNvPr id="19461" name="Line 10"/>
          <p:cNvSpPr>
            <a:spLocks noChangeShapeType="1"/>
          </p:cNvSpPr>
          <p:nvPr/>
        </p:nvSpPr>
        <p:spPr bwMode="auto">
          <a:xfrm>
            <a:off x="1547813" y="1268414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2" name="Line 11"/>
          <p:cNvSpPr>
            <a:spLocks noChangeShapeType="1"/>
          </p:cNvSpPr>
          <p:nvPr/>
        </p:nvSpPr>
        <p:spPr bwMode="auto">
          <a:xfrm>
            <a:off x="7092951" y="1268414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3" name="AutoShape 13"/>
          <p:cNvSpPr>
            <a:spLocks noChangeArrowheads="1"/>
          </p:cNvSpPr>
          <p:nvPr/>
        </p:nvSpPr>
        <p:spPr bwMode="auto">
          <a:xfrm>
            <a:off x="3276603" y="115891"/>
            <a:ext cx="2016125" cy="1152525"/>
          </a:xfrm>
          <a:prstGeom prst="cloudCallout">
            <a:avLst>
              <a:gd name="adj1" fmla="val -68583"/>
              <a:gd name="adj2" fmla="val 2162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19464" name="Text Box 14"/>
          <p:cNvSpPr txBox="1">
            <a:spLocks noChangeArrowheads="1"/>
          </p:cNvSpPr>
          <p:nvPr/>
        </p:nvSpPr>
        <p:spPr bwMode="auto">
          <a:xfrm>
            <a:off x="3563941" y="329171"/>
            <a:ext cx="1431925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l-GR" altLang="en-US" sz="1400"/>
              <a:t>Τα στοιχεία </a:t>
            </a:r>
          </a:p>
          <a:p>
            <a:r>
              <a:rPr lang="el-GR" altLang="en-US" sz="1400"/>
              <a:t>που θέλουμε </a:t>
            </a:r>
          </a:p>
          <a:p>
            <a:r>
              <a:rPr lang="el-GR" altLang="en-US" sz="1400"/>
              <a:t>να μελετήσουμε</a:t>
            </a:r>
          </a:p>
        </p:txBody>
      </p:sp>
      <p:sp>
        <p:nvSpPr>
          <p:cNvPr id="19465" name="Line 15"/>
          <p:cNvSpPr>
            <a:spLocks noChangeShapeType="1"/>
          </p:cNvSpPr>
          <p:nvPr/>
        </p:nvSpPr>
        <p:spPr bwMode="auto">
          <a:xfrm flipH="1">
            <a:off x="5508626" y="3429002"/>
            <a:ext cx="1079500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6" name="Line 16"/>
          <p:cNvSpPr>
            <a:spLocks noChangeShapeType="1"/>
          </p:cNvSpPr>
          <p:nvPr/>
        </p:nvSpPr>
        <p:spPr bwMode="auto">
          <a:xfrm>
            <a:off x="7235829" y="3429002"/>
            <a:ext cx="936625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7" name="Rectangle 17"/>
          <p:cNvSpPr>
            <a:spLocks noChangeArrowheads="1"/>
          </p:cNvSpPr>
          <p:nvPr/>
        </p:nvSpPr>
        <p:spPr bwMode="auto">
          <a:xfrm>
            <a:off x="3132142" y="4292602"/>
            <a:ext cx="2517775" cy="122396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l-GR" altLang="en-US" sz="1600" b="1">
                <a:solidFill>
                  <a:schemeClr val="bg1"/>
                </a:solidFill>
              </a:rPr>
              <a:t>Περιγραφικά</a:t>
            </a:r>
            <a:r>
              <a:rPr lang="el-GR" altLang="en-US" sz="160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el-GR" altLang="en-US" sz="1400">
                <a:solidFill>
                  <a:schemeClr val="bg1"/>
                </a:solidFill>
              </a:rPr>
              <a:t>τιμές ή δείκτες που </a:t>
            </a:r>
          </a:p>
          <a:p>
            <a:pPr algn="ctr"/>
            <a:r>
              <a:rPr lang="el-GR" altLang="en-US" sz="1400">
                <a:solidFill>
                  <a:schemeClr val="bg1"/>
                </a:solidFill>
              </a:rPr>
              <a:t>αντιστοιχούν στις παραμέτρους</a:t>
            </a:r>
          </a:p>
          <a:p>
            <a:pPr algn="ctr"/>
            <a:r>
              <a:rPr lang="el-GR" altLang="en-US" sz="1400">
                <a:solidFill>
                  <a:schemeClr val="bg1"/>
                </a:solidFill>
              </a:rPr>
              <a:t>αλλά υπολογίζονται </a:t>
            </a:r>
          </a:p>
          <a:p>
            <a:pPr algn="ctr"/>
            <a:r>
              <a:rPr lang="el-GR" altLang="en-US" sz="1400">
                <a:solidFill>
                  <a:schemeClr val="bg1"/>
                </a:solidFill>
              </a:rPr>
              <a:t>από δεδομένα του δείγματος</a:t>
            </a:r>
          </a:p>
        </p:txBody>
      </p:sp>
      <p:sp>
        <p:nvSpPr>
          <p:cNvPr id="19468" name="Rectangle 18"/>
          <p:cNvSpPr>
            <a:spLocks noChangeArrowheads="1"/>
          </p:cNvSpPr>
          <p:nvPr/>
        </p:nvSpPr>
        <p:spPr bwMode="auto">
          <a:xfrm>
            <a:off x="6372228" y="4292602"/>
            <a:ext cx="2517775" cy="122396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l-GR" altLang="en-US" sz="1600" b="1">
                <a:solidFill>
                  <a:schemeClr val="bg1"/>
                </a:solidFill>
              </a:rPr>
              <a:t>Επαγωγικά </a:t>
            </a:r>
            <a:r>
              <a:rPr lang="el-GR" altLang="en-US" sz="160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el-GR" altLang="en-US" sz="1400">
                <a:solidFill>
                  <a:schemeClr val="bg1"/>
                </a:solidFill>
              </a:rPr>
              <a:t>Τεχνικές - τιμές για να κάνουμε </a:t>
            </a:r>
          </a:p>
          <a:p>
            <a:pPr algn="ctr"/>
            <a:r>
              <a:rPr lang="el-GR" altLang="en-US" sz="1400">
                <a:solidFill>
                  <a:schemeClr val="bg1"/>
                </a:solidFill>
              </a:rPr>
              <a:t>γενικεύσεις από </a:t>
            </a:r>
          </a:p>
          <a:p>
            <a:pPr algn="ctr"/>
            <a:r>
              <a:rPr lang="el-GR" altLang="en-US" sz="1400">
                <a:solidFill>
                  <a:schemeClr val="bg1"/>
                </a:solidFill>
              </a:rPr>
              <a:t>τα περιγραφικά στατιστικά </a:t>
            </a:r>
          </a:p>
          <a:p>
            <a:pPr algn="ctr"/>
            <a:r>
              <a:rPr lang="el-GR" altLang="en-US" sz="1400">
                <a:solidFill>
                  <a:schemeClr val="bg1"/>
                </a:solidFill>
              </a:rPr>
              <a:t>στις παραμέτρους</a:t>
            </a:r>
          </a:p>
          <a:p>
            <a:pPr algn="ctr"/>
            <a:endParaRPr lang="el-GR" altLang="en-US" sz="14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274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42"/>
            <a:ext cx="8229600" cy="725487"/>
          </a:xfrm>
          <a:ln>
            <a:solidFill>
              <a:srgbClr val="9933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l-GR" altLang="en-US" sz="2800"/>
              <a:t>Μέγεθος δείγματος</a:t>
            </a:r>
          </a:p>
        </p:txBody>
      </p:sp>
      <p:sp>
        <p:nvSpPr>
          <p:cNvPr id="20482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457201" y="1285875"/>
            <a:ext cx="4686300" cy="4840288"/>
          </a:xfrm>
          <a:ln>
            <a:solidFill>
              <a:srgbClr val="9933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lang="el-GR" altLang="en-US" sz="1800"/>
              <a:t>Η </a:t>
            </a:r>
            <a:r>
              <a:rPr lang="el-GR" altLang="en-US" sz="1800" b="1"/>
              <a:t>ετερογένεια</a:t>
            </a:r>
            <a:r>
              <a:rPr lang="el-GR" altLang="en-US" sz="1800"/>
              <a:t> των μελών του πληθυσμού καθιστά την ακριβή περιγραφή από το δείγμα σχεδόν αδύνατη. (</a:t>
            </a:r>
            <a:r>
              <a:rPr lang="el-GR" altLang="en-US" sz="1800" i="1"/>
              <a:t>Αν όλοι άντρες, χριστιανοί … αρκούσε </a:t>
            </a:r>
            <a:r>
              <a:rPr lang="el-GR" altLang="en-US" sz="1800" b="1"/>
              <a:t>ένα </a:t>
            </a:r>
            <a:r>
              <a:rPr lang="el-GR" altLang="en-US" sz="1800" i="1"/>
              <a:t>άτομο για δείγμα)</a:t>
            </a:r>
          </a:p>
          <a:p>
            <a:pPr eaLnBrk="1" hangingPunct="1">
              <a:buFontTx/>
              <a:buNone/>
            </a:pPr>
            <a:r>
              <a:rPr lang="el-GR" altLang="en-US" sz="1800"/>
              <a:t>Κατά την επιλογή του δείγματος γίνεται προσπάθεια </a:t>
            </a:r>
            <a:r>
              <a:rPr lang="el-GR" altLang="en-US" sz="1800" b="1"/>
              <a:t>ελαχιστοποίησης του δειγματοληπτικού σφάλματος</a:t>
            </a:r>
            <a:r>
              <a:rPr lang="el-GR" altLang="en-US" sz="1800"/>
              <a:t> ώστε τα στατιστικά του δείγματος να περιγράφουν τον πληθυσμό. Αυτό γίνεται:</a:t>
            </a:r>
          </a:p>
          <a:p>
            <a:pPr eaLnBrk="1" hangingPunct="1">
              <a:buFontTx/>
              <a:buNone/>
            </a:pPr>
            <a:r>
              <a:rPr lang="el-GR" altLang="en-US" sz="1800"/>
              <a:t>	α) με κατάλληλες δειγματοληπτικές τεχνικές</a:t>
            </a:r>
          </a:p>
          <a:p>
            <a:pPr eaLnBrk="1" hangingPunct="1">
              <a:buFontTx/>
              <a:buNone/>
            </a:pPr>
            <a:r>
              <a:rPr lang="el-GR" altLang="en-US" sz="1800"/>
              <a:t>	β) αύξηση του μεγέθους του δείγματος</a:t>
            </a:r>
          </a:p>
        </p:txBody>
      </p:sp>
      <p:sp>
        <p:nvSpPr>
          <p:cNvPr id="20483" name="8 - Θέση περιεχομένου"/>
          <p:cNvSpPr>
            <a:spLocks noGrp="1"/>
          </p:cNvSpPr>
          <p:nvPr>
            <p:ph sz="half" idx="2"/>
          </p:nvPr>
        </p:nvSpPr>
        <p:spPr>
          <a:xfrm>
            <a:off x="5286378" y="1285875"/>
            <a:ext cx="3400425" cy="48402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l-GR" altLang="en-US" sz="2000" i="1">
                <a:solidFill>
                  <a:srgbClr val="C00000"/>
                </a:solidFill>
              </a:rPr>
              <a:t>Δειγματοληπτικό σφάλμα: </a:t>
            </a:r>
            <a:r>
              <a:rPr lang="el-GR" altLang="en-US" sz="2000">
                <a:solidFill>
                  <a:schemeClr val="tx2"/>
                </a:solidFill>
              </a:rPr>
              <a:t>Το δείγμα δεν αντικατοπτρίζει με ακρίβεια τον πληθυσμό. Υπολογίζεται από το </a:t>
            </a:r>
            <a:r>
              <a:rPr lang="en-US" altLang="en-US" sz="2000" b="1">
                <a:solidFill>
                  <a:schemeClr val="tx2"/>
                </a:solidFill>
              </a:rPr>
              <a:t>SE</a:t>
            </a:r>
            <a:r>
              <a:rPr lang="el-GR" altLang="en-US" sz="2000" b="1">
                <a:solidFill>
                  <a:schemeClr val="tx2"/>
                </a:solidFill>
              </a:rPr>
              <a:t> </a:t>
            </a:r>
            <a:r>
              <a:rPr lang="el-GR" altLang="en-US" sz="2000">
                <a:solidFill>
                  <a:schemeClr val="tx2"/>
                </a:solidFill>
              </a:rPr>
              <a:t>(σταθερό  σφάλμα του μέσου όρου). Όσο μικρότερο τόσο μικρότερο και το δειγματοληπτικό σφάλμα. Αν μεγάλο τότε πρέπει να μεγαλώσουμε και το δείγμα για να εξουδετερωθεί. </a:t>
            </a:r>
          </a:p>
          <a:p>
            <a:pPr eaLnBrk="1" hangingPunct="1"/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59815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4"/>
          <p:cNvSpPr>
            <a:spLocks noChangeArrowheads="1"/>
          </p:cNvSpPr>
          <p:nvPr/>
        </p:nvSpPr>
        <p:spPr bwMode="auto">
          <a:xfrm>
            <a:off x="2700341" y="260351"/>
            <a:ext cx="3887787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l-GR" altLang="en-US" b="1"/>
              <a:t>Δειγματοληψία</a:t>
            </a:r>
          </a:p>
        </p:txBody>
      </p:sp>
      <p:sp>
        <p:nvSpPr>
          <p:cNvPr id="21506" name="Line 5"/>
          <p:cNvSpPr>
            <a:spLocks noChangeShapeType="1"/>
          </p:cNvSpPr>
          <p:nvPr/>
        </p:nvSpPr>
        <p:spPr bwMode="auto">
          <a:xfrm flipH="1">
            <a:off x="2987675" y="981078"/>
            <a:ext cx="1079500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07" name="Line 6"/>
          <p:cNvSpPr>
            <a:spLocks noChangeShapeType="1"/>
          </p:cNvSpPr>
          <p:nvPr/>
        </p:nvSpPr>
        <p:spPr bwMode="auto">
          <a:xfrm>
            <a:off x="4787903" y="981078"/>
            <a:ext cx="1008063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08" name="Oval 7"/>
          <p:cNvSpPr>
            <a:spLocks noChangeArrowheads="1"/>
          </p:cNvSpPr>
          <p:nvPr/>
        </p:nvSpPr>
        <p:spPr bwMode="auto">
          <a:xfrm>
            <a:off x="971554" y="1916114"/>
            <a:ext cx="3095625" cy="7921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l-GR" altLang="en-US" b="1"/>
              <a:t>Πιθανοτήτων</a:t>
            </a:r>
          </a:p>
        </p:txBody>
      </p:sp>
      <p:sp>
        <p:nvSpPr>
          <p:cNvPr id="21509" name="Oval 8"/>
          <p:cNvSpPr>
            <a:spLocks noChangeArrowheads="1"/>
          </p:cNvSpPr>
          <p:nvPr/>
        </p:nvSpPr>
        <p:spPr bwMode="auto">
          <a:xfrm>
            <a:off x="4859342" y="1916114"/>
            <a:ext cx="3095625" cy="7921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l-GR" altLang="en-US" b="1"/>
              <a:t>Μη πιθανοτήτων</a:t>
            </a:r>
          </a:p>
        </p:txBody>
      </p:sp>
      <p:sp>
        <p:nvSpPr>
          <p:cNvPr id="21510" name="Line 9"/>
          <p:cNvSpPr>
            <a:spLocks noChangeShapeType="1"/>
          </p:cNvSpPr>
          <p:nvPr/>
        </p:nvSpPr>
        <p:spPr bwMode="auto">
          <a:xfrm>
            <a:off x="6588125" y="2781303"/>
            <a:ext cx="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1" name="Rectangle 10"/>
          <p:cNvSpPr>
            <a:spLocks noChangeArrowheads="1"/>
          </p:cNvSpPr>
          <p:nvPr/>
        </p:nvSpPr>
        <p:spPr bwMode="auto">
          <a:xfrm>
            <a:off x="4932364" y="3429003"/>
            <a:ext cx="3168651" cy="11525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l-GR" altLang="en-US"/>
              <a:t>Το δείγμα </a:t>
            </a:r>
          </a:p>
          <a:p>
            <a:pPr algn="ctr"/>
            <a:r>
              <a:rPr lang="el-GR" altLang="en-US"/>
              <a:t>δεν είναι υποχρεωτικά </a:t>
            </a:r>
          </a:p>
          <a:p>
            <a:pPr algn="ctr"/>
            <a:r>
              <a:rPr lang="el-GR" altLang="en-US"/>
              <a:t>αντιπροσωπευτικό</a:t>
            </a:r>
          </a:p>
        </p:txBody>
      </p:sp>
      <p:sp>
        <p:nvSpPr>
          <p:cNvPr id="21512" name="Rectangle 11"/>
          <p:cNvSpPr>
            <a:spLocks noChangeArrowheads="1"/>
          </p:cNvSpPr>
          <p:nvPr/>
        </p:nvSpPr>
        <p:spPr bwMode="auto">
          <a:xfrm>
            <a:off x="755650" y="3429003"/>
            <a:ext cx="3168651" cy="11525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l-GR" altLang="en-US"/>
              <a:t>Αντιπροσωπευτικό δείγμα</a:t>
            </a:r>
          </a:p>
          <a:p>
            <a:pPr algn="ctr"/>
            <a:r>
              <a:rPr lang="el-GR" altLang="en-US"/>
              <a:t>Οδηγεί σε γενίκευση</a:t>
            </a:r>
          </a:p>
        </p:txBody>
      </p:sp>
      <p:sp>
        <p:nvSpPr>
          <p:cNvPr id="21513" name="Line 12"/>
          <p:cNvSpPr>
            <a:spLocks noChangeShapeType="1"/>
          </p:cNvSpPr>
          <p:nvPr/>
        </p:nvSpPr>
        <p:spPr bwMode="auto">
          <a:xfrm>
            <a:off x="2339975" y="2781303"/>
            <a:ext cx="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77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42"/>
            <a:ext cx="8229600" cy="561975"/>
          </a:xfrm>
          <a:ln>
            <a:solidFill>
              <a:srgbClr val="9966FF"/>
            </a:solidFill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eaLnBrk="1" hangingPunct="1"/>
            <a:r>
              <a:rPr lang="el-GR" altLang="en-US" sz="3600"/>
              <a:t>Δείγματα πιθανοτήτων</a:t>
            </a:r>
          </a:p>
        </p:txBody>
      </p:sp>
      <p:sp>
        <p:nvSpPr>
          <p:cNvPr id="22530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125542"/>
            <a:ext cx="8229600" cy="5000625"/>
          </a:xfrm>
          <a:ln>
            <a:solidFill>
              <a:srgbClr val="993300"/>
            </a:solidFill>
            <a:miter lim="800000"/>
            <a:headEnd/>
            <a:tailEnd/>
          </a:ln>
        </p:spPr>
        <p:txBody>
          <a:bodyPr>
            <a:normAutofit fontScale="92500" lnSpcReduction="10000"/>
          </a:bodyPr>
          <a:lstStyle/>
          <a:p>
            <a:r>
              <a:rPr lang="el-GR" altLang="en-US" sz="2000" b="1" dirty="0">
                <a:solidFill>
                  <a:srgbClr val="993300"/>
                </a:solidFill>
              </a:rPr>
              <a:t>Απλή τυχαία δειγματοληψία</a:t>
            </a:r>
            <a:r>
              <a:rPr lang="el-GR" altLang="en-US" dirty="0">
                <a:solidFill>
                  <a:schemeClr val="accent2"/>
                </a:solidFill>
              </a:rPr>
              <a:t> </a:t>
            </a:r>
            <a:r>
              <a:rPr lang="el-GR" altLang="en-US" sz="2000" dirty="0">
                <a:solidFill>
                  <a:schemeClr val="accent2"/>
                </a:solidFill>
              </a:rPr>
              <a:t>Η επιλογή μιας ομάδας του πληθυσμού ώστε κάθε πιθανή ομάδα του ίδιου μεγέθους να έχει την ίδια πιθανότητα επιλογής. Η</a:t>
            </a:r>
            <a:r>
              <a:rPr lang="el-GR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l-GR" sz="2100" dirty="0">
                <a:solidFill>
                  <a:schemeClr val="accent2"/>
                </a:solidFill>
              </a:rPr>
              <a:t>επιλογή των μονάδων του από τον πληθυσμό γίνεται μία προς μία διαδοχικά, χωρίς επανατοποθέτηση, και έτσι ώστε κάθε φορά όλες οι διαθέσιμες μονάδες στον πληθυσμό να παραμένουν </a:t>
            </a:r>
            <a:r>
              <a:rPr lang="el-GR" sz="2100" dirty="0" err="1">
                <a:solidFill>
                  <a:schemeClr val="accent2"/>
                </a:solidFill>
              </a:rPr>
              <a:t>ισοπίθανες</a:t>
            </a:r>
            <a:r>
              <a:rPr lang="el-GR" sz="2100" dirty="0">
                <a:solidFill>
                  <a:schemeClr val="accent2"/>
                </a:solidFill>
              </a:rPr>
              <a:t>.</a:t>
            </a:r>
            <a:endParaRPr lang="el-GR" altLang="en-US" sz="2000" dirty="0">
              <a:solidFill>
                <a:schemeClr val="accent2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el-GR" altLang="en-US" sz="1800" dirty="0">
                <a:solidFill>
                  <a:schemeClr val="accent2"/>
                </a:solidFill>
              </a:rPr>
              <a:t>Γνώση ολόκληρου πληθυσμού – κάπου καταγεγραμμένος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n-US" sz="2000" b="1" dirty="0">
                <a:solidFill>
                  <a:srgbClr val="993300"/>
                </a:solidFill>
              </a:rPr>
              <a:t>Συστηματική τυχαία δειγματοληψία </a:t>
            </a:r>
            <a:r>
              <a:rPr lang="el-GR" altLang="en-US" sz="2000" dirty="0">
                <a:solidFill>
                  <a:schemeClr val="accent2"/>
                </a:solidFill>
              </a:rPr>
              <a:t>Τα στοιχεία του πληθυσμού σε κάποια σειρά, π.χ. αλφαβητικές λίστες </a:t>
            </a:r>
          </a:p>
          <a:p>
            <a:pPr lvl="1" eaLnBrk="1" hangingPunct="1">
              <a:lnSpc>
                <a:spcPct val="80000"/>
              </a:lnSpc>
            </a:pPr>
            <a:r>
              <a:rPr lang="el-GR" altLang="en-US" sz="1800" dirty="0">
                <a:solidFill>
                  <a:schemeClr val="accent2"/>
                </a:solidFill>
              </a:rPr>
              <a:t>Επιλέγουμε το % / σειρά τυχαία ως προς τη μεταβλητή που μας ενδιαφέρει.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n-US" sz="2000" b="1" dirty="0" err="1">
                <a:solidFill>
                  <a:srgbClr val="993300"/>
                </a:solidFill>
              </a:rPr>
              <a:t>Στρωματοποιημένη</a:t>
            </a:r>
            <a:r>
              <a:rPr lang="el-GR" altLang="en-US" sz="2000" b="1" dirty="0">
                <a:solidFill>
                  <a:srgbClr val="993300"/>
                </a:solidFill>
              </a:rPr>
              <a:t> (τυχαία) δειγματοληψία</a:t>
            </a:r>
            <a:r>
              <a:rPr lang="el-GR" altLang="en-US" sz="2000" dirty="0">
                <a:solidFill>
                  <a:schemeClr val="accent2"/>
                </a:solidFill>
              </a:rPr>
              <a:t> Τα στοιχεία του πληθ. χωρίζονται σε μη </a:t>
            </a:r>
            <a:r>
              <a:rPr lang="el-GR" altLang="en-US" sz="2000" dirty="0" err="1">
                <a:solidFill>
                  <a:schemeClr val="accent2"/>
                </a:solidFill>
              </a:rPr>
              <a:t>αλληλοκαλυπτόμενα</a:t>
            </a:r>
            <a:r>
              <a:rPr lang="el-GR" altLang="en-US" sz="2000" dirty="0">
                <a:solidFill>
                  <a:schemeClr val="accent2"/>
                </a:solidFill>
              </a:rPr>
              <a:t> στρώματα και από κάθε στρώμα επιλέγεται ένα τυχαίο δείγμα  (αναλογικό ή όχι) </a:t>
            </a:r>
          </a:p>
          <a:p>
            <a:pPr lvl="1" eaLnBrk="1" hangingPunct="1">
              <a:lnSpc>
                <a:spcPct val="80000"/>
              </a:lnSpc>
            </a:pPr>
            <a:r>
              <a:rPr lang="el-GR" altLang="en-US" sz="1800" dirty="0" err="1">
                <a:solidFill>
                  <a:schemeClr val="accent2"/>
                </a:solidFill>
              </a:rPr>
              <a:t>Στρωμάτωση</a:t>
            </a:r>
            <a:r>
              <a:rPr lang="el-GR" altLang="en-US" sz="1800" dirty="0">
                <a:solidFill>
                  <a:schemeClr val="accent2"/>
                </a:solidFill>
              </a:rPr>
              <a:t> συνήθως βάσει των κατηγοριών μιας μεταβλητής / Πιο αποτελεσματική η δειγματοληψία όσο πιο δυνατή η σχέση της μεταβλητής με την εξαρτημένη μεταβλητή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n-US" sz="2000" b="1" dirty="0">
                <a:solidFill>
                  <a:srgbClr val="993300"/>
                </a:solidFill>
              </a:rPr>
              <a:t>Δειγματοληψία ομάδων </a:t>
            </a:r>
            <a:r>
              <a:rPr lang="el-GR" altLang="en-US" sz="2000" dirty="0">
                <a:solidFill>
                  <a:schemeClr val="accent2"/>
                </a:solidFill>
              </a:rPr>
              <a:t>Αντί καταλόγου στοιχείων του πληθυσμού έχουμε κατάλογο ομάδων των στοιχείων </a:t>
            </a:r>
          </a:p>
          <a:p>
            <a:pPr lvl="1" eaLnBrk="1" hangingPunct="1">
              <a:lnSpc>
                <a:spcPct val="80000"/>
              </a:lnSpc>
            </a:pPr>
            <a:r>
              <a:rPr lang="el-GR" altLang="en-US" sz="1800" dirty="0">
                <a:solidFill>
                  <a:schemeClr val="accent2"/>
                </a:solidFill>
              </a:rPr>
              <a:t>Δεν είναι τόσο αποτελεσματική όσο η τυχαία δειγματοληψία / Μεγέθυνση του δειγματοληπτικού σφάλματος.</a:t>
            </a:r>
          </a:p>
        </p:txBody>
      </p:sp>
    </p:spTree>
    <p:extLst>
      <p:ext uri="{BB962C8B-B14F-4D97-AF65-F5344CB8AC3E}">
        <p14:creationId xmlns:p14="http://schemas.microsoft.com/office/powerpoint/2010/main" val="11808047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1 - Τίτλος"/>
          <p:cNvSpPr>
            <a:spLocks noGrp="1"/>
          </p:cNvSpPr>
          <p:nvPr>
            <p:ph type="title"/>
          </p:nvPr>
        </p:nvSpPr>
        <p:spPr>
          <a:xfrm>
            <a:off x="428625" y="285751"/>
            <a:ext cx="8229600" cy="725488"/>
          </a:xfrm>
          <a:ln>
            <a:solidFill>
              <a:srgbClr val="9933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l-GR" altLang="en-US" sz="4000"/>
              <a:t>Δείγματα μη πιθανοτήτων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143002"/>
            <a:ext cx="8229600" cy="4983163"/>
          </a:xfrm>
          <a:ln>
            <a:solidFill>
              <a:srgbClr val="006600"/>
            </a:solidFill>
          </a:ln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el-GR" dirty="0">
                <a:solidFill>
                  <a:srgbClr val="C00000"/>
                </a:solidFill>
              </a:rPr>
              <a:t>«Βολική» δειγματοληψία</a:t>
            </a:r>
          </a:p>
          <a:p>
            <a:pPr marL="0" indent="0" eaLnBrk="1" hangingPunct="1">
              <a:buNone/>
              <a:defRPr/>
            </a:pPr>
            <a:endParaRPr lang="el-GR" dirty="0">
              <a:solidFill>
                <a:srgbClr val="C00000"/>
              </a:solidFill>
            </a:endParaRPr>
          </a:p>
          <a:p>
            <a:pPr eaLnBrk="1" hangingPunct="1">
              <a:defRPr/>
            </a:pPr>
            <a:r>
              <a:rPr lang="el-GR" dirty="0">
                <a:solidFill>
                  <a:srgbClr val="C00000"/>
                </a:solidFill>
              </a:rPr>
              <a:t>Ποσοστιαία </a:t>
            </a:r>
            <a:r>
              <a:rPr lang="el-GR" dirty="0">
                <a:solidFill>
                  <a:srgbClr val="0070C0"/>
                </a:solidFill>
              </a:rPr>
              <a:t>(</a:t>
            </a:r>
            <a:r>
              <a:rPr lang="el-GR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αντίστοιχη της </a:t>
            </a:r>
            <a:r>
              <a:rPr lang="el-GR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δειγμ</a:t>
            </a:r>
            <a:r>
              <a:rPr lang="el-GR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. κατά στρώματα)</a:t>
            </a:r>
          </a:p>
          <a:p>
            <a:pPr eaLnBrk="1" hangingPunct="1">
              <a:defRPr/>
            </a:pPr>
            <a:endParaRPr lang="el-GR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 eaLnBrk="1" hangingPunct="1">
              <a:defRPr/>
            </a:pPr>
            <a:r>
              <a:rPr lang="el-GR" dirty="0">
                <a:solidFill>
                  <a:srgbClr val="C00000"/>
                </a:solidFill>
              </a:rPr>
              <a:t>Σκοπιμότητας</a:t>
            </a:r>
            <a:r>
              <a:rPr lang="el-GR" dirty="0"/>
              <a:t> </a:t>
            </a:r>
            <a:r>
              <a:rPr lang="el-GR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Οι περιπτώσεις αξιολογούνται κατά πόσο είναι τυπικές. </a:t>
            </a:r>
          </a:p>
          <a:p>
            <a:pPr eaLnBrk="1" hangingPunct="1">
              <a:defRPr/>
            </a:pPr>
            <a:endParaRPr lang="el-GR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 eaLnBrk="1" hangingPunct="1">
              <a:defRPr/>
            </a:pPr>
            <a:r>
              <a:rPr lang="el-GR" dirty="0">
                <a:solidFill>
                  <a:srgbClr val="C00000"/>
                </a:solidFill>
              </a:rPr>
              <a:t>Χιονοστιβάδας</a:t>
            </a:r>
            <a:r>
              <a:rPr lang="el-GR" dirty="0"/>
              <a:t> </a:t>
            </a:r>
            <a:r>
              <a:rPr lang="el-GR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Εντοπίζεται ένας μικρός αριθμός ατόμων που έχουν τα επιθυμητά χαρακτηριστικά και χρησιμοποιούνται ως πληροφοριοδότες για να εντοπιστούν κι άλλοι. </a:t>
            </a:r>
          </a:p>
          <a:p>
            <a:pPr eaLnBrk="1" hangingPunct="1">
              <a:defRPr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88345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2" name="AutoShape 276">
            <a:extLst>
              <a:ext uri="{FF2B5EF4-FFF2-40B4-BE49-F238E27FC236}">
                <a16:creationId xmlns:a16="http://schemas.microsoft.com/office/drawing/2014/main" id="{22C91A5C-58CA-3245-80C9-7A8CDB61F4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3200400"/>
            <a:ext cx="2133600" cy="2209800"/>
          </a:xfrm>
          <a:prstGeom prst="can">
            <a:avLst>
              <a:gd name="adj" fmla="val 25893"/>
            </a:avLst>
          </a:prstGeom>
          <a:solidFill>
            <a:srgbClr val="996633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9490" name="AutoShape 274">
            <a:extLst>
              <a:ext uri="{FF2B5EF4-FFF2-40B4-BE49-F238E27FC236}">
                <a16:creationId xmlns:a16="http://schemas.microsoft.com/office/drawing/2014/main" id="{7F115522-E0EF-9045-B9DA-6AB19213A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86000"/>
            <a:ext cx="4572000" cy="3810000"/>
          </a:xfrm>
          <a:prstGeom prst="rightArrowCallout">
            <a:avLst>
              <a:gd name="adj1" fmla="val 12000"/>
              <a:gd name="adj2" fmla="val 17000"/>
              <a:gd name="adj3" fmla="val 20000"/>
              <a:gd name="adj4" fmla="val 66667"/>
            </a:avLst>
          </a:prstGeom>
          <a:solidFill>
            <a:srgbClr val="33CCCC"/>
          </a:solidFill>
          <a:ln w="9525">
            <a:solidFill>
              <a:srgbClr val="33CCCC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l-GR" altLang="el-GR" b="1">
              <a:solidFill>
                <a:schemeClr val="accent2"/>
              </a:solidFill>
              <a:latin typeface="Verdana" panose="020B0604030504040204" pitchFamily="34" charset="0"/>
            </a:endParaRPr>
          </a:p>
        </p:txBody>
      </p:sp>
      <p:sp>
        <p:nvSpPr>
          <p:cNvPr id="9219" name="Text Box 3">
            <a:extLst>
              <a:ext uri="{FF2B5EF4-FFF2-40B4-BE49-F238E27FC236}">
                <a16:creationId xmlns:a16="http://schemas.microsoft.com/office/drawing/2014/main" id="{870668E0-9077-DF44-B4A2-5B5F99AB47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191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accent2"/>
                </a:solidFill>
                <a:latin typeface="Verdana" panose="020B0604030504040204" pitchFamily="34" charset="0"/>
              </a:rPr>
              <a:t>Α</a:t>
            </a:r>
          </a:p>
        </p:txBody>
      </p:sp>
      <p:sp>
        <p:nvSpPr>
          <p:cNvPr id="9220" name="Text Box 4">
            <a:extLst>
              <a:ext uri="{FF2B5EF4-FFF2-40B4-BE49-F238E27FC236}">
                <a16:creationId xmlns:a16="http://schemas.microsoft.com/office/drawing/2014/main" id="{174213A5-1FF4-BD4C-8136-BC845EDCCE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3429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accent2"/>
                </a:solidFill>
                <a:latin typeface="Verdana" panose="020B0604030504040204" pitchFamily="34" charset="0"/>
              </a:rPr>
              <a:t>Γ</a:t>
            </a:r>
          </a:p>
        </p:txBody>
      </p:sp>
      <p:sp>
        <p:nvSpPr>
          <p:cNvPr id="9221" name="Text Box 5">
            <a:extLst>
              <a:ext uri="{FF2B5EF4-FFF2-40B4-BE49-F238E27FC236}">
                <a16:creationId xmlns:a16="http://schemas.microsoft.com/office/drawing/2014/main" id="{71101777-4207-E94B-A281-7CF5371781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4384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accent2"/>
                </a:solidFill>
                <a:latin typeface="Verdana" panose="020B0604030504040204" pitchFamily="34" charset="0"/>
              </a:rPr>
              <a:t>Β</a:t>
            </a:r>
          </a:p>
        </p:txBody>
      </p:sp>
      <p:sp>
        <p:nvSpPr>
          <p:cNvPr id="9222" name="Text Box 6">
            <a:extLst>
              <a:ext uri="{FF2B5EF4-FFF2-40B4-BE49-F238E27FC236}">
                <a16:creationId xmlns:a16="http://schemas.microsoft.com/office/drawing/2014/main" id="{74F8E097-F6C2-CB43-9BFE-28A7B15503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39624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accent2"/>
                </a:solidFill>
                <a:latin typeface="Verdana" panose="020B0604030504040204" pitchFamily="34" charset="0"/>
              </a:rPr>
              <a:t>Ε</a:t>
            </a:r>
          </a:p>
        </p:txBody>
      </p:sp>
      <p:sp>
        <p:nvSpPr>
          <p:cNvPr id="9223" name="Text Box 7">
            <a:extLst>
              <a:ext uri="{FF2B5EF4-FFF2-40B4-BE49-F238E27FC236}">
                <a16:creationId xmlns:a16="http://schemas.microsoft.com/office/drawing/2014/main" id="{5C3D2144-93BC-E140-B3B9-70FD0CDF47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2766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accent2"/>
                </a:solidFill>
                <a:latin typeface="Verdana" panose="020B0604030504040204" pitchFamily="34" charset="0"/>
              </a:rPr>
              <a:t>Δ</a:t>
            </a:r>
          </a:p>
        </p:txBody>
      </p:sp>
      <p:sp>
        <p:nvSpPr>
          <p:cNvPr id="9224" name="Text Box 8">
            <a:extLst>
              <a:ext uri="{FF2B5EF4-FFF2-40B4-BE49-F238E27FC236}">
                <a16:creationId xmlns:a16="http://schemas.microsoft.com/office/drawing/2014/main" id="{69B34615-74EF-774A-8B01-5987BD929E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28956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accent2"/>
                </a:solidFill>
                <a:latin typeface="Verdana" panose="020B0604030504040204" pitchFamily="34" charset="0"/>
              </a:rPr>
              <a:t>Θ</a:t>
            </a:r>
          </a:p>
        </p:txBody>
      </p:sp>
      <p:sp>
        <p:nvSpPr>
          <p:cNvPr id="9226" name="Text Box 10">
            <a:extLst>
              <a:ext uri="{FF2B5EF4-FFF2-40B4-BE49-F238E27FC236}">
                <a16:creationId xmlns:a16="http://schemas.microsoft.com/office/drawing/2014/main" id="{E6664FB5-081F-C941-BCF2-7C11537CA9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3810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accent2"/>
                </a:solidFill>
                <a:latin typeface="Verdana" panose="020B0604030504040204" pitchFamily="34" charset="0"/>
              </a:rPr>
              <a:t>Η</a:t>
            </a:r>
          </a:p>
        </p:txBody>
      </p:sp>
      <p:sp>
        <p:nvSpPr>
          <p:cNvPr id="9228" name="Text Box 12">
            <a:extLst>
              <a:ext uri="{FF2B5EF4-FFF2-40B4-BE49-F238E27FC236}">
                <a16:creationId xmlns:a16="http://schemas.microsoft.com/office/drawing/2014/main" id="{D011E6A8-4A97-FF42-8220-E15FA44524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490913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accent2"/>
                </a:solidFill>
                <a:latin typeface="Verdana" panose="020B0604030504040204" pitchFamily="34" charset="0"/>
              </a:rPr>
              <a:t>Ι</a:t>
            </a:r>
          </a:p>
        </p:txBody>
      </p:sp>
      <p:sp>
        <p:nvSpPr>
          <p:cNvPr id="9229" name="Text Box 13">
            <a:extLst>
              <a:ext uri="{FF2B5EF4-FFF2-40B4-BE49-F238E27FC236}">
                <a16:creationId xmlns:a16="http://schemas.microsoft.com/office/drawing/2014/main" id="{69B39104-EA84-974A-A009-089A5BAF80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667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accent2"/>
                </a:solidFill>
                <a:latin typeface="Verdana" panose="020B0604030504040204" pitchFamily="34" charset="0"/>
              </a:rPr>
              <a:t>Κ</a:t>
            </a:r>
          </a:p>
        </p:txBody>
      </p:sp>
      <p:sp>
        <p:nvSpPr>
          <p:cNvPr id="9230" name="Text Box 14">
            <a:extLst>
              <a:ext uri="{FF2B5EF4-FFF2-40B4-BE49-F238E27FC236}">
                <a16:creationId xmlns:a16="http://schemas.microsoft.com/office/drawing/2014/main" id="{21E746C5-4D9A-C841-B752-24AC63C6AC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6482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accent2"/>
                </a:solidFill>
                <a:latin typeface="Verdana" panose="020B0604030504040204" pitchFamily="34" charset="0"/>
              </a:rPr>
              <a:t>Λ</a:t>
            </a:r>
          </a:p>
        </p:txBody>
      </p:sp>
      <p:sp>
        <p:nvSpPr>
          <p:cNvPr id="9231" name="Text Box 15">
            <a:extLst>
              <a:ext uri="{FF2B5EF4-FFF2-40B4-BE49-F238E27FC236}">
                <a16:creationId xmlns:a16="http://schemas.microsoft.com/office/drawing/2014/main" id="{4329C88D-52BC-204F-8195-F60420FCEA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4953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accent2"/>
                </a:solidFill>
                <a:latin typeface="Verdana" panose="020B0604030504040204" pitchFamily="34" charset="0"/>
              </a:rPr>
              <a:t>Μ</a:t>
            </a:r>
          </a:p>
        </p:txBody>
      </p:sp>
      <p:sp>
        <p:nvSpPr>
          <p:cNvPr id="9232" name="Text Box 16">
            <a:extLst>
              <a:ext uri="{FF2B5EF4-FFF2-40B4-BE49-F238E27FC236}">
                <a16:creationId xmlns:a16="http://schemas.microsoft.com/office/drawing/2014/main" id="{CD44D488-9DF8-C448-84F4-DB12B56625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667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accent2"/>
                </a:solidFill>
                <a:latin typeface="Verdana" panose="020B0604030504040204" pitchFamily="34" charset="0"/>
              </a:rPr>
              <a:t>Ν</a:t>
            </a:r>
          </a:p>
        </p:txBody>
      </p:sp>
      <p:sp>
        <p:nvSpPr>
          <p:cNvPr id="9233" name="Text Box 17">
            <a:extLst>
              <a:ext uri="{FF2B5EF4-FFF2-40B4-BE49-F238E27FC236}">
                <a16:creationId xmlns:a16="http://schemas.microsoft.com/office/drawing/2014/main" id="{471682AF-D2F8-834A-B43D-8A0C61654B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31242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accent2"/>
                </a:solidFill>
                <a:latin typeface="Verdana" panose="020B0604030504040204" pitchFamily="34" charset="0"/>
              </a:rPr>
              <a:t>Ξ</a:t>
            </a:r>
          </a:p>
        </p:txBody>
      </p:sp>
      <p:sp>
        <p:nvSpPr>
          <p:cNvPr id="9235" name="Text Box 19">
            <a:extLst>
              <a:ext uri="{FF2B5EF4-FFF2-40B4-BE49-F238E27FC236}">
                <a16:creationId xmlns:a16="http://schemas.microsoft.com/office/drawing/2014/main" id="{30B09E23-119E-DF4A-9B77-72C4AAB12B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54102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accent2"/>
                </a:solidFill>
                <a:latin typeface="Verdana" panose="020B0604030504040204" pitchFamily="34" charset="0"/>
              </a:rPr>
              <a:t>Ο</a:t>
            </a:r>
          </a:p>
        </p:txBody>
      </p:sp>
      <p:sp>
        <p:nvSpPr>
          <p:cNvPr id="9236" name="Text Box 20">
            <a:extLst>
              <a:ext uri="{FF2B5EF4-FFF2-40B4-BE49-F238E27FC236}">
                <a16:creationId xmlns:a16="http://schemas.microsoft.com/office/drawing/2014/main" id="{5829B269-59BF-5A44-837D-FEDC4588F3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8006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accent2"/>
                </a:solidFill>
                <a:latin typeface="Verdana" panose="020B0604030504040204" pitchFamily="34" charset="0"/>
              </a:rPr>
              <a:t>Π</a:t>
            </a:r>
          </a:p>
        </p:txBody>
      </p:sp>
      <p:sp>
        <p:nvSpPr>
          <p:cNvPr id="9237" name="Text Box 21">
            <a:extLst>
              <a:ext uri="{FF2B5EF4-FFF2-40B4-BE49-F238E27FC236}">
                <a16:creationId xmlns:a16="http://schemas.microsoft.com/office/drawing/2014/main" id="{E0500017-C115-5149-B99C-46385B5054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47244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accent2"/>
                </a:solidFill>
                <a:latin typeface="Verdana" panose="020B0604030504040204" pitchFamily="34" charset="0"/>
              </a:rPr>
              <a:t>Ρ</a:t>
            </a:r>
          </a:p>
        </p:txBody>
      </p:sp>
      <p:sp>
        <p:nvSpPr>
          <p:cNvPr id="9238" name="Text Box 22">
            <a:extLst>
              <a:ext uri="{FF2B5EF4-FFF2-40B4-BE49-F238E27FC236}">
                <a16:creationId xmlns:a16="http://schemas.microsoft.com/office/drawing/2014/main" id="{D907BD2D-DB33-7A4A-ADA8-44143C34B3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3490913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accent2"/>
                </a:solidFill>
                <a:latin typeface="Verdana" panose="020B0604030504040204" pitchFamily="34" charset="0"/>
              </a:rPr>
              <a:t>Σ</a:t>
            </a:r>
          </a:p>
        </p:txBody>
      </p:sp>
      <p:sp>
        <p:nvSpPr>
          <p:cNvPr id="9239" name="Text Box 23">
            <a:extLst>
              <a:ext uri="{FF2B5EF4-FFF2-40B4-BE49-F238E27FC236}">
                <a16:creationId xmlns:a16="http://schemas.microsoft.com/office/drawing/2014/main" id="{BBE486C6-75B5-8344-BACE-43A5E011CB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41148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accent2"/>
                </a:solidFill>
                <a:latin typeface="Verdana" panose="020B0604030504040204" pitchFamily="34" charset="0"/>
              </a:rPr>
              <a:t>Τ</a:t>
            </a:r>
          </a:p>
        </p:txBody>
      </p:sp>
      <p:sp>
        <p:nvSpPr>
          <p:cNvPr id="9240" name="Text Box 24">
            <a:extLst>
              <a:ext uri="{FF2B5EF4-FFF2-40B4-BE49-F238E27FC236}">
                <a16:creationId xmlns:a16="http://schemas.microsoft.com/office/drawing/2014/main" id="{DC66B759-41A9-BA4B-98EA-57D9DE56CA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4102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accent2"/>
                </a:solidFill>
                <a:latin typeface="Verdana" panose="020B0604030504040204" pitchFamily="34" charset="0"/>
              </a:rPr>
              <a:t>Υ</a:t>
            </a:r>
          </a:p>
        </p:txBody>
      </p:sp>
      <p:sp>
        <p:nvSpPr>
          <p:cNvPr id="9242" name="Text Box 26">
            <a:extLst>
              <a:ext uri="{FF2B5EF4-FFF2-40B4-BE49-F238E27FC236}">
                <a16:creationId xmlns:a16="http://schemas.microsoft.com/office/drawing/2014/main" id="{22DD77BE-70A5-2848-93DC-9B2E4242BB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55626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accent2"/>
                </a:solidFill>
                <a:latin typeface="Verdana" panose="020B0604030504040204" pitchFamily="34" charset="0"/>
              </a:rPr>
              <a:t>Χ</a:t>
            </a:r>
          </a:p>
        </p:txBody>
      </p:sp>
      <p:sp>
        <p:nvSpPr>
          <p:cNvPr id="9243" name="Text Box 27">
            <a:extLst>
              <a:ext uri="{FF2B5EF4-FFF2-40B4-BE49-F238E27FC236}">
                <a16:creationId xmlns:a16="http://schemas.microsoft.com/office/drawing/2014/main" id="{9B620C93-B0DF-4340-9B59-67557A1ACB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54864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accent2"/>
                </a:solidFill>
                <a:latin typeface="Verdana" panose="020B0604030504040204" pitchFamily="34" charset="0"/>
              </a:rPr>
              <a:t>Ψ</a:t>
            </a:r>
          </a:p>
        </p:txBody>
      </p:sp>
      <p:sp>
        <p:nvSpPr>
          <p:cNvPr id="9244" name="Text Box 28">
            <a:extLst>
              <a:ext uri="{FF2B5EF4-FFF2-40B4-BE49-F238E27FC236}">
                <a16:creationId xmlns:a16="http://schemas.microsoft.com/office/drawing/2014/main" id="{D4769147-6A35-AC47-8896-B3DF01F06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2286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accent2"/>
                </a:solidFill>
                <a:latin typeface="Verdana" panose="020B0604030504040204" pitchFamily="34" charset="0"/>
              </a:rPr>
              <a:t>Ω</a:t>
            </a:r>
          </a:p>
        </p:txBody>
      </p:sp>
      <p:sp>
        <p:nvSpPr>
          <p:cNvPr id="9247" name="Text Box 31">
            <a:extLst>
              <a:ext uri="{FF2B5EF4-FFF2-40B4-BE49-F238E27FC236}">
                <a16:creationId xmlns:a16="http://schemas.microsoft.com/office/drawing/2014/main" id="{5A31260B-2557-DC47-9166-9A7CCD6F06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41148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folHlink"/>
                </a:solidFill>
                <a:latin typeface="Verdana" panose="020B0604030504040204" pitchFamily="34" charset="0"/>
              </a:rPr>
              <a:t>Ι</a:t>
            </a:r>
            <a:endParaRPr lang="el-GR" altLang="el-GR">
              <a:solidFill>
                <a:schemeClr val="folHlink"/>
              </a:solidFill>
              <a:latin typeface="Verdana" panose="020B0604030504040204" pitchFamily="34" charset="0"/>
            </a:endParaRPr>
          </a:p>
        </p:txBody>
      </p:sp>
      <p:sp>
        <p:nvSpPr>
          <p:cNvPr id="9248" name="Text Box 32">
            <a:extLst>
              <a:ext uri="{FF2B5EF4-FFF2-40B4-BE49-F238E27FC236}">
                <a16:creationId xmlns:a16="http://schemas.microsoft.com/office/drawing/2014/main" id="{77D4C79D-B31E-7744-A617-E9425EF6B5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4191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folHlink"/>
                </a:solidFill>
                <a:latin typeface="Verdana" panose="020B0604030504040204" pitchFamily="34" charset="0"/>
              </a:rPr>
              <a:t>Δ</a:t>
            </a:r>
            <a:endParaRPr lang="el-GR" altLang="el-GR">
              <a:solidFill>
                <a:schemeClr val="accent2"/>
              </a:solidFill>
              <a:latin typeface="Verdana" panose="020B0604030504040204" pitchFamily="34" charset="0"/>
            </a:endParaRPr>
          </a:p>
        </p:txBody>
      </p:sp>
      <p:sp>
        <p:nvSpPr>
          <p:cNvPr id="9250" name="Text Box 34">
            <a:extLst>
              <a:ext uri="{FF2B5EF4-FFF2-40B4-BE49-F238E27FC236}">
                <a16:creationId xmlns:a16="http://schemas.microsoft.com/office/drawing/2014/main" id="{AE6D4201-0DF5-3F4E-87FA-653E0BED56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46482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folHlink"/>
                </a:solidFill>
                <a:latin typeface="Verdana" panose="020B0604030504040204" pitchFamily="34" charset="0"/>
              </a:rPr>
              <a:t>Ρ</a:t>
            </a:r>
            <a:endParaRPr lang="el-GR" altLang="el-GR">
              <a:solidFill>
                <a:schemeClr val="accent2"/>
              </a:solidFill>
              <a:latin typeface="Verdana" panose="020B0604030504040204" pitchFamily="34" charset="0"/>
            </a:endParaRPr>
          </a:p>
        </p:txBody>
      </p:sp>
      <p:sp>
        <p:nvSpPr>
          <p:cNvPr id="9251" name="Text Box 35">
            <a:extLst>
              <a:ext uri="{FF2B5EF4-FFF2-40B4-BE49-F238E27FC236}">
                <a16:creationId xmlns:a16="http://schemas.microsoft.com/office/drawing/2014/main" id="{7777B593-A71F-4B4F-A3AD-2DEA87F227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48768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folHlink"/>
                </a:solidFill>
                <a:latin typeface="Verdana" panose="020B0604030504040204" pitchFamily="34" charset="0"/>
              </a:rPr>
              <a:t>Χ</a:t>
            </a:r>
            <a:endParaRPr lang="el-GR" altLang="el-GR">
              <a:solidFill>
                <a:schemeClr val="accent2"/>
              </a:solidFill>
              <a:latin typeface="Verdana" panose="020B0604030504040204" pitchFamily="34" charset="0"/>
            </a:endParaRPr>
          </a:p>
        </p:txBody>
      </p:sp>
      <p:sp>
        <p:nvSpPr>
          <p:cNvPr id="9252" name="Text Box 36">
            <a:extLst>
              <a:ext uri="{FF2B5EF4-FFF2-40B4-BE49-F238E27FC236}">
                <a16:creationId xmlns:a16="http://schemas.microsoft.com/office/drawing/2014/main" id="{B13E8E01-5883-A848-BDCF-092061ABF5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9624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folHlink"/>
                </a:solidFill>
                <a:latin typeface="Verdana" panose="020B0604030504040204" pitchFamily="34" charset="0"/>
              </a:rPr>
              <a:t>Ζ</a:t>
            </a:r>
            <a:endParaRPr lang="el-GR" altLang="el-GR">
              <a:solidFill>
                <a:schemeClr val="accent2"/>
              </a:solidFill>
              <a:latin typeface="Verdana" panose="020B0604030504040204" pitchFamily="34" charset="0"/>
            </a:endParaRPr>
          </a:p>
        </p:txBody>
      </p:sp>
      <p:sp>
        <p:nvSpPr>
          <p:cNvPr id="9254" name="Text Box 38">
            <a:hlinkClick r:id="rId3" action="ppaction://hlinksldjump"/>
            <a:extLst>
              <a:ext uri="{FF2B5EF4-FFF2-40B4-BE49-F238E27FC236}">
                <a16:creationId xmlns:a16="http://schemas.microsoft.com/office/drawing/2014/main" id="{00F6BA68-499F-2E42-B843-50F6CF7587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4800"/>
            <a:ext cx="6172200" cy="400110"/>
          </a:xfrm>
          <a:prstGeom prst="rect">
            <a:avLst/>
          </a:prstGeom>
          <a:solidFill>
            <a:srgbClr val="FF0000"/>
          </a:solidFill>
          <a:ln w="38100" cmpd="dbl">
            <a:solidFill>
              <a:srgbClr val="99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l-GR" altLang="el-GR" sz="2000" b="1" dirty="0">
                <a:solidFill>
                  <a:srgbClr val="FFFF00"/>
                </a:solidFill>
                <a:latin typeface="Verdana" panose="020B0604030504040204" pitchFamily="34" charset="0"/>
              </a:rPr>
              <a:t>ΜΕΘΟΔΟΙ  ΤΥΧΑΙΑΣ  ΔΕΙΓΜΑΤΟΛΗΨΙΑΣ</a:t>
            </a:r>
          </a:p>
        </p:txBody>
      </p:sp>
      <p:sp>
        <p:nvSpPr>
          <p:cNvPr id="9255" name="Rectangle 39">
            <a:extLst>
              <a:ext uri="{FF2B5EF4-FFF2-40B4-BE49-F238E27FC236}">
                <a16:creationId xmlns:a16="http://schemas.microsoft.com/office/drawing/2014/main" id="{E5AD2429-1646-224F-A3FB-1672C96CCC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1371600"/>
            <a:ext cx="6553200" cy="76200"/>
          </a:xfrm>
          <a:prstGeom prst="rect">
            <a:avLst/>
          </a:prstGeom>
          <a:solidFill>
            <a:srgbClr val="FFFFCC"/>
          </a:solidFill>
          <a:ln w="9525">
            <a:solidFill>
              <a:srgbClr val="FFFFCC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9256" name="Rectangle 40">
            <a:extLst>
              <a:ext uri="{FF2B5EF4-FFF2-40B4-BE49-F238E27FC236}">
                <a16:creationId xmlns:a16="http://schemas.microsoft.com/office/drawing/2014/main" id="{CB2142BF-C9F3-DC4A-B1B4-3FE3A98BD9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76200"/>
            <a:ext cx="6629400" cy="76200"/>
          </a:xfrm>
          <a:prstGeom prst="rect">
            <a:avLst/>
          </a:prstGeom>
          <a:solidFill>
            <a:srgbClr val="FFFFCC"/>
          </a:solidFill>
          <a:ln w="9525">
            <a:solidFill>
              <a:srgbClr val="FFFFCC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9257" name="Rectangle 41">
            <a:extLst>
              <a:ext uri="{FF2B5EF4-FFF2-40B4-BE49-F238E27FC236}">
                <a16:creationId xmlns:a16="http://schemas.microsoft.com/office/drawing/2014/main" id="{126BA026-B635-C943-A232-1609C508F5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76200"/>
            <a:ext cx="76200" cy="1371600"/>
          </a:xfrm>
          <a:prstGeom prst="rect">
            <a:avLst/>
          </a:prstGeom>
          <a:solidFill>
            <a:srgbClr val="FFFFCC"/>
          </a:solidFill>
          <a:ln w="9525">
            <a:solidFill>
              <a:srgbClr val="FFFFCC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9258" name="Rectangle 42">
            <a:extLst>
              <a:ext uri="{FF2B5EF4-FFF2-40B4-BE49-F238E27FC236}">
                <a16:creationId xmlns:a16="http://schemas.microsoft.com/office/drawing/2014/main" id="{FDE004D2-9CDA-9C4F-BCD6-0501BB5B72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8600" y="76200"/>
            <a:ext cx="76200" cy="1371600"/>
          </a:xfrm>
          <a:prstGeom prst="rect">
            <a:avLst/>
          </a:prstGeom>
          <a:solidFill>
            <a:srgbClr val="FFFFCC"/>
          </a:solidFill>
          <a:ln w="9525">
            <a:solidFill>
              <a:srgbClr val="FFFFCC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9489" name="Text Box 273">
            <a:extLst>
              <a:ext uri="{FF2B5EF4-FFF2-40B4-BE49-F238E27FC236}">
                <a16:creationId xmlns:a16="http://schemas.microsoft.com/office/drawing/2014/main" id="{2AC1EB70-3CC2-0C44-ADB2-32E7D5FBF5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762000"/>
            <a:ext cx="6172200" cy="369332"/>
          </a:xfrm>
          <a:prstGeom prst="rect">
            <a:avLst/>
          </a:prstGeom>
          <a:solidFill>
            <a:srgbClr val="FFFF00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l-GR" altLang="el-GR" b="1" dirty="0">
                <a:solidFill>
                  <a:srgbClr val="990000"/>
                </a:solidFill>
                <a:latin typeface="Verdana" panose="020B0604030504040204" pitchFamily="34" charset="0"/>
              </a:rPr>
              <a:t>Απλή τυχαία δειγματοληψία</a:t>
            </a:r>
            <a:endParaRPr lang="el-GR" altLang="el-GR" sz="2000" b="1" dirty="0">
              <a:solidFill>
                <a:srgbClr val="990000"/>
              </a:solidFill>
              <a:latin typeface="Verdana" panose="020B0604030504040204" pitchFamily="34" charset="0"/>
            </a:endParaRPr>
          </a:p>
        </p:txBody>
      </p:sp>
      <p:sp>
        <p:nvSpPr>
          <p:cNvPr id="9249" name="Text Box 33">
            <a:extLst>
              <a:ext uri="{FF2B5EF4-FFF2-40B4-BE49-F238E27FC236}">
                <a16:creationId xmlns:a16="http://schemas.microsoft.com/office/drawing/2014/main" id="{ED395552-7C37-0C49-8535-824432694E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37338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folHlink"/>
                </a:solidFill>
                <a:latin typeface="Verdana" panose="020B0604030504040204" pitchFamily="34" charset="0"/>
              </a:rPr>
              <a:t>Ξ</a:t>
            </a:r>
            <a:endParaRPr lang="el-GR" altLang="el-GR">
              <a:latin typeface="Verdana" panose="020B0604030504040204" pitchFamily="34" charset="0"/>
            </a:endParaRPr>
          </a:p>
        </p:txBody>
      </p:sp>
      <p:sp>
        <p:nvSpPr>
          <p:cNvPr id="9504" name="Rectangle 288">
            <a:extLst>
              <a:ext uri="{FF2B5EF4-FFF2-40B4-BE49-F238E27FC236}">
                <a16:creationId xmlns:a16="http://schemas.microsoft.com/office/drawing/2014/main" id="{057A36DD-065B-9241-AF1E-86929C8049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3200400"/>
            <a:ext cx="609600" cy="381000"/>
          </a:xfrm>
          <a:prstGeom prst="rect">
            <a:avLst/>
          </a:prstGeom>
          <a:solidFill>
            <a:srgbClr val="33CCCC"/>
          </a:solidFill>
          <a:ln w="9525">
            <a:solidFill>
              <a:srgbClr val="33CCCC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9507" name="Rectangle 291">
            <a:extLst>
              <a:ext uri="{FF2B5EF4-FFF2-40B4-BE49-F238E27FC236}">
                <a16:creationId xmlns:a16="http://schemas.microsoft.com/office/drawing/2014/main" id="{5534FC3F-0C0F-DA4D-9C71-07474FD74A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3276600"/>
            <a:ext cx="457200" cy="457200"/>
          </a:xfrm>
          <a:prstGeom prst="rect">
            <a:avLst/>
          </a:prstGeom>
          <a:solidFill>
            <a:srgbClr val="33CCCC"/>
          </a:solidFill>
          <a:ln w="9525">
            <a:solidFill>
              <a:srgbClr val="33CCCC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9508" name="Rectangle 292">
            <a:extLst>
              <a:ext uri="{FF2B5EF4-FFF2-40B4-BE49-F238E27FC236}">
                <a16:creationId xmlns:a16="http://schemas.microsoft.com/office/drawing/2014/main" id="{06E90CE8-2365-3C4B-8545-529B7521DE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4724400"/>
            <a:ext cx="381000" cy="457200"/>
          </a:xfrm>
          <a:prstGeom prst="rect">
            <a:avLst/>
          </a:prstGeom>
          <a:solidFill>
            <a:srgbClr val="33CCCC"/>
          </a:solidFill>
          <a:ln w="9525">
            <a:solidFill>
              <a:srgbClr val="33CCCC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9509" name="Rectangle 293">
            <a:extLst>
              <a:ext uri="{FF2B5EF4-FFF2-40B4-BE49-F238E27FC236}">
                <a16:creationId xmlns:a16="http://schemas.microsoft.com/office/drawing/2014/main" id="{F57530A1-0617-254D-A61A-C55310C325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5334000"/>
            <a:ext cx="609600" cy="762000"/>
          </a:xfrm>
          <a:prstGeom prst="rect">
            <a:avLst/>
          </a:prstGeom>
          <a:solidFill>
            <a:srgbClr val="33CCCC"/>
          </a:solidFill>
          <a:ln w="9525">
            <a:solidFill>
              <a:srgbClr val="33CCCC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9510" name="Rectangle 294">
            <a:extLst>
              <a:ext uri="{FF2B5EF4-FFF2-40B4-BE49-F238E27FC236}">
                <a16:creationId xmlns:a16="http://schemas.microsoft.com/office/drawing/2014/main" id="{F5439975-F8E5-D248-B26A-7FA589610A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3505200"/>
            <a:ext cx="304800" cy="457200"/>
          </a:xfrm>
          <a:prstGeom prst="rect">
            <a:avLst/>
          </a:prstGeom>
          <a:solidFill>
            <a:srgbClr val="33CCCC"/>
          </a:solidFill>
          <a:ln w="9525">
            <a:solidFill>
              <a:srgbClr val="33CCCC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9513" name="Text Box 297">
            <a:extLst>
              <a:ext uri="{FF2B5EF4-FFF2-40B4-BE49-F238E27FC236}">
                <a16:creationId xmlns:a16="http://schemas.microsoft.com/office/drawing/2014/main" id="{C0EFDEE6-3832-E946-9F1A-588DE34A31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44958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bg2"/>
                </a:solidFill>
                <a:latin typeface="Verdana" panose="020B0604030504040204" pitchFamily="34" charset="0"/>
              </a:rPr>
              <a:t>Ζ</a:t>
            </a:r>
            <a:endParaRPr lang="el-GR" altLang="el-GR"/>
          </a:p>
        </p:txBody>
      </p:sp>
      <p:sp>
        <p:nvSpPr>
          <p:cNvPr id="9506" name="Rectangle 290">
            <a:extLst>
              <a:ext uri="{FF2B5EF4-FFF2-40B4-BE49-F238E27FC236}">
                <a16:creationId xmlns:a16="http://schemas.microsoft.com/office/drawing/2014/main" id="{6EF7E376-2F51-3A47-A8DD-8931FEF6B4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4572000"/>
            <a:ext cx="609600" cy="381000"/>
          </a:xfrm>
          <a:prstGeom prst="rect">
            <a:avLst/>
          </a:prstGeom>
          <a:solidFill>
            <a:srgbClr val="33CCCC"/>
          </a:solidFill>
          <a:ln w="9525">
            <a:solidFill>
              <a:srgbClr val="33CCCC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1309" name="46 - Ορθογώνιο">
            <a:extLst>
              <a:ext uri="{FF2B5EF4-FFF2-40B4-BE49-F238E27FC236}">
                <a16:creationId xmlns:a16="http://schemas.microsoft.com/office/drawing/2014/main" id="{AAA9E582-EC9F-6940-82AF-C91C47C919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0125" y="6286500"/>
            <a:ext cx="771525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000"/>
              <a:t>Πηγή: </a:t>
            </a:r>
            <a:r>
              <a:rPr lang="en-GB" altLang="el-GR" sz="1000"/>
              <a:t>http://www.edc.uoc.gr/mathimata_diktyo/andreadakis/stadia_Kai_deigmatolhpsia_psyxop_ereunas_%202006-2007.ppt</a:t>
            </a:r>
            <a:endParaRPr lang="el-GR" altLang="el-GR" sz="1000"/>
          </a:p>
        </p:txBody>
      </p:sp>
    </p:spTree>
    <p:extLst>
      <p:ext uri="{BB962C8B-B14F-4D97-AF65-F5344CB8AC3E}">
        <p14:creationId xmlns:p14="http://schemas.microsoft.com/office/powerpoint/2010/main" val="1450177214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9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9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300" fill="hold"/>
                                        <p:tgtEl>
                                          <p:spTgt spid="9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" fill="hold"/>
                                        <p:tgtEl>
                                          <p:spTgt spid="9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900"/>
                            </p:stCondLst>
                            <p:childTnLst>
                              <p:par>
                                <p:cTn id="2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300" fill="hold"/>
                                        <p:tgtEl>
                                          <p:spTgt spid="94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00" fill="hold"/>
                                        <p:tgtEl>
                                          <p:spTgt spid="94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3800"/>
                            </p:stCondLst>
                            <p:childTnLst>
                              <p:par>
                                <p:cTn id="31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3" dur="500"/>
                                        <p:tgtEl>
                                          <p:spTgt spid="9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300"/>
                            </p:stCondLst>
                            <p:childTnLst>
                              <p:par>
                                <p:cTn id="3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3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4600"/>
                            </p:stCondLst>
                            <p:childTnLst>
                              <p:par>
                                <p:cTn id="42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3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4900"/>
                            </p:stCondLst>
                            <p:childTnLst>
                              <p:par>
                                <p:cTn id="49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3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200"/>
                            </p:stCondLst>
                            <p:childTnLst>
                              <p:par>
                                <p:cTn id="56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3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3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5800"/>
                            </p:stCondLst>
                            <p:childTnLst>
                              <p:par>
                                <p:cTn id="70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3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3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6100"/>
                            </p:stCondLst>
                            <p:childTnLst>
                              <p:par>
                                <p:cTn id="77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3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3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6400"/>
                            </p:stCondLst>
                            <p:childTnLst>
                              <p:par>
                                <p:cTn id="84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3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6700"/>
                            </p:stCondLst>
                            <p:childTnLst>
                              <p:par>
                                <p:cTn id="91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3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98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3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3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3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7300"/>
                            </p:stCondLst>
                            <p:childTnLst>
                              <p:par>
                                <p:cTn id="10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3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3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3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7600"/>
                            </p:stCondLst>
                            <p:childTnLst>
                              <p:par>
                                <p:cTn id="112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3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3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3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7900"/>
                            </p:stCondLst>
                            <p:childTnLst>
                              <p:par>
                                <p:cTn id="119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3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3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3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3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8200"/>
                            </p:stCondLst>
                            <p:childTnLst>
                              <p:par>
                                <p:cTn id="126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3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3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3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3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33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3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3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3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 nodeType="afterGroup">
                            <p:stCondLst>
                              <p:cond delay="8800"/>
                            </p:stCondLst>
                            <p:childTnLst>
                              <p:par>
                                <p:cTn id="140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3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3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3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3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 nodeType="afterGroup">
                            <p:stCondLst>
                              <p:cond delay="9100"/>
                            </p:stCondLst>
                            <p:childTnLst>
                              <p:par>
                                <p:cTn id="147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3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3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3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3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 nodeType="afterGroup">
                            <p:stCondLst>
                              <p:cond delay="9400"/>
                            </p:stCondLst>
                            <p:childTnLst>
                              <p:par>
                                <p:cTn id="154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3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3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3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3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 nodeType="afterGroup">
                            <p:stCondLst>
                              <p:cond delay="9700"/>
                            </p:stCondLst>
                            <p:childTnLst>
                              <p:par>
                                <p:cTn id="161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3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3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3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3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68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3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3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3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3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10300"/>
                            </p:stCondLst>
                            <p:childTnLst>
                              <p:par>
                                <p:cTn id="17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9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9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 nodeType="afterGroup">
                            <p:stCondLst>
                              <p:cond delay="10800"/>
                            </p:stCondLst>
                            <p:childTnLst>
                              <p:par>
                                <p:cTn id="180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300" fill="hold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300" fill="hold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300" fill="hold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300" fill="hold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 nodeType="afterGroup">
                            <p:stCondLst>
                              <p:cond delay="11100"/>
                            </p:stCondLst>
                            <p:childTnLst>
                              <p:par>
                                <p:cTn id="187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3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3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3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3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 nodeType="afterGroup">
                            <p:stCondLst>
                              <p:cond delay="11400"/>
                            </p:stCondLst>
                            <p:childTnLst>
                              <p:par>
                                <p:cTn id="19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6" dur="500"/>
                                        <p:tgtEl>
                                          <p:spTgt spid="9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 nodeType="afterGroup">
                            <p:stCondLst>
                              <p:cond delay="11900"/>
                            </p:stCondLst>
                            <p:childTnLst>
                              <p:par>
                                <p:cTn id="198" presetID="23" presetClass="entr" presetSubtype="3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95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95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 nodeType="afterGroup">
                            <p:stCondLst>
                              <p:cond delay="14400"/>
                            </p:stCondLst>
                            <p:childTnLst>
                              <p:par>
                                <p:cTn id="203" presetID="23" presetClass="entr" presetSubtype="288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5" dur="300" fill="hold"/>
                                        <p:tgtEl>
                                          <p:spTgt spid="9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300" fill="hold"/>
                                        <p:tgtEl>
                                          <p:spTgt spid="9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 nodeType="afterGroup">
                            <p:stCondLst>
                              <p:cond delay="15700"/>
                            </p:stCondLst>
                            <p:childTnLst>
                              <p:par>
                                <p:cTn id="208" presetID="23" presetClass="entr" presetSubtype="3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9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9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 nodeType="afterGroup">
                            <p:stCondLst>
                              <p:cond delay="17200"/>
                            </p:stCondLst>
                            <p:childTnLst>
                              <p:par>
                                <p:cTn id="213" presetID="23" presetClass="entr" presetSubtype="288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5" dur="300" fill="hold"/>
                                        <p:tgtEl>
                                          <p:spTgt spid="9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300" fill="hold"/>
                                        <p:tgtEl>
                                          <p:spTgt spid="9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 nodeType="afterGroup">
                            <p:stCondLst>
                              <p:cond delay="18500"/>
                            </p:stCondLst>
                            <p:childTnLst>
                              <p:par>
                                <p:cTn id="218" presetID="23" presetClass="entr" presetSubtype="3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0" dur="500" fill="hold"/>
                                        <p:tgtEl>
                                          <p:spTgt spid="95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500" fill="hold"/>
                                        <p:tgtEl>
                                          <p:spTgt spid="95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223" presetID="23" presetClass="entr" presetSubtype="288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5" dur="300" fill="hold"/>
                                        <p:tgtEl>
                                          <p:spTgt spid="9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300" fill="hold"/>
                                        <p:tgtEl>
                                          <p:spTgt spid="9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 nodeType="afterGroup">
                            <p:stCondLst>
                              <p:cond delay="21300"/>
                            </p:stCondLst>
                            <p:childTnLst>
                              <p:par>
                                <p:cTn id="228" presetID="23" presetClass="entr" presetSubtype="3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0" dur="500" fill="hold"/>
                                        <p:tgtEl>
                                          <p:spTgt spid="9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500" fill="hold"/>
                                        <p:tgtEl>
                                          <p:spTgt spid="9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 nodeType="afterGroup">
                            <p:stCondLst>
                              <p:cond delay="22800"/>
                            </p:stCondLst>
                            <p:childTnLst>
                              <p:par>
                                <p:cTn id="233" presetID="23" presetClass="entr" presetSubtype="288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5" dur="300" fill="hold"/>
                                        <p:tgtEl>
                                          <p:spTgt spid="9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300" fill="hold"/>
                                        <p:tgtEl>
                                          <p:spTgt spid="9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 nodeType="afterGroup">
                            <p:stCondLst>
                              <p:cond delay="24100"/>
                            </p:stCondLst>
                            <p:childTnLst>
                              <p:par>
                                <p:cTn id="238" presetID="23" presetClass="entr" presetSubtype="3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0" dur="500" fill="hold"/>
                                        <p:tgtEl>
                                          <p:spTgt spid="95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500" fill="hold"/>
                                        <p:tgtEl>
                                          <p:spTgt spid="95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 nodeType="afterGroup">
                            <p:stCondLst>
                              <p:cond delay="25600"/>
                            </p:stCondLst>
                            <p:childTnLst>
                              <p:par>
                                <p:cTn id="243" presetID="23" presetClass="entr" presetSubtype="288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5" dur="300" fill="hold"/>
                                        <p:tgtEl>
                                          <p:spTgt spid="9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300" fill="hold"/>
                                        <p:tgtEl>
                                          <p:spTgt spid="9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 nodeType="afterGroup">
                            <p:stCondLst>
                              <p:cond delay="26900"/>
                            </p:stCondLst>
                            <p:childTnLst>
                              <p:par>
                                <p:cTn id="248" presetID="23" presetClass="entr" presetSubtype="3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0" dur="500" fill="hold"/>
                                        <p:tgtEl>
                                          <p:spTgt spid="9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500" fill="hold"/>
                                        <p:tgtEl>
                                          <p:spTgt spid="9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2" fill="hold" nodeType="afterGroup">
                            <p:stCondLst>
                              <p:cond delay="28400"/>
                            </p:stCondLst>
                            <p:childTnLst>
                              <p:par>
                                <p:cTn id="253" presetID="23" presetClass="entr" presetSubtype="288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5" dur="300" fill="hold"/>
                                        <p:tgtEl>
                                          <p:spTgt spid="9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300" fill="hold"/>
                                        <p:tgtEl>
                                          <p:spTgt spid="9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92" grpId="0" animBg="1"/>
      <p:bldP spid="9490" grpId="0" animBg="1" autoUpdateAnimBg="0"/>
      <p:bldP spid="9219" grpId="0" autoUpdateAnimBg="0"/>
      <p:bldP spid="9220" grpId="0" autoUpdateAnimBg="0"/>
      <p:bldP spid="9221" grpId="0" autoUpdateAnimBg="0"/>
      <p:bldP spid="9222" grpId="0" autoUpdateAnimBg="0"/>
      <p:bldP spid="9223" grpId="0" autoUpdateAnimBg="0"/>
      <p:bldP spid="9224" grpId="0" autoUpdateAnimBg="0"/>
      <p:bldP spid="9226" grpId="0" autoUpdateAnimBg="0"/>
      <p:bldP spid="9228" grpId="0" autoUpdateAnimBg="0"/>
      <p:bldP spid="9229" grpId="0" autoUpdateAnimBg="0"/>
      <p:bldP spid="9230" grpId="0" autoUpdateAnimBg="0"/>
      <p:bldP spid="9231" grpId="0" autoUpdateAnimBg="0"/>
      <p:bldP spid="9232" grpId="0" autoUpdateAnimBg="0"/>
      <p:bldP spid="9233" grpId="0" autoUpdateAnimBg="0"/>
      <p:bldP spid="9235" grpId="0" autoUpdateAnimBg="0"/>
      <p:bldP spid="9236" grpId="0" autoUpdateAnimBg="0"/>
      <p:bldP spid="9237" grpId="0" autoUpdateAnimBg="0"/>
      <p:bldP spid="9238" grpId="0" autoUpdateAnimBg="0"/>
      <p:bldP spid="9239" grpId="0" autoUpdateAnimBg="0"/>
      <p:bldP spid="9240" grpId="0" autoUpdateAnimBg="0"/>
      <p:bldP spid="9242" grpId="0" autoUpdateAnimBg="0"/>
      <p:bldP spid="9243" grpId="0" autoUpdateAnimBg="0"/>
      <p:bldP spid="9244" grpId="0" autoUpdateAnimBg="0"/>
      <p:bldP spid="9247" grpId="0" autoUpdateAnimBg="0"/>
      <p:bldP spid="9248" grpId="0" autoUpdateAnimBg="0"/>
      <p:bldP spid="9250" grpId="0" autoUpdateAnimBg="0"/>
      <p:bldP spid="9251" grpId="0" autoUpdateAnimBg="0"/>
      <p:bldP spid="9252" grpId="0" autoUpdateAnimBg="0"/>
      <p:bldP spid="9254" grpId="0" animBg="1" autoUpdateAnimBg="0"/>
      <p:bldP spid="9255" grpId="0" animBg="1"/>
      <p:bldP spid="9256" grpId="0" animBg="1"/>
      <p:bldP spid="9257" grpId="0" animBg="1"/>
      <p:bldP spid="9258" grpId="0" animBg="1"/>
      <p:bldP spid="9489" grpId="0" animBg="1" autoUpdateAnimBg="0"/>
      <p:bldP spid="9249" grpId="0" autoUpdateAnimBg="0"/>
      <p:bldP spid="9504" grpId="0" animBg="1"/>
      <p:bldP spid="9507" grpId="0" animBg="1"/>
      <p:bldP spid="9508" grpId="0" animBg="1"/>
      <p:bldP spid="9509" grpId="0" animBg="1"/>
      <p:bldP spid="9510" grpId="0" animBg="1"/>
      <p:bldP spid="9513" grpId="0" autoUpdateAnimBg="0"/>
      <p:bldP spid="950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>
            <a:extLst>
              <a:ext uri="{FF2B5EF4-FFF2-40B4-BE49-F238E27FC236}">
                <a16:creationId xmlns:a16="http://schemas.microsoft.com/office/drawing/2014/main" id="{963628A6-5732-ED46-B3E3-11226AC66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2819400"/>
            <a:ext cx="2438400" cy="2743200"/>
          </a:xfrm>
          <a:prstGeom prst="can">
            <a:avLst>
              <a:gd name="adj" fmla="val 16995"/>
            </a:avLst>
          </a:prstGeom>
          <a:solidFill>
            <a:schemeClr val="hlink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0243" name="AutoShape 3">
            <a:extLst>
              <a:ext uri="{FF2B5EF4-FFF2-40B4-BE49-F238E27FC236}">
                <a16:creationId xmlns:a16="http://schemas.microsoft.com/office/drawing/2014/main" id="{EFDDBDB6-45FF-D84F-9DD2-B4ACC7E949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86000"/>
            <a:ext cx="4572000" cy="3810000"/>
          </a:xfrm>
          <a:prstGeom prst="rightArrowCallout">
            <a:avLst>
              <a:gd name="adj1" fmla="val 12000"/>
              <a:gd name="adj2" fmla="val 17000"/>
              <a:gd name="adj3" fmla="val 20000"/>
              <a:gd name="adj4" fmla="val 66667"/>
            </a:avLst>
          </a:prstGeom>
          <a:solidFill>
            <a:srgbClr val="CCCC00"/>
          </a:solidFill>
          <a:ln w="9525">
            <a:solidFill>
              <a:srgbClr val="33CCCC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l-GR" altLang="el-GR" b="1">
              <a:solidFill>
                <a:schemeClr val="accent2"/>
              </a:solidFill>
              <a:latin typeface="Verdana" panose="020B0604030504040204" pitchFamily="34" charset="0"/>
            </a:endParaRPr>
          </a:p>
        </p:txBody>
      </p:sp>
      <p:sp>
        <p:nvSpPr>
          <p:cNvPr id="10244" name="Text Box 4">
            <a:extLst>
              <a:ext uri="{FF2B5EF4-FFF2-40B4-BE49-F238E27FC236}">
                <a16:creationId xmlns:a16="http://schemas.microsoft.com/office/drawing/2014/main" id="{FE1BE571-AB5D-7C44-B862-74FE2C5C88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5146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hlink"/>
                </a:solidFill>
                <a:latin typeface="Verdana" panose="020B0604030504040204" pitchFamily="34" charset="0"/>
              </a:rPr>
              <a:t>Α</a:t>
            </a:r>
          </a:p>
        </p:txBody>
      </p:sp>
      <p:sp>
        <p:nvSpPr>
          <p:cNvPr id="10245" name="Text Box 5">
            <a:extLst>
              <a:ext uri="{FF2B5EF4-FFF2-40B4-BE49-F238E27FC236}">
                <a16:creationId xmlns:a16="http://schemas.microsoft.com/office/drawing/2014/main" id="{6CD9DD46-D4C4-8E4B-97C0-11CFD78480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5146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hlink"/>
                </a:solidFill>
                <a:latin typeface="Verdana" panose="020B0604030504040204" pitchFamily="34" charset="0"/>
              </a:rPr>
              <a:t>Γ</a:t>
            </a:r>
          </a:p>
        </p:txBody>
      </p:sp>
      <p:sp>
        <p:nvSpPr>
          <p:cNvPr id="10246" name="Text Box 6">
            <a:extLst>
              <a:ext uri="{FF2B5EF4-FFF2-40B4-BE49-F238E27FC236}">
                <a16:creationId xmlns:a16="http://schemas.microsoft.com/office/drawing/2014/main" id="{51322E10-9984-C642-B1F6-17BF9824B3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25146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hlink"/>
                </a:solidFill>
                <a:latin typeface="Verdana" panose="020B0604030504040204" pitchFamily="34" charset="0"/>
              </a:rPr>
              <a:t>Β</a:t>
            </a:r>
          </a:p>
        </p:txBody>
      </p:sp>
      <p:sp>
        <p:nvSpPr>
          <p:cNvPr id="10247" name="Text Box 7">
            <a:extLst>
              <a:ext uri="{FF2B5EF4-FFF2-40B4-BE49-F238E27FC236}">
                <a16:creationId xmlns:a16="http://schemas.microsoft.com/office/drawing/2014/main" id="{FD0C07AA-7D08-8E42-AE54-2A7A1FB88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25146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hlink"/>
                </a:solidFill>
                <a:latin typeface="Verdana" panose="020B0604030504040204" pitchFamily="34" charset="0"/>
              </a:rPr>
              <a:t>Ε</a:t>
            </a:r>
          </a:p>
        </p:txBody>
      </p:sp>
      <p:sp>
        <p:nvSpPr>
          <p:cNvPr id="10248" name="Text Box 8">
            <a:extLst>
              <a:ext uri="{FF2B5EF4-FFF2-40B4-BE49-F238E27FC236}">
                <a16:creationId xmlns:a16="http://schemas.microsoft.com/office/drawing/2014/main" id="{F50BBA67-A643-7247-BE0A-6338E7A157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5146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hlink"/>
                </a:solidFill>
                <a:latin typeface="Verdana" panose="020B0604030504040204" pitchFamily="34" charset="0"/>
              </a:rPr>
              <a:t>Δ</a:t>
            </a:r>
          </a:p>
        </p:txBody>
      </p:sp>
      <p:sp>
        <p:nvSpPr>
          <p:cNvPr id="10249" name="Text Box 9">
            <a:extLst>
              <a:ext uri="{FF2B5EF4-FFF2-40B4-BE49-F238E27FC236}">
                <a16:creationId xmlns:a16="http://schemas.microsoft.com/office/drawing/2014/main" id="{2F1BC2EA-F724-914A-AD0F-2DB96D71D7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34290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hlink"/>
                </a:solidFill>
                <a:latin typeface="Verdana" panose="020B0604030504040204" pitchFamily="34" charset="0"/>
              </a:rPr>
              <a:t>Θ</a:t>
            </a:r>
          </a:p>
        </p:txBody>
      </p:sp>
      <p:sp>
        <p:nvSpPr>
          <p:cNvPr id="10250" name="Text Box 10">
            <a:extLst>
              <a:ext uri="{FF2B5EF4-FFF2-40B4-BE49-F238E27FC236}">
                <a16:creationId xmlns:a16="http://schemas.microsoft.com/office/drawing/2014/main" id="{645B67DF-1202-1345-A4D7-3277BD62F4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4290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hlink"/>
                </a:solidFill>
                <a:latin typeface="Verdana" panose="020B0604030504040204" pitchFamily="34" charset="0"/>
              </a:rPr>
              <a:t>Η</a:t>
            </a:r>
          </a:p>
        </p:txBody>
      </p:sp>
      <p:sp>
        <p:nvSpPr>
          <p:cNvPr id="10251" name="Text Box 11">
            <a:extLst>
              <a:ext uri="{FF2B5EF4-FFF2-40B4-BE49-F238E27FC236}">
                <a16:creationId xmlns:a16="http://schemas.microsoft.com/office/drawing/2014/main" id="{057BA741-317E-5742-BD17-5FB7E168BE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429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hlink"/>
                </a:solidFill>
                <a:latin typeface="Verdana" panose="020B0604030504040204" pitchFamily="34" charset="0"/>
              </a:rPr>
              <a:t>Ι</a:t>
            </a:r>
          </a:p>
        </p:txBody>
      </p:sp>
      <p:sp>
        <p:nvSpPr>
          <p:cNvPr id="10252" name="Text Box 12">
            <a:extLst>
              <a:ext uri="{FF2B5EF4-FFF2-40B4-BE49-F238E27FC236}">
                <a16:creationId xmlns:a16="http://schemas.microsoft.com/office/drawing/2014/main" id="{51C36C09-5C5A-CF41-A219-739049C3EE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34290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hlink"/>
                </a:solidFill>
                <a:latin typeface="Verdana" panose="020B0604030504040204" pitchFamily="34" charset="0"/>
              </a:rPr>
              <a:t>Κ</a:t>
            </a:r>
          </a:p>
        </p:txBody>
      </p:sp>
      <p:sp>
        <p:nvSpPr>
          <p:cNvPr id="10253" name="Text Box 13">
            <a:extLst>
              <a:ext uri="{FF2B5EF4-FFF2-40B4-BE49-F238E27FC236}">
                <a16:creationId xmlns:a16="http://schemas.microsoft.com/office/drawing/2014/main" id="{C9A01758-BE92-5442-9D97-3092C7C9A2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4290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hlink"/>
                </a:solidFill>
                <a:latin typeface="Verdana" panose="020B0604030504040204" pitchFamily="34" charset="0"/>
              </a:rPr>
              <a:t>Λ</a:t>
            </a:r>
          </a:p>
        </p:txBody>
      </p:sp>
      <p:sp>
        <p:nvSpPr>
          <p:cNvPr id="10254" name="Text Box 14">
            <a:extLst>
              <a:ext uri="{FF2B5EF4-FFF2-40B4-BE49-F238E27FC236}">
                <a16:creationId xmlns:a16="http://schemas.microsoft.com/office/drawing/2014/main" id="{951C9C8E-4B1D-6840-9D9A-70E37B53F9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810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hlink"/>
                </a:solidFill>
                <a:latin typeface="Verdana" panose="020B0604030504040204" pitchFamily="34" charset="0"/>
              </a:rPr>
              <a:t>Μ</a:t>
            </a:r>
          </a:p>
        </p:txBody>
      </p:sp>
      <p:sp>
        <p:nvSpPr>
          <p:cNvPr id="10255" name="Text Box 15">
            <a:extLst>
              <a:ext uri="{FF2B5EF4-FFF2-40B4-BE49-F238E27FC236}">
                <a16:creationId xmlns:a16="http://schemas.microsoft.com/office/drawing/2014/main" id="{0B62F8EA-1CBD-A840-A512-255D083E18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810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hlink"/>
                </a:solidFill>
                <a:latin typeface="Verdana" panose="020B0604030504040204" pitchFamily="34" charset="0"/>
              </a:rPr>
              <a:t>Ν</a:t>
            </a:r>
          </a:p>
        </p:txBody>
      </p:sp>
      <p:sp>
        <p:nvSpPr>
          <p:cNvPr id="10256" name="Text Box 16">
            <a:extLst>
              <a:ext uri="{FF2B5EF4-FFF2-40B4-BE49-F238E27FC236}">
                <a16:creationId xmlns:a16="http://schemas.microsoft.com/office/drawing/2014/main" id="{F8BDA410-7DA3-AC42-A1FD-B883799622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810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hlink"/>
                </a:solidFill>
                <a:latin typeface="Verdana" panose="020B0604030504040204" pitchFamily="34" charset="0"/>
              </a:rPr>
              <a:t>Ξ</a:t>
            </a:r>
          </a:p>
        </p:txBody>
      </p:sp>
      <p:sp>
        <p:nvSpPr>
          <p:cNvPr id="10257" name="Text Box 17">
            <a:extLst>
              <a:ext uri="{FF2B5EF4-FFF2-40B4-BE49-F238E27FC236}">
                <a16:creationId xmlns:a16="http://schemas.microsoft.com/office/drawing/2014/main" id="{6DE4A8D1-91AB-B343-B5DB-1C92FAE1F9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3810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hlink"/>
                </a:solidFill>
                <a:latin typeface="Verdana" panose="020B0604030504040204" pitchFamily="34" charset="0"/>
              </a:rPr>
              <a:t>Ο</a:t>
            </a:r>
          </a:p>
        </p:txBody>
      </p:sp>
      <p:sp>
        <p:nvSpPr>
          <p:cNvPr id="10258" name="Text Box 18">
            <a:extLst>
              <a:ext uri="{FF2B5EF4-FFF2-40B4-BE49-F238E27FC236}">
                <a16:creationId xmlns:a16="http://schemas.microsoft.com/office/drawing/2014/main" id="{FD84016F-292C-E14E-BEFF-9D6974A6D5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3810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hlink"/>
                </a:solidFill>
                <a:latin typeface="Verdana" panose="020B0604030504040204" pitchFamily="34" charset="0"/>
              </a:rPr>
              <a:t>Π</a:t>
            </a:r>
          </a:p>
        </p:txBody>
      </p:sp>
      <p:sp>
        <p:nvSpPr>
          <p:cNvPr id="10261" name="Text Box 21">
            <a:extLst>
              <a:ext uri="{FF2B5EF4-FFF2-40B4-BE49-F238E27FC236}">
                <a16:creationId xmlns:a16="http://schemas.microsoft.com/office/drawing/2014/main" id="{478F259B-2128-ED40-9074-6F054F1DB5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1054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hlink"/>
                </a:solidFill>
                <a:latin typeface="Verdana" panose="020B0604030504040204" pitchFamily="34" charset="0"/>
              </a:rPr>
              <a:t>Τ</a:t>
            </a:r>
          </a:p>
        </p:txBody>
      </p:sp>
      <p:sp>
        <p:nvSpPr>
          <p:cNvPr id="10262" name="Text Box 22">
            <a:extLst>
              <a:ext uri="{FF2B5EF4-FFF2-40B4-BE49-F238E27FC236}">
                <a16:creationId xmlns:a16="http://schemas.microsoft.com/office/drawing/2014/main" id="{7D8004C8-78FD-7648-8C62-2DB34DABD5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51054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hlink"/>
                </a:solidFill>
                <a:latin typeface="Verdana" panose="020B0604030504040204" pitchFamily="34" charset="0"/>
              </a:rPr>
              <a:t>Υ</a:t>
            </a:r>
          </a:p>
        </p:txBody>
      </p:sp>
      <p:sp>
        <p:nvSpPr>
          <p:cNvPr id="10263" name="Text Box 23">
            <a:extLst>
              <a:ext uri="{FF2B5EF4-FFF2-40B4-BE49-F238E27FC236}">
                <a16:creationId xmlns:a16="http://schemas.microsoft.com/office/drawing/2014/main" id="{8C74CE81-BB3D-9D4B-9D62-BFDB0098A3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51054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hlink"/>
                </a:solidFill>
                <a:latin typeface="Verdana" panose="020B0604030504040204" pitchFamily="34" charset="0"/>
              </a:rPr>
              <a:t>Χ</a:t>
            </a:r>
          </a:p>
        </p:txBody>
      </p:sp>
      <p:sp>
        <p:nvSpPr>
          <p:cNvPr id="10264" name="Text Box 24">
            <a:extLst>
              <a:ext uri="{FF2B5EF4-FFF2-40B4-BE49-F238E27FC236}">
                <a16:creationId xmlns:a16="http://schemas.microsoft.com/office/drawing/2014/main" id="{E133B590-D892-F840-B171-B44C676389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51054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hlink"/>
                </a:solidFill>
                <a:latin typeface="Verdana" panose="020B0604030504040204" pitchFamily="34" charset="0"/>
              </a:rPr>
              <a:t>Ψ</a:t>
            </a:r>
          </a:p>
        </p:txBody>
      </p:sp>
      <p:sp>
        <p:nvSpPr>
          <p:cNvPr id="10265" name="Text Box 25">
            <a:extLst>
              <a:ext uri="{FF2B5EF4-FFF2-40B4-BE49-F238E27FC236}">
                <a16:creationId xmlns:a16="http://schemas.microsoft.com/office/drawing/2014/main" id="{E09E05AF-8716-8446-90FF-5536E37388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51054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>
                <a:solidFill>
                  <a:schemeClr val="hlink"/>
                </a:solidFill>
                <a:latin typeface="Verdana" panose="020B0604030504040204" pitchFamily="34" charset="0"/>
              </a:rPr>
              <a:t>Ω</a:t>
            </a:r>
          </a:p>
        </p:txBody>
      </p:sp>
      <p:sp>
        <p:nvSpPr>
          <p:cNvPr id="10271" name="Text Box 31">
            <a:hlinkClick r:id="rId3" action="ppaction://hlinksldjump"/>
            <a:extLst>
              <a:ext uri="{FF2B5EF4-FFF2-40B4-BE49-F238E27FC236}">
                <a16:creationId xmlns:a16="http://schemas.microsoft.com/office/drawing/2014/main" id="{E2754C98-4A66-3547-8EC0-E9A455D0D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28600"/>
            <a:ext cx="6172200" cy="434975"/>
          </a:xfrm>
          <a:prstGeom prst="rect">
            <a:avLst/>
          </a:prstGeom>
          <a:solidFill>
            <a:srgbClr val="990000"/>
          </a:solidFill>
          <a:ln w="38100" cmpd="dbl">
            <a:solidFill>
              <a:srgbClr val="99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l-GR" altLang="el-GR" sz="2000" b="1">
                <a:solidFill>
                  <a:srgbClr val="FFFF99"/>
                </a:solidFill>
                <a:latin typeface="Verdana" panose="020B0604030504040204" pitchFamily="34" charset="0"/>
              </a:rPr>
              <a:t>ΜΕΘΟΔΟΙ  ΤΥΧΑΙΑΣ  ΔΕΙΓΜΑΤΟΛΗΨΙΑΣ</a:t>
            </a:r>
          </a:p>
        </p:txBody>
      </p:sp>
      <p:sp>
        <p:nvSpPr>
          <p:cNvPr id="10272" name="Rectangle 32">
            <a:extLst>
              <a:ext uri="{FF2B5EF4-FFF2-40B4-BE49-F238E27FC236}">
                <a16:creationId xmlns:a16="http://schemas.microsoft.com/office/drawing/2014/main" id="{579F2F45-0F94-2F48-BACE-8F21C925DF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1676400"/>
            <a:ext cx="6553200" cy="76200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0273" name="Rectangle 33">
            <a:extLst>
              <a:ext uri="{FF2B5EF4-FFF2-40B4-BE49-F238E27FC236}">
                <a16:creationId xmlns:a16="http://schemas.microsoft.com/office/drawing/2014/main" id="{04205B36-F6B7-B148-B0B8-BB1062DCE2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76200"/>
            <a:ext cx="6629400" cy="76200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0274" name="Rectangle 34">
            <a:extLst>
              <a:ext uri="{FF2B5EF4-FFF2-40B4-BE49-F238E27FC236}">
                <a16:creationId xmlns:a16="http://schemas.microsoft.com/office/drawing/2014/main" id="{1ADB2845-90B4-5745-A05F-78D818E57A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76200"/>
            <a:ext cx="76200" cy="1600200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0275" name="Rectangle 35">
            <a:extLst>
              <a:ext uri="{FF2B5EF4-FFF2-40B4-BE49-F238E27FC236}">
                <a16:creationId xmlns:a16="http://schemas.microsoft.com/office/drawing/2014/main" id="{4DD390A2-C9C4-FE44-9337-E8EEC11431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8600" y="76200"/>
            <a:ext cx="76200" cy="1676400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0276" name="Text Box 36">
            <a:extLst>
              <a:ext uri="{FF2B5EF4-FFF2-40B4-BE49-F238E27FC236}">
                <a16:creationId xmlns:a16="http://schemas.microsoft.com/office/drawing/2014/main" id="{97A53AD0-73BF-E748-B4E7-3B85BE251D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762000"/>
            <a:ext cx="6172200" cy="860425"/>
          </a:xfrm>
          <a:prstGeom prst="rect">
            <a:avLst/>
          </a:prstGeom>
          <a:solidFill>
            <a:srgbClr val="FFFF99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l-GR" altLang="el-GR" b="1">
                <a:solidFill>
                  <a:srgbClr val="990000"/>
                </a:solidFill>
                <a:latin typeface="Verdana" panose="020B0604030504040204" pitchFamily="34" charset="0"/>
              </a:rPr>
              <a:t>Στρωματοποιημένη αναλογικά δειγματοληψία</a:t>
            </a:r>
            <a:endParaRPr lang="el-GR" altLang="el-GR" sz="2000" b="1">
              <a:solidFill>
                <a:srgbClr val="990000"/>
              </a:solidFill>
              <a:latin typeface="Verdana" panose="020B0604030504040204" pitchFamily="34" charset="0"/>
            </a:endParaRPr>
          </a:p>
        </p:txBody>
      </p:sp>
      <p:sp>
        <p:nvSpPr>
          <p:cNvPr id="10286" name="Line 46">
            <a:extLst>
              <a:ext uri="{FF2B5EF4-FFF2-40B4-BE49-F238E27FC236}">
                <a16:creationId xmlns:a16="http://schemas.microsoft.com/office/drawing/2014/main" id="{D13BC722-0D55-0240-86E9-D6CDAE5D975F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3429000"/>
            <a:ext cx="2743200" cy="0"/>
          </a:xfrm>
          <a:prstGeom prst="line">
            <a:avLst/>
          </a:prstGeom>
          <a:noFill/>
          <a:ln w="28575">
            <a:solidFill>
              <a:srgbClr val="FFFF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0287" name="Line 47">
            <a:extLst>
              <a:ext uri="{FF2B5EF4-FFF2-40B4-BE49-F238E27FC236}">
                <a16:creationId xmlns:a16="http://schemas.microsoft.com/office/drawing/2014/main" id="{C8CC5BC9-10E9-9743-AF78-4B429AB3BFC0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4876800"/>
            <a:ext cx="2743200" cy="0"/>
          </a:xfrm>
          <a:prstGeom prst="line">
            <a:avLst/>
          </a:prstGeom>
          <a:noFill/>
          <a:ln w="28575">
            <a:solidFill>
              <a:srgbClr val="FFFF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0288" name="Text Box 48">
            <a:extLst>
              <a:ext uri="{FF2B5EF4-FFF2-40B4-BE49-F238E27FC236}">
                <a16:creationId xmlns:a16="http://schemas.microsoft.com/office/drawing/2014/main" id="{B13F07BA-97CA-314B-BB90-79AF6D3FB4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343400"/>
            <a:ext cx="838200" cy="396875"/>
          </a:xfrm>
          <a:prstGeom prst="rect">
            <a:avLst/>
          </a:pr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l-GR" altLang="el-GR" sz="2000" b="1">
                <a:solidFill>
                  <a:srgbClr val="FFFF99"/>
                </a:solidFill>
              </a:rPr>
              <a:t>50%</a:t>
            </a:r>
            <a:endParaRPr lang="el-GR" altLang="el-GR">
              <a:solidFill>
                <a:srgbClr val="FFFF99"/>
              </a:solidFill>
            </a:endParaRPr>
          </a:p>
        </p:txBody>
      </p:sp>
      <p:sp>
        <p:nvSpPr>
          <p:cNvPr id="10289" name="Text Box 49">
            <a:extLst>
              <a:ext uri="{FF2B5EF4-FFF2-40B4-BE49-F238E27FC236}">
                <a16:creationId xmlns:a16="http://schemas.microsoft.com/office/drawing/2014/main" id="{FA4B7BBE-5C60-C94A-AA2D-E21BBA5CAB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2955925"/>
            <a:ext cx="838200" cy="396875"/>
          </a:xfrm>
          <a:prstGeom prst="rect">
            <a:avLst/>
          </a:pr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l-GR" altLang="el-GR" sz="2000" b="1">
                <a:solidFill>
                  <a:srgbClr val="FFFF99"/>
                </a:solidFill>
              </a:rPr>
              <a:t>25%</a:t>
            </a:r>
            <a:endParaRPr lang="el-GR" altLang="el-GR">
              <a:solidFill>
                <a:srgbClr val="FFFF99"/>
              </a:solidFill>
            </a:endParaRPr>
          </a:p>
        </p:txBody>
      </p:sp>
      <p:sp>
        <p:nvSpPr>
          <p:cNvPr id="10290" name="Text Box 50">
            <a:extLst>
              <a:ext uri="{FF2B5EF4-FFF2-40B4-BE49-F238E27FC236}">
                <a16:creationId xmlns:a16="http://schemas.microsoft.com/office/drawing/2014/main" id="{B4BA9912-82A8-9B42-80CF-78A05ED058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5562600"/>
            <a:ext cx="838200" cy="396875"/>
          </a:xfrm>
          <a:prstGeom prst="rect">
            <a:avLst/>
          </a:pr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l-GR" altLang="el-GR" sz="2000" b="1">
                <a:solidFill>
                  <a:srgbClr val="FFFF99"/>
                </a:solidFill>
              </a:rPr>
              <a:t>25%</a:t>
            </a:r>
            <a:endParaRPr lang="el-GR" altLang="el-GR">
              <a:solidFill>
                <a:srgbClr val="FFFF99"/>
              </a:solidFill>
            </a:endParaRPr>
          </a:p>
        </p:txBody>
      </p:sp>
      <p:sp>
        <p:nvSpPr>
          <p:cNvPr id="10291" name="Line 51">
            <a:extLst>
              <a:ext uri="{FF2B5EF4-FFF2-40B4-BE49-F238E27FC236}">
                <a16:creationId xmlns:a16="http://schemas.microsoft.com/office/drawing/2014/main" id="{241C5365-FAB6-C04F-932B-40AFBD2DF9DB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3962400"/>
            <a:ext cx="1981200" cy="0"/>
          </a:xfrm>
          <a:prstGeom prst="line">
            <a:avLst/>
          </a:prstGeom>
          <a:noFill/>
          <a:ln w="28575">
            <a:solidFill>
              <a:srgbClr val="FFFF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0292" name="Line 52">
            <a:extLst>
              <a:ext uri="{FF2B5EF4-FFF2-40B4-BE49-F238E27FC236}">
                <a16:creationId xmlns:a16="http://schemas.microsoft.com/office/drawing/2014/main" id="{C66DB274-9484-714F-B370-CB6B3B369F4D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4724400"/>
            <a:ext cx="1981200" cy="0"/>
          </a:xfrm>
          <a:prstGeom prst="line">
            <a:avLst/>
          </a:prstGeom>
          <a:noFill/>
          <a:ln w="28575">
            <a:solidFill>
              <a:srgbClr val="FFFF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0293" name="Text Box 53">
            <a:extLst>
              <a:ext uri="{FF2B5EF4-FFF2-40B4-BE49-F238E27FC236}">
                <a16:creationId xmlns:a16="http://schemas.microsoft.com/office/drawing/2014/main" id="{BB405C7C-6FD8-6544-ADE2-9003C1CF51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3276600"/>
            <a:ext cx="1295400" cy="427038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l-GR" altLang="el-GR" sz="2200" b="1">
                <a:solidFill>
                  <a:schemeClr val="hlink"/>
                </a:solidFill>
                <a:latin typeface="Verdana" panose="020B0604030504040204" pitchFamily="34" charset="0"/>
              </a:rPr>
              <a:t>Β   Ε</a:t>
            </a:r>
            <a:endParaRPr lang="el-GR" altLang="el-GR">
              <a:solidFill>
                <a:schemeClr val="hlink"/>
              </a:solidFill>
            </a:endParaRPr>
          </a:p>
        </p:txBody>
      </p:sp>
      <p:sp>
        <p:nvSpPr>
          <p:cNvPr id="10294" name="Text Box 54">
            <a:extLst>
              <a:ext uri="{FF2B5EF4-FFF2-40B4-BE49-F238E27FC236}">
                <a16:creationId xmlns:a16="http://schemas.microsoft.com/office/drawing/2014/main" id="{41FD2C1F-3BDB-A641-94FA-D2382FFB18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3276600"/>
            <a:ext cx="838200" cy="366713"/>
          </a:xfrm>
          <a:prstGeom prst="rect">
            <a:avLst/>
          </a:pr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/>
              <a:t>25%</a:t>
            </a:r>
            <a:endParaRPr lang="el-GR" altLang="el-GR" b="1">
              <a:solidFill>
                <a:srgbClr val="990000"/>
              </a:solidFill>
            </a:endParaRPr>
          </a:p>
        </p:txBody>
      </p:sp>
      <p:sp>
        <p:nvSpPr>
          <p:cNvPr id="10295" name="Text Box 55">
            <a:extLst>
              <a:ext uri="{FF2B5EF4-FFF2-40B4-BE49-F238E27FC236}">
                <a16:creationId xmlns:a16="http://schemas.microsoft.com/office/drawing/2014/main" id="{87BBBA42-5CD6-4542-867D-D4E81C5299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4038600"/>
            <a:ext cx="1524000" cy="427038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l-GR" altLang="el-GR" sz="2200" b="1">
                <a:solidFill>
                  <a:schemeClr val="hlink"/>
                </a:solidFill>
                <a:latin typeface="Verdana" panose="020B0604030504040204" pitchFamily="34" charset="0"/>
              </a:rPr>
              <a:t>Θ  Κ Μ Π</a:t>
            </a:r>
            <a:endParaRPr lang="el-GR" altLang="el-GR">
              <a:solidFill>
                <a:schemeClr val="hlink"/>
              </a:solidFill>
            </a:endParaRPr>
          </a:p>
        </p:txBody>
      </p:sp>
      <p:sp>
        <p:nvSpPr>
          <p:cNvPr id="10296" name="Text Box 56">
            <a:extLst>
              <a:ext uri="{FF2B5EF4-FFF2-40B4-BE49-F238E27FC236}">
                <a16:creationId xmlns:a16="http://schemas.microsoft.com/office/drawing/2014/main" id="{8FD416CD-3D2C-9547-A0E7-5749083312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4038600"/>
            <a:ext cx="762000" cy="366713"/>
          </a:xfrm>
          <a:prstGeom prst="rect">
            <a:avLst/>
          </a:pr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/>
              <a:t>50%</a:t>
            </a:r>
          </a:p>
        </p:txBody>
      </p:sp>
      <p:sp>
        <p:nvSpPr>
          <p:cNvPr id="10297" name="Text Box 57">
            <a:extLst>
              <a:ext uri="{FF2B5EF4-FFF2-40B4-BE49-F238E27FC236}">
                <a16:creationId xmlns:a16="http://schemas.microsoft.com/office/drawing/2014/main" id="{B520E6FA-547C-2548-B9CD-6C270FE7AF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4800600"/>
            <a:ext cx="1295400" cy="427038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l-GR" altLang="el-GR" sz="2200" b="1">
                <a:solidFill>
                  <a:schemeClr val="hlink"/>
                </a:solidFill>
                <a:latin typeface="Verdana" panose="020B0604030504040204" pitchFamily="34" charset="0"/>
              </a:rPr>
              <a:t>Χ  Ω</a:t>
            </a:r>
            <a:endParaRPr lang="el-GR" altLang="el-GR">
              <a:solidFill>
                <a:schemeClr val="hlink"/>
              </a:solidFill>
            </a:endParaRPr>
          </a:p>
        </p:txBody>
      </p:sp>
      <p:sp>
        <p:nvSpPr>
          <p:cNvPr id="10298" name="Text Box 58">
            <a:extLst>
              <a:ext uri="{FF2B5EF4-FFF2-40B4-BE49-F238E27FC236}">
                <a16:creationId xmlns:a16="http://schemas.microsoft.com/office/drawing/2014/main" id="{AEB601B7-B112-C940-9653-8CB83C2D20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4814888"/>
            <a:ext cx="838200" cy="366712"/>
          </a:xfrm>
          <a:prstGeom prst="rect">
            <a:avLst/>
          </a:pr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b="1"/>
              <a:t>25%</a:t>
            </a:r>
            <a:endParaRPr lang="el-GR" altLang="el-GR" b="1">
              <a:solidFill>
                <a:srgbClr val="990000"/>
              </a:solidFill>
            </a:endParaRPr>
          </a:p>
        </p:txBody>
      </p:sp>
      <p:sp>
        <p:nvSpPr>
          <p:cNvPr id="10299" name="Rectangle 59">
            <a:extLst>
              <a:ext uri="{FF2B5EF4-FFF2-40B4-BE49-F238E27FC236}">
                <a16:creationId xmlns:a16="http://schemas.microsoft.com/office/drawing/2014/main" id="{0EF9A227-1E23-E240-B9CE-2288B7D5EE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2514600"/>
            <a:ext cx="457200" cy="381000"/>
          </a:xfrm>
          <a:prstGeom prst="rect">
            <a:avLst/>
          </a:prstGeom>
          <a:solidFill>
            <a:srgbClr val="CCCC00"/>
          </a:solidFill>
          <a:ln w="9525">
            <a:solidFill>
              <a:srgbClr val="CCCC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0300" name="Rectangle 60">
            <a:extLst>
              <a:ext uri="{FF2B5EF4-FFF2-40B4-BE49-F238E27FC236}">
                <a16:creationId xmlns:a16="http://schemas.microsoft.com/office/drawing/2014/main" id="{0E5BC871-CA18-BC49-8012-8ABA675DC5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2514600"/>
            <a:ext cx="457200" cy="457200"/>
          </a:xfrm>
          <a:prstGeom prst="rect">
            <a:avLst/>
          </a:prstGeom>
          <a:solidFill>
            <a:srgbClr val="CCCC00"/>
          </a:solidFill>
          <a:ln w="9525">
            <a:solidFill>
              <a:srgbClr val="CCCC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0301" name="Rectangle 61">
            <a:extLst>
              <a:ext uri="{FF2B5EF4-FFF2-40B4-BE49-F238E27FC236}">
                <a16:creationId xmlns:a16="http://schemas.microsoft.com/office/drawing/2014/main" id="{0752C8D7-AAE1-E94F-93D1-1995A60F96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3505200"/>
            <a:ext cx="457200" cy="381000"/>
          </a:xfrm>
          <a:prstGeom prst="rect">
            <a:avLst/>
          </a:prstGeom>
          <a:solidFill>
            <a:srgbClr val="CCCC00"/>
          </a:solidFill>
          <a:ln w="9525">
            <a:solidFill>
              <a:srgbClr val="CCCC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0302" name="Rectangle 62">
            <a:extLst>
              <a:ext uri="{FF2B5EF4-FFF2-40B4-BE49-F238E27FC236}">
                <a16:creationId xmlns:a16="http://schemas.microsoft.com/office/drawing/2014/main" id="{17600D97-4171-1A40-95C8-222A0FFCE5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3505200"/>
            <a:ext cx="304800" cy="381000"/>
          </a:xfrm>
          <a:prstGeom prst="rect">
            <a:avLst/>
          </a:prstGeom>
          <a:solidFill>
            <a:srgbClr val="CCCC00"/>
          </a:solidFill>
          <a:ln w="9525">
            <a:solidFill>
              <a:srgbClr val="CCCC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0303" name="Rectangle 63">
            <a:extLst>
              <a:ext uri="{FF2B5EF4-FFF2-40B4-BE49-F238E27FC236}">
                <a16:creationId xmlns:a16="http://schemas.microsoft.com/office/drawing/2014/main" id="{246CA0A4-AEA1-0A46-A4FB-6A2CE77F2D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3810000"/>
            <a:ext cx="381000" cy="457200"/>
          </a:xfrm>
          <a:prstGeom prst="rect">
            <a:avLst/>
          </a:prstGeom>
          <a:solidFill>
            <a:srgbClr val="CCCC00"/>
          </a:solidFill>
          <a:ln w="9525">
            <a:solidFill>
              <a:srgbClr val="CCCC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0304" name="Rectangle 64">
            <a:extLst>
              <a:ext uri="{FF2B5EF4-FFF2-40B4-BE49-F238E27FC236}">
                <a16:creationId xmlns:a16="http://schemas.microsoft.com/office/drawing/2014/main" id="{A6CD4824-1097-5B49-90AD-3D061FDE24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3886200"/>
            <a:ext cx="381000" cy="381000"/>
          </a:xfrm>
          <a:prstGeom prst="rect">
            <a:avLst/>
          </a:prstGeom>
          <a:solidFill>
            <a:srgbClr val="CCCC00"/>
          </a:solidFill>
          <a:ln w="9525">
            <a:solidFill>
              <a:srgbClr val="CCCC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0305" name="Rectangle 65">
            <a:extLst>
              <a:ext uri="{FF2B5EF4-FFF2-40B4-BE49-F238E27FC236}">
                <a16:creationId xmlns:a16="http://schemas.microsoft.com/office/drawing/2014/main" id="{B048D5D1-16A8-CC4A-A049-75D8CA1FF4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5105400"/>
            <a:ext cx="381000" cy="381000"/>
          </a:xfrm>
          <a:prstGeom prst="rect">
            <a:avLst/>
          </a:prstGeom>
          <a:solidFill>
            <a:srgbClr val="CCCC00"/>
          </a:solidFill>
          <a:ln w="9525">
            <a:solidFill>
              <a:srgbClr val="CCCC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0306" name="Rectangle 66">
            <a:extLst>
              <a:ext uri="{FF2B5EF4-FFF2-40B4-BE49-F238E27FC236}">
                <a16:creationId xmlns:a16="http://schemas.microsoft.com/office/drawing/2014/main" id="{FD3CB937-060D-C64D-8F9D-82E973CE11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5105400"/>
            <a:ext cx="381000" cy="457200"/>
          </a:xfrm>
          <a:prstGeom prst="rect">
            <a:avLst/>
          </a:prstGeom>
          <a:solidFill>
            <a:srgbClr val="CCCC00"/>
          </a:solidFill>
          <a:ln w="9525">
            <a:solidFill>
              <a:srgbClr val="CCCC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2339" name="52 - Ορθογώνιο">
            <a:extLst>
              <a:ext uri="{FF2B5EF4-FFF2-40B4-BE49-F238E27FC236}">
                <a16:creationId xmlns:a16="http://schemas.microsoft.com/office/drawing/2014/main" id="{76B7AFD1-18AB-B341-96E1-99909FDCA6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0125" y="6286500"/>
            <a:ext cx="771525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000"/>
              <a:t>Πηγή: </a:t>
            </a:r>
            <a:r>
              <a:rPr lang="en-GB" altLang="el-GR" sz="1000"/>
              <a:t>http://www.edc.uoc.gr/mathimata_diktyo/andreadakis/stadia_Kai_deigmatolhpsia_psyxop_ereunas_%202006-2007.ppt</a:t>
            </a:r>
            <a:endParaRPr lang="el-GR" altLang="el-GR" sz="1000"/>
          </a:p>
        </p:txBody>
      </p:sp>
    </p:spTree>
    <p:extLst>
      <p:ext uri="{BB962C8B-B14F-4D97-AF65-F5344CB8AC3E}">
        <p14:creationId xmlns:p14="http://schemas.microsoft.com/office/powerpoint/2010/main" val="3260544224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0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0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0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300" fill="hold"/>
                                        <p:tgtEl>
                                          <p:spTgt spid="10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" fill="hold"/>
                                        <p:tgtEl>
                                          <p:spTgt spid="10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900"/>
                            </p:stCondLst>
                            <p:childTnLst>
                              <p:par>
                                <p:cTn id="2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300" fill="hold"/>
                                        <p:tgtEl>
                                          <p:spTgt spid="10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00" fill="hold"/>
                                        <p:tgtEl>
                                          <p:spTgt spid="10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3800"/>
                            </p:stCondLst>
                            <p:childTnLst>
                              <p:par>
                                <p:cTn id="3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300"/>
                            </p:stCondLst>
                            <p:childTnLst>
                              <p:par>
                                <p:cTn id="3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4600"/>
                            </p:stCondLst>
                            <p:childTnLst>
                              <p:par>
                                <p:cTn id="40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3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3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900"/>
                            </p:stCondLst>
                            <p:childTnLst>
                              <p:par>
                                <p:cTn id="4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3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3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200"/>
                            </p:stCondLst>
                            <p:childTnLst>
                              <p:par>
                                <p:cTn id="50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3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3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3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3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800"/>
                            </p:stCondLst>
                            <p:childTnLst>
                              <p:par>
                                <p:cTn id="60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0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2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02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6300"/>
                            </p:stCondLst>
                            <p:childTnLst>
                              <p:par>
                                <p:cTn id="67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3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3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6600"/>
                            </p:stCondLst>
                            <p:childTnLst>
                              <p:par>
                                <p:cTn id="72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3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3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6900"/>
                            </p:stCondLst>
                            <p:childTnLst>
                              <p:par>
                                <p:cTn id="77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3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3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7200"/>
                            </p:stCondLst>
                            <p:childTnLst>
                              <p:par>
                                <p:cTn id="82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3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3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87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3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3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7800"/>
                            </p:stCondLst>
                            <p:childTnLst>
                              <p:par>
                                <p:cTn id="92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3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3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8100"/>
                            </p:stCondLst>
                            <p:childTnLst>
                              <p:par>
                                <p:cTn id="97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3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3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8400"/>
                            </p:stCondLst>
                            <p:childTnLst>
                              <p:par>
                                <p:cTn id="102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3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3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8700"/>
                            </p:stCondLst>
                            <p:childTnLst>
                              <p:par>
                                <p:cTn id="107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3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3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12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3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3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9300"/>
                            </p:stCondLst>
                            <p:childTnLst>
                              <p:par>
                                <p:cTn id="117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0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0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02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102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9800"/>
                            </p:stCondLst>
                            <p:childTnLst>
                              <p:par>
                                <p:cTn id="124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3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3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10100"/>
                            </p:stCondLst>
                            <p:childTnLst>
                              <p:par>
                                <p:cTn id="129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3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3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10400"/>
                            </p:stCondLst>
                            <p:childTnLst>
                              <p:par>
                                <p:cTn id="134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3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3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 nodeType="afterGroup">
                            <p:stCondLst>
                              <p:cond delay="10700"/>
                            </p:stCondLst>
                            <p:childTnLst>
                              <p:par>
                                <p:cTn id="139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3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3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44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300" fill="hold"/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300" fill="hold"/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 nodeType="afterGroup">
                            <p:stCondLst>
                              <p:cond delay="11300"/>
                            </p:stCondLst>
                            <p:childTnLst>
                              <p:par>
                                <p:cTn id="149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10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10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 nodeType="afterGroup">
                            <p:stCondLst>
                              <p:cond delay="11800"/>
                            </p:stCondLst>
                            <p:childTnLst>
                              <p:par>
                                <p:cTn id="154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10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10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 nodeType="afterGroup">
                            <p:stCondLst>
                              <p:cond delay="12300"/>
                            </p:stCondLst>
                            <p:childTnLst>
                              <p:par>
                                <p:cTn id="159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10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10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 nodeType="afterGroup">
                            <p:stCondLst>
                              <p:cond delay="12800"/>
                            </p:stCondLst>
                            <p:childTnLst>
                              <p:par>
                                <p:cTn id="16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6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 nodeType="afterGroup">
                            <p:stCondLst>
                              <p:cond delay="13300"/>
                            </p:stCondLst>
                            <p:childTnLst>
                              <p:par>
                                <p:cTn id="168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10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10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10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10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13800"/>
                            </p:stCondLst>
                            <p:childTnLst>
                              <p:par>
                                <p:cTn id="175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10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10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10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10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 nodeType="afterGroup">
                            <p:stCondLst>
                              <p:cond delay="14300"/>
                            </p:stCondLst>
                            <p:childTnLst>
                              <p:par>
                                <p:cTn id="182" presetID="23" presetClass="entr" presetSubtype="3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10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10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 nodeType="afterGroup">
                            <p:stCondLst>
                              <p:cond delay="16800"/>
                            </p:stCondLst>
                            <p:childTnLst>
                              <p:par>
                                <p:cTn id="187" presetID="23" presetClass="entr" presetSubtype="3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10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103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 nodeType="afterGroup">
                            <p:stCondLst>
                              <p:cond delay="18300"/>
                            </p:stCondLst>
                            <p:childTnLst>
                              <p:par>
                                <p:cTn id="192" presetID="23" presetClass="entr" presetSubtype="28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10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10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 nodeType="afterGroup">
                            <p:stCondLst>
                              <p:cond delay="18800"/>
                            </p:stCondLst>
                            <p:childTnLst>
                              <p:par>
                                <p:cTn id="197" presetID="2" presetClass="entr" presetSubtype="1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10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10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 nodeType="afterGroup">
                            <p:stCondLst>
                              <p:cond delay="20300"/>
                            </p:stCondLst>
                            <p:childTnLst>
                              <p:par>
                                <p:cTn id="202" presetID="2" presetClass="entr" presetSubtype="1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4" dur="500" fill="hold"/>
                                        <p:tgtEl>
                                          <p:spTgt spid="10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5" dur="500" fill="hold"/>
                                        <p:tgtEl>
                                          <p:spTgt spid="10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 nodeType="afterGroup">
                            <p:stCondLst>
                              <p:cond delay="21800"/>
                            </p:stCondLst>
                            <p:childTnLst>
                              <p:par>
                                <p:cTn id="207" presetID="2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103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103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 nodeType="afterGroup">
                            <p:stCondLst>
                              <p:cond delay="23300"/>
                            </p:stCondLst>
                            <p:childTnLst>
                              <p:par>
                                <p:cTn id="212" presetID="2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4" dur="500" fill="hold"/>
                                        <p:tgtEl>
                                          <p:spTgt spid="103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 fill="hold"/>
                                        <p:tgtEl>
                                          <p:spTgt spid="103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 nodeType="afterGroup">
                            <p:stCondLst>
                              <p:cond delay="24800"/>
                            </p:stCondLst>
                            <p:childTnLst>
                              <p:par>
                                <p:cTn id="217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9" dur="500" fill="hold"/>
                                        <p:tgtEl>
                                          <p:spTgt spid="10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0" dur="500" fill="hold"/>
                                        <p:tgtEl>
                                          <p:spTgt spid="10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 nodeType="afterGroup">
                            <p:stCondLst>
                              <p:cond delay="25300"/>
                            </p:stCondLst>
                            <p:childTnLst>
                              <p:par>
                                <p:cTn id="222" presetID="23" presetClass="entr" presetSubtype="3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4" dur="500" fill="hold"/>
                                        <p:tgtEl>
                                          <p:spTgt spid="103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500" fill="hold"/>
                                        <p:tgtEl>
                                          <p:spTgt spid="103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 nodeType="afterGroup">
                            <p:stCondLst>
                              <p:cond delay="26800"/>
                            </p:stCondLst>
                            <p:childTnLst>
                              <p:par>
                                <p:cTn id="227" presetID="23" presetClass="entr" presetSubtype="3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9" dur="500" fill="hold"/>
                                        <p:tgtEl>
                                          <p:spTgt spid="103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500" fill="hold"/>
                                        <p:tgtEl>
                                          <p:spTgt spid="103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 nodeType="afterGroup">
                            <p:stCondLst>
                              <p:cond delay="28300"/>
                            </p:stCondLst>
                            <p:childTnLst>
                              <p:par>
                                <p:cTn id="232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4" dur="500" fill="hold"/>
                                        <p:tgtEl>
                                          <p:spTgt spid="10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5" dur="500" fill="hold"/>
                                        <p:tgtEl>
                                          <p:spTgt spid="10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 nodeType="afterGroup">
                            <p:stCondLst>
                              <p:cond delay="28800"/>
                            </p:stCondLst>
                            <p:childTnLst>
                              <p:par>
                                <p:cTn id="23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9" dur="500"/>
                                        <p:tgtEl>
                                          <p:spTgt spid="10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 nodeType="afterGroup">
                            <p:stCondLst>
                              <p:cond delay="29300"/>
                            </p:stCondLst>
                            <p:childTnLst>
                              <p:par>
                                <p:cTn id="241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43" dur="500"/>
                                        <p:tgtEl>
                                          <p:spTgt spid="10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 nodeType="afterGroup">
                            <p:stCondLst>
                              <p:cond delay="29800"/>
                            </p:stCondLst>
                            <p:childTnLst>
                              <p:par>
                                <p:cTn id="24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47" dur="500"/>
                                        <p:tgtEl>
                                          <p:spTgt spid="10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nimBg="1"/>
      <p:bldP spid="10243" grpId="0" animBg="1" autoUpdateAnimBg="0"/>
      <p:bldP spid="10244" grpId="0" autoUpdateAnimBg="0"/>
      <p:bldP spid="10245" grpId="0" autoUpdateAnimBg="0"/>
      <p:bldP spid="10246" grpId="0" autoUpdateAnimBg="0"/>
      <p:bldP spid="10247" grpId="0" autoUpdateAnimBg="0"/>
      <p:bldP spid="10248" grpId="0" autoUpdateAnimBg="0"/>
      <p:bldP spid="10249" grpId="0" autoUpdateAnimBg="0"/>
      <p:bldP spid="10250" grpId="0" autoUpdateAnimBg="0"/>
      <p:bldP spid="10251" grpId="0" autoUpdateAnimBg="0"/>
      <p:bldP spid="10252" grpId="0" autoUpdateAnimBg="0"/>
      <p:bldP spid="10253" grpId="0" autoUpdateAnimBg="0"/>
      <p:bldP spid="10254" grpId="0" autoUpdateAnimBg="0"/>
      <p:bldP spid="10255" grpId="0" autoUpdateAnimBg="0"/>
      <p:bldP spid="10256" grpId="0" autoUpdateAnimBg="0"/>
      <p:bldP spid="10257" grpId="0" autoUpdateAnimBg="0"/>
      <p:bldP spid="10258" grpId="0" autoUpdateAnimBg="0"/>
      <p:bldP spid="10261" grpId="0" autoUpdateAnimBg="0"/>
      <p:bldP spid="10262" grpId="0" autoUpdateAnimBg="0"/>
      <p:bldP spid="10263" grpId="0" autoUpdateAnimBg="0"/>
      <p:bldP spid="10264" grpId="0" autoUpdateAnimBg="0"/>
      <p:bldP spid="10265" grpId="0" autoUpdateAnimBg="0"/>
      <p:bldP spid="10271" grpId="0" animBg="1" autoUpdateAnimBg="0"/>
      <p:bldP spid="10272" grpId="0" animBg="1"/>
      <p:bldP spid="10273" grpId="0" animBg="1"/>
      <p:bldP spid="10274" grpId="0" animBg="1"/>
      <p:bldP spid="10275" grpId="0" animBg="1"/>
      <p:bldP spid="10276" grpId="0" animBg="1" autoUpdateAnimBg="0"/>
      <p:bldP spid="10288" grpId="0" animBg="1" autoUpdateAnimBg="0"/>
      <p:bldP spid="10289" grpId="0" animBg="1" autoUpdateAnimBg="0"/>
      <p:bldP spid="10290" grpId="0" animBg="1" autoUpdateAnimBg="0"/>
      <p:bldP spid="10293" grpId="0" animBg="1" autoUpdateAnimBg="0"/>
      <p:bldP spid="10294" grpId="0" animBg="1" autoUpdateAnimBg="0"/>
      <p:bldP spid="10295" grpId="0" animBg="1" autoUpdateAnimBg="0"/>
      <p:bldP spid="10296" grpId="0" animBg="1" autoUpdateAnimBg="0"/>
      <p:bldP spid="10297" grpId="0" animBg="1" autoUpdateAnimBg="0"/>
      <p:bldP spid="10298" grpId="0" animBg="1" autoUpdateAnimBg="0"/>
      <p:bldP spid="10299" grpId="0" animBg="1"/>
      <p:bldP spid="10300" grpId="0" animBg="1"/>
      <p:bldP spid="10301" grpId="0" animBg="1"/>
      <p:bldP spid="10302" grpId="0" animBg="1"/>
      <p:bldP spid="10303" grpId="0" animBg="1"/>
      <p:bldP spid="10304" grpId="0" animBg="1"/>
      <p:bldP spid="10305" grpId="0" animBg="1"/>
      <p:bldP spid="1030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</TotalTime>
  <Words>1094</Words>
  <Application>Microsoft Macintosh PowerPoint</Application>
  <PresentationFormat>Προβολή στην οθόνη (4:3)</PresentationFormat>
  <Paragraphs>285</Paragraphs>
  <Slides>14</Slides>
  <Notes>7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Verdana</vt:lpstr>
      <vt:lpstr>Office Theme</vt:lpstr>
      <vt:lpstr>Κατσίλλης , Ι. Μ. (2007). Επαγωγική Στατιστική εφαρμοσμένη στις Κοινωνικές επιστήμες και την εκπαίδευση με έμφαση στην ανάλυση με υπολογιστές. Αθήνα:  τυπωθήτω-Γιώργος Δαρδανός.</vt:lpstr>
      <vt:lpstr>Παρουσίαση του PowerPoint</vt:lpstr>
      <vt:lpstr>Παρουσίαση του PowerPoint</vt:lpstr>
      <vt:lpstr>Μέγεθος δείγματος</vt:lpstr>
      <vt:lpstr>Παρουσίαση του PowerPoint</vt:lpstr>
      <vt:lpstr>Δείγματα πιθανοτήτων</vt:lpstr>
      <vt:lpstr>Δείγματα μη πιθανοτήτων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Evangelia Mavrikaki</cp:lastModifiedBy>
  <cp:revision>4</cp:revision>
  <dcterms:created xsi:type="dcterms:W3CDTF">2016-09-27T11:32:00Z</dcterms:created>
  <dcterms:modified xsi:type="dcterms:W3CDTF">2025-03-28T13:30:43Z</dcterms:modified>
</cp:coreProperties>
</file>