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4"/>
  </p:notesMasterIdLst>
  <p:sldIdLst>
    <p:sldId id="278" r:id="rId2"/>
    <p:sldId id="279" r:id="rId3"/>
    <p:sldId id="280" r:id="rId4"/>
    <p:sldId id="281" r:id="rId5"/>
    <p:sldId id="282" r:id="rId6"/>
    <p:sldId id="283" r:id="rId7"/>
    <p:sldId id="284" r:id="rId8"/>
    <p:sldId id="285" r:id="rId9"/>
    <p:sldId id="286" r:id="rId10"/>
    <p:sldId id="287" r:id="rId11"/>
    <p:sldId id="288" r:id="rId12"/>
    <p:sldId id="257" r:id="rId13"/>
    <p:sldId id="258" r:id="rId14"/>
    <p:sldId id="259" r:id="rId15"/>
    <p:sldId id="260" r:id="rId16"/>
    <p:sldId id="276" r:id="rId17"/>
    <p:sldId id="261" r:id="rId18"/>
    <p:sldId id="277" r:id="rId19"/>
    <p:sldId id="275" r:id="rId20"/>
    <p:sldId id="274" r:id="rId21"/>
    <p:sldId id="262" r:id="rId22"/>
    <p:sldId id="263" r:id="rId23"/>
  </p:sldIdLst>
  <p:sldSz cx="9144000" cy="6858000" type="screen4x3"/>
  <p:notesSz cx="6858000" cy="9144000"/>
  <p:defaultTextStyle>
    <a:defPPr>
      <a:defRPr lang="en-US"/>
    </a:defPPr>
    <a:lvl1pPr marL="0" algn="l" defTabSz="914237" rtl="0" eaLnBrk="1" latinLnBrk="0" hangingPunct="1">
      <a:defRPr sz="1800" kern="1200">
        <a:solidFill>
          <a:schemeClr val="tx1"/>
        </a:solidFill>
        <a:latin typeface="+mn-lt"/>
        <a:ea typeface="+mn-ea"/>
        <a:cs typeface="+mn-cs"/>
      </a:defRPr>
    </a:lvl1pPr>
    <a:lvl2pPr marL="457119" algn="l" defTabSz="914237" rtl="0" eaLnBrk="1" latinLnBrk="0" hangingPunct="1">
      <a:defRPr sz="1800" kern="1200">
        <a:solidFill>
          <a:schemeClr val="tx1"/>
        </a:solidFill>
        <a:latin typeface="+mn-lt"/>
        <a:ea typeface="+mn-ea"/>
        <a:cs typeface="+mn-cs"/>
      </a:defRPr>
    </a:lvl2pPr>
    <a:lvl3pPr marL="914237" algn="l" defTabSz="914237" rtl="0" eaLnBrk="1" latinLnBrk="0" hangingPunct="1">
      <a:defRPr sz="1800" kern="1200">
        <a:solidFill>
          <a:schemeClr val="tx1"/>
        </a:solidFill>
        <a:latin typeface="+mn-lt"/>
        <a:ea typeface="+mn-ea"/>
        <a:cs typeface="+mn-cs"/>
      </a:defRPr>
    </a:lvl3pPr>
    <a:lvl4pPr marL="1371356" algn="l" defTabSz="914237" rtl="0" eaLnBrk="1" latinLnBrk="0" hangingPunct="1">
      <a:defRPr sz="1800" kern="1200">
        <a:solidFill>
          <a:schemeClr val="tx1"/>
        </a:solidFill>
        <a:latin typeface="+mn-lt"/>
        <a:ea typeface="+mn-ea"/>
        <a:cs typeface="+mn-cs"/>
      </a:defRPr>
    </a:lvl4pPr>
    <a:lvl5pPr marL="1828474" algn="l" defTabSz="914237" rtl="0" eaLnBrk="1" latinLnBrk="0" hangingPunct="1">
      <a:defRPr sz="1800" kern="1200">
        <a:solidFill>
          <a:schemeClr val="tx1"/>
        </a:solidFill>
        <a:latin typeface="+mn-lt"/>
        <a:ea typeface="+mn-ea"/>
        <a:cs typeface="+mn-cs"/>
      </a:defRPr>
    </a:lvl5pPr>
    <a:lvl6pPr marL="2285593" algn="l" defTabSz="914237" rtl="0" eaLnBrk="1" latinLnBrk="0" hangingPunct="1">
      <a:defRPr sz="1800" kern="1200">
        <a:solidFill>
          <a:schemeClr val="tx1"/>
        </a:solidFill>
        <a:latin typeface="+mn-lt"/>
        <a:ea typeface="+mn-ea"/>
        <a:cs typeface="+mn-cs"/>
      </a:defRPr>
    </a:lvl6pPr>
    <a:lvl7pPr marL="2742712" algn="l" defTabSz="914237" rtl="0" eaLnBrk="1" latinLnBrk="0" hangingPunct="1">
      <a:defRPr sz="1800" kern="1200">
        <a:solidFill>
          <a:schemeClr val="tx1"/>
        </a:solidFill>
        <a:latin typeface="+mn-lt"/>
        <a:ea typeface="+mn-ea"/>
        <a:cs typeface="+mn-cs"/>
      </a:defRPr>
    </a:lvl7pPr>
    <a:lvl8pPr marL="3199830" algn="l" defTabSz="914237" rtl="0" eaLnBrk="1" latinLnBrk="0" hangingPunct="1">
      <a:defRPr sz="1800" kern="1200">
        <a:solidFill>
          <a:schemeClr val="tx1"/>
        </a:solidFill>
        <a:latin typeface="+mn-lt"/>
        <a:ea typeface="+mn-ea"/>
        <a:cs typeface="+mn-cs"/>
      </a:defRPr>
    </a:lvl8pPr>
    <a:lvl9pPr marL="3656949" algn="l" defTabSz="914237"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721"/>
    <p:restoredTop sz="94599"/>
  </p:normalViewPr>
  <p:slideViewPr>
    <p:cSldViewPr snapToGrid="0" snapToObjects="1">
      <p:cViewPr varScale="1">
        <p:scale>
          <a:sx n="115" d="100"/>
          <a:sy n="115" d="100"/>
        </p:scale>
        <p:origin x="-448"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notesMaster" Target="notesMasters/notes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CE76B2-D260-9648-9529-4B9BEC70563A}" type="datetimeFigureOut">
              <a:rPr lang="en-US" smtClean="0"/>
              <a:t>19/3/20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96C85A-3609-6A4A-8F75-EE1BD062F65C}" type="slidenum">
              <a:rPr lang="en-US" smtClean="0"/>
              <a:t>‹#›</a:t>
            </a:fld>
            <a:endParaRPr lang="en-US"/>
          </a:p>
        </p:txBody>
      </p:sp>
    </p:spTree>
    <p:extLst>
      <p:ext uri="{BB962C8B-B14F-4D97-AF65-F5344CB8AC3E}">
        <p14:creationId xmlns:p14="http://schemas.microsoft.com/office/powerpoint/2010/main" val="834195913"/>
      </p:ext>
    </p:extLst>
  </p:cSld>
  <p:clrMap bg1="lt1" tx1="dk1" bg2="lt2" tx2="dk2" accent1="accent1" accent2="accent2" accent3="accent3" accent4="accent4" accent5="accent5" accent6="accent6" hlink="hlink" folHlink="folHlink"/>
  <p:notesStyle>
    <a:lvl1pPr marL="0" algn="l" defTabSz="914237" rtl="0" eaLnBrk="1" latinLnBrk="0" hangingPunct="1">
      <a:defRPr sz="1200" kern="1200">
        <a:solidFill>
          <a:schemeClr val="tx1"/>
        </a:solidFill>
        <a:latin typeface="+mn-lt"/>
        <a:ea typeface="+mn-ea"/>
        <a:cs typeface="+mn-cs"/>
      </a:defRPr>
    </a:lvl1pPr>
    <a:lvl2pPr marL="457119" algn="l" defTabSz="914237" rtl="0" eaLnBrk="1" latinLnBrk="0" hangingPunct="1">
      <a:defRPr sz="1200" kern="1200">
        <a:solidFill>
          <a:schemeClr val="tx1"/>
        </a:solidFill>
        <a:latin typeface="+mn-lt"/>
        <a:ea typeface="+mn-ea"/>
        <a:cs typeface="+mn-cs"/>
      </a:defRPr>
    </a:lvl2pPr>
    <a:lvl3pPr marL="914237" algn="l" defTabSz="914237" rtl="0" eaLnBrk="1" latinLnBrk="0" hangingPunct="1">
      <a:defRPr sz="1200" kern="1200">
        <a:solidFill>
          <a:schemeClr val="tx1"/>
        </a:solidFill>
        <a:latin typeface="+mn-lt"/>
        <a:ea typeface="+mn-ea"/>
        <a:cs typeface="+mn-cs"/>
      </a:defRPr>
    </a:lvl3pPr>
    <a:lvl4pPr marL="1371356" algn="l" defTabSz="914237" rtl="0" eaLnBrk="1" latinLnBrk="0" hangingPunct="1">
      <a:defRPr sz="1200" kern="1200">
        <a:solidFill>
          <a:schemeClr val="tx1"/>
        </a:solidFill>
        <a:latin typeface="+mn-lt"/>
        <a:ea typeface="+mn-ea"/>
        <a:cs typeface="+mn-cs"/>
      </a:defRPr>
    </a:lvl4pPr>
    <a:lvl5pPr marL="1828474" algn="l" defTabSz="914237" rtl="0" eaLnBrk="1" latinLnBrk="0" hangingPunct="1">
      <a:defRPr sz="1200" kern="1200">
        <a:solidFill>
          <a:schemeClr val="tx1"/>
        </a:solidFill>
        <a:latin typeface="+mn-lt"/>
        <a:ea typeface="+mn-ea"/>
        <a:cs typeface="+mn-cs"/>
      </a:defRPr>
    </a:lvl5pPr>
    <a:lvl6pPr marL="2285593" algn="l" defTabSz="914237" rtl="0" eaLnBrk="1" latinLnBrk="0" hangingPunct="1">
      <a:defRPr sz="1200" kern="1200">
        <a:solidFill>
          <a:schemeClr val="tx1"/>
        </a:solidFill>
        <a:latin typeface="+mn-lt"/>
        <a:ea typeface="+mn-ea"/>
        <a:cs typeface="+mn-cs"/>
      </a:defRPr>
    </a:lvl6pPr>
    <a:lvl7pPr marL="2742712" algn="l" defTabSz="914237" rtl="0" eaLnBrk="1" latinLnBrk="0" hangingPunct="1">
      <a:defRPr sz="1200" kern="1200">
        <a:solidFill>
          <a:schemeClr val="tx1"/>
        </a:solidFill>
        <a:latin typeface="+mn-lt"/>
        <a:ea typeface="+mn-ea"/>
        <a:cs typeface="+mn-cs"/>
      </a:defRPr>
    </a:lvl7pPr>
    <a:lvl8pPr marL="3199830" algn="l" defTabSz="914237" rtl="0" eaLnBrk="1" latinLnBrk="0" hangingPunct="1">
      <a:defRPr sz="1200" kern="1200">
        <a:solidFill>
          <a:schemeClr val="tx1"/>
        </a:solidFill>
        <a:latin typeface="+mn-lt"/>
        <a:ea typeface="+mn-ea"/>
        <a:cs typeface="+mn-cs"/>
      </a:defRPr>
    </a:lvl8pPr>
    <a:lvl9pPr marL="3656949" algn="l" defTabSz="91423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1 - Θέση εικόνας διαφάνειας"/>
          <p:cNvSpPr>
            <a:spLocks noGrp="1" noRot="1" noChangeAspect="1" noTextEdit="1"/>
          </p:cNvSpPr>
          <p:nvPr>
            <p:ph type="sldImg"/>
          </p:nvPr>
        </p:nvSpPr>
        <p:spPr bwMode="auto">
          <a:xfrm>
            <a:off x="1268413" y="1143000"/>
            <a:ext cx="4321175"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4994"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84995" name="3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F8F61262-6063-AD43-825A-D411B8CB367B}" type="slidenum">
              <a:rPr lang="el-GR" sz="1200">
                <a:latin typeface="Calibri" charset="0"/>
              </a:rPr>
              <a:pPr eaLnBrk="1" hangingPunct="1"/>
              <a:t>1</a:t>
            </a:fld>
            <a:endParaRPr lang="el-GR" sz="1200">
              <a:latin typeface="Calibri" charset="0"/>
            </a:endParaRPr>
          </a:p>
        </p:txBody>
      </p:sp>
    </p:spTree>
    <p:extLst>
      <p:ext uri="{BB962C8B-B14F-4D97-AF65-F5344CB8AC3E}">
        <p14:creationId xmlns:p14="http://schemas.microsoft.com/office/powerpoint/2010/main" val="1931178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1 - Θέση εικόνας διαφάνειας"/>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81922"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atin typeface="Calibri" charset="0"/>
            </a:endParaRPr>
          </a:p>
        </p:txBody>
      </p:sp>
      <p:sp>
        <p:nvSpPr>
          <p:cNvPr id="81923" name="3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6F0C94E-C337-BD4C-859B-482333743854}" type="slidenum">
              <a:rPr lang="el-GR" sz="1200">
                <a:latin typeface="Calibri" charset="0"/>
              </a:rPr>
              <a:pPr eaLnBrk="1" hangingPunct="1"/>
              <a:t>14</a:t>
            </a:fld>
            <a:endParaRPr lang="el-GR" sz="1200">
              <a:latin typeface="Calibri" charset="0"/>
            </a:endParaRPr>
          </a:p>
        </p:txBody>
      </p:sp>
    </p:spTree>
    <p:extLst>
      <p:ext uri="{BB962C8B-B14F-4D97-AF65-F5344CB8AC3E}">
        <p14:creationId xmlns:p14="http://schemas.microsoft.com/office/powerpoint/2010/main" val="588601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1"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1" y="3602038"/>
            <a:ext cx="6858000" cy="1655762"/>
          </a:xfrm>
        </p:spPr>
        <p:txBody>
          <a:bodyPr/>
          <a:lstStyle>
            <a:lvl1pPr marL="0" indent="0" algn="ctr">
              <a:buNone/>
              <a:defRPr sz="2400"/>
            </a:lvl1pPr>
            <a:lvl2pPr marL="457119" indent="0" algn="ctr">
              <a:buNone/>
              <a:defRPr sz="2000"/>
            </a:lvl2pPr>
            <a:lvl3pPr marL="914237" indent="0" algn="ctr">
              <a:buNone/>
              <a:defRPr sz="1800"/>
            </a:lvl3pPr>
            <a:lvl4pPr marL="1371356" indent="0" algn="ctr">
              <a:buNone/>
              <a:defRPr sz="1600"/>
            </a:lvl4pPr>
            <a:lvl5pPr marL="1828474" indent="0" algn="ctr">
              <a:buNone/>
              <a:defRPr sz="1600"/>
            </a:lvl5pPr>
            <a:lvl6pPr marL="2285593" indent="0" algn="ctr">
              <a:buNone/>
              <a:defRPr sz="1600"/>
            </a:lvl6pPr>
            <a:lvl7pPr marL="2742712" indent="0" algn="ctr">
              <a:buNone/>
              <a:defRPr sz="1600"/>
            </a:lvl7pPr>
            <a:lvl8pPr marL="3199830" indent="0" algn="ctr">
              <a:buNone/>
              <a:defRPr sz="1600"/>
            </a:lvl8pPr>
            <a:lvl9pPr marL="3656949"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5E72B2-6077-6E49-AC1D-6DE48BBF0CF8}" type="datetimeFigureOut">
              <a:rPr lang="en-US" smtClean="0"/>
              <a:t>19/3/20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103360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5E72B2-6077-6E49-AC1D-6DE48BBF0CF8}" type="datetimeFigureOut">
              <a:rPr lang="en-US" smtClean="0"/>
              <a:t>19/3/20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72661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5E72B2-6077-6E49-AC1D-6DE48BBF0CF8}" type="datetimeFigureOut">
              <a:rPr lang="en-US" smtClean="0"/>
              <a:t>19/3/20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27855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5E72B2-6077-6E49-AC1D-6DE48BBF0CF8}" type="datetimeFigureOut">
              <a:rPr lang="en-US" smtClean="0"/>
              <a:t>19/3/20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665035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solidFill>
              </a:defRPr>
            </a:lvl1pPr>
            <a:lvl2pPr marL="457119" indent="0">
              <a:buNone/>
              <a:defRPr sz="2000">
                <a:solidFill>
                  <a:schemeClr val="tx1">
                    <a:tint val="75000"/>
                  </a:schemeClr>
                </a:solidFill>
              </a:defRPr>
            </a:lvl2pPr>
            <a:lvl3pPr marL="914237" indent="0">
              <a:buNone/>
              <a:defRPr sz="1800">
                <a:solidFill>
                  <a:schemeClr val="tx1">
                    <a:tint val="75000"/>
                  </a:schemeClr>
                </a:solidFill>
              </a:defRPr>
            </a:lvl3pPr>
            <a:lvl4pPr marL="1371356" indent="0">
              <a:buNone/>
              <a:defRPr sz="1600">
                <a:solidFill>
                  <a:schemeClr val="tx1">
                    <a:tint val="75000"/>
                  </a:schemeClr>
                </a:solidFill>
              </a:defRPr>
            </a:lvl4pPr>
            <a:lvl5pPr marL="1828474" indent="0">
              <a:buNone/>
              <a:defRPr sz="1600">
                <a:solidFill>
                  <a:schemeClr val="tx1">
                    <a:tint val="75000"/>
                  </a:schemeClr>
                </a:solidFill>
              </a:defRPr>
            </a:lvl5pPr>
            <a:lvl6pPr marL="2285593" indent="0">
              <a:buNone/>
              <a:defRPr sz="1600">
                <a:solidFill>
                  <a:schemeClr val="tx1">
                    <a:tint val="75000"/>
                  </a:schemeClr>
                </a:solidFill>
              </a:defRPr>
            </a:lvl6pPr>
            <a:lvl7pPr marL="2742712" indent="0">
              <a:buNone/>
              <a:defRPr sz="1600">
                <a:solidFill>
                  <a:schemeClr val="tx1">
                    <a:tint val="75000"/>
                  </a:schemeClr>
                </a:solidFill>
              </a:defRPr>
            </a:lvl7pPr>
            <a:lvl8pPr marL="3199830" indent="0">
              <a:buNone/>
              <a:defRPr sz="1600">
                <a:solidFill>
                  <a:schemeClr val="tx1">
                    <a:tint val="75000"/>
                  </a:schemeClr>
                </a:solidFill>
              </a:defRPr>
            </a:lvl8pPr>
            <a:lvl9pPr marL="3656949"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5E72B2-6077-6E49-AC1D-6DE48BBF0CF8}" type="datetimeFigureOut">
              <a:rPr lang="en-US" smtClean="0"/>
              <a:t>19/3/20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740396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1" y="1825626"/>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6"/>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5E72B2-6077-6E49-AC1D-6DE48BBF0CF8}" type="datetimeFigureOut">
              <a:rPr lang="en-US" smtClean="0"/>
              <a:t>19/3/20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211613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119" indent="0">
              <a:buNone/>
              <a:defRPr sz="2000" b="1"/>
            </a:lvl2pPr>
            <a:lvl3pPr marL="914237" indent="0">
              <a:buNone/>
              <a:defRPr sz="1800" b="1"/>
            </a:lvl3pPr>
            <a:lvl4pPr marL="1371356" indent="0">
              <a:buNone/>
              <a:defRPr sz="1600" b="1"/>
            </a:lvl4pPr>
            <a:lvl5pPr marL="1828474" indent="0">
              <a:buNone/>
              <a:defRPr sz="1600" b="1"/>
            </a:lvl5pPr>
            <a:lvl6pPr marL="2285593" indent="0">
              <a:buNone/>
              <a:defRPr sz="1600" b="1"/>
            </a:lvl6pPr>
            <a:lvl7pPr marL="2742712" indent="0">
              <a:buNone/>
              <a:defRPr sz="1600" b="1"/>
            </a:lvl7pPr>
            <a:lvl8pPr marL="3199830" indent="0">
              <a:buNone/>
              <a:defRPr sz="1600" b="1"/>
            </a:lvl8pPr>
            <a:lvl9pPr marL="365694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119" indent="0">
              <a:buNone/>
              <a:defRPr sz="2000" b="1"/>
            </a:lvl2pPr>
            <a:lvl3pPr marL="914237" indent="0">
              <a:buNone/>
              <a:defRPr sz="1800" b="1"/>
            </a:lvl3pPr>
            <a:lvl4pPr marL="1371356" indent="0">
              <a:buNone/>
              <a:defRPr sz="1600" b="1"/>
            </a:lvl4pPr>
            <a:lvl5pPr marL="1828474" indent="0">
              <a:buNone/>
              <a:defRPr sz="1600" b="1"/>
            </a:lvl5pPr>
            <a:lvl6pPr marL="2285593" indent="0">
              <a:buNone/>
              <a:defRPr sz="1600" b="1"/>
            </a:lvl6pPr>
            <a:lvl7pPr marL="2742712" indent="0">
              <a:buNone/>
              <a:defRPr sz="1600" b="1"/>
            </a:lvl7pPr>
            <a:lvl8pPr marL="3199830" indent="0">
              <a:buNone/>
              <a:defRPr sz="1600" b="1"/>
            </a:lvl8pPr>
            <a:lvl9pPr marL="365694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5E72B2-6077-6E49-AC1D-6DE48BBF0CF8}" type="datetimeFigureOut">
              <a:rPr lang="en-US" smtClean="0"/>
              <a:t>19/3/20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352535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5E72B2-6077-6E49-AC1D-6DE48BBF0CF8}" type="datetimeFigureOut">
              <a:rPr lang="en-US" smtClean="0"/>
              <a:t>19/3/20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942803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5E72B2-6077-6E49-AC1D-6DE48BBF0CF8}" type="datetimeFigureOut">
              <a:rPr lang="en-US" smtClean="0"/>
              <a:t>19/3/20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56767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1"/>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2"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19" indent="0">
              <a:buNone/>
              <a:defRPr sz="1400"/>
            </a:lvl2pPr>
            <a:lvl3pPr marL="914237" indent="0">
              <a:buNone/>
              <a:defRPr sz="1200"/>
            </a:lvl3pPr>
            <a:lvl4pPr marL="1371356" indent="0">
              <a:buNone/>
              <a:defRPr sz="1000"/>
            </a:lvl4pPr>
            <a:lvl5pPr marL="1828474" indent="0">
              <a:buNone/>
              <a:defRPr sz="1000"/>
            </a:lvl5pPr>
            <a:lvl6pPr marL="2285593" indent="0">
              <a:buNone/>
              <a:defRPr sz="1000"/>
            </a:lvl6pPr>
            <a:lvl7pPr marL="2742712" indent="0">
              <a:buNone/>
              <a:defRPr sz="1000"/>
            </a:lvl7pPr>
            <a:lvl8pPr marL="3199830" indent="0">
              <a:buNone/>
              <a:defRPr sz="1000"/>
            </a:lvl8pPr>
            <a:lvl9pPr marL="365694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E72B2-6077-6E49-AC1D-6DE48BBF0CF8}" type="datetimeFigureOut">
              <a:rPr lang="en-US" smtClean="0"/>
              <a:t>19/3/20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4138679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1"/>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2" y="987426"/>
            <a:ext cx="4629150" cy="4873625"/>
          </a:xfrm>
        </p:spPr>
        <p:txBody>
          <a:bodyPr anchor="t"/>
          <a:lstStyle>
            <a:lvl1pPr marL="0" indent="0">
              <a:buNone/>
              <a:defRPr sz="3200"/>
            </a:lvl1pPr>
            <a:lvl2pPr marL="457119" indent="0">
              <a:buNone/>
              <a:defRPr sz="2800"/>
            </a:lvl2pPr>
            <a:lvl3pPr marL="914237" indent="0">
              <a:buNone/>
              <a:defRPr sz="2400"/>
            </a:lvl3pPr>
            <a:lvl4pPr marL="1371356" indent="0">
              <a:buNone/>
              <a:defRPr sz="2000"/>
            </a:lvl4pPr>
            <a:lvl5pPr marL="1828474" indent="0">
              <a:buNone/>
              <a:defRPr sz="2000"/>
            </a:lvl5pPr>
            <a:lvl6pPr marL="2285593" indent="0">
              <a:buNone/>
              <a:defRPr sz="2000"/>
            </a:lvl6pPr>
            <a:lvl7pPr marL="2742712" indent="0">
              <a:buNone/>
              <a:defRPr sz="2000"/>
            </a:lvl7pPr>
            <a:lvl8pPr marL="3199830" indent="0">
              <a:buNone/>
              <a:defRPr sz="2000"/>
            </a:lvl8pPr>
            <a:lvl9pPr marL="3656949"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119" indent="0">
              <a:buNone/>
              <a:defRPr sz="1400"/>
            </a:lvl2pPr>
            <a:lvl3pPr marL="914237" indent="0">
              <a:buNone/>
              <a:defRPr sz="1200"/>
            </a:lvl3pPr>
            <a:lvl4pPr marL="1371356" indent="0">
              <a:buNone/>
              <a:defRPr sz="1000"/>
            </a:lvl4pPr>
            <a:lvl5pPr marL="1828474" indent="0">
              <a:buNone/>
              <a:defRPr sz="1000"/>
            </a:lvl5pPr>
            <a:lvl6pPr marL="2285593" indent="0">
              <a:buNone/>
              <a:defRPr sz="1000"/>
            </a:lvl6pPr>
            <a:lvl7pPr marL="2742712" indent="0">
              <a:buNone/>
              <a:defRPr sz="1000"/>
            </a:lvl7pPr>
            <a:lvl8pPr marL="3199830" indent="0">
              <a:buNone/>
              <a:defRPr sz="1000"/>
            </a:lvl8pPr>
            <a:lvl9pPr marL="3656949"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5E72B2-6077-6E49-AC1D-6DE48BBF0CF8}" type="datetimeFigureOut">
              <a:rPr lang="en-US" smtClean="0"/>
              <a:t>19/3/20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D2514-18ED-894F-BBFF-87C7633E0935}" type="slidenum">
              <a:rPr lang="en-US" smtClean="0"/>
              <a:t>‹#›</a:t>
            </a:fld>
            <a:endParaRPr lang="en-US"/>
          </a:p>
        </p:txBody>
      </p:sp>
    </p:spTree>
    <p:extLst>
      <p:ext uri="{BB962C8B-B14F-4D97-AF65-F5344CB8AC3E}">
        <p14:creationId xmlns:p14="http://schemas.microsoft.com/office/powerpoint/2010/main" val="17962403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24" tIns="45712" rIns="91424" bIns="45712"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6"/>
            <a:ext cx="7886700" cy="4351338"/>
          </a:xfrm>
          <a:prstGeom prst="rect">
            <a:avLst/>
          </a:prstGeom>
        </p:spPr>
        <p:txBody>
          <a:bodyPr vert="horz" lIns="91424" tIns="45712" rIns="91424" bIns="4571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1" y="6356352"/>
            <a:ext cx="2057400" cy="365125"/>
          </a:xfrm>
          <a:prstGeom prst="rect">
            <a:avLst/>
          </a:prstGeom>
        </p:spPr>
        <p:txBody>
          <a:bodyPr vert="horz" lIns="91424" tIns="45712" rIns="91424" bIns="45712" rtlCol="0" anchor="ctr"/>
          <a:lstStyle>
            <a:lvl1pPr algn="l">
              <a:defRPr sz="1200">
                <a:solidFill>
                  <a:schemeClr val="tx1">
                    <a:tint val="75000"/>
                  </a:schemeClr>
                </a:solidFill>
              </a:defRPr>
            </a:lvl1pPr>
          </a:lstStyle>
          <a:p>
            <a:fld id="{AA5E72B2-6077-6E49-AC1D-6DE48BBF0CF8}" type="datetimeFigureOut">
              <a:rPr lang="en-US" smtClean="0"/>
              <a:t>19/3/20</a:t>
            </a:fld>
            <a:endParaRPr 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24" tIns="45712" rIns="91424" bIns="45712"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24" tIns="45712" rIns="91424" bIns="45712" rtlCol="0" anchor="ctr"/>
          <a:lstStyle>
            <a:lvl1pPr algn="r">
              <a:defRPr sz="1200">
                <a:solidFill>
                  <a:schemeClr val="tx1">
                    <a:tint val="75000"/>
                  </a:schemeClr>
                </a:solidFill>
              </a:defRPr>
            </a:lvl1pPr>
          </a:lstStyle>
          <a:p>
            <a:fld id="{1E7D2514-18ED-894F-BBFF-87C7633E0935}" type="slidenum">
              <a:rPr lang="en-US" smtClean="0"/>
              <a:t>‹#›</a:t>
            </a:fld>
            <a:endParaRPr lang="en-US"/>
          </a:p>
        </p:txBody>
      </p:sp>
    </p:spTree>
    <p:extLst>
      <p:ext uri="{BB962C8B-B14F-4D97-AF65-F5344CB8AC3E}">
        <p14:creationId xmlns:p14="http://schemas.microsoft.com/office/powerpoint/2010/main" val="9830246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23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59" indent="-228559" algn="l" defTabSz="91423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678" indent="-228559" algn="l" defTabSz="91423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797" indent="-228559" algn="l" defTabSz="91423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599915"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034"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152"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271"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90"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08" indent="-228559" algn="l" defTabSz="91423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237" rtl="0" eaLnBrk="1" latinLnBrk="0" hangingPunct="1">
        <a:defRPr sz="1800" kern="1200">
          <a:solidFill>
            <a:schemeClr val="tx1"/>
          </a:solidFill>
          <a:latin typeface="+mn-lt"/>
          <a:ea typeface="+mn-ea"/>
          <a:cs typeface="+mn-cs"/>
        </a:defRPr>
      </a:lvl1pPr>
      <a:lvl2pPr marL="457119" algn="l" defTabSz="914237" rtl="0" eaLnBrk="1" latinLnBrk="0" hangingPunct="1">
        <a:defRPr sz="1800" kern="1200">
          <a:solidFill>
            <a:schemeClr val="tx1"/>
          </a:solidFill>
          <a:latin typeface="+mn-lt"/>
          <a:ea typeface="+mn-ea"/>
          <a:cs typeface="+mn-cs"/>
        </a:defRPr>
      </a:lvl2pPr>
      <a:lvl3pPr marL="914237" algn="l" defTabSz="914237" rtl="0" eaLnBrk="1" latinLnBrk="0" hangingPunct="1">
        <a:defRPr sz="1800" kern="1200">
          <a:solidFill>
            <a:schemeClr val="tx1"/>
          </a:solidFill>
          <a:latin typeface="+mn-lt"/>
          <a:ea typeface="+mn-ea"/>
          <a:cs typeface="+mn-cs"/>
        </a:defRPr>
      </a:lvl3pPr>
      <a:lvl4pPr marL="1371356" algn="l" defTabSz="914237" rtl="0" eaLnBrk="1" latinLnBrk="0" hangingPunct="1">
        <a:defRPr sz="1800" kern="1200">
          <a:solidFill>
            <a:schemeClr val="tx1"/>
          </a:solidFill>
          <a:latin typeface="+mn-lt"/>
          <a:ea typeface="+mn-ea"/>
          <a:cs typeface="+mn-cs"/>
        </a:defRPr>
      </a:lvl4pPr>
      <a:lvl5pPr marL="1828474" algn="l" defTabSz="914237" rtl="0" eaLnBrk="1" latinLnBrk="0" hangingPunct="1">
        <a:defRPr sz="1800" kern="1200">
          <a:solidFill>
            <a:schemeClr val="tx1"/>
          </a:solidFill>
          <a:latin typeface="+mn-lt"/>
          <a:ea typeface="+mn-ea"/>
          <a:cs typeface="+mn-cs"/>
        </a:defRPr>
      </a:lvl5pPr>
      <a:lvl6pPr marL="2285593" algn="l" defTabSz="914237" rtl="0" eaLnBrk="1" latinLnBrk="0" hangingPunct="1">
        <a:defRPr sz="1800" kern="1200">
          <a:solidFill>
            <a:schemeClr val="tx1"/>
          </a:solidFill>
          <a:latin typeface="+mn-lt"/>
          <a:ea typeface="+mn-ea"/>
          <a:cs typeface="+mn-cs"/>
        </a:defRPr>
      </a:lvl6pPr>
      <a:lvl7pPr marL="2742712" algn="l" defTabSz="914237" rtl="0" eaLnBrk="1" latinLnBrk="0" hangingPunct="1">
        <a:defRPr sz="1800" kern="1200">
          <a:solidFill>
            <a:schemeClr val="tx1"/>
          </a:solidFill>
          <a:latin typeface="+mn-lt"/>
          <a:ea typeface="+mn-ea"/>
          <a:cs typeface="+mn-cs"/>
        </a:defRPr>
      </a:lvl7pPr>
      <a:lvl8pPr marL="3199830" algn="l" defTabSz="914237" rtl="0" eaLnBrk="1" latinLnBrk="0" hangingPunct="1">
        <a:defRPr sz="1800" kern="1200">
          <a:solidFill>
            <a:schemeClr val="tx1"/>
          </a:solidFill>
          <a:latin typeface="+mn-lt"/>
          <a:ea typeface="+mn-ea"/>
          <a:cs typeface="+mn-cs"/>
        </a:defRPr>
      </a:lvl8pPr>
      <a:lvl9pPr marL="3656949" algn="l" defTabSz="9142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4"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mc.nl/index.cfm?pid=32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ln>
            <a:headEnd/>
            <a:tailEnd/>
          </a:ln>
        </p:spPr>
        <p:style>
          <a:lnRef idx="2">
            <a:schemeClr val="accent4">
              <a:shade val="50000"/>
            </a:schemeClr>
          </a:lnRef>
          <a:fillRef idx="1">
            <a:schemeClr val="accent4"/>
          </a:fillRef>
          <a:effectRef idx="0">
            <a:schemeClr val="accent4"/>
          </a:effectRef>
          <a:fontRef idx="minor">
            <a:schemeClr val="lt1"/>
          </a:fontRef>
        </p:style>
        <p:txBody>
          <a:bodyPr/>
          <a:lstStyle/>
          <a:p>
            <a:pPr eaLnBrk="1" hangingPunct="1">
              <a:defRPr/>
            </a:pPr>
            <a:r>
              <a:rPr lang="el-GR" dirty="0">
                <a:solidFill>
                  <a:srgbClr val="FFFFFF"/>
                </a:solidFill>
                <a:latin typeface="Calibri" charset="0"/>
                <a:cs typeface="+mj-cs"/>
              </a:rPr>
              <a:t>Το πρόβλημα των λαθών</a:t>
            </a:r>
          </a:p>
        </p:txBody>
      </p:sp>
      <p:sp>
        <p:nvSpPr>
          <p:cNvPr id="4" name="Rectangle 3"/>
          <p:cNvSpPr>
            <a:spLocks noGrp="1" noChangeArrowheads="1"/>
          </p:cNvSpPr>
          <p:nvPr>
            <p:ph idx="1"/>
          </p:nvPr>
        </p:nvSpPr>
        <p:spPr>
          <a:xfrm>
            <a:off x="628650" y="1963359"/>
            <a:ext cx="4230678" cy="4620256"/>
          </a:xfrm>
          <a:ln>
            <a:headEnd/>
            <a:tailEnd/>
          </a:ln>
        </p:spPr>
        <p:style>
          <a:lnRef idx="2">
            <a:schemeClr val="accent6"/>
          </a:lnRef>
          <a:fillRef idx="1">
            <a:schemeClr val="lt1"/>
          </a:fillRef>
          <a:effectRef idx="0">
            <a:schemeClr val="accent6"/>
          </a:effectRef>
          <a:fontRef idx="minor">
            <a:schemeClr val="dk1"/>
          </a:fontRef>
        </p:style>
        <p:txBody>
          <a:bodyPr>
            <a:noAutofit/>
          </a:bodyPr>
          <a:lstStyle/>
          <a:p>
            <a:pPr eaLnBrk="1" hangingPunct="1">
              <a:lnSpc>
                <a:spcPct val="80000"/>
              </a:lnSpc>
              <a:defRPr/>
            </a:pPr>
            <a:r>
              <a:rPr lang="el-GR" sz="2300" dirty="0">
                <a:solidFill>
                  <a:srgbClr val="000000"/>
                </a:solidFill>
                <a:latin typeface="Calibri" charset="0"/>
              </a:rPr>
              <a:t>Λάθος είναι η διαφορά ανάμεσα στο παρατηρούμενο σκορ και στο «αληθινό» σκορ.</a:t>
            </a:r>
            <a:endParaRPr lang="en-US" sz="2300" dirty="0">
              <a:solidFill>
                <a:srgbClr val="000000"/>
              </a:solidFill>
              <a:latin typeface="Calibri" charset="0"/>
            </a:endParaRPr>
          </a:p>
          <a:p>
            <a:pPr eaLnBrk="1" hangingPunct="1">
              <a:lnSpc>
                <a:spcPct val="80000"/>
              </a:lnSpc>
              <a:defRPr/>
            </a:pPr>
            <a:r>
              <a:rPr lang="el-GR" sz="2300" dirty="0">
                <a:solidFill>
                  <a:srgbClr val="000000"/>
                </a:solidFill>
                <a:latin typeface="Calibri" charset="0"/>
              </a:rPr>
              <a:t>Τυχαία </a:t>
            </a:r>
            <a:r>
              <a:rPr lang="el-GR" sz="2300" dirty="0">
                <a:solidFill>
                  <a:srgbClr val="000000"/>
                </a:solidFill>
                <a:latin typeface="Calibri" charset="0"/>
              </a:rPr>
              <a:t>λάθη συμβαίνουν</a:t>
            </a:r>
            <a:r>
              <a:rPr lang="en-US" sz="2300" dirty="0">
                <a:solidFill>
                  <a:srgbClr val="000000"/>
                </a:solidFill>
                <a:latin typeface="Calibri" charset="0"/>
              </a:rPr>
              <a:t>:</a:t>
            </a:r>
          </a:p>
          <a:p>
            <a:pPr lvl="1" eaLnBrk="1" hangingPunct="1">
              <a:lnSpc>
                <a:spcPct val="80000"/>
              </a:lnSpc>
              <a:defRPr/>
            </a:pPr>
            <a:r>
              <a:rPr lang="el-GR" sz="2300" dirty="0">
                <a:solidFill>
                  <a:srgbClr val="000000"/>
                </a:solidFill>
                <a:latin typeface="Calibri" charset="0"/>
              </a:rPr>
              <a:t>Λόγω των παρατηρητών</a:t>
            </a:r>
            <a:r>
              <a:rPr lang="en-US" sz="2300" dirty="0">
                <a:solidFill>
                  <a:srgbClr val="000000"/>
                </a:solidFill>
                <a:latin typeface="Calibri" charset="0"/>
              </a:rPr>
              <a:t>…</a:t>
            </a:r>
          </a:p>
          <a:p>
            <a:pPr lvl="1" eaLnBrk="1" hangingPunct="1">
              <a:lnSpc>
                <a:spcPct val="80000"/>
              </a:lnSpc>
              <a:defRPr/>
            </a:pPr>
            <a:r>
              <a:rPr lang="el-GR" sz="2300" dirty="0">
                <a:solidFill>
                  <a:srgbClr val="000000"/>
                </a:solidFill>
                <a:latin typeface="Calibri" charset="0"/>
              </a:rPr>
              <a:t>Λόγω ατομικών διαφορών</a:t>
            </a:r>
            <a:r>
              <a:rPr lang="en-US" sz="2300" dirty="0">
                <a:solidFill>
                  <a:srgbClr val="000000"/>
                </a:solidFill>
                <a:latin typeface="Calibri" charset="0"/>
              </a:rPr>
              <a:t> (</a:t>
            </a:r>
            <a:r>
              <a:rPr lang="el-GR" sz="2300" dirty="0">
                <a:solidFill>
                  <a:srgbClr val="000000"/>
                </a:solidFill>
                <a:latin typeface="Calibri" charset="0"/>
              </a:rPr>
              <a:t>ηλικία, διάθεση κτλ.</a:t>
            </a:r>
            <a:r>
              <a:rPr lang="en-US" sz="2300" dirty="0">
                <a:solidFill>
                  <a:srgbClr val="000000"/>
                </a:solidFill>
                <a:latin typeface="Calibri" charset="0"/>
              </a:rPr>
              <a:t>)</a:t>
            </a:r>
          </a:p>
          <a:p>
            <a:pPr lvl="1" eaLnBrk="1" hangingPunct="1">
              <a:lnSpc>
                <a:spcPct val="80000"/>
              </a:lnSpc>
              <a:defRPr/>
            </a:pPr>
            <a:r>
              <a:rPr lang="el-GR" sz="2300" dirty="0">
                <a:solidFill>
                  <a:srgbClr val="000000"/>
                </a:solidFill>
                <a:latin typeface="Calibri" charset="0"/>
              </a:rPr>
              <a:t>Λόγω μεταβλητών καταστάσεων κατά τη συλλογή των δεδομένων </a:t>
            </a:r>
            <a:r>
              <a:rPr lang="en-US" sz="2300" dirty="0">
                <a:solidFill>
                  <a:srgbClr val="000000"/>
                </a:solidFill>
                <a:latin typeface="Calibri" charset="0"/>
              </a:rPr>
              <a:t>(</a:t>
            </a:r>
            <a:r>
              <a:rPr lang="el-GR" sz="2300" dirty="0">
                <a:solidFill>
                  <a:srgbClr val="000000"/>
                </a:solidFill>
                <a:latin typeface="Calibri" charset="0"/>
              </a:rPr>
              <a:t>π.χ. έρευνα σχετικά με τον πατριωτισμό ή την τρομοκρατία στις ΗΠΑ μετά την </a:t>
            </a:r>
            <a:r>
              <a:rPr lang="en-US" sz="2300" dirty="0">
                <a:solidFill>
                  <a:srgbClr val="000000"/>
                </a:solidFill>
                <a:latin typeface="Calibri" charset="0"/>
              </a:rPr>
              <a:t>11</a:t>
            </a:r>
            <a:r>
              <a:rPr lang="el-GR" sz="2300" dirty="0">
                <a:solidFill>
                  <a:srgbClr val="000000"/>
                </a:solidFill>
                <a:latin typeface="Calibri" charset="0"/>
              </a:rPr>
              <a:t>/9</a:t>
            </a:r>
            <a:r>
              <a:rPr lang="en-US" sz="2300" dirty="0">
                <a:solidFill>
                  <a:srgbClr val="000000"/>
                </a:solidFill>
                <a:latin typeface="Calibri" charset="0"/>
              </a:rPr>
              <a:t>)</a:t>
            </a:r>
          </a:p>
        </p:txBody>
      </p:sp>
      <p:pic>
        <p:nvPicPr>
          <p:cNvPr id="83971" name="4 - Εικόνα" descr="fanaria.gif"/>
          <p:cNvPicPr>
            <a:picLocks noChangeAspect="1"/>
          </p:cNvPicPr>
          <p:nvPr/>
        </p:nvPicPr>
        <p:blipFill>
          <a:blip r:embed="rId3">
            <a:extLst>
              <a:ext uri="{28A0092B-C50C-407E-A947-70E740481C1C}">
                <a14:useLocalDpi xmlns:a14="http://schemas.microsoft.com/office/drawing/2010/main" val="0"/>
              </a:ext>
            </a:extLst>
          </a:blip>
          <a:srcRect t="5905" b="4724"/>
          <a:stretch>
            <a:fillRect/>
          </a:stretch>
        </p:blipFill>
        <p:spPr bwMode="auto">
          <a:xfrm>
            <a:off x="5176004" y="1963359"/>
            <a:ext cx="3339346" cy="4620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152083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4209" name="Group 4"/>
          <p:cNvGrpSpPr>
            <a:grpSpLocks noChangeAspect="1"/>
          </p:cNvGrpSpPr>
          <p:nvPr/>
        </p:nvGrpSpPr>
        <p:grpSpPr bwMode="auto">
          <a:xfrm>
            <a:off x="1076755" y="857250"/>
            <a:ext cx="6453291" cy="5043488"/>
            <a:chOff x="2049" y="1822"/>
            <a:chExt cx="7477" cy="11040"/>
          </a:xfrm>
        </p:grpSpPr>
        <p:sp>
          <p:nvSpPr>
            <p:cNvPr id="94211" name="AutoShape 5"/>
            <p:cNvSpPr>
              <a:spLocks noChangeAspect="1" noChangeArrowheads="1"/>
            </p:cNvSpPr>
            <p:nvPr/>
          </p:nvSpPr>
          <p:spPr bwMode="auto">
            <a:xfrm>
              <a:off x="2049" y="1822"/>
              <a:ext cx="7356" cy="11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300">
                <a:latin typeface="Calibri" charset="0"/>
              </a:endParaRPr>
            </a:p>
          </p:txBody>
        </p:sp>
        <p:sp>
          <p:nvSpPr>
            <p:cNvPr id="94212" name="Rectangle 6"/>
            <p:cNvSpPr>
              <a:spLocks noChangeArrowheads="1"/>
            </p:cNvSpPr>
            <p:nvPr/>
          </p:nvSpPr>
          <p:spPr bwMode="auto">
            <a:xfrm>
              <a:off x="2675" y="9662"/>
              <a:ext cx="3287"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Συγγραφή της εργασίας: Πλαγιαρισμός, παραπλανητικές παραπομπές, διπλοδημοσίευση κ.α. </a:t>
              </a:r>
              <a:endParaRPr lang="el-GR" sz="900">
                <a:latin typeface="Calibri" charset="0"/>
              </a:endParaRPr>
            </a:p>
          </p:txBody>
        </p:sp>
        <p:grpSp>
          <p:nvGrpSpPr>
            <p:cNvPr id="94213" name="Group 7"/>
            <p:cNvGrpSpPr>
              <a:grpSpLocks/>
            </p:cNvGrpSpPr>
            <p:nvPr/>
          </p:nvGrpSpPr>
          <p:grpSpPr bwMode="auto">
            <a:xfrm>
              <a:off x="2668" y="1982"/>
              <a:ext cx="6858" cy="10630"/>
              <a:chOff x="2668" y="1982"/>
              <a:chExt cx="6858" cy="10630"/>
            </a:xfrm>
          </p:grpSpPr>
          <p:sp>
            <p:nvSpPr>
              <p:cNvPr id="271368" name="Rectangle 8"/>
              <p:cNvSpPr>
                <a:spLocks noChangeArrowheads="1"/>
              </p:cNvSpPr>
              <p:nvPr/>
            </p:nvSpPr>
            <p:spPr bwMode="auto">
              <a:xfrm>
                <a:off x="2670" y="2057"/>
                <a:ext cx="3288" cy="704"/>
              </a:xfrm>
              <a:prstGeom prst="rect">
                <a:avLst/>
              </a:prstGeom>
              <a:ln>
                <a:headEnd/>
                <a:tailEnd/>
              </a:ln>
            </p:spPr>
            <p:style>
              <a:lnRef idx="2">
                <a:schemeClr val="accent2">
                  <a:shade val="50000"/>
                </a:schemeClr>
              </a:lnRef>
              <a:fillRef idx="1">
                <a:schemeClr val="accent2"/>
              </a:fillRef>
              <a:effectRef idx="0">
                <a:schemeClr val="accent2"/>
              </a:effectRef>
              <a:fontRef idx="minor">
                <a:schemeClr val="lt1"/>
              </a:fontRef>
            </p:style>
            <p:txBody>
              <a:bodyPr/>
              <a:lstStyle/>
              <a:p>
                <a:pPr algn="ctr">
                  <a:defRPr/>
                </a:pPr>
                <a:r>
                  <a:rPr lang="el-GR" altLang="ko-KR" sz="900" b="1">
                    <a:solidFill>
                      <a:srgbClr val="FFFFFF"/>
                    </a:solidFill>
                    <a:latin typeface="Times New Roman" charset="0"/>
                    <a:ea typeface="Batang" charset="0"/>
                    <a:cs typeface="Batang" charset="0"/>
                  </a:rPr>
                  <a:t>Πιθανές μορφές αντιδεοντολογικής επιστημονικής συμπεριφοράς </a:t>
                </a:r>
                <a:endParaRPr lang="el-GR" sz="900">
                  <a:solidFill>
                    <a:srgbClr val="FFFFFF"/>
                  </a:solidFill>
                  <a:latin typeface="Calibri" charset="0"/>
                  <a:ea typeface="ＭＳ Ｐゴシック" charset="0"/>
                </a:endParaRPr>
              </a:p>
            </p:txBody>
          </p:sp>
          <p:sp>
            <p:nvSpPr>
              <p:cNvPr id="271369" name="Rectangle 9"/>
              <p:cNvSpPr>
                <a:spLocks noChangeArrowheads="1"/>
              </p:cNvSpPr>
              <p:nvPr/>
            </p:nvSpPr>
            <p:spPr bwMode="auto">
              <a:xfrm>
                <a:off x="6275" y="1981"/>
                <a:ext cx="3132" cy="779"/>
              </a:xfrm>
              <a:prstGeom prst="rect">
                <a:avLst/>
              </a:prstGeom>
              <a:ln>
                <a:headEnd/>
                <a:tailEnd/>
              </a:ln>
            </p:spPr>
            <p:style>
              <a:lnRef idx="2">
                <a:schemeClr val="accent3">
                  <a:shade val="50000"/>
                </a:schemeClr>
              </a:lnRef>
              <a:fillRef idx="1">
                <a:schemeClr val="accent3"/>
              </a:fillRef>
              <a:effectRef idx="0">
                <a:schemeClr val="accent3"/>
              </a:effectRef>
              <a:fontRef idx="minor">
                <a:schemeClr val="lt1"/>
              </a:fontRef>
            </p:style>
            <p:txBody>
              <a:bodyPr/>
              <a:lstStyle/>
              <a:p>
                <a:pPr algn="ctr">
                  <a:defRPr/>
                </a:pPr>
                <a:r>
                  <a:rPr lang="el-GR" altLang="ko-KR" sz="900" b="1">
                    <a:solidFill>
                      <a:srgbClr val="FFFFFF"/>
                    </a:solidFill>
                    <a:latin typeface="Times New Roman" charset="0"/>
                    <a:ea typeface="Batang" charset="0"/>
                    <a:cs typeface="Batang" charset="0"/>
                  </a:rPr>
                  <a:t>Επιλεγμένες μέθοδοι ενάντια στην αντιδεοντολογική επιστημονική συμπεριφορά </a:t>
                </a:r>
                <a:endParaRPr lang="el-GR" sz="900">
                  <a:solidFill>
                    <a:srgbClr val="FFFFFF"/>
                  </a:solidFill>
                  <a:latin typeface="Calibri" charset="0"/>
                  <a:ea typeface="ＭＳ Ｐゴシック" charset="0"/>
                </a:endParaRPr>
              </a:p>
            </p:txBody>
          </p:sp>
          <p:sp>
            <p:nvSpPr>
              <p:cNvPr id="94218" name="Rectangle 10"/>
              <p:cNvSpPr>
                <a:spLocks noChangeArrowheads="1"/>
              </p:cNvSpPr>
              <p:nvPr/>
            </p:nvSpPr>
            <p:spPr bwMode="auto">
              <a:xfrm>
                <a:off x="2675" y="2942"/>
                <a:ext cx="3287" cy="640"/>
              </a:xfrm>
              <a:prstGeom prst="rect">
                <a:avLst/>
              </a:prstGeom>
              <a:solidFill>
                <a:srgbClr val="FFFFFF"/>
              </a:solidFill>
              <a:ln w="9525">
                <a:solidFill>
                  <a:srgbClr val="000000"/>
                </a:solidFill>
                <a:miter lim="800000"/>
                <a:headEnd/>
                <a:tailEnd/>
              </a:ln>
            </p:spPr>
            <p:txBody>
              <a:bodyPr/>
              <a:lstStyle/>
              <a:p>
                <a:r>
                  <a:rPr lang="el-GR" altLang="ko-KR" sz="800">
                    <a:latin typeface="Times New Roman" charset="0"/>
                    <a:ea typeface="Batang" charset="0"/>
                    <a:cs typeface="Batang" charset="0"/>
                  </a:rPr>
                  <a:t>Κατά τη διάρκεια των πανεπιστημιακών σπουδών: λογοκλοπή, χρήση δεδομένων και εργασιών άλλων συμφοιτητών </a:t>
                </a:r>
                <a:endParaRPr lang="el-GR" sz="800">
                  <a:latin typeface="Calibri" charset="0"/>
                </a:endParaRPr>
              </a:p>
            </p:txBody>
          </p:sp>
          <p:sp>
            <p:nvSpPr>
              <p:cNvPr id="94219" name="Rectangle 11"/>
              <p:cNvSpPr>
                <a:spLocks noChangeArrowheads="1"/>
              </p:cNvSpPr>
              <p:nvPr/>
            </p:nvSpPr>
            <p:spPr bwMode="auto">
              <a:xfrm>
                <a:off x="2675" y="3902"/>
                <a:ext cx="3287"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Κατά την αίτηση για εκπόνηση διατριβής: Παρουσίαση ψευδών στοιχείων</a:t>
                </a:r>
                <a:endParaRPr lang="el-GR" sz="900">
                  <a:latin typeface="Calibri" charset="0"/>
                </a:endParaRPr>
              </a:p>
            </p:txBody>
          </p:sp>
          <p:sp>
            <p:nvSpPr>
              <p:cNvPr id="94220" name="Rectangle 12"/>
              <p:cNvSpPr>
                <a:spLocks noChangeArrowheads="1"/>
              </p:cNvSpPr>
              <p:nvPr/>
            </p:nvSpPr>
            <p:spPr bwMode="auto">
              <a:xfrm>
                <a:off x="2675" y="4862"/>
                <a:ext cx="3287"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Κατά την ανάπτυξη της ερευνητικής ιδέας: Πλαγιαρισμός</a:t>
                </a:r>
                <a:endParaRPr lang="el-GR" sz="900">
                  <a:latin typeface="Calibri" charset="0"/>
                </a:endParaRPr>
              </a:p>
            </p:txBody>
          </p:sp>
          <p:sp>
            <p:nvSpPr>
              <p:cNvPr id="94221" name="Rectangle 13"/>
              <p:cNvSpPr>
                <a:spLocks noChangeArrowheads="1"/>
              </p:cNvSpPr>
              <p:nvPr/>
            </p:nvSpPr>
            <p:spPr bwMode="auto">
              <a:xfrm>
                <a:off x="2675" y="5822"/>
                <a:ext cx="3287"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Κατά την αίτηση για υποτροφία: Ανακριβείς πληροφορίες για την ερευνητική μεθοδολογία και τη βιβλιογραφία.</a:t>
                </a:r>
                <a:endParaRPr lang="el-GR" sz="900">
                  <a:latin typeface="Calibri" charset="0"/>
                </a:endParaRPr>
              </a:p>
            </p:txBody>
          </p:sp>
          <p:sp>
            <p:nvSpPr>
              <p:cNvPr id="94222" name="Rectangle 14"/>
              <p:cNvSpPr>
                <a:spLocks noChangeArrowheads="1"/>
              </p:cNvSpPr>
              <p:nvPr/>
            </p:nvSpPr>
            <p:spPr bwMode="auto">
              <a:xfrm>
                <a:off x="2675" y="6782"/>
                <a:ext cx="3287" cy="640"/>
              </a:xfrm>
              <a:prstGeom prst="rect">
                <a:avLst/>
              </a:prstGeom>
              <a:solidFill>
                <a:srgbClr val="FFFFFF"/>
              </a:solidFill>
              <a:ln w="9525">
                <a:solidFill>
                  <a:srgbClr val="000000"/>
                </a:solidFill>
                <a:miter lim="800000"/>
                <a:headEnd/>
                <a:tailEnd/>
              </a:ln>
            </p:spPr>
            <p:txBody>
              <a:bodyPr/>
              <a:lstStyle/>
              <a:p>
                <a:pPr algn="just"/>
                <a:r>
                  <a:rPr lang="el-GR" altLang="ko-KR" sz="800">
                    <a:latin typeface="Times New Roman" charset="0"/>
                    <a:ea typeface="Batang" charset="0"/>
                    <a:cs typeface="Batang" charset="0"/>
                  </a:rPr>
                  <a:t>Κατά τη συλλογή δεδομένων: Ψευδής στάθμιση του δείγματος, κατασκευή δεδομένων, απόρριψη μη βολικών.</a:t>
                </a:r>
                <a:endParaRPr lang="el-GR" sz="800">
                  <a:latin typeface="Calibri" charset="0"/>
                </a:endParaRPr>
              </a:p>
            </p:txBody>
          </p:sp>
          <p:sp>
            <p:nvSpPr>
              <p:cNvPr id="94223" name="Rectangle 15"/>
              <p:cNvSpPr>
                <a:spLocks noChangeArrowheads="1"/>
              </p:cNvSpPr>
              <p:nvPr/>
            </p:nvSpPr>
            <p:spPr bwMode="auto">
              <a:xfrm>
                <a:off x="2675" y="7742"/>
                <a:ext cx="3287" cy="640"/>
              </a:xfrm>
              <a:prstGeom prst="rect">
                <a:avLst/>
              </a:prstGeom>
              <a:solidFill>
                <a:srgbClr val="FFFFFF"/>
              </a:solidFill>
              <a:ln w="9525">
                <a:solidFill>
                  <a:srgbClr val="000000"/>
                </a:solidFill>
                <a:miter lim="800000"/>
                <a:headEnd/>
                <a:tailEnd/>
              </a:ln>
            </p:spPr>
            <p:txBody>
              <a:bodyPr/>
              <a:lstStyle/>
              <a:p>
                <a:pPr algn="just"/>
                <a:r>
                  <a:rPr lang="el-GR" altLang="ko-KR" sz="700" dirty="0">
                    <a:latin typeface="Times New Roman" charset="0"/>
                    <a:ea typeface="Batang" charset="0"/>
                    <a:cs typeface="Batang" charset="0"/>
                  </a:rPr>
                  <a:t>Στατιστική ανάλυση: Χρήση λανθασμένων μεθόδων, παρουσίαση κατασκευασμένων δεικτών </a:t>
                </a:r>
                <a:r>
                  <a:rPr lang="el-GR" altLang="ko-KR" sz="700" dirty="0" err="1">
                    <a:latin typeface="Times New Roman" charset="0"/>
                    <a:ea typeface="Batang" charset="0"/>
                    <a:cs typeface="Batang" charset="0"/>
                  </a:rPr>
                  <a:t>καταλληλότητας</a:t>
                </a:r>
                <a:r>
                  <a:rPr lang="el-GR" altLang="ko-KR" sz="700" dirty="0">
                    <a:latin typeface="Times New Roman" charset="0"/>
                    <a:ea typeface="Batang" charset="0"/>
                    <a:cs typeface="Batang" charset="0"/>
                  </a:rPr>
                  <a:t>.</a:t>
                </a:r>
                <a:endParaRPr lang="el-GR" sz="700" dirty="0">
                  <a:latin typeface="Calibri" charset="0"/>
                </a:endParaRPr>
              </a:p>
            </p:txBody>
          </p:sp>
          <p:sp>
            <p:nvSpPr>
              <p:cNvPr id="94224" name="Rectangle 16"/>
              <p:cNvSpPr>
                <a:spLocks noChangeArrowheads="1"/>
              </p:cNvSpPr>
              <p:nvPr/>
            </p:nvSpPr>
            <p:spPr bwMode="auto">
              <a:xfrm>
                <a:off x="2671" y="8742"/>
                <a:ext cx="3346"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Παρουσίαση αποτελεσμάτων: Κατασκευή αποτελεσμάτων</a:t>
                </a:r>
                <a:endParaRPr lang="el-GR" sz="900">
                  <a:latin typeface="Calibri" charset="0"/>
                </a:endParaRPr>
              </a:p>
            </p:txBody>
          </p:sp>
          <p:sp>
            <p:nvSpPr>
              <p:cNvPr id="94225" name="Rectangle 17"/>
              <p:cNvSpPr>
                <a:spLocks noChangeArrowheads="1"/>
              </p:cNvSpPr>
              <p:nvPr/>
            </p:nvSpPr>
            <p:spPr bwMode="auto">
              <a:xfrm>
                <a:off x="2675" y="10782"/>
                <a:ext cx="3305" cy="892"/>
              </a:xfrm>
              <a:prstGeom prst="rect">
                <a:avLst/>
              </a:prstGeom>
              <a:solidFill>
                <a:srgbClr val="FFFFFF"/>
              </a:solidFill>
              <a:ln w="9525">
                <a:solidFill>
                  <a:srgbClr val="000000"/>
                </a:solidFill>
                <a:miter lim="800000"/>
                <a:headEnd/>
                <a:tailEnd/>
              </a:ln>
            </p:spPr>
            <p:txBody>
              <a:bodyPr/>
              <a:lstStyle/>
              <a:p>
                <a:pPr algn="just"/>
                <a:r>
                  <a:rPr lang="el-GR" altLang="ko-KR" sz="800">
                    <a:latin typeface="Times New Roman" charset="0"/>
                    <a:ea typeface="Batang" charset="0"/>
                    <a:cs typeface="Batang" charset="0"/>
                  </a:rPr>
                  <a:t>Ως κριτής άλλων εργασιών: ακούσια καθυστέρηση, παραπλάνηση του εκδότη, συλλογή πληροφοριών για τους συγγραφείς.</a:t>
                </a:r>
                <a:endParaRPr lang="el-GR" sz="800">
                  <a:latin typeface="Calibri" charset="0"/>
                </a:endParaRPr>
              </a:p>
            </p:txBody>
          </p:sp>
          <p:sp>
            <p:nvSpPr>
              <p:cNvPr id="94226" name="Rectangle 18"/>
              <p:cNvSpPr>
                <a:spLocks noChangeArrowheads="1"/>
              </p:cNvSpPr>
              <p:nvPr/>
            </p:nvSpPr>
            <p:spPr bwMode="auto">
              <a:xfrm>
                <a:off x="2671" y="11791"/>
                <a:ext cx="3287" cy="64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Μετά τη δημοσίευση: Ακούσια αποφυγή επισήμανσης ενδεχόμενων λαθών.</a:t>
                </a:r>
                <a:endParaRPr lang="el-GR" sz="900">
                  <a:latin typeface="Calibri" charset="0"/>
                </a:endParaRPr>
              </a:p>
            </p:txBody>
          </p:sp>
          <p:sp>
            <p:nvSpPr>
              <p:cNvPr id="94227" name="Rectangle 19"/>
              <p:cNvSpPr>
                <a:spLocks noChangeArrowheads="1"/>
              </p:cNvSpPr>
              <p:nvPr/>
            </p:nvSpPr>
            <p:spPr bwMode="auto">
              <a:xfrm>
                <a:off x="6275" y="3902"/>
                <a:ext cx="3251" cy="352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Α.Ε.Ι.: Διδασκαλία της καλής επιστημονικής πρακτικής, μελέτες περιπτώσεων αντιδεοντολογικής επιστημονικής συμπεριφοράς, αυστηρότητα στην τήρηση των πρωτοκόλλων έρευνας, στενή καθοδήγηση εκ μέρους του εκπαιδευτικού προσωπικού, συζητήσεις για την αποστολή της επιστήμης και την ανάγκη για καλή επιστημονική πρακτική, θέσπιση συστήματος αμοιβών και κυρώσεων για την έρευνα στο πανεπιστήμιο, δημιουργία επιτροπών ακαδημαϊκής και επιστημονικής δεοντολογίας.</a:t>
                </a:r>
                <a:endParaRPr lang="el-GR" sz="900">
                  <a:latin typeface="Calibri" charset="0"/>
                </a:endParaRPr>
              </a:p>
            </p:txBody>
          </p:sp>
          <p:sp>
            <p:nvSpPr>
              <p:cNvPr id="94228" name="Rectangle 20"/>
              <p:cNvSpPr>
                <a:spLocks noChangeArrowheads="1"/>
              </p:cNvSpPr>
              <p:nvPr/>
            </p:nvSpPr>
            <p:spPr bwMode="auto">
              <a:xfrm>
                <a:off x="6275" y="7742"/>
                <a:ext cx="3251" cy="2560"/>
              </a:xfrm>
              <a:prstGeom prst="rect">
                <a:avLst/>
              </a:prstGeom>
              <a:solidFill>
                <a:srgbClr val="FFFFFF"/>
              </a:solidFill>
              <a:ln w="9525">
                <a:solidFill>
                  <a:srgbClr val="000000"/>
                </a:solidFill>
                <a:miter lim="800000"/>
                <a:headEnd/>
                <a:tailEnd/>
              </a:ln>
            </p:spPr>
            <p:txBody>
              <a:bodyPr/>
              <a:lstStyle/>
              <a:p>
                <a:pPr algn="just"/>
                <a:r>
                  <a:rPr lang="el-GR" altLang="ko-KR" sz="900">
                    <a:latin typeface="Times New Roman" charset="0"/>
                    <a:ea typeface="Batang" charset="0"/>
                    <a:cs typeface="Batang" charset="0"/>
                  </a:rPr>
                  <a:t>Ανεξάρτητοι οργανισμοί: Δημιουργία εθνικών οργανισμών θέσπισης κανόνων επιστημονικής δεοντολογίας και παρακολούθησης της επιστημονικής πρακτικής στη χώρα. Δημιουργία συστήματος αμοιβών και κυρώσεων, οργάνωση συνεδρίων και έκδοση οδηγιών και μελετών σχετικά με την καλή επιστημονική πρακτική, αυστηρότητα κατά την τήρηση των κανόνων δεοντολογίας.</a:t>
                </a:r>
                <a:endParaRPr lang="el-GR" sz="900">
                  <a:latin typeface="Calibri" charset="0"/>
                </a:endParaRPr>
              </a:p>
            </p:txBody>
          </p:sp>
          <p:sp>
            <p:nvSpPr>
              <p:cNvPr id="94229" name="Rectangle 21"/>
              <p:cNvSpPr>
                <a:spLocks noChangeArrowheads="1"/>
              </p:cNvSpPr>
              <p:nvPr/>
            </p:nvSpPr>
            <p:spPr bwMode="auto">
              <a:xfrm>
                <a:off x="6275" y="10621"/>
                <a:ext cx="3251" cy="1991"/>
              </a:xfrm>
              <a:prstGeom prst="rect">
                <a:avLst/>
              </a:prstGeom>
              <a:solidFill>
                <a:srgbClr val="FFFFFF"/>
              </a:solidFill>
              <a:ln w="9525">
                <a:solidFill>
                  <a:srgbClr val="000000"/>
                </a:solidFill>
                <a:miter lim="800000"/>
                <a:headEnd/>
                <a:tailEnd/>
              </a:ln>
            </p:spPr>
            <p:txBody>
              <a:bodyPr/>
              <a:lstStyle/>
              <a:p>
                <a:pPr algn="just"/>
                <a:r>
                  <a:rPr lang="el-GR" altLang="ko-KR" sz="700">
                    <a:latin typeface="Verdana" charset="0"/>
                    <a:ea typeface="Batang" charset="0"/>
                    <a:cs typeface="Batang" charset="0"/>
                  </a:rPr>
                  <a:t>Επιστημονικά περιοδικά: Δημιουργία των κατάλληλων κανόνων και οδηγιών για την έκδοση εργασιών, καταγγελίες όταν ανακαλύπτεται κακή επιστημονική πρακτική, προσεκτικός έλεγχος των παραπομπών, των δεδομένων και των διαδικασιών, προσεκτική επιλογή των κριτών, διατήρηση της αντικειμενικότητας όταν υπάρχει σύγκρουση συμφερόντων.  </a:t>
                </a:r>
                <a:endParaRPr lang="el-GR" sz="700">
                  <a:latin typeface="Calibri" charset="0"/>
                </a:endParaRPr>
              </a:p>
            </p:txBody>
          </p:sp>
          <p:sp>
            <p:nvSpPr>
              <p:cNvPr id="94230" name="Line 22"/>
              <p:cNvSpPr>
                <a:spLocks noChangeShapeType="1"/>
              </p:cNvSpPr>
              <p:nvPr/>
            </p:nvSpPr>
            <p:spPr bwMode="auto">
              <a:xfrm>
                <a:off x="2675" y="10462"/>
                <a:ext cx="6730" cy="1"/>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300"/>
              </a:p>
            </p:txBody>
          </p:sp>
          <p:sp>
            <p:nvSpPr>
              <p:cNvPr id="94231" name="Line 23"/>
              <p:cNvSpPr>
                <a:spLocks noChangeShapeType="1"/>
              </p:cNvSpPr>
              <p:nvPr/>
            </p:nvSpPr>
            <p:spPr bwMode="auto">
              <a:xfrm>
                <a:off x="2668" y="3742"/>
                <a:ext cx="6731" cy="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300"/>
              </a:p>
            </p:txBody>
          </p:sp>
          <p:sp>
            <p:nvSpPr>
              <p:cNvPr id="94232" name="Rectangle 24"/>
              <p:cNvSpPr>
                <a:spLocks noChangeArrowheads="1"/>
              </p:cNvSpPr>
              <p:nvPr/>
            </p:nvSpPr>
            <p:spPr bwMode="auto">
              <a:xfrm>
                <a:off x="6275" y="2942"/>
                <a:ext cx="3251" cy="640"/>
              </a:xfrm>
              <a:prstGeom prst="rect">
                <a:avLst/>
              </a:prstGeom>
              <a:solidFill>
                <a:srgbClr val="FFFFFF"/>
              </a:solidFill>
              <a:ln w="9525">
                <a:solidFill>
                  <a:srgbClr val="000000"/>
                </a:solidFill>
                <a:miter lim="800000"/>
                <a:headEnd/>
                <a:tailEnd/>
              </a:ln>
            </p:spPr>
            <p:txBody>
              <a:bodyPr/>
              <a:lstStyle/>
              <a:p>
                <a:pPr algn="just"/>
                <a:r>
                  <a:rPr lang="el-GR" altLang="ko-KR" sz="700">
                    <a:latin typeface="Times New Roman" charset="0"/>
                    <a:ea typeface="Batang" charset="0"/>
                    <a:cs typeface="Batang" charset="0"/>
                  </a:rPr>
                  <a:t>Διδασκαλία ηθικών αρχών από το σχολείο. Διδασκαλία μαθημάτων επιστημονικής δεοντολογίας στο Α.Ε.Ι.</a:t>
                </a:r>
                <a:endParaRPr lang="el-GR" sz="700">
                  <a:latin typeface="Calibri" charset="0"/>
                </a:endParaRPr>
              </a:p>
            </p:txBody>
          </p:sp>
        </p:grpSp>
        <p:sp>
          <p:nvSpPr>
            <p:cNvPr id="94214" name="Line 25"/>
            <p:cNvSpPr>
              <a:spLocks noChangeShapeType="1"/>
            </p:cNvSpPr>
            <p:nvPr/>
          </p:nvSpPr>
          <p:spPr bwMode="auto">
            <a:xfrm>
              <a:off x="4240" y="2622"/>
              <a:ext cx="0" cy="3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00"/>
            </a:p>
          </p:txBody>
        </p:sp>
        <p:sp>
          <p:nvSpPr>
            <p:cNvPr id="94215" name="Line 26"/>
            <p:cNvSpPr>
              <a:spLocks noChangeShapeType="1"/>
            </p:cNvSpPr>
            <p:nvPr/>
          </p:nvSpPr>
          <p:spPr bwMode="auto">
            <a:xfrm>
              <a:off x="7840" y="2622"/>
              <a:ext cx="1" cy="3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300"/>
            </a:p>
          </p:txBody>
        </p:sp>
      </p:grpSp>
      <p:sp>
        <p:nvSpPr>
          <p:cNvPr id="271387" name="Text Box 27"/>
          <p:cNvSpPr txBox="1">
            <a:spLocks noChangeArrowheads="1"/>
          </p:cNvSpPr>
          <p:nvPr/>
        </p:nvSpPr>
        <p:spPr bwMode="auto">
          <a:xfrm>
            <a:off x="2837979" y="5794773"/>
            <a:ext cx="2416302" cy="363681"/>
          </a:xfrm>
          <a:prstGeom prst="rect">
            <a:avLst/>
          </a:prstGeom>
          <a:gradFill rotWithShape="1">
            <a:gsLst>
              <a:gs pos="0">
                <a:srgbClr val="B6D2FA"/>
              </a:gs>
              <a:gs pos="35001">
                <a:srgbClr val="CCDEFB"/>
              </a:gs>
              <a:gs pos="100000">
                <a:srgbClr val="EAF2FE"/>
              </a:gs>
            </a:gsLst>
            <a:lin ang="16200000" scaled="1"/>
          </a:gradFill>
          <a:ln w="9525">
            <a:solidFill>
              <a:srgbClr val="7B9ABF"/>
            </a:solidFill>
            <a:miter lim="800000"/>
            <a:headEnd type="none" w="sm" len="sm"/>
            <a:tailEnd type="none" w="sm" len="sm"/>
          </a:ln>
          <a:effectLst>
            <a:outerShdw blurRad="63500" dist="20000" dir="5400000" rotWithShape="0">
              <a:srgbClr val="000000">
                <a:alpha val="37999"/>
              </a:srgbClr>
            </a:outerShdw>
          </a:effectLst>
        </p:spPr>
        <p:txBody>
          <a:bodyPr lIns="85844" tIns="42922" rIns="85844" bIns="42922">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l-GR" sz="900">
                <a:solidFill>
                  <a:srgbClr val="000000"/>
                </a:solidFill>
                <a:latin typeface="Times New Roman" charset="0"/>
              </a:rPr>
              <a:t>Πηγή</a:t>
            </a:r>
            <a:r>
              <a:rPr lang="en-US" sz="900">
                <a:solidFill>
                  <a:srgbClr val="000000"/>
                </a:solidFill>
                <a:latin typeface="Times New Roman" charset="0"/>
              </a:rPr>
              <a:t>: </a:t>
            </a:r>
            <a:r>
              <a:rPr lang="el-GR" sz="900">
                <a:solidFill>
                  <a:srgbClr val="000000"/>
                </a:solidFill>
                <a:latin typeface="Times New Roman" charset="0"/>
              </a:rPr>
              <a:t>Α. Κυρίδης &amp; Α. Χρονοπούλου (2008).  </a:t>
            </a:r>
            <a:r>
              <a:rPr lang="el-GR" sz="900" i="1">
                <a:solidFill>
                  <a:srgbClr val="000000"/>
                </a:solidFill>
                <a:latin typeface="Times New Roman" charset="0"/>
              </a:rPr>
              <a:t>ό.π.</a:t>
            </a:r>
            <a:endParaRPr lang="en-US" sz="900">
              <a:solidFill>
                <a:srgbClr val="000000"/>
              </a:solidFill>
              <a:latin typeface="Times New Roman" charset="0"/>
            </a:endParaRPr>
          </a:p>
        </p:txBody>
      </p:sp>
    </p:spTree>
    <p:extLst>
      <p:ext uri="{BB962C8B-B14F-4D97-AF65-F5344CB8AC3E}">
        <p14:creationId xmlns:p14="http://schemas.microsoft.com/office/powerpoint/2010/main" val="178407328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2 - Εικόνα" descr="ethics.png"/>
          <p:cNvPicPr>
            <a:picLocks noChangeAspect="1"/>
          </p:cNvPicPr>
          <p:nvPr/>
        </p:nvPicPr>
        <p:blipFill>
          <a:blip r:embed="rId2"/>
          <a:stretch>
            <a:fillRect/>
          </a:stretch>
        </p:blipFill>
        <p:spPr>
          <a:xfrm>
            <a:off x="1307954" y="840585"/>
            <a:ext cx="6528092" cy="499943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577090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eaLnBrk="1" hangingPunct="1">
              <a:defRPr/>
            </a:pPr>
            <a:r>
              <a:rPr lang="el-GR" sz="2400" dirty="0">
                <a:solidFill>
                  <a:srgbClr val="FFFFFF"/>
                </a:solidFill>
                <a:latin typeface="Calibri" charset="0"/>
                <a:ea typeface="ＭＳ Ｐゴシック" charset="0"/>
              </a:rPr>
              <a:t>Τι είναι αυτό που καθιστά «καλή» μια έρευνα</a:t>
            </a:r>
            <a:endParaRPr lang="en-US" sz="2400" dirty="0">
              <a:solidFill>
                <a:srgbClr val="FFFFFF"/>
              </a:solidFill>
              <a:latin typeface="Calibri" charset="0"/>
              <a:ea typeface="ＭＳ Ｐゴシック" charset="0"/>
            </a:endParaRPr>
          </a:p>
        </p:txBody>
      </p:sp>
      <p:sp>
        <p:nvSpPr>
          <p:cNvPr id="236547" name="Rectangle 3"/>
          <p:cNvSpPr>
            <a:spLocks noGrp="1" noChangeArrowheads="1"/>
          </p:cNvSpPr>
          <p:nvPr>
            <p:ph idx="1"/>
          </p:nvPr>
        </p:nvSpPr>
        <p:spPr>
          <a:ln>
            <a:headEnd/>
            <a:tailEnd/>
          </a:ln>
        </p:spPr>
        <p:style>
          <a:lnRef idx="2">
            <a:schemeClr val="accent6"/>
          </a:lnRef>
          <a:fillRef idx="1">
            <a:schemeClr val="lt1"/>
          </a:fillRef>
          <a:effectRef idx="0">
            <a:schemeClr val="accent6"/>
          </a:effectRef>
          <a:fontRef idx="minor">
            <a:schemeClr val="dk1"/>
          </a:fontRef>
        </p:style>
        <p:txBody>
          <a:bodyPr/>
          <a:lstStyle/>
          <a:p>
            <a:pPr eaLnBrk="1" hangingPunct="1">
              <a:defRPr/>
            </a:pPr>
            <a:r>
              <a:rPr lang="el-GR">
                <a:solidFill>
                  <a:srgbClr val="000000"/>
                </a:solidFill>
                <a:latin typeface="Calibri" charset="0"/>
                <a:cs typeface="+mn-cs"/>
              </a:rPr>
              <a:t>Εγκυρότητα</a:t>
            </a:r>
            <a:endParaRPr lang="en-US">
              <a:solidFill>
                <a:srgbClr val="000000"/>
              </a:solidFill>
              <a:latin typeface="Calibri" charset="0"/>
              <a:cs typeface="+mn-cs"/>
            </a:endParaRPr>
          </a:p>
          <a:p>
            <a:pPr eaLnBrk="1" hangingPunct="1">
              <a:defRPr/>
            </a:pPr>
            <a:r>
              <a:rPr lang="el-GR">
                <a:solidFill>
                  <a:srgbClr val="000000"/>
                </a:solidFill>
                <a:latin typeface="Calibri" charset="0"/>
                <a:cs typeface="+mn-cs"/>
              </a:rPr>
              <a:t>Σταθερότητα μετρήσεων</a:t>
            </a:r>
            <a:endParaRPr lang="en-US">
              <a:solidFill>
                <a:srgbClr val="000000"/>
              </a:solidFill>
              <a:latin typeface="Calibri" charset="0"/>
              <a:cs typeface="+mn-cs"/>
            </a:endParaRPr>
          </a:p>
          <a:p>
            <a:pPr eaLnBrk="1" hangingPunct="1">
              <a:defRPr/>
            </a:pPr>
            <a:r>
              <a:rPr lang="el-GR">
                <a:solidFill>
                  <a:srgbClr val="000000"/>
                </a:solidFill>
                <a:latin typeface="Calibri" charset="0"/>
                <a:cs typeface="+mn-cs"/>
              </a:rPr>
              <a:t>Δυνατότητα επανάληψης</a:t>
            </a:r>
            <a:endParaRPr lang="en-US">
              <a:solidFill>
                <a:srgbClr val="000000"/>
              </a:solidFill>
              <a:latin typeface="Calibri" charset="0"/>
              <a:cs typeface="+mn-cs"/>
            </a:endParaRPr>
          </a:p>
          <a:p>
            <a:pPr eaLnBrk="1" hangingPunct="1">
              <a:defRPr/>
            </a:pPr>
            <a:r>
              <a:rPr lang="el-GR">
                <a:solidFill>
                  <a:srgbClr val="000000"/>
                </a:solidFill>
                <a:latin typeface="Calibri" charset="0"/>
                <a:cs typeface="+mn-cs"/>
              </a:rPr>
              <a:t>Συνεπής ανάλυση</a:t>
            </a:r>
            <a:endParaRPr lang="en-US">
              <a:solidFill>
                <a:srgbClr val="000000"/>
              </a:solidFill>
              <a:latin typeface="Calibri" charset="0"/>
              <a:cs typeface="+mn-cs"/>
            </a:endParaRPr>
          </a:p>
          <a:p>
            <a:pPr eaLnBrk="1" hangingPunct="1">
              <a:defRPr/>
            </a:pPr>
            <a:r>
              <a:rPr lang="el-GR">
                <a:solidFill>
                  <a:srgbClr val="000000"/>
                </a:solidFill>
                <a:latin typeface="Calibri" charset="0"/>
                <a:cs typeface="+mn-cs"/>
              </a:rPr>
              <a:t>Αξιοπιστία</a:t>
            </a:r>
            <a:endParaRPr lang="en-US">
              <a:solidFill>
                <a:srgbClr val="000000"/>
              </a:solidFill>
              <a:latin typeface="Calibri" charset="0"/>
              <a:cs typeface="+mn-cs"/>
            </a:endParaRPr>
          </a:p>
          <a:p>
            <a:pPr eaLnBrk="1" hangingPunct="1">
              <a:defRPr/>
            </a:pPr>
            <a:r>
              <a:rPr lang="el-GR">
                <a:solidFill>
                  <a:srgbClr val="000000"/>
                </a:solidFill>
                <a:latin typeface="Calibri" charset="0"/>
                <a:cs typeface="+mn-cs"/>
              </a:rPr>
              <a:t>Ακρίβεια - αυστηρότητα</a:t>
            </a:r>
            <a:endParaRPr lang="en-US">
              <a:solidFill>
                <a:srgbClr val="000000"/>
              </a:solidFill>
              <a:latin typeface="Calibri" charset="0"/>
              <a:cs typeface="+mn-cs"/>
            </a:endParaRPr>
          </a:p>
        </p:txBody>
      </p:sp>
    </p:spTree>
    <p:extLst>
      <p:ext uri="{BB962C8B-B14F-4D97-AF65-F5344CB8AC3E}">
        <p14:creationId xmlns:p14="http://schemas.microsoft.com/office/powerpoint/2010/main" val="14639943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eaLnBrk="1" hangingPunct="1">
              <a:defRPr/>
            </a:pPr>
            <a:r>
              <a:rPr lang="el-GR" dirty="0">
                <a:solidFill>
                  <a:srgbClr val="FFFFFF"/>
                </a:solidFill>
                <a:latin typeface="Calibri" charset="0"/>
                <a:ea typeface="ＭＳ Ｐゴシック" charset="0"/>
              </a:rPr>
              <a:t>Απαιτήσεις της έρευνας</a:t>
            </a:r>
            <a:endParaRPr lang="en-US" dirty="0">
              <a:solidFill>
                <a:srgbClr val="FFFFFF"/>
              </a:solidFill>
              <a:latin typeface="Calibri" charset="0"/>
              <a:ea typeface="ＭＳ Ｐゴシック" charset="0"/>
            </a:endParaRPr>
          </a:p>
        </p:txBody>
      </p:sp>
      <p:sp>
        <p:nvSpPr>
          <p:cNvPr id="241667" name="Rectangle 3"/>
          <p:cNvSpPr>
            <a:spLocks noGrp="1" noChangeArrowheads="1"/>
          </p:cNvSpPr>
          <p:nvPr>
            <p:ph idx="1"/>
          </p:nvPr>
        </p:nvSpPr>
        <p:spPr>
          <a:xfrm>
            <a:off x="628650" y="1988821"/>
            <a:ext cx="7886700" cy="3897630"/>
          </a:xfrm>
          <a:ln>
            <a:headEnd/>
            <a:tailEnd/>
          </a:ln>
        </p:spPr>
        <p:style>
          <a:lnRef idx="2">
            <a:schemeClr val="accent2"/>
          </a:lnRef>
          <a:fillRef idx="1">
            <a:schemeClr val="lt1"/>
          </a:fillRef>
          <a:effectRef idx="0">
            <a:schemeClr val="accent2"/>
          </a:effectRef>
          <a:fontRef idx="minor">
            <a:schemeClr val="dk1"/>
          </a:fontRef>
        </p:style>
        <p:txBody>
          <a:bodyPr>
            <a:normAutofit fontScale="92500"/>
          </a:bodyPr>
          <a:lstStyle/>
          <a:p>
            <a:pPr eaLnBrk="1" hangingPunct="1">
              <a:lnSpc>
                <a:spcPct val="90000"/>
              </a:lnSpc>
              <a:defRPr/>
            </a:pPr>
            <a:r>
              <a:rPr lang="el-GR" dirty="0">
                <a:solidFill>
                  <a:srgbClr val="000000"/>
                </a:solidFill>
                <a:latin typeface="Calibri" charset="0"/>
              </a:rPr>
              <a:t>Εγκυρότητα και  αξιοπιστία στη διεξαγωγή της </a:t>
            </a:r>
            <a:r>
              <a:rPr lang="el-GR" dirty="0" smtClean="0">
                <a:solidFill>
                  <a:srgbClr val="000000"/>
                </a:solidFill>
                <a:latin typeface="Calibri" charset="0"/>
              </a:rPr>
              <a:t>έρευνας.</a:t>
            </a:r>
            <a:endParaRPr lang="el-GR" dirty="0">
              <a:solidFill>
                <a:srgbClr val="000000"/>
              </a:solidFill>
              <a:latin typeface="Calibri" charset="0"/>
            </a:endParaRPr>
          </a:p>
          <a:p>
            <a:pPr eaLnBrk="1" hangingPunct="1">
              <a:lnSpc>
                <a:spcPct val="90000"/>
              </a:lnSpc>
              <a:defRPr/>
            </a:pPr>
            <a:r>
              <a:rPr lang="el-GR" dirty="0">
                <a:solidFill>
                  <a:srgbClr val="000000"/>
                </a:solidFill>
                <a:latin typeface="Calibri" charset="0"/>
              </a:rPr>
              <a:t>Επαρκής, πλήρης παρουσίαση των </a:t>
            </a:r>
            <a:r>
              <a:rPr lang="el-GR" dirty="0" smtClean="0">
                <a:solidFill>
                  <a:srgbClr val="000000"/>
                </a:solidFill>
                <a:latin typeface="Calibri" charset="0"/>
              </a:rPr>
              <a:t>ευρημάτων</a:t>
            </a:r>
            <a:r>
              <a:rPr lang="el-GR" dirty="0">
                <a:solidFill>
                  <a:srgbClr val="000000"/>
                </a:solidFill>
                <a:latin typeface="Calibri" charset="0"/>
              </a:rPr>
              <a:t> </a:t>
            </a:r>
            <a:r>
              <a:rPr lang="el-GR" dirty="0" smtClean="0">
                <a:solidFill>
                  <a:srgbClr val="000000"/>
                </a:solidFill>
                <a:latin typeface="Calibri" charset="0"/>
              </a:rPr>
              <a:t>με συνέπεια.</a:t>
            </a:r>
            <a:endParaRPr lang="en-US" dirty="0">
              <a:solidFill>
                <a:srgbClr val="000000"/>
              </a:solidFill>
              <a:latin typeface="Calibri" charset="0"/>
            </a:endParaRPr>
          </a:p>
          <a:p>
            <a:pPr eaLnBrk="1" hangingPunct="1">
              <a:lnSpc>
                <a:spcPct val="90000"/>
              </a:lnSpc>
              <a:defRPr/>
            </a:pPr>
            <a:r>
              <a:rPr lang="el-GR" dirty="0">
                <a:solidFill>
                  <a:srgbClr val="000000"/>
                </a:solidFill>
                <a:latin typeface="Calibri" charset="0"/>
              </a:rPr>
              <a:t>Παρουσίαση της μελέτης αναλόγως του τρόπου που ακολουθείται στο συγκεκριμένο επιστημονικό </a:t>
            </a:r>
            <a:r>
              <a:rPr lang="el-GR" dirty="0" smtClean="0">
                <a:solidFill>
                  <a:srgbClr val="000000"/>
                </a:solidFill>
                <a:latin typeface="Calibri" charset="0"/>
              </a:rPr>
              <a:t>πεδίο.   </a:t>
            </a:r>
            <a:endParaRPr lang="el-GR" dirty="0">
              <a:solidFill>
                <a:srgbClr val="000000"/>
              </a:solidFill>
              <a:latin typeface="Calibri" charset="0"/>
            </a:endParaRPr>
          </a:p>
          <a:p>
            <a:pPr eaLnBrk="1" hangingPunct="1">
              <a:lnSpc>
                <a:spcPct val="90000"/>
              </a:lnSpc>
              <a:defRPr/>
            </a:pPr>
            <a:r>
              <a:rPr lang="el-GR" dirty="0" smtClean="0">
                <a:solidFill>
                  <a:srgbClr val="000000"/>
                </a:solidFill>
                <a:latin typeface="Calibri" charset="0"/>
              </a:rPr>
              <a:t>Προσοχή! Στον </a:t>
            </a:r>
            <a:r>
              <a:rPr lang="el-GR" dirty="0">
                <a:solidFill>
                  <a:srgbClr val="0070C0"/>
                </a:solidFill>
                <a:latin typeface="Calibri" charset="0"/>
              </a:rPr>
              <a:t>προφορικό λόγο </a:t>
            </a:r>
            <a:r>
              <a:rPr lang="el-GR" dirty="0">
                <a:solidFill>
                  <a:srgbClr val="000000"/>
                </a:solidFill>
                <a:latin typeface="Calibri" charset="0"/>
              </a:rPr>
              <a:t>απαιτείται προσαρμογή του τρόπου παρουσίασης της έρευνας αναλόγως του ακροατηρίου στο οποίο </a:t>
            </a:r>
            <a:r>
              <a:rPr lang="el-GR" dirty="0" smtClean="0">
                <a:solidFill>
                  <a:srgbClr val="000000"/>
                </a:solidFill>
                <a:latin typeface="Calibri" charset="0"/>
              </a:rPr>
              <a:t>απευθύνεστε.</a:t>
            </a:r>
            <a:endParaRPr lang="en-US" dirty="0">
              <a:solidFill>
                <a:srgbClr val="000000"/>
              </a:solidFill>
              <a:latin typeface="Calibri" charset="0"/>
            </a:endParaRPr>
          </a:p>
        </p:txBody>
      </p:sp>
    </p:spTree>
    <p:extLst>
      <p:ext uri="{BB962C8B-B14F-4D97-AF65-F5344CB8AC3E}">
        <p14:creationId xmlns:p14="http://schemas.microsoft.com/office/powerpoint/2010/main" val="1633501823"/>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626165" y="423676"/>
            <a:ext cx="7951304" cy="823868"/>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ctr" eaLnBrk="1" hangingPunct="1">
              <a:defRPr/>
            </a:pPr>
            <a:r>
              <a:rPr lang="el-GR" sz="2400" dirty="0">
                <a:solidFill>
                  <a:srgbClr val="FFFFFF"/>
                </a:solidFill>
                <a:latin typeface="Calibri" charset="0"/>
                <a:ea typeface="ＭＳ Ｐゴシック" charset="0"/>
              </a:rPr>
              <a:t>Η </a:t>
            </a:r>
            <a:r>
              <a:rPr lang="el-GR" sz="2400" b="1" dirty="0">
                <a:solidFill>
                  <a:srgbClr val="FFFFFF"/>
                </a:solidFill>
                <a:latin typeface="Calibri" charset="0"/>
                <a:ea typeface="ＭＳ Ｐゴシック" charset="0"/>
              </a:rPr>
              <a:t>εγκυρότητα</a:t>
            </a:r>
            <a:r>
              <a:rPr lang="el-GR" sz="2400" dirty="0">
                <a:solidFill>
                  <a:srgbClr val="FFFFFF"/>
                </a:solidFill>
                <a:latin typeface="Calibri" charset="0"/>
                <a:ea typeface="ＭＳ Ｐゴシック" charset="0"/>
              </a:rPr>
              <a:t> (</a:t>
            </a:r>
            <a:r>
              <a:rPr lang="en-US" sz="2400" dirty="0">
                <a:solidFill>
                  <a:srgbClr val="FFFFFF"/>
                </a:solidFill>
                <a:latin typeface="Calibri" charset="0"/>
                <a:ea typeface="ＭＳ Ｐゴシック" charset="0"/>
              </a:rPr>
              <a:t>validity) </a:t>
            </a:r>
            <a:r>
              <a:rPr lang="el-GR" sz="2400" dirty="0">
                <a:solidFill>
                  <a:srgbClr val="FFFFFF"/>
                </a:solidFill>
                <a:latin typeface="Calibri" charset="0"/>
                <a:ea typeface="ＭＳ Ｐゴシック" charset="0"/>
              </a:rPr>
              <a:t>της έρευνας</a:t>
            </a:r>
            <a:endParaRPr lang="en-US" sz="2400" dirty="0">
              <a:solidFill>
                <a:srgbClr val="FFFFFF"/>
              </a:solidFill>
              <a:latin typeface="Calibri" charset="0"/>
              <a:ea typeface="ＭＳ Ｐゴシック" charset="0"/>
            </a:endParaRPr>
          </a:p>
        </p:txBody>
      </p:sp>
      <p:sp>
        <p:nvSpPr>
          <p:cNvPr id="237571" name="Rectangle 3"/>
          <p:cNvSpPr>
            <a:spLocks noGrp="1" noChangeArrowheads="1"/>
          </p:cNvSpPr>
          <p:nvPr>
            <p:ph idx="1"/>
          </p:nvPr>
        </p:nvSpPr>
        <p:spPr>
          <a:xfrm>
            <a:off x="626165" y="1368755"/>
            <a:ext cx="7951304" cy="869240"/>
          </a:xfrm>
          <a:ln>
            <a:headEnd/>
            <a:tailEnd/>
          </a:ln>
        </p:spPr>
        <p:style>
          <a:lnRef idx="2">
            <a:schemeClr val="accent2"/>
          </a:lnRef>
          <a:fillRef idx="1">
            <a:schemeClr val="lt1"/>
          </a:fillRef>
          <a:effectRef idx="0">
            <a:schemeClr val="accent2"/>
          </a:effectRef>
          <a:fontRef idx="minor">
            <a:schemeClr val="dk1"/>
          </a:fontRef>
        </p:style>
        <p:txBody>
          <a:bodyPr>
            <a:noAutofit/>
          </a:bodyPr>
          <a:lstStyle/>
          <a:p>
            <a:pPr lvl="1" algn="ctr" eaLnBrk="1" hangingPunct="1">
              <a:buFont typeface="Wingdings" charset="0"/>
              <a:buNone/>
              <a:defRPr/>
            </a:pPr>
            <a:r>
              <a:rPr lang="el-GR" dirty="0">
                <a:solidFill>
                  <a:srgbClr val="000000"/>
                </a:solidFill>
                <a:latin typeface="Calibri" charset="0"/>
              </a:rPr>
              <a:t>Αναφέρεται στο εάν η έρευνα</a:t>
            </a:r>
            <a:r>
              <a:rPr lang="el-GR" b="1" dirty="0">
                <a:solidFill>
                  <a:srgbClr val="000000"/>
                </a:solidFill>
                <a:latin typeface="Calibri" charset="0"/>
              </a:rPr>
              <a:t> </a:t>
            </a:r>
            <a:endParaRPr lang="el-GR" b="1" dirty="0" smtClean="0">
              <a:solidFill>
                <a:srgbClr val="000000"/>
              </a:solidFill>
              <a:latin typeface="Calibri" charset="0"/>
            </a:endParaRPr>
          </a:p>
          <a:p>
            <a:pPr lvl="1" algn="ctr" eaLnBrk="1" hangingPunct="1">
              <a:buFont typeface="Wingdings" charset="0"/>
              <a:buNone/>
              <a:defRPr/>
            </a:pPr>
            <a:r>
              <a:rPr lang="el-GR" b="1" dirty="0" smtClean="0">
                <a:solidFill>
                  <a:srgbClr val="000000"/>
                </a:solidFill>
                <a:latin typeface="Calibri" charset="0"/>
              </a:rPr>
              <a:t>πράγματι </a:t>
            </a:r>
            <a:r>
              <a:rPr lang="el-GR" b="1" dirty="0">
                <a:solidFill>
                  <a:srgbClr val="000000"/>
                </a:solidFill>
                <a:latin typeface="Calibri" charset="0"/>
              </a:rPr>
              <a:t>μετρά αυτό που ισχυρίζεται ότι μετράει</a:t>
            </a:r>
            <a:r>
              <a:rPr lang="el-GR" dirty="0">
                <a:solidFill>
                  <a:srgbClr val="000000"/>
                </a:solidFill>
                <a:latin typeface="Calibri" charset="0"/>
              </a:rPr>
              <a:t>. </a:t>
            </a:r>
          </a:p>
        </p:txBody>
      </p:sp>
      <p:pic>
        <p:nvPicPr>
          <p:cNvPr id="2" name="Picture 1"/>
          <p:cNvPicPr>
            <a:picLocks noChangeAspect="1"/>
          </p:cNvPicPr>
          <p:nvPr/>
        </p:nvPicPr>
        <p:blipFill rotWithShape="1">
          <a:blip r:embed="rId3">
            <a:extLst>
              <a:ext uri="{BEBA8EAE-BF5A-486C-A8C5-ECC9F3942E4B}">
                <a14:imgProps xmlns:a14="http://schemas.microsoft.com/office/drawing/2010/main">
                  <a14:imgLayer r:embed="rId4">
                    <a14:imgEffect>
                      <a14:brightnessContrast contrast="-20000"/>
                    </a14:imgEffect>
                  </a14:imgLayer>
                </a14:imgProps>
              </a:ext>
            </a:extLst>
          </a:blip>
          <a:srcRect l="4448" t="4055" r="2321" b="28016"/>
          <a:stretch/>
        </p:blipFill>
        <p:spPr>
          <a:xfrm>
            <a:off x="1969968" y="3765274"/>
            <a:ext cx="4972316" cy="1949726"/>
          </a:xfrm>
          <a:prstGeom prst="rect">
            <a:avLst/>
          </a:prstGeom>
        </p:spPr>
      </p:pic>
      <p:sp>
        <p:nvSpPr>
          <p:cNvPr id="3" name="TextBox 2"/>
          <p:cNvSpPr txBox="1"/>
          <p:nvPr/>
        </p:nvSpPr>
        <p:spPr>
          <a:xfrm>
            <a:off x="1899965" y="5954289"/>
            <a:ext cx="1737360" cy="507831"/>
          </a:xfrm>
          <a:prstGeom prst="rect">
            <a:avLst/>
          </a:prstGeom>
        </p:spPr>
        <p:style>
          <a:lnRef idx="2">
            <a:schemeClr val="accent3"/>
          </a:lnRef>
          <a:fillRef idx="1">
            <a:schemeClr val="lt1"/>
          </a:fillRef>
          <a:effectRef idx="0">
            <a:schemeClr val="accent3"/>
          </a:effectRef>
          <a:fontRef idx="minor">
            <a:schemeClr val="dk1"/>
          </a:fontRef>
        </p:style>
        <p:txBody>
          <a:bodyPr wrap="square" lIns="91424" tIns="45712" rIns="91424" bIns="45712" rtlCol="0">
            <a:spAutoFit/>
          </a:bodyPr>
          <a:lstStyle/>
          <a:p>
            <a:pPr algn="ctr"/>
            <a:r>
              <a:rPr lang="el-GR" sz="1300" dirty="0"/>
              <a:t>Αξιόπιστο, </a:t>
            </a:r>
          </a:p>
          <a:p>
            <a:pPr algn="ctr"/>
            <a:r>
              <a:rPr lang="el-GR" sz="1300" dirty="0"/>
              <a:t>αλλά μη έγκυρο</a:t>
            </a:r>
            <a:endParaRPr lang="en-US" sz="1300" dirty="0"/>
          </a:p>
        </p:txBody>
      </p:sp>
      <p:sp>
        <p:nvSpPr>
          <p:cNvPr id="6" name="TextBox 5"/>
          <p:cNvSpPr txBox="1"/>
          <p:nvPr/>
        </p:nvSpPr>
        <p:spPr>
          <a:xfrm>
            <a:off x="3833622" y="5954288"/>
            <a:ext cx="1385316" cy="507831"/>
          </a:xfrm>
          <a:prstGeom prst="rect">
            <a:avLst/>
          </a:prstGeom>
        </p:spPr>
        <p:style>
          <a:lnRef idx="2">
            <a:schemeClr val="accent3"/>
          </a:lnRef>
          <a:fillRef idx="1">
            <a:schemeClr val="lt1"/>
          </a:fillRef>
          <a:effectRef idx="0">
            <a:schemeClr val="accent3"/>
          </a:effectRef>
          <a:fontRef idx="minor">
            <a:schemeClr val="dk1"/>
          </a:fontRef>
        </p:style>
        <p:txBody>
          <a:bodyPr wrap="square" lIns="91424" tIns="45712" rIns="91424" bIns="45712" rtlCol="0">
            <a:spAutoFit/>
          </a:bodyPr>
          <a:lstStyle/>
          <a:p>
            <a:pPr algn="ctr"/>
            <a:r>
              <a:rPr lang="el-GR" sz="1300" dirty="0"/>
              <a:t>Αξιόπιστο </a:t>
            </a:r>
          </a:p>
          <a:p>
            <a:pPr algn="ctr"/>
            <a:r>
              <a:rPr lang="el-GR" sz="1300" dirty="0"/>
              <a:t>και έγκυρο</a:t>
            </a:r>
            <a:endParaRPr lang="en-US" sz="1300" dirty="0"/>
          </a:p>
        </p:txBody>
      </p:sp>
      <p:sp>
        <p:nvSpPr>
          <p:cNvPr id="7" name="TextBox 6"/>
          <p:cNvSpPr txBox="1"/>
          <p:nvPr/>
        </p:nvSpPr>
        <p:spPr>
          <a:xfrm>
            <a:off x="5415236" y="5954288"/>
            <a:ext cx="1527048" cy="507831"/>
          </a:xfrm>
          <a:prstGeom prst="rect">
            <a:avLst/>
          </a:prstGeom>
        </p:spPr>
        <p:style>
          <a:lnRef idx="2">
            <a:schemeClr val="accent3"/>
          </a:lnRef>
          <a:fillRef idx="1">
            <a:schemeClr val="lt1"/>
          </a:fillRef>
          <a:effectRef idx="0">
            <a:schemeClr val="accent3"/>
          </a:effectRef>
          <a:fontRef idx="minor">
            <a:schemeClr val="dk1"/>
          </a:fontRef>
        </p:style>
        <p:txBody>
          <a:bodyPr wrap="square" lIns="91424" tIns="45712" rIns="91424" bIns="45712" rtlCol="0">
            <a:spAutoFit/>
          </a:bodyPr>
          <a:lstStyle/>
          <a:p>
            <a:pPr algn="ctr"/>
            <a:r>
              <a:rPr lang="el-GR" sz="1300" dirty="0"/>
              <a:t>Μη αξιόπιστο, </a:t>
            </a:r>
          </a:p>
          <a:p>
            <a:pPr algn="ctr"/>
            <a:r>
              <a:rPr lang="el-GR" sz="1300" dirty="0"/>
              <a:t>άρα και μη έγκυρο</a:t>
            </a:r>
            <a:endParaRPr lang="en-US" sz="1300" dirty="0"/>
          </a:p>
        </p:txBody>
      </p:sp>
      <p:sp>
        <p:nvSpPr>
          <p:cNvPr id="8" name="Rectangle 2"/>
          <p:cNvSpPr txBox="1">
            <a:spLocks noChangeArrowheads="1"/>
          </p:cNvSpPr>
          <p:nvPr/>
        </p:nvSpPr>
        <p:spPr>
          <a:xfrm>
            <a:off x="626165" y="2359206"/>
            <a:ext cx="7951304" cy="393933"/>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vert="horz" lIns="68568" tIns="34284" rIns="68568" bIns="34284" rtlCol="0" anchor="ctr">
            <a:noAutofit/>
          </a:bodyPr>
          <a:lstStyle>
            <a:lvl1pPr algn="ctr" defTabSz="457200" rtl="0" eaLnBrk="1" latinLnBrk="0" hangingPunct="1">
              <a:spcBef>
                <a:spcPct val="0"/>
              </a:spcBef>
              <a:buNone/>
              <a:defRPr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defRPr/>
            </a:pPr>
            <a:r>
              <a:rPr lang="el-GR" sz="2400" dirty="0">
                <a:solidFill>
                  <a:srgbClr val="FFFFFF"/>
                </a:solidFill>
                <a:latin typeface="Calibri" charset="0"/>
                <a:ea typeface="ＭＳ Ｐゴシック" charset="0"/>
              </a:rPr>
              <a:t>Η </a:t>
            </a:r>
            <a:r>
              <a:rPr lang="el-GR" sz="2400" b="1" dirty="0">
                <a:solidFill>
                  <a:srgbClr val="FFFFFF"/>
                </a:solidFill>
                <a:latin typeface="Calibri" charset="0"/>
                <a:ea typeface="ＭＳ Ｐゴシック" charset="0"/>
              </a:rPr>
              <a:t>αξιοπιστία</a:t>
            </a:r>
            <a:r>
              <a:rPr lang="el-GR" sz="2400" dirty="0">
                <a:solidFill>
                  <a:srgbClr val="FFFFFF"/>
                </a:solidFill>
                <a:latin typeface="Calibri" charset="0"/>
                <a:ea typeface="ＭＳ Ｐゴシック" charset="0"/>
              </a:rPr>
              <a:t> (</a:t>
            </a:r>
            <a:r>
              <a:rPr lang="en-US" sz="2400" dirty="0">
                <a:solidFill>
                  <a:srgbClr val="FFFFFF"/>
                </a:solidFill>
                <a:latin typeface="Calibri" charset="0"/>
                <a:ea typeface="ＭＳ Ｐゴシック" charset="0"/>
              </a:rPr>
              <a:t>reliability) </a:t>
            </a:r>
            <a:r>
              <a:rPr lang="el-GR" sz="2400" dirty="0">
                <a:solidFill>
                  <a:srgbClr val="FFFFFF"/>
                </a:solidFill>
                <a:latin typeface="Calibri" charset="0"/>
                <a:ea typeface="ＭＳ Ｐゴシック" charset="0"/>
              </a:rPr>
              <a:t>της έρευνας</a:t>
            </a:r>
            <a:endParaRPr lang="en-US" sz="2400" dirty="0">
              <a:solidFill>
                <a:srgbClr val="FFFFFF"/>
              </a:solidFill>
              <a:latin typeface="Calibri" charset="0"/>
              <a:ea typeface="ＭＳ Ｐゴシック" charset="0"/>
            </a:endParaRPr>
          </a:p>
        </p:txBody>
      </p:sp>
      <p:sp>
        <p:nvSpPr>
          <p:cNvPr id="9" name="Rectangle 3"/>
          <p:cNvSpPr txBox="1">
            <a:spLocks noChangeArrowheads="1"/>
          </p:cNvSpPr>
          <p:nvPr/>
        </p:nvSpPr>
        <p:spPr>
          <a:xfrm>
            <a:off x="626165" y="2874350"/>
            <a:ext cx="7951304" cy="430130"/>
          </a:xfrm>
          <a:prstGeom prst="rect">
            <a:avLst/>
          </a:prstGeom>
          <a:ln w="25400" cap="flat" cmpd="sng" algn="ctr">
            <a:solidFill>
              <a:schemeClr val="accent2"/>
            </a:solidFill>
            <a:prstDash val="solid"/>
            <a:headEnd/>
            <a:tailEnd/>
          </a:ln>
        </p:spPr>
        <p:style>
          <a:lnRef idx="2">
            <a:schemeClr val="accent2"/>
          </a:lnRef>
          <a:fillRef idx="1">
            <a:schemeClr val="lt1"/>
          </a:fillRef>
          <a:effectRef idx="0">
            <a:schemeClr val="accent2"/>
          </a:effectRef>
          <a:fontRef idx="minor">
            <a:schemeClr val="dk1"/>
          </a:fontRef>
        </p:style>
        <p:txBody>
          <a:bodyPr vert="horz" lIns="68568" tIns="34284" rIns="68568" bIns="34284" rtlCol="0">
            <a:noAutofit/>
          </a:bodyPr>
          <a:lstStyle>
            <a:lvl1pPr marL="342900" indent="-342900" algn="l" defTabSz="457200" rtl="0" eaLnBrk="1" latinLnBrk="0" hangingPunct="1">
              <a:spcBef>
                <a:spcPct val="20000"/>
              </a:spcBef>
              <a:buFont typeface="Arial"/>
              <a:buChar char="•"/>
              <a:defRPr sz="3200" kern="1200">
                <a:solidFill>
                  <a:schemeClr val="dk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dk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dk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dk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dk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dk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dk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dk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dk1"/>
                </a:solidFill>
                <a:latin typeface="+mn-lt"/>
                <a:ea typeface="+mn-ea"/>
                <a:cs typeface="+mn-cs"/>
              </a:defRPr>
            </a:lvl9pPr>
          </a:lstStyle>
          <a:p>
            <a:pPr lvl="1" algn="ctr">
              <a:buFont typeface="Wingdings" charset="0"/>
              <a:buNone/>
              <a:defRPr/>
            </a:pPr>
            <a:r>
              <a:rPr lang="el-GR" sz="1800" dirty="0">
                <a:solidFill>
                  <a:srgbClr val="000000"/>
                </a:solidFill>
                <a:latin typeface="Calibri" charset="0"/>
              </a:rPr>
              <a:t>Αναφέρεται στην </a:t>
            </a:r>
            <a:r>
              <a:rPr lang="el-GR" sz="1800" b="1" dirty="0" err="1">
                <a:solidFill>
                  <a:srgbClr val="000000"/>
                </a:solidFill>
                <a:latin typeface="Calibri" charset="0"/>
              </a:rPr>
              <a:t>επαναληψιμότητα</a:t>
            </a:r>
            <a:r>
              <a:rPr lang="el-GR" sz="1800" dirty="0">
                <a:solidFill>
                  <a:srgbClr val="000000"/>
                </a:solidFill>
                <a:latin typeface="Calibri" charset="0"/>
              </a:rPr>
              <a:t> των αποτελεσμάτων. </a:t>
            </a:r>
          </a:p>
        </p:txBody>
      </p:sp>
    </p:spTree>
    <p:extLst>
      <p:ext uri="{BB962C8B-B14F-4D97-AF65-F5344CB8AC3E}">
        <p14:creationId xmlns:p14="http://schemas.microsoft.com/office/powerpoint/2010/main" val="1557462175"/>
      </p:ext>
    </p:extLst>
  </p:cSld>
  <p:clrMapOvr>
    <a:masterClrMapping/>
  </p:clrMapOvr>
  <p:transition xmlns:p14="http://schemas.microsoft.com/office/powerpoint/2010/main">
    <p:cut/>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628650" y="385005"/>
            <a:ext cx="7886700" cy="1046231"/>
          </a:xfrm>
          <a:ln>
            <a:headEnd/>
            <a:tailEnd/>
          </a:ln>
        </p:spPr>
        <p:style>
          <a:lnRef idx="2">
            <a:schemeClr val="accent2">
              <a:shade val="50000"/>
            </a:schemeClr>
          </a:lnRef>
          <a:fillRef idx="1">
            <a:schemeClr val="accent2"/>
          </a:fillRef>
          <a:effectRef idx="0">
            <a:schemeClr val="accent2"/>
          </a:effectRef>
          <a:fontRef idx="minor">
            <a:schemeClr val="lt1"/>
          </a:fontRef>
        </p:style>
        <p:txBody>
          <a:bodyPr/>
          <a:lstStyle/>
          <a:p>
            <a:pPr algn="ctr" eaLnBrk="1" hangingPunct="1">
              <a:defRPr/>
            </a:pPr>
            <a:r>
              <a:rPr lang="el-GR" dirty="0">
                <a:solidFill>
                  <a:srgbClr val="FFFFFF"/>
                </a:solidFill>
                <a:latin typeface="Calibri" charset="0"/>
                <a:cs typeface="+mj-cs"/>
              </a:rPr>
              <a:t>Εγκυρότητα και αξιοπιστία</a:t>
            </a:r>
            <a:endParaRPr lang="en-US" dirty="0">
              <a:solidFill>
                <a:srgbClr val="FFFFFF"/>
              </a:solidFill>
              <a:latin typeface="Calibri" charset="0"/>
              <a:cs typeface="+mj-cs"/>
            </a:endParaRPr>
          </a:p>
        </p:txBody>
      </p:sp>
      <p:sp>
        <p:nvSpPr>
          <p:cNvPr id="239619" name="Rectangle 3"/>
          <p:cNvSpPr>
            <a:spLocks noGrp="1" noChangeArrowheads="1"/>
          </p:cNvSpPr>
          <p:nvPr>
            <p:ph idx="1"/>
          </p:nvPr>
        </p:nvSpPr>
        <p:spPr>
          <a:xfrm>
            <a:off x="628650" y="1659835"/>
            <a:ext cx="7886700" cy="4517128"/>
          </a:xfrm>
          <a:ln>
            <a:headEnd/>
            <a:tailEnd/>
          </a:ln>
        </p:spPr>
        <p:style>
          <a:lnRef idx="2">
            <a:schemeClr val="accent1"/>
          </a:lnRef>
          <a:fillRef idx="1">
            <a:schemeClr val="lt1"/>
          </a:fillRef>
          <a:effectRef idx="0">
            <a:schemeClr val="accent1"/>
          </a:effectRef>
          <a:fontRef idx="minor">
            <a:schemeClr val="dk1"/>
          </a:fontRef>
        </p:style>
        <p:txBody>
          <a:bodyPr/>
          <a:lstStyle/>
          <a:p>
            <a:pPr eaLnBrk="1" hangingPunct="1">
              <a:lnSpc>
                <a:spcPct val="90000"/>
              </a:lnSpc>
              <a:buFont typeface="Wingdings" charset="0"/>
              <a:buNone/>
              <a:defRPr/>
            </a:pPr>
            <a:r>
              <a:rPr lang="en-US" dirty="0">
                <a:solidFill>
                  <a:srgbClr val="000000"/>
                </a:solidFill>
                <a:latin typeface="Calibri" charset="0"/>
                <a:cs typeface="Times New Roman" charset="0"/>
              </a:rPr>
              <a:t>   </a:t>
            </a:r>
            <a:r>
              <a:rPr lang="el-GR" dirty="0">
                <a:solidFill>
                  <a:srgbClr val="000000"/>
                </a:solidFill>
                <a:latin typeface="Calibri" charset="0"/>
                <a:cs typeface="Times New Roman" charset="0"/>
              </a:rPr>
              <a:t>Η σχέση μεταξύ εγκυρότητας και αξιοπιστίας είναι σχετικά απλή να την κατανοήσουμε: μια μέτρηση μπορεί να είναι αξιόπιστη αλλά όχι έγκυρη. Ωστόσο, </a:t>
            </a:r>
            <a:r>
              <a:rPr lang="en-US" dirty="0">
                <a:solidFill>
                  <a:srgbClr val="000000"/>
                </a:solidFill>
                <a:latin typeface="Calibri" charset="0"/>
                <a:cs typeface="Times New Roman" charset="0"/>
              </a:rPr>
              <a:t> </a:t>
            </a:r>
            <a:r>
              <a:rPr lang="el-GR" dirty="0">
                <a:solidFill>
                  <a:srgbClr val="000000"/>
                </a:solidFill>
                <a:latin typeface="Calibri" charset="0"/>
                <a:cs typeface="Times New Roman" charset="0"/>
              </a:rPr>
              <a:t>μια μέτρηση δεν μπορεί να είναι έγκυρη αν δεν  είναι αξιόπιστη. </a:t>
            </a:r>
          </a:p>
          <a:p>
            <a:pPr eaLnBrk="1" hangingPunct="1">
              <a:lnSpc>
                <a:spcPct val="90000"/>
              </a:lnSpc>
              <a:buFont typeface="Wingdings" charset="0"/>
              <a:buNone/>
              <a:defRPr/>
            </a:pPr>
            <a:r>
              <a:rPr lang="el-GR" dirty="0">
                <a:solidFill>
                  <a:srgbClr val="000000"/>
                </a:solidFill>
                <a:latin typeface="Calibri" charset="0"/>
                <a:cs typeface="Times New Roman" charset="0"/>
              </a:rPr>
              <a:t>Με άλλα λόγια, ένα εργαλείο μπορεί να αξιολογεί με συνέπεια ένα φαινόμενο ή ένα αποτέλεσμα αλλά εάν το εργαλείο δεν μετρά αυτό που επιθυμείτε να μετρήσει τότε δεν είναι έγκυρο. </a:t>
            </a:r>
            <a:endParaRPr lang="en-US" dirty="0">
              <a:solidFill>
                <a:srgbClr val="000000"/>
              </a:solidFill>
              <a:latin typeface="Calibri" charset="0"/>
            </a:endParaRPr>
          </a:p>
        </p:txBody>
      </p:sp>
    </p:spTree>
    <p:extLst>
      <p:ext uri="{BB962C8B-B14F-4D97-AF65-F5344CB8AC3E}">
        <p14:creationId xmlns:p14="http://schemas.microsoft.com/office/powerpoint/2010/main" val="1323161112"/>
      </p:ext>
    </p:extLst>
  </p:cSld>
  <p:clrMapOvr>
    <a:masterClrMapping/>
  </p:clrMapOvr>
  <p:transition xmlns:p14="http://schemas.microsoft.com/office/powerpoint/2010/main">
    <p:cu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96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961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1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p:txBody>
          <a:bodyPr/>
          <a:lstStyle/>
          <a:p>
            <a:endParaRPr lang="en-US"/>
          </a:p>
        </p:txBody>
      </p:sp>
      <p:sp>
        <p:nvSpPr>
          <p:cNvPr id="6" name="Title 1"/>
          <p:cNvSpPr>
            <a:spLocks noGrp="1"/>
          </p:cNvSpPr>
          <p:nvPr>
            <p:ph type="title"/>
          </p:nvPr>
        </p:nvSpPr>
        <p:spPr>
          <a:xfrm>
            <a:off x="623888" y="2385601"/>
            <a:ext cx="7886700" cy="1122913"/>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a:r>
              <a:rPr lang="el-GR" dirty="0" smtClean="0"/>
              <a:t>Τύποι εγκυρότητας</a:t>
            </a:r>
            <a:endParaRPr lang="en-US" dirty="0"/>
          </a:p>
        </p:txBody>
      </p:sp>
    </p:spTree>
    <p:extLst>
      <p:ext uri="{BB962C8B-B14F-4D97-AF65-F5344CB8AC3E}">
        <p14:creationId xmlns:p14="http://schemas.microsoft.com/office/powerpoint/2010/main" val="1498228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28700" y="982980"/>
            <a:ext cx="6703944" cy="4554732"/>
          </a:xfrm>
          <a:ln/>
        </p:spPr>
        <p:style>
          <a:lnRef idx="2">
            <a:schemeClr val="dk1"/>
          </a:lnRef>
          <a:fillRef idx="1">
            <a:schemeClr val="lt1"/>
          </a:fillRef>
          <a:effectRef idx="0">
            <a:schemeClr val="dk1"/>
          </a:effectRef>
          <a:fontRef idx="minor">
            <a:schemeClr val="dk1"/>
          </a:fontRef>
        </p:style>
        <p:txBody>
          <a:bodyPr vert="horz" lIns="0" tIns="34284" rIns="68568" bIns="34284" rtlCol="0">
            <a:noAutofit/>
          </a:bodyPr>
          <a:lstStyle/>
          <a:p>
            <a:pPr algn="just">
              <a:lnSpc>
                <a:spcPct val="110000"/>
              </a:lnSpc>
              <a:spcBef>
                <a:spcPts val="0"/>
              </a:spcBef>
              <a:buNone/>
              <a:defRPr/>
            </a:pPr>
            <a:r>
              <a:rPr lang="el-GR" sz="1900" b="1" dirty="0">
                <a:solidFill>
                  <a:srgbClr val="000000"/>
                </a:solidFill>
                <a:latin typeface="Calibri" charset="0"/>
              </a:rPr>
              <a:t>Εσωτερική </a:t>
            </a:r>
            <a:r>
              <a:rPr lang="el-GR" sz="1900" b="1" dirty="0">
                <a:solidFill>
                  <a:srgbClr val="000000"/>
                </a:solidFill>
                <a:latin typeface="Calibri" charset="0"/>
              </a:rPr>
              <a:t>εγκυρότητα </a:t>
            </a:r>
            <a:r>
              <a:rPr lang="el-GR" sz="1900" dirty="0">
                <a:solidFill>
                  <a:srgbClr val="000000"/>
                </a:solidFill>
                <a:latin typeface="Calibri" charset="0"/>
              </a:rPr>
              <a:t>(</a:t>
            </a:r>
            <a:r>
              <a:rPr lang="en-US" sz="1900" i="1" dirty="0">
                <a:solidFill>
                  <a:srgbClr val="000000"/>
                </a:solidFill>
                <a:latin typeface="Calibri" charset="0"/>
              </a:rPr>
              <a:t>internal</a:t>
            </a:r>
            <a:r>
              <a:rPr lang="el-GR" sz="1900" i="1" dirty="0">
                <a:solidFill>
                  <a:srgbClr val="000000"/>
                </a:solidFill>
                <a:latin typeface="Calibri" charset="0"/>
              </a:rPr>
              <a:t> </a:t>
            </a:r>
            <a:r>
              <a:rPr lang="en-US" sz="1900" i="1" dirty="0">
                <a:solidFill>
                  <a:srgbClr val="000000"/>
                </a:solidFill>
                <a:latin typeface="Calibri" charset="0"/>
              </a:rPr>
              <a:t>validity</a:t>
            </a:r>
            <a:r>
              <a:rPr lang="en-US" sz="1900" dirty="0">
                <a:solidFill>
                  <a:srgbClr val="000000"/>
                </a:solidFill>
                <a:latin typeface="Calibri" charset="0"/>
              </a:rPr>
              <a:t>)</a:t>
            </a:r>
            <a:r>
              <a:rPr lang="el-GR" sz="1900" b="1" dirty="0">
                <a:solidFill>
                  <a:srgbClr val="000000"/>
                </a:solidFill>
                <a:latin typeface="Calibri" charset="0"/>
              </a:rPr>
              <a:t>: </a:t>
            </a:r>
            <a:r>
              <a:rPr lang="el-GR" sz="1900" dirty="0">
                <a:solidFill>
                  <a:srgbClr val="000000"/>
                </a:solidFill>
                <a:latin typeface="Calibri" charset="0"/>
              </a:rPr>
              <a:t>Η διαφοροποίηση της εξαρτημένης μεταβλητής είναι στην πραγματικότητα ένα αποτέλεσμα της ανεξάρτητης. Έχει εδραιωθεί μια </a:t>
            </a:r>
            <a:r>
              <a:rPr lang="el-GR" sz="1900" dirty="0" err="1">
                <a:solidFill>
                  <a:srgbClr val="000000"/>
                </a:solidFill>
                <a:latin typeface="Calibri" charset="0"/>
              </a:rPr>
              <a:t>αιτιακή</a:t>
            </a:r>
            <a:r>
              <a:rPr lang="el-GR" sz="1900" dirty="0">
                <a:solidFill>
                  <a:srgbClr val="000000"/>
                </a:solidFill>
                <a:latin typeface="Calibri" charset="0"/>
              </a:rPr>
              <a:t> σχέση – έχουμε βρει τις πραγματικές </a:t>
            </a:r>
            <a:r>
              <a:rPr lang="el-GR" sz="1900" dirty="0">
                <a:solidFill>
                  <a:srgbClr val="000000"/>
                </a:solidFill>
                <a:latin typeface="Calibri" charset="0"/>
              </a:rPr>
              <a:t>αιτίες. Σημαντική η ενδελεχής μελέτη της βιβλιογραφίας.</a:t>
            </a:r>
            <a:r>
              <a:rPr lang="en-US" sz="1900" dirty="0">
                <a:solidFill>
                  <a:srgbClr val="000000"/>
                </a:solidFill>
                <a:latin typeface="Calibri" charset="0"/>
              </a:rPr>
              <a:t> </a:t>
            </a:r>
            <a:r>
              <a:rPr lang="el-GR" sz="1900" dirty="0">
                <a:solidFill>
                  <a:srgbClr val="000000"/>
                </a:solidFill>
                <a:latin typeface="Calibri" charset="0"/>
              </a:rPr>
              <a:t>Η </a:t>
            </a:r>
            <a:r>
              <a:rPr lang="el-GR" sz="1900" dirty="0" err="1">
                <a:solidFill>
                  <a:srgbClr val="000000"/>
                </a:solidFill>
                <a:latin typeface="Calibri" charset="0"/>
              </a:rPr>
              <a:t>συμμεταβολή</a:t>
            </a:r>
            <a:r>
              <a:rPr lang="el-GR" sz="1900" dirty="0">
                <a:solidFill>
                  <a:srgbClr val="000000"/>
                </a:solidFill>
                <a:latin typeface="Calibri" charset="0"/>
              </a:rPr>
              <a:t> ανεξάρτητης-εξαρτημένης μεταβλητής από μόνη της δεν μπορεί να εξηγήσει τι προκάλεσε το αποτέλεσμα, ωστόσο ενισχύει την εσωτερική εγκυρότητα της έρευνας. </a:t>
            </a:r>
          </a:p>
          <a:p>
            <a:pPr algn="just">
              <a:lnSpc>
                <a:spcPct val="110000"/>
              </a:lnSpc>
              <a:spcBef>
                <a:spcPts val="0"/>
              </a:spcBef>
              <a:buNone/>
              <a:defRPr/>
            </a:pPr>
            <a:endParaRPr lang="el-GR" sz="1900" dirty="0">
              <a:solidFill>
                <a:srgbClr val="000000"/>
              </a:solidFill>
              <a:latin typeface="Calibri" charset="0"/>
            </a:endParaRPr>
          </a:p>
          <a:p>
            <a:pPr algn="just">
              <a:lnSpc>
                <a:spcPct val="110000"/>
              </a:lnSpc>
              <a:spcBef>
                <a:spcPts val="0"/>
              </a:spcBef>
              <a:buNone/>
              <a:defRPr/>
            </a:pPr>
            <a:r>
              <a:rPr lang="el-GR" sz="1900" i="1" dirty="0">
                <a:solidFill>
                  <a:srgbClr val="FF0000"/>
                </a:solidFill>
                <a:latin typeface="Calibri" charset="0"/>
              </a:rPr>
              <a:t>Μοναδική </a:t>
            </a:r>
            <a:r>
              <a:rPr lang="el-GR" sz="1900" i="1" dirty="0">
                <a:solidFill>
                  <a:srgbClr val="FF0000"/>
                </a:solidFill>
                <a:latin typeface="Calibri" charset="0"/>
              </a:rPr>
              <a:t>ομάδα (δηλ. όχι ομάδα </a:t>
            </a:r>
            <a:r>
              <a:rPr lang="el-GR" sz="1900" i="1" dirty="0">
                <a:solidFill>
                  <a:srgbClr val="FF0000"/>
                </a:solidFill>
                <a:latin typeface="Calibri" charset="0"/>
              </a:rPr>
              <a:t>ελέγχου) </a:t>
            </a:r>
            <a:r>
              <a:rPr lang="el-GR" sz="1900" i="1" dirty="0">
                <a:solidFill>
                  <a:srgbClr val="FF0000"/>
                </a:solidFill>
                <a:latin typeface="Calibri" charset="0"/>
              </a:rPr>
              <a:t>ή </a:t>
            </a:r>
            <a:r>
              <a:rPr lang="el-GR" sz="1900" i="1" dirty="0">
                <a:solidFill>
                  <a:srgbClr val="FF0000"/>
                </a:solidFill>
                <a:latin typeface="Calibri" charset="0"/>
              </a:rPr>
              <a:t>απειλές </a:t>
            </a:r>
            <a:r>
              <a:rPr lang="el-GR" sz="1900" i="1" dirty="0">
                <a:solidFill>
                  <a:srgbClr val="FF0000"/>
                </a:solidFill>
                <a:latin typeface="Calibri" charset="0"/>
              </a:rPr>
              <a:t>π.χ. η ομάδα ελέγχου μαθαίνει τα της πειραματικής </a:t>
            </a:r>
            <a:r>
              <a:rPr lang="el-GR" sz="1900" i="1" dirty="0">
                <a:solidFill>
                  <a:srgbClr val="FF0000"/>
                </a:solidFill>
                <a:latin typeface="Calibri" charset="0"/>
              </a:rPr>
              <a:t>ομάδας…</a:t>
            </a:r>
          </a:p>
        </p:txBody>
      </p:sp>
      <p:sp>
        <p:nvSpPr>
          <p:cNvPr id="5" name="Rectangle 4"/>
          <p:cNvSpPr/>
          <p:nvPr/>
        </p:nvSpPr>
        <p:spPr>
          <a:xfrm>
            <a:off x="1152939" y="6348367"/>
            <a:ext cx="6579704" cy="284532"/>
          </a:xfrm>
          <a:prstGeom prst="rect">
            <a:avLst/>
          </a:prstGeom>
        </p:spPr>
        <p:style>
          <a:lnRef idx="2">
            <a:schemeClr val="accent2"/>
          </a:lnRef>
          <a:fillRef idx="1">
            <a:schemeClr val="lt1"/>
          </a:fillRef>
          <a:effectRef idx="0">
            <a:schemeClr val="accent2"/>
          </a:effectRef>
          <a:fontRef idx="minor">
            <a:schemeClr val="dk1"/>
          </a:fontRef>
        </p:style>
        <p:txBody>
          <a:bodyPr wrap="square" lIns="91424" tIns="45712" rIns="91424" bIns="45712">
            <a:spAutoFit/>
          </a:bodyPr>
          <a:lstStyle/>
          <a:p>
            <a:pPr lvl="1" algn="just">
              <a:lnSpc>
                <a:spcPct val="70000"/>
              </a:lnSpc>
              <a:buNone/>
              <a:defRPr/>
            </a:pPr>
            <a:r>
              <a:rPr lang="el-GR" sz="1600" b="1" i="1" dirty="0">
                <a:solidFill>
                  <a:srgbClr val="FF0000"/>
                </a:solidFill>
                <a:latin typeface="Calibri" charset="0"/>
              </a:rPr>
              <a:t>Με κόκκινο παρουσιάζονται παραδείγματα απειλών της εγκυρότητας</a:t>
            </a:r>
            <a:endParaRPr lang="en-US" sz="1600" dirty="0"/>
          </a:p>
        </p:txBody>
      </p:sp>
    </p:spTree>
    <p:extLst>
      <p:ext uri="{BB962C8B-B14F-4D97-AF65-F5344CB8AC3E}">
        <p14:creationId xmlns:p14="http://schemas.microsoft.com/office/powerpoint/2010/main" val="1175644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52939" y="895612"/>
            <a:ext cx="6579705" cy="2575843"/>
          </a:xfrm>
          <a:prstGeom prst="rect">
            <a:avLst/>
          </a:prstGeom>
        </p:spPr>
        <p:style>
          <a:lnRef idx="2">
            <a:schemeClr val="dk1"/>
          </a:lnRef>
          <a:fillRef idx="1">
            <a:schemeClr val="lt1"/>
          </a:fillRef>
          <a:effectRef idx="0">
            <a:schemeClr val="dk1"/>
          </a:effectRef>
          <a:fontRef idx="minor">
            <a:schemeClr val="dk1"/>
          </a:fontRef>
        </p:style>
        <p:txBody>
          <a:bodyPr wrap="square" lIns="91424" tIns="45712" rIns="91424" bIns="45712">
            <a:spAutoFit/>
          </a:bodyPr>
          <a:lstStyle/>
          <a:p>
            <a:pPr algn="just">
              <a:lnSpc>
                <a:spcPct val="110000"/>
              </a:lnSpc>
              <a:defRPr/>
            </a:pPr>
            <a:r>
              <a:rPr lang="el-GR" b="1" dirty="0">
                <a:solidFill>
                  <a:srgbClr val="000000"/>
                </a:solidFill>
                <a:latin typeface="Calibri" charset="0"/>
              </a:rPr>
              <a:t>Δομική εγκυρότητα ή εγκυρότητα μετρήσεων)</a:t>
            </a:r>
            <a:r>
              <a:rPr lang="el-GR" dirty="0">
                <a:solidFill>
                  <a:srgbClr val="000000"/>
                </a:solidFill>
                <a:latin typeface="Calibri" charset="0"/>
              </a:rPr>
              <a:t> (</a:t>
            </a:r>
            <a:r>
              <a:rPr lang="en-US" i="1" dirty="0">
                <a:solidFill>
                  <a:srgbClr val="000000"/>
                </a:solidFill>
                <a:latin typeface="Calibri" charset="0"/>
              </a:rPr>
              <a:t>construct validity</a:t>
            </a:r>
            <a:r>
              <a:rPr lang="en-US" dirty="0">
                <a:solidFill>
                  <a:srgbClr val="000000"/>
                </a:solidFill>
                <a:latin typeface="Calibri" charset="0"/>
              </a:rPr>
              <a:t>)</a:t>
            </a:r>
            <a:r>
              <a:rPr lang="el-GR" dirty="0">
                <a:solidFill>
                  <a:srgbClr val="000000"/>
                </a:solidFill>
                <a:latin typeface="Calibri" charset="0"/>
              </a:rPr>
              <a:t>:</a:t>
            </a:r>
            <a:r>
              <a:rPr lang="en-US" dirty="0">
                <a:solidFill>
                  <a:srgbClr val="000000"/>
                </a:solidFill>
                <a:latin typeface="Calibri" charset="0"/>
              </a:rPr>
              <a:t> </a:t>
            </a:r>
            <a:r>
              <a:rPr lang="el-GR" dirty="0">
                <a:solidFill>
                  <a:srgbClr val="000000"/>
                </a:solidFill>
                <a:latin typeface="Calibri" charset="0"/>
              </a:rPr>
              <a:t>Η δυνατότητα γενίκευσης </a:t>
            </a:r>
            <a:r>
              <a:rPr lang="en-US" dirty="0">
                <a:solidFill>
                  <a:srgbClr val="000000"/>
                </a:solidFill>
                <a:latin typeface="Calibri" charset="0"/>
              </a:rPr>
              <a:t> </a:t>
            </a:r>
            <a:r>
              <a:rPr lang="el-GR" dirty="0">
                <a:solidFill>
                  <a:srgbClr val="000000"/>
                </a:solidFill>
                <a:latin typeface="Calibri" charset="0"/>
              </a:rPr>
              <a:t>των ερευνητικών χειρισμών και αποτελεσμάτων μας σε ευρύτερες δομές των ίδιων εννοιών.  Μετράμε αυτό που θέλουμε να μετρήσουμε; </a:t>
            </a:r>
            <a:endParaRPr lang="el-GR" dirty="0" smtClean="0">
              <a:solidFill>
                <a:srgbClr val="000000"/>
              </a:solidFill>
              <a:latin typeface="Calibri" charset="0"/>
            </a:endParaRPr>
          </a:p>
          <a:p>
            <a:pPr algn="just">
              <a:lnSpc>
                <a:spcPct val="110000"/>
              </a:lnSpc>
              <a:defRPr/>
            </a:pPr>
            <a:endParaRPr lang="el-GR" dirty="0">
              <a:solidFill>
                <a:srgbClr val="000000"/>
              </a:solidFill>
              <a:latin typeface="Calibri" charset="0"/>
            </a:endParaRPr>
          </a:p>
          <a:p>
            <a:pPr algn="just">
              <a:lnSpc>
                <a:spcPct val="110000"/>
              </a:lnSpc>
              <a:defRPr/>
            </a:pPr>
            <a:endParaRPr lang="el-GR" dirty="0" smtClean="0">
              <a:solidFill>
                <a:srgbClr val="000000"/>
              </a:solidFill>
              <a:latin typeface="Calibri" charset="0"/>
            </a:endParaRPr>
          </a:p>
          <a:p>
            <a:pPr algn="just">
              <a:lnSpc>
                <a:spcPct val="110000"/>
              </a:lnSpc>
              <a:defRPr/>
            </a:pPr>
            <a:r>
              <a:rPr lang="el-GR" dirty="0" smtClean="0">
                <a:solidFill>
                  <a:srgbClr val="FF0000"/>
                </a:solidFill>
                <a:latin typeface="Calibri" charset="0"/>
              </a:rPr>
              <a:t>Ανεπαρκής </a:t>
            </a:r>
            <a:r>
              <a:rPr lang="el-GR" dirty="0">
                <a:solidFill>
                  <a:srgbClr val="FF0000"/>
                </a:solidFill>
                <a:latin typeface="Calibri" charset="0"/>
              </a:rPr>
              <a:t>εξήγηση των δομών, προκατάληψη </a:t>
            </a:r>
            <a:r>
              <a:rPr lang="el-GR" dirty="0" err="1">
                <a:solidFill>
                  <a:srgbClr val="FF0000"/>
                </a:solidFill>
                <a:latin typeface="Calibri" charset="0"/>
              </a:rPr>
              <a:t>μονολειτουργίας</a:t>
            </a:r>
            <a:r>
              <a:rPr lang="el-GR" dirty="0">
                <a:solidFill>
                  <a:srgbClr val="FF0000"/>
                </a:solidFill>
                <a:latin typeface="Calibri" charset="0"/>
              </a:rPr>
              <a:t>, </a:t>
            </a:r>
            <a:r>
              <a:rPr lang="el-GR" dirty="0" err="1">
                <a:solidFill>
                  <a:srgbClr val="FF0000"/>
                </a:solidFill>
                <a:latin typeface="Calibri" charset="0"/>
              </a:rPr>
              <a:t>μονομεθόδων</a:t>
            </a:r>
            <a:r>
              <a:rPr lang="el-GR" dirty="0">
                <a:solidFill>
                  <a:srgbClr val="FF0000"/>
                </a:solidFill>
                <a:latin typeface="Calibri" charset="0"/>
              </a:rPr>
              <a:t>. </a:t>
            </a:r>
          </a:p>
        </p:txBody>
      </p:sp>
      <p:sp>
        <p:nvSpPr>
          <p:cNvPr id="5" name="Rectangle 4"/>
          <p:cNvSpPr/>
          <p:nvPr/>
        </p:nvSpPr>
        <p:spPr>
          <a:xfrm>
            <a:off x="1152939" y="6348367"/>
            <a:ext cx="6579704" cy="284532"/>
          </a:xfrm>
          <a:prstGeom prst="rect">
            <a:avLst/>
          </a:prstGeom>
        </p:spPr>
        <p:style>
          <a:lnRef idx="2">
            <a:schemeClr val="accent2"/>
          </a:lnRef>
          <a:fillRef idx="1">
            <a:schemeClr val="lt1"/>
          </a:fillRef>
          <a:effectRef idx="0">
            <a:schemeClr val="accent2"/>
          </a:effectRef>
          <a:fontRef idx="minor">
            <a:schemeClr val="dk1"/>
          </a:fontRef>
        </p:style>
        <p:txBody>
          <a:bodyPr wrap="square" lIns="91424" tIns="45712" rIns="91424" bIns="45712">
            <a:spAutoFit/>
          </a:bodyPr>
          <a:lstStyle/>
          <a:p>
            <a:pPr lvl="1" algn="just">
              <a:lnSpc>
                <a:spcPct val="70000"/>
              </a:lnSpc>
              <a:buNone/>
              <a:defRPr/>
            </a:pPr>
            <a:r>
              <a:rPr lang="el-GR" sz="1600" b="1" i="1" dirty="0">
                <a:solidFill>
                  <a:srgbClr val="FF0000"/>
                </a:solidFill>
                <a:latin typeface="Calibri" charset="0"/>
              </a:rPr>
              <a:t>Με κόκκινο παρουσιάζονται παραδείγματα απειλών της εγκυρότητας</a:t>
            </a:r>
            <a:endParaRPr lang="en-US" sz="1600" dirty="0"/>
          </a:p>
        </p:txBody>
      </p:sp>
      <p:sp>
        <p:nvSpPr>
          <p:cNvPr id="6" name="Rectangle 5"/>
          <p:cNvSpPr/>
          <p:nvPr/>
        </p:nvSpPr>
        <p:spPr>
          <a:xfrm>
            <a:off x="1556716" y="3863198"/>
            <a:ext cx="5772150" cy="1643758"/>
          </a:xfrm>
          <a:prstGeom prst="rect">
            <a:avLst/>
          </a:prstGeom>
        </p:spPr>
        <p:txBody>
          <a:bodyPr wrap="square" lIns="91424" tIns="45712" rIns="91424" bIns="45712">
            <a:spAutoFit/>
          </a:bodyPr>
          <a:lstStyle/>
          <a:p>
            <a:pPr algn="just">
              <a:lnSpc>
                <a:spcPct val="110000"/>
              </a:lnSpc>
              <a:defRPr/>
            </a:pPr>
            <a:r>
              <a:rPr lang="el-GR" dirty="0">
                <a:solidFill>
                  <a:srgbClr val="002060"/>
                </a:solidFill>
                <a:latin typeface="Calibri" charset="0"/>
              </a:rPr>
              <a:t>Η εσωτερική εγκυρότητα μας δείχνει ότι έχουμε αποδείξεις να υποστηρίξουμε ότι ένα πρόγραμμα ή μια έρευνα είχε κάποια επίδραση σε ένα παρατηρούμενο φαινόμενο. </a:t>
            </a:r>
            <a:r>
              <a:rPr lang="el-GR" dirty="0">
                <a:solidFill>
                  <a:srgbClr val="002060"/>
                </a:solidFill>
              </a:rPr>
              <a:t>Η δομική εγκυρότητα δείχνει αν το πρόγραμμα μέτρησε το χαρακτηριστικό που επεδίωκε. </a:t>
            </a:r>
          </a:p>
        </p:txBody>
      </p:sp>
    </p:spTree>
    <p:extLst>
      <p:ext uri="{BB962C8B-B14F-4D97-AF65-F5344CB8AC3E}">
        <p14:creationId xmlns:p14="http://schemas.microsoft.com/office/powerpoint/2010/main" val="11989981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56592" y="702753"/>
            <a:ext cx="8027339" cy="6060105"/>
          </a:xfrm>
          <a:prstGeom prst="rect">
            <a:avLst/>
          </a:prstGeom>
        </p:spPr>
        <p:txBody>
          <a:bodyPr wrap="square" lIns="91424" tIns="45712" rIns="91424" bIns="45712">
            <a:spAutoFit/>
          </a:bodyPr>
          <a:lstStyle/>
          <a:p>
            <a:pPr algn="ctr">
              <a:lnSpc>
                <a:spcPct val="110000"/>
              </a:lnSpc>
              <a:defRPr/>
            </a:pPr>
            <a:r>
              <a:rPr lang="el-GR" sz="2000" b="1" dirty="0">
                <a:latin typeface="Calibri" charset="0"/>
              </a:rPr>
              <a:t>ΠΑΡΑΔΕΙΓΜΑ</a:t>
            </a:r>
          </a:p>
          <a:p>
            <a:pPr algn="ctr">
              <a:lnSpc>
                <a:spcPct val="110000"/>
              </a:lnSpc>
              <a:defRPr/>
            </a:pPr>
            <a:endParaRPr lang="el-GR" sz="2000" b="1" dirty="0">
              <a:latin typeface="Calibri" charset="0"/>
            </a:endParaRPr>
          </a:p>
          <a:p>
            <a:pPr algn="just">
              <a:lnSpc>
                <a:spcPct val="110000"/>
              </a:lnSpc>
              <a:defRPr/>
            </a:pPr>
            <a:r>
              <a:rPr lang="el-GR" dirty="0">
                <a:solidFill>
                  <a:schemeClr val="accent1">
                    <a:lumMod val="50000"/>
                  </a:schemeClr>
                </a:solidFill>
              </a:rPr>
              <a:t>Η εσωτερική εγκυρότητα δεν μας λέει αν τα αποτελέσματα ήταν αυτά που περιμέναμε ή αν μπορούμε να κάνουμε γενικεύσεις</a:t>
            </a:r>
            <a:r>
              <a:rPr lang="el-GR" dirty="0"/>
              <a:t>. </a:t>
            </a:r>
            <a:endParaRPr lang="el-GR" dirty="0" smtClean="0"/>
          </a:p>
          <a:p>
            <a:pPr algn="just">
              <a:lnSpc>
                <a:spcPct val="110000"/>
              </a:lnSpc>
              <a:defRPr/>
            </a:pPr>
            <a:r>
              <a:rPr lang="el-GR" dirty="0" smtClean="0"/>
              <a:t>Π.χ</a:t>
            </a:r>
            <a:r>
              <a:rPr lang="el-GR" dirty="0"/>
              <a:t>. ερευνητές επιδιώκουν να μελετήσουν την επίδραση που θα έχει η χρήση </a:t>
            </a:r>
            <a:r>
              <a:rPr lang="el-GR" dirty="0" smtClean="0"/>
              <a:t>ενός λογισμικού στη διδασκαλία των </a:t>
            </a:r>
            <a:r>
              <a:rPr lang="el-GR" dirty="0"/>
              <a:t>Φυσικών Επιστημών. Τα αποτελέσματα έδειξαν ότι η χρήση </a:t>
            </a:r>
            <a:r>
              <a:rPr lang="el-GR" dirty="0" smtClean="0"/>
              <a:t>του βοήθησε τους μαθητές να </a:t>
            </a:r>
            <a:r>
              <a:rPr lang="el-GR" dirty="0"/>
              <a:t>μάθουν γρηγορότερα και να βελτιώσουν σημαντικά </a:t>
            </a:r>
            <a:r>
              <a:rPr lang="el-GR" dirty="0" smtClean="0"/>
              <a:t>την επίδοσή τους</a:t>
            </a:r>
            <a:r>
              <a:rPr lang="el-GR" dirty="0"/>
              <a:t>.  Ωστόσο, περαιτέρω έρευνα έδειξε ότι τα αποτελέσματα δεν οφείλονταν στη χρήση </a:t>
            </a:r>
            <a:r>
              <a:rPr lang="el-GR" dirty="0" smtClean="0"/>
              <a:t>του λογισμικού, αλλά </a:t>
            </a:r>
            <a:r>
              <a:rPr lang="el-GR" dirty="0"/>
              <a:t>στο </a:t>
            </a:r>
            <a:r>
              <a:rPr lang="el-GR" b="1" dirty="0"/>
              <a:t>φαινόμενο</a:t>
            </a:r>
            <a:r>
              <a:rPr lang="el-GR" dirty="0"/>
              <a:t> </a:t>
            </a:r>
            <a:r>
              <a:rPr lang="en-US" b="1" dirty="0"/>
              <a:t>Hawthorne</a:t>
            </a:r>
            <a:r>
              <a:rPr lang="en-US" dirty="0"/>
              <a:t>: </a:t>
            </a:r>
            <a:r>
              <a:rPr lang="el-GR" dirty="0"/>
              <a:t>τα παιδιά που συμμετείχαν </a:t>
            </a:r>
            <a:r>
              <a:rPr lang="el-GR" dirty="0" smtClean="0"/>
              <a:t>στη διδασκαλία με το λογισμικό ένιωθαν </a:t>
            </a:r>
            <a:r>
              <a:rPr lang="el-GR" dirty="0"/>
              <a:t>ότι είχαν </a:t>
            </a:r>
            <a:r>
              <a:rPr lang="el-GR" dirty="0" smtClean="0"/>
              <a:t>ειδικά επιλεγεί </a:t>
            </a:r>
            <a:r>
              <a:rPr lang="el-GR" dirty="0"/>
              <a:t>και για αυτό προσπάθησαν λίγο περισσότερο αντί να χαζεύουν </a:t>
            </a:r>
            <a:r>
              <a:rPr lang="el-GR" dirty="0" smtClean="0"/>
              <a:t>κατά τη διάρκεια </a:t>
            </a:r>
            <a:r>
              <a:rPr lang="el-GR" dirty="0"/>
              <a:t>του μαθήματος. </a:t>
            </a:r>
            <a:endParaRPr lang="el-GR" dirty="0" smtClean="0"/>
          </a:p>
          <a:p>
            <a:pPr algn="just">
              <a:lnSpc>
                <a:spcPct val="110000"/>
              </a:lnSpc>
              <a:defRPr/>
            </a:pPr>
            <a:endParaRPr lang="el-GR" dirty="0"/>
          </a:p>
          <a:p>
            <a:r>
              <a:rPr lang="el-GR" dirty="0"/>
              <a:t>Αυτό το πείραμα εξακολουθούσε να έχει </a:t>
            </a:r>
            <a:r>
              <a:rPr lang="el-GR" u="sng" dirty="0"/>
              <a:t>υψηλή εσωτερική εγκυρότητα</a:t>
            </a:r>
            <a:r>
              <a:rPr lang="el-GR" dirty="0"/>
              <a:t>, επειδή ο ερευνητικός χειρισμός </a:t>
            </a:r>
            <a:r>
              <a:rPr lang="el-GR" dirty="0" smtClean="0"/>
              <a:t>οδήγησε σε κάποιο αποτέλεσμα. </a:t>
            </a:r>
            <a:r>
              <a:rPr lang="el-GR" dirty="0"/>
              <a:t>Ωστόσο, είχε </a:t>
            </a:r>
            <a:r>
              <a:rPr lang="el-GR" u="sng" dirty="0"/>
              <a:t>χαμηλή δομική εγκυρότητα</a:t>
            </a:r>
            <a:r>
              <a:rPr lang="el-GR" dirty="0"/>
              <a:t> επειδή δεν ήταν σωστά οριοθετημένο </a:t>
            </a:r>
            <a:r>
              <a:rPr lang="el-GR" b="1" dirty="0"/>
              <a:t>το αίτιο </a:t>
            </a:r>
            <a:r>
              <a:rPr lang="el-GR" dirty="0"/>
              <a:t>του αποτελέσματος. </a:t>
            </a:r>
            <a:endParaRPr lang="el-GR" dirty="0" smtClean="0"/>
          </a:p>
          <a:p>
            <a:r>
              <a:rPr lang="el-GR" dirty="0" smtClean="0"/>
              <a:t>Η έρευνα στην πραγματικότητα μέτρησε την επίδραση που έχει η αυξημένη προσοχή των μαθητών, </a:t>
            </a:r>
            <a:r>
              <a:rPr lang="el-GR" dirty="0"/>
              <a:t>παρά αυτό που ήταν στην αρχή ο στόχος: η χρήση </a:t>
            </a:r>
            <a:r>
              <a:rPr lang="el-GR" dirty="0" smtClean="0"/>
              <a:t>του λογισμικού.</a:t>
            </a:r>
            <a:endParaRPr lang="en-US" dirty="0">
              <a:solidFill>
                <a:srgbClr val="000000"/>
              </a:solidFill>
              <a:latin typeface="Calibri" charset="0"/>
            </a:endParaRPr>
          </a:p>
        </p:txBody>
      </p:sp>
    </p:spTree>
    <p:extLst>
      <p:ext uri="{BB962C8B-B14F-4D97-AF65-F5344CB8AC3E}">
        <p14:creationId xmlns:p14="http://schemas.microsoft.com/office/powerpoint/2010/main" val="328438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eaLnBrk="1" hangingPunct="1">
              <a:defRPr/>
            </a:pPr>
            <a:r>
              <a:rPr lang="el-GR" sz="2000" b="1" dirty="0">
                <a:solidFill>
                  <a:srgbClr val="FFFFFF"/>
                </a:solidFill>
                <a:latin typeface="Calibri" charset="0"/>
                <a:ea typeface="ＭＳ Ｐゴシック" charset="0"/>
              </a:rPr>
              <a:t>Το Ερευνητικό Μοντέλο των εννέα σταδίων</a:t>
            </a:r>
            <a:r>
              <a:rPr lang="el-GR" sz="1700" b="1" dirty="0">
                <a:solidFill>
                  <a:srgbClr val="FFFFFF"/>
                </a:solidFill>
                <a:latin typeface="Calibri" charset="0"/>
                <a:ea typeface="ＭＳ Ｐゴシック" charset="0"/>
              </a:rPr>
              <a:t/>
            </a:r>
            <a:br>
              <a:rPr lang="el-GR" sz="1700" b="1" dirty="0">
                <a:solidFill>
                  <a:srgbClr val="FFFFFF"/>
                </a:solidFill>
                <a:latin typeface="Calibri" charset="0"/>
                <a:ea typeface="ＭＳ Ｐゴシック" charset="0"/>
              </a:rPr>
            </a:br>
            <a:endParaRPr lang="el-GR" sz="1700" b="1" dirty="0">
              <a:solidFill>
                <a:srgbClr val="FFFFFF"/>
              </a:solidFill>
              <a:latin typeface="Calibri" charset="0"/>
              <a:ea typeface="ＭＳ Ｐゴシック" charset="0"/>
            </a:endParaRPr>
          </a:p>
        </p:txBody>
      </p:sp>
      <p:sp>
        <p:nvSpPr>
          <p:cNvPr id="73730" name="Rectangle 3"/>
          <p:cNvSpPr>
            <a:spLocks noGrp="1" noChangeArrowheads="1"/>
          </p:cNvSpPr>
          <p:nvPr>
            <p:ph idx="1"/>
          </p:nvPr>
        </p:nvSpPr>
        <p:spPr>
          <a:xfrm>
            <a:off x="628650" y="1982391"/>
            <a:ext cx="7886700" cy="4281152"/>
          </a:xfrm>
        </p:spPr>
        <p:txBody>
          <a:bodyPr>
            <a:noAutofit/>
          </a:bodyPr>
          <a:lstStyle/>
          <a:p>
            <a:pPr marL="277717" indent="-277717">
              <a:buFont typeface="Wingdings" charset="0"/>
              <a:buAutoNum type="arabicPeriod"/>
            </a:pPr>
            <a:r>
              <a:rPr lang="el-GR" sz="1900" dirty="0">
                <a:latin typeface="Calibri" charset="0"/>
              </a:rPr>
              <a:t>Καθορισμός και εννοιολογική αποσαφήνιση των στόχων της έρευνας.</a:t>
            </a:r>
          </a:p>
          <a:p>
            <a:pPr marL="277717" indent="-277717">
              <a:buFont typeface="Wingdings" charset="0"/>
              <a:buAutoNum type="arabicPeriod"/>
            </a:pPr>
            <a:r>
              <a:rPr lang="el-GR" sz="1900" dirty="0">
                <a:latin typeface="Calibri" charset="0"/>
              </a:rPr>
              <a:t>Επιλογή και προσδιορισμός της κατάλληλης ερευνητικής μεθοδολογίας και του ερευνητικού εργαλείου.</a:t>
            </a:r>
          </a:p>
          <a:p>
            <a:pPr marL="277717" indent="-277717">
              <a:buFont typeface="Wingdings" charset="0"/>
              <a:buAutoNum type="arabicPeriod"/>
            </a:pPr>
            <a:r>
              <a:rPr lang="el-GR" sz="1900" dirty="0">
                <a:latin typeface="Calibri" charset="0"/>
              </a:rPr>
              <a:t>Διαμόρφωση υπαρχόντων εργαλείων ή δημιουργία νέων (π.χ. ερωτηματολόγιο).</a:t>
            </a:r>
          </a:p>
          <a:p>
            <a:pPr marL="277717" indent="-277717">
              <a:buFont typeface="Wingdings" charset="0"/>
              <a:buAutoNum type="arabicPeriod"/>
            </a:pPr>
            <a:r>
              <a:rPr lang="el-GR" sz="1900" dirty="0">
                <a:latin typeface="Calibri" charset="0"/>
              </a:rPr>
              <a:t>Προ-έρευνα και ανάλογες ρυθμιστικές παρεμβάσεις στο ερευνητικό εργαλείο.</a:t>
            </a:r>
          </a:p>
          <a:p>
            <a:pPr marL="277717" indent="-277717">
              <a:buFont typeface="Wingdings" charset="0"/>
              <a:buAutoNum type="arabicPeriod"/>
            </a:pPr>
            <a:r>
              <a:rPr lang="el-GR" sz="1900" dirty="0">
                <a:latin typeface="Calibri" charset="0"/>
              </a:rPr>
              <a:t>Συλλογή των δεδομένων</a:t>
            </a:r>
          </a:p>
          <a:p>
            <a:pPr marL="277717" indent="-277717">
              <a:buFont typeface="Wingdings" charset="0"/>
              <a:buAutoNum type="arabicPeriod"/>
            </a:pPr>
            <a:r>
              <a:rPr lang="el-GR" sz="1900" dirty="0">
                <a:latin typeface="Calibri" charset="0"/>
              </a:rPr>
              <a:t>Μελέτη των δεδομένων </a:t>
            </a:r>
          </a:p>
          <a:p>
            <a:pPr marL="277717" indent="-277717">
              <a:buFont typeface="Wingdings" charset="0"/>
              <a:buAutoNum type="arabicPeriod"/>
            </a:pPr>
            <a:r>
              <a:rPr lang="el-GR" sz="1900" dirty="0">
                <a:latin typeface="Calibri" charset="0"/>
              </a:rPr>
              <a:t>Έλεγχος πιθανών λαθών.</a:t>
            </a:r>
          </a:p>
          <a:p>
            <a:pPr marL="277717" indent="-277717">
              <a:buFont typeface="Wingdings" charset="0"/>
              <a:buAutoNum type="arabicPeriod"/>
            </a:pPr>
            <a:r>
              <a:rPr lang="el-GR" sz="1900" dirty="0">
                <a:latin typeface="Calibri" charset="0"/>
              </a:rPr>
              <a:t>Ανάλυση των δεδομένων.</a:t>
            </a:r>
          </a:p>
          <a:p>
            <a:pPr marL="277717" indent="-277717">
              <a:buFont typeface="Wingdings" charset="0"/>
              <a:buAutoNum type="arabicPeriod"/>
            </a:pPr>
            <a:r>
              <a:rPr lang="el-GR" sz="1900" dirty="0">
                <a:latin typeface="Calibri" charset="0"/>
              </a:rPr>
              <a:t>Συγγραφή της εργασίας.</a:t>
            </a:r>
          </a:p>
        </p:txBody>
      </p:sp>
    </p:spTree>
    <p:extLst>
      <p:ext uri="{BB962C8B-B14F-4D97-AF65-F5344CB8AC3E}">
        <p14:creationId xmlns:p14="http://schemas.microsoft.com/office/powerpoint/2010/main" val="8310976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46043" y="750180"/>
            <a:ext cx="7851914" cy="3744086"/>
          </a:xfrm>
          <a:prstGeom prst="rect">
            <a:avLst/>
          </a:prstGeom>
        </p:spPr>
        <p:style>
          <a:lnRef idx="2">
            <a:schemeClr val="dk1"/>
          </a:lnRef>
          <a:fillRef idx="1">
            <a:schemeClr val="lt1"/>
          </a:fillRef>
          <a:effectRef idx="0">
            <a:schemeClr val="dk1"/>
          </a:effectRef>
          <a:fontRef idx="minor">
            <a:schemeClr val="dk1"/>
          </a:fontRef>
        </p:style>
        <p:txBody>
          <a:bodyPr wrap="square" lIns="91424" tIns="45712" rIns="91424" bIns="45712">
            <a:spAutoFit/>
          </a:bodyPr>
          <a:lstStyle/>
          <a:p>
            <a:pPr algn="just">
              <a:lnSpc>
                <a:spcPct val="110000"/>
              </a:lnSpc>
              <a:buNone/>
              <a:defRPr/>
            </a:pPr>
            <a:r>
              <a:rPr lang="el-GR" b="1" dirty="0">
                <a:solidFill>
                  <a:srgbClr val="000000"/>
                </a:solidFill>
                <a:latin typeface="Calibri" charset="0"/>
              </a:rPr>
              <a:t>Εξωτερική εγκυρότητα </a:t>
            </a:r>
            <a:r>
              <a:rPr lang="en-US" dirty="0">
                <a:solidFill>
                  <a:srgbClr val="000000"/>
                </a:solidFill>
                <a:latin typeface="Calibri" charset="0"/>
              </a:rPr>
              <a:t>(</a:t>
            </a:r>
            <a:r>
              <a:rPr lang="en-US" i="1" dirty="0">
                <a:solidFill>
                  <a:srgbClr val="000000"/>
                </a:solidFill>
                <a:latin typeface="Calibri" charset="0"/>
              </a:rPr>
              <a:t>external validity</a:t>
            </a:r>
            <a:r>
              <a:rPr lang="en-US" dirty="0">
                <a:solidFill>
                  <a:srgbClr val="000000"/>
                </a:solidFill>
                <a:latin typeface="Calibri" charset="0"/>
              </a:rPr>
              <a:t>)</a:t>
            </a:r>
            <a:r>
              <a:rPr lang="el-GR" b="1" dirty="0">
                <a:solidFill>
                  <a:srgbClr val="000000"/>
                </a:solidFill>
                <a:latin typeface="Calibri" charset="0"/>
              </a:rPr>
              <a:t>: </a:t>
            </a:r>
            <a:r>
              <a:rPr lang="el-GR" dirty="0">
                <a:solidFill>
                  <a:srgbClr val="000000"/>
                </a:solidFill>
                <a:latin typeface="Calibri" charset="0"/>
              </a:rPr>
              <a:t>Η δυνατότητα γενίκευσης των αποτελεσμάτων και η υπαγωγή τους σε διαφορετικά περιβάλλοντα εκτός του πειραματικού</a:t>
            </a:r>
            <a:r>
              <a:rPr lang="en-US" dirty="0">
                <a:solidFill>
                  <a:srgbClr val="000000"/>
                </a:solidFill>
                <a:latin typeface="Calibri" charset="0"/>
              </a:rPr>
              <a:t> </a:t>
            </a:r>
            <a:endParaRPr lang="el-GR" dirty="0" smtClean="0">
              <a:solidFill>
                <a:srgbClr val="000000"/>
              </a:solidFill>
              <a:latin typeface="Calibri" charset="0"/>
            </a:endParaRPr>
          </a:p>
          <a:p>
            <a:pPr algn="just">
              <a:lnSpc>
                <a:spcPct val="110000"/>
              </a:lnSpc>
              <a:buNone/>
              <a:defRPr/>
            </a:pPr>
            <a:r>
              <a:rPr lang="el-GR" dirty="0" smtClean="0">
                <a:solidFill>
                  <a:srgbClr val="FF0000"/>
                </a:solidFill>
                <a:latin typeface="Calibri" charset="0"/>
              </a:rPr>
              <a:t>Έρευνα </a:t>
            </a:r>
            <a:r>
              <a:rPr lang="el-GR" dirty="0">
                <a:solidFill>
                  <a:srgbClr val="FF0000"/>
                </a:solidFill>
                <a:latin typeface="Calibri" charset="0"/>
              </a:rPr>
              <a:t>με μη αντιπροσωπευτικό δείγμα</a:t>
            </a:r>
            <a:endParaRPr lang="el-GR" dirty="0">
              <a:solidFill>
                <a:srgbClr val="000000"/>
              </a:solidFill>
              <a:latin typeface="Calibri" charset="0"/>
            </a:endParaRPr>
          </a:p>
          <a:p>
            <a:pPr algn="just">
              <a:lnSpc>
                <a:spcPct val="110000"/>
              </a:lnSpc>
              <a:buNone/>
              <a:defRPr/>
            </a:pPr>
            <a:endParaRPr lang="el-GR" b="1" dirty="0" smtClean="0">
              <a:solidFill>
                <a:srgbClr val="000000"/>
              </a:solidFill>
              <a:latin typeface="Calibri" charset="0"/>
            </a:endParaRPr>
          </a:p>
          <a:p>
            <a:pPr algn="just">
              <a:lnSpc>
                <a:spcPct val="110000"/>
              </a:lnSpc>
              <a:buNone/>
              <a:defRPr/>
            </a:pPr>
            <a:endParaRPr lang="el-GR" b="1" dirty="0">
              <a:solidFill>
                <a:srgbClr val="000000"/>
              </a:solidFill>
              <a:latin typeface="Calibri" charset="0"/>
            </a:endParaRPr>
          </a:p>
          <a:p>
            <a:pPr algn="just">
              <a:lnSpc>
                <a:spcPct val="110000"/>
              </a:lnSpc>
              <a:buNone/>
              <a:defRPr/>
            </a:pPr>
            <a:r>
              <a:rPr lang="el-GR" b="1" dirty="0" smtClean="0">
                <a:solidFill>
                  <a:srgbClr val="000000"/>
                </a:solidFill>
                <a:latin typeface="Calibri" charset="0"/>
              </a:rPr>
              <a:t>Εγκυρότητα </a:t>
            </a:r>
            <a:r>
              <a:rPr lang="el-GR" b="1" dirty="0">
                <a:solidFill>
                  <a:srgbClr val="000000"/>
                </a:solidFill>
                <a:latin typeface="Calibri" charset="0"/>
              </a:rPr>
              <a:t>συμπερασμάτων: </a:t>
            </a:r>
            <a:r>
              <a:rPr lang="el-GR" dirty="0">
                <a:solidFill>
                  <a:srgbClr val="000000"/>
                </a:solidFill>
                <a:latin typeface="Calibri" charset="0"/>
              </a:rPr>
              <a:t>Η δυνατότητα αναγνώρισης αλληλεπίδρασης μεταξύ του παρατηρούμενου και του διαπραγματευόμενου φαινομένου</a:t>
            </a:r>
            <a:r>
              <a:rPr lang="en-US" dirty="0">
                <a:solidFill>
                  <a:srgbClr val="000000"/>
                </a:solidFill>
                <a:latin typeface="Calibri" charset="0"/>
              </a:rPr>
              <a:t> – </a:t>
            </a:r>
            <a:r>
              <a:rPr lang="el-GR" dirty="0">
                <a:solidFill>
                  <a:srgbClr val="000000"/>
                </a:solidFill>
                <a:latin typeface="Calibri" charset="0"/>
              </a:rPr>
              <a:t>η επιβεβαίωση στατιστικής σχέσης μεταξύ του αντικειμένου πειραματισμού και του αποτελέσματος (</a:t>
            </a:r>
            <a:r>
              <a:rPr lang="en-US" i="1" dirty="0">
                <a:solidFill>
                  <a:srgbClr val="000000"/>
                </a:solidFill>
                <a:latin typeface="Calibri" charset="0"/>
              </a:rPr>
              <a:t>conclusion validity</a:t>
            </a:r>
            <a:r>
              <a:rPr lang="en-US" dirty="0">
                <a:solidFill>
                  <a:srgbClr val="000000"/>
                </a:solidFill>
                <a:latin typeface="Calibri" charset="0"/>
              </a:rPr>
              <a:t>)</a:t>
            </a:r>
            <a:r>
              <a:rPr lang="el-GR" dirty="0">
                <a:solidFill>
                  <a:srgbClr val="000000"/>
                </a:solidFill>
                <a:latin typeface="Calibri" charset="0"/>
              </a:rPr>
              <a:t> </a:t>
            </a:r>
            <a:r>
              <a:rPr lang="el-GR" dirty="0">
                <a:solidFill>
                  <a:srgbClr val="FF0000"/>
                </a:solidFill>
                <a:latin typeface="Calibri" charset="0"/>
              </a:rPr>
              <a:t>Δεν έγινε με τον ίδιο τρόπο  η διανομή ερωτηματολογίου – τυχαίες καταστάσεις – παραβίαση των υποθέσεων στους στατιστικούς </a:t>
            </a:r>
            <a:r>
              <a:rPr lang="el-GR" dirty="0" smtClean="0">
                <a:solidFill>
                  <a:srgbClr val="FF0000"/>
                </a:solidFill>
                <a:latin typeface="Calibri" charset="0"/>
              </a:rPr>
              <a:t>ελέγχους</a:t>
            </a:r>
            <a:endParaRPr lang="el-GR" dirty="0">
              <a:solidFill>
                <a:srgbClr val="000000"/>
              </a:solidFill>
              <a:latin typeface="Calibri" charset="0"/>
            </a:endParaRPr>
          </a:p>
        </p:txBody>
      </p:sp>
      <p:sp>
        <p:nvSpPr>
          <p:cNvPr id="5" name="Rectangle 4"/>
          <p:cNvSpPr/>
          <p:nvPr/>
        </p:nvSpPr>
        <p:spPr>
          <a:xfrm>
            <a:off x="1282148" y="5890576"/>
            <a:ext cx="6579704" cy="284532"/>
          </a:xfrm>
          <a:prstGeom prst="rect">
            <a:avLst/>
          </a:prstGeom>
        </p:spPr>
        <p:style>
          <a:lnRef idx="2">
            <a:schemeClr val="accent2"/>
          </a:lnRef>
          <a:fillRef idx="1">
            <a:schemeClr val="lt1"/>
          </a:fillRef>
          <a:effectRef idx="0">
            <a:schemeClr val="accent2"/>
          </a:effectRef>
          <a:fontRef idx="minor">
            <a:schemeClr val="dk1"/>
          </a:fontRef>
        </p:style>
        <p:txBody>
          <a:bodyPr wrap="square" lIns="91424" tIns="45712" rIns="91424" bIns="45712">
            <a:spAutoFit/>
          </a:bodyPr>
          <a:lstStyle/>
          <a:p>
            <a:pPr lvl="1" algn="just">
              <a:lnSpc>
                <a:spcPct val="70000"/>
              </a:lnSpc>
              <a:buNone/>
              <a:defRPr/>
            </a:pPr>
            <a:r>
              <a:rPr lang="el-GR" sz="1600" b="1" i="1" dirty="0">
                <a:solidFill>
                  <a:srgbClr val="FF0000"/>
                </a:solidFill>
                <a:latin typeface="Calibri" charset="0"/>
              </a:rPr>
              <a:t>Με κόκκινο παρουσιάζονται παραδείγματα απειλών της εγκυρότητας</a:t>
            </a:r>
            <a:endParaRPr lang="en-US" sz="1600" dirty="0"/>
          </a:p>
        </p:txBody>
      </p:sp>
    </p:spTree>
    <p:extLst>
      <p:ext uri="{BB962C8B-B14F-4D97-AF65-F5344CB8AC3E}">
        <p14:creationId xmlns:p14="http://schemas.microsoft.com/office/powerpoint/2010/main" val="1436095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eaLnBrk="1" hangingPunct="1">
              <a:defRPr/>
            </a:pPr>
            <a:r>
              <a:rPr lang="el-GR" sz="3000" dirty="0">
                <a:solidFill>
                  <a:srgbClr val="FFFFFF"/>
                </a:solidFill>
                <a:latin typeface="Calibri" charset="0"/>
                <a:ea typeface="ＭＳ Ｐゴシック" charset="0"/>
              </a:rPr>
              <a:t>Αξιοπιστία </a:t>
            </a:r>
            <a:r>
              <a:rPr lang="en-US" sz="3000" dirty="0">
                <a:solidFill>
                  <a:srgbClr val="FFFFFF"/>
                </a:solidFill>
                <a:latin typeface="Calibri" charset="0"/>
                <a:ea typeface="ＭＳ Ｐゴシック" charset="0"/>
              </a:rPr>
              <a:t>(reliability) </a:t>
            </a:r>
            <a:r>
              <a:rPr lang="el-GR" sz="3000" dirty="0">
                <a:solidFill>
                  <a:srgbClr val="FFFFFF"/>
                </a:solidFill>
                <a:latin typeface="Calibri" charset="0"/>
                <a:ea typeface="ＭＳ Ｐゴシック" charset="0"/>
              </a:rPr>
              <a:t>της έρευνας</a:t>
            </a:r>
            <a:endParaRPr lang="en-US" sz="3000" dirty="0">
              <a:solidFill>
                <a:srgbClr val="FFFFFF"/>
              </a:solidFill>
              <a:latin typeface="Calibri" charset="0"/>
              <a:ea typeface="ＭＳ Ｐゴシック" charset="0"/>
            </a:endParaRPr>
          </a:p>
        </p:txBody>
      </p:sp>
      <p:sp>
        <p:nvSpPr>
          <p:cNvPr id="238595" name="Rectangle 3"/>
          <p:cNvSpPr>
            <a:spLocks noGrp="1" noChangeArrowheads="1"/>
          </p:cNvSpPr>
          <p:nvPr>
            <p:ph idx="1"/>
          </p:nvPr>
        </p:nvSpPr>
        <p:spPr>
          <a:xfrm>
            <a:off x="445770" y="1982390"/>
            <a:ext cx="7840980" cy="3938350"/>
          </a:xfrm>
          <a:ln>
            <a:headEnd/>
            <a:tailEnd/>
          </a:ln>
        </p:spPr>
        <p:style>
          <a:lnRef idx="2">
            <a:schemeClr val="accent6"/>
          </a:lnRef>
          <a:fillRef idx="1">
            <a:schemeClr val="lt1"/>
          </a:fillRef>
          <a:effectRef idx="0">
            <a:schemeClr val="accent6"/>
          </a:effectRef>
          <a:fontRef idx="minor">
            <a:schemeClr val="dk1"/>
          </a:fontRef>
        </p:style>
        <p:txBody>
          <a:bodyPr>
            <a:normAutofit fontScale="92500"/>
          </a:bodyPr>
          <a:lstStyle/>
          <a:p>
            <a:pPr eaLnBrk="1" hangingPunct="1">
              <a:lnSpc>
                <a:spcPct val="90000"/>
              </a:lnSpc>
              <a:buFont typeface="Wingdings" charset="0"/>
              <a:buNone/>
              <a:defRPr/>
            </a:pPr>
            <a:r>
              <a:rPr lang="en-US" dirty="0">
                <a:solidFill>
                  <a:srgbClr val="000000"/>
                </a:solidFill>
                <a:latin typeface="Calibri" charset="0"/>
                <a:cs typeface="Times New Roman" charset="0"/>
              </a:rPr>
              <a:t>   </a:t>
            </a:r>
            <a:r>
              <a:rPr lang="el-GR" dirty="0">
                <a:solidFill>
                  <a:srgbClr val="000000"/>
                </a:solidFill>
                <a:latin typeface="Calibri" charset="0"/>
                <a:cs typeface="Times New Roman" charset="0"/>
              </a:rPr>
              <a:t>Η συνέπεια ενός εργαλείου ή ο βαθμός στον οποίο αυτό </a:t>
            </a:r>
            <a:r>
              <a:rPr lang="en-US" dirty="0">
                <a:solidFill>
                  <a:srgbClr val="000000"/>
                </a:solidFill>
                <a:latin typeface="Calibri" charset="0"/>
                <a:cs typeface="Times New Roman" charset="0"/>
              </a:rPr>
              <a:t>to </a:t>
            </a:r>
            <a:r>
              <a:rPr lang="el-GR" dirty="0">
                <a:solidFill>
                  <a:srgbClr val="000000"/>
                </a:solidFill>
                <a:latin typeface="Calibri" charset="0"/>
                <a:cs typeface="Times New Roman" charset="0"/>
              </a:rPr>
              <a:t>εργαλείο μετρά με τον ίδιο τρόπο κάθε φορά που χρησιμοποιείται υπό τις ίδιες συνθήκες και με τα ίδια υποκείμενα. Εν ολίγοις πρόκειται για την </a:t>
            </a:r>
            <a:r>
              <a:rPr lang="el-GR" dirty="0" err="1">
                <a:solidFill>
                  <a:srgbClr val="000000"/>
                </a:solidFill>
                <a:latin typeface="Calibri" charset="0"/>
                <a:cs typeface="Times New Roman" charset="0"/>
              </a:rPr>
              <a:t>επαναληψιμότητα</a:t>
            </a:r>
            <a:r>
              <a:rPr lang="el-GR" dirty="0">
                <a:solidFill>
                  <a:srgbClr val="000000"/>
                </a:solidFill>
                <a:latin typeface="Calibri" charset="0"/>
                <a:cs typeface="Times New Roman" charset="0"/>
              </a:rPr>
              <a:t> της μέτρησής σας. Ένα εργαλείο  θεωρείται αξιόπιστο εάν ένα άτομο δώσει το ίδιο σκορ αν επαναλάβει το ίδιο τεστ δύο φορές.</a:t>
            </a:r>
          </a:p>
          <a:p>
            <a:pPr eaLnBrk="1" hangingPunct="1">
              <a:lnSpc>
                <a:spcPct val="90000"/>
              </a:lnSpc>
              <a:buFont typeface="Wingdings" charset="0"/>
              <a:buNone/>
              <a:defRPr/>
            </a:pPr>
            <a:r>
              <a:rPr lang="el-GR" dirty="0">
                <a:solidFill>
                  <a:srgbClr val="000000"/>
                </a:solidFill>
                <a:latin typeface="Calibri" charset="0"/>
                <a:cs typeface="Times New Roman" charset="0"/>
              </a:rPr>
              <a:t>Η αξιοπιστία δεν μετριέται, αλλά </a:t>
            </a:r>
            <a:r>
              <a:rPr lang="el-GR" i="1" dirty="0">
                <a:solidFill>
                  <a:srgbClr val="000000"/>
                </a:solidFill>
                <a:latin typeface="Calibri" charset="0"/>
                <a:cs typeface="Times New Roman" charset="0"/>
              </a:rPr>
              <a:t>εκτιμάται</a:t>
            </a:r>
            <a:r>
              <a:rPr lang="el-GR" dirty="0">
                <a:solidFill>
                  <a:srgbClr val="000000"/>
                </a:solidFill>
                <a:latin typeface="Calibri" charset="0"/>
                <a:cs typeface="Times New Roman" charset="0"/>
              </a:rPr>
              <a:t>. Υπολογίζεται με ελέγχους / επανελέγχους και την εσωτερική συνοχή του εργαλείου. </a:t>
            </a:r>
            <a:endParaRPr lang="en-US" dirty="0">
              <a:solidFill>
                <a:srgbClr val="000000"/>
              </a:solidFill>
              <a:latin typeface="Calibri" charset="0"/>
              <a:cs typeface="Times New Roman" charset="0"/>
            </a:endParaRPr>
          </a:p>
        </p:txBody>
      </p:sp>
    </p:spTree>
    <p:extLst>
      <p:ext uri="{BB962C8B-B14F-4D97-AF65-F5344CB8AC3E}">
        <p14:creationId xmlns:p14="http://schemas.microsoft.com/office/powerpoint/2010/main" val="63420046"/>
      </p:ext>
    </p:extLst>
  </p:cSld>
  <p:clrMapOvr>
    <a:masterClrMapping/>
  </p:clrMapOvr>
  <p:transition xmlns:p14="http://schemas.microsoft.com/office/powerpoint/2010/main">
    <p:cu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85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85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5"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28650" y="365127"/>
            <a:ext cx="7886700" cy="732154"/>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ctr" eaLnBrk="1" hangingPunct="1">
              <a:defRPr/>
            </a:pPr>
            <a:r>
              <a:rPr lang="el-GR" sz="3000" dirty="0">
                <a:solidFill>
                  <a:srgbClr val="FFFFFF"/>
                </a:solidFill>
                <a:latin typeface="Calibri" charset="0"/>
                <a:ea typeface="ＭＳ Ｐゴシック" charset="0"/>
              </a:rPr>
              <a:t>Μέθοδοι εκτίμησης της αξιοπιστίας</a:t>
            </a:r>
            <a:endParaRPr lang="en-US" sz="3000" dirty="0">
              <a:solidFill>
                <a:srgbClr val="FFFFFF"/>
              </a:solidFill>
              <a:latin typeface="Calibri" charset="0"/>
              <a:ea typeface="ＭＳ Ｐゴシック" charset="0"/>
            </a:endParaRPr>
          </a:p>
        </p:txBody>
      </p:sp>
      <p:sp>
        <p:nvSpPr>
          <p:cNvPr id="29699" name="Rectangle 3"/>
          <p:cNvSpPr>
            <a:spLocks noGrp="1" noChangeArrowheads="1"/>
          </p:cNvSpPr>
          <p:nvPr>
            <p:ph idx="1"/>
          </p:nvPr>
        </p:nvSpPr>
        <p:spPr>
          <a:xfrm>
            <a:off x="628650" y="1394461"/>
            <a:ext cx="7886700" cy="5189220"/>
          </a:xfrm>
          <a:ln>
            <a:headEnd/>
            <a:tailEnd/>
          </a:ln>
        </p:spPr>
        <p:style>
          <a:lnRef idx="2">
            <a:schemeClr val="accent2"/>
          </a:lnRef>
          <a:fillRef idx="1">
            <a:schemeClr val="lt1"/>
          </a:fillRef>
          <a:effectRef idx="0">
            <a:schemeClr val="accent2"/>
          </a:effectRef>
          <a:fontRef idx="minor">
            <a:schemeClr val="dk1"/>
          </a:fontRef>
        </p:style>
        <p:txBody>
          <a:bodyPr>
            <a:noAutofit/>
          </a:bodyPr>
          <a:lstStyle/>
          <a:p>
            <a:pPr eaLnBrk="1" hangingPunct="1">
              <a:lnSpc>
                <a:spcPct val="80000"/>
              </a:lnSpc>
              <a:defRPr/>
            </a:pPr>
            <a:r>
              <a:rPr lang="el-GR" sz="2000" dirty="0">
                <a:solidFill>
                  <a:srgbClr val="000000"/>
                </a:solidFill>
                <a:latin typeface="Calibri" charset="0"/>
              </a:rPr>
              <a:t>Χωρισμός στα δύο (</a:t>
            </a:r>
            <a:r>
              <a:rPr lang="en-US" sz="2000" i="1" dirty="0">
                <a:solidFill>
                  <a:srgbClr val="000000"/>
                </a:solidFill>
                <a:latin typeface="Calibri" charset="0"/>
              </a:rPr>
              <a:t>split-half</a:t>
            </a:r>
            <a:r>
              <a:rPr lang="en-US" sz="2000" dirty="0">
                <a:solidFill>
                  <a:srgbClr val="000000"/>
                </a:solidFill>
                <a:latin typeface="Calibri" charset="0"/>
              </a:rPr>
              <a:t>) </a:t>
            </a:r>
          </a:p>
          <a:p>
            <a:pPr lvl="1" eaLnBrk="1" hangingPunct="1">
              <a:lnSpc>
                <a:spcPct val="80000"/>
              </a:lnSpc>
              <a:defRPr/>
            </a:pPr>
            <a:r>
              <a:rPr lang="el-GR" sz="2000" dirty="0">
                <a:solidFill>
                  <a:srgbClr val="000000"/>
                </a:solidFill>
                <a:latin typeface="Calibri" charset="0"/>
              </a:rPr>
              <a:t>Αναλύστε το μισό και συγκρίνετέ το με τη συνολική ανάλυση για να δείτε αν συμφωνούν</a:t>
            </a:r>
            <a:r>
              <a:rPr lang="en-US" sz="2000" dirty="0">
                <a:solidFill>
                  <a:srgbClr val="000000"/>
                </a:solidFill>
                <a:latin typeface="Calibri" charset="0"/>
              </a:rPr>
              <a:t>.</a:t>
            </a:r>
            <a:endParaRPr lang="el-GR" sz="2000" dirty="0">
              <a:solidFill>
                <a:srgbClr val="000000"/>
              </a:solidFill>
              <a:latin typeface="Calibri" charset="0"/>
            </a:endParaRPr>
          </a:p>
          <a:p>
            <a:pPr lvl="1" eaLnBrk="1" hangingPunct="1">
              <a:lnSpc>
                <a:spcPct val="80000"/>
              </a:lnSpc>
              <a:defRPr/>
            </a:pPr>
            <a:endParaRPr lang="el-GR" sz="2000" dirty="0">
              <a:solidFill>
                <a:srgbClr val="000000"/>
              </a:solidFill>
              <a:latin typeface="Calibri" charset="0"/>
            </a:endParaRPr>
          </a:p>
          <a:p>
            <a:pPr marL="257129" lvl="1" indent="-257129">
              <a:lnSpc>
                <a:spcPct val="80000"/>
              </a:lnSpc>
              <a:defRPr/>
            </a:pPr>
            <a:r>
              <a:rPr lang="el-GR" sz="2000" dirty="0">
                <a:solidFill>
                  <a:srgbClr val="000000"/>
                </a:solidFill>
                <a:latin typeface="Calibri" charset="0"/>
              </a:rPr>
              <a:t>Ο δείκτης </a:t>
            </a:r>
            <a:r>
              <a:rPr lang="en-US" sz="2000" dirty="0">
                <a:solidFill>
                  <a:srgbClr val="000000"/>
                </a:solidFill>
                <a:latin typeface="Calibri" charset="0"/>
              </a:rPr>
              <a:t>Cronbach’s alpha </a:t>
            </a:r>
            <a:r>
              <a:rPr lang="el-GR" sz="2000" dirty="0">
                <a:solidFill>
                  <a:srgbClr val="000000"/>
                </a:solidFill>
                <a:latin typeface="Calibri" charset="0"/>
              </a:rPr>
              <a:t>είναι ένας συνηθισμένος τρόπος για να μετράμε την αξιοπιστία ερωτηματολογίων με κλίμακες στάσεων</a:t>
            </a:r>
            <a:r>
              <a:rPr lang="el-GR" sz="2000" dirty="0">
                <a:solidFill>
                  <a:srgbClr val="000000"/>
                </a:solidFill>
                <a:latin typeface="Calibri" charset="0"/>
              </a:rPr>
              <a:t>.</a:t>
            </a:r>
          </a:p>
          <a:p>
            <a:pPr marL="257129" lvl="1" indent="-257129">
              <a:lnSpc>
                <a:spcPct val="80000"/>
              </a:lnSpc>
              <a:defRPr/>
            </a:pPr>
            <a:endParaRPr lang="el-GR" sz="2000" dirty="0">
              <a:solidFill>
                <a:srgbClr val="000000"/>
              </a:solidFill>
              <a:latin typeface="Calibri" charset="0"/>
            </a:endParaRPr>
          </a:p>
          <a:p>
            <a:pPr eaLnBrk="1" hangingPunct="1">
              <a:lnSpc>
                <a:spcPct val="70000"/>
              </a:lnSpc>
              <a:defRPr/>
            </a:pPr>
            <a:r>
              <a:rPr lang="el-GR" sz="2000" dirty="0">
                <a:solidFill>
                  <a:srgbClr val="000000"/>
                </a:solidFill>
                <a:latin typeface="Calibri" charset="0"/>
              </a:rPr>
              <a:t>Έλεγχος- επανέλεγχος</a:t>
            </a:r>
            <a:endParaRPr lang="en-US" sz="2000" dirty="0">
              <a:solidFill>
                <a:srgbClr val="000000"/>
              </a:solidFill>
              <a:latin typeface="Calibri" charset="0"/>
            </a:endParaRPr>
          </a:p>
          <a:p>
            <a:pPr lvl="1" eaLnBrk="1" hangingPunct="1">
              <a:lnSpc>
                <a:spcPct val="70000"/>
              </a:lnSpc>
              <a:defRPr/>
            </a:pPr>
            <a:r>
              <a:rPr lang="el-GR" sz="2000" dirty="0">
                <a:solidFill>
                  <a:srgbClr val="000000"/>
                </a:solidFill>
                <a:latin typeface="Calibri" charset="0"/>
              </a:rPr>
              <a:t>Δίνοντας το τεστ στην ίδια ομάδα σε διαφορετικές χρονικές στιγμές και συγκρίνοντας τα δύο </a:t>
            </a:r>
            <a:r>
              <a:rPr lang="el-GR" sz="2000" dirty="0">
                <a:solidFill>
                  <a:srgbClr val="000000"/>
                </a:solidFill>
                <a:latin typeface="Calibri" charset="0"/>
              </a:rPr>
              <a:t>σκορ</a:t>
            </a:r>
          </a:p>
          <a:p>
            <a:pPr lvl="1" eaLnBrk="1" hangingPunct="1">
              <a:lnSpc>
                <a:spcPct val="70000"/>
              </a:lnSpc>
              <a:defRPr/>
            </a:pPr>
            <a:endParaRPr lang="en-US" sz="2000" dirty="0">
              <a:solidFill>
                <a:srgbClr val="000000"/>
              </a:solidFill>
              <a:latin typeface="Calibri" charset="0"/>
            </a:endParaRPr>
          </a:p>
          <a:p>
            <a:pPr eaLnBrk="1" hangingPunct="1">
              <a:lnSpc>
                <a:spcPct val="70000"/>
              </a:lnSpc>
              <a:defRPr/>
            </a:pPr>
            <a:r>
              <a:rPr lang="el-GR" sz="2000" dirty="0">
                <a:solidFill>
                  <a:srgbClr val="000000"/>
                </a:solidFill>
                <a:latin typeface="Calibri" charset="0"/>
              </a:rPr>
              <a:t>Πολλαπλές ή παράλληλες φόρμες</a:t>
            </a:r>
            <a:endParaRPr lang="en-US" sz="2000" dirty="0">
              <a:solidFill>
                <a:srgbClr val="000000"/>
              </a:solidFill>
              <a:latin typeface="Calibri" charset="0"/>
            </a:endParaRPr>
          </a:p>
          <a:p>
            <a:pPr lvl="1" eaLnBrk="1" hangingPunct="1">
              <a:lnSpc>
                <a:spcPct val="70000"/>
              </a:lnSpc>
              <a:defRPr/>
            </a:pPr>
            <a:r>
              <a:rPr lang="el-GR" sz="2000" dirty="0">
                <a:solidFill>
                  <a:srgbClr val="000000"/>
                </a:solidFill>
                <a:latin typeface="Calibri" charset="0"/>
              </a:rPr>
              <a:t>Ανακατεύοντας τις ίδιες ερωτήσεις σε ένα ερωτηματολόγιο και δίνοντάς το στην ίδια ομάδα δύο φορές</a:t>
            </a:r>
            <a:r>
              <a:rPr lang="el-GR" sz="2000" dirty="0">
                <a:solidFill>
                  <a:srgbClr val="000000"/>
                </a:solidFill>
                <a:latin typeface="Calibri" charset="0"/>
              </a:rPr>
              <a:t>.</a:t>
            </a:r>
          </a:p>
          <a:p>
            <a:pPr lvl="1" eaLnBrk="1" hangingPunct="1">
              <a:lnSpc>
                <a:spcPct val="70000"/>
              </a:lnSpc>
              <a:defRPr/>
            </a:pPr>
            <a:endParaRPr lang="en-US" sz="2000" dirty="0">
              <a:solidFill>
                <a:srgbClr val="000000"/>
              </a:solidFill>
              <a:latin typeface="Calibri" charset="0"/>
            </a:endParaRPr>
          </a:p>
          <a:p>
            <a:pPr eaLnBrk="1" hangingPunct="1">
              <a:lnSpc>
                <a:spcPct val="70000"/>
              </a:lnSpc>
              <a:defRPr/>
            </a:pPr>
            <a:r>
              <a:rPr lang="el-GR" sz="2000" dirty="0">
                <a:solidFill>
                  <a:srgbClr val="000000"/>
                </a:solidFill>
                <a:latin typeface="Calibri" charset="0"/>
              </a:rPr>
              <a:t>Σε ποιοτικές έρευνες: αξιοπιστία μεταξύ ερευνητών</a:t>
            </a:r>
          </a:p>
          <a:p>
            <a:pPr marL="299984" lvl="1" indent="0">
              <a:lnSpc>
                <a:spcPct val="70000"/>
              </a:lnSpc>
              <a:buNone/>
              <a:defRPr/>
            </a:pPr>
            <a:r>
              <a:rPr lang="el-GR" sz="2000" dirty="0">
                <a:solidFill>
                  <a:srgbClr val="000000"/>
                </a:solidFill>
                <a:latin typeface="Calibri" charset="0"/>
              </a:rPr>
              <a:t>Υψηλή συμφωνία </a:t>
            </a:r>
            <a:r>
              <a:rPr lang="el-GR" sz="2000" dirty="0">
                <a:solidFill>
                  <a:srgbClr val="000000"/>
                </a:solidFill>
                <a:latin typeface="Calibri" charset="0"/>
              </a:rPr>
              <a:t>μεταξύ των </a:t>
            </a:r>
            <a:r>
              <a:rPr lang="el-GR" sz="2000" dirty="0" err="1">
                <a:solidFill>
                  <a:srgbClr val="000000"/>
                </a:solidFill>
                <a:latin typeface="Calibri" charset="0"/>
              </a:rPr>
              <a:t>συνεντευκτών</a:t>
            </a:r>
            <a:r>
              <a:rPr lang="el-GR" sz="2000" dirty="0">
                <a:solidFill>
                  <a:srgbClr val="000000"/>
                </a:solidFill>
                <a:latin typeface="Calibri" charset="0"/>
              </a:rPr>
              <a:t> η των κωδικογράφων για τα ίδια υποκείμενα/ </a:t>
            </a:r>
            <a:r>
              <a:rPr lang="el-GR" sz="2000" dirty="0">
                <a:solidFill>
                  <a:srgbClr val="000000"/>
                </a:solidFill>
                <a:latin typeface="Calibri" charset="0"/>
              </a:rPr>
              <a:t>απαντήσεις.</a:t>
            </a:r>
            <a:endParaRPr lang="el-GR" sz="2000" dirty="0">
              <a:solidFill>
                <a:srgbClr val="000000"/>
              </a:solidFill>
              <a:latin typeface="Calibri" charset="0"/>
            </a:endParaRPr>
          </a:p>
        </p:txBody>
      </p:sp>
      <p:sp>
        <p:nvSpPr>
          <p:cNvPr id="86017" name="3 - Θέση αριθμού διαφάνειας"/>
          <p:cNvSpPr>
            <a:spLocks noGrp="1"/>
          </p:cNvSpPr>
          <p:nvPr>
            <p:ph type="sldNum" sz="quarter" idx="12"/>
          </p:nvPr>
        </p:nvSpPr>
        <p:spPr bwMode="auto">
          <a:xfrm>
            <a:off x="1485900" y="5624515"/>
            <a:ext cx="16002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800">
                <a:solidFill>
                  <a:schemeClr val="tx1"/>
                </a:solidFill>
                <a:latin typeface="Arial" charset="0"/>
                <a:ea typeface="ＭＳ Ｐゴシック" charset="0"/>
                <a:cs typeface="ＭＳ Ｐゴシック" charset="0"/>
              </a:defRPr>
            </a:lvl1pPr>
            <a:lvl2pPr marL="557114" indent="-214275" eaLnBrk="0" hangingPunct="0">
              <a:defRPr sz="1800">
                <a:solidFill>
                  <a:schemeClr val="tx1"/>
                </a:solidFill>
                <a:latin typeface="Arial" charset="0"/>
                <a:ea typeface="ＭＳ Ｐゴシック" charset="0"/>
              </a:defRPr>
            </a:lvl2pPr>
            <a:lvl3pPr marL="857097" indent="-171419" eaLnBrk="0" hangingPunct="0">
              <a:defRPr sz="1800">
                <a:solidFill>
                  <a:schemeClr val="tx1"/>
                </a:solidFill>
                <a:latin typeface="Arial" charset="0"/>
                <a:ea typeface="ＭＳ Ｐゴシック" charset="0"/>
              </a:defRPr>
            </a:lvl3pPr>
            <a:lvl4pPr marL="1199937" indent="-171419" eaLnBrk="0" hangingPunct="0">
              <a:defRPr sz="1800">
                <a:solidFill>
                  <a:schemeClr val="tx1"/>
                </a:solidFill>
                <a:latin typeface="Arial" charset="0"/>
                <a:ea typeface="ＭＳ Ｐゴシック" charset="0"/>
              </a:defRPr>
            </a:lvl4pPr>
            <a:lvl5pPr marL="1542775" indent="-171419" eaLnBrk="0" hangingPunct="0">
              <a:defRPr sz="1800">
                <a:solidFill>
                  <a:schemeClr val="tx1"/>
                </a:solidFill>
                <a:latin typeface="Arial" charset="0"/>
                <a:ea typeface="ＭＳ Ｐゴシック" charset="0"/>
              </a:defRPr>
            </a:lvl5pPr>
            <a:lvl6pPr marL="1885615" indent="-171419" eaLnBrk="0" fontAlgn="base" hangingPunct="0">
              <a:spcBef>
                <a:spcPct val="0"/>
              </a:spcBef>
              <a:spcAft>
                <a:spcPct val="0"/>
              </a:spcAft>
              <a:defRPr sz="1800">
                <a:solidFill>
                  <a:schemeClr val="tx1"/>
                </a:solidFill>
                <a:latin typeface="Arial" charset="0"/>
                <a:ea typeface="ＭＳ Ｐゴシック" charset="0"/>
              </a:defRPr>
            </a:lvl6pPr>
            <a:lvl7pPr marL="2228453" indent="-171419" eaLnBrk="0" fontAlgn="base" hangingPunct="0">
              <a:spcBef>
                <a:spcPct val="0"/>
              </a:spcBef>
              <a:spcAft>
                <a:spcPct val="0"/>
              </a:spcAft>
              <a:defRPr sz="1800">
                <a:solidFill>
                  <a:schemeClr val="tx1"/>
                </a:solidFill>
                <a:latin typeface="Arial" charset="0"/>
                <a:ea typeface="ＭＳ Ｐゴシック" charset="0"/>
              </a:defRPr>
            </a:lvl7pPr>
            <a:lvl8pPr marL="2571292" indent="-171419" eaLnBrk="0" fontAlgn="base" hangingPunct="0">
              <a:spcBef>
                <a:spcPct val="0"/>
              </a:spcBef>
              <a:spcAft>
                <a:spcPct val="0"/>
              </a:spcAft>
              <a:defRPr sz="1800">
                <a:solidFill>
                  <a:schemeClr val="tx1"/>
                </a:solidFill>
                <a:latin typeface="Arial" charset="0"/>
                <a:ea typeface="ＭＳ Ｐゴシック" charset="0"/>
              </a:defRPr>
            </a:lvl8pPr>
            <a:lvl9pPr marL="2914131" indent="-171419" eaLnBrk="0" fontAlgn="base" hangingPunct="0">
              <a:spcBef>
                <a:spcPct val="0"/>
              </a:spcBef>
              <a:spcAft>
                <a:spcPct val="0"/>
              </a:spcAft>
              <a:defRPr sz="1800">
                <a:solidFill>
                  <a:schemeClr val="tx1"/>
                </a:solidFill>
                <a:latin typeface="Arial" charset="0"/>
                <a:ea typeface="ＭＳ Ｐゴシック" charset="0"/>
              </a:defRPr>
            </a:lvl9pPr>
          </a:lstStyle>
          <a:p>
            <a:pPr algn="l" eaLnBrk="1" hangingPunct="1"/>
            <a:fld id="{68B85408-BF77-5641-B257-BA664D3ABCEF}" type="slidenum">
              <a:rPr lang="en-US" sz="900">
                <a:solidFill>
                  <a:srgbClr val="898989"/>
                </a:solidFill>
                <a:latin typeface="Calibri" charset="0"/>
              </a:rPr>
              <a:pPr algn="l" eaLnBrk="1" hangingPunct="1"/>
              <a:t>22</a:t>
            </a:fld>
            <a:endParaRPr lang="en-US" sz="900">
              <a:solidFill>
                <a:srgbClr val="898989"/>
              </a:solidFill>
              <a:latin typeface="Calibri" charset="0"/>
            </a:endParaRPr>
          </a:p>
        </p:txBody>
      </p:sp>
    </p:spTree>
    <p:extLst>
      <p:ext uri="{BB962C8B-B14F-4D97-AF65-F5344CB8AC3E}">
        <p14:creationId xmlns:p14="http://schemas.microsoft.com/office/powerpoint/2010/main" val="74882421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ln>
            <a:headEnd/>
            <a:tailEnd/>
          </a:ln>
          <a:extLst/>
        </p:spPr>
        <p:style>
          <a:lnRef idx="2">
            <a:schemeClr val="dk1"/>
          </a:lnRef>
          <a:fillRef idx="1">
            <a:schemeClr val="lt1"/>
          </a:fillRef>
          <a:effectRef idx="0">
            <a:schemeClr val="dk1"/>
          </a:effectRef>
          <a:fontRef idx="minor">
            <a:schemeClr val="dk1"/>
          </a:fontRef>
        </p:style>
        <p:txBody>
          <a:bodyPr>
            <a:norm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l-GR" sz="2300" b="1" dirty="0">
                <a:latin typeface="Calibri" charset="0"/>
                <a:cs typeface="Times New Roman" charset="0"/>
              </a:rPr>
              <a:t>Στοιχειώδεις προβληματισμοί κατά το σχεδιασμό μιας έρευνας (1)</a:t>
            </a:r>
            <a:endParaRPr lang="en-US" sz="2300" b="1" dirty="0">
              <a:latin typeface="Calibri" charset="0"/>
              <a:cs typeface="Times New Roman" charset="0"/>
            </a:endParaRPr>
          </a:p>
        </p:txBody>
      </p:sp>
      <p:sp>
        <p:nvSpPr>
          <p:cNvPr id="261123" name="Rectangle 3"/>
          <p:cNvSpPr>
            <a:spLocks noGrp="1" noChangeArrowheads="1"/>
          </p:cNvSpPr>
          <p:nvPr>
            <p:ph idx="1"/>
          </p:nvPr>
        </p:nvSpPr>
        <p:spPr>
          <a:ln>
            <a:headEnd/>
            <a:tailEnd/>
          </a:ln>
        </p:spPr>
        <p:style>
          <a:lnRef idx="2">
            <a:schemeClr val="dk1"/>
          </a:lnRef>
          <a:fillRef idx="1">
            <a:schemeClr val="lt1"/>
          </a:fillRef>
          <a:effectRef idx="0">
            <a:schemeClr val="dk1"/>
          </a:effectRef>
          <a:fontRef idx="minor">
            <a:schemeClr val="dk1"/>
          </a:fontRef>
        </p:style>
        <p:txBody>
          <a:bodyPr>
            <a:normAutofit/>
          </a:bodyPr>
          <a:lstStyle/>
          <a:p>
            <a:pPr eaLnBrk="1" hangingPunct="1">
              <a:lnSpc>
                <a:spcPct val="90000"/>
              </a:lnSpc>
              <a:buClr>
                <a:schemeClr val="tx1"/>
              </a:buClr>
              <a:defRPr/>
            </a:pPr>
            <a:r>
              <a:rPr lang="el-GR" sz="2300" dirty="0">
                <a:latin typeface="Calibri" charset="0"/>
                <a:cs typeface="Times New Roman" charset="0"/>
              </a:rPr>
              <a:t>Ποιο είναι το ερώτημα στο οποίο θέλετε να απαντήσετε</a:t>
            </a:r>
            <a:r>
              <a:rPr lang="en-US" sz="2300" dirty="0">
                <a:latin typeface="Calibri" charset="0"/>
                <a:cs typeface="Times New Roman" charset="0"/>
              </a:rPr>
              <a:t>?</a:t>
            </a:r>
          </a:p>
          <a:p>
            <a:pPr eaLnBrk="1" hangingPunct="1">
              <a:lnSpc>
                <a:spcPct val="90000"/>
              </a:lnSpc>
              <a:buClr>
                <a:schemeClr val="tx1"/>
              </a:buClr>
              <a:defRPr/>
            </a:pPr>
            <a:r>
              <a:rPr lang="el-GR" sz="2300" dirty="0">
                <a:latin typeface="Calibri" charset="0"/>
                <a:cs typeface="Times New Roman" charset="0"/>
              </a:rPr>
              <a:t>Για ποιους σκοπούς γίνεται η έρευνα</a:t>
            </a:r>
            <a:r>
              <a:rPr lang="en-US" sz="2300" dirty="0">
                <a:latin typeface="Calibri" charset="0"/>
                <a:cs typeface="Times New Roman" charset="0"/>
              </a:rPr>
              <a:t>? </a:t>
            </a:r>
            <a:r>
              <a:rPr lang="el-GR" sz="2300" dirty="0">
                <a:latin typeface="Calibri" charset="0"/>
                <a:cs typeface="Times New Roman" charset="0"/>
              </a:rPr>
              <a:t>Π.χ. τι επιδιώκετε να είστε σε θέση </a:t>
            </a:r>
            <a:r>
              <a:rPr lang="en-US" sz="2300" dirty="0">
                <a:latin typeface="Calibri" charset="0"/>
                <a:cs typeface="Times New Roman" charset="0"/>
              </a:rPr>
              <a:t> </a:t>
            </a:r>
            <a:r>
              <a:rPr lang="el-GR" sz="2300" dirty="0">
                <a:latin typeface="Calibri" charset="0"/>
                <a:cs typeface="Times New Roman" charset="0"/>
              </a:rPr>
              <a:t>να κάνετε ή να αποφασίσετε μέσω της έρευνας</a:t>
            </a:r>
            <a:r>
              <a:rPr lang="en-US" sz="2300" dirty="0">
                <a:latin typeface="Calibri" charset="0"/>
                <a:cs typeface="Times New Roman" charset="0"/>
              </a:rPr>
              <a:t>?</a:t>
            </a:r>
          </a:p>
          <a:p>
            <a:pPr eaLnBrk="1" hangingPunct="1">
              <a:lnSpc>
                <a:spcPct val="90000"/>
              </a:lnSpc>
              <a:buClr>
                <a:schemeClr val="tx1"/>
              </a:buClr>
              <a:defRPr/>
            </a:pPr>
            <a:r>
              <a:rPr lang="el-GR" sz="2300" dirty="0">
                <a:latin typeface="Calibri" charset="0"/>
                <a:cs typeface="Times New Roman" charset="0"/>
              </a:rPr>
              <a:t>Ποιο είναι το κοινό στο οποίο απευθύνεται η έρευνα; Π.χ. δάσκαλοι, φοιτητές, άλλοι ερευνητές κτλ.</a:t>
            </a:r>
            <a:endParaRPr lang="en-US" sz="2300" dirty="0">
              <a:latin typeface="Calibri" charset="0"/>
              <a:cs typeface="Times New Roman" charset="0"/>
            </a:endParaRPr>
          </a:p>
          <a:p>
            <a:pPr eaLnBrk="1" hangingPunct="1">
              <a:lnSpc>
                <a:spcPct val="90000"/>
              </a:lnSpc>
              <a:defRPr/>
            </a:pPr>
            <a:r>
              <a:rPr lang="el-GR" sz="2300" dirty="0">
                <a:latin typeface="Calibri" charset="0"/>
                <a:cs typeface="Times New Roman" charset="0"/>
              </a:rPr>
              <a:t>Από ποιες πηγές θα μπορούσατε να συλλέξετε δεδομένα, π.χ. φοιτητές, δάσκαλοι κτλ. </a:t>
            </a:r>
          </a:p>
          <a:p>
            <a:pPr eaLnBrk="1" hangingPunct="1">
              <a:lnSpc>
                <a:spcPct val="90000"/>
              </a:lnSpc>
              <a:defRPr/>
            </a:pPr>
            <a:r>
              <a:rPr lang="el-GR" sz="2300" dirty="0">
                <a:latin typeface="Calibri" charset="0"/>
                <a:cs typeface="Times New Roman" charset="0"/>
              </a:rPr>
              <a:t>Ποιες πληροφορίες απαιτούνται για να πάρετε τις αποφάσεις που πρέπει να πάρετε και/ή να φωτίσετε το κοινό στο οποίο στοχεύετε.</a:t>
            </a:r>
            <a:endParaRPr lang="en-US" sz="2300" dirty="0">
              <a:latin typeface="Calibri" charset="0"/>
              <a:cs typeface="Times New Roman" charset="0"/>
            </a:endParaRPr>
          </a:p>
        </p:txBody>
      </p:sp>
    </p:spTree>
    <p:extLst>
      <p:ext uri="{BB962C8B-B14F-4D97-AF65-F5344CB8AC3E}">
        <p14:creationId xmlns:p14="http://schemas.microsoft.com/office/powerpoint/2010/main" val="3685512557"/>
      </p:ext>
    </p:extLst>
  </p:cSld>
  <p:clrMapOvr>
    <a:masterClrMapping/>
  </p:clrMapOvr>
  <p:transition xmlns:p14="http://schemas.microsoft.com/office/powerpoint/2010/main">
    <p:cu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1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112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112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112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611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ln>
            <a:headEnd/>
            <a:tailEnd/>
          </a:ln>
          <a:extLst/>
        </p:spPr>
        <p:style>
          <a:lnRef idx="2">
            <a:schemeClr val="dk1"/>
          </a:lnRef>
          <a:fillRef idx="1">
            <a:schemeClr val="lt1"/>
          </a:fillRef>
          <a:effectRef idx="0">
            <a:schemeClr val="dk1"/>
          </a:effectRef>
          <a:fontRef idx="minor">
            <a:schemeClr val="dk1"/>
          </a:fontRef>
        </p:style>
        <p:txBody>
          <a:bodyPr>
            <a:norm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eaLnBrk="1" hangingPunct="1">
              <a:defRPr/>
            </a:pPr>
            <a:r>
              <a:rPr lang="el-GR" sz="2300" b="1" dirty="0">
                <a:latin typeface="Calibri" charset="0"/>
                <a:cs typeface="Times New Roman" charset="0"/>
              </a:rPr>
              <a:t>Στοιχειώδεις προβληματισμοί κατά το σχεδιασμό μιας έρευνας (2)</a:t>
            </a:r>
            <a:endParaRPr lang="en-US" sz="2300" b="1" dirty="0">
              <a:latin typeface="Calibri" charset="0"/>
              <a:cs typeface="Times New Roman" charset="0"/>
            </a:endParaRPr>
          </a:p>
        </p:txBody>
      </p:sp>
      <p:sp>
        <p:nvSpPr>
          <p:cNvPr id="262147" name="Rectangle 3"/>
          <p:cNvSpPr>
            <a:spLocks noGrp="1" noChangeArrowheads="1"/>
          </p:cNvSpPr>
          <p:nvPr>
            <p:ph idx="1"/>
          </p:nvPr>
        </p:nvSpPr>
        <p:spPr>
          <a:ln>
            <a:headEnd/>
            <a:tailEnd/>
          </a:ln>
        </p:spPr>
        <p:style>
          <a:lnRef idx="2">
            <a:schemeClr val="dk1"/>
          </a:lnRef>
          <a:fillRef idx="1">
            <a:schemeClr val="lt1"/>
          </a:fillRef>
          <a:effectRef idx="0">
            <a:schemeClr val="dk1"/>
          </a:effectRef>
          <a:fontRef idx="minor">
            <a:schemeClr val="dk1"/>
          </a:fontRef>
        </p:style>
        <p:txBody>
          <a:bodyPr>
            <a:normAutofit/>
          </a:bodyPr>
          <a:lstStyle/>
          <a:p>
            <a:pPr eaLnBrk="1" hangingPunct="1">
              <a:lnSpc>
                <a:spcPct val="90000"/>
              </a:lnSpc>
              <a:defRPr/>
            </a:pPr>
            <a:r>
              <a:rPr lang="el-GR" sz="2300" dirty="0">
                <a:latin typeface="Calibri" charset="0"/>
                <a:cs typeface="Times New Roman" charset="0"/>
              </a:rPr>
              <a:t>Πώς μπορείτε να συλλέξετε αυτές τις πληροφορίες με ένα λογικό τρόπο π.χ. ερωτηματολόγια, συνεντεύξεις </a:t>
            </a:r>
            <a:r>
              <a:rPr lang="en-US" sz="2300" dirty="0">
                <a:latin typeface="Calibri" charset="0"/>
                <a:cs typeface="Times New Roman" charset="0"/>
              </a:rPr>
              <a:t> </a:t>
            </a:r>
          </a:p>
          <a:p>
            <a:pPr eaLnBrk="1" hangingPunct="1">
              <a:lnSpc>
                <a:spcPct val="90000"/>
              </a:lnSpc>
              <a:defRPr/>
            </a:pPr>
            <a:r>
              <a:rPr lang="el-GR" sz="2300" dirty="0">
                <a:latin typeface="Calibri" charset="0"/>
                <a:cs typeface="Times New Roman" charset="0"/>
              </a:rPr>
              <a:t>Πόσο ακριβείς θα είναι αυτές οι πληροφορίες;</a:t>
            </a:r>
            <a:endParaRPr lang="en-US" sz="2300" dirty="0">
              <a:latin typeface="Calibri" charset="0"/>
              <a:cs typeface="Times New Roman" charset="0"/>
            </a:endParaRPr>
          </a:p>
          <a:p>
            <a:pPr eaLnBrk="1" hangingPunct="1">
              <a:lnSpc>
                <a:spcPct val="90000"/>
              </a:lnSpc>
              <a:defRPr/>
            </a:pPr>
            <a:r>
              <a:rPr lang="el-GR" sz="2300" dirty="0">
                <a:latin typeface="Calibri" charset="0"/>
                <a:cs typeface="Times New Roman" charset="0"/>
              </a:rPr>
              <a:t>Πότε χρειάζονται αυτές οι πληροφορίες (οπότε, μέχρι πότε πρέπει να την έχετε συλλέξει</a:t>
            </a:r>
            <a:r>
              <a:rPr lang="en-US" sz="2300" dirty="0">
                <a:latin typeface="Calibri" charset="0"/>
                <a:cs typeface="Times New Roman" charset="0"/>
              </a:rPr>
              <a:t>)?</a:t>
            </a:r>
          </a:p>
          <a:p>
            <a:pPr eaLnBrk="1" hangingPunct="1">
              <a:lnSpc>
                <a:spcPct val="90000"/>
              </a:lnSpc>
              <a:defRPr/>
            </a:pPr>
            <a:r>
              <a:rPr lang="el-GR" sz="2300" dirty="0">
                <a:latin typeface="Calibri" charset="0"/>
                <a:cs typeface="Times New Roman" charset="0"/>
              </a:rPr>
              <a:t>Ποιες πηγές έχετε στη διάθεσή σας για να συλλέξετε αυτές τις πληροφορίες</a:t>
            </a:r>
            <a:endParaRPr lang="en-US" sz="2300" dirty="0">
              <a:latin typeface="Calibri" charset="0"/>
              <a:cs typeface="Times New Roman" charset="0"/>
            </a:endParaRPr>
          </a:p>
          <a:p>
            <a:pPr eaLnBrk="1" hangingPunct="1">
              <a:lnSpc>
                <a:spcPct val="90000"/>
              </a:lnSpc>
              <a:defRPr/>
            </a:pPr>
            <a:r>
              <a:rPr lang="el-GR" sz="2300" dirty="0">
                <a:latin typeface="Calibri" charset="0"/>
                <a:cs typeface="Times New Roman" charset="0"/>
              </a:rPr>
              <a:t>Πώς θα αναλυθούν αυτές οι πληροφορίες</a:t>
            </a:r>
            <a:r>
              <a:rPr lang="en-US" sz="2300" dirty="0">
                <a:latin typeface="Calibri" charset="0"/>
                <a:cs typeface="Times New Roman" charset="0"/>
              </a:rPr>
              <a:t>?</a:t>
            </a:r>
          </a:p>
          <a:p>
            <a:pPr eaLnBrk="1" hangingPunct="1">
              <a:lnSpc>
                <a:spcPct val="90000"/>
              </a:lnSpc>
              <a:defRPr/>
            </a:pPr>
            <a:endParaRPr lang="en-US" sz="2300" dirty="0">
              <a:latin typeface="Calibri" charset="0"/>
            </a:endParaRPr>
          </a:p>
        </p:txBody>
      </p:sp>
    </p:spTree>
    <p:extLst>
      <p:ext uri="{BB962C8B-B14F-4D97-AF65-F5344CB8AC3E}">
        <p14:creationId xmlns:p14="http://schemas.microsoft.com/office/powerpoint/2010/main" val="2787669093"/>
      </p:ext>
    </p:extLst>
  </p:cSld>
  <p:clrMapOvr>
    <a:masterClrMapping/>
  </p:clrMapOvr>
  <p:transition xmlns:p14="http://schemas.microsoft.com/office/powerpoint/2010/main">
    <p:cut/>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62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6214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6214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6214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62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4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idx="1"/>
          </p:nvPr>
        </p:nvSpPr>
        <p:spPr>
          <a:xfrm>
            <a:off x="829908" y="562114"/>
            <a:ext cx="7600208" cy="5552298"/>
          </a:xfrm>
          <a:ln>
            <a:headEnd/>
            <a:tailEnd/>
          </a:ln>
        </p:spPr>
        <p:style>
          <a:lnRef idx="2">
            <a:schemeClr val="accent1"/>
          </a:lnRef>
          <a:fillRef idx="1">
            <a:schemeClr val="lt1"/>
          </a:fillRef>
          <a:effectRef idx="0">
            <a:schemeClr val="accent1"/>
          </a:effectRef>
          <a:fontRef idx="minor">
            <a:schemeClr val="dk1"/>
          </a:fontRef>
        </p:style>
        <p:txBody>
          <a:bodyPr>
            <a:noAutofit/>
          </a:bodyPr>
          <a:lstStyle/>
          <a:p>
            <a:pPr eaLnBrk="1" hangingPunct="1">
              <a:lnSpc>
                <a:spcPct val="90000"/>
              </a:lnSpc>
              <a:defRPr/>
            </a:pPr>
            <a:r>
              <a:rPr lang="el-GR" sz="2300" dirty="0">
                <a:latin typeface="Calibri" charset="0"/>
              </a:rPr>
              <a:t>Στόχος οποιασδήποτε εμπειρικής ερευνητικής μελέτης είναι η συλλογή και ανάλυση πληροφοριών για όλα τα στοιχεία (ανθρώπους, πράγματα, παρατηρήσεις κ.τ.λ.) που θέλουμε να μελετήσομε.  Το σύνολο των στοιχείων αυτών αποτελούν τον </a:t>
            </a:r>
            <a:r>
              <a:rPr lang="el-GR" sz="2300" b="1" dirty="0">
                <a:latin typeface="Calibri" charset="0"/>
              </a:rPr>
              <a:t>πληθυσμό (</a:t>
            </a:r>
            <a:r>
              <a:rPr lang="en-US" sz="2300" b="1" dirty="0">
                <a:latin typeface="Calibri" charset="0"/>
              </a:rPr>
              <a:t>population</a:t>
            </a:r>
            <a:r>
              <a:rPr lang="el-GR" sz="2300" b="1" dirty="0">
                <a:latin typeface="Calibri" charset="0"/>
              </a:rPr>
              <a:t>) </a:t>
            </a:r>
            <a:r>
              <a:rPr lang="el-GR" sz="2300" dirty="0">
                <a:latin typeface="Calibri" charset="0"/>
              </a:rPr>
              <a:t>της μελέτης.  Στους τομείς της εκπαίδευσης και των κοινωνικών επιστημών, όπως και σ' άλλες επιστήμες, οι περιπτώσεις στις οποίες είμαστε ικανοί να συλλέξομε πληροφορίες για </a:t>
            </a:r>
            <a:r>
              <a:rPr lang="el-GR" sz="2300" i="1" dirty="0">
                <a:latin typeface="Calibri" charset="0"/>
              </a:rPr>
              <a:t>όλο τον πληθυσμό </a:t>
            </a:r>
            <a:r>
              <a:rPr lang="el-GR" sz="2300" dirty="0">
                <a:latin typeface="Calibri" charset="0"/>
              </a:rPr>
              <a:t>είναι πολύ περιορισμένες.  </a:t>
            </a:r>
          </a:p>
          <a:p>
            <a:pPr eaLnBrk="1" hangingPunct="1">
              <a:lnSpc>
                <a:spcPct val="90000"/>
              </a:lnSpc>
              <a:defRPr/>
            </a:pPr>
            <a:r>
              <a:rPr lang="el-GR" sz="2300" dirty="0">
                <a:latin typeface="Calibri" charset="0"/>
              </a:rPr>
              <a:t>Σ' αυτές τις περιπτώσεις, επιλέγουμε ένα </a:t>
            </a:r>
            <a:r>
              <a:rPr lang="el-GR" sz="2300" b="1" dirty="0">
                <a:latin typeface="Calibri" charset="0"/>
              </a:rPr>
              <a:t>δείγμα</a:t>
            </a:r>
            <a:r>
              <a:rPr lang="el-GR" sz="2300" dirty="0">
                <a:latin typeface="Calibri" charset="0"/>
              </a:rPr>
              <a:t> (</a:t>
            </a:r>
            <a:r>
              <a:rPr lang="en-US" sz="2300" dirty="0">
                <a:latin typeface="Calibri" charset="0"/>
              </a:rPr>
              <a:t>sample</a:t>
            </a:r>
            <a:r>
              <a:rPr lang="el-GR" sz="2300" dirty="0">
                <a:latin typeface="Calibri" charset="0"/>
              </a:rPr>
              <a:t>), δηλαδή ένα μέρος του πληθυσμού, αναλύουμε στατιστικά τις πληροφορίες του δείγματος και, χρησιμοποιώντας τα αποτελέσματα της ανάλυσης αυτής, κάνουμε γενικεύσεις  (αντλούμε συμπεράσματα) για τον πληθυσμό.</a:t>
            </a:r>
          </a:p>
        </p:txBody>
      </p:sp>
    </p:spTree>
    <p:extLst>
      <p:ext uri="{BB962C8B-B14F-4D97-AF65-F5344CB8AC3E}">
        <p14:creationId xmlns:p14="http://schemas.microsoft.com/office/powerpoint/2010/main" val="322888553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ln>
            <a:headEnd/>
            <a:tailEnd/>
          </a:ln>
        </p:spPr>
        <p:style>
          <a:lnRef idx="2">
            <a:schemeClr val="accent4"/>
          </a:lnRef>
          <a:fillRef idx="1">
            <a:schemeClr val="lt1"/>
          </a:fillRef>
          <a:effectRef idx="0">
            <a:schemeClr val="accent4"/>
          </a:effectRef>
          <a:fontRef idx="minor">
            <a:schemeClr val="dk1"/>
          </a:fontRef>
        </p:style>
        <p:txBody>
          <a:bodyPr>
            <a:normAutofit/>
          </a:bodyPr>
          <a:lstStyle/>
          <a:p>
            <a:pPr algn="ctr" eaLnBrk="1" hangingPunct="1">
              <a:defRPr/>
            </a:pPr>
            <a:r>
              <a:rPr lang="en-US" sz="2600" dirty="0">
                <a:solidFill>
                  <a:srgbClr val="000000"/>
                </a:solidFill>
                <a:latin typeface="Calibri" charset="0"/>
              </a:rPr>
              <a:t>O</a:t>
            </a:r>
            <a:r>
              <a:rPr lang="el-GR" sz="2600" dirty="0">
                <a:solidFill>
                  <a:srgbClr val="000000"/>
                </a:solidFill>
                <a:latin typeface="Calibri" charset="0"/>
              </a:rPr>
              <a:t>ι μορφές κακής επιστημονικής πρακτικής σύμφωνα με το πανεπιστήμιο του </a:t>
            </a:r>
            <a:r>
              <a:rPr lang="el-GR" sz="2600" dirty="0">
                <a:solidFill>
                  <a:srgbClr val="000000"/>
                </a:solidFill>
                <a:latin typeface="Calibri" charset="0"/>
              </a:rPr>
              <a:t>Άμστερνταμ: </a:t>
            </a:r>
            <a:endParaRPr lang="el-GR" sz="2600" dirty="0">
              <a:solidFill>
                <a:srgbClr val="000000"/>
              </a:solidFill>
              <a:latin typeface="Calibri" charset="0"/>
            </a:endParaRPr>
          </a:p>
        </p:txBody>
      </p:sp>
      <p:sp>
        <p:nvSpPr>
          <p:cNvPr id="268291" name="Rectangle 3"/>
          <p:cNvSpPr>
            <a:spLocks noGrp="1" noChangeArrowheads="1"/>
          </p:cNvSpPr>
          <p:nvPr>
            <p:ph idx="1"/>
          </p:nvPr>
        </p:nvSpPr>
        <p:spPr>
          <a:xfrm>
            <a:off x="628650" y="2035971"/>
            <a:ext cx="7886700" cy="3826063"/>
          </a:xfrm>
          <a:ln>
            <a:headEnd/>
            <a:tailEnd/>
          </a:ln>
        </p:spPr>
        <p:style>
          <a:lnRef idx="2">
            <a:schemeClr val="accent4"/>
          </a:lnRef>
          <a:fillRef idx="1">
            <a:schemeClr val="lt1"/>
          </a:fillRef>
          <a:effectRef idx="0">
            <a:schemeClr val="accent4"/>
          </a:effectRef>
          <a:fontRef idx="minor">
            <a:schemeClr val="dk1"/>
          </a:fontRef>
        </p:style>
        <p:txBody>
          <a:bodyPr>
            <a:normAutofit/>
          </a:bodyPr>
          <a:lstStyle/>
          <a:p>
            <a:pPr eaLnBrk="1" hangingPunct="1">
              <a:lnSpc>
                <a:spcPct val="80000"/>
              </a:lnSpc>
              <a:buFont typeface="Wingdings" charset="0"/>
              <a:buNone/>
              <a:defRPr/>
            </a:pPr>
            <a:endParaRPr lang="en-US" sz="1200" dirty="0">
              <a:solidFill>
                <a:srgbClr val="000000"/>
              </a:solidFill>
              <a:latin typeface="Calibri" charset="0"/>
            </a:endParaRPr>
          </a:p>
          <a:p>
            <a:pPr eaLnBrk="1" hangingPunct="1">
              <a:lnSpc>
                <a:spcPct val="80000"/>
              </a:lnSpc>
              <a:buFont typeface="Wingdings" charset="0"/>
              <a:buNone/>
              <a:defRPr/>
            </a:pPr>
            <a:r>
              <a:rPr lang="el-GR" sz="2300" dirty="0">
                <a:solidFill>
                  <a:srgbClr val="000000"/>
                </a:solidFill>
                <a:latin typeface="Calibri" charset="0"/>
              </a:rPr>
              <a:t>Κατά </a:t>
            </a:r>
            <a:r>
              <a:rPr lang="el-GR" sz="2300" dirty="0">
                <a:solidFill>
                  <a:srgbClr val="000000"/>
                </a:solidFill>
                <a:latin typeface="Calibri" charset="0"/>
              </a:rPr>
              <a:t>το </a:t>
            </a:r>
            <a:r>
              <a:rPr lang="el-GR" sz="2300" dirty="0">
                <a:solidFill>
                  <a:srgbClr val="C00000"/>
                </a:solidFill>
                <a:latin typeface="Calibri" charset="0"/>
              </a:rPr>
              <a:t>σχεδιασμό</a:t>
            </a:r>
            <a:r>
              <a:rPr lang="el-GR" sz="2300" dirty="0">
                <a:solidFill>
                  <a:srgbClr val="000000"/>
                </a:solidFill>
                <a:latin typeface="Calibri" charset="0"/>
              </a:rPr>
              <a:t> και την </a:t>
            </a:r>
            <a:r>
              <a:rPr lang="el-GR" sz="2300" dirty="0">
                <a:solidFill>
                  <a:srgbClr val="C00000"/>
                </a:solidFill>
                <a:latin typeface="Calibri" charset="0"/>
              </a:rPr>
              <a:t>εκπόνηση</a:t>
            </a:r>
            <a:r>
              <a:rPr lang="el-GR" sz="2300" dirty="0">
                <a:solidFill>
                  <a:srgbClr val="000000"/>
                </a:solidFill>
                <a:latin typeface="Calibri" charset="0"/>
              </a:rPr>
              <a:t> μιας έρευνας</a:t>
            </a:r>
            <a:endParaRPr lang="el-GR" sz="2300" i="1" dirty="0">
              <a:solidFill>
                <a:srgbClr val="000000"/>
              </a:solidFill>
              <a:latin typeface="Calibri" charset="0"/>
            </a:endParaRPr>
          </a:p>
          <a:p>
            <a:pPr eaLnBrk="1" hangingPunct="1">
              <a:lnSpc>
                <a:spcPct val="80000"/>
              </a:lnSpc>
              <a:defRPr/>
            </a:pPr>
            <a:r>
              <a:rPr lang="el-GR" sz="2300" i="1" dirty="0">
                <a:solidFill>
                  <a:srgbClr val="000000"/>
                </a:solidFill>
                <a:latin typeface="Calibri" charset="0"/>
              </a:rPr>
              <a:t>Παραπλανητικές παρουσιάσεις στοιχείων κατά την αίτηση για χρηματοδότηση μιας έρευνας</a:t>
            </a:r>
          </a:p>
          <a:p>
            <a:pPr eaLnBrk="1" hangingPunct="1">
              <a:lnSpc>
                <a:spcPct val="80000"/>
              </a:lnSpc>
              <a:defRPr/>
            </a:pPr>
            <a:r>
              <a:rPr lang="el-GR" sz="2300" i="1" dirty="0">
                <a:solidFill>
                  <a:srgbClr val="000000"/>
                </a:solidFill>
                <a:latin typeface="Calibri" charset="0"/>
              </a:rPr>
              <a:t>Παραποίηση δεδομένων</a:t>
            </a:r>
          </a:p>
          <a:p>
            <a:pPr eaLnBrk="1" hangingPunct="1">
              <a:lnSpc>
                <a:spcPct val="80000"/>
              </a:lnSpc>
              <a:defRPr/>
            </a:pPr>
            <a:r>
              <a:rPr lang="el-GR" sz="2300" i="1" dirty="0">
                <a:solidFill>
                  <a:srgbClr val="000000"/>
                </a:solidFill>
                <a:latin typeface="Calibri" charset="0"/>
              </a:rPr>
              <a:t>Κατασκευή δεδομένων —εξολοκλήρου ή ως μέρος των δεδομένων μιας έρευνας</a:t>
            </a:r>
          </a:p>
          <a:p>
            <a:pPr eaLnBrk="1" hangingPunct="1">
              <a:lnSpc>
                <a:spcPct val="80000"/>
              </a:lnSpc>
              <a:defRPr/>
            </a:pPr>
            <a:r>
              <a:rPr lang="el-GR" sz="2300" i="1" dirty="0">
                <a:solidFill>
                  <a:srgbClr val="000000"/>
                </a:solidFill>
                <a:latin typeface="Calibri" charset="0"/>
              </a:rPr>
              <a:t>Απόκρυψη βασικών παραμέτρων που επηρέασαν την πορεία της έρευνας</a:t>
            </a:r>
          </a:p>
          <a:p>
            <a:pPr eaLnBrk="1" hangingPunct="1">
              <a:lnSpc>
                <a:spcPct val="80000"/>
              </a:lnSpc>
              <a:defRPr/>
            </a:pPr>
            <a:r>
              <a:rPr lang="el-GR" sz="2300" i="1" dirty="0">
                <a:solidFill>
                  <a:srgbClr val="000000"/>
                </a:solidFill>
                <a:latin typeface="Calibri" charset="0"/>
              </a:rPr>
              <a:t>Μερική ή ολική απόκρυψη μη επιθυμητών αποτελεσμάτων</a:t>
            </a:r>
            <a:endParaRPr lang="el-GR" sz="2300" dirty="0">
              <a:solidFill>
                <a:srgbClr val="000000"/>
              </a:solidFill>
              <a:latin typeface="Calibri" charset="0"/>
            </a:endParaRPr>
          </a:p>
          <a:p>
            <a:pPr eaLnBrk="1" hangingPunct="1">
              <a:lnSpc>
                <a:spcPct val="80000"/>
              </a:lnSpc>
              <a:buFont typeface="Wingdings" charset="0"/>
              <a:buNone/>
              <a:defRPr/>
            </a:pPr>
            <a:endParaRPr lang="en-US" sz="2100" dirty="0">
              <a:solidFill>
                <a:srgbClr val="000000"/>
              </a:solidFill>
              <a:latin typeface="Calibri" charset="0"/>
            </a:endParaRPr>
          </a:p>
        </p:txBody>
      </p:sp>
      <p:sp>
        <p:nvSpPr>
          <p:cNvPr id="268292" name="Text Box 4"/>
          <p:cNvSpPr txBox="1">
            <a:spLocks noChangeArrowheads="1"/>
          </p:cNvSpPr>
          <p:nvPr/>
        </p:nvSpPr>
        <p:spPr bwMode="auto">
          <a:xfrm>
            <a:off x="1511957" y="6300040"/>
            <a:ext cx="6120086" cy="363681"/>
          </a:xfrm>
          <a:prstGeom prst="rect">
            <a:avLst/>
          </a:prstGeom>
          <a:ln>
            <a:headEnd type="none" w="sm" len="sm"/>
            <a:tailEnd type="none" w="sm" len="sm"/>
          </a:ln>
        </p:spPr>
        <p:style>
          <a:lnRef idx="2">
            <a:schemeClr val="accent1"/>
          </a:lnRef>
          <a:fillRef idx="1">
            <a:schemeClr val="lt1"/>
          </a:fillRef>
          <a:effectRef idx="0">
            <a:schemeClr val="accent1"/>
          </a:effectRef>
          <a:fontRef idx="minor">
            <a:schemeClr val="dk1"/>
          </a:fontRef>
        </p:style>
        <p:txBody>
          <a:bodyPr lIns="85844" tIns="42922" rIns="85844" bIns="42922">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l-GR" sz="900">
                <a:solidFill>
                  <a:srgbClr val="000000"/>
                </a:solidFill>
                <a:latin typeface="Times New Roman" charset="0"/>
              </a:rPr>
              <a:t>Πηγή</a:t>
            </a:r>
            <a:r>
              <a:rPr lang="en-US" sz="900" dirty="0">
                <a:solidFill>
                  <a:srgbClr val="000000"/>
                </a:solidFill>
                <a:latin typeface="Times New Roman" charset="0"/>
              </a:rPr>
              <a:t>: </a:t>
            </a:r>
            <a:r>
              <a:rPr lang="el-GR" sz="900" dirty="0">
                <a:solidFill>
                  <a:srgbClr val="000000"/>
                </a:solidFill>
                <a:latin typeface="Times New Roman" charset="0"/>
              </a:rPr>
              <a:t>Α. </a:t>
            </a:r>
            <a:r>
              <a:rPr lang="el-GR" sz="900" dirty="0" err="1">
                <a:solidFill>
                  <a:srgbClr val="000000"/>
                </a:solidFill>
                <a:latin typeface="Times New Roman" charset="0"/>
              </a:rPr>
              <a:t>Κυρίδης</a:t>
            </a:r>
            <a:r>
              <a:rPr lang="el-GR" sz="900" dirty="0">
                <a:solidFill>
                  <a:srgbClr val="000000"/>
                </a:solidFill>
                <a:latin typeface="Times New Roman" charset="0"/>
              </a:rPr>
              <a:t> &amp; Α. </a:t>
            </a:r>
            <a:r>
              <a:rPr lang="el-GR" sz="900" dirty="0" err="1">
                <a:solidFill>
                  <a:srgbClr val="000000"/>
                </a:solidFill>
                <a:latin typeface="Times New Roman" charset="0"/>
              </a:rPr>
              <a:t>Χρονοπούλου</a:t>
            </a:r>
            <a:r>
              <a:rPr lang="el-GR" sz="900" dirty="0">
                <a:solidFill>
                  <a:srgbClr val="000000"/>
                </a:solidFill>
                <a:latin typeface="Times New Roman" charset="0"/>
              </a:rPr>
              <a:t> (2008).  </a:t>
            </a:r>
            <a:r>
              <a:rPr lang="el-GR" sz="900" i="1" dirty="0">
                <a:solidFill>
                  <a:srgbClr val="000000"/>
                </a:solidFill>
                <a:latin typeface="Times New Roman" charset="0"/>
              </a:rPr>
              <a:t>Περί επιστημονικής δεοντολογίας και πρακτικής. </a:t>
            </a:r>
            <a:r>
              <a:rPr lang="el-GR" sz="900" dirty="0">
                <a:solidFill>
                  <a:srgbClr val="000000"/>
                </a:solidFill>
                <a:latin typeface="Times New Roman" charset="0"/>
              </a:rPr>
              <a:t>Αθήνα: </a:t>
            </a:r>
            <a:r>
              <a:rPr lang="en-US" sz="900" dirty="0">
                <a:solidFill>
                  <a:srgbClr val="000000"/>
                </a:solidFill>
                <a:latin typeface="Times New Roman" charset="0"/>
              </a:rPr>
              <a:t>Gutenberg &amp; </a:t>
            </a:r>
            <a:r>
              <a:rPr lang="el-GR" sz="900" dirty="0">
                <a:solidFill>
                  <a:srgbClr val="000000"/>
                </a:solidFill>
                <a:latin typeface="Times New Roman" charset="0"/>
              </a:rPr>
              <a:t>Πανεπιστήμιο Δυτικής Μακεδονίας, Επιτροπή Ερευνών</a:t>
            </a:r>
            <a:r>
              <a:rPr lang="en-US" sz="900" dirty="0">
                <a:solidFill>
                  <a:srgbClr val="000000"/>
                </a:solidFill>
                <a:latin typeface="Times New Roman" charset="0"/>
              </a:rPr>
              <a:t> </a:t>
            </a:r>
          </a:p>
        </p:txBody>
      </p:sp>
    </p:spTree>
    <p:extLst>
      <p:ext uri="{BB962C8B-B14F-4D97-AF65-F5344CB8AC3E}">
        <p14:creationId xmlns:p14="http://schemas.microsoft.com/office/powerpoint/2010/main" val="19922677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22432" y="906265"/>
            <a:ext cx="7971482" cy="4655960"/>
          </a:xfrm>
          <a:prstGeom prst="rect">
            <a:avLst/>
          </a:prstGeom>
        </p:spPr>
        <p:style>
          <a:lnRef idx="2">
            <a:schemeClr val="accent4"/>
          </a:lnRef>
          <a:fillRef idx="1">
            <a:schemeClr val="lt1"/>
          </a:fillRef>
          <a:effectRef idx="0">
            <a:schemeClr val="accent4"/>
          </a:effectRef>
          <a:fontRef idx="minor">
            <a:schemeClr val="dk1"/>
          </a:fontRef>
        </p:style>
        <p:txBody>
          <a:bodyPr wrap="square" lIns="85844" tIns="42922" rIns="85844" bIns="42922">
            <a:spAutoFit/>
          </a:bodyPr>
          <a:lstStyle/>
          <a:p>
            <a:pPr>
              <a:lnSpc>
                <a:spcPct val="80000"/>
              </a:lnSpc>
              <a:defRPr/>
            </a:pPr>
            <a:r>
              <a:rPr lang="el-GR" sz="2300" dirty="0">
                <a:solidFill>
                  <a:srgbClr val="000000"/>
                </a:solidFill>
                <a:latin typeface="Calibri" charset="0"/>
              </a:rPr>
              <a:t>Κατά τη </a:t>
            </a:r>
            <a:r>
              <a:rPr lang="el-GR" sz="2300" dirty="0">
                <a:solidFill>
                  <a:srgbClr val="C00000"/>
                </a:solidFill>
                <a:latin typeface="Calibri" charset="0"/>
              </a:rPr>
              <a:t>συγγραφή</a:t>
            </a:r>
          </a:p>
          <a:p>
            <a:pPr>
              <a:lnSpc>
                <a:spcPct val="80000"/>
              </a:lnSpc>
              <a:defRPr/>
            </a:pPr>
            <a:endParaRPr lang="el-GR" sz="2300" i="1" dirty="0">
              <a:solidFill>
                <a:srgbClr val="000000"/>
              </a:solidFill>
              <a:latin typeface="Calibri" charset="0"/>
            </a:endParaRPr>
          </a:p>
          <a:p>
            <a:pPr>
              <a:lnSpc>
                <a:spcPct val="80000"/>
              </a:lnSpc>
              <a:defRPr/>
            </a:pPr>
            <a:r>
              <a:rPr lang="el-GR" sz="2300" i="1" dirty="0">
                <a:solidFill>
                  <a:srgbClr val="000000"/>
                </a:solidFill>
                <a:latin typeface="Calibri" charset="0"/>
              </a:rPr>
              <a:t>Διαστρεβλωμένη  παρουσίαση του τρόπου χειρισμού των δεδομένων</a:t>
            </a:r>
          </a:p>
          <a:p>
            <a:pPr>
              <a:lnSpc>
                <a:spcPct val="80000"/>
              </a:lnSpc>
              <a:defRPr/>
            </a:pPr>
            <a:endParaRPr lang="el-GR" sz="2300" i="1" dirty="0">
              <a:solidFill>
                <a:srgbClr val="000000"/>
              </a:solidFill>
              <a:latin typeface="Calibri" charset="0"/>
            </a:endParaRPr>
          </a:p>
          <a:p>
            <a:pPr>
              <a:lnSpc>
                <a:spcPct val="80000"/>
              </a:lnSpc>
              <a:defRPr/>
            </a:pPr>
            <a:r>
              <a:rPr lang="el-GR" sz="2300" i="1" dirty="0">
                <a:solidFill>
                  <a:srgbClr val="000000"/>
                </a:solidFill>
                <a:latin typeface="Calibri" charset="0"/>
              </a:rPr>
              <a:t>Επέμβαση </a:t>
            </a:r>
            <a:r>
              <a:rPr lang="el-GR" sz="2300" i="1" dirty="0">
                <a:solidFill>
                  <a:srgbClr val="000000"/>
                </a:solidFill>
                <a:latin typeface="Calibri" charset="0"/>
              </a:rPr>
              <a:t>στα δεδομένα ώστε να πραχθούν καλύτερα αποτελέσματα</a:t>
            </a:r>
          </a:p>
          <a:p>
            <a:pPr>
              <a:lnSpc>
                <a:spcPct val="80000"/>
              </a:lnSpc>
              <a:defRPr/>
            </a:pPr>
            <a:endParaRPr lang="el-GR" sz="2300" i="1" dirty="0">
              <a:solidFill>
                <a:srgbClr val="000000"/>
              </a:solidFill>
              <a:latin typeface="Calibri" charset="0"/>
            </a:endParaRPr>
          </a:p>
          <a:p>
            <a:pPr>
              <a:lnSpc>
                <a:spcPct val="80000"/>
              </a:lnSpc>
              <a:defRPr/>
            </a:pPr>
            <a:r>
              <a:rPr lang="el-GR" sz="2300" i="1" dirty="0">
                <a:solidFill>
                  <a:srgbClr val="000000"/>
                </a:solidFill>
                <a:latin typeface="Calibri" charset="0"/>
              </a:rPr>
              <a:t>Ακατάλληλη </a:t>
            </a:r>
            <a:r>
              <a:rPr lang="el-GR" sz="2300" i="1" dirty="0">
                <a:solidFill>
                  <a:srgbClr val="000000"/>
                </a:solidFill>
                <a:latin typeface="Calibri" charset="0"/>
              </a:rPr>
              <a:t>χρήση στατιστικών μεθόδων</a:t>
            </a:r>
          </a:p>
          <a:p>
            <a:pPr>
              <a:lnSpc>
                <a:spcPct val="80000"/>
              </a:lnSpc>
              <a:defRPr/>
            </a:pPr>
            <a:endParaRPr lang="el-GR" sz="2300" i="1" dirty="0">
              <a:solidFill>
                <a:srgbClr val="000000"/>
              </a:solidFill>
              <a:latin typeface="Calibri" charset="0"/>
            </a:endParaRPr>
          </a:p>
          <a:p>
            <a:pPr>
              <a:lnSpc>
                <a:spcPct val="80000"/>
              </a:lnSpc>
              <a:defRPr/>
            </a:pPr>
            <a:r>
              <a:rPr lang="el-GR" sz="2300" i="1" dirty="0">
                <a:solidFill>
                  <a:srgbClr val="000000"/>
                </a:solidFill>
                <a:latin typeface="Calibri" charset="0"/>
              </a:rPr>
              <a:t>Λανθασμένη </a:t>
            </a:r>
            <a:r>
              <a:rPr lang="el-GR" sz="2300" i="1" dirty="0">
                <a:solidFill>
                  <a:srgbClr val="000000"/>
                </a:solidFill>
                <a:latin typeface="Calibri" charset="0"/>
              </a:rPr>
              <a:t>παρουσίαση ή παραποίηση των αποτελεσμάτων άλλων σχετικών ερευνών —κακή ή παραπλανητική χρήση της βιβλιογραφίας</a:t>
            </a:r>
          </a:p>
          <a:p>
            <a:pPr>
              <a:lnSpc>
                <a:spcPct val="80000"/>
              </a:lnSpc>
              <a:defRPr/>
            </a:pPr>
            <a:endParaRPr lang="el-GR" sz="2300" i="1" dirty="0">
              <a:solidFill>
                <a:srgbClr val="000000"/>
              </a:solidFill>
              <a:latin typeface="Calibri" charset="0"/>
            </a:endParaRPr>
          </a:p>
          <a:p>
            <a:pPr>
              <a:lnSpc>
                <a:spcPct val="80000"/>
              </a:lnSpc>
              <a:defRPr/>
            </a:pPr>
            <a:r>
              <a:rPr lang="el-GR" sz="2300" i="1" dirty="0">
                <a:solidFill>
                  <a:srgbClr val="000000"/>
                </a:solidFill>
                <a:latin typeface="Calibri" charset="0"/>
              </a:rPr>
              <a:t>Υπερβολική </a:t>
            </a:r>
            <a:r>
              <a:rPr lang="el-GR" sz="2300" i="1" dirty="0">
                <a:solidFill>
                  <a:srgbClr val="000000"/>
                </a:solidFill>
                <a:latin typeface="Calibri" charset="0"/>
              </a:rPr>
              <a:t>χρήση παραπομπών στο έργο των ίδιων των συγγραφέων</a:t>
            </a:r>
            <a:endParaRPr lang="el-GR" sz="2300" dirty="0">
              <a:solidFill>
                <a:srgbClr val="000000"/>
              </a:solidFill>
              <a:latin typeface="Calibri" charset="0"/>
            </a:endParaRPr>
          </a:p>
        </p:txBody>
      </p:sp>
    </p:spTree>
    <p:extLst>
      <p:ext uri="{BB962C8B-B14F-4D97-AF65-F5344CB8AC3E}">
        <p14:creationId xmlns:p14="http://schemas.microsoft.com/office/powerpoint/2010/main" val="520726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5" name="Rectangle 3"/>
          <p:cNvSpPr>
            <a:spLocks noGrp="1" noChangeArrowheads="1"/>
          </p:cNvSpPr>
          <p:nvPr>
            <p:ph idx="1"/>
          </p:nvPr>
        </p:nvSpPr>
        <p:spPr>
          <a:xfrm>
            <a:off x="742549" y="848905"/>
            <a:ext cx="7840444" cy="4405130"/>
          </a:xfrm>
          <a:ln>
            <a:headEnd/>
            <a:tailEnd/>
          </a:ln>
        </p:spPr>
        <p:style>
          <a:lnRef idx="2">
            <a:schemeClr val="accent4"/>
          </a:lnRef>
          <a:fillRef idx="1">
            <a:schemeClr val="lt1"/>
          </a:fillRef>
          <a:effectRef idx="0">
            <a:schemeClr val="accent4"/>
          </a:effectRef>
          <a:fontRef idx="minor">
            <a:schemeClr val="dk1"/>
          </a:fontRef>
        </p:style>
        <p:txBody>
          <a:bodyPr/>
          <a:lstStyle/>
          <a:p>
            <a:pPr eaLnBrk="1" hangingPunct="1">
              <a:buFont typeface="Wingdings" charset="0"/>
              <a:buNone/>
              <a:defRPr/>
            </a:pPr>
            <a:r>
              <a:rPr lang="el-GR" dirty="0">
                <a:solidFill>
                  <a:srgbClr val="000000"/>
                </a:solidFill>
                <a:latin typeface="Calibri" charset="0"/>
              </a:rPr>
              <a:t>Κατά την </a:t>
            </a:r>
            <a:r>
              <a:rPr lang="el-GR" dirty="0">
                <a:solidFill>
                  <a:srgbClr val="C00000"/>
                </a:solidFill>
                <a:latin typeface="Calibri" charset="0"/>
              </a:rPr>
              <a:t>υποβολή για δημοσίευση</a:t>
            </a:r>
            <a:endParaRPr lang="el-GR" i="1" dirty="0">
              <a:solidFill>
                <a:srgbClr val="C00000"/>
              </a:solidFill>
              <a:latin typeface="Calibri" charset="0"/>
            </a:endParaRPr>
          </a:p>
          <a:p>
            <a:pPr eaLnBrk="1" hangingPunct="1">
              <a:defRPr/>
            </a:pPr>
            <a:r>
              <a:rPr lang="el-GR" i="1" dirty="0">
                <a:solidFill>
                  <a:srgbClr val="000000"/>
                </a:solidFill>
                <a:latin typeface="Calibri" charset="0"/>
              </a:rPr>
              <a:t>Πολλαπλή υποβολή του ίδιου κειμένου σε διαφορετικά περιοδικά</a:t>
            </a:r>
          </a:p>
          <a:p>
            <a:pPr eaLnBrk="1" hangingPunct="1">
              <a:defRPr/>
            </a:pPr>
            <a:r>
              <a:rPr lang="el-GR" i="1" dirty="0">
                <a:solidFill>
                  <a:srgbClr val="000000"/>
                </a:solidFill>
                <a:latin typeface="Calibri" charset="0"/>
              </a:rPr>
              <a:t>Δημοσίευση της ίδιας εργασίας σε διαφορετικά περιοδικά</a:t>
            </a:r>
          </a:p>
          <a:p>
            <a:pPr eaLnBrk="1" hangingPunct="1">
              <a:defRPr/>
            </a:pPr>
            <a:r>
              <a:rPr lang="el-GR" i="1" dirty="0">
                <a:solidFill>
                  <a:srgbClr val="000000"/>
                </a:solidFill>
                <a:latin typeface="Calibri" charset="0"/>
              </a:rPr>
              <a:t>Κατάτμηση μιας εργασίας και δημοσίευση των μερών της </a:t>
            </a:r>
          </a:p>
          <a:p>
            <a:pPr eaLnBrk="1" hangingPunct="1">
              <a:defRPr/>
            </a:pPr>
            <a:r>
              <a:rPr lang="el-GR" i="1" dirty="0">
                <a:solidFill>
                  <a:srgbClr val="000000"/>
                </a:solidFill>
                <a:latin typeface="Calibri" charset="0"/>
              </a:rPr>
              <a:t>Μη αναφορά των χρηματοδοτών </a:t>
            </a:r>
            <a:r>
              <a:rPr lang="el-GR" i="1" dirty="0" err="1">
                <a:solidFill>
                  <a:srgbClr val="000000"/>
                </a:solidFill>
                <a:latin typeface="Calibri" charset="0"/>
              </a:rPr>
              <a:t>εφ</a:t>
            </a:r>
            <a:r>
              <a:rPr lang="ja-JP" altLang="el-GR" i="1" dirty="0">
                <a:solidFill>
                  <a:srgbClr val="000000"/>
                </a:solidFill>
                <a:latin typeface="Calibri" charset="0"/>
              </a:rPr>
              <a:t>’</a:t>
            </a:r>
            <a:r>
              <a:rPr lang="el-GR" i="1" dirty="0">
                <a:solidFill>
                  <a:srgbClr val="000000"/>
                </a:solidFill>
                <a:latin typeface="Calibri" charset="0"/>
              </a:rPr>
              <a:t> όσον υπάρχουν</a:t>
            </a:r>
            <a:r>
              <a:rPr lang="el-GR" dirty="0">
                <a:solidFill>
                  <a:srgbClr val="000000"/>
                </a:solidFill>
                <a:latin typeface="Calibri" charset="0"/>
              </a:rPr>
              <a:t> </a:t>
            </a:r>
          </a:p>
        </p:txBody>
      </p:sp>
      <p:sp>
        <p:nvSpPr>
          <p:cNvPr id="269316" name="Text Box 4"/>
          <p:cNvSpPr txBox="1">
            <a:spLocks noChangeArrowheads="1"/>
          </p:cNvSpPr>
          <p:nvPr/>
        </p:nvSpPr>
        <p:spPr bwMode="auto">
          <a:xfrm>
            <a:off x="3396893" y="6254153"/>
            <a:ext cx="2574561" cy="225182"/>
          </a:xfrm>
          <a:prstGeom prst="rect">
            <a:avLst/>
          </a:prstGeom>
          <a:gradFill rotWithShape="1">
            <a:gsLst>
              <a:gs pos="0">
                <a:srgbClr val="B6D2FA"/>
              </a:gs>
              <a:gs pos="35001">
                <a:srgbClr val="CCDEFB"/>
              </a:gs>
              <a:gs pos="100000">
                <a:srgbClr val="EAF2FE"/>
              </a:gs>
            </a:gsLst>
            <a:lin ang="16200000" scaled="1"/>
          </a:gradFill>
          <a:ln w="9525">
            <a:solidFill>
              <a:srgbClr val="7B9ABF"/>
            </a:solidFill>
            <a:miter lim="800000"/>
            <a:headEnd type="none" w="sm" len="sm"/>
            <a:tailEnd type="none" w="sm" len="sm"/>
          </a:ln>
          <a:effectLst>
            <a:outerShdw blurRad="63500" dist="20000" dir="5400000" rotWithShape="0">
              <a:srgbClr val="000000">
                <a:alpha val="37999"/>
              </a:srgbClr>
            </a:outerShdw>
          </a:effectLst>
        </p:spPr>
        <p:txBody>
          <a:bodyPr wrap="none" lIns="85844" tIns="42922" rIns="85844" bIns="42922">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l-GR" sz="900" dirty="0">
                <a:solidFill>
                  <a:srgbClr val="000000"/>
                </a:solidFill>
                <a:latin typeface="Times New Roman" charset="0"/>
              </a:rPr>
              <a:t>Πηγή</a:t>
            </a:r>
            <a:r>
              <a:rPr lang="en-US" sz="900" dirty="0">
                <a:solidFill>
                  <a:srgbClr val="000000"/>
                </a:solidFill>
                <a:latin typeface="Times New Roman" charset="0"/>
              </a:rPr>
              <a:t>: </a:t>
            </a:r>
            <a:r>
              <a:rPr lang="el-GR" sz="900" dirty="0">
                <a:solidFill>
                  <a:srgbClr val="000000"/>
                </a:solidFill>
                <a:latin typeface="Times New Roman" charset="0"/>
              </a:rPr>
              <a:t>Α. </a:t>
            </a:r>
            <a:r>
              <a:rPr lang="el-GR" sz="900" dirty="0" err="1">
                <a:solidFill>
                  <a:srgbClr val="000000"/>
                </a:solidFill>
                <a:latin typeface="Times New Roman" charset="0"/>
              </a:rPr>
              <a:t>Κυρίδης</a:t>
            </a:r>
            <a:r>
              <a:rPr lang="el-GR" sz="900" dirty="0">
                <a:solidFill>
                  <a:srgbClr val="000000"/>
                </a:solidFill>
                <a:latin typeface="Times New Roman" charset="0"/>
              </a:rPr>
              <a:t> &amp; Α. </a:t>
            </a:r>
            <a:r>
              <a:rPr lang="el-GR" sz="900" dirty="0" err="1">
                <a:solidFill>
                  <a:srgbClr val="000000"/>
                </a:solidFill>
                <a:latin typeface="Times New Roman" charset="0"/>
              </a:rPr>
              <a:t>Χρονοπούλου</a:t>
            </a:r>
            <a:r>
              <a:rPr lang="el-GR" sz="900" dirty="0">
                <a:solidFill>
                  <a:srgbClr val="000000"/>
                </a:solidFill>
                <a:latin typeface="Times New Roman" charset="0"/>
              </a:rPr>
              <a:t> (2008).  </a:t>
            </a:r>
            <a:r>
              <a:rPr lang="el-GR" sz="900" i="1" dirty="0" err="1">
                <a:solidFill>
                  <a:srgbClr val="000000"/>
                </a:solidFill>
                <a:latin typeface="Times New Roman" charset="0"/>
              </a:rPr>
              <a:t>ό.π</a:t>
            </a:r>
            <a:r>
              <a:rPr lang="el-GR" sz="900" i="1" dirty="0">
                <a:solidFill>
                  <a:srgbClr val="000000"/>
                </a:solidFill>
                <a:latin typeface="Times New Roman" charset="0"/>
              </a:rPr>
              <a:t>.</a:t>
            </a:r>
            <a:endParaRPr lang="en-US" sz="900" i="1" dirty="0">
              <a:solidFill>
                <a:srgbClr val="000000"/>
              </a:solidFill>
              <a:latin typeface="Times New Roman" charset="0"/>
            </a:endParaRPr>
          </a:p>
        </p:txBody>
      </p:sp>
    </p:spTree>
    <p:extLst>
      <p:ext uri="{BB962C8B-B14F-4D97-AF65-F5344CB8AC3E}">
        <p14:creationId xmlns:p14="http://schemas.microsoft.com/office/powerpoint/2010/main" val="165889215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gradFill rotWithShape="1">
            <a:gsLst>
              <a:gs pos="0">
                <a:srgbClr val="BCBCBC"/>
              </a:gs>
              <a:gs pos="35001">
                <a:srgbClr val="D0D0D0"/>
              </a:gs>
              <a:gs pos="100000">
                <a:srgbClr val="EDEDED"/>
              </a:gs>
            </a:gsLst>
            <a:lin ang="16200000" scaled="1"/>
          </a:gradFill>
          <a:ln cap="flat">
            <a:solidFill>
              <a:srgbClr val="000000"/>
            </a:solidFill>
            <a:miter lim="800000"/>
            <a:headEnd/>
            <a:tailEnd/>
          </a:ln>
          <a:effectLst>
            <a:outerShdw blurRad="63500" dist="20000" dir="5400000" rotWithShape="0">
              <a:srgbClr val="000000">
                <a:alpha val="37999"/>
              </a:srgbClr>
            </a:outerShdw>
          </a:effectLst>
        </p:spPr>
        <p:txBody>
          <a:bodyPr>
            <a:normAutofit/>
          </a:bodyPr>
          <a:lstStyle/>
          <a:p>
            <a:pPr algn="ctr" eaLnBrk="1" hangingPunct="1">
              <a:defRPr/>
            </a:pPr>
            <a:r>
              <a:rPr lang="el-GR" sz="2600" dirty="0">
                <a:solidFill>
                  <a:srgbClr val="000000"/>
                </a:solidFill>
                <a:latin typeface="Calibri" charset="0"/>
              </a:rPr>
              <a:t>Η κακή πρακτική στην επιστήμη σχετίζεται με συγκεκριμένες μορφές συμπεριφοράς </a:t>
            </a:r>
            <a:r>
              <a:rPr lang="el-GR" sz="2600" dirty="0">
                <a:solidFill>
                  <a:srgbClr val="000000"/>
                </a:solidFill>
                <a:latin typeface="Calibri" charset="0"/>
              </a:rPr>
              <a:t>όπως:</a:t>
            </a:r>
            <a:endParaRPr lang="el-GR" sz="2600" dirty="0">
              <a:solidFill>
                <a:srgbClr val="000000"/>
              </a:solidFill>
              <a:latin typeface="Calibri" charset="0"/>
            </a:endParaRPr>
          </a:p>
        </p:txBody>
      </p:sp>
      <p:sp>
        <p:nvSpPr>
          <p:cNvPr id="270339" name="Rectangle 3"/>
          <p:cNvSpPr>
            <a:spLocks noGrp="1" noChangeArrowheads="1"/>
          </p:cNvSpPr>
          <p:nvPr>
            <p:ph idx="1"/>
          </p:nvPr>
        </p:nvSpPr>
        <p:spPr>
          <a:gradFill rotWithShape="1">
            <a:gsLst>
              <a:gs pos="0">
                <a:srgbClr val="FFF287"/>
              </a:gs>
              <a:gs pos="35001">
                <a:srgbClr val="FFF4AC"/>
              </a:gs>
              <a:gs pos="100000">
                <a:srgbClr val="FFFBDD"/>
              </a:gs>
            </a:gsLst>
            <a:lin ang="16200000" scaled="1"/>
          </a:gradFill>
          <a:ln cap="flat">
            <a:solidFill>
              <a:srgbClr val="E6BA23"/>
            </a:solidFill>
            <a:miter lim="800000"/>
            <a:headEnd/>
            <a:tailEnd/>
          </a:ln>
          <a:effectLst>
            <a:outerShdw blurRad="63500" dist="20000" dir="5400000" rotWithShape="0">
              <a:srgbClr val="000000">
                <a:alpha val="37999"/>
              </a:srgbClr>
            </a:outerShdw>
          </a:effectLst>
        </p:spPr>
        <p:txBody>
          <a:bodyPr>
            <a:normAutofit fontScale="70000" lnSpcReduction="20000"/>
          </a:bodyPr>
          <a:lstStyle/>
          <a:p>
            <a:pPr eaLnBrk="1" hangingPunct="1">
              <a:lnSpc>
                <a:spcPct val="80000"/>
              </a:lnSpc>
              <a:defRPr/>
            </a:pPr>
            <a:r>
              <a:rPr lang="el-GR" sz="2300" dirty="0">
                <a:solidFill>
                  <a:srgbClr val="000000"/>
                </a:solidFill>
                <a:latin typeface="Calibri" charset="0"/>
              </a:rPr>
              <a:t>η παραποίηση δεδομένων</a:t>
            </a:r>
            <a:endParaRPr lang="en-US" sz="2300" dirty="0">
              <a:solidFill>
                <a:srgbClr val="000000"/>
              </a:solidFill>
              <a:latin typeface="Calibri" charset="0"/>
            </a:endParaRPr>
          </a:p>
          <a:p>
            <a:pPr eaLnBrk="1" hangingPunct="1">
              <a:lnSpc>
                <a:spcPct val="80000"/>
              </a:lnSpc>
              <a:defRPr/>
            </a:pPr>
            <a:r>
              <a:rPr lang="el-GR" sz="2300" dirty="0">
                <a:solidFill>
                  <a:srgbClr val="000000"/>
                </a:solidFill>
                <a:latin typeface="Calibri" charset="0"/>
              </a:rPr>
              <a:t>η ατελής ή η ανυπαρξία ελέγχου των </a:t>
            </a:r>
            <a:r>
              <a:rPr lang="el-GR" sz="2300" dirty="0" err="1">
                <a:solidFill>
                  <a:srgbClr val="000000"/>
                </a:solidFill>
                <a:latin typeface="Calibri" charset="0"/>
              </a:rPr>
              <a:t>συλλεχθέντων</a:t>
            </a:r>
            <a:r>
              <a:rPr lang="el-GR" sz="2300" dirty="0">
                <a:solidFill>
                  <a:srgbClr val="000000"/>
                </a:solidFill>
                <a:latin typeface="Calibri" charset="0"/>
              </a:rPr>
              <a:t> ή των αναλυμένων δεδομένων </a:t>
            </a:r>
          </a:p>
          <a:p>
            <a:pPr eaLnBrk="1" hangingPunct="1">
              <a:lnSpc>
                <a:spcPct val="80000"/>
              </a:lnSpc>
              <a:defRPr/>
            </a:pPr>
            <a:r>
              <a:rPr lang="el-GR" sz="2300" dirty="0">
                <a:solidFill>
                  <a:srgbClr val="000000"/>
                </a:solidFill>
                <a:latin typeface="Calibri" charset="0"/>
              </a:rPr>
              <a:t>η παράλειψη αναφοράς (απόκρυψη) ανεπιθύμητων αποτελεσμάτων</a:t>
            </a:r>
          </a:p>
          <a:p>
            <a:pPr eaLnBrk="1" hangingPunct="1">
              <a:lnSpc>
                <a:spcPct val="80000"/>
              </a:lnSpc>
              <a:defRPr/>
            </a:pPr>
            <a:r>
              <a:rPr lang="el-GR" sz="2300" dirty="0">
                <a:solidFill>
                  <a:srgbClr val="000000"/>
                </a:solidFill>
                <a:latin typeface="Calibri" charset="0"/>
              </a:rPr>
              <a:t>χρήση κατασκευασμένων δεδομένων</a:t>
            </a:r>
          </a:p>
          <a:p>
            <a:pPr eaLnBrk="1" hangingPunct="1">
              <a:lnSpc>
                <a:spcPct val="80000"/>
              </a:lnSpc>
              <a:defRPr/>
            </a:pPr>
            <a:r>
              <a:rPr lang="el-GR" sz="2300" dirty="0">
                <a:solidFill>
                  <a:srgbClr val="000000"/>
                </a:solidFill>
                <a:latin typeface="Calibri" charset="0"/>
              </a:rPr>
              <a:t>η αντικατάσταση δεδομένων από κατασκευασμένα δεδομένα</a:t>
            </a:r>
          </a:p>
          <a:p>
            <a:pPr eaLnBrk="1" hangingPunct="1">
              <a:lnSpc>
                <a:spcPct val="80000"/>
              </a:lnSpc>
              <a:defRPr/>
            </a:pPr>
            <a:r>
              <a:rPr lang="el-GR" sz="2300" dirty="0">
                <a:solidFill>
                  <a:srgbClr val="000000"/>
                </a:solidFill>
                <a:latin typeface="Calibri" charset="0"/>
              </a:rPr>
              <a:t>η εκούσια χρήση ακατάλληλων στατιστικών μεθόδων που οδηγούν σε παραπλανητικά συμπεράσματα</a:t>
            </a:r>
          </a:p>
          <a:p>
            <a:pPr eaLnBrk="1" hangingPunct="1">
              <a:lnSpc>
                <a:spcPct val="80000"/>
              </a:lnSpc>
              <a:defRPr/>
            </a:pPr>
            <a:r>
              <a:rPr lang="el-GR" sz="2300" dirty="0">
                <a:solidFill>
                  <a:srgbClr val="000000"/>
                </a:solidFill>
                <a:latin typeface="Calibri" charset="0"/>
              </a:rPr>
              <a:t>η εκούσια και αδικαιολόγητα λανθασμένη ερμηνεία των αποτελεσμάτων</a:t>
            </a:r>
          </a:p>
          <a:p>
            <a:pPr eaLnBrk="1" hangingPunct="1">
              <a:lnSpc>
                <a:spcPct val="80000"/>
              </a:lnSpc>
              <a:defRPr/>
            </a:pPr>
            <a:r>
              <a:rPr lang="el-GR" sz="2300" dirty="0">
                <a:solidFill>
                  <a:srgbClr val="000000"/>
                </a:solidFill>
                <a:latin typeface="Calibri" charset="0"/>
              </a:rPr>
              <a:t>η λογοκλοπή αποτελεσμάτων ερευνών και κειμένων άλλων</a:t>
            </a:r>
          </a:p>
          <a:p>
            <a:pPr eaLnBrk="1" hangingPunct="1">
              <a:lnSpc>
                <a:spcPct val="80000"/>
              </a:lnSpc>
              <a:defRPr/>
            </a:pPr>
            <a:r>
              <a:rPr lang="el-GR" sz="2300" dirty="0">
                <a:solidFill>
                  <a:srgbClr val="000000"/>
                </a:solidFill>
                <a:latin typeface="Calibri" charset="0"/>
              </a:rPr>
              <a:t>η χρήση δεδομένων άλλων ερευνητών χωρίς την άδειά τους</a:t>
            </a:r>
          </a:p>
          <a:p>
            <a:pPr eaLnBrk="1" hangingPunct="1">
              <a:lnSpc>
                <a:spcPct val="80000"/>
              </a:lnSpc>
              <a:defRPr/>
            </a:pPr>
            <a:r>
              <a:rPr lang="el-GR" sz="2300" dirty="0">
                <a:solidFill>
                  <a:srgbClr val="000000"/>
                </a:solidFill>
                <a:latin typeface="Calibri" charset="0"/>
              </a:rPr>
              <a:t>η εκούσια και χωρίς δίκαιο λόγο συμπερίληψη ενός ονόματος στους συγγραφείς μιας εργασίας</a:t>
            </a:r>
          </a:p>
          <a:p>
            <a:pPr eaLnBrk="1" hangingPunct="1">
              <a:lnSpc>
                <a:spcPct val="80000"/>
              </a:lnSpc>
              <a:defRPr/>
            </a:pPr>
            <a:r>
              <a:rPr lang="el-GR" sz="2300" dirty="0">
                <a:solidFill>
                  <a:srgbClr val="000000"/>
                </a:solidFill>
                <a:latin typeface="Calibri" charset="0"/>
              </a:rPr>
              <a:t>η παραβίαση προσωπικών δεδομένων ατόμων που συμμετείχαν σε μια έρευνα</a:t>
            </a:r>
          </a:p>
          <a:p>
            <a:pPr eaLnBrk="1" hangingPunct="1">
              <a:lnSpc>
                <a:spcPct val="80000"/>
              </a:lnSpc>
              <a:defRPr/>
            </a:pPr>
            <a:r>
              <a:rPr lang="el-GR" sz="2300" dirty="0">
                <a:solidFill>
                  <a:srgbClr val="000000"/>
                </a:solidFill>
                <a:latin typeface="Calibri" charset="0"/>
              </a:rPr>
              <a:t>η προσπάθεια ανάληψης επιχορήγησης με χρήση ιδεών άλλων ή με παράθεση ψευδών στοιχείων</a:t>
            </a:r>
          </a:p>
          <a:p>
            <a:pPr eaLnBrk="1" hangingPunct="1">
              <a:lnSpc>
                <a:spcPct val="80000"/>
              </a:lnSpc>
              <a:buFont typeface="Wingdings" charset="0"/>
              <a:buNone/>
              <a:defRPr/>
            </a:pPr>
            <a:r>
              <a:rPr lang="el-GR" sz="2300" dirty="0">
                <a:solidFill>
                  <a:srgbClr val="000000"/>
                </a:solidFill>
                <a:latin typeface="Calibri" charset="0"/>
              </a:rPr>
              <a:t/>
            </a:r>
            <a:br>
              <a:rPr lang="el-GR" sz="2300" dirty="0">
                <a:solidFill>
                  <a:srgbClr val="000000"/>
                </a:solidFill>
                <a:latin typeface="Calibri" charset="0"/>
              </a:rPr>
            </a:br>
            <a:r>
              <a:rPr lang="el-GR" sz="1200" dirty="0">
                <a:solidFill>
                  <a:srgbClr val="000000"/>
                </a:solidFill>
                <a:latin typeface="Calibri" charset="0"/>
              </a:rPr>
              <a:t> </a:t>
            </a:r>
            <a:r>
              <a:rPr lang="en-GB" sz="1200" dirty="0">
                <a:solidFill>
                  <a:srgbClr val="000000"/>
                </a:solidFill>
                <a:latin typeface="Calibri" charset="0"/>
                <a:hlinkClick r:id="rId2"/>
              </a:rPr>
              <a:t>http</a:t>
            </a:r>
            <a:r>
              <a:rPr lang="el-GR" sz="1200" dirty="0">
                <a:solidFill>
                  <a:srgbClr val="000000"/>
                </a:solidFill>
                <a:latin typeface="Calibri" charset="0"/>
                <a:hlinkClick r:id="rId2"/>
              </a:rPr>
              <a:t>://</a:t>
            </a:r>
            <a:r>
              <a:rPr lang="en-GB" sz="1200" dirty="0">
                <a:solidFill>
                  <a:srgbClr val="000000"/>
                </a:solidFill>
                <a:latin typeface="Calibri" charset="0"/>
                <a:hlinkClick r:id="rId2"/>
              </a:rPr>
              <a:t>www</a:t>
            </a:r>
            <a:r>
              <a:rPr lang="el-GR" sz="1200" dirty="0">
                <a:solidFill>
                  <a:srgbClr val="000000"/>
                </a:solidFill>
                <a:latin typeface="Calibri" charset="0"/>
                <a:hlinkClick r:id="rId2"/>
              </a:rPr>
              <a:t>.</a:t>
            </a:r>
            <a:r>
              <a:rPr lang="en-GB" sz="1200" dirty="0">
                <a:solidFill>
                  <a:srgbClr val="000000"/>
                </a:solidFill>
                <a:latin typeface="Calibri" charset="0"/>
                <a:hlinkClick r:id="rId2"/>
              </a:rPr>
              <a:t>amc</a:t>
            </a:r>
            <a:r>
              <a:rPr lang="el-GR" sz="1200" dirty="0">
                <a:solidFill>
                  <a:srgbClr val="000000"/>
                </a:solidFill>
                <a:latin typeface="Calibri" charset="0"/>
                <a:hlinkClick r:id="rId2"/>
              </a:rPr>
              <a:t>.</a:t>
            </a:r>
            <a:r>
              <a:rPr lang="en-GB" sz="1200" dirty="0">
                <a:solidFill>
                  <a:srgbClr val="000000"/>
                </a:solidFill>
                <a:latin typeface="Calibri" charset="0"/>
                <a:hlinkClick r:id="rId2"/>
              </a:rPr>
              <a:t>nl</a:t>
            </a:r>
            <a:r>
              <a:rPr lang="el-GR" sz="1200" dirty="0">
                <a:solidFill>
                  <a:srgbClr val="000000"/>
                </a:solidFill>
                <a:latin typeface="Calibri" charset="0"/>
                <a:hlinkClick r:id="rId2"/>
              </a:rPr>
              <a:t>/</a:t>
            </a:r>
            <a:r>
              <a:rPr lang="en-GB" sz="1200" dirty="0">
                <a:solidFill>
                  <a:srgbClr val="000000"/>
                </a:solidFill>
                <a:latin typeface="Calibri" charset="0"/>
                <a:hlinkClick r:id="rId2"/>
              </a:rPr>
              <a:t>index</a:t>
            </a:r>
            <a:r>
              <a:rPr lang="el-GR" sz="1200" dirty="0">
                <a:solidFill>
                  <a:srgbClr val="000000"/>
                </a:solidFill>
                <a:latin typeface="Calibri" charset="0"/>
                <a:hlinkClick r:id="rId2"/>
              </a:rPr>
              <a:t>.</a:t>
            </a:r>
            <a:r>
              <a:rPr lang="en-GB" sz="1200" dirty="0">
                <a:solidFill>
                  <a:srgbClr val="000000"/>
                </a:solidFill>
                <a:latin typeface="Calibri" charset="0"/>
                <a:hlinkClick r:id="rId2"/>
              </a:rPr>
              <a:t>cfm</a:t>
            </a:r>
            <a:r>
              <a:rPr lang="el-GR" sz="1200" dirty="0">
                <a:solidFill>
                  <a:srgbClr val="000000"/>
                </a:solidFill>
                <a:latin typeface="Calibri" charset="0"/>
                <a:hlinkClick r:id="rId2"/>
              </a:rPr>
              <a:t>?</a:t>
            </a:r>
            <a:r>
              <a:rPr lang="en-GB" sz="1200" dirty="0">
                <a:solidFill>
                  <a:srgbClr val="000000"/>
                </a:solidFill>
                <a:latin typeface="Calibri" charset="0"/>
                <a:hlinkClick r:id="rId2"/>
              </a:rPr>
              <a:t>pid</a:t>
            </a:r>
            <a:r>
              <a:rPr lang="el-GR" sz="1200" dirty="0">
                <a:solidFill>
                  <a:srgbClr val="000000"/>
                </a:solidFill>
                <a:latin typeface="Calibri" charset="0"/>
                <a:hlinkClick r:id="rId2"/>
              </a:rPr>
              <a:t>=324</a:t>
            </a:r>
            <a:endParaRPr lang="el-GR" sz="1200" dirty="0">
              <a:solidFill>
                <a:srgbClr val="000000"/>
              </a:solidFill>
              <a:latin typeface="Calibri" charset="0"/>
            </a:endParaRPr>
          </a:p>
        </p:txBody>
      </p:sp>
      <p:sp>
        <p:nvSpPr>
          <p:cNvPr id="270340" name="Text Box 4"/>
          <p:cNvSpPr txBox="1">
            <a:spLocks noChangeArrowheads="1"/>
          </p:cNvSpPr>
          <p:nvPr/>
        </p:nvSpPr>
        <p:spPr bwMode="auto">
          <a:xfrm>
            <a:off x="3196152" y="6311899"/>
            <a:ext cx="2584243" cy="194404"/>
          </a:xfrm>
          <a:prstGeom prst="rect">
            <a:avLst/>
          </a:prstGeom>
          <a:gradFill rotWithShape="1">
            <a:gsLst>
              <a:gs pos="0">
                <a:srgbClr val="B6D2FA"/>
              </a:gs>
              <a:gs pos="35001">
                <a:srgbClr val="CCDEFB"/>
              </a:gs>
              <a:gs pos="100000">
                <a:srgbClr val="EAF2FE"/>
              </a:gs>
            </a:gsLst>
            <a:lin ang="16200000" scaled="1"/>
          </a:gradFill>
          <a:ln w="9525">
            <a:solidFill>
              <a:srgbClr val="7B9ABF"/>
            </a:solidFill>
            <a:miter lim="800000"/>
            <a:headEnd type="none" w="sm" len="sm"/>
            <a:tailEnd type="none" w="sm" len="sm"/>
          </a:ln>
          <a:effectLst>
            <a:outerShdw blurRad="63500" dist="20000" dir="5400000" rotWithShape="0">
              <a:srgbClr val="000000">
                <a:alpha val="37999"/>
              </a:srgbClr>
            </a:outerShdw>
          </a:effectLst>
        </p:spPr>
        <p:txBody>
          <a:bodyPr wrap="none" lIns="85844" tIns="42922" rIns="85844" bIns="42922">
            <a:spAutoFit/>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defRPr/>
            </a:pPr>
            <a:r>
              <a:rPr lang="el-GR" sz="700" dirty="0">
                <a:solidFill>
                  <a:srgbClr val="000000"/>
                </a:solidFill>
                <a:latin typeface="Calibri" charset="0"/>
              </a:rPr>
              <a:t>Όπως αναφέρεται στο Α</a:t>
            </a:r>
            <a:r>
              <a:rPr lang="el-GR" sz="700" dirty="0">
                <a:solidFill>
                  <a:srgbClr val="000000"/>
                </a:solidFill>
                <a:latin typeface="Calibri" charset="0"/>
              </a:rPr>
              <a:t>. </a:t>
            </a:r>
            <a:r>
              <a:rPr lang="el-GR" sz="700" dirty="0" err="1">
                <a:solidFill>
                  <a:srgbClr val="000000"/>
                </a:solidFill>
                <a:latin typeface="Calibri" charset="0"/>
              </a:rPr>
              <a:t>Κυρίδης</a:t>
            </a:r>
            <a:r>
              <a:rPr lang="el-GR" sz="700" dirty="0">
                <a:solidFill>
                  <a:srgbClr val="000000"/>
                </a:solidFill>
                <a:latin typeface="Calibri" charset="0"/>
              </a:rPr>
              <a:t> &amp; Α. </a:t>
            </a:r>
            <a:r>
              <a:rPr lang="el-GR" sz="700" dirty="0" err="1">
                <a:solidFill>
                  <a:srgbClr val="000000"/>
                </a:solidFill>
                <a:latin typeface="Calibri" charset="0"/>
              </a:rPr>
              <a:t>Χρονοπούλου</a:t>
            </a:r>
            <a:r>
              <a:rPr lang="el-GR" sz="700" dirty="0">
                <a:solidFill>
                  <a:srgbClr val="000000"/>
                </a:solidFill>
                <a:latin typeface="Calibri" charset="0"/>
              </a:rPr>
              <a:t> (2008).  </a:t>
            </a:r>
            <a:r>
              <a:rPr lang="el-GR" sz="700" i="1" dirty="0" err="1">
                <a:solidFill>
                  <a:srgbClr val="000000"/>
                </a:solidFill>
                <a:latin typeface="Calibri" charset="0"/>
              </a:rPr>
              <a:t>ό.π</a:t>
            </a:r>
            <a:r>
              <a:rPr lang="el-GR" sz="700" i="1" dirty="0">
                <a:solidFill>
                  <a:srgbClr val="000000"/>
                </a:solidFill>
                <a:latin typeface="Calibri" charset="0"/>
              </a:rPr>
              <a:t>.</a:t>
            </a:r>
            <a:endParaRPr lang="en-US" sz="700" dirty="0">
              <a:solidFill>
                <a:srgbClr val="000000"/>
              </a:solidFill>
              <a:latin typeface="Times New Roman" charset="0"/>
            </a:endParaRPr>
          </a:p>
        </p:txBody>
      </p:sp>
    </p:spTree>
    <p:extLst>
      <p:ext uri="{BB962C8B-B14F-4D97-AF65-F5344CB8AC3E}">
        <p14:creationId xmlns:p14="http://schemas.microsoft.com/office/powerpoint/2010/main" val="39829479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167</TotalTime>
  <Words>1892</Words>
  <Application>Microsoft Macintosh PowerPoint</Application>
  <PresentationFormat>On-screen Show (4:3)</PresentationFormat>
  <Paragraphs>158</Paragraphs>
  <Slides>22</Slides>
  <Notes>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Το πρόβλημα των λαθών</vt:lpstr>
      <vt:lpstr>Το Ερευνητικό Μοντέλο των εννέα σταδίων </vt:lpstr>
      <vt:lpstr>Στοιχειώδεις προβληματισμοί κατά το σχεδιασμό μιας έρευνας (1)</vt:lpstr>
      <vt:lpstr>Στοιχειώδεις προβληματισμοί κατά το σχεδιασμό μιας έρευνας (2)</vt:lpstr>
      <vt:lpstr>PowerPoint Presentation</vt:lpstr>
      <vt:lpstr>Oι μορφές κακής επιστημονικής πρακτικής σύμφωνα με το πανεπιστήμιο του Άμστερνταμ: </vt:lpstr>
      <vt:lpstr>PowerPoint Presentation</vt:lpstr>
      <vt:lpstr>PowerPoint Presentation</vt:lpstr>
      <vt:lpstr>Η κακή πρακτική στην επιστήμη σχετίζεται με συγκεκριμένες μορφές συμπεριφοράς όπως:</vt:lpstr>
      <vt:lpstr>PowerPoint Presentation</vt:lpstr>
      <vt:lpstr>PowerPoint Presentation</vt:lpstr>
      <vt:lpstr>Τι είναι αυτό που καθιστά «καλή» μια έρευνα</vt:lpstr>
      <vt:lpstr>Απαιτήσεις της έρευνας</vt:lpstr>
      <vt:lpstr>Η εγκυρότητα (validity) της έρευνας</vt:lpstr>
      <vt:lpstr>Εγκυρότητα και αξιοπιστία</vt:lpstr>
      <vt:lpstr>Τύποι εγκυρότητας</vt:lpstr>
      <vt:lpstr>PowerPoint Presentation</vt:lpstr>
      <vt:lpstr>PowerPoint Presentation</vt:lpstr>
      <vt:lpstr>PowerPoint Presentation</vt:lpstr>
      <vt:lpstr>PowerPoint Presentation</vt:lpstr>
      <vt:lpstr>Αξιοπιστία (reliability) της έρευνας</vt:lpstr>
      <vt:lpstr>Μέθοδοι εκτίμησης της αξιοπιστίας</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 είναι αυτό που καθιστά «καλή» μια έρευνα</dc:title>
  <dc:creator>Microsoft Office User</dc:creator>
  <cp:lastModifiedBy>EVANGELIA MAVRIKAKI</cp:lastModifiedBy>
  <cp:revision>17</cp:revision>
  <dcterms:created xsi:type="dcterms:W3CDTF">2016-08-12T17:33:29Z</dcterms:created>
  <dcterms:modified xsi:type="dcterms:W3CDTF">2020-03-19T21:19:03Z</dcterms:modified>
</cp:coreProperties>
</file>