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2"/>
    <p:restoredTop sz="94694"/>
  </p:normalViewPr>
  <p:slideViewPr>
    <p:cSldViewPr snapToGrid="0" snapToObjects="1">
      <p:cViewPr varScale="1">
        <p:scale>
          <a:sx n="117" d="100"/>
          <a:sy n="117" d="100"/>
        </p:scale>
        <p:origin x="280"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C52F92-AF66-794A-A469-BAB05F5746E0}" type="datetimeFigureOut">
              <a:rPr lang="en-US" smtClean="0"/>
              <a:t>10/22/24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B90FA6-5F95-B242-933D-82B93A953FDC}" type="slidenum">
              <a:rPr lang="en-US" smtClean="0"/>
              <a:t>‹#›</a:t>
            </a:fld>
            <a:endParaRPr lang="en-US"/>
          </a:p>
        </p:txBody>
      </p:sp>
    </p:spTree>
    <p:extLst>
      <p:ext uri="{BB962C8B-B14F-4D97-AF65-F5344CB8AC3E}">
        <p14:creationId xmlns:p14="http://schemas.microsoft.com/office/powerpoint/2010/main" val="322069777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1267"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4122" y="8685007"/>
            <a:ext cx="2972320" cy="4575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5533" tIns="42766" rIns="85533" bIns="42766" anchor="b"/>
          <a:lstStyle>
            <a:lvl1pPr>
              <a:defRPr>
                <a:solidFill>
                  <a:schemeClr val="tx1"/>
                </a:solidFill>
                <a:latin typeface="Arial" charset="0"/>
                <a:ea typeface="ＭＳ Ｐゴシック" charset="0"/>
                <a:cs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a:fld id="{A87E52B6-0FE5-DA4D-968E-D26DCAFFCFC2}" type="slidenum">
              <a:rPr lang="en-GB" sz="1100">
                <a:latin typeface="Times New Roman" charset="0"/>
              </a:rPr>
              <a:pPr algn="r"/>
              <a:t>3</a:t>
            </a:fld>
            <a:endParaRPr lang="en-GB" sz="1100">
              <a:latin typeface="Times New Roman" charset="0"/>
            </a:endParaRPr>
          </a:p>
        </p:txBody>
      </p:sp>
      <p:sp>
        <p:nvSpPr>
          <p:cNvPr id="5017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0180"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lIns="91426" tIns="45713" rIns="91426" bIns="45713" numCol="1" anchor="t" anchorCtr="0" compatLnSpc="1">
            <a:prstTxWarp prst="textNoShape">
              <a:avLst/>
            </a:prstTxWarp>
          </a:bodyPr>
          <a:lstStyle/>
          <a:p>
            <a:pPr eaLnBrk="1" hangingPunct="1">
              <a:spcBef>
                <a:spcPct val="0"/>
              </a:spcBef>
            </a:pPr>
            <a:endParaRPr lang="en-US">
              <a:latin typeface="Calibri" charset="0"/>
            </a:endParaRPr>
          </a:p>
        </p:txBody>
      </p:sp>
      <p:sp>
        <p:nvSpPr>
          <p:cNvPr id="50181" name="Slide Number Placeholder 3"/>
          <p:cNvSpPr txBox="1">
            <a:spLocks noGrp="1"/>
          </p:cNvSpPr>
          <p:nvPr/>
        </p:nvSpPr>
        <p:spPr bwMode="auto">
          <a:xfrm>
            <a:off x="3884122" y="8685007"/>
            <a:ext cx="2972320" cy="4575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26" tIns="45713" rIns="91426" bIns="45713" anchor="b"/>
          <a:lstStyle>
            <a:lvl1pPr defTabSz="977900">
              <a:defRPr>
                <a:solidFill>
                  <a:schemeClr val="tx1"/>
                </a:solidFill>
                <a:latin typeface="Arial" charset="0"/>
                <a:ea typeface="ＭＳ Ｐゴシック" charset="0"/>
                <a:cs typeface="ＭＳ Ｐゴシック" charset="0"/>
              </a:defRPr>
            </a:lvl1pPr>
            <a:lvl2pPr marL="742950" indent="-285750" defTabSz="977900">
              <a:defRPr>
                <a:solidFill>
                  <a:schemeClr val="tx1"/>
                </a:solidFill>
                <a:latin typeface="Arial" charset="0"/>
                <a:ea typeface="ＭＳ Ｐゴシック" charset="0"/>
              </a:defRPr>
            </a:lvl2pPr>
            <a:lvl3pPr marL="1143000" indent="-228600" defTabSz="977900">
              <a:defRPr>
                <a:solidFill>
                  <a:schemeClr val="tx1"/>
                </a:solidFill>
                <a:latin typeface="Arial" charset="0"/>
                <a:ea typeface="ＭＳ Ｐゴシック" charset="0"/>
              </a:defRPr>
            </a:lvl3pPr>
            <a:lvl4pPr marL="1600200" indent="-228600" defTabSz="977900">
              <a:defRPr>
                <a:solidFill>
                  <a:schemeClr val="tx1"/>
                </a:solidFill>
                <a:latin typeface="Arial" charset="0"/>
                <a:ea typeface="ＭＳ Ｐゴシック" charset="0"/>
              </a:defRPr>
            </a:lvl4pPr>
            <a:lvl5pPr marL="2057400" indent="-228600" defTabSz="977900">
              <a:defRPr>
                <a:solidFill>
                  <a:schemeClr val="tx1"/>
                </a:solidFill>
                <a:latin typeface="Arial" charset="0"/>
                <a:ea typeface="ＭＳ Ｐゴシック" charset="0"/>
              </a:defRPr>
            </a:lvl5pPr>
            <a:lvl6pPr marL="2514600" indent="-228600" defTabSz="977900" eaLnBrk="0" fontAlgn="base" hangingPunct="0">
              <a:spcBef>
                <a:spcPct val="0"/>
              </a:spcBef>
              <a:spcAft>
                <a:spcPct val="0"/>
              </a:spcAft>
              <a:defRPr>
                <a:solidFill>
                  <a:schemeClr val="tx1"/>
                </a:solidFill>
                <a:latin typeface="Arial" charset="0"/>
                <a:ea typeface="ＭＳ Ｐゴシック" charset="0"/>
              </a:defRPr>
            </a:lvl6pPr>
            <a:lvl7pPr marL="2971800" indent="-228600" defTabSz="977900" eaLnBrk="0" fontAlgn="base" hangingPunct="0">
              <a:spcBef>
                <a:spcPct val="0"/>
              </a:spcBef>
              <a:spcAft>
                <a:spcPct val="0"/>
              </a:spcAft>
              <a:defRPr>
                <a:solidFill>
                  <a:schemeClr val="tx1"/>
                </a:solidFill>
                <a:latin typeface="Arial" charset="0"/>
                <a:ea typeface="ＭＳ Ｐゴシック" charset="0"/>
              </a:defRPr>
            </a:lvl7pPr>
            <a:lvl8pPr marL="3429000" indent="-228600" defTabSz="977900" eaLnBrk="0" fontAlgn="base" hangingPunct="0">
              <a:spcBef>
                <a:spcPct val="0"/>
              </a:spcBef>
              <a:spcAft>
                <a:spcPct val="0"/>
              </a:spcAft>
              <a:defRPr>
                <a:solidFill>
                  <a:schemeClr val="tx1"/>
                </a:solidFill>
                <a:latin typeface="Arial" charset="0"/>
                <a:ea typeface="ＭＳ Ｐゴシック" charset="0"/>
              </a:defRPr>
            </a:lvl8pPr>
            <a:lvl9pPr marL="3886200" indent="-228600" defTabSz="977900" eaLnBrk="0" fontAlgn="base" hangingPunct="0">
              <a:spcBef>
                <a:spcPct val="0"/>
              </a:spcBef>
              <a:spcAft>
                <a:spcPct val="0"/>
              </a:spcAft>
              <a:defRPr>
                <a:solidFill>
                  <a:schemeClr val="tx1"/>
                </a:solidFill>
                <a:latin typeface="Arial" charset="0"/>
                <a:ea typeface="ＭＳ Ｐゴシック" charset="0"/>
              </a:defRPr>
            </a:lvl9pPr>
          </a:lstStyle>
          <a:p>
            <a:pPr algn="r"/>
            <a:fld id="{43971D0C-A6E4-E04B-8C4A-DF1B3AF4F4DE}" type="slidenum">
              <a:rPr lang="en-GB" sz="1200">
                <a:latin typeface="Times New Roman" charset="0"/>
              </a:rPr>
              <a:pPr algn="r"/>
              <a:t>3</a:t>
            </a:fld>
            <a:endParaRPr lang="en-GB" sz="1200">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0723"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l-GR"/>
              <a:t>Ιάσονας Λαμπριανού</a:t>
            </a:r>
          </a:p>
        </p:txBody>
      </p:sp>
      <p:sp>
        <p:nvSpPr>
          <p:cNvPr id="22531"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8949DD84-2E27-BD46-9EC5-8CF7D38F4CFE}" type="slidenum">
              <a:rPr lang="el-GR"/>
              <a:pPr eaLnBrk="1" hangingPunct="1"/>
              <a:t>23</a:t>
            </a:fld>
            <a:endParaRPr lang="el-GR"/>
          </a:p>
        </p:txBody>
      </p:sp>
      <p:sp>
        <p:nvSpPr>
          <p:cNvPr id="22532" name="Rectangle 2"/>
          <p:cNvSpPr>
            <a:spLocks noGrp="1" noRot="1" noChangeAspect="1" noChangeArrowheads="1" noTextEdit="1"/>
          </p:cNvSpPr>
          <p:nvPr>
            <p:ph type="sldImg"/>
          </p:nvPr>
        </p:nvSpPr>
        <p:spPr>
          <a:xfrm>
            <a:off x="1154113" y="690563"/>
            <a:ext cx="4556125" cy="3417887"/>
          </a:xfrm>
          <a:ln cap="flat"/>
        </p:spPr>
      </p:sp>
      <p:sp>
        <p:nvSpPr>
          <p:cNvPr id="22533"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lIns="92075" tIns="46038" rIns="92075" bIns="46038"/>
          <a:lstStyle/>
          <a:p>
            <a:pPr eaLnBrk="1" hangingPunct="1">
              <a:spcBef>
                <a:spcPct val="0"/>
              </a:spcBef>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l-GR"/>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Click to edit Master subtitle style</a:t>
            </a:r>
            <a:endParaRPr lang="en-US"/>
          </a:p>
        </p:txBody>
      </p:sp>
      <p:sp>
        <p:nvSpPr>
          <p:cNvPr id="4" name="Date Placeholder 3"/>
          <p:cNvSpPr>
            <a:spLocks noGrp="1"/>
          </p:cNvSpPr>
          <p:nvPr>
            <p:ph type="dt" sz="half" idx="10"/>
          </p:nvPr>
        </p:nvSpPr>
        <p:spPr/>
        <p:txBody>
          <a:bodyPr/>
          <a:lstStyle/>
          <a:p>
            <a:fld id="{661612F3-C65C-3840-BC08-3A2B078F42DF}" type="datetimeFigureOut">
              <a:rPr lang="en-US" smtClean="0"/>
              <a:t>10/22/24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A8434-4437-A940-B4DD-BDF3617FF3F9}" type="slidenum">
              <a:rPr lang="en-US" smtClean="0"/>
              <a:t>‹#›</a:t>
            </a:fld>
            <a:endParaRPr lang="en-US"/>
          </a:p>
        </p:txBody>
      </p:sp>
    </p:spTree>
    <p:extLst>
      <p:ext uri="{BB962C8B-B14F-4D97-AF65-F5344CB8AC3E}">
        <p14:creationId xmlns:p14="http://schemas.microsoft.com/office/powerpoint/2010/main" val="17830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Date Placeholder 3"/>
          <p:cNvSpPr>
            <a:spLocks noGrp="1"/>
          </p:cNvSpPr>
          <p:nvPr>
            <p:ph type="dt" sz="half" idx="10"/>
          </p:nvPr>
        </p:nvSpPr>
        <p:spPr/>
        <p:txBody>
          <a:bodyPr/>
          <a:lstStyle/>
          <a:p>
            <a:fld id="{661612F3-C65C-3840-BC08-3A2B078F42DF}" type="datetimeFigureOut">
              <a:rPr lang="en-US" smtClean="0"/>
              <a:t>10/22/24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A8434-4437-A940-B4DD-BDF3617FF3F9}" type="slidenum">
              <a:rPr lang="en-US" smtClean="0"/>
              <a:t>‹#›</a:t>
            </a:fld>
            <a:endParaRPr lang="en-US"/>
          </a:p>
        </p:txBody>
      </p:sp>
    </p:spTree>
    <p:extLst>
      <p:ext uri="{BB962C8B-B14F-4D97-AF65-F5344CB8AC3E}">
        <p14:creationId xmlns:p14="http://schemas.microsoft.com/office/powerpoint/2010/main" val="1537753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Date Placeholder 3"/>
          <p:cNvSpPr>
            <a:spLocks noGrp="1"/>
          </p:cNvSpPr>
          <p:nvPr>
            <p:ph type="dt" sz="half" idx="10"/>
          </p:nvPr>
        </p:nvSpPr>
        <p:spPr/>
        <p:txBody>
          <a:bodyPr/>
          <a:lstStyle/>
          <a:p>
            <a:fld id="{661612F3-C65C-3840-BC08-3A2B078F42DF}" type="datetimeFigureOut">
              <a:rPr lang="en-US" smtClean="0"/>
              <a:t>10/22/24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A8434-4437-A940-B4DD-BDF3617FF3F9}" type="slidenum">
              <a:rPr lang="en-US" smtClean="0"/>
              <a:t>‹#›</a:t>
            </a:fld>
            <a:endParaRPr lang="en-US"/>
          </a:p>
        </p:txBody>
      </p:sp>
    </p:spTree>
    <p:extLst>
      <p:ext uri="{BB962C8B-B14F-4D97-AF65-F5344CB8AC3E}">
        <p14:creationId xmlns:p14="http://schemas.microsoft.com/office/powerpoint/2010/main" val="22758186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4_Blank">
    <p:spTree>
      <p:nvGrpSpPr>
        <p:cNvPr id="1" name=""/>
        <p:cNvGrpSpPr/>
        <p:nvPr/>
      </p:nvGrpSpPr>
      <p:grpSpPr>
        <a:xfrm>
          <a:off x="0" y="0"/>
          <a:ext cx="0" cy="0"/>
          <a:chOff x="0" y="0"/>
          <a:chExt cx="0" cy="0"/>
        </a:xfrm>
      </p:grpSpPr>
      <p:sp>
        <p:nvSpPr>
          <p:cNvPr id="3" name="Rectangle 2"/>
          <p:cNvSpPr/>
          <p:nvPr userDrawn="1"/>
        </p:nvSpPr>
        <p:spPr>
          <a:xfrm>
            <a:off x="-6350" y="0"/>
            <a:ext cx="9144000" cy="1230313"/>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6184900"/>
            <a:ext cx="1219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TextBox 5"/>
          <p:cNvSpPr txBox="1">
            <a:spLocks noChangeArrowheads="1"/>
          </p:cNvSpPr>
          <p:nvPr userDrawn="1"/>
        </p:nvSpPr>
        <p:spPr bwMode="auto">
          <a:xfrm>
            <a:off x="71438" y="6488113"/>
            <a:ext cx="53562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a:t>
            </a:r>
            <a:r>
              <a:rPr lang="en-GB" sz="1400" i="1" dirty="0">
                <a:solidFill>
                  <a:srgbClr val="A6A6A6"/>
                </a:solidFill>
                <a:cs typeface="+mn-cs"/>
              </a:rPr>
              <a:t>Social Research Methods, 5</a:t>
            </a:r>
            <a:r>
              <a:rPr lang="en-GB" sz="1400" i="1" baseline="30000" dirty="0">
                <a:solidFill>
                  <a:srgbClr val="A6A6A6"/>
                </a:solidFill>
                <a:cs typeface="+mn-cs"/>
              </a:rPr>
              <a:t>th</a:t>
            </a:r>
            <a:r>
              <a:rPr lang="en-GB" sz="1400" i="1" dirty="0">
                <a:solidFill>
                  <a:srgbClr val="A6A6A6"/>
                </a:solidFill>
                <a:cs typeface="+mn-cs"/>
              </a:rPr>
              <a:t> edition</a:t>
            </a:r>
          </a:p>
        </p:txBody>
      </p:sp>
      <p:sp>
        <p:nvSpPr>
          <p:cNvPr id="5" name="Content Placeholder 2"/>
          <p:cNvSpPr>
            <a:spLocks noGrp="1"/>
          </p:cNvSpPr>
          <p:nvPr>
            <p:ph idx="1"/>
          </p:nvPr>
        </p:nvSpPr>
        <p:spPr>
          <a:xfrm>
            <a:off x="685800" y="1600200"/>
            <a:ext cx="7772400" cy="44958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endParaRPr lang="en-GB"/>
          </a:p>
        </p:txBody>
      </p:sp>
      <p:sp>
        <p:nvSpPr>
          <p:cNvPr id="8" name="Rectangle 6"/>
          <p:cNvSpPr>
            <a:spLocks noGrp="1" noChangeArrowheads="1"/>
          </p:cNvSpPr>
          <p:nvPr>
            <p:ph type="sldNum" sz="quarter" idx="11"/>
          </p:nvPr>
        </p:nvSpPr>
        <p:spPr/>
        <p:txBody>
          <a:bodyPr/>
          <a:lstStyle>
            <a:lvl1pPr>
              <a:defRPr/>
            </a:lvl1pPr>
          </a:lstStyle>
          <a:p>
            <a:fld id="{E614265E-2CD6-2E47-AC90-4EB3BE9DA20F}" type="slidenum">
              <a:rPr lang="en-GB"/>
              <a:pPr/>
              <a:t>‹#›</a:t>
            </a:fld>
            <a:endParaRPr lang="en-GB"/>
          </a:p>
        </p:txBody>
      </p:sp>
    </p:spTree>
    <p:extLst>
      <p:ext uri="{BB962C8B-B14F-4D97-AF65-F5344CB8AC3E}">
        <p14:creationId xmlns:p14="http://schemas.microsoft.com/office/powerpoint/2010/main" val="1314818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9_Blank">
    <p:spTree>
      <p:nvGrpSpPr>
        <p:cNvPr id="1" name=""/>
        <p:cNvGrpSpPr/>
        <p:nvPr/>
      </p:nvGrpSpPr>
      <p:grpSpPr>
        <a:xfrm>
          <a:off x="0" y="0"/>
          <a:ext cx="0" cy="0"/>
          <a:chOff x="0" y="0"/>
          <a:chExt cx="0" cy="0"/>
        </a:xfrm>
      </p:grpSpPr>
      <p:sp>
        <p:nvSpPr>
          <p:cNvPr id="4" name="Rectangle 3"/>
          <p:cNvSpPr/>
          <p:nvPr userDrawn="1"/>
        </p:nvSpPr>
        <p:spPr>
          <a:xfrm>
            <a:off x="-6350" y="0"/>
            <a:ext cx="9144000" cy="1230313"/>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ctr">
              <a:defRPr/>
            </a:pPr>
            <a:endParaRPr lang="en-US" altLang="en-US">
              <a:solidFill>
                <a:srgbClr val="3399FF"/>
              </a:solidFill>
            </a:endParaRPr>
          </a:p>
        </p:txBody>
      </p:sp>
      <p:sp>
        <p:nvSpPr>
          <p:cNvPr id="6" name="TextBox 5"/>
          <p:cNvSpPr txBox="1">
            <a:spLocks noChangeArrowheads="1"/>
          </p:cNvSpPr>
          <p:nvPr userDrawn="1"/>
        </p:nvSpPr>
        <p:spPr bwMode="auto">
          <a:xfrm>
            <a:off x="71438" y="6488113"/>
            <a:ext cx="53562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a:t>
            </a:r>
            <a:r>
              <a:rPr lang="en-GB" sz="1400" i="1" dirty="0">
                <a:solidFill>
                  <a:srgbClr val="A6A6A6"/>
                </a:solidFill>
                <a:cs typeface="+mn-cs"/>
              </a:rPr>
              <a:t>Social Research Methods, 5</a:t>
            </a:r>
            <a:r>
              <a:rPr lang="en-GB" sz="1400" i="1" baseline="30000" dirty="0">
                <a:solidFill>
                  <a:srgbClr val="A6A6A6"/>
                </a:solidFill>
                <a:cs typeface="+mn-cs"/>
              </a:rPr>
              <a:t>th</a:t>
            </a:r>
            <a:r>
              <a:rPr lang="en-GB" sz="1400" i="1" dirty="0">
                <a:solidFill>
                  <a:srgbClr val="A6A6A6"/>
                </a:solidFill>
                <a:cs typeface="+mn-cs"/>
              </a:rPr>
              <a:t> edition</a:t>
            </a:r>
          </a:p>
        </p:txBody>
      </p:sp>
      <p:pic>
        <p:nvPicPr>
          <p:cNvPr id="7"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6184900"/>
            <a:ext cx="1219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Content Placeholder 2"/>
          <p:cNvSpPr>
            <a:spLocks noGrp="1"/>
          </p:cNvSpPr>
          <p:nvPr>
            <p:ph idx="1"/>
          </p:nvPr>
        </p:nvSpPr>
        <p:spPr>
          <a:xfrm>
            <a:off x="685800" y="1600200"/>
            <a:ext cx="7772400" cy="44958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Title 1"/>
          <p:cNvSpPr>
            <a:spLocks noGrp="1"/>
          </p:cNvSpPr>
          <p:nvPr>
            <p:ph type="title"/>
          </p:nvPr>
        </p:nvSpPr>
        <p:spPr>
          <a:xfrm>
            <a:off x="457200" y="236849"/>
            <a:ext cx="8229600" cy="986905"/>
          </a:xfrm>
          <a:prstGeom prst="rect">
            <a:avLst/>
          </a:prstGeom>
        </p:spPr>
        <p:txBody>
          <a:bodyPr/>
          <a:lstStyle>
            <a:lvl1pPr>
              <a:defRPr>
                <a:solidFill>
                  <a:schemeClr val="tx2"/>
                </a:solidFill>
              </a:defRPr>
            </a:lvl1pPr>
          </a:lstStyle>
          <a:p>
            <a:r>
              <a:rPr lang="en-US" dirty="0"/>
              <a:t>Click to edit Master title style</a:t>
            </a:r>
            <a:endParaRPr lang="en-GB" dirty="0"/>
          </a:p>
        </p:txBody>
      </p:sp>
      <p:sp>
        <p:nvSpPr>
          <p:cNvPr id="8" name="Rectangle 5"/>
          <p:cNvSpPr>
            <a:spLocks noGrp="1" noChangeArrowheads="1"/>
          </p:cNvSpPr>
          <p:nvPr>
            <p:ph type="ftr" sz="quarter" idx="10"/>
          </p:nvPr>
        </p:nvSpPr>
        <p:spPr/>
        <p:txBody>
          <a:bodyPr/>
          <a:lstStyle>
            <a:lvl1pPr>
              <a:defRPr/>
            </a:lvl1pPr>
          </a:lstStyle>
          <a:p>
            <a:pPr>
              <a:defRPr/>
            </a:pPr>
            <a:endParaRPr lang="en-US" altLang="en-US"/>
          </a:p>
        </p:txBody>
      </p:sp>
      <p:sp>
        <p:nvSpPr>
          <p:cNvPr id="10" name="Rectangle 6"/>
          <p:cNvSpPr>
            <a:spLocks noGrp="1" noChangeArrowheads="1"/>
          </p:cNvSpPr>
          <p:nvPr>
            <p:ph type="sldNum" sz="quarter" idx="11"/>
          </p:nvPr>
        </p:nvSpPr>
        <p:spPr/>
        <p:txBody>
          <a:bodyPr/>
          <a:lstStyle>
            <a:lvl1pPr>
              <a:defRPr/>
            </a:lvl1pPr>
          </a:lstStyle>
          <a:p>
            <a:fld id="{37AAB419-9A7F-2A48-A48D-5932ADA50108}" type="slidenum">
              <a:rPr lang="en-GB"/>
              <a:pPr/>
              <a:t>‹#›</a:t>
            </a:fld>
            <a:endParaRPr lang="en-GB"/>
          </a:p>
        </p:txBody>
      </p:sp>
    </p:spTree>
    <p:extLst>
      <p:ext uri="{BB962C8B-B14F-4D97-AF65-F5344CB8AC3E}">
        <p14:creationId xmlns:p14="http://schemas.microsoft.com/office/powerpoint/2010/main" val="2836630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Date Placeholder 3"/>
          <p:cNvSpPr>
            <a:spLocks noGrp="1"/>
          </p:cNvSpPr>
          <p:nvPr>
            <p:ph type="dt" sz="half" idx="10"/>
          </p:nvPr>
        </p:nvSpPr>
        <p:spPr/>
        <p:txBody>
          <a:bodyPr/>
          <a:lstStyle/>
          <a:p>
            <a:fld id="{661612F3-C65C-3840-BC08-3A2B078F42DF}" type="datetimeFigureOut">
              <a:rPr lang="en-US" smtClean="0"/>
              <a:t>10/22/24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A8434-4437-A940-B4DD-BDF3617FF3F9}" type="slidenum">
              <a:rPr lang="en-US" smtClean="0"/>
              <a:t>‹#›</a:t>
            </a:fld>
            <a:endParaRPr lang="en-US"/>
          </a:p>
        </p:txBody>
      </p:sp>
    </p:spTree>
    <p:extLst>
      <p:ext uri="{BB962C8B-B14F-4D97-AF65-F5344CB8AC3E}">
        <p14:creationId xmlns:p14="http://schemas.microsoft.com/office/powerpoint/2010/main" val="3830603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GR"/>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Click to edit Master text styles</a:t>
            </a:r>
          </a:p>
        </p:txBody>
      </p:sp>
      <p:sp>
        <p:nvSpPr>
          <p:cNvPr id="4" name="Date Placeholder 3"/>
          <p:cNvSpPr>
            <a:spLocks noGrp="1"/>
          </p:cNvSpPr>
          <p:nvPr>
            <p:ph type="dt" sz="half" idx="10"/>
          </p:nvPr>
        </p:nvSpPr>
        <p:spPr/>
        <p:txBody>
          <a:bodyPr/>
          <a:lstStyle/>
          <a:p>
            <a:fld id="{661612F3-C65C-3840-BC08-3A2B078F42DF}" type="datetimeFigureOut">
              <a:rPr lang="en-US" smtClean="0"/>
              <a:t>10/22/24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A8434-4437-A940-B4DD-BDF3617FF3F9}" type="slidenum">
              <a:rPr lang="en-US" smtClean="0"/>
              <a:t>‹#›</a:t>
            </a:fld>
            <a:endParaRPr lang="en-US"/>
          </a:p>
        </p:txBody>
      </p:sp>
    </p:spTree>
    <p:extLst>
      <p:ext uri="{BB962C8B-B14F-4D97-AF65-F5344CB8AC3E}">
        <p14:creationId xmlns:p14="http://schemas.microsoft.com/office/powerpoint/2010/main" val="2376033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Date Placeholder 4"/>
          <p:cNvSpPr>
            <a:spLocks noGrp="1"/>
          </p:cNvSpPr>
          <p:nvPr>
            <p:ph type="dt" sz="half" idx="10"/>
          </p:nvPr>
        </p:nvSpPr>
        <p:spPr/>
        <p:txBody>
          <a:bodyPr/>
          <a:lstStyle/>
          <a:p>
            <a:fld id="{661612F3-C65C-3840-BC08-3A2B078F42DF}" type="datetimeFigureOut">
              <a:rPr lang="en-US" smtClean="0"/>
              <a:t>10/22/24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7A8434-4437-A940-B4DD-BDF3617FF3F9}" type="slidenum">
              <a:rPr lang="en-US" smtClean="0"/>
              <a:t>‹#›</a:t>
            </a:fld>
            <a:endParaRPr lang="en-US"/>
          </a:p>
        </p:txBody>
      </p:sp>
    </p:spTree>
    <p:extLst>
      <p:ext uri="{BB962C8B-B14F-4D97-AF65-F5344CB8AC3E}">
        <p14:creationId xmlns:p14="http://schemas.microsoft.com/office/powerpoint/2010/main" val="316870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7" name="Date Placeholder 6"/>
          <p:cNvSpPr>
            <a:spLocks noGrp="1"/>
          </p:cNvSpPr>
          <p:nvPr>
            <p:ph type="dt" sz="half" idx="10"/>
          </p:nvPr>
        </p:nvSpPr>
        <p:spPr/>
        <p:txBody>
          <a:bodyPr/>
          <a:lstStyle/>
          <a:p>
            <a:fld id="{661612F3-C65C-3840-BC08-3A2B078F42DF}" type="datetimeFigureOut">
              <a:rPr lang="en-US" smtClean="0"/>
              <a:t>10/22/24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7A8434-4437-A940-B4DD-BDF3617FF3F9}" type="slidenum">
              <a:rPr lang="en-US" smtClean="0"/>
              <a:t>‹#›</a:t>
            </a:fld>
            <a:endParaRPr lang="en-US"/>
          </a:p>
        </p:txBody>
      </p:sp>
    </p:spTree>
    <p:extLst>
      <p:ext uri="{BB962C8B-B14F-4D97-AF65-F5344CB8AC3E}">
        <p14:creationId xmlns:p14="http://schemas.microsoft.com/office/powerpoint/2010/main" val="216722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Date Placeholder 2"/>
          <p:cNvSpPr>
            <a:spLocks noGrp="1"/>
          </p:cNvSpPr>
          <p:nvPr>
            <p:ph type="dt" sz="half" idx="10"/>
          </p:nvPr>
        </p:nvSpPr>
        <p:spPr/>
        <p:txBody>
          <a:bodyPr/>
          <a:lstStyle/>
          <a:p>
            <a:fld id="{661612F3-C65C-3840-BC08-3A2B078F42DF}" type="datetimeFigureOut">
              <a:rPr lang="en-US" smtClean="0"/>
              <a:t>10/22/24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7A8434-4437-A940-B4DD-BDF3617FF3F9}" type="slidenum">
              <a:rPr lang="en-US" smtClean="0"/>
              <a:t>‹#›</a:t>
            </a:fld>
            <a:endParaRPr lang="en-US"/>
          </a:p>
        </p:txBody>
      </p:sp>
    </p:spTree>
    <p:extLst>
      <p:ext uri="{BB962C8B-B14F-4D97-AF65-F5344CB8AC3E}">
        <p14:creationId xmlns:p14="http://schemas.microsoft.com/office/powerpoint/2010/main" val="3236871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1612F3-C65C-3840-BC08-3A2B078F42DF}" type="datetimeFigureOut">
              <a:rPr lang="en-US" smtClean="0"/>
              <a:t>10/22/24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7A8434-4437-A940-B4DD-BDF3617FF3F9}" type="slidenum">
              <a:rPr lang="en-US" smtClean="0"/>
              <a:t>‹#›</a:t>
            </a:fld>
            <a:endParaRPr lang="en-US"/>
          </a:p>
        </p:txBody>
      </p:sp>
    </p:spTree>
    <p:extLst>
      <p:ext uri="{BB962C8B-B14F-4D97-AF65-F5344CB8AC3E}">
        <p14:creationId xmlns:p14="http://schemas.microsoft.com/office/powerpoint/2010/main" val="269725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Click to edit Master text styles</a:t>
            </a:r>
          </a:p>
        </p:txBody>
      </p:sp>
      <p:sp>
        <p:nvSpPr>
          <p:cNvPr id="5" name="Date Placeholder 4"/>
          <p:cNvSpPr>
            <a:spLocks noGrp="1"/>
          </p:cNvSpPr>
          <p:nvPr>
            <p:ph type="dt" sz="half" idx="10"/>
          </p:nvPr>
        </p:nvSpPr>
        <p:spPr/>
        <p:txBody>
          <a:bodyPr/>
          <a:lstStyle/>
          <a:p>
            <a:fld id="{661612F3-C65C-3840-BC08-3A2B078F42DF}" type="datetimeFigureOut">
              <a:rPr lang="en-US" smtClean="0"/>
              <a:t>10/22/24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7A8434-4437-A940-B4DD-BDF3617FF3F9}" type="slidenum">
              <a:rPr lang="en-US" smtClean="0"/>
              <a:t>‹#›</a:t>
            </a:fld>
            <a:endParaRPr lang="en-US"/>
          </a:p>
        </p:txBody>
      </p:sp>
    </p:spTree>
    <p:extLst>
      <p:ext uri="{BB962C8B-B14F-4D97-AF65-F5344CB8AC3E}">
        <p14:creationId xmlns:p14="http://schemas.microsoft.com/office/powerpoint/2010/main" val="755592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Click to edit Master text styles</a:t>
            </a:r>
          </a:p>
        </p:txBody>
      </p:sp>
      <p:sp>
        <p:nvSpPr>
          <p:cNvPr id="5" name="Date Placeholder 4"/>
          <p:cNvSpPr>
            <a:spLocks noGrp="1"/>
          </p:cNvSpPr>
          <p:nvPr>
            <p:ph type="dt" sz="half" idx="10"/>
          </p:nvPr>
        </p:nvSpPr>
        <p:spPr/>
        <p:txBody>
          <a:bodyPr/>
          <a:lstStyle/>
          <a:p>
            <a:fld id="{661612F3-C65C-3840-BC08-3A2B078F42DF}" type="datetimeFigureOut">
              <a:rPr lang="en-US" smtClean="0"/>
              <a:t>10/22/24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7A8434-4437-A940-B4DD-BDF3617FF3F9}" type="slidenum">
              <a:rPr lang="en-US" smtClean="0"/>
              <a:t>‹#›</a:t>
            </a:fld>
            <a:endParaRPr lang="en-US"/>
          </a:p>
        </p:txBody>
      </p:sp>
    </p:spTree>
    <p:extLst>
      <p:ext uri="{BB962C8B-B14F-4D97-AF65-F5344CB8AC3E}">
        <p14:creationId xmlns:p14="http://schemas.microsoft.com/office/powerpoint/2010/main" val="1728425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1612F3-C65C-3840-BC08-3A2B078F42DF}" type="datetimeFigureOut">
              <a:rPr lang="en-US" smtClean="0"/>
              <a:t>10/22/24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7A8434-4437-A940-B4DD-BDF3617FF3F9}" type="slidenum">
              <a:rPr lang="en-US" smtClean="0"/>
              <a:t>‹#›</a:t>
            </a:fld>
            <a:endParaRPr lang="en-US"/>
          </a:p>
        </p:txBody>
      </p:sp>
    </p:spTree>
    <p:extLst>
      <p:ext uri="{BB962C8B-B14F-4D97-AF65-F5344CB8AC3E}">
        <p14:creationId xmlns:p14="http://schemas.microsoft.com/office/powerpoint/2010/main" val="437281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idx="1"/>
          </p:nvPr>
        </p:nvSpPr>
        <p:spPr>
          <a:xfrm>
            <a:off x="524304" y="1671900"/>
            <a:ext cx="4299289" cy="4424099"/>
          </a:xfrm>
        </p:spPr>
        <p:style>
          <a:lnRef idx="2">
            <a:schemeClr val="accent1"/>
          </a:lnRef>
          <a:fillRef idx="1">
            <a:schemeClr val="lt1"/>
          </a:fillRef>
          <a:effectRef idx="0">
            <a:schemeClr val="accent1"/>
          </a:effectRef>
          <a:fontRef idx="minor">
            <a:schemeClr val="dk1"/>
          </a:fontRef>
        </p:style>
        <p:txBody>
          <a:bodyPr anchor="t">
            <a:normAutofit fontScale="55000" lnSpcReduction="20000"/>
          </a:bodyPr>
          <a:lstStyle/>
          <a:p>
            <a:pPr marL="0" indent="0" algn="ctr">
              <a:buNone/>
            </a:pPr>
            <a:r>
              <a:rPr lang="el-GR" dirty="0">
                <a:solidFill>
                  <a:srgbClr val="0000FF"/>
                </a:solidFill>
              </a:rPr>
              <a:t>Ποσοτική</a:t>
            </a:r>
          </a:p>
          <a:p>
            <a:pPr marL="0" indent="0" algn="ctr">
              <a:buNone/>
            </a:pPr>
            <a:endParaRPr lang="el-GR" dirty="0">
              <a:solidFill>
                <a:srgbClr val="0000FF"/>
              </a:solidFill>
            </a:endParaRPr>
          </a:p>
          <a:p>
            <a:r>
              <a:rPr lang="el-GR" b="1" dirty="0">
                <a:latin typeface="Arial" charset="0"/>
              </a:rPr>
              <a:t>Μέτρηση</a:t>
            </a:r>
            <a:r>
              <a:rPr lang="el-GR" dirty="0">
                <a:latin typeface="Arial" charset="0"/>
              </a:rPr>
              <a:t> κοινωνικών μεταβλητών</a:t>
            </a:r>
            <a:endParaRPr lang="en-US" dirty="0">
              <a:latin typeface="Arial" charset="0"/>
            </a:endParaRPr>
          </a:p>
          <a:p>
            <a:endParaRPr lang="en-US" sz="1100" dirty="0">
              <a:latin typeface="Arial" charset="0"/>
            </a:endParaRPr>
          </a:p>
          <a:p>
            <a:r>
              <a:rPr lang="el-GR" dirty="0">
                <a:latin typeface="Arial" charset="0"/>
              </a:rPr>
              <a:t>Συνήθη ερευνητικά σχέδια</a:t>
            </a:r>
            <a:r>
              <a:rPr lang="en-US" dirty="0">
                <a:latin typeface="Arial" charset="0"/>
              </a:rPr>
              <a:t>: </a:t>
            </a:r>
            <a:r>
              <a:rPr lang="el-GR" i="1" dirty="0">
                <a:latin typeface="Arial" charset="0"/>
              </a:rPr>
              <a:t>επισκοπήσεις και πειράματα</a:t>
            </a:r>
            <a:endParaRPr lang="en-US" i="1" dirty="0">
              <a:latin typeface="Arial" charset="0"/>
            </a:endParaRPr>
          </a:p>
          <a:p>
            <a:endParaRPr lang="en-US" sz="1100" i="1" dirty="0">
              <a:latin typeface="Arial" charset="0"/>
            </a:endParaRPr>
          </a:p>
          <a:p>
            <a:r>
              <a:rPr lang="el-GR" dirty="0">
                <a:latin typeface="Arial" charset="0"/>
              </a:rPr>
              <a:t>Αριθμητικά και στατιστικά δεδομένα</a:t>
            </a:r>
            <a:endParaRPr lang="en-US" dirty="0">
              <a:latin typeface="Arial" charset="0"/>
            </a:endParaRPr>
          </a:p>
          <a:p>
            <a:endParaRPr lang="en-US" sz="1100" dirty="0">
              <a:latin typeface="Arial" charset="0"/>
            </a:endParaRPr>
          </a:p>
          <a:p>
            <a:r>
              <a:rPr lang="el-GR" dirty="0">
                <a:latin typeface="Arial" charset="0"/>
              </a:rPr>
              <a:t>Παραγωγικός έλεγχος της θεωρίας</a:t>
            </a:r>
            <a:endParaRPr lang="en-US" dirty="0">
              <a:latin typeface="Arial" charset="0"/>
            </a:endParaRPr>
          </a:p>
          <a:p>
            <a:pPr marL="0" indent="0">
              <a:buNone/>
            </a:pPr>
            <a:endParaRPr lang="en-US" sz="1100" dirty="0">
              <a:latin typeface="Arial" charset="0"/>
            </a:endParaRPr>
          </a:p>
          <a:p>
            <a:r>
              <a:rPr lang="el-GR" dirty="0">
                <a:latin typeface="Arial" charset="0"/>
              </a:rPr>
              <a:t>Αντικειμενική θεώρηση της πραγματικότητας ως εξωτερικής ως προς τα κοινωνικά υποκείμενα (Οντολογικός προσανατολισμός: Αντικειμενισμός) </a:t>
            </a:r>
            <a:endParaRPr lang="en-US" dirty="0">
              <a:latin typeface="Arial" charset="0"/>
            </a:endParaRPr>
          </a:p>
          <a:p>
            <a:endParaRPr lang="en-US" dirty="0">
              <a:solidFill>
                <a:srgbClr val="0000FF"/>
              </a:solidFill>
            </a:endParaRPr>
          </a:p>
        </p:txBody>
      </p:sp>
      <p:sp>
        <p:nvSpPr>
          <p:cNvPr id="4" name="Title 3"/>
          <p:cNvSpPr>
            <a:spLocks noGrp="1"/>
          </p:cNvSpPr>
          <p:nvPr>
            <p:ph type="title" idx="4294967295"/>
          </p:nvPr>
        </p:nvSpPr>
        <p:spPr>
          <a:xfrm>
            <a:off x="594211" y="287131"/>
            <a:ext cx="8229600" cy="565150"/>
          </a:xfrm>
        </p:spPr>
        <p:txBody>
          <a:bodyPr>
            <a:normAutofit fontScale="90000"/>
          </a:bodyPr>
          <a:lstStyle/>
          <a:p>
            <a:pPr algn="ctr"/>
            <a:r>
              <a:rPr lang="el-GR" dirty="0">
                <a:solidFill>
                  <a:schemeClr val="bg1"/>
                </a:solidFill>
              </a:rPr>
              <a:t>Ερευνητική Στρατηγική</a:t>
            </a:r>
            <a:endParaRPr lang="en-US" dirty="0">
              <a:solidFill>
                <a:schemeClr val="bg1"/>
              </a:solidFill>
            </a:endParaRPr>
          </a:p>
        </p:txBody>
      </p:sp>
      <p:sp>
        <p:nvSpPr>
          <p:cNvPr id="6" name="Content Placeholder 5"/>
          <p:cNvSpPr>
            <a:spLocks noGrp="1"/>
          </p:cNvSpPr>
          <p:nvPr>
            <p:ph sz="half" idx="4294967295"/>
          </p:nvPr>
        </p:nvSpPr>
        <p:spPr>
          <a:xfrm>
            <a:off x="4881849" y="1670104"/>
            <a:ext cx="4137635" cy="4425896"/>
          </a:xfrm>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marL="0" indent="0" algn="ctr">
              <a:buNone/>
            </a:pPr>
            <a:r>
              <a:rPr lang="el-GR" dirty="0">
                <a:solidFill>
                  <a:srgbClr val="0000FF"/>
                </a:solidFill>
              </a:rPr>
              <a:t>Ποιοτική</a:t>
            </a:r>
          </a:p>
          <a:p>
            <a:pPr marL="0" indent="0" algn="ctr">
              <a:buNone/>
            </a:pPr>
            <a:endParaRPr lang="el-GR" dirty="0">
              <a:solidFill>
                <a:srgbClr val="0000FF"/>
              </a:solidFill>
            </a:endParaRPr>
          </a:p>
          <a:p>
            <a:r>
              <a:rPr lang="el-GR" sz="2200" b="1" dirty="0">
                <a:latin typeface="Arial" charset="0"/>
              </a:rPr>
              <a:t>Κατανόηση</a:t>
            </a:r>
            <a:r>
              <a:rPr lang="el-GR" sz="2200" dirty="0">
                <a:latin typeface="Arial" charset="0"/>
              </a:rPr>
              <a:t> των υποκειμενικών νοημάτων που έχουν διαμορφώσει τα κοινωνικά υποκείμενα </a:t>
            </a:r>
            <a:r>
              <a:rPr lang="en-US" sz="2200" dirty="0">
                <a:latin typeface="Arial" charset="0"/>
              </a:rPr>
              <a:t>(</a:t>
            </a:r>
            <a:r>
              <a:rPr lang="el-GR" sz="2200" dirty="0">
                <a:latin typeface="Arial" charset="0"/>
              </a:rPr>
              <a:t>επιστημολογικός προσανατολισμός: Ερμηνειοκρατία</a:t>
            </a:r>
            <a:r>
              <a:rPr lang="en-US" sz="2200" dirty="0">
                <a:latin typeface="Arial" charset="0"/>
              </a:rPr>
              <a:t>)</a:t>
            </a:r>
          </a:p>
          <a:p>
            <a:endParaRPr lang="en-US" sz="2200" dirty="0">
              <a:latin typeface="Arial" charset="0"/>
            </a:endParaRPr>
          </a:p>
          <a:p>
            <a:r>
              <a:rPr lang="el-GR" sz="2200" dirty="0">
                <a:latin typeface="Arial" charset="0"/>
              </a:rPr>
              <a:t>Συνήθεις μέθοδοι</a:t>
            </a:r>
            <a:r>
              <a:rPr lang="en-US" sz="2200" dirty="0">
                <a:latin typeface="Arial" charset="0"/>
              </a:rPr>
              <a:t>: </a:t>
            </a:r>
            <a:r>
              <a:rPr lang="el-GR" sz="2200" i="1" dirty="0">
                <a:latin typeface="Arial" charset="0"/>
              </a:rPr>
              <a:t>συνεντεύξεις, εθνογραφία</a:t>
            </a:r>
            <a:endParaRPr lang="en-US" sz="2200" i="1" dirty="0">
              <a:latin typeface="Arial" charset="0"/>
            </a:endParaRPr>
          </a:p>
          <a:p>
            <a:endParaRPr lang="en-US" sz="2200" dirty="0">
              <a:latin typeface="Arial" charset="0"/>
            </a:endParaRPr>
          </a:p>
          <a:p>
            <a:r>
              <a:rPr lang="el-GR" sz="2200" dirty="0">
                <a:latin typeface="Arial" charset="0"/>
              </a:rPr>
              <a:t>Τα δεδομένα είναι λέξεις, κείμενα και ιστορίες </a:t>
            </a:r>
            <a:endParaRPr lang="en-US" sz="2200" dirty="0">
              <a:latin typeface="Arial" charset="0"/>
            </a:endParaRPr>
          </a:p>
          <a:p>
            <a:endParaRPr lang="en-US" sz="2200" dirty="0">
              <a:latin typeface="Arial" charset="0"/>
            </a:endParaRPr>
          </a:p>
          <a:p>
            <a:r>
              <a:rPr lang="el-GR" sz="2200" dirty="0">
                <a:latin typeface="Arial" charset="0"/>
              </a:rPr>
              <a:t>Επαγωγική προσέγγιση</a:t>
            </a:r>
            <a:r>
              <a:rPr lang="en-US" sz="2200" dirty="0">
                <a:latin typeface="Arial" charset="0"/>
              </a:rPr>
              <a:t>: </a:t>
            </a:r>
            <a:r>
              <a:rPr lang="el-GR" sz="2200" dirty="0">
                <a:latin typeface="Arial" charset="0"/>
              </a:rPr>
              <a:t>η θεωρία προκύπτει από τα δεδομένα</a:t>
            </a:r>
            <a:endParaRPr lang="en-US" sz="2200" dirty="0">
              <a:latin typeface="Arial" charset="0"/>
            </a:endParaRPr>
          </a:p>
          <a:p>
            <a:pPr algn="ctr"/>
            <a:endParaRPr lang="en-US" dirty="0">
              <a:solidFill>
                <a:srgbClr val="0000FF"/>
              </a:solidFill>
            </a:endParaRPr>
          </a:p>
        </p:txBody>
      </p:sp>
      <p:sp>
        <p:nvSpPr>
          <p:cNvPr id="7" name="Rectangle 6"/>
          <p:cNvSpPr/>
          <p:nvPr/>
        </p:nvSpPr>
        <p:spPr>
          <a:xfrm>
            <a:off x="2478022" y="888631"/>
            <a:ext cx="4035555" cy="369332"/>
          </a:xfrm>
          <a:prstGeom prst="rect">
            <a:avLst/>
          </a:prstGeom>
        </p:spPr>
        <p:txBody>
          <a:bodyPr wrap="none">
            <a:spAutoFit/>
          </a:bodyPr>
          <a:lstStyle/>
          <a:p>
            <a:pPr algn="ctr"/>
            <a:r>
              <a:rPr lang="el-GR" dirty="0">
                <a:solidFill>
                  <a:srgbClr val="FFFFFF"/>
                </a:solidFill>
              </a:rPr>
              <a:t>Ο γενικός προσανατολισμός της έρευνας</a:t>
            </a:r>
          </a:p>
        </p:txBody>
      </p:sp>
    </p:spTree>
    <p:extLst>
      <p:ext uri="{BB962C8B-B14F-4D97-AF65-F5344CB8AC3E}">
        <p14:creationId xmlns:p14="http://schemas.microsoft.com/office/powerpoint/2010/main" val="1285351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684213" y="381000"/>
            <a:ext cx="7772400" cy="11430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l-GR" dirty="0">
                <a:solidFill>
                  <a:schemeClr val="tx2"/>
                </a:solidFill>
                <a:latin typeface="Arial" charset="0"/>
              </a:rPr>
              <a:t>Σχέδιο μελέτης περίπτωσης</a:t>
            </a:r>
            <a:endParaRPr lang="en-GB" dirty="0">
              <a:solidFill>
                <a:schemeClr val="tx2"/>
              </a:solidFill>
              <a:latin typeface="Arial" charset="0"/>
            </a:endParaRPr>
          </a:p>
        </p:txBody>
      </p:sp>
      <p:sp>
        <p:nvSpPr>
          <p:cNvPr id="6" name="Rectangle 3"/>
          <p:cNvSpPr txBox="1">
            <a:spLocks noChangeArrowheads="1"/>
          </p:cNvSpPr>
          <p:nvPr/>
        </p:nvSpPr>
        <p:spPr bwMode="auto">
          <a:xfrm>
            <a:off x="684213" y="1700213"/>
            <a:ext cx="7772400" cy="44958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l-GR" sz="2000">
                <a:latin typeface="Arial" charset="0"/>
              </a:rPr>
              <a:t>Λεπτομερής και ενδελεχής ανάλυση μιας μεμονωμένης περίπτωσης</a:t>
            </a:r>
            <a:endParaRPr lang="en-GB" sz="2000">
              <a:latin typeface="Arial" charset="0"/>
            </a:endParaRPr>
          </a:p>
          <a:p>
            <a:pPr lvl="1">
              <a:buFont typeface="Arial" charset="0"/>
              <a:buChar char="•"/>
            </a:pPr>
            <a:r>
              <a:rPr lang="el-GR" sz="1800">
                <a:latin typeface="Arial" charset="0"/>
              </a:rPr>
              <a:t>Π.χ. μιας μεμονωμένης κοινότητας, ενός μεμονωμένου σχολείου, μιας μεμονωμένης οικογένειας, ενός συγκεκριμένου προσώπου, ενός μεμονωμένου γεγονότος ή οργανισμού.</a:t>
            </a:r>
          </a:p>
          <a:p>
            <a:pPr lvl="1">
              <a:buFont typeface="Arial" charset="0"/>
              <a:buChar char="•"/>
            </a:pPr>
            <a:r>
              <a:rPr lang="el-GR" sz="2000">
                <a:latin typeface="Arial" charset="0"/>
              </a:rPr>
              <a:t>Συχνά περιλαμβάνει ποιοτική έρευνα, αλλά όχι απαραίτητα</a:t>
            </a:r>
            <a:endParaRPr lang="en-GB" sz="2000">
              <a:latin typeface="Arial" charset="0"/>
            </a:endParaRPr>
          </a:p>
          <a:p>
            <a:r>
              <a:rPr lang="el-GR" sz="2000">
                <a:latin typeface="Arial" charset="0"/>
              </a:rPr>
              <a:t>Η προσέγγιση είναι συνήθως </a:t>
            </a:r>
            <a:r>
              <a:rPr lang="el-GR" sz="2000" i="1">
                <a:latin typeface="Arial" charset="0"/>
              </a:rPr>
              <a:t>ιδιογραφική </a:t>
            </a:r>
            <a:r>
              <a:rPr lang="el-GR" sz="2000">
                <a:latin typeface="Arial" charset="0"/>
              </a:rPr>
              <a:t> </a:t>
            </a:r>
            <a:endParaRPr lang="en-GB" sz="2000" i="1">
              <a:latin typeface="Arial" charset="0"/>
            </a:endParaRPr>
          </a:p>
          <a:p>
            <a:r>
              <a:rPr lang="el-GR" sz="2000">
                <a:latin typeface="Arial" charset="0"/>
              </a:rPr>
              <a:t>Τύποι περιπτώσεων</a:t>
            </a:r>
            <a:r>
              <a:rPr lang="en-GB" sz="2000">
                <a:latin typeface="Arial" charset="0"/>
              </a:rPr>
              <a:t>: </a:t>
            </a:r>
            <a:r>
              <a:rPr lang="el-GR" sz="2000">
                <a:latin typeface="Arial" charset="0"/>
              </a:rPr>
              <a:t>η κρίσιμη, η μοναδική</a:t>
            </a:r>
            <a:r>
              <a:rPr lang="en-GB" sz="2000">
                <a:latin typeface="Arial" charset="0"/>
              </a:rPr>
              <a:t>, </a:t>
            </a:r>
            <a:r>
              <a:rPr lang="el-GR" sz="2000">
                <a:latin typeface="Arial" charset="0"/>
              </a:rPr>
              <a:t>η αντιπροσωπευτική</a:t>
            </a:r>
            <a:r>
              <a:rPr lang="en-GB" sz="2000">
                <a:latin typeface="Arial" charset="0"/>
              </a:rPr>
              <a:t>,  </a:t>
            </a:r>
            <a:r>
              <a:rPr lang="el-GR" sz="2000">
                <a:latin typeface="Arial" charset="0"/>
              </a:rPr>
              <a:t>η αποκαλυπτική</a:t>
            </a:r>
            <a:r>
              <a:rPr lang="en-GB" sz="2000">
                <a:latin typeface="Arial" charset="0"/>
              </a:rPr>
              <a:t>, </a:t>
            </a:r>
            <a:r>
              <a:rPr lang="el-GR" sz="2000">
                <a:latin typeface="Arial" charset="0"/>
              </a:rPr>
              <a:t>η διαχρονική</a:t>
            </a:r>
            <a:endParaRPr lang="en-GB" sz="2000">
              <a:latin typeface="Arial" charset="0"/>
            </a:endParaRPr>
          </a:p>
          <a:p>
            <a:pPr lvl="1"/>
            <a:r>
              <a:rPr lang="el-GR" sz="1800">
                <a:latin typeface="Arial" charset="0"/>
              </a:rPr>
              <a:t>Π.χ.</a:t>
            </a:r>
            <a:r>
              <a:rPr lang="en-GB" sz="1800">
                <a:latin typeface="Arial" charset="0"/>
              </a:rPr>
              <a:t>. Holdaway (1982, 1983): </a:t>
            </a:r>
            <a:r>
              <a:rPr lang="el-GR" sz="1800">
                <a:latin typeface="Arial" charset="0"/>
              </a:rPr>
              <a:t>εθνογραφία της επαγγελματικής κουλτούρας σε ένα συγκεκριμένο σώμα αστυνομικών  δυνάμεων</a:t>
            </a:r>
            <a:endParaRPr lang="en-GB" sz="1800" dirty="0">
              <a:latin typeface="Arial" charset="0"/>
            </a:endParaRPr>
          </a:p>
        </p:txBody>
      </p:sp>
    </p:spTree>
    <p:extLst>
      <p:ext uri="{BB962C8B-B14F-4D97-AF65-F5344CB8AC3E}">
        <p14:creationId xmlns:p14="http://schemas.microsoft.com/office/powerpoint/2010/main" val="3982222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838200" y="1828800"/>
            <a:ext cx="7620000" cy="42672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l-GR" sz="2000" dirty="0">
                <a:latin typeface="Arial" charset="0"/>
                <a:cs typeface="Arial" charset="0"/>
              </a:rPr>
              <a:t>Χρήση των ίδιων μεθόδων για τη σύγκριση δύο ή περισσότερων βάσιμα αντίθετων περιπτώσεων </a:t>
            </a:r>
            <a:endParaRPr lang="en-GB" sz="2000" dirty="0">
              <a:latin typeface="Arial" charset="0"/>
              <a:cs typeface="Arial" charset="0"/>
            </a:endParaRPr>
          </a:p>
          <a:p>
            <a:r>
              <a:rPr lang="el-GR" sz="2000" dirty="0">
                <a:latin typeface="Arial" charset="0"/>
                <a:cs typeface="Arial" charset="0"/>
              </a:rPr>
              <a:t>Μπορεί να είναι ποσοτική ή ποιοτική έρευνας</a:t>
            </a:r>
            <a:endParaRPr lang="en-GB" sz="2000" dirty="0">
              <a:latin typeface="Arial" charset="0"/>
              <a:cs typeface="Arial" charset="0"/>
            </a:endParaRPr>
          </a:p>
          <a:p>
            <a:r>
              <a:rPr lang="el-GR" sz="2000" dirty="0">
                <a:latin typeface="Arial" charset="0"/>
                <a:cs typeface="Arial" charset="0"/>
              </a:rPr>
              <a:t>Συχνά γίνονται διαπολιτισμικές συγκρίσεις</a:t>
            </a:r>
            <a:endParaRPr lang="en-GB" sz="2000" dirty="0">
              <a:latin typeface="Arial" charset="0"/>
              <a:cs typeface="Arial" charset="0"/>
            </a:endParaRPr>
          </a:p>
          <a:p>
            <a:pPr lvl="1"/>
            <a:r>
              <a:rPr lang="el-GR" sz="2000" dirty="0">
                <a:latin typeface="Arial" charset="0"/>
                <a:cs typeface="Arial" charset="0"/>
              </a:rPr>
              <a:t>Η έρευνα του </a:t>
            </a:r>
            <a:r>
              <a:rPr lang="en-GB" sz="2000" dirty="0" err="1">
                <a:latin typeface="Arial" charset="0"/>
                <a:cs typeface="Arial" charset="0"/>
              </a:rPr>
              <a:t>Gallie</a:t>
            </a:r>
            <a:r>
              <a:rPr lang="en-GB" sz="2000" dirty="0">
                <a:latin typeface="Arial" charset="0"/>
                <a:cs typeface="Arial" charset="0"/>
              </a:rPr>
              <a:t>(1978) </a:t>
            </a:r>
            <a:r>
              <a:rPr lang="el-GR" sz="2000" dirty="0">
                <a:latin typeface="Arial" charset="0"/>
                <a:cs typeface="Arial" charset="0"/>
              </a:rPr>
              <a:t>για τις επιπτώσεις της αυτοματοποίησης στους βιομηχανικούς εργάτες στην Αγγλία και στη Γαλλία.</a:t>
            </a:r>
            <a:endParaRPr lang="en-GB" sz="2000" dirty="0">
              <a:latin typeface="Arial" charset="0"/>
              <a:cs typeface="Arial" charset="0"/>
            </a:endParaRPr>
          </a:p>
          <a:p>
            <a:r>
              <a:rPr lang="el-GR" sz="2000" dirty="0">
                <a:latin typeface="Arial" charset="0"/>
                <a:cs typeface="Arial" charset="0"/>
              </a:rPr>
              <a:t>Πρόβλημα στη μετάφραση των ερευνητικών εργαλείων και στην εξεύρεση συγκρίσιμων δειγμάτων</a:t>
            </a:r>
          </a:p>
          <a:p>
            <a:r>
              <a:rPr lang="el-GR" sz="2000" dirty="0">
                <a:latin typeface="Arial" charset="0"/>
                <a:cs typeface="Arial" charset="0"/>
              </a:rPr>
              <a:t>Περιλαμβάνει πολλαπλές μελέτες περίπτωσης</a:t>
            </a:r>
            <a:endParaRPr lang="en-GB" sz="2000" dirty="0">
              <a:latin typeface="Arial" charset="0"/>
              <a:cs typeface="Arial" charset="0"/>
            </a:endParaRPr>
          </a:p>
        </p:txBody>
      </p:sp>
      <p:sp>
        <p:nvSpPr>
          <p:cNvPr id="5" name="Rectangle 2"/>
          <p:cNvSpPr txBox="1">
            <a:spLocks noGrp="1" noChangeArrowheads="1"/>
          </p:cNvSpPr>
          <p:nvPr>
            <p:ph type="title"/>
          </p:nvPr>
        </p:nvSpPr>
        <p:spPr bwMode="auto">
          <a:xfrm>
            <a:off x="480502" y="429481"/>
            <a:ext cx="8229600" cy="11430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l-GR" dirty="0">
                <a:solidFill>
                  <a:schemeClr val="tx2"/>
                </a:solidFill>
                <a:latin typeface="Arial" charset="0"/>
              </a:rPr>
              <a:t>Συγκριτικό σχέδιο</a:t>
            </a:r>
            <a:endParaRPr lang="en-GB" dirty="0">
              <a:solidFill>
                <a:schemeClr val="tx2"/>
              </a:solidFill>
              <a:latin typeface="Arial" charset="0"/>
            </a:endParaRPr>
          </a:p>
        </p:txBody>
      </p:sp>
    </p:spTree>
    <p:extLst>
      <p:ext uri="{BB962C8B-B14F-4D97-AF65-F5344CB8AC3E}">
        <p14:creationId xmlns:p14="http://schemas.microsoft.com/office/powerpoint/2010/main" val="3727140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l-GR" dirty="0">
                <a:solidFill>
                  <a:srgbClr val="FFFFFF"/>
                </a:solidFill>
              </a:rPr>
              <a:t>Ερευνητική μέθοδος</a:t>
            </a:r>
            <a:endParaRPr lang="en-US" dirty="0">
              <a:solidFill>
                <a:srgbClr val="FFFFFF"/>
              </a:solidFill>
            </a:endParaRPr>
          </a:p>
        </p:txBody>
      </p:sp>
      <p:sp>
        <p:nvSpPr>
          <p:cNvPr id="4" name="Text Box 5"/>
          <p:cNvSpPr txBox="1">
            <a:spLocks noChangeArrowheads="1"/>
          </p:cNvSpPr>
          <p:nvPr/>
        </p:nvSpPr>
        <p:spPr bwMode="auto">
          <a:xfrm>
            <a:off x="761509" y="1451666"/>
            <a:ext cx="7848600" cy="1738312"/>
          </a:xfrm>
          <a:prstGeom prst="rect">
            <a:avLst/>
          </a:prstGeom>
          <a:noFill/>
          <a:ln w="12700" cap="sq">
            <a:noFill/>
            <a:miter lim="800000"/>
            <a:headEnd type="none" w="sm" len="sm"/>
            <a:tailEnd type="none" w="sm" len="sm"/>
          </a:ln>
        </p:spPr>
        <p:txBody>
          <a:bodyPr>
            <a:spAutoFit/>
          </a:bodyPr>
          <a:lstStyle>
            <a:lvl1pPr marL="385763" indent="-385763">
              <a:defRPr>
                <a:solidFill>
                  <a:schemeClr val="tx1"/>
                </a:solidFill>
                <a:latin typeface="Arial" charset="0"/>
                <a:ea typeface="ＭＳ Ｐゴシック" charset="0"/>
                <a:cs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spcBef>
                <a:spcPct val="20000"/>
              </a:spcBef>
              <a:buSzPct val="90000"/>
              <a:buFontTx/>
              <a:buChar char="•"/>
            </a:pPr>
            <a:r>
              <a:rPr kumimoji="1" lang="el-GR" sz="2000" dirty="0">
                <a:solidFill>
                  <a:srgbClr val="000000"/>
                </a:solidFill>
                <a:cs typeface="Times New Roman" charset="0"/>
              </a:rPr>
              <a:t>Η</a:t>
            </a:r>
            <a:r>
              <a:rPr kumimoji="1" lang="en-GB" sz="2000" dirty="0">
                <a:solidFill>
                  <a:srgbClr val="000000"/>
                </a:solidFill>
                <a:cs typeface="Times New Roman" charset="0"/>
              </a:rPr>
              <a:t> </a:t>
            </a:r>
            <a:r>
              <a:rPr kumimoji="1" lang="el-GR" sz="2000" b="1" dirty="0">
                <a:solidFill>
                  <a:srgbClr val="000000"/>
                </a:solidFill>
                <a:cs typeface="Times New Roman" charset="0"/>
              </a:rPr>
              <a:t>Ερευνητική Μέθοδος </a:t>
            </a:r>
            <a:r>
              <a:rPr kumimoji="1" lang="el-GR" sz="2000" dirty="0">
                <a:solidFill>
                  <a:srgbClr val="000000"/>
                </a:solidFill>
                <a:cs typeface="Times New Roman" charset="0"/>
              </a:rPr>
              <a:t>αποτελεί απλώς την τεχνική συλλογής δεδομένων. </a:t>
            </a:r>
            <a:r>
              <a:rPr lang="el-GR" sz="2000" dirty="0">
                <a:solidFill>
                  <a:srgbClr val="000000"/>
                </a:solidFill>
                <a:cs typeface="Times New Roman" charset="0"/>
              </a:rPr>
              <a:t>Στην επιλογή ερευνητικής μεθόδου αποτυπώνονται οι αποφάσεις αναφορικά με τον τύπο των εργαλείων ή τεχνικών που θα χρησιμοποιηθούν.</a:t>
            </a:r>
            <a:r>
              <a:rPr kumimoji="1" lang="el-GR" sz="2000" dirty="0">
                <a:solidFill>
                  <a:srgbClr val="000000"/>
                </a:solidFill>
                <a:cs typeface="Times New Roman" charset="0"/>
              </a:rPr>
              <a:t> </a:t>
            </a:r>
            <a:endParaRPr kumimoji="1" lang="en-GB" sz="2000" dirty="0">
              <a:solidFill>
                <a:srgbClr val="000000"/>
              </a:solidFill>
              <a:cs typeface="Times New Roman" charset="0"/>
            </a:endParaRPr>
          </a:p>
          <a:p>
            <a:pPr>
              <a:spcBef>
                <a:spcPct val="50000"/>
              </a:spcBef>
            </a:pPr>
            <a:endParaRPr kumimoji="1" lang="en-GB" dirty="0">
              <a:latin typeface="OUP Argo Light" charset="0"/>
              <a:cs typeface="Times New Roman" charset="0"/>
            </a:endParaRPr>
          </a:p>
        </p:txBody>
      </p:sp>
    </p:spTree>
    <p:extLst>
      <p:ext uri="{BB962C8B-B14F-4D97-AF65-F5344CB8AC3E}">
        <p14:creationId xmlns:p14="http://schemas.microsoft.com/office/powerpoint/2010/main" val="2306223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381000"/>
            <a:ext cx="8229600" cy="1139825"/>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sz="3600" dirty="0">
                <a:solidFill>
                  <a:srgbClr val="FFFFFF"/>
                </a:solidFill>
                <a:latin typeface="Calibri" charset="0"/>
                <a:ea typeface="ＭＳ Ｐゴシック" charset="0"/>
              </a:rPr>
              <a:t>Ερευνητικά ερωτήματα</a:t>
            </a:r>
          </a:p>
        </p:txBody>
      </p:sp>
      <p:sp>
        <p:nvSpPr>
          <p:cNvPr id="50179" name="Rectangle 3"/>
          <p:cNvSpPr>
            <a:spLocks noGrp="1" noChangeArrowheads="1"/>
          </p:cNvSpPr>
          <p:nvPr>
            <p:ph type="body" idx="1"/>
          </p:nvPr>
        </p:nvSpPr>
        <p:spPr>
          <a:gradFill rotWithShape="1">
            <a:gsLst>
              <a:gs pos="0">
                <a:srgbClr val="A3C4FF"/>
              </a:gs>
              <a:gs pos="35001">
                <a:srgbClr val="BFD5FF"/>
              </a:gs>
              <a:gs pos="100000">
                <a:srgbClr val="E5EEFF"/>
              </a:gs>
            </a:gsLst>
            <a:lin ang="16200000" scaled="1"/>
          </a:gradFill>
          <a:ln cap="flat">
            <a:solidFill>
              <a:srgbClr val="4A7EBB"/>
            </a:solidFill>
            <a:miter lim="800000"/>
            <a:headEnd/>
            <a:tailEnd/>
          </a:ln>
          <a:effectLst>
            <a:outerShdw blurRad="63500" dist="20000" dir="5400000" rotWithShape="0">
              <a:srgbClr val="000000">
                <a:alpha val="37999"/>
              </a:srgbClr>
            </a:outerShdw>
          </a:effectLst>
        </p:spPr>
        <p:txBody>
          <a:bodyPr/>
          <a:lstStyle/>
          <a:p>
            <a:pPr>
              <a:buFont typeface="Arial" charset="0"/>
              <a:buNone/>
            </a:pPr>
            <a:r>
              <a:rPr lang="el-GR" sz="2200" dirty="0">
                <a:solidFill>
                  <a:srgbClr val="000000"/>
                </a:solidFill>
                <a:latin typeface="Calibri" charset="0"/>
              </a:rPr>
              <a:t>Όταν ο ερευνητής δεν μπορεί να κάνει εύλογες προβλέψεις για τα αναμενόμενα αποτελέσματα, οι στόχοι της έρευνας διατυπώνονται ως</a:t>
            </a:r>
            <a:r>
              <a:rPr lang="el-GR" sz="2200" b="1" dirty="0">
                <a:solidFill>
                  <a:srgbClr val="000000"/>
                </a:solidFill>
                <a:latin typeface="Calibri" charset="0"/>
              </a:rPr>
              <a:t> ερευνητικά ερωτήματα </a:t>
            </a:r>
            <a:r>
              <a:rPr lang="el-GR" sz="2200" dirty="0">
                <a:solidFill>
                  <a:srgbClr val="000000"/>
                </a:solidFill>
                <a:latin typeface="Calibri" charset="0"/>
              </a:rPr>
              <a:t>με τη μορφή</a:t>
            </a:r>
            <a:r>
              <a:rPr lang="el-GR" sz="2200" b="1" dirty="0">
                <a:solidFill>
                  <a:srgbClr val="000000"/>
                </a:solidFill>
                <a:latin typeface="Calibri" charset="0"/>
              </a:rPr>
              <a:t> ερωτηματικής πρότασης</a:t>
            </a:r>
          </a:p>
          <a:p>
            <a:pPr lvl="1">
              <a:buFont typeface="Arial" charset="0"/>
              <a:buNone/>
            </a:pPr>
            <a:r>
              <a:rPr lang="el-GR" sz="2600" i="1" dirty="0">
                <a:solidFill>
                  <a:srgbClr val="00B0F0"/>
                </a:solidFill>
                <a:latin typeface="Calibri" charset="0"/>
              </a:rPr>
              <a:t>	</a:t>
            </a:r>
            <a:r>
              <a:rPr lang="el-GR" sz="2200" i="1" dirty="0">
                <a:solidFill>
                  <a:srgbClr val="C00000"/>
                </a:solidFill>
                <a:latin typeface="Calibri" charset="0"/>
              </a:rPr>
              <a:t>Ποιος είναι ο βαθμός συνάφειας–συμφωνίας ανάμεσα στις αξιολογήσεις που κάνουν για τη συμπεριφορά ενός παιδιού 4 κριτές (δάσκαλος, μητέρα, πατέρας, και ο φίλος του παιδιού);</a:t>
            </a:r>
          </a:p>
          <a:p>
            <a:pPr lvl="1">
              <a:buFont typeface="Wingdings" charset="0"/>
              <a:buChar char="q"/>
            </a:pPr>
            <a:r>
              <a:rPr lang="el-GR" dirty="0">
                <a:solidFill>
                  <a:srgbClr val="000000"/>
                </a:solidFill>
                <a:latin typeface="Calibri" charset="0"/>
              </a:rPr>
              <a:t>Ερευνητικά ερωτήματα για την ανάπτυξη θεωρίας</a:t>
            </a:r>
            <a:endParaRPr lang="en-US" dirty="0">
              <a:solidFill>
                <a:srgbClr val="000000"/>
              </a:solidFill>
              <a:latin typeface="Calibri" charset="0"/>
            </a:endParaRPr>
          </a:p>
          <a:p>
            <a:pPr lvl="1">
              <a:buFont typeface="Wingdings" charset="0"/>
              <a:buChar char="q"/>
            </a:pPr>
            <a:r>
              <a:rPr lang="el-GR" dirty="0">
                <a:solidFill>
                  <a:srgbClr val="000000"/>
                </a:solidFill>
                <a:latin typeface="Calibri" charset="0"/>
              </a:rPr>
              <a:t>Ερευνητικά ερωτήματα για πρακτικές εφαρμογές</a:t>
            </a:r>
            <a:endParaRPr lang="en-US" dirty="0">
              <a:solidFill>
                <a:srgbClr val="000000"/>
              </a:solidFill>
              <a:latin typeface="Calibri" charset="0"/>
            </a:endParaRPr>
          </a:p>
          <a:p>
            <a:pPr lvl="1">
              <a:buFont typeface="Arial" charset="0"/>
              <a:buNone/>
            </a:pPr>
            <a:endParaRPr lang="el-GR" sz="2600" i="1" dirty="0">
              <a:solidFill>
                <a:srgbClr val="00B0F0"/>
              </a:solidFill>
              <a:latin typeface="Calibri" charset="0"/>
            </a:endParaRPr>
          </a:p>
        </p:txBody>
      </p:sp>
    </p:spTree>
    <p:extLst>
      <p:ext uri="{BB962C8B-B14F-4D97-AF65-F5344CB8AC3E}">
        <p14:creationId xmlns:p14="http://schemas.microsoft.com/office/powerpoint/2010/main" val="23860641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Effect transition="in" filter="blinds(horizontal)">
                                      <p:cBhvr>
                                        <p:cTn id="7" dur="500"/>
                                        <p:tgtEl>
                                          <p:spTgt spid="50179">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0179">
                                            <p:txEl>
                                              <p:pRg st="1" end="1"/>
                                            </p:txEl>
                                          </p:spTgt>
                                        </p:tgtEl>
                                        <p:attrNameLst>
                                          <p:attrName>style.visibility</p:attrName>
                                        </p:attrNameLst>
                                      </p:cBhvr>
                                      <p:to>
                                        <p:strVal val="visible"/>
                                      </p:to>
                                    </p:set>
                                    <p:animEffect transition="in" filter="blinds(horizontal)">
                                      <p:cBhvr>
                                        <p:cTn id="10" dur="500"/>
                                        <p:tgtEl>
                                          <p:spTgt spid="5017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8" presetClass="entr" presetSubtype="16" fill="hold" nodeType="clickEffect">
                                  <p:stCondLst>
                                    <p:cond delay="0"/>
                                  </p:stCondLst>
                                  <p:childTnLst>
                                    <p:set>
                                      <p:cBhvr>
                                        <p:cTn id="14" dur="1" fill="hold">
                                          <p:stCondLst>
                                            <p:cond delay="0"/>
                                          </p:stCondLst>
                                        </p:cTn>
                                        <p:tgtEl>
                                          <p:spTgt spid="50179">
                                            <p:txEl>
                                              <p:pRg st="2" end="2"/>
                                            </p:txEl>
                                          </p:spTgt>
                                        </p:tgtEl>
                                        <p:attrNameLst>
                                          <p:attrName>style.visibility</p:attrName>
                                        </p:attrNameLst>
                                      </p:cBhvr>
                                      <p:to>
                                        <p:strVal val="visible"/>
                                      </p:to>
                                    </p:set>
                                    <p:animEffect transition="in" filter="diamond(in)">
                                      <p:cBhvr>
                                        <p:cTn id="15" dur="2000"/>
                                        <p:tgtEl>
                                          <p:spTgt spid="50179">
                                            <p:txEl>
                                              <p:pRg st="2" end="2"/>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50179">
                                            <p:txEl>
                                              <p:pRg st="3" end="3"/>
                                            </p:txEl>
                                          </p:spTgt>
                                        </p:tgtEl>
                                        <p:attrNameLst>
                                          <p:attrName>style.visibility</p:attrName>
                                        </p:attrNameLst>
                                      </p:cBhvr>
                                      <p:to>
                                        <p:strVal val="visible"/>
                                      </p:to>
                                    </p:set>
                                    <p:animEffect transition="in" filter="diamond(in)">
                                      <p:cBhvr>
                                        <p:cTn id="18" dur="2000"/>
                                        <p:tgtEl>
                                          <p:spTgt spid="501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l-GR" sz="4000" dirty="0">
                <a:solidFill>
                  <a:srgbClr val="FFFFFF"/>
                </a:solidFill>
                <a:latin typeface="Calibri" charset="0"/>
                <a:ea typeface="ＭＳ Ｐゴシック" charset="0"/>
              </a:rPr>
              <a:t>Προσδιορίζοντας τα ερευνητικά ερωτήματα</a:t>
            </a:r>
            <a:endParaRPr lang="en-US" sz="4000" dirty="0">
              <a:solidFill>
                <a:srgbClr val="FFFFFF"/>
              </a:solidFill>
              <a:latin typeface="Calibri" charset="0"/>
              <a:ea typeface="ＭＳ Ｐゴシック" charset="0"/>
            </a:endParaRPr>
          </a:p>
        </p:txBody>
      </p:sp>
      <p:sp>
        <p:nvSpPr>
          <p:cNvPr id="8195" name="Rectangle 3"/>
          <p:cNvSpPr>
            <a:spLocks noGrp="1" noChangeArrowheads="1"/>
          </p:cNvSpPr>
          <p:nvPr>
            <p:ph idx="1"/>
          </p:nvPr>
        </p:nvSpPr>
        <p:spPr>
          <a:gradFill rotWithShape="1">
            <a:gsLst>
              <a:gs pos="0">
                <a:srgbClr val="A3C4FF"/>
              </a:gs>
              <a:gs pos="35001">
                <a:srgbClr val="BFD5FF"/>
              </a:gs>
              <a:gs pos="100000">
                <a:srgbClr val="E5EEFF"/>
              </a:gs>
            </a:gsLst>
            <a:lin ang="16200000" scaled="1"/>
          </a:gradFill>
          <a:ln cap="flat">
            <a:solidFill>
              <a:srgbClr val="4A7EBB"/>
            </a:solidFill>
            <a:miter lim="800000"/>
            <a:headEnd/>
            <a:tailEnd/>
          </a:ln>
          <a:effectLst>
            <a:outerShdw blurRad="63500" dist="20000" dir="5400000" rotWithShape="0">
              <a:srgbClr val="000000">
                <a:alpha val="37999"/>
              </a:srgbClr>
            </a:outerShdw>
          </a:effectLst>
        </p:spPr>
        <p:txBody>
          <a:bodyPr/>
          <a:lstStyle/>
          <a:p>
            <a:pPr>
              <a:lnSpc>
                <a:spcPct val="90000"/>
              </a:lnSpc>
            </a:pPr>
            <a:r>
              <a:rPr lang="el-GR" sz="2800" dirty="0">
                <a:solidFill>
                  <a:srgbClr val="000000"/>
                </a:solidFill>
                <a:latin typeface="Calibri" charset="0"/>
              </a:rPr>
              <a:t>Τι είναι </a:t>
            </a:r>
            <a:r>
              <a:rPr lang="el-GR" sz="2800" b="1" dirty="0">
                <a:solidFill>
                  <a:srgbClr val="000000"/>
                </a:solidFill>
                <a:latin typeface="Calibri" charset="0"/>
              </a:rPr>
              <a:t>ερευνητικό ερώτημα;</a:t>
            </a:r>
            <a:endParaRPr lang="en-US" sz="2800" dirty="0">
              <a:solidFill>
                <a:srgbClr val="000000"/>
              </a:solidFill>
              <a:latin typeface="Calibri" charset="0"/>
            </a:endParaRPr>
          </a:p>
          <a:p>
            <a:pPr>
              <a:lnSpc>
                <a:spcPct val="90000"/>
              </a:lnSpc>
              <a:buFont typeface="Wingdings" charset="0"/>
              <a:buNone/>
            </a:pPr>
            <a:endParaRPr lang="en-US" sz="2800" dirty="0">
              <a:solidFill>
                <a:srgbClr val="000000"/>
              </a:solidFill>
              <a:latin typeface="Calibri" charset="0"/>
            </a:endParaRPr>
          </a:p>
          <a:p>
            <a:pPr lvl="1">
              <a:lnSpc>
                <a:spcPct val="90000"/>
              </a:lnSpc>
            </a:pPr>
            <a:r>
              <a:rPr lang="el-GR" sz="2400" dirty="0">
                <a:solidFill>
                  <a:srgbClr val="000000"/>
                </a:solidFill>
                <a:latin typeface="Calibri" charset="0"/>
              </a:rPr>
              <a:t>Μια ερωτηματική πρόταση που ρωτά: «Ποια σχέση υπάρχει μεταξύ δύο ή περισσότερων εννοιών»;</a:t>
            </a:r>
            <a:endParaRPr lang="en-US" sz="2400" dirty="0">
              <a:solidFill>
                <a:srgbClr val="000000"/>
              </a:solidFill>
              <a:latin typeface="Calibri" charset="0"/>
            </a:endParaRPr>
          </a:p>
          <a:p>
            <a:pPr lvl="1">
              <a:lnSpc>
                <a:spcPct val="90000"/>
              </a:lnSpc>
              <a:buFont typeface="Wingdings" charset="0"/>
              <a:buNone/>
            </a:pPr>
            <a:endParaRPr lang="en-US" sz="2400" dirty="0">
              <a:solidFill>
                <a:srgbClr val="000000"/>
              </a:solidFill>
              <a:latin typeface="Calibri" charset="0"/>
            </a:endParaRPr>
          </a:p>
          <a:p>
            <a:pPr lvl="1">
              <a:lnSpc>
                <a:spcPct val="90000"/>
              </a:lnSpc>
            </a:pPr>
            <a:r>
              <a:rPr lang="el-GR" sz="2400" dirty="0">
                <a:solidFill>
                  <a:srgbClr val="000000"/>
                </a:solidFill>
                <a:latin typeface="Calibri" charset="0"/>
              </a:rPr>
              <a:t>Ένα ερευνητικό ερώτημα μπορεί να επαναδιατυπωθεί με έναν ή περισσότερους τρόπους για να </a:t>
            </a:r>
            <a:r>
              <a:rPr lang="el-GR" sz="2400" dirty="0" err="1">
                <a:solidFill>
                  <a:srgbClr val="000000"/>
                </a:solidFill>
                <a:latin typeface="Calibri" charset="0"/>
              </a:rPr>
              <a:t>παράξει</a:t>
            </a:r>
            <a:r>
              <a:rPr lang="el-GR" sz="2400" dirty="0">
                <a:solidFill>
                  <a:srgbClr val="000000"/>
                </a:solidFill>
                <a:latin typeface="Calibri" charset="0"/>
              </a:rPr>
              <a:t> ελεγχόμενες υποθέσεις</a:t>
            </a:r>
            <a:endParaRPr lang="en-US" sz="2400" dirty="0">
              <a:solidFill>
                <a:srgbClr val="000000"/>
              </a:solidFill>
              <a:latin typeface="Calibri" charset="0"/>
            </a:endParaRPr>
          </a:p>
          <a:p>
            <a:pPr lvl="1">
              <a:lnSpc>
                <a:spcPct val="90000"/>
              </a:lnSpc>
            </a:pPr>
            <a:endParaRPr lang="en-US" sz="2400" dirty="0">
              <a:solidFill>
                <a:srgbClr val="000000"/>
              </a:solidFill>
              <a:latin typeface="Calibri" charset="0"/>
            </a:endParaRPr>
          </a:p>
          <a:p>
            <a:pPr lvl="1">
              <a:lnSpc>
                <a:spcPct val="90000"/>
              </a:lnSpc>
            </a:pPr>
            <a:r>
              <a:rPr lang="el-GR" sz="2400" dirty="0">
                <a:solidFill>
                  <a:srgbClr val="000000"/>
                </a:solidFill>
                <a:latin typeface="Calibri" charset="0"/>
              </a:rPr>
              <a:t>Ένα καλό ερευνητικό ερώτημα συχνά παράγει περισσότερες από μία ελεγχόμενες υποθέσεις</a:t>
            </a:r>
            <a:endParaRPr lang="en-US" sz="2400" dirty="0">
              <a:solidFill>
                <a:srgbClr val="000000"/>
              </a:solidFill>
              <a:latin typeface="Calibri" charset="0"/>
            </a:endParaRP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0D3DC56B-D948-434B-9785-4E16E6345D26}" type="slidenum">
              <a:rPr lang="en-US">
                <a:solidFill>
                  <a:srgbClr val="898989"/>
                </a:solidFill>
              </a:rPr>
              <a:pPr/>
              <a:t>14</a:t>
            </a:fld>
            <a:endParaRPr lang="en-US">
              <a:solidFill>
                <a:srgbClr val="898989"/>
              </a:solidFill>
            </a:endParaRPr>
          </a:p>
        </p:txBody>
      </p:sp>
    </p:spTree>
    <p:extLst>
      <p:ext uri="{BB962C8B-B14F-4D97-AF65-F5344CB8AC3E}">
        <p14:creationId xmlns:p14="http://schemas.microsoft.com/office/powerpoint/2010/main" val="32547844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1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l-GR" sz="3600" dirty="0">
                <a:solidFill>
                  <a:srgbClr val="FFFFFF"/>
                </a:solidFill>
                <a:latin typeface="Calibri" charset="0"/>
                <a:ea typeface="ＭＳ Ｐゴシック" charset="0"/>
              </a:rPr>
              <a:t>Χαρακτηριστικά ενός καλού ερευνητικού ερωτήματος</a:t>
            </a:r>
            <a:endParaRPr lang="en-US" sz="3600" dirty="0">
              <a:solidFill>
                <a:srgbClr val="FFFFFF"/>
              </a:solidFill>
              <a:latin typeface="Calibri" charset="0"/>
              <a:ea typeface="ＭＳ Ｐゴシック" charset="0"/>
            </a:endParaRPr>
          </a:p>
        </p:txBody>
      </p:sp>
      <p:sp>
        <p:nvSpPr>
          <p:cNvPr id="9219" name="Rectangle 3"/>
          <p:cNvSpPr>
            <a:spLocks noGrp="1" noChangeArrowheads="1"/>
          </p:cNvSpPr>
          <p:nvPr>
            <p:ph idx="1"/>
          </p:nvPr>
        </p:nvSpPr>
        <p:spPr>
          <a:gradFill rotWithShape="1">
            <a:gsLst>
              <a:gs pos="0">
                <a:srgbClr val="A3C4FF"/>
              </a:gs>
              <a:gs pos="35001">
                <a:srgbClr val="BFD5FF"/>
              </a:gs>
              <a:gs pos="100000">
                <a:srgbClr val="E5EEFF"/>
              </a:gs>
            </a:gsLst>
            <a:lin ang="16200000" scaled="1"/>
          </a:gradFill>
          <a:ln cap="flat">
            <a:solidFill>
              <a:srgbClr val="4A7EBB"/>
            </a:solidFill>
            <a:miter lim="800000"/>
            <a:headEnd/>
            <a:tailEnd/>
          </a:ln>
          <a:effectLst>
            <a:outerShdw blurRad="63500" dist="20000" dir="5400000" rotWithShape="0">
              <a:srgbClr val="000000">
                <a:alpha val="37999"/>
              </a:srgbClr>
            </a:outerShdw>
          </a:effectLst>
        </p:spPr>
        <p:txBody>
          <a:bodyPr/>
          <a:lstStyle/>
          <a:p>
            <a:pPr>
              <a:lnSpc>
                <a:spcPct val="90000"/>
              </a:lnSpc>
            </a:pPr>
            <a:endParaRPr lang="en-US" sz="3000">
              <a:solidFill>
                <a:srgbClr val="000000"/>
              </a:solidFill>
              <a:latin typeface="Calibri" charset="0"/>
            </a:endParaRPr>
          </a:p>
          <a:p>
            <a:pPr>
              <a:lnSpc>
                <a:spcPct val="90000"/>
              </a:lnSpc>
            </a:pPr>
            <a:r>
              <a:rPr lang="el-GR" sz="3000">
                <a:solidFill>
                  <a:srgbClr val="000000"/>
                </a:solidFill>
                <a:latin typeface="Calibri" charset="0"/>
              </a:rPr>
              <a:t>Θα πρέπει να δηλώνει τις έννοιες ή τις μεταβλητές που σχετίζονται με αυτό με σαφήνεια</a:t>
            </a:r>
          </a:p>
          <a:p>
            <a:pPr>
              <a:lnSpc>
                <a:spcPct val="90000"/>
              </a:lnSpc>
              <a:buFont typeface="Arial" charset="0"/>
              <a:buNone/>
            </a:pPr>
            <a:endParaRPr lang="en-US" sz="3000">
              <a:solidFill>
                <a:srgbClr val="000000"/>
              </a:solidFill>
              <a:latin typeface="Calibri" charset="0"/>
            </a:endParaRPr>
          </a:p>
          <a:p>
            <a:pPr>
              <a:lnSpc>
                <a:spcPct val="90000"/>
              </a:lnSpc>
            </a:pPr>
            <a:r>
              <a:rPr lang="el-GR" sz="3000">
                <a:solidFill>
                  <a:srgbClr val="000000"/>
                </a:solidFill>
                <a:latin typeface="Calibri" charset="0"/>
              </a:rPr>
              <a:t>Θα πρέπει να μπορεί να ελεγχθεί</a:t>
            </a:r>
            <a:endParaRPr lang="en-US" sz="3000">
              <a:solidFill>
                <a:srgbClr val="000000"/>
              </a:solidFill>
              <a:latin typeface="Calibri" charset="0"/>
            </a:endParaRPr>
          </a:p>
          <a:p>
            <a:pPr>
              <a:lnSpc>
                <a:spcPct val="90000"/>
              </a:lnSpc>
              <a:buFont typeface="Wingdings" charset="0"/>
              <a:buNone/>
            </a:pPr>
            <a:endParaRPr lang="en-US" sz="3000">
              <a:solidFill>
                <a:srgbClr val="000000"/>
              </a:solidFill>
              <a:latin typeface="Calibri" charset="0"/>
            </a:endParaRPr>
          </a:p>
          <a:p>
            <a:pPr>
              <a:lnSpc>
                <a:spcPct val="90000"/>
              </a:lnSpc>
            </a:pPr>
            <a:r>
              <a:rPr lang="el-GR" sz="3000">
                <a:solidFill>
                  <a:srgbClr val="000000"/>
                </a:solidFill>
                <a:latin typeface="Calibri" charset="0"/>
              </a:rPr>
              <a:t>Θα πρέπει να είναι εφικτό να διερευνηθεί, αν δοθούν οι κατάλληλοι πόροι</a:t>
            </a:r>
            <a:endParaRPr lang="en-US" sz="3000">
              <a:solidFill>
                <a:srgbClr val="000000"/>
              </a:solidFill>
              <a:latin typeface="Calibri" charset="0"/>
            </a:endParaRP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C125530B-F6AE-7445-8218-D7CCA75D4C47}" type="slidenum">
              <a:rPr lang="en-US">
                <a:solidFill>
                  <a:srgbClr val="898989"/>
                </a:solidFill>
              </a:rPr>
              <a:pPr/>
              <a:t>15</a:t>
            </a:fld>
            <a:endParaRPr lang="en-US">
              <a:solidFill>
                <a:srgbClr val="898989"/>
              </a:solidFill>
            </a:endParaRPr>
          </a:p>
        </p:txBody>
      </p:sp>
    </p:spTree>
    <p:extLst>
      <p:ext uri="{BB962C8B-B14F-4D97-AF65-F5344CB8AC3E}">
        <p14:creationId xmlns:p14="http://schemas.microsoft.com/office/powerpoint/2010/main" val="1640172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l-GR" sz="3600" dirty="0">
                <a:solidFill>
                  <a:srgbClr val="FFFFFF"/>
                </a:solidFill>
                <a:latin typeface="Calibri" charset="0"/>
                <a:ea typeface="ＭＳ Ｐゴシック" charset="0"/>
              </a:rPr>
              <a:t>3 συγκεκριμένα κριτήρια για ένα ερευνητικό ερώτημα</a:t>
            </a:r>
            <a:endParaRPr lang="en-US" sz="3600" dirty="0">
              <a:solidFill>
                <a:srgbClr val="FFFFFF"/>
              </a:solidFill>
              <a:latin typeface="Calibri" charset="0"/>
              <a:ea typeface="ＭＳ Ｐゴシック" charset="0"/>
            </a:endParaRPr>
          </a:p>
        </p:txBody>
      </p:sp>
      <p:sp>
        <p:nvSpPr>
          <p:cNvPr id="30723" name="Rectangle 3"/>
          <p:cNvSpPr>
            <a:spLocks noGrp="1" noChangeArrowheads="1"/>
          </p:cNvSpPr>
          <p:nvPr>
            <p:ph idx="1"/>
          </p:nvPr>
        </p:nvSpPr>
        <p:spPr>
          <a:gradFill rotWithShape="1">
            <a:gsLst>
              <a:gs pos="0">
                <a:srgbClr val="A3C4FF"/>
              </a:gs>
              <a:gs pos="35001">
                <a:srgbClr val="BFD5FF"/>
              </a:gs>
              <a:gs pos="100000">
                <a:srgbClr val="E5EEFF"/>
              </a:gs>
            </a:gsLst>
            <a:lin ang="16200000" scaled="1"/>
          </a:gradFill>
          <a:ln cap="flat">
            <a:solidFill>
              <a:srgbClr val="4A7EBB"/>
            </a:solidFill>
            <a:miter lim="800000"/>
            <a:headEnd/>
            <a:tailEnd/>
          </a:ln>
          <a:effectLst>
            <a:outerShdw blurRad="63500" dist="20000" dir="5400000" rotWithShape="0">
              <a:srgbClr val="000000">
                <a:alpha val="37999"/>
              </a:srgbClr>
            </a:outerShdw>
          </a:effectLst>
        </p:spPr>
        <p:txBody>
          <a:bodyPr/>
          <a:lstStyle/>
          <a:p>
            <a:r>
              <a:rPr lang="el-GR">
                <a:solidFill>
                  <a:srgbClr val="000000"/>
                </a:solidFill>
                <a:latin typeface="Calibri" charset="0"/>
              </a:rPr>
              <a:t>Τι νέο πρόκειται να μάθουμε μετά το πέρας της έρευνας;</a:t>
            </a:r>
            <a:endParaRPr lang="en-US">
              <a:solidFill>
                <a:srgbClr val="000000"/>
              </a:solidFill>
              <a:latin typeface="Calibri" charset="0"/>
            </a:endParaRPr>
          </a:p>
          <a:p>
            <a:pPr>
              <a:buFont typeface="Wingdings" charset="0"/>
              <a:buNone/>
            </a:pPr>
            <a:endParaRPr lang="en-US">
              <a:solidFill>
                <a:srgbClr val="000000"/>
              </a:solidFill>
              <a:latin typeface="Calibri" charset="0"/>
            </a:endParaRPr>
          </a:p>
          <a:p>
            <a:r>
              <a:rPr lang="el-GR">
                <a:solidFill>
                  <a:srgbClr val="000000"/>
                </a:solidFill>
                <a:latin typeface="Calibri" charset="0"/>
              </a:rPr>
              <a:t>Γιατί αξίζει τον κόπο;</a:t>
            </a:r>
            <a:endParaRPr lang="en-US">
              <a:solidFill>
                <a:srgbClr val="000000"/>
              </a:solidFill>
              <a:latin typeface="Calibri" charset="0"/>
            </a:endParaRPr>
          </a:p>
          <a:p>
            <a:pPr>
              <a:buFont typeface="Wingdings" charset="0"/>
              <a:buNone/>
            </a:pPr>
            <a:endParaRPr lang="en-US">
              <a:solidFill>
                <a:srgbClr val="000000"/>
              </a:solidFill>
              <a:latin typeface="Calibri" charset="0"/>
            </a:endParaRPr>
          </a:p>
          <a:p>
            <a:r>
              <a:rPr lang="el-GR">
                <a:solidFill>
                  <a:srgbClr val="000000"/>
                </a:solidFill>
                <a:latin typeface="Calibri" charset="0"/>
              </a:rPr>
              <a:t>Πώς θα ξέρουμε ότι τα αποτελέσματα θα είναι έγκυρα;</a:t>
            </a:r>
            <a:endParaRPr lang="en-US">
              <a:solidFill>
                <a:srgbClr val="000000"/>
              </a:solidFill>
              <a:latin typeface="Calibri" charset="0"/>
            </a:endParaRP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62FE4E5D-720C-9546-831B-9672B53FB1EF}" type="slidenum">
              <a:rPr lang="en-US">
                <a:solidFill>
                  <a:srgbClr val="898989"/>
                </a:solidFill>
              </a:rPr>
              <a:pPr/>
              <a:t>16</a:t>
            </a:fld>
            <a:endParaRPr lang="en-US">
              <a:solidFill>
                <a:srgbClr val="898989"/>
              </a:solidFill>
            </a:endParaRPr>
          </a:p>
        </p:txBody>
      </p:sp>
    </p:spTree>
    <p:extLst>
      <p:ext uri="{BB962C8B-B14F-4D97-AF65-F5344CB8AC3E}">
        <p14:creationId xmlns:p14="http://schemas.microsoft.com/office/powerpoint/2010/main" val="3241077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1325562"/>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sz="4000" dirty="0">
                <a:solidFill>
                  <a:srgbClr val="FFFFFF"/>
                </a:solidFill>
                <a:latin typeface="Calibri" charset="0"/>
                <a:ea typeface="ＭＳ Ｐゴシック" charset="0"/>
              </a:rPr>
              <a:t>Κοινά λάθη στη διατύπωση ερευνητικών ερωτημάτων</a:t>
            </a:r>
            <a:endParaRPr lang="en-US" sz="4000" dirty="0">
              <a:solidFill>
                <a:srgbClr val="FFFFFF"/>
              </a:solidFill>
              <a:latin typeface="Calibri" charset="0"/>
              <a:ea typeface="ＭＳ Ｐゴシック" charset="0"/>
            </a:endParaRPr>
          </a:p>
        </p:txBody>
      </p:sp>
      <p:sp>
        <p:nvSpPr>
          <p:cNvPr id="7171" name="Rectangle 3"/>
          <p:cNvSpPr>
            <a:spLocks noGrp="1" noChangeArrowheads="1"/>
          </p:cNvSpPr>
          <p:nvPr>
            <p:ph idx="1"/>
          </p:nvPr>
        </p:nvSpPr>
        <p:spPr>
          <a:xfrm>
            <a:off x="457200" y="1600200"/>
            <a:ext cx="8229600" cy="4419600"/>
          </a:xfrm>
          <a:gradFill rotWithShape="1">
            <a:gsLst>
              <a:gs pos="0">
                <a:srgbClr val="A3C4FF"/>
              </a:gs>
              <a:gs pos="35001">
                <a:srgbClr val="BFD5FF"/>
              </a:gs>
              <a:gs pos="100000">
                <a:srgbClr val="E5EEFF"/>
              </a:gs>
            </a:gsLst>
            <a:lin ang="16200000" scaled="1"/>
          </a:gradFill>
          <a:ln cap="flat">
            <a:solidFill>
              <a:srgbClr val="4A7EBB"/>
            </a:solidFill>
            <a:miter lim="800000"/>
            <a:headEnd/>
            <a:tailEnd/>
          </a:ln>
          <a:effectLst>
            <a:outerShdw blurRad="63500" dist="20000" dir="5400000" rotWithShape="0">
              <a:srgbClr val="000000">
                <a:alpha val="37999"/>
              </a:srgbClr>
            </a:outerShdw>
          </a:effectLst>
        </p:spPr>
        <p:txBody>
          <a:bodyPr/>
          <a:lstStyle/>
          <a:p>
            <a:pPr lvl="1">
              <a:lnSpc>
                <a:spcPct val="200000"/>
              </a:lnSpc>
            </a:pPr>
            <a:r>
              <a:rPr lang="el-GR">
                <a:solidFill>
                  <a:srgbClr val="000000"/>
                </a:solidFill>
                <a:latin typeface="Calibri" charset="0"/>
              </a:rPr>
              <a:t>Πολύ μεγάλο εύρος ενδιαφέροντος</a:t>
            </a:r>
          </a:p>
          <a:p>
            <a:pPr lvl="1">
              <a:lnSpc>
                <a:spcPct val="200000"/>
              </a:lnSpc>
            </a:pPr>
            <a:r>
              <a:rPr lang="el-GR">
                <a:solidFill>
                  <a:srgbClr val="000000"/>
                </a:solidFill>
                <a:latin typeface="Calibri" charset="0"/>
              </a:rPr>
              <a:t>Πολύ περιορισμένο</a:t>
            </a:r>
            <a:endParaRPr lang="en-US">
              <a:solidFill>
                <a:srgbClr val="000000"/>
              </a:solidFill>
              <a:latin typeface="Calibri" charset="0"/>
            </a:endParaRPr>
          </a:p>
          <a:p>
            <a:pPr lvl="1">
              <a:lnSpc>
                <a:spcPct val="200000"/>
              </a:lnSpc>
            </a:pPr>
            <a:r>
              <a:rPr lang="el-GR">
                <a:solidFill>
                  <a:srgbClr val="000000"/>
                </a:solidFill>
                <a:latin typeface="Calibri" charset="0"/>
              </a:rPr>
              <a:t>Δεν μπορεί να μετρηθεί</a:t>
            </a:r>
            <a:endParaRPr lang="en-US">
              <a:solidFill>
                <a:srgbClr val="000000"/>
              </a:solidFill>
              <a:latin typeface="Calibri" charset="0"/>
            </a:endParaRPr>
          </a:p>
          <a:p>
            <a:pPr lvl="1">
              <a:lnSpc>
                <a:spcPct val="200000"/>
              </a:lnSpc>
            </a:pPr>
            <a:r>
              <a:rPr lang="el-GR">
                <a:solidFill>
                  <a:srgbClr val="000000"/>
                </a:solidFill>
                <a:latin typeface="Calibri" charset="0"/>
              </a:rPr>
              <a:t>Το πρόβλημα είναι ασήμαντο ή ήδη κατανοητό</a:t>
            </a:r>
            <a:endParaRPr lang="en-US">
              <a:solidFill>
                <a:srgbClr val="000000"/>
              </a:solidFill>
              <a:latin typeface="Calibri" charset="0"/>
            </a:endParaRP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520388CC-4E2B-9049-A1BE-2562C0928E17}" type="slidenum">
              <a:rPr lang="en-US">
                <a:solidFill>
                  <a:srgbClr val="898989"/>
                </a:solidFill>
              </a:rPr>
              <a:pPr/>
              <a:t>17</a:t>
            </a:fld>
            <a:endParaRPr lang="en-US">
              <a:solidFill>
                <a:srgbClr val="898989"/>
              </a:solidFill>
            </a:endParaRPr>
          </a:p>
        </p:txBody>
      </p:sp>
    </p:spTree>
    <p:extLst>
      <p:ext uri="{BB962C8B-B14F-4D97-AF65-F5344CB8AC3E}">
        <p14:creationId xmlns:p14="http://schemas.microsoft.com/office/powerpoint/2010/main" val="18714830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74638"/>
            <a:ext cx="8229600" cy="639762"/>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l-GR" sz="4000">
                <a:solidFill>
                  <a:srgbClr val="FFFFFF"/>
                </a:solidFill>
                <a:latin typeface="Calibri" charset="0"/>
                <a:ea typeface="ＭＳ Ｐゴシック" charset="0"/>
              </a:rPr>
              <a:t>Πρόβλημα: Μεγάλο εύρος</a:t>
            </a:r>
            <a:endParaRPr lang="en-US" sz="4000">
              <a:solidFill>
                <a:srgbClr val="FFFFFF"/>
              </a:solidFill>
              <a:latin typeface="Calibri" charset="0"/>
              <a:ea typeface="ＭＳ Ｐゴシック" charset="0"/>
            </a:endParaRPr>
          </a:p>
        </p:txBody>
      </p:sp>
      <p:sp>
        <p:nvSpPr>
          <p:cNvPr id="26627" name="Rectangle 3"/>
          <p:cNvSpPr>
            <a:spLocks noGrp="1" noChangeArrowheads="1"/>
          </p:cNvSpPr>
          <p:nvPr>
            <p:ph idx="1"/>
          </p:nvPr>
        </p:nvSpPr>
        <p:spPr>
          <a:xfrm>
            <a:off x="457200" y="1219200"/>
            <a:ext cx="8229600" cy="1066800"/>
          </a:xfrm>
          <a:gradFill rotWithShape="1">
            <a:gsLst>
              <a:gs pos="0">
                <a:srgbClr val="A3C4FF"/>
              </a:gs>
              <a:gs pos="35001">
                <a:srgbClr val="BFD5FF"/>
              </a:gs>
              <a:gs pos="100000">
                <a:srgbClr val="E5EEFF"/>
              </a:gs>
            </a:gsLst>
            <a:lin ang="16200000" scaled="1"/>
          </a:gradFill>
          <a:ln cap="flat">
            <a:solidFill>
              <a:srgbClr val="4A7EBB"/>
            </a:solidFill>
            <a:miter lim="800000"/>
            <a:headEnd/>
            <a:tailEnd/>
          </a:ln>
          <a:effectLst>
            <a:outerShdw blurRad="63500" dist="20000" dir="5400000" rotWithShape="0">
              <a:srgbClr val="000000">
                <a:alpha val="37999"/>
              </a:srgbClr>
            </a:outerShdw>
          </a:effectLst>
        </p:spPr>
        <p:txBody>
          <a:bodyPr/>
          <a:lstStyle/>
          <a:p>
            <a:pPr>
              <a:lnSpc>
                <a:spcPct val="80000"/>
              </a:lnSpc>
              <a:buFont typeface="Arial" charset="0"/>
              <a:buNone/>
            </a:pPr>
            <a:r>
              <a:rPr lang="el-GR" sz="2500">
                <a:solidFill>
                  <a:srgbClr val="000000"/>
                </a:solidFill>
                <a:latin typeface="Calibri" charset="0"/>
              </a:rPr>
              <a:t>Πολύ μεγάλο εύρος ενδιαφέροντος:</a:t>
            </a:r>
            <a:endParaRPr lang="en-US" sz="2500">
              <a:solidFill>
                <a:srgbClr val="000000"/>
              </a:solidFill>
              <a:latin typeface="Calibri" charset="0"/>
            </a:endParaRPr>
          </a:p>
          <a:p>
            <a:pPr lvl="1">
              <a:lnSpc>
                <a:spcPct val="80000"/>
              </a:lnSpc>
              <a:buFont typeface="Arial" charset="0"/>
              <a:buNone/>
            </a:pPr>
            <a:r>
              <a:rPr lang="ja-JP" altLang="en-US" sz="2200">
                <a:solidFill>
                  <a:srgbClr val="000000"/>
                </a:solidFill>
                <a:latin typeface="Calibri" charset="0"/>
              </a:rPr>
              <a:t>“</a:t>
            </a:r>
            <a:r>
              <a:rPr lang="el-GR" sz="2200">
                <a:solidFill>
                  <a:srgbClr val="000000"/>
                </a:solidFill>
                <a:latin typeface="Calibri" charset="0"/>
              </a:rPr>
              <a:t>Θέλω να καταλάβω πώς ο κόσμος χρησιμοποιεί το διαδίκτυο</a:t>
            </a:r>
            <a:r>
              <a:rPr lang="ja-JP" altLang="en-US" sz="2200">
                <a:solidFill>
                  <a:srgbClr val="000000"/>
                </a:solidFill>
                <a:latin typeface="Calibri" charset="0"/>
              </a:rPr>
              <a:t>”</a:t>
            </a:r>
            <a:endParaRPr lang="en-US" sz="2200">
              <a:solidFill>
                <a:srgbClr val="000000"/>
              </a:solidFill>
              <a:latin typeface="Calibri" charset="0"/>
            </a:endParaRP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B33F36D9-B72B-1E49-A7E2-52EF14F028CD}" type="slidenum">
              <a:rPr lang="en-US">
                <a:solidFill>
                  <a:srgbClr val="898989"/>
                </a:solidFill>
              </a:rPr>
              <a:pPr/>
              <a:t>18</a:t>
            </a:fld>
            <a:endParaRPr lang="en-US">
              <a:solidFill>
                <a:srgbClr val="898989"/>
              </a:solidFill>
            </a:endParaRPr>
          </a:p>
        </p:txBody>
      </p:sp>
      <p:sp>
        <p:nvSpPr>
          <p:cNvPr id="5" name="Rectangle 2"/>
          <p:cNvSpPr txBox="1">
            <a:spLocks noChangeArrowheads="1"/>
          </p:cNvSpPr>
          <p:nvPr/>
        </p:nvSpPr>
        <p:spPr>
          <a:xfrm>
            <a:off x="381000" y="2514600"/>
            <a:ext cx="8229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l-GR" sz="4400">
                <a:solidFill>
                  <a:srgbClr val="FFFFFF"/>
                </a:solidFill>
                <a:latin typeface="Calibri" charset="0"/>
              </a:rPr>
              <a:t>Πρόβλημα</a:t>
            </a:r>
            <a:r>
              <a:rPr lang="en-US" sz="4400">
                <a:solidFill>
                  <a:srgbClr val="FFFFFF"/>
                </a:solidFill>
                <a:latin typeface="Calibri" charset="0"/>
              </a:rPr>
              <a:t>: </a:t>
            </a:r>
            <a:r>
              <a:rPr lang="el-GR" sz="4400">
                <a:solidFill>
                  <a:srgbClr val="FFFFFF"/>
                </a:solidFill>
                <a:latin typeface="Calibri" charset="0"/>
              </a:rPr>
              <a:t>πολύ περιορισμένο</a:t>
            </a:r>
            <a:endParaRPr lang="en-US" sz="4400">
              <a:solidFill>
                <a:srgbClr val="FFFFFF"/>
              </a:solidFill>
              <a:latin typeface="Calibri" charset="0"/>
            </a:endParaRPr>
          </a:p>
        </p:txBody>
      </p:sp>
      <p:sp>
        <p:nvSpPr>
          <p:cNvPr id="6" name="Rectangle 3"/>
          <p:cNvSpPr txBox="1">
            <a:spLocks noChangeArrowheads="1"/>
          </p:cNvSpPr>
          <p:nvPr/>
        </p:nvSpPr>
        <p:spPr bwMode="auto">
          <a:xfrm>
            <a:off x="457200" y="3581400"/>
            <a:ext cx="8229600" cy="1066800"/>
          </a:xfrm>
          <a:prstGeom prst="rect">
            <a:avLst/>
          </a:prstGeom>
          <a:gradFill rotWithShape="1">
            <a:gsLst>
              <a:gs pos="0">
                <a:srgbClr val="A3C4FF"/>
              </a:gs>
              <a:gs pos="35001">
                <a:srgbClr val="BFD5FF"/>
              </a:gs>
              <a:gs pos="100000">
                <a:srgbClr val="E5EEFF"/>
              </a:gs>
            </a:gsLst>
            <a:lin ang="16200000" scaled="1"/>
          </a:gradFill>
          <a:ln w="9525">
            <a:solidFill>
              <a:srgbClr val="4A7EBB"/>
            </a:solidFill>
            <a:miter lim="800000"/>
            <a:headEnd/>
            <a:tailEnd/>
          </a:ln>
          <a:effectLst>
            <a:outerShdw blurRad="63500" dist="20000" dir="5400000" rotWithShape="0">
              <a:srgbClr val="000000">
                <a:alpha val="37999"/>
              </a:srgbClr>
            </a:outerShdw>
          </a:effectLst>
        </p:spPr>
        <p:txBody>
          <a:bodyPr/>
          <a:lstStyle>
            <a:lvl1pPr marL="342900" indent="-342900"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lnSpc>
                <a:spcPct val="80000"/>
              </a:lnSpc>
              <a:spcBef>
                <a:spcPct val="20000"/>
              </a:spcBef>
            </a:pPr>
            <a:r>
              <a:rPr lang="el-GR" sz="3000">
                <a:solidFill>
                  <a:srgbClr val="000000"/>
                </a:solidFill>
                <a:latin typeface="Calibri" charset="0"/>
              </a:rPr>
              <a:t>Πολύ περιορισμένο</a:t>
            </a:r>
            <a:endParaRPr lang="en-US" sz="3000">
              <a:solidFill>
                <a:srgbClr val="000000"/>
              </a:solidFill>
              <a:latin typeface="Calibri" charset="0"/>
            </a:endParaRPr>
          </a:p>
          <a:p>
            <a:pPr lvl="2" eaLnBrk="1" hangingPunct="1">
              <a:lnSpc>
                <a:spcPct val="80000"/>
              </a:lnSpc>
              <a:spcBef>
                <a:spcPct val="20000"/>
              </a:spcBef>
            </a:pPr>
            <a:r>
              <a:rPr lang="ja-JP" altLang="en-US" sz="2200">
                <a:solidFill>
                  <a:srgbClr val="000000"/>
                </a:solidFill>
                <a:latin typeface="Calibri" charset="0"/>
              </a:rPr>
              <a:t>“</a:t>
            </a:r>
            <a:r>
              <a:rPr lang="el-GR" sz="2200">
                <a:solidFill>
                  <a:srgbClr val="000000"/>
                </a:solidFill>
                <a:latin typeface="Calibri" charset="0"/>
              </a:rPr>
              <a:t>Οι γυναίκες χρησιμοποιούν την τεχνολογία ΤΑΔΕ περισσότερο από τους άντρες;</a:t>
            </a:r>
            <a:r>
              <a:rPr lang="ja-JP" altLang="en-US" sz="2200">
                <a:solidFill>
                  <a:srgbClr val="000000"/>
                </a:solidFill>
                <a:latin typeface="Calibri" charset="0"/>
              </a:rPr>
              <a:t>”</a:t>
            </a:r>
            <a:endParaRPr lang="en-US" sz="2200">
              <a:solidFill>
                <a:srgbClr val="000000"/>
              </a:solidFill>
              <a:latin typeface="Calibri" charset="0"/>
            </a:endParaRPr>
          </a:p>
        </p:txBody>
      </p:sp>
      <p:sp>
        <p:nvSpPr>
          <p:cNvPr id="7" name="Rectangle 2"/>
          <p:cNvSpPr txBox="1">
            <a:spLocks noChangeArrowheads="1"/>
          </p:cNvSpPr>
          <p:nvPr/>
        </p:nvSpPr>
        <p:spPr>
          <a:xfrm>
            <a:off x="457200" y="4800600"/>
            <a:ext cx="8229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lnSpc>
                <a:spcPct val="90000"/>
              </a:lnSpc>
            </a:pPr>
            <a:r>
              <a:rPr lang="el-GR" sz="4100">
                <a:solidFill>
                  <a:srgbClr val="FFFFFF"/>
                </a:solidFill>
                <a:latin typeface="Calibri" charset="0"/>
              </a:rPr>
              <a:t>Πρόβλημα</a:t>
            </a:r>
            <a:r>
              <a:rPr lang="en-US" sz="4100">
                <a:solidFill>
                  <a:srgbClr val="FFFFFF"/>
                </a:solidFill>
                <a:latin typeface="Calibri" charset="0"/>
              </a:rPr>
              <a:t>: </a:t>
            </a:r>
            <a:r>
              <a:rPr lang="el-GR" sz="4100">
                <a:solidFill>
                  <a:srgbClr val="FFFFFF"/>
                </a:solidFill>
                <a:latin typeface="Calibri" charset="0"/>
              </a:rPr>
              <a:t>Μη μετρήσιμο</a:t>
            </a:r>
            <a:endParaRPr lang="en-US" sz="4100">
              <a:solidFill>
                <a:srgbClr val="FFFFFF"/>
              </a:solidFill>
              <a:latin typeface="Calibri" charset="0"/>
            </a:endParaRPr>
          </a:p>
        </p:txBody>
      </p:sp>
      <p:sp>
        <p:nvSpPr>
          <p:cNvPr id="8" name="Rectangle 3"/>
          <p:cNvSpPr txBox="1">
            <a:spLocks noChangeArrowheads="1"/>
          </p:cNvSpPr>
          <p:nvPr/>
        </p:nvSpPr>
        <p:spPr bwMode="auto">
          <a:xfrm>
            <a:off x="457200" y="5562600"/>
            <a:ext cx="8229600" cy="838200"/>
          </a:xfrm>
          <a:prstGeom prst="rect">
            <a:avLst/>
          </a:prstGeom>
          <a:gradFill rotWithShape="1">
            <a:gsLst>
              <a:gs pos="0">
                <a:srgbClr val="A3C4FF"/>
              </a:gs>
              <a:gs pos="35001">
                <a:srgbClr val="BFD5FF"/>
              </a:gs>
              <a:gs pos="100000">
                <a:srgbClr val="E5EEFF"/>
              </a:gs>
            </a:gsLst>
            <a:lin ang="16200000" scaled="1"/>
          </a:gradFill>
          <a:ln w="9525">
            <a:solidFill>
              <a:srgbClr val="4A7EBB"/>
            </a:solidFill>
            <a:miter lim="800000"/>
            <a:headEnd/>
            <a:tailEnd/>
          </a:ln>
          <a:effectLst>
            <a:outerShdw blurRad="63500" dist="20000" dir="5400000" rotWithShape="0">
              <a:srgbClr val="000000">
                <a:alpha val="37999"/>
              </a:srgbClr>
            </a:outerShdw>
          </a:effectLst>
        </p:spPr>
        <p:txBody>
          <a:bodyPr/>
          <a:lstStyle>
            <a:lvl1pPr marL="342900" indent="-342900"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lnSpc>
                <a:spcPct val="80000"/>
              </a:lnSpc>
              <a:spcBef>
                <a:spcPct val="20000"/>
              </a:spcBef>
              <a:buFont typeface="Arial" charset="0"/>
              <a:buChar char="•"/>
            </a:pPr>
            <a:r>
              <a:rPr lang="el-GR" sz="3000">
                <a:latin typeface="Calibri" charset="0"/>
              </a:rPr>
              <a:t>Μη μετρήσιμο</a:t>
            </a:r>
            <a:endParaRPr lang="en-US" sz="3000">
              <a:latin typeface="Calibri" charset="0"/>
            </a:endParaRPr>
          </a:p>
          <a:p>
            <a:pPr lvl="2" eaLnBrk="1" hangingPunct="1">
              <a:lnSpc>
                <a:spcPct val="80000"/>
              </a:lnSpc>
              <a:spcBef>
                <a:spcPct val="20000"/>
              </a:spcBef>
              <a:buFont typeface="Arial" charset="0"/>
              <a:buChar char="•"/>
            </a:pPr>
            <a:r>
              <a:rPr lang="ja-JP" altLang="en-US" sz="2200">
                <a:latin typeface="Calibri" charset="0"/>
              </a:rPr>
              <a:t>“</a:t>
            </a:r>
            <a:r>
              <a:rPr lang="el-GR" sz="2200">
                <a:latin typeface="Calibri" charset="0"/>
              </a:rPr>
              <a:t>Αυτή η νέα ΤΠΕ θα κάνει καλύτερη την κοινωνία;</a:t>
            </a:r>
            <a:r>
              <a:rPr lang="ja-JP" altLang="en-US" sz="2200">
                <a:latin typeface="Calibri" charset="0"/>
              </a:rPr>
              <a:t>”</a:t>
            </a:r>
            <a:endParaRPr lang="en-US" sz="2200">
              <a:latin typeface="Calibri" charset="0"/>
            </a:endParaRPr>
          </a:p>
          <a:p>
            <a:pPr lvl="2" eaLnBrk="1" hangingPunct="1">
              <a:lnSpc>
                <a:spcPct val="80000"/>
              </a:lnSpc>
              <a:spcBef>
                <a:spcPct val="20000"/>
              </a:spcBef>
              <a:buFont typeface="Arial" charset="0"/>
              <a:buNone/>
            </a:pPr>
            <a:endParaRPr lang="en-US" sz="2200">
              <a:latin typeface="Calibri" charset="0"/>
            </a:endParaRPr>
          </a:p>
        </p:txBody>
      </p:sp>
    </p:spTree>
    <p:extLst>
      <p:ext uri="{BB962C8B-B14F-4D97-AF65-F5344CB8AC3E}">
        <p14:creationId xmlns:p14="http://schemas.microsoft.com/office/powerpoint/2010/main" val="838398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l-GR" sz="3600">
                <a:solidFill>
                  <a:srgbClr val="FFFFFF"/>
                </a:solidFill>
                <a:latin typeface="Calibri" charset="0"/>
                <a:ea typeface="ＭＳ Ｐゴシック" charset="0"/>
              </a:rPr>
              <a:t>Πρόβλημα: ερωτήματα που έχουν ήδη απαντηθεί</a:t>
            </a:r>
            <a:endParaRPr lang="en-US" sz="3600">
              <a:solidFill>
                <a:srgbClr val="FFFFFF"/>
              </a:solidFill>
              <a:latin typeface="Calibri" charset="0"/>
              <a:ea typeface="ＭＳ Ｐゴシック" charset="0"/>
            </a:endParaRPr>
          </a:p>
        </p:txBody>
      </p:sp>
      <p:sp>
        <p:nvSpPr>
          <p:cNvPr id="43011" name="Rectangle 3"/>
          <p:cNvSpPr>
            <a:spLocks noGrp="1" noChangeArrowheads="1"/>
          </p:cNvSpPr>
          <p:nvPr>
            <p:ph idx="1"/>
          </p:nvPr>
        </p:nvSpPr>
        <p:spPr>
          <a:gradFill rotWithShape="1">
            <a:gsLst>
              <a:gs pos="0">
                <a:srgbClr val="A3C4FF"/>
              </a:gs>
              <a:gs pos="35001">
                <a:srgbClr val="BFD5FF"/>
              </a:gs>
              <a:gs pos="100000">
                <a:srgbClr val="E5EEFF"/>
              </a:gs>
            </a:gsLst>
            <a:lin ang="16200000" scaled="1"/>
          </a:gradFill>
          <a:ln cap="flat">
            <a:solidFill>
              <a:srgbClr val="4A7EBB"/>
            </a:solidFill>
            <a:miter lim="800000"/>
            <a:headEnd/>
            <a:tailEnd/>
          </a:ln>
          <a:effectLst>
            <a:outerShdw blurRad="63500" dist="20000" dir="5400000" rotWithShape="0">
              <a:srgbClr val="000000">
                <a:alpha val="37999"/>
              </a:srgbClr>
            </a:outerShdw>
          </a:effectLst>
        </p:spPr>
        <p:txBody>
          <a:bodyPr/>
          <a:lstStyle/>
          <a:p>
            <a:endParaRPr lang="en-US">
              <a:solidFill>
                <a:srgbClr val="000000"/>
              </a:solidFill>
              <a:latin typeface="Calibri" charset="0"/>
            </a:endParaRPr>
          </a:p>
          <a:p>
            <a:r>
              <a:rPr lang="el-GR">
                <a:solidFill>
                  <a:srgbClr val="000000"/>
                </a:solidFill>
                <a:latin typeface="Calibri" charset="0"/>
              </a:rPr>
              <a:t>Αυτός είναι και ο λόγος που στην πραγματικότητα χρησιμοποιούμε τη βιβλιογραφία ακόμα και σε εφαρμοσμένες έρευνες</a:t>
            </a:r>
            <a:r>
              <a:rPr lang="en-US">
                <a:solidFill>
                  <a:srgbClr val="000000"/>
                </a:solidFill>
                <a:latin typeface="Calibri" charset="0"/>
              </a:rPr>
              <a:t>.</a:t>
            </a:r>
          </a:p>
          <a:p>
            <a:endParaRPr lang="en-US">
              <a:solidFill>
                <a:srgbClr val="000000"/>
              </a:solidFill>
              <a:latin typeface="Calibri" charset="0"/>
            </a:endParaRPr>
          </a:p>
          <a:p>
            <a:r>
              <a:rPr lang="el-GR">
                <a:solidFill>
                  <a:srgbClr val="000000"/>
                </a:solidFill>
                <a:latin typeface="Calibri" charset="0"/>
              </a:rPr>
              <a:t>Η μεταφορά ενός «παλιού» προβλήματος σε έναν νέο «κλάδο» μπορεί να έχει ενδιαφέρον</a:t>
            </a:r>
            <a:r>
              <a:rPr lang="en-US">
                <a:solidFill>
                  <a:srgbClr val="000000"/>
                </a:solidFill>
                <a:latin typeface="Calibri" charset="0"/>
              </a:rPr>
              <a:t>.</a:t>
            </a: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A41E7E47-0928-4F47-8D7F-FF11E5BF9043}" type="slidenum">
              <a:rPr lang="en-US">
                <a:solidFill>
                  <a:srgbClr val="898989"/>
                </a:solidFill>
              </a:rPr>
              <a:pPr/>
              <a:t>19</a:t>
            </a:fld>
            <a:endParaRPr lang="en-US">
              <a:solidFill>
                <a:srgbClr val="898989"/>
              </a:solidFill>
            </a:endParaRPr>
          </a:p>
        </p:txBody>
      </p:sp>
    </p:spTree>
    <p:extLst>
      <p:ext uri="{BB962C8B-B14F-4D97-AF65-F5344CB8AC3E}">
        <p14:creationId xmlns:p14="http://schemas.microsoft.com/office/powerpoint/2010/main" val="824344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l-GR" sz="2000" dirty="0">
                <a:latin typeface="Arial" charset="0"/>
                <a:cs typeface="Times New Roman" charset="0"/>
              </a:rPr>
              <a:t>Το</a:t>
            </a:r>
            <a:r>
              <a:rPr lang="en-GB" sz="2000" dirty="0">
                <a:latin typeface="Arial" charset="0"/>
                <a:cs typeface="Times New Roman" charset="0"/>
              </a:rPr>
              <a:t> </a:t>
            </a:r>
            <a:r>
              <a:rPr lang="el-GR" sz="2000" b="1" dirty="0">
                <a:latin typeface="Arial" charset="0"/>
                <a:cs typeface="Times New Roman" charset="0"/>
              </a:rPr>
              <a:t>Ερευνητικό Σχέδιο </a:t>
            </a:r>
            <a:r>
              <a:rPr lang="el-GR" sz="2000" dirty="0">
                <a:latin typeface="Arial" charset="0"/>
                <a:cs typeface="Times New Roman" charset="0"/>
              </a:rPr>
              <a:t>προσφέρει το πλαίσιο για τη συλλογή και  ανάλυση δεδομένων. Στην επιλογή ερευνητικού σχεδίου αποτυπώνονται αποφάσεις αναφορικά με την προτεραιότητα που δίνεται σε πτυχές της ερευνητικής διαδικασίας. </a:t>
            </a:r>
            <a:endParaRPr lang="en-GB" sz="2000" dirty="0">
              <a:latin typeface="Arial" charset="0"/>
            </a:endParaRPr>
          </a:p>
          <a:p>
            <a:pPr marL="384175" indent="-384175"/>
            <a:endParaRPr lang="en-GB" sz="2000" dirty="0">
              <a:latin typeface="Arial" charset="0"/>
            </a:endParaRPr>
          </a:p>
        </p:txBody>
      </p:sp>
      <p:sp>
        <p:nvSpPr>
          <p:cNvPr id="10242" name="Rectangle 2"/>
          <p:cNvSpPr>
            <a:spLocks noGrp="1" noChangeArrowheads="1"/>
          </p:cNvSpPr>
          <p:nvPr>
            <p:ph type="title" idx="4294967295"/>
          </p:nvPr>
        </p:nvSpPr>
        <p:spPr bwMode="auto">
          <a:xfrm>
            <a:off x="639195" y="125040"/>
            <a:ext cx="8458200" cy="11430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r>
              <a:rPr lang="el-GR" dirty="0">
                <a:solidFill>
                  <a:srgbClr val="FFFFFF"/>
                </a:solidFill>
                <a:latin typeface="Arial" charset="0"/>
              </a:rPr>
              <a:t>Ερευνητικό σχέδιο</a:t>
            </a:r>
            <a:endParaRPr lang="en-GB" dirty="0">
              <a:solidFill>
                <a:srgbClr val="FFFFFF"/>
              </a:solidFill>
              <a:latin typeface="Arial" charset="0"/>
            </a:endParaRPr>
          </a:p>
        </p:txBody>
      </p:sp>
      <p:sp>
        <p:nvSpPr>
          <p:cNvPr id="2" name="Rectangle 1"/>
          <p:cNvSpPr/>
          <p:nvPr/>
        </p:nvSpPr>
        <p:spPr>
          <a:xfrm>
            <a:off x="1009219" y="3566337"/>
            <a:ext cx="4869432" cy="1842043"/>
          </a:xfrm>
          <a:prstGeom prst="rect">
            <a:avLst/>
          </a:prstGeom>
        </p:spPr>
        <p:txBody>
          <a:bodyPr wrap="square">
            <a:spAutoFit/>
          </a:bodyPr>
          <a:lstStyle/>
          <a:p>
            <a:pPr>
              <a:lnSpc>
                <a:spcPct val="90000"/>
              </a:lnSpc>
              <a:buFontTx/>
              <a:buNone/>
            </a:pPr>
            <a:r>
              <a:rPr lang="en-GB" dirty="0">
                <a:latin typeface="Arial" charset="0"/>
              </a:rPr>
              <a:t>1. </a:t>
            </a:r>
            <a:r>
              <a:rPr lang="el-GR" dirty="0">
                <a:latin typeface="Arial" charset="0"/>
              </a:rPr>
              <a:t>Πειραματικό σχέδιο</a:t>
            </a:r>
            <a:endParaRPr lang="en-GB" dirty="0">
              <a:latin typeface="Arial" charset="0"/>
            </a:endParaRPr>
          </a:p>
          <a:p>
            <a:pPr>
              <a:lnSpc>
                <a:spcPct val="90000"/>
              </a:lnSpc>
              <a:buFontTx/>
              <a:buNone/>
            </a:pPr>
            <a:endParaRPr lang="en-GB" sz="900" dirty="0">
              <a:latin typeface="Arial" charset="0"/>
            </a:endParaRPr>
          </a:p>
          <a:p>
            <a:pPr>
              <a:lnSpc>
                <a:spcPct val="90000"/>
              </a:lnSpc>
              <a:buFontTx/>
              <a:buNone/>
            </a:pPr>
            <a:r>
              <a:rPr lang="en-GB" dirty="0">
                <a:latin typeface="Arial" charset="0"/>
              </a:rPr>
              <a:t>2. </a:t>
            </a:r>
            <a:r>
              <a:rPr lang="el-GR" dirty="0">
                <a:latin typeface="Arial" charset="0"/>
              </a:rPr>
              <a:t>Συγχρονικό σχέδιο</a:t>
            </a:r>
            <a:endParaRPr lang="en-GB" dirty="0">
              <a:latin typeface="Arial" charset="0"/>
            </a:endParaRPr>
          </a:p>
          <a:p>
            <a:pPr>
              <a:lnSpc>
                <a:spcPct val="90000"/>
              </a:lnSpc>
              <a:buFontTx/>
              <a:buNone/>
            </a:pPr>
            <a:endParaRPr lang="en-GB" sz="900" dirty="0">
              <a:latin typeface="Arial" charset="0"/>
            </a:endParaRPr>
          </a:p>
          <a:p>
            <a:pPr>
              <a:lnSpc>
                <a:spcPct val="90000"/>
              </a:lnSpc>
              <a:buFontTx/>
              <a:buNone/>
            </a:pPr>
            <a:r>
              <a:rPr lang="en-GB" dirty="0">
                <a:latin typeface="Arial" charset="0"/>
              </a:rPr>
              <a:t>3. </a:t>
            </a:r>
            <a:r>
              <a:rPr lang="el-GR" dirty="0">
                <a:latin typeface="Arial" charset="0"/>
              </a:rPr>
              <a:t>Διαχρονικό σχέδιο</a:t>
            </a:r>
            <a:endParaRPr lang="en-GB" dirty="0">
              <a:latin typeface="Arial" charset="0"/>
            </a:endParaRPr>
          </a:p>
          <a:p>
            <a:pPr>
              <a:lnSpc>
                <a:spcPct val="90000"/>
              </a:lnSpc>
              <a:buFontTx/>
              <a:buNone/>
            </a:pPr>
            <a:endParaRPr lang="en-GB" sz="900" dirty="0">
              <a:latin typeface="Arial" charset="0"/>
            </a:endParaRPr>
          </a:p>
          <a:p>
            <a:pPr>
              <a:lnSpc>
                <a:spcPct val="90000"/>
              </a:lnSpc>
              <a:buFontTx/>
              <a:buNone/>
            </a:pPr>
            <a:r>
              <a:rPr lang="en-GB" dirty="0">
                <a:latin typeface="Arial" charset="0"/>
              </a:rPr>
              <a:t>4. </a:t>
            </a:r>
            <a:r>
              <a:rPr lang="el-GR" dirty="0">
                <a:latin typeface="Arial" charset="0"/>
              </a:rPr>
              <a:t>Σχέδιο μελέτης περίπτωσης</a:t>
            </a:r>
            <a:endParaRPr lang="en-GB" dirty="0">
              <a:latin typeface="Arial" charset="0"/>
            </a:endParaRPr>
          </a:p>
          <a:p>
            <a:pPr algn="ctr">
              <a:lnSpc>
                <a:spcPct val="90000"/>
              </a:lnSpc>
              <a:buFontTx/>
              <a:buNone/>
            </a:pPr>
            <a:endParaRPr lang="en-GB" sz="900" dirty="0">
              <a:latin typeface="Arial" charset="0"/>
            </a:endParaRPr>
          </a:p>
          <a:p>
            <a:pPr>
              <a:lnSpc>
                <a:spcPct val="90000"/>
              </a:lnSpc>
              <a:buFontTx/>
              <a:buNone/>
            </a:pPr>
            <a:r>
              <a:rPr lang="en-GB" dirty="0">
                <a:latin typeface="Arial" charset="0"/>
              </a:rPr>
              <a:t>5. </a:t>
            </a:r>
            <a:r>
              <a:rPr lang="el-GR" dirty="0">
                <a:latin typeface="Arial" charset="0"/>
              </a:rPr>
              <a:t>Συγκριτικό σχέδιο</a:t>
            </a:r>
            <a:endParaRPr lang="en-GB" dirty="0">
              <a:latin typeface="Arial" charset="0"/>
            </a:endParaRPr>
          </a:p>
        </p:txBody>
      </p:sp>
    </p:spTree>
    <p:extLst>
      <p:ext uri="{BB962C8B-B14F-4D97-AF65-F5344CB8AC3E}">
        <p14:creationId xmlns:p14="http://schemas.microsoft.com/office/powerpoint/2010/main" val="1503347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a:solidFill>
                  <a:srgbClr val="FFFFFF"/>
                </a:solidFill>
                <a:latin typeface="Calibri" charset="0"/>
                <a:ea typeface="ＭＳ Ｐゴシック" charset="0"/>
              </a:rPr>
              <a:t>Από τα γενικά στα ειδικά</a:t>
            </a:r>
            <a:endParaRPr lang="en-US">
              <a:solidFill>
                <a:srgbClr val="FFFFFF"/>
              </a:solidFill>
              <a:latin typeface="Calibri" charset="0"/>
              <a:ea typeface="ＭＳ Ｐゴシック" charset="0"/>
            </a:endParaRPr>
          </a:p>
        </p:txBody>
      </p:sp>
      <p:sp>
        <p:nvSpPr>
          <p:cNvPr id="41987" name="Rectangle 3"/>
          <p:cNvSpPr>
            <a:spLocks noGrp="1" noChangeArrowheads="1"/>
          </p:cNvSpPr>
          <p:nvPr>
            <p:ph idx="1"/>
          </p:nvPr>
        </p:nvSpPr>
        <p:spPr>
          <a:gradFill rotWithShape="1">
            <a:gsLst>
              <a:gs pos="0">
                <a:srgbClr val="A3C4FF"/>
              </a:gs>
              <a:gs pos="35001">
                <a:srgbClr val="BFD5FF"/>
              </a:gs>
              <a:gs pos="100000">
                <a:srgbClr val="E5EEFF"/>
              </a:gs>
            </a:gsLst>
            <a:lin ang="16200000" scaled="1"/>
          </a:gradFill>
          <a:ln cap="flat">
            <a:solidFill>
              <a:srgbClr val="4A7EBB"/>
            </a:solidFill>
            <a:miter lim="800000"/>
            <a:headEnd/>
            <a:tailEnd/>
          </a:ln>
          <a:effectLst>
            <a:outerShdw blurRad="63500" dist="20000" dir="5400000" rotWithShape="0">
              <a:srgbClr val="000000">
                <a:alpha val="37999"/>
              </a:srgbClr>
            </a:outerShdw>
          </a:effectLst>
        </p:spPr>
        <p:txBody>
          <a:bodyPr/>
          <a:lstStyle/>
          <a:p>
            <a:pPr>
              <a:lnSpc>
                <a:spcPct val="90000"/>
              </a:lnSpc>
            </a:pPr>
            <a:r>
              <a:rPr lang="el-GR" sz="2800">
                <a:solidFill>
                  <a:srgbClr val="000000"/>
                </a:solidFill>
                <a:latin typeface="Calibri" charset="0"/>
              </a:rPr>
              <a:t>«Θα μπορούσε η χρήση της τεχνολογίας Χ να επηρεάσει θετικά την κοινωνία;</a:t>
            </a:r>
            <a:r>
              <a:rPr lang="ja-JP" altLang="en-US" sz="2800">
                <a:solidFill>
                  <a:srgbClr val="000000"/>
                </a:solidFill>
                <a:latin typeface="Calibri" charset="0"/>
              </a:rPr>
              <a:t>”</a:t>
            </a:r>
            <a:endParaRPr lang="en-US" sz="2800">
              <a:solidFill>
                <a:srgbClr val="000000"/>
              </a:solidFill>
              <a:latin typeface="Calibri" charset="0"/>
            </a:endParaRPr>
          </a:p>
          <a:p>
            <a:pPr>
              <a:lnSpc>
                <a:spcPct val="90000"/>
              </a:lnSpc>
            </a:pPr>
            <a:endParaRPr lang="en-US" sz="2800">
              <a:solidFill>
                <a:srgbClr val="000000"/>
              </a:solidFill>
              <a:latin typeface="Calibri" charset="0"/>
            </a:endParaRPr>
          </a:p>
          <a:p>
            <a:pPr>
              <a:lnSpc>
                <a:spcPct val="90000"/>
              </a:lnSpc>
            </a:pPr>
            <a:r>
              <a:rPr lang="el-GR" sz="2800">
                <a:solidFill>
                  <a:srgbClr val="000000"/>
                </a:solidFill>
                <a:latin typeface="Calibri" charset="0"/>
              </a:rPr>
              <a:t>«Εάν εξετάζαμε δύο πληθυσμούς, που ο ένας χρησιμοποιεί την τεχνολογία Χ και ο άλλος όχι, θα διέφεραν;»</a:t>
            </a:r>
            <a:endParaRPr lang="en-US" sz="2800">
              <a:solidFill>
                <a:srgbClr val="000000"/>
              </a:solidFill>
              <a:latin typeface="Calibri" charset="0"/>
            </a:endParaRPr>
          </a:p>
          <a:p>
            <a:pPr>
              <a:lnSpc>
                <a:spcPct val="90000"/>
              </a:lnSpc>
            </a:pPr>
            <a:endParaRPr lang="en-US" sz="2800">
              <a:solidFill>
                <a:srgbClr val="000000"/>
              </a:solidFill>
              <a:latin typeface="Calibri" charset="0"/>
            </a:endParaRPr>
          </a:p>
          <a:p>
            <a:pPr>
              <a:lnSpc>
                <a:spcPct val="90000"/>
              </a:lnSpc>
            </a:pPr>
            <a:r>
              <a:rPr lang="el-GR" sz="2800">
                <a:solidFill>
                  <a:srgbClr val="000000"/>
                </a:solidFill>
                <a:latin typeface="Calibri" charset="0"/>
              </a:rPr>
              <a:t>«Πώς συνδέεται η χρήση της τεχνολογίας Χ με την παραγωγικότητα και την ικανοποίηση από τη δουλειά στον πληθυσμό;»</a:t>
            </a:r>
            <a:endParaRPr lang="en-US" sz="2800">
              <a:solidFill>
                <a:srgbClr val="000000"/>
              </a:solidFill>
              <a:latin typeface="Calibri" charset="0"/>
            </a:endParaRP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8B2F8E6C-EB39-E44A-82B9-9DCFEBBC5FA6}" type="slidenum">
              <a:rPr lang="en-US">
                <a:solidFill>
                  <a:srgbClr val="898989"/>
                </a:solidFill>
              </a:rPr>
              <a:pPr/>
              <a:t>20</a:t>
            </a:fld>
            <a:endParaRPr lang="en-US">
              <a:solidFill>
                <a:srgbClr val="898989"/>
              </a:solidFill>
            </a:endParaRPr>
          </a:p>
        </p:txBody>
      </p:sp>
    </p:spTree>
    <p:extLst>
      <p:ext uri="{BB962C8B-B14F-4D97-AF65-F5344CB8AC3E}">
        <p14:creationId xmlns:p14="http://schemas.microsoft.com/office/powerpoint/2010/main" val="40349441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bg/>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9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1625" y="1588"/>
            <a:ext cx="8685213" cy="1200150"/>
          </a:xfrm>
          <a:prstGeom prst="rect">
            <a:avLst/>
          </a:prstGeom>
          <a:noFill/>
        </p:spPr>
        <p:txBody>
          <a:bodyPr>
            <a:spAutoFit/>
          </a:bodyPr>
          <a:lstStyle>
            <a:lvl1pPr>
              <a:defRPr>
                <a:solidFill>
                  <a:schemeClr val="tx1"/>
                </a:solidFill>
                <a:latin typeface="Arial" charset="0"/>
                <a:ea typeface="ＭＳ Ｐゴシック" charset="0"/>
                <a:cs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l-GR" sz="3600" dirty="0">
                <a:solidFill>
                  <a:srgbClr val="FFFFFF"/>
                </a:solidFill>
              </a:rPr>
              <a:t>Βήματα της διαδικασίας επιλογής ερευνητικών ερωτημάτων</a:t>
            </a:r>
            <a:endParaRPr lang="en-GB" sz="3600" dirty="0">
              <a:solidFill>
                <a:srgbClr val="FFFFFF"/>
              </a:solidFill>
            </a:endParaRPr>
          </a:p>
        </p:txBody>
      </p:sp>
      <p:pic>
        <p:nvPicPr>
          <p:cNvPr id="18435" name="Εικόνα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8" y="1314450"/>
            <a:ext cx="9136063" cy="4814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4131881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ctrTitle"/>
          </p:nvPr>
        </p:nvSpPr>
        <p:spPr>
          <a:xfrm>
            <a:off x="685800" y="1447800"/>
            <a:ext cx="7772400" cy="2971800"/>
          </a:xfrm>
          <a:solidFill>
            <a:schemeClr val="accent2"/>
          </a:solidFill>
          <a:ln w="38100" cap="flat">
            <a:solidFill>
              <a:schemeClr val="bg1"/>
            </a:solidFill>
            <a:miter lim="800000"/>
            <a:headEnd/>
            <a:tailEnd/>
          </a:ln>
          <a:effectLst>
            <a:outerShdw blurRad="63500" dist="20000" dir="5400000" rotWithShape="0">
              <a:srgbClr val="000000">
                <a:alpha val="37999"/>
              </a:srgbClr>
            </a:outerShdw>
          </a:effectLst>
        </p:spPr>
        <p:txBody>
          <a:bodyPr/>
          <a:lstStyle/>
          <a:p>
            <a:r>
              <a:rPr lang="el-GR">
                <a:solidFill>
                  <a:srgbClr val="FFFFFF"/>
                </a:solidFill>
                <a:latin typeface="Calibri" charset="0"/>
              </a:rPr>
              <a:t>Μετατρέποντας ερευνητικά ερωτήματα σε ελεγχόμενες υποθέσεις</a:t>
            </a: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2047D18A-F907-904A-91CD-EED8A56A229A}" type="slidenum">
              <a:rPr lang="en-US">
                <a:solidFill>
                  <a:srgbClr val="898989"/>
                </a:solidFill>
              </a:rPr>
              <a:pPr/>
              <a:t>22</a:t>
            </a:fld>
            <a:endParaRPr lang="en-US">
              <a:solidFill>
                <a:srgbClr val="898989"/>
              </a:solidFill>
            </a:endParaRPr>
          </a:p>
        </p:txBody>
      </p:sp>
    </p:spTree>
    <p:extLst>
      <p:ext uri="{BB962C8B-B14F-4D97-AF65-F5344CB8AC3E}">
        <p14:creationId xmlns:p14="http://schemas.microsoft.com/office/powerpoint/2010/main" val="16523607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4 - Εικόνα" descr="gravity.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191000"/>
            <a:ext cx="8382000" cy="2514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3010" name="Rectangle 2"/>
          <p:cNvSpPr>
            <a:spLocks noGrp="1" noChangeArrowheads="1"/>
          </p:cNvSpPr>
          <p:nvPr>
            <p:ph type="title"/>
          </p:nvPr>
        </p:nvSpPr>
        <p:spPr>
          <a:xfrm>
            <a:off x="685800" y="381000"/>
            <a:ext cx="7772400" cy="762000"/>
          </a:xfrm>
        </p:spPr>
        <p:style>
          <a:lnRef idx="2">
            <a:schemeClr val="accent2">
              <a:shade val="50000"/>
            </a:schemeClr>
          </a:lnRef>
          <a:fillRef idx="1">
            <a:schemeClr val="accent2"/>
          </a:fillRef>
          <a:effectRef idx="0">
            <a:schemeClr val="accent2"/>
          </a:effectRef>
          <a:fontRef idx="minor">
            <a:schemeClr val="lt1"/>
          </a:fontRef>
        </p:style>
        <p:txBody>
          <a:bodyPr lIns="92075" tIns="46038" rIns="92075" bIns="46038">
            <a:normAutofit/>
          </a:bodyPr>
          <a:lstStyle/>
          <a:p>
            <a:r>
              <a:rPr lang="el-GR" sz="3600">
                <a:solidFill>
                  <a:srgbClr val="FFFFFF"/>
                </a:solidFill>
                <a:latin typeface="Calibri" charset="0"/>
                <a:ea typeface="ＭＳ Ｐゴシック" charset="0"/>
              </a:rPr>
              <a:t>Υπόθεση</a:t>
            </a:r>
          </a:p>
        </p:txBody>
      </p:sp>
      <p:sp>
        <p:nvSpPr>
          <p:cNvPr id="28675" name="Rectangle 3"/>
          <p:cNvSpPr>
            <a:spLocks noGrp="1" noChangeArrowheads="1"/>
          </p:cNvSpPr>
          <p:nvPr>
            <p:ph type="body" idx="1"/>
          </p:nvPr>
        </p:nvSpPr>
        <p:spPr>
          <a:xfrm>
            <a:off x="685800" y="1295400"/>
            <a:ext cx="8077200" cy="3276600"/>
          </a:xfrm>
        </p:spPr>
        <p:style>
          <a:lnRef idx="2">
            <a:schemeClr val="accent2"/>
          </a:lnRef>
          <a:fillRef idx="1">
            <a:schemeClr val="lt1"/>
          </a:fillRef>
          <a:effectRef idx="0">
            <a:schemeClr val="accent2"/>
          </a:effectRef>
          <a:fontRef idx="minor">
            <a:schemeClr val="dk1"/>
          </a:fontRef>
        </p:style>
        <p:txBody>
          <a:bodyPr lIns="92075" tIns="46038" rIns="92075" bIns="46038">
            <a:normAutofit/>
          </a:bodyPr>
          <a:lstStyle/>
          <a:p>
            <a:pPr marL="0" indent="0">
              <a:lnSpc>
                <a:spcPct val="80000"/>
              </a:lnSpc>
              <a:spcBef>
                <a:spcPct val="0"/>
              </a:spcBef>
              <a:spcAft>
                <a:spcPts val="600"/>
              </a:spcAft>
              <a:buClr>
                <a:srgbClr val="E46C0A"/>
              </a:buClr>
              <a:buFont typeface="Wingdings" charset="0"/>
              <a:buChar char="q"/>
            </a:pPr>
            <a:r>
              <a:rPr lang="el-GR" sz="1700">
                <a:solidFill>
                  <a:srgbClr val="000000"/>
                </a:solidFill>
                <a:latin typeface="Calibri" charset="0"/>
                <a:ea typeface="ＭＳ Ｐゴシック" charset="0"/>
              </a:rPr>
              <a:t>Οι προβλέψεις, οι εικασίες που κάνει ο ερευνητής για τα αναμενόμενα αποτελέσματα της έρευνας του λέγονται ερευνητικές υποθέσεις και είναι συνήθως καταφατικές προτάσεις. Πρέπει </a:t>
            </a:r>
            <a:r>
              <a:rPr lang="el-GR" sz="1700">
                <a:solidFill>
                  <a:srgbClr val="000000"/>
                </a:solidFill>
                <a:latin typeface="Calibri" charset="0"/>
                <a:ea typeface="ＭＳ Ｐゴシック" charset="0"/>
                <a:cs typeface="Times New Roman" charset="0"/>
              </a:rPr>
              <a:t>να επαληθευτούν ή να απορριφθούν.</a:t>
            </a:r>
            <a:r>
              <a:rPr lang="en-US" sz="1700">
                <a:solidFill>
                  <a:srgbClr val="000000"/>
                </a:solidFill>
                <a:latin typeface="Calibri" charset="0"/>
                <a:ea typeface="ＭＳ Ｐゴシック" charset="0"/>
                <a:cs typeface="Times New Roman" charset="0"/>
              </a:rPr>
              <a:t> </a:t>
            </a:r>
            <a:r>
              <a:rPr lang="el-GR" sz="1700">
                <a:solidFill>
                  <a:srgbClr val="000000"/>
                </a:solidFill>
                <a:latin typeface="Calibri" charset="0"/>
                <a:ea typeface="ＭＳ Ｐゴシック" charset="0"/>
                <a:cs typeface="Times New Roman" charset="0"/>
              </a:rPr>
              <a:t>Γίνονται προσωρινά δεκτές ως αληθινές ή εσφαλμένες και αποτελούν την κατευθυντήρια ιδέα για την έρευνα φαινομένων ή γεγονότων.</a:t>
            </a:r>
          </a:p>
          <a:p>
            <a:pPr marL="0" indent="0">
              <a:lnSpc>
                <a:spcPct val="80000"/>
              </a:lnSpc>
              <a:spcBef>
                <a:spcPct val="0"/>
              </a:spcBef>
              <a:spcAft>
                <a:spcPts val="600"/>
              </a:spcAft>
              <a:buClr>
                <a:srgbClr val="E46C0A"/>
              </a:buClr>
              <a:buFont typeface="Wingdings" charset="0"/>
              <a:buChar char="q"/>
            </a:pPr>
            <a:r>
              <a:rPr lang="el-GR" sz="1700">
                <a:solidFill>
                  <a:srgbClr val="000000"/>
                </a:solidFill>
                <a:latin typeface="Calibri" charset="0"/>
                <a:ea typeface="ＭＳ Ｐゴシック" charset="0"/>
                <a:cs typeface="Times New Roman" charset="0"/>
              </a:rPr>
              <a:t>Από το είδος και την ποιότητα των υποθέσεων προσδιορίζεται σε μεγάλο βαθμό η ποιότητα της έρευνας.</a:t>
            </a:r>
            <a:r>
              <a:rPr lang="en-US" sz="1700">
                <a:solidFill>
                  <a:srgbClr val="000000"/>
                </a:solidFill>
                <a:latin typeface="Calibri" charset="0"/>
                <a:ea typeface="ＭＳ Ｐゴシック" charset="0"/>
                <a:cs typeface="Times New Roman" charset="0"/>
              </a:rPr>
              <a:t>  </a:t>
            </a:r>
            <a:r>
              <a:rPr lang="el-GR" sz="1700">
                <a:solidFill>
                  <a:srgbClr val="000000"/>
                </a:solidFill>
                <a:latin typeface="Calibri" charset="0"/>
                <a:ea typeface="ＭＳ Ｐゴシック" charset="0"/>
                <a:cs typeface="Times New Roman" charset="0"/>
              </a:rPr>
              <a:t>Οι υποθέσεις αποτελούν τη «γραμμή πλεύσης» του ερευνητή.</a:t>
            </a:r>
            <a:r>
              <a:rPr lang="en-US" sz="1700">
                <a:solidFill>
                  <a:srgbClr val="000000"/>
                </a:solidFill>
                <a:latin typeface="Calibri" charset="0"/>
                <a:ea typeface="ＭＳ Ｐゴシック" charset="0"/>
                <a:cs typeface="Times New Roman" charset="0"/>
              </a:rPr>
              <a:t> </a:t>
            </a:r>
            <a:r>
              <a:rPr lang="el-GR" sz="1700">
                <a:solidFill>
                  <a:srgbClr val="000000"/>
                </a:solidFill>
                <a:latin typeface="Calibri" charset="0"/>
                <a:ea typeface="ＭＳ Ｐゴシック" charset="0"/>
                <a:cs typeface="Times New Roman" charset="0"/>
              </a:rPr>
              <a:t>Με τις υποθέσεις, ο ερευνητής εστιάζει την προσοχή του σε ό,τι είναι αναγκαίο για την επίτευξη του σκοπού της έρευνας. </a:t>
            </a:r>
          </a:p>
          <a:p>
            <a:pPr marL="0" indent="0">
              <a:lnSpc>
                <a:spcPct val="80000"/>
              </a:lnSpc>
              <a:spcBef>
                <a:spcPct val="0"/>
              </a:spcBef>
              <a:spcAft>
                <a:spcPts val="600"/>
              </a:spcAft>
              <a:buClr>
                <a:srgbClr val="E46C0A"/>
              </a:buClr>
              <a:buFont typeface="Wingdings" charset="0"/>
              <a:buChar char="q"/>
            </a:pPr>
            <a:r>
              <a:rPr lang="el-GR" sz="1700">
                <a:solidFill>
                  <a:srgbClr val="000000"/>
                </a:solidFill>
                <a:latin typeface="Calibri" charset="0"/>
                <a:ea typeface="ＭＳ Ｐゴシック" charset="0"/>
              </a:rPr>
              <a:t>Ένα καλό ερευνητικό ερώτημα θα παράσχει μία ή περισσότερες ελεγχόμενες υποθέσεις. </a:t>
            </a:r>
          </a:p>
          <a:p>
            <a:pPr marL="0" indent="0">
              <a:lnSpc>
                <a:spcPct val="80000"/>
              </a:lnSpc>
              <a:spcBef>
                <a:spcPct val="0"/>
              </a:spcBef>
              <a:spcAft>
                <a:spcPts val="600"/>
              </a:spcAft>
              <a:buClr>
                <a:srgbClr val="E46C0A"/>
              </a:buClr>
              <a:buFont typeface="Wingdings" charset="0"/>
              <a:buChar char="q"/>
            </a:pPr>
            <a:r>
              <a:rPr lang="el-GR" sz="1700">
                <a:solidFill>
                  <a:srgbClr val="000000"/>
                </a:solidFill>
                <a:latin typeface="Calibri" charset="0"/>
                <a:ea typeface="ＭＳ Ｐゴシック" charset="0"/>
              </a:rPr>
              <a:t>Οι ελεγχόμενες υποθέσεις προβλέπουν μια σχέση ανάμεσα σε </a:t>
            </a:r>
            <a:r>
              <a:rPr lang="el-GR" sz="1700" b="1" i="1">
                <a:solidFill>
                  <a:srgbClr val="000000"/>
                </a:solidFill>
                <a:latin typeface="Calibri" charset="0"/>
                <a:ea typeface="ＭＳ Ｐゴシック" charset="0"/>
              </a:rPr>
              <a:t>μεταβλητές</a:t>
            </a:r>
            <a:r>
              <a:rPr lang="el-GR" sz="1700" i="1">
                <a:solidFill>
                  <a:srgbClr val="000000"/>
                </a:solidFill>
                <a:latin typeface="Calibri" charset="0"/>
                <a:ea typeface="ＭＳ Ｐゴシック" charset="0"/>
              </a:rPr>
              <a:t> </a:t>
            </a:r>
            <a:r>
              <a:rPr lang="el-GR" sz="1700">
                <a:solidFill>
                  <a:srgbClr val="000000"/>
                </a:solidFill>
                <a:latin typeface="Calibri" charset="0"/>
                <a:ea typeface="ＭＳ Ｐゴシック" charset="0"/>
              </a:rPr>
              <a:t>(όχι έννοιες).</a:t>
            </a:r>
            <a:endParaRPr lang="el-GR" sz="2400">
              <a:solidFill>
                <a:srgbClr val="000000"/>
              </a:solidFill>
              <a:latin typeface="Calibri" charset="0"/>
              <a:ea typeface="ＭＳ Ｐゴシック" charset="0"/>
            </a:endParaRPr>
          </a:p>
        </p:txBody>
      </p:sp>
      <p:sp>
        <p:nvSpPr>
          <p:cNvPr id="11269" name="Rectangle 4"/>
          <p:cNvSpPr>
            <a:spLocks noChangeArrowheads="1"/>
          </p:cNvSpPr>
          <p:nvPr/>
        </p:nvSpPr>
        <p:spPr bwMode="auto">
          <a:xfrm>
            <a:off x="3548063" y="2762250"/>
            <a:ext cx="9144000" cy="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p>
            <a:pPr eaLnBrk="0" hangingPunct="0"/>
            <a:endParaRPr lang="en-US"/>
          </a:p>
        </p:txBody>
      </p:sp>
    </p:spTree>
    <p:extLst>
      <p:ext uri="{BB962C8B-B14F-4D97-AF65-F5344CB8AC3E}">
        <p14:creationId xmlns:p14="http://schemas.microsoft.com/office/powerpoint/2010/main" val="4766084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l-GR" sz="4000">
                <a:solidFill>
                  <a:srgbClr val="FFFFFF"/>
                </a:solidFill>
                <a:latin typeface="Calibri" charset="0"/>
                <a:ea typeface="ＭＳ Ｐゴシック" charset="0"/>
              </a:rPr>
              <a:t>3 βασικά είδη υποθέσεων</a:t>
            </a:r>
            <a:endParaRPr lang="en-US" sz="4000">
              <a:solidFill>
                <a:srgbClr val="FFFFFF"/>
              </a:solidFill>
              <a:latin typeface="Calibri" charset="0"/>
              <a:ea typeface="ＭＳ Ｐゴシック" charset="0"/>
            </a:endParaRPr>
          </a:p>
        </p:txBody>
      </p:sp>
      <p:sp>
        <p:nvSpPr>
          <p:cNvPr id="36867" name="Rectangle 3"/>
          <p:cNvSpPr>
            <a:spLocks noGrp="1" noChangeArrowheads="1"/>
          </p:cNvSpPr>
          <p:nvPr>
            <p:ph idx="1"/>
          </p:nvPr>
        </p:nvSpPr>
        <p:spPr/>
        <p:txBody>
          <a:bodyPr>
            <a:normAutofit/>
          </a:bodyPr>
          <a:lstStyle/>
          <a:p>
            <a:pPr>
              <a:lnSpc>
                <a:spcPct val="80000"/>
              </a:lnSpc>
            </a:pPr>
            <a:r>
              <a:rPr lang="el-GR" sz="2200">
                <a:solidFill>
                  <a:srgbClr val="C00000"/>
                </a:solidFill>
                <a:latin typeface="Calibri" charset="0"/>
              </a:rPr>
              <a:t>Περιγραφικές υποθέσεις</a:t>
            </a:r>
            <a:endParaRPr lang="en-US" sz="2200">
              <a:solidFill>
                <a:srgbClr val="C00000"/>
              </a:solidFill>
              <a:latin typeface="Calibri" charset="0"/>
            </a:endParaRPr>
          </a:p>
          <a:p>
            <a:pPr lvl="1">
              <a:lnSpc>
                <a:spcPct val="80000"/>
              </a:lnSpc>
            </a:pPr>
            <a:r>
              <a:rPr lang="el-GR" sz="1900">
                <a:latin typeface="Calibri" charset="0"/>
              </a:rPr>
              <a:t>Περιγραφές μια μεταβλητής</a:t>
            </a:r>
            <a:endParaRPr lang="en-US" sz="1900">
              <a:latin typeface="Calibri" charset="0"/>
            </a:endParaRPr>
          </a:p>
          <a:p>
            <a:pPr lvl="2">
              <a:lnSpc>
                <a:spcPct val="80000"/>
              </a:lnSpc>
            </a:pPr>
            <a:r>
              <a:rPr lang="el-GR" sz="1600" i="1">
                <a:latin typeface="Calibri" charset="0"/>
              </a:rPr>
              <a:t>Κεντρική τάση, ποικιλότητα, ποσοστά: «</a:t>
            </a:r>
            <a:r>
              <a:rPr lang="el-GR" sz="1600">
                <a:latin typeface="Calibri" charset="0"/>
              </a:rPr>
              <a:t>Η μέση επίδοση των μαθητών της Β΄Λυκείου είναι 15,6»</a:t>
            </a:r>
            <a:endParaRPr lang="en-US" sz="1600" i="1">
              <a:latin typeface="Calibri" charset="0"/>
            </a:endParaRPr>
          </a:p>
          <a:p>
            <a:pPr lvl="2">
              <a:lnSpc>
                <a:spcPct val="80000"/>
              </a:lnSpc>
              <a:buFont typeface="Wingdings" charset="0"/>
              <a:buNone/>
            </a:pPr>
            <a:endParaRPr lang="en-US" sz="1600">
              <a:latin typeface="Calibri" charset="0"/>
            </a:endParaRPr>
          </a:p>
          <a:p>
            <a:pPr>
              <a:lnSpc>
                <a:spcPct val="80000"/>
              </a:lnSpc>
            </a:pPr>
            <a:r>
              <a:rPr lang="el-GR" sz="2200">
                <a:solidFill>
                  <a:srgbClr val="C00000"/>
                </a:solidFill>
                <a:latin typeface="Calibri" charset="0"/>
              </a:rPr>
              <a:t>Σχέσεις</a:t>
            </a:r>
            <a:endParaRPr lang="en-US" sz="2200">
              <a:solidFill>
                <a:srgbClr val="C00000"/>
              </a:solidFill>
              <a:latin typeface="Calibri" charset="0"/>
            </a:endParaRPr>
          </a:p>
          <a:p>
            <a:pPr lvl="1">
              <a:lnSpc>
                <a:spcPct val="80000"/>
              </a:lnSpc>
            </a:pPr>
            <a:r>
              <a:rPr lang="el-GR" sz="1900">
                <a:latin typeface="Calibri" charset="0"/>
              </a:rPr>
              <a:t>Ανάμεσα σε μεταβλητές.</a:t>
            </a:r>
          </a:p>
          <a:p>
            <a:pPr lvl="1">
              <a:lnSpc>
                <a:spcPct val="80000"/>
              </a:lnSpc>
              <a:buFont typeface="Arial" charset="0"/>
              <a:buNone/>
            </a:pPr>
            <a:r>
              <a:rPr lang="el-GR" sz="1900">
                <a:latin typeface="Calibri" charset="0"/>
              </a:rPr>
              <a:t>	«</a:t>
            </a:r>
            <a:r>
              <a:rPr lang="el-GR" sz="1900" i="1">
                <a:latin typeface="Calibri" charset="0"/>
              </a:rPr>
              <a:t>Όσο υψηλότερο το εισόδημα της οικογένειας τόσο περισσότερες πιθανότητες υπάρχουν να εισαχθεί το παιδί στο Πανεπιστήμιο»</a:t>
            </a:r>
            <a:endParaRPr lang="en-US" sz="1900" i="1">
              <a:latin typeface="Calibri" charset="0"/>
            </a:endParaRPr>
          </a:p>
          <a:p>
            <a:pPr lvl="1">
              <a:lnSpc>
                <a:spcPct val="80000"/>
              </a:lnSpc>
              <a:buFont typeface="Wingdings" charset="0"/>
              <a:buNone/>
            </a:pPr>
            <a:endParaRPr lang="en-US" sz="1900">
              <a:latin typeface="Calibri" charset="0"/>
            </a:endParaRPr>
          </a:p>
          <a:p>
            <a:pPr>
              <a:lnSpc>
                <a:spcPct val="80000"/>
              </a:lnSpc>
            </a:pPr>
            <a:r>
              <a:rPr lang="el-GR" sz="2200">
                <a:solidFill>
                  <a:srgbClr val="C00000"/>
                </a:solidFill>
                <a:latin typeface="Calibri" charset="0"/>
              </a:rPr>
              <a:t>Διαφορές </a:t>
            </a:r>
            <a:endParaRPr lang="en-US" sz="2200">
              <a:solidFill>
                <a:srgbClr val="C00000"/>
              </a:solidFill>
              <a:latin typeface="Calibri" charset="0"/>
            </a:endParaRPr>
          </a:p>
          <a:p>
            <a:pPr lvl="1">
              <a:lnSpc>
                <a:spcPct val="80000"/>
              </a:lnSpc>
            </a:pPr>
            <a:r>
              <a:rPr lang="el-GR" sz="1900">
                <a:latin typeface="Calibri" charset="0"/>
              </a:rPr>
              <a:t>Σύγκριση ομάδων</a:t>
            </a:r>
          </a:p>
          <a:p>
            <a:pPr lvl="2">
              <a:lnSpc>
                <a:spcPct val="80000"/>
              </a:lnSpc>
            </a:pPr>
            <a:r>
              <a:rPr lang="el-GR" sz="1600" i="1">
                <a:latin typeface="Calibri" charset="0"/>
              </a:rPr>
              <a:t>Υπάρχει διαφορά στις επιδόσεις όσων διαβάζουν νύχτα και όσων διαβάζουν πρωί. (</a:t>
            </a:r>
            <a:r>
              <a:rPr lang="en-US" sz="1600" i="1">
                <a:latin typeface="Calibri" charset="0"/>
              </a:rPr>
              <a:t>Two-tailed </a:t>
            </a:r>
            <a:r>
              <a:rPr lang="el-GR" sz="1600" i="1">
                <a:latin typeface="Calibri" charset="0"/>
              </a:rPr>
              <a:t> - </a:t>
            </a:r>
            <a:r>
              <a:rPr lang="en-US" sz="1600" i="1">
                <a:latin typeface="Calibri" charset="0"/>
              </a:rPr>
              <a:t>no direction)</a:t>
            </a:r>
            <a:endParaRPr lang="el-GR" sz="1600" i="1">
              <a:latin typeface="Calibri" charset="0"/>
            </a:endParaRPr>
          </a:p>
          <a:p>
            <a:pPr lvl="2">
              <a:lnSpc>
                <a:spcPct val="80000"/>
              </a:lnSpc>
            </a:pPr>
            <a:r>
              <a:rPr lang="el-GR" sz="1600" i="1">
                <a:latin typeface="Calibri" charset="0"/>
              </a:rPr>
              <a:t> Αυτοί που διαβάζουν πρωί αποδίδουν καλύτερα σε σχέση  με όσους διαβάζουν νύχτα</a:t>
            </a:r>
            <a:r>
              <a:rPr lang="en-US" sz="1600" i="1">
                <a:latin typeface="Calibri" charset="0"/>
              </a:rPr>
              <a:t> (one-tailed directional)  (</a:t>
            </a:r>
            <a:r>
              <a:rPr lang="el-GR" sz="1600" i="1">
                <a:latin typeface="Calibri" charset="0"/>
              </a:rPr>
              <a:t>δηλωτική) </a:t>
            </a:r>
            <a:endParaRPr lang="en-US" sz="1600" i="1">
              <a:latin typeface="Calibri" charset="0"/>
            </a:endParaRPr>
          </a:p>
          <a:p>
            <a:pPr>
              <a:lnSpc>
                <a:spcPct val="80000"/>
              </a:lnSpc>
            </a:pPr>
            <a:endParaRPr lang="en-US" sz="2200">
              <a:latin typeface="Calibri" charset="0"/>
            </a:endParaRPr>
          </a:p>
          <a:p>
            <a:pPr lvl="1">
              <a:lnSpc>
                <a:spcPct val="80000"/>
              </a:lnSpc>
              <a:buFont typeface="Wingdings" charset="0"/>
              <a:buNone/>
            </a:pPr>
            <a:endParaRPr lang="en-US" sz="1900">
              <a:latin typeface="Calibri" charset="0"/>
            </a:endParaRPr>
          </a:p>
          <a:p>
            <a:pPr>
              <a:lnSpc>
                <a:spcPct val="80000"/>
              </a:lnSpc>
            </a:pPr>
            <a:endParaRPr lang="en-US" sz="2200">
              <a:latin typeface="Calibri" charset="0"/>
            </a:endParaRP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B86AE307-C7A6-D247-AA90-98B08229988A}" type="slidenum">
              <a:rPr lang="en-US">
                <a:solidFill>
                  <a:srgbClr val="898989"/>
                </a:solidFill>
              </a:rPr>
              <a:pPr/>
              <a:t>24</a:t>
            </a:fld>
            <a:endParaRPr lang="en-US">
              <a:solidFill>
                <a:srgbClr val="898989"/>
              </a:solidFill>
            </a:endParaRPr>
          </a:p>
        </p:txBody>
      </p:sp>
    </p:spTree>
    <p:extLst>
      <p:ext uri="{BB962C8B-B14F-4D97-AF65-F5344CB8AC3E}">
        <p14:creationId xmlns:p14="http://schemas.microsoft.com/office/powerpoint/2010/main" val="29532466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86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867">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867">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867">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867">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6867">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6867">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86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body" idx="1"/>
          </p:nvPr>
        </p:nvSpPr>
        <p:spPr>
          <a:xfrm>
            <a:off x="533400" y="533400"/>
            <a:ext cx="8153400" cy="5562600"/>
          </a:xfrm>
        </p:spPr>
        <p:style>
          <a:lnRef idx="2">
            <a:schemeClr val="accent2"/>
          </a:lnRef>
          <a:fillRef idx="1">
            <a:schemeClr val="lt1"/>
          </a:fillRef>
          <a:effectRef idx="0">
            <a:schemeClr val="accent2"/>
          </a:effectRef>
          <a:fontRef idx="minor">
            <a:schemeClr val="dk1"/>
          </a:fontRef>
        </p:style>
        <p:txBody>
          <a:bodyPr>
            <a:normAutofit/>
          </a:bodyPr>
          <a:lstStyle/>
          <a:p>
            <a:pPr>
              <a:lnSpc>
                <a:spcPct val="80000"/>
              </a:lnSpc>
            </a:pPr>
            <a:endParaRPr lang="el-GR" sz="2600">
              <a:solidFill>
                <a:srgbClr val="000000"/>
              </a:solidFill>
              <a:latin typeface="Calibri" charset="0"/>
              <a:ea typeface="ＭＳ Ｐゴシック" charset="0"/>
            </a:endParaRPr>
          </a:p>
          <a:p>
            <a:pPr>
              <a:lnSpc>
                <a:spcPct val="80000"/>
              </a:lnSpc>
            </a:pPr>
            <a:endParaRPr lang="el-GR" sz="2600">
              <a:solidFill>
                <a:srgbClr val="000000"/>
              </a:solidFill>
              <a:latin typeface="Calibri" charset="0"/>
              <a:ea typeface="ＭＳ Ｐゴシック" charset="0"/>
            </a:endParaRPr>
          </a:p>
          <a:p>
            <a:pPr>
              <a:lnSpc>
                <a:spcPct val="80000"/>
              </a:lnSpc>
            </a:pPr>
            <a:endParaRPr lang="el-GR" sz="2600">
              <a:solidFill>
                <a:srgbClr val="000000"/>
              </a:solidFill>
              <a:latin typeface="Calibri" charset="0"/>
              <a:ea typeface="ＭＳ Ｐゴシック" charset="0"/>
            </a:endParaRPr>
          </a:p>
          <a:p>
            <a:pPr>
              <a:lnSpc>
                <a:spcPct val="80000"/>
              </a:lnSpc>
            </a:pPr>
            <a:r>
              <a:rPr lang="el-GR" sz="2600">
                <a:solidFill>
                  <a:srgbClr val="000000"/>
                </a:solidFill>
                <a:latin typeface="Calibri" charset="0"/>
                <a:ea typeface="ＭＳ Ｐゴシック" charset="0"/>
              </a:rPr>
              <a:t>Υπόθεση</a:t>
            </a:r>
            <a:r>
              <a:rPr lang="en-US" sz="2600">
                <a:solidFill>
                  <a:srgbClr val="000000"/>
                </a:solidFill>
                <a:latin typeface="Calibri" charset="0"/>
                <a:ea typeface="ＭＳ Ｐゴシック" charset="0"/>
              </a:rPr>
              <a:t>: </a:t>
            </a:r>
            <a:r>
              <a:rPr lang="el-GR" sz="2600">
                <a:solidFill>
                  <a:srgbClr val="000000"/>
                </a:solidFill>
                <a:latin typeface="Calibri" charset="0"/>
                <a:ea typeface="ＭＳ Ｐゴシック" charset="0"/>
              </a:rPr>
              <a:t>«όσοι μελετούν σε </a:t>
            </a:r>
            <a:r>
              <a:rPr lang="el-GR" sz="2600" b="1" i="1">
                <a:solidFill>
                  <a:srgbClr val="0070C0"/>
                </a:solidFill>
                <a:latin typeface="Calibri" charset="0"/>
                <a:ea typeface="ＭＳ Ｐゴシック" charset="0"/>
              </a:rPr>
              <a:t>ήσυχα</a:t>
            </a:r>
            <a:r>
              <a:rPr lang="el-GR" sz="2600" i="1">
                <a:solidFill>
                  <a:srgbClr val="7030A0"/>
                </a:solidFill>
                <a:latin typeface="Calibri" charset="0"/>
                <a:ea typeface="ＭＳ Ｐゴシック" charset="0"/>
              </a:rPr>
              <a:t> </a:t>
            </a:r>
            <a:r>
              <a:rPr lang="el-GR" sz="2600">
                <a:solidFill>
                  <a:srgbClr val="000000"/>
                </a:solidFill>
                <a:latin typeface="Calibri" charset="0"/>
                <a:ea typeface="ＭＳ Ｐゴシック" charset="0"/>
              </a:rPr>
              <a:t>περιβάλλοντα τα πηγαίνουν </a:t>
            </a:r>
            <a:r>
              <a:rPr lang="el-GR" sz="2600" b="1" i="1">
                <a:solidFill>
                  <a:srgbClr val="0070C0"/>
                </a:solidFill>
                <a:latin typeface="Calibri" charset="0"/>
                <a:ea typeface="ＭＳ Ｐゴシック" charset="0"/>
              </a:rPr>
              <a:t>καλύτερα</a:t>
            </a:r>
            <a:r>
              <a:rPr lang="el-GR" sz="2600">
                <a:solidFill>
                  <a:srgbClr val="000000"/>
                </a:solidFill>
                <a:latin typeface="Calibri" charset="0"/>
                <a:ea typeface="ＭＳ Ｐゴシック" charset="0"/>
              </a:rPr>
              <a:t> σε σχέση με όσους μελετούν σε </a:t>
            </a:r>
            <a:r>
              <a:rPr lang="el-GR" sz="2600" b="1" i="1">
                <a:solidFill>
                  <a:srgbClr val="0070C0"/>
                </a:solidFill>
                <a:latin typeface="Calibri" charset="0"/>
                <a:ea typeface="ＭＳ Ｐゴシック" charset="0"/>
              </a:rPr>
              <a:t>θορυβώδη</a:t>
            </a:r>
            <a:r>
              <a:rPr lang="el-GR" sz="2600">
                <a:solidFill>
                  <a:srgbClr val="000000"/>
                </a:solidFill>
                <a:latin typeface="Calibri" charset="0"/>
                <a:ea typeface="ＭＳ Ｐゴシック" charset="0"/>
              </a:rPr>
              <a:t> περιβάλλοντα»</a:t>
            </a:r>
            <a:endParaRPr lang="en-US" sz="2600">
              <a:solidFill>
                <a:srgbClr val="000000"/>
              </a:solidFill>
              <a:latin typeface="Calibri" charset="0"/>
              <a:ea typeface="ＭＳ Ｐゴシック" charset="0"/>
            </a:endParaRPr>
          </a:p>
          <a:p>
            <a:pPr>
              <a:lnSpc>
                <a:spcPct val="80000"/>
              </a:lnSpc>
            </a:pPr>
            <a:r>
              <a:rPr lang="el-GR" sz="2600">
                <a:solidFill>
                  <a:srgbClr val="000000"/>
                </a:solidFill>
                <a:latin typeface="Calibri" charset="0"/>
                <a:ea typeface="ＭＳ Ｐゴシック" charset="0"/>
              </a:rPr>
              <a:t>Τι σημαίνουν τα «καλύτερα», «ήσυχα» και «θορυβώδη»; </a:t>
            </a:r>
          </a:p>
          <a:p>
            <a:pPr>
              <a:lnSpc>
                <a:spcPct val="80000"/>
              </a:lnSpc>
            </a:pPr>
            <a:r>
              <a:rPr lang="el-GR" sz="2600">
                <a:solidFill>
                  <a:srgbClr val="000000"/>
                </a:solidFill>
                <a:latin typeface="Calibri" charset="0"/>
                <a:ea typeface="ＭＳ Ｐゴシック" charset="0"/>
              </a:rPr>
              <a:t>Μετατροπή της υπόθεσης:</a:t>
            </a:r>
            <a:r>
              <a:rPr lang="en-US" sz="2600">
                <a:solidFill>
                  <a:srgbClr val="000000"/>
                </a:solidFill>
                <a:latin typeface="Calibri" charset="0"/>
                <a:ea typeface="ＭＳ Ｐゴシック" charset="0"/>
              </a:rPr>
              <a:t> </a:t>
            </a:r>
            <a:r>
              <a:rPr lang="el-GR" sz="2600">
                <a:solidFill>
                  <a:srgbClr val="000000"/>
                </a:solidFill>
                <a:latin typeface="Calibri" charset="0"/>
                <a:ea typeface="ＭＳ Ｐゴシック" charset="0"/>
              </a:rPr>
              <a:t>«όσοι μελετούν σε ήσυχα περιβάλλοντα έχουν καλύτερες σχολικές επιδόσεις σε σύγκριση με αυτούς που μελετούν ακούγοντας μουσική»</a:t>
            </a:r>
            <a:endParaRPr lang="en-US" sz="2600">
              <a:solidFill>
                <a:srgbClr val="000000"/>
              </a:solidFill>
              <a:latin typeface="Calibri" charset="0"/>
              <a:ea typeface="ＭＳ Ｐゴシック" charset="0"/>
            </a:endParaRPr>
          </a:p>
        </p:txBody>
      </p:sp>
    </p:spTree>
    <p:extLst>
      <p:ext uri="{BB962C8B-B14F-4D97-AF65-F5344CB8AC3E}">
        <p14:creationId xmlns:p14="http://schemas.microsoft.com/office/powerpoint/2010/main" val="2031323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l-GR">
                <a:solidFill>
                  <a:srgbClr val="FFFFFF"/>
                </a:solidFill>
                <a:latin typeface="Calibri" charset="0"/>
                <a:ea typeface="ＭＳ Ｐゴシック" charset="0"/>
              </a:rPr>
              <a:t>Σημασία των υποθέσεων</a:t>
            </a:r>
            <a:endParaRPr lang="en-US">
              <a:solidFill>
                <a:srgbClr val="FFFFFF"/>
              </a:solidFill>
              <a:latin typeface="Calibri" charset="0"/>
              <a:ea typeface="ＭＳ Ｐゴシック" charset="0"/>
            </a:endParaRPr>
          </a:p>
        </p:txBody>
      </p:sp>
      <p:sp>
        <p:nvSpPr>
          <p:cNvPr id="15363" name="Rectangle 3"/>
          <p:cNvSpPr>
            <a:spLocks noGrp="1" noChangeArrowheads="1"/>
          </p:cNvSpPr>
          <p:nvPr>
            <p:ph type="body" idx="1"/>
          </p:nvPr>
        </p:nvSpPr>
        <p:spPr/>
        <p:txBody>
          <a:bodyPr/>
          <a:lstStyle/>
          <a:p>
            <a:pPr>
              <a:buFont typeface="Arial" charset="0"/>
              <a:buNone/>
            </a:pPr>
            <a:r>
              <a:rPr lang="el-GR">
                <a:latin typeface="Calibri" charset="0"/>
              </a:rPr>
              <a:t>Η αξία της έρευνας δεν κρίνεται από την </a:t>
            </a:r>
          </a:p>
          <a:p>
            <a:pPr>
              <a:buFont typeface="Wingdings" charset="0"/>
              <a:buNone/>
            </a:pPr>
            <a:r>
              <a:rPr lang="el-GR">
                <a:latin typeface="Calibri" charset="0"/>
              </a:rPr>
              <a:t>επαλήθευση ή την απόρριψη των ερευνητικών </a:t>
            </a:r>
          </a:p>
          <a:p>
            <a:pPr>
              <a:buFont typeface="Wingdings" charset="0"/>
              <a:buNone/>
            </a:pPr>
            <a:r>
              <a:rPr lang="el-GR">
                <a:latin typeface="Calibri" charset="0"/>
              </a:rPr>
              <a:t>υποθέσεων αλλά:</a:t>
            </a:r>
          </a:p>
          <a:p>
            <a:pPr lvl="1"/>
            <a:r>
              <a:rPr lang="el-GR">
                <a:latin typeface="Calibri" charset="0"/>
              </a:rPr>
              <a:t>Από την </a:t>
            </a:r>
            <a:r>
              <a:rPr lang="el-GR" b="1">
                <a:latin typeface="Calibri" charset="0"/>
              </a:rPr>
              <a:t>πρωτότυπη συμβολή</a:t>
            </a:r>
            <a:r>
              <a:rPr lang="el-GR">
                <a:latin typeface="Calibri" charset="0"/>
              </a:rPr>
              <a:t> της στην προώθηση της επιστημονικής γνώσης</a:t>
            </a:r>
          </a:p>
          <a:p>
            <a:pPr lvl="1"/>
            <a:r>
              <a:rPr lang="el-GR">
                <a:latin typeface="Calibri" charset="0"/>
              </a:rPr>
              <a:t>Από την </a:t>
            </a:r>
            <a:r>
              <a:rPr lang="el-GR" b="1">
                <a:latin typeface="Calibri" charset="0"/>
              </a:rPr>
              <a:t>εγκυρότητα</a:t>
            </a:r>
            <a:r>
              <a:rPr lang="el-GR">
                <a:latin typeface="Calibri" charset="0"/>
              </a:rPr>
              <a:t> της όλης διαδικασίας εκτέλεσής της</a:t>
            </a:r>
          </a:p>
        </p:txBody>
      </p:sp>
    </p:spTree>
    <p:extLst>
      <p:ext uri="{BB962C8B-B14F-4D97-AF65-F5344CB8AC3E}">
        <p14:creationId xmlns:p14="http://schemas.microsoft.com/office/powerpoint/2010/main" val="33434527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Εικόνα" descr="researcher.gif"/>
          <p:cNvPicPr>
            <a:picLocks noChangeAspect="1"/>
          </p:cNvPicPr>
          <p:nvPr/>
        </p:nvPicPr>
        <p:blipFill>
          <a:blip r:embed="rId2"/>
          <a:stretch>
            <a:fillRect/>
          </a:stretch>
        </p:blipFill>
        <p:spPr>
          <a:xfrm>
            <a:off x="1676400" y="42863"/>
            <a:ext cx="6515100" cy="6567487"/>
          </a:xfrm>
          <a:prstGeom prst="rect">
            <a:avLst/>
          </a:prstGeom>
        </p:spPr>
        <p:style>
          <a:lnRef idx="2">
            <a:schemeClr val="dk1"/>
          </a:lnRef>
          <a:fillRef idx="1">
            <a:schemeClr val="lt1"/>
          </a:fillRef>
          <a:effectRef idx="0">
            <a:schemeClr val="dk1"/>
          </a:effectRef>
          <a:fontRef idx="minor">
            <a:schemeClr val="dk1"/>
          </a:fontRef>
        </p:style>
      </p:pic>
      <p:sp>
        <p:nvSpPr>
          <p:cNvPr id="46084" name="Rectangle 4"/>
          <p:cNvSpPr>
            <a:spLocks noGrp="1" noChangeArrowheads="1"/>
          </p:cNvSpPr>
          <p:nvPr>
            <p:ph type="title"/>
          </p:nvPr>
        </p:nvSpPr>
        <p:spPr>
          <a:xfrm>
            <a:off x="228600" y="152400"/>
            <a:ext cx="4191000" cy="68580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el-GR" sz="4000">
                <a:solidFill>
                  <a:srgbClr val="FFFFFF"/>
                </a:solidFill>
                <a:latin typeface="Calibri" charset="0"/>
                <a:ea typeface="ＭＳ Ｐゴシック" charset="0"/>
              </a:rPr>
              <a:t>Τεκμηρίωση</a:t>
            </a:r>
            <a:endParaRPr lang="en-US" sz="4000">
              <a:solidFill>
                <a:srgbClr val="FFFFFF"/>
              </a:solidFill>
              <a:latin typeface="Calibri" charset="0"/>
              <a:ea typeface="ＭＳ Ｐゴシック" charset="0"/>
            </a:endParaRPr>
          </a:p>
        </p:txBody>
      </p:sp>
      <p:sp>
        <p:nvSpPr>
          <p:cNvPr id="3" name="2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E73D0F33-9E11-C240-A2C6-E25C75395F5E}" type="slidenum">
              <a:rPr lang="en-US">
                <a:solidFill>
                  <a:srgbClr val="898989"/>
                </a:solidFill>
              </a:rPr>
              <a:pPr/>
              <a:t>27</a:t>
            </a:fld>
            <a:endParaRPr lang="en-US">
              <a:solidFill>
                <a:srgbClr val="898989"/>
              </a:solidFill>
            </a:endParaRPr>
          </a:p>
        </p:txBody>
      </p:sp>
    </p:spTree>
    <p:extLst>
      <p:ext uri="{BB962C8B-B14F-4D97-AF65-F5344CB8AC3E}">
        <p14:creationId xmlns:p14="http://schemas.microsoft.com/office/powerpoint/2010/main" val="25082452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0" name="4 - Εικόνα" descr="google-cartoon-0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1524000"/>
            <a:ext cx="4800600" cy="5126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8434" name="Rectangle 2"/>
          <p:cNvSpPr>
            <a:spLocks noGrp="1" noChangeArrowheads="1"/>
          </p:cNvSpPr>
          <p:nvPr>
            <p:ph type="title"/>
          </p:nvPr>
        </p:nvSpPr>
        <p:spPr>
          <a:solidFill>
            <a:srgbClr val="9BBB59"/>
          </a:solidFill>
          <a:ln w="38100" cap="flat">
            <a:solidFill>
              <a:schemeClr val="bg1"/>
            </a:solidFill>
            <a:miter lim="800000"/>
            <a:headEnd/>
            <a:tailEnd/>
          </a:ln>
          <a:effectLst>
            <a:outerShdw blurRad="63500" dist="20000" dir="5400000" rotWithShape="0">
              <a:srgbClr val="000000">
                <a:alpha val="37999"/>
              </a:srgbClr>
            </a:outerShdw>
          </a:effectLst>
        </p:spPr>
        <p:txBody>
          <a:bodyPr>
            <a:normAutofit fontScale="90000"/>
          </a:bodyPr>
          <a:lstStyle/>
          <a:p>
            <a:r>
              <a:rPr lang="el-GR" sz="3600">
                <a:solidFill>
                  <a:srgbClr val="FFFFFF"/>
                </a:solidFill>
                <a:latin typeface="Calibri" charset="0"/>
              </a:rPr>
              <a:t>Τεκμηριώνοντας τα ερευνητικά προβλήματα</a:t>
            </a:r>
            <a:endParaRPr lang="en-US" sz="3600">
              <a:solidFill>
                <a:srgbClr val="FFFFFF"/>
              </a:solidFill>
              <a:latin typeface="Calibri" charset="0"/>
            </a:endParaRPr>
          </a:p>
        </p:txBody>
      </p:sp>
      <p:sp>
        <p:nvSpPr>
          <p:cNvPr id="18435" name="Rectangle 3"/>
          <p:cNvSpPr>
            <a:spLocks noGrp="1" noChangeArrowheads="1"/>
          </p:cNvSpPr>
          <p:nvPr>
            <p:ph idx="1"/>
          </p:nvPr>
        </p:nvSpPr>
        <p:spPr>
          <a:xfrm>
            <a:off x="457200" y="1600200"/>
            <a:ext cx="3962400" cy="4953000"/>
          </a:xfrm>
        </p:spPr>
        <p:txBody>
          <a:bodyPr>
            <a:normAutofit/>
          </a:bodyPr>
          <a:lstStyle/>
          <a:p>
            <a:pPr>
              <a:lnSpc>
                <a:spcPct val="80000"/>
              </a:lnSpc>
            </a:pPr>
            <a:r>
              <a:rPr lang="el-GR" sz="2600">
                <a:latin typeface="Calibri" charset="0"/>
              </a:rPr>
              <a:t>Εξηγήστε τι δεν είναι γνωστό για το πρόβλημα</a:t>
            </a:r>
            <a:r>
              <a:rPr lang="en-US" sz="2600">
                <a:latin typeface="Calibri" charset="0"/>
              </a:rPr>
              <a:t>.</a:t>
            </a:r>
          </a:p>
          <a:p>
            <a:pPr>
              <a:lnSpc>
                <a:spcPct val="80000"/>
              </a:lnSpc>
              <a:buFont typeface="Wingdings" charset="0"/>
              <a:buNone/>
            </a:pPr>
            <a:endParaRPr lang="en-US" sz="2600">
              <a:latin typeface="Calibri" charset="0"/>
            </a:endParaRPr>
          </a:p>
          <a:p>
            <a:pPr>
              <a:lnSpc>
                <a:spcPct val="80000"/>
              </a:lnSpc>
            </a:pPr>
            <a:r>
              <a:rPr lang="el-GR" sz="2600">
                <a:latin typeface="Calibri" charset="0"/>
              </a:rPr>
              <a:t>Γατί είναι σημαντικό;</a:t>
            </a:r>
            <a:endParaRPr lang="en-US" sz="2600">
              <a:latin typeface="Calibri" charset="0"/>
            </a:endParaRPr>
          </a:p>
          <a:p>
            <a:pPr>
              <a:lnSpc>
                <a:spcPct val="80000"/>
              </a:lnSpc>
              <a:buFont typeface="Wingdings" charset="0"/>
              <a:buNone/>
            </a:pPr>
            <a:endParaRPr lang="en-US" sz="2600">
              <a:latin typeface="Calibri" charset="0"/>
            </a:endParaRPr>
          </a:p>
          <a:p>
            <a:pPr>
              <a:lnSpc>
                <a:spcPct val="80000"/>
              </a:lnSpc>
            </a:pPr>
            <a:r>
              <a:rPr lang="el-GR" sz="2600">
                <a:latin typeface="Calibri" charset="0"/>
              </a:rPr>
              <a:t>Παρέχετε τεκμηρίωση ότι πρόκειται πράγματι για ένα πρόβλημα</a:t>
            </a:r>
            <a:r>
              <a:rPr lang="en-US" sz="2600">
                <a:latin typeface="Calibri" charset="0"/>
              </a:rPr>
              <a:t>.</a:t>
            </a:r>
          </a:p>
          <a:p>
            <a:pPr lvl="1">
              <a:lnSpc>
                <a:spcPct val="80000"/>
              </a:lnSpc>
            </a:pPr>
            <a:r>
              <a:rPr lang="el-GR" sz="2200">
                <a:latin typeface="Calibri" charset="0"/>
              </a:rPr>
              <a:t>Διαθέσιμα στατιστικά;</a:t>
            </a:r>
            <a:endParaRPr lang="en-US" sz="2200">
              <a:latin typeface="Calibri" charset="0"/>
            </a:endParaRPr>
          </a:p>
          <a:p>
            <a:pPr lvl="1">
              <a:lnSpc>
                <a:spcPct val="80000"/>
              </a:lnSpc>
            </a:pPr>
            <a:r>
              <a:rPr lang="el-GR" sz="2200">
                <a:latin typeface="Calibri" charset="0"/>
              </a:rPr>
              <a:t>Διαθέσιμη βιβλιογραφία που δείχνει ότι είναι απαραίτητη η έρευνα σε αυτό το;</a:t>
            </a:r>
            <a:endParaRPr lang="en-US" sz="2200">
              <a:latin typeface="Calibri" charset="0"/>
            </a:endParaRP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CACD4674-BBC7-964B-BA09-8C1698F06FE6}" type="slidenum">
              <a:rPr lang="en-US">
                <a:solidFill>
                  <a:srgbClr val="898989"/>
                </a:solidFill>
              </a:rPr>
              <a:pPr/>
              <a:t>28</a:t>
            </a:fld>
            <a:endParaRPr lang="en-US">
              <a:solidFill>
                <a:srgbClr val="898989"/>
              </a:solidFill>
            </a:endParaRPr>
          </a:p>
        </p:txBody>
      </p:sp>
    </p:spTree>
    <p:extLst>
      <p:ext uri="{BB962C8B-B14F-4D97-AF65-F5344CB8AC3E}">
        <p14:creationId xmlns:p14="http://schemas.microsoft.com/office/powerpoint/2010/main" val="17508845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solidFill>
            <a:srgbClr val="9BBB59"/>
          </a:solidFill>
          <a:ln w="38100" cap="flat">
            <a:solidFill>
              <a:schemeClr val="bg1"/>
            </a:solidFill>
            <a:miter lim="800000"/>
            <a:headEnd/>
            <a:tailEnd/>
          </a:ln>
          <a:effectLst>
            <a:outerShdw blurRad="63500" dist="20000" dir="5400000" rotWithShape="0">
              <a:srgbClr val="000000">
                <a:alpha val="37999"/>
              </a:srgbClr>
            </a:outerShdw>
          </a:effectLst>
        </p:spPr>
        <p:txBody>
          <a:bodyPr/>
          <a:lstStyle/>
          <a:p>
            <a:r>
              <a:rPr lang="el-GR">
                <a:solidFill>
                  <a:srgbClr val="FFFFFF"/>
                </a:solidFill>
                <a:latin typeface="Calibri" charset="0"/>
              </a:rPr>
              <a:t>Τι </a:t>
            </a:r>
            <a:r>
              <a:rPr lang="el-GR" b="1">
                <a:solidFill>
                  <a:srgbClr val="FFFFFF"/>
                </a:solidFill>
                <a:latin typeface="Calibri" charset="0"/>
              </a:rPr>
              <a:t>δεν </a:t>
            </a:r>
            <a:r>
              <a:rPr lang="el-GR">
                <a:solidFill>
                  <a:srgbClr val="FFFFFF"/>
                </a:solidFill>
                <a:latin typeface="Calibri" charset="0"/>
              </a:rPr>
              <a:t>είναι τεκμηρίωση;</a:t>
            </a:r>
            <a:endParaRPr lang="en-US">
              <a:solidFill>
                <a:srgbClr val="FFFFFF"/>
              </a:solidFill>
              <a:latin typeface="Calibri" charset="0"/>
            </a:endParaRPr>
          </a:p>
        </p:txBody>
      </p:sp>
      <p:sp>
        <p:nvSpPr>
          <p:cNvPr id="35843" name="Rectangle 3"/>
          <p:cNvSpPr>
            <a:spLocks noGrp="1" noChangeArrowheads="1"/>
          </p:cNvSpPr>
          <p:nvPr>
            <p:ph idx="1"/>
          </p:nvPr>
        </p:nvSpPr>
        <p:spPr/>
        <p:txBody>
          <a:bodyPr>
            <a:normAutofit/>
          </a:bodyPr>
          <a:lstStyle/>
          <a:p>
            <a:pPr>
              <a:lnSpc>
                <a:spcPct val="80000"/>
              </a:lnSpc>
            </a:pPr>
            <a:endParaRPr lang="en-US">
              <a:latin typeface="Calibri" charset="0"/>
            </a:endParaRPr>
          </a:p>
          <a:p>
            <a:pPr>
              <a:lnSpc>
                <a:spcPct val="80000"/>
              </a:lnSpc>
            </a:pPr>
            <a:r>
              <a:rPr lang="el-GR">
                <a:latin typeface="Calibri" charset="0"/>
              </a:rPr>
              <a:t>Το ότι κανείς δεν το έχει εξετάσει</a:t>
            </a:r>
            <a:r>
              <a:rPr lang="en-US">
                <a:latin typeface="Calibri" charset="0"/>
              </a:rPr>
              <a:t>.</a:t>
            </a:r>
          </a:p>
          <a:p>
            <a:pPr>
              <a:lnSpc>
                <a:spcPct val="80000"/>
              </a:lnSpc>
            </a:pPr>
            <a:endParaRPr lang="en-US">
              <a:latin typeface="Calibri" charset="0"/>
            </a:endParaRPr>
          </a:p>
          <a:p>
            <a:pPr>
              <a:lnSpc>
                <a:spcPct val="80000"/>
              </a:lnSpc>
            </a:pPr>
            <a:r>
              <a:rPr lang="el-GR">
                <a:latin typeface="Calibri" charset="0"/>
              </a:rPr>
              <a:t>Η βιβλιογραφία δεν έχει ασχοληθεί με το θέμα.</a:t>
            </a:r>
            <a:endParaRPr lang="en-US">
              <a:latin typeface="Calibri" charset="0"/>
            </a:endParaRPr>
          </a:p>
          <a:p>
            <a:pPr>
              <a:lnSpc>
                <a:spcPct val="80000"/>
              </a:lnSpc>
            </a:pPr>
            <a:endParaRPr lang="en-US">
              <a:latin typeface="Calibri" charset="0"/>
            </a:endParaRPr>
          </a:p>
          <a:p>
            <a:pPr>
              <a:lnSpc>
                <a:spcPct val="80000"/>
              </a:lnSpc>
            </a:pPr>
            <a:r>
              <a:rPr lang="el-GR">
                <a:latin typeface="Calibri" charset="0"/>
              </a:rPr>
              <a:t>Το ότι εσείς το βρίσκετε ενδιαφέρον</a:t>
            </a:r>
            <a:r>
              <a:rPr lang="en-US">
                <a:latin typeface="Calibri" charset="0"/>
              </a:rPr>
              <a:t>.</a:t>
            </a:r>
          </a:p>
          <a:p>
            <a:pPr lvl="1">
              <a:lnSpc>
                <a:spcPct val="80000"/>
              </a:lnSpc>
            </a:pPr>
            <a:r>
              <a:rPr lang="el-GR">
                <a:latin typeface="Calibri" charset="0"/>
              </a:rPr>
              <a:t>Εάν πράγματι είναι ενδιαφέρον τότε πιθανόν υπάρχει κάπου μια κατάλληλη τεκμηρίωση την οποία εσείς δεν βρήκατε.</a:t>
            </a:r>
            <a:endParaRPr lang="en-US">
              <a:latin typeface="Calibri" charset="0"/>
            </a:endParaRPr>
          </a:p>
          <a:p>
            <a:pPr>
              <a:lnSpc>
                <a:spcPct val="80000"/>
              </a:lnSpc>
            </a:pPr>
            <a:endParaRPr lang="en-US">
              <a:latin typeface="Calibri" charset="0"/>
            </a:endParaRPr>
          </a:p>
          <a:p>
            <a:pPr>
              <a:lnSpc>
                <a:spcPct val="80000"/>
              </a:lnSpc>
            </a:pPr>
            <a:endParaRPr lang="en-US">
              <a:latin typeface="Calibri" charset="0"/>
            </a:endParaRPr>
          </a:p>
          <a:p>
            <a:pPr>
              <a:lnSpc>
                <a:spcPct val="80000"/>
              </a:lnSpc>
            </a:pPr>
            <a:endParaRPr lang="en-US">
              <a:latin typeface="Calibri" charset="0"/>
            </a:endParaRPr>
          </a:p>
          <a:p>
            <a:pPr>
              <a:lnSpc>
                <a:spcPct val="80000"/>
              </a:lnSpc>
            </a:pPr>
            <a:endParaRPr lang="en-US">
              <a:latin typeface="Calibri" charset="0"/>
            </a:endParaRP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283FCDAA-C90C-4747-9111-2FCE004B1FC2}" type="slidenum">
              <a:rPr lang="en-US">
                <a:solidFill>
                  <a:srgbClr val="898989"/>
                </a:solidFill>
              </a:rPr>
              <a:pPr/>
              <a:t>29</a:t>
            </a:fld>
            <a:endParaRPr lang="en-US">
              <a:solidFill>
                <a:srgbClr val="898989"/>
              </a:solidFill>
            </a:endParaRPr>
          </a:p>
        </p:txBody>
      </p:sp>
    </p:spTree>
    <p:extLst>
      <p:ext uri="{BB962C8B-B14F-4D97-AF65-F5344CB8AC3E}">
        <p14:creationId xmlns:p14="http://schemas.microsoft.com/office/powerpoint/2010/main" val="15145975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8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idx="4294967295"/>
          </p:nvPr>
        </p:nvSpPr>
        <p:spPr bwMode="auto">
          <a:xfrm>
            <a:off x="1156053" y="421931"/>
            <a:ext cx="7772400" cy="8382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fontScale="90000"/>
          </a:bodyPr>
          <a:lstStyle/>
          <a:p>
            <a:r>
              <a:rPr lang="el-GR" sz="2800" dirty="0">
                <a:solidFill>
                  <a:schemeClr val="tx2"/>
                </a:solidFill>
                <a:latin typeface="Arial" charset="0"/>
              </a:rPr>
              <a:t>Σύνδεση της ερευνητικής στρατηγικής με το ερευνητικό σχέδιο</a:t>
            </a:r>
            <a:endParaRPr lang="en-GB" sz="2800" dirty="0">
              <a:solidFill>
                <a:schemeClr val="tx2"/>
              </a:solidFill>
              <a:latin typeface="Arial" charset="0"/>
            </a:endParaRPr>
          </a:p>
        </p:txBody>
      </p:sp>
      <p:sp>
        <p:nvSpPr>
          <p:cNvPr id="49155" name="Rectangle 3"/>
          <p:cNvSpPr>
            <a:spLocks noGrp="1" noChangeArrowheads="1"/>
          </p:cNvSpPr>
          <p:nvPr>
            <p:ph idx="4294967295"/>
          </p:nvPr>
        </p:nvSpPr>
        <p:spPr bwMode="auto">
          <a:xfrm>
            <a:off x="967049" y="1649728"/>
            <a:ext cx="7772400" cy="4329113"/>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l-GR" sz="2400" dirty="0">
                <a:latin typeface="Arial" charset="0"/>
              </a:rPr>
              <a:t>Και η ποσοτική και η ποιοτική στρατηγική μπορούν να εφαρμοστούν μέσω οποιουδήποτε ερευνητικού σχεδίου - αν και το πειραματικό σχέδιο σπανίως χρησιμοποιείται στην ποιοτική έρευνα. </a:t>
            </a:r>
            <a:endParaRPr lang="en-GB" sz="2400" dirty="0">
              <a:latin typeface="Arial" charset="0"/>
            </a:endParaRPr>
          </a:p>
          <a:p>
            <a:r>
              <a:rPr lang="el-GR" sz="2400" dirty="0">
                <a:latin typeface="Arial" charset="0"/>
              </a:rPr>
              <a:t>Η έρευνα επισκόπησης είναι η πιο συνηθισμένη μορφή ποσοτικής στρατηγικής </a:t>
            </a:r>
            <a:endParaRPr lang="en-GB" sz="2400" dirty="0">
              <a:latin typeface="Arial" charset="0"/>
            </a:endParaRPr>
          </a:p>
          <a:p>
            <a:r>
              <a:rPr lang="el-GR" sz="2400" dirty="0">
                <a:latin typeface="Arial" charset="0"/>
              </a:rPr>
              <a:t>Οι εθνογραφικές έρευνες είναι η πιο συνηθισμένη μορφή ποιοτικής στρατηγικής. </a:t>
            </a:r>
            <a:endParaRPr lang="en-GB" sz="2000" dirty="0">
              <a:latin typeface="Arial" charset="0"/>
            </a:endParaRPr>
          </a:p>
          <a:p>
            <a:pPr lvl="1">
              <a:buFontTx/>
              <a:buNone/>
            </a:pPr>
            <a:endParaRPr lang="en-GB" sz="2000" dirty="0">
              <a:latin typeface="Arial" charset="0"/>
            </a:endParaRPr>
          </a:p>
        </p:txBody>
      </p:sp>
    </p:spTree>
    <p:extLst>
      <p:ext uri="{BB962C8B-B14F-4D97-AF65-F5344CB8AC3E}">
        <p14:creationId xmlns:p14="http://schemas.microsoft.com/office/powerpoint/2010/main" val="24641610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solidFill>
            <a:srgbClr val="9BBB59"/>
          </a:solidFill>
          <a:ln w="38100" cap="flat">
            <a:solidFill>
              <a:schemeClr val="bg1"/>
            </a:solidFill>
            <a:miter lim="800000"/>
            <a:headEnd/>
            <a:tailEnd/>
          </a:ln>
          <a:effectLst>
            <a:outerShdw blurRad="63500" dist="20000" dir="5400000" rotWithShape="0">
              <a:srgbClr val="000000">
                <a:alpha val="37999"/>
              </a:srgbClr>
            </a:outerShdw>
          </a:effectLst>
        </p:spPr>
        <p:txBody>
          <a:bodyPr>
            <a:normAutofit fontScale="90000"/>
          </a:bodyPr>
          <a:lstStyle/>
          <a:p>
            <a:r>
              <a:rPr lang="el-GR" sz="3600">
                <a:solidFill>
                  <a:srgbClr val="FFFFFF"/>
                </a:solidFill>
                <a:latin typeface="Calibri" charset="0"/>
              </a:rPr>
              <a:t>Η τεκμηρίωση ως </a:t>
            </a:r>
            <a:r>
              <a:rPr lang="el-GR" sz="3600" b="1" i="1">
                <a:solidFill>
                  <a:srgbClr val="FFFFFF"/>
                </a:solidFill>
                <a:latin typeface="Calibri" charset="0"/>
              </a:rPr>
              <a:t>Σημαντικότητα</a:t>
            </a:r>
            <a:r>
              <a:rPr lang="el-GR" sz="3600" i="1">
                <a:solidFill>
                  <a:srgbClr val="FFFFFF"/>
                </a:solidFill>
                <a:latin typeface="Calibri" charset="0"/>
              </a:rPr>
              <a:t> </a:t>
            </a:r>
            <a:r>
              <a:rPr lang="el-GR" sz="3600">
                <a:solidFill>
                  <a:srgbClr val="FFFFFF"/>
                </a:solidFill>
                <a:latin typeface="Calibri" charset="0"/>
              </a:rPr>
              <a:t>της μελέτης</a:t>
            </a:r>
            <a:endParaRPr lang="en-US" sz="3600">
              <a:solidFill>
                <a:srgbClr val="FFFFFF"/>
              </a:solidFill>
              <a:latin typeface="Calibri" charset="0"/>
            </a:endParaRPr>
          </a:p>
        </p:txBody>
      </p:sp>
      <p:sp>
        <p:nvSpPr>
          <p:cNvPr id="38915" name="Rectangle 3"/>
          <p:cNvSpPr>
            <a:spLocks noGrp="1" noChangeArrowheads="1"/>
          </p:cNvSpPr>
          <p:nvPr>
            <p:ph idx="1"/>
          </p:nvPr>
        </p:nvSpPr>
        <p:spPr/>
        <p:txBody>
          <a:bodyPr/>
          <a:lstStyle/>
          <a:p>
            <a:r>
              <a:rPr lang="el-GR">
                <a:latin typeface="Calibri" charset="0"/>
              </a:rPr>
              <a:t>Με ποιον τρόπο η παρούσα μελέτη θα συμβάλλει στο συγκεκριμένο χώρο;</a:t>
            </a:r>
            <a:endParaRPr lang="en-US">
              <a:latin typeface="Calibri" charset="0"/>
            </a:endParaRPr>
          </a:p>
          <a:p>
            <a:pPr>
              <a:buFont typeface="Wingdings" charset="0"/>
              <a:buNone/>
            </a:pPr>
            <a:endParaRPr lang="en-US">
              <a:latin typeface="Calibri" charset="0"/>
            </a:endParaRPr>
          </a:p>
          <a:p>
            <a:r>
              <a:rPr lang="el-GR">
                <a:latin typeface="Calibri" charset="0"/>
              </a:rPr>
              <a:t>Πώς η μελέτη βελτιώνει την πρακτική;</a:t>
            </a:r>
            <a:endParaRPr lang="en-US">
              <a:latin typeface="Calibri" charset="0"/>
            </a:endParaRPr>
          </a:p>
          <a:p>
            <a:pPr>
              <a:buFont typeface="Wingdings" charset="0"/>
              <a:buNone/>
            </a:pPr>
            <a:endParaRPr lang="en-US">
              <a:latin typeface="Calibri" charset="0"/>
            </a:endParaRPr>
          </a:p>
          <a:p>
            <a:r>
              <a:rPr lang="el-GR">
                <a:latin typeface="Calibri" charset="0"/>
              </a:rPr>
              <a:t>Πώς θα μπορούσε η μελέτη να βελτιώσει την πολιτική που ακολουθείται;</a:t>
            </a:r>
            <a:endParaRPr lang="en-US">
              <a:latin typeface="Calibri" charset="0"/>
            </a:endParaRP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31E53122-1377-3C49-84C7-AB1C1B5D3B05}" type="slidenum">
              <a:rPr lang="en-US">
                <a:solidFill>
                  <a:srgbClr val="898989"/>
                </a:solidFill>
              </a:rPr>
              <a:pPr/>
              <a:t>30</a:t>
            </a:fld>
            <a:endParaRPr lang="en-US">
              <a:solidFill>
                <a:srgbClr val="898989"/>
              </a:solidFill>
            </a:endParaRPr>
          </a:p>
        </p:txBody>
      </p:sp>
    </p:spTree>
    <p:extLst>
      <p:ext uri="{BB962C8B-B14F-4D97-AF65-F5344CB8AC3E}">
        <p14:creationId xmlns:p14="http://schemas.microsoft.com/office/powerpoint/2010/main" val="32195868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91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9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solidFill>
            <a:srgbClr val="9BBB59"/>
          </a:solidFill>
          <a:ln w="38100" cap="flat">
            <a:solidFill>
              <a:schemeClr val="bg1"/>
            </a:solidFill>
            <a:miter lim="800000"/>
            <a:headEnd/>
            <a:tailEnd/>
          </a:ln>
          <a:effectLst>
            <a:outerShdw blurRad="63500" dist="20000" dir="5400000" rotWithShape="0">
              <a:srgbClr val="000000">
                <a:alpha val="37999"/>
              </a:srgbClr>
            </a:outerShdw>
          </a:effectLst>
        </p:spPr>
        <p:txBody>
          <a:bodyPr>
            <a:normAutofit fontScale="90000"/>
          </a:bodyPr>
          <a:lstStyle/>
          <a:p>
            <a:r>
              <a:rPr lang="el-GR" sz="3600">
                <a:solidFill>
                  <a:srgbClr val="FFFFFF"/>
                </a:solidFill>
                <a:latin typeface="Calibri" charset="0"/>
              </a:rPr>
              <a:t>Τι να έχετε υπόψη όταν διατυπώνετε υποθέσεις</a:t>
            </a:r>
            <a:endParaRPr lang="en-US" sz="3600">
              <a:solidFill>
                <a:srgbClr val="FFFFFF"/>
              </a:solidFill>
              <a:latin typeface="Calibri" charset="0"/>
            </a:endParaRPr>
          </a:p>
        </p:txBody>
      </p:sp>
      <p:sp>
        <p:nvSpPr>
          <p:cNvPr id="23555" name="Rectangle 3"/>
          <p:cNvSpPr>
            <a:spLocks noGrp="1" noChangeArrowheads="1"/>
          </p:cNvSpPr>
          <p:nvPr>
            <p:ph idx="1"/>
          </p:nvPr>
        </p:nvSpPr>
        <p:spPr/>
        <p:txBody>
          <a:bodyPr/>
          <a:lstStyle/>
          <a:p>
            <a:pPr>
              <a:lnSpc>
                <a:spcPct val="80000"/>
              </a:lnSpc>
            </a:pPr>
            <a:r>
              <a:rPr lang="el-GR" sz="2800">
                <a:latin typeface="Calibri" charset="0"/>
              </a:rPr>
              <a:t>Να γνωρίζετε τι θέλετε να εξηγήσετε: εξαρτημένη μεταβλητή</a:t>
            </a:r>
          </a:p>
          <a:p>
            <a:pPr lvl="1">
              <a:lnSpc>
                <a:spcPct val="80000"/>
              </a:lnSpc>
            </a:pPr>
            <a:r>
              <a:rPr lang="el-GR" sz="2400">
                <a:latin typeface="Calibri" charset="0"/>
              </a:rPr>
              <a:t>Ένα σύνηθες πρόβλημα είναι η μη ξεκάθαρη δήλωση της/των εξαρτημένης/ων μεταβλητής/ών. </a:t>
            </a:r>
          </a:p>
          <a:p>
            <a:pPr>
              <a:lnSpc>
                <a:spcPct val="80000"/>
              </a:lnSpc>
              <a:buFont typeface="Wingdings" charset="0"/>
              <a:buNone/>
            </a:pPr>
            <a:endParaRPr lang="en-US" sz="2800">
              <a:latin typeface="Calibri" charset="0"/>
            </a:endParaRPr>
          </a:p>
          <a:p>
            <a:pPr>
              <a:lnSpc>
                <a:spcPct val="80000"/>
              </a:lnSpc>
            </a:pPr>
            <a:r>
              <a:rPr lang="el-GR" sz="2800">
                <a:latin typeface="Calibri" charset="0"/>
              </a:rPr>
              <a:t>Οι ανεξάρτητες μεταβλητές θα πρέπει να έχουν ποικιλότητα</a:t>
            </a:r>
            <a:endParaRPr lang="en-US" sz="2800">
              <a:latin typeface="Calibri" charset="0"/>
            </a:endParaRPr>
          </a:p>
          <a:p>
            <a:pPr>
              <a:lnSpc>
                <a:spcPct val="80000"/>
              </a:lnSpc>
              <a:buFont typeface="Wingdings" charset="0"/>
              <a:buNone/>
            </a:pPr>
            <a:endParaRPr lang="en-US" sz="2800">
              <a:latin typeface="Calibri" charset="0"/>
            </a:endParaRPr>
          </a:p>
          <a:p>
            <a:pPr>
              <a:lnSpc>
                <a:spcPct val="80000"/>
              </a:lnSpc>
            </a:pPr>
            <a:r>
              <a:rPr lang="el-GR" sz="2800">
                <a:latin typeface="Calibri" charset="0"/>
              </a:rPr>
              <a:t>Έχετε κατά νου περισσότερες από μια μεταβλητές, ιδιαίτερα παράγοντες που μπορεί να θέλετε να ελέγξετε.</a:t>
            </a:r>
          </a:p>
        </p:txBody>
      </p:sp>
      <p:sp>
        <p:nvSpPr>
          <p:cNvPr id="4" name="3 - Θέση αριθμού διαφάνειας"/>
          <p:cNvSpPr>
            <a:spLocks noGrp="1"/>
          </p:cNvSpPr>
          <p:nvPr>
            <p:ph type="sldNum" sz="quarter" idx="12"/>
          </p:nvPr>
        </p:nvSpPr>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8FF89EA8-8FB2-FD4F-9760-4408E1E3C212}" type="slidenum">
              <a:rPr lang="en-US">
                <a:solidFill>
                  <a:srgbClr val="898989"/>
                </a:solidFill>
              </a:rPr>
              <a:pPr/>
              <a:t>31</a:t>
            </a:fld>
            <a:endParaRPr lang="en-US">
              <a:solidFill>
                <a:srgbClr val="898989"/>
              </a:solidFill>
            </a:endParaRPr>
          </a:p>
        </p:txBody>
      </p:sp>
    </p:spTree>
    <p:extLst>
      <p:ext uri="{BB962C8B-B14F-4D97-AF65-F5344CB8AC3E}">
        <p14:creationId xmlns:p14="http://schemas.microsoft.com/office/powerpoint/2010/main" val="8399143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chemeClr val="accent2"/>
                </a:solidFill>
              </a:rPr>
              <a:t>Συνέντευξη (βασικοί τύποι)</a:t>
            </a:r>
            <a:endParaRPr lang="en-US" dirty="0">
              <a:solidFill>
                <a:schemeClr val="accent2"/>
              </a:solidFill>
            </a:endParaRPr>
          </a:p>
        </p:txBody>
      </p:sp>
      <p:sp>
        <p:nvSpPr>
          <p:cNvPr id="3" name="Content Placeholder 2"/>
          <p:cNvSpPr>
            <a:spLocks noGrp="1"/>
          </p:cNvSpPr>
          <p:nvPr>
            <p:ph idx="1"/>
          </p:nvPr>
        </p:nvSpPr>
        <p:spPr/>
        <p:txBody>
          <a:bodyPr/>
          <a:lstStyle/>
          <a:p>
            <a:r>
              <a:rPr lang="el-GR" dirty="0"/>
              <a:t>Δομημένη (τυποποιημένη</a:t>
            </a:r>
          </a:p>
          <a:p>
            <a:r>
              <a:rPr lang="el-GR" dirty="0"/>
              <a:t>Ημιδομημένη</a:t>
            </a:r>
          </a:p>
          <a:p>
            <a:r>
              <a:rPr lang="el-GR" dirty="0"/>
              <a:t>Μη δομημένη</a:t>
            </a:r>
          </a:p>
          <a:p>
            <a:endParaRPr lang="el-GR" dirty="0"/>
          </a:p>
          <a:p>
            <a:pPr marL="0" indent="0">
              <a:buNone/>
            </a:pPr>
            <a:r>
              <a:rPr lang="el-GR" dirty="0"/>
              <a:t>Προηγείται εισαγωγική δήλωση (σ. 241) (ίδια και για ερωτηματολόγιο)</a:t>
            </a:r>
            <a:endParaRPr lang="en-US" dirty="0"/>
          </a:p>
        </p:txBody>
      </p:sp>
    </p:spTree>
    <p:extLst>
      <p:ext uri="{BB962C8B-B14F-4D97-AF65-F5344CB8AC3E}">
        <p14:creationId xmlns:p14="http://schemas.microsoft.com/office/powerpoint/2010/main" val="1068246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28596" y="1142986"/>
            <a:ext cx="8229600" cy="2571767"/>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eaLnBrk="1" hangingPunct="1">
              <a:defRPr/>
            </a:pPr>
            <a:r>
              <a:rPr lang="el-GR" dirty="0"/>
              <a:t>Πρέπει να υπάρχει κάποια λογική για κάθε ερώτηση</a:t>
            </a:r>
            <a:endParaRPr lang="en-US" dirty="0"/>
          </a:p>
          <a:p>
            <a:pPr lvl="1" eaLnBrk="1" hangingPunct="1">
              <a:defRPr/>
            </a:pPr>
            <a:r>
              <a:rPr lang="el-GR" dirty="0"/>
              <a:t>Πρέπει να υπάρχει λογική για τις απαντήσεις στην ερώτηση (αν δίνονται)</a:t>
            </a:r>
            <a:endParaRPr lang="en-US" dirty="0"/>
          </a:p>
          <a:p>
            <a:pPr lvl="1" eaLnBrk="1" hangingPunct="1">
              <a:defRPr/>
            </a:pPr>
            <a:r>
              <a:rPr lang="el-GR" dirty="0"/>
              <a:t>Πρέπει να υπάρχει λογική για τη διαδοχή των ερωτήσεων</a:t>
            </a:r>
            <a:endParaRPr lang="en-US" dirty="0"/>
          </a:p>
          <a:p>
            <a:pPr eaLnBrk="1" hangingPunct="1">
              <a:defRPr/>
            </a:pPr>
            <a:r>
              <a:rPr lang="el-GR" dirty="0"/>
              <a:t>Πρέπει να είναι καλά διατυπωμένες </a:t>
            </a:r>
            <a:endParaRPr lang="en-US" dirty="0"/>
          </a:p>
          <a:p>
            <a:pPr eaLnBrk="1" hangingPunct="1">
              <a:defRPr/>
            </a:pPr>
            <a:r>
              <a:rPr lang="el-GR" dirty="0"/>
              <a:t>Πρέπει να λαμβάνετε υπόψη το δείγμα του πληθυσμού που στην πραγματικότητα θα λάβει και θα χρησιμοποιήσουν το εργαλείο. </a:t>
            </a:r>
            <a:endParaRPr lang="en-US" dirty="0"/>
          </a:p>
          <a:p>
            <a:pPr lvl="1" eaLnBrk="1" hangingPunct="1">
              <a:defRPr/>
            </a:pPr>
            <a:r>
              <a:rPr lang="el-GR" i="1" dirty="0"/>
              <a:t>Τον πολιτισμό, τη γλώσσα και την ερμηνευτική του ικανότητα.</a:t>
            </a:r>
            <a:endParaRPr lang="en-US" dirty="0"/>
          </a:p>
        </p:txBody>
      </p:sp>
      <p:sp>
        <p:nvSpPr>
          <p:cNvPr id="4" name="3 - Θέση αριθμού διαφάνειας"/>
          <p:cNvSpPr>
            <a:spLocks noGrp="1"/>
          </p:cNvSpPr>
          <p:nvPr>
            <p:ph type="sldNum" sz="quarter" idx="12"/>
          </p:nvPr>
        </p:nvSpPr>
        <p:spPr/>
        <p:txBody>
          <a:bodyPr/>
          <a:lstStyle/>
          <a:p>
            <a:pPr>
              <a:defRPr/>
            </a:pPr>
            <a:fld id="{003B74BC-AE1F-44F8-A2B9-1B9A97EC559E}" type="slidenum">
              <a:rPr lang="en-US"/>
              <a:pPr>
                <a:defRPr/>
              </a:pPr>
              <a:t>33</a:t>
            </a:fld>
            <a:endParaRPr lang="en-US"/>
          </a:p>
        </p:txBody>
      </p:sp>
      <p:sp>
        <p:nvSpPr>
          <p:cNvPr id="5" name="Rectangle 3"/>
          <p:cNvSpPr txBox="1">
            <a:spLocks noChangeArrowheads="1"/>
          </p:cNvSpPr>
          <p:nvPr/>
        </p:nvSpPr>
        <p:spPr>
          <a:xfrm>
            <a:off x="428596" y="3857628"/>
            <a:ext cx="8229600" cy="278608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92500" lnSpcReduction="10000"/>
          </a:bodyPr>
          <a:lstStyle/>
          <a:p>
            <a:pPr marL="342900" indent="-342900">
              <a:lnSpc>
                <a:spcPct val="80000"/>
              </a:lnSpc>
              <a:spcBef>
                <a:spcPct val="20000"/>
              </a:spcBef>
              <a:buFont typeface="Arial" pitchFamily="34" charset="0"/>
              <a:buChar char="•"/>
              <a:defRPr/>
            </a:pPr>
            <a:r>
              <a:rPr lang="el-GR" sz="2400" dirty="0">
                <a:solidFill>
                  <a:schemeClr val="tx1"/>
                </a:solidFill>
              </a:rPr>
              <a:t>Αποφύγετε περιττές ερωτήσεις εκτός και αν έχετε κάποιο λόγο</a:t>
            </a:r>
          </a:p>
          <a:p>
            <a:pPr marL="742950" lvl="2" indent="-342900">
              <a:lnSpc>
                <a:spcPct val="80000"/>
              </a:lnSpc>
              <a:spcBef>
                <a:spcPct val="20000"/>
              </a:spcBef>
              <a:defRPr/>
            </a:pPr>
            <a:r>
              <a:rPr lang="el-GR" sz="2000" i="1" dirty="0">
                <a:solidFill>
                  <a:schemeClr val="tx1"/>
                </a:solidFill>
              </a:rPr>
              <a:t>	Εξαίρεση: Κάποιες φορές είναι καλή ιδέα να ρωτάτε δύο ερωτήσεις που να αφορούν την ίδια έννοια (πρώτα σε μια κλίμακα και μετά ως κατηγορική απόφαση)</a:t>
            </a:r>
            <a:endParaRPr lang="en-US" sz="2000" i="1" dirty="0">
              <a:solidFill>
                <a:schemeClr val="tx1"/>
              </a:solidFill>
            </a:endParaRPr>
          </a:p>
          <a:p>
            <a:pPr marL="342900" indent="-342900">
              <a:lnSpc>
                <a:spcPct val="80000"/>
              </a:lnSpc>
              <a:spcBef>
                <a:spcPct val="20000"/>
              </a:spcBef>
              <a:buFont typeface="Arial" pitchFamily="34" charset="0"/>
              <a:buChar char="•"/>
              <a:defRPr/>
            </a:pPr>
            <a:r>
              <a:rPr lang="el-GR" sz="2400" dirty="0">
                <a:solidFill>
                  <a:schemeClr val="tx1"/>
                </a:solidFill>
              </a:rPr>
              <a:t>Αποφύγετε να ρωτάτε άχρηστα πράγματα</a:t>
            </a:r>
          </a:p>
          <a:p>
            <a:pPr marL="342900" indent="-342900">
              <a:lnSpc>
                <a:spcPct val="80000"/>
              </a:lnSpc>
              <a:spcBef>
                <a:spcPct val="20000"/>
              </a:spcBef>
              <a:buFont typeface="Arial" pitchFamily="34" charset="0"/>
              <a:buChar char="•"/>
              <a:defRPr/>
            </a:pPr>
            <a:r>
              <a:rPr lang="el-GR" sz="2400" dirty="0"/>
              <a:t>Αποφύγετε καθοδηγητικές ερωτήσεις</a:t>
            </a:r>
            <a:endParaRPr lang="en-US" sz="2400" dirty="0"/>
          </a:p>
          <a:p>
            <a:pPr lvl="2">
              <a:lnSpc>
                <a:spcPct val="90000"/>
              </a:lnSpc>
              <a:defRPr/>
            </a:pPr>
            <a:r>
              <a:rPr lang="el-GR" sz="2000" dirty="0"/>
              <a:t>Π.χ. «Δεν νομίζετε ότι θα έπρεπε να γίνετε συνεχής επιμόρφωση των εκπαιδευτικών;»</a:t>
            </a:r>
            <a:endParaRPr lang="en-US" sz="2000" dirty="0"/>
          </a:p>
          <a:p>
            <a:pPr lvl="2">
              <a:lnSpc>
                <a:spcPct val="90000"/>
              </a:lnSpc>
              <a:defRPr/>
            </a:pPr>
            <a:r>
              <a:rPr lang="el-GR" sz="2000" dirty="0"/>
              <a:t>«Πόσο συμφωνείτε ή διαφωνείτε με την ακόλουθη πρόταση: Θα έπρεπε να γίνετε συνεχής επιμόρφωση των εκπαιδευτικών»</a:t>
            </a:r>
          </a:p>
          <a:p>
            <a:pPr marL="342900" indent="-342900">
              <a:lnSpc>
                <a:spcPct val="80000"/>
              </a:lnSpc>
              <a:spcBef>
                <a:spcPct val="20000"/>
              </a:spcBef>
              <a:buFont typeface="Arial" pitchFamily="34" charset="0"/>
              <a:buChar char="•"/>
              <a:defRPr/>
            </a:pPr>
            <a:endParaRPr lang="en-US" sz="2400" dirty="0">
              <a:solidFill>
                <a:schemeClr val="tx1"/>
              </a:solidFill>
            </a:endParaRPr>
          </a:p>
        </p:txBody>
      </p:sp>
      <p:sp>
        <p:nvSpPr>
          <p:cNvPr id="6" name="Title 1"/>
          <p:cNvSpPr txBox="1">
            <a:spLocks/>
          </p:cNvSpPr>
          <p:nvPr/>
        </p:nvSpPr>
        <p:spPr>
          <a:xfrm>
            <a:off x="428596" y="70747"/>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l-GR" sz="3600" dirty="0">
                <a:solidFill>
                  <a:srgbClr val="C0504D"/>
                </a:solidFill>
              </a:rPr>
              <a:t>Ερωτηματολόγια ατομικής συμπλήρωσης</a:t>
            </a:r>
            <a:endParaRPr lang="en-US" sz="3600" dirty="0">
              <a:solidFill>
                <a:srgbClr val="C0504D"/>
              </a:solidFill>
            </a:endParaRPr>
          </a:p>
        </p:txBody>
      </p:sp>
    </p:spTree>
    <p:extLst>
      <p:ext uri="{BB962C8B-B14F-4D97-AF65-F5344CB8AC3E}">
        <p14:creationId xmlns:p14="http://schemas.microsoft.com/office/powerpoint/2010/main" val="169693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291">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bg/>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
                                            <p:txEl>
                                              <p:pRg st="0" end="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3" end="3"/>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
                                            <p:txEl>
                                              <p:pRg st="4" end="4"/>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nimBg="1"/>
      <p:bldP spid="5" grpId="0" build="p"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4 - Εικόνα" descr="survey.jpg"/>
          <p:cNvPicPr>
            <a:picLocks noChangeAspect="1"/>
          </p:cNvPicPr>
          <p:nvPr/>
        </p:nvPicPr>
        <p:blipFill>
          <a:blip r:embed="rId2"/>
          <a:stretch>
            <a:fillRect/>
          </a:stretch>
        </p:blipFill>
        <p:spPr>
          <a:xfrm>
            <a:off x="5072066" y="214290"/>
            <a:ext cx="4071934" cy="6286544"/>
          </a:xfrm>
          <a:prstGeom prst="rect">
            <a:avLst/>
          </a:prstGeom>
        </p:spPr>
      </p:pic>
      <p:sp>
        <p:nvSpPr>
          <p:cNvPr id="15363" name="Rectangle 3"/>
          <p:cNvSpPr>
            <a:spLocks noGrp="1" noChangeArrowheads="1"/>
          </p:cNvSpPr>
          <p:nvPr>
            <p:ph idx="1"/>
          </p:nvPr>
        </p:nvSpPr>
        <p:spPr>
          <a:xfrm>
            <a:off x="457200" y="214290"/>
            <a:ext cx="5043494" cy="6286544"/>
          </a:xfrm>
          <a:ln>
            <a:solidFill>
              <a:schemeClr val="bg1"/>
            </a:solidFill>
          </a:ln>
        </p:spPr>
        <p:style>
          <a:lnRef idx="2">
            <a:schemeClr val="accent1"/>
          </a:lnRef>
          <a:fillRef idx="1">
            <a:schemeClr val="lt1"/>
          </a:fillRef>
          <a:effectRef idx="0">
            <a:schemeClr val="accent1"/>
          </a:effectRef>
          <a:fontRef idx="minor">
            <a:schemeClr val="dk1"/>
          </a:fontRef>
        </p:style>
        <p:txBody>
          <a:bodyPr>
            <a:noAutofit/>
          </a:bodyPr>
          <a:lstStyle/>
          <a:p>
            <a:pPr>
              <a:buNone/>
              <a:defRPr/>
            </a:pPr>
            <a:r>
              <a:rPr lang="el-GR" sz="1800" dirty="0"/>
              <a:t>Οι απαντήσεις πρέπει να εμπεριέχουν όλες τις πιθανές εκδοχές</a:t>
            </a:r>
          </a:p>
          <a:p>
            <a:pPr lvl="1">
              <a:buNone/>
              <a:defRPr/>
            </a:pPr>
            <a:r>
              <a:rPr lang="el-GR" sz="1800" i="1" dirty="0">
                <a:solidFill>
                  <a:srgbClr val="C00000"/>
                </a:solidFill>
              </a:rPr>
              <a:t>(κακό) παράδειγμα:  Ποιος είναι ο ανώτερος τίτλος σπουδών που διαθέτετε; Πτυχίο ΑΕΙ, Πτυχίο ΤΕΙ</a:t>
            </a:r>
            <a:endParaRPr lang="en-US" sz="1800" i="1" dirty="0">
              <a:solidFill>
                <a:srgbClr val="C00000"/>
              </a:solidFill>
            </a:endParaRPr>
          </a:p>
          <a:p>
            <a:pPr>
              <a:buNone/>
              <a:defRPr/>
            </a:pPr>
            <a:r>
              <a:rPr lang="el-GR" sz="1800" dirty="0"/>
              <a:t>Οι απαντήσεις πρέπει να είναι αμοιβαία αποκλειόμενες </a:t>
            </a:r>
            <a:endParaRPr lang="en-US" sz="1800" dirty="0"/>
          </a:p>
          <a:p>
            <a:pPr lvl="1">
              <a:buNone/>
              <a:defRPr/>
            </a:pPr>
            <a:r>
              <a:rPr lang="el-GR" sz="1800" i="1" dirty="0">
                <a:solidFill>
                  <a:srgbClr val="C00000"/>
                </a:solidFill>
              </a:rPr>
              <a:t>(κακό) παράδειγμα</a:t>
            </a:r>
            <a:r>
              <a:rPr lang="en-US" sz="1800" i="1" dirty="0">
                <a:solidFill>
                  <a:srgbClr val="C00000"/>
                </a:solidFill>
              </a:rPr>
              <a:t>: </a:t>
            </a:r>
            <a:r>
              <a:rPr lang="el-GR" sz="1800" i="1" dirty="0">
                <a:solidFill>
                  <a:srgbClr val="C00000"/>
                </a:solidFill>
              </a:rPr>
              <a:t> Πού ζείτε;</a:t>
            </a:r>
            <a:r>
              <a:rPr lang="en-US" sz="1800" i="1" dirty="0">
                <a:solidFill>
                  <a:srgbClr val="C00000"/>
                </a:solidFill>
              </a:rPr>
              <a:t> </a:t>
            </a:r>
            <a:r>
              <a:rPr lang="el-GR" sz="1800" i="1" dirty="0">
                <a:solidFill>
                  <a:srgbClr val="C00000"/>
                </a:solidFill>
              </a:rPr>
              <a:t>Αθήνα, Αττική, Βόλο, Αλλού</a:t>
            </a:r>
            <a:endParaRPr lang="en-US" sz="1800" i="1" dirty="0">
              <a:solidFill>
                <a:srgbClr val="C00000"/>
              </a:solidFill>
            </a:endParaRPr>
          </a:p>
          <a:p>
            <a:pPr eaLnBrk="1" hangingPunct="1">
              <a:lnSpc>
                <a:spcPct val="120000"/>
              </a:lnSpc>
              <a:buNone/>
              <a:defRPr/>
            </a:pPr>
            <a:r>
              <a:rPr lang="el-GR" sz="1800" dirty="0"/>
              <a:t>Κατά κανόνα οι κλίμακες είναι καλύτερες από τις διχοτομικές απαντήσεις (όταν κάτι τέτοιο είναι κατάλληλο) </a:t>
            </a:r>
          </a:p>
          <a:p>
            <a:pPr lvl="1">
              <a:lnSpc>
                <a:spcPct val="120000"/>
              </a:lnSpc>
              <a:buNone/>
              <a:defRPr/>
            </a:pPr>
            <a:r>
              <a:rPr lang="el-GR" sz="1600" i="1" dirty="0">
                <a:solidFill>
                  <a:srgbClr val="C00000"/>
                </a:solidFill>
              </a:rPr>
              <a:t>Είστε ευτυχισμένος ή λυπημένος  σήμερα;  Πόσο ευτυχισμένος είστε σήμερα σε μια κλίμα </a:t>
            </a:r>
            <a:r>
              <a:rPr lang="en-US" sz="1600" i="1" dirty="0">
                <a:solidFill>
                  <a:srgbClr val="C00000"/>
                </a:solidFill>
              </a:rPr>
              <a:t>0-10 (0 </a:t>
            </a:r>
            <a:r>
              <a:rPr lang="el-GR" sz="1600" i="1" dirty="0">
                <a:solidFill>
                  <a:srgbClr val="C00000"/>
                </a:solidFill>
              </a:rPr>
              <a:t>το λιγότερο δυνατόν</a:t>
            </a:r>
            <a:r>
              <a:rPr lang="en-US" sz="1600" i="1" dirty="0">
                <a:solidFill>
                  <a:srgbClr val="C00000"/>
                </a:solidFill>
              </a:rPr>
              <a:t>, 10 </a:t>
            </a:r>
            <a:r>
              <a:rPr lang="el-GR" sz="1600" i="1" dirty="0">
                <a:solidFill>
                  <a:srgbClr val="C00000"/>
                </a:solidFill>
              </a:rPr>
              <a:t>το μέγιστο δυνατόν</a:t>
            </a:r>
            <a:r>
              <a:rPr lang="en-US" sz="1600" i="1" dirty="0">
                <a:solidFill>
                  <a:srgbClr val="C00000"/>
                </a:solidFill>
              </a:rPr>
              <a:t>)</a:t>
            </a:r>
            <a:r>
              <a:rPr lang="el-GR" sz="1600" i="1" dirty="0">
                <a:solidFill>
                  <a:srgbClr val="C00000"/>
                </a:solidFill>
              </a:rPr>
              <a:t>;</a:t>
            </a:r>
            <a:endParaRPr lang="en-US" sz="1800" dirty="0"/>
          </a:p>
          <a:p>
            <a:pPr eaLnBrk="1" hangingPunct="1">
              <a:lnSpc>
                <a:spcPct val="110000"/>
              </a:lnSpc>
              <a:buNone/>
              <a:defRPr/>
            </a:pPr>
            <a:r>
              <a:rPr lang="el-GR" sz="1800" dirty="0"/>
              <a:t>Στις κλίμακες σκεφτείτε την εκδοχή να μην έχετε «μεσαία» κατηγορία </a:t>
            </a:r>
            <a:r>
              <a:rPr lang="en-US" sz="1800" dirty="0"/>
              <a:t>(</a:t>
            </a:r>
            <a:r>
              <a:rPr lang="el-GR" sz="1800" dirty="0"/>
              <a:t>ουδέτερη, όχι άποψη</a:t>
            </a:r>
            <a:r>
              <a:rPr lang="en-US" sz="1800" dirty="0"/>
              <a:t>).</a:t>
            </a:r>
            <a:endParaRPr lang="el-GR" sz="1800" dirty="0"/>
          </a:p>
          <a:p>
            <a:pPr>
              <a:buNone/>
              <a:defRPr/>
            </a:pPr>
            <a:r>
              <a:rPr lang="el-GR" sz="1800" dirty="0"/>
              <a:t>Χρησιμοποιήστε τα «Δεν γνωρίζω» «Άλλο» μόνο όπου είναι απολύτως απαραίτητο.</a:t>
            </a:r>
            <a:endParaRPr lang="en-US" sz="1800" dirty="0"/>
          </a:p>
        </p:txBody>
      </p:sp>
      <p:sp>
        <p:nvSpPr>
          <p:cNvPr id="4" name="3 - Θέση αριθμού διαφάνειας"/>
          <p:cNvSpPr>
            <a:spLocks noGrp="1"/>
          </p:cNvSpPr>
          <p:nvPr>
            <p:ph type="sldNum" sz="quarter" idx="12"/>
          </p:nvPr>
        </p:nvSpPr>
        <p:spPr>
          <a:xfrm>
            <a:off x="6572264" y="6286522"/>
            <a:ext cx="2133600" cy="365125"/>
          </a:xfrm>
        </p:spPr>
        <p:txBody>
          <a:bodyPr/>
          <a:lstStyle/>
          <a:p>
            <a:pPr>
              <a:defRPr/>
            </a:pPr>
            <a:fld id="{A57A1EA1-0A7A-4C77-9818-D005617BB206}" type="slidenum">
              <a:rPr lang="en-US"/>
              <a:pPr>
                <a:defRPr/>
              </a:pPr>
              <a:t>34</a:t>
            </a:fld>
            <a:endParaRPr lang="en-US"/>
          </a:p>
        </p:txBody>
      </p:sp>
    </p:spTree>
    <p:extLst>
      <p:ext uri="{BB962C8B-B14F-4D97-AF65-F5344CB8AC3E}">
        <p14:creationId xmlns:p14="http://schemas.microsoft.com/office/powerpoint/2010/main" val="1774127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36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36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229600" cy="796908"/>
          </a:xfrm>
        </p:spPr>
        <p:style>
          <a:lnRef idx="2">
            <a:schemeClr val="accent1"/>
          </a:lnRef>
          <a:fillRef idx="1">
            <a:schemeClr val="lt1"/>
          </a:fillRef>
          <a:effectRef idx="0">
            <a:schemeClr val="accent1"/>
          </a:effectRef>
          <a:fontRef idx="minor">
            <a:schemeClr val="dk1"/>
          </a:fontRef>
        </p:style>
        <p:txBody>
          <a:bodyPr>
            <a:normAutofit/>
          </a:bodyPr>
          <a:lstStyle/>
          <a:p>
            <a:pPr eaLnBrk="1" hangingPunct="1">
              <a:defRPr/>
            </a:pPr>
            <a:r>
              <a:rPr lang="el-GR" dirty="0"/>
              <a:t>Αλληλουχία ερωτήσεων</a:t>
            </a:r>
            <a:endParaRPr lang="en-US" dirty="0"/>
          </a:p>
        </p:txBody>
      </p:sp>
      <p:sp>
        <p:nvSpPr>
          <p:cNvPr id="18435" name="Rectangle 3"/>
          <p:cNvSpPr>
            <a:spLocks noGrp="1" noChangeArrowheads="1"/>
          </p:cNvSpPr>
          <p:nvPr>
            <p:ph idx="1"/>
          </p:nvPr>
        </p:nvSpPr>
        <p:spPr>
          <a:xfrm>
            <a:off x="457200" y="1214424"/>
            <a:ext cx="8229600" cy="4911741"/>
          </a:xfrm>
        </p:spPr>
        <p:style>
          <a:lnRef idx="2">
            <a:schemeClr val="accent1"/>
          </a:lnRef>
          <a:fillRef idx="1">
            <a:schemeClr val="lt1"/>
          </a:fillRef>
          <a:effectRef idx="0">
            <a:schemeClr val="accent1"/>
          </a:effectRef>
          <a:fontRef idx="minor">
            <a:schemeClr val="dk1"/>
          </a:fontRef>
        </p:style>
        <p:txBody>
          <a:bodyPr/>
          <a:lstStyle/>
          <a:p>
            <a:pPr eaLnBrk="1" hangingPunct="1">
              <a:defRPr/>
            </a:pPr>
            <a:r>
              <a:rPr lang="el-GR" dirty="0"/>
              <a:t>Πρέπει να υπάρχει κάποια λογική στη σειρά των ερωτήσεων</a:t>
            </a:r>
            <a:endParaRPr lang="en-US" dirty="0"/>
          </a:p>
          <a:p>
            <a:pPr lvl="1" eaLnBrk="1" hangingPunct="1">
              <a:defRPr/>
            </a:pPr>
            <a:r>
              <a:rPr lang="el-GR" dirty="0"/>
              <a:t>Ομαδοποιείστε παρεμφερείς ερωτήσεις</a:t>
            </a:r>
            <a:endParaRPr lang="en-US" dirty="0"/>
          </a:p>
          <a:p>
            <a:pPr lvl="1" eaLnBrk="1" hangingPunct="1">
              <a:defRPr/>
            </a:pPr>
            <a:r>
              <a:rPr lang="el-GR" dirty="0"/>
              <a:t>Ή σκορπίστε παρεμφερείς ερωτήσεις σε όλο το ερωτηματολόγιο</a:t>
            </a:r>
          </a:p>
          <a:p>
            <a:pPr lvl="1" eaLnBrk="1" hangingPunct="1">
              <a:buNone/>
              <a:defRPr/>
            </a:pPr>
            <a:endParaRPr lang="en-US" dirty="0"/>
          </a:p>
          <a:p>
            <a:pPr eaLnBrk="1" hangingPunct="1">
              <a:defRPr/>
            </a:pPr>
            <a:r>
              <a:rPr lang="el-GR" dirty="0"/>
              <a:t>Ερωτήσεις σχετικά με δημογραφικά στοιχεία είναι καλύτερα να μπαίνουν στο τέλος της έρευνας</a:t>
            </a:r>
            <a:endParaRPr lang="en-US" dirty="0"/>
          </a:p>
          <a:p>
            <a:pPr eaLnBrk="1" hangingPunct="1">
              <a:buNone/>
              <a:defRPr/>
            </a:pPr>
            <a:endParaRPr lang="en-US" dirty="0"/>
          </a:p>
        </p:txBody>
      </p:sp>
      <p:sp>
        <p:nvSpPr>
          <p:cNvPr id="4" name="3 - Θέση αριθμού διαφάνειας"/>
          <p:cNvSpPr>
            <a:spLocks noGrp="1"/>
          </p:cNvSpPr>
          <p:nvPr>
            <p:ph type="sldNum" sz="quarter" idx="12"/>
          </p:nvPr>
        </p:nvSpPr>
        <p:spPr/>
        <p:txBody>
          <a:bodyPr/>
          <a:lstStyle/>
          <a:p>
            <a:pPr>
              <a:defRPr/>
            </a:pPr>
            <a:fld id="{82AAA06F-01F8-436A-97C9-F0EA92C631E1}" type="slidenum">
              <a:rPr lang="en-US"/>
              <a:pPr>
                <a:defRPr/>
              </a:pPr>
              <a:t>35</a:t>
            </a:fld>
            <a:endParaRPr lang="en-US"/>
          </a:p>
        </p:txBody>
      </p:sp>
    </p:spTree>
    <p:extLst>
      <p:ext uri="{BB962C8B-B14F-4D97-AF65-F5344CB8AC3E}">
        <p14:creationId xmlns:p14="http://schemas.microsoft.com/office/powerpoint/2010/main" val="464759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435">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nimBg="1"/>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pPr eaLnBrk="1" hangingPunct="1">
              <a:defRPr/>
            </a:pPr>
            <a:r>
              <a:rPr lang="el-GR" sz="4000" dirty="0"/>
              <a:t>Πρέπει να γνωρίζετε το δείγμα σας</a:t>
            </a:r>
            <a:endParaRPr lang="en-US" sz="4000" dirty="0"/>
          </a:p>
        </p:txBody>
      </p:sp>
      <p:sp>
        <p:nvSpPr>
          <p:cNvPr id="21507" name="Rectangle 3"/>
          <p:cNvSpPr>
            <a:spLocks noGrp="1" noChangeArrowheads="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eaLnBrk="1" hangingPunct="1">
              <a:lnSpc>
                <a:spcPct val="90000"/>
              </a:lnSpc>
              <a:defRPr/>
            </a:pPr>
            <a:r>
              <a:rPr lang="el-GR" dirty="0"/>
              <a:t>Τοπική γλώσσα και ορολογία</a:t>
            </a:r>
            <a:endParaRPr lang="en-US" dirty="0"/>
          </a:p>
          <a:p>
            <a:pPr eaLnBrk="1" hangingPunct="1">
              <a:lnSpc>
                <a:spcPct val="90000"/>
              </a:lnSpc>
              <a:defRPr/>
            </a:pPr>
            <a:endParaRPr lang="en-US" dirty="0"/>
          </a:p>
          <a:p>
            <a:pPr eaLnBrk="1" hangingPunct="1">
              <a:lnSpc>
                <a:spcPct val="90000"/>
              </a:lnSpc>
              <a:defRPr/>
            </a:pPr>
            <a:r>
              <a:rPr lang="el-GR" dirty="0"/>
              <a:t>Πολιτισμικές διαφορές</a:t>
            </a:r>
            <a:endParaRPr lang="en-US" dirty="0"/>
          </a:p>
          <a:p>
            <a:pPr eaLnBrk="1" hangingPunct="1">
              <a:lnSpc>
                <a:spcPct val="90000"/>
              </a:lnSpc>
              <a:defRPr/>
            </a:pPr>
            <a:endParaRPr lang="en-US" dirty="0"/>
          </a:p>
          <a:p>
            <a:pPr eaLnBrk="1" hangingPunct="1">
              <a:lnSpc>
                <a:spcPct val="90000"/>
              </a:lnSpc>
              <a:defRPr/>
            </a:pPr>
            <a:r>
              <a:rPr lang="el-GR" dirty="0"/>
              <a:t>Το πώς κάνετε την έρευνά σας μπορεί να απειλήσει την εγκυρότητά της</a:t>
            </a:r>
            <a:endParaRPr lang="en-US" dirty="0"/>
          </a:p>
          <a:p>
            <a:pPr lvl="1" eaLnBrk="1" hangingPunct="1">
              <a:lnSpc>
                <a:spcPct val="90000"/>
              </a:lnSpc>
              <a:defRPr/>
            </a:pPr>
            <a:r>
              <a:rPr lang="el-GR" dirty="0"/>
              <a:t>Πόρτα-πόρτα;</a:t>
            </a:r>
            <a:endParaRPr lang="en-US" dirty="0"/>
          </a:p>
          <a:p>
            <a:pPr lvl="1" eaLnBrk="1" hangingPunct="1">
              <a:lnSpc>
                <a:spcPct val="90000"/>
              </a:lnSpc>
              <a:defRPr/>
            </a:pPr>
            <a:r>
              <a:rPr lang="el-GR" dirty="0"/>
              <a:t>Τηλεφωνικά;</a:t>
            </a:r>
            <a:endParaRPr lang="en-US" dirty="0"/>
          </a:p>
          <a:p>
            <a:pPr lvl="1" eaLnBrk="1" hangingPunct="1">
              <a:lnSpc>
                <a:spcPct val="90000"/>
              </a:lnSpc>
              <a:defRPr/>
            </a:pPr>
            <a:r>
              <a:rPr lang="el-GR" dirty="0"/>
              <a:t>Μέσω διαδικτύου;</a:t>
            </a:r>
            <a:endParaRPr lang="en-US" dirty="0"/>
          </a:p>
        </p:txBody>
      </p:sp>
      <p:sp>
        <p:nvSpPr>
          <p:cNvPr id="4" name="3 - Θέση αριθμού διαφάνειας"/>
          <p:cNvSpPr>
            <a:spLocks noGrp="1"/>
          </p:cNvSpPr>
          <p:nvPr>
            <p:ph type="sldNum" sz="quarter" idx="12"/>
          </p:nvPr>
        </p:nvSpPr>
        <p:spPr/>
        <p:txBody>
          <a:bodyPr/>
          <a:lstStyle/>
          <a:p>
            <a:pPr>
              <a:defRPr/>
            </a:pPr>
            <a:fld id="{6FBC3DF7-D76B-40C1-8951-5139BA852BB2}" type="slidenum">
              <a:rPr lang="en-US"/>
              <a:pPr>
                <a:defRPr/>
              </a:pPr>
              <a:t>36</a:t>
            </a:fld>
            <a:endParaRPr lang="en-US"/>
          </a:p>
        </p:txBody>
      </p:sp>
    </p:spTree>
    <p:extLst>
      <p:ext uri="{BB962C8B-B14F-4D97-AF65-F5344CB8AC3E}">
        <p14:creationId xmlns:p14="http://schemas.microsoft.com/office/powerpoint/2010/main" val="1762639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507">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507">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pPr eaLnBrk="1" hangingPunct="1">
              <a:defRPr/>
            </a:pPr>
            <a:r>
              <a:rPr lang="el-GR" sz="4000" dirty="0"/>
              <a:t>Αναπαραγωγή και χρήση άλλων υπαρχόντων εργαλείων</a:t>
            </a:r>
            <a:endParaRPr lang="en-US" sz="4000" dirty="0"/>
          </a:p>
        </p:txBody>
      </p:sp>
      <p:sp>
        <p:nvSpPr>
          <p:cNvPr id="37891" name="Rectangle 3"/>
          <p:cNvSpPr>
            <a:spLocks noGrp="1" noChangeArrowheads="1"/>
          </p:cNvSpPr>
          <p:nvPr>
            <p:ph idx="1"/>
          </p:nvPr>
        </p:nvSpPr>
        <p:spPr/>
        <p:style>
          <a:lnRef idx="2">
            <a:schemeClr val="accent1"/>
          </a:lnRef>
          <a:fillRef idx="1">
            <a:schemeClr val="lt1"/>
          </a:fillRef>
          <a:effectRef idx="0">
            <a:schemeClr val="accent1"/>
          </a:effectRef>
          <a:fontRef idx="minor">
            <a:schemeClr val="dk1"/>
          </a:fontRef>
        </p:style>
        <p:txBody>
          <a:bodyPr/>
          <a:lstStyle/>
          <a:p>
            <a:pPr eaLnBrk="1" hangingPunct="1">
              <a:lnSpc>
                <a:spcPct val="90000"/>
              </a:lnSpc>
              <a:buNone/>
              <a:defRPr/>
            </a:pPr>
            <a:r>
              <a:rPr lang="el-GR" sz="2400" dirty="0"/>
              <a:t>ΕΙΙΝΑΙ ΚΑΛΗ ΙΔΕΑ γιατί</a:t>
            </a:r>
            <a:endParaRPr lang="en-US" sz="2400" dirty="0"/>
          </a:p>
          <a:p>
            <a:pPr eaLnBrk="1" hangingPunct="1">
              <a:lnSpc>
                <a:spcPct val="90000"/>
              </a:lnSpc>
              <a:buFont typeface="Wingdings" pitchFamily="2" charset="2"/>
              <a:buNone/>
              <a:defRPr/>
            </a:pPr>
            <a:endParaRPr lang="en-US" sz="2400" dirty="0"/>
          </a:p>
          <a:p>
            <a:pPr lvl="1" eaLnBrk="1" hangingPunct="1">
              <a:lnSpc>
                <a:spcPct val="90000"/>
              </a:lnSpc>
              <a:defRPr/>
            </a:pPr>
            <a:r>
              <a:rPr lang="el-GR" sz="2000" dirty="0"/>
              <a:t>Ιδιαίτερα σε μεγάλης κλίμακας έρευνες θα έχει ελεγχθεί η </a:t>
            </a:r>
            <a:r>
              <a:rPr lang="el-GR" sz="2000" b="1" dirty="0"/>
              <a:t>αξιοπιστία</a:t>
            </a:r>
            <a:r>
              <a:rPr lang="el-GR" sz="2000" dirty="0"/>
              <a:t> των μετρήσεων</a:t>
            </a:r>
            <a:r>
              <a:rPr lang="en-US" sz="2000" dirty="0"/>
              <a:t>.</a:t>
            </a:r>
          </a:p>
          <a:p>
            <a:pPr lvl="1" eaLnBrk="1" hangingPunct="1">
              <a:lnSpc>
                <a:spcPct val="90000"/>
              </a:lnSpc>
              <a:buFont typeface="Wingdings" pitchFamily="2" charset="2"/>
              <a:buNone/>
              <a:defRPr/>
            </a:pPr>
            <a:endParaRPr lang="en-US" sz="2000" dirty="0"/>
          </a:p>
          <a:p>
            <a:pPr lvl="1" eaLnBrk="1" hangingPunct="1">
              <a:lnSpc>
                <a:spcPct val="90000"/>
              </a:lnSpc>
              <a:defRPr/>
            </a:pPr>
            <a:r>
              <a:rPr lang="el-GR" sz="2000" dirty="0"/>
              <a:t>Μπορούν να γίνουν </a:t>
            </a:r>
            <a:r>
              <a:rPr lang="el-GR" sz="2000" b="1" dirty="0"/>
              <a:t>συγκρίσεις </a:t>
            </a:r>
            <a:r>
              <a:rPr lang="el-GR" sz="2000" dirty="0"/>
              <a:t>ανάμεσα σε διαφορετικά δείγματα εάν έχετε χρησιμοποιήσει την ίδια φρασεολογία</a:t>
            </a:r>
            <a:r>
              <a:rPr lang="en-US" sz="2000" dirty="0"/>
              <a:t>.</a:t>
            </a:r>
          </a:p>
          <a:p>
            <a:pPr lvl="1" eaLnBrk="1" hangingPunct="1">
              <a:lnSpc>
                <a:spcPct val="90000"/>
              </a:lnSpc>
              <a:buFont typeface="Wingdings" pitchFamily="2" charset="2"/>
              <a:buNone/>
              <a:defRPr/>
            </a:pPr>
            <a:endParaRPr lang="en-US" sz="2000" dirty="0"/>
          </a:p>
          <a:p>
            <a:pPr lvl="1" eaLnBrk="1" hangingPunct="1">
              <a:lnSpc>
                <a:spcPct val="90000"/>
              </a:lnSpc>
              <a:defRPr/>
            </a:pPr>
            <a:r>
              <a:rPr lang="el-GR" sz="2000" dirty="0"/>
              <a:t>Εάν μια ερώτηση ή κάποιες ερωτήσεις είναι αποδεκτές δεν χρειάζεται να τις </a:t>
            </a:r>
            <a:r>
              <a:rPr lang="el-GR" sz="2000" b="1" dirty="0"/>
              <a:t>εναπαδιατυπώσετε</a:t>
            </a:r>
            <a:r>
              <a:rPr lang="el-GR" sz="2000" dirty="0"/>
              <a:t> εκτός και αν πραγματικά σκοπεύετε να επιχειρηματολογήσετε ότι η μέτρησή σας είναι καταλληλότερη</a:t>
            </a:r>
          </a:p>
          <a:p>
            <a:pPr marL="457200" lvl="1" indent="0" eaLnBrk="1" hangingPunct="1">
              <a:lnSpc>
                <a:spcPct val="90000"/>
              </a:lnSpc>
              <a:buNone/>
              <a:defRPr/>
            </a:pPr>
            <a:endParaRPr lang="el-GR" sz="2000" dirty="0"/>
          </a:p>
          <a:p>
            <a:pPr marL="457200" lvl="1" indent="0" eaLnBrk="1" hangingPunct="1">
              <a:lnSpc>
                <a:spcPct val="90000"/>
              </a:lnSpc>
              <a:buNone/>
              <a:defRPr/>
            </a:pPr>
            <a:r>
              <a:rPr lang="el-GR" sz="2000" dirty="0"/>
              <a:t>Αλλά </a:t>
            </a:r>
            <a:r>
              <a:rPr lang="el-GR" sz="2000" b="1" dirty="0"/>
              <a:t>ΌΧΙ ΣΤΗΝ ΠΑΡΟΥΣΑ ΕΡΓΑΣΙΑ</a:t>
            </a:r>
          </a:p>
        </p:txBody>
      </p:sp>
      <p:sp>
        <p:nvSpPr>
          <p:cNvPr id="4" name="3 - Θέση αριθμού διαφάνειας"/>
          <p:cNvSpPr>
            <a:spLocks noGrp="1"/>
          </p:cNvSpPr>
          <p:nvPr>
            <p:ph type="sldNum" sz="quarter" idx="12"/>
          </p:nvPr>
        </p:nvSpPr>
        <p:spPr/>
        <p:txBody>
          <a:bodyPr/>
          <a:lstStyle/>
          <a:p>
            <a:pPr>
              <a:defRPr/>
            </a:pPr>
            <a:fld id="{8D9B85C6-FACD-44DB-BE1A-901DEC2EB0FE}" type="slidenum">
              <a:rPr lang="en-US"/>
              <a:pPr>
                <a:defRPr/>
              </a:pPr>
              <a:t>37</a:t>
            </a:fld>
            <a:endParaRPr lang="en-US"/>
          </a:p>
        </p:txBody>
      </p:sp>
    </p:spTree>
    <p:extLst>
      <p:ext uri="{BB962C8B-B14F-4D97-AF65-F5344CB8AC3E}">
        <p14:creationId xmlns:p14="http://schemas.microsoft.com/office/powerpoint/2010/main" val="11653445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pPr eaLnBrk="1" hangingPunct="1">
              <a:defRPr/>
            </a:pPr>
            <a:r>
              <a:rPr lang="el-GR" dirty="0"/>
              <a:t>Ελέγχοντας το εργαλείο</a:t>
            </a:r>
            <a:endParaRPr lang="en-US" dirty="0"/>
          </a:p>
        </p:txBody>
      </p:sp>
      <p:sp>
        <p:nvSpPr>
          <p:cNvPr id="22531" name="Rectangle 3"/>
          <p:cNvSpPr>
            <a:spLocks noGrp="1" noChangeArrowheads="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eaLnBrk="1" hangingPunct="1">
              <a:buFont typeface="Wingdings" pitchFamily="2" charset="2"/>
              <a:buNone/>
              <a:defRPr/>
            </a:pPr>
            <a:endParaRPr lang="en-US" dirty="0"/>
          </a:p>
          <a:p>
            <a:pPr lvl="1" eaLnBrk="1" hangingPunct="1">
              <a:defRPr/>
            </a:pPr>
            <a:r>
              <a:rPr lang="el-GR" b="1" dirty="0" err="1"/>
              <a:t>Προέρευνα</a:t>
            </a:r>
            <a:r>
              <a:rPr lang="el-GR" dirty="0"/>
              <a:t>: Εστιάζει στις μεμονωμένες ερωτήσεις ή σε όλο το εργαλείο της επισκόπησης</a:t>
            </a:r>
          </a:p>
          <a:p>
            <a:pPr lvl="1" eaLnBrk="1" hangingPunct="1">
              <a:buFont typeface="Wingdings" pitchFamily="2" charset="2"/>
              <a:buNone/>
              <a:defRPr/>
            </a:pPr>
            <a:endParaRPr lang="en-US" dirty="0"/>
          </a:p>
          <a:p>
            <a:pPr lvl="1" eaLnBrk="1" hangingPunct="1">
              <a:defRPr/>
            </a:pPr>
            <a:r>
              <a:rPr lang="el-GR" b="1" dirty="0"/>
              <a:t>Πιλοτική έρευνα</a:t>
            </a:r>
            <a:r>
              <a:rPr lang="en-US" dirty="0"/>
              <a:t>: </a:t>
            </a:r>
            <a:r>
              <a:rPr lang="el-GR" dirty="0"/>
              <a:t>Συνήθως μεγαλύτερης κλίμακας από τον προέλεγχο και περιλαμβάνει έλεγχο όλης της διαδικασίας</a:t>
            </a:r>
            <a:r>
              <a:rPr lang="en-US" dirty="0"/>
              <a:t>.</a:t>
            </a:r>
          </a:p>
        </p:txBody>
      </p:sp>
      <p:sp>
        <p:nvSpPr>
          <p:cNvPr id="4" name="3 - Θέση αριθμού διαφάνειας"/>
          <p:cNvSpPr>
            <a:spLocks noGrp="1"/>
          </p:cNvSpPr>
          <p:nvPr>
            <p:ph type="sldNum" sz="quarter" idx="12"/>
          </p:nvPr>
        </p:nvSpPr>
        <p:spPr/>
        <p:txBody>
          <a:bodyPr/>
          <a:lstStyle/>
          <a:p>
            <a:pPr>
              <a:defRPr/>
            </a:pPr>
            <a:fld id="{34EF39BB-B845-453B-B7D7-E29C27DFAC3E}" type="slidenum">
              <a:rPr lang="en-US"/>
              <a:pPr>
                <a:defRPr/>
              </a:pPr>
              <a:t>38</a:t>
            </a:fld>
            <a:endParaRPr lang="en-US"/>
          </a:p>
        </p:txBody>
      </p:sp>
    </p:spTree>
    <p:extLst>
      <p:ext uri="{BB962C8B-B14F-4D97-AF65-F5344CB8AC3E}">
        <p14:creationId xmlns:p14="http://schemas.microsoft.com/office/powerpoint/2010/main" val="19721582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pPr eaLnBrk="1" hangingPunct="1">
              <a:defRPr/>
            </a:pPr>
            <a:r>
              <a:rPr lang="el-GR" dirty="0"/>
              <a:t>Προέλεγχοι και πιλοτικές  μελέτες</a:t>
            </a:r>
            <a:endParaRPr lang="en-US" dirty="0"/>
          </a:p>
        </p:txBody>
      </p:sp>
      <p:sp>
        <p:nvSpPr>
          <p:cNvPr id="38915" name="Rectangle 3"/>
          <p:cNvSpPr>
            <a:spLocks noGrp="1" noChangeArrowheads="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eaLnBrk="1" hangingPunct="1">
              <a:lnSpc>
                <a:spcPct val="90000"/>
              </a:lnSpc>
              <a:defRPr/>
            </a:pPr>
            <a:endParaRPr lang="en-US" sz="2400" dirty="0"/>
          </a:p>
          <a:p>
            <a:pPr eaLnBrk="1" hangingPunct="1">
              <a:lnSpc>
                <a:spcPct val="90000"/>
              </a:lnSpc>
              <a:defRPr/>
            </a:pPr>
            <a:r>
              <a:rPr lang="el-GR" sz="2400" dirty="0">
                <a:solidFill>
                  <a:srgbClr val="FF0000"/>
                </a:solidFill>
              </a:rPr>
              <a:t>Είναι πάντα απαραίτητες εκτός κι αν η έρευνα στη συγκεκριμένη μορφή έχει ξαναγίνει. </a:t>
            </a:r>
            <a:endParaRPr lang="en-US" sz="2400" dirty="0">
              <a:solidFill>
                <a:srgbClr val="FF0000"/>
              </a:solidFill>
            </a:endParaRPr>
          </a:p>
          <a:p>
            <a:pPr eaLnBrk="1" hangingPunct="1">
              <a:lnSpc>
                <a:spcPct val="90000"/>
              </a:lnSpc>
              <a:defRPr/>
            </a:pPr>
            <a:endParaRPr lang="en-US" sz="2400" dirty="0"/>
          </a:p>
          <a:p>
            <a:pPr eaLnBrk="1" hangingPunct="1">
              <a:lnSpc>
                <a:spcPct val="90000"/>
              </a:lnSpc>
              <a:defRPr/>
            </a:pPr>
            <a:r>
              <a:rPr lang="el-GR" sz="2400" dirty="0"/>
              <a:t>Θα πρέπει να σας δίνουν ικανοποιητικό αριθμό δεδομένων ώστε να μπορείτε να εντοπίσετε πιθανά προβλήματα!</a:t>
            </a:r>
          </a:p>
          <a:p>
            <a:pPr lvl="1" eaLnBrk="1" hangingPunct="1">
              <a:lnSpc>
                <a:spcPct val="90000"/>
              </a:lnSpc>
              <a:defRPr/>
            </a:pPr>
            <a:r>
              <a:rPr lang="el-GR" sz="2000" i="1" dirty="0"/>
              <a:t>Για παράδειγμα αν σκοπεύετε να μοιράσετε ένα ερωτηματολόγιο σε 100 άτομα, τότε χρειάζεστε τουλάχιστον ένα δείγμα 20 ατόμων  από τον  υπό μελέτη πληθυσμό, αλλά όχι από το δείγμα που θα χρησιμοποιήσετε στην έρευνα. </a:t>
            </a:r>
          </a:p>
        </p:txBody>
      </p:sp>
      <p:sp>
        <p:nvSpPr>
          <p:cNvPr id="4" name="3 - Θέση αριθμού διαφάνειας"/>
          <p:cNvSpPr>
            <a:spLocks noGrp="1"/>
          </p:cNvSpPr>
          <p:nvPr>
            <p:ph type="sldNum" sz="quarter" idx="12"/>
          </p:nvPr>
        </p:nvSpPr>
        <p:spPr/>
        <p:txBody>
          <a:bodyPr/>
          <a:lstStyle/>
          <a:p>
            <a:pPr>
              <a:defRPr/>
            </a:pPr>
            <a:fld id="{BC50E6A5-3168-445A-93E8-37191D900200}" type="slidenum">
              <a:rPr lang="en-US"/>
              <a:pPr>
                <a:defRPr/>
              </a:pPr>
              <a:t>39</a:t>
            </a:fld>
            <a:endParaRPr lang="en-US"/>
          </a:p>
        </p:txBody>
      </p:sp>
    </p:spTree>
    <p:extLst>
      <p:ext uri="{BB962C8B-B14F-4D97-AF65-F5344CB8AC3E}">
        <p14:creationId xmlns:p14="http://schemas.microsoft.com/office/powerpoint/2010/main" val="800763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Τύποι σχεδίων</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974451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style>
          <a:lnRef idx="2">
            <a:schemeClr val="accent1"/>
          </a:lnRef>
          <a:fillRef idx="1">
            <a:schemeClr val="lt1"/>
          </a:fillRef>
          <a:effectRef idx="0">
            <a:schemeClr val="accent1"/>
          </a:effectRef>
          <a:fontRef idx="minor">
            <a:schemeClr val="dk1"/>
          </a:fontRef>
        </p:style>
        <p:txBody>
          <a:bodyPr/>
          <a:lstStyle/>
          <a:p>
            <a:pPr eaLnBrk="1" hangingPunct="1">
              <a:defRPr/>
            </a:pPr>
            <a:r>
              <a:rPr lang="el-GR" dirty="0"/>
              <a:t>Έλεγχος των ερωτήσεων</a:t>
            </a:r>
            <a:endParaRPr lang="en-US" dirty="0"/>
          </a:p>
        </p:txBody>
      </p:sp>
      <p:sp>
        <p:nvSpPr>
          <p:cNvPr id="26627" name="Rectangle 3"/>
          <p:cNvSpPr>
            <a:spLocks noGrp="1" noChangeArrowheads="1"/>
          </p:cNvSpPr>
          <p:nvPr>
            <p:ph idx="1"/>
          </p:nvPr>
        </p:nvSpPr>
        <p:spPr>
          <a:xfrm>
            <a:off x="457200" y="1600201"/>
            <a:ext cx="8229600" cy="2185990"/>
          </a:xfrm>
        </p:spPr>
        <p:style>
          <a:lnRef idx="2">
            <a:schemeClr val="accent1"/>
          </a:lnRef>
          <a:fillRef idx="1">
            <a:schemeClr val="lt1"/>
          </a:fillRef>
          <a:effectRef idx="0">
            <a:schemeClr val="accent1"/>
          </a:effectRef>
          <a:fontRef idx="minor">
            <a:schemeClr val="dk1"/>
          </a:fontRef>
        </p:style>
        <p:txBody>
          <a:bodyPr/>
          <a:lstStyle/>
          <a:p>
            <a:pPr eaLnBrk="1" hangingPunct="1">
              <a:defRPr/>
            </a:pPr>
            <a:r>
              <a:rPr lang="el-GR" dirty="0"/>
              <a:t>Ο ερωτώμενος κατανοεί με τον ίδιο τρόπο την ερώτηση όπως κι εσείς;</a:t>
            </a:r>
            <a:endParaRPr lang="en-US" dirty="0"/>
          </a:p>
          <a:p>
            <a:pPr eaLnBrk="1" hangingPunct="1">
              <a:defRPr/>
            </a:pPr>
            <a:r>
              <a:rPr lang="el-GR" dirty="0"/>
              <a:t>Μήπως έχετε μεγάλες προσδοκίες από τον ερωτώμενο;</a:t>
            </a:r>
            <a:endParaRPr lang="en-US" dirty="0"/>
          </a:p>
          <a:p>
            <a:pPr eaLnBrk="1" hangingPunct="1">
              <a:buNone/>
              <a:defRPr/>
            </a:pPr>
            <a:endParaRPr lang="en-US" dirty="0"/>
          </a:p>
        </p:txBody>
      </p:sp>
      <p:sp>
        <p:nvSpPr>
          <p:cNvPr id="4" name="3 - Θέση αριθμού διαφάνειας"/>
          <p:cNvSpPr>
            <a:spLocks noGrp="1"/>
          </p:cNvSpPr>
          <p:nvPr>
            <p:ph type="sldNum" sz="quarter" idx="12"/>
          </p:nvPr>
        </p:nvSpPr>
        <p:spPr/>
        <p:txBody>
          <a:bodyPr/>
          <a:lstStyle/>
          <a:p>
            <a:pPr>
              <a:defRPr/>
            </a:pPr>
            <a:fld id="{53D6E709-8F01-4F9B-8BB0-B527B5713DCB}" type="slidenum">
              <a:rPr lang="en-US"/>
              <a:pPr>
                <a:defRPr/>
              </a:pPr>
              <a:t>40</a:t>
            </a:fld>
            <a:endParaRPr lang="en-US"/>
          </a:p>
        </p:txBody>
      </p:sp>
      <p:sp>
        <p:nvSpPr>
          <p:cNvPr id="5" name="Rectangle 3"/>
          <p:cNvSpPr txBox="1">
            <a:spLocks noChangeArrowheads="1"/>
          </p:cNvSpPr>
          <p:nvPr/>
        </p:nvSpPr>
        <p:spPr>
          <a:xfrm>
            <a:off x="500034" y="3857628"/>
            <a:ext cx="8229600" cy="2786058"/>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92500" lnSpcReduction="10000"/>
          </a:bodyPr>
          <a:lstStyle/>
          <a:p>
            <a:pPr marL="342900" indent="-342900">
              <a:spcBef>
                <a:spcPct val="20000"/>
              </a:spcBef>
              <a:buFont typeface="Arial" pitchFamily="34" charset="0"/>
              <a:buChar char="•"/>
              <a:defRPr/>
            </a:pPr>
            <a:r>
              <a:rPr lang="el-GR" sz="2800" dirty="0">
                <a:solidFill>
                  <a:schemeClr val="tx1"/>
                </a:solidFill>
              </a:rPr>
              <a:t>Πάρτε συνέντευξη από τους ερωτώμενους δίνοντάς τους το ερωτηματολόγιο και σημειώνοντας τα σημεία που σας ζητούνται διευκρινίσεις.</a:t>
            </a:r>
            <a:endParaRPr lang="en-US" sz="2800" dirty="0">
              <a:solidFill>
                <a:schemeClr val="tx1"/>
              </a:solidFill>
            </a:endParaRPr>
          </a:p>
          <a:p>
            <a:pPr marL="342900" indent="-342900">
              <a:spcBef>
                <a:spcPct val="20000"/>
              </a:spcBef>
              <a:buFont typeface="Arial" pitchFamily="34" charset="0"/>
              <a:buChar char="•"/>
              <a:defRPr/>
            </a:pPr>
            <a:r>
              <a:rPr lang="el-GR" sz="2800" dirty="0">
                <a:solidFill>
                  <a:schemeClr val="tx1"/>
                </a:solidFill>
              </a:rPr>
              <a:t>Ζητήστε από τα άτομα που μετέχουν στην </a:t>
            </a:r>
            <a:r>
              <a:rPr lang="el-GR" sz="2800" dirty="0" err="1">
                <a:solidFill>
                  <a:schemeClr val="tx1"/>
                </a:solidFill>
              </a:rPr>
              <a:t>προέρευνα</a:t>
            </a:r>
            <a:r>
              <a:rPr lang="el-GR" sz="2800" dirty="0">
                <a:solidFill>
                  <a:schemeClr val="tx1"/>
                </a:solidFill>
              </a:rPr>
              <a:t> να σας αναδιατυπώσουν τις ερωτήσεις</a:t>
            </a:r>
            <a:r>
              <a:rPr lang="en-US" sz="2800" dirty="0">
                <a:solidFill>
                  <a:schemeClr val="tx1"/>
                </a:solidFill>
              </a:rPr>
              <a:t>.</a:t>
            </a:r>
          </a:p>
          <a:p>
            <a:pPr marL="342900" indent="-342900">
              <a:spcBef>
                <a:spcPct val="20000"/>
              </a:spcBef>
              <a:buFont typeface="Arial" pitchFamily="34" charset="0"/>
              <a:buChar char="•"/>
              <a:defRPr/>
            </a:pPr>
            <a:r>
              <a:rPr lang="el-GR" sz="2800" dirty="0"/>
              <a:t>Ομάδα ειδικών</a:t>
            </a:r>
            <a:r>
              <a:rPr lang="en-US" sz="2800" dirty="0"/>
              <a:t>: </a:t>
            </a:r>
            <a:r>
              <a:rPr lang="el-GR" sz="2800" dirty="0">
                <a:solidFill>
                  <a:schemeClr val="tx1"/>
                </a:solidFill>
              </a:rPr>
              <a:t>δώστε τις ερωτήσεις σας σε ομάδα ειδικών για να κάνουν τις παρατηρήσεις τους.</a:t>
            </a:r>
            <a:endParaRPr lang="en-US" sz="2800" dirty="0">
              <a:solidFill>
                <a:schemeClr val="tx1"/>
              </a:solidFill>
            </a:endParaRPr>
          </a:p>
        </p:txBody>
      </p:sp>
    </p:spTree>
    <p:extLst>
      <p:ext uri="{BB962C8B-B14F-4D97-AF65-F5344CB8AC3E}">
        <p14:creationId xmlns:p14="http://schemas.microsoft.com/office/powerpoint/2010/main" val="2304975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l-GR" b="1" dirty="0"/>
              <a:t>Εννοιολογικός και λειτουργικός ορισμός </a:t>
            </a:r>
            <a:r>
              <a:rPr lang="el-GR" dirty="0"/>
              <a:t>Π.χ. Σχολική επίδοση/κοινωνικοοικονομικό επίπεδο: τι σημαίνουν (εννοιολογικός ορισμός), πώς θα τα μετρήσω (λειτουργικός ορισμός)</a:t>
            </a:r>
          </a:p>
          <a:p>
            <a:r>
              <a:rPr lang="el-GR" dirty="0"/>
              <a:t>Μια έννοια μπορεί να έχει πολλές </a:t>
            </a:r>
            <a:r>
              <a:rPr lang="el-GR" b="1" dirty="0"/>
              <a:t>διαστάσεις </a:t>
            </a:r>
            <a:r>
              <a:rPr lang="el-GR" dirty="0"/>
              <a:t>π.χ. Επιστημονικός εγγραμματισμός, γονεϊκή εμπλοκή κ.λπ. Άρα, αν μελετάμε αυτήν την έννοια στο σύνολό της θα πρέπει να είμαστε σίγουροι ότι μετράμε όλες της τις διαστάσεις</a:t>
            </a:r>
            <a:endParaRPr lang="en-US" dirty="0"/>
          </a:p>
        </p:txBody>
      </p:sp>
    </p:spTree>
    <p:extLst>
      <p:ext uri="{BB962C8B-B14F-4D97-AF65-F5344CB8AC3E}">
        <p14:creationId xmlns:p14="http://schemas.microsoft.com/office/powerpoint/2010/main" val="611996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3500" y="323850"/>
            <a:ext cx="6624638" cy="584776"/>
          </a:xfrm>
          <a:prstGeom prst="rect">
            <a:avLst/>
          </a:prstGeom>
          <a:noFill/>
        </p:spPr>
        <p:txBody>
          <a:bodyPr>
            <a:spAutoFit/>
          </a:bodyPr>
          <a:lstStyle>
            <a:lvl1pPr>
              <a:defRPr>
                <a:solidFill>
                  <a:schemeClr val="tx1"/>
                </a:solidFill>
                <a:latin typeface="Arial" charset="0"/>
                <a:ea typeface="ＭＳ Ｐゴシック" charset="0"/>
                <a:cs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r>
              <a:rPr lang="el-GR" sz="3200" dirty="0">
                <a:solidFill>
                  <a:schemeClr val="accent1">
                    <a:lumMod val="75000"/>
                  </a:schemeClr>
                </a:solidFill>
              </a:rPr>
              <a:t>Κλασικό πειραματικό σχέδιο</a:t>
            </a:r>
            <a:endParaRPr lang="en-GB" sz="3200" dirty="0">
              <a:solidFill>
                <a:schemeClr val="accent1">
                  <a:lumMod val="75000"/>
                </a:schemeClr>
              </a:solidFill>
            </a:endParaRPr>
          </a:p>
        </p:txBody>
      </p:sp>
      <p:sp>
        <p:nvSpPr>
          <p:cNvPr id="4" name="TextBox 3"/>
          <p:cNvSpPr txBox="1"/>
          <p:nvPr/>
        </p:nvSpPr>
        <p:spPr>
          <a:xfrm>
            <a:off x="363538" y="4959350"/>
            <a:ext cx="8281987" cy="1323975"/>
          </a:xfrm>
          <a:prstGeom prst="rect">
            <a:avLst/>
          </a:prstGeom>
          <a:noFill/>
        </p:spPr>
        <p:txBody>
          <a:bodyPr>
            <a:spAutoFit/>
          </a:bodyPr>
          <a:lstStyle>
            <a:lvl1pPr>
              <a:defRPr>
                <a:solidFill>
                  <a:schemeClr val="tx1"/>
                </a:solidFill>
                <a:latin typeface="Arial" charset="0"/>
                <a:ea typeface="ＭＳ Ｐゴシック" charset="0"/>
                <a:cs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r>
              <a:rPr lang="el-GR" sz="2000" b="1"/>
              <a:t>Υπόμνημα</a:t>
            </a:r>
            <a:r>
              <a:rPr lang="en-GB" sz="2000"/>
              <a:t>:</a:t>
            </a:r>
          </a:p>
          <a:p>
            <a:r>
              <a:rPr lang="el-GR" sz="2000" u="sng"/>
              <a:t>Παρ</a:t>
            </a:r>
            <a:r>
              <a:rPr lang="en-GB" sz="2000"/>
              <a:t> = </a:t>
            </a:r>
            <a:r>
              <a:rPr lang="el-GR" sz="2000" i="1"/>
              <a:t>παρατήρηση</a:t>
            </a:r>
            <a:endParaRPr lang="en-GB" sz="2000" i="1"/>
          </a:p>
          <a:p>
            <a:r>
              <a:rPr lang="el-GR" sz="2000" u="sng"/>
              <a:t>Πειρ</a:t>
            </a:r>
            <a:r>
              <a:rPr lang="en-GB" sz="2000"/>
              <a:t> = </a:t>
            </a:r>
            <a:r>
              <a:rPr lang="el-GR" sz="2000" i="1"/>
              <a:t>πειραματικός χειρισμός </a:t>
            </a:r>
            <a:r>
              <a:rPr lang="en-GB" sz="2000"/>
              <a:t>(</a:t>
            </a:r>
            <a:r>
              <a:rPr lang="el-GR" sz="2000"/>
              <a:t>χειρισμός της ανεξάρτητης μεταβλητής</a:t>
            </a:r>
            <a:r>
              <a:rPr lang="en-GB" sz="2000"/>
              <a:t>)</a:t>
            </a:r>
          </a:p>
          <a:p>
            <a:r>
              <a:rPr lang="el-GR" sz="2000" u="sng"/>
              <a:t>Χ</a:t>
            </a:r>
            <a:r>
              <a:rPr lang="en-GB" sz="2000"/>
              <a:t>     = </a:t>
            </a:r>
            <a:r>
              <a:rPr lang="el-GR" sz="2000" i="1"/>
              <a:t>χρόνος</a:t>
            </a:r>
            <a:endParaRPr lang="en-GB" sz="2000" i="1"/>
          </a:p>
        </p:txBody>
      </p:sp>
      <p:pic>
        <p:nvPicPr>
          <p:cNvPr id="24580" name="Εικόνα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1675" y="1357313"/>
            <a:ext cx="7605713" cy="337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4055528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chemeClr val="accent1">
                    <a:lumMod val="75000"/>
                  </a:schemeClr>
                </a:solidFill>
              </a:rPr>
              <a:t>Πειραματικό σχέδιο</a:t>
            </a:r>
            <a:endParaRPr lang="en-US" dirty="0">
              <a:solidFill>
                <a:schemeClr val="accent1">
                  <a:lumMod val="75000"/>
                </a:schemeClr>
              </a:solidFill>
            </a:endParaRPr>
          </a:p>
        </p:txBody>
      </p:sp>
      <p:sp>
        <p:nvSpPr>
          <p:cNvPr id="4" name="Rectangle 3"/>
          <p:cNvSpPr txBox="1">
            <a:spLocks noChangeArrowheads="1"/>
          </p:cNvSpPr>
          <p:nvPr/>
        </p:nvSpPr>
        <p:spPr bwMode="auto">
          <a:xfrm>
            <a:off x="457200" y="1671513"/>
            <a:ext cx="7772400" cy="4905375"/>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l-GR" sz="2700" dirty="0">
                <a:latin typeface="Arial" charset="0"/>
              </a:rPr>
              <a:t>Τυχαίος καταμερισμός υποκειμένων σε πειραματικές ομάδες και ομάδες ελέγχου  </a:t>
            </a:r>
            <a:endParaRPr lang="en-GB" sz="2700" dirty="0">
              <a:latin typeface="Arial" charset="0"/>
            </a:endParaRPr>
          </a:p>
          <a:p>
            <a:r>
              <a:rPr lang="el-GR" sz="2700" dirty="0">
                <a:latin typeface="Arial" charset="0"/>
              </a:rPr>
              <a:t>Προκαταρκτική δοκιμασία (</a:t>
            </a:r>
            <a:r>
              <a:rPr lang="en-US" sz="2700" dirty="0">
                <a:latin typeface="Arial" charset="0"/>
              </a:rPr>
              <a:t>pretest)</a:t>
            </a:r>
            <a:r>
              <a:rPr lang="el-GR" sz="2700" dirty="0">
                <a:latin typeface="Arial" charset="0"/>
              </a:rPr>
              <a:t> και των δύο ομάδων</a:t>
            </a:r>
            <a:endParaRPr lang="en-GB" sz="2700" dirty="0">
              <a:latin typeface="Arial" charset="0"/>
            </a:endParaRPr>
          </a:p>
          <a:p>
            <a:r>
              <a:rPr lang="el-GR" sz="2700" dirty="0">
                <a:latin typeface="Arial" charset="0"/>
              </a:rPr>
              <a:t>Η ανεξάρτητη μεταβλητή υπόκειται σε πειραματικό χειρισμό. Όλες οι άλλες μεταβλητές διατηρούνται σταθερές. </a:t>
            </a:r>
            <a:endParaRPr lang="en-GB" sz="2700" dirty="0">
              <a:latin typeface="Arial" charset="0"/>
            </a:endParaRPr>
          </a:p>
          <a:p>
            <a:r>
              <a:rPr lang="el-GR" sz="2700" dirty="0">
                <a:latin typeface="Arial" charset="0"/>
              </a:rPr>
              <a:t>Επαναληπτική δοκιμασία (</a:t>
            </a:r>
            <a:r>
              <a:rPr lang="en-US" sz="2700" dirty="0">
                <a:latin typeface="Arial" charset="0"/>
              </a:rPr>
              <a:t>posttest) </a:t>
            </a:r>
            <a:r>
              <a:rPr lang="el-GR" sz="2700" dirty="0">
                <a:latin typeface="Arial" charset="0"/>
              </a:rPr>
              <a:t>και των δύο ομάδων</a:t>
            </a:r>
            <a:endParaRPr lang="en-GB" sz="2700" dirty="0">
              <a:latin typeface="Arial" charset="0"/>
            </a:endParaRPr>
          </a:p>
          <a:p>
            <a:r>
              <a:rPr lang="el-GR" sz="2700" dirty="0">
                <a:latin typeface="Arial" charset="0"/>
              </a:rPr>
              <a:t>Υπολογισμός και ανάλυση των διαφορών μεταξύ των ομάδων</a:t>
            </a:r>
            <a:endParaRPr lang="en-GB" sz="2700" dirty="0">
              <a:latin typeface="Arial" charset="0"/>
            </a:endParaRPr>
          </a:p>
        </p:txBody>
      </p:sp>
    </p:spTree>
    <p:extLst>
      <p:ext uri="{BB962C8B-B14F-4D97-AF65-F5344CB8AC3E}">
        <p14:creationId xmlns:p14="http://schemas.microsoft.com/office/powerpoint/2010/main" val="4030400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684213" y="260350"/>
            <a:ext cx="7772400" cy="8382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l-GR" dirty="0">
                <a:solidFill>
                  <a:schemeClr val="tx2"/>
                </a:solidFill>
                <a:latin typeface="Arial" charset="0"/>
              </a:rPr>
              <a:t>Συγχρονικό σχέδιο</a:t>
            </a:r>
            <a:endParaRPr lang="en-GB" dirty="0">
              <a:solidFill>
                <a:schemeClr val="tx2"/>
              </a:solidFill>
              <a:latin typeface="Arial" charset="0"/>
            </a:endParaRPr>
          </a:p>
        </p:txBody>
      </p:sp>
      <p:sp>
        <p:nvSpPr>
          <p:cNvPr id="8" name="Rectangle 7"/>
          <p:cNvSpPr/>
          <p:nvPr/>
        </p:nvSpPr>
        <p:spPr>
          <a:xfrm>
            <a:off x="684213" y="1700213"/>
            <a:ext cx="7775575" cy="4246562"/>
          </a:xfrm>
          <a:prstGeom prst="rect">
            <a:avLst/>
          </a:prstGeom>
        </p:spPr>
        <p:txBody>
          <a:bodyPr>
            <a:spAutoFit/>
          </a:bodyPr>
          <a:lstStyle/>
          <a:p>
            <a:r>
              <a:rPr lang="ja-JP" altLang="en-GB" sz="2200" i="1">
                <a:solidFill>
                  <a:srgbClr val="000000"/>
                </a:solidFill>
              </a:rPr>
              <a:t>“</a:t>
            </a:r>
            <a:r>
              <a:rPr lang="el-GR" sz="2200" i="1">
                <a:solidFill>
                  <a:srgbClr val="000000"/>
                </a:solidFill>
              </a:rPr>
              <a:t>Το συγχρονικό σχέδιο περιλαμβάνει συλλογή δεδομένων για περισσότερες από μία (συνήθως πολύ περισσότερες από μία) μονάδες ανάλυσης σε ορισμένο χρονικό σημείο, προκειμένου να συλλεχθούν ποσοτικά ή ποσοτικοποιήσιμα δεδομένα για δύο ή περισσότερες μεταβλητές (συνήθως πολύ περισσότερες από δύο), τα οποία κατόπιν εξετάζονται ώστε να εντοπιστούν συγκεκριμένοι συνδυασμοί συσχετίσεων</a:t>
            </a:r>
            <a:r>
              <a:rPr lang="en-GB" sz="2200" i="1">
                <a:solidFill>
                  <a:srgbClr val="000000"/>
                </a:solidFill>
              </a:rPr>
              <a:t>.</a:t>
            </a:r>
            <a:r>
              <a:rPr lang="ja-JP" altLang="en-GB" sz="2200" i="1">
                <a:solidFill>
                  <a:srgbClr val="000000"/>
                </a:solidFill>
              </a:rPr>
              <a:t>”</a:t>
            </a:r>
            <a:r>
              <a:rPr lang="en-GB" sz="2200" i="1">
                <a:solidFill>
                  <a:srgbClr val="000000"/>
                </a:solidFill>
              </a:rPr>
              <a:t> </a:t>
            </a:r>
          </a:p>
          <a:p>
            <a:endParaRPr lang="en-GB" sz="2200" i="1">
              <a:solidFill>
                <a:srgbClr val="000000"/>
              </a:solidFill>
            </a:endParaRPr>
          </a:p>
          <a:p>
            <a:pPr>
              <a:buFont typeface="Arial" charset="0"/>
              <a:buChar char="•"/>
            </a:pPr>
            <a:r>
              <a:rPr lang="el-GR" sz="2400">
                <a:solidFill>
                  <a:srgbClr val="000000"/>
                </a:solidFill>
              </a:rPr>
              <a:t>Σε ένα δείγμα μονάδων ανάλυσης</a:t>
            </a:r>
            <a:endParaRPr lang="en-GB" sz="2400">
              <a:solidFill>
                <a:srgbClr val="000000"/>
              </a:solidFill>
            </a:endParaRPr>
          </a:p>
          <a:p>
            <a:pPr>
              <a:buFont typeface="Arial" charset="0"/>
              <a:buChar char="•"/>
            </a:pPr>
            <a:r>
              <a:rPr lang="el-GR" sz="2400">
                <a:solidFill>
                  <a:srgbClr val="000000"/>
                </a:solidFill>
              </a:rPr>
              <a:t>Σε ορισμένο χρονικό σημείο</a:t>
            </a:r>
            <a:endParaRPr lang="en-GB" sz="2400">
              <a:solidFill>
                <a:srgbClr val="000000"/>
              </a:solidFill>
            </a:endParaRPr>
          </a:p>
          <a:p>
            <a:pPr>
              <a:buFont typeface="Arial" charset="0"/>
              <a:buChar char="•"/>
            </a:pPr>
            <a:r>
              <a:rPr lang="el-GR" sz="2400" i="1">
                <a:solidFill>
                  <a:srgbClr val="000000"/>
                </a:solidFill>
              </a:rPr>
              <a:t>Ποσοτικά ή ποσοτικοποιήσιμα δεδομένα </a:t>
            </a:r>
          </a:p>
          <a:p>
            <a:pPr>
              <a:buFont typeface="Arial" charset="0"/>
              <a:buChar char="•"/>
            </a:pPr>
            <a:r>
              <a:rPr lang="el-GR" sz="2400" i="1">
                <a:solidFill>
                  <a:srgbClr val="000000"/>
                </a:solidFill>
              </a:rPr>
              <a:t>Συνδυασμοί συσχετίσεων</a:t>
            </a:r>
            <a:endParaRPr lang="en-GB" i="1"/>
          </a:p>
        </p:txBody>
      </p:sp>
    </p:spTree>
    <p:extLst>
      <p:ext uri="{BB962C8B-B14F-4D97-AF65-F5344CB8AC3E}">
        <p14:creationId xmlns:p14="http://schemas.microsoft.com/office/powerpoint/2010/main" val="3254965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088" y="1700213"/>
            <a:ext cx="7632700" cy="5262562"/>
          </a:xfrm>
          <a:prstGeom prst="rect">
            <a:avLst/>
          </a:prstGeom>
        </p:spPr>
        <p:txBody>
          <a:bodyPr>
            <a:spAutoFit/>
          </a:bodyPr>
          <a:lstStyle/>
          <a:p>
            <a:r>
              <a:rPr lang="ja-JP" altLang="en-GB" i="1" dirty="0">
                <a:solidFill>
                  <a:srgbClr val="000000"/>
                </a:solidFill>
              </a:rPr>
              <a:t>“</a:t>
            </a:r>
            <a:r>
              <a:rPr lang="el-GR" i="1" dirty="0">
                <a:solidFill>
                  <a:srgbClr val="000000"/>
                </a:solidFill>
              </a:rPr>
              <a:t>Η έρευνα επισκόπησης περιλαμβάνει συγχρονικό σχέδιο βάσει του οποίου συλλέγονται δεδομένα, πρωτίστως μέσω ερωτηματολογίων ή δομημένων συνεντεύξεων για περισσότερες από μία περιπτώσεις (συνήθως πολύ περισσότερες από μία) σε ορισμένο χρονικό σημείο, προκειμένου να συλλεχθούν ποσοτικά ή ποσοτικοποιήσιμα δεδομένα για διάφορες μεταβλητές (συνήθως πολύ περισσότερες από δύο), τα οποία κατόπιν εξετάζονται ώστε να εντοπιστούν συγκεκριμένοι συνδυασμοί συσχετίσεων</a:t>
            </a:r>
            <a:r>
              <a:rPr lang="en-GB" i="1" dirty="0">
                <a:solidFill>
                  <a:srgbClr val="000000"/>
                </a:solidFill>
              </a:rPr>
              <a:t>.</a:t>
            </a:r>
            <a:r>
              <a:rPr lang="ja-JP" altLang="en-GB" i="1" dirty="0">
                <a:solidFill>
                  <a:srgbClr val="000000"/>
                </a:solidFill>
              </a:rPr>
              <a:t>”</a:t>
            </a:r>
            <a:endParaRPr lang="en-GB" i="1" dirty="0">
              <a:solidFill>
                <a:srgbClr val="000000"/>
              </a:solidFill>
            </a:endParaRPr>
          </a:p>
          <a:p>
            <a:endParaRPr lang="en-GB" i="1" dirty="0">
              <a:solidFill>
                <a:srgbClr val="000000"/>
              </a:solidFill>
            </a:endParaRPr>
          </a:p>
          <a:p>
            <a:pPr>
              <a:buFont typeface="Arial" charset="0"/>
              <a:buChar char="•"/>
            </a:pPr>
            <a:r>
              <a:rPr lang="el-GR" sz="2400" dirty="0">
                <a:solidFill>
                  <a:srgbClr val="000000"/>
                </a:solidFill>
              </a:rPr>
              <a:t>Ένα δείγμα περιπτώσεων</a:t>
            </a:r>
            <a:endParaRPr lang="en-GB" sz="2400" dirty="0">
              <a:solidFill>
                <a:srgbClr val="000000"/>
              </a:solidFill>
            </a:endParaRPr>
          </a:p>
          <a:p>
            <a:pPr>
              <a:buFont typeface="Arial" charset="0"/>
              <a:buChar char="•"/>
            </a:pPr>
            <a:r>
              <a:rPr lang="el-GR" sz="2400" i="1" dirty="0">
                <a:solidFill>
                  <a:srgbClr val="000000"/>
                </a:solidFill>
              </a:rPr>
              <a:t>Σε ορισμένο χρονικό σημείο </a:t>
            </a:r>
          </a:p>
          <a:p>
            <a:pPr>
              <a:buFont typeface="Arial" charset="0"/>
              <a:buChar char="•"/>
            </a:pPr>
            <a:r>
              <a:rPr lang="el-GR" sz="2400" dirty="0">
                <a:solidFill>
                  <a:srgbClr val="000000"/>
                </a:solidFill>
              </a:rPr>
              <a:t>Χρησιμοποιώντας δεδομένα που συλλέχθηκαν </a:t>
            </a:r>
            <a:r>
              <a:rPr lang="el-GR" sz="2400" i="1" dirty="0">
                <a:solidFill>
                  <a:srgbClr val="000000"/>
                </a:solidFill>
              </a:rPr>
              <a:t>μέσω ερωτηματολογίων ή δομημένων συνεντεύξεων</a:t>
            </a:r>
          </a:p>
          <a:p>
            <a:pPr>
              <a:buFont typeface="Arial" charset="0"/>
              <a:buChar char="•"/>
            </a:pPr>
            <a:r>
              <a:rPr lang="el-GR" sz="2400" i="1" dirty="0">
                <a:solidFill>
                  <a:srgbClr val="000000"/>
                </a:solidFill>
              </a:rPr>
              <a:t>Συνδυασμοί συσχετίσεων</a:t>
            </a:r>
            <a:endParaRPr lang="en-GB" dirty="0">
              <a:solidFill>
                <a:srgbClr val="000000"/>
              </a:solidFill>
            </a:endParaRPr>
          </a:p>
          <a:p>
            <a:endParaRPr lang="en-GB" i="1" dirty="0"/>
          </a:p>
          <a:p>
            <a:endParaRPr lang="en-GB" i="1" dirty="0"/>
          </a:p>
          <a:p>
            <a:endParaRPr lang="en-GB" i="1" dirty="0"/>
          </a:p>
        </p:txBody>
      </p:sp>
      <p:sp>
        <p:nvSpPr>
          <p:cNvPr id="3" name="TextBox 2"/>
          <p:cNvSpPr txBox="1"/>
          <p:nvPr/>
        </p:nvSpPr>
        <p:spPr>
          <a:xfrm>
            <a:off x="1052513" y="368300"/>
            <a:ext cx="6624637" cy="584200"/>
          </a:xfrm>
          <a:prstGeom prst="rect">
            <a:avLst/>
          </a:prstGeom>
          <a:noFill/>
        </p:spPr>
        <p:txBody>
          <a:bodyPr>
            <a:spAutoFit/>
          </a:bodyPr>
          <a:lstStyle>
            <a:lvl1pPr>
              <a:defRPr>
                <a:solidFill>
                  <a:schemeClr val="tx1"/>
                </a:solidFill>
                <a:latin typeface="Arial" charset="0"/>
                <a:ea typeface="ＭＳ Ｐゴシック" charset="0"/>
                <a:cs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r>
              <a:rPr lang="en-GB" sz="3200">
                <a:solidFill>
                  <a:schemeClr val="tx2"/>
                </a:solidFill>
              </a:rPr>
              <a:t>…..</a:t>
            </a:r>
            <a:r>
              <a:rPr lang="el-GR" sz="3200">
                <a:solidFill>
                  <a:schemeClr val="tx2"/>
                </a:solidFill>
              </a:rPr>
              <a:t>και έρευνα επισκόπησης;</a:t>
            </a:r>
            <a:endParaRPr lang="en-GB" sz="3200">
              <a:solidFill>
                <a:schemeClr val="tx2"/>
              </a:solidFill>
            </a:endParaRPr>
          </a:p>
        </p:txBody>
      </p:sp>
    </p:spTree>
    <p:extLst>
      <p:ext uri="{BB962C8B-B14F-4D97-AF65-F5344CB8AC3E}">
        <p14:creationId xmlns:p14="http://schemas.microsoft.com/office/powerpoint/2010/main" val="1945922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457200" y="172829"/>
            <a:ext cx="7772400" cy="12954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l-GR" dirty="0">
                <a:solidFill>
                  <a:schemeClr val="tx2"/>
                </a:solidFill>
                <a:latin typeface="Arial" charset="0"/>
              </a:rPr>
              <a:t>Διαχρονικό σχέδιο</a:t>
            </a:r>
            <a:endParaRPr lang="en-GB" dirty="0">
              <a:solidFill>
                <a:schemeClr val="tx2"/>
              </a:solidFill>
              <a:latin typeface="Arial" charset="0"/>
            </a:endParaRPr>
          </a:p>
        </p:txBody>
      </p:sp>
      <p:sp>
        <p:nvSpPr>
          <p:cNvPr id="6" name="Rectangle 3"/>
          <p:cNvSpPr txBox="1">
            <a:spLocks noChangeArrowheads="1"/>
          </p:cNvSpPr>
          <p:nvPr/>
        </p:nvSpPr>
        <p:spPr bwMode="auto">
          <a:xfrm>
            <a:off x="881406" y="1635379"/>
            <a:ext cx="7620000" cy="1160766"/>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r>
              <a:rPr lang="el-GR" sz="1600" dirty="0">
                <a:latin typeface="Arial" charset="0"/>
              </a:rPr>
              <a:t>Τουλάχιστον δύο επισκοπήσεις του ίδιου δείγματος, που επαναλαμβάνεται σε διαφορετικές χρονικές περιόδους</a:t>
            </a:r>
          </a:p>
          <a:p>
            <a:r>
              <a:rPr lang="el-GR" sz="1600" dirty="0">
                <a:latin typeface="Arial" charset="0"/>
              </a:rPr>
              <a:t>Τυπικά χρησιμοποιείται για να αποτυπώσει αλλαγές στην κοινωνική έρευνα</a:t>
            </a:r>
            <a:endParaRPr lang="en-GB" sz="1600" dirty="0">
              <a:latin typeface="Arial" charset="0"/>
            </a:endParaRPr>
          </a:p>
        </p:txBody>
      </p:sp>
      <p:sp>
        <p:nvSpPr>
          <p:cNvPr id="7" name="Rectangle 6"/>
          <p:cNvSpPr/>
          <p:nvPr/>
        </p:nvSpPr>
        <p:spPr>
          <a:xfrm>
            <a:off x="1130934" y="2748962"/>
            <a:ext cx="3685236" cy="584776"/>
          </a:xfrm>
          <a:prstGeom prst="rect">
            <a:avLst/>
          </a:prstGeom>
        </p:spPr>
        <p:txBody>
          <a:bodyPr wrap="square">
            <a:spAutoFit/>
          </a:bodyPr>
          <a:lstStyle/>
          <a:p>
            <a:r>
              <a:rPr lang="el-GR" b="1" dirty="0">
                <a:latin typeface="Arial" charset="0"/>
              </a:rPr>
              <a:t>Μελέτη σταθερού δείγματος</a:t>
            </a:r>
          </a:p>
          <a:p>
            <a:r>
              <a:rPr lang="el-GR" sz="1400" dirty="0">
                <a:latin typeface="Arial" charset="0"/>
              </a:rPr>
              <a:t>Αλλαγές στην ίδια ομάδα στο χρόνο</a:t>
            </a:r>
            <a:endParaRPr lang="en-GB" sz="1400" dirty="0">
              <a:latin typeface="Arial" charset="0"/>
            </a:endParaRPr>
          </a:p>
        </p:txBody>
      </p:sp>
      <p:sp>
        <p:nvSpPr>
          <p:cNvPr id="8" name="Rectangle 7"/>
          <p:cNvSpPr/>
          <p:nvPr/>
        </p:nvSpPr>
        <p:spPr>
          <a:xfrm>
            <a:off x="4816170" y="2781619"/>
            <a:ext cx="3685236" cy="1015663"/>
          </a:xfrm>
          <a:prstGeom prst="rect">
            <a:avLst/>
          </a:prstGeom>
        </p:spPr>
        <p:txBody>
          <a:bodyPr wrap="square">
            <a:spAutoFit/>
          </a:bodyPr>
          <a:lstStyle/>
          <a:p>
            <a:r>
              <a:rPr lang="el-GR" b="1" dirty="0">
                <a:latin typeface="Arial" charset="0"/>
              </a:rPr>
              <a:t>Μελέτη κοόρτης</a:t>
            </a:r>
          </a:p>
          <a:p>
            <a:r>
              <a:rPr lang="el-GR" sz="1400" dirty="0">
                <a:latin typeface="Arial" charset="0"/>
              </a:rPr>
              <a:t>Αλλαγές σε μια ομάδα που έχουν κοινά χαρακτηριστικά στο χρόνο</a:t>
            </a:r>
          </a:p>
          <a:p>
            <a:endParaRPr lang="en-GB" sz="1400" dirty="0">
              <a:latin typeface="Arial" charset="0"/>
            </a:endParaRPr>
          </a:p>
        </p:txBody>
      </p:sp>
      <p:pic>
        <p:nvPicPr>
          <p:cNvPr id="10" name="Picture 9" descr="cohort-study.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2152" y="3797282"/>
            <a:ext cx="4113272" cy="2467963"/>
          </a:xfrm>
          <a:prstGeom prst="rect">
            <a:avLst/>
          </a:prstGeom>
        </p:spPr>
      </p:pic>
    </p:spTree>
    <p:extLst>
      <p:ext uri="{BB962C8B-B14F-4D97-AF65-F5344CB8AC3E}">
        <p14:creationId xmlns:p14="http://schemas.microsoft.com/office/powerpoint/2010/main" val="30265760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TotalTime>
  <Words>2254</Words>
  <Application>Microsoft Macintosh PowerPoint</Application>
  <PresentationFormat>Προβολή στην οθόνη (4:3)</PresentationFormat>
  <Paragraphs>300</Paragraphs>
  <Slides>41</Slides>
  <Notes>4</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41</vt:i4>
      </vt:variant>
    </vt:vector>
  </HeadingPairs>
  <TitlesOfParts>
    <vt:vector size="47" baseType="lpstr">
      <vt:lpstr>Arial</vt:lpstr>
      <vt:lpstr>Calibri</vt:lpstr>
      <vt:lpstr>OUP Argo Light</vt:lpstr>
      <vt:lpstr>Times New Roman</vt:lpstr>
      <vt:lpstr>Wingdings</vt:lpstr>
      <vt:lpstr>Office Theme</vt:lpstr>
      <vt:lpstr>Ερευνητική Στρατηγική</vt:lpstr>
      <vt:lpstr>Ερευνητικό σχέδιο</vt:lpstr>
      <vt:lpstr>Σύνδεση της ερευνητικής στρατηγικής με το ερευνητικό σχέδιο</vt:lpstr>
      <vt:lpstr>Τύποι σχεδίων</vt:lpstr>
      <vt:lpstr>Παρουσίαση του PowerPoint</vt:lpstr>
      <vt:lpstr>Πειραματικό σχέδιο</vt:lpstr>
      <vt:lpstr>Συγχρονικό σχέδιο</vt:lpstr>
      <vt:lpstr>Παρουσίαση του PowerPoint</vt:lpstr>
      <vt:lpstr>Παρουσίαση του PowerPoint</vt:lpstr>
      <vt:lpstr>Παρουσίαση του PowerPoint</vt:lpstr>
      <vt:lpstr>Συγκριτικό σχέδιο</vt:lpstr>
      <vt:lpstr>Ερευνητική μέθοδος</vt:lpstr>
      <vt:lpstr>Ερευνητικά ερωτήματα</vt:lpstr>
      <vt:lpstr>Προσδιορίζοντας τα ερευνητικά ερωτήματα</vt:lpstr>
      <vt:lpstr>Χαρακτηριστικά ενός καλού ερευνητικού ερωτήματος</vt:lpstr>
      <vt:lpstr>3 συγκεκριμένα κριτήρια για ένα ερευνητικό ερώτημα</vt:lpstr>
      <vt:lpstr>Κοινά λάθη στη διατύπωση ερευνητικών ερωτημάτων</vt:lpstr>
      <vt:lpstr>Πρόβλημα: Μεγάλο εύρος</vt:lpstr>
      <vt:lpstr>Πρόβλημα: ερωτήματα που έχουν ήδη απαντηθεί</vt:lpstr>
      <vt:lpstr>Από τα γενικά στα ειδικά</vt:lpstr>
      <vt:lpstr>Παρουσίαση του PowerPoint</vt:lpstr>
      <vt:lpstr>Μετατρέποντας ερευνητικά ερωτήματα σε ελεγχόμενες υποθέσεις</vt:lpstr>
      <vt:lpstr>Υπόθεση</vt:lpstr>
      <vt:lpstr>3 βασικά είδη υποθέσεων</vt:lpstr>
      <vt:lpstr>Παρουσίαση του PowerPoint</vt:lpstr>
      <vt:lpstr>Σημασία των υποθέσεων</vt:lpstr>
      <vt:lpstr>Τεκμηρίωση</vt:lpstr>
      <vt:lpstr>Τεκμηριώνοντας τα ερευνητικά προβλήματα</vt:lpstr>
      <vt:lpstr>Τι δεν είναι τεκμηρίωση;</vt:lpstr>
      <vt:lpstr>Η τεκμηρίωση ως Σημαντικότητα της μελέτης</vt:lpstr>
      <vt:lpstr>Τι να έχετε υπόψη όταν διατυπώνετε υποθέσεις</vt:lpstr>
      <vt:lpstr>Συνέντευξη (βασικοί τύποι)</vt:lpstr>
      <vt:lpstr>Παρουσίαση του PowerPoint</vt:lpstr>
      <vt:lpstr>Παρουσίαση του PowerPoint</vt:lpstr>
      <vt:lpstr>Αλληλουχία ερωτήσεων</vt:lpstr>
      <vt:lpstr>Πρέπει να γνωρίζετε το δείγμα σας</vt:lpstr>
      <vt:lpstr>Αναπαραγωγή και χρήση άλλων υπαρχόντων εργαλείων</vt:lpstr>
      <vt:lpstr>Ελέγχοντας το εργαλείο</vt:lpstr>
      <vt:lpstr>Προέλεγχοι και πιλοτικές  μελέτες</vt:lpstr>
      <vt:lpstr>Έλεγχος των ερωτήσεων</vt:lpstr>
      <vt:lpstr>Παρουσίαση του PowerPoint</vt:lpstr>
    </vt:vector>
  </TitlesOfParts>
  <Company>UoA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Ερευνητική Στρατηγική</dc:title>
  <dc:creator>EVANGELIA MAVRIKAKI</dc:creator>
  <cp:lastModifiedBy>Evangelia Mavrikaki</cp:lastModifiedBy>
  <cp:revision>2</cp:revision>
  <dcterms:created xsi:type="dcterms:W3CDTF">2020-03-19T21:07:26Z</dcterms:created>
  <dcterms:modified xsi:type="dcterms:W3CDTF">2024-10-22T14:07:14Z</dcterms:modified>
</cp:coreProperties>
</file>